
<file path=[Content_Types].xml><?xml version="1.0" encoding="utf-8"?>
<Types xmlns="http://schemas.openxmlformats.org/package/2006/content-types">
  <Override PartName="/ppt/slides/slide29.xml" ContentType="application/vnd.openxmlformats-officedocument.presentationml.slide+xml"/>
  <Override PartName="/ppt/slides/slide47.xml" ContentType="application/vnd.openxmlformats-officedocument.presentationml.slide+xml"/>
  <Override PartName="/ppt/slides/slide58.xml" ContentType="application/vnd.openxmlformats-officedocument.presentationml.slide+xml"/>
  <Override PartName="/ppt/slides/slide76.xml" ContentType="application/vnd.openxmlformats-officedocument.presentationml.slide+xml"/>
  <Override PartName="/ppt/slides/slide94.xml" ContentType="application/vnd.openxmlformats-officedocument.presentationml.slide+xml"/>
  <Override PartName="/ppt/slides/slide4.xml" ContentType="application/vnd.openxmlformats-officedocument.presentationml.slide+xml"/>
  <Override PartName="/ppt/slides/slide18.xml" ContentType="application/vnd.openxmlformats-officedocument.presentationml.slide+xml"/>
  <Override PartName="/ppt/slides/slide36.xml" ContentType="application/vnd.openxmlformats-officedocument.presentationml.slide+xml"/>
  <Override PartName="/ppt/slides/slide54.xml" ContentType="application/vnd.openxmlformats-officedocument.presentationml.slide+xml"/>
  <Override PartName="/ppt/slides/slide65.xml" ContentType="application/vnd.openxmlformats-officedocument.presentationml.slide+xml"/>
  <Override PartName="/ppt/slides/slide83.xml" ContentType="application/vnd.openxmlformats-officedocument.presentationml.slide+xml"/>
  <Override PartName="/ppt/slides/slide102.xml" ContentType="application/vnd.openxmlformats-officedocument.presentationml.slide+xml"/>
  <Override PartName="/ppt/slides/slide25.xml" ContentType="application/vnd.openxmlformats-officedocument.presentationml.slide+xml"/>
  <Override PartName="/ppt/slides/slide43.xml" ContentType="application/vnd.openxmlformats-officedocument.presentationml.slide+xml"/>
  <Override PartName="/ppt/slides/slide72.xml" ContentType="application/vnd.openxmlformats-officedocument.presentationml.slide+xml"/>
  <Override PartName="/ppt/slides/slide90.xml" ContentType="application/vnd.openxmlformats-officedocument.presentationml.slide+xml"/>
  <Override PartName="/ppt/theme/theme1.xml" ContentType="application/vnd.openxmlformats-officedocument.theme+xml"/>
  <Override PartName="/ppt/slideLayouts/slideLayout2.xml" ContentType="application/vnd.openxmlformats-officedocument.presentationml.slideLayout+xml"/>
  <Default Extension="xml" ContentType="application/xml"/>
  <Override PartName="/ppt/slides/slide14.xml" ContentType="application/vnd.openxmlformats-officedocument.presentationml.slide+xml"/>
  <Override PartName="/ppt/slides/slide32.xml" ContentType="application/vnd.openxmlformats-officedocument.presentationml.slide+xml"/>
  <Override PartName="/ppt/slides/slide50.xml" ContentType="application/vnd.openxmlformats-officedocument.presentationml.slide+xml"/>
  <Override PartName="/ppt/slides/slide61.xml" ContentType="application/vnd.openxmlformats-officedocument.presentationml.slide+xml"/>
  <Override PartName="/ppt/slides/slide10.xml" ContentType="application/vnd.openxmlformats-officedocument.presentationml.slide+xml"/>
  <Override PartName="/ppt/slides/slide21.xml" ContentType="application/vnd.openxmlformats-officedocument.presentationml.slide+xml"/>
  <Override PartName="/ppt/tableStyles.xml" ContentType="application/vnd.openxmlformats-officedocument.presentationml.tableStyles+xml"/>
  <Override PartName="/docProps/custom.xml" ContentType="application/vnd.openxmlformats-officedocument.custom-properties+xml"/>
  <Override PartName="/ppt/slides/slide79.xml" ContentType="application/vnd.openxmlformats-officedocument.presentationml.slide+xml"/>
  <Override PartName="/ppt/slides/slide99.xml" ContentType="application/vnd.openxmlformats-officedocument.presentationml.slide+xml"/>
  <Override PartName="/ppt/slides/slide109.xml" ContentType="application/vnd.openxmlformats-officedocument.presentationml.slide+xml"/>
  <Override PartName="/ppt/slides/slide7.xml" ContentType="application/vnd.openxmlformats-officedocument.presentationml.slide+xml"/>
  <Override PartName="/ppt/slides/slide9.xml" ContentType="application/vnd.openxmlformats-officedocument.presentationml.slide+xml"/>
  <Override PartName="/ppt/slides/slide59.xml" ContentType="application/vnd.openxmlformats-officedocument.presentationml.slide+xml"/>
  <Override PartName="/ppt/slides/slide68.xml" ContentType="application/vnd.openxmlformats-officedocument.presentationml.slide+xml"/>
  <Override PartName="/ppt/slides/slide77.xml" ContentType="application/vnd.openxmlformats-officedocument.presentationml.slide+xml"/>
  <Override PartName="/ppt/slides/slide88.xml" ContentType="application/vnd.openxmlformats-officedocument.presentationml.slide+xml"/>
  <Override PartName="/ppt/slides/slide97.xml" ContentType="application/vnd.openxmlformats-officedocument.presentationml.slide+xml"/>
  <Override PartName="/ppt/slides/slide107.xml" ContentType="application/vnd.openxmlformats-officedocument.presentationml.slide+xml"/>
  <Override PartName="/ppt/viewProps.xml" ContentType="application/vnd.openxmlformats-officedocument.presentationml.viewProps+xml"/>
  <Override PartName="/ppt/slides/slide5.xml" ContentType="application/vnd.openxmlformats-officedocument.presentationml.slide+xml"/>
  <Override PartName="/ppt/slides/slide19.xml" ContentType="application/vnd.openxmlformats-officedocument.presentationml.slide+xml"/>
  <Override PartName="/ppt/slides/slide28.xml" ContentType="application/vnd.openxmlformats-officedocument.presentationml.slide+xml"/>
  <Override PartName="/ppt/slides/slide39.xml" ContentType="application/vnd.openxmlformats-officedocument.presentationml.slide+xml"/>
  <Override PartName="/ppt/slides/slide48.xml" ContentType="application/vnd.openxmlformats-officedocument.presentationml.slide+xml"/>
  <Override PartName="/ppt/slides/slide57.xml" ContentType="application/vnd.openxmlformats-officedocument.presentationml.slide+xml"/>
  <Override PartName="/ppt/slides/slide66.xml" ContentType="application/vnd.openxmlformats-officedocument.presentationml.slide+xml"/>
  <Override PartName="/ppt/slides/slide75.xml" ContentType="application/vnd.openxmlformats-officedocument.presentationml.slide+xml"/>
  <Override PartName="/ppt/slides/slide86.xml" ContentType="application/vnd.openxmlformats-officedocument.presentationml.slide+xml"/>
  <Override PartName="/ppt/slides/slide95.xml" ContentType="application/vnd.openxmlformats-officedocument.presentationml.slide+xml"/>
  <Override PartName="/ppt/slides/slide103.xml" ContentType="application/vnd.openxmlformats-officedocument.presentationml.slide+xml"/>
  <Override PartName="/ppt/slides/slide105.xml" ContentType="application/vnd.openxmlformats-officedocument.presentationml.slide+xml"/>
  <Default Extension="png" ContentType="image/png"/>
  <Override PartName="/ppt/slides/slide3.xml" ContentType="application/vnd.openxmlformats-officedocument.presentationml.slide+xml"/>
  <Override PartName="/ppt/slides/slide17.xml" ContentType="application/vnd.openxmlformats-officedocument.presentationml.slide+xml"/>
  <Override PartName="/ppt/slides/slide26.xml" ContentType="application/vnd.openxmlformats-officedocument.presentationml.slide+xml"/>
  <Override PartName="/ppt/slides/slide37.xml" ContentType="application/vnd.openxmlformats-officedocument.presentationml.slide+xml"/>
  <Override PartName="/ppt/slides/slide46.xml" ContentType="application/vnd.openxmlformats-officedocument.presentationml.slide+xml"/>
  <Override PartName="/ppt/slides/slide55.xml" ContentType="application/vnd.openxmlformats-officedocument.presentationml.slide+xml"/>
  <Override PartName="/ppt/slides/slide64.xml" ContentType="application/vnd.openxmlformats-officedocument.presentationml.slide+xml"/>
  <Override PartName="/ppt/slides/slide73.xml" ContentType="application/vnd.openxmlformats-officedocument.presentationml.slide+xml"/>
  <Override PartName="/ppt/slides/slide84.xml" ContentType="application/vnd.openxmlformats-officedocument.presentationml.slide+xml"/>
  <Override PartName="/ppt/slides/slide93.xml" ContentType="application/vnd.openxmlformats-officedocument.presentationml.slide+xml"/>
  <Override PartName="/ppt/slides/slide101.xml" ContentType="application/vnd.openxmlformats-officedocument.presentationml.slide+xml"/>
  <Override PartName="/ppt/presProps.xml" ContentType="application/vnd.openxmlformats-officedocument.presentationml.presProps+xml"/>
  <Override PartName="/ppt/slideLayouts/slideLayout5.xml" ContentType="application/vnd.openxmlformats-officedocument.presentationml.slideLayout+xml"/>
  <Override PartName="/ppt/slides/slide1.xml" ContentType="application/vnd.openxmlformats-officedocument.presentationml.slide+xml"/>
  <Override PartName="/ppt/slides/slide15.xml" ContentType="application/vnd.openxmlformats-officedocument.presentationml.slide+xml"/>
  <Override PartName="/ppt/slides/slide24.xml" ContentType="application/vnd.openxmlformats-officedocument.presentationml.slide+xml"/>
  <Override PartName="/ppt/slides/slide33.xml" ContentType="application/vnd.openxmlformats-officedocument.presentationml.slide+xml"/>
  <Override PartName="/ppt/slides/slide35.xml" ContentType="application/vnd.openxmlformats-officedocument.presentationml.slide+xml"/>
  <Override PartName="/ppt/slides/slide44.xml" ContentType="application/vnd.openxmlformats-officedocument.presentationml.slide+xml"/>
  <Override PartName="/ppt/slides/slide53.xml" ContentType="application/vnd.openxmlformats-officedocument.presentationml.slide+xml"/>
  <Override PartName="/ppt/slides/slide62.xml" ContentType="application/vnd.openxmlformats-officedocument.presentationml.slide+xml"/>
  <Override PartName="/ppt/slides/slide71.xml" ContentType="application/vnd.openxmlformats-officedocument.presentationml.slide+xml"/>
  <Override PartName="/ppt/slides/slide80.xml" ContentType="application/vnd.openxmlformats-officedocument.presentationml.slide+xml"/>
  <Override PartName="/ppt/slides/slide82.xml" ContentType="application/vnd.openxmlformats-officedocument.presentationml.slide+xml"/>
  <Override PartName="/ppt/slides/slide91.xml" ContentType="application/vnd.openxmlformats-officedocument.presentationml.slide+xml"/>
  <Override PartName="/ppt/slideLayouts/slideLayout3.xml" ContentType="application/vnd.openxmlformats-officedocument.presentationml.slideLayout+xml"/>
  <Default Extension="jpeg" ContentType="image/jpeg"/>
  <Override PartName="/ppt/presentation.xml" ContentType="application/vnd.openxmlformats-officedocument.presentationml.presentation.main+xml"/>
  <Override PartName="/ppt/slides/slide13.xml" ContentType="application/vnd.openxmlformats-officedocument.presentationml.slide+xml"/>
  <Override PartName="/ppt/slides/slide22.xml" ContentType="application/vnd.openxmlformats-officedocument.presentationml.slide+xml"/>
  <Override PartName="/ppt/slides/slide31.xml" ContentType="application/vnd.openxmlformats-officedocument.presentationml.slide+xml"/>
  <Override PartName="/ppt/slides/slide42.xml" ContentType="application/vnd.openxmlformats-officedocument.presentationml.slide+xml"/>
  <Override PartName="/ppt/slides/slide51.xml" ContentType="application/vnd.openxmlformats-officedocument.presentationml.slide+xml"/>
  <Override PartName="/ppt/slides/slide60.xml" ContentType="application/vnd.openxmlformats-officedocument.presentationml.slide+xml"/>
  <Override PartName="/ppt/slideLayouts/slideLayout1.xml" ContentType="application/vnd.openxmlformats-officedocument.presentationml.slideLayout+xml"/>
  <Override PartName="/docProps/app.xml" ContentType="application/vnd.openxmlformats-officedocument.extended-properties+xml"/>
  <Override PartName="/ppt/slides/slide11.xml" ContentType="application/vnd.openxmlformats-officedocument.presentationml.slide+xml"/>
  <Override PartName="/ppt/slides/slide20.xml" ContentType="application/vnd.openxmlformats-officedocument.presentationml.slide+xml"/>
  <Override PartName="/ppt/slides/slide40.xml" ContentType="application/vnd.openxmlformats-officedocument.presentationml.slide+xml"/>
  <Override PartName="/ppt/slides/slide89.xml" ContentType="application/vnd.openxmlformats-officedocument.presentationml.slide+xml"/>
  <Override PartName="/ppt/slides/slide98.xml" ContentType="application/vnd.openxmlformats-officedocument.presentationml.slide+xml"/>
  <Override PartName="/ppt/slides/slide108.xml" ContentType="application/vnd.openxmlformats-officedocument.presentationml.slide+xml"/>
  <Override PartName="/ppt/slides/slide8.xml" ContentType="application/vnd.openxmlformats-officedocument.presentationml.slide+xml"/>
  <Override PartName="/ppt/slides/slide49.xml" ContentType="application/vnd.openxmlformats-officedocument.presentationml.slide+xml"/>
  <Override PartName="/ppt/slides/slide69.xml" ContentType="application/vnd.openxmlformats-officedocument.presentationml.slide+xml"/>
  <Override PartName="/ppt/slides/slide78.xml" ContentType="application/vnd.openxmlformats-officedocument.presentationml.slide+xml"/>
  <Override PartName="/ppt/slides/slide87.xml" ContentType="application/vnd.openxmlformats-officedocument.presentationml.slide+xml"/>
  <Override PartName="/ppt/slides/slide96.xml" ContentType="application/vnd.openxmlformats-officedocument.presentationml.slide+xml"/>
  <Override PartName="/ppt/slides/slide106.xml" ContentType="application/vnd.openxmlformats-officedocument.presentationml.slide+xml"/>
  <Override PartName="/docProps/core.xml" ContentType="application/vnd.openxmlformats-package.core-properties+xml"/>
  <Override PartName="/ppt/slides/slide6.xml" ContentType="application/vnd.openxmlformats-officedocument.presentationml.slide+xml"/>
  <Override PartName="/ppt/slides/slide38.xml" ContentType="application/vnd.openxmlformats-officedocument.presentationml.slide+xml"/>
  <Override PartName="/ppt/slides/slide56.xml" ContentType="application/vnd.openxmlformats-officedocument.presentationml.slide+xml"/>
  <Override PartName="/ppt/slides/slide67.xml" ContentType="application/vnd.openxmlformats-officedocument.presentationml.slide+xml"/>
  <Override PartName="/ppt/slides/slide85.xml" ContentType="application/vnd.openxmlformats-officedocument.presentationml.slide+xml"/>
  <Override PartName="/ppt/slides/slide104.xml" ContentType="application/vnd.openxmlformats-officedocument.presentationml.slide+xml"/>
  <Override PartName="/ppt/slideMasters/slideMaster1.xml" ContentType="application/vnd.openxmlformats-officedocument.presentationml.slideMaster+xml"/>
  <Override PartName="/ppt/slides/slide27.xml" ContentType="application/vnd.openxmlformats-officedocument.presentationml.slide+xml"/>
  <Override PartName="/ppt/slides/slide45.xml" ContentType="application/vnd.openxmlformats-officedocument.presentationml.slide+xml"/>
  <Override PartName="/ppt/slides/slide74.xml" ContentType="application/vnd.openxmlformats-officedocument.presentationml.slide+xml"/>
  <Override PartName="/ppt/slides/slide92.xml" ContentType="application/vnd.openxmlformats-officedocument.presentationml.slide+xml"/>
  <Override PartName="/ppt/slideLayouts/slideLayout4.xml" ContentType="application/vnd.openxmlformats-officedocument.presentationml.slideLayout+xml"/>
  <Override PartName="/ppt/slides/slide2.xml" ContentType="application/vnd.openxmlformats-officedocument.presentationml.slide+xml"/>
  <Override PartName="/ppt/slides/slide16.xml" ContentType="application/vnd.openxmlformats-officedocument.presentationml.slide+xml"/>
  <Override PartName="/ppt/slides/slide34.xml" ContentType="application/vnd.openxmlformats-officedocument.presentationml.slide+xml"/>
  <Override PartName="/ppt/slides/slide52.xml" ContentType="application/vnd.openxmlformats-officedocument.presentationml.slide+xml"/>
  <Override PartName="/ppt/slides/slide63.xml" ContentType="application/vnd.openxmlformats-officedocument.presentationml.slide+xml"/>
  <Override PartName="/ppt/slides/slide81.xml" ContentType="application/vnd.openxmlformats-officedocument.presentationml.slide+xml"/>
  <Override PartName="/ppt/slides/slide100.xml" ContentType="application/vnd.openxmlformats-officedocument.presentationml.slide+xml"/>
  <Default Extension="rels" ContentType="application/vnd.openxmlformats-package.relationships+xml"/>
  <Override PartName="/ppt/slides/slide23.xml" ContentType="application/vnd.openxmlformats-officedocument.presentationml.slide+xml"/>
  <Override PartName="/ppt/slides/slide41.xml" ContentType="application/vnd.openxmlformats-officedocument.presentationml.slide+xml"/>
  <Override PartName="/ppt/slides/slide70.xml" ContentType="application/vnd.openxmlformats-officedocument.presentationml.slide+xml"/>
  <Override PartName="/ppt/slides/slide12.xml" ContentType="application/vnd.openxmlformats-officedocument.presentationml.slide+xml"/>
  <Override PartName="/ppt/slides/slide30.xml" ContentType="application/vnd.openxmlformats-officedocument.presentationml.slide+xml"/>
</Types>
</file>

<file path=_rels/.rels><?xml version="1.0" encoding="UTF-8" standalone="yes"?>
<Relationships xmlns="http://schemas.openxmlformats.org/package/2006/relationships"><Relationship Id="rId3" Type="http://schemas.openxmlformats.org/officeDocument/2006/relationships/extended-properties" Target="docProps/app.xml"/><Relationship Id="rId2" Type="http://schemas.openxmlformats.org/package/2006/relationships/metadata/core-properties" Target="docProps/core.xml"/><Relationship Id="rId1" Type="http://schemas.openxmlformats.org/officeDocument/2006/relationships/officeDocument" Target="ppt/presentation.xml"/><Relationship Id="rId4" Type="http://schemas.openxmlformats.org/officeDocument/2006/relationships/custom-properties" Target="docProps/custom.xml"/></Relationships>
</file>

<file path=ppt/presentation.xml><?xml version="1.0" encoding="utf-8"?>
<p:presentation xmlns:a="http://schemas.openxmlformats.org/drawingml/2006/main" xmlns:r="http://schemas.openxmlformats.org/officeDocument/2006/relationships" xmlns:p="http://schemas.openxmlformats.org/presentationml/2006/main">
  <p:sldMasterIdLst>
    <p:sldMasterId id="2147483648" r:id="rId1"/>
  </p:sldMasterIdLst>
  <p:sldIdLst>
    <p:sldId id="256" r:id="rId2"/>
    <p:sldId id="261" r:id="rId3"/>
    <p:sldId id="262" r:id="rId4"/>
    <p:sldId id="263" r:id="rId5"/>
    <p:sldId id="264" r:id="rId6"/>
    <p:sldId id="265" r:id="rId7"/>
    <p:sldId id="266" r:id="rId8"/>
    <p:sldId id="267" r:id="rId9"/>
    <p:sldId id="268" r:id="rId10"/>
    <p:sldId id="269" r:id="rId11"/>
    <p:sldId id="270" r:id="rId12"/>
    <p:sldId id="271" r:id="rId13"/>
    <p:sldId id="272" r:id="rId14"/>
    <p:sldId id="273" r:id="rId15"/>
    <p:sldId id="274" r:id="rId16"/>
    <p:sldId id="275" r:id="rId17"/>
    <p:sldId id="276" r:id="rId18"/>
    <p:sldId id="277" r:id="rId19"/>
    <p:sldId id="278" r:id="rId20"/>
    <p:sldId id="279" r:id="rId21"/>
    <p:sldId id="280" r:id="rId22"/>
    <p:sldId id="281" r:id="rId23"/>
    <p:sldId id="282" r:id="rId24"/>
    <p:sldId id="283" r:id="rId25"/>
    <p:sldId id="284" r:id="rId26"/>
    <p:sldId id="285" r:id="rId27"/>
    <p:sldId id="286" r:id="rId28"/>
    <p:sldId id="287" r:id="rId29"/>
    <p:sldId id="288" r:id="rId30"/>
    <p:sldId id="289" r:id="rId31"/>
    <p:sldId id="290" r:id="rId32"/>
    <p:sldId id="291" r:id="rId33"/>
    <p:sldId id="292" r:id="rId34"/>
    <p:sldId id="293" r:id="rId35"/>
    <p:sldId id="294" r:id="rId36"/>
    <p:sldId id="295" r:id="rId37"/>
    <p:sldId id="296" r:id="rId38"/>
    <p:sldId id="297" r:id="rId39"/>
    <p:sldId id="298" r:id="rId40"/>
    <p:sldId id="299" r:id="rId41"/>
    <p:sldId id="300" r:id="rId42"/>
    <p:sldId id="301" r:id="rId43"/>
    <p:sldId id="302" r:id="rId44"/>
    <p:sldId id="303" r:id="rId45"/>
    <p:sldId id="304" r:id="rId46"/>
    <p:sldId id="305" r:id="rId47"/>
    <p:sldId id="306" r:id="rId48"/>
    <p:sldId id="307" r:id="rId49"/>
    <p:sldId id="308" r:id="rId50"/>
    <p:sldId id="309" r:id="rId51"/>
    <p:sldId id="310" r:id="rId52"/>
    <p:sldId id="311" r:id="rId53"/>
    <p:sldId id="312" r:id="rId54"/>
    <p:sldId id="313" r:id="rId55"/>
    <p:sldId id="314" r:id="rId56"/>
    <p:sldId id="315" r:id="rId57"/>
    <p:sldId id="316" r:id="rId58"/>
    <p:sldId id="317" r:id="rId59"/>
    <p:sldId id="318" r:id="rId60"/>
    <p:sldId id="319" r:id="rId61"/>
    <p:sldId id="320" r:id="rId62"/>
    <p:sldId id="321" r:id="rId63"/>
    <p:sldId id="322" r:id="rId64"/>
    <p:sldId id="323" r:id="rId65"/>
    <p:sldId id="324" r:id="rId66"/>
    <p:sldId id="325" r:id="rId67"/>
    <p:sldId id="326" r:id="rId68"/>
    <p:sldId id="327" r:id="rId69"/>
    <p:sldId id="328" r:id="rId70"/>
    <p:sldId id="329" r:id="rId71"/>
    <p:sldId id="330" r:id="rId72"/>
    <p:sldId id="331" r:id="rId73"/>
    <p:sldId id="332" r:id="rId74"/>
    <p:sldId id="333" r:id="rId75"/>
    <p:sldId id="334" r:id="rId76"/>
    <p:sldId id="335" r:id="rId77"/>
    <p:sldId id="336" r:id="rId78"/>
    <p:sldId id="337" r:id="rId79"/>
    <p:sldId id="338" r:id="rId80"/>
    <p:sldId id="339" r:id="rId81"/>
    <p:sldId id="340" r:id="rId82"/>
    <p:sldId id="341" r:id="rId83"/>
    <p:sldId id="342" r:id="rId84"/>
    <p:sldId id="343" r:id="rId85"/>
    <p:sldId id="344" r:id="rId86"/>
    <p:sldId id="345" r:id="rId87"/>
    <p:sldId id="346" r:id="rId88"/>
    <p:sldId id="347" r:id="rId89"/>
    <p:sldId id="348" r:id="rId90"/>
    <p:sldId id="349" r:id="rId91"/>
    <p:sldId id="350" r:id="rId92"/>
    <p:sldId id="351" r:id="rId93"/>
    <p:sldId id="352" r:id="rId94"/>
    <p:sldId id="353" r:id="rId95"/>
    <p:sldId id="354" r:id="rId96"/>
    <p:sldId id="355" r:id="rId97"/>
    <p:sldId id="356" r:id="rId98"/>
    <p:sldId id="357" r:id="rId99"/>
    <p:sldId id="358" r:id="rId100"/>
    <p:sldId id="359" r:id="rId101"/>
    <p:sldId id="360" r:id="rId102"/>
    <p:sldId id="361" r:id="rId103"/>
    <p:sldId id="362" r:id="rId104"/>
    <p:sldId id="363" r:id="rId105"/>
    <p:sldId id="364" r:id="rId106"/>
    <p:sldId id="365" r:id="rId107"/>
    <p:sldId id="366" r:id="rId108"/>
    <p:sldId id="367" r:id="rId109"/>
    <p:sldId id="368" r:id="rId110"/>
  </p:sldIdLst>
  <p:sldSz cx="17880013" cy="10058400"/>
  <p:notesSz cx="7772400" cy="10058400"/>
  <p:defaultTextStyle>
    <a:defPPr>
      <a:defRPr lang="es-AR"/>
    </a:defPPr>
    <a:lvl1pPr marL="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1pPr>
    <a:lvl2pPr marL="4572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2pPr>
    <a:lvl3pPr marL="9144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3pPr>
    <a:lvl4pPr marL="13716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4pPr>
    <a:lvl5pPr marL="18288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5pPr>
    <a:lvl6pPr marL="22860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6pPr>
    <a:lvl7pPr marL="27432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7pPr>
    <a:lvl8pPr marL="32004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8pPr>
    <a:lvl9pPr marL="36576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9pPr>
  </p:defaultTextStyle>
</p:presentation>
</file>

<file path=ppt/presProps.xml><?xml version="1.0" encoding="utf-8"?>
<p:presentationPr xmlns:a="http://schemas.openxmlformats.org/drawingml/2006/main" xmlns:r="http://schemas.openxmlformats.org/officeDocument/2006/relationships" xmlns:p="http://schemas.openxmlformats.org/presentationml/2006/main"/>
</file>

<file path=ppt/tableStyles.xml><?xml version="1.0" encoding="utf-8"?>
<a:tblStyleLst xmlns:a="http://schemas.openxmlformats.org/drawingml/2006/main" def="{5C22544A-7EE6-4342-B048-85BDC9FD1C3A}">
  <a:tblStyle styleId="{2D5ABB26-0587-4C30-8999-92F81FD0307C}" styleName="No Style, No Grid">
    <a:wholeTbl>
      <a:tcTxStyle>
        <a:fontRef idx="minor">
          <a:scrgbClr r="0" g="0" b="0"/>
        </a:fontRef>
        <a:schemeClr val="tx1"/>
      </a:tcTxStyle>
      <a:tcStyle>
        <a:tcBdr>
          <a:left>
            <a:ln>
              <a:noFill/>
            </a:ln>
          </a:left>
          <a:right>
            <a:ln>
              <a:noFill/>
            </a:ln>
          </a:right>
          <a:top>
            <a:ln>
              <a:noFill/>
            </a:ln>
          </a:top>
          <a:bottom>
            <a:ln>
              <a:noFill/>
            </a:ln>
          </a:bottom>
          <a:insideH>
            <a:ln>
              <a:noFill/>
            </a:ln>
          </a:insideH>
          <a:insideV>
            <a:ln>
              <a:noFill/>
            </a:ln>
          </a:insideV>
        </a:tcBdr>
        <a:fill>
          <a:noFill/>
        </a:fill>
      </a:tcStyle>
    </a:wholeTbl>
  </a:tblStyle>
</a:tblStyleLst>
</file>

<file path=ppt/viewProps.xml><?xml version="1.0" encoding="utf-8"?>
<p:viewPr xmlns:a="http://schemas.openxmlformats.org/drawingml/2006/main" xmlns:r="http://schemas.openxmlformats.org/officeDocument/2006/relationships" xmlns:p="http://schemas.openxmlformats.org/presentationml/2006/main">
  <p:normalViewPr showOutlineIcons="0">
    <p:restoredLeft sz="15620"/>
    <p:restoredTop sz="94660"/>
  </p:normalViewPr>
  <p:slideViewPr>
    <p:cSldViewPr>
      <p:cViewPr varScale="1">
        <p:scale>
          <a:sx n="41" d="100"/>
          <a:sy n="41" d="100"/>
        </p:scale>
        <p:origin x="-150" y="-474"/>
      </p:cViewPr>
      <p:guideLst>
        <p:guide orient="horz" pos="2880"/>
        <p:guide pos="4969"/>
      </p:guideLst>
    </p:cSldViewPr>
  </p:slideViewPr>
  <p:notesTextViewPr>
    <p:cViewPr>
      <p:scale>
        <a:sx n="100" d="100"/>
        <a:sy n="100" d="100"/>
      </p:scale>
      <p:origin x="0" y="0"/>
    </p:cViewPr>
  </p:notesTextViewPr>
  <p:gridSpacing cx="78028800" cy="78028800"/>
</p:viewPr>
</file>

<file path=ppt/_rels/presentation.xml.rels><?xml version="1.0" encoding="UTF-8" standalone="yes"?>
<Relationships xmlns="http://schemas.openxmlformats.org/package/2006/relationships"><Relationship Id="rId26" Type="http://schemas.openxmlformats.org/officeDocument/2006/relationships/slide" Target="slides/slide25.xml"/><Relationship Id="rId21" Type="http://schemas.openxmlformats.org/officeDocument/2006/relationships/slide" Target="slides/slide20.xml"/><Relationship Id="rId42" Type="http://schemas.openxmlformats.org/officeDocument/2006/relationships/slide" Target="slides/slide41.xml"/><Relationship Id="rId47" Type="http://schemas.openxmlformats.org/officeDocument/2006/relationships/slide" Target="slides/slide46.xml"/><Relationship Id="rId63" Type="http://schemas.openxmlformats.org/officeDocument/2006/relationships/slide" Target="slides/slide62.xml"/><Relationship Id="rId68" Type="http://schemas.openxmlformats.org/officeDocument/2006/relationships/slide" Target="slides/slide67.xml"/><Relationship Id="rId84" Type="http://schemas.openxmlformats.org/officeDocument/2006/relationships/slide" Target="slides/slide83.xml"/><Relationship Id="rId89" Type="http://schemas.openxmlformats.org/officeDocument/2006/relationships/slide" Target="slides/slide88.xml"/><Relationship Id="rId112" Type="http://schemas.openxmlformats.org/officeDocument/2006/relationships/viewProps" Target="viewProps.xml"/><Relationship Id="rId2" Type="http://schemas.openxmlformats.org/officeDocument/2006/relationships/slide" Target="slides/slide1.xml"/><Relationship Id="rId16" Type="http://schemas.openxmlformats.org/officeDocument/2006/relationships/slide" Target="slides/slide15.xml"/><Relationship Id="rId29" Type="http://schemas.openxmlformats.org/officeDocument/2006/relationships/slide" Target="slides/slide28.xml"/><Relationship Id="rId107" Type="http://schemas.openxmlformats.org/officeDocument/2006/relationships/slide" Target="slides/slide106.xml"/><Relationship Id="rId11" Type="http://schemas.openxmlformats.org/officeDocument/2006/relationships/slide" Target="slides/slide10.xml"/><Relationship Id="rId24" Type="http://schemas.openxmlformats.org/officeDocument/2006/relationships/slide" Target="slides/slide23.xml"/><Relationship Id="rId32" Type="http://schemas.openxmlformats.org/officeDocument/2006/relationships/slide" Target="slides/slide31.xml"/><Relationship Id="rId37" Type="http://schemas.openxmlformats.org/officeDocument/2006/relationships/slide" Target="slides/slide36.xml"/><Relationship Id="rId40" Type="http://schemas.openxmlformats.org/officeDocument/2006/relationships/slide" Target="slides/slide39.xml"/><Relationship Id="rId45" Type="http://schemas.openxmlformats.org/officeDocument/2006/relationships/slide" Target="slides/slide44.xml"/><Relationship Id="rId53" Type="http://schemas.openxmlformats.org/officeDocument/2006/relationships/slide" Target="slides/slide52.xml"/><Relationship Id="rId58" Type="http://schemas.openxmlformats.org/officeDocument/2006/relationships/slide" Target="slides/slide57.xml"/><Relationship Id="rId66" Type="http://schemas.openxmlformats.org/officeDocument/2006/relationships/slide" Target="slides/slide65.xml"/><Relationship Id="rId74" Type="http://schemas.openxmlformats.org/officeDocument/2006/relationships/slide" Target="slides/slide73.xml"/><Relationship Id="rId79" Type="http://schemas.openxmlformats.org/officeDocument/2006/relationships/slide" Target="slides/slide78.xml"/><Relationship Id="rId87" Type="http://schemas.openxmlformats.org/officeDocument/2006/relationships/slide" Target="slides/slide86.xml"/><Relationship Id="rId102" Type="http://schemas.openxmlformats.org/officeDocument/2006/relationships/slide" Target="slides/slide101.xml"/><Relationship Id="rId110" Type="http://schemas.openxmlformats.org/officeDocument/2006/relationships/slide" Target="slides/slide109.xml"/><Relationship Id="rId5" Type="http://schemas.openxmlformats.org/officeDocument/2006/relationships/slide" Target="slides/slide4.xml"/><Relationship Id="rId61" Type="http://schemas.openxmlformats.org/officeDocument/2006/relationships/slide" Target="slides/slide60.xml"/><Relationship Id="rId82" Type="http://schemas.openxmlformats.org/officeDocument/2006/relationships/slide" Target="slides/slide81.xml"/><Relationship Id="rId90" Type="http://schemas.openxmlformats.org/officeDocument/2006/relationships/slide" Target="slides/slide89.xml"/><Relationship Id="rId95" Type="http://schemas.openxmlformats.org/officeDocument/2006/relationships/slide" Target="slides/slide94.xml"/><Relationship Id="rId19" Type="http://schemas.openxmlformats.org/officeDocument/2006/relationships/slide" Target="slides/slide18.xml"/><Relationship Id="rId14" Type="http://schemas.openxmlformats.org/officeDocument/2006/relationships/slide" Target="slides/slide13.xml"/><Relationship Id="rId22" Type="http://schemas.openxmlformats.org/officeDocument/2006/relationships/slide" Target="slides/slide21.xml"/><Relationship Id="rId27" Type="http://schemas.openxmlformats.org/officeDocument/2006/relationships/slide" Target="slides/slide26.xml"/><Relationship Id="rId30" Type="http://schemas.openxmlformats.org/officeDocument/2006/relationships/slide" Target="slides/slide29.xml"/><Relationship Id="rId35" Type="http://schemas.openxmlformats.org/officeDocument/2006/relationships/slide" Target="slides/slide34.xml"/><Relationship Id="rId43" Type="http://schemas.openxmlformats.org/officeDocument/2006/relationships/slide" Target="slides/slide42.xml"/><Relationship Id="rId48" Type="http://schemas.openxmlformats.org/officeDocument/2006/relationships/slide" Target="slides/slide47.xml"/><Relationship Id="rId56" Type="http://schemas.openxmlformats.org/officeDocument/2006/relationships/slide" Target="slides/slide55.xml"/><Relationship Id="rId64" Type="http://schemas.openxmlformats.org/officeDocument/2006/relationships/slide" Target="slides/slide63.xml"/><Relationship Id="rId69" Type="http://schemas.openxmlformats.org/officeDocument/2006/relationships/slide" Target="slides/slide68.xml"/><Relationship Id="rId77" Type="http://schemas.openxmlformats.org/officeDocument/2006/relationships/slide" Target="slides/slide76.xml"/><Relationship Id="rId100" Type="http://schemas.openxmlformats.org/officeDocument/2006/relationships/slide" Target="slides/slide99.xml"/><Relationship Id="rId105" Type="http://schemas.openxmlformats.org/officeDocument/2006/relationships/slide" Target="slides/slide104.xml"/><Relationship Id="rId113" Type="http://schemas.openxmlformats.org/officeDocument/2006/relationships/theme" Target="theme/theme1.xml"/><Relationship Id="rId8" Type="http://schemas.openxmlformats.org/officeDocument/2006/relationships/slide" Target="slides/slide7.xml"/><Relationship Id="rId51" Type="http://schemas.openxmlformats.org/officeDocument/2006/relationships/slide" Target="slides/slide50.xml"/><Relationship Id="rId72" Type="http://schemas.openxmlformats.org/officeDocument/2006/relationships/slide" Target="slides/slide71.xml"/><Relationship Id="rId80" Type="http://schemas.openxmlformats.org/officeDocument/2006/relationships/slide" Target="slides/slide79.xml"/><Relationship Id="rId85" Type="http://schemas.openxmlformats.org/officeDocument/2006/relationships/slide" Target="slides/slide84.xml"/><Relationship Id="rId93" Type="http://schemas.openxmlformats.org/officeDocument/2006/relationships/slide" Target="slides/slide92.xml"/><Relationship Id="rId98" Type="http://schemas.openxmlformats.org/officeDocument/2006/relationships/slide" Target="slides/slide97.xml"/><Relationship Id="rId3" Type="http://schemas.openxmlformats.org/officeDocument/2006/relationships/slide" Target="slides/slide2.xml"/><Relationship Id="rId12" Type="http://schemas.openxmlformats.org/officeDocument/2006/relationships/slide" Target="slides/slide11.xml"/><Relationship Id="rId17" Type="http://schemas.openxmlformats.org/officeDocument/2006/relationships/slide" Target="slides/slide16.xml"/><Relationship Id="rId25" Type="http://schemas.openxmlformats.org/officeDocument/2006/relationships/slide" Target="slides/slide24.xml"/><Relationship Id="rId33" Type="http://schemas.openxmlformats.org/officeDocument/2006/relationships/slide" Target="slides/slide32.xml"/><Relationship Id="rId38" Type="http://schemas.openxmlformats.org/officeDocument/2006/relationships/slide" Target="slides/slide37.xml"/><Relationship Id="rId46" Type="http://schemas.openxmlformats.org/officeDocument/2006/relationships/slide" Target="slides/slide45.xml"/><Relationship Id="rId59" Type="http://schemas.openxmlformats.org/officeDocument/2006/relationships/slide" Target="slides/slide58.xml"/><Relationship Id="rId67" Type="http://schemas.openxmlformats.org/officeDocument/2006/relationships/slide" Target="slides/slide66.xml"/><Relationship Id="rId103" Type="http://schemas.openxmlformats.org/officeDocument/2006/relationships/slide" Target="slides/slide102.xml"/><Relationship Id="rId108" Type="http://schemas.openxmlformats.org/officeDocument/2006/relationships/slide" Target="slides/slide107.xml"/><Relationship Id="rId20" Type="http://schemas.openxmlformats.org/officeDocument/2006/relationships/slide" Target="slides/slide19.xml"/><Relationship Id="rId41" Type="http://schemas.openxmlformats.org/officeDocument/2006/relationships/slide" Target="slides/slide40.xml"/><Relationship Id="rId54" Type="http://schemas.openxmlformats.org/officeDocument/2006/relationships/slide" Target="slides/slide53.xml"/><Relationship Id="rId62" Type="http://schemas.openxmlformats.org/officeDocument/2006/relationships/slide" Target="slides/slide61.xml"/><Relationship Id="rId70" Type="http://schemas.openxmlformats.org/officeDocument/2006/relationships/slide" Target="slides/slide69.xml"/><Relationship Id="rId75" Type="http://schemas.openxmlformats.org/officeDocument/2006/relationships/slide" Target="slides/slide74.xml"/><Relationship Id="rId83" Type="http://schemas.openxmlformats.org/officeDocument/2006/relationships/slide" Target="slides/slide82.xml"/><Relationship Id="rId88" Type="http://schemas.openxmlformats.org/officeDocument/2006/relationships/slide" Target="slides/slide87.xml"/><Relationship Id="rId91" Type="http://schemas.openxmlformats.org/officeDocument/2006/relationships/slide" Target="slides/slide90.xml"/><Relationship Id="rId96" Type="http://schemas.openxmlformats.org/officeDocument/2006/relationships/slide" Target="slides/slide95.xml"/><Relationship Id="rId111" Type="http://schemas.openxmlformats.org/officeDocument/2006/relationships/presProps" Target="presProps.xml"/><Relationship Id="rId1" Type="http://schemas.openxmlformats.org/officeDocument/2006/relationships/slideMaster" Target="slideMasters/slideMaster1.xml"/><Relationship Id="rId6" Type="http://schemas.openxmlformats.org/officeDocument/2006/relationships/slide" Target="slides/slide5.xml"/><Relationship Id="rId15" Type="http://schemas.openxmlformats.org/officeDocument/2006/relationships/slide" Target="slides/slide14.xml"/><Relationship Id="rId23" Type="http://schemas.openxmlformats.org/officeDocument/2006/relationships/slide" Target="slides/slide22.xml"/><Relationship Id="rId28" Type="http://schemas.openxmlformats.org/officeDocument/2006/relationships/slide" Target="slides/slide27.xml"/><Relationship Id="rId36" Type="http://schemas.openxmlformats.org/officeDocument/2006/relationships/slide" Target="slides/slide35.xml"/><Relationship Id="rId49" Type="http://schemas.openxmlformats.org/officeDocument/2006/relationships/slide" Target="slides/slide48.xml"/><Relationship Id="rId57" Type="http://schemas.openxmlformats.org/officeDocument/2006/relationships/slide" Target="slides/slide56.xml"/><Relationship Id="rId106" Type="http://schemas.openxmlformats.org/officeDocument/2006/relationships/slide" Target="slides/slide105.xml"/><Relationship Id="rId114" Type="http://schemas.openxmlformats.org/officeDocument/2006/relationships/tableStyles" Target="tableStyles.xml"/><Relationship Id="rId10" Type="http://schemas.openxmlformats.org/officeDocument/2006/relationships/slide" Target="slides/slide9.xml"/><Relationship Id="rId31" Type="http://schemas.openxmlformats.org/officeDocument/2006/relationships/slide" Target="slides/slide30.xml"/><Relationship Id="rId44" Type="http://schemas.openxmlformats.org/officeDocument/2006/relationships/slide" Target="slides/slide43.xml"/><Relationship Id="rId52" Type="http://schemas.openxmlformats.org/officeDocument/2006/relationships/slide" Target="slides/slide51.xml"/><Relationship Id="rId60" Type="http://schemas.openxmlformats.org/officeDocument/2006/relationships/slide" Target="slides/slide59.xml"/><Relationship Id="rId65" Type="http://schemas.openxmlformats.org/officeDocument/2006/relationships/slide" Target="slides/slide64.xml"/><Relationship Id="rId73" Type="http://schemas.openxmlformats.org/officeDocument/2006/relationships/slide" Target="slides/slide72.xml"/><Relationship Id="rId78" Type="http://schemas.openxmlformats.org/officeDocument/2006/relationships/slide" Target="slides/slide77.xml"/><Relationship Id="rId81" Type="http://schemas.openxmlformats.org/officeDocument/2006/relationships/slide" Target="slides/slide80.xml"/><Relationship Id="rId86" Type="http://schemas.openxmlformats.org/officeDocument/2006/relationships/slide" Target="slides/slide85.xml"/><Relationship Id="rId94" Type="http://schemas.openxmlformats.org/officeDocument/2006/relationships/slide" Target="slides/slide93.xml"/><Relationship Id="rId99" Type="http://schemas.openxmlformats.org/officeDocument/2006/relationships/slide" Target="slides/slide98.xml"/><Relationship Id="rId101" Type="http://schemas.openxmlformats.org/officeDocument/2006/relationships/slide" Target="slides/slide100.xml"/><Relationship Id="rId4" Type="http://schemas.openxmlformats.org/officeDocument/2006/relationships/slide" Target="slides/slide3.xml"/><Relationship Id="rId9" Type="http://schemas.openxmlformats.org/officeDocument/2006/relationships/slide" Target="slides/slide8.xml"/><Relationship Id="rId13" Type="http://schemas.openxmlformats.org/officeDocument/2006/relationships/slide" Target="slides/slide12.xml"/><Relationship Id="rId18" Type="http://schemas.openxmlformats.org/officeDocument/2006/relationships/slide" Target="slides/slide17.xml"/><Relationship Id="rId39" Type="http://schemas.openxmlformats.org/officeDocument/2006/relationships/slide" Target="slides/slide38.xml"/><Relationship Id="rId109" Type="http://schemas.openxmlformats.org/officeDocument/2006/relationships/slide" Target="slides/slide108.xml"/><Relationship Id="rId34" Type="http://schemas.openxmlformats.org/officeDocument/2006/relationships/slide" Target="slides/slide33.xml"/><Relationship Id="rId50" Type="http://schemas.openxmlformats.org/officeDocument/2006/relationships/slide" Target="slides/slide49.xml"/><Relationship Id="rId55" Type="http://schemas.openxmlformats.org/officeDocument/2006/relationships/slide" Target="slides/slide54.xml"/><Relationship Id="rId76" Type="http://schemas.openxmlformats.org/officeDocument/2006/relationships/slide" Target="slides/slide75.xml"/><Relationship Id="rId97" Type="http://schemas.openxmlformats.org/officeDocument/2006/relationships/slide" Target="slides/slide96.xml"/><Relationship Id="rId104" Type="http://schemas.openxmlformats.org/officeDocument/2006/relationships/slide" Target="slides/slide103.xml"/><Relationship Id="rId7" Type="http://schemas.openxmlformats.org/officeDocument/2006/relationships/slide" Target="slides/slide6.xml"/><Relationship Id="rId71" Type="http://schemas.openxmlformats.org/officeDocument/2006/relationships/slide" Target="slides/slide70.xml"/><Relationship Id="rId92" Type="http://schemas.openxmlformats.org/officeDocument/2006/relationships/slide" Target="slides/slide91.xml"/></Relationships>
</file>

<file path=ppt/slideLayouts/_rels/slideLayout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slideLayout1.xml><?xml version="1.0" encoding="utf-8"?>
<p:sldLayout xmlns:a="http://schemas.openxmlformats.org/drawingml/2006/main" xmlns:r="http://schemas.openxmlformats.org/officeDocument/2006/relationships" xmlns:p="http://schemas.openxmlformats.org/presentationml/2006/main" type="obj" preserve="1">
  <p:cSld name="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Holder 2"/>
          <p:cNvSpPr>
            <a:spLocks noGrp="1"/>
          </p:cNvSpPr>
          <p:nvPr>
            <p:ph type="ctrTitle"/>
          </p:nvPr>
        </p:nvSpPr>
        <p:spPr>
          <a:xfrm>
            <a:off x="1341001" y="3118104"/>
            <a:ext cx="15198011" cy="446276"/>
          </a:xfrm>
          <a:prstGeom prst="rect">
            <a:avLst/>
          </a:prstGeom>
        </p:spPr>
        <p:txBody>
          <a:bodyPr wrap="square" lIns="0" tIns="0" rIns="0" bIns="0">
            <a:spAutoFit/>
          </a:bodyPr>
          <a:lstStyle>
            <a:lvl1pPr>
              <a:defRPr/>
            </a:lvl1pPr>
          </a:lstStyle>
          <a:p>
            <a:endParaRPr/>
          </a:p>
        </p:txBody>
      </p:sp>
      <p:sp>
        <p:nvSpPr>
          <p:cNvPr id="3" name="Holder 3"/>
          <p:cNvSpPr>
            <a:spLocks noGrp="1"/>
          </p:cNvSpPr>
          <p:nvPr>
            <p:ph type="subTitle" idx="4"/>
          </p:nvPr>
        </p:nvSpPr>
        <p:spPr>
          <a:xfrm>
            <a:off x="2682002" y="5632704"/>
            <a:ext cx="12516009" cy="276999"/>
          </a:xfrm>
          <a:prstGeom prst="rect">
            <a:avLst/>
          </a:prstGeom>
        </p:spPr>
        <p:txBody>
          <a:bodyPr wrap="square" lIns="0" tIns="0" rIns="0" bIns="0">
            <a:spAutoFit/>
          </a:bodyPr>
          <a:lstStyle>
            <a:lvl1pPr>
              <a:defRPr/>
            </a:lvl1pPr>
          </a:lstStyle>
          <a:p>
            <a:endParaRPr/>
          </a:p>
        </p:txBody>
      </p:sp>
      <p:sp>
        <p:nvSpPr>
          <p:cNvPr id="4" name="Holder 4"/>
          <p:cNvSpPr>
            <a:spLocks noGrp="1"/>
          </p:cNvSpPr>
          <p:nvPr>
            <p:ph type="ftr" sz="quarter" idx="5"/>
          </p:nvPr>
        </p:nvSpPr>
        <p:spPr/>
        <p:txBody>
          <a:bodyPr lIns="0" tIns="0" rIns="0" bIns="0"/>
          <a:lstStyle>
            <a:lvl1pPr algn="ctr">
              <a:defRPr>
                <a:solidFill>
                  <a:schemeClr val="tx1">
                    <a:tint val="75000"/>
                  </a:schemeClr>
                </a:solidFill>
              </a:defRPr>
            </a:lvl1pPr>
          </a:lstStyle>
          <a:p>
            <a:endParaRPr/>
          </a:p>
        </p:txBody>
      </p:sp>
      <p:sp>
        <p:nvSpPr>
          <p:cNvPr id="5" name="Holder 5"/>
          <p:cNvSpPr>
            <a:spLocks noGrp="1"/>
          </p:cNvSpPr>
          <p:nvPr>
            <p:ph type="dt" sz="half" idx="6"/>
          </p:nvPr>
        </p:nvSpPr>
        <p:spPr/>
        <p:txBody>
          <a:bodyPr lIns="0" tIns="0" rIns="0" bIns="0"/>
          <a:lstStyle>
            <a:lvl1pPr algn="l">
              <a:defRPr>
                <a:solidFill>
                  <a:schemeClr val="tx1">
                    <a:tint val="75000"/>
                  </a:schemeClr>
                </a:solidFill>
              </a:defRPr>
            </a:lvl1pPr>
          </a:lstStyle>
          <a:p>
            <a:fld id="{1D8BD707-D9CF-40AE-B4C6-C98DA3205C09}" type="datetimeFigureOut">
              <a:rPr lang="en-US"/>
              <a:pPr/>
              <a:t>4/23/2024</a:t>
            </a:fld>
            <a:endParaRPr lang="en-US"/>
          </a:p>
        </p:txBody>
      </p:sp>
      <p:sp>
        <p:nvSpPr>
          <p:cNvPr id="6" name="Holder 6"/>
          <p:cNvSpPr>
            <a:spLocks noGrp="1"/>
          </p:cNvSpPr>
          <p:nvPr>
            <p:ph type="sldNum" sz="quarter" idx="7"/>
          </p:nvPr>
        </p:nvSpPr>
        <p:spPr/>
        <p:txBody>
          <a:bodyPr lIns="0" tIns="0" rIns="0" bIns="0"/>
          <a:lstStyle>
            <a:lvl1pPr algn="r">
              <a:defRPr>
                <a:solidFill>
                  <a:schemeClr val="tx1">
                    <a:tint val="75000"/>
                  </a:schemeClr>
                </a:solidFill>
              </a:defRPr>
            </a:lvl1pPr>
          </a:lstStyle>
          <a:p>
            <a:fld id="{B6F15528-21DE-4FAA-801E-634DDDAF4B2B}" type="slidenum">
              <a:rPr/>
              <a:pPr/>
              <a:t>‹Nº›</a:t>
            </a:fld>
            <a:endParaRPr/>
          </a:p>
        </p:txBody>
      </p:sp>
    </p:spTree>
  </p:cSld>
  <p:clrMapOvr>
    <a:masterClrMapping/>
  </p:clrMapOvr>
</p:sldLayout>
</file>

<file path=ppt/slideLayouts/slideLayout2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type="obj" preserve="1">
  <p:cSld name="Title and Content"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6" name="bg object 16"/>
          <p:cNvSpPr/>
          <p:nvPr/>
        </p:nvSpPr>
        <p:spPr>
          <a:xfrm>
            <a:off x="2103532" y="9433560"/>
            <a:ext cx="15040244" cy="9525"/>
          </a:xfrm>
          <a:custGeom>
            <a:avLst/>
            <a:gdLst/>
            <a:ahLst/>
            <a:cxnLst/>
            <a:rect l="l" t="t" r="r" b="b"/>
            <a:pathLst>
              <a:path w="6537959" h="9525">
                <a:moveTo>
                  <a:pt x="6537960" y="9143"/>
                </a:moveTo>
                <a:lnTo>
                  <a:pt x="0" y="9143"/>
                </a:lnTo>
                <a:lnTo>
                  <a:pt x="0" y="0"/>
                </a:lnTo>
                <a:lnTo>
                  <a:pt x="6537960" y="0"/>
                </a:lnTo>
                <a:lnTo>
                  <a:pt x="6537960" y="914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" name="Holder 2"/>
          <p:cNvSpPr>
            <a:spLocks noGrp="1"/>
          </p:cNvSpPr>
          <p:nvPr>
            <p:ph type="title"/>
          </p:nvPr>
        </p:nvSpPr>
        <p:spPr/>
        <p:txBody>
          <a:bodyPr lIns="0" tIns="0" rIns="0" bIns="0"/>
          <a:lstStyle>
            <a:lvl1pPr>
              <a:defRPr sz="2900" b="0" i="0">
                <a:solidFill>
                  <a:schemeClr val="tx1"/>
                </a:solidFill>
                <a:latin typeface="Microsoft Sans Serif"/>
                <a:cs typeface="Microsoft Sans Serif"/>
              </a:defRPr>
            </a:lvl1pPr>
          </a:lstStyle>
          <a:p>
            <a:endParaRPr/>
          </a:p>
        </p:txBody>
      </p:sp>
      <p:sp>
        <p:nvSpPr>
          <p:cNvPr id="3" name="Holder 3"/>
          <p:cNvSpPr>
            <a:spLocks noGrp="1"/>
          </p:cNvSpPr>
          <p:nvPr>
            <p:ph type="body" idx="1"/>
          </p:nvPr>
        </p:nvSpPr>
        <p:spPr/>
        <p:txBody>
          <a:bodyPr lIns="0" tIns="0" rIns="0" bIns="0"/>
          <a:lstStyle>
            <a:lvl1pPr>
              <a:defRPr/>
            </a:lvl1pPr>
          </a:lstStyle>
          <a:p>
            <a:endParaRPr/>
          </a:p>
        </p:txBody>
      </p:sp>
      <p:sp>
        <p:nvSpPr>
          <p:cNvPr id="4" name="Holder 4"/>
          <p:cNvSpPr>
            <a:spLocks noGrp="1"/>
          </p:cNvSpPr>
          <p:nvPr>
            <p:ph type="ftr" sz="quarter" idx="5"/>
          </p:nvPr>
        </p:nvSpPr>
        <p:spPr/>
        <p:txBody>
          <a:bodyPr lIns="0" tIns="0" rIns="0" bIns="0"/>
          <a:lstStyle>
            <a:lvl1pPr algn="ctr">
              <a:defRPr>
                <a:solidFill>
                  <a:schemeClr val="tx1">
                    <a:tint val="75000"/>
                  </a:schemeClr>
                </a:solidFill>
              </a:defRPr>
            </a:lvl1pPr>
          </a:lstStyle>
          <a:p>
            <a:endParaRPr/>
          </a:p>
        </p:txBody>
      </p:sp>
      <p:sp>
        <p:nvSpPr>
          <p:cNvPr id="5" name="Holder 5"/>
          <p:cNvSpPr>
            <a:spLocks noGrp="1"/>
          </p:cNvSpPr>
          <p:nvPr>
            <p:ph type="dt" sz="half" idx="6"/>
          </p:nvPr>
        </p:nvSpPr>
        <p:spPr/>
        <p:txBody>
          <a:bodyPr lIns="0" tIns="0" rIns="0" bIns="0"/>
          <a:lstStyle>
            <a:lvl1pPr algn="l">
              <a:defRPr>
                <a:solidFill>
                  <a:schemeClr val="tx1">
                    <a:tint val="75000"/>
                  </a:schemeClr>
                </a:solidFill>
              </a:defRPr>
            </a:lvl1pPr>
          </a:lstStyle>
          <a:p>
            <a:fld id="{1D8BD707-D9CF-40AE-B4C6-C98DA3205C09}" type="datetimeFigureOut">
              <a:rPr lang="en-US"/>
              <a:pPr/>
              <a:t>4/23/2024</a:t>
            </a:fld>
            <a:endParaRPr lang="en-US"/>
          </a:p>
        </p:txBody>
      </p:sp>
      <p:sp>
        <p:nvSpPr>
          <p:cNvPr id="6" name="Holder 6"/>
          <p:cNvSpPr>
            <a:spLocks noGrp="1"/>
          </p:cNvSpPr>
          <p:nvPr>
            <p:ph type="sldNum" sz="quarter" idx="7"/>
          </p:nvPr>
        </p:nvSpPr>
        <p:spPr/>
        <p:txBody>
          <a:bodyPr lIns="0" tIns="0" rIns="0" bIns="0"/>
          <a:lstStyle>
            <a:lvl1pPr algn="r">
              <a:defRPr>
                <a:solidFill>
                  <a:schemeClr val="tx1">
                    <a:tint val="75000"/>
                  </a:schemeClr>
                </a:solidFill>
              </a:defRPr>
            </a:lvl1pPr>
          </a:lstStyle>
          <a:p>
            <a:fld id="{B6F15528-21DE-4FAA-801E-634DDDAF4B2B}" type="slidenum">
              <a:rPr/>
              <a:pPr/>
              <a:t>‹Nº›</a:t>
            </a:fld>
            <a:endParaRPr/>
          </a:p>
        </p:txBody>
      </p:sp>
    </p:spTree>
  </p:cSld>
  <p:clrMapOvr>
    <a:masterClrMapping/>
  </p:clrMapOvr>
</p:sldLayout>
</file>

<file path=ppt/slideLayouts/slideLayout3.xml><?xml version="1.0" encoding="utf-8"?>
<p:sldLayout xmlns:a="http://schemas.openxmlformats.org/drawingml/2006/main" xmlns:r="http://schemas.openxmlformats.org/officeDocument/2006/relationships" xmlns:p="http://schemas.openxmlformats.org/presentationml/2006/main" type="obj" preserve="1">
  <p:cSld name="Two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Holder 2"/>
          <p:cNvSpPr>
            <a:spLocks noGrp="1"/>
          </p:cNvSpPr>
          <p:nvPr>
            <p:ph type="title"/>
          </p:nvPr>
        </p:nvSpPr>
        <p:spPr/>
        <p:txBody>
          <a:bodyPr lIns="0" tIns="0" rIns="0" bIns="0"/>
          <a:lstStyle>
            <a:lvl1pPr>
              <a:defRPr sz="2900" b="0" i="0">
                <a:solidFill>
                  <a:schemeClr val="tx1"/>
                </a:solidFill>
                <a:latin typeface="Microsoft Sans Serif"/>
                <a:cs typeface="Microsoft Sans Serif"/>
              </a:defRPr>
            </a:lvl1pPr>
          </a:lstStyle>
          <a:p>
            <a:endParaRPr/>
          </a:p>
        </p:txBody>
      </p:sp>
      <p:sp>
        <p:nvSpPr>
          <p:cNvPr id="3" name="Holder 3"/>
          <p:cNvSpPr>
            <a:spLocks noGrp="1"/>
          </p:cNvSpPr>
          <p:nvPr>
            <p:ph sz="half" idx="2"/>
          </p:nvPr>
        </p:nvSpPr>
        <p:spPr>
          <a:xfrm>
            <a:off x="894000" y="2313432"/>
            <a:ext cx="7777806" cy="276999"/>
          </a:xfrm>
          <a:prstGeom prst="rect">
            <a:avLst/>
          </a:prstGeom>
        </p:spPr>
        <p:txBody>
          <a:bodyPr wrap="square" lIns="0" tIns="0" rIns="0" bIns="0">
            <a:spAutoFit/>
          </a:bodyPr>
          <a:lstStyle>
            <a:lvl1pPr>
              <a:defRPr/>
            </a:lvl1pPr>
          </a:lstStyle>
          <a:p>
            <a:endParaRPr/>
          </a:p>
        </p:txBody>
      </p:sp>
      <p:sp>
        <p:nvSpPr>
          <p:cNvPr id="4" name="Holder 4"/>
          <p:cNvSpPr>
            <a:spLocks noGrp="1"/>
          </p:cNvSpPr>
          <p:nvPr>
            <p:ph sz="half" idx="3"/>
          </p:nvPr>
        </p:nvSpPr>
        <p:spPr>
          <a:xfrm>
            <a:off x="9208207" y="2313432"/>
            <a:ext cx="7777806" cy="276999"/>
          </a:xfrm>
          <a:prstGeom prst="rect">
            <a:avLst/>
          </a:prstGeom>
        </p:spPr>
        <p:txBody>
          <a:bodyPr wrap="square" lIns="0" tIns="0" rIns="0" bIns="0">
            <a:spAutoFit/>
          </a:bodyPr>
          <a:lstStyle>
            <a:lvl1pPr>
              <a:defRPr/>
            </a:lvl1pPr>
          </a:lstStyle>
          <a:p>
            <a:endParaRPr/>
          </a:p>
        </p:txBody>
      </p:sp>
      <p:sp>
        <p:nvSpPr>
          <p:cNvPr id="5" name="Holder 5"/>
          <p:cNvSpPr>
            <a:spLocks noGrp="1"/>
          </p:cNvSpPr>
          <p:nvPr>
            <p:ph type="ftr" sz="quarter" idx="5"/>
          </p:nvPr>
        </p:nvSpPr>
        <p:spPr/>
        <p:txBody>
          <a:bodyPr lIns="0" tIns="0" rIns="0" bIns="0"/>
          <a:lstStyle>
            <a:lvl1pPr algn="ctr">
              <a:defRPr>
                <a:solidFill>
                  <a:schemeClr val="tx1">
                    <a:tint val="75000"/>
                  </a:schemeClr>
                </a:solidFill>
              </a:defRPr>
            </a:lvl1pPr>
          </a:lstStyle>
          <a:p>
            <a:endParaRPr/>
          </a:p>
        </p:txBody>
      </p:sp>
      <p:sp>
        <p:nvSpPr>
          <p:cNvPr id="6" name="Holder 6"/>
          <p:cNvSpPr>
            <a:spLocks noGrp="1"/>
          </p:cNvSpPr>
          <p:nvPr>
            <p:ph type="dt" sz="half" idx="6"/>
          </p:nvPr>
        </p:nvSpPr>
        <p:spPr/>
        <p:txBody>
          <a:bodyPr lIns="0" tIns="0" rIns="0" bIns="0"/>
          <a:lstStyle>
            <a:lvl1pPr algn="l">
              <a:defRPr>
                <a:solidFill>
                  <a:schemeClr val="tx1">
                    <a:tint val="75000"/>
                  </a:schemeClr>
                </a:solidFill>
              </a:defRPr>
            </a:lvl1pPr>
          </a:lstStyle>
          <a:p>
            <a:fld id="{1D8BD707-D9CF-40AE-B4C6-C98DA3205C09}" type="datetimeFigureOut">
              <a:rPr lang="en-US"/>
              <a:pPr/>
              <a:t>4/23/2024</a:t>
            </a:fld>
            <a:endParaRPr lang="en-US"/>
          </a:p>
        </p:txBody>
      </p:sp>
      <p:sp>
        <p:nvSpPr>
          <p:cNvPr id="7" name="Holder 7"/>
          <p:cNvSpPr>
            <a:spLocks noGrp="1"/>
          </p:cNvSpPr>
          <p:nvPr>
            <p:ph type="sldNum" sz="quarter" idx="7"/>
          </p:nvPr>
        </p:nvSpPr>
        <p:spPr/>
        <p:txBody>
          <a:bodyPr lIns="0" tIns="0" rIns="0" bIns="0"/>
          <a:lstStyle>
            <a:lvl1pPr algn="r">
              <a:defRPr>
                <a:solidFill>
                  <a:schemeClr val="tx1">
                    <a:tint val="75000"/>
                  </a:schemeClr>
                </a:solidFill>
              </a:defRPr>
            </a:lvl1pPr>
          </a:lstStyle>
          <a:p>
            <a:fld id="{B6F15528-21DE-4FAA-801E-634DDDAF4B2B}" type="slidenum">
              <a:rPr/>
              <a:pPr/>
              <a:t>‹Nº›</a:t>
            </a:fld>
            <a:endParaRPr/>
          </a:p>
        </p:txBody>
      </p:sp>
    </p:spTree>
  </p:cSld>
  <p:clrMapOvr>
    <a:masterClrMapping/>
  </p:clrMapOvr>
</p:sldLayout>
</file>

<file path=ppt/slideLayouts/slideLayout4.xml><?xml version="1.0" encoding="utf-8"?>
<p:sldLayout xmlns:a="http://schemas.openxmlformats.org/drawingml/2006/main" xmlns:r="http://schemas.openxmlformats.org/officeDocument/2006/relationships" xmlns:p="http://schemas.openxmlformats.org/presentationml/2006/main" type="obj" preserve="1">
  <p:cSld name="Title Only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Holder 2"/>
          <p:cNvSpPr>
            <a:spLocks noGrp="1"/>
          </p:cNvSpPr>
          <p:nvPr>
            <p:ph type="title"/>
          </p:nvPr>
        </p:nvSpPr>
        <p:spPr/>
        <p:txBody>
          <a:bodyPr lIns="0" tIns="0" rIns="0" bIns="0"/>
          <a:lstStyle>
            <a:lvl1pPr>
              <a:defRPr sz="2900" b="0" i="0">
                <a:solidFill>
                  <a:schemeClr val="tx1"/>
                </a:solidFill>
                <a:latin typeface="Microsoft Sans Serif"/>
                <a:cs typeface="Microsoft Sans Serif"/>
              </a:defRPr>
            </a:lvl1pPr>
          </a:lstStyle>
          <a:p>
            <a:endParaRPr/>
          </a:p>
        </p:txBody>
      </p:sp>
      <p:sp>
        <p:nvSpPr>
          <p:cNvPr id="3" name="Holder 3"/>
          <p:cNvSpPr>
            <a:spLocks noGrp="1"/>
          </p:cNvSpPr>
          <p:nvPr>
            <p:ph type="ftr" sz="quarter" idx="5"/>
          </p:nvPr>
        </p:nvSpPr>
        <p:spPr/>
        <p:txBody>
          <a:bodyPr lIns="0" tIns="0" rIns="0" bIns="0"/>
          <a:lstStyle>
            <a:lvl1pPr algn="ctr">
              <a:defRPr>
                <a:solidFill>
                  <a:schemeClr val="tx1">
                    <a:tint val="75000"/>
                  </a:schemeClr>
                </a:solidFill>
              </a:defRPr>
            </a:lvl1pPr>
          </a:lstStyle>
          <a:p>
            <a:endParaRPr/>
          </a:p>
        </p:txBody>
      </p:sp>
      <p:sp>
        <p:nvSpPr>
          <p:cNvPr id="4" name="Holder 4"/>
          <p:cNvSpPr>
            <a:spLocks noGrp="1"/>
          </p:cNvSpPr>
          <p:nvPr>
            <p:ph type="dt" sz="half" idx="6"/>
          </p:nvPr>
        </p:nvSpPr>
        <p:spPr/>
        <p:txBody>
          <a:bodyPr lIns="0" tIns="0" rIns="0" bIns="0"/>
          <a:lstStyle>
            <a:lvl1pPr algn="l">
              <a:defRPr>
                <a:solidFill>
                  <a:schemeClr val="tx1">
                    <a:tint val="75000"/>
                  </a:schemeClr>
                </a:solidFill>
              </a:defRPr>
            </a:lvl1pPr>
          </a:lstStyle>
          <a:p>
            <a:fld id="{1D8BD707-D9CF-40AE-B4C6-C98DA3205C09}" type="datetimeFigureOut">
              <a:rPr lang="en-US"/>
              <a:pPr/>
              <a:t>4/23/2024</a:t>
            </a:fld>
            <a:endParaRPr lang="en-US"/>
          </a:p>
        </p:txBody>
      </p:sp>
      <p:sp>
        <p:nvSpPr>
          <p:cNvPr id="5" name="Holder 5"/>
          <p:cNvSpPr>
            <a:spLocks noGrp="1"/>
          </p:cNvSpPr>
          <p:nvPr>
            <p:ph type="sldNum" sz="quarter" idx="7"/>
          </p:nvPr>
        </p:nvSpPr>
        <p:spPr/>
        <p:txBody>
          <a:bodyPr lIns="0" tIns="0" rIns="0" bIns="0"/>
          <a:lstStyle>
            <a:lvl1pPr algn="r">
              <a:defRPr>
                <a:solidFill>
                  <a:schemeClr val="tx1">
                    <a:tint val="75000"/>
                  </a:schemeClr>
                </a:solidFill>
              </a:defRPr>
            </a:lvl1pPr>
          </a:lstStyle>
          <a:p>
            <a:fld id="{B6F15528-21DE-4FAA-801E-634DDDAF4B2B}" type="slidenum">
              <a:rPr/>
              <a:pPr/>
              <a:t>‹Nº›</a:t>
            </a:fld>
            <a:endParaRPr/>
          </a:p>
        </p:txBody>
      </p:sp>
    </p:spTree>
  </p:cSld>
  <p:clrMapOvr>
    <a:masterClrMapping/>
  </p:clrMapOvr>
</p:sldLayout>
</file>

<file path=ppt/slideLayouts/slideLayout5.xml><?xml version="1.0" encoding="utf-8"?>
<p:sldLayout xmlns:a="http://schemas.openxmlformats.org/drawingml/2006/main" xmlns:r="http://schemas.openxmlformats.org/officeDocument/2006/relationships" xmlns:p="http://schemas.openxmlformats.org/presentationml/2006/main" type="obj" preserve="1">
  <p:cSld name="Blank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Holder 2"/>
          <p:cNvSpPr>
            <a:spLocks noGrp="1"/>
          </p:cNvSpPr>
          <p:nvPr>
            <p:ph type="ftr" sz="quarter" idx="5"/>
          </p:nvPr>
        </p:nvSpPr>
        <p:spPr/>
        <p:txBody>
          <a:bodyPr lIns="0" tIns="0" rIns="0" bIns="0"/>
          <a:lstStyle>
            <a:lvl1pPr algn="ctr">
              <a:defRPr>
                <a:solidFill>
                  <a:schemeClr val="tx1">
                    <a:tint val="75000"/>
                  </a:schemeClr>
                </a:solidFill>
              </a:defRPr>
            </a:lvl1pPr>
          </a:lstStyle>
          <a:p>
            <a:endParaRPr/>
          </a:p>
        </p:txBody>
      </p:sp>
      <p:sp>
        <p:nvSpPr>
          <p:cNvPr id="3" name="Holder 3"/>
          <p:cNvSpPr>
            <a:spLocks noGrp="1"/>
          </p:cNvSpPr>
          <p:nvPr>
            <p:ph type="dt" sz="half" idx="6"/>
          </p:nvPr>
        </p:nvSpPr>
        <p:spPr/>
        <p:txBody>
          <a:bodyPr lIns="0" tIns="0" rIns="0" bIns="0"/>
          <a:lstStyle>
            <a:lvl1pPr algn="l">
              <a:defRPr>
                <a:solidFill>
                  <a:schemeClr val="tx1">
                    <a:tint val="75000"/>
                  </a:schemeClr>
                </a:solidFill>
              </a:defRPr>
            </a:lvl1pPr>
          </a:lstStyle>
          <a:p>
            <a:fld id="{1D8BD707-D9CF-40AE-B4C6-C98DA3205C09}" type="datetimeFigureOut">
              <a:rPr lang="en-US"/>
              <a:pPr/>
              <a:t>4/23/2024</a:t>
            </a:fld>
            <a:endParaRPr lang="en-US"/>
          </a:p>
        </p:txBody>
      </p:sp>
      <p:sp>
        <p:nvSpPr>
          <p:cNvPr id="4" name="Holder 4"/>
          <p:cNvSpPr>
            <a:spLocks noGrp="1"/>
          </p:cNvSpPr>
          <p:nvPr>
            <p:ph type="sldNum" sz="quarter" idx="7"/>
          </p:nvPr>
        </p:nvSpPr>
        <p:spPr/>
        <p:txBody>
          <a:bodyPr lIns="0" tIns="0" rIns="0" bIns="0"/>
          <a:lstStyle>
            <a:lvl1pPr algn="r">
              <a:defRPr>
                <a:solidFill>
                  <a:schemeClr val="tx1">
                    <a:tint val="75000"/>
                  </a:schemeClr>
                </a:solidFill>
              </a:defRPr>
            </a:lvl1pPr>
          </a:lstStyle>
          <a:p>
            <a:fld id="{B6F15528-21DE-4FAA-801E-634DDDAF4B2B}" type="slidenum">
              <a:rPr/>
              <a:pPr/>
              <a:t>‹Nº›</a:t>
            </a:fld>
            <a:endParaRPr/>
          </a:p>
        </p:txBody>
      </p:sp>
    </p:spTree>
  </p:cSld>
  <p:clrMapOvr>
    <a:masterClrMapping/>
  </p:clrMapOvr>
</p:sldLayout>
</file>

<file path=ppt/slideMasters/_rels/slideMaster1.xml.rels><?xml version="1.0" encoding="UTF-8" standalone="yes"?>
<Relationships xmlns="http://schemas.openxmlformats.org/package/2006/relationships"><Relationship Id="rId3" Type="http://schemas.openxmlformats.org/officeDocument/2006/relationships/slideLayout" Target="../slideLayouts/slideLayout3.xml"/><Relationship Id="rId2" Type="http://schemas.openxmlformats.org/officeDocument/2006/relationships/slideLayout" Target="../slideLayouts/slideLayout2.xml"/><Relationship Id="rId1" Type="http://schemas.openxmlformats.org/officeDocument/2006/relationships/slideLayout" Target="../slideLayouts/slideLayout1.xml"/><Relationship Id="rId6" Type="http://schemas.openxmlformats.org/officeDocument/2006/relationships/theme" Target="../theme/theme1.xml"/><Relationship Id="rId5" Type="http://schemas.openxmlformats.org/officeDocument/2006/relationships/slideLayout" Target="../slideLayouts/slideLayout5.xml"/><Relationship Id="rId4" Type="http://schemas.openxmlformats.org/officeDocument/2006/relationships/slideLayout" Target="../slideLayouts/slideLayout4.xml"/></Relationships>
</file>

<file path=ppt/slideMasters/slideMaster1.xml><?xml version="1.0" encoding="utf-8"?>
<p:sldMaster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Holder 2"/>
          <p:cNvSpPr>
            <a:spLocks noGrp="1"/>
          </p:cNvSpPr>
          <p:nvPr>
            <p:ph type="title"/>
          </p:nvPr>
        </p:nvSpPr>
        <p:spPr>
          <a:xfrm>
            <a:off x="2074298" y="2232662"/>
            <a:ext cx="13731417" cy="446276"/>
          </a:xfrm>
          <a:prstGeom prst="rect">
            <a:avLst/>
          </a:prstGeom>
        </p:spPr>
        <p:txBody>
          <a:bodyPr wrap="square" lIns="0" tIns="0" rIns="0" bIns="0">
            <a:spAutoFit/>
          </a:bodyPr>
          <a:lstStyle>
            <a:lvl1pPr>
              <a:defRPr sz="2900" b="0" i="0">
                <a:solidFill>
                  <a:schemeClr val="tx1"/>
                </a:solidFill>
                <a:latin typeface="Microsoft Sans Serif"/>
                <a:cs typeface="Microsoft Sans Serif"/>
              </a:defRPr>
            </a:lvl1pPr>
          </a:lstStyle>
          <a:p>
            <a:endParaRPr/>
          </a:p>
        </p:txBody>
      </p:sp>
      <p:sp>
        <p:nvSpPr>
          <p:cNvPr id="3" name="Holder 3"/>
          <p:cNvSpPr>
            <a:spLocks noGrp="1"/>
          </p:cNvSpPr>
          <p:nvPr>
            <p:ph type="body" idx="1"/>
          </p:nvPr>
        </p:nvSpPr>
        <p:spPr>
          <a:xfrm>
            <a:off x="894001" y="2313432"/>
            <a:ext cx="16092012" cy="276999"/>
          </a:xfrm>
          <a:prstGeom prst="rect">
            <a:avLst/>
          </a:prstGeom>
        </p:spPr>
        <p:txBody>
          <a:bodyPr wrap="square" lIns="0" tIns="0" rIns="0" bIns="0">
            <a:spAutoFit/>
          </a:bodyPr>
          <a:lstStyle>
            <a:lvl1pPr>
              <a:defRPr/>
            </a:lvl1pPr>
          </a:lstStyle>
          <a:p>
            <a:endParaRPr/>
          </a:p>
        </p:txBody>
      </p:sp>
      <p:sp>
        <p:nvSpPr>
          <p:cNvPr id="4" name="Holder 4"/>
          <p:cNvSpPr>
            <a:spLocks noGrp="1"/>
          </p:cNvSpPr>
          <p:nvPr>
            <p:ph type="ftr" sz="quarter" idx="5"/>
          </p:nvPr>
        </p:nvSpPr>
        <p:spPr>
          <a:xfrm>
            <a:off x="6079205" y="9354312"/>
            <a:ext cx="5721604" cy="276999"/>
          </a:xfrm>
          <a:prstGeom prst="rect">
            <a:avLst/>
          </a:prstGeom>
        </p:spPr>
        <p:txBody>
          <a:bodyPr wrap="square" lIns="0" tIns="0" rIns="0" bIns="0">
            <a:spAutoFit/>
          </a:bodyPr>
          <a:lstStyle>
            <a:lvl1pPr algn="ctr">
              <a:defRPr>
                <a:solidFill>
                  <a:schemeClr val="tx1">
                    <a:tint val="75000"/>
                  </a:schemeClr>
                </a:solidFill>
              </a:defRPr>
            </a:lvl1pPr>
          </a:lstStyle>
          <a:p>
            <a:endParaRPr/>
          </a:p>
        </p:txBody>
      </p:sp>
      <p:sp>
        <p:nvSpPr>
          <p:cNvPr id="5" name="Holder 5"/>
          <p:cNvSpPr>
            <a:spLocks noGrp="1"/>
          </p:cNvSpPr>
          <p:nvPr>
            <p:ph type="dt" sz="half" idx="6"/>
          </p:nvPr>
        </p:nvSpPr>
        <p:spPr>
          <a:xfrm>
            <a:off x="894001" y="9354312"/>
            <a:ext cx="4112403" cy="276999"/>
          </a:xfrm>
          <a:prstGeom prst="rect">
            <a:avLst/>
          </a:prstGeom>
        </p:spPr>
        <p:txBody>
          <a:bodyPr wrap="square" lIns="0" tIns="0" rIns="0" bIns="0">
            <a:spAutoFit/>
          </a:bodyPr>
          <a:lstStyle>
            <a:lvl1pPr algn="l">
              <a:defRPr>
                <a:solidFill>
                  <a:schemeClr val="tx1">
                    <a:tint val="75000"/>
                  </a:schemeClr>
                </a:solidFill>
              </a:defRPr>
            </a:lvl1pPr>
          </a:lstStyle>
          <a:p>
            <a:fld id="{1D8BD707-D9CF-40AE-B4C6-C98DA3205C09}" type="datetimeFigureOut">
              <a:rPr lang="en-US"/>
              <a:pPr/>
              <a:t>4/23/2024</a:t>
            </a:fld>
            <a:endParaRPr lang="en-US"/>
          </a:p>
        </p:txBody>
      </p:sp>
      <p:sp>
        <p:nvSpPr>
          <p:cNvPr id="6" name="Holder 6"/>
          <p:cNvSpPr>
            <a:spLocks noGrp="1"/>
          </p:cNvSpPr>
          <p:nvPr>
            <p:ph type="sldNum" sz="quarter" idx="7"/>
          </p:nvPr>
        </p:nvSpPr>
        <p:spPr>
          <a:xfrm>
            <a:off x="12873609" y="9354312"/>
            <a:ext cx="4112403" cy="276999"/>
          </a:xfrm>
          <a:prstGeom prst="rect">
            <a:avLst/>
          </a:prstGeom>
        </p:spPr>
        <p:txBody>
          <a:bodyPr wrap="square" lIns="0" tIns="0" rIns="0" bIns="0">
            <a:spAutoFit/>
          </a:bodyPr>
          <a:lstStyle>
            <a:lvl1pPr algn="r">
              <a:defRPr>
                <a:solidFill>
                  <a:schemeClr val="tx1">
                    <a:tint val="75000"/>
                  </a:schemeClr>
                </a:solidFill>
              </a:defRPr>
            </a:lvl1pPr>
          </a:lstStyle>
          <a:p>
            <a:fld id="{B6F15528-21DE-4FAA-801E-634DDDAF4B2B}" type="slidenum">
              <a:rPr/>
              <a:pPr/>
              <a:t>‹Nº›</a:t>
            </a:fld>
            <a:endParaRPr/>
          </a:p>
        </p:txBody>
      </p:sp>
    </p:spTree>
  </p:cSld>
  <p:clrMap bg1="lt1" tx1="dk1" bg2="lt2" tx2="dk2" accent1="accent1" accent2="accent2" accent3="accent3" accent4="accent4" accent5="accent5" accent6="accent6" hlink="hlink" folHlink="folHlink"/>
  <p:sldLayoutIdLst>
    <p:sldLayoutId id="2147483661" r:id="rId1"/>
    <p:sldLayoutId id="2147483662" r:id="rId2"/>
    <p:sldLayoutId id="2147483663" r:id="rId3"/>
    <p:sldLayoutId id="2147483664" r:id="rId4"/>
    <p:sldLayoutId id="2147483665" r:id="rId5"/>
  </p:sldLayoutIdLst>
  <p:txStyles>
    <p:titleStyle>
      <a:lvl1pPr>
        <a:defRPr>
          <a:latin typeface="+mj-lt"/>
          <a:ea typeface="+mj-ea"/>
          <a:cs typeface="+mj-cs"/>
        </a:defRPr>
      </a:lvl1pPr>
    </p:titleStyle>
    <p:bodyStyle>
      <a:lvl1pPr marL="0">
        <a:defRPr>
          <a:latin typeface="+mn-lt"/>
          <a:ea typeface="+mn-ea"/>
          <a:cs typeface="+mn-cs"/>
        </a:defRPr>
      </a:lvl1pPr>
      <a:lvl2pPr marL="457200">
        <a:defRPr>
          <a:latin typeface="+mn-lt"/>
          <a:ea typeface="+mn-ea"/>
          <a:cs typeface="+mn-cs"/>
        </a:defRPr>
      </a:lvl2pPr>
      <a:lvl3pPr marL="914400">
        <a:defRPr>
          <a:latin typeface="+mn-lt"/>
          <a:ea typeface="+mn-ea"/>
          <a:cs typeface="+mn-cs"/>
        </a:defRPr>
      </a:lvl3pPr>
      <a:lvl4pPr marL="1371600">
        <a:defRPr>
          <a:latin typeface="+mn-lt"/>
          <a:ea typeface="+mn-ea"/>
          <a:cs typeface="+mn-cs"/>
        </a:defRPr>
      </a:lvl4pPr>
      <a:lvl5pPr marL="1828800">
        <a:defRPr>
          <a:latin typeface="+mn-lt"/>
          <a:ea typeface="+mn-ea"/>
          <a:cs typeface="+mn-cs"/>
        </a:defRPr>
      </a:lvl5pPr>
      <a:lvl6pPr marL="2286000">
        <a:defRPr>
          <a:latin typeface="+mn-lt"/>
          <a:ea typeface="+mn-ea"/>
          <a:cs typeface="+mn-cs"/>
        </a:defRPr>
      </a:lvl6pPr>
      <a:lvl7pPr marL="2743200">
        <a:defRPr>
          <a:latin typeface="+mn-lt"/>
          <a:ea typeface="+mn-ea"/>
          <a:cs typeface="+mn-cs"/>
        </a:defRPr>
      </a:lvl7pPr>
      <a:lvl8pPr marL="3200400">
        <a:defRPr>
          <a:latin typeface="+mn-lt"/>
          <a:ea typeface="+mn-ea"/>
          <a:cs typeface="+mn-cs"/>
        </a:defRPr>
      </a:lvl8pPr>
      <a:lvl9pPr marL="3657600">
        <a:defRPr>
          <a:latin typeface="+mn-lt"/>
          <a:ea typeface="+mn-ea"/>
          <a:cs typeface="+mn-cs"/>
        </a:defRPr>
      </a:lvl9pPr>
    </p:bodyStyle>
    <p:otherStyle>
      <a:lvl1pPr marL="0">
        <a:defRPr>
          <a:latin typeface="+mn-lt"/>
          <a:ea typeface="+mn-ea"/>
          <a:cs typeface="+mn-cs"/>
        </a:defRPr>
      </a:lvl1pPr>
      <a:lvl2pPr marL="457200">
        <a:defRPr>
          <a:latin typeface="+mn-lt"/>
          <a:ea typeface="+mn-ea"/>
          <a:cs typeface="+mn-cs"/>
        </a:defRPr>
      </a:lvl2pPr>
      <a:lvl3pPr marL="914400">
        <a:defRPr>
          <a:latin typeface="+mn-lt"/>
          <a:ea typeface="+mn-ea"/>
          <a:cs typeface="+mn-cs"/>
        </a:defRPr>
      </a:lvl3pPr>
      <a:lvl4pPr marL="1371600">
        <a:defRPr>
          <a:latin typeface="+mn-lt"/>
          <a:ea typeface="+mn-ea"/>
          <a:cs typeface="+mn-cs"/>
        </a:defRPr>
      </a:lvl4pPr>
      <a:lvl5pPr marL="1828800">
        <a:defRPr>
          <a:latin typeface="+mn-lt"/>
          <a:ea typeface="+mn-ea"/>
          <a:cs typeface="+mn-cs"/>
        </a:defRPr>
      </a:lvl5pPr>
      <a:lvl6pPr marL="2286000">
        <a:defRPr>
          <a:latin typeface="+mn-lt"/>
          <a:ea typeface="+mn-ea"/>
          <a:cs typeface="+mn-cs"/>
        </a:defRPr>
      </a:lvl6pPr>
      <a:lvl7pPr marL="2743200">
        <a:defRPr>
          <a:latin typeface="+mn-lt"/>
          <a:ea typeface="+mn-ea"/>
          <a:cs typeface="+mn-cs"/>
        </a:defRPr>
      </a:lvl7pPr>
      <a:lvl8pPr marL="3200400">
        <a:defRPr>
          <a:latin typeface="+mn-lt"/>
          <a:ea typeface="+mn-ea"/>
          <a:cs typeface="+mn-cs"/>
        </a:defRPr>
      </a:lvl8pPr>
      <a:lvl9pPr marL="3657600">
        <a:defRPr>
          <a:latin typeface="+mn-lt"/>
          <a:ea typeface="+mn-ea"/>
          <a:cs typeface="+mn-cs"/>
        </a:defRPr>
      </a:lvl9pPr>
    </p:otherStyle>
  </p:txStyles>
</p:sldMaster>
</file>

<file path=ppt/slides/_rels/slide1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2.xml.rels><?xml version="1.0" encoding="UTF-8" standalone="yes"?>
<Relationships xmlns="http://schemas.openxmlformats.org/package/2006/relationships"><Relationship Id="rId8" Type="http://schemas.openxmlformats.org/officeDocument/2006/relationships/slide" Target="slide46.xml"/><Relationship Id="rId13" Type="http://schemas.openxmlformats.org/officeDocument/2006/relationships/slide" Target="slide68.xml"/><Relationship Id="rId18" Type="http://schemas.openxmlformats.org/officeDocument/2006/relationships/slide" Target="slide99.xml"/><Relationship Id="rId3" Type="http://schemas.openxmlformats.org/officeDocument/2006/relationships/slide" Target="slide15.xml"/><Relationship Id="rId7" Type="http://schemas.openxmlformats.org/officeDocument/2006/relationships/slide" Target="slide42.xml"/><Relationship Id="rId12" Type="http://schemas.openxmlformats.org/officeDocument/2006/relationships/slide" Target="slide66.xml"/><Relationship Id="rId17" Type="http://schemas.openxmlformats.org/officeDocument/2006/relationships/slide" Target="slide91.xml"/><Relationship Id="rId2" Type="http://schemas.openxmlformats.org/officeDocument/2006/relationships/slide" Target="slide3.xml"/><Relationship Id="rId16" Type="http://schemas.openxmlformats.org/officeDocument/2006/relationships/slide" Target="slide84.xml"/><Relationship Id="rId1" Type="http://schemas.openxmlformats.org/officeDocument/2006/relationships/slideLayout" Target="../slideLayouts/slideLayout5.xml"/><Relationship Id="rId6" Type="http://schemas.openxmlformats.org/officeDocument/2006/relationships/slide" Target="slide36.xml"/><Relationship Id="rId11" Type="http://schemas.openxmlformats.org/officeDocument/2006/relationships/slide" Target="slide62.xml"/><Relationship Id="rId5" Type="http://schemas.openxmlformats.org/officeDocument/2006/relationships/slide" Target="slide33.xml"/><Relationship Id="rId15" Type="http://schemas.openxmlformats.org/officeDocument/2006/relationships/slide" Target="slide83.xml"/><Relationship Id="rId10" Type="http://schemas.openxmlformats.org/officeDocument/2006/relationships/slide" Target="slide58.xml"/><Relationship Id="rId19" Type="http://schemas.openxmlformats.org/officeDocument/2006/relationships/slide" Target="slide105.xml"/><Relationship Id="rId4" Type="http://schemas.openxmlformats.org/officeDocument/2006/relationships/slide" Target="slide22.xml"/><Relationship Id="rId9" Type="http://schemas.openxmlformats.org/officeDocument/2006/relationships/slide" Target="slide52.xml"/><Relationship Id="rId14" Type="http://schemas.openxmlformats.org/officeDocument/2006/relationships/slide" Target="slide80.xml"/></Relationships>
</file>

<file path=ppt/slides/_rels/slide3.xml.rels><?xml version="1.0" encoding="UTF-8" standalone="yes"?>
<Relationships xmlns="http://schemas.openxmlformats.org/package/2006/relationships"><Relationship Id="rId8" Type="http://schemas.openxmlformats.org/officeDocument/2006/relationships/image" Target="../media/image7.png"/><Relationship Id="rId3" Type="http://schemas.openxmlformats.org/officeDocument/2006/relationships/image" Target="../media/image2.png"/><Relationship Id="rId7" Type="http://schemas.openxmlformats.org/officeDocument/2006/relationships/image" Target="../media/image6.png"/><Relationship Id="rId2" Type="http://schemas.openxmlformats.org/officeDocument/2006/relationships/image" Target="../media/image1.png"/><Relationship Id="rId1" Type="http://schemas.openxmlformats.org/officeDocument/2006/relationships/slideLayout" Target="../slideLayouts/slideLayout5.xml"/><Relationship Id="rId6" Type="http://schemas.openxmlformats.org/officeDocument/2006/relationships/image" Target="../media/image5.png"/><Relationship Id="rId11" Type="http://schemas.openxmlformats.org/officeDocument/2006/relationships/image" Target="../media/image10.png"/><Relationship Id="rId5" Type="http://schemas.openxmlformats.org/officeDocument/2006/relationships/image" Target="../media/image4.png"/><Relationship Id="rId10" Type="http://schemas.openxmlformats.org/officeDocument/2006/relationships/image" Target="../media/image9.png"/><Relationship Id="rId4" Type="http://schemas.openxmlformats.org/officeDocument/2006/relationships/image" Target="../media/image3.png"/><Relationship Id="rId9" Type="http://schemas.openxmlformats.org/officeDocument/2006/relationships/image" Target="../media/image8.png"/></Relationships>
</file>

<file path=ppt/slides/_rels/slide4.xml.rels><?xml version="1.0" encoding="UTF-8" standalone="yes"?>
<Relationships xmlns="http://schemas.openxmlformats.org/package/2006/relationships"><Relationship Id="rId8" Type="http://schemas.openxmlformats.org/officeDocument/2006/relationships/image" Target="../media/image17.png"/><Relationship Id="rId3" Type="http://schemas.openxmlformats.org/officeDocument/2006/relationships/image" Target="../media/image12.png"/><Relationship Id="rId7" Type="http://schemas.openxmlformats.org/officeDocument/2006/relationships/image" Target="../media/image16.png"/><Relationship Id="rId2" Type="http://schemas.openxmlformats.org/officeDocument/2006/relationships/image" Target="../media/image11.png"/><Relationship Id="rId1" Type="http://schemas.openxmlformats.org/officeDocument/2006/relationships/slideLayout" Target="../slideLayouts/slideLayout5.xml"/><Relationship Id="rId6" Type="http://schemas.openxmlformats.org/officeDocument/2006/relationships/image" Target="../media/image15.png"/><Relationship Id="rId5" Type="http://schemas.openxmlformats.org/officeDocument/2006/relationships/image" Target="../media/image14.png"/><Relationship Id="rId4" Type="http://schemas.openxmlformats.org/officeDocument/2006/relationships/image" Target="../media/image13.png"/><Relationship Id="rId9" Type="http://schemas.openxmlformats.org/officeDocument/2006/relationships/image" Target="../media/image18.png"/></Relationships>
</file>

<file path=ppt/slides/_rels/slide5.xml.rels><?xml version="1.0" encoding="UTF-8" standalone="yes"?>
<Relationships xmlns="http://schemas.openxmlformats.org/package/2006/relationships"><Relationship Id="rId13" Type="http://schemas.openxmlformats.org/officeDocument/2006/relationships/image" Target="../media/image30.png"/><Relationship Id="rId18" Type="http://schemas.openxmlformats.org/officeDocument/2006/relationships/image" Target="../media/image35.png"/><Relationship Id="rId26" Type="http://schemas.openxmlformats.org/officeDocument/2006/relationships/image" Target="../media/image43.png"/><Relationship Id="rId39" Type="http://schemas.openxmlformats.org/officeDocument/2006/relationships/image" Target="../media/image56.png"/><Relationship Id="rId3" Type="http://schemas.openxmlformats.org/officeDocument/2006/relationships/image" Target="../media/image20.png"/><Relationship Id="rId21" Type="http://schemas.openxmlformats.org/officeDocument/2006/relationships/image" Target="../media/image38.png"/><Relationship Id="rId34" Type="http://schemas.openxmlformats.org/officeDocument/2006/relationships/image" Target="../media/image51.png"/><Relationship Id="rId42" Type="http://schemas.openxmlformats.org/officeDocument/2006/relationships/image" Target="../media/image59.png"/><Relationship Id="rId47" Type="http://schemas.openxmlformats.org/officeDocument/2006/relationships/image" Target="../media/image64.png"/><Relationship Id="rId7" Type="http://schemas.openxmlformats.org/officeDocument/2006/relationships/image" Target="../media/image24.png"/><Relationship Id="rId12" Type="http://schemas.openxmlformats.org/officeDocument/2006/relationships/image" Target="../media/image29.png"/><Relationship Id="rId17" Type="http://schemas.openxmlformats.org/officeDocument/2006/relationships/image" Target="../media/image34.png"/><Relationship Id="rId25" Type="http://schemas.openxmlformats.org/officeDocument/2006/relationships/image" Target="../media/image42.png"/><Relationship Id="rId33" Type="http://schemas.openxmlformats.org/officeDocument/2006/relationships/image" Target="../media/image50.png"/><Relationship Id="rId38" Type="http://schemas.openxmlformats.org/officeDocument/2006/relationships/image" Target="../media/image55.png"/><Relationship Id="rId46" Type="http://schemas.openxmlformats.org/officeDocument/2006/relationships/image" Target="../media/image63.png"/><Relationship Id="rId2" Type="http://schemas.openxmlformats.org/officeDocument/2006/relationships/image" Target="../media/image19.png"/><Relationship Id="rId16" Type="http://schemas.openxmlformats.org/officeDocument/2006/relationships/image" Target="../media/image33.png"/><Relationship Id="rId20" Type="http://schemas.openxmlformats.org/officeDocument/2006/relationships/image" Target="../media/image37.png"/><Relationship Id="rId29" Type="http://schemas.openxmlformats.org/officeDocument/2006/relationships/image" Target="../media/image46.png"/><Relationship Id="rId41" Type="http://schemas.openxmlformats.org/officeDocument/2006/relationships/image" Target="../media/image58.png"/><Relationship Id="rId1" Type="http://schemas.openxmlformats.org/officeDocument/2006/relationships/slideLayout" Target="../slideLayouts/slideLayout5.xml"/><Relationship Id="rId6" Type="http://schemas.openxmlformats.org/officeDocument/2006/relationships/image" Target="../media/image23.png"/><Relationship Id="rId11" Type="http://schemas.openxmlformats.org/officeDocument/2006/relationships/image" Target="../media/image28.png"/><Relationship Id="rId24" Type="http://schemas.openxmlformats.org/officeDocument/2006/relationships/image" Target="../media/image41.png"/><Relationship Id="rId32" Type="http://schemas.openxmlformats.org/officeDocument/2006/relationships/image" Target="../media/image49.png"/><Relationship Id="rId37" Type="http://schemas.openxmlformats.org/officeDocument/2006/relationships/image" Target="../media/image54.png"/><Relationship Id="rId40" Type="http://schemas.openxmlformats.org/officeDocument/2006/relationships/image" Target="../media/image57.png"/><Relationship Id="rId45" Type="http://schemas.openxmlformats.org/officeDocument/2006/relationships/image" Target="../media/image62.png"/><Relationship Id="rId5" Type="http://schemas.openxmlformats.org/officeDocument/2006/relationships/image" Target="../media/image22.png"/><Relationship Id="rId15" Type="http://schemas.openxmlformats.org/officeDocument/2006/relationships/image" Target="../media/image32.png"/><Relationship Id="rId23" Type="http://schemas.openxmlformats.org/officeDocument/2006/relationships/image" Target="../media/image40.png"/><Relationship Id="rId28" Type="http://schemas.openxmlformats.org/officeDocument/2006/relationships/image" Target="../media/image45.png"/><Relationship Id="rId36" Type="http://schemas.openxmlformats.org/officeDocument/2006/relationships/image" Target="../media/image53.png"/><Relationship Id="rId49" Type="http://schemas.openxmlformats.org/officeDocument/2006/relationships/image" Target="../media/image66.png"/><Relationship Id="rId10" Type="http://schemas.openxmlformats.org/officeDocument/2006/relationships/image" Target="../media/image27.png"/><Relationship Id="rId19" Type="http://schemas.openxmlformats.org/officeDocument/2006/relationships/image" Target="../media/image36.png"/><Relationship Id="rId31" Type="http://schemas.openxmlformats.org/officeDocument/2006/relationships/image" Target="../media/image48.png"/><Relationship Id="rId44" Type="http://schemas.openxmlformats.org/officeDocument/2006/relationships/image" Target="../media/image61.png"/><Relationship Id="rId4" Type="http://schemas.openxmlformats.org/officeDocument/2006/relationships/image" Target="../media/image21.png"/><Relationship Id="rId9" Type="http://schemas.openxmlformats.org/officeDocument/2006/relationships/image" Target="../media/image26.png"/><Relationship Id="rId14" Type="http://schemas.openxmlformats.org/officeDocument/2006/relationships/image" Target="../media/image31.png"/><Relationship Id="rId22" Type="http://schemas.openxmlformats.org/officeDocument/2006/relationships/image" Target="../media/image39.png"/><Relationship Id="rId27" Type="http://schemas.openxmlformats.org/officeDocument/2006/relationships/image" Target="../media/image44.png"/><Relationship Id="rId30" Type="http://schemas.openxmlformats.org/officeDocument/2006/relationships/image" Target="../media/image47.png"/><Relationship Id="rId35" Type="http://schemas.openxmlformats.org/officeDocument/2006/relationships/image" Target="../media/image52.png"/><Relationship Id="rId43" Type="http://schemas.openxmlformats.org/officeDocument/2006/relationships/image" Target="../media/image60.png"/><Relationship Id="rId48" Type="http://schemas.openxmlformats.org/officeDocument/2006/relationships/image" Target="../media/image65.png"/><Relationship Id="rId8" Type="http://schemas.openxmlformats.org/officeDocument/2006/relationships/image" Target="../media/image25.png"/></Relationships>
</file>

<file path=ppt/slides/_rels/slide6.xml.rels><?xml version="1.0" encoding="UTF-8" standalone="yes"?>
<Relationships xmlns="http://schemas.openxmlformats.org/package/2006/relationships"><Relationship Id="rId8" Type="http://schemas.openxmlformats.org/officeDocument/2006/relationships/image" Target="../media/image73.png"/><Relationship Id="rId13" Type="http://schemas.openxmlformats.org/officeDocument/2006/relationships/image" Target="../media/image78.png"/><Relationship Id="rId18" Type="http://schemas.openxmlformats.org/officeDocument/2006/relationships/image" Target="../media/image83.png"/><Relationship Id="rId3" Type="http://schemas.openxmlformats.org/officeDocument/2006/relationships/image" Target="../media/image68.png"/><Relationship Id="rId21" Type="http://schemas.openxmlformats.org/officeDocument/2006/relationships/image" Target="../media/image86.png"/><Relationship Id="rId7" Type="http://schemas.openxmlformats.org/officeDocument/2006/relationships/image" Target="../media/image72.png"/><Relationship Id="rId12" Type="http://schemas.openxmlformats.org/officeDocument/2006/relationships/image" Target="../media/image77.png"/><Relationship Id="rId17" Type="http://schemas.openxmlformats.org/officeDocument/2006/relationships/image" Target="../media/image82.png"/><Relationship Id="rId2" Type="http://schemas.openxmlformats.org/officeDocument/2006/relationships/image" Target="../media/image67.png"/><Relationship Id="rId16" Type="http://schemas.openxmlformats.org/officeDocument/2006/relationships/image" Target="../media/image81.png"/><Relationship Id="rId20" Type="http://schemas.openxmlformats.org/officeDocument/2006/relationships/image" Target="../media/image85.png"/><Relationship Id="rId1" Type="http://schemas.openxmlformats.org/officeDocument/2006/relationships/slideLayout" Target="../slideLayouts/slideLayout5.xml"/><Relationship Id="rId6" Type="http://schemas.openxmlformats.org/officeDocument/2006/relationships/image" Target="../media/image71.png"/><Relationship Id="rId11" Type="http://schemas.openxmlformats.org/officeDocument/2006/relationships/image" Target="../media/image76.png"/><Relationship Id="rId5" Type="http://schemas.openxmlformats.org/officeDocument/2006/relationships/image" Target="../media/image70.png"/><Relationship Id="rId15" Type="http://schemas.openxmlformats.org/officeDocument/2006/relationships/image" Target="../media/image80.png"/><Relationship Id="rId23" Type="http://schemas.openxmlformats.org/officeDocument/2006/relationships/image" Target="../media/image88.png"/><Relationship Id="rId10" Type="http://schemas.openxmlformats.org/officeDocument/2006/relationships/image" Target="../media/image75.png"/><Relationship Id="rId19" Type="http://schemas.openxmlformats.org/officeDocument/2006/relationships/image" Target="../media/image84.png"/><Relationship Id="rId4" Type="http://schemas.openxmlformats.org/officeDocument/2006/relationships/image" Target="../media/image69.png"/><Relationship Id="rId9" Type="http://schemas.openxmlformats.org/officeDocument/2006/relationships/image" Target="../media/image74.png"/><Relationship Id="rId14" Type="http://schemas.openxmlformats.org/officeDocument/2006/relationships/image" Target="../media/image79.png"/><Relationship Id="rId22" Type="http://schemas.openxmlformats.org/officeDocument/2006/relationships/image" Target="../media/image87.png"/></Relationships>
</file>

<file path=ppt/slides/_rels/slide7.xml.rels><?xml version="1.0" encoding="UTF-8" standalone="yes"?>
<Relationships xmlns="http://schemas.openxmlformats.org/package/2006/relationships"><Relationship Id="rId8" Type="http://schemas.openxmlformats.org/officeDocument/2006/relationships/image" Target="../media/image95.png"/><Relationship Id="rId13" Type="http://schemas.openxmlformats.org/officeDocument/2006/relationships/image" Target="../media/image100.png"/><Relationship Id="rId18" Type="http://schemas.openxmlformats.org/officeDocument/2006/relationships/image" Target="../media/image105.png"/><Relationship Id="rId26" Type="http://schemas.openxmlformats.org/officeDocument/2006/relationships/image" Target="../media/image113.png"/><Relationship Id="rId3" Type="http://schemas.openxmlformats.org/officeDocument/2006/relationships/image" Target="../media/image90.png"/><Relationship Id="rId21" Type="http://schemas.openxmlformats.org/officeDocument/2006/relationships/image" Target="../media/image108.png"/><Relationship Id="rId7" Type="http://schemas.openxmlformats.org/officeDocument/2006/relationships/image" Target="../media/image94.png"/><Relationship Id="rId12" Type="http://schemas.openxmlformats.org/officeDocument/2006/relationships/image" Target="../media/image99.png"/><Relationship Id="rId17" Type="http://schemas.openxmlformats.org/officeDocument/2006/relationships/image" Target="../media/image104.png"/><Relationship Id="rId25" Type="http://schemas.openxmlformats.org/officeDocument/2006/relationships/image" Target="../media/image112.png"/><Relationship Id="rId2" Type="http://schemas.openxmlformats.org/officeDocument/2006/relationships/image" Target="../media/image89.png"/><Relationship Id="rId16" Type="http://schemas.openxmlformats.org/officeDocument/2006/relationships/image" Target="../media/image103.png"/><Relationship Id="rId20" Type="http://schemas.openxmlformats.org/officeDocument/2006/relationships/image" Target="../media/image107.png"/><Relationship Id="rId1" Type="http://schemas.openxmlformats.org/officeDocument/2006/relationships/slideLayout" Target="../slideLayouts/slideLayout5.xml"/><Relationship Id="rId6" Type="http://schemas.openxmlformats.org/officeDocument/2006/relationships/image" Target="../media/image93.png"/><Relationship Id="rId11" Type="http://schemas.openxmlformats.org/officeDocument/2006/relationships/image" Target="../media/image98.png"/><Relationship Id="rId24" Type="http://schemas.openxmlformats.org/officeDocument/2006/relationships/image" Target="../media/image111.png"/><Relationship Id="rId5" Type="http://schemas.openxmlformats.org/officeDocument/2006/relationships/image" Target="../media/image92.png"/><Relationship Id="rId15" Type="http://schemas.openxmlformats.org/officeDocument/2006/relationships/image" Target="../media/image102.png"/><Relationship Id="rId23" Type="http://schemas.openxmlformats.org/officeDocument/2006/relationships/image" Target="../media/image110.png"/><Relationship Id="rId10" Type="http://schemas.openxmlformats.org/officeDocument/2006/relationships/image" Target="../media/image97.png"/><Relationship Id="rId19" Type="http://schemas.openxmlformats.org/officeDocument/2006/relationships/image" Target="../media/image106.png"/><Relationship Id="rId4" Type="http://schemas.openxmlformats.org/officeDocument/2006/relationships/image" Target="../media/image91.png"/><Relationship Id="rId9" Type="http://schemas.openxmlformats.org/officeDocument/2006/relationships/image" Target="../media/image96.png"/><Relationship Id="rId14" Type="http://schemas.openxmlformats.org/officeDocument/2006/relationships/image" Target="../media/image101.png"/><Relationship Id="rId22" Type="http://schemas.openxmlformats.org/officeDocument/2006/relationships/image" Target="../media/image109.png"/></Relationships>
</file>

<file path=ppt/slides/_rels/slide8.xml.rels><?xml version="1.0" encoding="UTF-8" standalone="yes"?>
<Relationships xmlns="http://schemas.openxmlformats.org/package/2006/relationships"><Relationship Id="rId8" Type="http://schemas.openxmlformats.org/officeDocument/2006/relationships/image" Target="../media/image119.png"/><Relationship Id="rId13" Type="http://schemas.openxmlformats.org/officeDocument/2006/relationships/image" Target="../media/image124.png"/><Relationship Id="rId18" Type="http://schemas.openxmlformats.org/officeDocument/2006/relationships/image" Target="../media/image129.png"/><Relationship Id="rId26" Type="http://schemas.openxmlformats.org/officeDocument/2006/relationships/image" Target="../media/image137.png"/><Relationship Id="rId3" Type="http://schemas.openxmlformats.org/officeDocument/2006/relationships/image" Target="../media/image115.png"/><Relationship Id="rId21" Type="http://schemas.openxmlformats.org/officeDocument/2006/relationships/image" Target="../media/image132.png"/><Relationship Id="rId7" Type="http://schemas.openxmlformats.org/officeDocument/2006/relationships/image" Target="../media/image118.png"/><Relationship Id="rId12" Type="http://schemas.openxmlformats.org/officeDocument/2006/relationships/image" Target="../media/image123.png"/><Relationship Id="rId17" Type="http://schemas.openxmlformats.org/officeDocument/2006/relationships/image" Target="../media/image128.png"/><Relationship Id="rId25" Type="http://schemas.openxmlformats.org/officeDocument/2006/relationships/image" Target="../media/image136.png"/><Relationship Id="rId33" Type="http://schemas.openxmlformats.org/officeDocument/2006/relationships/image" Target="../media/image144.png"/><Relationship Id="rId2" Type="http://schemas.openxmlformats.org/officeDocument/2006/relationships/image" Target="../media/image114.png"/><Relationship Id="rId16" Type="http://schemas.openxmlformats.org/officeDocument/2006/relationships/image" Target="../media/image127.png"/><Relationship Id="rId20" Type="http://schemas.openxmlformats.org/officeDocument/2006/relationships/image" Target="../media/image131.png"/><Relationship Id="rId29" Type="http://schemas.openxmlformats.org/officeDocument/2006/relationships/image" Target="../media/image140.png"/><Relationship Id="rId1" Type="http://schemas.openxmlformats.org/officeDocument/2006/relationships/slideLayout" Target="../slideLayouts/slideLayout5.xml"/><Relationship Id="rId6" Type="http://schemas.openxmlformats.org/officeDocument/2006/relationships/image" Target="../media/image117.png"/><Relationship Id="rId11" Type="http://schemas.openxmlformats.org/officeDocument/2006/relationships/image" Target="../media/image122.png"/><Relationship Id="rId24" Type="http://schemas.openxmlformats.org/officeDocument/2006/relationships/image" Target="../media/image135.png"/><Relationship Id="rId32" Type="http://schemas.openxmlformats.org/officeDocument/2006/relationships/image" Target="../media/image143.png"/><Relationship Id="rId5" Type="http://schemas.openxmlformats.org/officeDocument/2006/relationships/image" Target="../media/image100.png"/><Relationship Id="rId15" Type="http://schemas.openxmlformats.org/officeDocument/2006/relationships/image" Target="../media/image126.png"/><Relationship Id="rId23" Type="http://schemas.openxmlformats.org/officeDocument/2006/relationships/image" Target="../media/image134.png"/><Relationship Id="rId28" Type="http://schemas.openxmlformats.org/officeDocument/2006/relationships/image" Target="../media/image139.png"/><Relationship Id="rId10" Type="http://schemas.openxmlformats.org/officeDocument/2006/relationships/image" Target="../media/image121.png"/><Relationship Id="rId19" Type="http://schemas.openxmlformats.org/officeDocument/2006/relationships/image" Target="../media/image130.png"/><Relationship Id="rId31" Type="http://schemas.openxmlformats.org/officeDocument/2006/relationships/image" Target="../media/image142.png"/><Relationship Id="rId4" Type="http://schemas.openxmlformats.org/officeDocument/2006/relationships/image" Target="../media/image116.png"/><Relationship Id="rId9" Type="http://schemas.openxmlformats.org/officeDocument/2006/relationships/image" Target="../media/image120.png"/><Relationship Id="rId14" Type="http://schemas.openxmlformats.org/officeDocument/2006/relationships/image" Target="../media/image125.png"/><Relationship Id="rId22" Type="http://schemas.openxmlformats.org/officeDocument/2006/relationships/image" Target="../media/image133.png"/><Relationship Id="rId27" Type="http://schemas.openxmlformats.org/officeDocument/2006/relationships/image" Target="../media/image138.png"/><Relationship Id="rId30" Type="http://schemas.openxmlformats.org/officeDocument/2006/relationships/image" Target="../media/image141.png"/></Relationships>
</file>

<file path=ppt/slides/_rels/slide9.xml.rels><?xml version="1.0" encoding="UTF-8" standalone="yes"?>
<Relationships xmlns="http://schemas.openxmlformats.org/package/2006/relationships"><Relationship Id="rId8" Type="http://schemas.openxmlformats.org/officeDocument/2006/relationships/image" Target="../media/image113.png"/><Relationship Id="rId13" Type="http://schemas.openxmlformats.org/officeDocument/2006/relationships/image" Target="../media/image155.png"/><Relationship Id="rId18" Type="http://schemas.openxmlformats.org/officeDocument/2006/relationships/image" Target="../media/image160.png"/><Relationship Id="rId3" Type="http://schemas.openxmlformats.org/officeDocument/2006/relationships/image" Target="../media/image146.png"/><Relationship Id="rId21" Type="http://schemas.openxmlformats.org/officeDocument/2006/relationships/image" Target="../media/image163.png"/><Relationship Id="rId7" Type="http://schemas.openxmlformats.org/officeDocument/2006/relationships/image" Target="../media/image150.png"/><Relationship Id="rId12" Type="http://schemas.openxmlformats.org/officeDocument/2006/relationships/image" Target="../media/image154.png"/><Relationship Id="rId17" Type="http://schemas.openxmlformats.org/officeDocument/2006/relationships/image" Target="../media/image159.png"/><Relationship Id="rId2" Type="http://schemas.openxmlformats.org/officeDocument/2006/relationships/image" Target="../media/image145.png"/><Relationship Id="rId16" Type="http://schemas.openxmlformats.org/officeDocument/2006/relationships/image" Target="../media/image158.png"/><Relationship Id="rId20" Type="http://schemas.openxmlformats.org/officeDocument/2006/relationships/image" Target="../media/image162.png"/><Relationship Id="rId1" Type="http://schemas.openxmlformats.org/officeDocument/2006/relationships/slideLayout" Target="../slideLayouts/slideLayout5.xml"/><Relationship Id="rId6" Type="http://schemas.openxmlformats.org/officeDocument/2006/relationships/image" Target="../media/image149.png"/><Relationship Id="rId11" Type="http://schemas.openxmlformats.org/officeDocument/2006/relationships/image" Target="../media/image153.png"/><Relationship Id="rId5" Type="http://schemas.openxmlformats.org/officeDocument/2006/relationships/image" Target="../media/image148.png"/><Relationship Id="rId15" Type="http://schemas.openxmlformats.org/officeDocument/2006/relationships/image" Target="../media/image157.png"/><Relationship Id="rId23" Type="http://schemas.openxmlformats.org/officeDocument/2006/relationships/image" Target="../media/image165.png"/><Relationship Id="rId10" Type="http://schemas.openxmlformats.org/officeDocument/2006/relationships/image" Target="../media/image152.png"/><Relationship Id="rId19" Type="http://schemas.openxmlformats.org/officeDocument/2006/relationships/image" Target="../media/image161.png"/><Relationship Id="rId4" Type="http://schemas.openxmlformats.org/officeDocument/2006/relationships/image" Target="../media/image147.png"/><Relationship Id="rId9" Type="http://schemas.openxmlformats.org/officeDocument/2006/relationships/image" Target="../media/image151.png"/><Relationship Id="rId14" Type="http://schemas.openxmlformats.org/officeDocument/2006/relationships/image" Target="../media/image156.png"/><Relationship Id="rId22" Type="http://schemas.openxmlformats.org/officeDocument/2006/relationships/image" Target="../media/image164.png"/></Relationships>
</file>

<file path=ppt/slides/_rels/slide10.xml.rels><?xml version="1.0" encoding="UTF-8" standalone="yes"?>
<Relationships xmlns="http://schemas.openxmlformats.org/package/2006/relationships"><Relationship Id="rId8" Type="http://schemas.openxmlformats.org/officeDocument/2006/relationships/image" Target="../media/image171.png"/><Relationship Id="rId13" Type="http://schemas.openxmlformats.org/officeDocument/2006/relationships/image" Target="../media/image176.png"/><Relationship Id="rId18" Type="http://schemas.openxmlformats.org/officeDocument/2006/relationships/image" Target="../media/image181.png"/><Relationship Id="rId3" Type="http://schemas.openxmlformats.org/officeDocument/2006/relationships/image" Target="../media/image167.png"/><Relationship Id="rId21" Type="http://schemas.openxmlformats.org/officeDocument/2006/relationships/image" Target="../media/image184.png"/><Relationship Id="rId7" Type="http://schemas.openxmlformats.org/officeDocument/2006/relationships/image" Target="../media/image91.png"/><Relationship Id="rId12" Type="http://schemas.openxmlformats.org/officeDocument/2006/relationships/image" Target="../media/image175.png"/><Relationship Id="rId17" Type="http://schemas.openxmlformats.org/officeDocument/2006/relationships/image" Target="../media/image180.png"/><Relationship Id="rId2" Type="http://schemas.openxmlformats.org/officeDocument/2006/relationships/image" Target="../media/image166.png"/><Relationship Id="rId16" Type="http://schemas.openxmlformats.org/officeDocument/2006/relationships/image" Target="../media/image179.png"/><Relationship Id="rId20" Type="http://schemas.openxmlformats.org/officeDocument/2006/relationships/image" Target="../media/image183.png"/><Relationship Id="rId1" Type="http://schemas.openxmlformats.org/officeDocument/2006/relationships/slideLayout" Target="../slideLayouts/slideLayout5.xml"/><Relationship Id="rId6" Type="http://schemas.openxmlformats.org/officeDocument/2006/relationships/image" Target="../media/image170.png"/><Relationship Id="rId11" Type="http://schemas.openxmlformats.org/officeDocument/2006/relationships/image" Target="../media/image174.png"/><Relationship Id="rId5" Type="http://schemas.openxmlformats.org/officeDocument/2006/relationships/image" Target="../media/image169.png"/><Relationship Id="rId15" Type="http://schemas.openxmlformats.org/officeDocument/2006/relationships/image" Target="../media/image178.png"/><Relationship Id="rId10" Type="http://schemas.openxmlformats.org/officeDocument/2006/relationships/image" Target="../media/image173.png"/><Relationship Id="rId19" Type="http://schemas.openxmlformats.org/officeDocument/2006/relationships/image" Target="../media/image182.png"/><Relationship Id="rId4" Type="http://schemas.openxmlformats.org/officeDocument/2006/relationships/image" Target="../media/image168.png"/><Relationship Id="rId9" Type="http://schemas.openxmlformats.org/officeDocument/2006/relationships/image" Target="../media/image172.png"/><Relationship Id="rId14" Type="http://schemas.openxmlformats.org/officeDocument/2006/relationships/image" Target="../media/image177.png"/><Relationship Id="rId22" Type="http://schemas.openxmlformats.org/officeDocument/2006/relationships/image" Target="../media/image185.png"/></Relationships>
</file>

<file path=ppt/slides/_rels/slide11.xml.rels><?xml version="1.0" encoding="UTF-8" standalone="yes"?>
<Relationships xmlns="http://schemas.openxmlformats.org/package/2006/relationships"><Relationship Id="rId8" Type="http://schemas.openxmlformats.org/officeDocument/2006/relationships/image" Target="../media/image190.png"/><Relationship Id="rId13" Type="http://schemas.openxmlformats.org/officeDocument/2006/relationships/image" Target="../media/image174.png"/><Relationship Id="rId3" Type="http://schemas.openxmlformats.org/officeDocument/2006/relationships/image" Target="../media/image187.png"/><Relationship Id="rId7" Type="http://schemas.openxmlformats.org/officeDocument/2006/relationships/image" Target="../media/image189.png"/><Relationship Id="rId12" Type="http://schemas.openxmlformats.org/officeDocument/2006/relationships/image" Target="../media/image194.png"/><Relationship Id="rId17" Type="http://schemas.openxmlformats.org/officeDocument/2006/relationships/image" Target="../media/image197.png"/><Relationship Id="rId2" Type="http://schemas.openxmlformats.org/officeDocument/2006/relationships/image" Target="../media/image186.png"/><Relationship Id="rId16" Type="http://schemas.openxmlformats.org/officeDocument/2006/relationships/image" Target="../media/image196.png"/><Relationship Id="rId1" Type="http://schemas.openxmlformats.org/officeDocument/2006/relationships/slideLayout" Target="../slideLayouts/slideLayout5.xml"/><Relationship Id="rId6" Type="http://schemas.openxmlformats.org/officeDocument/2006/relationships/image" Target="../media/image188.png"/><Relationship Id="rId11" Type="http://schemas.openxmlformats.org/officeDocument/2006/relationships/image" Target="../media/image193.png"/><Relationship Id="rId5" Type="http://schemas.openxmlformats.org/officeDocument/2006/relationships/image" Target="../media/image167.png"/><Relationship Id="rId15" Type="http://schemas.openxmlformats.org/officeDocument/2006/relationships/image" Target="../media/image91.png"/><Relationship Id="rId10" Type="http://schemas.openxmlformats.org/officeDocument/2006/relationships/image" Target="../media/image192.png"/><Relationship Id="rId4" Type="http://schemas.openxmlformats.org/officeDocument/2006/relationships/image" Target="../media/image166.png"/><Relationship Id="rId9" Type="http://schemas.openxmlformats.org/officeDocument/2006/relationships/image" Target="../media/image191.png"/><Relationship Id="rId14" Type="http://schemas.openxmlformats.org/officeDocument/2006/relationships/image" Target="../media/image195.png"/></Relationships>
</file>

<file path=ppt/slides/_rels/slide12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5.xml"/></Relationships>
</file>

<file path=ppt/slides/_rels/slide13.xml.rels><?xml version="1.0" encoding="UTF-8" standalone="yes"?>
<Relationships xmlns="http://schemas.openxmlformats.org/package/2006/relationships"><Relationship Id="rId8" Type="http://schemas.openxmlformats.org/officeDocument/2006/relationships/image" Target="../media/image204.png"/><Relationship Id="rId13" Type="http://schemas.openxmlformats.org/officeDocument/2006/relationships/image" Target="../media/image209.png"/><Relationship Id="rId18" Type="http://schemas.openxmlformats.org/officeDocument/2006/relationships/image" Target="../media/image214.png"/><Relationship Id="rId26" Type="http://schemas.openxmlformats.org/officeDocument/2006/relationships/image" Target="../media/image222.png"/><Relationship Id="rId3" Type="http://schemas.openxmlformats.org/officeDocument/2006/relationships/image" Target="../media/image199.png"/><Relationship Id="rId21" Type="http://schemas.openxmlformats.org/officeDocument/2006/relationships/image" Target="../media/image217.png"/><Relationship Id="rId7" Type="http://schemas.openxmlformats.org/officeDocument/2006/relationships/image" Target="../media/image203.png"/><Relationship Id="rId12" Type="http://schemas.openxmlformats.org/officeDocument/2006/relationships/image" Target="../media/image208.png"/><Relationship Id="rId17" Type="http://schemas.openxmlformats.org/officeDocument/2006/relationships/image" Target="../media/image213.png"/><Relationship Id="rId25" Type="http://schemas.openxmlformats.org/officeDocument/2006/relationships/image" Target="../media/image221.png"/><Relationship Id="rId2" Type="http://schemas.openxmlformats.org/officeDocument/2006/relationships/image" Target="../media/image198.png"/><Relationship Id="rId16" Type="http://schemas.openxmlformats.org/officeDocument/2006/relationships/image" Target="../media/image212.png"/><Relationship Id="rId20" Type="http://schemas.openxmlformats.org/officeDocument/2006/relationships/image" Target="../media/image216.png"/><Relationship Id="rId29" Type="http://schemas.openxmlformats.org/officeDocument/2006/relationships/image" Target="../media/image225.png"/><Relationship Id="rId1" Type="http://schemas.openxmlformats.org/officeDocument/2006/relationships/slideLayout" Target="../slideLayouts/slideLayout5.xml"/><Relationship Id="rId6" Type="http://schemas.openxmlformats.org/officeDocument/2006/relationships/image" Target="../media/image202.png"/><Relationship Id="rId11" Type="http://schemas.openxmlformats.org/officeDocument/2006/relationships/image" Target="../media/image207.png"/><Relationship Id="rId24" Type="http://schemas.openxmlformats.org/officeDocument/2006/relationships/image" Target="../media/image220.png"/><Relationship Id="rId32" Type="http://schemas.openxmlformats.org/officeDocument/2006/relationships/image" Target="../media/image228.png"/><Relationship Id="rId5" Type="http://schemas.openxmlformats.org/officeDocument/2006/relationships/image" Target="../media/image201.png"/><Relationship Id="rId15" Type="http://schemas.openxmlformats.org/officeDocument/2006/relationships/image" Target="../media/image211.png"/><Relationship Id="rId23" Type="http://schemas.openxmlformats.org/officeDocument/2006/relationships/image" Target="../media/image219.png"/><Relationship Id="rId28" Type="http://schemas.openxmlformats.org/officeDocument/2006/relationships/image" Target="../media/image224.png"/><Relationship Id="rId10" Type="http://schemas.openxmlformats.org/officeDocument/2006/relationships/image" Target="../media/image206.png"/><Relationship Id="rId19" Type="http://schemas.openxmlformats.org/officeDocument/2006/relationships/image" Target="../media/image215.png"/><Relationship Id="rId31" Type="http://schemas.openxmlformats.org/officeDocument/2006/relationships/image" Target="../media/image227.png"/><Relationship Id="rId4" Type="http://schemas.openxmlformats.org/officeDocument/2006/relationships/image" Target="../media/image200.png"/><Relationship Id="rId9" Type="http://schemas.openxmlformats.org/officeDocument/2006/relationships/image" Target="../media/image205.png"/><Relationship Id="rId14" Type="http://schemas.openxmlformats.org/officeDocument/2006/relationships/image" Target="../media/image210.png"/><Relationship Id="rId22" Type="http://schemas.openxmlformats.org/officeDocument/2006/relationships/image" Target="../media/image218.png"/><Relationship Id="rId27" Type="http://schemas.openxmlformats.org/officeDocument/2006/relationships/image" Target="../media/image223.png"/><Relationship Id="rId30" Type="http://schemas.openxmlformats.org/officeDocument/2006/relationships/image" Target="../media/image226.png"/></Relationships>
</file>

<file path=ppt/slides/_rels/slide14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5.xml"/></Relationships>
</file>

<file path=ppt/slides/_rels/slide15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5.xml"/></Relationships>
</file>

<file path=ppt/slides/_rels/slide16.xml.rels><?xml version="1.0" encoding="UTF-8" standalone="yes"?>
<Relationships xmlns="http://schemas.openxmlformats.org/package/2006/relationships"><Relationship Id="rId8" Type="http://schemas.openxmlformats.org/officeDocument/2006/relationships/image" Target="../media/image235.png"/><Relationship Id="rId3" Type="http://schemas.openxmlformats.org/officeDocument/2006/relationships/image" Target="../media/image230.png"/><Relationship Id="rId7" Type="http://schemas.openxmlformats.org/officeDocument/2006/relationships/image" Target="../media/image234.png"/><Relationship Id="rId2" Type="http://schemas.openxmlformats.org/officeDocument/2006/relationships/image" Target="../media/image229.png"/><Relationship Id="rId1" Type="http://schemas.openxmlformats.org/officeDocument/2006/relationships/slideLayout" Target="../slideLayouts/slideLayout5.xml"/><Relationship Id="rId6" Type="http://schemas.openxmlformats.org/officeDocument/2006/relationships/image" Target="../media/image233.png"/><Relationship Id="rId5" Type="http://schemas.openxmlformats.org/officeDocument/2006/relationships/image" Target="../media/image232.png"/><Relationship Id="rId4" Type="http://schemas.openxmlformats.org/officeDocument/2006/relationships/image" Target="../media/image231.png"/><Relationship Id="rId9" Type="http://schemas.openxmlformats.org/officeDocument/2006/relationships/image" Target="../media/image236.png"/></Relationships>
</file>

<file path=ppt/slides/_rels/slide17.xml.rels><?xml version="1.0" encoding="UTF-8" standalone="yes"?>
<Relationships xmlns="http://schemas.openxmlformats.org/package/2006/relationships"><Relationship Id="rId8" Type="http://schemas.openxmlformats.org/officeDocument/2006/relationships/image" Target="../media/image243.png"/><Relationship Id="rId3" Type="http://schemas.openxmlformats.org/officeDocument/2006/relationships/image" Target="../media/image238.png"/><Relationship Id="rId7" Type="http://schemas.openxmlformats.org/officeDocument/2006/relationships/image" Target="../media/image242.png"/><Relationship Id="rId2" Type="http://schemas.openxmlformats.org/officeDocument/2006/relationships/image" Target="../media/image237.png"/><Relationship Id="rId1" Type="http://schemas.openxmlformats.org/officeDocument/2006/relationships/slideLayout" Target="../slideLayouts/slideLayout5.xml"/><Relationship Id="rId6" Type="http://schemas.openxmlformats.org/officeDocument/2006/relationships/image" Target="../media/image241.png"/><Relationship Id="rId5" Type="http://schemas.openxmlformats.org/officeDocument/2006/relationships/image" Target="../media/image240.png"/><Relationship Id="rId4" Type="http://schemas.openxmlformats.org/officeDocument/2006/relationships/image" Target="../media/image239.png"/></Relationships>
</file>

<file path=ppt/slides/_rels/slide18.xml.rels><?xml version="1.0" encoding="UTF-8" standalone="yes"?>
<Relationships xmlns="http://schemas.openxmlformats.org/package/2006/relationships"><Relationship Id="rId8" Type="http://schemas.openxmlformats.org/officeDocument/2006/relationships/image" Target="../media/image250.png"/><Relationship Id="rId13" Type="http://schemas.openxmlformats.org/officeDocument/2006/relationships/image" Target="../media/image255.png"/><Relationship Id="rId18" Type="http://schemas.openxmlformats.org/officeDocument/2006/relationships/image" Target="../media/image260.png"/><Relationship Id="rId26" Type="http://schemas.openxmlformats.org/officeDocument/2006/relationships/image" Target="../media/image268.png"/><Relationship Id="rId3" Type="http://schemas.openxmlformats.org/officeDocument/2006/relationships/image" Target="../media/image245.png"/><Relationship Id="rId21" Type="http://schemas.openxmlformats.org/officeDocument/2006/relationships/image" Target="../media/image263.png"/><Relationship Id="rId34" Type="http://schemas.openxmlformats.org/officeDocument/2006/relationships/image" Target="../media/image276.png"/><Relationship Id="rId7" Type="http://schemas.openxmlformats.org/officeDocument/2006/relationships/image" Target="../media/image249.png"/><Relationship Id="rId12" Type="http://schemas.openxmlformats.org/officeDocument/2006/relationships/image" Target="../media/image254.png"/><Relationship Id="rId17" Type="http://schemas.openxmlformats.org/officeDocument/2006/relationships/image" Target="../media/image259.png"/><Relationship Id="rId25" Type="http://schemas.openxmlformats.org/officeDocument/2006/relationships/image" Target="../media/image267.png"/><Relationship Id="rId33" Type="http://schemas.openxmlformats.org/officeDocument/2006/relationships/image" Target="../media/image275.png"/><Relationship Id="rId38" Type="http://schemas.openxmlformats.org/officeDocument/2006/relationships/image" Target="../media/image280.png"/><Relationship Id="rId2" Type="http://schemas.openxmlformats.org/officeDocument/2006/relationships/image" Target="../media/image244.png"/><Relationship Id="rId16" Type="http://schemas.openxmlformats.org/officeDocument/2006/relationships/image" Target="../media/image258.png"/><Relationship Id="rId20" Type="http://schemas.openxmlformats.org/officeDocument/2006/relationships/image" Target="../media/image262.png"/><Relationship Id="rId29" Type="http://schemas.openxmlformats.org/officeDocument/2006/relationships/image" Target="../media/image271.png"/><Relationship Id="rId1" Type="http://schemas.openxmlformats.org/officeDocument/2006/relationships/slideLayout" Target="../slideLayouts/slideLayout5.xml"/><Relationship Id="rId6" Type="http://schemas.openxmlformats.org/officeDocument/2006/relationships/image" Target="../media/image248.png"/><Relationship Id="rId11" Type="http://schemas.openxmlformats.org/officeDocument/2006/relationships/image" Target="../media/image253.png"/><Relationship Id="rId24" Type="http://schemas.openxmlformats.org/officeDocument/2006/relationships/image" Target="../media/image266.png"/><Relationship Id="rId32" Type="http://schemas.openxmlformats.org/officeDocument/2006/relationships/image" Target="../media/image274.png"/><Relationship Id="rId37" Type="http://schemas.openxmlformats.org/officeDocument/2006/relationships/image" Target="../media/image279.png"/><Relationship Id="rId5" Type="http://schemas.openxmlformats.org/officeDocument/2006/relationships/image" Target="../media/image247.png"/><Relationship Id="rId15" Type="http://schemas.openxmlformats.org/officeDocument/2006/relationships/image" Target="../media/image257.png"/><Relationship Id="rId23" Type="http://schemas.openxmlformats.org/officeDocument/2006/relationships/image" Target="../media/image265.png"/><Relationship Id="rId28" Type="http://schemas.openxmlformats.org/officeDocument/2006/relationships/image" Target="../media/image270.png"/><Relationship Id="rId36" Type="http://schemas.openxmlformats.org/officeDocument/2006/relationships/image" Target="../media/image278.png"/><Relationship Id="rId10" Type="http://schemas.openxmlformats.org/officeDocument/2006/relationships/image" Target="../media/image252.png"/><Relationship Id="rId19" Type="http://schemas.openxmlformats.org/officeDocument/2006/relationships/image" Target="../media/image261.png"/><Relationship Id="rId31" Type="http://schemas.openxmlformats.org/officeDocument/2006/relationships/image" Target="../media/image273.png"/><Relationship Id="rId4" Type="http://schemas.openxmlformats.org/officeDocument/2006/relationships/image" Target="../media/image246.png"/><Relationship Id="rId9" Type="http://schemas.openxmlformats.org/officeDocument/2006/relationships/image" Target="../media/image251.png"/><Relationship Id="rId14" Type="http://schemas.openxmlformats.org/officeDocument/2006/relationships/image" Target="../media/image256.png"/><Relationship Id="rId22" Type="http://schemas.openxmlformats.org/officeDocument/2006/relationships/image" Target="../media/image264.png"/><Relationship Id="rId27" Type="http://schemas.openxmlformats.org/officeDocument/2006/relationships/image" Target="../media/image269.png"/><Relationship Id="rId30" Type="http://schemas.openxmlformats.org/officeDocument/2006/relationships/image" Target="../media/image272.png"/><Relationship Id="rId35" Type="http://schemas.openxmlformats.org/officeDocument/2006/relationships/image" Target="../media/image277.png"/></Relationships>
</file>

<file path=ppt/slides/_rels/slide19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5.xml"/></Relationships>
</file>

<file path=ppt/slides/_rels/slide20.xml.rels><?xml version="1.0" encoding="UTF-8" standalone="yes"?>
<Relationships xmlns="http://schemas.openxmlformats.org/package/2006/relationships"><Relationship Id="rId8" Type="http://schemas.openxmlformats.org/officeDocument/2006/relationships/image" Target="../media/image287.png"/><Relationship Id="rId13" Type="http://schemas.openxmlformats.org/officeDocument/2006/relationships/image" Target="../media/image292.png"/><Relationship Id="rId18" Type="http://schemas.openxmlformats.org/officeDocument/2006/relationships/image" Target="../media/image297.png"/><Relationship Id="rId3" Type="http://schemas.openxmlformats.org/officeDocument/2006/relationships/image" Target="../media/image282.png"/><Relationship Id="rId21" Type="http://schemas.openxmlformats.org/officeDocument/2006/relationships/image" Target="../media/image300.png"/><Relationship Id="rId7" Type="http://schemas.openxmlformats.org/officeDocument/2006/relationships/image" Target="../media/image286.png"/><Relationship Id="rId12" Type="http://schemas.openxmlformats.org/officeDocument/2006/relationships/image" Target="../media/image291.png"/><Relationship Id="rId17" Type="http://schemas.openxmlformats.org/officeDocument/2006/relationships/image" Target="../media/image296.png"/><Relationship Id="rId25" Type="http://schemas.openxmlformats.org/officeDocument/2006/relationships/image" Target="../media/image304.png"/><Relationship Id="rId2" Type="http://schemas.openxmlformats.org/officeDocument/2006/relationships/image" Target="../media/image281.png"/><Relationship Id="rId16" Type="http://schemas.openxmlformats.org/officeDocument/2006/relationships/image" Target="../media/image295.png"/><Relationship Id="rId20" Type="http://schemas.openxmlformats.org/officeDocument/2006/relationships/image" Target="../media/image299.png"/><Relationship Id="rId1" Type="http://schemas.openxmlformats.org/officeDocument/2006/relationships/slideLayout" Target="../slideLayouts/slideLayout5.xml"/><Relationship Id="rId6" Type="http://schemas.openxmlformats.org/officeDocument/2006/relationships/image" Target="../media/image285.png"/><Relationship Id="rId11" Type="http://schemas.openxmlformats.org/officeDocument/2006/relationships/image" Target="../media/image290.png"/><Relationship Id="rId24" Type="http://schemas.openxmlformats.org/officeDocument/2006/relationships/image" Target="../media/image303.png"/><Relationship Id="rId5" Type="http://schemas.openxmlformats.org/officeDocument/2006/relationships/image" Target="../media/image284.png"/><Relationship Id="rId15" Type="http://schemas.openxmlformats.org/officeDocument/2006/relationships/image" Target="../media/image294.png"/><Relationship Id="rId23" Type="http://schemas.openxmlformats.org/officeDocument/2006/relationships/image" Target="../media/image302.png"/><Relationship Id="rId10" Type="http://schemas.openxmlformats.org/officeDocument/2006/relationships/image" Target="../media/image289.png"/><Relationship Id="rId19" Type="http://schemas.openxmlformats.org/officeDocument/2006/relationships/image" Target="../media/image298.png"/><Relationship Id="rId4" Type="http://schemas.openxmlformats.org/officeDocument/2006/relationships/image" Target="../media/image283.png"/><Relationship Id="rId9" Type="http://schemas.openxmlformats.org/officeDocument/2006/relationships/image" Target="../media/image288.png"/><Relationship Id="rId14" Type="http://schemas.openxmlformats.org/officeDocument/2006/relationships/image" Target="../media/image293.png"/><Relationship Id="rId22" Type="http://schemas.openxmlformats.org/officeDocument/2006/relationships/image" Target="../media/image301.png"/></Relationships>
</file>

<file path=ppt/slides/_rels/slide21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5.xml"/></Relationships>
</file>

<file path=ppt/slides/_rels/slide22.xml.rels><?xml version="1.0" encoding="UTF-8" standalone="yes"?>
<Relationships xmlns="http://schemas.openxmlformats.org/package/2006/relationships"><Relationship Id="rId8" Type="http://schemas.openxmlformats.org/officeDocument/2006/relationships/image" Target="../media/image310.png"/><Relationship Id="rId3" Type="http://schemas.openxmlformats.org/officeDocument/2006/relationships/image" Target="../media/image306.png"/><Relationship Id="rId7" Type="http://schemas.openxmlformats.org/officeDocument/2006/relationships/image" Target="../media/image100.png"/><Relationship Id="rId2" Type="http://schemas.openxmlformats.org/officeDocument/2006/relationships/image" Target="../media/image305.png"/><Relationship Id="rId1" Type="http://schemas.openxmlformats.org/officeDocument/2006/relationships/slideLayout" Target="../slideLayouts/slideLayout5.xml"/><Relationship Id="rId6" Type="http://schemas.openxmlformats.org/officeDocument/2006/relationships/image" Target="../media/image309.png"/><Relationship Id="rId5" Type="http://schemas.openxmlformats.org/officeDocument/2006/relationships/image" Target="../media/image308.png"/><Relationship Id="rId4" Type="http://schemas.openxmlformats.org/officeDocument/2006/relationships/image" Target="../media/image307.png"/></Relationships>
</file>

<file path=ppt/slides/_rels/slide23.xml.rels><?xml version="1.0" encoding="UTF-8" standalone="yes"?>
<Relationships xmlns="http://schemas.openxmlformats.org/package/2006/relationships"><Relationship Id="rId8" Type="http://schemas.openxmlformats.org/officeDocument/2006/relationships/image" Target="../media/image110.png"/><Relationship Id="rId13" Type="http://schemas.openxmlformats.org/officeDocument/2006/relationships/image" Target="../media/image321.png"/><Relationship Id="rId18" Type="http://schemas.openxmlformats.org/officeDocument/2006/relationships/image" Target="../media/image152.png"/><Relationship Id="rId26" Type="http://schemas.openxmlformats.org/officeDocument/2006/relationships/image" Target="../media/image333.png"/><Relationship Id="rId3" Type="http://schemas.openxmlformats.org/officeDocument/2006/relationships/image" Target="../media/image312.png"/><Relationship Id="rId21" Type="http://schemas.openxmlformats.org/officeDocument/2006/relationships/image" Target="../media/image328.png"/><Relationship Id="rId7" Type="http://schemas.openxmlformats.org/officeDocument/2006/relationships/image" Target="../media/image316.png"/><Relationship Id="rId12" Type="http://schemas.openxmlformats.org/officeDocument/2006/relationships/image" Target="../media/image320.png"/><Relationship Id="rId17" Type="http://schemas.openxmlformats.org/officeDocument/2006/relationships/image" Target="../media/image325.png"/><Relationship Id="rId25" Type="http://schemas.openxmlformats.org/officeDocument/2006/relationships/image" Target="../media/image332.png"/><Relationship Id="rId2" Type="http://schemas.openxmlformats.org/officeDocument/2006/relationships/image" Target="../media/image311.png"/><Relationship Id="rId16" Type="http://schemas.openxmlformats.org/officeDocument/2006/relationships/image" Target="../media/image324.png"/><Relationship Id="rId20" Type="http://schemas.openxmlformats.org/officeDocument/2006/relationships/image" Target="../media/image327.png"/><Relationship Id="rId1" Type="http://schemas.openxmlformats.org/officeDocument/2006/relationships/slideLayout" Target="../slideLayouts/slideLayout5.xml"/><Relationship Id="rId6" Type="http://schemas.openxmlformats.org/officeDocument/2006/relationships/image" Target="../media/image315.png"/><Relationship Id="rId11" Type="http://schemas.openxmlformats.org/officeDocument/2006/relationships/image" Target="../media/image319.png"/><Relationship Id="rId24" Type="http://schemas.openxmlformats.org/officeDocument/2006/relationships/image" Target="../media/image331.png"/><Relationship Id="rId5" Type="http://schemas.openxmlformats.org/officeDocument/2006/relationships/image" Target="../media/image314.png"/><Relationship Id="rId15" Type="http://schemas.openxmlformats.org/officeDocument/2006/relationships/image" Target="../media/image323.png"/><Relationship Id="rId23" Type="http://schemas.openxmlformats.org/officeDocument/2006/relationships/image" Target="../media/image330.png"/><Relationship Id="rId10" Type="http://schemas.openxmlformats.org/officeDocument/2006/relationships/image" Target="../media/image318.png"/><Relationship Id="rId19" Type="http://schemas.openxmlformats.org/officeDocument/2006/relationships/image" Target="../media/image326.png"/><Relationship Id="rId4" Type="http://schemas.openxmlformats.org/officeDocument/2006/relationships/image" Target="../media/image313.png"/><Relationship Id="rId9" Type="http://schemas.openxmlformats.org/officeDocument/2006/relationships/image" Target="../media/image317.png"/><Relationship Id="rId14" Type="http://schemas.openxmlformats.org/officeDocument/2006/relationships/image" Target="../media/image322.png"/><Relationship Id="rId22" Type="http://schemas.openxmlformats.org/officeDocument/2006/relationships/image" Target="../media/image329.png"/><Relationship Id="rId27" Type="http://schemas.openxmlformats.org/officeDocument/2006/relationships/image" Target="../media/image334.png"/></Relationships>
</file>

<file path=ppt/slides/_rels/slide24.xml.rels><?xml version="1.0" encoding="UTF-8" standalone="yes"?>
<Relationships xmlns="http://schemas.openxmlformats.org/package/2006/relationships"><Relationship Id="rId3" Type="http://schemas.openxmlformats.org/officeDocument/2006/relationships/image" Target="../media/image336.png"/><Relationship Id="rId2" Type="http://schemas.openxmlformats.org/officeDocument/2006/relationships/image" Target="../media/image335.png"/><Relationship Id="rId1" Type="http://schemas.openxmlformats.org/officeDocument/2006/relationships/slideLayout" Target="../slideLayouts/slideLayout5.xml"/><Relationship Id="rId4" Type="http://schemas.openxmlformats.org/officeDocument/2006/relationships/image" Target="../media/image337.png"/></Relationships>
</file>

<file path=ppt/slides/_rels/slide25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5.xml"/></Relationships>
</file>

<file path=ppt/slides/_rels/slide26.xml.rels><?xml version="1.0" encoding="UTF-8" standalone="yes"?>
<Relationships xmlns="http://schemas.openxmlformats.org/package/2006/relationships"><Relationship Id="rId8" Type="http://schemas.openxmlformats.org/officeDocument/2006/relationships/image" Target="../media/image344.png"/><Relationship Id="rId13" Type="http://schemas.openxmlformats.org/officeDocument/2006/relationships/image" Target="../media/image349.png"/><Relationship Id="rId18" Type="http://schemas.openxmlformats.org/officeDocument/2006/relationships/image" Target="../media/image354.png"/><Relationship Id="rId26" Type="http://schemas.openxmlformats.org/officeDocument/2006/relationships/image" Target="../media/image362.png"/><Relationship Id="rId3" Type="http://schemas.openxmlformats.org/officeDocument/2006/relationships/image" Target="../media/image339.png"/><Relationship Id="rId21" Type="http://schemas.openxmlformats.org/officeDocument/2006/relationships/image" Target="../media/image357.png"/><Relationship Id="rId34" Type="http://schemas.openxmlformats.org/officeDocument/2006/relationships/image" Target="../media/image370.png"/><Relationship Id="rId7" Type="http://schemas.openxmlformats.org/officeDocument/2006/relationships/image" Target="../media/image343.png"/><Relationship Id="rId12" Type="http://schemas.openxmlformats.org/officeDocument/2006/relationships/image" Target="../media/image348.png"/><Relationship Id="rId17" Type="http://schemas.openxmlformats.org/officeDocument/2006/relationships/image" Target="../media/image353.png"/><Relationship Id="rId25" Type="http://schemas.openxmlformats.org/officeDocument/2006/relationships/image" Target="../media/image361.png"/><Relationship Id="rId33" Type="http://schemas.openxmlformats.org/officeDocument/2006/relationships/image" Target="../media/image369.png"/><Relationship Id="rId2" Type="http://schemas.openxmlformats.org/officeDocument/2006/relationships/image" Target="../media/image338.png"/><Relationship Id="rId16" Type="http://schemas.openxmlformats.org/officeDocument/2006/relationships/image" Target="../media/image352.png"/><Relationship Id="rId20" Type="http://schemas.openxmlformats.org/officeDocument/2006/relationships/image" Target="../media/image356.png"/><Relationship Id="rId29" Type="http://schemas.openxmlformats.org/officeDocument/2006/relationships/image" Target="../media/image365.png"/><Relationship Id="rId1" Type="http://schemas.openxmlformats.org/officeDocument/2006/relationships/slideLayout" Target="../slideLayouts/slideLayout5.xml"/><Relationship Id="rId6" Type="http://schemas.openxmlformats.org/officeDocument/2006/relationships/image" Target="../media/image342.png"/><Relationship Id="rId11" Type="http://schemas.openxmlformats.org/officeDocument/2006/relationships/image" Target="../media/image347.png"/><Relationship Id="rId24" Type="http://schemas.openxmlformats.org/officeDocument/2006/relationships/image" Target="../media/image360.png"/><Relationship Id="rId32" Type="http://schemas.openxmlformats.org/officeDocument/2006/relationships/image" Target="../media/image368.png"/><Relationship Id="rId5" Type="http://schemas.openxmlformats.org/officeDocument/2006/relationships/image" Target="../media/image341.png"/><Relationship Id="rId15" Type="http://schemas.openxmlformats.org/officeDocument/2006/relationships/image" Target="../media/image351.png"/><Relationship Id="rId23" Type="http://schemas.openxmlformats.org/officeDocument/2006/relationships/image" Target="../media/image359.png"/><Relationship Id="rId28" Type="http://schemas.openxmlformats.org/officeDocument/2006/relationships/image" Target="../media/image364.png"/><Relationship Id="rId36" Type="http://schemas.openxmlformats.org/officeDocument/2006/relationships/image" Target="../media/image372.png"/><Relationship Id="rId10" Type="http://schemas.openxmlformats.org/officeDocument/2006/relationships/image" Target="../media/image346.png"/><Relationship Id="rId19" Type="http://schemas.openxmlformats.org/officeDocument/2006/relationships/image" Target="../media/image355.png"/><Relationship Id="rId31" Type="http://schemas.openxmlformats.org/officeDocument/2006/relationships/image" Target="../media/image367.png"/><Relationship Id="rId4" Type="http://schemas.openxmlformats.org/officeDocument/2006/relationships/image" Target="../media/image340.png"/><Relationship Id="rId9" Type="http://schemas.openxmlformats.org/officeDocument/2006/relationships/image" Target="../media/image345.png"/><Relationship Id="rId14" Type="http://schemas.openxmlformats.org/officeDocument/2006/relationships/image" Target="../media/image350.png"/><Relationship Id="rId22" Type="http://schemas.openxmlformats.org/officeDocument/2006/relationships/image" Target="../media/image358.png"/><Relationship Id="rId27" Type="http://schemas.openxmlformats.org/officeDocument/2006/relationships/image" Target="../media/image363.png"/><Relationship Id="rId30" Type="http://schemas.openxmlformats.org/officeDocument/2006/relationships/image" Target="../media/image366.png"/><Relationship Id="rId35" Type="http://schemas.openxmlformats.org/officeDocument/2006/relationships/image" Target="../media/image371.png"/></Relationships>
</file>

<file path=ppt/slides/_rels/slide27.xml.rels><?xml version="1.0" encoding="UTF-8" standalone="yes"?>
<Relationships xmlns="http://schemas.openxmlformats.org/package/2006/relationships"><Relationship Id="rId8" Type="http://schemas.openxmlformats.org/officeDocument/2006/relationships/image" Target="../media/image379.png"/><Relationship Id="rId13" Type="http://schemas.openxmlformats.org/officeDocument/2006/relationships/image" Target="../media/image384.png"/><Relationship Id="rId18" Type="http://schemas.openxmlformats.org/officeDocument/2006/relationships/image" Target="../media/image389.png"/><Relationship Id="rId26" Type="http://schemas.openxmlformats.org/officeDocument/2006/relationships/image" Target="../media/image393.png"/><Relationship Id="rId3" Type="http://schemas.openxmlformats.org/officeDocument/2006/relationships/image" Target="../media/image374.png"/><Relationship Id="rId21" Type="http://schemas.openxmlformats.org/officeDocument/2006/relationships/image" Target="../media/image390.png"/><Relationship Id="rId7" Type="http://schemas.openxmlformats.org/officeDocument/2006/relationships/image" Target="../media/image378.png"/><Relationship Id="rId12" Type="http://schemas.openxmlformats.org/officeDocument/2006/relationships/image" Target="../media/image383.png"/><Relationship Id="rId17" Type="http://schemas.openxmlformats.org/officeDocument/2006/relationships/image" Target="../media/image388.png"/><Relationship Id="rId25" Type="http://schemas.openxmlformats.org/officeDocument/2006/relationships/image" Target="../media/image392.png"/><Relationship Id="rId2" Type="http://schemas.openxmlformats.org/officeDocument/2006/relationships/image" Target="../media/image373.png"/><Relationship Id="rId16" Type="http://schemas.openxmlformats.org/officeDocument/2006/relationships/image" Target="../media/image387.png"/><Relationship Id="rId20" Type="http://schemas.openxmlformats.org/officeDocument/2006/relationships/image" Target="../media/image351.png"/><Relationship Id="rId29" Type="http://schemas.openxmlformats.org/officeDocument/2006/relationships/image" Target="../media/image370.png"/><Relationship Id="rId1" Type="http://schemas.openxmlformats.org/officeDocument/2006/relationships/slideLayout" Target="../slideLayouts/slideLayout5.xml"/><Relationship Id="rId6" Type="http://schemas.openxmlformats.org/officeDocument/2006/relationships/image" Target="../media/image377.png"/><Relationship Id="rId11" Type="http://schemas.openxmlformats.org/officeDocument/2006/relationships/image" Target="../media/image382.png"/><Relationship Id="rId24" Type="http://schemas.openxmlformats.org/officeDocument/2006/relationships/image" Target="../media/image366.png"/><Relationship Id="rId5" Type="http://schemas.openxmlformats.org/officeDocument/2006/relationships/image" Target="../media/image376.png"/><Relationship Id="rId15" Type="http://schemas.openxmlformats.org/officeDocument/2006/relationships/image" Target="../media/image386.png"/><Relationship Id="rId23" Type="http://schemas.openxmlformats.org/officeDocument/2006/relationships/image" Target="../media/image365.png"/><Relationship Id="rId28" Type="http://schemas.openxmlformats.org/officeDocument/2006/relationships/image" Target="../media/image394.png"/><Relationship Id="rId10" Type="http://schemas.openxmlformats.org/officeDocument/2006/relationships/image" Target="../media/image381.png"/><Relationship Id="rId19" Type="http://schemas.openxmlformats.org/officeDocument/2006/relationships/image" Target="../media/image352.png"/><Relationship Id="rId4" Type="http://schemas.openxmlformats.org/officeDocument/2006/relationships/image" Target="../media/image375.png"/><Relationship Id="rId9" Type="http://schemas.openxmlformats.org/officeDocument/2006/relationships/image" Target="../media/image380.png"/><Relationship Id="rId14" Type="http://schemas.openxmlformats.org/officeDocument/2006/relationships/image" Target="../media/image385.png"/><Relationship Id="rId22" Type="http://schemas.openxmlformats.org/officeDocument/2006/relationships/image" Target="../media/image391.png"/><Relationship Id="rId27" Type="http://schemas.openxmlformats.org/officeDocument/2006/relationships/image" Target="../media/image372.png"/></Relationships>
</file>

<file path=ppt/slides/_rels/slide28.xml.rels><?xml version="1.0" encoding="UTF-8" standalone="yes"?>
<Relationships xmlns="http://schemas.openxmlformats.org/package/2006/relationships"><Relationship Id="rId8" Type="http://schemas.openxmlformats.org/officeDocument/2006/relationships/image" Target="../media/image401.png"/><Relationship Id="rId3" Type="http://schemas.openxmlformats.org/officeDocument/2006/relationships/image" Target="../media/image396.png"/><Relationship Id="rId7" Type="http://schemas.openxmlformats.org/officeDocument/2006/relationships/image" Target="../media/image400.png"/><Relationship Id="rId2" Type="http://schemas.openxmlformats.org/officeDocument/2006/relationships/image" Target="../media/image395.png"/><Relationship Id="rId1" Type="http://schemas.openxmlformats.org/officeDocument/2006/relationships/slideLayout" Target="../slideLayouts/slideLayout5.xml"/><Relationship Id="rId6" Type="http://schemas.openxmlformats.org/officeDocument/2006/relationships/image" Target="../media/image399.png"/><Relationship Id="rId5" Type="http://schemas.openxmlformats.org/officeDocument/2006/relationships/image" Target="../media/image398.png"/><Relationship Id="rId10" Type="http://schemas.openxmlformats.org/officeDocument/2006/relationships/image" Target="../media/image403.png"/><Relationship Id="rId4" Type="http://schemas.openxmlformats.org/officeDocument/2006/relationships/image" Target="../media/image397.png"/><Relationship Id="rId9" Type="http://schemas.openxmlformats.org/officeDocument/2006/relationships/image" Target="../media/image402.png"/></Relationships>
</file>

<file path=ppt/slides/_rels/slide29.xml.rels><?xml version="1.0" encoding="UTF-8" standalone="yes"?>
<Relationships xmlns="http://schemas.openxmlformats.org/package/2006/relationships"><Relationship Id="rId13" Type="http://schemas.openxmlformats.org/officeDocument/2006/relationships/image" Target="../media/image412.png"/><Relationship Id="rId18" Type="http://schemas.openxmlformats.org/officeDocument/2006/relationships/image" Target="../media/image417.png"/><Relationship Id="rId26" Type="http://schemas.openxmlformats.org/officeDocument/2006/relationships/image" Target="../media/image425.png"/><Relationship Id="rId39" Type="http://schemas.openxmlformats.org/officeDocument/2006/relationships/image" Target="../media/image436.png"/><Relationship Id="rId3" Type="http://schemas.openxmlformats.org/officeDocument/2006/relationships/image" Target="../media/image405.png"/><Relationship Id="rId21" Type="http://schemas.openxmlformats.org/officeDocument/2006/relationships/image" Target="../media/image420.png"/><Relationship Id="rId34" Type="http://schemas.openxmlformats.org/officeDocument/2006/relationships/image" Target="../media/image431.png"/><Relationship Id="rId42" Type="http://schemas.openxmlformats.org/officeDocument/2006/relationships/image" Target="../media/image439.png"/><Relationship Id="rId47" Type="http://schemas.openxmlformats.org/officeDocument/2006/relationships/image" Target="../media/image444.png"/><Relationship Id="rId7" Type="http://schemas.openxmlformats.org/officeDocument/2006/relationships/image" Target="../media/image408.png"/><Relationship Id="rId12" Type="http://schemas.openxmlformats.org/officeDocument/2006/relationships/image" Target="../media/image110.png"/><Relationship Id="rId17" Type="http://schemas.openxmlformats.org/officeDocument/2006/relationships/image" Target="../media/image416.png"/><Relationship Id="rId25" Type="http://schemas.openxmlformats.org/officeDocument/2006/relationships/image" Target="../media/image424.png"/><Relationship Id="rId33" Type="http://schemas.openxmlformats.org/officeDocument/2006/relationships/image" Target="../media/image430.png"/><Relationship Id="rId38" Type="http://schemas.openxmlformats.org/officeDocument/2006/relationships/image" Target="../media/image435.png"/><Relationship Id="rId46" Type="http://schemas.openxmlformats.org/officeDocument/2006/relationships/image" Target="../media/image443.png"/><Relationship Id="rId2" Type="http://schemas.openxmlformats.org/officeDocument/2006/relationships/image" Target="../media/image404.png"/><Relationship Id="rId16" Type="http://schemas.openxmlformats.org/officeDocument/2006/relationships/image" Target="../media/image415.png"/><Relationship Id="rId20" Type="http://schemas.openxmlformats.org/officeDocument/2006/relationships/image" Target="../media/image419.png"/><Relationship Id="rId29" Type="http://schemas.openxmlformats.org/officeDocument/2006/relationships/image" Target="../media/image428.png"/><Relationship Id="rId41" Type="http://schemas.openxmlformats.org/officeDocument/2006/relationships/image" Target="../media/image438.png"/><Relationship Id="rId1" Type="http://schemas.openxmlformats.org/officeDocument/2006/relationships/slideLayout" Target="../slideLayouts/slideLayout5.xml"/><Relationship Id="rId6" Type="http://schemas.openxmlformats.org/officeDocument/2006/relationships/image" Target="../media/image407.png"/><Relationship Id="rId11" Type="http://schemas.openxmlformats.org/officeDocument/2006/relationships/image" Target="../media/image366.png"/><Relationship Id="rId24" Type="http://schemas.openxmlformats.org/officeDocument/2006/relationships/image" Target="../media/image423.png"/><Relationship Id="rId32" Type="http://schemas.openxmlformats.org/officeDocument/2006/relationships/image" Target="../media/image429.png"/><Relationship Id="rId37" Type="http://schemas.openxmlformats.org/officeDocument/2006/relationships/image" Target="../media/image434.png"/><Relationship Id="rId40" Type="http://schemas.openxmlformats.org/officeDocument/2006/relationships/image" Target="../media/image437.png"/><Relationship Id="rId45" Type="http://schemas.openxmlformats.org/officeDocument/2006/relationships/image" Target="../media/image442.png"/><Relationship Id="rId5" Type="http://schemas.openxmlformats.org/officeDocument/2006/relationships/image" Target="../media/image406.png"/><Relationship Id="rId15" Type="http://schemas.openxmlformats.org/officeDocument/2006/relationships/image" Target="../media/image414.png"/><Relationship Id="rId23" Type="http://schemas.openxmlformats.org/officeDocument/2006/relationships/image" Target="../media/image422.png"/><Relationship Id="rId28" Type="http://schemas.openxmlformats.org/officeDocument/2006/relationships/image" Target="../media/image427.png"/><Relationship Id="rId36" Type="http://schemas.openxmlformats.org/officeDocument/2006/relationships/image" Target="../media/image433.png"/><Relationship Id="rId49" Type="http://schemas.openxmlformats.org/officeDocument/2006/relationships/image" Target="../media/image446.png"/><Relationship Id="rId10" Type="http://schemas.openxmlformats.org/officeDocument/2006/relationships/image" Target="../media/image411.png"/><Relationship Id="rId19" Type="http://schemas.openxmlformats.org/officeDocument/2006/relationships/image" Target="../media/image418.png"/><Relationship Id="rId31" Type="http://schemas.openxmlformats.org/officeDocument/2006/relationships/image" Target="../media/image19.png"/><Relationship Id="rId44" Type="http://schemas.openxmlformats.org/officeDocument/2006/relationships/image" Target="../media/image441.png"/><Relationship Id="rId4" Type="http://schemas.openxmlformats.org/officeDocument/2006/relationships/image" Target="../media/image346.png"/><Relationship Id="rId9" Type="http://schemas.openxmlformats.org/officeDocument/2006/relationships/image" Target="../media/image410.png"/><Relationship Id="rId14" Type="http://schemas.openxmlformats.org/officeDocument/2006/relationships/image" Target="../media/image413.png"/><Relationship Id="rId22" Type="http://schemas.openxmlformats.org/officeDocument/2006/relationships/image" Target="../media/image421.png"/><Relationship Id="rId27" Type="http://schemas.openxmlformats.org/officeDocument/2006/relationships/image" Target="../media/image426.png"/><Relationship Id="rId30" Type="http://schemas.openxmlformats.org/officeDocument/2006/relationships/image" Target="../media/image23.png"/><Relationship Id="rId35" Type="http://schemas.openxmlformats.org/officeDocument/2006/relationships/image" Target="../media/image432.png"/><Relationship Id="rId43" Type="http://schemas.openxmlformats.org/officeDocument/2006/relationships/image" Target="../media/image440.png"/><Relationship Id="rId48" Type="http://schemas.openxmlformats.org/officeDocument/2006/relationships/image" Target="../media/image445.png"/><Relationship Id="rId8" Type="http://schemas.openxmlformats.org/officeDocument/2006/relationships/image" Target="../media/image409.png"/></Relationships>
</file>

<file path=ppt/slides/_rels/slide30.xml.rels><?xml version="1.0" encoding="UTF-8" standalone="yes"?>
<Relationships xmlns="http://schemas.openxmlformats.org/package/2006/relationships"><Relationship Id="rId8" Type="http://schemas.openxmlformats.org/officeDocument/2006/relationships/image" Target="../media/image451.png"/><Relationship Id="rId13" Type="http://schemas.openxmlformats.org/officeDocument/2006/relationships/image" Target="../media/image455.png"/><Relationship Id="rId18" Type="http://schemas.openxmlformats.org/officeDocument/2006/relationships/image" Target="../media/image460.png"/><Relationship Id="rId26" Type="http://schemas.openxmlformats.org/officeDocument/2006/relationships/image" Target="../media/image468.png"/><Relationship Id="rId39" Type="http://schemas.openxmlformats.org/officeDocument/2006/relationships/image" Target="../media/image481.png"/><Relationship Id="rId3" Type="http://schemas.openxmlformats.org/officeDocument/2006/relationships/image" Target="../media/image448.png"/><Relationship Id="rId21" Type="http://schemas.openxmlformats.org/officeDocument/2006/relationships/image" Target="../media/image463.png"/><Relationship Id="rId34" Type="http://schemas.openxmlformats.org/officeDocument/2006/relationships/image" Target="../media/image476.png"/><Relationship Id="rId7" Type="http://schemas.openxmlformats.org/officeDocument/2006/relationships/image" Target="../media/image450.png"/><Relationship Id="rId12" Type="http://schemas.openxmlformats.org/officeDocument/2006/relationships/image" Target="../media/image119.png"/><Relationship Id="rId17" Type="http://schemas.openxmlformats.org/officeDocument/2006/relationships/image" Target="../media/image459.png"/><Relationship Id="rId25" Type="http://schemas.openxmlformats.org/officeDocument/2006/relationships/image" Target="../media/image467.png"/><Relationship Id="rId33" Type="http://schemas.openxmlformats.org/officeDocument/2006/relationships/image" Target="../media/image475.png"/><Relationship Id="rId38" Type="http://schemas.openxmlformats.org/officeDocument/2006/relationships/image" Target="../media/image480.png"/><Relationship Id="rId2" Type="http://schemas.openxmlformats.org/officeDocument/2006/relationships/image" Target="../media/image447.png"/><Relationship Id="rId16" Type="http://schemas.openxmlformats.org/officeDocument/2006/relationships/image" Target="../media/image458.png"/><Relationship Id="rId20" Type="http://schemas.openxmlformats.org/officeDocument/2006/relationships/image" Target="../media/image462.png"/><Relationship Id="rId29" Type="http://schemas.openxmlformats.org/officeDocument/2006/relationships/image" Target="../media/image471.png"/><Relationship Id="rId1" Type="http://schemas.openxmlformats.org/officeDocument/2006/relationships/slideLayout" Target="../slideLayouts/slideLayout5.xml"/><Relationship Id="rId6" Type="http://schemas.openxmlformats.org/officeDocument/2006/relationships/image" Target="../media/image152.png"/><Relationship Id="rId11" Type="http://schemas.openxmlformats.org/officeDocument/2006/relationships/image" Target="../media/image454.png"/><Relationship Id="rId24" Type="http://schemas.openxmlformats.org/officeDocument/2006/relationships/image" Target="../media/image466.png"/><Relationship Id="rId32" Type="http://schemas.openxmlformats.org/officeDocument/2006/relationships/image" Target="../media/image474.png"/><Relationship Id="rId37" Type="http://schemas.openxmlformats.org/officeDocument/2006/relationships/image" Target="../media/image479.png"/><Relationship Id="rId5" Type="http://schemas.openxmlformats.org/officeDocument/2006/relationships/image" Target="../media/image338.png"/><Relationship Id="rId15" Type="http://schemas.openxmlformats.org/officeDocument/2006/relationships/image" Target="../media/image457.png"/><Relationship Id="rId23" Type="http://schemas.openxmlformats.org/officeDocument/2006/relationships/image" Target="../media/image465.png"/><Relationship Id="rId28" Type="http://schemas.openxmlformats.org/officeDocument/2006/relationships/image" Target="../media/image470.png"/><Relationship Id="rId36" Type="http://schemas.openxmlformats.org/officeDocument/2006/relationships/image" Target="../media/image478.png"/><Relationship Id="rId10" Type="http://schemas.openxmlformats.org/officeDocument/2006/relationships/image" Target="../media/image453.png"/><Relationship Id="rId19" Type="http://schemas.openxmlformats.org/officeDocument/2006/relationships/image" Target="../media/image461.png"/><Relationship Id="rId31" Type="http://schemas.openxmlformats.org/officeDocument/2006/relationships/image" Target="../media/image473.png"/><Relationship Id="rId4" Type="http://schemas.openxmlformats.org/officeDocument/2006/relationships/image" Target="../media/image449.png"/><Relationship Id="rId9" Type="http://schemas.openxmlformats.org/officeDocument/2006/relationships/image" Target="../media/image452.png"/><Relationship Id="rId14" Type="http://schemas.openxmlformats.org/officeDocument/2006/relationships/image" Target="../media/image456.png"/><Relationship Id="rId22" Type="http://schemas.openxmlformats.org/officeDocument/2006/relationships/image" Target="../media/image464.png"/><Relationship Id="rId27" Type="http://schemas.openxmlformats.org/officeDocument/2006/relationships/image" Target="../media/image469.png"/><Relationship Id="rId30" Type="http://schemas.openxmlformats.org/officeDocument/2006/relationships/image" Target="../media/image472.png"/><Relationship Id="rId35" Type="http://schemas.openxmlformats.org/officeDocument/2006/relationships/image" Target="../media/image477.png"/></Relationships>
</file>

<file path=ppt/slides/_rels/slide31.xml.rels><?xml version="1.0" encoding="UTF-8" standalone="yes"?>
<Relationships xmlns="http://schemas.openxmlformats.org/package/2006/relationships"><Relationship Id="rId13" Type="http://schemas.openxmlformats.org/officeDocument/2006/relationships/image" Target="../media/image493.png"/><Relationship Id="rId18" Type="http://schemas.openxmlformats.org/officeDocument/2006/relationships/image" Target="../media/image498.png"/><Relationship Id="rId26" Type="http://schemas.openxmlformats.org/officeDocument/2006/relationships/image" Target="../media/image505.png"/><Relationship Id="rId39" Type="http://schemas.openxmlformats.org/officeDocument/2006/relationships/image" Target="../media/image518.png"/><Relationship Id="rId21" Type="http://schemas.openxmlformats.org/officeDocument/2006/relationships/image" Target="../media/image500.png"/><Relationship Id="rId34" Type="http://schemas.openxmlformats.org/officeDocument/2006/relationships/image" Target="../media/image513.png"/><Relationship Id="rId42" Type="http://schemas.openxmlformats.org/officeDocument/2006/relationships/image" Target="../media/image520.png"/><Relationship Id="rId47" Type="http://schemas.openxmlformats.org/officeDocument/2006/relationships/image" Target="../media/image524.png"/><Relationship Id="rId50" Type="http://schemas.openxmlformats.org/officeDocument/2006/relationships/image" Target="../media/image527.png"/><Relationship Id="rId55" Type="http://schemas.openxmlformats.org/officeDocument/2006/relationships/image" Target="../media/image532.png"/><Relationship Id="rId7" Type="http://schemas.openxmlformats.org/officeDocument/2006/relationships/image" Target="../media/image487.png"/><Relationship Id="rId12" Type="http://schemas.openxmlformats.org/officeDocument/2006/relationships/image" Target="../media/image492.png"/><Relationship Id="rId17" Type="http://schemas.openxmlformats.org/officeDocument/2006/relationships/image" Target="../media/image497.png"/><Relationship Id="rId25" Type="http://schemas.openxmlformats.org/officeDocument/2006/relationships/image" Target="../media/image504.png"/><Relationship Id="rId33" Type="http://schemas.openxmlformats.org/officeDocument/2006/relationships/image" Target="../media/image512.png"/><Relationship Id="rId38" Type="http://schemas.openxmlformats.org/officeDocument/2006/relationships/image" Target="../media/image517.png"/><Relationship Id="rId46" Type="http://schemas.openxmlformats.org/officeDocument/2006/relationships/image" Target="../media/image523.png"/><Relationship Id="rId2" Type="http://schemas.openxmlformats.org/officeDocument/2006/relationships/image" Target="../media/image482.png"/><Relationship Id="rId16" Type="http://schemas.openxmlformats.org/officeDocument/2006/relationships/image" Target="../media/image496.png"/><Relationship Id="rId20" Type="http://schemas.openxmlformats.org/officeDocument/2006/relationships/image" Target="../media/image161.png"/><Relationship Id="rId29" Type="http://schemas.openxmlformats.org/officeDocument/2006/relationships/image" Target="../media/image508.png"/><Relationship Id="rId41" Type="http://schemas.openxmlformats.org/officeDocument/2006/relationships/image" Target="../media/image110.png"/><Relationship Id="rId54" Type="http://schemas.openxmlformats.org/officeDocument/2006/relationships/image" Target="../media/image531.png"/><Relationship Id="rId1" Type="http://schemas.openxmlformats.org/officeDocument/2006/relationships/slideLayout" Target="../slideLayouts/slideLayout5.xml"/><Relationship Id="rId6" Type="http://schemas.openxmlformats.org/officeDocument/2006/relationships/image" Target="../media/image486.png"/><Relationship Id="rId11" Type="http://schemas.openxmlformats.org/officeDocument/2006/relationships/image" Target="../media/image491.png"/><Relationship Id="rId24" Type="http://schemas.openxmlformats.org/officeDocument/2006/relationships/image" Target="../media/image503.png"/><Relationship Id="rId32" Type="http://schemas.openxmlformats.org/officeDocument/2006/relationships/image" Target="../media/image511.png"/><Relationship Id="rId37" Type="http://schemas.openxmlformats.org/officeDocument/2006/relationships/image" Target="../media/image516.png"/><Relationship Id="rId40" Type="http://schemas.openxmlformats.org/officeDocument/2006/relationships/image" Target="../media/image519.png"/><Relationship Id="rId45" Type="http://schemas.openxmlformats.org/officeDocument/2006/relationships/image" Target="../media/image522.png"/><Relationship Id="rId53" Type="http://schemas.openxmlformats.org/officeDocument/2006/relationships/image" Target="../media/image530.png"/><Relationship Id="rId5" Type="http://schemas.openxmlformats.org/officeDocument/2006/relationships/image" Target="../media/image485.png"/><Relationship Id="rId15" Type="http://schemas.openxmlformats.org/officeDocument/2006/relationships/image" Target="../media/image495.png"/><Relationship Id="rId23" Type="http://schemas.openxmlformats.org/officeDocument/2006/relationships/image" Target="../media/image502.png"/><Relationship Id="rId28" Type="http://schemas.openxmlformats.org/officeDocument/2006/relationships/image" Target="../media/image507.png"/><Relationship Id="rId36" Type="http://schemas.openxmlformats.org/officeDocument/2006/relationships/image" Target="../media/image515.png"/><Relationship Id="rId49" Type="http://schemas.openxmlformats.org/officeDocument/2006/relationships/image" Target="../media/image526.png"/><Relationship Id="rId57" Type="http://schemas.openxmlformats.org/officeDocument/2006/relationships/image" Target="../media/image534.png"/><Relationship Id="rId10" Type="http://schemas.openxmlformats.org/officeDocument/2006/relationships/image" Target="../media/image490.png"/><Relationship Id="rId19" Type="http://schemas.openxmlformats.org/officeDocument/2006/relationships/image" Target="../media/image499.png"/><Relationship Id="rId31" Type="http://schemas.openxmlformats.org/officeDocument/2006/relationships/image" Target="../media/image510.png"/><Relationship Id="rId44" Type="http://schemas.openxmlformats.org/officeDocument/2006/relationships/image" Target="../media/image521.png"/><Relationship Id="rId52" Type="http://schemas.openxmlformats.org/officeDocument/2006/relationships/image" Target="../media/image529.png"/><Relationship Id="rId4" Type="http://schemas.openxmlformats.org/officeDocument/2006/relationships/image" Target="../media/image484.png"/><Relationship Id="rId9" Type="http://schemas.openxmlformats.org/officeDocument/2006/relationships/image" Target="../media/image489.png"/><Relationship Id="rId14" Type="http://schemas.openxmlformats.org/officeDocument/2006/relationships/image" Target="../media/image494.png"/><Relationship Id="rId22" Type="http://schemas.openxmlformats.org/officeDocument/2006/relationships/image" Target="../media/image501.png"/><Relationship Id="rId27" Type="http://schemas.openxmlformats.org/officeDocument/2006/relationships/image" Target="../media/image506.png"/><Relationship Id="rId30" Type="http://schemas.openxmlformats.org/officeDocument/2006/relationships/image" Target="../media/image509.png"/><Relationship Id="rId35" Type="http://schemas.openxmlformats.org/officeDocument/2006/relationships/image" Target="../media/image514.png"/><Relationship Id="rId43" Type="http://schemas.openxmlformats.org/officeDocument/2006/relationships/image" Target="../media/image162.png"/><Relationship Id="rId48" Type="http://schemas.openxmlformats.org/officeDocument/2006/relationships/image" Target="../media/image525.png"/><Relationship Id="rId56" Type="http://schemas.openxmlformats.org/officeDocument/2006/relationships/image" Target="../media/image533.png"/><Relationship Id="rId8" Type="http://schemas.openxmlformats.org/officeDocument/2006/relationships/image" Target="../media/image488.png"/><Relationship Id="rId51" Type="http://schemas.openxmlformats.org/officeDocument/2006/relationships/image" Target="../media/image528.png"/><Relationship Id="rId3" Type="http://schemas.openxmlformats.org/officeDocument/2006/relationships/image" Target="../media/image483.png"/></Relationships>
</file>

<file path=ppt/slides/_rels/slide32.xml.rels><?xml version="1.0" encoding="UTF-8" standalone="yes"?>
<Relationships xmlns="http://schemas.openxmlformats.org/package/2006/relationships"><Relationship Id="rId3" Type="http://schemas.openxmlformats.org/officeDocument/2006/relationships/image" Target="../media/image536.png"/><Relationship Id="rId2" Type="http://schemas.openxmlformats.org/officeDocument/2006/relationships/image" Target="../media/image535.png"/><Relationship Id="rId1" Type="http://schemas.openxmlformats.org/officeDocument/2006/relationships/slideLayout" Target="../slideLayouts/slideLayout5.xml"/><Relationship Id="rId4" Type="http://schemas.openxmlformats.org/officeDocument/2006/relationships/image" Target="../media/image537.png"/></Relationships>
</file>

<file path=ppt/slides/_rels/slide33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5.xml"/></Relationships>
</file>

<file path=ppt/slides/_rels/slide34.xml.rels><?xml version="1.0" encoding="UTF-8" standalone="yes"?>
<Relationships xmlns="http://schemas.openxmlformats.org/package/2006/relationships"><Relationship Id="rId8" Type="http://schemas.openxmlformats.org/officeDocument/2006/relationships/image" Target="../media/image544.png"/><Relationship Id="rId13" Type="http://schemas.openxmlformats.org/officeDocument/2006/relationships/image" Target="../media/image547.png"/><Relationship Id="rId18" Type="http://schemas.openxmlformats.org/officeDocument/2006/relationships/image" Target="../media/image119.png"/><Relationship Id="rId26" Type="http://schemas.openxmlformats.org/officeDocument/2006/relationships/image" Target="../media/image559.png"/><Relationship Id="rId39" Type="http://schemas.openxmlformats.org/officeDocument/2006/relationships/image" Target="../media/image571.png"/><Relationship Id="rId3" Type="http://schemas.openxmlformats.org/officeDocument/2006/relationships/image" Target="../media/image539.png"/><Relationship Id="rId21" Type="http://schemas.openxmlformats.org/officeDocument/2006/relationships/image" Target="../media/image554.png"/><Relationship Id="rId34" Type="http://schemas.openxmlformats.org/officeDocument/2006/relationships/image" Target="../media/image567.png"/><Relationship Id="rId42" Type="http://schemas.openxmlformats.org/officeDocument/2006/relationships/image" Target="../media/image574.png"/><Relationship Id="rId7" Type="http://schemas.openxmlformats.org/officeDocument/2006/relationships/image" Target="../media/image543.png"/><Relationship Id="rId12" Type="http://schemas.openxmlformats.org/officeDocument/2006/relationships/image" Target="../media/image546.png"/><Relationship Id="rId17" Type="http://schemas.openxmlformats.org/officeDocument/2006/relationships/image" Target="../media/image551.png"/><Relationship Id="rId25" Type="http://schemas.openxmlformats.org/officeDocument/2006/relationships/image" Target="../media/image558.png"/><Relationship Id="rId33" Type="http://schemas.openxmlformats.org/officeDocument/2006/relationships/image" Target="../media/image566.png"/><Relationship Id="rId38" Type="http://schemas.openxmlformats.org/officeDocument/2006/relationships/image" Target="../media/image570.png"/><Relationship Id="rId2" Type="http://schemas.openxmlformats.org/officeDocument/2006/relationships/image" Target="../media/image538.png"/><Relationship Id="rId16" Type="http://schemas.openxmlformats.org/officeDocument/2006/relationships/image" Target="../media/image550.png"/><Relationship Id="rId20" Type="http://schemas.openxmlformats.org/officeDocument/2006/relationships/image" Target="../media/image553.png"/><Relationship Id="rId29" Type="http://schemas.openxmlformats.org/officeDocument/2006/relationships/image" Target="../media/image562.png"/><Relationship Id="rId41" Type="http://schemas.openxmlformats.org/officeDocument/2006/relationships/image" Target="../media/image573.png"/><Relationship Id="rId1" Type="http://schemas.openxmlformats.org/officeDocument/2006/relationships/slideLayout" Target="../slideLayouts/slideLayout5.xml"/><Relationship Id="rId6" Type="http://schemas.openxmlformats.org/officeDocument/2006/relationships/image" Target="../media/image542.png"/><Relationship Id="rId11" Type="http://schemas.openxmlformats.org/officeDocument/2006/relationships/image" Target="../media/image545.png"/><Relationship Id="rId24" Type="http://schemas.openxmlformats.org/officeDocument/2006/relationships/image" Target="../media/image557.png"/><Relationship Id="rId32" Type="http://schemas.openxmlformats.org/officeDocument/2006/relationships/image" Target="../media/image565.png"/><Relationship Id="rId37" Type="http://schemas.openxmlformats.org/officeDocument/2006/relationships/image" Target="../media/image21.png"/><Relationship Id="rId40" Type="http://schemas.openxmlformats.org/officeDocument/2006/relationships/image" Target="../media/image572.png"/><Relationship Id="rId45" Type="http://schemas.openxmlformats.org/officeDocument/2006/relationships/image" Target="../media/image577.png"/><Relationship Id="rId5" Type="http://schemas.openxmlformats.org/officeDocument/2006/relationships/image" Target="../media/image541.png"/><Relationship Id="rId15" Type="http://schemas.openxmlformats.org/officeDocument/2006/relationships/image" Target="../media/image549.png"/><Relationship Id="rId23" Type="http://schemas.openxmlformats.org/officeDocument/2006/relationships/image" Target="../media/image556.png"/><Relationship Id="rId28" Type="http://schemas.openxmlformats.org/officeDocument/2006/relationships/image" Target="../media/image561.png"/><Relationship Id="rId36" Type="http://schemas.openxmlformats.org/officeDocument/2006/relationships/image" Target="../media/image569.png"/><Relationship Id="rId10" Type="http://schemas.openxmlformats.org/officeDocument/2006/relationships/image" Target="../media/image23.png"/><Relationship Id="rId19" Type="http://schemas.openxmlformats.org/officeDocument/2006/relationships/image" Target="../media/image552.png"/><Relationship Id="rId31" Type="http://schemas.openxmlformats.org/officeDocument/2006/relationships/image" Target="../media/image564.png"/><Relationship Id="rId44" Type="http://schemas.openxmlformats.org/officeDocument/2006/relationships/image" Target="../media/image576.png"/><Relationship Id="rId4" Type="http://schemas.openxmlformats.org/officeDocument/2006/relationships/image" Target="../media/image540.png"/><Relationship Id="rId9" Type="http://schemas.openxmlformats.org/officeDocument/2006/relationships/image" Target="../media/image19.png"/><Relationship Id="rId14" Type="http://schemas.openxmlformats.org/officeDocument/2006/relationships/image" Target="../media/image548.png"/><Relationship Id="rId22" Type="http://schemas.openxmlformats.org/officeDocument/2006/relationships/image" Target="../media/image555.png"/><Relationship Id="rId27" Type="http://schemas.openxmlformats.org/officeDocument/2006/relationships/image" Target="../media/image560.png"/><Relationship Id="rId30" Type="http://schemas.openxmlformats.org/officeDocument/2006/relationships/image" Target="../media/image563.png"/><Relationship Id="rId35" Type="http://schemas.openxmlformats.org/officeDocument/2006/relationships/image" Target="../media/image568.png"/><Relationship Id="rId43" Type="http://schemas.openxmlformats.org/officeDocument/2006/relationships/image" Target="../media/image575.png"/></Relationships>
</file>

<file path=ppt/slides/_rels/slide35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5.xml"/></Relationships>
</file>

<file path=ppt/slides/_rels/slide36.xml.rels><?xml version="1.0" encoding="UTF-8" standalone="yes"?>
<Relationships xmlns="http://schemas.openxmlformats.org/package/2006/relationships"><Relationship Id="rId8" Type="http://schemas.openxmlformats.org/officeDocument/2006/relationships/image" Target="../media/image584.png"/><Relationship Id="rId13" Type="http://schemas.openxmlformats.org/officeDocument/2006/relationships/image" Target="../media/image589.png"/><Relationship Id="rId18" Type="http://schemas.openxmlformats.org/officeDocument/2006/relationships/image" Target="../media/image594.png"/><Relationship Id="rId3" Type="http://schemas.openxmlformats.org/officeDocument/2006/relationships/image" Target="../media/image579.png"/><Relationship Id="rId21" Type="http://schemas.openxmlformats.org/officeDocument/2006/relationships/image" Target="../media/image597.png"/><Relationship Id="rId7" Type="http://schemas.openxmlformats.org/officeDocument/2006/relationships/image" Target="../media/image583.png"/><Relationship Id="rId12" Type="http://schemas.openxmlformats.org/officeDocument/2006/relationships/image" Target="../media/image588.png"/><Relationship Id="rId17" Type="http://schemas.openxmlformats.org/officeDocument/2006/relationships/image" Target="../media/image593.png"/><Relationship Id="rId2" Type="http://schemas.openxmlformats.org/officeDocument/2006/relationships/image" Target="../media/image578.png"/><Relationship Id="rId16" Type="http://schemas.openxmlformats.org/officeDocument/2006/relationships/image" Target="../media/image592.png"/><Relationship Id="rId20" Type="http://schemas.openxmlformats.org/officeDocument/2006/relationships/image" Target="../media/image596.png"/><Relationship Id="rId1" Type="http://schemas.openxmlformats.org/officeDocument/2006/relationships/slideLayout" Target="../slideLayouts/slideLayout5.xml"/><Relationship Id="rId6" Type="http://schemas.openxmlformats.org/officeDocument/2006/relationships/image" Target="../media/image582.png"/><Relationship Id="rId11" Type="http://schemas.openxmlformats.org/officeDocument/2006/relationships/image" Target="../media/image587.png"/><Relationship Id="rId24" Type="http://schemas.openxmlformats.org/officeDocument/2006/relationships/image" Target="../media/image600.png"/><Relationship Id="rId5" Type="http://schemas.openxmlformats.org/officeDocument/2006/relationships/image" Target="../media/image581.png"/><Relationship Id="rId15" Type="http://schemas.openxmlformats.org/officeDocument/2006/relationships/image" Target="../media/image591.png"/><Relationship Id="rId23" Type="http://schemas.openxmlformats.org/officeDocument/2006/relationships/image" Target="../media/image599.png"/><Relationship Id="rId10" Type="http://schemas.openxmlformats.org/officeDocument/2006/relationships/image" Target="../media/image586.png"/><Relationship Id="rId19" Type="http://schemas.openxmlformats.org/officeDocument/2006/relationships/image" Target="../media/image595.png"/><Relationship Id="rId4" Type="http://schemas.openxmlformats.org/officeDocument/2006/relationships/image" Target="../media/image580.png"/><Relationship Id="rId9" Type="http://schemas.openxmlformats.org/officeDocument/2006/relationships/image" Target="../media/image585.png"/><Relationship Id="rId14" Type="http://schemas.openxmlformats.org/officeDocument/2006/relationships/image" Target="../media/image590.png"/><Relationship Id="rId22" Type="http://schemas.openxmlformats.org/officeDocument/2006/relationships/image" Target="../media/image598.png"/></Relationships>
</file>

<file path=ppt/slides/_rels/slide37.xml.rels><?xml version="1.0" encoding="UTF-8" standalone="yes"?>
<Relationships xmlns="http://schemas.openxmlformats.org/package/2006/relationships"><Relationship Id="rId8" Type="http://schemas.openxmlformats.org/officeDocument/2006/relationships/image" Target="../media/image607.png"/><Relationship Id="rId13" Type="http://schemas.openxmlformats.org/officeDocument/2006/relationships/image" Target="../media/image612.png"/><Relationship Id="rId18" Type="http://schemas.openxmlformats.org/officeDocument/2006/relationships/image" Target="../media/image365.png"/><Relationship Id="rId26" Type="http://schemas.openxmlformats.org/officeDocument/2006/relationships/image" Target="../media/image622.png"/><Relationship Id="rId3" Type="http://schemas.openxmlformats.org/officeDocument/2006/relationships/image" Target="../media/image602.png"/><Relationship Id="rId21" Type="http://schemas.openxmlformats.org/officeDocument/2006/relationships/image" Target="../media/image618.png"/><Relationship Id="rId7" Type="http://schemas.openxmlformats.org/officeDocument/2006/relationships/image" Target="../media/image606.png"/><Relationship Id="rId12" Type="http://schemas.openxmlformats.org/officeDocument/2006/relationships/image" Target="../media/image611.png"/><Relationship Id="rId17" Type="http://schemas.openxmlformats.org/officeDocument/2006/relationships/image" Target="../media/image616.png"/><Relationship Id="rId25" Type="http://schemas.openxmlformats.org/officeDocument/2006/relationships/image" Target="../media/image621.png"/><Relationship Id="rId2" Type="http://schemas.openxmlformats.org/officeDocument/2006/relationships/image" Target="../media/image601.png"/><Relationship Id="rId16" Type="http://schemas.openxmlformats.org/officeDocument/2006/relationships/image" Target="../media/image615.png"/><Relationship Id="rId20" Type="http://schemas.openxmlformats.org/officeDocument/2006/relationships/image" Target="../media/image617.png"/><Relationship Id="rId29" Type="http://schemas.openxmlformats.org/officeDocument/2006/relationships/image" Target="../media/image624.png"/><Relationship Id="rId1" Type="http://schemas.openxmlformats.org/officeDocument/2006/relationships/slideLayout" Target="../slideLayouts/slideLayout5.xml"/><Relationship Id="rId6" Type="http://schemas.openxmlformats.org/officeDocument/2006/relationships/image" Target="../media/image605.png"/><Relationship Id="rId11" Type="http://schemas.openxmlformats.org/officeDocument/2006/relationships/image" Target="../media/image610.png"/><Relationship Id="rId24" Type="http://schemas.openxmlformats.org/officeDocument/2006/relationships/image" Target="../media/image620.png"/><Relationship Id="rId32" Type="http://schemas.openxmlformats.org/officeDocument/2006/relationships/image" Target="../media/image626.png"/><Relationship Id="rId5" Type="http://schemas.openxmlformats.org/officeDocument/2006/relationships/image" Target="../media/image604.png"/><Relationship Id="rId15" Type="http://schemas.openxmlformats.org/officeDocument/2006/relationships/image" Target="../media/image614.png"/><Relationship Id="rId23" Type="http://schemas.openxmlformats.org/officeDocument/2006/relationships/image" Target="../media/image619.png"/><Relationship Id="rId28" Type="http://schemas.openxmlformats.org/officeDocument/2006/relationships/image" Target="../media/image411.png"/><Relationship Id="rId10" Type="http://schemas.openxmlformats.org/officeDocument/2006/relationships/image" Target="../media/image609.png"/><Relationship Id="rId19" Type="http://schemas.openxmlformats.org/officeDocument/2006/relationships/image" Target="../media/image499.png"/><Relationship Id="rId31" Type="http://schemas.openxmlformats.org/officeDocument/2006/relationships/image" Target="../media/image625.png"/><Relationship Id="rId4" Type="http://schemas.openxmlformats.org/officeDocument/2006/relationships/image" Target="../media/image603.png"/><Relationship Id="rId9" Type="http://schemas.openxmlformats.org/officeDocument/2006/relationships/image" Target="../media/image608.png"/><Relationship Id="rId14" Type="http://schemas.openxmlformats.org/officeDocument/2006/relationships/image" Target="../media/image613.png"/><Relationship Id="rId22" Type="http://schemas.openxmlformats.org/officeDocument/2006/relationships/image" Target="../media/image415.png"/><Relationship Id="rId27" Type="http://schemas.openxmlformats.org/officeDocument/2006/relationships/image" Target="../media/image623.png"/><Relationship Id="rId30" Type="http://schemas.openxmlformats.org/officeDocument/2006/relationships/image" Target="../media/image91.png"/></Relationships>
</file>

<file path=ppt/slides/_rels/slide38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5.xml"/></Relationships>
</file>

<file path=ppt/slides/_rels/slide39.xml.rels><?xml version="1.0" encoding="UTF-8" standalone="yes"?>
<Relationships xmlns="http://schemas.openxmlformats.org/package/2006/relationships"><Relationship Id="rId8" Type="http://schemas.openxmlformats.org/officeDocument/2006/relationships/image" Target="../media/image103.png"/><Relationship Id="rId13" Type="http://schemas.openxmlformats.org/officeDocument/2006/relationships/image" Target="../media/image637.png"/><Relationship Id="rId3" Type="http://schemas.openxmlformats.org/officeDocument/2006/relationships/image" Target="../media/image628.png"/><Relationship Id="rId7" Type="http://schemas.openxmlformats.org/officeDocument/2006/relationships/image" Target="../media/image632.png"/><Relationship Id="rId12" Type="http://schemas.openxmlformats.org/officeDocument/2006/relationships/image" Target="../media/image636.png"/><Relationship Id="rId2" Type="http://schemas.openxmlformats.org/officeDocument/2006/relationships/image" Target="../media/image627.png"/><Relationship Id="rId1" Type="http://schemas.openxmlformats.org/officeDocument/2006/relationships/slideLayout" Target="../slideLayouts/slideLayout5.xml"/><Relationship Id="rId6" Type="http://schemas.openxmlformats.org/officeDocument/2006/relationships/image" Target="../media/image631.png"/><Relationship Id="rId11" Type="http://schemas.openxmlformats.org/officeDocument/2006/relationships/image" Target="../media/image635.png"/><Relationship Id="rId5" Type="http://schemas.openxmlformats.org/officeDocument/2006/relationships/image" Target="../media/image630.png"/><Relationship Id="rId10" Type="http://schemas.openxmlformats.org/officeDocument/2006/relationships/image" Target="../media/image634.png"/><Relationship Id="rId4" Type="http://schemas.openxmlformats.org/officeDocument/2006/relationships/image" Target="../media/image629.png"/><Relationship Id="rId9" Type="http://schemas.openxmlformats.org/officeDocument/2006/relationships/image" Target="../media/image633.png"/></Relationships>
</file>

<file path=ppt/slides/_rels/slide40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5.xml"/></Relationships>
</file>

<file path=ppt/slides/_rels/slide41.xml.rels><?xml version="1.0" encoding="UTF-8" standalone="yes"?>
<Relationships xmlns="http://schemas.openxmlformats.org/package/2006/relationships"><Relationship Id="rId2" Type="http://schemas.openxmlformats.org/officeDocument/2006/relationships/hyperlink" Target="http://www.nerc.com/filez/spctf.html" TargetMode="External"/><Relationship Id="rId1" Type="http://schemas.openxmlformats.org/officeDocument/2006/relationships/slideLayout" Target="../slideLayouts/slideLayout5.xml"/></Relationships>
</file>

<file path=ppt/slides/_rels/slide42.xml.rels><?xml version="1.0" encoding="UTF-8" standalone="yes"?>
<Relationships xmlns="http://schemas.openxmlformats.org/package/2006/relationships"><Relationship Id="rId8" Type="http://schemas.openxmlformats.org/officeDocument/2006/relationships/image" Target="../media/image644.png"/><Relationship Id="rId13" Type="http://schemas.openxmlformats.org/officeDocument/2006/relationships/image" Target="../media/image649.png"/><Relationship Id="rId18" Type="http://schemas.openxmlformats.org/officeDocument/2006/relationships/image" Target="../media/image654.png"/><Relationship Id="rId26" Type="http://schemas.openxmlformats.org/officeDocument/2006/relationships/image" Target="../media/image661.png"/><Relationship Id="rId39" Type="http://schemas.openxmlformats.org/officeDocument/2006/relationships/image" Target="../media/image673.png"/><Relationship Id="rId3" Type="http://schemas.openxmlformats.org/officeDocument/2006/relationships/image" Target="../media/image639.png"/><Relationship Id="rId21" Type="http://schemas.openxmlformats.org/officeDocument/2006/relationships/image" Target="../media/image656.png"/><Relationship Id="rId34" Type="http://schemas.openxmlformats.org/officeDocument/2006/relationships/image" Target="../media/image669.png"/><Relationship Id="rId7" Type="http://schemas.openxmlformats.org/officeDocument/2006/relationships/image" Target="../media/image643.png"/><Relationship Id="rId12" Type="http://schemas.openxmlformats.org/officeDocument/2006/relationships/image" Target="../media/image648.png"/><Relationship Id="rId17" Type="http://schemas.openxmlformats.org/officeDocument/2006/relationships/image" Target="../media/image653.png"/><Relationship Id="rId25" Type="http://schemas.openxmlformats.org/officeDocument/2006/relationships/image" Target="../media/image660.png"/><Relationship Id="rId33" Type="http://schemas.openxmlformats.org/officeDocument/2006/relationships/image" Target="../media/image668.png"/><Relationship Id="rId38" Type="http://schemas.openxmlformats.org/officeDocument/2006/relationships/image" Target="../media/image672.png"/><Relationship Id="rId2" Type="http://schemas.openxmlformats.org/officeDocument/2006/relationships/image" Target="../media/image638.png"/><Relationship Id="rId16" Type="http://schemas.openxmlformats.org/officeDocument/2006/relationships/image" Target="../media/image652.png"/><Relationship Id="rId20" Type="http://schemas.openxmlformats.org/officeDocument/2006/relationships/image" Target="../media/image584.png"/><Relationship Id="rId29" Type="http://schemas.openxmlformats.org/officeDocument/2006/relationships/image" Target="../media/image664.png"/><Relationship Id="rId41" Type="http://schemas.openxmlformats.org/officeDocument/2006/relationships/image" Target="../media/image675.png"/><Relationship Id="rId1" Type="http://schemas.openxmlformats.org/officeDocument/2006/relationships/slideLayout" Target="../slideLayouts/slideLayout5.xml"/><Relationship Id="rId6" Type="http://schemas.openxmlformats.org/officeDocument/2006/relationships/image" Target="../media/image642.png"/><Relationship Id="rId11" Type="http://schemas.openxmlformats.org/officeDocument/2006/relationships/image" Target="../media/image647.png"/><Relationship Id="rId24" Type="http://schemas.openxmlformats.org/officeDocument/2006/relationships/image" Target="../media/image659.png"/><Relationship Id="rId32" Type="http://schemas.openxmlformats.org/officeDocument/2006/relationships/image" Target="../media/image667.png"/><Relationship Id="rId37" Type="http://schemas.openxmlformats.org/officeDocument/2006/relationships/image" Target="../media/image671.png"/><Relationship Id="rId40" Type="http://schemas.openxmlformats.org/officeDocument/2006/relationships/image" Target="../media/image674.png"/><Relationship Id="rId5" Type="http://schemas.openxmlformats.org/officeDocument/2006/relationships/image" Target="../media/image641.png"/><Relationship Id="rId15" Type="http://schemas.openxmlformats.org/officeDocument/2006/relationships/image" Target="../media/image651.png"/><Relationship Id="rId23" Type="http://schemas.openxmlformats.org/officeDocument/2006/relationships/image" Target="../media/image658.png"/><Relationship Id="rId28" Type="http://schemas.openxmlformats.org/officeDocument/2006/relationships/image" Target="../media/image663.png"/><Relationship Id="rId36" Type="http://schemas.openxmlformats.org/officeDocument/2006/relationships/image" Target="../media/image670.png"/><Relationship Id="rId10" Type="http://schemas.openxmlformats.org/officeDocument/2006/relationships/image" Target="../media/image646.png"/><Relationship Id="rId19" Type="http://schemas.openxmlformats.org/officeDocument/2006/relationships/image" Target="../media/image655.png"/><Relationship Id="rId31" Type="http://schemas.openxmlformats.org/officeDocument/2006/relationships/image" Target="../media/image666.png"/><Relationship Id="rId4" Type="http://schemas.openxmlformats.org/officeDocument/2006/relationships/image" Target="../media/image640.png"/><Relationship Id="rId9" Type="http://schemas.openxmlformats.org/officeDocument/2006/relationships/image" Target="../media/image645.png"/><Relationship Id="rId14" Type="http://schemas.openxmlformats.org/officeDocument/2006/relationships/image" Target="../media/image650.png"/><Relationship Id="rId22" Type="http://schemas.openxmlformats.org/officeDocument/2006/relationships/image" Target="../media/image657.png"/><Relationship Id="rId27" Type="http://schemas.openxmlformats.org/officeDocument/2006/relationships/image" Target="../media/image662.png"/><Relationship Id="rId30" Type="http://schemas.openxmlformats.org/officeDocument/2006/relationships/image" Target="../media/image665.png"/><Relationship Id="rId35" Type="http://schemas.openxmlformats.org/officeDocument/2006/relationships/image" Target="../media/image141.png"/></Relationships>
</file>

<file path=ppt/slides/_rels/slide43.xml.rels><?xml version="1.0" encoding="UTF-8" standalone="yes"?>
<Relationships xmlns="http://schemas.openxmlformats.org/package/2006/relationships"><Relationship Id="rId8" Type="http://schemas.openxmlformats.org/officeDocument/2006/relationships/image" Target="../media/image682.png"/><Relationship Id="rId13" Type="http://schemas.openxmlformats.org/officeDocument/2006/relationships/image" Target="../media/image686.png"/><Relationship Id="rId18" Type="http://schemas.openxmlformats.org/officeDocument/2006/relationships/image" Target="../media/image691.png"/><Relationship Id="rId26" Type="http://schemas.openxmlformats.org/officeDocument/2006/relationships/image" Target="../media/image698.png"/><Relationship Id="rId39" Type="http://schemas.openxmlformats.org/officeDocument/2006/relationships/image" Target="../media/image710.png"/><Relationship Id="rId3" Type="http://schemas.openxmlformats.org/officeDocument/2006/relationships/image" Target="../media/image677.png"/><Relationship Id="rId21" Type="http://schemas.openxmlformats.org/officeDocument/2006/relationships/image" Target="../media/image694.png"/><Relationship Id="rId34" Type="http://schemas.openxmlformats.org/officeDocument/2006/relationships/image" Target="../media/image706.png"/><Relationship Id="rId42" Type="http://schemas.openxmlformats.org/officeDocument/2006/relationships/image" Target="../media/image713.png"/><Relationship Id="rId47" Type="http://schemas.openxmlformats.org/officeDocument/2006/relationships/image" Target="../media/image718.png"/><Relationship Id="rId7" Type="http://schemas.openxmlformats.org/officeDocument/2006/relationships/image" Target="../media/image681.png"/><Relationship Id="rId12" Type="http://schemas.openxmlformats.org/officeDocument/2006/relationships/image" Target="../media/image685.png"/><Relationship Id="rId17" Type="http://schemas.openxmlformats.org/officeDocument/2006/relationships/image" Target="../media/image690.png"/><Relationship Id="rId25" Type="http://schemas.openxmlformats.org/officeDocument/2006/relationships/image" Target="../media/image697.png"/><Relationship Id="rId33" Type="http://schemas.openxmlformats.org/officeDocument/2006/relationships/image" Target="../media/image705.png"/><Relationship Id="rId38" Type="http://schemas.openxmlformats.org/officeDocument/2006/relationships/image" Target="../media/image709.png"/><Relationship Id="rId46" Type="http://schemas.openxmlformats.org/officeDocument/2006/relationships/image" Target="../media/image717.png"/><Relationship Id="rId2" Type="http://schemas.openxmlformats.org/officeDocument/2006/relationships/image" Target="../media/image676.png"/><Relationship Id="rId16" Type="http://schemas.openxmlformats.org/officeDocument/2006/relationships/image" Target="../media/image689.png"/><Relationship Id="rId20" Type="http://schemas.openxmlformats.org/officeDocument/2006/relationships/image" Target="../media/image693.png"/><Relationship Id="rId29" Type="http://schemas.openxmlformats.org/officeDocument/2006/relationships/image" Target="../media/image701.png"/><Relationship Id="rId41" Type="http://schemas.openxmlformats.org/officeDocument/2006/relationships/image" Target="../media/image712.png"/><Relationship Id="rId1" Type="http://schemas.openxmlformats.org/officeDocument/2006/relationships/slideLayout" Target="../slideLayouts/slideLayout5.xml"/><Relationship Id="rId6" Type="http://schemas.openxmlformats.org/officeDocument/2006/relationships/image" Target="../media/image680.png"/><Relationship Id="rId11" Type="http://schemas.openxmlformats.org/officeDocument/2006/relationships/image" Target="../media/image660.png"/><Relationship Id="rId24" Type="http://schemas.openxmlformats.org/officeDocument/2006/relationships/image" Target="../media/image696.png"/><Relationship Id="rId32" Type="http://schemas.openxmlformats.org/officeDocument/2006/relationships/image" Target="../media/image704.png"/><Relationship Id="rId37" Type="http://schemas.openxmlformats.org/officeDocument/2006/relationships/image" Target="../media/image371.png"/><Relationship Id="rId40" Type="http://schemas.openxmlformats.org/officeDocument/2006/relationships/image" Target="../media/image711.png"/><Relationship Id="rId45" Type="http://schemas.openxmlformats.org/officeDocument/2006/relationships/image" Target="../media/image716.png"/><Relationship Id="rId5" Type="http://schemas.openxmlformats.org/officeDocument/2006/relationships/image" Target="../media/image679.png"/><Relationship Id="rId15" Type="http://schemas.openxmlformats.org/officeDocument/2006/relationships/image" Target="../media/image688.png"/><Relationship Id="rId23" Type="http://schemas.openxmlformats.org/officeDocument/2006/relationships/image" Target="../media/image695.png"/><Relationship Id="rId28" Type="http://schemas.openxmlformats.org/officeDocument/2006/relationships/image" Target="../media/image700.png"/><Relationship Id="rId36" Type="http://schemas.openxmlformats.org/officeDocument/2006/relationships/image" Target="../media/image708.png"/><Relationship Id="rId10" Type="http://schemas.openxmlformats.org/officeDocument/2006/relationships/image" Target="../media/image684.png"/><Relationship Id="rId19" Type="http://schemas.openxmlformats.org/officeDocument/2006/relationships/image" Target="../media/image692.png"/><Relationship Id="rId31" Type="http://schemas.openxmlformats.org/officeDocument/2006/relationships/image" Target="../media/image703.png"/><Relationship Id="rId44" Type="http://schemas.openxmlformats.org/officeDocument/2006/relationships/image" Target="../media/image715.png"/><Relationship Id="rId4" Type="http://schemas.openxmlformats.org/officeDocument/2006/relationships/image" Target="../media/image678.png"/><Relationship Id="rId9" Type="http://schemas.openxmlformats.org/officeDocument/2006/relationships/image" Target="../media/image683.png"/><Relationship Id="rId14" Type="http://schemas.openxmlformats.org/officeDocument/2006/relationships/image" Target="../media/image687.png"/><Relationship Id="rId22" Type="http://schemas.openxmlformats.org/officeDocument/2006/relationships/image" Target="../media/image659.png"/><Relationship Id="rId27" Type="http://schemas.openxmlformats.org/officeDocument/2006/relationships/image" Target="../media/image699.png"/><Relationship Id="rId30" Type="http://schemas.openxmlformats.org/officeDocument/2006/relationships/image" Target="../media/image702.png"/><Relationship Id="rId35" Type="http://schemas.openxmlformats.org/officeDocument/2006/relationships/image" Target="../media/image707.png"/><Relationship Id="rId43" Type="http://schemas.openxmlformats.org/officeDocument/2006/relationships/image" Target="../media/image714.png"/><Relationship Id="rId48" Type="http://schemas.openxmlformats.org/officeDocument/2006/relationships/image" Target="../media/image719.png"/></Relationships>
</file>

<file path=ppt/slides/_rels/slide44.xml.rels><?xml version="1.0" encoding="UTF-8" standalone="yes"?>
<Relationships xmlns="http://schemas.openxmlformats.org/package/2006/relationships"><Relationship Id="rId8" Type="http://schemas.openxmlformats.org/officeDocument/2006/relationships/image" Target="../media/image725.png"/><Relationship Id="rId13" Type="http://schemas.openxmlformats.org/officeDocument/2006/relationships/image" Target="../media/image728.png"/><Relationship Id="rId18" Type="http://schemas.openxmlformats.org/officeDocument/2006/relationships/image" Target="../media/image692.png"/><Relationship Id="rId26" Type="http://schemas.openxmlformats.org/officeDocument/2006/relationships/image" Target="../media/image739.png"/><Relationship Id="rId3" Type="http://schemas.openxmlformats.org/officeDocument/2006/relationships/image" Target="../media/image721.png"/><Relationship Id="rId21" Type="http://schemas.openxmlformats.org/officeDocument/2006/relationships/image" Target="../media/image734.png"/><Relationship Id="rId7" Type="http://schemas.openxmlformats.org/officeDocument/2006/relationships/image" Target="../media/image724.png"/><Relationship Id="rId12" Type="http://schemas.openxmlformats.org/officeDocument/2006/relationships/image" Target="../media/image679.png"/><Relationship Id="rId17" Type="http://schemas.openxmlformats.org/officeDocument/2006/relationships/image" Target="../media/image732.png"/><Relationship Id="rId25" Type="http://schemas.openxmlformats.org/officeDocument/2006/relationships/image" Target="../media/image738.png"/><Relationship Id="rId2" Type="http://schemas.openxmlformats.org/officeDocument/2006/relationships/image" Target="../media/image720.png"/><Relationship Id="rId16" Type="http://schemas.openxmlformats.org/officeDocument/2006/relationships/image" Target="../media/image731.png"/><Relationship Id="rId20" Type="http://schemas.openxmlformats.org/officeDocument/2006/relationships/image" Target="../media/image733.png"/><Relationship Id="rId1" Type="http://schemas.openxmlformats.org/officeDocument/2006/relationships/slideLayout" Target="../slideLayouts/slideLayout5.xml"/><Relationship Id="rId6" Type="http://schemas.openxmlformats.org/officeDocument/2006/relationships/image" Target="../media/image723.png"/><Relationship Id="rId11" Type="http://schemas.openxmlformats.org/officeDocument/2006/relationships/image" Target="../media/image289.png"/><Relationship Id="rId24" Type="http://schemas.openxmlformats.org/officeDocument/2006/relationships/image" Target="../media/image737.png"/><Relationship Id="rId5" Type="http://schemas.openxmlformats.org/officeDocument/2006/relationships/image" Target="../media/image722.png"/><Relationship Id="rId15" Type="http://schemas.openxmlformats.org/officeDocument/2006/relationships/image" Target="../media/image730.png"/><Relationship Id="rId23" Type="http://schemas.openxmlformats.org/officeDocument/2006/relationships/image" Target="../media/image736.png"/><Relationship Id="rId28" Type="http://schemas.openxmlformats.org/officeDocument/2006/relationships/image" Target="../media/image741.png"/><Relationship Id="rId10" Type="http://schemas.openxmlformats.org/officeDocument/2006/relationships/image" Target="../media/image727.png"/><Relationship Id="rId19" Type="http://schemas.openxmlformats.org/officeDocument/2006/relationships/image" Target="../media/image678.png"/><Relationship Id="rId4" Type="http://schemas.openxmlformats.org/officeDocument/2006/relationships/image" Target="../media/image699.png"/><Relationship Id="rId9" Type="http://schemas.openxmlformats.org/officeDocument/2006/relationships/image" Target="../media/image726.png"/><Relationship Id="rId14" Type="http://schemas.openxmlformats.org/officeDocument/2006/relationships/image" Target="../media/image729.png"/><Relationship Id="rId22" Type="http://schemas.openxmlformats.org/officeDocument/2006/relationships/image" Target="../media/image735.png"/><Relationship Id="rId27" Type="http://schemas.openxmlformats.org/officeDocument/2006/relationships/image" Target="../media/image740.png"/></Relationships>
</file>

<file path=ppt/slides/_rels/slide45.xml.rels><?xml version="1.0" encoding="UTF-8" standalone="yes"?>
<Relationships xmlns="http://schemas.openxmlformats.org/package/2006/relationships"><Relationship Id="rId8" Type="http://schemas.openxmlformats.org/officeDocument/2006/relationships/image" Target="../media/image679.png"/><Relationship Id="rId13" Type="http://schemas.openxmlformats.org/officeDocument/2006/relationships/image" Target="../media/image748.png"/><Relationship Id="rId18" Type="http://schemas.openxmlformats.org/officeDocument/2006/relationships/image" Target="../media/image751.png"/><Relationship Id="rId3" Type="http://schemas.openxmlformats.org/officeDocument/2006/relationships/image" Target="../media/image743.png"/><Relationship Id="rId21" Type="http://schemas.openxmlformats.org/officeDocument/2006/relationships/image" Target="../media/image753.png"/><Relationship Id="rId7" Type="http://schemas.openxmlformats.org/officeDocument/2006/relationships/image" Target="../media/image678.png"/><Relationship Id="rId12" Type="http://schemas.openxmlformats.org/officeDocument/2006/relationships/image" Target="../media/image747.png"/><Relationship Id="rId17" Type="http://schemas.openxmlformats.org/officeDocument/2006/relationships/image" Target="../media/image750.png"/><Relationship Id="rId2" Type="http://schemas.openxmlformats.org/officeDocument/2006/relationships/image" Target="../media/image742.png"/><Relationship Id="rId16" Type="http://schemas.openxmlformats.org/officeDocument/2006/relationships/image" Target="../media/image689.png"/><Relationship Id="rId20" Type="http://schemas.openxmlformats.org/officeDocument/2006/relationships/image" Target="../media/image752.png"/><Relationship Id="rId1" Type="http://schemas.openxmlformats.org/officeDocument/2006/relationships/slideLayout" Target="../slideLayouts/slideLayout5.xml"/><Relationship Id="rId6" Type="http://schemas.openxmlformats.org/officeDocument/2006/relationships/image" Target="../media/image745.png"/><Relationship Id="rId11" Type="http://schemas.openxmlformats.org/officeDocument/2006/relationships/image" Target="../media/image746.png"/><Relationship Id="rId5" Type="http://schemas.openxmlformats.org/officeDocument/2006/relationships/image" Target="../media/image676.png"/><Relationship Id="rId15" Type="http://schemas.openxmlformats.org/officeDocument/2006/relationships/image" Target="../media/image749.png"/><Relationship Id="rId23" Type="http://schemas.openxmlformats.org/officeDocument/2006/relationships/image" Target="../media/image729.png"/><Relationship Id="rId10" Type="http://schemas.openxmlformats.org/officeDocument/2006/relationships/image" Target="../media/image682.png"/><Relationship Id="rId19" Type="http://schemas.openxmlformats.org/officeDocument/2006/relationships/image" Target="../media/image688.png"/><Relationship Id="rId4" Type="http://schemas.openxmlformats.org/officeDocument/2006/relationships/image" Target="../media/image744.png"/><Relationship Id="rId9" Type="http://schemas.openxmlformats.org/officeDocument/2006/relationships/image" Target="../media/image681.png"/><Relationship Id="rId14" Type="http://schemas.openxmlformats.org/officeDocument/2006/relationships/image" Target="../media/image687.png"/><Relationship Id="rId22" Type="http://schemas.openxmlformats.org/officeDocument/2006/relationships/image" Target="../media/image754.png"/></Relationships>
</file>

<file path=ppt/slides/_rels/slide46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5.xml"/></Relationships>
</file>

<file path=ppt/slides/_rels/slide47.xml.rels><?xml version="1.0" encoding="UTF-8" standalone="yes"?>
<Relationships xmlns="http://schemas.openxmlformats.org/package/2006/relationships"><Relationship Id="rId8" Type="http://schemas.openxmlformats.org/officeDocument/2006/relationships/image" Target="../media/image761.png"/><Relationship Id="rId3" Type="http://schemas.openxmlformats.org/officeDocument/2006/relationships/image" Target="../media/image756.png"/><Relationship Id="rId7" Type="http://schemas.openxmlformats.org/officeDocument/2006/relationships/image" Target="../media/image760.png"/><Relationship Id="rId2" Type="http://schemas.openxmlformats.org/officeDocument/2006/relationships/image" Target="../media/image755.png"/><Relationship Id="rId1" Type="http://schemas.openxmlformats.org/officeDocument/2006/relationships/slideLayout" Target="../slideLayouts/slideLayout5.xml"/><Relationship Id="rId6" Type="http://schemas.openxmlformats.org/officeDocument/2006/relationships/image" Target="../media/image759.png"/><Relationship Id="rId11" Type="http://schemas.openxmlformats.org/officeDocument/2006/relationships/image" Target="../media/image764.png"/><Relationship Id="rId5" Type="http://schemas.openxmlformats.org/officeDocument/2006/relationships/image" Target="../media/image758.png"/><Relationship Id="rId10" Type="http://schemas.openxmlformats.org/officeDocument/2006/relationships/image" Target="../media/image763.png"/><Relationship Id="rId4" Type="http://schemas.openxmlformats.org/officeDocument/2006/relationships/image" Target="../media/image757.png"/><Relationship Id="rId9" Type="http://schemas.openxmlformats.org/officeDocument/2006/relationships/image" Target="../media/image762.png"/></Relationships>
</file>

<file path=ppt/slides/_rels/slide48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5.xml"/></Relationships>
</file>

<file path=ppt/slides/_rels/slide49.xml.rels><?xml version="1.0" encoding="UTF-8" standalone="yes"?>
<Relationships xmlns="http://schemas.openxmlformats.org/package/2006/relationships"><Relationship Id="rId8" Type="http://schemas.openxmlformats.org/officeDocument/2006/relationships/image" Target="../media/image771.png"/><Relationship Id="rId13" Type="http://schemas.openxmlformats.org/officeDocument/2006/relationships/image" Target="../media/image776.png"/><Relationship Id="rId18" Type="http://schemas.openxmlformats.org/officeDocument/2006/relationships/image" Target="../media/image781.png"/><Relationship Id="rId3" Type="http://schemas.openxmlformats.org/officeDocument/2006/relationships/image" Target="../media/image766.png"/><Relationship Id="rId7" Type="http://schemas.openxmlformats.org/officeDocument/2006/relationships/image" Target="../media/image770.png"/><Relationship Id="rId12" Type="http://schemas.openxmlformats.org/officeDocument/2006/relationships/image" Target="../media/image775.png"/><Relationship Id="rId17" Type="http://schemas.openxmlformats.org/officeDocument/2006/relationships/image" Target="../media/image780.png"/><Relationship Id="rId2" Type="http://schemas.openxmlformats.org/officeDocument/2006/relationships/image" Target="../media/image765.png"/><Relationship Id="rId16" Type="http://schemas.openxmlformats.org/officeDocument/2006/relationships/image" Target="../media/image779.png"/><Relationship Id="rId20" Type="http://schemas.openxmlformats.org/officeDocument/2006/relationships/image" Target="../media/image783.png"/><Relationship Id="rId1" Type="http://schemas.openxmlformats.org/officeDocument/2006/relationships/slideLayout" Target="../slideLayouts/slideLayout5.xml"/><Relationship Id="rId6" Type="http://schemas.openxmlformats.org/officeDocument/2006/relationships/image" Target="../media/image769.png"/><Relationship Id="rId11" Type="http://schemas.openxmlformats.org/officeDocument/2006/relationships/image" Target="../media/image774.png"/><Relationship Id="rId5" Type="http://schemas.openxmlformats.org/officeDocument/2006/relationships/image" Target="../media/image768.png"/><Relationship Id="rId15" Type="http://schemas.openxmlformats.org/officeDocument/2006/relationships/image" Target="../media/image778.png"/><Relationship Id="rId10" Type="http://schemas.openxmlformats.org/officeDocument/2006/relationships/image" Target="../media/image773.png"/><Relationship Id="rId19" Type="http://schemas.openxmlformats.org/officeDocument/2006/relationships/image" Target="../media/image782.png"/><Relationship Id="rId4" Type="http://schemas.openxmlformats.org/officeDocument/2006/relationships/image" Target="../media/image767.png"/><Relationship Id="rId9" Type="http://schemas.openxmlformats.org/officeDocument/2006/relationships/image" Target="../media/image772.png"/><Relationship Id="rId14" Type="http://schemas.openxmlformats.org/officeDocument/2006/relationships/image" Target="../media/image777.png"/></Relationships>
</file>

<file path=ppt/slides/_rels/slide50.xml.rels><?xml version="1.0" encoding="UTF-8" standalone="yes"?>
<Relationships xmlns="http://schemas.openxmlformats.org/package/2006/relationships"><Relationship Id="rId8" Type="http://schemas.openxmlformats.org/officeDocument/2006/relationships/image" Target="../media/image790.png"/><Relationship Id="rId13" Type="http://schemas.openxmlformats.org/officeDocument/2006/relationships/image" Target="../media/image793.png"/><Relationship Id="rId18" Type="http://schemas.openxmlformats.org/officeDocument/2006/relationships/image" Target="../media/image624.png"/><Relationship Id="rId26" Type="http://schemas.openxmlformats.org/officeDocument/2006/relationships/image" Target="../media/image805.png"/><Relationship Id="rId3" Type="http://schemas.openxmlformats.org/officeDocument/2006/relationships/image" Target="../media/image785.png"/><Relationship Id="rId21" Type="http://schemas.openxmlformats.org/officeDocument/2006/relationships/image" Target="../media/image800.png"/><Relationship Id="rId7" Type="http://schemas.openxmlformats.org/officeDocument/2006/relationships/image" Target="../media/image789.png"/><Relationship Id="rId12" Type="http://schemas.openxmlformats.org/officeDocument/2006/relationships/image" Target="../media/image621.png"/><Relationship Id="rId17" Type="http://schemas.openxmlformats.org/officeDocument/2006/relationships/image" Target="../media/image797.png"/><Relationship Id="rId25" Type="http://schemas.openxmlformats.org/officeDocument/2006/relationships/image" Target="../media/image804.png"/><Relationship Id="rId2" Type="http://schemas.openxmlformats.org/officeDocument/2006/relationships/image" Target="../media/image784.png"/><Relationship Id="rId16" Type="http://schemas.openxmlformats.org/officeDocument/2006/relationships/image" Target="../media/image796.png"/><Relationship Id="rId20" Type="http://schemas.openxmlformats.org/officeDocument/2006/relationships/image" Target="../media/image799.png"/><Relationship Id="rId29" Type="http://schemas.openxmlformats.org/officeDocument/2006/relationships/image" Target="../media/image808.png"/><Relationship Id="rId1" Type="http://schemas.openxmlformats.org/officeDocument/2006/relationships/slideLayout" Target="../slideLayouts/slideLayout5.xml"/><Relationship Id="rId6" Type="http://schemas.openxmlformats.org/officeDocument/2006/relationships/image" Target="../media/image788.png"/><Relationship Id="rId11" Type="http://schemas.openxmlformats.org/officeDocument/2006/relationships/image" Target="../media/image693.png"/><Relationship Id="rId24" Type="http://schemas.openxmlformats.org/officeDocument/2006/relationships/image" Target="../media/image803.png"/><Relationship Id="rId5" Type="http://schemas.openxmlformats.org/officeDocument/2006/relationships/image" Target="../media/image787.png"/><Relationship Id="rId15" Type="http://schemas.openxmlformats.org/officeDocument/2006/relationships/image" Target="../media/image795.png"/><Relationship Id="rId23" Type="http://schemas.openxmlformats.org/officeDocument/2006/relationships/image" Target="../media/image802.png"/><Relationship Id="rId28" Type="http://schemas.openxmlformats.org/officeDocument/2006/relationships/image" Target="../media/image807.png"/><Relationship Id="rId10" Type="http://schemas.openxmlformats.org/officeDocument/2006/relationships/image" Target="../media/image792.png"/><Relationship Id="rId19" Type="http://schemas.openxmlformats.org/officeDocument/2006/relationships/image" Target="../media/image798.png"/><Relationship Id="rId4" Type="http://schemas.openxmlformats.org/officeDocument/2006/relationships/image" Target="../media/image786.png"/><Relationship Id="rId9" Type="http://schemas.openxmlformats.org/officeDocument/2006/relationships/image" Target="../media/image791.png"/><Relationship Id="rId14" Type="http://schemas.openxmlformats.org/officeDocument/2006/relationships/image" Target="../media/image794.png"/><Relationship Id="rId22" Type="http://schemas.openxmlformats.org/officeDocument/2006/relationships/image" Target="../media/image801.png"/><Relationship Id="rId27" Type="http://schemas.openxmlformats.org/officeDocument/2006/relationships/image" Target="../media/image806.png"/></Relationships>
</file>

<file path=ppt/slides/_rels/slide51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5.xml"/></Relationships>
</file>

<file path=ppt/slides/_rels/slide52.xml.rels><?xml version="1.0" encoding="UTF-8" standalone="yes"?>
<Relationships xmlns="http://schemas.openxmlformats.org/package/2006/relationships"><Relationship Id="rId3" Type="http://schemas.openxmlformats.org/officeDocument/2006/relationships/image" Target="../media/image810.png"/><Relationship Id="rId2" Type="http://schemas.openxmlformats.org/officeDocument/2006/relationships/image" Target="../media/image809.png"/><Relationship Id="rId1" Type="http://schemas.openxmlformats.org/officeDocument/2006/relationships/slideLayout" Target="../slideLayouts/slideLayout5.xml"/></Relationships>
</file>

<file path=ppt/slides/_rels/slide53.xml.rels><?xml version="1.0" encoding="UTF-8" standalone="yes"?>
<Relationships xmlns="http://schemas.openxmlformats.org/package/2006/relationships"><Relationship Id="rId3" Type="http://schemas.openxmlformats.org/officeDocument/2006/relationships/image" Target="../media/image812.jpeg"/><Relationship Id="rId2" Type="http://schemas.openxmlformats.org/officeDocument/2006/relationships/image" Target="../media/image811.jpeg"/><Relationship Id="rId1" Type="http://schemas.openxmlformats.org/officeDocument/2006/relationships/slideLayout" Target="../slideLayouts/slideLayout5.xml"/><Relationship Id="rId4" Type="http://schemas.openxmlformats.org/officeDocument/2006/relationships/image" Target="../media/image813.jpeg"/></Relationships>
</file>

<file path=ppt/slides/_rels/slide54.xml.rels><?xml version="1.0" encoding="UTF-8" standalone="yes"?>
<Relationships xmlns="http://schemas.openxmlformats.org/package/2006/relationships"><Relationship Id="rId8" Type="http://schemas.openxmlformats.org/officeDocument/2006/relationships/image" Target="../media/image820.png"/><Relationship Id="rId13" Type="http://schemas.openxmlformats.org/officeDocument/2006/relationships/image" Target="../media/image824.png"/><Relationship Id="rId18" Type="http://schemas.openxmlformats.org/officeDocument/2006/relationships/image" Target="../media/image829.png"/><Relationship Id="rId3" Type="http://schemas.openxmlformats.org/officeDocument/2006/relationships/image" Target="../media/image815.png"/><Relationship Id="rId21" Type="http://schemas.openxmlformats.org/officeDocument/2006/relationships/image" Target="../media/image831.png"/><Relationship Id="rId7" Type="http://schemas.openxmlformats.org/officeDocument/2006/relationships/image" Target="../media/image819.png"/><Relationship Id="rId12" Type="http://schemas.openxmlformats.org/officeDocument/2006/relationships/image" Target="../media/image823.png"/><Relationship Id="rId17" Type="http://schemas.openxmlformats.org/officeDocument/2006/relationships/image" Target="../media/image828.png"/><Relationship Id="rId2" Type="http://schemas.openxmlformats.org/officeDocument/2006/relationships/image" Target="../media/image814.png"/><Relationship Id="rId16" Type="http://schemas.openxmlformats.org/officeDocument/2006/relationships/image" Target="../media/image827.png"/><Relationship Id="rId20" Type="http://schemas.openxmlformats.org/officeDocument/2006/relationships/image" Target="../media/image353.png"/><Relationship Id="rId1" Type="http://schemas.openxmlformats.org/officeDocument/2006/relationships/slideLayout" Target="../slideLayouts/slideLayout5.xml"/><Relationship Id="rId6" Type="http://schemas.openxmlformats.org/officeDocument/2006/relationships/image" Target="../media/image818.png"/><Relationship Id="rId11" Type="http://schemas.openxmlformats.org/officeDocument/2006/relationships/image" Target="../media/image801.png"/><Relationship Id="rId5" Type="http://schemas.openxmlformats.org/officeDocument/2006/relationships/image" Target="../media/image817.png"/><Relationship Id="rId15" Type="http://schemas.openxmlformats.org/officeDocument/2006/relationships/image" Target="../media/image826.png"/><Relationship Id="rId23" Type="http://schemas.openxmlformats.org/officeDocument/2006/relationships/image" Target="../media/image833.png"/><Relationship Id="rId10" Type="http://schemas.openxmlformats.org/officeDocument/2006/relationships/image" Target="../media/image822.png"/><Relationship Id="rId19" Type="http://schemas.openxmlformats.org/officeDocument/2006/relationships/image" Target="../media/image830.png"/><Relationship Id="rId4" Type="http://schemas.openxmlformats.org/officeDocument/2006/relationships/image" Target="../media/image816.png"/><Relationship Id="rId9" Type="http://schemas.openxmlformats.org/officeDocument/2006/relationships/image" Target="../media/image821.png"/><Relationship Id="rId14" Type="http://schemas.openxmlformats.org/officeDocument/2006/relationships/image" Target="../media/image825.png"/><Relationship Id="rId22" Type="http://schemas.openxmlformats.org/officeDocument/2006/relationships/image" Target="../media/image832.png"/></Relationships>
</file>

<file path=ppt/slides/_rels/slide55.xml.rels><?xml version="1.0" encoding="UTF-8" standalone="yes"?>
<Relationships xmlns="http://schemas.openxmlformats.org/package/2006/relationships"><Relationship Id="rId8" Type="http://schemas.openxmlformats.org/officeDocument/2006/relationships/image" Target="../media/image797.png"/><Relationship Id="rId13" Type="http://schemas.openxmlformats.org/officeDocument/2006/relationships/image" Target="../media/image843.png"/><Relationship Id="rId18" Type="http://schemas.openxmlformats.org/officeDocument/2006/relationships/image" Target="../media/image846.png"/><Relationship Id="rId26" Type="http://schemas.openxmlformats.org/officeDocument/2006/relationships/image" Target="../media/image852.png"/><Relationship Id="rId3" Type="http://schemas.openxmlformats.org/officeDocument/2006/relationships/image" Target="../media/image835.png"/><Relationship Id="rId21" Type="http://schemas.openxmlformats.org/officeDocument/2006/relationships/image" Target="../media/image848.png"/><Relationship Id="rId34" Type="http://schemas.openxmlformats.org/officeDocument/2006/relationships/image" Target="../media/image352.png"/><Relationship Id="rId7" Type="http://schemas.openxmlformats.org/officeDocument/2006/relationships/image" Target="../media/image839.png"/><Relationship Id="rId12" Type="http://schemas.openxmlformats.org/officeDocument/2006/relationships/image" Target="../media/image842.png"/><Relationship Id="rId17" Type="http://schemas.openxmlformats.org/officeDocument/2006/relationships/image" Target="../media/image845.png"/><Relationship Id="rId25" Type="http://schemas.openxmlformats.org/officeDocument/2006/relationships/image" Target="../media/image231.png"/><Relationship Id="rId33" Type="http://schemas.openxmlformats.org/officeDocument/2006/relationships/image" Target="../media/image858.png"/><Relationship Id="rId2" Type="http://schemas.openxmlformats.org/officeDocument/2006/relationships/image" Target="../media/image834.png"/><Relationship Id="rId16" Type="http://schemas.openxmlformats.org/officeDocument/2006/relationships/image" Target="../media/image509.png"/><Relationship Id="rId20" Type="http://schemas.openxmlformats.org/officeDocument/2006/relationships/image" Target="../media/image847.png"/><Relationship Id="rId29" Type="http://schemas.openxmlformats.org/officeDocument/2006/relationships/image" Target="../media/image855.png"/><Relationship Id="rId1" Type="http://schemas.openxmlformats.org/officeDocument/2006/relationships/slideLayout" Target="../slideLayouts/slideLayout5.xml"/><Relationship Id="rId6" Type="http://schemas.openxmlformats.org/officeDocument/2006/relationships/image" Target="../media/image838.png"/><Relationship Id="rId11" Type="http://schemas.openxmlformats.org/officeDocument/2006/relationships/image" Target="../media/image841.png"/><Relationship Id="rId24" Type="http://schemas.openxmlformats.org/officeDocument/2006/relationships/image" Target="../media/image851.png"/><Relationship Id="rId32" Type="http://schemas.openxmlformats.org/officeDocument/2006/relationships/image" Target="../media/image857.png"/><Relationship Id="rId5" Type="http://schemas.openxmlformats.org/officeDocument/2006/relationships/image" Target="../media/image837.png"/><Relationship Id="rId15" Type="http://schemas.openxmlformats.org/officeDocument/2006/relationships/image" Target="../media/image844.png"/><Relationship Id="rId23" Type="http://schemas.openxmlformats.org/officeDocument/2006/relationships/image" Target="../media/image850.png"/><Relationship Id="rId28" Type="http://schemas.openxmlformats.org/officeDocument/2006/relationships/image" Target="../media/image854.png"/><Relationship Id="rId36" Type="http://schemas.openxmlformats.org/officeDocument/2006/relationships/image" Target="../media/image860.png"/><Relationship Id="rId10" Type="http://schemas.openxmlformats.org/officeDocument/2006/relationships/image" Target="../media/image840.png"/><Relationship Id="rId19" Type="http://schemas.openxmlformats.org/officeDocument/2006/relationships/image" Target="../media/image796.png"/><Relationship Id="rId31" Type="http://schemas.openxmlformats.org/officeDocument/2006/relationships/image" Target="../media/image856.png"/><Relationship Id="rId4" Type="http://schemas.openxmlformats.org/officeDocument/2006/relationships/image" Target="../media/image836.png"/><Relationship Id="rId9" Type="http://schemas.openxmlformats.org/officeDocument/2006/relationships/image" Target="../media/image830.png"/><Relationship Id="rId14" Type="http://schemas.openxmlformats.org/officeDocument/2006/relationships/image" Target="../media/image605.png"/><Relationship Id="rId22" Type="http://schemas.openxmlformats.org/officeDocument/2006/relationships/image" Target="../media/image849.png"/><Relationship Id="rId27" Type="http://schemas.openxmlformats.org/officeDocument/2006/relationships/image" Target="../media/image853.png"/><Relationship Id="rId30" Type="http://schemas.openxmlformats.org/officeDocument/2006/relationships/image" Target="../media/image606.png"/><Relationship Id="rId35" Type="http://schemas.openxmlformats.org/officeDocument/2006/relationships/image" Target="../media/image859.png"/></Relationships>
</file>

<file path=ppt/slides/_rels/slide56.xml.rels><?xml version="1.0" encoding="UTF-8" standalone="yes"?>
<Relationships xmlns="http://schemas.openxmlformats.org/package/2006/relationships"><Relationship Id="rId8" Type="http://schemas.openxmlformats.org/officeDocument/2006/relationships/image" Target="../media/image865.png"/><Relationship Id="rId13" Type="http://schemas.openxmlformats.org/officeDocument/2006/relationships/image" Target="../media/image870.png"/><Relationship Id="rId18" Type="http://schemas.openxmlformats.org/officeDocument/2006/relationships/image" Target="../media/image875.png"/><Relationship Id="rId3" Type="http://schemas.openxmlformats.org/officeDocument/2006/relationships/image" Target="../media/image862.png"/><Relationship Id="rId21" Type="http://schemas.openxmlformats.org/officeDocument/2006/relationships/image" Target="../media/image878.png"/><Relationship Id="rId7" Type="http://schemas.openxmlformats.org/officeDocument/2006/relationships/image" Target="../media/image835.png"/><Relationship Id="rId12" Type="http://schemas.openxmlformats.org/officeDocument/2006/relationships/image" Target="../media/image869.png"/><Relationship Id="rId17" Type="http://schemas.openxmlformats.org/officeDocument/2006/relationships/image" Target="../media/image874.png"/><Relationship Id="rId2" Type="http://schemas.openxmlformats.org/officeDocument/2006/relationships/image" Target="../media/image861.png"/><Relationship Id="rId16" Type="http://schemas.openxmlformats.org/officeDocument/2006/relationships/image" Target="../media/image873.png"/><Relationship Id="rId20" Type="http://schemas.openxmlformats.org/officeDocument/2006/relationships/image" Target="../media/image877.png"/><Relationship Id="rId1" Type="http://schemas.openxmlformats.org/officeDocument/2006/relationships/slideLayout" Target="../slideLayouts/slideLayout5.xml"/><Relationship Id="rId6" Type="http://schemas.openxmlformats.org/officeDocument/2006/relationships/image" Target="../media/image834.png"/><Relationship Id="rId11" Type="http://schemas.openxmlformats.org/officeDocument/2006/relationships/image" Target="../media/image868.png"/><Relationship Id="rId5" Type="http://schemas.openxmlformats.org/officeDocument/2006/relationships/image" Target="../media/image864.png"/><Relationship Id="rId15" Type="http://schemas.openxmlformats.org/officeDocument/2006/relationships/image" Target="../media/image872.png"/><Relationship Id="rId10" Type="http://schemas.openxmlformats.org/officeDocument/2006/relationships/image" Target="../media/image867.png"/><Relationship Id="rId19" Type="http://schemas.openxmlformats.org/officeDocument/2006/relationships/image" Target="../media/image876.png"/><Relationship Id="rId4" Type="http://schemas.openxmlformats.org/officeDocument/2006/relationships/image" Target="../media/image863.png"/><Relationship Id="rId9" Type="http://schemas.openxmlformats.org/officeDocument/2006/relationships/image" Target="../media/image866.png"/><Relationship Id="rId14" Type="http://schemas.openxmlformats.org/officeDocument/2006/relationships/image" Target="../media/image871.png"/><Relationship Id="rId22" Type="http://schemas.openxmlformats.org/officeDocument/2006/relationships/image" Target="../media/image879.png"/></Relationships>
</file>

<file path=ppt/slides/_rels/slide57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5.xml"/></Relationships>
</file>

<file path=ppt/slides/_rels/slide58.xml.rels><?xml version="1.0" encoding="UTF-8" standalone="yes"?>
<Relationships xmlns="http://schemas.openxmlformats.org/package/2006/relationships"><Relationship Id="rId8" Type="http://schemas.openxmlformats.org/officeDocument/2006/relationships/image" Target="../media/image886.png"/><Relationship Id="rId13" Type="http://schemas.openxmlformats.org/officeDocument/2006/relationships/image" Target="../media/image891.png"/><Relationship Id="rId18" Type="http://schemas.openxmlformats.org/officeDocument/2006/relationships/image" Target="../media/image896.png"/><Relationship Id="rId26" Type="http://schemas.openxmlformats.org/officeDocument/2006/relationships/image" Target="../media/image903.png"/><Relationship Id="rId3" Type="http://schemas.openxmlformats.org/officeDocument/2006/relationships/image" Target="../media/image881.png"/><Relationship Id="rId21" Type="http://schemas.openxmlformats.org/officeDocument/2006/relationships/image" Target="../media/image899.png"/><Relationship Id="rId34" Type="http://schemas.openxmlformats.org/officeDocument/2006/relationships/image" Target="../media/image910.png"/><Relationship Id="rId7" Type="http://schemas.openxmlformats.org/officeDocument/2006/relationships/image" Target="../media/image885.png"/><Relationship Id="rId12" Type="http://schemas.openxmlformats.org/officeDocument/2006/relationships/image" Target="../media/image890.png"/><Relationship Id="rId17" Type="http://schemas.openxmlformats.org/officeDocument/2006/relationships/image" Target="../media/image895.png"/><Relationship Id="rId25" Type="http://schemas.openxmlformats.org/officeDocument/2006/relationships/image" Target="../media/image902.png"/><Relationship Id="rId33" Type="http://schemas.openxmlformats.org/officeDocument/2006/relationships/image" Target="../media/image909.png"/><Relationship Id="rId2" Type="http://schemas.openxmlformats.org/officeDocument/2006/relationships/image" Target="../media/image880.png"/><Relationship Id="rId16" Type="http://schemas.openxmlformats.org/officeDocument/2006/relationships/image" Target="../media/image894.png"/><Relationship Id="rId20" Type="http://schemas.openxmlformats.org/officeDocument/2006/relationships/image" Target="../media/image898.png"/><Relationship Id="rId29" Type="http://schemas.openxmlformats.org/officeDocument/2006/relationships/image" Target="../media/image906.png"/><Relationship Id="rId1" Type="http://schemas.openxmlformats.org/officeDocument/2006/relationships/slideLayout" Target="../slideLayouts/slideLayout5.xml"/><Relationship Id="rId6" Type="http://schemas.openxmlformats.org/officeDocument/2006/relationships/image" Target="../media/image884.png"/><Relationship Id="rId11" Type="http://schemas.openxmlformats.org/officeDocument/2006/relationships/image" Target="../media/image889.png"/><Relationship Id="rId24" Type="http://schemas.openxmlformats.org/officeDocument/2006/relationships/image" Target="../media/image901.png"/><Relationship Id="rId32" Type="http://schemas.openxmlformats.org/officeDocument/2006/relationships/image" Target="../media/image91.png"/><Relationship Id="rId37" Type="http://schemas.openxmlformats.org/officeDocument/2006/relationships/image" Target="../media/image912.png"/><Relationship Id="rId5" Type="http://schemas.openxmlformats.org/officeDocument/2006/relationships/image" Target="../media/image883.png"/><Relationship Id="rId15" Type="http://schemas.openxmlformats.org/officeDocument/2006/relationships/image" Target="../media/image893.png"/><Relationship Id="rId23" Type="http://schemas.openxmlformats.org/officeDocument/2006/relationships/image" Target="../media/image100.png"/><Relationship Id="rId28" Type="http://schemas.openxmlformats.org/officeDocument/2006/relationships/image" Target="../media/image905.png"/><Relationship Id="rId36" Type="http://schemas.openxmlformats.org/officeDocument/2006/relationships/image" Target="../media/image23.png"/><Relationship Id="rId10" Type="http://schemas.openxmlformats.org/officeDocument/2006/relationships/image" Target="../media/image888.png"/><Relationship Id="rId19" Type="http://schemas.openxmlformats.org/officeDocument/2006/relationships/image" Target="../media/image897.png"/><Relationship Id="rId31" Type="http://schemas.openxmlformats.org/officeDocument/2006/relationships/image" Target="../media/image908.png"/><Relationship Id="rId4" Type="http://schemas.openxmlformats.org/officeDocument/2006/relationships/image" Target="../media/image882.png"/><Relationship Id="rId9" Type="http://schemas.openxmlformats.org/officeDocument/2006/relationships/image" Target="../media/image887.png"/><Relationship Id="rId14" Type="http://schemas.openxmlformats.org/officeDocument/2006/relationships/image" Target="../media/image892.png"/><Relationship Id="rId22" Type="http://schemas.openxmlformats.org/officeDocument/2006/relationships/image" Target="../media/image900.png"/><Relationship Id="rId27" Type="http://schemas.openxmlformats.org/officeDocument/2006/relationships/image" Target="../media/image904.png"/><Relationship Id="rId30" Type="http://schemas.openxmlformats.org/officeDocument/2006/relationships/image" Target="../media/image907.png"/><Relationship Id="rId35" Type="http://schemas.openxmlformats.org/officeDocument/2006/relationships/image" Target="../media/image911.png"/></Relationships>
</file>

<file path=ppt/slides/_rels/slide59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5.xml"/></Relationships>
</file>

<file path=ppt/slides/_rels/slide60.xml.rels><?xml version="1.0" encoding="UTF-8" standalone="yes"?>
<Relationships xmlns="http://schemas.openxmlformats.org/package/2006/relationships"><Relationship Id="rId8" Type="http://schemas.openxmlformats.org/officeDocument/2006/relationships/image" Target="../media/image919.png"/><Relationship Id="rId13" Type="http://schemas.openxmlformats.org/officeDocument/2006/relationships/image" Target="../media/image91.png"/><Relationship Id="rId18" Type="http://schemas.openxmlformats.org/officeDocument/2006/relationships/image" Target="../media/image927.png"/><Relationship Id="rId26" Type="http://schemas.openxmlformats.org/officeDocument/2006/relationships/image" Target="../media/image935.png"/><Relationship Id="rId3" Type="http://schemas.openxmlformats.org/officeDocument/2006/relationships/image" Target="../media/image914.png"/><Relationship Id="rId21" Type="http://schemas.openxmlformats.org/officeDocument/2006/relationships/image" Target="../media/image930.png"/><Relationship Id="rId7" Type="http://schemas.openxmlformats.org/officeDocument/2006/relationships/image" Target="../media/image918.png"/><Relationship Id="rId12" Type="http://schemas.openxmlformats.org/officeDocument/2006/relationships/image" Target="../media/image922.png"/><Relationship Id="rId17" Type="http://schemas.openxmlformats.org/officeDocument/2006/relationships/image" Target="../media/image926.png"/><Relationship Id="rId25" Type="http://schemas.openxmlformats.org/officeDocument/2006/relationships/image" Target="../media/image934.png"/><Relationship Id="rId33" Type="http://schemas.openxmlformats.org/officeDocument/2006/relationships/image" Target="../media/image941.png"/><Relationship Id="rId2" Type="http://schemas.openxmlformats.org/officeDocument/2006/relationships/image" Target="../media/image913.png"/><Relationship Id="rId16" Type="http://schemas.openxmlformats.org/officeDocument/2006/relationships/image" Target="../media/image925.png"/><Relationship Id="rId20" Type="http://schemas.openxmlformats.org/officeDocument/2006/relationships/image" Target="../media/image929.png"/><Relationship Id="rId29" Type="http://schemas.openxmlformats.org/officeDocument/2006/relationships/image" Target="../media/image937.png"/><Relationship Id="rId1" Type="http://schemas.openxmlformats.org/officeDocument/2006/relationships/slideLayout" Target="../slideLayouts/slideLayout5.xml"/><Relationship Id="rId6" Type="http://schemas.openxmlformats.org/officeDocument/2006/relationships/image" Target="../media/image917.png"/><Relationship Id="rId11" Type="http://schemas.openxmlformats.org/officeDocument/2006/relationships/image" Target="../media/image798.png"/><Relationship Id="rId24" Type="http://schemas.openxmlformats.org/officeDocument/2006/relationships/image" Target="../media/image933.png"/><Relationship Id="rId32" Type="http://schemas.openxmlformats.org/officeDocument/2006/relationships/image" Target="../media/image940.png"/><Relationship Id="rId5" Type="http://schemas.openxmlformats.org/officeDocument/2006/relationships/image" Target="../media/image916.png"/><Relationship Id="rId15" Type="http://schemas.openxmlformats.org/officeDocument/2006/relationships/image" Target="../media/image924.png"/><Relationship Id="rId23" Type="http://schemas.openxmlformats.org/officeDocument/2006/relationships/image" Target="../media/image932.png"/><Relationship Id="rId28" Type="http://schemas.openxmlformats.org/officeDocument/2006/relationships/image" Target="../media/image713.png"/><Relationship Id="rId10" Type="http://schemas.openxmlformats.org/officeDocument/2006/relationships/image" Target="../media/image921.png"/><Relationship Id="rId19" Type="http://schemas.openxmlformats.org/officeDocument/2006/relationships/image" Target="../media/image928.png"/><Relationship Id="rId31" Type="http://schemas.openxmlformats.org/officeDocument/2006/relationships/image" Target="../media/image939.png"/><Relationship Id="rId4" Type="http://schemas.openxmlformats.org/officeDocument/2006/relationships/image" Target="../media/image915.png"/><Relationship Id="rId9" Type="http://schemas.openxmlformats.org/officeDocument/2006/relationships/image" Target="../media/image920.png"/><Relationship Id="rId14" Type="http://schemas.openxmlformats.org/officeDocument/2006/relationships/image" Target="../media/image923.png"/><Relationship Id="rId22" Type="http://schemas.openxmlformats.org/officeDocument/2006/relationships/image" Target="../media/image931.png"/><Relationship Id="rId27" Type="http://schemas.openxmlformats.org/officeDocument/2006/relationships/image" Target="../media/image936.png"/><Relationship Id="rId30" Type="http://schemas.openxmlformats.org/officeDocument/2006/relationships/image" Target="../media/image938.png"/></Relationships>
</file>

<file path=ppt/slides/_rels/slide61.xml.rels><?xml version="1.0" encoding="UTF-8" standalone="yes"?>
<Relationships xmlns="http://schemas.openxmlformats.org/package/2006/relationships"><Relationship Id="rId8" Type="http://schemas.openxmlformats.org/officeDocument/2006/relationships/image" Target="../media/image948.png"/><Relationship Id="rId13" Type="http://schemas.openxmlformats.org/officeDocument/2006/relationships/image" Target="../media/image953.png"/><Relationship Id="rId3" Type="http://schemas.openxmlformats.org/officeDocument/2006/relationships/image" Target="../media/image943.png"/><Relationship Id="rId7" Type="http://schemas.openxmlformats.org/officeDocument/2006/relationships/image" Target="../media/image947.png"/><Relationship Id="rId12" Type="http://schemas.openxmlformats.org/officeDocument/2006/relationships/image" Target="../media/image952.png"/><Relationship Id="rId2" Type="http://schemas.openxmlformats.org/officeDocument/2006/relationships/image" Target="../media/image942.png"/><Relationship Id="rId1" Type="http://schemas.openxmlformats.org/officeDocument/2006/relationships/slideLayout" Target="../slideLayouts/slideLayout5.xml"/><Relationship Id="rId6" Type="http://schemas.openxmlformats.org/officeDocument/2006/relationships/image" Target="../media/image946.png"/><Relationship Id="rId11" Type="http://schemas.openxmlformats.org/officeDocument/2006/relationships/image" Target="../media/image951.png"/><Relationship Id="rId5" Type="http://schemas.openxmlformats.org/officeDocument/2006/relationships/image" Target="../media/image945.png"/><Relationship Id="rId15" Type="http://schemas.openxmlformats.org/officeDocument/2006/relationships/image" Target="../media/image955.png"/><Relationship Id="rId10" Type="http://schemas.openxmlformats.org/officeDocument/2006/relationships/image" Target="../media/image950.png"/><Relationship Id="rId4" Type="http://schemas.openxmlformats.org/officeDocument/2006/relationships/image" Target="../media/image944.png"/><Relationship Id="rId9" Type="http://schemas.openxmlformats.org/officeDocument/2006/relationships/image" Target="../media/image949.png"/><Relationship Id="rId14" Type="http://schemas.openxmlformats.org/officeDocument/2006/relationships/image" Target="../media/image954.png"/></Relationships>
</file>

<file path=ppt/slides/_rels/slide62.xml.rels><?xml version="1.0" encoding="UTF-8" standalone="yes"?>
<Relationships xmlns="http://schemas.openxmlformats.org/package/2006/relationships"><Relationship Id="rId8" Type="http://schemas.openxmlformats.org/officeDocument/2006/relationships/image" Target="../media/image962.png"/><Relationship Id="rId3" Type="http://schemas.openxmlformats.org/officeDocument/2006/relationships/image" Target="../media/image957.png"/><Relationship Id="rId7" Type="http://schemas.openxmlformats.org/officeDocument/2006/relationships/image" Target="../media/image961.png"/><Relationship Id="rId2" Type="http://schemas.openxmlformats.org/officeDocument/2006/relationships/image" Target="../media/image956.png"/><Relationship Id="rId1" Type="http://schemas.openxmlformats.org/officeDocument/2006/relationships/slideLayout" Target="../slideLayouts/slideLayout5.xml"/><Relationship Id="rId6" Type="http://schemas.openxmlformats.org/officeDocument/2006/relationships/image" Target="../media/image960.png"/><Relationship Id="rId5" Type="http://schemas.openxmlformats.org/officeDocument/2006/relationships/image" Target="../media/image959.png"/><Relationship Id="rId4" Type="http://schemas.openxmlformats.org/officeDocument/2006/relationships/image" Target="../media/image958.png"/></Relationships>
</file>

<file path=ppt/slides/_rels/slide63.xml.rels><?xml version="1.0" encoding="UTF-8" standalone="yes"?>
<Relationships xmlns="http://schemas.openxmlformats.org/package/2006/relationships"><Relationship Id="rId8" Type="http://schemas.openxmlformats.org/officeDocument/2006/relationships/image" Target="../media/image969.png"/><Relationship Id="rId3" Type="http://schemas.openxmlformats.org/officeDocument/2006/relationships/image" Target="../media/image964.png"/><Relationship Id="rId7" Type="http://schemas.openxmlformats.org/officeDocument/2006/relationships/image" Target="../media/image968.png"/><Relationship Id="rId12" Type="http://schemas.openxmlformats.org/officeDocument/2006/relationships/image" Target="../media/image830.png"/><Relationship Id="rId2" Type="http://schemas.openxmlformats.org/officeDocument/2006/relationships/image" Target="../media/image963.png"/><Relationship Id="rId1" Type="http://schemas.openxmlformats.org/officeDocument/2006/relationships/slideLayout" Target="../slideLayouts/slideLayout5.xml"/><Relationship Id="rId6" Type="http://schemas.openxmlformats.org/officeDocument/2006/relationships/image" Target="../media/image967.png"/><Relationship Id="rId11" Type="http://schemas.openxmlformats.org/officeDocument/2006/relationships/image" Target="../media/image972.png"/><Relationship Id="rId5" Type="http://schemas.openxmlformats.org/officeDocument/2006/relationships/image" Target="../media/image966.png"/><Relationship Id="rId10" Type="http://schemas.openxmlformats.org/officeDocument/2006/relationships/image" Target="../media/image971.png"/><Relationship Id="rId4" Type="http://schemas.openxmlformats.org/officeDocument/2006/relationships/image" Target="../media/image965.png"/><Relationship Id="rId9" Type="http://schemas.openxmlformats.org/officeDocument/2006/relationships/image" Target="../media/image970.png"/></Relationships>
</file>

<file path=ppt/slides/_rels/slide64.xml.rels><?xml version="1.0" encoding="UTF-8" standalone="yes"?>
<Relationships xmlns="http://schemas.openxmlformats.org/package/2006/relationships"><Relationship Id="rId3" Type="http://schemas.openxmlformats.org/officeDocument/2006/relationships/image" Target="../media/image272.png"/><Relationship Id="rId2" Type="http://schemas.openxmlformats.org/officeDocument/2006/relationships/image" Target="../media/image973.png"/><Relationship Id="rId1" Type="http://schemas.openxmlformats.org/officeDocument/2006/relationships/slideLayout" Target="../slideLayouts/slideLayout5.xml"/><Relationship Id="rId6" Type="http://schemas.openxmlformats.org/officeDocument/2006/relationships/image" Target="../media/image976.jpeg"/><Relationship Id="rId5" Type="http://schemas.openxmlformats.org/officeDocument/2006/relationships/image" Target="../media/image975.png"/><Relationship Id="rId4" Type="http://schemas.openxmlformats.org/officeDocument/2006/relationships/image" Target="../media/image974.png"/></Relationships>
</file>

<file path=ppt/slides/_rels/slide65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5.xml"/></Relationships>
</file>

<file path=ppt/slides/_rels/slide66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5.xml"/></Relationships>
</file>

<file path=ppt/slides/_rels/slide67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5.xml"/></Relationships>
</file>

<file path=ppt/slides/_rels/slide68.xml.rels><?xml version="1.0" encoding="UTF-8" standalone="yes"?>
<Relationships xmlns="http://schemas.openxmlformats.org/package/2006/relationships"><Relationship Id="rId8" Type="http://schemas.openxmlformats.org/officeDocument/2006/relationships/image" Target="../media/image393.png"/><Relationship Id="rId3" Type="http://schemas.openxmlformats.org/officeDocument/2006/relationships/image" Target="../media/image978.png"/><Relationship Id="rId7" Type="http://schemas.openxmlformats.org/officeDocument/2006/relationships/image" Target="../media/image91.png"/><Relationship Id="rId2" Type="http://schemas.openxmlformats.org/officeDocument/2006/relationships/image" Target="../media/image977.png"/><Relationship Id="rId1" Type="http://schemas.openxmlformats.org/officeDocument/2006/relationships/slideLayout" Target="../slideLayouts/slideLayout5.xml"/><Relationship Id="rId6" Type="http://schemas.openxmlformats.org/officeDocument/2006/relationships/image" Target="../media/image981.png"/><Relationship Id="rId5" Type="http://schemas.openxmlformats.org/officeDocument/2006/relationships/image" Target="../media/image980.png"/><Relationship Id="rId4" Type="http://schemas.openxmlformats.org/officeDocument/2006/relationships/image" Target="../media/image979.png"/><Relationship Id="rId9" Type="http://schemas.openxmlformats.org/officeDocument/2006/relationships/image" Target="../media/image614.png"/></Relationships>
</file>

<file path=ppt/slides/_rels/slide69.xml.rels><?xml version="1.0" encoding="UTF-8" standalone="yes"?>
<Relationships xmlns="http://schemas.openxmlformats.org/package/2006/relationships"><Relationship Id="rId8" Type="http://schemas.openxmlformats.org/officeDocument/2006/relationships/image" Target="../media/image988.png"/><Relationship Id="rId13" Type="http://schemas.openxmlformats.org/officeDocument/2006/relationships/image" Target="../media/image993.png"/><Relationship Id="rId18" Type="http://schemas.openxmlformats.org/officeDocument/2006/relationships/image" Target="../media/image996.png"/><Relationship Id="rId3" Type="http://schemas.openxmlformats.org/officeDocument/2006/relationships/image" Target="../media/image983.png"/><Relationship Id="rId7" Type="http://schemas.openxmlformats.org/officeDocument/2006/relationships/image" Target="../media/image987.png"/><Relationship Id="rId12" Type="http://schemas.openxmlformats.org/officeDocument/2006/relationships/image" Target="../media/image992.png"/><Relationship Id="rId17" Type="http://schemas.openxmlformats.org/officeDocument/2006/relationships/image" Target="../media/image647.png"/><Relationship Id="rId2" Type="http://schemas.openxmlformats.org/officeDocument/2006/relationships/image" Target="../media/image982.png"/><Relationship Id="rId16" Type="http://schemas.openxmlformats.org/officeDocument/2006/relationships/image" Target="../media/image995.png"/><Relationship Id="rId1" Type="http://schemas.openxmlformats.org/officeDocument/2006/relationships/slideLayout" Target="../slideLayouts/slideLayout5.xml"/><Relationship Id="rId6" Type="http://schemas.openxmlformats.org/officeDocument/2006/relationships/image" Target="../media/image986.png"/><Relationship Id="rId11" Type="http://schemas.openxmlformats.org/officeDocument/2006/relationships/image" Target="../media/image991.png"/><Relationship Id="rId5" Type="http://schemas.openxmlformats.org/officeDocument/2006/relationships/image" Target="../media/image985.png"/><Relationship Id="rId15" Type="http://schemas.openxmlformats.org/officeDocument/2006/relationships/image" Target="../media/image646.png"/><Relationship Id="rId10" Type="http://schemas.openxmlformats.org/officeDocument/2006/relationships/image" Target="../media/image990.png"/><Relationship Id="rId19" Type="http://schemas.openxmlformats.org/officeDocument/2006/relationships/image" Target="../media/image997.png"/><Relationship Id="rId4" Type="http://schemas.openxmlformats.org/officeDocument/2006/relationships/image" Target="../media/image984.png"/><Relationship Id="rId9" Type="http://schemas.openxmlformats.org/officeDocument/2006/relationships/image" Target="../media/image989.png"/><Relationship Id="rId14" Type="http://schemas.openxmlformats.org/officeDocument/2006/relationships/image" Target="../media/image994.png"/></Relationships>
</file>

<file path=ppt/slides/_rels/slide70.xml.rels><?xml version="1.0" encoding="UTF-8" standalone="yes"?>
<Relationships xmlns="http://schemas.openxmlformats.org/package/2006/relationships"><Relationship Id="rId13" Type="http://schemas.openxmlformats.org/officeDocument/2006/relationships/image" Target="../media/image1009.png"/><Relationship Id="rId18" Type="http://schemas.openxmlformats.org/officeDocument/2006/relationships/image" Target="../media/image1014.png"/><Relationship Id="rId26" Type="http://schemas.openxmlformats.org/officeDocument/2006/relationships/image" Target="../media/image1022.png"/><Relationship Id="rId39" Type="http://schemas.openxmlformats.org/officeDocument/2006/relationships/image" Target="../media/image1035.png"/><Relationship Id="rId21" Type="http://schemas.openxmlformats.org/officeDocument/2006/relationships/image" Target="../media/image1017.png"/><Relationship Id="rId34" Type="http://schemas.openxmlformats.org/officeDocument/2006/relationships/image" Target="../media/image1030.png"/><Relationship Id="rId42" Type="http://schemas.openxmlformats.org/officeDocument/2006/relationships/image" Target="../media/image1038.png"/><Relationship Id="rId47" Type="http://schemas.openxmlformats.org/officeDocument/2006/relationships/image" Target="../media/image1043.png"/><Relationship Id="rId50" Type="http://schemas.openxmlformats.org/officeDocument/2006/relationships/image" Target="../media/image1046.png"/><Relationship Id="rId55" Type="http://schemas.openxmlformats.org/officeDocument/2006/relationships/image" Target="../media/image1051.png"/><Relationship Id="rId63" Type="http://schemas.openxmlformats.org/officeDocument/2006/relationships/image" Target="../media/image1059.png"/><Relationship Id="rId68" Type="http://schemas.openxmlformats.org/officeDocument/2006/relationships/image" Target="../media/image1064.png"/><Relationship Id="rId76" Type="http://schemas.openxmlformats.org/officeDocument/2006/relationships/image" Target="../media/image1072.png"/><Relationship Id="rId7" Type="http://schemas.openxmlformats.org/officeDocument/2006/relationships/image" Target="../media/image1003.png"/><Relationship Id="rId71" Type="http://schemas.openxmlformats.org/officeDocument/2006/relationships/image" Target="../media/image1067.png"/><Relationship Id="rId2" Type="http://schemas.openxmlformats.org/officeDocument/2006/relationships/image" Target="../media/image998.png"/><Relationship Id="rId16" Type="http://schemas.openxmlformats.org/officeDocument/2006/relationships/image" Target="../media/image1012.png"/><Relationship Id="rId29" Type="http://schemas.openxmlformats.org/officeDocument/2006/relationships/image" Target="../media/image1025.png"/><Relationship Id="rId11" Type="http://schemas.openxmlformats.org/officeDocument/2006/relationships/image" Target="../media/image1007.png"/><Relationship Id="rId24" Type="http://schemas.openxmlformats.org/officeDocument/2006/relationships/image" Target="../media/image1020.png"/><Relationship Id="rId32" Type="http://schemas.openxmlformats.org/officeDocument/2006/relationships/image" Target="../media/image1028.png"/><Relationship Id="rId37" Type="http://schemas.openxmlformats.org/officeDocument/2006/relationships/image" Target="../media/image1033.png"/><Relationship Id="rId40" Type="http://schemas.openxmlformats.org/officeDocument/2006/relationships/image" Target="../media/image1036.png"/><Relationship Id="rId45" Type="http://schemas.openxmlformats.org/officeDocument/2006/relationships/image" Target="../media/image1041.png"/><Relationship Id="rId53" Type="http://schemas.openxmlformats.org/officeDocument/2006/relationships/image" Target="../media/image1049.png"/><Relationship Id="rId58" Type="http://schemas.openxmlformats.org/officeDocument/2006/relationships/image" Target="../media/image1054.png"/><Relationship Id="rId66" Type="http://schemas.openxmlformats.org/officeDocument/2006/relationships/image" Target="../media/image1062.png"/><Relationship Id="rId74" Type="http://schemas.openxmlformats.org/officeDocument/2006/relationships/image" Target="../media/image1070.png"/><Relationship Id="rId79" Type="http://schemas.openxmlformats.org/officeDocument/2006/relationships/image" Target="../media/image1075.png"/><Relationship Id="rId5" Type="http://schemas.openxmlformats.org/officeDocument/2006/relationships/image" Target="../media/image1001.png"/><Relationship Id="rId61" Type="http://schemas.openxmlformats.org/officeDocument/2006/relationships/image" Target="../media/image1057.png"/><Relationship Id="rId82" Type="http://schemas.openxmlformats.org/officeDocument/2006/relationships/image" Target="../media/image1078.png"/><Relationship Id="rId10" Type="http://schemas.openxmlformats.org/officeDocument/2006/relationships/image" Target="../media/image1006.png"/><Relationship Id="rId19" Type="http://schemas.openxmlformats.org/officeDocument/2006/relationships/image" Target="../media/image1015.png"/><Relationship Id="rId31" Type="http://schemas.openxmlformats.org/officeDocument/2006/relationships/image" Target="../media/image1027.png"/><Relationship Id="rId44" Type="http://schemas.openxmlformats.org/officeDocument/2006/relationships/image" Target="../media/image1040.png"/><Relationship Id="rId52" Type="http://schemas.openxmlformats.org/officeDocument/2006/relationships/image" Target="../media/image1048.png"/><Relationship Id="rId60" Type="http://schemas.openxmlformats.org/officeDocument/2006/relationships/image" Target="../media/image1056.png"/><Relationship Id="rId65" Type="http://schemas.openxmlformats.org/officeDocument/2006/relationships/image" Target="../media/image1061.png"/><Relationship Id="rId73" Type="http://schemas.openxmlformats.org/officeDocument/2006/relationships/image" Target="../media/image1069.png"/><Relationship Id="rId78" Type="http://schemas.openxmlformats.org/officeDocument/2006/relationships/image" Target="../media/image1074.png"/><Relationship Id="rId81" Type="http://schemas.openxmlformats.org/officeDocument/2006/relationships/image" Target="../media/image1077.png"/><Relationship Id="rId4" Type="http://schemas.openxmlformats.org/officeDocument/2006/relationships/image" Target="../media/image1000.png"/><Relationship Id="rId9" Type="http://schemas.openxmlformats.org/officeDocument/2006/relationships/image" Target="../media/image1005.png"/><Relationship Id="rId14" Type="http://schemas.openxmlformats.org/officeDocument/2006/relationships/image" Target="../media/image1010.png"/><Relationship Id="rId22" Type="http://schemas.openxmlformats.org/officeDocument/2006/relationships/image" Target="../media/image1018.png"/><Relationship Id="rId27" Type="http://schemas.openxmlformats.org/officeDocument/2006/relationships/image" Target="../media/image1023.png"/><Relationship Id="rId30" Type="http://schemas.openxmlformats.org/officeDocument/2006/relationships/image" Target="../media/image1026.png"/><Relationship Id="rId35" Type="http://schemas.openxmlformats.org/officeDocument/2006/relationships/image" Target="../media/image1031.png"/><Relationship Id="rId43" Type="http://schemas.openxmlformats.org/officeDocument/2006/relationships/image" Target="../media/image1039.png"/><Relationship Id="rId48" Type="http://schemas.openxmlformats.org/officeDocument/2006/relationships/image" Target="../media/image1044.png"/><Relationship Id="rId56" Type="http://schemas.openxmlformats.org/officeDocument/2006/relationships/image" Target="../media/image1052.png"/><Relationship Id="rId64" Type="http://schemas.openxmlformats.org/officeDocument/2006/relationships/image" Target="../media/image1060.png"/><Relationship Id="rId69" Type="http://schemas.openxmlformats.org/officeDocument/2006/relationships/image" Target="../media/image1065.png"/><Relationship Id="rId77" Type="http://schemas.openxmlformats.org/officeDocument/2006/relationships/image" Target="../media/image1073.png"/><Relationship Id="rId8" Type="http://schemas.openxmlformats.org/officeDocument/2006/relationships/image" Target="../media/image1004.png"/><Relationship Id="rId51" Type="http://schemas.openxmlformats.org/officeDocument/2006/relationships/image" Target="../media/image1047.png"/><Relationship Id="rId72" Type="http://schemas.openxmlformats.org/officeDocument/2006/relationships/image" Target="../media/image1068.png"/><Relationship Id="rId80" Type="http://schemas.openxmlformats.org/officeDocument/2006/relationships/image" Target="../media/image1076.png"/><Relationship Id="rId3" Type="http://schemas.openxmlformats.org/officeDocument/2006/relationships/image" Target="../media/image999.png"/><Relationship Id="rId12" Type="http://schemas.openxmlformats.org/officeDocument/2006/relationships/image" Target="../media/image1008.png"/><Relationship Id="rId17" Type="http://schemas.openxmlformats.org/officeDocument/2006/relationships/image" Target="../media/image1013.png"/><Relationship Id="rId25" Type="http://schemas.openxmlformats.org/officeDocument/2006/relationships/image" Target="../media/image1021.png"/><Relationship Id="rId33" Type="http://schemas.openxmlformats.org/officeDocument/2006/relationships/image" Target="../media/image1029.png"/><Relationship Id="rId38" Type="http://schemas.openxmlformats.org/officeDocument/2006/relationships/image" Target="../media/image1034.png"/><Relationship Id="rId46" Type="http://schemas.openxmlformats.org/officeDocument/2006/relationships/image" Target="../media/image1042.png"/><Relationship Id="rId59" Type="http://schemas.openxmlformats.org/officeDocument/2006/relationships/image" Target="../media/image1055.png"/><Relationship Id="rId67" Type="http://schemas.openxmlformats.org/officeDocument/2006/relationships/image" Target="../media/image1063.png"/><Relationship Id="rId20" Type="http://schemas.openxmlformats.org/officeDocument/2006/relationships/image" Target="../media/image1016.png"/><Relationship Id="rId41" Type="http://schemas.openxmlformats.org/officeDocument/2006/relationships/image" Target="../media/image1037.png"/><Relationship Id="rId54" Type="http://schemas.openxmlformats.org/officeDocument/2006/relationships/image" Target="../media/image1050.png"/><Relationship Id="rId62" Type="http://schemas.openxmlformats.org/officeDocument/2006/relationships/image" Target="../media/image1058.png"/><Relationship Id="rId70" Type="http://schemas.openxmlformats.org/officeDocument/2006/relationships/image" Target="../media/image1066.png"/><Relationship Id="rId75" Type="http://schemas.openxmlformats.org/officeDocument/2006/relationships/image" Target="../media/image1071.png"/><Relationship Id="rId1" Type="http://schemas.openxmlformats.org/officeDocument/2006/relationships/slideLayout" Target="../slideLayouts/slideLayout5.xml"/><Relationship Id="rId6" Type="http://schemas.openxmlformats.org/officeDocument/2006/relationships/image" Target="../media/image1002.png"/><Relationship Id="rId15" Type="http://schemas.openxmlformats.org/officeDocument/2006/relationships/image" Target="../media/image1011.png"/><Relationship Id="rId23" Type="http://schemas.openxmlformats.org/officeDocument/2006/relationships/image" Target="../media/image1019.png"/><Relationship Id="rId28" Type="http://schemas.openxmlformats.org/officeDocument/2006/relationships/image" Target="../media/image1024.png"/><Relationship Id="rId36" Type="http://schemas.openxmlformats.org/officeDocument/2006/relationships/image" Target="../media/image1032.png"/><Relationship Id="rId49" Type="http://schemas.openxmlformats.org/officeDocument/2006/relationships/image" Target="../media/image1045.png"/><Relationship Id="rId57" Type="http://schemas.openxmlformats.org/officeDocument/2006/relationships/image" Target="../media/image1053.png"/></Relationships>
</file>

<file path=ppt/slides/_rels/slide71.xml.rels><?xml version="1.0" encoding="UTF-8" standalone="yes"?>
<Relationships xmlns="http://schemas.openxmlformats.org/package/2006/relationships"><Relationship Id="rId8" Type="http://schemas.openxmlformats.org/officeDocument/2006/relationships/image" Target="../media/image1085.png"/><Relationship Id="rId13" Type="http://schemas.openxmlformats.org/officeDocument/2006/relationships/image" Target="../media/image920.png"/><Relationship Id="rId3" Type="http://schemas.openxmlformats.org/officeDocument/2006/relationships/image" Target="../media/image1080.png"/><Relationship Id="rId7" Type="http://schemas.openxmlformats.org/officeDocument/2006/relationships/image" Target="../media/image1084.png"/><Relationship Id="rId12" Type="http://schemas.openxmlformats.org/officeDocument/2006/relationships/image" Target="../media/image1088.png"/><Relationship Id="rId17" Type="http://schemas.openxmlformats.org/officeDocument/2006/relationships/image" Target="../media/image1092.png"/><Relationship Id="rId2" Type="http://schemas.openxmlformats.org/officeDocument/2006/relationships/image" Target="../media/image1079.png"/><Relationship Id="rId16" Type="http://schemas.openxmlformats.org/officeDocument/2006/relationships/image" Target="../media/image1091.png"/><Relationship Id="rId1" Type="http://schemas.openxmlformats.org/officeDocument/2006/relationships/slideLayout" Target="../slideLayouts/slideLayout5.xml"/><Relationship Id="rId6" Type="http://schemas.openxmlformats.org/officeDocument/2006/relationships/image" Target="../media/image1083.png"/><Relationship Id="rId11" Type="http://schemas.openxmlformats.org/officeDocument/2006/relationships/image" Target="../media/image798.png"/><Relationship Id="rId5" Type="http://schemas.openxmlformats.org/officeDocument/2006/relationships/image" Target="../media/image1082.png"/><Relationship Id="rId15" Type="http://schemas.openxmlformats.org/officeDocument/2006/relationships/image" Target="../media/image1090.png"/><Relationship Id="rId10" Type="http://schemas.openxmlformats.org/officeDocument/2006/relationships/image" Target="../media/image1087.png"/><Relationship Id="rId4" Type="http://schemas.openxmlformats.org/officeDocument/2006/relationships/image" Target="../media/image1081.png"/><Relationship Id="rId9" Type="http://schemas.openxmlformats.org/officeDocument/2006/relationships/image" Target="../media/image1086.png"/><Relationship Id="rId14" Type="http://schemas.openxmlformats.org/officeDocument/2006/relationships/image" Target="../media/image1089.png"/></Relationships>
</file>

<file path=ppt/slides/_rels/slide72.xml.rels><?xml version="1.0" encoding="UTF-8" standalone="yes"?>
<Relationships xmlns="http://schemas.openxmlformats.org/package/2006/relationships"><Relationship Id="rId3" Type="http://schemas.openxmlformats.org/officeDocument/2006/relationships/image" Target="../media/image1094.png"/><Relationship Id="rId7" Type="http://schemas.openxmlformats.org/officeDocument/2006/relationships/image" Target="../media/image1098.png"/><Relationship Id="rId2" Type="http://schemas.openxmlformats.org/officeDocument/2006/relationships/image" Target="../media/image1093.png"/><Relationship Id="rId1" Type="http://schemas.openxmlformats.org/officeDocument/2006/relationships/slideLayout" Target="../slideLayouts/slideLayout5.xml"/><Relationship Id="rId6" Type="http://schemas.openxmlformats.org/officeDocument/2006/relationships/image" Target="../media/image1097.png"/><Relationship Id="rId5" Type="http://schemas.openxmlformats.org/officeDocument/2006/relationships/image" Target="../media/image1096.png"/><Relationship Id="rId4" Type="http://schemas.openxmlformats.org/officeDocument/2006/relationships/image" Target="../media/image1095.png"/></Relationships>
</file>

<file path=ppt/slides/_rels/slide73.xml.rels><?xml version="1.0" encoding="UTF-8" standalone="yes"?>
<Relationships xmlns="http://schemas.openxmlformats.org/package/2006/relationships"><Relationship Id="rId8" Type="http://schemas.openxmlformats.org/officeDocument/2006/relationships/image" Target="../media/image1105.png"/><Relationship Id="rId13" Type="http://schemas.openxmlformats.org/officeDocument/2006/relationships/image" Target="../media/image1110.png"/><Relationship Id="rId18" Type="http://schemas.openxmlformats.org/officeDocument/2006/relationships/image" Target="../media/image1115.png"/><Relationship Id="rId26" Type="http://schemas.openxmlformats.org/officeDocument/2006/relationships/image" Target="../media/image1123.png"/><Relationship Id="rId3" Type="http://schemas.openxmlformats.org/officeDocument/2006/relationships/image" Target="../media/image1100.png"/><Relationship Id="rId21" Type="http://schemas.openxmlformats.org/officeDocument/2006/relationships/image" Target="../media/image1118.png"/><Relationship Id="rId7" Type="http://schemas.openxmlformats.org/officeDocument/2006/relationships/image" Target="../media/image1104.png"/><Relationship Id="rId12" Type="http://schemas.openxmlformats.org/officeDocument/2006/relationships/image" Target="../media/image1109.png"/><Relationship Id="rId17" Type="http://schemas.openxmlformats.org/officeDocument/2006/relationships/image" Target="../media/image1114.png"/><Relationship Id="rId25" Type="http://schemas.openxmlformats.org/officeDocument/2006/relationships/image" Target="../media/image1122.png"/><Relationship Id="rId2" Type="http://schemas.openxmlformats.org/officeDocument/2006/relationships/image" Target="../media/image1099.png"/><Relationship Id="rId16" Type="http://schemas.openxmlformats.org/officeDocument/2006/relationships/image" Target="../media/image1113.png"/><Relationship Id="rId20" Type="http://schemas.openxmlformats.org/officeDocument/2006/relationships/image" Target="../media/image1117.png"/><Relationship Id="rId29" Type="http://schemas.openxmlformats.org/officeDocument/2006/relationships/image" Target="../media/image1126.png"/><Relationship Id="rId1" Type="http://schemas.openxmlformats.org/officeDocument/2006/relationships/slideLayout" Target="../slideLayouts/slideLayout5.xml"/><Relationship Id="rId6" Type="http://schemas.openxmlformats.org/officeDocument/2006/relationships/image" Target="../media/image1103.png"/><Relationship Id="rId11" Type="http://schemas.openxmlformats.org/officeDocument/2006/relationships/image" Target="../media/image1108.png"/><Relationship Id="rId24" Type="http://schemas.openxmlformats.org/officeDocument/2006/relationships/image" Target="../media/image1121.png"/><Relationship Id="rId5" Type="http://schemas.openxmlformats.org/officeDocument/2006/relationships/image" Target="../media/image1102.png"/><Relationship Id="rId15" Type="http://schemas.openxmlformats.org/officeDocument/2006/relationships/image" Target="../media/image1112.png"/><Relationship Id="rId23" Type="http://schemas.openxmlformats.org/officeDocument/2006/relationships/image" Target="../media/image1120.png"/><Relationship Id="rId28" Type="http://schemas.openxmlformats.org/officeDocument/2006/relationships/image" Target="../media/image1125.png"/><Relationship Id="rId10" Type="http://schemas.openxmlformats.org/officeDocument/2006/relationships/image" Target="../media/image1107.png"/><Relationship Id="rId19" Type="http://schemas.openxmlformats.org/officeDocument/2006/relationships/image" Target="../media/image1116.png"/><Relationship Id="rId4" Type="http://schemas.openxmlformats.org/officeDocument/2006/relationships/image" Target="../media/image1101.png"/><Relationship Id="rId9" Type="http://schemas.openxmlformats.org/officeDocument/2006/relationships/image" Target="../media/image1106.png"/><Relationship Id="rId14" Type="http://schemas.openxmlformats.org/officeDocument/2006/relationships/image" Target="../media/image1111.png"/><Relationship Id="rId22" Type="http://schemas.openxmlformats.org/officeDocument/2006/relationships/image" Target="../media/image1119.png"/><Relationship Id="rId27" Type="http://schemas.openxmlformats.org/officeDocument/2006/relationships/image" Target="../media/image1124.png"/></Relationships>
</file>

<file path=ppt/slides/_rels/slide74.xml.rels><?xml version="1.0" encoding="UTF-8" standalone="yes"?>
<Relationships xmlns="http://schemas.openxmlformats.org/package/2006/relationships"><Relationship Id="rId8" Type="http://schemas.openxmlformats.org/officeDocument/2006/relationships/image" Target="../media/image1132.png"/><Relationship Id="rId13" Type="http://schemas.openxmlformats.org/officeDocument/2006/relationships/image" Target="../media/image1137.png"/><Relationship Id="rId18" Type="http://schemas.openxmlformats.org/officeDocument/2006/relationships/image" Target="../media/image1142.png"/><Relationship Id="rId26" Type="http://schemas.openxmlformats.org/officeDocument/2006/relationships/image" Target="../media/image1150.png"/><Relationship Id="rId3" Type="http://schemas.openxmlformats.org/officeDocument/2006/relationships/image" Target="../media/image1128.png"/><Relationship Id="rId21" Type="http://schemas.openxmlformats.org/officeDocument/2006/relationships/image" Target="../media/image1145.png"/><Relationship Id="rId7" Type="http://schemas.openxmlformats.org/officeDocument/2006/relationships/image" Target="../media/image1131.png"/><Relationship Id="rId12" Type="http://schemas.openxmlformats.org/officeDocument/2006/relationships/image" Target="../media/image1136.png"/><Relationship Id="rId17" Type="http://schemas.openxmlformats.org/officeDocument/2006/relationships/image" Target="../media/image1141.png"/><Relationship Id="rId25" Type="http://schemas.openxmlformats.org/officeDocument/2006/relationships/image" Target="../media/image1149.png"/><Relationship Id="rId2" Type="http://schemas.openxmlformats.org/officeDocument/2006/relationships/image" Target="../media/image1127.png"/><Relationship Id="rId16" Type="http://schemas.openxmlformats.org/officeDocument/2006/relationships/image" Target="../media/image1140.png"/><Relationship Id="rId20" Type="http://schemas.openxmlformats.org/officeDocument/2006/relationships/image" Target="../media/image1144.png"/><Relationship Id="rId29" Type="http://schemas.openxmlformats.org/officeDocument/2006/relationships/image" Target="../media/image1153.png"/><Relationship Id="rId1" Type="http://schemas.openxmlformats.org/officeDocument/2006/relationships/slideLayout" Target="../slideLayouts/slideLayout5.xml"/><Relationship Id="rId6" Type="http://schemas.openxmlformats.org/officeDocument/2006/relationships/image" Target="../media/image1130.png"/><Relationship Id="rId11" Type="http://schemas.openxmlformats.org/officeDocument/2006/relationships/image" Target="../media/image1135.png"/><Relationship Id="rId24" Type="http://schemas.openxmlformats.org/officeDocument/2006/relationships/image" Target="../media/image1148.png"/><Relationship Id="rId5" Type="http://schemas.openxmlformats.org/officeDocument/2006/relationships/image" Target="../media/image1129.png"/><Relationship Id="rId15" Type="http://schemas.openxmlformats.org/officeDocument/2006/relationships/image" Target="../media/image1139.png"/><Relationship Id="rId23" Type="http://schemas.openxmlformats.org/officeDocument/2006/relationships/image" Target="../media/image1147.png"/><Relationship Id="rId28" Type="http://schemas.openxmlformats.org/officeDocument/2006/relationships/image" Target="../media/image1152.png"/><Relationship Id="rId10" Type="http://schemas.openxmlformats.org/officeDocument/2006/relationships/image" Target="../media/image1134.png"/><Relationship Id="rId19" Type="http://schemas.openxmlformats.org/officeDocument/2006/relationships/image" Target="../media/image1143.png"/><Relationship Id="rId4" Type="http://schemas.openxmlformats.org/officeDocument/2006/relationships/image" Target="../media/image997.png"/><Relationship Id="rId9" Type="http://schemas.openxmlformats.org/officeDocument/2006/relationships/image" Target="../media/image1133.png"/><Relationship Id="rId14" Type="http://schemas.openxmlformats.org/officeDocument/2006/relationships/image" Target="../media/image1138.png"/><Relationship Id="rId22" Type="http://schemas.openxmlformats.org/officeDocument/2006/relationships/image" Target="../media/image1146.png"/><Relationship Id="rId27" Type="http://schemas.openxmlformats.org/officeDocument/2006/relationships/image" Target="../media/image1151.png"/><Relationship Id="rId30" Type="http://schemas.openxmlformats.org/officeDocument/2006/relationships/image" Target="../media/image1154.png"/></Relationships>
</file>

<file path=ppt/slides/_rels/slide75.xml.rels><?xml version="1.0" encoding="UTF-8" standalone="yes"?>
<Relationships xmlns="http://schemas.openxmlformats.org/package/2006/relationships"><Relationship Id="rId8" Type="http://schemas.openxmlformats.org/officeDocument/2006/relationships/image" Target="../media/image1161.png"/><Relationship Id="rId13" Type="http://schemas.openxmlformats.org/officeDocument/2006/relationships/image" Target="../media/image1166.png"/><Relationship Id="rId18" Type="http://schemas.openxmlformats.org/officeDocument/2006/relationships/image" Target="../media/image1171.png"/><Relationship Id="rId26" Type="http://schemas.openxmlformats.org/officeDocument/2006/relationships/image" Target="../media/image1179.png"/><Relationship Id="rId39" Type="http://schemas.openxmlformats.org/officeDocument/2006/relationships/image" Target="../media/image1192.png"/><Relationship Id="rId3" Type="http://schemas.openxmlformats.org/officeDocument/2006/relationships/image" Target="../media/image1156.png"/><Relationship Id="rId21" Type="http://schemas.openxmlformats.org/officeDocument/2006/relationships/image" Target="../media/image1174.png"/><Relationship Id="rId34" Type="http://schemas.openxmlformats.org/officeDocument/2006/relationships/image" Target="../media/image1187.png"/><Relationship Id="rId42" Type="http://schemas.openxmlformats.org/officeDocument/2006/relationships/image" Target="../media/image1195.png"/><Relationship Id="rId47" Type="http://schemas.openxmlformats.org/officeDocument/2006/relationships/image" Target="../media/image1200.png"/><Relationship Id="rId7" Type="http://schemas.openxmlformats.org/officeDocument/2006/relationships/image" Target="../media/image1160.png"/><Relationship Id="rId12" Type="http://schemas.openxmlformats.org/officeDocument/2006/relationships/image" Target="../media/image1165.png"/><Relationship Id="rId17" Type="http://schemas.openxmlformats.org/officeDocument/2006/relationships/image" Target="../media/image1170.png"/><Relationship Id="rId25" Type="http://schemas.openxmlformats.org/officeDocument/2006/relationships/image" Target="../media/image1178.png"/><Relationship Id="rId33" Type="http://schemas.openxmlformats.org/officeDocument/2006/relationships/image" Target="../media/image1186.png"/><Relationship Id="rId38" Type="http://schemas.openxmlformats.org/officeDocument/2006/relationships/image" Target="../media/image1191.png"/><Relationship Id="rId46" Type="http://schemas.openxmlformats.org/officeDocument/2006/relationships/image" Target="../media/image1199.png"/><Relationship Id="rId2" Type="http://schemas.openxmlformats.org/officeDocument/2006/relationships/image" Target="../media/image1155.png"/><Relationship Id="rId16" Type="http://schemas.openxmlformats.org/officeDocument/2006/relationships/image" Target="../media/image1169.png"/><Relationship Id="rId20" Type="http://schemas.openxmlformats.org/officeDocument/2006/relationships/image" Target="../media/image1173.png"/><Relationship Id="rId29" Type="http://schemas.openxmlformats.org/officeDocument/2006/relationships/image" Target="../media/image1182.png"/><Relationship Id="rId41" Type="http://schemas.openxmlformats.org/officeDocument/2006/relationships/image" Target="../media/image1194.png"/><Relationship Id="rId1" Type="http://schemas.openxmlformats.org/officeDocument/2006/relationships/slideLayout" Target="../slideLayouts/slideLayout5.xml"/><Relationship Id="rId6" Type="http://schemas.openxmlformats.org/officeDocument/2006/relationships/image" Target="../media/image1159.png"/><Relationship Id="rId11" Type="http://schemas.openxmlformats.org/officeDocument/2006/relationships/image" Target="../media/image1164.png"/><Relationship Id="rId24" Type="http://schemas.openxmlformats.org/officeDocument/2006/relationships/image" Target="../media/image1177.png"/><Relationship Id="rId32" Type="http://schemas.openxmlformats.org/officeDocument/2006/relationships/image" Target="../media/image1185.png"/><Relationship Id="rId37" Type="http://schemas.openxmlformats.org/officeDocument/2006/relationships/image" Target="../media/image1190.png"/><Relationship Id="rId40" Type="http://schemas.openxmlformats.org/officeDocument/2006/relationships/image" Target="../media/image1193.png"/><Relationship Id="rId45" Type="http://schemas.openxmlformats.org/officeDocument/2006/relationships/image" Target="../media/image1198.png"/><Relationship Id="rId5" Type="http://schemas.openxmlformats.org/officeDocument/2006/relationships/image" Target="../media/image1158.png"/><Relationship Id="rId15" Type="http://schemas.openxmlformats.org/officeDocument/2006/relationships/image" Target="../media/image1168.png"/><Relationship Id="rId23" Type="http://schemas.openxmlformats.org/officeDocument/2006/relationships/image" Target="../media/image1176.png"/><Relationship Id="rId28" Type="http://schemas.openxmlformats.org/officeDocument/2006/relationships/image" Target="../media/image1181.png"/><Relationship Id="rId36" Type="http://schemas.openxmlformats.org/officeDocument/2006/relationships/image" Target="../media/image1189.png"/><Relationship Id="rId10" Type="http://schemas.openxmlformats.org/officeDocument/2006/relationships/image" Target="../media/image1163.png"/><Relationship Id="rId19" Type="http://schemas.openxmlformats.org/officeDocument/2006/relationships/image" Target="../media/image1172.png"/><Relationship Id="rId31" Type="http://schemas.openxmlformats.org/officeDocument/2006/relationships/image" Target="../media/image1184.png"/><Relationship Id="rId44" Type="http://schemas.openxmlformats.org/officeDocument/2006/relationships/image" Target="../media/image1197.png"/><Relationship Id="rId4" Type="http://schemas.openxmlformats.org/officeDocument/2006/relationships/image" Target="../media/image1157.png"/><Relationship Id="rId9" Type="http://schemas.openxmlformats.org/officeDocument/2006/relationships/image" Target="../media/image1162.png"/><Relationship Id="rId14" Type="http://schemas.openxmlformats.org/officeDocument/2006/relationships/image" Target="../media/image1167.png"/><Relationship Id="rId22" Type="http://schemas.openxmlformats.org/officeDocument/2006/relationships/image" Target="../media/image1175.png"/><Relationship Id="rId27" Type="http://schemas.openxmlformats.org/officeDocument/2006/relationships/image" Target="../media/image1180.png"/><Relationship Id="rId30" Type="http://schemas.openxmlformats.org/officeDocument/2006/relationships/image" Target="../media/image1183.png"/><Relationship Id="rId35" Type="http://schemas.openxmlformats.org/officeDocument/2006/relationships/image" Target="../media/image1188.png"/><Relationship Id="rId43" Type="http://schemas.openxmlformats.org/officeDocument/2006/relationships/image" Target="../media/image1196.png"/></Relationships>
</file>

<file path=ppt/slides/_rels/slide76.xml.rels><?xml version="1.0" encoding="UTF-8" standalone="yes"?>
<Relationships xmlns="http://schemas.openxmlformats.org/package/2006/relationships"><Relationship Id="rId8" Type="http://schemas.openxmlformats.org/officeDocument/2006/relationships/image" Target="../media/image1207.png"/><Relationship Id="rId13" Type="http://schemas.openxmlformats.org/officeDocument/2006/relationships/image" Target="../media/image1212.png"/><Relationship Id="rId18" Type="http://schemas.openxmlformats.org/officeDocument/2006/relationships/image" Target="../media/image1217.png"/><Relationship Id="rId26" Type="http://schemas.openxmlformats.org/officeDocument/2006/relationships/image" Target="../media/image1225.png"/><Relationship Id="rId3" Type="http://schemas.openxmlformats.org/officeDocument/2006/relationships/image" Target="../media/image1202.png"/><Relationship Id="rId21" Type="http://schemas.openxmlformats.org/officeDocument/2006/relationships/image" Target="../media/image1220.png"/><Relationship Id="rId7" Type="http://schemas.openxmlformats.org/officeDocument/2006/relationships/image" Target="../media/image1206.png"/><Relationship Id="rId12" Type="http://schemas.openxmlformats.org/officeDocument/2006/relationships/image" Target="../media/image1211.png"/><Relationship Id="rId17" Type="http://schemas.openxmlformats.org/officeDocument/2006/relationships/image" Target="../media/image1216.png"/><Relationship Id="rId25" Type="http://schemas.openxmlformats.org/officeDocument/2006/relationships/image" Target="../media/image1224.png"/><Relationship Id="rId2" Type="http://schemas.openxmlformats.org/officeDocument/2006/relationships/image" Target="../media/image1201.png"/><Relationship Id="rId16" Type="http://schemas.openxmlformats.org/officeDocument/2006/relationships/image" Target="../media/image1215.png"/><Relationship Id="rId20" Type="http://schemas.openxmlformats.org/officeDocument/2006/relationships/image" Target="../media/image1219.png"/><Relationship Id="rId1" Type="http://schemas.openxmlformats.org/officeDocument/2006/relationships/slideLayout" Target="../slideLayouts/slideLayout5.xml"/><Relationship Id="rId6" Type="http://schemas.openxmlformats.org/officeDocument/2006/relationships/image" Target="../media/image1205.png"/><Relationship Id="rId11" Type="http://schemas.openxmlformats.org/officeDocument/2006/relationships/image" Target="../media/image1210.png"/><Relationship Id="rId24" Type="http://schemas.openxmlformats.org/officeDocument/2006/relationships/image" Target="../media/image1223.png"/><Relationship Id="rId5" Type="http://schemas.openxmlformats.org/officeDocument/2006/relationships/image" Target="../media/image1204.png"/><Relationship Id="rId15" Type="http://schemas.openxmlformats.org/officeDocument/2006/relationships/image" Target="../media/image1214.png"/><Relationship Id="rId23" Type="http://schemas.openxmlformats.org/officeDocument/2006/relationships/image" Target="../media/image1222.png"/><Relationship Id="rId10" Type="http://schemas.openxmlformats.org/officeDocument/2006/relationships/image" Target="../media/image1209.png"/><Relationship Id="rId19" Type="http://schemas.openxmlformats.org/officeDocument/2006/relationships/image" Target="../media/image1218.png"/><Relationship Id="rId4" Type="http://schemas.openxmlformats.org/officeDocument/2006/relationships/image" Target="../media/image1203.png"/><Relationship Id="rId9" Type="http://schemas.openxmlformats.org/officeDocument/2006/relationships/image" Target="../media/image1208.png"/><Relationship Id="rId14" Type="http://schemas.openxmlformats.org/officeDocument/2006/relationships/image" Target="../media/image1213.png"/><Relationship Id="rId22" Type="http://schemas.openxmlformats.org/officeDocument/2006/relationships/image" Target="../media/image1221.png"/><Relationship Id="rId27" Type="http://schemas.openxmlformats.org/officeDocument/2006/relationships/image" Target="../media/image1226.png"/></Relationships>
</file>

<file path=ppt/slides/_rels/slide77.xml.rels><?xml version="1.0" encoding="UTF-8" standalone="yes"?>
<Relationships xmlns="http://schemas.openxmlformats.org/package/2006/relationships"><Relationship Id="rId8" Type="http://schemas.openxmlformats.org/officeDocument/2006/relationships/image" Target="../media/image1231.png"/><Relationship Id="rId13" Type="http://schemas.openxmlformats.org/officeDocument/2006/relationships/image" Target="../media/image1236.png"/><Relationship Id="rId18" Type="http://schemas.openxmlformats.org/officeDocument/2006/relationships/image" Target="../media/image1240.png"/><Relationship Id="rId3" Type="http://schemas.openxmlformats.org/officeDocument/2006/relationships/image" Target="../media/image1228.png"/><Relationship Id="rId21" Type="http://schemas.openxmlformats.org/officeDocument/2006/relationships/image" Target="../media/image1243.png"/><Relationship Id="rId7" Type="http://schemas.openxmlformats.org/officeDocument/2006/relationships/image" Target="../media/image1230.png"/><Relationship Id="rId12" Type="http://schemas.openxmlformats.org/officeDocument/2006/relationships/image" Target="../media/image1235.png"/><Relationship Id="rId17" Type="http://schemas.openxmlformats.org/officeDocument/2006/relationships/image" Target="../media/image1239.png"/><Relationship Id="rId2" Type="http://schemas.openxmlformats.org/officeDocument/2006/relationships/image" Target="../media/image1227.png"/><Relationship Id="rId16" Type="http://schemas.openxmlformats.org/officeDocument/2006/relationships/image" Target="../media/image620.png"/><Relationship Id="rId20" Type="http://schemas.openxmlformats.org/officeDocument/2006/relationships/image" Target="../media/image1242.png"/><Relationship Id="rId1" Type="http://schemas.openxmlformats.org/officeDocument/2006/relationships/slideLayout" Target="../slideLayouts/slideLayout5.xml"/><Relationship Id="rId6" Type="http://schemas.openxmlformats.org/officeDocument/2006/relationships/image" Target="../media/image940.png"/><Relationship Id="rId11" Type="http://schemas.openxmlformats.org/officeDocument/2006/relationships/image" Target="../media/image1234.png"/><Relationship Id="rId5" Type="http://schemas.openxmlformats.org/officeDocument/2006/relationships/image" Target="../media/image1229.png"/><Relationship Id="rId15" Type="http://schemas.openxmlformats.org/officeDocument/2006/relationships/image" Target="../media/image1238.png"/><Relationship Id="rId10" Type="http://schemas.openxmlformats.org/officeDocument/2006/relationships/image" Target="../media/image1233.png"/><Relationship Id="rId19" Type="http://schemas.openxmlformats.org/officeDocument/2006/relationships/image" Target="../media/image1241.png"/><Relationship Id="rId4" Type="http://schemas.openxmlformats.org/officeDocument/2006/relationships/image" Target="../media/image938.png"/><Relationship Id="rId9" Type="http://schemas.openxmlformats.org/officeDocument/2006/relationships/image" Target="../media/image1232.png"/><Relationship Id="rId14" Type="http://schemas.openxmlformats.org/officeDocument/2006/relationships/image" Target="../media/image1237.png"/><Relationship Id="rId22" Type="http://schemas.openxmlformats.org/officeDocument/2006/relationships/image" Target="../media/image1244.png"/></Relationships>
</file>

<file path=ppt/slides/_rels/slide78.xml.rels><?xml version="1.0" encoding="UTF-8" standalone="yes"?>
<Relationships xmlns="http://schemas.openxmlformats.org/package/2006/relationships"><Relationship Id="rId13" Type="http://schemas.openxmlformats.org/officeDocument/2006/relationships/image" Target="../media/image1256.png"/><Relationship Id="rId18" Type="http://schemas.openxmlformats.org/officeDocument/2006/relationships/image" Target="../media/image1261.png"/><Relationship Id="rId26" Type="http://schemas.openxmlformats.org/officeDocument/2006/relationships/image" Target="../media/image1269.png"/><Relationship Id="rId39" Type="http://schemas.openxmlformats.org/officeDocument/2006/relationships/image" Target="../media/image1281.png"/><Relationship Id="rId3" Type="http://schemas.openxmlformats.org/officeDocument/2006/relationships/image" Target="../media/image1246.png"/><Relationship Id="rId21" Type="http://schemas.openxmlformats.org/officeDocument/2006/relationships/image" Target="../media/image1264.png"/><Relationship Id="rId34" Type="http://schemas.openxmlformats.org/officeDocument/2006/relationships/image" Target="../media/image1276.png"/><Relationship Id="rId42" Type="http://schemas.openxmlformats.org/officeDocument/2006/relationships/image" Target="../media/image1284.png"/><Relationship Id="rId47" Type="http://schemas.openxmlformats.org/officeDocument/2006/relationships/image" Target="../media/image1289.png"/><Relationship Id="rId50" Type="http://schemas.openxmlformats.org/officeDocument/2006/relationships/image" Target="../media/image1292.png"/><Relationship Id="rId7" Type="http://schemas.openxmlformats.org/officeDocument/2006/relationships/image" Target="../media/image1250.png"/><Relationship Id="rId12" Type="http://schemas.openxmlformats.org/officeDocument/2006/relationships/image" Target="../media/image1255.png"/><Relationship Id="rId17" Type="http://schemas.openxmlformats.org/officeDocument/2006/relationships/image" Target="../media/image1260.png"/><Relationship Id="rId25" Type="http://schemas.openxmlformats.org/officeDocument/2006/relationships/image" Target="../media/image1268.png"/><Relationship Id="rId33" Type="http://schemas.openxmlformats.org/officeDocument/2006/relationships/image" Target="../media/image1275.png"/><Relationship Id="rId38" Type="http://schemas.openxmlformats.org/officeDocument/2006/relationships/image" Target="../media/image1280.png"/><Relationship Id="rId46" Type="http://schemas.openxmlformats.org/officeDocument/2006/relationships/image" Target="../media/image1288.png"/><Relationship Id="rId2" Type="http://schemas.openxmlformats.org/officeDocument/2006/relationships/image" Target="../media/image1245.png"/><Relationship Id="rId16" Type="http://schemas.openxmlformats.org/officeDocument/2006/relationships/image" Target="../media/image1259.png"/><Relationship Id="rId20" Type="http://schemas.openxmlformats.org/officeDocument/2006/relationships/image" Target="../media/image1263.png"/><Relationship Id="rId29" Type="http://schemas.openxmlformats.org/officeDocument/2006/relationships/image" Target="../media/image1272.png"/><Relationship Id="rId41" Type="http://schemas.openxmlformats.org/officeDocument/2006/relationships/image" Target="../media/image1283.png"/><Relationship Id="rId1" Type="http://schemas.openxmlformats.org/officeDocument/2006/relationships/slideLayout" Target="../slideLayouts/slideLayout5.xml"/><Relationship Id="rId6" Type="http://schemas.openxmlformats.org/officeDocument/2006/relationships/image" Target="../media/image1249.png"/><Relationship Id="rId11" Type="http://schemas.openxmlformats.org/officeDocument/2006/relationships/image" Target="../media/image1254.png"/><Relationship Id="rId24" Type="http://schemas.openxmlformats.org/officeDocument/2006/relationships/image" Target="../media/image1267.png"/><Relationship Id="rId32" Type="http://schemas.openxmlformats.org/officeDocument/2006/relationships/image" Target="../media/image1274.png"/><Relationship Id="rId37" Type="http://schemas.openxmlformats.org/officeDocument/2006/relationships/image" Target="../media/image1279.png"/><Relationship Id="rId40" Type="http://schemas.openxmlformats.org/officeDocument/2006/relationships/image" Target="../media/image1282.png"/><Relationship Id="rId45" Type="http://schemas.openxmlformats.org/officeDocument/2006/relationships/image" Target="../media/image1287.png"/><Relationship Id="rId5" Type="http://schemas.openxmlformats.org/officeDocument/2006/relationships/image" Target="../media/image1248.png"/><Relationship Id="rId15" Type="http://schemas.openxmlformats.org/officeDocument/2006/relationships/image" Target="../media/image1258.png"/><Relationship Id="rId23" Type="http://schemas.openxmlformats.org/officeDocument/2006/relationships/image" Target="../media/image1266.png"/><Relationship Id="rId28" Type="http://schemas.openxmlformats.org/officeDocument/2006/relationships/image" Target="../media/image1271.png"/><Relationship Id="rId36" Type="http://schemas.openxmlformats.org/officeDocument/2006/relationships/image" Target="../media/image1278.png"/><Relationship Id="rId49" Type="http://schemas.openxmlformats.org/officeDocument/2006/relationships/image" Target="../media/image1291.png"/><Relationship Id="rId10" Type="http://schemas.openxmlformats.org/officeDocument/2006/relationships/image" Target="../media/image1253.png"/><Relationship Id="rId19" Type="http://schemas.openxmlformats.org/officeDocument/2006/relationships/image" Target="../media/image1262.png"/><Relationship Id="rId31" Type="http://schemas.openxmlformats.org/officeDocument/2006/relationships/image" Target="../media/image1273.png"/><Relationship Id="rId44" Type="http://schemas.openxmlformats.org/officeDocument/2006/relationships/image" Target="../media/image1286.png"/><Relationship Id="rId4" Type="http://schemas.openxmlformats.org/officeDocument/2006/relationships/image" Target="../media/image1247.png"/><Relationship Id="rId9" Type="http://schemas.openxmlformats.org/officeDocument/2006/relationships/image" Target="../media/image1252.png"/><Relationship Id="rId14" Type="http://schemas.openxmlformats.org/officeDocument/2006/relationships/image" Target="../media/image1257.png"/><Relationship Id="rId22" Type="http://schemas.openxmlformats.org/officeDocument/2006/relationships/image" Target="../media/image1265.png"/><Relationship Id="rId27" Type="http://schemas.openxmlformats.org/officeDocument/2006/relationships/image" Target="../media/image1270.png"/><Relationship Id="rId30" Type="http://schemas.openxmlformats.org/officeDocument/2006/relationships/image" Target="../media/image23.png"/><Relationship Id="rId35" Type="http://schemas.openxmlformats.org/officeDocument/2006/relationships/image" Target="../media/image1277.png"/><Relationship Id="rId43" Type="http://schemas.openxmlformats.org/officeDocument/2006/relationships/image" Target="../media/image1285.png"/><Relationship Id="rId48" Type="http://schemas.openxmlformats.org/officeDocument/2006/relationships/image" Target="../media/image1290.png"/><Relationship Id="rId8" Type="http://schemas.openxmlformats.org/officeDocument/2006/relationships/image" Target="../media/image1251.png"/><Relationship Id="rId51" Type="http://schemas.openxmlformats.org/officeDocument/2006/relationships/image" Target="../media/image1293.png"/></Relationships>
</file>

<file path=ppt/slides/_rels/slide79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5.xml"/></Relationships>
</file>

<file path=ppt/slides/_rels/slide80.xml.rels><?xml version="1.0" encoding="UTF-8" standalone="yes"?>
<Relationships xmlns="http://schemas.openxmlformats.org/package/2006/relationships"><Relationship Id="rId8" Type="http://schemas.openxmlformats.org/officeDocument/2006/relationships/image" Target="../media/image1299.png"/><Relationship Id="rId13" Type="http://schemas.openxmlformats.org/officeDocument/2006/relationships/image" Target="../media/image291.png"/><Relationship Id="rId3" Type="http://schemas.openxmlformats.org/officeDocument/2006/relationships/image" Target="../media/image1295.png"/><Relationship Id="rId7" Type="http://schemas.openxmlformats.org/officeDocument/2006/relationships/image" Target="../media/image1298.png"/><Relationship Id="rId12" Type="http://schemas.openxmlformats.org/officeDocument/2006/relationships/image" Target="../media/image1303.png"/><Relationship Id="rId2" Type="http://schemas.openxmlformats.org/officeDocument/2006/relationships/image" Target="../media/image1294.png"/><Relationship Id="rId1" Type="http://schemas.openxmlformats.org/officeDocument/2006/relationships/slideLayout" Target="../slideLayouts/slideLayout5.xml"/><Relationship Id="rId6" Type="http://schemas.openxmlformats.org/officeDocument/2006/relationships/image" Target="../media/image586.png"/><Relationship Id="rId11" Type="http://schemas.openxmlformats.org/officeDocument/2006/relationships/image" Target="../media/image1302.png"/><Relationship Id="rId5" Type="http://schemas.openxmlformats.org/officeDocument/2006/relationships/image" Target="../media/image1297.png"/><Relationship Id="rId15" Type="http://schemas.openxmlformats.org/officeDocument/2006/relationships/image" Target="../media/image713.png"/><Relationship Id="rId10" Type="http://schemas.openxmlformats.org/officeDocument/2006/relationships/image" Target="../media/image1301.png"/><Relationship Id="rId4" Type="http://schemas.openxmlformats.org/officeDocument/2006/relationships/image" Target="../media/image1296.png"/><Relationship Id="rId9" Type="http://schemas.openxmlformats.org/officeDocument/2006/relationships/image" Target="../media/image1300.png"/><Relationship Id="rId14" Type="http://schemas.openxmlformats.org/officeDocument/2006/relationships/image" Target="../media/image1304.png"/></Relationships>
</file>

<file path=ppt/slides/_rels/slide81.xml.rels><?xml version="1.0" encoding="UTF-8" standalone="yes"?>
<Relationships xmlns="http://schemas.openxmlformats.org/package/2006/relationships"><Relationship Id="rId8" Type="http://schemas.openxmlformats.org/officeDocument/2006/relationships/image" Target="../media/image1311.png"/><Relationship Id="rId13" Type="http://schemas.openxmlformats.org/officeDocument/2006/relationships/image" Target="../media/image1316.png"/><Relationship Id="rId18" Type="http://schemas.openxmlformats.org/officeDocument/2006/relationships/image" Target="../media/image1320.png"/><Relationship Id="rId3" Type="http://schemas.openxmlformats.org/officeDocument/2006/relationships/image" Target="../media/image1306.png"/><Relationship Id="rId21" Type="http://schemas.openxmlformats.org/officeDocument/2006/relationships/image" Target="../media/image1323.png"/><Relationship Id="rId7" Type="http://schemas.openxmlformats.org/officeDocument/2006/relationships/image" Target="../media/image1310.png"/><Relationship Id="rId12" Type="http://schemas.openxmlformats.org/officeDocument/2006/relationships/image" Target="../media/image1315.png"/><Relationship Id="rId17" Type="http://schemas.openxmlformats.org/officeDocument/2006/relationships/image" Target="../media/image1319.png"/><Relationship Id="rId2" Type="http://schemas.openxmlformats.org/officeDocument/2006/relationships/image" Target="../media/image1305.png"/><Relationship Id="rId16" Type="http://schemas.openxmlformats.org/officeDocument/2006/relationships/image" Target="../media/image1297.png"/><Relationship Id="rId20" Type="http://schemas.openxmlformats.org/officeDocument/2006/relationships/image" Target="../media/image1322.png"/><Relationship Id="rId1" Type="http://schemas.openxmlformats.org/officeDocument/2006/relationships/slideLayout" Target="../slideLayouts/slideLayout5.xml"/><Relationship Id="rId6" Type="http://schemas.openxmlformats.org/officeDocument/2006/relationships/image" Target="../media/image1309.png"/><Relationship Id="rId11" Type="http://schemas.openxmlformats.org/officeDocument/2006/relationships/image" Target="../media/image1314.png"/><Relationship Id="rId24" Type="http://schemas.openxmlformats.org/officeDocument/2006/relationships/image" Target="../media/image1326.png"/><Relationship Id="rId5" Type="http://schemas.openxmlformats.org/officeDocument/2006/relationships/image" Target="../media/image1308.png"/><Relationship Id="rId15" Type="http://schemas.openxmlformats.org/officeDocument/2006/relationships/image" Target="../media/image1318.png"/><Relationship Id="rId23" Type="http://schemas.openxmlformats.org/officeDocument/2006/relationships/image" Target="../media/image1325.png"/><Relationship Id="rId10" Type="http://schemas.openxmlformats.org/officeDocument/2006/relationships/image" Target="../media/image1313.png"/><Relationship Id="rId19" Type="http://schemas.openxmlformats.org/officeDocument/2006/relationships/image" Target="../media/image1321.png"/><Relationship Id="rId4" Type="http://schemas.openxmlformats.org/officeDocument/2006/relationships/image" Target="../media/image1307.png"/><Relationship Id="rId9" Type="http://schemas.openxmlformats.org/officeDocument/2006/relationships/image" Target="../media/image1312.png"/><Relationship Id="rId14" Type="http://schemas.openxmlformats.org/officeDocument/2006/relationships/image" Target="../media/image1317.png"/><Relationship Id="rId22" Type="http://schemas.openxmlformats.org/officeDocument/2006/relationships/image" Target="../media/image1324.png"/></Relationships>
</file>

<file path=ppt/slides/_rels/slide82.xml.rels><?xml version="1.0" encoding="UTF-8" standalone="yes"?>
<Relationships xmlns="http://schemas.openxmlformats.org/package/2006/relationships"><Relationship Id="rId8" Type="http://schemas.openxmlformats.org/officeDocument/2006/relationships/image" Target="../media/image1333.png"/><Relationship Id="rId13" Type="http://schemas.openxmlformats.org/officeDocument/2006/relationships/image" Target="../media/image1338.png"/><Relationship Id="rId3" Type="http://schemas.openxmlformats.org/officeDocument/2006/relationships/image" Target="../media/image1328.png"/><Relationship Id="rId7" Type="http://schemas.openxmlformats.org/officeDocument/2006/relationships/image" Target="../media/image1332.png"/><Relationship Id="rId12" Type="http://schemas.openxmlformats.org/officeDocument/2006/relationships/image" Target="../media/image1337.png"/><Relationship Id="rId2" Type="http://schemas.openxmlformats.org/officeDocument/2006/relationships/image" Target="../media/image1327.png"/><Relationship Id="rId1" Type="http://schemas.openxmlformats.org/officeDocument/2006/relationships/slideLayout" Target="../slideLayouts/slideLayout5.xml"/><Relationship Id="rId6" Type="http://schemas.openxmlformats.org/officeDocument/2006/relationships/image" Target="../media/image1331.png"/><Relationship Id="rId11" Type="http://schemas.openxmlformats.org/officeDocument/2006/relationships/image" Target="../media/image1336.png"/><Relationship Id="rId5" Type="http://schemas.openxmlformats.org/officeDocument/2006/relationships/image" Target="../media/image1330.png"/><Relationship Id="rId15" Type="http://schemas.openxmlformats.org/officeDocument/2006/relationships/image" Target="../media/image1340.png"/><Relationship Id="rId10" Type="http://schemas.openxmlformats.org/officeDocument/2006/relationships/image" Target="../media/image1335.png"/><Relationship Id="rId4" Type="http://schemas.openxmlformats.org/officeDocument/2006/relationships/image" Target="../media/image1329.png"/><Relationship Id="rId9" Type="http://schemas.openxmlformats.org/officeDocument/2006/relationships/image" Target="../media/image1334.png"/><Relationship Id="rId14" Type="http://schemas.openxmlformats.org/officeDocument/2006/relationships/image" Target="../media/image1339.png"/></Relationships>
</file>

<file path=ppt/slides/_rels/slide83.xml.rels><?xml version="1.0" encoding="UTF-8" standalone="yes"?>
<Relationships xmlns="http://schemas.openxmlformats.org/package/2006/relationships"><Relationship Id="rId8" Type="http://schemas.openxmlformats.org/officeDocument/2006/relationships/image" Target="../media/image647.png"/><Relationship Id="rId13" Type="http://schemas.openxmlformats.org/officeDocument/2006/relationships/image" Target="../media/image1349.png"/><Relationship Id="rId3" Type="http://schemas.openxmlformats.org/officeDocument/2006/relationships/image" Target="../media/image1342.png"/><Relationship Id="rId7" Type="http://schemas.openxmlformats.org/officeDocument/2006/relationships/image" Target="../media/image1344.png"/><Relationship Id="rId12" Type="http://schemas.openxmlformats.org/officeDocument/2006/relationships/image" Target="../media/image1348.png"/><Relationship Id="rId17" Type="http://schemas.openxmlformats.org/officeDocument/2006/relationships/image" Target="../media/image1353.png"/><Relationship Id="rId2" Type="http://schemas.openxmlformats.org/officeDocument/2006/relationships/image" Target="../media/image1341.png"/><Relationship Id="rId16" Type="http://schemas.openxmlformats.org/officeDocument/2006/relationships/image" Target="../media/image1352.png"/><Relationship Id="rId1" Type="http://schemas.openxmlformats.org/officeDocument/2006/relationships/slideLayout" Target="../slideLayouts/slideLayout5.xml"/><Relationship Id="rId6" Type="http://schemas.openxmlformats.org/officeDocument/2006/relationships/image" Target="../media/image646.png"/><Relationship Id="rId11" Type="http://schemas.openxmlformats.org/officeDocument/2006/relationships/image" Target="../media/image1347.png"/><Relationship Id="rId5" Type="http://schemas.openxmlformats.org/officeDocument/2006/relationships/image" Target="../media/image1343.png"/><Relationship Id="rId15" Type="http://schemas.openxmlformats.org/officeDocument/2006/relationships/image" Target="../media/image1351.png"/><Relationship Id="rId10" Type="http://schemas.openxmlformats.org/officeDocument/2006/relationships/image" Target="../media/image1346.png"/><Relationship Id="rId4" Type="http://schemas.openxmlformats.org/officeDocument/2006/relationships/image" Target="../media/image648.png"/><Relationship Id="rId9" Type="http://schemas.openxmlformats.org/officeDocument/2006/relationships/image" Target="../media/image1345.png"/><Relationship Id="rId14" Type="http://schemas.openxmlformats.org/officeDocument/2006/relationships/image" Target="../media/image1350.png"/></Relationships>
</file>

<file path=ppt/slides/_rels/slide84.xml.rels><?xml version="1.0" encoding="UTF-8" standalone="yes"?>
<Relationships xmlns="http://schemas.openxmlformats.org/package/2006/relationships"><Relationship Id="rId8" Type="http://schemas.openxmlformats.org/officeDocument/2006/relationships/image" Target="../media/image647.png"/><Relationship Id="rId3" Type="http://schemas.openxmlformats.org/officeDocument/2006/relationships/image" Target="../media/image1355.png"/><Relationship Id="rId7" Type="http://schemas.openxmlformats.org/officeDocument/2006/relationships/image" Target="../media/image1344.png"/><Relationship Id="rId2" Type="http://schemas.openxmlformats.org/officeDocument/2006/relationships/image" Target="../media/image1354.png"/><Relationship Id="rId1" Type="http://schemas.openxmlformats.org/officeDocument/2006/relationships/slideLayout" Target="../slideLayouts/slideLayout5.xml"/><Relationship Id="rId6" Type="http://schemas.openxmlformats.org/officeDocument/2006/relationships/image" Target="../media/image1357.png"/><Relationship Id="rId5" Type="http://schemas.openxmlformats.org/officeDocument/2006/relationships/image" Target="../media/image1356.png"/><Relationship Id="rId4" Type="http://schemas.openxmlformats.org/officeDocument/2006/relationships/image" Target="../media/image1343.png"/><Relationship Id="rId9" Type="http://schemas.openxmlformats.org/officeDocument/2006/relationships/image" Target="../media/image1358.png"/></Relationships>
</file>

<file path=ppt/slides/_rels/slide85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5.xml"/></Relationships>
</file>

<file path=ppt/slides/_rels/slide86.xml.rels><?xml version="1.0" encoding="UTF-8" standalone="yes"?>
<Relationships xmlns="http://schemas.openxmlformats.org/package/2006/relationships"><Relationship Id="rId8" Type="http://schemas.openxmlformats.org/officeDocument/2006/relationships/image" Target="../media/image1364.png"/><Relationship Id="rId13" Type="http://schemas.openxmlformats.org/officeDocument/2006/relationships/image" Target="../media/image1367.png"/><Relationship Id="rId3" Type="http://schemas.openxmlformats.org/officeDocument/2006/relationships/image" Target="../media/image1360.png"/><Relationship Id="rId7" Type="http://schemas.openxmlformats.org/officeDocument/2006/relationships/image" Target="../media/image1363.png"/><Relationship Id="rId12" Type="http://schemas.openxmlformats.org/officeDocument/2006/relationships/image" Target="../media/image733.png"/><Relationship Id="rId2" Type="http://schemas.openxmlformats.org/officeDocument/2006/relationships/image" Target="../media/image1359.png"/><Relationship Id="rId16" Type="http://schemas.openxmlformats.org/officeDocument/2006/relationships/image" Target="../media/image1370.png"/><Relationship Id="rId1" Type="http://schemas.openxmlformats.org/officeDocument/2006/relationships/slideLayout" Target="../slideLayouts/slideLayout5.xml"/><Relationship Id="rId6" Type="http://schemas.openxmlformats.org/officeDocument/2006/relationships/image" Target="../media/image1362.png"/><Relationship Id="rId11" Type="http://schemas.openxmlformats.org/officeDocument/2006/relationships/image" Target="../media/image678.png"/><Relationship Id="rId5" Type="http://schemas.openxmlformats.org/officeDocument/2006/relationships/image" Target="../media/image1361.png"/><Relationship Id="rId15" Type="http://schemas.openxmlformats.org/officeDocument/2006/relationships/image" Target="../media/image1369.png"/><Relationship Id="rId10" Type="http://schemas.openxmlformats.org/officeDocument/2006/relationships/image" Target="../media/image1366.png"/><Relationship Id="rId4" Type="http://schemas.openxmlformats.org/officeDocument/2006/relationships/image" Target="../media/image707.png"/><Relationship Id="rId9" Type="http://schemas.openxmlformats.org/officeDocument/2006/relationships/image" Target="../media/image1365.png"/><Relationship Id="rId14" Type="http://schemas.openxmlformats.org/officeDocument/2006/relationships/image" Target="../media/image1368.png"/></Relationships>
</file>

<file path=ppt/slides/_rels/slide87.xml.rels><?xml version="1.0" encoding="UTF-8" standalone="yes"?>
<Relationships xmlns="http://schemas.openxmlformats.org/package/2006/relationships"><Relationship Id="rId8" Type="http://schemas.openxmlformats.org/officeDocument/2006/relationships/image" Target="../media/image1376.png"/><Relationship Id="rId13" Type="http://schemas.openxmlformats.org/officeDocument/2006/relationships/image" Target="../media/image1381.png"/><Relationship Id="rId18" Type="http://schemas.openxmlformats.org/officeDocument/2006/relationships/image" Target="../media/image1383.png"/><Relationship Id="rId26" Type="http://schemas.openxmlformats.org/officeDocument/2006/relationships/image" Target="../media/image1391.png"/><Relationship Id="rId3" Type="http://schemas.openxmlformats.org/officeDocument/2006/relationships/image" Target="../media/image1372.png"/><Relationship Id="rId21" Type="http://schemas.openxmlformats.org/officeDocument/2006/relationships/image" Target="../media/image1386.png"/><Relationship Id="rId7" Type="http://schemas.openxmlformats.org/officeDocument/2006/relationships/image" Target="../media/image678.png"/><Relationship Id="rId12" Type="http://schemas.openxmlformats.org/officeDocument/2006/relationships/image" Target="../media/image1380.png"/><Relationship Id="rId17" Type="http://schemas.openxmlformats.org/officeDocument/2006/relationships/image" Target="../media/image1382.png"/><Relationship Id="rId25" Type="http://schemas.openxmlformats.org/officeDocument/2006/relationships/image" Target="../media/image1390.png"/><Relationship Id="rId2" Type="http://schemas.openxmlformats.org/officeDocument/2006/relationships/image" Target="../media/image1371.png"/><Relationship Id="rId16" Type="http://schemas.openxmlformats.org/officeDocument/2006/relationships/image" Target="../media/image289.png"/><Relationship Id="rId20" Type="http://schemas.openxmlformats.org/officeDocument/2006/relationships/image" Target="../media/image1385.png"/><Relationship Id="rId1" Type="http://schemas.openxmlformats.org/officeDocument/2006/relationships/slideLayout" Target="../slideLayouts/slideLayout5.xml"/><Relationship Id="rId6" Type="http://schemas.openxmlformats.org/officeDocument/2006/relationships/image" Target="../media/image1375.png"/><Relationship Id="rId11" Type="http://schemas.openxmlformats.org/officeDocument/2006/relationships/image" Target="../media/image1379.png"/><Relationship Id="rId24" Type="http://schemas.openxmlformats.org/officeDocument/2006/relationships/image" Target="../media/image1389.png"/><Relationship Id="rId5" Type="http://schemas.openxmlformats.org/officeDocument/2006/relationships/image" Target="../media/image1374.png"/><Relationship Id="rId15" Type="http://schemas.openxmlformats.org/officeDocument/2006/relationships/image" Target="../media/image717.png"/><Relationship Id="rId23" Type="http://schemas.openxmlformats.org/officeDocument/2006/relationships/image" Target="../media/image1388.png"/><Relationship Id="rId10" Type="http://schemas.openxmlformats.org/officeDocument/2006/relationships/image" Target="../media/image1378.png"/><Relationship Id="rId19" Type="http://schemas.openxmlformats.org/officeDocument/2006/relationships/image" Target="../media/image1384.png"/><Relationship Id="rId4" Type="http://schemas.openxmlformats.org/officeDocument/2006/relationships/image" Target="../media/image1373.png"/><Relationship Id="rId9" Type="http://schemas.openxmlformats.org/officeDocument/2006/relationships/image" Target="../media/image1377.png"/><Relationship Id="rId14" Type="http://schemas.openxmlformats.org/officeDocument/2006/relationships/image" Target="../media/image715.png"/><Relationship Id="rId22" Type="http://schemas.openxmlformats.org/officeDocument/2006/relationships/image" Target="../media/image1387.png"/><Relationship Id="rId27" Type="http://schemas.openxmlformats.org/officeDocument/2006/relationships/image" Target="../media/image660.png"/></Relationships>
</file>

<file path=ppt/slides/_rels/slide88.xml.rels><?xml version="1.0" encoding="UTF-8" standalone="yes"?>
<Relationships xmlns="http://schemas.openxmlformats.org/package/2006/relationships"><Relationship Id="rId13" Type="http://schemas.openxmlformats.org/officeDocument/2006/relationships/image" Target="../media/image1403.png"/><Relationship Id="rId18" Type="http://schemas.openxmlformats.org/officeDocument/2006/relationships/image" Target="../media/image1408.png"/><Relationship Id="rId26" Type="http://schemas.openxmlformats.org/officeDocument/2006/relationships/image" Target="../media/image1416.png"/><Relationship Id="rId39" Type="http://schemas.openxmlformats.org/officeDocument/2006/relationships/image" Target="../media/image1425.png"/><Relationship Id="rId21" Type="http://schemas.openxmlformats.org/officeDocument/2006/relationships/image" Target="../media/image1411.png"/><Relationship Id="rId34" Type="http://schemas.openxmlformats.org/officeDocument/2006/relationships/image" Target="../media/image1421.png"/><Relationship Id="rId42" Type="http://schemas.openxmlformats.org/officeDocument/2006/relationships/image" Target="../media/image1426.png"/><Relationship Id="rId47" Type="http://schemas.openxmlformats.org/officeDocument/2006/relationships/image" Target="../media/image1427.png"/><Relationship Id="rId50" Type="http://schemas.openxmlformats.org/officeDocument/2006/relationships/image" Target="../media/image687.png"/><Relationship Id="rId55" Type="http://schemas.openxmlformats.org/officeDocument/2006/relationships/image" Target="../media/image688.png"/><Relationship Id="rId7" Type="http://schemas.openxmlformats.org/officeDocument/2006/relationships/image" Target="../media/image1397.png"/><Relationship Id="rId12" Type="http://schemas.openxmlformats.org/officeDocument/2006/relationships/image" Target="../media/image1402.png"/><Relationship Id="rId17" Type="http://schemas.openxmlformats.org/officeDocument/2006/relationships/image" Target="../media/image1407.png"/><Relationship Id="rId25" Type="http://schemas.openxmlformats.org/officeDocument/2006/relationships/image" Target="../media/image1415.png"/><Relationship Id="rId33" Type="http://schemas.openxmlformats.org/officeDocument/2006/relationships/image" Target="../media/image1420.png"/><Relationship Id="rId38" Type="http://schemas.openxmlformats.org/officeDocument/2006/relationships/image" Target="../media/image1424.png"/><Relationship Id="rId46" Type="http://schemas.openxmlformats.org/officeDocument/2006/relationships/image" Target="../media/image682.png"/><Relationship Id="rId59" Type="http://schemas.openxmlformats.org/officeDocument/2006/relationships/image" Target="../media/image729.png"/><Relationship Id="rId2" Type="http://schemas.openxmlformats.org/officeDocument/2006/relationships/image" Target="../media/image1392.png"/><Relationship Id="rId16" Type="http://schemas.openxmlformats.org/officeDocument/2006/relationships/image" Target="../media/image1406.png"/><Relationship Id="rId20" Type="http://schemas.openxmlformats.org/officeDocument/2006/relationships/image" Target="../media/image1410.png"/><Relationship Id="rId29" Type="http://schemas.openxmlformats.org/officeDocument/2006/relationships/image" Target="../media/image1418.png"/><Relationship Id="rId41" Type="http://schemas.openxmlformats.org/officeDocument/2006/relationships/image" Target="../media/image676.png"/><Relationship Id="rId54" Type="http://schemas.openxmlformats.org/officeDocument/2006/relationships/image" Target="../media/image751.png"/><Relationship Id="rId1" Type="http://schemas.openxmlformats.org/officeDocument/2006/relationships/slideLayout" Target="../slideLayouts/slideLayout5.xml"/><Relationship Id="rId6" Type="http://schemas.openxmlformats.org/officeDocument/2006/relationships/image" Target="../media/image1396.png"/><Relationship Id="rId11" Type="http://schemas.openxmlformats.org/officeDocument/2006/relationships/image" Target="../media/image1401.png"/><Relationship Id="rId24" Type="http://schemas.openxmlformats.org/officeDocument/2006/relationships/image" Target="../media/image1414.png"/><Relationship Id="rId32" Type="http://schemas.openxmlformats.org/officeDocument/2006/relationships/image" Target="../media/image1419.png"/><Relationship Id="rId37" Type="http://schemas.openxmlformats.org/officeDocument/2006/relationships/image" Target="../media/image1423.png"/><Relationship Id="rId40" Type="http://schemas.openxmlformats.org/officeDocument/2006/relationships/image" Target="../media/image744.png"/><Relationship Id="rId45" Type="http://schemas.openxmlformats.org/officeDocument/2006/relationships/image" Target="../media/image681.png"/><Relationship Id="rId53" Type="http://schemas.openxmlformats.org/officeDocument/2006/relationships/image" Target="../media/image750.png"/><Relationship Id="rId58" Type="http://schemas.openxmlformats.org/officeDocument/2006/relationships/image" Target="../media/image754.png"/><Relationship Id="rId5" Type="http://schemas.openxmlformats.org/officeDocument/2006/relationships/image" Target="../media/image1395.png"/><Relationship Id="rId15" Type="http://schemas.openxmlformats.org/officeDocument/2006/relationships/image" Target="../media/image1405.png"/><Relationship Id="rId23" Type="http://schemas.openxmlformats.org/officeDocument/2006/relationships/image" Target="../media/image1413.png"/><Relationship Id="rId28" Type="http://schemas.openxmlformats.org/officeDocument/2006/relationships/image" Target="../media/image1417.png"/><Relationship Id="rId36" Type="http://schemas.openxmlformats.org/officeDocument/2006/relationships/image" Target="../media/image1351.png"/><Relationship Id="rId49" Type="http://schemas.openxmlformats.org/officeDocument/2006/relationships/image" Target="../media/image748.png"/><Relationship Id="rId57" Type="http://schemas.openxmlformats.org/officeDocument/2006/relationships/image" Target="../media/image753.png"/><Relationship Id="rId10" Type="http://schemas.openxmlformats.org/officeDocument/2006/relationships/image" Target="../media/image1400.png"/><Relationship Id="rId19" Type="http://schemas.openxmlformats.org/officeDocument/2006/relationships/image" Target="../media/image1409.png"/><Relationship Id="rId31" Type="http://schemas.openxmlformats.org/officeDocument/2006/relationships/image" Target="../media/image647.png"/><Relationship Id="rId44" Type="http://schemas.openxmlformats.org/officeDocument/2006/relationships/image" Target="../media/image679.png"/><Relationship Id="rId52" Type="http://schemas.openxmlformats.org/officeDocument/2006/relationships/image" Target="../media/image689.png"/><Relationship Id="rId4" Type="http://schemas.openxmlformats.org/officeDocument/2006/relationships/image" Target="../media/image1394.png"/><Relationship Id="rId9" Type="http://schemas.openxmlformats.org/officeDocument/2006/relationships/image" Target="../media/image1399.png"/><Relationship Id="rId14" Type="http://schemas.openxmlformats.org/officeDocument/2006/relationships/image" Target="../media/image1404.png"/><Relationship Id="rId22" Type="http://schemas.openxmlformats.org/officeDocument/2006/relationships/image" Target="../media/image1412.png"/><Relationship Id="rId27" Type="http://schemas.openxmlformats.org/officeDocument/2006/relationships/image" Target="../media/image1343.png"/><Relationship Id="rId30" Type="http://schemas.openxmlformats.org/officeDocument/2006/relationships/image" Target="../media/image1344.png"/><Relationship Id="rId35" Type="http://schemas.openxmlformats.org/officeDocument/2006/relationships/image" Target="../media/image1422.png"/><Relationship Id="rId43" Type="http://schemas.openxmlformats.org/officeDocument/2006/relationships/image" Target="../media/image678.png"/><Relationship Id="rId48" Type="http://schemas.openxmlformats.org/officeDocument/2006/relationships/image" Target="../media/image747.png"/><Relationship Id="rId56" Type="http://schemas.openxmlformats.org/officeDocument/2006/relationships/image" Target="../media/image752.png"/><Relationship Id="rId8" Type="http://schemas.openxmlformats.org/officeDocument/2006/relationships/image" Target="../media/image1398.png"/><Relationship Id="rId51" Type="http://schemas.openxmlformats.org/officeDocument/2006/relationships/image" Target="../media/image749.png"/><Relationship Id="rId3" Type="http://schemas.openxmlformats.org/officeDocument/2006/relationships/image" Target="../media/image1393.png"/></Relationships>
</file>

<file path=ppt/slides/_rels/slide89.xml.rels><?xml version="1.0" encoding="UTF-8" standalone="yes"?>
<Relationships xmlns="http://schemas.openxmlformats.org/package/2006/relationships"><Relationship Id="rId8" Type="http://schemas.openxmlformats.org/officeDocument/2006/relationships/image" Target="../media/image1433.png"/><Relationship Id="rId13" Type="http://schemas.openxmlformats.org/officeDocument/2006/relationships/image" Target="../media/image1437.png"/><Relationship Id="rId18" Type="http://schemas.openxmlformats.org/officeDocument/2006/relationships/image" Target="../media/image103.png"/><Relationship Id="rId3" Type="http://schemas.openxmlformats.org/officeDocument/2006/relationships/image" Target="../media/image141.png"/><Relationship Id="rId7" Type="http://schemas.openxmlformats.org/officeDocument/2006/relationships/image" Target="../media/image1432.png"/><Relationship Id="rId12" Type="http://schemas.openxmlformats.org/officeDocument/2006/relationships/image" Target="../media/image1436.png"/><Relationship Id="rId17" Type="http://schemas.openxmlformats.org/officeDocument/2006/relationships/image" Target="../media/image1441.png"/><Relationship Id="rId2" Type="http://schemas.openxmlformats.org/officeDocument/2006/relationships/image" Target="../media/image1428.png"/><Relationship Id="rId16" Type="http://schemas.openxmlformats.org/officeDocument/2006/relationships/image" Target="../media/image1440.png"/><Relationship Id="rId1" Type="http://schemas.openxmlformats.org/officeDocument/2006/relationships/slideLayout" Target="../slideLayouts/slideLayout5.xml"/><Relationship Id="rId6" Type="http://schemas.openxmlformats.org/officeDocument/2006/relationships/image" Target="../media/image1431.png"/><Relationship Id="rId11" Type="http://schemas.openxmlformats.org/officeDocument/2006/relationships/image" Target="../media/image1435.png"/><Relationship Id="rId5" Type="http://schemas.openxmlformats.org/officeDocument/2006/relationships/image" Target="../media/image1430.png"/><Relationship Id="rId15" Type="http://schemas.openxmlformats.org/officeDocument/2006/relationships/image" Target="../media/image1439.png"/><Relationship Id="rId10" Type="http://schemas.openxmlformats.org/officeDocument/2006/relationships/image" Target="../media/image1434.png"/><Relationship Id="rId19" Type="http://schemas.openxmlformats.org/officeDocument/2006/relationships/image" Target="../media/image1442.png"/><Relationship Id="rId4" Type="http://schemas.openxmlformats.org/officeDocument/2006/relationships/image" Target="../media/image1429.png"/><Relationship Id="rId9" Type="http://schemas.openxmlformats.org/officeDocument/2006/relationships/image" Target="../media/image106.png"/><Relationship Id="rId14" Type="http://schemas.openxmlformats.org/officeDocument/2006/relationships/image" Target="../media/image1438.png"/></Relationships>
</file>

<file path=ppt/slides/_rels/slide90.xml.rels><?xml version="1.0" encoding="UTF-8" standalone="yes"?>
<Relationships xmlns="http://schemas.openxmlformats.org/package/2006/relationships"><Relationship Id="rId3" Type="http://schemas.openxmlformats.org/officeDocument/2006/relationships/image" Target="../media/image1444.png"/><Relationship Id="rId2" Type="http://schemas.openxmlformats.org/officeDocument/2006/relationships/image" Target="../media/image1443.png"/><Relationship Id="rId1" Type="http://schemas.openxmlformats.org/officeDocument/2006/relationships/slideLayout" Target="../slideLayouts/slideLayout5.xml"/><Relationship Id="rId5" Type="http://schemas.openxmlformats.org/officeDocument/2006/relationships/image" Target="../media/image1446.png"/><Relationship Id="rId4" Type="http://schemas.openxmlformats.org/officeDocument/2006/relationships/image" Target="../media/image1445.png"/></Relationships>
</file>

<file path=ppt/slides/_rels/slide91.xml.rels><?xml version="1.0" encoding="UTF-8" standalone="yes"?>
<Relationships xmlns="http://schemas.openxmlformats.org/package/2006/relationships"><Relationship Id="rId3" Type="http://schemas.openxmlformats.org/officeDocument/2006/relationships/image" Target="../media/image1448.png"/><Relationship Id="rId2" Type="http://schemas.openxmlformats.org/officeDocument/2006/relationships/image" Target="../media/image1447.png"/><Relationship Id="rId1" Type="http://schemas.openxmlformats.org/officeDocument/2006/relationships/slideLayout" Target="../slideLayouts/slideLayout5.xml"/></Relationships>
</file>

<file path=ppt/slides/_rels/slide92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5.xml"/></Relationships>
</file>

<file path=ppt/slides/_rels/slide93.xml.rels><?xml version="1.0" encoding="UTF-8" standalone="yes"?>
<Relationships xmlns="http://schemas.openxmlformats.org/package/2006/relationships"><Relationship Id="rId8" Type="http://schemas.openxmlformats.org/officeDocument/2006/relationships/image" Target="../media/image1455.png"/><Relationship Id="rId13" Type="http://schemas.openxmlformats.org/officeDocument/2006/relationships/image" Target="../media/image1460.png"/><Relationship Id="rId18" Type="http://schemas.openxmlformats.org/officeDocument/2006/relationships/image" Target="../media/image1465.png"/><Relationship Id="rId3" Type="http://schemas.openxmlformats.org/officeDocument/2006/relationships/image" Target="../media/image1450.png"/><Relationship Id="rId21" Type="http://schemas.openxmlformats.org/officeDocument/2006/relationships/image" Target="../media/image1468.png"/><Relationship Id="rId7" Type="http://schemas.openxmlformats.org/officeDocument/2006/relationships/image" Target="../media/image1454.png"/><Relationship Id="rId12" Type="http://schemas.openxmlformats.org/officeDocument/2006/relationships/image" Target="../media/image1459.png"/><Relationship Id="rId17" Type="http://schemas.openxmlformats.org/officeDocument/2006/relationships/image" Target="../media/image1464.png"/><Relationship Id="rId2" Type="http://schemas.openxmlformats.org/officeDocument/2006/relationships/image" Target="../media/image1449.png"/><Relationship Id="rId16" Type="http://schemas.openxmlformats.org/officeDocument/2006/relationships/image" Target="../media/image1463.png"/><Relationship Id="rId20" Type="http://schemas.openxmlformats.org/officeDocument/2006/relationships/image" Target="../media/image1467.png"/><Relationship Id="rId1" Type="http://schemas.openxmlformats.org/officeDocument/2006/relationships/slideLayout" Target="../slideLayouts/slideLayout5.xml"/><Relationship Id="rId6" Type="http://schemas.openxmlformats.org/officeDocument/2006/relationships/image" Target="../media/image1453.png"/><Relationship Id="rId11" Type="http://schemas.openxmlformats.org/officeDocument/2006/relationships/image" Target="../media/image1458.png"/><Relationship Id="rId5" Type="http://schemas.openxmlformats.org/officeDocument/2006/relationships/image" Target="../media/image1452.png"/><Relationship Id="rId15" Type="http://schemas.openxmlformats.org/officeDocument/2006/relationships/image" Target="../media/image1462.png"/><Relationship Id="rId10" Type="http://schemas.openxmlformats.org/officeDocument/2006/relationships/image" Target="../media/image1457.png"/><Relationship Id="rId19" Type="http://schemas.openxmlformats.org/officeDocument/2006/relationships/image" Target="../media/image1466.png"/><Relationship Id="rId4" Type="http://schemas.openxmlformats.org/officeDocument/2006/relationships/image" Target="../media/image1451.png"/><Relationship Id="rId9" Type="http://schemas.openxmlformats.org/officeDocument/2006/relationships/image" Target="../media/image1456.png"/><Relationship Id="rId14" Type="http://schemas.openxmlformats.org/officeDocument/2006/relationships/image" Target="../media/image1461.png"/><Relationship Id="rId22" Type="http://schemas.openxmlformats.org/officeDocument/2006/relationships/image" Target="../media/image1469.png"/></Relationships>
</file>

<file path=ppt/slides/_rels/slide94.xml.rels><?xml version="1.0" encoding="UTF-8" standalone="yes"?>
<Relationships xmlns="http://schemas.openxmlformats.org/package/2006/relationships"><Relationship Id="rId26" Type="http://schemas.openxmlformats.org/officeDocument/2006/relationships/image" Target="../media/image1492.png"/><Relationship Id="rId21" Type="http://schemas.openxmlformats.org/officeDocument/2006/relationships/image" Target="../media/image1487.png"/><Relationship Id="rId34" Type="http://schemas.openxmlformats.org/officeDocument/2006/relationships/image" Target="../media/image1500.png"/><Relationship Id="rId42" Type="http://schemas.openxmlformats.org/officeDocument/2006/relationships/image" Target="../media/image1508.png"/><Relationship Id="rId47" Type="http://schemas.openxmlformats.org/officeDocument/2006/relationships/image" Target="../media/image579.png"/><Relationship Id="rId50" Type="http://schemas.openxmlformats.org/officeDocument/2006/relationships/image" Target="../media/image1515.png"/><Relationship Id="rId55" Type="http://schemas.openxmlformats.org/officeDocument/2006/relationships/image" Target="../media/image1519.png"/><Relationship Id="rId63" Type="http://schemas.openxmlformats.org/officeDocument/2006/relationships/image" Target="../media/image1526.png"/><Relationship Id="rId68" Type="http://schemas.openxmlformats.org/officeDocument/2006/relationships/image" Target="../media/image1531.png"/><Relationship Id="rId76" Type="http://schemas.openxmlformats.org/officeDocument/2006/relationships/image" Target="../media/image1539.png"/><Relationship Id="rId84" Type="http://schemas.openxmlformats.org/officeDocument/2006/relationships/image" Target="../media/image1547.png"/><Relationship Id="rId89" Type="http://schemas.openxmlformats.org/officeDocument/2006/relationships/image" Target="../media/image1552.png"/><Relationship Id="rId97" Type="http://schemas.openxmlformats.org/officeDocument/2006/relationships/image" Target="../media/image1560.png"/><Relationship Id="rId7" Type="http://schemas.openxmlformats.org/officeDocument/2006/relationships/image" Target="../media/image425.png"/><Relationship Id="rId71" Type="http://schemas.openxmlformats.org/officeDocument/2006/relationships/image" Target="../media/image1534.png"/><Relationship Id="rId92" Type="http://schemas.openxmlformats.org/officeDocument/2006/relationships/image" Target="../media/image1555.png"/><Relationship Id="rId2" Type="http://schemas.openxmlformats.org/officeDocument/2006/relationships/image" Target="../media/image1470.png"/><Relationship Id="rId16" Type="http://schemas.openxmlformats.org/officeDocument/2006/relationships/image" Target="../media/image1482.png"/><Relationship Id="rId29" Type="http://schemas.openxmlformats.org/officeDocument/2006/relationships/image" Target="../media/image1495.png"/><Relationship Id="rId11" Type="http://schemas.openxmlformats.org/officeDocument/2006/relationships/image" Target="../media/image1478.png"/><Relationship Id="rId24" Type="http://schemas.openxmlformats.org/officeDocument/2006/relationships/image" Target="../media/image1490.png"/><Relationship Id="rId32" Type="http://schemas.openxmlformats.org/officeDocument/2006/relationships/image" Target="../media/image1498.png"/><Relationship Id="rId37" Type="http://schemas.openxmlformats.org/officeDocument/2006/relationships/image" Target="../media/image1503.png"/><Relationship Id="rId40" Type="http://schemas.openxmlformats.org/officeDocument/2006/relationships/image" Target="../media/image1506.png"/><Relationship Id="rId45" Type="http://schemas.openxmlformats.org/officeDocument/2006/relationships/image" Target="../media/image1511.png"/><Relationship Id="rId53" Type="http://schemas.openxmlformats.org/officeDocument/2006/relationships/image" Target="../media/image1517.png"/><Relationship Id="rId58" Type="http://schemas.openxmlformats.org/officeDocument/2006/relationships/image" Target="../media/image1522.png"/><Relationship Id="rId66" Type="http://schemas.openxmlformats.org/officeDocument/2006/relationships/image" Target="../media/image1529.png"/><Relationship Id="rId74" Type="http://schemas.openxmlformats.org/officeDocument/2006/relationships/image" Target="../media/image1537.png"/><Relationship Id="rId79" Type="http://schemas.openxmlformats.org/officeDocument/2006/relationships/image" Target="../media/image1542.png"/><Relationship Id="rId87" Type="http://schemas.openxmlformats.org/officeDocument/2006/relationships/image" Target="../media/image1550.png"/><Relationship Id="rId5" Type="http://schemas.openxmlformats.org/officeDocument/2006/relationships/image" Target="../media/image1473.png"/><Relationship Id="rId61" Type="http://schemas.openxmlformats.org/officeDocument/2006/relationships/image" Target="../media/image1525.png"/><Relationship Id="rId82" Type="http://schemas.openxmlformats.org/officeDocument/2006/relationships/image" Target="../media/image1545.png"/><Relationship Id="rId90" Type="http://schemas.openxmlformats.org/officeDocument/2006/relationships/image" Target="../media/image1553.png"/><Relationship Id="rId95" Type="http://schemas.openxmlformats.org/officeDocument/2006/relationships/image" Target="../media/image1558.png"/><Relationship Id="rId19" Type="http://schemas.openxmlformats.org/officeDocument/2006/relationships/image" Target="../media/image1485.png"/><Relationship Id="rId14" Type="http://schemas.openxmlformats.org/officeDocument/2006/relationships/image" Target="../media/image1481.png"/><Relationship Id="rId22" Type="http://schemas.openxmlformats.org/officeDocument/2006/relationships/image" Target="../media/image1488.png"/><Relationship Id="rId27" Type="http://schemas.openxmlformats.org/officeDocument/2006/relationships/image" Target="../media/image1493.png"/><Relationship Id="rId30" Type="http://schemas.openxmlformats.org/officeDocument/2006/relationships/image" Target="../media/image1496.png"/><Relationship Id="rId35" Type="http://schemas.openxmlformats.org/officeDocument/2006/relationships/image" Target="../media/image1501.png"/><Relationship Id="rId43" Type="http://schemas.openxmlformats.org/officeDocument/2006/relationships/image" Target="../media/image1509.png"/><Relationship Id="rId48" Type="http://schemas.openxmlformats.org/officeDocument/2006/relationships/image" Target="../media/image1513.png"/><Relationship Id="rId56" Type="http://schemas.openxmlformats.org/officeDocument/2006/relationships/image" Target="../media/image1520.png"/><Relationship Id="rId64" Type="http://schemas.openxmlformats.org/officeDocument/2006/relationships/image" Target="../media/image1527.png"/><Relationship Id="rId69" Type="http://schemas.openxmlformats.org/officeDocument/2006/relationships/image" Target="../media/image1532.png"/><Relationship Id="rId77" Type="http://schemas.openxmlformats.org/officeDocument/2006/relationships/image" Target="../media/image1540.png"/><Relationship Id="rId8" Type="http://schemas.openxmlformats.org/officeDocument/2006/relationships/image" Target="../media/image1475.png"/><Relationship Id="rId51" Type="http://schemas.openxmlformats.org/officeDocument/2006/relationships/image" Target="../media/image1332.png"/><Relationship Id="rId72" Type="http://schemas.openxmlformats.org/officeDocument/2006/relationships/image" Target="../media/image1535.png"/><Relationship Id="rId80" Type="http://schemas.openxmlformats.org/officeDocument/2006/relationships/image" Target="../media/image1543.png"/><Relationship Id="rId85" Type="http://schemas.openxmlformats.org/officeDocument/2006/relationships/image" Target="../media/image1548.png"/><Relationship Id="rId93" Type="http://schemas.openxmlformats.org/officeDocument/2006/relationships/image" Target="../media/image1556.png"/><Relationship Id="rId98" Type="http://schemas.openxmlformats.org/officeDocument/2006/relationships/image" Target="../media/image1561.png"/><Relationship Id="rId3" Type="http://schemas.openxmlformats.org/officeDocument/2006/relationships/image" Target="../media/image1471.png"/><Relationship Id="rId12" Type="http://schemas.openxmlformats.org/officeDocument/2006/relationships/image" Target="../media/image1479.png"/><Relationship Id="rId17" Type="http://schemas.openxmlformats.org/officeDocument/2006/relationships/image" Target="../media/image1483.png"/><Relationship Id="rId25" Type="http://schemas.openxmlformats.org/officeDocument/2006/relationships/image" Target="../media/image1491.png"/><Relationship Id="rId33" Type="http://schemas.openxmlformats.org/officeDocument/2006/relationships/image" Target="../media/image1499.png"/><Relationship Id="rId38" Type="http://schemas.openxmlformats.org/officeDocument/2006/relationships/image" Target="../media/image1504.png"/><Relationship Id="rId46" Type="http://schemas.openxmlformats.org/officeDocument/2006/relationships/image" Target="../media/image1512.png"/><Relationship Id="rId59" Type="http://schemas.openxmlformats.org/officeDocument/2006/relationships/image" Target="../media/image1523.png"/><Relationship Id="rId67" Type="http://schemas.openxmlformats.org/officeDocument/2006/relationships/image" Target="../media/image1530.png"/><Relationship Id="rId20" Type="http://schemas.openxmlformats.org/officeDocument/2006/relationships/image" Target="../media/image1486.png"/><Relationship Id="rId41" Type="http://schemas.openxmlformats.org/officeDocument/2006/relationships/image" Target="../media/image1507.png"/><Relationship Id="rId54" Type="http://schemas.openxmlformats.org/officeDocument/2006/relationships/image" Target="../media/image1518.png"/><Relationship Id="rId62" Type="http://schemas.openxmlformats.org/officeDocument/2006/relationships/image" Target="../media/image461.png"/><Relationship Id="rId70" Type="http://schemas.openxmlformats.org/officeDocument/2006/relationships/image" Target="../media/image1533.png"/><Relationship Id="rId75" Type="http://schemas.openxmlformats.org/officeDocument/2006/relationships/image" Target="../media/image1538.png"/><Relationship Id="rId83" Type="http://schemas.openxmlformats.org/officeDocument/2006/relationships/image" Target="../media/image1546.png"/><Relationship Id="rId88" Type="http://schemas.openxmlformats.org/officeDocument/2006/relationships/image" Target="../media/image1551.png"/><Relationship Id="rId91" Type="http://schemas.openxmlformats.org/officeDocument/2006/relationships/image" Target="../media/image1554.png"/><Relationship Id="rId96" Type="http://schemas.openxmlformats.org/officeDocument/2006/relationships/image" Target="../media/image1559.png"/><Relationship Id="rId1" Type="http://schemas.openxmlformats.org/officeDocument/2006/relationships/slideLayout" Target="../slideLayouts/slideLayout5.xml"/><Relationship Id="rId6" Type="http://schemas.openxmlformats.org/officeDocument/2006/relationships/image" Target="../media/image1474.png"/><Relationship Id="rId15" Type="http://schemas.openxmlformats.org/officeDocument/2006/relationships/image" Target="../media/image100.png"/><Relationship Id="rId23" Type="http://schemas.openxmlformats.org/officeDocument/2006/relationships/image" Target="../media/image1489.png"/><Relationship Id="rId28" Type="http://schemas.openxmlformats.org/officeDocument/2006/relationships/image" Target="../media/image1494.png"/><Relationship Id="rId36" Type="http://schemas.openxmlformats.org/officeDocument/2006/relationships/image" Target="../media/image1502.png"/><Relationship Id="rId49" Type="http://schemas.openxmlformats.org/officeDocument/2006/relationships/image" Target="../media/image1514.png"/><Relationship Id="rId57" Type="http://schemas.openxmlformats.org/officeDocument/2006/relationships/image" Target="../media/image1521.png"/><Relationship Id="rId10" Type="http://schemas.openxmlformats.org/officeDocument/2006/relationships/image" Target="../media/image1477.png"/><Relationship Id="rId31" Type="http://schemas.openxmlformats.org/officeDocument/2006/relationships/image" Target="../media/image1497.png"/><Relationship Id="rId44" Type="http://schemas.openxmlformats.org/officeDocument/2006/relationships/image" Target="../media/image1510.png"/><Relationship Id="rId52" Type="http://schemas.openxmlformats.org/officeDocument/2006/relationships/image" Target="../media/image1516.png"/><Relationship Id="rId60" Type="http://schemas.openxmlformats.org/officeDocument/2006/relationships/image" Target="../media/image1524.png"/><Relationship Id="rId65" Type="http://schemas.openxmlformats.org/officeDocument/2006/relationships/image" Target="../media/image1528.png"/><Relationship Id="rId73" Type="http://schemas.openxmlformats.org/officeDocument/2006/relationships/image" Target="../media/image1536.png"/><Relationship Id="rId78" Type="http://schemas.openxmlformats.org/officeDocument/2006/relationships/image" Target="../media/image1541.png"/><Relationship Id="rId81" Type="http://schemas.openxmlformats.org/officeDocument/2006/relationships/image" Target="../media/image1544.png"/><Relationship Id="rId86" Type="http://schemas.openxmlformats.org/officeDocument/2006/relationships/image" Target="../media/image1549.png"/><Relationship Id="rId94" Type="http://schemas.openxmlformats.org/officeDocument/2006/relationships/image" Target="../media/image1557.png"/><Relationship Id="rId4" Type="http://schemas.openxmlformats.org/officeDocument/2006/relationships/image" Target="../media/image1472.png"/><Relationship Id="rId9" Type="http://schemas.openxmlformats.org/officeDocument/2006/relationships/image" Target="../media/image1476.png"/><Relationship Id="rId13" Type="http://schemas.openxmlformats.org/officeDocument/2006/relationships/image" Target="../media/image1480.png"/><Relationship Id="rId18" Type="http://schemas.openxmlformats.org/officeDocument/2006/relationships/image" Target="../media/image1484.png"/><Relationship Id="rId39" Type="http://schemas.openxmlformats.org/officeDocument/2006/relationships/image" Target="../media/image1505.png"/></Relationships>
</file>

<file path=ppt/slides/_rels/slide95.xml.rels><?xml version="1.0" encoding="UTF-8" standalone="yes"?>
<Relationships xmlns="http://schemas.openxmlformats.org/package/2006/relationships"><Relationship Id="rId13" Type="http://schemas.openxmlformats.org/officeDocument/2006/relationships/image" Target="../media/image1571.png"/><Relationship Id="rId18" Type="http://schemas.openxmlformats.org/officeDocument/2006/relationships/image" Target="../media/image1573.png"/><Relationship Id="rId26" Type="http://schemas.openxmlformats.org/officeDocument/2006/relationships/image" Target="../media/image1580.png"/><Relationship Id="rId39" Type="http://schemas.openxmlformats.org/officeDocument/2006/relationships/image" Target="../media/image1512.png"/><Relationship Id="rId21" Type="http://schemas.openxmlformats.org/officeDocument/2006/relationships/image" Target="../media/image1575.png"/><Relationship Id="rId34" Type="http://schemas.openxmlformats.org/officeDocument/2006/relationships/image" Target="../media/image1502.png"/><Relationship Id="rId42" Type="http://schemas.openxmlformats.org/officeDocument/2006/relationships/image" Target="../media/image1514.png"/><Relationship Id="rId47" Type="http://schemas.openxmlformats.org/officeDocument/2006/relationships/image" Target="../media/image1587.png"/><Relationship Id="rId50" Type="http://schemas.openxmlformats.org/officeDocument/2006/relationships/image" Target="../media/image1589.png"/><Relationship Id="rId55" Type="http://schemas.openxmlformats.org/officeDocument/2006/relationships/image" Target="../media/image1592.png"/><Relationship Id="rId63" Type="http://schemas.openxmlformats.org/officeDocument/2006/relationships/image" Target="../media/image1600.png"/><Relationship Id="rId68" Type="http://schemas.openxmlformats.org/officeDocument/2006/relationships/image" Target="../media/image1603.png"/><Relationship Id="rId76" Type="http://schemas.openxmlformats.org/officeDocument/2006/relationships/image" Target="../media/image1552.png"/><Relationship Id="rId7" Type="http://schemas.openxmlformats.org/officeDocument/2006/relationships/image" Target="../media/image1566.png"/><Relationship Id="rId71" Type="http://schemas.openxmlformats.org/officeDocument/2006/relationships/image" Target="../media/image1547.png"/><Relationship Id="rId2" Type="http://schemas.openxmlformats.org/officeDocument/2006/relationships/image" Target="../media/image1562.png"/><Relationship Id="rId16" Type="http://schemas.openxmlformats.org/officeDocument/2006/relationships/image" Target="../media/image1484.png"/><Relationship Id="rId29" Type="http://schemas.openxmlformats.org/officeDocument/2006/relationships/image" Target="../media/image1581.png"/><Relationship Id="rId11" Type="http://schemas.openxmlformats.org/officeDocument/2006/relationships/image" Target="../media/image1570.png"/><Relationship Id="rId24" Type="http://schemas.openxmlformats.org/officeDocument/2006/relationships/image" Target="../media/image1578.png"/><Relationship Id="rId32" Type="http://schemas.openxmlformats.org/officeDocument/2006/relationships/image" Target="../media/image1583.png"/><Relationship Id="rId37" Type="http://schemas.openxmlformats.org/officeDocument/2006/relationships/image" Target="../media/image1508.png"/><Relationship Id="rId40" Type="http://schemas.openxmlformats.org/officeDocument/2006/relationships/image" Target="../media/image579.png"/><Relationship Id="rId45" Type="http://schemas.openxmlformats.org/officeDocument/2006/relationships/image" Target="../media/image1516.png"/><Relationship Id="rId53" Type="http://schemas.openxmlformats.org/officeDocument/2006/relationships/image" Target="../media/image1539.png"/><Relationship Id="rId58" Type="http://schemas.openxmlformats.org/officeDocument/2006/relationships/image" Target="../media/image1595.png"/><Relationship Id="rId66" Type="http://schemas.openxmlformats.org/officeDocument/2006/relationships/image" Target="../media/image1528.png"/><Relationship Id="rId74" Type="http://schemas.openxmlformats.org/officeDocument/2006/relationships/image" Target="../media/image1550.png"/><Relationship Id="rId79" Type="http://schemas.openxmlformats.org/officeDocument/2006/relationships/image" Target="../media/image1555.png"/><Relationship Id="rId5" Type="http://schemas.openxmlformats.org/officeDocument/2006/relationships/image" Target="../media/image1565.png"/><Relationship Id="rId61" Type="http://schemas.openxmlformats.org/officeDocument/2006/relationships/image" Target="../media/image1598.png"/><Relationship Id="rId82" Type="http://schemas.openxmlformats.org/officeDocument/2006/relationships/image" Target="../media/image1560.png"/><Relationship Id="rId10" Type="http://schemas.openxmlformats.org/officeDocument/2006/relationships/image" Target="../media/image1569.png"/><Relationship Id="rId19" Type="http://schemas.openxmlformats.org/officeDocument/2006/relationships/image" Target="../media/image1316.png"/><Relationship Id="rId31" Type="http://schemas.openxmlformats.org/officeDocument/2006/relationships/image" Target="../media/image1582.png"/><Relationship Id="rId44" Type="http://schemas.openxmlformats.org/officeDocument/2006/relationships/image" Target="../media/image1585.png"/><Relationship Id="rId52" Type="http://schemas.openxmlformats.org/officeDocument/2006/relationships/image" Target="../media/image1590.png"/><Relationship Id="rId60" Type="http://schemas.openxmlformats.org/officeDocument/2006/relationships/image" Target="../media/image1597.png"/><Relationship Id="rId65" Type="http://schemas.openxmlformats.org/officeDocument/2006/relationships/image" Target="../media/image1602.png"/><Relationship Id="rId73" Type="http://schemas.openxmlformats.org/officeDocument/2006/relationships/image" Target="../media/image1549.png"/><Relationship Id="rId78" Type="http://schemas.openxmlformats.org/officeDocument/2006/relationships/image" Target="../media/image1554.png"/><Relationship Id="rId81" Type="http://schemas.openxmlformats.org/officeDocument/2006/relationships/image" Target="../media/image1559.png"/><Relationship Id="rId4" Type="http://schemas.openxmlformats.org/officeDocument/2006/relationships/image" Target="../media/image1564.png"/><Relationship Id="rId9" Type="http://schemas.openxmlformats.org/officeDocument/2006/relationships/image" Target="../media/image1568.png"/><Relationship Id="rId14" Type="http://schemas.openxmlformats.org/officeDocument/2006/relationships/image" Target="../media/image1481.png"/><Relationship Id="rId22" Type="http://schemas.openxmlformats.org/officeDocument/2006/relationships/image" Target="../media/image1576.png"/><Relationship Id="rId27" Type="http://schemas.openxmlformats.org/officeDocument/2006/relationships/image" Target="../media/image1495.png"/><Relationship Id="rId30" Type="http://schemas.openxmlformats.org/officeDocument/2006/relationships/image" Target="../media/image1498.png"/><Relationship Id="rId35" Type="http://schemas.openxmlformats.org/officeDocument/2006/relationships/image" Target="../media/image1504.png"/><Relationship Id="rId43" Type="http://schemas.openxmlformats.org/officeDocument/2006/relationships/image" Target="../media/image1332.png"/><Relationship Id="rId48" Type="http://schemas.openxmlformats.org/officeDocument/2006/relationships/image" Target="../media/image1588.png"/><Relationship Id="rId56" Type="http://schemas.openxmlformats.org/officeDocument/2006/relationships/image" Target="../media/image1593.png"/><Relationship Id="rId64" Type="http://schemas.openxmlformats.org/officeDocument/2006/relationships/image" Target="../media/image1601.png"/><Relationship Id="rId69" Type="http://schemas.openxmlformats.org/officeDocument/2006/relationships/image" Target="../media/image1545.png"/><Relationship Id="rId77" Type="http://schemas.openxmlformats.org/officeDocument/2006/relationships/image" Target="../media/image1553.png"/><Relationship Id="rId8" Type="http://schemas.openxmlformats.org/officeDocument/2006/relationships/image" Target="../media/image1567.png"/><Relationship Id="rId51" Type="http://schemas.openxmlformats.org/officeDocument/2006/relationships/image" Target="../media/image1376.png"/><Relationship Id="rId72" Type="http://schemas.openxmlformats.org/officeDocument/2006/relationships/image" Target="../media/image1548.png"/><Relationship Id="rId80" Type="http://schemas.openxmlformats.org/officeDocument/2006/relationships/image" Target="../media/image1558.png"/><Relationship Id="rId3" Type="http://schemas.openxmlformats.org/officeDocument/2006/relationships/image" Target="../media/image1563.png"/><Relationship Id="rId12" Type="http://schemas.openxmlformats.org/officeDocument/2006/relationships/image" Target="../media/image323.png"/><Relationship Id="rId17" Type="http://schemas.openxmlformats.org/officeDocument/2006/relationships/image" Target="../media/image1572.png"/><Relationship Id="rId25" Type="http://schemas.openxmlformats.org/officeDocument/2006/relationships/image" Target="../media/image1579.png"/><Relationship Id="rId33" Type="http://schemas.openxmlformats.org/officeDocument/2006/relationships/image" Target="../media/image1584.png"/><Relationship Id="rId38" Type="http://schemas.openxmlformats.org/officeDocument/2006/relationships/image" Target="../media/image1510.png"/><Relationship Id="rId46" Type="http://schemas.openxmlformats.org/officeDocument/2006/relationships/image" Target="../media/image1586.png"/><Relationship Id="rId59" Type="http://schemas.openxmlformats.org/officeDocument/2006/relationships/image" Target="../media/image1596.png"/><Relationship Id="rId67" Type="http://schemas.openxmlformats.org/officeDocument/2006/relationships/image" Target="../media/image1531.png"/><Relationship Id="rId20" Type="http://schemas.openxmlformats.org/officeDocument/2006/relationships/image" Target="../media/image1574.png"/><Relationship Id="rId41" Type="http://schemas.openxmlformats.org/officeDocument/2006/relationships/image" Target="../media/image1513.png"/><Relationship Id="rId54" Type="http://schemas.openxmlformats.org/officeDocument/2006/relationships/image" Target="../media/image1591.png"/><Relationship Id="rId62" Type="http://schemas.openxmlformats.org/officeDocument/2006/relationships/image" Target="../media/image1599.png"/><Relationship Id="rId70" Type="http://schemas.openxmlformats.org/officeDocument/2006/relationships/image" Target="../media/image1546.png"/><Relationship Id="rId75" Type="http://schemas.openxmlformats.org/officeDocument/2006/relationships/image" Target="../media/image1551.png"/><Relationship Id="rId1" Type="http://schemas.openxmlformats.org/officeDocument/2006/relationships/slideLayout" Target="../slideLayouts/slideLayout5.xml"/><Relationship Id="rId6" Type="http://schemas.openxmlformats.org/officeDocument/2006/relationships/image" Target="../media/image425.png"/><Relationship Id="rId15" Type="http://schemas.openxmlformats.org/officeDocument/2006/relationships/image" Target="../media/image1483.png"/><Relationship Id="rId23" Type="http://schemas.openxmlformats.org/officeDocument/2006/relationships/image" Target="../media/image1577.png"/><Relationship Id="rId28" Type="http://schemas.openxmlformats.org/officeDocument/2006/relationships/image" Target="../media/image1496.png"/><Relationship Id="rId36" Type="http://schemas.openxmlformats.org/officeDocument/2006/relationships/image" Target="../media/image1506.png"/><Relationship Id="rId49" Type="http://schemas.openxmlformats.org/officeDocument/2006/relationships/image" Target="../media/image1535.png"/><Relationship Id="rId57" Type="http://schemas.openxmlformats.org/officeDocument/2006/relationships/image" Target="../media/image1594.png"/></Relationships>
</file>

<file path=ppt/slides/_rels/slide96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5.xml"/></Relationships>
</file>

<file path=ppt/slides/_rels/slide97.xml.rels><?xml version="1.0" encoding="UTF-8" standalone="yes"?>
<Relationships xmlns="http://schemas.openxmlformats.org/package/2006/relationships"><Relationship Id="rId3" Type="http://schemas.openxmlformats.org/officeDocument/2006/relationships/image" Target="../media/image1605.png"/><Relationship Id="rId2" Type="http://schemas.openxmlformats.org/officeDocument/2006/relationships/image" Target="../media/image1604.png"/><Relationship Id="rId1" Type="http://schemas.openxmlformats.org/officeDocument/2006/relationships/slideLayout" Target="../slideLayouts/slideLayout5.xml"/><Relationship Id="rId5" Type="http://schemas.openxmlformats.org/officeDocument/2006/relationships/image" Target="../media/image1607.png"/><Relationship Id="rId4" Type="http://schemas.openxmlformats.org/officeDocument/2006/relationships/image" Target="../media/image1606.png"/></Relationships>
</file>

<file path=ppt/slides/_rels/slide98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5.xml"/></Relationships>
</file>

<file path=ppt/slides/_rels/slide99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5.xml"/></Relationships>
</file>

<file path=ppt/slides/_rels/slide100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5.xml"/></Relationships>
</file>

<file path=ppt/slides/_rels/slide101.xml.rels><?xml version="1.0" encoding="UTF-8" standalone="yes"?>
<Relationships xmlns="http://schemas.openxmlformats.org/package/2006/relationships"><Relationship Id="rId8" Type="http://schemas.openxmlformats.org/officeDocument/2006/relationships/image" Target="../media/image1614.png"/><Relationship Id="rId13" Type="http://schemas.openxmlformats.org/officeDocument/2006/relationships/image" Target="../media/image209.png"/><Relationship Id="rId18" Type="http://schemas.openxmlformats.org/officeDocument/2006/relationships/image" Target="../media/image1622.png"/><Relationship Id="rId26" Type="http://schemas.openxmlformats.org/officeDocument/2006/relationships/image" Target="../media/image1629.png"/><Relationship Id="rId3" Type="http://schemas.openxmlformats.org/officeDocument/2006/relationships/image" Target="../media/image1609.png"/><Relationship Id="rId21" Type="http://schemas.openxmlformats.org/officeDocument/2006/relationships/image" Target="../media/image1625.png"/><Relationship Id="rId7" Type="http://schemas.openxmlformats.org/officeDocument/2006/relationships/image" Target="../media/image1613.png"/><Relationship Id="rId12" Type="http://schemas.openxmlformats.org/officeDocument/2006/relationships/image" Target="../media/image1618.png"/><Relationship Id="rId17" Type="http://schemas.openxmlformats.org/officeDocument/2006/relationships/image" Target="../media/image1621.png"/><Relationship Id="rId25" Type="http://schemas.openxmlformats.org/officeDocument/2006/relationships/image" Target="../media/image1628.png"/><Relationship Id="rId2" Type="http://schemas.openxmlformats.org/officeDocument/2006/relationships/image" Target="../media/image1608.png"/><Relationship Id="rId16" Type="http://schemas.openxmlformats.org/officeDocument/2006/relationships/image" Target="../media/image1620.png"/><Relationship Id="rId20" Type="http://schemas.openxmlformats.org/officeDocument/2006/relationships/image" Target="../media/image1624.png"/><Relationship Id="rId29" Type="http://schemas.openxmlformats.org/officeDocument/2006/relationships/image" Target="../media/image1632.png"/><Relationship Id="rId1" Type="http://schemas.openxmlformats.org/officeDocument/2006/relationships/slideLayout" Target="../slideLayouts/slideLayout5.xml"/><Relationship Id="rId6" Type="http://schemas.openxmlformats.org/officeDocument/2006/relationships/image" Target="../media/image1612.png"/><Relationship Id="rId11" Type="http://schemas.openxmlformats.org/officeDocument/2006/relationships/image" Target="../media/image1617.png"/><Relationship Id="rId24" Type="http://schemas.openxmlformats.org/officeDocument/2006/relationships/image" Target="../media/image221.png"/><Relationship Id="rId5" Type="http://schemas.openxmlformats.org/officeDocument/2006/relationships/image" Target="../media/image1611.png"/><Relationship Id="rId15" Type="http://schemas.openxmlformats.org/officeDocument/2006/relationships/image" Target="../media/image1619.png"/><Relationship Id="rId23" Type="http://schemas.openxmlformats.org/officeDocument/2006/relationships/image" Target="../media/image1627.png"/><Relationship Id="rId28" Type="http://schemas.openxmlformats.org/officeDocument/2006/relationships/image" Target="../media/image1631.png"/><Relationship Id="rId10" Type="http://schemas.openxmlformats.org/officeDocument/2006/relationships/image" Target="../media/image1616.png"/><Relationship Id="rId19" Type="http://schemas.openxmlformats.org/officeDocument/2006/relationships/image" Target="../media/image1623.png"/><Relationship Id="rId31" Type="http://schemas.openxmlformats.org/officeDocument/2006/relationships/image" Target="../media/image1634.png"/><Relationship Id="rId4" Type="http://schemas.openxmlformats.org/officeDocument/2006/relationships/image" Target="../media/image1610.png"/><Relationship Id="rId9" Type="http://schemas.openxmlformats.org/officeDocument/2006/relationships/image" Target="../media/image1615.png"/><Relationship Id="rId14" Type="http://schemas.openxmlformats.org/officeDocument/2006/relationships/image" Target="../media/image215.png"/><Relationship Id="rId22" Type="http://schemas.openxmlformats.org/officeDocument/2006/relationships/image" Target="../media/image1626.png"/><Relationship Id="rId27" Type="http://schemas.openxmlformats.org/officeDocument/2006/relationships/image" Target="../media/image1630.png"/><Relationship Id="rId30" Type="http://schemas.openxmlformats.org/officeDocument/2006/relationships/image" Target="../media/image1633.png"/></Relationships>
</file>

<file path=ppt/slides/_rels/slide102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5.xml"/></Relationships>
</file>

<file path=ppt/slides/_rels/slide103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5.xml"/></Relationships>
</file>

<file path=ppt/slides/_rels/slide104.xml.rels><?xml version="1.0" encoding="UTF-8" standalone="yes"?>
<Relationships xmlns="http://schemas.openxmlformats.org/package/2006/relationships"><Relationship Id="rId8" Type="http://schemas.openxmlformats.org/officeDocument/2006/relationships/image" Target="../media/image1351.png"/><Relationship Id="rId3" Type="http://schemas.openxmlformats.org/officeDocument/2006/relationships/image" Target="../media/image1636.png"/><Relationship Id="rId7" Type="http://schemas.openxmlformats.org/officeDocument/2006/relationships/image" Target="../media/image1350.png"/><Relationship Id="rId2" Type="http://schemas.openxmlformats.org/officeDocument/2006/relationships/image" Target="../media/image1635.png"/><Relationship Id="rId1" Type="http://schemas.openxmlformats.org/officeDocument/2006/relationships/slideLayout" Target="../slideLayouts/slideLayout5.xml"/><Relationship Id="rId6" Type="http://schemas.openxmlformats.org/officeDocument/2006/relationships/image" Target="../media/image1637.png"/><Relationship Id="rId5" Type="http://schemas.openxmlformats.org/officeDocument/2006/relationships/image" Target="../media/image1348.png"/><Relationship Id="rId10" Type="http://schemas.openxmlformats.org/officeDocument/2006/relationships/image" Target="../media/image1353.png"/><Relationship Id="rId4" Type="http://schemas.openxmlformats.org/officeDocument/2006/relationships/image" Target="../media/image1347.png"/><Relationship Id="rId9" Type="http://schemas.openxmlformats.org/officeDocument/2006/relationships/image" Target="../media/image1352.png"/></Relationships>
</file>

<file path=ppt/slides/_rels/slide105.xml.rels><?xml version="1.0" encoding="UTF-8" standalone="yes"?>
<Relationships xmlns="http://schemas.openxmlformats.org/package/2006/relationships"><Relationship Id="rId8" Type="http://schemas.openxmlformats.org/officeDocument/2006/relationships/image" Target="../media/image1644.png"/><Relationship Id="rId13" Type="http://schemas.openxmlformats.org/officeDocument/2006/relationships/image" Target="../media/image1648.png"/><Relationship Id="rId18" Type="http://schemas.openxmlformats.org/officeDocument/2006/relationships/image" Target="../media/image1653.png"/><Relationship Id="rId3" Type="http://schemas.openxmlformats.org/officeDocument/2006/relationships/image" Target="../media/image1639.png"/><Relationship Id="rId21" Type="http://schemas.openxmlformats.org/officeDocument/2006/relationships/image" Target="../media/image1656.png"/><Relationship Id="rId7" Type="http://schemas.openxmlformats.org/officeDocument/2006/relationships/image" Target="../media/image1643.png"/><Relationship Id="rId12" Type="http://schemas.openxmlformats.org/officeDocument/2006/relationships/image" Target="../media/image903.png"/><Relationship Id="rId17" Type="http://schemas.openxmlformats.org/officeDocument/2006/relationships/image" Target="../media/image1652.png"/><Relationship Id="rId2" Type="http://schemas.openxmlformats.org/officeDocument/2006/relationships/image" Target="../media/image1638.png"/><Relationship Id="rId16" Type="http://schemas.openxmlformats.org/officeDocument/2006/relationships/image" Target="../media/image1651.png"/><Relationship Id="rId20" Type="http://schemas.openxmlformats.org/officeDocument/2006/relationships/image" Target="../media/image1655.png"/><Relationship Id="rId1" Type="http://schemas.openxmlformats.org/officeDocument/2006/relationships/slideLayout" Target="../slideLayouts/slideLayout5.xml"/><Relationship Id="rId6" Type="http://schemas.openxmlformats.org/officeDocument/2006/relationships/image" Target="../media/image1642.png"/><Relationship Id="rId11" Type="http://schemas.openxmlformats.org/officeDocument/2006/relationships/image" Target="../media/image1647.png"/><Relationship Id="rId5" Type="http://schemas.openxmlformats.org/officeDocument/2006/relationships/image" Target="../media/image1641.png"/><Relationship Id="rId15" Type="http://schemas.openxmlformats.org/officeDocument/2006/relationships/image" Target="../media/image1650.png"/><Relationship Id="rId10" Type="http://schemas.openxmlformats.org/officeDocument/2006/relationships/image" Target="../media/image1646.png"/><Relationship Id="rId19" Type="http://schemas.openxmlformats.org/officeDocument/2006/relationships/image" Target="../media/image1654.png"/><Relationship Id="rId4" Type="http://schemas.openxmlformats.org/officeDocument/2006/relationships/image" Target="../media/image1640.png"/><Relationship Id="rId9" Type="http://schemas.openxmlformats.org/officeDocument/2006/relationships/image" Target="../media/image1645.png"/><Relationship Id="rId14" Type="http://schemas.openxmlformats.org/officeDocument/2006/relationships/image" Target="../media/image1649.png"/></Relationships>
</file>

<file path=ppt/slides/_rels/slide106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5.xml"/></Relationships>
</file>

<file path=ppt/slides/_rels/slide107.xml.rels><?xml version="1.0" encoding="UTF-8" standalone="yes"?>
<Relationships xmlns="http://schemas.openxmlformats.org/package/2006/relationships"><Relationship Id="rId8" Type="http://schemas.openxmlformats.org/officeDocument/2006/relationships/image" Target="../media/image1663.png"/><Relationship Id="rId3" Type="http://schemas.openxmlformats.org/officeDocument/2006/relationships/image" Target="../media/image1658.png"/><Relationship Id="rId7" Type="http://schemas.openxmlformats.org/officeDocument/2006/relationships/image" Target="../media/image1662.png"/><Relationship Id="rId2" Type="http://schemas.openxmlformats.org/officeDocument/2006/relationships/image" Target="../media/image1657.png"/><Relationship Id="rId1" Type="http://schemas.openxmlformats.org/officeDocument/2006/relationships/slideLayout" Target="../slideLayouts/slideLayout5.xml"/><Relationship Id="rId6" Type="http://schemas.openxmlformats.org/officeDocument/2006/relationships/image" Target="../media/image1661.png"/><Relationship Id="rId5" Type="http://schemas.openxmlformats.org/officeDocument/2006/relationships/image" Target="../media/image1660.png"/><Relationship Id="rId4" Type="http://schemas.openxmlformats.org/officeDocument/2006/relationships/image" Target="../media/image1659.png"/></Relationships>
</file>

<file path=ppt/slides/_rels/slide108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5.xml"/></Relationships>
</file>

<file path=ppt/slides/_rels/slide109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5.xml"/></Relationships>
</file>

<file path=ppt/slides/slide1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>
            <a:spLocks noGrp="1"/>
          </p:cNvSpPr>
          <p:nvPr>
            <p:ph type="title"/>
          </p:nvPr>
        </p:nvSpPr>
        <p:spPr>
          <a:xfrm>
            <a:off x="558006" y="3886200"/>
            <a:ext cx="16535399" cy="2273186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 marR="701040" algn="ctr">
              <a:lnSpc>
                <a:spcPct val="101699"/>
              </a:lnSpc>
              <a:spcBef>
                <a:spcPts val="65"/>
              </a:spcBef>
            </a:pPr>
            <a:r>
              <a:rPr sz="7200" b="1" spc="-130" smtClean="0"/>
              <a:t>PROTECCION </a:t>
            </a:r>
            <a:r>
              <a:rPr sz="7200" b="1" spc="-835" smtClean="0"/>
              <a:t> </a:t>
            </a:r>
            <a:r>
              <a:rPr sz="7200" b="1" spc="-170"/>
              <a:t>DE</a:t>
            </a:r>
            <a:r>
              <a:rPr sz="7200" b="1" spc="-20"/>
              <a:t> </a:t>
            </a:r>
            <a:r>
              <a:rPr lang="es-AR" sz="7200" b="1" spc="-200" dirty="0" smtClean="0"/>
              <a:t>GENERADORES </a:t>
            </a:r>
            <a:r>
              <a:rPr sz="7200" b="1" spc="-60" smtClean="0"/>
              <a:t>SINCRÓNICO</a:t>
            </a:r>
            <a:r>
              <a:rPr lang="es-ES" sz="7200" b="1" spc="-60" dirty="0" smtClean="0"/>
              <a:t>S</a:t>
            </a:r>
            <a:endParaRPr sz="7200" b="1"/>
          </a:p>
        </p:txBody>
      </p:sp>
    </p:spTree>
  </p:cSld>
  <p:clrMapOvr>
    <a:masterClrMapping/>
  </p:clrMapOvr>
</p:sld>
</file>

<file path=ppt/slides/slide2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object 4"/>
          <p:cNvSpPr txBox="1"/>
          <p:nvPr/>
        </p:nvSpPr>
        <p:spPr>
          <a:xfrm>
            <a:off x="2105964" y="810263"/>
            <a:ext cx="7679349" cy="889987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>
              <a:lnSpc>
                <a:spcPct val="100000"/>
              </a:lnSpc>
              <a:spcBef>
                <a:spcPts val="40"/>
              </a:spcBef>
            </a:pPr>
            <a:endParaRPr sz="1900">
              <a:latin typeface="Microsoft Sans Serif"/>
              <a:cs typeface="Microsoft Sans Serif"/>
            </a:endParaRPr>
          </a:p>
          <a:p>
            <a:pPr marL="12700">
              <a:lnSpc>
                <a:spcPct val="100000"/>
              </a:lnSpc>
            </a:pPr>
            <a:r>
              <a:rPr sz="1250" spc="35" dirty="0">
                <a:latin typeface="Microsoft Sans Serif"/>
                <a:cs typeface="Microsoft Sans Serif"/>
                <a:hlinkClick r:id="rId2" action="ppaction://hlinksldjump"/>
              </a:rPr>
              <a:t>Capítulo</a:t>
            </a:r>
            <a:r>
              <a:rPr sz="1250" spc="-30" dirty="0">
                <a:latin typeface="Microsoft Sans Serif"/>
                <a:cs typeface="Microsoft Sans Serif"/>
                <a:hlinkClick r:id="rId2" action="ppaction://hlinksldjump"/>
              </a:rPr>
              <a:t> </a:t>
            </a:r>
            <a:r>
              <a:rPr sz="1250" spc="15" dirty="0">
                <a:latin typeface="Microsoft Sans Serif"/>
                <a:cs typeface="Microsoft Sans Serif"/>
                <a:hlinkClick r:id="rId2" action="ppaction://hlinksldjump"/>
              </a:rPr>
              <a:t>1</a:t>
            </a:r>
            <a:r>
              <a:rPr sz="1250" spc="-30" dirty="0">
                <a:latin typeface="Microsoft Sans Serif"/>
                <a:cs typeface="Microsoft Sans Serif"/>
                <a:hlinkClick r:id="rId2" action="ppaction://hlinksldjump"/>
              </a:rPr>
              <a:t> </a:t>
            </a:r>
            <a:r>
              <a:rPr sz="1250" spc="40" dirty="0">
                <a:latin typeface="Microsoft Sans Serif"/>
                <a:cs typeface="Microsoft Sans Serif"/>
                <a:hlinkClick r:id="rId2" action="ppaction://hlinksldjump"/>
              </a:rPr>
              <a:t>Fundamentos</a:t>
            </a:r>
            <a:endParaRPr sz="1250">
              <a:latin typeface="Microsoft Sans Serif"/>
              <a:cs typeface="Microsoft Sans Serif"/>
            </a:endParaRPr>
          </a:p>
          <a:p>
            <a:pPr>
              <a:lnSpc>
                <a:spcPct val="100000"/>
              </a:lnSpc>
              <a:spcBef>
                <a:spcPts val="45"/>
              </a:spcBef>
            </a:pPr>
            <a:endParaRPr sz="1550">
              <a:latin typeface="Microsoft Sans Serif"/>
              <a:cs typeface="Microsoft Sans Serif"/>
            </a:endParaRPr>
          </a:p>
          <a:p>
            <a:pPr marL="12700">
              <a:lnSpc>
                <a:spcPct val="100000"/>
              </a:lnSpc>
            </a:pPr>
            <a:r>
              <a:rPr sz="1000" spc="25" dirty="0">
                <a:latin typeface="Microsoft Sans Serif"/>
                <a:cs typeface="Microsoft Sans Serif"/>
                <a:hlinkClick r:id="rId3" action="ppaction://hlinksldjump"/>
              </a:rPr>
              <a:t>Capítulo</a:t>
            </a:r>
            <a:r>
              <a:rPr sz="1000" spc="-15" dirty="0">
                <a:latin typeface="Microsoft Sans Serif"/>
                <a:cs typeface="Microsoft Sans Serif"/>
                <a:hlinkClick r:id="rId3" action="ppaction://hlinksldjump"/>
              </a:rPr>
              <a:t> </a:t>
            </a:r>
            <a:r>
              <a:rPr sz="1000" spc="15" dirty="0">
                <a:latin typeface="Microsoft Sans Serif"/>
                <a:cs typeface="Microsoft Sans Serif"/>
                <a:hlinkClick r:id="rId3" action="ppaction://hlinksldjump"/>
              </a:rPr>
              <a:t>2</a:t>
            </a:r>
            <a:r>
              <a:rPr sz="1000" spc="-15" dirty="0">
                <a:latin typeface="Microsoft Sans Serif"/>
                <a:cs typeface="Microsoft Sans Serif"/>
                <a:hlinkClick r:id="rId3" action="ppaction://hlinksldjump"/>
              </a:rPr>
              <a:t> </a:t>
            </a:r>
            <a:r>
              <a:rPr sz="1000" spc="25" dirty="0">
                <a:latin typeface="Microsoft Sans Serif"/>
                <a:cs typeface="Microsoft Sans Serif"/>
                <a:hlinkClick r:id="rId3" action="ppaction://hlinksldjump"/>
              </a:rPr>
              <a:t>Protección</a:t>
            </a:r>
            <a:r>
              <a:rPr sz="1000" spc="-15" dirty="0">
                <a:latin typeface="Microsoft Sans Serif"/>
                <a:cs typeface="Microsoft Sans Serif"/>
                <a:hlinkClick r:id="rId3" action="ppaction://hlinksldjump"/>
              </a:rPr>
              <a:t> </a:t>
            </a:r>
            <a:r>
              <a:rPr sz="1000" spc="40" dirty="0">
                <a:latin typeface="Microsoft Sans Serif"/>
                <a:cs typeface="Microsoft Sans Serif"/>
                <a:hlinkClick r:id="rId3" action="ppaction://hlinksldjump"/>
              </a:rPr>
              <a:t>contra</a:t>
            </a:r>
            <a:r>
              <a:rPr sz="1000" spc="-10" dirty="0">
                <a:latin typeface="Microsoft Sans Serif"/>
                <a:cs typeface="Microsoft Sans Serif"/>
                <a:hlinkClick r:id="rId3" action="ppaction://hlinksldjump"/>
              </a:rPr>
              <a:t> </a:t>
            </a:r>
            <a:r>
              <a:rPr sz="1000" spc="15" dirty="0">
                <a:latin typeface="Microsoft Sans Serif"/>
                <a:cs typeface="Microsoft Sans Serif"/>
                <a:hlinkClick r:id="rId3" action="ppaction://hlinksldjump"/>
              </a:rPr>
              <a:t>fallas</a:t>
            </a:r>
            <a:endParaRPr sz="1000">
              <a:latin typeface="Microsoft Sans Serif"/>
              <a:cs typeface="Microsoft Sans Serif"/>
            </a:endParaRPr>
          </a:p>
        </p:txBody>
      </p:sp>
      <p:sp>
        <p:nvSpPr>
          <p:cNvPr id="5" name="object 5"/>
          <p:cNvSpPr txBox="1"/>
          <p:nvPr/>
        </p:nvSpPr>
        <p:spPr>
          <a:xfrm>
            <a:off x="3154144" y="1961916"/>
            <a:ext cx="1586413" cy="1232535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sz="1000" spc="-5" dirty="0">
                <a:latin typeface="Microsoft Sans Serif"/>
                <a:cs typeface="Microsoft Sans Serif"/>
                <a:hlinkClick r:id="rId3" action="ppaction://hlinksldjump"/>
              </a:rPr>
              <a:t>Sección</a:t>
            </a:r>
            <a:r>
              <a:rPr sz="1000" spc="-10" dirty="0">
                <a:latin typeface="Microsoft Sans Serif"/>
                <a:cs typeface="Microsoft Sans Serif"/>
                <a:hlinkClick r:id="rId3" action="ppaction://hlinksldjump"/>
              </a:rPr>
              <a:t> </a:t>
            </a:r>
            <a:r>
              <a:rPr sz="1000" spc="5" dirty="0">
                <a:latin typeface="Microsoft Sans Serif"/>
                <a:cs typeface="Microsoft Sans Serif"/>
                <a:hlinkClick r:id="rId3" action="ppaction://hlinksldjump"/>
              </a:rPr>
              <a:t>2.1</a:t>
            </a:r>
            <a:endParaRPr sz="1000">
              <a:latin typeface="Microsoft Sans Serif"/>
              <a:cs typeface="Microsoft Sans Serif"/>
            </a:endParaRPr>
          </a:p>
          <a:p>
            <a:pPr marL="12700">
              <a:lnSpc>
                <a:spcPct val="100000"/>
              </a:lnSpc>
              <a:spcBef>
                <a:spcPts val="885"/>
              </a:spcBef>
            </a:pPr>
            <a:r>
              <a:rPr sz="1000" spc="-5" dirty="0">
                <a:latin typeface="Microsoft Sans Serif"/>
                <a:cs typeface="Microsoft Sans Serif"/>
                <a:hlinkClick r:id="rId4" action="ppaction://hlinksldjump"/>
              </a:rPr>
              <a:t>Sección</a:t>
            </a:r>
            <a:r>
              <a:rPr sz="1000" spc="-10" dirty="0">
                <a:latin typeface="Microsoft Sans Serif"/>
                <a:cs typeface="Microsoft Sans Serif"/>
                <a:hlinkClick r:id="rId4" action="ppaction://hlinksldjump"/>
              </a:rPr>
              <a:t> </a:t>
            </a:r>
            <a:r>
              <a:rPr sz="1000" spc="5" dirty="0">
                <a:latin typeface="Microsoft Sans Serif"/>
                <a:cs typeface="Microsoft Sans Serif"/>
                <a:hlinkClick r:id="rId4" action="ppaction://hlinksldjump"/>
              </a:rPr>
              <a:t>2.2</a:t>
            </a:r>
            <a:endParaRPr sz="1000">
              <a:latin typeface="Microsoft Sans Serif"/>
              <a:cs typeface="Microsoft Sans Serif"/>
            </a:endParaRPr>
          </a:p>
          <a:p>
            <a:pPr marL="12700">
              <a:lnSpc>
                <a:spcPct val="100000"/>
              </a:lnSpc>
              <a:spcBef>
                <a:spcPts val="865"/>
              </a:spcBef>
            </a:pPr>
            <a:r>
              <a:rPr sz="1000" spc="-5" dirty="0">
                <a:latin typeface="Microsoft Sans Serif"/>
                <a:cs typeface="Microsoft Sans Serif"/>
                <a:hlinkClick r:id="rId5" action="ppaction://hlinksldjump"/>
              </a:rPr>
              <a:t>Sección</a:t>
            </a:r>
            <a:r>
              <a:rPr sz="1000" spc="-10" dirty="0">
                <a:latin typeface="Microsoft Sans Serif"/>
                <a:cs typeface="Microsoft Sans Serif"/>
                <a:hlinkClick r:id="rId5" action="ppaction://hlinksldjump"/>
              </a:rPr>
              <a:t> </a:t>
            </a:r>
            <a:r>
              <a:rPr sz="1000" spc="5" dirty="0">
                <a:latin typeface="Microsoft Sans Serif"/>
                <a:cs typeface="Microsoft Sans Serif"/>
                <a:hlinkClick r:id="rId5" action="ppaction://hlinksldjump"/>
              </a:rPr>
              <a:t>2.3</a:t>
            </a:r>
            <a:endParaRPr sz="1000">
              <a:latin typeface="Microsoft Sans Serif"/>
              <a:cs typeface="Microsoft Sans Serif"/>
            </a:endParaRPr>
          </a:p>
          <a:p>
            <a:pPr marL="12700">
              <a:lnSpc>
                <a:spcPct val="100000"/>
              </a:lnSpc>
              <a:spcBef>
                <a:spcPts val="875"/>
              </a:spcBef>
            </a:pPr>
            <a:r>
              <a:rPr sz="1000" spc="-5" dirty="0">
                <a:latin typeface="Microsoft Sans Serif"/>
                <a:cs typeface="Microsoft Sans Serif"/>
                <a:hlinkClick r:id="rId6" action="ppaction://hlinksldjump"/>
              </a:rPr>
              <a:t>Sección</a:t>
            </a:r>
            <a:r>
              <a:rPr sz="1000" spc="-10" dirty="0">
                <a:latin typeface="Microsoft Sans Serif"/>
                <a:cs typeface="Microsoft Sans Serif"/>
                <a:hlinkClick r:id="rId6" action="ppaction://hlinksldjump"/>
              </a:rPr>
              <a:t> </a:t>
            </a:r>
            <a:r>
              <a:rPr sz="1000" spc="5" dirty="0">
                <a:latin typeface="Microsoft Sans Serif"/>
                <a:cs typeface="Microsoft Sans Serif"/>
                <a:hlinkClick r:id="rId6" action="ppaction://hlinksldjump"/>
              </a:rPr>
              <a:t>2.4</a:t>
            </a:r>
            <a:endParaRPr sz="1000">
              <a:latin typeface="Microsoft Sans Serif"/>
              <a:cs typeface="Microsoft Sans Serif"/>
            </a:endParaRPr>
          </a:p>
          <a:p>
            <a:pPr marL="12700">
              <a:lnSpc>
                <a:spcPct val="100000"/>
              </a:lnSpc>
              <a:spcBef>
                <a:spcPts val="875"/>
              </a:spcBef>
            </a:pPr>
            <a:r>
              <a:rPr sz="1000" spc="-5" dirty="0">
                <a:latin typeface="Microsoft Sans Serif"/>
                <a:cs typeface="Microsoft Sans Serif"/>
                <a:hlinkClick r:id="rId7" action="ppaction://hlinksldjump"/>
              </a:rPr>
              <a:t>Sección</a:t>
            </a:r>
            <a:r>
              <a:rPr sz="1000" spc="-10" dirty="0">
                <a:latin typeface="Microsoft Sans Serif"/>
                <a:cs typeface="Microsoft Sans Serif"/>
                <a:hlinkClick r:id="rId7" action="ppaction://hlinksldjump"/>
              </a:rPr>
              <a:t> </a:t>
            </a:r>
            <a:r>
              <a:rPr sz="1000" spc="5" dirty="0">
                <a:latin typeface="Microsoft Sans Serif"/>
                <a:cs typeface="Microsoft Sans Serif"/>
                <a:hlinkClick r:id="rId7" action="ppaction://hlinksldjump"/>
              </a:rPr>
              <a:t>2.5</a:t>
            </a:r>
            <a:endParaRPr sz="1000">
              <a:latin typeface="Microsoft Sans Serif"/>
              <a:cs typeface="Microsoft Sans Serif"/>
            </a:endParaRPr>
          </a:p>
        </p:txBody>
      </p:sp>
      <p:sp>
        <p:nvSpPr>
          <p:cNvPr id="6" name="object 6"/>
          <p:cNvSpPr txBox="1"/>
          <p:nvPr/>
        </p:nvSpPr>
        <p:spPr>
          <a:xfrm>
            <a:off x="5130006" y="1524000"/>
            <a:ext cx="3849169" cy="505267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sz="1600" spc="15" dirty="0">
                <a:latin typeface="Microsoft Sans Serif"/>
                <a:cs typeface="Microsoft Sans Serif"/>
                <a:hlinkClick r:id="rId3" action="ppaction://hlinksldjump"/>
              </a:rPr>
              <a:t>Protección</a:t>
            </a:r>
            <a:r>
              <a:rPr sz="1600" spc="-10" dirty="0">
                <a:latin typeface="Microsoft Sans Serif"/>
                <a:cs typeface="Microsoft Sans Serif"/>
                <a:hlinkClick r:id="rId3" action="ppaction://hlinksldjump"/>
              </a:rPr>
              <a:t> </a:t>
            </a:r>
            <a:r>
              <a:rPr sz="1600" spc="25" dirty="0">
                <a:latin typeface="Microsoft Sans Serif"/>
                <a:cs typeface="Microsoft Sans Serif"/>
                <a:hlinkClick r:id="rId3" action="ppaction://hlinksldjump"/>
              </a:rPr>
              <a:t>contra</a:t>
            </a:r>
            <a:r>
              <a:rPr sz="1600" spc="-5" dirty="0">
                <a:latin typeface="Microsoft Sans Serif"/>
                <a:cs typeface="Microsoft Sans Serif"/>
                <a:hlinkClick r:id="rId3" action="ppaction://hlinksldjump"/>
              </a:rPr>
              <a:t> </a:t>
            </a:r>
            <a:r>
              <a:rPr sz="1600" spc="10" dirty="0">
                <a:latin typeface="Microsoft Sans Serif"/>
                <a:cs typeface="Microsoft Sans Serif"/>
                <a:hlinkClick r:id="rId3" action="ppaction://hlinksldjump"/>
              </a:rPr>
              <a:t>fallas</a:t>
            </a:r>
            <a:r>
              <a:rPr sz="1600" spc="-10" dirty="0">
                <a:latin typeface="Microsoft Sans Serif"/>
                <a:cs typeface="Microsoft Sans Serif"/>
                <a:hlinkClick r:id="rId3" action="ppaction://hlinksldjump"/>
              </a:rPr>
              <a:t> </a:t>
            </a:r>
            <a:r>
              <a:rPr sz="1600" spc="20" dirty="0">
                <a:latin typeface="Microsoft Sans Serif"/>
                <a:cs typeface="Microsoft Sans Serif"/>
                <a:hlinkClick r:id="rId3" action="ppaction://hlinksldjump"/>
              </a:rPr>
              <a:t>de</a:t>
            </a:r>
            <a:r>
              <a:rPr sz="1600" spc="-5" dirty="0">
                <a:latin typeface="Microsoft Sans Serif"/>
                <a:cs typeface="Microsoft Sans Serif"/>
                <a:hlinkClick r:id="rId3" action="ppaction://hlinksldjump"/>
              </a:rPr>
              <a:t> </a:t>
            </a:r>
            <a:r>
              <a:rPr sz="1600" spc="5" dirty="0">
                <a:latin typeface="Microsoft Sans Serif"/>
                <a:cs typeface="Microsoft Sans Serif"/>
                <a:hlinkClick r:id="rId3" action="ppaction://hlinksldjump"/>
              </a:rPr>
              <a:t>fase</a:t>
            </a:r>
            <a:r>
              <a:rPr sz="1600" spc="-10" dirty="0">
                <a:latin typeface="Microsoft Sans Serif"/>
                <a:cs typeface="Microsoft Sans Serif"/>
                <a:hlinkClick r:id="rId3" action="ppaction://hlinksldjump"/>
              </a:rPr>
              <a:t> </a:t>
            </a:r>
            <a:r>
              <a:rPr sz="1600" spc="20" dirty="0">
                <a:latin typeface="Microsoft Sans Serif"/>
                <a:cs typeface="Microsoft Sans Serif"/>
                <a:hlinkClick r:id="rId3" action="ppaction://hlinksldjump"/>
              </a:rPr>
              <a:t>del</a:t>
            </a:r>
            <a:r>
              <a:rPr sz="1600" spc="-5" dirty="0">
                <a:latin typeface="Microsoft Sans Serif"/>
                <a:cs typeface="Microsoft Sans Serif"/>
                <a:hlinkClick r:id="rId3" action="ppaction://hlinksldjump"/>
              </a:rPr>
              <a:t> </a:t>
            </a:r>
            <a:r>
              <a:rPr sz="1600" spc="25" dirty="0">
                <a:latin typeface="Microsoft Sans Serif"/>
                <a:cs typeface="Microsoft Sans Serif"/>
                <a:hlinkClick r:id="rId3" action="ppaction://hlinksldjump"/>
              </a:rPr>
              <a:t>estator</a:t>
            </a:r>
            <a:endParaRPr sz="1600">
              <a:latin typeface="Microsoft Sans Serif"/>
              <a:cs typeface="Microsoft Sans Serif"/>
            </a:endParaRPr>
          </a:p>
        </p:txBody>
      </p:sp>
      <p:sp>
        <p:nvSpPr>
          <p:cNvPr id="7" name="object 7"/>
          <p:cNvSpPr txBox="1"/>
          <p:nvPr/>
        </p:nvSpPr>
        <p:spPr>
          <a:xfrm>
            <a:off x="4982570" y="2269993"/>
            <a:ext cx="3849169" cy="112851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sz="650" spc="15" dirty="0">
                <a:latin typeface="Microsoft Sans Serif"/>
                <a:cs typeface="Microsoft Sans Serif"/>
                <a:hlinkClick r:id="rId4" action="ppaction://hlinksldjump"/>
              </a:rPr>
              <a:t>Protección</a:t>
            </a:r>
            <a:r>
              <a:rPr sz="650" spc="-10" dirty="0">
                <a:latin typeface="Microsoft Sans Serif"/>
                <a:cs typeface="Microsoft Sans Serif"/>
                <a:hlinkClick r:id="rId4" action="ppaction://hlinksldjump"/>
              </a:rPr>
              <a:t> </a:t>
            </a:r>
            <a:r>
              <a:rPr sz="650" spc="25" dirty="0">
                <a:latin typeface="Microsoft Sans Serif"/>
                <a:cs typeface="Microsoft Sans Serif"/>
                <a:hlinkClick r:id="rId4" action="ppaction://hlinksldjump"/>
              </a:rPr>
              <a:t>contra</a:t>
            </a:r>
            <a:r>
              <a:rPr sz="650" spc="-10" dirty="0">
                <a:latin typeface="Microsoft Sans Serif"/>
                <a:cs typeface="Microsoft Sans Serif"/>
                <a:hlinkClick r:id="rId4" action="ppaction://hlinksldjump"/>
              </a:rPr>
              <a:t> </a:t>
            </a:r>
            <a:r>
              <a:rPr sz="650" spc="10" dirty="0">
                <a:latin typeface="Microsoft Sans Serif"/>
                <a:cs typeface="Microsoft Sans Serif"/>
                <a:hlinkClick r:id="rId4" action="ppaction://hlinksldjump"/>
              </a:rPr>
              <a:t>fallas</a:t>
            </a:r>
            <a:r>
              <a:rPr sz="650" spc="-10" dirty="0">
                <a:latin typeface="Microsoft Sans Serif"/>
                <a:cs typeface="Microsoft Sans Serif"/>
                <a:hlinkClick r:id="rId4" action="ppaction://hlinksldjump"/>
              </a:rPr>
              <a:t> </a:t>
            </a:r>
            <a:r>
              <a:rPr sz="650" dirty="0">
                <a:latin typeface="Microsoft Sans Serif"/>
                <a:cs typeface="Microsoft Sans Serif"/>
                <a:hlinkClick r:id="rId4" action="ppaction://hlinksldjump"/>
              </a:rPr>
              <a:t>a</a:t>
            </a:r>
            <a:r>
              <a:rPr sz="650" spc="-10" dirty="0">
                <a:latin typeface="Microsoft Sans Serif"/>
                <a:cs typeface="Microsoft Sans Serif"/>
                <a:hlinkClick r:id="rId4" action="ppaction://hlinksldjump"/>
              </a:rPr>
              <a:t> </a:t>
            </a:r>
            <a:r>
              <a:rPr sz="650" spc="30" dirty="0">
                <a:latin typeface="Microsoft Sans Serif"/>
                <a:cs typeface="Microsoft Sans Serif"/>
                <a:hlinkClick r:id="rId4" action="ppaction://hlinksldjump"/>
              </a:rPr>
              <a:t>tierra</a:t>
            </a:r>
            <a:r>
              <a:rPr sz="650" spc="-5" dirty="0">
                <a:latin typeface="Microsoft Sans Serif"/>
                <a:cs typeface="Microsoft Sans Serif"/>
                <a:hlinkClick r:id="rId4" action="ppaction://hlinksldjump"/>
              </a:rPr>
              <a:t> </a:t>
            </a:r>
            <a:r>
              <a:rPr sz="650" spc="20" dirty="0">
                <a:latin typeface="Microsoft Sans Serif"/>
                <a:cs typeface="Microsoft Sans Serif"/>
                <a:hlinkClick r:id="rId4" action="ppaction://hlinksldjump"/>
              </a:rPr>
              <a:t>del</a:t>
            </a:r>
            <a:r>
              <a:rPr sz="650" spc="-10" dirty="0">
                <a:latin typeface="Microsoft Sans Serif"/>
                <a:cs typeface="Microsoft Sans Serif"/>
                <a:hlinkClick r:id="rId4" action="ppaction://hlinksldjump"/>
              </a:rPr>
              <a:t> </a:t>
            </a:r>
            <a:r>
              <a:rPr sz="650" spc="25" dirty="0">
                <a:latin typeface="Microsoft Sans Serif"/>
                <a:cs typeface="Microsoft Sans Serif"/>
                <a:hlinkClick r:id="rId4" action="ppaction://hlinksldjump"/>
              </a:rPr>
              <a:t>estator</a:t>
            </a:r>
            <a:endParaRPr sz="650">
              <a:latin typeface="Microsoft Sans Serif"/>
              <a:cs typeface="Microsoft Sans Serif"/>
            </a:endParaRPr>
          </a:p>
        </p:txBody>
      </p:sp>
      <p:sp>
        <p:nvSpPr>
          <p:cNvPr id="8" name="object 8"/>
          <p:cNvSpPr txBox="1"/>
          <p:nvPr/>
        </p:nvSpPr>
        <p:spPr>
          <a:xfrm>
            <a:off x="4982568" y="2533620"/>
            <a:ext cx="3079336" cy="112851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sz="650" spc="15" dirty="0">
                <a:latin typeface="Microsoft Sans Serif"/>
                <a:cs typeface="Microsoft Sans Serif"/>
                <a:hlinkClick r:id="rId5" action="ppaction://hlinksldjump"/>
              </a:rPr>
              <a:t>Protección</a:t>
            </a:r>
            <a:r>
              <a:rPr sz="650" spc="-15" dirty="0">
                <a:latin typeface="Microsoft Sans Serif"/>
                <a:cs typeface="Microsoft Sans Serif"/>
                <a:hlinkClick r:id="rId5" action="ppaction://hlinksldjump"/>
              </a:rPr>
              <a:t> </a:t>
            </a:r>
            <a:r>
              <a:rPr sz="650" spc="25" dirty="0">
                <a:latin typeface="Microsoft Sans Serif"/>
                <a:cs typeface="Microsoft Sans Serif"/>
                <a:hlinkClick r:id="rId5" action="ppaction://hlinksldjump"/>
              </a:rPr>
              <a:t>contra</a:t>
            </a:r>
            <a:r>
              <a:rPr sz="650" spc="-15" dirty="0">
                <a:latin typeface="Microsoft Sans Serif"/>
                <a:cs typeface="Microsoft Sans Serif"/>
                <a:hlinkClick r:id="rId5" action="ppaction://hlinksldjump"/>
              </a:rPr>
              <a:t> </a:t>
            </a:r>
            <a:r>
              <a:rPr sz="650" spc="10" dirty="0">
                <a:latin typeface="Microsoft Sans Serif"/>
                <a:cs typeface="Microsoft Sans Serif"/>
                <a:hlinkClick r:id="rId5" action="ppaction://hlinksldjump"/>
              </a:rPr>
              <a:t>fallas</a:t>
            </a:r>
            <a:r>
              <a:rPr sz="650" spc="-15" dirty="0">
                <a:latin typeface="Microsoft Sans Serif"/>
                <a:cs typeface="Microsoft Sans Serif"/>
                <a:hlinkClick r:id="rId5" action="ppaction://hlinksldjump"/>
              </a:rPr>
              <a:t> </a:t>
            </a:r>
            <a:r>
              <a:rPr sz="650" spc="20" dirty="0">
                <a:latin typeface="Microsoft Sans Serif"/>
                <a:cs typeface="Microsoft Sans Serif"/>
                <a:hlinkClick r:id="rId5" action="ppaction://hlinksldjump"/>
              </a:rPr>
              <a:t>de</a:t>
            </a:r>
            <a:r>
              <a:rPr sz="650" spc="-15" dirty="0">
                <a:latin typeface="Microsoft Sans Serif"/>
                <a:cs typeface="Microsoft Sans Serif"/>
                <a:hlinkClick r:id="rId5" action="ppaction://hlinksldjump"/>
              </a:rPr>
              <a:t> </a:t>
            </a:r>
            <a:r>
              <a:rPr sz="650" spc="25" dirty="0">
                <a:latin typeface="Microsoft Sans Serif"/>
                <a:cs typeface="Microsoft Sans Serif"/>
                <a:hlinkClick r:id="rId5" action="ppaction://hlinksldjump"/>
              </a:rPr>
              <a:t>campo</a:t>
            </a:r>
            <a:endParaRPr sz="650">
              <a:latin typeface="Microsoft Sans Serif"/>
              <a:cs typeface="Microsoft Sans Serif"/>
            </a:endParaRPr>
          </a:p>
        </p:txBody>
      </p:sp>
      <p:sp>
        <p:nvSpPr>
          <p:cNvPr id="9" name="object 9"/>
          <p:cNvSpPr txBox="1"/>
          <p:nvPr/>
        </p:nvSpPr>
        <p:spPr>
          <a:xfrm>
            <a:off x="4982569" y="2790897"/>
            <a:ext cx="3526336" cy="120546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sz="700" spc="-5" dirty="0">
                <a:latin typeface="Microsoft Sans Serif"/>
                <a:cs typeface="Microsoft Sans Serif"/>
                <a:hlinkClick r:id="rId6" action="ppaction://hlinksldjump"/>
              </a:rPr>
              <a:t>Falla</a:t>
            </a:r>
            <a:r>
              <a:rPr sz="700" spc="-15" dirty="0">
                <a:latin typeface="Microsoft Sans Serif"/>
                <a:cs typeface="Microsoft Sans Serif"/>
                <a:hlinkClick r:id="rId6" action="ppaction://hlinksldjump"/>
              </a:rPr>
              <a:t> </a:t>
            </a:r>
            <a:r>
              <a:rPr sz="700" spc="20" dirty="0">
                <a:latin typeface="Microsoft Sans Serif"/>
                <a:cs typeface="Microsoft Sans Serif"/>
                <a:hlinkClick r:id="rId6" action="ppaction://hlinksldjump"/>
              </a:rPr>
              <a:t>del</a:t>
            </a:r>
            <a:r>
              <a:rPr sz="700" spc="-10" dirty="0">
                <a:latin typeface="Microsoft Sans Serif"/>
                <a:cs typeface="Microsoft Sans Serif"/>
                <a:hlinkClick r:id="rId6" action="ppaction://hlinksldjump"/>
              </a:rPr>
              <a:t> </a:t>
            </a:r>
            <a:r>
              <a:rPr sz="700" spc="30" dirty="0">
                <a:latin typeface="Microsoft Sans Serif"/>
                <a:cs typeface="Microsoft Sans Serif"/>
                <a:hlinkClick r:id="rId6" action="ppaction://hlinksldjump"/>
              </a:rPr>
              <a:t>disyuntor</a:t>
            </a:r>
            <a:r>
              <a:rPr sz="700" spc="-10" dirty="0">
                <a:latin typeface="Microsoft Sans Serif"/>
                <a:cs typeface="Microsoft Sans Serif"/>
                <a:hlinkClick r:id="rId6" action="ppaction://hlinksldjump"/>
              </a:rPr>
              <a:t> </a:t>
            </a:r>
            <a:r>
              <a:rPr sz="700" spc="20" dirty="0">
                <a:latin typeface="Microsoft Sans Serif"/>
                <a:cs typeface="Microsoft Sans Serif"/>
                <a:hlinkClick r:id="rId6" action="ppaction://hlinksldjump"/>
              </a:rPr>
              <a:t>del</a:t>
            </a:r>
            <a:r>
              <a:rPr sz="700" spc="-10" dirty="0">
                <a:latin typeface="Microsoft Sans Serif"/>
                <a:cs typeface="Microsoft Sans Serif"/>
                <a:hlinkClick r:id="rId6" action="ppaction://hlinksldjump"/>
              </a:rPr>
              <a:t> </a:t>
            </a:r>
            <a:r>
              <a:rPr sz="700" spc="30" dirty="0">
                <a:latin typeface="Microsoft Sans Serif"/>
                <a:cs typeface="Microsoft Sans Serif"/>
                <a:hlinkClick r:id="rId6" action="ppaction://hlinksldjump"/>
              </a:rPr>
              <a:t>generador</a:t>
            </a:r>
            <a:r>
              <a:rPr sz="700" spc="-10" dirty="0">
                <a:latin typeface="Microsoft Sans Serif"/>
                <a:cs typeface="Microsoft Sans Serif"/>
                <a:hlinkClick r:id="rId6" action="ppaction://hlinksldjump"/>
              </a:rPr>
              <a:t> </a:t>
            </a:r>
            <a:r>
              <a:rPr sz="700" spc="20" dirty="0">
                <a:latin typeface="Microsoft Sans Serif"/>
                <a:cs typeface="Microsoft Sans Serif"/>
                <a:hlinkClick r:id="rId6" action="ppaction://hlinksldjump"/>
              </a:rPr>
              <a:t>de</a:t>
            </a:r>
            <a:endParaRPr sz="700">
              <a:latin typeface="Microsoft Sans Serif"/>
              <a:cs typeface="Microsoft Sans Serif"/>
            </a:endParaRPr>
          </a:p>
        </p:txBody>
      </p:sp>
      <p:sp>
        <p:nvSpPr>
          <p:cNvPr id="10" name="object 10"/>
          <p:cNvSpPr txBox="1"/>
          <p:nvPr/>
        </p:nvSpPr>
        <p:spPr>
          <a:xfrm>
            <a:off x="4982570" y="3054599"/>
            <a:ext cx="3413855" cy="120546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sz="700" spc="25" dirty="0">
                <a:latin typeface="Microsoft Sans Serif"/>
                <a:cs typeface="Microsoft Sans Serif"/>
                <a:hlinkClick r:id="rId7" action="ppaction://hlinksldjump"/>
              </a:rPr>
              <a:t>protección</a:t>
            </a:r>
            <a:r>
              <a:rPr sz="700" spc="-10" dirty="0">
                <a:latin typeface="Microsoft Sans Serif"/>
                <a:cs typeface="Microsoft Sans Serif"/>
                <a:hlinkClick r:id="rId7" action="ppaction://hlinksldjump"/>
              </a:rPr>
              <a:t> </a:t>
            </a:r>
            <a:r>
              <a:rPr sz="700" spc="20" dirty="0">
                <a:latin typeface="Microsoft Sans Serif"/>
                <a:cs typeface="Microsoft Sans Serif"/>
                <a:hlinkClick r:id="rId7" action="ppaction://hlinksldjump"/>
              </a:rPr>
              <a:t>de</a:t>
            </a:r>
            <a:r>
              <a:rPr sz="700" spc="-10" dirty="0">
                <a:latin typeface="Microsoft Sans Serif"/>
                <a:cs typeface="Microsoft Sans Serif"/>
                <a:hlinkClick r:id="rId7" action="ppaction://hlinksldjump"/>
              </a:rPr>
              <a:t> </a:t>
            </a:r>
            <a:r>
              <a:rPr sz="700" spc="20" dirty="0">
                <a:latin typeface="Microsoft Sans Serif"/>
                <a:cs typeface="Microsoft Sans Serif"/>
                <a:hlinkClick r:id="rId7" action="ppaction://hlinksldjump"/>
              </a:rPr>
              <a:t>respaldo</a:t>
            </a:r>
            <a:r>
              <a:rPr sz="700" spc="-10" dirty="0">
                <a:latin typeface="Microsoft Sans Serif"/>
                <a:cs typeface="Microsoft Sans Serif"/>
                <a:hlinkClick r:id="rId7" action="ppaction://hlinksldjump"/>
              </a:rPr>
              <a:t> </a:t>
            </a:r>
            <a:r>
              <a:rPr sz="700" spc="20" dirty="0">
                <a:latin typeface="Microsoft Sans Serif"/>
                <a:cs typeface="Microsoft Sans Serif"/>
                <a:hlinkClick r:id="rId7" action="ppaction://hlinksldjump"/>
              </a:rPr>
              <a:t>del</a:t>
            </a:r>
            <a:r>
              <a:rPr sz="700" spc="-5" dirty="0">
                <a:latin typeface="Microsoft Sans Serif"/>
                <a:cs typeface="Microsoft Sans Serif"/>
                <a:hlinkClick r:id="rId7" action="ppaction://hlinksldjump"/>
              </a:rPr>
              <a:t> </a:t>
            </a:r>
            <a:r>
              <a:rPr sz="700" spc="15" dirty="0">
                <a:latin typeface="Microsoft Sans Serif"/>
                <a:cs typeface="Microsoft Sans Serif"/>
                <a:hlinkClick r:id="rId7" action="ppaction://hlinksldjump"/>
              </a:rPr>
              <a:t>sistema</a:t>
            </a:r>
            <a:endParaRPr sz="700">
              <a:latin typeface="Microsoft Sans Serif"/>
              <a:cs typeface="Microsoft Sans Serif"/>
            </a:endParaRPr>
          </a:p>
        </p:txBody>
      </p:sp>
      <p:sp>
        <p:nvSpPr>
          <p:cNvPr id="11" name="object 11"/>
          <p:cNvSpPr txBox="1"/>
          <p:nvPr/>
        </p:nvSpPr>
        <p:spPr>
          <a:xfrm>
            <a:off x="2105964" y="3408705"/>
            <a:ext cx="8874271" cy="151323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sz="900" spc="25" dirty="0">
                <a:latin typeface="Microsoft Sans Serif"/>
                <a:cs typeface="Microsoft Sans Serif"/>
                <a:hlinkClick r:id="rId8" action="ppaction://hlinksldjump"/>
              </a:rPr>
              <a:t>Capítulo</a:t>
            </a:r>
            <a:r>
              <a:rPr sz="900" spc="-5" dirty="0">
                <a:latin typeface="Microsoft Sans Serif"/>
                <a:cs typeface="Microsoft Sans Serif"/>
                <a:hlinkClick r:id="rId8" action="ppaction://hlinksldjump"/>
              </a:rPr>
              <a:t> </a:t>
            </a:r>
            <a:r>
              <a:rPr sz="900" spc="10" dirty="0">
                <a:latin typeface="Microsoft Sans Serif"/>
                <a:cs typeface="Microsoft Sans Serif"/>
                <a:hlinkClick r:id="rId8" action="ppaction://hlinksldjump"/>
              </a:rPr>
              <a:t>3</a:t>
            </a:r>
            <a:r>
              <a:rPr sz="900" spc="-5" dirty="0">
                <a:latin typeface="Microsoft Sans Serif"/>
                <a:cs typeface="Microsoft Sans Serif"/>
                <a:hlinkClick r:id="rId8" action="ppaction://hlinksldjump"/>
              </a:rPr>
              <a:t> </a:t>
            </a:r>
            <a:r>
              <a:rPr sz="900" spc="20" dirty="0">
                <a:latin typeface="Microsoft Sans Serif"/>
                <a:cs typeface="Microsoft Sans Serif"/>
                <a:hlinkClick r:id="rId8" action="ppaction://hlinksldjump"/>
              </a:rPr>
              <a:t>Protección</a:t>
            </a:r>
            <a:r>
              <a:rPr sz="900" spc="-5" dirty="0">
                <a:latin typeface="Microsoft Sans Serif"/>
                <a:cs typeface="Microsoft Sans Serif"/>
                <a:hlinkClick r:id="rId8" action="ppaction://hlinksldjump"/>
              </a:rPr>
              <a:t> </a:t>
            </a:r>
            <a:r>
              <a:rPr sz="900" spc="35" dirty="0">
                <a:latin typeface="Microsoft Sans Serif"/>
                <a:cs typeface="Microsoft Sans Serif"/>
                <a:hlinkClick r:id="rId8" action="ppaction://hlinksldjump"/>
              </a:rPr>
              <a:t>contra</a:t>
            </a:r>
            <a:r>
              <a:rPr sz="900" spc="-5" dirty="0">
                <a:latin typeface="Microsoft Sans Serif"/>
                <a:cs typeface="Microsoft Sans Serif"/>
                <a:hlinkClick r:id="rId8" action="ppaction://hlinksldjump"/>
              </a:rPr>
              <a:t> </a:t>
            </a:r>
            <a:r>
              <a:rPr sz="900" spc="20" dirty="0">
                <a:latin typeface="Microsoft Sans Serif"/>
                <a:cs typeface="Microsoft Sans Serif"/>
                <a:hlinkClick r:id="rId8" action="ppaction://hlinksldjump"/>
              </a:rPr>
              <a:t>condiciones</a:t>
            </a:r>
            <a:r>
              <a:rPr sz="900" spc="-5" dirty="0">
                <a:latin typeface="Microsoft Sans Serif"/>
                <a:cs typeface="Microsoft Sans Serif"/>
                <a:hlinkClick r:id="rId8" action="ppaction://hlinksldjump"/>
              </a:rPr>
              <a:t> </a:t>
            </a:r>
            <a:r>
              <a:rPr sz="900" spc="30" dirty="0">
                <a:latin typeface="Microsoft Sans Serif"/>
                <a:cs typeface="Microsoft Sans Serif"/>
                <a:hlinkClick r:id="rId8" action="ppaction://hlinksldjump"/>
              </a:rPr>
              <a:t>de</a:t>
            </a:r>
            <a:r>
              <a:rPr sz="900" spc="-5" dirty="0">
                <a:latin typeface="Microsoft Sans Serif"/>
                <a:cs typeface="Microsoft Sans Serif"/>
                <a:hlinkClick r:id="rId8" action="ppaction://hlinksldjump"/>
              </a:rPr>
              <a:t> </a:t>
            </a:r>
            <a:r>
              <a:rPr sz="900" spc="40" dirty="0">
                <a:latin typeface="Microsoft Sans Serif"/>
                <a:cs typeface="Microsoft Sans Serif"/>
                <a:hlinkClick r:id="rId8" action="ppaction://hlinksldjump"/>
              </a:rPr>
              <a:t>funcionamiento</a:t>
            </a:r>
            <a:r>
              <a:rPr sz="900" dirty="0">
                <a:latin typeface="Microsoft Sans Serif"/>
                <a:cs typeface="Microsoft Sans Serif"/>
                <a:hlinkClick r:id="rId8" action="ppaction://hlinksldjump"/>
              </a:rPr>
              <a:t> </a:t>
            </a:r>
            <a:r>
              <a:rPr sz="900" spc="30" dirty="0">
                <a:latin typeface="Microsoft Sans Serif"/>
                <a:cs typeface="Microsoft Sans Serif"/>
                <a:hlinkClick r:id="rId8" action="ppaction://hlinksldjump"/>
              </a:rPr>
              <a:t>anormales</a:t>
            </a:r>
            <a:endParaRPr sz="900">
              <a:latin typeface="Microsoft Sans Serif"/>
              <a:cs typeface="Microsoft Sans Serif"/>
            </a:endParaRPr>
          </a:p>
        </p:txBody>
      </p:sp>
      <p:sp>
        <p:nvSpPr>
          <p:cNvPr id="12" name="object 12"/>
          <p:cNvSpPr txBox="1"/>
          <p:nvPr/>
        </p:nvSpPr>
        <p:spPr>
          <a:xfrm>
            <a:off x="3154144" y="3672070"/>
            <a:ext cx="1586413" cy="1755139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sz="950" spc="-5" dirty="0">
                <a:latin typeface="Microsoft Sans Serif"/>
                <a:cs typeface="Microsoft Sans Serif"/>
                <a:hlinkClick r:id="rId8" action="ppaction://hlinksldjump"/>
              </a:rPr>
              <a:t>Sección</a:t>
            </a:r>
            <a:r>
              <a:rPr sz="950" spc="-40" dirty="0">
                <a:latin typeface="Microsoft Sans Serif"/>
                <a:cs typeface="Microsoft Sans Serif"/>
                <a:hlinkClick r:id="rId8" action="ppaction://hlinksldjump"/>
              </a:rPr>
              <a:t> </a:t>
            </a:r>
            <a:r>
              <a:rPr sz="950" spc="5" dirty="0">
                <a:latin typeface="Microsoft Sans Serif"/>
                <a:cs typeface="Microsoft Sans Serif"/>
                <a:hlinkClick r:id="rId8" action="ppaction://hlinksldjump"/>
              </a:rPr>
              <a:t>3.1</a:t>
            </a:r>
            <a:endParaRPr sz="950">
              <a:latin typeface="Microsoft Sans Serif"/>
              <a:cs typeface="Microsoft Sans Serif"/>
            </a:endParaRPr>
          </a:p>
          <a:p>
            <a:pPr marL="12700">
              <a:lnSpc>
                <a:spcPct val="100000"/>
              </a:lnSpc>
              <a:spcBef>
                <a:spcPts val="885"/>
              </a:spcBef>
            </a:pPr>
            <a:r>
              <a:rPr sz="1000" spc="-5" dirty="0">
                <a:latin typeface="Microsoft Sans Serif"/>
                <a:cs typeface="Microsoft Sans Serif"/>
                <a:hlinkClick r:id="rId9" action="ppaction://hlinksldjump"/>
              </a:rPr>
              <a:t>Sección</a:t>
            </a:r>
            <a:r>
              <a:rPr sz="1000" spc="-60" dirty="0">
                <a:latin typeface="Microsoft Sans Serif"/>
                <a:cs typeface="Microsoft Sans Serif"/>
                <a:hlinkClick r:id="rId9" action="ppaction://hlinksldjump"/>
              </a:rPr>
              <a:t> </a:t>
            </a:r>
            <a:r>
              <a:rPr sz="1000" spc="5" dirty="0">
                <a:latin typeface="Microsoft Sans Serif"/>
                <a:cs typeface="Microsoft Sans Serif"/>
                <a:hlinkClick r:id="rId9" action="ppaction://hlinksldjump"/>
              </a:rPr>
              <a:t>3.2</a:t>
            </a:r>
            <a:endParaRPr sz="1000">
              <a:latin typeface="Microsoft Sans Serif"/>
              <a:cs typeface="Microsoft Sans Serif"/>
            </a:endParaRPr>
          </a:p>
          <a:p>
            <a:pPr marL="12700">
              <a:lnSpc>
                <a:spcPct val="100000"/>
              </a:lnSpc>
              <a:spcBef>
                <a:spcPts val="925"/>
              </a:spcBef>
            </a:pPr>
            <a:r>
              <a:rPr sz="950" spc="-5" dirty="0">
                <a:latin typeface="Microsoft Sans Serif"/>
                <a:cs typeface="Microsoft Sans Serif"/>
                <a:hlinkClick r:id="rId10" action="ppaction://hlinksldjump"/>
              </a:rPr>
              <a:t>Sección</a:t>
            </a:r>
            <a:r>
              <a:rPr sz="950" spc="-40" dirty="0">
                <a:latin typeface="Microsoft Sans Serif"/>
                <a:cs typeface="Microsoft Sans Serif"/>
                <a:hlinkClick r:id="rId10" action="ppaction://hlinksldjump"/>
              </a:rPr>
              <a:t> </a:t>
            </a:r>
            <a:r>
              <a:rPr sz="950" spc="5" dirty="0">
                <a:latin typeface="Microsoft Sans Serif"/>
                <a:cs typeface="Microsoft Sans Serif"/>
                <a:hlinkClick r:id="rId10" action="ppaction://hlinksldjump"/>
              </a:rPr>
              <a:t>3.3</a:t>
            </a:r>
            <a:endParaRPr sz="950">
              <a:latin typeface="Microsoft Sans Serif"/>
              <a:cs typeface="Microsoft Sans Serif"/>
            </a:endParaRPr>
          </a:p>
          <a:p>
            <a:pPr marL="12700">
              <a:lnSpc>
                <a:spcPct val="100000"/>
              </a:lnSpc>
              <a:spcBef>
                <a:spcPts val="885"/>
              </a:spcBef>
            </a:pPr>
            <a:r>
              <a:rPr sz="1000" spc="-5" dirty="0">
                <a:latin typeface="Microsoft Sans Serif"/>
                <a:cs typeface="Microsoft Sans Serif"/>
                <a:hlinkClick r:id="rId11" action="ppaction://hlinksldjump"/>
              </a:rPr>
              <a:t>Sección</a:t>
            </a:r>
            <a:r>
              <a:rPr sz="1000" spc="-60" dirty="0">
                <a:latin typeface="Microsoft Sans Serif"/>
                <a:cs typeface="Microsoft Sans Serif"/>
                <a:hlinkClick r:id="rId11" action="ppaction://hlinksldjump"/>
              </a:rPr>
              <a:t> </a:t>
            </a:r>
            <a:r>
              <a:rPr sz="1000" spc="5" dirty="0">
                <a:latin typeface="Microsoft Sans Serif"/>
                <a:cs typeface="Microsoft Sans Serif"/>
                <a:hlinkClick r:id="rId11" action="ppaction://hlinksldjump"/>
              </a:rPr>
              <a:t>3.4</a:t>
            </a:r>
            <a:endParaRPr sz="1000">
              <a:latin typeface="Microsoft Sans Serif"/>
              <a:cs typeface="Microsoft Sans Serif"/>
            </a:endParaRPr>
          </a:p>
          <a:p>
            <a:pPr marL="12700">
              <a:lnSpc>
                <a:spcPct val="100000"/>
              </a:lnSpc>
              <a:spcBef>
                <a:spcPts val="940"/>
              </a:spcBef>
            </a:pPr>
            <a:r>
              <a:rPr sz="950" spc="-5" dirty="0">
                <a:latin typeface="Microsoft Sans Serif"/>
                <a:cs typeface="Microsoft Sans Serif"/>
                <a:hlinkClick r:id="rId12" action="ppaction://hlinksldjump"/>
              </a:rPr>
              <a:t>Sección</a:t>
            </a:r>
            <a:r>
              <a:rPr sz="950" spc="-10" dirty="0">
                <a:latin typeface="Microsoft Sans Serif"/>
                <a:cs typeface="Microsoft Sans Serif"/>
                <a:hlinkClick r:id="rId12" action="ppaction://hlinksldjump"/>
              </a:rPr>
              <a:t> </a:t>
            </a:r>
            <a:r>
              <a:rPr sz="950" spc="5" dirty="0">
                <a:latin typeface="Microsoft Sans Serif"/>
                <a:cs typeface="Microsoft Sans Serif"/>
                <a:hlinkClick r:id="rId12" action="ppaction://hlinksldjump"/>
              </a:rPr>
              <a:t>3.5</a:t>
            </a:r>
            <a:endParaRPr sz="950">
              <a:latin typeface="Microsoft Sans Serif"/>
              <a:cs typeface="Microsoft Sans Serif"/>
            </a:endParaRPr>
          </a:p>
          <a:p>
            <a:pPr marL="12700">
              <a:lnSpc>
                <a:spcPct val="100000"/>
              </a:lnSpc>
              <a:spcBef>
                <a:spcPts val="935"/>
              </a:spcBef>
            </a:pPr>
            <a:r>
              <a:rPr sz="950" spc="-5" dirty="0">
                <a:latin typeface="Microsoft Sans Serif"/>
                <a:cs typeface="Microsoft Sans Serif"/>
                <a:hlinkClick r:id="rId13" action="ppaction://hlinksldjump"/>
              </a:rPr>
              <a:t>Sección</a:t>
            </a:r>
            <a:r>
              <a:rPr sz="950" spc="-10" dirty="0">
                <a:latin typeface="Microsoft Sans Serif"/>
                <a:cs typeface="Microsoft Sans Serif"/>
                <a:hlinkClick r:id="rId13" action="ppaction://hlinksldjump"/>
              </a:rPr>
              <a:t> </a:t>
            </a:r>
            <a:r>
              <a:rPr sz="950" spc="5" dirty="0">
                <a:latin typeface="Microsoft Sans Serif"/>
                <a:cs typeface="Microsoft Sans Serif"/>
                <a:hlinkClick r:id="rId13" action="ppaction://hlinksldjump"/>
              </a:rPr>
              <a:t>3.6</a:t>
            </a:r>
            <a:endParaRPr sz="950">
              <a:latin typeface="Microsoft Sans Serif"/>
              <a:cs typeface="Microsoft Sans Serif"/>
            </a:endParaRPr>
          </a:p>
          <a:p>
            <a:pPr marL="12700">
              <a:lnSpc>
                <a:spcPct val="100000"/>
              </a:lnSpc>
              <a:spcBef>
                <a:spcPts val="885"/>
              </a:spcBef>
            </a:pPr>
            <a:r>
              <a:rPr sz="1000" spc="-5" dirty="0">
                <a:latin typeface="Microsoft Sans Serif"/>
                <a:cs typeface="Microsoft Sans Serif"/>
                <a:hlinkClick r:id="rId14" action="ppaction://hlinksldjump"/>
              </a:rPr>
              <a:t>Sección</a:t>
            </a:r>
            <a:r>
              <a:rPr sz="1000" spc="-60" dirty="0">
                <a:latin typeface="Microsoft Sans Serif"/>
                <a:cs typeface="Microsoft Sans Serif"/>
                <a:hlinkClick r:id="rId14" action="ppaction://hlinksldjump"/>
              </a:rPr>
              <a:t> </a:t>
            </a:r>
            <a:r>
              <a:rPr sz="1000" spc="5" dirty="0">
                <a:latin typeface="Microsoft Sans Serif"/>
                <a:cs typeface="Microsoft Sans Serif"/>
                <a:hlinkClick r:id="rId14" action="ppaction://hlinksldjump"/>
              </a:rPr>
              <a:t>3.7</a:t>
            </a:r>
            <a:endParaRPr sz="1000">
              <a:latin typeface="Microsoft Sans Serif"/>
              <a:cs typeface="Microsoft Sans Serif"/>
            </a:endParaRPr>
          </a:p>
        </p:txBody>
      </p:sp>
      <p:sp>
        <p:nvSpPr>
          <p:cNvPr id="13" name="object 13"/>
          <p:cNvSpPr txBox="1"/>
          <p:nvPr/>
        </p:nvSpPr>
        <p:spPr>
          <a:xfrm>
            <a:off x="4975592" y="3691119"/>
            <a:ext cx="5749651" cy="135935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sz="800" spc="20" dirty="0">
                <a:latin typeface="Microsoft Sans Serif"/>
                <a:cs typeface="Microsoft Sans Serif"/>
                <a:hlinkClick r:id="rId8" action="ppaction://hlinksldjump"/>
              </a:rPr>
              <a:t>Protección</a:t>
            </a:r>
            <a:r>
              <a:rPr sz="800" spc="-10" dirty="0">
                <a:latin typeface="Microsoft Sans Serif"/>
                <a:cs typeface="Microsoft Sans Serif"/>
                <a:hlinkClick r:id="rId8" action="ppaction://hlinksldjump"/>
              </a:rPr>
              <a:t> </a:t>
            </a:r>
            <a:r>
              <a:rPr sz="800" spc="25" dirty="0">
                <a:latin typeface="Microsoft Sans Serif"/>
                <a:cs typeface="Microsoft Sans Serif"/>
                <a:hlinkClick r:id="rId8" action="ppaction://hlinksldjump"/>
              </a:rPr>
              <a:t>de</a:t>
            </a:r>
            <a:r>
              <a:rPr sz="800" spc="-5" dirty="0">
                <a:latin typeface="Microsoft Sans Serif"/>
                <a:cs typeface="Microsoft Sans Serif"/>
                <a:hlinkClick r:id="rId8" action="ppaction://hlinksldjump"/>
              </a:rPr>
              <a:t> </a:t>
            </a:r>
            <a:r>
              <a:rPr sz="800" spc="20" dirty="0">
                <a:latin typeface="Microsoft Sans Serif"/>
                <a:cs typeface="Microsoft Sans Serif"/>
                <a:hlinkClick r:id="rId8" action="ppaction://hlinksldjump"/>
              </a:rPr>
              <a:t>frecuencia</a:t>
            </a:r>
            <a:r>
              <a:rPr sz="800" spc="-10" dirty="0">
                <a:latin typeface="Microsoft Sans Serif"/>
                <a:cs typeface="Microsoft Sans Serif"/>
                <a:hlinkClick r:id="rId8" action="ppaction://hlinksldjump"/>
              </a:rPr>
              <a:t> </a:t>
            </a:r>
            <a:r>
              <a:rPr sz="800" spc="35" dirty="0">
                <a:latin typeface="Microsoft Sans Serif"/>
                <a:cs typeface="Microsoft Sans Serif"/>
                <a:hlinkClick r:id="rId8" action="ppaction://hlinksldjump"/>
              </a:rPr>
              <a:t>anormal</a:t>
            </a:r>
            <a:r>
              <a:rPr sz="800" spc="-5" dirty="0">
                <a:latin typeface="Microsoft Sans Serif"/>
                <a:cs typeface="Microsoft Sans Serif"/>
                <a:hlinkClick r:id="rId8" action="ppaction://hlinksldjump"/>
              </a:rPr>
              <a:t> </a:t>
            </a:r>
            <a:r>
              <a:rPr sz="800" spc="20" dirty="0">
                <a:latin typeface="Microsoft Sans Serif"/>
                <a:cs typeface="Microsoft Sans Serif"/>
              </a:rPr>
              <a:t>Protección</a:t>
            </a:r>
            <a:r>
              <a:rPr sz="800" spc="-5" dirty="0">
                <a:latin typeface="Microsoft Sans Serif"/>
                <a:cs typeface="Microsoft Sans Serif"/>
              </a:rPr>
              <a:t> </a:t>
            </a:r>
            <a:r>
              <a:rPr sz="800" spc="30" dirty="0">
                <a:latin typeface="Microsoft Sans Serif"/>
                <a:cs typeface="Microsoft Sans Serif"/>
              </a:rPr>
              <a:t>contra</a:t>
            </a:r>
            <a:endParaRPr sz="800">
              <a:latin typeface="Microsoft Sans Serif"/>
              <a:cs typeface="Microsoft Sans Serif"/>
            </a:endParaRPr>
          </a:p>
        </p:txBody>
      </p:sp>
      <p:sp>
        <p:nvSpPr>
          <p:cNvPr id="14" name="object 14"/>
          <p:cNvSpPr txBox="1"/>
          <p:nvPr/>
        </p:nvSpPr>
        <p:spPr>
          <a:xfrm>
            <a:off x="4982570" y="3955072"/>
            <a:ext cx="7118407" cy="135935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sz="800" spc="20" dirty="0">
                <a:latin typeface="Microsoft Sans Serif"/>
                <a:cs typeface="Microsoft Sans Serif"/>
                <a:hlinkClick r:id="rId9" action="ppaction://hlinksldjump"/>
              </a:rPr>
              <a:t>sobreexcitación</a:t>
            </a:r>
            <a:r>
              <a:rPr sz="800" dirty="0">
                <a:latin typeface="Microsoft Sans Serif"/>
                <a:cs typeface="Microsoft Sans Serif"/>
                <a:hlinkClick r:id="rId9" action="ppaction://hlinksldjump"/>
              </a:rPr>
              <a:t> </a:t>
            </a:r>
            <a:r>
              <a:rPr sz="800" spc="5" dirty="0">
                <a:latin typeface="Microsoft Sans Serif"/>
                <a:cs typeface="Microsoft Sans Serif"/>
                <a:hlinkClick r:id="rId9" action="ppaction://hlinksldjump"/>
              </a:rPr>
              <a:t>y </a:t>
            </a:r>
            <a:r>
              <a:rPr sz="800" spc="25" dirty="0">
                <a:latin typeface="Microsoft Sans Serif"/>
                <a:cs typeface="Microsoft Sans Serif"/>
                <a:hlinkClick r:id="rId9" action="ppaction://hlinksldjump"/>
              </a:rPr>
              <a:t>sobretensión</a:t>
            </a:r>
            <a:r>
              <a:rPr sz="800" spc="5" dirty="0">
                <a:latin typeface="Microsoft Sans Serif"/>
                <a:cs typeface="Microsoft Sans Serif"/>
                <a:hlinkClick r:id="rId9" action="ppaction://hlinksldjump"/>
              </a:rPr>
              <a:t> </a:t>
            </a:r>
            <a:r>
              <a:rPr sz="800" spc="20" dirty="0">
                <a:latin typeface="Microsoft Sans Serif"/>
                <a:cs typeface="Microsoft Sans Serif"/>
                <a:hlinkClick r:id="rId9" action="ppaction://hlinksldjump"/>
              </a:rPr>
              <a:t>Protección</a:t>
            </a:r>
            <a:r>
              <a:rPr sz="800" dirty="0">
                <a:latin typeface="Microsoft Sans Serif"/>
                <a:cs typeface="Microsoft Sans Serif"/>
                <a:hlinkClick r:id="rId9" action="ppaction://hlinksldjump"/>
              </a:rPr>
              <a:t> </a:t>
            </a:r>
            <a:r>
              <a:rPr sz="800" spc="30" dirty="0">
                <a:latin typeface="Microsoft Sans Serif"/>
                <a:cs typeface="Microsoft Sans Serif"/>
                <a:hlinkClick r:id="rId9" action="ppaction://hlinksldjump"/>
              </a:rPr>
              <a:t>contra</a:t>
            </a:r>
            <a:r>
              <a:rPr sz="800" spc="5" dirty="0">
                <a:latin typeface="Microsoft Sans Serif"/>
                <a:cs typeface="Microsoft Sans Serif"/>
                <a:hlinkClick r:id="rId9" action="ppaction://hlinksldjump"/>
              </a:rPr>
              <a:t> </a:t>
            </a:r>
            <a:r>
              <a:rPr sz="800" spc="25" dirty="0">
                <a:latin typeface="Microsoft Sans Serif"/>
                <a:cs typeface="Microsoft Sans Serif"/>
              </a:rPr>
              <a:t>subexcitación/</a:t>
            </a:r>
            <a:endParaRPr sz="800">
              <a:latin typeface="Microsoft Sans Serif"/>
              <a:cs typeface="Microsoft Sans Serif"/>
            </a:endParaRPr>
          </a:p>
        </p:txBody>
      </p:sp>
      <p:sp>
        <p:nvSpPr>
          <p:cNvPr id="15" name="object 15"/>
          <p:cNvSpPr txBox="1"/>
          <p:nvPr/>
        </p:nvSpPr>
        <p:spPr>
          <a:xfrm>
            <a:off x="4975593" y="4219025"/>
            <a:ext cx="7293701" cy="135935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sz="800" spc="30" dirty="0">
                <a:latin typeface="Microsoft Sans Serif"/>
                <a:cs typeface="Microsoft Sans Serif"/>
                <a:hlinkClick r:id="rId10" action="ppaction://hlinksldjump"/>
              </a:rPr>
              <a:t>pérdida</a:t>
            </a:r>
            <a:r>
              <a:rPr sz="800" dirty="0">
                <a:latin typeface="Microsoft Sans Serif"/>
                <a:cs typeface="Microsoft Sans Serif"/>
                <a:hlinkClick r:id="rId10" action="ppaction://hlinksldjump"/>
              </a:rPr>
              <a:t> </a:t>
            </a:r>
            <a:r>
              <a:rPr sz="800" spc="25" dirty="0">
                <a:latin typeface="Microsoft Sans Serif"/>
                <a:cs typeface="Microsoft Sans Serif"/>
                <a:hlinkClick r:id="rId10" action="ppaction://hlinksldjump"/>
              </a:rPr>
              <a:t>de</a:t>
            </a:r>
            <a:r>
              <a:rPr sz="800" spc="5" dirty="0">
                <a:latin typeface="Microsoft Sans Serif"/>
                <a:cs typeface="Microsoft Sans Serif"/>
                <a:hlinkClick r:id="rId10" action="ppaction://hlinksldjump"/>
              </a:rPr>
              <a:t> </a:t>
            </a:r>
            <a:r>
              <a:rPr sz="800" spc="20" dirty="0">
                <a:latin typeface="Microsoft Sans Serif"/>
                <a:cs typeface="Microsoft Sans Serif"/>
                <a:hlinkClick r:id="rId10" action="ppaction://hlinksldjump"/>
              </a:rPr>
              <a:t>excitación</a:t>
            </a:r>
            <a:r>
              <a:rPr sz="800" spc="5" dirty="0">
                <a:latin typeface="Microsoft Sans Serif"/>
                <a:cs typeface="Microsoft Sans Serif"/>
                <a:hlinkClick r:id="rId10" action="ppaction://hlinksldjump"/>
              </a:rPr>
              <a:t> </a:t>
            </a:r>
            <a:r>
              <a:rPr sz="800" spc="20" dirty="0">
                <a:latin typeface="Microsoft Sans Serif"/>
                <a:cs typeface="Microsoft Sans Serif"/>
                <a:hlinkClick r:id="rId10" action="ppaction://hlinksldjump"/>
              </a:rPr>
              <a:t>Protección</a:t>
            </a:r>
            <a:r>
              <a:rPr sz="800" spc="5" dirty="0">
                <a:latin typeface="Microsoft Sans Serif"/>
                <a:cs typeface="Microsoft Sans Serif"/>
                <a:hlinkClick r:id="rId10" action="ppaction://hlinksldjump"/>
              </a:rPr>
              <a:t> </a:t>
            </a:r>
            <a:r>
              <a:rPr sz="800" spc="30" dirty="0">
                <a:latin typeface="Microsoft Sans Serif"/>
                <a:cs typeface="Microsoft Sans Serif"/>
                <a:hlinkClick r:id="rId10" action="ppaction://hlinksldjump"/>
              </a:rPr>
              <a:t>contra</a:t>
            </a:r>
            <a:r>
              <a:rPr sz="800" spc="5" dirty="0">
                <a:latin typeface="Microsoft Sans Serif"/>
                <a:cs typeface="Microsoft Sans Serif"/>
                <a:hlinkClick r:id="rId10" action="ppaction://hlinksldjump"/>
              </a:rPr>
              <a:t> </a:t>
            </a:r>
            <a:r>
              <a:rPr sz="800" spc="25" dirty="0">
                <a:latin typeface="Microsoft Sans Serif"/>
                <a:cs typeface="Microsoft Sans Serif"/>
                <a:hlinkClick r:id="rId10" action="ppaction://hlinksldjump"/>
              </a:rPr>
              <a:t>desequilibrio</a:t>
            </a:r>
            <a:r>
              <a:rPr sz="800" dirty="0">
                <a:latin typeface="Microsoft Sans Serif"/>
                <a:cs typeface="Microsoft Sans Serif"/>
                <a:hlinkClick r:id="rId10" action="ppaction://hlinksldjump"/>
              </a:rPr>
              <a:t> </a:t>
            </a:r>
            <a:r>
              <a:rPr sz="800" spc="25" dirty="0">
                <a:latin typeface="Microsoft Sans Serif"/>
                <a:cs typeface="Microsoft Sans Serif"/>
                <a:hlinkClick r:id="rId10" action="ppaction://hlinksldjump"/>
              </a:rPr>
              <a:t>de</a:t>
            </a:r>
            <a:r>
              <a:rPr sz="800" spc="5" dirty="0">
                <a:latin typeface="Microsoft Sans Serif"/>
                <a:cs typeface="Microsoft Sans Serif"/>
                <a:hlinkClick r:id="rId10" action="ppaction://hlinksldjump"/>
              </a:rPr>
              <a:t> </a:t>
            </a:r>
            <a:r>
              <a:rPr sz="800" spc="30" dirty="0">
                <a:latin typeface="Microsoft Sans Serif"/>
                <a:cs typeface="Microsoft Sans Serif"/>
              </a:rPr>
              <a:t>corriente</a:t>
            </a:r>
            <a:endParaRPr sz="800">
              <a:latin typeface="Microsoft Sans Serif"/>
              <a:cs typeface="Microsoft Sans Serif"/>
            </a:endParaRPr>
          </a:p>
        </p:txBody>
      </p:sp>
      <p:sp>
        <p:nvSpPr>
          <p:cNvPr id="16" name="object 16"/>
          <p:cNvSpPr txBox="1"/>
          <p:nvPr/>
        </p:nvSpPr>
        <p:spPr>
          <a:xfrm>
            <a:off x="4982570" y="4482979"/>
            <a:ext cx="6335426" cy="135935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sz="800" spc="5" dirty="0">
                <a:latin typeface="Microsoft Sans Serif"/>
                <a:cs typeface="Microsoft Sans Serif"/>
                <a:hlinkClick r:id="rId11" action="ppaction://hlinksldjump"/>
              </a:rPr>
              <a:t>(secuencia</a:t>
            </a:r>
            <a:r>
              <a:rPr sz="800" spc="-10" dirty="0">
                <a:latin typeface="Microsoft Sans Serif"/>
                <a:cs typeface="Microsoft Sans Serif"/>
                <a:hlinkClick r:id="rId11" action="ppaction://hlinksldjump"/>
              </a:rPr>
              <a:t> </a:t>
            </a:r>
            <a:r>
              <a:rPr sz="800" spc="20" dirty="0">
                <a:latin typeface="Microsoft Sans Serif"/>
                <a:cs typeface="Microsoft Sans Serif"/>
                <a:hlinkClick r:id="rId11" action="ppaction://hlinksldjump"/>
              </a:rPr>
              <a:t>negativa)</a:t>
            </a:r>
            <a:r>
              <a:rPr sz="800" spc="-5" dirty="0">
                <a:latin typeface="Microsoft Sans Serif"/>
                <a:cs typeface="Microsoft Sans Serif"/>
                <a:hlinkClick r:id="rId11" action="ppaction://hlinksldjump"/>
              </a:rPr>
              <a:t> </a:t>
            </a:r>
            <a:r>
              <a:rPr sz="800" spc="20" dirty="0">
                <a:latin typeface="Microsoft Sans Serif"/>
                <a:cs typeface="Microsoft Sans Serif"/>
                <a:hlinkClick r:id="rId11" action="ppaction://hlinksldjump"/>
              </a:rPr>
              <a:t>Protección</a:t>
            </a:r>
            <a:r>
              <a:rPr sz="800" spc="-5" dirty="0">
                <a:latin typeface="Microsoft Sans Serif"/>
                <a:cs typeface="Microsoft Sans Serif"/>
                <a:hlinkClick r:id="rId11" action="ppaction://hlinksldjump"/>
              </a:rPr>
              <a:t> </a:t>
            </a:r>
            <a:r>
              <a:rPr sz="800" spc="30" dirty="0">
                <a:latin typeface="Microsoft Sans Serif"/>
                <a:cs typeface="Microsoft Sans Serif"/>
                <a:hlinkClick r:id="rId11" action="ppaction://hlinksldjump"/>
              </a:rPr>
              <a:t>contra</a:t>
            </a:r>
            <a:r>
              <a:rPr sz="800" spc="-5" dirty="0">
                <a:latin typeface="Microsoft Sans Serif"/>
                <a:cs typeface="Microsoft Sans Serif"/>
                <a:hlinkClick r:id="rId11" action="ppaction://hlinksldjump"/>
              </a:rPr>
              <a:t> </a:t>
            </a:r>
            <a:r>
              <a:rPr sz="800" spc="30" dirty="0">
                <a:latin typeface="Microsoft Sans Serif"/>
                <a:cs typeface="Microsoft Sans Serif"/>
                <a:hlinkClick r:id="rId11" action="ppaction://hlinksldjump"/>
              </a:rPr>
              <a:t>pérdida</a:t>
            </a:r>
            <a:r>
              <a:rPr sz="800" spc="-5" dirty="0">
                <a:latin typeface="Microsoft Sans Serif"/>
                <a:cs typeface="Microsoft Sans Serif"/>
                <a:hlinkClick r:id="rId11" action="ppaction://hlinksldjump"/>
              </a:rPr>
              <a:t> </a:t>
            </a:r>
            <a:r>
              <a:rPr sz="800" spc="25" dirty="0">
                <a:latin typeface="Microsoft Sans Serif"/>
                <a:cs typeface="Microsoft Sans Serif"/>
                <a:hlinkClick r:id="rId11" action="ppaction://hlinksldjump"/>
              </a:rPr>
              <a:t>del</a:t>
            </a:r>
            <a:r>
              <a:rPr sz="800" spc="-5" dirty="0">
                <a:latin typeface="Microsoft Sans Serif"/>
                <a:cs typeface="Microsoft Sans Serif"/>
                <a:hlinkClick r:id="rId11" action="ppaction://hlinksldjump"/>
              </a:rPr>
              <a:t> </a:t>
            </a:r>
            <a:r>
              <a:rPr sz="800" spc="55" dirty="0">
                <a:latin typeface="Microsoft Sans Serif"/>
                <a:cs typeface="Microsoft Sans Serif"/>
                <a:hlinkClick r:id="rId11" action="ppaction://hlinksldjump"/>
              </a:rPr>
              <a:t>motor</a:t>
            </a:r>
            <a:endParaRPr sz="800">
              <a:latin typeface="Microsoft Sans Serif"/>
              <a:cs typeface="Microsoft Sans Serif"/>
            </a:endParaRPr>
          </a:p>
        </p:txBody>
      </p:sp>
      <p:sp>
        <p:nvSpPr>
          <p:cNvPr id="17" name="object 17"/>
          <p:cNvSpPr txBox="1"/>
          <p:nvPr/>
        </p:nvSpPr>
        <p:spPr>
          <a:xfrm>
            <a:off x="4975592" y="4746932"/>
            <a:ext cx="5923485" cy="135935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sz="800" spc="40" dirty="0">
                <a:latin typeface="Microsoft Sans Serif"/>
                <a:cs typeface="Microsoft Sans Serif"/>
                <a:hlinkClick r:id="rId12" action="ppaction://hlinksldjump"/>
              </a:rPr>
              <a:t>primario</a:t>
            </a:r>
            <a:r>
              <a:rPr sz="800" dirty="0">
                <a:latin typeface="Microsoft Sans Serif"/>
                <a:cs typeface="Microsoft Sans Serif"/>
                <a:hlinkClick r:id="rId12" action="ppaction://hlinksldjump"/>
              </a:rPr>
              <a:t> </a:t>
            </a:r>
            <a:r>
              <a:rPr sz="800" spc="30" dirty="0">
                <a:latin typeface="Microsoft Sans Serif"/>
                <a:cs typeface="Microsoft Sans Serif"/>
                <a:hlinkClick r:id="rId12" action="ppaction://hlinksldjump"/>
              </a:rPr>
              <a:t>(antimotor)</a:t>
            </a:r>
            <a:r>
              <a:rPr sz="800" dirty="0">
                <a:latin typeface="Microsoft Sans Serif"/>
                <a:cs typeface="Microsoft Sans Serif"/>
                <a:hlinkClick r:id="rId12" action="ppaction://hlinksldjump"/>
              </a:rPr>
              <a:t> </a:t>
            </a:r>
            <a:r>
              <a:rPr sz="800" spc="20" dirty="0">
                <a:latin typeface="Microsoft Sans Serif"/>
                <a:cs typeface="Microsoft Sans Serif"/>
                <a:hlinkClick r:id="rId12" action="ppaction://hlinksldjump"/>
              </a:rPr>
              <a:t>Protección</a:t>
            </a:r>
            <a:r>
              <a:rPr sz="800" spc="5" dirty="0">
                <a:latin typeface="Microsoft Sans Serif"/>
                <a:cs typeface="Microsoft Sans Serif"/>
                <a:hlinkClick r:id="rId12" action="ppaction://hlinksldjump"/>
              </a:rPr>
              <a:t> </a:t>
            </a:r>
            <a:r>
              <a:rPr sz="800" spc="35" dirty="0">
                <a:latin typeface="Microsoft Sans Serif"/>
                <a:cs typeface="Microsoft Sans Serif"/>
                <a:hlinkClick r:id="rId12" action="ppaction://hlinksldjump"/>
              </a:rPr>
              <a:t>fuera</a:t>
            </a:r>
            <a:r>
              <a:rPr sz="800" dirty="0">
                <a:latin typeface="Microsoft Sans Serif"/>
                <a:cs typeface="Microsoft Sans Serif"/>
                <a:hlinkClick r:id="rId12" action="ppaction://hlinksldjump"/>
              </a:rPr>
              <a:t> </a:t>
            </a:r>
            <a:r>
              <a:rPr sz="800" spc="25" dirty="0">
                <a:latin typeface="Microsoft Sans Serif"/>
                <a:cs typeface="Microsoft Sans Serif"/>
                <a:hlinkClick r:id="rId12" action="ppaction://hlinksldjump"/>
              </a:rPr>
              <a:t>de</a:t>
            </a:r>
            <a:r>
              <a:rPr sz="800" dirty="0">
                <a:latin typeface="Microsoft Sans Serif"/>
                <a:cs typeface="Microsoft Sans Serif"/>
                <a:hlinkClick r:id="rId12" action="ppaction://hlinksldjump"/>
              </a:rPr>
              <a:t> </a:t>
            </a:r>
            <a:r>
              <a:rPr sz="800" spc="25" dirty="0">
                <a:latin typeface="Microsoft Sans Serif"/>
                <a:cs typeface="Microsoft Sans Serif"/>
                <a:hlinkClick r:id="rId12" action="ppaction://hlinksldjump"/>
              </a:rPr>
              <a:t>sincronismo</a:t>
            </a:r>
            <a:endParaRPr sz="800">
              <a:latin typeface="Microsoft Sans Serif"/>
              <a:cs typeface="Microsoft Sans Serif"/>
            </a:endParaRPr>
          </a:p>
        </p:txBody>
      </p:sp>
      <p:sp>
        <p:nvSpPr>
          <p:cNvPr id="18" name="object 18"/>
          <p:cNvSpPr txBox="1"/>
          <p:nvPr/>
        </p:nvSpPr>
        <p:spPr>
          <a:xfrm>
            <a:off x="4982570" y="5287213"/>
            <a:ext cx="4456856" cy="120546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sz="700" spc="15" dirty="0">
                <a:latin typeface="Microsoft Sans Serif"/>
                <a:cs typeface="Microsoft Sans Serif"/>
                <a:hlinkClick r:id="rId14" action="ppaction://hlinksldjump"/>
              </a:rPr>
              <a:t>Pérdida</a:t>
            </a:r>
            <a:r>
              <a:rPr sz="700" spc="-10" dirty="0">
                <a:latin typeface="Microsoft Sans Serif"/>
                <a:cs typeface="Microsoft Sans Serif"/>
                <a:hlinkClick r:id="rId14" action="ppaction://hlinksldjump"/>
              </a:rPr>
              <a:t> </a:t>
            </a:r>
            <a:r>
              <a:rPr sz="700" spc="20" dirty="0">
                <a:latin typeface="Microsoft Sans Serif"/>
                <a:cs typeface="Microsoft Sans Serif"/>
                <a:hlinkClick r:id="rId14" action="ppaction://hlinksldjump"/>
              </a:rPr>
              <a:t>de</a:t>
            </a:r>
            <a:r>
              <a:rPr sz="700" spc="-5" dirty="0">
                <a:latin typeface="Microsoft Sans Serif"/>
                <a:cs typeface="Microsoft Sans Serif"/>
                <a:hlinkClick r:id="rId14" action="ppaction://hlinksldjump"/>
              </a:rPr>
              <a:t> </a:t>
            </a:r>
            <a:r>
              <a:rPr sz="700" spc="10" dirty="0">
                <a:latin typeface="Microsoft Sans Serif"/>
                <a:cs typeface="Microsoft Sans Serif"/>
                <a:hlinkClick r:id="rId14" action="ppaction://hlinksldjump"/>
              </a:rPr>
              <a:t>señal</a:t>
            </a:r>
            <a:r>
              <a:rPr sz="700" spc="-5" dirty="0">
                <a:latin typeface="Microsoft Sans Serif"/>
                <a:cs typeface="Microsoft Sans Serif"/>
                <a:hlinkClick r:id="rId14" action="ppaction://hlinksldjump"/>
              </a:rPr>
              <a:t> </a:t>
            </a:r>
            <a:r>
              <a:rPr sz="700" spc="20" dirty="0">
                <a:latin typeface="Microsoft Sans Serif"/>
                <a:cs typeface="Microsoft Sans Serif"/>
                <a:hlinkClick r:id="rId14" action="ppaction://hlinksldjump"/>
              </a:rPr>
              <a:t>del</a:t>
            </a:r>
            <a:r>
              <a:rPr sz="700" spc="-5" dirty="0">
                <a:latin typeface="Microsoft Sans Serif"/>
                <a:cs typeface="Microsoft Sans Serif"/>
                <a:hlinkClick r:id="rId14" action="ppaction://hlinksldjump"/>
              </a:rPr>
              <a:t> </a:t>
            </a:r>
            <a:r>
              <a:rPr sz="700" spc="35" dirty="0">
                <a:latin typeface="Microsoft Sans Serif"/>
                <a:cs typeface="Microsoft Sans Serif"/>
                <a:hlinkClick r:id="rId14" action="ppaction://hlinksldjump"/>
              </a:rPr>
              <a:t>transformador</a:t>
            </a:r>
            <a:r>
              <a:rPr sz="700" spc="-10" dirty="0">
                <a:latin typeface="Microsoft Sans Serif"/>
                <a:cs typeface="Microsoft Sans Serif"/>
                <a:hlinkClick r:id="rId14" action="ppaction://hlinksldjump"/>
              </a:rPr>
              <a:t> </a:t>
            </a:r>
            <a:r>
              <a:rPr sz="700" spc="20" dirty="0">
                <a:latin typeface="Microsoft Sans Serif"/>
                <a:cs typeface="Microsoft Sans Serif"/>
                <a:hlinkClick r:id="rId14" action="ppaction://hlinksldjump"/>
              </a:rPr>
              <a:t>de</a:t>
            </a:r>
            <a:r>
              <a:rPr sz="700" spc="-5" dirty="0">
                <a:latin typeface="Microsoft Sans Serif"/>
                <a:cs typeface="Microsoft Sans Serif"/>
                <a:hlinkClick r:id="rId14" action="ppaction://hlinksldjump"/>
              </a:rPr>
              <a:t> </a:t>
            </a:r>
            <a:r>
              <a:rPr sz="700" spc="20" dirty="0">
                <a:latin typeface="Microsoft Sans Serif"/>
                <a:cs typeface="Microsoft Sans Serif"/>
                <a:hlinkClick r:id="rId14" action="ppaction://hlinksldjump"/>
              </a:rPr>
              <a:t>voltaje</a:t>
            </a:r>
            <a:endParaRPr sz="700">
              <a:latin typeface="Microsoft Sans Serif"/>
              <a:cs typeface="Microsoft Sans Serif"/>
            </a:endParaRPr>
          </a:p>
        </p:txBody>
      </p:sp>
      <p:sp>
        <p:nvSpPr>
          <p:cNvPr id="19" name="object 19"/>
          <p:cNvSpPr txBox="1"/>
          <p:nvPr/>
        </p:nvSpPr>
        <p:spPr>
          <a:xfrm>
            <a:off x="2105964" y="5634979"/>
            <a:ext cx="9806252" cy="159018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sz="950" spc="25" dirty="0">
                <a:latin typeface="Microsoft Sans Serif"/>
                <a:cs typeface="Microsoft Sans Serif"/>
                <a:hlinkClick r:id="rId15" action="ppaction://hlinksldjump"/>
              </a:rPr>
              <a:t>Capítulo</a:t>
            </a:r>
            <a:r>
              <a:rPr sz="950" spc="-5" dirty="0">
                <a:latin typeface="Microsoft Sans Serif"/>
                <a:cs typeface="Microsoft Sans Serif"/>
                <a:hlinkClick r:id="rId15" action="ppaction://hlinksldjump"/>
              </a:rPr>
              <a:t> </a:t>
            </a:r>
            <a:r>
              <a:rPr sz="950" spc="15" dirty="0">
                <a:latin typeface="Microsoft Sans Serif"/>
                <a:cs typeface="Microsoft Sans Serif"/>
                <a:hlinkClick r:id="rId15" action="ppaction://hlinksldjump"/>
              </a:rPr>
              <a:t>4</a:t>
            </a:r>
            <a:r>
              <a:rPr sz="950" spc="-5" dirty="0">
                <a:latin typeface="Microsoft Sans Serif"/>
                <a:cs typeface="Microsoft Sans Serif"/>
                <a:hlinkClick r:id="rId15" action="ppaction://hlinksldjump"/>
              </a:rPr>
              <a:t> </a:t>
            </a:r>
            <a:r>
              <a:rPr sz="950" spc="20" dirty="0">
                <a:latin typeface="Microsoft Sans Serif"/>
                <a:cs typeface="Microsoft Sans Serif"/>
                <a:hlinkClick r:id="rId15" action="ppaction://hlinksldjump"/>
              </a:rPr>
              <a:t>Protección</a:t>
            </a:r>
            <a:r>
              <a:rPr sz="950" spc="-5" dirty="0">
                <a:latin typeface="Microsoft Sans Serif"/>
                <a:cs typeface="Microsoft Sans Serif"/>
                <a:hlinkClick r:id="rId15" action="ppaction://hlinksldjump"/>
              </a:rPr>
              <a:t> </a:t>
            </a:r>
            <a:r>
              <a:rPr sz="950" spc="30" dirty="0">
                <a:latin typeface="Microsoft Sans Serif"/>
                <a:cs typeface="Microsoft Sans Serif"/>
                <a:hlinkClick r:id="rId15" action="ppaction://hlinksldjump"/>
              </a:rPr>
              <a:t>en</a:t>
            </a:r>
            <a:r>
              <a:rPr sz="950" spc="-5" dirty="0">
                <a:latin typeface="Microsoft Sans Serif"/>
                <a:cs typeface="Microsoft Sans Serif"/>
                <a:hlinkClick r:id="rId15" action="ppaction://hlinksldjump"/>
              </a:rPr>
              <a:t> </a:t>
            </a:r>
            <a:r>
              <a:rPr sz="950" spc="60" dirty="0">
                <a:latin typeface="Microsoft Sans Serif"/>
                <a:cs typeface="Microsoft Sans Serif"/>
                <a:hlinkClick r:id="rId15" action="ppaction://hlinksldjump"/>
              </a:rPr>
              <a:t>modo</a:t>
            </a:r>
            <a:r>
              <a:rPr sz="950" spc="-5" dirty="0">
                <a:latin typeface="Microsoft Sans Serif"/>
                <a:cs typeface="Microsoft Sans Serif"/>
                <a:hlinkClick r:id="rId15" action="ppaction://hlinksldjump"/>
              </a:rPr>
              <a:t> </a:t>
            </a:r>
            <a:r>
              <a:rPr sz="950" spc="30" dirty="0">
                <a:latin typeface="Microsoft Sans Serif"/>
                <a:cs typeface="Microsoft Sans Serif"/>
                <a:hlinkClick r:id="rId15" action="ppaction://hlinksldjump"/>
              </a:rPr>
              <a:t>de</a:t>
            </a:r>
            <a:r>
              <a:rPr sz="950" spc="-5" dirty="0">
                <a:latin typeface="Microsoft Sans Serif"/>
                <a:cs typeface="Microsoft Sans Serif"/>
                <a:hlinkClick r:id="rId15" action="ppaction://hlinksldjump"/>
              </a:rPr>
              <a:t> </a:t>
            </a:r>
            <a:r>
              <a:rPr sz="950" spc="40" dirty="0">
                <a:latin typeface="Microsoft Sans Serif"/>
                <a:cs typeface="Microsoft Sans Serif"/>
                <a:hlinkClick r:id="rId15" action="ppaction://hlinksldjump"/>
              </a:rPr>
              <a:t>funcionamiento</a:t>
            </a:r>
            <a:r>
              <a:rPr sz="950" dirty="0">
                <a:latin typeface="Microsoft Sans Serif"/>
                <a:cs typeface="Microsoft Sans Serif"/>
                <a:hlinkClick r:id="rId15" action="ppaction://hlinksldjump"/>
              </a:rPr>
              <a:t> </a:t>
            </a:r>
            <a:r>
              <a:rPr sz="950" spc="10" dirty="0">
                <a:latin typeface="Microsoft Sans Serif"/>
                <a:cs typeface="Microsoft Sans Serif"/>
                <a:hlinkClick r:id="rId15" action="ppaction://hlinksldjump"/>
              </a:rPr>
              <a:t>especial</a:t>
            </a:r>
            <a:r>
              <a:rPr sz="950" spc="-5" dirty="0">
                <a:latin typeface="Microsoft Sans Serif"/>
                <a:cs typeface="Microsoft Sans Serif"/>
                <a:hlinkClick r:id="rId15" action="ppaction://hlinksldjump"/>
              </a:rPr>
              <a:t> </a:t>
            </a:r>
            <a:r>
              <a:rPr sz="950" spc="5" dirty="0">
                <a:latin typeface="Microsoft Sans Serif"/>
                <a:cs typeface="Microsoft Sans Serif"/>
                <a:hlinkClick r:id="rId15" action="ppaction://hlinksldjump"/>
              </a:rPr>
              <a:t>y</a:t>
            </a:r>
            <a:r>
              <a:rPr sz="950" spc="-5" dirty="0">
                <a:latin typeface="Microsoft Sans Serif"/>
                <a:cs typeface="Microsoft Sans Serif"/>
                <a:hlinkClick r:id="rId15" action="ppaction://hlinksldjump"/>
              </a:rPr>
              <a:t> </a:t>
            </a:r>
            <a:r>
              <a:rPr sz="950" spc="40" dirty="0">
                <a:latin typeface="Microsoft Sans Serif"/>
                <a:cs typeface="Microsoft Sans Serif"/>
                <a:hlinkClick r:id="rId15" action="ppaction://hlinksldjump"/>
              </a:rPr>
              <a:t>fuera</a:t>
            </a:r>
            <a:r>
              <a:rPr sz="950" spc="-5" dirty="0">
                <a:latin typeface="Microsoft Sans Serif"/>
                <a:cs typeface="Microsoft Sans Serif"/>
                <a:hlinkClick r:id="rId15" action="ppaction://hlinksldjump"/>
              </a:rPr>
              <a:t> </a:t>
            </a:r>
            <a:r>
              <a:rPr sz="950" spc="30" dirty="0">
                <a:latin typeface="Microsoft Sans Serif"/>
                <a:cs typeface="Microsoft Sans Serif"/>
                <a:hlinkClick r:id="rId15" action="ppaction://hlinksldjump"/>
              </a:rPr>
              <a:t>de</a:t>
            </a:r>
            <a:r>
              <a:rPr sz="950" spc="-5" dirty="0">
                <a:latin typeface="Microsoft Sans Serif"/>
                <a:cs typeface="Microsoft Sans Serif"/>
                <a:hlinkClick r:id="rId15" action="ppaction://hlinksldjump"/>
              </a:rPr>
              <a:t> </a:t>
            </a:r>
            <a:r>
              <a:rPr sz="950" spc="25" dirty="0">
                <a:latin typeface="Microsoft Sans Serif"/>
                <a:cs typeface="Microsoft Sans Serif"/>
                <a:hlinkClick r:id="rId15" action="ppaction://hlinksldjump"/>
              </a:rPr>
              <a:t>línea</a:t>
            </a:r>
            <a:endParaRPr sz="950">
              <a:latin typeface="Microsoft Sans Serif"/>
              <a:cs typeface="Microsoft Sans Serif"/>
            </a:endParaRPr>
          </a:p>
        </p:txBody>
      </p:sp>
      <p:sp>
        <p:nvSpPr>
          <p:cNvPr id="20" name="object 20"/>
          <p:cNvSpPr txBox="1"/>
          <p:nvPr/>
        </p:nvSpPr>
        <p:spPr>
          <a:xfrm>
            <a:off x="3154145" y="5904674"/>
            <a:ext cx="1508991" cy="43434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sz="950" spc="-5" dirty="0">
                <a:latin typeface="Microsoft Sans Serif"/>
                <a:cs typeface="Microsoft Sans Serif"/>
                <a:hlinkClick r:id="rId16" action="ppaction://hlinksldjump"/>
              </a:rPr>
              <a:t>Sección</a:t>
            </a:r>
            <a:r>
              <a:rPr sz="950" spc="-10" dirty="0">
                <a:latin typeface="Microsoft Sans Serif"/>
                <a:cs typeface="Microsoft Sans Serif"/>
                <a:hlinkClick r:id="rId16" action="ppaction://hlinksldjump"/>
              </a:rPr>
              <a:t> </a:t>
            </a:r>
            <a:r>
              <a:rPr sz="950" spc="5" dirty="0">
                <a:latin typeface="Microsoft Sans Serif"/>
                <a:cs typeface="Microsoft Sans Serif"/>
                <a:hlinkClick r:id="rId16" action="ppaction://hlinksldjump"/>
              </a:rPr>
              <a:t>4.1</a:t>
            </a:r>
            <a:endParaRPr sz="950">
              <a:latin typeface="Microsoft Sans Serif"/>
              <a:cs typeface="Microsoft Sans Serif"/>
            </a:endParaRPr>
          </a:p>
          <a:p>
            <a:pPr marL="12700">
              <a:lnSpc>
                <a:spcPct val="100000"/>
              </a:lnSpc>
              <a:spcBef>
                <a:spcPts val="935"/>
              </a:spcBef>
            </a:pPr>
            <a:r>
              <a:rPr sz="950" spc="-5" dirty="0">
                <a:latin typeface="Microsoft Sans Serif"/>
                <a:cs typeface="Microsoft Sans Serif"/>
                <a:hlinkClick r:id="rId17" action="ppaction://hlinksldjump"/>
              </a:rPr>
              <a:t>Sección</a:t>
            </a:r>
            <a:r>
              <a:rPr sz="950" spc="-10" dirty="0">
                <a:latin typeface="Microsoft Sans Serif"/>
                <a:cs typeface="Microsoft Sans Serif"/>
                <a:hlinkClick r:id="rId17" action="ppaction://hlinksldjump"/>
              </a:rPr>
              <a:t> </a:t>
            </a:r>
            <a:r>
              <a:rPr sz="950" spc="5" dirty="0">
                <a:latin typeface="Microsoft Sans Serif"/>
                <a:cs typeface="Microsoft Sans Serif"/>
                <a:hlinkClick r:id="rId17" action="ppaction://hlinksldjump"/>
              </a:rPr>
              <a:t>4.2</a:t>
            </a:r>
            <a:endParaRPr sz="950">
              <a:latin typeface="Microsoft Sans Serif"/>
              <a:cs typeface="Microsoft Sans Serif"/>
            </a:endParaRPr>
          </a:p>
        </p:txBody>
      </p:sp>
      <p:sp>
        <p:nvSpPr>
          <p:cNvPr id="21" name="object 21"/>
          <p:cNvSpPr txBox="1"/>
          <p:nvPr/>
        </p:nvSpPr>
        <p:spPr>
          <a:xfrm>
            <a:off x="4975592" y="5923724"/>
            <a:ext cx="4842504" cy="135935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sz="800" spc="20" dirty="0">
                <a:latin typeface="Microsoft Sans Serif"/>
                <a:cs typeface="Microsoft Sans Serif"/>
                <a:hlinkClick r:id="rId16" action="ppaction://hlinksldjump"/>
              </a:rPr>
              <a:t>Protección</a:t>
            </a:r>
            <a:r>
              <a:rPr sz="800" spc="-5" dirty="0">
                <a:latin typeface="Microsoft Sans Serif"/>
                <a:cs typeface="Microsoft Sans Serif"/>
                <a:hlinkClick r:id="rId16" action="ppaction://hlinksldjump"/>
              </a:rPr>
              <a:t> </a:t>
            </a:r>
            <a:r>
              <a:rPr sz="800" spc="30" dirty="0">
                <a:latin typeface="Microsoft Sans Serif"/>
                <a:cs typeface="Microsoft Sans Serif"/>
                <a:hlinkClick r:id="rId16" action="ppaction://hlinksldjump"/>
              </a:rPr>
              <a:t>contra</a:t>
            </a:r>
            <a:r>
              <a:rPr sz="800" dirty="0">
                <a:latin typeface="Microsoft Sans Serif"/>
                <a:cs typeface="Microsoft Sans Serif"/>
                <a:hlinkClick r:id="rId16" action="ppaction://hlinksldjump"/>
              </a:rPr>
              <a:t> </a:t>
            </a:r>
            <a:r>
              <a:rPr sz="800" spc="20" dirty="0">
                <a:latin typeface="Microsoft Sans Serif"/>
                <a:cs typeface="Microsoft Sans Serif"/>
                <a:hlinkClick r:id="rId16" action="ppaction://hlinksldjump"/>
              </a:rPr>
              <a:t>energización</a:t>
            </a:r>
            <a:r>
              <a:rPr sz="800" spc="-5" dirty="0">
                <a:latin typeface="Microsoft Sans Serif"/>
                <a:cs typeface="Microsoft Sans Serif"/>
                <a:hlinkClick r:id="rId16" action="ppaction://hlinksldjump"/>
              </a:rPr>
              <a:t> </a:t>
            </a:r>
            <a:r>
              <a:rPr sz="800" spc="30" dirty="0">
                <a:latin typeface="Microsoft Sans Serif"/>
                <a:cs typeface="Microsoft Sans Serif"/>
                <a:hlinkClick r:id="rId16" action="ppaction://hlinksldjump"/>
              </a:rPr>
              <a:t>involuntaria</a:t>
            </a:r>
            <a:endParaRPr sz="800">
              <a:latin typeface="Microsoft Sans Serif"/>
              <a:cs typeface="Microsoft Sans Serif"/>
            </a:endParaRPr>
          </a:p>
        </p:txBody>
      </p:sp>
      <p:sp>
        <p:nvSpPr>
          <p:cNvPr id="22" name="object 22"/>
          <p:cNvSpPr txBox="1"/>
          <p:nvPr/>
        </p:nvSpPr>
        <p:spPr>
          <a:xfrm>
            <a:off x="4975593" y="6187351"/>
            <a:ext cx="4066824" cy="135935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sz="800" spc="20" dirty="0">
                <a:latin typeface="Microsoft Sans Serif"/>
                <a:cs typeface="Microsoft Sans Serif"/>
                <a:hlinkClick r:id="rId17" action="ppaction://hlinksldjump"/>
              </a:rPr>
              <a:t>Otras</a:t>
            </a:r>
            <a:r>
              <a:rPr sz="800" spc="-10" dirty="0">
                <a:latin typeface="Microsoft Sans Serif"/>
                <a:cs typeface="Microsoft Sans Serif"/>
                <a:hlinkClick r:id="rId17" action="ppaction://hlinksldjump"/>
              </a:rPr>
              <a:t> </a:t>
            </a:r>
            <a:r>
              <a:rPr sz="800" spc="15" dirty="0">
                <a:latin typeface="Microsoft Sans Serif"/>
                <a:cs typeface="Microsoft Sans Serif"/>
                <a:hlinkClick r:id="rId17" action="ppaction://hlinksldjump"/>
              </a:rPr>
              <a:t>consideraciones</a:t>
            </a:r>
            <a:r>
              <a:rPr sz="800" spc="-10" dirty="0">
                <a:latin typeface="Microsoft Sans Serif"/>
                <a:cs typeface="Microsoft Sans Serif"/>
                <a:hlinkClick r:id="rId17" action="ppaction://hlinksldjump"/>
              </a:rPr>
              <a:t> </a:t>
            </a:r>
            <a:r>
              <a:rPr sz="800" spc="25" dirty="0">
                <a:latin typeface="Microsoft Sans Serif"/>
                <a:cs typeface="Microsoft Sans Serif"/>
                <a:hlinkClick r:id="rId17" action="ppaction://hlinksldjump"/>
              </a:rPr>
              <a:t>de</a:t>
            </a:r>
            <a:r>
              <a:rPr sz="800" spc="-5" dirty="0">
                <a:latin typeface="Microsoft Sans Serif"/>
                <a:cs typeface="Microsoft Sans Serif"/>
                <a:hlinkClick r:id="rId17" action="ppaction://hlinksldjump"/>
              </a:rPr>
              <a:t> </a:t>
            </a:r>
            <a:r>
              <a:rPr sz="800" spc="30" dirty="0">
                <a:latin typeface="Microsoft Sans Serif"/>
                <a:cs typeface="Microsoft Sans Serif"/>
                <a:hlinkClick r:id="rId17" action="ppaction://hlinksldjump"/>
              </a:rPr>
              <a:t>protección</a:t>
            </a:r>
            <a:endParaRPr sz="800">
              <a:latin typeface="Microsoft Sans Serif"/>
              <a:cs typeface="Microsoft Sans Serif"/>
            </a:endParaRPr>
          </a:p>
        </p:txBody>
      </p:sp>
      <p:sp>
        <p:nvSpPr>
          <p:cNvPr id="23" name="object 23"/>
          <p:cNvSpPr txBox="1"/>
          <p:nvPr/>
        </p:nvSpPr>
        <p:spPr>
          <a:xfrm>
            <a:off x="2105963" y="6535219"/>
            <a:ext cx="8738418" cy="71755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sz="1050" spc="25" dirty="0">
                <a:latin typeface="Microsoft Sans Serif"/>
                <a:cs typeface="Microsoft Sans Serif"/>
                <a:hlinkClick r:id="rId18" action="ppaction://hlinksldjump"/>
              </a:rPr>
              <a:t>Capítulo</a:t>
            </a:r>
            <a:r>
              <a:rPr sz="1050" spc="-15" dirty="0">
                <a:latin typeface="Microsoft Sans Serif"/>
                <a:cs typeface="Microsoft Sans Serif"/>
                <a:hlinkClick r:id="rId18" action="ppaction://hlinksldjump"/>
              </a:rPr>
              <a:t> </a:t>
            </a:r>
            <a:r>
              <a:rPr sz="1050" spc="15" dirty="0">
                <a:latin typeface="Microsoft Sans Serif"/>
                <a:cs typeface="Microsoft Sans Serif"/>
                <a:hlinkClick r:id="rId18" action="ppaction://hlinksldjump"/>
              </a:rPr>
              <a:t>5</a:t>
            </a:r>
            <a:r>
              <a:rPr sz="1050" spc="-10" dirty="0">
                <a:latin typeface="Microsoft Sans Serif"/>
                <a:cs typeface="Microsoft Sans Serif"/>
                <a:hlinkClick r:id="rId18" action="ppaction://hlinksldjump"/>
              </a:rPr>
              <a:t> </a:t>
            </a:r>
            <a:r>
              <a:rPr sz="1050" spc="20" dirty="0">
                <a:latin typeface="Microsoft Sans Serif"/>
                <a:cs typeface="Microsoft Sans Serif"/>
                <a:hlinkClick r:id="rId18" action="ppaction://hlinksldjump"/>
              </a:rPr>
              <a:t>Diseño</a:t>
            </a:r>
            <a:r>
              <a:rPr sz="1050" spc="-10" dirty="0">
                <a:latin typeface="Microsoft Sans Serif"/>
                <a:cs typeface="Microsoft Sans Serif"/>
                <a:hlinkClick r:id="rId18" action="ppaction://hlinksldjump"/>
              </a:rPr>
              <a:t> </a:t>
            </a:r>
            <a:r>
              <a:rPr sz="1050" spc="30" dirty="0">
                <a:latin typeface="Microsoft Sans Serif"/>
                <a:cs typeface="Microsoft Sans Serif"/>
                <a:hlinkClick r:id="rId18" action="ppaction://hlinksldjump"/>
              </a:rPr>
              <a:t>del</a:t>
            </a:r>
            <a:r>
              <a:rPr sz="1050" spc="-10" dirty="0">
                <a:latin typeface="Microsoft Sans Serif"/>
                <a:cs typeface="Microsoft Sans Serif"/>
                <a:hlinkClick r:id="rId18" action="ppaction://hlinksldjump"/>
              </a:rPr>
              <a:t> </a:t>
            </a:r>
            <a:r>
              <a:rPr sz="1050" spc="25" dirty="0">
                <a:latin typeface="Microsoft Sans Serif"/>
                <a:cs typeface="Microsoft Sans Serif"/>
                <a:hlinkClick r:id="rId18" action="ppaction://hlinksldjump"/>
              </a:rPr>
              <a:t>sistema</a:t>
            </a:r>
            <a:endParaRPr sz="1050">
              <a:latin typeface="Microsoft Sans Serif"/>
              <a:cs typeface="Microsoft Sans Serif"/>
            </a:endParaRPr>
          </a:p>
          <a:p>
            <a:pPr marL="467995">
              <a:lnSpc>
                <a:spcPct val="100000"/>
              </a:lnSpc>
              <a:spcBef>
                <a:spcPts val="960"/>
              </a:spcBef>
              <a:tabLst>
                <a:tab pos="1259840" algn="l"/>
              </a:tabLst>
            </a:pPr>
            <a:r>
              <a:rPr sz="950" spc="-5" dirty="0">
                <a:latin typeface="Microsoft Sans Serif"/>
                <a:cs typeface="Microsoft Sans Serif"/>
                <a:hlinkClick r:id="rId18" action="ppaction://hlinksldjump"/>
              </a:rPr>
              <a:t>Sección </a:t>
            </a:r>
            <a:r>
              <a:rPr sz="950" spc="5" dirty="0">
                <a:latin typeface="Microsoft Sans Serif"/>
                <a:cs typeface="Microsoft Sans Serif"/>
                <a:hlinkClick r:id="rId18" action="ppaction://hlinksldjump"/>
              </a:rPr>
              <a:t>5.1	</a:t>
            </a:r>
            <a:r>
              <a:rPr sz="850" spc="35" dirty="0">
                <a:latin typeface="Microsoft Sans Serif"/>
                <a:cs typeface="Microsoft Sans Serif"/>
                <a:hlinkClick r:id="rId18" action="ppaction://hlinksldjump"/>
              </a:rPr>
              <a:t>Modos</a:t>
            </a:r>
            <a:r>
              <a:rPr sz="850" spc="-25" dirty="0">
                <a:latin typeface="Microsoft Sans Serif"/>
                <a:cs typeface="Microsoft Sans Serif"/>
                <a:hlinkClick r:id="rId18" action="ppaction://hlinksldjump"/>
              </a:rPr>
              <a:t> </a:t>
            </a:r>
            <a:r>
              <a:rPr sz="850" spc="25" dirty="0">
                <a:latin typeface="Microsoft Sans Serif"/>
                <a:cs typeface="Microsoft Sans Serif"/>
                <a:hlinkClick r:id="rId18" action="ppaction://hlinksldjump"/>
              </a:rPr>
              <a:t>de</a:t>
            </a:r>
            <a:r>
              <a:rPr sz="850" spc="-30" dirty="0">
                <a:latin typeface="Microsoft Sans Serif"/>
                <a:cs typeface="Microsoft Sans Serif"/>
                <a:hlinkClick r:id="rId18" action="ppaction://hlinksldjump"/>
              </a:rPr>
              <a:t> </a:t>
            </a:r>
            <a:r>
              <a:rPr sz="850" spc="30" dirty="0">
                <a:latin typeface="Microsoft Sans Serif"/>
                <a:cs typeface="Microsoft Sans Serif"/>
                <a:hlinkClick r:id="rId18" action="ppaction://hlinksldjump"/>
              </a:rPr>
              <a:t>disparo</a:t>
            </a:r>
            <a:endParaRPr sz="850">
              <a:latin typeface="Microsoft Sans Serif"/>
              <a:cs typeface="Microsoft Sans Serif"/>
            </a:endParaRPr>
          </a:p>
          <a:p>
            <a:pPr marL="467995">
              <a:lnSpc>
                <a:spcPct val="100000"/>
              </a:lnSpc>
              <a:spcBef>
                <a:spcPts val="890"/>
              </a:spcBef>
              <a:tabLst>
                <a:tab pos="1263015" algn="l"/>
              </a:tabLst>
            </a:pPr>
            <a:r>
              <a:rPr sz="1000" spc="-5" dirty="0">
                <a:latin typeface="Microsoft Sans Serif"/>
                <a:cs typeface="Microsoft Sans Serif"/>
                <a:hlinkClick r:id="rId19" action="ppaction://hlinksldjump"/>
              </a:rPr>
              <a:t>Sección</a:t>
            </a:r>
            <a:r>
              <a:rPr sz="1000" dirty="0">
                <a:latin typeface="Microsoft Sans Serif"/>
                <a:cs typeface="Microsoft Sans Serif"/>
                <a:hlinkClick r:id="rId19" action="ppaction://hlinksldjump"/>
              </a:rPr>
              <a:t> </a:t>
            </a:r>
            <a:r>
              <a:rPr sz="1000" spc="5" dirty="0">
                <a:latin typeface="Microsoft Sans Serif"/>
                <a:cs typeface="Microsoft Sans Serif"/>
                <a:hlinkClick r:id="rId19" action="ppaction://hlinksldjump"/>
              </a:rPr>
              <a:t>5.2	</a:t>
            </a:r>
            <a:r>
              <a:rPr sz="800" spc="5" dirty="0">
                <a:latin typeface="Microsoft Sans Serif"/>
                <a:cs typeface="Microsoft Sans Serif"/>
                <a:hlinkClick r:id="rId19" action="ppaction://hlinksldjump"/>
              </a:rPr>
              <a:t>Sistemas</a:t>
            </a:r>
            <a:r>
              <a:rPr sz="800" spc="-10" dirty="0">
                <a:latin typeface="Microsoft Sans Serif"/>
                <a:cs typeface="Microsoft Sans Serif"/>
                <a:hlinkClick r:id="rId19" action="ppaction://hlinksldjump"/>
              </a:rPr>
              <a:t> </a:t>
            </a:r>
            <a:r>
              <a:rPr sz="800" spc="25" dirty="0">
                <a:latin typeface="Microsoft Sans Serif"/>
                <a:cs typeface="Microsoft Sans Serif"/>
                <a:hlinkClick r:id="rId19" action="ppaction://hlinksldjump"/>
              </a:rPr>
              <a:t>de</a:t>
            </a:r>
            <a:r>
              <a:rPr sz="800" spc="-10" dirty="0">
                <a:latin typeface="Microsoft Sans Serif"/>
                <a:cs typeface="Microsoft Sans Serif"/>
                <a:hlinkClick r:id="rId19" action="ppaction://hlinksldjump"/>
              </a:rPr>
              <a:t> </a:t>
            </a:r>
            <a:r>
              <a:rPr sz="800" spc="30" dirty="0">
                <a:latin typeface="Microsoft Sans Serif"/>
                <a:cs typeface="Microsoft Sans Serif"/>
                <a:hlinkClick r:id="rId19" action="ppaction://hlinksldjump"/>
              </a:rPr>
              <a:t>protección</a:t>
            </a:r>
            <a:r>
              <a:rPr sz="800" spc="-10" dirty="0">
                <a:latin typeface="Microsoft Sans Serif"/>
                <a:cs typeface="Microsoft Sans Serif"/>
                <a:hlinkClick r:id="rId19" action="ppaction://hlinksldjump"/>
              </a:rPr>
              <a:t> </a:t>
            </a:r>
            <a:r>
              <a:rPr sz="800" spc="25" dirty="0">
                <a:latin typeface="Microsoft Sans Serif"/>
                <a:cs typeface="Microsoft Sans Serif"/>
                <a:hlinkClick r:id="rId19" action="ppaction://hlinksldjump"/>
              </a:rPr>
              <a:t>de</a:t>
            </a:r>
            <a:r>
              <a:rPr sz="800" spc="-5" dirty="0">
                <a:latin typeface="Microsoft Sans Serif"/>
                <a:cs typeface="Microsoft Sans Serif"/>
                <a:hlinkClick r:id="rId19" action="ppaction://hlinksldjump"/>
              </a:rPr>
              <a:t> </a:t>
            </a:r>
            <a:r>
              <a:rPr sz="800" spc="25" dirty="0">
                <a:latin typeface="Microsoft Sans Serif"/>
                <a:cs typeface="Microsoft Sans Serif"/>
                <a:hlinkClick r:id="rId19" action="ppaction://hlinksldjump"/>
              </a:rPr>
              <a:t>generadores</a:t>
            </a:r>
            <a:r>
              <a:rPr sz="800" spc="-10" dirty="0">
                <a:latin typeface="Microsoft Sans Serif"/>
                <a:cs typeface="Microsoft Sans Serif"/>
                <a:hlinkClick r:id="rId19" action="ppaction://hlinksldjump"/>
              </a:rPr>
              <a:t> </a:t>
            </a:r>
            <a:r>
              <a:rPr sz="800" spc="40" dirty="0">
                <a:latin typeface="Microsoft Sans Serif"/>
                <a:cs typeface="Microsoft Sans Serif"/>
                <a:hlinkClick r:id="rId19" action="ppaction://hlinksldjump"/>
              </a:rPr>
              <a:t>multifunción</a:t>
            </a:r>
            <a:endParaRPr sz="800">
              <a:latin typeface="Microsoft Sans Serif"/>
              <a:cs typeface="Microsoft Sans Serif"/>
            </a:endParaRPr>
          </a:p>
        </p:txBody>
      </p:sp>
    </p:spTree>
  </p:cSld>
  <p:clrMapOvr>
    <a:masterClrMapping/>
  </p:clrMapOvr>
</p:sld>
</file>

<file path=ppt/slides/slide3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" name="object 2"/>
          <p:cNvGrpSpPr/>
          <p:nvPr/>
        </p:nvGrpSpPr>
        <p:grpSpPr>
          <a:xfrm>
            <a:off x="11218833" y="3829811"/>
            <a:ext cx="933442" cy="405765"/>
            <a:chOff x="4876800" y="3829811"/>
            <a:chExt cx="405765" cy="405765"/>
          </a:xfrm>
        </p:grpSpPr>
        <p:sp>
          <p:nvSpPr>
            <p:cNvPr id="3" name="object 3"/>
            <p:cNvSpPr/>
            <p:nvPr/>
          </p:nvSpPr>
          <p:spPr>
            <a:xfrm>
              <a:off x="4884420" y="3837431"/>
              <a:ext cx="390525" cy="390525"/>
            </a:xfrm>
            <a:custGeom>
              <a:avLst/>
              <a:gdLst/>
              <a:ahLst/>
              <a:cxnLst/>
              <a:rect l="l" t="t" r="r" b="b"/>
              <a:pathLst>
                <a:path w="390525" h="390525">
                  <a:moveTo>
                    <a:pt x="0" y="193548"/>
                  </a:moveTo>
                  <a:lnTo>
                    <a:pt x="5207" y="149236"/>
                  </a:lnTo>
                  <a:lnTo>
                    <a:pt x="20011" y="108523"/>
                  </a:lnTo>
                  <a:lnTo>
                    <a:pt x="43187" y="72583"/>
                  </a:lnTo>
                  <a:lnTo>
                    <a:pt x="73507" y="42587"/>
                  </a:lnTo>
                  <a:lnTo>
                    <a:pt x="109745" y="19709"/>
                  </a:lnTo>
                  <a:lnTo>
                    <a:pt x="150676" y="5122"/>
                  </a:lnTo>
                  <a:lnTo>
                    <a:pt x="195072" y="0"/>
                  </a:lnTo>
                  <a:lnTo>
                    <a:pt x="239947" y="5122"/>
                  </a:lnTo>
                  <a:lnTo>
                    <a:pt x="281064" y="19709"/>
                  </a:lnTo>
                  <a:lnTo>
                    <a:pt x="317276" y="42587"/>
                  </a:lnTo>
                  <a:lnTo>
                    <a:pt x="347436" y="72583"/>
                  </a:lnTo>
                  <a:lnTo>
                    <a:pt x="370398" y="108523"/>
                  </a:lnTo>
                  <a:lnTo>
                    <a:pt x="385016" y="149236"/>
                  </a:lnTo>
                  <a:lnTo>
                    <a:pt x="390143" y="193548"/>
                  </a:lnTo>
                  <a:lnTo>
                    <a:pt x="385016" y="238508"/>
                  </a:lnTo>
                  <a:lnTo>
                    <a:pt x="370398" y="279842"/>
                  </a:lnTo>
                  <a:lnTo>
                    <a:pt x="347436" y="316352"/>
                  </a:lnTo>
                  <a:lnTo>
                    <a:pt x="317276" y="346836"/>
                  </a:lnTo>
                  <a:lnTo>
                    <a:pt x="281064" y="370096"/>
                  </a:lnTo>
                  <a:lnTo>
                    <a:pt x="239947" y="384932"/>
                  </a:lnTo>
                  <a:lnTo>
                    <a:pt x="195072" y="390143"/>
                  </a:lnTo>
                  <a:lnTo>
                    <a:pt x="150676" y="384932"/>
                  </a:lnTo>
                  <a:lnTo>
                    <a:pt x="109745" y="370096"/>
                  </a:lnTo>
                  <a:lnTo>
                    <a:pt x="73507" y="346836"/>
                  </a:lnTo>
                  <a:lnTo>
                    <a:pt x="43187" y="316352"/>
                  </a:lnTo>
                  <a:lnTo>
                    <a:pt x="20011" y="279842"/>
                  </a:lnTo>
                  <a:lnTo>
                    <a:pt x="5207" y="238508"/>
                  </a:lnTo>
                  <a:lnTo>
                    <a:pt x="0" y="193548"/>
                  </a:lnTo>
                </a:path>
              </a:pathLst>
            </a:custGeom>
            <a:ln w="1524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4" name="object 4"/>
            <p:cNvPicPr/>
            <p:nvPr/>
          </p:nvPicPr>
          <p:blipFill>
            <a:blip r:embed="rId2" cstate="print"/>
            <a:stretch>
              <a:fillRect/>
            </a:stretch>
          </p:blipFill>
          <p:spPr>
            <a:xfrm>
              <a:off x="5049012" y="3992880"/>
              <a:ext cx="57797" cy="65531"/>
            </a:xfrm>
            <a:prstGeom prst="rect">
              <a:avLst/>
            </a:prstGeom>
          </p:spPr>
        </p:pic>
      </p:grpSp>
      <p:grpSp>
        <p:nvGrpSpPr>
          <p:cNvPr id="5" name="object 5"/>
          <p:cNvGrpSpPr/>
          <p:nvPr/>
        </p:nvGrpSpPr>
        <p:grpSpPr>
          <a:xfrm>
            <a:off x="9259042" y="3573779"/>
            <a:ext cx="1624393" cy="341630"/>
            <a:chOff x="4024884" y="3573779"/>
            <a:chExt cx="706120" cy="341630"/>
          </a:xfrm>
        </p:grpSpPr>
        <p:pic>
          <p:nvPicPr>
            <p:cNvPr id="6" name="object 6"/>
            <p:cNvPicPr/>
            <p:nvPr/>
          </p:nvPicPr>
          <p:blipFill>
            <a:blip r:embed="rId3" cstate="print"/>
            <a:stretch>
              <a:fillRect/>
            </a:stretch>
          </p:blipFill>
          <p:spPr>
            <a:xfrm>
              <a:off x="4137660" y="3573779"/>
              <a:ext cx="486156" cy="62991"/>
            </a:xfrm>
            <a:prstGeom prst="rect">
              <a:avLst/>
            </a:prstGeom>
          </p:spPr>
        </p:pic>
        <p:pic>
          <p:nvPicPr>
            <p:cNvPr id="7" name="object 7"/>
            <p:cNvPicPr/>
            <p:nvPr/>
          </p:nvPicPr>
          <p:blipFill>
            <a:blip r:embed="rId4" cstate="print"/>
            <a:stretch>
              <a:fillRect/>
            </a:stretch>
          </p:blipFill>
          <p:spPr>
            <a:xfrm>
              <a:off x="4024884" y="3677411"/>
              <a:ext cx="705612" cy="237743"/>
            </a:xfrm>
            <a:prstGeom prst="rect">
              <a:avLst/>
            </a:prstGeom>
          </p:spPr>
        </p:pic>
      </p:grpSp>
      <p:sp>
        <p:nvSpPr>
          <p:cNvPr id="8" name="object 8"/>
          <p:cNvSpPr/>
          <p:nvPr/>
        </p:nvSpPr>
        <p:spPr>
          <a:xfrm>
            <a:off x="9504454" y="3976115"/>
            <a:ext cx="1732491" cy="0"/>
          </a:xfrm>
          <a:custGeom>
            <a:avLst/>
            <a:gdLst/>
            <a:ahLst/>
            <a:cxnLst/>
            <a:rect l="l" t="t" r="r" b="b"/>
            <a:pathLst>
              <a:path w="753110">
                <a:moveTo>
                  <a:pt x="0" y="0"/>
                </a:moveTo>
                <a:lnTo>
                  <a:pt x="752855" y="0"/>
                </a:lnTo>
              </a:path>
            </a:pathLst>
          </a:custGeom>
          <a:ln w="1524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grpSp>
        <p:nvGrpSpPr>
          <p:cNvPr id="9" name="object 9"/>
          <p:cNvGrpSpPr/>
          <p:nvPr/>
        </p:nvGrpSpPr>
        <p:grpSpPr>
          <a:xfrm>
            <a:off x="9441349" y="3819145"/>
            <a:ext cx="1795305" cy="421005"/>
            <a:chOff x="4104132" y="3819144"/>
            <a:chExt cx="780415" cy="421005"/>
          </a:xfrm>
        </p:grpSpPr>
        <p:sp>
          <p:nvSpPr>
            <p:cNvPr id="10" name="object 10"/>
            <p:cNvSpPr/>
            <p:nvPr/>
          </p:nvSpPr>
          <p:spPr>
            <a:xfrm>
              <a:off x="4131564" y="4087368"/>
              <a:ext cx="753110" cy="0"/>
            </a:xfrm>
            <a:custGeom>
              <a:avLst/>
              <a:gdLst/>
              <a:ahLst/>
              <a:cxnLst/>
              <a:rect l="l" t="t" r="r" b="b"/>
              <a:pathLst>
                <a:path w="753110">
                  <a:moveTo>
                    <a:pt x="0" y="0"/>
                  </a:moveTo>
                  <a:lnTo>
                    <a:pt x="752855" y="0"/>
                  </a:lnTo>
                </a:path>
              </a:pathLst>
            </a:custGeom>
            <a:ln w="1524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11" name="object 11"/>
            <p:cNvPicPr/>
            <p:nvPr/>
          </p:nvPicPr>
          <p:blipFill>
            <a:blip r:embed="rId5" cstate="print"/>
            <a:stretch>
              <a:fillRect/>
            </a:stretch>
          </p:blipFill>
          <p:spPr>
            <a:xfrm>
              <a:off x="4104132" y="3968496"/>
              <a:ext cx="64008" cy="126492"/>
            </a:xfrm>
            <a:prstGeom prst="rect">
              <a:avLst/>
            </a:prstGeom>
          </p:spPr>
        </p:pic>
        <p:sp>
          <p:nvSpPr>
            <p:cNvPr id="12" name="object 12"/>
            <p:cNvSpPr/>
            <p:nvPr/>
          </p:nvSpPr>
          <p:spPr>
            <a:xfrm>
              <a:off x="4314444" y="3823716"/>
              <a:ext cx="139065" cy="355600"/>
            </a:xfrm>
            <a:custGeom>
              <a:avLst/>
              <a:gdLst/>
              <a:ahLst/>
              <a:cxnLst/>
              <a:rect l="l" t="t" r="r" b="b"/>
              <a:pathLst>
                <a:path w="139064" h="355600">
                  <a:moveTo>
                    <a:pt x="0" y="111251"/>
                  </a:moveTo>
                  <a:lnTo>
                    <a:pt x="5357" y="68151"/>
                  </a:lnTo>
                  <a:lnTo>
                    <a:pt x="20002" y="32765"/>
                  </a:lnTo>
                  <a:lnTo>
                    <a:pt x="41790" y="8810"/>
                  </a:lnTo>
                  <a:lnTo>
                    <a:pt x="68580" y="0"/>
                  </a:lnTo>
                  <a:lnTo>
                    <a:pt x="95607" y="8810"/>
                  </a:lnTo>
                  <a:lnTo>
                    <a:pt x="117919" y="32765"/>
                  </a:lnTo>
                  <a:lnTo>
                    <a:pt x="133088" y="68151"/>
                  </a:lnTo>
                  <a:lnTo>
                    <a:pt x="138684" y="111251"/>
                  </a:lnTo>
                  <a:lnTo>
                    <a:pt x="135952" y="167920"/>
                  </a:lnTo>
                  <a:lnTo>
                    <a:pt x="131466" y="221882"/>
                  </a:lnTo>
                  <a:lnTo>
                    <a:pt x="125297" y="271893"/>
                  </a:lnTo>
                  <a:lnTo>
                    <a:pt x="117518" y="316711"/>
                  </a:lnTo>
                  <a:lnTo>
                    <a:pt x="108204" y="355091"/>
                  </a:lnTo>
                </a:path>
              </a:pathLst>
            </a:custGeom>
            <a:ln w="9144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" name="object 13"/>
            <p:cNvSpPr/>
            <p:nvPr/>
          </p:nvSpPr>
          <p:spPr>
            <a:xfrm>
              <a:off x="4383024" y="4158996"/>
              <a:ext cx="66040" cy="81280"/>
            </a:xfrm>
            <a:custGeom>
              <a:avLst/>
              <a:gdLst/>
              <a:ahLst/>
              <a:cxnLst/>
              <a:rect l="l" t="t" r="r" b="b"/>
              <a:pathLst>
                <a:path w="66039" h="81279">
                  <a:moveTo>
                    <a:pt x="0" y="80771"/>
                  </a:moveTo>
                  <a:lnTo>
                    <a:pt x="19811" y="0"/>
                  </a:lnTo>
                  <a:lnTo>
                    <a:pt x="65532" y="28955"/>
                  </a:lnTo>
                  <a:lnTo>
                    <a:pt x="0" y="80771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14" name="object 14"/>
          <p:cNvGrpSpPr/>
          <p:nvPr/>
        </p:nvGrpSpPr>
        <p:grpSpPr>
          <a:xfrm>
            <a:off x="12053230" y="3718561"/>
            <a:ext cx="4326846" cy="626745"/>
            <a:chOff x="5239511" y="3718560"/>
            <a:chExt cx="1880870" cy="626745"/>
          </a:xfrm>
        </p:grpSpPr>
        <p:sp>
          <p:nvSpPr>
            <p:cNvPr id="15" name="object 15"/>
            <p:cNvSpPr/>
            <p:nvPr/>
          </p:nvSpPr>
          <p:spPr>
            <a:xfrm>
              <a:off x="6556247" y="3726180"/>
              <a:ext cx="556260" cy="611505"/>
            </a:xfrm>
            <a:custGeom>
              <a:avLst/>
              <a:gdLst/>
              <a:ahLst/>
              <a:cxnLst/>
              <a:rect l="l" t="t" r="r" b="b"/>
              <a:pathLst>
                <a:path w="556259" h="611504">
                  <a:moveTo>
                    <a:pt x="0" y="611123"/>
                  </a:moveTo>
                  <a:lnTo>
                    <a:pt x="556259" y="611123"/>
                  </a:lnTo>
                  <a:lnTo>
                    <a:pt x="556259" y="0"/>
                  </a:lnTo>
                  <a:lnTo>
                    <a:pt x="0" y="0"/>
                  </a:lnTo>
                  <a:lnTo>
                    <a:pt x="0" y="611123"/>
                  </a:lnTo>
                  <a:close/>
                </a:path>
              </a:pathLst>
            </a:custGeom>
            <a:ln w="1524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16" name="object 16"/>
            <p:cNvPicPr/>
            <p:nvPr/>
          </p:nvPicPr>
          <p:blipFill>
            <a:blip r:embed="rId6" cstate="print"/>
            <a:stretch>
              <a:fillRect/>
            </a:stretch>
          </p:blipFill>
          <p:spPr>
            <a:xfrm>
              <a:off x="6585203" y="3890772"/>
              <a:ext cx="251459" cy="188975"/>
            </a:xfrm>
            <a:prstGeom prst="rect">
              <a:avLst/>
            </a:prstGeom>
          </p:spPr>
        </p:pic>
        <p:pic>
          <p:nvPicPr>
            <p:cNvPr id="17" name="object 17"/>
            <p:cNvPicPr/>
            <p:nvPr/>
          </p:nvPicPr>
          <p:blipFill>
            <a:blip r:embed="rId7" cstate="print"/>
            <a:stretch>
              <a:fillRect/>
            </a:stretch>
          </p:blipFill>
          <p:spPr>
            <a:xfrm>
              <a:off x="6845807" y="3890772"/>
              <a:ext cx="237696" cy="62991"/>
            </a:xfrm>
            <a:prstGeom prst="rect">
              <a:avLst/>
            </a:prstGeom>
          </p:spPr>
        </p:pic>
        <p:pic>
          <p:nvPicPr>
            <p:cNvPr id="18" name="object 18"/>
            <p:cNvPicPr/>
            <p:nvPr/>
          </p:nvPicPr>
          <p:blipFill>
            <a:blip r:embed="rId8" cstate="print"/>
            <a:stretch>
              <a:fillRect/>
            </a:stretch>
          </p:blipFill>
          <p:spPr>
            <a:xfrm>
              <a:off x="6665976" y="3995928"/>
              <a:ext cx="341375" cy="187451"/>
            </a:xfrm>
            <a:prstGeom prst="rect">
              <a:avLst/>
            </a:prstGeom>
          </p:spPr>
        </p:pic>
        <p:pic>
          <p:nvPicPr>
            <p:cNvPr id="19" name="object 19"/>
            <p:cNvPicPr/>
            <p:nvPr/>
          </p:nvPicPr>
          <p:blipFill>
            <a:blip r:embed="rId9" cstate="print"/>
            <a:stretch>
              <a:fillRect/>
            </a:stretch>
          </p:blipFill>
          <p:spPr>
            <a:xfrm>
              <a:off x="6708647" y="4096512"/>
              <a:ext cx="256031" cy="243839"/>
            </a:xfrm>
            <a:prstGeom prst="rect">
              <a:avLst/>
            </a:prstGeom>
          </p:spPr>
        </p:pic>
        <p:sp>
          <p:nvSpPr>
            <p:cNvPr id="20" name="object 20"/>
            <p:cNvSpPr/>
            <p:nvPr/>
          </p:nvSpPr>
          <p:spPr>
            <a:xfrm>
              <a:off x="5239511" y="3913632"/>
              <a:ext cx="1316990" cy="236220"/>
            </a:xfrm>
            <a:custGeom>
              <a:avLst/>
              <a:gdLst/>
              <a:ahLst/>
              <a:cxnLst/>
              <a:rect l="l" t="t" r="r" b="b"/>
              <a:pathLst>
                <a:path w="1316990" h="236220">
                  <a:moveTo>
                    <a:pt x="1316735" y="117348"/>
                  </a:moveTo>
                  <a:lnTo>
                    <a:pt x="35051" y="117348"/>
                  </a:lnTo>
                </a:path>
                <a:path w="1316990" h="236220">
                  <a:moveTo>
                    <a:pt x="1316735" y="0"/>
                  </a:moveTo>
                  <a:lnTo>
                    <a:pt x="0" y="0"/>
                  </a:lnTo>
                </a:path>
                <a:path w="1316990" h="236220">
                  <a:moveTo>
                    <a:pt x="1316735" y="236219"/>
                  </a:moveTo>
                  <a:lnTo>
                    <a:pt x="0" y="236219"/>
                  </a:lnTo>
                </a:path>
              </a:pathLst>
            </a:custGeom>
            <a:ln w="1524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21" name="object 21"/>
            <p:cNvPicPr/>
            <p:nvPr/>
          </p:nvPicPr>
          <p:blipFill>
            <a:blip r:embed="rId10" cstate="print"/>
            <a:stretch>
              <a:fillRect/>
            </a:stretch>
          </p:blipFill>
          <p:spPr>
            <a:xfrm>
              <a:off x="6196583" y="3806952"/>
              <a:ext cx="59435" cy="460248"/>
            </a:xfrm>
            <a:prstGeom prst="rect">
              <a:avLst/>
            </a:prstGeom>
          </p:spPr>
        </p:pic>
        <p:sp>
          <p:nvSpPr>
            <p:cNvPr id="22" name="object 22"/>
            <p:cNvSpPr/>
            <p:nvPr/>
          </p:nvSpPr>
          <p:spPr>
            <a:xfrm>
              <a:off x="5455919" y="3851148"/>
              <a:ext cx="524510" cy="0"/>
            </a:xfrm>
            <a:custGeom>
              <a:avLst/>
              <a:gdLst/>
              <a:ahLst/>
              <a:cxnLst/>
              <a:rect l="l" t="t" r="r" b="b"/>
              <a:pathLst>
                <a:path w="524510">
                  <a:moveTo>
                    <a:pt x="0" y="0"/>
                  </a:moveTo>
                  <a:lnTo>
                    <a:pt x="524256" y="0"/>
                  </a:lnTo>
                </a:path>
              </a:pathLst>
            </a:custGeom>
            <a:ln w="9144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3" name="object 23"/>
            <p:cNvSpPr/>
            <p:nvPr/>
          </p:nvSpPr>
          <p:spPr>
            <a:xfrm>
              <a:off x="5974079" y="3823716"/>
              <a:ext cx="81280" cy="55244"/>
            </a:xfrm>
            <a:custGeom>
              <a:avLst/>
              <a:gdLst/>
              <a:ahLst/>
              <a:cxnLst/>
              <a:rect l="l" t="t" r="r" b="b"/>
              <a:pathLst>
                <a:path w="81279" h="55245">
                  <a:moveTo>
                    <a:pt x="0" y="54864"/>
                  </a:moveTo>
                  <a:lnTo>
                    <a:pt x="0" y="0"/>
                  </a:lnTo>
                  <a:lnTo>
                    <a:pt x="80771" y="27432"/>
                  </a:lnTo>
                  <a:lnTo>
                    <a:pt x="0" y="54864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4" name="object 24"/>
            <p:cNvSpPr/>
            <p:nvPr/>
          </p:nvSpPr>
          <p:spPr>
            <a:xfrm>
              <a:off x="5455919" y="4101084"/>
              <a:ext cx="524510" cy="0"/>
            </a:xfrm>
            <a:custGeom>
              <a:avLst/>
              <a:gdLst/>
              <a:ahLst/>
              <a:cxnLst/>
              <a:rect l="l" t="t" r="r" b="b"/>
              <a:pathLst>
                <a:path w="524510">
                  <a:moveTo>
                    <a:pt x="0" y="0"/>
                  </a:moveTo>
                  <a:lnTo>
                    <a:pt x="524256" y="0"/>
                  </a:lnTo>
                </a:path>
              </a:pathLst>
            </a:custGeom>
            <a:ln w="9144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5" name="object 25"/>
            <p:cNvSpPr/>
            <p:nvPr/>
          </p:nvSpPr>
          <p:spPr>
            <a:xfrm>
              <a:off x="5974079" y="4073652"/>
              <a:ext cx="81280" cy="55244"/>
            </a:xfrm>
            <a:custGeom>
              <a:avLst/>
              <a:gdLst/>
              <a:ahLst/>
              <a:cxnLst/>
              <a:rect l="l" t="t" r="r" b="b"/>
              <a:pathLst>
                <a:path w="81279" h="55245">
                  <a:moveTo>
                    <a:pt x="0" y="54864"/>
                  </a:moveTo>
                  <a:lnTo>
                    <a:pt x="0" y="0"/>
                  </a:lnTo>
                  <a:lnTo>
                    <a:pt x="80771" y="27432"/>
                  </a:lnTo>
                  <a:lnTo>
                    <a:pt x="0" y="54864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6" name="object 26"/>
            <p:cNvSpPr/>
            <p:nvPr/>
          </p:nvSpPr>
          <p:spPr>
            <a:xfrm>
              <a:off x="5455919" y="3976116"/>
              <a:ext cx="524510" cy="0"/>
            </a:xfrm>
            <a:custGeom>
              <a:avLst/>
              <a:gdLst/>
              <a:ahLst/>
              <a:cxnLst/>
              <a:rect l="l" t="t" r="r" b="b"/>
              <a:pathLst>
                <a:path w="524510">
                  <a:moveTo>
                    <a:pt x="0" y="0"/>
                  </a:moveTo>
                  <a:lnTo>
                    <a:pt x="524256" y="0"/>
                  </a:lnTo>
                </a:path>
              </a:pathLst>
            </a:custGeom>
            <a:ln w="9144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7" name="object 27"/>
            <p:cNvSpPr/>
            <p:nvPr/>
          </p:nvSpPr>
          <p:spPr>
            <a:xfrm>
              <a:off x="5974079" y="3948684"/>
              <a:ext cx="81280" cy="53340"/>
            </a:xfrm>
            <a:custGeom>
              <a:avLst/>
              <a:gdLst/>
              <a:ahLst/>
              <a:cxnLst/>
              <a:rect l="l" t="t" r="r" b="b"/>
              <a:pathLst>
                <a:path w="81279" h="53339">
                  <a:moveTo>
                    <a:pt x="0" y="53340"/>
                  </a:moveTo>
                  <a:lnTo>
                    <a:pt x="0" y="0"/>
                  </a:lnTo>
                  <a:lnTo>
                    <a:pt x="80771" y="27432"/>
                  </a:lnTo>
                  <a:lnTo>
                    <a:pt x="0" y="5334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28" name="object 28"/>
          <p:cNvGrpSpPr/>
          <p:nvPr/>
        </p:nvGrpSpPr>
        <p:grpSpPr>
          <a:xfrm>
            <a:off x="11324008" y="4204717"/>
            <a:ext cx="330137" cy="441959"/>
            <a:chOff x="4922520" y="4204716"/>
            <a:chExt cx="143510" cy="441959"/>
          </a:xfrm>
        </p:grpSpPr>
        <p:sp>
          <p:nvSpPr>
            <p:cNvPr id="29" name="object 29"/>
            <p:cNvSpPr/>
            <p:nvPr/>
          </p:nvSpPr>
          <p:spPr>
            <a:xfrm>
              <a:off x="4972812" y="4212336"/>
              <a:ext cx="47625" cy="349250"/>
            </a:xfrm>
            <a:custGeom>
              <a:avLst/>
              <a:gdLst/>
              <a:ahLst/>
              <a:cxnLst/>
              <a:rect l="l" t="t" r="r" b="b"/>
              <a:pathLst>
                <a:path w="47625" h="349250">
                  <a:moveTo>
                    <a:pt x="24384" y="348995"/>
                  </a:moveTo>
                  <a:lnTo>
                    <a:pt x="0" y="336803"/>
                  </a:lnTo>
                  <a:lnTo>
                    <a:pt x="47244" y="309371"/>
                  </a:lnTo>
                  <a:lnTo>
                    <a:pt x="0" y="281939"/>
                  </a:lnTo>
                  <a:lnTo>
                    <a:pt x="47244" y="254507"/>
                  </a:lnTo>
                  <a:lnTo>
                    <a:pt x="0" y="227075"/>
                  </a:lnTo>
                  <a:lnTo>
                    <a:pt x="47244" y="199643"/>
                  </a:lnTo>
                  <a:lnTo>
                    <a:pt x="24384" y="185927"/>
                  </a:lnTo>
                  <a:lnTo>
                    <a:pt x="24384" y="0"/>
                  </a:lnTo>
                </a:path>
              </a:pathLst>
            </a:custGeom>
            <a:ln w="1524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0" name="object 30"/>
            <p:cNvSpPr/>
            <p:nvPr/>
          </p:nvSpPr>
          <p:spPr>
            <a:xfrm>
              <a:off x="4997196" y="4561332"/>
              <a:ext cx="0" cy="81280"/>
            </a:xfrm>
            <a:custGeom>
              <a:avLst/>
              <a:gdLst/>
              <a:ahLst/>
              <a:cxnLst/>
              <a:rect l="l" t="t" r="r" b="b"/>
              <a:pathLst>
                <a:path h="81279">
                  <a:moveTo>
                    <a:pt x="0" y="0"/>
                  </a:moveTo>
                  <a:lnTo>
                    <a:pt x="0" y="80771"/>
                  </a:lnTo>
                </a:path>
              </a:pathLst>
            </a:custGeom>
            <a:ln w="1524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1" name="object 31"/>
            <p:cNvSpPr/>
            <p:nvPr/>
          </p:nvSpPr>
          <p:spPr>
            <a:xfrm>
              <a:off x="4927092" y="4364736"/>
              <a:ext cx="111760" cy="277495"/>
            </a:xfrm>
            <a:custGeom>
              <a:avLst/>
              <a:gdLst/>
              <a:ahLst/>
              <a:cxnLst/>
              <a:rect l="l" t="t" r="r" b="b"/>
              <a:pathLst>
                <a:path w="111760" h="277495">
                  <a:moveTo>
                    <a:pt x="0" y="277367"/>
                  </a:moveTo>
                  <a:lnTo>
                    <a:pt x="111251" y="0"/>
                  </a:lnTo>
                </a:path>
              </a:pathLst>
            </a:custGeom>
            <a:ln w="9144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2" name="object 32"/>
            <p:cNvSpPr/>
            <p:nvPr/>
          </p:nvSpPr>
          <p:spPr>
            <a:xfrm>
              <a:off x="5010912" y="4296156"/>
              <a:ext cx="55244" cy="85725"/>
            </a:xfrm>
            <a:custGeom>
              <a:avLst/>
              <a:gdLst/>
              <a:ahLst/>
              <a:cxnLst/>
              <a:rect l="l" t="t" r="r" b="b"/>
              <a:pathLst>
                <a:path w="55245" h="85725">
                  <a:moveTo>
                    <a:pt x="50291" y="85343"/>
                  </a:moveTo>
                  <a:lnTo>
                    <a:pt x="0" y="65532"/>
                  </a:lnTo>
                  <a:lnTo>
                    <a:pt x="54864" y="0"/>
                  </a:lnTo>
                  <a:lnTo>
                    <a:pt x="50291" y="85343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33" name="object 33"/>
          <p:cNvGrpSpPr/>
          <p:nvPr/>
        </p:nvGrpSpPr>
        <p:grpSpPr>
          <a:xfrm>
            <a:off x="11418666" y="4628388"/>
            <a:ext cx="147539" cy="455930"/>
            <a:chOff x="4963667" y="4628388"/>
            <a:chExt cx="64135" cy="455930"/>
          </a:xfrm>
        </p:grpSpPr>
        <p:sp>
          <p:nvSpPr>
            <p:cNvPr id="34" name="object 34"/>
            <p:cNvSpPr/>
            <p:nvPr/>
          </p:nvSpPr>
          <p:spPr>
            <a:xfrm>
              <a:off x="4997196" y="4718303"/>
              <a:ext cx="0" cy="314325"/>
            </a:xfrm>
            <a:custGeom>
              <a:avLst/>
              <a:gdLst/>
              <a:ahLst/>
              <a:cxnLst/>
              <a:rect l="l" t="t" r="r" b="b"/>
              <a:pathLst>
                <a:path h="314325">
                  <a:moveTo>
                    <a:pt x="0" y="313944"/>
                  </a:moveTo>
                  <a:lnTo>
                    <a:pt x="0" y="0"/>
                  </a:lnTo>
                </a:path>
              </a:pathLst>
            </a:custGeom>
            <a:ln w="1524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5" name="object 35"/>
            <p:cNvSpPr/>
            <p:nvPr/>
          </p:nvSpPr>
          <p:spPr>
            <a:xfrm>
              <a:off x="4963667" y="4628388"/>
              <a:ext cx="64135" cy="99060"/>
            </a:xfrm>
            <a:custGeom>
              <a:avLst/>
              <a:gdLst/>
              <a:ahLst/>
              <a:cxnLst/>
              <a:rect l="l" t="t" r="r" b="b"/>
              <a:pathLst>
                <a:path w="64135" h="99060">
                  <a:moveTo>
                    <a:pt x="64008" y="99059"/>
                  </a:moveTo>
                  <a:lnTo>
                    <a:pt x="0" y="99059"/>
                  </a:lnTo>
                  <a:lnTo>
                    <a:pt x="33528" y="0"/>
                  </a:lnTo>
                  <a:lnTo>
                    <a:pt x="64008" y="99059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6" name="object 36"/>
            <p:cNvSpPr/>
            <p:nvPr/>
          </p:nvSpPr>
          <p:spPr>
            <a:xfrm>
              <a:off x="4975859" y="5032247"/>
              <a:ext cx="40005" cy="44450"/>
            </a:xfrm>
            <a:custGeom>
              <a:avLst/>
              <a:gdLst/>
              <a:ahLst/>
              <a:cxnLst/>
              <a:rect l="l" t="t" r="r" b="b"/>
              <a:pathLst>
                <a:path w="40004" h="44450">
                  <a:moveTo>
                    <a:pt x="39624" y="22860"/>
                  </a:moveTo>
                  <a:lnTo>
                    <a:pt x="39624" y="18288"/>
                  </a:lnTo>
                  <a:lnTo>
                    <a:pt x="36576" y="9144"/>
                  </a:lnTo>
                  <a:lnTo>
                    <a:pt x="30480" y="3048"/>
                  </a:lnTo>
                  <a:lnTo>
                    <a:pt x="27432" y="1524"/>
                  </a:lnTo>
                  <a:lnTo>
                    <a:pt x="24384" y="1524"/>
                  </a:lnTo>
                  <a:lnTo>
                    <a:pt x="19812" y="0"/>
                  </a:lnTo>
                  <a:lnTo>
                    <a:pt x="15240" y="1524"/>
                  </a:lnTo>
                  <a:lnTo>
                    <a:pt x="12192" y="3048"/>
                  </a:lnTo>
                  <a:lnTo>
                    <a:pt x="7620" y="4572"/>
                  </a:lnTo>
                  <a:lnTo>
                    <a:pt x="4572" y="7620"/>
                  </a:lnTo>
                  <a:lnTo>
                    <a:pt x="3048" y="12192"/>
                  </a:lnTo>
                  <a:lnTo>
                    <a:pt x="1524" y="15240"/>
                  </a:lnTo>
                  <a:lnTo>
                    <a:pt x="0" y="19812"/>
                  </a:lnTo>
                  <a:lnTo>
                    <a:pt x="0" y="24384"/>
                  </a:lnTo>
                  <a:lnTo>
                    <a:pt x="3048" y="33528"/>
                  </a:lnTo>
                  <a:lnTo>
                    <a:pt x="4572" y="36576"/>
                  </a:lnTo>
                  <a:lnTo>
                    <a:pt x="7620" y="39624"/>
                  </a:lnTo>
                  <a:lnTo>
                    <a:pt x="12192" y="41148"/>
                  </a:lnTo>
                  <a:lnTo>
                    <a:pt x="15240" y="42672"/>
                  </a:lnTo>
                  <a:lnTo>
                    <a:pt x="19812" y="44196"/>
                  </a:lnTo>
                  <a:lnTo>
                    <a:pt x="24384" y="44196"/>
                  </a:lnTo>
                  <a:lnTo>
                    <a:pt x="27432" y="42672"/>
                  </a:lnTo>
                  <a:lnTo>
                    <a:pt x="30480" y="41148"/>
                  </a:lnTo>
                  <a:lnTo>
                    <a:pt x="36576" y="35052"/>
                  </a:lnTo>
                  <a:lnTo>
                    <a:pt x="39624" y="25908"/>
                  </a:lnTo>
                  <a:lnTo>
                    <a:pt x="39624" y="22860"/>
                  </a:lnTo>
                  <a:close/>
                </a:path>
              </a:pathLst>
            </a:custGeom>
            <a:ln w="1524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37" name="object 37"/>
          <p:cNvGrpSpPr/>
          <p:nvPr/>
        </p:nvGrpSpPr>
        <p:grpSpPr>
          <a:xfrm>
            <a:off x="10724500" y="4212335"/>
            <a:ext cx="1925315" cy="1203960"/>
            <a:chOff x="4661915" y="4212335"/>
            <a:chExt cx="836930" cy="1203960"/>
          </a:xfrm>
        </p:grpSpPr>
        <p:sp>
          <p:nvSpPr>
            <p:cNvPr id="38" name="object 38"/>
            <p:cNvSpPr/>
            <p:nvPr/>
          </p:nvSpPr>
          <p:spPr>
            <a:xfrm>
              <a:off x="5163312" y="4212335"/>
              <a:ext cx="0" cy="820419"/>
            </a:xfrm>
            <a:custGeom>
              <a:avLst/>
              <a:gdLst/>
              <a:ahLst/>
              <a:cxnLst/>
              <a:rect l="l" t="t" r="r" b="b"/>
              <a:pathLst>
                <a:path h="820420">
                  <a:moveTo>
                    <a:pt x="0" y="0"/>
                  </a:moveTo>
                  <a:lnTo>
                    <a:pt x="0" y="819912"/>
                  </a:lnTo>
                </a:path>
              </a:pathLst>
            </a:custGeom>
            <a:ln w="1524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9" name="object 39"/>
            <p:cNvSpPr/>
            <p:nvPr/>
          </p:nvSpPr>
          <p:spPr>
            <a:xfrm>
              <a:off x="5141976" y="5032247"/>
              <a:ext cx="43180" cy="44450"/>
            </a:xfrm>
            <a:custGeom>
              <a:avLst/>
              <a:gdLst/>
              <a:ahLst/>
              <a:cxnLst/>
              <a:rect l="l" t="t" r="r" b="b"/>
              <a:pathLst>
                <a:path w="43179" h="44450">
                  <a:moveTo>
                    <a:pt x="42672" y="22860"/>
                  </a:moveTo>
                  <a:lnTo>
                    <a:pt x="38100" y="9144"/>
                  </a:lnTo>
                  <a:lnTo>
                    <a:pt x="32004" y="3048"/>
                  </a:lnTo>
                  <a:lnTo>
                    <a:pt x="28956" y="1524"/>
                  </a:lnTo>
                  <a:lnTo>
                    <a:pt x="24384" y="1524"/>
                  </a:lnTo>
                  <a:lnTo>
                    <a:pt x="19812" y="0"/>
                  </a:lnTo>
                  <a:lnTo>
                    <a:pt x="15240" y="1524"/>
                  </a:lnTo>
                  <a:lnTo>
                    <a:pt x="9144" y="4572"/>
                  </a:lnTo>
                  <a:lnTo>
                    <a:pt x="4572" y="7620"/>
                  </a:lnTo>
                  <a:lnTo>
                    <a:pt x="3048" y="12192"/>
                  </a:lnTo>
                  <a:lnTo>
                    <a:pt x="1524" y="15240"/>
                  </a:lnTo>
                  <a:lnTo>
                    <a:pt x="0" y="19812"/>
                  </a:lnTo>
                  <a:lnTo>
                    <a:pt x="0" y="24384"/>
                  </a:lnTo>
                  <a:lnTo>
                    <a:pt x="19812" y="44196"/>
                  </a:lnTo>
                  <a:lnTo>
                    <a:pt x="24384" y="44196"/>
                  </a:lnTo>
                  <a:lnTo>
                    <a:pt x="28956" y="42672"/>
                  </a:lnTo>
                  <a:lnTo>
                    <a:pt x="32004" y="41148"/>
                  </a:lnTo>
                  <a:lnTo>
                    <a:pt x="38100" y="35052"/>
                  </a:lnTo>
                  <a:lnTo>
                    <a:pt x="41148" y="25908"/>
                  </a:lnTo>
                  <a:lnTo>
                    <a:pt x="42672" y="22860"/>
                  </a:lnTo>
                  <a:close/>
                </a:path>
              </a:pathLst>
            </a:custGeom>
            <a:ln w="1524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0" name="object 40"/>
            <p:cNvSpPr/>
            <p:nvPr/>
          </p:nvSpPr>
          <p:spPr>
            <a:xfrm>
              <a:off x="4669535" y="4934712"/>
              <a:ext cx="821690" cy="375285"/>
            </a:xfrm>
            <a:custGeom>
              <a:avLst/>
              <a:gdLst/>
              <a:ahLst/>
              <a:cxnLst/>
              <a:rect l="l" t="t" r="r" b="b"/>
              <a:pathLst>
                <a:path w="821689" h="375285">
                  <a:moveTo>
                    <a:pt x="0" y="374903"/>
                  </a:moveTo>
                  <a:lnTo>
                    <a:pt x="821435" y="374903"/>
                  </a:lnTo>
                  <a:lnTo>
                    <a:pt x="821435" y="0"/>
                  </a:lnTo>
                  <a:lnTo>
                    <a:pt x="0" y="0"/>
                  </a:lnTo>
                  <a:lnTo>
                    <a:pt x="0" y="374903"/>
                  </a:lnTo>
                  <a:close/>
                </a:path>
              </a:pathLst>
            </a:custGeom>
            <a:ln w="1524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41" name="object 41"/>
            <p:cNvPicPr/>
            <p:nvPr/>
          </p:nvPicPr>
          <p:blipFill>
            <a:blip r:embed="rId11" cstate="print"/>
            <a:stretch>
              <a:fillRect/>
            </a:stretch>
          </p:blipFill>
          <p:spPr>
            <a:xfrm>
              <a:off x="4768596" y="5219700"/>
              <a:ext cx="632459" cy="196595"/>
            </a:xfrm>
            <a:prstGeom prst="rect">
              <a:avLst/>
            </a:prstGeom>
          </p:spPr>
        </p:pic>
      </p:grpSp>
      <p:sp>
        <p:nvSpPr>
          <p:cNvPr id="44" name="object 44"/>
          <p:cNvSpPr txBox="1"/>
          <p:nvPr/>
        </p:nvSpPr>
        <p:spPr>
          <a:xfrm>
            <a:off x="6155125" y="812814"/>
            <a:ext cx="5365465" cy="714375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R="36830" algn="ctr">
              <a:lnSpc>
                <a:spcPct val="100000"/>
              </a:lnSpc>
              <a:spcBef>
                <a:spcPts val="100"/>
              </a:spcBef>
            </a:pPr>
            <a:r>
              <a:rPr sz="1900" spc="65" dirty="0">
                <a:latin typeface="Microsoft Sans Serif"/>
                <a:cs typeface="Microsoft Sans Serif"/>
              </a:rPr>
              <a:t>Fundamentos</a:t>
            </a:r>
            <a:endParaRPr sz="1900">
              <a:latin typeface="Microsoft Sans Serif"/>
              <a:cs typeface="Microsoft Sans Serif"/>
            </a:endParaRPr>
          </a:p>
          <a:p>
            <a:pPr algn="ctr">
              <a:lnSpc>
                <a:spcPct val="100000"/>
              </a:lnSpc>
              <a:spcBef>
                <a:spcPts val="1939"/>
              </a:spcBef>
            </a:pPr>
            <a:r>
              <a:rPr sz="1000" spc="10" dirty="0">
                <a:latin typeface="Microsoft Sans Serif"/>
                <a:cs typeface="Microsoft Sans Serif"/>
              </a:rPr>
              <a:t>Charles</a:t>
            </a:r>
            <a:r>
              <a:rPr sz="1000" spc="-10" dirty="0">
                <a:latin typeface="Microsoft Sans Serif"/>
                <a:cs typeface="Microsoft Sans Serif"/>
              </a:rPr>
              <a:t> </a:t>
            </a:r>
            <a:r>
              <a:rPr sz="1000" spc="-120" dirty="0">
                <a:latin typeface="Microsoft Sans Serif"/>
                <a:cs typeface="Microsoft Sans Serif"/>
              </a:rPr>
              <a:t>J.</a:t>
            </a:r>
            <a:r>
              <a:rPr sz="1000" spc="-10" dirty="0">
                <a:latin typeface="Microsoft Sans Serif"/>
                <a:cs typeface="Microsoft Sans Serif"/>
              </a:rPr>
              <a:t> </a:t>
            </a:r>
            <a:r>
              <a:rPr sz="1000" spc="30" dirty="0">
                <a:latin typeface="Microsoft Sans Serif"/>
                <a:cs typeface="Microsoft Sans Serif"/>
              </a:rPr>
              <a:t>Mozina</a:t>
            </a:r>
            <a:r>
              <a:rPr sz="1000" spc="-10" dirty="0">
                <a:latin typeface="Microsoft Sans Serif"/>
                <a:cs typeface="Microsoft Sans Serif"/>
              </a:rPr>
              <a:t> </a:t>
            </a:r>
            <a:r>
              <a:rPr sz="1000" spc="10" dirty="0">
                <a:latin typeface="Microsoft Sans Serif"/>
                <a:cs typeface="Microsoft Sans Serif"/>
              </a:rPr>
              <a:t>y</a:t>
            </a:r>
            <a:r>
              <a:rPr sz="1000" spc="-10" dirty="0">
                <a:latin typeface="Microsoft Sans Serif"/>
                <a:cs typeface="Microsoft Sans Serif"/>
              </a:rPr>
              <a:t> </a:t>
            </a:r>
            <a:r>
              <a:rPr sz="1000" spc="10" dirty="0">
                <a:latin typeface="Microsoft Sans Serif"/>
                <a:cs typeface="Microsoft Sans Serif"/>
              </a:rPr>
              <a:t>Jonathan</a:t>
            </a:r>
            <a:r>
              <a:rPr sz="1000" spc="-10" dirty="0">
                <a:latin typeface="Microsoft Sans Serif"/>
                <a:cs typeface="Microsoft Sans Serif"/>
              </a:rPr>
              <a:t> </a:t>
            </a:r>
            <a:r>
              <a:rPr sz="1000" spc="-5" dirty="0">
                <a:latin typeface="Microsoft Sans Serif"/>
                <a:cs typeface="Microsoft Sans Serif"/>
              </a:rPr>
              <a:t>D.</a:t>
            </a:r>
            <a:r>
              <a:rPr sz="1000" spc="-10" dirty="0">
                <a:latin typeface="Microsoft Sans Serif"/>
                <a:cs typeface="Microsoft Sans Serif"/>
              </a:rPr>
              <a:t> </a:t>
            </a:r>
            <a:r>
              <a:rPr sz="1000" spc="20" dirty="0">
                <a:latin typeface="Microsoft Sans Serif"/>
                <a:cs typeface="Microsoft Sans Serif"/>
              </a:rPr>
              <a:t>Gardell</a:t>
            </a:r>
            <a:endParaRPr sz="1000">
              <a:latin typeface="Microsoft Sans Serif"/>
              <a:cs typeface="Microsoft Sans Serif"/>
            </a:endParaRPr>
          </a:p>
        </p:txBody>
      </p:sp>
      <p:sp>
        <p:nvSpPr>
          <p:cNvPr id="45" name="object 45"/>
          <p:cNvSpPr txBox="1"/>
          <p:nvPr/>
        </p:nvSpPr>
        <p:spPr>
          <a:xfrm>
            <a:off x="1415276" y="1731706"/>
            <a:ext cx="7356515" cy="676467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 marR="5080" indent="151765">
              <a:lnSpc>
                <a:spcPct val="114500"/>
              </a:lnSpc>
              <a:spcBef>
                <a:spcPts val="100"/>
              </a:spcBef>
            </a:pPr>
            <a:r>
              <a:rPr sz="750" spc="10" dirty="0">
                <a:latin typeface="Microsoft Sans Serif"/>
                <a:cs typeface="Microsoft Sans Serif"/>
              </a:rPr>
              <a:t>Abstracto-Este </a:t>
            </a:r>
            <a:r>
              <a:rPr sz="750" spc="25" dirty="0">
                <a:latin typeface="Microsoft Sans Serif"/>
                <a:cs typeface="Microsoft Sans Serif"/>
              </a:rPr>
              <a:t>capítulo </a:t>
            </a:r>
            <a:r>
              <a:rPr sz="750" spc="40" dirty="0">
                <a:latin typeface="Microsoft Sans Serif"/>
                <a:cs typeface="Microsoft Sans Serif"/>
              </a:rPr>
              <a:t>introductorio </a:t>
            </a:r>
            <a:r>
              <a:rPr sz="750" spc="20" dirty="0">
                <a:latin typeface="Microsoft Sans Serif"/>
                <a:cs typeface="Microsoft Sans Serif"/>
              </a:rPr>
              <a:t>del </a:t>
            </a:r>
            <a:r>
              <a:rPr sz="750" spc="35" dirty="0">
                <a:latin typeface="Microsoft Sans Serif"/>
                <a:cs typeface="Microsoft Sans Serif"/>
              </a:rPr>
              <a:t>tutorial </a:t>
            </a:r>
            <a:r>
              <a:rPr sz="750" spc="30" dirty="0">
                <a:latin typeface="Microsoft Sans Serif"/>
                <a:cs typeface="Microsoft Sans Serif"/>
              </a:rPr>
              <a:t>proporciona </a:t>
            </a:r>
            <a:r>
              <a:rPr sz="750" spc="35" dirty="0">
                <a:latin typeface="Microsoft Sans Serif"/>
                <a:cs typeface="Microsoft Sans Serif"/>
              </a:rPr>
              <a:t> información</a:t>
            </a:r>
            <a:r>
              <a:rPr sz="750" dirty="0">
                <a:latin typeface="Microsoft Sans Serif"/>
                <a:cs typeface="Microsoft Sans Serif"/>
              </a:rPr>
              <a:t> </a:t>
            </a:r>
            <a:r>
              <a:rPr sz="750" spc="5" dirty="0">
                <a:latin typeface="Microsoft Sans Serif"/>
                <a:cs typeface="Microsoft Sans Serif"/>
              </a:rPr>
              <a:t>básica</a:t>
            </a:r>
            <a:r>
              <a:rPr sz="750" dirty="0">
                <a:latin typeface="Microsoft Sans Serif"/>
                <a:cs typeface="Microsoft Sans Serif"/>
              </a:rPr>
              <a:t> </a:t>
            </a:r>
            <a:r>
              <a:rPr sz="750" spc="25" dirty="0">
                <a:latin typeface="Microsoft Sans Serif"/>
                <a:cs typeface="Microsoft Sans Serif"/>
              </a:rPr>
              <a:t>para</a:t>
            </a:r>
            <a:r>
              <a:rPr sz="750" dirty="0">
                <a:latin typeface="Microsoft Sans Serif"/>
                <a:cs typeface="Microsoft Sans Serif"/>
              </a:rPr>
              <a:t> </a:t>
            </a:r>
            <a:r>
              <a:rPr sz="750" spc="35" dirty="0">
                <a:latin typeface="Microsoft Sans Serif"/>
                <a:cs typeface="Microsoft Sans Serif"/>
              </a:rPr>
              <a:t>comprender</a:t>
            </a:r>
            <a:r>
              <a:rPr sz="750" dirty="0">
                <a:latin typeface="Microsoft Sans Serif"/>
                <a:cs typeface="Microsoft Sans Serif"/>
              </a:rPr>
              <a:t> </a:t>
            </a:r>
            <a:r>
              <a:rPr sz="750" spc="40" dirty="0">
                <a:latin typeface="Microsoft Sans Serif"/>
                <a:cs typeface="Microsoft Sans Serif"/>
              </a:rPr>
              <a:t>mejor</a:t>
            </a:r>
            <a:r>
              <a:rPr sz="750" dirty="0">
                <a:latin typeface="Microsoft Sans Serif"/>
                <a:cs typeface="Microsoft Sans Serif"/>
              </a:rPr>
              <a:t> </a:t>
            </a:r>
            <a:r>
              <a:rPr sz="750" spc="10" dirty="0">
                <a:latin typeface="Microsoft Sans Serif"/>
                <a:cs typeface="Microsoft Sans Serif"/>
              </a:rPr>
              <a:t>los</a:t>
            </a:r>
            <a:r>
              <a:rPr sz="750" dirty="0">
                <a:latin typeface="Microsoft Sans Serif"/>
                <a:cs typeface="Microsoft Sans Serif"/>
              </a:rPr>
              <a:t> </a:t>
            </a:r>
            <a:r>
              <a:rPr sz="750" spc="20" dirty="0">
                <a:latin typeface="Microsoft Sans Serif"/>
                <a:cs typeface="Microsoft Sans Serif"/>
              </a:rPr>
              <a:t>capítulos</a:t>
            </a:r>
            <a:r>
              <a:rPr sz="750" dirty="0">
                <a:latin typeface="Microsoft Sans Serif"/>
                <a:cs typeface="Microsoft Sans Serif"/>
              </a:rPr>
              <a:t> </a:t>
            </a:r>
            <a:r>
              <a:rPr sz="750" spc="15" dirty="0">
                <a:latin typeface="Microsoft Sans Serif"/>
                <a:cs typeface="Microsoft Sans Serif"/>
              </a:rPr>
              <a:t>siguientes.</a:t>
            </a:r>
            <a:r>
              <a:rPr sz="750" dirty="0">
                <a:latin typeface="Microsoft Sans Serif"/>
                <a:cs typeface="Microsoft Sans Serif"/>
              </a:rPr>
              <a:t> </a:t>
            </a:r>
            <a:r>
              <a:rPr sz="750" spc="-25" dirty="0">
                <a:latin typeface="Microsoft Sans Serif"/>
                <a:cs typeface="Microsoft Sans Serif"/>
              </a:rPr>
              <a:t>Su </a:t>
            </a:r>
            <a:r>
              <a:rPr sz="750" spc="-185" dirty="0">
                <a:latin typeface="Microsoft Sans Serif"/>
                <a:cs typeface="Microsoft Sans Serif"/>
              </a:rPr>
              <a:t> </a:t>
            </a:r>
            <a:r>
              <a:rPr sz="750" spc="25" dirty="0">
                <a:latin typeface="Microsoft Sans Serif"/>
                <a:cs typeface="Microsoft Sans Serif"/>
              </a:rPr>
              <a:t>objetivo </a:t>
            </a:r>
            <a:r>
              <a:rPr sz="750" spc="-5" dirty="0">
                <a:latin typeface="Microsoft Sans Serif"/>
                <a:cs typeface="Microsoft Sans Serif"/>
              </a:rPr>
              <a:t>es </a:t>
            </a:r>
            <a:r>
              <a:rPr sz="750" spc="35" dirty="0">
                <a:latin typeface="Microsoft Sans Serif"/>
                <a:cs typeface="Microsoft Sans Serif"/>
              </a:rPr>
              <a:t>proporcionar información </a:t>
            </a:r>
            <a:r>
              <a:rPr sz="750" spc="25" dirty="0">
                <a:latin typeface="Microsoft Sans Serif"/>
                <a:cs typeface="Microsoft Sans Serif"/>
              </a:rPr>
              <a:t>para </a:t>
            </a:r>
            <a:r>
              <a:rPr sz="750" spc="10" dirty="0">
                <a:latin typeface="Microsoft Sans Serif"/>
                <a:cs typeface="Microsoft Sans Serif"/>
              </a:rPr>
              <a:t>el </a:t>
            </a:r>
            <a:r>
              <a:rPr sz="750" spc="30" dirty="0">
                <a:latin typeface="Microsoft Sans Serif"/>
                <a:cs typeface="Microsoft Sans Serif"/>
              </a:rPr>
              <a:t>ingeniero </a:t>
            </a:r>
            <a:r>
              <a:rPr sz="750" spc="25" dirty="0">
                <a:latin typeface="Microsoft Sans Serif"/>
                <a:cs typeface="Microsoft Sans Serif"/>
              </a:rPr>
              <a:t>menos </a:t>
            </a:r>
            <a:r>
              <a:rPr sz="750" spc="30" dirty="0">
                <a:latin typeface="Microsoft Sans Serif"/>
                <a:cs typeface="Microsoft Sans Serif"/>
              </a:rPr>
              <a:t> experimentado. </a:t>
            </a:r>
            <a:r>
              <a:rPr sz="750" spc="-10" dirty="0">
                <a:latin typeface="Microsoft Sans Serif"/>
                <a:cs typeface="Microsoft Sans Serif"/>
              </a:rPr>
              <a:t>Este </a:t>
            </a:r>
            <a:r>
              <a:rPr sz="750" spc="25" dirty="0">
                <a:latin typeface="Microsoft Sans Serif"/>
                <a:cs typeface="Microsoft Sans Serif"/>
              </a:rPr>
              <a:t>capítulo </a:t>
            </a:r>
            <a:r>
              <a:rPr sz="750" spc="15" dirty="0">
                <a:latin typeface="Microsoft Sans Serif"/>
                <a:cs typeface="Microsoft Sans Serif"/>
              </a:rPr>
              <a:t>describe </a:t>
            </a:r>
            <a:r>
              <a:rPr sz="750" spc="10" dirty="0">
                <a:latin typeface="Microsoft Sans Serif"/>
                <a:cs typeface="Microsoft Sans Serif"/>
              </a:rPr>
              <a:t>el </a:t>
            </a:r>
            <a:r>
              <a:rPr sz="750" spc="30" dirty="0">
                <a:latin typeface="Microsoft Sans Serif"/>
                <a:cs typeface="Microsoft Sans Serif"/>
              </a:rPr>
              <a:t>funcionamiento </a:t>
            </a:r>
            <a:r>
              <a:rPr sz="750" spc="20" dirty="0">
                <a:latin typeface="Microsoft Sans Serif"/>
                <a:cs typeface="Microsoft Sans Serif"/>
              </a:rPr>
              <a:t>eléctrico </a:t>
            </a:r>
            <a:r>
              <a:rPr sz="750" spc="5" dirty="0">
                <a:latin typeface="Microsoft Sans Serif"/>
                <a:cs typeface="Microsoft Sans Serif"/>
              </a:rPr>
              <a:t>y </a:t>
            </a:r>
            <a:r>
              <a:rPr sz="750" spc="10" dirty="0">
                <a:latin typeface="Microsoft Sans Serif"/>
                <a:cs typeface="Microsoft Sans Serif"/>
              </a:rPr>
              <a:t>la </a:t>
            </a:r>
            <a:r>
              <a:rPr sz="750" spc="15" dirty="0">
                <a:latin typeface="Microsoft Sans Serif"/>
                <a:cs typeface="Microsoft Sans Serif"/>
              </a:rPr>
              <a:t> </a:t>
            </a:r>
            <a:r>
              <a:rPr sz="750" spc="25" dirty="0">
                <a:latin typeface="Microsoft Sans Serif"/>
                <a:cs typeface="Microsoft Sans Serif"/>
              </a:rPr>
              <a:t>dinámica de generadores </a:t>
            </a:r>
            <a:r>
              <a:rPr sz="750" spc="20" dirty="0">
                <a:latin typeface="Microsoft Sans Serif"/>
                <a:cs typeface="Microsoft Sans Serif"/>
              </a:rPr>
              <a:t>síncronos </a:t>
            </a:r>
            <a:r>
              <a:rPr sz="750" spc="5" dirty="0">
                <a:latin typeface="Microsoft Sans Serif"/>
                <a:cs typeface="Microsoft Sans Serif"/>
              </a:rPr>
              <a:t>y sus </a:t>
            </a:r>
            <a:r>
              <a:rPr sz="750" spc="15" dirty="0">
                <a:latin typeface="Microsoft Sans Serif"/>
                <a:cs typeface="Microsoft Sans Serif"/>
              </a:rPr>
              <a:t>conexiones </a:t>
            </a:r>
            <a:r>
              <a:rPr sz="750" spc="10" dirty="0">
                <a:latin typeface="Microsoft Sans Serif"/>
                <a:cs typeface="Microsoft Sans Serif"/>
              </a:rPr>
              <a:t>al </a:t>
            </a:r>
            <a:r>
              <a:rPr sz="750" spc="15" dirty="0">
                <a:latin typeface="Microsoft Sans Serif"/>
                <a:cs typeface="Microsoft Sans Serif"/>
              </a:rPr>
              <a:t>sistema </a:t>
            </a:r>
            <a:r>
              <a:rPr sz="750" spc="25" dirty="0">
                <a:latin typeface="Microsoft Sans Serif"/>
                <a:cs typeface="Microsoft Sans Serif"/>
              </a:rPr>
              <a:t>de </a:t>
            </a:r>
            <a:r>
              <a:rPr sz="750" spc="30" dirty="0">
                <a:latin typeface="Microsoft Sans Serif"/>
                <a:cs typeface="Microsoft Sans Serif"/>
              </a:rPr>
              <a:t> </a:t>
            </a:r>
            <a:r>
              <a:rPr sz="750" spc="20" dirty="0">
                <a:latin typeface="Microsoft Sans Serif"/>
                <a:cs typeface="Microsoft Sans Serif"/>
              </a:rPr>
              <a:t>energía. También </a:t>
            </a:r>
            <a:r>
              <a:rPr sz="750" spc="-5" dirty="0">
                <a:latin typeface="Microsoft Sans Serif"/>
                <a:cs typeface="Microsoft Sans Serif"/>
              </a:rPr>
              <a:t>se </a:t>
            </a:r>
            <a:r>
              <a:rPr sz="750" spc="15" dirty="0">
                <a:latin typeface="Microsoft Sans Serif"/>
                <a:cs typeface="Microsoft Sans Serif"/>
              </a:rPr>
              <a:t>describe </a:t>
            </a:r>
            <a:r>
              <a:rPr sz="750" spc="10" dirty="0">
                <a:latin typeface="Microsoft Sans Serif"/>
                <a:cs typeface="Microsoft Sans Serif"/>
              </a:rPr>
              <a:t>el </a:t>
            </a:r>
            <a:r>
              <a:rPr sz="750" spc="35" dirty="0">
                <a:latin typeface="Microsoft Sans Serif"/>
                <a:cs typeface="Microsoft Sans Serif"/>
              </a:rPr>
              <a:t>rendimiento </a:t>
            </a:r>
            <a:r>
              <a:rPr sz="750" spc="20" dirty="0">
                <a:latin typeface="Microsoft Sans Serif"/>
                <a:cs typeface="Microsoft Sans Serif"/>
              </a:rPr>
              <a:t>del </a:t>
            </a:r>
            <a:r>
              <a:rPr sz="750" spc="30" dirty="0">
                <a:latin typeface="Microsoft Sans Serif"/>
                <a:cs typeface="Microsoft Sans Serif"/>
              </a:rPr>
              <a:t>generador </a:t>
            </a:r>
            <a:r>
              <a:rPr sz="750" spc="25" dirty="0">
                <a:latin typeface="Microsoft Sans Serif"/>
                <a:cs typeface="Microsoft Sans Serif"/>
              </a:rPr>
              <a:t>en </a:t>
            </a:r>
            <a:r>
              <a:rPr sz="750" spc="30" dirty="0">
                <a:latin typeface="Microsoft Sans Serif"/>
                <a:cs typeface="Microsoft Sans Serif"/>
              </a:rPr>
              <a:t> </a:t>
            </a:r>
            <a:r>
              <a:rPr sz="750" spc="15" dirty="0">
                <a:latin typeface="Microsoft Sans Serif"/>
                <a:cs typeface="Microsoft Sans Serif"/>
              </a:rPr>
              <a:t>condiciones </a:t>
            </a:r>
            <a:r>
              <a:rPr sz="750" spc="25" dirty="0">
                <a:latin typeface="Microsoft Sans Serif"/>
                <a:cs typeface="Microsoft Sans Serif"/>
              </a:rPr>
              <a:t>de cortocircuito, </a:t>
            </a:r>
            <a:r>
              <a:rPr sz="750" spc="40" dirty="0">
                <a:latin typeface="Microsoft Sans Serif"/>
                <a:cs typeface="Microsoft Sans Serif"/>
              </a:rPr>
              <a:t>junto </a:t>
            </a:r>
            <a:r>
              <a:rPr sz="750" spc="20" dirty="0">
                <a:latin typeface="Microsoft Sans Serif"/>
                <a:cs typeface="Microsoft Sans Serif"/>
              </a:rPr>
              <a:t>con </a:t>
            </a:r>
            <a:r>
              <a:rPr sz="750" dirty="0">
                <a:latin typeface="Microsoft Sans Serif"/>
                <a:cs typeface="Microsoft Sans Serif"/>
              </a:rPr>
              <a:t>las </a:t>
            </a:r>
            <a:r>
              <a:rPr sz="750" spc="15" dirty="0">
                <a:latin typeface="Microsoft Sans Serif"/>
                <a:cs typeface="Microsoft Sans Serif"/>
              </a:rPr>
              <a:t>prácticas </a:t>
            </a:r>
            <a:r>
              <a:rPr sz="750" spc="25" dirty="0">
                <a:latin typeface="Microsoft Sans Serif"/>
                <a:cs typeface="Microsoft Sans Serif"/>
              </a:rPr>
              <a:t>de conexión </a:t>
            </a:r>
            <a:r>
              <a:rPr sz="750" dirty="0">
                <a:latin typeface="Microsoft Sans Serif"/>
                <a:cs typeface="Microsoft Sans Serif"/>
              </a:rPr>
              <a:t>a </a:t>
            </a:r>
            <a:r>
              <a:rPr sz="750" spc="5" dirty="0">
                <a:latin typeface="Microsoft Sans Serif"/>
                <a:cs typeface="Microsoft Sans Serif"/>
              </a:rPr>
              <a:t> </a:t>
            </a:r>
            <a:r>
              <a:rPr sz="750" spc="35" dirty="0">
                <a:latin typeface="Microsoft Sans Serif"/>
                <a:cs typeface="Microsoft Sans Serif"/>
              </a:rPr>
              <a:t>tierra </a:t>
            </a:r>
            <a:r>
              <a:rPr sz="750" spc="20" dirty="0">
                <a:latin typeface="Microsoft Sans Serif"/>
                <a:cs typeface="Microsoft Sans Serif"/>
              </a:rPr>
              <a:t>del </a:t>
            </a:r>
            <a:r>
              <a:rPr sz="750" spc="25" dirty="0">
                <a:latin typeface="Microsoft Sans Serif"/>
                <a:cs typeface="Microsoft Sans Serif"/>
              </a:rPr>
              <a:t>generador. </a:t>
            </a:r>
            <a:r>
              <a:rPr sz="750" spc="10" dirty="0">
                <a:latin typeface="Microsoft Sans Serif"/>
                <a:cs typeface="Microsoft Sans Serif"/>
              </a:rPr>
              <a:t>Además, </a:t>
            </a:r>
            <a:r>
              <a:rPr sz="750" spc="35" dirty="0">
                <a:latin typeface="Microsoft Sans Serif"/>
                <a:cs typeface="Microsoft Sans Serif"/>
              </a:rPr>
              <a:t>también </a:t>
            </a:r>
            <a:r>
              <a:rPr sz="750" spc="-5" dirty="0">
                <a:latin typeface="Microsoft Sans Serif"/>
                <a:cs typeface="Microsoft Sans Serif"/>
              </a:rPr>
              <a:t>se </a:t>
            </a:r>
            <a:r>
              <a:rPr sz="750" spc="30" dirty="0">
                <a:latin typeface="Microsoft Sans Serif"/>
                <a:cs typeface="Microsoft Sans Serif"/>
              </a:rPr>
              <a:t>abordan </a:t>
            </a:r>
            <a:r>
              <a:rPr sz="750" spc="25" dirty="0">
                <a:latin typeface="Microsoft Sans Serif"/>
                <a:cs typeface="Microsoft Sans Serif"/>
              </a:rPr>
              <a:t>algunos de </a:t>
            </a:r>
            <a:r>
              <a:rPr sz="750" spc="10" dirty="0">
                <a:latin typeface="Microsoft Sans Serif"/>
                <a:cs typeface="Microsoft Sans Serif"/>
              </a:rPr>
              <a:t>los </a:t>
            </a:r>
            <a:r>
              <a:rPr sz="750" spc="15" dirty="0">
                <a:latin typeface="Microsoft Sans Serif"/>
                <a:cs typeface="Microsoft Sans Serif"/>
              </a:rPr>
              <a:t> </a:t>
            </a:r>
            <a:r>
              <a:rPr sz="750" spc="10" dirty="0">
                <a:latin typeface="Microsoft Sans Serif"/>
                <a:cs typeface="Microsoft Sans Serif"/>
              </a:rPr>
              <a:t>aspectos</a:t>
            </a:r>
            <a:r>
              <a:rPr sz="750" spc="-5" dirty="0">
                <a:latin typeface="Microsoft Sans Serif"/>
                <a:cs typeface="Microsoft Sans Serif"/>
              </a:rPr>
              <a:t> </a:t>
            </a:r>
            <a:r>
              <a:rPr sz="750" spc="20" dirty="0">
                <a:latin typeface="Microsoft Sans Serif"/>
                <a:cs typeface="Microsoft Sans Serif"/>
              </a:rPr>
              <a:t>más</a:t>
            </a:r>
            <a:r>
              <a:rPr sz="750" dirty="0">
                <a:latin typeface="Microsoft Sans Serif"/>
                <a:cs typeface="Microsoft Sans Serif"/>
              </a:rPr>
              <a:t> </a:t>
            </a:r>
            <a:r>
              <a:rPr sz="750" spc="30" dirty="0">
                <a:latin typeface="Microsoft Sans Serif"/>
                <a:cs typeface="Microsoft Sans Serif"/>
              </a:rPr>
              <a:t>incomprendidos</a:t>
            </a:r>
            <a:r>
              <a:rPr sz="750" spc="-5" dirty="0">
                <a:latin typeface="Microsoft Sans Serif"/>
                <a:cs typeface="Microsoft Sans Serif"/>
              </a:rPr>
              <a:t> </a:t>
            </a:r>
            <a:r>
              <a:rPr sz="750" spc="25" dirty="0">
                <a:latin typeface="Microsoft Sans Serif"/>
                <a:cs typeface="Microsoft Sans Serif"/>
              </a:rPr>
              <a:t>de</a:t>
            </a:r>
            <a:r>
              <a:rPr sz="750" dirty="0">
                <a:latin typeface="Microsoft Sans Serif"/>
                <a:cs typeface="Microsoft Sans Serif"/>
              </a:rPr>
              <a:t> </a:t>
            </a:r>
            <a:r>
              <a:rPr sz="750" spc="10" dirty="0">
                <a:latin typeface="Microsoft Sans Serif"/>
                <a:cs typeface="Microsoft Sans Serif"/>
              </a:rPr>
              <a:t>la</a:t>
            </a:r>
            <a:r>
              <a:rPr sz="750" spc="-5" dirty="0">
                <a:latin typeface="Microsoft Sans Serif"/>
                <a:cs typeface="Microsoft Sans Serif"/>
              </a:rPr>
              <a:t> </a:t>
            </a:r>
            <a:r>
              <a:rPr sz="750" spc="25" dirty="0">
                <a:latin typeface="Microsoft Sans Serif"/>
                <a:cs typeface="Microsoft Sans Serif"/>
              </a:rPr>
              <a:t>protección</a:t>
            </a:r>
            <a:r>
              <a:rPr sz="750" dirty="0">
                <a:latin typeface="Microsoft Sans Serif"/>
                <a:cs typeface="Microsoft Sans Serif"/>
              </a:rPr>
              <a:t> </a:t>
            </a:r>
            <a:r>
              <a:rPr sz="750" spc="25" dirty="0">
                <a:latin typeface="Microsoft Sans Serif"/>
                <a:cs typeface="Microsoft Sans Serif"/>
              </a:rPr>
              <a:t>de</a:t>
            </a:r>
            <a:r>
              <a:rPr sz="750" spc="-5" dirty="0">
                <a:latin typeface="Microsoft Sans Serif"/>
                <a:cs typeface="Microsoft Sans Serif"/>
              </a:rPr>
              <a:t> </a:t>
            </a:r>
            <a:r>
              <a:rPr sz="750" spc="20" dirty="0">
                <a:latin typeface="Microsoft Sans Serif"/>
                <a:cs typeface="Microsoft Sans Serif"/>
              </a:rPr>
              <a:t>generadores.</a:t>
            </a:r>
            <a:endParaRPr sz="750">
              <a:latin typeface="Microsoft Sans Serif"/>
              <a:cs typeface="Microsoft Sans Serif"/>
            </a:endParaRPr>
          </a:p>
          <a:p>
            <a:pPr marL="12700" marR="27940">
              <a:lnSpc>
                <a:spcPct val="114500"/>
              </a:lnSpc>
            </a:pPr>
            <a:r>
              <a:rPr sz="750" spc="15" dirty="0">
                <a:latin typeface="Microsoft Sans Serif"/>
                <a:cs typeface="Microsoft Sans Serif"/>
              </a:rPr>
              <a:t>Finalmente, </a:t>
            </a:r>
            <a:r>
              <a:rPr sz="750" spc="-5" dirty="0">
                <a:latin typeface="Microsoft Sans Serif"/>
                <a:cs typeface="Microsoft Sans Serif"/>
              </a:rPr>
              <a:t>se </a:t>
            </a:r>
            <a:r>
              <a:rPr sz="750" spc="35" dirty="0">
                <a:latin typeface="Microsoft Sans Serif"/>
                <a:cs typeface="Microsoft Sans Serif"/>
              </a:rPr>
              <a:t>enumeran </a:t>
            </a:r>
            <a:r>
              <a:rPr sz="750" dirty="0">
                <a:latin typeface="Microsoft Sans Serif"/>
                <a:cs typeface="Microsoft Sans Serif"/>
              </a:rPr>
              <a:t>las </a:t>
            </a:r>
            <a:r>
              <a:rPr sz="750" spc="20" dirty="0">
                <a:latin typeface="Microsoft Sans Serif"/>
                <a:cs typeface="Microsoft Sans Serif"/>
              </a:rPr>
              <a:t>guías </a:t>
            </a:r>
            <a:r>
              <a:rPr sz="750" spc="-55" dirty="0">
                <a:latin typeface="Microsoft Sans Serif"/>
                <a:cs typeface="Microsoft Sans Serif"/>
              </a:rPr>
              <a:t>IEEE </a:t>
            </a:r>
            <a:r>
              <a:rPr sz="750" spc="-15" dirty="0">
                <a:latin typeface="Microsoft Sans Serif"/>
                <a:cs typeface="Microsoft Sans Serif"/>
              </a:rPr>
              <a:t>C37 </a:t>
            </a:r>
            <a:r>
              <a:rPr sz="750" spc="30" dirty="0">
                <a:latin typeface="Microsoft Sans Serif"/>
                <a:cs typeface="Microsoft Sans Serif"/>
              </a:rPr>
              <a:t>que </a:t>
            </a:r>
            <a:r>
              <a:rPr sz="750" spc="-5" dirty="0">
                <a:latin typeface="Microsoft Sans Serif"/>
                <a:cs typeface="Microsoft Sans Serif"/>
              </a:rPr>
              <a:t>se </a:t>
            </a:r>
            <a:r>
              <a:rPr sz="750" spc="20" dirty="0">
                <a:latin typeface="Microsoft Sans Serif"/>
                <a:cs typeface="Microsoft Sans Serif"/>
              </a:rPr>
              <a:t>relacionan con </a:t>
            </a:r>
            <a:r>
              <a:rPr sz="750" spc="10" dirty="0">
                <a:latin typeface="Microsoft Sans Serif"/>
                <a:cs typeface="Microsoft Sans Serif"/>
              </a:rPr>
              <a:t>la </a:t>
            </a:r>
            <a:r>
              <a:rPr sz="750" spc="15" dirty="0">
                <a:latin typeface="Microsoft Sans Serif"/>
                <a:cs typeface="Microsoft Sans Serif"/>
              </a:rPr>
              <a:t> </a:t>
            </a:r>
            <a:r>
              <a:rPr sz="750" spc="25" dirty="0">
                <a:latin typeface="Microsoft Sans Serif"/>
                <a:cs typeface="Microsoft Sans Serif"/>
              </a:rPr>
              <a:t>protección</a:t>
            </a:r>
            <a:r>
              <a:rPr sz="750" dirty="0">
                <a:latin typeface="Microsoft Sans Serif"/>
                <a:cs typeface="Microsoft Sans Serif"/>
              </a:rPr>
              <a:t> </a:t>
            </a:r>
            <a:r>
              <a:rPr sz="750" spc="20" dirty="0">
                <a:latin typeface="Microsoft Sans Serif"/>
                <a:cs typeface="Microsoft Sans Serif"/>
              </a:rPr>
              <a:t>del</a:t>
            </a:r>
            <a:r>
              <a:rPr sz="750" dirty="0">
                <a:latin typeface="Microsoft Sans Serif"/>
                <a:cs typeface="Microsoft Sans Serif"/>
              </a:rPr>
              <a:t> </a:t>
            </a:r>
            <a:r>
              <a:rPr sz="750" spc="30" dirty="0">
                <a:latin typeface="Microsoft Sans Serif"/>
                <a:cs typeface="Microsoft Sans Serif"/>
              </a:rPr>
              <a:t>generador</a:t>
            </a:r>
            <a:r>
              <a:rPr sz="750" spc="5" dirty="0">
                <a:latin typeface="Microsoft Sans Serif"/>
                <a:cs typeface="Microsoft Sans Serif"/>
              </a:rPr>
              <a:t> </a:t>
            </a:r>
            <a:r>
              <a:rPr sz="750" spc="40" dirty="0">
                <a:latin typeface="Microsoft Sans Serif"/>
                <a:cs typeface="Microsoft Sans Serif"/>
              </a:rPr>
              <a:t>junto</a:t>
            </a:r>
            <a:r>
              <a:rPr sz="750" dirty="0">
                <a:latin typeface="Microsoft Sans Serif"/>
                <a:cs typeface="Microsoft Sans Serif"/>
              </a:rPr>
              <a:t> </a:t>
            </a:r>
            <a:r>
              <a:rPr sz="750" spc="20" dirty="0">
                <a:latin typeface="Microsoft Sans Serif"/>
                <a:cs typeface="Microsoft Sans Serif"/>
              </a:rPr>
              <a:t>con</a:t>
            </a:r>
            <a:r>
              <a:rPr sz="750" spc="5" dirty="0">
                <a:latin typeface="Microsoft Sans Serif"/>
                <a:cs typeface="Microsoft Sans Serif"/>
              </a:rPr>
              <a:t> </a:t>
            </a:r>
            <a:r>
              <a:rPr sz="750" dirty="0">
                <a:latin typeface="Microsoft Sans Serif"/>
                <a:cs typeface="Microsoft Sans Serif"/>
              </a:rPr>
              <a:t>las </a:t>
            </a:r>
            <a:r>
              <a:rPr sz="750" spc="20" dirty="0">
                <a:latin typeface="Microsoft Sans Serif"/>
                <a:cs typeface="Microsoft Sans Serif"/>
              </a:rPr>
              <a:t>definiciones</a:t>
            </a:r>
            <a:r>
              <a:rPr sz="750" spc="5" dirty="0">
                <a:latin typeface="Microsoft Sans Serif"/>
                <a:cs typeface="Microsoft Sans Serif"/>
              </a:rPr>
              <a:t> </a:t>
            </a:r>
            <a:r>
              <a:rPr sz="750" spc="25" dirty="0">
                <a:latin typeface="Microsoft Sans Serif"/>
                <a:cs typeface="Microsoft Sans Serif"/>
              </a:rPr>
              <a:t>de</a:t>
            </a:r>
            <a:r>
              <a:rPr sz="750" dirty="0">
                <a:latin typeface="Microsoft Sans Serif"/>
                <a:cs typeface="Microsoft Sans Serif"/>
              </a:rPr>
              <a:t> </a:t>
            </a:r>
            <a:r>
              <a:rPr sz="750" spc="10" dirty="0">
                <a:latin typeface="Microsoft Sans Serif"/>
                <a:cs typeface="Microsoft Sans Serif"/>
              </a:rPr>
              <a:t>los</a:t>
            </a:r>
            <a:r>
              <a:rPr sz="750" dirty="0">
                <a:latin typeface="Microsoft Sans Serif"/>
                <a:cs typeface="Microsoft Sans Serif"/>
              </a:rPr>
              <a:t> </a:t>
            </a:r>
            <a:r>
              <a:rPr sz="750" spc="35" dirty="0">
                <a:latin typeface="Microsoft Sans Serif"/>
                <a:cs typeface="Microsoft Sans Serif"/>
              </a:rPr>
              <a:t>números</a:t>
            </a:r>
            <a:r>
              <a:rPr sz="750" spc="5" dirty="0">
                <a:latin typeface="Microsoft Sans Serif"/>
                <a:cs typeface="Microsoft Sans Serif"/>
              </a:rPr>
              <a:t> </a:t>
            </a:r>
            <a:r>
              <a:rPr sz="750" spc="25" dirty="0">
                <a:latin typeface="Microsoft Sans Serif"/>
                <a:cs typeface="Microsoft Sans Serif"/>
              </a:rPr>
              <a:t>de </a:t>
            </a:r>
            <a:r>
              <a:rPr sz="750" spc="-185" dirty="0">
                <a:latin typeface="Microsoft Sans Serif"/>
                <a:cs typeface="Microsoft Sans Serif"/>
              </a:rPr>
              <a:t> </a:t>
            </a:r>
            <a:r>
              <a:rPr sz="750" spc="20" dirty="0">
                <a:latin typeface="Microsoft Sans Serif"/>
                <a:cs typeface="Microsoft Sans Serif"/>
              </a:rPr>
              <a:t>dispositivos</a:t>
            </a:r>
            <a:r>
              <a:rPr sz="750" spc="-10" dirty="0">
                <a:latin typeface="Microsoft Sans Serif"/>
                <a:cs typeface="Microsoft Sans Serif"/>
              </a:rPr>
              <a:t> </a:t>
            </a:r>
            <a:r>
              <a:rPr sz="750" spc="25" dirty="0">
                <a:latin typeface="Microsoft Sans Serif"/>
                <a:cs typeface="Microsoft Sans Serif"/>
              </a:rPr>
              <a:t>de</a:t>
            </a:r>
            <a:r>
              <a:rPr sz="750" spc="-5" dirty="0">
                <a:latin typeface="Microsoft Sans Serif"/>
                <a:cs typeface="Microsoft Sans Serif"/>
              </a:rPr>
              <a:t> </a:t>
            </a:r>
            <a:r>
              <a:rPr sz="750" spc="15" dirty="0">
                <a:latin typeface="Microsoft Sans Serif"/>
                <a:cs typeface="Microsoft Sans Serif"/>
              </a:rPr>
              <a:t>relé.</a:t>
            </a:r>
            <a:endParaRPr sz="750">
              <a:latin typeface="Microsoft Sans Serif"/>
              <a:cs typeface="Microsoft Sans Serif"/>
            </a:endParaRPr>
          </a:p>
        </p:txBody>
      </p:sp>
      <p:sp>
        <p:nvSpPr>
          <p:cNvPr id="46" name="object 46"/>
          <p:cNvSpPr txBox="1"/>
          <p:nvPr/>
        </p:nvSpPr>
        <p:spPr>
          <a:xfrm>
            <a:off x="9100214" y="1717294"/>
            <a:ext cx="7371123" cy="322139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 marR="5080">
              <a:lnSpc>
                <a:spcPct val="133800"/>
              </a:lnSpc>
              <a:spcBef>
                <a:spcPts val="100"/>
              </a:spcBef>
            </a:pPr>
            <a:r>
              <a:rPr sz="750" spc="-45" dirty="0">
                <a:latin typeface="Microsoft Sans Serif"/>
                <a:cs typeface="Microsoft Sans Serif"/>
              </a:rPr>
              <a:t>Se </a:t>
            </a:r>
            <a:r>
              <a:rPr sz="750" spc="30" dirty="0">
                <a:latin typeface="Microsoft Sans Serif"/>
                <a:cs typeface="Microsoft Sans Serif"/>
              </a:rPr>
              <a:t>requiere </a:t>
            </a:r>
            <a:r>
              <a:rPr sz="750" spc="25" dirty="0">
                <a:latin typeface="Microsoft Sans Serif"/>
                <a:cs typeface="Microsoft Sans Serif"/>
              </a:rPr>
              <a:t>evitar </a:t>
            </a:r>
            <a:r>
              <a:rPr sz="750" spc="15" dirty="0">
                <a:latin typeface="Microsoft Sans Serif"/>
                <a:cs typeface="Microsoft Sans Serif"/>
              </a:rPr>
              <a:t>daños. </a:t>
            </a:r>
            <a:r>
              <a:rPr sz="750" spc="-15" dirty="0">
                <a:latin typeface="Microsoft Sans Serif"/>
                <a:cs typeface="Microsoft Sans Serif"/>
              </a:rPr>
              <a:t>La </a:t>
            </a:r>
            <a:r>
              <a:rPr sz="750" spc="15" dirty="0">
                <a:latin typeface="Microsoft Sans Serif"/>
                <a:cs typeface="Microsoft Sans Serif"/>
              </a:rPr>
              <a:t>activación </a:t>
            </a:r>
            <a:r>
              <a:rPr sz="750" spc="25" dirty="0">
                <a:latin typeface="Microsoft Sans Serif"/>
                <a:cs typeface="Microsoft Sans Serif"/>
              </a:rPr>
              <a:t>inadvertida </a:t>
            </a:r>
            <a:r>
              <a:rPr sz="750" spc="5" dirty="0">
                <a:latin typeface="Microsoft Sans Serif"/>
                <a:cs typeface="Microsoft Sans Serif"/>
              </a:rPr>
              <a:t>y </a:t>
            </a:r>
            <a:r>
              <a:rPr sz="750" spc="10" dirty="0">
                <a:latin typeface="Microsoft Sans Serif"/>
                <a:cs typeface="Microsoft Sans Serif"/>
              </a:rPr>
              <a:t>la </a:t>
            </a:r>
            <a:r>
              <a:rPr sz="750" spc="20" dirty="0">
                <a:latin typeface="Microsoft Sans Serif"/>
                <a:cs typeface="Microsoft Sans Serif"/>
              </a:rPr>
              <a:t>sobreexcitación </a:t>
            </a:r>
            <a:r>
              <a:rPr sz="750" spc="-185" dirty="0">
                <a:latin typeface="Microsoft Sans Serif"/>
                <a:cs typeface="Microsoft Sans Serif"/>
              </a:rPr>
              <a:t> </a:t>
            </a:r>
            <a:r>
              <a:rPr sz="750" spc="20" dirty="0">
                <a:latin typeface="Microsoft Sans Serif"/>
                <a:cs typeface="Microsoft Sans Serif"/>
              </a:rPr>
              <a:t>son ejemplos </a:t>
            </a:r>
            <a:r>
              <a:rPr sz="750" spc="25" dirty="0">
                <a:latin typeface="Microsoft Sans Serif"/>
                <a:cs typeface="Microsoft Sans Serif"/>
              </a:rPr>
              <a:t>de </a:t>
            </a:r>
            <a:r>
              <a:rPr sz="750" spc="15" dirty="0">
                <a:latin typeface="Microsoft Sans Serif"/>
                <a:cs typeface="Microsoft Sans Serif"/>
              </a:rPr>
              <a:t>tales eventos. </a:t>
            </a:r>
            <a:r>
              <a:rPr sz="750" spc="-5" dirty="0">
                <a:latin typeface="Microsoft Sans Serif"/>
                <a:cs typeface="Microsoft Sans Serif"/>
              </a:rPr>
              <a:t>Los </a:t>
            </a:r>
            <a:r>
              <a:rPr sz="750" spc="30" dirty="0">
                <a:latin typeface="Microsoft Sans Serif"/>
                <a:cs typeface="Microsoft Sans Serif"/>
              </a:rPr>
              <a:t>procedimientos </a:t>
            </a:r>
            <a:r>
              <a:rPr sz="750" spc="25" dirty="0">
                <a:latin typeface="Microsoft Sans Serif"/>
                <a:cs typeface="Microsoft Sans Serif"/>
              </a:rPr>
              <a:t>operativos </a:t>
            </a:r>
            <a:r>
              <a:rPr sz="750" spc="40" dirty="0">
                <a:latin typeface="Microsoft Sans Serif"/>
                <a:cs typeface="Microsoft Sans Serif"/>
              </a:rPr>
              <a:t>no </a:t>
            </a:r>
            <a:r>
              <a:rPr sz="750" spc="45" dirty="0">
                <a:latin typeface="Microsoft Sans Serif"/>
                <a:cs typeface="Microsoft Sans Serif"/>
              </a:rPr>
              <a:t> </a:t>
            </a:r>
            <a:r>
              <a:rPr sz="750" spc="25" dirty="0">
                <a:latin typeface="Microsoft Sans Serif"/>
                <a:cs typeface="Microsoft Sans Serif"/>
              </a:rPr>
              <a:t>sustituyen</a:t>
            </a:r>
            <a:r>
              <a:rPr sz="750" spc="-5" dirty="0">
                <a:latin typeface="Microsoft Sans Serif"/>
                <a:cs typeface="Microsoft Sans Serif"/>
              </a:rPr>
              <a:t> </a:t>
            </a:r>
            <a:r>
              <a:rPr sz="750" spc="10" dirty="0">
                <a:latin typeface="Microsoft Sans Serif"/>
                <a:cs typeface="Microsoft Sans Serif"/>
              </a:rPr>
              <a:t>la</a:t>
            </a:r>
            <a:r>
              <a:rPr sz="750" dirty="0">
                <a:latin typeface="Microsoft Sans Serif"/>
                <a:cs typeface="Microsoft Sans Serif"/>
              </a:rPr>
              <a:t> </a:t>
            </a:r>
            <a:r>
              <a:rPr sz="750" spc="25" dirty="0">
                <a:latin typeface="Microsoft Sans Serif"/>
                <a:cs typeface="Microsoft Sans Serif"/>
              </a:rPr>
              <a:t>protección</a:t>
            </a:r>
            <a:r>
              <a:rPr sz="750" dirty="0">
                <a:latin typeface="Microsoft Sans Serif"/>
                <a:cs typeface="Microsoft Sans Serif"/>
              </a:rPr>
              <a:t> </a:t>
            </a:r>
            <a:r>
              <a:rPr sz="750" spc="30" dirty="0">
                <a:latin typeface="Microsoft Sans Serif"/>
                <a:cs typeface="Microsoft Sans Serif"/>
              </a:rPr>
              <a:t>automática</a:t>
            </a:r>
            <a:r>
              <a:rPr sz="750" spc="-5" dirty="0">
                <a:latin typeface="Microsoft Sans Serif"/>
                <a:cs typeface="Microsoft Sans Serif"/>
              </a:rPr>
              <a:t> </a:t>
            </a:r>
            <a:r>
              <a:rPr sz="750" spc="15" dirty="0">
                <a:latin typeface="Microsoft Sans Serif"/>
                <a:cs typeface="Microsoft Sans Serif"/>
              </a:rPr>
              <a:t>adecuada</a:t>
            </a:r>
            <a:r>
              <a:rPr sz="750" dirty="0">
                <a:latin typeface="Microsoft Sans Serif"/>
                <a:cs typeface="Microsoft Sans Serif"/>
              </a:rPr>
              <a:t> </a:t>
            </a:r>
            <a:r>
              <a:rPr sz="750" spc="5" dirty="0">
                <a:latin typeface="Microsoft Sans Serif"/>
                <a:cs typeface="Microsoft Sans Serif"/>
              </a:rPr>
              <a:t>y</a:t>
            </a:r>
            <a:r>
              <a:rPr sz="750" dirty="0">
                <a:latin typeface="Microsoft Sans Serif"/>
                <a:cs typeface="Microsoft Sans Serif"/>
              </a:rPr>
              <a:t> </a:t>
            </a:r>
            <a:r>
              <a:rPr sz="750" spc="40" dirty="0">
                <a:latin typeface="Microsoft Sans Serif"/>
                <a:cs typeface="Microsoft Sans Serif"/>
              </a:rPr>
              <a:t>no</a:t>
            </a:r>
            <a:r>
              <a:rPr sz="750" dirty="0">
                <a:latin typeface="Microsoft Sans Serif"/>
                <a:cs typeface="Microsoft Sans Serif"/>
              </a:rPr>
              <a:t> </a:t>
            </a:r>
            <a:r>
              <a:rPr sz="750" spc="-5" dirty="0">
                <a:latin typeface="Microsoft Sans Serif"/>
                <a:cs typeface="Microsoft Sans Serif"/>
              </a:rPr>
              <a:t>se </a:t>
            </a:r>
            <a:r>
              <a:rPr sz="750" spc="25" dirty="0">
                <a:latin typeface="Microsoft Sans Serif"/>
                <a:cs typeface="Microsoft Sans Serif"/>
              </a:rPr>
              <a:t>puede</a:t>
            </a:r>
            <a:r>
              <a:rPr sz="750" dirty="0">
                <a:latin typeface="Microsoft Sans Serif"/>
                <a:cs typeface="Microsoft Sans Serif"/>
              </a:rPr>
              <a:t> </a:t>
            </a:r>
            <a:r>
              <a:rPr sz="750" spc="25" dirty="0">
                <a:latin typeface="Microsoft Sans Serif"/>
                <a:cs typeface="Microsoft Sans Serif"/>
              </a:rPr>
              <a:t>confiar</a:t>
            </a:r>
            <a:r>
              <a:rPr sz="750" dirty="0">
                <a:latin typeface="Microsoft Sans Serif"/>
                <a:cs typeface="Microsoft Sans Serif"/>
              </a:rPr>
              <a:t> </a:t>
            </a:r>
            <a:r>
              <a:rPr sz="750" spc="25" dirty="0">
                <a:latin typeface="Microsoft Sans Serif"/>
                <a:cs typeface="Microsoft Sans Serif"/>
              </a:rPr>
              <a:t>en </a:t>
            </a:r>
            <a:r>
              <a:rPr sz="750" spc="-185" dirty="0">
                <a:latin typeface="Microsoft Sans Serif"/>
                <a:cs typeface="Microsoft Sans Serif"/>
              </a:rPr>
              <a:t> </a:t>
            </a:r>
            <a:r>
              <a:rPr sz="750" spc="10" dirty="0">
                <a:latin typeface="Microsoft Sans Serif"/>
                <a:cs typeface="Microsoft Sans Serif"/>
              </a:rPr>
              <a:t>ellos</a:t>
            </a:r>
            <a:r>
              <a:rPr sz="750" spc="-5" dirty="0">
                <a:latin typeface="Microsoft Sans Serif"/>
                <a:cs typeface="Microsoft Sans Serif"/>
              </a:rPr>
              <a:t> </a:t>
            </a:r>
            <a:r>
              <a:rPr sz="750" spc="25" dirty="0">
                <a:latin typeface="Microsoft Sans Serif"/>
                <a:cs typeface="Microsoft Sans Serif"/>
              </a:rPr>
              <a:t>para</a:t>
            </a:r>
            <a:r>
              <a:rPr sz="750" spc="-5" dirty="0">
                <a:latin typeface="Microsoft Sans Serif"/>
                <a:cs typeface="Microsoft Sans Serif"/>
              </a:rPr>
              <a:t> </a:t>
            </a:r>
            <a:r>
              <a:rPr sz="750" spc="35" dirty="0">
                <a:latin typeface="Microsoft Sans Serif"/>
                <a:cs typeface="Microsoft Sans Serif"/>
              </a:rPr>
              <a:t>proteger</a:t>
            </a:r>
            <a:r>
              <a:rPr sz="750" spc="-5" dirty="0">
                <a:latin typeface="Microsoft Sans Serif"/>
                <a:cs typeface="Microsoft Sans Serif"/>
              </a:rPr>
              <a:t> </a:t>
            </a:r>
            <a:r>
              <a:rPr sz="750" spc="25" dirty="0">
                <a:latin typeface="Microsoft Sans Serif"/>
                <a:cs typeface="Microsoft Sans Serif"/>
              </a:rPr>
              <a:t>exitosamente</a:t>
            </a:r>
            <a:r>
              <a:rPr sz="750" dirty="0">
                <a:latin typeface="Microsoft Sans Serif"/>
                <a:cs typeface="Microsoft Sans Serif"/>
              </a:rPr>
              <a:t> </a:t>
            </a:r>
            <a:r>
              <a:rPr sz="750" spc="10" dirty="0">
                <a:latin typeface="Microsoft Sans Serif"/>
                <a:cs typeface="Microsoft Sans Serif"/>
              </a:rPr>
              <a:t>el</a:t>
            </a:r>
            <a:r>
              <a:rPr sz="750" spc="-5" dirty="0">
                <a:latin typeface="Microsoft Sans Serif"/>
                <a:cs typeface="Microsoft Sans Serif"/>
              </a:rPr>
              <a:t> </a:t>
            </a:r>
            <a:r>
              <a:rPr sz="750" spc="25" dirty="0">
                <a:latin typeface="Microsoft Sans Serif"/>
                <a:cs typeface="Microsoft Sans Serif"/>
              </a:rPr>
              <a:t>generador.</a:t>
            </a:r>
            <a:endParaRPr sz="750">
              <a:latin typeface="Microsoft Sans Serif"/>
              <a:cs typeface="Microsoft Sans Serif"/>
            </a:endParaRPr>
          </a:p>
        </p:txBody>
      </p:sp>
      <p:sp>
        <p:nvSpPr>
          <p:cNvPr id="47" name="object 47"/>
          <p:cNvSpPr txBox="1"/>
          <p:nvPr/>
        </p:nvSpPr>
        <p:spPr>
          <a:xfrm>
            <a:off x="9100216" y="2444181"/>
            <a:ext cx="7159309" cy="555537"/>
          </a:xfrm>
          <a:prstGeom prst="rect">
            <a:avLst/>
          </a:prstGeom>
        </p:spPr>
        <p:txBody>
          <a:bodyPr vert="horz" wrap="square" lIns="0" tIns="76835" rIns="0" bIns="0" rtlCol="0">
            <a:spAutoFit/>
          </a:bodyPr>
          <a:lstStyle/>
          <a:p>
            <a:pPr marL="597535">
              <a:lnSpc>
                <a:spcPct val="100000"/>
              </a:lnSpc>
              <a:spcBef>
                <a:spcPts val="605"/>
              </a:spcBef>
            </a:pPr>
            <a:r>
              <a:rPr sz="850" spc="30" dirty="0">
                <a:latin typeface="Microsoft Sans Serif"/>
                <a:cs typeface="Microsoft Sans Serif"/>
              </a:rPr>
              <a:t>II.</a:t>
            </a:r>
            <a:r>
              <a:rPr sz="850" spc="-10" dirty="0">
                <a:latin typeface="Microsoft Sans Serif"/>
                <a:cs typeface="Microsoft Sans Serif"/>
              </a:rPr>
              <a:t> </a:t>
            </a:r>
            <a:r>
              <a:rPr sz="850" spc="-25" dirty="0">
                <a:latin typeface="Microsoft Sans Serif"/>
                <a:cs typeface="Microsoft Sans Serif"/>
              </a:rPr>
              <a:t>B</a:t>
            </a:r>
            <a:r>
              <a:rPr sz="650" spc="-25" dirty="0">
                <a:latin typeface="Microsoft Sans Serif"/>
                <a:cs typeface="Microsoft Sans Serif"/>
              </a:rPr>
              <a:t>asico</a:t>
            </a:r>
            <a:r>
              <a:rPr sz="850" spc="-25" dirty="0">
                <a:latin typeface="Microsoft Sans Serif"/>
                <a:cs typeface="Microsoft Sans Serif"/>
              </a:rPr>
              <a:t>S</a:t>
            </a:r>
            <a:r>
              <a:rPr sz="650" spc="-25" dirty="0">
                <a:latin typeface="Microsoft Sans Serif"/>
                <a:cs typeface="Microsoft Sans Serif"/>
              </a:rPr>
              <a:t>SINCRÓNICO</a:t>
            </a:r>
            <a:r>
              <a:rPr sz="850" spc="-25" dirty="0">
                <a:latin typeface="Microsoft Sans Serif"/>
                <a:cs typeface="Microsoft Sans Serif"/>
              </a:rPr>
              <a:t>GRAMO</a:t>
            </a:r>
            <a:r>
              <a:rPr sz="650" spc="-25" dirty="0">
                <a:latin typeface="Microsoft Sans Serif"/>
                <a:cs typeface="Microsoft Sans Serif"/>
              </a:rPr>
              <a:t>ENERADORES</a:t>
            </a:r>
            <a:endParaRPr sz="650">
              <a:latin typeface="Microsoft Sans Serif"/>
              <a:cs typeface="Microsoft Sans Serif"/>
            </a:endParaRPr>
          </a:p>
          <a:p>
            <a:pPr marL="12700" marR="5080" indent="153670">
              <a:lnSpc>
                <a:spcPct val="117900"/>
              </a:lnSpc>
              <a:spcBef>
                <a:spcPts val="320"/>
              </a:spcBef>
            </a:pPr>
            <a:r>
              <a:rPr sz="850" spc="30" dirty="0">
                <a:latin typeface="Microsoft Sans Serif"/>
                <a:cs typeface="Microsoft Sans Serif"/>
              </a:rPr>
              <a:t>Un </a:t>
            </a:r>
            <a:r>
              <a:rPr sz="850" spc="35" dirty="0">
                <a:latin typeface="Microsoft Sans Serif"/>
                <a:cs typeface="Microsoft Sans Serif"/>
              </a:rPr>
              <a:t>generador </a:t>
            </a:r>
            <a:r>
              <a:rPr sz="850" spc="30" dirty="0">
                <a:latin typeface="Microsoft Sans Serif"/>
                <a:cs typeface="Microsoft Sans Serif"/>
              </a:rPr>
              <a:t>síncrono </a:t>
            </a:r>
            <a:r>
              <a:rPr sz="850" spc="25" dirty="0">
                <a:latin typeface="Microsoft Sans Serif"/>
                <a:cs typeface="Microsoft Sans Serif"/>
              </a:rPr>
              <a:t>convierte </a:t>
            </a:r>
            <a:r>
              <a:rPr sz="850" spc="10" dirty="0">
                <a:latin typeface="Microsoft Sans Serif"/>
                <a:cs typeface="Microsoft Sans Serif"/>
              </a:rPr>
              <a:t>la </a:t>
            </a:r>
            <a:r>
              <a:rPr sz="850" spc="30" dirty="0">
                <a:latin typeface="Microsoft Sans Serif"/>
                <a:cs typeface="Microsoft Sans Serif"/>
              </a:rPr>
              <a:t>energía </a:t>
            </a:r>
            <a:r>
              <a:rPr sz="850" spc="25" dirty="0">
                <a:latin typeface="Microsoft Sans Serif"/>
                <a:cs typeface="Microsoft Sans Serif"/>
              </a:rPr>
              <a:t>mecánica/ </a:t>
            </a:r>
            <a:r>
              <a:rPr sz="850" spc="30" dirty="0">
                <a:latin typeface="Microsoft Sans Serif"/>
                <a:cs typeface="Microsoft Sans Serif"/>
              </a:rPr>
              <a:t> </a:t>
            </a:r>
            <a:r>
              <a:rPr sz="850" spc="35" dirty="0">
                <a:latin typeface="Microsoft Sans Serif"/>
                <a:cs typeface="Microsoft Sans Serif"/>
              </a:rPr>
              <a:t>térmica</a:t>
            </a:r>
            <a:r>
              <a:rPr sz="850" spc="-5" dirty="0">
                <a:latin typeface="Microsoft Sans Serif"/>
                <a:cs typeface="Microsoft Sans Serif"/>
              </a:rPr>
              <a:t> </a:t>
            </a:r>
            <a:r>
              <a:rPr sz="850" spc="25" dirty="0">
                <a:latin typeface="Microsoft Sans Serif"/>
                <a:cs typeface="Microsoft Sans Serif"/>
              </a:rPr>
              <a:t>en</a:t>
            </a:r>
            <a:r>
              <a:rPr sz="850" spc="-5" dirty="0">
                <a:latin typeface="Microsoft Sans Serif"/>
                <a:cs typeface="Microsoft Sans Serif"/>
              </a:rPr>
              <a:t> </a:t>
            </a:r>
            <a:r>
              <a:rPr sz="850" spc="30" dirty="0">
                <a:latin typeface="Microsoft Sans Serif"/>
                <a:cs typeface="Microsoft Sans Serif"/>
              </a:rPr>
              <a:t>energía</a:t>
            </a:r>
            <a:r>
              <a:rPr sz="850" spc="-5" dirty="0">
                <a:latin typeface="Microsoft Sans Serif"/>
                <a:cs typeface="Microsoft Sans Serif"/>
              </a:rPr>
              <a:t> </a:t>
            </a:r>
            <a:r>
              <a:rPr sz="850" spc="15" dirty="0">
                <a:latin typeface="Microsoft Sans Serif"/>
                <a:cs typeface="Microsoft Sans Serif"/>
              </a:rPr>
              <a:t>eléctrica.</a:t>
            </a:r>
            <a:r>
              <a:rPr sz="850" spc="-5" dirty="0">
                <a:latin typeface="Microsoft Sans Serif"/>
                <a:cs typeface="Microsoft Sans Serif"/>
              </a:rPr>
              <a:t> </a:t>
            </a:r>
            <a:r>
              <a:rPr sz="850" spc="-15" dirty="0">
                <a:latin typeface="Microsoft Sans Serif"/>
                <a:cs typeface="Microsoft Sans Serif"/>
              </a:rPr>
              <a:t>La</a:t>
            </a:r>
            <a:r>
              <a:rPr sz="850" dirty="0">
                <a:latin typeface="Microsoft Sans Serif"/>
                <a:cs typeface="Microsoft Sans Serif"/>
              </a:rPr>
              <a:t> </a:t>
            </a:r>
            <a:r>
              <a:rPr sz="850" spc="25" dirty="0">
                <a:latin typeface="Microsoft Sans Serif"/>
                <a:cs typeface="Microsoft Sans Serif"/>
              </a:rPr>
              <a:t>potencia</a:t>
            </a:r>
            <a:r>
              <a:rPr sz="850" spc="-5" dirty="0">
                <a:latin typeface="Microsoft Sans Serif"/>
                <a:cs typeface="Microsoft Sans Serif"/>
              </a:rPr>
              <a:t> </a:t>
            </a:r>
            <a:r>
              <a:rPr sz="850" spc="15" dirty="0">
                <a:latin typeface="Microsoft Sans Serif"/>
                <a:cs typeface="Microsoft Sans Serif"/>
              </a:rPr>
              <a:t>mecánica</a:t>
            </a:r>
            <a:r>
              <a:rPr sz="850" spc="-5" dirty="0">
                <a:latin typeface="Microsoft Sans Serif"/>
                <a:cs typeface="Microsoft Sans Serif"/>
              </a:rPr>
              <a:t> </a:t>
            </a:r>
            <a:r>
              <a:rPr sz="850" spc="25" dirty="0">
                <a:latin typeface="Microsoft Sans Serif"/>
                <a:cs typeface="Microsoft Sans Serif"/>
              </a:rPr>
              <a:t>del</a:t>
            </a:r>
            <a:r>
              <a:rPr sz="850" spc="-5" dirty="0">
                <a:latin typeface="Microsoft Sans Serif"/>
                <a:cs typeface="Microsoft Sans Serif"/>
              </a:rPr>
              <a:t> </a:t>
            </a:r>
            <a:r>
              <a:rPr sz="850" spc="60" dirty="0">
                <a:latin typeface="Microsoft Sans Serif"/>
                <a:cs typeface="Microsoft Sans Serif"/>
              </a:rPr>
              <a:t>motor </a:t>
            </a:r>
            <a:r>
              <a:rPr sz="850" spc="-215" dirty="0">
                <a:latin typeface="Microsoft Sans Serif"/>
                <a:cs typeface="Microsoft Sans Serif"/>
              </a:rPr>
              <a:t> </a:t>
            </a:r>
            <a:r>
              <a:rPr sz="850" spc="45" dirty="0">
                <a:latin typeface="Microsoft Sans Serif"/>
                <a:cs typeface="Microsoft Sans Serif"/>
              </a:rPr>
              <a:t>primario </a:t>
            </a:r>
            <a:r>
              <a:rPr sz="850" spc="10" dirty="0">
                <a:latin typeface="Microsoft Sans Serif"/>
                <a:cs typeface="Microsoft Sans Serif"/>
              </a:rPr>
              <a:t>hace </a:t>
            </a:r>
            <a:r>
              <a:rPr sz="850" spc="40" dirty="0">
                <a:latin typeface="Microsoft Sans Serif"/>
                <a:cs typeface="Microsoft Sans Serif"/>
              </a:rPr>
              <a:t>girar </a:t>
            </a:r>
            <a:r>
              <a:rPr sz="850" spc="15" dirty="0">
                <a:latin typeface="Microsoft Sans Serif"/>
                <a:cs typeface="Microsoft Sans Serif"/>
              </a:rPr>
              <a:t>el </a:t>
            </a:r>
            <a:r>
              <a:rPr sz="850" spc="10" dirty="0">
                <a:latin typeface="Microsoft Sans Serif"/>
                <a:cs typeface="Microsoft Sans Serif"/>
              </a:rPr>
              <a:t>eje </a:t>
            </a:r>
            <a:r>
              <a:rPr sz="850" spc="25" dirty="0">
                <a:latin typeface="Microsoft Sans Serif"/>
                <a:cs typeface="Microsoft Sans Serif"/>
              </a:rPr>
              <a:t>del </a:t>
            </a:r>
            <a:r>
              <a:rPr sz="850" spc="35" dirty="0">
                <a:latin typeface="Microsoft Sans Serif"/>
                <a:cs typeface="Microsoft Sans Serif"/>
              </a:rPr>
              <a:t>generador </a:t>
            </a:r>
            <a:r>
              <a:rPr sz="850" spc="25" dirty="0">
                <a:latin typeface="Microsoft Sans Serif"/>
                <a:cs typeface="Microsoft Sans Serif"/>
              </a:rPr>
              <a:t>en </a:t>
            </a:r>
            <a:r>
              <a:rPr sz="850" spc="15" dirty="0">
                <a:latin typeface="Microsoft Sans Serif"/>
                <a:cs typeface="Microsoft Sans Serif"/>
              </a:rPr>
              <a:t>el </a:t>
            </a:r>
            <a:r>
              <a:rPr sz="850" spc="35" dirty="0">
                <a:latin typeface="Microsoft Sans Serif"/>
                <a:cs typeface="Microsoft Sans Serif"/>
              </a:rPr>
              <a:t>que </a:t>
            </a:r>
            <a:r>
              <a:rPr sz="850" spc="15" dirty="0">
                <a:latin typeface="Microsoft Sans Serif"/>
                <a:cs typeface="Microsoft Sans Serif"/>
              </a:rPr>
              <a:t>está </a:t>
            </a:r>
            <a:r>
              <a:rPr sz="850" spc="20" dirty="0">
                <a:latin typeface="Microsoft Sans Serif"/>
                <a:cs typeface="Microsoft Sans Serif"/>
              </a:rPr>
              <a:t> </a:t>
            </a:r>
            <a:r>
              <a:rPr sz="850" spc="25" dirty="0">
                <a:latin typeface="Microsoft Sans Serif"/>
                <a:cs typeface="Microsoft Sans Serif"/>
              </a:rPr>
              <a:t>instalado </a:t>
            </a:r>
            <a:r>
              <a:rPr sz="850" spc="15" dirty="0">
                <a:latin typeface="Microsoft Sans Serif"/>
                <a:cs typeface="Microsoft Sans Serif"/>
              </a:rPr>
              <a:t>el </a:t>
            </a:r>
            <a:r>
              <a:rPr sz="850" spc="30" dirty="0">
                <a:latin typeface="Microsoft Sans Serif"/>
                <a:cs typeface="Microsoft Sans Serif"/>
              </a:rPr>
              <a:t>campo </a:t>
            </a:r>
            <a:r>
              <a:rPr sz="850" spc="25" dirty="0">
                <a:latin typeface="Microsoft Sans Serif"/>
                <a:cs typeface="Microsoft Sans Serif"/>
              </a:rPr>
              <a:t>de </a:t>
            </a:r>
            <a:r>
              <a:rPr sz="850" spc="-55" dirty="0">
                <a:latin typeface="Microsoft Sans Serif"/>
                <a:cs typeface="Microsoft Sans Serif"/>
              </a:rPr>
              <a:t>CC. </a:t>
            </a:r>
            <a:r>
              <a:rPr sz="850" spc="-15" dirty="0">
                <a:latin typeface="Microsoft Sans Serif"/>
                <a:cs typeface="Microsoft Sans Serif"/>
              </a:rPr>
              <a:t>La </a:t>
            </a:r>
            <a:r>
              <a:rPr sz="850" spc="40" dirty="0">
                <a:latin typeface="Microsoft Sans Serif"/>
                <a:cs typeface="Microsoft Sans Serif"/>
              </a:rPr>
              <a:t>figura </a:t>
            </a:r>
            <a:r>
              <a:rPr sz="850" spc="10" dirty="0">
                <a:latin typeface="Microsoft Sans Serif"/>
                <a:cs typeface="Microsoft Sans Serif"/>
              </a:rPr>
              <a:t>1 </a:t>
            </a:r>
            <a:r>
              <a:rPr sz="850" spc="30" dirty="0">
                <a:latin typeface="Microsoft Sans Serif"/>
                <a:cs typeface="Microsoft Sans Serif"/>
              </a:rPr>
              <a:t>ilustra </a:t>
            </a:r>
            <a:r>
              <a:rPr sz="850" spc="35" dirty="0">
                <a:latin typeface="Microsoft Sans Serif"/>
                <a:cs typeface="Microsoft Sans Serif"/>
              </a:rPr>
              <a:t>una máquina </a:t>
            </a:r>
            <a:r>
              <a:rPr sz="850" spc="40" dirty="0">
                <a:latin typeface="Microsoft Sans Serif"/>
                <a:cs typeface="Microsoft Sans Serif"/>
              </a:rPr>
              <a:t> </a:t>
            </a:r>
            <a:r>
              <a:rPr sz="850" spc="35" dirty="0">
                <a:latin typeface="Microsoft Sans Serif"/>
                <a:cs typeface="Microsoft Sans Serif"/>
              </a:rPr>
              <a:t>generadora</a:t>
            </a:r>
            <a:r>
              <a:rPr sz="850" spc="-10" dirty="0">
                <a:latin typeface="Microsoft Sans Serif"/>
                <a:cs typeface="Microsoft Sans Serif"/>
              </a:rPr>
              <a:t> </a:t>
            </a:r>
            <a:r>
              <a:rPr sz="850" spc="10" dirty="0">
                <a:latin typeface="Microsoft Sans Serif"/>
                <a:cs typeface="Microsoft Sans Serif"/>
              </a:rPr>
              <a:t>sencilla.</a:t>
            </a:r>
            <a:endParaRPr sz="850">
              <a:latin typeface="Microsoft Sans Serif"/>
              <a:cs typeface="Microsoft Sans Serif"/>
            </a:endParaRPr>
          </a:p>
        </p:txBody>
      </p:sp>
      <p:sp>
        <p:nvSpPr>
          <p:cNvPr id="48" name="object 48"/>
          <p:cNvSpPr txBox="1"/>
          <p:nvPr/>
        </p:nvSpPr>
        <p:spPr>
          <a:xfrm>
            <a:off x="1415216" y="3473200"/>
            <a:ext cx="7412025" cy="1875642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R="62865" algn="ctr">
              <a:lnSpc>
                <a:spcPct val="100000"/>
              </a:lnSpc>
              <a:spcBef>
                <a:spcPts val="100"/>
              </a:spcBef>
            </a:pPr>
            <a:r>
              <a:rPr sz="800" spc="20" dirty="0">
                <a:latin typeface="Microsoft Sans Serif"/>
                <a:cs typeface="Microsoft Sans Serif"/>
              </a:rPr>
              <a:t>yo</a:t>
            </a:r>
            <a:r>
              <a:rPr sz="800" spc="-20" dirty="0">
                <a:latin typeface="Microsoft Sans Serif"/>
                <a:cs typeface="Microsoft Sans Serif"/>
              </a:rPr>
              <a:t> </a:t>
            </a:r>
            <a:r>
              <a:rPr sz="800" spc="-10" dirty="0">
                <a:latin typeface="Microsoft Sans Serif"/>
                <a:cs typeface="Microsoft Sans Serif"/>
              </a:rPr>
              <a:t>yo</a:t>
            </a:r>
            <a:r>
              <a:rPr sz="650" spc="-10" dirty="0">
                <a:latin typeface="Microsoft Sans Serif"/>
                <a:cs typeface="Microsoft Sans Serif"/>
              </a:rPr>
              <a:t>NTRODUCCIÓN</a:t>
            </a:r>
            <a:endParaRPr sz="650">
              <a:latin typeface="Microsoft Sans Serif"/>
              <a:cs typeface="Microsoft Sans Serif"/>
            </a:endParaRPr>
          </a:p>
          <a:p>
            <a:pPr marL="12700" marR="5080" indent="154940">
              <a:lnSpc>
                <a:spcPct val="133500"/>
              </a:lnSpc>
              <a:spcBef>
                <a:spcPts val="325"/>
              </a:spcBef>
            </a:pPr>
            <a:r>
              <a:rPr sz="750" spc="-15" dirty="0">
                <a:latin typeface="Microsoft Sans Serif"/>
                <a:cs typeface="Microsoft Sans Serif"/>
              </a:rPr>
              <a:t>La</a:t>
            </a:r>
            <a:r>
              <a:rPr sz="750" spc="-5" dirty="0">
                <a:latin typeface="Microsoft Sans Serif"/>
                <a:cs typeface="Microsoft Sans Serif"/>
              </a:rPr>
              <a:t> </a:t>
            </a:r>
            <a:r>
              <a:rPr sz="750" spc="25" dirty="0">
                <a:latin typeface="Microsoft Sans Serif"/>
                <a:cs typeface="Microsoft Sans Serif"/>
              </a:rPr>
              <a:t>protección</a:t>
            </a:r>
            <a:r>
              <a:rPr sz="750" dirty="0">
                <a:latin typeface="Microsoft Sans Serif"/>
                <a:cs typeface="Microsoft Sans Serif"/>
              </a:rPr>
              <a:t> </a:t>
            </a:r>
            <a:r>
              <a:rPr sz="750" spc="25" dirty="0">
                <a:latin typeface="Microsoft Sans Serif"/>
                <a:cs typeface="Microsoft Sans Serif"/>
              </a:rPr>
              <a:t>de</a:t>
            </a:r>
            <a:r>
              <a:rPr sz="750" dirty="0">
                <a:latin typeface="Microsoft Sans Serif"/>
                <a:cs typeface="Microsoft Sans Serif"/>
              </a:rPr>
              <a:t> </a:t>
            </a:r>
            <a:r>
              <a:rPr sz="750" spc="25" dirty="0">
                <a:latin typeface="Microsoft Sans Serif"/>
                <a:cs typeface="Microsoft Sans Serif"/>
              </a:rPr>
              <a:t>generadores</a:t>
            </a:r>
            <a:r>
              <a:rPr sz="750" dirty="0">
                <a:latin typeface="Microsoft Sans Serif"/>
                <a:cs typeface="Microsoft Sans Serif"/>
              </a:rPr>
              <a:t> </a:t>
            </a:r>
            <a:r>
              <a:rPr sz="750" spc="20" dirty="0">
                <a:latin typeface="Microsoft Sans Serif"/>
                <a:cs typeface="Microsoft Sans Serif"/>
              </a:rPr>
              <a:t>síncronos</a:t>
            </a:r>
            <a:r>
              <a:rPr sz="750" dirty="0">
                <a:latin typeface="Microsoft Sans Serif"/>
                <a:cs typeface="Microsoft Sans Serif"/>
              </a:rPr>
              <a:t> </a:t>
            </a:r>
            <a:r>
              <a:rPr sz="750" spc="25" dirty="0">
                <a:latin typeface="Microsoft Sans Serif"/>
                <a:cs typeface="Microsoft Sans Serif"/>
              </a:rPr>
              <a:t>implica</a:t>
            </a:r>
            <a:r>
              <a:rPr sz="750" dirty="0">
                <a:latin typeface="Microsoft Sans Serif"/>
                <a:cs typeface="Microsoft Sans Serif"/>
              </a:rPr>
              <a:t> </a:t>
            </a:r>
            <a:r>
              <a:rPr sz="750" spc="15" dirty="0">
                <a:latin typeface="Microsoft Sans Serif"/>
                <a:cs typeface="Microsoft Sans Serif"/>
              </a:rPr>
              <a:t>consideraciones</a:t>
            </a:r>
            <a:r>
              <a:rPr sz="750" dirty="0">
                <a:latin typeface="Microsoft Sans Serif"/>
                <a:cs typeface="Microsoft Sans Serif"/>
              </a:rPr>
              <a:t> </a:t>
            </a:r>
            <a:r>
              <a:rPr sz="750" spc="25" dirty="0">
                <a:latin typeface="Microsoft Sans Serif"/>
                <a:cs typeface="Microsoft Sans Serif"/>
              </a:rPr>
              <a:t>de </a:t>
            </a:r>
            <a:r>
              <a:rPr sz="750" spc="-185" dirty="0">
                <a:latin typeface="Microsoft Sans Serif"/>
                <a:cs typeface="Microsoft Sans Serif"/>
              </a:rPr>
              <a:t> </a:t>
            </a:r>
            <a:r>
              <a:rPr sz="750" spc="15" dirty="0">
                <a:latin typeface="Microsoft Sans Serif"/>
                <a:cs typeface="Microsoft Sans Serif"/>
              </a:rPr>
              <a:t>condiciones </a:t>
            </a:r>
            <a:r>
              <a:rPr sz="750" spc="25" dirty="0">
                <a:latin typeface="Microsoft Sans Serif"/>
                <a:cs typeface="Microsoft Sans Serif"/>
              </a:rPr>
              <a:t>de operación anormales </a:t>
            </a:r>
            <a:r>
              <a:rPr sz="750" spc="20" dirty="0">
                <a:latin typeface="Microsoft Sans Serif"/>
                <a:cs typeface="Microsoft Sans Serif"/>
              </a:rPr>
              <a:t>más dañinas </a:t>
            </a:r>
            <a:r>
              <a:rPr sz="750" spc="30" dirty="0">
                <a:latin typeface="Microsoft Sans Serif"/>
                <a:cs typeface="Microsoft Sans Serif"/>
              </a:rPr>
              <a:t>que </a:t>
            </a:r>
            <a:r>
              <a:rPr sz="750" spc="10" dirty="0">
                <a:latin typeface="Microsoft Sans Serif"/>
                <a:cs typeface="Microsoft Sans Serif"/>
              </a:rPr>
              <a:t>la </a:t>
            </a:r>
            <a:r>
              <a:rPr sz="750" spc="25" dirty="0">
                <a:latin typeface="Microsoft Sans Serif"/>
                <a:cs typeface="Microsoft Sans Serif"/>
              </a:rPr>
              <a:t>protección de </a:t>
            </a:r>
            <a:r>
              <a:rPr sz="750" spc="-185" dirty="0">
                <a:latin typeface="Microsoft Sans Serif"/>
                <a:cs typeface="Microsoft Sans Serif"/>
              </a:rPr>
              <a:t> </a:t>
            </a:r>
            <a:r>
              <a:rPr sz="750" spc="25" dirty="0">
                <a:latin typeface="Microsoft Sans Serif"/>
                <a:cs typeface="Microsoft Sans Serif"/>
              </a:rPr>
              <a:t>cualquier </a:t>
            </a:r>
            <a:r>
              <a:rPr sz="750" spc="45" dirty="0">
                <a:latin typeface="Microsoft Sans Serif"/>
                <a:cs typeface="Microsoft Sans Serif"/>
              </a:rPr>
              <a:t>otro </a:t>
            </a:r>
            <a:r>
              <a:rPr sz="750" spc="30" dirty="0">
                <a:latin typeface="Microsoft Sans Serif"/>
                <a:cs typeface="Microsoft Sans Serif"/>
              </a:rPr>
              <a:t>elemento </a:t>
            </a:r>
            <a:r>
              <a:rPr sz="750" spc="20" dirty="0">
                <a:latin typeface="Microsoft Sans Serif"/>
                <a:cs typeface="Microsoft Sans Serif"/>
              </a:rPr>
              <a:t>del </a:t>
            </a:r>
            <a:r>
              <a:rPr sz="750" spc="15" dirty="0">
                <a:latin typeface="Microsoft Sans Serif"/>
                <a:cs typeface="Microsoft Sans Serif"/>
              </a:rPr>
              <a:t>sistema eléctrico. </a:t>
            </a:r>
            <a:r>
              <a:rPr sz="750" spc="-20" dirty="0">
                <a:latin typeface="Microsoft Sans Serif"/>
                <a:cs typeface="Microsoft Sans Serif"/>
              </a:rPr>
              <a:t>En </a:t>
            </a:r>
            <a:r>
              <a:rPr sz="750" spc="45" dirty="0">
                <a:latin typeface="Microsoft Sans Serif"/>
                <a:cs typeface="Microsoft Sans Serif"/>
              </a:rPr>
              <a:t>un </a:t>
            </a:r>
            <a:r>
              <a:rPr sz="750" spc="30" dirty="0">
                <a:latin typeface="Microsoft Sans Serif"/>
                <a:cs typeface="Microsoft Sans Serif"/>
              </a:rPr>
              <a:t>generador </a:t>
            </a:r>
            <a:r>
              <a:rPr sz="750" spc="35" dirty="0">
                <a:latin typeface="Microsoft Sans Serif"/>
                <a:cs typeface="Microsoft Sans Serif"/>
              </a:rPr>
              <a:t> </a:t>
            </a:r>
            <a:r>
              <a:rPr sz="750" spc="30" dirty="0">
                <a:latin typeface="Microsoft Sans Serif"/>
                <a:cs typeface="Microsoft Sans Serif"/>
              </a:rPr>
              <a:t>debidamente protegido, </a:t>
            </a:r>
            <a:r>
              <a:rPr sz="750" spc="-5" dirty="0">
                <a:latin typeface="Microsoft Sans Serif"/>
                <a:cs typeface="Microsoft Sans Serif"/>
              </a:rPr>
              <a:t>se </a:t>
            </a:r>
            <a:r>
              <a:rPr sz="750" spc="30" dirty="0">
                <a:latin typeface="Microsoft Sans Serif"/>
                <a:cs typeface="Microsoft Sans Serif"/>
              </a:rPr>
              <a:t>requiere </a:t>
            </a:r>
            <a:r>
              <a:rPr sz="750" spc="25" dirty="0">
                <a:latin typeface="Microsoft Sans Serif"/>
                <a:cs typeface="Microsoft Sans Serif"/>
              </a:rPr>
              <a:t>protección </a:t>
            </a:r>
            <a:r>
              <a:rPr sz="750" spc="30" dirty="0">
                <a:latin typeface="Microsoft Sans Serif"/>
                <a:cs typeface="Microsoft Sans Serif"/>
              </a:rPr>
              <a:t>automática contra </a:t>
            </a:r>
            <a:r>
              <a:rPr sz="750" spc="35" dirty="0">
                <a:latin typeface="Microsoft Sans Serif"/>
                <a:cs typeface="Microsoft Sans Serif"/>
              </a:rPr>
              <a:t> </a:t>
            </a:r>
            <a:r>
              <a:rPr sz="750" spc="15" dirty="0">
                <a:latin typeface="Microsoft Sans Serif"/>
                <a:cs typeface="Microsoft Sans Serif"/>
              </a:rPr>
              <a:t>condiciones </a:t>
            </a:r>
            <a:r>
              <a:rPr sz="750" spc="25" dirty="0">
                <a:latin typeface="Microsoft Sans Serif"/>
                <a:cs typeface="Microsoft Sans Serif"/>
              </a:rPr>
              <a:t>anormales </a:t>
            </a:r>
            <a:r>
              <a:rPr sz="750" spc="15" dirty="0">
                <a:latin typeface="Microsoft Sans Serif"/>
                <a:cs typeface="Microsoft Sans Serif"/>
              </a:rPr>
              <a:t>dañinas. </a:t>
            </a:r>
            <a:r>
              <a:rPr sz="750" spc="-15" dirty="0">
                <a:latin typeface="Microsoft Sans Serif"/>
                <a:cs typeface="Microsoft Sans Serif"/>
              </a:rPr>
              <a:t>La </a:t>
            </a:r>
            <a:r>
              <a:rPr sz="750" spc="35" dirty="0">
                <a:latin typeface="Microsoft Sans Serif"/>
                <a:cs typeface="Microsoft Sans Serif"/>
              </a:rPr>
              <a:t>mayor parte </a:t>
            </a:r>
            <a:r>
              <a:rPr sz="750" spc="25" dirty="0">
                <a:latin typeface="Microsoft Sans Serif"/>
                <a:cs typeface="Microsoft Sans Serif"/>
              </a:rPr>
              <a:t>de </a:t>
            </a:r>
            <a:r>
              <a:rPr sz="750" spc="10" dirty="0">
                <a:latin typeface="Microsoft Sans Serif"/>
                <a:cs typeface="Microsoft Sans Serif"/>
              </a:rPr>
              <a:t>este </a:t>
            </a:r>
            <a:r>
              <a:rPr sz="750" spc="35" dirty="0">
                <a:latin typeface="Microsoft Sans Serif"/>
                <a:cs typeface="Microsoft Sans Serif"/>
              </a:rPr>
              <a:t>tutorial trata </a:t>
            </a:r>
            <a:r>
              <a:rPr sz="750" spc="40" dirty="0">
                <a:latin typeface="Microsoft Sans Serif"/>
                <a:cs typeface="Microsoft Sans Serif"/>
              </a:rPr>
              <a:t> </a:t>
            </a:r>
            <a:r>
              <a:rPr sz="750" spc="25" dirty="0">
                <a:latin typeface="Microsoft Sans Serif"/>
                <a:cs typeface="Microsoft Sans Serif"/>
              </a:rPr>
              <a:t>de </a:t>
            </a:r>
            <a:r>
              <a:rPr sz="750" spc="10" dirty="0">
                <a:latin typeface="Microsoft Sans Serif"/>
                <a:cs typeface="Microsoft Sans Serif"/>
              </a:rPr>
              <a:t>la </a:t>
            </a:r>
            <a:r>
              <a:rPr sz="750" spc="15" dirty="0">
                <a:latin typeface="Microsoft Sans Serif"/>
                <a:cs typeface="Microsoft Sans Serif"/>
              </a:rPr>
              <a:t>necesidad </a:t>
            </a:r>
            <a:r>
              <a:rPr sz="750" spc="25" dirty="0">
                <a:latin typeface="Microsoft Sans Serif"/>
                <a:cs typeface="Microsoft Sans Serif"/>
              </a:rPr>
              <a:t>de </a:t>
            </a:r>
            <a:r>
              <a:rPr sz="750" spc="35" dirty="0">
                <a:latin typeface="Microsoft Sans Serif"/>
                <a:cs typeface="Microsoft Sans Serif"/>
              </a:rPr>
              <a:t>proporcionar </a:t>
            </a:r>
            <a:r>
              <a:rPr sz="750" spc="20" dirty="0">
                <a:latin typeface="Microsoft Sans Serif"/>
                <a:cs typeface="Microsoft Sans Serif"/>
              </a:rPr>
              <a:t>dicha </a:t>
            </a:r>
            <a:r>
              <a:rPr sz="750" spc="25" dirty="0">
                <a:latin typeface="Microsoft Sans Serif"/>
                <a:cs typeface="Microsoft Sans Serif"/>
              </a:rPr>
              <a:t>protección. </a:t>
            </a:r>
            <a:r>
              <a:rPr sz="750" spc="-15" dirty="0">
                <a:latin typeface="Microsoft Sans Serif"/>
                <a:cs typeface="Microsoft Sans Serif"/>
              </a:rPr>
              <a:t>Las </a:t>
            </a:r>
            <a:r>
              <a:rPr sz="750" spc="15" dirty="0">
                <a:latin typeface="Microsoft Sans Serif"/>
                <a:cs typeface="Microsoft Sans Serif"/>
              </a:rPr>
              <a:t>objeciones </a:t>
            </a:r>
            <a:r>
              <a:rPr sz="750" spc="25" dirty="0">
                <a:latin typeface="Microsoft Sans Serif"/>
                <a:cs typeface="Microsoft Sans Serif"/>
              </a:rPr>
              <a:t>de </a:t>
            </a:r>
            <a:r>
              <a:rPr sz="750" spc="30" dirty="0">
                <a:latin typeface="Microsoft Sans Serif"/>
                <a:cs typeface="Microsoft Sans Serif"/>
              </a:rPr>
              <a:t> </a:t>
            </a:r>
            <a:r>
              <a:rPr sz="750" spc="25" dirty="0">
                <a:latin typeface="Microsoft Sans Serif"/>
                <a:cs typeface="Microsoft Sans Serif"/>
              </a:rPr>
              <a:t>algunos </a:t>
            </a:r>
            <a:r>
              <a:rPr sz="750" dirty="0">
                <a:latin typeface="Microsoft Sans Serif"/>
                <a:cs typeface="Microsoft Sans Serif"/>
              </a:rPr>
              <a:t>a </a:t>
            </a:r>
            <a:r>
              <a:rPr sz="750" spc="10" dirty="0">
                <a:latin typeface="Microsoft Sans Serif"/>
                <a:cs typeface="Microsoft Sans Serif"/>
              </a:rPr>
              <a:t>la </a:t>
            </a:r>
            <a:r>
              <a:rPr sz="750" spc="20" dirty="0">
                <a:latin typeface="Microsoft Sans Serif"/>
                <a:cs typeface="Microsoft Sans Serif"/>
              </a:rPr>
              <a:t>adición </a:t>
            </a:r>
            <a:r>
              <a:rPr sz="750" spc="25" dirty="0">
                <a:latin typeface="Microsoft Sans Serif"/>
                <a:cs typeface="Microsoft Sans Serif"/>
              </a:rPr>
              <a:t>de </a:t>
            </a:r>
            <a:r>
              <a:rPr sz="750" spc="20" dirty="0">
                <a:latin typeface="Microsoft Sans Serif"/>
                <a:cs typeface="Microsoft Sans Serif"/>
              </a:rPr>
              <a:t>dicha </a:t>
            </a:r>
            <a:r>
              <a:rPr sz="750" spc="25" dirty="0">
                <a:latin typeface="Microsoft Sans Serif"/>
                <a:cs typeface="Microsoft Sans Serif"/>
              </a:rPr>
              <a:t>protección </a:t>
            </a:r>
            <a:r>
              <a:rPr sz="750" spc="40" dirty="0">
                <a:latin typeface="Microsoft Sans Serif"/>
                <a:cs typeface="Microsoft Sans Serif"/>
              </a:rPr>
              <a:t>no </a:t>
            </a:r>
            <a:r>
              <a:rPr sz="750" spc="-5" dirty="0">
                <a:latin typeface="Microsoft Sans Serif"/>
                <a:cs typeface="Microsoft Sans Serif"/>
              </a:rPr>
              <a:t>es </a:t>
            </a:r>
            <a:r>
              <a:rPr sz="750" spc="40" dirty="0">
                <a:latin typeface="Microsoft Sans Serif"/>
                <a:cs typeface="Microsoft Sans Serif"/>
              </a:rPr>
              <a:t>tanto </a:t>
            </a:r>
            <a:r>
              <a:rPr sz="750" spc="30" dirty="0">
                <a:latin typeface="Microsoft Sans Serif"/>
                <a:cs typeface="Microsoft Sans Serif"/>
              </a:rPr>
              <a:t>que </a:t>
            </a:r>
            <a:r>
              <a:rPr sz="750" spc="40" dirty="0">
                <a:latin typeface="Microsoft Sans Serif"/>
                <a:cs typeface="Microsoft Sans Serif"/>
              </a:rPr>
              <a:t>no </a:t>
            </a:r>
            <a:r>
              <a:rPr sz="750" spc="25" dirty="0">
                <a:latin typeface="Microsoft Sans Serif"/>
                <a:cs typeface="Microsoft Sans Serif"/>
              </a:rPr>
              <a:t>funcione </a:t>
            </a:r>
            <a:r>
              <a:rPr sz="750" spc="30" dirty="0">
                <a:latin typeface="Microsoft Sans Serif"/>
                <a:cs typeface="Microsoft Sans Serif"/>
              </a:rPr>
              <a:t> </a:t>
            </a:r>
            <a:r>
              <a:rPr sz="750" spc="25" dirty="0">
                <a:latin typeface="Microsoft Sans Serif"/>
                <a:cs typeface="Microsoft Sans Serif"/>
              </a:rPr>
              <a:t>cuando</a:t>
            </a:r>
            <a:r>
              <a:rPr sz="750" spc="-5" dirty="0">
                <a:latin typeface="Microsoft Sans Serif"/>
                <a:cs typeface="Microsoft Sans Serif"/>
              </a:rPr>
              <a:t> </a:t>
            </a:r>
            <a:r>
              <a:rPr sz="750" spc="20" dirty="0">
                <a:latin typeface="Microsoft Sans Serif"/>
                <a:cs typeface="Microsoft Sans Serif"/>
              </a:rPr>
              <a:t>debería,</a:t>
            </a:r>
            <a:r>
              <a:rPr sz="750" dirty="0">
                <a:latin typeface="Microsoft Sans Serif"/>
                <a:cs typeface="Microsoft Sans Serif"/>
              </a:rPr>
              <a:t> </a:t>
            </a:r>
            <a:r>
              <a:rPr sz="750" spc="20" dirty="0">
                <a:latin typeface="Microsoft Sans Serif"/>
                <a:cs typeface="Microsoft Sans Serif"/>
              </a:rPr>
              <a:t>sino</a:t>
            </a:r>
            <a:r>
              <a:rPr sz="750" spc="-5" dirty="0">
                <a:latin typeface="Microsoft Sans Serif"/>
                <a:cs typeface="Microsoft Sans Serif"/>
              </a:rPr>
              <a:t> </a:t>
            </a:r>
            <a:r>
              <a:rPr sz="750" spc="30" dirty="0">
                <a:latin typeface="Microsoft Sans Serif"/>
                <a:cs typeface="Microsoft Sans Serif"/>
              </a:rPr>
              <a:t>que</a:t>
            </a:r>
            <a:r>
              <a:rPr sz="750" dirty="0">
                <a:latin typeface="Microsoft Sans Serif"/>
                <a:cs typeface="Microsoft Sans Serif"/>
              </a:rPr>
              <a:t> </a:t>
            </a:r>
            <a:r>
              <a:rPr sz="750" spc="35" dirty="0">
                <a:latin typeface="Microsoft Sans Serif"/>
                <a:cs typeface="Microsoft Sans Serif"/>
              </a:rPr>
              <a:t>podría</a:t>
            </a:r>
            <a:r>
              <a:rPr sz="750" spc="-5" dirty="0">
                <a:latin typeface="Microsoft Sans Serif"/>
                <a:cs typeface="Microsoft Sans Serif"/>
              </a:rPr>
              <a:t> </a:t>
            </a:r>
            <a:r>
              <a:rPr sz="750" spc="30" dirty="0">
                <a:latin typeface="Microsoft Sans Serif"/>
                <a:cs typeface="Microsoft Sans Serif"/>
              </a:rPr>
              <a:t>funcionar</a:t>
            </a:r>
            <a:r>
              <a:rPr sz="750" dirty="0">
                <a:latin typeface="Microsoft Sans Serif"/>
                <a:cs typeface="Microsoft Sans Serif"/>
              </a:rPr>
              <a:t> </a:t>
            </a:r>
            <a:r>
              <a:rPr sz="750" spc="30" dirty="0">
                <a:latin typeface="Microsoft Sans Serif"/>
                <a:cs typeface="Microsoft Sans Serif"/>
              </a:rPr>
              <a:t>incorrectamente</a:t>
            </a:r>
            <a:r>
              <a:rPr sz="750" spc="-5" dirty="0">
                <a:latin typeface="Microsoft Sans Serif"/>
                <a:cs typeface="Microsoft Sans Serif"/>
              </a:rPr>
              <a:t> </a:t>
            </a:r>
            <a:r>
              <a:rPr sz="750" spc="5" dirty="0">
                <a:latin typeface="Microsoft Sans Serif"/>
                <a:cs typeface="Microsoft Sans Serif"/>
              </a:rPr>
              <a:t>y</a:t>
            </a:r>
            <a:r>
              <a:rPr sz="750" dirty="0">
                <a:latin typeface="Microsoft Sans Serif"/>
                <a:cs typeface="Microsoft Sans Serif"/>
              </a:rPr>
              <a:t> </a:t>
            </a:r>
            <a:r>
              <a:rPr sz="750" spc="35" dirty="0">
                <a:latin typeface="Microsoft Sans Serif"/>
                <a:cs typeface="Microsoft Sans Serif"/>
              </a:rPr>
              <a:t>retirar</a:t>
            </a:r>
            <a:r>
              <a:rPr sz="750" spc="-5" dirty="0">
                <a:latin typeface="Microsoft Sans Serif"/>
                <a:cs typeface="Microsoft Sans Serif"/>
              </a:rPr>
              <a:t> </a:t>
            </a:r>
            <a:r>
              <a:rPr sz="750" spc="45" dirty="0">
                <a:latin typeface="Microsoft Sans Serif"/>
                <a:cs typeface="Microsoft Sans Serif"/>
              </a:rPr>
              <a:t>un </a:t>
            </a:r>
            <a:r>
              <a:rPr sz="750" spc="-185" dirty="0">
                <a:latin typeface="Microsoft Sans Serif"/>
                <a:cs typeface="Microsoft Sans Serif"/>
              </a:rPr>
              <a:t> </a:t>
            </a:r>
            <a:r>
              <a:rPr sz="750" spc="30" dirty="0">
                <a:latin typeface="Microsoft Sans Serif"/>
                <a:cs typeface="Microsoft Sans Serif"/>
              </a:rPr>
              <a:t>generador </a:t>
            </a:r>
            <a:r>
              <a:rPr sz="750" spc="20" dirty="0">
                <a:latin typeface="Microsoft Sans Serif"/>
                <a:cs typeface="Microsoft Sans Serif"/>
              </a:rPr>
              <a:t>del </a:t>
            </a:r>
            <a:r>
              <a:rPr sz="750" spc="15" dirty="0">
                <a:latin typeface="Microsoft Sans Serif"/>
                <a:cs typeface="Microsoft Sans Serif"/>
              </a:rPr>
              <a:t>servicio </a:t>
            </a:r>
            <a:r>
              <a:rPr sz="750" spc="20" dirty="0">
                <a:latin typeface="Microsoft Sans Serif"/>
                <a:cs typeface="Microsoft Sans Serif"/>
              </a:rPr>
              <a:t>innecesariamente. </a:t>
            </a:r>
            <a:r>
              <a:rPr sz="750" spc="-10" dirty="0">
                <a:latin typeface="Microsoft Sans Serif"/>
                <a:cs typeface="Microsoft Sans Serif"/>
              </a:rPr>
              <a:t>Este </a:t>
            </a:r>
            <a:r>
              <a:rPr sz="750" spc="35" dirty="0">
                <a:latin typeface="Microsoft Sans Serif"/>
                <a:cs typeface="Microsoft Sans Serif"/>
              </a:rPr>
              <a:t>miedo </a:t>
            </a:r>
            <a:r>
              <a:rPr sz="750" dirty="0">
                <a:latin typeface="Microsoft Sans Serif"/>
                <a:cs typeface="Microsoft Sans Serif"/>
              </a:rPr>
              <a:t>a </a:t>
            </a:r>
            <a:r>
              <a:rPr sz="750" spc="20" dirty="0">
                <a:latin typeface="Microsoft Sans Serif"/>
                <a:cs typeface="Microsoft Sans Serif"/>
              </a:rPr>
              <a:t>aplicar </a:t>
            </a:r>
            <a:r>
              <a:rPr sz="750" spc="10" dirty="0">
                <a:latin typeface="Microsoft Sans Serif"/>
                <a:cs typeface="Microsoft Sans Serif"/>
              </a:rPr>
              <a:t>la </a:t>
            </a:r>
            <a:r>
              <a:rPr sz="750" spc="15" dirty="0">
                <a:latin typeface="Microsoft Sans Serif"/>
                <a:cs typeface="Microsoft Sans Serif"/>
              </a:rPr>
              <a:t> </a:t>
            </a:r>
            <a:r>
              <a:rPr sz="750" spc="25" dirty="0">
                <a:latin typeface="Microsoft Sans Serif"/>
                <a:cs typeface="Microsoft Sans Serif"/>
              </a:rPr>
              <a:t>protección</a:t>
            </a:r>
            <a:r>
              <a:rPr sz="750" spc="20" dirty="0">
                <a:latin typeface="Microsoft Sans Serif"/>
                <a:cs typeface="Microsoft Sans Serif"/>
              </a:rPr>
              <a:t> </a:t>
            </a:r>
            <a:r>
              <a:rPr sz="750" spc="15" dirty="0">
                <a:latin typeface="Microsoft Sans Serif"/>
                <a:cs typeface="Microsoft Sans Serif"/>
              </a:rPr>
              <a:t>adecuada</a:t>
            </a:r>
            <a:r>
              <a:rPr sz="750" spc="25" dirty="0">
                <a:latin typeface="Microsoft Sans Serif"/>
                <a:cs typeface="Microsoft Sans Serif"/>
              </a:rPr>
              <a:t> </a:t>
            </a:r>
            <a:r>
              <a:rPr sz="750" spc="-5" dirty="0">
                <a:latin typeface="Microsoft Sans Serif"/>
                <a:cs typeface="Microsoft Sans Serif"/>
              </a:rPr>
              <a:t>se</a:t>
            </a:r>
            <a:r>
              <a:rPr sz="750" spc="20" dirty="0">
                <a:latin typeface="Microsoft Sans Serif"/>
                <a:cs typeface="Microsoft Sans Serif"/>
              </a:rPr>
              <a:t> </a:t>
            </a:r>
            <a:r>
              <a:rPr sz="750" spc="25" dirty="0">
                <a:latin typeface="Microsoft Sans Serif"/>
                <a:cs typeface="Microsoft Sans Serif"/>
              </a:rPr>
              <a:t>puede </a:t>
            </a:r>
            <a:r>
              <a:rPr sz="750" spc="30" dirty="0">
                <a:latin typeface="Microsoft Sans Serif"/>
                <a:cs typeface="Microsoft Sans Serif"/>
              </a:rPr>
              <a:t>reducir</a:t>
            </a:r>
            <a:r>
              <a:rPr sz="750" spc="20" dirty="0">
                <a:latin typeface="Microsoft Sans Serif"/>
                <a:cs typeface="Microsoft Sans Serif"/>
              </a:rPr>
              <a:t> </a:t>
            </a:r>
            <a:r>
              <a:rPr sz="750" spc="25" dirty="0">
                <a:latin typeface="Microsoft Sans Serif"/>
                <a:cs typeface="Microsoft Sans Serif"/>
              </a:rPr>
              <a:t>en </a:t>
            </a:r>
            <a:r>
              <a:rPr sz="750" spc="35" dirty="0">
                <a:latin typeface="Microsoft Sans Serif"/>
                <a:cs typeface="Microsoft Sans Serif"/>
              </a:rPr>
              <a:t>gran</a:t>
            </a:r>
            <a:r>
              <a:rPr sz="750" spc="20" dirty="0">
                <a:latin typeface="Microsoft Sans Serif"/>
                <a:cs typeface="Microsoft Sans Serif"/>
              </a:rPr>
              <a:t> </a:t>
            </a:r>
            <a:r>
              <a:rPr sz="750" spc="30" dirty="0">
                <a:latin typeface="Microsoft Sans Serif"/>
                <a:cs typeface="Microsoft Sans Serif"/>
              </a:rPr>
              <a:t>medida</a:t>
            </a:r>
            <a:r>
              <a:rPr sz="750" spc="25" dirty="0">
                <a:latin typeface="Microsoft Sans Serif"/>
                <a:cs typeface="Microsoft Sans Serif"/>
              </a:rPr>
              <a:t> </a:t>
            </a:r>
            <a:r>
              <a:rPr sz="750" dirty="0">
                <a:latin typeface="Microsoft Sans Serif"/>
                <a:cs typeface="Microsoft Sans Serif"/>
              </a:rPr>
              <a:t>si</a:t>
            </a:r>
            <a:r>
              <a:rPr sz="750" spc="20" dirty="0">
                <a:latin typeface="Microsoft Sans Serif"/>
                <a:cs typeface="Microsoft Sans Serif"/>
              </a:rPr>
              <a:t> </a:t>
            </a:r>
            <a:r>
              <a:rPr sz="750" spc="-5" dirty="0">
                <a:latin typeface="Microsoft Sans Serif"/>
                <a:cs typeface="Microsoft Sans Serif"/>
              </a:rPr>
              <a:t>se </a:t>
            </a:r>
            <a:r>
              <a:rPr sz="750" dirty="0">
                <a:latin typeface="Microsoft Sans Serif"/>
                <a:cs typeface="Microsoft Sans Serif"/>
              </a:rPr>
              <a:t> </a:t>
            </a:r>
            <a:r>
              <a:rPr sz="750" spc="30" dirty="0">
                <a:latin typeface="Microsoft Sans Serif"/>
                <a:cs typeface="Microsoft Sans Serif"/>
              </a:rPr>
              <a:t>comprende </a:t>
            </a:r>
            <a:r>
              <a:rPr sz="750" spc="10" dirty="0">
                <a:latin typeface="Microsoft Sans Serif"/>
                <a:cs typeface="Microsoft Sans Serif"/>
              </a:rPr>
              <a:t>la </a:t>
            </a:r>
            <a:r>
              <a:rPr sz="750" spc="15" dirty="0">
                <a:latin typeface="Microsoft Sans Serif"/>
                <a:cs typeface="Microsoft Sans Serif"/>
              </a:rPr>
              <a:t>necesidad </a:t>
            </a:r>
            <a:r>
              <a:rPr sz="750" spc="25" dirty="0">
                <a:latin typeface="Microsoft Sans Serif"/>
                <a:cs typeface="Microsoft Sans Serif"/>
              </a:rPr>
              <a:t>de </a:t>
            </a:r>
            <a:r>
              <a:rPr sz="750" spc="20" dirty="0">
                <a:latin typeface="Microsoft Sans Serif"/>
                <a:cs typeface="Microsoft Sans Serif"/>
              </a:rPr>
              <a:t>dicha </a:t>
            </a:r>
            <a:r>
              <a:rPr sz="750" spc="25" dirty="0">
                <a:latin typeface="Microsoft Sans Serif"/>
                <a:cs typeface="Microsoft Sans Serif"/>
              </a:rPr>
              <a:t>protección </a:t>
            </a:r>
            <a:r>
              <a:rPr sz="750" spc="5" dirty="0">
                <a:latin typeface="Microsoft Sans Serif"/>
                <a:cs typeface="Microsoft Sans Serif"/>
              </a:rPr>
              <a:t>y </a:t>
            </a:r>
            <a:r>
              <a:rPr sz="750" spc="30" dirty="0">
                <a:latin typeface="Microsoft Sans Serif"/>
                <a:cs typeface="Microsoft Sans Serif"/>
              </a:rPr>
              <a:t>cómo </a:t>
            </a:r>
            <a:r>
              <a:rPr sz="750" spc="15" dirty="0">
                <a:latin typeface="Microsoft Sans Serif"/>
                <a:cs typeface="Microsoft Sans Serif"/>
              </a:rPr>
              <a:t>aplicarla </a:t>
            </a:r>
            <a:r>
              <a:rPr sz="750" dirty="0">
                <a:latin typeface="Microsoft Sans Serif"/>
                <a:cs typeface="Microsoft Sans Serif"/>
              </a:rPr>
              <a:t>a </a:t>
            </a:r>
            <a:r>
              <a:rPr sz="750" spc="45" dirty="0">
                <a:latin typeface="Microsoft Sans Serif"/>
                <a:cs typeface="Microsoft Sans Serif"/>
              </a:rPr>
              <a:t>un </a:t>
            </a:r>
            <a:r>
              <a:rPr sz="750" spc="50" dirty="0">
                <a:latin typeface="Microsoft Sans Serif"/>
                <a:cs typeface="Microsoft Sans Serif"/>
              </a:rPr>
              <a:t> </a:t>
            </a:r>
            <a:r>
              <a:rPr sz="750" spc="30" dirty="0">
                <a:latin typeface="Microsoft Sans Serif"/>
                <a:cs typeface="Microsoft Sans Serif"/>
              </a:rPr>
              <a:t>generador</a:t>
            </a:r>
            <a:r>
              <a:rPr sz="750" spc="-5" dirty="0">
                <a:latin typeface="Microsoft Sans Serif"/>
                <a:cs typeface="Microsoft Sans Serif"/>
              </a:rPr>
              <a:t> </a:t>
            </a:r>
            <a:r>
              <a:rPr sz="750" spc="35" dirty="0">
                <a:latin typeface="Microsoft Sans Serif"/>
                <a:cs typeface="Microsoft Sans Serif"/>
              </a:rPr>
              <a:t>determinado</a:t>
            </a:r>
            <a:r>
              <a:rPr sz="750" dirty="0">
                <a:latin typeface="Microsoft Sans Serif"/>
                <a:cs typeface="Microsoft Sans Serif"/>
              </a:rPr>
              <a:t> </a:t>
            </a:r>
            <a:r>
              <a:rPr sz="750" spc="25" dirty="0">
                <a:latin typeface="Microsoft Sans Serif"/>
                <a:cs typeface="Microsoft Sans Serif"/>
              </a:rPr>
              <a:t>para</a:t>
            </a:r>
            <a:r>
              <a:rPr sz="750" dirty="0">
                <a:latin typeface="Microsoft Sans Serif"/>
                <a:cs typeface="Microsoft Sans Serif"/>
              </a:rPr>
              <a:t> </a:t>
            </a:r>
            <a:r>
              <a:rPr sz="750" spc="30" dirty="0">
                <a:latin typeface="Microsoft Sans Serif"/>
                <a:cs typeface="Microsoft Sans Serif"/>
              </a:rPr>
              <a:t>que</a:t>
            </a:r>
            <a:r>
              <a:rPr sz="750" dirty="0">
                <a:latin typeface="Microsoft Sans Serif"/>
                <a:cs typeface="Microsoft Sans Serif"/>
              </a:rPr>
              <a:t> </a:t>
            </a:r>
            <a:r>
              <a:rPr sz="750" spc="40" dirty="0">
                <a:latin typeface="Microsoft Sans Serif"/>
                <a:cs typeface="Microsoft Sans Serif"/>
              </a:rPr>
              <a:t>no</a:t>
            </a:r>
            <a:r>
              <a:rPr sz="750" spc="-5" dirty="0">
                <a:latin typeface="Microsoft Sans Serif"/>
                <a:cs typeface="Microsoft Sans Serif"/>
              </a:rPr>
              <a:t> </a:t>
            </a:r>
            <a:r>
              <a:rPr sz="750" spc="25" dirty="0">
                <a:latin typeface="Microsoft Sans Serif"/>
                <a:cs typeface="Microsoft Sans Serif"/>
              </a:rPr>
              <a:t>funcione</a:t>
            </a:r>
            <a:r>
              <a:rPr sz="750" dirty="0">
                <a:latin typeface="Microsoft Sans Serif"/>
                <a:cs typeface="Microsoft Sans Serif"/>
              </a:rPr>
              <a:t> </a:t>
            </a:r>
            <a:r>
              <a:rPr sz="750" spc="25" dirty="0">
                <a:latin typeface="Microsoft Sans Serif"/>
                <a:cs typeface="Microsoft Sans Serif"/>
              </a:rPr>
              <a:t>incorrectamente.</a:t>
            </a:r>
            <a:endParaRPr sz="750">
              <a:latin typeface="Microsoft Sans Serif"/>
              <a:cs typeface="Microsoft Sans Serif"/>
            </a:endParaRPr>
          </a:p>
          <a:p>
            <a:pPr marL="12700" marR="8255">
              <a:lnSpc>
                <a:spcPct val="133500"/>
              </a:lnSpc>
            </a:pPr>
            <a:r>
              <a:rPr sz="750" spc="20" dirty="0">
                <a:latin typeface="Microsoft Sans Serif"/>
                <a:cs typeface="Microsoft Sans Serif"/>
              </a:rPr>
              <a:t>Disparar innecesariamente </a:t>
            </a:r>
            <a:r>
              <a:rPr sz="750" spc="10" dirty="0">
                <a:latin typeface="Microsoft Sans Serif"/>
                <a:cs typeface="Microsoft Sans Serif"/>
              </a:rPr>
              <a:t>el </a:t>
            </a:r>
            <a:r>
              <a:rPr sz="750" spc="30" dirty="0">
                <a:latin typeface="Microsoft Sans Serif"/>
                <a:cs typeface="Microsoft Sans Serif"/>
              </a:rPr>
              <a:t>generador </a:t>
            </a:r>
            <a:r>
              <a:rPr sz="750" spc="40" dirty="0">
                <a:latin typeface="Microsoft Sans Serif"/>
                <a:cs typeface="Microsoft Sans Serif"/>
              </a:rPr>
              <a:t>no </a:t>
            </a:r>
            <a:r>
              <a:rPr sz="750" spc="-5" dirty="0">
                <a:latin typeface="Microsoft Sans Serif"/>
                <a:cs typeface="Microsoft Sans Serif"/>
              </a:rPr>
              <a:t>es </a:t>
            </a:r>
            <a:r>
              <a:rPr sz="750" spc="10" dirty="0">
                <a:latin typeface="Microsoft Sans Serif"/>
                <a:cs typeface="Microsoft Sans Serif"/>
              </a:rPr>
              <a:t>deseable, </a:t>
            </a:r>
            <a:r>
              <a:rPr sz="750" spc="35" dirty="0">
                <a:latin typeface="Microsoft Sans Serif"/>
                <a:cs typeface="Microsoft Sans Serif"/>
              </a:rPr>
              <a:t>pero </a:t>
            </a:r>
            <a:r>
              <a:rPr sz="750" dirty="0">
                <a:latin typeface="Microsoft Sans Serif"/>
                <a:cs typeface="Microsoft Sans Serif"/>
              </a:rPr>
              <a:t>las </a:t>
            </a:r>
            <a:r>
              <a:rPr sz="750" spc="5" dirty="0">
                <a:latin typeface="Microsoft Sans Serif"/>
                <a:cs typeface="Microsoft Sans Serif"/>
              </a:rPr>
              <a:t> </a:t>
            </a:r>
            <a:r>
              <a:rPr sz="750" spc="10" dirty="0">
                <a:latin typeface="Microsoft Sans Serif"/>
                <a:cs typeface="Microsoft Sans Serif"/>
              </a:rPr>
              <a:t>consecuencias</a:t>
            </a:r>
            <a:r>
              <a:rPr sz="750" spc="-5" dirty="0">
                <a:latin typeface="Microsoft Sans Serif"/>
                <a:cs typeface="Microsoft Sans Serif"/>
              </a:rPr>
              <a:t> </a:t>
            </a:r>
            <a:r>
              <a:rPr sz="750" spc="25" dirty="0">
                <a:latin typeface="Microsoft Sans Serif"/>
                <a:cs typeface="Microsoft Sans Serif"/>
              </a:rPr>
              <a:t>de</a:t>
            </a:r>
            <a:r>
              <a:rPr sz="750" dirty="0">
                <a:latin typeface="Microsoft Sans Serif"/>
                <a:cs typeface="Microsoft Sans Serif"/>
              </a:rPr>
              <a:t> </a:t>
            </a:r>
            <a:r>
              <a:rPr sz="750" spc="40" dirty="0">
                <a:latin typeface="Microsoft Sans Serif"/>
                <a:cs typeface="Microsoft Sans Serif"/>
              </a:rPr>
              <a:t>no</a:t>
            </a:r>
            <a:r>
              <a:rPr sz="750" dirty="0">
                <a:latin typeface="Microsoft Sans Serif"/>
                <a:cs typeface="Microsoft Sans Serif"/>
              </a:rPr>
              <a:t> </a:t>
            </a:r>
            <a:r>
              <a:rPr sz="750" spc="25" dirty="0">
                <a:latin typeface="Microsoft Sans Serif"/>
                <a:cs typeface="Microsoft Sans Serif"/>
              </a:rPr>
              <a:t>disparar</a:t>
            </a:r>
            <a:r>
              <a:rPr sz="750" spc="-5" dirty="0">
                <a:latin typeface="Microsoft Sans Serif"/>
                <a:cs typeface="Microsoft Sans Serif"/>
              </a:rPr>
              <a:t> </a:t>
            </a:r>
            <a:r>
              <a:rPr sz="750" spc="5" dirty="0">
                <a:latin typeface="Microsoft Sans Serif"/>
                <a:cs typeface="Microsoft Sans Serif"/>
              </a:rPr>
              <a:t>y</a:t>
            </a:r>
            <a:r>
              <a:rPr sz="750" dirty="0">
                <a:latin typeface="Microsoft Sans Serif"/>
                <a:cs typeface="Microsoft Sans Serif"/>
              </a:rPr>
              <a:t> </a:t>
            </a:r>
            <a:r>
              <a:rPr sz="750" spc="30" dirty="0">
                <a:latin typeface="Microsoft Sans Serif"/>
                <a:cs typeface="Microsoft Sans Serif"/>
              </a:rPr>
              <a:t>dañar</a:t>
            </a:r>
            <a:r>
              <a:rPr sz="750" dirty="0">
                <a:latin typeface="Microsoft Sans Serif"/>
                <a:cs typeface="Microsoft Sans Serif"/>
              </a:rPr>
              <a:t> </a:t>
            </a:r>
            <a:r>
              <a:rPr sz="750" spc="10" dirty="0">
                <a:latin typeface="Microsoft Sans Serif"/>
                <a:cs typeface="Microsoft Sans Serif"/>
              </a:rPr>
              <a:t>la</a:t>
            </a:r>
            <a:r>
              <a:rPr sz="750" spc="-5" dirty="0">
                <a:latin typeface="Microsoft Sans Serif"/>
                <a:cs typeface="Microsoft Sans Serif"/>
              </a:rPr>
              <a:t> </a:t>
            </a:r>
            <a:r>
              <a:rPr sz="750" spc="30" dirty="0">
                <a:latin typeface="Microsoft Sans Serif"/>
                <a:cs typeface="Microsoft Sans Serif"/>
              </a:rPr>
              <a:t>máquina</a:t>
            </a:r>
            <a:r>
              <a:rPr sz="750" dirty="0">
                <a:latin typeface="Microsoft Sans Serif"/>
                <a:cs typeface="Microsoft Sans Serif"/>
              </a:rPr>
              <a:t> </a:t>
            </a:r>
            <a:r>
              <a:rPr sz="750" spc="20" dirty="0">
                <a:latin typeface="Microsoft Sans Serif"/>
                <a:cs typeface="Microsoft Sans Serif"/>
              </a:rPr>
              <a:t>son</a:t>
            </a:r>
            <a:r>
              <a:rPr sz="750" dirty="0">
                <a:latin typeface="Microsoft Sans Serif"/>
                <a:cs typeface="Microsoft Sans Serif"/>
              </a:rPr>
              <a:t> </a:t>
            </a:r>
            <a:r>
              <a:rPr sz="750" spc="35" dirty="0">
                <a:latin typeface="Microsoft Sans Serif"/>
                <a:cs typeface="Microsoft Sans Serif"/>
              </a:rPr>
              <a:t>mucho</a:t>
            </a:r>
            <a:r>
              <a:rPr sz="750" dirty="0">
                <a:latin typeface="Microsoft Sans Serif"/>
                <a:cs typeface="Microsoft Sans Serif"/>
              </a:rPr>
              <a:t> </a:t>
            </a:r>
            <a:r>
              <a:rPr sz="750" spc="15" dirty="0">
                <a:latin typeface="Microsoft Sans Serif"/>
                <a:cs typeface="Microsoft Sans Serif"/>
              </a:rPr>
              <a:t>peores.</a:t>
            </a:r>
            <a:r>
              <a:rPr sz="750" spc="-5" dirty="0">
                <a:latin typeface="Microsoft Sans Serif"/>
                <a:cs typeface="Microsoft Sans Serif"/>
              </a:rPr>
              <a:t> </a:t>
            </a:r>
            <a:r>
              <a:rPr sz="750" spc="-35" dirty="0">
                <a:latin typeface="Microsoft Sans Serif"/>
                <a:cs typeface="Microsoft Sans Serif"/>
              </a:rPr>
              <a:t>El </a:t>
            </a:r>
            <a:r>
              <a:rPr sz="750" spc="-185" dirty="0">
                <a:latin typeface="Microsoft Sans Serif"/>
                <a:cs typeface="Microsoft Sans Serif"/>
              </a:rPr>
              <a:t> </a:t>
            </a:r>
            <a:r>
              <a:rPr sz="750" spc="20" dirty="0">
                <a:latin typeface="Microsoft Sans Serif"/>
                <a:cs typeface="Microsoft Sans Serif"/>
              </a:rPr>
              <a:t>costo</a:t>
            </a:r>
            <a:r>
              <a:rPr sz="750" spc="-5" dirty="0">
                <a:latin typeface="Microsoft Sans Serif"/>
                <a:cs typeface="Microsoft Sans Serif"/>
              </a:rPr>
              <a:t> </a:t>
            </a:r>
            <a:r>
              <a:rPr sz="750" spc="25" dirty="0">
                <a:latin typeface="Microsoft Sans Serif"/>
                <a:cs typeface="Microsoft Sans Serif"/>
              </a:rPr>
              <a:t>para</a:t>
            </a:r>
            <a:r>
              <a:rPr sz="750" spc="-5" dirty="0">
                <a:latin typeface="Microsoft Sans Serif"/>
                <a:cs typeface="Microsoft Sans Serif"/>
              </a:rPr>
              <a:t> </a:t>
            </a:r>
            <a:r>
              <a:rPr sz="750" spc="10" dirty="0">
                <a:latin typeface="Microsoft Sans Serif"/>
                <a:cs typeface="Microsoft Sans Serif"/>
              </a:rPr>
              <a:t>la</a:t>
            </a:r>
            <a:r>
              <a:rPr sz="750" spc="-5" dirty="0">
                <a:latin typeface="Microsoft Sans Serif"/>
                <a:cs typeface="Microsoft Sans Serif"/>
              </a:rPr>
              <a:t> </a:t>
            </a:r>
            <a:r>
              <a:rPr sz="750" spc="25" dirty="0">
                <a:latin typeface="Microsoft Sans Serif"/>
                <a:cs typeface="Microsoft Sans Serif"/>
              </a:rPr>
              <a:t>empresa</a:t>
            </a:r>
            <a:r>
              <a:rPr sz="750" spc="-5" dirty="0">
                <a:latin typeface="Microsoft Sans Serif"/>
                <a:cs typeface="Microsoft Sans Serif"/>
              </a:rPr>
              <a:t> </a:t>
            </a:r>
            <a:r>
              <a:rPr sz="750" spc="25" dirty="0">
                <a:latin typeface="Microsoft Sans Serif"/>
                <a:cs typeface="Microsoft Sans Serif"/>
              </a:rPr>
              <a:t>de</a:t>
            </a:r>
            <a:r>
              <a:rPr sz="750" spc="-5" dirty="0">
                <a:latin typeface="Microsoft Sans Serif"/>
                <a:cs typeface="Microsoft Sans Serif"/>
              </a:rPr>
              <a:t> </a:t>
            </a:r>
            <a:r>
              <a:rPr sz="750" spc="10" dirty="0">
                <a:latin typeface="Microsoft Sans Serif"/>
                <a:cs typeface="Microsoft Sans Serif"/>
              </a:rPr>
              <a:t>servicios</a:t>
            </a:r>
            <a:r>
              <a:rPr sz="750" dirty="0">
                <a:latin typeface="Microsoft Sans Serif"/>
                <a:cs typeface="Microsoft Sans Serif"/>
              </a:rPr>
              <a:t> </a:t>
            </a:r>
            <a:r>
              <a:rPr sz="750" spc="20" dirty="0">
                <a:latin typeface="Microsoft Sans Serif"/>
                <a:cs typeface="Microsoft Sans Serif"/>
              </a:rPr>
              <a:t>públicos</a:t>
            </a:r>
            <a:r>
              <a:rPr sz="750" spc="-5" dirty="0">
                <a:latin typeface="Microsoft Sans Serif"/>
                <a:cs typeface="Microsoft Sans Serif"/>
              </a:rPr>
              <a:t> </a:t>
            </a:r>
            <a:r>
              <a:rPr sz="750" spc="45" dirty="0">
                <a:latin typeface="Microsoft Sans Serif"/>
                <a:cs typeface="Microsoft Sans Serif"/>
              </a:rPr>
              <a:t>por</a:t>
            </a:r>
            <a:r>
              <a:rPr sz="750" spc="-5" dirty="0">
                <a:latin typeface="Microsoft Sans Serif"/>
                <a:cs typeface="Microsoft Sans Serif"/>
              </a:rPr>
              <a:t> </a:t>
            </a:r>
            <a:r>
              <a:rPr sz="750" spc="25" dirty="0">
                <a:latin typeface="Microsoft Sans Serif"/>
                <a:cs typeface="Microsoft Sans Serif"/>
              </a:rPr>
              <a:t>tal</a:t>
            </a:r>
            <a:r>
              <a:rPr sz="750" spc="-5" dirty="0">
                <a:latin typeface="Microsoft Sans Serif"/>
                <a:cs typeface="Microsoft Sans Serif"/>
              </a:rPr>
              <a:t> </a:t>
            </a:r>
            <a:r>
              <a:rPr sz="750" spc="5" dirty="0">
                <a:latin typeface="Microsoft Sans Serif"/>
                <a:cs typeface="Microsoft Sans Serif"/>
              </a:rPr>
              <a:t>suceso</a:t>
            </a:r>
            <a:r>
              <a:rPr sz="750" spc="-5" dirty="0">
                <a:latin typeface="Microsoft Sans Serif"/>
                <a:cs typeface="Microsoft Sans Serif"/>
              </a:rPr>
              <a:t> </a:t>
            </a:r>
            <a:r>
              <a:rPr sz="750" spc="40" dirty="0">
                <a:latin typeface="Microsoft Sans Serif"/>
                <a:cs typeface="Microsoft Sans Serif"/>
              </a:rPr>
              <a:t>no</a:t>
            </a:r>
            <a:r>
              <a:rPr sz="750" dirty="0">
                <a:latin typeface="Microsoft Sans Serif"/>
                <a:cs typeface="Microsoft Sans Serif"/>
              </a:rPr>
              <a:t> </a:t>
            </a:r>
            <a:r>
              <a:rPr sz="750" spc="-5" dirty="0">
                <a:latin typeface="Microsoft Sans Serif"/>
                <a:cs typeface="Microsoft Sans Serif"/>
              </a:rPr>
              <a:t>es </a:t>
            </a:r>
            <a:r>
              <a:rPr sz="750" spc="20" dirty="0">
                <a:latin typeface="Microsoft Sans Serif"/>
                <a:cs typeface="Microsoft Sans Serif"/>
              </a:rPr>
              <a:t>sólo</a:t>
            </a:r>
            <a:r>
              <a:rPr sz="750" spc="-5" dirty="0">
                <a:latin typeface="Microsoft Sans Serif"/>
                <a:cs typeface="Microsoft Sans Serif"/>
              </a:rPr>
              <a:t> </a:t>
            </a:r>
            <a:r>
              <a:rPr sz="750" spc="10" dirty="0">
                <a:latin typeface="Microsoft Sans Serif"/>
                <a:cs typeface="Microsoft Sans Serif"/>
              </a:rPr>
              <a:t>el </a:t>
            </a:r>
            <a:r>
              <a:rPr sz="750" spc="15" dirty="0">
                <a:latin typeface="Microsoft Sans Serif"/>
                <a:cs typeface="Microsoft Sans Serif"/>
              </a:rPr>
              <a:t> </a:t>
            </a:r>
            <a:r>
              <a:rPr sz="750" spc="20" dirty="0">
                <a:latin typeface="Microsoft Sans Serif"/>
                <a:cs typeface="Microsoft Sans Serif"/>
              </a:rPr>
              <a:t>costo </a:t>
            </a:r>
            <a:r>
              <a:rPr sz="750" spc="25" dirty="0">
                <a:latin typeface="Microsoft Sans Serif"/>
                <a:cs typeface="Microsoft Sans Serif"/>
              </a:rPr>
              <a:t>de reparación </a:t>
            </a:r>
            <a:r>
              <a:rPr sz="750" spc="35" dirty="0">
                <a:latin typeface="Microsoft Sans Serif"/>
                <a:cs typeface="Microsoft Sans Serif"/>
              </a:rPr>
              <a:t>o </a:t>
            </a:r>
            <a:r>
              <a:rPr sz="750" spc="25" dirty="0">
                <a:latin typeface="Microsoft Sans Serif"/>
                <a:cs typeface="Microsoft Sans Serif"/>
              </a:rPr>
              <a:t>reemplazo de </a:t>
            </a:r>
            <a:r>
              <a:rPr sz="750" spc="10" dirty="0">
                <a:latin typeface="Microsoft Sans Serif"/>
                <a:cs typeface="Microsoft Sans Serif"/>
              </a:rPr>
              <a:t>la </a:t>
            </a:r>
            <a:r>
              <a:rPr sz="750" spc="30" dirty="0">
                <a:latin typeface="Microsoft Sans Serif"/>
                <a:cs typeface="Microsoft Sans Serif"/>
              </a:rPr>
              <a:t>máquina </a:t>
            </a:r>
            <a:r>
              <a:rPr sz="750" spc="15" dirty="0">
                <a:latin typeface="Microsoft Sans Serif"/>
                <a:cs typeface="Microsoft Sans Serif"/>
              </a:rPr>
              <a:t>dañada, </a:t>
            </a:r>
            <a:r>
              <a:rPr sz="750" spc="20" dirty="0">
                <a:latin typeface="Microsoft Sans Serif"/>
                <a:cs typeface="Microsoft Sans Serif"/>
              </a:rPr>
              <a:t>sino </a:t>
            </a:r>
            <a:r>
              <a:rPr sz="750" spc="35" dirty="0">
                <a:latin typeface="Microsoft Sans Serif"/>
                <a:cs typeface="Microsoft Sans Serif"/>
              </a:rPr>
              <a:t>también </a:t>
            </a:r>
            <a:r>
              <a:rPr sz="750" spc="40" dirty="0">
                <a:latin typeface="Microsoft Sans Serif"/>
                <a:cs typeface="Microsoft Sans Serif"/>
              </a:rPr>
              <a:t> </a:t>
            </a:r>
            <a:r>
              <a:rPr sz="750" spc="10" dirty="0">
                <a:latin typeface="Microsoft Sans Serif"/>
                <a:cs typeface="Microsoft Sans Serif"/>
              </a:rPr>
              <a:t>el </a:t>
            </a:r>
            <a:r>
              <a:rPr sz="750" spc="20" dirty="0">
                <a:latin typeface="Microsoft Sans Serif"/>
                <a:cs typeface="Microsoft Sans Serif"/>
              </a:rPr>
              <a:t>costo </a:t>
            </a:r>
            <a:r>
              <a:rPr sz="750" spc="15" dirty="0">
                <a:latin typeface="Microsoft Sans Serif"/>
                <a:cs typeface="Microsoft Sans Serif"/>
              </a:rPr>
              <a:t>sustancial </a:t>
            </a:r>
            <a:r>
              <a:rPr sz="750" spc="25" dirty="0">
                <a:latin typeface="Microsoft Sans Serif"/>
                <a:cs typeface="Microsoft Sans Serif"/>
              </a:rPr>
              <a:t>de </a:t>
            </a:r>
            <a:r>
              <a:rPr sz="750" spc="35" dirty="0">
                <a:latin typeface="Microsoft Sans Serif"/>
                <a:cs typeface="Microsoft Sans Serif"/>
              </a:rPr>
              <a:t>comprar </a:t>
            </a:r>
            <a:r>
              <a:rPr sz="750" spc="25" dirty="0">
                <a:latin typeface="Microsoft Sans Serif"/>
                <a:cs typeface="Microsoft Sans Serif"/>
              </a:rPr>
              <a:t>energía de reemplazo </a:t>
            </a:r>
            <a:r>
              <a:rPr sz="750" spc="30" dirty="0">
                <a:latin typeface="Microsoft Sans Serif"/>
                <a:cs typeface="Microsoft Sans Serif"/>
              </a:rPr>
              <a:t>mientras </a:t>
            </a:r>
            <a:r>
              <a:rPr sz="750" spc="10" dirty="0">
                <a:latin typeface="Microsoft Sans Serif"/>
                <a:cs typeface="Microsoft Sans Serif"/>
              </a:rPr>
              <a:t>la </a:t>
            </a:r>
            <a:r>
              <a:rPr sz="750" spc="15" dirty="0">
                <a:latin typeface="Microsoft Sans Serif"/>
                <a:cs typeface="Microsoft Sans Serif"/>
              </a:rPr>
              <a:t> </a:t>
            </a:r>
            <a:r>
              <a:rPr sz="750" spc="30" dirty="0">
                <a:latin typeface="Microsoft Sans Serif"/>
                <a:cs typeface="Microsoft Sans Serif"/>
              </a:rPr>
              <a:t>unidad </a:t>
            </a:r>
            <a:r>
              <a:rPr sz="750" spc="10" dirty="0">
                <a:latin typeface="Microsoft Sans Serif"/>
                <a:cs typeface="Microsoft Sans Serif"/>
              </a:rPr>
              <a:t>está </a:t>
            </a:r>
            <a:r>
              <a:rPr sz="750" spc="30" dirty="0">
                <a:latin typeface="Microsoft Sans Serif"/>
                <a:cs typeface="Microsoft Sans Serif"/>
              </a:rPr>
              <a:t>fuera </a:t>
            </a:r>
            <a:r>
              <a:rPr sz="750" spc="25" dirty="0">
                <a:latin typeface="Microsoft Sans Serif"/>
                <a:cs typeface="Microsoft Sans Serif"/>
              </a:rPr>
              <a:t>de </a:t>
            </a:r>
            <a:r>
              <a:rPr sz="750" spc="10" dirty="0">
                <a:latin typeface="Microsoft Sans Serif"/>
                <a:cs typeface="Microsoft Sans Serif"/>
              </a:rPr>
              <a:t>servicio. </a:t>
            </a:r>
            <a:r>
              <a:rPr sz="750" spc="-20" dirty="0">
                <a:latin typeface="Microsoft Sans Serif"/>
                <a:cs typeface="Microsoft Sans Serif"/>
              </a:rPr>
              <a:t>En </a:t>
            </a:r>
            <a:r>
              <a:rPr sz="750" spc="15" dirty="0">
                <a:latin typeface="Microsoft Sans Serif"/>
                <a:cs typeface="Microsoft Sans Serif"/>
              </a:rPr>
              <a:t>ubicaciones </a:t>
            </a:r>
            <a:r>
              <a:rPr sz="750" spc="20" dirty="0">
                <a:latin typeface="Microsoft Sans Serif"/>
                <a:cs typeface="Microsoft Sans Serif"/>
              </a:rPr>
              <a:t>con personal, </a:t>
            </a:r>
            <a:r>
              <a:rPr sz="750" spc="45" dirty="0">
                <a:latin typeface="Microsoft Sans Serif"/>
                <a:cs typeface="Microsoft Sans Serif"/>
              </a:rPr>
              <a:t>un </a:t>
            </a:r>
            <a:r>
              <a:rPr sz="750" spc="50" dirty="0">
                <a:latin typeface="Microsoft Sans Serif"/>
                <a:cs typeface="Microsoft Sans Serif"/>
              </a:rPr>
              <a:t> </a:t>
            </a:r>
            <a:r>
              <a:rPr sz="750" spc="35" dirty="0">
                <a:latin typeface="Microsoft Sans Serif"/>
                <a:cs typeface="Microsoft Sans Serif"/>
              </a:rPr>
              <a:t>operador </a:t>
            </a:r>
            <a:r>
              <a:rPr sz="750" spc="25" dirty="0">
                <a:latin typeface="Microsoft Sans Serif"/>
                <a:cs typeface="Microsoft Sans Serif"/>
              </a:rPr>
              <a:t>alerta </a:t>
            </a:r>
            <a:r>
              <a:rPr sz="750" spc="5" dirty="0">
                <a:latin typeface="Microsoft Sans Serif"/>
                <a:cs typeface="Microsoft Sans Serif"/>
              </a:rPr>
              <a:t>y </a:t>
            </a:r>
            <a:r>
              <a:rPr sz="750" spc="25" dirty="0">
                <a:latin typeface="Microsoft Sans Serif"/>
                <a:cs typeface="Microsoft Sans Serif"/>
              </a:rPr>
              <a:t>hábil </a:t>
            </a:r>
            <a:r>
              <a:rPr sz="750" dirty="0">
                <a:latin typeface="Microsoft Sans Serif"/>
                <a:cs typeface="Microsoft Sans Serif"/>
              </a:rPr>
              <a:t>a </a:t>
            </a:r>
            <a:r>
              <a:rPr sz="750" spc="-5" dirty="0">
                <a:latin typeface="Microsoft Sans Serif"/>
                <a:cs typeface="Microsoft Sans Serif"/>
              </a:rPr>
              <a:t>veces </a:t>
            </a:r>
            <a:r>
              <a:rPr sz="750" spc="25" dirty="0">
                <a:latin typeface="Microsoft Sans Serif"/>
                <a:cs typeface="Microsoft Sans Serif"/>
              </a:rPr>
              <a:t>puede evitar </a:t>
            </a:r>
            <a:r>
              <a:rPr sz="750" spc="35" dirty="0">
                <a:latin typeface="Microsoft Sans Serif"/>
                <a:cs typeface="Microsoft Sans Serif"/>
              </a:rPr>
              <a:t>retirar </a:t>
            </a:r>
            <a:r>
              <a:rPr sz="750" spc="45" dirty="0">
                <a:latin typeface="Microsoft Sans Serif"/>
                <a:cs typeface="Microsoft Sans Serif"/>
              </a:rPr>
              <a:t>un </a:t>
            </a:r>
            <a:r>
              <a:rPr sz="750" spc="30" dirty="0">
                <a:latin typeface="Microsoft Sans Serif"/>
                <a:cs typeface="Microsoft Sans Serif"/>
              </a:rPr>
              <a:t>generador </a:t>
            </a:r>
            <a:r>
              <a:rPr sz="750" spc="20" dirty="0">
                <a:latin typeface="Microsoft Sans Serif"/>
                <a:cs typeface="Microsoft Sans Serif"/>
              </a:rPr>
              <a:t>del </a:t>
            </a:r>
            <a:r>
              <a:rPr sz="750" spc="25" dirty="0">
                <a:latin typeface="Microsoft Sans Serif"/>
                <a:cs typeface="Microsoft Sans Serif"/>
              </a:rPr>
              <a:t> </a:t>
            </a:r>
            <a:r>
              <a:rPr sz="750" spc="15" dirty="0">
                <a:latin typeface="Microsoft Sans Serif"/>
                <a:cs typeface="Microsoft Sans Serif"/>
              </a:rPr>
              <a:t>servicio </a:t>
            </a:r>
            <a:r>
              <a:rPr sz="750" spc="30" dirty="0">
                <a:latin typeface="Microsoft Sans Serif"/>
                <a:cs typeface="Microsoft Sans Serif"/>
              </a:rPr>
              <a:t>corrigiendo </a:t>
            </a:r>
            <a:r>
              <a:rPr sz="750" spc="10" dirty="0">
                <a:latin typeface="Microsoft Sans Serif"/>
                <a:cs typeface="Microsoft Sans Serif"/>
              </a:rPr>
              <a:t>la </a:t>
            </a:r>
            <a:r>
              <a:rPr sz="750" spc="25" dirty="0">
                <a:latin typeface="Microsoft Sans Serif"/>
                <a:cs typeface="Microsoft Sans Serif"/>
              </a:rPr>
              <a:t>condición </a:t>
            </a:r>
            <a:r>
              <a:rPr sz="750" spc="30" dirty="0">
                <a:latin typeface="Microsoft Sans Serif"/>
                <a:cs typeface="Microsoft Sans Serif"/>
              </a:rPr>
              <a:t>anormal. </a:t>
            </a:r>
            <a:r>
              <a:rPr sz="750" spc="-10" dirty="0">
                <a:latin typeface="Microsoft Sans Serif"/>
                <a:cs typeface="Microsoft Sans Serif"/>
              </a:rPr>
              <a:t>Sin </a:t>
            </a:r>
            <a:r>
              <a:rPr sz="750" spc="30" dirty="0">
                <a:latin typeface="Microsoft Sans Serif"/>
                <a:cs typeface="Microsoft Sans Serif"/>
              </a:rPr>
              <a:t>embargo, </a:t>
            </a:r>
            <a:r>
              <a:rPr sz="750" spc="25" dirty="0">
                <a:latin typeface="Microsoft Sans Serif"/>
                <a:cs typeface="Microsoft Sans Serif"/>
              </a:rPr>
              <a:t>en </a:t>
            </a:r>
            <a:r>
              <a:rPr sz="750" spc="10" dirty="0">
                <a:latin typeface="Microsoft Sans Serif"/>
                <a:cs typeface="Microsoft Sans Serif"/>
              </a:rPr>
              <a:t>la </a:t>
            </a:r>
            <a:r>
              <a:rPr sz="750" spc="35" dirty="0">
                <a:latin typeface="Microsoft Sans Serif"/>
                <a:cs typeface="Microsoft Sans Serif"/>
              </a:rPr>
              <a:t>gran </a:t>
            </a:r>
            <a:r>
              <a:rPr sz="750" spc="40" dirty="0">
                <a:latin typeface="Microsoft Sans Serif"/>
                <a:cs typeface="Microsoft Sans Serif"/>
              </a:rPr>
              <a:t> </a:t>
            </a:r>
            <a:r>
              <a:rPr sz="750" spc="30" dirty="0">
                <a:latin typeface="Microsoft Sans Serif"/>
                <a:cs typeface="Microsoft Sans Serif"/>
              </a:rPr>
              <a:t>mayoría </a:t>
            </a:r>
            <a:r>
              <a:rPr sz="750" spc="25" dirty="0">
                <a:latin typeface="Microsoft Sans Serif"/>
                <a:cs typeface="Microsoft Sans Serif"/>
              </a:rPr>
              <a:t>de </a:t>
            </a:r>
            <a:r>
              <a:rPr sz="750" spc="10" dirty="0">
                <a:latin typeface="Microsoft Sans Serif"/>
                <a:cs typeface="Microsoft Sans Serif"/>
              </a:rPr>
              <a:t>los </a:t>
            </a:r>
            <a:r>
              <a:rPr sz="750" spc="-5" dirty="0">
                <a:latin typeface="Microsoft Sans Serif"/>
                <a:cs typeface="Microsoft Sans Serif"/>
              </a:rPr>
              <a:t>casos, </a:t>
            </a:r>
            <a:r>
              <a:rPr sz="750" spc="10" dirty="0">
                <a:latin typeface="Microsoft Sans Serif"/>
                <a:cs typeface="Microsoft Sans Serif"/>
              </a:rPr>
              <a:t>el </a:t>
            </a:r>
            <a:r>
              <a:rPr sz="750" spc="25" dirty="0">
                <a:latin typeface="Microsoft Sans Serif"/>
                <a:cs typeface="Microsoft Sans Serif"/>
              </a:rPr>
              <a:t>evento </a:t>
            </a:r>
            <a:r>
              <a:rPr sz="750" spc="30" dirty="0">
                <a:latin typeface="Microsoft Sans Serif"/>
                <a:cs typeface="Microsoft Sans Serif"/>
              </a:rPr>
              <a:t>ocurrirá </a:t>
            </a:r>
            <a:r>
              <a:rPr sz="750" spc="20" dirty="0">
                <a:latin typeface="Microsoft Sans Serif"/>
                <a:cs typeface="Microsoft Sans Serif"/>
              </a:rPr>
              <a:t>demasiado </a:t>
            </a:r>
            <a:r>
              <a:rPr sz="750" spc="35" dirty="0">
                <a:latin typeface="Microsoft Sans Serif"/>
                <a:cs typeface="Microsoft Sans Serif"/>
              </a:rPr>
              <a:t>rápido </a:t>
            </a:r>
            <a:r>
              <a:rPr sz="750" spc="25" dirty="0">
                <a:latin typeface="Microsoft Sans Serif"/>
                <a:cs typeface="Microsoft Sans Serif"/>
              </a:rPr>
              <a:t>para </a:t>
            </a:r>
            <a:r>
              <a:rPr sz="750" spc="30" dirty="0">
                <a:latin typeface="Microsoft Sans Serif"/>
                <a:cs typeface="Microsoft Sans Serif"/>
              </a:rPr>
              <a:t>que </a:t>
            </a:r>
            <a:r>
              <a:rPr sz="750" spc="10" dirty="0">
                <a:latin typeface="Microsoft Sans Serif"/>
                <a:cs typeface="Microsoft Sans Serif"/>
              </a:rPr>
              <a:t>el </a:t>
            </a:r>
            <a:r>
              <a:rPr sz="750" spc="15" dirty="0">
                <a:latin typeface="Microsoft Sans Serif"/>
                <a:cs typeface="Microsoft Sans Serif"/>
              </a:rPr>
              <a:t> </a:t>
            </a:r>
            <a:r>
              <a:rPr sz="750" spc="35" dirty="0">
                <a:latin typeface="Microsoft Sans Serif"/>
                <a:cs typeface="Microsoft Sans Serif"/>
              </a:rPr>
              <a:t>operador </a:t>
            </a:r>
            <a:r>
              <a:rPr sz="750" spc="10" dirty="0">
                <a:latin typeface="Microsoft Sans Serif"/>
                <a:cs typeface="Microsoft Sans Serif"/>
              </a:rPr>
              <a:t>reaccione; </a:t>
            </a:r>
            <a:r>
              <a:rPr sz="750" spc="45" dirty="0">
                <a:latin typeface="Microsoft Sans Serif"/>
                <a:cs typeface="Microsoft Sans Serif"/>
              </a:rPr>
              <a:t>por </a:t>
            </a:r>
            <a:r>
              <a:rPr sz="750" spc="25" dirty="0">
                <a:latin typeface="Microsoft Sans Serif"/>
                <a:cs typeface="Microsoft Sans Serif"/>
              </a:rPr>
              <a:t>lo </a:t>
            </a:r>
            <a:r>
              <a:rPr sz="750" spc="30" dirty="0">
                <a:latin typeface="Microsoft Sans Serif"/>
                <a:cs typeface="Microsoft Sans Serif"/>
              </a:rPr>
              <a:t>tanto, </a:t>
            </a:r>
            <a:r>
              <a:rPr sz="750" spc="-5" dirty="0">
                <a:latin typeface="Microsoft Sans Serif"/>
                <a:cs typeface="Microsoft Sans Serif"/>
              </a:rPr>
              <a:t>se </a:t>
            </a:r>
            <a:r>
              <a:rPr sz="750" spc="30" dirty="0">
                <a:latin typeface="Microsoft Sans Serif"/>
                <a:cs typeface="Microsoft Sans Serif"/>
              </a:rPr>
              <a:t>requiere </a:t>
            </a:r>
            <a:r>
              <a:rPr sz="750" spc="20" dirty="0">
                <a:latin typeface="Microsoft Sans Serif"/>
                <a:cs typeface="Microsoft Sans Serif"/>
              </a:rPr>
              <a:t>detección </a:t>
            </a:r>
            <a:r>
              <a:rPr sz="750" spc="5" dirty="0">
                <a:latin typeface="Microsoft Sans Serif"/>
                <a:cs typeface="Microsoft Sans Serif"/>
              </a:rPr>
              <a:t>y </a:t>
            </a:r>
            <a:r>
              <a:rPr sz="750" spc="25" dirty="0">
                <a:latin typeface="Microsoft Sans Serif"/>
                <a:cs typeface="Microsoft Sans Serif"/>
              </a:rPr>
              <a:t>aislamiento </a:t>
            </a:r>
            <a:r>
              <a:rPr sz="750" spc="30" dirty="0">
                <a:latin typeface="Microsoft Sans Serif"/>
                <a:cs typeface="Microsoft Sans Serif"/>
              </a:rPr>
              <a:t> </a:t>
            </a:r>
            <a:r>
              <a:rPr sz="750" spc="25" dirty="0">
                <a:latin typeface="Microsoft Sans Serif"/>
                <a:cs typeface="Microsoft Sans Serif"/>
              </a:rPr>
              <a:t>automáticos. </a:t>
            </a:r>
            <a:r>
              <a:rPr sz="750" spc="-5" dirty="0">
                <a:latin typeface="Microsoft Sans Serif"/>
                <a:cs typeface="Microsoft Sans Serif"/>
              </a:rPr>
              <a:t>Los </a:t>
            </a:r>
            <a:r>
              <a:rPr sz="750" spc="25" dirty="0">
                <a:latin typeface="Microsoft Sans Serif"/>
                <a:cs typeface="Microsoft Sans Serif"/>
              </a:rPr>
              <a:t>operadores </a:t>
            </a:r>
            <a:r>
              <a:rPr sz="750" spc="35" dirty="0">
                <a:latin typeface="Microsoft Sans Serif"/>
                <a:cs typeface="Microsoft Sans Serif"/>
              </a:rPr>
              <a:t>también </a:t>
            </a:r>
            <a:r>
              <a:rPr sz="750" spc="30" dirty="0">
                <a:latin typeface="Microsoft Sans Serif"/>
                <a:cs typeface="Microsoft Sans Serif"/>
              </a:rPr>
              <a:t>han </a:t>
            </a:r>
            <a:r>
              <a:rPr sz="750" spc="20" dirty="0">
                <a:latin typeface="Microsoft Sans Serif"/>
                <a:cs typeface="Microsoft Sans Serif"/>
              </a:rPr>
              <a:t>creado </a:t>
            </a:r>
            <a:r>
              <a:rPr sz="750" spc="45" dirty="0">
                <a:latin typeface="Microsoft Sans Serif"/>
                <a:cs typeface="Microsoft Sans Serif"/>
              </a:rPr>
              <a:t>por </a:t>
            </a:r>
            <a:r>
              <a:rPr sz="750" spc="40" dirty="0">
                <a:latin typeface="Microsoft Sans Serif"/>
                <a:cs typeface="Microsoft Sans Serif"/>
              </a:rPr>
              <a:t>error </a:t>
            </a:r>
            <a:r>
              <a:rPr sz="750" spc="45" dirty="0">
                <a:latin typeface="Microsoft Sans Serif"/>
                <a:cs typeface="Microsoft Sans Serif"/>
              </a:rPr>
              <a:t> </a:t>
            </a:r>
            <a:r>
              <a:rPr sz="750" spc="15" dirty="0">
                <a:latin typeface="Microsoft Sans Serif"/>
                <a:cs typeface="Microsoft Sans Serif"/>
              </a:rPr>
              <a:t>condiciones</a:t>
            </a:r>
            <a:r>
              <a:rPr sz="750" spc="-5" dirty="0">
                <a:latin typeface="Microsoft Sans Serif"/>
                <a:cs typeface="Microsoft Sans Serif"/>
              </a:rPr>
              <a:t> </a:t>
            </a:r>
            <a:r>
              <a:rPr sz="750" spc="25" dirty="0">
                <a:latin typeface="Microsoft Sans Serif"/>
                <a:cs typeface="Microsoft Sans Serif"/>
              </a:rPr>
              <a:t>anormales</a:t>
            </a:r>
            <a:r>
              <a:rPr sz="750" spc="-5" dirty="0">
                <a:latin typeface="Microsoft Sans Serif"/>
                <a:cs typeface="Microsoft Sans Serif"/>
              </a:rPr>
              <a:t> </a:t>
            </a:r>
            <a:r>
              <a:rPr sz="750" spc="25" dirty="0">
                <a:latin typeface="Microsoft Sans Serif"/>
                <a:cs typeface="Microsoft Sans Serif"/>
              </a:rPr>
              <a:t>en</a:t>
            </a:r>
            <a:r>
              <a:rPr sz="750" spc="-5" dirty="0">
                <a:latin typeface="Microsoft Sans Serif"/>
                <a:cs typeface="Microsoft Sans Serif"/>
              </a:rPr>
              <a:t> </a:t>
            </a:r>
            <a:r>
              <a:rPr sz="750" dirty="0">
                <a:latin typeface="Microsoft Sans Serif"/>
                <a:cs typeface="Microsoft Sans Serif"/>
              </a:rPr>
              <a:t>las</a:t>
            </a:r>
            <a:r>
              <a:rPr sz="750" spc="-5" dirty="0">
                <a:latin typeface="Microsoft Sans Serif"/>
                <a:cs typeface="Microsoft Sans Serif"/>
              </a:rPr>
              <a:t> </a:t>
            </a:r>
            <a:r>
              <a:rPr sz="750" spc="30" dirty="0">
                <a:latin typeface="Microsoft Sans Serif"/>
                <a:cs typeface="Microsoft Sans Serif"/>
              </a:rPr>
              <a:t>que</a:t>
            </a:r>
            <a:r>
              <a:rPr sz="750" spc="-5" dirty="0">
                <a:latin typeface="Microsoft Sans Serif"/>
                <a:cs typeface="Microsoft Sans Serif"/>
              </a:rPr>
              <a:t> </a:t>
            </a:r>
            <a:r>
              <a:rPr sz="750" spc="10" dirty="0">
                <a:latin typeface="Microsoft Sans Serif"/>
                <a:cs typeface="Microsoft Sans Serif"/>
              </a:rPr>
              <a:t>el</a:t>
            </a:r>
            <a:r>
              <a:rPr sz="750" spc="-5" dirty="0">
                <a:latin typeface="Microsoft Sans Serif"/>
                <a:cs typeface="Microsoft Sans Serif"/>
              </a:rPr>
              <a:t> </a:t>
            </a:r>
            <a:r>
              <a:rPr sz="750" spc="25" dirty="0">
                <a:latin typeface="Microsoft Sans Serif"/>
                <a:cs typeface="Microsoft Sans Serif"/>
              </a:rPr>
              <a:t>disparo</a:t>
            </a:r>
            <a:r>
              <a:rPr sz="750" spc="-5" dirty="0">
                <a:latin typeface="Microsoft Sans Serif"/>
                <a:cs typeface="Microsoft Sans Serif"/>
              </a:rPr>
              <a:t> </a:t>
            </a:r>
            <a:r>
              <a:rPr sz="750" dirty="0">
                <a:latin typeface="Microsoft Sans Serif"/>
                <a:cs typeface="Microsoft Sans Serif"/>
              </a:rPr>
              <a:t>a</a:t>
            </a:r>
            <a:endParaRPr sz="750">
              <a:latin typeface="Microsoft Sans Serif"/>
              <a:cs typeface="Microsoft Sans Serif"/>
            </a:endParaRPr>
          </a:p>
        </p:txBody>
      </p:sp>
      <p:sp>
        <p:nvSpPr>
          <p:cNvPr id="49" name="object 49"/>
          <p:cNvSpPr txBox="1"/>
          <p:nvPr/>
        </p:nvSpPr>
        <p:spPr>
          <a:xfrm>
            <a:off x="9100126" y="5401276"/>
            <a:ext cx="7401799" cy="962443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sz="750" spc="-5" dirty="0">
                <a:latin typeface="Microsoft Sans Serif"/>
                <a:cs typeface="Microsoft Sans Serif"/>
              </a:rPr>
              <a:t>Fig.</a:t>
            </a:r>
            <a:r>
              <a:rPr sz="750" spc="-15" dirty="0">
                <a:latin typeface="Microsoft Sans Serif"/>
                <a:cs typeface="Microsoft Sans Serif"/>
              </a:rPr>
              <a:t> </a:t>
            </a:r>
            <a:r>
              <a:rPr sz="750" spc="-5" dirty="0">
                <a:latin typeface="Microsoft Sans Serif"/>
                <a:cs typeface="Microsoft Sans Serif"/>
              </a:rPr>
              <a:t>1.-</a:t>
            </a:r>
            <a:r>
              <a:rPr sz="750" spc="-10" dirty="0">
                <a:latin typeface="Microsoft Sans Serif"/>
                <a:cs typeface="Microsoft Sans Serif"/>
              </a:rPr>
              <a:t> </a:t>
            </a:r>
            <a:r>
              <a:rPr sz="750" spc="25" dirty="0">
                <a:latin typeface="Microsoft Sans Serif"/>
                <a:cs typeface="Microsoft Sans Serif"/>
              </a:rPr>
              <a:t>Generador</a:t>
            </a:r>
            <a:r>
              <a:rPr sz="750" spc="-10" dirty="0">
                <a:latin typeface="Microsoft Sans Serif"/>
                <a:cs typeface="Microsoft Sans Serif"/>
              </a:rPr>
              <a:t> </a:t>
            </a:r>
            <a:r>
              <a:rPr sz="750" spc="15" dirty="0">
                <a:latin typeface="Microsoft Sans Serif"/>
                <a:cs typeface="Microsoft Sans Serif"/>
              </a:rPr>
              <a:t>Síncrono</a:t>
            </a:r>
            <a:r>
              <a:rPr sz="750" spc="-15" dirty="0">
                <a:latin typeface="Microsoft Sans Serif"/>
                <a:cs typeface="Microsoft Sans Serif"/>
              </a:rPr>
              <a:t> </a:t>
            </a:r>
            <a:r>
              <a:rPr sz="750" dirty="0">
                <a:latin typeface="Microsoft Sans Serif"/>
                <a:cs typeface="Microsoft Sans Serif"/>
              </a:rPr>
              <a:t>Básico</a:t>
            </a:r>
            <a:endParaRPr sz="750">
              <a:latin typeface="Microsoft Sans Serif"/>
              <a:cs typeface="Microsoft Sans Serif"/>
            </a:endParaRPr>
          </a:p>
          <a:p>
            <a:pPr marL="12700" marR="5080" indent="153670">
              <a:lnSpc>
                <a:spcPct val="143000"/>
              </a:lnSpc>
              <a:spcBef>
                <a:spcPts val="470"/>
              </a:spcBef>
            </a:pPr>
            <a:r>
              <a:rPr sz="700" spc="-10" dirty="0">
                <a:latin typeface="Microsoft Sans Serif"/>
                <a:cs typeface="Microsoft Sans Serif"/>
              </a:rPr>
              <a:t>La </a:t>
            </a:r>
            <a:r>
              <a:rPr sz="700" spc="25" dirty="0">
                <a:latin typeface="Microsoft Sans Serif"/>
                <a:cs typeface="Microsoft Sans Serif"/>
              </a:rPr>
              <a:t>energía </a:t>
            </a:r>
            <a:r>
              <a:rPr sz="700" spc="30" dirty="0">
                <a:latin typeface="Microsoft Sans Serif"/>
                <a:cs typeface="Microsoft Sans Serif"/>
              </a:rPr>
              <a:t>primaria </a:t>
            </a:r>
            <a:r>
              <a:rPr sz="700" spc="-5" dirty="0">
                <a:latin typeface="Microsoft Sans Serif"/>
                <a:cs typeface="Microsoft Sans Serif"/>
              </a:rPr>
              <a:t>se </a:t>
            </a:r>
            <a:r>
              <a:rPr sz="700" spc="25" dirty="0">
                <a:latin typeface="Microsoft Sans Serif"/>
                <a:cs typeface="Microsoft Sans Serif"/>
              </a:rPr>
              <a:t>puede </a:t>
            </a:r>
            <a:r>
              <a:rPr sz="700" spc="30" dirty="0">
                <a:latin typeface="Microsoft Sans Serif"/>
                <a:cs typeface="Microsoft Sans Serif"/>
              </a:rPr>
              <a:t>obtener </a:t>
            </a:r>
            <a:r>
              <a:rPr sz="700" spc="35" dirty="0">
                <a:latin typeface="Microsoft Sans Serif"/>
                <a:cs typeface="Microsoft Sans Serif"/>
              </a:rPr>
              <a:t>quemando </a:t>
            </a:r>
            <a:r>
              <a:rPr sz="700" spc="20" dirty="0">
                <a:latin typeface="Microsoft Sans Serif"/>
                <a:cs typeface="Microsoft Sans Serif"/>
              </a:rPr>
              <a:t>combustibles </a:t>
            </a:r>
            <a:r>
              <a:rPr sz="700" spc="10" dirty="0">
                <a:latin typeface="Microsoft Sans Serif"/>
                <a:cs typeface="Microsoft Sans Serif"/>
              </a:rPr>
              <a:t>fósiles </a:t>
            </a:r>
            <a:r>
              <a:rPr sz="700" spc="15" dirty="0">
                <a:latin typeface="Microsoft Sans Serif"/>
                <a:cs typeface="Microsoft Sans Serif"/>
              </a:rPr>
              <a:t> </a:t>
            </a:r>
            <a:r>
              <a:rPr sz="700" spc="30" dirty="0">
                <a:latin typeface="Microsoft Sans Serif"/>
                <a:cs typeface="Microsoft Sans Serif"/>
              </a:rPr>
              <a:t>como </a:t>
            </a:r>
            <a:r>
              <a:rPr sz="700" spc="20" dirty="0">
                <a:latin typeface="Microsoft Sans Serif"/>
                <a:cs typeface="Microsoft Sans Serif"/>
              </a:rPr>
              <a:t>carbón, </a:t>
            </a:r>
            <a:r>
              <a:rPr sz="700" spc="30" dirty="0">
                <a:latin typeface="Microsoft Sans Serif"/>
                <a:cs typeface="Microsoft Sans Serif"/>
              </a:rPr>
              <a:t>petróleo o </a:t>
            </a:r>
            <a:r>
              <a:rPr sz="700" spc="10" dirty="0">
                <a:latin typeface="Microsoft Sans Serif"/>
                <a:cs typeface="Microsoft Sans Serif"/>
              </a:rPr>
              <a:t>gas </a:t>
            </a:r>
            <a:r>
              <a:rPr sz="700" spc="25" dirty="0">
                <a:latin typeface="Microsoft Sans Serif"/>
                <a:cs typeface="Microsoft Sans Serif"/>
              </a:rPr>
              <a:t>natural. </a:t>
            </a:r>
            <a:r>
              <a:rPr sz="700" spc="-10" dirty="0">
                <a:latin typeface="Microsoft Sans Serif"/>
                <a:cs typeface="Microsoft Sans Serif"/>
              </a:rPr>
              <a:t>La </a:t>
            </a:r>
            <a:r>
              <a:rPr sz="700" spc="25" dirty="0">
                <a:latin typeface="Microsoft Sans Serif"/>
                <a:cs typeface="Microsoft Sans Serif"/>
              </a:rPr>
              <a:t>energía </a:t>
            </a:r>
            <a:r>
              <a:rPr sz="700" spc="30" dirty="0">
                <a:latin typeface="Microsoft Sans Serif"/>
                <a:cs typeface="Microsoft Sans Serif"/>
              </a:rPr>
              <a:t>que </a:t>
            </a:r>
            <a:r>
              <a:rPr sz="700" spc="-5" dirty="0">
                <a:latin typeface="Microsoft Sans Serif"/>
                <a:cs typeface="Microsoft Sans Serif"/>
              </a:rPr>
              <a:t>se </a:t>
            </a:r>
            <a:r>
              <a:rPr sz="700" spc="25" dirty="0">
                <a:latin typeface="Microsoft Sans Serif"/>
                <a:cs typeface="Microsoft Sans Serif"/>
              </a:rPr>
              <a:t>produce </a:t>
            </a:r>
            <a:r>
              <a:rPr sz="700" spc="5" dirty="0">
                <a:latin typeface="Microsoft Sans Serif"/>
                <a:cs typeface="Microsoft Sans Serif"/>
              </a:rPr>
              <a:t>hace </a:t>
            </a:r>
            <a:r>
              <a:rPr sz="700" spc="35" dirty="0">
                <a:latin typeface="Microsoft Sans Serif"/>
                <a:cs typeface="Microsoft Sans Serif"/>
              </a:rPr>
              <a:t>girar </a:t>
            </a:r>
            <a:r>
              <a:rPr sz="700" spc="40" dirty="0">
                <a:latin typeface="Microsoft Sans Serif"/>
                <a:cs typeface="Microsoft Sans Serif"/>
              </a:rPr>
              <a:t> </a:t>
            </a:r>
            <a:r>
              <a:rPr sz="700" spc="10" dirty="0">
                <a:latin typeface="Microsoft Sans Serif"/>
                <a:cs typeface="Microsoft Sans Serif"/>
              </a:rPr>
              <a:t>el</a:t>
            </a:r>
            <a:r>
              <a:rPr sz="700" spc="-5" dirty="0">
                <a:latin typeface="Microsoft Sans Serif"/>
                <a:cs typeface="Microsoft Sans Serif"/>
              </a:rPr>
              <a:t> </a:t>
            </a:r>
            <a:r>
              <a:rPr sz="700" spc="10" dirty="0">
                <a:latin typeface="Microsoft Sans Serif"/>
                <a:cs typeface="Microsoft Sans Serif"/>
              </a:rPr>
              <a:t>eje</a:t>
            </a:r>
            <a:r>
              <a:rPr sz="700" dirty="0">
                <a:latin typeface="Microsoft Sans Serif"/>
                <a:cs typeface="Microsoft Sans Serif"/>
              </a:rPr>
              <a:t> </a:t>
            </a:r>
            <a:r>
              <a:rPr sz="700" spc="20" dirty="0">
                <a:latin typeface="Microsoft Sans Serif"/>
                <a:cs typeface="Microsoft Sans Serif"/>
              </a:rPr>
              <a:t>del</a:t>
            </a:r>
            <a:r>
              <a:rPr sz="700" dirty="0">
                <a:latin typeface="Microsoft Sans Serif"/>
                <a:cs typeface="Microsoft Sans Serif"/>
              </a:rPr>
              <a:t> </a:t>
            </a:r>
            <a:r>
              <a:rPr sz="700" spc="30" dirty="0">
                <a:latin typeface="Microsoft Sans Serif"/>
                <a:cs typeface="Microsoft Sans Serif"/>
              </a:rPr>
              <a:t>generador</a:t>
            </a:r>
            <a:r>
              <a:rPr sz="700" dirty="0">
                <a:latin typeface="Microsoft Sans Serif"/>
                <a:cs typeface="Microsoft Sans Serif"/>
              </a:rPr>
              <a:t> </a:t>
            </a:r>
            <a:r>
              <a:rPr sz="700" spc="25" dirty="0">
                <a:latin typeface="Microsoft Sans Serif"/>
                <a:cs typeface="Microsoft Sans Serif"/>
              </a:rPr>
              <a:t>(rotor)</a:t>
            </a:r>
            <a:r>
              <a:rPr sz="700" spc="-5" dirty="0">
                <a:latin typeface="Microsoft Sans Serif"/>
                <a:cs typeface="Microsoft Sans Serif"/>
              </a:rPr>
              <a:t> </a:t>
            </a:r>
            <a:r>
              <a:rPr sz="700" dirty="0">
                <a:latin typeface="Microsoft Sans Serif"/>
                <a:cs typeface="Microsoft Sans Serif"/>
              </a:rPr>
              <a:t>a </a:t>
            </a:r>
            <a:r>
              <a:rPr sz="700" spc="10" dirty="0">
                <a:latin typeface="Microsoft Sans Serif"/>
                <a:cs typeface="Microsoft Sans Serif"/>
              </a:rPr>
              <a:t>velocidades</a:t>
            </a:r>
            <a:r>
              <a:rPr sz="700" dirty="0">
                <a:latin typeface="Microsoft Sans Serif"/>
                <a:cs typeface="Microsoft Sans Serif"/>
              </a:rPr>
              <a:t> </a:t>
            </a:r>
            <a:r>
              <a:rPr sz="700" spc="15" dirty="0">
                <a:latin typeface="Microsoft Sans Serif"/>
                <a:cs typeface="Microsoft Sans Serif"/>
              </a:rPr>
              <a:t>típicas</a:t>
            </a:r>
            <a:r>
              <a:rPr sz="700" dirty="0">
                <a:latin typeface="Microsoft Sans Serif"/>
                <a:cs typeface="Microsoft Sans Serif"/>
              </a:rPr>
              <a:t> </a:t>
            </a:r>
            <a:r>
              <a:rPr sz="700" spc="20" dirty="0">
                <a:latin typeface="Microsoft Sans Serif"/>
                <a:cs typeface="Microsoft Sans Serif"/>
              </a:rPr>
              <a:t>de</a:t>
            </a:r>
            <a:r>
              <a:rPr sz="700" spc="-5" dirty="0">
                <a:latin typeface="Microsoft Sans Serif"/>
                <a:cs typeface="Microsoft Sans Serif"/>
              </a:rPr>
              <a:t> </a:t>
            </a:r>
            <a:r>
              <a:rPr sz="700" spc="5" dirty="0">
                <a:latin typeface="Microsoft Sans Serif"/>
                <a:cs typeface="Microsoft Sans Serif"/>
              </a:rPr>
              <a:t>1.800</a:t>
            </a:r>
            <a:r>
              <a:rPr sz="700" dirty="0">
                <a:latin typeface="Microsoft Sans Serif"/>
                <a:cs typeface="Microsoft Sans Serif"/>
              </a:rPr>
              <a:t> </a:t>
            </a:r>
            <a:r>
              <a:rPr sz="700" spc="30" dirty="0">
                <a:latin typeface="Microsoft Sans Serif"/>
                <a:cs typeface="Microsoft Sans Serif"/>
              </a:rPr>
              <a:t>o</a:t>
            </a:r>
            <a:r>
              <a:rPr sz="700" dirty="0">
                <a:latin typeface="Microsoft Sans Serif"/>
                <a:cs typeface="Microsoft Sans Serif"/>
              </a:rPr>
              <a:t> </a:t>
            </a:r>
            <a:r>
              <a:rPr sz="700" spc="5" dirty="0">
                <a:latin typeface="Microsoft Sans Serif"/>
                <a:cs typeface="Microsoft Sans Serif"/>
              </a:rPr>
              <a:t>3.600</a:t>
            </a:r>
            <a:r>
              <a:rPr sz="700" dirty="0">
                <a:latin typeface="Microsoft Sans Serif"/>
                <a:cs typeface="Microsoft Sans Serif"/>
              </a:rPr>
              <a:t> </a:t>
            </a:r>
            <a:r>
              <a:rPr sz="700" spc="55" dirty="0">
                <a:latin typeface="Microsoft Sans Serif"/>
                <a:cs typeface="Microsoft Sans Serif"/>
              </a:rPr>
              <a:t>rpm</a:t>
            </a:r>
            <a:r>
              <a:rPr sz="700" dirty="0">
                <a:latin typeface="Microsoft Sans Serif"/>
                <a:cs typeface="Microsoft Sans Serif"/>
              </a:rPr>
              <a:t> </a:t>
            </a:r>
            <a:r>
              <a:rPr sz="700" spc="20" dirty="0">
                <a:latin typeface="Microsoft Sans Serif"/>
                <a:cs typeface="Microsoft Sans Serif"/>
              </a:rPr>
              <a:t>en</a:t>
            </a:r>
            <a:r>
              <a:rPr sz="700" spc="-5" dirty="0">
                <a:latin typeface="Microsoft Sans Serif"/>
                <a:cs typeface="Microsoft Sans Serif"/>
              </a:rPr>
              <a:t> </a:t>
            </a:r>
            <a:r>
              <a:rPr sz="700" spc="40" dirty="0">
                <a:latin typeface="Microsoft Sans Serif"/>
                <a:cs typeface="Microsoft Sans Serif"/>
              </a:rPr>
              <a:t>un </a:t>
            </a:r>
            <a:r>
              <a:rPr sz="700" spc="45" dirty="0">
                <a:latin typeface="Microsoft Sans Serif"/>
                <a:cs typeface="Microsoft Sans Serif"/>
              </a:rPr>
              <a:t> </a:t>
            </a:r>
            <a:r>
              <a:rPr sz="700" spc="15" dirty="0">
                <a:latin typeface="Microsoft Sans Serif"/>
                <a:cs typeface="Microsoft Sans Serif"/>
              </a:rPr>
              <a:t>sistema </a:t>
            </a:r>
            <a:r>
              <a:rPr sz="700" spc="20" dirty="0">
                <a:latin typeface="Microsoft Sans Serif"/>
                <a:cs typeface="Microsoft Sans Serif"/>
              </a:rPr>
              <a:t>de </a:t>
            </a:r>
            <a:r>
              <a:rPr sz="700" spc="10" dirty="0">
                <a:latin typeface="Microsoft Sans Serif"/>
                <a:cs typeface="Microsoft Sans Serif"/>
              </a:rPr>
              <a:t>60 </a:t>
            </a:r>
            <a:r>
              <a:rPr sz="700" spc="-5" dirty="0">
                <a:latin typeface="Microsoft Sans Serif"/>
                <a:cs typeface="Microsoft Sans Serif"/>
              </a:rPr>
              <a:t>Hz. </a:t>
            </a:r>
            <a:r>
              <a:rPr sz="700" spc="-10" dirty="0">
                <a:latin typeface="Microsoft Sans Serif"/>
                <a:cs typeface="Microsoft Sans Serif"/>
              </a:rPr>
              <a:t>La </a:t>
            </a:r>
            <a:r>
              <a:rPr sz="700" spc="25" dirty="0">
                <a:latin typeface="Microsoft Sans Serif"/>
                <a:cs typeface="Microsoft Sans Serif"/>
              </a:rPr>
              <a:t>energía </a:t>
            </a:r>
            <a:r>
              <a:rPr sz="700" spc="-5" dirty="0">
                <a:latin typeface="Microsoft Sans Serif"/>
                <a:cs typeface="Microsoft Sans Serif"/>
              </a:rPr>
              <a:t>se </a:t>
            </a:r>
            <a:r>
              <a:rPr sz="700" spc="20" dirty="0">
                <a:latin typeface="Microsoft Sans Serif"/>
                <a:cs typeface="Microsoft Sans Serif"/>
              </a:rPr>
              <a:t>convierte en </a:t>
            </a:r>
            <a:r>
              <a:rPr sz="700" spc="25" dirty="0">
                <a:latin typeface="Microsoft Sans Serif"/>
                <a:cs typeface="Microsoft Sans Serif"/>
              </a:rPr>
              <a:t>rotación </a:t>
            </a:r>
            <a:r>
              <a:rPr sz="700" spc="15" dirty="0">
                <a:latin typeface="Microsoft Sans Serif"/>
                <a:cs typeface="Microsoft Sans Serif"/>
              </a:rPr>
              <a:t>mecánica </a:t>
            </a:r>
            <a:r>
              <a:rPr sz="700" spc="20" dirty="0">
                <a:latin typeface="Microsoft Sans Serif"/>
                <a:cs typeface="Microsoft Sans Serif"/>
              </a:rPr>
              <a:t>en </a:t>
            </a:r>
            <a:r>
              <a:rPr sz="700" spc="30" dirty="0">
                <a:latin typeface="Microsoft Sans Serif"/>
                <a:cs typeface="Microsoft Sans Serif"/>
              </a:rPr>
              <a:t>una </a:t>
            </a:r>
            <a:r>
              <a:rPr sz="700" spc="35" dirty="0">
                <a:latin typeface="Microsoft Sans Serif"/>
                <a:cs typeface="Microsoft Sans Serif"/>
              </a:rPr>
              <a:t> </a:t>
            </a:r>
            <a:r>
              <a:rPr sz="700" spc="30" dirty="0">
                <a:latin typeface="Microsoft Sans Serif"/>
                <a:cs typeface="Microsoft Sans Serif"/>
              </a:rPr>
              <a:t>turbina. </a:t>
            </a:r>
            <a:r>
              <a:rPr sz="700" spc="-20" dirty="0">
                <a:latin typeface="Microsoft Sans Serif"/>
                <a:cs typeface="Microsoft Sans Serif"/>
              </a:rPr>
              <a:t>En </a:t>
            </a:r>
            <a:r>
              <a:rPr sz="700" dirty="0">
                <a:latin typeface="Microsoft Sans Serif"/>
                <a:cs typeface="Microsoft Sans Serif"/>
              </a:rPr>
              <a:t>las </a:t>
            </a:r>
            <a:r>
              <a:rPr sz="700" spc="20" dirty="0">
                <a:latin typeface="Microsoft Sans Serif"/>
                <a:cs typeface="Microsoft Sans Serif"/>
              </a:rPr>
              <a:t>plantas </a:t>
            </a:r>
            <a:r>
              <a:rPr sz="700" spc="10" dirty="0">
                <a:latin typeface="Microsoft Sans Serif"/>
                <a:cs typeface="Microsoft Sans Serif"/>
              </a:rPr>
              <a:t>nucleares, el </a:t>
            </a:r>
            <a:r>
              <a:rPr sz="700" spc="25" dirty="0">
                <a:latin typeface="Microsoft Sans Serif"/>
                <a:cs typeface="Microsoft Sans Serif"/>
              </a:rPr>
              <a:t>combustible </a:t>
            </a:r>
            <a:r>
              <a:rPr sz="700" spc="20" dirty="0">
                <a:latin typeface="Microsoft Sans Serif"/>
                <a:cs typeface="Microsoft Sans Serif"/>
              </a:rPr>
              <a:t>de </a:t>
            </a:r>
            <a:r>
              <a:rPr sz="700" spc="30" dirty="0">
                <a:latin typeface="Microsoft Sans Serif"/>
                <a:cs typeface="Microsoft Sans Serif"/>
              </a:rPr>
              <a:t>uranio </a:t>
            </a:r>
            <a:r>
              <a:rPr sz="700" spc="-5" dirty="0">
                <a:latin typeface="Microsoft Sans Serif"/>
                <a:cs typeface="Microsoft Sans Serif"/>
              </a:rPr>
              <a:t>se </a:t>
            </a:r>
            <a:r>
              <a:rPr sz="700" spc="20" dirty="0">
                <a:latin typeface="Microsoft Sans Serif"/>
                <a:cs typeface="Microsoft Sans Serif"/>
              </a:rPr>
              <a:t>convierte en </a:t>
            </a:r>
            <a:r>
              <a:rPr sz="700" spc="25" dirty="0">
                <a:latin typeface="Microsoft Sans Serif"/>
                <a:cs typeface="Microsoft Sans Serif"/>
              </a:rPr>
              <a:t> </a:t>
            </a:r>
            <a:r>
              <a:rPr sz="700" spc="20" dirty="0">
                <a:latin typeface="Microsoft Sans Serif"/>
                <a:cs typeface="Microsoft Sans Serif"/>
              </a:rPr>
              <a:t>calor </a:t>
            </a:r>
            <a:r>
              <a:rPr sz="700" spc="30" dirty="0">
                <a:latin typeface="Microsoft Sans Serif"/>
                <a:cs typeface="Microsoft Sans Serif"/>
              </a:rPr>
              <a:t>mediante </a:t>
            </a:r>
            <a:r>
              <a:rPr sz="700" spc="10" dirty="0">
                <a:latin typeface="Microsoft Sans Serif"/>
                <a:cs typeface="Microsoft Sans Serif"/>
              </a:rPr>
              <a:t>el </a:t>
            </a:r>
            <a:r>
              <a:rPr sz="700" spc="20" dirty="0">
                <a:latin typeface="Microsoft Sans Serif"/>
                <a:cs typeface="Microsoft Sans Serif"/>
              </a:rPr>
              <a:t>proceso de </a:t>
            </a:r>
            <a:r>
              <a:rPr sz="700" spc="25" dirty="0">
                <a:latin typeface="Microsoft Sans Serif"/>
                <a:cs typeface="Microsoft Sans Serif"/>
              </a:rPr>
              <a:t>fisión </a:t>
            </a:r>
            <a:r>
              <a:rPr sz="700" spc="30" dirty="0">
                <a:latin typeface="Microsoft Sans Serif"/>
                <a:cs typeface="Microsoft Sans Serif"/>
              </a:rPr>
              <a:t>que </a:t>
            </a:r>
            <a:r>
              <a:rPr sz="700" spc="25" dirty="0">
                <a:latin typeface="Microsoft Sans Serif"/>
                <a:cs typeface="Microsoft Sans Serif"/>
              </a:rPr>
              <a:t>produce </a:t>
            </a:r>
            <a:r>
              <a:rPr sz="700" spc="20" dirty="0">
                <a:latin typeface="Microsoft Sans Serif"/>
                <a:cs typeface="Microsoft Sans Serif"/>
              </a:rPr>
              <a:t>vapor. </a:t>
            </a:r>
            <a:r>
              <a:rPr sz="700" spc="-30" dirty="0">
                <a:latin typeface="Microsoft Sans Serif"/>
                <a:cs typeface="Microsoft Sans Serif"/>
              </a:rPr>
              <a:t>El </a:t>
            </a:r>
            <a:r>
              <a:rPr sz="700" spc="25" dirty="0">
                <a:latin typeface="Microsoft Sans Serif"/>
                <a:cs typeface="Microsoft Sans Serif"/>
              </a:rPr>
              <a:t>vapor </a:t>
            </a:r>
            <a:r>
              <a:rPr sz="700" spc="-5" dirty="0">
                <a:latin typeface="Microsoft Sans Serif"/>
                <a:cs typeface="Microsoft Sans Serif"/>
              </a:rPr>
              <a:t>se </a:t>
            </a:r>
            <a:r>
              <a:rPr sz="700" spc="20" dirty="0">
                <a:latin typeface="Microsoft Sans Serif"/>
                <a:cs typeface="Microsoft Sans Serif"/>
              </a:rPr>
              <a:t>fuerza </a:t>
            </a:r>
            <a:r>
              <a:rPr sz="700" dirty="0">
                <a:latin typeface="Microsoft Sans Serif"/>
                <a:cs typeface="Microsoft Sans Serif"/>
              </a:rPr>
              <a:t>a </a:t>
            </a:r>
            <a:r>
              <a:rPr sz="700" spc="5" dirty="0">
                <a:latin typeface="Microsoft Sans Serif"/>
                <a:cs typeface="Microsoft Sans Serif"/>
              </a:rPr>
              <a:t> </a:t>
            </a:r>
            <a:r>
              <a:rPr sz="700" spc="15" dirty="0">
                <a:latin typeface="Microsoft Sans Serif"/>
                <a:cs typeface="Microsoft Sans Serif"/>
              </a:rPr>
              <a:t>través </a:t>
            </a:r>
            <a:r>
              <a:rPr sz="700" spc="20" dirty="0">
                <a:latin typeface="Microsoft Sans Serif"/>
                <a:cs typeface="Microsoft Sans Serif"/>
              </a:rPr>
              <a:t>de </a:t>
            </a:r>
            <a:r>
              <a:rPr sz="700" spc="30" dirty="0">
                <a:latin typeface="Microsoft Sans Serif"/>
                <a:cs typeface="Microsoft Sans Serif"/>
              </a:rPr>
              <a:t>una </a:t>
            </a:r>
            <a:r>
              <a:rPr sz="700" spc="35" dirty="0">
                <a:latin typeface="Microsoft Sans Serif"/>
                <a:cs typeface="Microsoft Sans Serif"/>
              </a:rPr>
              <a:t>turbina </a:t>
            </a:r>
            <a:r>
              <a:rPr sz="700" spc="20" dirty="0">
                <a:latin typeface="Microsoft Sans Serif"/>
                <a:cs typeface="Microsoft Sans Serif"/>
              </a:rPr>
              <a:t>de </a:t>
            </a:r>
            <a:r>
              <a:rPr sz="700" spc="25" dirty="0">
                <a:latin typeface="Microsoft Sans Serif"/>
                <a:cs typeface="Microsoft Sans Serif"/>
              </a:rPr>
              <a:t>vapor para </a:t>
            </a:r>
            <a:r>
              <a:rPr sz="700" spc="15" dirty="0">
                <a:latin typeface="Microsoft Sans Serif"/>
                <a:cs typeface="Microsoft Sans Serif"/>
              </a:rPr>
              <a:t>hacer </a:t>
            </a:r>
            <a:r>
              <a:rPr sz="700" spc="35" dirty="0">
                <a:latin typeface="Microsoft Sans Serif"/>
                <a:cs typeface="Microsoft Sans Serif"/>
              </a:rPr>
              <a:t>girar </a:t>
            </a:r>
            <a:r>
              <a:rPr sz="700" spc="10" dirty="0">
                <a:latin typeface="Microsoft Sans Serif"/>
                <a:cs typeface="Microsoft Sans Serif"/>
              </a:rPr>
              <a:t>el eje </a:t>
            </a:r>
            <a:r>
              <a:rPr sz="700" spc="20" dirty="0">
                <a:latin typeface="Microsoft Sans Serif"/>
                <a:cs typeface="Microsoft Sans Serif"/>
              </a:rPr>
              <a:t>del </a:t>
            </a:r>
            <a:r>
              <a:rPr sz="700" spc="25" dirty="0">
                <a:latin typeface="Microsoft Sans Serif"/>
                <a:cs typeface="Microsoft Sans Serif"/>
              </a:rPr>
              <a:t>generador. </a:t>
            </a:r>
            <a:r>
              <a:rPr sz="700" spc="-10" dirty="0">
                <a:latin typeface="Microsoft Sans Serif"/>
                <a:cs typeface="Microsoft Sans Serif"/>
              </a:rPr>
              <a:t>La </a:t>
            </a:r>
            <a:r>
              <a:rPr sz="700" spc="-5" dirty="0">
                <a:latin typeface="Microsoft Sans Serif"/>
                <a:cs typeface="Microsoft Sans Serif"/>
              </a:rPr>
              <a:t> </a:t>
            </a:r>
            <a:r>
              <a:rPr sz="700" spc="25" dirty="0">
                <a:latin typeface="Microsoft Sans Serif"/>
                <a:cs typeface="Microsoft Sans Serif"/>
              </a:rPr>
              <a:t>energía</a:t>
            </a:r>
            <a:r>
              <a:rPr sz="700" spc="-5" dirty="0">
                <a:latin typeface="Microsoft Sans Serif"/>
                <a:cs typeface="Microsoft Sans Serif"/>
              </a:rPr>
              <a:t> </a:t>
            </a:r>
            <a:r>
              <a:rPr sz="700" spc="20" dirty="0">
                <a:latin typeface="Microsoft Sans Serif"/>
                <a:cs typeface="Microsoft Sans Serif"/>
              </a:rPr>
              <a:t>del</a:t>
            </a:r>
            <a:r>
              <a:rPr sz="700" dirty="0">
                <a:latin typeface="Microsoft Sans Serif"/>
                <a:cs typeface="Microsoft Sans Serif"/>
              </a:rPr>
              <a:t> </a:t>
            </a:r>
            <a:r>
              <a:rPr sz="700" spc="50" dirty="0">
                <a:latin typeface="Microsoft Sans Serif"/>
                <a:cs typeface="Microsoft Sans Serif"/>
              </a:rPr>
              <a:t>motor</a:t>
            </a:r>
            <a:r>
              <a:rPr sz="700" dirty="0">
                <a:latin typeface="Microsoft Sans Serif"/>
                <a:cs typeface="Microsoft Sans Serif"/>
              </a:rPr>
              <a:t> </a:t>
            </a:r>
            <a:r>
              <a:rPr sz="700" spc="35" dirty="0">
                <a:latin typeface="Microsoft Sans Serif"/>
                <a:cs typeface="Microsoft Sans Serif"/>
              </a:rPr>
              <a:t>primario</a:t>
            </a:r>
            <a:r>
              <a:rPr sz="700" dirty="0">
                <a:latin typeface="Microsoft Sans Serif"/>
                <a:cs typeface="Microsoft Sans Serif"/>
              </a:rPr>
              <a:t> </a:t>
            </a:r>
            <a:r>
              <a:rPr sz="700" spc="30" dirty="0">
                <a:latin typeface="Microsoft Sans Serif"/>
                <a:cs typeface="Microsoft Sans Serif"/>
              </a:rPr>
              <a:t>también</a:t>
            </a:r>
            <a:r>
              <a:rPr sz="700" spc="-5" dirty="0">
                <a:latin typeface="Microsoft Sans Serif"/>
                <a:cs typeface="Microsoft Sans Serif"/>
              </a:rPr>
              <a:t> se</a:t>
            </a:r>
            <a:r>
              <a:rPr sz="700" dirty="0">
                <a:latin typeface="Microsoft Sans Serif"/>
                <a:cs typeface="Microsoft Sans Serif"/>
              </a:rPr>
              <a:t> </a:t>
            </a:r>
            <a:r>
              <a:rPr sz="700" spc="25" dirty="0">
                <a:latin typeface="Microsoft Sans Serif"/>
                <a:cs typeface="Microsoft Sans Serif"/>
              </a:rPr>
              <a:t>puede</a:t>
            </a:r>
            <a:r>
              <a:rPr sz="700" dirty="0">
                <a:latin typeface="Microsoft Sans Serif"/>
                <a:cs typeface="Microsoft Sans Serif"/>
              </a:rPr>
              <a:t> </a:t>
            </a:r>
            <a:r>
              <a:rPr sz="700" spc="30" dirty="0">
                <a:latin typeface="Microsoft Sans Serif"/>
                <a:cs typeface="Microsoft Sans Serif"/>
              </a:rPr>
              <a:t>obtener</a:t>
            </a:r>
            <a:r>
              <a:rPr sz="700" dirty="0">
                <a:latin typeface="Microsoft Sans Serif"/>
                <a:cs typeface="Microsoft Sans Serif"/>
              </a:rPr>
              <a:t> </a:t>
            </a:r>
            <a:r>
              <a:rPr sz="700" spc="20" dirty="0">
                <a:latin typeface="Microsoft Sans Serif"/>
                <a:cs typeface="Microsoft Sans Serif"/>
              </a:rPr>
              <a:t>del</a:t>
            </a:r>
            <a:r>
              <a:rPr sz="700" spc="-5" dirty="0">
                <a:latin typeface="Microsoft Sans Serif"/>
                <a:cs typeface="Microsoft Sans Serif"/>
              </a:rPr>
              <a:t> </a:t>
            </a:r>
            <a:r>
              <a:rPr sz="700" spc="20" dirty="0">
                <a:latin typeface="Microsoft Sans Serif"/>
                <a:cs typeface="Microsoft Sans Serif"/>
              </a:rPr>
              <a:t>agua</a:t>
            </a:r>
            <a:r>
              <a:rPr sz="700" dirty="0">
                <a:latin typeface="Microsoft Sans Serif"/>
                <a:cs typeface="Microsoft Sans Serif"/>
              </a:rPr>
              <a:t> </a:t>
            </a:r>
            <a:r>
              <a:rPr sz="700" spc="30" dirty="0">
                <a:latin typeface="Microsoft Sans Serif"/>
                <a:cs typeface="Microsoft Sans Serif"/>
              </a:rPr>
              <a:t>que</a:t>
            </a:r>
            <a:r>
              <a:rPr sz="700" dirty="0">
                <a:latin typeface="Microsoft Sans Serif"/>
                <a:cs typeface="Microsoft Sans Serif"/>
              </a:rPr>
              <a:t> </a:t>
            </a:r>
            <a:r>
              <a:rPr sz="700" spc="-5" dirty="0">
                <a:latin typeface="Microsoft Sans Serif"/>
                <a:cs typeface="Microsoft Sans Serif"/>
              </a:rPr>
              <a:t>cae</a:t>
            </a:r>
            <a:r>
              <a:rPr sz="700" dirty="0">
                <a:latin typeface="Microsoft Sans Serif"/>
                <a:cs typeface="Microsoft Sans Serif"/>
              </a:rPr>
              <a:t> </a:t>
            </a:r>
            <a:r>
              <a:rPr sz="700" spc="30" dirty="0">
                <a:latin typeface="Microsoft Sans Serif"/>
                <a:cs typeface="Microsoft Sans Serif"/>
              </a:rPr>
              <a:t>o</a:t>
            </a:r>
            <a:r>
              <a:rPr sz="700" dirty="0">
                <a:latin typeface="Microsoft Sans Serif"/>
                <a:cs typeface="Microsoft Sans Serif"/>
              </a:rPr>
              <a:t> </a:t>
            </a:r>
            <a:r>
              <a:rPr sz="700" spc="-5" dirty="0">
                <a:latin typeface="Microsoft Sans Serif"/>
                <a:cs typeface="Microsoft Sans Serif"/>
              </a:rPr>
              <a:t>se </a:t>
            </a:r>
            <a:r>
              <a:rPr sz="700" spc="-175" dirty="0">
                <a:latin typeface="Microsoft Sans Serif"/>
                <a:cs typeface="Microsoft Sans Serif"/>
              </a:rPr>
              <a:t> </a:t>
            </a:r>
            <a:r>
              <a:rPr sz="700" spc="20" dirty="0">
                <a:latin typeface="Microsoft Sans Serif"/>
                <a:cs typeface="Microsoft Sans Serif"/>
              </a:rPr>
              <a:t>mueve. </a:t>
            </a:r>
            <a:r>
              <a:rPr sz="700" spc="-5" dirty="0">
                <a:latin typeface="Microsoft Sans Serif"/>
                <a:cs typeface="Microsoft Sans Serif"/>
              </a:rPr>
              <a:t>Los </a:t>
            </a:r>
            <a:r>
              <a:rPr sz="700" spc="25" dirty="0">
                <a:latin typeface="Microsoft Sans Serif"/>
                <a:cs typeface="Microsoft Sans Serif"/>
              </a:rPr>
              <a:t>generadores </a:t>
            </a:r>
            <a:r>
              <a:rPr sz="700" spc="20" dirty="0">
                <a:latin typeface="Microsoft Sans Serif"/>
                <a:cs typeface="Microsoft Sans Serif"/>
              </a:rPr>
              <a:t>hidroeléctricos </a:t>
            </a:r>
            <a:r>
              <a:rPr sz="700" spc="30" dirty="0">
                <a:latin typeface="Microsoft Sans Serif"/>
                <a:cs typeface="Microsoft Sans Serif"/>
              </a:rPr>
              <a:t>giran </a:t>
            </a:r>
            <a:r>
              <a:rPr sz="700" spc="35" dirty="0">
                <a:latin typeface="Microsoft Sans Serif"/>
                <a:cs typeface="Microsoft Sans Serif"/>
              </a:rPr>
              <a:t>mucho </a:t>
            </a:r>
            <a:r>
              <a:rPr sz="700" spc="20" dirty="0">
                <a:latin typeface="Microsoft Sans Serif"/>
                <a:cs typeface="Microsoft Sans Serif"/>
              </a:rPr>
              <a:t>más </a:t>
            </a:r>
            <a:r>
              <a:rPr sz="700" spc="30" dirty="0">
                <a:latin typeface="Microsoft Sans Serif"/>
                <a:cs typeface="Microsoft Sans Serif"/>
              </a:rPr>
              <a:t>lento </a:t>
            </a:r>
            <a:r>
              <a:rPr sz="700" spc="20" dirty="0">
                <a:latin typeface="Microsoft Sans Serif"/>
                <a:cs typeface="Microsoft Sans Serif"/>
              </a:rPr>
              <a:t>(alrededor </a:t>
            </a:r>
            <a:r>
              <a:rPr sz="700" spc="25" dirty="0">
                <a:latin typeface="Microsoft Sans Serif"/>
                <a:cs typeface="Microsoft Sans Serif"/>
              </a:rPr>
              <a:t> </a:t>
            </a:r>
            <a:r>
              <a:rPr sz="700" spc="20" dirty="0">
                <a:latin typeface="Microsoft Sans Serif"/>
                <a:cs typeface="Microsoft Sans Serif"/>
              </a:rPr>
              <a:t>de</a:t>
            </a:r>
            <a:r>
              <a:rPr sz="700" spc="-10" dirty="0">
                <a:latin typeface="Microsoft Sans Serif"/>
                <a:cs typeface="Microsoft Sans Serif"/>
              </a:rPr>
              <a:t> </a:t>
            </a:r>
            <a:r>
              <a:rPr sz="700" spc="10" dirty="0">
                <a:latin typeface="Microsoft Sans Serif"/>
                <a:cs typeface="Microsoft Sans Serif"/>
              </a:rPr>
              <a:t>100</a:t>
            </a:r>
            <a:r>
              <a:rPr sz="700" spc="-5" dirty="0">
                <a:latin typeface="Microsoft Sans Serif"/>
                <a:cs typeface="Microsoft Sans Serif"/>
              </a:rPr>
              <a:t> </a:t>
            </a:r>
            <a:r>
              <a:rPr sz="700" dirty="0">
                <a:latin typeface="Microsoft Sans Serif"/>
                <a:cs typeface="Microsoft Sans Serif"/>
              </a:rPr>
              <a:t>a</a:t>
            </a:r>
            <a:r>
              <a:rPr sz="700" spc="-5" dirty="0">
                <a:latin typeface="Microsoft Sans Serif"/>
                <a:cs typeface="Microsoft Sans Serif"/>
              </a:rPr>
              <a:t> </a:t>
            </a:r>
            <a:r>
              <a:rPr sz="700" spc="10" dirty="0">
                <a:latin typeface="Microsoft Sans Serif"/>
                <a:cs typeface="Microsoft Sans Serif"/>
              </a:rPr>
              <a:t>300</a:t>
            </a:r>
            <a:r>
              <a:rPr sz="700" spc="-5" dirty="0">
                <a:latin typeface="Microsoft Sans Serif"/>
                <a:cs typeface="Microsoft Sans Serif"/>
              </a:rPr>
              <a:t> </a:t>
            </a:r>
            <a:r>
              <a:rPr sz="700" spc="35" dirty="0">
                <a:latin typeface="Microsoft Sans Serif"/>
                <a:cs typeface="Microsoft Sans Serif"/>
              </a:rPr>
              <a:t>rpm)</a:t>
            </a:r>
            <a:r>
              <a:rPr sz="700" spc="-5" dirty="0">
                <a:latin typeface="Microsoft Sans Serif"/>
                <a:cs typeface="Microsoft Sans Serif"/>
              </a:rPr>
              <a:t> </a:t>
            </a:r>
            <a:r>
              <a:rPr sz="700" spc="30" dirty="0">
                <a:latin typeface="Microsoft Sans Serif"/>
                <a:cs typeface="Microsoft Sans Serif"/>
              </a:rPr>
              <a:t>que</a:t>
            </a:r>
            <a:r>
              <a:rPr sz="700" spc="-5" dirty="0">
                <a:latin typeface="Microsoft Sans Serif"/>
                <a:cs typeface="Microsoft Sans Serif"/>
              </a:rPr>
              <a:t> </a:t>
            </a:r>
            <a:r>
              <a:rPr sz="700" dirty="0">
                <a:latin typeface="Microsoft Sans Serif"/>
                <a:cs typeface="Microsoft Sans Serif"/>
              </a:rPr>
              <a:t>las</a:t>
            </a:r>
            <a:r>
              <a:rPr sz="700" spc="-5" dirty="0">
                <a:latin typeface="Microsoft Sans Serif"/>
                <a:cs typeface="Microsoft Sans Serif"/>
              </a:rPr>
              <a:t> </a:t>
            </a:r>
            <a:r>
              <a:rPr sz="700" spc="30" dirty="0">
                <a:latin typeface="Microsoft Sans Serif"/>
                <a:cs typeface="Microsoft Sans Serif"/>
              </a:rPr>
              <a:t>turbinas</a:t>
            </a:r>
            <a:r>
              <a:rPr sz="700" spc="-5" dirty="0">
                <a:latin typeface="Microsoft Sans Serif"/>
                <a:cs typeface="Microsoft Sans Serif"/>
              </a:rPr>
              <a:t> </a:t>
            </a:r>
            <a:r>
              <a:rPr sz="700" spc="20" dirty="0">
                <a:latin typeface="Microsoft Sans Serif"/>
                <a:cs typeface="Microsoft Sans Serif"/>
              </a:rPr>
              <a:t>de</a:t>
            </a:r>
            <a:r>
              <a:rPr sz="700" spc="-5" dirty="0">
                <a:latin typeface="Microsoft Sans Serif"/>
                <a:cs typeface="Microsoft Sans Serif"/>
              </a:rPr>
              <a:t> </a:t>
            </a:r>
            <a:r>
              <a:rPr sz="700" spc="20" dirty="0">
                <a:latin typeface="Microsoft Sans Serif"/>
                <a:cs typeface="Microsoft Sans Serif"/>
              </a:rPr>
              <a:t>vapor.</a:t>
            </a:r>
            <a:endParaRPr sz="700">
              <a:latin typeface="Microsoft Sans Serif"/>
              <a:cs typeface="Microsoft Sans Serif"/>
            </a:endParaRPr>
          </a:p>
        </p:txBody>
      </p:sp>
    </p:spTree>
  </p:cSld>
  <p:clrMapOvr>
    <a:masterClrMapping/>
  </p:clrMapOvr>
</p:sld>
</file>

<file path=ppt/slides/slide4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" name="object 2"/>
          <p:cNvGrpSpPr/>
          <p:nvPr/>
        </p:nvGrpSpPr>
        <p:grpSpPr>
          <a:xfrm>
            <a:off x="3285012" y="3020569"/>
            <a:ext cx="3646120" cy="1586865"/>
            <a:chOff x="1427987" y="3020568"/>
            <a:chExt cx="1584960" cy="1586865"/>
          </a:xfrm>
        </p:grpSpPr>
        <p:sp>
          <p:nvSpPr>
            <p:cNvPr id="3" name="object 3"/>
            <p:cNvSpPr/>
            <p:nvPr/>
          </p:nvSpPr>
          <p:spPr>
            <a:xfrm>
              <a:off x="1435607" y="3028188"/>
              <a:ext cx="1569720" cy="1571625"/>
            </a:xfrm>
            <a:custGeom>
              <a:avLst/>
              <a:gdLst/>
              <a:ahLst/>
              <a:cxnLst/>
              <a:rect l="l" t="t" r="r" b="b"/>
              <a:pathLst>
                <a:path w="1569720" h="1571625">
                  <a:moveTo>
                    <a:pt x="1569720" y="786383"/>
                  </a:moveTo>
                  <a:lnTo>
                    <a:pt x="1568291" y="738476"/>
                  </a:lnTo>
                  <a:lnTo>
                    <a:pt x="1564058" y="691328"/>
                  </a:lnTo>
                  <a:lnTo>
                    <a:pt x="1557103" y="645022"/>
                  </a:lnTo>
                  <a:lnTo>
                    <a:pt x="1547507" y="599639"/>
                  </a:lnTo>
                  <a:lnTo>
                    <a:pt x="1535352" y="555263"/>
                  </a:lnTo>
                  <a:lnTo>
                    <a:pt x="1520717" y="511976"/>
                  </a:lnTo>
                  <a:lnTo>
                    <a:pt x="1503686" y="469859"/>
                  </a:lnTo>
                  <a:lnTo>
                    <a:pt x="1484339" y="428995"/>
                  </a:lnTo>
                  <a:lnTo>
                    <a:pt x="1462757" y="389466"/>
                  </a:lnTo>
                  <a:lnTo>
                    <a:pt x="1439022" y="351355"/>
                  </a:lnTo>
                  <a:lnTo>
                    <a:pt x="1413216" y="314743"/>
                  </a:lnTo>
                  <a:lnTo>
                    <a:pt x="1385418" y="279713"/>
                  </a:lnTo>
                  <a:lnTo>
                    <a:pt x="1355711" y="246347"/>
                  </a:lnTo>
                  <a:lnTo>
                    <a:pt x="1324176" y="214728"/>
                  </a:lnTo>
                  <a:lnTo>
                    <a:pt x="1290894" y="184937"/>
                  </a:lnTo>
                  <a:lnTo>
                    <a:pt x="1255947" y="157056"/>
                  </a:lnTo>
                  <a:lnTo>
                    <a:pt x="1219416" y="131169"/>
                  </a:lnTo>
                  <a:lnTo>
                    <a:pt x="1181382" y="107357"/>
                  </a:lnTo>
                  <a:lnTo>
                    <a:pt x="1141926" y="85702"/>
                  </a:lnTo>
                  <a:lnTo>
                    <a:pt x="1101130" y="66287"/>
                  </a:lnTo>
                  <a:lnTo>
                    <a:pt x="1059075" y="49194"/>
                  </a:lnTo>
                  <a:lnTo>
                    <a:pt x="1015842" y="34505"/>
                  </a:lnTo>
                  <a:lnTo>
                    <a:pt x="971513" y="22302"/>
                  </a:lnTo>
                  <a:lnTo>
                    <a:pt x="926169" y="12668"/>
                  </a:lnTo>
                  <a:lnTo>
                    <a:pt x="879891" y="5685"/>
                  </a:lnTo>
                  <a:lnTo>
                    <a:pt x="832761" y="1435"/>
                  </a:lnTo>
                  <a:lnTo>
                    <a:pt x="784860" y="0"/>
                  </a:lnTo>
                  <a:lnTo>
                    <a:pt x="736958" y="1435"/>
                  </a:lnTo>
                  <a:lnTo>
                    <a:pt x="689828" y="5685"/>
                  </a:lnTo>
                  <a:lnTo>
                    <a:pt x="643550" y="12668"/>
                  </a:lnTo>
                  <a:lnTo>
                    <a:pt x="598206" y="22302"/>
                  </a:lnTo>
                  <a:lnTo>
                    <a:pt x="553877" y="34505"/>
                  </a:lnTo>
                  <a:lnTo>
                    <a:pt x="510644" y="49194"/>
                  </a:lnTo>
                  <a:lnTo>
                    <a:pt x="468589" y="66287"/>
                  </a:lnTo>
                  <a:lnTo>
                    <a:pt x="427793" y="85702"/>
                  </a:lnTo>
                  <a:lnTo>
                    <a:pt x="388337" y="107357"/>
                  </a:lnTo>
                  <a:lnTo>
                    <a:pt x="350303" y="131169"/>
                  </a:lnTo>
                  <a:lnTo>
                    <a:pt x="313772" y="157056"/>
                  </a:lnTo>
                  <a:lnTo>
                    <a:pt x="278825" y="184937"/>
                  </a:lnTo>
                  <a:lnTo>
                    <a:pt x="245543" y="214728"/>
                  </a:lnTo>
                  <a:lnTo>
                    <a:pt x="214008" y="246347"/>
                  </a:lnTo>
                  <a:lnTo>
                    <a:pt x="184301" y="279713"/>
                  </a:lnTo>
                  <a:lnTo>
                    <a:pt x="156504" y="314743"/>
                  </a:lnTo>
                  <a:lnTo>
                    <a:pt x="130697" y="351355"/>
                  </a:lnTo>
                  <a:lnTo>
                    <a:pt x="106962" y="389466"/>
                  </a:lnTo>
                  <a:lnTo>
                    <a:pt x="85380" y="428995"/>
                  </a:lnTo>
                  <a:lnTo>
                    <a:pt x="66033" y="469859"/>
                  </a:lnTo>
                  <a:lnTo>
                    <a:pt x="49002" y="511976"/>
                  </a:lnTo>
                  <a:lnTo>
                    <a:pt x="34368" y="555263"/>
                  </a:lnTo>
                  <a:lnTo>
                    <a:pt x="22212" y="599639"/>
                  </a:lnTo>
                  <a:lnTo>
                    <a:pt x="12616" y="645022"/>
                  </a:lnTo>
                  <a:lnTo>
                    <a:pt x="5661" y="691328"/>
                  </a:lnTo>
                  <a:lnTo>
                    <a:pt x="1428" y="738476"/>
                  </a:lnTo>
                  <a:lnTo>
                    <a:pt x="0" y="786383"/>
                  </a:lnTo>
                  <a:lnTo>
                    <a:pt x="1428" y="834128"/>
                  </a:lnTo>
                  <a:lnTo>
                    <a:pt x="5661" y="881125"/>
                  </a:lnTo>
                  <a:lnTo>
                    <a:pt x="12616" y="927292"/>
                  </a:lnTo>
                  <a:lnTo>
                    <a:pt x="22212" y="972546"/>
                  </a:lnTo>
                  <a:lnTo>
                    <a:pt x="34368" y="1016804"/>
                  </a:lnTo>
                  <a:lnTo>
                    <a:pt x="49002" y="1059984"/>
                  </a:lnTo>
                  <a:lnTo>
                    <a:pt x="66033" y="1102004"/>
                  </a:lnTo>
                  <a:lnTo>
                    <a:pt x="85380" y="1142779"/>
                  </a:lnTo>
                  <a:lnTo>
                    <a:pt x="106962" y="1182228"/>
                  </a:lnTo>
                  <a:lnTo>
                    <a:pt x="130697" y="1220269"/>
                  </a:lnTo>
                  <a:lnTo>
                    <a:pt x="156504" y="1256817"/>
                  </a:lnTo>
                  <a:lnTo>
                    <a:pt x="184301" y="1291791"/>
                  </a:lnTo>
                  <a:lnTo>
                    <a:pt x="214008" y="1325108"/>
                  </a:lnTo>
                  <a:lnTo>
                    <a:pt x="245543" y="1356685"/>
                  </a:lnTo>
                  <a:lnTo>
                    <a:pt x="278825" y="1386440"/>
                  </a:lnTo>
                  <a:lnTo>
                    <a:pt x="313772" y="1414290"/>
                  </a:lnTo>
                  <a:lnTo>
                    <a:pt x="350303" y="1440151"/>
                  </a:lnTo>
                  <a:lnTo>
                    <a:pt x="388337" y="1463943"/>
                  </a:lnTo>
                  <a:lnTo>
                    <a:pt x="427793" y="1485580"/>
                  </a:lnTo>
                  <a:lnTo>
                    <a:pt x="468589" y="1504982"/>
                  </a:lnTo>
                  <a:lnTo>
                    <a:pt x="510644" y="1522066"/>
                  </a:lnTo>
                  <a:lnTo>
                    <a:pt x="553877" y="1536748"/>
                  </a:lnTo>
                  <a:lnTo>
                    <a:pt x="598206" y="1548946"/>
                  </a:lnTo>
                  <a:lnTo>
                    <a:pt x="643550" y="1558577"/>
                  </a:lnTo>
                  <a:lnTo>
                    <a:pt x="689828" y="1565559"/>
                  </a:lnTo>
                  <a:lnTo>
                    <a:pt x="736958" y="1569809"/>
                  </a:lnTo>
                  <a:lnTo>
                    <a:pt x="784860" y="1571244"/>
                  </a:lnTo>
                  <a:lnTo>
                    <a:pt x="832761" y="1569809"/>
                  </a:lnTo>
                  <a:lnTo>
                    <a:pt x="879891" y="1565559"/>
                  </a:lnTo>
                  <a:lnTo>
                    <a:pt x="926169" y="1558577"/>
                  </a:lnTo>
                  <a:lnTo>
                    <a:pt x="971513" y="1548946"/>
                  </a:lnTo>
                  <a:lnTo>
                    <a:pt x="1015842" y="1536748"/>
                  </a:lnTo>
                  <a:lnTo>
                    <a:pt x="1059075" y="1522066"/>
                  </a:lnTo>
                  <a:lnTo>
                    <a:pt x="1101130" y="1504982"/>
                  </a:lnTo>
                  <a:lnTo>
                    <a:pt x="1141926" y="1485580"/>
                  </a:lnTo>
                  <a:lnTo>
                    <a:pt x="1181382" y="1463943"/>
                  </a:lnTo>
                  <a:lnTo>
                    <a:pt x="1219416" y="1440151"/>
                  </a:lnTo>
                  <a:lnTo>
                    <a:pt x="1255947" y="1414290"/>
                  </a:lnTo>
                  <a:lnTo>
                    <a:pt x="1290894" y="1386440"/>
                  </a:lnTo>
                  <a:lnTo>
                    <a:pt x="1324176" y="1356685"/>
                  </a:lnTo>
                  <a:lnTo>
                    <a:pt x="1355711" y="1325108"/>
                  </a:lnTo>
                  <a:lnTo>
                    <a:pt x="1385418" y="1291791"/>
                  </a:lnTo>
                  <a:lnTo>
                    <a:pt x="1413216" y="1256817"/>
                  </a:lnTo>
                  <a:lnTo>
                    <a:pt x="1439022" y="1220269"/>
                  </a:lnTo>
                  <a:lnTo>
                    <a:pt x="1462757" y="1182228"/>
                  </a:lnTo>
                  <a:lnTo>
                    <a:pt x="1484339" y="1142779"/>
                  </a:lnTo>
                  <a:lnTo>
                    <a:pt x="1503686" y="1102004"/>
                  </a:lnTo>
                  <a:lnTo>
                    <a:pt x="1520717" y="1059984"/>
                  </a:lnTo>
                  <a:lnTo>
                    <a:pt x="1535352" y="1016804"/>
                  </a:lnTo>
                  <a:lnTo>
                    <a:pt x="1547507" y="972546"/>
                  </a:lnTo>
                  <a:lnTo>
                    <a:pt x="1557103" y="927292"/>
                  </a:lnTo>
                  <a:lnTo>
                    <a:pt x="1564058" y="881125"/>
                  </a:lnTo>
                  <a:lnTo>
                    <a:pt x="1568291" y="834128"/>
                  </a:lnTo>
                  <a:lnTo>
                    <a:pt x="1569720" y="786383"/>
                  </a:lnTo>
                </a:path>
              </a:pathLst>
            </a:custGeom>
            <a:ln w="1524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4" name="object 4"/>
            <p:cNvPicPr/>
            <p:nvPr/>
          </p:nvPicPr>
          <p:blipFill>
            <a:blip r:embed="rId2" cstate="print"/>
            <a:stretch>
              <a:fillRect/>
            </a:stretch>
          </p:blipFill>
          <p:spPr>
            <a:xfrm>
              <a:off x="2127504" y="3718560"/>
              <a:ext cx="185927" cy="190500"/>
            </a:xfrm>
            <a:prstGeom prst="rect">
              <a:avLst/>
            </a:prstGeom>
          </p:spPr>
        </p:pic>
        <p:sp>
          <p:nvSpPr>
            <p:cNvPr id="5" name="object 5"/>
            <p:cNvSpPr/>
            <p:nvPr/>
          </p:nvSpPr>
          <p:spPr>
            <a:xfrm>
              <a:off x="1610867" y="3223259"/>
              <a:ext cx="1214755" cy="1184275"/>
            </a:xfrm>
            <a:custGeom>
              <a:avLst/>
              <a:gdLst/>
              <a:ahLst/>
              <a:cxnLst/>
              <a:rect l="l" t="t" r="r" b="b"/>
              <a:pathLst>
                <a:path w="1214755" h="1184275">
                  <a:moveTo>
                    <a:pt x="841248" y="188975"/>
                  </a:moveTo>
                  <a:lnTo>
                    <a:pt x="912875" y="76200"/>
                  </a:lnTo>
                  <a:lnTo>
                    <a:pt x="947928" y="96012"/>
                  </a:lnTo>
                  <a:lnTo>
                    <a:pt x="876300" y="210312"/>
                  </a:lnTo>
                </a:path>
                <a:path w="1214755" h="1184275">
                  <a:moveTo>
                    <a:pt x="723900" y="141732"/>
                  </a:moveTo>
                  <a:lnTo>
                    <a:pt x="763524" y="18288"/>
                  </a:lnTo>
                  <a:lnTo>
                    <a:pt x="803148" y="28956"/>
                  </a:lnTo>
                  <a:lnTo>
                    <a:pt x="763524" y="155448"/>
                  </a:lnTo>
                </a:path>
                <a:path w="1214755" h="1184275">
                  <a:moveTo>
                    <a:pt x="768096" y="210312"/>
                  </a:moveTo>
                  <a:lnTo>
                    <a:pt x="731520" y="291083"/>
                  </a:lnTo>
                  <a:lnTo>
                    <a:pt x="757428" y="303275"/>
                  </a:lnTo>
                  <a:lnTo>
                    <a:pt x="795528" y="220980"/>
                  </a:lnTo>
                </a:path>
                <a:path w="1214755" h="1184275">
                  <a:moveTo>
                    <a:pt x="865632" y="263651"/>
                  </a:moveTo>
                  <a:lnTo>
                    <a:pt x="809244" y="333756"/>
                  </a:lnTo>
                  <a:lnTo>
                    <a:pt x="824483" y="352043"/>
                  </a:lnTo>
                  <a:lnTo>
                    <a:pt x="886967" y="280416"/>
                  </a:lnTo>
                </a:path>
                <a:path w="1214755" h="1184275">
                  <a:moveTo>
                    <a:pt x="937259" y="259080"/>
                  </a:moveTo>
                  <a:lnTo>
                    <a:pt x="1043940" y="166116"/>
                  </a:lnTo>
                  <a:lnTo>
                    <a:pt x="1065275" y="195072"/>
                  </a:lnTo>
                  <a:lnTo>
                    <a:pt x="972312" y="288036"/>
                  </a:lnTo>
                </a:path>
                <a:path w="1214755" h="1184275">
                  <a:moveTo>
                    <a:pt x="943356" y="338328"/>
                  </a:moveTo>
                  <a:lnTo>
                    <a:pt x="868680" y="393191"/>
                  </a:lnTo>
                  <a:lnTo>
                    <a:pt x="885443" y="411480"/>
                  </a:lnTo>
                  <a:lnTo>
                    <a:pt x="961643" y="359664"/>
                  </a:lnTo>
                </a:path>
                <a:path w="1214755" h="1184275">
                  <a:moveTo>
                    <a:pt x="1016508" y="352043"/>
                  </a:moveTo>
                  <a:lnTo>
                    <a:pt x="1136904" y="291083"/>
                  </a:lnTo>
                  <a:lnTo>
                    <a:pt x="1156716" y="324612"/>
                  </a:lnTo>
                  <a:lnTo>
                    <a:pt x="1039367" y="390143"/>
                  </a:lnTo>
                </a:path>
                <a:path w="1214755" h="1184275">
                  <a:moveTo>
                    <a:pt x="1001267" y="432816"/>
                  </a:moveTo>
                  <a:lnTo>
                    <a:pt x="908304" y="464820"/>
                  </a:lnTo>
                  <a:lnTo>
                    <a:pt x="923543" y="490728"/>
                  </a:lnTo>
                  <a:lnTo>
                    <a:pt x="1008888" y="458724"/>
                  </a:lnTo>
                </a:path>
                <a:path w="1214755" h="1184275">
                  <a:moveTo>
                    <a:pt x="1065275" y="464820"/>
                  </a:moveTo>
                  <a:lnTo>
                    <a:pt x="1200912" y="437388"/>
                  </a:lnTo>
                  <a:lnTo>
                    <a:pt x="1207008" y="470916"/>
                  </a:lnTo>
                  <a:lnTo>
                    <a:pt x="1077467" y="505967"/>
                  </a:lnTo>
                </a:path>
                <a:path w="1214755" h="1184275">
                  <a:moveTo>
                    <a:pt x="1083564" y="588264"/>
                  </a:moveTo>
                  <a:lnTo>
                    <a:pt x="1214628" y="588264"/>
                  </a:lnTo>
                  <a:lnTo>
                    <a:pt x="1214628" y="629412"/>
                  </a:lnTo>
                  <a:lnTo>
                    <a:pt x="1083564" y="629412"/>
                  </a:lnTo>
                </a:path>
                <a:path w="1214755" h="1184275">
                  <a:moveTo>
                    <a:pt x="1019556" y="707136"/>
                  </a:moveTo>
                  <a:lnTo>
                    <a:pt x="926591" y="682751"/>
                  </a:lnTo>
                  <a:lnTo>
                    <a:pt x="915924" y="705612"/>
                  </a:lnTo>
                  <a:lnTo>
                    <a:pt x="1005840" y="736091"/>
                  </a:lnTo>
                </a:path>
                <a:path w="1214755" h="1184275">
                  <a:moveTo>
                    <a:pt x="1069848" y="707136"/>
                  </a:moveTo>
                  <a:lnTo>
                    <a:pt x="1196340" y="745236"/>
                  </a:lnTo>
                  <a:lnTo>
                    <a:pt x="1184148" y="781812"/>
                  </a:lnTo>
                  <a:lnTo>
                    <a:pt x="1059180" y="745236"/>
                  </a:lnTo>
                </a:path>
                <a:path w="1214755" h="1184275">
                  <a:moveTo>
                    <a:pt x="955548" y="832104"/>
                  </a:moveTo>
                  <a:lnTo>
                    <a:pt x="876300" y="780288"/>
                  </a:lnTo>
                  <a:lnTo>
                    <a:pt x="891540" y="755904"/>
                  </a:lnTo>
                  <a:lnTo>
                    <a:pt x="972312" y="804672"/>
                  </a:lnTo>
                </a:path>
                <a:path w="1214755" h="1184275">
                  <a:moveTo>
                    <a:pt x="1022604" y="816864"/>
                  </a:moveTo>
                  <a:lnTo>
                    <a:pt x="1136904" y="886967"/>
                  </a:lnTo>
                  <a:lnTo>
                    <a:pt x="1115567" y="920496"/>
                  </a:lnTo>
                  <a:lnTo>
                    <a:pt x="998220" y="853440"/>
                  </a:lnTo>
                </a:path>
                <a:path w="1214755" h="1184275">
                  <a:moveTo>
                    <a:pt x="880872" y="909828"/>
                  </a:moveTo>
                  <a:lnTo>
                    <a:pt x="813816" y="842772"/>
                  </a:lnTo>
                  <a:lnTo>
                    <a:pt x="833628" y="821436"/>
                  </a:lnTo>
                  <a:lnTo>
                    <a:pt x="902208" y="888491"/>
                  </a:lnTo>
                </a:path>
                <a:path w="1214755" h="1184275">
                  <a:moveTo>
                    <a:pt x="915924" y="941832"/>
                  </a:moveTo>
                  <a:lnTo>
                    <a:pt x="1011935" y="1037843"/>
                  </a:lnTo>
                  <a:lnTo>
                    <a:pt x="1040891" y="1010412"/>
                  </a:lnTo>
                  <a:lnTo>
                    <a:pt x="944880" y="914400"/>
                  </a:lnTo>
                </a:path>
                <a:path w="1214755" h="1184275">
                  <a:moveTo>
                    <a:pt x="783336" y="967740"/>
                  </a:moveTo>
                  <a:lnTo>
                    <a:pt x="742187" y="885443"/>
                  </a:lnTo>
                  <a:lnTo>
                    <a:pt x="768096" y="874775"/>
                  </a:lnTo>
                  <a:lnTo>
                    <a:pt x="812291" y="949451"/>
                  </a:lnTo>
                </a:path>
                <a:path w="1214755" h="1184275">
                  <a:moveTo>
                    <a:pt x="812291" y="1010412"/>
                  </a:moveTo>
                  <a:lnTo>
                    <a:pt x="877824" y="1123188"/>
                  </a:lnTo>
                  <a:lnTo>
                    <a:pt x="912875" y="1104900"/>
                  </a:lnTo>
                  <a:lnTo>
                    <a:pt x="850391" y="992124"/>
                  </a:lnTo>
                </a:path>
                <a:path w="1214755" h="1184275">
                  <a:moveTo>
                    <a:pt x="694944" y="1045464"/>
                  </a:moveTo>
                  <a:lnTo>
                    <a:pt x="726948" y="1170432"/>
                  </a:lnTo>
                  <a:lnTo>
                    <a:pt x="763524" y="1162812"/>
                  </a:lnTo>
                  <a:lnTo>
                    <a:pt x="736091" y="1037843"/>
                  </a:lnTo>
                </a:path>
                <a:path w="1214755" h="1184275">
                  <a:moveTo>
                    <a:pt x="571500" y="1054608"/>
                  </a:moveTo>
                  <a:lnTo>
                    <a:pt x="571500" y="1184148"/>
                  </a:lnTo>
                  <a:lnTo>
                    <a:pt x="611124" y="1184148"/>
                  </a:lnTo>
                  <a:lnTo>
                    <a:pt x="611124" y="1051559"/>
                  </a:lnTo>
                </a:path>
                <a:path w="1214755" h="1184275">
                  <a:moveTo>
                    <a:pt x="452628" y="1027175"/>
                  </a:moveTo>
                  <a:lnTo>
                    <a:pt x="411480" y="1155191"/>
                  </a:lnTo>
                  <a:lnTo>
                    <a:pt x="454152" y="1168908"/>
                  </a:lnTo>
                  <a:lnTo>
                    <a:pt x="492252" y="1039367"/>
                  </a:lnTo>
                </a:path>
                <a:path w="1214755" h="1184275">
                  <a:moveTo>
                    <a:pt x="458724" y="978408"/>
                  </a:moveTo>
                  <a:lnTo>
                    <a:pt x="490728" y="893064"/>
                  </a:lnTo>
                  <a:lnTo>
                    <a:pt x="515112" y="903732"/>
                  </a:lnTo>
                  <a:lnTo>
                    <a:pt x="487680" y="989075"/>
                  </a:lnTo>
                </a:path>
                <a:path w="1214755" h="1184275">
                  <a:moveTo>
                    <a:pt x="339852" y="973836"/>
                  </a:moveTo>
                  <a:lnTo>
                    <a:pt x="272796" y="1086612"/>
                  </a:lnTo>
                  <a:lnTo>
                    <a:pt x="304800" y="1107948"/>
                  </a:lnTo>
                  <a:lnTo>
                    <a:pt x="376428" y="999743"/>
                  </a:lnTo>
                </a:path>
                <a:path w="1214755" h="1184275">
                  <a:moveTo>
                    <a:pt x="362712" y="926591"/>
                  </a:moveTo>
                  <a:lnTo>
                    <a:pt x="414528" y="851916"/>
                  </a:lnTo>
                  <a:lnTo>
                    <a:pt x="440436" y="867156"/>
                  </a:lnTo>
                  <a:lnTo>
                    <a:pt x="388620" y="941832"/>
                  </a:lnTo>
                </a:path>
                <a:path w="1214755" h="1184275">
                  <a:moveTo>
                    <a:pt x="251460" y="896112"/>
                  </a:moveTo>
                  <a:lnTo>
                    <a:pt x="156972" y="993648"/>
                  </a:lnTo>
                  <a:lnTo>
                    <a:pt x="179832" y="1018032"/>
                  </a:lnTo>
                  <a:lnTo>
                    <a:pt x="275844" y="928116"/>
                  </a:lnTo>
                </a:path>
                <a:path w="1214755" h="1184275">
                  <a:moveTo>
                    <a:pt x="283464" y="853440"/>
                  </a:moveTo>
                  <a:lnTo>
                    <a:pt x="355091" y="795528"/>
                  </a:lnTo>
                  <a:lnTo>
                    <a:pt x="373380" y="813816"/>
                  </a:lnTo>
                  <a:lnTo>
                    <a:pt x="301752" y="874775"/>
                  </a:lnTo>
                </a:path>
                <a:path w="1214755" h="1184275">
                  <a:moveTo>
                    <a:pt x="185928" y="797051"/>
                  </a:moveTo>
                  <a:lnTo>
                    <a:pt x="64008" y="864108"/>
                  </a:lnTo>
                  <a:lnTo>
                    <a:pt x="85344" y="899159"/>
                  </a:lnTo>
                  <a:lnTo>
                    <a:pt x="202691" y="836675"/>
                  </a:lnTo>
                </a:path>
                <a:path w="1214755" h="1184275">
                  <a:moveTo>
                    <a:pt x="225552" y="763524"/>
                  </a:moveTo>
                  <a:lnTo>
                    <a:pt x="307848" y="728472"/>
                  </a:lnTo>
                  <a:lnTo>
                    <a:pt x="318516" y="749808"/>
                  </a:lnTo>
                  <a:lnTo>
                    <a:pt x="237744" y="786383"/>
                  </a:lnTo>
                </a:path>
                <a:path w="1214755" h="1184275">
                  <a:moveTo>
                    <a:pt x="147828" y="688848"/>
                  </a:moveTo>
                  <a:lnTo>
                    <a:pt x="13716" y="716280"/>
                  </a:lnTo>
                  <a:lnTo>
                    <a:pt x="21336" y="755904"/>
                  </a:lnTo>
                  <a:lnTo>
                    <a:pt x="156972" y="723900"/>
                  </a:lnTo>
                </a:path>
                <a:path w="1214755" h="1184275">
                  <a:moveTo>
                    <a:pt x="140208" y="563880"/>
                  </a:moveTo>
                  <a:lnTo>
                    <a:pt x="0" y="563880"/>
                  </a:lnTo>
                  <a:lnTo>
                    <a:pt x="0" y="603504"/>
                  </a:lnTo>
                  <a:lnTo>
                    <a:pt x="143256" y="605028"/>
                  </a:lnTo>
                </a:path>
                <a:path w="1214755" h="1184275">
                  <a:moveTo>
                    <a:pt x="211836" y="461772"/>
                  </a:moveTo>
                  <a:lnTo>
                    <a:pt x="301752" y="493775"/>
                  </a:lnTo>
                  <a:lnTo>
                    <a:pt x="294132" y="516636"/>
                  </a:lnTo>
                  <a:lnTo>
                    <a:pt x="201168" y="493775"/>
                  </a:lnTo>
                </a:path>
                <a:path w="1214755" h="1184275">
                  <a:moveTo>
                    <a:pt x="152400" y="483108"/>
                  </a:moveTo>
                  <a:lnTo>
                    <a:pt x="21336" y="443483"/>
                  </a:lnTo>
                  <a:lnTo>
                    <a:pt x="35052" y="403859"/>
                  </a:lnTo>
                  <a:lnTo>
                    <a:pt x="167640" y="445008"/>
                  </a:lnTo>
                </a:path>
                <a:path w="1214755" h="1184275">
                  <a:moveTo>
                    <a:pt x="198120" y="368808"/>
                  </a:moveTo>
                  <a:lnTo>
                    <a:pt x="85344" y="298704"/>
                  </a:lnTo>
                  <a:lnTo>
                    <a:pt x="102108" y="269748"/>
                  </a:lnTo>
                  <a:lnTo>
                    <a:pt x="219456" y="335280"/>
                  </a:lnTo>
                </a:path>
                <a:path w="1214755" h="1184275">
                  <a:moveTo>
                    <a:pt x="243840" y="390143"/>
                  </a:moveTo>
                  <a:lnTo>
                    <a:pt x="323087" y="437388"/>
                  </a:lnTo>
                  <a:lnTo>
                    <a:pt x="336804" y="416051"/>
                  </a:lnTo>
                  <a:lnTo>
                    <a:pt x="262128" y="367283"/>
                  </a:lnTo>
                </a:path>
                <a:path w="1214755" h="1184275">
                  <a:moveTo>
                    <a:pt x="274320" y="272796"/>
                  </a:moveTo>
                  <a:lnTo>
                    <a:pt x="178308" y="175259"/>
                  </a:lnTo>
                  <a:lnTo>
                    <a:pt x="204216" y="149351"/>
                  </a:lnTo>
                  <a:lnTo>
                    <a:pt x="301752" y="245364"/>
                  </a:lnTo>
                </a:path>
                <a:path w="1214755" h="1184275">
                  <a:moveTo>
                    <a:pt x="312420" y="303275"/>
                  </a:moveTo>
                  <a:lnTo>
                    <a:pt x="377952" y="368808"/>
                  </a:lnTo>
                  <a:lnTo>
                    <a:pt x="396240" y="350520"/>
                  </a:lnTo>
                  <a:lnTo>
                    <a:pt x="333756" y="280416"/>
                  </a:lnTo>
                </a:path>
                <a:path w="1214755" h="1184275">
                  <a:moveTo>
                    <a:pt x="399287" y="237743"/>
                  </a:moveTo>
                  <a:lnTo>
                    <a:pt x="446532" y="316991"/>
                  </a:lnTo>
                  <a:lnTo>
                    <a:pt x="469391" y="303275"/>
                  </a:lnTo>
                  <a:lnTo>
                    <a:pt x="426720" y="224028"/>
                  </a:lnTo>
                </a:path>
                <a:path w="1214755" h="1184275">
                  <a:moveTo>
                    <a:pt x="368808" y="199643"/>
                  </a:moveTo>
                  <a:lnTo>
                    <a:pt x="304800" y="77724"/>
                  </a:lnTo>
                  <a:lnTo>
                    <a:pt x="339852" y="60959"/>
                  </a:lnTo>
                  <a:lnTo>
                    <a:pt x="405383" y="173736"/>
                  </a:lnTo>
                </a:path>
                <a:path w="1214755" h="1184275">
                  <a:moveTo>
                    <a:pt x="484632" y="147828"/>
                  </a:moveTo>
                  <a:lnTo>
                    <a:pt x="457200" y="18288"/>
                  </a:lnTo>
                  <a:lnTo>
                    <a:pt x="492252" y="10667"/>
                  </a:lnTo>
                  <a:lnTo>
                    <a:pt x="524256" y="138683"/>
                  </a:lnTo>
                </a:path>
                <a:path w="1214755" h="1184275">
                  <a:moveTo>
                    <a:pt x="606552" y="131064"/>
                  </a:moveTo>
                  <a:lnTo>
                    <a:pt x="606552" y="0"/>
                  </a:lnTo>
                  <a:lnTo>
                    <a:pt x="646176" y="0"/>
                  </a:lnTo>
                  <a:lnTo>
                    <a:pt x="646176" y="134112"/>
                  </a:lnTo>
                </a:path>
                <a:path w="1214755" h="1184275">
                  <a:moveTo>
                    <a:pt x="426720" y="224028"/>
                  </a:moveTo>
                  <a:lnTo>
                    <a:pt x="460394" y="204569"/>
                  </a:lnTo>
                  <a:lnTo>
                    <a:pt x="507382" y="190524"/>
                  </a:lnTo>
                  <a:lnTo>
                    <a:pt x="563441" y="182550"/>
                  </a:lnTo>
                  <a:lnTo>
                    <a:pt x="624327" y="181307"/>
                  </a:lnTo>
                  <a:lnTo>
                    <a:pt x="685800" y="187451"/>
                  </a:lnTo>
                  <a:lnTo>
                    <a:pt x="709803" y="191452"/>
                  </a:lnTo>
                  <a:lnTo>
                    <a:pt x="731520" y="196595"/>
                  </a:lnTo>
                  <a:lnTo>
                    <a:pt x="750951" y="202882"/>
                  </a:lnTo>
                  <a:lnTo>
                    <a:pt x="768096" y="210312"/>
                  </a:lnTo>
                </a:path>
              </a:pathLst>
            </a:custGeom>
            <a:ln w="1524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6" name="object 6"/>
            <p:cNvPicPr/>
            <p:nvPr/>
          </p:nvPicPr>
          <p:blipFill>
            <a:blip r:embed="rId3" cstate="print"/>
            <a:stretch>
              <a:fillRect/>
            </a:stretch>
          </p:blipFill>
          <p:spPr>
            <a:xfrm>
              <a:off x="2398775" y="3436620"/>
              <a:ext cx="220979" cy="227075"/>
            </a:xfrm>
            <a:prstGeom prst="rect">
              <a:avLst/>
            </a:prstGeom>
          </p:spPr>
        </p:pic>
        <p:sp>
          <p:nvSpPr>
            <p:cNvPr id="7" name="object 7"/>
            <p:cNvSpPr/>
            <p:nvPr/>
          </p:nvSpPr>
          <p:spPr>
            <a:xfrm>
              <a:off x="2619756" y="3681984"/>
              <a:ext cx="24130" cy="248920"/>
            </a:xfrm>
            <a:custGeom>
              <a:avLst/>
              <a:gdLst/>
              <a:ahLst/>
              <a:cxnLst/>
              <a:rect l="l" t="t" r="r" b="b"/>
              <a:pathLst>
                <a:path w="24130" h="248920">
                  <a:moveTo>
                    <a:pt x="0" y="0"/>
                  </a:moveTo>
                  <a:lnTo>
                    <a:pt x="11287" y="22312"/>
                  </a:lnTo>
                  <a:lnTo>
                    <a:pt x="19430" y="60769"/>
                  </a:lnTo>
                  <a:lnTo>
                    <a:pt x="23574" y="110370"/>
                  </a:lnTo>
                  <a:lnTo>
                    <a:pt x="22859" y="166116"/>
                  </a:lnTo>
                  <a:lnTo>
                    <a:pt x="21169" y="190547"/>
                  </a:lnTo>
                  <a:lnTo>
                    <a:pt x="18478" y="212979"/>
                  </a:lnTo>
                  <a:lnTo>
                    <a:pt x="14930" y="232552"/>
                  </a:lnTo>
                  <a:lnTo>
                    <a:pt x="10667" y="248412"/>
                  </a:lnTo>
                </a:path>
              </a:pathLst>
            </a:custGeom>
            <a:ln w="1524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8" name="object 8"/>
            <p:cNvPicPr/>
            <p:nvPr/>
          </p:nvPicPr>
          <p:blipFill>
            <a:blip r:embed="rId4" cstate="print"/>
            <a:stretch>
              <a:fillRect/>
            </a:stretch>
          </p:blipFill>
          <p:spPr>
            <a:xfrm>
              <a:off x="2417063" y="3954780"/>
              <a:ext cx="207264" cy="228599"/>
            </a:xfrm>
            <a:prstGeom prst="rect">
              <a:avLst/>
            </a:prstGeom>
          </p:spPr>
        </p:pic>
        <p:sp>
          <p:nvSpPr>
            <p:cNvPr id="9" name="object 9"/>
            <p:cNvSpPr/>
            <p:nvPr/>
          </p:nvSpPr>
          <p:spPr>
            <a:xfrm>
              <a:off x="2098548" y="4191000"/>
              <a:ext cx="295910" cy="38735"/>
            </a:xfrm>
            <a:custGeom>
              <a:avLst/>
              <a:gdLst/>
              <a:ahLst/>
              <a:cxnLst/>
              <a:rect l="l" t="t" r="r" b="b"/>
              <a:pathLst>
                <a:path w="295910" h="38735">
                  <a:moveTo>
                    <a:pt x="295655" y="0"/>
                  </a:moveTo>
                  <a:lnTo>
                    <a:pt x="266468" y="15788"/>
                  </a:lnTo>
                  <a:lnTo>
                    <a:pt x="225283" y="27919"/>
                  </a:lnTo>
                  <a:lnTo>
                    <a:pt x="175832" y="35661"/>
                  </a:lnTo>
                  <a:lnTo>
                    <a:pt x="121846" y="38282"/>
                  </a:lnTo>
                  <a:lnTo>
                    <a:pt x="67055" y="35051"/>
                  </a:lnTo>
                  <a:lnTo>
                    <a:pt x="47362" y="32480"/>
                  </a:lnTo>
                  <a:lnTo>
                    <a:pt x="29527" y="29336"/>
                  </a:lnTo>
                  <a:lnTo>
                    <a:pt x="13692" y="25622"/>
                  </a:lnTo>
                  <a:lnTo>
                    <a:pt x="0" y="21335"/>
                  </a:lnTo>
                </a:path>
              </a:pathLst>
            </a:custGeom>
            <a:ln w="1524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10" name="object 10"/>
            <p:cNvPicPr/>
            <p:nvPr/>
          </p:nvPicPr>
          <p:blipFill>
            <a:blip r:embed="rId5" cstate="print"/>
            <a:stretch>
              <a:fillRect/>
            </a:stretch>
          </p:blipFill>
          <p:spPr>
            <a:xfrm>
              <a:off x="1840991" y="4005072"/>
              <a:ext cx="236219" cy="204215"/>
            </a:xfrm>
            <a:prstGeom prst="rect">
              <a:avLst/>
            </a:prstGeom>
          </p:spPr>
        </p:pic>
        <p:sp>
          <p:nvSpPr>
            <p:cNvPr id="11" name="object 11"/>
            <p:cNvSpPr/>
            <p:nvPr/>
          </p:nvSpPr>
          <p:spPr>
            <a:xfrm>
              <a:off x="1801367" y="3354324"/>
              <a:ext cx="416559" cy="632460"/>
            </a:xfrm>
            <a:custGeom>
              <a:avLst/>
              <a:gdLst/>
              <a:ahLst/>
              <a:cxnLst/>
              <a:rect l="l" t="t" r="r" b="b"/>
              <a:pathLst>
                <a:path w="416560" h="632460">
                  <a:moveTo>
                    <a:pt x="35052" y="632459"/>
                  </a:moveTo>
                  <a:lnTo>
                    <a:pt x="19288" y="602837"/>
                  </a:lnTo>
                  <a:lnTo>
                    <a:pt x="7239" y="556640"/>
                  </a:lnTo>
                  <a:lnTo>
                    <a:pt x="333" y="499586"/>
                  </a:lnTo>
                  <a:lnTo>
                    <a:pt x="0" y="437387"/>
                  </a:lnTo>
                  <a:lnTo>
                    <a:pt x="1452" y="416290"/>
                  </a:lnTo>
                  <a:lnTo>
                    <a:pt x="3619" y="396620"/>
                  </a:lnTo>
                  <a:lnTo>
                    <a:pt x="6643" y="378666"/>
                  </a:lnTo>
                  <a:lnTo>
                    <a:pt x="10668" y="362711"/>
                  </a:lnTo>
                </a:path>
                <a:path w="416560" h="632460">
                  <a:moveTo>
                    <a:pt x="21336" y="330708"/>
                  </a:moveTo>
                  <a:lnTo>
                    <a:pt x="32337" y="306228"/>
                  </a:lnTo>
                  <a:lnTo>
                    <a:pt x="41910" y="284606"/>
                  </a:lnTo>
                  <a:lnTo>
                    <a:pt x="49196" y="268128"/>
                  </a:lnTo>
                  <a:lnTo>
                    <a:pt x="53340" y="259079"/>
                  </a:lnTo>
                </a:path>
                <a:path w="416560" h="632460">
                  <a:moveTo>
                    <a:pt x="71628" y="236219"/>
                  </a:moveTo>
                  <a:lnTo>
                    <a:pt x="83343" y="216574"/>
                  </a:lnTo>
                  <a:lnTo>
                    <a:pt x="96774" y="197929"/>
                  </a:lnTo>
                  <a:lnTo>
                    <a:pt x="110204" y="182427"/>
                  </a:lnTo>
                  <a:lnTo>
                    <a:pt x="121920" y="172211"/>
                  </a:lnTo>
                </a:path>
                <a:path w="416560" h="632460">
                  <a:moveTo>
                    <a:pt x="143256" y="149351"/>
                  </a:moveTo>
                  <a:lnTo>
                    <a:pt x="152614" y="139898"/>
                  </a:lnTo>
                  <a:lnTo>
                    <a:pt x="167830" y="128587"/>
                  </a:lnTo>
                  <a:lnTo>
                    <a:pt x="186761" y="116990"/>
                  </a:lnTo>
                  <a:lnTo>
                    <a:pt x="207264" y="106679"/>
                  </a:lnTo>
                </a:path>
                <a:path w="416560" h="632460">
                  <a:moveTo>
                    <a:pt x="333756" y="7619"/>
                  </a:moveTo>
                  <a:lnTo>
                    <a:pt x="340399" y="6857"/>
                  </a:lnTo>
                  <a:lnTo>
                    <a:pt x="358330" y="4952"/>
                  </a:lnTo>
                  <a:lnTo>
                    <a:pt x="384548" y="2476"/>
                  </a:lnTo>
                  <a:lnTo>
                    <a:pt x="416052" y="0"/>
                  </a:lnTo>
                </a:path>
              </a:pathLst>
            </a:custGeom>
            <a:ln w="1524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" name="object 12"/>
            <p:cNvSpPr/>
            <p:nvPr/>
          </p:nvSpPr>
          <p:spPr>
            <a:xfrm>
              <a:off x="2257044" y="3357372"/>
              <a:ext cx="78105" cy="7620"/>
            </a:xfrm>
            <a:custGeom>
              <a:avLst/>
              <a:gdLst/>
              <a:ahLst/>
              <a:cxnLst/>
              <a:rect l="l" t="t" r="r" b="b"/>
              <a:pathLst>
                <a:path w="78105" h="7620">
                  <a:moveTo>
                    <a:pt x="-7619" y="3809"/>
                  </a:moveTo>
                  <a:lnTo>
                    <a:pt x="85343" y="3809"/>
                  </a:lnTo>
                </a:path>
              </a:pathLst>
            </a:custGeom>
            <a:ln w="22859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" name="object 13"/>
            <p:cNvSpPr/>
            <p:nvPr/>
          </p:nvSpPr>
          <p:spPr>
            <a:xfrm>
              <a:off x="2374391" y="3378708"/>
              <a:ext cx="302260" cy="309880"/>
            </a:xfrm>
            <a:custGeom>
              <a:avLst/>
              <a:gdLst/>
              <a:ahLst/>
              <a:cxnLst/>
              <a:rect l="l" t="t" r="r" b="b"/>
              <a:pathLst>
                <a:path w="302260" h="309879">
                  <a:moveTo>
                    <a:pt x="0" y="0"/>
                  </a:moveTo>
                  <a:lnTo>
                    <a:pt x="27574" y="11239"/>
                  </a:lnTo>
                  <a:lnTo>
                    <a:pt x="51434" y="21336"/>
                  </a:lnTo>
                  <a:lnTo>
                    <a:pt x="69008" y="29146"/>
                  </a:lnTo>
                  <a:lnTo>
                    <a:pt x="77724" y="33527"/>
                  </a:lnTo>
                </a:path>
                <a:path w="302260" h="309879">
                  <a:moveTo>
                    <a:pt x="112775" y="54864"/>
                  </a:moveTo>
                  <a:lnTo>
                    <a:pt x="173735" y="103632"/>
                  </a:lnTo>
                </a:path>
                <a:path w="302260" h="309879">
                  <a:moveTo>
                    <a:pt x="208788" y="132588"/>
                  </a:moveTo>
                  <a:lnTo>
                    <a:pt x="252983" y="196595"/>
                  </a:lnTo>
                </a:path>
                <a:path w="302260" h="309879">
                  <a:moveTo>
                    <a:pt x="274319" y="234695"/>
                  </a:moveTo>
                  <a:lnTo>
                    <a:pt x="278177" y="244006"/>
                  </a:lnTo>
                  <a:lnTo>
                    <a:pt x="284606" y="261175"/>
                  </a:lnTo>
                  <a:lnTo>
                    <a:pt x="292750" y="283773"/>
                  </a:lnTo>
                  <a:lnTo>
                    <a:pt x="301751" y="309372"/>
                  </a:lnTo>
                </a:path>
              </a:pathLst>
            </a:custGeom>
            <a:ln w="1524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4" name="object 14"/>
            <p:cNvSpPr/>
            <p:nvPr/>
          </p:nvSpPr>
          <p:spPr>
            <a:xfrm>
              <a:off x="2688335" y="3729227"/>
              <a:ext cx="6350" cy="81280"/>
            </a:xfrm>
            <a:custGeom>
              <a:avLst/>
              <a:gdLst/>
              <a:ahLst/>
              <a:cxnLst/>
              <a:rect l="l" t="t" r="r" b="b"/>
              <a:pathLst>
                <a:path w="6350" h="81279">
                  <a:moveTo>
                    <a:pt x="3048" y="-7620"/>
                  </a:moveTo>
                  <a:lnTo>
                    <a:pt x="3048" y="88392"/>
                  </a:lnTo>
                </a:path>
              </a:pathLst>
            </a:custGeom>
            <a:ln w="21336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5" name="object 15"/>
            <p:cNvSpPr/>
            <p:nvPr/>
          </p:nvSpPr>
          <p:spPr>
            <a:xfrm>
              <a:off x="1752599" y="3372611"/>
              <a:ext cx="942340" cy="905510"/>
            </a:xfrm>
            <a:custGeom>
              <a:avLst/>
              <a:gdLst/>
              <a:ahLst/>
              <a:cxnLst/>
              <a:rect l="l" t="t" r="r" b="b"/>
              <a:pathLst>
                <a:path w="942339" h="905510">
                  <a:moveTo>
                    <a:pt x="941832" y="480060"/>
                  </a:moveTo>
                  <a:lnTo>
                    <a:pt x="928116" y="557784"/>
                  </a:lnTo>
                </a:path>
                <a:path w="942339" h="905510">
                  <a:moveTo>
                    <a:pt x="917448" y="595884"/>
                  </a:moveTo>
                  <a:lnTo>
                    <a:pt x="880872" y="667512"/>
                  </a:lnTo>
                </a:path>
                <a:path w="942339" h="905510">
                  <a:moveTo>
                    <a:pt x="854964" y="704088"/>
                  </a:moveTo>
                  <a:lnTo>
                    <a:pt x="844081" y="721756"/>
                  </a:lnTo>
                  <a:lnTo>
                    <a:pt x="830770" y="739140"/>
                  </a:lnTo>
                  <a:lnTo>
                    <a:pt x="816602" y="754237"/>
                  </a:lnTo>
                  <a:lnTo>
                    <a:pt x="803148" y="765048"/>
                  </a:lnTo>
                </a:path>
                <a:path w="942339" h="905510">
                  <a:moveTo>
                    <a:pt x="774191" y="792480"/>
                  </a:moveTo>
                  <a:lnTo>
                    <a:pt x="708659" y="842772"/>
                  </a:lnTo>
                </a:path>
                <a:path w="942339" h="905510">
                  <a:moveTo>
                    <a:pt x="670559" y="859536"/>
                  </a:moveTo>
                  <a:lnTo>
                    <a:pt x="594359" y="888491"/>
                  </a:lnTo>
                </a:path>
                <a:path w="942339" h="905510">
                  <a:moveTo>
                    <a:pt x="469391" y="902208"/>
                  </a:moveTo>
                  <a:lnTo>
                    <a:pt x="493371" y="900803"/>
                  </a:lnTo>
                  <a:lnTo>
                    <a:pt x="514921" y="898969"/>
                  </a:lnTo>
                  <a:lnTo>
                    <a:pt x="533900" y="896850"/>
                  </a:lnTo>
                  <a:lnTo>
                    <a:pt x="550163" y="894588"/>
                  </a:lnTo>
                </a:path>
                <a:path w="942339" h="905510">
                  <a:moveTo>
                    <a:pt x="350520" y="888491"/>
                  </a:moveTo>
                  <a:lnTo>
                    <a:pt x="356901" y="889825"/>
                  </a:lnTo>
                  <a:lnTo>
                    <a:pt x="374142" y="893445"/>
                  </a:lnTo>
                  <a:lnTo>
                    <a:pt x="399383" y="898779"/>
                  </a:lnTo>
                  <a:lnTo>
                    <a:pt x="429767" y="905256"/>
                  </a:lnTo>
                </a:path>
                <a:path w="942339" h="905510">
                  <a:moveTo>
                    <a:pt x="310895" y="877824"/>
                  </a:moveTo>
                  <a:lnTo>
                    <a:pt x="234695" y="850391"/>
                  </a:lnTo>
                </a:path>
                <a:path w="942339" h="905510">
                  <a:moveTo>
                    <a:pt x="198120" y="824484"/>
                  </a:moveTo>
                  <a:lnTo>
                    <a:pt x="134112" y="778764"/>
                  </a:lnTo>
                </a:path>
                <a:path w="942339" h="905510">
                  <a:moveTo>
                    <a:pt x="109728" y="746760"/>
                  </a:moveTo>
                  <a:lnTo>
                    <a:pt x="62483" y="687324"/>
                  </a:lnTo>
                </a:path>
                <a:path w="942339" h="905510">
                  <a:moveTo>
                    <a:pt x="44195" y="646176"/>
                  </a:moveTo>
                  <a:lnTo>
                    <a:pt x="16763" y="574548"/>
                  </a:lnTo>
                </a:path>
                <a:path w="942339" h="905510">
                  <a:moveTo>
                    <a:pt x="1524" y="455676"/>
                  </a:moveTo>
                  <a:lnTo>
                    <a:pt x="2667" y="475392"/>
                  </a:lnTo>
                  <a:lnTo>
                    <a:pt x="3810" y="495681"/>
                  </a:lnTo>
                  <a:lnTo>
                    <a:pt x="4952" y="516540"/>
                  </a:lnTo>
                  <a:lnTo>
                    <a:pt x="6095" y="537972"/>
                  </a:lnTo>
                </a:path>
                <a:path w="942339" h="905510">
                  <a:moveTo>
                    <a:pt x="12191" y="333756"/>
                  </a:moveTo>
                  <a:lnTo>
                    <a:pt x="0" y="414528"/>
                  </a:lnTo>
                </a:path>
                <a:path w="942339" h="905510">
                  <a:moveTo>
                    <a:pt x="27432" y="295656"/>
                  </a:moveTo>
                  <a:lnTo>
                    <a:pt x="56387" y="220980"/>
                  </a:lnTo>
                </a:path>
                <a:path w="942339" h="905510">
                  <a:moveTo>
                    <a:pt x="77724" y="185928"/>
                  </a:moveTo>
                  <a:lnTo>
                    <a:pt x="90558" y="169330"/>
                  </a:lnTo>
                  <a:lnTo>
                    <a:pt x="104965" y="152590"/>
                  </a:lnTo>
                  <a:lnTo>
                    <a:pt x="119086" y="137279"/>
                  </a:lnTo>
                  <a:lnTo>
                    <a:pt x="131063" y="124968"/>
                  </a:lnTo>
                </a:path>
                <a:path w="942339" h="905510">
                  <a:moveTo>
                    <a:pt x="160020" y="96012"/>
                  </a:moveTo>
                  <a:lnTo>
                    <a:pt x="171354" y="87153"/>
                  </a:lnTo>
                  <a:lnTo>
                    <a:pt x="187832" y="75438"/>
                  </a:lnTo>
                  <a:lnTo>
                    <a:pt x="207168" y="62579"/>
                  </a:lnTo>
                  <a:lnTo>
                    <a:pt x="227075" y="50291"/>
                  </a:lnTo>
                </a:path>
                <a:path w="942339" h="905510">
                  <a:moveTo>
                    <a:pt x="265175" y="27432"/>
                  </a:moveTo>
                  <a:lnTo>
                    <a:pt x="342900" y="0"/>
                  </a:lnTo>
                </a:path>
              </a:pathLst>
            </a:custGeom>
            <a:ln w="1524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16" name="object 16"/>
          <p:cNvSpPr/>
          <p:nvPr/>
        </p:nvSpPr>
        <p:spPr>
          <a:xfrm>
            <a:off x="3404214" y="5135880"/>
            <a:ext cx="1735413" cy="291465"/>
          </a:xfrm>
          <a:custGeom>
            <a:avLst/>
            <a:gdLst/>
            <a:ahLst/>
            <a:cxnLst/>
            <a:rect l="l" t="t" r="r" b="b"/>
            <a:pathLst>
              <a:path w="754380" h="291464">
                <a:moveTo>
                  <a:pt x="86867" y="277367"/>
                </a:moveTo>
                <a:lnTo>
                  <a:pt x="28955" y="170687"/>
                </a:lnTo>
                <a:lnTo>
                  <a:pt x="0" y="184403"/>
                </a:lnTo>
                <a:lnTo>
                  <a:pt x="50291" y="291083"/>
                </a:lnTo>
              </a:path>
              <a:path w="754380" h="291464">
                <a:moveTo>
                  <a:pt x="143255" y="248412"/>
                </a:moveTo>
                <a:lnTo>
                  <a:pt x="92963" y="134112"/>
                </a:lnTo>
                <a:lnTo>
                  <a:pt x="129540" y="120396"/>
                </a:lnTo>
                <a:lnTo>
                  <a:pt x="179832" y="234696"/>
                </a:lnTo>
              </a:path>
              <a:path w="754380" h="291464">
                <a:moveTo>
                  <a:pt x="234695" y="213359"/>
                </a:moveTo>
                <a:lnTo>
                  <a:pt x="196595" y="91439"/>
                </a:lnTo>
                <a:lnTo>
                  <a:pt x="234695" y="83819"/>
                </a:lnTo>
                <a:lnTo>
                  <a:pt x="271271" y="198119"/>
                </a:lnTo>
              </a:path>
              <a:path w="754380" h="291464">
                <a:moveTo>
                  <a:pt x="327659" y="184403"/>
                </a:moveTo>
                <a:lnTo>
                  <a:pt x="300228" y="62483"/>
                </a:lnTo>
                <a:lnTo>
                  <a:pt x="335279" y="56387"/>
                </a:lnTo>
                <a:lnTo>
                  <a:pt x="362712" y="170687"/>
                </a:lnTo>
              </a:path>
              <a:path w="754380" h="291464">
                <a:moveTo>
                  <a:pt x="423671" y="155448"/>
                </a:moveTo>
                <a:lnTo>
                  <a:pt x="399287" y="35051"/>
                </a:lnTo>
                <a:lnTo>
                  <a:pt x="434340" y="28955"/>
                </a:lnTo>
                <a:lnTo>
                  <a:pt x="463295" y="152400"/>
                </a:lnTo>
              </a:path>
              <a:path w="754380" h="291464">
                <a:moveTo>
                  <a:pt x="519683" y="137159"/>
                </a:moveTo>
                <a:lnTo>
                  <a:pt x="505967" y="21335"/>
                </a:lnTo>
                <a:lnTo>
                  <a:pt x="548640" y="21335"/>
                </a:lnTo>
                <a:lnTo>
                  <a:pt x="563879" y="134112"/>
                </a:lnTo>
              </a:path>
              <a:path w="754380" h="291464">
                <a:moveTo>
                  <a:pt x="620267" y="126491"/>
                </a:moveTo>
                <a:lnTo>
                  <a:pt x="612647" y="7619"/>
                </a:lnTo>
                <a:lnTo>
                  <a:pt x="655320" y="7619"/>
                </a:lnTo>
                <a:lnTo>
                  <a:pt x="655320" y="123443"/>
                </a:lnTo>
              </a:path>
              <a:path w="754380" h="291464">
                <a:moveTo>
                  <a:pt x="714755" y="123443"/>
                </a:moveTo>
                <a:lnTo>
                  <a:pt x="714755" y="0"/>
                </a:lnTo>
                <a:lnTo>
                  <a:pt x="754379" y="0"/>
                </a:lnTo>
                <a:lnTo>
                  <a:pt x="754379" y="123443"/>
                </a:lnTo>
              </a:path>
            </a:pathLst>
          </a:custGeom>
          <a:ln w="1524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" name="object 17"/>
          <p:cNvSpPr/>
          <p:nvPr/>
        </p:nvSpPr>
        <p:spPr>
          <a:xfrm>
            <a:off x="5279864" y="5138928"/>
            <a:ext cx="1725188" cy="325120"/>
          </a:xfrm>
          <a:custGeom>
            <a:avLst/>
            <a:gdLst/>
            <a:ahLst/>
            <a:cxnLst/>
            <a:rect l="l" t="t" r="r" b="b"/>
            <a:pathLst>
              <a:path w="749935" h="325120">
                <a:moveTo>
                  <a:pt x="0" y="120395"/>
                </a:moveTo>
                <a:lnTo>
                  <a:pt x="3047" y="0"/>
                </a:lnTo>
                <a:lnTo>
                  <a:pt x="45719" y="0"/>
                </a:lnTo>
                <a:lnTo>
                  <a:pt x="39623" y="120395"/>
                </a:lnTo>
              </a:path>
              <a:path w="749935" h="325120">
                <a:moveTo>
                  <a:pt x="100583" y="131064"/>
                </a:moveTo>
                <a:lnTo>
                  <a:pt x="115823" y="10667"/>
                </a:lnTo>
                <a:lnTo>
                  <a:pt x="149352" y="10667"/>
                </a:lnTo>
                <a:lnTo>
                  <a:pt x="135635" y="138683"/>
                </a:lnTo>
              </a:path>
              <a:path w="749935" h="325120">
                <a:moveTo>
                  <a:pt x="195071" y="144779"/>
                </a:moveTo>
                <a:lnTo>
                  <a:pt x="216407" y="28955"/>
                </a:lnTo>
                <a:lnTo>
                  <a:pt x="259079" y="28955"/>
                </a:lnTo>
                <a:lnTo>
                  <a:pt x="237744" y="152400"/>
                </a:lnTo>
              </a:path>
              <a:path w="749935" h="325120">
                <a:moveTo>
                  <a:pt x="292607" y="164591"/>
                </a:moveTo>
                <a:lnTo>
                  <a:pt x="329183" y="45719"/>
                </a:lnTo>
                <a:lnTo>
                  <a:pt x="364236" y="53339"/>
                </a:lnTo>
                <a:lnTo>
                  <a:pt x="330707" y="178307"/>
                </a:lnTo>
              </a:path>
              <a:path w="749935" h="325120">
                <a:moveTo>
                  <a:pt x="387095" y="188975"/>
                </a:moveTo>
                <a:lnTo>
                  <a:pt x="432815" y="77723"/>
                </a:lnTo>
                <a:lnTo>
                  <a:pt x="463295" y="85343"/>
                </a:lnTo>
                <a:lnTo>
                  <a:pt x="423671" y="202691"/>
                </a:lnTo>
              </a:path>
              <a:path w="749935" h="325120">
                <a:moveTo>
                  <a:pt x="475487" y="227075"/>
                </a:moveTo>
                <a:lnTo>
                  <a:pt x="525779" y="112775"/>
                </a:lnTo>
                <a:lnTo>
                  <a:pt x="560831" y="126491"/>
                </a:lnTo>
                <a:lnTo>
                  <a:pt x="510539" y="240791"/>
                </a:lnTo>
              </a:path>
              <a:path w="749935" h="325120">
                <a:moveTo>
                  <a:pt x="563879" y="263651"/>
                </a:moveTo>
                <a:lnTo>
                  <a:pt x="620267" y="155448"/>
                </a:lnTo>
                <a:lnTo>
                  <a:pt x="656844" y="170687"/>
                </a:lnTo>
                <a:lnTo>
                  <a:pt x="597407" y="281939"/>
                </a:lnTo>
              </a:path>
              <a:path w="749935" h="325120">
                <a:moveTo>
                  <a:pt x="650747" y="306323"/>
                </a:moveTo>
                <a:lnTo>
                  <a:pt x="716279" y="202691"/>
                </a:lnTo>
                <a:lnTo>
                  <a:pt x="749807" y="224027"/>
                </a:lnTo>
                <a:lnTo>
                  <a:pt x="688847" y="324611"/>
                </a:lnTo>
              </a:path>
            </a:pathLst>
          </a:custGeom>
          <a:ln w="1524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grpSp>
        <p:nvGrpSpPr>
          <p:cNvPr id="18" name="object 18"/>
          <p:cNvGrpSpPr/>
          <p:nvPr/>
        </p:nvGrpSpPr>
        <p:grpSpPr>
          <a:xfrm>
            <a:off x="2980002" y="4971097"/>
            <a:ext cx="4253807" cy="1949450"/>
            <a:chOff x="1295400" y="4971097"/>
            <a:chExt cx="1849120" cy="1949450"/>
          </a:xfrm>
        </p:grpSpPr>
        <p:sp>
          <p:nvSpPr>
            <p:cNvPr id="19" name="object 19"/>
            <p:cNvSpPr/>
            <p:nvPr/>
          </p:nvSpPr>
          <p:spPr>
            <a:xfrm>
              <a:off x="1566671" y="5260848"/>
              <a:ext cx="1379220" cy="184785"/>
            </a:xfrm>
            <a:custGeom>
              <a:avLst/>
              <a:gdLst/>
              <a:ahLst/>
              <a:cxnLst/>
              <a:rect l="l" t="t" r="r" b="b"/>
              <a:pathLst>
                <a:path w="1379220" h="184785">
                  <a:moveTo>
                    <a:pt x="0" y="152400"/>
                  </a:moveTo>
                  <a:lnTo>
                    <a:pt x="56387" y="123444"/>
                  </a:lnTo>
                </a:path>
                <a:path w="1379220" h="184785">
                  <a:moveTo>
                    <a:pt x="92964" y="109728"/>
                  </a:moveTo>
                  <a:lnTo>
                    <a:pt x="149352" y="91439"/>
                  </a:lnTo>
                </a:path>
                <a:path w="1379220" h="184785">
                  <a:moveTo>
                    <a:pt x="184404" y="77723"/>
                  </a:moveTo>
                  <a:lnTo>
                    <a:pt x="240791" y="60959"/>
                  </a:lnTo>
                </a:path>
                <a:path w="1379220" h="184785">
                  <a:moveTo>
                    <a:pt x="275844" y="45719"/>
                  </a:moveTo>
                  <a:lnTo>
                    <a:pt x="336804" y="33528"/>
                  </a:lnTo>
                </a:path>
                <a:path w="1379220" h="184785">
                  <a:moveTo>
                    <a:pt x="376428" y="27432"/>
                  </a:moveTo>
                  <a:lnTo>
                    <a:pt x="381809" y="25479"/>
                  </a:lnTo>
                  <a:lnTo>
                    <a:pt x="394335" y="22097"/>
                  </a:lnTo>
                  <a:lnTo>
                    <a:pt x="412003" y="17573"/>
                  </a:lnTo>
                  <a:lnTo>
                    <a:pt x="432816" y="12191"/>
                  </a:lnTo>
                </a:path>
                <a:path w="1379220" h="184785">
                  <a:moveTo>
                    <a:pt x="477012" y="10667"/>
                  </a:moveTo>
                  <a:lnTo>
                    <a:pt x="481536" y="9239"/>
                  </a:lnTo>
                  <a:lnTo>
                    <a:pt x="493776" y="7239"/>
                  </a:lnTo>
                  <a:lnTo>
                    <a:pt x="511730" y="4667"/>
                  </a:lnTo>
                  <a:lnTo>
                    <a:pt x="533400" y="1523"/>
                  </a:lnTo>
                </a:path>
                <a:path w="1379220" h="184785">
                  <a:moveTo>
                    <a:pt x="568452" y="0"/>
                  </a:moveTo>
                  <a:lnTo>
                    <a:pt x="627887" y="0"/>
                  </a:lnTo>
                </a:path>
                <a:path w="1379220" h="184785">
                  <a:moveTo>
                    <a:pt x="667512" y="0"/>
                  </a:moveTo>
                  <a:lnTo>
                    <a:pt x="728472" y="0"/>
                  </a:lnTo>
                </a:path>
                <a:path w="1379220" h="184785">
                  <a:moveTo>
                    <a:pt x="768095" y="3048"/>
                  </a:moveTo>
                  <a:lnTo>
                    <a:pt x="790908" y="5286"/>
                  </a:lnTo>
                  <a:lnTo>
                    <a:pt x="810006" y="7239"/>
                  </a:lnTo>
                  <a:lnTo>
                    <a:pt x="823388" y="8620"/>
                  </a:lnTo>
                  <a:lnTo>
                    <a:pt x="829056" y="9144"/>
                  </a:lnTo>
                </a:path>
                <a:path w="1379220" h="184785">
                  <a:moveTo>
                    <a:pt x="864108" y="16764"/>
                  </a:moveTo>
                  <a:lnTo>
                    <a:pt x="886896" y="19002"/>
                  </a:lnTo>
                  <a:lnTo>
                    <a:pt x="905827" y="20954"/>
                  </a:lnTo>
                  <a:lnTo>
                    <a:pt x="918757" y="22335"/>
                  </a:lnTo>
                  <a:lnTo>
                    <a:pt x="923544" y="22859"/>
                  </a:lnTo>
                </a:path>
                <a:path w="1379220" h="184785">
                  <a:moveTo>
                    <a:pt x="966216" y="30480"/>
                  </a:moveTo>
                  <a:lnTo>
                    <a:pt x="1021079" y="44196"/>
                  </a:lnTo>
                </a:path>
                <a:path w="1379220" h="184785">
                  <a:moveTo>
                    <a:pt x="1059179" y="56387"/>
                  </a:moveTo>
                  <a:lnTo>
                    <a:pt x="1115568" y="70103"/>
                  </a:lnTo>
                </a:path>
                <a:path w="1379220" h="184785">
                  <a:moveTo>
                    <a:pt x="1152144" y="80771"/>
                  </a:moveTo>
                  <a:lnTo>
                    <a:pt x="1169003" y="88010"/>
                  </a:lnTo>
                  <a:lnTo>
                    <a:pt x="1184147" y="95249"/>
                  </a:lnTo>
                  <a:lnTo>
                    <a:pt x="1195863" y="101345"/>
                  </a:lnTo>
                  <a:lnTo>
                    <a:pt x="1202436" y="105155"/>
                  </a:lnTo>
                </a:path>
                <a:path w="1379220" h="184785">
                  <a:moveTo>
                    <a:pt x="1239012" y="120396"/>
                  </a:moveTo>
                  <a:lnTo>
                    <a:pt x="1290828" y="141732"/>
                  </a:lnTo>
                </a:path>
                <a:path w="1379220" h="184785">
                  <a:moveTo>
                    <a:pt x="1325879" y="161544"/>
                  </a:moveTo>
                  <a:lnTo>
                    <a:pt x="1379220" y="184403"/>
                  </a:lnTo>
                </a:path>
              </a:pathLst>
            </a:custGeom>
            <a:ln w="1524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0" name="object 20"/>
            <p:cNvSpPr/>
            <p:nvPr/>
          </p:nvSpPr>
          <p:spPr>
            <a:xfrm>
              <a:off x="2983991" y="5237987"/>
              <a:ext cx="152400" cy="247015"/>
            </a:xfrm>
            <a:custGeom>
              <a:avLst/>
              <a:gdLst/>
              <a:ahLst/>
              <a:cxnLst/>
              <a:rect l="l" t="t" r="r" b="b"/>
              <a:pathLst>
                <a:path w="152400" h="247014">
                  <a:moveTo>
                    <a:pt x="0" y="228600"/>
                  </a:moveTo>
                  <a:lnTo>
                    <a:pt x="25908" y="246888"/>
                  </a:lnTo>
                  <a:lnTo>
                    <a:pt x="28956" y="246888"/>
                  </a:lnTo>
                  <a:lnTo>
                    <a:pt x="47244" y="210311"/>
                  </a:lnTo>
                  <a:lnTo>
                    <a:pt x="48768" y="201168"/>
                  </a:lnTo>
                  <a:lnTo>
                    <a:pt x="47244" y="196596"/>
                  </a:lnTo>
                  <a:lnTo>
                    <a:pt x="50292" y="193548"/>
                  </a:lnTo>
                  <a:lnTo>
                    <a:pt x="53339" y="188976"/>
                  </a:lnTo>
                  <a:lnTo>
                    <a:pt x="62484" y="184404"/>
                  </a:lnTo>
                  <a:lnTo>
                    <a:pt x="68580" y="181356"/>
                  </a:lnTo>
                  <a:lnTo>
                    <a:pt x="74676" y="179832"/>
                  </a:lnTo>
                  <a:lnTo>
                    <a:pt x="80772" y="176784"/>
                  </a:lnTo>
                  <a:lnTo>
                    <a:pt x="83820" y="170688"/>
                  </a:lnTo>
                  <a:lnTo>
                    <a:pt x="85344" y="166116"/>
                  </a:lnTo>
                  <a:lnTo>
                    <a:pt x="86868" y="160020"/>
                  </a:lnTo>
                  <a:lnTo>
                    <a:pt x="86868" y="155448"/>
                  </a:lnTo>
                  <a:lnTo>
                    <a:pt x="85344" y="149352"/>
                  </a:lnTo>
                  <a:lnTo>
                    <a:pt x="80772" y="146304"/>
                  </a:lnTo>
                  <a:lnTo>
                    <a:pt x="79248" y="138684"/>
                  </a:lnTo>
                  <a:lnTo>
                    <a:pt x="77724" y="132588"/>
                  </a:lnTo>
                  <a:lnTo>
                    <a:pt x="79248" y="121920"/>
                  </a:lnTo>
                  <a:lnTo>
                    <a:pt x="82296" y="115824"/>
                  </a:lnTo>
                  <a:lnTo>
                    <a:pt x="85344" y="108204"/>
                  </a:lnTo>
                  <a:lnTo>
                    <a:pt x="91439" y="109728"/>
                  </a:lnTo>
                  <a:lnTo>
                    <a:pt x="97536" y="105155"/>
                  </a:lnTo>
                  <a:lnTo>
                    <a:pt x="102108" y="102108"/>
                  </a:lnTo>
                  <a:lnTo>
                    <a:pt x="106679" y="96012"/>
                  </a:lnTo>
                  <a:lnTo>
                    <a:pt x="112775" y="89916"/>
                  </a:lnTo>
                  <a:lnTo>
                    <a:pt x="118657" y="85367"/>
                  </a:lnTo>
                  <a:lnTo>
                    <a:pt x="124396" y="80962"/>
                  </a:lnTo>
                  <a:lnTo>
                    <a:pt x="129278" y="76842"/>
                  </a:lnTo>
                  <a:lnTo>
                    <a:pt x="132588" y="73152"/>
                  </a:lnTo>
                  <a:lnTo>
                    <a:pt x="134112" y="70104"/>
                  </a:lnTo>
                  <a:lnTo>
                    <a:pt x="134112" y="65531"/>
                  </a:lnTo>
                  <a:lnTo>
                    <a:pt x="132588" y="62483"/>
                  </a:lnTo>
                  <a:lnTo>
                    <a:pt x="129539" y="56388"/>
                  </a:lnTo>
                  <a:lnTo>
                    <a:pt x="126491" y="50292"/>
                  </a:lnTo>
                  <a:lnTo>
                    <a:pt x="124968" y="44195"/>
                  </a:lnTo>
                  <a:lnTo>
                    <a:pt x="127111" y="31718"/>
                  </a:lnTo>
                  <a:lnTo>
                    <a:pt x="134112" y="19811"/>
                  </a:lnTo>
                  <a:lnTo>
                    <a:pt x="143398" y="9048"/>
                  </a:lnTo>
                  <a:lnTo>
                    <a:pt x="152400" y="0"/>
                  </a:lnTo>
                </a:path>
              </a:pathLst>
            </a:custGeom>
            <a:ln w="1524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1" name="object 21"/>
            <p:cNvSpPr/>
            <p:nvPr/>
          </p:nvSpPr>
          <p:spPr>
            <a:xfrm>
              <a:off x="1303020" y="4978717"/>
              <a:ext cx="1833880" cy="259715"/>
            </a:xfrm>
            <a:custGeom>
              <a:avLst/>
              <a:gdLst/>
              <a:ahLst/>
              <a:cxnLst/>
              <a:rect l="l" t="t" r="r" b="b"/>
              <a:pathLst>
                <a:path w="1833880" h="259714">
                  <a:moveTo>
                    <a:pt x="0" y="256222"/>
                  </a:moveTo>
                  <a:lnTo>
                    <a:pt x="39791" y="231150"/>
                  </a:lnTo>
                  <a:lnTo>
                    <a:pt x="80495" y="207370"/>
                  </a:lnTo>
                  <a:lnTo>
                    <a:pt x="122064" y="184881"/>
                  </a:lnTo>
                  <a:lnTo>
                    <a:pt x="164450" y="163683"/>
                  </a:lnTo>
                  <a:lnTo>
                    <a:pt x="207606" y="143776"/>
                  </a:lnTo>
                  <a:lnTo>
                    <a:pt x="251484" y="125160"/>
                  </a:lnTo>
                  <a:lnTo>
                    <a:pt x="296037" y="107835"/>
                  </a:lnTo>
                  <a:lnTo>
                    <a:pt x="341217" y="91801"/>
                  </a:lnTo>
                  <a:lnTo>
                    <a:pt x="386976" y="77056"/>
                  </a:lnTo>
                  <a:lnTo>
                    <a:pt x="433268" y="63603"/>
                  </a:lnTo>
                  <a:lnTo>
                    <a:pt x="480044" y="51439"/>
                  </a:lnTo>
                  <a:lnTo>
                    <a:pt x="527256" y="40565"/>
                  </a:lnTo>
                  <a:lnTo>
                    <a:pt x="574858" y="30981"/>
                  </a:lnTo>
                  <a:lnTo>
                    <a:pt x="622801" y="22687"/>
                  </a:lnTo>
                  <a:lnTo>
                    <a:pt x="671039" y="15683"/>
                  </a:lnTo>
                  <a:lnTo>
                    <a:pt x="719523" y="9968"/>
                  </a:lnTo>
                  <a:lnTo>
                    <a:pt x="768205" y="5542"/>
                  </a:lnTo>
                  <a:lnTo>
                    <a:pt x="817039" y="2406"/>
                  </a:lnTo>
                  <a:lnTo>
                    <a:pt x="865977" y="558"/>
                  </a:lnTo>
                  <a:lnTo>
                    <a:pt x="914971" y="0"/>
                  </a:lnTo>
                  <a:lnTo>
                    <a:pt x="963973" y="730"/>
                  </a:lnTo>
                  <a:lnTo>
                    <a:pt x="1012937" y="2748"/>
                  </a:lnTo>
                  <a:lnTo>
                    <a:pt x="1061814" y="6055"/>
                  </a:lnTo>
                  <a:lnTo>
                    <a:pt x="1110557" y="10651"/>
                  </a:lnTo>
                  <a:lnTo>
                    <a:pt x="1159118" y="16534"/>
                  </a:lnTo>
                  <a:lnTo>
                    <a:pt x="1207449" y="23706"/>
                  </a:lnTo>
                  <a:lnTo>
                    <a:pt x="1255504" y="32165"/>
                  </a:lnTo>
                  <a:lnTo>
                    <a:pt x="1303234" y="41913"/>
                  </a:lnTo>
                  <a:lnTo>
                    <a:pt x="1350593" y="52947"/>
                  </a:lnTo>
                  <a:lnTo>
                    <a:pt x="1397531" y="65270"/>
                  </a:lnTo>
                  <a:lnTo>
                    <a:pt x="1444003" y="78879"/>
                  </a:lnTo>
                  <a:lnTo>
                    <a:pt x="1489959" y="93776"/>
                  </a:lnTo>
                  <a:lnTo>
                    <a:pt x="1535354" y="109960"/>
                  </a:lnTo>
                  <a:lnTo>
                    <a:pt x="1580138" y="127430"/>
                  </a:lnTo>
                  <a:lnTo>
                    <a:pt x="1624265" y="146187"/>
                  </a:lnTo>
                  <a:lnTo>
                    <a:pt x="1667687" y="166231"/>
                  </a:lnTo>
                  <a:lnTo>
                    <a:pt x="1710356" y="187562"/>
                  </a:lnTo>
                  <a:lnTo>
                    <a:pt x="1752225" y="210178"/>
                  </a:lnTo>
                  <a:lnTo>
                    <a:pt x="1793246" y="234081"/>
                  </a:lnTo>
                  <a:lnTo>
                    <a:pt x="1833371" y="259270"/>
                  </a:lnTo>
                </a:path>
              </a:pathLst>
            </a:custGeom>
            <a:ln w="1524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22" name="object 22"/>
            <p:cNvPicPr/>
            <p:nvPr/>
          </p:nvPicPr>
          <p:blipFill>
            <a:blip r:embed="rId6" cstate="print"/>
            <a:stretch>
              <a:fillRect/>
            </a:stretch>
          </p:blipFill>
          <p:spPr>
            <a:xfrm>
              <a:off x="1295400" y="5227319"/>
              <a:ext cx="242315" cy="208692"/>
            </a:xfrm>
            <a:prstGeom prst="rect">
              <a:avLst/>
            </a:prstGeom>
          </p:spPr>
        </p:pic>
        <p:sp>
          <p:nvSpPr>
            <p:cNvPr id="23" name="object 23"/>
            <p:cNvSpPr/>
            <p:nvPr/>
          </p:nvSpPr>
          <p:spPr>
            <a:xfrm>
              <a:off x="1616963" y="5469635"/>
              <a:ext cx="1350645" cy="589915"/>
            </a:xfrm>
            <a:custGeom>
              <a:avLst/>
              <a:gdLst/>
              <a:ahLst/>
              <a:cxnLst/>
              <a:rect l="l" t="t" r="r" b="b"/>
              <a:pathLst>
                <a:path w="1350645" h="589914">
                  <a:moveTo>
                    <a:pt x="0" y="134112"/>
                  </a:moveTo>
                  <a:lnTo>
                    <a:pt x="419100" y="0"/>
                  </a:lnTo>
                </a:path>
                <a:path w="1350645" h="589914">
                  <a:moveTo>
                    <a:pt x="0" y="134112"/>
                  </a:moveTo>
                  <a:lnTo>
                    <a:pt x="143256" y="589787"/>
                  </a:lnTo>
                </a:path>
                <a:path w="1350645" h="589914">
                  <a:moveTo>
                    <a:pt x="414528" y="6096"/>
                  </a:moveTo>
                  <a:lnTo>
                    <a:pt x="556260" y="446532"/>
                  </a:lnTo>
                </a:path>
                <a:path w="1350645" h="589914">
                  <a:moveTo>
                    <a:pt x="909828" y="16764"/>
                  </a:moveTo>
                  <a:lnTo>
                    <a:pt x="1350263" y="228600"/>
                  </a:lnTo>
                </a:path>
              </a:pathLst>
            </a:custGeom>
            <a:ln w="1524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4" name="object 24"/>
            <p:cNvSpPr/>
            <p:nvPr/>
          </p:nvSpPr>
          <p:spPr>
            <a:xfrm>
              <a:off x="2497835" y="5396055"/>
              <a:ext cx="554990" cy="313055"/>
            </a:xfrm>
            <a:custGeom>
              <a:avLst/>
              <a:gdLst/>
              <a:ahLst/>
              <a:cxnLst/>
              <a:rect l="l" t="t" r="r" b="b"/>
              <a:pathLst>
                <a:path w="554989" h="313054">
                  <a:moveTo>
                    <a:pt x="27431" y="88820"/>
                  </a:moveTo>
                  <a:lnTo>
                    <a:pt x="17573" y="80438"/>
                  </a:lnTo>
                  <a:lnTo>
                    <a:pt x="9143" y="70913"/>
                  </a:lnTo>
                  <a:lnTo>
                    <a:pt x="3000" y="59674"/>
                  </a:lnTo>
                  <a:lnTo>
                    <a:pt x="0" y="46148"/>
                  </a:lnTo>
                  <a:lnTo>
                    <a:pt x="833" y="37718"/>
                  </a:lnTo>
                  <a:lnTo>
                    <a:pt x="24907" y="4095"/>
                  </a:lnTo>
                  <a:lnTo>
                    <a:pt x="62341" y="0"/>
                  </a:lnTo>
                  <a:lnTo>
                    <a:pt x="85343" y="1952"/>
                  </a:lnTo>
                  <a:lnTo>
                    <a:pt x="144970" y="9382"/>
                  </a:lnTo>
                  <a:lnTo>
                    <a:pt x="187451" y="15668"/>
                  </a:lnTo>
                  <a:lnTo>
                    <a:pt x="196595" y="18716"/>
                  </a:lnTo>
                  <a:lnTo>
                    <a:pt x="204215" y="20240"/>
                  </a:lnTo>
                  <a:lnTo>
                    <a:pt x="216479" y="24407"/>
                  </a:lnTo>
                  <a:lnTo>
                    <a:pt x="231457" y="29575"/>
                  </a:lnTo>
                  <a:lnTo>
                    <a:pt x="247292" y="35028"/>
                  </a:lnTo>
                  <a:lnTo>
                    <a:pt x="262127" y="40052"/>
                  </a:lnTo>
                  <a:lnTo>
                    <a:pt x="270748" y="43457"/>
                  </a:lnTo>
                  <a:lnTo>
                    <a:pt x="278510" y="46720"/>
                  </a:lnTo>
                  <a:lnTo>
                    <a:pt x="285702" y="49696"/>
                  </a:lnTo>
                  <a:lnTo>
                    <a:pt x="333755" y="71961"/>
                  </a:lnTo>
                  <a:lnTo>
                    <a:pt x="347471" y="79676"/>
                  </a:lnTo>
                  <a:lnTo>
                    <a:pt x="355758" y="84296"/>
                  </a:lnTo>
                  <a:lnTo>
                    <a:pt x="404741" y="114895"/>
                  </a:lnTo>
                  <a:lnTo>
                    <a:pt x="426148" y="129778"/>
                  </a:lnTo>
                  <a:lnTo>
                    <a:pt x="445555" y="143232"/>
                  </a:lnTo>
                  <a:lnTo>
                    <a:pt x="460247" y="152828"/>
                  </a:lnTo>
                  <a:lnTo>
                    <a:pt x="465058" y="156733"/>
                  </a:lnTo>
                  <a:lnTo>
                    <a:pt x="469011" y="160067"/>
                  </a:lnTo>
                  <a:lnTo>
                    <a:pt x="473535" y="163972"/>
                  </a:lnTo>
                  <a:lnTo>
                    <a:pt x="480059" y="169592"/>
                  </a:lnTo>
                  <a:lnTo>
                    <a:pt x="485965" y="174617"/>
                  </a:lnTo>
                  <a:lnTo>
                    <a:pt x="491870" y="180070"/>
                  </a:lnTo>
                  <a:lnTo>
                    <a:pt x="497204" y="185237"/>
                  </a:lnTo>
                  <a:lnTo>
                    <a:pt x="501395" y="189404"/>
                  </a:lnTo>
                  <a:lnTo>
                    <a:pt x="505968" y="192452"/>
                  </a:lnTo>
                  <a:lnTo>
                    <a:pt x="507492" y="193976"/>
                  </a:lnTo>
                  <a:lnTo>
                    <a:pt x="510540" y="197024"/>
                  </a:lnTo>
                  <a:lnTo>
                    <a:pt x="520874" y="206978"/>
                  </a:lnTo>
                  <a:lnTo>
                    <a:pt x="533781" y="221789"/>
                  </a:lnTo>
                  <a:lnTo>
                    <a:pt x="546115" y="239458"/>
                  </a:lnTo>
                  <a:lnTo>
                    <a:pt x="554736" y="257984"/>
                  </a:lnTo>
                  <a:lnTo>
                    <a:pt x="553402" y="272319"/>
                  </a:lnTo>
                  <a:lnTo>
                    <a:pt x="548640" y="288083"/>
                  </a:lnTo>
                  <a:lnTo>
                    <a:pt x="539305" y="302132"/>
                  </a:lnTo>
                  <a:lnTo>
                    <a:pt x="524255" y="311324"/>
                  </a:lnTo>
                  <a:lnTo>
                    <a:pt x="510039" y="312658"/>
                  </a:lnTo>
                  <a:lnTo>
                    <a:pt x="493966" y="310562"/>
                  </a:lnTo>
                  <a:lnTo>
                    <a:pt x="478178" y="306181"/>
                  </a:lnTo>
                  <a:lnTo>
                    <a:pt x="464819" y="300656"/>
                  </a:lnTo>
                </a:path>
              </a:pathLst>
            </a:custGeom>
            <a:ln w="1524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5" name="object 25"/>
            <p:cNvSpPr/>
            <p:nvPr/>
          </p:nvSpPr>
          <p:spPr>
            <a:xfrm>
              <a:off x="1516380" y="5370576"/>
              <a:ext cx="586740" cy="242570"/>
            </a:xfrm>
            <a:custGeom>
              <a:avLst/>
              <a:gdLst/>
              <a:ahLst/>
              <a:cxnLst/>
              <a:rect l="l" t="t" r="r" b="b"/>
              <a:pathLst>
                <a:path w="586739" h="242570">
                  <a:moveTo>
                    <a:pt x="99059" y="233172"/>
                  </a:moveTo>
                  <a:lnTo>
                    <a:pt x="50363" y="242458"/>
                  </a:lnTo>
                  <a:lnTo>
                    <a:pt x="19240" y="235458"/>
                  </a:lnTo>
                  <a:lnTo>
                    <a:pt x="3262" y="218170"/>
                  </a:lnTo>
                  <a:lnTo>
                    <a:pt x="0" y="196596"/>
                  </a:lnTo>
                  <a:lnTo>
                    <a:pt x="4095" y="181832"/>
                  </a:lnTo>
                  <a:lnTo>
                    <a:pt x="31718" y="149447"/>
                  </a:lnTo>
                  <a:lnTo>
                    <a:pt x="83534" y="113204"/>
                  </a:lnTo>
                  <a:lnTo>
                    <a:pt x="119252" y="94869"/>
                  </a:lnTo>
                  <a:lnTo>
                    <a:pt x="160115" y="75961"/>
                  </a:lnTo>
                  <a:lnTo>
                    <a:pt x="202691" y="57912"/>
                  </a:lnTo>
                  <a:lnTo>
                    <a:pt x="249547" y="39863"/>
                  </a:lnTo>
                  <a:lnTo>
                    <a:pt x="296615" y="25287"/>
                  </a:lnTo>
                  <a:lnTo>
                    <a:pt x="345376" y="14097"/>
                  </a:lnTo>
                  <a:lnTo>
                    <a:pt x="397312" y="6208"/>
                  </a:lnTo>
                  <a:lnTo>
                    <a:pt x="453905" y="1538"/>
                  </a:lnTo>
                  <a:lnTo>
                    <a:pt x="516636" y="0"/>
                  </a:lnTo>
                  <a:lnTo>
                    <a:pt x="554593" y="2500"/>
                  </a:lnTo>
                  <a:lnTo>
                    <a:pt x="575691" y="14287"/>
                  </a:lnTo>
                  <a:lnTo>
                    <a:pt x="584787" y="31503"/>
                  </a:lnTo>
                  <a:lnTo>
                    <a:pt x="586740" y="50291"/>
                  </a:lnTo>
                  <a:lnTo>
                    <a:pt x="584835" y="62626"/>
                  </a:lnTo>
                  <a:lnTo>
                    <a:pt x="576072" y="74675"/>
                  </a:lnTo>
                  <a:lnTo>
                    <a:pt x="555879" y="86725"/>
                  </a:lnTo>
                  <a:lnTo>
                    <a:pt x="519683" y="99060"/>
                  </a:lnTo>
                </a:path>
              </a:pathLst>
            </a:custGeom>
            <a:ln w="1524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6" name="object 26"/>
            <p:cNvSpPr/>
            <p:nvPr/>
          </p:nvSpPr>
          <p:spPr>
            <a:xfrm>
              <a:off x="1551432" y="5500115"/>
              <a:ext cx="1408430" cy="1021080"/>
            </a:xfrm>
            <a:custGeom>
              <a:avLst/>
              <a:gdLst/>
              <a:ahLst/>
              <a:cxnLst/>
              <a:rect l="l" t="t" r="r" b="b"/>
              <a:pathLst>
                <a:path w="1408430" h="1021079">
                  <a:moveTo>
                    <a:pt x="1010411" y="0"/>
                  </a:moveTo>
                  <a:lnTo>
                    <a:pt x="798575" y="423671"/>
                  </a:lnTo>
                </a:path>
                <a:path w="1408430" h="1021079">
                  <a:moveTo>
                    <a:pt x="1098803" y="47244"/>
                  </a:moveTo>
                  <a:lnTo>
                    <a:pt x="886967" y="470916"/>
                  </a:lnTo>
                </a:path>
                <a:path w="1408430" h="1021079">
                  <a:moveTo>
                    <a:pt x="1010411" y="4571"/>
                  </a:moveTo>
                  <a:lnTo>
                    <a:pt x="885443" y="470916"/>
                  </a:lnTo>
                </a:path>
                <a:path w="1408430" h="1021079">
                  <a:moveTo>
                    <a:pt x="1101851" y="47244"/>
                  </a:moveTo>
                  <a:lnTo>
                    <a:pt x="800100" y="423671"/>
                  </a:lnTo>
                </a:path>
                <a:path w="1408430" h="1021079">
                  <a:moveTo>
                    <a:pt x="1304543" y="146303"/>
                  </a:moveTo>
                  <a:lnTo>
                    <a:pt x="1097279" y="569976"/>
                  </a:lnTo>
                </a:path>
                <a:path w="1408430" h="1021079">
                  <a:moveTo>
                    <a:pt x="1392935" y="190500"/>
                  </a:moveTo>
                  <a:lnTo>
                    <a:pt x="1188719" y="615696"/>
                  </a:lnTo>
                </a:path>
                <a:path w="1408430" h="1021079">
                  <a:moveTo>
                    <a:pt x="1301495" y="146303"/>
                  </a:moveTo>
                  <a:lnTo>
                    <a:pt x="1188719" y="615696"/>
                  </a:lnTo>
                </a:path>
                <a:path w="1408430" h="1021079">
                  <a:moveTo>
                    <a:pt x="1394459" y="190500"/>
                  </a:moveTo>
                  <a:lnTo>
                    <a:pt x="1095756" y="574548"/>
                  </a:lnTo>
                </a:path>
                <a:path w="1408430" h="1021079">
                  <a:moveTo>
                    <a:pt x="716279" y="385571"/>
                  </a:moveTo>
                  <a:lnTo>
                    <a:pt x="1286256" y="667512"/>
                  </a:lnTo>
                </a:path>
                <a:path w="1408430" h="1021079">
                  <a:moveTo>
                    <a:pt x="103631" y="595883"/>
                  </a:moveTo>
                  <a:lnTo>
                    <a:pt x="0" y="807719"/>
                  </a:lnTo>
                </a:path>
                <a:path w="1408430" h="1021079">
                  <a:moveTo>
                    <a:pt x="103631" y="595883"/>
                  </a:moveTo>
                  <a:lnTo>
                    <a:pt x="714755" y="385571"/>
                  </a:lnTo>
                </a:path>
                <a:path w="1408430" h="1021079">
                  <a:moveTo>
                    <a:pt x="1286256" y="667512"/>
                  </a:moveTo>
                  <a:lnTo>
                    <a:pt x="1408175" y="1021080"/>
                  </a:lnTo>
                </a:path>
              </a:pathLst>
            </a:custGeom>
            <a:ln w="1524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27" name="object 27"/>
            <p:cNvPicPr/>
            <p:nvPr/>
          </p:nvPicPr>
          <p:blipFill>
            <a:blip r:embed="rId7" cstate="print"/>
            <a:stretch>
              <a:fillRect/>
            </a:stretch>
          </p:blipFill>
          <p:spPr>
            <a:xfrm>
              <a:off x="2523743" y="5416295"/>
              <a:ext cx="507492" cy="266700"/>
            </a:xfrm>
            <a:prstGeom prst="rect">
              <a:avLst/>
            </a:prstGeom>
          </p:spPr>
        </p:pic>
        <p:sp>
          <p:nvSpPr>
            <p:cNvPr id="28" name="object 28"/>
            <p:cNvSpPr/>
            <p:nvPr/>
          </p:nvSpPr>
          <p:spPr>
            <a:xfrm>
              <a:off x="2023871" y="6542532"/>
              <a:ext cx="370840" cy="370840"/>
            </a:xfrm>
            <a:custGeom>
              <a:avLst/>
              <a:gdLst/>
              <a:ahLst/>
              <a:cxnLst/>
              <a:rect l="l" t="t" r="r" b="b"/>
              <a:pathLst>
                <a:path w="370839" h="370840">
                  <a:moveTo>
                    <a:pt x="370332" y="185927"/>
                  </a:moveTo>
                  <a:lnTo>
                    <a:pt x="363650" y="136701"/>
                  </a:lnTo>
                  <a:lnTo>
                    <a:pt x="344819" y="92343"/>
                  </a:lnTo>
                  <a:lnTo>
                    <a:pt x="315658" y="54673"/>
                  </a:lnTo>
                  <a:lnTo>
                    <a:pt x="277988" y="25512"/>
                  </a:lnTo>
                  <a:lnTo>
                    <a:pt x="233630" y="6681"/>
                  </a:lnTo>
                  <a:lnTo>
                    <a:pt x="184404" y="0"/>
                  </a:lnTo>
                  <a:lnTo>
                    <a:pt x="135290" y="6681"/>
                  </a:lnTo>
                  <a:lnTo>
                    <a:pt x="91214" y="25512"/>
                  </a:lnTo>
                  <a:lnTo>
                    <a:pt x="53911" y="54673"/>
                  </a:lnTo>
                  <a:lnTo>
                    <a:pt x="25117" y="92343"/>
                  </a:lnTo>
                  <a:lnTo>
                    <a:pt x="6568" y="136701"/>
                  </a:lnTo>
                  <a:lnTo>
                    <a:pt x="0" y="185927"/>
                  </a:lnTo>
                  <a:lnTo>
                    <a:pt x="6568" y="234512"/>
                  </a:lnTo>
                  <a:lnTo>
                    <a:pt x="25117" y="278440"/>
                  </a:lnTo>
                  <a:lnTo>
                    <a:pt x="53911" y="315849"/>
                  </a:lnTo>
                  <a:lnTo>
                    <a:pt x="91214" y="344875"/>
                  </a:lnTo>
                  <a:lnTo>
                    <a:pt x="135290" y="363657"/>
                  </a:lnTo>
                  <a:lnTo>
                    <a:pt x="184404" y="370332"/>
                  </a:lnTo>
                  <a:lnTo>
                    <a:pt x="233630" y="363657"/>
                  </a:lnTo>
                  <a:lnTo>
                    <a:pt x="277988" y="344875"/>
                  </a:lnTo>
                  <a:lnTo>
                    <a:pt x="315658" y="315849"/>
                  </a:lnTo>
                  <a:lnTo>
                    <a:pt x="344819" y="278440"/>
                  </a:lnTo>
                  <a:lnTo>
                    <a:pt x="363650" y="234512"/>
                  </a:lnTo>
                  <a:lnTo>
                    <a:pt x="370332" y="185927"/>
                  </a:lnTo>
                </a:path>
              </a:pathLst>
            </a:custGeom>
            <a:ln w="1524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29" name="object 29"/>
          <p:cNvGrpSpPr/>
          <p:nvPr/>
        </p:nvGrpSpPr>
        <p:grpSpPr>
          <a:xfrm>
            <a:off x="9893605" y="5550408"/>
            <a:ext cx="6275534" cy="215265"/>
            <a:chOff x="4300727" y="5550407"/>
            <a:chExt cx="2727960" cy="215265"/>
          </a:xfrm>
        </p:grpSpPr>
        <p:sp>
          <p:nvSpPr>
            <p:cNvPr id="30" name="object 30"/>
            <p:cNvSpPr/>
            <p:nvPr/>
          </p:nvSpPr>
          <p:spPr>
            <a:xfrm>
              <a:off x="4300727" y="5564123"/>
              <a:ext cx="2727960" cy="0"/>
            </a:xfrm>
            <a:custGeom>
              <a:avLst/>
              <a:gdLst/>
              <a:ahLst/>
              <a:cxnLst/>
              <a:rect l="l" t="t" r="r" b="b"/>
              <a:pathLst>
                <a:path w="2727959">
                  <a:moveTo>
                    <a:pt x="0" y="0"/>
                  </a:moveTo>
                  <a:lnTo>
                    <a:pt x="2727959" y="0"/>
                  </a:lnTo>
                </a:path>
              </a:pathLst>
            </a:custGeom>
            <a:ln w="2743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1" name="object 31"/>
            <p:cNvSpPr/>
            <p:nvPr/>
          </p:nvSpPr>
          <p:spPr>
            <a:xfrm>
              <a:off x="4527803" y="5561076"/>
              <a:ext cx="2273935" cy="196850"/>
            </a:xfrm>
            <a:custGeom>
              <a:avLst/>
              <a:gdLst/>
              <a:ahLst/>
              <a:cxnLst/>
              <a:rect l="l" t="t" r="r" b="b"/>
              <a:pathLst>
                <a:path w="2273934" h="196850">
                  <a:moveTo>
                    <a:pt x="0" y="3047"/>
                  </a:moveTo>
                  <a:lnTo>
                    <a:pt x="1524" y="196595"/>
                  </a:lnTo>
                </a:path>
                <a:path w="2273934" h="196850">
                  <a:moveTo>
                    <a:pt x="2273808" y="0"/>
                  </a:moveTo>
                  <a:lnTo>
                    <a:pt x="2273808" y="196595"/>
                  </a:lnTo>
                </a:path>
                <a:path w="2273934" h="196850">
                  <a:moveTo>
                    <a:pt x="1705356" y="3047"/>
                  </a:moveTo>
                  <a:lnTo>
                    <a:pt x="1705356" y="196595"/>
                  </a:lnTo>
                </a:path>
                <a:path w="2273934" h="196850">
                  <a:moveTo>
                    <a:pt x="1135380" y="3047"/>
                  </a:moveTo>
                  <a:lnTo>
                    <a:pt x="1135380" y="196595"/>
                  </a:lnTo>
                </a:path>
              </a:pathLst>
            </a:custGeom>
            <a:ln w="1524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32" name="object 32"/>
          <p:cNvSpPr/>
          <p:nvPr/>
        </p:nvSpPr>
        <p:spPr>
          <a:xfrm>
            <a:off x="11723678" y="4995672"/>
            <a:ext cx="4382" cy="177165"/>
          </a:xfrm>
          <a:custGeom>
            <a:avLst/>
            <a:gdLst/>
            <a:ahLst/>
            <a:cxnLst/>
            <a:rect l="l" t="t" r="r" b="b"/>
            <a:pathLst>
              <a:path w="1904" h="177164">
                <a:moveTo>
                  <a:pt x="1524" y="176783"/>
                </a:moveTo>
                <a:lnTo>
                  <a:pt x="0" y="0"/>
                </a:lnTo>
              </a:path>
            </a:pathLst>
          </a:custGeom>
          <a:ln w="1524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3" name="object 33"/>
          <p:cNvSpPr/>
          <p:nvPr/>
        </p:nvSpPr>
        <p:spPr>
          <a:xfrm>
            <a:off x="12768432" y="6131052"/>
            <a:ext cx="522959" cy="0"/>
          </a:xfrm>
          <a:custGeom>
            <a:avLst/>
            <a:gdLst/>
            <a:ahLst/>
            <a:cxnLst/>
            <a:rect l="l" t="t" r="r" b="b"/>
            <a:pathLst>
              <a:path w="227329">
                <a:moveTo>
                  <a:pt x="0" y="0"/>
                </a:moveTo>
                <a:lnTo>
                  <a:pt x="227076" y="0"/>
                </a:lnTo>
              </a:path>
            </a:pathLst>
          </a:custGeom>
          <a:ln w="1524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4" name="object 34"/>
          <p:cNvSpPr/>
          <p:nvPr/>
        </p:nvSpPr>
        <p:spPr>
          <a:xfrm>
            <a:off x="11068076" y="4995671"/>
            <a:ext cx="1308864" cy="0"/>
          </a:xfrm>
          <a:custGeom>
            <a:avLst/>
            <a:gdLst/>
            <a:ahLst/>
            <a:cxnLst/>
            <a:rect l="l" t="t" r="r" b="b"/>
            <a:pathLst>
              <a:path w="568960">
                <a:moveTo>
                  <a:pt x="0" y="0"/>
                </a:moveTo>
                <a:lnTo>
                  <a:pt x="568451" y="0"/>
                </a:lnTo>
              </a:path>
            </a:pathLst>
          </a:custGeom>
          <a:ln w="1524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5" name="object 35"/>
          <p:cNvSpPr/>
          <p:nvPr/>
        </p:nvSpPr>
        <p:spPr>
          <a:xfrm>
            <a:off x="10058382" y="6131053"/>
            <a:ext cx="712863" cy="307975"/>
          </a:xfrm>
          <a:custGeom>
            <a:avLst/>
            <a:gdLst/>
            <a:ahLst/>
            <a:cxnLst/>
            <a:rect l="l" t="t" r="r" b="b"/>
            <a:pathLst>
              <a:path w="309879" h="307975">
                <a:moveTo>
                  <a:pt x="0" y="155448"/>
                </a:moveTo>
                <a:lnTo>
                  <a:pt x="7973" y="106509"/>
                </a:lnTo>
                <a:lnTo>
                  <a:pt x="30138" y="63861"/>
                </a:lnTo>
                <a:lnTo>
                  <a:pt x="63861" y="30138"/>
                </a:lnTo>
                <a:lnTo>
                  <a:pt x="106509" y="7973"/>
                </a:lnTo>
                <a:lnTo>
                  <a:pt x="155448" y="0"/>
                </a:lnTo>
                <a:lnTo>
                  <a:pt x="204228" y="7973"/>
                </a:lnTo>
                <a:lnTo>
                  <a:pt x="246497" y="30138"/>
                </a:lnTo>
                <a:lnTo>
                  <a:pt x="279769" y="63861"/>
                </a:lnTo>
                <a:lnTo>
                  <a:pt x="301556" y="106509"/>
                </a:lnTo>
                <a:lnTo>
                  <a:pt x="309372" y="155448"/>
                </a:lnTo>
                <a:lnTo>
                  <a:pt x="301556" y="204069"/>
                </a:lnTo>
                <a:lnTo>
                  <a:pt x="279769" y="245961"/>
                </a:lnTo>
                <a:lnTo>
                  <a:pt x="246497" y="278782"/>
                </a:lnTo>
                <a:lnTo>
                  <a:pt x="204228" y="300191"/>
                </a:lnTo>
                <a:lnTo>
                  <a:pt x="155448" y="307848"/>
                </a:lnTo>
                <a:lnTo>
                  <a:pt x="106509" y="300191"/>
                </a:lnTo>
                <a:lnTo>
                  <a:pt x="63861" y="278782"/>
                </a:lnTo>
                <a:lnTo>
                  <a:pt x="30138" y="245961"/>
                </a:lnTo>
                <a:lnTo>
                  <a:pt x="7973" y="204069"/>
                </a:lnTo>
                <a:lnTo>
                  <a:pt x="0" y="155448"/>
                </a:lnTo>
              </a:path>
            </a:pathLst>
          </a:custGeom>
          <a:ln w="1524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6" name="object 36"/>
          <p:cNvSpPr/>
          <p:nvPr/>
        </p:nvSpPr>
        <p:spPr>
          <a:xfrm>
            <a:off x="11755231" y="7380732"/>
            <a:ext cx="4382" cy="224154"/>
          </a:xfrm>
          <a:custGeom>
            <a:avLst/>
            <a:gdLst/>
            <a:ahLst/>
            <a:cxnLst/>
            <a:rect l="l" t="t" r="r" b="b"/>
            <a:pathLst>
              <a:path w="1904" h="224154">
                <a:moveTo>
                  <a:pt x="0" y="224028"/>
                </a:moveTo>
                <a:lnTo>
                  <a:pt x="1524" y="0"/>
                </a:lnTo>
              </a:path>
            </a:pathLst>
          </a:custGeom>
          <a:ln w="1524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7" name="object 37"/>
          <p:cNvSpPr/>
          <p:nvPr/>
        </p:nvSpPr>
        <p:spPr>
          <a:xfrm>
            <a:off x="11103139" y="7036307"/>
            <a:ext cx="1304481" cy="0"/>
          </a:xfrm>
          <a:custGeom>
            <a:avLst/>
            <a:gdLst/>
            <a:ahLst/>
            <a:cxnLst/>
            <a:rect l="l" t="t" r="r" b="b"/>
            <a:pathLst>
              <a:path w="567054">
                <a:moveTo>
                  <a:pt x="0" y="0"/>
                </a:moveTo>
                <a:lnTo>
                  <a:pt x="566927" y="0"/>
                </a:lnTo>
              </a:path>
            </a:pathLst>
          </a:custGeom>
          <a:ln w="1524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8" name="object 38"/>
          <p:cNvSpPr/>
          <p:nvPr/>
        </p:nvSpPr>
        <p:spPr>
          <a:xfrm>
            <a:off x="11755232" y="7687057"/>
            <a:ext cx="186981" cy="41275"/>
          </a:xfrm>
          <a:custGeom>
            <a:avLst/>
            <a:gdLst/>
            <a:ahLst/>
            <a:cxnLst/>
            <a:rect l="l" t="t" r="r" b="b"/>
            <a:pathLst>
              <a:path w="81279" h="41275">
                <a:moveTo>
                  <a:pt x="80772" y="39624"/>
                </a:moveTo>
                <a:lnTo>
                  <a:pt x="80772" y="33528"/>
                </a:lnTo>
                <a:lnTo>
                  <a:pt x="79248" y="27432"/>
                </a:lnTo>
                <a:lnTo>
                  <a:pt x="76200" y="19812"/>
                </a:lnTo>
                <a:lnTo>
                  <a:pt x="73152" y="15240"/>
                </a:lnTo>
                <a:lnTo>
                  <a:pt x="68580" y="9144"/>
                </a:lnTo>
                <a:lnTo>
                  <a:pt x="50292" y="0"/>
                </a:lnTo>
                <a:lnTo>
                  <a:pt x="30480" y="0"/>
                </a:lnTo>
                <a:lnTo>
                  <a:pt x="12192" y="9144"/>
                </a:lnTo>
                <a:lnTo>
                  <a:pt x="7620" y="15240"/>
                </a:lnTo>
                <a:lnTo>
                  <a:pt x="1524" y="27432"/>
                </a:lnTo>
                <a:lnTo>
                  <a:pt x="0" y="33528"/>
                </a:lnTo>
                <a:lnTo>
                  <a:pt x="0" y="41148"/>
                </a:lnTo>
              </a:path>
            </a:pathLst>
          </a:custGeom>
          <a:ln w="1524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grpSp>
        <p:nvGrpSpPr>
          <p:cNvPr id="39" name="object 39"/>
          <p:cNvGrpSpPr/>
          <p:nvPr/>
        </p:nvGrpSpPr>
        <p:grpSpPr>
          <a:xfrm>
            <a:off x="11362574" y="7679436"/>
            <a:ext cx="410481" cy="56515"/>
            <a:chOff x="4939284" y="7679435"/>
            <a:chExt cx="178435" cy="56515"/>
          </a:xfrm>
        </p:grpSpPr>
        <p:sp>
          <p:nvSpPr>
            <p:cNvPr id="40" name="object 40"/>
            <p:cNvSpPr/>
            <p:nvPr/>
          </p:nvSpPr>
          <p:spPr>
            <a:xfrm>
              <a:off x="4946904" y="7687055"/>
              <a:ext cx="81280" cy="41275"/>
            </a:xfrm>
            <a:custGeom>
              <a:avLst/>
              <a:gdLst/>
              <a:ahLst/>
              <a:cxnLst/>
              <a:rect l="l" t="t" r="r" b="b"/>
              <a:pathLst>
                <a:path w="81279" h="41275">
                  <a:moveTo>
                    <a:pt x="80772" y="39624"/>
                  </a:moveTo>
                  <a:lnTo>
                    <a:pt x="80772" y="33528"/>
                  </a:lnTo>
                  <a:lnTo>
                    <a:pt x="77724" y="27432"/>
                  </a:lnTo>
                  <a:lnTo>
                    <a:pt x="74676" y="19812"/>
                  </a:lnTo>
                  <a:lnTo>
                    <a:pt x="71628" y="15240"/>
                  </a:lnTo>
                  <a:lnTo>
                    <a:pt x="67056" y="9144"/>
                  </a:lnTo>
                  <a:lnTo>
                    <a:pt x="62484" y="6096"/>
                  </a:lnTo>
                  <a:lnTo>
                    <a:pt x="51816" y="0"/>
                  </a:lnTo>
                  <a:lnTo>
                    <a:pt x="30480" y="0"/>
                  </a:lnTo>
                  <a:lnTo>
                    <a:pt x="3048" y="27432"/>
                  </a:lnTo>
                  <a:lnTo>
                    <a:pt x="1524" y="33528"/>
                  </a:lnTo>
                  <a:lnTo>
                    <a:pt x="0" y="41148"/>
                  </a:lnTo>
                </a:path>
              </a:pathLst>
            </a:custGeom>
            <a:ln w="1524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1" name="object 41"/>
            <p:cNvSpPr/>
            <p:nvPr/>
          </p:nvSpPr>
          <p:spPr>
            <a:xfrm>
              <a:off x="5027675" y="7687055"/>
              <a:ext cx="82550" cy="41275"/>
            </a:xfrm>
            <a:custGeom>
              <a:avLst/>
              <a:gdLst/>
              <a:ahLst/>
              <a:cxnLst/>
              <a:rect l="l" t="t" r="r" b="b"/>
              <a:pathLst>
                <a:path w="82550" h="41275">
                  <a:moveTo>
                    <a:pt x="82296" y="39624"/>
                  </a:moveTo>
                  <a:lnTo>
                    <a:pt x="62484" y="6096"/>
                  </a:lnTo>
                  <a:lnTo>
                    <a:pt x="57912" y="3048"/>
                  </a:lnTo>
                  <a:lnTo>
                    <a:pt x="50292" y="0"/>
                  </a:lnTo>
                  <a:lnTo>
                    <a:pt x="30480" y="0"/>
                  </a:lnTo>
                  <a:lnTo>
                    <a:pt x="1524" y="27432"/>
                  </a:lnTo>
                  <a:lnTo>
                    <a:pt x="0" y="33528"/>
                  </a:lnTo>
                  <a:lnTo>
                    <a:pt x="0" y="41148"/>
                  </a:lnTo>
                </a:path>
              </a:pathLst>
            </a:custGeom>
            <a:ln w="1524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42" name="object 42"/>
          <p:cNvGrpSpPr/>
          <p:nvPr/>
        </p:nvGrpSpPr>
        <p:grpSpPr>
          <a:xfrm>
            <a:off x="11923512" y="7679436"/>
            <a:ext cx="224961" cy="62865"/>
            <a:chOff x="5183123" y="7679435"/>
            <a:chExt cx="97790" cy="62865"/>
          </a:xfrm>
        </p:grpSpPr>
        <p:sp>
          <p:nvSpPr>
            <p:cNvPr id="43" name="object 43"/>
            <p:cNvSpPr/>
            <p:nvPr/>
          </p:nvSpPr>
          <p:spPr>
            <a:xfrm>
              <a:off x="5190743" y="7687055"/>
              <a:ext cx="82550" cy="41275"/>
            </a:xfrm>
            <a:custGeom>
              <a:avLst/>
              <a:gdLst/>
              <a:ahLst/>
              <a:cxnLst/>
              <a:rect l="l" t="t" r="r" b="b"/>
              <a:pathLst>
                <a:path w="82550" h="41275">
                  <a:moveTo>
                    <a:pt x="82296" y="39624"/>
                  </a:moveTo>
                  <a:lnTo>
                    <a:pt x="82296" y="33528"/>
                  </a:lnTo>
                  <a:lnTo>
                    <a:pt x="80772" y="27432"/>
                  </a:lnTo>
                  <a:lnTo>
                    <a:pt x="77724" y="19812"/>
                  </a:lnTo>
                  <a:lnTo>
                    <a:pt x="73152" y="15240"/>
                  </a:lnTo>
                  <a:lnTo>
                    <a:pt x="68580" y="9144"/>
                  </a:lnTo>
                  <a:lnTo>
                    <a:pt x="64008" y="6096"/>
                  </a:lnTo>
                  <a:lnTo>
                    <a:pt x="51816" y="0"/>
                  </a:lnTo>
                  <a:lnTo>
                    <a:pt x="32004" y="0"/>
                  </a:lnTo>
                  <a:lnTo>
                    <a:pt x="24384" y="3048"/>
                  </a:lnTo>
                  <a:lnTo>
                    <a:pt x="19812" y="6096"/>
                  </a:lnTo>
                  <a:lnTo>
                    <a:pt x="13716" y="9144"/>
                  </a:lnTo>
                  <a:lnTo>
                    <a:pt x="4572" y="21336"/>
                  </a:lnTo>
                  <a:lnTo>
                    <a:pt x="1524" y="33528"/>
                  </a:lnTo>
                  <a:lnTo>
                    <a:pt x="0" y="41148"/>
                  </a:lnTo>
                </a:path>
              </a:pathLst>
            </a:custGeom>
            <a:ln w="1524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4" name="object 44"/>
            <p:cNvSpPr/>
            <p:nvPr/>
          </p:nvSpPr>
          <p:spPr>
            <a:xfrm>
              <a:off x="5183124" y="7734299"/>
              <a:ext cx="97790" cy="0"/>
            </a:xfrm>
            <a:custGeom>
              <a:avLst/>
              <a:gdLst/>
              <a:ahLst/>
              <a:cxnLst/>
              <a:rect l="l" t="t" r="r" b="b"/>
              <a:pathLst>
                <a:path w="97789">
                  <a:moveTo>
                    <a:pt x="82295" y="0"/>
                  </a:moveTo>
                  <a:lnTo>
                    <a:pt x="97535" y="0"/>
                  </a:lnTo>
                </a:path>
                <a:path w="97789">
                  <a:moveTo>
                    <a:pt x="0" y="0"/>
                  </a:moveTo>
                  <a:lnTo>
                    <a:pt x="15240" y="0"/>
                  </a:lnTo>
                </a:path>
              </a:pathLst>
            </a:custGeom>
            <a:ln w="15239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45" name="object 45"/>
          <p:cNvSpPr/>
          <p:nvPr/>
        </p:nvSpPr>
        <p:spPr>
          <a:xfrm>
            <a:off x="11755230" y="7726680"/>
            <a:ext cx="0" cy="15240"/>
          </a:xfrm>
          <a:custGeom>
            <a:avLst/>
            <a:gdLst/>
            <a:ahLst/>
            <a:cxnLst/>
            <a:rect l="l" t="t" r="r" b="b"/>
            <a:pathLst>
              <a:path h="15240">
                <a:moveTo>
                  <a:pt x="-7620" y="7619"/>
                </a:moveTo>
                <a:lnTo>
                  <a:pt x="7620" y="7619"/>
                </a:lnTo>
              </a:path>
            </a:pathLst>
          </a:custGeom>
          <a:ln w="15239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6" name="object 46"/>
          <p:cNvSpPr/>
          <p:nvPr/>
        </p:nvSpPr>
        <p:spPr>
          <a:xfrm>
            <a:off x="11565914" y="7726680"/>
            <a:ext cx="0" cy="15240"/>
          </a:xfrm>
          <a:custGeom>
            <a:avLst/>
            <a:gdLst/>
            <a:ahLst/>
            <a:cxnLst/>
            <a:rect l="l" t="t" r="r" b="b"/>
            <a:pathLst>
              <a:path h="15240">
                <a:moveTo>
                  <a:pt x="-7620" y="7619"/>
                </a:moveTo>
                <a:lnTo>
                  <a:pt x="7620" y="7619"/>
                </a:lnTo>
              </a:path>
            </a:pathLst>
          </a:custGeom>
          <a:ln w="15239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7" name="object 47"/>
          <p:cNvSpPr/>
          <p:nvPr/>
        </p:nvSpPr>
        <p:spPr>
          <a:xfrm>
            <a:off x="11380100" y="7726680"/>
            <a:ext cx="0" cy="15240"/>
          </a:xfrm>
          <a:custGeom>
            <a:avLst/>
            <a:gdLst/>
            <a:ahLst/>
            <a:cxnLst/>
            <a:rect l="l" t="t" r="r" b="b"/>
            <a:pathLst>
              <a:path h="15240">
                <a:moveTo>
                  <a:pt x="-7620" y="7619"/>
                </a:moveTo>
                <a:lnTo>
                  <a:pt x="7620" y="7619"/>
                </a:lnTo>
              </a:path>
            </a:pathLst>
          </a:custGeom>
          <a:ln w="15239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8" name="object 48"/>
          <p:cNvSpPr/>
          <p:nvPr/>
        </p:nvSpPr>
        <p:spPr>
          <a:xfrm>
            <a:off x="11565914" y="7626097"/>
            <a:ext cx="189902" cy="41275"/>
          </a:xfrm>
          <a:custGeom>
            <a:avLst/>
            <a:gdLst/>
            <a:ahLst/>
            <a:cxnLst/>
            <a:rect l="l" t="t" r="r" b="b"/>
            <a:pathLst>
              <a:path w="82550" h="41275">
                <a:moveTo>
                  <a:pt x="0" y="0"/>
                </a:moveTo>
                <a:lnTo>
                  <a:pt x="0" y="6096"/>
                </a:lnTo>
                <a:lnTo>
                  <a:pt x="1524" y="12192"/>
                </a:lnTo>
                <a:lnTo>
                  <a:pt x="4572" y="19812"/>
                </a:lnTo>
                <a:lnTo>
                  <a:pt x="9144" y="24384"/>
                </a:lnTo>
                <a:lnTo>
                  <a:pt x="13716" y="30480"/>
                </a:lnTo>
                <a:lnTo>
                  <a:pt x="18288" y="33528"/>
                </a:lnTo>
                <a:lnTo>
                  <a:pt x="24384" y="36576"/>
                </a:lnTo>
                <a:lnTo>
                  <a:pt x="32004" y="39624"/>
                </a:lnTo>
                <a:lnTo>
                  <a:pt x="38100" y="41148"/>
                </a:lnTo>
                <a:lnTo>
                  <a:pt x="44195" y="41148"/>
                </a:lnTo>
                <a:lnTo>
                  <a:pt x="50292" y="39624"/>
                </a:lnTo>
                <a:lnTo>
                  <a:pt x="57912" y="36576"/>
                </a:lnTo>
                <a:lnTo>
                  <a:pt x="62484" y="33528"/>
                </a:lnTo>
                <a:lnTo>
                  <a:pt x="68580" y="30480"/>
                </a:lnTo>
                <a:lnTo>
                  <a:pt x="77724" y="18288"/>
                </a:lnTo>
                <a:lnTo>
                  <a:pt x="82296" y="0"/>
                </a:lnTo>
              </a:path>
            </a:pathLst>
          </a:custGeom>
          <a:ln w="1524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grpSp>
        <p:nvGrpSpPr>
          <p:cNvPr id="49" name="object 49"/>
          <p:cNvGrpSpPr/>
          <p:nvPr/>
        </p:nvGrpSpPr>
        <p:grpSpPr>
          <a:xfrm>
            <a:off x="11737701" y="7618477"/>
            <a:ext cx="410481" cy="56515"/>
            <a:chOff x="5102351" y="7618476"/>
            <a:chExt cx="178435" cy="56515"/>
          </a:xfrm>
        </p:grpSpPr>
        <p:sp>
          <p:nvSpPr>
            <p:cNvPr id="50" name="object 50"/>
            <p:cNvSpPr/>
            <p:nvPr/>
          </p:nvSpPr>
          <p:spPr>
            <a:xfrm>
              <a:off x="5190744" y="7626096"/>
              <a:ext cx="82550" cy="41275"/>
            </a:xfrm>
            <a:custGeom>
              <a:avLst/>
              <a:gdLst/>
              <a:ahLst/>
              <a:cxnLst/>
              <a:rect l="l" t="t" r="r" b="b"/>
              <a:pathLst>
                <a:path w="82550" h="41275">
                  <a:moveTo>
                    <a:pt x="0" y="0"/>
                  </a:moveTo>
                  <a:lnTo>
                    <a:pt x="19812" y="33528"/>
                  </a:lnTo>
                  <a:lnTo>
                    <a:pt x="24384" y="36576"/>
                  </a:lnTo>
                  <a:lnTo>
                    <a:pt x="32004" y="39624"/>
                  </a:lnTo>
                  <a:lnTo>
                    <a:pt x="38100" y="41148"/>
                  </a:lnTo>
                  <a:lnTo>
                    <a:pt x="44195" y="41148"/>
                  </a:lnTo>
                  <a:lnTo>
                    <a:pt x="77724" y="18288"/>
                  </a:lnTo>
                  <a:lnTo>
                    <a:pt x="82296" y="6096"/>
                  </a:lnTo>
                  <a:lnTo>
                    <a:pt x="82296" y="0"/>
                  </a:lnTo>
                </a:path>
              </a:pathLst>
            </a:custGeom>
            <a:ln w="1524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1" name="object 51"/>
            <p:cNvSpPr/>
            <p:nvPr/>
          </p:nvSpPr>
          <p:spPr>
            <a:xfrm>
              <a:off x="5109971" y="7626096"/>
              <a:ext cx="81280" cy="41275"/>
            </a:xfrm>
            <a:custGeom>
              <a:avLst/>
              <a:gdLst/>
              <a:ahLst/>
              <a:cxnLst/>
              <a:rect l="l" t="t" r="r" b="b"/>
              <a:pathLst>
                <a:path w="81279" h="41275">
                  <a:moveTo>
                    <a:pt x="0" y="0"/>
                  </a:moveTo>
                  <a:lnTo>
                    <a:pt x="0" y="6096"/>
                  </a:lnTo>
                  <a:lnTo>
                    <a:pt x="1524" y="12192"/>
                  </a:lnTo>
                  <a:lnTo>
                    <a:pt x="30480" y="39624"/>
                  </a:lnTo>
                  <a:lnTo>
                    <a:pt x="36576" y="41148"/>
                  </a:lnTo>
                  <a:lnTo>
                    <a:pt x="44195" y="41148"/>
                  </a:lnTo>
                  <a:lnTo>
                    <a:pt x="79248" y="12192"/>
                  </a:lnTo>
                  <a:lnTo>
                    <a:pt x="80772" y="6096"/>
                  </a:lnTo>
                  <a:lnTo>
                    <a:pt x="80772" y="0"/>
                  </a:lnTo>
                </a:path>
              </a:pathLst>
            </a:custGeom>
            <a:ln w="1524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52" name="object 52"/>
          <p:cNvGrpSpPr/>
          <p:nvPr/>
        </p:nvGrpSpPr>
        <p:grpSpPr>
          <a:xfrm>
            <a:off x="11362571" y="7610856"/>
            <a:ext cx="222039" cy="64135"/>
            <a:chOff x="4939283" y="7610855"/>
            <a:chExt cx="96520" cy="64135"/>
          </a:xfrm>
        </p:grpSpPr>
        <p:sp>
          <p:nvSpPr>
            <p:cNvPr id="53" name="object 53"/>
            <p:cNvSpPr/>
            <p:nvPr/>
          </p:nvSpPr>
          <p:spPr>
            <a:xfrm>
              <a:off x="4946903" y="7626095"/>
              <a:ext cx="81280" cy="41275"/>
            </a:xfrm>
            <a:custGeom>
              <a:avLst/>
              <a:gdLst/>
              <a:ahLst/>
              <a:cxnLst/>
              <a:rect l="l" t="t" r="r" b="b"/>
              <a:pathLst>
                <a:path w="81279" h="41275">
                  <a:moveTo>
                    <a:pt x="0" y="0"/>
                  </a:moveTo>
                  <a:lnTo>
                    <a:pt x="18288" y="33528"/>
                  </a:lnTo>
                  <a:lnTo>
                    <a:pt x="25908" y="36576"/>
                  </a:lnTo>
                  <a:lnTo>
                    <a:pt x="32004" y="39624"/>
                  </a:lnTo>
                  <a:lnTo>
                    <a:pt x="38100" y="41148"/>
                  </a:lnTo>
                  <a:lnTo>
                    <a:pt x="45719" y="41148"/>
                  </a:lnTo>
                  <a:lnTo>
                    <a:pt x="51816" y="39624"/>
                  </a:lnTo>
                  <a:lnTo>
                    <a:pt x="68580" y="30480"/>
                  </a:lnTo>
                  <a:lnTo>
                    <a:pt x="71628" y="24384"/>
                  </a:lnTo>
                  <a:lnTo>
                    <a:pt x="76200" y="18288"/>
                  </a:lnTo>
                  <a:lnTo>
                    <a:pt x="77724" y="12192"/>
                  </a:lnTo>
                  <a:lnTo>
                    <a:pt x="80772" y="6096"/>
                  </a:lnTo>
                  <a:lnTo>
                    <a:pt x="80772" y="0"/>
                  </a:lnTo>
                </a:path>
              </a:pathLst>
            </a:custGeom>
            <a:ln w="1524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4" name="object 54"/>
            <p:cNvSpPr/>
            <p:nvPr/>
          </p:nvSpPr>
          <p:spPr>
            <a:xfrm>
              <a:off x="4939283" y="7618475"/>
              <a:ext cx="96520" cy="0"/>
            </a:xfrm>
            <a:custGeom>
              <a:avLst/>
              <a:gdLst/>
              <a:ahLst/>
              <a:cxnLst/>
              <a:rect l="l" t="t" r="r" b="b"/>
              <a:pathLst>
                <a:path w="96520">
                  <a:moveTo>
                    <a:pt x="0" y="0"/>
                  </a:moveTo>
                  <a:lnTo>
                    <a:pt x="15240" y="0"/>
                  </a:lnTo>
                </a:path>
                <a:path w="96520">
                  <a:moveTo>
                    <a:pt x="80772" y="0"/>
                  </a:moveTo>
                  <a:lnTo>
                    <a:pt x="96012" y="0"/>
                  </a:lnTo>
                </a:path>
              </a:pathLst>
            </a:custGeom>
            <a:ln w="1524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55" name="object 55"/>
          <p:cNvSpPr/>
          <p:nvPr/>
        </p:nvSpPr>
        <p:spPr>
          <a:xfrm>
            <a:off x="11755230" y="7610855"/>
            <a:ext cx="0" cy="15240"/>
          </a:xfrm>
          <a:custGeom>
            <a:avLst/>
            <a:gdLst/>
            <a:ahLst/>
            <a:cxnLst/>
            <a:rect l="l" t="t" r="r" b="b"/>
            <a:pathLst>
              <a:path h="15240">
                <a:moveTo>
                  <a:pt x="-7620" y="7620"/>
                </a:moveTo>
                <a:lnTo>
                  <a:pt x="7620" y="7620"/>
                </a:lnTo>
              </a:path>
            </a:pathLst>
          </a:custGeom>
          <a:ln w="1524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6" name="object 56"/>
          <p:cNvSpPr/>
          <p:nvPr/>
        </p:nvSpPr>
        <p:spPr>
          <a:xfrm>
            <a:off x="11941044" y="7610855"/>
            <a:ext cx="0" cy="15240"/>
          </a:xfrm>
          <a:custGeom>
            <a:avLst/>
            <a:gdLst/>
            <a:ahLst/>
            <a:cxnLst/>
            <a:rect l="l" t="t" r="r" b="b"/>
            <a:pathLst>
              <a:path h="15240">
                <a:moveTo>
                  <a:pt x="-7620" y="7620"/>
                </a:moveTo>
                <a:lnTo>
                  <a:pt x="7620" y="7620"/>
                </a:lnTo>
              </a:path>
            </a:pathLst>
          </a:custGeom>
          <a:ln w="1524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grpSp>
        <p:nvGrpSpPr>
          <p:cNvPr id="57" name="object 57"/>
          <p:cNvGrpSpPr/>
          <p:nvPr/>
        </p:nvGrpSpPr>
        <p:grpSpPr>
          <a:xfrm>
            <a:off x="12112830" y="7559040"/>
            <a:ext cx="750844" cy="104139"/>
            <a:chOff x="5265419" y="7559040"/>
            <a:chExt cx="326390" cy="104139"/>
          </a:xfrm>
        </p:grpSpPr>
        <p:sp>
          <p:nvSpPr>
            <p:cNvPr id="58" name="object 58"/>
            <p:cNvSpPr/>
            <p:nvPr/>
          </p:nvSpPr>
          <p:spPr>
            <a:xfrm>
              <a:off x="5273039" y="7610856"/>
              <a:ext cx="0" cy="15240"/>
            </a:xfrm>
            <a:custGeom>
              <a:avLst/>
              <a:gdLst/>
              <a:ahLst/>
              <a:cxnLst/>
              <a:rect l="l" t="t" r="r" b="b"/>
              <a:pathLst>
                <a:path h="15240">
                  <a:moveTo>
                    <a:pt x="-7620" y="7620"/>
                  </a:moveTo>
                  <a:lnTo>
                    <a:pt x="7620" y="7620"/>
                  </a:lnTo>
                </a:path>
              </a:pathLst>
            </a:custGeom>
            <a:ln w="1524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9" name="object 59"/>
            <p:cNvSpPr/>
            <p:nvPr/>
          </p:nvSpPr>
          <p:spPr>
            <a:xfrm>
              <a:off x="5271515" y="7559040"/>
              <a:ext cx="312420" cy="104139"/>
            </a:xfrm>
            <a:custGeom>
              <a:avLst/>
              <a:gdLst/>
              <a:ahLst/>
              <a:cxnLst/>
              <a:rect l="l" t="t" r="r" b="b"/>
              <a:pathLst>
                <a:path w="312420" h="104140">
                  <a:moveTo>
                    <a:pt x="246887" y="51816"/>
                  </a:moveTo>
                  <a:lnTo>
                    <a:pt x="0" y="51816"/>
                  </a:lnTo>
                </a:path>
                <a:path w="312420" h="104140">
                  <a:moveTo>
                    <a:pt x="278891" y="91440"/>
                  </a:moveTo>
                  <a:lnTo>
                    <a:pt x="278891" y="12192"/>
                  </a:lnTo>
                </a:path>
                <a:path w="312420" h="104140">
                  <a:moveTo>
                    <a:pt x="312419" y="77724"/>
                  </a:moveTo>
                  <a:lnTo>
                    <a:pt x="312419" y="25908"/>
                  </a:lnTo>
                </a:path>
                <a:path w="312420" h="104140">
                  <a:moveTo>
                    <a:pt x="246887" y="103632"/>
                  </a:moveTo>
                  <a:lnTo>
                    <a:pt x="246887" y="0"/>
                  </a:lnTo>
                </a:path>
              </a:pathLst>
            </a:custGeom>
            <a:ln w="1524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60" name="object 60"/>
          <p:cNvGrpSpPr/>
          <p:nvPr/>
        </p:nvGrpSpPr>
        <p:grpSpPr>
          <a:xfrm>
            <a:off x="11383609" y="7740397"/>
            <a:ext cx="743540" cy="795655"/>
            <a:chOff x="4948428" y="7740396"/>
            <a:chExt cx="323215" cy="795655"/>
          </a:xfrm>
        </p:grpSpPr>
        <p:sp>
          <p:nvSpPr>
            <p:cNvPr id="61" name="object 61"/>
            <p:cNvSpPr/>
            <p:nvPr/>
          </p:nvSpPr>
          <p:spPr>
            <a:xfrm>
              <a:off x="5109971" y="7740396"/>
              <a:ext cx="0" cy="466725"/>
            </a:xfrm>
            <a:custGeom>
              <a:avLst/>
              <a:gdLst/>
              <a:ahLst/>
              <a:cxnLst/>
              <a:rect l="l" t="t" r="r" b="b"/>
              <a:pathLst>
                <a:path h="466725">
                  <a:moveTo>
                    <a:pt x="0" y="0"/>
                  </a:moveTo>
                  <a:lnTo>
                    <a:pt x="0" y="466343"/>
                  </a:lnTo>
                </a:path>
              </a:pathLst>
            </a:custGeom>
            <a:ln w="1524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2" name="object 62"/>
            <p:cNvSpPr/>
            <p:nvPr/>
          </p:nvSpPr>
          <p:spPr>
            <a:xfrm>
              <a:off x="4956048" y="8220456"/>
              <a:ext cx="307975" cy="307975"/>
            </a:xfrm>
            <a:custGeom>
              <a:avLst/>
              <a:gdLst/>
              <a:ahLst/>
              <a:cxnLst/>
              <a:rect l="l" t="t" r="r" b="b"/>
              <a:pathLst>
                <a:path w="307975" h="307975">
                  <a:moveTo>
                    <a:pt x="0" y="152400"/>
                  </a:moveTo>
                  <a:lnTo>
                    <a:pt x="7815" y="104363"/>
                  </a:lnTo>
                  <a:lnTo>
                    <a:pt x="29602" y="62544"/>
                  </a:lnTo>
                  <a:lnTo>
                    <a:pt x="62874" y="29504"/>
                  </a:lnTo>
                  <a:lnTo>
                    <a:pt x="105143" y="7802"/>
                  </a:lnTo>
                  <a:lnTo>
                    <a:pt x="153924" y="0"/>
                  </a:lnTo>
                  <a:lnTo>
                    <a:pt x="202704" y="7802"/>
                  </a:lnTo>
                  <a:lnTo>
                    <a:pt x="244973" y="29504"/>
                  </a:lnTo>
                  <a:lnTo>
                    <a:pt x="278245" y="62544"/>
                  </a:lnTo>
                  <a:lnTo>
                    <a:pt x="300032" y="104363"/>
                  </a:lnTo>
                  <a:lnTo>
                    <a:pt x="307848" y="152400"/>
                  </a:lnTo>
                  <a:lnTo>
                    <a:pt x="300032" y="201338"/>
                  </a:lnTo>
                  <a:lnTo>
                    <a:pt x="278245" y="243986"/>
                  </a:lnTo>
                  <a:lnTo>
                    <a:pt x="244973" y="277709"/>
                  </a:lnTo>
                  <a:lnTo>
                    <a:pt x="202704" y="299874"/>
                  </a:lnTo>
                  <a:lnTo>
                    <a:pt x="153924" y="307848"/>
                  </a:lnTo>
                  <a:lnTo>
                    <a:pt x="105143" y="299874"/>
                  </a:lnTo>
                  <a:lnTo>
                    <a:pt x="62874" y="277709"/>
                  </a:lnTo>
                  <a:lnTo>
                    <a:pt x="29602" y="243986"/>
                  </a:lnTo>
                  <a:lnTo>
                    <a:pt x="7815" y="201338"/>
                  </a:lnTo>
                  <a:lnTo>
                    <a:pt x="0" y="152400"/>
                  </a:lnTo>
                </a:path>
              </a:pathLst>
            </a:custGeom>
            <a:ln w="1524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pic>
        <p:nvPicPr>
          <p:cNvPr id="63" name="object 63"/>
          <p:cNvPicPr/>
          <p:nvPr/>
        </p:nvPicPr>
        <p:blipFill>
          <a:blip r:embed="rId8" cstate="print"/>
          <a:stretch>
            <a:fillRect/>
          </a:stretch>
        </p:blipFill>
        <p:spPr>
          <a:xfrm>
            <a:off x="13161093" y="8065007"/>
            <a:ext cx="785316" cy="132588"/>
          </a:xfrm>
          <a:prstGeom prst="rect">
            <a:avLst/>
          </a:prstGeom>
        </p:spPr>
      </p:pic>
      <p:sp>
        <p:nvSpPr>
          <p:cNvPr id="64" name="object 64"/>
          <p:cNvSpPr/>
          <p:nvPr/>
        </p:nvSpPr>
        <p:spPr>
          <a:xfrm>
            <a:off x="11755230" y="7895844"/>
            <a:ext cx="1799688" cy="0"/>
          </a:xfrm>
          <a:custGeom>
            <a:avLst/>
            <a:gdLst/>
            <a:ahLst/>
            <a:cxnLst/>
            <a:rect l="l" t="t" r="r" b="b"/>
            <a:pathLst>
              <a:path w="782320">
                <a:moveTo>
                  <a:pt x="0" y="0"/>
                </a:moveTo>
                <a:lnTo>
                  <a:pt x="781812" y="0"/>
                </a:lnTo>
              </a:path>
            </a:pathLst>
          </a:custGeom>
          <a:ln w="1524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5" name="object 65"/>
          <p:cNvSpPr/>
          <p:nvPr/>
        </p:nvSpPr>
        <p:spPr>
          <a:xfrm>
            <a:off x="13290811" y="8179307"/>
            <a:ext cx="522959" cy="196850"/>
          </a:xfrm>
          <a:custGeom>
            <a:avLst/>
            <a:gdLst/>
            <a:ahLst/>
            <a:cxnLst/>
            <a:rect l="l" t="t" r="r" b="b"/>
            <a:pathLst>
              <a:path w="227329" h="196850">
                <a:moveTo>
                  <a:pt x="114300" y="0"/>
                </a:moveTo>
                <a:lnTo>
                  <a:pt x="114300" y="196596"/>
                </a:lnTo>
              </a:path>
              <a:path w="227329" h="196850">
                <a:moveTo>
                  <a:pt x="0" y="196596"/>
                </a:moveTo>
                <a:lnTo>
                  <a:pt x="227076" y="196596"/>
                </a:lnTo>
              </a:path>
            </a:pathLst>
          </a:custGeom>
          <a:ln w="1524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6" name="object 66"/>
          <p:cNvSpPr/>
          <p:nvPr/>
        </p:nvSpPr>
        <p:spPr>
          <a:xfrm>
            <a:off x="13553751" y="7895845"/>
            <a:ext cx="0" cy="177165"/>
          </a:xfrm>
          <a:custGeom>
            <a:avLst/>
            <a:gdLst/>
            <a:ahLst/>
            <a:cxnLst/>
            <a:rect l="l" t="t" r="r" b="b"/>
            <a:pathLst>
              <a:path h="177165">
                <a:moveTo>
                  <a:pt x="0" y="0"/>
                </a:moveTo>
                <a:lnTo>
                  <a:pt x="0" y="176783"/>
                </a:lnTo>
              </a:path>
            </a:pathLst>
          </a:custGeom>
          <a:ln w="1524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pic>
        <p:nvPicPr>
          <p:cNvPr id="67" name="object 67"/>
          <p:cNvPicPr/>
          <p:nvPr/>
        </p:nvPicPr>
        <p:blipFill>
          <a:blip r:embed="rId9" cstate="print"/>
          <a:stretch>
            <a:fillRect/>
          </a:stretch>
        </p:blipFill>
        <p:spPr>
          <a:xfrm>
            <a:off x="11033021" y="7487412"/>
            <a:ext cx="294492" cy="158495"/>
          </a:xfrm>
          <a:prstGeom prst="rect">
            <a:avLst/>
          </a:prstGeom>
        </p:spPr>
      </p:pic>
      <p:sp>
        <p:nvSpPr>
          <p:cNvPr id="68" name="object 68"/>
          <p:cNvSpPr/>
          <p:nvPr/>
        </p:nvSpPr>
        <p:spPr>
          <a:xfrm>
            <a:off x="10966409" y="7699248"/>
            <a:ext cx="305304" cy="109855"/>
          </a:xfrm>
          <a:custGeom>
            <a:avLst/>
            <a:gdLst/>
            <a:ahLst/>
            <a:cxnLst/>
            <a:rect l="l" t="t" r="r" b="b"/>
            <a:pathLst>
              <a:path w="132714" h="109854">
                <a:moveTo>
                  <a:pt x="0" y="109728"/>
                </a:moveTo>
                <a:lnTo>
                  <a:pt x="132588" y="109728"/>
                </a:lnTo>
                <a:lnTo>
                  <a:pt x="65531" y="0"/>
                </a:lnTo>
                <a:lnTo>
                  <a:pt x="0" y="109728"/>
                </a:lnTo>
                <a:close/>
              </a:path>
            </a:pathLst>
          </a:custGeom>
          <a:ln w="9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9" name="object 69"/>
          <p:cNvSpPr/>
          <p:nvPr/>
        </p:nvSpPr>
        <p:spPr>
          <a:xfrm>
            <a:off x="10212641" y="5757672"/>
            <a:ext cx="410481" cy="177165"/>
          </a:xfrm>
          <a:custGeom>
            <a:avLst/>
            <a:gdLst/>
            <a:ahLst/>
            <a:cxnLst/>
            <a:rect l="l" t="t" r="r" b="b"/>
            <a:pathLst>
              <a:path w="178435" h="177164">
                <a:moveTo>
                  <a:pt x="0" y="176783"/>
                </a:moveTo>
                <a:lnTo>
                  <a:pt x="178308" y="176783"/>
                </a:lnTo>
                <a:lnTo>
                  <a:pt x="178308" y="0"/>
                </a:lnTo>
                <a:lnTo>
                  <a:pt x="0" y="0"/>
                </a:lnTo>
                <a:lnTo>
                  <a:pt x="0" y="176783"/>
                </a:lnTo>
                <a:close/>
              </a:path>
            </a:pathLst>
          </a:custGeom>
          <a:ln w="1524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0" name="object 70"/>
          <p:cNvSpPr/>
          <p:nvPr/>
        </p:nvSpPr>
        <p:spPr>
          <a:xfrm>
            <a:off x="12831538" y="5757672"/>
            <a:ext cx="407559" cy="177165"/>
          </a:xfrm>
          <a:custGeom>
            <a:avLst/>
            <a:gdLst/>
            <a:ahLst/>
            <a:cxnLst/>
            <a:rect l="l" t="t" r="r" b="b"/>
            <a:pathLst>
              <a:path w="177164" h="177164">
                <a:moveTo>
                  <a:pt x="0" y="176783"/>
                </a:moveTo>
                <a:lnTo>
                  <a:pt x="176783" y="176783"/>
                </a:lnTo>
                <a:lnTo>
                  <a:pt x="176783" y="0"/>
                </a:lnTo>
                <a:lnTo>
                  <a:pt x="0" y="0"/>
                </a:lnTo>
                <a:lnTo>
                  <a:pt x="0" y="176783"/>
                </a:lnTo>
                <a:close/>
              </a:path>
            </a:pathLst>
          </a:custGeom>
          <a:ln w="1524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1" name="object 71"/>
          <p:cNvSpPr/>
          <p:nvPr/>
        </p:nvSpPr>
        <p:spPr>
          <a:xfrm>
            <a:off x="14139235" y="5757672"/>
            <a:ext cx="407559" cy="177165"/>
          </a:xfrm>
          <a:custGeom>
            <a:avLst/>
            <a:gdLst/>
            <a:ahLst/>
            <a:cxnLst/>
            <a:rect l="l" t="t" r="r" b="b"/>
            <a:pathLst>
              <a:path w="177164" h="177164">
                <a:moveTo>
                  <a:pt x="0" y="176783"/>
                </a:moveTo>
                <a:lnTo>
                  <a:pt x="176783" y="176783"/>
                </a:lnTo>
                <a:lnTo>
                  <a:pt x="176783" y="0"/>
                </a:lnTo>
                <a:lnTo>
                  <a:pt x="0" y="0"/>
                </a:lnTo>
                <a:lnTo>
                  <a:pt x="0" y="176783"/>
                </a:lnTo>
                <a:close/>
              </a:path>
            </a:pathLst>
          </a:custGeom>
          <a:ln w="1524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2" name="object 72"/>
          <p:cNvSpPr/>
          <p:nvPr/>
        </p:nvSpPr>
        <p:spPr>
          <a:xfrm>
            <a:off x="15453942" y="5757672"/>
            <a:ext cx="410481" cy="177165"/>
          </a:xfrm>
          <a:custGeom>
            <a:avLst/>
            <a:gdLst/>
            <a:ahLst/>
            <a:cxnLst/>
            <a:rect l="l" t="t" r="r" b="b"/>
            <a:pathLst>
              <a:path w="178434" h="177164">
                <a:moveTo>
                  <a:pt x="0" y="176783"/>
                </a:moveTo>
                <a:lnTo>
                  <a:pt x="178307" y="176783"/>
                </a:lnTo>
                <a:lnTo>
                  <a:pt x="178307" y="0"/>
                </a:lnTo>
                <a:lnTo>
                  <a:pt x="0" y="0"/>
                </a:lnTo>
                <a:lnTo>
                  <a:pt x="0" y="176783"/>
                </a:lnTo>
                <a:close/>
              </a:path>
            </a:pathLst>
          </a:custGeom>
          <a:ln w="1524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3" name="object 73"/>
          <p:cNvSpPr/>
          <p:nvPr/>
        </p:nvSpPr>
        <p:spPr>
          <a:xfrm>
            <a:off x="11551888" y="7203948"/>
            <a:ext cx="414863" cy="177165"/>
          </a:xfrm>
          <a:custGeom>
            <a:avLst/>
            <a:gdLst/>
            <a:ahLst/>
            <a:cxnLst/>
            <a:rect l="l" t="t" r="r" b="b"/>
            <a:pathLst>
              <a:path w="180339" h="177165">
                <a:moveTo>
                  <a:pt x="0" y="176783"/>
                </a:moveTo>
                <a:lnTo>
                  <a:pt x="179832" y="176783"/>
                </a:lnTo>
                <a:lnTo>
                  <a:pt x="179832" y="0"/>
                </a:lnTo>
                <a:lnTo>
                  <a:pt x="0" y="0"/>
                </a:lnTo>
                <a:lnTo>
                  <a:pt x="0" y="176783"/>
                </a:lnTo>
                <a:close/>
              </a:path>
            </a:pathLst>
          </a:custGeom>
          <a:ln w="1524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4" name="object 74"/>
          <p:cNvSpPr/>
          <p:nvPr/>
        </p:nvSpPr>
        <p:spPr>
          <a:xfrm>
            <a:off x="11520339" y="5172456"/>
            <a:ext cx="410481" cy="177165"/>
          </a:xfrm>
          <a:custGeom>
            <a:avLst/>
            <a:gdLst/>
            <a:ahLst/>
            <a:cxnLst/>
            <a:rect l="l" t="t" r="r" b="b"/>
            <a:pathLst>
              <a:path w="178435" h="177164">
                <a:moveTo>
                  <a:pt x="0" y="176783"/>
                </a:moveTo>
                <a:lnTo>
                  <a:pt x="178307" y="176783"/>
                </a:lnTo>
                <a:lnTo>
                  <a:pt x="178307" y="0"/>
                </a:lnTo>
                <a:lnTo>
                  <a:pt x="0" y="0"/>
                </a:lnTo>
                <a:lnTo>
                  <a:pt x="0" y="176783"/>
                </a:lnTo>
                <a:close/>
              </a:path>
            </a:pathLst>
          </a:custGeom>
          <a:ln w="1524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5" name="object 75"/>
          <p:cNvSpPr/>
          <p:nvPr/>
        </p:nvSpPr>
        <p:spPr>
          <a:xfrm>
            <a:off x="13031372" y="5934456"/>
            <a:ext cx="0" cy="193675"/>
          </a:xfrm>
          <a:custGeom>
            <a:avLst/>
            <a:gdLst/>
            <a:ahLst/>
            <a:cxnLst/>
            <a:rect l="l" t="t" r="r" b="b"/>
            <a:pathLst>
              <a:path h="193675">
                <a:moveTo>
                  <a:pt x="0" y="0"/>
                </a:moveTo>
                <a:lnTo>
                  <a:pt x="0" y="193548"/>
                </a:lnTo>
              </a:path>
            </a:pathLst>
          </a:custGeom>
          <a:ln w="1524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6" name="object 76"/>
          <p:cNvSpPr/>
          <p:nvPr/>
        </p:nvSpPr>
        <p:spPr>
          <a:xfrm>
            <a:off x="14342575" y="5934456"/>
            <a:ext cx="0" cy="193675"/>
          </a:xfrm>
          <a:custGeom>
            <a:avLst/>
            <a:gdLst/>
            <a:ahLst/>
            <a:cxnLst/>
            <a:rect l="l" t="t" r="r" b="b"/>
            <a:pathLst>
              <a:path h="193675">
                <a:moveTo>
                  <a:pt x="0" y="0"/>
                </a:moveTo>
                <a:lnTo>
                  <a:pt x="0" y="193548"/>
                </a:lnTo>
              </a:path>
            </a:pathLst>
          </a:custGeom>
          <a:ln w="1524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7" name="object 77"/>
          <p:cNvSpPr/>
          <p:nvPr/>
        </p:nvSpPr>
        <p:spPr>
          <a:xfrm>
            <a:off x="15660786" y="5934456"/>
            <a:ext cx="0" cy="193675"/>
          </a:xfrm>
          <a:custGeom>
            <a:avLst/>
            <a:gdLst/>
            <a:ahLst/>
            <a:cxnLst/>
            <a:rect l="l" t="t" r="r" b="b"/>
            <a:pathLst>
              <a:path h="193675">
                <a:moveTo>
                  <a:pt x="0" y="0"/>
                </a:moveTo>
                <a:lnTo>
                  <a:pt x="0" y="193548"/>
                </a:lnTo>
              </a:path>
            </a:pathLst>
          </a:custGeom>
          <a:ln w="1524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8" name="object 78"/>
          <p:cNvSpPr/>
          <p:nvPr/>
        </p:nvSpPr>
        <p:spPr>
          <a:xfrm>
            <a:off x="10419488" y="5934455"/>
            <a:ext cx="0" cy="195580"/>
          </a:xfrm>
          <a:custGeom>
            <a:avLst/>
            <a:gdLst/>
            <a:ahLst/>
            <a:cxnLst/>
            <a:rect l="l" t="t" r="r" b="b"/>
            <a:pathLst>
              <a:path h="195579">
                <a:moveTo>
                  <a:pt x="0" y="0"/>
                </a:moveTo>
                <a:lnTo>
                  <a:pt x="0" y="195072"/>
                </a:lnTo>
              </a:path>
            </a:pathLst>
          </a:custGeom>
          <a:ln w="1524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9" name="object 79"/>
          <p:cNvSpPr/>
          <p:nvPr/>
        </p:nvSpPr>
        <p:spPr>
          <a:xfrm>
            <a:off x="11727183" y="5349239"/>
            <a:ext cx="0" cy="212090"/>
          </a:xfrm>
          <a:custGeom>
            <a:avLst/>
            <a:gdLst/>
            <a:ahLst/>
            <a:cxnLst/>
            <a:rect l="l" t="t" r="r" b="b"/>
            <a:pathLst>
              <a:path h="212089">
                <a:moveTo>
                  <a:pt x="0" y="0"/>
                </a:moveTo>
                <a:lnTo>
                  <a:pt x="0" y="211836"/>
                </a:lnTo>
              </a:path>
            </a:pathLst>
          </a:custGeom>
          <a:ln w="1524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0" name="object 80"/>
          <p:cNvSpPr/>
          <p:nvPr/>
        </p:nvSpPr>
        <p:spPr>
          <a:xfrm>
            <a:off x="11758738" y="7040881"/>
            <a:ext cx="0" cy="163195"/>
          </a:xfrm>
          <a:custGeom>
            <a:avLst/>
            <a:gdLst/>
            <a:ahLst/>
            <a:cxnLst/>
            <a:rect l="l" t="t" r="r" b="b"/>
            <a:pathLst>
              <a:path h="163195">
                <a:moveTo>
                  <a:pt x="0" y="0"/>
                </a:moveTo>
                <a:lnTo>
                  <a:pt x="0" y="163067"/>
                </a:lnTo>
              </a:path>
            </a:pathLst>
          </a:custGeom>
          <a:ln w="1524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1" name="object 81"/>
          <p:cNvSpPr/>
          <p:nvPr/>
        </p:nvSpPr>
        <p:spPr>
          <a:xfrm>
            <a:off x="1444422" y="9413748"/>
            <a:ext cx="15051933" cy="9525"/>
          </a:xfrm>
          <a:custGeom>
            <a:avLst/>
            <a:gdLst/>
            <a:ahLst/>
            <a:cxnLst/>
            <a:rect l="l" t="t" r="r" b="b"/>
            <a:pathLst>
              <a:path w="6543040" h="9525">
                <a:moveTo>
                  <a:pt x="6542531" y="9144"/>
                </a:moveTo>
                <a:lnTo>
                  <a:pt x="0" y="9144"/>
                </a:lnTo>
                <a:lnTo>
                  <a:pt x="0" y="0"/>
                </a:lnTo>
                <a:lnTo>
                  <a:pt x="6542531" y="0"/>
                </a:lnTo>
                <a:lnTo>
                  <a:pt x="6542531" y="9144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2" name="object 82"/>
          <p:cNvSpPr txBox="1"/>
          <p:nvPr/>
        </p:nvSpPr>
        <p:spPr>
          <a:xfrm>
            <a:off x="1415188" y="349008"/>
            <a:ext cx="192824" cy="135935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sz="800" spc="10" dirty="0">
                <a:latin typeface="Microsoft Sans Serif"/>
                <a:cs typeface="Microsoft Sans Serif"/>
              </a:rPr>
              <a:t>2</a:t>
            </a:r>
            <a:endParaRPr sz="800">
              <a:latin typeface="Microsoft Sans Serif"/>
              <a:cs typeface="Microsoft Sans Serif"/>
            </a:endParaRPr>
          </a:p>
        </p:txBody>
      </p:sp>
      <p:sp>
        <p:nvSpPr>
          <p:cNvPr id="83" name="object 83"/>
          <p:cNvSpPr txBox="1"/>
          <p:nvPr/>
        </p:nvSpPr>
        <p:spPr>
          <a:xfrm>
            <a:off x="1415216" y="602263"/>
            <a:ext cx="7394496" cy="109094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 marR="5080" indent="154940">
              <a:lnSpc>
                <a:spcPct val="143100"/>
              </a:lnSpc>
              <a:spcBef>
                <a:spcPts val="100"/>
              </a:spcBef>
            </a:pPr>
            <a:r>
              <a:rPr sz="700" spc="-15" dirty="0">
                <a:latin typeface="Microsoft Sans Serif"/>
                <a:cs typeface="Microsoft Sans Serif"/>
              </a:rPr>
              <a:t>Las</a:t>
            </a:r>
            <a:r>
              <a:rPr sz="700" spc="-5" dirty="0">
                <a:latin typeface="Microsoft Sans Serif"/>
                <a:cs typeface="Microsoft Sans Serif"/>
              </a:rPr>
              <a:t> </a:t>
            </a:r>
            <a:r>
              <a:rPr sz="700" spc="25" dirty="0">
                <a:latin typeface="Microsoft Sans Serif"/>
                <a:cs typeface="Microsoft Sans Serif"/>
              </a:rPr>
              <a:t>máquinas</a:t>
            </a:r>
            <a:r>
              <a:rPr sz="700" dirty="0">
                <a:latin typeface="Microsoft Sans Serif"/>
                <a:cs typeface="Microsoft Sans Serif"/>
              </a:rPr>
              <a:t> </a:t>
            </a:r>
            <a:r>
              <a:rPr sz="700" spc="15" dirty="0">
                <a:latin typeface="Microsoft Sans Serif"/>
                <a:cs typeface="Microsoft Sans Serif"/>
              </a:rPr>
              <a:t>síncronas</a:t>
            </a:r>
            <a:r>
              <a:rPr sz="700" dirty="0">
                <a:latin typeface="Microsoft Sans Serif"/>
                <a:cs typeface="Microsoft Sans Serif"/>
              </a:rPr>
              <a:t> </a:t>
            </a:r>
            <a:r>
              <a:rPr sz="700" spc="-5" dirty="0">
                <a:latin typeface="Microsoft Sans Serif"/>
                <a:cs typeface="Microsoft Sans Serif"/>
              </a:rPr>
              <a:t>se</a:t>
            </a:r>
            <a:r>
              <a:rPr sz="700" dirty="0">
                <a:latin typeface="Microsoft Sans Serif"/>
                <a:cs typeface="Microsoft Sans Serif"/>
              </a:rPr>
              <a:t> </a:t>
            </a:r>
            <a:r>
              <a:rPr sz="700" spc="10" dirty="0">
                <a:latin typeface="Microsoft Sans Serif"/>
                <a:cs typeface="Microsoft Sans Serif"/>
              </a:rPr>
              <a:t>clasifican</a:t>
            </a:r>
            <a:r>
              <a:rPr sz="700" dirty="0">
                <a:latin typeface="Microsoft Sans Serif"/>
                <a:cs typeface="Microsoft Sans Serif"/>
              </a:rPr>
              <a:t> </a:t>
            </a:r>
            <a:r>
              <a:rPr sz="700" spc="20" dirty="0">
                <a:latin typeface="Microsoft Sans Serif"/>
                <a:cs typeface="Microsoft Sans Serif"/>
              </a:rPr>
              <a:t>en</a:t>
            </a:r>
            <a:r>
              <a:rPr sz="700" spc="-5" dirty="0">
                <a:latin typeface="Microsoft Sans Serif"/>
                <a:cs typeface="Microsoft Sans Serif"/>
              </a:rPr>
              <a:t> </a:t>
            </a:r>
            <a:r>
              <a:rPr sz="700" spc="20" dirty="0">
                <a:latin typeface="Microsoft Sans Serif"/>
                <a:cs typeface="Microsoft Sans Serif"/>
              </a:rPr>
              <a:t>dos</a:t>
            </a:r>
            <a:r>
              <a:rPr sz="700" dirty="0">
                <a:latin typeface="Microsoft Sans Serif"/>
                <a:cs typeface="Microsoft Sans Serif"/>
              </a:rPr>
              <a:t> </a:t>
            </a:r>
            <a:r>
              <a:rPr sz="700" spc="15" dirty="0">
                <a:latin typeface="Microsoft Sans Serif"/>
                <a:cs typeface="Microsoft Sans Serif"/>
              </a:rPr>
              <a:t>diseños</a:t>
            </a:r>
            <a:r>
              <a:rPr sz="700" dirty="0">
                <a:latin typeface="Microsoft Sans Serif"/>
                <a:cs typeface="Microsoft Sans Serif"/>
              </a:rPr>
              <a:t> </a:t>
            </a:r>
            <a:r>
              <a:rPr sz="700" spc="15" dirty="0">
                <a:latin typeface="Microsoft Sans Serif"/>
                <a:cs typeface="Microsoft Sans Serif"/>
              </a:rPr>
              <a:t>principales:</a:t>
            </a:r>
            <a:r>
              <a:rPr sz="700" dirty="0">
                <a:latin typeface="Microsoft Sans Serif"/>
                <a:cs typeface="Microsoft Sans Serif"/>
              </a:rPr>
              <a:t> </a:t>
            </a:r>
            <a:r>
              <a:rPr sz="700" spc="20" dirty="0">
                <a:latin typeface="Microsoft Sans Serif"/>
                <a:cs typeface="Microsoft Sans Serif"/>
              </a:rPr>
              <a:t>de</a:t>
            </a:r>
            <a:r>
              <a:rPr sz="700" dirty="0">
                <a:latin typeface="Microsoft Sans Serif"/>
                <a:cs typeface="Microsoft Sans Serif"/>
              </a:rPr>
              <a:t> </a:t>
            </a:r>
            <a:r>
              <a:rPr sz="700" spc="45" dirty="0">
                <a:latin typeface="Microsoft Sans Serif"/>
                <a:cs typeface="Microsoft Sans Serif"/>
              </a:rPr>
              <a:t>rotor </a:t>
            </a:r>
            <a:r>
              <a:rPr sz="700" spc="-170" dirty="0">
                <a:latin typeface="Microsoft Sans Serif"/>
                <a:cs typeface="Microsoft Sans Serif"/>
              </a:rPr>
              <a:t> </a:t>
            </a:r>
            <a:r>
              <a:rPr sz="700" spc="35" dirty="0">
                <a:latin typeface="Microsoft Sans Serif"/>
                <a:cs typeface="Microsoft Sans Serif"/>
              </a:rPr>
              <a:t>redondo </a:t>
            </a:r>
            <a:r>
              <a:rPr sz="700" spc="5" dirty="0">
                <a:latin typeface="Microsoft Sans Serif"/>
                <a:cs typeface="Microsoft Sans Serif"/>
              </a:rPr>
              <a:t>y </a:t>
            </a:r>
            <a:r>
              <a:rPr sz="700" spc="20" dirty="0">
                <a:latin typeface="Microsoft Sans Serif"/>
                <a:cs typeface="Microsoft Sans Serif"/>
              </a:rPr>
              <a:t>de </a:t>
            </a:r>
            <a:r>
              <a:rPr sz="700" spc="30" dirty="0">
                <a:latin typeface="Microsoft Sans Serif"/>
                <a:cs typeface="Microsoft Sans Serif"/>
              </a:rPr>
              <a:t>polo </a:t>
            </a:r>
            <a:r>
              <a:rPr sz="700" spc="15" dirty="0">
                <a:latin typeface="Microsoft Sans Serif"/>
                <a:cs typeface="Microsoft Sans Serif"/>
              </a:rPr>
              <a:t>saliente. </a:t>
            </a:r>
            <a:r>
              <a:rPr sz="700" spc="-10" dirty="0">
                <a:latin typeface="Microsoft Sans Serif"/>
                <a:cs typeface="Microsoft Sans Serif"/>
              </a:rPr>
              <a:t>La </a:t>
            </a:r>
            <a:r>
              <a:rPr sz="700" spc="35" dirty="0">
                <a:latin typeface="Microsoft Sans Serif"/>
                <a:cs typeface="Microsoft Sans Serif"/>
              </a:rPr>
              <a:t>figura </a:t>
            </a:r>
            <a:r>
              <a:rPr sz="700" spc="10" dirty="0">
                <a:latin typeface="Microsoft Sans Serif"/>
                <a:cs typeface="Microsoft Sans Serif"/>
              </a:rPr>
              <a:t>2 </a:t>
            </a:r>
            <a:r>
              <a:rPr sz="700" spc="30" dirty="0">
                <a:latin typeface="Microsoft Sans Serif"/>
                <a:cs typeface="Microsoft Sans Serif"/>
              </a:rPr>
              <a:t>proporciona una </a:t>
            </a:r>
            <a:r>
              <a:rPr sz="700" spc="10" dirty="0">
                <a:latin typeface="Microsoft Sans Serif"/>
                <a:cs typeface="Microsoft Sans Serif"/>
              </a:rPr>
              <a:t>vista </a:t>
            </a:r>
            <a:r>
              <a:rPr sz="700" spc="20" dirty="0">
                <a:latin typeface="Microsoft Sans Serif"/>
                <a:cs typeface="Microsoft Sans Serif"/>
              </a:rPr>
              <a:t>en </a:t>
            </a:r>
            <a:r>
              <a:rPr sz="700" spc="5" dirty="0">
                <a:latin typeface="Microsoft Sans Serif"/>
                <a:cs typeface="Microsoft Sans Serif"/>
              </a:rPr>
              <a:t>sección </a:t>
            </a:r>
            <a:r>
              <a:rPr sz="700" spc="10" dirty="0">
                <a:latin typeface="Microsoft Sans Serif"/>
                <a:cs typeface="Microsoft Sans Serif"/>
              </a:rPr>
              <a:t> </a:t>
            </a:r>
            <a:r>
              <a:rPr sz="700" spc="20" dirty="0">
                <a:latin typeface="Microsoft Sans Serif"/>
                <a:cs typeface="Microsoft Sans Serif"/>
              </a:rPr>
              <a:t>transversal de </a:t>
            </a:r>
            <a:r>
              <a:rPr sz="700" spc="25" dirty="0">
                <a:latin typeface="Microsoft Sans Serif"/>
                <a:cs typeface="Microsoft Sans Serif"/>
              </a:rPr>
              <a:t>ambos tipos </a:t>
            </a:r>
            <a:r>
              <a:rPr sz="700" spc="20" dirty="0">
                <a:latin typeface="Microsoft Sans Serif"/>
                <a:cs typeface="Microsoft Sans Serif"/>
              </a:rPr>
              <a:t>de construcción. </a:t>
            </a:r>
            <a:r>
              <a:rPr sz="700" spc="-5" dirty="0">
                <a:latin typeface="Microsoft Sans Serif"/>
                <a:cs typeface="Microsoft Sans Serif"/>
              </a:rPr>
              <a:t>Los </a:t>
            </a:r>
            <a:r>
              <a:rPr sz="700" spc="25" dirty="0">
                <a:latin typeface="Microsoft Sans Serif"/>
                <a:cs typeface="Microsoft Sans Serif"/>
              </a:rPr>
              <a:t>generadores </a:t>
            </a:r>
            <a:r>
              <a:rPr sz="700" spc="20" dirty="0">
                <a:latin typeface="Microsoft Sans Serif"/>
                <a:cs typeface="Microsoft Sans Serif"/>
              </a:rPr>
              <a:t>impulsados </a:t>
            </a:r>
            <a:r>
              <a:rPr sz="700" spc="25" dirty="0">
                <a:latin typeface="Microsoft Sans Serif"/>
                <a:cs typeface="Microsoft Sans Serif"/>
              </a:rPr>
              <a:t> </a:t>
            </a:r>
            <a:r>
              <a:rPr sz="700" spc="40" dirty="0">
                <a:latin typeface="Microsoft Sans Serif"/>
                <a:cs typeface="Microsoft Sans Serif"/>
              </a:rPr>
              <a:t>por </a:t>
            </a:r>
            <a:r>
              <a:rPr sz="700" spc="30" dirty="0">
                <a:latin typeface="Microsoft Sans Serif"/>
                <a:cs typeface="Microsoft Sans Serif"/>
              </a:rPr>
              <a:t>turbinas </a:t>
            </a:r>
            <a:r>
              <a:rPr sz="700" spc="20" dirty="0">
                <a:latin typeface="Microsoft Sans Serif"/>
                <a:cs typeface="Microsoft Sans Serif"/>
              </a:rPr>
              <a:t>de combustibles </a:t>
            </a:r>
            <a:r>
              <a:rPr sz="700" spc="10" dirty="0">
                <a:latin typeface="Microsoft Sans Serif"/>
                <a:cs typeface="Microsoft Sans Serif"/>
              </a:rPr>
              <a:t>fósiles </a:t>
            </a:r>
            <a:r>
              <a:rPr sz="700" spc="25" dirty="0">
                <a:latin typeface="Microsoft Sans Serif"/>
                <a:cs typeface="Microsoft Sans Serif"/>
              </a:rPr>
              <a:t>tienen </a:t>
            </a:r>
            <a:r>
              <a:rPr sz="700" spc="30" dirty="0">
                <a:latin typeface="Microsoft Sans Serif"/>
                <a:cs typeface="Microsoft Sans Serif"/>
              </a:rPr>
              <a:t>rotores </a:t>
            </a:r>
            <a:r>
              <a:rPr sz="700" spc="15" dirty="0">
                <a:latin typeface="Microsoft Sans Serif"/>
                <a:cs typeface="Microsoft Sans Serif"/>
              </a:rPr>
              <a:t>cilíndricos (redondos) </a:t>
            </a:r>
            <a:r>
              <a:rPr sz="700" spc="20" dirty="0">
                <a:latin typeface="Microsoft Sans Serif"/>
                <a:cs typeface="Microsoft Sans Serif"/>
              </a:rPr>
              <a:t> con </a:t>
            </a:r>
            <a:r>
              <a:rPr sz="700" spc="25" dirty="0">
                <a:latin typeface="Microsoft Sans Serif"/>
                <a:cs typeface="Microsoft Sans Serif"/>
              </a:rPr>
              <a:t>ranuras </a:t>
            </a:r>
            <a:r>
              <a:rPr sz="700" spc="20" dirty="0">
                <a:latin typeface="Microsoft Sans Serif"/>
                <a:cs typeface="Microsoft Sans Serif"/>
              </a:rPr>
              <a:t>en </a:t>
            </a:r>
            <a:r>
              <a:rPr sz="700" dirty="0">
                <a:latin typeface="Microsoft Sans Serif"/>
                <a:cs typeface="Microsoft Sans Serif"/>
              </a:rPr>
              <a:t>las </a:t>
            </a:r>
            <a:r>
              <a:rPr sz="700" spc="30" dirty="0">
                <a:latin typeface="Microsoft Sans Serif"/>
                <a:cs typeface="Microsoft Sans Serif"/>
              </a:rPr>
              <a:t>que </a:t>
            </a:r>
            <a:r>
              <a:rPr sz="700" spc="-5" dirty="0">
                <a:latin typeface="Microsoft Sans Serif"/>
                <a:cs typeface="Microsoft Sans Serif"/>
              </a:rPr>
              <a:t>se </a:t>
            </a:r>
            <a:r>
              <a:rPr sz="700" spc="15" dirty="0">
                <a:latin typeface="Microsoft Sans Serif"/>
                <a:cs typeface="Microsoft Sans Serif"/>
              </a:rPr>
              <a:t>colocan </a:t>
            </a:r>
            <a:r>
              <a:rPr sz="700" spc="10" dirty="0">
                <a:latin typeface="Microsoft Sans Serif"/>
                <a:cs typeface="Microsoft Sans Serif"/>
              </a:rPr>
              <a:t>los </a:t>
            </a:r>
            <a:r>
              <a:rPr sz="700" spc="15" dirty="0">
                <a:latin typeface="Microsoft Sans Serif"/>
                <a:cs typeface="Microsoft Sans Serif"/>
              </a:rPr>
              <a:t>devanados </a:t>
            </a:r>
            <a:r>
              <a:rPr sz="700" spc="20" dirty="0">
                <a:latin typeface="Microsoft Sans Serif"/>
                <a:cs typeface="Microsoft Sans Serif"/>
              </a:rPr>
              <a:t>de </a:t>
            </a:r>
            <a:r>
              <a:rPr sz="700" spc="25" dirty="0">
                <a:latin typeface="Microsoft Sans Serif"/>
                <a:cs typeface="Microsoft Sans Serif"/>
              </a:rPr>
              <a:t>campo distribuidos. </a:t>
            </a:r>
            <a:r>
              <a:rPr sz="700" spc="-10" dirty="0">
                <a:latin typeface="Microsoft Sans Serif"/>
                <a:cs typeface="Microsoft Sans Serif"/>
              </a:rPr>
              <a:t>La </a:t>
            </a:r>
            <a:r>
              <a:rPr sz="700" spc="-5" dirty="0">
                <a:latin typeface="Microsoft Sans Serif"/>
                <a:cs typeface="Microsoft Sans Serif"/>
              </a:rPr>
              <a:t> </a:t>
            </a:r>
            <a:r>
              <a:rPr sz="700" spc="25" dirty="0">
                <a:latin typeface="Microsoft Sans Serif"/>
                <a:cs typeface="Microsoft Sans Serif"/>
              </a:rPr>
              <a:t>mayoría </a:t>
            </a:r>
            <a:r>
              <a:rPr sz="700" spc="20" dirty="0">
                <a:latin typeface="Microsoft Sans Serif"/>
                <a:cs typeface="Microsoft Sans Serif"/>
              </a:rPr>
              <a:t>de </a:t>
            </a:r>
            <a:r>
              <a:rPr sz="700" spc="10" dirty="0">
                <a:latin typeface="Microsoft Sans Serif"/>
                <a:cs typeface="Microsoft Sans Serif"/>
              </a:rPr>
              <a:t>los </a:t>
            </a:r>
            <a:r>
              <a:rPr sz="700" spc="30" dirty="0">
                <a:latin typeface="Microsoft Sans Serif"/>
                <a:cs typeface="Microsoft Sans Serif"/>
              </a:rPr>
              <a:t>rotores </a:t>
            </a:r>
            <a:r>
              <a:rPr sz="700" spc="15" dirty="0">
                <a:latin typeface="Microsoft Sans Serif"/>
                <a:cs typeface="Microsoft Sans Serif"/>
              </a:rPr>
              <a:t>cilíndricos están hechos </a:t>
            </a:r>
            <a:r>
              <a:rPr sz="700" spc="20" dirty="0">
                <a:latin typeface="Microsoft Sans Serif"/>
                <a:cs typeface="Microsoft Sans Serif"/>
              </a:rPr>
              <a:t>de </a:t>
            </a:r>
            <a:r>
              <a:rPr sz="700" spc="15" dirty="0">
                <a:latin typeface="Microsoft Sans Serif"/>
                <a:cs typeface="Microsoft Sans Serif"/>
              </a:rPr>
              <a:t>acero macizo </a:t>
            </a:r>
            <a:r>
              <a:rPr sz="700" spc="25" dirty="0">
                <a:latin typeface="Microsoft Sans Serif"/>
                <a:cs typeface="Microsoft Sans Serif"/>
              </a:rPr>
              <a:t>forjado. </a:t>
            </a:r>
            <a:r>
              <a:rPr sz="700" spc="-30" dirty="0">
                <a:latin typeface="Microsoft Sans Serif"/>
                <a:cs typeface="Microsoft Sans Serif"/>
              </a:rPr>
              <a:t>El </a:t>
            </a:r>
            <a:r>
              <a:rPr sz="700" spc="-25" dirty="0">
                <a:latin typeface="Microsoft Sans Serif"/>
                <a:cs typeface="Microsoft Sans Serif"/>
              </a:rPr>
              <a:t> </a:t>
            </a:r>
            <a:r>
              <a:rPr sz="700" spc="40" dirty="0">
                <a:latin typeface="Microsoft Sans Serif"/>
                <a:cs typeface="Microsoft Sans Serif"/>
              </a:rPr>
              <a:t>número</a:t>
            </a:r>
            <a:r>
              <a:rPr sz="700" spc="-5" dirty="0">
                <a:latin typeface="Microsoft Sans Serif"/>
                <a:cs typeface="Microsoft Sans Serif"/>
              </a:rPr>
              <a:t> </a:t>
            </a:r>
            <a:r>
              <a:rPr sz="700" spc="20" dirty="0">
                <a:latin typeface="Microsoft Sans Serif"/>
                <a:cs typeface="Microsoft Sans Serif"/>
              </a:rPr>
              <a:t>de</a:t>
            </a:r>
            <a:r>
              <a:rPr sz="700" dirty="0">
                <a:latin typeface="Microsoft Sans Serif"/>
                <a:cs typeface="Microsoft Sans Serif"/>
              </a:rPr>
              <a:t> </a:t>
            </a:r>
            <a:r>
              <a:rPr sz="700" spc="20" dirty="0">
                <a:latin typeface="Microsoft Sans Serif"/>
                <a:cs typeface="Microsoft Sans Serif"/>
              </a:rPr>
              <a:t>polos</a:t>
            </a:r>
            <a:r>
              <a:rPr sz="700" dirty="0">
                <a:latin typeface="Microsoft Sans Serif"/>
                <a:cs typeface="Microsoft Sans Serif"/>
              </a:rPr>
              <a:t> </a:t>
            </a:r>
            <a:r>
              <a:rPr sz="700" spc="10" dirty="0">
                <a:latin typeface="Microsoft Sans Serif"/>
                <a:cs typeface="Microsoft Sans Serif"/>
              </a:rPr>
              <a:t>suele</a:t>
            </a:r>
            <a:r>
              <a:rPr sz="700" dirty="0">
                <a:latin typeface="Microsoft Sans Serif"/>
                <a:cs typeface="Microsoft Sans Serif"/>
              </a:rPr>
              <a:t> </a:t>
            </a:r>
            <a:r>
              <a:rPr sz="700" spc="15" dirty="0">
                <a:latin typeface="Microsoft Sans Serif"/>
                <a:cs typeface="Microsoft Sans Serif"/>
              </a:rPr>
              <a:t>ser</a:t>
            </a:r>
            <a:r>
              <a:rPr sz="700" dirty="0">
                <a:latin typeface="Microsoft Sans Serif"/>
                <a:cs typeface="Microsoft Sans Serif"/>
              </a:rPr>
              <a:t> </a:t>
            </a:r>
            <a:r>
              <a:rPr sz="700" spc="20" dirty="0">
                <a:latin typeface="Microsoft Sans Serif"/>
                <a:cs typeface="Microsoft Sans Serif"/>
              </a:rPr>
              <a:t>de</a:t>
            </a:r>
            <a:r>
              <a:rPr sz="700" dirty="0">
                <a:latin typeface="Microsoft Sans Serif"/>
                <a:cs typeface="Microsoft Sans Serif"/>
              </a:rPr>
              <a:t> </a:t>
            </a:r>
            <a:r>
              <a:rPr sz="700" spc="20" dirty="0">
                <a:latin typeface="Microsoft Sans Serif"/>
                <a:cs typeface="Microsoft Sans Serif"/>
              </a:rPr>
              <a:t>dos</a:t>
            </a:r>
            <a:r>
              <a:rPr sz="700" dirty="0">
                <a:latin typeface="Microsoft Sans Serif"/>
                <a:cs typeface="Microsoft Sans Serif"/>
              </a:rPr>
              <a:t> </a:t>
            </a:r>
            <a:r>
              <a:rPr sz="700" spc="30" dirty="0">
                <a:latin typeface="Microsoft Sans Serif"/>
                <a:cs typeface="Microsoft Sans Serif"/>
              </a:rPr>
              <a:t>o</a:t>
            </a:r>
            <a:r>
              <a:rPr sz="700" dirty="0">
                <a:latin typeface="Microsoft Sans Serif"/>
                <a:cs typeface="Microsoft Sans Serif"/>
              </a:rPr>
              <a:t> </a:t>
            </a:r>
            <a:r>
              <a:rPr sz="700" spc="20" dirty="0">
                <a:latin typeface="Microsoft Sans Serif"/>
                <a:cs typeface="Microsoft Sans Serif"/>
              </a:rPr>
              <a:t>cuatro.</a:t>
            </a:r>
            <a:r>
              <a:rPr sz="700" dirty="0">
                <a:latin typeface="Microsoft Sans Serif"/>
                <a:cs typeface="Microsoft Sans Serif"/>
              </a:rPr>
              <a:t> </a:t>
            </a:r>
            <a:r>
              <a:rPr sz="700" spc="-5" dirty="0">
                <a:latin typeface="Microsoft Sans Serif"/>
                <a:cs typeface="Microsoft Sans Serif"/>
              </a:rPr>
              <a:t>Los</a:t>
            </a:r>
            <a:r>
              <a:rPr sz="700" dirty="0">
                <a:latin typeface="Microsoft Sans Serif"/>
                <a:cs typeface="Microsoft Sans Serif"/>
              </a:rPr>
              <a:t> </a:t>
            </a:r>
            <a:r>
              <a:rPr sz="700" spc="25" dirty="0">
                <a:latin typeface="Microsoft Sans Serif"/>
                <a:cs typeface="Microsoft Sans Serif"/>
              </a:rPr>
              <a:t>generadores</a:t>
            </a:r>
            <a:r>
              <a:rPr sz="700" dirty="0">
                <a:latin typeface="Microsoft Sans Serif"/>
                <a:cs typeface="Microsoft Sans Serif"/>
              </a:rPr>
              <a:t> </a:t>
            </a:r>
            <a:r>
              <a:rPr sz="700" spc="10" dirty="0">
                <a:latin typeface="Microsoft Sans Serif"/>
                <a:cs typeface="Microsoft Sans Serif"/>
              </a:rPr>
              <a:t>accionados</a:t>
            </a:r>
            <a:r>
              <a:rPr sz="700" dirty="0">
                <a:latin typeface="Microsoft Sans Serif"/>
                <a:cs typeface="Microsoft Sans Serif"/>
              </a:rPr>
              <a:t> </a:t>
            </a:r>
            <a:r>
              <a:rPr sz="700" spc="40" dirty="0">
                <a:latin typeface="Microsoft Sans Serif"/>
                <a:cs typeface="Microsoft Sans Serif"/>
              </a:rPr>
              <a:t>por </a:t>
            </a:r>
            <a:r>
              <a:rPr sz="700" spc="-170" dirty="0">
                <a:latin typeface="Microsoft Sans Serif"/>
                <a:cs typeface="Microsoft Sans Serif"/>
              </a:rPr>
              <a:t> </a:t>
            </a:r>
            <a:r>
              <a:rPr sz="700" spc="20" dirty="0">
                <a:latin typeface="Microsoft Sans Serif"/>
                <a:cs typeface="Microsoft Sans Serif"/>
              </a:rPr>
              <a:t>ruedas hidráulicas </a:t>
            </a:r>
            <a:r>
              <a:rPr sz="700" spc="25" dirty="0">
                <a:latin typeface="Microsoft Sans Serif"/>
                <a:cs typeface="Microsoft Sans Serif"/>
              </a:rPr>
              <a:t>(turbinas </a:t>
            </a:r>
            <a:r>
              <a:rPr sz="700" spc="15" dirty="0">
                <a:latin typeface="Microsoft Sans Serif"/>
                <a:cs typeface="Microsoft Sans Serif"/>
              </a:rPr>
              <a:t>hidráulicas) </a:t>
            </a:r>
            <a:r>
              <a:rPr sz="700" spc="25" dirty="0">
                <a:latin typeface="Microsoft Sans Serif"/>
                <a:cs typeface="Microsoft Sans Serif"/>
              </a:rPr>
              <a:t>tienen </a:t>
            </a:r>
            <a:r>
              <a:rPr sz="700" spc="30" dirty="0">
                <a:latin typeface="Microsoft Sans Serif"/>
                <a:cs typeface="Microsoft Sans Serif"/>
              </a:rPr>
              <a:t>rotores </a:t>
            </a:r>
            <a:r>
              <a:rPr sz="700" spc="20" dirty="0">
                <a:latin typeface="Microsoft Sans Serif"/>
                <a:cs typeface="Microsoft Sans Serif"/>
              </a:rPr>
              <a:t>de polos </a:t>
            </a:r>
            <a:r>
              <a:rPr sz="700" spc="10" dirty="0">
                <a:latin typeface="Microsoft Sans Serif"/>
                <a:cs typeface="Microsoft Sans Serif"/>
              </a:rPr>
              <a:t>salientes </a:t>
            </a:r>
            <a:r>
              <a:rPr sz="700" spc="15" dirty="0">
                <a:latin typeface="Microsoft Sans Serif"/>
                <a:cs typeface="Microsoft Sans Serif"/>
              </a:rPr>
              <a:t> </a:t>
            </a:r>
            <a:r>
              <a:rPr sz="700" spc="20" dirty="0">
                <a:latin typeface="Microsoft Sans Serif"/>
                <a:cs typeface="Microsoft Sans Serif"/>
              </a:rPr>
              <a:t>laminados con </a:t>
            </a:r>
            <a:r>
              <a:rPr sz="700" spc="15" dirty="0">
                <a:latin typeface="Microsoft Sans Serif"/>
                <a:cs typeface="Microsoft Sans Serif"/>
              </a:rPr>
              <a:t>devanados </a:t>
            </a:r>
            <a:r>
              <a:rPr sz="700" spc="20" dirty="0">
                <a:latin typeface="Microsoft Sans Serif"/>
                <a:cs typeface="Microsoft Sans Serif"/>
              </a:rPr>
              <a:t>de </a:t>
            </a:r>
            <a:r>
              <a:rPr sz="700" spc="25" dirty="0">
                <a:latin typeface="Microsoft Sans Serif"/>
                <a:cs typeface="Microsoft Sans Serif"/>
              </a:rPr>
              <a:t>campo </a:t>
            </a:r>
            <a:r>
              <a:rPr sz="700" spc="20" dirty="0">
                <a:latin typeface="Microsoft Sans Serif"/>
                <a:cs typeface="Microsoft Sans Serif"/>
              </a:rPr>
              <a:t>concentrados </a:t>
            </a:r>
            <a:r>
              <a:rPr sz="700" spc="5" dirty="0">
                <a:latin typeface="Microsoft Sans Serif"/>
                <a:cs typeface="Microsoft Sans Serif"/>
              </a:rPr>
              <a:t>y </a:t>
            </a:r>
            <a:r>
              <a:rPr sz="700" spc="40" dirty="0">
                <a:latin typeface="Microsoft Sans Serif"/>
                <a:cs typeface="Microsoft Sans Serif"/>
              </a:rPr>
              <a:t>un </a:t>
            </a:r>
            <a:r>
              <a:rPr sz="700" spc="35" dirty="0">
                <a:latin typeface="Microsoft Sans Serif"/>
                <a:cs typeface="Microsoft Sans Serif"/>
              </a:rPr>
              <a:t>gran </a:t>
            </a:r>
            <a:r>
              <a:rPr sz="700" spc="40" dirty="0">
                <a:latin typeface="Microsoft Sans Serif"/>
                <a:cs typeface="Microsoft Sans Serif"/>
              </a:rPr>
              <a:t>número </a:t>
            </a:r>
            <a:r>
              <a:rPr sz="700" spc="20" dirty="0">
                <a:latin typeface="Microsoft Sans Serif"/>
                <a:cs typeface="Microsoft Sans Serif"/>
              </a:rPr>
              <a:t>de </a:t>
            </a:r>
            <a:r>
              <a:rPr sz="700" spc="25" dirty="0">
                <a:latin typeface="Microsoft Sans Serif"/>
                <a:cs typeface="Microsoft Sans Serif"/>
              </a:rPr>
              <a:t> </a:t>
            </a:r>
            <a:r>
              <a:rPr sz="700" spc="15" dirty="0">
                <a:latin typeface="Microsoft Sans Serif"/>
                <a:cs typeface="Microsoft Sans Serif"/>
              </a:rPr>
              <a:t>polos.</a:t>
            </a:r>
            <a:r>
              <a:rPr sz="700" spc="-5" dirty="0">
                <a:latin typeface="Microsoft Sans Serif"/>
                <a:cs typeface="Microsoft Sans Serif"/>
              </a:rPr>
              <a:t> </a:t>
            </a:r>
            <a:r>
              <a:rPr sz="700" spc="15" dirty="0">
                <a:latin typeface="Microsoft Sans Serif"/>
                <a:cs typeface="Microsoft Sans Serif"/>
              </a:rPr>
              <a:t>Cualquiera</a:t>
            </a:r>
            <a:r>
              <a:rPr sz="700" dirty="0">
                <a:latin typeface="Microsoft Sans Serif"/>
                <a:cs typeface="Microsoft Sans Serif"/>
              </a:rPr>
              <a:t> </a:t>
            </a:r>
            <a:r>
              <a:rPr sz="700" spc="30" dirty="0">
                <a:latin typeface="Microsoft Sans Serif"/>
                <a:cs typeface="Microsoft Sans Serif"/>
              </a:rPr>
              <a:t>que</a:t>
            </a:r>
            <a:r>
              <a:rPr sz="700" dirty="0">
                <a:latin typeface="Microsoft Sans Serif"/>
                <a:cs typeface="Microsoft Sans Serif"/>
              </a:rPr>
              <a:t> </a:t>
            </a:r>
            <a:r>
              <a:rPr sz="700" spc="-5" dirty="0">
                <a:latin typeface="Microsoft Sans Serif"/>
                <a:cs typeface="Microsoft Sans Serif"/>
              </a:rPr>
              <a:t>sea</a:t>
            </a:r>
            <a:r>
              <a:rPr sz="700" dirty="0">
                <a:latin typeface="Microsoft Sans Serif"/>
                <a:cs typeface="Microsoft Sans Serif"/>
              </a:rPr>
              <a:t> </a:t>
            </a:r>
            <a:r>
              <a:rPr sz="700" spc="10" dirty="0">
                <a:latin typeface="Microsoft Sans Serif"/>
                <a:cs typeface="Microsoft Sans Serif"/>
              </a:rPr>
              <a:t>el</a:t>
            </a:r>
            <a:r>
              <a:rPr sz="700" spc="-5" dirty="0">
                <a:latin typeface="Microsoft Sans Serif"/>
                <a:cs typeface="Microsoft Sans Serif"/>
              </a:rPr>
              <a:t> </a:t>
            </a:r>
            <a:r>
              <a:rPr sz="700" spc="35" dirty="0">
                <a:latin typeface="Microsoft Sans Serif"/>
                <a:cs typeface="Microsoft Sans Serif"/>
              </a:rPr>
              <a:t>tipo</a:t>
            </a:r>
            <a:r>
              <a:rPr sz="700" dirty="0">
                <a:latin typeface="Microsoft Sans Serif"/>
                <a:cs typeface="Microsoft Sans Serif"/>
              </a:rPr>
              <a:t> </a:t>
            </a:r>
            <a:r>
              <a:rPr sz="700" spc="20" dirty="0">
                <a:latin typeface="Microsoft Sans Serif"/>
                <a:cs typeface="Microsoft Sans Serif"/>
              </a:rPr>
              <a:t>de</a:t>
            </a:r>
            <a:r>
              <a:rPr sz="700" dirty="0">
                <a:latin typeface="Microsoft Sans Serif"/>
                <a:cs typeface="Microsoft Sans Serif"/>
              </a:rPr>
              <a:t> </a:t>
            </a:r>
            <a:r>
              <a:rPr sz="700" spc="50" dirty="0">
                <a:latin typeface="Microsoft Sans Serif"/>
                <a:cs typeface="Microsoft Sans Serif"/>
              </a:rPr>
              <a:t>motor</a:t>
            </a:r>
            <a:r>
              <a:rPr sz="700" dirty="0">
                <a:latin typeface="Microsoft Sans Serif"/>
                <a:cs typeface="Microsoft Sans Serif"/>
              </a:rPr>
              <a:t> </a:t>
            </a:r>
            <a:r>
              <a:rPr sz="700" spc="35" dirty="0">
                <a:latin typeface="Microsoft Sans Serif"/>
                <a:cs typeface="Microsoft Sans Serif"/>
              </a:rPr>
              <a:t>primario</a:t>
            </a:r>
            <a:r>
              <a:rPr sz="700" dirty="0">
                <a:latin typeface="Microsoft Sans Serif"/>
                <a:cs typeface="Microsoft Sans Serif"/>
              </a:rPr>
              <a:t> </a:t>
            </a:r>
            <a:r>
              <a:rPr sz="700" spc="30" dirty="0">
                <a:latin typeface="Microsoft Sans Serif"/>
                <a:cs typeface="Microsoft Sans Serif"/>
              </a:rPr>
              <a:t>o</a:t>
            </a:r>
            <a:r>
              <a:rPr sz="700" spc="-5" dirty="0">
                <a:latin typeface="Microsoft Sans Serif"/>
                <a:cs typeface="Microsoft Sans Serif"/>
              </a:rPr>
              <a:t> </a:t>
            </a:r>
            <a:r>
              <a:rPr sz="700" spc="20" dirty="0">
                <a:latin typeface="Microsoft Sans Serif"/>
                <a:cs typeface="Microsoft Sans Serif"/>
              </a:rPr>
              <a:t>diseño</a:t>
            </a:r>
            <a:r>
              <a:rPr sz="700" dirty="0">
                <a:latin typeface="Microsoft Sans Serif"/>
                <a:cs typeface="Microsoft Sans Serif"/>
              </a:rPr>
              <a:t> </a:t>
            </a:r>
            <a:r>
              <a:rPr sz="700" spc="20" dirty="0">
                <a:latin typeface="Microsoft Sans Serif"/>
                <a:cs typeface="Microsoft Sans Serif"/>
              </a:rPr>
              <a:t>de</a:t>
            </a:r>
            <a:r>
              <a:rPr sz="700" dirty="0">
                <a:latin typeface="Microsoft Sans Serif"/>
                <a:cs typeface="Microsoft Sans Serif"/>
              </a:rPr>
              <a:t> </a:t>
            </a:r>
            <a:r>
              <a:rPr sz="700" spc="25" dirty="0">
                <a:latin typeface="Microsoft Sans Serif"/>
                <a:cs typeface="Microsoft Sans Serif"/>
              </a:rPr>
              <a:t>máquina,</a:t>
            </a:r>
            <a:r>
              <a:rPr sz="700" dirty="0">
                <a:latin typeface="Microsoft Sans Serif"/>
                <a:cs typeface="Microsoft Sans Serif"/>
              </a:rPr>
              <a:t> </a:t>
            </a:r>
            <a:r>
              <a:rPr sz="700" spc="10" dirty="0">
                <a:latin typeface="Microsoft Sans Serif"/>
                <a:cs typeface="Microsoft Sans Serif"/>
              </a:rPr>
              <a:t>la </a:t>
            </a:r>
            <a:r>
              <a:rPr sz="700" spc="-170" dirty="0">
                <a:latin typeface="Microsoft Sans Serif"/>
                <a:cs typeface="Microsoft Sans Serif"/>
              </a:rPr>
              <a:t> </a:t>
            </a:r>
            <a:r>
              <a:rPr sz="700" spc="30" dirty="0">
                <a:latin typeface="Microsoft Sans Serif"/>
                <a:cs typeface="Microsoft Sans Serif"/>
              </a:rPr>
              <a:t>fuente </a:t>
            </a:r>
            <a:r>
              <a:rPr sz="700" spc="20" dirty="0">
                <a:latin typeface="Microsoft Sans Serif"/>
                <a:cs typeface="Microsoft Sans Serif"/>
              </a:rPr>
              <a:t>de </a:t>
            </a:r>
            <a:r>
              <a:rPr sz="700" spc="25" dirty="0">
                <a:latin typeface="Microsoft Sans Serif"/>
                <a:cs typeface="Microsoft Sans Serif"/>
              </a:rPr>
              <a:t>energía </a:t>
            </a:r>
            <a:r>
              <a:rPr sz="700" spc="20" dirty="0">
                <a:latin typeface="Microsoft Sans Serif"/>
                <a:cs typeface="Microsoft Sans Serif"/>
              </a:rPr>
              <a:t>utilizada </a:t>
            </a:r>
            <a:r>
              <a:rPr sz="700" spc="25" dirty="0">
                <a:latin typeface="Microsoft Sans Serif"/>
                <a:cs typeface="Microsoft Sans Serif"/>
              </a:rPr>
              <a:t>para </a:t>
            </a:r>
            <a:r>
              <a:rPr sz="700" spc="15" dirty="0">
                <a:latin typeface="Microsoft Sans Serif"/>
                <a:cs typeface="Microsoft Sans Serif"/>
              </a:rPr>
              <a:t>hacer </a:t>
            </a:r>
            <a:r>
              <a:rPr sz="700" spc="35" dirty="0">
                <a:latin typeface="Microsoft Sans Serif"/>
                <a:cs typeface="Microsoft Sans Serif"/>
              </a:rPr>
              <a:t>girar </a:t>
            </a:r>
            <a:r>
              <a:rPr sz="700" spc="10" dirty="0">
                <a:latin typeface="Microsoft Sans Serif"/>
                <a:cs typeface="Microsoft Sans Serif"/>
              </a:rPr>
              <a:t>el eje </a:t>
            </a:r>
            <a:r>
              <a:rPr sz="700" spc="-5" dirty="0">
                <a:latin typeface="Microsoft Sans Serif"/>
                <a:cs typeface="Microsoft Sans Serif"/>
              </a:rPr>
              <a:t>se </a:t>
            </a:r>
            <a:r>
              <a:rPr sz="700" spc="30" dirty="0">
                <a:latin typeface="Microsoft Sans Serif"/>
                <a:cs typeface="Microsoft Sans Serif"/>
              </a:rPr>
              <a:t>mantiene </a:t>
            </a:r>
            <a:r>
              <a:rPr sz="700" dirty="0">
                <a:latin typeface="Microsoft Sans Serif"/>
                <a:cs typeface="Microsoft Sans Serif"/>
              </a:rPr>
              <a:t>a </a:t>
            </a:r>
            <a:r>
              <a:rPr sz="700" spc="40" dirty="0">
                <a:latin typeface="Microsoft Sans Serif"/>
                <a:cs typeface="Microsoft Sans Serif"/>
              </a:rPr>
              <a:t>un </a:t>
            </a:r>
            <a:r>
              <a:rPr sz="700" spc="15" dirty="0">
                <a:latin typeface="Microsoft Sans Serif"/>
                <a:cs typeface="Microsoft Sans Serif"/>
              </a:rPr>
              <a:t>nivel </a:t>
            </a:r>
            <a:r>
              <a:rPr sz="700" spc="20" dirty="0">
                <a:latin typeface="Microsoft Sans Serif"/>
                <a:cs typeface="Microsoft Sans Serif"/>
              </a:rPr>
              <a:t> constante </a:t>
            </a:r>
            <a:r>
              <a:rPr sz="700" dirty="0">
                <a:latin typeface="Microsoft Sans Serif"/>
                <a:cs typeface="Microsoft Sans Serif"/>
              </a:rPr>
              <a:t>a </a:t>
            </a:r>
            <a:r>
              <a:rPr sz="700" spc="15" dirty="0">
                <a:latin typeface="Microsoft Sans Serif"/>
                <a:cs typeface="Microsoft Sans Serif"/>
              </a:rPr>
              <a:t>través </a:t>
            </a:r>
            <a:r>
              <a:rPr sz="700" spc="20" dirty="0">
                <a:latin typeface="Microsoft Sans Serif"/>
                <a:cs typeface="Microsoft Sans Serif"/>
              </a:rPr>
              <a:t>de </a:t>
            </a:r>
            <a:r>
              <a:rPr sz="700" spc="40" dirty="0">
                <a:latin typeface="Microsoft Sans Serif"/>
                <a:cs typeface="Microsoft Sans Serif"/>
              </a:rPr>
              <a:t>un </a:t>
            </a:r>
            <a:r>
              <a:rPr sz="700" spc="30" dirty="0">
                <a:latin typeface="Microsoft Sans Serif"/>
                <a:cs typeface="Microsoft Sans Serif"/>
              </a:rPr>
              <a:t>regulador </a:t>
            </a:r>
            <a:r>
              <a:rPr sz="700" spc="20" dirty="0">
                <a:latin typeface="Microsoft Sans Serif"/>
                <a:cs typeface="Microsoft Sans Serif"/>
              </a:rPr>
              <a:t>de </a:t>
            </a:r>
            <a:r>
              <a:rPr sz="700" spc="15" dirty="0">
                <a:latin typeface="Microsoft Sans Serif"/>
                <a:cs typeface="Microsoft Sans Serif"/>
              </a:rPr>
              <a:t>velocidad </a:t>
            </a:r>
            <a:r>
              <a:rPr sz="700" spc="20" dirty="0">
                <a:latin typeface="Microsoft Sans Serif"/>
                <a:cs typeface="Microsoft Sans Serif"/>
              </a:rPr>
              <a:t>conocido </a:t>
            </a:r>
            <a:r>
              <a:rPr sz="700" spc="30" dirty="0">
                <a:latin typeface="Microsoft Sans Serif"/>
                <a:cs typeface="Microsoft Sans Serif"/>
              </a:rPr>
              <a:t>como </a:t>
            </a:r>
            <a:r>
              <a:rPr sz="700" spc="35" dirty="0">
                <a:latin typeface="Microsoft Sans Serif"/>
                <a:cs typeface="Microsoft Sans Serif"/>
              </a:rPr>
              <a:t> </a:t>
            </a:r>
            <a:r>
              <a:rPr sz="700" spc="30" dirty="0">
                <a:latin typeface="Microsoft Sans Serif"/>
                <a:cs typeface="Microsoft Sans Serif"/>
              </a:rPr>
              <a:t>gobernador. </a:t>
            </a:r>
            <a:r>
              <a:rPr sz="700" spc="-10" dirty="0">
                <a:latin typeface="Microsoft Sans Serif"/>
                <a:cs typeface="Microsoft Sans Serif"/>
              </a:rPr>
              <a:t>La </a:t>
            </a:r>
            <a:r>
              <a:rPr sz="700" spc="25" dirty="0">
                <a:latin typeface="Microsoft Sans Serif"/>
                <a:cs typeface="Microsoft Sans Serif"/>
              </a:rPr>
              <a:t>rotación </a:t>
            </a:r>
            <a:r>
              <a:rPr sz="700" spc="20" dirty="0">
                <a:latin typeface="Microsoft Sans Serif"/>
                <a:cs typeface="Microsoft Sans Serif"/>
              </a:rPr>
              <a:t>del </a:t>
            </a:r>
            <a:r>
              <a:rPr sz="700" spc="30" dirty="0">
                <a:latin typeface="Microsoft Sans Serif"/>
                <a:cs typeface="Microsoft Sans Serif"/>
              </a:rPr>
              <a:t>flujo </a:t>
            </a:r>
            <a:r>
              <a:rPr sz="700" spc="20" dirty="0">
                <a:latin typeface="Microsoft Sans Serif"/>
                <a:cs typeface="Microsoft Sans Serif"/>
              </a:rPr>
              <a:t>de </a:t>
            </a:r>
            <a:r>
              <a:rPr sz="700" spc="-65" dirty="0">
                <a:latin typeface="Microsoft Sans Serif"/>
                <a:cs typeface="Microsoft Sans Serif"/>
              </a:rPr>
              <a:t>CC</a:t>
            </a:r>
            <a:r>
              <a:rPr sz="700" spc="-60" dirty="0">
                <a:latin typeface="Microsoft Sans Serif"/>
                <a:cs typeface="Microsoft Sans Serif"/>
              </a:rPr>
              <a:t> </a:t>
            </a:r>
            <a:r>
              <a:rPr sz="700" spc="20" dirty="0">
                <a:latin typeface="Microsoft Sans Serif"/>
                <a:cs typeface="Microsoft Sans Serif"/>
              </a:rPr>
              <a:t>en </a:t>
            </a:r>
            <a:r>
              <a:rPr sz="700" spc="10" dirty="0">
                <a:latin typeface="Microsoft Sans Serif"/>
                <a:cs typeface="Microsoft Sans Serif"/>
              </a:rPr>
              <a:t>el </a:t>
            </a:r>
            <a:r>
              <a:rPr sz="700" spc="25" dirty="0">
                <a:latin typeface="Microsoft Sans Serif"/>
                <a:cs typeface="Microsoft Sans Serif"/>
              </a:rPr>
              <a:t>campo </a:t>
            </a:r>
            <a:r>
              <a:rPr sz="700" spc="20" dirty="0">
                <a:latin typeface="Microsoft Sans Serif"/>
                <a:cs typeface="Microsoft Sans Serif"/>
              </a:rPr>
              <a:t>del </a:t>
            </a:r>
            <a:r>
              <a:rPr sz="700" spc="30" dirty="0">
                <a:latin typeface="Microsoft Sans Serif"/>
                <a:cs typeface="Microsoft Sans Serif"/>
              </a:rPr>
              <a:t>generador </a:t>
            </a:r>
            <a:r>
              <a:rPr sz="700" spc="35" dirty="0">
                <a:latin typeface="Microsoft Sans Serif"/>
                <a:cs typeface="Microsoft Sans Serif"/>
              </a:rPr>
              <a:t> </a:t>
            </a:r>
            <a:r>
              <a:rPr sz="700" spc="15" dirty="0">
                <a:latin typeface="Microsoft Sans Serif"/>
                <a:cs typeface="Microsoft Sans Serif"/>
              </a:rPr>
              <a:t>reacciona </a:t>
            </a:r>
            <a:r>
              <a:rPr sz="700" spc="20" dirty="0">
                <a:latin typeface="Microsoft Sans Serif"/>
                <a:cs typeface="Microsoft Sans Serif"/>
              </a:rPr>
              <a:t>con </a:t>
            </a:r>
            <a:r>
              <a:rPr sz="700" spc="10" dirty="0">
                <a:latin typeface="Microsoft Sans Serif"/>
                <a:cs typeface="Microsoft Sans Serif"/>
              </a:rPr>
              <a:t>los </a:t>
            </a:r>
            <a:r>
              <a:rPr sz="700" spc="15" dirty="0">
                <a:latin typeface="Microsoft Sans Serif"/>
                <a:cs typeface="Microsoft Sans Serif"/>
              </a:rPr>
              <a:t>devanados </a:t>
            </a:r>
            <a:r>
              <a:rPr sz="700" spc="20" dirty="0">
                <a:latin typeface="Microsoft Sans Serif"/>
                <a:cs typeface="Microsoft Sans Serif"/>
              </a:rPr>
              <a:t>del </a:t>
            </a:r>
            <a:r>
              <a:rPr sz="700" spc="25" dirty="0">
                <a:latin typeface="Microsoft Sans Serif"/>
                <a:cs typeface="Microsoft Sans Serif"/>
              </a:rPr>
              <a:t>estator </a:t>
            </a:r>
            <a:r>
              <a:rPr sz="700" dirty="0">
                <a:latin typeface="Microsoft Sans Serif"/>
                <a:cs typeface="Microsoft Sans Serif"/>
              </a:rPr>
              <a:t>y, </a:t>
            </a:r>
            <a:r>
              <a:rPr sz="700" spc="30" dirty="0">
                <a:latin typeface="Microsoft Sans Serif"/>
                <a:cs typeface="Microsoft Sans Serif"/>
              </a:rPr>
              <a:t>debido </a:t>
            </a:r>
            <a:r>
              <a:rPr sz="700" spc="10" dirty="0">
                <a:latin typeface="Microsoft Sans Serif"/>
                <a:cs typeface="Microsoft Sans Serif"/>
              </a:rPr>
              <a:t>al </a:t>
            </a:r>
            <a:r>
              <a:rPr sz="700" spc="25" dirty="0">
                <a:latin typeface="Microsoft Sans Serif"/>
                <a:cs typeface="Microsoft Sans Serif"/>
              </a:rPr>
              <a:t>principio </a:t>
            </a:r>
            <a:r>
              <a:rPr sz="700" spc="20" dirty="0">
                <a:latin typeface="Microsoft Sans Serif"/>
                <a:cs typeface="Microsoft Sans Serif"/>
              </a:rPr>
              <a:t>de inducción, </a:t>
            </a:r>
            <a:r>
              <a:rPr sz="700" spc="-175" dirty="0">
                <a:latin typeface="Microsoft Sans Serif"/>
                <a:cs typeface="Microsoft Sans Serif"/>
              </a:rPr>
              <a:t> </a:t>
            </a:r>
            <a:r>
              <a:rPr sz="700" spc="-5" dirty="0">
                <a:latin typeface="Microsoft Sans Serif"/>
                <a:cs typeface="Microsoft Sans Serif"/>
              </a:rPr>
              <a:t>se</a:t>
            </a:r>
            <a:r>
              <a:rPr sz="700" spc="-10" dirty="0">
                <a:latin typeface="Microsoft Sans Serif"/>
                <a:cs typeface="Microsoft Sans Serif"/>
              </a:rPr>
              <a:t> </a:t>
            </a:r>
            <a:r>
              <a:rPr sz="700" spc="25" dirty="0">
                <a:latin typeface="Microsoft Sans Serif"/>
                <a:cs typeface="Microsoft Sans Serif"/>
              </a:rPr>
              <a:t>genera</a:t>
            </a:r>
            <a:r>
              <a:rPr sz="700" spc="-5" dirty="0">
                <a:latin typeface="Microsoft Sans Serif"/>
                <a:cs typeface="Microsoft Sans Serif"/>
              </a:rPr>
              <a:t> </a:t>
            </a:r>
            <a:r>
              <a:rPr sz="700" spc="40" dirty="0">
                <a:latin typeface="Microsoft Sans Serif"/>
                <a:cs typeface="Microsoft Sans Serif"/>
              </a:rPr>
              <a:t>un</a:t>
            </a:r>
            <a:r>
              <a:rPr sz="700" spc="-5" dirty="0">
                <a:latin typeface="Microsoft Sans Serif"/>
                <a:cs typeface="Microsoft Sans Serif"/>
              </a:rPr>
              <a:t> </a:t>
            </a:r>
            <a:r>
              <a:rPr sz="700" spc="20" dirty="0">
                <a:latin typeface="Microsoft Sans Serif"/>
                <a:cs typeface="Microsoft Sans Serif"/>
              </a:rPr>
              <a:t>voltaje</a:t>
            </a:r>
            <a:r>
              <a:rPr sz="700" spc="-5" dirty="0">
                <a:latin typeface="Microsoft Sans Serif"/>
                <a:cs typeface="Microsoft Sans Serif"/>
              </a:rPr>
              <a:t> </a:t>
            </a:r>
            <a:r>
              <a:rPr sz="700" spc="20" dirty="0">
                <a:latin typeface="Microsoft Sans Serif"/>
                <a:cs typeface="Microsoft Sans Serif"/>
              </a:rPr>
              <a:t>trifásico.</a:t>
            </a:r>
            <a:endParaRPr sz="700">
              <a:latin typeface="Microsoft Sans Serif"/>
              <a:cs typeface="Microsoft Sans Serif"/>
            </a:endParaRPr>
          </a:p>
        </p:txBody>
      </p:sp>
      <p:sp>
        <p:nvSpPr>
          <p:cNvPr id="84" name="object 84"/>
          <p:cNvSpPr txBox="1"/>
          <p:nvPr/>
        </p:nvSpPr>
        <p:spPr>
          <a:xfrm>
            <a:off x="9100215" y="630675"/>
            <a:ext cx="7423711" cy="2249847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11125">
              <a:lnSpc>
                <a:spcPct val="100000"/>
              </a:lnSpc>
              <a:spcBef>
                <a:spcPts val="100"/>
              </a:spcBef>
            </a:pPr>
            <a:r>
              <a:rPr sz="850" spc="35" dirty="0">
                <a:latin typeface="Microsoft Sans Serif"/>
                <a:cs typeface="Microsoft Sans Serif"/>
              </a:rPr>
              <a:t>III.</a:t>
            </a:r>
            <a:r>
              <a:rPr sz="850" spc="-5" dirty="0">
                <a:latin typeface="Microsoft Sans Serif"/>
                <a:cs typeface="Microsoft Sans Serif"/>
              </a:rPr>
              <a:t> </a:t>
            </a:r>
            <a:r>
              <a:rPr sz="850" spc="-20" dirty="0">
                <a:latin typeface="Microsoft Sans Serif"/>
                <a:cs typeface="Microsoft Sans Serif"/>
              </a:rPr>
              <a:t>C</a:t>
            </a:r>
            <a:r>
              <a:rPr sz="650" spc="-20" dirty="0">
                <a:latin typeface="Microsoft Sans Serif"/>
                <a:cs typeface="Microsoft Sans Serif"/>
              </a:rPr>
              <a:t>CONEXIÓN</a:t>
            </a:r>
            <a:r>
              <a:rPr sz="650" spc="-5" dirty="0">
                <a:latin typeface="Microsoft Sans Serif"/>
                <a:cs typeface="Microsoft Sans Serif"/>
              </a:rPr>
              <a:t> </a:t>
            </a:r>
            <a:r>
              <a:rPr sz="650" spc="-35" dirty="0">
                <a:latin typeface="Microsoft Sans Serif"/>
                <a:cs typeface="Microsoft Sans Serif"/>
              </a:rPr>
              <a:t>DE</a:t>
            </a:r>
            <a:r>
              <a:rPr sz="850" spc="-35" dirty="0">
                <a:latin typeface="Microsoft Sans Serif"/>
                <a:cs typeface="Microsoft Sans Serif"/>
              </a:rPr>
              <a:t>GRAMO</a:t>
            </a:r>
            <a:r>
              <a:rPr sz="650" spc="-35" dirty="0">
                <a:latin typeface="Microsoft Sans Serif"/>
                <a:cs typeface="Microsoft Sans Serif"/>
              </a:rPr>
              <a:t>ENERADORES</a:t>
            </a:r>
            <a:r>
              <a:rPr sz="650" dirty="0">
                <a:latin typeface="Microsoft Sans Serif"/>
                <a:cs typeface="Microsoft Sans Serif"/>
              </a:rPr>
              <a:t> </a:t>
            </a:r>
            <a:r>
              <a:rPr sz="650" spc="-35" dirty="0">
                <a:latin typeface="Microsoft Sans Serif"/>
                <a:cs typeface="Microsoft Sans Serif"/>
              </a:rPr>
              <a:t>AL</a:t>
            </a:r>
            <a:r>
              <a:rPr sz="850" spc="-35" dirty="0">
                <a:latin typeface="Microsoft Sans Serif"/>
                <a:cs typeface="Microsoft Sans Serif"/>
              </a:rPr>
              <a:t>PAG</a:t>
            </a:r>
            <a:r>
              <a:rPr sz="650" spc="-35" dirty="0">
                <a:latin typeface="Microsoft Sans Serif"/>
                <a:cs typeface="Microsoft Sans Serif"/>
              </a:rPr>
              <a:t>ENERGÍA</a:t>
            </a:r>
            <a:r>
              <a:rPr sz="850" spc="-35" dirty="0">
                <a:latin typeface="Microsoft Sans Serif"/>
                <a:cs typeface="Microsoft Sans Serif"/>
              </a:rPr>
              <a:t>S</a:t>
            </a:r>
            <a:r>
              <a:rPr sz="650" spc="-35" dirty="0">
                <a:latin typeface="Microsoft Sans Serif"/>
                <a:cs typeface="Microsoft Sans Serif"/>
              </a:rPr>
              <a:t>SISTEMA</a:t>
            </a:r>
            <a:endParaRPr sz="650">
              <a:latin typeface="Microsoft Sans Serif"/>
              <a:cs typeface="Microsoft Sans Serif"/>
            </a:endParaRPr>
          </a:p>
          <a:p>
            <a:pPr marL="12700" marR="201295" indent="153670">
              <a:lnSpc>
                <a:spcPct val="134700"/>
              </a:lnSpc>
              <a:spcBef>
                <a:spcPts val="290"/>
              </a:spcBef>
            </a:pPr>
            <a:r>
              <a:rPr sz="750" spc="-20" dirty="0">
                <a:latin typeface="Microsoft Sans Serif"/>
                <a:cs typeface="Microsoft Sans Serif"/>
              </a:rPr>
              <a:t>En </a:t>
            </a:r>
            <a:r>
              <a:rPr sz="750" spc="10" dirty="0">
                <a:latin typeface="Microsoft Sans Serif"/>
                <a:cs typeface="Microsoft Sans Serif"/>
              </a:rPr>
              <a:t>la </a:t>
            </a:r>
            <a:r>
              <a:rPr sz="750" spc="30" dirty="0">
                <a:latin typeface="Microsoft Sans Serif"/>
                <a:cs typeface="Microsoft Sans Serif"/>
              </a:rPr>
              <a:t>industria </a:t>
            </a:r>
            <a:r>
              <a:rPr sz="750" spc="-5" dirty="0">
                <a:latin typeface="Microsoft Sans Serif"/>
                <a:cs typeface="Microsoft Sans Serif"/>
              </a:rPr>
              <a:t>se </a:t>
            </a:r>
            <a:r>
              <a:rPr sz="750" spc="25" dirty="0">
                <a:latin typeface="Microsoft Sans Serif"/>
                <a:cs typeface="Microsoft Sans Serif"/>
              </a:rPr>
              <a:t>utilizan </a:t>
            </a:r>
            <a:r>
              <a:rPr sz="750" spc="20" dirty="0">
                <a:latin typeface="Microsoft Sans Serif"/>
                <a:cs typeface="Microsoft Sans Serif"/>
              </a:rPr>
              <a:t>dos </a:t>
            </a:r>
            <a:r>
              <a:rPr sz="750" spc="35" dirty="0">
                <a:latin typeface="Microsoft Sans Serif"/>
                <a:cs typeface="Microsoft Sans Serif"/>
              </a:rPr>
              <a:t>métodos </a:t>
            </a:r>
            <a:r>
              <a:rPr sz="750" spc="5" dirty="0">
                <a:latin typeface="Microsoft Sans Serif"/>
                <a:cs typeface="Microsoft Sans Serif"/>
              </a:rPr>
              <a:t>básicos </a:t>
            </a:r>
            <a:r>
              <a:rPr sz="750" spc="25" dirty="0">
                <a:latin typeface="Microsoft Sans Serif"/>
                <a:cs typeface="Microsoft Sans Serif"/>
              </a:rPr>
              <a:t>para </a:t>
            </a:r>
            <a:r>
              <a:rPr sz="750" spc="20" dirty="0">
                <a:latin typeface="Microsoft Sans Serif"/>
                <a:cs typeface="Microsoft Sans Serif"/>
              </a:rPr>
              <a:t>conectar </a:t>
            </a:r>
            <a:r>
              <a:rPr sz="750" spc="25" dirty="0">
                <a:latin typeface="Microsoft Sans Serif"/>
                <a:cs typeface="Microsoft Sans Serif"/>
              </a:rPr>
              <a:t> generadores</a:t>
            </a:r>
            <a:r>
              <a:rPr sz="750" dirty="0">
                <a:latin typeface="Microsoft Sans Serif"/>
                <a:cs typeface="Microsoft Sans Serif"/>
              </a:rPr>
              <a:t> </a:t>
            </a:r>
            <a:r>
              <a:rPr sz="750" spc="10" dirty="0">
                <a:latin typeface="Microsoft Sans Serif"/>
                <a:cs typeface="Microsoft Sans Serif"/>
              </a:rPr>
              <a:t>al</a:t>
            </a:r>
            <a:r>
              <a:rPr sz="750" spc="5" dirty="0">
                <a:latin typeface="Microsoft Sans Serif"/>
                <a:cs typeface="Microsoft Sans Serif"/>
              </a:rPr>
              <a:t> </a:t>
            </a:r>
            <a:r>
              <a:rPr sz="750" spc="15" dirty="0">
                <a:latin typeface="Microsoft Sans Serif"/>
                <a:cs typeface="Microsoft Sans Serif"/>
              </a:rPr>
              <a:t>sistema</a:t>
            </a:r>
            <a:r>
              <a:rPr sz="750" spc="5" dirty="0">
                <a:latin typeface="Microsoft Sans Serif"/>
                <a:cs typeface="Microsoft Sans Serif"/>
              </a:rPr>
              <a:t> </a:t>
            </a:r>
            <a:r>
              <a:rPr sz="750" spc="25" dirty="0">
                <a:latin typeface="Microsoft Sans Serif"/>
                <a:cs typeface="Microsoft Sans Serif"/>
              </a:rPr>
              <a:t>de</a:t>
            </a:r>
            <a:r>
              <a:rPr sz="750" spc="5" dirty="0">
                <a:latin typeface="Microsoft Sans Serif"/>
                <a:cs typeface="Microsoft Sans Serif"/>
              </a:rPr>
              <a:t> </a:t>
            </a:r>
            <a:r>
              <a:rPr sz="750" spc="20" dirty="0">
                <a:latin typeface="Microsoft Sans Serif"/>
                <a:cs typeface="Microsoft Sans Serif"/>
              </a:rPr>
              <a:t>energía:</a:t>
            </a:r>
            <a:r>
              <a:rPr sz="750" spc="5" dirty="0">
                <a:latin typeface="Microsoft Sans Serif"/>
                <a:cs typeface="Microsoft Sans Serif"/>
              </a:rPr>
              <a:t> </a:t>
            </a:r>
            <a:r>
              <a:rPr sz="750" spc="15" dirty="0">
                <a:latin typeface="Microsoft Sans Serif"/>
                <a:cs typeface="Microsoft Sans Serif"/>
              </a:rPr>
              <a:t>conexiones</a:t>
            </a:r>
            <a:r>
              <a:rPr sz="750" spc="5" dirty="0">
                <a:latin typeface="Microsoft Sans Serif"/>
                <a:cs typeface="Microsoft Sans Serif"/>
              </a:rPr>
              <a:t> </a:t>
            </a:r>
            <a:r>
              <a:rPr sz="750" spc="20" dirty="0">
                <a:latin typeface="Microsoft Sans Serif"/>
                <a:cs typeface="Microsoft Sans Serif"/>
              </a:rPr>
              <a:t>directas</a:t>
            </a:r>
            <a:r>
              <a:rPr sz="750" spc="5" dirty="0">
                <a:latin typeface="Microsoft Sans Serif"/>
                <a:cs typeface="Microsoft Sans Serif"/>
              </a:rPr>
              <a:t> y </a:t>
            </a:r>
            <a:r>
              <a:rPr sz="750" spc="20" dirty="0">
                <a:latin typeface="Microsoft Sans Serif"/>
                <a:cs typeface="Microsoft Sans Serif"/>
              </a:rPr>
              <a:t>unitarias.</a:t>
            </a:r>
            <a:endParaRPr sz="750">
              <a:latin typeface="Microsoft Sans Serif"/>
              <a:cs typeface="Microsoft Sans Serif"/>
            </a:endParaRPr>
          </a:p>
          <a:p>
            <a:pPr marL="146050" indent="-133985">
              <a:lnSpc>
                <a:spcPct val="100000"/>
              </a:lnSpc>
              <a:spcBef>
                <a:spcPts val="740"/>
              </a:spcBef>
              <a:buAutoNum type="alphaUcPeriod"/>
              <a:tabLst>
                <a:tab pos="146685" algn="l"/>
              </a:tabLst>
            </a:pPr>
            <a:r>
              <a:rPr sz="900" spc="20" dirty="0">
                <a:latin typeface="Microsoft Sans Serif"/>
                <a:cs typeface="Microsoft Sans Serif"/>
              </a:rPr>
              <a:t>Conexión</a:t>
            </a:r>
            <a:r>
              <a:rPr sz="900" spc="-45" dirty="0">
                <a:latin typeface="Microsoft Sans Serif"/>
                <a:cs typeface="Microsoft Sans Serif"/>
              </a:rPr>
              <a:t> </a:t>
            </a:r>
            <a:r>
              <a:rPr sz="900" spc="30" dirty="0">
                <a:latin typeface="Microsoft Sans Serif"/>
                <a:cs typeface="Microsoft Sans Serif"/>
              </a:rPr>
              <a:t>directa</a:t>
            </a:r>
            <a:endParaRPr sz="900">
              <a:latin typeface="Microsoft Sans Serif"/>
              <a:cs typeface="Microsoft Sans Serif"/>
            </a:endParaRPr>
          </a:p>
          <a:p>
            <a:pPr marL="12700" marR="5080" indent="153670">
              <a:lnSpc>
                <a:spcPct val="133700"/>
              </a:lnSpc>
              <a:spcBef>
                <a:spcPts val="204"/>
              </a:spcBef>
            </a:pPr>
            <a:r>
              <a:rPr sz="750" spc="-15" dirty="0">
                <a:latin typeface="Microsoft Sans Serif"/>
                <a:cs typeface="Microsoft Sans Serif"/>
              </a:rPr>
              <a:t>La</a:t>
            </a:r>
            <a:r>
              <a:rPr sz="750" spc="-5" dirty="0">
                <a:latin typeface="Microsoft Sans Serif"/>
                <a:cs typeface="Microsoft Sans Serif"/>
              </a:rPr>
              <a:t> Fig.</a:t>
            </a:r>
            <a:r>
              <a:rPr sz="750" dirty="0">
                <a:latin typeface="Microsoft Sans Serif"/>
                <a:cs typeface="Microsoft Sans Serif"/>
              </a:rPr>
              <a:t> </a:t>
            </a:r>
            <a:r>
              <a:rPr sz="750" spc="5" dirty="0">
                <a:latin typeface="Microsoft Sans Serif"/>
                <a:cs typeface="Microsoft Sans Serif"/>
              </a:rPr>
              <a:t>3a</a:t>
            </a:r>
            <a:r>
              <a:rPr sz="750" dirty="0">
                <a:latin typeface="Microsoft Sans Serif"/>
                <a:cs typeface="Microsoft Sans Serif"/>
              </a:rPr>
              <a:t> </a:t>
            </a:r>
            <a:r>
              <a:rPr sz="750" spc="30" dirty="0">
                <a:latin typeface="Microsoft Sans Serif"/>
                <a:cs typeface="Microsoft Sans Serif"/>
              </a:rPr>
              <a:t>muestra</a:t>
            </a:r>
            <a:r>
              <a:rPr sz="750" dirty="0">
                <a:latin typeface="Microsoft Sans Serif"/>
                <a:cs typeface="Microsoft Sans Serif"/>
              </a:rPr>
              <a:t> </a:t>
            </a:r>
            <a:r>
              <a:rPr sz="750" spc="10" dirty="0">
                <a:latin typeface="Microsoft Sans Serif"/>
                <a:cs typeface="Microsoft Sans Serif"/>
              </a:rPr>
              <a:t>el</a:t>
            </a:r>
            <a:r>
              <a:rPr sz="750" spc="-5" dirty="0">
                <a:latin typeface="Microsoft Sans Serif"/>
                <a:cs typeface="Microsoft Sans Serif"/>
              </a:rPr>
              <a:t> </a:t>
            </a:r>
            <a:r>
              <a:rPr sz="750" spc="30" dirty="0">
                <a:latin typeface="Microsoft Sans Serif"/>
                <a:cs typeface="Microsoft Sans Serif"/>
              </a:rPr>
              <a:t>diagrama</a:t>
            </a:r>
            <a:r>
              <a:rPr sz="750" dirty="0">
                <a:latin typeface="Microsoft Sans Serif"/>
                <a:cs typeface="Microsoft Sans Serif"/>
              </a:rPr>
              <a:t> </a:t>
            </a:r>
            <a:r>
              <a:rPr sz="750" spc="30" dirty="0">
                <a:latin typeface="Microsoft Sans Serif"/>
                <a:cs typeface="Microsoft Sans Serif"/>
              </a:rPr>
              <a:t>unifilar</a:t>
            </a:r>
            <a:r>
              <a:rPr sz="750" dirty="0">
                <a:latin typeface="Microsoft Sans Serif"/>
                <a:cs typeface="Microsoft Sans Serif"/>
              </a:rPr>
              <a:t> </a:t>
            </a:r>
            <a:r>
              <a:rPr sz="750" spc="25" dirty="0">
                <a:latin typeface="Microsoft Sans Serif"/>
                <a:cs typeface="Microsoft Sans Serif"/>
              </a:rPr>
              <a:t>para</a:t>
            </a:r>
            <a:r>
              <a:rPr sz="750" dirty="0">
                <a:latin typeface="Microsoft Sans Serif"/>
                <a:cs typeface="Microsoft Sans Serif"/>
              </a:rPr>
              <a:t> </a:t>
            </a:r>
            <a:r>
              <a:rPr sz="750" spc="30" dirty="0">
                <a:latin typeface="Microsoft Sans Serif"/>
                <a:cs typeface="Microsoft Sans Serif"/>
              </a:rPr>
              <a:t>una</a:t>
            </a:r>
            <a:r>
              <a:rPr sz="750" spc="-5" dirty="0">
                <a:latin typeface="Microsoft Sans Serif"/>
                <a:cs typeface="Microsoft Sans Serif"/>
              </a:rPr>
              <a:t> </a:t>
            </a:r>
            <a:r>
              <a:rPr sz="750" spc="25" dirty="0">
                <a:latin typeface="Microsoft Sans Serif"/>
                <a:cs typeface="Microsoft Sans Serif"/>
              </a:rPr>
              <a:t>conexión</a:t>
            </a:r>
            <a:r>
              <a:rPr sz="750" dirty="0">
                <a:latin typeface="Microsoft Sans Serif"/>
                <a:cs typeface="Microsoft Sans Serif"/>
              </a:rPr>
              <a:t> </a:t>
            </a:r>
            <a:r>
              <a:rPr sz="750" spc="25" dirty="0">
                <a:latin typeface="Microsoft Sans Serif"/>
                <a:cs typeface="Microsoft Sans Serif"/>
              </a:rPr>
              <a:t>directa</a:t>
            </a:r>
            <a:r>
              <a:rPr sz="750" dirty="0">
                <a:latin typeface="Microsoft Sans Serif"/>
                <a:cs typeface="Microsoft Sans Serif"/>
              </a:rPr>
              <a:t> </a:t>
            </a:r>
            <a:r>
              <a:rPr sz="750" spc="25" dirty="0">
                <a:latin typeface="Microsoft Sans Serif"/>
                <a:cs typeface="Microsoft Sans Serif"/>
              </a:rPr>
              <a:t>de </a:t>
            </a:r>
            <a:r>
              <a:rPr sz="750" spc="-185" dirty="0">
                <a:latin typeface="Microsoft Sans Serif"/>
                <a:cs typeface="Microsoft Sans Serif"/>
              </a:rPr>
              <a:t> </a:t>
            </a:r>
            <a:r>
              <a:rPr sz="750" spc="45" dirty="0">
                <a:latin typeface="Microsoft Sans Serif"/>
                <a:cs typeface="Microsoft Sans Serif"/>
              </a:rPr>
              <a:t>un </a:t>
            </a:r>
            <a:r>
              <a:rPr sz="750" spc="30" dirty="0">
                <a:latin typeface="Microsoft Sans Serif"/>
                <a:cs typeface="Microsoft Sans Serif"/>
              </a:rPr>
              <a:t>generador </a:t>
            </a:r>
            <a:r>
              <a:rPr sz="750" spc="10" dirty="0">
                <a:latin typeface="Microsoft Sans Serif"/>
                <a:cs typeface="Microsoft Sans Serif"/>
              </a:rPr>
              <a:t>al </a:t>
            </a:r>
            <a:r>
              <a:rPr sz="750" spc="15" dirty="0">
                <a:latin typeface="Microsoft Sans Serif"/>
                <a:cs typeface="Microsoft Sans Serif"/>
              </a:rPr>
              <a:t>sistema </a:t>
            </a:r>
            <a:r>
              <a:rPr sz="750" spc="25" dirty="0">
                <a:latin typeface="Microsoft Sans Serif"/>
                <a:cs typeface="Microsoft Sans Serif"/>
              </a:rPr>
              <a:t>de </a:t>
            </a:r>
            <a:r>
              <a:rPr sz="750" spc="20" dirty="0">
                <a:latin typeface="Microsoft Sans Serif"/>
                <a:cs typeface="Microsoft Sans Serif"/>
              </a:rPr>
              <a:t>energía. </a:t>
            </a:r>
            <a:r>
              <a:rPr sz="750" spc="-35" dirty="0">
                <a:latin typeface="Microsoft Sans Serif"/>
                <a:cs typeface="Microsoft Sans Serif"/>
              </a:rPr>
              <a:t>El </a:t>
            </a:r>
            <a:r>
              <a:rPr sz="750" spc="30" dirty="0">
                <a:latin typeface="Microsoft Sans Serif"/>
                <a:cs typeface="Microsoft Sans Serif"/>
              </a:rPr>
              <a:t>generador </a:t>
            </a:r>
            <a:r>
              <a:rPr sz="750" spc="10" dirty="0">
                <a:latin typeface="Microsoft Sans Serif"/>
                <a:cs typeface="Microsoft Sans Serif"/>
              </a:rPr>
              <a:t>está </a:t>
            </a:r>
            <a:r>
              <a:rPr sz="750" spc="20" dirty="0">
                <a:latin typeface="Microsoft Sans Serif"/>
                <a:cs typeface="Microsoft Sans Serif"/>
              </a:rPr>
              <a:t>conectado </a:t>
            </a:r>
            <a:r>
              <a:rPr sz="750" dirty="0">
                <a:latin typeface="Microsoft Sans Serif"/>
                <a:cs typeface="Microsoft Sans Serif"/>
              </a:rPr>
              <a:t>a </a:t>
            </a:r>
            <a:r>
              <a:rPr sz="750" spc="15" dirty="0">
                <a:latin typeface="Microsoft Sans Serif"/>
                <a:cs typeface="Microsoft Sans Serif"/>
              </a:rPr>
              <a:t>su </a:t>
            </a:r>
            <a:r>
              <a:rPr sz="750" spc="20" dirty="0">
                <a:latin typeface="Microsoft Sans Serif"/>
                <a:cs typeface="Microsoft Sans Serif"/>
              </a:rPr>
              <a:t> bus </a:t>
            </a:r>
            <a:r>
              <a:rPr sz="750" spc="25" dirty="0">
                <a:latin typeface="Microsoft Sans Serif"/>
                <a:cs typeface="Microsoft Sans Serif"/>
              </a:rPr>
              <a:t>de </a:t>
            </a:r>
            <a:r>
              <a:rPr sz="750" spc="15" dirty="0">
                <a:latin typeface="Microsoft Sans Serif"/>
                <a:cs typeface="Microsoft Sans Serif"/>
              </a:rPr>
              <a:t>carga sin pasar </a:t>
            </a:r>
            <a:r>
              <a:rPr sz="750" spc="45" dirty="0">
                <a:latin typeface="Microsoft Sans Serif"/>
                <a:cs typeface="Microsoft Sans Serif"/>
              </a:rPr>
              <a:t>por </a:t>
            </a:r>
            <a:r>
              <a:rPr sz="750" spc="30" dirty="0">
                <a:latin typeface="Microsoft Sans Serif"/>
                <a:cs typeface="Microsoft Sans Serif"/>
              </a:rPr>
              <a:t>una transformación </a:t>
            </a:r>
            <a:r>
              <a:rPr sz="750" spc="25" dirty="0">
                <a:latin typeface="Microsoft Sans Serif"/>
                <a:cs typeface="Microsoft Sans Serif"/>
              </a:rPr>
              <a:t>de </a:t>
            </a:r>
            <a:r>
              <a:rPr sz="750" spc="20" dirty="0">
                <a:latin typeface="Microsoft Sans Serif"/>
                <a:cs typeface="Microsoft Sans Serif"/>
              </a:rPr>
              <a:t>voltaje </a:t>
            </a:r>
            <a:r>
              <a:rPr sz="750" spc="5" dirty="0">
                <a:latin typeface="Microsoft Sans Serif"/>
                <a:cs typeface="Microsoft Sans Serif"/>
              </a:rPr>
              <a:t>y </a:t>
            </a:r>
            <a:r>
              <a:rPr sz="750" spc="30" dirty="0">
                <a:latin typeface="Microsoft Sans Serif"/>
                <a:cs typeface="Microsoft Sans Serif"/>
              </a:rPr>
              <a:t>suministra </a:t>
            </a:r>
            <a:r>
              <a:rPr sz="750" spc="35" dirty="0">
                <a:latin typeface="Microsoft Sans Serif"/>
                <a:cs typeface="Microsoft Sans Serif"/>
              </a:rPr>
              <a:t> </a:t>
            </a:r>
            <a:r>
              <a:rPr sz="750" spc="25" dirty="0">
                <a:latin typeface="Microsoft Sans Serif"/>
                <a:cs typeface="Microsoft Sans Serif"/>
              </a:rPr>
              <a:t>energía </a:t>
            </a:r>
            <a:r>
              <a:rPr sz="750" spc="30" dirty="0">
                <a:latin typeface="Microsoft Sans Serif"/>
                <a:cs typeface="Microsoft Sans Serif"/>
              </a:rPr>
              <a:t>directamente </a:t>
            </a:r>
            <a:r>
              <a:rPr sz="750" dirty="0">
                <a:latin typeface="Microsoft Sans Serif"/>
                <a:cs typeface="Microsoft Sans Serif"/>
              </a:rPr>
              <a:t>a </a:t>
            </a:r>
            <a:r>
              <a:rPr sz="750" spc="10" dirty="0">
                <a:latin typeface="Microsoft Sans Serif"/>
                <a:cs typeface="Microsoft Sans Serif"/>
              </a:rPr>
              <a:t>la carga. </a:t>
            </a:r>
            <a:r>
              <a:rPr sz="750" spc="-10" dirty="0">
                <a:latin typeface="Microsoft Sans Serif"/>
                <a:cs typeface="Microsoft Sans Serif"/>
              </a:rPr>
              <a:t>Este </a:t>
            </a:r>
            <a:r>
              <a:rPr sz="750" spc="40" dirty="0">
                <a:latin typeface="Microsoft Sans Serif"/>
                <a:cs typeface="Microsoft Sans Serif"/>
              </a:rPr>
              <a:t>tipo </a:t>
            </a:r>
            <a:r>
              <a:rPr sz="750" spc="25" dirty="0">
                <a:latin typeface="Microsoft Sans Serif"/>
                <a:cs typeface="Microsoft Sans Serif"/>
              </a:rPr>
              <a:t>de conexión </a:t>
            </a:r>
            <a:r>
              <a:rPr sz="750" spc="-5" dirty="0">
                <a:latin typeface="Microsoft Sans Serif"/>
                <a:cs typeface="Microsoft Sans Serif"/>
              </a:rPr>
              <a:t>es </a:t>
            </a:r>
            <a:r>
              <a:rPr sz="750" spc="45" dirty="0">
                <a:latin typeface="Microsoft Sans Serif"/>
                <a:cs typeface="Microsoft Sans Serif"/>
              </a:rPr>
              <a:t>un </a:t>
            </a:r>
            <a:r>
              <a:rPr sz="750" spc="40" dirty="0">
                <a:latin typeface="Microsoft Sans Serif"/>
                <a:cs typeface="Microsoft Sans Serif"/>
              </a:rPr>
              <a:t>método </a:t>
            </a:r>
            <a:r>
              <a:rPr sz="750" spc="45" dirty="0">
                <a:latin typeface="Microsoft Sans Serif"/>
                <a:cs typeface="Microsoft Sans Serif"/>
              </a:rPr>
              <a:t> </a:t>
            </a:r>
            <a:r>
              <a:rPr sz="750" spc="35" dirty="0">
                <a:latin typeface="Microsoft Sans Serif"/>
                <a:cs typeface="Microsoft Sans Serif"/>
              </a:rPr>
              <a:t>anterior</a:t>
            </a:r>
            <a:r>
              <a:rPr sz="750" spc="-5" dirty="0">
                <a:latin typeface="Microsoft Sans Serif"/>
                <a:cs typeface="Microsoft Sans Serif"/>
              </a:rPr>
              <a:t> </a:t>
            </a:r>
            <a:r>
              <a:rPr sz="750" spc="25" dirty="0">
                <a:latin typeface="Microsoft Sans Serif"/>
                <a:cs typeface="Microsoft Sans Serif"/>
              </a:rPr>
              <a:t>utilizado</a:t>
            </a:r>
            <a:r>
              <a:rPr sz="750" dirty="0">
                <a:latin typeface="Microsoft Sans Serif"/>
                <a:cs typeface="Microsoft Sans Serif"/>
              </a:rPr>
              <a:t> </a:t>
            </a:r>
            <a:r>
              <a:rPr sz="750" spc="25" dirty="0">
                <a:latin typeface="Microsoft Sans Serif"/>
                <a:cs typeface="Microsoft Sans Serif"/>
              </a:rPr>
              <a:t>cuando</a:t>
            </a:r>
            <a:r>
              <a:rPr sz="750" spc="-5" dirty="0">
                <a:latin typeface="Microsoft Sans Serif"/>
                <a:cs typeface="Microsoft Sans Serif"/>
              </a:rPr>
              <a:t> </a:t>
            </a:r>
            <a:r>
              <a:rPr sz="750" spc="10" dirty="0">
                <a:latin typeface="Microsoft Sans Serif"/>
                <a:cs typeface="Microsoft Sans Serif"/>
              </a:rPr>
              <a:t>los</a:t>
            </a:r>
            <a:r>
              <a:rPr sz="750" dirty="0">
                <a:latin typeface="Microsoft Sans Serif"/>
                <a:cs typeface="Microsoft Sans Serif"/>
              </a:rPr>
              <a:t> </a:t>
            </a:r>
            <a:r>
              <a:rPr sz="750" spc="25" dirty="0">
                <a:latin typeface="Microsoft Sans Serif"/>
                <a:cs typeface="Microsoft Sans Serif"/>
              </a:rPr>
              <a:t>generadores</a:t>
            </a:r>
            <a:r>
              <a:rPr sz="750" spc="-5" dirty="0">
                <a:latin typeface="Microsoft Sans Serif"/>
                <a:cs typeface="Microsoft Sans Serif"/>
              </a:rPr>
              <a:t> </a:t>
            </a:r>
            <a:r>
              <a:rPr sz="750" spc="25" dirty="0">
                <a:latin typeface="Microsoft Sans Serif"/>
                <a:cs typeface="Microsoft Sans Serif"/>
              </a:rPr>
              <a:t>eran</a:t>
            </a:r>
            <a:r>
              <a:rPr sz="750" dirty="0">
                <a:latin typeface="Microsoft Sans Serif"/>
                <a:cs typeface="Microsoft Sans Serif"/>
              </a:rPr>
              <a:t> </a:t>
            </a:r>
            <a:r>
              <a:rPr sz="750" spc="25" dirty="0">
                <a:latin typeface="Microsoft Sans Serif"/>
                <a:cs typeface="Microsoft Sans Serif"/>
              </a:rPr>
              <a:t>de</a:t>
            </a:r>
            <a:r>
              <a:rPr sz="750" spc="-5" dirty="0">
                <a:latin typeface="Microsoft Sans Serif"/>
                <a:cs typeface="Microsoft Sans Serif"/>
              </a:rPr>
              <a:t> </a:t>
            </a:r>
            <a:r>
              <a:rPr sz="750" spc="35" dirty="0">
                <a:latin typeface="Microsoft Sans Serif"/>
                <a:cs typeface="Microsoft Sans Serif"/>
              </a:rPr>
              <a:t>tamaño</a:t>
            </a:r>
            <a:r>
              <a:rPr sz="750" dirty="0">
                <a:latin typeface="Microsoft Sans Serif"/>
                <a:cs typeface="Microsoft Sans Serif"/>
              </a:rPr>
              <a:t> </a:t>
            </a:r>
            <a:r>
              <a:rPr sz="750" spc="25" dirty="0">
                <a:latin typeface="Microsoft Sans Serif"/>
                <a:cs typeface="Microsoft Sans Serif"/>
              </a:rPr>
              <a:t>pequeño.</a:t>
            </a:r>
            <a:endParaRPr sz="750">
              <a:latin typeface="Microsoft Sans Serif"/>
              <a:cs typeface="Microsoft Sans Serif"/>
            </a:endParaRPr>
          </a:p>
          <a:p>
            <a:pPr marL="12700" marR="125095" algn="just">
              <a:lnSpc>
                <a:spcPct val="133700"/>
              </a:lnSpc>
            </a:pPr>
            <a:r>
              <a:rPr sz="750" spc="10" dirty="0">
                <a:latin typeface="Microsoft Sans Serif"/>
                <a:cs typeface="Microsoft Sans Serif"/>
              </a:rPr>
              <a:t>Todavía</a:t>
            </a:r>
            <a:r>
              <a:rPr sz="750" spc="-5" dirty="0">
                <a:latin typeface="Microsoft Sans Serif"/>
                <a:cs typeface="Microsoft Sans Serif"/>
              </a:rPr>
              <a:t> se</a:t>
            </a:r>
            <a:r>
              <a:rPr sz="750" dirty="0">
                <a:latin typeface="Microsoft Sans Serif"/>
                <a:cs typeface="Microsoft Sans Serif"/>
              </a:rPr>
              <a:t> </a:t>
            </a:r>
            <a:r>
              <a:rPr sz="750" spc="20" dirty="0">
                <a:latin typeface="Microsoft Sans Serif"/>
                <a:cs typeface="Microsoft Sans Serif"/>
              </a:rPr>
              <a:t>utiliza</a:t>
            </a:r>
            <a:r>
              <a:rPr sz="750" dirty="0">
                <a:latin typeface="Microsoft Sans Serif"/>
                <a:cs typeface="Microsoft Sans Serif"/>
              </a:rPr>
              <a:t> </a:t>
            </a:r>
            <a:r>
              <a:rPr sz="750" spc="30" dirty="0">
                <a:latin typeface="Microsoft Sans Serif"/>
                <a:cs typeface="Microsoft Sans Serif"/>
              </a:rPr>
              <a:t>hoy</a:t>
            </a:r>
            <a:r>
              <a:rPr sz="750" dirty="0">
                <a:latin typeface="Microsoft Sans Serif"/>
                <a:cs typeface="Microsoft Sans Serif"/>
              </a:rPr>
              <a:t> </a:t>
            </a:r>
            <a:r>
              <a:rPr sz="750" spc="25" dirty="0">
                <a:latin typeface="Microsoft Sans Serif"/>
                <a:cs typeface="Microsoft Sans Serif"/>
              </a:rPr>
              <a:t>en</a:t>
            </a:r>
            <a:r>
              <a:rPr sz="750" spc="-5" dirty="0">
                <a:latin typeface="Microsoft Sans Serif"/>
                <a:cs typeface="Microsoft Sans Serif"/>
              </a:rPr>
              <a:t> </a:t>
            </a:r>
            <a:r>
              <a:rPr sz="750" spc="20" dirty="0">
                <a:latin typeface="Microsoft Sans Serif"/>
                <a:cs typeface="Microsoft Sans Serif"/>
              </a:rPr>
              <a:t>día</a:t>
            </a:r>
            <a:r>
              <a:rPr sz="750" dirty="0">
                <a:latin typeface="Microsoft Sans Serif"/>
                <a:cs typeface="Microsoft Sans Serif"/>
              </a:rPr>
              <a:t> </a:t>
            </a:r>
            <a:r>
              <a:rPr sz="750" spc="25" dirty="0">
                <a:latin typeface="Microsoft Sans Serif"/>
                <a:cs typeface="Microsoft Sans Serif"/>
              </a:rPr>
              <a:t>para</a:t>
            </a:r>
            <a:r>
              <a:rPr sz="750" dirty="0">
                <a:latin typeface="Microsoft Sans Serif"/>
                <a:cs typeface="Microsoft Sans Serif"/>
              </a:rPr>
              <a:t> </a:t>
            </a:r>
            <a:r>
              <a:rPr sz="750" spc="20" dirty="0">
                <a:latin typeface="Microsoft Sans Serif"/>
                <a:cs typeface="Microsoft Sans Serif"/>
              </a:rPr>
              <a:t>conectar</a:t>
            </a:r>
            <a:r>
              <a:rPr sz="750" dirty="0">
                <a:latin typeface="Microsoft Sans Serif"/>
                <a:cs typeface="Microsoft Sans Serif"/>
              </a:rPr>
              <a:t> </a:t>
            </a:r>
            <a:r>
              <a:rPr sz="750" spc="25" dirty="0">
                <a:latin typeface="Microsoft Sans Serif"/>
                <a:cs typeface="Microsoft Sans Serif"/>
              </a:rPr>
              <a:t>máquinas</a:t>
            </a:r>
            <a:r>
              <a:rPr sz="750" dirty="0">
                <a:latin typeface="Microsoft Sans Serif"/>
                <a:cs typeface="Microsoft Sans Serif"/>
              </a:rPr>
              <a:t> </a:t>
            </a:r>
            <a:r>
              <a:rPr sz="750" spc="20" dirty="0">
                <a:latin typeface="Microsoft Sans Serif"/>
                <a:cs typeface="Microsoft Sans Serif"/>
              </a:rPr>
              <a:t>más</a:t>
            </a:r>
            <a:r>
              <a:rPr sz="750" spc="-5" dirty="0">
                <a:latin typeface="Microsoft Sans Serif"/>
                <a:cs typeface="Microsoft Sans Serif"/>
              </a:rPr>
              <a:t> </a:t>
            </a:r>
            <a:r>
              <a:rPr sz="750" spc="15" dirty="0">
                <a:latin typeface="Microsoft Sans Serif"/>
                <a:cs typeface="Microsoft Sans Serif"/>
              </a:rPr>
              <a:t>pequeñas, </a:t>
            </a:r>
            <a:r>
              <a:rPr sz="750" spc="-185" dirty="0">
                <a:latin typeface="Microsoft Sans Serif"/>
                <a:cs typeface="Microsoft Sans Serif"/>
              </a:rPr>
              <a:t> </a:t>
            </a:r>
            <a:r>
              <a:rPr sz="750" spc="20" dirty="0">
                <a:latin typeface="Microsoft Sans Serif"/>
                <a:cs typeface="Microsoft Sans Serif"/>
              </a:rPr>
              <a:t>especialmente</a:t>
            </a:r>
            <a:r>
              <a:rPr sz="750" spc="-5" dirty="0">
                <a:latin typeface="Microsoft Sans Serif"/>
                <a:cs typeface="Microsoft Sans Serif"/>
              </a:rPr>
              <a:t> </a:t>
            </a:r>
            <a:r>
              <a:rPr sz="750" spc="25" dirty="0">
                <a:latin typeface="Microsoft Sans Serif"/>
                <a:cs typeface="Microsoft Sans Serif"/>
              </a:rPr>
              <a:t>en</a:t>
            </a:r>
            <a:r>
              <a:rPr sz="750" spc="-5" dirty="0">
                <a:latin typeface="Microsoft Sans Serif"/>
                <a:cs typeface="Microsoft Sans Serif"/>
              </a:rPr>
              <a:t> </a:t>
            </a:r>
            <a:r>
              <a:rPr sz="750" spc="20" dirty="0">
                <a:latin typeface="Microsoft Sans Serif"/>
                <a:cs typeface="Microsoft Sans Serif"/>
              </a:rPr>
              <a:t>cogeneración</a:t>
            </a:r>
            <a:r>
              <a:rPr sz="750" spc="-5" dirty="0">
                <a:latin typeface="Microsoft Sans Serif"/>
                <a:cs typeface="Microsoft Sans Serif"/>
              </a:rPr>
              <a:t> </a:t>
            </a:r>
            <a:r>
              <a:rPr sz="750" spc="25" dirty="0">
                <a:latin typeface="Microsoft Sans Serif"/>
                <a:cs typeface="Microsoft Sans Serif"/>
              </a:rPr>
              <a:t>industrial,</a:t>
            </a:r>
            <a:r>
              <a:rPr sz="750" spc="-5" dirty="0">
                <a:latin typeface="Microsoft Sans Serif"/>
                <a:cs typeface="Microsoft Sans Serif"/>
              </a:rPr>
              <a:t> </a:t>
            </a:r>
            <a:r>
              <a:rPr sz="750" dirty="0">
                <a:latin typeface="Microsoft Sans Serif"/>
                <a:cs typeface="Microsoft Sans Serif"/>
              </a:rPr>
              <a:t>a </a:t>
            </a:r>
            <a:r>
              <a:rPr sz="750" spc="15" dirty="0">
                <a:latin typeface="Microsoft Sans Serif"/>
                <a:cs typeface="Microsoft Sans Serif"/>
              </a:rPr>
              <a:t>sistemas</a:t>
            </a:r>
            <a:r>
              <a:rPr sz="750" spc="-5" dirty="0">
                <a:latin typeface="Microsoft Sans Serif"/>
                <a:cs typeface="Microsoft Sans Serif"/>
              </a:rPr>
              <a:t> </a:t>
            </a:r>
            <a:r>
              <a:rPr sz="750" spc="25" dirty="0">
                <a:latin typeface="Microsoft Sans Serif"/>
                <a:cs typeface="Microsoft Sans Serif"/>
              </a:rPr>
              <a:t>de</a:t>
            </a:r>
            <a:r>
              <a:rPr sz="750" spc="-5" dirty="0">
                <a:latin typeface="Microsoft Sans Serif"/>
                <a:cs typeface="Microsoft Sans Serif"/>
              </a:rPr>
              <a:t> </a:t>
            </a:r>
            <a:r>
              <a:rPr sz="750" spc="30" dirty="0">
                <a:latin typeface="Microsoft Sans Serif"/>
                <a:cs typeface="Microsoft Sans Serif"/>
              </a:rPr>
              <a:t>distribución </a:t>
            </a:r>
            <a:r>
              <a:rPr sz="750" spc="-185" dirty="0">
                <a:latin typeface="Microsoft Sans Serif"/>
                <a:cs typeface="Microsoft Sans Serif"/>
              </a:rPr>
              <a:t> </a:t>
            </a:r>
            <a:r>
              <a:rPr sz="750" spc="25" dirty="0">
                <a:latin typeface="Microsoft Sans Serif"/>
                <a:cs typeface="Microsoft Sans Serif"/>
              </a:rPr>
              <a:t>de</a:t>
            </a:r>
            <a:r>
              <a:rPr sz="750" spc="-10" dirty="0">
                <a:latin typeface="Microsoft Sans Serif"/>
                <a:cs typeface="Microsoft Sans Serif"/>
              </a:rPr>
              <a:t> </a:t>
            </a:r>
            <a:r>
              <a:rPr sz="750" spc="15" dirty="0">
                <a:latin typeface="Microsoft Sans Serif"/>
                <a:cs typeface="Microsoft Sans Serif"/>
              </a:rPr>
              <a:t>instalaciones.</a:t>
            </a:r>
            <a:endParaRPr sz="750">
              <a:latin typeface="Microsoft Sans Serif"/>
              <a:cs typeface="Microsoft Sans Serif"/>
            </a:endParaRPr>
          </a:p>
          <a:p>
            <a:pPr>
              <a:lnSpc>
                <a:spcPct val="100000"/>
              </a:lnSpc>
              <a:spcBef>
                <a:spcPts val="25"/>
              </a:spcBef>
            </a:pPr>
            <a:endParaRPr sz="850">
              <a:latin typeface="Microsoft Sans Serif"/>
              <a:cs typeface="Microsoft Sans Serif"/>
            </a:endParaRPr>
          </a:p>
          <a:p>
            <a:pPr marL="109855" indent="-97790">
              <a:lnSpc>
                <a:spcPct val="100000"/>
              </a:lnSpc>
              <a:buAutoNum type="alphaUcPeriod" startAt="2"/>
              <a:tabLst>
                <a:tab pos="110489" algn="l"/>
              </a:tabLst>
            </a:pPr>
            <a:r>
              <a:rPr sz="650" spc="15" dirty="0">
                <a:latin typeface="Microsoft Sans Serif"/>
                <a:cs typeface="Microsoft Sans Serif"/>
              </a:rPr>
              <a:t>Conexión</a:t>
            </a:r>
            <a:r>
              <a:rPr sz="650" spc="-20" dirty="0">
                <a:latin typeface="Microsoft Sans Serif"/>
                <a:cs typeface="Microsoft Sans Serif"/>
              </a:rPr>
              <a:t> </a:t>
            </a:r>
            <a:r>
              <a:rPr sz="650" spc="20" dirty="0">
                <a:latin typeface="Microsoft Sans Serif"/>
                <a:cs typeface="Microsoft Sans Serif"/>
              </a:rPr>
              <a:t>de</a:t>
            </a:r>
            <a:r>
              <a:rPr sz="650" spc="-20" dirty="0">
                <a:latin typeface="Microsoft Sans Serif"/>
                <a:cs typeface="Microsoft Sans Serif"/>
              </a:rPr>
              <a:t> </a:t>
            </a:r>
            <a:r>
              <a:rPr sz="650" spc="10" dirty="0">
                <a:latin typeface="Microsoft Sans Serif"/>
                <a:cs typeface="Microsoft Sans Serif"/>
              </a:rPr>
              <a:t>la</a:t>
            </a:r>
            <a:r>
              <a:rPr sz="650" spc="-15" dirty="0">
                <a:latin typeface="Microsoft Sans Serif"/>
                <a:cs typeface="Microsoft Sans Serif"/>
              </a:rPr>
              <a:t> </a:t>
            </a:r>
            <a:r>
              <a:rPr sz="650" spc="25" dirty="0">
                <a:latin typeface="Microsoft Sans Serif"/>
                <a:cs typeface="Microsoft Sans Serif"/>
              </a:rPr>
              <a:t>unidad</a:t>
            </a:r>
            <a:endParaRPr sz="650">
              <a:latin typeface="Microsoft Sans Serif"/>
              <a:cs typeface="Microsoft Sans Serif"/>
            </a:endParaRPr>
          </a:p>
          <a:p>
            <a:pPr marL="12700" marR="22225" indent="153670">
              <a:lnSpc>
                <a:spcPct val="154000"/>
              </a:lnSpc>
              <a:spcBef>
                <a:spcPts val="250"/>
              </a:spcBef>
            </a:pPr>
            <a:r>
              <a:rPr sz="650" spc="-10" dirty="0">
                <a:latin typeface="Microsoft Sans Serif"/>
                <a:cs typeface="Microsoft Sans Serif"/>
              </a:rPr>
              <a:t>La </a:t>
            </a:r>
            <a:r>
              <a:rPr sz="650" spc="30" dirty="0">
                <a:latin typeface="Microsoft Sans Serif"/>
                <a:cs typeface="Microsoft Sans Serif"/>
              </a:rPr>
              <a:t>figura </a:t>
            </a:r>
            <a:r>
              <a:rPr sz="650" spc="20" dirty="0">
                <a:latin typeface="Microsoft Sans Serif"/>
                <a:cs typeface="Microsoft Sans Serif"/>
              </a:rPr>
              <a:t>3b </a:t>
            </a:r>
            <a:r>
              <a:rPr sz="650" spc="25" dirty="0">
                <a:latin typeface="Microsoft Sans Serif"/>
                <a:cs typeface="Microsoft Sans Serif"/>
              </a:rPr>
              <a:t>muestra </a:t>
            </a:r>
            <a:r>
              <a:rPr sz="650" spc="10" dirty="0">
                <a:latin typeface="Microsoft Sans Serif"/>
                <a:cs typeface="Microsoft Sans Serif"/>
              </a:rPr>
              <a:t>el </a:t>
            </a:r>
            <a:r>
              <a:rPr sz="650" spc="25" dirty="0">
                <a:latin typeface="Microsoft Sans Serif"/>
                <a:cs typeface="Microsoft Sans Serif"/>
              </a:rPr>
              <a:t>diagrama unifilar </a:t>
            </a:r>
            <a:r>
              <a:rPr sz="650" spc="20" dirty="0">
                <a:latin typeface="Microsoft Sans Serif"/>
                <a:cs typeface="Microsoft Sans Serif"/>
              </a:rPr>
              <a:t>para </a:t>
            </a:r>
            <a:r>
              <a:rPr sz="650" spc="10" dirty="0">
                <a:latin typeface="Microsoft Sans Serif"/>
                <a:cs typeface="Microsoft Sans Serif"/>
              </a:rPr>
              <a:t>la </a:t>
            </a:r>
            <a:r>
              <a:rPr sz="650" spc="20" dirty="0">
                <a:latin typeface="Microsoft Sans Serif"/>
                <a:cs typeface="Microsoft Sans Serif"/>
              </a:rPr>
              <a:t>conexión de </a:t>
            </a:r>
            <a:r>
              <a:rPr sz="650" spc="25" dirty="0">
                <a:latin typeface="Microsoft Sans Serif"/>
                <a:cs typeface="Microsoft Sans Serif"/>
              </a:rPr>
              <a:t>una unidad </a:t>
            </a:r>
            <a:r>
              <a:rPr sz="650" spc="20" dirty="0">
                <a:latin typeface="Microsoft Sans Serif"/>
                <a:cs typeface="Microsoft Sans Serif"/>
              </a:rPr>
              <a:t>de </a:t>
            </a:r>
            <a:r>
              <a:rPr sz="650" spc="25" dirty="0">
                <a:latin typeface="Microsoft Sans Serif"/>
                <a:cs typeface="Microsoft Sans Serif"/>
              </a:rPr>
              <a:t> </a:t>
            </a:r>
            <a:r>
              <a:rPr sz="650" spc="40" dirty="0">
                <a:latin typeface="Microsoft Sans Serif"/>
                <a:cs typeface="Microsoft Sans Serif"/>
              </a:rPr>
              <a:t>un </a:t>
            </a:r>
            <a:r>
              <a:rPr sz="650" spc="25" dirty="0">
                <a:latin typeface="Microsoft Sans Serif"/>
                <a:cs typeface="Microsoft Sans Serif"/>
              </a:rPr>
              <a:t>generador </a:t>
            </a:r>
            <a:r>
              <a:rPr sz="650" spc="10" dirty="0">
                <a:latin typeface="Microsoft Sans Serif"/>
                <a:cs typeface="Microsoft Sans Serif"/>
              </a:rPr>
              <a:t>al </a:t>
            </a:r>
            <a:r>
              <a:rPr sz="650" spc="15" dirty="0">
                <a:latin typeface="Microsoft Sans Serif"/>
                <a:cs typeface="Microsoft Sans Serif"/>
              </a:rPr>
              <a:t>sistema </a:t>
            </a:r>
            <a:r>
              <a:rPr sz="650" spc="20" dirty="0">
                <a:latin typeface="Microsoft Sans Serif"/>
                <a:cs typeface="Microsoft Sans Serif"/>
              </a:rPr>
              <a:t>de energía </a:t>
            </a:r>
            <a:r>
              <a:rPr sz="650" dirty="0">
                <a:latin typeface="Microsoft Sans Serif"/>
                <a:cs typeface="Microsoft Sans Serif"/>
              </a:rPr>
              <a:t>a </a:t>
            </a:r>
            <a:r>
              <a:rPr sz="650" spc="15" dirty="0">
                <a:latin typeface="Microsoft Sans Serif"/>
                <a:cs typeface="Microsoft Sans Serif"/>
              </a:rPr>
              <a:t>través </a:t>
            </a:r>
            <a:r>
              <a:rPr sz="650" spc="20" dirty="0">
                <a:latin typeface="Microsoft Sans Serif"/>
                <a:cs typeface="Microsoft Sans Serif"/>
              </a:rPr>
              <a:t>de </a:t>
            </a:r>
            <a:r>
              <a:rPr sz="650" spc="40" dirty="0">
                <a:latin typeface="Microsoft Sans Serif"/>
                <a:cs typeface="Microsoft Sans Serif"/>
              </a:rPr>
              <a:t>un </a:t>
            </a:r>
            <a:r>
              <a:rPr sz="650" spc="30" dirty="0">
                <a:latin typeface="Microsoft Sans Serif"/>
                <a:cs typeface="Microsoft Sans Serif"/>
              </a:rPr>
              <a:t>transformador </a:t>
            </a:r>
            <a:r>
              <a:rPr sz="650" spc="20" dirty="0">
                <a:latin typeface="Microsoft Sans Serif"/>
                <a:cs typeface="Microsoft Sans Serif"/>
              </a:rPr>
              <a:t>elevador </a:t>
            </a:r>
            <a:r>
              <a:rPr sz="650" spc="25" dirty="0">
                <a:latin typeface="Microsoft Sans Serif"/>
                <a:cs typeface="Microsoft Sans Serif"/>
              </a:rPr>
              <a:t> </a:t>
            </a:r>
            <a:r>
              <a:rPr sz="650" spc="15" dirty="0">
                <a:latin typeface="Microsoft Sans Serif"/>
                <a:cs typeface="Microsoft Sans Serif"/>
              </a:rPr>
              <a:t>dedicado. </a:t>
            </a:r>
            <a:r>
              <a:rPr sz="650" spc="-10" dirty="0">
                <a:latin typeface="Microsoft Sans Serif"/>
                <a:cs typeface="Microsoft Sans Serif"/>
              </a:rPr>
              <a:t>La </a:t>
            </a:r>
            <a:r>
              <a:rPr sz="650" spc="15" dirty="0">
                <a:latin typeface="Microsoft Sans Serif"/>
                <a:cs typeface="Microsoft Sans Serif"/>
              </a:rPr>
              <a:t>carga </a:t>
            </a:r>
            <a:r>
              <a:rPr sz="650" spc="20" dirty="0">
                <a:latin typeface="Microsoft Sans Serif"/>
                <a:cs typeface="Microsoft Sans Serif"/>
              </a:rPr>
              <a:t>del </a:t>
            </a:r>
            <a:r>
              <a:rPr sz="650" spc="25" dirty="0">
                <a:latin typeface="Microsoft Sans Serif"/>
                <a:cs typeface="Microsoft Sans Serif"/>
              </a:rPr>
              <a:t>generador </a:t>
            </a:r>
            <a:r>
              <a:rPr sz="650" spc="20" dirty="0">
                <a:latin typeface="Microsoft Sans Serif"/>
                <a:cs typeface="Microsoft Sans Serif"/>
              </a:rPr>
              <a:t>auxiliar </a:t>
            </a:r>
            <a:r>
              <a:rPr sz="650" spc="-5" dirty="0">
                <a:latin typeface="Microsoft Sans Serif"/>
                <a:cs typeface="Microsoft Sans Serif"/>
              </a:rPr>
              <a:t>se </a:t>
            </a:r>
            <a:r>
              <a:rPr sz="650" spc="25" dirty="0">
                <a:latin typeface="Microsoft Sans Serif"/>
                <a:cs typeface="Microsoft Sans Serif"/>
              </a:rPr>
              <a:t>suministra </a:t>
            </a:r>
            <a:r>
              <a:rPr sz="650" spc="10" dirty="0">
                <a:latin typeface="Microsoft Sans Serif"/>
                <a:cs typeface="Microsoft Sans Serif"/>
              </a:rPr>
              <a:t>desde </a:t>
            </a:r>
            <a:r>
              <a:rPr sz="650" spc="40" dirty="0">
                <a:latin typeface="Microsoft Sans Serif"/>
                <a:cs typeface="Microsoft Sans Serif"/>
              </a:rPr>
              <a:t>un </a:t>
            </a:r>
            <a:r>
              <a:rPr sz="650" spc="30" dirty="0">
                <a:latin typeface="Microsoft Sans Serif"/>
                <a:cs typeface="Microsoft Sans Serif"/>
              </a:rPr>
              <a:t>transformador </a:t>
            </a:r>
            <a:r>
              <a:rPr sz="650" spc="35" dirty="0">
                <a:latin typeface="Microsoft Sans Serif"/>
                <a:cs typeface="Microsoft Sans Serif"/>
              </a:rPr>
              <a:t> </a:t>
            </a:r>
            <a:r>
              <a:rPr sz="650" spc="30" dirty="0">
                <a:latin typeface="Microsoft Sans Serif"/>
                <a:cs typeface="Microsoft Sans Serif"/>
              </a:rPr>
              <a:t>reductor </a:t>
            </a:r>
            <a:r>
              <a:rPr sz="650" spc="15" dirty="0">
                <a:latin typeface="Microsoft Sans Serif"/>
                <a:cs typeface="Microsoft Sans Serif"/>
              </a:rPr>
              <a:t>conectado </a:t>
            </a:r>
            <a:r>
              <a:rPr sz="650" dirty="0">
                <a:latin typeface="Microsoft Sans Serif"/>
                <a:cs typeface="Microsoft Sans Serif"/>
              </a:rPr>
              <a:t>a </a:t>
            </a:r>
            <a:r>
              <a:rPr sz="650" spc="10" dirty="0">
                <a:latin typeface="Microsoft Sans Serif"/>
                <a:cs typeface="Microsoft Sans Serif"/>
              </a:rPr>
              <a:t>los </a:t>
            </a:r>
            <a:r>
              <a:rPr sz="650" spc="25" dirty="0">
                <a:latin typeface="Microsoft Sans Serif"/>
                <a:cs typeface="Microsoft Sans Serif"/>
              </a:rPr>
              <a:t>terminales </a:t>
            </a:r>
            <a:r>
              <a:rPr sz="650" spc="20" dirty="0">
                <a:latin typeface="Microsoft Sans Serif"/>
                <a:cs typeface="Microsoft Sans Serif"/>
              </a:rPr>
              <a:t>del </a:t>
            </a:r>
            <a:r>
              <a:rPr sz="650" spc="25" dirty="0">
                <a:latin typeface="Microsoft Sans Serif"/>
                <a:cs typeface="Microsoft Sans Serif"/>
              </a:rPr>
              <a:t>generador. </a:t>
            </a:r>
            <a:r>
              <a:rPr sz="650" spc="-10" dirty="0">
                <a:latin typeface="Microsoft Sans Serif"/>
                <a:cs typeface="Microsoft Sans Serif"/>
              </a:rPr>
              <a:t>La </a:t>
            </a:r>
            <a:r>
              <a:rPr sz="650" spc="25" dirty="0">
                <a:latin typeface="Microsoft Sans Serif"/>
                <a:cs typeface="Microsoft Sans Serif"/>
              </a:rPr>
              <a:t>mayoría </a:t>
            </a:r>
            <a:r>
              <a:rPr sz="650" spc="20" dirty="0">
                <a:latin typeface="Microsoft Sans Serif"/>
                <a:cs typeface="Microsoft Sans Serif"/>
              </a:rPr>
              <a:t>de </a:t>
            </a:r>
            <a:r>
              <a:rPr sz="650" spc="10" dirty="0">
                <a:latin typeface="Microsoft Sans Serif"/>
                <a:cs typeface="Microsoft Sans Serif"/>
              </a:rPr>
              <a:t>los </a:t>
            </a:r>
            <a:r>
              <a:rPr sz="650" spc="15" dirty="0">
                <a:latin typeface="Microsoft Sans Serif"/>
                <a:cs typeface="Microsoft Sans Serif"/>
              </a:rPr>
              <a:t> </a:t>
            </a:r>
            <a:r>
              <a:rPr sz="650" spc="20" dirty="0">
                <a:latin typeface="Microsoft Sans Serif"/>
                <a:cs typeface="Microsoft Sans Serif"/>
              </a:rPr>
              <a:t>generadores</a:t>
            </a:r>
            <a:r>
              <a:rPr sz="650" dirty="0">
                <a:latin typeface="Microsoft Sans Serif"/>
                <a:cs typeface="Microsoft Sans Serif"/>
              </a:rPr>
              <a:t> </a:t>
            </a:r>
            <a:r>
              <a:rPr sz="650" spc="20" dirty="0">
                <a:latin typeface="Microsoft Sans Serif"/>
                <a:cs typeface="Microsoft Sans Serif"/>
              </a:rPr>
              <a:t>grandes</a:t>
            </a:r>
            <a:r>
              <a:rPr sz="650" spc="5" dirty="0">
                <a:latin typeface="Microsoft Sans Serif"/>
                <a:cs typeface="Microsoft Sans Serif"/>
              </a:rPr>
              <a:t> </a:t>
            </a:r>
            <a:r>
              <a:rPr sz="650" spc="-5" dirty="0">
                <a:latin typeface="Microsoft Sans Serif"/>
                <a:cs typeface="Microsoft Sans Serif"/>
              </a:rPr>
              <a:t>se</a:t>
            </a:r>
            <a:r>
              <a:rPr sz="650" spc="5" dirty="0">
                <a:latin typeface="Microsoft Sans Serif"/>
                <a:cs typeface="Microsoft Sans Serif"/>
              </a:rPr>
              <a:t> </a:t>
            </a:r>
            <a:r>
              <a:rPr sz="650" spc="15" dirty="0">
                <a:latin typeface="Microsoft Sans Serif"/>
                <a:cs typeface="Microsoft Sans Serif"/>
              </a:rPr>
              <a:t>conectan</a:t>
            </a:r>
            <a:r>
              <a:rPr sz="650" spc="5" dirty="0">
                <a:latin typeface="Microsoft Sans Serif"/>
                <a:cs typeface="Microsoft Sans Serif"/>
              </a:rPr>
              <a:t> </a:t>
            </a:r>
            <a:r>
              <a:rPr sz="650" spc="10" dirty="0">
                <a:latin typeface="Microsoft Sans Serif"/>
                <a:cs typeface="Microsoft Sans Serif"/>
              </a:rPr>
              <a:t>al</a:t>
            </a:r>
            <a:r>
              <a:rPr sz="650" dirty="0">
                <a:latin typeface="Microsoft Sans Serif"/>
                <a:cs typeface="Microsoft Sans Serif"/>
              </a:rPr>
              <a:t> </a:t>
            </a:r>
            <a:r>
              <a:rPr sz="650" spc="15" dirty="0">
                <a:latin typeface="Microsoft Sans Serif"/>
                <a:cs typeface="Microsoft Sans Serif"/>
              </a:rPr>
              <a:t>sistema</a:t>
            </a:r>
            <a:r>
              <a:rPr sz="650" spc="5" dirty="0">
                <a:latin typeface="Microsoft Sans Serif"/>
                <a:cs typeface="Microsoft Sans Serif"/>
              </a:rPr>
              <a:t> </a:t>
            </a:r>
            <a:r>
              <a:rPr sz="650" spc="20" dirty="0">
                <a:latin typeface="Microsoft Sans Serif"/>
                <a:cs typeface="Microsoft Sans Serif"/>
              </a:rPr>
              <a:t>de</a:t>
            </a:r>
            <a:r>
              <a:rPr sz="650" spc="5" dirty="0">
                <a:latin typeface="Microsoft Sans Serif"/>
                <a:cs typeface="Microsoft Sans Serif"/>
              </a:rPr>
              <a:t> </a:t>
            </a:r>
            <a:r>
              <a:rPr sz="650" spc="20" dirty="0">
                <a:latin typeface="Microsoft Sans Serif"/>
                <a:cs typeface="Microsoft Sans Serif"/>
              </a:rPr>
              <a:t>energía</a:t>
            </a:r>
            <a:r>
              <a:rPr sz="650" spc="5" dirty="0">
                <a:latin typeface="Microsoft Sans Serif"/>
                <a:cs typeface="Microsoft Sans Serif"/>
              </a:rPr>
              <a:t> </a:t>
            </a:r>
            <a:r>
              <a:rPr sz="650" spc="20" dirty="0">
                <a:latin typeface="Microsoft Sans Serif"/>
                <a:cs typeface="Microsoft Sans Serif"/>
              </a:rPr>
              <a:t>de</a:t>
            </a:r>
            <a:r>
              <a:rPr sz="650" dirty="0">
                <a:latin typeface="Microsoft Sans Serif"/>
                <a:cs typeface="Microsoft Sans Serif"/>
              </a:rPr>
              <a:t> </a:t>
            </a:r>
            <a:r>
              <a:rPr sz="650" spc="10" dirty="0">
                <a:latin typeface="Microsoft Sans Serif"/>
                <a:cs typeface="Microsoft Sans Serif"/>
              </a:rPr>
              <a:t>esta</a:t>
            </a:r>
            <a:r>
              <a:rPr sz="650" spc="5" dirty="0">
                <a:latin typeface="Microsoft Sans Serif"/>
                <a:cs typeface="Microsoft Sans Serif"/>
              </a:rPr>
              <a:t> </a:t>
            </a:r>
            <a:r>
              <a:rPr sz="650" spc="25" dirty="0">
                <a:latin typeface="Microsoft Sans Serif"/>
                <a:cs typeface="Microsoft Sans Serif"/>
              </a:rPr>
              <a:t>manera</a:t>
            </a:r>
            <a:r>
              <a:rPr sz="650" spc="5" dirty="0">
                <a:latin typeface="Microsoft Sans Serif"/>
                <a:cs typeface="Microsoft Sans Serif"/>
              </a:rPr>
              <a:t> </a:t>
            </a:r>
            <a:r>
              <a:rPr sz="650" spc="25" dirty="0">
                <a:latin typeface="Microsoft Sans Serif"/>
                <a:cs typeface="Microsoft Sans Serif"/>
              </a:rPr>
              <a:t>mediante </a:t>
            </a:r>
            <a:r>
              <a:rPr sz="650" spc="-160" dirty="0">
                <a:latin typeface="Microsoft Sans Serif"/>
                <a:cs typeface="Microsoft Sans Serif"/>
              </a:rPr>
              <a:t> </a:t>
            </a:r>
            <a:r>
              <a:rPr sz="650" spc="25" dirty="0">
                <a:latin typeface="Microsoft Sans Serif"/>
                <a:cs typeface="Microsoft Sans Serif"/>
              </a:rPr>
              <a:t>una </a:t>
            </a:r>
            <a:r>
              <a:rPr sz="650" spc="20" dirty="0">
                <a:latin typeface="Microsoft Sans Serif"/>
                <a:cs typeface="Microsoft Sans Serif"/>
              </a:rPr>
              <a:t>conexión de </a:t>
            </a:r>
            <a:r>
              <a:rPr sz="650" spc="30" dirty="0">
                <a:latin typeface="Microsoft Sans Serif"/>
                <a:cs typeface="Microsoft Sans Serif"/>
              </a:rPr>
              <a:t>transformador </a:t>
            </a:r>
            <a:r>
              <a:rPr sz="650" spc="20" dirty="0">
                <a:latin typeface="Microsoft Sans Serif"/>
                <a:cs typeface="Microsoft Sans Serif"/>
              </a:rPr>
              <a:t>principal </a:t>
            </a:r>
            <a:r>
              <a:rPr sz="650" spc="15" dirty="0">
                <a:latin typeface="Microsoft Sans Serif"/>
                <a:cs typeface="Microsoft Sans Serif"/>
              </a:rPr>
              <a:t>elevador, </a:t>
            </a:r>
            <a:r>
              <a:rPr sz="650" spc="20" dirty="0">
                <a:latin typeface="Microsoft Sans Serif"/>
                <a:cs typeface="Microsoft Sans Serif"/>
              </a:rPr>
              <a:t>estrella-triángulo. </a:t>
            </a:r>
            <a:r>
              <a:rPr sz="650" dirty="0">
                <a:latin typeface="Microsoft Sans Serif"/>
                <a:cs typeface="Microsoft Sans Serif"/>
              </a:rPr>
              <a:t>Al </a:t>
            </a:r>
            <a:r>
              <a:rPr sz="650" spc="20" dirty="0">
                <a:latin typeface="Microsoft Sans Serif"/>
                <a:cs typeface="Microsoft Sans Serif"/>
              </a:rPr>
              <a:t>conectar </a:t>
            </a:r>
            <a:r>
              <a:rPr sz="650" spc="25" dirty="0">
                <a:latin typeface="Microsoft Sans Serif"/>
                <a:cs typeface="Microsoft Sans Serif"/>
              </a:rPr>
              <a:t> </a:t>
            </a:r>
            <a:r>
              <a:rPr sz="650" spc="10" dirty="0">
                <a:latin typeface="Microsoft Sans Serif"/>
                <a:cs typeface="Microsoft Sans Serif"/>
              </a:rPr>
              <a:t>el </a:t>
            </a:r>
            <a:r>
              <a:rPr sz="650" spc="25" dirty="0">
                <a:latin typeface="Microsoft Sans Serif"/>
                <a:cs typeface="Microsoft Sans Serif"/>
              </a:rPr>
              <a:t>generador </a:t>
            </a:r>
            <a:r>
              <a:rPr sz="650" dirty="0">
                <a:latin typeface="Microsoft Sans Serif"/>
                <a:cs typeface="Microsoft Sans Serif"/>
              </a:rPr>
              <a:t>a </a:t>
            </a:r>
            <a:r>
              <a:rPr sz="650" spc="40" dirty="0">
                <a:latin typeface="Microsoft Sans Serif"/>
                <a:cs typeface="Microsoft Sans Serif"/>
              </a:rPr>
              <a:t>un </a:t>
            </a:r>
            <a:r>
              <a:rPr sz="650" spc="15" dirty="0">
                <a:latin typeface="Microsoft Sans Serif"/>
                <a:cs typeface="Microsoft Sans Serif"/>
              </a:rPr>
              <a:t>sistema </a:t>
            </a:r>
            <a:r>
              <a:rPr sz="650" spc="20" dirty="0">
                <a:latin typeface="Microsoft Sans Serif"/>
                <a:cs typeface="Microsoft Sans Serif"/>
              </a:rPr>
              <a:t>en </a:t>
            </a:r>
            <a:r>
              <a:rPr sz="650" spc="25" dirty="0">
                <a:latin typeface="Microsoft Sans Serif"/>
                <a:cs typeface="Microsoft Sans Serif"/>
              </a:rPr>
              <a:t>triángulo, </a:t>
            </a:r>
            <a:r>
              <a:rPr sz="650" spc="10" dirty="0">
                <a:latin typeface="Microsoft Sans Serif"/>
                <a:cs typeface="Microsoft Sans Serif"/>
              </a:rPr>
              <a:t>la </a:t>
            </a:r>
            <a:r>
              <a:rPr sz="650" spc="25" dirty="0">
                <a:latin typeface="Microsoft Sans Serif"/>
                <a:cs typeface="Microsoft Sans Serif"/>
              </a:rPr>
              <a:t>corriente </a:t>
            </a:r>
            <a:r>
              <a:rPr sz="650" spc="20" dirty="0">
                <a:latin typeface="Microsoft Sans Serif"/>
                <a:cs typeface="Microsoft Sans Serif"/>
              </a:rPr>
              <a:t>de </a:t>
            </a:r>
            <a:r>
              <a:rPr sz="650" spc="15" dirty="0">
                <a:latin typeface="Microsoft Sans Serif"/>
                <a:cs typeface="Microsoft Sans Serif"/>
              </a:rPr>
              <a:t>falla </a:t>
            </a:r>
            <a:r>
              <a:rPr sz="650" dirty="0">
                <a:latin typeface="Microsoft Sans Serif"/>
                <a:cs typeface="Microsoft Sans Serif"/>
              </a:rPr>
              <a:t>a </a:t>
            </a:r>
            <a:r>
              <a:rPr sz="650" spc="30" dirty="0">
                <a:latin typeface="Microsoft Sans Serif"/>
                <a:cs typeface="Microsoft Sans Serif"/>
              </a:rPr>
              <a:t>tierra </a:t>
            </a:r>
            <a:r>
              <a:rPr sz="650" spc="-5" dirty="0">
                <a:latin typeface="Microsoft Sans Serif"/>
                <a:cs typeface="Microsoft Sans Serif"/>
              </a:rPr>
              <a:t>se </a:t>
            </a:r>
            <a:r>
              <a:rPr sz="650" spc="25" dirty="0">
                <a:latin typeface="Microsoft Sans Serif"/>
                <a:cs typeface="Microsoft Sans Serif"/>
              </a:rPr>
              <a:t>puede </a:t>
            </a:r>
            <a:r>
              <a:rPr sz="650" spc="30" dirty="0">
                <a:latin typeface="Microsoft Sans Serif"/>
                <a:cs typeface="Microsoft Sans Serif"/>
              </a:rPr>
              <a:t> </a:t>
            </a:r>
            <a:r>
              <a:rPr sz="650" spc="25" dirty="0">
                <a:latin typeface="Microsoft Sans Serif"/>
                <a:cs typeface="Microsoft Sans Serif"/>
              </a:rPr>
              <a:t>reducir </a:t>
            </a:r>
            <a:r>
              <a:rPr sz="650" spc="20" dirty="0">
                <a:latin typeface="Microsoft Sans Serif"/>
                <a:cs typeface="Microsoft Sans Serif"/>
              </a:rPr>
              <a:t>drásticamente utilizando </a:t>
            </a:r>
            <a:r>
              <a:rPr sz="650" spc="25" dirty="0">
                <a:latin typeface="Microsoft Sans Serif"/>
                <a:cs typeface="Microsoft Sans Serif"/>
              </a:rPr>
              <a:t>una </a:t>
            </a:r>
            <a:r>
              <a:rPr sz="650" spc="20" dirty="0">
                <a:latin typeface="Microsoft Sans Serif"/>
                <a:cs typeface="Microsoft Sans Serif"/>
              </a:rPr>
              <a:t>conexión </a:t>
            </a:r>
            <a:r>
              <a:rPr sz="650" dirty="0">
                <a:latin typeface="Microsoft Sans Serif"/>
                <a:cs typeface="Microsoft Sans Serif"/>
              </a:rPr>
              <a:t>a </a:t>
            </a:r>
            <a:r>
              <a:rPr sz="650" spc="30" dirty="0">
                <a:latin typeface="Microsoft Sans Serif"/>
                <a:cs typeface="Microsoft Sans Serif"/>
              </a:rPr>
              <a:t>tierra </a:t>
            </a:r>
            <a:r>
              <a:rPr sz="650" spc="20" dirty="0">
                <a:latin typeface="Microsoft Sans Serif"/>
                <a:cs typeface="Microsoft Sans Serif"/>
              </a:rPr>
              <a:t>de alta </a:t>
            </a:r>
            <a:r>
              <a:rPr sz="650" spc="15" dirty="0">
                <a:latin typeface="Microsoft Sans Serif"/>
                <a:cs typeface="Microsoft Sans Serif"/>
              </a:rPr>
              <a:t>impedancia. </a:t>
            </a:r>
            <a:r>
              <a:rPr sz="650" spc="-15" dirty="0">
                <a:latin typeface="Microsoft Sans Serif"/>
                <a:cs typeface="Microsoft Sans Serif"/>
              </a:rPr>
              <a:t>Las </a:t>
            </a:r>
            <a:r>
              <a:rPr sz="650" spc="-10" dirty="0">
                <a:latin typeface="Microsoft Sans Serif"/>
                <a:cs typeface="Microsoft Sans Serif"/>
              </a:rPr>
              <a:t> </a:t>
            </a:r>
            <a:r>
              <a:rPr sz="650" spc="10" dirty="0">
                <a:latin typeface="Microsoft Sans Serif"/>
                <a:cs typeface="Microsoft Sans Serif"/>
              </a:rPr>
              <a:t>prácticas </a:t>
            </a:r>
            <a:r>
              <a:rPr sz="650" dirty="0">
                <a:latin typeface="Microsoft Sans Serif"/>
                <a:cs typeface="Microsoft Sans Serif"/>
              </a:rPr>
              <a:t>básicas </a:t>
            </a:r>
            <a:r>
              <a:rPr sz="650" spc="20" dirty="0">
                <a:latin typeface="Microsoft Sans Serif"/>
                <a:cs typeface="Microsoft Sans Serif"/>
              </a:rPr>
              <a:t>de conexión </a:t>
            </a:r>
            <a:r>
              <a:rPr sz="650" dirty="0">
                <a:latin typeface="Microsoft Sans Serif"/>
                <a:cs typeface="Microsoft Sans Serif"/>
              </a:rPr>
              <a:t>a </a:t>
            </a:r>
            <a:r>
              <a:rPr sz="650" spc="30" dirty="0">
                <a:latin typeface="Microsoft Sans Serif"/>
                <a:cs typeface="Microsoft Sans Serif"/>
              </a:rPr>
              <a:t>tierra </a:t>
            </a:r>
            <a:r>
              <a:rPr sz="650" spc="-5" dirty="0">
                <a:latin typeface="Microsoft Sans Serif"/>
                <a:cs typeface="Microsoft Sans Serif"/>
              </a:rPr>
              <a:t>se </a:t>
            </a:r>
            <a:r>
              <a:rPr sz="650" spc="25" dirty="0">
                <a:latin typeface="Microsoft Sans Serif"/>
                <a:cs typeface="Microsoft Sans Serif"/>
              </a:rPr>
              <a:t>abordan </a:t>
            </a:r>
            <a:r>
              <a:rPr sz="650" spc="15" dirty="0">
                <a:latin typeface="Microsoft Sans Serif"/>
                <a:cs typeface="Microsoft Sans Serif"/>
              </a:rPr>
              <a:t>más </a:t>
            </a:r>
            <a:r>
              <a:rPr sz="650" spc="20" dirty="0">
                <a:latin typeface="Microsoft Sans Serif"/>
                <a:cs typeface="Microsoft Sans Serif"/>
              </a:rPr>
              <a:t>adelante en </a:t>
            </a:r>
            <a:r>
              <a:rPr sz="650" spc="10" dirty="0">
                <a:latin typeface="Microsoft Sans Serif"/>
                <a:cs typeface="Microsoft Sans Serif"/>
              </a:rPr>
              <a:t>este </a:t>
            </a:r>
            <a:r>
              <a:rPr sz="650" spc="20" dirty="0">
                <a:latin typeface="Microsoft Sans Serif"/>
                <a:cs typeface="Microsoft Sans Serif"/>
              </a:rPr>
              <a:t>capítulo </a:t>
            </a:r>
            <a:r>
              <a:rPr sz="650" spc="25" dirty="0">
                <a:latin typeface="Microsoft Sans Serif"/>
                <a:cs typeface="Microsoft Sans Serif"/>
              </a:rPr>
              <a:t> </a:t>
            </a:r>
            <a:r>
              <a:rPr sz="650" spc="20" dirty="0">
                <a:latin typeface="Microsoft Sans Serif"/>
                <a:cs typeface="Microsoft Sans Serif"/>
              </a:rPr>
              <a:t>del</a:t>
            </a:r>
            <a:r>
              <a:rPr sz="650" spc="-5" dirty="0">
                <a:latin typeface="Microsoft Sans Serif"/>
                <a:cs typeface="Microsoft Sans Serif"/>
              </a:rPr>
              <a:t> </a:t>
            </a:r>
            <a:r>
              <a:rPr sz="650" spc="30" dirty="0">
                <a:latin typeface="Microsoft Sans Serif"/>
                <a:cs typeface="Microsoft Sans Serif"/>
              </a:rPr>
              <a:t>tutorial</a:t>
            </a:r>
            <a:r>
              <a:rPr sz="650" spc="-5" dirty="0">
                <a:latin typeface="Microsoft Sans Serif"/>
                <a:cs typeface="Microsoft Sans Serif"/>
              </a:rPr>
              <a:t> </a:t>
            </a:r>
            <a:r>
              <a:rPr sz="650" spc="5" dirty="0">
                <a:latin typeface="Microsoft Sans Serif"/>
                <a:cs typeface="Microsoft Sans Serif"/>
              </a:rPr>
              <a:t>y</a:t>
            </a:r>
            <a:r>
              <a:rPr sz="650" spc="-5" dirty="0">
                <a:latin typeface="Microsoft Sans Serif"/>
                <a:cs typeface="Microsoft Sans Serif"/>
              </a:rPr>
              <a:t> </a:t>
            </a:r>
            <a:r>
              <a:rPr sz="650" spc="25" dirty="0">
                <a:latin typeface="Microsoft Sans Serif"/>
                <a:cs typeface="Microsoft Sans Serif"/>
              </a:rPr>
              <a:t>nuevamente</a:t>
            </a:r>
            <a:r>
              <a:rPr sz="650" spc="-5" dirty="0">
                <a:latin typeface="Microsoft Sans Serif"/>
                <a:cs typeface="Microsoft Sans Serif"/>
              </a:rPr>
              <a:t> </a:t>
            </a:r>
            <a:r>
              <a:rPr sz="650" spc="15" dirty="0">
                <a:latin typeface="Microsoft Sans Serif"/>
                <a:cs typeface="Microsoft Sans Serif"/>
              </a:rPr>
              <a:t>con</a:t>
            </a:r>
            <a:r>
              <a:rPr sz="650" spc="-5" dirty="0">
                <a:latin typeface="Microsoft Sans Serif"/>
                <a:cs typeface="Microsoft Sans Serif"/>
              </a:rPr>
              <a:t> </a:t>
            </a:r>
            <a:r>
              <a:rPr sz="650" spc="15" dirty="0">
                <a:latin typeface="Microsoft Sans Serif"/>
                <a:cs typeface="Microsoft Sans Serif"/>
              </a:rPr>
              <a:t>más</a:t>
            </a:r>
            <a:r>
              <a:rPr sz="650" spc="-5" dirty="0">
                <a:latin typeface="Microsoft Sans Serif"/>
                <a:cs typeface="Microsoft Sans Serif"/>
              </a:rPr>
              <a:t> </a:t>
            </a:r>
            <a:r>
              <a:rPr sz="650" spc="20" dirty="0">
                <a:latin typeface="Microsoft Sans Serif"/>
                <a:cs typeface="Microsoft Sans Serif"/>
              </a:rPr>
              <a:t>detalle</a:t>
            </a:r>
            <a:r>
              <a:rPr sz="650" spc="-5" dirty="0">
                <a:latin typeface="Microsoft Sans Serif"/>
                <a:cs typeface="Microsoft Sans Serif"/>
              </a:rPr>
              <a:t> </a:t>
            </a:r>
            <a:r>
              <a:rPr sz="650" spc="20" dirty="0">
                <a:latin typeface="Microsoft Sans Serif"/>
                <a:cs typeface="Microsoft Sans Serif"/>
              </a:rPr>
              <a:t>en</a:t>
            </a:r>
            <a:r>
              <a:rPr sz="650" spc="-5" dirty="0">
                <a:latin typeface="Microsoft Sans Serif"/>
                <a:cs typeface="Microsoft Sans Serif"/>
              </a:rPr>
              <a:t> </a:t>
            </a:r>
            <a:r>
              <a:rPr sz="650" spc="10" dirty="0">
                <a:latin typeface="Microsoft Sans Serif"/>
                <a:cs typeface="Microsoft Sans Serif"/>
              </a:rPr>
              <a:t>el</a:t>
            </a:r>
            <a:r>
              <a:rPr sz="650" dirty="0">
                <a:latin typeface="Microsoft Sans Serif"/>
                <a:cs typeface="Microsoft Sans Serif"/>
              </a:rPr>
              <a:t> </a:t>
            </a:r>
            <a:r>
              <a:rPr sz="650" spc="15" dirty="0">
                <a:latin typeface="Microsoft Sans Serif"/>
                <a:cs typeface="Microsoft Sans Serif"/>
              </a:rPr>
              <a:t>Capítulo</a:t>
            </a:r>
            <a:r>
              <a:rPr sz="650" spc="-5" dirty="0">
                <a:latin typeface="Microsoft Sans Serif"/>
                <a:cs typeface="Microsoft Sans Serif"/>
              </a:rPr>
              <a:t> </a:t>
            </a:r>
            <a:r>
              <a:rPr sz="650" dirty="0">
                <a:latin typeface="Microsoft Sans Serif"/>
                <a:cs typeface="Microsoft Sans Serif"/>
              </a:rPr>
              <a:t>2.2.</a:t>
            </a:r>
            <a:endParaRPr sz="650">
              <a:latin typeface="Microsoft Sans Serif"/>
              <a:cs typeface="Microsoft Sans Serif"/>
            </a:endParaRPr>
          </a:p>
        </p:txBody>
      </p:sp>
      <p:sp>
        <p:nvSpPr>
          <p:cNvPr id="85" name="object 85"/>
          <p:cNvSpPr txBox="1"/>
          <p:nvPr/>
        </p:nvSpPr>
        <p:spPr>
          <a:xfrm>
            <a:off x="4808931" y="3090650"/>
            <a:ext cx="546334" cy="89768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sz="500" spc="10" dirty="0">
                <a:latin typeface="Microsoft Sans Serif"/>
                <a:cs typeface="Microsoft Sans Serif"/>
              </a:rPr>
              <a:t>Estator</a:t>
            </a:r>
            <a:endParaRPr sz="500">
              <a:latin typeface="Microsoft Sans Serif"/>
              <a:cs typeface="Microsoft Sans Serif"/>
            </a:endParaRPr>
          </a:p>
        </p:txBody>
      </p:sp>
      <p:sp>
        <p:nvSpPr>
          <p:cNvPr id="86" name="object 86"/>
          <p:cNvSpPr txBox="1"/>
          <p:nvPr/>
        </p:nvSpPr>
        <p:spPr>
          <a:xfrm>
            <a:off x="4833437" y="3931438"/>
            <a:ext cx="515655" cy="105157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sz="600" spc="15" dirty="0">
                <a:latin typeface="Microsoft Sans Serif"/>
                <a:cs typeface="Microsoft Sans Serif"/>
              </a:rPr>
              <a:t>Rotor</a:t>
            </a:r>
            <a:endParaRPr sz="600">
              <a:latin typeface="Microsoft Sans Serif"/>
              <a:cs typeface="Microsoft Sans Serif"/>
            </a:endParaRPr>
          </a:p>
        </p:txBody>
      </p:sp>
      <p:sp>
        <p:nvSpPr>
          <p:cNvPr id="87" name="object 87"/>
          <p:cNvSpPr txBox="1"/>
          <p:nvPr/>
        </p:nvSpPr>
        <p:spPr>
          <a:xfrm>
            <a:off x="4500413" y="4649484"/>
            <a:ext cx="1168628" cy="97463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sz="550" spc="15" dirty="0">
                <a:latin typeface="Microsoft Sans Serif"/>
                <a:cs typeface="Microsoft Sans Serif"/>
              </a:rPr>
              <a:t>Rotor</a:t>
            </a:r>
            <a:r>
              <a:rPr sz="550" spc="-5" dirty="0">
                <a:latin typeface="Microsoft Sans Serif"/>
                <a:cs typeface="Microsoft Sans Serif"/>
              </a:rPr>
              <a:t> </a:t>
            </a:r>
            <a:r>
              <a:rPr sz="550" spc="25" dirty="0">
                <a:latin typeface="Microsoft Sans Serif"/>
                <a:cs typeface="Microsoft Sans Serif"/>
              </a:rPr>
              <a:t>redondo</a:t>
            </a:r>
            <a:endParaRPr sz="550">
              <a:latin typeface="Microsoft Sans Serif"/>
              <a:cs typeface="Microsoft Sans Serif"/>
            </a:endParaRPr>
          </a:p>
        </p:txBody>
      </p:sp>
      <p:sp>
        <p:nvSpPr>
          <p:cNvPr id="88" name="object 88"/>
          <p:cNvSpPr txBox="1"/>
          <p:nvPr/>
        </p:nvSpPr>
        <p:spPr>
          <a:xfrm>
            <a:off x="9313941" y="4641320"/>
            <a:ext cx="1780697" cy="112851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sz="650" spc="-10" dirty="0">
                <a:latin typeface="Microsoft Sans Serif"/>
                <a:cs typeface="Microsoft Sans Serif"/>
              </a:rPr>
              <a:t>a)</a:t>
            </a:r>
            <a:r>
              <a:rPr sz="650" spc="-35" dirty="0">
                <a:latin typeface="Microsoft Sans Serif"/>
                <a:cs typeface="Microsoft Sans Serif"/>
              </a:rPr>
              <a:t> </a:t>
            </a:r>
            <a:r>
              <a:rPr sz="650" spc="15" dirty="0">
                <a:latin typeface="Microsoft Sans Serif"/>
                <a:cs typeface="Microsoft Sans Serif"/>
              </a:rPr>
              <a:t>Conexión</a:t>
            </a:r>
            <a:r>
              <a:rPr sz="650" spc="-30" dirty="0">
                <a:latin typeface="Microsoft Sans Serif"/>
                <a:cs typeface="Microsoft Sans Serif"/>
              </a:rPr>
              <a:t> </a:t>
            </a:r>
            <a:r>
              <a:rPr sz="650" spc="20" dirty="0">
                <a:latin typeface="Microsoft Sans Serif"/>
                <a:cs typeface="Microsoft Sans Serif"/>
              </a:rPr>
              <a:t>directa</a:t>
            </a:r>
            <a:endParaRPr sz="650">
              <a:latin typeface="Microsoft Sans Serif"/>
              <a:cs typeface="Microsoft Sans Serif"/>
            </a:endParaRPr>
          </a:p>
        </p:txBody>
      </p:sp>
      <p:sp>
        <p:nvSpPr>
          <p:cNvPr id="89" name="object 89"/>
          <p:cNvSpPr txBox="1"/>
          <p:nvPr/>
        </p:nvSpPr>
        <p:spPr>
          <a:xfrm>
            <a:off x="11035329" y="4837167"/>
            <a:ext cx="1259197" cy="89768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sz="500" spc="5" dirty="0">
                <a:latin typeface="Microsoft Sans Serif"/>
                <a:cs typeface="Microsoft Sans Serif"/>
              </a:rPr>
              <a:t>Sistema</a:t>
            </a:r>
            <a:r>
              <a:rPr sz="500" spc="-5" dirty="0">
                <a:latin typeface="Microsoft Sans Serif"/>
                <a:cs typeface="Microsoft Sans Serif"/>
              </a:rPr>
              <a:t> </a:t>
            </a:r>
            <a:r>
              <a:rPr sz="500" spc="15" dirty="0">
                <a:latin typeface="Microsoft Sans Serif"/>
                <a:cs typeface="Microsoft Sans Serif"/>
              </a:rPr>
              <a:t>de</a:t>
            </a:r>
            <a:r>
              <a:rPr sz="500" spc="-5" dirty="0">
                <a:latin typeface="Microsoft Sans Serif"/>
                <a:cs typeface="Microsoft Sans Serif"/>
              </a:rPr>
              <a:t> </a:t>
            </a:r>
            <a:r>
              <a:rPr sz="500" spc="25" dirty="0">
                <a:latin typeface="Microsoft Sans Serif"/>
                <a:cs typeface="Microsoft Sans Serif"/>
              </a:rPr>
              <a:t>poder</a:t>
            </a:r>
            <a:endParaRPr sz="500">
              <a:latin typeface="Microsoft Sans Serif"/>
              <a:cs typeface="Microsoft Sans Serif"/>
            </a:endParaRPr>
          </a:p>
        </p:txBody>
      </p:sp>
      <p:sp>
        <p:nvSpPr>
          <p:cNvPr id="90" name="object 90"/>
          <p:cNvSpPr txBox="1"/>
          <p:nvPr/>
        </p:nvSpPr>
        <p:spPr>
          <a:xfrm>
            <a:off x="4780865" y="5013964"/>
            <a:ext cx="546334" cy="89768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sz="500" spc="10" dirty="0">
                <a:latin typeface="Microsoft Sans Serif"/>
                <a:cs typeface="Microsoft Sans Serif"/>
              </a:rPr>
              <a:t>Estator</a:t>
            </a:r>
            <a:endParaRPr sz="500">
              <a:latin typeface="Microsoft Sans Serif"/>
              <a:cs typeface="Microsoft Sans Serif"/>
            </a:endParaRPr>
          </a:p>
        </p:txBody>
      </p:sp>
      <p:sp>
        <p:nvSpPr>
          <p:cNvPr id="91" name="object 91"/>
          <p:cNvSpPr txBox="1"/>
          <p:nvPr/>
        </p:nvSpPr>
        <p:spPr>
          <a:xfrm>
            <a:off x="13878578" y="5419879"/>
            <a:ext cx="912991" cy="74379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sz="400" spc="5" dirty="0">
                <a:latin typeface="Microsoft Sans Serif"/>
                <a:cs typeface="Microsoft Sans Serif"/>
              </a:rPr>
              <a:t>Cargar</a:t>
            </a:r>
            <a:r>
              <a:rPr sz="400" spc="-5" dirty="0">
                <a:latin typeface="Microsoft Sans Serif"/>
                <a:cs typeface="Microsoft Sans Serif"/>
              </a:rPr>
              <a:t> </a:t>
            </a:r>
            <a:r>
              <a:rPr sz="400" spc="15" dirty="0">
                <a:latin typeface="Microsoft Sans Serif"/>
                <a:cs typeface="Microsoft Sans Serif"/>
              </a:rPr>
              <a:t>autobús</a:t>
            </a:r>
            <a:endParaRPr sz="400">
              <a:latin typeface="Microsoft Sans Serif"/>
              <a:cs typeface="Microsoft Sans Serif"/>
            </a:endParaRPr>
          </a:p>
        </p:txBody>
      </p:sp>
      <p:sp>
        <p:nvSpPr>
          <p:cNvPr id="92" name="object 92"/>
          <p:cNvSpPr txBox="1"/>
          <p:nvPr/>
        </p:nvSpPr>
        <p:spPr>
          <a:xfrm>
            <a:off x="4801914" y="6151864"/>
            <a:ext cx="515655" cy="105157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sz="600" spc="15" dirty="0">
                <a:latin typeface="Microsoft Sans Serif"/>
                <a:cs typeface="Microsoft Sans Serif"/>
              </a:rPr>
              <a:t>Rotor</a:t>
            </a:r>
            <a:endParaRPr sz="600">
              <a:latin typeface="Microsoft Sans Serif"/>
              <a:cs typeface="Microsoft Sans Serif"/>
            </a:endParaRPr>
          </a:p>
        </p:txBody>
      </p:sp>
      <p:sp>
        <p:nvSpPr>
          <p:cNvPr id="93" name="object 93"/>
          <p:cNvSpPr txBox="1"/>
          <p:nvPr/>
        </p:nvSpPr>
        <p:spPr>
          <a:xfrm>
            <a:off x="12360576" y="6168413"/>
            <a:ext cx="1292795" cy="112851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sz="650" spc="5" dirty="0">
                <a:latin typeface="Microsoft Sans Serif"/>
                <a:cs typeface="Microsoft Sans Serif"/>
              </a:rPr>
              <a:t>Carga</a:t>
            </a:r>
            <a:r>
              <a:rPr sz="650" spc="-5" dirty="0">
                <a:latin typeface="Microsoft Sans Serif"/>
                <a:cs typeface="Microsoft Sans Serif"/>
              </a:rPr>
              <a:t> </a:t>
            </a:r>
            <a:r>
              <a:rPr sz="650" spc="20" dirty="0">
                <a:latin typeface="Microsoft Sans Serif"/>
                <a:cs typeface="Microsoft Sans Serif"/>
              </a:rPr>
              <a:t>auxiliar</a:t>
            </a:r>
            <a:endParaRPr sz="650">
              <a:latin typeface="Microsoft Sans Serif"/>
              <a:cs typeface="Microsoft Sans Serif"/>
            </a:endParaRPr>
          </a:p>
        </p:txBody>
      </p:sp>
      <p:sp>
        <p:nvSpPr>
          <p:cNvPr id="94" name="object 94"/>
          <p:cNvSpPr txBox="1"/>
          <p:nvPr/>
        </p:nvSpPr>
        <p:spPr>
          <a:xfrm>
            <a:off x="14074762" y="6181113"/>
            <a:ext cx="506893" cy="97463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sz="550" spc="5" dirty="0">
                <a:latin typeface="Microsoft Sans Serif"/>
                <a:cs typeface="Microsoft Sans Serif"/>
              </a:rPr>
              <a:t>Carga</a:t>
            </a:r>
            <a:endParaRPr sz="550">
              <a:latin typeface="Microsoft Sans Serif"/>
              <a:cs typeface="Microsoft Sans Serif"/>
            </a:endParaRPr>
          </a:p>
        </p:txBody>
      </p:sp>
      <p:sp>
        <p:nvSpPr>
          <p:cNvPr id="95" name="object 95"/>
          <p:cNvSpPr txBox="1"/>
          <p:nvPr/>
        </p:nvSpPr>
        <p:spPr>
          <a:xfrm>
            <a:off x="15386209" y="6187463"/>
            <a:ext cx="465991" cy="89768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sz="500" spc="5" dirty="0">
                <a:latin typeface="Microsoft Sans Serif"/>
                <a:cs typeface="Microsoft Sans Serif"/>
              </a:rPr>
              <a:t>Carga</a:t>
            </a:r>
            <a:endParaRPr sz="500">
              <a:latin typeface="Microsoft Sans Serif"/>
              <a:cs typeface="Microsoft Sans Serif"/>
            </a:endParaRPr>
          </a:p>
        </p:txBody>
      </p:sp>
      <p:sp>
        <p:nvSpPr>
          <p:cNvPr id="96" name="object 96"/>
          <p:cNvSpPr txBox="1"/>
          <p:nvPr/>
        </p:nvSpPr>
        <p:spPr>
          <a:xfrm>
            <a:off x="10306100" y="6261612"/>
            <a:ext cx="381265" cy="58991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sz="300" spc="-10" dirty="0">
                <a:latin typeface="Microsoft Sans Serif"/>
                <a:cs typeface="Microsoft Sans Serif"/>
              </a:rPr>
              <a:t>GRAMO</a:t>
            </a:r>
            <a:endParaRPr sz="300">
              <a:latin typeface="Microsoft Sans Serif"/>
              <a:cs typeface="Microsoft Sans Serif"/>
            </a:endParaRPr>
          </a:p>
        </p:txBody>
      </p:sp>
      <p:sp>
        <p:nvSpPr>
          <p:cNvPr id="97" name="object 97"/>
          <p:cNvSpPr txBox="1"/>
          <p:nvPr/>
        </p:nvSpPr>
        <p:spPr>
          <a:xfrm>
            <a:off x="9335001" y="6700765"/>
            <a:ext cx="2994610" cy="278765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sz="550" spc="5" dirty="0">
                <a:latin typeface="Microsoft Sans Serif"/>
                <a:cs typeface="Microsoft Sans Serif"/>
              </a:rPr>
              <a:t>b)</a:t>
            </a:r>
            <a:r>
              <a:rPr sz="550" spc="-25" dirty="0">
                <a:latin typeface="Microsoft Sans Serif"/>
                <a:cs typeface="Microsoft Sans Serif"/>
              </a:rPr>
              <a:t> </a:t>
            </a:r>
            <a:r>
              <a:rPr sz="550" spc="20" dirty="0">
                <a:latin typeface="Microsoft Sans Serif"/>
                <a:cs typeface="Microsoft Sans Serif"/>
              </a:rPr>
              <a:t>Unidad</a:t>
            </a:r>
            <a:r>
              <a:rPr sz="550" spc="-20" dirty="0">
                <a:latin typeface="Microsoft Sans Serif"/>
                <a:cs typeface="Microsoft Sans Serif"/>
              </a:rPr>
              <a:t> </a:t>
            </a:r>
            <a:r>
              <a:rPr sz="550" spc="10" dirty="0">
                <a:latin typeface="Microsoft Sans Serif"/>
                <a:cs typeface="Microsoft Sans Serif"/>
              </a:rPr>
              <a:t>conectada</a:t>
            </a:r>
            <a:endParaRPr sz="550">
              <a:latin typeface="Microsoft Sans Serif"/>
              <a:cs typeface="Microsoft Sans Serif"/>
            </a:endParaRPr>
          </a:p>
          <a:p>
            <a:pPr>
              <a:lnSpc>
                <a:spcPct val="100000"/>
              </a:lnSpc>
              <a:spcBef>
                <a:spcPts val="55"/>
              </a:spcBef>
            </a:pPr>
            <a:endParaRPr sz="600">
              <a:latin typeface="Microsoft Sans Serif"/>
              <a:cs typeface="Microsoft Sans Serif"/>
            </a:endParaRPr>
          </a:p>
          <a:p>
            <a:pPr marL="766445">
              <a:lnSpc>
                <a:spcPct val="100000"/>
              </a:lnSpc>
            </a:pPr>
            <a:r>
              <a:rPr sz="500" spc="5" dirty="0">
                <a:latin typeface="Microsoft Sans Serif"/>
                <a:cs typeface="Microsoft Sans Serif"/>
              </a:rPr>
              <a:t>Sistema</a:t>
            </a:r>
            <a:r>
              <a:rPr sz="500" spc="-5" dirty="0">
                <a:latin typeface="Microsoft Sans Serif"/>
                <a:cs typeface="Microsoft Sans Serif"/>
              </a:rPr>
              <a:t> </a:t>
            </a:r>
            <a:r>
              <a:rPr sz="500" spc="15" dirty="0">
                <a:latin typeface="Microsoft Sans Serif"/>
                <a:cs typeface="Microsoft Sans Serif"/>
              </a:rPr>
              <a:t>de</a:t>
            </a:r>
            <a:r>
              <a:rPr sz="500" spc="-5" dirty="0">
                <a:latin typeface="Microsoft Sans Serif"/>
                <a:cs typeface="Microsoft Sans Serif"/>
              </a:rPr>
              <a:t> </a:t>
            </a:r>
            <a:r>
              <a:rPr sz="500" spc="25" dirty="0">
                <a:latin typeface="Microsoft Sans Serif"/>
                <a:cs typeface="Microsoft Sans Serif"/>
              </a:rPr>
              <a:t>poder</a:t>
            </a:r>
            <a:endParaRPr sz="500">
              <a:latin typeface="Microsoft Sans Serif"/>
              <a:cs typeface="Microsoft Sans Serif"/>
            </a:endParaRPr>
          </a:p>
        </p:txBody>
      </p:sp>
      <p:sp>
        <p:nvSpPr>
          <p:cNvPr id="98" name="object 98"/>
          <p:cNvSpPr txBox="1"/>
          <p:nvPr/>
        </p:nvSpPr>
        <p:spPr>
          <a:xfrm>
            <a:off x="1415189" y="7019044"/>
            <a:ext cx="4202680" cy="363855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R="5080" algn="r">
              <a:lnSpc>
                <a:spcPct val="100000"/>
              </a:lnSpc>
              <a:spcBef>
                <a:spcPts val="100"/>
              </a:spcBef>
            </a:pPr>
            <a:r>
              <a:rPr sz="600" spc="5" dirty="0">
                <a:latin typeface="Microsoft Sans Serif"/>
                <a:cs typeface="Microsoft Sans Serif"/>
              </a:rPr>
              <a:t>Polo</a:t>
            </a:r>
            <a:r>
              <a:rPr sz="600" spc="-40" dirty="0">
                <a:latin typeface="Microsoft Sans Serif"/>
                <a:cs typeface="Microsoft Sans Serif"/>
              </a:rPr>
              <a:t> </a:t>
            </a:r>
            <a:r>
              <a:rPr sz="600" spc="15" dirty="0">
                <a:latin typeface="Microsoft Sans Serif"/>
                <a:cs typeface="Microsoft Sans Serif"/>
              </a:rPr>
              <a:t>saliente</a:t>
            </a:r>
            <a:endParaRPr sz="600">
              <a:latin typeface="Microsoft Sans Serif"/>
              <a:cs typeface="Microsoft Sans Serif"/>
            </a:endParaRPr>
          </a:p>
          <a:p>
            <a:pPr>
              <a:lnSpc>
                <a:spcPct val="100000"/>
              </a:lnSpc>
              <a:spcBef>
                <a:spcPts val="25"/>
              </a:spcBef>
            </a:pPr>
            <a:endParaRPr sz="1000">
              <a:latin typeface="Microsoft Sans Serif"/>
              <a:cs typeface="Microsoft Sans Serif"/>
            </a:endParaRPr>
          </a:p>
          <a:p>
            <a:pPr marL="12700">
              <a:lnSpc>
                <a:spcPct val="100000"/>
              </a:lnSpc>
              <a:spcBef>
                <a:spcPts val="5"/>
              </a:spcBef>
            </a:pPr>
            <a:r>
              <a:rPr sz="650" spc="-5" dirty="0">
                <a:latin typeface="Microsoft Sans Serif"/>
                <a:cs typeface="Microsoft Sans Serif"/>
              </a:rPr>
              <a:t>Fig.</a:t>
            </a:r>
            <a:r>
              <a:rPr sz="650" spc="-10" dirty="0">
                <a:latin typeface="Microsoft Sans Serif"/>
                <a:cs typeface="Microsoft Sans Serif"/>
              </a:rPr>
              <a:t> </a:t>
            </a:r>
            <a:r>
              <a:rPr sz="650" spc="-5" dirty="0">
                <a:latin typeface="Microsoft Sans Serif"/>
                <a:cs typeface="Microsoft Sans Serif"/>
              </a:rPr>
              <a:t>2.- </a:t>
            </a:r>
            <a:r>
              <a:rPr sz="650" spc="5" dirty="0">
                <a:latin typeface="Microsoft Sans Serif"/>
                <a:cs typeface="Microsoft Sans Serif"/>
              </a:rPr>
              <a:t>Tipos</a:t>
            </a:r>
            <a:r>
              <a:rPr sz="650" spc="-10" dirty="0">
                <a:latin typeface="Microsoft Sans Serif"/>
                <a:cs typeface="Microsoft Sans Serif"/>
              </a:rPr>
              <a:t> </a:t>
            </a:r>
            <a:r>
              <a:rPr sz="650" spc="20" dirty="0">
                <a:latin typeface="Microsoft Sans Serif"/>
                <a:cs typeface="Microsoft Sans Serif"/>
              </a:rPr>
              <a:t>de</a:t>
            </a:r>
            <a:r>
              <a:rPr sz="650" spc="-5" dirty="0">
                <a:latin typeface="Microsoft Sans Serif"/>
                <a:cs typeface="Microsoft Sans Serif"/>
              </a:rPr>
              <a:t> </a:t>
            </a:r>
            <a:r>
              <a:rPr sz="650" spc="15" dirty="0">
                <a:latin typeface="Microsoft Sans Serif"/>
                <a:cs typeface="Microsoft Sans Serif"/>
              </a:rPr>
              <a:t>Generadores</a:t>
            </a:r>
            <a:r>
              <a:rPr sz="650" spc="-10" dirty="0">
                <a:latin typeface="Microsoft Sans Serif"/>
                <a:cs typeface="Microsoft Sans Serif"/>
              </a:rPr>
              <a:t> </a:t>
            </a:r>
            <a:r>
              <a:rPr sz="650" spc="10" dirty="0">
                <a:latin typeface="Microsoft Sans Serif"/>
                <a:cs typeface="Microsoft Sans Serif"/>
              </a:rPr>
              <a:t>Síncronos</a:t>
            </a:r>
            <a:endParaRPr sz="650">
              <a:latin typeface="Microsoft Sans Serif"/>
              <a:cs typeface="Microsoft Sans Serif"/>
            </a:endParaRPr>
          </a:p>
        </p:txBody>
      </p:sp>
      <p:sp>
        <p:nvSpPr>
          <p:cNvPr id="99" name="object 99"/>
          <p:cNvSpPr txBox="1"/>
          <p:nvPr/>
        </p:nvSpPr>
        <p:spPr>
          <a:xfrm>
            <a:off x="11645299" y="8347951"/>
            <a:ext cx="381265" cy="58991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sz="300" spc="-10" dirty="0">
                <a:latin typeface="Microsoft Sans Serif"/>
                <a:cs typeface="Microsoft Sans Serif"/>
              </a:rPr>
              <a:t>GRAMO</a:t>
            </a:r>
            <a:endParaRPr sz="300">
              <a:latin typeface="Microsoft Sans Serif"/>
              <a:cs typeface="Microsoft Sans Serif"/>
            </a:endParaRPr>
          </a:p>
        </p:txBody>
      </p:sp>
      <p:sp>
        <p:nvSpPr>
          <p:cNvPr id="100" name="object 100"/>
          <p:cNvSpPr txBox="1"/>
          <p:nvPr/>
        </p:nvSpPr>
        <p:spPr>
          <a:xfrm>
            <a:off x="9100126" y="8414772"/>
            <a:ext cx="5079151" cy="338455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R="5080" algn="r">
              <a:lnSpc>
                <a:spcPct val="100000"/>
              </a:lnSpc>
              <a:spcBef>
                <a:spcPts val="100"/>
              </a:spcBef>
            </a:pPr>
            <a:r>
              <a:rPr sz="650" spc="5" dirty="0">
                <a:latin typeface="Microsoft Sans Serif"/>
                <a:cs typeface="Microsoft Sans Serif"/>
              </a:rPr>
              <a:t>Carga</a:t>
            </a:r>
            <a:r>
              <a:rPr sz="650" spc="-40" dirty="0">
                <a:latin typeface="Microsoft Sans Serif"/>
                <a:cs typeface="Microsoft Sans Serif"/>
              </a:rPr>
              <a:t> </a:t>
            </a:r>
            <a:r>
              <a:rPr sz="650" spc="20" dirty="0">
                <a:latin typeface="Microsoft Sans Serif"/>
                <a:cs typeface="Microsoft Sans Serif"/>
              </a:rPr>
              <a:t>auxiliar</a:t>
            </a:r>
            <a:endParaRPr sz="650">
              <a:latin typeface="Microsoft Sans Serif"/>
              <a:cs typeface="Microsoft Sans Serif"/>
            </a:endParaRPr>
          </a:p>
          <a:p>
            <a:pPr>
              <a:lnSpc>
                <a:spcPct val="100000"/>
              </a:lnSpc>
              <a:spcBef>
                <a:spcPts val="55"/>
              </a:spcBef>
            </a:pPr>
            <a:endParaRPr sz="800">
              <a:latin typeface="Microsoft Sans Serif"/>
              <a:cs typeface="Microsoft Sans Serif"/>
            </a:endParaRPr>
          </a:p>
          <a:p>
            <a:pPr marL="12700">
              <a:lnSpc>
                <a:spcPct val="100000"/>
              </a:lnSpc>
            </a:pPr>
            <a:r>
              <a:rPr sz="600" spc="-5" dirty="0">
                <a:latin typeface="Microsoft Sans Serif"/>
                <a:cs typeface="Microsoft Sans Serif"/>
              </a:rPr>
              <a:t>Fig.</a:t>
            </a:r>
            <a:r>
              <a:rPr sz="600" spc="-15" dirty="0">
                <a:latin typeface="Microsoft Sans Serif"/>
                <a:cs typeface="Microsoft Sans Serif"/>
              </a:rPr>
              <a:t> </a:t>
            </a:r>
            <a:r>
              <a:rPr sz="600" spc="-5" dirty="0">
                <a:latin typeface="Microsoft Sans Serif"/>
                <a:cs typeface="Microsoft Sans Serif"/>
              </a:rPr>
              <a:t>3.-</a:t>
            </a:r>
            <a:r>
              <a:rPr sz="600" spc="-15" dirty="0">
                <a:latin typeface="Microsoft Sans Serif"/>
                <a:cs typeface="Microsoft Sans Serif"/>
              </a:rPr>
              <a:t> </a:t>
            </a:r>
            <a:r>
              <a:rPr sz="600" spc="10" dirty="0">
                <a:latin typeface="Microsoft Sans Serif"/>
                <a:cs typeface="Microsoft Sans Serif"/>
              </a:rPr>
              <a:t>Conexiones</a:t>
            </a:r>
            <a:r>
              <a:rPr sz="600" spc="-15" dirty="0">
                <a:latin typeface="Microsoft Sans Serif"/>
                <a:cs typeface="Microsoft Sans Serif"/>
              </a:rPr>
              <a:t> </a:t>
            </a:r>
            <a:r>
              <a:rPr sz="600" spc="15" dirty="0">
                <a:latin typeface="Microsoft Sans Serif"/>
                <a:cs typeface="Microsoft Sans Serif"/>
              </a:rPr>
              <a:t>del</a:t>
            </a:r>
            <a:r>
              <a:rPr sz="600" spc="-15" dirty="0">
                <a:latin typeface="Microsoft Sans Serif"/>
                <a:cs typeface="Microsoft Sans Serif"/>
              </a:rPr>
              <a:t> </a:t>
            </a:r>
            <a:r>
              <a:rPr sz="600" spc="20" dirty="0">
                <a:latin typeface="Microsoft Sans Serif"/>
                <a:cs typeface="Microsoft Sans Serif"/>
              </a:rPr>
              <a:t>Generador</a:t>
            </a:r>
            <a:endParaRPr sz="600">
              <a:latin typeface="Microsoft Sans Serif"/>
              <a:cs typeface="Microsoft Sans Serif"/>
            </a:endParaRPr>
          </a:p>
        </p:txBody>
      </p:sp>
      <p:sp>
        <p:nvSpPr>
          <p:cNvPr id="101" name="object 101"/>
          <p:cNvSpPr txBox="1"/>
          <p:nvPr/>
        </p:nvSpPr>
        <p:spPr>
          <a:xfrm>
            <a:off x="1415277" y="9415125"/>
            <a:ext cx="1459325" cy="143629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sz="850" spc="-25" dirty="0">
                <a:latin typeface="Microsoft Sans Serif"/>
                <a:cs typeface="Microsoft Sans Serif"/>
              </a:rPr>
              <a:t>CAPÍTULO</a:t>
            </a:r>
            <a:r>
              <a:rPr sz="850" spc="-5" dirty="0">
                <a:latin typeface="Microsoft Sans Serif"/>
                <a:cs typeface="Microsoft Sans Serif"/>
              </a:rPr>
              <a:t> </a:t>
            </a:r>
            <a:r>
              <a:rPr sz="850" spc="10" dirty="0">
                <a:latin typeface="Microsoft Sans Serif"/>
                <a:cs typeface="Microsoft Sans Serif"/>
              </a:rPr>
              <a:t>1</a:t>
            </a:r>
            <a:endParaRPr sz="850">
              <a:latin typeface="Microsoft Sans Serif"/>
              <a:cs typeface="Microsoft Sans Serif"/>
            </a:endParaRPr>
          </a:p>
        </p:txBody>
      </p:sp>
      <p:sp>
        <p:nvSpPr>
          <p:cNvPr id="102" name="object 102"/>
          <p:cNvSpPr txBox="1"/>
          <p:nvPr/>
        </p:nvSpPr>
        <p:spPr>
          <a:xfrm>
            <a:off x="7845387" y="9415126"/>
            <a:ext cx="7796212" cy="285115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sz="850" spc="-25" dirty="0">
                <a:latin typeface="Microsoft Sans Serif"/>
                <a:cs typeface="Microsoft Sans Serif"/>
              </a:rPr>
              <a:t>TUTORIAL</a:t>
            </a:r>
            <a:r>
              <a:rPr sz="850" spc="-5" dirty="0">
                <a:latin typeface="Microsoft Sans Serif"/>
                <a:cs typeface="Microsoft Sans Serif"/>
              </a:rPr>
              <a:t> </a:t>
            </a:r>
            <a:r>
              <a:rPr sz="850" spc="-60" dirty="0">
                <a:latin typeface="Microsoft Sans Serif"/>
                <a:cs typeface="Microsoft Sans Serif"/>
              </a:rPr>
              <a:t>SOBRE</a:t>
            </a:r>
            <a:r>
              <a:rPr sz="850" spc="-5" dirty="0">
                <a:latin typeface="Microsoft Sans Serif"/>
                <a:cs typeface="Microsoft Sans Serif"/>
              </a:rPr>
              <a:t> </a:t>
            </a:r>
            <a:r>
              <a:rPr sz="850" spc="-35" dirty="0">
                <a:latin typeface="Microsoft Sans Serif"/>
                <a:cs typeface="Microsoft Sans Serif"/>
              </a:rPr>
              <a:t>PROTECCIÓN</a:t>
            </a:r>
            <a:r>
              <a:rPr sz="850" spc="-5" dirty="0">
                <a:latin typeface="Microsoft Sans Serif"/>
                <a:cs typeface="Microsoft Sans Serif"/>
              </a:rPr>
              <a:t> </a:t>
            </a:r>
            <a:r>
              <a:rPr sz="850" spc="-45" dirty="0">
                <a:latin typeface="Microsoft Sans Serif"/>
                <a:cs typeface="Microsoft Sans Serif"/>
              </a:rPr>
              <a:t>DE</a:t>
            </a:r>
            <a:r>
              <a:rPr sz="850" spc="-5" dirty="0">
                <a:latin typeface="Microsoft Sans Serif"/>
                <a:cs typeface="Microsoft Sans Serif"/>
              </a:rPr>
              <a:t> </a:t>
            </a:r>
            <a:r>
              <a:rPr sz="850" spc="-55" dirty="0">
                <a:latin typeface="Microsoft Sans Serif"/>
                <a:cs typeface="Microsoft Sans Serif"/>
              </a:rPr>
              <a:t>GENERADORES</a:t>
            </a:r>
            <a:r>
              <a:rPr sz="850" dirty="0">
                <a:latin typeface="Microsoft Sans Serif"/>
                <a:cs typeface="Microsoft Sans Serif"/>
              </a:rPr>
              <a:t> </a:t>
            </a:r>
            <a:r>
              <a:rPr sz="850" spc="-30" dirty="0">
                <a:latin typeface="Microsoft Sans Serif"/>
                <a:cs typeface="Microsoft Sans Serif"/>
              </a:rPr>
              <a:t>SÍNCRONOS</a:t>
            </a:r>
            <a:endParaRPr sz="850">
              <a:latin typeface="Microsoft Sans Serif"/>
              <a:cs typeface="Microsoft Sans Serif"/>
            </a:endParaRPr>
          </a:p>
          <a:p>
            <a:pPr marL="1400175">
              <a:lnSpc>
                <a:spcPct val="100000"/>
              </a:lnSpc>
            </a:pPr>
            <a:r>
              <a:rPr sz="850" spc="-15" dirty="0">
                <a:latin typeface="Microsoft Sans Serif"/>
                <a:cs typeface="Microsoft Sans Serif"/>
              </a:rPr>
              <a:t>PUBLICACIÓN</a:t>
            </a:r>
            <a:r>
              <a:rPr sz="850" spc="-5" dirty="0">
                <a:latin typeface="Microsoft Sans Serif"/>
                <a:cs typeface="Microsoft Sans Serif"/>
              </a:rPr>
              <a:t> </a:t>
            </a:r>
            <a:r>
              <a:rPr sz="850" spc="-55" dirty="0">
                <a:latin typeface="Microsoft Sans Serif"/>
                <a:cs typeface="Microsoft Sans Serif"/>
              </a:rPr>
              <a:t>ESPECIAL</a:t>
            </a:r>
            <a:r>
              <a:rPr sz="850" spc="-5" dirty="0">
                <a:latin typeface="Microsoft Sans Serif"/>
                <a:cs typeface="Microsoft Sans Serif"/>
              </a:rPr>
              <a:t> </a:t>
            </a:r>
            <a:r>
              <a:rPr sz="850" spc="-40" dirty="0">
                <a:latin typeface="Microsoft Sans Serif"/>
                <a:cs typeface="Microsoft Sans Serif"/>
              </a:rPr>
              <a:t>DEL</a:t>
            </a:r>
            <a:r>
              <a:rPr sz="850" spc="-5" dirty="0">
                <a:latin typeface="Microsoft Sans Serif"/>
                <a:cs typeface="Microsoft Sans Serif"/>
              </a:rPr>
              <a:t> </a:t>
            </a:r>
            <a:r>
              <a:rPr sz="850" spc="-60" dirty="0">
                <a:latin typeface="Microsoft Sans Serif"/>
                <a:cs typeface="Microsoft Sans Serif"/>
              </a:rPr>
              <a:t>IEEE</a:t>
            </a:r>
            <a:r>
              <a:rPr sz="850" spc="-5" dirty="0">
                <a:latin typeface="Microsoft Sans Serif"/>
                <a:cs typeface="Microsoft Sans Serif"/>
              </a:rPr>
              <a:t> </a:t>
            </a:r>
            <a:r>
              <a:rPr sz="850" spc="-80" dirty="0">
                <a:latin typeface="Microsoft Sans Serif"/>
                <a:cs typeface="Microsoft Sans Serif"/>
              </a:rPr>
              <a:t>PSRC</a:t>
            </a:r>
            <a:endParaRPr sz="850">
              <a:latin typeface="Microsoft Sans Serif"/>
              <a:cs typeface="Microsoft Sans Serif"/>
            </a:endParaRPr>
          </a:p>
        </p:txBody>
      </p:sp>
    </p:spTree>
  </p:cSld>
  <p:clrMapOvr>
    <a:masterClrMapping/>
  </p:clrMapOvr>
</p:sld>
</file>

<file path=ppt/slides/slide5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" name="object 2"/>
          <p:cNvGrpSpPr/>
          <p:nvPr/>
        </p:nvGrpSpPr>
        <p:grpSpPr>
          <a:xfrm>
            <a:off x="2615388" y="3462529"/>
            <a:ext cx="873550" cy="245745"/>
            <a:chOff x="1136903" y="3462528"/>
            <a:chExt cx="379730" cy="245745"/>
          </a:xfrm>
        </p:grpSpPr>
        <p:sp>
          <p:nvSpPr>
            <p:cNvPr id="3" name="object 3"/>
            <p:cNvSpPr/>
            <p:nvPr/>
          </p:nvSpPr>
          <p:spPr>
            <a:xfrm>
              <a:off x="1176527" y="3630168"/>
              <a:ext cx="56515" cy="53340"/>
            </a:xfrm>
            <a:custGeom>
              <a:avLst/>
              <a:gdLst/>
              <a:ahLst/>
              <a:cxnLst/>
              <a:rect l="l" t="t" r="r" b="b"/>
              <a:pathLst>
                <a:path w="56515" h="53339">
                  <a:moveTo>
                    <a:pt x="0" y="28955"/>
                  </a:moveTo>
                  <a:lnTo>
                    <a:pt x="27432" y="53339"/>
                  </a:lnTo>
                  <a:lnTo>
                    <a:pt x="38100" y="53339"/>
                  </a:lnTo>
                  <a:lnTo>
                    <a:pt x="47244" y="50291"/>
                  </a:lnTo>
                  <a:lnTo>
                    <a:pt x="50292" y="47243"/>
                  </a:lnTo>
                  <a:lnTo>
                    <a:pt x="53339" y="42671"/>
                  </a:lnTo>
                  <a:lnTo>
                    <a:pt x="54864" y="38099"/>
                  </a:lnTo>
                  <a:lnTo>
                    <a:pt x="54864" y="32003"/>
                  </a:lnTo>
                  <a:lnTo>
                    <a:pt x="56387" y="25907"/>
                  </a:lnTo>
                  <a:lnTo>
                    <a:pt x="53339" y="13715"/>
                  </a:lnTo>
                  <a:lnTo>
                    <a:pt x="50292" y="7619"/>
                  </a:lnTo>
                  <a:lnTo>
                    <a:pt x="47244" y="0"/>
                  </a:lnTo>
                </a:path>
              </a:pathLst>
            </a:custGeom>
            <a:ln w="9144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" name="object 4"/>
            <p:cNvSpPr/>
            <p:nvPr/>
          </p:nvSpPr>
          <p:spPr>
            <a:xfrm>
              <a:off x="1245107" y="3592068"/>
              <a:ext cx="56515" cy="52069"/>
            </a:xfrm>
            <a:custGeom>
              <a:avLst/>
              <a:gdLst/>
              <a:ahLst/>
              <a:cxnLst/>
              <a:rect l="l" t="t" r="r" b="b"/>
              <a:pathLst>
                <a:path w="56515" h="52070">
                  <a:moveTo>
                    <a:pt x="0" y="27432"/>
                  </a:moveTo>
                  <a:lnTo>
                    <a:pt x="28956" y="51816"/>
                  </a:lnTo>
                  <a:lnTo>
                    <a:pt x="38100" y="51816"/>
                  </a:lnTo>
                  <a:lnTo>
                    <a:pt x="56387" y="30480"/>
                  </a:lnTo>
                  <a:lnTo>
                    <a:pt x="56387" y="24384"/>
                  </a:lnTo>
                  <a:lnTo>
                    <a:pt x="53339" y="13716"/>
                  </a:lnTo>
                  <a:lnTo>
                    <a:pt x="51816" y="7620"/>
                  </a:lnTo>
                  <a:lnTo>
                    <a:pt x="47244" y="0"/>
                  </a:lnTo>
                </a:path>
              </a:pathLst>
            </a:custGeom>
            <a:ln w="9144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" name="object 5"/>
            <p:cNvSpPr/>
            <p:nvPr/>
          </p:nvSpPr>
          <p:spPr>
            <a:xfrm>
              <a:off x="1210056" y="3611880"/>
              <a:ext cx="56515" cy="52069"/>
            </a:xfrm>
            <a:custGeom>
              <a:avLst/>
              <a:gdLst/>
              <a:ahLst/>
              <a:cxnLst/>
              <a:rect l="l" t="t" r="r" b="b"/>
              <a:pathLst>
                <a:path w="56515" h="52070">
                  <a:moveTo>
                    <a:pt x="0" y="27432"/>
                  </a:moveTo>
                  <a:lnTo>
                    <a:pt x="4572" y="33528"/>
                  </a:lnTo>
                  <a:lnTo>
                    <a:pt x="7620" y="38100"/>
                  </a:lnTo>
                  <a:lnTo>
                    <a:pt x="13716" y="42672"/>
                  </a:lnTo>
                  <a:lnTo>
                    <a:pt x="18288" y="47244"/>
                  </a:lnTo>
                  <a:lnTo>
                    <a:pt x="24384" y="50292"/>
                  </a:lnTo>
                  <a:lnTo>
                    <a:pt x="28956" y="51816"/>
                  </a:lnTo>
                  <a:lnTo>
                    <a:pt x="39624" y="51816"/>
                  </a:lnTo>
                  <a:lnTo>
                    <a:pt x="56387" y="30480"/>
                  </a:lnTo>
                  <a:lnTo>
                    <a:pt x="56387" y="18288"/>
                  </a:lnTo>
                  <a:lnTo>
                    <a:pt x="53339" y="12192"/>
                  </a:lnTo>
                  <a:lnTo>
                    <a:pt x="51816" y="6096"/>
                  </a:lnTo>
                  <a:lnTo>
                    <a:pt x="48768" y="0"/>
                  </a:lnTo>
                </a:path>
              </a:pathLst>
            </a:custGeom>
            <a:ln w="9144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" name="object 6"/>
            <p:cNvSpPr/>
            <p:nvPr/>
          </p:nvSpPr>
          <p:spPr>
            <a:xfrm>
              <a:off x="1141475" y="3649980"/>
              <a:ext cx="56515" cy="53340"/>
            </a:xfrm>
            <a:custGeom>
              <a:avLst/>
              <a:gdLst/>
              <a:ahLst/>
              <a:cxnLst/>
              <a:rect l="l" t="t" r="r" b="b"/>
              <a:pathLst>
                <a:path w="56515" h="53339">
                  <a:moveTo>
                    <a:pt x="0" y="28955"/>
                  </a:moveTo>
                  <a:lnTo>
                    <a:pt x="4572" y="35051"/>
                  </a:lnTo>
                  <a:lnTo>
                    <a:pt x="18288" y="48767"/>
                  </a:lnTo>
                  <a:lnTo>
                    <a:pt x="24384" y="51815"/>
                  </a:lnTo>
                  <a:lnTo>
                    <a:pt x="28956" y="53339"/>
                  </a:lnTo>
                  <a:lnTo>
                    <a:pt x="39624" y="53339"/>
                  </a:lnTo>
                  <a:lnTo>
                    <a:pt x="56387" y="32003"/>
                  </a:lnTo>
                  <a:lnTo>
                    <a:pt x="56387" y="19811"/>
                  </a:lnTo>
                  <a:lnTo>
                    <a:pt x="53339" y="13715"/>
                  </a:lnTo>
                  <a:lnTo>
                    <a:pt x="51816" y="7619"/>
                  </a:lnTo>
                  <a:lnTo>
                    <a:pt x="48768" y="0"/>
                  </a:lnTo>
                </a:path>
              </a:pathLst>
            </a:custGeom>
            <a:ln w="9144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" name="object 7"/>
            <p:cNvSpPr/>
            <p:nvPr/>
          </p:nvSpPr>
          <p:spPr>
            <a:xfrm>
              <a:off x="1173479" y="3563112"/>
              <a:ext cx="167640" cy="96520"/>
            </a:xfrm>
            <a:custGeom>
              <a:avLst/>
              <a:gdLst/>
              <a:ahLst/>
              <a:cxnLst/>
              <a:rect l="l" t="t" r="r" b="b"/>
              <a:pathLst>
                <a:path w="167640" h="96520">
                  <a:moveTo>
                    <a:pt x="85344" y="50291"/>
                  </a:moveTo>
                  <a:lnTo>
                    <a:pt x="82295" y="45720"/>
                  </a:lnTo>
                  <a:lnTo>
                    <a:pt x="77724" y="42672"/>
                  </a:lnTo>
                  <a:lnTo>
                    <a:pt x="73152" y="45720"/>
                  </a:lnTo>
                  <a:lnTo>
                    <a:pt x="70104" y="47244"/>
                  </a:lnTo>
                  <a:lnTo>
                    <a:pt x="68579" y="51816"/>
                  </a:lnTo>
                  <a:lnTo>
                    <a:pt x="71628" y="56388"/>
                  </a:lnTo>
                </a:path>
                <a:path w="167640" h="96520">
                  <a:moveTo>
                    <a:pt x="16764" y="88391"/>
                  </a:moveTo>
                  <a:lnTo>
                    <a:pt x="13716" y="83820"/>
                  </a:lnTo>
                  <a:lnTo>
                    <a:pt x="9144" y="80772"/>
                  </a:lnTo>
                  <a:lnTo>
                    <a:pt x="4572" y="83820"/>
                  </a:lnTo>
                  <a:lnTo>
                    <a:pt x="1524" y="85344"/>
                  </a:lnTo>
                  <a:lnTo>
                    <a:pt x="0" y="91440"/>
                  </a:lnTo>
                  <a:lnTo>
                    <a:pt x="3048" y="96012"/>
                  </a:lnTo>
                </a:path>
                <a:path w="167640" h="96520">
                  <a:moveTo>
                    <a:pt x="50291" y="68580"/>
                  </a:moveTo>
                  <a:lnTo>
                    <a:pt x="47244" y="64008"/>
                  </a:lnTo>
                  <a:lnTo>
                    <a:pt x="42672" y="60960"/>
                  </a:lnTo>
                  <a:lnTo>
                    <a:pt x="38100" y="64008"/>
                  </a:lnTo>
                  <a:lnTo>
                    <a:pt x="35052" y="65532"/>
                  </a:lnTo>
                  <a:lnTo>
                    <a:pt x="33528" y="71628"/>
                  </a:lnTo>
                  <a:lnTo>
                    <a:pt x="36576" y="76200"/>
                  </a:lnTo>
                </a:path>
                <a:path w="167640" h="96520">
                  <a:moveTo>
                    <a:pt x="167640" y="0"/>
                  </a:moveTo>
                  <a:lnTo>
                    <a:pt x="118871" y="27432"/>
                  </a:lnTo>
                </a:path>
              </a:pathLst>
            </a:custGeom>
            <a:ln w="9144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" name="object 8"/>
            <p:cNvSpPr/>
            <p:nvPr/>
          </p:nvSpPr>
          <p:spPr>
            <a:xfrm>
              <a:off x="1340238" y="3479958"/>
              <a:ext cx="108585" cy="110489"/>
            </a:xfrm>
            <a:custGeom>
              <a:avLst/>
              <a:gdLst/>
              <a:ahLst/>
              <a:cxnLst/>
              <a:rect l="l" t="t" r="r" b="b"/>
              <a:pathLst>
                <a:path w="108584" h="110489">
                  <a:moveTo>
                    <a:pt x="6977" y="83153"/>
                  </a:moveTo>
                  <a:lnTo>
                    <a:pt x="0" y="61817"/>
                  </a:lnTo>
                  <a:lnTo>
                    <a:pt x="1452" y="40481"/>
                  </a:lnTo>
                  <a:lnTo>
                    <a:pt x="10620" y="21431"/>
                  </a:lnTo>
                  <a:lnTo>
                    <a:pt x="26789" y="6953"/>
                  </a:lnTo>
                  <a:lnTo>
                    <a:pt x="47243" y="0"/>
                  </a:lnTo>
                  <a:lnTo>
                    <a:pt x="68127" y="1619"/>
                  </a:lnTo>
                  <a:lnTo>
                    <a:pt x="87010" y="11239"/>
                  </a:lnTo>
                  <a:lnTo>
                    <a:pt x="101465" y="28289"/>
                  </a:lnTo>
                  <a:lnTo>
                    <a:pt x="108442" y="48744"/>
                  </a:lnTo>
                  <a:lnTo>
                    <a:pt x="106989" y="69627"/>
                  </a:lnTo>
                  <a:lnTo>
                    <a:pt x="97821" y="88511"/>
                  </a:lnTo>
                  <a:lnTo>
                    <a:pt x="81653" y="102965"/>
                  </a:lnTo>
                  <a:lnTo>
                    <a:pt x="61198" y="109942"/>
                  </a:lnTo>
                  <a:lnTo>
                    <a:pt x="40314" y="108489"/>
                  </a:lnTo>
                  <a:lnTo>
                    <a:pt x="21431" y="99321"/>
                  </a:lnTo>
                  <a:lnTo>
                    <a:pt x="6977" y="83153"/>
                  </a:lnTo>
                </a:path>
              </a:pathLst>
            </a:custGeom>
            <a:ln w="9144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" name="object 9"/>
            <p:cNvSpPr/>
            <p:nvPr/>
          </p:nvSpPr>
          <p:spPr>
            <a:xfrm>
              <a:off x="1441704" y="3467100"/>
              <a:ext cx="70485" cy="41275"/>
            </a:xfrm>
            <a:custGeom>
              <a:avLst/>
              <a:gdLst/>
              <a:ahLst/>
              <a:cxnLst/>
              <a:rect l="l" t="t" r="r" b="b"/>
              <a:pathLst>
                <a:path w="70484" h="41275">
                  <a:moveTo>
                    <a:pt x="70103" y="0"/>
                  </a:moveTo>
                  <a:lnTo>
                    <a:pt x="0" y="41148"/>
                  </a:lnTo>
                </a:path>
              </a:pathLst>
            </a:custGeom>
            <a:ln w="9144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10" name="object 10"/>
          <p:cNvSpPr/>
          <p:nvPr/>
        </p:nvSpPr>
        <p:spPr>
          <a:xfrm>
            <a:off x="4319249" y="3678935"/>
            <a:ext cx="109559" cy="27940"/>
          </a:xfrm>
          <a:custGeom>
            <a:avLst/>
            <a:gdLst/>
            <a:ahLst/>
            <a:cxnLst/>
            <a:rect l="l" t="t" r="r" b="b"/>
            <a:pathLst>
              <a:path w="47625" h="27939">
                <a:moveTo>
                  <a:pt x="0" y="0"/>
                </a:moveTo>
                <a:lnTo>
                  <a:pt x="47244" y="27432"/>
                </a:lnTo>
              </a:path>
            </a:pathLst>
          </a:custGeom>
          <a:ln w="9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grpSp>
        <p:nvGrpSpPr>
          <p:cNvPr id="11" name="object 11"/>
          <p:cNvGrpSpPr/>
          <p:nvPr/>
        </p:nvGrpSpPr>
        <p:grpSpPr>
          <a:xfrm>
            <a:off x="3612539" y="3476886"/>
            <a:ext cx="371039" cy="120014"/>
            <a:chOff x="1570362" y="3476886"/>
            <a:chExt cx="161290" cy="120014"/>
          </a:xfrm>
        </p:grpSpPr>
        <p:sp>
          <p:nvSpPr>
            <p:cNvPr id="12" name="object 12"/>
            <p:cNvSpPr/>
            <p:nvPr/>
          </p:nvSpPr>
          <p:spPr>
            <a:xfrm>
              <a:off x="1679448" y="3564636"/>
              <a:ext cx="47625" cy="27940"/>
            </a:xfrm>
            <a:custGeom>
              <a:avLst/>
              <a:gdLst/>
              <a:ahLst/>
              <a:cxnLst/>
              <a:rect l="l" t="t" r="r" b="b"/>
              <a:pathLst>
                <a:path w="47625" h="27939">
                  <a:moveTo>
                    <a:pt x="0" y="0"/>
                  </a:moveTo>
                  <a:lnTo>
                    <a:pt x="47243" y="27432"/>
                  </a:lnTo>
                </a:path>
              </a:pathLst>
            </a:custGeom>
            <a:ln w="9144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" name="object 13"/>
            <p:cNvSpPr/>
            <p:nvPr/>
          </p:nvSpPr>
          <p:spPr>
            <a:xfrm>
              <a:off x="1574934" y="3481458"/>
              <a:ext cx="110489" cy="108585"/>
            </a:xfrm>
            <a:custGeom>
              <a:avLst/>
              <a:gdLst/>
              <a:ahLst/>
              <a:cxnLst/>
              <a:rect l="l" t="t" r="r" b="b"/>
              <a:pathLst>
                <a:path w="110489" h="108585">
                  <a:moveTo>
                    <a:pt x="102989" y="81653"/>
                  </a:moveTo>
                  <a:lnTo>
                    <a:pt x="88511" y="97821"/>
                  </a:lnTo>
                  <a:lnTo>
                    <a:pt x="69461" y="106989"/>
                  </a:lnTo>
                  <a:lnTo>
                    <a:pt x="48125" y="108442"/>
                  </a:lnTo>
                  <a:lnTo>
                    <a:pt x="26789" y="101465"/>
                  </a:lnTo>
                  <a:lnTo>
                    <a:pt x="10620" y="87010"/>
                  </a:lnTo>
                  <a:lnTo>
                    <a:pt x="1452" y="68127"/>
                  </a:lnTo>
                  <a:lnTo>
                    <a:pt x="0" y="47243"/>
                  </a:lnTo>
                  <a:lnTo>
                    <a:pt x="6977" y="26789"/>
                  </a:lnTo>
                  <a:lnTo>
                    <a:pt x="21455" y="10620"/>
                  </a:lnTo>
                  <a:lnTo>
                    <a:pt x="40505" y="1452"/>
                  </a:lnTo>
                  <a:lnTo>
                    <a:pt x="61841" y="0"/>
                  </a:lnTo>
                  <a:lnTo>
                    <a:pt x="83177" y="6977"/>
                  </a:lnTo>
                  <a:lnTo>
                    <a:pt x="99345" y="21431"/>
                  </a:lnTo>
                  <a:lnTo>
                    <a:pt x="108513" y="40314"/>
                  </a:lnTo>
                  <a:lnTo>
                    <a:pt x="109966" y="61198"/>
                  </a:lnTo>
                  <a:lnTo>
                    <a:pt x="102989" y="81653"/>
                  </a:lnTo>
                </a:path>
              </a:pathLst>
            </a:custGeom>
            <a:ln w="9144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14" name="object 14"/>
          <p:cNvGrpSpPr/>
          <p:nvPr/>
        </p:nvGrpSpPr>
        <p:grpSpPr>
          <a:xfrm>
            <a:off x="3961648" y="3561588"/>
            <a:ext cx="385647" cy="120650"/>
            <a:chOff x="1722119" y="3561588"/>
            <a:chExt cx="167640" cy="120650"/>
          </a:xfrm>
        </p:grpSpPr>
        <p:sp>
          <p:nvSpPr>
            <p:cNvPr id="15" name="object 15"/>
            <p:cNvSpPr/>
            <p:nvPr/>
          </p:nvSpPr>
          <p:spPr>
            <a:xfrm>
              <a:off x="1793747" y="3605784"/>
              <a:ext cx="56515" cy="52069"/>
            </a:xfrm>
            <a:custGeom>
              <a:avLst/>
              <a:gdLst/>
              <a:ahLst/>
              <a:cxnLst/>
              <a:rect l="l" t="t" r="r" b="b"/>
              <a:pathLst>
                <a:path w="56514" h="52070">
                  <a:moveTo>
                    <a:pt x="48768" y="51815"/>
                  </a:moveTo>
                  <a:lnTo>
                    <a:pt x="54864" y="39623"/>
                  </a:lnTo>
                  <a:lnTo>
                    <a:pt x="56388" y="32003"/>
                  </a:lnTo>
                  <a:lnTo>
                    <a:pt x="56388" y="15239"/>
                  </a:lnTo>
                  <a:lnTo>
                    <a:pt x="51816" y="7619"/>
                  </a:lnTo>
                  <a:lnTo>
                    <a:pt x="48768" y="3047"/>
                  </a:lnTo>
                  <a:lnTo>
                    <a:pt x="39624" y="0"/>
                  </a:lnTo>
                  <a:lnTo>
                    <a:pt x="35052" y="0"/>
                  </a:lnTo>
                  <a:lnTo>
                    <a:pt x="28956" y="1523"/>
                  </a:lnTo>
                  <a:lnTo>
                    <a:pt x="24384" y="3047"/>
                  </a:lnTo>
                  <a:lnTo>
                    <a:pt x="19812" y="6095"/>
                  </a:lnTo>
                  <a:lnTo>
                    <a:pt x="13716" y="7619"/>
                  </a:lnTo>
                  <a:lnTo>
                    <a:pt x="9144" y="12191"/>
                  </a:lnTo>
                  <a:lnTo>
                    <a:pt x="0" y="24383"/>
                  </a:lnTo>
                </a:path>
              </a:pathLst>
            </a:custGeom>
            <a:ln w="9144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6" name="object 16"/>
            <p:cNvSpPr/>
            <p:nvPr/>
          </p:nvSpPr>
          <p:spPr>
            <a:xfrm>
              <a:off x="1726691" y="3566160"/>
              <a:ext cx="55244" cy="52069"/>
            </a:xfrm>
            <a:custGeom>
              <a:avLst/>
              <a:gdLst/>
              <a:ahLst/>
              <a:cxnLst/>
              <a:rect l="l" t="t" r="r" b="b"/>
              <a:pathLst>
                <a:path w="55244" h="52070">
                  <a:moveTo>
                    <a:pt x="48768" y="51815"/>
                  </a:moveTo>
                  <a:lnTo>
                    <a:pt x="54864" y="41147"/>
                  </a:lnTo>
                  <a:lnTo>
                    <a:pt x="54864" y="33527"/>
                  </a:lnTo>
                  <a:lnTo>
                    <a:pt x="54864" y="16763"/>
                  </a:lnTo>
                  <a:lnTo>
                    <a:pt x="51816" y="7619"/>
                  </a:lnTo>
                  <a:lnTo>
                    <a:pt x="47244" y="3047"/>
                  </a:lnTo>
                  <a:lnTo>
                    <a:pt x="44196" y="1523"/>
                  </a:lnTo>
                  <a:lnTo>
                    <a:pt x="39624" y="0"/>
                  </a:lnTo>
                  <a:lnTo>
                    <a:pt x="35052" y="0"/>
                  </a:lnTo>
                  <a:lnTo>
                    <a:pt x="9144" y="13715"/>
                  </a:lnTo>
                  <a:lnTo>
                    <a:pt x="0" y="25907"/>
                  </a:lnTo>
                </a:path>
              </a:pathLst>
            </a:custGeom>
            <a:ln w="9144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7" name="object 17"/>
            <p:cNvSpPr/>
            <p:nvPr/>
          </p:nvSpPr>
          <p:spPr>
            <a:xfrm>
              <a:off x="1761743" y="3585972"/>
              <a:ext cx="55244" cy="52069"/>
            </a:xfrm>
            <a:custGeom>
              <a:avLst/>
              <a:gdLst/>
              <a:ahLst/>
              <a:cxnLst/>
              <a:rect l="l" t="t" r="r" b="b"/>
              <a:pathLst>
                <a:path w="55244" h="52070">
                  <a:moveTo>
                    <a:pt x="47243" y="51815"/>
                  </a:moveTo>
                  <a:lnTo>
                    <a:pt x="50291" y="45719"/>
                  </a:lnTo>
                  <a:lnTo>
                    <a:pt x="51815" y="39623"/>
                  </a:lnTo>
                  <a:lnTo>
                    <a:pt x="53339" y="32003"/>
                  </a:lnTo>
                  <a:lnTo>
                    <a:pt x="54863" y="27431"/>
                  </a:lnTo>
                  <a:lnTo>
                    <a:pt x="54863" y="21335"/>
                  </a:lnTo>
                  <a:lnTo>
                    <a:pt x="53339" y="16763"/>
                  </a:lnTo>
                  <a:lnTo>
                    <a:pt x="51815" y="10667"/>
                  </a:lnTo>
                  <a:lnTo>
                    <a:pt x="48767" y="7619"/>
                  </a:lnTo>
                  <a:lnTo>
                    <a:pt x="45719" y="3047"/>
                  </a:lnTo>
                  <a:lnTo>
                    <a:pt x="42671" y="1523"/>
                  </a:lnTo>
                  <a:lnTo>
                    <a:pt x="38099" y="0"/>
                  </a:lnTo>
                  <a:lnTo>
                    <a:pt x="32003" y="0"/>
                  </a:lnTo>
                  <a:lnTo>
                    <a:pt x="22859" y="3047"/>
                  </a:lnTo>
                  <a:lnTo>
                    <a:pt x="12191" y="9143"/>
                  </a:lnTo>
                  <a:lnTo>
                    <a:pt x="7619" y="13715"/>
                  </a:lnTo>
                  <a:lnTo>
                    <a:pt x="4571" y="19811"/>
                  </a:lnTo>
                  <a:lnTo>
                    <a:pt x="0" y="25907"/>
                  </a:lnTo>
                </a:path>
              </a:pathLst>
            </a:custGeom>
            <a:ln w="9144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8" name="object 18"/>
            <p:cNvSpPr/>
            <p:nvPr/>
          </p:nvSpPr>
          <p:spPr>
            <a:xfrm>
              <a:off x="1828799" y="3624071"/>
              <a:ext cx="56515" cy="53340"/>
            </a:xfrm>
            <a:custGeom>
              <a:avLst/>
              <a:gdLst/>
              <a:ahLst/>
              <a:cxnLst/>
              <a:rect l="l" t="t" r="r" b="b"/>
              <a:pathLst>
                <a:path w="56514" h="53339">
                  <a:moveTo>
                    <a:pt x="48768" y="53339"/>
                  </a:moveTo>
                  <a:lnTo>
                    <a:pt x="51816" y="47243"/>
                  </a:lnTo>
                  <a:lnTo>
                    <a:pt x="53340" y="41147"/>
                  </a:lnTo>
                  <a:lnTo>
                    <a:pt x="54864" y="33527"/>
                  </a:lnTo>
                  <a:lnTo>
                    <a:pt x="56388" y="27431"/>
                  </a:lnTo>
                  <a:lnTo>
                    <a:pt x="56388" y="21335"/>
                  </a:lnTo>
                  <a:lnTo>
                    <a:pt x="54864" y="16763"/>
                  </a:lnTo>
                  <a:lnTo>
                    <a:pt x="53340" y="10667"/>
                  </a:lnTo>
                  <a:lnTo>
                    <a:pt x="50292" y="6095"/>
                  </a:lnTo>
                  <a:lnTo>
                    <a:pt x="47244" y="3047"/>
                  </a:lnTo>
                  <a:lnTo>
                    <a:pt x="38100" y="0"/>
                  </a:lnTo>
                  <a:lnTo>
                    <a:pt x="33528" y="0"/>
                  </a:lnTo>
                  <a:lnTo>
                    <a:pt x="28956" y="1523"/>
                  </a:lnTo>
                  <a:lnTo>
                    <a:pt x="22860" y="3047"/>
                  </a:lnTo>
                  <a:lnTo>
                    <a:pt x="18288" y="6095"/>
                  </a:lnTo>
                  <a:lnTo>
                    <a:pt x="12192" y="9143"/>
                  </a:lnTo>
                  <a:lnTo>
                    <a:pt x="7620" y="13715"/>
                  </a:lnTo>
                  <a:lnTo>
                    <a:pt x="4572" y="19811"/>
                  </a:lnTo>
                  <a:lnTo>
                    <a:pt x="0" y="25907"/>
                  </a:lnTo>
                </a:path>
              </a:pathLst>
            </a:custGeom>
            <a:ln w="9144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9" name="object 19"/>
            <p:cNvSpPr/>
            <p:nvPr/>
          </p:nvSpPr>
          <p:spPr>
            <a:xfrm>
              <a:off x="1758695" y="3610356"/>
              <a:ext cx="83820" cy="53340"/>
            </a:xfrm>
            <a:custGeom>
              <a:avLst/>
              <a:gdLst/>
              <a:ahLst/>
              <a:cxnLst/>
              <a:rect l="l" t="t" r="r" b="b"/>
              <a:pathLst>
                <a:path w="83819" h="53339">
                  <a:moveTo>
                    <a:pt x="3048" y="0"/>
                  </a:moveTo>
                  <a:lnTo>
                    <a:pt x="0" y="3047"/>
                  </a:lnTo>
                  <a:lnTo>
                    <a:pt x="1524" y="9143"/>
                  </a:lnTo>
                  <a:lnTo>
                    <a:pt x="4571" y="12191"/>
                  </a:lnTo>
                  <a:lnTo>
                    <a:pt x="9144" y="13716"/>
                  </a:lnTo>
                  <a:lnTo>
                    <a:pt x="13716" y="12191"/>
                  </a:lnTo>
                  <a:lnTo>
                    <a:pt x="16763" y="6095"/>
                  </a:lnTo>
                </a:path>
                <a:path w="83819" h="53339">
                  <a:moveTo>
                    <a:pt x="70104" y="38100"/>
                  </a:moveTo>
                  <a:lnTo>
                    <a:pt x="68579" y="44195"/>
                  </a:lnTo>
                  <a:lnTo>
                    <a:pt x="68579" y="48767"/>
                  </a:lnTo>
                  <a:lnTo>
                    <a:pt x="71628" y="51816"/>
                  </a:lnTo>
                  <a:lnTo>
                    <a:pt x="76200" y="53340"/>
                  </a:lnTo>
                  <a:lnTo>
                    <a:pt x="80771" y="51816"/>
                  </a:lnTo>
                  <a:lnTo>
                    <a:pt x="83820" y="45719"/>
                  </a:lnTo>
                </a:path>
                <a:path w="83819" h="53339">
                  <a:moveTo>
                    <a:pt x="36575" y="18287"/>
                  </a:moveTo>
                  <a:lnTo>
                    <a:pt x="33528" y="24383"/>
                  </a:lnTo>
                  <a:lnTo>
                    <a:pt x="35052" y="28955"/>
                  </a:lnTo>
                  <a:lnTo>
                    <a:pt x="38100" y="32003"/>
                  </a:lnTo>
                  <a:lnTo>
                    <a:pt x="42671" y="33527"/>
                  </a:lnTo>
                  <a:lnTo>
                    <a:pt x="47244" y="32003"/>
                  </a:lnTo>
                  <a:lnTo>
                    <a:pt x="50291" y="27432"/>
                  </a:lnTo>
                </a:path>
              </a:pathLst>
            </a:custGeom>
            <a:ln w="9144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20" name="object 20"/>
          <p:cNvSpPr/>
          <p:nvPr/>
        </p:nvSpPr>
        <p:spPr>
          <a:xfrm>
            <a:off x="3477839" y="3467101"/>
            <a:ext cx="162147" cy="41275"/>
          </a:xfrm>
          <a:custGeom>
            <a:avLst/>
            <a:gdLst/>
            <a:ahLst/>
            <a:cxnLst/>
            <a:rect l="l" t="t" r="r" b="b"/>
            <a:pathLst>
              <a:path w="70484" h="41275">
                <a:moveTo>
                  <a:pt x="0" y="0"/>
                </a:moveTo>
                <a:lnTo>
                  <a:pt x="70104" y="41148"/>
                </a:lnTo>
              </a:path>
            </a:pathLst>
          </a:custGeom>
          <a:ln w="9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" name="object 21"/>
          <p:cNvSpPr/>
          <p:nvPr/>
        </p:nvSpPr>
        <p:spPr>
          <a:xfrm>
            <a:off x="3477838" y="2990089"/>
            <a:ext cx="0" cy="56515"/>
          </a:xfrm>
          <a:custGeom>
            <a:avLst/>
            <a:gdLst/>
            <a:ahLst/>
            <a:cxnLst/>
            <a:rect l="l" t="t" r="r" b="b"/>
            <a:pathLst>
              <a:path h="56514">
                <a:moveTo>
                  <a:pt x="0" y="56387"/>
                </a:moveTo>
                <a:lnTo>
                  <a:pt x="0" y="0"/>
                </a:lnTo>
              </a:path>
            </a:pathLst>
          </a:custGeom>
          <a:ln w="9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grpSp>
        <p:nvGrpSpPr>
          <p:cNvPr id="22" name="object 22"/>
          <p:cNvGrpSpPr/>
          <p:nvPr/>
        </p:nvGrpSpPr>
        <p:grpSpPr>
          <a:xfrm>
            <a:off x="3344615" y="3221736"/>
            <a:ext cx="270245" cy="169545"/>
            <a:chOff x="1453896" y="3221735"/>
            <a:chExt cx="117475" cy="169545"/>
          </a:xfrm>
        </p:grpSpPr>
        <p:sp>
          <p:nvSpPr>
            <p:cNvPr id="23" name="object 23"/>
            <p:cNvSpPr/>
            <p:nvPr/>
          </p:nvSpPr>
          <p:spPr>
            <a:xfrm>
              <a:off x="1511808" y="3221735"/>
              <a:ext cx="0" cy="55244"/>
            </a:xfrm>
            <a:custGeom>
              <a:avLst/>
              <a:gdLst/>
              <a:ahLst/>
              <a:cxnLst/>
              <a:rect l="l" t="t" r="r" b="b"/>
              <a:pathLst>
                <a:path h="55245">
                  <a:moveTo>
                    <a:pt x="0" y="54864"/>
                  </a:moveTo>
                  <a:lnTo>
                    <a:pt x="0" y="0"/>
                  </a:lnTo>
                </a:path>
              </a:pathLst>
            </a:custGeom>
            <a:ln w="9144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4" name="object 24"/>
            <p:cNvSpPr/>
            <p:nvPr/>
          </p:nvSpPr>
          <p:spPr>
            <a:xfrm>
              <a:off x="1458468" y="3278124"/>
              <a:ext cx="108585" cy="108585"/>
            </a:xfrm>
            <a:custGeom>
              <a:avLst/>
              <a:gdLst/>
              <a:ahLst/>
              <a:cxnLst/>
              <a:rect l="l" t="t" r="r" b="b"/>
              <a:pathLst>
                <a:path w="108584" h="108585">
                  <a:moveTo>
                    <a:pt x="53340" y="0"/>
                  </a:moveTo>
                  <a:lnTo>
                    <a:pt x="74771" y="4048"/>
                  </a:lnTo>
                  <a:lnTo>
                    <a:pt x="92202" y="15239"/>
                  </a:lnTo>
                  <a:lnTo>
                    <a:pt x="103917" y="32146"/>
                  </a:lnTo>
                  <a:lnTo>
                    <a:pt x="108204" y="53339"/>
                  </a:lnTo>
                  <a:lnTo>
                    <a:pt x="103917" y="74771"/>
                  </a:lnTo>
                  <a:lnTo>
                    <a:pt x="92202" y="92201"/>
                  </a:lnTo>
                  <a:lnTo>
                    <a:pt x="74771" y="103917"/>
                  </a:lnTo>
                  <a:lnTo>
                    <a:pt x="53340" y="108204"/>
                  </a:lnTo>
                  <a:lnTo>
                    <a:pt x="32146" y="103917"/>
                  </a:lnTo>
                  <a:lnTo>
                    <a:pt x="15240" y="92202"/>
                  </a:lnTo>
                  <a:lnTo>
                    <a:pt x="4048" y="74771"/>
                  </a:lnTo>
                  <a:lnTo>
                    <a:pt x="0" y="53339"/>
                  </a:lnTo>
                  <a:lnTo>
                    <a:pt x="4048" y="32146"/>
                  </a:lnTo>
                  <a:lnTo>
                    <a:pt x="15240" y="15240"/>
                  </a:lnTo>
                  <a:lnTo>
                    <a:pt x="32146" y="4048"/>
                  </a:lnTo>
                  <a:lnTo>
                    <a:pt x="53340" y="0"/>
                  </a:lnTo>
                </a:path>
              </a:pathLst>
            </a:custGeom>
            <a:ln w="9144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25" name="object 25"/>
          <p:cNvGrpSpPr/>
          <p:nvPr/>
        </p:nvGrpSpPr>
        <p:grpSpPr>
          <a:xfrm>
            <a:off x="3285012" y="3041904"/>
            <a:ext cx="224961" cy="311150"/>
            <a:chOff x="1427987" y="3041904"/>
            <a:chExt cx="97790" cy="311150"/>
          </a:xfrm>
        </p:grpSpPr>
        <p:sp>
          <p:nvSpPr>
            <p:cNvPr id="26" name="object 26"/>
            <p:cNvSpPr/>
            <p:nvPr/>
          </p:nvSpPr>
          <p:spPr>
            <a:xfrm>
              <a:off x="1469135" y="3086100"/>
              <a:ext cx="43180" cy="56515"/>
            </a:xfrm>
            <a:custGeom>
              <a:avLst/>
              <a:gdLst/>
              <a:ahLst/>
              <a:cxnLst/>
              <a:rect l="l" t="t" r="r" b="b"/>
              <a:pathLst>
                <a:path w="43180" h="56514">
                  <a:moveTo>
                    <a:pt x="41147" y="0"/>
                  </a:moveTo>
                  <a:lnTo>
                    <a:pt x="35051" y="0"/>
                  </a:lnTo>
                  <a:lnTo>
                    <a:pt x="28955" y="1524"/>
                  </a:lnTo>
                  <a:lnTo>
                    <a:pt x="21335" y="3048"/>
                  </a:lnTo>
                  <a:lnTo>
                    <a:pt x="15239" y="6096"/>
                  </a:lnTo>
                  <a:lnTo>
                    <a:pt x="6095" y="12192"/>
                  </a:lnTo>
                  <a:lnTo>
                    <a:pt x="0" y="21336"/>
                  </a:lnTo>
                  <a:lnTo>
                    <a:pt x="0" y="35052"/>
                  </a:lnTo>
                  <a:lnTo>
                    <a:pt x="28955" y="54864"/>
                  </a:lnTo>
                  <a:lnTo>
                    <a:pt x="35051" y="54864"/>
                  </a:lnTo>
                  <a:lnTo>
                    <a:pt x="42671" y="56387"/>
                  </a:lnTo>
                </a:path>
              </a:pathLst>
            </a:custGeom>
            <a:ln w="9144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7" name="object 27"/>
            <p:cNvSpPr/>
            <p:nvPr/>
          </p:nvSpPr>
          <p:spPr>
            <a:xfrm>
              <a:off x="1469135" y="3165348"/>
              <a:ext cx="43180" cy="56515"/>
            </a:xfrm>
            <a:custGeom>
              <a:avLst/>
              <a:gdLst/>
              <a:ahLst/>
              <a:cxnLst/>
              <a:rect l="l" t="t" r="r" b="b"/>
              <a:pathLst>
                <a:path w="43180" h="56514">
                  <a:moveTo>
                    <a:pt x="41147" y="0"/>
                  </a:moveTo>
                  <a:lnTo>
                    <a:pt x="35051" y="0"/>
                  </a:lnTo>
                  <a:lnTo>
                    <a:pt x="28955" y="1524"/>
                  </a:lnTo>
                  <a:lnTo>
                    <a:pt x="21335" y="3048"/>
                  </a:lnTo>
                  <a:lnTo>
                    <a:pt x="15239" y="6096"/>
                  </a:lnTo>
                  <a:lnTo>
                    <a:pt x="6095" y="12192"/>
                  </a:lnTo>
                  <a:lnTo>
                    <a:pt x="0" y="21336"/>
                  </a:lnTo>
                  <a:lnTo>
                    <a:pt x="0" y="35052"/>
                  </a:lnTo>
                  <a:lnTo>
                    <a:pt x="3047" y="39624"/>
                  </a:lnTo>
                  <a:lnTo>
                    <a:pt x="10667" y="47244"/>
                  </a:lnTo>
                  <a:lnTo>
                    <a:pt x="15239" y="50292"/>
                  </a:lnTo>
                  <a:lnTo>
                    <a:pt x="21335" y="51816"/>
                  </a:lnTo>
                  <a:lnTo>
                    <a:pt x="28955" y="54864"/>
                  </a:lnTo>
                  <a:lnTo>
                    <a:pt x="35051" y="54864"/>
                  </a:lnTo>
                  <a:lnTo>
                    <a:pt x="42671" y="56387"/>
                  </a:lnTo>
                </a:path>
              </a:pathLst>
            </a:custGeom>
            <a:ln w="9144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8" name="object 28"/>
            <p:cNvSpPr/>
            <p:nvPr/>
          </p:nvSpPr>
          <p:spPr>
            <a:xfrm>
              <a:off x="1469135" y="3125724"/>
              <a:ext cx="43180" cy="56515"/>
            </a:xfrm>
            <a:custGeom>
              <a:avLst/>
              <a:gdLst/>
              <a:ahLst/>
              <a:cxnLst/>
              <a:rect l="l" t="t" r="r" b="b"/>
              <a:pathLst>
                <a:path w="43180" h="56514">
                  <a:moveTo>
                    <a:pt x="41147" y="0"/>
                  </a:moveTo>
                  <a:lnTo>
                    <a:pt x="35051" y="0"/>
                  </a:lnTo>
                  <a:lnTo>
                    <a:pt x="28955" y="1524"/>
                  </a:lnTo>
                  <a:lnTo>
                    <a:pt x="21335" y="3048"/>
                  </a:lnTo>
                  <a:lnTo>
                    <a:pt x="15239" y="6096"/>
                  </a:lnTo>
                  <a:lnTo>
                    <a:pt x="6095" y="12192"/>
                  </a:lnTo>
                  <a:lnTo>
                    <a:pt x="0" y="21336"/>
                  </a:lnTo>
                  <a:lnTo>
                    <a:pt x="0" y="35052"/>
                  </a:lnTo>
                  <a:lnTo>
                    <a:pt x="28955" y="53339"/>
                  </a:lnTo>
                  <a:lnTo>
                    <a:pt x="35051" y="54864"/>
                  </a:lnTo>
                  <a:lnTo>
                    <a:pt x="42671" y="56387"/>
                  </a:lnTo>
                </a:path>
              </a:pathLst>
            </a:custGeom>
            <a:ln w="9144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9" name="object 29"/>
            <p:cNvSpPr/>
            <p:nvPr/>
          </p:nvSpPr>
          <p:spPr>
            <a:xfrm>
              <a:off x="1469135" y="3046476"/>
              <a:ext cx="43180" cy="56515"/>
            </a:xfrm>
            <a:custGeom>
              <a:avLst/>
              <a:gdLst/>
              <a:ahLst/>
              <a:cxnLst/>
              <a:rect l="l" t="t" r="r" b="b"/>
              <a:pathLst>
                <a:path w="43180" h="56514">
                  <a:moveTo>
                    <a:pt x="41147" y="0"/>
                  </a:moveTo>
                  <a:lnTo>
                    <a:pt x="35051" y="0"/>
                  </a:lnTo>
                  <a:lnTo>
                    <a:pt x="28955" y="1524"/>
                  </a:lnTo>
                  <a:lnTo>
                    <a:pt x="21335" y="3048"/>
                  </a:lnTo>
                  <a:lnTo>
                    <a:pt x="15239" y="6096"/>
                  </a:lnTo>
                  <a:lnTo>
                    <a:pt x="6095" y="12192"/>
                  </a:lnTo>
                  <a:lnTo>
                    <a:pt x="0" y="21336"/>
                  </a:lnTo>
                  <a:lnTo>
                    <a:pt x="0" y="35052"/>
                  </a:lnTo>
                  <a:lnTo>
                    <a:pt x="28955" y="54864"/>
                  </a:lnTo>
                  <a:lnTo>
                    <a:pt x="35051" y="54864"/>
                  </a:lnTo>
                  <a:lnTo>
                    <a:pt x="42671" y="56387"/>
                  </a:lnTo>
                </a:path>
              </a:pathLst>
            </a:custGeom>
            <a:ln w="9144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0" name="object 30"/>
            <p:cNvSpPr/>
            <p:nvPr/>
          </p:nvSpPr>
          <p:spPr>
            <a:xfrm>
              <a:off x="1510283" y="3086100"/>
              <a:ext cx="10795" cy="96520"/>
            </a:xfrm>
            <a:custGeom>
              <a:avLst/>
              <a:gdLst/>
              <a:ahLst/>
              <a:cxnLst/>
              <a:rect l="l" t="t" r="r" b="b"/>
              <a:pathLst>
                <a:path w="10794" h="96519">
                  <a:moveTo>
                    <a:pt x="0" y="96011"/>
                  </a:moveTo>
                  <a:lnTo>
                    <a:pt x="6095" y="96011"/>
                  </a:lnTo>
                  <a:lnTo>
                    <a:pt x="10667" y="91440"/>
                  </a:lnTo>
                  <a:lnTo>
                    <a:pt x="10667" y="86867"/>
                  </a:lnTo>
                  <a:lnTo>
                    <a:pt x="10667" y="83819"/>
                  </a:lnTo>
                  <a:lnTo>
                    <a:pt x="6095" y="79248"/>
                  </a:lnTo>
                  <a:lnTo>
                    <a:pt x="0" y="79248"/>
                  </a:lnTo>
                </a:path>
                <a:path w="10794" h="96519">
                  <a:moveTo>
                    <a:pt x="0" y="15240"/>
                  </a:moveTo>
                  <a:lnTo>
                    <a:pt x="6095" y="15240"/>
                  </a:lnTo>
                  <a:lnTo>
                    <a:pt x="10667" y="12191"/>
                  </a:lnTo>
                  <a:lnTo>
                    <a:pt x="10667" y="7619"/>
                  </a:lnTo>
                  <a:lnTo>
                    <a:pt x="10667" y="4572"/>
                  </a:lnTo>
                  <a:lnTo>
                    <a:pt x="6095" y="0"/>
                  </a:lnTo>
                  <a:lnTo>
                    <a:pt x="0" y="0"/>
                  </a:lnTo>
                </a:path>
                <a:path w="10794" h="96519">
                  <a:moveTo>
                    <a:pt x="0" y="54864"/>
                  </a:moveTo>
                  <a:lnTo>
                    <a:pt x="6095" y="54864"/>
                  </a:lnTo>
                  <a:lnTo>
                    <a:pt x="10667" y="51816"/>
                  </a:lnTo>
                  <a:lnTo>
                    <a:pt x="10667" y="47243"/>
                  </a:lnTo>
                  <a:lnTo>
                    <a:pt x="10667" y="42672"/>
                  </a:lnTo>
                  <a:lnTo>
                    <a:pt x="6095" y="39624"/>
                  </a:lnTo>
                  <a:lnTo>
                    <a:pt x="0" y="39624"/>
                  </a:lnTo>
                </a:path>
              </a:pathLst>
            </a:custGeom>
            <a:ln w="9144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31" name="object 31"/>
            <p:cNvPicPr/>
            <p:nvPr/>
          </p:nvPicPr>
          <p:blipFill>
            <a:blip r:embed="rId2" cstate="print"/>
            <a:stretch>
              <a:fillRect/>
            </a:stretch>
          </p:blipFill>
          <p:spPr>
            <a:xfrm>
              <a:off x="1427987" y="3227832"/>
              <a:ext cx="50291" cy="124967"/>
            </a:xfrm>
            <a:prstGeom prst="rect">
              <a:avLst/>
            </a:prstGeom>
          </p:spPr>
        </p:pic>
      </p:grpSp>
      <p:pic>
        <p:nvPicPr>
          <p:cNvPr id="32" name="object 32"/>
          <p:cNvPicPr/>
          <p:nvPr/>
        </p:nvPicPr>
        <p:blipFill>
          <a:blip r:embed="rId2" cstate="print"/>
          <a:stretch>
            <a:fillRect/>
          </a:stretch>
        </p:blipFill>
        <p:spPr>
          <a:xfrm>
            <a:off x="2937933" y="3511297"/>
            <a:ext cx="112186" cy="124967"/>
          </a:xfrm>
          <a:prstGeom prst="rect">
            <a:avLst/>
          </a:prstGeom>
        </p:spPr>
      </p:pic>
      <p:grpSp>
        <p:nvGrpSpPr>
          <p:cNvPr id="33" name="object 33"/>
          <p:cNvGrpSpPr/>
          <p:nvPr/>
        </p:nvGrpSpPr>
        <p:grpSpPr>
          <a:xfrm>
            <a:off x="3323577" y="3386328"/>
            <a:ext cx="368118" cy="94615"/>
            <a:chOff x="1444751" y="3386327"/>
            <a:chExt cx="160020" cy="94615"/>
          </a:xfrm>
        </p:grpSpPr>
        <p:pic>
          <p:nvPicPr>
            <p:cNvPr id="34" name="object 34"/>
            <p:cNvPicPr/>
            <p:nvPr/>
          </p:nvPicPr>
          <p:blipFill>
            <a:blip r:embed="rId3" cstate="print"/>
            <a:stretch>
              <a:fillRect/>
            </a:stretch>
          </p:blipFill>
          <p:spPr>
            <a:xfrm>
              <a:off x="1444751" y="3386327"/>
              <a:ext cx="71628" cy="82296"/>
            </a:xfrm>
            <a:prstGeom prst="rect">
              <a:avLst/>
            </a:prstGeom>
          </p:spPr>
        </p:pic>
        <p:pic>
          <p:nvPicPr>
            <p:cNvPr id="35" name="object 35"/>
            <p:cNvPicPr/>
            <p:nvPr/>
          </p:nvPicPr>
          <p:blipFill>
            <a:blip r:embed="rId4" cstate="print"/>
            <a:stretch>
              <a:fillRect/>
            </a:stretch>
          </p:blipFill>
          <p:spPr>
            <a:xfrm>
              <a:off x="1554479" y="3457955"/>
              <a:ext cx="50291" cy="22859"/>
            </a:xfrm>
            <a:prstGeom prst="rect">
              <a:avLst/>
            </a:prstGeom>
          </p:spPr>
        </p:pic>
      </p:grpSp>
      <p:pic>
        <p:nvPicPr>
          <p:cNvPr id="36" name="object 36"/>
          <p:cNvPicPr/>
          <p:nvPr/>
        </p:nvPicPr>
        <p:blipFill>
          <a:blip r:embed="rId5" cstate="print"/>
          <a:stretch>
            <a:fillRect/>
          </a:stretch>
        </p:blipFill>
        <p:spPr>
          <a:xfrm>
            <a:off x="2471648" y="3549397"/>
            <a:ext cx="210351" cy="193547"/>
          </a:xfrm>
          <a:prstGeom prst="rect">
            <a:avLst/>
          </a:prstGeom>
        </p:spPr>
      </p:pic>
      <p:pic>
        <p:nvPicPr>
          <p:cNvPr id="37" name="object 37"/>
          <p:cNvPicPr/>
          <p:nvPr/>
        </p:nvPicPr>
        <p:blipFill>
          <a:blip r:embed="rId6" cstate="print"/>
          <a:stretch>
            <a:fillRect/>
          </a:stretch>
        </p:blipFill>
        <p:spPr>
          <a:xfrm>
            <a:off x="3379674" y="3528060"/>
            <a:ext cx="115692" cy="8127"/>
          </a:xfrm>
          <a:prstGeom prst="rect">
            <a:avLst/>
          </a:prstGeom>
        </p:spPr>
      </p:pic>
      <p:grpSp>
        <p:nvGrpSpPr>
          <p:cNvPr id="38" name="object 38"/>
          <p:cNvGrpSpPr/>
          <p:nvPr/>
        </p:nvGrpSpPr>
        <p:grpSpPr>
          <a:xfrm>
            <a:off x="3260472" y="3102864"/>
            <a:ext cx="863324" cy="751840"/>
            <a:chOff x="1417319" y="3102864"/>
            <a:chExt cx="375285" cy="751840"/>
          </a:xfrm>
        </p:grpSpPr>
        <p:pic>
          <p:nvPicPr>
            <p:cNvPr id="39" name="object 39"/>
            <p:cNvPicPr/>
            <p:nvPr/>
          </p:nvPicPr>
          <p:blipFill>
            <a:blip r:embed="rId7" cstate="print"/>
            <a:stretch>
              <a:fillRect/>
            </a:stretch>
          </p:blipFill>
          <p:spPr>
            <a:xfrm>
              <a:off x="1566671" y="3102864"/>
              <a:ext cx="225552" cy="751332"/>
            </a:xfrm>
            <a:prstGeom prst="rect">
              <a:avLst/>
            </a:prstGeom>
          </p:spPr>
        </p:pic>
        <p:pic>
          <p:nvPicPr>
            <p:cNvPr id="40" name="object 40"/>
            <p:cNvPicPr/>
            <p:nvPr/>
          </p:nvPicPr>
          <p:blipFill>
            <a:blip r:embed="rId8" cstate="print"/>
            <a:stretch>
              <a:fillRect/>
            </a:stretch>
          </p:blipFill>
          <p:spPr>
            <a:xfrm>
              <a:off x="1417319" y="3601211"/>
              <a:ext cx="106679" cy="152400"/>
            </a:xfrm>
            <a:prstGeom prst="rect">
              <a:avLst/>
            </a:prstGeom>
          </p:spPr>
        </p:pic>
      </p:grpSp>
      <p:grpSp>
        <p:nvGrpSpPr>
          <p:cNvPr id="41" name="object 41"/>
          <p:cNvGrpSpPr/>
          <p:nvPr/>
        </p:nvGrpSpPr>
        <p:grpSpPr>
          <a:xfrm>
            <a:off x="4427930" y="3541777"/>
            <a:ext cx="590157" cy="193675"/>
            <a:chOff x="1924811" y="3541776"/>
            <a:chExt cx="256540" cy="193675"/>
          </a:xfrm>
        </p:grpSpPr>
        <p:pic>
          <p:nvPicPr>
            <p:cNvPr id="42" name="object 42"/>
            <p:cNvPicPr/>
            <p:nvPr/>
          </p:nvPicPr>
          <p:blipFill>
            <a:blip r:embed="rId9" cstate="print"/>
            <a:stretch>
              <a:fillRect/>
            </a:stretch>
          </p:blipFill>
          <p:spPr>
            <a:xfrm>
              <a:off x="2007107" y="3541776"/>
              <a:ext cx="82295" cy="193548"/>
            </a:xfrm>
            <a:prstGeom prst="rect">
              <a:avLst/>
            </a:prstGeom>
          </p:spPr>
        </p:pic>
        <p:sp>
          <p:nvSpPr>
            <p:cNvPr id="43" name="object 43"/>
            <p:cNvSpPr/>
            <p:nvPr/>
          </p:nvSpPr>
          <p:spPr>
            <a:xfrm>
              <a:off x="1924811" y="3657600"/>
              <a:ext cx="256540" cy="50800"/>
            </a:xfrm>
            <a:custGeom>
              <a:avLst/>
              <a:gdLst/>
              <a:ahLst/>
              <a:cxnLst/>
              <a:rect l="l" t="t" r="r" b="b"/>
              <a:pathLst>
                <a:path w="256539" h="50800">
                  <a:moveTo>
                    <a:pt x="0" y="50291"/>
                  </a:moveTo>
                  <a:lnTo>
                    <a:pt x="256032" y="50291"/>
                  </a:lnTo>
                </a:path>
                <a:path w="256539" h="50800">
                  <a:moveTo>
                    <a:pt x="28955" y="0"/>
                  </a:moveTo>
                  <a:lnTo>
                    <a:pt x="179832" y="0"/>
                  </a:lnTo>
                </a:path>
              </a:pathLst>
            </a:custGeom>
            <a:ln w="9144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4" name="object 44"/>
            <p:cNvSpPr/>
            <p:nvPr/>
          </p:nvSpPr>
          <p:spPr>
            <a:xfrm>
              <a:off x="2100071" y="3630167"/>
              <a:ext cx="81280" cy="55244"/>
            </a:xfrm>
            <a:custGeom>
              <a:avLst/>
              <a:gdLst/>
              <a:ahLst/>
              <a:cxnLst/>
              <a:rect l="l" t="t" r="r" b="b"/>
              <a:pathLst>
                <a:path w="81280" h="55245">
                  <a:moveTo>
                    <a:pt x="0" y="54864"/>
                  </a:moveTo>
                  <a:lnTo>
                    <a:pt x="0" y="0"/>
                  </a:lnTo>
                  <a:lnTo>
                    <a:pt x="80772" y="27432"/>
                  </a:lnTo>
                  <a:lnTo>
                    <a:pt x="0" y="54864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45" name="object 45"/>
          <p:cNvSpPr/>
          <p:nvPr/>
        </p:nvSpPr>
        <p:spPr>
          <a:xfrm>
            <a:off x="3481344" y="2990088"/>
            <a:ext cx="1536746" cy="0"/>
          </a:xfrm>
          <a:custGeom>
            <a:avLst/>
            <a:gdLst/>
            <a:ahLst/>
            <a:cxnLst/>
            <a:rect l="l" t="t" r="r" b="b"/>
            <a:pathLst>
              <a:path w="668019">
                <a:moveTo>
                  <a:pt x="0" y="0"/>
                </a:moveTo>
                <a:lnTo>
                  <a:pt x="667512" y="0"/>
                </a:lnTo>
              </a:path>
            </a:pathLst>
          </a:custGeom>
          <a:ln w="9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pic>
        <p:nvPicPr>
          <p:cNvPr id="46" name="object 46"/>
          <p:cNvPicPr/>
          <p:nvPr/>
        </p:nvPicPr>
        <p:blipFill>
          <a:blip r:embed="rId10" cstate="print"/>
          <a:stretch>
            <a:fillRect/>
          </a:stretch>
        </p:blipFill>
        <p:spPr>
          <a:xfrm>
            <a:off x="4568169" y="3081527"/>
            <a:ext cx="189315" cy="192024"/>
          </a:xfrm>
          <a:prstGeom prst="rect">
            <a:avLst/>
          </a:prstGeom>
        </p:spPr>
      </p:pic>
      <p:pic>
        <p:nvPicPr>
          <p:cNvPr id="47" name="object 47"/>
          <p:cNvPicPr/>
          <p:nvPr/>
        </p:nvPicPr>
        <p:blipFill>
          <a:blip r:embed="rId11" cstate="print"/>
          <a:stretch>
            <a:fillRect/>
          </a:stretch>
        </p:blipFill>
        <p:spPr>
          <a:xfrm>
            <a:off x="4606734" y="3803903"/>
            <a:ext cx="178798" cy="193548"/>
          </a:xfrm>
          <a:prstGeom prst="rect">
            <a:avLst/>
          </a:prstGeom>
        </p:spPr>
      </p:pic>
      <p:grpSp>
        <p:nvGrpSpPr>
          <p:cNvPr id="48" name="object 48"/>
          <p:cNvGrpSpPr/>
          <p:nvPr/>
        </p:nvGrpSpPr>
        <p:grpSpPr>
          <a:xfrm>
            <a:off x="4494543" y="3020567"/>
            <a:ext cx="522959" cy="55244"/>
            <a:chOff x="1953767" y="3020567"/>
            <a:chExt cx="227329" cy="55244"/>
          </a:xfrm>
        </p:grpSpPr>
        <p:sp>
          <p:nvSpPr>
            <p:cNvPr id="49" name="object 49"/>
            <p:cNvSpPr/>
            <p:nvPr/>
          </p:nvSpPr>
          <p:spPr>
            <a:xfrm>
              <a:off x="1953767" y="3048000"/>
              <a:ext cx="151130" cy="0"/>
            </a:xfrm>
            <a:custGeom>
              <a:avLst/>
              <a:gdLst/>
              <a:ahLst/>
              <a:cxnLst/>
              <a:rect l="l" t="t" r="r" b="b"/>
              <a:pathLst>
                <a:path w="151130">
                  <a:moveTo>
                    <a:pt x="0" y="0"/>
                  </a:moveTo>
                  <a:lnTo>
                    <a:pt x="150876" y="0"/>
                  </a:lnTo>
                </a:path>
              </a:pathLst>
            </a:custGeom>
            <a:ln w="9144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0" name="object 50"/>
            <p:cNvSpPr/>
            <p:nvPr/>
          </p:nvSpPr>
          <p:spPr>
            <a:xfrm>
              <a:off x="2100071" y="3020567"/>
              <a:ext cx="81280" cy="55244"/>
            </a:xfrm>
            <a:custGeom>
              <a:avLst/>
              <a:gdLst/>
              <a:ahLst/>
              <a:cxnLst/>
              <a:rect l="l" t="t" r="r" b="b"/>
              <a:pathLst>
                <a:path w="81280" h="55244">
                  <a:moveTo>
                    <a:pt x="0" y="54864"/>
                  </a:moveTo>
                  <a:lnTo>
                    <a:pt x="0" y="0"/>
                  </a:lnTo>
                  <a:lnTo>
                    <a:pt x="80772" y="27432"/>
                  </a:lnTo>
                  <a:lnTo>
                    <a:pt x="0" y="54864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51" name="object 51"/>
          <p:cNvGrpSpPr/>
          <p:nvPr/>
        </p:nvGrpSpPr>
        <p:grpSpPr>
          <a:xfrm>
            <a:off x="2506705" y="3703320"/>
            <a:ext cx="2521316" cy="273050"/>
            <a:chOff x="1089659" y="3703320"/>
            <a:chExt cx="1096010" cy="273050"/>
          </a:xfrm>
        </p:grpSpPr>
        <p:sp>
          <p:nvSpPr>
            <p:cNvPr id="52" name="object 52"/>
            <p:cNvSpPr/>
            <p:nvPr/>
          </p:nvSpPr>
          <p:spPr>
            <a:xfrm>
              <a:off x="1953767" y="3922776"/>
              <a:ext cx="151130" cy="0"/>
            </a:xfrm>
            <a:custGeom>
              <a:avLst/>
              <a:gdLst/>
              <a:ahLst/>
              <a:cxnLst/>
              <a:rect l="l" t="t" r="r" b="b"/>
              <a:pathLst>
                <a:path w="151130">
                  <a:moveTo>
                    <a:pt x="0" y="0"/>
                  </a:moveTo>
                  <a:lnTo>
                    <a:pt x="150876" y="0"/>
                  </a:lnTo>
                </a:path>
              </a:pathLst>
            </a:custGeom>
            <a:ln w="9144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3" name="object 53"/>
            <p:cNvSpPr/>
            <p:nvPr/>
          </p:nvSpPr>
          <p:spPr>
            <a:xfrm>
              <a:off x="2100071" y="3895344"/>
              <a:ext cx="81280" cy="53340"/>
            </a:xfrm>
            <a:custGeom>
              <a:avLst/>
              <a:gdLst/>
              <a:ahLst/>
              <a:cxnLst/>
              <a:rect l="l" t="t" r="r" b="b"/>
              <a:pathLst>
                <a:path w="81280" h="53339">
                  <a:moveTo>
                    <a:pt x="0" y="53340"/>
                  </a:moveTo>
                  <a:lnTo>
                    <a:pt x="0" y="0"/>
                  </a:lnTo>
                  <a:lnTo>
                    <a:pt x="80772" y="27432"/>
                  </a:lnTo>
                  <a:lnTo>
                    <a:pt x="0" y="5334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4" name="object 54"/>
            <p:cNvSpPr/>
            <p:nvPr/>
          </p:nvSpPr>
          <p:spPr>
            <a:xfrm>
              <a:off x="1094231" y="3707892"/>
              <a:ext cx="1087120" cy="264160"/>
            </a:xfrm>
            <a:custGeom>
              <a:avLst/>
              <a:gdLst/>
              <a:ahLst/>
              <a:cxnLst/>
              <a:rect l="l" t="t" r="r" b="b"/>
              <a:pathLst>
                <a:path w="1087120" h="264160">
                  <a:moveTo>
                    <a:pt x="1086612" y="263651"/>
                  </a:moveTo>
                  <a:lnTo>
                    <a:pt x="0" y="263651"/>
                  </a:lnTo>
                  <a:lnTo>
                    <a:pt x="0" y="0"/>
                  </a:lnTo>
                </a:path>
              </a:pathLst>
            </a:custGeom>
            <a:ln w="9144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55" name="object 55"/>
          <p:cNvSpPr/>
          <p:nvPr/>
        </p:nvSpPr>
        <p:spPr>
          <a:xfrm>
            <a:off x="6373700" y="3971544"/>
            <a:ext cx="2223313" cy="0"/>
          </a:xfrm>
          <a:custGeom>
            <a:avLst/>
            <a:gdLst/>
            <a:ahLst/>
            <a:cxnLst/>
            <a:rect l="l" t="t" r="r" b="b"/>
            <a:pathLst>
              <a:path w="966470">
                <a:moveTo>
                  <a:pt x="0" y="0"/>
                </a:moveTo>
                <a:lnTo>
                  <a:pt x="966216" y="0"/>
                </a:lnTo>
              </a:path>
            </a:pathLst>
          </a:custGeom>
          <a:ln w="1524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grpSp>
        <p:nvGrpSpPr>
          <p:cNvPr id="56" name="object 56"/>
          <p:cNvGrpSpPr/>
          <p:nvPr/>
        </p:nvGrpSpPr>
        <p:grpSpPr>
          <a:xfrm>
            <a:off x="6499908" y="3669791"/>
            <a:ext cx="274628" cy="302260"/>
            <a:chOff x="2825495" y="3669791"/>
            <a:chExt cx="119380" cy="302260"/>
          </a:xfrm>
        </p:grpSpPr>
        <p:sp>
          <p:nvSpPr>
            <p:cNvPr id="57" name="object 57"/>
            <p:cNvSpPr/>
            <p:nvPr/>
          </p:nvSpPr>
          <p:spPr>
            <a:xfrm>
              <a:off x="2830067" y="3674363"/>
              <a:ext cx="109855" cy="109855"/>
            </a:xfrm>
            <a:custGeom>
              <a:avLst/>
              <a:gdLst/>
              <a:ahLst/>
              <a:cxnLst/>
              <a:rect l="l" t="t" r="r" b="b"/>
              <a:pathLst>
                <a:path w="109855" h="109854">
                  <a:moveTo>
                    <a:pt x="0" y="54863"/>
                  </a:moveTo>
                  <a:lnTo>
                    <a:pt x="4286" y="33432"/>
                  </a:lnTo>
                  <a:lnTo>
                    <a:pt x="16002" y="16001"/>
                  </a:lnTo>
                  <a:lnTo>
                    <a:pt x="33432" y="4286"/>
                  </a:lnTo>
                  <a:lnTo>
                    <a:pt x="54864" y="0"/>
                  </a:lnTo>
                  <a:lnTo>
                    <a:pt x="76295" y="4286"/>
                  </a:lnTo>
                  <a:lnTo>
                    <a:pt x="93726" y="16001"/>
                  </a:lnTo>
                  <a:lnTo>
                    <a:pt x="105441" y="33432"/>
                  </a:lnTo>
                  <a:lnTo>
                    <a:pt x="109728" y="54863"/>
                  </a:lnTo>
                  <a:lnTo>
                    <a:pt x="105441" y="76295"/>
                  </a:lnTo>
                  <a:lnTo>
                    <a:pt x="93726" y="93725"/>
                  </a:lnTo>
                  <a:lnTo>
                    <a:pt x="76295" y="105441"/>
                  </a:lnTo>
                  <a:lnTo>
                    <a:pt x="54864" y="109727"/>
                  </a:lnTo>
                  <a:lnTo>
                    <a:pt x="33432" y="105441"/>
                  </a:lnTo>
                  <a:lnTo>
                    <a:pt x="16002" y="93725"/>
                  </a:lnTo>
                  <a:lnTo>
                    <a:pt x="4286" y="76295"/>
                  </a:lnTo>
                  <a:lnTo>
                    <a:pt x="0" y="54863"/>
                  </a:lnTo>
                </a:path>
              </a:pathLst>
            </a:custGeom>
            <a:ln w="9144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8" name="object 58"/>
            <p:cNvSpPr/>
            <p:nvPr/>
          </p:nvSpPr>
          <p:spPr>
            <a:xfrm>
              <a:off x="2884932" y="3787140"/>
              <a:ext cx="0" cy="184785"/>
            </a:xfrm>
            <a:custGeom>
              <a:avLst/>
              <a:gdLst/>
              <a:ahLst/>
              <a:cxnLst/>
              <a:rect l="l" t="t" r="r" b="b"/>
              <a:pathLst>
                <a:path h="184785">
                  <a:moveTo>
                    <a:pt x="0" y="184403"/>
                  </a:moveTo>
                  <a:lnTo>
                    <a:pt x="0" y="0"/>
                  </a:lnTo>
                </a:path>
              </a:pathLst>
            </a:custGeom>
            <a:ln w="9144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59" name="object 59"/>
          <p:cNvGrpSpPr/>
          <p:nvPr/>
        </p:nvGrpSpPr>
        <p:grpSpPr>
          <a:xfrm>
            <a:off x="6447321" y="3041903"/>
            <a:ext cx="2160502" cy="1026160"/>
            <a:chOff x="2802635" y="3041903"/>
            <a:chExt cx="939165" cy="1026160"/>
          </a:xfrm>
        </p:grpSpPr>
        <p:sp>
          <p:nvSpPr>
            <p:cNvPr id="60" name="object 60"/>
            <p:cNvSpPr/>
            <p:nvPr/>
          </p:nvSpPr>
          <p:spPr>
            <a:xfrm>
              <a:off x="2839211" y="3378707"/>
              <a:ext cx="43180" cy="55244"/>
            </a:xfrm>
            <a:custGeom>
              <a:avLst/>
              <a:gdLst/>
              <a:ahLst/>
              <a:cxnLst/>
              <a:rect l="l" t="t" r="r" b="b"/>
              <a:pathLst>
                <a:path w="43180" h="55245">
                  <a:moveTo>
                    <a:pt x="42672" y="0"/>
                  </a:moveTo>
                  <a:lnTo>
                    <a:pt x="36576" y="0"/>
                  </a:lnTo>
                  <a:lnTo>
                    <a:pt x="28956" y="1524"/>
                  </a:lnTo>
                  <a:lnTo>
                    <a:pt x="0" y="25908"/>
                  </a:lnTo>
                  <a:lnTo>
                    <a:pt x="0" y="30480"/>
                  </a:lnTo>
                  <a:lnTo>
                    <a:pt x="1524" y="35052"/>
                  </a:lnTo>
                  <a:lnTo>
                    <a:pt x="4572" y="38100"/>
                  </a:lnTo>
                  <a:lnTo>
                    <a:pt x="7620" y="42672"/>
                  </a:lnTo>
                  <a:lnTo>
                    <a:pt x="16764" y="48768"/>
                  </a:lnTo>
                  <a:lnTo>
                    <a:pt x="22860" y="51816"/>
                  </a:lnTo>
                  <a:lnTo>
                    <a:pt x="28956" y="53339"/>
                  </a:lnTo>
                  <a:lnTo>
                    <a:pt x="36576" y="54864"/>
                  </a:lnTo>
                  <a:lnTo>
                    <a:pt x="42672" y="54864"/>
                  </a:lnTo>
                </a:path>
              </a:pathLst>
            </a:custGeom>
            <a:ln w="9143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1" name="object 61"/>
            <p:cNvSpPr/>
            <p:nvPr/>
          </p:nvSpPr>
          <p:spPr>
            <a:xfrm>
              <a:off x="2839211" y="3457956"/>
              <a:ext cx="43180" cy="55244"/>
            </a:xfrm>
            <a:custGeom>
              <a:avLst/>
              <a:gdLst/>
              <a:ahLst/>
              <a:cxnLst/>
              <a:rect l="l" t="t" r="r" b="b"/>
              <a:pathLst>
                <a:path w="43180" h="55245">
                  <a:moveTo>
                    <a:pt x="42672" y="0"/>
                  </a:moveTo>
                  <a:lnTo>
                    <a:pt x="36576" y="0"/>
                  </a:lnTo>
                  <a:lnTo>
                    <a:pt x="28956" y="1524"/>
                  </a:lnTo>
                  <a:lnTo>
                    <a:pt x="0" y="25908"/>
                  </a:lnTo>
                  <a:lnTo>
                    <a:pt x="0" y="30480"/>
                  </a:lnTo>
                  <a:lnTo>
                    <a:pt x="1524" y="35052"/>
                  </a:lnTo>
                  <a:lnTo>
                    <a:pt x="4572" y="39624"/>
                  </a:lnTo>
                  <a:lnTo>
                    <a:pt x="7620" y="42672"/>
                  </a:lnTo>
                  <a:lnTo>
                    <a:pt x="12192" y="45719"/>
                  </a:lnTo>
                  <a:lnTo>
                    <a:pt x="16764" y="50292"/>
                  </a:lnTo>
                  <a:lnTo>
                    <a:pt x="28956" y="53339"/>
                  </a:lnTo>
                  <a:lnTo>
                    <a:pt x="36576" y="54864"/>
                  </a:lnTo>
                  <a:lnTo>
                    <a:pt x="42672" y="54864"/>
                  </a:lnTo>
                </a:path>
              </a:pathLst>
            </a:custGeom>
            <a:ln w="9143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2" name="object 62"/>
            <p:cNvSpPr/>
            <p:nvPr/>
          </p:nvSpPr>
          <p:spPr>
            <a:xfrm>
              <a:off x="2839211" y="3418332"/>
              <a:ext cx="43180" cy="55244"/>
            </a:xfrm>
            <a:custGeom>
              <a:avLst/>
              <a:gdLst/>
              <a:ahLst/>
              <a:cxnLst/>
              <a:rect l="l" t="t" r="r" b="b"/>
              <a:pathLst>
                <a:path w="43180" h="55245">
                  <a:moveTo>
                    <a:pt x="42672" y="0"/>
                  </a:moveTo>
                  <a:lnTo>
                    <a:pt x="36576" y="0"/>
                  </a:lnTo>
                  <a:lnTo>
                    <a:pt x="28956" y="1524"/>
                  </a:lnTo>
                  <a:lnTo>
                    <a:pt x="22860" y="3048"/>
                  </a:lnTo>
                  <a:lnTo>
                    <a:pt x="16764" y="6096"/>
                  </a:lnTo>
                  <a:lnTo>
                    <a:pt x="7620" y="12192"/>
                  </a:lnTo>
                  <a:lnTo>
                    <a:pt x="4572" y="16764"/>
                  </a:lnTo>
                  <a:lnTo>
                    <a:pt x="1524" y="19812"/>
                  </a:lnTo>
                  <a:lnTo>
                    <a:pt x="0" y="25908"/>
                  </a:lnTo>
                  <a:lnTo>
                    <a:pt x="0" y="28956"/>
                  </a:lnTo>
                  <a:lnTo>
                    <a:pt x="1524" y="35052"/>
                  </a:lnTo>
                  <a:lnTo>
                    <a:pt x="4572" y="38100"/>
                  </a:lnTo>
                  <a:lnTo>
                    <a:pt x="7620" y="42672"/>
                  </a:lnTo>
                  <a:lnTo>
                    <a:pt x="16764" y="48768"/>
                  </a:lnTo>
                  <a:lnTo>
                    <a:pt x="22860" y="51816"/>
                  </a:lnTo>
                  <a:lnTo>
                    <a:pt x="28956" y="53339"/>
                  </a:lnTo>
                  <a:lnTo>
                    <a:pt x="36576" y="54864"/>
                  </a:lnTo>
                  <a:lnTo>
                    <a:pt x="42672" y="54864"/>
                  </a:lnTo>
                </a:path>
              </a:pathLst>
            </a:custGeom>
            <a:ln w="9143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3" name="object 63"/>
            <p:cNvSpPr/>
            <p:nvPr/>
          </p:nvSpPr>
          <p:spPr>
            <a:xfrm>
              <a:off x="2839211" y="3339083"/>
              <a:ext cx="43180" cy="55244"/>
            </a:xfrm>
            <a:custGeom>
              <a:avLst/>
              <a:gdLst/>
              <a:ahLst/>
              <a:cxnLst/>
              <a:rect l="l" t="t" r="r" b="b"/>
              <a:pathLst>
                <a:path w="43180" h="55245">
                  <a:moveTo>
                    <a:pt x="42672" y="0"/>
                  </a:moveTo>
                  <a:lnTo>
                    <a:pt x="36576" y="0"/>
                  </a:lnTo>
                  <a:lnTo>
                    <a:pt x="28956" y="1524"/>
                  </a:lnTo>
                  <a:lnTo>
                    <a:pt x="0" y="25908"/>
                  </a:lnTo>
                  <a:lnTo>
                    <a:pt x="0" y="30480"/>
                  </a:lnTo>
                  <a:lnTo>
                    <a:pt x="36576" y="54864"/>
                  </a:lnTo>
                  <a:lnTo>
                    <a:pt x="42672" y="54864"/>
                  </a:lnTo>
                </a:path>
              </a:pathLst>
            </a:custGeom>
            <a:ln w="9143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4" name="object 64"/>
            <p:cNvSpPr/>
            <p:nvPr/>
          </p:nvSpPr>
          <p:spPr>
            <a:xfrm>
              <a:off x="2881883" y="3147059"/>
              <a:ext cx="855344" cy="525780"/>
            </a:xfrm>
            <a:custGeom>
              <a:avLst/>
              <a:gdLst/>
              <a:ahLst/>
              <a:cxnLst/>
              <a:rect l="l" t="t" r="r" b="b"/>
              <a:pathLst>
                <a:path w="855345" h="525779">
                  <a:moveTo>
                    <a:pt x="0" y="326136"/>
                  </a:moveTo>
                  <a:lnTo>
                    <a:pt x="6096" y="326136"/>
                  </a:lnTo>
                  <a:lnTo>
                    <a:pt x="10667" y="323088"/>
                  </a:lnTo>
                  <a:lnTo>
                    <a:pt x="10667" y="318516"/>
                  </a:lnTo>
                  <a:lnTo>
                    <a:pt x="10667" y="313943"/>
                  </a:lnTo>
                  <a:lnTo>
                    <a:pt x="6096" y="310896"/>
                  </a:lnTo>
                  <a:lnTo>
                    <a:pt x="0" y="310896"/>
                  </a:lnTo>
                </a:path>
                <a:path w="855345" h="525779">
                  <a:moveTo>
                    <a:pt x="0" y="246888"/>
                  </a:moveTo>
                  <a:lnTo>
                    <a:pt x="6096" y="246888"/>
                  </a:lnTo>
                  <a:lnTo>
                    <a:pt x="10667" y="243840"/>
                  </a:lnTo>
                  <a:lnTo>
                    <a:pt x="10667" y="239267"/>
                  </a:lnTo>
                  <a:lnTo>
                    <a:pt x="10667" y="234696"/>
                  </a:lnTo>
                  <a:lnTo>
                    <a:pt x="6096" y="231648"/>
                  </a:lnTo>
                  <a:lnTo>
                    <a:pt x="0" y="231648"/>
                  </a:lnTo>
                </a:path>
                <a:path w="855345" h="525779">
                  <a:moveTo>
                    <a:pt x="0" y="286512"/>
                  </a:moveTo>
                  <a:lnTo>
                    <a:pt x="6096" y="286512"/>
                  </a:lnTo>
                  <a:lnTo>
                    <a:pt x="10667" y="283464"/>
                  </a:lnTo>
                  <a:lnTo>
                    <a:pt x="10667" y="278891"/>
                  </a:lnTo>
                  <a:lnTo>
                    <a:pt x="10667" y="274320"/>
                  </a:lnTo>
                  <a:lnTo>
                    <a:pt x="6096" y="271272"/>
                  </a:lnTo>
                  <a:lnTo>
                    <a:pt x="0" y="271272"/>
                  </a:lnTo>
                </a:path>
                <a:path w="855345" h="525779">
                  <a:moveTo>
                    <a:pt x="3048" y="525780"/>
                  </a:moveTo>
                  <a:lnTo>
                    <a:pt x="3048" y="365759"/>
                  </a:lnTo>
                </a:path>
                <a:path w="855345" h="525779">
                  <a:moveTo>
                    <a:pt x="3048" y="190500"/>
                  </a:moveTo>
                  <a:lnTo>
                    <a:pt x="3048" y="0"/>
                  </a:lnTo>
                  <a:lnTo>
                    <a:pt x="854964" y="0"/>
                  </a:lnTo>
                </a:path>
              </a:pathLst>
            </a:custGeom>
            <a:ln w="9144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65" name="object 65"/>
            <p:cNvPicPr/>
            <p:nvPr/>
          </p:nvPicPr>
          <p:blipFill>
            <a:blip r:embed="rId12" cstate="print"/>
            <a:stretch>
              <a:fillRect/>
            </a:stretch>
          </p:blipFill>
          <p:spPr>
            <a:xfrm>
              <a:off x="3287267" y="3041903"/>
              <a:ext cx="80772" cy="192024"/>
            </a:xfrm>
            <a:prstGeom prst="rect">
              <a:avLst/>
            </a:prstGeom>
          </p:spPr>
        </p:pic>
        <p:sp>
          <p:nvSpPr>
            <p:cNvPr id="66" name="object 66"/>
            <p:cNvSpPr/>
            <p:nvPr/>
          </p:nvSpPr>
          <p:spPr>
            <a:xfrm>
              <a:off x="3395472" y="3078480"/>
              <a:ext cx="154305" cy="0"/>
            </a:xfrm>
            <a:custGeom>
              <a:avLst/>
              <a:gdLst/>
              <a:ahLst/>
              <a:cxnLst/>
              <a:rect l="l" t="t" r="r" b="b"/>
              <a:pathLst>
                <a:path w="154304">
                  <a:moveTo>
                    <a:pt x="0" y="0"/>
                  </a:moveTo>
                  <a:lnTo>
                    <a:pt x="153924" y="0"/>
                  </a:lnTo>
                </a:path>
              </a:pathLst>
            </a:custGeom>
            <a:ln w="9144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7" name="object 67"/>
            <p:cNvSpPr/>
            <p:nvPr/>
          </p:nvSpPr>
          <p:spPr>
            <a:xfrm>
              <a:off x="3541775" y="3051048"/>
              <a:ext cx="82550" cy="55244"/>
            </a:xfrm>
            <a:custGeom>
              <a:avLst/>
              <a:gdLst/>
              <a:ahLst/>
              <a:cxnLst/>
              <a:rect l="l" t="t" r="r" b="b"/>
              <a:pathLst>
                <a:path w="82550" h="55244">
                  <a:moveTo>
                    <a:pt x="0" y="54863"/>
                  </a:moveTo>
                  <a:lnTo>
                    <a:pt x="0" y="0"/>
                  </a:lnTo>
                  <a:lnTo>
                    <a:pt x="82296" y="27432"/>
                  </a:lnTo>
                  <a:lnTo>
                    <a:pt x="0" y="54863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8" name="object 68"/>
            <p:cNvSpPr/>
            <p:nvPr/>
          </p:nvSpPr>
          <p:spPr>
            <a:xfrm>
              <a:off x="3653027" y="3223259"/>
              <a:ext cx="0" cy="748665"/>
            </a:xfrm>
            <a:custGeom>
              <a:avLst/>
              <a:gdLst/>
              <a:ahLst/>
              <a:cxnLst/>
              <a:rect l="l" t="t" r="r" b="b"/>
              <a:pathLst>
                <a:path h="748664">
                  <a:moveTo>
                    <a:pt x="0" y="408432"/>
                  </a:moveTo>
                  <a:lnTo>
                    <a:pt x="0" y="748283"/>
                  </a:lnTo>
                </a:path>
                <a:path h="748664">
                  <a:moveTo>
                    <a:pt x="0" y="0"/>
                  </a:moveTo>
                  <a:lnTo>
                    <a:pt x="0" y="294132"/>
                  </a:lnTo>
                </a:path>
              </a:pathLst>
            </a:custGeom>
            <a:ln w="9144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9" name="object 69"/>
            <p:cNvSpPr/>
            <p:nvPr/>
          </p:nvSpPr>
          <p:spPr>
            <a:xfrm>
              <a:off x="3625596" y="3147059"/>
              <a:ext cx="55244" cy="82550"/>
            </a:xfrm>
            <a:custGeom>
              <a:avLst/>
              <a:gdLst/>
              <a:ahLst/>
              <a:cxnLst/>
              <a:rect l="l" t="t" r="r" b="b"/>
              <a:pathLst>
                <a:path w="55245" h="82550">
                  <a:moveTo>
                    <a:pt x="54863" y="82296"/>
                  </a:moveTo>
                  <a:lnTo>
                    <a:pt x="0" y="82296"/>
                  </a:lnTo>
                  <a:lnTo>
                    <a:pt x="27431" y="0"/>
                  </a:lnTo>
                  <a:lnTo>
                    <a:pt x="54863" y="82296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70" name="object 70"/>
            <p:cNvPicPr/>
            <p:nvPr/>
          </p:nvPicPr>
          <p:blipFill>
            <a:blip r:embed="rId13" cstate="print"/>
            <a:stretch>
              <a:fillRect/>
            </a:stretch>
          </p:blipFill>
          <p:spPr>
            <a:xfrm>
              <a:off x="3596640" y="3534156"/>
              <a:ext cx="115824" cy="193547"/>
            </a:xfrm>
            <a:prstGeom prst="rect">
              <a:avLst/>
            </a:prstGeom>
          </p:spPr>
        </p:pic>
        <p:pic>
          <p:nvPicPr>
            <p:cNvPr id="71" name="object 71"/>
            <p:cNvPicPr/>
            <p:nvPr/>
          </p:nvPicPr>
          <p:blipFill>
            <a:blip r:embed="rId14" cstate="print"/>
            <a:stretch>
              <a:fillRect/>
            </a:stretch>
          </p:blipFill>
          <p:spPr>
            <a:xfrm>
              <a:off x="2945891" y="3371088"/>
              <a:ext cx="89916" cy="192023"/>
            </a:xfrm>
            <a:prstGeom prst="rect">
              <a:avLst/>
            </a:prstGeom>
          </p:spPr>
        </p:pic>
        <p:pic>
          <p:nvPicPr>
            <p:cNvPr id="72" name="object 72"/>
            <p:cNvPicPr/>
            <p:nvPr/>
          </p:nvPicPr>
          <p:blipFill>
            <a:blip r:embed="rId15" cstate="print"/>
            <a:stretch>
              <a:fillRect/>
            </a:stretch>
          </p:blipFill>
          <p:spPr>
            <a:xfrm>
              <a:off x="2971800" y="3669791"/>
              <a:ext cx="109727" cy="150875"/>
            </a:xfrm>
            <a:prstGeom prst="rect">
              <a:avLst/>
            </a:prstGeom>
          </p:spPr>
        </p:pic>
        <p:pic>
          <p:nvPicPr>
            <p:cNvPr id="73" name="object 73"/>
            <p:cNvPicPr/>
            <p:nvPr/>
          </p:nvPicPr>
          <p:blipFill>
            <a:blip r:embed="rId2" cstate="print"/>
            <a:stretch>
              <a:fillRect/>
            </a:stretch>
          </p:blipFill>
          <p:spPr>
            <a:xfrm>
              <a:off x="2810256" y="3625596"/>
              <a:ext cx="50291" cy="124967"/>
            </a:xfrm>
            <a:prstGeom prst="rect">
              <a:avLst/>
            </a:prstGeom>
          </p:spPr>
        </p:pic>
        <p:pic>
          <p:nvPicPr>
            <p:cNvPr id="74" name="object 74"/>
            <p:cNvPicPr/>
            <p:nvPr/>
          </p:nvPicPr>
          <p:blipFill>
            <a:blip r:embed="rId6" cstate="print"/>
            <a:stretch>
              <a:fillRect/>
            </a:stretch>
          </p:blipFill>
          <p:spPr>
            <a:xfrm>
              <a:off x="2802635" y="3803903"/>
              <a:ext cx="50291" cy="8127"/>
            </a:xfrm>
            <a:prstGeom prst="rect">
              <a:avLst/>
            </a:prstGeom>
          </p:spPr>
        </p:pic>
        <p:pic>
          <p:nvPicPr>
            <p:cNvPr id="75" name="object 75"/>
            <p:cNvPicPr/>
            <p:nvPr/>
          </p:nvPicPr>
          <p:blipFill>
            <a:blip r:embed="rId16" cstate="print"/>
            <a:stretch>
              <a:fillRect/>
            </a:stretch>
          </p:blipFill>
          <p:spPr>
            <a:xfrm>
              <a:off x="3006851" y="3869435"/>
              <a:ext cx="167640" cy="193548"/>
            </a:xfrm>
            <a:prstGeom prst="rect">
              <a:avLst/>
            </a:prstGeom>
          </p:spPr>
        </p:pic>
        <p:pic>
          <p:nvPicPr>
            <p:cNvPr id="76" name="object 76"/>
            <p:cNvPicPr/>
            <p:nvPr/>
          </p:nvPicPr>
          <p:blipFill>
            <a:blip r:embed="rId17" cstate="print"/>
            <a:stretch>
              <a:fillRect/>
            </a:stretch>
          </p:blipFill>
          <p:spPr>
            <a:xfrm>
              <a:off x="3203448" y="3869435"/>
              <a:ext cx="150875" cy="198119"/>
            </a:xfrm>
            <a:prstGeom prst="rect">
              <a:avLst/>
            </a:prstGeom>
          </p:spPr>
        </p:pic>
        <p:pic>
          <p:nvPicPr>
            <p:cNvPr id="77" name="object 77"/>
            <p:cNvPicPr/>
            <p:nvPr/>
          </p:nvPicPr>
          <p:blipFill>
            <a:blip r:embed="rId18" cstate="print"/>
            <a:stretch>
              <a:fillRect/>
            </a:stretch>
          </p:blipFill>
          <p:spPr>
            <a:xfrm>
              <a:off x="3390900" y="3869435"/>
              <a:ext cx="147827" cy="198119"/>
            </a:xfrm>
            <a:prstGeom prst="rect">
              <a:avLst/>
            </a:prstGeom>
          </p:spPr>
        </p:pic>
      </p:grpSp>
      <p:grpSp>
        <p:nvGrpSpPr>
          <p:cNvPr id="78" name="object 78"/>
          <p:cNvGrpSpPr/>
          <p:nvPr/>
        </p:nvGrpSpPr>
        <p:grpSpPr>
          <a:xfrm>
            <a:off x="6373700" y="4945380"/>
            <a:ext cx="2223313" cy="337185"/>
            <a:chOff x="2770632" y="4945379"/>
            <a:chExt cx="966469" cy="337185"/>
          </a:xfrm>
        </p:grpSpPr>
        <p:sp>
          <p:nvSpPr>
            <p:cNvPr id="79" name="object 79"/>
            <p:cNvSpPr/>
            <p:nvPr/>
          </p:nvSpPr>
          <p:spPr>
            <a:xfrm>
              <a:off x="2770632" y="5274563"/>
              <a:ext cx="966469" cy="0"/>
            </a:xfrm>
            <a:custGeom>
              <a:avLst/>
              <a:gdLst/>
              <a:ahLst/>
              <a:cxnLst/>
              <a:rect l="l" t="t" r="r" b="b"/>
              <a:pathLst>
                <a:path w="966470">
                  <a:moveTo>
                    <a:pt x="0" y="0"/>
                  </a:moveTo>
                  <a:lnTo>
                    <a:pt x="966216" y="0"/>
                  </a:lnTo>
                </a:path>
              </a:pathLst>
            </a:custGeom>
            <a:ln w="1524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0" name="object 80"/>
            <p:cNvSpPr/>
            <p:nvPr/>
          </p:nvSpPr>
          <p:spPr>
            <a:xfrm>
              <a:off x="2884932" y="4945379"/>
              <a:ext cx="0" cy="329565"/>
            </a:xfrm>
            <a:custGeom>
              <a:avLst/>
              <a:gdLst/>
              <a:ahLst/>
              <a:cxnLst/>
              <a:rect l="l" t="t" r="r" b="b"/>
              <a:pathLst>
                <a:path h="329564">
                  <a:moveTo>
                    <a:pt x="0" y="329183"/>
                  </a:moveTo>
                  <a:lnTo>
                    <a:pt x="0" y="0"/>
                  </a:lnTo>
                </a:path>
              </a:pathLst>
            </a:custGeom>
            <a:ln w="9144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81" name="object 81"/>
          <p:cNvGrpSpPr/>
          <p:nvPr/>
        </p:nvGrpSpPr>
        <p:grpSpPr>
          <a:xfrm>
            <a:off x="6520945" y="4343400"/>
            <a:ext cx="2075776" cy="1027430"/>
            <a:chOff x="2834639" y="4343400"/>
            <a:chExt cx="902335" cy="1027430"/>
          </a:xfrm>
        </p:grpSpPr>
        <p:sp>
          <p:nvSpPr>
            <p:cNvPr id="82" name="object 82"/>
            <p:cNvSpPr/>
            <p:nvPr/>
          </p:nvSpPr>
          <p:spPr>
            <a:xfrm>
              <a:off x="2839211" y="4811267"/>
              <a:ext cx="43180" cy="53340"/>
            </a:xfrm>
            <a:custGeom>
              <a:avLst/>
              <a:gdLst/>
              <a:ahLst/>
              <a:cxnLst/>
              <a:rect l="l" t="t" r="r" b="b"/>
              <a:pathLst>
                <a:path w="43180" h="53339">
                  <a:moveTo>
                    <a:pt x="42672" y="0"/>
                  </a:moveTo>
                  <a:lnTo>
                    <a:pt x="36576" y="0"/>
                  </a:lnTo>
                  <a:lnTo>
                    <a:pt x="28956" y="1524"/>
                  </a:lnTo>
                  <a:lnTo>
                    <a:pt x="0" y="25908"/>
                  </a:lnTo>
                  <a:lnTo>
                    <a:pt x="0" y="30480"/>
                  </a:lnTo>
                  <a:lnTo>
                    <a:pt x="1524" y="35052"/>
                  </a:lnTo>
                  <a:lnTo>
                    <a:pt x="4572" y="38100"/>
                  </a:lnTo>
                  <a:lnTo>
                    <a:pt x="7620" y="42672"/>
                  </a:lnTo>
                  <a:lnTo>
                    <a:pt x="16764" y="48768"/>
                  </a:lnTo>
                  <a:lnTo>
                    <a:pt x="22860" y="51816"/>
                  </a:lnTo>
                  <a:lnTo>
                    <a:pt x="28956" y="53339"/>
                  </a:lnTo>
                  <a:lnTo>
                    <a:pt x="36576" y="53339"/>
                  </a:lnTo>
                  <a:lnTo>
                    <a:pt x="42672" y="53339"/>
                  </a:lnTo>
                </a:path>
              </a:pathLst>
            </a:custGeom>
            <a:ln w="9144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3" name="object 83"/>
            <p:cNvSpPr/>
            <p:nvPr/>
          </p:nvSpPr>
          <p:spPr>
            <a:xfrm>
              <a:off x="2839211" y="4888992"/>
              <a:ext cx="43180" cy="55244"/>
            </a:xfrm>
            <a:custGeom>
              <a:avLst/>
              <a:gdLst/>
              <a:ahLst/>
              <a:cxnLst/>
              <a:rect l="l" t="t" r="r" b="b"/>
              <a:pathLst>
                <a:path w="43180" h="55245">
                  <a:moveTo>
                    <a:pt x="42672" y="0"/>
                  </a:moveTo>
                  <a:lnTo>
                    <a:pt x="36576" y="0"/>
                  </a:lnTo>
                  <a:lnTo>
                    <a:pt x="28956" y="1524"/>
                  </a:lnTo>
                  <a:lnTo>
                    <a:pt x="0" y="25908"/>
                  </a:lnTo>
                  <a:lnTo>
                    <a:pt x="0" y="30480"/>
                  </a:lnTo>
                  <a:lnTo>
                    <a:pt x="36576" y="54864"/>
                  </a:lnTo>
                  <a:lnTo>
                    <a:pt x="42672" y="54864"/>
                  </a:lnTo>
                </a:path>
              </a:pathLst>
            </a:custGeom>
            <a:ln w="9143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4" name="object 84"/>
            <p:cNvSpPr/>
            <p:nvPr/>
          </p:nvSpPr>
          <p:spPr>
            <a:xfrm>
              <a:off x="2839211" y="4850891"/>
              <a:ext cx="43180" cy="53340"/>
            </a:xfrm>
            <a:custGeom>
              <a:avLst/>
              <a:gdLst/>
              <a:ahLst/>
              <a:cxnLst/>
              <a:rect l="l" t="t" r="r" b="b"/>
              <a:pathLst>
                <a:path w="43180" h="53339">
                  <a:moveTo>
                    <a:pt x="42672" y="0"/>
                  </a:moveTo>
                  <a:lnTo>
                    <a:pt x="36576" y="0"/>
                  </a:lnTo>
                  <a:lnTo>
                    <a:pt x="28956" y="1524"/>
                  </a:lnTo>
                  <a:lnTo>
                    <a:pt x="22860" y="3048"/>
                  </a:lnTo>
                  <a:lnTo>
                    <a:pt x="16764" y="6096"/>
                  </a:lnTo>
                  <a:lnTo>
                    <a:pt x="7620" y="12192"/>
                  </a:lnTo>
                  <a:lnTo>
                    <a:pt x="4572" y="15240"/>
                  </a:lnTo>
                  <a:lnTo>
                    <a:pt x="1524" y="18288"/>
                  </a:lnTo>
                  <a:lnTo>
                    <a:pt x="0" y="24384"/>
                  </a:lnTo>
                  <a:lnTo>
                    <a:pt x="0" y="27432"/>
                  </a:lnTo>
                  <a:lnTo>
                    <a:pt x="1524" y="33528"/>
                  </a:lnTo>
                  <a:lnTo>
                    <a:pt x="4572" y="36576"/>
                  </a:lnTo>
                  <a:lnTo>
                    <a:pt x="7620" y="41148"/>
                  </a:lnTo>
                  <a:lnTo>
                    <a:pt x="16764" y="47244"/>
                  </a:lnTo>
                  <a:lnTo>
                    <a:pt x="22860" y="50292"/>
                  </a:lnTo>
                  <a:lnTo>
                    <a:pt x="28956" y="51816"/>
                  </a:lnTo>
                  <a:lnTo>
                    <a:pt x="36576" y="53339"/>
                  </a:lnTo>
                  <a:lnTo>
                    <a:pt x="42672" y="53339"/>
                  </a:lnTo>
                </a:path>
              </a:pathLst>
            </a:custGeom>
            <a:ln w="9144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5" name="object 85"/>
            <p:cNvSpPr/>
            <p:nvPr/>
          </p:nvSpPr>
          <p:spPr>
            <a:xfrm>
              <a:off x="2839211" y="4771643"/>
              <a:ext cx="43180" cy="55244"/>
            </a:xfrm>
            <a:custGeom>
              <a:avLst/>
              <a:gdLst/>
              <a:ahLst/>
              <a:cxnLst/>
              <a:rect l="l" t="t" r="r" b="b"/>
              <a:pathLst>
                <a:path w="43180" h="55245">
                  <a:moveTo>
                    <a:pt x="42672" y="0"/>
                  </a:moveTo>
                  <a:lnTo>
                    <a:pt x="36576" y="0"/>
                  </a:lnTo>
                  <a:lnTo>
                    <a:pt x="28956" y="1524"/>
                  </a:lnTo>
                  <a:lnTo>
                    <a:pt x="0" y="25908"/>
                  </a:lnTo>
                  <a:lnTo>
                    <a:pt x="0" y="30480"/>
                  </a:lnTo>
                  <a:lnTo>
                    <a:pt x="36576" y="54864"/>
                  </a:lnTo>
                  <a:lnTo>
                    <a:pt x="42672" y="54864"/>
                  </a:lnTo>
                </a:path>
              </a:pathLst>
            </a:custGeom>
            <a:ln w="9143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6" name="object 86"/>
            <p:cNvSpPr/>
            <p:nvPr/>
          </p:nvSpPr>
          <p:spPr>
            <a:xfrm>
              <a:off x="2881883" y="4450080"/>
              <a:ext cx="855344" cy="454659"/>
            </a:xfrm>
            <a:custGeom>
              <a:avLst/>
              <a:gdLst/>
              <a:ahLst/>
              <a:cxnLst/>
              <a:rect l="l" t="t" r="r" b="b"/>
              <a:pathLst>
                <a:path w="855345" h="454660">
                  <a:moveTo>
                    <a:pt x="0" y="454151"/>
                  </a:moveTo>
                  <a:lnTo>
                    <a:pt x="6096" y="454151"/>
                  </a:lnTo>
                  <a:lnTo>
                    <a:pt x="10667" y="451103"/>
                  </a:lnTo>
                  <a:lnTo>
                    <a:pt x="10667" y="446532"/>
                  </a:lnTo>
                  <a:lnTo>
                    <a:pt x="10667" y="441959"/>
                  </a:lnTo>
                  <a:lnTo>
                    <a:pt x="6096" y="438912"/>
                  </a:lnTo>
                  <a:lnTo>
                    <a:pt x="0" y="438912"/>
                  </a:lnTo>
                </a:path>
                <a:path w="855345" h="454660">
                  <a:moveTo>
                    <a:pt x="0" y="376427"/>
                  </a:moveTo>
                  <a:lnTo>
                    <a:pt x="6096" y="376427"/>
                  </a:lnTo>
                  <a:lnTo>
                    <a:pt x="10667" y="373379"/>
                  </a:lnTo>
                  <a:lnTo>
                    <a:pt x="10667" y="368808"/>
                  </a:lnTo>
                  <a:lnTo>
                    <a:pt x="10667" y="364235"/>
                  </a:lnTo>
                  <a:lnTo>
                    <a:pt x="6096" y="361187"/>
                  </a:lnTo>
                  <a:lnTo>
                    <a:pt x="0" y="361187"/>
                  </a:lnTo>
                </a:path>
                <a:path w="855345" h="454660">
                  <a:moveTo>
                    <a:pt x="0" y="414527"/>
                  </a:moveTo>
                  <a:lnTo>
                    <a:pt x="6096" y="414527"/>
                  </a:lnTo>
                  <a:lnTo>
                    <a:pt x="10667" y="413003"/>
                  </a:lnTo>
                  <a:lnTo>
                    <a:pt x="10667" y="408431"/>
                  </a:lnTo>
                  <a:lnTo>
                    <a:pt x="10667" y="403859"/>
                  </a:lnTo>
                  <a:lnTo>
                    <a:pt x="6096" y="400811"/>
                  </a:lnTo>
                  <a:lnTo>
                    <a:pt x="0" y="400811"/>
                  </a:lnTo>
                </a:path>
                <a:path w="855345" h="454660">
                  <a:moveTo>
                    <a:pt x="3048" y="316991"/>
                  </a:moveTo>
                  <a:lnTo>
                    <a:pt x="3048" y="1523"/>
                  </a:lnTo>
                </a:path>
                <a:path w="855345" h="454660">
                  <a:moveTo>
                    <a:pt x="3048" y="0"/>
                  </a:moveTo>
                  <a:lnTo>
                    <a:pt x="854964" y="0"/>
                  </a:lnTo>
                </a:path>
              </a:pathLst>
            </a:custGeom>
            <a:ln w="9144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87" name="object 87"/>
            <p:cNvPicPr/>
            <p:nvPr/>
          </p:nvPicPr>
          <p:blipFill>
            <a:blip r:embed="rId19" cstate="print"/>
            <a:stretch>
              <a:fillRect/>
            </a:stretch>
          </p:blipFill>
          <p:spPr>
            <a:xfrm>
              <a:off x="3287267" y="4343400"/>
              <a:ext cx="88391" cy="192024"/>
            </a:xfrm>
            <a:prstGeom prst="rect">
              <a:avLst/>
            </a:prstGeom>
          </p:spPr>
        </p:pic>
        <p:sp>
          <p:nvSpPr>
            <p:cNvPr id="88" name="object 88"/>
            <p:cNvSpPr/>
            <p:nvPr/>
          </p:nvSpPr>
          <p:spPr>
            <a:xfrm>
              <a:off x="3395472" y="4381499"/>
              <a:ext cx="154305" cy="0"/>
            </a:xfrm>
            <a:custGeom>
              <a:avLst/>
              <a:gdLst/>
              <a:ahLst/>
              <a:cxnLst/>
              <a:rect l="l" t="t" r="r" b="b"/>
              <a:pathLst>
                <a:path w="154304">
                  <a:moveTo>
                    <a:pt x="0" y="0"/>
                  </a:moveTo>
                  <a:lnTo>
                    <a:pt x="153924" y="0"/>
                  </a:lnTo>
                </a:path>
              </a:pathLst>
            </a:custGeom>
            <a:ln w="9144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9" name="object 89"/>
            <p:cNvSpPr/>
            <p:nvPr/>
          </p:nvSpPr>
          <p:spPr>
            <a:xfrm>
              <a:off x="3541775" y="4354067"/>
              <a:ext cx="82550" cy="55244"/>
            </a:xfrm>
            <a:custGeom>
              <a:avLst/>
              <a:gdLst/>
              <a:ahLst/>
              <a:cxnLst/>
              <a:rect l="l" t="t" r="r" b="b"/>
              <a:pathLst>
                <a:path w="82550" h="55245">
                  <a:moveTo>
                    <a:pt x="0" y="54864"/>
                  </a:moveTo>
                  <a:lnTo>
                    <a:pt x="0" y="0"/>
                  </a:lnTo>
                  <a:lnTo>
                    <a:pt x="82296" y="27432"/>
                  </a:lnTo>
                  <a:lnTo>
                    <a:pt x="0" y="54864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0" name="object 90"/>
            <p:cNvSpPr/>
            <p:nvPr/>
          </p:nvSpPr>
          <p:spPr>
            <a:xfrm>
              <a:off x="3653027" y="4527803"/>
              <a:ext cx="0" cy="746760"/>
            </a:xfrm>
            <a:custGeom>
              <a:avLst/>
              <a:gdLst/>
              <a:ahLst/>
              <a:cxnLst/>
              <a:rect l="l" t="t" r="r" b="b"/>
              <a:pathLst>
                <a:path h="746760">
                  <a:moveTo>
                    <a:pt x="0" y="406908"/>
                  </a:moveTo>
                  <a:lnTo>
                    <a:pt x="0" y="746760"/>
                  </a:lnTo>
                </a:path>
                <a:path h="746760">
                  <a:moveTo>
                    <a:pt x="0" y="0"/>
                  </a:moveTo>
                  <a:lnTo>
                    <a:pt x="0" y="292608"/>
                  </a:lnTo>
                </a:path>
              </a:pathLst>
            </a:custGeom>
            <a:ln w="9144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1" name="object 91"/>
            <p:cNvSpPr/>
            <p:nvPr/>
          </p:nvSpPr>
          <p:spPr>
            <a:xfrm>
              <a:off x="3625596" y="4451603"/>
              <a:ext cx="55244" cy="82550"/>
            </a:xfrm>
            <a:custGeom>
              <a:avLst/>
              <a:gdLst/>
              <a:ahLst/>
              <a:cxnLst/>
              <a:rect l="l" t="t" r="r" b="b"/>
              <a:pathLst>
                <a:path w="55245" h="82550">
                  <a:moveTo>
                    <a:pt x="54863" y="82296"/>
                  </a:moveTo>
                  <a:lnTo>
                    <a:pt x="0" y="82296"/>
                  </a:lnTo>
                  <a:lnTo>
                    <a:pt x="27431" y="0"/>
                  </a:lnTo>
                  <a:lnTo>
                    <a:pt x="54863" y="82296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92" name="object 92"/>
            <p:cNvPicPr/>
            <p:nvPr/>
          </p:nvPicPr>
          <p:blipFill>
            <a:blip r:embed="rId20" cstate="print"/>
            <a:stretch>
              <a:fillRect/>
            </a:stretch>
          </p:blipFill>
          <p:spPr>
            <a:xfrm>
              <a:off x="3596640" y="4838699"/>
              <a:ext cx="123443" cy="192023"/>
            </a:xfrm>
            <a:prstGeom prst="rect">
              <a:avLst/>
            </a:prstGeom>
          </p:spPr>
        </p:pic>
        <p:pic>
          <p:nvPicPr>
            <p:cNvPr id="93" name="object 93"/>
            <p:cNvPicPr/>
            <p:nvPr/>
          </p:nvPicPr>
          <p:blipFill>
            <a:blip r:embed="rId21" cstate="print"/>
            <a:stretch>
              <a:fillRect/>
            </a:stretch>
          </p:blipFill>
          <p:spPr>
            <a:xfrm>
              <a:off x="2945891" y="4675632"/>
              <a:ext cx="97535" cy="192024"/>
            </a:xfrm>
            <a:prstGeom prst="rect">
              <a:avLst/>
            </a:prstGeom>
          </p:spPr>
        </p:pic>
        <p:pic>
          <p:nvPicPr>
            <p:cNvPr id="94" name="object 94"/>
            <p:cNvPicPr/>
            <p:nvPr/>
          </p:nvPicPr>
          <p:blipFill>
            <a:blip r:embed="rId22" cstate="print"/>
            <a:stretch>
              <a:fillRect/>
            </a:stretch>
          </p:blipFill>
          <p:spPr>
            <a:xfrm>
              <a:off x="3006851" y="5173980"/>
              <a:ext cx="167640" cy="192023"/>
            </a:xfrm>
            <a:prstGeom prst="rect">
              <a:avLst/>
            </a:prstGeom>
          </p:spPr>
        </p:pic>
        <p:pic>
          <p:nvPicPr>
            <p:cNvPr id="95" name="object 95"/>
            <p:cNvPicPr/>
            <p:nvPr/>
          </p:nvPicPr>
          <p:blipFill>
            <a:blip r:embed="rId23" cstate="print"/>
            <a:stretch>
              <a:fillRect/>
            </a:stretch>
          </p:blipFill>
          <p:spPr>
            <a:xfrm>
              <a:off x="3203448" y="5173980"/>
              <a:ext cx="150875" cy="196595"/>
            </a:xfrm>
            <a:prstGeom prst="rect">
              <a:avLst/>
            </a:prstGeom>
          </p:spPr>
        </p:pic>
        <p:pic>
          <p:nvPicPr>
            <p:cNvPr id="96" name="object 96"/>
            <p:cNvPicPr/>
            <p:nvPr/>
          </p:nvPicPr>
          <p:blipFill>
            <a:blip r:embed="rId18" cstate="print"/>
            <a:stretch>
              <a:fillRect/>
            </a:stretch>
          </p:blipFill>
          <p:spPr>
            <a:xfrm>
              <a:off x="3390900" y="5173980"/>
              <a:ext cx="147827" cy="196595"/>
            </a:xfrm>
            <a:prstGeom prst="rect">
              <a:avLst/>
            </a:prstGeom>
          </p:spPr>
        </p:pic>
      </p:grpSp>
      <p:pic>
        <p:nvPicPr>
          <p:cNvPr id="97" name="object 97"/>
          <p:cNvPicPr/>
          <p:nvPr/>
        </p:nvPicPr>
        <p:blipFill>
          <a:blip r:embed="rId24" cstate="print"/>
          <a:stretch>
            <a:fillRect/>
          </a:stretch>
        </p:blipFill>
        <p:spPr>
          <a:xfrm>
            <a:off x="1591669" y="2839212"/>
            <a:ext cx="1665323" cy="83819"/>
          </a:xfrm>
          <a:prstGeom prst="rect">
            <a:avLst/>
          </a:prstGeom>
        </p:spPr>
      </p:pic>
      <p:grpSp>
        <p:nvGrpSpPr>
          <p:cNvPr id="98" name="object 98"/>
          <p:cNvGrpSpPr/>
          <p:nvPr/>
        </p:nvGrpSpPr>
        <p:grpSpPr>
          <a:xfrm>
            <a:off x="6373700" y="6621781"/>
            <a:ext cx="2223313" cy="79375"/>
            <a:chOff x="2770632" y="6621780"/>
            <a:chExt cx="966469" cy="79375"/>
          </a:xfrm>
        </p:grpSpPr>
        <p:sp>
          <p:nvSpPr>
            <p:cNvPr id="99" name="object 99"/>
            <p:cNvSpPr/>
            <p:nvPr/>
          </p:nvSpPr>
          <p:spPr>
            <a:xfrm>
              <a:off x="2770632" y="6693407"/>
              <a:ext cx="966469" cy="0"/>
            </a:xfrm>
            <a:custGeom>
              <a:avLst/>
              <a:gdLst/>
              <a:ahLst/>
              <a:cxnLst/>
              <a:rect l="l" t="t" r="r" b="b"/>
              <a:pathLst>
                <a:path w="966470">
                  <a:moveTo>
                    <a:pt x="0" y="0"/>
                  </a:moveTo>
                  <a:lnTo>
                    <a:pt x="966216" y="0"/>
                  </a:lnTo>
                </a:path>
              </a:pathLst>
            </a:custGeom>
            <a:ln w="1524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0" name="object 100"/>
            <p:cNvSpPr/>
            <p:nvPr/>
          </p:nvSpPr>
          <p:spPr>
            <a:xfrm>
              <a:off x="2884932" y="6621780"/>
              <a:ext cx="0" cy="71755"/>
            </a:xfrm>
            <a:custGeom>
              <a:avLst/>
              <a:gdLst/>
              <a:ahLst/>
              <a:cxnLst/>
              <a:rect l="l" t="t" r="r" b="b"/>
              <a:pathLst>
                <a:path h="71754">
                  <a:moveTo>
                    <a:pt x="0" y="71627"/>
                  </a:moveTo>
                  <a:lnTo>
                    <a:pt x="0" y="0"/>
                  </a:lnTo>
                </a:path>
              </a:pathLst>
            </a:custGeom>
            <a:ln w="9144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101" name="object 101"/>
          <p:cNvGrpSpPr/>
          <p:nvPr/>
        </p:nvGrpSpPr>
        <p:grpSpPr>
          <a:xfrm>
            <a:off x="6605088" y="5678423"/>
            <a:ext cx="2002737" cy="363220"/>
            <a:chOff x="2871216" y="5678423"/>
            <a:chExt cx="870585" cy="363220"/>
          </a:xfrm>
        </p:grpSpPr>
        <p:sp>
          <p:nvSpPr>
            <p:cNvPr id="102" name="object 102"/>
            <p:cNvSpPr/>
            <p:nvPr/>
          </p:nvSpPr>
          <p:spPr>
            <a:xfrm>
              <a:off x="2884932" y="5942076"/>
              <a:ext cx="43180" cy="56515"/>
            </a:xfrm>
            <a:custGeom>
              <a:avLst/>
              <a:gdLst/>
              <a:ahLst/>
              <a:cxnLst/>
              <a:rect l="l" t="t" r="r" b="b"/>
              <a:pathLst>
                <a:path w="43180" h="56514">
                  <a:moveTo>
                    <a:pt x="1524" y="56387"/>
                  </a:moveTo>
                  <a:lnTo>
                    <a:pt x="7620" y="54863"/>
                  </a:lnTo>
                  <a:lnTo>
                    <a:pt x="13716" y="54863"/>
                  </a:lnTo>
                  <a:lnTo>
                    <a:pt x="21336" y="51815"/>
                  </a:lnTo>
                  <a:lnTo>
                    <a:pt x="42672" y="30479"/>
                  </a:lnTo>
                  <a:lnTo>
                    <a:pt x="42672" y="25907"/>
                  </a:lnTo>
                  <a:lnTo>
                    <a:pt x="7620" y="0"/>
                  </a:lnTo>
                  <a:lnTo>
                    <a:pt x="0" y="0"/>
                  </a:lnTo>
                </a:path>
              </a:pathLst>
            </a:custGeom>
            <a:ln w="9144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3" name="object 103"/>
            <p:cNvSpPr/>
            <p:nvPr/>
          </p:nvSpPr>
          <p:spPr>
            <a:xfrm>
              <a:off x="2884932" y="5862828"/>
              <a:ext cx="43180" cy="55244"/>
            </a:xfrm>
            <a:custGeom>
              <a:avLst/>
              <a:gdLst/>
              <a:ahLst/>
              <a:cxnLst/>
              <a:rect l="l" t="t" r="r" b="b"/>
              <a:pathLst>
                <a:path w="43180" h="55245">
                  <a:moveTo>
                    <a:pt x="1524" y="54863"/>
                  </a:moveTo>
                  <a:lnTo>
                    <a:pt x="7620" y="54863"/>
                  </a:lnTo>
                  <a:lnTo>
                    <a:pt x="13716" y="53339"/>
                  </a:lnTo>
                  <a:lnTo>
                    <a:pt x="21336" y="51815"/>
                  </a:lnTo>
                  <a:lnTo>
                    <a:pt x="27432" y="50291"/>
                  </a:lnTo>
                  <a:lnTo>
                    <a:pt x="32004" y="47243"/>
                  </a:lnTo>
                  <a:lnTo>
                    <a:pt x="39624" y="39623"/>
                  </a:lnTo>
                  <a:lnTo>
                    <a:pt x="42672" y="30479"/>
                  </a:lnTo>
                  <a:lnTo>
                    <a:pt x="42672" y="25907"/>
                  </a:lnTo>
                  <a:lnTo>
                    <a:pt x="7620" y="0"/>
                  </a:lnTo>
                  <a:lnTo>
                    <a:pt x="0" y="0"/>
                  </a:lnTo>
                </a:path>
              </a:pathLst>
            </a:custGeom>
            <a:ln w="9143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4" name="object 104"/>
            <p:cNvSpPr/>
            <p:nvPr/>
          </p:nvSpPr>
          <p:spPr>
            <a:xfrm>
              <a:off x="2884932" y="5902451"/>
              <a:ext cx="43180" cy="56515"/>
            </a:xfrm>
            <a:custGeom>
              <a:avLst/>
              <a:gdLst/>
              <a:ahLst/>
              <a:cxnLst/>
              <a:rect l="l" t="t" r="r" b="b"/>
              <a:pathLst>
                <a:path w="43180" h="56514">
                  <a:moveTo>
                    <a:pt x="1524" y="56387"/>
                  </a:moveTo>
                  <a:lnTo>
                    <a:pt x="7620" y="54863"/>
                  </a:lnTo>
                  <a:lnTo>
                    <a:pt x="13716" y="54863"/>
                  </a:lnTo>
                  <a:lnTo>
                    <a:pt x="21336" y="51815"/>
                  </a:lnTo>
                  <a:lnTo>
                    <a:pt x="27432" y="50291"/>
                  </a:lnTo>
                  <a:lnTo>
                    <a:pt x="32004" y="47243"/>
                  </a:lnTo>
                  <a:lnTo>
                    <a:pt x="39624" y="39623"/>
                  </a:lnTo>
                  <a:lnTo>
                    <a:pt x="42672" y="30479"/>
                  </a:lnTo>
                  <a:lnTo>
                    <a:pt x="42672" y="25907"/>
                  </a:lnTo>
                  <a:lnTo>
                    <a:pt x="7620" y="0"/>
                  </a:lnTo>
                  <a:lnTo>
                    <a:pt x="0" y="0"/>
                  </a:lnTo>
                </a:path>
              </a:pathLst>
            </a:custGeom>
            <a:ln w="9144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5" name="object 105"/>
            <p:cNvSpPr/>
            <p:nvPr/>
          </p:nvSpPr>
          <p:spPr>
            <a:xfrm>
              <a:off x="2884932" y="5981700"/>
              <a:ext cx="43180" cy="55244"/>
            </a:xfrm>
            <a:custGeom>
              <a:avLst/>
              <a:gdLst/>
              <a:ahLst/>
              <a:cxnLst/>
              <a:rect l="l" t="t" r="r" b="b"/>
              <a:pathLst>
                <a:path w="43180" h="55245">
                  <a:moveTo>
                    <a:pt x="1524" y="54863"/>
                  </a:moveTo>
                  <a:lnTo>
                    <a:pt x="7620" y="54863"/>
                  </a:lnTo>
                  <a:lnTo>
                    <a:pt x="13716" y="53339"/>
                  </a:lnTo>
                  <a:lnTo>
                    <a:pt x="21336" y="51815"/>
                  </a:lnTo>
                  <a:lnTo>
                    <a:pt x="41148" y="33527"/>
                  </a:lnTo>
                  <a:lnTo>
                    <a:pt x="42672" y="30479"/>
                  </a:lnTo>
                  <a:lnTo>
                    <a:pt x="42672" y="25907"/>
                  </a:lnTo>
                  <a:lnTo>
                    <a:pt x="39624" y="16763"/>
                  </a:lnTo>
                  <a:lnTo>
                    <a:pt x="36576" y="12191"/>
                  </a:lnTo>
                  <a:lnTo>
                    <a:pt x="27432" y="6095"/>
                  </a:lnTo>
                  <a:lnTo>
                    <a:pt x="19812" y="3047"/>
                  </a:lnTo>
                  <a:lnTo>
                    <a:pt x="7620" y="0"/>
                  </a:lnTo>
                  <a:lnTo>
                    <a:pt x="0" y="0"/>
                  </a:lnTo>
                </a:path>
              </a:pathLst>
            </a:custGeom>
            <a:ln w="9143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6" name="object 106"/>
            <p:cNvSpPr/>
            <p:nvPr/>
          </p:nvSpPr>
          <p:spPr>
            <a:xfrm>
              <a:off x="2875788" y="5785103"/>
              <a:ext cx="861060" cy="212090"/>
            </a:xfrm>
            <a:custGeom>
              <a:avLst/>
              <a:gdLst/>
              <a:ahLst/>
              <a:cxnLst/>
              <a:rect l="l" t="t" r="r" b="b"/>
              <a:pathLst>
                <a:path w="861060" h="212089">
                  <a:moveTo>
                    <a:pt x="10667" y="117348"/>
                  </a:moveTo>
                  <a:lnTo>
                    <a:pt x="4571" y="117348"/>
                  </a:lnTo>
                  <a:lnTo>
                    <a:pt x="0" y="120396"/>
                  </a:lnTo>
                  <a:lnTo>
                    <a:pt x="0" y="124967"/>
                  </a:lnTo>
                  <a:lnTo>
                    <a:pt x="0" y="129540"/>
                  </a:lnTo>
                  <a:lnTo>
                    <a:pt x="4571" y="132588"/>
                  </a:lnTo>
                  <a:lnTo>
                    <a:pt x="10667" y="132588"/>
                  </a:lnTo>
                </a:path>
                <a:path w="861060" h="212089">
                  <a:moveTo>
                    <a:pt x="10667" y="196596"/>
                  </a:moveTo>
                  <a:lnTo>
                    <a:pt x="4571" y="196596"/>
                  </a:lnTo>
                  <a:lnTo>
                    <a:pt x="0" y="199644"/>
                  </a:lnTo>
                  <a:lnTo>
                    <a:pt x="0" y="204216"/>
                  </a:lnTo>
                  <a:lnTo>
                    <a:pt x="0" y="208788"/>
                  </a:lnTo>
                  <a:lnTo>
                    <a:pt x="4571" y="211835"/>
                  </a:lnTo>
                  <a:lnTo>
                    <a:pt x="10667" y="211835"/>
                  </a:lnTo>
                </a:path>
                <a:path w="861060" h="212089">
                  <a:moveTo>
                    <a:pt x="10667" y="156972"/>
                  </a:moveTo>
                  <a:lnTo>
                    <a:pt x="4571" y="156972"/>
                  </a:lnTo>
                  <a:lnTo>
                    <a:pt x="0" y="161544"/>
                  </a:lnTo>
                  <a:lnTo>
                    <a:pt x="0" y="164592"/>
                  </a:lnTo>
                  <a:lnTo>
                    <a:pt x="0" y="169164"/>
                  </a:lnTo>
                  <a:lnTo>
                    <a:pt x="4571" y="173735"/>
                  </a:lnTo>
                  <a:lnTo>
                    <a:pt x="10667" y="173735"/>
                  </a:lnTo>
                </a:path>
                <a:path w="861060" h="212089">
                  <a:moveTo>
                    <a:pt x="9143" y="77724"/>
                  </a:moveTo>
                  <a:lnTo>
                    <a:pt x="9143" y="0"/>
                  </a:lnTo>
                  <a:lnTo>
                    <a:pt x="861059" y="0"/>
                  </a:lnTo>
                </a:path>
              </a:pathLst>
            </a:custGeom>
            <a:ln w="9144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107" name="object 107"/>
            <p:cNvPicPr/>
            <p:nvPr/>
          </p:nvPicPr>
          <p:blipFill>
            <a:blip r:embed="rId25" cstate="print"/>
            <a:stretch>
              <a:fillRect/>
            </a:stretch>
          </p:blipFill>
          <p:spPr>
            <a:xfrm>
              <a:off x="3287268" y="5678423"/>
              <a:ext cx="89916" cy="193548"/>
            </a:xfrm>
            <a:prstGeom prst="rect">
              <a:avLst/>
            </a:prstGeom>
          </p:spPr>
        </p:pic>
        <p:sp>
          <p:nvSpPr>
            <p:cNvPr id="108" name="object 108"/>
            <p:cNvSpPr/>
            <p:nvPr/>
          </p:nvSpPr>
          <p:spPr>
            <a:xfrm>
              <a:off x="3395472" y="5718048"/>
              <a:ext cx="154305" cy="0"/>
            </a:xfrm>
            <a:custGeom>
              <a:avLst/>
              <a:gdLst/>
              <a:ahLst/>
              <a:cxnLst/>
              <a:rect l="l" t="t" r="r" b="b"/>
              <a:pathLst>
                <a:path w="154304">
                  <a:moveTo>
                    <a:pt x="0" y="0"/>
                  </a:moveTo>
                  <a:lnTo>
                    <a:pt x="153924" y="0"/>
                  </a:lnTo>
                </a:path>
              </a:pathLst>
            </a:custGeom>
            <a:ln w="9144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9" name="object 109"/>
            <p:cNvSpPr/>
            <p:nvPr/>
          </p:nvSpPr>
          <p:spPr>
            <a:xfrm>
              <a:off x="3541776" y="5690616"/>
              <a:ext cx="82550" cy="55244"/>
            </a:xfrm>
            <a:custGeom>
              <a:avLst/>
              <a:gdLst/>
              <a:ahLst/>
              <a:cxnLst/>
              <a:rect l="l" t="t" r="r" b="b"/>
              <a:pathLst>
                <a:path w="82550" h="55245">
                  <a:moveTo>
                    <a:pt x="0" y="54864"/>
                  </a:moveTo>
                  <a:lnTo>
                    <a:pt x="0" y="0"/>
                  </a:lnTo>
                  <a:lnTo>
                    <a:pt x="82296" y="27432"/>
                  </a:lnTo>
                  <a:lnTo>
                    <a:pt x="0" y="54864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110" name="object 110"/>
          <p:cNvSpPr/>
          <p:nvPr/>
        </p:nvSpPr>
        <p:spPr>
          <a:xfrm>
            <a:off x="8403604" y="6352032"/>
            <a:ext cx="0" cy="341630"/>
          </a:xfrm>
          <a:custGeom>
            <a:avLst/>
            <a:gdLst/>
            <a:ahLst/>
            <a:cxnLst/>
            <a:rect l="l" t="t" r="r" b="b"/>
            <a:pathLst>
              <a:path h="341629">
                <a:moveTo>
                  <a:pt x="0" y="0"/>
                </a:moveTo>
                <a:lnTo>
                  <a:pt x="0" y="341375"/>
                </a:lnTo>
              </a:path>
            </a:pathLst>
          </a:custGeom>
          <a:ln w="9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grpSp>
        <p:nvGrpSpPr>
          <p:cNvPr id="111" name="object 111"/>
          <p:cNvGrpSpPr/>
          <p:nvPr/>
        </p:nvGrpSpPr>
        <p:grpSpPr>
          <a:xfrm>
            <a:off x="8273889" y="5868924"/>
            <a:ext cx="287775" cy="581025"/>
            <a:chOff x="3596640" y="5868923"/>
            <a:chExt cx="125095" cy="581025"/>
          </a:xfrm>
        </p:grpSpPr>
        <p:sp>
          <p:nvSpPr>
            <p:cNvPr id="112" name="object 112"/>
            <p:cNvSpPr/>
            <p:nvPr/>
          </p:nvSpPr>
          <p:spPr>
            <a:xfrm>
              <a:off x="3653027" y="5943599"/>
              <a:ext cx="0" cy="295910"/>
            </a:xfrm>
            <a:custGeom>
              <a:avLst/>
              <a:gdLst/>
              <a:ahLst/>
              <a:cxnLst/>
              <a:rect l="l" t="t" r="r" b="b"/>
              <a:pathLst>
                <a:path h="295910">
                  <a:moveTo>
                    <a:pt x="0" y="0"/>
                  </a:moveTo>
                  <a:lnTo>
                    <a:pt x="0" y="295655"/>
                  </a:lnTo>
                </a:path>
              </a:pathLst>
            </a:custGeom>
            <a:ln w="9144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3" name="object 113"/>
            <p:cNvSpPr/>
            <p:nvPr/>
          </p:nvSpPr>
          <p:spPr>
            <a:xfrm>
              <a:off x="3625596" y="5868923"/>
              <a:ext cx="55244" cy="82550"/>
            </a:xfrm>
            <a:custGeom>
              <a:avLst/>
              <a:gdLst/>
              <a:ahLst/>
              <a:cxnLst/>
              <a:rect l="l" t="t" r="r" b="b"/>
              <a:pathLst>
                <a:path w="55245" h="82550">
                  <a:moveTo>
                    <a:pt x="54863" y="82296"/>
                  </a:moveTo>
                  <a:lnTo>
                    <a:pt x="0" y="82296"/>
                  </a:lnTo>
                  <a:lnTo>
                    <a:pt x="27431" y="0"/>
                  </a:lnTo>
                  <a:lnTo>
                    <a:pt x="54863" y="82296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114" name="object 114"/>
            <p:cNvPicPr/>
            <p:nvPr/>
          </p:nvPicPr>
          <p:blipFill>
            <a:blip r:embed="rId26" cstate="print"/>
            <a:stretch>
              <a:fillRect/>
            </a:stretch>
          </p:blipFill>
          <p:spPr>
            <a:xfrm>
              <a:off x="3596640" y="6257544"/>
              <a:ext cx="124967" cy="192023"/>
            </a:xfrm>
            <a:prstGeom prst="rect">
              <a:avLst/>
            </a:prstGeom>
          </p:spPr>
        </p:pic>
      </p:grpSp>
      <p:pic>
        <p:nvPicPr>
          <p:cNvPr id="115" name="object 115"/>
          <p:cNvPicPr/>
          <p:nvPr/>
        </p:nvPicPr>
        <p:blipFill>
          <a:blip r:embed="rId27" cstate="print"/>
          <a:stretch>
            <a:fillRect/>
          </a:stretch>
        </p:blipFill>
        <p:spPr>
          <a:xfrm>
            <a:off x="6836477" y="5888736"/>
            <a:ext cx="231386" cy="192023"/>
          </a:xfrm>
          <a:prstGeom prst="rect">
            <a:avLst/>
          </a:prstGeom>
        </p:spPr>
      </p:pic>
      <p:grpSp>
        <p:nvGrpSpPr>
          <p:cNvPr id="116" name="object 116"/>
          <p:cNvGrpSpPr/>
          <p:nvPr/>
        </p:nvGrpSpPr>
        <p:grpSpPr>
          <a:xfrm>
            <a:off x="6570028" y="6033516"/>
            <a:ext cx="1571805" cy="756285"/>
            <a:chOff x="2855976" y="6033515"/>
            <a:chExt cx="683260" cy="756285"/>
          </a:xfrm>
        </p:grpSpPr>
        <p:pic>
          <p:nvPicPr>
            <p:cNvPr id="117" name="object 117"/>
            <p:cNvPicPr/>
            <p:nvPr/>
          </p:nvPicPr>
          <p:blipFill>
            <a:blip r:embed="rId28" cstate="print"/>
            <a:stretch>
              <a:fillRect/>
            </a:stretch>
          </p:blipFill>
          <p:spPr>
            <a:xfrm>
              <a:off x="3203448" y="6592823"/>
              <a:ext cx="150875" cy="196595"/>
            </a:xfrm>
            <a:prstGeom prst="rect">
              <a:avLst/>
            </a:prstGeom>
          </p:spPr>
        </p:pic>
        <p:pic>
          <p:nvPicPr>
            <p:cNvPr id="118" name="object 118"/>
            <p:cNvPicPr/>
            <p:nvPr/>
          </p:nvPicPr>
          <p:blipFill>
            <a:blip r:embed="rId29" cstate="print"/>
            <a:stretch>
              <a:fillRect/>
            </a:stretch>
          </p:blipFill>
          <p:spPr>
            <a:xfrm>
              <a:off x="2971800" y="6397751"/>
              <a:ext cx="202691" cy="387095"/>
            </a:xfrm>
            <a:prstGeom prst="rect">
              <a:avLst/>
            </a:prstGeom>
          </p:spPr>
        </p:pic>
        <p:pic>
          <p:nvPicPr>
            <p:cNvPr id="119" name="object 119"/>
            <p:cNvPicPr/>
            <p:nvPr/>
          </p:nvPicPr>
          <p:blipFill>
            <a:blip r:embed="rId18" cstate="print"/>
            <a:stretch>
              <a:fillRect/>
            </a:stretch>
          </p:blipFill>
          <p:spPr>
            <a:xfrm>
              <a:off x="3390900" y="6592823"/>
              <a:ext cx="147827" cy="196595"/>
            </a:xfrm>
            <a:prstGeom prst="rect">
              <a:avLst/>
            </a:prstGeom>
          </p:spPr>
        </p:pic>
        <p:sp>
          <p:nvSpPr>
            <p:cNvPr id="120" name="object 120"/>
            <p:cNvSpPr/>
            <p:nvPr/>
          </p:nvSpPr>
          <p:spPr>
            <a:xfrm>
              <a:off x="2884932" y="6522719"/>
              <a:ext cx="43180" cy="56515"/>
            </a:xfrm>
            <a:custGeom>
              <a:avLst/>
              <a:gdLst/>
              <a:ahLst/>
              <a:cxnLst/>
              <a:rect l="l" t="t" r="r" b="b"/>
              <a:pathLst>
                <a:path w="43180" h="56515">
                  <a:moveTo>
                    <a:pt x="0" y="56387"/>
                  </a:moveTo>
                  <a:lnTo>
                    <a:pt x="7620" y="56387"/>
                  </a:lnTo>
                  <a:lnTo>
                    <a:pt x="13716" y="54863"/>
                  </a:lnTo>
                  <a:lnTo>
                    <a:pt x="21336" y="53339"/>
                  </a:lnTo>
                  <a:lnTo>
                    <a:pt x="25908" y="50291"/>
                  </a:lnTo>
                  <a:lnTo>
                    <a:pt x="32004" y="47243"/>
                  </a:lnTo>
                  <a:lnTo>
                    <a:pt x="39624" y="39623"/>
                  </a:lnTo>
                  <a:lnTo>
                    <a:pt x="42672" y="30479"/>
                  </a:lnTo>
                  <a:lnTo>
                    <a:pt x="42672" y="25907"/>
                  </a:lnTo>
                  <a:lnTo>
                    <a:pt x="39624" y="16763"/>
                  </a:lnTo>
                  <a:lnTo>
                    <a:pt x="35052" y="13715"/>
                  </a:lnTo>
                  <a:lnTo>
                    <a:pt x="32004" y="9143"/>
                  </a:lnTo>
                  <a:lnTo>
                    <a:pt x="19812" y="3047"/>
                  </a:lnTo>
                  <a:lnTo>
                    <a:pt x="13716" y="1523"/>
                  </a:lnTo>
                  <a:lnTo>
                    <a:pt x="7620" y="1523"/>
                  </a:lnTo>
                  <a:lnTo>
                    <a:pt x="0" y="0"/>
                  </a:lnTo>
                </a:path>
              </a:pathLst>
            </a:custGeom>
            <a:ln w="9144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1" name="object 121"/>
            <p:cNvSpPr/>
            <p:nvPr/>
          </p:nvSpPr>
          <p:spPr>
            <a:xfrm>
              <a:off x="2884932" y="6443472"/>
              <a:ext cx="43180" cy="56515"/>
            </a:xfrm>
            <a:custGeom>
              <a:avLst/>
              <a:gdLst/>
              <a:ahLst/>
              <a:cxnLst/>
              <a:rect l="l" t="t" r="r" b="b"/>
              <a:pathLst>
                <a:path w="43180" h="56514">
                  <a:moveTo>
                    <a:pt x="0" y="56387"/>
                  </a:moveTo>
                  <a:lnTo>
                    <a:pt x="7620" y="56387"/>
                  </a:lnTo>
                  <a:lnTo>
                    <a:pt x="13716" y="54863"/>
                  </a:lnTo>
                  <a:lnTo>
                    <a:pt x="21336" y="53339"/>
                  </a:lnTo>
                  <a:lnTo>
                    <a:pt x="25908" y="50291"/>
                  </a:lnTo>
                  <a:lnTo>
                    <a:pt x="32004" y="47243"/>
                  </a:lnTo>
                  <a:lnTo>
                    <a:pt x="39624" y="39623"/>
                  </a:lnTo>
                  <a:lnTo>
                    <a:pt x="42672" y="30479"/>
                  </a:lnTo>
                  <a:lnTo>
                    <a:pt x="42672" y="25907"/>
                  </a:lnTo>
                  <a:lnTo>
                    <a:pt x="39624" y="16763"/>
                  </a:lnTo>
                  <a:lnTo>
                    <a:pt x="35052" y="13715"/>
                  </a:lnTo>
                  <a:lnTo>
                    <a:pt x="32004" y="9143"/>
                  </a:lnTo>
                  <a:lnTo>
                    <a:pt x="25908" y="6095"/>
                  </a:lnTo>
                  <a:lnTo>
                    <a:pt x="19812" y="4571"/>
                  </a:lnTo>
                  <a:lnTo>
                    <a:pt x="13716" y="1523"/>
                  </a:lnTo>
                  <a:lnTo>
                    <a:pt x="7620" y="1523"/>
                  </a:lnTo>
                  <a:lnTo>
                    <a:pt x="0" y="0"/>
                  </a:lnTo>
                </a:path>
              </a:pathLst>
            </a:custGeom>
            <a:ln w="9144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2" name="object 122"/>
            <p:cNvSpPr/>
            <p:nvPr/>
          </p:nvSpPr>
          <p:spPr>
            <a:xfrm>
              <a:off x="2884932" y="6484619"/>
              <a:ext cx="43180" cy="55244"/>
            </a:xfrm>
            <a:custGeom>
              <a:avLst/>
              <a:gdLst/>
              <a:ahLst/>
              <a:cxnLst/>
              <a:rect l="l" t="t" r="r" b="b"/>
              <a:pathLst>
                <a:path w="43180" h="55245">
                  <a:moveTo>
                    <a:pt x="0" y="54863"/>
                  </a:moveTo>
                  <a:lnTo>
                    <a:pt x="7620" y="54863"/>
                  </a:lnTo>
                  <a:lnTo>
                    <a:pt x="13716" y="53339"/>
                  </a:lnTo>
                  <a:lnTo>
                    <a:pt x="21336" y="51815"/>
                  </a:lnTo>
                  <a:lnTo>
                    <a:pt x="25908" y="48767"/>
                  </a:lnTo>
                  <a:lnTo>
                    <a:pt x="32004" y="45719"/>
                  </a:lnTo>
                  <a:lnTo>
                    <a:pt x="39624" y="38099"/>
                  </a:lnTo>
                  <a:lnTo>
                    <a:pt x="42672" y="28955"/>
                  </a:lnTo>
                  <a:lnTo>
                    <a:pt x="42672" y="24383"/>
                  </a:lnTo>
                  <a:lnTo>
                    <a:pt x="39624" y="15239"/>
                  </a:lnTo>
                  <a:lnTo>
                    <a:pt x="35052" y="12191"/>
                  </a:lnTo>
                  <a:lnTo>
                    <a:pt x="32004" y="7619"/>
                  </a:lnTo>
                  <a:lnTo>
                    <a:pt x="25908" y="4571"/>
                  </a:lnTo>
                  <a:lnTo>
                    <a:pt x="7620" y="0"/>
                  </a:lnTo>
                  <a:lnTo>
                    <a:pt x="0" y="0"/>
                  </a:lnTo>
                </a:path>
              </a:pathLst>
            </a:custGeom>
            <a:ln w="9143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3" name="object 123"/>
            <p:cNvSpPr/>
            <p:nvPr/>
          </p:nvSpPr>
          <p:spPr>
            <a:xfrm>
              <a:off x="2884932" y="6562343"/>
              <a:ext cx="43180" cy="56515"/>
            </a:xfrm>
            <a:custGeom>
              <a:avLst/>
              <a:gdLst/>
              <a:ahLst/>
              <a:cxnLst/>
              <a:rect l="l" t="t" r="r" b="b"/>
              <a:pathLst>
                <a:path w="43180" h="56515">
                  <a:moveTo>
                    <a:pt x="0" y="56388"/>
                  </a:moveTo>
                  <a:lnTo>
                    <a:pt x="7620" y="56388"/>
                  </a:lnTo>
                  <a:lnTo>
                    <a:pt x="13716" y="54864"/>
                  </a:lnTo>
                  <a:lnTo>
                    <a:pt x="21336" y="53340"/>
                  </a:lnTo>
                  <a:lnTo>
                    <a:pt x="25908" y="50292"/>
                  </a:lnTo>
                  <a:lnTo>
                    <a:pt x="32004" y="47244"/>
                  </a:lnTo>
                  <a:lnTo>
                    <a:pt x="39624" y="39624"/>
                  </a:lnTo>
                  <a:lnTo>
                    <a:pt x="42672" y="30480"/>
                  </a:lnTo>
                  <a:lnTo>
                    <a:pt x="42672" y="25908"/>
                  </a:lnTo>
                  <a:lnTo>
                    <a:pt x="39624" y="16764"/>
                  </a:lnTo>
                  <a:lnTo>
                    <a:pt x="35052" y="13716"/>
                  </a:lnTo>
                  <a:lnTo>
                    <a:pt x="32004" y="9144"/>
                  </a:lnTo>
                  <a:lnTo>
                    <a:pt x="19812" y="3048"/>
                  </a:lnTo>
                  <a:lnTo>
                    <a:pt x="13716" y="1524"/>
                  </a:lnTo>
                  <a:lnTo>
                    <a:pt x="7620" y="1524"/>
                  </a:lnTo>
                  <a:lnTo>
                    <a:pt x="0" y="0"/>
                  </a:lnTo>
                </a:path>
              </a:pathLst>
            </a:custGeom>
            <a:ln w="9144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4" name="object 124"/>
            <p:cNvSpPr/>
            <p:nvPr/>
          </p:nvSpPr>
          <p:spPr>
            <a:xfrm>
              <a:off x="2875788" y="6484619"/>
              <a:ext cx="10795" cy="94615"/>
            </a:xfrm>
            <a:custGeom>
              <a:avLst/>
              <a:gdLst/>
              <a:ahLst/>
              <a:cxnLst/>
              <a:rect l="l" t="t" r="r" b="b"/>
              <a:pathLst>
                <a:path w="10794" h="94615">
                  <a:moveTo>
                    <a:pt x="10667" y="0"/>
                  </a:moveTo>
                  <a:lnTo>
                    <a:pt x="4571" y="0"/>
                  </a:lnTo>
                  <a:lnTo>
                    <a:pt x="0" y="3048"/>
                  </a:lnTo>
                  <a:lnTo>
                    <a:pt x="0" y="7619"/>
                  </a:lnTo>
                  <a:lnTo>
                    <a:pt x="0" y="10667"/>
                  </a:lnTo>
                  <a:lnTo>
                    <a:pt x="4571" y="15240"/>
                  </a:lnTo>
                  <a:lnTo>
                    <a:pt x="10667" y="15240"/>
                  </a:lnTo>
                </a:path>
                <a:path w="10794" h="94615">
                  <a:moveTo>
                    <a:pt x="10667" y="79248"/>
                  </a:moveTo>
                  <a:lnTo>
                    <a:pt x="4571" y="79248"/>
                  </a:lnTo>
                  <a:lnTo>
                    <a:pt x="0" y="82296"/>
                  </a:lnTo>
                  <a:lnTo>
                    <a:pt x="0" y="86867"/>
                  </a:lnTo>
                  <a:lnTo>
                    <a:pt x="0" y="91440"/>
                  </a:lnTo>
                  <a:lnTo>
                    <a:pt x="4571" y="94487"/>
                  </a:lnTo>
                  <a:lnTo>
                    <a:pt x="10667" y="94487"/>
                  </a:lnTo>
                </a:path>
                <a:path w="10794" h="94615">
                  <a:moveTo>
                    <a:pt x="10667" y="39624"/>
                  </a:moveTo>
                  <a:lnTo>
                    <a:pt x="4571" y="39624"/>
                  </a:lnTo>
                  <a:lnTo>
                    <a:pt x="0" y="42672"/>
                  </a:lnTo>
                  <a:lnTo>
                    <a:pt x="0" y="47244"/>
                  </a:lnTo>
                  <a:lnTo>
                    <a:pt x="0" y="51816"/>
                  </a:lnTo>
                  <a:lnTo>
                    <a:pt x="4571" y="54864"/>
                  </a:lnTo>
                  <a:lnTo>
                    <a:pt x="10667" y="54864"/>
                  </a:lnTo>
                </a:path>
              </a:pathLst>
            </a:custGeom>
            <a:ln w="9144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5" name="object 125"/>
            <p:cNvSpPr/>
            <p:nvPr/>
          </p:nvSpPr>
          <p:spPr>
            <a:xfrm>
              <a:off x="2860548" y="6038087"/>
              <a:ext cx="48895" cy="349250"/>
            </a:xfrm>
            <a:custGeom>
              <a:avLst/>
              <a:gdLst/>
              <a:ahLst/>
              <a:cxnLst/>
              <a:rect l="l" t="t" r="r" b="b"/>
              <a:pathLst>
                <a:path w="48894" h="349250">
                  <a:moveTo>
                    <a:pt x="24383" y="348995"/>
                  </a:moveTo>
                  <a:lnTo>
                    <a:pt x="0" y="335279"/>
                  </a:lnTo>
                  <a:lnTo>
                    <a:pt x="48767" y="307847"/>
                  </a:lnTo>
                  <a:lnTo>
                    <a:pt x="0" y="280415"/>
                  </a:lnTo>
                  <a:lnTo>
                    <a:pt x="48767" y="251459"/>
                  </a:lnTo>
                  <a:lnTo>
                    <a:pt x="0" y="224027"/>
                  </a:lnTo>
                  <a:lnTo>
                    <a:pt x="48767" y="195071"/>
                  </a:lnTo>
                  <a:lnTo>
                    <a:pt x="24383" y="181355"/>
                  </a:lnTo>
                  <a:lnTo>
                    <a:pt x="24383" y="0"/>
                  </a:lnTo>
                </a:path>
              </a:pathLst>
            </a:custGeom>
            <a:ln w="9144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6" name="object 126"/>
            <p:cNvSpPr/>
            <p:nvPr/>
          </p:nvSpPr>
          <p:spPr>
            <a:xfrm>
              <a:off x="2884932" y="6387083"/>
              <a:ext cx="0" cy="55244"/>
            </a:xfrm>
            <a:custGeom>
              <a:avLst/>
              <a:gdLst/>
              <a:ahLst/>
              <a:cxnLst/>
              <a:rect l="l" t="t" r="r" b="b"/>
              <a:pathLst>
                <a:path h="55245">
                  <a:moveTo>
                    <a:pt x="0" y="0"/>
                  </a:moveTo>
                  <a:lnTo>
                    <a:pt x="0" y="54864"/>
                  </a:lnTo>
                </a:path>
              </a:pathLst>
            </a:custGeom>
            <a:ln w="9144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7" name="object 127"/>
            <p:cNvSpPr/>
            <p:nvPr/>
          </p:nvSpPr>
          <p:spPr>
            <a:xfrm>
              <a:off x="2865119" y="6140195"/>
              <a:ext cx="40005" cy="38100"/>
            </a:xfrm>
            <a:custGeom>
              <a:avLst/>
              <a:gdLst/>
              <a:ahLst/>
              <a:cxnLst/>
              <a:rect l="l" t="t" r="r" b="b"/>
              <a:pathLst>
                <a:path w="40005" h="38100">
                  <a:moveTo>
                    <a:pt x="19812" y="38099"/>
                  </a:moveTo>
                  <a:lnTo>
                    <a:pt x="12215" y="36504"/>
                  </a:lnTo>
                  <a:lnTo>
                    <a:pt x="5905" y="32194"/>
                  </a:lnTo>
                  <a:lnTo>
                    <a:pt x="1595" y="25884"/>
                  </a:lnTo>
                  <a:lnTo>
                    <a:pt x="0" y="18287"/>
                  </a:lnTo>
                  <a:lnTo>
                    <a:pt x="1595" y="10929"/>
                  </a:lnTo>
                  <a:lnTo>
                    <a:pt x="5905" y="5143"/>
                  </a:lnTo>
                  <a:lnTo>
                    <a:pt x="12215" y="1357"/>
                  </a:lnTo>
                  <a:lnTo>
                    <a:pt x="19812" y="0"/>
                  </a:lnTo>
                  <a:lnTo>
                    <a:pt x="27408" y="1357"/>
                  </a:lnTo>
                  <a:lnTo>
                    <a:pt x="33718" y="5143"/>
                  </a:lnTo>
                  <a:lnTo>
                    <a:pt x="38028" y="10929"/>
                  </a:lnTo>
                  <a:lnTo>
                    <a:pt x="39624" y="18287"/>
                  </a:lnTo>
                  <a:lnTo>
                    <a:pt x="38028" y="25884"/>
                  </a:lnTo>
                  <a:lnTo>
                    <a:pt x="33718" y="32194"/>
                  </a:lnTo>
                  <a:lnTo>
                    <a:pt x="27408" y="36504"/>
                  </a:lnTo>
                  <a:lnTo>
                    <a:pt x="19812" y="38099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8" name="object 128"/>
            <p:cNvSpPr/>
            <p:nvPr/>
          </p:nvSpPr>
          <p:spPr>
            <a:xfrm>
              <a:off x="2865119" y="6140195"/>
              <a:ext cx="40005" cy="38100"/>
            </a:xfrm>
            <a:custGeom>
              <a:avLst/>
              <a:gdLst/>
              <a:ahLst/>
              <a:cxnLst/>
              <a:rect l="l" t="t" r="r" b="b"/>
              <a:pathLst>
                <a:path w="40005" h="38100">
                  <a:moveTo>
                    <a:pt x="0" y="18287"/>
                  </a:moveTo>
                  <a:lnTo>
                    <a:pt x="1595" y="10929"/>
                  </a:lnTo>
                  <a:lnTo>
                    <a:pt x="5905" y="5143"/>
                  </a:lnTo>
                  <a:lnTo>
                    <a:pt x="12215" y="1357"/>
                  </a:lnTo>
                  <a:lnTo>
                    <a:pt x="19812" y="0"/>
                  </a:lnTo>
                  <a:lnTo>
                    <a:pt x="27408" y="1357"/>
                  </a:lnTo>
                  <a:lnTo>
                    <a:pt x="33718" y="5143"/>
                  </a:lnTo>
                  <a:lnTo>
                    <a:pt x="38028" y="10929"/>
                  </a:lnTo>
                  <a:lnTo>
                    <a:pt x="39624" y="18287"/>
                  </a:lnTo>
                  <a:lnTo>
                    <a:pt x="38028" y="25884"/>
                  </a:lnTo>
                  <a:lnTo>
                    <a:pt x="33718" y="32194"/>
                  </a:lnTo>
                  <a:lnTo>
                    <a:pt x="27408" y="36504"/>
                  </a:lnTo>
                  <a:lnTo>
                    <a:pt x="19812" y="38099"/>
                  </a:lnTo>
                  <a:lnTo>
                    <a:pt x="12215" y="36504"/>
                  </a:lnTo>
                  <a:lnTo>
                    <a:pt x="5905" y="32194"/>
                  </a:lnTo>
                  <a:lnTo>
                    <a:pt x="1595" y="25884"/>
                  </a:lnTo>
                  <a:lnTo>
                    <a:pt x="0" y="18287"/>
                  </a:lnTo>
                </a:path>
              </a:pathLst>
            </a:custGeom>
            <a:ln w="9144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129" name="object 129"/>
          <p:cNvGrpSpPr/>
          <p:nvPr/>
        </p:nvGrpSpPr>
        <p:grpSpPr>
          <a:xfrm>
            <a:off x="2615388" y="4762500"/>
            <a:ext cx="876471" cy="250190"/>
            <a:chOff x="1136903" y="4762500"/>
            <a:chExt cx="381000" cy="250190"/>
          </a:xfrm>
        </p:grpSpPr>
        <p:sp>
          <p:nvSpPr>
            <p:cNvPr id="130" name="object 130"/>
            <p:cNvSpPr/>
            <p:nvPr/>
          </p:nvSpPr>
          <p:spPr>
            <a:xfrm>
              <a:off x="1176527" y="4934711"/>
              <a:ext cx="56515" cy="53340"/>
            </a:xfrm>
            <a:custGeom>
              <a:avLst/>
              <a:gdLst/>
              <a:ahLst/>
              <a:cxnLst/>
              <a:rect l="l" t="t" r="r" b="b"/>
              <a:pathLst>
                <a:path w="56515" h="53339">
                  <a:moveTo>
                    <a:pt x="0" y="28955"/>
                  </a:moveTo>
                  <a:lnTo>
                    <a:pt x="3048" y="35051"/>
                  </a:lnTo>
                  <a:lnTo>
                    <a:pt x="12192" y="44195"/>
                  </a:lnTo>
                  <a:lnTo>
                    <a:pt x="18288" y="48767"/>
                  </a:lnTo>
                  <a:lnTo>
                    <a:pt x="22859" y="50291"/>
                  </a:lnTo>
                  <a:lnTo>
                    <a:pt x="27432" y="53339"/>
                  </a:lnTo>
                  <a:lnTo>
                    <a:pt x="38100" y="53339"/>
                  </a:lnTo>
                  <a:lnTo>
                    <a:pt x="47244" y="50291"/>
                  </a:lnTo>
                  <a:lnTo>
                    <a:pt x="50292" y="47243"/>
                  </a:lnTo>
                  <a:lnTo>
                    <a:pt x="53339" y="42671"/>
                  </a:lnTo>
                  <a:lnTo>
                    <a:pt x="54864" y="38099"/>
                  </a:lnTo>
                  <a:lnTo>
                    <a:pt x="54864" y="32003"/>
                  </a:lnTo>
                  <a:lnTo>
                    <a:pt x="56387" y="25907"/>
                  </a:lnTo>
                  <a:lnTo>
                    <a:pt x="54864" y="19811"/>
                  </a:lnTo>
                  <a:lnTo>
                    <a:pt x="53339" y="13715"/>
                  </a:lnTo>
                  <a:lnTo>
                    <a:pt x="50292" y="7619"/>
                  </a:lnTo>
                  <a:lnTo>
                    <a:pt x="47244" y="0"/>
                  </a:lnTo>
                </a:path>
              </a:pathLst>
            </a:custGeom>
            <a:ln w="9144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1" name="object 131"/>
            <p:cNvSpPr/>
            <p:nvPr/>
          </p:nvSpPr>
          <p:spPr>
            <a:xfrm>
              <a:off x="1245107" y="4895088"/>
              <a:ext cx="56515" cy="53340"/>
            </a:xfrm>
            <a:custGeom>
              <a:avLst/>
              <a:gdLst/>
              <a:ahLst/>
              <a:cxnLst/>
              <a:rect l="l" t="t" r="r" b="b"/>
              <a:pathLst>
                <a:path w="56515" h="53339">
                  <a:moveTo>
                    <a:pt x="0" y="28955"/>
                  </a:moveTo>
                  <a:lnTo>
                    <a:pt x="3048" y="35051"/>
                  </a:lnTo>
                  <a:lnTo>
                    <a:pt x="12192" y="44195"/>
                  </a:lnTo>
                  <a:lnTo>
                    <a:pt x="18288" y="48767"/>
                  </a:lnTo>
                  <a:lnTo>
                    <a:pt x="22859" y="50291"/>
                  </a:lnTo>
                  <a:lnTo>
                    <a:pt x="28956" y="53339"/>
                  </a:lnTo>
                  <a:lnTo>
                    <a:pt x="38100" y="53339"/>
                  </a:lnTo>
                  <a:lnTo>
                    <a:pt x="47244" y="50291"/>
                  </a:lnTo>
                  <a:lnTo>
                    <a:pt x="50292" y="47243"/>
                  </a:lnTo>
                  <a:lnTo>
                    <a:pt x="53339" y="42671"/>
                  </a:lnTo>
                  <a:lnTo>
                    <a:pt x="54864" y="38099"/>
                  </a:lnTo>
                  <a:lnTo>
                    <a:pt x="56387" y="32003"/>
                  </a:lnTo>
                  <a:lnTo>
                    <a:pt x="56387" y="25907"/>
                  </a:lnTo>
                  <a:lnTo>
                    <a:pt x="54864" y="19811"/>
                  </a:lnTo>
                  <a:lnTo>
                    <a:pt x="53339" y="12191"/>
                  </a:lnTo>
                  <a:lnTo>
                    <a:pt x="51816" y="6095"/>
                  </a:lnTo>
                  <a:lnTo>
                    <a:pt x="47244" y="0"/>
                  </a:lnTo>
                </a:path>
              </a:pathLst>
            </a:custGeom>
            <a:ln w="9144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2" name="object 132"/>
            <p:cNvSpPr/>
            <p:nvPr/>
          </p:nvSpPr>
          <p:spPr>
            <a:xfrm>
              <a:off x="1210056" y="4914899"/>
              <a:ext cx="56515" cy="53340"/>
            </a:xfrm>
            <a:custGeom>
              <a:avLst/>
              <a:gdLst/>
              <a:ahLst/>
              <a:cxnLst/>
              <a:rect l="l" t="t" r="r" b="b"/>
              <a:pathLst>
                <a:path w="56515" h="53339">
                  <a:moveTo>
                    <a:pt x="0" y="28955"/>
                  </a:moveTo>
                  <a:lnTo>
                    <a:pt x="4572" y="35051"/>
                  </a:lnTo>
                  <a:lnTo>
                    <a:pt x="7620" y="39623"/>
                  </a:lnTo>
                  <a:lnTo>
                    <a:pt x="13716" y="44195"/>
                  </a:lnTo>
                  <a:lnTo>
                    <a:pt x="18288" y="48767"/>
                  </a:lnTo>
                  <a:lnTo>
                    <a:pt x="24384" y="50291"/>
                  </a:lnTo>
                  <a:lnTo>
                    <a:pt x="28956" y="53339"/>
                  </a:lnTo>
                  <a:lnTo>
                    <a:pt x="39624" y="53339"/>
                  </a:lnTo>
                  <a:lnTo>
                    <a:pt x="44195" y="51815"/>
                  </a:lnTo>
                  <a:lnTo>
                    <a:pt x="56387" y="32003"/>
                  </a:lnTo>
                  <a:lnTo>
                    <a:pt x="56387" y="19811"/>
                  </a:lnTo>
                  <a:lnTo>
                    <a:pt x="53339" y="13715"/>
                  </a:lnTo>
                  <a:lnTo>
                    <a:pt x="51816" y="7619"/>
                  </a:lnTo>
                  <a:lnTo>
                    <a:pt x="48768" y="0"/>
                  </a:lnTo>
                </a:path>
              </a:pathLst>
            </a:custGeom>
            <a:ln w="9144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3" name="object 133"/>
            <p:cNvSpPr/>
            <p:nvPr/>
          </p:nvSpPr>
          <p:spPr>
            <a:xfrm>
              <a:off x="1141475" y="4954524"/>
              <a:ext cx="56515" cy="53340"/>
            </a:xfrm>
            <a:custGeom>
              <a:avLst/>
              <a:gdLst/>
              <a:ahLst/>
              <a:cxnLst/>
              <a:rect l="l" t="t" r="r" b="b"/>
              <a:pathLst>
                <a:path w="56515" h="53339">
                  <a:moveTo>
                    <a:pt x="0" y="28955"/>
                  </a:moveTo>
                  <a:lnTo>
                    <a:pt x="4572" y="35051"/>
                  </a:lnTo>
                  <a:lnTo>
                    <a:pt x="18288" y="48767"/>
                  </a:lnTo>
                  <a:lnTo>
                    <a:pt x="24384" y="50291"/>
                  </a:lnTo>
                  <a:lnTo>
                    <a:pt x="28956" y="53339"/>
                  </a:lnTo>
                  <a:lnTo>
                    <a:pt x="39624" y="53339"/>
                  </a:lnTo>
                  <a:lnTo>
                    <a:pt x="44195" y="51815"/>
                  </a:lnTo>
                  <a:lnTo>
                    <a:pt x="56387" y="32003"/>
                  </a:lnTo>
                  <a:lnTo>
                    <a:pt x="56387" y="19811"/>
                  </a:lnTo>
                  <a:lnTo>
                    <a:pt x="53339" y="12191"/>
                  </a:lnTo>
                  <a:lnTo>
                    <a:pt x="51816" y="6095"/>
                  </a:lnTo>
                  <a:lnTo>
                    <a:pt x="48768" y="0"/>
                  </a:lnTo>
                </a:path>
              </a:pathLst>
            </a:custGeom>
            <a:ln w="9144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4" name="object 134"/>
            <p:cNvSpPr/>
            <p:nvPr/>
          </p:nvSpPr>
          <p:spPr>
            <a:xfrm>
              <a:off x="1173479" y="4767072"/>
              <a:ext cx="340360" cy="196850"/>
            </a:xfrm>
            <a:custGeom>
              <a:avLst/>
              <a:gdLst/>
              <a:ahLst/>
              <a:cxnLst/>
              <a:rect l="l" t="t" r="r" b="b"/>
              <a:pathLst>
                <a:path w="340359" h="196850">
                  <a:moveTo>
                    <a:pt x="85344" y="149351"/>
                  </a:moveTo>
                  <a:lnTo>
                    <a:pt x="82295" y="144779"/>
                  </a:lnTo>
                  <a:lnTo>
                    <a:pt x="77724" y="141731"/>
                  </a:lnTo>
                  <a:lnTo>
                    <a:pt x="73152" y="143256"/>
                  </a:lnTo>
                  <a:lnTo>
                    <a:pt x="70104" y="146304"/>
                  </a:lnTo>
                  <a:lnTo>
                    <a:pt x="68579" y="152399"/>
                  </a:lnTo>
                  <a:lnTo>
                    <a:pt x="71628" y="156972"/>
                  </a:lnTo>
                </a:path>
                <a:path w="340359" h="196850">
                  <a:moveTo>
                    <a:pt x="16764" y="188975"/>
                  </a:moveTo>
                  <a:lnTo>
                    <a:pt x="13716" y="184404"/>
                  </a:lnTo>
                  <a:lnTo>
                    <a:pt x="9144" y="181356"/>
                  </a:lnTo>
                  <a:lnTo>
                    <a:pt x="4572" y="182879"/>
                  </a:lnTo>
                  <a:lnTo>
                    <a:pt x="1524" y="185927"/>
                  </a:lnTo>
                  <a:lnTo>
                    <a:pt x="0" y="192024"/>
                  </a:lnTo>
                  <a:lnTo>
                    <a:pt x="3048" y="196595"/>
                  </a:lnTo>
                </a:path>
                <a:path w="340359" h="196850">
                  <a:moveTo>
                    <a:pt x="50291" y="169163"/>
                  </a:moveTo>
                  <a:lnTo>
                    <a:pt x="47244" y="164591"/>
                  </a:lnTo>
                  <a:lnTo>
                    <a:pt x="42672" y="161543"/>
                  </a:lnTo>
                  <a:lnTo>
                    <a:pt x="38100" y="164591"/>
                  </a:lnTo>
                  <a:lnTo>
                    <a:pt x="35052" y="166115"/>
                  </a:lnTo>
                  <a:lnTo>
                    <a:pt x="33528" y="172211"/>
                  </a:lnTo>
                  <a:lnTo>
                    <a:pt x="36576" y="176783"/>
                  </a:lnTo>
                </a:path>
                <a:path w="340359" h="196850">
                  <a:moveTo>
                    <a:pt x="339852" y="0"/>
                  </a:moveTo>
                  <a:lnTo>
                    <a:pt x="118871" y="126491"/>
                  </a:lnTo>
                </a:path>
              </a:pathLst>
            </a:custGeom>
            <a:ln w="9144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135" name="object 135"/>
          <p:cNvSpPr/>
          <p:nvPr/>
        </p:nvSpPr>
        <p:spPr>
          <a:xfrm>
            <a:off x="4319249" y="4983479"/>
            <a:ext cx="109559" cy="27940"/>
          </a:xfrm>
          <a:custGeom>
            <a:avLst/>
            <a:gdLst/>
            <a:ahLst/>
            <a:cxnLst/>
            <a:rect l="l" t="t" r="r" b="b"/>
            <a:pathLst>
              <a:path w="47625" h="27939">
                <a:moveTo>
                  <a:pt x="0" y="0"/>
                </a:moveTo>
                <a:lnTo>
                  <a:pt x="47244" y="27432"/>
                </a:lnTo>
              </a:path>
            </a:pathLst>
          </a:custGeom>
          <a:ln w="9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6" name="object 136"/>
          <p:cNvSpPr/>
          <p:nvPr/>
        </p:nvSpPr>
        <p:spPr>
          <a:xfrm>
            <a:off x="3481344" y="4768596"/>
            <a:ext cx="487902" cy="127000"/>
          </a:xfrm>
          <a:custGeom>
            <a:avLst/>
            <a:gdLst/>
            <a:ahLst/>
            <a:cxnLst/>
            <a:rect l="l" t="t" r="r" b="b"/>
            <a:pathLst>
              <a:path w="212089" h="127000">
                <a:moveTo>
                  <a:pt x="0" y="0"/>
                </a:moveTo>
                <a:lnTo>
                  <a:pt x="211835" y="126491"/>
                </a:lnTo>
              </a:path>
            </a:pathLst>
          </a:custGeom>
          <a:ln w="9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grpSp>
        <p:nvGrpSpPr>
          <p:cNvPr id="137" name="object 137"/>
          <p:cNvGrpSpPr/>
          <p:nvPr/>
        </p:nvGrpSpPr>
        <p:grpSpPr>
          <a:xfrm>
            <a:off x="3961648" y="4864607"/>
            <a:ext cx="385647" cy="121920"/>
            <a:chOff x="1722119" y="4864607"/>
            <a:chExt cx="167640" cy="121920"/>
          </a:xfrm>
        </p:grpSpPr>
        <p:sp>
          <p:nvSpPr>
            <p:cNvPr id="138" name="object 138"/>
            <p:cNvSpPr/>
            <p:nvPr/>
          </p:nvSpPr>
          <p:spPr>
            <a:xfrm>
              <a:off x="1793747" y="4908804"/>
              <a:ext cx="56515" cy="53340"/>
            </a:xfrm>
            <a:custGeom>
              <a:avLst/>
              <a:gdLst/>
              <a:ahLst/>
              <a:cxnLst/>
              <a:rect l="l" t="t" r="r" b="b"/>
              <a:pathLst>
                <a:path w="56514" h="53339">
                  <a:moveTo>
                    <a:pt x="48768" y="53339"/>
                  </a:moveTo>
                  <a:lnTo>
                    <a:pt x="54864" y="41147"/>
                  </a:lnTo>
                  <a:lnTo>
                    <a:pt x="56388" y="33527"/>
                  </a:lnTo>
                  <a:lnTo>
                    <a:pt x="56388" y="16763"/>
                  </a:lnTo>
                  <a:lnTo>
                    <a:pt x="53340" y="10667"/>
                  </a:lnTo>
                  <a:lnTo>
                    <a:pt x="51816" y="6095"/>
                  </a:lnTo>
                  <a:lnTo>
                    <a:pt x="48768" y="3047"/>
                  </a:lnTo>
                  <a:lnTo>
                    <a:pt x="39624" y="0"/>
                  </a:lnTo>
                  <a:lnTo>
                    <a:pt x="35052" y="0"/>
                  </a:lnTo>
                  <a:lnTo>
                    <a:pt x="28956" y="1523"/>
                  </a:lnTo>
                  <a:lnTo>
                    <a:pt x="24384" y="3047"/>
                  </a:lnTo>
                  <a:lnTo>
                    <a:pt x="19812" y="6095"/>
                  </a:lnTo>
                  <a:lnTo>
                    <a:pt x="13716" y="9143"/>
                  </a:lnTo>
                  <a:lnTo>
                    <a:pt x="9144" y="13715"/>
                  </a:lnTo>
                  <a:lnTo>
                    <a:pt x="0" y="25907"/>
                  </a:lnTo>
                </a:path>
              </a:pathLst>
            </a:custGeom>
            <a:ln w="9144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9" name="object 139"/>
            <p:cNvSpPr/>
            <p:nvPr/>
          </p:nvSpPr>
          <p:spPr>
            <a:xfrm>
              <a:off x="1726691" y="4869179"/>
              <a:ext cx="55244" cy="53340"/>
            </a:xfrm>
            <a:custGeom>
              <a:avLst/>
              <a:gdLst/>
              <a:ahLst/>
              <a:cxnLst/>
              <a:rect l="l" t="t" r="r" b="b"/>
              <a:pathLst>
                <a:path w="55244" h="53339">
                  <a:moveTo>
                    <a:pt x="48768" y="53339"/>
                  </a:moveTo>
                  <a:lnTo>
                    <a:pt x="54864" y="41147"/>
                  </a:lnTo>
                  <a:lnTo>
                    <a:pt x="54864" y="33527"/>
                  </a:lnTo>
                  <a:lnTo>
                    <a:pt x="54864" y="15239"/>
                  </a:lnTo>
                  <a:lnTo>
                    <a:pt x="39624" y="0"/>
                  </a:lnTo>
                  <a:lnTo>
                    <a:pt x="28956" y="0"/>
                  </a:lnTo>
                  <a:lnTo>
                    <a:pt x="24384" y="3047"/>
                  </a:lnTo>
                  <a:lnTo>
                    <a:pt x="18288" y="6095"/>
                  </a:lnTo>
                  <a:lnTo>
                    <a:pt x="13716" y="9143"/>
                  </a:lnTo>
                  <a:lnTo>
                    <a:pt x="4572" y="18287"/>
                  </a:lnTo>
                  <a:lnTo>
                    <a:pt x="0" y="25907"/>
                  </a:lnTo>
                </a:path>
              </a:pathLst>
            </a:custGeom>
            <a:ln w="9144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40" name="object 140"/>
            <p:cNvSpPr/>
            <p:nvPr/>
          </p:nvSpPr>
          <p:spPr>
            <a:xfrm>
              <a:off x="1761743" y="4888991"/>
              <a:ext cx="55244" cy="53340"/>
            </a:xfrm>
            <a:custGeom>
              <a:avLst/>
              <a:gdLst/>
              <a:ahLst/>
              <a:cxnLst/>
              <a:rect l="l" t="t" r="r" b="b"/>
              <a:pathLst>
                <a:path w="55244" h="53339">
                  <a:moveTo>
                    <a:pt x="47243" y="53339"/>
                  </a:moveTo>
                  <a:lnTo>
                    <a:pt x="50291" y="47243"/>
                  </a:lnTo>
                  <a:lnTo>
                    <a:pt x="51815" y="41147"/>
                  </a:lnTo>
                  <a:lnTo>
                    <a:pt x="53339" y="33527"/>
                  </a:lnTo>
                  <a:lnTo>
                    <a:pt x="54863" y="27431"/>
                  </a:lnTo>
                  <a:lnTo>
                    <a:pt x="54863" y="21335"/>
                  </a:lnTo>
                  <a:lnTo>
                    <a:pt x="53339" y="16763"/>
                  </a:lnTo>
                  <a:lnTo>
                    <a:pt x="51815" y="10667"/>
                  </a:lnTo>
                  <a:lnTo>
                    <a:pt x="48767" y="7619"/>
                  </a:lnTo>
                  <a:lnTo>
                    <a:pt x="45719" y="3047"/>
                  </a:lnTo>
                  <a:lnTo>
                    <a:pt x="42671" y="1523"/>
                  </a:lnTo>
                  <a:lnTo>
                    <a:pt x="38099" y="0"/>
                  </a:lnTo>
                  <a:lnTo>
                    <a:pt x="32003" y="0"/>
                  </a:lnTo>
                  <a:lnTo>
                    <a:pt x="22859" y="3047"/>
                  </a:lnTo>
                  <a:lnTo>
                    <a:pt x="12191" y="9143"/>
                  </a:lnTo>
                  <a:lnTo>
                    <a:pt x="7619" y="13715"/>
                  </a:lnTo>
                  <a:lnTo>
                    <a:pt x="4571" y="19811"/>
                  </a:lnTo>
                  <a:lnTo>
                    <a:pt x="0" y="25907"/>
                  </a:lnTo>
                </a:path>
              </a:pathLst>
            </a:custGeom>
            <a:ln w="9144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41" name="object 141"/>
            <p:cNvSpPr/>
            <p:nvPr/>
          </p:nvSpPr>
          <p:spPr>
            <a:xfrm>
              <a:off x="1828799" y="4928615"/>
              <a:ext cx="56515" cy="53340"/>
            </a:xfrm>
            <a:custGeom>
              <a:avLst/>
              <a:gdLst/>
              <a:ahLst/>
              <a:cxnLst/>
              <a:rect l="l" t="t" r="r" b="b"/>
              <a:pathLst>
                <a:path w="56514" h="53339">
                  <a:moveTo>
                    <a:pt x="48768" y="53339"/>
                  </a:moveTo>
                  <a:lnTo>
                    <a:pt x="51816" y="47243"/>
                  </a:lnTo>
                  <a:lnTo>
                    <a:pt x="53340" y="41147"/>
                  </a:lnTo>
                  <a:lnTo>
                    <a:pt x="54864" y="33527"/>
                  </a:lnTo>
                  <a:lnTo>
                    <a:pt x="56388" y="27431"/>
                  </a:lnTo>
                  <a:lnTo>
                    <a:pt x="56388" y="21335"/>
                  </a:lnTo>
                  <a:lnTo>
                    <a:pt x="54864" y="15239"/>
                  </a:lnTo>
                  <a:lnTo>
                    <a:pt x="53340" y="10667"/>
                  </a:lnTo>
                  <a:lnTo>
                    <a:pt x="50292" y="6095"/>
                  </a:lnTo>
                  <a:lnTo>
                    <a:pt x="47244" y="3047"/>
                  </a:lnTo>
                  <a:lnTo>
                    <a:pt x="38100" y="0"/>
                  </a:lnTo>
                  <a:lnTo>
                    <a:pt x="28956" y="0"/>
                  </a:lnTo>
                  <a:lnTo>
                    <a:pt x="22860" y="1523"/>
                  </a:lnTo>
                  <a:lnTo>
                    <a:pt x="18288" y="6095"/>
                  </a:lnTo>
                  <a:lnTo>
                    <a:pt x="12192" y="9143"/>
                  </a:lnTo>
                  <a:lnTo>
                    <a:pt x="7620" y="13715"/>
                  </a:lnTo>
                  <a:lnTo>
                    <a:pt x="4572" y="18287"/>
                  </a:lnTo>
                  <a:lnTo>
                    <a:pt x="0" y="25907"/>
                  </a:lnTo>
                </a:path>
              </a:pathLst>
            </a:custGeom>
            <a:ln w="9144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42" name="object 142"/>
            <p:cNvSpPr/>
            <p:nvPr/>
          </p:nvSpPr>
          <p:spPr>
            <a:xfrm>
              <a:off x="1758695" y="4913376"/>
              <a:ext cx="83820" cy="55244"/>
            </a:xfrm>
            <a:custGeom>
              <a:avLst/>
              <a:gdLst/>
              <a:ahLst/>
              <a:cxnLst/>
              <a:rect l="l" t="t" r="r" b="b"/>
              <a:pathLst>
                <a:path w="83819" h="55245">
                  <a:moveTo>
                    <a:pt x="3048" y="0"/>
                  </a:moveTo>
                  <a:lnTo>
                    <a:pt x="0" y="4571"/>
                  </a:lnTo>
                  <a:lnTo>
                    <a:pt x="1524" y="10667"/>
                  </a:lnTo>
                  <a:lnTo>
                    <a:pt x="4571" y="13716"/>
                  </a:lnTo>
                  <a:lnTo>
                    <a:pt x="9144" y="15239"/>
                  </a:lnTo>
                  <a:lnTo>
                    <a:pt x="13716" y="12191"/>
                  </a:lnTo>
                  <a:lnTo>
                    <a:pt x="16763" y="7619"/>
                  </a:lnTo>
                </a:path>
                <a:path w="83819" h="55245">
                  <a:moveTo>
                    <a:pt x="70104" y="39623"/>
                  </a:moveTo>
                  <a:lnTo>
                    <a:pt x="68579" y="44195"/>
                  </a:lnTo>
                  <a:lnTo>
                    <a:pt x="68579" y="50291"/>
                  </a:lnTo>
                  <a:lnTo>
                    <a:pt x="71628" y="53339"/>
                  </a:lnTo>
                  <a:lnTo>
                    <a:pt x="76200" y="54863"/>
                  </a:lnTo>
                  <a:lnTo>
                    <a:pt x="80771" y="53339"/>
                  </a:lnTo>
                  <a:lnTo>
                    <a:pt x="83820" y="47243"/>
                  </a:lnTo>
                </a:path>
                <a:path w="83819" h="55245">
                  <a:moveTo>
                    <a:pt x="36575" y="19811"/>
                  </a:moveTo>
                  <a:lnTo>
                    <a:pt x="33528" y="25907"/>
                  </a:lnTo>
                  <a:lnTo>
                    <a:pt x="35052" y="30479"/>
                  </a:lnTo>
                  <a:lnTo>
                    <a:pt x="38100" y="33527"/>
                  </a:lnTo>
                  <a:lnTo>
                    <a:pt x="42671" y="35051"/>
                  </a:lnTo>
                  <a:lnTo>
                    <a:pt x="47244" y="33527"/>
                  </a:lnTo>
                  <a:lnTo>
                    <a:pt x="50291" y="27431"/>
                  </a:lnTo>
                </a:path>
              </a:pathLst>
            </a:custGeom>
            <a:ln w="9144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143" name="object 143"/>
          <p:cNvSpPr/>
          <p:nvPr/>
        </p:nvSpPr>
        <p:spPr>
          <a:xfrm>
            <a:off x="3477838" y="4294632"/>
            <a:ext cx="0" cy="55244"/>
          </a:xfrm>
          <a:custGeom>
            <a:avLst/>
            <a:gdLst/>
            <a:ahLst/>
            <a:cxnLst/>
            <a:rect l="l" t="t" r="r" b="b"/>
            <a:pathLst>
              <a:path h="55245">
                <a:moveTo>
                  <a:pt x="0" y="54864"/>
                </a:moveTo>
                <a:lnTo>
                  <a:pt x="0" y="0"/>
                </a:lnTo>
              </a:path>
            </a:pathLst>
          </a:custGeom>
          <a:ln w="9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4" name="object 144"/>
          <p:cNvSpPr/>
          <p:nvPr/>
        </p:nvSpPr>
        <p:spPr>
          <a:xfrm>
            <a:off x="3477838" y="4524756"/>
            <a:ext cx="0" cy="239395"/>
          </a:xfrm>
          <a:custGeom>
            <a:avLst/>
            <a:gdLst/>
            <a:ahLst/>
            <a:cxnLst/>
            <a:rect l="l" t="t" r="r" b="b"/>
            <a:pathLst>
              <a:path h="239395">
                <a:moveTo>
                  <a:pt x="0" y="239267"/>
                </a:moveTo>
                <a:lnTo>
                  <a:pt x="0" y="0"/>
                </a:lnTo>
              </a:path>
            </a:pathLst>
          </a:custGeom>
          <a:ln w="9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grpSp>
        <p:nvGrpSpPr>
          <p:cNvPr id="145" name="object 145"/>
          <p:cNvGrpSpPr/>
          <p:nvPr/>
        </p:nvGrpSpPr>
        <p:grpSpPr>
          <a:xfrm>
            <a:off x="3369153" y="4346448"/>
            <a:ext cx="140235" cy="184785"/>
            <a:chOff x="1464563" y="4346447"/>
            <a:chExt cx="60960" cy="184785"/>
          </a:xfrm>
        </p:grpSpPr>
        <p:sp>
          <p:nvSpPr>
            <p:cNvPr id="146" name="object 146"/>
            <p:cNvSpPr/>
            <p:nvPr/>
          </p:nvSpPr>
          <p:spPr>
            <a:xfrm>
              <a:off x="1469135" y="4390643"/>
              <a:ext cx="43180" cy="55244"/>
            </a:xfrm>
            <a:custGeom>
              <a:avLst/>
              <a:gdLst/>
              <a:ahLst/>
              <a:cxnLst/>
              <a:rect l="l" t="t" r="r" b="b"/>
              <a:pathLst>
                <a:path w="43180" h="55245">
                  <a:moveTo>
                    <a:pt x="41147" y="0"/>
                  </a:moveTo>
                  <a:lnTo>
                    <a:pt x="35051" y="0"/>
                  </a:lnTo>
                  <a:lnTo>
                    <a:pt x="28955" y="1524"/>
                  </a:lnTo>
                  <a:lnTo>
                    <a:pt x="21335" y="3048"/>
                  </a:lnTo>
                  <a:lnTo>
                    <a:pt x="15239" y="6096"/>
                  </a:lnTo>
                  <a:lnTo>
                    <a:pt x="6095" y="12192"/>
                  </a:lnTo>
                  <a:lnTo>
                    <a:pt x="0" y="21336"/>
                  </a:lnTo>
                  <a:lnTo>
                    <a:pt x="0" y="35052"/>
                  </a:lnTo>
                  <a:lnTo>
                    <a:pt x="28955" y="53339"/>
                  </a:lnTo>
                  <a:lnTo>
                    <a:pt x="35051" y="54864"/>
                  </a:lnTo>
                  <a:lnTo>
                    <a:pt x="42671" y="54864"/>
                  </a:lnTo>
                </a:path>
              </a:pathLst>
            </a:custGeom>
            <a:ln w="9143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47" name="object 147"/>
            <p:cNvSpPr/>
            <p:nvPr/>
          </p:nvSpPr>
          <p:spPr>
            <a:xfrm>
              <a:off x="1469135" y="4469891"/>
              <a:ext cx="43180" cy="56515"/>
            </a:xfrm>
            <a:custGeom>
              <a:avLst/>
              <a:gdLst/>
              <a:ahLst/>
              <a:cxnLst/>
              <a:rect l="l" t="t" r="r" b="b"/>
              <a:pathLst>
                <a:path w="43180" h="56514">
                  <a:moveTo>
                    <a:pt x="41147" y="0"/>
                  </a:moveTo>
                  <a:lnTo>
                    <a:pt x="35051" y="0"/>
                  </a:lnTo>
                  <a:lnTo>
                    <a:pt x="28955" y="1524"/>
                  </a:lnTo>
                  <a:lnTo>
                    <a:pt x="21335" y="3048"/>
                  </a:lnTo>
                  <a:lnTo>
                    <a:pt x="15239" y="6096"/>
                  </a:lnTo>
                  <a:lnTo>
                    <a:pt x="6095" y="12192"/>
                  </a:lnTo>
                  <a:lnTo>
                    <a:pt x="0" y="21336"/>
                  </a:lnTo>
                  <a:lnTo>
                    <a:pt x="0" y="35052"/>
                  </a:lnTo>
                  <a:lnTo>
                    <a:pt x="3047" y="39624"/>
                  </a:lnTo>
                  <a:lnTo>
                    <a:pt x="10667" y="47244"/>
                  </a:lnTo>
                  <a:lnTo>
                    <a:pt x="15239" y="50292"/>
                  </a:lnTo>
                  <a:lnTo>
                    <a:pt x="21335" y="51816"/>
                  </a:lnTo>
                  <a:lnTo>
                    <a:pt x="28955" y="54864"/>
                  </a:lnTo>
                  <a:lnTo>
                    <a:pt x="35051" y="54864"/>
                  </a:lnTo>
                  <a:lnTo>
                    <a:pt x="42671" y="56387"/>
                  </a:lnTo>
                </a:path>
              </a:pathLst>
            </a:custGeom>
            <a:ln w="9144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48" name="object 148"/>
            <p:cNvSpPr/>
            <p:nvPr/>
          </p:nvSpPr>
          <p:spPr>
            <a:xfrm>
              <a:off x="1469135" y="4430267"/>
              <a:ext cx="43180" cy="55244"/>
            </a:xfrm>
            <a:custGeom>
              <a:avLst/>
              <a:gdLst/>
              <a:ahLst/>
              <a:cxnLst/>
              <a:rect l="l" t="t" r="r" b="b"/>
              <a:pathLst>
                <a:path w="43180" h="55245">
                  <a:moveTo>
                    <a:pt x="41147" y="0"/>
                  </a:moveTo>
                  <a:lnTo>
                    <a:pt x="35051" y="0"/>
                  </a:lnTo>
                  <a:lnTo>
                    <a:pt x="28955" y="1524"/>
                  </a:lnTo>
                  <a:lnTo>
                    <a:pt x="21335" y="3048"/>
                  </a:lnTo>
                  <a:lnTo>
                    <a:pt x="15239" y="6096"/>
                  </a:lnTo>
                  <a:lnTo>
                    <a:pt x="6095" y="12192"/>
                  </a:lnTo>
                  <a:lnTo>
                    <a:pt x="0" y="21336"/>
                  </a:lnTo>
                  <a:lnTo>
                    <a:pt x="0" y="35052"/>
                  </a:lnTo>
                  <a:lnTo>
                    <a:pt x="3047" y="39624"/>
                  </a:lnTo>
                  <a:lnTo>
                    <a:pt x="6095" y="42672"/>
                  </a:lnTo>
                  <a:lnTo>
                    <a:pt x="10667" y="45719"/>
                  </a:lnTo>
                  <a:lnTo>
                    <a:pt x="15239" y="50292"/>
                  </a:lnTo>
                  <a:lnTo>
                    <a:pt x="21335" y="51816"/>
                  </a:lnTo>
                  <a:lnTo>
                    <a:pt x="28955" y="53339"/>
                  </a:lnTo>
                  <a:lnTo>
                    <a:pt x="35051" y="54864"/>
                  </a:lnTo>
                  <a:lnTo>
                    <a:pt x="42671" y="54864"/>
                  </a:lnTo>
                </a:path>
              </a:pathLst>
            </a:custGeom>
            <a:ln w="9143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49" name="object 149"/>
            <p:cNvSpPr/>
            <p:nvPr/>
          </p:nvSpPr>
          <p:spPr>
            <a:xfrm>
              <a:off x="1469135" y="4351019"/>
              <a:ext cx="43180" cy="56515"/>
            </a:xfrm>
            <a:custGeom>
              <a:avLst/>
              <a:gdLst/>
              <a:ahLst/>
              <a:cxnLst/>
              <a:rect l="l" t="t" r="r" b="b"/>
              <a:pathLst>
                <a:path w="43180" h="56514">
                  <a:moveTo>
                    <a:pt x="41147" y="0"/>
                  </a:moveTo>
                  <a:lnTo>
                    <a:pt x="35051" y="0"/>
                  </a:lnTo>
                  <a:lnTo>
                    <a:pt x="28955" y="1524"/>
                  </a:lnTo>
                  <a:lnTo>
                    <a:pt x="21335" y="3048"/>
                  </a:lnTo>
                  <a:lnTo>
                    <a:pt x="15239" y="6096"/>
                  </a:lnTo>
                  <a:lnTo>
                    <a:pt x="6095" y="12192"/>
                  </a:lnTo>
                  <a:lnTo>
                    <a:pt x="0" y="21336"/>
                  </a:lnTo>
                  <a:lnTo>
                    <a:pt x="0" y="35052"/>
                  </a:lnTo>
                  <a:lnTo>
                    <a:pt x="3047" y="39624"/>
                  </a:lnTo>
                  <a:lnTo>
                    <a:pt x="10667" y="47244"/>
                  </a:lnTo>
                  <a:lnTo>
                    <a:pt x="15239" y="50292"/>
                  </a:lnTo>
                  <a:lnTo>
                    <a:pt x="21335" y="51816"/>
                  </a:lnTo>
                  <a:lnTo>
                    <a:pt x="28955" y="54864"/>
                  </a:lnTo>
                  <a:lnTo>
                    <a:pt x="35051" y="54864"/>
                  </a:lnTo>
                  <a:lnTo>
                    <a:pt x="42671" y="56387"/>
                  </a:lnTo>
                </a:path>
              </a:pathLst>
            </a:custGeom>
            <a:ln w="9144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50" name="object 150"/>
            <p:cNvSpPr/>
            <p:nvPr/>
          </p:nvSpPr>
          <p:spPr>
            <a:xfrm>
              <a:off x="1510283" y="4390643"/>
              <a:ext cx="10795" cy="94615"/>
            </a:xfrm>
            <a:custGeom>
              <a:avLst/>
              <a:gdLst/>
              <a:ahLst/>
              <a:cxnLst/>
              <a:rect l="l" t="t" r="r" b="b"/>
              <a:pathLst>
                <a:path w="10794" h="94614">
                  <a:moveTo>
                    <a:pt x="0" y="94488"/>
                  </a:moveTo>
                  <a:lnTo>
                    <a:pt x="6095" y="94488"/>
                  </a:lnTo>
                  <a:lnTo>
                    <a:pt x="10667" y="91440"/>
                  </a:lnTo>
                  <a:lnTo>
                    <a:pt x="10667" y="86867"/>
                  </a:lnTo>
                  <a:lnTo>
                    <a:pt x="10667" y="82296"/>
                  </a:lnTo>
                  <a:lnTo>
                    <a:pt x="6095" y="79248"/>
                  </a:lnTo>
                  <a:lnTo>
                    <a:pt x="0" y="79248"/>
                  </a:lnTo>
                </a:path>
                <a:path w="10794" h="94614">
                  <a:moveTo>
                    <a:pt x="0" y="15240"/>
                  </a:moveTo>
                  <a:lnTo>
                    <a:pt x="6095" y="15240"/>
                  </a:lnTo>
                  <a:lnTo>
                    <a:pt x="10667" y="12191"/>
                  </a:lnTo>
                  <a:lnTo>
                    <a:pt x="10667" y="7620"/>
                  </a:lnTo>
                  <a:lnTo>
                    <a:pt x="10667" y="3048"/>
                  </a:lnTo>
                  <a:lnTo>
                    <a:pt x="6095" y="0"/>
                  </a:lnTo>
                  <a:lnTo>
                    <a:pt x="0" y="0"/>
                  </a:lnTo>
                </a:path>
                <a:path w="10794" h="94614">
                  <a:moveTo>
                    <a:pt x="0" y="54864"/>
                  </a:moveTo>
                  <a:lnTo>
                    <a:pt x="6095" y="54864"/>
                  </a:lnTo>
                  <a:lnTo>
                    <a:pt x="10667" y="51816"/>
                  </a:lnTo>
                  <a:lnTo>
                    <a:pt x="10667" y="47244"/>
                  </a:lnTo>
                  <a:lnTo>
                    <a:pt x="10667" y="42672"/>
                  </a:lnTo>
                  <a:lnTo>
                    <a:pt x="6095" y="39624"/>
                  </a:lnTo>
                  <a:lnTo>
                    <a:pt x="0" y="39624"/>
                  </a:lnTo>
                </a:path>
              </a:pathLst>
            </a:custGeom>
            <a:ln w="9144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pic>
        <p:nvPicPr>
          <p:cNvPr id="151" name="object 151"/>
          <p:cNvPicPr/>
          <p:nvPr/>
        </p:nvPicPr>
        <p:blipFill>
          <a:blip r:embed="rId30" cstate="print"/>
          <a:stretch>
            <a:fillRect/>
          </a:stretch>
        </p:blipFill>
        <p:spPr>
          <a:xfrm>
            <a:off x="2471648" y="4861559"/>
            <a:ext cx="227880" cy="192024"/>
          </a:xfrm>
          <a:prstGeom prst="rect">
            <a:avLst/>
          </a:prstGeom>
        </p:spPr>
      </p:pic>
      <p:pic>
        <p:nvPicPr>
          <p:cNvPr id="152" name="object 152"/>
          <p:cNvPicPr/>
          <p:nvPr/>
        </p:nvPicPr>
        <p:blipFill>
          <a:blip r:embed="rId31" cstate="print"/>
          <a:stretch>
            <a:fillRect/>
          </a:stretch>
        </p:blipFill>
        <p:spPr>
          <a:xfrm>
            <a:off x="3604049" y="4405884"/>
            <a:ext cx="224377" cy="193548"/>
          </a:xfrm>
          <a:prstGeom prst="rect">
            <a:avLst/>
          </a:prstGeom>
        </p:spPr>
      </p:pic>
      <p:pic>
        <p:nvPicPr>
          <p:cNvPr id="153" name="object 153"/>
          <p:cNvPicPr/>
          <p:nvPr/>
        </p:nvPicPr>
        <p:blipFill>
          <a:blip r:embed="rId32" cstate="print"/>
          <a:stretch>
            <a:fillRect/>
          </a:stretch>
        </p:blipFill>
        <p:spPr>
          <a:xfrm>
            <a:off x="3912565" y="4966716"/>
            <a:ext cx="227883" cy="192023"/>
          </a:xfrm>
          <a:prstGeom prst="rect">
            <a:avLst/>
          </a:prstGeom>
        </p:spPr>
      </p:pic>
      <p:grpSp>
        <p:nvGrpSpPr>
          <p:cNvPr id="154" name="object 154"/>
          <p:cNvGrpSpPr/>
          <p:nvPr/>
        </p:nvGrpSpPr>
        <p:grpSpPr>
          <a:xfrm>
            <a:off x="4427930" y="4846321"/>
            <a:ext cx="590157" cy="192405"/>
            <a:chOff x="1924811" y="4846320"/>
            <a:chExt cx="256540" cy="192405"/>
          </a:xfrm>
        </p:grpSpPr>
        <p:pic>
          <p:nvPicPr>
            <p:cNvPr id="155" name="object 155"/>
            <p:cNvPicPr/>
            <p:nvPr/>
          </p:nvPicPr>
          <p:blipFill>
            <a:blip r:embed="rId33" cstate="print"/>
            <a:stretch>
              <a:fillRect/>
            </a:stretch>
          </p:blipFill>
          <p:spPr>
            <a:xfrm>
              <a:off x="2007107" y="4846320"/>
              <a:ext cx="89916" cy="192023"/>
            </a:xfrm>
            <a:prstGeom prst="rect">
              <a:avLst/>
            </a:prstGeom>
          </p:spPr>
        </p:pic>
        <p:sp>
          <p:nvSpPr>
            <p:cNvPr id="156" name="object 156"/>
            <p:cNvSpPr/>
            <p:nvPr/>
          </p:nvSpPr>
          <p:spPr>
            <a:xfrm>
              <a:off x="1924811" y="4962144"/>
              <a:ext cx="256540" cy="50800"/>
            </a:xfrm>
            <a:custGeom>
              <a:avLst/>
              <a:gdLst/>
              <a:ahLst/>
              <a:cxnLst/>
              <a:rect l="l" t="t" r="r" b="b"/>
              <a:pathLst>
                <a:path w="256539" h="50800">
                  <a:moveTo>
                    <a:pt x="0" y="50291"/>
                  </a:moveTo>
                  <a:lnTo>
                    <a:pt x="256032" y="50291"/>
                  </a:lnTo>
                </a:path>
                <a:path w="256539" h="50800">
                  <a:moveTo>
                    <a:pt x="28955" y="0"/>
                  </a:moveTo>
                  <a:lnTo>
                    <a:pt x="179832" y="0"/>
                  </a:lnTo>
                </a:path>
              </a:pathLst>
            </a:custGeom>
            <a:ln w="9144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57" name="object 157"/>
            <p:cNvSpPr/>
            <p:nvPr/>
          </p:nvSpPr>
          <p:spPr>
            <a:xfrm>
              <a:off x="2100071" y="4934712"/>
              <a:ext cx="81280" cy="55244"/>
            </a:xfrm>
            <a:custGeom>
              <a:avLst/>
              <a:gdLst/>
              <a:ahLst/>
              <a:cxnLst/>
              <a:rect l="l" t="t" r="r" b="b"/>
              <a:pathLst>
                <a:path w="81280" h="55245">
                  <a:moveTo>
                    <a:pt x="0" y="54864"/>
                  </a:moveTo>
                  <a:lnTo>
                    <a:pt x="0" y="0"/>
                  </a:lnTo>
                  <a:lnTo>
                    <a:pt x="80772" y="27432"/>
                  </a:lnTo>
                  <a:lnTo>
                    <a:pt x="0" y="54864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158" name="object 158"/>
          <p:cNvSpPr/>
          <p:nvPr/>
        </p:nvSpPr>
        <p:spPr>
          <a:xfrm>
            <a:off x="3481344" y="4294632"/>
            <a:ext cx="1536746" cy="0"/>
          </a:xfrm>
          <a:custGeom>
            <a:avLst/>
            <a:gdLst/>
            <a:ahLst/>
            <a:cxnLst/>
            <a:rect l="l" t="t" r="r" b="b"/>
            <a:pathLst>
              <a:path w="668019">
                <a:moveTo>
                  <a:pt x="0" y="0"/>
                </a:moveTo>
                <a:lnTo>
                  <a:pt x="667512" y="0"/>
                </a:lnTo>
              </a:path>
            </a:pathLst>
          </a:custGeom>
          <a:ln w="9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pic>
        <p:nvPicPr>
          <p:cNvPr id="159" name="object 159"/>
          <p:cNvPicPr/>
          <p:nvPr/>
        </p:nvPicPr>
        <p:blipFill>
          <a:blip r:embed="rId34" cstate="print"/>
          <a:stretch>
            <a:fillRect/>
          </a:stretch>
        </p:blipFill>
        <p:spPr>
          <a:xfrm>
            <a:off x="4568168" y="4399789"/>
            <a:ext cx="206847" cy="192023"/>
          </a:xfrm>
          <a:prstGeom prst="rect">
            <a:avLst/>
          </a:prstGeom>
        </p:spPr>
      </p:pic>
      <p:pic>
        <p:nvPicPr>
          <p:cNvPr id="160" name="object 160"/>
          <p:cNvPicPr/>
          <p:nvPr/>
        </p:nvPicPr>
        <p:blipFill>
          <a:blip r:embed="rId35" cstate="print"/>
          <a:stretch>
            <a:fillRect/>
          </a:stretch>
        </p:blipFill>
        <p:spPr>
          <a:xfrm>
            <a:off x="4606734" y="5108448"/>
            <a:ext cx="196327" cy="193548"/>
          </a:xfrm>
          <a:prstGeom prst="rect">
            <a:avLst/>
          </a:prstGeom>
        </p:spPr>
      </p:pic>
      <p:grpSp>
        <p:nvGrpSpPr>
          <p:cNvPr id="161" name="object 161"/>
          <p:cNvGrpSpPr/>
          <p:nvPr/>
        </p:nvGrpSpPr>
        <p:grpSpPr>
          <a:xfrm>
            <a:off x="4494543" y="4325111"/>
            <a:ext cx="522959" cy="55244"/>
            <a:chOff x="1953767" y="4325111"/>
            <a:chExt cx="227329" cy="55244"/>
          </a:xfrm>
        </p:grpSpPr>
        <p:sp>
          <p:nvSpPr>
            <p:cNvPr id="162" name="object 162"/>
            <p:cNvSpPr/>
            <p:nvPr/>
          </p:nvSpPr>
          <p:spPr>
            <a:xfrm>
              <a:off x="1953767" y="4352544"/>
              <a:ext cx="151130" cy="0"/>
            </a:xfrm>
            <a:custGeom>
              <a:avLst/>
              <a:gdLst/>
              <a:ahLst/>
              <a:cxnLst/>
              <a:rect l="l" t="t" r="r" b="b"/>
              <a:pathLst>
                <a:path w="151130">
                  <a:moveTo>
                    <a:pt x="0" y="0"/>
                  </a:moveTo>
                  <a:lnTo>
                    <a:pt x="150876" y="0"/>
                  </a:lnTo>
                </a:path>
              </a:pathLst>
            </a:custGeom>
            <a:ln w="9144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63" name="object 163"/>
            <p:cNvSpPr/>
            <p:nvPr/>
          </p:nvSpPr>
          <p:spPr>
            <a:xfrm>
              <a:off x="2100071" y="4325111"/>
              <a:ext cx="81280" cy="55244"/>
            </a:xfrm>
            <a:custGeom>
              <a:avLst/>
              <a:gdLst/>
              <a:ahLst/>
              <a:cxnLst/>
              <a:rect l="l" t="t" r="r" b="b"/>
              <a:pathLst>
                <a:path w="81280" h="55245">
                  <a:moveTo>
                    <a:pt x="0" y="54864"/>
                  </a:moveTo>
                  <a:lnTo>
                    <a:pt x="0" y="0"/>
                  </a:lnTo>
                  <a:lnTo>
                    <a:pt x="80772" y="27432"/>
                  </a:lnTo>
                  <a:lnTo>
                    <a:pt x="0" y="54864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164" name="object 164"/>
          <p:cNvGrpSpPr/>
          <p:nvPr/>
        </p:nvGrpSpPr>
        <p:grpSpPr>
          <a:xfrm>
            <a:off x="2506705" y="5007864"/>
            <a:ext cx="2521316" cy="271780"/>
            <a:chOff x="1089659" y="5007864"/>
            <a:chExt cx="1096010" cy="271780"/>
          </a:xfrm>
        </p:grpSpPr>
        <p:sp>
          <p:nvSpPr>
            <p:cNvPr id="165" name="object 165"/>
            <p:cNvSpPr/>
            <p:nvPr/>
          </p:nvSpPr>
          <p:spPr>
            <a:xfrm>
              <a:off x="1953767" y="5225796"/>
              <a:ext cx="151130" cy="0"/>
            </a:xfrm>
            <a:custGeom>
              <a:avLst/>
              <a:gdLst/>
              <a:ahLst/>
              <a:cxnLst/>
              <a:rect l="l" t="t" r="r" b="b"/>
              <a:pathLst>
                <a:path w="151130">
                  <a:moveTo>
                    <a:pt x="0" y="0"/>
                  </a:moveTo>
                  <a:lnTo>
                    <a:pt x="150876" y="0"/>
                  </a:lnTo>
                </a:path>
              </a:pathLst>
            </a:custGeom>
            <a:ln w="9144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66" name="object 166"/>
            <p:cNvSpPr/>
            <p:nvPr/>
          </p:nvSpPr>
          <p:spPr>
            <a:xfrm>
              <a:off x="2100071" y="5198364"/>
              <a:ext cx="81280" cy="55244"/>
            </a:xfrm>
            <a:custGeom>
              <a:avLst/>
              <a:gdLst/>
              <a:ahLst/>
              <a:cxnLst/>
              <a:rect l="l" t="t" r="r" b="b"/>
              <a:pathLst>
                <a:path w="81280" h="55245">
                  <a:moveTo>
                    <a:pt x="0" y="54864"/>
                  </a:moveTo>
                  <a:lnTo>
                    <a:pt x="0" y="0"/>
                  </a:lnTo>
                  <a:lnTo>
                    <a:pt x="80772" y="27432"/>
                  </a:lnTo>
                  <a:lnTo>
                    <a:pt x="0" y="54864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67" name="object 167"/>
            <p:cNvSpPr/>
            <p:nvPr/>
          </p:nvSpPr>
          <p:spPr>
            <a:xfrm>
              <a:off x="1094231" y="5012436"/>
              <a:ext cx="1087120" cy="262255"/>
            </a:xfrm>
            <a:custGeom>
              <a:avLst/>
              <a:gdLst/>
              <a:ahLst/>
              <a:cxnLst/>
              <a:rect l="l" t="t" r="r" b="b"/>
              <a:pathLst>
                <a:path w="1087120" h="262254">
                  <a:moveTo>
                    <a:pt x="1086612" y="262128"/>
                  </a:moveTo>
                  <a:lnTo>
                    <a:pt x="0" y="262128"/>
                  </a:lnTo>
                  <a:lnTo>
                    <a:pt x="0" y="0"/>
                  </a:lnTo>
                </a:path>
              </a:pathLst>
            </a:custGeom>
            <a:ln w="9143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168" name="object 168"/>
          <p:cNvGrpSpPr/>
          <p:nvPr/>
        </p:nvGrpSpPr>
        <p:grpSpPr>
          <a:xfrm>
            <a:off x="3425251" y="4745737"/>
            <a:ext cx="109559" cy="47625"/>
            <a:chOff x="1488948" y="4745736"/>
            <a:chExt cx="47625" cy="47625"/>
          </a:xfrm>
        </p:grpSpPr>
        <p:sp>
          <p:nvSpPr>
            <p:cNvPr id="169" name="object 169"/>
            <p:cNvSpPr/>
            <p:nvPr/>
          </p:nvSpPr>
          <p:spPr>
            <a:xfrm>
              <a:off x="1493520" y="4750308"/>
              <a:ext cx="38100" cy="38100"/>
            </a:xfrm>
            <a:custGeom>
              <a:avLst/>
              <a:gdLst/>
              <a:ahLst/>
              <a:cxnLst/>
              <a:rect l="l" t="t" r="r" b="b"/>
              <a:pathLst>
                <a:path w="38100" h="38100">
                  <a:moveTo>
                    <a:pt x="18288" y="38099"/>
                  </a:moveTo>
                  <a:lnTo>
                    <a:pt x="10929" y="36504"/>
                  </a:lnTo>
                  <a:lnTo>
                    <a:pt x="5143" y="32194"/>
                  </a:lnTo>
                  <a:lnTo>
                    <a:pt x="1357" y="25884"/>
                  </a:lnTo>
                  <a:lnTo>
                    <a:pt x="0" y="18287"/>
                  </a:lnTo>
                  <a:lnTo>
                    <a:pt x="1357" y="10929"/>
                  </a:lnTo>
                  <a:lnTo>
                    <a:pt x="5143" y="5143"/>
                  </a:lnTo>
                  <a:lnTo>
                    <a:pt x="10929" y="1357"/>
                  </a:lnTo>
                  <a:lnTo>
                    <a:pt x="18288" y="0"/>
                  </a:lnTo>
                  <a:lnTo>
                    <a:pt x="25884" y="1357"/>
                  </a:lnTo>
                  <a:lnTo>
                    <a:pt x="32194" y="5143"/>
                  </a:lnTo>
                  <a:lnTo>
                    <a:pt x="36504" y="10929"/>
                  </a:lnTo>
                  <a:lnTo>
                    <a:pt x="38100" y="18287"/>
                  </a:lnTo>
                  <a:lnTo>
                    <a:pt x="36504" y="25884"/>
                  </a:lnTo>
                  <a:lnTo>
                    <a:pt x="32194" y="32194"/>
                  </a:lnTo>
                  <a:lnTo>
                    <a:pt x="25884" y="36504"/>
                  </a:lnTo>
                  <a:lnTo>
                    <a:pt x="18288" y="38099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70" name="object 170"/>
            <p:cNvSpPr/>
            <p:nvPr/>
          </p:nvSpPr>
          <p:spPr>
            <a:xfrm>
              <a:off x="1493520" y="4750308"/>
              <a:ext cx="38100" cy="38100"/>
            </a:xfrm>
            <a:custGeom>
              <a:avLst/>
              <a:gdLst/>
              <a:ahLst/>
              <a:cxnLst/>
              <a:rect l="l" t="t" r="r" b="b"/>
              <a:pathLst>
                <a:path w="38100" h="38100">
                  <a:moveTo>
                    <a:pt x="0" y="18287"/>
                  </a:moveTo>
                  <a:lnTo>
                    <a:pt x="1357" y="10929"/>
                  </a:lnTo>
                  <a:lnTo>
                    <a:pt x="5143" y="5143"/>
                  </a:lnTo>
                  <a:lnTo>
                    <a:pt x="10929" y="1357"/>
                  </a:lnTo>
                  <a:lnTo>
                    <a:pt x="18288" y="0"/>
                  </a:lnTo>
                  <a:lnTo>
                    <a:pt x="25884" y="1357"/>
                  </a:lnTo>
                  <a:lnTo>
                    <a:pt x="32194" y="5143"/>
                  </a:lnTo>
                  <a:lnTo>
                    <a:pt x="36504" y="10929"/>
                  </a:lnTo>
                  <a:lnTo>
                    <a:pt x="38100" y="18287"/>
                  </a:lnTo>
                  <a:lnTo>
                    <a:pt x="36504" y="25884"/>
                  </a:lnTo>
                  <a:lnTo>
                    <a:pt x="32194" y="32194"/>
                  </a:lnTo>
                  <a:lnTo>
                    <a:pt x="25884" y="36504"/>
                  </a:lnTo>
                  <a:lnTo>
                    <a:pt x="18288" y="38099"/>
                  </a:lnTo>
                  <a:lnTo>
                    <a:pt x="10929" y="36504"/>
                  </a:lnTo>
                  <a:lnTo>
                    <a:pt x="5143" y="32194"/>
                  </a:lnTo>
                  <a:lnTo>
                    <a:pt x="1357" y="25884"/>
                  </a:lnTo>
                  <a:lnTo>
                    <a:pt x="0" y="18287"/>
                  </a:lnTo>
                </a:path>
              </a:pathLst>
            </a:custGeom>
            <a:ln w="9144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pic>
        <p:nvPicPr>
          <p:cNvPr id="171" name="object 171"/>
          <p:cNvPicPr/>
          <p:nvPr/>
        </p:nvPicPr>
        <p:blipFill>
          <a:blip r:embed="rId36" cstate="print"/>
          <a:stretch>
            <a:fillRect/>
          </a:stretch>
        </p:blipFill>
        <p:spPr>
          <a:xfrm>
            <a:off x="1591670" y="4171189"/>
            <a:ext cx="1756462" cy="83819"/>
          </a:xfrm>
          <a:prstGeom prst="rect">
            <a:avLst/>
          </a:prstGeom>
        </p:spPr>
      </p:pic>
      <p:grpSp>
        <p:nvGrpSpPr>
          <p:cNvPr id="172" name="object 172"/>
          <p:cNvGrpSpPr/>
          <p:nvPr/>
        </p:nvGrpSpPr>
        <p:grpSpPr>
          <a:xfrm>
            <a:off x="2615388" y="6179820"/>
            <a:ext cx="876471" cy="251460"/>
            <a:chOff x="1136903" y="6179820"/>
            <a:chExt cx="381000" cy="251460"/>
          </a:xfrm>
        </p:grpSpPr>
        <p:sp>
          <p:nvSpPr>
            <p:cNvPr id="173" name="object 173"/>
            <p:cNvSpPr/>
            <p:nvPr/>
          </p:nvSpPr>
          <p:spPr>
            <a:xfrm>
              <a:off x="1176527" y="6353556"/>
              <a:ext cx="56515" cy="53340"/>
            </a:xfrm>
            <a:custGeom>
              <a:avLst/>
              <a:gdLst/>
              <a:ahLst/>
              <a:cxnLst/>
              <a:rect l="l" t="t" r="r" b="b"/>
              <a:pathLst>
                <a:path w="56515" h="53339">
                  <a:moveTo>
                    <a:pt x="0" y="28955"/>
                  </a:moveTo>
                  <a:lnTo>
                    <a:pt x="3048" y="33527"/>
                  </a:lnTo>
                  <a:lnTo>
                    <a:pt x="7620" y="39623"/>
                  </a:lnTo>
                  <a:lnTo>
                    <a:pt x="12192" y="44195"/>
                  </a:lnTo>
                  <a:lnTo>
                    <a:pt x="18288" y="47243"/>
                  </a:lnTo>
                  <a:lnTo>
                    <a:pt x="22859" y="50291"/>
                  </a:lnTo>
                  <a:lnTo>
                    <a:pt x="27432" y="51815"/>
                  </a:lnTo>
                  <a:lnTo>
                    <a:pt x="33528" y="53339"/>
                  </a:lnTo>
                  <a:lnTo>
                    <a:pt x="38100" y="53339"/>
                  </a:lnTo>
                  <a:lnTo>
                    <a:pt x="42672" y="51815"/>
                  </a:lnTo>
                  <a:lnTo>
                    <a:pt x="47244" y="48767"/>
                  </a:lnTo>
                  <a:lnTo>
                    <a:pt x="53339" y="42671"/>
                  </a:lnTo>
                  <a:lnTo>
                    <a:pt x="54864" y="36575"/>
                  </a:lnTo>
                  <a:lnTo>
                    <a:pt x="54864" y="32003"/>
                  </a:lnTo>
                  <a:lnTo>
                    <a:pt x="56387" y="25907"/>
                  </a:lnTo>
                  <a:lnTo>
                    <a:pt x="54864" y="18287"/>
                  </a:lnTo>
                  <a:lnTo>
                    <a:pt x="53339" y="12191"/>
                  </a:lnTo>
                  <a:lnTo>
                    <a:pt x="47244" y="0"/>
                  </a:lnTo>
                </a:path>
              </a:pathLst>
            </a:custGeom>
            <a:ln w="9144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74" name="object 174"/>
            <p:cNvSpPr/>
            <p:nvPr/>
          </p:nvSpPr>
          <p:spPr>
            <a:xfrm>
              <a:off x="1245107" y="6313932"/>
              <a:ext cx="56515" cy="53340"/>
            </a:xfrm>
            <a:custGeom>
              <a:avLst/>
              <a:gdLst/>
              <a:ahLst/>
              <a:cxnLst/>
              <a:rect l="l" t="t" r="r" b="b"/>
              <a:pathLst>
                <a:path w="56515" h="53339">
                  <a:moveTo>
                    <a:pt x="0" y="28955"/>
                  </a:moveTo>
                  <a:lnTo>
                    <a:pt x="3048" y="33527"/>
                  </a:lnTo>
                  <a:lnTo>
                    <a:pt x="7620" y="39623"/>
                  </a:lnTo>
                  <a:lnTo>
                    <a:pt x="12192" y="44195"/>
                  </a:lnTo>
                  <a:lnTo>
                    <a:pt x="18288" y="47243"/>
                  </a:lnTo>
                  <a:lnTo>
                    <a:pt x="22859" y="50291"/>
                  </a:lnTo>
                  <a:lnTo>
                    <a:pt x="28956" y="51815"/>
                  </a:lnTo>
                  <a:lnTo>
                    <a:pt x="33528" y="53339"/>
                  </a:lnTo>
                  <a:lnTo>
                    <a:pt x="38100" y="53339"/>
                  </a:lnTo>
                  <a:lnTo>
                    <a:pt x="47244" y="50291"/>
                  </a:lnTo>
                  <a:lnTo>
                    <a:pt x="50292" y="45719"/>
                  </a:lnTo>
                  <a:lnTo>
                    <a:pt x="53339" y="42671"/>
                  </a:lnTo>
                  <a:lnTo>
                    <a:pt x="54864" y="36575"/>
                  </a:lnTo>
                  <a:lnTo>
                    <a:pt x="56387" y="32003"/>
                  </a:lnTo>
                  <a:lnTo>
                    <a:pt x="56387" y="25907"/>
                  </a:lnTo>
                  <a:lnTo>
                    <a:pt x="54864" y="19811"/>
                  </a:lnTo>
                  <a:lnTo>
                    <a:pt x="53339" y="12191"/>
                  </a:lnTo>
                  <a:lnTo>
                    <a:pt x="51816" y="6095"/>
                  </a:lnTo>
                  <a:lnTo>
                    <a:pt x="47244" y="0"/>
                  </a:lnTo>
                </a:path>
              </a:pathLst>
            </a:custGeom>
            <a:ln w="9144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75" name="object 175"/>
            <p:cNvSpPr/>
            <p:nvPr/>
          </p:nvSpPr>
          <p:spPr>
            <a:xfrm>
              <a:off x="1210056" y="6333744"/>
              <a:ext cx="56515" cy="53340"/>
            </a:xfrm>
            <a:custGeom>
              <a:avLst/>
              <a:gdLst/>
              <a:ahLst/>
              <a:cxnLst/>
              <a:rect l="l" t="t" r="r" b="b"/>
              <a:pathLst>
                <a:path w="56515" h="53339">
                  <a:moveTo>
                    <a:pt x="0" y="28955"/>
                  </a:moveTo>
                  <a:lnTo>
                    <a:pt x="4572" y="33527"/>
                  </a:lnTo>
                  <a:lnTo>
                    <a:pt x="7620" y="39623"/>
                  </a:lnTo>
                  <a:lnTo>
                    <a:pt x="13716" y="44195"/>
                  </a:lnTo>
                  <a:lnTo>
                    <a:pt x="18288" y="47243"/>
                  </a:lnTo>
                  <a:lnTo>
                    <a:pt x="24384" y="50291"/>
                  </a:lnTo>
                  <a:lnTo>
                    <a:pt x="33528" y="53339"/>
                  </a:lnTo>
                  <a:lnTo>
                    <a:pt x="39624" y="53339"/>
                  </a:lnTo>
                  <a:lnTo>
                    <a:pt x="44195" y="51815"/>
                  </a:lnTo>
                  <a:lnTo>
                    <a:pt x="47244" y="50291"/>
                  </a:lnTo>
                  <a:lnTo>
                    <a:pt x="50292" y="45719"/>
                  </a:lnTo>
                  <a:lnTo>
                    <a:pt x="53339" y="42671"/>
                  </a:lnTo>
                  <a:lnTo>
                    <a:pt x="54864" y="36575"/>
                  </a:lnTo>
                  <a:lnTo>
                    <a:pt x="56387" y="32003"/>
                  </a:lnTo>
                  <a:lnTo>
                    <a:pt x="56387" y="19811"/>
                  </a:lnTo>
                  <a:lnTo>
                    <a:pt x="53339" y="12191"/>
                  </a:lnTo>
                  <a:lnTo>
                    <a:pt x="51816" y="6095"/>
                  </a:lnTo>
                  <a:lnTo>
                    <a:pt x="48768" y="0"/>
                  </a:lnTo>
                </a:path>
              </a:pathLst>
            </a:custGeom>
            <a:ln w="9144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76" name="object 176"/>
            <p:cNvSpPr/>
            <p:nvPr/>
          </p:nvSpPr>
          <p:spPr>
            <a:xfrm>
              <a:off x="1141475" y="6373367"/>
              <a:ext cx="56515" cy="53340"/>
            </a:xfrm>
            <a:custGeom>
              <a:avLst/>
              <a:gdLst/>
              <a:ahLst/>
              <a:cxnLst/>
              <a:rect l="l" t="t" r="r" b="b"/>
              <a:pathLst>
                <a:path w="56515" h="53339">
                  <a:moveTo>
                    <a:pt x="0" y="28955"/>
                  </a:moveTo>
                  <a:lnTo>
                    <a:pt x="4572" y="33527"/>
                  </a:lnTo>
                  <a:lnTo>
                    <a:pt x="9144" y="39623"/>
                  </a:lnTo>
                  <a:lnTo>
                    <a:pt x="13716" y="44195"/>
                  </a:lnTo>
                  <a:lnTo>
                    <a:pt x="18288" y="47243"/>
                  </a:lnTo>
                  <a:lnTo>
                    <a:pt x="24384" y="50291"/>
                  </a:lnTo>
                  <a:lnTo>
                    <a:pt x="28956" y="51815"/>
                  </a:lnTo>
                  <a:lnTo>
                    <a:pt x="35052" y="53339"/>
                  </a:lnTo>
                  <a:lnTo>
                    <a:pt x="39624" y="53339"/>
                  </a:lnTo>
                  <a:lnTo>
                    <a:pt x="44195" y="51815"/>
                  </a:lnTo>
                  <a:lnTo>
                    <a:pt x="53339" y="42671"/>
                  </a:lnTo>
                  <a:lnTo>
                    <a:pt x="54864" y="36575"/>
                  </a:lnTo>
                  <a:lnTo>
                    <a:pt x="56387" y="32003"/>
                  </a:lnTo>
                  <a:lnTo>
                    <a:pt x="56387" y="18287"/>
                  </a:lnTo>
                  <a:lnTo>
                    <a:pt x="53339" y="12191"/>
                  </a:lnTo>
                  <a:lnTo>
                    <a:pt x="51816" y="6095"/>
                  </a:lnTo>
                  <a:lnTo>
                    <a:pt x="48768" y="0"/>
                  </a:lnTo>
                </a:path>
              </a:pathLst>
            </a:custGeom>
            <a:ln w="9144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77" name="object 177"/>
            <p:cNvSpPr/>
            <p:nvPr/>
          </p:nvSpPr>
          <p:spPr>
            <a:xfrm>
              <a:off x="1173479" y="6184392"/>
              <a:ext cx="340360" cy="198120"/>
            </a:xfrm>
            <a:custGeom>
              <a:avLst/>
              <a:gdLst/>
              <a:ahLst/>
              <a:cxnLst/>
              <a:rect l="l" t="t" r="r" b="b"/>
              <a:pathLst>
                <a:path w="340359" h="198120">
                  <a:moveTo>
                    <a:pt x="85344" y="150875"/>
                  </a:moveTo>
                  <a:lnTo>
                    <a:pt x="82295" y="144779"/>
                  </a:lnTo>
                  <a:lnTo>
                    <a:pt x="77724" y="143255"/>
                  </a:lnTo>
                  <a:lnTo>
                    <a:pt x="73152" y="144779"/>
                  </a:lnTo>
                  <a:lnTo>
                    <a:pt x="70104" y="147827"/>
                  </a:lnTo>
                  <a:lnTo>
                    <a:pt x="68579" y="152400"/>
                  </a:lnTo>
                  <a:lnTo>
                    <a:pt x="71628" y="158495"/>
                  </a:lnTo>
                </a:path>
                <a:path w="340359" h="198120">
                  <a:moveTo>
                    <a:pt x="16764" y="190500"/>
                  </a:moveTo>
                  <a:lnTo>
                    <a:pt x="13716" y="184403"/>
                  </a:lnTo>
                  <a:lnTo>
                    <a:pt x="9144" y="182879"/>
                  </a:lnTo>
                  <a:lnTo>
                    <a:pt x="4572" y="184403"/>
                  </a:lnTo>
                  <a:lnTo>
                    <a:pt x="1524" y="187451"/>
                  </a:lnTo>
                  <a:lnTo>
                    <a:pt x="0" y="192023"/>
                  </a:lnTo>
                  <a:lnTo>
                    <a:pt x="3048" y="198119"/>
                  </a:lnTo>
                </a:path>
                <a:path w="340359" h="198120">
                  <a:moveTo>
                    <a:pt x="50291" y="170687"/>
                  </a:moveTo>
                  <a:lnTo>
                    <a:pt x="47244" y="164591"/>
                  </a:lnTo>
                  <a:lnTo>
                    <a:pt x="42672" y="163067"/>
                  </a:lnTo>
                  <a:lnTo>
                    <a:pt x="38100" y="164591"/>
                  </a:lnTo>
                  <a:lnTo>
                    <a:pt x="35052" y="167639"/>
                  </a:lnTo>
                  <a:lnTo>
                    <a:pt x="33528" y="173735"/>
                  </a:lnTo>
                  <a:lnTo>
                    <a:pt x="36576" y="178307"/>
                  </a:lnTo>
                </a:path>
                <a:path w="340359" h="198120">
                  <a:moveTo>
                    <a:pt x="339852" y="0"/>
                  </a:moveTo>
                  <a:lnTo>
                    <a:pt x="118871" y="128015"/>
                  </a:lnTo>
                </a:path>
              </a:pathLst>
            </a:custGeom>
            <a:ln w="9144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178" name="object 178"/>
          <p:cNvSpPr/>
          <p:nvPr/>
        </p:nvSpPr>
        <p:spPr>
          <a:xfrm>
            <a:off x="4319249" y="6402323"/>
            <a:ext cx="109559" cy="26034"/>
          </a:xfrm>
          <a:custGeom>
            <a:avLst/>
            <a:gdLst/>
            <a:ahLst/>
            <a:cxnLst/>
            <a:rect l="l" t="t" r="r" b="b"/>
            <a:pathLst>
              <a:path w="47625" h="26035">
                <a:moveTo>
                  <a:pt x="0" y="0"/>
                </a:moveTo>
                <a:lnTo>
                  <a:pt x="47244" y="25908"/>
                </a:lnTo>
              </a:path>
            </a:pathLst>
          </a:custGeom>
          <a:ln w="9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9" name="object 179"/>
          <p:cNvSpPr/>
          <p:nvPr/>
        </p:nvSpPr>
        <p:spPr>
          <a:xfrm>
            <a:off x="3481344" y="6185915"/>
            <a:ext cx="487902" cy="128270"/>
          </a:xfrm>
          <a:custGeom>
            <a:avLst/>
            <a:gdLst/>
            <a:ahLst/>
            <a:cxnLst/>
            <a:rect l="l" t="t" r="r" b="b"/>
            <a:pathLst>
              <a:path w="212089" h="128270">
                <a:moveTo>
                  <a:pt x="0" y="0"/>
                </a:moveTo>
                <a:lnTo>
                  <a:pt x="211835" y="128016"/>
                </a:lnTo>
              </a:path>
            </a:pathLst>
          </a:custGeom>
          <a:ln w="9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grpSp>
        <p:nvGrpSpPr>
          <p:cNvPr id="180" name="object 180"/>
          <p:cNvGrpSpPr/>
          <p:nvPr/>
        </p:nvGrpSpPr>
        <p:grpSpPr>
          <a:xfrm>
            <a:off x="3961648" y="6283451"/>
            <a:ext cx="385647" cy="120650"/>
            <a:chOff x="1722119" y="6283451"/>
            <a:chExt cx="167640" cy="120650"/>
          </a:xfrm>
        </p:grpSpPr>
        <p:sp>
          <p:nvSpPr>
            <p:cNvPr id="181" name="object 181"/>
            <p:cNvSpPr/>
            <p:nvPr/>
          </p:nvSpPr>
          <p:spPr>
            <a:xfrm>
              <a:off x="1793747" y="6327648"/>
              <a:ext cx="56515" cy="52069"/>
            </a:xfrm>
            <a:custGeom>
              <a:avLst/>
              <a:gdLst/>
              <a:ahLst/>
              <a:cxnLst/>
              <a:rect l="l" t="t" r="r" b="b"/>
              <a:pathLst>
                <a:path w="56514" h="52070">
                  <a:moveTo>
                    <a:pt x="48768" y="51815"/>
                  </a:moveTo>
                  <a:lnTo>
                    <a:pt x="54864" y="39623"/>
                  </a:lnTo>
                  <a:lnTo>
                    <a:pt x="56388" y="33527"/>
                  </a:lnTo>
                  <a:lnTo>
                    <a:pt x="56388" y="15239"/>
                  </a:lnTo>
                  <a:lnTo>
                    <a:pt x="53340" y="10667"/>
                  </a:lnTo>
                  <a:lnTo>
                    <a:pt x="51816" y="6095"/>
                  </a:lnTo>
                  <a:lnTo>
                    <a:pt x="48768" y="3047"/>
                  </a:lnTo>
                  <a:lnTo>
                    <a:pt x="39624" y="0"/>
                  </a:lnTo>
                  <a:lnTo>
                    <a:pt x="28956" y="0"/>
                  </a:lnTo>
                  <a:lnTo>
                    <a:pt x="24384" y="1523"/>
                  </a:lnTo>
                  <a:lnTo>
                    <a:pt x="19812" y="4571"/>
                  </a:lnTo>
                  <a:lnTo>
                    <a:pt x="13716" y="9143"/>
                  </a:lnTo>
                  <a:lnTo>
                    <a:pt x="4572" y="18287"/>
                  </a:lnTo>
                  <a:lnTo>
                    <a:pt x="0" y="24383"/>
                  </a:lnTo>
                </a:path>
              </a:pathLst>
            </a:custGeom>
            <a:ln w="9144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82" name="object 182"/>
            <p:cNvSpPr/>
            <p:nvPr/>
          </p:nvSpPr>
          <p:spPr>
            <a:xfrm>
              <a:off x="1726691" y="6288023"/>
              <a:ext cx="55244" cy="52069"/>
            </a:xfrm>
            <a:custGeom>
              <a:avLst/>
              <a:gdLst/>
              <a:ahLst/>
              <a:cxnLst/>
              <a:rect l="l" t="t" r="r" b="b"/>
              <a:pathLst>
                <a:path w="55244" h="52070">
                  <a:moveTo>
                    <a:pt x="48768" y="51815"/>
                  </a:moveTo>
                  <a:lnTo>
                    <a:pt x="54864" y="39623"/>
                  </a:lnTo>
                  <a:lnTo>
                    <a:pt x="54864" y="33527"/>
                  </a:lnTo>
                  <a:lnTo>
                    <a:pt x="54864" y="15239"/>
                  </a:lnTo>
                  <a:lnTo>
                    <a:pt x="39624" y="0"/>
                  </a:lnTo>
                  <a:lnTo>
                    <a:pt x="28956" y="0"/>
                  </a:lnTo>
                  <a:lnTo>
                    <a:pt x="24384" y="1523"/>
                  </a:lnTo>
                  <a:lnTo>
                    <a:pt x="18288" y="4571"/>
                  </a:lnTo>
                  <a:lnTo>
                    <a:pt x="4572" y="18287"/>
                  </a:lnTo>
                  <a:lnTo>
                    <a:pt x="0" y="24383"/>
                  </a:lnTo>
                </a:path>
              </a:pathLst>
            </a:custGeom>
            <a:ln w="9144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83" name="object 183"/>
            <p:cNvSpPr/>
            <p:nvPr/>
          </p:nvSpPr>
          <p:spPr>
            <a:xfrm>
              <a:off x="1761743" y="6307835"/>
              <a:ext cx="55244" cy="52069"/>
            </a:xfrm>
            <a:custGeom>
              <a:avLst/>
              <a:gdLst/>
              <a:ahLst/>
              <a:cxnLst/>
              <a:rect l="l" t="t" r="r" b="b"/>
              <a:pathLst>
                <a:path w="55244" h="52070">
                  <a:moveTo>
                    <a:pt x="47243" y="51815"/>
                  </a:moveTo>
                  <a:lnTo>
                    <a:pt x="50291" y="45719"/>
                  </a:lnTo>
                  <a:lnTo>
                    <a:pt x="51815" y="39623"/>
                  </a:lnTo>
                  <a:lnTo>
                    <a:pt x="54863" y="27431"/>
                  </a:lnTo>
                  <a:lnTo>
                    <a:pt x="54863" y="21335"/>
                  </a:lnTo>
                  <a:lnTo>
                    <a:pt x="38099" y="0"/>
                  </a:lnTo>
                  <a:lnTo>
                    <a:pt x="27431" y="0"/>
                  </a:lnTo>
                  <a:lnTo>
                    <a:pt x="22859" y="3047"/>
                  </a:lnTo>
                  <a:lnTo>
                    <a:pt x="18287" y="4571"/>
                  </a:lnTo>
                  <a:lnTo>
                    <a:pt x="12191" y="9143"/>
                  </a:lnTo>
                  <a:lnTo>
                    <a:pt x="7619" y="13715"/>
                  </a:lnTo>
                  <a:lnTo>
                    <a:pt x="4571" y="18287"/>
                  </a:lnTo>
                  <a:lnTo>
                    <a:pt x="0" y="25907"/>
                  </a:lnTo>
                </a:path>
              </a:pathLst>
            </a:custGeom>
            <a:ln w="9144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84" name="object 184"/>
            <p:cNvSpPr/>
            <p:nvPr/>
          </p:nvSpPr>
          <p:spPr>
            <a:xfrm>
              <a:off x="1828799" y="6347460"/>
              <a:ext cx="56515" cy="52069"/>
            </a:xfrm>
            <a:custGeom>
              <a:avLst/>
              <a:gdLst/>
              <a:ahLst/>
              <a:cxnLst/>
              <a:rect l="l" t="t" r="r" b="b"/>
              <a:pathLst>
                <a:path w="56514" h="52070">
                  <a:moveTo>
                    <a:pt x="48768" y="51815"/>
                  </a:moveTo>
                  <a:lnTo>
                    <a:pt x="51816" y="45719"/>
                  </a:lnTo>
                  <a:lnTo>
                    <a:pt x="56388" y="27431"/>
                  </a:lnTo>
                  <a:lnTo>
                    <a:pt x="56388" y="21335"/>
                  </a:lnTo>
                  <a:lnTo>
                    <a:pt x="38100" y="0"/>
                  </a:lnTo>
                  <a:lnTo>
                    <a:pt x="28956" y="0"/>
                  </a:lnTo>
                  <a:lnTo>
                    <a:pt x="4572" y="18287"/>
                  </a:lnTo>
                  <a:lnTo>
                    <a:pt x="0" y="24383"/>
                  </a:lnTo>
                </a:path>
              </a:pathLst>
            </a:custGeom>
            <a:ln w="9144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85" name="object 185"/>
            <p:cNvSpPr/>
            <p:nvPr/>
          </p:nvSpPr>
          <p:spPr>
            <a:xfrm>
              <a:off x="1758695" y="6332219"/>
              <a:ext cx="83820" cy="55244"/>
            </a:xfrm>
            <a:custGeom>
              <a:avLst/>
              <a:gdLst/>
              <a:ahLst/>
              <a:cxnLst/>
              <a:rect l="l" t="t" r="r" b="b"/>
              <a:pathLst>
                <a:path w="83819" h="55245">
                  <a:moveTo>
                    <a:pt x="3048" y="0"/>
                  </a:moveTo>
                  <a:lnTo>
                    <a:pt x="0" y="4572"/>
                  </a:lnTo>
                  <a:lnTo>
                    <a:pt x="1524" y="10667"/>
                  </a:lnTo>
                  <a:lnTo>
                    <a:pt x="4571" y="12192"/>
                  </a:lnTo>
                  <a:lnTo>
                    <a:pt x="9144" y="15240"/>
                  </a:lnTo>
                  <a:lnTo>
                    <a:pt x="13716" y="12192"/>
                  </a:lnTo>
                  <a:lnTo>
                    <a:pt x="16763" y="7619"/>
                  </a:lnTo>
                </a:path>
                <a:path w="83819" h="55245">
                  <a:moveTo>
                    <a:pt x="70104" y="39624"/>
                  </a:moveTo>
                  <a:lnTo>
                    <a:pt x="68579" y="44196"/>
                  </a:lnTo>
                  <a:lnTo>
                    <a:pt x="68579" y="50292"/>
                  </a:lnTo>
                  <a:lnTo>
                    <a:pt x="71628" y="51816"/>
                  </a:lnTo>
                  <a:lnTo>
                    <a:pt x="76200" y="54864"/>
                  </a:lnTo>
                  <a:lnTo>
                    <a:pt x="80771" y="51816"/>
                  </a:lnTo>
                  <a:lnTo>
                    <a:pt x="83820" y="47244"/>
                  </a:lnTo>
                </a:path>
                <a:path w="83819" h="55245">
                  <a:moveTo>
                    <a:pt x="36575" y="19812"/>
                  </a:moveTo>
                  <a:lnTo>
                    <a:pt x="33528" y="24383"/>
                  </a:lnTo>
                  <a:lnTo>
                    <a:pt x="35052" y="30480"/>
                  </a:lnTo>
                  <a:lnTo>
                    <a:pt x="38100" y="33528"/>
                  </a:lnTo>
                  <a:lnTo>
                    <a:pt x="42671" y="35051"/>
                  </a:lnTo>
                  <a:lnTo>
                    <a:pt x="47244" y="32003"/>
                  </a:lnTo>
                  <a:lnTo>
                    <a:pt x="50291" y="27432"/>
                  </a:lnTo>
                </a:path>
              </a:pathLst>
            </a:custGeom>
            <a:ln w="9144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186" name="object 186"/>
          <p:cNvSpPr/>
          <p:nvPr/>
        </p:nvSpPr>
        <p:spPr>
          <a:xfrm>
            <a:off x="3477838" y="5713476"/>
            <a:ext cx="0" cy="55244"/>
          </a:xfrm>
          <a:custGeom>
            <a:avLst/>
            <a:gdLst/>
            <a:ahLst/>
            <a:cxnLst/>
            <a:rect l="l" t="t" r="r" b="b"/>
            <a:pathLst>
              <a:path h="55245">
                <a:moveTo>
                  <a:pt x="0" y="54863"/>
                </a:moveTo>
                <a:lnTo>
                  <a:pt x="0" y="0"/>
                </a:lnTo>
              </a:path>
            </a:pathLst>
          </a:custGeom>
          <a:ln w="9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7" name="object 187"/>
          <p:cNvSpPr/>
          <p:nvPr/>
        </p:nvSpPr>
        <p:spPr>
          <a:xfrm>
            <a:off x="3477838" y="5942077"/>
            <a:ext cx="0" cy="239395"/>
          </a:xfrm>
          <a:custGeom>
            <a:avLst/>
            <a:gdLst/>
            <a:ahLst/>
            <a:cxnLst/>
            <a:rect l="l" t="t" r="r" b="b"/>
            <a:pathLst>
              <a:path h="239395">
                <a:moveTo>
                  <a:pt x="0" y="239267"/>
                </a:moveTo>
                <a:lnTo>
                  <a:pt x="0" y="0"/>
                </a:lnTo>
              </a:path>
            </a:pathLst>
          </a:custGeom>
          <a:ln w="9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grpSp>
        <p:nvGrpSpPr>
          <p:cNvPr id="188" name="object 188"/>
          <p:cNvGrpSpPr/>
          <p:nvPr/>
        </p:nvGrpSpPr>
        <p:grpSpPr>
          <a:xfrm>
            <a:off x="3369153" y="5765292"/>
            <a:ext cx="140235" cy="181610"/>
            <a:chOff x="1464563" y="5765292"/>
            <a:chExt cx="60960" cy="181610"/>
          </a:xfrm>
        </p:grpSpPr>
        <p:sp>
          <p:nvSpPr>
            <p:cNvPr id="189" name="object 189"/>
            <p:cNvSpPr/>
            <p:nvPr/>
          </p:nvSpPr>
          <p:spPr>
            <a:xfrm>
              <a:off x="1469135" y="5807964"/>
              <a:ext cx="43180" cy="55244"/>
            </a:xfrm>
            <a:custGeom>
              <a:avLst/>
              <a:gdLst/>
              <a:ahLst/>
              <a:cxnLst/>
              <a:rect l="l" t="t" r="r" b="b"/>
              <a:pathLst>
                <a:path w="43180" h="55245">
                  <a:moveTo>
                    <a:pt x="41147" y="0"/>
                  </a:moveTo>
                  <a:lnTo>
                    <a:pt x="35051" y="0"/>
                  </a:lnTo>
                  <a:lnTo>
                    <a:pt x="28955" y="1524"/>
                  </a:lnTo>
                  <a:lnTo>
                    <a:pt x="21335" y="3048"/>
                  </a:lnTo>
                  <a:lnTo>
                    <a:pt x="15239" y="6096"/>
                  </a:lnTo>
                  <a:lnTo>
                    <a:pt x="6095" y="12192"/>
                  </a:lnTo>
                  <a:lnTo>
                    <a:pt x="0" y="21336"/>
                  </a:lnTo>
                  <a:lnTo>
                    <a:pt x="0" y="35052"/>
                  </a:lnTo>
                  <a:lnTo>
                    <a:pt x="3047" y="38100"/>
                  </a:lnTo>
                  <a:lnTo>
                    <a:pt x="6095" y="42672"/>
                  </a:lnTo>
                  <a:lnTo>
                    <a:pt x="15239" y="48768"/>
                  </a:lnTo>
                  <a:lnTo>
                    <a:pt x="21335" y="51816"/>
                  </a:lnTo>
                  <a:lnTo>
                    <a:pt x="28955" y="53339"/>
                  </a:lnTo>
                  <a:lnTo>
                    <a:pt x="35051" y="54864"/>
                  </a:lnTo>
                  <a:lnTo>
                    <a:pt x="42671" y="54864"/>
                  </a:lnTo>
                </a:path>
              </a:pathLst>
            </a:custGeom>
            <a:ln w="9143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90" name="object 190"/>
            <p:cNvSpPr/>
            <p:nvPr/>
          </p:nvSpPr>
          <p:spPr>
            <a:xfrm>
              <a:off x="1469135" y="5887212"/>
              <a:ext cx="43180" cy="55244"/>
            </a:xfrm>
            <a:custGeom>
              <a:avLst/>
              <a:gdLst/>
              <a:ahLst/>
              <a:cxnLst/>
              <a:rect l="l" t="t" r="r" b="b"/>
              <a:pathLst>
                <a:path w="43180" h="55245">
                  <a:moveTo>
                    <a:pt x="41147" y="0"/>
                  </a:moveTo>
                  <a:lnTo>
                    <a:pt x="35051" y="0"/>
                  </a:lnTo>
                  <a:lnTo>
                    <a:pt x="28955" y="1524"/>
                  </a:lnTo>
                  <a:lnTo>
                    <a:pt x="21335" y="3048"/>
                  </a:lnTo>
                  <a:lnTo>
                    <a:pt x="15239" y="6096"/>
                  </a:lnTo>
                  <a:lnTo>
                    <a:pt x="6095" y="12192"/>
                  </a:lnTo>
                  <a:lnTo>
                    <a:pt x="0" y="21336"/>
                  </a:lnTo>
                  <a:lnTo>
                    <a:pt x="0" y="35052"/>
                  </a:lnTo>
                  <a:lnTo>
                    <a:pt x="3047" y="38100"/>
                  </a:lnTo>
                  <a:lnTo>
                    <a:pt x="6095" y="42672"/>
                  </a:lnTo>
                  <a:lnTo>
                    <a:pt x="10667" y="45719"/>
                  </a:lnTo>
                  <a:lnTo>
                    <a:pt x="15239" y="50292"/>
                  </a:lnTo>
                  <a:lnTo>
                    <a:pt x="21335" y="51816"/>
                  </a:lnTo>
                  <a:lnTo>
                    <a:pt x="28955" y="53339"/>
                  </a:lnTo>
                  <a:lnTo>
                    <a:pt x="35051" y="54864"/>
                  </a:lnTo>
                  <a:lnTo>
                    <a:pt x="42671" y="54864"/>
                  </a:lnTo>
                </a:path>
              </a:pathLst>
            </a:custGeom>
            <a:ln w="9143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91" name="object 191"/>
            <p:cNvSpPr/>
            <p:nvPr/>
          </p:nvSpPr>
          <p:spPr>
            <a:xfrm>
              <a:off x="1469135" y="5847588"/>
              <a:ext cx="43180" cy="55244"/>
            </a:xfrm>
            <a:custGeom>
              <a:avLst/>
              <a:gdLst/>
              <a:ahLst/>
              <a:cxnLst/>
              <a:rect l="l" t="t" r="r" b="b"/>
              <a:pathLst>
                <a:path w="43180" h="55245">
                  <a:moveTo>
                    <a:pt x="41147" y="0"/>
                  </a:moveTo>
                  <a:lnTo>
                    <a:pt x="35051" y="0"/>
                  </a:lnTo>
                  <a:lnTo>
                    <a:pt x="28955" y="1524"/>
                  </a:lnTo>
                  <a:lnTo>
                    <a:pt x="21335" y="3048"/>
                  </a:lnTo>
                  <a:lnTo>
                    <a:pt x="15239" y="6096"/>
                  </a:lnTo>
                  <a:lnTo>
                    <a:pt x="6095" y="12192"/>
                  </a:lnTo>
                  <a:lnTo>
                    <a:pt x="3047" y="16764"/>
                  </a:lnTo>
                  <a:lnTo>
                    <a:pt x="0" y="19812"/>
                  </a:lnTo>
                  <a:lnTo>
                    <a:pt x="0" y="33528"/>
                  </a:lnTo>
                  <a:lnTo>
                    <a:pt x="6095" y="42672"/>
                  </a:lnTo>
                  <a:lnTo>
                    <a:pt x="15239" y="48768"/>
                  </a:lnTo>
                  <a:lnTo>
                    <a:pt x="21335" y="51816"/>
                  </a:lnTo>
                  <a:lnTo>
                    <a:pt x="28955" y="53339"/>
                  </a:lnTo>
                  <a:lnTo>
                    <a:pt x="35051" y="54864"/>
                  </a:lnTo>
                  <a:lnTo>
                    <a:pt x="42671" y="54864"/>
                  </a:lnTo>
                </a:path>
              </a:pathLst>
            </a:custGeom>
            <a:ln w="9143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92" name="object 192"/>
            <p:cNvSpPr/>
            <p:nvPr/>
          </p:nvSpPr>
          <p:spPr>
            <a:xfrm>
              <a:off x="1469135" y="5769864"/>
              <a:ext cx="43180" cy="53340"/>
            </a:xfrm>
            <a:custGeom>
              <a:avLst/>
              <a:gdLst/>
              <a:ahLst/>
              <a:cxnLst/>
              <a:rect l="l" t="t" r="r" b="b"/>
              <a:pathLst>
                <a:path w="43180" h="53339">
                  <a:moveTo>
                    <a:pt x="41147" y="0"/>
                  </a:moveTo>
                  <a:lnTo>
                    <a:pt x="35051" y="0"/>
                  </a:lnTo>
                  <a:lnTo>
                    <a:pt x="28955" y="1524"/>
                  </a:lnTo>
                  <a:lnTo>
                    <a:pt x="21335" y="3048"/>
                  </a:lnTo>
                  <a:lnTo>
                    <a:pt x="15239" y="6096"/>
                  </a:lnTo>
                  <a:lnTo>
                    <a:pt x="6095" y="12192"/>
                  </a:lnTo>
                  <a:lnTo>
                    <a:pt x="0" y="21336"/>
                  </a:lnTo>
                  <a:lnTo>
                    <a:pt x="0" y="33528"/>
                  </a:lnTo>
                  <a:lnTo>
                    <a:pt x="28955" y="51816"/>
                  </a:lnTo>
                  <a:lnTo>
                    <a:pt x="35051" y="53339"/>
                  </a:lnTo>
                  <a:lnTo>
                    <a:pt x="42671" y="53339"/>
                  </a:lnTo>
                </a:path>
              </a:pathLst>
            </a:custGeom>
            <a:ln w="9144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93" name="object 193"/>
            <p:cNvSpPr/>
            <p:nvPr/>
          </p:nvSpPr>
          <p:spPr>
            <a:xfrm>
              <a:off x="1510283" y="5807964"/>
              <a:ext cx="10795" cy="94615"/>
            </a:xfrm>
            <a:custGeom>
              <a:avLst/>
              <a:gdLst/>
              <a:ahLst/>
              <a:cxnLst/>
              <a:rect l="l" t="t" r="r" b="b"/>
              <a:pathLst>
                <a:path w="10794" h="94614">
                  <a:moveTo>
                    <a:pt x="0" y="94487"/>
                  </a:moveTo>
                  <a:lnTo>
                    <a:pt x="6095" y="94487"/>
                  </a:lnTo>
                  <a:lnTo>
                    <a:pt x="10667" y="91439"/>
                  </a:lnTo>
                  <a:lnTo>
                    <a:pt x="10667" y="86867"/>
                  </a:lnTo>
                  <a:lnTo>
                    <a:pt x="10667" y="82296"/>
                  </a:lnTo>
                  <a:lnTo>
                    <a:pt x="6095" y="79248"/>
                  </a:lnTo>
                  <a:lnTo>
                    <a:pt x="0" y="79248"/>
                  </a:lnTo>
                </a:path>
                <a:path w="10794" h="94614">
                  <a:moveTo>
                    <a:pt x="0" y="15239"/>
                  </a:moveTo>
                  <a:lnTo>
                    <a:pt x="6095" y="15239"/>
                  </a:lnTo>
                  <a:lnTo>
                    <a:pt x="10667" y="12191"/>
                  </a:lnTo>
                  <a:lnTo>
                    <a:pt x="10667" y="7619"/>
                  </a:lnTo>
                  <a:lnTo>
                    <a:pt x="10667" y="3048"/>
                  </a:lnTo>
                  <a:lnTo>
                    <a:pt x="6095" y="0"/>
                  </a:lnTo>
                  <a:lnTo>
                    <a:pt x="0" y="0"/>
                  </a:lnTo>
                </a:path>
                <a:path w="10794" h="94614">
                  <a:moveTo>
                    <a:pt x="0" y="54864"/>
                  </a:moveTo>
                  <a:lnTo>
                    <a:pt x="6095" y="54864"/>
                  </a:lnTo>
                  <a:lnTo>
                    <a:pt x="10667" y="51816"/>
                  </a:lnTo>
                  <a:lnTo>
                    <a:pt x="10667" y="47243"/>
                  </a:lnTo>
                  <a:lnTo>
                    <a:pt x="10667" y="42671"/>
                  </a:lnTo>
                  <a:lnTo>
                    <a:pt x="6095" y="39623"/>
                  </a:lnTo>
                  <a:lnTo>
                    <a:pt x="0" y="39623"/>
                  </a:lnTo>
                </a:path>
              </a:pathLst>
            </a:custGeom>
            <a:ln w="9144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pic>
        <p:nvPicPr>
          <p:cNvPr id="194" name="object 194"/>
          <p:cNvPicPr/>
          <p:nvPr/>
        </p:nvPicPr>
        <p:blipFill>
          <a:blip r:embed="rId37" cstate="print"/>
          <a:stretch>
            <a:fillRect/>
          </a:stretch>
        </p:blipFill>
        <p:spPr>
          <a:xfrm>
            <a:off x="2471648" y="6280404"/>
            <a:ext cx="231386" cy="192023"/>
          </a:xfrm>
          <a:prstGeom prst="rect">
            <a:avLst/>
          </a:prstGeom>
        </p:spPr>
      </p:pic>
      <p:pic>
        <p:nvPicPr>
          <p:cNvPr id="195" name="object 195"/>
          <p:cNvPicPr/>
          <p:nvPr/>
        </p:nvPicPr>
        <p:blipFill>
          <a:blip r:embed="rId38" cstate="print"/>
          <a:stretch>
            <a:fillRect/>
          </a:stretch>
        </p:blipFill>
        <p:spPr>
          <a:xfrm>
            <a:off x="3604051" y="5824729"/>
            <a:ext cx="227880" cy="192023"/>
          </a:xfrm>
          <a:prstGeom prst="rect">
            <a:avLst/>
          </a:prstGeom>
        </p:spPr>
      </p:pic>
      <p:pic>
        <p:nvPicPr>
          <p:cNvPr id="196" name="object 196"/>
          <p:cNvPicPr/>
          <p:nvPr/>
        </p:nvPicPr>
        <p:blipFill>
          <a:blip r:embed="rId39" cstate="print"/>
          <a:stretch>
            <a:fillRect/>
          </a:stretch>
        </p:blipFill>
        <p:spPr>
          <a:xfrm>
            <a:off x="3912566" y="6384035"/>
            <a:ext cx="231386" cy="193548"/>
          </a:xfrm>
          <a:prstGeom prst="rect">
            <a:avLst/>
          </a:prstGeom>
        </p:spPr>
      </p:pic>
      <p:grpSp>
        <p:nvGrpSpPr>
          <p:cNvPr id="197" name="object 197"/>
          <p:cNvGrpSpPr/>
          <p:nvPr/>
        </p:nvGrpSpPr>
        <p:grpSpPr>
          <a:xfrm>
            <a:off x="4427930" y="6265165"/>
            <a:ext cx="590157" cy="192405"/>
            <a:chOff x="1924811" y="6265164"/>
            <a:chExt cx="256540" cy="192405"/>
          </a:xfrm>
        </p:grpSpPr>
        <p:pic>
          <p:nvPicPr>
            <p:cNvPr id="198" name="object 198"/>
            <p:cNvPicPr/>
            <p:nvPr/>
          </p:nvPicPr>
          <p:blipFill>
            <a:blip r:embed="rId40" cstate="print"/>
            <a:stretch>
              <a:fillRect/>
            </a:stretch>
          </p:blipFill>
          <p:spPr>
            <a:xfrm>
              <a:off x="2007107" y="6265164"/>
              <a:ext cx="91440" cy="192023"/>
            </a:xfrm>
            <a:prstGeom prst="rect">
              <a:avLst/>
            </a:prstGeom>
          </p:spPr>
        </p:pic>
        <p:sp>
          <p:nvSpPr>
            <p:cNvPr id="199" name="object 199"/>
            <p:cNvSpPr/>
            <p:nvPr/>
          </p:nvSpPr>
          <p:spPr>
            <a:xfrm>
              <a:off x="1924811" y="6380987"/>
              <a:ext cx="256540" cy="48895"/>
            </a:xfrm>
            <a:custGeom>
              <a:avLst/>
              <a:gdLst/>
              <a:ahLst/>
              <a:cxnLst/>
              <a:rect l="l" t="t" r="r" b="b"/>
              <a:pathLst>
                <a:path w="256539" h="48895">
                  <a:moveTo>
                    <a:pt x="0" y="48767"/>
                  </a:moveTo>
                  <a:lnTo>
                    <a:pt x="256032" y="48767"/>
                  </a:lnTo>
                </a:path>
                <a:path w="256539" h="48895">
                  <a:moveTo>
                    <a:pt x="28955" y="0"/>
                  </a:moveTo>
                  <a:lnTo>
                    <a:pt x="179832" y="0"/>
                  </a:lnTo>
                </a:path>
              </a:pathLst>
            </a:custGeom>
            <a:ln w="9144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00" name="object 200"/>
            <p:cNvSpPr/>
            <p:nvPr/>
          </p:nvSpPr>
          <p:spPr>
            <a:xfrm>
              <a:off x="2100071" y="6353555"/>
              <a:ext cx="81280" cy="55244"/>
            </a:xfrm>
            <a:custGeom>
              <a:avLst/>
              <a:gdLst/>
              <a:ahLst/>
              <a:cxnLst/>
              <a:rect l="l" t="t" r="r" b="b"/>
              <a:pathLst>
                <a:path w="81280" h="55245">
                  <a:moveTo>
                    <a:pt x="0" y="54864"/>
                  </a:moveTo>
                  <a:lnTo>
                    <a:pt x="0" y="0"/>
                  </a:lnTo>
                  <a:lnTo>
                    <a:pt x="80772" y="27432"/>
                  </a:lnTo>
                  <a:lnTo>
                    <a:pt x="0" y="54864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201" name="object 201"/>
          <p:cNvSpPr/>
          <p:nvPr/>
        </p:nvSpPr>
        <p:spPr>
          <a:xfrm>
            <a:off x="3481344" y="5713476"/>
            <a:ext cx="1536746" cy="0"/>
          </a:xfrm>
          <a:custGeom>
            <a:avLst/>
            <a:gdLst/>
            <a:ahLst/>
            <a:cxnLst/>
            <a:rect l="l" t="t" r="r" b="b"/>
            <a:pathLst>
              <a:path w="668019">
                <a:moveTo>
                  <a:pt x="0" y="0"/>
                </a:moveTo>
                <a:lnTo>
                  <a:pt x="667512" y="0"/>
                </a:lnTo>
              </a:path>
            </a:pathLst>
          </a:custGeom>
          <a:ln w="9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pic>
        <p:nvPicPr>
          <p:cNvPr id="202" name="object 202"/>
          <p:cNvPicPr/>
          <p:nvPr/>
        </p:nvPicPr>
        <p:blipFill>
          <a:blip r:embed="rId41" cstate="print"/>
          <a:stretch>
            <a:fillRect/>
          </a:stretch>
        </p:blipFill>
        <p:spPr>
          <a:xfrm>
            <a:off x="4568168" y="5809489"/>
            <a:ext cx="210353" cy="192023"/>
          </a:xfrm>
          <a:prstGeom prst="rect">
            <a:avLst/>
          </a:prstGeom>
        </p:spPr>
      </p:pic>
      <p:pic>
        <p:nvPicPr>
          <p:cNvPr id="203" name="object 203"/>
          <p:cNvPicPr/>
          <p:nvPr/>
        </p:nvPicPr>
        <p:blipFill>
          <a:blip r:embed="rId42" cstate="print"/>
          <a:stretch>
            <a:fillRect/>
          </a:stretch>
        </p:blipFill>
        <p:spPr>
          <a:xfrm>
            <a:off x="4606734" y="6527293"/>
            <a:ext cx="199833" cy="192023"/>
          </a:xfrm>
          <a:prstGeom prst="rect">
            <a:avLst/>
          </a:prstGeom>
        </p:spPr>
      </p:pic>
      <p:grpSp>
        <p:nvGrpSpPr>
          <p:cNvPr id="204" name="object 204"/>
          <p:cNvGrpSpPr/>
          <p:nvPr/>
        </p:nvGrpSpPr>
        <p:grpSpPr>
          <a:xfrm>
            <a:off x="4494543" y="5742432"/>
            <a:ext cx="522959" cy="55244"/>
            <a:chOff x="1953767" y="5742432"/>
            <a:chExt cx="227329" cy="55244"/>
          </a:xfrm>
        </p:grpSpPr>
        <p:sp>
          <p:nvSpPr>
            <p:cNvPr id="205" name="object 205"/>
            <p:cNvSpPr/>
            <p:nvPr/>
          </p:nvSpPr>
          <p:spPr>
            <a:xfrm>
              <a:off x="1953767" y="5769864"/>
              <a:ext cx="151130" cy="0"/>
            </a:xfrm>
            <a:custGeom>
              <a:avLst/>
              <a:gdLst/>
              <a:ahLst/>
              <a:cxnLst/>
              <a:rect l="l" t="t" r="r" b="b"/>
              <a:pathLst>
                <a:path w="151130">
                  <a:moveTo>
                    <a:pt x="0" y="0"/>
                  </a:moveTo>
                  <a:lnTo>
                    <a:pt x="150876" y="0"/>
                  </a:lnTo>
                </a:path>
              </a:pathLst>
            </a:custGeom>
            <a:ln w="9144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06" name="object 206"/>
            <p:cNvSpPr/>
            <p:nvPr/>
          </p:nvSpPr>
          <p:spPr>
            <a:xfrm>
              <a:off x="2100071" y="5742432"/>
              <a:ext cx="81280" cy="55244"/>
            </a:xfrm>
            <a:custGeom>
              <a:avLst/>
              <a:gdLst/>
              <a:ahLst/>
              <a:cxnLst/>
              <a:rect l="l" t="t" r="r" b="b"/>
              <a:pathLst>
                <a:path w="81280" h="55245">
                  <a:moveTo>
                    <a:pt x="0" y="54864"/>
                  </a:moveTo>
                  <a:lnTo>
                    <a:pt x="0" y="0"/>
                  </a:lnTo>
                  <a:lnTo>
                    <a:pt x="80772" y="27432"/>
                  </a:lnTo>
                  <a:lnTo>
                    <a:pt x="0" y="54864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207" name="object 207"/>
          <p:cNvGrpSpPr/>
          <p:nvPr/>
        </p:nvGrpSpPr>
        <p:grpSpPr>
          <a:xfrm>
            <a:off x="2506705" y="6425183"/>
            <a:ext cx="2521316" cy="273050"/>
            <a:chOff x="1089659" y="6425183"/>
            <a:chExt cx="1096010" cy="273050"/>
          </a:xfrm>
        </p:grpSpPr>
        <p:sp>
          <p:nvSpPr>
            <p:cNvPr id="208" name="object 208"/>
            <p:cNvSpPr/>
            <p:nvPr/>
          </p:nvSpPr>
          <p:spPr>
            <a:xfrm>
              <a:off x="1953767" y="6643116"/>
              <a:ext cx="151130" cy="0"/>
            </a:xfrm>
            <a:custGeom>
              <a:avLst/>
              <a:gdLst/>
              <a:ahLst/>
              <a:cxnLst/>
              <a:rect l="l" t="t" r="r" b="b"/>
              <a:pathLst>
                <a:path w="151130">
                  <a:moveTo>
                    <a:pt x="0" y="0"/>
                  </a:moveTo>
                  <a:lnTo>
                    <a:pt x="150876" y="0"/>
                  </a:lnTo>
                </a:path>
              </a:pathLst>
            </a:custGeom>
            <a:ln w="9144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09" name="object 209"/>
            <p:cNvSpPr/>
            <p:nvPr/>
          </p:nvSpPr>
          <p:spPr>
            <a:xfrm>
              <a:off x="2100071" y="6617207"/>
              <a:ext cx="81280" cy="53340"/>
            </a:xfrm>
            <a:custGeom>
              <a:avLst/>
              <a:gdLst/>
              <a:ahLst/>
              <a:cxnLst/>
              <a:rect l="l" t="t" r="r" b="b"/>
              <a:pathLst>
                <a:path w="81280" h="53340">
                  <a:moveTo>
                    <a:pt x="0" y="53340"/>
                  </a:moveTo>
                  <a:lnTo>
                    <a:pt x="0" y="0"/>
                  </a:lnTo>
                  <a:lnTo>
                    <a:pt x="80772" y="25908"/>
                  </a:lnTo>
                  <a:lnTo>
                    <a:pt x="0" y="5334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10" name="object 210"/>
            <p:cNvSpPr/>
            <p:nvPr/>
          </p:nvSpPr>
          <p:spPr>
            <a:xfrm>
              <a:off x="1094231" y="6429755"/>
              <a:ext cx="1087120" cy="264160"/>
            </a:xfrm>
            <a:custGeom>
              <a:avLst/>
              <a:gdLst/>
              <a:ahLst/>
              <a:cxnLst/>
              <a:rect l="l" t="t" r="r" b="b"/>
              <a:pathLst>
                <a:path w="1087120" h="264159">
                  <a:moveTo>
                    <a:pt x="1086612" y="263651"/>
                  </a:moveTo>
                  <a:lnTo>
                    <a:pt x="0" y="263651"/>
                  </a:lnTo>
                  <a:lnTo>
                    <a:pt x="0" y="0"/>
                  </a:lnTo>
                </a:path>
              </a:pathLst>
            </a:custGeom>
            <a:ln w="9144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211" name="object 211"/>
          <p:cNvGrpSpPr/>
          <p:nvPr/>
        </p:nvGrpSpPr>
        <p:grpSpPr>
          <a:xfrm>
            <a:off x="1602191" y="5928360"/>
            <a:ext cx="1932619" cy="344805"/>
            <a:chOff x="696468" y="5928359"/>
            <a:chExt cx="840105" cy="344805"/>
          </a:xfrm>
        </p:grpSpPr>
        <p:pic>
          <p:nvPicPr>
            <p:cNvPr id="212" name="object 212"/>
            <p:cNvPicPr/>
            <p:nvPr/>
          </p:nvPicPr>
          <p:blipFill>
            <a:blip r:embed="rId43" cstate="print"/>
            <a:stretch>
              <a:fillRect/>
            </a:stretch>
          </p:blipFill>
          <p:spPr>
            <a:xfrm>
              <a:off x="1082040" y="5942075"/>
              <a:ext cx="454152" cy="268223"/>
            </a:xfrm>
            <a:prstGeom prst="rect">
              <a:avLst/>
            </a:prstGeom>
          </p:spPr>
        </p:pic>
        <p:sp>
          <p:nvSpPr>
            <p:cNvPr id="213" name="object 213"/>
            <p:cNvSpPr/>
            <p:nvPr/>
          </p:nvSpPr>
          <p:spPr>
            <a:xfrm>
              <a:off x="832104" y="5932931"/>
              <a:ext cx="251460" cy="50800"/>
            </a:xfrm>
            <a:custGeom>
              <a:avLst/>
              <a:gdLst/>
              <a:ahLst/>
              <a:cxnLst/>
              <a:rect l="l" t="t" r="r" b="b"/>
              <a:pathLst>
                <a:path w="251459" h="50800">
                  <a:moveTo>
                    <a:pt x="0" y="24384"/>
                  </a:moveTo>
                  <a:lnTo>
                    <a:pt x="13716" y="0"/>
                  </a:lnTo>
                  <a:lnTo>
                    <a:pt x="41148" y="50292"/>
                  </a:lnTo>
                  <a:lnTo>
                    <a:pt x="70104" y="0"/>
                  </a:lnTo>
                  <a:lnTo>
                    <a:pt x="97536" y="50292"/>
                  </a:lnTo>
                  <a:lnTo>
                    <a:pt x="124968" y="0"/>
                  </a:lnTo>
                  <a:lnTo>
                    <a:pt x="153924" y="50292"/>
                  </a:lnTo>
                  <a:lnTo>
                    <a:pt x="167640" y="24384"/>
                  </a:lnTo>
                  <a:lnTo>
                    <a:pt x="251459" y="24384"/>
                  </a:lnTo>
                </a:path>
              </a:pathLst>
            </a:custGeom>
            <a:ln w="9144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14" name="object 214"/>
            <p:cNvSpPr/>
            <p:nvPr/>
          </p:nvSpPr>
          <p:spPr>
            <a:xfrm>
              <a:off x="696468" y="5957315"/>
              <a:ext cx="135890" cy="198120"/>
            </a:xfrm>
            <a:custGeom>
              <a:avLst/>
              <a:gdLst/>
              <a:ahLst/>
              <a:cxnLst/>
              <a:rect l="l" t="t" r="r" b="b"/>
              <a:pathLst>
                <a:path w="135890" h="198120">
                  <a:moveTo>
                    <a:pt x="135635" y="0"/>
                  </a:moveTo>
                  <a:lnTo>
                    <a:pt x="53339" y="0"/>
                  </a:lnTo>
                </a:path>
                <a:path w="135890" h="198120">
                  <a:moveTo>
                    <a:pt x="51815" y="132587"/>
                  </a:moveTo>
                  <a:lnTo>
                    <a:pt x="51815" y="0"/>
                  </a:lnTo>
                </a:path>
                <a:path w="135890" h="198120">
                  <a:moveTo>
                    <a:pt x="12191" y="164591"/>
                  </a:moveTo>
                  <a:lnTo>
                    <a:pt x="91439" y="164591"/>
                  </a:lnTo>
                </a:path>
                <a:path w="135890" h="198120">
                  <a:moveTo>
                    <a:pt x="25907" y="198119"/>
                  </a:moveTo>
                  <a:lnTo>
                    <a:pt x="77723" y="198119"/>
                  </a:lnTo>
                </a:path>
                <a:path w="135890" h="198120">
                  <a:moveTo>
                    <a:pt x="0" y="132587"/>
                  </a:moveTo>
                  <a:lnTo>
                    <a:pt x="103631" y="132587"/>
                  </a:lnTo>
                </a:path>
              </a:pathLst>
            </a:custGeom>
            <a:ln w="9144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215" name="object 215"/>
            <p:cNvPicPr/>
            <p:nvPr/>
          </p:nvPicPr>
          <p:blipFill>
            <a:blip r:embed="rId44" cstate="print"/>
            <a:stretch>
              <a:fillRect/>
            </a:stretch>
          </p:blipFill>
          <p:spPr>
            <a:xfrm>
              <a:off x="1002792" y="6079235"/>
              <a:ext cx="96012" cy="193548"/>
            </a:xfrm>
            <a:prstGeom prst="rect">
              <a:avLst/>
            </a:prstGeom>
          </p:spPr>
        </p:pic>
      </p:grpSp>
      <p:grpSp>
        <p:nvGrpSpPr>
          <p:cNvPr id="216" name="object 216"/>
          <p:cNvGrpSpPr/>
          <p:nvPr/>
        </p:nvGrpSpPr>
        <p:grpSpPr>
          <a:xfrm>
            <a:off x="1577648" y="5474208"/>
            <a:ext cx="1402354" cy="527685"/>
            <a:chOff x="685800" y="5474208"/>
            <a:chExt cx="609600" cy="527685"/>
          </a:xfrm>
        </p:grpSpPr>
        <p:sp>
          <p:nvSpPr>
            <p:cNvPr id="217" name="object 217"/>
            <p:cNvSpPr/>
            <p:nvPr/>
          </p:nvSpPr>
          <p:spPr>
            <a:xfrm>
              <a:off x="1022604" y="5635752"/>
              <a:ext cx="152400" cy="0"/>
            </a:xfrm>
            <a:custGeom>
              <a:avLst/>
              <a:gdLst/>
              <a:ahLst/>
              <a:cxnLst/>
              <a:rect l="l" t="t" r="r" b="b"/>
              <a:pathLst>
                <a:path w="152400">
                  <a:moveTo>
                    <a:pt x="0" y="0"/>
                  </a:moveTo>
                  <a:lnTo>
                    <a:pt x="152400" y="0"/>
                  </a:lnTo>
                </a:path>
              </a:pathLst>
            </a:custGeom>
            <a:ln w="9144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18" name="object 218"/>
            <p:cNvSpPr/>
            <p:nvPr/>
          </p:nvSpPr>
          <p:spPr>
            <a:xfrm>
              <a:off x="1167383" y="5608320"/>
              <a:ext cx="82550" cy="55244"/>
            </a:xfrm>
            <a:custGeom>
              <a:avLst/>
              <a:gdLst/>
              <a:ahLst/>
              <a:cxnLst/>
              <a:rect l="l" t="t" r="r" b="b"/>
              <a:pathLst>
                <a:path w="82550" h="55245">
                  <a:moveTo>
                    <a:pt x="0" y="54864"/>
                  </a:moveTo>
                  <a:lnTo>
                    <a:pt x="0" y="0"/>
                  </a:lnTo>
                  <a:lnTo>
                    <a:pt x="82295" y="27432"/>
                  </a:lnTo>
                  <a:lnTo>
                    <a:pt x="0" y="54864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219" name="object 219"/>
            <p:cNvPicPr/>
            <p:nvPr/>
          </p:nvPicPr>
          <p:blipFill>
            <a:blip r:embed="rId45" cstate="print"/>
            <a:stretch>
              <a:fillRect/>
            </a:stretch>
          </p:blipFill>
          <p:spPr>
            <a:xfrm>
              <a:off x="914400" y="5597652"/>
              <a:ext cx="88391" cy="403859"/>
            </a:xfrm>
            <a:prstGeom prst="rect">
              <a:avLst/>
            </a:prstGeom>
          </p:spPr>
        </p:pic>
        <p:sp>
          <p:nvSpPr>
            <p:cNvPr id="220" name="object 220"/>
            <p:cNvSpPr/>
            <p:nvPr/>
          </p:nvSpPr>
          <p:spPr>
            <a:xfrm>
              <a:off x="1022604" y="5750052"/>
              <a:ext cx="152400" cy="0"/>
            </a:xfrm>
            <a:custGeom>
              <a:avLst/>
              <a:gdLst/>
              <a:ahLst/>
              <a:cxnLst/>
              <a:rect l="l" t="t" r="r" b="b"/>
              <a:pathLst>
                <a:path w="152400">
                  <a:moveTo>
                    <a:pt x="0" y="0"/>
                  </a:moveTo>
                  <a:lnTo>
                    <a:pt x="152400" y="0"/>
                  </a:lnTo>
                </a:path>
              </a:pathLst>
            </a:custGeom>
            <a:ln w="9144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21" name="object 221"/>
            <p:cNvSpPr/>
            <p:nvPr/>
          </p:nvSpPr>
          <p:spPr>
            <a:xfrm>
              <a:off x="1167383" y="5722620"/>
              <a:ext cx="82550" cy="55244"/>
            </a:xfrm>
            <a:custGeom>
              <a:avLst/>
              <a:gdLst/>
              <a:ahLst/>
              <a:cxnLst/>
              <a:rect l="l" t="t" r="r" b="b"/>
              <a:pathLst>
                <a:path w="82550" h="55245">
                  <a:moveTo>
                    <a:pt x="0" y="54864"/>
                  </a:moveTo>
                  <a:lnTo>
                    <a:pt x="0" y="0"/>
                  </a:lnTo>
                  <a:lnTo>
                    <a:pt x="82295" y="27432"/>
                  </a:lnTo>
                  <a:lnTo>
                    <a:pt x="0" y="54864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22" name="object 222"/>
            <p:cNvSpPr/>
            <p:nvPr/>
          </p:nvSpPr>
          <p:spPr>
            <a:xfrm>
              <a:off x="1022604" y="5849112"/>
              <a:ext cx="152400" cy="0"/>
            </a:xfrm>
            <a:custGeom>
              <a:avLst/>
              <a:gdLst/>
              <a:ahLst/>
              <a:cxnLst/>
              <a:rect l="l" t="t" r="r" b="b"/>
              <a:pathLst>
                <a:path w="152400">
                  <a:moveTo>
                    <a:pt x="0" y="0"/>
                  </a:moveTo>
                  <a:lnTo>
                    <a:pt x="152400" y="0"/>
                  </a:lnTo>
                </a:path>
              </a:pathLst>
            </a:custGeom>
            <a:ln w="9144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23" name="object 223"/>
            <p:cNvSpPr/>
            <p:nvPr/>
          </p:nvSpPr>
          <p:spPr>
            <a:xfrm>
              <a:off x="1167383" y="5821680"/>
              <a:ext cx="82550" cy="55244"/>
            </a:xfrm>
            <a:custGeom>
              <a:avLst/>
              <a:gdLst/>
              <a:ahLst/>
              <a:cxnLst/>
              <a:rect l="l" t="t" r="r" b="b"/>
              <a:pathLst>
                <a:path w="82550" h="55245">
                  <a:moveTo>
                    <a:pt x="0" y="54864"/>
                  </a:moveTo>
                  <a:lnTo>
                    <a:pt x="0" y="0"/>
                  </a:lnTo>
                  <a:lnTo>
                    <a:pt x="82295" y="27432"/>
                  </a:lnTo>
                  <a:lnTo>
                    <a:pt x="0" y="54864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224" name="object 224"/>
            <p:cNvPicPr/>
            <p:nvPr/>
          </p:nvPicPr>
          <p:blipFill>
            <a:blip r:embed="rId46" cstate="print"/>
            <a:stretch>
              <a:fillRect/>
            </a:stretch>
          </p:blipFill>
          <p:spPr>
            <a:xfrm>
              <a:off x="685800" y="5474208"/>
              <a:ext cx="609600" cy="251460"/>
            </a:xfrm>
            <a:prstGeom prst="rect">
              <a:avLst/>
            </a:prstGeom>
          </p:spPr>
        </p:pic>
      </p:grpSp>
      <p:grpSp>
        <p:nvGrpSpPr>
          <p:cNvPr id="225" name="object 225"/>
          <p:cNvGrpSpPr/>
          <p:nvPr/>
        </p:nvGrpSpPr>
        <p:grpSpPr>
          <a:xfrm>
            <a:off x="2149108" y="2612136"/>
            <a:ext cx="2616267" cy="247015"/>
            <a:chOff x="934212" y="2612135"/>
            <a:chExt cx="1137285" cy="247015"/>
          </a:xfrm>
        </p:grpSpPr>
        <p:pic>
          <p:nvPicPr>
            <p:cNvPr id="226" name="object 226"/>
            <p:cNvPicPr/>
            <p:nvPr/>
          </p:nvPicPr>
          <p:blipFill>
            <a:blip r:embed="rId47" cstate="print"/>
            <a:stretch>
              <a:fillRect/>
            </a:stretch>
          </p:blipFill>
          <p:spPr>
            <a:xfrm>
              <a:off x="935736" y="2612135"/>
              <a:ext cx="257556" cy="198119"/>
            </a:xfrm>
            <a:prstGeom prst="rect">
              <a:avLst/>
            </a:prstGeom>
          </p:spPr>
        </p:pic>
        <p:pic>
          <p:nvPicPr>
            <p:cNvPr id="227" name="object 227"/>
            <p:cNvPicPr/>
            <p:nvPr/>
          </p:nvPicPr>
          <p:blipFill>
            <a:blip r:embed="rId48" cstate="print"/>
            <a:stretch>
              <a:fillRect/>
            </a:stretch>
          </p:blipFill>
          <p:spPr>
            <a:xfrm>
              <a:off x="1200912" y="2612136"/>
              <a:ext cx="862583" cy="246888"/>
            </a:xfrm>
            <a:prstGeom prst="rect">
              <a:avLst/>
            </a:prstGeom>
          </p:spPr>
        </p:pic>
        <p:sp>
          <p:nvSpPr>
            <p:cNvPr id="228" name="object 228"/>
            <p:cNvSpPr/>
            <p:nvPr/>
          </p:nvSpPr>
          <p:spPr>
            <a:xfrm>
              <a:off x="934212" y="2686811"/>
              <a:ext cx="1137285" cy="0"/>
            </a:xfrm>
            <a:custGeom>
              <a:avLst/>
              <a:gdLst/>
              <a:ahLst/>
              <a:cxnLst/>
              <a:rect l="l" t="t" r="r" b="b"/>
              <a:pathLst>
                <a:path w="1137285">
                  <a:moveTo>
                    <a:pt x="0" y="0"/>
                  </a:moveTo>
                  <a:lnTo>
                    <a:pt x="1136903" y="0"/>
                  </a:lnTo>
                </a:path>
              </a:pathLst>
            </a:custGeom>
            <a:ln w="6096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229" name="object 229"/>
          <p:cNvGrpSpPr/>
          <p:nvPr/>
        </p:nvGrpSpPr>
        <p:grpSpPr>
          <a:xfrm>
            <a:off x="6356167" y="2610611"/>
            <a:ext cx="2216009" cy="251460"/>
            <a:chOff x="2763011" y="2610611"/>
            <a:chExt cx="963294" cy="251460"/>
          </a:xfrm>
        </p:grpSpPr>
        <p:pic>
          <p:nvPicPr>
            <p:cNvPr id="230" name="object 230"/>
            <p:cNvPicPr/>
            <p:nvPr/>
          </p:nvPicPr>
          <p:blipFill>
            <a:blip r:embed="rId49" cstate="print"/>
            <a:stretch>
              <a:fillRect/>
            </a:stretch>
          </p:blipFill>
          <p:spPr>
            <a:xfrm>
              <a:off x="2766060" y="2610611"/>
              <a:ext cx="960119" cy="251459"/>
            </a:xfrm>
            <a:prstGeom prst="rect">
              <a:avLst/>
            </a:prstGeom>
          </p:spPr>
        </p:pic>
        <p:sp>
          <p:nvSpPr>
            <p:cNvPr id="231" name="object 231"/>
            <p:cNvSpPr/>
            <p:nvPr/>
          </p:nvSpPr>
          <p:spPr>
            <a:xfrm>
              <a:off x="2763011" y="2686811"/>
              <a:ext cx="963294" cy="0"/>
            </a:xfrm>
            <a:custGeom>
              <a:avLst/>
              <a:gdLst/>
              <a:ahLst/>
              <a:cxnLst/>
              <a:rect l="l" t="t" r="r" b="b"/>
              <a:pathLst>
                <a:path w="963295">
                  <a:moveTo>
                    <a:pt x="0" y="0"/>
                  </a:moveTo>
                  <a:lnTo>
                    <a:pt x="963168" y="0"/>
                  </a:lnTo>
                </a:path>
              </a:pathLst>
            </a:custGeom>
            <a:ln w="6096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232" name="object 232"/>
          <p:cNvSpPr/>
          <p:nvPr/>
        </p:nvSpPr>
        <p:spPr>
          <a:xfrm>
            <a:off x="1444422" y="9413748"/>
            <a:ext cx="15051933" cy="9525"/>
          </a:xfrm>
          <a:custGeom>
            <a:avLst/>
            <a:gdLst/>
            <a:ahLst/>
            <a:cxnLst/>
            <a:rect l="l" t="t" r="r" b="b"/>
            <a:pathLst>
              <a:path w="6543040" h="9525">
                <a:moveTo>
                  <a:pt x="6542531" y="9144"/>
                </a:moveTo>
                <a:lnTo>
                  <a:pt x="0" y="9144"/>
                </a:lnTo>
                <a:lnTo>
                  <a:pt x="0" y="0"/>
                </a:lnTo>
                <a:lnTo>
                  <a:pt x="6542531" y="0"/>
                </a:lnTo>
                <a:lnTo>
                  <a:pt x="6542531" y="9144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33" name="object 233"/>
          <p:cNvSpPr txBox="1"/>
          <p:nvPr/>
        </p:nvSpPr>
        <p:spPr>
          <a:xfrm>
            <a:off x="16290754" y="349008"/>
            <a:ext cx="192824" cy="135935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sz="800" spc="10" dirty="0">
                <a:latin typeface="Microsoft Sans Serif"/>
                <a:cs typeface="Microsoft Sans Serif"/>
              </a:rPr>
              <a:t>3</a:t>
            </a:r>
            <a:endParaRPr sz="800">
              <a:latin typeface="Microsoft Sans Serif"/>
              <a:cs typeface="Microsoft Sans Serif"/>
            </a:endParaRPr>
          </a:p>
        </p:txBody>
      </p:sp>
      <p:sp>
        <p:nvSpPr>
          <p:cNvPr id="234" name="object 234"/>
          <p:cNvSpPr txBox="1"/>
          <p:nvPr/>
        </p:nvSpPr>
        <p:spPr>
          <a:xfrm>
            <a:off x="1415217" y="573983"/>
            <a:ext cx="7398878" cy="1007840"/>
          </a:xfrm>
          <a:prstGeom prst="rect">
            <a:avLst/>
          </a:prstGeom>
        </p:spPr>
        <p:txBody>
          <a:bodyPr vert="horz" wrap="square" lIns="0" tIns="67945" rIns="0" bIns="0" rtlCol="0">
            <a:spAutoFit/>
          </a:bodyPr>
          <a:lstStyle/>
          <a:p>
            <a:pPr marL="772795">
              <a:lnSpc>
                <a:spcPct val="100000"/>
              </a:lnSpc>
              <a:spcBef>
                <a:spcPts val="535"/>
              </a:spcBef>
            </a:pPr>
            <a:r>
              <a:rPr sz="850" spc="-5" dirty="0">
                <a:latin typeface="Microsoft Sans Serif"/>
                <a:cs typeface="Microsoft Sans Serif"/>
              </a:rPr>
              <a:t>IV.</a:t>
            </a:r>
            <a:r>
              <a:rPr sz="850" spc="-40" dirty="0">
                <a:latin typeface="Microsoft Sans Serif"/>
                <a:cs typeface="Microsoft Sans Serif"/>
              </a:rPr>
              <a:t> </a:t>
            </a:r>
            <a:r>
              <a:rPr sz="850" spc="-25" dirty="0">
                <a:latin typeface="Microsoft Sans Serif"/>
                <a:cs typeface="Microsoft Sans Serif"/>
              </a:rPr>
              <a:t>S</a:t>
            </a:r>
            <a:r>
              <a:rPr sz="650" spc="-25" dirty="0">
                <a:latin typeface="Microsoft Sans Serif"/>
                <a:cs typeface="Microsoft Sans Serif"/>
              </a:rPr>
              <a:t>SINCRÓNICO</a:t>
            </a:r>
            <a:r>
              <a:rPr sz="850" spc="-25" dirty="0">
                <a:latin typeface="Microsoft Sans Serif"/>
                <a:cs typeface="Microsoft Sans Serif"/>
              </a:rPr>
              <a:t>GRAMO</a:t>
            </a:r>
            <a:r>
              <a:rPr sz="650" spc="-25" dirty="0">
                <a:latin typeface="Microsoft Sans Serif"/>
                <a:cs typeface="Microsoft Sans Serif"/>
              </a:rPr>
              <a:t>ENERADOR</a:t>
            </a:r>
            <a:endParaRPr sz="650">
              <a:latin typeface="Microsoft Sans Serif"/>
              <a:cs typeface="Microsoft Sans Serif"/>
            </a:endParaRPr>
          </a:p>
          <a:p>
            <a:pPr marL="913130">
              <a:lnSpc>
                <a:spcPct val="100000"/>
              </a:lnSpc>
              <a:spcBef>
                <a:spcPts val="330"/>
              </a:spcBef>
            </a:pPr>
            <a:r>
              <a:rPr sz="650" spc="-20" dirty="0">
                <a:latin typeface="Microsoft Sans Serif"/>
                <a:cs typeface="Microsoft Sans Serif"/>
              </a:rPr>
              <a:t>S</a:t>
            </a:r>
            <a:r>
              <a:rPr sz="550" spc="-20" dirty="0">
                <a:latin typeface="Microsoft Sans Serif"/>
                <a:cs typeface="Microsoft Sans Serif"/>
              </a:rPr>
              <a:t>CORTO</a:t>
            </a:r>
            <a:r>
              <a:rPr sz="650" spc="-20" dirty="0">
                <a:latin typeface="Microsoft Sans Serif"/>
                <a:cs typeface="Microsoft Sans Serif"/>
              </a:rPr>
              <a:t>-C</a:t>
            </a:r>
            <a:r>
              <a:rPr sz="550" spc="-20" dirty="0">
                <a:latin typeface="Microsoft Sans Serif"/>
                <a:cs typeface="Microsoft Sans Serif"/>
              </a:rPr>
              <a:t>IRCUITO</a:t>
            </a:r>
            <a:r>
              <a:rPr sz="650" spc="-20" dirty="0">
                <a:latin typeface="Microsoft Sans Serif"/>
                <a:cs typeface="Microsoft Sans Serif"/>
              </a:rPr>
              <a:t>B</a:t>
            </a:r>
            <a:r>
              <a:rPr sz="550" spc="-20" dirty="0">
                <a:latin typeface="Microsoft Sans Serif"/>
                <a:cs typeface="Microsoft Sans Serif"/>
              </a:rPr>
              <a:t>COMPORTAMIENTO</a:t>
            </a:r>
            <a:endParaRPr sz="550">
              <a:latin typeface="Microsoft Sans Serif"/>
              <a:cs typeface="Microsoft Sans Serif"/>
            </a:endParaRPr>
          </a:p>
          <a:p>
            <a:pPr marL="12700" marR="5080" indent="154940">
              <a:lnSpc>
                <a:spcPct val="133500"/>
              </a:lnSpc>
              <a:spcBef>
                <a:spcPts val="355"/>
              </a:spcBef>
            </a:pPr>
            <a:r>
              <a:rPr sz="750" spc="-35" dirty="0">
                <a:latin typeface="Microsoft Sans Serif"/>
                <a:cs typeface="Microsoft Sans Serif"/>
              </a:rPr>
              <a:t>El </a:t>
            </a:r>
            <a:r>
              <a:rPr sz="750" spc="25" dirty="0">
                <a:latin typeface="Microsoft Sans Serif"/>
                <a:cs typeface="Microsoft Sans Serif"/>
              </a:rPr>
              <a:t>circuito </a:t>
            </a:r>
            <a:r>
              <a:rPr sz="750" spc="20" dirty="0">
                <a:latin typeface="Microsoft Sans Serif"/>
                <a:cs typeface="Microsoft Sans Serif"/>
              </a:rPr>
              <a:t>eléctrico equivalente </a:t>
            </a:r>
            <a:r>
              <a:rPr sz="750" spc="25" dirty="0">
                <a:latin typeface="Microsoft Sans Serif"/>
                <a:cs typeface="Microsoft Sans Serif"/>
              </a:rPr>
              <a:t>de </a:t>
            </a:r>
            <a:r>
              <a:rPr sz="750" spc="45" dirty="0">
                <a:latin typeface="Microsoft Sans Serif"/>
                <a:cs typeface="Microsoft Sans Serif"/>
              </a:rPr>
              <a:t>un </a:t>
            </a:r>
            <a:r>
              <a:rPr sz="750" spc="30" dirty="0">
                <a:latin typeface="Microsoft Sans Serif"/>
                <a:cs typeface="Microsoft Sans Serif"/>
              </a:rPr>
              <a:t>generador </a:t>
            </a:r>
            <a:r>
              <a:rPr sz="750" spc="25" dirty="0">
                <a:latin typeface="Microsoft Sans Serif"/>
                <a:cs typeface="Microsoft Sans Serif"/>
              </a:rPr>
              <a:t>síncrono </a:t>
            </a:r>
            <a:r>
              <a:rPr sz="750" spc="-5" dirty="0">
                <a:latin typeface="Microsoft Sans Serif"/>
                <a:cs typeface="Microsoft Sans Serif"/>
              </a:rPr>
              <a:t>es </a:t>
            </a:r>
            <a:r>
              <a:rPr sz="750" spc="45" dirty="0">
                <a:latin typeface="Microsoft Sans Serif"/>
                <a:cs typeface="Microsoft Sans Serif"/>
              </a:rPr>
              <a:t>un </a:t>
            </a:r>
            <a:r>
              <a:rPr sz="750" spc="50" dirty="0">
                <a:latin typeface="Microsoft Sans Serif"/>
                <a:cs typeface="Microsoft Sans Serif"/>
              </a:rPr>
              <a:t> </a:t>
            </a:r>
            <a:r>
              <a:rPr sz="750" spc="20" dirty="0">
                <a:latin typeface="Microsoft Sans Serif"/>
                <a:cs typeface="Microsoft Sans Serif"/>
              </a:rPr>
              <a:t>voltaje </a:t>
            </a:r>
            <a:r>
              <a:rPr sz="750" spc="40" dirty="0">
                <a:latin typeface="Microsoft Sans Serif"/>
                <a:cs typeface="Microsoft Sans Serif"/>
              </a:rPr>
              <a:t>interno </a:t>
            </a:r>
            <a:r>
              <a:rPr sz="750" spc="25" dirty="0">
                <a:latin typeface="Microsoft Sans Serif"/>
                <a:cs typeface="Microsoft Sans Serif"/>
              </a:rPr>
              <a:t>en </a:t>
            </a:r>
            <a:r>
              <a:rPr sz="750" spc="15" dirty="0">
                <a:latin typeface="Microsoft Sans Serif"/>
                <a:cs typeface="Microsoft Sans Serif"/>
              </a:rPr>
              <a:t>serie </a:t>
            </a:r>
            <a:r>
              <a:rPr sz="750" spc="20" dirty="0">
                <a:latin typeface="Microsoft Sans Serif"/>
                <a:cs typeface="Microsoft Sans Serif"/>
              </a:rPr>
              <a:t>con </a:t>
            </a:r>
            <a:r>
              <a:rPr sz="750" spc="10" dirty="0">
                <a:latin typeface="Microsoft Sans Serif"/>
                <a:cs typeface="Microsoft Sans Serif"/>
              </a:rPr>
              <a:t>la </a:t>
            </a:r>
            <a:r>
              <a:rPr sz="750" spc="20" dirty="0">
                <a:latin typeface="Microsoft Sans Serif"/>
                <a:cs typeface="Microsoft Sans Serif"/>
              </a:rPr>
              <a:t>impedancia. </a:t>
            </a:r>
            <a:r>
              <a:rPr sz="750" spc="5" dirty="0">
                <a:latin typeface="Microsoft Sans Serif"/>
                <a:cs typeface="Microsoft Sans Serif"/>
              </a:rPr>
              <a:t>Para </a:t>
            </a:r>
            <a:r>
              <a:rPr sz="750" spc="10" dirty="0">
                <a:latin typeface="Microsoft Sans Serif"/>
                <a:cs typeface="Microsoft Sans Serif"/>
              </a:rPr>
              <a:t>el cálculo </a:t>
            </a:r>
            <a:r>
              <a:rPr sz="750" spc="25" dirty="0">
                <a:latin typeface="Microsoft Sans Serif"/>
                <a:cs typeface="Microsoft Sans Serif"/>
              </a:rPr>
              <a:t>de </a:t>
            </a:r>
            <a:r>
              <a:rPr sz="750" spc="10" dirty="0">
                <a:latin typeface="Microsoft Sans Serif"/>
                <a:cs typeface="Microsoft Sans Serif"/>
              </a:rPr>
              <a:t>la </a:t>
            </a:r>
            <a:r>
              <a:rPr sz="750" spc="15" dirty="0">
                <a:latin typeface="Microsoft Sans Serif"/>
                <a:cs typeface="Microsoft Sans Serif"/>
              </a:rPr>
              <a:t> </a:t>
            </a:r>
            <a:r>
              <a:rPr sz="750" spc="30" dirty="0">
                <a:latin typeface="Microsoft Sans Serif"/>
                <a:cs typeface="Microsoft Sans Serif"/>
              </a:rPr>
              <a:t>corriente </a:t>
            </a:r>
            <a:r>
              <a:rPr sz="750" spc="25" dirty="0">
                <a:latin typeface="Microsoft Sans Serif"/>
                <a:cs typeface="Microsoft Sans Serif"/>
              </a:rPr>
              <a:t>de </a:t>
            </a:r>
            <a:r>
              <a:rPr sz="750" spc="15" dirty="0">
                <a:latin typeface="Microsoft Sans Serif"/>
                <a:cs typeface="Microsoft Sans Serif"/>
              </a:rPr>
              <a:t>falla, </a:t>
            </a:r>
            <a:r>
              <a:rPr sz="750" spc="10" dirty="0">
                <a:latin typeface="Microsoft Sans Serif"/>
                <a:cs typeface="Microsoft Sans Serif"/>
              </a:rPr>
              <a:t>el </a:t>
            </a:r>
            <a:r>
              <a:rPr sz="750" spc="30" dirty="0">
                <a:latin typeface="Microsoft Sans Serif"/>
                <a:cs typeface="Microsoft Sans Serif"/>
              </a:rPr>
              <a:t>componente </a:t>
            </a:r>
            <a:r>
              <a:rPr sz="750" spc="25" dirty="0">
                <a:latin typeface="Microsoft Sans Serif"/>
                <a:cs typeface="Microsoft Sans Serif"/>
              </a:rPr>
              <a:t>de </a:t>
            </a:r>
            <a:r>
              <a:rPr sz="750" spc="15" dirty="0">
                <a:latin typeface="Microsoft Sans Serif"/>
                <a:cs typeface="Microsoft Sans Serif"/>
              </a:rPr>
              <a:t>resistencia </a:t>
            </a:r>
            <a:r>
              <a:rPr sz="750" spc="25" dirty="0">
                <a:latin typeface="Microsoft Sans Serif"/>
                <a:cs typeface="Microsoft Sans Serif"/>
              </a:rPr>
              <a:t>de </a:t>
            </a:r>
            <a:r>
              <a:rPr sz="750" spc="10" dirty="0">
                <a:latin typeface="Microsoft Sans Serif"/>
                <a:cs typeface="Microsoft Sans Serif"/>
              </a:rPr>
              <a:t>la </a:t>
            </a:r>
            <a:r>
              <a:rPr sz="750" spc="25" dirty="0">
                <a:latin typeface="Microsoft Sans Serif"/>
                <a:cs typeface="Microsoft Sans Serif"/>
              </a:rPr>
              <a:t>impedancia </a:t>
            </a:r>
            <a:r>
              <a:rPr sz="750" spc="20" dirty="0">
                <a:latin typeface="Microsoft Sans Serif"/>
                <a:cs typeface="Microsoft Sans Serif"/>
              </a:rPr>
              <a:t>del </a:t>
            </a:r>
            <a:r>
              <a:rPr sz="750" spc="25" dirty="0">
                <a:latin typeface="Microsoft Sans Serif"/>
                <a:cs typeface="Microsoft Sans Serif"/>
              </a:rPr>
              <a:t> </a:t>
            </a:r>
            <a:r>
              <a:rPr sz="750" spc="30" dirty="0">
                <a:latin typeface="Microsoft Sans Serif"/>
                <a:cs typeface="Microsoft Sans Serif"/>
              </a:rPr>
              <a:t>generador </a:t>
            </a:r>
            <a:r>
              <a:rPr sz="750" spc="-5" dirty="0">
                <a:latin typeface="Microsoft Sans Serif"/>
                <a:cs typeface="Microsoft Sans Serif"/>
              </a:rPr>
              <a:t>es </a:t>
            </a:r>
            <a:r>
              <a:rPr sz="750" spc="30" dirty="0">
                <a:latin typeface="Microsoft Sans Serif"/>
                <a:cs typeface="Microsoft Sans Serif"/>
              </a:rPr>
              <a:t>pequeño </a:t>
            </a:r>
            <a:r>
              <a:rPr sz="750" spc="25" dirty="0">
                <a:latin typeface="Microsoft Sans Serif"/>
                <a:cs typeface="Microsoft Sans Serif"/>
              </a:rPr>
              <a:t>en comparación </a:t>
            </a:r>
            <a:r>
              <a:rPr sz="750" spc="20" dirty="0">
                <a:latin typeface="Microsoft Sans Serif"/>
                <a:cs typeface="Microsoft Sans Serif"/>
              </a:rPr>
              <a:t>con </a:t>
            </a:r>
            <a:r>
              <a:rPr sz="750" spc="10" dirty="0">
                <a:latin typeface="Microsoft Sans Serif"/>
                <a:cs typeface="Microsoft Sans Serif"/>
              </a:rPr>
              <a:t>la </a:t>
            </a:r>
            <a:r>
              <a:rPr sz="750" spc="15" dirty="0">
                <a:latin typeface="Microsoft Sans Serif"/>
                <a:cs typeface="Microsoft Sans Serif"/>
              </a:rPr>
              <a:t>reactancia </a:t>
            </a:r>
            <a:r>
              <a:rPr sz="750" spc="5" dirty="0">
                <a:latin typeface="Microsoft Sans Serif"/>
                <a:cs typeface="Microsoft Sans Serif"/>
              </a:rPr>
              <a:t>y </a:t>
            </a:r>
            <a:r>
              <a:rPr sz="750" spc="10" dirty="0">
                <a:latin typeface="Microsoft Sans Serif"/>
                <a:cs typeface="Microsoft Sans Serif"/>
              </a:rPr>
              <a:t> </a:t>
            </a:r>
            <a:r>
              <a:rPr sz="750" spc="30" dirty="0">
                <a:latin typeface="Microsoft Sans Serif"/>
                <a:cs typeface="Microsoft Sans Serif"/>
              </a:rPr>
              <a:t>generalmente </a:t>
            </a:r>
            <a:r>
              <a:rPr sz="750" spc="-5" dirty="0">
                <a:latin typeface="Microsoft Sans Serif"/>
                <a:cs typeface="Microsoft Sans Serif"/>
              </a:rPr>
              <a:t>se </a:t>
            </a:r>
            <a:r>
              <a:rPr sz="750" spc="10" dirty="0">
                <a:latin typeface="Microsoft Sans Serif"/>
                <a:cs typeface="Microsoft Sans Serif"/>
              </a:rPr>
              <a:t>desprecia. </a:t>
            </a:r>
            <a:r>
              <a:rPr sz="750" spc="-15" dirty="0">
                <a:latin typeface="Microsoft Sans Serif"/>
                <a:cs typeface="Microsoft Sans Serif"/>
              </a:rPr>
              <a:t>La </a:t>
            </a:r>
            <a:r>
              <a:rPr sz="750" spc="35" dirty="0">
                <a:latin typeface="Microsoft Sans Serif"/>
                <a:cs typeface="Microsoft Sans Serif"/>
              </a:rPr>
              <a:t>figura </a:t>
            </a:r>
            <a:r>
              <a:rPr sz="750" spc="10" dirty="0">
                <a:latin typeface="Microsoft Sans Serif"/>
                <a:cs typeface="Microsoft Sans Serif"/>
              </a:rPr>
              <a:t>4 </a:t>
            </a:r>
            <a:r>
              <a:rPr sz="750" spc="30" dirty="0">
                <a:latin typeface="Microsoft Sans Serif"/>
                <a:cs typeface="Microsoft Sans Serif"/>
              </a:rPr>
              <a:t>muestra </a:t>
            </a:r>
            <a:r>
              <a:rPr sz="750" spc="10" dirty="0">
                <a:latin typeface="Microsoft Sans Serif"/>
                <a:cs typeface="Microsoft Sans Serif"/>
              </a:rPr>
              <a:t>la </a:t>
            </a:r>
            <a:r>
              <a:rPr sz="750" spc="25" dirty="0">
                <a:latin typeface="Microsoft Sans Serif"/>
                <a:cs typeface="Microsoft Sans Serif"/>
              </a:rPr>
              <a:t>representación </a:t>
            </a:r>
            <a:r>
              <a:rPr sz="750" spc="20" dirty="0">
                <a:latin typeface="Microsoft Sans Serif"/>
                <a:cs typeface="Microsoft Sans Serif"/>
              </a:rPr>
              <a:t>del </a:t>
            </a:r>
            <a:r>
              <a:rPr sz="750" spc="25" dirty="0">
                <a:latin typeface="Microsoft Sans Serif"/>
                <a:cs typeface="Microsoft Sans Serif"/>
              </a:rPr>
              <a:t> </a:t>
            </a:r>
            <a:r>
              <a:rPr sz="750" spc="30" dirty="0">
                <a:latin typeface="Microsoft Sans Serif"/>
                <a:cs typeface="Microsoft Sans Serif"/>
              </a:rPr>
              <a:t>componente </a:t>
            </a:r>
            <a:r>
              <a:rPr sz="750" spc="25" dirty="0">
                <a:latin typeface="Microsoft Sans Serif"/>
                <a:cs typeface="Microsoft Sans Serif"/>
              </a:rPr>
              <a:t>simétrico de </a:t>
            </a:r>
            <a:r>
              <a:rPr sz="750" spc="45" dirty="0">
                <a:latin typeface="Microsoft Sans Serif"/>
                <a:cs typeface="Microsoft Sans Serif"/>
              </a:rPr>
              <a:t>un </a:t>
            </a:r>
            <a:r>
              <a:rPr sz="750" spc="25" dirty="0">
                <a:latin typeface="Microsoft Sans Serif"/>
                <a:cs typeface="Microsoft Sans Serif"/>
              </a:rPr>
              <a:t>generador. </a:t>
            </a:r>
            <a:r>
              <a:rPr sz="750" spc="-35" dirty="0">
                <a:latin typeface="Microsoft Sans Serif"/>
                <a:cs typeface="Microsoft Sans Serif"/>
              </a:rPr>
              <a:t>El </a:t>
            </a:r>
            <a:r>
              <a:rPr sz="750" spc="10" dirty="0">
                <a:latin typeface="Microsoft Sans Serif"/>
                <a:cs typeface="Microsoft Sans Serif"/>
              </a:rPr>
              <a:t>análisis </a:t>
            </a:r>
            <a:r>
              <a:rPr sz="750" spc="25" dirty="0">
                <a:latin typeface="Microsoft Sans Serif"/>
                <a:cs typeface="Microsoft Sans Serif"/>
              </a:rPr>
              <a:t>de </a:t>
            </a:r>
            <a:r>
              <a:rPr sz="750" spc="30" dirty="0">
                <a:latin typeface="Microsoft Sans Serif"/>
                <a:cs typeface="Microsoft Sans Serif"/>
              </a:rPr>
              <a:t>componentes </a:t>
            </a:r>
            <a:r>
              <a:rPr sz="750" spc="35" dirty="0">
                <a:latin typeface="Microsoft Sans Serif"/>
                <a:cs typeface="Microsoft Sans Serif"/>
              </a:rPr>
              <a:t> </a:t>
            </a:r>
            <a:r>
              <a:rPr sz="750" spc="20" dirty="0">
                <a:latin typeface="Microsoft Sans Serif"/>
                <a:cs typeface="Microsoft Sans Serif"/>
              </a:rPr>
              <a:t>simétricos </a:t>
            </a:r>
            <a:r>
              <a:rPr sz="750" spc="-5" dirty="0">
                <a:latin typeface="Microsoft Sans Serif"/>
                <a:cs typeface="Microsoft Sans Serif"/>
              </a:rPr>
              <a:t>es </a:t>
            </a:r>
            <a:r>
              <a:rPr sz="750" spc="30" dirty="0">
                <a:latin typeface="Microsoft Sans Serif"/>
                <a:cs typeface="Microsoft Sans Serif"/>
              </a:rPr>
              <a:t>una </a:t>
            </a:r>
            <a:r>
              <a:rPr sz="750" spc="35" dirty="0">
                <a:latin typeface="Microsoft Sans Serif"/>
                <a:cs typeface="Microsoft Sans Serif"/>
              </a:rPr>
              <a:t>herramienta </a:t>
            </a:r>
            <a:r>
              <a:rPr sz="750" spc="30" dirty="0">
                <a:latin typeface="Microsoft Sans Serif"/>
                <a:cs typeface="Microsoft Sans Serif"/>
              </a:rPr>
              <a:t>matemática </a:t>
            </a:r>
            <a:r>
              <a:rPr sz="750" spc="40" dirty="0">
                <a:latin typeface="Microsoft Sans Serif"/>
                <a:cs typeface="Microsoft Sans Serif"/>
              </a:rPr>
              <a:t>importante </a:t>
            </a:r>
            <a:r>
              <a:rPr sz="750" spc="25" dirty="0">
                <a:latin typeface="Microsoft Sans Serif"/>
                <a:cs typeface="Microsoft Sans Serif"/>
              </a:rPr>
              <a:t>para </a:t>
            </a:r>
            <a:r>
              <a:rPr sz="750" spc="15" dirty="0">
                <a:latin typeface="Microsoft Sans Serif"/>
                <a:cs typeface="Microsoft Sans Serif"/>
              </a:rPr>
              <a:t>calcular </a:t>
            </a:r>
            <a:r>
              <a:rPr sz="750" spc="20" dirty="0">
                <a:latin typeface="Microsoft Sans Serif"/>
                <a:cs typeface="Microsoft Sans Serif"/>
              </a:rPr>
              <a:t> </a:t>
            </a:r>
            <a:r>
              <a:rPr sz="750" spc="25" dirty="0">
                <a:latin typeface="Microsoft Sans Serif"/>
                <a:cs typeface="Microsoft Sans Serif"/>
              </a:rPr>
              <a:t>corrientes</a:t>
            </a:r>
            <a:r>
              <a:rPr sz="750" dirty="0">
                <a:latin typeface="Microsoft Sans Serif"/>
                <a:cs typeface="Microsoft Sans Serif"/>
              </a:rPr>
              <a:t> </a:t>
            </a:r>
            <a:r>
              <a:rPr sz="750" spc="5" dirty="0">
                <a:latin typeface="Microsoft Sans Serif"/>
                <a:cs typeface="Microsoft Sans Serif"/>
              </a:rPr>
              <a:t>y</a:t>
            </a:r>
            <a:r>
              <a:rPr sz="750" dirty="0">
                <a:latin typeface="Microsoft Sans Serif"/>
                <a:cs typeface="Microsoft Sans Serif"/>
              </a:rPr>
              <a:t> </a:t>
            </a:r>
            <a:r>
              <a:rPr sz="750" spc="15" dirty="0">
                <a:latin typeface="Microsoft Sans Serif"/>
                <a:cs typeface="Microsoft Sans Serif"/>
              </a:rPr>
              <a:t>voltajes</a:t>
            </a:r>
            <a:r>
              <a:rPr sz="750" dirty="0">
                <a:latin typeface="Microsoft Sans Serif"/>
                <a:cs typeface="Microsoft Sans Serif"/>
              </a:rPr>
              <a:t> </a:t>
            </a:r>
            <a:r>
              <a:rPr sz="750" spc="20" dirty="0">
                <a:latin typeface="Microsoft Sans Serif"/>
                <a:cs typeface="Microsoft Sans Serif"/>
              </a:rPr>
              <a:t>del</a:t>
            </a:r>
            <a:r>
              <a:rPr sz="750" spc="5" dirty="0">
                <a:latin typeface="Microsoft Sans Serif"/>
                <a:cs typeface="Microsoft Sans Serif"/>
              </a:rPr>
              <a:t> </a:t>
            </a:r>
            <a:r>
              <a:rPr sz="750" spc="30" dirty="0">
                <a:latin typeface="Microsoft Sans Serif"/>
                <a:cs typeface="Microsoft Sans Serif"/>
              </a:rPr>
              <a:t>generador</a:t>
            </a:r>
            <a:r>
              <a:rPr sz="750" dirty="0">
                <a:latin typeface="Microsoft Sans Serif"/>
                <a:cs typeface="Microsoft Sans Serif"/>
              </a:rPr>
              <a:t> </a:t>
            </a:r>
            <a:r>
              <a:rPr sz="750" spc="25" dirty="0">
                <a:latin typeface="Microsoft Sans Serif"/>
                <a:cs typeface="Microsoft Sans Serif"/>
              </a:rPr>
              <a:t>en</a:t>
            </a:r>
            <a:r>
              <a:rPr sz="750" dirty="0">
                <a:latin typeface="Microsoft Sans Serif"/>
                <a:cs typeface="Microsoft Sans Serif"/>
              </a:rPr>
              <a:t> </a:t>
            </a:r>
            <a:r>
              <a:rPr sz="750" spc="15" dirty="0">
                <a:latin typeface="Microsoft Sans Serif"/>
                <a:cs typeface="Microsoft Sans Serif"/>
              </a:rPr>
              <a:t>condiciones</a:t>
            </a:r>
            <a:r>
              <a:rPr sz="750" spc="5" dirty="0">
                <a:latin typeface="Microsoft Sans Serif"/>
                <a:cs typeface="Microsoft Sans Serif"/>
              </a:rPr>
              <a:t> </a:t>
            </a:r>
            <a:r>
              <a:rPr sz="750" spc="25" dirty="0">
                <a:latin typeface="Microsoft Sans Serif"/>
                <a:cs typeface="Microsoft Sans Serif"/>
              </a:rPr>
              <a:t>de</a:t>
            </a:r>
            <a:r>
              <a:rPr sz="750" dirty="0">
                <a:latin typeface="Microsoft Sans Serif"/>
                <a:cs typeface="Microsoft Sans Serif"/>
              </a:rPr>
              <a:t> </a:t>
            </a:r>
            <a:r>
              <a:rPr sz="750" spc="25" dirty="0">
                <a:latin typeface="Microsoft Sans Serif"/>
                <a:cs typeface="Microsoft Sans Serif"/>
              </a:rPr>
              <a:t>desequilibrio.</a:t>
            </a:r>
            <a:r>
              <a:rPr sz="750" dirty="0">
                <a:latin typeface="Microsoft Sans Serif"/>
                <a:cs typeface="Microsoft Sans Serif"/>
              </a:rPr>
              <a:t> </a:t>
            </a:r>
            <a:r>
              <a:rPr sz="750" spc="-15" dirty="0">
                <a:latin typeface="Microsoft Sans Serif"/>
                <a:cs typeface="Microsoft Sans Serif"/>
              </a:rPr>
              <a:t>Las </a:t>
            </a:r>
            <a:r>
              <a:rPr sz="750" spc="-185" dirty="0">
                <a:latin typeface="Microsoft Sans Serif"/>
                <a:cs typeface="Microsoft Sans Serif"/>
              </a:rPr>
              <a:t> </a:t>
            </a:r>
            <a:r>
              <a:rPr sz="750" spc="20" dirty="0">
                <a:latin typeface="Microsoft Sans Serif"/>
                <a:cs typeface="Microsoft Sans Serif"/>
              </a:rPr>
              <a:t>referencias</a:t>
            </a:r>
            <a:r>
              <a:rPr sz="750" spc="-5" dirty="0">
                <a:latin typeface="Microsoft Sans Serif"/>
                <a:cs typeface="Microsoft Sans Serif"/>
              </a:rPr>
              <a:t> </a:t>
            </a:r>
            <a:r>
              <a:rPr sz="750" spc="25" dirty="0">
                <a:latin typeface="Microsoft Sans Serif"/>
                <a:cs typeface="Microsoft Sans Serif"/>
              </a:rPr>
              <a:t>[1]</a:t>
            </a:r>
            <a:r>
              <a:rPr sz="750" spc="-5" dirty="0">
                <a:latin typeface="Microsoft Sans Serif"/>
                <a:cs typeface="Microsoft Sans Serif"/>
              </a:rPr>
              <a:t> </a:t>
            </a:r>
            <a:r>
              <a:rPr sz="750" spc="5" dirty="0">
                <a:latin typeface="Microsoft Sans Serif"/>
                <a:cs typeface="Microsoft Sans Serif"/>
              </a:rPr>
              <a:t>y</a:t>
            </a:r>
            <a:r>
              <a:rPr sz="750" spc="-5" dirty="0">
                <a:latin typeface="Microsoft Sans Serif"/>
                <a:cs typeface="Microsoft Sans Serif"/>
              </a:rPr>
              <a:t> </a:t>
            </a:r>
            <a:r>
              <a:rPr sz="750" spc="25" dirty="0">
                <a:latin typeface="Microsoft Sans Serif"/>
                <a:cs typeface="Microsoft Sans Serif"/>
              </a:rPr>
              <a:t>[2]</a:t>
            </a:r>
            <a:r>
              <a:rPr sz="750" spc="-5" dirty="0">
                <a:latin typeface="Microsoft Sans Serif"/>
                <a:cs typeface="Microsoft Sans Serif"/>
              </a:rPr>
              <a:t> </a:t>
            </a:r>
            <a:r>
              <a:rPr sz="750" spc="35" dirty="0">
                <a:latin typeface="Microsoft Sans Serif"/>
                <a:cs typeface="Microsoft Sans Serif"/>
              </a:rPr>
              <a:t>proporcionan</a:t>
            </a:r>
            <a:r>
              <a:rPr sz="750" spc="-5" dirty="0">
                <a:latin typeface="Microsoft Sans Serif"/>
                <a:cs typeface="Microsoft Sans Serif"/>
              </a:rPr>
              <a:t> </a:t>
            </a:r>
            <a:r>
              <a:rPr sz="750" spc="25" dirty="0">
                <a:latin typeface="Microsoft Sans Serif"/>
                <a:cs typeface="Microsoft Sans Serif"/>
              </a:rPr>
              <a:t>buena</a:t>
            </a:r>
            <a:r>
              <a:rPr sz="750" spc="-5" dirty="0">
                <a:latin typeface="Microsoft Sans Serif"/>
                <a:cs typeface="Microsoft Sans Serif"/>
              </a:rPr>
              <a:t> </a:t>
            </a:r>
            <a:r>
              <a:rPr sz="750" spc="35" dirty="0">
                <a:latin typeface="Microsoft Sans Serif"/>
                <a:cs typeface="Microsoft Sans Serif"/>
              </a:rPr>
              <a:t>información</a:t>
            </a:r>
            <a:r>
              <a:rPr sz="750" spc="-5" dirty="0">
                <a:latin typeface="Microsoft Sans Serif"/>
                <a:cs typeface="Microsoft Sans Serif"/>
              </a:rPr>
              <a:t> </a:t>
            </a:r>
            <a:r>
              <a:rPr sz="750" spc="5" dirty="0">
                <a:latin typeface="Microsoft Sans Serif"/>
                <a:cs typeface="Microsoft Sans Serif"/>
              </a:rPr>
              <a:t>básica</a:t>
            </a:r>
            <a:r>
              <a:rPr sz="750" spc="-5" dirty="0">
                <a:latin typeface="Microsoft Sans Serif"/>
                <a:cs typeface="Microsoft Sans Serif"/>
              </a:rPr>
              <a:t> </a:t>
            </a:r>
            <a:r>
              <a:rPr sz="750" spc="25" dirty="0">
                <a:latin typeface="Microsoft Sans Serif"/>
                <a:cs typeface="Microsoft Sans Serif"/>
              </a:rPr>
              <a:t>sobre</a:t>
            </a:r>
            <a:r>
              <a:rPr sz="750" spc="-5" dirty="0">
                <a:latin typeface="Microsoft Sans Serif"/>
                <a:cs typeface="Microsoft Sans Serif"/>
              </a:rPr>
              <a:t> </a:t>
            </a:r>
            <a:r>
              <a:rPr sz="750" spc="10" dirty="0">
                <a:latin typeface="Microsoft Sans Serif"/>
                <a:cs typeface="Microsoft Sans Serif"/>
              </a:rPr>
              <a:t>este </a:t>
            </a:r>
            <a:r>
              <a:rPr sz="750" spc="15" dirty="0">
                <a:latin typeface="Microsoft Sans Serif"/>
                <a:cs typeface="Microsoft Sans Serif"/>
              </a:rPr>
              <a:t> </a:t>
            </a:r>
            <a:r>
              <a:rPr sz="750" spc="25" dirty="0">
                <a:latin typeface="Microsoft Sans Serif"/>
                <a:cs typeface="Microsoft Sans Serif"/>
              </a:rPr>
              <a:t>tema.</a:t>
            </a:r>
            <a:endParaRPr sz="750">
              <a:latin typeface="Microsoft Sans Serif"/>
              <a:cs typeface="Microsoft Sans Serif"/>
            </a:endParaRPr>
          </a:p>
        </p:txBody>
      </p:sp>
      <p:sp>
        <p:nvSpPr>
          <p:cNvPr id="235" name="object 235"/>
          <p:cNvSpPr txBox="1"/>
          <p:nvPr/>
        </p:nvSpPr>
        <p:spPr>
          <a:xfrm>
            <a:off x="9100214" y="602477"/>
            <a:ext cx="7400339" cy="3928127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 marR="5080">
              <a:lnSpc>
                <a:spcPct val="142900"/>
              </a:lnSpc>
              <a:spcBef>
                <a:spcPts val="100"/>
              </a:spcBef>
            </a:pPr>
            <a:r>
              <a:rPr sz="700" spc="20" dirty="0">
                <a:latin typeface="Microsoft Sans Serif"/>
                <a:cs typeface="Microsoft Sans Serif"/>
              </a:rPr>
              <a:t>ocurre.</a:t>
            </a:r>
            <a:r>
              <a:rPr sz="700" dirty="0">
                <a:latin typeface="Microsoft Sans Serif"/>
                <a:cs typeface="Microsoft Sans Serif"/>
              </a:rPr>
              <a:t> </a:t>
            </a:r>
            <a:r>
              <a:rPr sz="700" spc="-5" dirty="0">
                <a:latin typeface="Microsoft Sans Serif"/>
                <a:cs typeface="Microsoft Sans Serif"/>
              </a:rPr>
              <a:t>Los</a:t>
            </a:r>
            <a:r>
              <a:rPr sz="700" dirty="0">
                <a:latin typeface="Microsoft Sans Serif"/>
                <a:cs typeface="Microsoft Sans Serif"/>
              </a:rPr>
              <a:t> </a:t>
            </a:r>
            <a:r>
              <a:rPr sz="700" spc="30" dirty="0">
                <a:latin typeface="Microsoft Sans Serif"/>
                <a:cs typeface="Microsoft Sans Serif"/>
              </a:rPr>
              <a:t>proporciona</a:t>
            </a:r>
            <a:r>
              <a:rPr sz="700" dirty="0">
                <a:latin typeface="Microsoft Sans Serif"/>
                <a:cs typeface="Microsoft Sans Serif"/>
              </a:rPr>
              <a:t> </a:t>
            </a:r>
            <a:r>
              <a:rPr sz="700" spc="10" dirty="0">
                <a:latin typeface="Microsoft Sans Serif"/>
                <a:cs typeface="Microsoft Sans Serif"/>
              </a:rPr>
              <a:t>el</a:t>
            </a:r>
            <a:r>
              <a:rPr sz="700" spc="5" dirty="0">
                <a:latin typeface="Microsoft Sans Serif"/>
                <a:cs typeface="Microsoft Sans Serif"/>
              </a:rPr>
              <a:t> </a:t>
            </a:r>
            <a:r>
              <a:rPr sz="700" spc="25" dirty="0">
                <a:latin typeface="Microsoft Sans Serif"/>
                <a:cs typeface="Microsoft Sans Serif"/>
              </a:rPr>
              <a:t>fabricante</a:t>
            </a:r>
            <a:r>
              <a:rPr sz="700" dirty="0">
                <a:latin typeface="Microsoft Sans Serif"/>
                <a:cs typeface="Microsoft Sans Serif"/>
              </a:rPr>
              <a:t> </a:t>
            </a:r>
            <a:r>
              <a:rPr sz="700" spc="20" dirty="0">
                <a:latin typeface="Microsoft Sans Serif"/>
                <a:cs typeface="Microsoft Sans Serif"/>
              </a:rPr>
              <a:t>del</a:t>
            </a:r>
            <a:r>
              <a:rPr sz="700" dirty="0">
                <a:latin typeface="Microsoft Sans Serif"/>
                <a:cs typeface="Microsoft Sans Serif"/>
              </a:rPr>
              <a:t> </a:t>
            </a:r>
            <a:r>
              <a:rPr sz="700" spc="30" dirty="0">
                <a:latin typeface="Microsoft Sans Serif"/>
                <a:cs typeface="Microsoft Sans Serif"/>
              </a:rPr>
              <a:t>generador</a:t>
            </a:r>
            <a:r>
              <a:rPr sz="700" dirty="0">
                <a:latin typeface="Microsoft Sans Serif"/>
                <a:cs typeface="Microsoft Sans Serif"/>
              </a:rPr>
              <a:t> </a:t>
            </a:r>
            <a:r>
              <a:rPr sz="700" spc="30" dirty="0">
                <a:latin typeface="Microsoft Sans Serif"/>
                <a:cs typeface="Microsoft Sans Serif"/>
              </a:rPr>
              <a:t>como</a:t>
            </a:r>
            <a:r>
              <a:rPr sz="700" spc="5" dirty="0">
                <a:latin typeface="Microsoft Sans Serif"/>
                <a:cs typeface="Microsoft Sans Serif"/>
              </a:rPr>
              <a:t> </a:t>
            </a:r>
            <a:r>
              <a:rPr sz="700" spc="30" dirty="0">
                <a:latin typeface="Microsoft Sans Serif"/>
                <a:cs typeface="Microsoft Sans Serif"/>
              </a:rPr>
              <a:t>parte</a:t>
            </a:r>
            <a:r>
              <a:rPr sz="700" dirty="0">
                <a:latin typeface="Microsoft Sans Serif"/>
                <a:cs typeface="Microsoft Sans Serif"/>
              </a:rPr>
              <a:t> </a:t>
            </a:r>
            <a:r>
              <a:rPr sz="700" spc="20" dirty="0">
                <a:latin typeface="Microsoft Sans Serif"/>
                <a:cs typeface="Microsoft Sans Serif"/>
              </a:rPr>
              <a:t>de</a:t>
            </a:r>
            <a:r>
              <a:rPr sz="700" dirty="0">
                <a:latin typeface="Microsoft Sans Serif"/>
                <a:cs typeface="Microsoft Sans Serif"/>
              </a:rPr>
              <a:t> </a:t>
            </a:r>
            <a:r>
              <a:rPr sz="700" spc="10" dirty="0">
                <a:latin typeface="Microsoft Sans Serif"/>
                <a:cs typeface="Microsoft Sans Serif"/>
              </a:rPr>
              <a:t>los</a:t>
            </a:r>
            <a:r>
              <a:rPr sz="700" spc="5" dirty="0">
                <a:latin typeface="Microsoft Sans Serif"/>
                <a:cs typeface="Microsoft Sans Serif"/>
              </a:rPr>
              <a:t> </a:t>
            </a:r>
            <a:r>
              <a:rPr sz="700" spc="20" dirty="0">
                <a:latin typeface="Microsoft Sans Serif"/>
                <a:cs typeface="Microsoft Sans Serif"/>
              </a:rPr>
              <a:t>datos </a:t>
            </a:r>
            <a:r>
              <a:rPr sz="700" spc="-175" dirty="0">
                <a:latin typeface="Microsoft Sans Serif"/>
                <a:cs typeface="Microsoft Sans Serif"/>
              </a:rPr>
              <a:t> </a:t>
            </a:r>
            <a:r>
              <a:rPr sz="700" spc="20" dirty="0">
                <a:latin typeface="Microsoft Sans Serif"/>
                <a:cs typeface="Microsoft Sans Serif"/>
              </a:rPr>
              <a:t>de </a:t>
            </a:r>
            <a:r>
              <a:rPr sz="700" spc="10" dirty="0">
                <a:latin typeface="Microsoft Sans Serif"/>
                <a:cs typeface="Microsoft Sans Serif"/>
              </a:rPr>
              <a:t>la </a:t>
            </a:r>
            <a:r>
              <a:rPr sz="700" spc="25" dirty="0">
                <a:latin typeface="Microsoft Sans Serif"/>
                <a:cs typeface="Microsoft Sans Serif"/>
              </a:rPr>
              <a:t>hoja </a:t>
            </a:r>
            <a:r>
              <a:rPr sz="700" spc="20" dirty="0">
                <a:latin typeface="Microsoft Sans Serif"/>
                <a:cs typeface="Microsoft Sans Serif"/>
              </a:rPr>
              <a:t>de </a:t>
            </a:r>
            <a:r>
              <a:rPr sz="700" spc="30" dirty="0">
                <a:latin typeface="Microsoft Sans Serif"/>
                <a:cs typeface="Microsoft Sans Serif"/>
              </a:rPr>
              <a:t>prueba </a:t>
            </a:r>
            <a:r>
              <a:rPr sz="700" spc="20" dirty="0">
                <a:latin typeface="Microsoft Sans Serif"/>
                <a:cs typeface="Microsoft Sans Serif"/>
              </a:rPr>
              <a:t>del </a:t>
            </a:r>
            <a:r>
              <a:rPr sz="700" spc="25" dirty="0">
                <a:latin typeface="Microsoft Sans Serif"/>
                <a:cs typeface="Microsoft Sans Serif"/>
              </a:rPr>
              <a:t>generador. </a:t>
            </a:r>
            <a:r>
              <a:rPr sz="700" spc="20" dirty="0">
                <a:latin typeface="Microsoft Sans Serif"/>
                <a:cs typeface="Microsoft Sans Serif"/>
              </a:rPr>
              <a:t>Dado </a:t>
            </a:r>
            <a:r>
              <a:rPr sz="700" spc="30" dirty="0">
                <a:latin typeface="Microsoft Sans Serif"/>
                <a:cs typeface="Microsoft Sans Serif"/>
              </a:rPr>
              <a:t>que </a:t>
            </a:r>
            <a:r>
              <a:rPr sz="700" spc="10" dirty="0">
                <a:latin typeface="Microsoft Sans Serif"/>
                <a:cs typeface="Microsoft Sans Serif"/>
              </a:rPr>
              <a:t>el </a:t>
            </a:r>
            <a:r>
              <a:rPr sz="700" spc="20" dirty="0">
                <a:latin typeface="Microsoft Sans Serif"/>
                <a:cs typeface="Microsoft Sans Serif"/>
              </a:rPr>
              <a:t>valor de </a:t>
            </a:r>
            <a:r>
              <a:rPr sz="700" spc="15" dirty="0">
                <a:latin typeface="Microsoft Sans Serif"/>
                <a:cs typeface="Microsoft Sans Serif"/>
              </a:rPr>
              <a:t>reactancia </a:t>
            </a:r>
            <a:r>
              <a:rPr sz="700" spc="20" dirty="0">
                <a:latin typeface="Microsoft Sans Serif"/>
                <a:cs typeface="Microsoft Sans Serif"/>
              </a:rPr>
              <a:t> </a:t>
            </a:r>
            <a:r>
              <a:rPr sz="700" spc="25" dirty="0">
                <a:latin typeface="Microsoft Sans Serif"/>
                <a:cs typeface="Microsoft Sans Serif"/>
              </a:rPr>
              <a:t>subtransitoria </a:t>
            </a:r>
            <a:r>
              <a:rPr sz="700" spc="30" dirty="0">
                <a:latin typeface="Microsoft Sans Serif"/>
                <a:cs typeface="Microsoft Sans Serif"/>
              </a:rPr>
              <a:t>proporciona </a:t>
            </a:r>
            <a:r>
              <a:rPr sz="700" spc="10" dirty="0">
                <a:latin typeface="Microsoft Sans Serif"/>
                <a:cs typeface="Microsoft Sans Serif"/>
              </a:rPr>
              <a:t>el </a:t>
            </a:r>
            <a:r>
              <a:rPr sz="700" spc="20" dirty="0">
                <a:latin typeface="Microsoft Sans Serif"/>
                <a:cs typeface="Microsoft Sans Serif"/>
              </a:rPr>
              <a:t>valor de </a:t>
            </a:r>
            <a:r>
              <a:rPr sz="700" spc="25" dirty="0">
                <a:latin typeface="Microsoft Sans Serif"/>
                <a:cs typeface="Microsoft Sans Serif"/>
              </a:rPr>
              <a:t>corriente </a:t>
            </a:r>
            <a:r>
              <a:rPr sz="700" spc="15" dirty="0">
                <a:latin typeface="Microsoft Sans Serif"/>
                <a:cs typeface="Microsoft Sans Serif"/>
              </a:rPr>
              <a:t>inicial </a:t>
            </a:r>
            <a:r>
              <a:rPr sz="700" spc="20" dirty="0">
                <a:latin typeface="Microsoft Sans Serif"/>
                <a:cs typeface="Microsoft Sans Serif"/>
              </a:rPr>
              <a:t>más alto, </a:t>
            </a:r>
            <a:r>
              <a:rPr sz="700" spc="25" dirty="0">
                <a:latin typeface="Microsoft Sans Serif"/>
                <a:cs typeface="Microsoft Sans Serif"/>
              </a:rPr>
              <a:t> </a:t>
            </a:r>
            <a:r>
              <a:rPr sz="700" spc="30" dirty="0">
                <a:latin typeface="Microsoft Sans Serif"/>
                <a:cs typeface="Microsoft Sans Serif"/>
              </a:rPr>
              <a:t>generalmente </a:t>
            </a:r>
            <a:r>
              <a:rPr sz="700" spc="-5" dirty="0">
                <a:latin typeface="Microsoft Sans Serif"/>
                <a:cs typeface="Microsoft Sans Serif"/>
              </a:rPr>
              <a:t>se </a:t>
            </a:r>
            <a:r>
              <a:rPr sz="700" spc="10" dirty="0">
                <a:latin typeface="Microsoft Sans Serif"/>
                <a:cs typeface="Microsoft Sans Serif"/>
              </a:rPr>
              <a:t>usa </a:t>
            </a:r>
            <a:r>
              <a:rPr sz="700" spc="20" dirty="0">
                <a:latin typeface="Microsoft Sans Serif"/>
                <a:cs typeface="Microsoft Sans Serif"/>
              </a:rPr>
              <a:t>en </a:t>
            </a:r>
            <a:r>
              <a:rPr sz="700" spc="10" dirty="0">
                <a:latin typeface="Microsoft Sans Serif"/>
                <a:cs typeface="Microsoft Sans Serif"/>
              </a:rPr>
              <a:t>cálculos </a:t>
            </a:r>
            <a:r>
              <a:rPr sz="700" spc="20" dirty="0">
                <a:latin typeface="Microsoft Sans Serif"/>
                <a:cs typeface="Microsoft Sans Serif"/>
              </a:rPr>
              <a:t>de </a:t>
            </a:r>
            <a:r>
              <a:rPr sz="700" spc="25" dirty="0">
                <a:latin typeface="Microsoft Sans Serif"/>
                <a:cs typeface="Microsoft Sans Serif"/>
              </a:rPr>
              <a:t>cortocircuito </a:t>
            </a:r>
            <a:r>
              <a:rPr sz="700" spc="20" dirty="0">
                <a:latin typeface="Microsoft Sans Serif"/>
                <a:cs typeface="Microsoft Sans Serif"/>
              </a:rPr>
              <a:t>del </a:t>
            </a:r>
            <a:r>
              <a:rPr sz="700" spc="15" dirty="0">
                <a:latin typeface="Microsoft Sans Serif"/>
                <a:cs typeface="Microsoft Sans Serif"/>
              </a:rPr>
              <a:t>sistema </a:t>
            </a:r>
            <a:r>
              <a:rPr sz="700" spc="25" dirty="0">
                <a:latin typeface="Microsoft Sans Serif"/>
                <a:cs typeface="Microsoft Sans Serif"/>
              </a:rPr>
              <a:t>para </a:t>
            </a:r>
            <a:r>
              <a:rPr sz="700" spc="30" dirty="0">
                <a:latin typeface="Microsoft Sans Serif"/>
                <a:cs typeface="Microsoft Sans Serif"/>
              </a:rPr>
              <a:t> </a:t>
            </a:r>
            <a:r>
              <a:rPr sz="700" spc="10" dirty="0">
                <a:latin typeface="Microsoft Sans Serif"/>
                <a:cs typeface="Microsoft Sans Serif"/>
              </a:rPr>
              <a:t>aplicaciones </a:t>
            </a:r>
            <a:r>
              <a:rPr sz="700" spc="20" dirty="0">
                <a:latin typeface="Microsoft Sans Serif"/>
                <a:cs typeface="Microsoft Sans Serif"/>
              </a:rPr>
              <a:t>de </a:t>
            </a:r>
            <a:r>
              <a:rPr sz="700" spc="10" dirty="0">
                <a:latin typeface="Microsoft Sans Serif"/>
                <a:cs typeface="Microsoft Sans Serif"/>
              </a:rPr>
              <a:t>relés. </a:t>
            </a:r>
            <a:r>
              <a:rPr sz="700" spc="-30" dirty="0">
                <a:latin typeface="Microsoft Sans Serif"/>
                <a:cs typeface="Microsoft Sans Serif"/>
              </a:rPr>
              <a:t>El </a:t>
            </a:r>
            <a:r>
              <a:rPr sz="700" spc="20" dirty="0">
                <a:latin typeface="Microsoft Sans Serif"/>
                <a:cs typeface="Microsoft Sans Serif"/>
              </a:rPr>
              <a:t>valor de </a:t>
            </a:r>
            <a:r>
              <a:rPr sz="700" spc="10" dirty="0">
                <a:latin typeface="Microsoft Sans Serif"/>
                <a:cs typeface="Microsoft Sans Serif"/>
              </a:rPr>
              <a:t>la </a:t>
            </a:r>
            <a:r>
              <a:rPr sz="700" spc="15" dirty="0">
                <a:latin typeface="Microsoft Sans Serif"/>
                <a:cs typeface="Microsoft Sans Serif"/>
              </a:rPr>
              <a:t>reactancia </a:t>
            </a:r>
            <a:r>
              <a:rPr sz="700" spc="30" dirty="0">
                <a:latin typeface="Microsoft Sans Serif"/>
                <a:cs typeface="Microsoft Sans Serif"/>
              </a:rPr>
              <a:t>transitoria </a:t>
            </a:r>
            <a:r>
              <a:rPr sz="700" spc="-5" dirty="0">
                <a:latin typeface="Microsoft Sans Serif"/>
                <a:cs typeface="Microsoft Sans Serif"/>
              </a:rPr>
              <a:t>se </a:t>
            </a:r>
            <a:r>
              <a:rPr sz="700" spc="20" dirty="0">
                <a:latin typeface="Microsoft Sans Serif"/>
                <a:cs typeface="Microsoft Sans Serif"/>
              </a:rPr>
              <a:t>utiliza </a:t>
            </a:r>
            <a:r>
              <a:rPr sz="700" spc="25" dirty="0">
                <a:latin typeface="Microsoft Sans Serif"/>
                <a:cs typeface="Microsoft Sans Serif"/>
              </a:rPr>
              <a:t>para </a:t>
            </a:r>
            <a:r>
              <a:rPr sz="700" spc="30" dirty="0">
                <a:latin typeface="Microsoft Sans Serif"/>
                <a:cs typeface="Microsoft Sans Serif"/>
              </a:rPr>
              <a:t> </a:t>
            </a:r>
            <a:r>
              <a:rPr sz="700" spc="20" dirty="0">
                <a:latin typeface="Microsoft Sans Serif"/>
                <a:cs typeface="Microsoft Sans Serif"/>
              </a:rPr>
              <a:t>considerar</a:t>
            </a:r>
            <a:r>
              <a:rPr sz="700" spc="-10" dirty="0">
                <a:latin typeface="Microsoft Sans Serif"/>
                <a:cs typeface="Microsoft Sans Serif"/>
              </a:rPr>
              <a:t> </a:t>
            </a:r>
            <a:r>
              <a:rPr sz="700" spc="10" dirty="0">
                <a:latin typeface="Microsoft Sans Serif"/>
                <a:cs typeface="Microsoft Sans Serif"/>
              </a:rPr>
              <a:t>la</a:t>
            </a:r>
            <a:r>
              <a:rPr sz="700" spc="-5" dirty="0">
                <a:latin typeface="Microsoft Sans Serif"/>
                <a:cs typeface="Microsoft Sans Serif"/>
              </a:rPr>
              <a:t> </a:t>
            </a:r>
            <a:r>
              <a:rPr sz="700" spc="15" dirty="0">
                <a:latin typeface="Microsoft Sans Serif"/>
                <a:cs typeface="Microsoft Sans Serif"/>
              </a:rPr>
              <a:t>estabilidad.</a:t>
            </a:r>
            <a:endParaRPr sz="700">
              <a:latin typeface="Microsoft Sans Serif"/>
              <a:cs typeface="Microsoft Sans Serif"/>
            </a:endParaRPr>
          </a:p>
          <a:p>
            <a:pPr marL="12700" marR="67945" indent="153670">
              <a:lnSpc>
                <a:spcPct val="133300"/>
              </a:lnSpc>
              <a:spcBef>
                <a:spcPts val="20"/>
              </a:spcBef>
            </a:pPr>
            <a:r>
              <a:rPr sz="750" spc="-5" dirty="0">
                <a:latin typeface="Microsoft Sans Serif"/>
                <a:cs typeface="Microsoft Sans Serif"/>
              </a:rPr>
              <a:t>Los </a:t>
            </a:r>
            <a:r>
              <a:rPr sz="750" spc="10" dirty="0">
                <a:latin typeface="Microsoft Sans Serif"/>
                <a:cs typeface="Microsoft Sans Serif"/>
              </a:rPr>
              <a:t>cálculos</a:t>
            </a:r>
            <a:r>
              <a:rPr sz="750" spc="-5" dirty="0">
                <a:latin typeface="Microsoft Sans Serif"/>
                <a:cs typeface="Microsoft Sans Serif"/>
              </a:rPr>
              <a:t> </a:t>
            </a:r>
            <a:r>
              <a:rPr sz="750" spc="20" dirty="0">
                <a:latin typeface="Microsoft Sans Serif"/>
                <a:cs typeface="Microsoft Sans Serif"/>
              </a:rPr>
              <a:t>del</a:t>
            </a:r>
            <a:r>
              <a:rPr sz="750" dirty="0">
                <a:latin typeface="Microsoft Sans Serif"/>
                <a:cs typeface="Microsoft Sans Serif"/>
              </a:rPr>
              <a:t> </a:t>
            </a:r>
            <a:r>
              <a:rPr sz="750" spc="35" dirty="0">
                <a:latin typeface="Microsoft Sans Serif"/>
                <a:cs typeface="Microsoft Sans Serif"/>
              </a:rPr>
              <a:t>rendimiento</a:t>
            </a:r>
            <a:r>
              <a:rPr sz="750" spc="-5" dirty="0">
                <a:latin typeface="Microsoft Sans Serif"/>
                <a:cs typeface="Microsoft Sans Serif"/>
              </a:rPr>
              <a:t> </a:t>
            </a:r>
            <a:r>
              <a:rPr sz="750" spc="25" dirty="0">
                <a:latin typeface="Microsoft Sans Serif"/>
                <a:cs typeface="Microsoft Sans Serif"/>
              </a:rPr>
              <a:t>de</a:t>
            </a:r>
            <a:r>
              <a:rPr sz="750" spc="-5" dirty="0">
                <a:latin typeface="Microsoft Sans Serif"/>
                <a:cs typeface="Microsoft Sans Serif"/>
              </a:rPr>
              <a:t> </a:t>
            </a:r>
            <a:r>
              <a:rPr sz="750" spc="30" dirty="0">
                <a:latin typeface="Microsoft Sans Serif"/>
                <a:cs typeface="Microsoft Sans Serif"/>
              </a:rPr>
              <a:t>cortocircuito</a:t>
            </a:r>
            <a:r>
              <a:rPr sz="750" dirty="0">
                <a:latin typeface="Microsoft Sans Serif"/>
                <a:cs typeface="Microsoft Sans Serif"/>
              </a:rPr>
              <a:t> </a:t>
            </a:r>
            <a:r>
              <a:rPr sz="750" spc="5" dirty="0">
                <a:latin typeface="Microsoft Sans Serif"/>
                <a:cs typeface="Microsoft Sans Serif"/>
              </a:rPr>
              <a:t>y</a:t>
            </a:r>
            <a:r>
              <a:rPr sz="750" spc="-5" dirty="0">
                <a:latin typeface="Microsoft Sans Serif"/>
                <a:cs typeface="Microsoft Sans Serif"/>
              </a:rPr>
              <a:t> </a:t>
            </a:r>
            <a:r>
              <a:rPr sz="750" spc="25" dirty="0">
                <a:latin typeface="Microsoft Sans Serif"/>
                <a:cs typeface="Microsoft Sans Serif"/>
              </a:rPr>
              <a:t>de</a:t>
            </a:r>
            <a:r>
              <a:rPr sz="750" spc="-5" dirty="0">
                <a:latin typeface="Microsoft Sans Serif"/>
                <a:cs typeface="Microsoft Sans Serif"/>
              </a:rPr>
              <a:t> </a:t>
            </a:r>
            <a:r>
              <a:rPr sz="750" dirty="0">
                <a:latin typeface="Microsoft Sans Serif"/>
                <a:cs typeface="Microsoft Sans Serif"/>
              </a:rPr>
              <a:t>las </a:t>
            </a:r>
            <a:r>
              <a:rPr sz="750" spc="25" dirty="0">
                <a:latin typeface="Microsoft Sans Serif"/>
                <a:cs typeface="Microsoft Sans Serif"/>
              </a:rPr>
              <a:t>corrientes</a:t>
            </a:r>
            <a:r>
              <a:rPr sz="750" spc="-5" dirty="0">
                <a:latin typeface="Microsoft Sans Serif"/>
                <a:cs typeface="Microsoft Sans Serif"/>
              </a:rPr>
              <a:t> </a:t>
            </a:r>
            <a:r>
              <a:rPr sz="750" spc="25" dirty="0">
                <a:latin typeface="Microsoft Sans Serif"/>
                <a:cs typeface="Microsoft Sans Serif"/>
              </a:rPr>
              <a:t>de </a:t>
            </a:r>
            <a:r>
              <a:rPr sz="750" spc="-185" dirty="0">
                <a:latin typeface="Microsoft Sans Serif"/>
                <a:cs typeface="Microsoft Sans Serif"/>
              </a:rPr>
              <a:t> </a:t>
            </a:r>
            <a:r>
              <a:rPr sz="750" spc="20" dirty="0">
                <a:latin typeface="Microsoft Sans Serif"/>
                <a:cs typeface="Microsoft Sans Serif"/>
              </a:rPr>
              <a:t>falla son </a:t>
            </a:r>
            <a:r>
              <a:rPr sz="750" spc="30" dirty="0">
                <a:latin typeface="Microsoft Sans Serif"/>
                <a:cs typeface="Microsoft Sans Serif"/>
              </a:rPr>
              <a:t>función </a:t>
            </a:r>
            <a:r>
              <a:rPr sz="750" spc="25" dirty="0">
                <a:latin typeface="Microsoft Sans Serif"/>
                <a:cs typeface="Microsoft Sans Serif"/>
              </a:rPr>
              <a:t>de </a:t>
            </a:r>
            <a:r>
              <a:rPr sz="750" dirty="0">
                <a:latin typeface="Microsoft Sans Serif"/>
                <a:cs typeface="Microsoft Sans Serif"/>
              </a:rPr>
              <a:t>las </a:t>
            </a:r>
            <a:r>
              <a:rPr sz="750" spc="10" dirty="0">
                <a:latin typeface="Microsoft Sans Serif"/>
                <a:cs typeface="Microsoft Sans Serif"/>
              </a:rPr>
              <a:t>características, el </a:t>
            </a:r>
            <a:r>
              <a:rPr sz="750" spc="40" dirty="0">
                <a:latin typeface="Microsoft Sans Serif"/>
                <a:cs typeface="Microsoft Sans Serif"/>
              </a:rPr>
              <a:t>tiempo </a:t>
            </a:r>
            <a:r>
              <a:rPr sz="750" spc="5" dirty="0">
                <a:latin typeface="Microsoft Sans Serif"/>
                <a:cs typeface="Microsoft Sans Serif"/>
              </a:rPr>
              <a:t>y </a:t>
            </a:r>
            <a:r>
              <a:rPr sz="750" dirty="0">
                <a:latin typeface="Microsoft Sans Serif"/>
                <a:cs typeface="Microsoft Sans Serif"/>
              </a:rPr>
              <a:t>las </a:t>
            </a:r>
            <a:r>
              <a:rPr sz="750" spc="15" dirty="0">
                <a:latin typeface="Microsoft Sans Serif"/>
                <a:cs typeface="Microsoft Sans Serif"/>
              </a:rPr>
              <a:t>condiciones </a:t>
            </a:r>
            <a:r>
              <a:rPr sz="750" spc="25" dirty="0">
                <a:latin typeface="Microsoft Sans Serif"/>
                <a:cs typeface="Microsoft Sans Serif"/>
              </a:rPr>
              <a:t>de </a:t>
            </a:r>
            <a:r>
              <a:rPr sz="750" spc="30" dirty="0">
                <a:latin typeface="Microsoft Sans Serif"/>
                <a:cs typeface="Microsoft Sans Serif"/>
              </a:rPr>
              <a:t> </a:t>
            </a:r>
            <a:r>
              <a:rPr sz="750" spc="15" dirty="0">
                <a:latin typeface="Microsoft Sans Serif"/>
                <a:cs typeface="Microsoft Sans Serif"/>
              </a:rPr>
              <a:t>carga</a:t>
            </a:r>
            <a:r>
              <a:rPr sz="750" spc="-5" dirty="0">
                <a:latin typeface="Microsoft Sans Serif"/>
                <a:cs typeface="Microsoft Sans Serif"/>
              </a:rPr>
              <a:t> </a:t>
            </a:r>
            <a:r>
              <a:rPr sz="750" spc="20" dirty="0">
                <a:latin typeface="Microsoft Sans Serif"/>
                <a:cs typeface="Microsoft Sans Serif"/>
              </a:rPr>
              <a:t>del</a:t>
            </a:r>
            <a:r>
              <a:rPr sz="750" dirty="0">
                <a:latin typeface="Microsoft Sans Serif"/>
                <a:cs typeface="Microsoft Sans Serif"/>
              </a:rPr>
              <a:t> </a:t>
            </a:r>
            <a:r>
              <a:rPr sz="750" spc="30" dirty="0">
                <a:latin typeface="Microsoft Sans Serif"/>
                <a:cs typeface="Microsoft Sans Serif"/>
              </a:rPr>
              <a:t>generador</a:t>
            </a:r>
            <a:r>
              <a:rPr sz="750" dirty="0">
                <a:latin typeface="Microsoft Sans Serif"/>
                <a:cs typeface="Microsoft Sans Serif"/>
              </a:rPr>
              <a:t> </a:t>
            </a:r>
            <a:r>
              <a:rPr sz="750" spc="20" dirty="0">
                <a:latin typeface="Microsoft Sans Serif"/>
                <a:cs typeface="Microsoft Sans Serif"/>
              </a:rPr>
              <a:t>(estator</a:t>
            </a:r>
            <a:r>
              <a:rPr sz="750" spc="-5" dirty="0">
                <a:latin typeface="Microsoft Sans Serif"/>
                <a:cs typeface="Microsoft Sans Serif"/>
              </a:rPr>
              <a:t> </a:t>
            </a:r>
            <a:r>
              <a:rPr sz="750" spc="5" dirty="0">
                <a:latin typeface="Microsoft Sans Serif"/>
                <a:cs typeface="Microsoft Sans Serif"/>
              </a:rPr>
              <a:t>y</a:t>
            </a:r>
            <a:r>
              <a:rPr sz="750" dirty="0">
                <a:latin typeface="Microsoft Sans Serif"/>
                <a:cs typeface="Microsoft Sans Serif"/>
              </a:rPr>
              <a:t> </a:t>
            </a:r>
            <a:r>
              <a:rPr sz="750" spc="20" dirty="0">
                <a:latin typeface="Microsoft Sans Serif"/>
                <a:cs typeface="Microsoft Sans Serif"/>
              </a:rPr>
              <a:t>campo)</a:t>
            </a:r>
            <a:r>
              <a:rPr sz="750" dirty="0">
                <a:latin typeface="Microsoft Sans Serif"/>
                <a:cs typeface="Microsoft Sans Serif"/>
              </a:rPr>
              <a:t> </a:t>
            </a:r>
            <a:r>
              <a:rPr sz="750" spc="30" dirty="0">
                <a:latin typeface="Microsoft Sans Serif"/>
                <a:cs typeface="Microsoft Sans Serif"/>
              </a:rPr>
              <a:t>inmediatamente</a:t>
            </a:r>
            <a:r>
              <a:rPr sz="750" spc="-5" dirty="0">
                <a:latin typeface="Microsoft Sans Serif"/>
                <a:cs typeface="Microsoft Sans Serif"/>
              </a:rPr>
              <a:t> </a:t>
            </a:r>
            <a:r>
              <a:rPr sz="750" spc="15" dirty="0">
                <a:latin typeface="Microsoft Sans Serif"/>
                <a:cs typeface="Microsoft Sans Serif"/>
              </a:rPr>
              <a:t>antes.</a:t>
            </a:r>
            <a:endParaRPr sz="750">
              <a:latin typeface="Microsoft Sans Serif"/>
              <a:cs typeface="Microsoft Sans Serif"/>
            </a:endParaRPr>
          </a:p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sz="950" spc="15" dirty="0">
                <a:latin typeface="Microsoft Sans Serif"/>
                <a:cs typeface="Microsoft Sans Serif"/>
              </a:rPr>
              <a:t>la</a:t>
            </a:r>
            <a:r>
              <a:rPr sz="950" spc="-10" dirty="0">
                <a:latin typeface="Microsoft Sans Serif"/>
                <a:cs typeface="Microsoft Sans Serif"/>
              </a:rPr>
              <a:t> </a:t>
            </a:r>
            <a:r>
              <a:rPr sz="950" spc="15" dirty="0">
                <a:latin typeface="Microsoft Sans Serif"/>
                <a:cs typeface="Microsoft Sans Serif"/>
              </a:rPr>
              <a:t>culpa.</a:t>
            </a:r>
            <a:r>
              <a:rPr sz="950" spc="-5" dirty="0">
                <a:latin typeface="Microsoft Sans Serif"/>
                <a:cs typeface="Microsoft Sans Serif"/>
              </a:rPr>
              <a:t> </a:t>
            </a:r>
            <a:r>
              <a:rPr sz="950" spc="-40" dirty="0">
                <a:latin typeface="Microsoft Sans Serif"/>
                <a:cs typeface="Microsoft Sans Serif"/>
              </a:rPr>
              <a:t>El</a:t>
            </a:r>
            <a:r>
              <a:rPr sz="950" spc="-5" dirty="0">
                <a:latin typeface="Microsoft Sans Serif"/>
                <a:cs typeface="Microsoft Sans Serif"/>
              </a:rPr>
              <a:t> </a:t>
            </a:r>
            <a:r>
              <a:rPr sz="950" spc="45" dirty="0">
                <a:latin typeface="Microsoft Sans Serif"/>
                <a:cs typeface="Microsoft Sans Serif"/>
              </a:rPr>
              <a:t>rendimiento</a:t>
            </a:r>
            <a:r>
              <a:rPr sz="950" spc="-5" dirty="0">
                <a:latin typeface="Microsoft Sans Serif"/>
                <a:cs typeface="Microsoft Sans Serif"/>
              </a:rPr>
              <a:t> </a:t>
            </a:r>
            <a:r>
              <a:rPr sz="950" spc="30" dirty="0">
                <a:latin typeface="Microsoft Sans Serif"/>
                <a:cs typeface="Microsoft Sans Serif"/>
              </a:rPr>
              <a:t>del</a:t>
            </a:r>
            <a:r>
              <a:rPr sz="950" spc="-5" dirty="0">
                <a:latin typeface="Microsoft Sans Serif"/>
                <a:cs typeface="Microsoft Sans Serif"/>
              </a:rPr>
              <a:t> </a:t>
            </a:r>
            <a:r>
              <a:rPr sz="950" spc="25" dirty="0">
                <a:latin typeface="Microsoft Sans Serif"/>
                <a:cs typeface="Microsoft Sans Serif"/>
              </a:rPr>
              <a:t>sistema</a:t>
            </a:r>
            <a:r>
              <a:rPr sz="950" spc="-10" dirty="0">
                <a:latin typeface="Microsoft Sans Serif"/>
                <a:cs typeface="Microsoft Sans Serif"/>
              </a:rPr>
              <a:t> </a:t>
            </a:r>
            <a:r>
              <a:rPr sz="950" spc="30" dirty="0">
                <a:latin typeface="Microsoft Sans Serif"/>
                <a:cs typeface="Microsoft Sans Serif"/>
              </a:rPr>
              <a:t>de</a:t>
            </a:r>
            <a:r>
              <a:rPr sz="950" spc="-5" dirty="0">
                <a:latin typeface="Microsoft Sans Serif"/>
                <a:cs typeface="Microsoft Sans Serif"/>
              </a:rPr>
              <a:t> </a:t>
            </a:r>
            <a:r>
              <a:rPr sz="950" spc="20" dirty="0">
                <a:latin typeface="Microsoft Sans Serif"/>
                <a:cs typeface="Microsoft Sans Serif"/>
              </a:rPr>
              <a:t>excitación</a:t>
            </a:r>
            <a:r>
              <a:rPr sz="950" spc="-5" dirty="0">
                <a:latin typeface="Microsoft Sans Serif"/>
                <a:cs typeface="Microsoft Sans Serif"/>
              </a:rPr>
              <a:t> </a:t>
            </a:r>
            <a:r>
              <a:rPr sz="950" spc="5" dirty="0">
                <a:latin typeface="Microsoft Sans Serif"/>
                <a:cs typeface="Microsoft Sans Serif"/>
              </a:rPr>
              <a:t>y</a:t>
            </a:r>
            <a:endParaRPr sz="950">
              <a:latin typeface="Microsoft Sans Serif"/>
              <a:cs typeface="Microsoft Sans Serif"/>
            </a:endParaRPr>
          </a:p>
          <a:p>
            <a:pPr marL="12700" marR="16510">
              <a:lnSpc>
                <a:spcPts val="1200"/>
              </a:lnSpc>
              <a:spcBef>
                <a:spcPts val="50"/>
              </a:spcBef>
            </a:pPr>
            <a:r>
              <a:rPr sz="700" spc="-15" dirty="0">
                <a:latin typeface="Microsoft Sans Serif"/>
                <a:cs typeface="Microsoft Sans Serif"/>
              </a:rPr>
              <a:t>Las </a:t>
            </a:r>
            <a:r>
              <a:rPr sz="700" spc="10" dirty="0">
                <a:latin typeface="Microsoft Sans Serif"/>
                <a:cs typeface="Microsoft Sans Serif"/>
              </a:rPr>
              <a:t>características </a:t>
            </a:r>
            <a:r>
              <a:rPr sz="700" spc="25" dirty="0">
                <a:latin typeface="Microsoft Sans Serif"/>
                <a:cs typeface="Microsoft Sans Serif"/>
              </a:rPr>
              <a:t>dictan </a:t>
            </a:r>
            <a:r>
              <a:rPr sz="700" spc="10" dirty="0">
                <a:latin typeface="Microsoft Sans Serif"/>
                <a:cs typeface="Microsoft Sans Serif"/>
              </a:rPr>
              <a:t>la capacidad </a:t>
            </a:r>
            <a:r>
              <a:rPr sz="700" spc="20" dirty="0">
                <a:latin typeface="Microsoft Sans Serif"/>
                <a:cs typeface="Microsoft Sans Serif"/>
              </a:rPr>
              <a:t>del </a:t>
            </a:r>
            <a:r>
              <a:rPr sz="700" spc="30" dirty="0">
                <a:latin typeface="Microsoft Sans Serif"/>
                <a:cs typeface="Microsoft Sans Serif"/>
              </a:rPr>
              <a:t>generador </a:t>
            </a:r>
            <a:r>
              <a:rPr sz="700" spc="25" dirty="0">
                <a:latin typeface="Microsoft Sans Serif"/>
                <a:cs typeface="Microsoft Sans Serif"/>
              </a:rPr>
              <a:t>para </a:t>
            </a:r>
            <a:r>
              <a:rPr sz="700" spc="30" dirty="0">
                <a:latin typeface="Microsoft Sans Serif"/>
                <a:cs typeface="Microsoft Sans Serif"/>
              </a:rPr>
              <a:t>proporcionar </a:t>
            </a:r>
            <a:r>
              <a:rPr sz="700" spc="35" dirty="0">
                <a:latin typeface="Microsoft Sans Serif"/>
                <a:cs typeface="Microsoft Sans Serif"/>
              </a:rPr>
              <a:t> </a:t>
            </a:r>
            <a:r>
              <a:rPr sz="700" spc="25" dirty="0">
                <a:latin typeface="Microsoft Sans Serif"/>
                <a:cs typeface="Microsoft Sans Serif"/>
              </a:rPr>
              <a:t>corriente </a:t>
            </a:r>
            <a:r>
              <a:rPr sz="700" spc="20" dirty="0">
                <a:latin typeface="Microsoft Sans Serif"/>
                <a:cs typeface="Microsoft Sans Serif"/>
              </a:rPr>
              <a:t>de </a:t>
            </a:r>
            <a:r>
              <a:rPr sz="700" spc="15" dirty="0">
                <a:latin typeface="Microsoft Sans Serif"/>
                <a:cs typeface="Microsoft Sans Serif"/>
              </a:rPr>
              <a:t>falla </a:t>
            </a:r>
            <a:r>
              <a:rPr sz="700" spc="35" dirty="0">
                <a:latin typeface="Microsoft Sans Serif"/>
                <a:cs typeface="Microsoft Sans Serif"/>
              </a:rPr>
              <a:t>durante </a:t>
            </a:r>
            <a:r>
              <a:rPr sz="700" spc="10" dirty="0">
                <a:latin typeface="Microsoft Sans Serif"/>
                <a:cs typeface="Microsoft Sans Serif"/>
              </a:rPr>
              <a:t>esta </a:t>
            </a:r>
            <a:r>
              <a:rPr sz="700" spc="20" dirty="0">
                <a:latin typeface="Microsoft Sans Serif"/>
                <a:cs typeface="Microsoft Sans Serif"/>
              </a:rPr>
              <a:t>condición. </a:t>
            </a:r>
            <a:r>
              <a:rPr sz="700" spc="-30" dirty="0">
                <a:latin typeface="Microsoft Sans Serif"/>
                <a:cs typeface="Microsoft Sans Serif"/>
              </a:rPr>
              <a:t>El </a:t>
            </a:r>
            <a:r>
              <a:rPr sz="700" spc="15" dirty="0">
                <a:latin typeface="Microsoft Sans Serif"/>
                <a:cs typeface="Microsoft Sans Serif"/>
              </a:rPr>
              <a:t>sistema </a:t>
            </a:r>
            <a:r>
              <a:rPr sz="700" spc="20" dirty="0">
                <a:latin typeface="Microsoft Sans Serif"/>
                <a:cs typeface="Microsoft Sans Serif"/>
              </a:rPr>
              <a:t>de </a:t>
            </a:r>
            <a:r>
              <a:rPr sz="700" spc="15" dirty="0">
                <a:latin typeface="Microsoft Sans Serif"/>
                <a:cs typeface="Microsoft Sans Serif"/>
              </a:rPr>
              <a:t>excitación </a:t>
            </a:r>
            <a:r>
              <a:rPr sz="700" spc="30" dirty="0">
                <a:latin typeface="Microsoft Sans Serif"/>
                <a:cs typeface="Microsoft Sans Serif"/>
              </a:rPr>
              <a:t>también </a:t>
            </a:r>
            <a:r>
              <a:rPr sz="700" spc="35" dirty="0">
                <a:latin typeface="Microsoft Sans Serif"/>
                <a:cs typeface="Microsoft Sans Serif"/>
              </a:rPr>
              <a:t> </a:t>
            </a:r>
            <a:r>
              <a:rPr sz="700" spc="30" dirty="0">
                <a:latin typeface="Microsoft Sans Serif"/>
                <a:cs typeface="Microsoft Sans Serif"/>
              </a:rPr>
              <a:t>intentará </a:t>
            </a:r>
            <a:r>
              <a:rPr sz="700" spc="35" dirty="0">
                <a:latin typeface="Microsoft Sans Serif"/>
                <a:cs typeface="Microsoft Sans Serif"/>
              </a:rPr>
              <a:t>mantener </a:t>
            </a:r>
            <a:r>
              <a:rPr sz="700" spc="10" dirty="0">
                <a:latin typeface="Microsoft Sans Serif"/>
                <a:cs typeface="Microsoft Sans Serif"/>
              </a:rPr>
              <a:t>el </a:t>
            </a:r>
            <a:r>
              <a:rPr sz="700" spc="20" dirty="0">
                <a:latin typeface="Microsoft Sans Serif"/>
                <a:cs typeface="Microsoft Sans Serif"/>
              </a:rPr>
              <a:t>voltaje </a:t>
            </a:r>
            <a:r>
              <a:rPr sz="700" spc="25" dirty="0">
                <a:latin typeface="Microsoft Sans Serif"/>
                <a:cs typeface="Microsoft Sans Serif"/>
              </a:rPr>
              <a:t>lo </a:t>
            </a:r>
            <a:r>
              <a:rPr sz="700" spc="20" dirty="0">
                <a:latin typeface="Microsoft Sans Serif"/>
                <a:cs typeface="Microsoft Sans Serif"/>
              </a:rPr>
              <a:t>más </a:t>
            </a:r>
            <a:r>
              <a:rPr sz="700" spc="25" dirty="0">
                <a:latin typeface="Microsoft Sans Serif"/>
                <a:cs typeface="Microsoft Sans Serif"/>
              </a:rPr>
              <a:t>alto </a:t>
            </a:r>
            <a:r>
              <a:rPr sz="700" spc="20" dirty="0">
                <a:latin typeface="Microsoft Sans Serif"/>
                <a:cs typeface="Microsoft Sans Serif"/>
              </a:rPr>
              <a:t>posible </a:t>
            </a:r>
            <a:r>
              <a:rPr sz="700" spc="30" dirty="0">
                <a:latin typeface="Microsoft Sans Serif"/>
                <a:cs typeface="Microsoft Sans Serif"/>
              </a:rPr>
              <a:t>mediante </a:t>
            </a:r>
            <a:r>
              <a:rPr sz="700" spc="10" dirty="0">
                <a:latin typeface="Microsoft Sans Serif"/>
                <a:cs typeface="Microsoft Sans Serif"/>
              </a:rPr>
              <a:t>el </a:t>
            </a:r>
            <a:r>
              <a:rPr sz="700" spc="25" dirty="0">
                <a:latin typeface="Microsoft Sans Serif"/>
                <a:cs typeface="Microsoft Sans Serif"/>
              </a:rPr>
              <a:t>forzado </a:t>
            </a:r>
            <a:r>
              <a:rPr sz="700" spc="20" dirty="0">
                <a:latin typeface="Microsoft Sans Serif"/>
                <a:cs typeface="Microsoft Sans Serif"/>
              </a:rPr>
              <a:t>de </a:t>
            </a:r>
            <a:r>
              <a:rPr sz="700" spc="25" dirty="0">
                <a:latin typeface="Microsoft Sans Serif"/>
                <a:cs typeface="Microsoft Sans Serif"/>
              </a:rPr>
              <a:t> </a:t>
            </a:r>
            <a:r>
              <a:rPr sz="700" spc="20" dirty="0">
                <a:latin typeface="Microsoft Sans Serif"/>
                <a:cs typeface="Microsoft Sans Serif"/>
              </a:rPr>
              <a:t>campo, </a:t>
            </a:r>
            <a:r>
              <a:rPr sz="700" spc="25" dirty="0">
                <a:latin typeface="Microsoft Sans Serif"/>
                <a:cs typeface="Microsoft Sans Serif"/>
              </a:rPr>
              <a:t>lo </a:t>
            </a:r>
            <a:r>
              <a:rPr sz="700" spc="30" dirty="0">
                <a:latin typeface="Microsoft Sans Serif"/>
                <a:cs typeface="Microsoft Sans Serif"/>
              </a:rPr>
              <a:t>que </a:t>
            </a:r>
            <a:r>
              <a:rPr sz="700" spc="20" dirty="0">
                <a:latin typeface="Microsoft Sans Serif"/>
                <a:cs typeface="Microsoft Sans Serif"/>
              </a:rPr>
              <a:t>provocará </a:t>
            </a:r>
            <a:r>
              <a:rPr sz="700" spc="15" dirty="0">
                <a:latin typeface="Microsoft Sans Serif"/>
                <a:cs typeface="Microsoft Sans Serif"/>
              </a:rPr>
              <a:t>voltajes </a:t>
            </a:r>
            <a:r>
              <a:rPr sz="700" spc="25" dirty="0">
                <a:latin typeface="Microsoft Sans Serif"/>
                <a:cs typeface="Microsoft Sans Serif"/>
              </a:rPr>
              <a:t>terminales </a:t>
            </a:r>
            <a:r>
              <a:rPr sz="700" spc="20" dirty="0">
                <a:latin typeface="Microsoft Sans Serif"/>
                <a:cs typeface="Microsoft Sans Serif"/>
              </a:rPr>
              <a:t>más </a:t>
            </a:r>
            <a:r>
              <a:rPr sz="700" spc="15" dirty="0">
                <a:latin typeface="Microsoft Sans Serif"/>
                <a:cs typeface="Microsoft Sans Serif"/>
              </a:rPr>
              <a:t>altos. </a:t>
            </a:r>
            <a:r>
              <a:rPr sz="700" spc="-30" dirty="0">
                <a:latin typeface="Microsoft Sans Serif"/>
                <a:cs typeface="Microsoft Sans Serif"/>
              </a:rPr>
              <a:t>El </a:t>
            </a:r>
            <a:r>
              <a:rPr sz="700" spc="30" dirty="0">
                <a:latin typeface="Microsoft Sans Serif"/>
                <a:cs typeface="Microsoft Sans Serif"/>
              </a:rPr>
              <a:t>generador </a:t>
            </a:r>
            <a:r>
              <a:rPr sz="700" spc="35" dirty="0">
                <a:latin typeface="Microsoft Sans Serif"/>
                <a:cs typeface="Microsoft Sans Serif"/>
              </a:rPr>
              <a:t> </a:t>
            </a:r>
            <a:r>
              <a:rPr sz="700" spc="30" dirty="0">
                <a:latin typeface="Microsoft Sans Serif"/>
                <a:cs typeface="Microsoft Sans Serif"/>
              </a:rPr>
              <a:t>generalmente </a:t>
            </a:r>
            <a:r>
              <a:rPr sz="700" spc="25" dirty="0">
                <a:latin typeface="Microsoft Sans Serif"/>
                <a:cs typeface="Microsoft Sans Serif"/>
              </a:rPr>
              <a:t>funciona </a:t>
            </a:r>
            <a:r>
              <a:rPr sz="700" spc="20" dirty="0">
                <a:latin typeface="Microsoft Sans Serif"/>
                <a:cs typeface="Microsoft Sans Serif"/>
              </a:rPr>
              <a:t>en </a:t>
            </a:r>
            <a:r>
              <a:rPr sz="700" spc="15" dirty="0">
                <a:latin typeface="Microsoft Sans Serif"/>
                <a:cs typeface="Microsoft Sans Serif"/>
              </a:rPr>
              <a:t>condiciones </a:t>
            </a:r>
            <a:r>
              <a:rPr sz="700" spc="20" dirty="0">
                <a:latin typeface="Microsoft Sans Serif"/>
                <a:cs typeface="Microsoft Sans Serif"/>
              </a:rPr>
              <a:t>de saturación. </a:t>
            </a:r>
            <a:r>
              <a:rPr sz="700" dirty="0">
                <a:latin typeface="Microsoft Sans Serif"/>
                <a:cs typeface="Microsoft Sans Serif"/>
              </a:rPr>
              <a:t>Para </a:t>
            </a:r>
            <a:r>
              <a:rPr sz="700" spc="15" dirty="0">
                <a:latin typeface="Microsoft Sans Serif"/>
                <a:cs typeface="Microsoft Sans Serif"/>
              </a:rPr>
              <a:t>calcular </a:t>
            </a:r>
            <a:r>
              <a:rPr sz="700" spc="10" dirty="0">
                <a:latin typeface="Microsoft Sans Serif"/>
                <a:cs typeface="Microsoft Sans Serif"/>
              </a:rPr>
              <a:t>la </a:t>
            </a:r>
            <a:r>
              <a:rPr sz="700" spc="15" dirty="0">
                <a:latin typeface="Microsoft Sans Serif"/>
                <a:cs typeface="Microsoft Sans Serif"/>
              </a:rPr>
              <a:t> </a:t>
            </a:r>
            <a:r>
              <a:rPr sz="700" spc="25" dirty="0">
                <a:latin typeface="Microsoft Sans Serif"/>
                <a:cs typeface="Microsoft Sans Serif"/>
              </a:rPr>
              <a:t>corriente </a:t>
            </a:r>
            <a:r>
              <a:rPr sz="700" spc="20" dirty="0">
                <a:latin typeface="Microsoft Sans Serif"/>
                <a:cs typeface="Microsoft Sans Serif"/>
              </a:rPr>
              <a:t>de </a:t>
            </a:r>
            <a:r>
              <a:rPr sz="700" spc="10" dirty="0">
                <a:latin typeface="Microsoft Sans Serif"/>
                <a:cs typeface="Microsoft Sans Serif"/>
              </a:rPr>
              <a:t>falla, </a:t>
            </a:r>
            <a:r>
              <a:rPr sz="700" spc="-5" dirty="0">
                <a:latin typeface="Microsoft Sans Serif"/>
                <a:cs typeface="Microsoft Sans Serif"/>
              </a:rPr>
              <a:t>se </a:t>
            </a:r>
            <a:r>
              <a:rPr sz="700" spc="20" dirty="0">
                <a:latin typeface="Microsoft Sans Serif"/>
                <a:cs typeface="Microsoft Sans Serif"/>
              </a:rPr>
              <a:t>utiliza </a:t>
            </a:r>
            <a:r>
              <a:rPr sz="700" spc="10" dirty="0">
                <a:latin typeface="Microsoft Sans Serif"/>
                <a:cs typeface="Microsoft Sans Serif"/>
              </a:rPr>
              <a:t>la </a:t>
            </a:r>
            <a:r>
              <a:rPr sz="700" spc="15" dirty="0">
                <a:latin typeface="Microsoft Sans Serif"/>
                <a:cs typeface="Microsoft Sans Serif"/>
              </a:rPr>
              <a:t>reactancia </a:t>
            </a:r>
            <a:r>
              <a:rPr sz="700" spc="20" dirty="0">
                <a:latin typeface="Microsoft Sans Serif"/>
                <a:cs typeface="Microsoft Sans Serif"/>
              </a:rPr>
              <a:t>saturada con </a:t>
            </a:r>
            <a:r>
              <a:rPr sz="700" spc="10" dirty="0">
                <a:latin typeface="Microsoft Sans Serif"/>
                <a:cs typeface="Microsoft Sans Serif"/>
              </a:rPr>
              <a:t>el </a:t>
            </a:r>
            <a:r>
              <a:rPr sz="700" spc="30" dirty="0">
                <a:latin typeface="Microsoft Sans Serif"/>
                <a:cs typeface="Microsoft Sans Serif"/>
              </a:rPr>
              <a:t>generador </a:t>
            </a:r>
            <a:r>
              <a:rPr sz="700" spc="35" dirty="0">
                <a:latin typeface="Microsoft Sans Serif"/>
                <a:cs typeface="Microsoft Sans Serif"/>
              </a:rPr>
              <a:t> </a:t>
            </a:r>
            <a:r>
              <a:rPr sz="700" spc="30" dirty="0">
                <a:latin typeface="Microsoft Sans Serif"/>
                <a:cs typeface="Microsoft Sans Serif"/>
              </a:rPr>
              <a:t>funcionando </a:t>
            </a:r>
            <a:r>
              <a:rPr sz="700" spc="25" dirty="0">
                <a:latin typeface="Microsoft Sans Serif"/>
                <a:cs typeface="Microsoft Sans Serif"/>
              </a:rPr>
              <a:t>inicialmente </a:t>
            </a:r>
            <a:r>
              <a:rPr sz="700" spc="15" dirty="0">
                <a:latin typeface="Microsoft Sans Serif"/>
                <a:cs typeface="Microsoft Sans Serif"/>
              </a:rPr>
              <a:t>sin carga </a:t>
            </a:r>
            <a:r>
              <a:rPr sz="700" spc="5" dirty="0">
                <a:latin typeface="Microsoft Sans Serif"/>
                <a:cs typeface="Microsoft Sans Serif"/>
              </a:rPr>
              <a:t>y </a:t>
            </a:r>
            <a:r>
              <a:rPr sz="700" dirty="0">
                <a:latin typeface="Microsoft Sans Serif"/>
                <a:cs typeface="Microsoft Sans Serif"/>
              </a:rPr>
              <a:t>a </a:t>
            </a:r>
            <a:r>
              <a:rPr sz="700" spc="20" dirty="0">
                <a:latin typeface="Microsoft Sans Serif"/>
                <a:cs typeface="Microsoft Sans Serif"/>
              </a:rPr>
              <a:t>voltaje </a:t>
            </a:r>
            <a:r>
              <a:rPr sz="700" spc="25" dirty="0">
                <a:latin typeface="Microsoft Sans Serif"/>
                <a:cs typeface="Microsoft Sans Serif"/>
              </a:rPr>
              <a:t>nominal. </a:t>
            </a:r>
            <a:r>
              <a:rPr sz="700" spc="30" dirty="0">
                <a:latin typeface="Microsoft Sans Serif"/>
                <a:cs typeface="Microsoft Sans Serif"/>
              </a:rPr>
              <a:t>Durante </a:t>
            </a:r>
            <a:r>
              <a:rPr sz="700" spc="10" dirty="0">
                <a:latin typeface="Microsoft Sans Serif"/>
                <a:cs typeface="Microsoft Sans Serif"/>
              </a:rPr>
              <a:t>el </a:t>
            </a:r>
            <a:r>
              <a:rPr sz="700" spc="15" dirty="0">
                <a:latin typeface="Microsoft Sans Serif"/>
                <a:cs typeface="Microsoft Sans Serif"/>
              </a:rPr>
              <a:t> </a:t>
            </a:r>
            <a:r>
              <a:rPr sz="700" spc="30" dirty="0">
                <a:latin typeface="Microsoft Sans Serif"/>
                <a:cs typeface="Microsoft Sans Serif"/>
              </a:rPr>
              <a:t>funcionamiento </a:t>
            </a:r>
            <a:r>
              <a:rPr sz="700" spc="35" dirty="0">
                <a:latin typeface="Microsoft Sans Serif"/>
                <a:cs typeface="Microsoft Sans Serif"/>
              </a:rPr>
              <a:t>normal </a:t>
            </a:r>
            <a:r>
              <a:rPr sz="700" spc="20" dirty="0">
                <a:latin typeface="Microsoft Sans Serif"/>
                <a:cs typeface="Microsoft Sans Serif"/>
              </a:rPr>
              <a:t>del </a:t>
            </a:r>
            <a:r>
              <a:rPr sz="700" spc="30" dirty="0">
                <a:latin typeface="Microsoft Sans Serif"/>
                <a:cs typeface="Microsoft Sans Serif"/>
              </a:rPr>
              <a:t>generador </a:t>
            </a:r>
            <a:r>
              <a:rPr sz="700" dirty="0">
                <a:latin typeface="Microsoft Sans Serif"/>
                <a:cs typeface="Microsoft Sans Serif"/>
              </a:rPr>
              <a:t>a </a:t>
            </a:r>
            <a:r>
              <a:rPr sz="700" spc="40" dirty="0">
                <a:latin typeface="Microsoft Sans Serif"/>
                <a:cs typeface="Microsoft Sans Serif"/>
              </a:rPr>
              <a:t>un </a:t>
            </a:r>
            <a:r>
              <a:rPr sz="700" spc="20" dirty="0">
                <a:latin typeface="Microsoft Sans Serif"/>
                <a:cs typeface="Microsoft Sans Serif"/>
              </a:rPr>
              <a:t>voltaje </a:t>
            </a:r>
            <a:r>
              <a:rPr sz="700" spc="15" dirty="0">
                <a:latin typeface="Microsoft Sans Serif"/>
                <a:cs typeface="Microsoft Sans Serif"/>
              </a:rPr>
              <a:t>cercano </a:t>
            </a:r>
            <a:r>
              <a:rPr sz="700" spc="10" dirty="0">
                <a:latin typeface="Microsoft Sans Serif"/>
                <a:cs typeface="Microsoft Sans Serif"/>
              </a:rPr>
              <a:t>al </a:t>
            </a:r>
            <a:r>
              <a:rPr sz="700" spc="25" dirty="0">
                <a:latin typeface="Microsoft Sans Serif"/>
                <a:cs typeface="Microsoft Sans Serif"/>
              </a:rPr>
              <a:t>nominal, </a:t>
            </a:r>
            <a:r>
              <a:rPr sz="700" spc="10" dirty="0">
                <a:latin typeface="Microsoft Sans Serif"/>
                <a:cs typeface="Microsoft Sans Serif"/>
              </a:rPr>
              <a:t>los </a:t>
            </a:r>
            <a:r>
              <a:rPr sz="700" spc="15" dirty="0">
                <a:latin typeface="Microsoft Sans Serif"/>
                <a:cs typeface="Microsoft Sans Serif"/>
              </a:rPr>
              <a:t> valores </a:t>
            </a:r>
            <a:r>
              <a:rPr sz="700" spc="20" dirty="0">
                <a:latin typeface="Microsoft Sans Serif"/>
                <a:cs typeface="Microsoft Sans Serif"/>
              </a:rPr>
              <a:t>de </a:t>
            </a:r>
            <a:r>
              <a:rPr sz="700" spc="15" dirty="0">
                <a:latin typeface="Microsoft Sans Serif"/>
                <a:cs typeface="Microsoft Sans Serif"/>
              </a:rPr>
              <a:t>reactancia </a:t>
            </a:r>
            <a:r>
              <a:rPr sz="700" spc="35" dirty="0">
                <a:latin typeface="Microsoft Sans Serif"/>
                <a:cs typeface="Microsoft Sans Serif"/>
              </a:rPr>
              <a:t>durante </a:t>
            </a:r>
            <a:r>
              <a:rPr sz="700" spc="30" dirty="0">
                <a:latin typeface="Microsoft Sans Serif"/>
                <a:cs typeface="Microsoft Sans Serif"/>
              </a:rPr>
              <a:t>una </a:t>
            </a:r>
            <a:r>
              <a:rPr sz="700" spc="15" dirty="0">
                <a:latin typeface="Microsoft Sans Serif"/>
                <a:cs typeface="Microsoft Sans Serif"/>
              </a:rPr>
              <a:t>falla </a:t>
            </a:r>
            <a:r>
              <a:rPr sz="700" spc="25" dirty="0">
                <a:latin typeface="Microsoft Sans Serif"/>
                <a:cs typeface="Microsoft Sans Serif"/>
              </a:rPr>
              <a:t>idealmente </a:t>
            </a:r>
            <a:r>
              <a:rPr sz="700" spc="-5" dirty="0">
                <a:latin typeface="Microsoft Sans Serif"/>
                <a:cs typeface="Microsoft Sans Serif"/>
              </a:rPr>
              <a:t>se </a:t>
            </a:r>
            <a:r>
              <a:rPr sz="700" spc="25" dirty="0">
                <a:latin typeface="Microsoft Sans Serif"/>
                <a:cs typeface="Microsoft Sans Serif"/>
              </a:rPr>
              <a:t>encuentran </a:t>
            </a:r>
            <a:r>
              <a:rPr sz="700" spc="20" dirty="0">
                <a:latin typeface="Microsoft Sans Serif"/>
                <a:cs typeface="Microsoft Sans Serif"/>
              </a:rPr>
              <a:t>en </a:t>
            </a:r>
            <a:r>
              <a:rPr sz="700" spc="30" dirty="0">
                <a:latin typeface="Microsoft Sans Serif"/>
                <a:cs typeface="Microsoft Sans Serif"/>
              </a:rPr>
              <a:t>algún </a:t>
            </a:r>
            <a:r>
              <a:rPr sz="700" spc="35" dirty="0">
                <a:latin typeface="Microsoft Sans Serif"/>
                <a:cs typeface="Microsoft Sans Serif"/>
              </a:rPr>
              <a:t> </a:t>
            </a:r>
            <a:r>
              <a:rPr sz="700" spc="30" dirty="0">
                <a:latin typeface="Microsoft Sans Serif"/>
                <a:cs typeface="Microsoft Sans Serif"/>
              </a:rPr>
              <a:t>lugar entre </a:t>
            </a:r>
            <a:r>
              <a:rPr sz="700" spc="10" dirty="0">
                <a:latin typeface="Microsoft Sans Serif"/>
                <a:cs typeface="Microsoft Sans Serif"/>
              </a:rPr>
              <a:t>los </a:t>
            </a:r>
            <a:r>
              <a:rPr sz="700" spc="15" dirty="0">
                <a:latin typeface="Microsoft Sans Serif"/>
                <a:cs typeface="Microsoft Sans Serif"/>
              </a:rPr>
              <a:t>valores </a:t>
            </a:r>
            <a:r>
              <a:rPr sz="700" spc="20" dirty="0">
                <a:latin typeface="Microsoft Sans Serif"/>
                <a:cs typeface="Microsoft Sans Serif"/>
              </a:rPr>
              <a:t>saturados </a:t>
            </a:r>
            <a:r>
              <a:rPr sz="700" spc="5" dirty="0">
                <a:latin typeface="Microsoft Sans Serif"/>
                <a:cs typeface="Microsoft Sans Serif"/>
              </a:rPr>
              <a:t>e </a:t>
            </a:r>
            <a:r>
              <a:rPr sz="700" spc="20" dirty="0">
                <a:latin typeface="Microsoft Sans Serif"/>
                <a:cs typeface="Microsoft Sans Serif"/>
              </a:rPr>
              <a:t>insaturados. </a:t>
            </a:r>
            <a:r>
              <a:rPr sz="700" spc="-5" dirty="0">
                <a:latin typeface="Microsoft Sans Serif"/>
                <a:cs typeface="Microsoft Sans Serif"/>
              </a:rPr>
              <a:t>Los </a:t>
            </a:r>
            <a:r>
              <a:rPr sz="700" spc="15" dirty="0">
                <a:latin typeface="Microsoft Sans Serif"/>
                <a:cs typeface="Microsoft Sans Serif"/>
              </a:rPr>
              <a:t>valores </a:t>
            </a:r>
            <a:r>
              <a:rPr sz="700" spc="10" dirty="0">
                <a:latin typeface="Microsoft Sans Serif"/>
                <a:cs typeface="Microsoft Sans Serif"/>
              </a:rPr>
              <a:t>exactos </a:t>
            </a:r>
            <a:r>
              <a:rPr sz="700" spc="15" dirty="0">
                <a:latin typeface="Microsoft Sans Serif"/>
                <a:cs typeface="Microsoft Sans Serif"/>
              </a:rPr>
              <a:t> </a:t>
            </a:r>
            <a:r>
              <a:rPr sz="700" spc="25" dirty="0">
                <a:latin typeface="Microsoft Sans Serif"/>
                <a:cs typeface="Microsoft Sans Serif"/>
              </a:rPr>
              <a:t>dependen </a:t>
            </a:r>
            <a:r>
              <a:rPr sz="700" spc="20" dirty="0">
                <a:latin typeface="Microsoft Sans Serif"/>
                <a:cs typeface="Microsoft Sans Serif"/>
              </a:rPr>
              <a:t>de </a:t>
            </a:r>
            <a:r>
              <a:rPr sz="700" dirty="0">
                <a:latin typeface="Microsoft Sans Serif"/>
                <a:cs typeface="Microsoft Sans Serif"/>
              </a:rPr>
              <a:t>las </a:t>
            </a:r>
            <a:r>
              <a:rPr sz="700" spc="15" dirty="0">
                <a:latin typeface="Microsoft Sans Serif"/>
                <a:cs typeface="Microsoft Sans Serif"/>
              </a:rPr>
              <a:t>condiciones </a:t>
            </a:r>
            <a:r>
              <a:rPr sz="700" spc="5" dirty="0">
                <a:latin typeface="Microsoft Sans Serif"/>
                <a:cs typeface="Microsoft Sans Serif"/>
              </a:rPr>
              <a:t>específicas </a:t>
            </a:r>
            <a:r>
              <a:rPr sz="700" spc="15" dirty="0">
                <a:latin typeface="Microsoft Sans Serif"/>
                <a:cs typeface="Microsoft Sans Serif"/>
              </a:rPr>
              <a:t>previas </a:t>
            </a:r>
            <a:r>
              <a:rPr sz="700" dirty="0">
                <a:latin typeface="Microsoft Sans Serif"/>
                <a:cs typeface="Microsoft Sans Serif"/>
              </a:rPr>
              <a:t>a </a:t>
            </a:r>
            <a:r>
              <a:rPr sz="700" spc="10" dirty="0">
                <a:latin typeface="Microsoft Sans Serif"/>
                <a:cs typeface="Microsoft Sans Serif"/>
              </a:rPr>
              <a:t>la </a:t>
            </a:r>
            <a:r>
              <a:rPr sz="700" spc="15" dirty="0">
                <a:latin typeface="Microsoft Sans Serif"/>
                <a:cs typeface="Microsoft Sans Serif"/>
              </a:rPr>
              <a:t>falla </a:t>
            </a:r>
            <a:r>
              <a:rPr sz="700" spc="5" dirty="0">
                <a:latin typeface="Microsoft Sans Serif"/>
                <a:cs typeface="Microsoft Sans Serif"/>
              </a:rPr>
              <a:t>y </a:t>
            </a:r>
            <a:r>
              <a:rPr sz="700" spc="20" dirty="0">
                <a:latin typeface="Microsoft Sans Serif"/>
                <a:cs typeface="Microsoft Sans Serif"/>
              </a:rPr>
              <a:t>del </a:t>
            </a:r>
            <a:r>
              <a:rPr sz="700" spc="15" dirty="0">
                <a:latin typeface="Microsoft Sans Serif"/>
                <a:cs typeface="Microsoft Sans Serif"/>
              </a:rPr>
              <a:t>nivel </a:t>
            </a:r>
            <a:r>
              <a:rPr sz="700" spc="20" dirty="0">
                <a:latin typeface="Microsoft Sans Serif"/>
                <a:cs typeface="Microsoft Sans Serif"/>
              </a:rPr>
              <a:t>de </a:t>
            </a:r>
            <a:r>
              <a:rPr sz="700" spc="25" dirty="0">
                <a:latin typeface="Microsoft Sans Serif"/>
                <a:cs typeface="Microsoft Sans Serif"/>
              </a:rPr>
              <a:t> </a:t>
            </a:r>
            <a:r>
              <a:rPr sz="700" spc="20" dirty="0">
                <a:latin typeface="Microsoft Sans Serif"/>
                <a:cs typeface="Microsoft Sans Serif"/>
              </a:rPr>
              <a:t>saturación.</a:t>
            </a:r>
            <a:r>
              <a:rPr sz="700" spc="-10" dirty="0">
                <a:latin typeface="Microsoft Sans Serif"/>
                <a:cs typeface="Microsoft Sans Serif"/>
              </a:rPr>
              <a:t> </a:t>
            </a:r>
            <a:r>
              <a:rPr sz="700" spc="15" dirty="0">
                <a:latin typeface="Microsoft Sans Serif"/>
                <a:cs typeface="Microsoft Sans Serif"/>
              </a:rPr>
              <a:t>Por</a:t>
            </a:r>
            <a:r>
              <a:rPr sz="700" spc="-5" dirty="0">
                <a:latin typeface="Microsoft Sans Serif"/>
                <a:cs typeface="Microsoft Sans Serif"/>
              </a:rPr>
              <a:t> </a:t>
            </a:r>
            <a:r>
              <a:rPr sz="700" spc="25" dirty="0">
                <a:latin typeface="Microsoft Sans Serif"/>
                <a:cs typeface="Microsoft Sans Serif"/>
              </a:rPr>
              <a:t>lo</a:t>
            </a:r>
            <a:r>
              <a:rPr sz="700" spc="-5" dirty="0">
                <a:latin typeface="Microsoft Sans Serif"/>
                <a:cs typeface="Microsoft Sans Serif"/>
              </a:rPr>
              <a:t> </a:t>
            </a:r>
            <a:r>
              <a:rPr sz="700" spc="30" dirty="0">
                <a:latin typeface="Microsoft Sans Serif"/>
                <a:cs typeface="Microsoft Sans Serif"/>
              </a:rPr>
              <a:t>tanto,</a:t>
            </a:r>
            <a:r>
              <a:rPr sz="700" spc="-5" dirty="0">
                <a:latin typeface="Microsoft Sans Serif"/>
                <a:cs typeface="Microsoft Sans Serif"/>
              </a:rPr>
              <a:t> se </a:t>
            </a:r>
            <a:r>
              <a:rPr sz="700" spc="20" dirty="0">
                <a:latin typeface="Microsoft Sans Serif"/>
                <a:cs typeface="Microsoft Sans Serif"/>
              </a:rPr>
              <a:t>sugiere</a:t>
            </a:r>
            <a:r>
              <a:rPr sz="700" spc="-10" dirty="0">
                <a:latin typeface="Microsoft Sans Serif"/>
                <a:cs typeface="Microsoft Sans Serif"/>
              </a:rPr>
              <a:t> </a:t>
            </a:r>
            <a:r>
              <a:rPr sz="700" spc="25" dirty="0">
                <a:latin typeface="Microsoft Sans Serif"/>
                <a:cs typeface="Microsoft Sans Serif"/>
              </a:rPr>
              <a:t>utilizar</a:t>
            </a:r>
            <a:r>
              <a:rPr sz="700" spc="-5" dirty="0">
                <a:latin typeface="Microsoft Sans Serif"/>
                <a:cs typeface="Microsoft Sans Serif"/>
              </a:rPr>
              <a:t> </a:t>
            </a:r>
            <a:r>
              <a:rPr sz="700" spc="15" dirty="0">
                <a:latin typeface="Microsoft Sans Serif"/>
                <a:cs typeface="Microsoft Sans Serif"/>
              </a:rPr>
              <a:t>valores</a:t>
            </a:r>
            <a:r>
              <a:rPr sz="700" spc="-5" dirty="0">
                <a:latin typeface="Microsoft Sans Serif"/>
                <a:cs typeface="Microsoft Sans Serif"/>
              </a:rPr>
              <a:t> </a:t>
            </a:r>
            <a:r>
              <a:rPr sz="700" spc="20" dirty="0">
                <a:latin typeface="Microsoft Sans Serif"/>
                <a:cs typeface="Microsoft Sans Serif"/>
              </a:rPr>
              <a:t>saturados</a:t>
            </a:r>
            <a:r>
              <a:rPr sz="700" spc="-5" dirty="0">
                <a:latin typeface="Microsoft Sans Serif"/>
                <a:cs typeface="Microsoft Sans Serif"/>
              </a:rPr>
              <a:t> </a:t>
            </a:r>
            <a:r>
              <a:rPr sz="700" spc="25" dirty="0">
                <a:latin typeface="Microsoft Sans Serif"/>
                <a:cs typeface="Microsoft Sans Serif"/>
              </a:rPr>
              <a:t>para</a:t>
            </a:r>
            <a:r>
              <a:rPr sz="700" spc="-5" dirty="0">
                <a:latin typeface="Microsoft Sans Serif"/>
                <a:cs typeface="Microsoft Sans Serif"/>
              </a:rPr>
              <a:t> </a:t>
            </a:r>
            <a:r>
              <a:rPr sz="700" spc="15" dirty="0">
                <a:latin typeface="Microsoft Sans Serif"/>
                <a:cs typeface="Microsoft Sans Serif"/>
              </a:rPr>
              <a:t>calcular</a:t>
            </a:r>
            <a:r>
              <a:rPr sz="700" spc="-5" dirty="0">
                <a:latin typeface="Microsoft Sans Serif"/>
                <a:cs typeface="Microsoft Sans Serif"/>
              </a:rPr>
              <a:t> </a:t>
            </a:r>
            <a:r>
              <a:rPr sz="700" spc="10" dirty="0">
                <a:latin typeface="Microsoft Sans Serif"/>
                <a:cs typeface="Microsoft Sans Serif"/>
              </a:rPr>
              <a:t>la </a:t>
            </a:r>
            <a:r>
              <a:rPr sz="700" spc="-175" dirty="0">
                <a:latin typeface="Microsoft Sans Serif"/>
                <a:cs typeface="Microsoft Sans Serif"/>
              </a:rPr>
              <a:t> </a:t>
            </a:r>
            <a:r>
              <a:rPr sz="700" spc="25" dirty="0">
                <a:latin typeface="Microsoft Sans Serif"/>
                <a:cs typeface="Microsoft Sans Serif"/>
              </a:rPr>
              <a:t>corriente </a:t>
            </a:r>
            <a:r>
              <a:rPr sz="700" spc="20" dirty="0">
                <a:latin typeface="Microsoft Sans Serif"/>
                <a:cs typeface="Microsoft Sans Serif"/>
              </a:rPr>
              <a:t>de </a:t>
            </a:r>
            <a:r>
              <a:rPr sz="700" spc="15" dirty="0">
                <a:latin typeface="Microsoft Sans Serif"/>
                <a:cs typeface="Microsoft Sans Serif"/>
              </a:rPr>
              <a:t>falla [3]. </a:t>
            </a:r>
            <a:r>
              <a:rPr sz="700" spc="20" dirty="0">
                <a:latin typeface="Microsoft Sans Serif"/>
                <a:cs typeface="Microsoft Sans Serif"/>
              </a:rPr>
              <a:t>Otras </a:t>
            </a:r>
            <a:r>
              <a:rPr sz="700" spc="15" dirty="0">
                <a:latin typeface="Microsoft Sans Serif"/>
                <a:cs typeface="Microsoft Sans Serif"/>
              </a:rPr>
              <a:t>condiciones </a:t>
            </a:r>
            <a:r>
              <a:rPr sz="700" spc="20" dirty="0">
                <a:latin typeface="Microsoft Sans Serif"/>
                <a:cs typeface="Microsoft Sans Serif"/>
              </a:rPr>
              <a:t>de </a:t>
            </a:r>
            <a:r>
              <a:rPr sz="700" spc="30" dirty="0">
                <a:latin typeface="Microsoft Sans Serif"/>
                <a:cs typeface="Microsoft Sans Serif"/>
              </a:rPr>
              <a:t>funcionamiento </a:t>
            </a:r>
            <a:r>
              <a:rPr sz="700" spc="15" dirty="0">
                <a:latin typeface="Microsoft Sans Serif"/>
                <a:cs typeface="Microsoft Sans Serif"/>
              </a:rPr>
              <a:t>previas </a:t>
            </a:r>
            <a:r>
              <a:rPr sz="700" dirty="0">
                <a:latin typeface="Microsoft Sans Serif"/>
                <a:cs typeface="Microsoft Sans Serif"/>
              </a:rPr>
              <a:t>a </a:t>
            </a:r>
            <a:r>
              <a:rPr sz="700" spc="10" dirty="0">
                <a:latin typeface="Microsoft Sans Serif"/>
                <a:cs typeface="Microsoft Sans Serif"/>
              </a:rPr>
              <a:t>la </a:t>
            </a:r>
            <a:r>
              <a:rPr sz="700" spc="15" dirty="0">
                <a:latin typeface="Microsoft Sans Serif"/>
                <a:cs typeface="Microsoft Sans Serif"/>
              </a:rPr>
              <a:t>falla </a:t>
            </a:r>
            <a:r>
              <a:rPr sz="700" spc="-175" dirty="0">
                <a:latin typeface="Microsoft Sans Serif"/>
                <a:cs typeface="Microsoft Sans Serif"/>
              </a:rPr>
              <a:t> </a:t>
            </a:r>
            <a:r>
              <a:rPr sz="700" spc="30" dirty="0">
                <a:latin typeface="Microsoft Sans Serif"/>
                <a:cs typeface="Microsoft Sans Serif"/>
              </a:rPr>
              <a:t>pueden </a:t>
            </a:r>
            <a:r>
              <a:rPr sz="700" spc="15" dirty="0">
                <a:latin typeface="Microsoft Sans Serif"/>
                <a:cs typeface="Microsoft Sans Serif"/>
              </a:rPr>
              <a:t>ser </a:t>
            </a:r>
            <a:r>
              <a:rPr sz="700" spc="30" dirty="0">
                <a:latin typeface="Microsoft Sans Serif"/>
                <a:cs typeface="Microsoft Sans Serif"/>
              </a:rPr>
              <a:t>motivos </a:t>
            </a:r>
            <a:r>
              <a:rPr sz="700" spc="25" dirty="0">
                <a:latin typeface="Microsoft Sans Serif"/>
                <a:cs typeface="Microsoft Sans Serif"/>
              </a:rPr>
              <a:t>para </a:t>
            </a:r>
            <a:r>
              <a:rPr sz="700" spc="20" dirty="0">
                <a:latin typeface="Microsoft Sans Serif"/>
                <a:cs typeface="Microsoft Sans Serif"/>
              </a:rPr>
              <a:t>ajustar </a:t>
            </a:r>
            <a:r>
              <a:rPr sz="700" spc="10" dirty="0">
                <a:latin typeface="Microsoft Sans Serif"/>
                <a:cs typeface="Microsoft Sans Serif"/>
              </a:rPr>
              <a:t>estos </a:t>
            </a:r>
            <a:r>
              <a:rPr sz="700" spc="15" dirty="0">
                <a:latin typeface="Microsoft Sans Serif"/>
                <a:cs typeface="Microsoft Sans Serif"/>
              </a:rPr>
              <a:t>valores </a:t>
            </a:r>
            <a:r>
              <a:rPr sz="700" spc="20" dirty="0">
                <a:latin typeface="Microsoft Sans Serif"/>
                <a:cs typeface="Microsoft Sans Serif"/>
              </a:rPr>
              <a:t>sugeridos </a:t>
            </a:r>
            <a:r>
              <a:rPr sz="700" spc="25" dirty="0">
                <a:latin typeface="Microsoft Sans Serif"/>
                <a:cs typeface="Microsoft Sans Serif"/>
              </a:rPr>
              <a:t>para </a:t>
            </a:r>
            <a:r>
              <a:rPr sz="700" spc="40" dirty="0">
                <a:latin typeface="Microsoft Sans Serif"/>
                <a:cs typeface="Microsoft Sans Serif"/>
              </a:rPr>
              <a:t>un </a:t>
            </a:r>
            <a:r>
              <a:rPr sz="700" dirty="0">
                <a:latin typeface="Microsoft Sans Serif"/>
                <a:cs typeface="Microsoft Sans Serif"/>
              </a:rPr>
              <a:t>caso </a:t>
            </a:r>
            <a:r>
              <a:rPr sz="700" spc="5" dirty="0">
                <a:latin typeface="Microsoft Sans Serif"/>
                <a:cs typeface="Microsoft Sans Serif"/>
              </a:rPr>
              <a:t> </a:t>
            </a:r>
            <a:r>
              <a:rPr sz="700" spc="10" dirty="0">
                <a:latin typeface="Microsoft Sans Serif"/>
                <a:cs typeface="Microsoft Sans Serif"/>
              </a:rPr>
              <a:t>específico.</a:t>
            </a:r>
            <a:r>
              <a:rPr sz="700" spc="-5" dirty="0">
                <a:latin typeface="Microsoft Sans Serif"/>
                <a:cs typeface="Microsoft Sans Serif"/>
              </a:rPr>
              <a:t> Los </a:t>
            </a:r>
            <a:r>
              <a:rPr sz="700" spc="15" dirty="0">
                <a:latin typeface="Microsoft Sans Serif"/>
                <a:cs typeface="Microsoft Sans Serif"/>
              </a:rPr>
              <a:t>valores</a:t>
            </a:r>
            <a:r>
              <a:rPr sz="700" dirty="0">
                <a:latin typeface="Microsoft Sans Serif"/>
                <a:cs typeface="Microsoft Sans Serif"/>
              </a:rPr>
              <a:t> </a:t>
            </a:r>
            <a:r>
              <a:rPr sz="700" spc="20" dirty="0">
                <a:latin typeface="Microsoft Sans Serif"/>
                <a:cs typeface="Microsoft Sans Serif"/>
              </a:rPr>
              <a:t>de</a:t>
            </a:r>
            <a:r>
              <a:rPr sz="700" spc="-5" dirty="0">
                <a:latin typeface="Microsoft Sans Serif"/>
                <a:cs typeface="Microsoft Sans Serif"/>
              </a:rPr>
              <a:t> </a:t>
            </a:r>
            <a:r>
              <a:rPr sz="700" spc="15" dirty="0">
                <a:latin typeface="Microsoft Sans Serif"/>
                <a:cs typeface="Microsoft Sans Serif"/>
              </a:rPr>
              <a:t>reactancia</a:t>
            </a:r>
            <a:r>
              <a:rPr sz="700" dirty="0">
                <a:latin typeface="Microsoft Sans Serif"/>
                <a:cs typeface="Microsoft Sans Serif"/>
              </a:rPr>
              <a:t> </a:t>
            </a:r>
            <a:r>
              <a:rPr sz="700" spc="20" dirty="0">
                <a:latin typeface="Microsoft Sans Serif"/>
                <a:cs typeface="Microsoft Sans Serif"/>
              </a:rPr>
              <a:t>saturada</a:t>
            </a:r>
            <a:r>
              <a:rPr sz="700" spc="-5" dirty="0">
                <a:latin typeface="Microsoft Sans Serif"/>
                <a:cs typeface="Microsoft Sans Serif"/>
              </a:rPr>
              <a:t> </a:t>
            </a:r>
            <a:r>
              <a:rPr sz="700" spc="20" dirty="0">
                <a:latin typeface="Microsoft Sans Serif"/>
                <a:cs typeface="Microsoft Sans Serif"/>
              </a:rPr>
              <a:t>son</a:t>
            </a:r>
            <a:r>
              <a:rPr sz="700" dirty="0">
                <a:latin typeface="Microsoft Sans Serif"/>
                <a:cs typeface="Microsoft Sans Serif"/>
              </a:rPr>
              <a:t> </a:t>
            </a:r>
            <a:r>
              <a:rPr sz="700" spc="20" dirty="0">
                <a:latin typeface="Microsoft Sans Serif"/>
                <a:cs typeface="Microsoft Sans Serif"/>
              </a:rPr>
              <a:t>más</a:t>
            </a:r>
            <a:r>
              <a:rPr sz="700" spc="-5" dirty="0">
                <a:latin typeface="Microsoft Sans Serif"/>
                <a:cs typeface="Microsoft Sans Serif"/>
              </a:rPr>
              <a:t> </a:t>
            </a:r>
            <a:r>
              <a:rPr sz="700" spc="15" dirty="0">
                <a:latin typeface="Microsoft Sans Serif"/>
                <a:cs typeface="Microsoft Sans Serif"/>
              </a:rPr>
              <a:t>bajos</a:t>
            </a:r>
            <a:r>
              <a:rPr sz="700" dirty="0">
                <a:latin typeface="Microsoft Sans Serif"/>
                <a:cs typeface="Microsoft Sans Serif"/>
              </a:rPr>
              <a:t> y,</a:t>
            </a:r>
            <a:r>
              <a:rPr sz="700" spc="-5" dirty="0">
                <a:latin typeface="Microsoft Sans Serif"/>
                <a:cs typeface="Microsoft Sans Serif"/>
              </a:rPr>
              <a:t> </a:t>
            </a:r>
            <a:r>
              <a:rPr sz="700" spc="40" dirty="0">
                <a:latin typeface="Microsoft Sans Serif"/>
                <a:cs typeface="Microsoft Sans Serif"/>
              </a:rPr>
              <a:t>por</a:t>
            </a:r>
            <a:r>
              <a:rPr sz="700" spc="-5" dirty="0">
                <a:latin typeface="Microsoft Sans Serif"/>
                <a:cs typeface="Microsoft Sans Serif"/>
              </a:rPr>
              <a:t> </a:t>
            </a:r>
            <a:r>
              <a:rPr sz="700" spc="25" dirty="0">
                <a:latin typeface="Microsoft Sans Serif"/>
                <a:cs typeface="Microsoft Sans Serif"/>
              </a:rPr>
              <a:t>lo</a:t>
            </a:r>
            <a:r>
              <a:rPr sz="700" dirty="0">
                <a:latin typeface="Microsoft Sans Serif"/>
                <a:cs typeface="Microsoft Sans Serif"/>
              </a:rPr>
              <a:t> </a:t>
            </a:r>
            <a:r>
              <a:rPr sz="700" spc="30" dirty="0">
                <a:latin typeface="Microsoft Sans Serif"/>
                <a:cs typeface="Microsoft Sans Serif"/>
              </a:rPr>
              <a:t>tanto, </a:t>
            </a:r>
            <a:r>
              <a:rPr sz="700" spc="35" dirty="0">
                <a:latin typeface="Microsoft Sans Serif"/>
                <a:cs typeface="Microsoft Sans Serif"/>
              </a:rPr>
              <a:t> </a:t>
            </a:r>
            <a:r>
              <a:rPr sz="700" spc="30" dirty="0">
                <a:latin typeface="Microsoft Sans Serif"/>
                <a:cs typeface="Microsoft Sans Serif"/>
              </a:rPr>
              <a:t>proporcionan</a:t>
            </a:r>
            <a:r>
              <a:rPr sz="700" dirty="0">
                <a:latin typeface="Microsoft Sans Serif"/>
                <a:cs typeface="Microsoft Sans Serif"/>
              </a:rPr>
              <a:t> </a:t>
            </a:r>
            <a:r>
              <a:rPr sz="700" spc="30" dirty="0">
                <a:latin typeface="Microsoft Sans Serif"/>
                <a:cs typeface="Microsoft Sans Serif"/>
              </a:rPr>
              <a:t>una</a:t>
            </a:r>
            <a:r>
              <a:rPr sz="700" dirty="0">
                <a:latin typeface="Microsoft Sans Serif"/>
                <a:cs typeface="Microsoft Sans Serif"/>
              </a:rPr>
              <a:t> </a:t>
            </a:r>
            <a:r>
              <a:rPr sz="700" spc="25" dirty="0">
                <a:latin typeface="Microsoft Sans Serif"/>
                <a:cs typeface="Microsoft Sans Serif"/>
              </a:rPr>
              <a:t>corriente</a:t>
            </a:r>
            <a:r>
              <a:rPr sz="700" spc="5" dirty="0">
                <a:latin typeface="Microsoft Sans Serif"/>
                <a:cs typeface="Microsoft Sans Serif"/>
              </a:rPr>
              <a:t> </a:t>
            </a:r>
            <a:r>
              <a:rPr sz="700" spc="20" dirty="0">
                <a:latin typeface="Microsoft Sans Serif"/>
                <a:cs typeface="Microsoft Sans Serif"/>
              </a:rPr>
              <a:t>de</a:t>
            </a:r>
            <a:r>
              <a:rPr sz="700" dirty="0">
                <a:latin typeface="Microsoft Sans Serif"/>
                <a:cs typeface="Microsoft Sans Serif"/>
              </a:rPr>
              <a:t> </a:t>
            </a:r>
            <a:r>
              <a:rPr sz="700" spc="15" dirty="0">
                <a:latin typeface="Microsoft Sans Serif"/>
                <a:cs typeface="Microsoft Sans Serif"/>
              </a:rPr>
              <a:t>falla</a:t>
            </a:r>
            <a:r>
              <a:rPr sz="700" spc="5" dirty="0">
                <a:latin typeface="Microsoft Sans Serif"/>
                <a:cs typeface="Microsoft Sans Serif"/>
              </a:rPr>
              <a:t> </a:t>
            </a:r>
            <a:r>
              <a:rPr sz="700" spc="10" dirty="0">
                <a:latin typeface="Microsoft Sans Serif"/>
                <a:cs typeface="Microsoft Sans Serif"/>
              </a:rPr>
              <a:t>calculada</a:t>
            </a:r>
            <a:r>
              <a:rPr sz="700" dirty="0">
                <a:latin typeface="Microsoft Sans Serif"/>
                <a:cs typeface="Microsoft Sans Serif"/>
              </a:rPr>
              <a:t> </a:t>
            </a:r>
            <a:r>
              <a:rPr sz="700" spc="20" dirty="0">
                <a:latin typeface="Microsoft Sans Serif"/>
                <a:cs typeface="Microsoft Sans Serif"/>
              </a:rPr>
              <a:t>más</a:t>
            </a:r>
            <a:r>
              <a:rPr sz="700" spc="5" dirty="0">
                <a:latin typeface="Microsoft Sans Serif"/>
                <a:cs typeface="Microsoft Sans Serif"/>
              </a:rPr>
              <a:t> </a:t>
            </a:r>
            <a:r>
              <a:rPr sz="700" spc="20" dirty="0">
                <a:latin typeface="Microsoft Sans Serif"/>
                <a:cs typeface="Microsoft Sans Serif"/>
              </a:rPr>
              <a:t>alta</a:t>
            </a:r>
            <a:r>
              <a:rPr sz="700" dirty="0">
                <a:latin typeface="Microsoft Sans Serif"/>
                <a:cs typeface="Microsoft Sans Serif"/>
              </a:rPr>
              <a:t> </a:t>
            </a:r>
            <a:r>
              <a:rPr sz="700" spc="5" dirty="0">
                <a:latin typeface="Microsoft Sans Serif"/>
                <a:cs typeface="Microsoft Sans Serif"/>
              </a:rPr>
              <a:t>y </a:t>
            </a:r>
            <a:r>
              <a:rPr sz="700" spc="20" dirty="0">
                <a:latin typeface="Microsoft Sans Serif"/>
                <a:cs typeface="Microsoft Sans Serif"/>
              </a:rPr>
              <a:t>más</a:t>
            </a:r>
            <a:r>
              <a:rPr sz="700" dirty="0">
                <a:latin typeface="Microsoft Sans Serif"/>
                <a:cs typeface="Microsoft Sans Serif"/>
              </a:rPr>
              <a:t> </a:t>
            </a:r>
            <a:r>
              <a:rPr sz="700" spc="15" dirty="0">
                <a:latin typeface="Microsoft Sans Serif"/>
                <a:cs typeface="Microsoft Sans Serif"/>
              </a:rPr>
              <a:t>conservadora.</a:t>
            </a:r>
            <a:endParaRPr sz="700">
              <a:latin typeface="Microsoft Sans Serif"/>
              <a:cs typeface="Microsoft Sans Serif"/>
            </a:endParaRPr>
          </a:p>
          <a:p>
            <a:pPr marL="12700">
              <a:lnSpc>
                <a:spcPct val="100000"/>
              </a:lnSpc>
              <a:spcBef>
                <a:spcPts val="735"/>
              </a:spcBef>
            </a:pPr>
            <a:r>
              <a:rPr sz="850" spc="-15" dirty="0">
                <a:latin typeface="Microsoft Sans Serif"/>
                <a:cs typeface="Microsoft Sans Serif"/>
              </a:rPr>
              <a:t>B.</a:t>
            </a:r>
            <a:r>
              <a:rPr sz="850" spc="-20" dirty="0">
                <a:latin typeface="Microsoft Sans Serif"/>
                <a:cs typeface="Microsoft Sans Serif"/>
              </a:rPr>
              <a:t> </a:t>
            </a:r>
            <a:r>
              <a:rPr sz="850" dirty="0">
                <a:latin typeface="Microsoft Sans Serif"/>
                <a:cs typeface="Microsoft Sans Serif"/>
              </a:rPr>
              <a:t>Secuencia</a:t>
            </a:r>
            <a:r>
              <a:rPr sz="850" spc="-20" dirty="0">
                <a:latin typeface="Microsoft Sans Serif"/>
                <a:cs typeface="Microsoft Sans Serif"/>
              </a:rPr>
              <a:t> </a:t>
            </a:r>
            <a:r>
              <a:rPr sz="850" spc="25" dirty="0">
                <a:latin typeface="Microsoft Sans Serif"/>
                <a:cs typeface="Microsoft Sans Serif"/>
              </a:rPr>
              <a:t>negativa</a:t>
            </a:r>
            <a:r>
              <a:rPr sz="850" spc="-15" dirty="0">
                <a:latin typeface="Microsoft Sans Serif"/>
                <a:cs typeface="Microsoft Sans Serif"/>
              </a:rPr>
              <a:t> </a:t>
            </a:r>
            <a:r>
              <a:rPr sz="850" spc="-30" dirty="0">
                <a:latin typeface="Microsoft Sans Serif"/>
                <a:cs typeface="Microsoft Sans Serif"/>
              </a:rPr>
              <a:t>(X</a:t>
            </a:r>
            <a:r>
              <a:rPr sz="550" spc="-30" dirty="0">
                <a:latin typeface="Microsoft Sans Serif"/>
                <a:cs typeface="Microsoft Sans Serif"/>
              </a:rPr>
              <a:t>2</a:t>
            </a:r>
            <a:r>
              <a:rPr sz="850" spc="-30" dirty="0">
                <a:latin typeface="Microsoft Sans Serif"/>
                <a:cs typeface="Microsoft Sans Serif"/>
              </a:rPr>
              <a:t>)</a:t>
            </a:r>
            <a:endParaRPr sz="850">
              <a:latin typeface="Microsoft Sans Serif"/>
              <a:cs typeface="Microsoft Sans Serif"/>
            </a:endParaRPr>
          </a:p>
          <a:p>
            <a:pPr marL="12700" marR="74295" indent="153670">
              <a:lnSpc>
                <a:spcPct val="133500"/>
              </a:lnSpc>
              <a:spcBef>
                <a:spcPts val="219"/>
              </a:spcBef>
            </a:pPr>
            <a:r>
              <a:rPr sz="750" spc="-35" dirty="0">
                <a:latin typeface="Microsoft Sans Serif"/>
                <a:cs typeface="Microsoft Sans Serif"/>
              </a:rPr>
              <a:t>El </a:t>
            </a:r>
            <a:r>
              <a:rPr sz="750" spc="35" dirty="0">
                <a:latin typeface="Microsoft Sans Serif"/>
                <a:cs typeface="Microsoft Sans Serif"/>
              </a:rPr>
              <a:t>flujo </a:t>
            </a:r>
            <a:r>
              <a:rPr sz="750" spc="25" dirty="0">
                <a:latin typeface="Microsoft Sans Serif"/>
                <a:cs typeface="Microsoft Sans Serif"/>
              </a:rPr>
              <a:t>de </a:t>
            </a:r>
            <a:r>
              <a:rPr sz="750" spc="30" dirty="0">
                <a:latin typeface="Microsoft Sans Serif"/>
                <a:cs typeface="Microsoft Sans Serif"/>
              </a:rPr>
              <a:t>corriente </a:t>
            </a:r>
            <a:r>
              <a:rPr sz="750" spc="25" dirty="0">
                <a:latin typeface="Microsoft Sans Serif"/>
                <a:cs typeface="Microsoft Sans Serif"/>
              </a:rPr>
              <a:t>de </a:t>
            </a:r>
            <a:r>
              <a:rPr sz="750" spc="5" dirty="0">
                <a:latin typeface="Microsoft Sans Serif"/>
                <a:cs typeface="Microsoft Sans Serif"/>
              </a:rPr>
              <a:t>secuencia </a:t>
            </a:r>
            <a:r>
              <a:rPr sz="750" spc="20" dirty="0">
                <a:latin typeface="Microsoft Sans Serif"/>
                <a:cs typeface="Microsoft Sans Serif"/>
              </a:rPr>
              <a:t>negativa </a:t>
            </a:r>
            <a:r>
              <a:rPr sz="750" spc="25" dirty="0">
                <a:latin typeface="Microsoft Sans Serif"/>
                <a:cs typeface="Microsoft Sans Serif"/>
              </a:rPr>
              <a:t>tiene </a:t>
            </a:r>
            <a:r>
              <a:rPr sz="750" spc="30" dirty="0">
                <a:latin typeface="Microsoft Sans Serif"/>
                <a:cs typeface="Microsoft Sans Serif"/>
              </a:rPr>
              <a:t>una rotación </a:t>
            </a:r>
            <a:r>
              <a:rPr sz="750" spc="25" dirty="0">
                <a:latin typeface="Microsoft Sans Serif"/>
                <a:cs typeface="Microsoft Sans Serif"/>
              </a:rPr>
              <a:t>de </a:t>
            </a:r>
            <a:r>
              <a:rPr sz="750" spc="30" dirty="0">
                <a:latin typeface="Microsoft Sans Serif"/>
                <a:cs typeface="Microsoft Sans Serif"/>
              </a:rPr>
              <a:t> </a:t>
            </a:r>
            <a:r>
              <a:rPr sz="750" spc="10" dirty="0">
                <a:latin typeface="Microsoft Sans Serif"/>
                <a:cs typeface="Microsoft Sans Serif"/>
              </a:rPr>
              <a:t>fase</a:t>
            </a:r>
            <a:r>
              <a:rPr sz="750" spc="-10" dirty="0">
                <a:latin typeface="Microsoft Sans Serif"/>
                <a:cs typeface="Microsoft Sans Serif"/>
              </a:rPr>
              <a:t> </a:t>
            </a:r>
            <a:r>
              <a:rPr sz="750" spc="25" dirty="0">
                <a:latin typeface="Microsoft Sans Serif"/>
                <a:cs typeface="Microsoft Sans Serif"/>
              </a:rPr>
              <a:t>opuesta</a:t>
            </a:r>
            <a:r>
              <a:rPr sz="750" spc="-5" dirty="0">
                <a:latin typeface="Microsoft Sans Serif"/>
                <a:cs typeface="Microsoft Sans Serif"/>
              </a:rPr>
              <a:t> </a:t>
            </a:r>
            <a:r>
              <a:rPr sz="750" dirty="0">
                <a:latin typeface="Microsoft Sans Serif"/>
                <a:cs typeface="Microsoft Sans Serif"/>
              </a:rPr>
              <a:t>a</a:t>
            </a:r>
            <a:r>
              <a:rPr sz="750" spc="-5" dirty="0">
                <a:latin typeface="Microsoft Sans Serif"/>
                <a:cs typeface="Microsoft Sans Serif"/>
              </a:rPr>
              <a:t> </a:t>
            </a:r>
            <a:r>
              <a:rPr sz="750" spc="20" dirty="0">
                <a:latin typeface="Microsoft Sans Serif"/>
                <a:cs typeface="Microsoft Sans Serif"/>
              </a:rPr>
              <a:t>través</a:t>
            </a:r>
            <a:r>
              <a:rPr sz="750" spc="-5" dirty="0">
                <a:latin typeface="Microsoft Sans Serif"/>
                <a:cs typeface="Microsoft Sans Serif"/>
              </a:rPr>
              <a:t> </a:t>
            </a:r>
            <a:r>
              <a:rPr sz="750" spc="25" dirty="0">
                <a:latin typeface="Microsoft Sans Serif"/>
                <a:cs typeface="Microsoft Sans Serif"/>
              </a:rPr>
              <a:t>de</a:t>
            </a:r>
            <a:r>
              <a:rPr sz="750" spc="-5" dirty="0">
                <a:latin typeface="Microsoft Sans Serif"/>
                <a:cs typeface="Microsoft Sans Serif"/>
              </a:rPr>
              <a:t> </a:t>
            </a:r>
            <a:r>
              <a:rPr sz="750" spc="10" dirty="0">
                <a:latin typeface="Microsoft Sans Serif"/>
                <a:cs typeface="Microsoft Sans Serif"/>
              </a:rPr>
              <a:t>la</a:t>
            </a:r>
            <a:r>
              <a:rPr sz="750" spc="-5" dirty="0">
                <a:latin typeface="Microsoft Sans Serif"/>
                <a:cs typeface="Microsoft Sans Serif"/>
              </a:rPr>
              <a:t> </a:t>
            </a:r>
            <a:r>
              <a:rPr sz="750" spc="30" dirty="0">
                <a:latin typeface="Microsoft Sans Serif"/>
                <a:cs typeface="Microsoft Sans Serif"/>
              </a:rPr>
              <a:t>máquina</a:t>
            </a:r>
            <a:r>
              <a:rPr sz="750" spc="-5" dirty="0">
                <a:latin typeface="Microsoft Sans Serif"/>
                <a:cs typeface="Microsoft Sans Serif"/>
              </a:rPr>
              <a:t> </a:t>
            </a:r>
            <a:r>
              <a:rPr sz="750" spc="5" dirty="0">
                <a:latin typeface="Microsoft Sans Serif"/>
                <a:cs typeface="Microsoft Sans Serif"/>
              </a:rPr>
              <a:t>y</a:t>
            </a:r>
            <a:r>
              <a:rPr sz="750" spc="-5" dirty="0">
                <a:latin typeface="Microsoft Sans Serif"/>
                <a:cs typeface="Microsoft Sans Serif"/>
              </a:rPr>
              <a:t> </a:t>
            </a:r>
            <a:r>
              <a:rPr sz="750" spc="15" dirty="0">
                <a:latin typeface="Microsoft Sans Serif"/>
                <a:cs typeface="Microsoft Sans Serif"/>
              </a:rPr>
              <a:t>aparece</a:t>
            </a:r>
            <a:r>
              <a:rPr sz="750" spc="-5" dirty="0">
                <a:latin typeface="Microsoft Sans Serif"/>
                <a:cs typeface="Microsoft Sans Serif"/>
              </a:rPr>
              <a:t> </a:t>
            </a:r>
            <a:r>
              <a:rPr sz="750" spc="30" dirty="0">
                <a:latin typeface="Microsoft Sans Serif"/>
                <a:cs typeface="Microsoft Sans Serif"/>
              </a:rPr>
              <a:t>como</a:t>
            </a:r>
            <a:r>
              <a:rPr sz="750" spc="-5" dirty="0">
                <a:latin typeface="Microsoft Sans Serif"/>
                <a:cs typeface="Microsoft Sans Serif"/>
              </a:rPr>
              <a:t> </a:t>
            </a:r>
            <a:r>
              <a:rPr sz="750" spc="30" dirty="0">
                <a:latin typeface="Microsoft Sans Serif"/>
                <a:cs typeface="Microsoft Sans Serif"/>
              </a:rPr>
              <a:t>una</a:t>
            </a:r>
            <a:r>
              <a:rPr sz="750" spc="-5" dirty="0">
                <a:latin typeface="Microsoft Sans Serif"/>
                <a:cs typeface="Microsoft Sans Serif"/>
              </a:rPr>
              <a:t> </a:t>
            </a:r>
            <a:r>
              <a:rPr sz="750" spc="30" dirty="0">
                <a:latin typeface="Microsoft Sans Serif"/>
                <a:cs typeface="Microsoft Sans Serif"/>
              </a:rPr>
              <a:t>corriente</a:t>
            </a:r>
            <a:r>
              <a:rPr sz="750" spc="-5" dirty="0">
                <a:latin typeface="Microsoft Sans Serif"/>
                <a:cs typeface="Microsoft Sans Serif"/>
              </a:rPr>
              <a:t> </a:t>
            </a:r>
            <a:r>
              <a:rPr sz="750" spc="25" dirty="0">
                <a:latin typeface="Microsoft Sans Serif"/>
                <a:cs typeface="Microsoft Sans Serif"/>
              </a:rPr>
              <a:t>de </a:t>
            </a:r>
            <a:r>
              <a:rPr sz="750" spc="-185" dirty="0">
                <a:latin typeface="Microsoft Sans Serif"/>
                <a:cs typeface="Microsoft Sans Serif"/>
              </a:rPr>
              <a:t> </a:t>
            </a:r>
            <a:r>
              <a:rPr sz="750" spc="30" dirty="0">
                <a:latin typeface="Microsoft Sans Serif"/>
                <a:cs typeface="Microsoft Sans Serif"/>
              </a:rPr>
              <a:t>doble </a:t>
            </a:r>
            <a:r>
              <a:rPr sz="750" spc="20" dirty="0">
                <a:latin typeface="Microsoft Sans Serif"/>
                <a:cs typeface="Microsoft Sans Serif"/>
              </a:rPr>
              <a:t>frecuencia </a:t>
            </a:r>
            <a:r>
              <a:rPr sz="750" dirty="0">
                <a:latin typeface="Microsoft Sans Serif"/>
                <a:cs typeface="Microsoft Sans Serif"/>
              </a:rPr>
              <a:t>(120 </a:t>
            </a:r>
            <a:r>
              <a:rPr sz="750" spc="-5" dirty="0">
                <a:latin typeface="Microsoft Sans Serif"/>
                <a:cs typeface="Microsoft Sans Serif"/>
              </a:rPr>
              <a:t>Hz </a:t>
            </a:r>
            <a:r>
              <a:rPr sz="750" spc="25" dirty="0">
                <a:latin typeface="Microsoft Sans Serif"/>
                <a:cs typeface="Microsoft Sans Serif"/>
              </a:rPr>
              <a:t>en </a:t>
            </a:r>
            <a:r>
              <a:rPr sz="750" spc="45" dirty="0">
                <a:latin typeface="Microsoft Sans Serif"/>
                <a:cs typeface="Microsoft Sans Serif"/>
              </a:rPr>
              <a:t>un </a:t>
            </a:r>
            <a:r>
              <a:rPr sz="750" spc="15" dirty="0">
                <a:latin typeface="Microsoft Sans Serif"/>
                <a:cs typeface="Microsoft Sans Serif"/>
              </a:rPr>
              <a:t>sistema </a:t>
            </a:r>
            <a:r>
              <a:rPr sz="750" spc="25" dirty="0">
                <a:latin typeface="Microsoft Sans Serif"/>
                <a:cs typeface="Microsoft Sans Serif"/>
              </a:rPr>
              <a:t>de </a:t>
            </a:r>
            <a:r>
              <a:rPr sz="750" spc="10" dirty="0">
                <a:latin typeface="Microsoft Sans Serif"/>
                <a:cs typeface="Microsoft Sans Serif"/>
              </a:rPr>
              <a:t>60 </a:t>
            </a:r>
            <a:r>
              <a:rPr sz="750" spc="-15" dirty="0">
                <a:latin typeface="Microsoft Sans Serif"/>
                <a:cs typeface="Microsoft Sans Serif"/>
              </a:rPr>
              <a:t>Hz) </a:t>
            </a:r>
            <a:r>
              <a:rPr sz="750" spc="25" dirty="0">
                <a:latin typeface="Microsoft Sans Serif"/>
                <a:cs typeface="Microsoft Sans Serif"/>
              </a:rPr>
              <a:t>en </a:t>
            </a:r>
            <a:r>
              <a:rPr sz="750" spc="10" dirty="0">
                <a:latin typeface="Microsoft Sans Serif"/>
                <a:cs typeface="Microsoft Sans Serif"/>
              </a:rPr>
              <a:t>el </a:t>
            </a:r>
            <a:r>
              <a:rPr sz="750" spc="40" dirty="0">
                <a:latin typeface="Microsoft Sans Serif"/>
                <a:cs typeface="Microsoft Sans Serif"/>
              </a:rPr>
              <a:t>rotor. </a:t>
            </a:r>
            <a:r>
              <a:rPr sz="750" spc="-35" dirty="0">
                <a:latin typeface="Microsoft Sans Serif"/>
                <a:cs typeface="Microsoft Sans Serif"/>
              </a:rPr>
              <a:t>El </a:t>
            </a:r>
            <a:r>
              <a:rPr sz="750" spc="-30" dirty="0">
                <a:latin typeface="Microsoft Sans Serif"/>
                <a:cs typeface="Microsoft Sans Serif"/>
              </a:rPr>
              <a:t> </a:t>
            </a:r>
            <a:r>
              <a:rPr sz="750" spc="40" dirty="0">
                <a:latin typeface="Microsoft Sans Serif"/>
                <a:cs typeface="Microsoft Sans Serif"/>
              </a:rPr>
              <a:t>promedio</a:t>
            </a:r>
            <a:r>
              <a:rPr sz="750" spc="-10" dirty="0">
                <a:latin typeface="Microsoft Sans Serif"/>
                <a:cs typeface="Microsoft Sans Serif"/>
              </a:rPr>
              <a:t> </a:t>
            </a:r>
            <a:r>
              <a:rPr sz="750" spc="25" dirty="0">
                <a:latin typeface="Microsoft Sans Serif"/>
                <a:cs typeface="Microsoft Sans Serif"/>
              </a:rPr>
              <a:t>de</a:t>
            </a:r>
            <a:r>
              <a:rPr sz="750" spc="-5" dirty="0">
                <a:latin typeface="Microsoft Sans Serif"/>
                <a:cs typeface="Microsoft Sans Serif"/>
              </a:rPr>
              <a:t> </a:t>
            </a:r>
            <a:r>
              <a:rPr sz="750" spc="10" dirty="0">
                <a:latin typeface="Microsoft Sans Serif"/>
                <a:cs typeface="Microsoft Sans Serif"/>
              </a:rPr>
              <a:t>la</a:t>
            </a:r>
            <a:r>
              <a:rPr sz="750" spc="-5" dirty="0">
                <a:latin typeface="Microsoft Sans Serif"/>
                <a:cs typeface="Microsoft Sans Serif"/>
              </a:rPr>
              <a:t> </a:t>
            </a:r>
            <a:r>
              <a:rPr sz="750" spc="15" dirty="0">
                <a:latin typeface="Microsoft Sans Serif"/>
                <a:cs typeface="Microsoft Sans Serif"/>
              </a:rPr>
              <a:t>reactancia</a:t>
            </a:r>
            <a:r>
              <a:rPr sz="750" spc="-10" dirty="0">
                <a:latin typeface="Microsoft Sans Serif"/>
                <a:cs typeface="Microsoft Sans Serif"/>
              </a:rPr>
              <a:t> </a:t>
            </a:r>
            <a:r>
              <a:rPr sz="750" spc="30" dirty="0">
                <a:latin typeface="Microsoft Sans Serif"/>
                <a:cs typeface="Microsoft Sans Serif"/>
              </a:rPr>
              <a:t>subtransitoria</a:t>
            </a:r>
            <a:r>
              <a:rPr sz="750" spc="-5" dirty="0">
                <a:latin typeface="Microsoft Sans Serif"/>
                <a:cs typeface="Microsoft Sans Serif"/>
              </a:rPr>
              <a:t> </a:t>
            </a:r>
            <a:r>
              <a:rPr sz="750" spc="25" dirty="0">
                <a:latin typeface="Microsoft Sans Serif"/>
                <a:cs typeface="Microsoft Sans Serif"/>
              </a:rPr>
              <a:t>de</a:t>
            </a:r>
            <a:r>
              <a:rPr sz="750" spc="-5" dirty="0">
                <a:latin typeface="Microsoft Sans Serif"/>
                <a:cs typeface="Microsoft Sans Serif"/>
              </a:rPr>
              <a:t> </a:t>
            </a:r>
            <a:r>
              <a:rPr sz="750" spc="10" dirty="0">
                <a:latin typeface="Microsoft Sans Serif"/>
                <a:cs typeface="Microsoft Sans Serif"/>
              </a:rPr>
              <a:t>eje</a:t>
            </a:r>
            <a:r>
              <a:rPr sz="750" spc="-10" dirty="0">
                <a:latin typeface="Microsoft Sans Serif"/>
                <a:cs typeface="Microsoft Sans Serif"/>
              </a:rPr>
              <a:t> </a:t>
            </a:r>
            <a:r>
              <a:rPr sz="750" spc="30" dirty="0">
                <a:latin typeface="Microsoft Sans Serif"/>
                <a:cs typeface="Microsoft Sans Serif"/>
              </a:rPr>
              <a:t>directo</a:t>
            </a:r>
            <a:r>
              <a:rPr sz="750" spc="-5" dirty="0">
                <a:latin typeface="Microsoft Sans Serif"/>
                <a:cs typeface="Microsoft Sans Serif"/>
              </a:rPr>
              <a:t> </a:t>
            </a:r>
            <a:r>
              <a:rPr sz="750" spc="25" dirty="0">
                <a:latin typeface="Microsoft Sans Serif"/>
                <a:cs typeface="Microsoft Sans Serif"/>
              </a:rPr>
              <a:t>debajo</a:t>
            </a:r>
            <a:r>
              <a:rPr sz="750" spc="-5" dirty="0">
                <a:latin typeface="Microsoft Sans Serif"/>
                <a:cs typeface="Microsoft Sans Serif"/>
              </a:rPr>
              <a:t> </a:t>
            </a:r>
            <a:r>
              <a:rPr sz="750" spc="5" dirty="0">
                <a:latin typeface="Microsoft Sans Serif"/>
                <a:cs typeface="Microsoft Sans Serif"/>
              </a:rPr>
              <a:t>y</a:t>
            </a:r>
            <a:r>
              <a:rPr sz="750" spc="-5" dirty="0">
                <a:latin typeface="Microsoft Sans Serif"/>
                <a:cs typeface="Microsoft Sans Serif"/>
              </a:rPr>
              <a:t> </a:t>
            </a:r>
            <a:r>
              <a:rPr sz="750" spc="35" dirty="0">
                <a:latin typeface="Microsoft Sans Serif"/>
                <a:cs typeface="Microsoft Sans Serif"/>
              </a:rPr>
              <a:t>entre </a:t>
            </a:r>
            <a:r>
              <a:rPr sz="750" spc="-185" dirty="0">
                <a:latin typeface="Microsoft Sans Serif"/>
                <a:cs typeface="Microsoft Sans Serif"/>
              </a:rPr>
              <a:t> </a:t>
            </a:r>
            <a:r>
              <a:rPr sz="750" spc="10" dirty="0">
                <a:latin typeface="Microsoft Sans Serif"/>
                <a:cs typeface="Microsoft Sans Serif"/>
              </a:rPr>
              <a:t>los </a:t>
            </a:r>
            <a:r>
              <a:rPr sz="750" spc="20" dirty="0">
                <a:latin typeface="Microsoft Sans Serif"/>
                <a:cs typeface="Microsoft Sans Serif"/>
              </a:rPr>
              <a:t>polos da </a:t>
            </a:r>
            <a:r>
              <a:rPr sz="750" spc="30" dirty="0">
                <a:latin typeface="Microsoft Sans Serif"/>
                <a:cs typeface="Microsoft Sans Serif"/>
              </a:rPr>
              <a:t>una </a:t>
            </a:r>
            <a:r>
              <a:rPr sz="750" spc="25" dirty="0">
                <a:latin typeface="Microsoft Sans Serif"/>
                <a:cs typeface="Microsoft Sans Serif"/>
              </a:rPr>
              <a:t>buena aproximación de </a:t>
            </a:r>
            <a:r>
              <a:rPr sz="750" spc="10" dirty="0">
                <a:latin typeface="Microsoft Sans Serif"/>
                <a:cs typeface="Microsoft Sans Serif"/>
              </a:rPr>
              <a:t>la </a:t>
            </a:r>
            <a:r>
              <a:rPr sz="750" spc="15" dirty="0">
                <a:latin typeface="Microsoft Sans Serif"/>
                <a:cs typeface="Microsoft Sans Serif"/>
              </a:rPr>
              <a:t>reactancia </a:t>
            </a:r>
            <a:r>
              <a:rPr sz="750" spc="25" dirty="0">
                <a:latin typeface="Microsoft Sans Serif"/>
                <a:cs typeface="Microsoft Sans Serif"/>
              </a:rPr>
              <a:t>de </a:t>
            </a:r>
            <a:r>
              <a:rPr sz="750" spc="5" dirty="0">
                <a:latin typeface="Microsoft Sans Serif"/>
                <a:cs typeface="Microsoft Sans Serif"/>
              </a:rPr>
              <a:t>secuencia </a:t>
            </a:r>
            <a:r>
              <a:rPr sz="750" spc="10" dirty="0">
                <a:latin typeface="Microsoft Sans Serif"/>
                <a:cs typeface="Microsoft Sans Serif"/>
              </a:rPr>
              <a:t> </a:t>
            </a:r>
            <a:r>
              <a:rPr sz="750" spc="20" dirty="0">
                <a:latin typeface="Microsoft Sans Serif"/>
                <a:cs typeface="Microsoft Sans Serif"/>
              </a:rPr>
              <a:t>negativa.</a:t>
            </a:r>
            <a:r>
              <a:rPr sz="750" dirty="0">
                <a:latin typeface="Microsoft Sans Serif"/>
                <a:cs typeface="Microsoft Sans Serif"/>
              </a:rPr>
              <a:t> </a:t>
            </a:r>
            <a:r>
              <a:rPr sz="750" spc="-20" dirty="0">
                <a:latin typeface="Microsoft Sans Serif"/>
                <a:cs typeface="Microsoft Sans Serif"/>
              </a:rPr>
              <a:t>En</a:t>
            </a:r>
            <a:r>
              <a:rPr sz="750" spc="5" dirty="0">
                <a:latin typeface="Microsoft Sans Serif"/>
                <a:cs typeface="Microsoft Sans Serif"/>
              </a:rPr>
              <a:t> </a:t>
            </a:r>
            <a:r>
              <a:rPr sz="750" spc="30" dirty="0">
                <a:latin typeface="Microsoft Sans Serif"/>
                <a:cs typeface="Microsoft Sans Serif"/>
              </a:rPr>
              <a:t>una</a:t>
            </a:r>
            <a:r>
              <a:rPr sz="750" dirty="0">
                <a:latin typeface="Microsoft Sans Serif"/>
                <a:cs typeface="Microsoft Sans Serif"/>
              </a:rPr>
              <a:t> </a:t>
            </a:r>
            <a:r>
              <a:rPr sz="750" spc="30" dirty="0">
                <a:latin typeface="Microsoft Sans Serif"/>
                <a:cs typeface="Microsoft Sans Serif"/>
              </a:rPr>
              <a:t>máquina</a:t>
            </a:r>
            <a:r>
              <a:rPr sz="750" spc="5" dirty="0">
                <a:latin typeface="Microsoft Sans Serif"/>
                <a:cs typeface="Microsoft Sans Serif"/>
              </a:rPr>
              <a:t> </a:t>
            </a:r>
            <a:r>
              <a:rPr sz="750" spc="25" dirty="0">
                <a:latin typeface="Microsoft Sans Serif"/>
                <a:cs typeface="Microsoft Sans Serif"/>
              </a:rPr>
              <a:t>de</a:t>
            </a:r>
            <a:r>
              <a:rPr sz="750" spc="5" dirty="0">
                <a:latin typeface="Microsoft Sans Serif"/>
                <a:cs typeface="Microsoft Sans Serif"/>
              </a:rPr>
              <a:t> </a:t>
            </a:r>
            <a:r>
              <a:rPr sz="750" spc="20" dirty="0">
                <a:latin typeface="Microsoft Sans Serif"/>
                <a:cs typeface="Microsoft Sans Serif"/>
              </a:rPr>
              <a:t>polos</a:t>
            </a:r>
            <a:r>
              <a:rPr sz="750" dirty="0">
                <a:latin typeface="Microsoft Sans Serif"/>
                <a:cs typeface="Microsoft Sans Serif"/>
              </a:rPr>
              <a:t> </a:t>
            </a:r>
            <a:r>
              <a:rPr sz="750" spc="10" dirty="0">
                <a:latin typeface="Microsoft Sans Serif"/>
                <a:cs typeface="Microsoft Sans Serif"/>
              </a:rPr>
              <a:t>salientes,</a:t>
            </a:r>
            <a:r>
              <a:rPr sz="750" spc="5" dirty="0">
                <a:latin typeface="Microsoft Sans Serif"/>
                <a:cs typeface="Microsoft Sans Serif"/>
              </a:rPr>
              <a:t> </a:t>
            </a:r>
            <a:r>
              <a:rPr sz="750" spc="10" dirty="0">
                <a:latin typeface="Microsoft Sans Serif"/>
                <a:cs typeface="Microsoft Sans Serif"/>
              </a:rPr>
              <a:t>la</a:t>
            </a:r>
            <a:r>
              <a:rPr sz="750" spc="5" dirty="0">
                <a:latin typeface="Microsoft Sans Serif"/>
                <a:cs typeface="Microsoft Sans Serif"/>
              </a:rPr>
              <a:t> secuencia</a:t>
            </a:r>
            <a:r>
              <a:rPr sz="750" dirty="0">
                <a:latin typeface="Microsoft Sans Serif"/>
                <a:cs typeface="Microsoft Sans Serif"/>
              </a:rPr>
              <a:t> </a:t>
            </a:r>
            <a:r>
              <a:rPr sz="750" spc="20" dirty="0">
                <a:latin typeface="Microsoft Sans Serif"/>
                <a:cs typeface="Microsoft Sans Serif"/>
              </a:rPr>
              <a:t>negativa</a:t>
            </a:r>
            <a:r>
              <a:rPr sz="750" spc="5" dirty="0">
                <a:latin typeface="Microsoft Sans Serif"/>
                <a:cs typeface="Microsoft Sans Serif"/>
              </a:rPr>
              <a:t> </a:t>
            </a:r>
            <a:r>
              <a:rPr sz="750" spc="-5" dirty="0">
                <a:latin typeface="Microsoft Sans Serif"/>
                <a:cs typeface="Microsoft Sans Serif"/>
              </a:rPr>
              <a:t>es </a:t>
            </a:r>
            <a:r>
              <a:rPr sz="750" spc="-185" dirty="0">
                <a:latin typeface="Microsoft Sans Serif"/>
                <a:cs typeface="Microsoft Sans Serif"/>
              </a:rPr>
              <a:t> </a:t>
            </a:r>
            <a:r>
              <a:rPr sz="750" spc="10" dirty="0">
                <a:latin typeface="Microsoft Sans Serif"/>
                <a:cs typeface="Microsoft Sans Serif"/>
              </a:rPr>
              <a:t>el</a:t>
            </a:r>
            <a:r>
              <a:rPr sz="750" dirty="0">
                <a:latin typeface="Microsoft Sans Serif"/>
                <a:cs typeface="Microsoft Sans Serif"/>
              </a:rPr>
              <a:t> </a:t>
            </a:r>
            <a:r>
              <a:rPr sz="750" spc="40" dirty="0">
                <a:latin typeface="Microsoft Sans Serif"/>
                <a:cs typeface="Microsoft Sans Serif"/>
              </a:rPr>
              <a:t>promedio</a:t>
            </a:r>
            <a:r>
              <a:rPr sz="750" dirty="0">
                <a:latin typeface="Microsoft Sans Serif"/>
                <a:cs typeface="Microsoft Sans Serif"/>
              </a:rPr>
              <a:t> </a:t>
            </a:r>
            <a:r>
              <a:rPr sz="750" spc="25" dirty="0">
                <a:latin typeface="Microsoft Sans Serif"/>
                <a:cs typeface="Microsoft Sans Serif"/>
              </a:rPr>
              <a:t>de</a:t>
            </a:r>
            <a:r>
              <a:rPr sz="750" dirty="0">
                <a:latin typeface="Microsoft Sans Serif"/>
                <a:cs typeface="Microsoft Sans Serif"/>
              </a:rPr>
              <a:t> las </a:t>
            </a:r>
            <a:r>
              <a:rPr sz="750" spc="10" dirty="0">
                <a:latin typeface="Microsoft Sans Serif"/>
                <a:cs typeface="Microsoft Sans Serif"/>
              </a:rPr>
              <a:t>reactancias</a:t>
            </a:r>
            <a:r>
              <a:rPr sz="750" dirty="0">
                <a:latin typeface="Microsoft Sans Serif"/>
                <a:cs typeface="Microsoft Sans Serif"/>
              </a:rPr>
              <a:t> </a:t>
            </a:r>
            <a:r>
              <a:rPr sz="750" spc="25" dirty="0">
                <a:latin typeface="Microsoft Sans Serif"/>
                <a:cs typeface="Microsoft Sans Serif"/>
              </a:rPr>
              <a:t>subtransitorias</a:t>
            </a:r>
            <a:r>
              <a:rPr sz="750" spc="5" dirty="0">
                <a:latin typeface="Microsoft Sans Serif"/>
                <a:cs typeface="Microsoft Sans Serif"/>
              </a:rPr>
              <a:t> </a:t>
            </a:r>
            <a:r>
              <a:rPr sz="750" spc="20" dirty="0">
                <a:latin typeface="Microsoft Sans Serif"/>
                <a:cs typeface="Microsoft Sans Serif"/>
              </a:rPr>
              <a:t>del</a:t>
            </a:r>
            <a:r>
              <a:rPr sz="750" dirty="0">
                <a:latin typeface="Microsoft Sans Serif"/>
                <a:cs typeface="Microsoft Sans Serif"/>
              </a:rPr>
              <a:t> </a:t>
            </a:r>
            <a:r>
              <a:rPr sz="750" spc="10" dirty="0">
                <a:latin typeface="Microsoft Sans Serif"/>
                <a:cs typeface="Microsoft Sans Serif"/>
              </a:rPr>
              <a:t>eje</a:t>
            </a:r>
            <a:r>
              <a:rPr sz="750" dirty="0">
                <a:latin typeface="Microsoft Sans Serif"/>
                <a:cs typeface="Microsoft Sans Serif"/>
              </a:rPr>
              <a:t> </a:t>
            </a:r>
            <a:r>
              <a:rPr sz="750" spc="30" dirty="0">
                <a:latin typeface="Microsoft Sans Serif"/>
                <a:cs typeface="Microsoft Sans Serif"/>
              </a:rPr>
              <a:t>directo</a:t>
            </a:r>
            <a:r>
              <a:rPr sz="750" dirty="0">
                <a:latin typeface="Microsoft Sans Serif"/>
                <a:cs typeface="Microsoft Sans Serif"/>
              </a:rPr>
              <a:t> </a:t>
            </a:r>
            <a:r>
              <a:rPr sz="750" spc="5" dirty="0">
                <a:latin typeface="Microsoft Sans Serif"/>
                <a:cs typeface="Microsoft Sans Serif"/>
              </a:rPr>
              <a:t>y</a:t>
            </a:r>
            <a:r>
              <a:rPr sz="750" dirty="0">
                <a:latin typeface="Microsoft Sans Serif"/>
                <a:cs typeface="Microsoft Sans Serif"/>
              </a:rPr>
              <a:t> </a:t>
            </a:r>
            <a:r>
              <a:rPr sz="750" spc="20" dirty="0">
                <a:latin typeface="Microsoft Sans Serif"/>
                <a:cs typeface="Microsoft Sans Serif"/>
              </a:rPr>
              <a:t>del</a:t>
            </a:r>
            <a:r>
              <a:rPr sz="750" dirty="0">
                <a:latin typeface="Microsoft Sans Serif"/>
                <a:cs typeface="Microsoft Sans Serif"/>
              </a:rPr>
              <a:t> </a:t>
            </a:r>
            <a:r>
              <a:rPr sz="750" spc="10" dirty="0">
                <a:latin typeface="Microsoft Sans Serif"/>
                <a:cs typeface="Microsoft Sans Serif"/>
              </a:rPr>
              <a:t>eje </a:t>
            </a:r>
            <a:r>
              <a:rPr sz="750" spc="-180" dirty="0">
                <a:latin typeface="Microsoft Sans Serif"/>
                <a:cs typeface="Microsoft Sans Serif"/>
              </a:rPr>
              <a:t> </a:t>
            </a:r>
            <a:r>
              <a:rPr sz="750" spc="25" dirty="0">
                <a:latin typeface="Microsoft Sans Serif"/>
                <a:cs typeface="Microsoft Sans Serif"/>
              </a:rPr>
              <a:t>de </a:t>
            </a:r>
            <a:r>
              <a:rPr sz="750" spc="30" dirty="0">
                <a:latin typeface="Microsoft Sans Serif"/>
                <a:cs typeface="Microsoft Sans Serif"/>
              </a:rPr>
              <a:t>cuadratura </a:t>
            </a:r>
            <a:r>
              <a:rPr sz="750" spc="-25" dirty="0">
                <a:latin typeface="Microsoft Sans Serif"/>
                <a:cs typeface="Microsoft Sans Serif"/>
              </a:rPr>
              <a:t>(X</a:t>
            </a:r>
            <a:r>
              <a:rPr sz="500" spc="-25" dirty="0">
                <a:latin typeface="Microsoft Sans Serif"/>
                <a:cs typeface="Microsoft Sans Serif"/>
              </a:rPr>
              <a:t>2</a:t>
            </a:r>
            <a:r>
              <a:rPr sz="750" spc="-25" dirty="0">
                <a:latin typeface="Microsoft Sans Serif"/>
                <a:cs typeface="Microsoft Sans Serif"/>
              </a:rPr>
              <a:t>= </a:t>
            </a:r>
            <a:r>
              <a:rPr sz="750" dirty="0">
                <a:latin typeface="Microsoft Sans Serif"/>
                <a:cs typeface="Microsoft Sans Serif"/>
              </a:rPr>
              <a:t>(Xd″ </a:t>
            </a:r>
            <a:r>
              <a:rPr sz="750" spc="15" dirty="0">
                <a:latin typeface="Microsoft Sans Serif"/>
                <a:cs typeface="Microsoft Sans Serif"/>
              </a:rPr>
              <a:t>+xq″)/2), </a:t>
            </a:r>
            <a:r>
              <a:rPr sz="750" spc="35" dirty="0">
                <a:latin typeface="Microsoft Sans Serif"/>
                <a:cs typeface="Microsoft Sans Serif"/>
              </a:rPr>
              <a:t>pero </a:t>
            </a:r>
            <a:r>
              <a:rPr sz="750" spc="25" dirty="0">
                <a:latin typeface="Microsoft Sans Serif"/>
                <a:cs typeface="Microsoft Sans Serif"/>
              </a:rPr>
              <a:t>en </a:t>
            </a:r>
            <a:r>
              <a:rPr sz="750" spc="30" dirty="0">
                <a:latin typeface="Microsoft Sans Serif"/>
                <a:cs typeface="Microsoft Sans Serif"/>
              </a:rPr>
              <a:t>una máquina </a:t>
            </a:r>
            <a:r>
              <a:rPr sz="750" spc="25" dirty="0">
                <a:latin typeface="Microsoft Sans Serif"/>
                <a:cs typeface="Microsoft Sans Serif"/>
              </a:rPr>
              <a:t>de </a:t>
            </a:r>
            <a:r>
              <a:rPr sz="750" spc="50" dirty="0">
                <a:latin typeface="Microsoft Sans Serif"/>
                <a:cs typeface="Microsoft Sans Serif"/>
              </a:rPr>
              <a:t>rotor </a:t>
            </a:r>
            <a:r>
              <a:rPr sz="750" spc="55" dirty="0">
                <a:latin typeface="Microsoft Sans Serif"/>
                <a:cs typeface="Microsoft Sans Serif"/>
              </a:rPr>
              <a:t> </a:t>
            </a:r>
            <a:r>
              <a:rPr sz="750" spc="30" dirty="0">
                <a:latin typeface="Microsoft Sans Serif"/>
                <a:cs typeface="Microsoft Sans Serif"/>
              </a:rPr>
              <a:t>redondo,</a:t>
            </a:r>
            <a:r>
              <a:rPr sz="750" spc="-10" dirty="0">
                <a:latin typeface="Microsoft Sans Serif"/>
                <a:cs typeface="Microsoft Sans Serif"/>
              </a:rPr>
              <a:t> </a:t>
            </a:r>
            <a:r>
              <a:rPr sz="750" spc="-20" dirty="0">
                <a:latin typeface="Microsoft Sans Serif"/>
                <a:cs typeface="Microsoft Sans Serif"/>
              </a:rPr>
              <a:t>X</a:t>
            </a:r>
            <a:r>
              <a:rPr sz="500" spc="-20" dirty="0">
                <a:latin typeface="Microsoft Sans Serif"/>
                <a:cs typeface="Microsoft Sans Serif"/>
              </a:rPr>
              <a:t>2</a:t>
            </a:r>
            <a:r>
              <a:rPr sz="750" spc="-20" dirty="0">
                <a:latin typeface="Microsoft Sans Serif"/>
                <a:cs typeface="Microsoft Sans Serif"/>
              </a:rPr>
              <a:t>es</a:t>
            </a:r>
            <a:r>
              <a:rPr sz="750" spc="-5" dirty="0">
                <a:latin typeface="Microsoft Sans Serif"/>
                <a:cs typeface="Microsoft Sans Serif"/>
              </a:rPr>
              <a:t> </a:t>
            </a:r>
            <a:r>
              <a:rPr sz="750" spc="25" dirty="0">
                <a:latin typeface="Microsoft Sans Serif"/>
                <a:cs typeface="Microsoft Sans Serif"/>
              </a:rPr>
              <a:t>igual</a:t>
            </a:r>
            <a:r>
              <a:rPr sz="750" spc="-5" dirty="0">
                <a:latin typeface="Microsoft Sans Serif"/>
                <a:cs typeface="Microsoft Sans Serif"/>
              </a:rPr>
              <a:t> </a:t>
            </a:r>
            <a:r>
              <a:rPr sz="750" dirty="0">
                <a:latin typeface="Microsoft Sans Serif"/>
                <a:cs typeface="Microsoft Sans Serif"/>
              </a:rPr>
              <a:t>a</a:t>
            </a:r>
            <a:r>
              <a:rPr sz="750" spc="-5" dirty="0">
                <a:latin typeface="Microsoft Sans Serif"/>
                <a:cs typeface="Microsoft Sans Serif"/>
              </a:rPr>
              <a:t> </a:t>
            </a:r>
            <a:r>
              <a:rPr sz="750" spc="25" dirty="0">
                <a:latin typeface="Microsoft Sans Serif"/>
                <a:cs typeface="Microsoft Sans Serif"/>
              </a:rPr>
              <a:t>xd″.</a:t>
            </a:r>
            <a:endParaRPr sz="750">
              <a:latin typeface="Microsoft Sans Serif"/>
              <a:cs typeface="Microsoft Sans Serif"/>
            </a:endParaRPr>
          </a:p>
          <a:p>
            <a:pPr marL="12700">
              <a:lnSpc>
                <a:spcPct val="100000"/>
              </a:lnSpc>
              <a:spcBef>
                <a:spcPts val="795"/>
              </a:spcBef>
            </a:pPr>
            <a:r>
              <a:rPr sz="850" spc="-45" dirty="0">
                <a:latin typeface="Microsoft Sans Serif"/>
                <a:cs typeface="Microsoft Sans Serif"/>
              </a:rPr>
              <a:t>C.</a:t>
            </a:r>
            <a:r>
              <a:rPr sz="850" spc="-5" dirty="0">
                <a:latin typeface="Microsoft Sans Serif"/>
                <a:cs typeface="Microsoft Sans Serif"/>
              </a:rPr>
              <a:t> </a:t>
            </a:r>
            <a:r>
              <a:rPr sz="850" dirty="0">
                <a:latin typeface="Microsoft Sans Serif"/>
                <a:cs typeface="Microsoft Sans Serif"/>
              </a:rPr>
              <a:t>Secuencia</a:t>
            </a:r>
            <a:r>
              <a:rPr sz="850" spc="-5" dirty="0">
                <a:latin typeface="Microsoft Sans Serif"/>
                <a:cs typeface="Microsoft Sans Serif"/>
              </a:rPr>
              <a:t> </a:t>
            </a:r>
            <a:r>
              <a:rPr sz="850" spc="20" dirty="0">
                <a:latin typeface="Microsoft Sans Serif"/>
                <a:cs typeface="Microsoft Sans Serif"/>
              </a:rPr>
              <a:t>cero</a:t>
            </a:r>
            <a:r>
              <a:rPr sz="850" spc="-5" dirty="0">
                <a:latin typeface="Microsoft Sans Serif"/>
                <a:cs typeface="Microsoft Sans Serif"/>
              </a:rPr>
              <a:t> </a:t>
            </a:r>
            <a:r>
              <a:rPr sz="850" spc="-50" dirty="0">
                <a:latin typeface="Microsoft Sans Serif"/>
                <a:cs typeface="Microsoft Sans Serif"/>
              </a:rPr>
              <a:t>(X</a:t>
            </a:r>
            <a:r>
              <a:rPr sz="550" spc="5" dirty="0">
                <a:latin typeface="Microsoft Sans Serif"/>
                <a:cs typeface="Microsoft Sans Serif"/>
              </a:rPr>
              <a:t>0</a:t>
            </a:r>
            <a:r>
              <a:rPr sz="850" spc="-30" dirty="0">
                <a:latin typeface="Microsoft Sans Serif"/>
                <a:cs typeface="Microsoft Sans Serif"/>
              </a:rPr>
              <a:t>)</a:t>
            </a:r>
            <a:endParaRPr sz="850">
              <a:latin typeface="Microsoft Sans Serif"/>
              <a:cs typeface="Microsoft Sans Serif"/>
            </a:endParaRPr>
          </a:p>
          <a:p>
            <a:pPr marL="12700" marR="25400" indent="153670">
              <a:lnSpc>
                <a:spcPct val="133500"/>
              </a:lnSpc>
              <a:spcBef>
                <a:spcPts val="220"/>
              </a:spcBef>
            </a:pPr>
            <a:r>
              <a:rPr sz="750" spc="-15" dirty="0">
                <a:latin typeface="Microsoft Sans Serif"/>
                <a:cs typeface="Microsoft Sans Serif"/>
              </a:rPr>
              <a:t>La </a:t>
            </a:r>
            <a:r>
              <a:rPr sz="750" spc="15" dirty="0">
                <a:latin typeface="Microsoft Sans Serif"/>
                <a:cs typeface="Microsoft Sans Serif"/>
              </a:rPr>
              <a:t>reactancia </a:t>
            </a:r>
            <a:r>
              <a:rPr sz="750" spc="25" dirty="0">
                <a:latin typeface="Microsoft Sans Serif"/>
                <a:cs typeface="Microsoft Sans Serif"/>
              </a:rPr>
              <a:t>de </a:t>
            </a:r>
            <a:r>
              <a:rPr sz="750" spc="5" dirty="0">
                <a:latin typeface="Microsoft Sans Serif"/>
                <a:cs typeface="Microsoft Sans Serif"/>
              </a:rPr>
              <a:t>secuencia </a:t>
            </a:r>
            <a:r>
              <a:rPr sz="750" spc="20" dirty="0">
                <a:latin typeface="Microsoft Sans Serif"/>
                <a:cs typeface="Microsoft Sans Serif"/>
              </a:rPr>
              <a:t>cero </a:t>
            </a:r>
            <a:r>
              <a:rPr sz="750" spc="-5" dirty="0">
                <a:latin typeface="Microsoft Sans Serif"/>
                <a:cs typeface="Microsoft Sans Serif"/>
              </a:rPr>
              <a:t>es </a:t>
            </a:r>
            <a:r>
              <a:rPr sz="750" spc="45" dirty="0">
                <a:latin typeface="Microsoft Sans Serif"/>
                <a:cs typeface="Microsoft Sans Serif"/>
              </a:rPr>
              <a:t>menor </a:t>
            </a:r>
            <a:r>
              <a:rPr sz="750" spc="30" dirty="0">
                <a:latin typeface="Microsoft Sans Serif"/>
                <a:cs typeface="Microsoft Sans Serif"/>
              </a:rPr>
              <a:t>que </a:t>
            </a:r>
            <a:r>
              <a:rPr sz="750" spc="10" dirty="0">
                <a:latin typeface="Microsoft Sans Serif"/>
                <a:cs typeface="Microsoft Sans Serif"/>
              </a:rPr>
              <a:t>los </a:t>
            </a:r>
            <a:r>
              <a:rPr sz="750" spc="15" dirty="0">
                <a:latin typeface="Microsoft Sans Serif"/>
                <a:cs typeface="Microsoft Sans Serif"/>
              </a:rPr>
              <a:t>valores </a:t>
            </a:r>
            <a:r>
              <a:rPr sz="750" spc="25" dirty="0">
                <a:latin typeface="Microsoft Sans Serif"/>
                <a:cs typeface="Microsoft Sans Serif"/>
              </a:rPr>
              <a:t>de </a:t>
            </a:r>
            <a:r>
              <a:rPr sz="750" spc="30" dirty="0">
                <a:latin typeface="Microsoft Sans Serif"/>
                <a:cs typeface="Microsoft Sans Serif"/>
              </a:rPr>
              <a:t> </a:t>
            </a:r>
            <a:r>
              <a:rPr sz="750" spc="5" dirty="0">
                <a:latin typeface="Microsoft Sans Serif"/>
                <a:cs typeface="Microsoft Sans Serif"/>
              </a:rPr>
              <a:t>secuencia</a:t>
            </a:r>
            <a:r>
              <a:rPr sz="750" spc="-5" dirty="0">
                <a:latin typeface="Microsoft Sans Serif"/>
                <a:cs typeface="Microsoft Sans Serif"/>
              </a:rPr>
              <a:t> </a:t>
            </a:r>
            <a:r>
              <a:rPr sz="750" spc="20" dirty="0">
                <a:latin typeface="Microsoft Sans Serif"/>
                <a:cs typeface="Microsoft Sans Serif"/>
              </a:rPr>
              <a:t>positiva</a:t>
            </a:r>
            <a:r>
              <a:rPr sz="750" spc="-5" dirty="0">
                <a:latin typeface="Microsoft Sans Serif"/>
                <a:cs typeface="Microsoft Sans Serif"/>
              </a:rPr>
              <a:t> </a:t>
            </a:r>
            <a:r>
              <a:rPr sz="750" spc="5" dirty="0">
                <a:latin typeface="Microsoft Sans Serif"/>
                <a:cs typeface="Microsoft Sans Serif"/>
              </a:rPr>
              <a:t>y</a:t>
            </a:r>
            <a:r>
              <a:rPr sz="750" dirty="0">
                <a:latin typeface="Microsoft Sans Serif"/>
                <a:cs typeface="Microsoft Sans Serif"/>
              </a:rPr>
              <a:t> </a:t>
            </a:r>
            <a:r>
              <a:rPr sz="750" spc="20" dirty="0">
                <a:latin typeface="Microsoft Sans Serif"/>
                <a:cs typeface="Microsoft Sans Serif"/>
              </a:rPr>
              <a:t>negativa.</a:t>
            </a:r>
            <a:r>
              <a:rPr sz="750" spc="-5" dirty="0">
                <a:latin typeface="Microsoft Sans Serif"/>
                <a:cs typeface="Microsoft Sans Serif"/>
              </a:rPr>
              <a:t> </a:t>
            </a:r>
            <a:r>
              <a:rPr sz="750" spc="25" dirty="0">
                <a:latin typeface="Microsoft Sans Serif"/>
                <a:cs typeface="Microsoft Sans Serif"/>
              </a:rPr>
              <a:t>Debido</a:t>
            </a:r>
            <a:r>
              <a:rPr sz="750" dirty="0">
                <a:latin typeface="Microsoft Sans Serif"/>
                <a:cs typeface="Microsoft Sans Serif"/>
              </a:rPr>
              <a:t> a</a:t>
            </a:r>
            <a:r>
              <a:rPr sz="750" spc="-5" dirty="0">
                <a:latin typeface="Microsoft Sans Serif"/>
                <a:cs typeface="Microsoft Sans Serif"/>
              </a:rPr>
              <a:t> </a:t>
            </a:r>
            <a:r>
              <a:rPr sz="750" spc="10" dirty="0">
                <a:latin typeface="Microsoft Sans Serif"/>
                <a:cs typeface="Microsoft Sans Serif"/>
              </a:rPr>
              <a:t>la</a:t>
            </a:r>
            <a:r>
              <a:rPr sz="750" dirty="0">
                <a:latin typeface="Microsoft Sans Serif"/>
                <a:cs typeface="Microsoft Sans Serif"/>
              </a:rPr>
              <a:t> </a:t>
            </a:r>
            <a:r>
              <a:rPr sz="750" spc="20" dirty="0">
                <a:latin typeface="Microsoft Sans Serif"/>
                <a:cs typeface="Microsoft Sans Serif"/>
              </a:rPr>
              <a:t>alta</a:t>
            </a:r>
            <a:r>
              <a:rPr sz="750" spc="-5" dirty="0">
                <a:latin typeface="Microsoft Sans Serif"/>
                <a:cs typeface="Microsoft Sans Serif"/>
              </a:rPr>
              <a:t> </a:t>
            </a:r>
            <a:r>
              <a:rPr sz="750" spc="30" dirty="0">
                <a:latin typeface="Microsoft Sans Serif"/>
                <a:cs typeface="Microsoft Sans Serif"/>
              </a:rPr>
              <a:t>corriente</a:t>
            </a:r>
            <a:r>
              <a:rPr sz="750" dirty="0">
                <a:latin typeface="Microsoft Sans Serif"/>
                <a:cs typeface="Microsoft Sans Serif"/>
              </a:rPr>
              <a:t> </a:t>
            </a:r>
            <a:r>
              <a:rPr sz="750" spc="25" dirty="0">
                <a:latin typeface="Microsoft Sans Serif"/>
                <a:cs typeface="Microsoft Sans Serif"/>
              </a:rPr>
              <a:t>de</a:t>
            </a:r>
            <a:r>
              <a:rPr sz="750" spc="-5" dirty="0">
                <a:latin typeface="Microsoft Sans Serif"/>
                <a:cs typeface="Microsoft Sans Serif"/>
              </a:rPr>
              <a:t> </a:t>
            </a:r>
            <a:r>
              <a:rPr sz="750" spc="20" dirty="0">
                <a:latin typeface="Microsoft Sans Serif"/>
                <a:cs typeface="Microsoft Sans Serif"/>
              </a:rPr>
              <a:t>falla</a:t>
            </a:r>
            <a:r>
              <a:rPr sz="750" spc="-5" dirty="0">
                <a:latin typeface="Microsoft Sans Serif"/>
                <a:cs typeface="Microsoft Sans Serif"/>
              </a:rPr>
              <a:t> </a:t>
            </a:r>
            <a:r>
              <a:rPr sz="750" dirty="0">
                <a:latin typeface="Microsoft Sans Serif"/>
                <a:cs typeface="Microsoft Sans Serif"/>
              </a:rPr>
              <a:t>a </a:t>
            </a:r>
            <a:r>
              <a:rPr sz="750" spc="35" dirty="0">
                <a:latin typeface="Microsoft Sans Serif"/>
                <a:cs typeface="Microsoft Sans Serif"/>
              </a:rPr>
              <a:t>tierra </a:t>
            </a:r>
            <a:r>
              <a:rPr sz="750" spc="-185" dirty="0">
                <a:latin typeface="Microsoft Sans Serif"/>
                <a:cs typeface="Microsoft Sans Serif"/>
              </a:rPr>
              <a:t> </a:t>
            </a:r>
            <a:r>
              <a:rPr sz="750" spc="25" dirty="0">
                <a:latin typeface="Microsoft Sans Serif"/>
                <a:cs typeface="Microsoft Sans Serif"/>
              </a:rPr>
              <a:t>disponible para </a:t>
            </a:r>
            <a:r>
              <a:rPr sz="750" spc="30" dirty="0">
                <a:latin typeface="Microsoft Sans Serif"/>
                <a:cs typeface="Microsoft Sans Serif"/>
              </a:rPr>
              <a:t>una máquina </a:t>
            </a:r>
            <a:r>
              <a:rPr sz="750" spc="25" dirty="0">
                <a:latin typeface="Microsoft Sans Serif"/>
                <a:cs typeface="Microsoft Sans Serif"/>
              </a:rPr>
              <a:t>sólidamente </a:t>
            </a:r>
            <a:r>
              <a:rPr sz="750" spc="20" dirty="0">
                <a:latin typeface="Microsoft Sans Serif"/>
                <a:cs typeface="Microsoft Sans Serif"/>
              </a:rPr>
              <a:t>puesta </a:t>
            </a:r>
            <a:r>
              <a:rPr sz="750" dirty="0">
                <a:latin typeface="Microsoft Sans Serif"/>
                <a:cs typeface="Microsoft Sans Serif"/>
              </a:rPr>
              <a:t>a </a:t>
            </a:r>
            <a:r>
              <a:rPr sz="750" spc="25" dirty="0">
                <a:latin typeface="Microsoft Sans Serif"/>
                <a:cs typeface="Microsoft Sans Serif"/>
              </a:rPr>
              <a:t>tierra, </a:t>
            </a:r>
            <a:r>
              <a:rPr sz="750" spc="10" dirty="0">
                <a:latin typeface="Microsoft Sans Serif"/>
                <a:cs typeface="Microsoft Sans Serif"/>
              </a:rPr>
              <a:t>la </a:t>
            </a:r>
            <a:r>
              <a:rPr sz="750" spc="15" dirty="0">
                <a:latin typeface="Microsoft Sans Serif"/>
                <a:cs typeface="Microsoft Sans Serif"/>
              </a:rPr>
              <a:t> </a:t>
            </a:r>
            <a:r>
              <a:rPr sz="750" spc="25" dirty="0">
                <a:latin typeface="Microsoft Sans Serif"/>
                <a:cs typeface="Microsoft Sans Serif"/>
              </a:rPr>
              <a:t>impedancia </a:t>
            </a:r>
            <a:r>
              <a:rPr sz="750" spc="10" dirty="0">
                <a:latin typeface="Microsoft Sans Serif"/>
                <a:cs typeface="Microsoft Sans Serif"/>
              </a:rPr>
              <a:t>(reactancia </a:t>
            </a:r>
            <a:r>
              <a:rPr sz="750" spc="35" dirty="0">
                <a:latin typeface="Microsoft Sans Serif"/>
                <a:cs typeface="Microsoft Sans Serif"/>
              </a:rPr>
              <a:t>o </a:t>
            </a:r>
            <a:r>
              <a:rPr sz="750" spc="10" dirty="0">
                <a:latin typeface="Microsoft Sans Serif"/>
                <a:cs typeface="Microsoft Sans Serif"/>
              </a:rPr>
              <a:t>resistencia) </a:t>
            </a:r>
            <a:r>
              <a:rPr sz="750" spc="-5" dirty="0">
                <a:latin typeface="Microsoft Sans Serif"/>
                <a:cs typeface="Microsoft Sans Serif"/>
              </a:rPr>
              <a:t>casi </a:t>
            </a:r>
            <a:r>
              <a:rPr sz="750" spc="25" dirty="0">
                <a:latin typeface="Microsoft Sans Serif"/>
                <a:cs typeface="Microsoft Sans Serif"/>
              </a:rPr>
              <a:t>siempre </a:t>
            </a:r>
            <a:r>
              <a:rPr sz="750" spc="-5" dirty="0">
                <a:latin typeface="Microsoft Sans Serif"/>
                <a:cs typeface="Microsoft Sans Serif"/>
              </a:rPr>
              <a:t>se </a:t>
            </a:r>
            <a:r>
              <a:rPr sz="750" spc="25" dirty="0">
                <a:latin typeface="Microsoft Sans Serif"/>
                <a:cs typeface="Microsoft Sans Serif"/>
              </a:rPr>
              <a:t>inserta en </a:t>
            </a:r>
            <a:r>
              <a:rPr sz="750" spc="10" dirty="0">
                <a:latin typeface="Microsoft Sans Serif"/>
                <a:cs typeface="Microsoft Sans Serif"/>
              </a:rPr>
              <a:t>la </a:t>
            </a:r>
            <a:r>
              <a:rPr sz="750" spc="40" dirty="0">
                <a:latin typeface="Microsoft Sans Serif"/>
                <a:cs typeface="Microsoft Sans Serif"/>
              </a:rPr>
              <a:t>ruta </a:t>
            </a:r>
            <a:r>
              <a:rPr sz="750" spc="-185" dirty="0">
                <a:latin typeface="Microsoft Sans Serif"/>
                <a:cs typeface="Microsoft Sans Serif"/>
              </a:rPr>
              <a:t> </a:t>
            </a:r>
            <a:r>
              <a:rPr sz="750" spc="25" dirty="0">
                <a:latin typeface="Microsoft Sans Serif"/>
                <a:cs typeface="Microsoft Sans Serif"/>
              </a:rPr>
              <a:t>de conexión </a:t>
            </a:r>
            <a:r>
              <a:rPr sz="750" dirty="0">
                <a:latin typeface="Microsoft Sans Serif"/>
                <a:cs typeface="Microsoft Sans Serif"/>
              </a:rPr>
              <a:t>a </a:t>
            </a:r>
            <a:r>
              <a:rPr sz="750" spc="35" dirty="0">
                <a:latin typeface="Microsoft Sans Serif"/>
                <a:cs typeface="Microsoft Sans Serif"/>
              </a:rPr>
              <a:t>tierra </a:t>
            </a:r>
            <a:r>
              <a:rPr sz="750" spc="20" dirty="0">
                <a:latin typeface="Microsoft Sans Serif"/>
                <a:cs typeface="Microsoft Sans Serif"/>
              </a:rPr>
              <a:t>del </a:t>
            </a:r>
            <a:r>
              <a:rPr sz="750" spc="35" dirty="0">
                <a:latin typeface="Microsoft Sans Serif"/>
                <a:cs typeface="Microsoft Sans Serif"/>
              </a:rPr>
              <a:t>neutro, </a:t>
            </a:r>
            <a:r>
              <a:rPr sz="750" spc="20" dirty="0">
                <a:latin typeface="Microsoft Sans Serif"/>
                <a:cs typeface="Microsoft Sans Serif"/>
              </a:rPr>
              <a:t>excepto </a:t>
            </a:r>
            <a:r>
              <a:rPr sz="750" spc="25" dirty="0">
                <a:latin typeface="Microsoft Sans Serif"/>
                <a:cs typeface="Microsoft Sans Serif"/>
              </a:rPr>
              <a:t>en generadores </a:t>
            </a:r>
            <a:r>
              <a:rPr sz="750" spc="40" dirty="0">
                <a:latin typeface="Microsoft Sans Serif"/>
                <a:cs typeface="Microsoft Sans Serif"/>
              </a:rPr>
              <a:t>muy </a:t>
            </a:r>
            <a:r>
              <a:rPr sz="750" spc="45" dirty="0">
                <a:latin typeface="Microsoft Sans Serif"/>
                <a:cs typeface="Microsoft Sans Serif"/>
              </a:rPr>
              <a:t> </a:t>
            </a:r>
            <a:r>
              <a:rPr sz="750" spc="25" dirty="0">
                <a:latin typeface="Microsoft Sans Serif"/>
                <a:cs typeface="Microsoft Sans Serif"/>
              </a:rPr>
              <a:t>pequeños </a:t>
            </a:r>
            <a:r>
              <a:rPr sz="750" spc="35" dirty="0">
                <a:latin typeface="Microsoft Sans Serif"/>
                <a:cs typeface="Microsoft Sans Serif"/>
              </a:rPr>
              <a:t>donde </a:t>
            </a:r>
            <a:r>
              <a:rPr sz="750" spc="10" dirty="0">
                <a:latin typeface="Microsoft Sans Serif"/>
                <a:cs typeface="Microsoft Sans Serif"/>
              </a:rPr>
              <a:t>el </a:t>
            </a:r>
            <a:r>
              <a:rPr sz="750" spc="20" dirty="0">
                <a:latin typeface="Microsoft Sans Serif"/>
                <a:cs typeface="Microsoft Sans Serif"/>
              </a:rPr>
              <a:t>costo </a:t>
            </a:r>
            <a:r>
              <a:rPr sz="750" spc="25" dirty="0">
                <a:latin typeface="Microsoft Sans Serif"/>
                <a:cs typeface="Microsoft Sans Serif"/>
              </a:rPr>
              <a:t>de </a:t>
            </a:r>
            <a:r>
              <a:rPr sz="750" spc="35" dirty="0">
                <a:latin typeface="Microsoft Sans Serif"/>
                <a:cs typeface="Microsoft Sans Serif"/>
              </a:rPr>
              <a:t>proporcionar </a:t>
            </a:r>
            <a:r>
              <a:rPr sz="750" spc="20" dirty="0">
                <a:latin typeface="Microsoft Sans Serif"/>
                <a:cs typeface="Microsoft Sans Serif"/>
              </a:rPr>
              <a:t>dicha </a:t>
            </a:r>
            <a:r>
              <a:rPr sz="750" spc="25" dirty="0">
                <a:latin typeface="Microsoft Sans Serif"/>
                <a:cs typeface="Microsoft Sans Serif"/>
              </a:rPr>
              <a:t>conexión </a:t>
            </a:r>
            <a:r>
              <a:rPr sz="750" dirty="0">
                <a:latin typeface="Microsoft Sans Serif"/>
                <a:cs typeface="Microsoft Sans Serif"/>
              </a:rPr>
              <a:t>a </a:t>
            </a:r>
            <a:r>
              <a:rPr sz="750" spc="35" dirty="0">
                <a:latin typeface="Microsoft Sans Serif"/>
                <a:cs typeface="Microsoft Sans Serif"/>
              </a:rPr>
              <a:t>tierra </a:t>
            </a:r>
            <a:r>
              <a:rPr sz="750" spc="25" dirty="0">
                <a:latin typeface="Microsoft Sans Serif"/>
                <a:cs typeface="Microsoft Sans Serif"/>
              </a:rPr>
              <a:t>en </a:t>
            </a:r>
            <a:r>
              <a:rPr sz="750" spc="30" dirty="0">
                <a:latin typeface="Microsoft Sans Serif"/>
                <a:cs typeface="Microsoft Sans Serif"/>
              </a:rPr>
              <a:t> </a:t>
            </a:r>
            <a:r>
              <a:rPr sz="750" spc="20" dirty="0">
                <a:latin typeface="Microsoft Sans Serif"/>
                <a:cs typeface="Microsoft Sans Serif"/>
              </a:rPr>
              <a:t>relación con </a:t>
            </a:r>
            <a:r>
              <a:rPr sz="750" spc="10" dirty="0">
                <a:latin typeface="Microsoft Sans Serif"/>
                <a:cs typeface="Microsoft Sans Serif"/>
              </a:rPr>
              <a:t>el </a:t>
            </a:r>
            <a:r>
              <a:rPr sz="750" spc="20" dirty="0">
                <a:latin typeface="Microsoft Sans Serif"/>
                <a:cs typeface="Microsoft Sans Serif"/>
              </a:rPr>
              <a:t>costo </a:t>
            </a:r>
            <a:r>
              <a:rPr sz="750" spc="25" dirty="0">
                <a:latin typeface="Microsoft Sans Serif"/>
                <a:cs typeface="Microsoft Sans Serif"/>
              </a:rPr>
              <a:t>de </a:t>
            </a:r>
            <a:r>
              <a:rPr sz="750" spc="10" dirty="0">
                <a:latin typeface="Microsoft Sans Serif"/>
                <a:cs typeface="Microsoft Sans Serif"/>
              </a:rPr>
              <a:t>la </a:t>
            </a:r>
            <a:r>
              <a:rPr sz="750" spc="30" dirty="0">
                <a:latin typeface="Microsoft Sans Serif"/>
                <a:cs typeface="Microsoft Sans Serif"/>
              </a:rPr>
              <a:t>máquina </a:t>
            </a:r>
            <a:r>
              <a:rPr sz="750" spc="-5" dirty="0">
                <a:latin typeface="Microsoft Sans Serif"/>
                <a:cs typeface="Microsoft Sans Serif"/>
              </a:rPr>
              <a:t>es </a:t>
            </a:r>
            <a:r>
              <a:rPr sz="750" spc="20" dirty="0">
                <a:latin typeface="Microsoft Sans Serif"/>
                <a:cs typeface="Microsoft Sans Serif"/>
              </a:rPr>
              <a:t>significativo. </a:t>
            </a:r>
            <a:r>
              <a:rPr sz="750" spc="-10" dirty="0">
                <a:latin typeface="Microsoft Sans Serif"/>
                <a:cs typeface="Microsoft Sans Serif"/>
              </a:rPr>
              <a:t>. </a:t>
            </a:r>
            <a:r>
              <a:rPr sz="750" spc="10" dirty="0">
                <a:latin typeface="Microsoft Sans Serif"/>
                <a:cs typeface="Microsoft Sans Serif"/>
              </a:rPr>
              <a:t>Además, los </a:t>
            </a:r>
            <a:r>
              <a:rPr sz="750" spc="15" dirty="0">
                <a:latin typeface="Microsoft Sans Serif"/>
                <a:cs typeface="Microsoft Sans Serif"/>
              </a:rPr>
              <a:t> </a:t>
            </a:r>
            <a:r>
              <a:rPr sz="750" spc="25" dirty="0">
                <a:latin typeface="Microsoft Sans Serif"/>
                <a:cs typeface="Microsoft Sans Serif"/>
              </a:rPr>
              <a:t>generadores </a:t>
            </a:r>
            <a:r>
              <a:rPr sz="750" spc="20" dirty="0">
                <a:latin typeface="Microsoft Sans Serif"/>
                <a:cs typeface="Microsoft Sans Serif"/>
              </a:rPr>
              <a:t>sólo están </a:t>
            </a:r>
            <a:r>
              <a:rPr sz="750" spc="15" dirty="0">
                <a:latin typeface="Microsoft Sans Serif"/>
                <a:cs typeface="Microsoft Sans Serif"/>
              </a:rPr>
              <a:t>diseñados </a:t>
            </a:r>
            <a:r>
              <a:rPr sz="750" spc="25" dirty="0">
                <a:latin typeface="Microsoft Sans Serif"/>
                <a:cs typeface="Microsoft Sans Serif"/>
              </a:rPr>
              <a:t>mecánicamente para </a:t>
            </a:r>
            <a:r>
              <a:rPr sz="750" spc="30" dirty="0">
                <a:latin typeface="Microsoft Sans Serif"/>
                <a:cs typeface="Microsoft Sans Serif"/>
              </a:rPr>
              <a:t>una </a:t>
            </a:r>
            <a:r>
              <a:rPr sz="750" spc="20" dirty="0">
                <a:latin typeface="Microsoft Sans Serif"/>
                <a:cs typeface="Microsoft Sans Serif"/>
              </a:rPr>
              <a:t>falla </a:t>
            </a:r>
            <a:r>
              <a:rPr sz="750" spc="25" dirty="0">
                <a:latin typeface="Microsoft Sans Serif"/>
                <a:cs typeface="Microsoft Sans Serif"/>
              </a:rPr>
              <a:t> </a:t>
            </a:r>
            <a:r>
              <a:rPr sz="750" spc="35" dirty="0">
                <a:latin typeface="Microsoft Sans Serif"/>
                <a:cs typeface="Microsoft Sans Serif"/>
              </a:rPr>
              <a:t>terminal </a:t>
            </a:r>
            <a:r>
              <a:rPr sz="750" spc="20" dirty="0">
                <a:latin typeface="Microsoft Sans Serif"/>
                <a:cs typeface="Microsoft Sans Serif"/>
              </a:rPr>
              <a:t>trifásica </a:t>
            </a:r>
            <a:r>
              <a:rPr sz="750" spc="25" dirty="0">
                <a:latin typeface="Microsoft Sans Serif"/>
                <a:cs typeface="Microsoft Sans Serif"/>
              </a:rPr>
              <a:t>atornillada. </a:t>
            </a:r>
            <a:r>
              <a:rPr sz="750" spc="-35" dirty="0">
                <a:latin typeface="Microsoft Sans Serif"/>
                <a:cs typeface="Microsoft Sans Serif"/>
              </a:rPr>
              <a:t>El </a:t>
            </a:r>
            <a:r>
              <a:rPr sz="750" spc="20" dirty="0">
                <a:latin typeface="Microsoft Sans Serif"/>
                <a:cs typeface="Microsoft Sans Serif"/>
              </a:rPr>
              <a:t>nivel </a:t>
            </a:r>
            <a:r>
              <a:rPr sz="750" spc="25" dirty="0">
                <a:latin typeface="Microsoft Sans Serif"/>
                <a:cs typeface="Microsoft Sans Serif"/>
              </a:rPr>
              <a:t>de </a:t>
            </a:r>
            <a:r>
              <a:rPr sz="750" spc="30" dirty="0">
                <a:latin typeface="Microsoft Sans Serif"/>
                <a:cs typeface="Microsoft Sans Serif"/>
              </a:rPr>
              <a:t>corriente </a:t>
            </a:r>
            <a:r>
              <a:rPr sz="750" spc="25" dirty="0">
                <a:latin typeface="Microsoft Sans Serif"/>
                <a:cs typeface="Microsoft Sans Serif"/>
              </a:rPr>
              <a:t>de </a:t>
            </a:r>
            <a:r>
              <a:rPr sz="750" spc="20" dirty="0">
                <a:latin typeface="Microsoft Sans Serif"/>
                <a:cs typeface="Microsoft Sans Serif"/>
              </a:rPr>
              <a:t>falla </a:t>
            </a:r>
            <a:r>
              <a:rPr sz="750" spc="25" dirty="0">
                <a:latin typeface="Microsoft Sans Serif"/>
                <a:cs typeface="Microsoft Sans Serif"/>
              </a:rPr>
              <a:t>de </a:t>
            </a:r>
            <a:r>
              <a:rPr sz="750" spc="20" dirty="0">
                <a:latin typeface="Microsoft Sans Serif"/>
                <a:cs typeface="Microsoft Sans Serif"/>
              </a:rPr>
              <a:t>línea </a:t>
            </a:r>
            <a:r>
              <a:rPr sz="750" dirty="0">
                <a:latin typeface="Microsoft Sans Serif"/>
                <a:cs typeface="Microsoft Sans Serif"/>
              </a:rPr>
              <a:t>a </a:t>
            </a:r>
            <a:r>
              <a:rPr sz="750" spc="5" dirty="0">
                <a:latin typeface="Microsoft Sans Serif"/>
                <a:cs typeface="Microsoft Sans Serif"/>
              </a:rPr>
              <a:t> </a:t>
            </a:r>
            <a:r>
              <a:rPr sz="750" spc="35" dirty="0">
                <a:latin typeface="Microsoft Sans Serif"/>
                <a:cs typeface="Microsoft Sans Serif"/>
              </a:rPr>
              <a:t>tierra </a:t>
            </a:r>
            <a:r>
              <a:rPr sz="750" spc="25" dirty="0">
                <a:latin typeface="Microsoft Sans Serif"/>
                <a:cs typeface="Microsoft Sans Serif"/>
              </a:rPr>
              <a:t>de </a:t>
            </a:r>
            <a:r>
              <a:rPr sz="750" spc="45" dirty="0">
                <a:latin typeface="Microsoft Sans Serif"/>
                <a:cs typeface="Microsoft Sans Serif"/>
              </a:rPr>
              <a:t>un </a:t>
            </a:r>
            <a:r>
              <a:rPr sz="750" spc="30" dirty="0">
                <a:latin typeface="Microsoft Sans Serif"/>
                <a:cs typeface="Microsoft Sans Serif"/>
              </a:rPr>
              <a:t>generador </a:t>
            </a:r>
            <a:r>
              <a:rPr sz="750" spc="25" dirty="0">
                <a:latin typeface="Microsoft Sans Serif"/>
                <a:cs typeface="Microsoft Sans Serif"/>
              </a:rPr>
              <a:t>sólidamente </a:t>
            </a:r>
            <a:r>
              <a:rPr sz="750" spc="20" dirty="0">
                <a:latin typeface="Microsoft Sans Serif"/>
                <a:cs typeface="Microsoft Sans Serif"/>
              </a:rPr>
              <a:t>conectado </a:t>
            </a:r>
            <a:r>
              <a:rPr sz="750" dirty="0">
                <a:latin typeface="Microsoft Sans Serif"/>
                <a:cs typeface="Microsoft Sans Serif"/>
              </a:rPr>
              <a:t>a </a:t>
            </a:r>
            <a:r>
              <a:rPr sz="750" spc="35" dirty="0">
                <a:latin typeface="Microsoft Sans Serif"/>
                <a:cs typeface="Microsoft Sans Serif"/>
              </a:rPr>
              <a:t>tierra </a:t>
            </a:r>
            <a:r>
              <a:rPr sz="750" spc="25" dirty="0">
                <a:latin typeface="Microsoft Sans Serif"/>
                <a:cs typeface="Microsoft Sans Serif"/>
              </a:rPr>
              <a:t>puede </a:t>
            </a:r>
            <a:r>
              <a:rPr sz="750" spc="15" dirty="0">
                <a:latin typeface="Microsoft Sans Serif"/>
                <a:cs typeface="Microsoft Sans Serif"/>
              </a:rPr>
              <a:t>exceder </a:t>
            </a:r>
            <a:r>
              <a:rPr sz="750" spc="-185" dirty="0">
                <a:latin typeface="Microsoft Sans Serif"/>
                <a:cs typeface="Microsoft Sans Serif"/>
              </a:rPr>
              <a:t> </a:t>
            </a:r>
            <a:r>
              <a:rPr sz="750" spc="10" dirty="0">
                <a:latin typeface="Microsoft Sans Serif"/>
                <a:cs typeface="Microsoft Sans Serif"/>
              </a:rPr>
              <a:t>este</a:t>
            </a:r>
            <a:r>
              <a:rPr sz="750" spc="-5" dirty="0">
                <a:latin typeface="Microsoft Sans Serif"/>
                <a:cs typeface="Microsoft Sans Serif"/>
              </a:rPr>
              <a:t> </a:t>
            </a:r>
            <a:r>
              <a:rPr sz="750" spc="25" dirty="0">
                <a:latin typeface="Microsoft Sans Serif"/>
                <a:cs typeface="Microsoft Sans Serif"/>
              </a:rPr>
              <a:t>valor</a:t>
            </a:r>
            <a:r>
              <a:rPr sz="750" spc="-5" dirty="0">
                <a:latin typeface="Microsoft Sans Serif"/>
                <a:cs typeface="Microsoft Sans Serif"/>
              </a:rPr>
              <a:t> </a:t>
            </a:r>
            <a:r>
              <a:rPr sz="750" spc="30" dirty="0">
                <a:latin typeface="Microsoft Sans Serif"/>
                <a:cs typeface="Microsoft Sans Serif"/>
              </a:rPr>
              <a:t>debido</a:t>
            </a:r>
            <a:r>
              <a:rPr sz="750" dirty="0">
                <a:latin typeface="Microsoft Sans Serif"/>
                <a:cs typeface="Microsoft Sans Serif"/>
              </a:rPr>
              <a:t> a</a:t>
            </a:r>
            <a:r>
              <a:rPr sz="750" spc="-5" dirty="0">
                <a:latin typeface="Microsoft Sans Serif"/>
                <a:cs typeface="Microsoft Sans Serif"/>
              </a:rPr>
              <a:t> </a:t>
            </a:r>
            <a:r>
              <a:rPr sz="750" spc="10" dirty="0">
                <a:latin typeface="Microsoft Sans Serif"/>
                <a:cs typeface="Microsoft Sans Serif"/>
              </a:rPr>
              <a:t>la</a:t>
            </a:r>
            <a:r>
              <a:rPr sz="750" spc="-5" dirty="0">
                <a:latin typeface="Microsoft Sans Serif"/>
                <a:cs typeface="Microsoft Sans Serif"/>
              </a:rPr>
              <a:t> </a:t>
            </a:r>
            <a:r>
              <a:rPr sz="750" spc="40" dirty="0">
                <a:latin typeface="Microsoft Sans Serif"/>
                <a:cs typeface="Microsoft Sans Serif"/>
              </a:rPr>
              <a:t>muy</a:t>
            </a:r>
            <a:r>
              <a:rPr sz="750" spc="-5" dirty="0">
                <a:latin typeface="Microsoft Sans Serif"/>
                <a:cs typeface="Microsoft Sans Serif"/>
              </a:rPr>
              <a:t> </a:t>
            </a:r>
            <a:r>
              <a:rPr sz="750" spc="15" dirty="0">
                <a:latin typeface="Microsoft Sans Serif"/>
                <a:cs typeface="Microsoft Sans Serif"/>
              </a:rPr>
              <a:t>baja</a:t>
            </a:r>
            <a:r>
              <a:rPr sz="750" dirty="0">
                <a:latin typeface="Microsoft Sans Serif"/>
                <a:cs typeface="Microsoft Sans Serif"/>
              </a:rPr>
              <a:t> </a:t>
            </a:r>
            <a:r>
              <a:rPr sz="750" spc="15" dirty="0">
                <a:latin typeface="Microsoft Sans Serif"/>
                <a:cs typeface="Microsoft Sans Serif"/>
              </a:rPr>
              <a:t>reactancia</a:t>
            </a:r>
            <a:r>
              <a:rPr sz="750" spc="-5" dirty="0">
                <a:latin typeface="Microsoft Sans Serif"/>
                <a:cs typeface="Microsoft Sans Serif"/>
              </a:rPr>
              <a:t> </a:t>
            </a:r>
            <a:r>
              <a:rPr sz="750" spc="25" dirty="0">
                <a:latin typeface="Microsoft Sans Serif"/>
                <a:cs typeface="Microsoft Sans Serif"/>
              </a:rPr>
              <a:t>de</a:t>
            </a:r>
            <a:r>
              <a:rPr sz="750" spc="-5" dirty="0">
                <a:latin typeface="Microsoft Sans Serif"/>
                <a:cs typeface="Microsoft Sans Serif"/>
              </a:rPr>
              <a:t> </a:t>
            </a:r>
            <a:r>
              <a:rPr sz="750" spc="5" dirty="0">
                <a:latin typeface="Microsoft Sans Serif"/>
                <a:cs typeface="Microsoft Sans Serif"/>
              </a:rPr>
              <a:t>secuencia</a:t>
            </a:r>
            <a:r>
              <a:rPr sz="750" dirty="0">
                <a:latin typeface="Microsoft Sans Serif"/>
                <a:cs typeface="Microsoft Sans Serif"/>
              </a:rPr>
              <a:t> </a:t>
            </a:r>
            <a:r>
              <a:rPr sz="750" spc="15" dirty="0">
                <a:latin typeface="Microsoft Sans Serif"/>
                <a:cs typeface="Microsoft Sans Serif"/>
              </a:rPr>
              <a:t>cero.</a:t>
            </a:r>
            <a:endParaRPr sz="750">
              <a:latin typeface="Microsoft Sans Serif"/>
              <a:cs typeface="Microsoft Sans Serif"/>
            </a:endParaRPr>
          </a:p>
        </p:txBody>
      </p:sp>
      <p:sp>
        <p:nvSpPr>
          <p:cNvPr id="236" name="object 236"/>
          <p:cNvSpPr txBox="1"/>
          <p:nvPr/>
        </p:nvSpPr>
        <p:spPr>
          <a:xfrm>
            <a:off x="1415188" y="6840417"/>
            <a:ext cx="7379888" cy="828047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sz="650" spc="-5" dirty="0">
                <a:latin typeface="Microsoft Sans Serif"/>
                <a:cs typeface="Microsoft Sans Serif"/>
              </a:rPr>
              <a:t>Fig. </a:t>
            </a:r>
            <a:r>
              <a:rPr sz="650" dirty="0">
                <a:latin typeface="Microsoft Sans Serif"/>
                <a:cs typeface="Microsoft Sans Serif"/>
              </a:rPr>
              <a:t>4.</a:t>
            </a:r>
            <a:r>
              <a:rPr sz="650" spc="-5" dirty="0">
                <a:latin typeface="Microsoft Sans Serif"/>
                <a:cs typeface="Microsoft Sans Serif"/>
              </a:rPr>
              <a:t> </a:t>
            </a:r>
            <a:r>
              <a:rPr sz="650" spc="10" dirty="0">
                <a:latin typeface="Microsoft Sans Serif"/>
                <a:cs typeface="Microsoft Sans Serif"/>
              </a:rPr>
              <a:t>Representación</a:t>
            </a:r>
            <a:r>
              <a:rPr sz="650" spc="-5" dirty="0">
                <a:latin typeface="Microsoft Sans Serif"/>
                <a:cs typeface="Microsoft Sans Serif"/>
              </a:rPr>
              <a:t> </a:t>
            </a:r>
            <a:r>
              <a:rPr sz="650" spc="20" dirty="0">
                <a:latin typeface="Microsoft Sans Serif"/>
                <a:cs typeface="Microsoft Sans Serif"/>
              </a:rPr>
              <a:t>de</a:t>
            </a:r>
            <a:r>
              <a:rPr sz="650" spc="-5" dirty="0">
                <a:latin typeface="Microsoft Sans Serif"/>
                <a:cs typeface="Microsoft Sans Serif"/>
              </a:rPr>
              <a:t> </a:t>
            </a:r>
            <a:r>
              <a:rPr sz="650" spc="25" dirty="0">
                <a:latin typeface="Microsoft Sans Serif"/>
                <a:cs typeface="Microsoft Sans Serif"/>
              </a:rPr>
              <a:t>componentes</a:t>
            </a:r>
            <a:r>
              <a:rPr sz="650" spc="-5" dirty="0">
                <a:latin typeface="Microsoft Sans Serif"/>
                <a:cs typeface="Microsoft Sans Serif"/>
              </a:rPr>
              <a:t> </a:t>
            </a:r>
            <a:r>
              <a:rPr sz="650" spc="20" dirty="0">
                <a:latin typeface="Microsoft Sans Serif"/>
                <a:cs typeface="Microsoft Sans Serif"/>
              </a:rPr>
              <a:t>simétricos</a:t>
            </a:r>
            <a:endParaRPr sz="650">
              <a:latin typeface="Microsoft Sans Serif"/>
              <a:cs typeface="Microsoft Sans Serif"/>
            </a:endParaRPr>
          </a:p>
          <a:p>
            <a:pPr marL="12700">
              <a:lnSpc>
                <a:spcPct val="100000"/>
              </a:lnSpc>
              <a:spcBef>
                <a:spcPts val="700"/>
              </a:spcBef>
            </a:pPr>
            <a:r>
              <a:rPr sz="850" spc="-20" dirty="0">
                <a:latin typeface="Microsoft Sans Serif"/>
                <a:cs typeface="Microsoft Sans Serif"/>
              </a:rPr>
              <a:t>A. </a:t>
            </a:r>
            <a:r>
              <a:rPr sz="850" dirty="0">
                <a:latin typeface="Microsoft Sans Serif"/>
                <a:cs typeface="Microsoft Sans Serif"/>
              </a:rPr>
              <a:t>Secuencia</a:t>
            </a:r>
            <a:r>
              <a:rPr sz="850" spc="-15" dirty="0">
                <a:latin typeface="Microsoft Sans Serif"/>
                <a:cs typeface="Microsoft Sans Serif"/>
              </a:rPr>
              <a:t> </a:t>
            </a:r>
            <a:r>
              <a:rPr sz="850" spc="10" dirty="0">
                <a:latin typeface="Microsoft Sans Serif"/>
                <a:cs typeface="Microsoft Sans Serif"/>
              </a:rPr>
              <a:t>Positiva</a:t>
            </a:r>
            <a:r>
              <a:rPr sz="850" spc="-20" dirty="0">
                <a:latin typeface="Microsoft Sans Serif"/>
                <a:cs typeface="Microsoft Sans Serif"/>
              </a:rPr>
              <a:t> </a:t>
            </a:r>
            <a:r>
              <a:rPr sz="850" spc="-30" dirty="0">
                <a:latin typeface="Microsoft Sans Serif"/>
                <a:cs typeface="Microsoft Sans Serif"/>
              </a:rPr>
              <a:t>(X</a:t>
            </a:r>
            <a:r>
              <a:rPr sz="550" spc="-30" dirty="0">
                <a:latin typeface="Microsoft Sans Serif"/>
                <a:cs typeface="Microsoft Sans Serif"/>
              </a:rPr>
              <a:t>1</a:t>
            </a:r>
            <a:r>
              <a:rPr sz="850" spc="-30" dirty="0">
                <a:latin typeface="Microsoft Sans Serif"/>
                <a:cs typeface="Microsoft Sans Serif"/>
              </a:rPr>
              <a:t>)</a:t>
            </a:r>
            <a:endParaRPr sz="850">
              <a:latin typeface="Microsoft Sans Serif"/>
              <a:cs typeface="Microsoft Sans Serif"/>
            </a:endParaRPr>
          </a:p>
          <a:p>
            <a:pPr marL="12700" marR="5080" indent="154940">
              <a:lnSpc>
                <a:spcPct val="126699"/>
              </a:lnSpc>
              <a:spcBef>
                <a:spcPts val="225"/>
              </a:spcBef>
            </a:pPr>
            <a:r>
              <a:rPr sz="800" spc="-45" dirty="0">
                <a:latin typeface="Microsoft Sans Serif"/>
                <a:cs typeface="Microsoft Sans Serif"/>
              </a:rPr>
              <a:t>Se </a:t>
            </a:r>
            <a:r>
              <a:rPr sz="800" spc="25" dirty="0">
                <a:latin typeface="Microsoft Sans Serif"/>
                <a:cs typeface="Microsoft Sans Serif"/>
              </a:rPr>
              <a:t>utilizan </a:t>
            </a:r>
            <a:r>
              <a:rPr sz="800" spc="30" dirty="0">
                <a:latin typeface="Microsoft Sans Serif"/>
                <a:cs typeface="Microsoft Sans Serif"/>
              </a:rPr>
              <a:t>tres </a:t>
            </a:r>
            <a:r>
              <a:rPr sz="800" spc="15" dirty="0">
                <a:latin typeface="Microsoft Sans Serif"/>
                <a:cs typeface="Microsoft Sans Serif"/>
              </a:rPr>
              <a:t>valores </a:t>
            </a:r>
            <a:r>
              <a:rPr sz="800" spc="30" dirty="0">
                <a:latin typeface="Microsoft Sans Serif"/>
                <a:cs typeface="Microsoft Sans Serif"/>
              </a:rPr>
              <a:t>diferentes </a:t>
            </a:r>
            <a:r>
              <a:rPr sz="800" spc="25" dirty="0">
                <a:latin typeface="Microsoft Sans Serif"/>
                <a:cs typeface="Microsoft Sans Serif"/>
              </a:rPr>
              <a:t>de </a:t>
            </a:r>
            <a:r>
              <a:rPr sz="800" spc="15" dirty="0">
                <a:latin typeface="Microsoft Sans Serif"/>
                <a:cs typeface="Microsoft Sans Serif"/>
              </a:rPr>
              <a:t>reactancia </a:t>
            </a:r>
            <a:r>
              <a:rPr sz="800" spc="25" dirty="0">
                <a:latin typeface="Microsoft Sans Serif"/>
                <a:cs typeface="Microsoft Sans Serif"/>
              </a:rPr>
              <a:t>de </a:t>
            </a:r>
            <a:r>
              <a:rPr sz="800" spc="10" dirty="0">
                <a:latin typeface="Microsoft Sans Serif"/>
                <a:cs typeface="Microsoft Sans Serif"/>
              </a:rPr>
              <a:t>secuencia </a:t>
            </a:r>
            <a:r>
              <a:rPr sz="800" spc="15" dirty="0">
                <a:latin typeface="Microsoft Sans Serif"/>
                <a:cs typeface="Microsoft Sans Serif"/>
              </a:rPr>
              <a:t> </a:t>
            </a:r>
            <a:r>
              <a:rPr sz="800" spc="20" dirty="0">
                <a:latin typeface="Microsoft Sans Serif"/>
                <a:cs typeface="Microsoft Sans Serif"/>
              </a:rPr>
              <a:t>positiva.</a:t>
            </a:r>
            <a:r>
              <a:rPr sz="800" spc="-10" dirty="0">
                <a:latin typeface="Microsoft Sans Serif"/>
                <a:cs typeface="Microsoft Sans Serif"/>
              </a:rPr>
              <a:t> </a:t>
            </a:r>
            <a:r>
              <a:rPr sz="800" spc="-20" dirty="0">
                <a:latin typeface="Microsoft Sans Serif"/>
                <a:cs typeface="Microsoft Sans Serif"/>
              </a:rPr>
              <a:t>En</a:t>
            </a:r>
            <a:r>
              <a:rPr sz="800" spc="-5" dirty="0">
                <a:latin typeface="Microsoft Sans Serif"/>
                <a:cs typeface="Microsoft Sans Serif"/>
              </a:rPr>
              <a:t> </a:t>
            </a:r>
            <a:r>
              <a:rPr sz="800" spc="15" dirty="0">
                <a:latin typeface="Microsoft Sans Serif"/>
                <a:cs typeface="Microsoft Sans Serif"/>
              </a:rPr>
              <a:t>el</a:t>
            </a:r>
            <a:r>
              <a:rPr sz="800" spc="-5" dirty="0">
                <a:latin typeface="Microsoft Sans Serif"/>
                <a:cs typeface="Microsoft Sans Serif"/>
              </a:rPr>
              <a:t> </a:t>
            </a:r>
            <a:r>
              <a:rPr sz="800" spc="25" dirty="0">
                <a:latin typeface="Microsoft Sans Serif"/>
                <a:cs typeface="Microsoft Sans Serif"/>
              </a:rPr>
              <a:t>circuito</a:t>
            </a:r>
            <a:r>
              <a:rPr sz="800" spc="-5" dirty="0">
                <a:latin typeface="Microsoft Sans Serif"/>
                <a:cs typeface="Microsoft Sans Serif"/>
              </a:rPr>
              <a:t> </a:t>
            </a:r>
            <a:r>
              <a:rPr sz="800" spc="25" dirty="0">
                <a:latin typeface="Microsoft Sans Serif"/>
                <a:cs typeface="Microsoft Sans Serif"/>
              </a:rPr>
              <a:t>equivalente</a:t>
            </a:r>
            <a:r>
              <a:rPr sz="800" spc="-5" dirty="0">
                <a:latin typeface="Microsoft Sans Serif"/>
                <a:cs typeface="Microsoft Sans Serif"/>
              </a:rPr>
              <a:t> </a:t>
            </a:r>
            <a:r>
              <a:rPr sz="800" spc="25" dirty="0">
                <a:latin typeface="Microsoft Sans Serif"/>
                <a:cs typeface="Microsoft Sans Serif"/>
              </a:rPr>
              <a:t>de</a:t>
            </a:r>
            <a:r>
              <a:rPr sz="800" spc="-10" dirty="0">
                <a:latin typeface="Microsoft Sans Serif"/>
                <a:cs typeface="Microsoft Sans Serif"/>
              </a:rPr>
              <a:t> </a:t>
            </a:r>
            <a:r>
              <a:rPr sz="800" spc="10" dirty="0">
                <a:latin typeface="Microsoft Sans Serif"/>
                <a:cs typeface="Microsoft Sans Serif"/>
              </a:rPr>
              <a:t>secuencia</a:t>
            </a:r>
            <a:r>
              <a:rPr sz="800" spc="-5" dirty="0">
                <a:latin typeface="Microsoft Sans Serif"/>
                <a:cs typeface="Microsoft Sans Serif"/>
              </a:rPr>
              <a:t> </a:t>
            </a:r>
            <a:r>
              <a:rPr sz="800" spc="20" dirty="0">
                <a:latin typeface="Microsoft Sans Serif"/>
                <a:cs typeface="Microsoft Sans Serif"/>
              </a:rPr>
              <a:t>positiva,</a:t>
            </a:r>
            <a:r>
              <a:rPr sz="800" spc="-5" dirty="0">
                <a:latin typeface="Microsoft Sans Serif"/>
                <a:cs typeface="Microsoft Sans Serif"/>
              </a:rPr>
              <a:t> </a:t>
            </a:r>
            <a:r>
              <a:rPr sz="800" spc="10" dirty="0">
                <a:latin typeface="Microsoft Sans Serif"/>
                <a:cs typeface="Microsoft Sans Serif"/>
              </a:rPr>
              <a:t>Xd″</a:t>
            </a:r>
            <a:r>
              <a:rPr sz="800" spc="-5" dirty="0">
                <a:latin typeface="Microsoft Sans Serif"/>
                <a:cs typeface="Microsoft Sans Serif"/>
              </a:rPr>
              <a:t> </a:t>
            </a:r>
            <a:r>
              <a:rPr sz="800" spc="20" dirty="0">
                <a:latin typeface="Microsoft Sans Serif"/>
                <a:cs typeface="Microsoft Sans Serif"/>
              </a:rPr>
              <a:t>indica </a:t>
            </a:r>
            <a:r>
              <a:rPr sz="800" spc="-200" dirty="0">
                <a:latin typeface="Microsoft Sans Serif"/>
                <a:cs typeface="Microsoft Sans Serif"/>
              </a:rPr>
              <a:t> </a:t>
            </a:r>
            <a:r>
              <a:rPr sz="800" spc="10" dirty="0">
                <a:latin typeface="Microsoft Sans Serif"/>
                <a:cs typeface="Microsoft Sans Serif"/>
              </a:rPr>
              <a:t>la </a:t>
            </a:r>
            <a:r>
              <a:rPr sz="800" spc="15" dirty="0">
                <a:latin typeface="Microsoft Sans Serif"/>
                <a:cs typeface="Microsoft Sans Serif"/>
              </a:rPr>
              <a:t>reactancia </a:t>
            </a:r>
            <a:r>
              <a:rPr sz="800" spc="30" dirty="0">
                <a:latin typeface="Microsoft Sans Serif"/>
                <a:cs typeface="Microsoft Sans Serif"/>
              </a:rPr>
              <a:t>subtransitoria, </a:t>
            </a:r>
            <a:r>
              <a:rPr sz="800" spc="-15" dirty="0">
                <a:latin typeface="Microsoft Sans Serif"/>
                <a:cs typeface="Microsoft Sans Serif"/>
              </a:rPr>
              <a:t>Xd′la </a:t>
            </a:r>
            <a:r>
              <a:rPr sz="800" spc="15" dirty="0">
                <a:latin typeface="Microsoft Sans Serif"/>
                <a:cs typeface="Microsoft Sans Serif"/>
              </a:rPr>
              <a:t>reactancia </a:t>
            </a:r>
            <a:r>
              <a:rPr sz="800" spc="30" dirty="0">
                <a:latin typeface="Microsoft Sans Serif"/>
                <a:cs typeface="Microsoft Sans Serif"/>
              </a:rPr>
              <a:t>transitoria, </a:t>
            </a:r>
            <a:r>
              <a:rPr sz="800" spc="5" dirty="0">
                <a:latin typeface="Microsoft Sans Serif"/>
                <a:cs typeface="Microsoft Sans Serif"/>
              </a:rPr>
              <a:t>y </a:t>
            </a:r>
            <a:r>
              <a:rPr sz="800" spc="-10" dirty="0">
                <a:latin typeface="Microsoft Sans Serif"/>
                <a:cs typeface="Microsoft Sans Serif"/>
              </a:rPr>
              <a:t>Xd </a:t>
            </a:r>
            <a:r>
              <a:rPr sz="800" spc="10" dirty="0">
                <a:latin typeface="Microsoft Sans Serif"/>
                <a:cs typeface="Microsoft Sans Serif"/>
              </a:rPr>
              <a:t>la </a:t>
            </a:r>
            <a:r>
              <a:rPr sz="800" spc="15" dirty="0">
                <a:latin typeface="Microsoft Sans Serif"/>
                <a:cs typeface="Microsoft Sans Serif"/>
              </a:rPr>
              <a:t> reactancia </a:t>
            </a:r>
            <a:r>
              <a:rPr sz="800" spc="25" dirty="0">
                <a:latin typeface="Microsoft Sans Serif"/>
                <a:cs typeface="Microsoft Sans Serif"/>
              </a:rPr>
              <a:t>del </a:t>
            </a:r>
            <a:r>
              <a:rPr sz="800" spc="35" dirty="0">
                <a:latin typeface="Microsoft Sans Serif"/>
                <a:cs typeface="Microsoft Sans Serif"/>
              </a:rPr>
              <a:t>generador </a:t>
            </a:r>
            <a:r>
              <a:rPr sz="800" spc="25" dirty="0">
                <a:latin typeface="Microsoft Sans Serif"/>
                <a:cs typeface="Microsoft Sans Serif"/>
              </a:rPr>
              <a:t>de </a:t>
            </a:r>
            <a:r>
              <a:rPr sz="800" spc="10" dirty="0">
                <a:latin typeface="Microsoft Sans Serif"/>
                <a:cs typeface="Microsoft Sans Serif"/>
              </a:rPr>
              <a:t>eje </a:t>
            </a:r>
            <a:r>
              <a:rPr sz="800" spc="25" dirty="0">
                <a:latin typeface="Microsoft Sans Serif"/>
                <a:cs typeface="Microsoft Sans Serif"/>
              </a:rPr>
              <a:t>directo. </a:t>
            </a:r>
            <a:r>
              <a:rPr sz="800" spc="10" dirty="0">
                <a:latin typeface="Microsoft Sans Serif"/>
                <a:cs typeface="Microsoft Sans Serif"/>
              </a:rPr>
              <a:t>Todos </a:t>
            </a:r>
            <a:r>
              <a:rPr sz="800" spc="15" dirty="0">
                <a:latin typeface="Microsoft Sans Serif"/>
                <a:cs typeface="Microsoft Sans Serif"/>
              </a:rPr>
              <a:t>estos valores </a:t>
            </a:r>
            <a:r>
              <a:rPr sz="800" spc="25" dirty="0">
                <a:latin typeface="Microsoft Sans Serif"/>
                <a:cs typeface="Microsoft Sans Serif"/>
              </a:rPr>
              <a:t>del </a:t>
            </a:r>
            <a:r>
              <a:rPr sz="800" spc="30" dirty="0">
                <a:latin typeface="Microsoft Sans Serif"/>
                <a:cs typeface="Microsoft Sans Serif"/>
              </a:rPr>
              <a:t> </a:t>
            </a:r>
            <a:r>
              <a:rPr sz="800" spc="10" dirty="0">
                <a:latin typeface="Microsoft Sans Serif"/>
                <a:cs typeface="Microsoft Sans Serif"/>
              </a:rPr>
              <a:t>eje </a:t>
            </a:r>
            <a:r>
              <a:rPr sz="800" spc="30" dirty="0">
                <a:latin typeface="Microsoft Sans Serif"/>
                <a:cs typeface="Microsoft Sans Serif"/>
              </a:rPr>
              <a:t>directo </a:t>
            </a:r>
            <a:r>
              <a:rPr sz="800" spc="20" dirty="0">
                <a:latin typeface="Microsoft Sans Serif"/>
                <a:cs typeface="Microsoft Sans Serif"/>
              </a:rPr>
              <a:t>son </a:t>
            </a:r>
            <a:r>
              <a:rPr sz="800" spc="10" dirty="0">
                <a:latin typeface="Microsoft Sans Serif"/>
                <a:cs typeface="Microsoft Sans Serif"/>
              </a:rPr>
              <a:t>necesarios </a:t>
            </a:r>
            <a:r>
              <a:rPr sz="800" spc="25" dirty="0">
                <a:latin typeface="Microsoft Sans Serif"/>
                <a:cs typeface="Microsoft Sans Serif"/>
              </a:rPr>
              <a:t>para </a:t>
            </a:r>
            <a:r>
              <a:rPr sz="800" spc="15" dirty="0">
                <a:latin typeface="Microsoft Sans Serif"/>
                <a:cs typeface="Microsoft Sans Serif"/>
              </a:rPr>
              <a:t>calcular el </a:t>
            </a:r>
            <a:r>
              <a:rPr sz="800" spc="25" dirty="0">
                <a:latin typeface="Microsoft Sans Serif"/>
                <a:cs typeface="Microsoft Sans Serif"/>
              </a:rPr>
              <a:t>valor de </a:t>
            </a:r>
            <a:r>
              <a:rPr sz="800" spc="10" dirty="0">
                <a:latin typeface="Microsoft Sans Serif"/>
                <a:cs typeface="Microsoft Sans Serif"/>
              </a:rPr>
              <a:t>la </a:t>
            </a:r>
            <a:r>
              <a:rPr sz="800" spc="30" dirty="0">
                <a:latin typeface="Microsoft Sans Serif"/>
                <a:cs typeface="Microsoft Sans Serif"/>
              </a:rPr>
              <a:t>corriente </a:t>
            </a:r>
            <a:r>
              <a:rPr sz="800" spc="25" dirty="0">
                <a:latin typeface="Microsoft Sans Serif"/>
                <a:cs typeface="Microsoft Sans Serif"/>
              </a:rPr>
              <a:t>de </a:t>
            </a:r>
            <a:r>
              <a:rPr sz="800" spc="30" dirty="0">
                <a:latin typeface="Microsoft Sans Serif"/>
                <a:cs typeface="Microsoft Sans Serif"/>
              </a:rPr>
              <a:t> cortocircuito</a:t>
            </a:r>
            <a:r>
              <a:rPr sz="800" spc="-10" dirty="0">
                <a:latin typeface="Microsoft Sans Serif"/>
                <a:cs typeface="Microsoft Sans Serif"/>
              </a:rPr>
              <a:t> </a:t>
            </a:r>
            <a:r>
              <a:rPr sz="800" spc="25" dirty="0">
                <a:latin typeface="Microsoft Sans Serif"/>
                <a:cs typeface="Microsoft Sans Serif"/>
              </a:rPr>
              <a:t>en</a:t>
            </a:r>
            <a:r>
              <a:rPr sz="800" spc="-5" dirty="0">
                <a:latin typeface="Microsoft Sans Serif"/>
                <a:cs typeface="Microsoft Sans Serif"/>
              </a:rPr>
              <a:t> </a:t>
            </a:r>
            <a:r>
              <a:rPr sz="800" spc="30" dirty="0">
                <a:latin typeface="Microsoft Sans Serif"/>
                <a:cs typeface="Microsoft Sans Serif"/>
              </a:rPr>
              <a:t>diferentes</a:t>
            </a:r>
            <a:r>
              <a:rPr sz="800" spc="-5" dirty="0">
                <a:latin typeface="Microsoft Sans Serif"/>
                <a:cs typeface="Microsoft Sans Serif"/>
              </a:rPr>
              <a:t> </a:t>
            </a:r>
            <a:r>
              <a:rPr sz="800" spc="40" dirty="0">
                <a:latin typeface="Microsoft Sans Serif"/>
                <a:cs typeface="Microsoft Sans Serif"/>
              </a:rPr>
              <a:t>momentos</a:t>
            </a:r>
            <a:r>
              <a:rPr sz="800" spc="-5" dirty="0">
                <a:latin typeface="Microsoft Sans Serif"/>
                <a:cs typeface="Microsoft Sans Serif"/>
              </a:rPr>
              <a:t> </a:t>
            </a:r>
            <a:r>
              <a:rPr sz="800" spc="15" dirty="0">
                <a:latin typeface="Microsoft Sans Serif"/>
                <a:cs typeface="Microsoft Sans Serif"/>
              </a:rPr>
              <a:t>después</a:t>
            </a:r>
            <a:r>
              <a:rPr sz="800" spc="-5" dirty="0">
                <a:latin typeface="Microsoft Sans Serif"/>
                <a:cs typeface="Microsoft Sans Serif"/>
              </a:rPr>
              <a:t> </a:t>
            </a:r>
            <a:r>
              <a:rPr sz="800" spc="25" dirty="0">
                <a:latin typeface="Microsoft Sans Serif"/>
                <a:cs typeface="Microsoft Sans Serif"/>
              </a:rPr>
              <a:t>del</a:t>
            </a:r>
            <a:r>
              <a:rPr sz="800" spc="-5" dirty="0">
                <a:latin typeface="Microsoft Sans Serif"/>
                <a:cs typeface="Microsoft Sans Serif"/>
              </a:rPr>
              <a:t> </a:t>
            </a:r>
            <a:r>
              <a:rPr sz="800" spc="30" dirty="0">
                <a:latin typeface="Microsoft Sans Serif"/>
                <a:cs typeface="Microsoft Sans Serif"/>
              </a:rPr>
              <a:t>cortocircuito.</a:t>
            </a:r>
            <a:endParaRPr sz="800">
              <a:latin typeface="Microsoft Sans Serif"/>
              <a:cs typeface="Microsoft Sans Serif"/>
            </a:endParaRPr>
          </a:p>
        </p:txBody>
      </p:sp>
      <p:sp>
        <p:nvSpPr>
          <p:cNvPr id="237" name="object 237"/>
          <p:cNvSpPr txBox="1"/>
          <p:nvPr/>
        </p:nvSpPr>
        <p:spPr>
          <a:xfrm>
            <a:off x="1415277" y="9415126"/>
            <a:ext cx="7416407" cy="143629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 marR="5080">
              <a:lnSpc>
                <a:spcPct val="100000"/>
              </a:lnSpc>
              <a:spcBef>
                <a:spcPts val="100"/>
              </a:spcBef>
            </a:pPr>
            <a:r>
              <a:rPr sz="850" spc="-25" dirty="0">
                <a:latin typeface="Microsoft Sans Serif"/>
                <a:cs typeface="Microsoft Sans Serif"/>
              </a:rPr>
              <a:t>TUTORIAL</a:t>
            </a:r>
            <a:r>
              <a:rPr sz="850" spc="-5" dirty="0">
                <a:latin typeface="Microsoft Sans Serif"/>
                <a:cs typeface="Microsoft Sans Serif"/>
              </a:rPr>
              <a:t> </a:t>
            </a:r>
            <a:r>
              <a:rPr sz="850" spc="-60" dirty="0">
                <a:latin typeface="Microsoft Sans Serif"/>
                <a:cs typeface="Microsoft Sans Serif"/>
              </a:rPr>
              <a:t>SOBRE</a:t>
            </a:r>
            <a:r>
              <a:rPr sz="850" spc="-5" dirty="0">
                <a:latin typeface="Microsoft Sans Serif"/>
                <a:cs typeface="Microsoft Sans Serif"/>
              </a:rPr>
              <a:t> </a:t>
            </a:r>
            <a:r>
              <a:rPr sz="850" spc="-35" dirty="0">
                <a:latin typeface="Microsoft Sans Serif"/>
                <a:cs typeface="Microsoft Sans Serif"/>
              </a:rPr>
              <a:t>PROTECCIÓN</a:t>
            </a:r>
            <a:r>
              <a:rPr sz="850" spc="-5" dirty="0">
                <a:latin typeface="Microsoft Sans Serif"/>
                <a:cs typeface="Microsoft Sans Serif"/>
              </a:rPr>
              <a:t> </a:t>
            </a:r>
            <a:r>
              <a:rPr sz="850" spc="-45" dirty="0">
                <a:latin typeface="Microsoft Sans Serif"/>
                <a:cs typeface="Microsoft Sans Serif"/>
              </a:rPr>
              <a:t>DE</a:t>
            </a:r>
            <a:r>
              <a:rPr sz="850" dirty="0">
                <a:latin typeface="Microsoft Sans Serif"/>
                <a:cs typeface="Microsoft Sans Serif"/>
              </a:rPr>
              <a:t> </a:t>
            </a:r>
            <a:r>
              <a:rPr sz="850" spc="-55" dirty="0">
                <a:latin typeface="Microsoft Sans Serif"/>
                <a:cs typeface="Microsoft Sans Serif"/>
              </a:rPr>
              <a:t>GENERADORES</a:t>
            </a:r>
            <a:r>
              <a:rPr sz="850" spc="-5" dirty="0">
                <a:latin typeface="Microsoft Sans Serif"/>
                <a:cs typeface="Microsoft Sans Serif"/>
              </a:rPr>
              <a:t> </a:t>
            </a:r>
            <a:r>
              <a:rPr sz="850" spc="-30" dirty="0">
                <a:latin typeface="Microsoft Sans Serif"/>
                <a:cs typeface="Microsoft Sans Serif"/>
              </a:rPr>
              <a:t>SÍNCRONOS </a:t>
            </a:r>
            <a:r>
              <a:rPr sz="850" spc="-215" dirty="0">
                <a:latin typeface="Microsoft Sans Serif"/>
                <a:cs typeface="Microsoft Sans Serif"/>
              </a:rPr>
              <a:t> </a:t>
            </a:r>
            <a:r>
              <a:rPr sz="850" spc="-15" dirty="0">
                <a:latin typeface="Microsoft Sans Serif"/>
                <a:cs typeface="Microsoft Sans Serif"/>
              </a:rPr>
              <a:t>PUBLICACIÓN</a:t>
            </a:r>
            <a:r>
              <a:rPr sz="850" spc="-5" dirty="0">
                <a:latin typeface="Microsoft Sans Serif"/>
                <a:cs typeface="Microsoft Sans Serif"/>
              </a:rPr>
              <a:t> </a:t>
            </a:r>
            <a:r>
              <a:rPr sz="850" spc="-55" dirty="0">
                <a:latin typeface="Microsoft Sans Serif"/>
                <a:cs typeface="Microsoft Sans Serif"/>
              </a:rPr>
              <a:t>ESPECIAL</a:t>
            </a:r>
            <a:r>
              <a:rPr sz="850" spc="-5" dirty="0">
                <a:latin typeface="Microsoft Sans Serif"/>
                <a:cs typeface="Microsoft Sans Serif"/>
              </a:rPr>
              <a:t> </a:t>
            </a:r>
            <a:r>
              <a:rPr sz="850" spc="-40" dirty="0">
                <a:latin typeface="Microsoft Sans Serif"/>
                <a:cs typeface="Microsoft Sans Serif"/>
              </a:rPr>
              <a:t>DEL</a:t>
            </a:r>
            <a:r>
              <a:rPr sz="850" spc="-5" dirty="0">
                <a:latin typeface="Microsoft Sans Serif"/>
                <a:cs typeface="Microsoft Sans Serif"/>
              </a:rPr>
              <a:t> </a:t>
            </a:r>
            <a:r>
              <a:rPr sz="850" spc="-60" dirty="0">
                <a:latin typeface="Microsoft Sans Serif"/>
                <a:cs typeface="Microsoft Sans Serif"/>
              </a:rPr>
              <a:t>IEEE</a:t>
            </a:r>
            <a:r>
              <a:rPr sz="850" spc="-5" dirty="0">
                <a:latin typeface="Microsoft Sans Serif"/>
                <a:cs typeface="Microsoft Sans Serif"/>
              </a:rPr>
              <a:t> </a:t>
            </a:r>
            <a:r>
              <a:rPr sz="850" spc="-80" dirty="0">
                <a:latin typeface="Microsoft Sans Serif"/>
                <a:cs typeface="Microsoft Sans Serif"/>
              </a:rPr>
              <a:t>PSRC</a:t>
            </a:r>
            <a:endParaRPr sz="850">
              <a:latin typeface="Microsoft Sans Serif"/>
              <a:cs typeface="Microsoft Sans Serif"/>
            </a:endParaRPr>
          </a:p>
        </p:txBody>
      </p:sp>
      <p:sp>
        <p:nvSpPr>
          <p:cNvPr id="238" name="object 238"/>
          <p:cNvSpPr txBox="1"/>
          <p:nvPr/>
        </p:nvSpPr>
        <p:spPr>
          <a:xfrm>
            <a:off x="15000422" y="9415125"/>
            <a:ext cx="1459325" cy="143629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sz="850" spc="-25" dirty="0">
                <a:latin typeface="Microsoft Sans Serif"/>
                <a:cs typeface="Microsoft Sans Serif"/>
              </a:rPr>
              <a:t>CAPÍTULO</a:t>
            </a:r>
            <a:r>
              <a:rPr sz="850" spc="-5" dirty="0">
                <a:latin typeface="Microsoft Sans Serif"/>
                <a:cs typeface="Microsoft Sans Serif"/>
              </a:rPr>
              <a:t> </a:t>
            </a:r>
            <a:r>
              <a:rPr sz="850" spc="10" dirty="0">
                <a:latin typeface="Microsoft Sans Serif"/>
                <a:cs typeface="Microsoft Sans Serif"/>
              </a:rPr>
              <a:t>1</a:t>
            </a:r>
            <a:endParaRPr sz="850">
              <a:latin typeface="Microsoft Sans Serif"/>
              <a:cs typeface="Microsoft Sans Serif"/>
            </a:endParaRPr>
          </a:p>
        </p:txBody>
      </p:sp>
    </p:spTree>
  </p:cSld>
  <p:clrMapOvr>
    <a:masterClrMapping/>
  </p:clrMapOvr>
</p:sld>
</file>

<file path=ppt/slides/slide6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" name="object 2"/>
          <p:cNvGrpSpPr/>
          <p:nvPr/>
        </p:nvGrpSpPr>
        <p:grpSpPr>
          <a:xfrm>
            <a:off x="1882659" y="6361176"/>
            <a:ext cx="2296352" cy="158750"/>
            <a:chOff x="818387" y="6361176"/>
            <a:chExt cx="998219" cy="158750"/>
          </a:xfrm>
        </p:grpSpPr>
        <p:sp>
          <p:nvSpPr>
            <p:cNvPr id="3" name="object 3"/>
            <p:cNvSpPr/>
            <p:nvPr/>
          </p:nvSpPr>
          <p:spPr>
            <a:xfrm>
              <a:off x="818387" y="6368796"/>
              <a:ext cx="974090" cy="125095"/>
            </a:xfrm>
            <a:custGeom>
              <a:avLst/>
              <a:gdLst/>
              <a:ahLst/>
              <a:cxnLst/>
              <a:rect l="l" t="t" r="r" b="b"/>
              <a:pathLst>
                <a:path w="974089" h="125095">
                  <a:moveTo>
                    <a:pt x="0" y="124967"/>
                  </a:moveTo>
                  <a:lnTo>
                    <a:pt x="460248" y="124967"/>
                  </a:lnTo>
                </a:path>
                <a:path w="974089" h="125095">
                  <a:moveTo>
                    <a:pt x="422148" y="124967"/>
                  </a:moveTo>
                  <a:lnTo>
                    <a:pt x="422148" y="0"/>
                  </a:lnTo>
                  <a:lnTo>
                    <a:pt x="973836" y="0"/>
                  </a:lnTo>
                  <a:lnTo>
                    <a:pt x="973836" y="124967"/>
                  </a:lnTo>
                </a:path>
              </a:pathLst>
            </a:custGeom>
            <a:ln w="1524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" name="object 4"/>
            <p:cNvSpPr/>
            <p:nvPr/>
          </p:nvSpPr>
          <p:spPr>
            <a:xfrm>
              <a:off x="1216152" y="6469392"/>
              <a:ext cx="600710" cy="50800"/>
            </a:xfrm>
            <a:custGeom>
              <a:avLst/>
              <a:gdLst/>
              <a:ahLst/>
              <a:cxnLst/>
              <a:rect l="l" t="t" r="r" b="b"/>
              <a:pathLst>
                <a:path w="600710" h="50800">
                  <a:moveTo>
                    <a:pt x="50292" y="24384"/>
                  </a:moveTo>
                  <a:lnTo>
                    <a:pt x="48171" y="14782"/>
                  </a:lnTo>
                  <a:lnTo>
                    <a:pt x="42481" y="7048"/>
                  </a:lnTo>
                  <a:lnTo>
                    <a:pt x="34213" y="1879"/>
                  </a:lnTo>
                  <a:lnTo>
                    <a:pt x="24384" y="0"/>
                  </a:lnTo>
                  <a:lnTo>
                    <a:pt x="14782" y="1879"/>
                  </a:lnTo>
                  <a:lnTo>
                    <a:pt x="7048" y="7048"/>
                  </a:lnTo>
                  <a:lnTo>
                    <a:pt x="1879" y="14782"/>
                  </a:lnTo>
                  <a:lnTo>
                    <a:pt x="0" y="24384"/>
                  </a:lnTo>
                  <a:lnTo>
                    <a:pt x="1879" y="34861"/>
                  </a:lnTo>
                  <a:lnTo>
                    <a:pt x="7048" y="43053"/>
                  </a:lnTo>
                  <a:lnTo>
                    <a:pt x="14782" y="48387"/>
                  </a:lnTo>
                  <a:lnTo>
                    <a:pt x="24384" y="50292"/>
                  </a:lnTo>
                  <a:lnTo>
                    <a:pt x="34213" y="48387"/>
                  </a:lnTo>
                  <a:lnTo>
                    <a:pt x="42481" y="43053"/>
                  </a:lnTo>
                  <a:lnTo>
                    <a:pt x="48171" y="34861"/>
                  </a:lnTo>
                  <a:lnTo>
                    <a:pt x="50292" y="24384"/>
                  </a:lnTo>
                  <a:close/>
                </a:path>
                <a:path w="600710" h="50800">
                  <a:moveTo>
                    <a:pt x="600456" y="24384"/>
                  </a:moveTo>
                  <a:lnTo>
                    <a:pt x="598563" y="14782"/>
                  </a:lnTo>
                  <a:lnTo>
                    <a:pt x="593407" y="7048"/>
                  </a:lnTo>
                  <a:lnTo>
                    <a:pt x="585660" y="1879"/>
                  </a:lnTo>
                  <a:lnTo>
                    <a:pt x="576072" y="0"/>
                  </a:lnTo>
                  <a:lnTo>
                    <a:pt x="567118" y="1879"/>
                  </a:lnTo>
                  <a:lnTo>
                    <a:pt x="559308" y="7048"/>
                  </a:lnTo>
                  <a:lnTo>
                    <a:pt x="553783" y="14782"/>
                  </a:lnTo>
                  <a:lnTo>
                    <a:pt x="551688" y="24384"/>
                  </a:lnTo>
                  <a:lnTo>
                    <a:pt x="553783" y="34861"/>
                  </a:lnTo>
                  <a:lnTo>
                    <a:pt x="559308" y="43053"/>
                  </a:lnTo>
                  <a:lnTo>
                    <a:pt x="567118" y="48387"/>
                  </a:lnTo>
                  <a:lnTo>
                    <a:pt x="576072" y="50292"/>
                  </a:lnTo>
                  <a:lnTo>
                    <a:pt x="585660" y="48387"/>
                  </a:lnTo>
                  <a:lnTo>
                    <a:pt x="593407" y="43053"/>
                  </a:lnTo>
                  <a:lnTo>
                    <a:pt x="598563" y="34861"/>
                  </a:lnTo>
                  <a:lnTo>
                    <a:pt x="600456" y="24384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5" name="object 5"/>
          <p:cNvSpPr/>
          <p:nvPr/>
        </p:nvSpPr>
        <p:spPr>
          <a:xfrm>
            <a:off x="2222732" y="7170419"/>
            <a:ext cx="2844149" cy="0"/>
          </a:xfrm>
          <a:custGeom>
            <a:avLst/>
            <a:gdLst/>
            <a:ahLst/>
            <a:cxnLst/>
            <a:rect l="l" t="t" r="r" b="b"/>
            <a:pathLst>
              <a:path w="1236345">
                <a:moveTo>
                  <a:pt x="1235963" y="0"/>
                </a:moveTo>
                <a:lnTo>
                  <a:pt x="0" y="0"/>
                </a:lnTo>
              </a:path>
            </a:pathLst>
          </a:custGeom>
          <a:ln w="1524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pic>
        <p:nvPicPr>
          <p:cNvPr id="6" name="object 6"/>
          <p:cNvPicPr/>
          <p:nvPr/>
        </p:nvPicPr>
        <p:blipFill>
          <a:blip r:embed="rId2" cstate="print"/>
          <a:stretch>
            <a:fillRect/>
          </a:stretch>
        </p:blipFill>
        <p:spPr>
          <a:xfrm>
            <a:off x="2145603" y="6477001"/>
            <a:ext cx="150751" cy="185927"/>
          </a:xfrm>
          <a:prstGeom prst="rect">
            <a:avLst/>
          </a:prstGeom>
        </p:spPr>
      </p:pic>
      <p:grpSp>
        <p:nvGrpSpPr>
          <p:cNvPr id="7" name="object 7"/>
          <p:cNvGrpSpPr/>
          <p:nvPr/>
        </p:nvGrpSpPr>
        <p:grpSpPr>
          <a:xfrm>
            <a:off x="1819554" y="6687312"/>
            <a:ext cx="151922" cy="227329"/>
            <a:chOff x="790956" y="6687311"/>
            <a:chExt cx="66040" cy="227329"/>
          </a:xfrm>
        </p:grpSpPr>
        <p:sp>
          <p:nvSpPr>
            <p:cNvPr id="8" name="object 8"/>
            <p:cNvSpPr/>
            <p:nvPr/>
          </p:nvSpPr>
          <p:spPr>
            <a:xfrm>
              <a:off x="822960" y="6687311"/>
              <a:ext cx="0" cy="135890"/>
            </a:xfrm>
            <a:custGeom>
              <a:avLst/>
              <a:gdLst/>
              <a:ahLst/>
              <a:cxnLst/>
              <a:rect l="l" t="t" r="r" b="b"/>
              <a:pathLst>
                <a:path h="135890">
                  <a:moveTo>
                    <a:pt x="0" y="0"/>
                  </a:moveTo>
                  <a:lnTo>
                    <a:pt x="0" y="135635"/>
                  </a:lnTo>
                </a:path>
              </a:pathLst>
            </a:custGeom>
            <a:ln w="1524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" name="object 9"/>
            <p:cNvSpPr/>
            <p:nvPr/>
          </p:nvSpPr>
          <p:spPr>
            <a:xfrm>
              <a:off x="790956" y="6813803"/>
              <a:ext cx="66040" cy="100965"/>
            </a:xfrm>
            <a:custGeom>
              <a:avLst/>
              <a:gdLst/>
              <a:ahLst/>
              <a:cxnLst/>
              <a:rect l="l" t="t" r="r" b="b"/>
              <a:pathLst>
                <a:path w="66040" h="100965">
                  <a:moveTo>
                    <a:pt x="32004" y="100583"/>
                  </a:moveTo>
                  <a:lnTo>
                    <a:pt x="0" y="0"/>
                  </a:lnTo>
                  <a:lnTo>
                    <a:pt x="65531" y="0"/>
                  </a:lnTo>
                  <a:lnTo>
                    <a:pt x="32004" y="100583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10" name="object 10"/>
          <p:cNvGrpSpPr/>
          <p:nvPr/>
        </p:nvGrpSpPr>
        <p:grpSpPr>
          <a:xfrm>
            <a:off x="2145601" y="6697980"/>
            <a:ext cx="151922" cy="472440"/>
            <a:chOff x="932688" y="6697980"/>
            <a:chExt cx="66040" cy="472440"/>
          </a:xfrm>
        </p:grpSpPr>
        <p:sp>
          <p:nvSpPr>
            <p:cNvPr id="11" name="object 11"/>
            <p:cNvSpPr/>
            <p:nvPr/>
          </p:nvSpPr>
          <p:spPr>
            <a:xfrm>
              <a:off x="940308" y="6754368"/>
              <a:ext cx="50800" cy="247015"/>
            </a:xfrm>
            <a:custGeom>
              <a:avLst/>
              <a:gdLst/>
              <a:ahLst/>
              <a:cxnLst/>
              <a:rect l="l" t="t" r="r" b="b"/>
              <a:pathLst>
                <a:path w="50800" h="247015">
                  <a:moveTo>
                    <a:pt x="25908" y="246888"/>
                  </a:moveTo>
                  <a:lnTo>
                    <a:pt x="50292" y="233172"/>
                  </a:lnTo>
                  <a:lnTo>
                    <a:pt x="0" y="205740"/>
                  </a:lnTo>
                  <a:lnTo>
                    <a:pt x="50292" y="178308"/>
                  </a:lnTo>
                  <a:lnTo>
                    <a:pt x="0" y="149352"/>
                  </a:lnTo>
                  <a:lnTo>
                    <a:pt x="50292" y="121920"/>
                  </a:lnTo>
                  <a:lnTo>
                    <a:pt x="0" y="92964"/>
                  </a:lnTo>
                  <a:lnTo>
                    <a:pt x="25908" y="79248"/>
                  </a:lnTo>
                  <a:lnTo>
                    <a:pt x="25908" y="0"/>
                  </a:lnTo>
                </a:path>
              </a:pathLst>
            </a:custGeom>
            <a:ln w="1524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12" name="object 12"/>
            <p:cNvPicPr/>
            <p:nvPr/>
          </p:nvPicPr>
          <p:blipFill>
            <a:blip r:embed="rId3" cstate="print"/>
            <a:stretch>
              <a:fillRect/>
            </a:stretch>
          </p:blipFill>
          <p:spPr>
            <a:xfrm>
              <a:off x="932688" y="6697980"/>
              <a:ext cx="65531" cy="64008"/>
            </a:xfrm>
            <a:prstGeom prst="rect">
              <a:avLst/>
            </a:prstGeom>
          </p:spPr>
        </p:pic>
        <p:sp>
          <p:nvSpPr>
            <p:cNvPr id="13" name="object 13"/>
            <p:cNvSpPr/>
            <p:nvPr/>
          </p:nvSpPr>
          <p:spPr>
            <a:xfrm>
              <a:off x="966216" y="7001256"/>
              <a:ext cx="0" cy="169545"/>
            </a:xfrm>
            <a:custGeom>
              <a:avLst/>
              <a:gdLst/>
              <a:ahLst/>
              <a:cxnLst/>
              <a:rect l="l" t="t" r="r" b="b"/>
              <a:pathLst>
                <a:path h="169545">
                  <a:moveTo>
                    <a:pt x="0" y="0"/>
                  </a:moveTo>
                  <a:lnTo>
                    <a:pt x="0" y="169164"/>
                  </a:lnTo>
                </a:path>
              </a:pathLst>
            </a:custGeom>
            <a:ln w="1524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14" name="object 14"/>
          <p:cNvSpPr/>
          <p:nvPr/>
        </p:nvSpPr>
        <p:spPr>
          <a:xfrm>
            <a:off x="2815226" y="6493764"/>
            <a:ext cx="245412" cy="0"/>
          </a:xfrm>
          <a:custGeom>
            <a:avLst/>
            <a:gdLst/>
            <a:ahLst/>
            <a:cxnLst/>
            <a:rect l="l" t="t" r="r" b="b"/>
            <a:pathLst>
              <a:path w="106680">
                <a:moveTo>
                  <a:pt x="0" y="0"/>
                </a:moveTo>
                <a:lnTo>
                  <a:pt x="106679" y="0"/>
                </a:lnTo>
              </a:path>
            </a:pathLst>
          </a:custGeom>
          <a:ln w="1524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grpSp>
        <p:nvGrpSpPr>
          <p:cNvPr id="15" name="object 15"/>
          <p:cNvGrpSpPr/>
          <p:nvPr/>
        </p:nvGrpSpPr>
        <p:grpSpPr>
          <a:xfrm>
            <a:off x="3397200" y="6469379"/>
            <a:ext cx="964118" cy="693420"/>
            <a:chOff x="1476755" y="6469379"/>
            <a:chExt cx="419100" cy="693420"/>
          </a:xfrm>
        </p:grpSpPr>
        <p:sp>
          <p:nvSpPr>
            <p:cNvPr id="16" name="object 16"/>
            <p:cNvSpPr/>
            <p:nvPr/>
          </p:nvSpPr>
          <p:spPr>
            <a:xfrm>
              <a:off x="1533144" y="6493764"/>
              <a:ext cx="363220" cy="0"/>
            </a:xfrm>
            <a:custGeom>
              <a:avLst/>
              <a:gdLst/>
              <a:ahLst/>
              <a:cxnLst/>
              <a:rect l="l" t="t" r="r" b="b"/>
              <a:pathLst>
                <a:path w="363219">
                  <a:moveTo>
                    <a:pt x="0" y="0"/>
                  </a:moveTo>
                  <a:lnTo>
                    <a:pt x="362711" y="0"/>
                  </a:lnTo>
                </a:path>
              </a:pathLst>
            </a:custGeom>
            <a:ln w="1524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7" name="object 17"/>
            <p:cNvSpPr/>
            <p:nvPr/>
          </p:nvSpPr>
          <p:spPr>
            <a:xfrm>
              <a:off x="1610867" y="6493763"/>
              <a:ext cx="50800" cy="510540"/>
            </a:xfrm>
            <a:custGeom>
              <a:avLst/>
              <a:gdLst/>
              <a:ahLst/>
              <a:cxnLst/>
              <a:rect l="l" t="t" r="r" b="b"/>
              <a:pathLst>
                <a:path w="50800" h="510540">
                  <a:moveTo>
                    <a:pt x="25908" y="510539"/>
                  </a:moveTo>
                  <a:lnTo>
                    <a:pt x="50292" y="495299"/>
                  </a:lnTo>
                  <a:lnTo>
                    <a:pt x="0" y="467867"/>
                  </a:lnTo>
                  <a:lnTo>
                    <a:pt x="50292" y="440435"/>
                  </a:lnTo>
                  <a:lnTo>
                    <a:pt x="0" y="411479"/>
                  </a:lnTo>
                  <a:lnTo>
                    <a:pt x="50292" y="384047"/>
                  </a:lnTo>
                  <a:lnTo>
                    <a:pt x="0" y="356615"/>
                  </a:lnTo>
                  <a:lnTo>
                    <a:pt x="25908" y="341375"/>
                  </a:lnTo>
                  <a:lnTo>
                    <a:pt x="25908" y="0"/>
                  </a:lnTo>
                </a:path>
              </a:pathLst>
            </a:custGeom>
            <a:ln w="1524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8" name="object 18"/>
            <p:cNvSpPr/>
            <p:nvPr/>
          </p:nvSpPr>
          <p:spPr>
            <a:xfrm>
              <a:off x="1610867" y="6469379"/>
              <a:ext cx="50800" cy="50800"/>
            </a:xfrm>
            <a:custGeom>
              <a:avLst/>
              <a:gdLst/>
              <a:ahLst/>
              <a:cxnLst/>
              <a:rect l="l" t="t" r="r" b="b"/>
              <a:pathLst>
                <a:path w="50800" h="50800">
                  <a:moveTo>
                    <a:pt x="25908" y="50291"/>
                  </a:moveTo>
                  <a:lnTo>
                    <a:pt x="16073" y="48386"/>
                  </a:lnTo>
                  <a:lnTo>
                    <a:pt x="7810" y="43052"/>
                  </a:lnTo>
                  <a:lnTo>
                    <a:pt x="2119" y="34861"/>
                  </a:lnTo>
                  <a:lnTo>
                    <a:pt x="0" y="24383"/>
                  </a:lnTo>
                  <a:lnTo>
                    <a:pt x="2119" y="14787"/>
                  </a:lnTo>
                  <a:lnTo>
                    <a:pt x="7810" y="7048"/>
                  </a:lnTo>
                  <a:lnTo>
                    <a:pt x="16073" y="1881"/>
                  </a:lnTo>
                  <a:lnTo>
                    <a:pt x="25908" y="0"/>
                  </a:lnTo>
                  <a:lnTo>
                    <a:pt x="35504" y="1881"/>
                  </a:lnTo>
                  <a:lnTo>
                    <a:pt x="43243" y="7048"/>
                  </a:lnTo>
                  <a:lnTo>
                    <a:pt x="48410" y="14787"/>
                  </a:lnTo>
                  <a:lnTo>
                    <a:pt x="50292" y="24383"/>
                  </a:lnTo>
                  <a:lnTo>
                    <a:pt x="48410" y="34861"/>
                  </a:lnTo>
                  <a:lnTo>
                    <a:pt x="43243" y="43052"/>
                  </a:lnTo>
                  <a:lnTo>
                    <a:pt x="35504" y="48386"/>
                  </a:lnTo>
                  <a:lnTo>
                    <a:pt x="25908" y="50291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9" name="object 19"/>
            <p:cNvSpPr/>
            <p:nvPr/>
          </p:nvSpPr>
          <p:spPr>
            <a:xfrm>
              <a:off x="1510283" y="6687312"/>
              <a:ext cx="127000" cy="475615"/>
            </a:xfrm>
            <a:custGeom>
              <a:avLst/>
              <a:gdLst/>
              <a:ahLst/>
              <a:cxnLst/>
              <a:rect l="l" t="t" r="r" b="b"/>
              <a:pathLst>
                <a:path w="127000" h="475615">
                  <a:moveTo>
                    <a:pt x="126491" y="475487"/>
                  </a:moveTo>
                  <a:lnTo>
                    <a:pt x="126491" y="316991"/>
                  </a:lnTo>
                </a:path>
                <a:path w="127000" h="475615">
                  <a:moveTo>
                    <a:pt x="0" y="0"/>
                  </a:moveTo>
                  <a:lnTo>
                    <a:pt x="0" y="135635"/>
                  </a:lnTo>
                </a:path>
              </a:pathLst>
            </a:custGeom>
            <a:ln w="1524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0" name="object 20"/>
            <p:cNvSpPr/>
            <p:nvPr/>
          </p:nvSpPr>
          <p:spPr>
            <a:xfrm>
              <a:off x="1476755" y="6813803"/>
              <a:ext cx="67310" cy="100965"/>
            </a:xfrm>
            <a:custGeom>
              <a:avLst/>
              <a:gdLst/>
              <a:ahLst/>
              <a:cxnLst/>
              <a:rect l="l" t="t" r="r" b="b"/>
              <a:pathLst>
                <a:path w="67309" h="100965">
                  <a:moveTo>
                    <a:pt x="33528" y="100583"/>
                  </a:moveTo>
                  <a:lnTo>
                    <a:pt x="0" y="0"/>
                  </a:lnTo>
                  <a:lnTo>
                    <a:pt x="67056" y="0"/>
                  </a:lnTo>
                  <a:lnTo>
                    <a:pt x="33528" y="100583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21" name="object 21"/>
          <p:cNvGrpSpPr/>
          <p:nvPr/>
        </p:nvGrpSpPr>
        <p:grpSpPr>
          <a:xfrm>
            <a:off x="5518264" y="6938772"/>
            <a:ext cx="2774031" cy="835660"/>
            <a:chOff x="2398776" y="6938772"/>
            <a:chExt cx="1205865" cy="835660"/>
          </a:xfrm>
        </p:grpSpPr>
        <p:sp>
          <p:nvSpPr>
            <p:cNvPr id="22" name="object 22"/>
            <p:cNvSpPr/>
            <p:nvPr/>
          </p:nvSpPr>
          <p:spPr>
            <a:xfrm>
              <a:off x="2406396" y="7104888"/>
              <a:ext cx="306705" cy="306705"/>
            </a:xfrm>
            <a:custGeom>
              <a:avLst/>
              <a:gdLst/>
              <a:ahLst/>
              <a:cxnLst/>
              <a:rect l="l" t="t" r="r" b="b"/>
              <a:pathLst>
                <a:path w="306705" h="306704">
                  <a:moveTo>
                    <a:pt x="0" y="153924"/>
                  </a:moveTo>
                  <a:lnTo>
                    <a:pt x="7656" y="105143"/>
                  </a:lnTo>
                  <a:lnTo>
                    <a:pt x="29065" y="62874"/>
                  </a:lnTo>
                  <a:lnTo>
                    <a:pt x="61886" y="29602"/>
                  </a:lnTo>
                  <a:lnTo>
                    <a:pt x="103778" y="7815"/>
                  </a:lnTo>
                  <a:lnTo>
                    <a:pt x="152400" y="0"/>
                  </a:lnTo>
                  <a:lnTo>
                    <a:pt x="201180" y="7815"/>
                  </a:lnTo>
                  <a:lnTo>
                    <a:pt x="243449" y="29602"/>
                  </a:lnTo>
                  <a:lnTo>
                    <a:pt x="276721" y="62874"/>
                  </a:lnTo>
                  <a:lnTo>
                    <a:pt x="298508" y="105143"/>
                  </a:lnTo>
                  <a:lnTo>
                    <a:pt x="306323" y="153924"/>
                  </a:lnTo>
                  <a:lnTo>
                    <a:pt x="298508" y="202545"/>
                  </a:lnTo>
                  <a:lnTo>
                    <a:pt x="276721" y="244437"/>
                  </a:lnTo>
                  <a:lnTo>
                    <a:pt x="243449" y="277258"/>
                  </a:lnTo>
                  <a:lnTo>
                    <a:pt x="201180" y="298667"/>
                  </a:lnTo>
                  <a:lnTo>
                    <a:pt x="152400" y="306324"/>
                  </a:lnTo>
                  <a:lnTo>
                    <a:pt x="103778" y="298667"/>
                  </a:lnTo>
                  <a:lnTo>
                    <a:pt x="61886" y="277258"/>
                  </a:lnTo>
                  <a:lnTo>
                    <a:pt x="29065" y="244437"/>
                  </a:lnTo>
                  <a:lnTo>
                    <a:pt x="7656" y="202545"/>
                  </a:lnTo>
                  <a:lnTo>
                    <a:pt x="0" y="153924"/>
                  </a:lnTo>
                </a:path>
              </a:pathLst>
            </a:custGeom>
            <a:ln w="1524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3" name="object 23"/>
            <p:cNvSpPr/>
            <p:nvPr/>
          </p:nvSpPr>
          <p:spPr>
            <a:xfrm>
              <a:off x="2682240" y="7155180"/>
              <a:ext cx="922019" cy="619125"/>
            </a:xfrm>
            <a:custGeom>
              <a:avLst/>
              <a:gdLst/>
              <a:ahLst/>
              <a:cxnLst/>
              <a:rect l="l" t="t" r="r" b="b"/>
              <a:pathLst>
                <a:path w="922020" h="619125">
                  <a:moveTo>
                    <a:pt x="30479" y="103632"/>
                  </a:moveTo>
                  <a:lnTo>
                    <a:pt x="922019" y="103632"/>
                  </a:lnTo>
                </a:path>
                <a:path w="922020" h="619125">
                  <a:moveTo>
                    <a:pt x="0" y="201167"/>
                  </a:moveTo>
                  <a:lnTo>
                    <a:pt x="731519" y="201167"/>
                  </a:lnTo>
                </a:path>
                <a:path w="922020" h="619125">
                  <a:moveTo>
                    <a:pt x="263651" y="618743"/>
                  </a:moveTo>
                  <a:lnTo>
                    <a:pt x="263651" y="0"/>
                  </a:lnTo>
                </a:path>
              </a:pathLst>
            </a:custGeom>
            <a:ln w="1524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4" name="object 24"/>
            <p:cNvSpPr/>
            <p:nvPr/>
          </p:nvSpPr>
          <p:spPr>
            <a:xfrm>
              <a:off x="2919984" y="7130796"/>
              <a:ext cx="50800" cy="50800"/>
            </a:xfrm>
            <a:custGeom>
              <a:avLst/>
              <a:gdLst/>
              <a:ahLst/>
              <a:cxnLst/>
              <a:rect l="l" t="t" r="r" b="b"/>
              <a:pathLst>
                <a:path w="50800" h="50800">
                  <a:moveTo>
                    <a:pt x="25907" y="50292"/>
                  </a:moveTo>
                  <a:lnTo>
                    <a:pt x="15430" y="48172"/>
                  </a:lnTo>
                  <a:lnTo>
                    <a:pt x="7238" y="42481"/>
                  </a:lnTo>
                  <a:lnTo>
                    <a:pt x="1904" y="34218"/>
                  </a:lnTo>
                  <a:lnTo>
                    <a:pt x="0" y="24384"/>
                  </a:lnTo>
                  <a:lnTo>
                    <a:pt x="1904" y="14787"/>
                  </a:lnTo>
                  <a:lnTo>
                    <a:pt x="7238" y="7048"/>
                  </a:lnTo>
                  <a:lnTo>
                    <a:pt x="15430" y="1881"/>
                  </a:lnTo>
                  <a:lnTo>
                    <a:pt x="25907" y="0"/>
                  </a:lnTo>
                  <a:lnTo>
                    <a:pt x="35504" y="1881"/>
                  </a:lnTo>
                  <a:lnTo>
                    <a:pt x="43243" y="7048"/>
                  </a:lnTo>
                  <a:lnTo>
                    <a:pt x="48410" y="14787"/>
                  </a:lnTo>
                  <a:lnTo>
                    <a:pt x="50291" y="24384"/>
                  </a:lnTo>
                  <a:lnTo>
                    <a:pt x="48410" y="34218"/>
                  </a:lnTo>
                  <a:lnTo>
                    <a:pt x="43243" y="42481"/>
                  </a:lnTo>
                  <a:lnTo>
                    <a:pt x="35504" y="48172"/>
                  </a:lnTo>
                  <a:lnTo>
                    <a:pt x="25907" y="50292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5" name="object 25"/>
            <p:cNvSpPr/>
            <p:nvPr/>
          </p:nvSpPr>
          <p:spPr>
            <a:xfrm>
              <a:off x="2680716" y="7156704"/>
              <a:ext cx="923925" cy="200025"/>
            </a:xfrm>
            <a:custGeom>
              <a:avLst/>
              <a:gdLst/>
              <a:ahLst/>
              <a:cxnLst/>
              <a:rect l="l" t="t" r="r" b="b"/>
              <a:pathLst>
                <a:path w="923925" h="200025">
                  <a:moveTo>
                    <a:pt x="0" y="0"/>
                  </a:moveTo>
                  <a:lnTo>
                    <a:pt x="923543" y="0"/>
                  </a:lnTo>
                </a:path>
                <a:path w="923925" h="200025">
                  <a:moveTo>
                    <a:pt x="789432" y="199644"/>
                  </a:moveTo>
                  <a:lnTo>
                    <a:pt x="923543" y="199644"/>
                  </a:lnTo>
                </a:path>
              </a:pathLst>
            </a:custGeom>
            <a:ln w="1524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6" name="object 26"/>
            <p:cNvSpPr/>
            <p:nvPr/>
          </p:nvSpPr>
          <p:spPr>
            <a:xfrm>
              <a:off x="3247644" y="7018020"/>
              <a:ext cx="266700" cy="78105"/>
            </a:xfrm>
            <a:custGeom>
              <a:avLst/>
              <a:gdLst/>
              <a:ahLst/>
              <a:cxnLst/>
              <a:rect l="l" t="t" r="r" b="b"/>
              <a:pathLst>
                <a:path w="266700" h="78104">
                  <a:moveTo>
                    <a:pt x="266700" y="77724"/>
                  </a:moveTo>
                  <a:lnTo>
                    <a:pt x="266700" y="62484"/>
                  </a:lnTo>
                  <a:lnTo>
                    <a:pt x="265176" y="54864"/>
                  </a:lnTo>
                  <a:lnTo>
                    <a:pt x="263652" y="48768"/>
                  </a:lnTo>
                  <a:lnTo>
                    <a:pt x="262128" y="41148"/>
                  </a:lnTo>
                  <a:lnTo>
                    <a:pt x="259079" y="36576"/>
                  </a:lnTo>
                  <a:lnTo>
                    <a:pt x="257556" y="30480"/>
                  </a:lnTo>
                  <a:lnTo>
                    <a:pt x="251460" y="18288"/>
                  </a:lnTo>
                  <a:lnTo>
                    <a:pt x="243840" y="10668"/>
                  </a:lnTo>
                  <a:lnTo>
                    <a:pt x="234696" y="4572"/>
                  </a:lnTo>
                  <a:lnTo>
                    <a:pt x="220979" y="0"/>
                  </a:lnTo>
                  <a:lnTo>
                    <a:pt x="0" y="0"/>
                  </a:lnTo>
                </a:path>
              </a:pathLst>
            </a:custGeom>
            <a:ln w="1524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27" name="object 27"/>
            <p:cNvPicPr/>
            <p:nvPr/>
          </p:nvPicPr>
          <p:blipFill>
            <a:blip r:embed="rId4" cstate="print"/>
            <a:stretch>
              <a:fillRect/>
            </a:stretch>
          </p:blipFill>
          <p:spPr>
            <a:xfrm>
              <a:off x="2872739" y="6938772"/>
              <a:ext cx="382524" cy="161543"/>
            </a:xfrm>
            <a:prstGeom prst="rect">
              <a:avLst/>
            </a:prstGeom>
          </p:spPr>
        </p:pic>
        <p:sp>
          <p:nvSpPr>
            <p:cNvPr id="28" name="object 28"/>
            <p:cNvSpPr/>
            <p:nvPr/>
          </p:nvSpPr>
          <p:spPr>
            <a:xfrm>
              <a:off x="3377184" y="7411212"/>
              <a:ext cx="0" cy="137160"/>
            </a:xfrm>
            <a:custGeom>
              <a:avLst/>
              <a:gdLst/>
              <a:ahLst/>
              <a:cxnLst/>
              <a:rect l="l" t="t" r="r" b="b"/>
              <a:pathLst>
                <a:path h="137159">
                  <a:moveTo>
                    <a:pt x="0" y="0"/>
                  </a:moveTo>
                  <a:lnTo>
                    <a:pt x="0" y="137159"/>
                  </a:lnTo>
                </a:path>
              </a:pathLst>
            </a:custGeom>
            <a:ln w="1524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9" name="object 29"/>
            <p:cNvSpPr/>
            <p:nvPr/>
          </p:nvSpPr>
          <p:spPr>
            <a:xfrm>
              <a:off x="3343656" y="7539228"/>
              <a:ext cx="66040" cy="100965"/>
            </a:xfrm>
            <a:custGeom>
              <a:avLst/>
              <a:gdLst/>
              <a:ahLst/>
              <a:cxnLst/>
              <a:rect l="l" t="t" r="r" b="b"/>
              <a:pathLst>
                <a:path w="66039" h="100965">
                  <a:moveTo>
                    <a:pt x="33527" y="100583"/>
                  </a:moveTo>
                  <a:lnTo>
                    <a:pt x="0" y="0"/>
                  </a:lnTo>
                  <a:lnTo>
                    <a:pt x="65532" y="0"/>
                  </a:lnTo>
                  <a:lnTo>
                    <a:pt x="33527" y="100583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0" name="object 30"/>
            <p:cNvSpPr/>
            <p:nvPr/>
          </p:nvSpPr>
          <p:spPr>
            <a:xfrm>
              <a:off x="3127248" y="7411212"/>
              <a:ext cx="0" cy="137160"/>
            </a:xfrm>
            <a:custGeom>
              <a:avLst/>
              <a:gdLst/>
              <a:ahLst/>
              <a:cxnLst/>
              <a:rect l="l" t="t" r="r" b="b"/>
              <a:pathLst>
                <a:path h="137159">
                  <a:moveTo>
                    <a:pt x="0" y="0"/>
                  </a:moveTo>
                  <a:lnTo>
                    <a:pt x="0" y="137159"/>
                  </a:lnTo>
                </a:path>
              </a:pathLst>
            </a:custGeom>
            <a:ln w="1524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1" name="object 31"/>
            <p:cNvSpPr/>
            <p:nvPr/>
          </p:nvSpPr>
          <p:spPr>
            <a:xfrm>
              <a:off x="3093719" y="7539228"/>
              <a:ext cx="67310" cy="100965"/>
            </a:xfrm>
            <a:custGeom>
              <a:avLst/>
              <a:gdLst/>
              <a:ahLst/>
              <a:cxnLst/>
              <a:rect l="l" t="t" r="r" b="b"/>
              <a:pathLst>
                <a:path w="67310" h="100965">
                  <a:moveTo>
                    <a:pt x="33528" y="100583"/>
                  </a:moveTo>
                  <a:lnTo>
                    <a:pt x="0" y="0"/>
                  </a:lnTo>
                  <a:lnTo>
                    <a:pt x="67056" y="0"/>
                  </a:lnTo>
                  <a:lnTo>
                    <a:pt x="33528" y="100583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2" name="object 32"/>
            <p:cNvSpPr/>
            <p:nvPr/>
          </p:nvSpPr>
          <p:spPr>
            <a:xfrm>
              <a:off x="2875788" y="7411212"/>
              <a:ext cx="0" cy="137160"/>
            </a:xfrm>
            <a:custGeom>
              <a:avLst/>
              <a:gdLst/>
              <a:ahLst/>
              <a:cxnLst/>
              <a:rect l="l" t="t" r="r" b="b"/>
              <a:pathLst>
                <a:path h="137159">
                  <a:moveTo>
                    <a:pt x="0" y="0"/>
                  </a:moveTo>
                  <a:lnTo>
                    <a:pt x="0" y="137159"/>
                  </a:lnTo>
                </a:path>
              </a:pathLst>
            </a:custGeom>
            <a:ln w="1524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3" name="object 33"/>
            <p:cNvSpPr/>
            <p:nvPr/>
          </p:nvSpPr>
          <p:spPr>
            <a:xfrm>
              <a:off x="2842259" y="7539228"/>
              <a:ext cx="67310" cy="100965"/>
            </a:xfrm>
            <a:custGeom>
              <a:avLst/>
              <a:gdLst/>
              <a:ahLst/>
              <a:cxnLst/>
              <a:rect l="l" t="t" r="r" b="b"/>
              <a:pathLst>
                <a:path w="67310" h="100965">
                  <a:moveTo>
                    <a:pt x="33528" y="100583"/>
                  </a:moveTo>
                  <a:lnTo>
                    <a:pt x="0" y="0"/>
                  </a:lnTo>
                  <a:lnTo>
                    <a:pt x="67056" y="0"/>
                  </a:lnTo>
                  <a:lnTo>
                    <a:pt x="33528" y="100583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34" name="object 34"/>
          <p:cNvSpPr/>
          <p:nvPr/>
        </p:nvSpPr>
        <p:spPr>
          <a:xfrm>
            <a:off x="7516615" y="7866888"/>
            <a:ext cx="242490" cy="66040"/>
          </a:xfrm>
          <a:custGeom>
            <a:avLst/>
            <a:gdLst/>
            <a:ahLst/>
            <a:cxnLst/>
            <a:rect l="l" t="t" r="r" b="b"/>
            <a:pathLst>
              <a:path w="105410" h="66040">
                <a:moveTo>
                  <a:pt x="13716" y="32004"/>
                </a:moveTo>
                <a:lnTo>
                  <a:pt x="91440" y="32004"/>
                </a:lnTo>
              </a:path>
              <a:path w="105410" h="66040">
                <a:moveTo>
                  <a:pt x="25908" y="65532"/>
                </a:moveTo>
                <a:lnTo>
                  <a:pt x="77724" y="65532"/>
                </a:lnTo>
              </a:path>
              <a:path w="105410" h="66040">
                <a:moveTo>
                  <a:pt x="0" y="0"/>
                </a:moveTo>
                <a:lnTo>
                  <a:pt x="105155" y="0"/>
                </a:lnTo>
              </a:path>
            </a:pathLst>
          </a:custGeom>
          <a:ln w="1524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grpSp>
        <p:nvGrpSpPr>
          <p:cNvPr id="35" name="object 35"/>
          <p:cNvGrpSpPr/>
          <p:nvPr/>
        </p:nvGrpSpPr>
        <p:grpSpPr>
          <a:xfrm>
            <a:off x="7860194" y="7330440"/>
            <a:ext cx="116863" cy="443865"/>
            <a:chOff x="3416808" y="7330439"/>
            <a:chExt cx="50800" cy="443865"/>
          </a:xfrm>
        </p:grpSpPr>
        <p:sp>
          <p:nvSpPr>
            <p:cNvPr id="36" name="object 36"/>
            <p:cNvSpPr/>
            <p:nvPr/>
          </p:nvSpPr>
          <p:spPr>
            <a:xfrm>
              <a:off x="3442716" y="7354823"/>
              <a:ext cx="0" cy="419100"/>
            </a:xfrm>
            <a:custGeom>
              <a:avLst/>
              <a:gdLst/>
              <a:ahLst/>
              <a:cxnLst/>
              <a:rect l="l" t="t" r="r" b="b"/>
              <a:pathLst>
                <a:path h="419100">
                  <a:moveTo>
                    <a:pt x="0" y="419100"/>
                  </a:moveTo>
                  <a:lnTo>
                    <a:pt x="0" y="0"/>
                  </a:lnTo>
                </a:path>
              </a:pathLst>
            </a:custGeom>
            <a:ln w="1524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7" name="object 37"/>
            <p:cNvSpPr/>
            <p:nvPr/>
          </p:nvSpPr>
          <p:spPr>
            <a:xfrm>
              <a:off x="3416808" y="7330439"/>
              <a:ext cx="50800" cy="48895"/>
            </a:xfrm>
            <a:custGeom>
              <a:avLst/>
              <a:gdLst/>
              <a:ahLst/>
              <a:cxnLst/>
              <a:rect l="l" t="t" r="r" b="b"/>
              <a:pathLst>
                <a:path w="50800" h="48895">
                  <a:moveTo>
                    <a:pt x="25908" y="48768"/>
                  </a:moveTo>
                  <a:lnTo>
                    <a:pt x="15430" y="46672"/>
                  </a:lnTo>
                  <a:lnTo>
                    <a:pt x="7239" y="41148"/>
                  </a:lnTo>
                  <a:lnTo>
                    <a:pt x="1905" y="33337"/>
                  </a:lnTo>
                  <a:lnTo>
                    <a:pt x="0" y="24384"/>
                  </a:lnTo>
                  <a:lnTo>
                    <a:pt x="1905" y="14787"/>
                  </a:lnTo>
                  <a:lnTo>
                    <a:pt x="7239" y="7048"/>
                  </a:lnTo>
                  <a:lnTo>
                    <a:pt x="15430" y="1881"/>
                  </a:lnTo>
                  <a:lnTo>
                    <a:pt x="25908" y="0"/>
                  </a:lnTo>
                  <a:lnTo>
                    <a:pt x="35504" y="1881"/>
                  </a:lnTo>
                  <a:lnTo>
                    <a:pt x="43243" y="7048"/>
                  </a:lnTo>
                  <a:lnTo>
                    <a:pt x="48410" y="14787"/>
                  </a:lnTo>
                  <a:lnTo>
                    <a:pt x="50292" y="24384"/>
                  </a:lnTo>
                  <a:lnTo>
                    <a:pt x="48410" y="33337"/>
                  </a:lnTo>
                  <a:lnTo>
                    <a:pt x="43243" y="41148"/>
                  </a:lnTo>
                  <a:lnTo>
                    <a:pt x="35504" y="46672"/>
                  </a:lnTo>
                  <a:lnTo>
                    <a:pt x="25908" y="48768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38" name="object 38"/>
          <p:cNvGrpSpPr/>
          <p:nvPr/>
        </p:nvGrpSpPr>
        <p:grpSpPr>
          <a:xfrm>
            <a:off x="7299251" y="7229857"/>
            <a:ext cx="595998" cy="628015"/>
            <a:chOff x="3172967" y="7229856"/>
            <a:chExt cx="259079" cy="628015"/>
          </a:xfrm>
        </p:grpSpPr>
        <p:sp>
          <p:nvSpPr>
            <p:cNvPr id="39" name="object 39"/>
            <p:cNvSpPr/>
            <p:nvPr/>
          </p:nvSpPr>
          <p:spPr>
            <a:xfrm>
              <a:off x="3198875" y="7255764"/>
              <a:ext cx="0" cy="518159"/>
            </a:xfrm>
            <a:custGeom>
              <a:avLst/>
              <a:gdLst/>
              <a:ahLst/>
              <a:cxnLst/>
              <a:rect l="l" t="t" r="r" b="b"/>
              <a:pathLst>
                <a:path h="518159">
                  <a:moveTo>
                    <a:pt x="0" y="518159"/>
                  </a:moveTo>
                  <a:lnTo>
                    <a:pt x="0" y="0"/>
                  </a:lnTo>
                </a:path>
              </a:pathLst>
            </a:custGeom>
            <a:ln w="1524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0" name="object 40"/>
            <p:cNvSpPr/>
            <p:nvPr/>
          </p:nvSpPr>
          <p:spPr>
            <a:xfrm>
              <a:off x="3172967" y="7229856"/>
              <a:ext cx="50800" cy="50800"/>
            </a:xfrm>
            <a:custGeom>
              <a:avLst/>
              <a:gdLst/>
              <a:ahLst/>
              <a:cxnLst/>
              <a:rect l="l" t="t" r="r" b="b"/>
              <a:pathLst>
                <a:path w="50800" h="50800">
                  <a:moveTo>
                    <a:pt x="25907" y="50292"/>
                  </a:moveTo>
                  <a:lnTo>
                    <a:pt x="16073" y="48410"/>
                  </a:lnTo>
                  <a:lnTo>
                    <a:pt x="7810" y="43243"/>
                  </a:lnTo>
                  <a:lnTo>
                    <a:pt x="2119" y="35504"/>
                  </a:lnTo>
                  <a:lnTo>
                    <a:pt x="0" y="25908"/>
                  </a:lnTo>
                  <a:lnTo>
                    <a:pt x="2119" y="16073"/>
                  </a:lnTo>
                  <a:lnTo>
                    <a:pt x="7810" y="7810"/>
                  </a:lnTo>
                  <a:lnTo>
                    <a:pt x="16073" y="2119"/>
                  </a:lnTo>
                  <a:lnTo>
                    <a:pt x="25907" y="0"/>
                  </a:lnTo>
                  <a:lnTo>
                    <a:pt x="35504" y="2119"/>
                  </a:lnTo>
                  <a:lnTo>
                    <a:pt x="43243" y="7810"/>
                  </a:lnTo>
                  <a:lnTo>
                    <a:pt x="48410" y="16073"/>
                  </a:lnTo>
                  <a:lnTo>
                    <a:pt x="50291" y="25908"/>
                  </a:lnTo>
                  <a:lnTo>
                    <a:pt x="48410" y="35504"/>
                  </a:lnTo>
                  <a:lnTo>
                    <a:pt x="43243" y="43243"/>
                  </a:lnTo>
                  <a:lnTo>
                    <a:pt x="35504" y="48410"/>
                  </a:lnTo>
                  <a:lnTo>
                    <a:pt x="25907" y="50292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41" name="object 41"/>
            <p:cNvPicPr/>
            <p:nvPr/>
          </p:nvPicPr>
          <p:blipFill>
            <a:blip r:embed="rId5" cstate="print"/>
            <a:stretch>
              <a:fillRect/>
            </a:stretch>
          </p:blipFill>
          <p:spPr>
            <a:xfrm>
              <a:off x="3198875" y="7746492"/>
              <a:ext cx="233172" cy="111252"/>
            </a:xfrm>
            <a:prstGeom prst="rect">
              <a:avLst/>
            </a:prstGeom>
          </p:spPr>
        </p:pic>
      </p:grpSp>
      <p:grpSp>
        <p:nvGrpSpPr>
          <p:cNvPr id="42" name="object 42"/>
          <p:cNvGrpSpPr/>
          <p:nvPr/>
        </p:nvGrpSpPr>
        <p:grpSpPr>
          <a:xfrm>
            <a:off x="4105391" y="6359651"/>
            <a:ext cx="1554276" cy="805180"/>
            <a:chOff x="1784604" y="6359651"/>
            <a:chExt cx="675640" cy="805180"/>
          </a:xfrm>
        </p:grpSpPr>
        <p:sp>
          <p:nvSpPr>
            <p:cNvPr id="43" name="object 43"/>
            <p:cNvSpPr/>
            <p:nvPr/>
          </p:nvSpPr>
          <p:spPr>
            <a:xfrm>
              <a:off x="2097024" y="6495287"/>
              <a:ext cx="363220" cy="0"/>
            </a:xfrm>
            <a:custGeom>
              <a:avLst/>
              <a:gdLst/>
              <a:ahLst/>
              <a:cxnLst/>
              <a:rect l="l" t="t" r="r" b="b"/>
              <a:pathLst>
                <a:path w="363219">
                  <a:moveTo>
                    <a:pt x="0" y="0"/>
                  </a:moveTo>
                  <a:lnTo>
                    <a:pt x="362711" y="0"/>
                  </a:lnTo>
                </a:path>
              </a:pathLst>
            </a:custGeom>
            <a:ln w="1524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4" name="object 44"/>
            <p:cNvSpPr/>
            <p:nvPr/>
          </p:nvSpPr>
          <p:spPr>
            <a:xfrm>
              <a:off x="2174747" y="6495287"/>
              <a:ext cx="50800" cy="509270"/>
            </a:xfrm>
            <a:custGeom>
              <a:avLst/>
              <a:gdLst/>
              <a:ahLst/>
              <a:cxnLst/>
              <a:rect l="l" t="t" r="r" b="b"/>
              <a:pathLst>
                <a:path w="50800" h="509270">
                  <a:moveTo>
                    <a:pt x="25907" y="509015"/>
                  </a:moveTo>
                  <a:lnTo>
                    <a:pt x="50291" y="495299"/>
                  </a:lnTo>
                  <a:lnTo>
                    <a:pt x="0" y="467867"/>
                  </a:lnTo>
                  <a:lnTo>
                    <a:pt x="50291" y="438911"/>
                  </a:lnTo>
                  <a:lnTo>
                    <a:pt x="0" y="411479"/>
                  </a:lnTo>
                  <a:lnTo>
                    <a:pt x="50291" y="384047"/>
                  </a:lnTo>
                  <a:lnTo>
                    <a:pt x="0" y="355091"/>
                  </a:lnTo>
                  <a:lnTo>
                    <a:pt x="25907" y="341375"/>
                  </a:lnTo>
                  <a:lnTo>
                    <a:pt x="25907" y="0"/>
                  </a:lnTo>
                </a:path>
              </a:pathLst>
            </a:custGeom>
            <a:ln w="1524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5" name="object 45"/>
            <p:cNvSpPr/>
            <p:nvPr/>
          </p:nvSpPr>
          <p:spPr>
            <a:xfrm>
              <a:off x="2174747" y="6470904"/>
              <a:ext cx="50800" cy="50800"/>
            </a:xfrm>
            <a:custGeom>
              <a:avLst/>
              <a:gdLst/>
              <a:ahLst/>
              <a:cxnLst/>
              <a:rect l="l" t="t" r="r" b="b"/>
              <a:pathLst>
                <a:path w="50800" h="50800">
                  <a:moveTo>
                    <a:pt x="25907" y="50291"/>
                  </a:moveTo>
                  <a:lnTo>
                    <a:pt x="15430" y="48172"/>
                  </a:lnTo>
                  <a:lnTo>
                    <a:pt x="7238" y="42481"/>
                  </a:lnTo>
                  <a:lnTo>
                    <a:pt x="1904" y="34218"/>
                  </a:lnTo>
                  <a:lnTo>
                    <a:pt x="0" y="24383"/>
                  </a:lnTo>
                  <a:lnTo>
                    <a:pt x="1904" y="14787"/>
                  </a:lnTo>
                  <a:lnTo>
                    <a:pt x="7238" y="7048"/>
                  </a:lnTo>
                  <a:lnTo>
                    <a:pt x="15430" y="1881"/>
                  </a:lnTo>
                  <a:lnTo>
                    <a:pt x="25907" y="0"/>
                  </a:lnTo>
                  <a:lnTo>
                    <a:pt x="35504" y="1881"/>
                  </a:lnTo>
                  <a:lnTo>
                    <a:pt x="43243" y="7048"/>
                  </a:lnTo>
                  <a:lnTo>
                    <a:pt x="48410" y="14787"/>
                  </a:lnTo>
                  <a:lnTo>
                    <a:pt x="50291" y="24383"/>
                  </a:lnTo>
                  <a:lnTo>
                    <a:pt x="48410" y="34218"/>
                  </a:lnTo>
                  <a:lnTo>
                    <a:pt x="43243" y="42481"/>
                  </a:lnTo>
                  <a:lnTo>
                    <a:pt x="35504" y="48172"/>
                  </a:lnTo>
                  <a:lnTo>
                    <a:pt x="25907" y="50291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6" name="object 46"/>
            <p:cNvSpPr/>
            <p:nvPr/>
          </p:nvSpPr>
          <p:spPr>
            <a:xfrm>
              <a:off x="2075688" y="6688835"/>
              <a:ext cx="125095" cy="475615"/>
            </a:xfrm>
            <a:custGeom>
              <a:avLst/>
              <a:gdLst/>
              <a:ahLst/>
              <a:cxnLst/>
              <a:rect l="l" t="t" r="r" b="b"/>
              <a:pathLst>
                <a:path w="125094" h="475615">
                  <a:moveTo>
                    <a:pt x="124967" y="475487"/>
                  </a:moveTo>
                  <a:lnTo>
                    <a:pt x="124967" y="315467"/>
                  </a:lnTo>
                </a:path>
                <a:path w="125094" h="475615">
                  <a:moveTo>
                    <a:pt x="0" y="0"/>
                  </a:moveTo>
                  <a:lnTo>
                    <a:pt x="0" y="134112"/>
                  </a:lnTo>
                </a:path>
              </a:pathLst>
            </a:custGeom>
            <a:ln w="1524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7" name="object 47"/>
            <p:cNvSpPr/>
            <p:nvPr/>
          </p:nvSpPr>
          <p:spPr>
            <a:xfrm>
              <a:off x="2042159" y="6815328"/>
              <a:ext cx="66040" cy="100965"/>
            </a:xfrm>
            <a:custGeom>
              <a:avLst/>
              <a:gdLst/>
              <a:ahLst/>
              <a:cxnLst/>
              <a:rect l="l" t="t" r="r" b="b"/>
              <a:pathLst>
                <a:path w="66039" h="100965">
                  <a:moveTo>
                    <a:pt x="33528" y="100583"/>
                  </a:moveTo>
                  <a:lnTo>
                    <a:pt x="0" y="0"/>
                  </a:lnTo>
                  <a:lnTo>
                    <a:pt x="65532" y="0"/>
                  </a:lnTo>
                  <a:lnTo>
                    <a:pt x="33528" y="100583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8" name="object 48"/>
            <p:cNvSpPr/>
            <p:nvPr/>
          </p:nvSpPr>
          <p:spPr>
            <a:xfrm>
              <a:off x="1792224" y="6367271"/>
              <a:ext cx="570230" cy="127000"/>
            </a:xfrm>
            <a:custGeom>
              <a:avLst/>
              <a:gdLst/>
              <a:ahLst/>
              <a:cxnLst/>
              <a:rect l="l" t="t" r="r" b="b"/>
              <a:pathLst>
                <a:path w="570230" h="127000">
                  <a:moveTo>
                    <a:pt x="0" y="0"/>
                  </a:moveTo>
                  <a:lnTo>
                    <a:pt x="569975" y="0"/>
                  </a:lnTo>
                  <a:lnTo>
                    <a:pt x="569975" y="126492"/>
                  </a:lnTo>
                </a:path>
              </a:pathLst>
            </a:custGeom>
            <a:ln w="1524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9" name="object 49"/>
            <p:cNvSpPr/>
            <p:nvPr/>
          </p:nvSpPr>
          <p:spPr>
            <a:xfrm>
              <a:off x="2336292" y="6469380"/>
              <a:ext cx="50800" cy="50800"/>
            </a:xfrm>
            <a:custGeom>
              <a:avLst/>
              <a:gdLst/>
              <a:ahLst/>
              <a:cxnLst/>
              <a:rect l="l" t="t" r="r" b="b"/>
              <a:pathLst>
                <a:path w="50800" h="50800">
                  <a:moveTo>
                    <a:pt x="25907" y="50292"/>
                  </a:moveTo>
                  <a:lnTo>
                    <a:pt x="16073" y="48387"/>
                  </a:lnTo>
                  <a:lnTo>
                    <a:pt x="7810" y="43053"/>
                  </a:lnTo>
                  <a:lnTo>
                    <a:pt x="2119" y="34861"/>
                  </a:lnTo>
                  <a:lnTo>
                    <a:pt x="0" y="24384"/>
                  </a:lnTo>
                  <a:lnTo>
                    <a:pt x="2119" y="14787"/>
                  </a:lnTo>
                  <a:lnTo>
                    <a:pt x="7810" y="7048"/>
                  </a:lnTo>
                  <a:lnTo>
                    <a:pt x="16073" y="1881"/>
                  </a:lnTo>
                  <a:lnTo>
                    <a:pt x="25907" y="0"/>
                  </a:lnTo>
                  <a:lnTo>
                    <a:pt x="35504" y="1881"/>
                  </a:lnTo>
                  <a:lnTo>
                    <a:pt x="43243" y="7048"/>
                  </a:lnTo>
                  <a:lnTo>
                    <a:pt x="48410" y="14787"/>
                  </a:lnTo>
                  <a:lnTo>
                    <a:pt x="50291" y="24384"/>
                  </a:lnTo>
                  <a:lnTo>
                    <a:pt x="48410" y="34861"/>
                  </a:lnTo>
                  <a:lnTo>
                    <a:pt x="43243" y="43053"/>
                  </a:lnTo>
                  <a:lnTo>
                    <a:pt x="35504" y="48387"/>
                  </a:lnTo>
                  <a:lnTo>
                    <a:pt x="25907" y="50292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50" name="object 50"/>
          <p:cNvSpPr/>
          <p:nvPr/>
        </p:nvSpPr>
        <p:spPr>
          <a:xfrm>
            <a:off x="3348119" y="7540752"/>
            <a:ext cx="670500" cy="0"/>
          </a:xfrm>
          <a:custGeom>
            <a:avLst/>
            <a:gdLst/>
            <a:ahLst/>
            <a:cxnLst/>
            <a:rect l="l" t="t" r="r" b="b"/>
            <a:pathLst>
              <a:path w="291464">
                <a:moveTo>
                  <a:pt x="0" y="0"/>
                </a:moveTo>
                <a:lnTo>
                  <a:pt x="291083" y="0"/>
                </a:lnTo>
              </a:path>
            </a:pathLst>
          </a:custGeom>
          <a:ln w="476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1" name="object 51"/>
          <p:cNvSpPr/>
          <p:nvPr/>
        </p:nvSpPr>
        <p:spPr>
          <a:xfrm>
            <a:off x="2930919" y="7421880"/>
            <a:ext cx="1104351" cy="0"/>
          </a:xfrm>
          <a:custGeom>
            <a:avLst/>
            <a:gdLst/>
            <a:ahLst/>
            <a:cxnLst/>
            <a:rect l="l" t="t" r="r" b="b"/>
            <a:pathLst>
              <a:path w="480060">
                <a:moveTo>
                  <a:pt x="0" y="0"/>
                </a:moveTo>
                <a:lnTo>
                  <a:pt x="480060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2" name="object 52"/>
          <p:cNvSpPr/>
          <p:nvPr/>
        </p:nvSpPr>
        <p:spPr>
          <a:xfrm>
            <a:off x="3232423" y="8069580"/>
            <a:ext cx="683648" cy="0"/>
          </a:xfrm>
          <a:custGeom>
            <a:avLst/>
            <a:gdLst/>
            <a:ahLst/>
            <a:cxnLst/>
            <a:rect l="l" t="t" r="r" b="b"/>
            <a:pathLst>
              <a:path w="297180">
                <a:moveTo>
                  <a:pt x="0" y="0"/>
                </a:moveTo>
                <a:lnTo>
                  <a:pt x="29717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grpSp>
        <p:nvGrpSpPr>
          <p:cNvPr id="53" name="object 53"/>
          <p:cNvGrpSpPr/>
          <p:nvPr/>
        </p:nvGrpSpPr>
        <p:grpSpPr>
          <a:xfrm>
            <a:off x="5518264" y="3928872"/>
            <a:ext cx="2774031" cy="917575"/>
            <a:chOff x="2398776" y="3928871"/>
            <a:chExt cx="1205865" cy="917575"/>
          </a:xfrm>
        </p:grpSpPr>
        <p:sp>
          <p:nvSpPr>
            <p:cNvPr id="54" name="object 54"/>
            <p:cNvSpPr/>
            <p:nvPr/>
          </p:nvSpPr>
          <p:spPr>
            <a:xfrm>
              <a:off x="2406396" y="4096511"/>
              <a:ext cx="306705" cy="307975"/>
            </a:xfrm>
            <a:custGeom>
              <a:avLst/>
              <a:gdLst/>
              <a:ahLst/>
              <a:cxnLst/>
              <a:rect l="l" t="t" r="r" b="b"/>
              <a:pathLst>
                <a:path w="306705" h="307975">
                  <a:moveTo>
                    <a:pt x="0" y="153924"/>
                  </a:moveTo>
                  <a:lnTo>
                    <a:pt x="7656" y="105729"/>
                  </a:lnTo>
                  <a:lnTo>
                    <a:pt x="29065" y="63532"/>
                  </a:lnTo>
                  <a:lnTo>
                    <a:pt x="61886" y="30041"/>
                  </a:lnTo>
                  <a:lnTo>
                    <a:pt x="103778" y="7961"/>
                  </a:lnTo>
                  <a:lnTo>
                    <a:pt x="152400" y="0"/>
                  </a:lnTo>
                  <a:lnTo>
                    <a:pt x="201180" y="7961"/>
                  </a:lnTo>
                  <a:lnTo>
                    <a:pt x="243449" y="30041"/>
                  </a:lnTo>
                  <a:lnTo>
                    <a:pt x="276721" y="63532"/>
                  </a:lnTo>
                  <a:lnTo>
                    <a:pt x="298508" y="105729"/>
                  </a:lnTo>
                  <a:lnTo>
                    <a:pt x="306323" y="153924"/>
                  </a:lnTo>
                  <a:lnTo>
                    <a:pt x="298508" y="202704"/>
                  </a:lnTo>
                  <a:lnTo>
                    <a:pt x="276721" y="244973"/>
                  </a:lnTo>
                  <a:lnTo>
                    <a:pt x="243449" y="278245"/>
                  </a:lnTo>
                  <a:lnTo>
                    <a:pt x="201180" y="300032"/>
                  </a:lnTo>
                  <a:lnTo>
                    <a:pt x="152400" y="307848"/>
                  </a:lnTo>
                  <a:lnTo>
                    <a:pt x="103778" y="300032"/>
                  </a:lnTo>
                  <a:lnTo>
                    <a:pt x="61886" y="278245"/>
                  </a:lnTo>
                  <a:lnTo>
                    <a:pt x="29065" y="244973"/>
                  </a:lnTo>
                  <a:lnTo>
                    <a:pt x="7656" y="202704"/>
                  </a:lnTo>
                  <a:lnTo>
                    <a:pt x="0" y="153924"/>
                  </a:lnTo>
                </a:path>
              </a:pathLst>
            </a:custGeom>
            <a:ln w="1524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5" name="object 55"/>
            <p:cNvSpPr/>
            <p:nvPr/>
          </p:nvSpPr>
          <p:spPr>
            <a:xfrm>
              <a:off x="2712719" y="4148327"/>
              <a:ext cx="891540" cy="619125"/>
            </a:xfrm>
            <a:custGeom>
              <a:avLst/>
              <a:gdLst/>
              <a:ahLst/>
              <a:cxnLst/>
              <a:rect l="l" t="t" r="r" b="b"/>
              <a:pathLst>
                <a:path w="891539" h="619125">
                  <a:moveTo>
                    <a:pt x="0" y="102108"/>
                  </a:moveTo>
                  <a:lnTo>
                    <a:pt x="891540" y="102108"/>
                  </a:lnTo>
                </a:path>
                <a:path w="891539" h="619125">
                  <a:moveTo>
                    <a:pt x="233172" y="618744"/>
                  </a:moveTo>
                  <a:lnTo>
                    <a:pt x="233172" y="0"/>
                  </a:lnTo>
                </a:path>
              </a:pathLst>
            </a:custGeom>
            <a:ln w="1524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6" name="object 56"/>
            <p:cNvSpPr/>
            <p:nvPr/>
          </p:nvSpPr>
          <p:spPr>
            <a:xfrm>
              <a:off x="2919984" y="4122419"/>
              <a:ext cx="50800" cy="50800"/>
            </a:xfrm>
            <a:custGeom>
              <a:avLst/>
              <a:gdLst/>
              <a:ahLst/>
              <a:cxnLst/>
              <a:rect l="l" t="t" r="r" b="b"/>
              <a:pathLst>
                <a:path w="50800" h="50800">
                  <a:moveTo>
                    <a:pt x="25907" y="50291"/>
                  </a:moveTo>
                  <a:lnTo>
                    <a:pt x="15430" y="48410"/>
                  </a:lnTo>
                  <a:lnTo>
                    <a:pt x="7238" y="43243"/>
                  </a:lnTo>
                  <a:lnTo>
                    <a:pt x="1904" y="35504"/>
                  </a:lnTo>
                  <a:lnTo>
                    <a:pt x="0" y="25907"/>
                  </a:lnTo>
                  <a:lnTo>
                    <a:pt x="1904" y="16073"/>
                  </a:lnTo>
                  <a:lnTo>
                    <a:pt x="7238" y="7810"/>
                  </a:lnTo>
                  <a:lnTo>
                    <a:pt x="15430" y="2119"/>
                  </a:lnTo>
                  <a:lnTo>
                    <a:pt x="25907" y="0"/>
                  </a:lnTo>
                  <a:lnTo>
                    <a:pt x="35504" y="2119"/>
                  </a:lnTo>
                  <a:lnTo>
                    <a:pt x="43243" y="7810"/>
                  </a:lnTo>
                  <a:lnTo>
                    <a:pt x="48410" y="16073"/>
                  </a:lnTo>
                  <a:lnTo>
                    <a:pt x="50291" y="25907"/>
                  </a:lnTo>
                  <a:lnTo>
                    <a:pt x="48410" y="35504"/>
                  </a:lnTo>
                  <a:lnTo>
                    <a:pt x="43243" y="43243"/>
                  </a:lnTo>
                  <a:lnTo>
                    <a:pt x="35504" y="48410"/>
                  </a:lnTo>
                  <a:lnTo>
                    <a:pt x="25907" y="50291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7" name="object 57"/>
            <p:cNvSpPr/>
            <p:nvPr/>
          </p:nvSpPr>
          <p:spPr>
            <a:xfrm>
              <a:off x="2680716" y="4148327"/>
              <a:ext cx="923925" cy="198120"/>
            </a:xfrm>
            <a:custGeom>
              <a:avLst/>
              <a:gdLst/>
              <a:ahLst/>
              <a:cxnLst/>
              <a:rect l="l" t="t" r="r" b="b"/>
              <a:pathLst>
                <a:path w="923925" h="198120">
                  <a:moveTo>
                    <a:pt x="0" y="0"/>
                  </a:moveTo>
                  <a:lnTo>
                    <a:pt x="923543" y="0"/>
                  </a:lnTo>
                </a:path>
                <a:path w="923925" h="198120">
                  <a:moveTo>
                    <a:pt x="0" y="198120"/>
                  </a:moveTo>
                  <a:lnTo>
                    <a:pt x="923543" y="198120"/>
                  </a:lnTo>
                </a:path>
              </a:pathLst>
            </a:custGeom>
            <a:ln w="1524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8" name="object 58"/>
            <p:cNvSpPr/>
            <p:nvPr/>
          </p:nvSpPr>
          <p:spPr>
            <a:xfrm>
              <a:off x="3247644" y="4008119"/>
              <a:ext cx="266700" cy="81280"/>
            </a:xfrm>
            <a:custGeom>
              <a:avLst/>
              <a:gdLst/>
              <a:ahLst/>
              <a:cxnLst/>
              <a:rect l="l" t="t" r="r" b="b"/>
              <a:pathLst>
                <a:path w="266700" h="81279">
                  <a:moveTo>
                    <a:pt x="266700" y="80772"/>
                  </a:moveTo>
                  <a:lnTo>
                    <a:pt x="266700" y="65532"/>
                  </a:lnTo>
                  <a:lnTo>
                    <a:pt x="263652" y="50292"/>
                  </a:lnTo>
                  <a:lnTo>
                    <a:pt x="262128" y="44196"/>
                  </a:lnTo>
                  <a:lnTo>
                    <a:pt x="259079" y="36576"/>
                  </a:lnTo>
                  <a:lnTo>
                    <a:pt x="257556" y="30480"/>
                  </a:lnTo>
                  <a:lnTo>
                    <a:pt x="254508" y="24384"/>
                  </a:lnTo>
                  <a:lnTo>
                    <a:pt x="251460" y="19812"/>
                  </a:lnTo>
                  <a:lnTo>
                    <a:pt x="246888" y="15240"/>
                  </a:lnTo>
                  <a:lnTo>
                    <a:pt x="243840" y="10668"/>
                  </a:lnTo>
                  <a:lnTo>
                    <a:pt x="234696" y="4572"/>
                  </a:lnTo>
                  <a:lnTo>
                    <a:pt x="225551" y="1524"/>
                  </a:lnTo>
                  <a:lnTo>
                    <a:pt x="220979" y="1524"/>
                  </a:lnTo>
                  <a:lnTo>
                    <a:pt x="0" y="0"/>
                  </a:lnTo>
                </a:path>
              </a:pathLst>
            </a:custGeom>
            <a:ln w="1524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59" name="object 59"/>
            <p:cNvPicPr/>
            <p:nvPr/>
          </p:nvPicPr>
          <p:blipFill>
            <a:blip r:embed="rId6" cstate="print"/>
            <a:stretch>
              <a:fillRect/>
            </a:stretch>
          </p:blipFill>
          <p:spPr>
            <a:xfrm>
              <a:off x="2872739" y="3928871"/>
              <a:ext cx="382524" cy="164592"/>
            </a:xfrm>
            <a:prstGeom prst="rect">
              <a:avLst/>
            </a:prstGeom>
          </p:spPr>
        </p:pic>
        <p:sp>
          <p:nvSpPr>
            <p:cNvPr id="60" name="object 60"/>
            <p:cNvSpPr/>
            <p:nvPr/>
          </p:nvSpPr>
          <p:spPr>
            <a:xfrm>
              <a:off x="3377184" y="4404359"/>
              <a:ext cx="0" cy="135890"/>
            </a:xfrm>
            <a:custGeom>
              <a:avLst/>
              <a:gdLst/>
              <a:ahLst/>
              <a:cxnLst/>
              <a:rect l="l" t="t" r="r" b="b"/>
              <a:pathLst>
                <a:path h="135889">
                  <a:moveTo>
                    <a:pt x="0" y="0"/>
                  </a:moveTo>
                  <a:lnTo>
                    <a:pt x="0" y="135636"/>
                  </a:lnTo>
                </a:path>
              </a:pathLst>
            </a:custGeom>
            <a:ln w="1524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1" name="object 61"/>
            <p:cNvSpPr/>
            <p:nvPr/>
          </p:nvSpPr>
          <p:spPr>
            <a:xfrm>
              <a:off x="3343656" y="4532375"/>
              <a:ext cx="66040" cy="99060"/>
            </a:xfrm>
            <a:custGeom>
              <a:avLst/>
              <a:gdLst/>
              <a:ahLst/>
              <a:cxnLst/>
              <a:rect l="l" t="t" r="r" b="b"/>
              <a:pathLst>
                <a:path w="66039" h="99060">
                  <a:moveTo>
                    <a:pt x="33527" y="99059"/>
                  </a:moveTo>
                  <a:lnTo>
                    <a:pt x="0" y="0"/>
                  </a:lnTo>
                  <a:lnTo>
                    <a:pt x="65532" y="0"/>
                  </a:lnTo>
                  <a:lnTo>
                    <a:pt x="33527" y="99059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2" name="object 62"/>
            <p:cNvSpPr/>
            <p:nvPr/>
          </p:nvSpPr>
          <p:spPr>
            <a:xfrm>
              <a:off x="3127248" y="4404359"/>
              <a:ext cx="0" cy="135890"/>
            </a:xfrm>
            <a:custGeom>
              <a:avLst/>
              <a:gdLst/>
              <a:ahLst/>
              <a:cxnLst/>
              <a:rect l="l" t="t" r="r" b="b"/>
              <a:pathLst>
                <a:path h="135889">
                  <a:moveTo>
                    <a:pt x="0" y="0"/>
                  </a:moveTo>
                  <a:lnTo>
                    <a:pt x="0" y="135636"/>
                  </a:lnTo>
                </a:path>
              </a:pathLst>
            </a:custGeom>
            <a:ln w="1524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3" name="object 63"/>
            <p:cNvSpPr/>
            <p:nvPr/>
          </p:nvSpPr>
          <p:spPr>
            <a:xfrm>
              <a:off x="3093719" y="4532375"/>
              <a:ext cx="67310" cy="99060"/>
            </a:xfrm>
            <a:custGeom>
              <a:avLst/>
              <a:gdLst/>
              <a:ahLst/>
              <a:cxnLst/>
              <a:rect l="l" t="t" r="r" b="b"/>
              <a:pathLst>
                <a:path w="67310" h="99060">
                  <a:moveTo>
                    <a:pt x="33528" y="99059"/>
                  </a:moveTo>
                  <a:lnTo>
                    <a:pt x="0" y="0"/>
                  </a:lnTo>
                  <a:lnTo>
                    <a:pt x="67056" y="0"/>
                  </a:lnTo>
                  <a:lnTo>
                    <a:pt x="33528" y="99059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4" name="object 64"/>
            <p:cNvSpPr/>
            <p:nvPr/>
          </p:nvSpPr>
          <p:spPr>
            <a:xfrm>
              <a:off x="2875788" y="4404359"/>
              <a:ext cx="0" cy="135890"/>
            </a:xfrm>
            <a:custGeom>
              <a:avLst/>
              <a:gdLst/>
              <a:ahLst/>
              <a:cxnLst/>
              <a:rect l="l" t="t" r="r" b="b"/>
              <a:pathLst>
                <a:path h="135889">
                  <a:moveTo>
                    <a:pt x="0" y="0"/>
                  </a:moveTo>
                  <a:lnTo>
                    <a:pt x="0" y="135636"/>
                  </a:lnTo>
                </a:path>
              </a:pathLst>
            </a:custGeom>
            <a:ln w="1524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5" name="object 65"/>
            <p:cNvSpPr/>
            <p:nvPr/>
          </p:nvSpPr>
          <p:spPr>
            <a:xfrm>
              <a:off x="2842259" y="4532375"/>
              <a:ext cx="67310" cy="99060"/>
            </a:xfrm>
            <a:custGeom>
              <a:avLst/>
              <a:gdLst/>
              <a:ahLst/>
              <a:cxnLst/>
              <a:rect l="l" t="t" r="r" b="b"/>
              <a:pathLst>
                <a:path w="67310" h="99060">
                  <a:moveTo>
                    <a:pt x="33528" y="99059"/>
                  </a:moveTo>
                  <a:lnTo>
                    <a:pt x="0" y="0"/>
                  </a:lnTo>
                  <a:lnTo>
                    <a:pt x="67056" y="0"/>
                  </a:lnTo>
                  <a:lnTo>
                    <a:pt x="33528" y="99059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6" name="object 66"/>
            <p:cNvSpPr/>
            <p:nvPr/>
          </p:nvSpPr>
          <p:spPr>
            <a:xfrm>
              <a:off x="2892552" y="4346447"/>
              <a:ext cx="548640" cy="492759"/>
            </a:xfrm>
            <a:custGeom>
              <a:avLst/>
              <a:gdLst/>
              <a:ahLst/>
              <a:cxnLst/>
              <a:rect l="l" t="t" r="r" b="b"/>
              <a:pathLst>
                <a:path w="548639" h="492760">
                  <a:moveTo>
                    <a:pt x="13716" y="458724"/>
                  </a:moveTo>
                  <a:lnTo>
                    <a:pt x="91440" y="458724"/>
                  </a:lnTo>
                </a:path>
                <a:path w="548639" h="492760">
                  <a:moveTo>
                    <a:pt x="25908" y="492251"/>
                  </a:moveTo>
                  <a:lnTo>
                    <a:pt x="79248" y="492251"/>
                  </a:lnTo>
                </a:path>
                <a:path w="548639" h="492760">
                  <a:moveTo>
                    <a:pt x="0" y="425195"/>
                  </a:moveTo>
                  <a:lnTo>
                    <a:pt x="105156" y="425195"/>
                  </a:lnTo>
                </a:path>
                <a:path w="548639" h="492760">
                  <a:moveTo>
                    <a:pt x="548640" y="420624"/>
                  </a:moveTo>
                  <a:lnTo>
                    <a:pt x="548640" y="0"/>
                  </a:lnTo>
                </a:path>
              </a:pathLst>
            </a:custGeom>
            <a:ln w="1524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7" name="object 67"/>
            <p:cNvSpPr/>
            <p:nvPr/>
          </p:nvSpPr>
          <p:spPr>
            <a:xfrm>
              <a:off x="3415284" y="4322063"/>
              <a:ext cx="50800" cy="50800"/>
            </a:xfrm>
            <a:custGeom>
              <a:avLst/>
              <a:gdLst/>
              <a:ahLst/>
              <a:cxnLst/>
              <a:rect l="l" t="t" r="r" b="b"/>
              <a:pathLst>
                <a:path w="50800" h="50800">
                  <a:moveTo>
                    <a:pt x="25908" y="50291"/>
                  </a:moveTo>
                  <a:lnTo>
                    <a:pt x="16073" y="48386"/>
                  </a:lnTo>
                  <a:lnTo>
                    <a:pt x="7810" y="43052"/>
                  </a:lnTo>
                  <a:lnTo>
                    <a:pt x="2119" y="34861"/>
                  </a:lnTo>
                  <a:lnTo>
                    <a:pt x="0" y="24383"/>
                  </a:lnTo>
                  <a:lnTo>
                    <a:pt x="2119" y="14787"/>
                  </a:lnTo>
                  <a:lnTo>
                    <a:pt x="7810" y="7048"/>
                  </a:lnTo>
                  <a:lnTo>
                    <a:pt x="16073" y="1881"/>
                  </a:lnTo>
                  <a:lnTo>
                    <a:pt x="25908" y="0"/>
                  </a:lnTo>
                  <a:lnTo>
                    <a:pt x="35504" y="1881"/>
                  </a:lnTo>
                  <a:lnTo>
                    <a:pt x="43243" y="7048"/>
                  </a:lnTo>
                  <a:lnTo>
                    <a:pt x="48410" y="14787"/>
                  </a:lnTo>
                  <a:lnTo>
                    <a:pt x="50292" y="24383"/>
                  </a:lnTo>
                  <a:lnTo>
                    <a:pt x="48410" y="34861"/>
                  </a:lnTo>
                  <a:lnTo>
                    <a:pt x="43243" y="43052"/>
                  </a:lnTo>
                  <a:lnTo>
                    <a:pt x="35504" y="48386"/>
                  </a:lnTo>
                  <a:lnTo>
                    <a:pt x="25908" y="50291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8" name="object 68"/>
            <p:cNvSpPr/>
            <p:nvPr/>
          </p:nvSpPr>
          <p:spPr>
            <a:xfrm>
              <a:off x="3197352" y="4250435"/>
              <a:ext cx="0" cy="521334"/>
            </a:xfrm>
            <a:custGeom>
              <a:avLst/>
              <a:gdLst/>
              <a:ahLst/>
              <a:cxnLst/>
              <a:rect l="l" t="t" r="r" b="b"/>
              <a:pathLst>
                <a:path h="521335">
                  <a:moveTo>
                    <a:pt x="0" y="521208"/>
                  </a:moveTo>
                  <a:lnTo>
                    <a:pt x="0" y="0"/>
                  </a:lnTo>
                </a:path>
              </a:pathLst>
            </a:custGeom>
            <a:ln w="1524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9" name="object 69"/>
            <p:cNvSpPr/>
            <p:nvPr/>
          </p:nvSpPr>
          <p:spPr>
            <a:xfrm>
              <a:off x="3171444" y="4227575"/>
              <a:ext cx="50800" cy="48895"/>
            </a:xfrm>
            <a:custGeom>
              <a:avLst/>
              <a:gdLst/>
              <a:ahLst/>
              <a:cxnLst/>
              <a:rect l="l" t="t" r="r" b="b"/>
              <a:pathLst>
                <a:path w="50800" h="48895">
                  <a:moveTo>
                    <a:pt x="25907" y="48767"/>
                  </a:moveTo>
                  <a:lnTo>
                    <a:pt x="16073" y="46648"/>
                  </a:lnTo>
                  <a:lnTo>
                    <a:pt x="7810" y="40957"/>
                  </a:lnTo>
                  <a:lnTo>
                    <a:pt x="2119" y="32694"/>
                  </a:lnTo>
                  <a:lnTo>
                    <a:pt x="0" y="22859"/>
                  </a:lnTo>
                  <a:lnTo>
                    <a:pt x="2119" y="14144"/>
                  </a:lnTo>
                  <a:lnTo>
                    <a:pt x="7810" y="6857"/>
                  </a:lnTo>
                  <a:lnTo>
                    <a:pt x="16073" y="1857"/>
                  </a:lnTo>
                  <a:lnTo>
                    <a:pt x="25907" y="0"/>
                  </a:lnTo>
                  <a:lnTo>
                    <a:pt x="35504" y="1857"/>
                  </a:lnTo>
                  <a:lnTo>
                    <a:pt x="43243" y="6857"/>
                  </a:lnTo>
                  <a:lnTo>
                    <a:pt x="48410" y="14144"/>
                  </a:lnTo>
                  <a:lnTo>
                    <a:pt x="50291" y="22859"/>
                  </a:lnTo>
                  <a:lnTo>
                    <a:pt x="48410" y="32694"/>
                  </a:lnTo>
                  <a:lnTo>
                    <a:pt x="43243" y="40957"/>
                  </a:lnTo>
                  <a:lnTo>
                    <a:pt x="35504" y="46648"/>
                  </a:lnTo>
                  <a:lnTo>
                    <a:pt x="25907" y="48767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70" name="object 70"/>
          <p:cNvGrpSpPr/>
          <p:nvPr/>
        </p:nvGrpSpPr>
        <p:grpSpPr>
          <a:xfrm>
            <a:off x="2359460" y="3941064"/>
            <a:ext cx="2486257" cy="1821180"/>
            <a:chOff x="1025652" y="3941064"/>
            <a:chExt cx="1080770" cy="1821180"/>
          </a:xfrm>
        </p:grpSpPr>
        <p:sp>
          <p:nvSpPr>
            <p:cNvPr id="71" name="object 71"/>
            <p:cNvSpPr/>
            <p:nvPr/>
          </p:nvSpPr>
          <p:spPr>
            <a:xfrm>
              <a:off x="1025652" y="3948684"/>
              <a:ext cx="1073150" cy="1805939"/>
            </a:xfrm>
            <a:custGeom>
              <a:avLst/>
              <a:gdLst/>
              <a:ahLst/>
              <a:cxnLst/>
              <a:rect l="l" t="t" r="r" b="b"/>
              <a:pathLst>
                <a:path w="1073150" h="1805939">
                  <a:moveTo>
                    <a:pt x="0" y="128016"/>
                  </a:moveTo>
                  <a:lnTo>
                    <a:pt x="608076" y="128016"/>
                  </a:lnTo>
                </a:path>
                <a:path w="1073150" h="1805939">
                  <a:moveTo>
                    <a:pt x="466343" y="128016"/>
                  </a:moveTo>
                  <a:lnTo>
                    <a:pt x="467868" y="0"/>
                  </a:lnTo>
                  <a:lnTo>
                    <a:pt x="1072896" y="0"/>
                  </a:lnTo>
                  <a:lnTo>
                    <a:pt x="1072896" y="1805939"/>
                  </a:lnTo>
                </a:path>
              </a:pathLst>
            </a:custGeom>
            <a:ln w="1524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2" name="object 72"/>
            <p:cNvSpPr/>
            <p:nvPr/>
          </p:nvSpPr>
          <p:spPr>
            <a:xfrm>
              <a:off x="1466088" y="4052316"/>
              <a:ext cx="50800" cy="50800"/>
            </a:xfrm>
            <a:custGeom>
              <a:avLst/>
              <a:gdLst/>
              <a:ahLst/>
              <a:cxnLst/>
              <a:rect l="l" t="t" r="r" b="b"/>
              <a:pathLst>
                <a:path w="50800" h="50800">
                  <a:moveTo>
                    <a:pt x="24384" y="50292"/>
                  </a:moveTo>
                  <a:lnTo>
                    <a:pt x="14787" y="48172"/>
                  </a:lnTo>
                  <a:lnTo>
                    <a:pt x="7048" y="42481"/>
                  </a:lnTo>
                  <a:lnTo>
                    <a:pt x="1881" y="34218"/>
                  </a:lnTo>
                  <a:lnTo>
                    <a:pt x="0" y="24384"/>
                  </a:lnTo>
                  <a:lnTo>
                    <a:pt x="2119" y="14787"/>
                  </a:lnTo>
                  <a:lnTo>
                    <a:pt x="7810" y="7048"/>
                  </a:lnTo>
                  <a:lnTo>
                    <a:pt x="16073" y="1881"/>
                  </a:lnTo>
                  <a:lnTo>
                    <a:pt x="25908" y="0"/>
                  </a:lnTo>
                  <a:lnTo>
                    <a:pt x="35504" y="1905"/>
                  </a:lnTo>
                  <a:lnTo>
                    <a:pt x="43243" y="7239"/>
                  </a:lnTo>
                  <a:lnTo>
                    <a:pt x="48410" y="15430"/>
                  </a:lnTo>
                  <a:lnTo>
                    <a:pt x="50292" y="25908"/>
                  </a:lnTo>
                  <a:lnTo>
                    <a:pt x="48172" y="35504"/>
                  </a:lnTo>
                  <a:lnTo>
                    <a:pt x="42481" y="43243"/>
                  </a:lnTo>
                  <a:lnTo>
                    <a:pt x="34218" y="48410"/>
                  </a:lnTo>
                  <a:lnTo>
                    <a:pt x="24384" y="50292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3" name="object 73"/>
            <p:cNvSpPr/>
            <p:nvPr/>
          </p:nvSpPr>
          <p:spPr>
            <a:xfrm>
              <a:off x="1223771" y="5754623"/>
              <a:ext cx="875030" cy="0"/>
            </a:xfrm>
            <a:custGeom>
              <a:avLst/>
              <a:gdLst/>
              <a:ahLst/>
              <a:cxnLst/>
              <a:rect l="l" t="t" r="r" b="b"/>
              <a:pathLst>
                <a:path w="875030">
                  <a:moveTo>
                    <a:pt x="874776" y="0"/>
                  </a:moveTo>
                  <a:lnTo>
                    <a:pt x="0" y="0"/>
                  </a:lnTo>
                </a:path>
              </a:pathLst>
            </a:custGeom>
            <a:ln w="1524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74" name="object 74"/>
            <p:cNvPicPr/>
            <p:nvPr/>
          </p:nvPicPr>
          <p:blipFill>
            <a:blip r:embed="rId7" cstate="print"/>
            <a:stretch>
              <a:fillRect/>
            </a:stretch>
          </p:blipFill>
          <p:spPr>
            <a:xfrm>
              <a:off x="1191767" y="4052316"/>
              <a:ext cx="65531" cy="185928"/>
            </a:xfrm>
            <a:prstGeom prst="rect">
              <a:avLst/>
            </a:prstGeom>
          </p:spPr>
        </p:pic>
        <p:sp>
          <p:nvSpPr>
            <p:cNvPr id="75" name="object 75"/>
            <p:cNvSpPr/>
            <p:nvPr/>
          </p:nvSpPr>
          <p:spPr>
            <a:xfrm>
              <a:off x="1199387" y="4408932"/>
              <a:ext cx="50800" cy="167640"/>
            </a:xfrm>
            <a:custGeom>
              <a:avLst/>
              <a:gdLst/>
              <a:ahLst/>
              <a:cxnLst/>
              <a:rect l="l" t="t" r="r" b="b"/>
              <a:pathLst>
                <a:path w="50800" h="167639">
                  <a:moveTo>
                    <a:pt x="24384" y="167639"/>
                  </a:moveTo>
                  <a:lnTo>
                    <a:pt x="50292" y="152399"/>
                  </a:lnTo>
                  <a:lnTo>
                    <a:pt x="0" y="126491"/>
                  </a:lnTo>
                  <a:lnTo>
                    <a:pt x="50292" y="99059"/>
                  </a:lnTo>
                  <a:lnTo>
                    <a:pt x="0" y="70103"/>
                  </a:lnTo>
                  <a:lnTo>
                    <a:pt x="50292" y="42671"/>
                  </a:lnTo>
                  <a:lnTo>
                    <a:pt x="0" y="15239"/>
                  </a:lnTo>
                  <a:lnTo>
                    <a:pt x="24384" y="0"/>
                  </a:lnTo>
                </a:path>
              </a:pathLst>
            </a:custGeom>
            <a:ln w="1524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6" name="object 76"/>
            <p:cNvSpPr/>
            <p:nvPr/>
          </p:nvSpPr>
          <p:spPr>
            <a:xfrm>
              <a:off x="1082040" y="4261103"/>
              <a:ext cx="0" cy="137160"/>
            </a:xfrm>
            <a:custGeom>
              <a:avLst/>
              <a:gdLst/>
              <a:ahLst/>
              <a:cxnLst/>
              <a:rect l="l" t="t" r="r" b="b"/>
              <a:pathLst>
                <a:path h="137160">
                  <a:moveTo>
                    <a:pt x="0" y="0"/>
                  </a:moveTo>
                  <a:lnTo>
                    <a:pt x="0" y="137160"/>
                  </a:lnTo>
                </a:path>
              </a:pathLst>
            </a:custGeom>
            <a:ln w="1524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7" name="object 77"/>
            <p:cNvSpPr/>
            <p:nvPr/>
          </p:nvSpPr>
          <p:spPr>
            <a:xfrm>
              <a:off x="1048512" y="4389119"/>
              <a:ext cx="67310" cy="100965"/>
            </a:xfrm>
            <a:custGeom>
              <a:avLst/>
              <a:gdLst/>
              <a:ahLst/>
              <a:cxnLst/>
              <a:rect l="l" t="t" r="r" b="b"/>
              <a:pathLst>
                <a:path w="67309" h="100964">
                  <a:moveTo>
                    <a:pt x="33527" y="100583"/>
                  </a:moveTo>
                  <a:lnTo>
                    <a:pt x="0" y="0"/>
                  </a:lnTo>
                  <a:lnTo>
                    <a:pt x="67056" y="0"/>
                  </a:lnTo>
                  <a:lnTo>
                    <a:pt x="33527" y="100583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8" name="object 78"/>
            <p:cNvSpPr/>
            <p:nvPr/>
          </p:nvSpPr>
          <p:spPr>
            <a:xfrm>
              <a:off x="1223771" y="4329684"/>
              <a:ext cx="0" cy="79375"/>
            </a:xfrm>
            <a:custGeom>
              <a:avLst/>
              <a:gdLst/>
              <a:ahLst/>
              <a:cxnLst/>
              <a:rect l="l" t="t" r="r" b="b"/>
              <a:pathLst>
                <a:path h="79375">
                  <a:moveTo>
                    <a:pt x="0" y="79248"/>
                  </a:moveTo>
                  <a:lnTo>
                    <a:pt x="0" y="0"/>
                  </a:lnTo>
                </a:path>
              </a:pathLst>
            </a:custGeom>
            <a:ln w="1524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9" name="object 79"/>
            <p:cNvSpPr/>
            <p:nvPr/>
          </p:nvSpPr>
          <p:spPr>
            <a:xfrm>
              <a:off x="1199387" y="4279392"/>
              <a:ext cx="50800" cy="50800"/>
            </a:xfrm>
            <a:custGeom>
              <a:avLst/>
              <a:gdLst/>
              <a:ahLst/>
              <a:cxnLst/>
              <a:rect l="l" t="t" r="r" b="b"/>
              <a:pathLst>
                <a:path w="50800" h="50800">
                  <a:moveTo>
                    <a:pt x="24384" y="50291"/>
                  </a:moveTo>
                  <a:lnTo>
                    <a:pt x="14787" y="48172"/>
                  </a:lnTo>
                  <a:lnTo>
                    <a:pt x="7048" y="42481"/>
                  </a:lnTo>
                  <a:lnTo>
                    <a:pt x="1881" y="34218"/>
                  </a:lnTo>
                  <a:lnTo>
                    <a:pt x="0" y="24383"/>
                  </a:lnTo>
                  <a:lnTo>
                    <a:pt x="1881" y="14787"/>
                  </a:lnTo>
                  <a:lnTo>
                    <a:pt x="7048" y="7048"/>
                  </a:lnTo>
                  <a:lnTo>
                    <a:pt x="14787" y="1881"/>
                  </a:lnTo>
                  <a:lnTo>
                    <a:pt x="24384" y="0"/>
                  </a:lnTo>
                  <a:lnTo>
                    <a:pt x="34218" y="1881"/>
                  </a:lnTo>
                  <a:lnTo>
                    <a:pt x="42481" y="7048"/>
                  </a:lnTo>
                  <a:lnTo>
                    <a:pt x="48172" y="14787"/>
                  </a:lnTo>
                  <a:lnTo>
                    <a:pt x="50292" y="24383"/>
                  </a:lnTo>
                  <a:lnTo>
                    <a:pt x="48172" y="34218"/>
                  </a:lnTo>
                  <a:lnTo>
                    <a:pt x="42481" y="42481"/>
                  </a:lnTo>
                  <a:lnTo>
                    <a:pt x="34218" y="48172"/>
                  </a:lnTo>
                  <a:lnTo>
                    <a:pt x="24384" y="50291"/>
                  </a:lnTo>
                </a:path>
              </a:pathLst>
            </a:custGeom>
            <a:ln w="1524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0" name="object 80"/>
            <p:cNvSpPr/>
            <p:nvPr/>
          </p:nvSpPr>
          <p:spPr>
            <a:xfrm>
              <a:off x="1082040" y="4576572"/>
              <a:ext cx="142240" cy="419100"/>
            </a:xfrm>
            <a:custGeom>
              <a:avLst/>
              <a:gdLst/>
              <a:ahLst/>
              <a:cxnLst/>
              <a:rect l="l" t="t" r="r" b="b"/>
              <a:pathLst>
                <a:path w="142240" h="419100">
                  <a:moveTo>
                    <a:pt x="141731" y="0"/>
                  </a:moveTo>
                  <a:lnTo>
                    <a:pt x="141731" y="211835"/>
                  </a:lnTo>
                </a:path>
                <a:path w="142240" h="419100">
                  <a:moveTo>
                    <a:pt x="0" y="283463"/>
                  </a:moveTo>
                  <a:lnTo>
                    <a:pt x="0" y="419099"/>
                  </a:lnTo>
                </a:path>
              </a:pathLst>
            </a:custGeom>
            <a:ln w="1524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1" name="object 81"/>
            <p:cNvSpPr/>
            <p:nvPr/>
          </p:nvSpPr>
          <p:spPr>
            <a:xfrm>
              <a:off x="1048512" y="4986528"/>
              <a:ext cx="67310" cy="100965"/>
            </a:xfrm>
            <a:custGeom>
              <a:avLst/>
              <a:gdLst/>
              <a:ahLst/>
              <a:cxnLst/>
              <a:rect l="l" t="t" r="r" b="b"/>
              <a:pathLst>
                <a:path w="67309" h="100964">
                  <a:moveTo>
                    <a:pt x="33527" y="100583"/>
                  </a:moveTo>
                  <a:lnTo>
                    <a:pt x="0" y="0"/>
                  </a:lnTo>
                  <a:lnTo>
                    <a:pt x="67056" y="0"/>
                  </a:lnTo>
                  <a:lnTo>
                    <a:pt x="33527" y="100583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2" name="object 82"/>
            <p:cNvSpPr/>
            <p:nvPr/>
          </p:nvSpPr>
          <p:spPr>
            <a:xfrm>
              <a:off x="1223771" y="4817364"/>
              <a:ext cx="0" cy="90170"/>
            </a:xfrm>
            <a:custGeom>
              <a:avLst/>
              <a:gdLst/>
              <a:ahLst/>
              <a:cxnLst/>
              <a:rect l="l" t="t" r="r" b="b"/>
              <a:pathLst>
                <a:path h="90170">
                  <a:moveTo>
                    <a:pt x="0" y="89916"/>
                  </a:moveTo>
                  <a:lnTo>
                    <a:pt x="0" y="0"/>
                  </a:lnTo>
                </a:path>
              </a:pathLst>
            </a:custGeom>
            <a:ln w="1524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3" name="object 83"/>
            <p:cNvSpPr/>
            <p:nvPr/>
          </p:nvSpPr>
          <p:spPr>
            <a:xfrm>
              <a:off x="1199387" y="4791456"/>
              <a:ext cx="50800" cy="50800"/>
            </a:xfrm>
            <a:custGeom>
              <a:avLst/>
              <a:gdLst/>
              <a:ahLst/>
              <a:cxnLst/>
              <a:rect l="l" t="t" r="r" b="b"/>
              <a:pathLst>
                <a:path w="50800" h="50800">
                  <a:moveTo>
                    <a:pt x="24384" y="50291"/>
                  </a:moveTo>
                  <a:lnTo>
                    <a:pt x="14787" y="48410"/>
                  </a:lnTo>
                  <a:lnTo>
                    <a:pt x="7048" y="43243"/>
                  </a:lnTo>
                  <a:lnTo>
                    <a:pt x="1881" y="35504"/>
                  </a:lnTo>
                  <a:lnTo>
                    <a:pt x="0" y="25907"/>
                  </a:lnTo>
                  <a:lnTo>
                    <a:pt x="1881" y="16073"/>
                  </a:lnTo>
                  <a:lnTo>
                    <a:pt x="7048" y="7810"/>
                  </a:lnTo>
                  <a:lnTo>
                    <a:pt x="14787" y="2119"/>
                  </a:lnTo>
                  <a:lnTo>
                    <a:pt x="24384" y="0"/>
                  </a:lnTo>
                  <a:lnTo>
                    <a:pt x="34218" y="2119"/>
                  </a:lnTo>
                  <a:lnTo>
                    <a:pt x="42481" y="7810"/>
                  </a:lnTo>
                  <a:lnTo>
                    <a:pt x="48172" y="16073"/>
                  </a:lnTo>
                  <a:lnTo>
                    <a:pt x="50292" y="25907"/>
                  </a:lnTo>
                  <a:lnTo>
                    <a:pt x="48172" y="35504"/>
                  </a:lnTo>
                  <a:lnTo>
                    <a:pt x="42481" y="43243"/>
                  </a:lnTo>
                  <a:lnTo>
                    <a:pt x="34218" y="48410"/>
                  </a:lnTo>
                  <a:lnTo>
                    <a:pt x="24384" y="50291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4" name="object 84"/>
            <p:cNvSpPr/>
            <p:nvPr/>
          </p:nvSpPr>
          <p:spPr>
            <a:xfrm>
              <a:off x="1223771" y="5074919"/>
              <a:ext cx="0" cy="181610"/>
            </a:xfrm>
            <a:custGeom>
              <a:avLst/>
              <a:gdLst/>
              <a:ahLst/>
              <a:cxnLst/>
              <a:rect l="l" t="t" r="r" b="b"/>
              <a:pathLst>
                <a:path h="181610">
                  <a:moveTo>
                    <a:pt x="0" y="0"/>
                  </a:moveTo>
                  <a:lnTo>
                    <a:pt x="0" y="181356"/>
                  </a:lnTo>
                </a:path>
              </a:pathLst>
            </a:custGeom>
            <a:ln w="1524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5" name="object 85"/>
            <p:cNvSpPr/>
            <p:nvPr/>
          </p:nvSpPr>
          <p:spPr>
            <a:xfrm>
              <a:off x="1199387" y="4907280"/>
              <a:ext cx="50800" cy="167640"/>
            </a:xfrm>
            <a:custGeom>
              <a:avLst/>
              <a:gdLst/>
              <a:ahLst/>
              <a:cxnLst/>
              <a:rect l="l" t="t" r="r" b="b"/>
              <a:pathLst>
                <a:path w="50800" h="167639">
                  <a:moveTo>
                    <a:pt x="24384" y="167639"/>
                  </a:moveTo>
                  <a:lnTo>
                    <a:pt x="50292" y="152399"/>
                  </a:lnTo>
                  <a:lnTo>
                    <a:pt x="0" y="124967"/>
                  </a:lnTo>
                  <a:lnTo>
                    <a:pt x="50292" y="97535"/>
                  </a:lnTo>
                  <a:lnTo>
                    <a:pt x="0" y="68579"/>
                  </a:lnTo>
                  <a:lnTo>
                    <a:pt x="50292" y="41147"/>
                  </a:lnTo>
                  <a:lnTo>
                    <a:pt x="0" y="13715"/>
                  </a:lnTo>
                  <a:lnTo>
                    <a:pt x="24384" y="0"/>
                  </a:lnTo>
                </a:path>
              </a:pathLst>
            </a:custGeom>
            <a:ln w="1524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6" name="object 86"/>
            <p:cNvSpPr/>
            <p:nvPr/>
          </p:nvSpPr>
          <p:spPr>
            <a:xfrm>
              <a:off x="1082040" y="4817364"/>
              <a:ext cx="268605" cy="643255"/>
            </a:xfrm>
            <a:custGeom>
              <a:avLst/>
              <a:gdLst/>
              <a:ahLst/>
              <a:cxnLst/>
              <a:rect l="l" t="t" r="r" b="b"/>
              <a:pathLst>
                <a:path w="268605" h="643254">
                  <a:moveTo>
                    <a:pt x="12191" y="0"/>
                  </a:moveTo>
                  <a:lnTo>
                    <a:pt x="268223" y="0"/>
                  </a:lnTo>
                </a:path>
                <a:path w="268605" h="643254">
                  <a:moveTo>
                    <a:pt x="0" y="505967"/>
                  </a:moveTo>
                  <a:lnTo>
                    <a:pt x="0" y="643128"/>
                  </a:lnTo>
                </a:path>
              </a:pathLst>
            </a:custGeom>
            <a:ln w="1524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7" name="object 87"/>
            <p:cNvSpPr/>
            <p:nvPr/>
          </p:nvSpPr>
          <p:spPr>
            <a:xfrm>
              <a:off x="1048512" y="5451348"/>
              <a:ext cx="67310" cy="99060"/>
            </a:xfrm>
            <a:custGeom>
              <a:avLst/>
              <a:gdLst/>
              <a:ahLst/>
              <a:cxnLst/>
              <a:rect l="l" t="t" r="r" b="b"/>
              <a:pathLst>
                <a:path w="67309" h="99060">
                  <a:moveTo>
                    <a:pt x="33527" y="99059"/>
                  </a:moveTo>
                  <a:lnTo>
                    <a:pt x="0" y="0"/>
                  </a:lnTo>
                  <a:lnTo>
                    <a:pt x="67056" y="0"/>
                  </a:lnTo>
                  <a:lnTo>
                    <a:pt x="33527" y="99059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88" name="object 88"/>
            <p:cNvPicPr/>
            <p:nvPr/>
          </p:nvPicPr>
          <p:blipFill>
            <a:blip r:embed="rId8" cstate="print"/>
            <a:stretch>
              <a:fillRect/>
            </a:stretch>
          </p:blipFill>
          <p:spPr>
            <a:xfrm>
              <a:off x="1191767" y="5254752"/>
              <a:ext cx="65531" cy="499871"/>
            </a:xfrm>
            <a:prstGeom prst="rect">
              <a:avLst/>
            </a:prstGeom>
          </p:spPr>
        </p:pic>
        <p:sp>
          <p:nvSpPr>
            <p:cNvPr id="89" name="object 89"/>
            <p:cNvSpPr/>
            <p:nvPr/>
          </p:nvSpPr>
          <p:spPr>
            <a:xfrm>
              <a:off x="1094231" y="5279136"/>
              <a:ext cx="256540" cy="0"/>
            </a:xfrm>
            <a:custGeom>
              <a:avLst/>
              <a:gdLst/>
              <a:ahLst/>
              <a:cxnLst/>
              <a:rect l="l" t="t" r="r" b="b"/>
              <a:pathLst>
                <a:path w="256540">
                  <a:moveTo>
                    <a:pt x="0" y="0"/>
                  </a:moveTo>
                  <a:lnTo>
                    <a:pt x="256031" y="0"/>
                  </a:lnTo>
                </a:path>
              </a:pathLst>
            </a:custGeom>
            <a:ln w="1524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90" name="object 90"/>
          <p:cNvGrpSpPr/>
          <p:nvPr/>
        </p:nvGrpSpPr>
        <p:grpSpPr>
          <a:xfrm>
            <a:off x="5518263" y="790955"/>
            <a:ext cx="2781335" cy="850900"/>
            <a:chOff x="2398776" y="790955"/>
            <a:chExt cx="1209040" cy="850900"/>
          </a:xfrm>
        </p:grpSpPr>
        <p:sp>
          <p:nvSpPr>
            <p:cNvPr id="91" name="object 91"/>
            <p:cNvSpPr/>
            <p:nvPr/>
          </p:nvSpPr>
          <p:spPr>
            <a:xfrm>
              <a:off x="2406396" y="955548"/>
              <a:ext cx="306705" cy="307975"/>
            </a:xfrm>
            <a:custGeom>
              <a:avLst/>
              <a:gdLst/>
              <a:ahLst/>
              <a:cxnLst/>
              <a:rect l="l" t="t" r="r" b="b"/>
              <a:pathLst>
                <a:path w="306705" h="307975">
                  <a:moveTo>
                    <a:pt x="0" y="155448"/>
                  </a:moveTo>
                  <a:lnTo>
                    <a:pt x="7656" y="106509"/>
                  </a:lnTo>
                  <a:lnTo>
                    <a:pt x="29065" y="63861"/>
                  </a:lnTo>
                  <a:lnTo>
                    <a:pt x="61886" y="30138"/>
                  </a:lnTo>
                  <a:lnTo>
                    <a:pt x="103778" y="7973"/>
                  </a:lnTo>
                  <a:lnTo>
                    <a:pt x="152400" y="0"/>
                  </a:lnTo>
                  <a:lnTo>
                    <a:pt x="201180" y="7973"/>
                  </a:lnTo>
                  <a:lnTo>
                    <a:pt x="243449" y="30138"/>
                  </a:lnTo>
                  <a:lnTo>
                    <a:pt x="276721" y="63861"/>
                  </a:lnTo>
                  <a:lnTo>
                    <a:pt x="298508" y="106509"/>
                  </a:lnTo>
                  <a:lnTo>
                    <a:pt x="306323" y="155448"/>
                  </a:lnTo>
                  <a:lnTo>
                    <a:pt x="298508" y="203484"/>
                  </a:lnTo>
                  <a:lnTo>
                    <a:pt x="276721" y="245303"/>
                  </a:lnTo>
                  <a:lnTo>
                    <a:pt x="243449" y="278343"/>
                  </a:lnTo>
                  <a:lnTo>
                    <a:pt x="201180" y="300045"/>
                  </a:lnTo>
                  <a:lnTo>
                    <a:pt x="152400" y="307848"/>
                  </a:lnTo>
                  <a:lnTo>
                    <a:pt x="103778" y="300045"/>
                  </a:lnTo>
                  <a:lnTo>
                    <a:pt x="61886" y="278343"/>
                  </a:lnTo>
                  <a:lnTo>
                    <a:pt x="29065" y="245303"/>
                  </a:lnTo>
                  <a:lnTo>
                    <a:pt x="7656" y="203484"/>
                  </a:lnTo>
                  <a:lnTo>
                    <a:pt x="0" y="155448"/>
                  </a:lnTo>
                </a:path>
              </a:pathLst>
            </a:custGeom>
            <a:ln w="1524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2" name="object 92"/>
            <p:cNvSpPr/>
            <p:nvPr/>
          </p:nvSpPr>
          <p:spPr>
            <a:xfrm>
              <a:off x="2682240" y="1007364"/>
              <a:ext cx="917575" cy="626745"/>
            </a:xfrm>
            <a:custGeom>
              <a:avLst/>
              <a:gdLst/>
              <a:ahLst/>
              <a:cxnLst/>
              <a:rect l="l" t="t" r="r" b="b"/>
              <a:pathLst>
                <a:path w="917575" h="626744">
                  <a:moveTo>
                    <a:pt x="0" y="0"/>
                  </a:moveTo>
                  <a:lnTo>
                    <a:pt x="234695" y="0"/>
                  </a:lnTo>
                </a:path>
                <a:path w="917575" h="626744">
                  <a:moveTo>
                    <a:pt x="30479" y="103631"/>
                  </a:moveTo>
                  <a:lnTo>
                    <a:pt x="917448" y="100583"/>
                  </a:lnTo>
                </a:path>
                <a:path w="917575" h="626744">
                  <a:moveTo>
                    <a:pt x="0" y="198119"/>
                  </a:moveTo>
                  <a:lnTo>
                    <a:pt x="731519" y="198119"/>
                  </a:lnTo>
                </a:path>
                <a:path w="917575" h="626744">
                  <a:moveTo>
                    <a:pt x="263651" y="0"/>
                  </a:moveTo>
                  <a:lnTo>
                    <a:pt x="263651" y="626364"/>
                  </a:lnTo>
                  <a:lnTo>
                    <a:pt x="760475" y="626364"/>
                  </a:lnTo>
                  <a:lnTo>
                    <a:pt x="760475" y="198119"/>
                  </a:lnTo>
                </a:path>
              </a:pathLst>
            </a:custGeom>
            <a:ln w="1524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3" name="object 93"/>
            <p:cNvSpPr/>
            <p:nvPr/>
          </p:nvSpPr>
          <p:spPr>
            <a:xfrm>
              <a:off x="2919971" y="982992"/>
              <a:ext cx="547370" cy="248920"/>
            </a:xfrm>
            <a:custGeom>
              <a:avLst/>
              <a:gdLst/>
              <a:ahLst/>
              <a:cxnLst/>
              <a:rect l="l" t="t" r="r" b="b"/>
              <a:pathLst>
                <a:path w="547370" h="248919">
                  <a:moveTo>
                    <a:pt x="50292" y="24384"/>
                  </a:moveTo>
                  <a:lnTo>
                    <a:pt x="48412" y="14782"/>
                  </a:lnTo>
                  <a:lnTo>
                    <a:pt x="43243" y="7048"/>
                  </a:lnTo>
                  <a:lnTo>
                    <a:pt x="35509" y="1879"/>
                  </a:lnTo>
                  <a:lnTo>
                    <a:pt x="25908" y="0"/>
                  </a:lnTo>
                  <a:lnTo>
                    <a:pt x="15430" y="1879"/>
                  </a:lnTo>
                  <a:lnTo>
                    <a:pt x="7239" y="7048"/>
                  </a:lnTo>
                  <a:lnTo>
                    <a:pt x="1905" y="14782"/>
                  </a:lnTo>
                  <a:lnTo>
                    <a:pt x="0" y="24384"/>
                  </a:lnTo>
                  <a:lnTo>
                    <a:pt x="1905" y="34213"/>
                  </a:lnTo>
                  <a:lnTo>
                    <a:pt x="7239" y="42481"/>
                  </a:lnTo>
                  <a:lnTo>
                    <a:pt x="15430" y="48171"/>
                  </a:lnTo>
                  <a:lnTo>
                    <a:pt x="25908" y="50292"/>
                  </a:lnTo>
                  <a:lnTo>
                    <a:pt x="35509" y="48171"/>
                  </a:lnTo>
                  <a:lnTo>
                    <a:pt x="43243" y="42481"/>
                  </a:lnTo>
                  <a:lnTo>
                    <a:pt x="48412" y="34213"/>
                  </a:lnTo>
                  <a:lnTo>
                    <a:pt x="50292" y="24384"/>
                  </a:lnTo>
                  <a:close/>
                </a:path>
                <a:path w="547370" h="248919">
                  <a:moveTo>
                    <a:pt x="547128" y="222491"/>
                  </a:moveTo>
                  <a:lnTo>
                    <a:pt x="545236" y="212902"/>
                  </a:lnTo>
                  <a:lnTo>
                    <a:pt x="540080" y="205155"/>
                  </a:lnTo>
                  <a:lnTo>
                    <a:pt x="532333" y="199999"/>
                  </a:lnTo>
                  <a:lnTo>
                    <a:pt x="522744" y="198107"/>
                  </a:lnTo>
                  <a:lnTo>
                    <a:pt x="512267" y="199999"/>
                  </a:lnTo>
                  <a:lnTo>
                    <a:pt x="504075" y="205155"/>
                  </a:lnTo>
                  <a:lnTo>
                    <a:pt x="498741" y="212902"/>
                  </a:lnTo>
                  <a:lnTo>
                    <a:pt x="496836" y="222491"/>
                  </a:lnTo>
                  <a:lnTo>
                    <a:pt x="498741" y="232968"/>
                  </a:lnTo>
                  <a:lnTo>
                    <a:pt x="504075" y="241160"/>
                  </a:lnTo>
                  <a:lnTo>
                    <a:pt x="512267" y="246494"/>
                  </a:lnTo>
                  <a:lnTo>
                    <a:pt x="522744" y="248399"/>
                  </a:lnTo>
                  <a:lnTo>
                    <a:pt x="532333" y="246494"/>
                  </a:lnTo>
                  <a:lnTo>
                    <a:pt x="540080" y="241160"/>
                  </a:lnTo>
                  <a:lnTo>
                    <a:pt x="545236" y="232968"/>
                  </a:lnTo>
                  <a:lnTo>
                    <a:pt x="547128" y="222491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4" name="object 94"/>
            <p:cNvSpPr/>
            <p:nvPr/>
          </p:nvSpPr>
          <p:spPr>
            <a:xfrm>
              <a:off x="3194303" y="1107948"/>
              <a:ext cx="0" cy="525780"/>
            </a:xfrm>
            <a:custGeom>
              <a:avLst/>
              <a:gdLst/>
              <a:ahLst/>
              <a:cxnLst/>
              <a:rect l="l" t="t" r="r" b="b"/>
              <a:pathLst>
                <a:path h="525780">
                  <a:moveTo>
                    <a:pt x="0" y="525780"/>
                  </a:moveTo>
                  <a:lnTo>
                    <a:pt x="0" y="0"/>
                  </a:lnTo>
                </a:path>
              </a:pathLst>
            </a:custGeom>
            <a:ln w="1524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5" name="object 95"/>
            <p:cNvSpPr/>
            <p:nvPr/>
          </p:nvSpPr>
          <p:spPr>
            <a:xfrm>
              <a:off x="3168395" y="1082040"/>
              <a:ext cx="50800" cy="48895"/>
            </a:xfrm>
            <a:custGeom>
              <a:avLst/>
              <a:gdLst/>
              <a:ahLst/>
              <a:cxnLst/>
              <a:rect l="l" t="t" r="r" b="b"/>
              <a:pathLst>
                <a:path w="50800" h="48894">
                  <a:moveTo>
                    <a:pt x="25907" y="48768"/>
                  </a:moveTo>
                  <a:lnTo>
                    <a:pt x="15430" y="46910"/>
                  </a:lnTo>
                  <a:lnTo>
                    <a:pt x="7238" y="41910"/>
                  </a:lnTo>
                  <a:lnTo>
                    <a:pt x="1904" y="34623"/>
                  </a:lnTo>
                  <a:lnTo>
                    <a:pt x="0" y="25908"/>
                  </a:lnTo>
                  <a:lnTo>
                    <a:pt x="1904" y="16073"/>
                  </a:lnTo>
                  <a:lnTo>
                    <a:pt x="7238" y="7810"/>
                  </a:lnTo>
                  <a:lnTo>
                    <a:pt x="15430" y="2119"/>
                  </a:lnTo>
                  <a:lnTo>
                    <a:pt x="25907" y="0"/>
                  </a:lnTo>
                  <a:lnTo>
                    <a:pt x="35504" y="2119"/>
                  </a:lnTo>
                  <a:lnTo>
                    <a:pt x="43243" y="7810"/>
                  </a:lnTo>
                  <a:lnTo>
                    <a:pt x="48410" y="16073"/>
                  </a:lnTo>
                  <a:lnTo>
                    <a:pt x="50291" y="25908"/>
                  </a:lnTo>
                  <a:lnTo>
                    <a:pt x="48410" y="34623"/>
                  </a:lnTo>
                  <a:lnTo>
                    <a:pt x="43243" y="41910"/>
                  </a:lnTo>
                  <a:lnTo>
                    <a:pt x="35504" y="46910"/>
                  </a:lnTo>
                  <a:lnTo>
                    <a:pt x="25907" y="48768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6" name="object 96"/>
            <p:cNvSpPr/>
            <p:nvPr/>
          </p:nvSpPr>
          <p:spPr>
            <a:xfrm>
              <a:off x="2973324" y="1007364"/>
              <a:ext cx="626745" cy="0"/>
            </a:xfrm>
            <a:custGeom>
              <a:avLst/>
              <a:gdLst/>
              <a:ahLst/>
              <a:cxnLst/>
              <a:rect l="l" t="t" r="r" b="b"/>
              <a:pathLst>
                <a:path w="626745">
                  <a:moveTo>
                    <a:pt x="0" y="0"/>
                  </a:moveTo>
                  <a:lnTo>
                    <a:pt x="626364" y="0"/>
                  </a:lnTo>
                </a:path>
              </a:pathLst>
            </a:custGeom>
            <a:ln w="1524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7" name="object 97"/>
            <p:cNvSpPr/>
            <p:nvPr/>
          </p:nvSpPr>
          <p:spPr>
            <a:xfrm>
              <a:off x="3247644" y="867155"/>
              <a:ext cx="266700" cy="81280"/>
            </a:xfrm>
            <a:custGeom>
              <a:avLst/>
              <a:gdLst/>
              <a:ahLst/>
              <a:cxnLst/>
              <a:rect l="l" t="t" r="r" b="b"/>
              <a:pathLst>
                <a:path w="266700" h="81280">
                  <a:moveTo>
                    <a:pt x="266700" y="80772"/>
                  </a:moveTo>
                  <a:lnTo>
                    <a:pt x="266700" y="65532"/>
                  </a:lnTo>
                  <a:lnTo>
                    <a:pt x="265176" y="57912"/>
                  </a:lnTo>
                  <a:lnTo>
                    <a:pt x="263652" y="50292"/>
                  </a:lnTo>
                  <a:lnTo>
                    <a:pt x="262128" y="44196"/>
                  </a:lnTo>
                  <a:lnTo>
                    <a:pt x="259079" y="36576"/>
                  </a:lnTo>
                  <a:lnTo>
                    <a:pt x="257556" y="30480"/>
                  </a:lnTo>
                  <a:lnTo>
                    <a:pt x="254508" y="24384"/>
                  </a:lnTo>
                  <a:lnTo>
                    <a:pt x="251460" y="19812"/>
                  </a:lnTo>
                  <a:lnTo>
                    <a:pt x="246888" y="15240"/>
                  </a:lnTo>
                  <a:lnTo>
                    <a:pt x="243840" y="10668"/>
                  </a:lnTo>
                  <a:lnTo>
                    <a:pt x="234696" y="4572"/>
                  </a:lnTo>
                  <a:lnTo>
                    <a:pt x="225551" y="1524"/>
                  </a:lnTo>
                  <a:lnTo>
                    <a:pt x="220979" y="1524"/>
                  </a:lnTo>
                  <a:lnTo>
                    <a:pt x="0" y="0"/>
                  </a:lnTo>
                </a:path>
              </a:pathLst>
            </a:custGeom>
            <a:ln w="1524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98" name="object 98"/>
            <p:cNvPicPr/>
            <p:nvPr/>
          </p:nvPicPr>
          <p:blipFill>
            <a:blip r:embed="rId9" cstate="print"/>
            <a:stretch>
              <a:fillRect/>
            </a:stretch>
          </p:blipFill>
          <p:spPr>
            <a:xfrm>
              <a:off x="2872739" y="790955"/>
              <a:ext cx="382524" cy="161544"/>
            </a:xfrm>
            <a:prstGeom prst="rect">
              <a:avLst/>
            </a:prstGeom>
          </p:spPr>
        </p:pic>
        <p:sp>
          <p:nvSpPr>
            <p:cNvPr id="99" name="object 99"/>
            <p:cNvSpPr/>
            <p:nvPr/>
          </p:nvSpPr>
          <p:spPr>
            <a:xfrm>
              <a:off x="3377184" y="1263395"/>
              <a:ext cx="0" cy="135890"/>
            </a:xfrm>
            <a:custGeom>
              <a:avLst/>
              <a:gdLst/>
              <a:ahLst/>
              <a:cxnLst/>
              <a:rect l="l" t="t" r="r" b="b"/>
              <a:pathLst>
                <a:path h="135890">
                  <a:moveTo>
                    <a:pt x="0" y="0"/>
                  </a:moveTo>
                  <a:lnTo>
                    <a:pt x="0" y="135636"/>
                  </a:lnTo>
                </a:path>
              </a:pathLst>
            </a:custGeom>
            <a:ln w="1524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0" name="object 100"/>
            <p:cNvSpPr/>
            <p:nvPr/>
          </p:nvSpPr>
          <p:spPr>
            <a:xfrm>
              <a:off x="3343656" y="1391412"/>
              <a:ext cx="66040" cy="99060"/>
            </a:xfrm>
            <a:custGeom>
              <a:avLst/>
              <a:gdLst/>
              <a:ahLst/>
              <a:cxnLst/>
              <a:rect l="l" t="t" r="r" b="b"/>
              <a:pathLst>
                <a:path w="66039" h="99059">
                  <a:moveTo>
                    <a:pt x="33527" y="99059"/>
                  </a:moveTo>
                  <a:lnTo>
                    <a:pt x="0" y="0"/>
                  </a:lnTo>
                  <a:lnTo>
                    <a:pt x="65532" y="0"/>
                  </a:lnTo>
                  <a:lnTo>
                    <a:pt x="33527" y="99059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1" name="object 101"/>
            <p:cNvSpPr/>
            <p:nvPr/>
          </p:nvSpPr>
          <p:spPr>
            <a:xfrm>
              <a:off x="3127248" y="1263395"/>
              <a:ext cx="0" cy="135890"/>
            </a:xfrm>
            <a:custGeom>
              <a:avLst/>
              <a:gdLst/>
              <a:ahLst/>
              <a:cxnLst/>
              <a:rect l="l" t="t" r="r" b="b"/>
              <a:pathLst>
                <a:path h="135890">
                  <a:moveTo>
                    <a:pt x="0" y="0"/>
                  </a:moveTo>
                  <a:lnTo>
                    <a:pt x="0" y="135636"/>
                  </a:lnTo>
                </a:path>
              </a:pathLst>
            </a:custGeom>
            <a:ln w="1524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2" name="object 102"/>
            <p:cNvSpPr/>
            <p:nvPr/>
          </p:nvSpPr>
          <p:spPr>
            <a:xfrm>
              <a:off x="3093719" y="1391412"/>
              <a:ext cx="67310" cy="99060"/>
            </a:xfrm>
            <a:custGeom>
              <a:avLst/>
              <a:gdLst/>
              <a:ahLst/>
              <a:cxnLst/>
              <a:rect l="l" t="t" r="r" b="b"/>
              <a:pathLst>
                <a:path w="67310" h="99059">
                  <a:moveTo>
                    <a:pt x="33528" y="99059"/>
                  </a:moveTo>
                  <a:lnTo>
                    <a:pt x="0" y="0"/>
                  </a:lnTo>
                  <a:lnTo>
                    <a:pt x="67056" y="0"/>
                  </a:lnTo>
                  <a:lnTo>
                    <a:pt x="33528" y="99059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3" name="object 103"/>
            <p:cNvSpPr/>
            <p:nvPr/>
          </p:nvSpPr>
          <p:spPr>
            <a:xfrm>
              <a:off x="2875788" y="1263395"/>
              <a:ext cx="0" cy="135890"/>
            </a:xfrm>
            <a:custGeom>
              <a:avLst/>
              <a:gdLst/>
              <a:ahLst/>
              <a:cxnLst/>
              <a:rect l="l" t="t" r="r" b="b"/>
              <a:pathLst>
                <a:path h="135890">
                  <a:moveTo>
                    <a:pt x="0" y="0"/>
                  </a:moveTo>
                  <a:lnTo>
                    <a:pt x="0" y="135636"/>
                  </a:lnTo>
                </a:path>
              </a:pathLst>
            </a:custGeom>
            <a:ln w="1524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4" name="object 104"/>
            <p:cNvSpPr/>
            <p:nvPr/>
          </p:nvSpPr>
          <p:spPr>
            <a:xfrm>
              <a:off x="2842259" y="1391412"/>
              <a:ext cx="67310" cy="99060"/>
            </a:xfrm>
            <a:custGeom>
              <a:avLst/>
              <a:gdLst/>
              <a:ahLst/>
              <a:cxnLst/>
              <a:rect l="l" t="t" r="r" b="b"/>
              <a:pathLst>
                <a:path w="67310" h="99059">
                  <a:moveTo>
                    <a:pt x="33528" y="99059"/>
                  </a:moveTo>
                  <a:lnTo>
                    <a:pt x="0" y="0"/>
                  </a:lnTo>
                  <a:lnTo>
                    <a:pt x="67056" y="0"/>
                  </a:lnTo>
                  <a:lnTo>
                    <a:pt x="33528" y="99059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105" name="object 105"/>
          <p:cNvGrpSpPr/>
          <p:nvPr/>
        </p:nvGrpSpPr>
        <p:grpSpPr>
          <a:xfrm>
            <a:off x="2359460" y="829055"/>
            <a:ext cx="2486257" cy="812800"/>
            <a:chOff x="1025652" y="829055"/>
            <a:chExt cx="1080770" cy="812800"/>
          </a:xfrm>
        </p:grpSpPr>
        <p:sp>
          <p:nvSpPr>
            <p:cNvPr id="106" name="object 106"/>
            <p:cNvSpPr/>
            <p:nvPr/>
          </p:nvSpPr>
          <p:spPr>
            <a:xfrm>
              <a:off x="1025652" y="836675"/>
              <a:ext cx="1073150" cy="797560"/>
            </a:xfrm>
            <a:custGeom>
              <a:avLst/>
              <a:gdLst/>
              <a:ahLst/>
              <a:cxnLst/>
              <a:rect l="l" t="t" r="r" b="b"/>
              <a:pathLst>
                <a:path w="1073150" h="797560">
                  <a:moveTo>
                    <a:pt x="0" y="128016"/>
                  </a:moveTo>
                  <a:lnTo>
                    <a:pt x="438911" y="128016"/>
                  </a:lnTo>
                </a:path>
                <a:path w="1073150" h="797560">
                  <a:moveTo>
                    <a:pt x="467868" y="103632"/>
                  </a:moveTo>
                  <a:lnTo>
                    <a:pt x="467868" y="0"/>
                  </a:lnTo>
                  <a:lnTo>
                    <a:pt x="1072896" y="0"/>
                  </a:lnTo>
                  <a:lnTo>
                    <a:pt x="1072896" y="797052"/>
                  </a:lnTo>
                </a:path>
              </a:pathLst>
            </a:custGeom>
            <a:ln w="1524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107" name="object 107"/>
            <p:cNvPicPr/>
            <p:nvPr/>
          </p:nvPicPr>
          <p:blipFill>
            <a:blip r:embed="rId10" cstate="print"/>
            <a:stretch>
              <a:fillRect/>
            </a:stretch>
          </p:blipFill>
          <p:spPr>
            <a:xfrm>
              <a:off x="1461516" y="932688"/>
              <a:ext cx="65531" cy="65532"/>
            </a:xfrm>
            <a:prstGeom prst="rect">
              <a:avLst/>
            </a:prstGeom>
          </p:spPr>
        </p:pic>
        <p:sp>
          <p:nvSpPr>
            <p:cNvPr id="108" name="object 108"/>
            <p:cNvSpPr/>
            <p:nvPr/>
          </p:nvSpPr>
          <p:spPr>
            <a:xfrm>
              <a:off x="1223771" y="1633728"/>
              <a:ext cx="875030" cy="0"/>
            </a:xfrm>
            <a:custGeom>
              <a:avLst/>
              <a:gdLst/>
              <a:ahLst/>
              <a:cxnLst/>
              <a:rect l="l" t="t" r="r" b="b"/>
              <a:pathLst>
                <a:path w="875030">
                  <a:moveTo>
                    <a:pt x="874776" y="0"/>
                  </a:moveTo>
                  <a:lnTo>
                    <a:pt x="0" y="0"/>
                  </a:lnTo>
                </a:path>
              </a:pathLst>
            </a:custGeom>
            <a:ln w="1524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109" name="object 109"/>
            <p:cNvPicPr/>
            <p:nvPr/>
          </p:nvPicPr>
          <p:blipFill>
            <a:blip r:embed="rId11" cstate="print"/>
            <a:stretch>
              <a:fillRect/>
            </a:stretch>
          </p:blipFill>
          <p:spPr>
            <a:xfrm>
              <a:off x="1191767" y="940308"/>
              <a:ext cx="65531" cy="184404"/>
            </a:xfrm>
            <a:prstGeom prst="rect">
              <a:avLst/>
            </a:prstGeom>
          </p:spPr>
        </p:pic>
        <p:sp>
          <p:nvSpPr>
            <p:cNvPr id="110" name="object 110"/>
            <p:cNvSpPr/>
            <p:nvPr/>
          </p:nvSpPr>
          <p:spPr>
            <a:xfrm>
              <a:off x="1082040" y="1149096"/>
              <a:ext cx="0" cy="135890"/>
            </a:xfrm>
            <a:custGeom>
              <a:avLst/>
              <a:gdLst/>
              <a:ahLst/>
              <a:cxnLst/>
              <a:rect l="l" t="t" r="r" b="b"/>
              <a:pathLst>
                <a:path h="135890">
                  <a:moveTo>
                    <a:pt x="0" y="0"/>
                  </a:moveTo>
                  <a:lnTo>
                    <a:pt x="0" y="135636"/>
                  </a:lnTo>
                </a:path>
              </a:pathLst>
            </a:custGeom>
            <a:ln w="1524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1" name="object 111"/>
            <p:cNvSpPr/>
            <p:nvPr/>
          </p:nvSpPr>
          <p:spPr>
            <a:xfrm>
              <a:off x="1048512" y="1277112"/>
              <a:ext cx="67310" cy="100965"/>
            </a:xfrm>
            <a:custGeom>
              <a:avLst/>
              <a:gdLst/>
              <a:ahLst/>
              <a:cxnLst/>
              <a:rect l="l" t="t" r="r" b="b"/>
              <a:pathLst>
                <a:path w="67309" h="100965">
                  <a:moveTo>
                    <a:pt x="33527" y="100583"/>
                  </a:moveTo>
                  <a:lnTo>
                    <a:pt x="0" y="0"/>
                  </a:lnTo>
                  <a:lnTo>
                    <a:pt x="67056" y="0"/>
                  </a:lnTo>
                  <a:lnTo>
                    <a:pt x="33527" y="100583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2" name="object 112"/>
            <p:cNvSpPr/>
            <p:nvPr/>
          </p:nvSpPr>
          <p:spPr>
            <a:xfrm>
              <a:off x="1199387" y="1217676"/>
              <a:ext cx="50800" cy="245745"/>
            </a:xfrm>
            <a:custGeom>
              <a:avLst/>
              <a:gdLst/>
              <a:ahLst/>
              <a:cxnLst/>
              <a:rect l="l" t="t" r="r" b="b"/>
              <a:pathLst>
                <a:path w="50800" h="245744">
                  <a:moveTo>
                    <a:pt x="24384" y="245364"/>
                  </a:moveTo>
                  <a:lnTo>
                    <a:pt x="50292" y="231648"/>
                  </a:lnTo>
                  <a:lnTo>
                    <a:pt x="0" y="205740"/>
                  </a:lnTo>
                  <a:lnTo>
                    <a:pt x="50292" y="176784"/>
                  </a:lnTo>
                  <a:lnTo>
                    <a:pt x="0" y="149352"/>
                  </a:lnTo>
                  <a:lnTo>
                    <a:pt x="50292" y="121920"/>
                  </a:lnTo>
                  <a:lnTo>
                    <a:pt x="0" y="92964"/>
                  </a:lnTo>
                  <a:lnTo>
                    <a:pt x="24384" y="79247"/>
                  </a:lnTo>
                  <a:lnTo>
                    <a:pt x="24384" y="0"/>
                  </a:lnTo>
                </a:path>
              </a:pathLst>
            </a:custGeom>
            <a:ln w="1524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113" name="object 113"/>
            <p:cNvPicPr/>
            <p:nvPr/>
          </p:nvPicPr>
          <p:blipFill>
            <a:blip r:embed="rId12" cstate="print"/>
            <a:stretch>
              <a:fillRect/>
            </a:stretch>
          </p:blipFill>
          <p:spPr>
            <a:xfrm>
              <a:off x="1191767" y="1159763"/>
              <a:ext cx="65531" cy="65532"/>
            </a:xfrm>
            <a:prstGeom prst="rect">
              <a:avLst/>
            </a:prstGeom>
          </p:spPr>
        </p:pic>
        <p:sp>
          <p:nvSpPr>
            <p:cNvPr id="114" name="object 114"/>
            <p:cNvSpPr/>
            <p:nvPr/>
          </p:nvSpPr>
          <p:spPr>
            <a:xfrm>
              <a:off x="1223771" y="964692"/>
              <a:ext cx="405765" cy="669290"/>
            </a:xfrm>
            <a:custGeom>
              <a:avLst/>
              <a:gdLst/>
              <a:ahLst/>
              <a:cxnLst/>
              <a:rect l="l" t="t" r="r" b="b"/>
              <a:pathLst>
                <a:path w="405764" h="669289">
                  <a:moveTo>
                    <a:pt x="0" y="498348"/>
                  </a:moveTo>
                  <a:lnTo>
                    <a:pt x="0" y="669036"/>
                  </a:lnTo>
                </a:path>
                <a:path w="405764" h="669289">
                  <a:moveTo>
                    <a:pt x="298704" y="0"/>
                  </a:moveTo>
                  <a:lnTo>
                    <a:pt x="405383" y="0"/>
                  </a:lnTo>
                </a:path>
              </a:pathLst>
            </a:custGeom>
            <a:ln w="1524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115" name="object 115"/>
          <p:cNvGrpSpPr/>
          <p:nvPr/>
        </p:nvGrpSpPr>
        <p:grpSpPr>
          <a:xfrm>
            <a:off x="2114049" y="2298192"/>
            <a:ext cx="2749198" cy="160020"/>
            <a:chOff x="918972" y="2298192"/>
            <a:chExt cx="1195070" cy="160020"/>
          </a:xfrm>
        </p:grpSpPr>
        <p:sp>
          <p:nvSpPr>
            <p:cNvPr id="116" name="object 116"/>
            <p:cNvSpPr/>
            <p:nvPr/>
          </p:nvSpPr>
          <p:spPr>
            <a:xfrm>
              <a:off x="918972" y="2305812"/>
              <a:ext cx="1170940" cy="127000"/>
            </a:xfrm>
            <a:custGeom>
              <a:avLst/>
              <a:gdLst/>
              <a:ahLst/>
              <a:cxnLst/>
              <a:rect l="l" t="t" r="r" b="b"/>
              <a:pathLst>
                <a:path w="1170939" h="127000">
                  <a:moveTo>
                    <a:pt x="0" y="126491"/>
                  </a:moveTo>
                  <a:lnTo>
                    <a:pt x="460248" y="126491"/>
                  </a:lnTo>
                </a:path>
                <a:path w="1170939" h="127000">
                  <a:moveTo>
                    <a:pt x="473964" y="126491"/>
                  </a:moveTo>
                  <a:lnTo>
                    <a:pt x="473964" y="0"/>
                  </a:lnTo>
                  <a:lnTo>
                    <a:pt x="1170431" y="0"/>
                  </a:lnTo>
                  <a:lnTo>
                    <a:pt x="1170431" y="126491"/>
                  </a:lnTo>
                </a:path>
              </a:pathLst>
            </a:custGeom>
            <a:ln w="1524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7" name="object 117"/>
            <p:cNvSpPr/>
            <p:nvPr/>
          </p:nvSpPr>
          <p:spPr>
            <a:xfrm>
              <a:off x="1367028" y="2407932"/>
              <a:ext cx="746760" cy="50800"/>
            </a:xfrm>
            <a:custGeom>
              <a:avLst/>
              <a:gdLst/>
              <a:ahLst/>
              <a:cxnLst/>
              <a:rect l="l" t="t" r="r" b="b"/>
              <a:pathLst>
                <a:path w="746760" h="50800">
                  <a:moveTo>
                    <a:pt x="50292" y="24384"/>
                  </a:moveTo>
                  <a:lnTo>
                    <a:pt x="48399" y="14782"/>
                  </a:lnTo>
                  <a:lnTo>
                    <a:pt x="43243" y="7048"/>
                  </a:lnTo>
                  <a:lnTo>
                    <a:pt x="35496" y="1879"/>
                  </a:lnTo>
                  <a:lnTo>
                    <a:pt x="25908" y="0"/>
                  </a:lnTo>
                  <a:lnTo>
                    <a:pt x="16065" y="1879"/>
                  </a:lnTo>
                  <a:lnTo>
                    <a:pt x="7810" y="7048"/>
                  </a:lnTo>
                  <a:lnTo>
                    <a:pt x="2108" y="14782"/>
                  </a:lnTo>
                  <a:lnTo>
                    <a:pt x="0" y="24384"/>
                  </a:lnTo>
                  <a:lnTo>
                    <a:pt x="2108" y="34213"/>
                  </a:lnTo>
                  <a:lnTo>
                    <a:pt x="7810" y="42481"/>
                  </a:lnTo>
                  <a:lnTo>
                    <a:pt x="16065" y="48171"/>
                  </a:lnTo>
                  <a:lnTo>
                    <a:pt x="25908" y="50292"/>
                  </a:lnTo>
                  <a:lnTo>
                    <a:pt x="35496" y="48171"/>
                  </a:lnTo>
                  <a:lnTo>
                    <a:pt x="43243" y="42481"/>
                  </a:lnTo>
                  <a:lnTo>
                    <a:pt x="48399" y="34213"/>
                  </a:lnTo>
                  <a:lnTo>
                    <a:pt x="50292" y="24384"/>
                  </a:lnTo>
                  <a:close/>
                </a:path>
                <a:path w="746760" h="50800">
                  <a:moveTo>
                    <a:pt x="746760" y="24384"/>
                  </a:moveTo>
                  <a:lnTo>
                    <a:pt x="744867" y="14782"/>
                  </a:lnTo>
                  <a:lnTo>
                    <a:pt x="739711" y="7048"/>
                  </a:lnTo>
                  <a:lnTo>
                    <a:pt x="731964" y="1879"/>
                  </a:lnTo>
                  <a:lnTo>
                    <a:pt x="722376" y="0"/>
                  </a:lnTo>
                  <a:lnTo>
                    <a:pt x="712774" y="1879"/>
                  </a:lnTo>
                  <a:lnTo>
                    <a:pt x="705040" y="7048"/>
                  </a:lnTo>
                  <a:lnTo>
                    <a:pt x="699871" y="14782"/>
                  </a:lnTo>
                  <a:lnTo>
                    <a:pt x="697992" y="24384"/>
                  </a:lnTo>
                  <a:lnTo>
                    <a:pt x="699871" y="34213"/>
                  </a:lnTo>
                  <a:lnTo>
                    <a:pt x="705040" y="42481"/>
                  </a:lnTo>
                  <a:lnTo>
                    <a:pt x="712774" y="48171"/>
                  </a:lnTo>
                  <a:lnTo>
                    <a:pt x="722376" y="50292"/>
                  </a:lnTo>
                  <a:lnTo>
                    <a:pt x="731964" y="48171"/>
                  </a:lnTo>
                  <a:lnTo>
                    <a:pt x="739711" y="42481"/>
                  </a:lnTo>
                  <a:lnTo>
                    <a:pt x="744867" y="34213"/>
                  </a:lnTo>
                  <a:lnTo>
                    <a:pt x="746760" y="24384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118" name="object 118"/>
          <p:cNvSpPr/>
          <p:nvPr/>
        </p:nvSpPr>
        <p:spPr>
          <a:xfrm>
            <a:off x="2573321" y="3107435"/>
            <a:ext cx="2233541" cy="0"/>
          </a:xfrm>
          <a:custGeom>
            <a:avLst/>
            <a:gdLst/>
            <a:ahLst/>
            <a:cxnLst/>
            <a:rect l="l" t="t" r="r" b="b"/>
            <a:pathLst>
              <a:path w="970914">
                <a:moveTo>
                  <a:pt x="970787" y="0"/>
                </a:moveTo>
                <a:lnTo>
                  <a:pt x="0" y="0"/>
                </a:lnTo>
              </a:path>
            </a:pathLst>
          </a:custGeom>
          <a:ln w="1524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pic>
        <p:nvPicPr>
          <p:cNvPr id="119" name="object 119"/>
          <p:cNvPicPr/>
          <p:nvPr/>
        </p:nvPicPr>
        <p:blipFill>
          <a:blip r:embed="rId13" cstate="print"/>
          <a:stretch>
            <a:fillRect/>
          </a:stretch>
        </p:blipFill>
        <p:spPr>
          <a:xfrm>
            <a:off x="2496191" y="2414016"/>
            <a:ext cx="147245" cy="187452"/>
          </a:xfrm>
          <a:prstGeom prst="rect">
            <a:avLst/>
          </a:prstGeom>
        </p:spPr>
      </p:pic>
      <p:grpSp>
        <p:nvGrpSpPr>
          <p:cNvPr id="120" name="object 120"/>
          <p:cNvGrpSpPr/>
          <p:nvPr/>
        </p:nvGrpSpPr>
        <p:grpSpPr>
          <a:xfrm>
            <a:off x="2166635" y="2625852"/>
            <a:ext cx="154843" cy="227329"/>
            <a:chOff x="941831" y="2625851"/>
            <a:chExt cx="67310" cy="227329"/>
          </a:xfrm>
        </p:grpSpPr>
        <p:sp>
          <p:nvSpPr>
            <p:cNvPr id="121" name="object 121"/>
            <p:cNvSpPr/>
            <p:nvPr/>
          </p:nvSpPr>
          <p:spPr>
            <a:xfrm>
              <a:off x="975359" y="2625851"/>
              <a:ext cx="0" cy="134620"/>
            </a:xfrm>
            <a:custGeom>
              <a:avLst/>
              <a:gdLst/>
              <a:ahLst/>
              <a:cxnLst/>
              <a:rect l="l" t="t" r="r" b="b"/>
              <a:pathLst>
                <a:path h="134619">
                  <a:moveTo>
                    <a:pt x="0" y="0"/>
                  </a:moveTo>
                  <a:lnTo>
                    <a:pt x="0" y="134112"/>
                  </a:lnTo>
                </a:path>
              </a:pathLst>
            </a:custGeom>
            <a:ln w="1524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2" name="object 122"/>
            <p:cNvSpPr/>
            <p:nvPr/>
          </p:nvSpPr>
          <p:spPr>
            <a:xfrm>
              <a:off x="941831" y="2752343"/>
              <a:ext cx="67310" cy="100965"/>
            </a:xfrm>
            <a:custGeom>
              <a:avLst/>
              <a:gdLst/>
              <a:ahLst/>
              <a:cxnLst/>
              <a:rect l="l" t="t" r="r" b="b"/>
              <a:pathLst>
                <a:path w="67309" h="100964">
                  <a:moveTo>
                    <a:pt x="33528" y="100583"/>
                  </a:moveTo>
                  <a:lnTo>
                    <a:pt x="0" y="0"/>
                  </a:lnTo>
                  <a:lnTo>
                    <a:pt x="67056" y="0"/>
                  </a:lnTo>
                  <a:lnTo>
                    <a:pt x="33528" y="100583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123" name="object 123"/>
          <p:cNvGrpSpPr/>
          <p:nvPr/>
        </p:nvGrpSpPr>
        <p:grpSpPr>
          <a:xfrm>
            <a:off x="2496191" y="2634995"/>
            <a:ext cx="147539" cy="472440"/>
            <a:chOff x="1085088" y="2634995"/>
            <a:chExt cx="64135" cy="472440"/>
          </a:xfrm>
        </p:grpSpPr>
        <p:sp>
          <p:nvSpPr>
            <p:cNvPr id="124" name="object 124"/>
            <p:cNvSpPr/>
            <p:nvPr/>
          </p:nvSpPr>
          <p:spPr>
            <a:xfrm>
              <a:off x="1092708" y="2691384"/>
              <a:ext cx="48895" cy="248920"/>
            </a:xfrm>
            <a:custGeom>
              <a:avLst/>
              <a:gdLst/>
              <a:ahLst/>
              <a:cxnLst/>
              <a:rect l="l" t="t" r="r" b="b"/>
              <a:pathLst>
                <a:path w="48894" h="248919">
                  <a:moveTo>
                    <a:pt x="25908" y="248411"/>
                  </a:moveTo>
                  <a:lnTo>
                    <a:pt x="48768" y="234695"/>
                  </a:lnTo>
                  <a:lnTo>
                    <a:pt x="0" y="205739"/>
                  </a:lnTo>
                  <a:lnTo>
                    <a:pt x="48768" y="178307"/>
                  </a:lnTo>
                  <a:lnTo>
                    <a:pt x="0" y="150875"/>
                  </a:lnTo>
                  <a:lnTo>
                    <a:pt x="48768" y="121919"/>
                  </a:lnTo>
                  <a:lnTo>
                    <a:pt x="0" y="94487"/>
                  </a:lnTo>
                  <a:lnTo>
                    <a:pt x="25908" y="80771"/>
                  </a:lnTo>
                  <a:lnTo>
                    <a:pt x="25908" y="0"/>
                  </a:lnTo>
                </a:path>
              </a:pathLst>
            </a:custGeom>
            <a:ln w="1524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125" name="object 125"/>
            <p:cNvPicPr/>
            <p:nvPr/>
          </p:nvPicPr>
          <p:blipFill>
            <a:blip r:embed="rId14" cstate="print"/>
            <a:stretch>
              <a:fillRect/>
            </a:stretch>
          </p:blipFill>
          <p:spPr>
            <a:xfrm>
              <a:off x="1085088" y="2634995"/>
              <a:ext cx="64007" cy="64008"/>
            </a:xfrm>
            <a:prstGeom prst="rect">
              <a:avLst/>
            </a:prstGeom>
          </p:spPr>
        </p:pic>
        <p:sp>
          <p:nvSpPr>
            <p:cNvPr id="126" name="object 126"/>
            <p:cNvSpPr/>
            <p:nvPr/>
          </p:nvSpPr>
          <p:spPr>
            <a:xfrm>
              <a:off x="1118616" y="2939796"/>
              <a:ext cx="0" cy="167640"/>
            </a:xfrm>
            <a:custGeom>
              <a:avLst/>
              <a:gdLst/>
              <a:ahLst/>
              <a:cxnLst/>
              <a:rect l="l" t="t" r="r" b="b"/>
              <a:pathLst>
                <a:path h="167639">
                  <a:moveTo>
                    <a:pt x="0" y="0"/>
                  </a:moveTo>
                  <a:lnTo>
                    <a:pt x="0" y="167639"/>
                  </a:lnTo>
                </a:path>
              </a:pathLst>
            </a:custGeom>
            <a:ln w="1524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127" name="object 127"/>
          <p:cNvSpPr/>
          <p:nvPr/>
        </p:nvSpPr>
        <p:spPr>
          <a:xfrm>
            <a:off x="3260471" y="2432304"/>
            <a:ext cx="242490" cy="0"/>
          </a:xfrm>
          <a:custGeom>
            <a:avLst/>
            <a:gdLst/>
            <a:ahLst/>
            <a:cxnLst/>
            <a:rect l="l" t="t" r="r" b="b"/>
            <a:pathLst>
              <a:path w="105409">
                <a:moveTo>
                  <a:pt x="0" y="0"/>
                </a:moveTo>
                <a:lnTo>
                  <a:pt x="105155" y="0"/>
                </a:lnTo>
              </a:path>
            </a:pathLst>
          </a:custGeom>
          <a:ln w="1524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grpSp>
        <p:nvGrpSpPr>
          <p:cNvPr id="128" name="object 128"/>
          <p:cNvGrpSpPr/>
          <p:nvPr/>
        </p:nvGrpSpPr>
        <p:grpSpPr>
          <a:xfrm>
            <a:off x="3982684" y="2407919"/>
            <a:ext cx="1059069" cy="693420"/>
            <a:chOff x="1731263" y="2407919"/>
            <a:chExt cx="460375" cy="693420"/>
          </a:xfrm>
        </p:grpSpPr>
        <p:sp>
          <p:nvSpPr>
            <p:cNvPr id="129" name="object 129"/>
            <p:cNvSpPr/>
            <p:nvPr/>
          </p:nvSpPr>
          <p:spPr>
            <a:xfrm>
              <a:off x="1904999" y="2432304"/>
              <a:ext cx="287020" cy="0"/>
            </a:xfrm>
            <a:custGeom>
              <a:avLst/>
              <a:gdLst/>
              <a:ahLst/>
              <a:cxnLst/>
              <a:rect l="l" t="t" r="r" b="b"/>
              <a:pathLst>
                <a:path w="287019">
                  <a:moveTo>
                    <a:pt x="0" y="0"/>
                  </a:moveTo>
                  <a:lnTo>
                    <a:pt x="286512" y="0"/>
                  </a:lnTo>
                </a:path>
              </a:pathLst>
            </a:custGeom>
            <a:ln w="1524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0" name="object 130"/>
            <p:cNvSpPr/>
            <p:nvPr/>
          </p:nvSpPr>
          <p:spPr>
            <a:xfrm>
              <a:off x="1865375" y="2432303"/>
              <a:ext cx="48895" cy="509270"/>
            </a:xfrm>
            <a:custGeom>
              <a:avLst/>
              <a:gdLst/>
              <a:ahLst/>
              <a:cxnLst/>
              <a:rect l="l" t="t" r="r" b="b"/>
              <a:pathLst>
                <a:path w="48894" h="509269">
                  <a:moveTo>
                    <a:pt x="24383" y="509015"/>
                  </a:moveTo>
                  <a:lnTo>
                    <a:pt x="48767" y="495299"/>
                  </a:lnTo>
                  <a:lnTo>
                    <a:pt x="0" y="467867"/>
                  </a:lnTo>
                  <a:lnTo>
                    <a:pt x="48767" y="438911"/>
                  </a:lnTo>
                  <a:lnTo>
                    <a:pt x="0" y="411479"/>
                  </a:lnTo>
                  <a:lnTo>
                    <a:pt x="48767" y="384047"/>
                  </a:lnTo>
                  <a:lnTo>
                    <a:pt x="0" y="355091"/>
                  </a:lnTo>
                  <a:lnTo>
                    <a:pt x="24383" y="341375"/>
                  </a:lnTo>
                  <a:lnTo>
                    <a:pt x="24383" y="0"/>
                  </a:lnTo>
                </a:path>
              </a:pathLst>
            </a:custGeom>
            <a:ln w="1524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1" name="object 131"/>
            <p:cNvSpPr/>
            <p:nvPr/>
          </p:nvSpPr>
          <p:spPr>
            <a:xfrm>
              <a:off x="1863851" y="2407919"/>
              <a:ext cx="50800" cy="50800"/>
            </a:xfrm>
            <a:custGeom>
              <a:avLst/>
              <a:gdLst/>
              <a:ahLst/>
              <a:cxnLst/>
              <a:rect l="l" t="t" r="r" b="b"/>
              <a:pathLst>
                <a:path w="50800" h="50800">
                  <a:moveTo>
                    <a:pt x="25907" y="50292"/>
                  </a:moveTo>
                  <a:lnTo>
                    <a:pt x="16073" y="48172"/>
                  </a:lnTo>
                  <a:lnTo>
                    <a:pt x="7810" y="42481"/>
                  </a:lnTo>
                  <a:lnTo>
                    <a:pt x="2119" y="34218"/>
                  </a:lnTo>
                  <a:lnTo>
                    <a:pt x="0" y="24384"/>
                  </a:lnTo>
                  <a:lnTo>
                    <a:pt x="2119" y="14787"/>
                  </a:lnTo>
                  <a:lnTo>
                    <a:pt x="7810" y="7048"/>
                  </a:lnTo>
                  <a:lnTo>
                    <a:pt x="16073" y="1881"/>
                  </a:lnTo>
                  <a:lnTo>
                    <a:pt x="25907" y="0"/>
                  </a:lnTo>
                  <a:lnTo>
                    <a:pt x="35504" y="1881"/>
                  </a:lnTo>
                  <a:lnTo>
                    <a:pt x="43243" y="7048"/>
                  </a:lnTo>
                  <a:lnTo>
                    <a:pt x="48410" y="14787"/>
                  </a:lnTo>
                  <a:lnTo>
                    <a:pt x="50291" y="24384"/>
                  </a:lnTo>
                  <a:lnTo>
                    <a:pt x="48410" y="34218"/>
                  </a:lnTo>
                  <a:lnTo>
                    <a:pt x="43243" y="42481"/>
                  </a:lnTo>
                  <a:lnTo>
                    <a:pt x="35504" y="48172"/>
                  </a:lnTo>
                  <a:lnTo>
                    <a:pt x="25907" y="50292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2" name="object 132"/>
            <p:cNvSpPr/>
            <p:nvPr/>
          </p:nvSpPr>
          <p:spPr>
            <a:xfrm>
              <a:off x="1764791" y="2432304"/>
              <a:ext cx="125095" cy="669290"/>
            </a:xfrm>
            <a:custGeom>
              <a:avLst/>
              <a:gdLst/>
              <a:ahLst/>
              <a:cxnLst/>
              <a:rect l="l" t="t" r="r" b="b"/>
              <a:pathLst>
                <a:path w="125094" h="669289">
                  <a:moveTo>
                    <a:pt x="124967" y="669036"/>
                  </a:moveTo>
                  <a:lnTo>
                    <a:pt x="124967" y="509015"/>
                  </a:lnTo>
                </a:path>
                <a:path w="125094" h="669289">
                  <a:moveTo>
                    <a:pt x="112775" y="0"/>
                  </a:moveTo>
                  <a:lnTo>
                    <a:pt x="12191" y="0"/>
                  </a:lnTo>
                </a:path>
                <a:path w="125094" h="669289">
                  <a:moveTo>
                    <a:pt x="0" y="193547"/>
                  </a:moveTo>
                  <a:lnTo>
                    <a:pt x="0" y="327660"/>
                  </a:lnTo>
                </a:path>
              </a:pathLst>
            </a:custGeom>
            <a:ln w="1524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3" name="object 133"/>
            <p:cNvSpPr/>
            <p:nvPr/>
          </p:nvSpPr>
          <p:spPr>
            <a:xfrm>
              <a:off x="1731263" y="2752343"/>
              <a:ext cx="66040" cy="100965"/>
            </a:xfrm>
            <a:custGeom>
              <a:avLst/>
              <a:gdLst/>
              <a:ahLst/>
              <a:cxnLst/>
              <a:rect l="l" t="t" r="r" b="b"/>
              <a:pathLst>
                <a:path w="66039" h="100964">
                  <a:moveTo>
                    <a:pt x="33528" y="100583"/>
                  </a:moveTo>
                  <a:lnTo>
                    <a:pt x="0" y="0"/>
                  </a:lnTo>
                  <a:lnTo>
                    <a:pt x="65532" y="0"/>
                  </a:lnTo>
                  <a:lnTo>
                    <a:pt x="33528" y="100583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134" name="object 134"/>
          <p:cNvGrpSpPr/>
          <p:nvPr/>
        </p:nvGrpSpPr>
        <p:grpSpPr>
          <a:xfrm>
            <a:off x="5518264" y="2264663"/>
            <a:ext cx="2774031" cy="844550"/>
            <a:chOff x="2398776" y="2264663"/>
            <a:chExt cx="1205865" cy="844550"/>
          </a:xfrm>
        </p:grpSpPr>
        <p:sp>
          <p:nvSpPr>
            <p:cNvPr id="135" name="object 135"/>
            <p:cNvSpPr/>
            <p:nvPr/>
          </p:nvSpPr>
          <p:spPr>
            <a:xfrm>
              <a:off x="2406396" y="2430779"/>
              <a:ext cx="306705" cy="307975"/>
            </a:xfrm>
            <a:custGeom>
              <a:avLst/>
              <a:gdLst/>
              <a:ahLst/>
              <a:cxnLst/>
              <a:rect l="l" t="t" r="r" b="b"/>
              <a:pathLst>
                <a:path w="306705" h="307975">
                  <a:moveTo>
                    <a:pt x="0" y="153924"/>
                  </a:moveTo>
                  <a:lnTo>
                    <a:pt x="7656" y="105143"/>
                  </a:lnTo>
                  <a:lnTo>
                    <a:pt x="29065" y="62874"/>
                  </a:lnTo>
                  <a:lnTo>
                    <a:pt x="61886" y="29602"/>
                  </a:lnTo>
                  <a:lnTo>
                    <a:pt x="103778" y="7815"/>
                  </a:lnTo>
                  <a:lnTo>
                    <a:pt x="152400" y="0"/>
                  </a:lnTo>
                  <a:lnTo>
                    <a:pt x="201180" y="7815"/>
                  </a:lnTo>
                  <a:lnTo>
                    <a:pt x="243449" y="29602"/>
                  </a:lnTo>
                  <a:lnTo>
                    <a:pt x="276721" y="62874"/>
                  </a:lnTo>
                  <a:lnTo>
                    <a:pt x="298508" y="105143"/>
                  </a:lnTo>
                  <a:lnTo>
                    <a:pt x="306323" y="153924"/>
                  </a:lnTo>
                  <a:lnTo>
                    <a:pt x="298508" y="202704"/>
                  </a:lnTo>
                  <a:lnTo>
                    <a:pt x="276721" y="244973"/>
                  </a:lnTo>
                  <a:lnTo>
                    <a:pt x="243449" y="278245"/>
                  </a:lnTo>
                  <a:lnTo>
                    <a:pt x="201180" y="300032"/>
                  </a:lnTo>
                  <a:lnTo>
                    <a:pt x="152400" y="307848"/>
                  </a:lnTo>
                  <a:lnTo>
                    <a:pt x="103778" y="300032"/>
                  </a:lnTo>
                  <a:lnTo>
                    <a:pt x="61886" y="278245"/>
                  </a:lnTo>
                  <a:lnTo>
                    <a:pt x="29065" y="244973"/>
                  </a:lnTo>
                  <a:lnTo>
                    <a:pt x="7656" y="202704"/>
                  </a:lnTo>
                  <a:lnTo>
                    <a:pt x="0" y="153924"/>
                  </a:lnTo>
                </a:path>
              </a:pathLst>
            </a:custGeom>
            <a:ln w="1524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6" name="object 136"/>
            <p:cNvSpPr/>
            <p:nvPr/>
          </p:nvSpPr>
          <p:spPr>
            <a:xfrm>
              <a:off x="2682240" y="2481072"/>
              <a:ext cx="922019" cy="620395"/>
            </a:xfrm>
            <a:custGeom>
              <a:avLst/>
              <a:gdLst/>
              <a:ahLst/>
              <a:cxnLst/>
              <a:rect l="l" t="t" r="r" b="b"/>
              <a:pathLst>
                <a:path w="922020" h="620394">
                  <a:moveTo>
                    <a:pt x="30479" y="103631"/>
                  </a:moveTo>
                  <a:lnTo>
                    <a:pt x="922019" y="103631"/>
                  </a:lnTo>
                </a:path>
                <a:path w="922020" h="620394">
                  <a:moveTo>
                    <a:pt x="0" y="199643"/>
                  </a:moveTo>
                  <a:lnTo>
                    <a:pt x="731519" y="199643"/>
                  </a:lnTo>
                </a:path>
                <a:path w="922020" h="620394">
                  <a:moveTo>
                    <a:pt x="263651" y="620267"/>
                  </a:moveTo>
                  <a:lnTo>
                    <a:pt x="263651" y="0"/>
                  </a:lnTo>
                </a:path>
              </a:pathLst>
            </a:custGeom>
            <a:ln w="1524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7" name="object 137"/>
            <p:cNvSpPr/>
            <p:nvPr/>
          </p:nvSpPr>
          <p:spPr>
            <a:xfrm>
              <a:off x="2919984" y="2456688"/>
              <a:ext cx="50800" cy="50800"/>
            </a:xfrm>
            <a:custGeom>
              <a:avLst/>
              <a:gdLst/>
              <a:ahLst/>
              <a:cxnLst/>
              <a:rect l="l" t="t" r="r" b="b"/>
              <a:pathLst>
                <a:path w="50800" h="50800">
                  <a:moveTo>
                    <a:pt x="25907" y="50292"/>
                  </a:moveTo>
                  <a:lnTo>
                    <a:pt x="15430" y="48172"/>
                  </a:lnTo>
                  <a:lnTo>
                    <a:pt x="7238" y="42481"/>
                  </a:lnTo>
                  <a:lnTo>
                    <a:pt x="1904" y="34218"/>
                  </a:lnTo>
                  <a:lnTo>
                    <a:pt x="0" y="24384"/>
                  </a:lnTo>
                  <a:lnTo>
                    <a:pt x="1904" y="14787"/>
                  </a:lnTo>
                  <a:lnTo>
                    <a:pt x="7238" y="7048"/>
                  </a:lnTo>
                  <a:lnTo>
                    <a:pt x="15430" y="1881"/>
                  </a:lnTo>
                  <a:lnTo>
                    <a:pt x="25907" y="0"/>
                  </a:lnTo>
                  <a:lnTo>
                    <a:pt x="35504" y="1881"/>
                  </a:lnTo>
                  <a:lnTo>
                    <a:pt x="43243" y="7048"/>
                  </a:lnTo>
                  <a:lnTo>
                    <a:pt x="48410" y="14787"/>
                  </a:lnTo>
                  <a:lnTo>
                    <a:pt x="50291" y="24384"/>
                  </a:lnTo>
                  <a:lnTo>
                    <a:pt x="48410" y="34218"/>
                  </a:lnTo>
                  <a:lnTo>
                    <a:pt x="43243" y="42481"/>
                  </a:lnTo>
                  <a:lnTo>
                    <a:pt x="35504" y="48172"/>
                  </a:lnTo>
                  <a:lnTo>
                    <a:pt x="25907" y="50292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8" name="object 138"/>
            <p:cNvSpPr/>
            <p:nvPr/>
          </p:nvSpPr>
          <p:spPr>
            <a:xfrm>
              <a:off x="2680716" y="2482596"/>
              <a:ext cx="923925" cy="0"/>
            </a:xfrm>
            <a:custGeom>
              <a:avLst/>
              <a:gdLst/>
              <a:ahLst/>
              <a:cxnLst/>
              <a:rect l="l" t="t" r="r" b="b"/>
              <a:pathLst>
                <a:path w="923925">
                  <a:moveTo>
                    <a:pt x="0" y="0"/>
                  </a:moveTo>
                  <a:lnTo>
                    <a:pt x="923543" y="0"/>
                  </a:lnTo>
                </a:path>
              </a:pathLst>
            </a:custGeom>
            <a:ln w="1524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9" name="object 139"/>
            <p:cNvSpPr/>
            <p:nvPr/>
          </p:nvSpPr>
          <p:spPr>
            <a:xfrm>
              <a:off x="3247644" y="2343911"/>
              <a:ext cx="266700" cy="79375"/>
            </a:xfrm>
            <a:custGeom>
              <a:avLst/>
              <a:gdLst/>
              <a:ahLst/>
              <a:cxnLst/>
              <a:rect l="l" t="t" r="r" b="b"/>
              <a:pathLst>
                <a:path w="266700" h="79375">
                  <a:moveTo>
                    <a:pt x="266700" y="79248"/>
                  </a:moveTo>
                  <a:lnTo>
                    <a:pt x="266700" y="64008"/>
                  </a:lnTo>
                  <a:lnTo>
                    <a:pt x="265176" y="56388"/>
                  </a:lnTo>
                  <a:lnTo>
                    <a:pt x="263652" y="48768"/>
                  </a:lnTo>
                  <a:lnTo>
                    <a:pt x="262128" y="41148"/>
                  </a:lnTo>
                  <a:lnTo>
                    <a:pt x="259079" y="35052"/>
                  </a:lnTo>
                  <a:lnTo>
                    <a:pt x="257556" y="28956"/>
                  </a:lnTo>
                  <a:lnTo>
                    <a:pt x="254508" y="22860"/>
                  </a:lnTo>
                  <a:lnTo>
                    <a:pt x="251460" y="18288"/>
                  </a:lnTo>
                  <a:lnTo>
                    <a:pt x="246888" y="15240"/>
                  </a:lnTo>
                  <a:lnTo>
                    <a:pt x="243840" y="10668"/>
                  </a:lnTo>
                  <a:lnTo>
                    <a:pt x="234696" y="4572"/>
                  </a:lnTo>
                  <a:lnTo>
                    <a:pt x="225551" y="1524"/>
                  </a:lnTo>
                  <a:lnTo>
                    <a:pt x="220979" y="1524"/>
                  </a:lnTo>
                  <a:lnTo>
                    <a:pt x="0" y="0"/>
                  </a:lnTo>
                </a:path>
              </a:pathLst>
            </a:custGeom>
            <a:ln w="1524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140" name="object 140"/>
            <p:cNvPicPr/>
            <p:nvPr/>
          </p:nvPicPr>
          <p:blipFill>
            <a:blip r:embed="rId15" cstate="print"/>
            <a:stretch>
              <a:fillRect/>
            </a:stretch>
          </p:blipFill>
          <p:spPr>
            <a:xfrm>
              <a:off x="2872739" y="2264663"/>
              <a:ext cx="382524" cy="163068"/>
            </a:xfrm>
            <a:prstGeom prst="rect">
              <a:avLst/>
            </a:prstGeom>
          </p:spPr>
        </p:pic>
        <p:sp>
          <p:nvSpPr>
            <p:cNvPr id="141" name="object 141"/>
            <p:cNvSpPr/>
            <p:nvPr/>
          </p:nvSpPr>
          <p:spPr>
            <a:xfrm>
              <a:off x="3377184" y="2738627"/>
              <a:ext cx="0" cy="135890"/>
            </a:xfrm>
            <a:custGeom>
              <a:avLst/>
              <a:gdLst/>
              <a:ahLst/>
              <a:cxnLst/>
              <a:rect l="l" t="t" r="r" b="b"/>
              <a:pathLst>
                <a:path h="135889">
                  <a:moveTo>
                    <a:pt x="0" y="0"/>
                  </a:moveTo>
                  <a:lnTo>
                    <a:pt x="0" y="135636"/>
                  </a:lnTo>
                </a:path>
              </a:pathLst>
            </a:custGeom>
            <a:ln w="1524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42" name="object 142"/>
            <p:cNvSpPr/>
            <p:nvPr/>
          </p:nvSpPr>
          <p:spPr>
            <a:xfrm>
              <a:off x="3343656" y="2866643"/>
              <a:ext cx="66040" cy="100965"/>
            </a:xfrm>
            <a:custGeom>
              <a:avLst/>
              <a:gdLst/>
              <a:ahLst/>
              <a:cxnLst/>
              <a:rect l="l" t="t" r="r" b="b"/>
              <a:pathLst>
                <a:path w="66039" h="100964">
                  <a:moveTo>
                    <a:pt x="33527" y="100583"/>
                  </a:moveTo>
                  <a:lnTo>
                    <a:pt x="0" y="0"/>
                  </a:lnTo>
                  <a:lnTo>
                    <a:pt x="65532" y="0"/>
                  </a:lnTo>
                  <a:lnTo>
                    <a:pt x="33527" y="100583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43" name="object 143"/>
            <p:cNvSpPr/>
            <p:nvPr/>
          </p:nvSpPr>
          <p:spPr>
            <a:xfrm>
              <a:off x="3127248" y="2738627"/>
              <a:ext cx="0" cy="135890"/>
            </a:xfrm>
            <a:custGeom>
              <a:avLst/>
              <a:gdLst/>
              <a:ahLst/>
              <a:cxnLst/>
              <a:rect l="l" t="t" r="r" b="b"/>
              <a:pathLst>
                <a:path h="135889">
                  <a:moveTo>
                    <a:pt x="0" y="0"/>
                  </a:moveTo>
                  <a:lnTo>
                    <a:pt x="0" y="135636"/>
                  </a:lnTo>
                </a:path>
              </a:pathLst>
            </a:custGeom>
            <a:ln w="1524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44" name="object 144"/>
            <p:cNvSpPr/>
            <p:nvPr/>
          </p:nvSpPr>
          <p:spPr>
            <a:xfrm>
              <a:off x="3093719" y="2866643"/>
              <a:ext cx="67310" cy="100965"/>
            </a:xfrm>
            <a:custGeom>
              <a:avLst/>
              <a:gdLst/>
              <a:ahLst/>
              <a:cxnLst/>
              <a:rect l="l" t="t" r="r" b="b"/>
              <a:pathLst>
                <a:path w="67310" h="100964">
                  <a:moveTo>
                    <a:pt x="33528" y="100583"/>
                  </a:moveTo>
                  <a:lnTo>
                    <a:pt x="0" y="0"/>
                  </a:lnTo>
                  <a:lnTo>
                    <a:pt x="67056" y="0"/>
                  </a:lnTo>
                  <a:lnTo>
                    <a:pt x="33528" y="100583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45" name="object 145"/>
            <p:cNvSpPr/>
            <p:nvPr/>
          </p:nvSpPr>
          <p:spPr>
            <a:xfrm>
              <a:off x="2875788" y="2738627"/>
              <a:ext cx="0" cy="135890"/>
            </a:xfrm>
            <a:custGeom>
              <a:avLst/>
              <a:gdLst/>
              <a:ahLst/>
              <a:cxnLst/>
              <a:rect l="l" t="t" r="r" b="b"/>
              <a:pathLst>
                <a:path h="135889">
                  <a:moveTo>
                    <a:pt x="0" y="0"/>
                  </a:moveTo>
                  <a:lnTo>
                    <a:pt x="0" y="135636"/>
                  </a:lnTo>
                </a:path>
              </a:pathLst>
            </a:custGeom>
            <a:ln w="1524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46" name="object 146"/>
            <p:cNvSpPr/>
            <p:nvPr/>
          </p:nvSpPr>
          <p:spPr>
            <a:xfrm>
              <a:off x="2842259" y="2866643"/>
              <a:ext cx="67310" cy="100965"/>
            </a:xfrm>
            <a:custGeom>
              <a:avLst/>
              <a:gdLst/>
              <a:ahLst/>
              <a:cxnLst/>
              <a:rect l="l" t="t" r="r" b="b"/>
              <a:pathLst>
                <a:path w="67310" h="100964">
                  <a:moveTo>
                    <a:pt x="33528" y="100583"/>
                  </a:moveTo>
                  <a:lnTo>
                    <a:pt x="0" y="0"/>
                  </a:lnTo>
                  <a:lnTo>
                    <a:pt x="67056" y="0"/>
                  </a:lnTo>
                  <a:lnTo>
                    <a:pt x="33528" y="100583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47" name="object 147"/>
            <p:cNvSpPr/>
            <p:nvPr/>
          </p:nvSpPr>
          <p:spPr>
            <a:xfrm>
              <a:off x="3442716" y="2680715"/>
              <a:ext cx="0" cy="421005"/>
            </a:xfrm>
            <a:custGeom>
              <a:avLst/>
              <a:gdLst/>
              <a:ahLst/>
              <a:cxnLst/>
              <a:rect l="l" t="t" r="r" b="b"/>
              <a:pathLst>
                <a:path h="421005">
                  <a:moveTo>
                    <a:pt x="0" y="420624"/>
                  </a:moveTo>
                  <a:lnTo>
                    <a:pt x="0" y="0"/>
                  </a:lnTo>
                </a:path>
              </a:pathLst>
            </a:custGeom>
            <a:ln w="1524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48" name="object 148"/>
            <p:cNvSpPr/>
            <p:nvPr/>
          </p:nvSpPr>
          <p:spPr>
            <a:xfrm>
              <a:off x="3416808" y="2656331"/>
              <a:ext cx="50800" cy="48895"/>
            </a:xfrm>
            <a:custGeom>
              <a:avLst/>
              <a:gdLst/>
              <a:ahLst/>
              <a:cxnLst/>
              <a:rect l="l" t="t" r="r" b="b"/>
              <a:pathLst>
                <a:path w="50800" h="48894">
                  <a:moveTo>
                    <a:pt x="25908" y="48768"/>
                  </a:moveTo>
                  <a:lnTo>
                    <a:pt x="15430" y="46886"/>
                  </a:lnTo>
                  <a:lnTo>
                    <a:pt x="7239" y="41719"/>
                  </a:lnTo>
                  <a:lnTo>
                    <a:pt x="1905" y="33980"/>
                  </a:lnTo>
                  <a:lnTo>
                    <a:pt x="0" y="24384"/>
                  </a:lnTo>
                  <a:lnTo>
                    <a:pt x="1905" y="14787"/>
                  </a:lnTo>
                  <a:lnTo>
                    <a:pt x="7239" y="7048"/>
                  </a:lnTo>
                  <a:lnTo>
                    <a:pt x="15430" y="1881"/>
                  </a:lnTo>
                  <a:lnTo>
                    <a:pt x="25908" y="0"/>
                  </a:lnTo>
                  <a:lnTo>
                    <a:pt x="35504" y="1881"/>
                  </a:lnTo>
                  <a:lnTo>
                    <a:pt x="43243" y="7048"/>
                  </a:lnTo>
                  <a:lnTo>
                    <a:pt x="48410" y="14787"/>
                  </a:lnTo>
                  <a:lnTo>
                    <a:pt x="50292" y="24384"/>
                  </a:lnTo>
                  <a:lnTo>
                    <a:pt x="48410" y="33980"/>
                  </a:lnTo>
                  <a:lnTo>
                    <a:pt x="43243" y="41719"/>
                  </a:lnTo>
                  <a:lnTo>
                    <a:pt x="35504" y="46886"/>
                  </a:lnTo>
                  <a:lnTo>
                    <a:pt x="25908" y="48768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49" name="object 149"/>
            <p:cNvSpPr/>
            <p:nvPr/>
          </p:nvSpPr>
          <p:spPr>
            <a:xfrm>
              <a:off x="3198876" y="2581656"/>
              <a:ext cx="0" cy="520065"/>
            </a:xfrm>
            <a:custGeom>
              <a:avLst/>
              <a:gdLst/>
              <a:ahLst/>
              <a:cxnLst/>
              <a:rect l="l" t="t" r="r" b="b"/>
              <a:pathLst>
                <a:path h="520064">
                  <a:moveTo>
                    <a:pt x="0" y="519683"/>
                  </a:moveTo>
                  <a:lnTo>
                    <a:pt x="0" y="0"/>
                  </a:lnTo>
                </a:path>
              </a:pathLst>
            </a:custGeom>
            <a:ln w="1524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50" name="object 150"/>
            <p:cNvSpPr/>
            <p:nvPr/>
          </p:nvSpPr>
          <p:spPr>
            <a:xfrm>
              <a:off x="3172968" y="2555747"/>
              <a:ext cx="50800" cy="50800"/>
            </a:xfrm>
            <a:custGeom>
              <a:avLst/>
              <a:gdLst/>
              <a:ahLst/>
              <a:cxnLst/>
              <a:rect l="l" t="t" r="r" b="b"/>
              <a:pathLst>
                <a:path w="50800" h="50800">
                  <a:moveTo>
                    <a:pt x="25907" y="50292"/>
                  </a:moveTo>
                  <a:lnTo>
                    <a:pt x="16073" y="48410"/>
                  </a:lnTo>
                  <a:lnTo>
                    <a:pt x="7810" y="43243"/>
                  </a:lnTo>
                  <a:lnTo>
                    <a:pt x="2119" y="35504"/>
                  </a:lnTo>
                  <a:lnTo>
                    <a:pt x="0" y="25908"/>
                  </a:lnTo>
                  <a:lnTo>
                    <a:pt x="2119" y="16073"/>
                  </a:lnTo>
                  <a:lnTo>
                    <a:pt x="7810" y="7810"/>
                  </a:lnTo>
                  <a:lnTo>
                    <a:pt x="16073" y="2119"/>
                  </a:lnTo>
                  <a:lnTo>
                    <a:pt x="25907" y="0"/>
                  </a:lnTo>
                  <a:lnTo>
                    <a:pt x="35504" y="2119"/>
                  </a:lnTo>
                  <a:lnTo>
                    <a:pt x="43243" y="7810"/>
                  </a:lnTo>
                  <a:lnTo>
                    <a:pt x="48410" y="16073"/>
                  </a:lnTo>
                  <a:lnTo>
                    <a:pt x="50291" y="25908"/>
                  </a:lnTo>
                  <a:lnTo>
                    <a:pt x="48410" y="35504"/>
                  </a:lnTo>
                  <a:lnTo>
                    <a:pt x="43243" y="43243"/>
                  </a:lnTo>
                  <a:lnTo>
                    <a:pt x="35504" y="48410"/>
                  </a:lnTo>
                  <a:lnTo>
                    <a:pt x="25907" y="50292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51" name="object 151"/>
            <p:cNvSpPr/>
            <p:nvPr/>
          </p:nvSpPr>
          <p:spPr>
            <a:xfrm>
              <a:off x="3198876" y="3101339"/>
              <a:ext cx="233679" cy="0"/>
            </a:xfrm>
            <a:custGeom>
              <a:avLst/>
              <a:gdLst/>
              <a:ahLst/>
              <a:cxnLst/>
              <a:rect l="l" t="t" r="r" b="b"/>
              <a:pathLst>
                <a:path w="233679">
                  <a:moveTo>
                    <a:pt x="0" y="0"/>
                  </a:moveTo>
                  <a:lnTo>
                    <a:pt x="233172" y="0"/>
                  </a:lnTo>
                </a:path>
              </a:pathLst>
            </a:custGeom>
            <a:ln w="1524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152" name="object 152"/>
          <p:cNvGrpSpPr/>
          <p:nvPr/>
        </p:nvGrpSpPr>
        <p:grpSpPr>
          <a:xfrm>
            <a:off x="9528995" y="5625084"/>
            <a:ext cx="6640730" cy="2481580"/>
            <a:chOff x="4142232" y="5625084"/>
            <a:chExt cx="2886710" cy="2481580"/>
          </a:xfrm>
        </p:grpSpPr>
        <p:sp>
          <p:nvSpPr>
            <p:cNvPr id="153" name="object 153"/>
            <p:cNvSpPr/>
            <p:nvPr/>
          </p:nvSpPr>
          <p:spPr>
            <a:xfrm>
              <a:off x="4242816" y="5625084"/>
              <a:ext cx="2786380" cy="2415540"/>
            </a:xfrm>
            <a:custGeom>
              <a:avLst/>
              <a:gdLst/>
              <a:ahLst/>
              <a:cxnLst/>
              <a:rect l="l" t="t" r="r" b="b"/>
              <a:pathLst>
                <a:path w="2786379" h="2415540">
                  <a:moveTo>
                    <a:pt x="141732" y="0"/>
                  </a:moveTo>
                  <a:lnTo>
                    <a:pt x="141732" y="2415539"/>
                  </a:lnTo>
                </a:path>
                <a:path w="2786379" h="2415540">
                  <a:moveTo>
                    <a:pt x="0" y="1207008"/>
                  </a:moveTo>
                  <a:lnTo>
                    <a:pt x="2785871" y="1207008"/>
                  </a:lnTo>
                </a:path>
              </a:pathLst>
            </a:custGeom>
            <a:ln w="15240">
              <a:solidFill>
                <a:srgbClr val="33333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54" name="object 154"/>
            <p:cNvSpPr/>
            <p:nvPr/>
          </p:nvSpPr>
          <p:spPr>
            <a:xfrm>
              <a:off x="4376928" y="6234696"/>
              <a:ext cx="2440305" cy="1186180"/>
            </a:xfrm>
            <a:custGeom>
              <a:avLst/>
              <a:gdLst/>
              <a:ahLst/>
              <a:cxnLst/>
              <a:rect l="l" t="t" r="r" b="b"/>
              <a:pathLst>
                <a:path w="2440304" h="1186179">
                  <a:moveTo>
                    <a:pt x="59436" y="1161288"/>
                  </a:moveTo>
                  <a:lnTo>
                    <a:pt x="57912" y="1156716"/>
                  </a:lnTo>
                  <a:lnTo>
                    <a:pt x="56388" y="1153668"/>
                  </a:lnTo>
                  <a:lnTo>
                    <a:pt x="51816" y="1150620"/>
                  </a:lnTo>
                  <a:lnTo>
                    <a:pt x="47244" y="1152144"/>
                  </a:lnTo>
                  <a:lnTo>
                    <a:pt x="44196" y="1153668"/>
                  </a:lnTo>
                  <a:lnTo>
                    <a:pt x="6096" y="1170432"/>
                  </a:lnTo>
                  <a:lnTo>
                    <a:pt x="1524" y="1171943"/>
                  </a:lnTo>
                  <a:lnTo>
                    <a:pt x="0" y="1176528"/>
                  </a:lnTo>
                  <a:lnTo>
                    <a:pt x="1524" y="1179576"/>
                  </a:lnTo>
                  <a:lnTo>
                    <a:pt x="3048" y="1184148"/>
                  </a:lnTo>
                  <a:lnTo>
                    <a:pt x="7620" y="1185672"/>
                  </a:lnTo>
                  <a:lnTo>
                    <a:pt x="10668" y="1184148"/>
                  </a:lnTo>
                  <a:lnTo>
                    <a:pt x="50292" y="1168908"/>
                  </a:lnTo>
                  <a:lnTo>
                    <a:pt x="56388" y="1165860"/>
                  </a:lnTo>
                  <a:lnTo>
                    <a:pt x="59436" y="1161288"/>
                  </a:lnTo>
                  <a:close/>
                </a:path>
                <a:path w="2440304" h="1186179">
                  <a:moveTo>
                    <a:pt x="59436" y="25908"/>
                  </a:moveTo>
                  <a:lnTo>
                    <a:pt x="57912" y="21336"/>
                  </a:lnTo>
                  <a:lnTo>
                    <a:pt x="53340" y="19812"/>
                  </a:lnTo>
                  <a:lnTo>
                    <a:pt x="10668" y="1511"/>
                  </a:lnTo>
                  <a:lnTo>
                    <a:pt x="7620" y="0"/>
                  </a:lnTo>
                  <a:lnTo>
                    <a:pt x="3048" y="3048"/>
                  </a:lnTo>
                  <a:lnTo>
                    <a:pt x="1524" y="6096"/>
                  </a:lnTo>
                  <a:lnTo>
                    <a:pt x="0" y="10668"/>
                  </a:lnTo>
                  <a:lnTo>
                    <a:pt x="1524" y="15227"/>
                  </a:lnTo>
                  <a:lnTo>
                    <a:pt x="6096" y="16764"/>
                  </a:lnTo>
                  <a:lnTo>
                    <a:pt x="47244" y="33528"/>
                  </a:lnTo>
                  <a:lnTo>
                    <a:pt x="51816" y="35052"/>
                  </a:lnTo>
                  <a:lnTo>
                    <a:pt x="56388" y="33528"/>
                  </a:lnTo>
                  <a:lnTo>
                    <a:pt x="57912" y="28943"/>
                  </a:lnTo>
                  <a:lnTo>
                    <a:pt x="59436" y="25908"/>
                  </a:lnTo>
                  <a:close/>
                </a:path>
                <a:path w="2440304" h="1186179">
                  <a:moveTo>
                    <a:pt x="60960" y="390144"/>
                  </a:moveTo>
                  <a:lnTo>
                    <a:pt x="57912" y="387096"/>
                  </a:lnTo>
                  <a:lnTo>
                    <a:pt x="4572" y="387096"/>
                  </a:lnTo>
                  <a:lnTo>
                    <a:pt x="0" y="390144"/>
                  </a:lnTo>
                  <a:lnTo>
                    <a:pt x="0" y="399288"/>
                  </a:lnTo>
                  <a:lnTo>
                    <a:pt x="4572" y="402336"/>
                  </a:lnTo>
                  <a:lnTo>
                    <a:pt x="57912" y="402336"/>
                  </a:lnTo>
                  <a:lnTo>
                    <a:pt x="60960" y="399288"/>
                  </a:lnTo>
                  <a:lnTo>
                    <a:pt x="60960" y="390144"/>
                  </a:lnTo>
                  <a:close/>
                </a:path>
                <a:path w="2440304" h="1186179">
                  <a:moveTo>
                    <a:pt x="74663" y="804672"/>
                  </a:moveTo>
                  <a:lnTo>
                    <a:pt x="71628" y="801611"/>
                  </a:lnTo>
                  <a:lnTo>
                    <a:pt x="18288" y="801611"/>
                  </a:lnTo>
                  <a:lnTo>
                    <a:pt x="13716" y="804672"/>
                  </a:lnTo>
                  <a:lnTo>
                    <a:pt x="13716" y="812292"/>
                  </a:lnTo>
                  <a:lnTo>
                    <a:pt x="18288" y="816864"/>
                  </a:lnTo>
                  <a:lnTo>
                    <a:pt x="71628" y="816864"/>
                  </a:lnTo>
                  <a:lnTo>
                    <a:pt x="74663" y="812292"/>
                  </a:lnTo>
                  <a:lnTo>
                    <a:pt x="74663" y="804672"/>
                  </a:lnTo>
                  <a:close/>
                </a:path>
                <a:path w="2440304" h="1186179">
                  <a:moveTo>
                    <a:pt x="144780" y="1129284"/>
                  </a:moveTo>
                  <a:lnTo>
                    <a:pt x="143256" y="1126236"/>
                  </a:lnTo>
                  <a:lnTo>
                    <a:pt x="141732" y="1121664"/>
                  </a:lnTo>
                  <a:lnTo>
                    <a:pt x="137160" y="1120127"/>
                  </a:lnTo>
                  <a:lnTo>
                    <a:pt x="128016" y="1123188"/>
                  </a:lnTo>
                  <a:lnTo>
                    <a:pt x="89916" y="1136904"/>
                  </a:lnTo>
                  <a:lnTo>
                    <a:pt x="86868" y="1138428"/>
                  </a:lnTo>
                  <a:lnTo>
                    <a:pt x="83820" y="1143000"/>
                  </a:lnTo>
                  <a:lnTo>
                    <a:pt x="85344" y="1146048"/>
                  </a:lnTo>
                  <a:lnTo>
                    <a:pt x="86868" y="1150620"/>
                  </a:lnTo>
                  <a:lnTo>
                    <a:pt x="91440" y="1152144"/>
                  </a:lnTo>
                  <a:lnTo>
                    <a:pt x="96012" y="1150620"/>
                  </a:lnTo>
                  <a:lnTo>
                    <a:pt x="134112" y="1136904"/>
                  </a:lnTo>
                  <a:lnTo>
                    <a:pt x="138684" y="1135380"/>
                  </a:lnTo>
                  <a:lnTo>
                    <a:pt x="141732" y="1133843"/>
                  </a:lnTo>
                  <a:lnTo>
                    <a:pt x="144780" y="1129284"/>
                  </a:lnTo>
                  <a:close/>
                </a:path>
                <a:path w="2440304" h="1186179">
                  <a:moveTo>
                    <a:pt x="144780" y="56375"/>
                  </a:moveTo>
                  <a:lnTo>
                    <a:pt x="141732" y="51816"/>
                  </a:lnTo>
                  <a:lnTo>
                    <a:pt x="138684" y="51816"/>
                  </a:lnTo>
                  <a:lnTo>
                    <a:pt x="102108" y="38100"/>
                  </a:lnTo>
                  <a:lnTo>
                    <a:pt x="96012" y="35052"/>
                  </a:lnTo>
                  <a:lnTo>
                    <a:pt x="91440" y="33528"/>
                  </a:lnTo>
                  <a:lnTo>
                    <a:pt x="86868" y="36576"/>
                  </a:lnTo>
                  <a:lnTo>
                    <a:pt x="85344" y="39611"/>
                  </a:lnTo>
                  <a:lnTo>
                    <a:pt x="83820" y="44196"/>
                  </a:lnTo>
                  <a:lnTo>
                    <a:pt x="86868" y="48768"/>
                  </a:lnTo>
                  <a:lnTo>
                    <a:pt x="89916" y="50292"/>
                  </a:lnTo>
                  <a:lnTo>
                    <a:pt x="96012" y="51816"/>
                  </a:lnTo>
                  <a:lnTo>
                    <a:pt x="132588" y="65532"/>
                  </a:lnTo>
                  <a:lnTo>
                    <a:pt x="137160" y="67043"/>
                  </a:lnTo>
                  <a:lnTo>
                    <a:pt x="141732" y="64008"/>
                  </a:lnTo>
                  <a:lnTo>
                    <a:pt x="143256" y="60960"/>
                  </a:lnTo>
                  <a:lnTo>
                    <a:pt x="144780" y="56375"/>
                  </a:lnTo>
                  <a:close/>
                </a:path>
                <a:path w="2440304" h="1186179">
                  <a:moveTo>
                    <a:pt x="152400" y="390144"/>
                  </a:moveTo>
                  <a:lnTo>
                    <a:pt x="149352" y="387096"/>
                  </a:lnTo>
                  <a:lnTo>
                    <a:pt x="94488" y="387096"/>
                  </a:lnTo>
                  <a:lnTo>
                    <a:pt x="91440" y="390144"/>
                  </a:lnTo>
                  <a:lnTo>
                    <a:pt x="91440" y="399288"/>
                  </a:lnTo>
                  <a:lnTo>
                    <a:pt x="94488" y="402336"/>
                  </a:lnTo>
                  <a:lnTo>
                    <a:pt x="149352" y="402336"/>
                  </a:lnTo>
                  <a:lnTo>
                    <a:pt x="152400" y="399288"/>
                  </a:lnTo>
                  <a:lnTo>
                    <a:pt x="152400" y="390144"/>
                  </a:lnTo>
                  <a:close/>
                </a:path>
                <a:path w="2440304" h="1186179">
                  <a:moveTo>
                    <a:pt x="166116" y="804672"/>
                  </a:moveTo>
                  <a:lnTo>
                    <a:pt x="163068" y="801611"/>
                  </a:lnTo>
                  <a:lnTo>
                    <a:pt x="108204" y="801611"/>
                  </a:lnTo>
                  <a:lnTo>
                    <a:pt x="105156" y="804672"/>
                  </a:lnTo>
                  <a:lnTo>
                    <a:pt x="105156" y="812292"/>
                  </a:lnTo>
                  <a:lnTo>
                    <a:pt x="108204" y="816864"/>
                  </a:lnTo>
                  <a:lnTo>
                    <a:pt x="163068" y="816864"/>
                  </a:lnTo>
                  <a:lnTo>
                    <a:pt x="166116" y="812292"/>
                  </a:lnTo>
                  <a:lnTo>
                    <a:pt x="166116" y="804672"/>
                  </a:lnTo>
                  <a:close/>
                </a:path>
                <a:path w="2440304" h="1186179">
                  <a:moveTo>
                    <a:pt x="230124" y="1097280"/>
                  </a:moveTo>
                  <a:lnTo>
                    <a:pt x="228600" y="1094232"/>
                  </a:lnTo>
                  <a:lnTo>
                    <a:pt x="224028" y="1091184"/>
                  </a:lnTo>
                  <a:lnTo>
                    <a:pt x="219456" y="1092708"/>
                  </a:lnTo>
                  <a:lnTo>
                    <a:pt x="176784" y="1106411"/>
                  </a:lnTo>
                  <a:lnTo>
                    <a:pt x="172212" y="1107948"/>
                  </a:lnTo>
                  <a:lnTo>
                    <a:pt x="170688" y="1112520"/>
                  </a:lnTo>
                  <a:lnTo>
                    <a:pt x="172212" y="1115568"/>
                  </a:lnTo>
                  <a:lnTo>
                    <a:pt x="172212" y="1120127"/>
                  </a:lnTo>
                  <a:lnTo>
                    <a:pt x="176784" y="1121664"/>
                  </a:lnTo>
                  <a:lnTo>
                    <a:pt x="181356" y="1121664"/>
                  </a:lnTo>
                  <a:lnTo>
                    <a:pt x="224028" y="1107948"/>
                  </a:lnTo>
                  <a:lnTo>
                    <a:pt x="228600" y="1106411"/>
                  </a:lnTo>
                  <a:lnTo>
                    <a:pt x="230124" y="1101852"/>
                  </a:lnTo>
                  <a:lnTo>
                    <a:pt x="230124" y="1097280"/>
                  </a:lnTo>
                  <a:close/>
                </a:path>
                <a:path w="2440304" h="1186179">
                  <a:moveTo>
                    <a:pt x="230124" y="85344"/>
                  </a:moveTo>
                  <a:lnTo>
                    <a:pt x="228600" y="80759"/>
                  </a:lnTo>
                  <a:lnTo>
                    <a:pt x="224028" y="79248"/>
                  </a:lnTo>
                  <a:lnTo>
                    <a:pt x="201168" y="73152"/>
                  </a:lnTo>
                  <a:lnTo>
                    <a:pt x="181356" y="65532"/>
                  </a:lnTo>
                  <a:lnTo>
                    <a:pt x="176784" y="64008"/>
                  </a:lnTo>
                  <a:lnTo>
                    <a:pt x="172212" y="67043"/>
                  </a:lnTo>
                  <a:lnTo>
                    <a:pt x="172212" y="70104"/>
                  </a:lnTo>
                  <a:lnTo>
                    <a:pt x="170688" y="74676"/>
                  </a:lnTo>
                  <a:lnTo>
                    <a:pt x="172212" y="79248"/>
                  </a:lnTo>
                  <a:lnTo>
                    <a:pt x="176784" y="80759"/>
                  </a:lnTo>
                  <a:lnTo>
                    <a:pt x="196596" y="86868"/>
                  </a:lnTo>
                  <a:lnTo>
                    <a:pt x="224028" y="96012"/>
                  </a:lnTo>
                  <a:lnTo>
                    <a:pt x="227063" y="92964"/>
                  </a:lnTo>
                  <a:lnTo>
                    <a:pt x="228600" y="89916"/>
                  </a:lnTo>
                  <a:lnTo>
                    <a:pt x="230124" y="85344"/>
                  </a:lnTo>
                  <a:close/>
                </a:path>
                <a:path w="2440304" h="1186179">
                  <a:moveTo>
                    <a:pt x="243840" y="390144"/>
                  </a:moveTo>
                  <a:lnTo>
                    <a:pt x="239268" y="387096"/>
                  </a:lnTo>
                  <a:lnTo>
                    <a:pt x="185928" y="387096"/>
                  </a:lnTo>
                  <a:lnTo>
                    <a:pt x="182880" y="390144"/>
                  </a:lnTo>
                  <a:lnTo>
                    <a:pt x="182880" y="399288"/>
                  </a:lnTo>
                  <a:lnTo>
                    <a:pt x="185928" y="402336"/>
                  </a:lnTo>
                  <a:lnTo>
                    <a:pt x="239268" y="402336"/>
                  </a:lnTo>
                  <a:lnTo>
                    <a:pt x="243840" y="399288"/>
                  </a:lnTo>
                  <a:lnTo>
                    <a:pt x="243840" y="390144"/>
                  </a:lnTo>
                  <a:close/>
                </a:path>
                <a:path w="2440304" h="1186179">
                  <a:moveTo>
                    <a:pt x="257556" y="804672"/>
                  </a:moveTo>
                  <a:lnTo>
                    <a:pt x="252984" y="801611"/>
                  </a:lnTo>
                  <a:lnTo>
                    <a:pt x="199644" y="801611"/>
                  </a:lnTo>
                  <a:lnTo>
                    <a:pt x="196596" y="804672"/>
                  </a:lnTo>
                  <a:lnTo>
                    <a:pt x="196596" y="812292"/>
                  </a:lnTo>
                  <a:lnTo>
                    <a:pt x="199644" y="816864"/>
                  </a:lnTo>
                  <a:lnTo>
                    <a:pt x="252984" y="816864"/>
                  </a:lnTo>
                  <a:lnTo>
                    <a:pt x="257556" y="812292"/>
                  </a:lnTo>
                  <a:lnTo>
                    <a:pt x="257556" y="804672"/>
                  </a:lnTo>
                  <a:close/>
                </a:path>
                <a:path w="2440304" h="1186179">
                  <a:moveTo>
                    <a:pt x="316992" y="112776"/>
                  </a:moveTo>
                  <a:lnTo>
                    <a:pt x="315468" y="108204"/>
                  </a:lnTo>
                  <a:lnTo>
                    <a:pt x="310896" y="106680"/>
                  </a:lnTo>
                  <a:lnTo>
                    <a:pt x="266700" y="92964"/>
                  </a:lnTo>
                  <a:lnTo>
                    <a:pt x="263652" y="92964"/>
                  </a:lnTo>
                  <a:lnTo>
                    <a:pt x="259080" y="94475"/>
                  </a:lnTo>
                  <a:lnTo>
                    <a:pt x="257556" y="99060"/>
                  </a:lnTo>
                  <a:lnTo>
                    <a:pt x="257556" y="102108"/>
                  </a:lnTo>
                  <a:lnTo>
                    <a:pt x="259080" y="106680"/>
                  </a:lnTo>
                  <a:lnTo>
                    <a:pt x="263652" y="108204"/>
                  </a:lnTo>
                  <a:lnTo>
                    <a:pt x="306324" y="121920"/>
                  </a:lnTo>
                  <a:lnTo>
                    <a:pt x="310896" y="121920"/>
                  </a:lnTo>
                  <a:lnTo>
                    <a:pt x="315468" y="120396"/>
                  </a:lnTo>
                  <a:lnTo>
                    <a:pt x="315468" y="115811"/>
                  </a:lnTo>
                  <a:lnTo>
                    <a:pt x="316992" y="112776"/>
                  </a:lnTo>
                  <a:close/>
                </a:path>
                <a:path w="2440304" h="1186179">
                  <a:moveTo>
                    <a:pt x="318516" y="1075944"/>
                  </a:moveTo>
                  <a:lnTo>
                    <a:pt x="316992" y="1072896"/>
                  </a:lnTo>
                  <a:lnTo>
                    <a:pt x="315468" y="1068311"/>
                  </a:lnTo>
                  <a:lnTo>
                    <a:pt x="310896" y="1065276"/>
                  </a:lnTo>
                  <a:lnTo>
                    <a:pt x="307848" y="1066800"/>
                  </a:lnTo>
                  <a:lnTo>
                    <a:pt x="271272" y="1077468"/>
                  </a:lnTo>
                  <a:lnTo>
                    <a:pt x="263652" y="1078992"/>
                  </a:lnTo>
                  <a:lnTo>
                    <a:pt x="259080" y="1080516"/>
                  </a:lnTo>
                  <a:lnTo>
                    <a:pt x="257556" y="1085088"/>
                  </a:lnTo>
                  <a:lnTo>
                    <a:pt x="259080" y="1089660"/>
                  </a:lnTo>
                  <a:lnTo>
                    <a:pt x="259080" y="1092708"/>
                  </a:lnTo>
                  <a:lnTo>
                    <a:pt x="263652" y="1095743"/>
                  </a:lnTo>
                  <a:lnTo>
                    <a:pt x="268224" y="1094232"/>
                  </a:lnTo>
                  <a:lnTo>
                    <a:pt x="274320" y="1092708"/>
                  </a:lnTo>
                  <a:lnTo>
                    <a:pt x="310896" y="1082027"/>
                  </a:lnTo>
                  <a:lnTo>
                    <a:pt x="315468" y="1080516"/>
                  </a:lnTo>
                  <a:lnTo>
                    <a:pt x="318516" y="1075944"/>
                  </a:lnTo>
                  <a:close/>
                </a:path>
                <a:path w="2440304" h="1186179">
                  <a:moveTo>
                    <a:pt x="333756" y="390144"/>
                  </a:moveTo>
                  <a:lnTo>
                    <a:pt x="330708" y="387096"/>
                  </a:lnTo>
                  <a:lnTo>
                    <a:pt x="277368" y="387096"/>
                  </a:lnTo>
                  <a:lnTo>
                    <a:pt x="274320" y="390144"/>
                  </a:lnTo>
                  <a:lnTo>
                    <a:pt x="274320" y="399288"/>
                  </a:lnTo>
                  <a:lnTo>
                    <a:pt x="277368" y="402336"/>
                  </a:lnTo>
                  <a:lnTo>
                    <a:pt x="330708" y="402336"/>
                  </a:lnTo>
                  <a:lnTo>
                    <a:pt x="333756" y="399288"/>
                  </a:lnTo>
                  <a:lnTo>
                    <a:pt x="333756" y="390144"/>
                  </a:lnTo>
                  <a:close/>
                </a:path>
                <a:path w="2440304" h="1186179">
                  <a:moveTo>
                    <a:pt x="347472" y="804672"/>
                  </a:moveTo>
                  <a:lnTo>
                    <a:pt x="344424" y="801611"/>
                  </a:lnTo>
                  <a:lnTo>
                    <a:pt x="291084" y="801611"/>
                  </a:lnTo>
                  <a:lnTo>
                    <a:pt x="286512" y="804672"/>
                  </a:lnTo>
                  <a:lnTo>
                    <a:pt x="286512" y="812292"/>
                  </a:lnTo>
                  <a:lnTo>
                    <a:pt x="291084" y="816864"/>
                  </a:lnTo>
                  <a:lnTo>
                    <a:pt x="344424" y="816864"/>
                  </a:lnTo>
                  <a:lnTo>
                    <a:pt x="347472" y="812292"/>
                  </a:lnTo>
                  <a:lnTo>
                    <a:pt x="347472" y="804672"/>
                  </a:lnTo>
                  <a:close/>
                </a:path>
                <a:path w="2440304" h="1186179">
                  <a:moveTo>
                    <a:pt x="405384" y="1053084"/>
                  </a:moveTo>
                  <a:lnTo>
                    <a:pt x="403860" y="1048512"/>
                  </a:lnTo>
                  <a:lnTo>
                    <a:pt x="403860" y="1045464"/>
                  </a:lnTo>
                  <a:lnTo>
                    <a:pt x="399288" y="1042416"/>
                  </a:lnTo>
                  <a:lnTo>
                    <a:pt x="394716" y="1043927"/>
                  </a:lnTo>
                  <a:lnTo>
                    <a:pt x="374904" y="1048512"/>
                  </a:lnTo>
                  <a:lnTo>
                    <a:pt x="352044" y="1054608"/>
                  </a:lnTo>
                  <a:lnTo>
                    <a:pt x="347472" y="1056132"/>
                  </a:lnTo>
                  <a:lnTo>
                    <a:pt x="344424" y="1060704"/>
                  </a:lnTo>
                  <a:lnTo>
                    <a:pt x="345948" y="1063752"/>
                  </a:lnTo>
                  <a:lnTo>
                    <a:pt x="347472" y="1068311"/>
                  </a:lnTo>
                  <a:lnTo>
                    <a:pt x="350520" y="1071372"/>
                  </a:lnTo>
                  <a:lnTo>
                    <a:pt x="355092" y="1069848"/>
                  </a:lnTo>
                  <a:lnTo>
                    <a:pt x="379463" y="1063752"/>
                  </a:lnTo>
                  <a:lnTo>
                    <a:pt x="399288" y="1057643"/>
                  </a:lnTo>
                  <a:lnTo>
                    <a:pt x="403860" y="1057643"/>
                  </a:lnTo>
                  <a:lnTo>
                    <a:pt x="405384" y="1053084"/>
                  </a:lnTo>
                  <a:close/>
                </a:path>
                <a:path w="2440304" h="1186179">
                  <a:moveTo>
                    <a:pt x="405384" y="137160"/>
                  </a:moveTo>
                  <a:lnTo>
                    <a:pt x="402336" y="132575"/>
                  </a:lnTo>
                  <a:lnTo>
                    <a:pt x="397764" y="131064"/>
                  </a:lnTo>
                  <a:lnTo>
                    <a:pt x="370332" y="123444"/>
                  </a:lnTo>
                  <a:lnTo>
                    <a:pt x="355092" y="118859"/>
                  </a:lnTo>
                  <a:lnTo>
                    <a:pt x="350520" y="117348"/>
                  </a:lnTo>
                  <a:lnTo>
                    <a:pt x="345948" y="120396"/>
                  </a:lnTo>
                  <a:lnTo>
                    <a:pt x="345948" y="124968"/>
                  </a:lnTo>
                  <a:lnTo>
                    <a:pt x="344424" y="128016"/>
                  </a:lnTo>
                  <a:lnTo>
                    <a:pt x="345948" y="132575"/>
                  </a:lnTo>
                  <a:lnTo>
                    <a:pt x="350520" y="134112"/>
                  </a:lnTo>
                  <a:lnTo>
                    <a:pt x="365760" y="138684"/>
                  </a:lnTo>
                  <a:lnTo>
                    <a:pt x="394716" y="146304"/>
                  </a:lnTo>
                  <a:lnTo>
                    <a:pt x="397764" y="146304"/>
                  </a:lnTo>
                  <a:lnTo>
                    <a:pt x="402336" y="144780"/>
                  </a:lnTo>
                  <a:lnTo>
                    <a:pt x="403860" y="140208"/>
                  </a:lnTo>
                  <a:lnTo>
                    <a:pt x="405384" y="137160"/>
                  </a:lnTo>
                  <a:close/>
                </a:path>
                <a:path w="2440304" h="1186179">
                  <a:moveTo>
                    <a:pt x="425196" y="390144"/>
                  </a:moveTo>
                  <a:lnTo>
                    <a:pt x="422148" y="387096"/>
                  </a:lnTo>
                  <a:lnTo>
                    <a:pt x="367284" y="387096"/>
                  </a:lnTo>
                  <a:lnTo>
                    <a:pt x="364236" y="390144"/>
                  </a:lnTo>
                  <a:lnTo>
                    <a:pt x="364236" y="399288"/>
                  </a:lnTo>
                  <a:lnTo>
                    <a:pt x="367284" y="402336"/>
                  </a:lnTo>
                  <a:lnTo>
                    <a:pt x="422148" y="402336"/>
                  </a:lnTo>
                  <a:lnTo>
                    <a:pt x="425196" y="399288"/>
                  </a:lnTo>
                  <a:lnTo>
                    <a:pt x="425196" y="390144"/>
                  </a:lnTo>
                  <a:close/>
                </a:path>
                <a:path w="2440304" h="1186179">
                  <a:moveTo>
                    <a:pt x="438912" y="804672"/>
                  </a:moveTo>
                  <a:lnTo>
                    <a:pt x="435864" y="801611"/>
                  </a:lnTo>
                  <a:lnTo>
                    <a:pt x="381000" y="801611"/>
                  </a:lnTo>
                  <a:lnTo>
                    <a:pt x="377952" y="804672"/>
                  </a:lnTo>
                  <a:lnTo>
                    <a:pt x="377952" y="812292"/>
                  </a:lnTo>
                  <a:lnTo>
                    <a:pt x="381000" y="816864"/>
                  </a:lnTo>
                  <a:lnTo>
                    <a:pt x="435864" y="816864"/>
                  </a:lnTo>
                  <a:lnTo>
                    <a:pt x="438912" y="812292"/>
                  </a:lnTo>
                  <a:lnTo>
                    <a:pt x="438912" y="804672"/>
                  </a:lnTo>
                  <a:close/>
                </a:path>
                <a:path w="2440304" h="1186179">
                  <a:moveTo>
                    <a:pt x="492252" y="160020"/>
                  </a:moveTo>
                  <a:lnTo>
                    <a:pt x="490728" y="155448"/>
                  </a:lnTo>
                  <a:lnTo>
                    <a:pt x="486156" y="153911"/>
                  </a:lnTo>
                  <a:lnTo>
                    <a:pt x="441960" y="143243"/>
                  </a:lnTo>
                  <a:lnTo>
                    <a:pt x="438912" y="141732"/>
                  </a:lnTo>
                  <a:lnTo>
                    <a:pt x="434340" y="144780"/>
                  </a:lnTo>
                  <a:lnTo>
                    <a:pt x="432816" y="147828"/>
                  </a:lnTo>
                  <a:lnTo>
                    <a:pt x="431292" y="152400"/>
                  </a:lnTo>
                  <a:lnTo>
                    <a:pt x="434340" y="156959"/>
                  </a:lnTo>
                  <a:lnTo>
                    <a:pt x="438912" y="156959"/>
                  </a:lnTo>
                  <a:lnTo>
                    <a:pt x="483108" y="169164"/>
                  </a:lnTo>
                  <a:lnTo>
                    <a:pt x="486156" y="169164"/>
                  </a:lnTo>
                  <a:lnTo>
                    <a:pt x="490728" y="167627"/>
                  </a:lnTo>
                  <a:lnTo>
                    <a:pt x="492252" y="163068"/>
                  </a:lnTo>
                  <a:lnTo>
                    <a:pt x="492252" y="160020"/>
                  </a:lnTo>
                  <a:close/>
                </a:path>
                <a:path w="2440304" h="1186179">
                  <a:moveTo>
                    <a:pt x="493776" y="1031748"/>
                  </a:moveTo>
                  <a:lnTo>
                    <a:pt x="492252" y="1027176"/>
                  </a:lnTo>
                  <a:lnTo>
                    <a:pt x="492252" y="1022604"/>
                  </a:lnTo>
                  <a:lnTo>
                    <a:pt x="487680" y="1021080"/>
                  </a:lnTo>
                  <a:lnTo>
                    <a:pt x="483108" y="1021080"/>
                  </a:lnTo>
                  <a:lnTo>
                    <a:pt x="438912" y="1031748"/>
                  </a:lnTo>
                  <a:lnTo>
                    <a:pt x="435864" y="1033272"/>
                  </a:lnTo>
                  <a:lnTo>
                    <a:pt x="432816" y="1037844"/>
                  </a:lnTo>
                  <a:lnTo>
                    <a:pt x="434340" y="1040892"/>
                  </a:lnTo>
                  <a:lnTo>
                    <a:pt x="434340" y="1045464"/>
                  </a:lnTo>
                  <a:lnTo>
                    <a:pt x="438912" y="1048512"/>
                  </a:lnTo>
                  <a:lnTo>
                    <a:pt x="443484" y="1046988"/>
                  </a:lnTo>
                  <a:lnTo>
                    <a:pt x="487680" y="1036320"/>
                  </a:lnTo>
                  <a:lnTo>
                    <a:pt x="490728" y="1034796"/>
                  </a:lnTo>
                  <a:lnTo>
                    <a:pt x="493776" y="1031748"/>
                  </a:lnTo>
                  <a:close/>
                </a:path>
                <a:path w="2440304" h="1186179">
                  <a:moveTo>
                    <a:pt x="516636" y="390144"/>
                  </a:moveTo>
                  <a:lnTo>
                    <a:pt x="512064" y="387096"/>
                  </a:lnTo>
                  <a:lnTo>
                    <a:pt x="458724" y="387096"/>
                  </a:lnTo>
                  <a:lnTo>
                    <a:pt x="455676" y="390144"/>
                  </a:lnTo>
                  <a:lnTo>
                    <a:pt x="455676" y="399288"/>
                  </a:lnTo>
                  <a:lnTo>
                    <a:pt x="458724" y="402336"/>
                  </a:lnTo>
                  <a:lnTo>
                    <a:pt x="512064" y="402336"/>
                  </a:lnTo>
                  <a:lnTo>
                    <a:pt x="516636" y="399288"/>
                  </a:lnTo>
                  <a:lnTo>
                    <a:pt x="516636" y="390144"/>
                  </a:lnTo>
                  <a:close/>
                </a:path>
                <a:path w="2440304" h="1186179">
                  <a:moveTo>
                    <a:pt x="530352" y="804672"/>
                  </a:moveTo>
                  <a:lnTo>
                    <a:pt x="525767" y="801611"/>
                  </a:lnTo>
                  <a:lnTo>
                    <a:pt x="472440" y="801611"/>
                  </a:lnTo>
                  <a:lnTo>
                    <a:pt x="469392" y="804672"/>
                  </a:lnTo>
                  <a:lnTo>
                    <a:pt x="469392" y="812292"/>
                  </a:lnTo>
                  <a:lnTo>
                    <a:pt x="472440" y="816864"/>
                  </a:lnTo>
                  <a:lnTo>
                    <a:pt x="525767" y="816864"/>
                  </a:lnTo>
                  <a:lnTo>
                    <a:pt x="530352" y="812292"/>
                  </a:lnTo>
                  <a:lnTo>
                    <a:pt x="530352" y="804672"/>
                  </a:lnTo>
                  <a:close/>
                </a:path>
                <a:path w="2440304" h="1186179">
                  <a:moveTo>
                    <a:pt x="580631" y="181343"/>
                  </a:moveTo>
                  <a:lnTo>
                    <a:pt x="579120" y="176784"/>
                  </a:lnTo>
                  <a:lnTo>
                    <a:pt x="574548" y="175260"/>
                  </a:lnTo>
                  <a:lnTo>
                    <a:pt x="554736" y="170688"/>
                  </a:lnTo>
                  <a:lnTo>
                    <a:pt x="530352" y="164592"/>
                  </a:lnTo>
                  <a:lnTo>
                    <a:pt x="525767" y="164592"/>
                  </a:lnTo>
                  <a:lnTo>
                    <a:pt x="522732" y="166116"/>
                  </a:lnTo>
                  <a:lnTo>
                    <a:pt x="519684" y="175260"/>
                  </a:lnTo>
                  <a:lnTo>
                    <a:pt x="522732" y="178308"/>
                  </a:lnTo>
                  <a:lnTo>
                    <a:pt x="527304" y="179832"/>
                  </a:lnTo>
                  <a:lnTo>
                    <a:pt x="551688" y="185928"/>
                  </a:lnTo>
                  <a:lnTo>
                    <a:pt x="571500" y="190500"/>
                  </a:lnTo>
                  <a:lnTo>
                    <a:pt x="574548" y="192011"/>
                  </a:lnTo>
                  <a:lnTo>
                    <a:pt x="579120" y="188976"/>
                  </a:lnTo>
                  <a:lnTo>
                    <a:pt x="580631" y="184404"/>
                  </a:lnTo>
                  <a:lnTo>
                    <a:pt x="580631" y="181343"/>
                  </a:lnTo>
                  <a:close/>
                </a:path>
                <a:path w="2440304" h="1186179">
                  <a:moveTo>
                    <a:pt x="582168" y="1007364"/>
                  </a:moveTo>
                  <a:lnTo>
                    <a:pt x="580631" y="1002792"/>
                  </a:lnTo>
                  <a:lnTo>
                    <a:pt x="576072" y="1001268"/>
                  </a:lnTo>
                  <a:lnTo>
                    <a:pt x="573024" y="1001268"/>
                  </a:lnTo>
                  <a:lnTo>
                    <a:pt x="547116" y="1007364"/>
                  </a:lnTo>
                  <a:lnTo>
                    <a:pt x="528815" y="1011936"/>
                  </a:lnTo>
                  <a:lnTo>
                    <a:pt x="524256" y="1011936"/>
                  </a:lnTo>
                  <a:lnTo>
                    <a:pt x="521208" y="1016508"/>
                  </a:lnTo>
                  <a:lnTo>
                    <a:pt x="522732" y="1021080"/>
                  </a:lnTo>
                  <a:lnTo>
                    <a:pt x="522732" y="1024128"/>
                  </a:lnTo>
                  <a:lnTo>
                    <a:pt x="527304" y="1027176"/>
                  </a:lnTo>
                  <a:lnTo>
                    <a:pt x="531876" y="1025652"/>
                  </a:lnTo>
                  <a:lnTo>
                    <a:pt x="550164" y="1022604"/>
                  </a:lnTo>
                  <a:lnTo>
                    <a:pt x="576072" y="1016508"/>
                  </a:lnTo>
                  <a:lnTo>
                    <a:pt x="580631" y="1014984"/>
                  </a:lnTo>
                  <a:lnTo>
                    <a:pt x="582168" y="1011936"/>
                  </a:lnTo>
                  <a:lnTo>
                    <a:pt x="582168" y="1007364"/>
                  </a:lnTo>
                  <a:close/>
                </a:path>
                <a:path w="2440304" h="1186179">
                  <a:moveTo>
                    <a:pt x="606552" y="390144"/>
                  </a:moveTo>
                  <a:lnTo>
                    <a:pt x="603504" y="387096"/>
                  </a:lnTo>
                  <a:lnTo>
                    <a:pt x="550164" y="387096"/>
                  </a:lnTo>
                  <a:lnTo>
                    <a:pt x="547116" y="390144"/>
                  </a:lnTo>
                  <a:lnTo>
                    <a:pt x="547116" y="399288"/>
                  </a:lnTo>
                  <a:lnTo>
                    <a:pt x="550164" y="402336"/>
                  </a:lnTo>
                  <a:lnTo>
                    <a:pt x="603504" y="402336"/>
                  </a:lnTo>
                  <a:lnTo>
                    <a:pt x="606552" y="399288"/>
                  </a:lnTo>
                  <a:lnTo>
                    <a:pt x="606552" y="390144"/>
                  </a:lnTo>
                  <a:close/>
                </a:path>
                <a:path w="2440304" h="1186179">
                  <a:moveTo>
                    <a:pt x="620268" y="804672"/>
                  </a:moveTo>
                  <a:lnTo>
                    <a:pt x="617220" y="801611"/>
                  </a:lnTo>
                  <a:lnTo>
                    <a:pt x="563867" y="801611"/>
                  </a:lnTo>
                  <a:lnTo>
                    <a:pt x="560832" y="804672"/>
                  </a:lnTo>
                  <a:lnTo>
                    <a:pt x="560832" y="812292"/>
                  </a:lnTo>
                  <a:lnTo>
                    <a:pt x="563867" y="816864"/>
                  </a:lnTo>
                  <a:lnTo>
                    <a:pt x="617220" y="816864"/>
                  </a:lnTo>
                  <a:lnTo>
                    <a:pt x="620268" y="812292"/>
                  </a:lnTo>
                  <a:lnTo>
                    <a:pt x="620268" y="804672"/>
                  </a:lnTo>
                  <a:close/>
                </a:path>
                <a:path w="2440304" h="1186179">
                  <a:moveTo>
                    <a:pt x="669036" y="201168"/>
                  </a:moveTo>
                  <a:lnTo>
                    <a:pt x="667499" y="196596"/>
                  </a:lnTo>
                  <a:lnTo>
                    <a:pt x="662940" y="195059"/>
                  </a:lnTo>
                  <a:lnTo>
                    <a:pt x="620268" y="185928"/>
                  </a:lnTo>
                  <a:lnTo>
                    <a:pt x="618731" y="185928"/>
                  </a:lnTo>
                  <a:lnTo>
                    <a:pt x="614172" y="184404"/>
                  </a:lnTo>
                  <a:lnTo>
                    <a:pt x="611124" y="187452"/>
                  </a:lnTo>
                  <a:lnTo>
                    <a:pt x="609600" y="192011"/>
                  </a:lnTo>
                  <a:lnTo>
                    <a:pt x="608076" y="195059"/>
                  </a:lnTo>
                  <a:lnTo>
                    <a:pt x="611124" y="199644"/>
                  </a:lnTo>
                  <a:lnTo>
                    <a:pt x="615683" y="201168"/>
                  </a:lnTo>
                  <a:lnTo>
                    <a:pt x="617220" y="201168"/>
                  </a:lnTo>
                  <a:lnTo>
                    <a:pt x="659892" y="210312"/>
                  </a:lnTo>
                  <a:lnTo>
                    <a:pt x="664464" y="211836"/>
                  </a:lnTo>
                  <a:lnTo>
                    <a:pt x="667499" y="208788"/>
                  </a:lnTo>
                  <a:lnTo>
                    <a:pt x="669036" y="204216"/>
                  </a:lnTo>
                  <a:lnTo>
                    <a:pt x="669036" y="201168"/>
                  </a:lnTo>
                  <a:close/>
                </a:path>
                <a:path w="2440304" h="1186179">
                  <a:moveTo>
                    <a:pt x="672084" y="992111"/>
                  </a:moveTo>
                  <a:lnTo>
                    <a:pt x="670547" y="989076"/>
                  </a:lnTo>
                  <a:lnTo>
                    <a:pt x="670547" y="984504"/>
                  </a:lnTo>
                  <a:lnTo>
                    <a:pt x="665988" y="981443"/>
                  </a:lnTo>
                  <a:lnTo>
                    <a:pt x="661416" y="982980"/>
                  </a:lnTo>
                  <a:lnTo>
                    <a:pt x="617220" y="992111"/>
                  </a:lnTo>
                  <a:lnTo>
                    <a:pt x="612648" y="992111"/>
                  </a:lnTo>
                  <a:lnTo>
                    <a:pt x="611124" y="996696"/>
                  </a:lnTo>
                  <a:lnTo>
                    <a:pt x="611124" y="1001268"/>
                  </a:lnTo>
                  <a:lnTo>
                    <a:pt x="612648" y="1004316"/>
                  </a:lnTo>
                  <a:lnTo>
                    <a:pt x="615683" y="1007364"/>
                  </a:lnTo>
                  <a:lnTo>
                    <a:pt x="620268" y="1007364"/>
                  </a:lnTo>
                  <a:lnTo>
                    <a:pt x="664464" y="998220"/>
                  </a:lnTo>
                  <a:lnTo>
                    <a:pt x="669036" y="996696"/>
                  </a:lnTo>
                  <a:lnTo>
                    <a:pt x="672084" y="992111"/>
                  </a:lnTo>
                  <a:close/>
                </a:path>
                <a:path w="2440304" h="1186179">
                  <a:moveTo>
                    <a:pt x="697992" y="390144"/>
                  </a:moveTo>
                  <a:lnTo>
                    <a:pt x="694931" y="387096"/>
                  </a:lnTo>
                  <a:lnTo>
                    <a:pt x="640067" y="387096"/>
                  </a:lnTo>
                  <a:lnTo>
                    <a:pt x="637032" y="390144"/>
                  </a:lnTo>
                  <a:lnTo>
                    <a:pt x="637032" y="399288"/>
                  </a:lnTo>
                  <a:lnTo>
                    <a:pt x="640067" y="402336"/>
                  </a:lnTo>
                  <a:lnTo>
                    <a:pt x="694931" y="402336"/>
                  </a:lnTo>
                  <a:lnTo>
                    <a:pt x="697992" y="399288"/>
                  </a:lnTo>
                  <a:lnTo>
                    <a:pt x="697992" y="390144"/>
                  </a:lnTo>
                  <a:close/>
                </a:path>
                <a:path w="2440304" h="1186179">
                  <a:moveTo>
                    <a:pt x="711708" y="804672"/>
                  </a:moveTo>
                  <a:lnTo>
                    <a:pt x="708647" y="801611"/>
                  </a:lnTo>
                  <a:lnTo>
                    <a:pt x="653783" y="801611"/>
                  </a:lnTo>
                  <a:lnTo>
                    <a:pt x="650748" y="804672"/>
                  </a:lnTo>
                  <a:lnTo>
                    <a:pt x="650748" y="812292"/>
                  </a:lnTo>
                  <a:lnTo>
                    <a:pt x="653783" y="816864"/>
                  </a:lnTo>
                  <a:lnTo>
                    <a:pt x="708647" y="816864"/>
                  </a:lnTo>
                  <a:lnTo>
                    <a:pt x="711708" y="812292"/>
                  </a:lnTo>
                  <a:lnTo>
                    <a:pt x="711708" y="804672"/>
                  </a:lnTo>
                  <a:close/>
                </a:path>
                <a:path w="2440304" h="1186179">
                  <a:moveTo>
                    <a:pt x="758952" y="219443"/>
                  </a:moveTo>
                  <a:lnTo>
                    <a:pt x="755904" y="214884"/>
                  </a:lnTo>
                  <a:lnTo>
                    <a:pt x="751332" y="214884"/>
                  </a:lnTo>
                  <a:lnTo>
                    <a:pt x="707136" y="205727"/>
                  </a:lnTo>
                  <a:lnTo>
                    <a:pt x="704088" y="204216"/>
                  </a:lnTo>
                  <a:lnTo>
                    <a:pt x="699516" y="207264"/>
                  </a:lnTo>
                  <a:lnTo>
                    <a:pt x="697992" y="211836"/>
                  </a:lnTo>
                  <a:lnTo>
                    <a:pt x="697992" y="214884"/>
                  </a:lnTo>
                  <a:lnTo>
                    <a:pt x="701040" y="219443"/>
                  </a:lnTo>
                  <a:lnTo>
                    <a:pt x="704088" y="219443"/>
                  </a:lnTo>
                  <a:lnTo>
                    <a:pt x="748284" y="230111"/>
                  </a:lnTo>
                  <a:lnTo>
                    <a:pt x="752856" y="230111"/>
                  </a:lnTo>
                  <a:lnTo>
                    <a:pt x="757415" y="227076"/>
                  </a:lnTo>
                  <a:lnTo>
                    <a:pt x="757415" y="224028"/>
                  </a:lnTo>
                  <a:lnTo>
                    <a:pt x="758952" y="219443"/>
                  </a:lnTo>
                  <a:close/>
                </a:path>
                <a:path w="2440304" h="1186179">
                  <a:moveTo>
                    <a:pt x="760476" y="970788"/>
                  </a:moveTo>
                  <a:lnTo>
                    <a:pt x="758952" y="967727"/>
                  </a:lnTo>
                  <a:lnTo>
                    <a:pt x="755904" y="964692"/>
                  </a:lnTo>
                  <a:lnTo>
                    <a:pt x="751332" y="964692"/>
                  </a:lnTo>
                  <a:lnTo>
                    <a:pt x="734568" y="967727"/>
                  </a:lnTo>
                  <a:lnTo>
                    <a:pt x="707136" y="973836"/>
                  </a:lnTo>
                  <a:lnTo>
                    <a:pt x="702564" y="975360"/>
                  </a:lnTo>
                  <a:lnTo>
                    <a:pt x="699516" y="978408"/>
                  </a:lnTo>
                  <a:lnTo>
                    <a:pt x="701040" y="982980"/>
                  </a:lnTo>
                  <a:lnTo>
                    <a:pt x="701040" y="987552"/>
                  </a:lnTo>
                  <a:lnTo>
                    <a:pt x="705599" y="989076"/>
                  </a:lnTo>
                  <a:lnTo>
                    <a:pt x="708647" y="989076"/>
                  </a:lnTo>
                  <a:lnTo>
                    <a:pt x="737616" y="982980"/>
                  </a:lnTo>
                  <a:lnTo>
                    <a:pt x="754367" y="979932"/>
                  </a:lnTo>
                  <a:lnTo>
                    <a:pt x="757415" y="979932"/>
                  </a:lnTo>
                  <a:lnTo>
                    <a:pt x="760476" y="975360"/>
                  </a:lnTo>
                  <a:lnTo>
                    <a:pt x="760476" y="970788"/>
                  </a:lnTo>
                  <a:close/>
                </a:path>
                <a:path w="2440304" h="1186179">
                  <a:moveTo>
                    <a:pt x="789432" y="390144"/>
                  </a:moveTo>
                  <a:lnTo>
                    <a:pt x="784847" y="387096"/>
                  </a:lnTo>
                  <a:lnTo>
                    <a:pt x="731520" y="387096"/>
                  </a:lnTo>
                  <a:lnTo>
                    <a:pt x="728472" y="390144"/>
                  </a:lnTo>
                  <a:lnTo>
                    <a:pt x="728472" y="399288"/>
                  </a:lnTo>
                  <a:lnTo>
                    <a:pt x="731520" y="402336"/>
                  </a:lnTo>
                  <a:lnTo>
                    <a:pt x="784847" y="402336"/>
                  </a:lnTo>
                  <a:lnTo>
                    <a:pt x="789432" y="399288"/>
                  </a:lnTo>
                  <a:lnTo>
                    <a:pt x="789432" y="390144"/>
                  </a:lnTo>
                  <a:close/>
                </a:path>
                <a:path w="2440304" h="1186179">
                  <a:moveTo>
                    <a:pt x="803148" y="804672"/>
                  </a:moveTo>
                  <a:lnTo>
                    <a:pt x="798576" y="801611"/>
                  </a:lnTo>
                  <a:lnTo>
                    <a:pt x="745236" y="801611"/>
                  </a:lnTo>
                  <a:lnTo>
                    <a:pt x="742188" y="804672"/>
                  </a:lnTo>
                  <a:lnTo>
                    <a:pt x="742188" y="812292"/>
                  </a:lnTo>
                  <a:lnTo>
                    <a:pt x="745236" y="816864"/>
                  </a:lnTo>
                  <a:lnTo>
                    <a:pt x="798576" y="816864"/>
                  </a:lnTo>
                  <a:lnTo>
                    <a:pt x="803148" y="812292"/>
                  </a:lnTo>
                  <a:lnTo>
                    <a:pt x="803148" y="804672"/>
                  </a:lnTo>
                  <a:close/>
                </a:path>
                <a:path w="2440304" h="1186179">
                  <a:moveTo>
                    <a:pt x="847331" y="237744"/>
                  </a:moveTo>
                  <a:lnTo>
                    <a:pt x="845820" y="233159"/>
                  </a:lnTo>
                  <a:lnTo>
                    <a:pt x="841248" y="233159"/>
                  </a:lnTo>
                  <a:lnTo>
                    <a:pt x="824484" y="230111"/>
                  </a:lnTo>
                  <a:lnTo>
                    <a:pt x="797052" y="224028"/>
                  </a:lnTo>
                  <a:lnTo>
                    <a:pt x="792467" y="222504"/>
                  </a:lnTo>
                  <a:lnTo>
                    <a:pt x="787908" y="225552"/>
                  </a:lnTo>
                  <a:lnTo>
                    <a:pt x="787908" y="230111"/>
                  </a:lnTo>
                  <a:lnTo>
                    <a:pt x="786384" y="233159"/>
                  </a:lnTo>
                  <a:lnTo>
                    <a:pt x="789432" y="237744"/>
                  </a:lnTo>
                  <a:lnTo>
                    <a:pt x="794004" y="239268"/>
                  </a:lnTo>
                  <a:lnTo>
                    <a:pt x="821436" y="243827"/>
                  </a:lnTo>
                  <a:lnTo>
                    <a:pt x="838200" y="246888"/>
                  </a:lnTo>
                  <a:lnTo>
                    <a:pt x="842772" y="248412"/>
                  </a:lnTo>
                  <a:lnTo>
                    <a:pt x="845820" y="245364"/>
                  </a:lnTo>
                  <a:lnTo>
                    <a:pt x="847331" y="240792"/>
                  </a:lnTo>
                  <a:lnTo>
                    <a:pt x="847331" y="237744"/>
                  </a:lnTo>
                  <a:close/>
                </a:path>
                <a:path w="2440304" h="1186179">
                  <a:moveTo>
                    <a:pt x="850392" y="958596"/>
                  </a:moveTo>
                  <a:lnTo>
                    <a:pt x="848868" y="955548"/>
                  </a:lnTo>
                  <a:lnTo>
                    <a:pt x="848868" y="950976"/>
                  </a:lnTo>
                  <a:lnTo>
                    <a:pt x="844283" y="947928"/>
                  </a:lnTo>
                  <a:lnTo>
                    <a:pt x="841248" y="949452"/>
                  </a:lnTo>
                  <a:lnTo>
                    <a:pt x="801624" y="955548"/>
                  </a:lnTo>
                  <a:lnTo>
                    <a:pt x="795515" y="957072"/>
                  </a:lnTo>
                  <a:lnTo>
                    <a:pt x="792467" y="957072"/>
                  </a:lnTo>
                  <a:lnTo>
                    <a:pt x="789432" y="961644"/>
                  </a:lnTo>
                  <a:lnTo>
                    <a:pt x="789432" y="966216"/>
                  </a:lnTo>
                  <a:lnTo>
                    <a:pt x="790956" y="969264"/>
                  </a:lnTo>
                  <a:lnTo>
                    <a:pt x="794004" y="972312"/>
                  </a:lnTo>
                  <a:lnTo>
                    <a:pt x="798576" y="972312"/>
                  </a:lnTo>
                  <a:lnTo>
                    <a:pt x="804672" y="970788"/>
                  </a:lnTo>
                  <a:lnTo>
                    <a:pt x="842772" y="963168"/>
                  </a:lnTo>
                  <a:lnTo>
                    <a:pt x="847331" y="963168"/>
                  </a:lnTo>
                  <a:lnTo>
                    <a:pt x="850392" y="958596"/>
                  </a:lnTo>
                  <a:close/>
                </a:path>
                <a:path w="2440304" h="1186179">
                  <a:moveTo>
                    <a:pt x="879348" y="390144"/>
                  </a:moveTo>
                  <a:lnTo>
                    <a:pt x="876300" y="387096"/>
                  </a:lnTo>
                  <a:lnTo>
                    <a:pt x="822947" y="387096"/>
                  </a:lnTo>
                  <a:lnTo>
                    <a:pt x="819899" y="390144"/>
                  </a:lnTo>
                  <a:lnTo>
                    <a:pt x="819899" y="399288"/>
                  </a:lnTo>
                  <a:lnTo>
                    <a:pt x="822947" y="402336"/>
                  </a:lnTo>
                  <a:lnTo>
                    <a:pt x="876300" y="402336"/>
                  </a:lnTo>
                  <a:lnTo>
                    <a:pt x="879348" y="399288"/>
                  </a:lnTo>
                  <a:lnTo>
                    <a:pt x="879348" y="390144"/>
                  </a:lnTo>
                  <a:close/>
                </a:path>
                <a:path w="2440304" h="1186179">
                  <a:moveTo>
                    <a:pt x="893064" y="804672"/>
                  </a:moveTo>
                  <a:lnTo>
                    <a:pt x="890016" y="801611"/>
                  </a:lnTo>
                  <a:lnTo>
                    <a:pt x="836676" y="801611"/>
                  </a:lnTo>
                  <a:lnTo>
                    <a:pt x="833615" y="804672"/>
                  </a:lnTo>
                  <a:lnTo>
                    <a:pt x="833615" y="812292"/>
                  </a:lnTo>
                  <a:lnTo>
                    <a:pt x="836676" y="816864"/>
                  </a:lnTo>
                  <a:lnTo>
                    <a:pt x="890016" y="816864"/>
                  </a:lnTo>
                  <a:lnTo>
                    <a:pt x="893064" y="812292"/>
                  </a:lnTo>
                  <a:lnTo>
                    <a:pt x="893064" y="804672"/>
                  </a:lnTo>
                  <a:close/>
                </a:path>
                <a:path w="2440304" h="1186179">
                  <a:moveTo>
                    <a:pt x="937247" y="254508"/>
                  </a:moveTo>
                  <a:lnTo>
                    <a:pt x="934199" y="249936"/>
                  </a:lnTo>
                  <a:lnTo>
                    <a:pt x="929640" y="249936"/>
                  </a:lnTo>
                  <a:lnTo>
                    <a:pt x="885431" y="240792"/>
                  </a:lnTo>
                  <a:lnTo>
                    <a:pt x="880872" y="240792"/>
                  </a:lnTo>
                  <a:lnTo>
                    <a:pt x="877824" y="242316"/>
                  </a:lnTo>
                  <a:lnTo>
                    <a:pt x="876300" y="246888"/>
                  </a:lnTo>
                  <a:lnTo>
                    <a:pt x="876300" y="251460"/>
                  </a:lnTo>
                  <a:lnTo>
                    <a:pt x="879348" y="254508"/>
                  </a:lnTo>
                  <a:lnTo>
                    <a:pt x="882383" y="256032"/>
                  </a:lnTo>
                  <a:lnTo>
                    <a:pt x="928116" y="263652"/>
                  </a:lnTo>
                  <a:lnTo>
                    <a:pt x="931164" y="265176"/>
                  </a:lnTo>
                  <a:lnTo>
                    <a:pt x="935736" y="262128"/>
                  </a:lnTo>
                  <a:lnTo>
                    <a:pt x="935736" y="257543"/>
                  </a:lnTo>
                  <a:lnTo>
                    <a:pt x="937247" y="254508"/>
                  </a:lnTo>
                  <a:close/>
                </a:path>
                <a:path w="2440304" h="1186179">
                  <a:moveTo>
                    <a:pt x="940308" y="943343"/>
                  </a:moveTo>
                  <a:lnTo>
                    <a:pt x="938784" y="940308"/>
                  </a:lnTo>
                  <a:lnTo>
                    <a:pt x="938784" y="935736"/>
                  </a:lnTo>
                  <a:lnTo>
                    <a:pt x="934199" y="932688"/>
                  </a:lnTo>
                  <a:lnTo>
                    <a:pt x="931164" y="934212"/>
                  </a:lnTo>
                  <a:lnTo>
                    <a:pt x="885431" y="941832"/>
                  </a:lnTo>
                  <a:lnTo>
                    <a:pt x="880872" y="941832"/>
                  </a:lnTo>
                  <a:lnTo>
                    <a:pt x="879348" y="946404"/>
                  </a:lnTo>
                  <a:lnTo>
                    <a:pt x="879348" y="954011"/>
                  </a:lnTo>
                  <a:lnTo>
                    <a:pt x="883920" y="957072"/>
                  </a:lnTo>
                  <a:lnTo>
                    <a:pt x="888492" y="955548"/>
                  </a:lnTo>
                  <a:lnTo>
                    <a:pt x="932688" y="947928"/>
                  </a:lnTo>
                  <a:lnTo>
                    <a:pt x="937247" y="947928"/>
                  </a:lnTo>
                  <a:lnTo>
                    <a:pt x="940308" y="943343"/>
                  </a:lnTo>
                  <a:close/>
                </a:path>
                <a:path w="2440304" h="1186179">
                  <a:moveTo>
                    <a:pt x="970788" y="390144"/>
                  </a:moveTo>
                  <a:lnTo>
                    <a:pt x="967740" y="387096"/>
                  </a:lnTo>
                  <a:lnTo>
                    <a:pt x="914400" y="387096"/>
                  </a:lnTo>
                  <a:lnTo>
                    <a:pt x="909815" y="390144"/>
                  </a:lnTo>
                  <a:lnTo>
                    <a:pt x="909815" y="399288"/>
                  </a:lnTo>
                  <a:lnTo>
                    <a:pt x="914400" y="402336"/>
                  </a:lnTo>
                  <a:lnTo>
                    <a:pt x="967740" y="402336"/>
                  </a:lnTo>
                  <a:lnTo>
                    <a:pt x="970788" y="399288"/>
                  </a:lnTo>
                  <a:lnTo>
                    <a:pt x="970788" y="390144"/>
                  </a:lnTo>
                  <a:close/>
                </a:path>
                <a:path w="2440304" h="1186179">
                  <a:moveTo>
                    <a:pt x="984504" y="804672"/>
                  </a:moveTo>
                  <a:lnTo>
                    <a:pt x="981456" y="801611"/>
                  </a:lnTo>
                  <a:lnTo>
                    <a:pt x="926592" y="801611"/>
                  </a:lnTo>
                  <a:lnTo>
                    <a:pt x="923531" y="804672"/>
                  </a:lnTo>
                  <a:lnTo>
                    <a:pt x="923531" y="812292"/>
                  </a:lnTo>
                  <a:lnTo>
                    <a:pt x="926592" y="816864"/>
                  </a:lnTo>
                  <a:lnTo>
                    <a:pt x="981456" y="816864"/>
                  </a:lnTo>
                  <a:lnTo>
                    <a:pt x="984504" y="812292"/>
                  </a:lnTo>
                  <a:lnTo>
                    <a:pt x="984504" y="804672"/>
                  </a:lnTo>
                  <a:close/>
                </a:path>
                <a:path w="2440304" h="1186179">
                  <a:moveTo>
                    <a:pt x="1027176" y="269748"/>
                  </a:moveTo>
                  <a:lnTo>
                    <a:pt x="1024115" y="266700"/>
                  </a:lnTo>
                  <a:lnTo>
                    <a:pt x="1019556" y="265176"/>
                  </a:lnTo>
                  <a:lnTo>
                    <a:pt x="975347" y="257543"/>
                  </a:lnTo>
                  <a:lnTo>
                    <a:pt x="970788" y="257543"/>
                  </a:lnTo>
                  <a:lnTo>
                    <a:pt x="966216" y="259080"/>
                  </a:lnTo>
                  <a:lnTo>
                    <a:pt x="966216" y="268211"/>
                  </a:lnTo>
                  <a:lnTo>
                    <a:pt x="967740" y="271259"/>
                  </a:lnTo>
                  <a:lnTo>
                    <a:pt x="972299" y="272796"/>
                  </a:lnTo>
                  <a:lnTo>
                    <a:pt x="1018032" y="280416"/>
                  </a:lnTo>
                  <a:lnTo>
                    <a:pt x="1021067" y="280416"/>
                  </a:lnTo>
                  <a:lnTo>
                    <a:pt x="1025652" y="277368"/>
                  </a:lnTo>
                  <a:lnTo>
                    <a:pt x="1025652" y="274320"/>
                  </a:lnTo>
                  <a:lnTo>
                    <a:pt x="1027176" y="269748"/>
                  </a:lnTo>
                  <a:close/>
                </a:path>
                <a:path w="2440304" h="1186179">
                  <a:moveTo>
                    <a:pt x="1030224" y="929627"/>
                  </a:moveTo>
                  <a:lnTo>
                    <a:pt x="1028700" y="925068"/>
                  </a:lnTo>
                  <a:lnTo>
                    <a:pt x="1028700" y="922020"/>
                  </a:lnTo>
                  <a:lnTo>
                    <a:pt x="1024115" y="918972"/>
                  </a:lnTo>
                  <a:lnTo>
                    <a:pt x="1021067" y="918972"/>
                  </a:lnTo>
                  <a:lnTo>
                    <a:pt x="1010399" y="920496"/>
                  </a:lnTo>
                  <a:lnTo>
                    <a:pt x="975347" y="926592"/>
                  </a:lnTo>
                  <a:lnTo>
                    <a:pt x="970788" y="926592"/>
                  </a:lnTo>
                  <a:lnTo>
                    <a:pt x="967740" y="931164"/>
                  </a:lnTo>
                  <a:lnTo>
                    <a:pt x="969264" y="934212"/>
                  </a:lnTo>
                  <a:lnTo>
                    <a:pt x="969264" y="938784"/>
                  </a:lnTo>
                  <a:lnTo>
                    <a:pt x="973836" y="941832"/>
                  </a:lnTo>
                  <a:lnTo>
                    <a:pt x="978408" y="941832"/>
                  </a:lnTo>
                  <a:lnTo>
                    <a:pt x="1022604" y="934212"/>
                  </a:lnTo>
                  <a:lnTo>
                    <a:pt x="1027176" y="934212"/>
                  </a:lnTo>
                  <a:lnTo>
                    <a:pt x="1030224" y="929627"/>
                  </a:lnTo>
                  <a:close/>
                </a:path>
                <a:path w="2440304" h="1186179">
                  <a:moveTo>
                    <a:pt x="1062215" y="390144"/>
                  </a:moveTo>
                  <a:lnTo>
                    <a:pt x="1059167" y="387096"/>
                  </a:lnTo>
                  <a:lnTo>
                    <a:pt x="1004316" y="387096"/>
                  </a:lnTo>
                  <a:lnTo>
                    <a:pt x="1001268" y="390144"/>
                  </a:lnTo>
                  <a:lnTo>
                    <a:pt x="1001268" y="399288"/>
                  </a:lnTo>
                  <a:lnTo>
                    <a:pt x="1004316" y="402336"/>
                  </a:lnTo>
                  <a:lnTo>
                    <a:pt x="1059167" y="402336"/>
                  </a:lnTo>
                  <a:lnTo>
                    <a:pt x="1062215" y="399288"/>
                  </a:lnTo>
                  <a:lnTo>
                    <a:pt x="1062215" y="390144"/>
                  </a:lnTo>
                  <a:close/>
                </a:path>
                <a:path w="2440304" h="1186179">
                  <a:moveTo>
                    <a:pt x="1075931" y="804672"/>
                  </a:moveTo>
                  <a:lnTo>
                    <a:pt x="1071372" y="801611"/>
                  </a:lnTo>
                  <a:lnTo>
                    <a:pt x="1018032" y="801611"/>
                  </a:lnTo>
                  <a:lnTo>
                    <a:pt x="1014984" y="804672"/>
                  </a:lnTo>
                  <a:lnTo>
                    <a:pt x="1014984" y="812292"/>
                  </a:lnTo>
                  <a:lnTo>
                    <a:pt x="1018032" y="816864"/>
                  </a:lnTo>
                  <a:lnTo>
                    <a:pt x="1071372" y="816864"/>
                  </a:lnTo>
                  <a:lnTo>
                    <a:pt x="1075931" y="812292"/>
                  </a:lnTo>
                  <a:lnTo>
                    <a:pt x="1075931" y="804672"/>
                  </a:lnTo>
                  <a:close/>
                </a:path>
                <a:path w="2440304" h="1186179">
                  <a:moveTo>
                    <a:pt x="1117092" y="284988"/>
                  </a:moveTo>
                  <a:lnTo>
                    <a:pt x="1114031" y="280416"/>
                  </a:lnTo>
                  <a:lnTo>
                    <a:pt x="1109472" y="280416"/>
                  </a:lnTo>
                  <a:lnTo>
                    <a:pt x="1065276" y="272796"/>
                  </a:lnTo>
                  <a:lnTo>
                    <a:pt x="1060704" y="272796"/>
                  </a:lnTo>
                  <a:lnTo>
                    <a:pt x="1056132" y="274320"/>
                  </a:lnTo>
                  <a:lnTo>
                    <a:pt x="1056132" y="278892"/>
                  </a:lnTo>
                  <a:lnTo>
                    <a:pt x="1054608" y="283464"/>
                  </a:lnTo>
                  <a:lnTo>
                    <a:pt x="1057656" y="286512"/>
                  </a:lnTo>
                  <a:lnTo>
                    <a:pt x="1062215" y="288036"/>
                  </a:lnTo>
                  <a:lnTo>
                    <a:pt x="1106424" y="295643"/>
                  </a:lnTo>
                  <a:lnTo>
                    <a:pt x="1110983" y="295643"/>
                  </a:lnTo>
                  <a:lnTo>
                    <a:pt x="1115568" y="292608"/>
                  </a:lnTo>
                  <a:lnTo>
                    <a:pt x="1115568" y="289560"/>
                  </a:lnTo>
                  <a:lnTo>
                    <a:pt x="1117092" y="284988"/>
                  </a:lnTo>
                  <a:close/>
                </a:path>
                <a:path w="2440304" h="1186179">
                  <a:moveTo>
                    <a:pt x="1120140" y="915911"/>
                  </a:moveTo>
                  <a:lnTo>
                    <a:pt x="1118616" y="911352"/>
                  </a:lnTo>
                  <a:lnTo>
                    <a:pt x="1118616" y="908304"/>
                  </a:lnTo>
                  <a:lnTo>
                    <a:pt x="1114031" y="905243"/>
                  </a:lnTo>
                  <a:lnTo>
                    <a:pt x="1110983" y="905243"/>
                  </a:lnTo>
                  <a:lnTo>
                    <a:pt x="1065276" y="912876"/>
                  </a:lnTo>
                  <a:lnTo>
                    <a:pt x="1060704" y="912876"/>
                  </a:lnTo>
                  <a:lnTo>
                    <a:pt x="1057656" y="917448"/>
                  </a:lnTo>
                  <a:lnTo>
                    <a:pt x="1059167" y="920496"/>
                  </a:lnTo>
                  <a:lnTo>
                    <a:pt x="1059167" y="925068"/>
                  </a:lnTo>
                  <a:lnTo>
                    <a:pt x="1063752" y="928116"/>
                  </a:lnTo>
                  <a:lnTo>
                    <a:pt x="1068324" y="926592"/>
                  </a:lnTo>
                  <a:lnTo>
                    <a:pt x="1085088" y="925068"/>
                  </a:lnTo>
                  <a:lnTo>
                    <a:pt x="1112520" y="920496"/>
                  </a:lnTo>
                  <a:lnTo>
                    <a:pt x="1117092" y="920496"/>
                  </a:lnTo>
                  <a:lnTo>
                    <a:pt x="1120140" y="915911"/>
                  </a:lnTo>
                  <a:close/>
                </a:path>
                <a:path w="2440304" h="1186179">
                  <a:moveTo>
                    <a:pt x="1152131" y="390144"/>
                  </a:moveTo>
                  <a:lnTo>
                    <a:pt x="1149083" y="387096"/>
                  </a:lnTo>
                  <a:lnTo>
                    <a:pt x="1095756" y="387096"/>
                  </a:lnTo>
                  <a:lnTo>
                    <a:pt x="1092708" y="390144"/>
                  </a:lnTo>
                  <a:lnTo>
                    <a:pt x="1092708" y="399288"/>
                  </a:lnTo>
                  <a:lnTo>
                    <a:pt x="1095756" y="402336"/>
                  </a:lnTo>
                  <a:lnTo>
                    <a:pt x="1149083" y="402336"/>
                  </a:lnTo>
                  <a:lnTo>
                    <a:pt x="1152131" y="399288"/>
                  </a:lnTo>
                  <a:lnTo>
                    <a:pt x="1152131" y="390144"/>
                  </a:lnTo>
                  <a:close/>
                </a:path>
                <a:path w="2440304" h="1186179">
                  <a:moveTo>
                    <a:pt x="1165860" y="804672"/>
                  </a:moveTo>
                  <a:lnTo>
                    <a:pt x="1162799" y="801611"/>
                  </a:lnTo>
                  <a:lnTo>
                    <a:pt x="1109472" y="801611"/>
                  </a:lnTo>
                  <a:lnTo>
                    <a:pt x="1106424" y="804672"/>
                  </a:lnTo>
                  <a:lnTo>
                    <a:pt x="1106424" y="812292"/>
                  </a:lnTo>
                  <a:lnTo>
                    <a:pt x="1109472" y="816864"/>
                  </a:lnTo>
                  <a:lnTo>
                    <a:pt x="1162799" y="816864"/>
                  </a:lnTo>
                  <a:lnTo>
                    <a:pt x="1165860" y="812292"/>
                  </a:lnTo>
                  <a:lnTo>
                    <a:pt x="1165860" y="804672"/>
                  </a:lnTo>
                  <a:close/>
                </a:path>
                <a:path w="2440304" h="1186179">
                  <a:moveTo>
                    <a:pt x="1207008" y="298704"/>
                  </a:moveTo>
                  <a:lnTo>
                    <a:pt x="1203960" y="294132"/>
                  </a:lnTo>
                  <a:lnTo>
                    <a:pt x="1199388" y="294132"/>
                  </a:lnTo>
                  <a:lnTo>
                    <a:pt x="1153668" y="288036"/>
                  </a:lnTo>
                  <a:lnTo>
                    <a:pt x="1150620" y="286512"/>
                  </a:lnTo>
                  <a:lnTo>
                    <a:pt x="1146048" y="289560"/>
                  </a:lnTo>
                  <a:lnTo>
                    <a:pt x="1146048" y="294132"/>
                  </a:lnTo>
                  <a:lnTo>
                    <a:pt x="1144524" y="297180"/>
                  </a:lnTo>
                  <a:lnTo>
                    <a:pt x="1147572" y="301752"/>
                  </a:lnTo>
                  <a:lnTo>
                    <a:pt x="1152131" y="301752"/>
                  </a:lnTo>
                  <a:lnTo>
                    <a:pt x="1196340" y="309359"/>
                  </a:lnTo>
                  <a:lnTo>
                    <a:pt x="1200899" y="309359"/>
                  </a:lnTo>
                  <a:lnTo>
                    <a:pt x="1205484" y="306311"/>
                  </a:lnTo>
                  <a:lnTo>
                    <a:pt x="1205484" y="303276"/>
                  </a:lnTo>
                  <a:lnTo>
                    <a:pt x="1207008" y="298704"/>
                  </a:lnTo>
                  <a:close/>
                </a:path>
                <a:path w="2440304" h="1186179">
                  <a:moveTo>
                    <a:pt x="1210056" y="903732"/>
                  </a:moveTo>
                  <a:lnTo>
                    <a:pt x="1208532" y="899160"/>
                  </a:lnTo>
                  <a:lnTo>
                    <a:pt x="1208532" y="894588"/>
                  </a:lnTo>
                  <a:lnTo>
                    <a:pt x="1203960" y="891527"/>
                  </a:lnTo>
                  <a:lnTo>
                    <a:pt x="1200899" y="893064"/>
                  </a:lnTo>
                  <a:lnTo>
                    <a:pt x="1158240" y="899160"/>
                  </a:lnTo>
                  <a:lnTo>
                    <a:pt x="1150620" y="899160"/>
                  </a:lnTo>
                  <a:lnTo>
                    <a:pt x="1149083" y="903732"/>
                  </a:lnTo>
                  <a:lnTo>
                    <a:pt x="1149083" y="911352"/>
                  </a:lnTo>
                  <a:lnTo>
                    <a:pt x="1153668" y="914400"/>
                  </a:lnTo>
                  <a:lnTo>
                    <a:pt x="1159764" y="914400"/>
                  </a:lnTo>
                  <a:lnTo>
                    <a:pt x="1202436" y="908304"/>
                  </a:lnTo>
                  <a:lnTo>
                    <a:pt x="1207008" y="906780"/>
                  </a:lnTo>
                  <a:lnTo>
                    <a:pt x="1210056" y="903732"/>
                  </a:lnTo>
                  <a:close/>
                </a:path>
                <a:path w="2440304" h="1186179">
                  <a:moveTo>
                    <a:pt x="1243584" y="390144"/>
                  </a:moveTo>
                  <a:lnTo>
                    <a:pt x="1240536" y="387096"/>
                  </a:lnTo>
                  <a:lnTo>
                    <a:pt x="1187183" y="387096"/>
                  </a:lnTo>
                  <a:lnTo>
                    <a:pt x="1182624" y="390144"/>
                  </a:lnTo>
                  <a:lnTo>
                    <a:pt x="1182624" y="399288"/>
                  </a:lnTo>
                  <a:lnTo>
                    <a:pt x="1187183" y="402336"/>
                  </a:lnTo>
                  <a:lnTo>
                    <a:pt x="1240536" y="402336"/>
                  </a:lnTo>
                  <a:lnTo>
                    <a:pt x="1243584" y="399288"/>
                  </a:lnTo>
                  <a:lnTo>
                    <a:pt x="1243584" y="390144"/>
                  </a:lnTo>
                  <a:close/>
                </a:path>
                <a:path w="2440304" h="1186179">
                  <a:moveTo>
                    <a:pt x="1257300" y="804672"/>
                  </a:moveTo>
                  <a:lnTo>
                    <a:pt x="1254252" y="801611"/>
                  </a:lnTo>
                  <a:lnTo>
                    <a:pt x="1200899" y="801611"/>
                  </a:lnTo>
                  <a:lnTo>
                    <a:pt x="1196340" y="804672"/>
                  </a:lnTo>
                  <a:lnTo>
                    <a:pt x="1196340" y="812292"/>
                  </a:lnTo>
                  <a:lnTo>
                    <a:pt x="1200899" y="816864"/>
                  </a:lnTo>
                  <a:lnTo>
                    <a:pt x="1254252" y="816864"/>
                  </a:lnTo>
                  <a:lnTo>
                    <a:pt x="1257300" y="812292"/>
                  </a:lnTo>
                  <a:lnTo>
                    <a:pt x="1257300" y="804672"/>
                  </a:lnTo>
                  <a:close/>
                </a:path>
                <a:path w="2440304" h="1186179">
                  <a:moveTo>
                    <a:pt x="1296924" y="312420"/>
                  </a:moveTo>
                  <a:lnTo>
                    <a:pt x="1293876" y="307848"/>
                  </a:lnTo>
                  <a:lnTo>
                    <a:pt x="1289304" y="307848"/>
                  </a:lnTo>
                  <a:lnTo>
                    <a:pt x="1243584" y="300228"/>
                  </a:lnTo>
                  <a:lnTo>
                    <a:pt x="1240536" y="300228"/>
                  </a:lnTo>
                  <a:lnTo>
                    <a:pt x="1235964" y="303276"/>
                  </a:lnTo>
                  <a:lnTo>
                    <a:pt x="1235964" y="307848"/>
                  </a:lnTo>
                  <a:lnTo>
                    <a:pt x="1234440" y="310896"/>
                  </a:lnTo>
                  <a:lnTo>
                    <a:pt x="1237488" y="315468"/>
                  </a:lnTo>
                  <a:lnTo>
                    <a:pt x="1242060" y="315468"/>
                  </a:lnTo>
                  <a:lnTo>
                    <a:pt x="1258824" y="318516"/>
                  </a:lnTo>
                  <a:lnTo>
                    <a:pt x="1287767" y="323088"/>
                  </a:lnTo>
                  <a:lnTo>
                    <a:pt x="1290815" y="323088"/>
                  </a:lnTo>
                  <a:lnTo>
                    <a:pt x="1295400" y="320027"/>
                  </a:lnTo>
                  <a:lnTo>
                    <a:pt x="1295400" y="315468"/>
                  </a:lnTo>
                  <a:lnTo>
                    <a:pt x="1296924" y="312420"/>
                  </a:lnTo>
                  <a:close/>
                </a:path>
                <a:path w="2440304" h="1186179">
                  <a:moveTo>
                    <a:pt x="1299972" y="891527"/>
                  </a:moveTo>
                  <a:lnTo>
                    <a:pt x="1298448" y="886968"/>
                  </a:lnTo>
                  <a:lnTo>
                    <a:pt x="1298448" y="883920"/>
                  </a:lnTo>
                  <a:lnTo>
                    <a:pt x="1295400" y="880872"/>
                  </a:lnTo>
                  <a:lnTo>
                    <a:pt x="1290815" y="880872"/>
                  </a:lnTo>
                  <a:lnTo>
                    <a:pt x="1245108" y="886968"/>
                  </a:lnTo>
                  <a:lnTo>
                    <a:pt x="1242060" y="886968"/>
                  </a:lnTo>
                  <a:lnTo>
                    <a:pt x="1238999" y="891527"/>
                  </a:lnTo>
                  <a:lnTo>
                    <a:pt x="1238999" y="899160"/>
                  </a:lnTo>
                  <a:lnTo>
                    <a:pt x="1243584" y="902208"/>
                  </a:lnTo>
                  <a:lnTo>
                    <a:pt x="1248156" y="902208"/>
                  </a:lnTo>
                  <a:lnTo>
                    <a:pt x="1292352" y="896112"/>
                  </a:lnTo>
                  <a:lnTo>
                    <a:pt x="1296924" y="894588"/>
                  </a:lnTo>
                  <a:lnTo>
                    <a:pt x="1299972" y="891527"/>
                  </a:lnTo>
                  <a:close/>
                </a:path>
                <a:path w="2440304" h="1186179">
                  <a:moveTo>
                    <a:pt x="1335024" y="390144"/>
                  </a:moveTo>
                  <a:lnTo>
                    <a:pt x="1331976" y="387096"/>
                  </a:lnTo>
                  <a:lnTo>
                    <a:pt x="1277099" y="387096"/>
                  </a:lnTo>
                  <a:lnTo>
                    <a:pt x="1274064" y="390144"/>
                  </a:lnTo>
                  <a:lnTo>
                    <a:pt x="1274064" y="399288"/>
                  </a:lnTo>
                  <a:lnTo>
                    <a:pt x="1277099" y="402336"/>
                  </a:lnTo>
                  <a:lnTo>
                    <a:pt x="1331976" y="402336"/>
                  </a:lnTo>
                  <a:lnTo>
                    <a:pt x="1335024" y="399288"/>
                  </a:lnTo>
                  <a:lnTo>
                    <a:pt x="1335024" y="390144"/>
                  </a:lnTo>
                  <a:close/>
                </a:path>
                <a:path w="2440304" h="1186179">
                  <a:moveTo>
                    <a:pt x="1348740" y="804672"/>
                  </a:moveTo>
                  <a:lnTo>
                    <a:pt x="1345692" y="801611"/>
                  </a:lnTo>
                  <a:lnTo>
                    <a:pt x="1290815" y="801611"/>
                  </a:lnTo>
                  <a:lnTo>
                    <a:pt x="1287767" y="804672"/>
                  </a:lnTo>
                  <a:lnTo>
                    <a:pt x="1287767" y="812292"/>
                  </a:lnTo>
                  <a:lnTo>
                    <a:pt x="1290815" y="816864"/>
                  </a:lnTo>
                  <a:lnTo>
                    <a:pt x="1345692" y="816864"/>
                  </a:lnTo>
                  <a:lnTo>
                    <a:pt x="1348740" y="812292"/>
                  </a:lnTo>
                  <a:lnTo>
                    <a:pt x="1348740" y="804672"/>
                  </a:lnTo>
                  <a:close/>
                </a:path>
                <a:path w="2440304" h="1186179">
                  <a:moveTo>
                    <a:pt x="1386840" y="323088"/>
                  </a:moveTo>
                  <a:lnTo>
                    <a:pt x="1383792" y="320027"/>
                  </a:lnTo>
                  <a:lnTo>
                    <a:pt x="1379220" y="320027"/>
                  </a:lnTo>
                  <a:lnTo>
                    <a:pt x="1333500" y="313944"/>
                  </a:lnTo>
                  <a:lnTo>
                    <a:pt x="1330452" y="312420"/>
                  </a:lnTo>
                  <a:lnTo>
                    <a:pt x="1325867" y="315468"/>
                  </a:lnTo>
                  <a:lnTo>
                    <a:pt x="1325867" y="324612"/>
                  </a:lnTo>
                  <a:lnTo>
                    <a:pt x="1327404" y="327660"/>
                  </a:lnTo>
                  <a:lnTo>
                    <a:pt x="1331976" y="327660"/>
                  </a:lnTo>
                  <a:lnTo>
                    <a:pt x="1377683" y="333743"/>
                  </a:lnTo>
                  <a:lnTo>
                    <a:pt x="1380731" y="335280"/>
                  </a:lnTo>
                  <a:lnTo>
                    <a:pt x="1385316" y="332232"/>
                  </a:lnTo>
                  <a:lnTo>
                    <a:pt x="1385316" y="327660"/>
                  </a:lnTo>
                  <a:lnTo>
                    <a:pt x="1386840" y="323088"/>
                  </a:lnTo>
                  <a:close/>
                </a:path>
                <a:path w="2440304" h="1186179">
                  <a:moveTo>
                    <a:pt x="1389888" y="876300"/>
                  </a:moveTo>
                  <a:lnTo>
                    <a:pt x="1388364" y="871728"/>
                  </a:lnTo>
                  <a:lnTo>
                    <a:pt x="1385316" y="868680"/>
                  </a:lnTo>
                  <a:lnTo>
                    <a:pt x="1380731" y="870204"/>
                  </a:lnTo>
                  <a:lnTo>
                    <a:pt x="1336548" y="874776"/>
                  </a:lnTo>
                  <a:lnTo>
                    <a:pt x="1331976" y="876300"/>
                  </a:lnTo>
                  <a:lnTo>
                    <a:pt x="1328915" y="879348"/>
                  </a:lnTo>
                  <a:lnTo>
                    <a:pt x="1328915" y="883920"/>
                  </a:lnTo>
                  <a:lnTo>
                    <a:pt x="1330452" y="888492"/>
                  </a:lnTo>
                  <a:lnTo>
                    <a:pt x="1333500" y="890016"/>
                  </a:lnTo>
                  <a:lnTo>
                    <a:pt x="1338072" y="890016"/>
                  </a:lnTo>
                  <a:lnTo>
                    <a:pt x="1382268" y="885444"/>
                  </a:lnTo>
                  <a:lnTo>
                    <a:pt x="1386840" y="883920"/>
                  </a:lnTo>
                  <a:lnTo>
                    <a:pt x="1389888" y="880872"/>
                  </a:lnTo>
                  <a:lnTo>
                    <a:pt x="1389888" y="876300"/>
                  </a:lnTo>
                  <a:close/>
                </a:path>
                <a:path w="2440304" h="1186179">
                  <a:moveTo>
                    <a:pt x="1426464" y="390144"/>
                  </a:moveTo>
                  <a:lnTo>
                    <a:pt x="1421892" y="387096"/>
                  </a:lnTo>
                  <a:lnTo>
                    <a:pt x="1368552" y="387096"/>
                  </a:lnTo>
                  <a:lnTo>
                    <a:pt x="1365504" y="390144"/>
                  </a:lnTo>
                  <a:lnTo>
                    <a:pt x="1365504" y="399288"/>
                  </a:lnTo>
                  <a:lnTo>
                    <a:pt x="1368552" y="402336"/>
                  </a:lnTo>
                  <a:lnTo>
                    <a:pt x="1421892" y="402336"/>
                  </a:lnTo>
                  <a:lnTo>
                    <a:pt x="1426464" y="399288"/>
                  </a:lnTo>
                  <a:lnTo>
                    <a:pt x="1426464" y="390144"/>
                  </a:lnTo>
                  <a:close/>
                </a:path>
                <a:path w="2440304" h="1186179">
                  <a:moveTo>
                    <a:pt x="1438656" y="804672"/>
                  </a:moveTo>
                  <a:lnTo>
                    <a:pt x="1435608" y="801611"/>
                  </a:lnTo>
                  <a:lnTo>
                    <a:pt x="1382268" y="801611"/>
                  </a:lnTo>
                  <a:lnTo>
                    <a:pt x="1379220" y="804672"/>
                  </a:lnTo>
                  <a:lnTo>
                    <a:pt x="1379220" y="812292"/>
                  </a:lnTo>
                  <a:lnTo>
                    <a:pt x="1382268" y="816864"/>
                  </a:lnTo>
                  <a:lnTo>
                    <a:pt x="1435608" y="816864"/>
                  </a:lnTo>
                  <a:lnTo>
                    <a:pt x="1438656" y="812292"/>
                  </a:lnTo>
                  <a:lnTo>
                    <a:pt x="1438656" y="804672"/>
                  </a:lnTo>
                  <a:close/>
                </a:path>
                <a:path w="2440304" h="1186179">
                  <a:moveTo>
                    <a:pt x="1476756" y="335280"/>
                  </a:moveTo>
                  <a:lnTo>
                    <a:pt x="1473708" y="330708"/>
                  </a:lnTo>
                  <a:lnTo>
                    <a:pt x="1469136" y="330708"/>
                  </a:lnTo>
                  <a:lnTo>
                    <a:pt x="1424940" y="324612"/>
                  </a:lnTo>
                  <a:lnTo>
                    <a:pt x="1420368" y="324612"/>
                  </a:lnTo>
                  <a:lnTo>
                    <a:pt x="1415783" y="327660"/>
                  </a:lnTo>
                  <a:lnTo>
                    <a:pt x="1415783" y="336804"/>
                  </a:lnTo>
                  <a:lnTo>
                    <a:pt x="1418831" y="339852"/>
                  </a:lnTo>
                  <a:lnTo>
                    <a:pt x="1421892" y="339852"/>
                  </a:lnTo>
                  <a:lnTo>
                    <a:pt x="1467599" y="345948"/>
                  </a:lnTo>
                  <a:lnTo>
                    <a:pt x="1472184" y="345948"/>
                  </a:lnTo>
                  <a:lnTo>
                    <a:pt x="1475232" y="342900"/>
                  </a:lnTo>
                  <a:lnTo>
                    <a:pt x="1476756" y="338328"/>
                  </a:lnTo>
                  <a:lnTo>
                    <a:pt x="1476756" y="335280"/>
                  </a:lnTo>
                  <a:close/>
                </a:path>
                <a:path w="2440304" h="1186179">
                  <a:moveTo>
                    <a:pt x="1479804" y="861060"/>
                  </a:moveTo>
                  <a:lnTo>
                    <a:pt x="1475232" y="858012"/>
                  </a:lnTo>
                  <a:lnTo>
                    <a:pt x="1470660" y="859536"/>
                  </a:lnTo>
                  <a:lnTo>
                    <a:pt x="1426464" y="864108"/>
                  </a:lnTo>
                  <a:lnTo>
                    <a:pt x="1421892" y="864108"/>
                  </a:lnTo>
                  <a:lnTo>
                    <a:pt x="1418831" y="868680"/>
                  </a:lnTo>
                  <a:lnTo>
                    <a:pt x="1418831" y="873252"/>
                  </a:lnTo>
                  <a:lnTo>
                    <a:pt x="1420368" y="876300"/>
                  </a:lnTo>
                  <a:lnTo>
                    <a:pt x="1423416" y="879348"/>
                  </a:lnTo>
                  <a:lnTo>
                    <a:pt x="1427988" y="879348"/>
                  </a:lnTo>
                  <a:lnTo>
                    <a:pt x="1473708" y="873252"/>
                  </a:lnTo>
                  <a:lnTo>
                    <a:pt x="1476756" y="873252"/>
                  </a:lnTo>
                  <a:lnTo>
                    <a:pt x="1479804" y="870204"/>
                  </a:lnTo>
                  <a:lnTo>
                    <a:pt x="1479804" y="861060"/>
                  </a:lnTo>
                  <a:close/>
                </a:path>
                <a:path w="2440304" h="1186179">
                  <a:moveTo>
                    <a:pt x="1516367" y="390144"/>
                  </a:moveTo>
                  <a:lnTo>
                    <a:pt x="1513332" y="387096"/>
                  </a:lnTo>
                  <a:lnTo>
                    <a:pt x="1459992" y="387096"/>
                  </a:lnTo>
                  <a:lnTo>
                    <a:pt x="1455420" y="390144"/>
                  </a:lnTo>
                  <a:lnTo>
                    <a:pt x="1455420" y="399288"/>
                  </a:lnTo>
                  <a:lnTo>
                    <a:pt x="1459992" y="402336"/>
                  </a:lnTo>
                  <a:lnTo>
                    <a:pt x="1513332" y="402336"/>
                  </a:lnTo>
                  <a:lnTo>
                    <a:pt x="1516367" y="399288"/>
                  </a:lnTo>
                  <a:lnTo>
                    <a:pt x="1516367" y="390144"/>
                  </a:lnTo>
                  <a:close/>
                </a:path>
                <a:path w="2440304" h="1186179">
                  <a:moveTo>
                    <a:pt x="1530083" y="804672"/>
                  </a:moveTo>
                  <a:lnTo>
                    <a:pt x="1527048" y="801611"/>
                  </a:lnTo>
                  <a:lnTo>
                    <a:pt x="1473708" y="801611"/>
                  </a:lnTo>
                  <a:lnTo>
                    <a:pt x="1469136" y="804672"/>
                  </a:lnTo>
                  <a:lnTo>
                    <a:pt x="1469136" y="812292"/>
                  </a:lnTo>
                  <a:lnTo>
                    <a:pt x="1473708" y="816864"/>
                  </a:lnTo>
                  <a:lnTo>
                    <a:pt x="1527048" y="816864"/>
                  </a:lnTo>
                  <a:lnTo>
                    <a:pt x="1530083" y="812292"/>
                  </a:lnTo>
                  <a:lnTo>
                    <a:pt x="1530083" y="804672"/>
                  </a:lnTo>
                  <a:close/>
                </a:path>
                <a:path w="2440304" h="1186179">
                  <a:moveTo>
                    <a:pt x="1566672" y="345948"/>
                  </a:moveTo>
                  <a:lnTo>
                    <a:pt x="1563624" y="341376"/>
                  </a:lnTo>
                  <a:lnTo>
                    <a:pt x="1559052" y="341376"/>
                  </a:lnTo>
                  <a:lnTo>
                    <a:pt x="1514856" y="335280"/>
                  </a:lnTo>
                  <a:lnTo>
                    <a:pt x="1510284" y="335280"/>
                  </a:lnTo>
                  <a:lnTo>
                    <a:pt x="1507236" y="338328"/>
                  </a:lnTo>
                  <a:lnTo>
                    <a:pt x="1505699" y="342900"/>
                  </a:lnTo>
                  <a:lnTo>
                    <a:pt x="1505699" y="347459"/>
                  </a:lnTo>
                  <a:lnTo>
                    <a:pt x="1508760" y="350520"/>
                  </a:lnTo>
                  <a:lnTo>
                    <a:pt x="1513332" y="350520"/>
                  </a:lnTo>
                  <a:lnTo>
                    <a:pt x="1557515" y="356616"/>
                  </a:lnTo>
                  <a:lnTo>
                    <a:pt x="1562100" y="356616"/>
                  </a:lnTo>
                  <a:lnTo>
                    <a:pt x="1566672" y="353568"/>
                  </a:lnTo>
                  <a:lnTo>
                    <a:pt x="1566672" y="345948"/>
                  </a:lnTo>
                  <a:close/>
                </a:path>
                <a:path w="2440304" h="1186179">
                  <a:moveTo>
                    <a:pt x="1571231" y="859536"/>
                  </a:moveTo>
                  <a:lnTo>
                    <a:pt x="1569720" y="856488"/>
                  </a:lnTo>
                  <a:lnTo>
                    <a:pt x="1569720" y="851916"/>
                  </a:lnTo>
                  <a:lnTo>
                    <a:pt x="1566672" y="848868"/>
                  </a:lnTo>
                  <a:lnTo>
                    <a:pt x="1562100" y="848868"/>
                  </a:lnTo>
                  <a:lnTo>
                    <a:pt x="1516367" y="853427"/>
                  </a:lnTo>
                  <a:lnTo>
                    <a:pt x="1511808" y="854964"/>
                  </a:lnTo>
                  <a:lnTo>
                    <a:pt x="1508760" y="858012"/>
                  </a:lnTo>
                  <a:lnTo>
                    <a:pt x="1510284" y="862584"/>
                  </a:lnTo>
                  <a:lnTo>
                    <a:pt x="1510284" y="867143"/>
                  </a:lnTo>
                  <a:lnTo>
                    <a:pt x="1514856" y="870204"/>
                  </a:lnTo>
                  <a:lnTo>
                    <a:pt x="1517904" y="868680"/>
                  </a:lnTo>
                  <a:lnTo>
                    <a:pt x="1563624" y="864108"/>
                  </a:lnTo>
                  <a:lnTo>
                    <a:pt x="1568183" y="864108"/>
                  </a:lnTo>
                  <a:lnTo>
                    <a:pt x="1571231" y="859536"/>
                  </a:lnTo>
                  <a:close/>
                </a:path>
                <a:path w="2440304" h="1186179">
                  <a:moveTo>
                    <a:pt x="1607820" y="390144"/>
                  </a:moveTo>
                  <a:lnTo>
                    <a:pt x="1604772" y="387096"/>
                  </a:lnTo>
                  <a:lnTo>
                    <a:pt x="1549908" y="387096"/>
                  </a:lnTo>
                  <a:lnTo>
                    <a:pt x="1546860" y="390144"/>
                  </a:lnTo>
                  <a:lnTo>
                    <a:pt x="1546860" y="399288"/>
                  </a:lnTo>
                  <a:lnTo>
                    <a:pt x="1549908" y="402336"/>
                  </a:lnTo>
                  <a:lnTo>
                    <a:pt x="1604772" y="402336"/>
                  </a:lnTo>
                  <a:lnTo>
                    <a:pt x="1607820" y="399288"/>
                  </a:lnTo>
                  <a:lnTo>
                    <a:pt x="1607820" y="390144"/>
                  </a:lnTo>
                  <a:close/>
                </a:path>
                <a:path w="2440304" h="1186179">
                  <a:moveTo>
                    <a:pt x="1621536" y="804672"/>
                  </a:moveTo>
                  <a:lnTo>
                    <a:pt x="1618488" y="801611"/>
                  </a:lnTo>
                  <a:lnTo>
                    <a:pt x="1563624" y="801611"/>
                  </a:lnTo>
                  <a:lnTo>
                    <a:pt x="1560576" y="804672"/>
                  </a:lnTo>
                  <a:lnTo>
                    <a:pt x="1560576" y="812292"/>
                  </a:lnTo>
                  <a:lnTo>
                    <a:pt x="1563624" y="816864"/>
                  </a:lnTo>
                  <a:lnTo>
                    <a:pt x="1618488" y="816864"/>
                  </a:lnTo>
                  <a:lnTo>
                    <a:pt x="1621536" y="812292"/>
                  </a:lnTo>
                  <a:lnTo>
                    <a:pt x="1621536" y="804672"/>
                  </a:lnTo>
                  <a:close/>
                </a:path>
                <a:path w="2440304" h="1186179">
                  <a:moveTo>
                    <a:pt x="1656588" y="355092"/>
                  </a:moveTo>
                  <a:lnTo>
                    <a:pt x="1653540" y="350520"/>
                  </a:lnTo>
                  <a:lnTo>
                    <a:pt x="1650492" y="350520"/>
                  </a:lnTo>
                  <a:lnTo>
                    <a:pt x="1604772" y="345948"/>
                  </a:lnTo>
                  <a:lnTo>
                    <a:pt x="1600200" y="345948"/>
                  </a:lnTo>
                  <a:lnTo>
                    <a:pt x="1597152" y="348996"/>
                  </a:lnTo>
                  <a:lnTo>
                    <a:pt x="1597152" y="352044"/>
                  </a:lnTo>
                  <a:lnTo>
                    <a:pt x="1595615" y="356616"/>
                  </a:lnTo>
                  <a:lnTo>
                    <a:pt x="1598676" y="361188"/>
                  </a:lnTo>
                  <a:lnTo>
                    <a:pt x="1603248" y="361188"/>
                  </a:lnTo>
                  <a:lnTo>
                    <a:pt x="1648968" y="365760"/>
                  </a:lnTo>
                  <a:lnTo>
                    <a:pt x="1653540" y="365760"/>
                  </a:lnTo>
                  <a:lnTo>
                    <a:pt x="1656588" y="362712"/>
                  </a:lnTo>
                  <a:lnTo>
                    <a:pt x="1656588" y="355092"/>
                  </a:lnTo>
                  <a:close/>
                </a:path>
                <a:path w="2440304" h="1186179">
                  <a:moveTo>
                    <a:pt x="1661160" y="845820"/>
                  </a:moveTo>
                  <a:lnTo>
                    <a:pt x="1659636" y="842772"/>
                  </a:lnTo>
                  <a:lnTo>
                    <a:pt x="1656588" y="839711"/>
                  </a:lnTo>
                  <a:lnTo>
                    <a:pt x="1652016" y="839711"/>
                  </a:lnTo>
                  <a:lnTo>
                    <a:pt x="1607820" y="844296"/>
                  </a:lnTo>
                  <a:lnTo>
                    <a:pt x="1603248" y="844296"/>
                  </a:lnTo>
                  <a:lnTo>
                    <a:pt x="1600200" y="848868"/>
                  </a:lnTo>
                  <a:lnTo>
                    <a:pt x="1600200" y="856488"/>
                  </a:lnTo>
                  <a:lnTo>
                    <a:pt x="1604772" y="859536"/>
                  </a:lnTo>
                  <a:lnTo>
                    <a:pt x="1609331" y="859536"/>
                  </a:lnTo>
                  <a:lnTo>
                    <a:pt x="1653540" y="854964"/>
                  </a:lnTo>
                  <a:lnTo>
                    <a:pt x="1658099" y="854964"/>
                  </a:lnTo>
                  <a:lnTo>
                    <a:pt x="1661160" y="850392"/>
                  </a:lnTo>
                  <a:lnTo>
                    <a:pt x="1661160" y="845820"/>
                  </a:lnTo>
                  <a:close/>
                </a:path>
                <a:path w="2440304" h="1186179">
                  <a:moveTo>
                    <a:pt x="1699260" y="390144"/>
                  </a:moveTo>
                  <a:lnTo>
                    <a:pt x="1694688" y="387096"/>
                  </a:lnTo>
                  <a:lnTo>
                    <a:pt x="1641348" y="387096"/>
                  </a:lnTo>
                  <a:lnTo>
                    <a:pt x="1638300" y="390144"/>
                  </a:lnTo>
                  <a:lnTo>
                    <a:pt x="1638300" y="399288"/>
                  </a:lnTo>
                  <a:lnTo>
                    <a:pt x="1641348" y="402336"/>
                  </a:lnTo>
                  <a:lnTo>
                    <a:pt x="1694688" y="402336"/>
                  </a:lnTo>
                  <a:lnTo>
                    <a:pt x="1699260" y="399288"/>
                  </a:lnTo>
                  <a:lnTo>
                    <a:pt x="1699260" y="390144"/>
                  </a:lnTo>
                  <a:close/>
                </a:path>
                <a:path w="2440304" h="1186179">
                  <a:moveTo>
                    <a:pt x="1712976" y="804672"/>
                  </a:moveTo>
                  <a:lnTo>
                    <a:pt x="1708404" y="801611"/>
                  </a:lnTo>
                  <a:lnTo>
                    <a:pt x="1655064" y="801611"/>
                  </a:lnTo>
                  <a:lnTo>
                    <a:pt x="1652016" y="804672"/>
                  </a:lnTo>
                  <a:lnTo>
                    <a:pt x="1652016" y="812292"/>
                  </a:lnTo>
                  <a:lnTo>
                    <a:pt x="1655064" y="816864"/>
                  </a:lnTo>
                  <a:lnTo>
                    <a:pt x="1708404" y="816864"/>
                  </a:lnTo>
                  <a:lnTo>
                    <a:pt x="1712976" y="812292"/>
                  </a:lnTo>
                  <a:lnTo>
                    <a:pt x="1712976" y="804672"/>
                  </a:lnTo>
                  <a:close/>
                </a:path>
                <a:path w="2440304" h="1186179">
                  <a:moveTo>
                    <a:pt x="1748015" y="362712"/>
                  </a:moveTo>
                  <a:lnTo>
                    <a:pt x="1744967" y="359664"/>
                  </a:lnTo>
                  <a:lnTo>
                    <a:pt x="1740408" y="359664"/>
                  </a:lnTo>
                  <a:lnTo>
                    <a:pt x="1716024" y="356616"/>
                  </a:lnTo>
                  <a:lnTo>
                    <a:pt x="1694688" y="355092"/>
                  </a:lnTo>
                  <a:lnTo>
                    <a:pt x="1691640" y="355092"/>
                  </a:lnTo>
                  <a:lnTo>
                    <a:pt x="1687068" y="358127"/>
                  </a:lnTo>
                  <a:lnTo>
                    <a:pt x="1687068" y="365760"/>
                  </a:lnTo>
                  <a:lnTo>
                    <a:pt x="1690116" y="370332"/>
                  </a:lnTo>
                  <a:lnTo>
                    <a:pt x="1693164" y="370332"/>
                  </a:lnTo>
                  <a:lnTo>
                    <a:pt x="1714500" y="371843"/>
                  </a:lnTo>
                  <a:lnTo>
                    <a:pt x="1738884" y="374904"/>
                  </a:lnTo>
                  <a:lnTo>
                    <a:pt x="1743456" y="374904"/>
                  </a:lnTo>
                  <a:lnTo>
                    <a:pt x="1746504" y="371843"/>
                  </a:lnTo>
                  <a:lnTo>
                    <a:pt x="1748015" y="367284"/>
                  </a:lnTo>
                  <a:lnTo>
                    <a:pt x="1748015" y="362712"/>
                  </a:lnTo>
                  <a:close/>
                </a:path>
                <a:path w="2440304" h="1186179">
                  <a:moveTo>
                    <a:pt x="1751076" y="833628"/>
                  </a:moveTo>
                  <a:lnTo>
                    <a:pt x="1746504" y="830580"/>
                  </a:lnTo>
                  <a:lnTo>
                    <a:pt x="1743456" y="830580"/>
                  </a:lnTo>
                  <a:lnTo>
                    <a:pt x="1697736" y="835152"/>
                  </a:lnTo>
                  <a:lnTo>
                    <a:pt x="1693164" y="835152"/>
                  </a:lnTo>
                  <a:lnTo>
                    <a:pt x="1690116" y="839711"/>
                  </a:lnTo>
                  <a:lnTo>
                    <a:pt x="1690116" y="842772"/>
                  </a:lnTo>
                  <a:lnTo>
                    <a:pt x="1691640" y="847344"/>
                  </a:lnTo>
                  <a:lnTo>
                    <a:pt x="1694688" y="850392"/>
                  </a:lnTo>
                  <a:lnTo>
                    <a:pt x="1699260" y="850392"/>
                  </a:lnTo>
                  <a:lnTo>
                    <a:pt x="1744967" y="845820"/>
                  </a:lnTo>
                  <a:lnTo>
                    <a:pt x="1748015" y="845820"/>
                  </a:lnTo>
                  <a:lnTo>
                    <a:pt x="1751076" y="841248"/>
                  </a:lnTo>
                  <a:lnTo>
                    <a:pt x="1751076" y="833628"/>
                  </a:lnTo>
                  <a:close/>
                </a:path>
                <a:path w="2440304" h="1186179">
                  <a:moveTo>
                    <a:pt x="1789176" y="390144"/>
                  </a:moveTo>
                  <a:lnTo>
                    <a:pt x="1786115" y="387096"/>
                  </a:lnTo>
                  <a:lnTo>
                    <a:pt x="1732788" y="387096"/>
                  </a:lnTo>
                  <a:lnTo>
                    <a:pt x="1728216" y="390144"/>
                  </a:lnTo>
                  <a:lnTo>
                    <a:pt x="1728216" y="399288"/>
                  </a:lnTo>
                  <a:lnTo>
                    <a:pt x="1732788" y="402336"/>
                  </a:lnTo>
                  <a:lnTo>
                    <a:pt x="1786115" y="402336"/>
                  </a:lnTo>
                  <a:lnTo>
                    <a:pt x="1789176" y="399288"/>
                  </a:lnTo>
                  <a:lnTo>
                    <a:pt x="1789176" y="390144"/>
                  </a:lnTo>
                  <a:close/>
                </a:path>
                <a:path w="2440304" h="1186179">
                  <a:moveTo>
                    <a:pt x="1802892" y="804672"/>
                  </a:moveTo>
                  <a:lnTo>
                    <a:pt x="1799831" y="801611"/>
                  </a:lnTo>
                  <a:lnTo>
                    <a:pt x="1746504" y="801611"/>
                  </a:lnTo>
                  <a:lnTo>
                    <a:pt x="1741932" y="804672"/>
                  </a:lnTo>
                  <a:lnTo>
                    <a:pt x="1741932" y="812292"/>
                  </a:lnTo>
                  <a:lnTo>
                    <a:pt x="1746504" y="816864"/>
                  </a:lnTo>
                  <a:lnTo>
                    <a:pt x="1799831" y="816864"/>
                  </a:lnTo>
                  <a:lnTo>
                    <a:pt x="1802892" y="812292"/>
                  </a:lnTo>
                  <a:lnTo>
                    <a:pt x="1802892" y="804672"/>
                  </a:lnTo>
                  <a:close/>
                </a:path>
                <a:path w="2440304" h="1186179">
                  <a:moveTo>
                    <a:pt x="1837931" y="370332"/>
                  </a:moveTo>
                  <a:lnTo>
                    <a:pt x="1834883" y="367284"/>
                  </a:lnTo>
                  <a:lnTo>
                    <a:pt x="1831848" y="367284"/>
                  </a:lnTo>
                  <a:lnTo>
                    <a:pt x="1786115" y="362712"/>
                  </a:lnTo>
                  <a:lnTo>
                    <a:pt x="1781556" y="362712"/>
                  </a:lnTo>
                  <a:lnTo>
                    <a:pt x="1778508" y="365760"/>
                  </a:lnTo>
                  <a:lnTo>
                    <a:pt x="1776984" y="370332"/>
                  </a:lnTo>
                  <a:lnTo>
                    <a:pt x="1776984" y="373380"/>
                  </a:lnTo>
                  <a:lnTo>
                    <a:pt x="1780032" y="377952"/>
                  </a:lnTo>
                  <a:lnTo>
                    <a:pt x="1784604" y="377952"/>
                  </a:lnTo>
                  <a:lnTo>
                    <a:pt x="1830324" y="381000"/>
                  </a:lnTo>
                  <a:lnTo>
                    <a:pt x="1833372" y="382511"/>
                  </a:lnTo>
                  <a:lnTo>
                    <a:pt x="1837931" y="379476"/>
                  </a:lnTo>
                  <a:lnTo>
                    <a:pt x="1837931" y="370332"/>
                  </a:lnTo>
                  <a:close/>
                </a:path>
                <a:path w="2440304" h="1186179">
                  <a:moveTo>
                    <a:pt x="1842516" y="829043"/>
                  </a:moveTo>
                  <a:lnTo>
                    <a:pt x="1840992" y="826008"/>
                  </a:lnTo>
                  <a:lnTo>
                    <a:pt x="1837931" y="821436"/>
                  </a:lnTo>
                  <a:lnTo>
                    <a:pt x="1833372" y="822960"/>
                  </a:lnTo>
                  <a:lnTo>
                    <a:pt x="1787652" y="826008"/>
                  </a:lnTo>
                  <a:lnTo>
                    <a:pt x="1784604" y="827532"/>
                  </a:lnTo>
                  <a:lnTo>
                    <a:pt x="1781556" y="830580"/>
                  </a:lnTo>
                  <a:lnTo>
                    <a:pt x="1781556" y="839711"/>
                  </a:lnTo>
                  <a:lnTo>
                    <a:pt x="1786115" y="842772"/>
                  </a:lnTo>
                  <a:lnTo>
                    <a:pt x="1789176" y="841248"/>
                  </a:lnTo>
                  <a:lnTo>
                    <a:pt x="1834883" y="838200"/>
                  </a:lnTo>
                  <a:lnTo>
                    <a:pt x="1839468" y="836676"/>
                  </a:lnTo>
                  <a:lnTo>
                    <a:pt x="1842516" y="833628"/>
                  </a:lnTo>
                  <a:lnTo>
                    <a:pt x="1842516" y="829043"/>
                  </a:lnTo>
                  <a:close/>
                </a:path>
                <a:path w="2440304" h="1186179">
                  <a:moveTo>
                    <a:pt x="1880616" y="390144"/>
                  </a:moveTo>
                  <a:lnTo>
                    <a:pt x="1877568" y="387096"/>
                  </a:lnTo>
                  <a:lnTo>
                    <a:pt x="1822704" y="387096"/>
                  </a:lnTo>
                  <a:lnTo>
                    <a:pt x="1819656" y="390144"/>
                  </a:lnTo>
                  <a:lnTo>
                    <a:pt x="1819656" y="399288"/>
                  </a:lnTo>
                  <a:lnTo>
                    <a:pt x="1822704" y="402336"/>
                  </a:lnTo>
                  <a:lnTo>
                    <a:pt x="1877568" y="402336"/>
                  </a:lnTo>
                  <a:lnTo>
                    <a:pt x="1880616" y="399288"/>
                  </a:lnTo>
                  <a:lnTo>
                    <a:pt x="1880616" y="390144"/>
                  </a:lnTo>
                  <a:close/>
                </a:path>
                <a:path w="2440304" h="1186179">
                  <a:moveTo>
                    <a:pt x="1894332" y="804672"/>
                  </a:moveTo>
                  <a:lnTo>
                    <a:pt x="1891284" y="801611"/>
                  </a:lnTo>
                  <a:lnTo>
                    <a:pt x="1836420" y="801611"/>
                  </a:lnTo>
                  <a:lnTo>
                    <a:pt x="1833372" y="804672"/>
                  </a:lnTo>
                  <a:lnTo>
                    <a:pt x="1833372" y="812292"/>
                  </a:lnTo>
                  <a:lnTo>
                    <a:pt x="1836420" y="816864"/>
                  </a:lnTo>
                  <a:lnTo>
                    <a:pt x="1891284" y="816864"/>
                  </a:lnTo>
                  <a:lnTo>
                    <a:pt x="1894332" y="812292"/>
                  </a:lnTo>
                  <a:lnTo>
                    <a:pt x="1894332" y="804672"/>
                  </a:lnTo>
                  <a:close/>
                </a:path>
                <a:path w="2440304" h="1186179">
                  <a:moveTo>
                    <a:pt x="2168652" y="388620"/>
                  </a:moveTo>
                  <a:lnTo>
                    <a:pt x="2165604" y="385559"/>
                  </a:lnTo>
                  <a:lnTo>
                    <a:pt x="2148840" y="385559"/>
                  </a:lnTo>
                  <a:lnTo>
                    <a:pt x="2144268" y="384048"/>
                  </a:lnTo>
                  <a:lnTo>
                    <a:pt x="2142236" y="387096"/>
                  </a:lnTo>
                  <a:lnTo>
                    <a:pt x="2110740" y="387096"/>
                  </a:lnTo>
                  <a:lnTo>
                    <a:pt x="2107692" y="382511"/>
                  </a:lnTo>
                  <a:lnTo>
                    <a:pt x="2103120" y="382511"/>
                  </a:lnTo>
                  <a:lnTo>
                    <a:pt x="2057400" y="381000"/>
                  </a:lnTo>
                  <a:lnTo>
                    <a:pt x="2054352" y="381000"/>
                  </a:lnTo>
                  <a:lnTo>
                    <a:pt x="2049767" y="384048"/>
                  </a:lnTo>
                  <a:lnTo>
                    <a:pt x="2049767" y="387096"/>
                  </a:lnTo>
                  <a:lnTo>
                    <a:pt x="2019300" y="387096"/>
                  </a:lnTo>
                  <a:lnTo>
                    <a:pt x="2019300" y="382511"/>
                  </a:lnTo>
                  <a:lnTo>
                    <a:pt x="2016252" y="379476"/>
                  </a:lnTo>
                  <a:lnTo>
                    <a:pt x="2013204" y="379476"/>
                  </a:lnTo>
                  <a:lnTo>
                    <a:pt x="1967484" y="376428"/>
                  </a:lnTo>
                  <a:lnTo>
                    <a:pt x="1962899" y="376428"/>
                  </a:lnTo>
                  <a:lnTo>
                    <a:pt x="1959864" y="379476"/>
                  </a:lnTo>
                  <a:lnTo>
                    <a:pt x="1959864" y="382511"/>
                  </a:lnTo>
                  <a:lnTo>
                    <a:pt x="1958340" y="387096"/>
                  </a:lnTo>
                  <a:lnTo>
                    <a:pt x="1926323" y="387096"/>
                  </a:lnTo>
                  <a:lnTo>
                    <a:pt x="1927860" y="385559"/>
                  </a:lnTo>
                  <a:lnTo>
                    <a:pt x="1929384" y="381000"/>
                  </a:lnTo>
                  <a:lnTo>
                    <a:pt x="1929384" y="376428"/>
                  </a:lnTo>
                  <a:lnTo>
                    <a:pt x="1926336" y="373380"/>
                  </a:lnTo>
                  <a:lnTo>
                    <a:pt x="1921764" y="373380"/>
                  </a:lnTo>
                  <a:lnTo>
                    <a:pt x="1876031" y="370332"/>
                  </a:lnTo>
                  <a:lnTo>
                    <a:pt x="1871472" y="370332"/>
                  </a:lnTo>
                  <a:lnTo>
                    <a:pt x="1868424" y="373380"/>
                  </a:lnTo>
                  <a:lnTo>
                    <a:pt x="1868424" y="381000"/>
                  </a:lnTo>
                  <a:lnTo>
                    <a:pt x="1871472" y="385559"/>
                  </a:lnTo>
                  <a:lnTo>
                    <a:pt x="1876031" y="385559"/>
                  </a:lnTo>
                  <a:lnTo>
                    <a:pt x="1913089" y="388137"/>
                  </a:lnTo>
                  <a:lnTo>
                    <a:pt x="1911083" y="390144"/>
                  </a:lnTo>
                  <a:lnTo>
                    <a:pt x="1911083" y="399288"/>
                  </a:lnTo>
                  <a:lnTo>
                    <a:pt x="1914131" y="402336"/>
                  </a:lnTo>
                  <a:lnTo>
                    <a:pt x="1967484" y="402336"/>
                  </a:lnTo>
                  <a:lnTo>
                    <a:pt x="1972056" y="399288"/>
                  </a:lnTo>
                  <a:lnTo>
                    <a:pt x="1972056" y="392087"/>
                  </a:lnTo>
                  <a:lnTo>
                    <a:pt x="2002536" y="394119"/>
                  </a:lnTo>
                  <a:lnTo>
                    <a:pt x="2002536" y="399288"/>
                  </a:lnTo>
                  <a:lnTo>
                    <a:pt x="2005584" y="402336"/>
                  </a:lnTo>
                  <a:lnTo>
                    <a:pt x="2058924" y="402336"/>
                  </a:lnTo>
                  <a:lnTo>
                    <a:pt x="2061972" y="399288"/>
                  </a:lnTo>
                  <a:lnTo>
                    <a:pt x="2061972" y="396392"/>
                  </a:lnTo>
                  <a:lnTo>
                    <a:pt x="2092452" y="397408"/>
                  </a:lnTo>
                  <a:lnTo>
                    <a:pt x="2092452" y="399288"/>
                  </a:lnTo>
                  <a:lnTo>
                    <a:pt x="2095500" y="402336"/>
                  </a:lnTo>
                  <a:lnTo>
                    <a:pt x="2150364" y="402336"/>
                  </a:lnTo>
                  <a:lnTo>
                    <a:pt x="2151875" y="400812"/>
                  </a:lnTo>
                  <a:lnTo>
                    <a:pt x="2164067" y="400812"/>
                  </a:lnTo>
                  <a:lnTo>
                    <a:pt x="2168652" y="397764"/>
                  </a:lnTo>
                  <a:lnTo>
                    <a:pt x="2168652" y="388620"/>
                  </a:lnTo>
                  <a:close/>
                </a:path>
                <a:path w="2440304" h="1186179">
                  <a:moveTo>
                    <a:pt x="2174748" y="798576"/>
                  </a:moveTo>
                  <a:lnTo>
                    <a:pt x="2170176" y="795528"/>
                  </a:lnTo>
                  <a:lnTo>
                    <a:pt x="2165604" y="797052"/>
                  </a:lnTo>
                  <a:lnTo>
                    <a:pt x="2150364" y="797052"/>
                  </a:lnTo>
                  <a:lnTo>
                    <a:pt x="2147316" y="798576"/>
                  </a:lnTo>
                  <a:lnTo>
                    <a:pt x="2144268" y="801611"/>
                  </a:lnTo>
                  <a:lnTo>
                    <a:pt x="2111476" y="801611"/>
                  </a:lnTo>
                  <a:lnTo>
                    <a:pt x="2109216" y="800100"/>
                  </a:lnTo>
                  <a:lnTo>
                    <a:pt x="2106168" y="801611"/>
                  </a:lnTo>
                  <a:lnTo>
                    <a:pt x="2074735" y="803719"/>
                  </a:lnTo>
                  <a:lnTo>
                    <a:pt x="2072640" y="801611"/>
                  </a:lnTo>
                  <a:lnTo>
                    <a:pt x="2019300" y="801611"/>
                  </a:lnTo>
                  <a:lnTo>
                    <a:pt x="2014715" y="804672"/>
                  </a:lnTo>
                  <a:lnTo>
                    <a:pt x="2014715" y="807720"/>
                  </a:lnTo>
                  <a:lnTo>
                    <a:pt x="1985772" y="809167"/>
                  </a:lnTo>
                  <a:lnTo>
                    <a:pt x="1985772" y="804672"/>
                  </a:lnTo>
                  <a:lnTo>
                    <a:pt x="1981200" y="801611"/>
                  </a:lnTo>
                  <a:lnTo>
                    <a:pt x="1927860" y="801611"/>
                  </a:lnTo>
                  <a:lnTo>
                    <a:pt x="1924799" y="804672"/>
                  </a:lnTo>
                  <a:lnTo>
                    <a:pt x="1924799" y="812292"/>
                  </a:lnTo>
                  <a:lnTo>
                    <a:pt x="1926323" y="814578"/>
                  </a:lnTo>
                  <a:lnTo>
                    <a:pt x="1924799" y="815327"/>
                  </a:lnTo>
                  <a:lnTo>
                    <a:pt x="1879092" y="818388"/>
                  </a:lnTo>
                  <a:lnTo>
                    <a:pt x="1874520" y="818388"/>
                  </a:lnTo>
                  <a:lnTo>
                    <a:pt x="1871472" y="822960"/>
                  </a:lnTo>
                  <a:lnTo>
                    <a:pt x="1871472" y="827532"/>
                  </a:lnTo>
                  <a:lnTo>
                    <a:pt x="1872983" y="830580"/>
                  </a:lnTo>
                  <a:lnTo>
                    <a:pt x="1876031" y="833628"/>
                  </a:lnTo>
                  <a:lnTo>
                    <a:pt x="1880616" y="833628"/>
                  </a:lnTo>
                  <a:lnTo>
                    <a:pt x="1924799" y="830580"/>
                  </a:lnTo>
                  <a:lnTo>
                    <a:pt x="1929384" y="829043"/>
                  </a:lnTo>
                  <a:lnTo>
                    <a:pt x="1932432" y="826008"/>
                  </a:lnTo>
                  <a:lnTo>
                    <a:pt x="1932432" y="818388"/>
                  </a:lnTo>
                  <a:lnTo>
                    <a:pt x="1930908" y="816864"/>
                  </a:lnTo>
                  <a:lnTo>
                    <a:pt x="1962899" y="816864"/>
                  </a:lnTo>
                  <a:lnTo>
                    <a:pt x="1962899" y="822960"/>
                  </a:lnTo>
                  <a:lnTo>
                    <a:pt x="1965960" y="826008"/>
                  </a:lnTo>
                  <a:lnTo>
                    <a:pt x="1970532" y="826008"/>
                  </a:lnTo>
                  <a:lnTo>
                    <a:pt x="1985772" y="824484"/>
                  </a:lnTo>
                  <a:lnTo>
                    <a:pt x="2016252" y="822960"/>
                  </a:lnTo>
                  <a:lnTo>
                    <a:pt x="2020824" y="822960"/>
                  </a:lnTo>
                  <a:lnTo>
                    <a:pt x="2023872" y="818388"/>
                  </a:lnTo>
                  <a:lnTo>
                    <a:pt x="2023872" y="816864"/>
                  </a:lnTo>
                  <a:lnTo>
                    <a:pt x="2054352" y="816864"/>
                  </a:lnTo>
                  <a:lnTo>
                    <a:pt x="2057400" y="819912"/>
                  </a:lnTo>
                  <a:lnTo>
                    <a:pt x="2061972" y="819912"/>
                  </a:lnTo>
                  <a:lnTo>
                    <a:pt x="2106168" y="815327"/>
                  </a:lnTo>
                  <a:lnTo>
                    <a:pt x="2108187" y="815327"/>
                  </a:lnTo>
                  <a:lnTo>
                    <a:pt x="2109216" y="816864"/>
                  </a:lnTo>
                  <a:lnTo>
                    <a:pt x="2164067" y="816864"/>
                  </a:lnTo>
                  <a:lnTo>
                    <a:pt x="2167115" y="812292"/>
                  </a:lnTo>
                  <a:lnTo>
                    <a:pt x="2171700" y="810768"/>
                  </a:lnTo>
                  <a:lnTo>
                    <a:pt x="2174748" y="807720"/>
                  </a:lnTo>
                  <a:lnTo>
                    <a:pt x="2174748" y="798576"/>
                  </a:lnTo>
                  <a:close/>
                </a:path>
                <a:path w="2440304" h="1186179">
                  <a:moveTo>
                    <a:pt x="2244852" y="390144"/>
                  </a:moveTo>
                  <a:lnTo>
                    <a:pt x="2240267" y="387096"/>
                  </a:lnTo>
                  <a:lnTo>
                    <a:pt x="2186940" y="387096"/>
                  </a:lnTo>
                  <a:lnTo>
                    <a:pt x="2183892" y="390144"/>
                  </a:lnTo>
                  <a:lnTo>
                    <a:pt x="2183892" y="399288"/>
                  </a:lnTo>
                  <a:lnTo>
                    <a:pt x="2186940" y="402336"/>
                  </a:lnTo>
                  <a:lnTo>
                    <a:pt x="2240267" y="402336"/>
                  </a:lnTo>
                  <a:lnTo>
                    <a:pt x="2244852" y="399288"/>
                  </a:lnTo>
                  <a:lnTo>
                    <a:pt x="2244852" y="390144"/>
                  </a:lnTo>
                  <a:close/>
                </a:path>
                <a:path w="2440304" h="1186179">
                  <a:moveTo>
                    <a:pt x="2258568" y="804672"/>
                  </a:moveTo>
                  <a:lnTo>
                    <a:pt x="2253983" y="801611"/>
                  </a:lnTo>
                  <a:lnTo>
                    <a:pt x="2200656" y="801611"/>
                  </a:lnTo>
                  <a:lnTo>
                    <a:pt x="2197608" y="804672"/>
                  </a:lnTo>
                  <a:lnTo>
                    <a:pt x="2197608" y="812292"/>
                  </a:lnTo>
                  <a:lnTo>
                    <a:pt x="2200656" y="816864"/>
                  </a:lnTo>
                  <a:lnTo>
                    <a:pt x="2253983" y="816864"/>
                  </a:lnTo>
                  <a:lnTo>
                    <a:pt x="2258568" y="812292"/>
                  </a:lnTo>
                  <a:lnTo>
                    <a:pt x="2258568" y="804672"/>
                  </a:lnTo>
                  <a:close/>
                </a:path>
                <a:path w="2440304" h="1186179">
                  <a:moveTo>
                    <a:pt x="2334768" y="390144"/>
                  </a:moveTo>
                  <a:lnTo>
                    <a:pt x="2331720" y="387096"/>
                  </a:lnTo>
                  <a:lnTo>
                    <a:pt x="2278367" y="387096"/>
                  </a:lnTo>
                  <a:lnTo>
                    <a:pt x="2275332" y="390144"/>
                  </a:lnTo>
                  <a:lnTo>
                    <a:pt x="2275332" y="399288"/>
                  </a:lnTo>
                  <a:lnTo>
                    <a:pt x="2278367" y="402336"/>
                  </a:lnTo>
                  <a:lnTo>
                    <a:pt x="2331720" y="402336"/>
                  </a:lnTo>
                  <a:lnTo>
                    <a:pt x="2334768" y="399288"/>
                  </a:lnTo>
                  <a:lnTo>
                    <a:pt x="2334768" y="390144"/>
                  </a:lnTo>
                  <a:close/>
                </a:path>
                <a:path w="2440304" h="1186179">
                  <a:moveTo>
                    <a:pt x="2348484" y="804672"/>
                  </a:moveTo>
                  <a:lnTo>
                    <a:pt x="2345436" y="801611"/>
                  </a:lnTo>
                  <a:lnTo>
                    <a:pt x="2292083" y="801611"/>
                  </a:lnTo>
                  <a:lnTo>
                    <a:pt x="2289048" y="804672"/>
                  </a:lnTo>
                  <a:lnTo>
                    <a:pt x="2289048" y="812292"/>
                  </a:lnTo>
                  <a:lnTo>
                    <a:pt x="2292083" y="816864"/>
                  </a:lnTo>
                  <a:lnTo>
                    <a:pt x="2345436" y="816864"/>
                  </a:lnTo>
                  <a:lnTo>
                    <a:pt x="2348484" y="812292"/>
                  </a:lnTo>
                  <a:lnTo>
                    <a:pt x="2348484" y="804672"/>
                  </a:lnTo>
                  <a:close/>
                </a:path>
                <a:path w="2440304" h="1186179">
                  <a:moveTo>
                    <a:pt x="2426208" y="390144"/>
                  </a:moveTo>
                  <a:lnTo>
                    <a:pt x="2423160" y="387096"/>
                  </a:lnTo>
                  <a:lnTo>
                    <a:pt x="2368283" y="387096"/>
                  </a:lnTo>
                  <a:lnTo>
                    <a:pt x="2365248" y="390144"/>
                  </a:lnTo>
                  <a:lnTo>
                    <a:pt x="2365248" y="399288"/>
                  </a:lnTo>
                  <a:lnTo>
                    <a:pt x="2368283" y="402336"/>
                  </a:lnTo>
                  <a:lnTo>
                    <a:pt x="2423160" y="402336"/>
                  </a:lnTo>
                  <a:lnTo>
                    <a:pt x="2426208" y="399288"/>
                  </a:lnTo>
                  <a:lnTo>
                    <a:pt x="2426208" y="390144"/>
                  </a:lnTo>
                  <a:close/>
                </a:path>
                <a:path w="2440304" h="1186179">
                  <a:moveTo>
                    <a:pt x="2439924" y="804672"/>
                  </a:moveTo>
                  <a:lnTo>
                    <a:pt x="2436876" y="801611"/>
                  </a:lnTo>
                  <a:lnTo>
                    <a:pt x="2381999" y="801611"/>
                  </a:lnTo>
                  <a:lnTo>
                    <a:pt x="2378964" y="804672"/>
                  </a:lnTo>
                  <a:lnTo>
                    <a:pt x="2378964" y="812292"/>
                  </a:lnTo>
                  <a:lnTo>
                    <a:pt x="2381999" y="816864"/>
                  </a:lnTo>
                  <a:lnTo>
                    <a:pt x="2436876" y="816864"/>
                  </a:lnTo>
                  <a:lnTo>
                    <a:pt x="2439924" y="812292"/>
                  </a:lnTo>
                  <a:lnTo>
                    <a:pt x="2439924" y="804672"/>
                  </a:lnTo>
                  <a:close/>
                </a:path>
              </a:pathLst>
            </a:custGeom>
            <a:solidFill>
              <a:srgbClr val="33333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155" name="object 155"/>
            <p:cNvPicPr/>
            <p:nvPr/>
          </p:nvPicPr>
          <p:blipFill>
            <a:blip r:embed="rId16" cstate="print"/>
            <a:stretch>
              <a:fillRect/>
            </a:stretch>
          </p:blipFill>
          <p:spPr>
            <a:xfrm>
              <a:off x="4375404" y="5673852"/>
              <a:ext cx="2426208" cy="2299716"/>
            </a:xfrm>
            <a:prstGeom prst="rect">
              <a:avLst/>
            </a:prstGeom>
          </p:spPr>
        </p:pic>
        <p:pic>
          <p:nvPicPr>
            <p:cNvPr id="156" name="object 156"/>
            <p:cNvPicPr/>
            <p:nvPr/>
          </p:nvPicPr>
          <p:blipFill>
            <a:blip r:embed="rId17" cstate="print"/>
            <a:stretch>
              <a:fillRect/>
            </a:stretch>
          </p:blipFill>
          <p:spPr>
            <a:xfrm>
              <a:off x="4142232" y="6984492"/>
              <a:ext cx="73151" cy="646175"/>
            </a:xfrm>
            <a:prstGeom prst="rect">
              <a:avLst/>
            </a:prstGeom>
          </p:spPr>
        </p:pic>
        <p:pic>
          <p:nvPicPr>
            <p:cNvPr id="157" name="object 157"/>
            <p:cNvPicPr/>
            <p:nvPr/>
          </p:nvPicPr>
          <p:blipFill>
            <a:blip r:embed="rId18" cstate="print"/>
            <a:stretch>
              <a:fillRect/>
            </a:stretch>
          </p:blipFill>
          <p:spPr>
            <a:xfrm>
              <a:off x="4142232" y="6411468"/>
              <a:ext cx="73151" cy="1694687"/>
            </a:xfrm>
            <a:prstGeom prst="rect">
              <a:avLst/>
            </a:prstGeom>
          </p:spPr>
        </p:pic>
        <p:pic>
          <p:nvPicPr>
            <p:cNvPr id="158" name="object 158"/>
            <p:cNvPicPr/>
            <p:nvPr/>
          </p:nvPicPr>
          <p:blipFill>
            <a:blip r:embed="rId19" cstate="print"/>
            <a:stretch>
              <a:fillRect/>
            </a:stretch>
          </p:blipFill>
          <p:spPr>
            <a:xfrm>
              <a:off x="4533900" y="5943600"/>
              <a:ext cx="271271" cy="196596"/>
            </a:xfrm>
            <a:prstGeom prst="rect">
              <a:avLst/>
            </a:prstGeom>
          </p:spPr>
        </p:pic>
        <p:pic>
          <p:nvPicPr>
            <p:cNvPr id="159" name="object 159"/>
            <p:cNvPicPr/>
            <p:nvPr/>
          </p:nvPicPr>
          <p:blipFill>
            <a:blip r:embed="rId20" cstate="print"/>
            <a:stretch>
              <a:fillRect/>
            </a:stretch>
          </p:blipFill>
          <p:spPr>
            <a:xfrm>
              <a:off x="5500115" y="6228587"/>
              <a:ext cx="80771" cy="292608"/>
            </a:xfrm>
            <a:prstGeom prst="rect">
              <a:avLst/>
            </a:prstGeom>
          </p:spPr>
        </p:pic>
        <p:pic>
          <p:nvPicPr>
            <p:cNvPr id="160" name="object 160"/>
            <p:cNvPicPr/>
            <p:nvPr/>
          </p:nvPicPr>
          <p:blipFill>
            <a:blip r:embed="rId21" cstate="print"/>
            <a:stretch>
              <a:fillRect/>
            </a:stretch>
          </p:blipFill>
          <p:spPr>
            <a:xfrm>
              <a:off x="6438899" y="6385560"/>
              <a:ext cx="126492" cy="233171"/>
            </a:xfrm>
            <a:prstGeom prst="rect">
              <a:avLst/>
            </a:prstGeom>
          </p:spPr>
        </p:pic>
        <p:pic>
          <p:nvPicPr>
            <p:cNvPr id="161" name="object 161"/>
            <p:cNvPicPr/>
            <p:nvPr/>
          </p:nvPicPr>
          <p:blipFill>
            <a:blip r:embed="rId22" cstate="print"/>
            <a:stretch>
              <a:fillRect/>
            </a:stretch>
          </p:blipFill>
          <p:spPr>
            <a:xfrm>
              <a:off x="4456175" y="7377684"/>
              <a:ext cx="214884" cy="231648"/>
            </a:xfrm>
            <a:prstGeom prst="rect">
              <a:avLst/>
            </a:prstGeom>
          </p:spPr>
        </p:pic>
        <p:sp>
          <p:nvSpPr>
            <p:cNvPr id="162" name="object 162"/>
            <p:cNvSpPr/>
            <p:nvPr/>
          </p:nvSpPr>
          <p:spPr>
            <a:xfrm>
              <a:off x="5434583" y="7130796"/>
              <a:ext cx="243840" cy="349250"/>
            </a:xfrm>
            <a:custGeom>
              <a:avLst/>
              <a:gdLst/>
              <a:ahLst/>
              <a:cxnLst/>
              <a:rect l="l" t="t" r="r" b="b"/>
              <a:pathLst>
                <a:path w="243839" h="349250">
                  <a:moveTo>
                    <a:pt x="243839" y="348996"/>
                  </a:moveTo>
                  <a:lnTo>
                    <a:pt x="196342" y="318915"/>
                  </a:lnTo>
                  <a:lnTo>
                    <a:pt x="152746" y="285021"/>
                  </a:lnTo>
                  <a:lnTo>
                    <a:pt x="113566" y="248016"/>
                  </a:lnTo>
                  <a:lnTo>
                    <a:pt x="79314" y="208603"/>
                  </a:lnTo>
                  <a:lnTo>
                    <a:pt x="50507" y="167485"/>
                  </a:lnTo>
                  <a:lnTo>
                    <a:pt x="27657" y="125363"/>
                  </a:lnTo>
                  <a:lnTo>
                    <a:pt x="11280" y="82939"/>
                  </a:lnTo>
                  <a:lnTo>
                    <a:pt x="1889" y="40918"/>
                  </a:lnTo>
                  <a:lnTo>
                    <a:pt x="0" y="0"/>
                  </a:lnTo>
                </a:path>
              </a:pathLst>
            </a:custGeom>
            <a:ln w="1524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63" name="object 163"/>
            <p:cNvSpPr/>
            <p:nvPr/>
          </p:nvSpPr>
          <p:spPr>
            <a:xfrm>
              <a:off x="5401055" y="7043928"/>
              <a:ext cx="62865" cy="105410"/>
            </a:xfrm>
            <a:custGeom>
              <a:avLst/>
              <a:gdLst/>
              <a:ahLst/>
              <a:cxnLst/>
              <a:rect l="l" t="t" r="r" b="b"/>
              <a:pathLst>
                <a:path w="62864" h="105409">
                  <a:moveTo>
                    <a:pt x="62483" y="105155"/>
                  </a:moveTo>
                  <a:lnTo>
                    <a:pt x="0" y="83819"/>
                  </a:lnTo>
                  <a:lnTo>
                    <a:pt x="62483" y="0"/>
                  </a:lnTo>
                  <a:lnTo>
                    <a:pt x="62483" y="105155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164" name="object 164"/>
            <p:cNvPicPr/>
            <p:nvPr/>
          </p:nvPicPr>
          <p:blipFill>
            <a:blip r:embed="rId23" cstate="print"/>
            <a:stretch>
              <a:fillRect/>
            </a:stretch>
          </p:blipFill>
          <p:spPr>
            <a:xfrm>
              <a:off x="6111239" y="7077455"/>
              <a:ext cx="220980" cy="217932"/>
            </a:xfrm>
            <a:prstGeom prst="rect">
              <a:avLst/>
            </a:prstGeom>
          </p:spPr>
        </p:pic>
      </p:grpSp>
      <p:sp>
        <p:nvSpPr>
          <p:cNvPr id="165" name="object 165"/>
          <p:cNvSpPr/>
          <p:nvPr/>
        </p:nvSpPr>
        <p:spPr>
          <a:xfrm>
            <a:off x="1444422" y="9413748"/>
            <a:ext cx="15051933" cy="9525"/>
          </a:xfrm>
          <a:custGeom>
            <a:avLst/>
            <a:gdLst/>
            <a:ahLst/>
            <a:cxnLst/>
            <a:rect l="l" t="t" r="r" b="b"/>
            <a:pathLst>
              <a:path w="6543040" h="9525">
                <a:moveTo>
                  <a:pt x="6542531" y="9144"/>
                </a:moveTo>
                <a:lnTo>
                  <a:pt x="0" y="9144"/>
                </a:lnTo>
                <a:lnTo>
                  <a:pt x="0" y="0"/>
                </a:lnTo>
                <a:lnTo>
                  <a:pt x="6542531" y="0"/>
                </a:lnTo>
                <a:lnTo>
                  <a:pt x="6542531" y="9144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6" name="object 166"/>
          <p:cNvSpPr txBox="1"/>
          <p:nvPr/>
        </p:nvSpPr>
        <p:spPr>
          <a:xfrm>
            <a:off x="1415188" y="349008"/>
            <a:ext cx="192824" cy="135935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sz="800" spc="10" dirty="0">
                <a:latin typeface="Microsoft Sans Serif"/>
                <a:cs typeface="Microsoft Sans Serif"/>
              </a:rPr>
              <a:t>4</a:t>
            </a:r>
            <a:endParaRPr sz="800">
              <a:latin typeface="Microsoft Sans Serif"/>
              <a:cs typeface="Microsoft Sans Serif"/>
            </a:endParaRPr>
          </a:p>
        </p:txBody>
      </p:sp>
      <p:sp>
        <p:nvSpPr>
          <p:cNvPr id="167" name="object 167"/>
          <p:cNvSpPr txBox="1"/>
          <p:nvPr/>
        </p:nvSpPr>
        <p:spPr>
          <a:xfrm>
            <a:off x="1590548" y="645395"/>
            <a:ext cx="1260658" cy="112851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sz="650" spc="-5" dirty="0">
                <a:latin typeface="Microsoft Sans Serif"/>
                <a:cs typeface="Microsoft Sans Serif"/>
              </a:rPr>
              <a:t>Falla </a:t>
            </a:r>
            <a:r>
              <a:rPr sz="650" spc="5" dirty="0">
                <a:latin typeface="Microsoft Sans Serif"/>
                <a:cs typeface="Microsoft Sans Serif"/>
              </a:rPr>
              <a:t>Trifásica</a:t>
            </a:r>
            <a:endParaRPr sz="650">
              <a:latin typeface="Microsoft Sans Serif"/>
              <a:cs typeface="Microsoft Sans Serif"/>
            </a:endParaRPr>
          </a:p>
        </p:txBody>
      </p:sp>
      <p:sp>
        <p:nvSpPr>
          <p:cNvPr id="168" name="object 168"/>
          <p:cNvSpPr txBox="1"/>
          <p:nvPr/>
        </p:nvSpPr>
        <p:spPr>
          <a:xfrm>
            <a:off x="2701884" y="833128"/>
            <a:ext cx="316990" cy="58991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sz="300" spc="15" dirty="0">
                <a:latin typeface="Microsoft Sans Serif"/>
                <a:cs typeface="Microsoft Sans Serif"/>
              </a:rPr>
              <a:t>norte</a:t>
            </a:r>
            <a:r>
              <a:rPr sz="200" dirty="0">
                <a:latin typeface="Microsoft Sans Serif"/>
                <a:cs typeface="Microsoft Sans Serif"/>
              </a:rPr>
              <a:t>1</a:t>
            </a:r>
            <a:endParaRPr sz="200">
              <a:latin typeface="Microsoft Sans Serif"/>
              <a:cs typeface="Microsoft Sans Serif"/>
            </a:endParaRPr>
          </a:p>
        </p:txBody>
      </p:sp>
      <p:sp>
        <p:nvSpPr>
          <p:cNvPr id="169" name="object 169"/>
          <p:cNvSpPr txBox="1"/>
          <p:nvPr/>
        </p:nvSpPr>
        <p:spPr>
          <a:xfrm>
            <a:off x="7098203" y="675890"/>
            <a:ext cx="468912" cy="112851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sz="650" spc="-5" dirty="0">
                <a:latin typeface="Microsoft Sans Serif"/>
                <a:cs typeface="Microsoft Sans Serif"/>
              </a:rPr>
              <a:t>Falla</a:t>
            </a:r>
            <a:endParaRPr sz="650">
              <a:latin typeface="Microsoft Sans Serif"/>
              <a:cs typeface="Microsoft Sans Serif"/>
            </a:endParaRPr>
          </a:p>
        </p:txBody>
      </p:sp>
      <p:sp>
        <p:nvSpPr>
          <p:cNvPr id="170" name="object 170"/>
          <p:cNvSpPr txBox="1"/>
          <p:nvPr/>
        </p:nvSpPr>
        <p:spPr>
          <a:xfrm>
            <a:off x="9100216" y="603586"/>
            <a:ext cx="7363819" cy="1514774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 marR="5080" indent="153670">
              <a:lnSpc>
                <a:spcPct val="133500"/>
              </a:lnSpc>
              <a:spcBef>
                <a:spcPts val="100"/>
              </a:spcBef>
            </a:pPr>
            <a:r>
              <a:rPr sz="750" spc="20" dirty="0">
                <a:latin typeface="Microsoft Sans Serif"/>
                <a:cs typeface="Microsoft Sans Serif"/>
              </a:rPr>
              <a:t>Como </a:t>
            </a:r>
            <a:r>
              <a:rPr sz="750" spc="-5" dirty="0">
                <a:latin typeface="Microsoft Sans Serif"/>
                <a:cs typeface="Microsoft Sans Serif"/>
              </a:rPr>
              <a:t>se </a:t>
            </a:r>
            <a:r>
              <a:rPr sz="750" spc="25" dirty="0">
                <a:latin typeface="Microsoft Sans Serif"/>
                <a:cs typeface="Microsoft Sans Serif"/>
              </a:rPr>
              <a:t>indicó </a:t>
            </a:r>
            <a:r>
              <a:rPr sz="750" spc="30" dirty="0">
                <a:latin typeface="Microsoft Sans Serif"/>
                <a:cs typeface="Microsoft Sans Serif"/>
              </a:rPr>
              <a:t>anteriormente, </a:t>
            </a:r>
            <a:r>
              <a:rPr sz="750" spc="10" dirty="0">
                <a:latin typeface="Microsoft Sans Serif"/>
                <a:cs typeface="Microsoft Sans Serif"/>
              </a:rPr>
              <a:t>la </a:t>
            </a:r>
            <a:r>
              <a:rPr sz="750" spc="15" dirty="0">
                <a:latin typeface="Microsoft Sans Serif"/>
                <a:cs typeface="Microsoft Sans Serif"/>
              </a:rPr>
              <a:t>resistencia </a:t>
            </a:r>
            <a:r>
              <a:rPr sz="750" spc="20" dirty="0">
                <a:latin typeface="Microsoft Sans Serif"/>
                <a:cs typeface="Microsoft Sans Serif"/>
              </a:rPr>
              <a:t>del devanado del </a:t>
            </a:r>
            <a:r>
              <a:rPr sz="750" spc="25" dirty="0">
                <a:latin typeface="Microsoft Sans Serif"/>
                <a:cs typeface="Microsoft Sans Serif"/>
              </a:rPr>
              <a:t> </a:t>
            </a:r>
            <a:r>
              <a:rPr sz="750" spc="30" dirty="0">
                <a:latin typeface="Microsoft Sans Serif"/>
                <a:cs typeface="Microsoft Sans Serif"/>
              </a:rPr>
              <a:t>estator </a:t>
            </a:r>
            <a:r>
              <a:rPr sz="750" spc="-5" dirty="0">
                <a:latin typeface="Microsoft Sans Serif"/>
                <a:cs typeface="Microsoft Sans Serif"/>
              </a:rPr>
              <a:t>es </a:t>
            </a:r>
            <a:r>
              <a:rPr sz="750" spc="30" dirty="0">
                <a:latin typeface="Microsoft Sans Serif"/>
                <a:cs typeface="Microsoft Sans Serif"/>
              </a:rPr>
              <a:t>generalmente </a:t>
            </a:r>
            <a:r>
              <a:rPr sz="750" spc="25" dirty="0">
                <a:latin typeface="Microsoft Sans Serif"/>
                <a:cs typeface="Microsoft Sans Serif"/>
              </a:rPr>
              <a:t>lo suficientemente pequeña </a:t>
            </a:r>
            <a:r>
              <a:rPr sz="750" spc="30" dirty="0">
                <a:latin typeface="Microsoft Sans Serif"/>
                <a:cs typeface="Microsoft Sans Serif"/>
              </a:rPr>
              <a:t>como </a:t>
            </a:r>
            <a:r>
              <a:rPr sz="750" spc="25" dirty="0">
                <a:latin typeface="Microsoft Sans Serif"/>
                <a:cs typeface="Microsoft Sans Serif"/>
              </a:rPr>
              <a:t>para </a:t>
            </a:r>
            <a:r>
              <a:rPr sz="750" spc="30" dirty="0">
                <a:latin typeface="Microsoft Sans Serif"/>
                <a:cs typeface="Microsoft Sans Serif"/>
              </a:rPr>
              <a:t> </a:t>
            </a:r>
            <a:r>
              <a:rPr sz="750" spc="20" dirty="0">
                <a:latin typeface="Microsoft Sans Serif"/>
                <a:cs typeface="Microsoft Sans Serif"/>
              </a:rPr>
              <a:t>despreciarla</a:t>
            </a:r>
            <a:r>
              <a:rPr sz="750" spc="-5" dirty="0">
                <a:latin typeface="Microsoft Sans Serif"/>
                <a:cs typeface="Microsoft Sans Serif"/>
              </a:rPr>
              <a:t> </a:t>
            </a:r>
            <a:r>
              <a:rPr sz="750" spc="10" dirty="0">
                <a:latin typeface="Microsoft Sans Serif"/>
                <a:cs typeface="Microsoft Sans Serif"/>
              </a:rPr>
              <a:t>al</a:t>
            </a:r>
            <a:r>
              <a:rPr sz="750" spc="-5" dirty="0">
                <a:latin typeface="Microsoft Sans Serif"/>
                <a:cs typeface="Microsoft Sans Serif"/>
              </a:rPr>
              <a:t> </a:t>
            </a:r>
            <a:r>
              <a:rPr sz="750" spc="15" dirty="0">
                <a:latin typeface="Microsoft Sans Serif"/>
                <a:cs typeface="Microsoft Sans Serif"/>
              </a:rPr>
              <a:t>calcular</a:t>
            </a:r>
            <a:r>
              <a:rPr sz="750" spc="-5" dirty="0">
                <a:latin typeface="Microsoft Sans Serif"/>
                <a:cs typeface="Microsoft Sans Serif"/>
              </a:rPr>
              <a:t> </a:t>
            </a:r>
            <a:r>
              <a:rPr sz="750" spc="10" dirty="0">
                <a:latin typeface="Microsoft Sans Serif"/>
                <a:cs typeface="Microsoft Sans Serif"/>
              </a:rPr>
              <a:t>los</a:t>
            </a:r>
            <a:r>
              <a:rPr sz="750" spc="-5" dirty="0">
                <a:latin typeface="Microsoft Sans Serif"/>
                <a:cs typeface="Microsoft Sans Serif"/>
              </a:rPr>
              <a:t> </a:t>
            </a:r>
            <a:r>
              <a:rPr sz="750" spc="25" dirty="0">
                <a:latin typeface="Microsoft Sans Serif"/>
                <a:cs typeface="Microsoft Sans Serif"/>
              </a:rPr>
              <a:t>cortocircuitos.</a:t>
            </a:r>
            <a:r>
              <a:rPr sz="750" spc="-5" dirty="0">
                <a:latin typeface="Microsoft Sans Serif"/>
                <a:cs typeface="Microsoft Sans Serif"/>
              </a:rPr>
              <a:t> </a:t>
            </a:r>
            <a:r>
              <a:rPr sz="750" spc="-10" dirty="0">
                <a:latin typeface="Microsoft Sans Serif"/>
                <a:cs typeface="Microsoft Sans Serif"/>
              </a:rPr>
              <a:t>Sin</a:t>
            </a:r>
            <a:r>
              <a:rPr sz="750" spc="-5" dirty="0">
                <a:latin typeface="Microsoft Sans Serif"/>
                <a:cs typeface="Microsoft Sans Serif"/>
              </a:rPr>
              <a:t> </a:t>
            </a:r>
            <a:r>
              <a:rPr sz="750" spc="30" dirty="0">
                <a:latin typeface="Microsoft Sans Serif"/>
                <a:cs typeface="Microsoft Sans Serif"/>
              </a:rPr>
              <a:t>embargo,</a:t>
            </a:r>
            <a:r>
              <a:rPr sz="750" spc="-5" dirty="0">
                <a:latin typeface="Microsoft Sans Serif"/>
                <a:cs typeface="Microsoft Sans Serif"/>
              </a:rPr>
              <a:t> </a:t>
            </a:r>
            <a:r>
              <a:rPr sz="750" spc="10" dirty="0">
                <a:latin typeface="Microsoft Sans Serif"/>
                <a:cs typeface="Microsoft Sans Serif"/>
              </a:rPr>
              <a:t>esta</a:t>
            </a:r>
            <a:r>
              <a:rPr sz="750" spc="-5" dirty="0">
                <a:latin typeface="Microsoft Sans Serif"/>
                <a:cs typeface="Microsoft Sans Serif"/>
              </a:rPr>
              <a:t> </a:t>
            </a:r>
            <a:r>
              <a:rPr sz="750" spc="15" dirty="0">
                <a:latin typeface="Microsoft Sans Serif"/>
                <a:cs typeface="Microsoft Sans Serif"/>
              </a:rPr>
              <a:t>resistencia </a:t>
            </a:r>
            <a:r>
              <a:rPr sz="750" spc="-185" dirty="0">
                <a:latin typeface="Microsoft Sans Serif"/>
                <a:cs typeface="Microsoft Sans Serif"/>
              </a:rPr>
              <a:t> </a:t>
            </a:r>
            <a:r>
              <a:rPr sz="750" spc="-5" dirty="0">
                <a:latin typeface="Microsoft Sans Serif"/>
                <a:cs typeface="Microsoft Sans Serif"/>
              </a:rPr>
              <a:t>es </a:t>
            </a:r>
            <a:r>
              <a:rPr sz="750" spc="40" dirty="0">
                <a:latin typeface="Microsoft Sans Serif"/>
                <a:cs typeface="Microsoft Sans Serif"/>
              </a:rPr>
              <a:t>importante </a:t>
            </a:r>
            <a:r>
              <a:rPr sz="750" spc="25" dirty="0">
                <a:latin typeface="Microsoft Sans Serif"/>
                <a:cs typeface="Microsoft Sans Serif"/>
              </a:rPr>
              <a:t>para </a:t>
            </a:r>
            <a:r>
              <a:rPr sz="750" spc="35" dirty="0">
                <a:latin typeface="Microsoft Sans Serif"/>
                <a:cs typeface="Microsoft Sans Serif"/>
              </a:rPr>
              <a:t>determinar </a:t>
            </a:r>
            <a:r>
              <a:rPr sz="750" dirty="0">
                <a:latin typeface="Microsoft Sans Serif"/>
                <a:cs typeface="Microsoft Sans Serif"/>
              </a:rPr>
              <a:t>las </a:t>
            </a:r>
            <a:r>
              <a:rPr sz="750" spc="20" dirty="0">
                <a:latin typeface="Microsoft Sans Serif"/>
                <a:cs typeface="Microsoft Sans Serif"/>
              </a:rPr>
              <a:t>constantes </a:t>
            </a:r>
            <a:r>
              <a:rPr sz="750" spc="25" dirty="0">
                <a:latin typeface="Microsoft Sans Serif"/>
                <a:cs typeface="Microsoft Sans Serif"/>
              </a:rPr>
              <a:t>de </a:t>
            </a:r>
            <a:r>
              <a:rPr sz="750" spc="40" dirty="0">
                <a:latin typeface="Microsoft Sans Serif"/>
                <a:cs typeface="Microsoft Sans Serif"/>
              </a:rPr>
              <a:t>tiempo </a:t>
            </a:r>
            <a:r>
              <a:rPr sz="750" spc="25" dirty="0">
                <a:latin typeface="Microsoft Sans Serif"/>
                <a:cs typeface="Microsoft Sans Serif"/>
              </a:rPr>
              <a:t>de </a:t>
            </a:r>
            <a:r>
              <a:rPr sz="750" spc="-70" dirty="0">
                <a:latin typeface="Microsoft Sans Serif"/>
                <a:cs typeface="Microsoft Sans Serif"/>
              </a:rPr>
              <a:t>CC </a:t>
            </a:r>
            <a:r>
              <a:rPr sz="750" spc="25" dirty="0">
                <a:latin typeface="Microsoft Sans Serif"/>
                <a:cs typeface="Microsoft Sans Serif"/>
              </a:rPr>
              <a:t>de </a:t>
            </a:r>
            <a:r>
              <a:rPr sz="750" spc="30" dirty="0">
                <a:latin typeface="Microsoft Sans Serif"/>
                <a:cs typeface="Microsoft Sans Serif"/>
              </a:rPr>
              <a:t>una </a:t>
            </a:r>
            <a:r>
              <a:rPr sz="750" spc="-185" dirty="0">
                <a:latin typeface="Microsoft Sans Serif"/>
                <a:cs typeface="Microsoft Sans Serif"/>
              </a:rPr>
              <a:t> </a:t>
            </a:r>
            <a:r>
              <a:rPr sz="750" spc="30" dirty="0">
                <a:latin typeface="Microsoft Sans Serif"/>
                <a:cs typeface="Microsoft Sans Serif"/>
              </a:rPr>
              <a:t>corriente </a:t>
            </a:r>
            <a:r>
              <a:rPr sz="750" spc="25" dirty="0">
                <a:latin typeface="Microsoft Sans Serif"/>
                <a:cs typeface="Microsoft Sans Serif"/>
              </a:rPr>
              <a:t>de </a:t>
            </a:r>
            <a:r>
              <a:rPr sz="750" spc="30" dirty="0">
                <a:latin typeface="Microsoft Sans Serif"/>
                <a:cs typeface="Microsoft Sans Serif"/>
              </a:rPr>
              <a:t>cortocircuito </a:t>
            </a:r>
            <a:r>
              <a:rPr sz="750" spc="15" dirty="0">
                <a:latin typeface="Microsoft Sans Serif"/>
                <a:cs typeface="Microsoft Sans Serif"/>
              </a:rPr>
              <a:t>asimétrica. </a:t>
            </a:r>
            <a:r>
              <a:rPr sz="750" spc="5" dirty="0">
                <a:latin typeface="Microsoft Sans Serif"/>
                <a:cs typeface="Microsoft Sans Serif"/>
              </a:rPr>
              <a:t>Para </a:t>
            </a:r>
            <a:r>
              <a:rPr sz="750" spc="15" dirty="0">
                <a:latin typeface="Microsoft Sans Serif"/>
                <a:cs typeface="Microsoft Sans Serif"/>
              </a:rPr>
              <a:t>calcular </a:t>
            </a:r>
            <a:r>
              <a:rPr sz="750" spc="10" dirty="0">
                <a:latin typeface="Microsoft Sans Serif"/>
                <a:cs typeface="Microsoft Sans Serif"/>
              </a:rPr>
              <a:t>fallas </a:t>
            </a:r>
            <a:r>
              <a:rPr sz="750" spc="35" dirty="0">
                <a:latin typeface="Microsoft Sans Serif"/>
                <a:cs typeface="Microsoft Sans Serif"/>
              </a:rPr>
              <a:t>o </a:t>
            </a:r>
            <a:r>
              <a:rPr sz="750" spc="15" dirty="0">
                <a:latin typeface="Microsoft Sans Serif"/>
                <a:cs typeface="Microsoft Sans Serif"/>
              </a:rPr>
              <a:t>condiciones </a:t>
            </a:r>
            <a:r>
              <a:rPr sz="750" spc="-185" dirty="0">
                <a:latin typeface="Microsoft Sans Serif"/>
                <a:cs typeface="Microsoft Sans Serif"/>
              </a:rPr>
              <a:t> </a:t>
            </a:r>
            <a:r>
              <a:rPr sz="750" spc="25" dirty="0">
                <a:latin typeface="Microsoft Sans Serif"/>
                <a:cs typeface="Microsoft Sans Serif"/>
              </a:rPr>
              <a:t>anormales de desequilibrio </a:t>
            </a:r>
            <a:r>
              <a:rPr sz="750" spc="20" dirty="0">
                <a:latin typeface="Microsoft Sans Serif"/>
                <a:cs typeface="Microsoft Sans Serif"/>
              </a:rPr>
              <a:t>del </a:t>
            </a:r>
            <a:r>
              <a:rPr sz="750" spc="25" dirty="0">
                <a:latin typeface="Microsoft Sans Serif"/>
                <a:cs typeface="Microsoft Sans Serif"/>
              </a:rPr>
              <a:t>generador, </a:t>
            </a:r>
            <a:r>
              <a:rPr sz="750" spc="-5" dirty="0">
                <a:latin typeface="Microsoft Sans Serif"/>
                <a:cs typeface="Microsoft Sans Serif"/>
              </a:rPr>
              <a:t>se </a:t>
            </a:r>
            <a:r>
              <a:rPr sz="750" spc="25" dirty="0">
                <a:latin typeface="Microsoft Sans Serif"/>
                <a:cs typeface="Microsoft Sans Serif"/>
              </a:rPr>
              <a:t>interconectan </a:t>
            </a:r>
            <a:r>
              <a:rPr sz="750" dirty="0">
                <a:latin typeface="Microsoft Sans Serif"/>
                <a:cs typeface="Microsoft Sans Serif"/>
              </a:rPr>
              <a:t>las </a:t>
            </a:r>
            <a:r>
              <a:rPr sz="750" spc="20" dirty="0">
                <a:latin typeface="Microsoft Sans Serif"/>
                <a:cs typeface="Microsoft Sans Serif"/>
              </a:rPr>
              <a:t>redes </a:t>
            </a:r>
            <a:r>
              <a:rPr sz="750" spc="25" dirty="0">
                <a:latin typeface="Microsoft Sans Serif"/>
                <a:cs typeface="Microsoft Sans Serif"/>
              </a:rPr>
              <a:t> de </a:t>
            </a:r>
            <a:r>
              <a:rPr sz="750" spc="5" dirty="0">
                <a:latin typeface="Microsoft Sans Serif"/>
                <a:cs typeface="Microsoft Sans Serif"/>
              </a:rPr>
              <a:t>secuencia </a:t>
            </a:r>
            <a:r>
              <a:rPr sz="750" spc="15" dirty="0">
                <a:latin typeface="Microsoft Sans Serif"/>
                <a:cs typeface="Microsoft Sans Serif"/>
              </a:rPr>
              <a:t>positiva, </a:t>
            </a:r>
            <a:r>
              <a:rPr sz="750" spc="20" dirty="0">
                <a:latin typeface="Microsoft Sans Serif"/>
                <a:cs typeface="Microsoft Sans Serif"/>
              </a:rPr>
              <a:t>negativa </a:t>
            </a:r>
            <a:r>
              <a:rPr sz="750" spc="5" dirty="0">
                <a:latin typeface="Microsoft Sans Serif"/>
                <a:cs typeface="Microsoft Sans Serif"/>
              </a:rPr>
              <a:t>y </a:t>
            </a:r>
            <a:r>
              <a:rPr sz="750" spc="15" dirty="0">
                <a:latin typeface="Microsoft Sans Serif"/>
                <a:cs typeface="Microsoft Sans Serif"/>
              </a:rPr>
              <a:t>cero. </a:t>
            </a:r>
            <a:r>
              <a:rPr sz="750" spc="-15" dirty="0">
                <a:latin typeface="Microsoft Sans Serif"/>
                <a:cs typeface="Microsoft Sans Serif"/>
              </a:rPr>
              <a:t>Las </a:t>
            </a:r>
            <a:r>
              <a:rPr sz="750" spc="20" dirty="0">
                <a:latin typeface="Microsoft Sans Serif"/>
                <a:cs typeface="Microsoft Sans Serif"/>
              </a:rPr>
              <a:t>referencias </a:t>
            </a:r>
            <a:r>
              <a:rPr sz="750" spc="25" dirty="0">
                <a:latin typeface="Microsoft Sans Serif"/>
                <a:cs typeface="Microsoft Sans Serif"/>
              </a:rPr>
              <a:t>[1] </a:t>
            </a:r>
            <a:r>
              <a:rPr sz="750" spc="5" dirty="0">
                <a:latin typeface="Microsoft Sans Serif"/>
                <a:cs typeface="Microsoft Sans Serif"/>
              </a:rPr>
              <a:t>y </a:t>
            </a:r>
            <a:r>
              <a:rPr sz="750" spc="25" dirty="0">
                <a:latin typeface="Microsoft Sans Serif"/>
                <a:cs typeface="Microsoft Sans Serif"/>
              </a:rPr>
              <a:t>[2] </a:t>
            </a:r>
            <a:r>
              <a:rPr sz="750" spc="30" dirty="0">
                <a:latin typeface="Microsoft Sans Serif"/>
                <a:cs typeface="Microsoft Sans Serif"/>
              </a:rPr>
              <a:t> </a:t>
            </a:r>
            <a:r>
              <a:rPr sz="750" spc="35" dirty="0">
                <a:latin typeface="Microsoft Sans Serif"/>
                <a:cs typeface="Microsoft Sans Serif"/>
              </a:rPr>
              <a:t>proporcionan </a:t>
            </a:r>
            <a:r>
              <a:rPr sz="750" spc="20" dirty="0">
                <a:latin typeface="Microsoft Sans Serif"/>
                <a:cs typeface="Microsoft Sans Serif"/>
              </a:rPr>
              <a:t>más </a:t>
            </a:r>
            <a:r>
              <a:rPr sz="750" spc="35" dirty="0">
                <a:latin typeface="Microsoft Sans Serif"/>
                <a:cs typeface="Microsoft Sans Serif"/>
              </a:rPr>
              <a:t>información </a:t>
            </a:r>
            <a:r>
              <a:rPr sz="750" spc="25" dirty="0">
                <a:latin typeface="Microsoft Sans Serif"/>
                <a:cs typeface="Microsoft Sans Serif"/>
              </a:rPr>
              <a:t>sobre </a:t>
            </a:r>
            <a:r>
              <a:rPr sz="750" spc="10" dirty="0">
                <a:latin typeface="Microsoft Sans Serif"/>
                <a:cs typeface="Microsoft Sans Serif"/>
              </a:rPr>
              <a:t>este </a:t>
            </a:r>
            <a:r>
              <a:rPr sz="750" spc="25" dirty="0">
                <a:latin typeface="Microsoft Sans Serif"/>
                <a:cs typeface="Microsoft Sans Serif"/>
              </a:rPr>
              <a:t>tema. </a:t>
            </a:r>
            <a:r>
              <a:rPr sz="750" spc="5" dirty="0">
                <a:latin typeface="Microsoft Sans Serif"/>
                <a:cs typeface="Microsoft Sans Serif"/>
              </a:rPr>
              <a:t>Para </a:t>
            </a:r>
            <a:r>
              <a:rPr sz="750" spc="15" dirty="0">
                <a:latin typeface="Microsoft Sans Serif"/>
                <a:cs typeface="Microsoft Sans Serif"/>
              </a:rPr>
              <a:t>condiciones </a:t>
            </a:r>
            <a:r>
              <a:rPr sz="750" spc="25" dirty="0">
                <a:latin typeface="Microsoft Sans Serif"/>
                <a:cs typeface="Microsoft Sans Serif"/>
              </a:rPr>
              <a:t>de </a:t>
            </a:r>
            <a:r>
              <a:rPr sz="750" spc="30" dirty="0">
                <a:latin typeface="Microsoft Sans Serif"/>
                <a:cs typeface="Microsoft Sans Serif"/>
              </a:rPr>
              <a:t> </a:t>
            </a:r>
            <a:r>
              <a:rPr sz="750" spc="20" dirty="0">
                <a:latin typeface="Microsoft Sans Serif"/>
                <a:cs typeface="Microsoft Sans Serif"/>
              </a:rPr>
              <a:t>falla comunes, </a:t>
            </a:r>
            <a:r>
              <a:rPr sz="750" spc="5" dirty="0">
                <a:latin typeface="Microsoft Sans Serif"/>
                <a:cs typeface="Microsoft Sans Serif"/>
              </a:rPr>
              <a:t>estas </a:t>
            </a:r>
            <a:r>
              <a:rPr sz="750" spc="20" dirty="0">
                <a:latin typeface="Microsoft Sans Serif"/>
                <a:cs typeface="Microsoft Sans Serif"/>
              </a:rPr>
              <a:t>impedancias </a:t>
            </a:r>
            <a:r>
              <a:rPr sz="750" spc="-5" dirty="0">
                <a:latin typeface="Microsoft Sans Serif"/>
                <a:cs typeface="Microsoft Sans Serif"/>
              </a:rPr>
              <a:t>se </a:t>
            </a:r>
            <a:r>
              <a:rPr sz="750" spc="20" dirty="0">
                <a:latin typeface="Microsoft Sans Serif"/>
                <a:cs typeface="Microsoft Sans Serif"/>
              </a:rPr>
              <a:t>conectan </a:t>
            </a:r>
            <a:r>
              <a:rPr sz="750" spc="30" dirty="0">
                <a:latin typeface="Microsoft Sans Serif"/>
                <a:cs typeface="Microsoft Sans Serif"/>
              </a:rPr>
              <a:t>como </a:t>
            </a:r>
            <a:r>
              <a:rPr sz="750" spc="-5" dirty="0">
                <a:latin typeface="Microsoft Sans Serif"/>
                <a:cs typeface="Microsoft Sans Serif"/>
              </a:rPr>
              <a:t>se </a:t>
            </a:r>
            <a:r>
              <a:rPr sz="750" spc="30" dirty="0">
                <a:latin typeface="Microsoft Sans Serif"/>
                <a:cs typeface="Microsoft Sans Serif"/>
              </a:rPr>
              <a:t>muestra </a:t>
            </a:r>
            <a:r>
              <a:rPr sz="750" spc="25" dirty="0">
                <a:latin typeface="Microsoft Sans Serif"/>
                <a:cs typeface="Microsoft Sans Serif"/>
              </a:rPr>
              <a:t>en </a:t>
            </a:r>
            <a:r>
              <a:rPr sz="750" spc="10" dirty="0">
                <a:latin typeface="Microsoft Sans Serif"/>
                <a:cs typeface="Microsoft Sans Serif"/>
              </a:rPr>
              <a:t>la </a:t>
            </a:r>
            <a:r>
              <a:rPr sz="750" spc="15" dirty="0">
                <a:latin typeface="Microsoft Sans Serif"/>
                <a:cs typeface="Microsoft Sans Serif"/>
              </a:rPr>
              <a:t> </a:t>
            </a:r>
            <a:r>
              <a:rPr sz="750" spc="-5" dirty="0">
                <a:latin typeface="Microsoft Sans Serif"/>
                <a:cs typeface="Microsoft Sans Serif"/>
              </a:rPr>
              <a:t>Fig.</a:t>
            </a:r>
            <a:r>
              <a:rPr sz="750" spc="-10" dirty="0">
                <a:latin typeface="Microsoft Sans Serif"/>
                <a:cs typeface="Microsoft Sans Serif"/>
              </a:rPr>
              <a:t> </a:t>
            </a:r>
            <a:r>
              <a:rPr sz="750" dirty="0">
                <a:latin typeface="Microsoft Sans Serif"/>
                <a:cs typeface="Microsoft Sans Serif"/>
              </a:rPr>
              <a:t>5.</a:t>
            </a:r>
            <a:endParaRPr sz="750">
              <a:latin typeface="Microsoft Sans Serif"/>
              <a:cs typeface="Microsoft Sans Serif"/>
            </a:endParaRPr>
          </a:p>
          <a:p>
            <a:pPr>
              <a:lnSpc>
                <a:spcPct val="100000"/>
              </a:lnSpc>
              <a:spcBef>
                <a:spcPts val="35"/>
              </a:spcBef>
            </a:pPr>
            <a:endParaRPr sz="850">
              <a:latin typeface="Microsoft Sans Serif"/>
              <a:cs typeface="Microsoft Sans Serif"/>
            </a:endParaRPr>
          </a:p>
          <a:p>
            <a:pPr marL="12700">
              <a:lnSpc>
                <a:spcPct val="100000"/>
              </a:lnSpc>
            </a:pPr>
            <a:r>
              <a:rPr sz="650" spc="-5" dirty="0">
                <a:latin typeface="Microsoft Sans Serif"/>
                <a:cs typeface="Microsoft Sans Serif"/>
              </a:rPr>
              <a:t>D.</a:t>
            </a:r>
            <a:r>
              <a:rPr sz="650" spc="-10" dirty="0">
                <a:latin typeface="Microsoft Sans Serif"/>
                <a:cs typeface="Microsoft Sans Serif"/>
              </a:rPr>
              <a:t> </a:t>
            </a:r>
            <a:r>
              <a:rPr sz="650" dirty="0">
                <a:latin typeface="Microsoft Sans Serif"/>
                <a:cs typeface="Microsoft Sans Serif"/>
              </a:rPr>
              <a:t>Caída</a:t>
            </a:r>
            <a:r>
              <a:rPr sz="650" spc="-5" dirty="0">
                <a:latin typeface="Microsoft Sans Serif"/>
                <a:cs typeface="Microsoft Sans Serif"/>
              </a:rPr>
              <a:t> </a:t>
            </a:r>
            <a:r>
              <a:rPr sz="650" spc="20" dirty="0">
                <a:latin typeface="Microsoft Sans Serif"/>
                <a:cs typeface="Microsoft Sans Serif"/>
              </a:rPr>
              <a:t>de</a:t>
            </a:r>
            <a:r>
              <a:rPr sz="650" spc="-5" dirty="0">
                <a:latin typeface="Microsoft Sans Serif"/>
                <a:cs typeface="Microsoft Sans Serif"/>
              </a:rPr>
              <a:t> </a:t>
            </a:r>
            <a:r>
              <a:rPr sz="650" spc="25" dirty="0">
                <a:latin typeface="Microsoft Sans Serif"/>
                <a:cs typeface="Microsoft Sans Serif"/>
              </a:rPr>
              <a:t>corriente</a:t>
            </a:r>
            <a:r>
              <a:rPr sz="650" spc="-5" dirty="0">
                <a:latin typeface="Microsoft Sans Serif"/>
                <a:cs typeface="Microsoft Sans Serif"/>
              </a:rPr>
              <a:t> </a:t>
            </a:r>
            <a:r>
              <a:rPr sz="650" spc="20" dirty="0">
                <a:latin typeface="Microsoft Sans Serif"/>
                <a:cs typeface="Microsoft Sans Serif"/>
              </a:rPr>
              <a:t>de</a:t>
            </a:r>
            <a:r>
              <a:rPr sz="650" spc="-5" dirty="0">
                <a:latin typeface="Microsoft Sans Serif"/>
                <a:cs typeface="Microsoft Sans Serif"/>
              </a:rPr>
              <a:t> </a:t>
            </a:r>
            <a:r>
              <a:rPr sz="650" spc="15" dirty="0">
                <a:latin typeface="Microsoft Sans Serif"/>
                <a:cs typeface="Microsoft Sans Serif"/>
              </a:rPr>
              <a:t>falla</a:t>
            </a:r>
            <a:r>
              <a:rPr sz="650" spc="-5" dirty="0">
                <a:latin typeface="Microsoft Sans Serif"/>
                <a:cs typeface="Microsoft Sans Serif"/>
              </a:rPr>
              <a:t> </a:t>
            </a:r>
            <a:r>
              <a:rPr sz="650" spc="20" dirty="0">
                <a:latin typeface="Microsoft Sans Serif"/>
                <a:cs typeface="Microsoft Sans Serif"/>
              </a:rPr>
              <a:t>del</a:t>
            </a:r>
            <a:r>
              <a:rPr sz="650" spc="-5" dirty="0">
                <a:latin typeface="Microsoft Sans Serif"/>
                <a:cs typeface="Microsoft Sans Serif"/>
              </a:rPr>
              <a:t> </a:t>
            </a:r>
            <a:r>
              <a:rPr sz="650" spc="25" dirty="0">
                <a:latin typeface="Microsoft Sans Serif"/>
                <a:cs typeface="Microsoft Sans Serif"/>
              </a:rPr>
              <a:t>generador</a:t>
            </a:r>
            <a:endParaRPr sz="650">
              <a:latin typeface="Microsoft Sans Serif"/>
              <a:cs typeface="Microsoft Sans Serif"/>
            </a:endParaRPr>
          </a:p>
          <a:p>
            <a:pPr marL="12700" marR="12700" indent="153670">
              <a:lnSpc>
                <a:spcPct val="133300"/>
              </a:lnSpc>
              <a:spcBef>
                <a:spcPts val="260"/>
              </a:spcBef>
            </a:pPr>
            <a:r>
              <a:rPr sz="750" spc="25" dirty="0">
                <a:latin typeface="Microsoft Sans Serif"/>
                <a:cs typeface="Microsoft Sans Serif"/>
              </a:rPr>
              <a:t>Debido</a:t>
            </a:r>
            <a:r>
              <a:rPr sz="750" spc="-5" dirty="0">
                <a:latin typeface="Microsoft Sans Serif"/>
                <a:cs typeface="Microsoft Sans Serif"/>
              </a:rPr>
              <a:t> </a:t>
            </a:r>
            <a:r>
              <a:rPr sz="750" dirty="0">
                <a:latin typeface="Microsoft Sans Serif"/>
                <a:cs typeface="Microsoft Sans Serif"/>
              </a:rPr>
              <a:t>a </a:t>
            </a:r>
            <a:r>
              <a:rPr sz="750" spc="30" dirty="0">
                <a:latin typeface="Microsoft Sans Serif"/>
                <a:cs typeface="Microsoft Sans Serif"/>
              </a:rPr>
              <a:t>que</a:t>
            </a:r>
            <a:r>
              <a:rPr sz="750" dirty="0">
                <a:latin typeface="Microsoft Sans Serif"/>
                <a:cs typeface="Microsoft Sans Serif"/>
              </a:rPr>
              <a:t> </a:t>
            </a:r>
            <a:r>
              <a:rPr sz="750" spc="10" dirty="0">
                <a:latin typeface="Microsoft Sans Serif"/>
                <a:cs typeface="Microsoft Sans Serif"/>
              </a:rPr>
              <a:t>la</a:t>
            </a:r>
            <a:r>
              <a:rPr sz="750" dirty="0">
                <a:latin typeface="Microsoft Sans Serif"/>
                <a:cs typeface="Microsoft Sans Serif"/>
              </a:rPr>
              <a:t> </a:t>
            </a:r>
            <a:r>
              <a:rPr sz="750" spc="5" dirty="0">
                <a:latin typeface="Microsoft Sans Serif"/>
                <a:cs typeface="Microsoft Sans Serif"/>
              </a:rPr>
              <a:t>secuencia</a:t>
            </a:r>
            <a:r>
              <a:rPr sz="750" dirty="0">
                <a:latin typeface="Microsoft Sans Serif"/>
                <a:cs typeface="Microsoft Sans Serif"/>
              </a:rPr>
              <a:t> </a:t>
            </a:r>
            <a:r>
              <a:rPr sz="750" spc="20" dirty="0">
                <a:latin typeface="Microsoft Sans Serif"/>
                <a:cs typeface="Microsoft Sans Serif"/>
              </a:rPr>
              <a:t>positiva</a:t>
            </a:r>
            <a:r>
              <a:rPr sz="750" dirty="0">
                <a:latin typeface="Microsoft Sans Serif"/>
                <a:cs typeface="Microsoft Sans Serif"/>
              </a:rPr>
              <a:t> </a:t>
            </a:r>
            <a:r>
              <a:rPr sz="750" spc="20" dirty="0">
                <a:latin typeface="Microsoft Sans Serif"/>
                <a:cs typeface="Microsoft Sans Serif"/>
              </a:rPr>
              <a:t>del</a:t>
            </a:r>
            <a:r>
              <a:rPr sz="750" dirty="0">
                <a:latin typeface="Microsoft Sans Serif"/>
                <a:cs typeface="Microsoft Sans Serif"/>
              </a:rPr>
              <a:t> </a:t>
            </a:r>
            <a:r>
              <a:rPr sz="750" spc="30" dirty="0">
                <a:latin typeface="Microsoft Sans Serif"/>
                <a:cs typeface="Microsoft Sans Serif"/>
              </a:rPr>
              <a:t>generador</a:t>
            </a:r>
            <a:r>
              <a:rPr sz="750" dirty="0">
                <a:latin typeface="Microsoft Sans Serif"/>
                <a:cs typeface="Microsoft Sans Serif"/>
              </a:rPr>
              <a:t> </a:t>
            </a:r>
            <a:r>
              <a:rPr sz="750" spc="-5" dirty="0">
                <a:latin typeface="Microsoft Sans Serif"/>
                <a:cs typeface="Microsoft Sans Serif"/>
              </a:rPr>
              <a:t>se</a:t>
            </a:r>
            <a:r>
              <a:rPr sz="750" dirty="0">
                <a:latin typeface="Microsoft Sans Serif"/>
                <a:cs typeface="Microsoft Sans Serif"/>
              </a:rPr>
              <a:t> </a:t>
            </a:r>
            <a:r>
              <a:rPr sz="750" spc="15" dirty="0">
                <a:latin typeface="Microsoft Sans Serif"/>
                <a:cs typeface="Microsoft Sans Serif"/>
              </a:rPr>
              <a:t>caracteriza</a:t>
            </a:r>
            <a:r>
              <a:rPr sz="750" dirty="0">
                <a:latin typeface="Microsoft Sans Serif"/>
                <a:cs typeface="Microsoft Sans Serif"/>
              </a:rPr>
              <a:t> </a:t>
            </a:r>
            <a:r>
              <a:rPr sz="750" spc="45" dirty="0">
                <a:latin typeface="Microsoft Sans Serif"/>
                <a:cs typeface="Microsoft Sans Serif"/>
              </a:rPr>
              <a:t>por </a:t>
            </a:r>
            <a:r>
              <a:rPr sz="750" spc="-185" dirty="0">
                <a:latin typeface="Microsoft Sans Serif"/>
                <a:cs typeface="Microsoft Sans Serif"/>
              </a:rPr>
              <a:t> </a:t>
            </a:r>
            <a:r>
              <a:rPr sz="750" spc="25" dirty="0">
                <a:latin typeface="Microsoft Sans Serif"/>
                <a:cs typeface="Microsoft Sans Serif"/>
              </a:rPr>
              <a:t>tres </a:t>
            </a:r>
            <a:r>
              <a:rPr sz="750" spc="10" dirty="0">
                <a:latin typeface="Microsoft Sans Serif"/>
                <a:cs typeface="Microsoft Sans Serif"/>
              </a:rPr>
              <a:t>reactancias </a:t>
            </a:r>
            <a:r>
              <a:rPr sz="750" spc="20" dirty="0">
                <a:latin typeface="Microsoft Sans Serif"/>
                <a:cs typeface="Microsoft Sans Serif"/>
              </a:rPr>
              <a:t>con </a:t>
            </a:r>
            <a:r>
              <a:rPr sz="750" spc="15" dirty="0">
                <a:latin typeface="Microsoft Sans Serif"/>
                <a:cs typeface="Microsoft Sans Serif"/>
              </a:rPr>
              <a:t>valores crecientes </a:t>
            </a:r>
            <a:r>
              <a:rPr sz="750" spc="20" dirty="0">
                <a:latin typeface="Microsoft Sans Serif"/>
                <a:cs typeface="Microsoft Sans Serif"/>
              </a:rPr>
              <a:t>con </a:t>
            </a:r>
            <a:r>
              <a:rPr sz="750" spc="10" dirty="0">
                <a:latin typeface="Microsoft Sans Serif"/>
                <a:cs typeface="Microsoft Sans Serif"/>
              </a:rPr>
              <a:t>el </a:t>
            </a:r>
            <a:r>
              <a:rPr sz="750" spc="30" dirty="0">
                <a:latin typeface="Microsoft Sans Serif"/>
                <a:cs typeface="Microsoft Sans Serif"/>
              </a:rPr>
              <a:t>tiempo, </a:t>
            </a:r>
            <a:r>
              <a:rPr sz="750" spc="15" dirty="0">
                <a:latin typeface="Microsoft Sans Serif"/>
                <a:cs typeface="Microsoft Sans Serif"/>
              </a:rPr>
              <a:t>su </a:t>
            </a:r>
            <a:r>
              <a:rPr sz="750" spc="30" dirty="0">
                <a:latin typeface="Microsoft Sans Serif"/>
                <a:cs typeface="Microsoft Sans Serif"/>
              </a:rPr>
              <a:t>corriente </a:t>
            </a:r>
            <a:r>
              <a:rPr sz="750" spc="25" dirty="0">
                <a:latin typeface="Microsoft Sans Serif"/>
                <a:cs typeface="Microsoft Sans Serif"/>
              </a:rPr>
              <a:t>de </a:t>
            </a:r>
            <a:r>
              <a:rPr sz="750" spc="30" dirty="0">
                <a:latin typeface="Microsoft Sans Serif"/>
                <a:cs typeface="Microsoft Sans Serif"/>
              </a:rPr>
              <a:t> </a:t>
            </a:r>
            <a:r>
              <a:rPr sz="750" spc="20" dirty="0">
                <a:latin typeface="Microsoft Sans Serif"/>
                <a:cs typeface="Microsoft Sans Serif"/>
              </a:rPr>
              <a:t>falla</a:t>
            </a:r>
            <a:r>
              <a:rPr sz="750" spc="-10" dirty="0">
                <a:latin typeface="Microsoft Sans Serif"/>
                <a:cs typeface="Microsoft Sans Serif"/>
              </a:rPr>
              <a:t> </a:t>
            </a:r>
            <a:r>
              <a:rPr sz="750" spc="5" dirty="0">
                <a:latin typeface="Microsoft Sans Serif"/>
                <a:cs typeface="Microsoft Sans Serif"/>
              </a:rPr>
              <a:t>decae</a:t>
            </a:r>
            <a:r>
              <a:rPr sz="750" spc="-5" dirty="0">
                <a:latin typeface="Microsoft Sans Serif"/>
                <a:cs typeface="Microsoft Sans Serif"/>
              </a:rPr>
              <a:t> </a:t>
            </a:r>
            <a:r>
              <a:rPr sz="750" spc="20" dirty="0">
                <a:latin typeface="Microsoft Sans Serif"/>
                <a:cs typeface="Microsoft Sans Serif"/>
              </a:rPr>
              <a:t>con</a:t>
            </a:r>
            <a:r>
              <a:rPr sz="750" spc="-5" dirty="0">
                <a:latin typeface="Microsoft Sans Serif"/>
                <a:cs typeface="Microsoft Sans Serif"/>
              </a:rPr>
              <a:t> </a:t>
            </a:r>
            <a:r>
              <a:rPr sz="750" spc="10" dirty="0">
                <a:latin typeface="Microsoft Sans Serif"/>
                <a:cs typeface="Microsoft Sans Serif"/>
              </a:rPr>
              <a:t>el</a:t>
            </a:r>
            <a:r>
              <a:rPr sz="750" spc="-5" dirty="0">
                <a:latin typeface="Microsoft Sans Serif"/>
                <a:cs typeface="Microsoft Sans Serif"/>
              </a:rPr>
              <a:t> </a:t>
            </a:r>
            <a:r>
              <a:rPr sz="750" spc="30" dirty="0">
                <a:latin typeface="Microsoft Sans Serif"/>
                <a:cs typeface="Microsoft Sans Serif"/>
              </a:rPr>
              <a:t>tiempo.</a:t>
            </a:r>
            <a:endParaRPr sz="750">
              <a:latin typeface="Microsoft Sans Serif"/>
              <a:cs typeface="Microsoft Sans Serif"/>
            </a:endParaRPr>
          </a:p>
          <a:p>
            <a:pPr marL="12700" marR="67945" indent="153670">
              <a:lnSpc>
                <a:spcPct val="133300"/>
              </a:lnSpc>
              <a:spcBef>
                <a:spcPts val="15"/>
              </a:spcBef>
            </a:pPr>
            <a:r>
              <a:rPr sz="750" spc="-15" dirty="0">
                <a:latin typeface="Microsoft Sans Serif"/>
                <a:cs typeface="Microsoft Sans Serif"/>
              </a:rPr>
              <a:t>La </a:t>
            </a:r>
            <a:r>
              <a:rPr sz="750" spc="-5" dirty="0">
                <a:latin typeface="Microsoft Sans Serif"/>
                <a:cs typeface="Microsoft Sans Serif"/>
              </a:rPr>
              <a:t>Fig. </a:t>
            </a:r>
            <a:r>
              <a:rPr sz="750" spc="10" dirty="0">
                <a:latin typeface="Microsoft Sans Serif"/>
                <a:cs typeface="Microsoft Sans Serif"/>
              </a:rPr>
              <a:t>6 </a:t>
            </a:r>
            <a:r>
              <a:rPr sz="750" spc="25" dirty="0">
                <a:latin typeface="Microsoft Sans Serif"/>
                <a:cs typeface="Microsoft Sans Serif"/>
              </a:rPr>
              <a:t>ilustra </a:t>
            </a:r>
            <a:r>
              <a:rPr sz="750" spc="30" dirty="0">
                <a:latin typeface="Microsoft Sans Serif"/>
                <a:cs typeface="Microsoft Sans Serif"/>
              </a:rPr>
              <a:t>una </a:t>
            </a:r>
            <a:r>
              <a:rPr sz="750" spc="20" dirty="0">
                <a:latin typeface="Microsoft Sans Serif"/>
                <a:cs typeface="Microsoft Sans Serif"/>
              </a:rPr>
              <a:t>traza simétrica monofásica </a:t>
            </a:r>
            <a:r>
              <a:rPr sz="750" spc="25" dirty="0">
                <a:latin typeface="Microsoft Sans Serif"/>
                <a:cs typeface="Microsoft Sans Serif"/>
              </a:rPr>
              <a:t>de </a:t>
            </a:r>
            <a:r>
              <a:rPr sz="750" spc="30" dirty="0">
                <a:latin typeface="Microsoft Sans Serif"/>
                <a:cs typeface="Microsoft Sans Serif"/>
              </a:rPr>
              <a:t>una </a:t>
            </a:r>
            <a:r>
              <a:rPr sz="750" spc="45" dirty="0">
                <a:latin typeface="Microsoft Sans Serif"/>
                <a:cs typeface="Microsoft Sans Serif"/>
              </a:rPr>
              <a:t>forma </a:t>
            </a:r>
            <a:r>
              <a:rPr sz="750" spc="25" dirty="0">
                <a:latin typeface="Microsoft Sans Serif"/>
                <a:cs typeface="Microsoft Sans Serif"/>
              </a:rPr>
              <a:t>de </a:t>
            </a:r>
            <a:r>
              <a:rPr sz="750" spc="30" dirty="0">
                <a:latin typeface="Microsoft Sans Serif"/>
                <a:cs typeface="Microsoft Sans Serif"/>
              </a:rPr>
              <a:t> onda </a:t>
            </a:r>
            <a:r>
              <a:rPr sz="750" spc="25" dirty="0">
                <a:latin typeface="Microsoft Sans Serif"/>
                <a:cs typeface="Microsoft Sans Serif"/>
              </a:rPr>
              <a:t>de </a:t>
            </a:r>
            <a:r>
              <a:rPr sz="750" spc="30" dirty="0">
                <a:latin typeface="Microsoft Sans Serif"/>
                <a:cs typeface="Microsoft Sans Serif"/>
              </a:rPr>
              <a:t>cortocircuito </a:t>
            </a:r>
            <a:r>
              <a:rPr sz="750" spc="20" dirty="0">
                <a:latin typeface="Microsoft Sans Serif"/>
                <a:cs typeface="Microsoft Sans Serif"/>
              </a:rPr>
              <a:t>trifásica </a:t>
            </a:r>
            <a:r>
              <a:rPr sz="750" spc="25" dirty="0">
                <a:latin typeface="Microsoft Sans Serif"/>
                <a:cs typeface="Microsoft Sans Serif"/>
              </a:rPr>
              <a:t>(componente de </a:t>
            </a:r>
            <a:r>
              <a:rPr sz="750" spc="-70" dirty="0">
                <a:latin typeface="Microsoft Sans Serif"/>
                <a:cs typeface="Microsoft Sans Serif"/>
              </a:rPr>
              <a:t>CC </a:t>
            </a:r>
            <a:r>
              <a:rPr sz="750" spc="10" dirty="0">
                <a:latin typeface="Microsoft Sans Serif"/>
                <a:cs typeface="Microsoft Sans Serif"/>
              </a:rPr>
              <a:t>ausente), </a:t>
            </a:r>
            <a:r>
              <a:rPr sz="750" spc="25" dirty="0">
                <a:latin typeface="Microsoft Sans Serif"/>
                <a:cs typeface="Microsoft Sans Serif"/>
              </a:rPr>
              <a:t>tal </a:t>
            </a:r>
            <a:r>
              <a:rPr sz="750" spc="30" dirty="0">
                <a:latin typeface="Microsoft Sans Serif"/>
                <a:cs typeface="Microsoft Sans Serif"/>
              </a:rPr>
              <a:t>como </a:t>
            </a:r>
            <a:r>
              <a:rPr sz="750" spc="-185" dirty="0">
                <a:latin typeface="Microsoft Sans Serif"/>
                <a:cs typeface="Microsoft Sans Serif"/>
              </a:rPr>
              <a:t> </a:t>
            </a:r>
            <a:r>
              <a:rPr sz="750" spc="-5" dirty="0">
                <a:latin typeface="Microsoft Sans Serif"/>
                <a:cs typeface="Microsoft Sans Serif"/>
              </a:rPr>
              <a:t>se </a:t>
            </a:r>
            <a:r>
              <a:rPr sz="750" spc="35" dirty="0">
                <a:latin typeface="Microsoft Sans Serif"/>
                <a:cs typeface="Microsoft Sans Serif"/>
              </a:rPr>
              <a:t>podría</a:t>
            </a:r>
            <a:r>
              <a:rPr sz="750" dirty="0">
                <a:latin typeface="Microsoft Sans Serif"/>
                <a:cs typeface="Microsoft Sans Serif"/>
              </a:rPr>
              <a:t> </a:t>
            </a:r>
            <a:r>
              <a:rPr sz="750" spc="35" dirty="0">
                <a:latin typeface="Microsoft Sans Serif"/>
                <a:cs typeface="Microsoft Sans Serif"/>
              </a:rPr>
              <a:t>obtener</a:t>
            </a:r>
            <a:r>
              <a:rPr sz="750" dirty="0">
                <a:latin typeface="Microsoft Sans Serif"/>
                <a:cs typeface="Microsoft Sans Serif"/>
              </a:rPr>
              <a:t> </a:t>
            </a:r>
            <a:r>
              <a:rPr sz="750" spc="20" dirty="0">
                <a:latin typeface="Microsoft Sans Serif"/>
                <a:cs typeface="Microsoft Sans Serif"/>
              </a:rPr>
              <a:t>con</a:t>
            </a:r>
            <a:r>
              <a:rPr sz="750" dirty="0">
                <a:latin typeface="Microsoft Sans Serif"/>
                <a:cs typeface="Microsoft Sans Serif"/>
              </a:rPr>
              <a:t> </a:t>
            </a:r>
            <a:r>
              <a:rPr sz="750" spc="15" dirty="0">
                <a:latin typeface="Microsoft Sans Serif"/>
                <a:cs typeface="Microsoft Sans Serif"/>
              </a:rPr>
              <a:t>oscilógrafos.</a:t>
            </a:r>
            <a:r>
              <a:rPr sz="750" dirty="0">
                <a:latin typeface="Microsoft Sans Serif"/>
                <a:cs typeface="Microsoft Sans Serif"/>
              </a:rPr>
              <a:t> </a:t>
            </a:r>
            <a:r>
              <a:rPr sz="750" spc="-15" dirty="0">
                <a:latin typeface="Microsoft Sans Serif"/>
                <a:cs typeface="Microsoft Sans Serif"/>
              </a:rPr>
              <a:t>La</a:t>
            </a:r>
            <a:r>
              <a:rPr sz="750" spc="-5" dirty="0">
                <a:latin typeface="Microsoft Sans Serif"/>
                <a:cs typeface="Microsoft Sans Serif"/>
              </a:rPr>
              <a:t> </a:t>
            </a:r>
            <a:r>
              <a:rPr sz="750" spc="45" dirty="0">
                <a:latin typeface="Microsoft Sans Serif"/>
                <a:cs typeface="Microsoft Sans Serif"/>
              </a:rPr>
              <a:t>forma</a:t>
            </a:r>
            <a:r>
              <a:rPr sz="750" dirty="0">
                <a:latin typeface="Microsoft Sans Serif"/>
                <a:cs typeface="Microsoft Sans Serif"/>
              </a:rPr>
              <a:t> </a:t>
            </a:r>
            <a:r>
              <a:rPr sz="750" spc="25" dirty="0">
                <a:latin typeface="Microsoft Sans Serif"/>
                <a:cs typeface="Microsoft Sans Serif"/>
              </a:rPr>
              <a:t>de</a:t>
            </a:r>
            <a:r>
              <a:rPr sz="750" dirty="0">
                <a:latin typeface="Microsoft Sans Serif"/>
                <a:cs typeface="Microsoft Sans Serif"/>
              </a:rPr>
              <a:t> </a:t>
            </a:r>
            <a:r>
              <a:rPr sz="750" spc="30" dirty="0">
                <a:latin typeface="Microsoft Sans Serif"/>
                <a:cs typeface="Microsoft Sans Serif"/>
              </a:rPr>
              <a:t>onda</a:t>
            </a:r>
            <a:r>
              <a:rPr sz="750" dirty="0">
                <a:latin typeface="Microsoft Sans Serif"/>
                <a:cs typeface="Microsoft Sans Serif"/>
              </a:rPr>
              <a:t> </a:t>
            </a:r>
            <a:r>
              <a:rPr sz="750" spc="30" dirty="0">
                <a:latin typeface="Microsoft Sans Serif"/>
                <a:cs typeface="Microsoft Sans Serif"/>
              </a:rPr>
              <a:t>que</a:t>
            </a:r>
            <a:r>
              <a:rPr sz="750" dirty="0">
                <a:latin typeface="Microsoft Sans Serif"/>
                <a:cs typeface="Microsoft Sans Serif"/>
              </a:rPr>
              <a:t> </a:t>
            </a:r>
            <a:r>
              <a:rPr sz="750" spc="-5" dirty="0">
                <a:latin typeface="Microsoft Sans Serif"/>
                <a:cs typeface="Microsoft Sans Serif"/>
              </a:rPr>
              <a:t>se</a:t>
            </a:r>
            <a:r>
              <a:rPr sz="750" dirty="0">
                <a:latin typeface="Microsoft Sans Serif"/>
                <a:cs typeface="Microsoft Sans Serif"/>
              </a:rPr>
              <a:t> </a:t>
            </a:r>
            <a:r>
              <a:rPr sz="750" spc="30" dirty="0">
                <a:latin typeface="Microsoft Sans Serif"/>
                <a:cs typeface="Microsoft Sans Serif"/>
              </a:rPr>
              <a:t>muestra </a:t>
            </a:r>
            <a:r>
              <a:rPr sz="750" spc="-185" dirty="0">
                <a:latin typeface="Microsoft Sans Serif"/>
                <a:cs typeface="Microsoft Sans Serif"/>
              </a:rPr>
              <a:t> </a:t>
            </a:r>
            <a:r>
              <a:rPr sz="750" spc="25" dirty="0">
                <a:latin typeface="Microsoft Sans Serif"/>
                <a:cs typeface="Microsoft Sans Serif"/>
              </a:rPr>
              <a:t>en</a:t>
            </a:r>
            <a:r>
              <a:rPr sz="750" spc="-5" dirty="0">
                <a:latin typeface="Microsoft Sans Serif"/>
                <a:cs typeface="Microsoft Sans Serif"/>
              </a:rPr>
              <a:t> </a:t>
            </a:r>
            <a:r>
              <a:rPr sz="750" spc="10" dirty="0">
                <a:latin typeface="Microsoft Sans Serif"/>
                <a:cs typeface="Microsoft Sans Serif"/>
              </a:rPr>
              <a:t>la</a:t>
            </a:r>
            <a:r>
              <a:rPr sz="750" dirty="0">
                <a:latin typeface="Microsoft Sans Serif"/>
                <a:cs typeface="Microsoft Sans Serif"/>
              </a:rPr>
              <a:t> </a:t>
            </a:r>
            <a:r>
              <a:rPr sz="750" spc="-5" dirty="0">
                <a:latin typeface="Microsoft Sans Serif"/>
                <a:cs typeface="Microsoft Sans Serif"/>
              </a:rPr>
              <a:t>Fig. </a:t>
            </a:r>
            <a:r>
              <a:rPr sz="750" spc="10" dirty="0">
                <a:latin typeface="Microsoft Sans Serif"/>
                <a:cs typeface="Microsoft Sans Serif"/>
              </a:rPr>
              <a:t>6</a:t>
            </a:r>
            <a:r>
              <a:rPr sz="750" dirty="0">
                <a:latin typeface="Microsoft Sans Serif"/>
                <a:cs typeface="Microsoft Sans Serif"/>
              </a:rPr>
              <a:t> </a:t>
            </a:r>
            <a:r>
              <a:rPr sz="750" spc="-5" dirty="0">
                <a:latin typeface="Microsoft Sans Serif"/>
                <a:cs typeface="Microsoft Sans Serif"/>
              </a:rPr>
              <a:t>se </a:t>
            </a:r>
            <a:r>
              <a:rPr sz="750" spc="25" dirty="0">
                <a:latin typeface="Microsoft Sans Serif"/>
                <a:cs typeface="Microsoft Sans Serif"/>
              </a:rPr>
              <a:t>puede</a:t>
            </a:r>
            <a:r>
              <a:rPr sz="750" dirty="0">
                <a:latin typeface="Microsoft Sans Serif"/>
                <a:cs typeface="Microsoft Sans Serif"/>
              </a:rPr>
              <a:t> </a:t>
            </a:r>
            <a:r>
              <a:rPr sz="750" spc="30" dirty="0">
                <a:latin typeface="Microsoft Sans Serif"/>
                <a:cs typeface="Microsoft Sans Serif"/>
              </a:rPr>
              <a:t>dividir</a:t>
            </a:r>
            <a:r>
              <a:rPr sz="750" dirty="0">
                <a:latin typeface="Microsoft Sans Serif"/>
                <a:cs typeface="Microsoft Sans Serif"/>
              </a:rPr>
              <a:t> </a:t>
            </a:r>
            <a:r>
              <a:rPr sz="750" spc="25" dirty="0">
                <a:latin typeface="Microsoft Sans Serif"/>
                <a:cs typeface="Microsoft Sans Serif"/>
              </a:rPr>
              <a:t>en</a:t>
            </a:r>
            <a:r>
              <a:rPr sz="750" spc="-5" dirty="0">
                <a:latin typeface="Microsoft Sans Serif"/>
                <a:cs typeface="Microsoft Sans Serif"/>
              </a:rPr>
              <a:t> </a:t>
            </a:r>
            <a:r>
              <a:rPr sz="750" spc="25" dirty="0">
                <a:latin typeface="Microsoft Sans Serif"/>
                <a:cs typeface="Microsoft Sans Serif"/>
              </a:rPr>
              <a:t>tres</a:t>
            </a:r>
            <a:r>
              <a:rPr sz="750" dirty="0">
                <a:latin typeface="Microsoft Sans Serif"/>
                <a:cs typeface="Microsoft Sans Serif"/>
              </a:rPr>
              <a:t> </a:t>
            </a:r>
            <a:r>
              <a:rPr sz="750" spc="25" dirty="0">
                <a:latin typeface="Microsoft Sans Serif"/>
                <a:cs typeface="Microsoft Sans Serif"/>
              </a:rPr>
              <a:t>períodos</a:t>
            </a:r>
            <a:r>
              <a:rPr sz="750" spc="-5" dirty="0">
                <a:latin typeface="Microsoft Sans Serif"/>
                <a:cs typeface="Microsoft Sans Serif"/>
              </a:rPr>
              <a:t> </a:t>
            </a:r>
            <a:r>
              <a:rPr sz="750" spc="35" dirty="0">
                <a:latin typeface="Microsoft Sans Serif"/>
                <a:cs typeface="Microsoft Sans Serif"/>
              </a:rPr>
              <a:t>o</a:t>
            </a:r>
            <a:r>
              <a:rPr sz="750" dirty="0">
                <a:latin typeface="Microsoft Sans Serif"/>
                <a:cs typeface="Microsoft Sans Serif"/>
              </a:rPr>
              <a:t> </a:t>
            </a:r>
            <a:r>
              <a:rPr sz="750" spc="25" dirty="0">
                <a:latin typeface="Microsoft Sans Serif"/>
                <a:cs typeface="Microsoft Sans Serif"/>
              </a:rPr>
              <a:t>regiones</a:t>
            </a:r>
            <a:r>
              <a:rPr sz="750" spc="-5" dirty="0">
                <a:latin typeface="Microsoft Sans Serif"/>
                <a:cs typeface="Microsoft Sans Serif"/>
              </a:rPr>
              <a:t> </a:t>
            </a:r>
            <a:r>
              <a:rPr sz="750" spc="25" dirty="0">
                <a:latin typeface="Microsoft Sans Serif"/>
                <a:cs typeface="Microsoft Sans Serif"/>
              </a:rPr>
              <a:t>de</a:t>
            </a:r>
            <a:r>
              <a:rPr sz="750" dirty="0">
                <a:latin typeface="Microsoft Sans Serif"/>
                <a:cs typeface="Microsoft Sans Serif"/>
              </a:rPr>
              <a:t> </a:t>
            </a:r>
            <a:r>
              <a:rPr sz="750" spc="30" dirty="0">
                <a:latin typeface="Microsoft Sans Serif"/>
                <a:cs typeface="Microsoft Sans Serif"/>
              </a:rPr>
              <a:t>tiempo,</a:t>
            </a:r>
            <a:r>
              <a:rPr sz="750" dirty="0">
                <a:latin typeface="Microsoft Sans Serif"/>
                <a:cs typeface="Microsoft Sans Serif"/>
              </a:rPr>
              <a:t> </a:t>
            </a:r>
            <a:r>
              <a:rPr sz="750" spc="25" dirty="0">
                <a:latin typeface="Microsoft Sans Serif"/>
                <a:cs typeface="Microsoft Sans Serif"/>
              </a:rPr>
              <a:t>de </a:t>
            </a:r>
            <a:r>
              <a:rPr sz="750" spc="-185" dirty="0">
                <a:latin typeface="Microsoft Sans Serif"/>
                <a:cs typeface="Microsoft Sans Serif"/>
              </a:rPr>
              <a:t> </a:t>
            </a:r>
            <a:r>
              <a:rPr sz="750" spc="10" dirty="0">
                <a:latin typeface="Microsoft Sans Serif"/>
                <a:cs typeface="Microsoft Sans Serif"/>
              </a:rPr>
              <a:t>la</a:t>
            </a:r>
            <a:r>
              <a:rPr sz="750" spc="-10" dirty="0">
                <a:latin typeface="Microsoft Sans Serif"/>
                <a:cs typeface="Microsoft Sans Serif"/>
              </a:rPr>
              <a:t> </a:t>
            </a:r>
            <a:r>
              <a:rPr sz="750" spc="25" dirty="0">
                <a:latin typeface="Microsoft Sans Serif"/>
                <a:cs typeface="Microsoft Sans Serif"/>
              </a:rPr>
              <a:t>siguiente</a:t>
            </a:r>
            <a:r>
              <a:rPr sz="750" spc="-5" dirty="0">
                <a:latin typeface="Microsoft Sans Serif"/>
                <a:cs typeface="Microsoft Sans Serif"/>
              </a:rPr>
              <a:t> </a:t>
            </a:r>
            <a:r>
              <a:rPr sz="750" spc="25" dirty="0">
                <a:latin typeface="Microsoft Sans Serif"/>
                <a:cs typeface="Microsoft Sans Serif"/>
              </a:rPr>
              <a:t>manera:</a:t>
            </a:r>
            <a:endParaRPr sz="750">
              <a:latin typeface="Microsoft Sans Serif"/>
              <a:cs typeface="Microsoft Sans Serif"/>
            </a:endParaRPr>
          </a:p>
        </p:txBody>
      </p:sp>
      <p:sp>
        <p:nvSpPr>
          <p:cNvPr id="171" name="object 171"/>
          <p:cNvSpPr txBox="1"/>
          <p:nvPr/>
        </p:nvSpPr>
        <p:spPr>
          <a:xfrm>
            <a:off x="8346306" y="931669"/>
            <a:ext cx="173833" cy="120546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sz="700" dirty="0">
                <a:latin typeface="Microsoft Sans Serif"/>
                <a:cs typeface="Microsoft Sans Serif"/>
              </a:rPr>
              <a:t>a</a:t>
            </a:r>
            <a:endParaRPr sz="700">
              <a:latin typeface="Microsoft Sans Serif"/>
              <a:cs typeface="Microsoft Sans Serif"/>
            </a:endParaRPr>
          </a:p>
        </p:txBody>
      </p:sp>
      <p:sp>
        <p:nvSpPr>
          <p:cNvPr id="172" name="object 172"/>
          <p:cNvSpPr txBox="1"/>
          <p:nvPr/>
        </p:nvSpPr>
        <p:spPr>
          <a:xfrm>
            <a:off x="7953683" y="1030714"/>
            <a:ext cx="577010" cy="120546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sz="700" u="heavy" dirty="0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      </a:t>
            </a:r>
            <a:r>
              <a:rPr sz="700" u="heavy" spc="-55" dirty="0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 </a:t>
            </a:r>
            <a:r>
              <a:rPr sz="700" spc="-5" dirty="0">
                <a:latin typeface="Times New Roman"/>
                <a:cs typeface="Times New Roman"/>
              </a:rPr>
              <a:t> </a:t>
            </a:r>
            <a:r>
              <a:rPr sz="700" spc="40" dirty="0">
                <a:latin typeface="Microsoft Sans Serif"/>
                <a:cs typeface="Microsoft Sans Serif"/>
              </a:rPr>
              <a:t>b</a:t>
            </a:r>
            <a:endParaRPr sz="700">
              <a:latin typeface="Microsoft Sans Serif"/>
              <a:cs typeface="Microsoft Sans Serif"/>
            </a:endParaRPr>
          </a:p>
        </p:txBody>
      </p:sp>
      <p:sp>
        <p:nvSpPr>
          <p:cNvPr id="173" name="object 173"/>
          <p:cNvSpPr txBox="1"/>
          <p:nvPr/>
        </p:nvSpPr>
        <p:spPr>
          <a:xfrm>
            <a:off x="8349887" y="1131305"/>
            <a:ext cx="188441" cy="120546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sz="700" spc="-65" dirty="0">
                <a:latin typeface="Microsoft Sans Serif"/>
                <a:cs typeface="Microsoft Sans Serif"/>
              </a:rPr>
              <a:t>C</a:t>
            </a:r>
            <a:endParaRPr sz="700">
              <a:latin typeface="Microsoft Sans Serif"/>
              <a:cs typeface="Microsoft Sans Serif"/>
            </a:endParaRPr>
          </a:p>
        </p:txBody>
      </p:sp>
      <p:sp>
        <p:nvSpPr>
          <p:cNvPr id="174" name="object 174"/>
          <p:cNvSpPr txBox="1"/>
          <p:nvPr/>
        </p:nvSpPr>
        <p:spPr>
          <a:xfrm>
            <a:off x="2922746" y="1023125"/>
            <a:ext cx="344745" cy="120546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sz="700" spc="-50" dirty="0">
                <a:latin typeface="Microsoft Sans Serif"/>
                <a:cs typeface="Microsoft Sans Serif"/>
              </a:rPr>
              <a:t>V</a:t>
            </a:r>
            <a:r>
              <a:rPr sz="450" spc="25" dirty="0">
                <a:latin typeface="Microsoft Sans Serif"/>
                <a:cs typeface="Microsoft Sans Serif"/>
              </a:rPr>
              <a:t>un</a:t>
            </a:r>
            <a:endParaRPr sz="450">
              <a:latin typeface="Microsoft Sans Serif"/>
              <a:cs typeface="Microsoft Sans Serif"/>
            </a:endParaRPr>
          </a:p>
        </p:txBody>
      </p:sp>
      <p:sp>
        <p:nvSpPr>
          <p:cNvPr id="175" name="object 175"/>
          <p:cNvSpPr txBox="1"/>
          <p:nvPr/>
        </p:nvSpPr>
        <p:spPr>
          <a:xfrm>
            <a:off x="5776480" y="1084564"/>
            <a:ext cx="381265" cy="58991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sz="300" spc="-10" dirty="0">
                <a:latin typeface="Microsoft Sans Serif"/>
                <a:cs typeface="Microsoft Sans Serif"/>
              </a:rPr>
              <a:t>GRAMO</a:t>
            </a:r>
            <a:endParaRPr sz="300">
              <a:latin typeface="Microsoft Sans Serif"/>
              <a:cs typeface="Microsoft Sans Serif"/>
            </a:endParaRPr>
          </a:p>
        </p:txBody>
      </p:sp>
      <p:sp>
        <p:nvSpPr>
          <p:cNvPr id="176" name="object 176"/>
          <p:cNvSpPr txBox="1"/>
          <p:nvPr/>
        </p:nvSpPr>
        <p:spPr>
          <a:xfrm>
            <a:off x="3003385" y="1137404"/>
            <a:ext cx="176755" cy="120546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sz="700" spc="-10" dirty="0">
                <a:latin typeface="Microsoft Sans Serif"/>
                <a:cs typeface="Microsoft Sans Serif"/>
              </a:rPr>
              <a:t>+</a:t>
            </a:r>
            <a:endParaRPr sz="700">
              <a:latin typeface="Microsoft Sans Serif"/>
              <a:cs typeface="Microsoft Sans Serif"/>
            </a:endParaRPr>
          </a:p>
        </p:txBody>
      </p:sp>
      <p:sp>
        <p:nvSpPr>
          <p:cNvPr id="177" name="object 177"/>
          <p:cNvSpPr txBox="1"/>
          <p:nvPr/>
        </p:nvSpPr>
        <p:spPr>
          <a:xfrm>
            <a:off x="2964842" y="1257796"/>
            <a:ext cx="230804" cy="120546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sz="700" spc="-25" dirty="0">
                <a:latin typeface="Microsoft Sans Serif"/>
                <a:cs typeface="Microsoft Sans Serif"/>
              </a:rPr>
              <a:t>z</a:t>
            </a:r>
            <a:r>
              <a:rPr sz="450" spc="5" dirty="0">
                <a:latin typeface="Microsoft Sans Serif"/>
                <a:cs typeface="Microsoft Sans Serif"/>
              </a:rPr>
              <a:t>1</a:t>
            </a:r>
            <a:endParaRPr sz="450">
              <a:latin typeface="Microsoft Sans Serif"/>
              <a:cs typeface="Microsoft Sans Serif"/>
            </a:endParaRPr>
          </a:p>
        </p:txBody>
      </p:sp>
      <p:sp>
        <p:nvSpPr>
          <p:cNvPr id="178" name="object 178"/>
          <p:cNvSpPr txBox="1"/>
          <p:nvPr/>
        </p:nvSpPr>
        <p:spPr>
          <a:xfrm>
            <a:off x="2354826" y="1362980"/>
            <a:ext cx="203049" cy="120546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sz="700" spc="40" dirty="0">
                <a:latin typeface="Microsoft Sans Serif"/>
                <a:cs typeface="Microsoft Sans Serif"/>
              </a:rPr>
              <a:t>I</a:t>
            </a:r>
            <a:r>
              <a:rPr sz="450" spc="5" dirty="0">
                <a:latin typeface="Microsoft Sans Serif"/>
                <a:cs typeface="Microsoft Sans Serif"/>
              </a:rPr>
              <a:t>1</a:t>
            </a:r>
            <a:endParaRPr sz="450">
              <a:latin typeface="Microsoft Sans Serif"/>
              <a:cs typeface="Microsoft Sans Serif"/>
            </a:endParaRPr>
          </a:p>
        </p:txBody>
      </p:sp>
      <p:sp>
        <p:nvSpPr>
          <p:cNvPr id="179" name="object 179"/>
          <p:cNvSpPr txBox="1"/>
          <p:nvPr/>
        </p:nvSpPr>
        <p:spPr>
          <a:xfrm>
            <a:off x="2715916" y="1475728"/>
            <a:ext cx="360814" cy="120546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sz="700" spc="-60" dirty="0">
                <a:latin typeface="Microsoft Sans Serif"/>
                <a:cs typeface="Microsoft Sans Serif"/>
              </a:rPr>
              <a:t>X</a:t>
            </a:r>
            <a:r>
              <a:rPr sz="700" spc="-65" dirty="0">
                <a:latin typeface="Microsoft Sans Serif"/>
                <a:cs typeface="Microsoft Sans Serif"/>
              </a:rPr>
              <a:t>F</a:t>
            </a:r>
            <a:r>
              <a:rPr sz="450" spc="5" dirty="0">
                <a:latin typeface="Microsoft Sans Serif"/>
                <a:cs typeface="Microsoft Sans Serif"/>
              </a:rPr>
              <a:t>1</a:t>
            </a:r>
            <a:endParaRPr sz="450">
              <a:latin typeface="Microsoft Sans Serif"/>
              <a:cs typeface="Microsoft Sans Serif"/>
            </a:endParaRPr>
          </a:p>
        </p:txBody>
      </p:sp>
      <p:sp>
        <p:nvSpPr>
          <p:cNvPr id="180" name="object 180"/>
          <p:cNvSpPr txBox="1"/>
          <p:nvPr/>
        </p:nvSpPr>
        <p:spPr>
          <a:xfrm>
            <a:off x="6481195" y="1469662"/>
            <a:ext cx="270245" cy="120546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sz="700" spc="40" dirty="0">
                <a:latin typeface="Microsoft Sans Serif"/>
                <a:cs typeface="Microsoft Sans Serif"/>
              </a:rPr>
              <a:t>I</a:t>
            </a:r>
            <a:r>
              <a:rPr sz="450" spc="-20" dirty="0">
                <a:latin typeface="Microsoft Sans Serif"/>
                <a:cs typeface="Microsoft Sans Serif"/>
              </a:rPr>
              <a:t>aF</a:t>
            </a:r>
            <a:endParaRPr sz="450">
              <a:latin typeface="Microsoft Sans Serif"/>
              <a:cs typeface="Microsoft Sans Serif"/>
            </a:endParaRPr>
          </a:p>
        </p:txBody>
      </p:sp>
      <p:sp>
        <p:nvSpPr>
          <p:cNvPr id="181" name="object 181"/>
          <p:cNvSpPr txBox="1"/>
          <p:nvPr/>
        </p:nvSpPr>
        <p:spPr>
          <a:xfrm>
            <a:off x="6776875" y="1205484"/>
            <a:ext cx="572628" cy="405239"/>
          </a:xfrm>
          <a:prstGeom prst="rect">
            <a:avLst/>
          </a:prstGeom>
          <a:ln w="15239">
            <a:solidFill>
              <a:srgbClr val="000000"/>
            </a:solidFill>
          </a:ln>
        </p:spPr>
        <p:txBody>
          <a:bodyPr vert="horz" wrap="square" lIns="0" tIns="0" rIns="0" bIns="0" rtlCol="0">
            <a:spAutoFit/>
          </a:bodyPr>
          <a:lstStyle/>
          <a:p>
            <a:pPr>
              <a:lnSpc>
                <a:spcPct val="100000"/>
              </a:lnSpc>
            </a:pPr>
            <a:endParaRPr sz="9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  <a:spcBef>
                <a:spcPts val="50"/>
              </a:spcBef>
            </a:pPr>
            <a:endParaRPr sz="950">
              <a:latin typeface="Times New Roman"/>
              <a:cs typeface="Times New Roman"/>
            </a:endParaRPr>
          </a:p>
          <a:p>
            <a:pPr marL="135255">
              <a:lnSpc>
                <a:spcPct val="100000"/>
              </a:lnSpc>
            </a:pPr>
            <a:r>
              <a:rPr sz="700" spc="5" dirty="0">
                <a:latin typeface="Microsoft Sans Serif"/>
                <a:cs typeface="Microsoft Sans Serif"/>
              </a:rPr>
              <a:t>I</a:t>
            </a:r>
            <a:r>
              <a:rPr sz="450" spc="5" dirty="0">
                <a:latin typeface="Microsoft Sans Serif"/>
                <a:cs typeface="Microsoft Sans Serif"/>
              </a:rPr>
              <a:t>bF</a:t>
            </a:r>
            <a:endParaRPr sz="450">
              <a:latin typeface="Microsoft Sans Serif"/>
              <a:cs typeface="Microsoft Sans Serif"/>
            </a:endParaRPr>
          </a:p>
        </p:txBody>
      </p:sp>
      <p:sp>
        <p:nvSpPr>
          <p:cNvPr id="182" name="object 182"/>
          <p:cNvSpPr txBox="1"/>
          <p:nvPr/>
        </p:nvSpPr>
        <p:spPr>
          <a:xfrm>
            <a:off x="7348332" y="1205484"/>
            <a:ext cx="572628" cy="405239"/>
          </a:xfrm>
          <a:prstGeom prst="rect">
            <a:avLst/>
          </a:prstGeom>
          <a:ln w="15240">
            <a:solidFill>
              <a:srgbClr val="000000"/>
            </a:solidFill>
          </a:ln>
        </p:spPr>
        <p:txBody>
          <a:bodyPr vert="horz" wrap="square" lIns="0" tIns="0" rIns="0" bIns="0" rtlCol="0">
            <a:spAutoFit/>
          </a:bodyPr>
          <a:lstStyle/>
          <a:p>
            <a:pPr>
              <a:lnSpc>
                <a:spcPct val="100000"/>
              </a:lnSpc>
            </a:pPr>
            <a:endParaRPr sz="9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  <a:spcBef>
                <a:spcPts val="50"/>
              </a:spcBef>
            </a:pPr>
            <a:endParaRPr sz="950">
              <a:latin typeface="Times New Roman"/>
              <a:cs typeface="Times New Roman"/>
            </a:endParaRPr>
          </a:p>
          <a:p>
            <a:pPr marL="136525">
              <a:lnSpc>
                <a:spcPct val="100000"/>
              </a:lnSpc>
            </a:pPr>
            <a:r>
              <a:rPr sz="700" spc="-5" dirty="0">
                <a:latin typeface="Microsoft Sans Serif"/>
                <a:cs typeface="Microsoft Sans Serif"/>
              </a:rPr>
              <a:t>I</a:t>
            </a:r>
            <a:r>
              <a:rPr sz="450" spc="-5" dirty="0">
                <a:latin typeface="Microsoft Sans Serif"/>
                <a:cs typeface="Microsoft Sans Serif"/>
              </a:rPr>
              <a:t>cF</a:t>
            </a:r>
            <a:endParaRPr sz="450">
              <a:latin typeface="Microsoft Sans Serif"/>
              <a:cs typeface="Microsoft Sans Serif"/>
            </a:endParaRPr>
          </a:p>
        </p:txBody>
      </p:sp>
      <p:sp>
        <p:nvSpPr>
          <p:cNvPr id="183" name="object 183"/>
          <p:cNvSpPr txBox="1"/>
          <p:nvPr/>
        </p:nvSpPr>
        <p:spPr>
          <a:xfrm>
            <a:off x="2517199" y="1737355"/>
            <a:ext cx="1275266" cy="135935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38100">
              <a:lnSpc>
                <a:spcPct val="100000"/>
              </a:lnSpc>
              <a:spcBef>
                <a:spcPts val="100"/>
              </a:spcBef>
            </a:pPr>
            <a:r>
              <a:rPr sz="700" spc="10" dirty="0">
                <a:latin typeface="Microsoft Sans Serif"/>
                <a:cs typeface="Microsoft Sans Serif"/>
              </a:rPr>
              <a:t>I</a:t>
            </a:r>
            <a:r>
              <a:rPr sz="400" spc="10" dirty="0">
                <a:latin typeface="Microsoft Sans Serif"/>
                <a:cs typeface="Microsoft Sans Serif"/>
              </a:rPr>
              <a:t>a</a:t>
            </a:r>
            <a:r>
              <a:rPr sz="700" spc="10" dirty="0">
                <a:latin typeface="Microsoft Sans Serif"/>
                <a:cs typeface="Microsoft Sans Serif"/>
              </a:rPr>
              <a:t>=</a:t>
            </a:r>
            <a:r>
              <a:rPr sz="700" spc="-25" dirty="0">
                <a:latin typeface="Microsoft Sans Serif"/>
                <a:cs typeface="Microsoft Sans Serif"/>
              </a:rPr>
              <a:t> </a:t>
            </a:r>
            <a:r>
              <a:rPr sz="700" spc="5" dirty="0">
                <a:latin typeface="Microsoft Sans Serif"/>
                <a:cs typeface="Microsoft Sans Serif"/>
              </a:rPr>
              <a:t>yo</a:t>
            </a:r>
            <a:r>
              <a:rPr sz="400" spc="5" dirty="0">
                <a:latin typeface="Microsoft Sans Serif"/>
                <a:cs typeface="Microsoft Sans Serif"/>
              </a:rPr>
              <a:t>1</a:t>
            </a:r>
            <a:r>
              <a:rPr sz="700" spc="5" dirty="0">
                <a:latin typeface="Microsoft Sans Serif"/>
                <a:cs typeface="Microsoft Sans Serif"/>
              </a:rPr>
              <a:t>=</a:t>
            </a:r>
            <a:r>
              <a:rPr sz="700" spc="50" dirty="0">
                <a:latin typeface="Microsoft Sans Serif"/>
                <a:cs typeface="Microsoft Sans Serif"/>
              </a:rPr>
              <a:t> </a:t>
            </a:r>
            <a:r>
              <a:rPr sz="1200" u="sng" baseline="20833" dirty="0">
                <a:uFill>
                  <a:solidFill>
                    <a:srgbClr val="000000"/>
                  </a:solidFill>
                </a:uFill>
                <a:latin typeface="Microsoft Sans Serif"/>
                <a:cs typeface="Microsoft Sans Serif"/>
              </a:rPr>
              <a:t>V</a:t>
            </a:r>
            <a:r>
              <a:rPr sz="675" u="sng" baseline="37037" dirty="0">
                <a:uFill>
                  <a:solidFill>
                    <a:srgbClr val="000000"/>
                  </a:solidFill>
                </a:uFill>
                <a:latin typeface="Microsoft Sans Serif"/>
                <a:cs typeface="Microsoft Sans Serif"/>
              </a:rPr>
              <a:t>un</a:t>
            </a:r>
            <a:endParaRPr sz="675" baseline="37037">
              <a:latin typeface="Microsoft Sans Serif"/>
              <a:cs typeface="Microsoft Sans Serif"/>
            </a:endParaRPr>
          </a:p>
        </p:txBody>
      </p:sp>
      <p:sp>
        <p:nvSpPr>
          <p:cNvPr id="184" name="object 184"/>
          <p:cNvSpPr txBox="1"/>
          <p:nvPr/>
        </p:nvSpPr>
        <p:spPr>
          <a:xfrm>
            <a:off x="3417040" y="1815035"/>
            <a:ext cx="243951" cy="135935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sz="800" spc="-25" dirty="0">
                <a:latin typeface="Microsoft Sans Serif"/>
                <a:cs typeface="Microsoft Sans Serif"/>
              </a:rPr>
              <a:t>z</a:t>
            </a:r>
            <a:r>
              <a:rPr sz="450" spc="5" dirty="0">
                <a:latin typeface="Microsoft Sans Serif"/>
                <a:cs typeface="Microsoft Sans Serif"/>
              </a:rPr>
              <a:t>1</a:t>
            </a:r>
            <a:endParaRPr sz="450">
              <a:latin typeface="Microsoft Sans Serif"/>
              <a:cs typeface="Microsoft Sans Serif"/>
            </a:endParaRPr>
          </a:p>
        </p:txBody>
      </p:sp>
      <p:sp>
        <p:nvSpPr>
          <p:cNvPr id="185" name="object 185"/>
          <p:cNvSpPr txBox="1"/>
          <p:nvPr/>
        </p:nvSpPr>
        <p:spPr>
          <a:xfrm>
            <a:off x="1590547" y="2122175"/>
            <a:ext cx="1507531" cy="112851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sz="650" spc="-5" dirty="0">
                <a:latin typeface="Microsoft Sans Serif"/>
                <a:cs typeface="Microsoft Sans Serif"/>
              </a:rPr>
              <a:t>Falla</a:t>
            </a:r>
            <a:r>
              <a:rPr sz="650" spc="-30" dirty="0">
                <a:latin typeface="Microsoft Sans Serif"/>
                <a:cs typeface="Microsoft Sans Serif"/>
              </a:rPr>
              <a:t> </a:t>
            </a:r>
            <a:r>
              <a:rPr sz="650" spc="30" dirty="0">
                <a:latin typeface="Microsoft Sans Serif"/>
                <a:cs typeface="Microsoft Sans Serif"/>
              </a:rPr>
              <a:t>entre</a:t>
            </a:r>
            <a:r>
              <a:rPr sz="650" spc="-25" dirty="0">
                <a:latin typeface="Microsoft Sans Serif"/>
                <a:cs typeface="Microsoft Sans Serif"/>
              </a:rPr>
              <a:t> </a:t>
            </a:r>
            <a:r>
              <a:rPr sz="650" dirty="0">
                <a:latin typeface="Microsoft Sans Serif"/>
                <a:cs typeface="Microsoft Sans Serif"/>
              </a:rPr>
              <a:t>fases</a:t>
            </a:r>
            <a:endParaRPr sz="650">
              <a:latin typeface="Microsoft Sans Serif"/>
              <a:cs typeface="Microsoft Sans Serif"/>
            </a:endParaRPr>
          </a:p>
        </p:txBody>
      </p:sp>
      <p:sp>
        <p:nvSpPr>
          <p:cNvPr id="186" name="object 186"/>
          <p:cNvSpPr txBox="1"/>
          <p:nvPr/>
        </p:nvSpPr>
        <p:spPr>
          <a:xfrm>
            <a:off x="7098203" y="2149621"/>
            <a:ext cx="468912" cy="112851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sz="650" spc="-5" dirty="0">
                <a:latin typeface="Microsoft Sans Serif"/>
                <a:cs typeface="Microsoft Sans Serif"/>
              </a:rPr>
              <a:t>Falla</a:t>
            </a:r>
            <a:endParaRPr sz="650">
              <a:latin typeface="Microsoft Sans Serif"/>
              <a:cs typeface="Microsoft Sans Serif"/>
            </a:endParaRPr>
          </a:p>
        </p:txBody>
      </p:sp>
      <p:sp>
        <p:nvSpPr>
          <p:cNvPr id="187" name="object 187"/>
          <p:cNvSpPr txBox="1"/>
          <p:nvPr/>
        </p:nvSpPr>
        <p:spPr>
          <a:xfrm>
            <a:off x="3529208" y="2407408"/>
            <a:ext cx="316990" cy="58991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sz="300" spc="15" dirty="0">
                <a:latin typeface="Microsoft Sans Serif"/>
                <a:cs typeface="Microsoft Sans Serif"/>
              </a:rPr>
              <a:t>norte</a:t>
            </a:r>
            <a:r>
              <a:rPr sz="200" dirty="0">
                <a:latin typeface="Microsoft Sans Serif"/>
                <a:cs typeface="Microsoft Sans Serif"/>
              </a:rPr>
              <a:t>1</a:t>
            </a:r>
            <a:endParaRPr sz="200">
              <a:latin typeface="Microsoft Sans Serif"/>
              <a:cs typeface="Microsoft Sans Serif"/>
            </a:endParaRPr>
          </a:p>
        </p:txBody>
      </p:sp>
      <p:sp>
        <p:nvSpPr>
          <p:cNvPr id="188" name="object 188"/>
          <p:cNvSpPr txBox="1"/>
          <p:nvPr/>
        </p:nvSpPr>
        <p:spPr>
          <a:xfrm>
            <a:off x="5068335" y="2407408"/>
            <a:ext cx="316990" cy="58991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sz="300" spc="15" dirty="0">
                <a:latin typeface="Microsoft Sans Serif"/>
                <a:cs typeface="Microsoft Sans Serif"/>
              </a:rPr>
              <a:t>norte</a:t>
            </a:r>
            <a:r>
              <a:rPr sz="200" dirty="0">
                <a:latin typeface="Microsoft Sans Serif"/>
                <a:cs typeface="Microsoft Sans Serif"/>
              </a:rPr>
              <a:t>2</a:t>
            </a:r>
            <a:endParaRPr sz="200">
              <a:latin typeface="Microsoft Sans Serif"/>
              <a:cs typeface="Microsoft Sans Serif"/>
            </a:endParaRPr>
          </a:p>
        </p:txBody>
      </p:sp>
      <p:sp>
        <p:nvSpPr>
          <p:cNvPr id="189" name="object 189"/>
          <p:cNvSpPr txBox="1"/>
          <p:nvPr/>
        </p:nvSpPr>
        <p:spPr>
          <a:xfrm>
            <a:off x="8346306" y="2406904"/>
            <a:ext cx="173833" cy="120546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sz="700" dirty="0">
                <a:latin typeface="Microsoft Sans Serif"/>
                <a:cs typeface="Microsoft Sans Serif"/>
              </a:rPr>
              <a:t>a</a:t>
            </a:r>
            <a:endParaRPr sz="700">
              <a:latin typeface="Microsoft Sans Serif"/>
              <a:cs typeface="Microsoft Sans Serif"/>
            </a:endParaRPr>
          </a:p>
        </p:txBody>
      </p:sp>
      <p:sp>
        <p:nvSpPr>
          <p:cNvPr id="190" name="object 190"/>
          <p:cNvSpPr txBox="1"/>
          <p:nvPr/>
        </p:nvSpPr>
        <p:spPr>
          <a:xfrm>
            <a:off x="8349887" y="2606533"/>
            <a:ext cx="188441" cy="120546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sz="700" spc="-65" dirty="0">
                <a:latin typeface="Microsoft Sans Serif"/>
                <a:cs typeface="Microsoft Sans Serif"/>
              </a:rPr>
              <a:t>C</a:t>
            </a:r>
            <a:endParaRPr sz="700">
              <a:latin typeface="Microsoft Sans Serif"/>
              <a:cs typeface="Microsoft Sans Serif"/>
            </a:endParaRPr>
          </a:p>
        </p:txBody>
      </p:sp>
      <p:sp>
        <p:nvSpPr>
          <p:cNvPr id="191" name="object 191"/>
          <p:cNvSpPr txBox="1"/>
          <p:nvPr/>
        </p:nvSpPr>
        <p:spPr>
          <a:xfrm>
            <a:off x="9622664" y="3615156"/>
            <a:ext cx="6525328" cy="953338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84785" marR="5080" indent="-172720">
              <a:lnSpc>
                <a:spcPct val="154400"/>
              </a:lnSpc>
              <a:spcBef>
                <a:spcPts val="100"/>
              </a:spcBef>
              <a:buSzPct val="153846"/>
              <a:buChar char="•"/>
              <a:tabLst>
                <a:tab pos="183515" algn="l"/>
              </a:tabLst>
            </a:pPr>
            <a:r>
              <a:rPr sz="650" spc="15" dirty="0">
                <a:latin typeface="Microsoft Sans Serif"/>
                <a:cs typeface="Microsoft Sans Serif"/>
              </a:rPr>
              <a:t>Período</a:t>
            </a:r>
            <a:r>
              <a:rPr sz="650" dirty="0">
                <a:latin typeface="Microsoft Sans Serif"/>
                <a:cs typeface="Microsoft Sans Serif"/>
              </a:rPr>
              <a:t> </a:t>
            </a:r>
            <a:r>
              <a:rPr sz="650" spc="20" dirty="0">
                <a:latin typeface="Microsoft Sans Serif"/>
                <a:cs typeface="Microsoft Sans Serif"/>
              </a:rPr>
              <a:t>Subtransitorio.</a:t>
            </a:r>
            <a:r>
              <a:rPr sz="650" dirty="0">
                <a:latin typeface="Microsoft Sans Serif"/>
                <a:cs typeface="Microsoft Sans Serif"/>
              </a:rPr>
              <a:t> </a:t>
            </a:r>
            <a:r>
              <a:rPr sz="650" spc="-10" dirty="0">
                <a:latin typeface="Microsoft Sans Serif"/>
                <a:cs typeface="Microsoft Sans Serif"/>
              </a:rPr>
              <a:t>Este</a:t>
            </a:r>
            <a:r>
              <a:rPr sz="650" dirty="0">
                <a:latin typeface="Microsoft Sans Serif"/>
                <a:cs typeface="Microsoft Sans Serif"/>
              </a:rPr>
              <a:t> </a:t>
            </a:r>
            <a:r>
              <a:rPr sz="650" spc="30" dirty="0">
                <a:latin typeface="Microsoft Sans Serif"/>
                <a:cs typeface="Microsoft Sans Serif"/>
              </a:rPr>
              <a:t>período</a:t>
            </a:r>
            <a:r>
              <a:rPr sz="650" dirty="0">
                <a:latin typeface="Microsoft Sans Serif"/>
                <a:cs typeface="Microsoft Sans Serif"/>
              </a:rPr>
              <a:t> </a:t>
            </a:r>
            <a:r>
              <a:rPr sz="650" spc="30" dirty="0">
                <a:latin typeface="Microsoft Sans Serif"/>
                <a:cs typeface="Microsoft Sans Serif"/>
              </a:rPr>
              <a:t>dura</a:t>
            </a:r>
            <a:r>
              <a:rPr sz="650" spc="5" dirty="0">
                <a:latin typeface="Microsoft Sans Serif"/>
                <a:cs typeface="Microsoft Sans Serif"/>
              </a:rPr>
              <a:t> </a:t>
            </a:r>
            <a:r>
              <a:rPr sz="650" spc="20" dirty="0">
                <a:latin typeface="Microsoft Sans Serif"/>
                <a:cs typeface="Microsoft Sans Serif"/>
              </a:rPr>
              <a:t>unos</a:t>
            </a:r>
            <a:r>
              <a:rPr sz="650" dirty="0">
                <a:latin typeface="Microsoft Sans Serif"/>
                <a:cs typeface="Microsoft Sans Serif"/>
              </a:rPr>
              <a:t> </a:t>
            </a:r>
            <a:r>
              <a:rPr sz="650" spc="15" dirty="0">
                <a:latin typeface="Microsoft Sans Serif"/>
                <a:cs typeface="Microsoft Sans Serif"/>
              </a:rPr>
              <a:t>pocos</a:t>
            </a:r>
            <a:r>
              <a:rPr sz="650" dirty="0">
                <a:latin typeface="Microsoft Sans Serif"/>
                <a:cs typeface="Microsoft Sans Serif"/>
              </a:rPr>
              <a:t> </a:t>
            </a:r>
            <a:r>
              <a:rPr sz="650" spc="5" dirty="0">
                <a:latin typeface="Microsoft Sans Serif"/>
                <a:cs typeface="Microsoft Sans Serif"/>
              </a:rPr>
              <a:t>ciclos</a:t>
            </a:r>
            <a:r>
              <a:rPr sz="650" dirty="0">
                <a:latin typeface="Microsoft Sans Serif"/>
                <a:cs typeface="Microsoft Sans Serif"/>
              </a:rPr>
              <a:t> </a:t>
            </a:r>
            <a:r>
              <a:rPr sz="650" spc="30" dirty="0">
                <a:latin typeface="Microsoft Sans Serif"/>
                <a:cs typeface="Microsoft Sans Serif"/>
              </a:rPr>
              <a:t>durante </a:t>
            </a:r>
            <a:r>
              <a:rPr sz="650" spc="-155" dirty="0">
                <a:latin typeface="Microsoft Sans Serif"/>
                <a:cs typeface="Microsoft Sans Serif"/>
              </a:rPr>
              <a:t> </a:t>
            </a:r>
            <a:r>
              <a:rPr sz="650" spc="10" dirty="0">
                <a:latin typeface="Microsoft Sans Serif"/>
                <a:cs typeface="Microsoft Sans Serif"/>
              </a:rPr>
              <a:t>los </a:t>
            </a:r>
            <a:r>
              <a:rPr sz="650" spc="5" dirty="0">
                <a:latin typeface="Microsoft Sans Serif"/>
                <a:cs typeface="Microsoft Sans Serif"/>
              </a:rPr>
              <a:t>cuales </a:t>
            </a:r>
            <a:r>
              <a:rPr sz="650" spc="10" dirty="0">
                <a:latin typeface="Microsoft Sans Serif"/>
                <a:cs typeface="Microsoft Sans Serif"/>
              </a:rPr>
              <a:t>la </a:t>
            </a:r>
            <a:r>
              <a:rPr sz="650" spc="35" dirty="0">
                <a:latin typeface="Microsoft Sans Serif"/>
                <a:cs typeface="Microsoft Sans Serif"/>
              </a:rPr>
              <a:t>magnitud </a:t>
            </a:r>
            <a:r>
              <a:rPr sz="650" spc="20" dirty="0">
                <a:latin typeface="Microsoft Sans Serif"/>
                <a:cs typeface="Microsoft Sans Serif"/>
              </a:rPr>
              <a:t>de </a:t>
            </a:r>
            <a:r>
              <a:rPr sz="650" spc="10" dirty="0">
                <a:latin typeface="Microsoft Sans Serif"/>
                <a:cs typeface="Microsoft Sans Serif"/>
              </a:rPr>
              <a:t>la </a:t>
            </a:r>
            <a:r>
              <a:rPr sz="650" spc="25" dirty="0">
                <a:latin typeface="Microsoft Sans Serif"/>
                <a:cs typeface="Microsoft Sans Serif"/>
              </a:rPr>
              <a:t>corriente </a:t>
            </a:r>
            <a:r>
              <a:rPr sz="650" spc="10" dirty="0">
                <a:latin typeface="Microsoft Sans Serif"/>
                <a:cs typeface="Microsoft Sans Serif"/>
              </a:rPr>
              <a:t>está </a:t>
            </a:r>
            <a:r>
              <a:rPr sz="650" spc="25" dirty="0">
                <a:latin typeface="Microsoft Sans Serif"/>
                <a:cs typeface="Microsoft Sans Serif"/>
              </a:rPr>
              <a:t>determinada </a:t>
            </a:r>
            <a:r>
              <a:rPr sz="650" spc="40" dirty="0">
                <a:latin typeface="Microsoft Sans Serif"/>
                <a:cs typeface="Microsoft Sans Serif"/>
              </a:rPr>
              <a:t>por </a:t>
            </a:r>
            <a:r>
              <a:rPr sz="650" spc="10" dirty="0">
                <a:latin typeface="Microsoft Sans Serif"/>
                <a:cs typeface="Microsoft Sans Serif"/>
              </a:rPr>
              <a:t>la </a:t>
            </a:r>
            <a:r>
              <a:rPr sz="650" spc="15" dirty="0">
                <a:latin typeface="Microsoft Sans Serif"/>
                <a:cs typeface="Microsoft Sans Serif"/>
              </a:rPr>
              <a:t> reactancia </a:t>
            </a:r>
            <a:r>
              <a:rPr sz="650" spc="25" dirty="0">
                <a:latin typeface="Microsoft Sans Serif"/>
                <a:cs typeface="Microsoft Sans Serif"/>
              </a:rPr>
              <a:t>subtransitoria </a:t>
            </a:r>
            <a:r>
              <a:rPr sz="650" spc="20" dirty="0">
                <a:latin typeface="Microsoft Sans Serif"/>
                <a:cs typeface="Microsoft Sans Serif"/>
              </a:rPr>
              <a:t>del </a:t>
            </a:r>
            <a:r>
              <a:rPr sz="650" spc="25" dirty="0">
                <a:latin typeface="Microsoft Sans Serif"/>
                <a:cs typeface="Microsoft Sans Serif"/>
              </a:rPr>
              <a:t>generador </a:t>
            </a:r>
            <a:r>
              <a:rPr sz="650" spc="-5" dirty="0">
                <a:latin typeface="Microsoft Sans Serif"/>
                <a:cs typeface="Microsoft Sans Serif"/>
              </a:rPr>
              <a:t>(Xd″)y </a:t>
            </a:r>
            <a:r>
              <a:rPr sz="650" spc="20" dirty="0">
                <a:latin typeface="Microsoft Sans Serif"/>
                <a:cs typeface="Microsoft Sans Serif"/>
              </a:rPr>
              <a:t>decaimiento </a:t>
            </a:r>
            <a:r>
              <a:rPr sz="650" spc="35" dirty="0">
                <a:latin typeface="Microsoft Sans Serif"/>
                <a:cs typeface="Microsoft Sans Serif"/>
              </a:rPr>
              <a:t>tiempo </a:t>
            </a:r>
            <a:r>
              <a:rPr sz="650" spc="40" dirty="0">
                <a:latin typeface="Microsoft Sans Serif"/>
                <a:cs typeface="Microsoft Sans Serif"/>
              </a:rPr>
              <a:t> por</a:t>
            </a:r>
            <a:r>
              <a:rPr sz="650" spc="-10" dirty="0">
                <a:latin typeface="Microsoft Sans Serif"/>
                <a:cs typeface="Microsoft Sans Serif"/>
              </a:rPr>
              <a:t> </a:t>
            </a:r>
            <a:r>
              <a:rPr sz="650" spc="20" dirty="0">
                <a:latin typeface="Microsoft Sans Serif"/>
                <a:cs typeface="Microsoft Sans Serif"/>
              </a:rPr>
              <a:t>constante</a:t>
            </a:r>
            <a:r>
              <a:rPr sz="650" spc="-5" dirty="0">
                <a:latin typeface="Microsoft Sans Serif"/>
                <a:cs typeface="Microsoft Sans Serif"/>
              </a:rPr>
              <a:t> </a:t>
            </a:r>
            <a:r>
              <a:rPr sz="650" spc="20" dirty="0">
                <a:latin typeface="Microsoft Sans Serif"/>
                <a:cs typeface="Microsoft Sans Serif"/>
              </a:rPr>
              <a:t>de</a:t>
            </a:r>
            <a:r>
              <a:rPr sz="650" spc="-5" dirty="0">
                <a:latin typeface="Microsoft Sans Serif"/>
                <a:cs typeface="Microsoft Sans Serif"/>
              </a:rPr>
              <a:t> </a:t>
            </a:r>
            <a:r>
              <a:rPr sz="650" spc="35" dirty="0">
                <a:latin typeface="Microsoft Sans Serif"/>
                <a:cs typeface="Microsoft Sans Serif"/>
              </a:rPr>
              <a:t>tiempo</a:t>
            </a:r>
            <a:r>
              <a:rPr sz="650" spc="-5" dirty="0">
                <a:latin typeface="Microsoft Sans Serif"/>
                <a:cs typeface="Microsoft Sans Serif"/>
              </a:rPr>
              <a:t> </a:t>
            </a:r>
            <a:r>
              <a:rPr sz="650" spc="10" dirty="0">
                <a:latin typeface="Microsoft Sans Serif"/>
                <a:cs typeface="Microsoft Sans Serif"/>
              </a:rPr>
              <a:t>Td″.</a:t>
            </a:r>
            <a:endParaRPr sz="650">
              <a:latin typeface="Microsoft Sans Serif"/>
              <a:cs typeface="Microsoft Sans Serif"/>
            </a:endParaRPr>
          </a:p>
          <a:p>
            <a:pPr marL="186055" marR="141605" indent="-173990">
              <a:lnSpc>
                <a:spcPct val="161600"/>
              </a:lnSpc>
              <a:buSzPct val="153846"/>
              <a:buChar char="•"/>
              <a:tabLst>
                <a:tab pos="185420" algn="l"/>
              </a:tabLst>
            </a:pPr>
            <a:r>
              <a:rPr sz="650" spc="15" dirty="0">
                <a:latin typeface="Microsoft Sans Serif"/>
                <a:cs typeface="Microsoft Sans Serif"/>
              </a:rPr>
              <a:t>Periodo</a:t>
            </a:r>
            <a:r>
              <a:rPr sz="650" spc="-10" dirty="0">
                <a:latin typeface="Microsoft Sans Serif"/>
                <a:cs typeface="Microsoft Sans Serif"/>
              </a:rPr>
              <a:t> </a:t>
            </a:r>
            <a:r>
              <a:rPr sz="650" spc="20" dirty="0">
                <a:latin typeface="Microsoft Sans Serif"/>
                <a:cs typeface="Microsoft Sans Serif"/>
              </a:rPr>
              <a:t>Transitorio.</a:t>
            </a:r>
            <a:r>
              <a:rPr sz="650" spc="-5" dirty="0">
                <a:latin typeface="Microsoft Sans Serif"/>
                <a:cs typeface="Microsoft Sans Serif"/>
              </a:rPr>
              <a:t> </a:t>
            </a:r>
            <a:r>
              <a:rPr sz="650" spc="-10" dirty="0">
                <a:latin typeface="Microsoft Sans Serif"/>
                <a:cs typeface="Microsoft Sans Serif"/>
              </a:rPr>
              <a:t>Este</a:t>
            </a:r>
            <a:r>
              <a:rPr sz="650" spc="-5" dirty="0">
                <a:latin typeface="Microsoft Sans Serif"/>
                <a:cs typeface="Microsoft Sans Serif"/>
              </a:rPr>
              <a:t> </a:t>
            </a:r>
            <a:r>
              <a:rPr sz="650" spc="30" dirty="0">
                <a:latin typeface="Microsoft Sans Serif"/>
                <a:cs typeface="Microsoft Sans Serif"/>
              </a:rPr>
              <a:t>período</a:t>
            </a:r>
            <a:r>
              <a:rPr sz="650" spc="-5" dirty="0">
                <a:latin typeface="Microsoft Sans Serif"/>
                <a:cs typeface="Microsoft Sans Serif"/>
              </a:rPr>
              <a:t> </a:t>
            </a:r>
            <a:r>
              <a:rPr sz="650" spc="20" dirty="0">
                <a:latin typeface="Microsoft Sans Serif"/>
                <a:cs typeface="Microsoft Sans Serif"/>
              </a:rPr>
              <a:t>cubre</a:t>
            </a:r>
            <a:r>
              <a:rPr sz="650" spc="-5" dirty="0">
                <a:latin typeface="Microsoft Sans Serif"/>
                <a:cs typeface="Microsoft Sans Serif"/>
              </a:rPr>
              <a:t> </a:t>
            </a:r>
            <a:r>
              <a:rPr sz="650" spc="40" dirty="0">
                <a:latin typeface="Microsoft Sans Serif"/>
                <a:cs typeface="Microsoft Sans Serif"/>
              </a:rPr>
              <a:t>un</a:t>
            </a:r>
            <a:r>
              <a:rPr sz="650" spc="-5" dirty="0">
                <a:latin typeface="Microsoft Sans Serif"/>
                <a:cs typeface="Microsoft Sans Serif"/>
              </a:rPr>
              <a:t> </a:t>
            </a:r>
            <a:r>
              <a:rPr sz="650" spc="35" dirty="0">
                <a:latin typeface="Microsoft Sans Serif"/>
                <a:cs typeface="Microsoft Sans Serif"/>
              </a:rPr>
              <a:t>tiempo</a:t>
            </a:r>
            <a:r>
              <a:rPr sz="650" spc="-5" dirty="0">
                <a:latin typeface="Microsoft Sans Serif"/>
                <a:cs typeface="Microsoft Sans Serif"/>
              </a:rPr>
              <a:t> </a:t>
            </a:r>
            <a:r>
              <a:rPr sz="650" spc="25" dirty="0">
                <a:latin typeface="Microsoft Sans Serif"/>
                <a:cs typeface="Microsoft Sans Serif"/>
              </a:rPr>
              <a:t>relativamente </a:t>
            </a:r>
            <a:r>
              <a:rPr sz="650" spc="-160" dirty="0">
                <a:latin typeface="Microsoft Sans Serif"/>
                <a:cs typeface="Microsoft Sans Serif"/>
              </a:rPr>
              <a:t> </a:t>
            </a:r>
            <a:r>
              <a:rPr sz="650" spc="15" dirty="0">
                <a:latin typeface="Microsoft Sans Serif"/>
                <a:cs typeface="Microsoft Sans Serif"/>
              </a:rPr>
              <a:t>más </a:t>
            </a:r>
            <a:r>
              <a:rPr sz="650" spc="25" dirty="0">
                <a:latin typeface="Microsoft Sans Serif"/>
                <a:cs typeface="Microsoft Sans Serif"/>
              </a:rPr>
              <a:t>largo </a:t>
            </a:r>
            <a:r>
              <a:rPr sz="650" spc="30" dirty="0">
                <a:latin typeface="Microsoft Sans Serif"/>
                <a:cs typeface="Microsoft Sans Serif"/>
              </a:rPr>
              <a:t>durante </a:t>
            </a:r>
            <a:r>
              <a:rPr sz="650" spc="10" dirty="0">
                <a:latin typeface="Microsoft Sans Serif"/>
                <a:cs typeface="Microsoft Sans Serif"/>
              </a:rPr>
              <a:t>el cual la </a:t>
            </a:r>
            <a:r>
              <a:rPr sz="650" spc="35" dirty="0">
                <a:latin typeface="Microsoft Sans Serif"/>
                <a:cs typeface="Microsoft Sans Serif"/>
              </a:rPr>
              <a:t>magnitud </a:t>
            </a:r>
            <a:r>
              <a:rPr sz="650" spc="20" dirty="0">
                <a:latin typeface="Microsoft Sans Serif"/>
                <a:cs typeface="Microsoft Sans Serif"/>
              </a:rPr>
              <a:t>de </a:t>
            </a:r>
            <a:r>
              <a:rPr sz="650" spc="10" dirty="0">
                <a:latin typeface="Microsoft Sans Serif"/>
                <a:cs typeface="Microsoft Sans Serif"/>
              </a:rPr>
              <a:t>la </a:t>
            </a:r>
            <a:r>
              <a:rPr sz="650" spc="25" dirty="0">
                <a:latin typeface="Microsoft Sans Serif"/>
                <a:cs typeface="Microsoft Sans Serif"/>
              </a:rPr>
              <a:t>corriente </a:t>
            </a:r>
            <a:r>
              <a:rPr sz="650" spc="10" dirty="0">
                <a:latin typeface="Microsoft Sans Serif"/>
                <a:cs typeface="Microsoft Sans Serif"/>
              </a:rPr>
              <a:t>está </a:t>
            </a:r>
            <a:r>
              <a:rPr sz="650" spc="15" dirty="0">
                <a:latin typeface="Microsoft Sans Serif"/>
                <a:cs typeface="Microsoft Sans Serif"/>
              </a:rPr>
              <a:t> </a:t>
            </a:r>
            <a:r>
              <a:rPr sz="650" spc="25" dirty="0">
                <a:latin typeface="Microsoft Sans Serif"/>
                <a:cs typeface="Microsoft Sans Serif"/>
              </a:rPr>
              <a:t>determinada </a:t>
            </a:r>
            <a:r>
              <a:rPr sz="650" spc="40" dirty="0">
                <a:latin typeface="Microsoft Sans Serif"/>
                <a:cs typeface="Microsoft Sans Serif"/>
              </a:rPr>
              <a:t>por </a:t>
            </a:r>
            <a:r>
              <a:rPr sz="650" spc="10" dirty="0">
                <a:latin typeface="Microsoft Sans Serif"/>
                <a:cs typeface="Microsoft Sans Serif"/>
              </a:rPr>
              <a:t>la </a:t>
            </a:r>
            <a:r>
              <a:rPr sz="650" spc="15" dirty="0">
                <a:latin typeface="Microsoft Sans Serif"/>
                <a:cs typeface="Microsoft Sans Serif"/>
              </a:rPr>
              <a:t>reactancia </a:t>
            </a:r>
            <a:r>
              <a:rPr sz="650" spc="25" dirty="0">
                <a:latin typeface="Microsoft Sans Serif"/>
                <a:cs typeface="Microsoft Sans Serif"/>
              </a:rPr>
              <a:t>transitoria </a:t>
            </a:r>
            <a:r>
              <a:rPr sz="650" spc="20" dirty="0">
                <a:latin typeface="Microsoft Sans Serif"/>
                <a:cs typeface="Microsoft Sans Serif"/>
              </a:rPr>
              <a:t>del </a:t>
            </a:r>
            <a:r>
              <a:rPr sz="650" spc="25" dirty="0">
                <a:latin typeface="Microsoft Sans Serif"/>
                <a:cs typeface="Microsoft Sans Serif"/>
              </a:rPr>
              <a:t>generador </a:t>
            </a:r>
            <a:r>
              <a:rPr sz="650" spc="-25" dirty="0">
                <a:latin typeface="Microsoft Sans Serif"/>
                <a:cs typeface="Microsoft Sans Serif"/>
              </a:rPr>
              <a:t>(Xd′) </a:t>
            </a:r>
            <a:r>
              <a:rPr sz="650" spc="5" dirty="0">
                <a:latin typeface="Microsoft Sans Serif"/>
                <a:cs typeface="Microsoft Sans Serif"/>
              </a:rPr>
              <a:t>y </a:t>
            </a:r>
            <a:r>
              <a:rPr sz="650" spc="10" dirty="0">
                <a:latin typeface="Microsoft Sans Serif"/>
                <a:cs typeface="Microsoft Sans Serif"/>
              </a:rPr>
              <a:t> </a:t>
            </a:r>
            <a:r>
              <a:rPr sz="650" spc="20" dirty="0">
                <a:latin typeface="Microsoft Sans Serif"/>
                <a:cs typeface="Microsoft Sans Serif"/>
              </a:rPr>
              <a:t>decaimiento</a:t>
            </a:r>
            <a:r>
              <a:rPr sz="650" spc="-5" dirty="0">
                <a:latin typeface="Microsoft Sans Serif"/>
                <a:cs typeface="Microsoft Sans Serif"/>
              </a:rPr>
              <a:t> </a:t>
            </a:r>
            <a:r>
              <a:rPr sz="650" spc="35" dirty="0">
                <a:latin typeface="Microsoft Sans Serif"/>
                <a:cs typeface="Microsoft Sans Serif"/>
              </a:rPr>
              <a:t>tiempo</a:t>
            </a:r>
            <a:r>
              <a:rPr sz="650" spc="-5" dirty="0">
                <a:latin typeface="Microsoft Sans Serif"/>
                <a:cs typeface="Microsoft Sans Serif"/>
              </a:rPr>
              <a:t> </a:t>
            </a:r>
            <a:r>
              <a:rPr sz="650" spc="40" dirty="0">
                <a:latin typeface="Microsoft Sans Serif"/>
                <a:cs typeface="Microsoft Sans Serif"/>
              </a:rPr>
              <a:t>por</a:t>
            </a:r>
            <a:r>
              <a:rPr sz="650" spc="-5" dirty="0">
                <a:latin typeface="Microsoft Sans Serif"/>
                <a:cs typeface="Microsoft Sans Serif"/>
              </a:rPr>
              <a:t> </a:t>
            </a:r>
            <a:r>
              <a:rPr sz="650" spc="20" dirty="0">
                <a:latin typeface="Microsoft Sans Serif"/>
                <a:cs typeface="Microsoft Sans Serif"/>
              </a:rPr>
              <a:t>constante</a:t>
            </a:r>
            <a:r>
              <a:rPr sz="650" spc="-5" dirty="0">
                <a:latin typeface="Microsoft Sans Serif"/>
                <a:cs typeface="Microsoft Sans Serif"/>
              </a:rPr>
              <a:t> </a:t>
            </a:r>
            <a:r>
              <a:rPr sz="650" spc="20" dirty="0">
                <a:latin typeface="Microsoft Sans Serif"/>
                <a:cs typeface="Microsoft Sans Serif"/>
              </a:rPr>
              <a:t>de</a:t>
            </a:r>
            <a:r>
              <a:rPr sz="650" spc="-5" dirty="0">
                <a:latin typeface="Microsoft Sans Serif"/>
                <a:cs typeface="Microsoft Sans Serif"/>
              </a:rPr>
              <a:t> </a:t>
            </a:r>
            <a:r>
              <a:rPr sz="650" spc="35" dirty="0">
                <a:latin typeface="Microsoft Sans Serif"/>
                <a:cs typeface="Microsoft Sans Serif"/>
              </a:rPr>
              <a:t>tiempo</a:t>
            </a:r>
            <a:r>
              <a:rPr sz="650" spc="-5" dirty="0">
                <a:latin typeface="Microsoft Sans Serif"/>
                <a:cs typeface="Microsoft Sans Serif"/>
              </a:rPr>
              <a:t> </a:t>
            </a:r>
            <a:r>
              <a:rPr sz="650" dirty="0">
                <a:latin typeface="Microsoft Sans Serif"/>
                <a:cs typeface="Microsoft Sans Serif"/>
              </a:rPr>
              <a:t>Td'.</a:t>
            </a:r>
            <a:endParaRPr sz="650">
              <a:latin typeface="Microsoft Sans Serif"/>
              <a:cs typeface="Microsoft Sans Serif"/>
            </a:endParaRPr>
          </a:p>
          <a:p>
            <a:pPr marL="186055" marR="178435" indent="-173990">
              <a:lnSpc>
                <a:spcPct val="167200"/>
              </a:lnSpc>
              <a:spcBef>
                <a:spcPts val="45"/>
              </a:spcBef>
              <a:buSzPct val="166666"/>
              <a:buChar char="•"/>
              <a:tabLst>
                <a:tab pos="185420" algn="l"/>
              </a:tabLst>
            </a:pPr>
            <a:r>
              <a:rPr sz="600" spc="15" dirty="0">
                <a:latin typeface="Microsoft Sans Serif"/>
                <a:cs typeface="Microsoft Sans Serif"/>
              </a:rPr>
              <a:t>Período</a:t>
            </a:r>
            <a:r>
              <a:rPr sz="600" spc="-5" dirty="0">
                <a:latin typeface="Microsoft Sans Serif"/>
                <a:cs typeface="Microsoft Sans Serif"/>
              </a:rPr>
              <a:t> </a:t>
            </a:r>
            <a:r>
              <a:rPr sz="600" spc="20" dirty="0">
                <a:latin typeface="Microsoft Sans Serif"/>
                <a:cs typeface="Microsoft Sans Serif"/>
              </a:rPr>
              <a:t>de</a:t>
            </a:r>
            <a:r>
              <a:rPr sz="600" dirty="0">
                <a:latin typeface="Microsoft Sans Serif"/>
                <a:cs typeface="Microsoft Sans Serif"/>
              </a:rPr>
              <a:t> </a:t>
            </a:r>
            <a:r>
              <a:rPr sz="600" spc="15" dirty="0">
                <a:latin typeface="Microsoft Sans Serif"/>
                <a:cs typeface="Microsoft Sans Serif"/>
              </a:rPr>
              <a:t>estado</a:t>
            </a:r>
            <a:r>
              <a:rPr sz="600" dirty="0">
                <a:latin typeface="Microsoft Sans Serif"/>
                <a:cs typeface="Microsoft Sans Serif"/>
              </a:rPr>
              <a:t> </a:t>
            </a:r>
            <a:r>
              <a:rPr sz="600" spc="15" dirty="0">
                <a:latin typeface="Microsoft Sans Serif"/>
                <a:cs typeface="Microsoft Sans Serif"/>
              </a:rPr>
              <a:t>estacionario.</a:t>
            </a:r>
            <a:r>
              <a:rPr sz="600" dirty="0">
                <a:latin typeface="Microsoft Sans Serif"/>
                <a:cs typeface="Microsoft Sans Serif"/>
              </a:rPr>
              <a:t> </a:t>
            </a:r>
            <a:r>
              <a:rPr sz="600" spc="-10" dirty="0">
                <a:latin typeface="Microsoft Sans Serif"/>
                <a:cs typeface="Microsoft Sans Serif"/>
              </a:rPr>
              <a:t>Este</a:t>
            </a:r>
            <a:r>
              <a:rPr sz="600" dirty="0">
                <a:latin typeface="Microsoft Sans Serif"/>
                <a:cs typeface="Microsoft Sans Serif"/>
              </a:rPr>
              <a:t> </a:t>
            </a:r>
            <a:r>
              <a:rPr sz="600" spc="25" dirty="0">
                <a:latin typeface="Microsoft Sans Serif"/>
                <a:cs typeface="Microsoft Sans Serif"/>
              </a:rPr>
              <a:t>período</a:t>
            </a:r>
            <a:r>
              <a:rPr sz="600" dirty="0">
                <a:latin typeface="Microsoft Sans Serif"/>
                <a:cs typeface="Microsoft Sans Serif"/>
              </a:rPr>
              <a:t> </a:t>
            </a:r>
            <a:r>
              <a:rPr sz="600" spc="-5" dirty="0">
                <a:latin typeface="Microsoft Sans Serif"/>
                <a:cs typeface="Microsoft Sans Serif"/>
              </a:rPr>
              <a:t>es</a:t>
            </a:r>
            <a:r>
              <a:rPr sz="600" dirty="0">
                <a:latin typeface="Microsoft Sans Serif"/>
                <a:cs typeface="Microsoft Sans Serif"/>
              </a:rPr>
              <a:t> </a:t>
            </a:r>
            <a:r>
              <a:rPr sz="600" spc="10" dirty="0">
                <a:latin typeface="Microsoft Sans Serif"/>
                <a:cs typeface="Microsoft Sans Serif"/>
              </a:rPr>
              <a:t>el</a:t>
            </a:r>
            <a:r>
              <a:rPr sz="600" dirty="0">
                <a:latin typeface="Microsoft Sans Serif"/>
                <a:cs typeface="Microsoft Sans Serif"/>
              </a:rPr>
              <a:t> </a:t>
            </a:r>
            <a:r>
              <a:rPr sz="600" spc="25" dirty="0">
                <a:latin typeface="Microsoft Sans Serif"/>
                <a:cs typeface="Microsoft Sans Serif"/>
              </a:rPr>
              <a:t>período</a:t>
            </a:r>
            <a:r>
              <a:rPr sz="600" spc="-5" dirty="0">
                <a:latin typeface="Microsoft Sans Serif"/>
                <a:cs typeface="Microsoft Sans Serif"/>
              </a:rPr>
              <a:t> </a:t>
            </a:r>
            <a:r>
              <a:rPr sz="600" spc="20" dirty="0">
                <a:latin typeface="Microsoft Sans Serif"/>
                <a:cs typeface="Microsoft Sans Serif"/>
              </a:rPr>
              <a:t>de</a:t>
            </a:r>
            <a:r>
              <a:rPr sz="600" dirty="0">
                <a:latin typeface="Microsoft Sans Serif"/>
                <a:cs typeface="Microsoft Sans Serif"/>
              </a:rPr>
              <a:t> </a:t>
            </a:r>
            <a:r>
              <a:rPr sz="600" spc="30" dirty="0">
                <a:latin typeface="Microsoft Sans Serif"/>
                <a:cs typeface="Microsoft Sans Serif"/>
              </a:rPr>
              <a:t>tiempo </a:t>
            </a:r>
            <a:r>
              <a:rPr sz="600" spc="-145" dirty="0">
                <a:latin typeface="Microsoft Sans Serif"/>
                <a:cs typeface="Microsoft Sans Serif"/>
              </a:rPr>
              <a:t> </a:t>
            </a:r>
            <a:r>
              <a:rPr sz="600" spc="15" dirty="0">
                <a:latin typeface="Microsoft Sans Serif"/>
                <a:cs typeface="Microsoft Sans Serif"/>
              </a:rPr>
              <a:t>más </a:t>
            </a:r>
            <a:r>
              <a:rPr sz="600" spc="25" dirty="0">
                <a:latin typeface="Microsoft Sans Serif"/>
                <a:cs typeface="Microsoft Sans Serif"/>
              </a:rPr>
              <a:t>largo </a:t>
            </a:r>
            <a:r>
              <a:rPr sz="600" spc="20" dirty="0">
                <a:latin typeface="Microsoft Sans Serif"/>
                <a:cs typeface="Microsoft Sans Serif"/>
              </a:rPr>
              <a:t>de </a:t>
            </a:r>
            <a:r>
              <a:rPr sz="600" spc="10" dirty="0">
                <a:latin typeface="Microsoft Sans Serif"/>
                <a:cs typeface="Microsoft Sans Serif"/>
              </a:rPr>
              <a:t>la </a:t>
            </a:r>
            <a:r>
              <a:rPr sz="600" spc="25" dirty="0">
                <a:latin typeface="Microsoft Sans Serif"/>
                <a:cs typeface="Microsoft Sans Serif"/>
              </a:rPr>
              <a:t>corriente </a:t>
            </a:r>
            <a:r>
              <a:rPr sz="600" spc="20" dirty="0">
                <a:latin typeface="Microsoft Sans Serif"/>
                <a:cs typeface="Microsoft Sans Serif"/>
              </a:rPr>
              <a:t>de </a:t>
            </a:r>
            <a:r>
              <a:rPr sz="600" spc="15" dirty="0">
                <a:latin typeface="Microsoft Sans Serif"/>
                <a:cs typeface="Microsoft Sans Serif"/>
              </a:rPr>
              <a:t>falla del </a:t>
            </a:r>
            <a:r>
              <a:rPr sz="600" spc="25" dirty="0">
                <a:latin typeface="Microsoft Sans Serif"/>
                <a:cs typeface="Microsoft Sans Serif"/>
              </a:rPr>
              <a:t>generador </a:t>
            </a:r>
            <a:r>
              <a:rPr sz="600" spc="5" dirty="0">
                <a:latin typeface="Microsoft Sans Serif"/>
                <a:cs typeface="Microsoft Sans Serif"/>
              </a:rPr>
              <a:t>cuya </a:t>
            </a:r>
            <a:r>
              <a:rPr sz="600" spc="30" dirty="0">
                <a:latin typeface="Microsoft Sans Serif"/>
                <a:cs typeface="Microsoft Sans Serif"/>
              </a:rPr>
              <a:t>magnitud </a:t>
            </a:r>
            <a:r>
              <a:rPr sz="600" spc="10" dirty="0">
                <a:latin typeface="Microsoft Sans Serif"/>
                <a:cs typeface="Microsoft Sans Serif"/>
              </a:rPr>
              <a:t>está </a:t>
            </a:r>
            <a:r>
              <a:rPr sz="600" spc="-145" dirty="0">
                <a:latin typeface="Microsoft Sans Serif"/>
                <a:cs typeface="Microsoft Sans Serif"/>
              </a:rPr>
              <a:t> </a:t>
            </a:r>
            <a:r>
              <a:rPr sz="600" spc="25" dirty="0">
                <a:latin typeface="Microsoft Sans Serif"/>
                <a:cs typeface="Microsoft Sans Serif"/>
              </a:rPr>
              <a:t>determinada</a:t>
            </a:r>
            <a:r>
              <a:rPr sz="600" spc="-5" dirty="0">
                <a:latin typeface="Microsoft Sans Serif"/>
                <a:cs typeface="Microsoft Sans Serif"/>
              </a:rPr>
              <a:t> </a:t>
            </a:r>
            <a:r>
              <a:rPr sz="600" spc="35" dirty="0">
                <a:latin typeface="Microsoft Sans Serif"/>
                <a:cs typeface="Microsoft Sans Serif"/>
              </a:rPr>
              <a:t>por</a:t>
            </a:r>
            <a:r>
              <a:rPr sz="600" dirty="0">
                <a:latin typeface="Microsoft Sans Serif"/>
                <a:cs typeface="Microsoft Sans Serif"/>
              </a:rPr>
              <a:t> </a:t>
            </a:r>
            <a:r>
              <a:rPr sz="600" spc="10" dirty="0">
                <a:latin typeface="Microsoft Sans Serif"/>
                <a:cs typeface="Microsoft Sans Serif"/>
              </a:rPr>
              <a:t>la</a:t>
            </a:r>
            <a:r>
              <a:rPr sz="600" dirty="0">
                <a:latin typeface="Microsoft Sans Serif"/>
                <a:cs typeface="Microsoft Sans Serif"/>
              </a:rPr>
              <a:t> </a:t>
            </a:r>
            <a:r>
              <a:rPr sz="600" spc="10" dirty="0">
                <a:latin typeface="Microsoft Sans Serif"/>
                <a:cs typeface="Microsoft Sans Serif"/>
              </a:rPr>
              <a:t>reactancia</a:t>
            </a:r>
            <a:r>
              <a:rPr sz="600" dirty="0">
                <a:latin typeface="Microsoft Sans Serif"/>
                <a:cs typeface="Microsoft Sans Serif"/>
              </a:rPr>
              <a:t> </a:t>
            </a:r>
            <a:r>
              <a:rPr sz="600" spc="15" dirty="0">
                <a:latin typeface="Microsoft Sans Serif"/>
                <a:cs typeface="Microsoft Sans Serif"/>
              </a:rPr>
              <a:t>del</a:t>
            </a:r>
            <a:r>
              <a:rPr sz="600" dirty="0">
                <a:latin typeface="Microsoft Sans Serif"/>
                <a:cs typeface="Microsoft Sans Serif"/>
              </a:rPr>
              <a:t> </a:t>
            </a:r>
            <a:r>
              <a:rPr sz="600" spc="5" dirty="0">
                <a:latin typeface="Microsoft Sans Serif"/>
                <a:cs typeface="Microsoft Sans Serif"/>
              </a:rPr>
              <a:t>eje</a:t>
            </a:r>
            <a:r>
              <a:rPr sz="600" dirty="0">
                <a:latin typeface="Microsoft Sans Serif"/>
                <a:cs typeface="Microsoft Sans Serif"/>
              </a:rPr>
              <a:t> </a:t>
            </a:r>
            <a:r>
              <a:rPr sz="600" spc="20" dirty="0">
                <a:latin typeface="Microsoft Sans Serif"/>
                <a:cs typeface="Microsoft Sans Serif"/>
              </a:rPr>
              <a:t>directo</a:t>
            </a:r>
            <a:r>
              <a:rPr sz="600" dirty="0">
                <a:latin typeface="Microsoft Sans Serif"/>
                <a:cs typeface="Microsoft Sans Serif"/>
              </a:rPr>
              <a:t> </a:t>
            </a:r>
            <a:r>
              <a:rPr sz="600" spc="15" dirty="0">
                <a:latin typeface="Microsoft Sans Serif"/>
                <a:cs typeface="Microsoft Sans Serif"/>
              </a:rPr>
              <a:t>del</a:t>
            </a:r>
            <a:r>
              <a:rPr sz="600" dirty="0">
                <a:latin typeface="Microsoft Sans Serif"/>
                <a:cs typeface="Microsoft Sans Serif"/>
              </a:rPr>
              <a:t> </a:t>
            </a:r>
            <a:r>
              <a:rPr sz="600" spc="25" dirty="0">
                <a:latin typeface="Microsoft Sans Serif"/>
                <a:cs typeface="Microsoft Sans Serif"/>
              </a:rPr>
              <a:t>generador</a:t>
            </a:r>
            <a:r>
              <a:rPr sz="600" dirty="0">
                <a:latin typeface="Microsoft Sans Serif"/>
                <a:cs typeface="Microsoft Sans Serif"/>
              </a:rPr>
              <a:t> </a:t>
            </a:r>
            <a:r>
              <a:rPr sz="600" spc="-15" dirty="0">
                <a:latin typeface="Microsoft Sans Serif"/>
                <a:cs typeface="Microsoft Sans Serif"/>
              </a:rPr>
              <a:t>(Xd).</a:t>
            </a:r>
            <a:endParaRPr sz="600">
              <a:latin typeface="Microsoft Sans Serif"/>
              <a:cs typeface="Microsoft Sans Serif"/>
            </a:endParaRPr>
          </a:p>
        </p:txBody>
      </p:sp>
      <p:sp>
        <p:nvSpPr>
          <p:cNvPr id="192" name="object 192"/>
          <p:cNvSpPr txBox="1"/>
          <p:nvPr/>
        </p:nvSpPr>
        <p:spPr>
          <a:xfrm>
            <a:off x="5776480" y="2559798"/>
            <a:ext cx="381265" cy="58991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sz="300" spc="-10" dirty="0">
                <a:latin typeface="Microsoft Sans Serif"/>
                <a:cs typeface="Microsoft Sans Serif"/>
              </a:rPr>
              <a:t>GRAMO</a:t>
            </a:r>
            <a:endParaRPr sz="300">
              <a:latin typeface="Microsoft Sans Serif"/>
              <a:cs typeface="Microsoft Sans Serif"/>
            </a:endParaRPr>
          </a:p>
        </p:txBody>
      </p:sp>
      <p:sp>
        <p:nvSpPr>
          <p:cNvPr id="193" name="object 193"/>
          <p:cNvSpPr txBox="1"/>
          <p:nvPr/>
        </p:nvSpPr>
        <p:spPr>
          <a:xfrm>
            <a:off x="7953683" y="2508998"/>
            <a:ext cx="577010" cy="120546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  <a:tabLst>
                <a:tab pos="153035" algn="l"/>
              </a:tabLst>
            </a:pPr>
            <a:r>
              <a:rPr sz="300" u="heavy" dirty="0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 	</a:t>
            </a:r>
            <a:r>
              <a:rPr sz="300" dirty="0">
                <a:latin typeface="Times New Roman"/>
                <a:cs typeface="Times New Roman"/>
              </a:rPr>
              <a:t>  </a:t>
            </a:r>
            <a:r>
              <a:rPr sz="300" spc="10" dirty="0">
                <a:latin typeface="Times New Roman"/>
                <a:cs typeface="Times New Roman"/>
              </a:rPr>
              <a:t> </a:t>
            </a:r>
            <a:r>
              <a:rPr sz="700" spc="40" dirty="0">
                <a:latin typeface="Microsoft Sans Serif"/>
                <a:cs typeface="Microsoft Sans Serif"/>
              </a:rPr>
              <a:t>b</a:t>
            </a:r>
            <a:endParaRPr sz="700">
              <a:latin typeface="Microsoft Sans Serif"/>
              <a:cs typeface="Microsoft Sans Serif"/>
            </a:endParaRPr>
          </a:p>
        </p:txBody>
      </p:sp>
      <p:sp>
        <p:nvSpPr>
          <p:cNvPr id="194" name="object 194"/>
          <p:cNvSpPr txBox="1"/>
          <p:nvPr/>
        </p:nvSpPr>
        <p:spPr>
          <a:xfrm>
            <a:off x="4251484" y="2733024"/>
            <a:ext cx="476216" cy="35179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18745">
              <a:lnSpc>
                <a:spcPct val="100000"/>
              </a:lnSpc>
              <a:spcBef>
                <a:spcPts val="100"/>
              </a:spcBef>
            </a:pPr>
            <a:r>
              <a:rPr sz="700" spc="-25" dirty="0">
                <a:latin typeface="Microsoft Sans Serif"/>
                <a:cs typeface="Microsoft Sans Serif"/>
              </a:rPr>
              <a:t>z</a:t>
            </a:r>
            <a:r>
              <a:rPr sz="450" spc="5" dirty="0">
                <a:latin typeface="Microsoft Sans Serif"/>
                <a:cs typeface="Microsoft Sans Serif"/>
              </a:rPr>
              <a:t>2</a:t>
            </a:r>
            <a:endParaRPr sz="450">
              <a:latin typeface="Microsoft Sans Serif"/>
              <a:cs typeface="Microsoft Sans Serif"/>
            </a:endParaRPr>
          </a:p>
          <a:p>
            <a:pPr>
              <a:lnSpc>
                <a:spcPct val="100000"/>
              </a:lnSpc>
              <a:spcBef>
                <a:spcPts val="35"/>
              </a:spcBef>
            </a:pPr>
            <a:endParaRPr sz="750">
              <a:latin typeface="Microsoft Sans Serif"/>
              <a:cs typeface="Microsoft Sans Serif"/>
            </a:endParaRPr>
          </a:p>
          <a:p>
            <a:pPr marL="12700">
              <a:lnSpc>
                <a:spcPct val="100000"/>
              </a:lnSpc>
              <a:spcBef>
                <a:spcPts val="5"/>
              </a:spcBef>
            </a:pPr>
            <a:r>
              <a:rPr sz="700" spc="-40" dirty="0">
                <a:latin typeface="Microsoft Sans Serif"/>
                <a:cs typeface="Microsoft Sans Serif"/>
              </a:rPr>
              <a:t>XF</a:t>
            </a:r>
            <a:r>
              <a:rPr sz="450" spc="-40" dirty="0">
                <a:latin typeface="Microsoft Sans Serif"/>
                <a:cs typeface="Microsoft Sans Serif"/>
              </a:rPr>
              <a:t>2</a:t>
            </a:r>
            <a:endParaRPr sz="450">
              <a:latin typeface="Microsoft Sans Serif"/>
              <a:cs typeface="Microsoft Sans Serif"/>
            </a:endParaRPr>
          </a:p>
        </p:txBody>
      </p:sp>
      <p:sp>
        <p:nvSpPr>
          <p:cNvPr id="195" name="object 195"/>
          <p:cNvSpPr txBox="1"/>
          <p:nvPr/>
        </p:nvSpPr>
        <p:spPr>
          <a:xfrm>
            <a:off x="2109357" y="2838219"/>
            <a:ext cx="203049" cy="120546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sz="700" spc="40" dirty="0">
                <a:latin typeface="Microsoft Sans Serif"/>
                <a:cs typeface="Microsoft Sans Serif"/>
              </a:rPr>
              <a:t>I</a:t>
            </a:r>
            <a:r>
              <a:rPr sz="450" spc="5" dirty="0">
                <a:latin typeface="Microsoft Sans Serif"/>
                <a:cs typeface="Microsoft Sans Serif"/>
              </a:rPr>
              <a:t>1</a:t>
            </a:r>
            <a:endParaRPr sz="450">
              <a:latin typeface="Microsoft Sans Serif"/>
              <a:cs typeface="Microsoft Sans Serif"/>
            </a:endParaRPr>
          </a:p>
        </p:txBody>
      </p:sp>
      <p:sp>
        <p:nvSpPr>
          <p:cNvPr id="196" name="object 196"/>
          <p:cNvSpPr txBox="1"/>
          <p:nvPr/>
        </p:nvSpPr>
        <p:spPr>
          <a:xfrm>
            <a:off x="3925378" y="2832151"/>
            <a:ext cx="203049" cy="120546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sz="700" spc="40" dirty="0">
                <a:latin typeface="Microsoft Sans Serif"/>
                <a:cs typeface="Microsoft Sans Serif"/>
              </a:rPr>
              <a:t>I</a:t>
            </a:r>
            <a:r>
              <a:rPr sz="450" spc="5" dirty="0">
                <a:latin typeface="Microsoft Sans Serif"/>
                <a:cs typeface="Microsoft Sans Serif"/>
              </a:rPr>
              <a:t>2</a:t>
            </a:r>
            <a:endParaRPr sz="450">
              <a:latin typeface="Microsoft Sans Serif"/>
              <a:cs typeface="Microsoft Sans Serif"/>
            </a:endParaRPr>
          </a:p>
        </p:txBody>
      </p:sp>
      <p:sp>
        <p:nvSpPr>
          <p:cNvPr id="197" name="object 197"/>
          <p:cNvSpPr txBox="1"/>
          <p:nvPr/>
        </p:nvSpPr>
        <p:spPr>
          <a:xfrm>
            <a:off x="2474002" y="2492292"/>
            <a:ext cx="544871" cy="591185"/>
          </a:xfrm>
          <a:prstGeom prst="rect">
            <a:avLst/>
          </a:prstGeom>
        </p:spPr>
        <p:txBody>
          <a:bodyPr vert="horz" wrap="square" lIns="0" tIns="18415" rIns="0" bIns="0" rtlCol="0">
            <a:spAutoFit/>
          </a:bodyPr>
          <a:lstStyle/>
          <a:p>
            <a:pPr marL="99060">
              <a:lnSpc>
                <a:spcPct val="100000"/>
              </a:lnSpc>
              <a:spcBef>
                <a:spcPts val="145"/>
              </a:spcBef>
            </a:pPr>
            <a:r>
              <a:rPr sz="700" spc="-50" dirty="0">
                <a:latin typeface="Microsoft Sans Serif"/>
                <a:cs typeface="Microsoft Sans Serif"/>
              </a:rPr>
              <a:t>V</a:t>
            </a:r>
            <a:r>
              <a:rPr sz="450" spc="25" dirty="0">
                <a:latin typeface="Microsoft Sans Serif"/>
                <a:cs typeface="Microsoft Sans Serif"/>
              </a:rPr>
              <a:t>un</a:t>
            </a:r>
            <a:endParaRPr sz="450">
              <a:latin typeface="Microsoft Sans Serif"/>
              <a:cs typeface="Microsoft Sans Serif"/>
            </a:endParaRPr>
          </a:p>
          <a:p>
            <a:pPr marL="135890">
              <a:lnSpc>
                <a:spcPct val="100000"/>
              </a:lnSpc>
              <a:spcBef>
                <a:spcPts val="50"/>
              </a:spcBef>
            </a:pPr>
            <a:r>
              <a:rPr sz="700" spc="-10" dirty="0">
                <a:latin typeface="Microsoft Sans Serif"/>
                <a:cs typeface="Microsoft Sans Serif"/>
              </a:rPr>
              <a:t>+</a:t>
            </a:r>
            <a:endParaRPr sz="700">
              <a:latin typeface="Microsoft Sans Serif"/>
              <a:cs typeface="Microsoft Sans Serif"/>
            </a:endParaRPr>
          </a:p>
          <a:p>
            <a:pPr marL="118745">
              <a:lnSpc>
                <a:spcPct val="100000"/>
              </a:lnSpc>
              <a:spcBef>
                <a:spcPts val="120"/>
              </a:spcBef>
            </a:pPr>
            <a:r>
              <a:rPr sz="700" spc="-10" dirty="0">
                <a:latin typeface="Microsoft Sans Serif"/>
                <a:cs typeface="Microsoft Sans Serif"/>
              </a:rPr>
              <a:t>z</a:t>
            </a:r>
            <a:r>
              <a:rPr sz="450" spc="-10" dirty="0">
                <a:latin typeface="Microsoft Sans Serif"/>
                <a:cs typeface="Microsoft Sans Serif"/>
              </a:rPr>
              <a:t>1</a:t>
            </a:r>
            <a:endParaRPr sz="450">
              <a:latin typeface="Microsoft Sans Serif"/>
              <a:cs typeface="Microsoft Sans Serif"/>
            </a:endParaRPr>
          </a:p>
          <a:p>
            <a:pPr>
              <a:lnSpc>
                <a:spcPct val="100000"/>
              </a:lnSpc>
              <a:spcBef>
                <a:spcPts val="25"/>
              </a:spcBef>
            </a:pPr>
            <a:endParaRPr sz="750">
              <a:latin typeface="Microsoft Sans Serif"/>
              <a:cs typeface="Microsoft Sans Serif"/>
            </a:endParaRPr>
          </a:p>
          <a:p>
            <a:pPr marL="12700">
              <a:lnSpc>
                <a:spcPct val="100000"/>
              </a:lnSpc>
            </a:pPr>
            <a:r>
              <a:rPr sz="700" spc="-40" dirty="0">
                <a:latin typeface="Microsoft Sans Serif"/>
                <a:cs typeface="Microsoft Sans Serif"/>
              </a:rPr>
              <a:t>XF</a:t>
            </a:r>
            <a:r>
              <a:rPr sz="450" spc="-40" dirty="0">
                <a:latin typeface="Microsoft Sans Serif"/>
                <a:cs typeface="Microsoft Sans Serif"/>
              </a:rPr>
              <a:t>1</a:t>
            </a:r>
            <a:endParaRPr sz="450">
              <a:latin typeface="Microsoft Sans Serif"/>
              <a:cs typeface="Microsoft Sans Serif"/>
            </a:endParaRPr>
          </a:p>
        </p:txBody>
      </p:sp>
      <p:sp>
        <p:nvSpPr>
          <p:cNvPr id="198" name="object 198"/>
          <p:cNvSpPr txBox="1"/>
          <p:nvPr/>
        </p:nvSpPr>
        <p:spPr>
          <a:xfrm>
            <a:off x="6481194" y="2943395"/>
            <a:ext cx="856020" cy="120546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  <a:tabLst>
                <a:tab pos="263525" algn="l"/>
              </a:tabLst>
            </a:pPr>
            <a:r>
              <a:rPr sz="700" spc="40" dirty="0">
                <a:latin typeface="Microsoft Sans Serif"/>
                <a:cs typeface="Microsoft Sans Serif"/>
              </a:rPr>
              <a:t>I</a:t>
            </a:r>
            <a:r>
              <a:rPr sz="450" spc="-20" dirty="0">
                <a:latin typeface="Microsoft Sans Serif"/>
                <a:cs typeface="Microsoft Sans Serif"/>
              </a:rPr>
              <a:t>aF	</a:t>
            </a:r>
            <a:r>
              <a:rPr sz="700" spc="40" dirty="0">
                <a:latin typeface="Microsoft Sans Serif"/>
                <a:cs typeface="Microsoft Sans Serif"/>
              </a:rPr>
              <a:t>I</a:t>
            </a:r>
            <a:r>
              <a:rPr sz="450" spc="-10" dirty="0">
                <a:latin typeface="Microsoft Sans Serif"/>
                <a:cs typeface="Microsoft Sans Serif"/>
              </a:rPr>
              <a:t>bF</a:t>
            </a:r>
            <a:endParaRPr sz="450">
              <a:latin typeface="Microsoft Sans Serif"/>
              <a:cs typeface="Microsoft Sans Serif"/>
            </a:endParaRPr>
          </a:p>
        </p:txBody>
      </p:sp>
      <p:sp>
        <p:nvSpPr>
          <p:cNvPr id="199" name="object 199"/>
          <p:cNvSpPr txBox="1"/>
          <p:nvPr/>
        </p:nvSpPr>
        <p:spPr>
          <a:xfrm>
            <a:off x="7358850" y="2680717"/>
            <a:ext cx="560942" cy="392415"/>
          </a:xfrm>
          <a:prstGeom prst="rect">
            <a:avLst/>
          </a:prstGeom>
          <a:ln w="15240">
            <a:solidFill>
              <a:srgbClr val="000000"/>
            </a:solidFill>
          </a:ln>
        </p:spPr>
        <p:txBody>
          <a:bodyPr vert="horz" wrap="square" lIns="0" tIns="0" rIns="0" bIns="0" rtlCol="0">
            <a:spAutoFit/>
          </a:bodyPr>
          <a:lstStyle/>
          <a:p>
            <a:pPr>
              <a:lnSpc>
                <a:spcPct val="100000"/>
              </a:lnSpc>
            </a:pPr>
            <a:endParaRPr sz="9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  <a:spcBef>
                <a:spcPts val="40"/>
              </a:spcBef>
            </a:pPr>
            <a:endParaRPr sz="950">
              <a:latin typeface="Times New Roman"/>
              <a:cs typeface="Times New Roman"/>
            </a:endParaRPr>
          </a:p>
          <a:p>
            <a:pPr marL="132080">
              <a:lnSpc>
                <a:spcPct val="100000"/>
              </a:lnSpc>
            </a:pPr>
            <a:r>
              <a:rPr sz="700" spc="-5" dirty="0">
                <a:latin typeface="Microsoft Sans Serif"/>
                <a:cs typeface="Microsoft Sans Serif"/>
              </a:rPr>
              <a:t>I</a:t>
            </a:r>
            <a:r>
              <a:rPr sz="450" spc="-5" dirty="0">
                <a:latin typeface="Microsoft Sans Serif"/>
                <a:cs typeface="Microsoft Sans Serif"/>
              </a:rPr>
              <a:t>cF</a:t>
            </a:r>
            <a:endParaRPr sz="450">
              <a:latin typeface="Microsoft Sans Serif"/>
              <a:cs typeface="Microsoft Sans Serif"/>
            </a:endParaRPr>
          </a:p>
        </p:txBody>
      </p:sp>
      <p:sp>
        <p:nvSpPr>
          <p:cNvPr id="200" name="object 200"/>
          <p:cNvSpPr txBox="1"/>
          <p:nvPr/>
        </p:nvSpPr>
        <p:spPr>
          <a:xfrm>
            <a:off x="6004359" y="3109684"/>
            <a:ext cx="996256" cy="306302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99060" marR="5080" indent="-86995">
              <a:lnSpc>
                <a:spcPct val="137000"/>
              </a:lnSpc>
              <a:spcBef>
                <a:spcPts val="100"/>
              </a:spcBef>
            </a:pPr>
            <a:r>
              <a:rPr sz="650" spc="-20" dirty="0">
                <a:latin typeface="Microsoft Sans Serif"/>
                <a:cs typeface="Microsoft Sans Serif"/>
              </a:rPr>
              <a:t>En</a:t>
            </a:r>
            <a:r>
              <a:rPr sz="650" spc="-5" dirty="0">
                <a:latin typeface="Microsoft Sans Serif"/>
                <a:cs typeface="Microsoft Sans Serif"/>
              </a:rPr>
              <a:t> </a:t>
            </a:r>
            <a:r>
              <a:rPr sz="650" spc="10" dirty="0">
                <a:latin typeface="Microsoft Sans Serif"/>
                <a:cs typeface="Microsoft Sans Serif"/>
              </a:rPr>
              <a:t>la</a:t>
            </a:r>
            <a:r>
              <a:rPr sz="650" spc="-5" dirty="0">
                <a:latin typeface="Microsoft Sans Serif"/>
                <a:cs typeface="Microsoft Sans Serif"/>
              </a:rPr>
              <a:t> Falla:  I</a:t>
            </a:r>
            <a:r>
              <a:rPr sz="450" spc="-5" dirty="0">
                <a:latin typeface="Microsoft Sans Serif"/>
                <a:cs typeface="Microsoft Sans Serif"/>
              </a:rPr>
              <a:t>aF</a:t>
            </a:r>
            <a:r>
              <a:rPr sz="650" spc="-5" dirty="0">
                <a:latin typeface="Microsoft Sans Serif"/>
                <a:cs typeface="Microsoft Sans Serif"/>
              </a:rPr>
              <a:t>=</a:t>
            </a:r>
            <a:r>
              <a:rPr sz="650" spc="-20" dirty="0">
                <a:latin typeface="Microsoft Sans Serif"/>
                <a:cs typeface="Microsoft Sans Serif"/>
              </a:rPr>
              <a:t> </a:t>
            </a:r>
            <a:r>
              <a:rPr sz="650" spc="10" dirty="0">
                <a:latin typeface="Microsoft Sans Serif"/>
                <a:cs typeface="Microsoft Sans Serif"/>
              </a:rPr>
              <a:t>0</a:t>
            </a:r>
            <a:endParaRPr sz="650">
              <a:latin typeface="Microsoft Sans Serif"/>
              <a:cs typeface="Microsoft Sans Serif"/>
            </a:endParaRPr>
          </a:p>
          <a:p>
            <a:pPr marL="99060">
              <a:lnSpc>
                <a:spcPct val="100000"/>
              </a:lnSpc>
              <a:spcBef>
                <a:spcPts val="540"/>
              </a:spcBef>
            </a:pPr>
            <a:r>
              <a:rPr sz="600" spc="35" dirty="0">
                <a:latin typeface="Microsoft Sans Serif"/>
                <a:cs typeface="Microsoft Sans Serif"/>
              </a:rPr>
              <a:t>I</a:t>
            </a:r>
            <a:r>
              <a:rPr sz="350" spc="-10" dirty="0">
                <a:latin typeface="Microsoft Sans Serif"/>
                <a:cs typeface="Microsoft Sans Serif"/>
              </a:rPr>
              <a:t>bF</a:t>
            </a:r>
            <a:r>
              <a:rPr sz="600" spc="-10" dirty="0">
                <a:latin typeface="Microsoft Sans Serif"/>
                <a:cs typeface="Microsoft Sans Serif"/>
              </a:rPr>
              <a:t>=</a:t>
            </a:r>
            <a:r>
              <a:rPr sz="600" spc="-5" dirty="0">
                <a:latin typeface="Microsoft Sans Serif"/>
                <a:cs typeface="Microsoft Sans Serif"/>
              </a:rPr>
              <a:t> </a:t>
            </a:r>
            <a:r>
              <a:rPr sz="600" spc="30" dirty="0">
                <a:latin typeface="Cambria"/>
                <a:cs typeface="Cambria"/>
              </a:rPr>
              <a:t>−yo</a:t>
            </a:r>
            <a:r>
              <a:rPr sz="350" spc="-20" dirty="0">
                <a:latin typeface="Microsoft Sans Serif"/>
                <a:cs typeface="Microsoft Sans Serif"/>
              </a:rPr>
              <a:t>cF</a:t>
            </a:r>
            <a:endParaRPr sz="350">
              <a:latin typeface="Microsoft Sans Serif"/>
              <a:cs typeface="Microsoft Sans Serif"/>
            </a:endParaRPr>
          </a:p>
        </p:txBody>
      </p:sp>
      <p:sp>
        <p:nvSpPr>
          <p:cNvPr id="201" name="object 201"/>
          <p:cNvSpPr txBox="1"/>
          <p:nvPr/>
        </p:nvSpPr>
        <p:spPr>
          <a:xfrm>
            <a:off x="3385514" y="3217726"/>
            <a:ext cx="704099" cy="120546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sz="700" u="sng" dirty="0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   </a:t>
            </a:r>
            <a:r>
              <a:rPr sz="700" u="sng" spc="-80" dirty="0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 </a:t>
            </a:r>
            <a:r>
              <a:rPr sz="700" u="sng" dirty="0">
                <a:uFill>
                  <a:solidFill>
                    <a:srgbClr val="000000"/>
                  </a:solidFill>
                </a:uFill>
                <a:latin typeface="Microsoft Sans Serif"/>
                <a:cs typeface="Microsoft Sans Serif"/>
              </a:rPr>
              <a:t>V</a:t>
            </a:r>
            <a:r>
              <a:rPr sz="450" u="sng" dirty="0">
                <a:uFill>
                  <a:solidFill>
                    <a:srgbClr val="000000"/>
                  </a:solidFill>
                </a:uFill>
                <a:latin typeface="Microsoft Sans Serif"/>
                <a:cs typeface="Microsoft Sans Serif"/>
              </a:rPr>
              <a:t>un</a:t>
            </a:r>
            <a:r>
              <a:rPr sz="450" u="sng" spc="10" dirty="0">
                <a:uFill>
                  <a:solidFill>
                    <a:srgbClr val="000000"/>
                  </a:solidFill>
                </a:uFill>
                <a:latin typeface="Microsoft Sans Serif"/>
                <a:cs typeface="Microsoft Sans Serif"/>
              </a:rPr>
              <a:t> </a:t>
            </a:r>
            <a:endParaRPr sz="450">
              <a:latin typeface="Microsoft Sans Serif"/>
              <a:cs typeface="Microsoft Sans Serif"/>
            </a:endParaRPr>
          </a:p>
        </p:txBody>
      </p:sp>
      <p:sp>
        <p:nvSpPr>
          <p:cNvPr id="202" name="object 202"/>
          <p:cNvSpPr txBox="1"/>
          <p:nvPr/>
        </p:nvSpPr>
        <p:spPr>
          <a:xfrm>
            <a:off x="2520667" y="3249732"/>
            <a:ext cx="1402354" cy="120546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38100">
              <a:lnSpc>
                <a:spcPct val="100000"/>
              </a:lnSpc>
              <a:spcBef>
                <a:spcPts val="100"/>
              </a:spcBef>
            </a:pPr>
            <a:r>
              <a:rPr sz="600" spc="10" dirty="0">
                <a:latin typeface="Microsoft Sans Serif"/>
                <a:cs typeface="Microsoft Sans Serif"/>
              </a:rPr>
              <a:t>I</a:t>
            </a:r>
            <a:r>
              <a:rPr sz="400" spc="10" dirty="0">
                <a:latin typeface="Microsoft Sans Serif"/>
                <a:cs typeface="Microsoft Sans Serif"/>
              </a:rPr>
              <a:t>1</a:t>
            </a:r>
            <a:r>
              <a:rPr sz="600" spc="10" dirty="0">
                <a:latin typeface="Microsoft Sans Serif"/>
                <a:cs typeface="Microsoft Sans Serif"/>
              </a:rPr>
              <a:t>=</a:t>
            </a:r>
            <a:r>
              <a:rPr sz="600" spc="-25" dirty="0">
                <a:latin typeface="Microsoft Sans Serif"/>
                <a:cs typeface="Microsoft Sans Serif"/>
              </a:rPr>
              <a:t> </a:t>
            </a:r>
            <a:r>
              <a:rPr sz="600" spc="15" dirty="0">
                <a:latin typeface="Cambria"/>
                <a:cs typeface="Cambria"/>
              </a:rPr>
              <a:t>−yo</a:t>
            </a:r>
            <a:r>
              <a:rPr sz="400" spc="15" dirty="0">
                <a:latin typeface="Microsoft Sans Serif"/>
                <a:cs typeface="Microsoft Sans Serif"/>
              </a:rPr>
              <a:t>2</a:t>
            </a:r>
            <a:r>
              <a:rPr sz="600" spc="15" dirty="0">
                <a:latin typeface="Microsoft Sans Serif"/>
                <a:cs typeface="Microsoft Sans Serif"/>
              </a:rPr>
              <a:t>=</a:t>
            </a:r>
            <a:r>
              <a:rPr sz="600" spc="100" dirty="0">
                <a:latin typeface="Microsoft Sans Serif"/>
                <a:cs typeface="Microsoft Sans Serif"/>
              </a:rPr>
              <a:t> </a:t>
            </a:r>
            <a:r>
              <a:rPr sz="1050" spc="-22" baseline="-43650" dirty="0">
                <a:latin typeface="Microsoft Sans Serif"/>
                <a:cs typeface="Microsoft Sans Serif"/>
              </a:rPr>
              <a:t>z</a:t>
            </a:r>
            <a:r>
              <a:rPr sz="675" spc="-22" baseline="-67901" dirty="0">
                <a:latin typeface="Microsoft Sans Serif"/>
                <a:cs typeface="Microsoft Sans Serif"/>
              </a:rPr>
              <a:t>1</a:t>
            </a:r>
            <a:r>
              <a:rPr sz="1050" spc="-22" baseline="-43650" dirty="0">
                <a:latin typeface="Microsoft Sans Serif"/>
                <a:cs typeface="Microsoft Sans Serif"/>
              </a:rPr>
              <a:t>+Z</a:t>
            </a:r>
            <a:endParaRPr sz="1050" baseline="-43650">
              <a:latin typeface="Microsoft Sans Serif"/>
              <a:cs typeface="Microsoft Sans Serif"/>
            </a:endParaRPr>
          </a:p>
        </p:txBody>
      </p:sp>
      <p:sp>
        <p:nvSpPr>
          <p:cNvPr id="203" name="object 203"/>
          <p:cNvSpPr txBox="1"/>
          <p:nvPr/>
        </p:nvSpPr>
        <p:spPr>
          <a:xfrm>
            <a:off x="3928658" y="3374417"/>
            <a:ext cx="134390" cy="82074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sz="450" spc="5" dirty="0">
                <a:latin typeface="Microsoft Sans Serif"/>
                <a:cs typeface="Microsoft Sans Serif"/>
              </a:rPr>
              <a:t>2</a:t>
            </a:r>
            <a:endParaRPr sz="450">
              <a:latin typeface="Microsoft Sans Serif"/>
              <a:cs typeface="Microsoft Sans Serif"/>
            </a:endParaRPr>
          </a:p>
        </p:txBody>
      </p:sp>
      <p:sp>
        <p:nvSpPr>
          <p:cNvPr id="204" name="object 204"/>
          <p:cNvSpPr txBox="1"/>
          <p:nvPr/>
        </p:nvSpPr>
        <p:spPr>
          <a:xfrm>
            <a:off x="1590548" y="3752855"/>
            <a:ext cx="2443894" cy="112851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sz="650" spc="-5" dirty="0">
                <a:latin typeface="Microsoft Sans Serif"/>
                <a:cs typeface="Microsoft Sans Serif"/>
              </a:rPr>
              <a:t>Falla</a:t>
            </a:r>
            <a:r>
              <a:rPr sz="650" spc="-15" dirty="0">
                <a:latin typeface="Microsoft Sans Serif"/>
                <a:cs typeface="Microsoft Sans Serif"/>
              </a:rPr>
              <a:t> </a:t>
            </a:r>
            <a:r>
              <a:rPr sz="650" spc="20" dirty="0">
                <a:latin typeface="Microsoft Sans Serif"/>
                <a:cs typeface="Microsoft Sans Serif"/>
              </a:rPr>
              <a:t>de</a:t>
            </a:r>
            <a:r>
              <a:rPr sz="650" spc="-15" dirty="0">
                <a:latin typeface="Microsoft Sans Serif"/>
                <a:cs typeface="Microsoft Sans Serif"/>
              </a:rPr>
              <a:t> </a:t>
            </a:r>
            <a:r>
              <a:rPr sz="650" spc="15" dirty="0">
                <a:latin typeface="Microsoft Sans Serif"/>
                <a:cs typeface="Microsoft Sans Serif"/>
              </a:rPr>
              <a:t>línea</a:t>
            </a:r>
            <a:r>
              <a:rPr sz="650" spc="-15" dirty="0">
                <a:latin typeface="Microsoft Sans Serif"/>
                <a:cs typeface="Microsoft Sans Serif"/>
              </a:rPr>
              <a:t> </a:t>
            </a:r>
            <a:r>
              <a:rPr sz="650" spc="15" dirty="0">
                <a:latin typeface="Microsoft Sans Serif"/>
                <a:cs typeface="Microsoft Sans Serif"/>
              </a:rPr>
              <a:t>única</a:t>
            </a:r>
            <a:r>
              <a:rPr sz="650" spc="-15" dirty="0">
                <a:latin typeface="Microsoft Sans Serif"/>
                <a:cs typeface="Microsoft Sans Serif"/>
              </a:rPr>
              <a:t> </a:t>
            </a:r>
            <a:r>
              <a:rPr sz="650" dirty="0">
                <a:latin typeface="Microsoft Sans Serif"/>
                <a:cs typeface="Microsoft Sans Serif"/>
              </a:rPr>
              <a:t>a</a:t>
            </a:r>
            <a:r>
              <a:rPr sz="650" spc="-10" dirty="0">
                <a:latin typeface="Microsoft Sans Serif"/>
                <a:cs typeface="Microsoft Sans Serif"/>
              </a:rPr>
              <a:t> </a:t>
            </a:r>
            <a:r>
              <a:rPr sz="650" spc="30" dirty="0">
                <a:latin typeface="Microsoft Sans Serif"/>
                <a:cs typeface="Microsoft Sans Serif"/>
              </a:rPr>
              <a:t>tierra</a:t>
            </a:r>
            <a:endParaRPr sz="650">
              <a:latin typeface="Microsoft Sans Serif"/>
              <a:cs typeface="Microsoft Sans Serif"/>
            </a:endParaRPr>
          </a:p>
        </p:txBody>
      </p:sp>
      <p:sp>
        <p:nvSpPr>
          <p:cNvPr id="205" name="object 205"/>
          <p:cNvSpPr txBox="1"/>
          <p:nvPr/>
        </p:nvSpPr>
        <p:spPr>
          <a:xfrm>
            <a:off x="2701884" y="3946639"/>
            <a:ext cx="316990" cy="58991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sz="300" spc="15" dirty="0">
                <a:latin typeface="Microsoft Sans Serif"/>
                <a:cs typeface="Microsoft Sans Serif"/>
              </a:rPr>
              <a:t>norte</a:t>
            </a:r>
            <a:r>
              <a:rPr sz="200" dirty="0">
                <a:latin typeface="Microsoft Sans Serif"/>
                <a:cs typeface="Microsoft Sans Serif"/>
              </a:rPr>
              <a:t>1</a:t>
            </a:r>
            <a:endParaRPr sz="200">
              <a:latin typeface="Microsoft Sans Serif"/>
              <a:cs typeface="Microsoft Sans Serif"/>
            </a:endParaRPr>
          </a:p>
        </p:txBody>
      </p:sp>
      <p:sp>
        <p:nvSpPr>
          <p:cNvPr id="206" name="object 206"/>
          <p:cNvSpPr txBox="1"/>
          <p:nvPr/>
        </p:nvSpPr>
        <p:spPr>
          <a:xfrm>
            <a:off x="7098203" y="3816851"/>
            <a:ext cx="468912" cy="112851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sz="650" spc="-5" dirty="0">
                <a:latin typeface="Microsoft Sans Serif"/>
                <a:cs typeface="Microsoft Sans Serif"/>
              </a:rPr>
              <a:t>Falla</a:t>
            </a:r>
            <a:endParaRPr sz="650">
              <a:latin typeface="Microsoft Sans Serif"/>
              <a:cs typeface="Microsoft Sans Serif"/>
            </a:endParaRPr>
          </a:p>
        </p:txBody>
      </p:sp>
      <p:sp>
        <p:nvSpPr>
          <p:cNvPr id="207" name="object 207"/>
          <p:cNvSpPr txBox="1"/>
          <p:nvPr/>
        </p:nvSpPr>
        <p:spPr>
          <a:xfrm>
            <a:off x="8346305" y="4072637"/>
            <a:ext cx="191363" cy="221727"/>
          </a:xfrm>
          <a:prstGeom prst="rect">
            <a:avLst/>
          </a:prstGeom>
        </p:spPr>
        <p:txBody>
          <a:bodyPr vert="horz" wrap="square" lIns="0" tIns="19050" rIns="0" bIns="0" rtlCol="0">
            <a:spAutoFit/>
          </a:bodyPr>
          <a:lstStyle/>
          <a:p>
            <a:pPr marL="12700" marR="5080" algn="just">
              <a:lnSpc>
                <a:spcPct val="93600"/>
              </a:lnSpc>
              <a:spcBef>
                <a:spcPts val="150"/>
              </a:spcBef>
            </a:pPr>
            <a:r>
              <a:rPr sz="700" dirty="0">
                <a:latin typeface="Microsoft Sans Serif"/>
                <a:cs typeface="Microsoft Sans Serif"/>
              </a:rPr>
              <a:t>a  </a:t>
            </a:r>
            <a:r>
              <a:rPr sz="700" spc="25" dirty="0">
                <a:latin typeface="Microsoft Sans Serif"/>
                <a:cs typeface="Microsoft Sans Serif"/>
              </a:rPr>
              <a:t>b  </a:t>
            </a:r>
            <a:r>
              <a:rPr sz="700" spc="-65" dirty="0">
                <a:latin typeface="Microsoft Sans Serif"/>
                <a:cs typeface="Microsoft Sans Serif"/>
              </a:rPr>
              <a:t>C</a:t>
            </a:r>
            <a:endParaRPr sz="700">
              <a:latin typeface="Microsoft Sans Serif"/>
              <a:cs typeface="Microsoft Sans Serif"/>
            </a:endParaRPr>
          </a:p>
        </p:txBody>
      </p:sp>
      <p:sp>
        <p:nvSpPr>
          <p:cNvPr id="208" name="object 208"/>
          <p:cNvSpPr txBox="1"/>
          <p:nvPr/>
        </p:nvSpPr>
        <p:spPr>
          <a:xfrm>
            <a:off x="5776480" y="4225552"/>
            <a:ext cx="381265" cy="58991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sz="300" spc="-10" dirty="0">
                <a:latin typeface="Microsoft Sans Serif"/>
                <a:cs typeface="Microsoft Sans Serif"/>
              </a:rPr>
              <a:t>GRAMO</a:t>
            </a:r>
            <a:endParaRPr sz="300">
              <a:latin typeface="Microsoft Sans Serif"/>
              <a:cs typeface="Microsoft Sans Serif"/>
            </a:endParaRPr>
          </a:p>
        </p:txBody>
      </p:sp>
      <p:sp>
        <p:nvSpPr>
          <p:cNvPr id="209" name="object 209"/>
          <p:cNvSpPr txBox="1"/>
          <p:nvPr/>
        </p:nvSpPr>
        <p:spPr>
          <a:xfrm>
            <a:off x="2354826" y="4475021"/>
            <a:ext cx="203049" cy="120546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sz="700" spc="40" dirty="0">
                <a:latin typeface="Microsoft Sans Serif"/>
                <a:cs typeface="Microsoft Sans Serif"/>
              </a:rPr>
              <a:t>I</a:t>
            </a:r>
            <a:r>
              <a:rPr sz="450" spc="5" dirty="0">
                <a:latin typeface="Microsoft Sans Serif"/>
                <a:cs typeface="Microsoft Sans Serif"/>
              </a:rPr>
              <a:t>1</a:t>
            </a:r>
            <a:endParaRPr sz="450">
              <a:latin typeface="Microsoft Sans Serif"/>
              <a:cs typeface="Microsoft Sans Serif"/>
            </a:endParaRPr>
          </a:p>
        </p:txBody>
      </p:sp>
      <p:sp>
        <p:nvSpPr>
          <p:cNvPr id="210" name="object 210"/>
          <p:cNvSpPr txBox="1"/>
          <p:nvPr/>
        </p:nvSpPr>
        <p:spPr>
          <a:xfrm>
            <a:off x="2715916" y="4130675"/>
            <a:ext cx="550716" cy="591185"/>
          </a:xfrm>
          <a:prstGeom prst="rect">
            <a:avLst/>
          </a:prstGeom>
        </p:spPr>
        <p:txBody>
          <a:bodyPr vert="horz" wrap="square" lIns="0" tIns="18415" rIns="0" bIns="0" rtlCol="0">
            <a:spAutoFit/>
          </a:bodyPr>
          <a:lstStyle/>
          <a:p>
            <a:pPr marL="102235">
              <a:lnSpc>
                <a:spcPct val="100000"/>
              </a:lnSpc>
              <a:spcBef>
                <a:spcPts val="145"/>
              </a:spcBef>
            </a:pPr>
            <a:r>
              <a:rPr sz="700" spc="-50" dirty="0">
                <a:latin typeface="Microsoft Sans Serif"/>
                <a:cs typeface="Microsoft Sans Serif"/>
              </a:rPr>
              <a:t>V</a:t>
            </a:r>
            <a:r>
              <a:rPr sz="450" spc="25" dirty="0">
                <a:latin typeface="Microsoft Sans Serif"/>
                <a:cs typeface="Microsoft Sans Serif"/>
              </a:rPr>
              <a:t>un</a:t>
            </a:r>
            <a:endParaRPr sz="450">
              <a:latin typeface="Microsoft Sans Serif"/>
              <a:cs typeface="Microsoft Sans Serif"/>
            </a:endParaRPr>
          </a:p>
          <a:p>
            <a:pPr marL="137160">
              <a:lnSpc>
                <a:spcPct val="100000"/>
              </a:lnSpc>
              <a:spcBef>
                <a:spcPts val="50"/>
              </a:spcBef>
            </a:pPr>
            <a:r>
              <a:rPr sz="700" spc="-10" dirty="0">
                <a:latin typeface="Microsoft Sans Serif"/>
                <a:cs typeface="Microsoft Sans Serif"/>
              </a:rPr>
              <a:t>+</a:t>
            </a:r>
            <a:endParaRPr sz="700">
              <a:latin typeface="Microsoft Sans Serif"/>
              <a:cs typeface="Microsoft Sans Serif"/>
            </a:endParaRPr>
          </a:p>
          <a:p>
            <a:pPr marL="120650">
              <a:lnSpc>
                <a:spcPct val="100000"/>
              </a:lnSpc>
              <a:spcBef>
                <a:spcPts val="120"/>
              </a:spcBef>
            </a:pPr>
            <a:r>
              <a:rPr sz="700" spc="-10" dirty="0">
                <a:latin typeface="Microsoft Sans Serif"/>
                <a:cs typeface="Microsoft Sans Serif"/>
              </a:rPr>
              <a:t>z</a:t>
            </a:r>
            <a:r>
              <a:rPr sz="450" spc="-10" dirty="0">
                <a:latin typeface="Microsoft Sans Serif"/>
                <a:cs typeface="Microsoft Sans Serif"/>
              </a:rPr>
              <a:t>1</a:t>
            </a:r>
            <a:endParaRPr sz="450">
              <a:latin typeface="Microsoft Sans Serif"/>
              <a:cs typeface="Microsoft Sans Serif"/>
            </a:endParaRPr>
          </a:p>
          <a:p>
            <a:pPr>
              <a:lnSpc>
                <a:spcPct val="100000"/>
              </a:lnSpc>
              <a:spcBef>
                <a:spcPts val="25"/>
              </a:spcBef>
            </a:pPr>
            <a:endParaRPr sz="750">
              <a:latin typeface="Microsoft Sans Serif"/>
              <a:cs typeface="Microsoft Sans Serif"/>
            </a:endParaRPr>
          </a:p>
          <a:p>
            <a:pPr marL="12700">
              <a:lnSpc>
                <a:spcPct val="100000"/>
              </a:lnSpc>
            </a:pPr>
            <a:r>
              <a:rPr sz="700" spc="-40" dirty="0">
                <a:latin typeface="Microsoft Sans Serif"/>
                <a:cs typeface="Microsoft Sans Serif"/>
              </a:rPr>
              <a:t>XF</a:t>
            </a:r>
            <a:r>
              <a:rPr sz="450" spc="-40" dirty="0">
                <a:latin typeface="Microsoft Sans Serif"/>
                <a:cs typeface="Microsoft Sans Serif"/>
              </a:rPr>
              <a:t>1</a:t>
            </a:r>
            <a:endParaRPr sz="450">
              <a:latin typeface="Microsoft Sans Serif"/>
              <a:cs typeface="Microsoft Sans Serif"/>
            </a:endParaRPr>
          </a:p>
        </p:txBody>
      </p:sp>
      <p:sp>
        <p:nvSpPr>
          <p:cNvPr id="211" name="object 211"/>
          <p:cNvSpPr txBox="1"/>
          <p:nvPr/>
        </p:nvSpPr>
        <p:spPr>
          <a:xfrm>
            <a:off x="6004359" y="4610659"/>
            <a:ext cx="1890256" cy="367024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219710">
              <a:lnSpc>
                <a:spcPct val="100000"/>
              </a:lnSpc>
              <a:spcBef>
                <a:spcPts val="100"/>
              </a:spcBef>
              <a:tabLst>
                <a:tab pos="471170" algn="l"/>
                <a:tab pos="720725" algn="l"/>
              </a:tabLst>
            </a:pPr>
            <a:r>
              <a:rPr sz="700" spc="40" dirty="0">
                <a:latin typeface="Microsoft Sans Serif"/>
                <a:cs typeface="Microsoft Sans Serif"/>
              </a:rPr>
              <a:t>I</a:t>
            </a:r>
            <a:r>
              <a:rPr sz="450" spc="-20" dirty="0">
                <a:latin typeface="Microsoft Sans Serif"/>
                <a:cs typeface="Microsoft Sans Serif"/>
              </a:rPr>
              <a:t>aF	</a:t>
            </a:r>
            <a:r>
              <a:rPr sz="700" spc="40" dirty="0">
                <a:latin typeface="Microsoft Sans Serif"/>
                <a:cs typeface="Microsoft Sans Serif"/>
              </a:rPr>
              <a:t>I</a:t>
            </a:r>
            <a:r>
              <a:rPr sz="450" spc="-10" dirty="0">
                <a:latin typeface="Microsoft Sans Serif"/>
                <a:cs typeface="Microsoft Sans Serif"/>
              </a:rPr>
              <a:t>bF	</a:t>
            </a:r>
            <a:r>
              <a:rPr sz="700" spc="40" dirty="0">
                <a:latin typeface="Microsoft Sans Serif"/>
                <a:cs typeface="Microsoft Sans Serif"/>
              </a:rPr>
              <a:t>I</a:t>
            </a:r>
            <a:r>
              <a:rPr sz="450" spc="-30" dirty="0">
                <a:latin typeface="Microsoft Sans Serif"/>
                <a:cs typeface="Microsoft Sans Serif"/>
              </a:rPr>
              <a:t>cF</a:t>
            </a:r>
            <a:endParaRPr sz="450">
              <a:latin typeface="Microsoft Sans Serif"/>
              <a:cs typeface="Microsoft Sans Serif"/>
            </a:endParaRPr>
          </a:p>
          <a:p>
            <a:pPr>
              <a:lnSpc>
                <a:spcPct val="100000"/>
              </a:lnSpc>
              <a:spcBef>
                <a:spcPts val="40"/>
              </a:spcBef>
            </a:pPr>
            <a:endParaRPr sz="750">
              <a:latin typeface="Microsoft Sans Serif"/>
              <a:cs typeface="Microsoft Sans Serif"/>
            </a:endParaRPr>
          </a:p>
          <a:p>
            <a:pPr marL="117475" marR="282575" indent="-105410">
              <a:lnSpc>
                <a:spcPct val="130800"/>
              </a:lnSpc>
            </a:pPr>
            <a:r>
              <a:rPr sz="650" spc="-20" dirty="0">
                <a:latin typeface="Microsoft Sans Serif"/>
                <a:cs typeface="Microsoft Sans Serif"/>
              </a:rPr>
              <a:t>En </a:t>
            </a:r>
            <a:r>
              <a:rPr sz="650" spc="10" dirty="0">
                <a:latin typeface="Microsoft Sans Serif"/>
                <a:cs typeface="Microsoft Sans Serif"/>
              </a:rPr>
              <a:t>la </a:t>
            </a:r>
            <a:r>
              <a:rPr sz="650" spc="-5" dirty="0">
                <a:latin typeface="Microsoft Sans Serif"/>
                <a:cs typeface="Microsoft Sans Serif"/>
              </a:rPr>
              <a:t>Falla: </a:t>
            </a:r>
            <a:r>
              <a:rPr sz="650" dirty="0">
                <a:latin typeface="Microsoft Sans Serif"/>
                <a:cs typeface="Microsoft Sans Serif"/>
              </a:rPr>
              <a:t> I</a:t>
            </a:r>
            <a:r>
              <a:rPr sz="400" dirty="0">
                <a:latin typeface="Microsoft Sans Serif"/>
                <a:cs typeface="Microsoft Sans Serif"/>
              </a:rPr>
              <a:t>bF</a:t>
            </a:r>
            <a:r>
              <a:rPr sz="650" dirty="0">
                <a:latin typeface="Microsoft Sans Serif"/>
                <a:cs typeface="Microsoft Sans Serif"/>
              </a:rPr>
              <a:t>=</a:t>
            </a:r>
            <a:r>
              <a:rPr sz="650" spc="-40" dirty="0">
                <a:latin typeface="Microsoft Sans Serif"/>
                <a:cs typeface="Microsoft Sans Serif"/>
              </a:rPr>
              <a:t> </a:t>
            </a:r>
            <a:r>
              <a:rPr sz="650" spc="-5" dirty="0">
                <a:latin typeface="Microsoft Sans Serif"/>
                <a:cs typeface="Microsoft Sans Serif"/>
              </a:rPr>
              <a:t>yo</a:t>
            </a:r>
            <a:r>
              <a:rPr sz="400" spc="-5" dirty="0">
                <a:latin typeface="Microsoft Sans Serif"/>
                <a:cs typeface="Microsoft Sans Serif"/>
              </a:rPr>
              <a:t>cF</a:t>
            </a:r>
            <a:r>
              <a:rPr sz="650" spc="-5" dirty="0">
                <a:latin typeface="Microsoft Sans Serif"/>
                <a:cs typeface="Microsoft Sans Serif"/>
              </a:rPr>
              <a:t>=</a:t>
            </a:r>
            <a:r>
              <a:rPr sz="650" spc="-40" dirty="0">
                <a:latin typeface="Microsoft Sans Serif"/>
                <a:cs typeface="Microsoft Sans Serif"/>
              </a:rPr>
              <a:t> </a:t>
            </a:r>
            <a:r>
              <a:rPr sz="650" spc="10" dirty="0">
                <a:latin typeface="Microsoft Sans Serif"/>
                <a:cs typeface="Microsoft Sans Serif"/>
              </a:rPr>
              <a:t>0</a:t>
            </a:r>
            <a:endParaRPr sz="650">
              <a:latin typeface="Microsoft Sans Serif"/>
              <a:cs typeface="Microsoft Sans Serif"/>
            </a:endParaRPr>
          </a:p>
        </p:txBody>
      </p:sp>
      <p:sp>
        <p:nvSpPr>
          <p:cNvPr id="212" name="object 212"/>
          <p:cNvSpPr txBox="1"/>
          <p:nvPr/>
        </p:nvSpPr>
        <p:spPr>
          <a:xfrm>
            <a:off x="3161102" y="4798570"/>
            <a:ext cx="316990" cy="58991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sz="300" spc="15" dirty="0">
                <a:latin typeface="Microsoft Sans Serif"/>
                <a:cs typeface="Microsoft Sans Serif"/>
              </a:rPr>
              <a:t>norte</a:t>
            </a:r>
            <a:r>
              <a:rPr sz="200" dirty="0">
                <a:latin typeface="Microsoft Sans Serif"/>
                <a:cs typeface="Microsoft Sans Serif"/>
              </a:rPr>
              <a:t>2</a:t>
            </a:r>
            <a:endParaRPr sz="200">
              <a:latin typeface="Microsoft Sans Serif"/>
              <a:cs typeface="Microsoft Sans Serif"/>
            </a:endParaRPr>
          </a:p>
        </p:txBody>
      </p:sp>
      <p:sp>
        <p:nvSpPr>
          <p:cNvPr id="213" name="object 213"/>
          <p:cNvSpPr txBox="1"/>
          <p:nvPr/>
        </p:nvSpPr>
        <p:spPr>
          <a:xfrm>
            <a:off x="2964842" y="4881858"/>
            <a:ext cx="230804" cy="120546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sz="700" spc="-25" dirty="0">
                <a:latin typeface="Microsoft Sans Serif"/>
                <a:cs typeface="Microsoft Sans Serif"/>
              </a:rPr>
              <a:t>z</a:t>
            </a:r>
            <a:r>
              <a:rPr sz="450" spc="5" dirty="0">
                <a:latin typeface="Microsoft Sans Serif"/>
                <a:cs typeface="Microsoft Sans Serif"/>
              </a:rPr>
              <a:t>2</a:t>
            </a:r>
            <a:endParaRPr sz="450">
              <a:latin typeface="Microsoft Sans Serif"/>
              <a:cs typeface="Microsoft Sans Serif"/>
            </a:endParaRPr>
          </a:p>
        </p:txBody>
      </p:sp>
      <p:sp>
        <p:nvSpPr>
          <p:cNvPr id="214" name="object 214"/>
          <p:cNvSpPr txBox="1"/>
          <p:nvPr/>
        </p:nvSpPr>
        <p:spPr>
          <a:xfrm>
            <a:off x="2354826" y="5073977"/>
            <a:ext cx="203049" cy="120546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sz="700" spc="40" dirty="0">
                <a:latin typeface="Microsoft Sans Serif"/>
                <a:cs typeface="Microsoft Sans Serif"/>
              </a:rPr>
              <a:t>I</a:t>
            </a:r>
            <a:r>
              <a:rPr sz="450" spc="5" dirty="0">
                <a:latin typeface="Microsoft Sans Serif"/>
                <a:cs typeface="Microsoft Sans Serif"/>
              </a:rPr>
              <a:t>2</a:t>
            </a:r>
            <a:endParaRPr sz="450">
              <a:latin typeface="Microsoft Sans Serif"/>
              <a:cs typeface="Microsoft Sans Serif"/>
            </a:endParaRPr>
          </a:p>
        </p:txBody>
      </p:sp>
      <p:sp>
        <p:nvSpPr>
          <p:cNvPr id="215" name="object 215"/>
          <p:cNvSpPr txBox="1"/>
          <p:nvPr/>
        </p:nvSpPr>
        <p:spPr>
          <a:xfrm>
            <a:off x="2715916" y="5099806"/>
            <a:ext cx="360814" cy="120546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sz="700" spc="-65" dirty="0">
                <a:latin typeface="Microsoft Sans Serif"/>
                <a:cs typeface="Microsoft Sans Serif"/>
              </a:rPr>
              <a:t>XF</a:t>
            </a:r>
            <a:r>
              <a:rPr sz="450" spc="5" dirty="0">
                <a:latin typeface="Microsoft Sans Serif"/>
                <a:cs typeface="Microsoft Sans Serif"/>
              </a:rPr>
              <a:t>2</a:t>
            </a:r>
            <a:endParaRPr sz="450">
              <a:latin typeface="Microsoft Sans Serif"/>
              <a:cs typeface="Microsoft Sans Serif"/>
            </a:endParaRPr>
          </a:p>
        </p:txBody>
      </p:sp>
      <p:sp>
        <p:nvSpPr>
          <p:cNvPr id="216" name="object 216"/>
          <p:cNvSpPr txBox="1"/>
          <p:nvPr/>
        </p:nvSpPr>
        <p:spPr>
          <a:xfrm>
            <a:off x="3161102" y="5261876"/>
            <a:ext cx="316990" cy="58991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sz="300" spc="15" dirty="0">
                <a:latin typeface="Microsoft Sans Serif"/>
                <a:cs typeface="Microsoft Sans Serif"/>
              </a:rPr>
              <a:t>norte</a:t>
            </a:r>
            <a:r>
              <a:rPr sz="200" dirty="0">
                <a:latin typeface="Microsoft Sans Serif"/>
                <a:cs typeface="Microsoft Sans Serif"/>
              </a:rPr>
              <a:t>0</a:t>
            </a:r>
            <a:endParaRPr sz="200">
              <a:latin typeface="Microsoft Sans Serif"/>
              <a:cs typeface="Microsoft Sans Serif"/>
            </a:endParaRPr>
          </a:p>
        </p:txBody>
      </p:sp>
      <p:sp>
        <p:nvSpPr>
          <p:cNvPr id="217" name="object 217"/>
          <p:cNvSpPr txBox="1"/>
          <p:nvPr/>
        </p:nvSpPr>
        <p:spPr>
          <a:xfrm>
            <a:off x="2361843" y="5537278"/>
            <a:ext cx="203049" cy="120546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sz="700" spc="40" dirty="0">
                <a:latin typeface="Microsoft Sans Serif"/>
                <a:cs typeface="Microsoft Sans Serif"/>
              </a:rPr>
              <a:t>I</a:t>
            </a:r>
            <a:r>
              <a:rPr sz="450" spc="5" dirty="0">
                <a:latin typeface="Microsoft Sans Serif"/>
                <a:cs typeface="Microsoft Sans Serif"/>
              </a:rPr>
              <a:t>0</a:t>
            </a:r>
            <a:endParaRPr sz="450">
              <a:latin typeface="Microsoft Sans Serif"/>
              <a:cs typeface="Microsoft Sans Serif"/>
            </a:endParaRPr>
          </a:p>
        </p:txBody>
      </p:sp>
      <p:sp>
        <p:nvSpPr>
          <p:cNvPr id="218" name="object 218"/>
          <p:cNvSpPr txBox="1"/>
          <p:nvPr/>
        </p:nvSpPr>
        <p:spPr>
          <a:xfrm>
            <a:off x="2715916" y="5346720"/>
            <a:ext cx="479135" cy="35052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0650">
              <a:lnSpc>
                <a:spcPct val="100000"/>
              </a:lnSpc>
              <a:spcBef>
                <a:spcPts val="100"/>
              </a:spcBef>
            </a:pPr>
            <a:r>
              <a:rPr sz="700" spc="-25" dirty="0">
                <a:latin typeface="Microsoft Sans Serif"/>
                <a:cs typeface="Microsoft Sans Serif"/>
              </a:rPr>
              <a:t>z</a:t>
            </a:r>
            <a:r>
              <a:rPr sz="450" spc="5" dirty="0">
                <a:latin typeface="Microsoft Sans Serif"/>
                <a:cs typeface="Microsoft Sans Serif"/>
              </a:rPr>
              <a:t>0</a:t>
            </a:r>
            <a:endParaRPr sz="450">
              <a:latin typeface="Microsoft Sans Serif"/>
              <a:cs typeface="Microsoft Sans Serif"/>
            </a:endParaRPr>
          </a:p>
          <a:p>
            <a:pPr>
              <a:lnSpc>
                <a:spcPct val="100000"/>
              </a:lnSpc>
              <a:spcBef>
                <a:spcPts val="25"/>
              </a:spcBef>
            </a:pPr>
            <a:endParaRPr sz="750">
              <a:latin typeface="Microsoft Sans Serif"/>
              <a:cs typeface="Microsoft Sans Serif"/>
            </a:endParaRPr>
          </a:p>
          <a:p>
            <a:pPr marL="12700">
              <a:lnSpc>
                <a:spcPct val="100000"/>
              </a:lnSpc>
            </a:pPr>
            <a:r>
              <a:rPr sz="700" spc="-40" dirty="0">
                <a:latin typeface="Microsoft Sans Serif"/>
                <a:cs typeface="Microsoft Sans Serif"/>
              </a:rPr>
              <a:t>XF</a:t>
            </a:r>
            <a:r>
              <a:rPr sz="450" spc="-40" dirty="0">
                <a:latin typeface="Microsoft Sans Serif"/>
                <a:cs typeface="Microsoft Sans Serif"/>
              </a:rPr>
              <a:t>0</a:t>
            </a:r>
            <a:endParaRPr sz="450">
              <a:latin typeface="Microsoft Sans Serif"/>
              <a:cs typeface="Microsoft Sans Serif"/>
            </a:endParaRPr>
          </a:p>
        </p:txBody>
      </p:sp>
      <p:sp>
        <p:nvSpPr>
          <p:cNvPr id="219" name="object 219"/>
          <p:cNvSpPr txBox="1"/>
          <p:nvPr/>
        </p:nvSpPr>
        <p:spPr>
          <a:xfrm>
            <a:off x="3616903" y="5825158"/>
            <a:ext cx="1132109" cy="120546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  <a:tabLst>
                <a:tab pos="186055" algn="l"/>
                <a:tab pos="478790" algn="l"/>
              </a:tabLst>
            </a:pPr>
            <a:r>
              <a:rPr sz="700" u="sng" dirty="0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 	</a:t>
            </a:r>
            <a:r>
              <a:rPr sz="700" u="sng" dirty="0">
                <a:uFill>
                  <a:solidFill>
                    <a:srgbClr val="000000"/>
                  </a:solidFill>
                </a:uFill>
                <a:latin typeface="Microsoft Sans Serif"/>
                <a:cs typeface="Microsoft Sans Serif"/>
              </a:rPr>
              <a:t>V</a:t>
            </a:r>
            <a:r>
              <a:rPr sz="450" u="sng" dirty="0">
                <a:uFill>
                  <a:solidFill>
                    <a:srgbClr val="000000"/>
                  </a:solidFill>
                </a:uFill>
                <a:latin typeface="Microsoft Sans Serif"/>
                <a:cs typeface="Microsoft Sans Serif"/>
              </a:rPr>
              <a:t>un	</a:t>
            </a:r>
            <a:endParaRPr sz="450">
              <a:latin typeface="Microsoft Sans Serif"/>
              <a:cs typeface="Microsoft Sans Serif"/>
            </a:endParaRPr>
          </a:p>
        </p:txBody>
      </p:sp>
      <p:sp>
        <p:nvSpPr>
          <p:cNvPr id="220" name="object 220"/>
          <p:cNvSpPr txBox="1"/>
          <p:nvPr/>
        </p:nvSpPr>
        <p:spPr>
          <a:xfrm>
            <a:off x="10961708" y="5777109"/>
            <a:ext cx="1126263" cy="232115"/>
          </a:xfrm>
          <a:prstGeom prst="rect">
            <a:avLst/>
          </a:prstGeom>
        </p:spPr>
        <p:txBody>
          <a:bodyPr vert="horz" wrap="square" lIns="0" tIns="44450" rIns="0" bIns="0" rtlCol="0">
            <a:spAutoFit/>
          </a:bodyPr>
          <a:lstStyle/>
          <a:p>
            <a:pPr algn="ctr">
              <a:lnSpc>
                <a:spcPct val="100000"/>
              </a:lnSpc>
              <a:spcBef>
                <a:spcPts val="350"/>
              </a:spcBef>
            </a:pPr>
            <a:r>
              <a:rPr sz="550" spc="20" dirty="0">
                <a:latin typeface="Microsoft Sans Serif"/>
                <a:cs typeface="Microsoft Sans Serif"/>
              </a:rPr>
              <a:t>subtransitorio</a:t>
            </a:r>
            <a:endParaRPr sz="550">
              <a:latin typeface="Microsoft Sans Serif"/>
              <a:cs typeface="Microsoft Sans Serif"/>
            </a:endParaRPr>
          </a:p>
          <a:p>
            <a:pPr marL="12065" algn="ctr">
              <a:lnSpc>
                <a:spcPct val="100000"/>
              </a:lnSpc>
              <a:spcBef>
                <a:spcPts val="229"/>
              </a:spcBef>
            </a:pPr>
            <a:r>
              <a:rPr sz="500" spc="15" dirty="0">
                <a:latin typeface="Microsoft Sans Serif"/>
                <a:cs typeface="Microsoft Sans Serif"/>
              </a:rPr>
              <a:t>Período</a:t>
            </a:r>
            <a:endParaRPr sz="500">
              <a:latin typeface="Microsoft Sans Serif"/>
              <a:cs typeface="Microsoft Sans Serif"/>
            </a:endParaRPr>
          </a:p>
        </p:txBody>
      </p:sp>
      <p:sp>
        <p:nvSpPr>
          <p:cNvPr id="221" name="object 221"/>
          <p:cNvSpPr txBox="1"/>
          <p:nvPr/>
        </p:nvSpPr>
        <p:spPr>
          <a:xfrm>
            <a:off x="2520776" y="5860193"/>
            <a:ext cx="1931156" cy="120546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38100">
              <a:lnSpc>
                <a:spcPct val="100000"/>
              </a:lnSpc>
              <a:spcBef>
                <a:spcPts val="100"/>
              </a:spcBef>
            </a:pPr>
            <a:r>
              <a:rPr sz="500" spc="5" dirty="0">
                <a:latin typeface="Microsoft Sans Serif"/>
                <a:cs typeface="Microsoft Sans Serif"/>
              </a:rPr>
              <a:t>I</a:t>
            </a:r>
            <a:r>
              <a:rPr sz="300" spc="5" dirty="0">
                <a:latin typeface="Microsoft Sans Serif"/>
                <a:cs typeface="Microsoft Sans Serif"/>
              </a:rPr>
              <a:t>1</a:t>
            </a:r>
            <a:r>
              <a:rPr sz="500" spc="5" dirty="0">
                <a:latin typeface="Microsoft Sans Serif"/>
                <a:cs typeface="Microsoft Sans Serif"/>
              </a:rPr>
              <a:t>=</a:t>
            </a:r>
            <a:r>
              <a:rPr sz="500" dirty="0">
                <a:latin typeface="Microsoft Sans Serif"/>
                <a:cs typeface="Microsoft Sans Serif"/>
              </a:rPr>
              <a:t> </a:t>
            </a:r>
            <a:r>
              <a:rPr sz="500" spc="-25" dirty="0">
                <a:latin typeface="Microsoft Sans Serif"/>
                <a:cs typeface="Microsoft Sans Serif"/>
              </a:rPr>
              <a:t>yo</a:t>
            </a:r>
            <a:r>
              <a:rPr sz="675" spc="-37" baseline="-24691" dirty="0">
                <a:latin typeface="Microsoft Sans Serif"/>
                <a:cs typeface="Microsoft Sans Serif"/>
              </a:rPr>
              <a:t>2</a:t>
            </a:r>
            <a:r>
              <a:rPr sz="500" spc="-25" dirty="0">
                <a:latin typeface="Microsoft Sans Serif"/>
                <a:cs typeface="Microsoft Sans Serif"/>
              </a:rPr>
              <a:t>=</a:t>
            </a:r>
            <a:r>
              <a:rPr sz="500" spc="5" dirty="0">
                <a:latin typeface="Microsoft Sans Serif"/>
                <a:cs typeface="Microsoft Sans Serif"/>
              </a:rPr>
              <a:t> </a:t>
            </a:r>
            <a:r>
              <a:rPr sz="500" spc="10" dirty="0">
                <a:latin typeface="Microsoft Sans Serif"/>
                <a:cs typeface="Microsoft Sans Serif"/>
              </a:rPr>
              <a:t>yo</a:t>
            </a:r>
            <a:r>
              <a:rPr sz="300" spc="10" dirty="0">
                <a:latin typeface="Microsoft Sans Serif"/>
                <a:cs typeface="Microsoft Sans Serif"/>
              </a:rPr>
              <a:t>0   </a:t>
            </a:r>
            <a:r>
              <a:rPr sz="300" spc="50" dirty="0">
                <a:latin typeface="Microsoft Sans Serif"/>
                <a:cs typeface="Microsoft Sans Serif"/>
              </a:rPr>
              <a:t> </a:t>
            </a:r>
            <a:r>
              <a:rPr sz="700" spc="-10" dirty="0">
                <a:latin typeface="Microsoft Sans Serif"/>
                <a:cs typeface="Microsoft Sans Serif"/>
              </a:rPr>
              <a:t>= </a:t>
            </a:r>
            <a:r>
              <a:rPr sz="975" spc="-22" baseline="-47008" dirty="0">
                <a:latin typeface="Microsoft Sans Serif"/>
                <a:cs typeface="Microsoft Sans Serif"/>
              </a:rPr>
              <a:t>z</a:t>
            </a:r>
            <a:r>
              <a:rPr sz="675" spc="-22" baseline="-67901" dirty="0">
                <a:latin typeface="Microsoft Sans Serif"/>
                <a:cs typeface="Microsoft Sans Serif"/>
              </a:rPr>
              <a:t>1</a:t>
            </a:r>
            <a:r>
              <a:rPr sz="975" spc="-22" baseline="-47008" dirty="0">
                <a:latin typeface="Microsoft Sans Serif"/>
                <a:cs typeface="Microsoft Sans Serif"/>
              </a:rPr>
              <a:t>+Z</a:t>
            </a:r>
            <a:r>
              <a:rPr sz="675" spc="-22" baseline="-67901" dirty="0">
                <a:latin typeface="Microsoft Sans Serif"/>
                <a:cs typeface="Microsoft Sans Serif"/>
              </a:rPr>
              <a:t>2</a:t>
            </a:r>
            <a:r>
              <a:rPr sz="975" spc="-22" baseline="-47008" dirty="0">
                <a:latin typeface="Microsoft Sans Serif"/>
                <a:cs typeface="Microsoft Sans Serif"/>
              </a:rPr>
              <a:t>+Z</a:t>
            </a:r>
            <a:endParaRPr sz="975" baseline="-47008">
              <a:latin typeface="Microsoft Sans Serif"/>
              <a:cs typeface="Microsoft Sans Serif"/>
            </a:endParaRPr>
          </a:p>
        </p:txBody>
      </p:sp>
      <p:sp>
        <p:nvSpPr>
          <p:cNvPr id="222" name="object 222"/>
          <p:cNvSpPr txBox="1"/>
          <p:nvPr/>
        </p:nvSpPr>
        <p:spPr>
          <a:xfrm>
            <a:off x="4592223" y="5984905"/>
            <a:ext cx="134390" cy="82074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sz="450" spc="5" dirty="0">
                <a:latin typeface="Microsoft Sans Serif"/>
                <a:cs typeface="Microsoft Sans Serif"/>
              </a:rPr>
              <a:t>0</a:t>
            </a:r>
            <a:endParaRPr sz="450">
              <a:latin typeface="Microsoft Sans Serif"/>
              <a:cs typeface="Microsoft Sans Serif"/>
            </a:endParaRPr>
          </a:p>
        </p:txBody>
      </p:sp>
      <p:sp>
        <p:nvSpPr>
          <p:cNvPr id="223" name="object 223"/>
          <p:cNvSpPr txBox="1"/>
          <p:nvPr/>
        </p:nvSpPr>
        <p:spPr>
          <a:xfrm>
            <a:off x="12136189" y="5987616"/>
            <a:ext cx="882314" cy="230832"/>
          </a:xfrm>
          <a:prstGeom prst="rect">
            <a:avLst/>
          </a:prstGeom>
        </p:spPr>
        <p:txBody>
          <a:bodyPr vert="horz" wrap="square" lIns="0" tIns="4318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340"/>
              </a:spcBef>
            </a:pPr>
            <a:r>
              <a:rPr sz="550" spc="15" dirty="0">
                <a:latin typeface="Microsoft Sans Serif"/>
                <a:cs typeface="Microsoft Sans Serif"/>
              </a:rPr>
              <a:t>Transitorio</a:t>
            </a:r>
            <a:endParaRPr sz="550">
              <a:latin typeface="Microsoft Sans Serif"/>
              <a:cs typeface="Microsoft Sans Serif"/>
            </a:endParaRPr>
          </a:p>
          <a:p>
            <a:pPr marL="68580">
              <a:lnSpc>
                <a:spcPct val="100000"/>
              </a:lnSpc>
              <a:spcBef>
                <a:spcPts val="215"/>
              </a:spcBef>
            </a:pPr>
            <a:r>
              <a:rPr sz="500" spc="15" dirty="0">
                <a:latin typeface="Microsoft Sans Serif"/>
                <a:cs typeface="Microsoft Sans Serif"/>
              </a:rPr>
              <a:t>Período</a:t>
            </a:r>
            <a:endParaRPr sz="500">
              <a:latin typeface="Microsoft Sans Serif"/>
              <a:cs typeface="Microsoft Sans Serif"/>
            </a:endParaRPr>
          </a:p>
        </p:txBody>
      </p:sp>
      <p:sp>
        <p:nvSpPr>
          <p:cNvPr id="224" name="object 224"/>
          <p:cNvSpPr txBox="1"/>
          <p:nvPr/>
        </p:nvSpPr>
        <p:spPr>
          <a:xfrm>
            <a:off x="1590548" y="6169916"/>
            <a:ext cx="2467266" cy="112851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sz="650" spc="-5" dirty="0">
                <a:latin typeface="Microsoft Sans Serif"/>
                <a:cs typeface="Microsoft Sans Serif"/>
              </a:rPr>
              <a:t>Falla</a:t>
            </a:r>
            <a:r>
              <a:rPr sz="650" spc="-20" dirty="0">
                <a:latin typeface="Microsoft Sans Serif"/>
                <a:cs typeface="Microsoft Sans Serif"/>
              </a:rPr>
              <a:t> </a:t>
            </a:r>
            <a:r>
              <a:rPr sz="650" spc="20" dirty="0">
                <a:latin typeface="Microsoft Sans Serif"/>
                <a:cs typeface="Microsoft Sans Serif"/>
              </a:rPr>
              <a:t>de</a:t>
            </a:r>
            <a:r>
              <a:rPr sz="650" spc="-15" dirty="0">
                <a:latin typeface="Microsoft Sans Serif"/>
                <a:cs typeface="Microsoft Sans Serif"/>
              </a:rPr>
              <a:t> </a:t>
            </a:r>
            <a:r>
              <a:rPr sz="650" spc="25" dirty="0">
                <a:latin typeface="Microsoft Sans Serif"/>
                <a:cs typeface="Microsoft Sans Serif"/>
              </a:rPr>
              <a:t>doble</a:t>
            </a:r>
            <a:r>
              <a:rPr sz="650" spc="-15" dirty="0">
                <a:latin typeface="Microsoft Sans Serif"/>
                <a:cs typeface="Microsoft Sans Serif"/>
              </a:rPr>
              <a:t> </a:t>
            </a:r>
            <a:r>
              <a:rPr sz="650" spc="15" dirty="0">
                <a:latin typeface="Microsoft Sans Serif"/>
                <a:cs typeface="Microsoft Sans Serif"/>
              </a:rPr>
              <a:t>línea</a:t>
            </a:r>
            <a:r>
              <a:rPr sz="650" spc="-15" dirty="0">
                <a:latin typeface="Microsoft Sans Serif"/>
                <a:cs typeface="Microsoft Sans Serif"/>
              </a:rPr>
              <a:t> </a:t>
            </a:r>
            <a:r>
              <a:rPr sz="650" dirty="0">
                <a:latin typeface="Microsoft Sans Serif"/>
                <a:cs typeface="Microsoft Sans Serif"/>
              </a:rPr>
              <a:t>a</a:t>
            </a:r>
            <a:r>
              <a:rPr sz="650" spc="-15" dirty="0">
                <a:latin typeface="Microsoft Sans Serif"/>
                <a:cs typeface="Microsoft Sans Serif"/>
              </a:rPr>
              <a:t> </a:t>
            </a:r>
            <a:r>
              <a:rPr sz="650" spc="30" dirty="0">
                <a:latin typeface="Microsoft Sans Serif"/>
                <a:cs typeface="Microsoft Sans Serif"/>
              </a:rPr>
              <a:t>tierra</a:t>
            </a:r>
            <a:endParaRPr sz="650">
              <a:latin typeface="Microsoft Sans Serif"/>
              <a:cs typeface="Microsoft Sans Serif"/>
            </a:endParaRPr>
          </a:p>
        </p:txBody>
      </p:sp>
      <p:sp>
        <p:nvSpPr>
          <p:cNvPr id="225" name="object 225"/>
          <p:cNvSpPr txBox="1"/>
          <p:nvPr/>
        </p:nvSpPr>
        <p:spPr>
          <a:xfrm>
            <a:off x="13832999" y="6179395"/>
            <a:ext cx="1158403" cy="232115"/>
          </a:xfrm>
          <a:prstGeom prst="rect">
            <a:avLst/>
          </a:prstGeom>
        </p:spPr>
        <p:txBody>
          <a:bodyPr vert="horz" wrap="square" lIns="0" tIns="44450" rIns="0" bIns="0" rtlCol="0">
            <a:spAutoFit/>
          </a:bodyPr>
          <a:lstStyle/>
          <a:p>
            <a:pPr algn="ctr">
              <a:lnSpc>
                <a:spcPct val="100000"/>
              </a:lnSpc>
              <a:spcBef>
                <a:spcPts val="350"/>
              </a:spcBef>
            </a:pPr>
            <a:r>
              <a:rPr sz="550" spc="5" dirty="0">
                <a:latin typeface="Microsoft Sans Serif"/>
                <a:cs typeface="Microsoft Sans Serif"/>
              </a:rPr>
              <a:t>Estado</a:t>
            </a:r>
            <a:r>
              <a:rPr sz="550" spc="-40" dirty="0">
                <a:latin typeface="Microsoft Sans Serif"/>
                <a:cs typeface="Microsoft Sans Serif"/>
              </a:rPr>
              <a:t> </a:t>
            </a:r>
            <a:r>
              <a:rPr sz="550" spc="10" dirty="0">
                <a:latin typeface="Microsoft Sans Serif"/>
                <a:cs typeface="Microsoft Sans Serif"/>
              </a:rPr>
              <a:t>estable</a:t>
            </a:r>
            <a:endParaRPr sz="550">
              <a:latin typeface="Microsoft Sans Serif"/>
              <a:cs typeface="Microsoft Sans Serif"/>
            </a:endParaRPr>
          </a:p>
          <a:p>
            <a:pPr marL="10795" algn="ctr">
              <a:lnSpc>
                <a:spcPct val="100000"/>
              </a:lnSpc>
              <a:spcBef>
                <a:spcPts val="229"/>
              </a:spcBef>
            </a:pPr>
            <a:r>
              <a:rPr sz="500" spc="15" dirty="0">
                <a:latin typeface="Microsoft Sans Serif"/>
                <a:cs typeface="Microsoft Sans Serif"/>
              </a:rPr>
              <a:t>Período</a:t>
            </a:r>
            <a:endParaRPr sz="500">
              <a:latin typeface="Microsoft Sans Serif"/>
              <a:cs typeface="Microsoft Sans Serif"/>
            </a:endParaRPr>
          </a:p>
        </p:txBody>
      </p:sp>
      <p:sp>
        <p:nvSpPr>
          <p:cNvPr id="226" name="object 226"/>
          <p:cNvSpPr txBox="1"/>
          <p:nvPr/>
        </p:nvSpPr>
        <p:spPr>
          <a:xfrm>
            <a:off x="3073448" y="6470380"/>
            <a:ext cx="316990" cy="58991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sz="300" spc="15" dirty="0">
                <a:latin typeface="Microsoft Sans Serif"/>
                <a:cs typeface="Microsoft Sans Serif"/>
              </a:rPr>
              <a:t>norte</a:t>
            </a:r>
            <a:r>
              <a:rPr sz="200" dirty="0">
                <a:latin typeface="Microsoft Sans Serif"/>
                <a:cs typeface="Microsoft Sans Serif"/>
              </a:rPr>
              <a:t>1</a:t>
            </a:r>
            <a:endParaRPr sz="200">
              <a:latin typeface="Microsoft Sans Serif"/>
              <a:cs typeface="Microsoft Sans Serif"/>
            </a:endParaRPr>
          </a:p>
        </p:txBody>
      </p:sp>
      <p:sp>
        <p:nvSpPr>
          <p:cNvPr id="227" name="object 227"/>
          <p:cNvSpPr txBox="1"/>
          <p:nvPr/>
        </p:nvSpPr>
        <p:spPr>
          <a:xfrm>
            <a:off x="4391711" y="6470380"/>
            <a:ext cx="316990" cy="58991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sz="300" spc="15" dirty="0">
                <a:latin typeface="Microsoft Sans Serif"/>
                <a:cs typeface="Microsoft Sans Serif"/>
              </a:rPr>
              <a:t>norte</a:t>
            </a:r>
            <a:r>
              <a:rPr sz="200" dirty="0">
                <a:latin typeface="Microsoft Sans Serif"/>
                <a:cs typeface="Microsoft Sans Serif"/>
              </a:rPr>
              <a:t>2</a:t>
            </a:r>
            <a:endParaRPr sz="200">
              <a:latin typeface="Microsoft Sans Serif"/>
              <a:cs typeface="Microsoft Sans Serif"/>
            </a:endParaRPr>
          </a:p>
        </p:txBody>
      </p:sp>
      <p:sp>
        <p:nvSpPr>
          <p:cNvPr id="228" name="object 228"/>
          <p:cNvSpPr txBox="1"/>
          <p:nvPr/>
        </p:nvSpPr>
        <p:spPr>
          <a:xfrm>
            <a:off x="5688829" y="6470380"/>
            <a:ext cx="316990" cy="58991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sz="300" spc="15" dirty="0">
                <a:latin typeface="Microsoft Sans Serif"/>
                <a:cs typeface="Microsoft Sans Serif"/>
              </a:rPr>
              <a:t>norte</a:t>
            </a:r>
            <a:r>
              <a:rPr sz="200" dirty="0">
                <a:latin typeface="Microsoft Sans Serif"/>
                <a:cs typeface="Microsoft Sans Serif"/>
              </a:rPr>
              <a:t>0</a:t>
            </a:r>
            <a:endParaRPr sz="200">
              <a:latin typeface="Microsoft Sans Serif"/>
              <a:cs typeface="Microsoft Sans Serif"/>
            </a:endParaRPr>
          </a:p>
        </p:txBody>
      </p:sp>
      <p:sp>
        <p:nvSpPr>
          <p:cNvPr id="229" name="object 229"/>
          <p:cNvSpPr txBox="1"/>
          <p:nvPr/>
        </p:nvSpPr>
        <p:spPr>
          <a:xfrm>
            <a:off x="4963191" y="6796018"/>
            <a:ext cx="479135" cy="35179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0650">
              <a:lnSpc>
                <a:spcPct val="100000"/>
              </a:lnSpc>
              <a:spcBef>
                <a:spcPts val="100"/>
              </a:spcBef>
            </a:pPr>
            <a:r>
              <a:rPr sz="700" spc="-25" dirty="0">
                <a:latin typeface="Microsoft Sans Serif"/>
                <a:cs typeface="Microsoft Sans Serif"/>
              </a:rPr>
              <a:t>z</a:t>
            </a:r>
            <a:r>
              <a:rPr sz="450" spc="5" dirty="0">
                <a:latin typeface="Microsoft Sans Serif"/>
                <a:cs typeface="Microsoft Sans Serif"/>
              </a:rPr>
              <a:t>0</a:t>
            </a:r>
            <a:endParaRPr sz="450">
              <a:latin typeface="Microsoft Sans Serif"/>
              <a:cs typeface="Microsoft Sans Serif"/>
            </a:endParaRPr>
          </a:p>
          <a:p>
            <a:pPr>
              <a:lnSpc>
                <a:spcPct val="100000"/>
              </a:lnSpc>
              <a:spcBef>
                <a:spcPts val="35"/>
              </a:spcBef>
            </a:pPr>
            <a:endParaRPr sz="750">
              <a:latin typeface="Microsoft Sans Serif"/>
              <a:cs typeface="Microsoft Sans Serif"/>
            </a:endParaRPr>
          </a:p>
          <a:p>
            <a:pPr marL="12700">
              <a:lnSpc>
                <a:spcPct val="100000"/>
              </a:lnSpc>
              <a:spcBef>
                <a:spcPts val="5"/>
              </a:spcBef>
            </a:pPr>
            <a:r>
              <a:rPr sz="700" spc="-40" dirty="0">
                <a:latin typeface="Microsoft Sans Serif"/>
                <a:cs typeface="Microsoft Sans Serif"/>
              </a:rPr>
              <a:t>XF</a:t>
            </a:r>
            <a:r>
              <a:rPr sz="450" spc="-40" dirty="0">
                <a:latin typeface="Microsoft Sans Serif"/>
                <a:cs typeface="Microsoft Sans Serif"/>
              </a:rPr>
              <a:t>0</a:t>
            </a:r>
            <a:endParaRPr sz="450">
              <a:latin typeface="Microsoft Sans Serif"/>
              <a:cs typeface="Microsoft Sans Serif"/>
            </a:endParaRPr>
          </a:p>
        </p:txBody>
      </p:sp>
      <p:sp>
        <p:nvSpPr>
          <p:cNvPr id="230" name="object 230"/>
          <p:cNvSpPr txBox="1"/>
          <p:nvPr/>
        </p:nvSpPr>
        <p:spPr>
          <a:xfrm>
            <a:off x="7098203" y="6823709"/>
            <a:ext cx="468912" cy="112851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sz="650" spc="-5" dirty="0">
                <a:latin typeface="Microsoft Sans Serif"/>
                <a:cs typeface="Microsoft Sans Serif"/>
              </a:rPr>
              <a:t>Falla</a:t>
            </a:r>
            <a:endParaRPr sz="650">
              <a:latin typeface="Microsoft Sans Serif"/>
              <a:cs typeface="Microsoft Sans Serif"/>
            </a:endParaRPr>
          </a:p>
        </p:txBody>
      </p:sp>
      <p:sp>
        <p:nvSpPr>
          <p:cNvPr id="231" name="object 231"/>
          <p:cNvSpPr txBox="1"/>
          <p:nvPr/>
        </p:nvSpPr>
        <p:spPr>
          <a:xfrm>
            <a:off x="9881851" y="6815856"/>
            <a:ext cx="176755" cy="120546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sz="700" spc="10" dirty="0">
                <a:latin typeface="Microsoft Sans Serif"/>
                <a:cs typeface="Microsoft Sans Serif"/>
              </a:rPr>
              <a:t>0</a:t>
            </a:r>
            <a:endParaRPr sz="700">
              <a:latin typeface="Microsoft Sans Serif"/>
              <a:cs typeface="Microsoft Sans Serif"/>
            </a:endParaRPr>
          </a:p>
        </p:txBody>
      </p:sp>
      <p:sp>
        <p:nvSpPr>
          <p:cNvPr id="232" name="object 232"/>
          <p:cNvSpPr txBox="1"/>
          <p:nvPr/>
        </p:nvSpPr>
        <p:spPr>
          <a:xfrm>
            <a:off x="15568407" y="6876800"/>
            <a:ext cx="471831" cy="74379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sz="400" spc="10" dirty="0">
                <a:latin typeface="Microsoft Sans Serif"/>
                <a:cs typeface="Microsoft Sans Serif"/>
              </a:rPr>
              <a:t>Tiempo</a:t>
            </a:r>
            <a:endParaRPr sz="400">
              <a:latin typeface="Microsoft Sans Serif"/>
              <a:cs typeface="Microsoft Sans Serif"/>
            </a:endParaRPr>
          </a:p>
        </p:txBody>
      </p:sp>
      <p:sp>
        <p:nvSpPr>
          <p:cNvPr id="233" name="object 233"/>
          <p:cNvSpPr txBox="1"/>
          <p:nvPr/>
        </p:nvSpPr>
        <p:spPr>
          <a:xfrm>
            <a:off x="1762300" y="6901291"/>
            <a:ext cx="203049" cy="120546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sz="700" spc="40" dirty="0">
                <a:latin typeface="Microsoft Sans Serif"/>
                <a:cs typeface="Microsoft Sans Serif"/>
              </a:rPr>
              <a:t>I</a:t>
            </a:r>
            <a:r>
              <a:rPr sz="450" spc="5" dirty="0">
                <a:latin typeface="Microsoft Sans Serif"/>
                <a:cs typeface="Microsoft Sans Serif"/>
              </a:rPr>
              <a:t>1</a:t>
            </a:r>
            <a:endParaRPr sz="450">
              <a:latin typeface="Microsoft Sans Serif"/>
              <a:cs typeface="Microsoft Sans Serif"/>
            </a:endParaRPr>
          </a:p>
        </p:txBody>
      </p:sp>
      <p:sp>
        <p:nvSpPr>
          <p:cNvPr id="234" name="object 234"/>
          <p:cNvSpPr txBox="1"/>
          <p:nvPr/>
        </p:nvSpPr>
        <p:spPr>
          <a:xfrm>
            <a:off x="3343426" y="6895188"/>
            <a:ext cx="203049" cy="120546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sz="700" spc="40" dirty="0">
                <a:latin typeface="Microsoft Sans Serif"/>
                <a:cs typeface="Microsoft Sans Serif"/>
              </a:rPr>
              <a:t>I</a:t>
            </a:r>
            <a:r>
              <a:rPr sz="450" spc="5" dirty="0">
                <a:latin typeface="Microsoft Sans Serif"/>
                <a:cs typeface="Microsoft Sans Serif"/>
              </a:rPr>
              <a:t>2</a:t>
            </a:r>
            <a:endParaRPr sz="450">
              <a:latin typeface="Microsoft Sans Serif"/>
              <a:cs typeface="Microsoft Sans Serif"/>
            </a:endParaRPr>
          </a:p>
        </p:txBody>
      </p:sp>
      <p:sp>
        <p:nvSpPr>
          <p:cNvPr id="235" name="object 235"/>
          <p:cNvSpPr txBox="1"/>
          <p:nvPr/>
        </p:nvSpPr>
        <p:spPr>
          <a:xfrm>
            <a:off x="4640640" y="6895188"/>
            <a:ext cx="203049" cy="120546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sz="700" spc="40" dirty="0">
                <a:latin typeface="Microsoft Sans Serif"/>
                <a:cs typeface="Microsoft Sans Serif"/>
              </a:rPr>
              <a:t>I</a:t>
            </a:r>
            <a:r>
              <a:rPr sz="450" spc="5" dirty="0">
                <a:latin typeface="Microsoft Sans Serif"/>
                <a:cs typeface="Microsoft Sans Serif"/>
              </a:rPr>
              <a:t>0</a:t>
            </a:r>
            <a:endParaRPr sz="450">
              <a:latin typeface="Microsoft Sans Serif"/>
              <a:cs typeface="Microsoft Sans Serif"/>
            </a:endParaRPr>
          </a:p>
        </p:txBody>
      </p:sp>
      <p:sp>
        <p:nvSpPr>
          <p:cNvPr id="236" name="object 236"/>
          <p:cNvSpPr txBox="1"/>
          <p:nvPr/>
        </p:nvSpPr>
        <p:spPr>
          <a:xfrm>
            <a:off x="2123390" y="6552382"/>
            <a:ext cx="550716" cy="592455"/>
          </a:xfrm>
          <a:prstGeom prst="rect">
            <a:avLst/>
          </a:prstGeom>
        </p:spPr>
        <p:txBody>
          <a:bodyPr vert="horz" wrap="square" lIns="0" tIns="20320" rIns="0" bIns="0" rtlCol="0">
            <a:spAutoFit/>
          </a:bodyPr>
          <a:lstStyle/>
          <a:p>
            <a:pPr marL="102235">
              <a:lnSpc>
                <a:spcPct val="100000"/>
              </a:lnSpc>
              <a:spcBef>
                <a:spcPts val="160"/>
              </a:spcBef>
            </a:pPr>
            <a:r>
              <a:rPr sz="700" spc="-50" dirty="0">
                <a:latin typeface="Microsoft Sans Serif"/>
                <a:cs typeface="Microsoft Sans Serif"/>
              </a:rPr>
              <a:t>V</a:t>
            </a:r>
            <a:r>
              <a:rPr sz="450" spc="25" dirty="0">
                <a:latin typeface="Microsoft Sans Serif"/>
                <a:cs typeface="Microsoft Sans Serif"/>
              </a:rPr>
              <a:t>un</a:t>
            </a:r>
            <a:endParaRPr sz="450">
              <a:latin typeface="Microsoft Sans Serif"/>
              <a:cs typeface="Microsoft Sans Serif"/>
            </a:endParaRPr>
          </a:p>
          <a:p>
            <a:pPr marL="137160">
              <a:lnSpc>
                <a:spcPct val="100000"/>
              </a:lnSpc>
              <a:spcBef>
                <a:spcPts val="55"/>
              </a:spcBef>
            </a:pPr>
            <a:r>
              <a:rPr sz="700" spc="-10" dirty="0">
                <a:latin typeface="Microsoft Sans Serif"/>
                <a:cs typeface="Microsoft Sans Serif"/>
              </a:rPr>
              <a:t>+</a:t>
            </a:r>
            <a:endParaRPr sz="700">
              <a:latin typeface="Microsoft Sans Serif"/>
              <a:cs typeface="Microsoft Sans Serif"/>
            </a:endParaRPr>
          </a:p>
          <a:p>
            <a:pPr marL="120650">
              <a:lnSpc>
                <a:spcPct val="100000"/>
              </a:lnSpc>
              <a:spcBef>
                <a:spcPts val="110"/>
              </a:spcBef>
            </a:pPr>
            <a:r>
              <a:rPr sz="700" spc="-10" dirty="0">
                <a:latin typeface="Microsoft Sans Serif"/>
                <a:cs typeface="Microsoft Sans Serif"/>
              </a:rPr>
              <a:t>z</a:t>
            </a:r>
            <a:r>
              <a:rPr sz="450" spc="-10" dirty="0">
                <a:latin typeface="Microsoft Sans Serif"/>
                <a:cs typeface="Microsoft Sans Serif"/>
              </a:rPr>
              <a:t>1</a:t>
            </a:r>
            <a:endParaRPr sz="450">
              <a:latin typeface="Microsoft Sans Serif"/>
              <a:cs typeface="Microsoft Sans Serif"/>
            </a:endParaRPr>
          </a:p>
          <a:p>
            <a:pPr>
              <a:lnSpc>
                <a:spcPct val="100000"/>
              </a:lnSpc>
              <a:spcBef>
                <a:spcPts val="25"/>
              </a:spcBef>
            </a:pPr>
            <a:endParaRPr sz="750">
              <a:latin typeface="Microsoft Sans Serif"/>
              <a:cs typeface="Microsoft Sans Serif"/>
            </a:endParaRPr>
          </a:p>
          <a:p>
            <a:pPr marL="12700">
              <a:lnSpc>
                <a:spcPct val="100000"/>
              </a:lnSpc>
            </a:pPr>
            <a:r>
              <a:rPr sz="700" spc="-40" dirty="0">
                <a:latin typeface="Microsoft Sans Serif"/>
                <a:cs typeface="Microsoft Sans Serif"/>
              </a:rPr>
              <a:t>XF</a:t>
            </a:r>
            <a:r>
              <a:rPr sz="450" spc="-40" dirty="0">
                <a:latin typeface="Microsoft Sans Serif"/>
                <a:cs typeface="Microsoft Sans Serif"/>
              </a:rPr>
              <a:t>1</a:t>
            </a:r>
            <a:endParaRPr sz="450">
              <a:latin typeface="Microsoft Sans Serif"/>
              <a:cs typeface="Microsoft Sans Serif"/>
            </a:endParaRPr>
          </a:p>
        </p:txBody>
      </p:sp>
      <p:sp>
        <p:nvSpPr>
          <p:cNvPr id="237" name="object 237"/>
          <p:cNvSpPr txBox="1"/>
          <p:nvPr/>
        </p:nvSpPr>
        <p:spPr>
          <a:xfrm>
            <a:off x="3665974" y="6794514"/>
            <a:ext cx="479135" cy="35179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0650">
              <a:lnSpc>
                <a:spcPct val="100000"/>
              </a:lnSpc>
              <a:spcBef>
                <a:spcPts val="100"/>
              </a:spcBef>
            </a:pPr>
            <a:r>
              <a:rPr sz="700" spc="-25" dirty="0">
                <a:latin typeface="Microsoft Sans Serif"/>
                <a:cs typeface="Microsoft Sans Serif"/>
              </a:rPr>
              <a:t>z</a:t>
            </a:r>
            <a:r>
              <a:rPr sz="450" spc="5" dirty="0">
                <a:latin typeface="Microsoft Sans Serif"/>
                <a:cs typeface="Microsoft Sans Serif"/>
              </a:rPr>
              <a:t>2</a:t>
            </a:r>
            <a:endParaRPr sz="450">
              <a:latin typeface="Microsoft Sans Serif"/>
              <a:cs typeface="Microsoft Sans Serif"/>
            </a:endParaRPr>
          </a:p>
          <a:p>
            <a:pPr>
              <a:lnSpc>
                <a:spcPct val="100000"/>
              </a:lnSpc>
              <a:spcBef>
                <a:spcPts val="35"/>
              </a:spcBef>
            </a:pPr>
            <a:endParaRPr sz="750">
              <a:latin typeface="Microsoft Sans Serif"/>
              <a:cs typeface="Microsoft Sans Serif"/>
            </a:endParaRPr>
          </a:p>
          <a:p>
            <a:pPr marL="12700">
              <a:lnSpc>
                <a:spcPct val="100000"/>
              </a:lnSpc>
            </a:pPr>
            <a:r>
              <a:rPr sz="700" spc="-40" dirty="0">
                <a:latin typeface="Microsoft Sans Serif"/>
                <a:cs typeface="Microsoft Sans Serif"/>
              </a:rPr>
              <a:t>XF</a:t>
            </a:r>
            <a:r>
              <a:rPr sz="450" spc="-40" dirty="0">
                <a:latin typeface="Microsoft Sans Serif"/>
                <a:cs typeface="Microsoft Sans Serif"/>
              </a:rPr>
              <a:t>2</a:t>
            </a:r>
            <a:endParaRPr sz="450">
              <a:latin typeface="Microsoft Sans Serif"/>
              <a:cs typeface="Microsoft Sans Serif"/>
            </a:endParaRPr>
          </a:p>
        </p:txBody>
      </p:sp>
      <p:sp>
        <p:nvSpPr>
          <p:cNvPr id="238" name="object 238"/>
          <p:cNvSpPr txBox="1"/>
          <p:nvPr/>
        </p:nvSpPr>
        <p:spPr>
          <a:xfrm>
            <a:off x="8346305" y="7080998"/>
            <a:ext cx="191363" cy="221727"/>
          </a:xfrm>
          <a:prstGeom prst="rect">
            <a:avLst/>
          </a:prstGeom>
        </p:spPr>
        <p:txBody>
          <a:bodyPr vert="horz" wrap="square" lIns="0" tIns="19050" rIns="0" bIns="0" rtlCol="0">
            <a:spAutoFit/>
          </a:bodyPr>
          <a:lstStyle/>
          <a:p>
            <a:pPr marL="12700" marR="5080" algn="just">
              <a:lnSpc>
                <a:spcPct val="93600"/>
              </a:lnSpc>
              <a:spcBef>
                <a:spcPts val="150"/>
              </a:spcBef>
            </a:pPr>
            <a:r>
              <a:rPr sz="700" dirty="0">
                <a:latin typeface="Microsoft Sans Serif"/>
                <a:cs typeface="Microsoft Sans Serif"/>
              </a:rPr>
              <a:t>a  </a:t>
            </a:r>
            <a:r>
              <a:rPr sz="700" spc="25" dirty="0">
                <a:latin typeface="Microsoft Sans Serif"/>
                <a:cs typeface="Microsoft Sans Serif"/>
              </a:rPr>
              <a:t>b  </a:t>
            </a:r>
            <a:r>
              <a:rPr sz="700" spc="-65" dirty="0">
                <a:latin typeface="Microsoft Sans Serif"/>
                <a:cs typeface="Microsoft Sans Serif"/>
              </a:rPr>
              <a:t>C</a:t>
            </a:r>
            <a:endParaRPr sz="700">
              <a:latin typeface="Microsoft Sans Serif"/>
              <a:cs typeface="Microsoft Sans Serif"/>
            </a:endParaRPr>
          </a:p>
        </p:txBody>
      </p:sp>
      <p:sp>
        <p:nvSpPr>
          <p:cNvPr id="239" name="object 239"/>
          <p:cNvSpPr txBox="1"/>
          <p:nvPr/>
        </p:nvSpPr>
        <p:spPr>
          <a:xfrm>
            <a:off x="5776480" y="7233939"/>
            <a:ext cx="381265" cy="58991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sz="300" spc="-10" dirty="0">
                <a:latin typeface="Microsoft Sans Serif"/>
                <a:cs typeface="Microsoft Sans Serif"/>
              </a:rPr>
              <a:t>GRAMO</a:t>
            </a:r>
            <a:endParaRPr sz="300">
              <a:latin typeface="Microsoft Sans Serif"/>
              <a:cs typeface="Microsoft Sans Serif"/>
            </a:endParaRPr>
          </a:p>
        </p:txBody>
      </p:sp>
      <p:sp>
        <p:nvSpPr>
          <p:cNvPr id="240" name="object 240"/>
          <p:cNvSpPr txBox="1"/>
          <p:nvPr/>
        </p:nvSpPr>
        <p:spPr>
          <a:xfrm>
            <a:off x="13044225" y="7163564"/>
            <a:ext cx="2264217" cy="294311"/>
          </a:xfrm>
          <a:prstGeom prst="rect">
            <a:avLst/>
          </a:prstGeom>
        </p:spPr>
        <p:txBody>
          <a:bodyPr vert="horz" wrap="square" lIns="0" tIns="17145" rIns="0" bIns="0" rtlCol="0">
            <a:spAutoFit/>
          </a:bodyPr>
          <a:lstStyle/>
          <a:p>
            <a:pPr marL="667385" marR="5080" indent="62230">
              <a:lnSpc>
                <a:spcPts val="840"/>
              </a:lnSpc>
              <a:spcBef>
                <a:spcPts val="135"/>
              </a:spcBef>
            </a:pPr>
            <a:r>
              <a:rPr sz="650" spc="10" dirty="0">
                <a:latin typeface="Microsoft Sans Serif"/>
                <a:cs typeface="Microsoft Sans Serif"/>
              </a:rPr>
              <a:t>Actual  Sobre</a:t>
            </a:r>
            <a:endParaRPr sz="650">
              <a:latin typeface="Microsoft Sans Serif"/>
              <a:cs typeface="Microsoft Sans Serif"/>
            </a:endParaRPr>
          </a:p>
          <a:p>
            <a:pPr marL="12700">
              <a:lnSpc>
                <a:spcPts val="515"/>
              </a:lnSpc>
            </a:pPr>
            <a:r>
              <a:rPr sz="600" spc="15" dirty="0">
                <a:latin typeface="Microsoft Sans Serif"/>
                <a:cs typeface="Microsoft Sans Serif"/>
              </a:rPr>
              <a:t>Extrapolación</a:t>
            </a:r>
            <a:r>
              <a:rPr sz="600" spc="-5" dirty="0">
                <a:latin typeface="Microsoft Sans Serif"/>
                <a:cs typeface="Microsoft Sans Serif"/>
              </a:rPr>
              <a:t> </a:t>
            </a:r>
            <a:r>
              <a:rPr sz="600" spc="20" dirty="0">
                <a:latin typeface="Microsoft Sans Serif"/>
                <a:cs typeface="Microsoft Sans Serif"/>
              </a:rPr>
              <a:t>de</a:t>
            </a:r>
            <a:endParaRPr sz="600">
              <a:latin typeface="Microsoft Sans Serif"/>
              <a:cs typeface="Microsoft Sans Serif"/>
            </a:endParaRPr>
          </a:p>
          <a:p>
            <a:pPr marL="56515">
              <a:lnSpc>
                <a:spcPct val="100000"/>
              </a:lnSpc>
              <a:spcBef>
                <a:spcPts val="170"/>
              </a:spcBef>
            </a:pPr>
            <a:r>
              <a:rPr sz="550" spc="10" dirty="0">
                <a:latin typeface="Microsoft Sans Serif"/>
                <a:cs typeface="Microsoft Sans Serif"/>
              </a:rPr>
              <a:t>Valor</a:t>
            </a:r>
            <a:r>
              <a:rPr sz="550" spc="-35" dirty="0">
                <a:latin typeface="Microsoft Sans Serif"/>
                <a:cs typeface="Microsoft Sans Serif"/>
              </a:rPr>
              <a:t> </a:t>
            </a:r>
            <a:r>
              <a:rPr sz="550" spc="15" dirty="0">
                <a:latin typeface="Microsoft Sans Serif"/>
                <a:cs typeface="Microsoft Sans Serif"/>
              </a:rPr>
              <a:t>constante</a:t>
            </a:r>
            <a:endParaRPr sz="550">
              <a:latin typeface="Microsoft Sans Serif"/>
              <a:cs typeface="Microsoft Sans Serif"/>
            </a:endParaRPr>
          </a:p>
        </p:txBody>
      </p:sp>
      <p:sp>
        <p:nvSpPr>
          <p:cNvPr id="241" name="object 241"/>
          <p:cNvSpPr txBox="1"/>
          <p:nvPr/>
        </p:nvSpPr>
        <p:spPr>
          <a:xfrm>
            <a:off x="2561692" y="7343166"/>
            <a:ext cx="457226" cy="120546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sz="700" spc="20" dirty="0">
                <a:latin typeface="Microsoft Sans Serif"/>
                <a:cs typeface="Microsoft Sans Serif"/>
              </a:rPr>
              <a:t>yo</a:t>
            </a:r>
            <a:r>
              <a:rPr sz="700" spc="-5" dirty="0">
                <a:latin typeface="Microsoft Sans Serif"/>
                <a:cs typeface="Microsoft Sans Serif"/>
              </a:rPr>
              <a:t> </a:t>
            </a:r>
            <a:r>
              <a:rPr sz="700" spc="-10" dirty="0">
                <a:latin typeface="Microsoft Sans Serif"/>
                <a:cs typeface="Microsoft Sans Serif"/>
              </a:rPr>
              <a:t>=</a:t>
            </a:r>
            <a:endParaRPr sz="700">
              <a:latin typeface="Microsoft Sans Serif"/>
              <a:cs typeface="Microsoft Sans Serif"/>
            </a:endParaRPr>
          </a:p>
        </p:txBody>
      </p:sp>
      <p:sp>
        <p:nvSpPr>
          <p:cNvPr id="242" name="object 242"/>
          <p:cNvSpPr txBox="1"/>
          <p:nvPr/>
        </p:nvSpPr>
        <p:spPr>
          <a:xfrm>
            <a:off x="2603769" y="7399074"/>
            <a:ext cx="134390" cy="82074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sz="450" spc="5" dirty="0">
                <a:latin typeface="Microsoft Sans Serif"/>
                <a:cs typeface="Microsoft Sans Serif"/>
              </a:rPr>
              <a:t>1</a:t>
            </a:r>
            <a:endParaRPr sz="450">
              <a:latin typeface="Microsoft Sans Serif"/>
              <a:cs typeface="Microsoft Sans Serif"/>
            </a:endParaRPr>
          </a:p>
        </p:txBody>
      </p:sp>
      <p:sp>
        <p:nvSpPr>
          <p:cNvPr id="243" name="object 243"/>
          <p:cNvSpPr txBox="1"/>
          <p:nvPr/>
        </p:nvSpPr>
        <p:spPr>
          <a:xfrm>
            <a:off x="3332937" y="7537000"/>
            <a:ext cx="515655" cy="112851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sz="650" spc="-20" dirty="0">
                <a:latin typeface="Microsoft Sans Serif"/>
                <a:cs typeface="Microsoft Sans Serif"/>
              </a:rPr>
              <a:t>z</a:t>
            </a:r>
            <a:r>
              <a:rPr sz="450" spc="5" dirty="0">
                <a:latin typeface="Microsoft Sans Serif"/>
                <a:cs typeface="Microsoft Sans Serif"/>
              </a:rPr>
              <a:t>2</a:t>
            </a:r>
            <a:r>
              <a:rPr sz="650" spc="-20" dirty="0">
                <a:latin typeface="Microsoft Sans Serif"/>
                <a:cs typeface="Microsoft Sans Serif"/>
              </a:rPr>
              <a:t>+Z</a:t>
            </a:r>
            <a:r>
              <a:rPr sz="450" spc="5" dirty="0">
                <a:latin typeface="Microsoft Sans Serif"/>
                <a:cs typeface="Microsoft Sans Serif"/>
              </a:rPr>
              <a:t>0</a:t>
            </a:r>
            <a:endParaRPr sz="450">
              <a:latin typeface="Microsoft Sans Serif"/>
              <a:cs typeface="Microsoft Sans Serif"/>
            </a:endParaRPr>
          </a:p>
        </p:txBody>
      </p:sp>
      <p:sp>
        <p:nvSpPr>
          <p:cNvPr id="244" name="object 244"/>
          <p:cNvSpPr txBox="1"/>
          <p:nvPr/>
        </p:nvSpPr>
        <p:spPr>
          <a:xfrm>
            <a:off x="2915754" y="7462082"/>
            <a:ext cx="346206" cy="120546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sz="700" spc="-30" dirty="0">
                <a:latin typeface="Microsoft Sans Serif"/>
                <a:cs typeface="Microsoft Sans Serif"/>
              </a:rPr>
              <a:t>Z</a:t>
            </a:r>
            <a:r>
              <a:rPr sz="700" spc="-5" dirty="0">
                <a:latin typeface="Microsoft Sans Serif"/>
                <a:cs typeface="Microsoft Sans Serif"/>
              </a:rPr>
              <a:t> </a:t>
            </a:r>
            <a:r>
              <a:rPr sz="700" spc="-10" dirty="0">
                <a:latin typeface="Microsoft Sans Serif"/>
                <a:cs typeface="Microsoft Sans Serif"/>
              </a:rPr>
              <a:t>+</a:t>
            </a:r>
            <a:endParaRPr sz="700">
              <a:latin typeface="Microsoft Sans Serif"/>
              <a:cs typeface="Microsoft Sans Serif"/>
            </a:endParaRPr>
          </a:p>
        </p:txBody>
      </p:sp>
      <p:sp>
        <p:nvSpPr>
          <p:cNvPr id="245" name="object 245"/>
          <p:cNvSpPr txBox="1"/>
          <p:nvPr/>
        </p:nvSpPr>
        <p:spPr>
          <a:xfrm>
            <a:off x="3256967" y="7307869"/>
            <a:ext cx="613530" cy="128240"/>
          </a:xfrm>
          <a:prstGeom prst="rect">
            <a:avLst/>
          </a:prstGeom>
        </p:spPr>
        <p:txBody>
          <a:bodyPr vert="horz" wrap="square" lIns="0" tIns="25400" rIns="0" bIns="0" rtlCol="0">
            <a:spAutoFit/>
          </a:bodyPr>
          <a:lstStyle/>
          <a:p>
            <a:pPr marL="91440" marR="30480" indent="-53975">
              <a:lnSpc>
                <a:spcPts val="750"/>
              </a:lnSpc>
              <a:spcBef>
                <a:spcPts val="200"/>
              </a:spcBef>
            </a:pPr>
            <a:r>
              <a:rPr sz="700" dirty="0">
                <a:latin typeface="Microsoft Sans Serif"/>
                <a:cs typeface="Microsoft Sans Serif"/>
              </a:rPr>
              <a:t>V</a:t>
            </a:r>
            <a:r>
              <a:rPr sz="450" dirty="0">
                <a:latin typeface="Microsoft Sans Serif"/>
                <a:cs typeface="Microsoft Sans Serif"/>
              </a:rPr>
              <a:t>un </a:t>
            </a:r>
            <a:r>
              <a:rPr sz="450" spc="5" dirty="0">
                <a:latin typeface="Microsoft Sans Serif"/>
                <a:cs typeface="Microsoft Sans Serif"/>
              </a:rPr>
              <a:t> </a:t>
            </a:r>
            <a:r>
              <a:rPr sz="700" spc="-30" dirty="0">
                <a:latin typeface="Microsoft Sans Serif"/>
                <a:cs typeface="Microsoft Sans Serif"/>
              </a:rPr>
              <a:t>Z</a:t>
            </a:r>
            <a:r>
              <a:rPr sz="700" spc="-390" dirty="0">
                <a:latin typeface="Microsoft Sans Serif"/>
                <a:cs typeface="Microsoft Sans Serif"/>
              </a:rPr>
              <a:t>Z</a:t>
            </a:r>
            <a:r>
              <a:rPr sz="675" spc="7" baseline="-24691" dirty="0">
                <a:latin typeface="Microsoft Sans Serif"/>
                <a:cs typeface="Microsoft Sans Serif"/>
              </a:rPr>
              <a:t>2</a:t>
            </a:r>
            <a:r>
              <a:rPr sz="675" spc="-7" baseline="-24691" dirty="0">
                <a:latin typeface="Microsoft Sans Serif"/>
                <a:cs typeface="Microsoft Sans Serif"/>
              </a:rPr>
              <a:t> </a:t>
            </a:r>
            <a:r>
              <a:rPr sz="675" spc="7" baseline="-24691" dirty="0">
                <a:latin typeface="Microsoft Sans Serif"/>
                <a:cs typeface="Microsoft Sans Serif"/>
              </a:rPr>
              <a:t>0</a:t>
            </a:r>
            <a:endParaRPr sz="675" baseline="-24691">
              <a:latin typeface="Microsoft Sans Serif"/>
              <a:cs typeface="Microsoft Sans Serif"/>
            </a:endParaRPr>
          </a:p>
        </p:txBody>
      </p:sp>
      <p:sp>
        <p:nvSpPr>
          <p:cNvPr id="246" name="object 246"/>
          <p:cNvSpPr txBox="1"/>
          <p:nvPr/>
        </p:nvSpPr>
        <p:spPr>
          <a:xfrm>
            <a:off x="3035030" y="7517934"/>
            <a:ext cx="134390" cy="82074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sz="450" spc="5" dirty="0">
                <a:latin typeface="Microsoft Sans Serif"/>
                <a:cs typeface="Microsoft Sans Serif"/>
              </a:rPr>
              <a:t>1</a:t>
            </a:r>
            <a:endParaRPr sz="450">
              <a:latin typeface="Microsoft Sans Serif"/>
              <a:cs typeface="Microsoft Sans Serif"/>
            </a:endParaRPr>
          </a:p>
        </p:txBody>
      </p:sp>
      <p:sp>
        <p:nvSpPr>
          <p:cNvPr id="247" name="object 247"/>
          <p:cNvSpPr txBox="1"/>
          <p:nvPr/>
        </p:nvSpPr>
        <p:spPr>
          <a:xfrm>
            <a:off x="10670745" y="7504612"/>
            <a:ext cx="1601021" cy="233045"/>
          </a:xfrm>
          <a:prstGeom prst="rect">
            <a:avLst/>
          </a:prstGeom>
        </p:spPr>
        <p:txBody>
          <a:bodyPr vert="horz" wrap="square" lIns="0" tIns="20955" rIns="0" bIns="0" rtlCol="0">
            <a:spAutoFit/>
          </a:bodyPr>
          <a:lstStyle/>
          <a:p>
            <a:pPr marR="5080" algn="r">
              <a:lnSpc>
                <a:spcPct val="100000"/>
              </a:lnSpc>
              <a:spcBef>
                <a:spcPts val="165"/>
              </a:spcBef>
            </a:pPr>
            <a:r>
              <a:rPr sz="600" spc="15" dirty="0">
                <a:latin typeface="Microsoft Sans Serif"/>
                <a:cs typeface="Microsoft Sans Serif"/>
              </a:rPr>
              <a:t>Extrapolación</a:t>
            </a:r>
            <a:r>
              <a:rPr sz="600" spc="-5" dirty="0">
                <a:latin typeface="Microsoft Sans Serif"/>
                <a:cs typeface="Microsoft Sans Serif"/>
              </a:rPr>
              <a:t> </a:t>
            </a:r>
            <a:r>
              <a:rPr sz="600" spc="20" dirty="0">
                <a:latin typeface="Microsoft Sans Serif"/>
                <a:cs typeface="Microsoft Sans Serif"/>
              </a:rPr>
              <a:t>de</a:t>
            </a:r>
            <a:endParaRPr sz="600">
              <a:latin typeface="Microsoft Sans Serif"/>
              <a:cs typeface="Microsoft Sans Serif"/>
            </a:endParaRPr>
          </a:p>
          <a:p>
            <a:pPr marR="19685" algn="r">
              <a:lnSpc>
                <a:spcPct val="100000"/>
              </a:lnSpc>
              <a:spcBef>
                <a:spcPts val="70"/>
              </a:spcBef>
            </a:pPr>
            <a:r>
              <a:rPr sz="650" spc="10" dirty="0">
                <a:latin typeface="Microsoft Sans Serif"/>
                <a:cs typeface="Microsoft Sans Serif"/>
              </a:rPr>
              <a:t>Sobre</a:t>
            </a:r>
            <a:r>
              <a:rPr sz="650" spc="-5" dirty="0">
                <a:latin typeface="Microsoft Sans Serif"/>
                <a:cs typeface="Microsoft Sans Serif"/>
              </a:rPr>
              <a:t> </a:t>
            </a:r>
            <a:r>
              <a:rPr sz="650" spc="30" dirty="0">
                <a:latin typeface="Microsoft Sans Serif"/>
                <a:cs typeface="Microsoft Sans Serif"/>
              </a:rPr>
              <a:t>transitorio</a:t>
            </a:r>
            <a:endParaRPr sz="650">
              <a:latin typeface="Microsoft Sans Serif"/>
              <a:cs typeface="Microsoft Sans Serif"/>
            </a:endParaRPr>
          </a:p>
        </p:txBody>
      </p:sp>
      <p:sp>
        <p:nvSpPr>
          <p:cNvPr id="248" name="object 248"/>
          <p:cNvSpPr txBox="1"/>
          <p:nvPr/>
        </p:nvSpPr>
        <p:spPr>
          <a:xfrm>
            <a:off x="6481196" y="7617576"/>
            <a:ext cx="1412579" cy="120546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  <a:tabLst>
                <a:tab pos="263525" algn="l"/>
                <a:tab pos="513715" algn="l"/>
              </a:tabLst>
            </a:pPr>
            <a:r>
              <a:rPr sz="700" spc="40" dirty="0">
                <a:latin typeface="Microsoft Sans Serif"/>
                <a:cs typeface="Microsoft Sans Serif"/>
              </a:rPr>
              <a:t>I</a:t>
            </a:r>
            <a:r>
              <a:rPr sz="450" spc="-20" dirty="0">
                <a:latin typeface="Microsoft Sans Serif"/>
                <a:cs typeface="Microsoft Sans Serif"/>
              </a:rPr>
              <a:t>aF	</a:t>
            </a:r>
            <a:r>
              <a:rPr sz="700" spc="40" dirty="0">
                <a:latin typeface="Microsoft Sans Serif"/>
                <a:cs typeface="Microsoft Sans Serif"/>
              </a:rPr>
              <a:t>I</a:t>
            </a:r>
            <a:r>
              <a:rPr sz="450" spc="-10" dirty="0">
                <a:latin typeface="Microsoft Sans Serif"/>
                <a:cs typeface="Microsoft Sans Serif"/>
              </a:rPr>
              <a:t>bF	</a:t>
            </a:r>
            <a:r>
              <a:rPr sz="700" spc="40" dirty="0">
                <a:latin typeface="Microsoft Sans Serif"/>
                <a:cs typeface="Microsoft Sans Serif"/>
              </a:rPr>
              <a:t>I</a:t>
            </a:r>
            <a:r>
              <a:rPr sz="450" spc="-30" dirty="0">
                <a:latin typeface="Microsoft Sans Serif"/>
                <a:cs typeface="Microsoft Sans Serif"/>
              </a:rPr>
              <a:t>cF</a:t>
            </a:r>
            <a:endParaRPr sz="450">
              <a:latin typeface="Microsoft Sans Serif"/>
              <a:cs typeface="Microsoft Sans Serif"/>
            </a:endParaRPr>
          </a:p>
        </p:txBody>
      </p:sp>
      <p:sp>
        <p:nvSpPr>
          <p:cNvPr id="249" name="object 249"/>
          <p:cNvSpPr txBox="1"/>
          <p:nvPr/>
        </p:nvSpPr>
        <p:spPr>
          <a:xfrm>
            <a:off x="3203209" y="7667814"/>
            <a:ext cx="728932" cy="120546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sz="700" u="sng" dirty="0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   </a:t>
            </a:r>
            <a:r>
              <a:rPr sz="700" u="sng" spc="65" dirty="0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 </a:t>
            </a:r>
            <a:r>
              <a:rPr sz="700" u="sng" spc="-10" dirty="0">
                <a:uFill>
                  <a:solidFill>
                    <a:srgbClr val="000000"/>
                  </a:solidFill>
                </a:uFill>
                <a:latin typeface="Microsoft Sans Serif"/>
                <a:cs typeface="Microsoft Sans Serif"/>
              </a:rPr>
              <a:t>z</a:t>
            </a:r>
            <a:r>
              <a:rPr sz="450" u="sng" spc="-10" dirty="0">
                <a:uFill>
                  <a:solidFill>
                    <a:srgbClr val="000000"/>
                  </a:solidFill>
                </a:uFill>
                <a:latin typeface="Microsoft Sans Serif"/>
                <a:cs typeface="Microsoft Sans Serif"/>
              </a:rPr>
              <a:t>0</a:t>
            </a:r>
            <a:r>
              <a:rPr sz="450" u="sng" spc="-20" dirty="0">
                <a:uFill>
                  <a:solidFill>
                    <a:srgbClr val="000000"/>
                  </a:solidFill>
                </a:uFill>
                <a:latin typeface="Microsoft Sans Serif"/>
                <a:cs typeface="Microsoft Sans Serif"/>
              </a:rPr>
              <a:t> </a:t>
            </a:r>
            <a:endParaRPr sz="450">
              <a:latin typeface="Microsoft Sans Serif"/>
              <a:cs typeface="Microsoft Sans Serif"/>
            </a:endParaRPr>
          </a:p>
        </p:txBody>
      </p:sp>
      <p:sp>
        <p:nvSpPr>
          <p:cNvPr id="250" name="object 250"/>
          <p:cNvSpPr txBox="1"/>
          <p:nvPr/>
        </p:nvSpPr>
        <p:spPr>
          <a:xfrm>
            <a:off x="2503260" y="7727244"/>
            <a:ext cx="1187619" cy="120546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38100">
              <a:lnSpc>
                <a:spcPct val="100000"/>
              </a:lnSpc>
              <a:spcBef>
                <a:spcPts val="100"/>
              </a:spcBef>
            </a:pPr>
            <a:r>
              <a:rPr sz="1050" spc="37" baseline="-15873" dirty="0">
                <a:latin typeface="Microsoft Sans Serif"/>
                <a:cs typeface="Microsoft Sans Serif"/>
              </a:rPr>
              <a:t>I</a:t>
            </a:r>
            <a:r>
              <a:rPr sz="675" spc="37" baseline="-24691" dirty="0">
                <a:latin typeface="Microsoft Sans Serif"/>
                <a:cs typeface="Microsoft Sans Serif"/>
              </a:rPr>
              <a:t>2 </a:t>
            </a:r>
            <a:r>
              <a:rPr sz="650" spc="-10" dirty="0">
                <a:latin typeface="Microsoft Sans Serif"/>
                <a:cs typeface="Microsoft Sans Serif"/>
              </a:rPr>
              <a:t>=</a:t>
            </a:r>
            <a:r>
              <a:rPr sz="650" spc="-35" dirty="0">
                <a:latin typeface="Microsoft Sans Serif"/>
                <a:cs typeface="Microsoft Sans Serif"/>
              </a:rPr>
              <a:t> </a:t>
            </a:r>
            <a:r>
              <a:rPr sz="650" dirty="0">
                <a:latin typeface="Microsoft Sans Serif"/>
                <a:cs typeface="Microsoft Sans Serif"/>
              </a:rPr>
              <a:t>-I</a:t>
            </a:r>
            <a:r>
              <a:rPr sz="450" dirty="0">
                <a:latin typeface="Microsoft Sans Serif"/>
                <a:cs typeface="Microsoft Sans Serif"/>
              </a:rPr>
              <a:t>1</a:t>
            </a:r>
            <a:r>
              <a:rPr sz="650" dirty="0">
                <a:latin typeface="Microsoft Sans Serif"/>
                <a:cs typeface="Microsoft Sans Serif"/>
              </a:rPr>
              <a:t>z</a:t>
            </a:r>
            <a:r>
              <a:rPr sz="450" dirty="0">
                <a:latin typeface="Microsoft Sans Serif"/>
                <a:cs typeface="Microsoft Sans Serif"/>
              </a:rPr>
              <a:t>2</a:t>
            </a:r>
            <a:r>
              <a:rPr sz="650" dirty="0">
                <a:latin typeface="Microsoft Sans Serif"/>
                <a:cs typeface="Microsoft Sans Serif"/>
              </a:rPr>
              <a:t>+Z</a:t>
            </a:r>
            <a:r>
              <a:rPr sz="450" dirty="0">
                <a:latin typeface="Microsoft Sans Serif"/>
                <a:cs typeface="Microsoft Sans Serif"/>
              </a:rPr>
              <a:t>0</a:t>
            </a:r>
            <a:endParaRPr sz="450">
              <a:latin typeface="Microsoft Sans Serif"/>
              <a:cs typeface="Microsoft Sans Serif"/>
            </a:endParaRPr>
          </a:p>
        </p:txBody>
      </p:sp>
      <p:sp>
        <p:nvSpPr>
          <p:cNvPr id="251" name="object 251"/>
          <p:cNvSpPr txBox="1"/>
          <p:nvPr/>
        </p:nvSpPr>
        <p:spPr>
          <a:xfrm>
            <a:off x="3434608" y="7934512"/>
            <a:ext cx="154843" cy="120546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sz="700" spc="-25" dirty="0">
                <a:latin typeface="Microsoft Sans Serif"/>
                <a:cs typeface="Microsoft Sans Serif"/>
              </a:rPr>
              <a:t>z</a:t>
            </a:r>
            <a:endParaRPr sz="700">
              <a:latin typeface="Microsoft Sans Serif"/>
              <a:cs typeface="Microsoft Sans Serif"/>
            </a:endParaRPr>
          </a:p>
        </p:txBody>
      </p:sp>
      <p:sp>
        <p:nvSpPr>
          <p:cNvPr id="252" name="object 252"/>
          <p:cNvSpPr txBox="1"/>
          <p:nvPr/>
        </p:nvSpPr>
        <p:spPr>
          <a:xfrm>
            <a:off x="2757995" y="7990898"/>
            <a:ext cx="365196" cy="120546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sz="700" spc="-10" dirty="0">
                <a:latin typeface="Microsoft Sans Serif"/>
                <a:cs typeface="Microsoft Sans Serif"/>
              </a:rPr>
              <a:t>=</a:t>
            </a:r>
            <a:r>
              <a:rPr sz="700" spc="-5" dirty="0">
                <a:latin typeface="Microsoft Sans Serif"/>
                <a:cs typeface="Microsoft Sans Serif"/>
              </a:rPr>
              <a:t> </a:t>
            </a:r>
            <a:r>
              <a:rPr sz="700" spc="-10" dirty="0">
                <a:latin typeface="Microsoft Sans Serif"/>
                <a:cs typeface="Microsoft Sans Serif"/>
              </a:rPr>
              <a:t>-</a:t>
            </a:r>
            <a:r>
              <a:rPr sz="700" spc="40" dirty="0">
                <a:latin typeface="Microsoft Sans Serif"/>
                <a:cs typeface="Microsoft Sans Serif"/>
              </a:rPr>
              <a:t>I</a:t>
            </a:r>
            <a:endParaRPr sz="700">
              <a:latin typeface="Microsoft Sans Serif"/>
              <a:cs typeface="Microsoft Sans Serif"/>
            </a:endParaRPr>
          </a:p>
        </p:txBody>
      </p:sp>
      <p:sp>
        <p:nvSpPr>
          <p:cNvPr id="253" name="object 253"/>
          <p:cNvSpPr txBox="1"/>
          <p:nvPr/>
        </p:nvSpPr>
        <p:spPr>
          <a:xfrm>
            <a:off x="3564437" y="7988836"/>
            <a:ext cx="134390" cy="82074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sz="450" spc="5" dirty="0">
                <a:latin typeface="Microsoft Sans Serif"/>
                <a:cs typeface="Microsoft Sans Serif"/>
              </a:rPr>
              <a:t>2</a:t>
            </a:r>
            <a:endParaRPr sz="450">
              <a:latin typeface="Microsoft Sans Serif"/>
              <a:cs typeface="Microsoft Sans Serif"/>
            </a:endParaRPr>
          </a:p>
        </p:txBody>
      </p:sp>
      <p:sp>
        <p:nvSpPr>
          <p:cNvPr id="254" name="object 254"/>
          <p:cNvSpPr txBox="1"/>
          <p:nvPr/>
        </p:nvSpPr>
        <p:spPr>
          <a:xfrm>
            <a:off x="2561691" y="8015007"/>
            <a:ext cx="1097048" cy="120546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  <a:tabLst>
                <a:tab pos="231775" algn="l"/>
              </a:tabLst>
            </a:pPr>
            <a:r>
              <a:rPr sz="700" spc="25" dirty="0">
                <a:latin typeface="Microsoft Sans Serif"/>
                <a:cs typeface="Microsoft Sans Serif"/>
              </a:rPr>
              <a:t>I</a:t>
            </a:r>
            <a:r>
              <a:rPr sz="450" spc="25" dirty="0">
                <a:latin typeface="Microsoft Sans Serif"/>
                <a:cs typeface="Microsoft Sans Serif"/>
              </a:rPr>
              <a:t>0	</a:t>
            </a:r>
            <a:r>
              <a:rPr sz="450" spc="-10" dirty="0">
                <a:latin typeface="Microsoft Sans Serif"/>
                <a:cs typeface="Microsoft Sans Serif"/>
              </a:rPr>
              <a:t>1</a:t>
            </a:r>
            <a:r>
              <a:rPr sz="650" spc="-10" dirty="0">
                <a:latin typeface="Microsoft Sans Serif"/>
                <a:cs typeface="Microsoft Sans Serif"/>
              </a:rPr>
              <a:t>z</a:t>
            </a:r>
            <a:r>
              <a:rPr sz="450" spc="-10" dirty="0">
                <a:latin typeface="Microsoft Sans Serif"/>
                <a:cs typeface="Microsoft Sans Serif"/>
              </a:rPr>
              <a:t>2</a:t>
            </a:r>
            <a:r>
              <a:rPr sz="650" spc="-10" dirty="0">
                <a:latin typeface="Microsoft Sans Serif"/>
                <a:cs typeface="Microsoft Sans Serif"/>
              </a:rPr>
              <a:t>+Z</a:t>
            </a:r>
            <a:r>
              <a:rPr sz="450" spc="-10" dirty="0">
                <a:latin typeface="Microsoft Sans Serif"/>
                <a:cs typeface="Microsoft Sans Serif"/>
              </a:rPr>
              <a:t>0</a:t>
            </a:r>
            <a:endParaRPr sz="450">
              <a:latin typeface="Microsoft Sans Serif"/>
              <a:cs typeface="Microsoft Sans Serif"/>
            </a:endParaRPr>
          </a:p>
        </p:txBody>
      </p:sp>
      <p:sp>
        <p:nvSpPr>
          <p:cNvPr id="255" name="object 255"/>
          <p:cNvSpPr txBox="1"/>
          <p:nvPr/>
        </p:nvSpPr>
        <p:spPr>
          <a:xfrm>
            <a:off x="6004359" y="7918048"/>
            <a:ext cx="996256" cy="163891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05410" marR="5080" indent="-93345">
              <a:lnSpc>
                <a:spcPct val="150600"/>
              </a:lnSpc>
              <a:spcBef>
                <a:spcPts val="100"/>
              </a:spcBef>
            </a:pPr>
            <a:r>
              <a:rPr sz="650" spc="-20" dirty="0">
                <a:latin typeface="Microsoft Sans Serif"/>
                <a:cs typeface="Microsoft Sans Serif"/>
              </a:rPr>
              <a:t>En</a:t>
            </a:r>
            <a:r>
              <a:rPr sz="650" spc="-5" dirty="0">
                <a:latin typeface="Microsoft Sans Serif"/>
                <a:cs typeface="Microsoft Sans Serif"/>
              </a:rPr>
              <a:t> </a:t>
            </a:r>
            <a:r>
              <a:rPr sz="650" spc="10" dirty="0">
                <a:latin typeface="Microsoft Sans Serif"/>
                <a:cs typeface="Microsoft Sans Serif"/>
              </a:rPr>
              <a:t>la</a:t>
            </a:r>
            <a:r>
              <a:rPr sz="650" spc="-5" dirty="0">
                <a:latin typeface="Microsoft Sans Serif"/>
                <a:cs typeface="Microsoft Sans Serif"/>
              </a:rPr>
              <a:t> Falla:  I</a:t>
            </a:r>
            <a:r>
              <a:rPr sz="450" spc="-5" dirty="0">
                <a:latin typeface="Microsoft Sans Serif"/>
                <a:cs typeface="Microsoft Sans Serif"/>
              </a:rPr>
              <a:t>aF</a:t>
            </a:r>
            <a:r>
              <a:rPr sz="650" spc="-5" dirty="0">
                <a:latin typeface="Microsoft Sans Serif"/>
                <a:cs typeface="Microsoft Sans Serif"/>
              </a:rPr>
              <a:t>=</a:t>
            </a:r>
            <a:r>
              <a:rPr sz="650" spc="-20" dirty="0">
                <a:latin typeface="Microsoft Sans Serif"/>
                <a:cs typeface="Microsoft Sans Serif"/>
              </a:rPr>
              <a:t> </a:t>
            </a:r>
            <a:r>
              <a:rPr sz="650" spc="10" dirty="0">
                <a:latin typeface="Microsoft Sans Serif"/>
                <a:cs typeface="Microsoft Sans Serif"/>
              </a:rPr>
              <a:t>0</a:t>
            </a:r>
            <a:endParaRPr sz="650">
              <a:latin typeface="Microsoft Sans Serif"/>
              <a:cs typeface="Microsoft Sans Serif"/>
            </a:endParaRPr>
          </a:p>
        </p:txBody>
      </p:sp>
      <p:sp>
        <p:nvSpPr>
          <p:cNvPr id="256" name="object 256"/>
          <p:cNvSpPr txBox="1"/>
          <p:nvPr/>
        </p:nvSpPr>
        <p:spPr>
          <a:xfrm>
            <a:off x="9100126" y="8149791"/>
            <a:ext cx="5844602" cy="105157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sz="600" spc="-5" dirty="0">
                <a:latin typeface="Microsoft Sans Serif"/>
                <a:cs typeface="Microsoft Sans Serif"/>
              </a:rPr>
              <a:t>Fig. </a:t>
            </a:r>
            <a:r>
              <a:rPr sz="600" dirty="0">
                <a:latin typeface="Microsoft Sans Serif"/>
                <a:cs typeface="Microsoft Sans Serif"/>
              </a:rPr>
              <a:t>6. Traza </a:t>
            </a:r>
            <a:r>
              <a:rPr sz="600" spc="15" dirty="0">
                <a:latin typeface="Microsoft Sans Serif"/>
                <a:cs typeface="Microsoft Sans Serif"/>
              </a:rPr>
              <a:t>simétrica</a:t>
            </a:r>
            <a:r>
              <a:rPr sz="600" dirty="0">
                <a:latin typeface="Microsoft Sans Serif"/>
                <a:cs typeface="Microsoft Sans Serif"/>
              </a:rPr>
              <a:t> </a:t>
            </a:r>
            <a:r>
              <a:rPr sz="600" spc="20" dirty="0">
                <a:latin typeface="Microsoft Sans Serif"/>
                <a:cs typeface="Microsoft Sans Serif"/>
              </a:rPr>
              <a:t>de</a:t>
            </a:r>
            <a:r>
              <a:rPr sz="600" dirty="0">
                <a:latin typeface="Microsoft Sans Serif"/>
                <a:cs typeface="Microsoft Sans Serif"/>
              </a:rPr>
              <a:t> </a:t>
            </a:r>
            <a:r>
              <a:rPr sz="600" spc="10" dirty="0">
                <a:latin typeface="Microsoft Sans Serif"/>
                <a:cs typeface="Microsoft Sans Serif"/>
              </a:rPr>
              <a:t>la</a:t>
            </a:r>
            <a:r>
              <a:rPr sz="600" dirty="0">
                <a:latin typeface="Microsoft Sans Serif"/>
                <a:cs typeface="Microsoft Sans Serif"/>
              </a:rPr>
              <a:t> </a:t>
            </a:r>
            <a:r>
              <a:rPr sz="600" spc="25" dirty="0">
                <a:latin typeface="Microsoft Sans Serif"/>
                <a:cs typeface="Microsoft Sans Serif"/>
              </a:rPr>
              <a:t>corriente</a:t>
            </a:r>
            <a:r>
              <a:rPr sz="600" dirty="0">
                <a:latin typeface="Microsoft Sans Serif"/>
                <a:cs typeface="Microsoft Sans Serif"/>
              </a:rPr>
              <a:t> </a:t>
            </a:r>
            <a:r>
              <a:rPr sz="600" spc="20" dirty="0">
                <a:latin typeface="Microsoft Sans Serif"/>
                <a:cs typeface="Microsoft Sans Serif"/>
              </a:rPr>
              <a:t>de</a:t>
            </a:r>
            <a:r>
              <a:rPr sz="600" spc="-5" dirty="0">
                <a:latin typeface="Microsoft Sans Serif"/>
                <a:cs typeface="Microsoft Sans Serif"/>
              </a:rPr>
              <a:t> </a:t>
            </a:r>
            <a:r>
              <a:rPr sz="600" spc="20" dirty="0">
                <a:latin typeface="Microsoft Sans Serif"/>
                <a:cs typeface="Microsoft Sans Serif"/>
              </a:rPr>
              <a:t>cortocircuito</a:t>
            </a:r>
            <a:r>
              <a:rPr sz="600" dirty="0">
                <a:latin typeface="Microsoft Sans Serif"/>
                <a:cs typeface="Microsoft Sans Serif"/>
              </a:rPr>
              <a:t> </a:t>
            </a:r>
            <a:r>
              <a:rPr sz="600" spc="20" dirty="0">
                <a:latin typeface="Microsoft Sans Serif"/>
                <a:cs typeface="Microsoft Sans Serif"/>
              </a:rPr>
              <a:t>de</a:t>
            </a:r>
            <a:r>
              <a:rPr sz="600" dirty="0">
                <a:latin typeface="Microsoft Sans Serif"/>
                <a:cs typeface="Microsoft Sans Serif"/>
              </a:rPr>
              <a:t> </a:t>
            </a:r>
            <a:r>
              <a:rPr sz="600" spc="35" dirty="0">
                <a:latin typeface="Microsoft Sans Serif"/>
                <a:cs typeface="Microsoft Sans Serif"/>
              </a:rPr>
              <a:t>un</a:t>
            </a:r>
            <a:r>
              <a:rPr sz="600" dirty="0">
                <a:latin typeface="Microsoft Sans Serif"/>
                <a:cs typeface="Microsoft Sans Serif"/>
              </a:rPr>
              <a:t> </a:t>
            </a:r>
            <a:r>
              <a:rPr sz="600" spc="25" dirty="0">
                <a:latin typeface="Microsoft Sans Serif"/>
                <a:cs typeface="Microsoft Sans Serif"/>
              </a:rPr>
              <a:t>generador</a:t>
            </a:r>
            <a:endParaRPr sz="600">
              <a:latin typeface="Microsoft Sans Serif"/>
              <a:cs typeface="Microsoft Sans Serif"/>
            </a:endParaRPr>
          </a:p>
        </p:txBody>
      </p:sp>
      <p:sp>
        <p:nvSpPr>
          <p:cNvPr id="257" name="object 257"/>
          <p:cNvSpPr txBox="1"/>
          <p:nvPr/>
        </p:nvSpPr>
        <p:spPr>
          <a:xfrm>
            <a:off x="1415188" y="8367726"/>
            <a:ext cx="4262572" cy="105157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sz="500" spc="10" dirty="0">
                <a:latin typeface="Microsoft Sans Serif"/>
                <a:cs typeface="Microsoft Sans Serif"/>
              </a:rPr>
              <a:t>Figura</a:t>
            </a:r>
            <a:r>
              <a:rPr sz="500" spc="5" dirty="0">
                <a:latin typeface="Microsoft Sans Serif"/>
                <a:cs typeface="Microsoft Sans Serif"/>
              </a:rPr>
              <a:t> </a:t>
            </a:r>
            <a:r>
              <a:rPr sz="500" dirty="0">
                <a:latin typeface="Microsoft Sans Serif"/>
                <a:cs typeface="Microsoft Sans Serif"/>
              </a:rPr>
              <a:t>5.      </a:t>
            </a:r>
            <a:r>
              <a:rPr sz="600" spc="10" dirty="0">
                <a:latin typeface="Microsoft Sans Serif"/>
                <a:cs typeface="Microsoft Sans Serif"/>
              </a:rPr>
              <a:t>Conexiones</a:t>
            </a:r>
            <a:r>
              <a:rPr sz="600" spc="-10" dirty="0">
                <a:latin typeface="Microsoft Sans Serif"/>
                <a:cs typeface="Microsoft Sans Serif"/>
              </a:rPr>
              <a:t> </a:t>
            </a:r>
            <a:r>
              <a:rPr sz="600" spc="20" dirty="0">
                <a:latin typeface="Microsoft Sans Serif"/>
                <a:cs typeface="Microsoft Sans Serif"/>
              </a:rPr>
              <a:t>de</a:t>
            </a:r>
            <a:r>
              <a:rPr sz="600" spc="-10" dirty="0">
                <a:latin typeface="Microsoft Sans Serif"/>
                <a:cs typeface="Microsoft Sans Serif"/>
              </a:rPr>
              <a:t> </a:t>
            </a:r>
            <a:r>
              <a:rPr sz="600" spc="25" dirty="0">
                <a:latin typeface="Microsoft Sans Serif"/>
                <a:cs typeface="Microsoft Sans Serif"/>
              </a:rPr>
              <a:t>red</a:t>
            </a:r>
            <a:r>
              <a:rPr sz="600" spc="-10" dirty="0">
                <a:latin typeface="Microsoft Sans Serif"/>
                <a:cs typeface="Microsoft Sans Serif"/>
              </a:rPr>
              <a:t> </a:t>
            </a:r>
            <a:r>
              <a:rPr sz="600" spc="20" dirty="0">
                <a:latin typeface="Microsoft Sans Serif"/>
                <a:cs typeface="Microsoft Sans Serif"/>
              </a:rPr>
              <a:t>de</a:t>
            </a:r>
            <a:r>
              <a:rPr sz="600" spc="-15" dirty="0">
                <a:latin typeface="Microsoft Sans Serif"/>
                <a:cs typeface="Microsoft Sans Serif"/>
              </a:rPr>
              <a:t> </a:t>
            </a:r>
            <a:r>
              <a:rPr sz="600" spc="5" dirty="0">
                <a:latin typeface="Microsoft Sans Serif"/>
                <a:cs typeface="Microsoft Sans Serif"/>
              </a:rPr>
              <a:t>secuencia</a:t>
            </a:r>
            <a:r>
              <a:rPr sz="600" spc="-10" dirty="0">
                <a:latin typeface="Microsoft Sans Serif"/>
                <a:cs typeface="Microsoft Sans Serif"/>
              </a:rPr>
              <a:t> </a:t>
            </a:r>
            <a:r>
              <a:rPr sz="600" spc="20" dirty="0">
                <a:latin typeface="Microsoft Sans Serif"/>
                <a:cs typeface="Microsoft Sans Serif"/>
              </a:rPr>
              <a:t>de</a:t>
            </a:r>
            <a:r>
              <a:rPr sz="600" spc="-10" dirty="0">
                <a:latin typeface="Microsoft Sans Serif"/>
                <a:cs typeface="Microsoft Sans Serif"/>
              </a:rPr>
              <a:t> </a:t>
            </a:r>
            <a:r>
              <a:rPr sz="600" spc="10" dirty="0">
                <a:latin typeface="Microsoft Sans Serif"/>
                <a:cs typeface="Microsoft Sans Serif"/>
              </a:rPr>
              <a:t>fallas</a:t>
            </a:r>
            <a:endParaRPr sz="600">
              <a:latin typeface="Microsoft Sans Serif"/>
              <a:cs typeface="Microsoft Sans Serif"/>
            </a:endParaRPr>
          </a:p>
        </p:txBody>
      </p:sp>
      <p:sp>
        <p:nvSpPr>
          <p:cNvPr id="258" name="object 258"/>
          <p:cNvSpPr txBox="1"/>
          <p:nvPr/>
        </p:nvSpPr>
        <p:spPr>
          <a:xfrm>
            <a:off x="1415277" y="9415125"/>
            <a:ext cx="1459325" cy="143629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sz="850" spc="-25" dirty="0">
                <a:latin typeface="Microsoft Sans Serif"/>
                <a:cs typeface="Microsoft Sans Serif"/>
              </a:rPr>
              <a:t>CAPÍTULO</a:t>
            </a:r>
            <a:r>
              <a:rPr sz="850" spc="-5" dirty="0">
                <a:latin typeface="Microsoft Sans Serif"/>
                <a:cs typeface="Microsoft Sans Serif"/>
              </a:rPr>
              <a:t> </a:t>
            </a:r>
            <a:r>
              <a:rPr sz="850" spc="10" dirty="0">
                <a:latin typeface="Microsoft Sans Serif"/>
                <a:cs typeface="Microsoft Sans Serif"/>
              </a:rPr>
              <a:t>1</a:t>
            </a:r>
            <a:endParaRPr sz="850">
              <a:latin typeface="Microsoft Sans Serif"/>
              <a:cs typeface="Microsoft Sans Serif"/>
            </a:endParaRPr>
          </a:p>
        </p:txBody>
      </p:sp>
      <p:sp>
        <p:nvSpPr>
          <p:cNvPr id="259" name="object 259"/>
          <p:cNvSpPr txBox="1"/>
          <p:nvPr/>
        </p:nvSpPr>
        <p:spPr>
          <a:xfrm>
            <a:off x="7845387" y="9415126"/>
            <a:ext cx="7796212" cy="285115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sz="850" spc="-25" dirty="0">
                <a:latin typeface="Microsoft Sans Serif"/>
                <a:cs typeface="Microsoft Sans Serif"/>
              </a:rPr>
              <a:t>TUTORIAL</a:t>
            </a:r>
            <a:r>
              <a:rPr sz="850" spc="-5" dirty="0">
                <a:latin typeface="Microsoft Sans Serif"/>
                <a:cs typeface="Microsoft Sans Serif"/>
              </a:rPr>
              <a:t> </a:t>
            </a:r>
            <a:r>
              <a:rPr sz="850" spc="-60" dirty="0">
                <a:latin typeface="Microsoft Sans Serif"/>
                <a:cs typeface="Microsoft Sans Serif"/>
              </a:rPr>
              <a:t>SOBRE</a:t>
            </a:r>
            <a:r>
              <a:rPr sz="850" spc="-5" dirty="0">
                <a:latin typeface="Microsoft Sans Serif"/>
                <a:cs typeface="Microsoft Sans Serif"/>
              </a:rPr>
              <a:t> </a:t>
            </a:r>
            <a:r>
              <a:rPr sz="850" spc="-35" dirty="0">
                <a:latin typeface="Microsoft Sans Serif"/>
                <a:cs typeface="Microsoft Sans Serif"/>
              </a:rPr>
              <a:t>PROTECCIÓN</a:t>
            </a:r>
            <a:r>
              <a:rPr sz="850" spc="-5" dirty="0">
                <a:latin typeface="Microsoft Sans Serif"/>
                <a:cs typeface="Microsoft Sans Serif"/>
              </a:rPr>
              <a:t> </a:t>
            </a:r>
            <a:r>
              <a:rPr sz="850" spc="-45" dirty="0">
                <a:latin typeface="Microsoft Sans Serif"/>
                <a:cs typeface="Microsoft Sans Serif"/>
              </a:rPr>
              <a:t>DE</a:t>
            </a:r>
            <a:r>
              <a:rPr sz="850" spc="-5" dirty="0">
                <a:latin typeface="Microsoft Sans Serif"/>
                <a:cs typeface="Microsoft Sans Serif"/>
              </a:rPr>
              <a:t> </a:t>
            </a:r>
            <a:r>
              <a:rPr sz="850" spc="-55" dirty="0">
                <a:latin typeface="Microsoft Sans Serif"/>
                <a:cs typeface="Microsoft Sans Serif"/>
              </a:rPr>
              <a:t>GENERADORES</a:t>
            </a:r>
            <a:r>
              <a:rPr sz="850" dirty="0">
                <a:latin typeface="Microsoft Sans Serif"/>
                <a:cs typeface="Microsoft Sans Serif"/>
              </a:rPr>
              <a:t> </a:t>
            </a:r>
            <a:r>
              <a:rPr sz="850" spc="-30" dirty="0">
                <a:latin typeface="Microsoft Sans Serif"/>
                <a:cs typeface="Microsoft Sans Serif"/>
              </a:rPr>
              <a:t>SÍNCRONOS</a:t>
            </a:r>
            <a:endParaRPr sz="850">
              <a:latin typeface="Microsoft Sans Serif"/>
              <a:cs typeface="Microsoft Sans Serif"/>
            </a:endParaRPr>
          </a:p>
          <a:p>
            <a:pPr marL="1400175">
              <a:lnSpc>
                <a:spcPct val="100000"/>
              </a:lnSpc>
            </a:pPr>
            <a:r>
              <a:rPr sz="850" spc="-15" dirty="0">
                <a:latin typeface="Microsoft Sans Serif"/>
                <a:cs typeface="Microsoft Sans Serif"/>
              </a:rPr>
              <a:t>PUBLICACIÓN</a:t>
            </a:r>
            <a:r>
              <a:rPr sz="850" spc="-5" dirty="0">
                <a:latin typeface="Microsoft Sans Serif"/>
                <a:cs typeface="Microsoft Sans Serif"/>
              </a:rPr>
              <a:t> </a:t>
            </a:r>
            <a:r>
              <a:rPr sz="850" spc="-55" dirty="0">
                <a:latin typeface="Microsoft Sans Serif"/>
                <a:cs typeface="Microsoft Sans Serif"/>
              </a:rPr>
              <a:t>ESPECIAL</a:t>
            </a:r>
            <a:r>
              <a:rPr sz="850" spc="-5" dirty="0">
                <a:latin typeface="Microsoft Sans Serif"/>
                <a:cs typeface="Microsoft Sans Serif"/>
              </a:rPr>
              <a:t> </a:t>
            </a:r>
            <a:r>
              <a:rPr sz="850" spc="-40" dirty="0">
                <a:latin typeface="Microsoft Sans Serif"/>
                <a:cs typeface="Microsoft Sans Serif"/>
              </a:rPr>
              <a:t>DEL</a:t>
            </a:r>
            <a:r>
              <a:rPr sz="850" spc="-5" dirty="0">
                <a:latin typeface="Microsoft Sans Serif"/>
                <a:cs typeface="Microsoft Sans Serif"/>
              </a:rPr>
              <a:t> </a:t>
            </a:r>
            <a:r>
              <a:rPr sz="850" spc="-60" dirty="0">
                <a:latin typeface="Microsoft Sans Serif"/>
                <a:cs typeface="Microsoft Sans Serif"/>
              </a:rPr>
              <a:t>IEEE</a:t>
            </a:r>
            <a:r>
              <a:rPr sz="850" spc="-5" dirty="0">
                <a:latin typeface="Microsoft Sans Serif"/>
                <a:cs typeface="Microsoft Sans Serif"/>
              </a:rPr>
              <a:t> </a:t>
            </a:r>
            <a:r>
              <a:rPr sz="850" spc="-80" dirty="0">
                <a:latin typeface="Microsoft Sans Serif"/>
                <a:cs typeface="Microsoft Sans Serif"/>
              </a:rPr>
              <a:t>PSRC</a:t>
            </a:r>
            <a:endParaRPr sz="850">
              <a:latin typeface="Microsoft Sans Serif"/>
              <a:cs typeface="Microsoft Sans Serif"/>
            </a:endParaRPr>
          </a:p>
        </p:txBody>
      </p:sp>
    </p:spTree>
  </p:cSld>
  <p:clrMapOvr>
    <a:masterClrMapping/>
  </p:clrMapOvr>
</p:sld>
</file>

<file path=ppt/slides/slide7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" name="object 2"/>
          <p:cNvGrpSpPr/>
          <p:nvPr/>
        </p:nvGrpSpPr>
        <p:grpSpPr>
          <a:xfrm>
            <a:off x="2001860" y="1046987"/>
            <a:ext cx="6415769" cy="1066800"/>
            <a:chOff x="870204" y="1046987"/>
            <a:chExt cx="2788920" cy="1066800"/>
          </a:xfrm>
        </p:grpSpPr>
        <p:sp>
          <p:nvSpPr>
            <p:cNvPr id="3" name="object 3"/>
            <p:cNvSpPr/>
            <p:nvPr/>
          </p:nvSpPr>
          <p:spPr>
            <a:xfrm>
              <a:off x="870204" y="1046987"/>
              <a:ext cx="2788920" cy="1066800"/>
            </a:xfrm>
            <a:custGeom>
              <a:avLst/>
              <a:gdLst/>
              <a:ahLst/>
              <a:cxnLst/>
              <a:rect l="l" t="t" r="r" b="b"/>
              <a:pathLst>
                <a:path w="2788920" h="1066800">
                  <a:moveTo>
                    <a:pt x="150875" y="0"/>
                  </a:moveTo>
                  <a:lnTo>
                    <a:pt x="150875" y="1066800"/>
                  </a:lnTo>
                </a:path>
                <a:path w="2788920" h="1066800">
                  <a:moveTo>
                    <a:pt x="0" y="170687"/>
                  </a:moveTo>
                  <a:lnTo>
                    <a:pt x="2788920" y="170687"/>
                  </a:lnTo>
                </a:path>
              </a:pathLst>
            </a:custGeom>
            <a:ln w="15240">
              <a:solidFill>
                <a:srgbClr val="33333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4" name="object 4"/>
            <p:cNvPicPr/>
            <p:nvPr/>
          </p:nvPicPr>
          <p:blipFill>
            <a:blip r:embed="rId2" cstate="print"/>
            <a:stretch>
              <a:fillRect/>
            </a:stretch>
          </p:blipFill>
          <p:spPr>
            <a:xfrm>
              <a:off x="2118359" y="1491995"/>
              <a:ext cx="326135" cy="65531"/>
            </a:xfrm>
            <a:prstGeom prst="rect">
              <a:avLst/>
            </a:prstGeom>
          </p:spPr>
        </p:pic>
        <p:pic>
          <p:nvPicPr>
            <p:cNvPr id="5" name="object 5"/>
            <p:cNvPicPr/>
            <p:nvPr/>
          </p:nvPicPr>
          <p:blipFill>
            <a:blip r:embed="rId3" cstate="print"/>
            <a:stretch>
              <a:fillRect/>
            </a:stretch>
          </p:blipFill>
          <p:spPr>
            <a:xfrm>
              <a:off x="1650492" y="1778507"/>
              <a:ext cx="605027" cy="83819"/>
            </a:xfrm>
            <a:prstGeom prst="rect">
              <a:avLst/>
            </a:prstGeom>
          </p:spPr>
        </p:pic>
        <p:sp>
          <p:nvSpPr>
            <p:cNvPr id="6" name="object 6"/>
            <p:cNvSpPr/>
            <p:nvPr/>
          </p:nvSpPr>
          <p:spPr>
            <a:xfrm>
              <a:off x="1434084" y="1466087"/>
              <a:ext cx="163195" cy="335280"/>
            </a:xfrm>
            <a:custGeom>
              <a:avLst/>
              <a:gdLst/>
              <a:ahLst/>
              <a:cxnLst/>
              <a:rect l="l" t="t" r="r" b="b"/>
              <a:pathLst>
                <a:path w="163194" h="335280">
                  <a:moveTo>
                    <a:pt x="163067" y="335279"/>
                  </a:moveTo>
                  <a:lnTo>
                    <a:pt x="131801" y="290795"/>
                  </a:lnTo>
                  <a:lnTo>
                    <a:pt x="102347" y="243084"/>
                  </a:lnTo>
                  <a:lnTo>
                    <a:pt x="75213" y="193401"/>
                  </a:lnTo>
                  <a:lnTo>
                    <a:pt x="50905" y="142998"/>
                  </a:lnTo>
                  <a:lnTo>
                    <a:pt x="29929" y="93128"/>
                  </a:lnTo>
                  <a:lnTo>
                    <a:pt x="12791" y="45044"/>
                  </a:lnTo>
                  <a:lnTo>
                    <a:pt x="0" y="0"/>
                  </a:lnTo>
                </a:path>
              </a:pathLst>
            </a:custGeom>
            <a:ln w="1524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" name="object 7"/>
            <p:cNvSpPr/>
            <p:nvPr/>
          </p:nvSpPr>
          <p:spPr>
            <a:xfrm>
              <a:off x="1400555" y="1376171"/>
              <a:ext cx="66040" cy="100965"/>
            </a:xfrm>
            <a:custGeom>
              <a:avLst/>
              <a:gdLst/>
              <a:ahLst/>
              <a:cxnLst/>
              <a:rect l="l" t="t" r="r" b="b"/>
              <a:pathLst>
                <a:path w="66040" h="100965">
                  <a:moveTo>
                    <a:pt x="0" y="100583"/>
                  </a:moveTo>
                  <a:lnTo>
                    <a:pt x="25908" y="0"/>
                  </a:lnTo>
                  <a:lnTo>
                    <a:pt x="65532" y="96012"/>
                  </a:lnTo>
                  <a:lnTo>
                    <a:pt x="0" y="100583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8" name="object 8"/>
            <p:cNvPicPr/>
            <p:nvPr/>
          </p:nvPicPr>
          <p:blipFill>
            <a:blip r:embed="rId4" cstate="print"/>
            <a:stretch>
              <a:fillRect/>
            </a:stretch>
          </p:blipFill>
          <p:spPr>
            <a:xfrm>
              <a:off x="940308" y="1240536"/>
              <a:ext cx="39623" cy="62483"/>
            </a:xfrm>
            <a:prstGeom prst="rect">
              <a:avLst/>
            </a:prstGeom>
          </p:spPr>
        </p:pic>
        <p:pic>
          <p:nvPicPr>
            <p:cNvPr id="9" name="object 9"/>
            <p:cNvPicPr/>
            <p:nvPr/>
          </p:nvPicPr>
          <p:blipFill>
            <a:blip r:embed="rId5" cstate="print"/>
            <a:stretch>
              <a:fillRect/>
            </a:stretch>
          </p:blipFill>
          <p:spPr>
            <a:xfrm>
              <a:off x="3406140" y="1258823"/>
              <a:ext cx="192023" cy="65531"/>
            </a:xfrm>
            <a:prstGeom prst="rect">
              <a:avLst/>
            </a:prstGeom>
          </p:spPr>
        </p:pic>
        <p:pic>
          <p:nvPicPr>
            <p:cNvPr id="10" name="object 10"/>
            <p:cNvPicPr/>
            <p:nvPr/>
          </p:nvPicPr>
          <p:blipFill>
            <a:blip r:embed="rId6" cstate="print"/>
            <a:stretch>
              <a:fillRect/>
            </a:stretch>
          </p:blipFill>
          <p:spPr>
            <a:xfrm>
              <a:off x="1011936" y="1069847"/>
              <a:ext cx="2199132" cy="999744"/>
            </a:xfrm>
            <a:prstGeom prst="rect">
              <a:avLst/>
            </a:prstGeom>
          </p:spPr>
        </p:pic>
      </p:grpSp>
      <p:pic>
        <p:nvPicPr>
          <p:cNvPr id="11" name="object 11"/>
          <p:cNvPicPr/>
          <p:nvPr/>
        </p:nvPicPr>
        <p:blipFill>
          <a:blip r:embed="rId4" cstate="print"/>
          <a:stretch>
            <a:fillRect/>
          </a:stretch>
        </p:blipFill>
        <p:spPr>
          <a:xfrm>
            <a:off x="2163132" y="4311397"/>
            <a:ext cx="91151" cy="62483"/>
          </a:xfrm>
          <a:prstGeom prst="rect">
            <a:avLst/>
          </a:prstGeom>
        </p:spPr>
      </p:pic>
      <p:pic>
        <p:nvPicPr>
          <p:cNvPr id="12" name="object 12"/>
          <p:cNvPicPr/>
          <p:nvPr/>
        </p:nvPicPr>
        <p:blipFill>
          <a:blip r:embed="rId5" cstate="print"/>
          <a:stretch>
            <a:fillRect/>
          </a:stretch>
        </p:blipFill>
        <p:spPr>
          <a:xfrm>
            <a:off x="7835654" y="4337304"/>
            <a:ext cx="441739" cy="65531"/>
          </a:xfrm>
          <a:prstGeom prst="rect">
            <a:avLst/>
          </a:prstGeom>
        </p:spPr>
      </p:pic>
      <p:grpSp>
        <p:nvGrpSpPr>
          <p:cNvPr id="13" name="object 13"/>
          <p:cNvGrpSpPr/>
          <p:nvPr/>
        </p:nvGrpSpPr>
        <p:grpSpPr>
          <a:xfrm>
            <a:off x="1991340" y="3390901"/>
            <a:ext cx="6412848" cy="1586865"/>
            <a:chOff x="865631" y="3390900"/>
            <a:chExt cx="2787650" cy="1586865"/>
          </a:xfrm>
        </p:grpSpPr>
        <p:sp>
          <p:nvSpPr>
            <p:cNvPr id="14" name="object 14"/>
            <p:cNvSpPr/>
            <p:nvPr/>
          </p:nvSpPr>
          <p:spPr>
            <a:xfrm>
              <a:off x="865631" y="3390900"/>
              <a:ext cx="2787650" cy="1443355"/>
            </a:xfrm>
            <a:custGeom>
              <a:avLst/>
              <a:gdLst/>
              <a:ahLst/>
              <a:cxnLst/>
              <a:rect l="l" t="t" r="r" b="b"/>
              <a:pathLst>
                <a:path w="2787650" h="1443354">
                  <a:moveTo>
                    <a:pt x="150876" y="1443227"/>
                  </a:moveTo>
                  <a:lnTo>
                    <a:pt x="150876" y="0"/>
                  </a:lnTo>
                </a:path>
                <a:path w="2787650" h="1443354">
                  <a:moveTo>
                    <a:pt x="0" y="899159"/>
                  </a:moveTo>
                  <a:lnTo>
                    <a:pt x="2787395" y="899159"/>
                  </a:lnTo>
                </a:path>
              </a:pathLst>
            </a:custGeom>
            <a:ln w="15240">
              <a:solidFill>
                <a:srgbClr val="33333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15" name="object 15"/>
            <p:cNvPicPr/>
            <p:nvPr/>
          </p:nvPicPr>
          <p:blipFill>
            <a:blip r:embed="rId7" cstate="print"/>
            <a:stretch>
              <a:fillRect/>
            </a:stretch>
          </p:blipFill>
          <p:spPr>
            <a:xfrm>
              <a:off x="1007364" y="3874008"/>
              <a:ext cx="2351532" cy="937259"/>
            </a:xfrm>
            <a:prstGeom prst="rect">
              <a:avLst/>
            </a:prstGeom>
          </p:spPr>
        </p:pic>
        <p:pic>
          <p:nvPicPr>
            <p:cNvPr id="16" name="object 16"/>
            <p:cNvPicPr/>
            <p:nvPr/>
          </p:nvPicPr>
          <p:blipFill>
            <a:blip r:embed="rId8" cstate="print"/>
            <a:stretch>
              <a:fillRect/>
            </a:stretch>
          </p:blipFill>
          <p:spPr>
            <a:xfrm>
              <a:off x="1600200" y="4724400"/>
              <a:ext cx="608075" cy="252983"/>
            </a:xfrm>
            <a:prstGeom prst="rect">
              <a:avLst/>
            </a:prstGeom>
          </p:spPr>
        </p:pic>
        <p:sp>
          <p:nvSpPr>
            <p:cNvPr id="17" name="object 17"/>
            <p:cNvSpPr/>
            <p:nvPr/>
          </p:nvSpPr>
          <p:spPr>
            <a:xfrm>
              <a:off x="1383791" y="4422648"/>
              <a:ext cx="160020" cy="326390"/>
            </a:xfrm>
            <a:custGeom>
              <a:avLst/>
              <a:gdLst/>
              <a:ahLst/>
              <a:cxnLst/>
              <a:rect l="l" t="t" r="r" b="b"/>
              <a:pathLst>
                <a:path w="160019" h="326389">
                  <a:moveTo>
                    <a:pt x="160020" y="326135"/>
                  </a:moveTo>
                  <a:lnTo>
                    <a:pt x="129402" y="282477"/>
                  </a:lnTo>
                  <a:lnTo>
                    <a:pt x="100570" y="235886"/>
                  </a:lnTo>
                  <a:lnTo>
                    <a:pt x="74005" y="187536"/>
                  </a:lnTo>
                  <a:lnTo>
                    <a:pt x="50185" y="138599"/>
                  </a:lnTo>
                  <a:lnTo>
                    <a:pt x="29591" y="90249"/>
                  </a:lnTo>
                  <a:lnTo>
                    <a:pt x="12702" y="43658"/>
                  </a:lnTo>
                  <a:lnTo>
                    <a:pt x="0" y="0"/>
                  </a:lnTo>
                </a:path>
              </a:pathLst>
            </a:custGeom>
            <a:ln w="1524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8" name="object 18"/>
            <p:cNvSpPr/>
            <p:nvPr/>
          </p:nvSpPr>
          <p:spPr>
            <a:xfrm>
              <a:off x="1350263" y="4329683"/>
              <a:ext cx="67310" cy="104139"/>
            </a:xfrm>
            <a:custGeom>
              <a:avLst/>
              <a:gdLst/>
              <a:ahLst/>
              <a:cxnLst/>
              <a:rect l="l" t="t" r="r" b="b"/>
              <a:pathLst>
                <a:path w="67309" h="104139">
                  <a:moveTo>
                    <a:pt x="0" y="103632"/>
                  </a:moveTo>
                  <a:lnTo>
                    <a:pt x="25908" y="0"/>
                  </a:lnTo>
                  <a:lnTo>
                    <a:pt x="67056" y="99059"/>
                  </a:lnTo>
                  <a:lnTo>
                    <a:pt x="0" y="103632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19" name="object 19"/>
            <p:cNvPicPr/>
            <p:nvPr/>
          </p:nvPicPr>
          <p:blipFill>
            <a:blip r:embed="rId9" cstate="print"/>
            <a:stretch>
              <a:fillRect/>
            </a:stretch>
          </p:blipFill>
          <p:spPr>
            <a:xfrm>
              <a:off x="2119883" y="4549140"/>
              <a:ext cx="329183" cy="201167"/>
            </a:xfrm>
            <a:prstGeom prst="rect">
              <a:avLst/>
            </a:prstGeom>
          </p:spPr>
        </p:pic>
      </p:grpSp>
      <p:grpSp>
        <p:nvGrpSpPr>
          <p:cNvPr id="20" name="object 20"/>
          <p:cNvGrpSpPr/>
          <p:nvPr/>
        </p:nvGrpSpPr>
        <p:grpSpPr>
          <a:xfrm>
            <a:off x="2163132" y="2249425"/>
            <a:ext cx="5213543" cy="1061085"/>
            <a:chOff x="940308" y="2249424"/>
            <a:chExt cx="2266315" cy="1061085"/>
          </a:xfrm>
        </p:grpSpPr>
        <p:pic>
          <p:nvPicPr>
            <p:cNvPr id="21" name="object 21"/>
            <p:cNvPicPr/>
            <p:nvPr/>
          </p:nvPicPr>
          <p:blipFill>
            <a:blip r:embed="rId10" cstate="print"/>
            <a:stretch>
              <a:fillRect/>
            </a:stretch>
          </p:blipFill>
          <p:spPr>
            <a:xfrm>
              <a:off x="1740408" y="2502408"/>
              <a:ext cx="603515" cy="83819"/>
            </a:xfrm>
            <a:prstGeom prst="rect">
              <a:avLst/>
            </a:prstGeom>
          </p:spPr>
        </p:pic>
        <p:sp>
          <p:nvSpPr>
            <p:cNvPr id="22" name="object 22"/>
            <p:cNvSpPr/>
            <p:nvPr/>
          </p:nvSpPr>
          <p:spPr>
            <a:xfrm>
              <a:off x="1527048" y="2537460"/>
              <a:ext cx="165100" cy="334010"/>
            </a:xfrm>
            <a:custGeom>
              <a:avLst/>
              <a:gdLst/>
              <a:ahLst/>
              <a:cxnLst/>
              <a:rect l="l" t="t" r="r" b="b"/>
              <a:pathLst>
                <a:path w="165100" h="334010">
                  <a:moveTo>
                    <a:pt x="164591" y="0"/>
                  </a:moveTo>
                  <a:lnTo>
                    <a:pt x="133720" y="44960"/>
                  </a:lnTo>
                  <a:lnTo>
                    <a:pt x="104236" y="92826"/>
                  </a:lnTo>
                  <a:lnTo>
                    <a:pt x="76777" y="142398"/>
                  </a:lnTo>
                  <a:lnTo>
                    <a:pt x="51984" y="192477"/>
                  </a:lnTo>
                  <a:lnTo>
                    <a:pt x="30497" y="241862"/>
                  </a:lnTo>
                  <a:lnTo>
                    <a:pt x="12956" y="289355"/>
                  </a:lnTo>
                  <a:lnTo>
                    <a:pt x="0" y="333756"/>
                  </a:lnTo>
                </a:path>
              </a:pathLst>
            </a:custGeom>
            <a:ln w="1524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3" name="object 23"/>
            <p:cNvSpPr/>
            <p:nvPr/>
          </p:nvSpPr>
          <p:spPr>
            <a:xfrm>
              <a:off x="1495044" y="2860548"/>
              <a:ext cx="67310" cy="104139"/>
            </a:xfrm>
            <a:custGeom>
              <a:avLst/>
              <a:gdLst/>
              <a:ahLst/>
              <a:cxnLst/>
              <a:rect l="l" t="t" r="r" b="b"/>
              <a:pathLst>
                <a:path w="67309" h="104139">
                  <a:moveTo>
                    <a:pt x="25907" y="103632"/>
                  </a:moveTo>
                  <a:lnTo>
                    <a:pt x="0" y="0"/>
                  </a:lnTo>
                  <a:lnTo>
                    <a:pt x="67055" y="6095"/>
                  </a:lnTo>
                  <a:lnTo>
                    <a:pt x="25907" y="103632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24" name="object 24"/>
            <p:cNvPicPr/>
            <p:nvPr/>
          </p:nvPicPr>
          <p:blipFill>
            <a:blip r:embed="rId11" cstate="print"/>
            <a:stretch>
              <a:fillRect/>
            </a:stretch>
          </p:blipFill>
          <p:spPr>
            <a:xfrm>
              <a:off x="940308" y="2249424"/>
              <a:ext cx="2266188" cy="1060703"/>
            </a:xfrm>
            <a:prstGeom prst="rect">
              <a:avLst/>
            </a:prstGeom>
          </p:spPr>
        </p:pic>
      </p:grpSp>
      <p:pic>
        <p:nvPicPr>
          <p:cNvPr id="25" name="object 25"/>
          <p:cNvPicPr/>
          <p:nvPr/>
        </p:nvPicPr>
        <p:blipFill>
          <a:blip r:embed="rId12" cstate="print"/>
          <a:stretch>
            <a:fillRect/>
          </a:stretch>
        </p:blipFill>
        <p:spPr>
          <a:xfrm>
            <a:off x="4873181" y="3360421"/>
            <a:ext cx="743245" cy="65531"/>
          </a:xfrm>
          <a:prstGeom prst="rect">
            <a:avLst/>
          </a:prstGeom>
        </p:spPr>
      </p:pic>
      <p:pic>
        <p:nvPicPr>
          <p:cNvPr id="26" name="object 26"/>
          <p:cNvPicPr/>
          <p:nvPr/>
        </p:nvPicPr>
        <p:blipFill>
          <a:blip r:embed="rId5" cstate="print"/>
          <a:stretch>
            <a:fillRect/>
          </a:stretch>
        </p:blipFill>
        <p:spPr>
          <a:xfrm>
            <a:off x="7835654" y="3148585"/>
            <a:ext cx="441739" cy="65531"/>
          </a:xfrm>
          <a:prstGeom prst="rect">
            <a:avLst/>
          </a:prstGeom>
        </p:spPr>
      </p:pic>
      <p:sp>
        <p:nvSpPr>
          <p:cNvPr id="27" name="object 27"/>
          <p:cNvSpPr/>
          <p:nvPr/>
        </p:nvSpPr>
        <p:spPr>
          <a:xfrm>
            <a:off x="1991340" y="2202180"/>
            <a:ext cx="6412848" cy="1069975"/>
          </a:xfrm>
          <a:custGeom>
            <a:avLst/>
            <a:gdLst/>
            <a:ahLst/>
            <a:cxnLst/>
            <a:rect l="l" t="t" r="r" b="b"/>
            <a:pathLst>
              <a:path w="2787650" h="1069975">
                <a:moveTo>
                  <a:pt x="150876" y="1069847"/>
                </a:moveTo>
                <a:lnTo>
                  <a:pt x="150876" y="0"/>
                </a:lnTo>
              </a:path>
              <a:path w="2787650" h="1069975">
                <a:moveTo>
                  <a:pt x="0" y="896112"/>
                </a:moveTo>
                <a:lnTo>
                  <a:pt x="2787395" y="896112"/>
                </a:lnTo>
              </a:path>
            </a:pathLst>
          </a:custGeom>
          <a:ln w="15240">
            <a:solidFill>
              <a:srgbClr val="333333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grpSp>
        <p:nvGrpSpPr>
          <p:cNvPr id="28" name="object 28"/>
          <p:cNvGrpSpPr/>
          <p:nvPr/>
        </p:nvGrpSpPr>
        <p:grpSpPr>
          <a:xfrm>
            <a:off x="10394946" y="1399032"/>
            <a:ext cx="4575180" cy="1193800"/>
            <a:chOff x="4518659" y="1399032"/>
            <a:chExt cx="1988820" cy="1193800"/>
          </a:xfrm>
        </p:grpSpPr>
        <p:sp>
          <p:nvSpPr>
            <p:cNvPr id="29" name="object 29"/>
            <p:cNvSpPr/>
            <p:nvPr/>
          </p:nvSpPr>
          <p:spPr>
            <a:xfrm>
              <a:off x="4518659" y="1399032"/>
              <a:ext cx="1988820" cy="1193800"/>
            </a:xfrm>
            <a:custGeom>
              <a:avLst/>
              <a:gdLst/>
              <a:ahLst/>
              <a:cxnLst/>
              <a:rect l="l" t="t" r="r" b="b"/>
              <a:pathLst>
                <a:path w="1988820" h="1193800">
                  <a:moveTo>
                    <a:pt x="225551" y="0"/>
                  </a:moveTo>
                  <a:lnTo>
                    <a:pt x="225551" y="1193291"/>
                  </a:lnTo>
                </a:path>
                <a:path w="1988820" h="1193800">
                  <a:moveTo>
                    <a:pt x="0" y="1107948"/>
                  </a:moveTo>
                  <a:lnTo>
                    <a:pt x="1988820" y="1107948"/>
                  </a:lnTo>
                </a:path>
              </a:pathLst>
            </a:custGeom>
            <a:ln w="1524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0" name="object 30"/>
            <p:cNvSpPr/>
            <p:nvPr/>
          </p:nvSpPr>
          <p:spPr>
            <a:xfrm>
              <a:off x="4736591" y="1533143"/>
              <a:ext cx="414655" cy="981710"/>
            </a:xfrm>
            <a:custGeom>
              <a:avLst/>
              <a:gdLst/>
              <a:ahLst/>
              <a:cxnLst/>
              <a:rect l="l" t="t" r="r" b="b"/>
              <a:pathLst>
                <a:path w="414654" h="981710">
                  <a:moveTo>
                    <a:pt x="118872" y="15240"/>
                  </a:moveTo>
                  <a:lnTo>
                    <a:pt x="4572" y="15240"/>
                  </a:lnTo>
                  <a:lnTo>
                    <a:pt x="0" y="12192"/>
                  </a:lnTo>
                  <a:lnTo>
                    <a:pt x="0" y="3048"/>
                  </a:lnTo>
                  <a:lnTo>
                    <a:pt x="4572" y="0"/>
                  </a:lnTo>
                  <a:lnTo>
                    <a:pt x="118872" y="0"/>
                  </a:lnTo>
                  <a:lnTo>
                    <a:pt x="121920" y="3048"/>
                  </a:lnTo>
                  <a:lnTo>
                    <a:pt x="121920" y="12192"/>
                  </a:lnTo>
                  <a:lnTo>
                    <a:pt x="118872" y="15240"/>
                  </a:lnTo>
                  <a:close/>
                </a:path>
                <a:path w="414654" h="981710">
                  <a:moveTo>
                    <a:pt x="300227" y="15240"/>
                  </a:moveTo>
                  <a:lnTo>
                    <a:pt x="185927" y="15240"/>
                  </a:lnTo>
                  <a:lnTo>
                    <a:pt x="182880" y="12192"/>
                  </a:lnTo>
                  <a:lnTo>
                    <a:pt x="182880" y="3048"/>
                  </a:lnTo>
                  <a:lnTo>
                    <a:pt x="185927" y="0"/>
                  </a:lnTo>
                  <a:lnTo>
                    <a:pt x="300227" y="0"/>
                  </a:lnTo>
                  <a:lnTo>
                    <a:pt x="303276" y="3048"/>
                  </a:lnTo>
                  <a:lnTo>
                    <a:pt x="303276" y="12192"/>
                  </a:lnTo>
                  <a:lnTo>
                    <a:pt x="300227" y="15240"/>
                  </a:lnTo>
                  <a:close/>
                </a:path>
                <a:path w="414654" h="981710">
                  <a:moveTo>
                    <a:pt x="399288" y="15240"/>
                  </a:moveTo>
                  <a:lnTo>
                    <a:pt x="367283" y="15240"/>
                  </a:lnTo>
                  <a:lnTo>
                    <a:pt x="364236" y="12192"/>
                  </a:lnTo>
                  <a:lnTo>
                    <a:pt x="364236" y="3048"/>
                  </a:lnTo>
                  <a:lnTo>
                    <a:pt x="367283" y="0"/>
                  </a:lnTo>
                  <a:lnTo>
                    <a:pt x="411480" y="0"/>
                  </a:lnTo>
                  <a:lnTo>
                    <a:pt x="414528" y="3048"/>
                  </a:lnTo>
                  <a:lnTo>
                    <a:pt x="414528" y="7620"/>
                  </a:lnTo>
                  <a:lnTo>
                    <a:pt x="399288" y="7620"/>
                  </a:lnTo>
                  <a:lnTo>
                    <a:pt x="399288" y="15240"/>
                  </a:lnTo>
                  <a:close/>
                </a:path>
                <a:path w="414654" h="981710">
                  <a:moveTo>
                    <a:pt x="411480" y="86868"/>
                  </a:moveTo>
                  <a:lnTo>
                    <a:pt x="402336" y="86868"/>
                  </a:lnTo>
                  <a:lnTo>
                    <a:pt x="399288" y="82296"/>
                  </a:lnTo>
                  <a:lnTo>
                    <a:pt x="399288" y="7620"/>
                  </a:lnTo>
                  <a:lnTo>
                    <a:pt x="406907" y="15240"/>
                  </a:lnTo>
                  <a:lnTo>
                    <a:pt x="414528" y="15240"/>
                  </a:lnTo>
                  <a:lnTo>
                    <a:pt x="414528" y="82296"/>
                  </a:lnTo>
                  <a:lnTo>
                    <a:pt x="411480" y="86868"/>
                  </a:lnTo>
                  <a:close/>
                </a:path>
                <a:path w="414654" h="981710">
                  <a:moveTo>
                    <a:pt x="414528" y="15240"/>
                  </a:moveTo>
                  <a:lnTo>
                    <a:pt x="406907" y="15240"/>
                  </a:lnTo>
                  <a:lnTo>
                    <a:pt x="399288" y="7620"/>
                  </a:lnTo>
                  <a:lnTo>
                    <a:pt x="414528" y="7620"/>
                  </a:lnTo>
                  <a:lnTo>
                    <a:pt x="414528" y="15240"/>
                  </a:lnTo>
                  <a:close/>
                </a:path>
                <a:path w="414654" h="981710">
                  <a:moveTo>
                    <a:pt x="411480" y="268223"/>
                  </a:moveTo>
                  <a:lnTo>
                    <a:pt x="402336" y="268223"/>
                  </a:lnTo>
                  <a:lnTo>
                    <a:pt x="399288" y="265176"/>
                  </a:lnTo>
                  <a:lnTo>
                    <a:pt x="399288" y="150876"/>
                  </a:lnTo>
                  <a:lnTo>
                    <a:pt x="402336" y="146304"/>
                  </a:lnTo>
                  <a:lnTo>
                    <a:pt x="411480" y="146304"/>
                  </a:lnTo>
                  <a:lnTo>
                    <a:pt x="414528" y="150876"/>
                  </a:lnTo>
                  <a:lnTo>
                    <a:pt x="414528" y="265176"/>
                  </a:lnTo>
                  <a:lnTo>
                    <a:pt x="411480" y="268223"/>
                  </a:lnTo>
                  <a:close/>
                </a:path>
                <a:path w="414654" h="981710">
                  <a:moveTo>
                    <a:pt x="411480" y="449579"/>
                  </a:moveTo>
                  <a:lnTo>
                    <a:pt x="402336" y="449579"/>
                  </a:lnTo>
                  <a:lnTo>
                    <a:pt x="399288" y="446532"/>
                  </a:lnTo>
                  <a:lnTo>
                    <a:pt x="399288" y="332232"/>
                  </a:lnTo>
                  <a:lnTo>
                    <a:pt x="402336" y="329184"/>
                  </a:lnTo>
                  <a:lnTo>
                    <a:pt x="411480" y="329184"/>
                  </a:lnTo>
                  <a:lnTo>
                    <a:pt x="414528" y="332232"/>
                  </a:lnTo>
                  <a:lnTo>
                    <a:pt x="414528" y="446532"/>
                  </a:lnTo>
                  <a:lnTo>
                    <a:pt x="411480" y="449579"/>
                  </a:lnTo>
                  <a:close/>
                </a:path>
                <a:path w="414654" h="981710">
                  <a:moveTo>
                    <a:pt x="411480" y="632460"/>
                  </a:moveTo>
                  <a:lnTo>
                    <a:pt x="402336" y="632460"/>
                  </a:lnTo>
                  <a:lnTo>
                    <a:pt x="399288" y="627888"/>
                  </a:lnTo>
                  <a:lnTo>
                    <a:pt x="399288" y="513588"/>
                  </a:lnTo>
                  <a:lnTo>
                    <a:pt x="402336" y="510540"/>
                  </a:lnTo>
                  <a:lnTo>
                    <a:pt x="411480" y="510540"/>
                  </a:lnTo>
                  <a:lnTo>
                    <a:pt x="414528" y="513588"/>
                  </a:lnTo>
                  <a:lnTo>
                    <a:pt x="414528" y="627888"/>
                  </a:lnTo>
                  <a:lnTo>
                    <a:pt x="411480" y="632460"/>
                  </a:lnTo>
                  <a:close/>
                </a:path>
                <a:path w="414654" h="981710">
                  <a:moveTo>
                    <a:pt x="411480" y="813815"/>
                  </a:moveTo>
                  <a:lnTo>
                    <a:pt x="402336" y="813815"/>
                  </a:lnTo>
                  <a:lnTo>
                    <a:pt x="399288" y="810767"/>
                  </a:lnTo>
                  <a:lnTo>
                    <a:pt x="399288" y="696467"/>
                  </a:lnTo>
                  <a:lnTo>
                    <a:pt x="402336" y="691896"/>
                  </a:lnTo>
                  <a:lnTo>
                    <a:pt x="411480" y="691896"/>
                  </a:lnTo>
                  <a:lnTo>
                    <a:pt x="414528" y="696467"/>
                  </a:lnTo>
                  <a:lnTo>
                    <a:pt x="414528" y="810767"/>
                  </a:lnTo>
                  <a:lnTo>
                    <a:pt x="411480" y="813815"/>
                  </a:lnTo>
                  <a:close/>
                </a:path>
                <a:path w="414654" h="981710">
                  <a:moveTo>
                    <a:pt x="411480" y="981456"/>
                  </a:moveTo>
                  <a:lnTo>
                    <a:pt x="402336" y="981456"/>
                  </a:lnTo>
                  <a:lnTo>
                    <a:pt x="399288" y="978408"/>
                  </a:lnTo>
                  <a:lnTo>
                    <a:pt x="399288" y="877824"/>
                  </a:lnTo>
                  <a:lnTo>
                    <a:pt x="402336" y="874776"/>
                  </a:lnTo>
                  <a:lnTo>
                    <a:pt x="411480" y="874776"/>
                  </a:lnTo>
                  <a:lnTo>
                    <a:pt x="414528" y="877824"/>
                  </a:lnTo>
                  <a:lnTo>
                    <a:pt x="414528" y="978408"/>
                  </a:lnTo>
                  <a:lnTo>
                    <a:pt x="411480" y="981456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31" name="object 31"/>
          <p:cNvSpPr/>
          <p:nvPr/>
        </p:nvSpPr>
        <p:spPr>
          <a:xfrm>
            <a:off x="13445066" y="858012"/>
            <a:ext cx="0" cy="312420"/>
          </a:xfrm>
          <a:custGeom>
            <a:avLst/>
            <a:gdLst/>
            <a:ahLst/>
            <a:cxnLst/>
            <a:rect l="l" t="t" r="r" b="b"/>
            <a:pathLst>
              <a:path h="312419">
                <a:moveTo>
                  <a:pt x="0" y="0"/>
                </a:moveTo>
                <a:lnTo>
                  <a:pt x="0" y="312419"/>
                </a:lnTo>
              </a:path>
            </a:pathLst>
          </a:custGeom>
          <a:ln w="1524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grpSp>
        <p:nvGrpSpPr>
          <p:cNvPr id="32" name="object 32"/>
          <p:cNvGrpSpPr/>
          <p:nvPr/>
        </p:nvGrpSpPr>
        <p:grpSpPr>
          <a:xfrm>
            <a:off x="10258217" y="710183"/>
            <a:ext cx="2205786" cy="480059"/>
            <a:chOff x="4459223" y="710183"/>
            <a:chExt cx="958850" cy="480059"/>
          </a:xfrm>
        </p:grpSpPr>
        <p:sp>
          <p:nvSpPr>
            <p:cNvPr id="33" name="object 33"/>
            <p:cNvSpPr/>
            <p:nvPr/>
          </p:nvSpPr>
          <p:spPr>
            <a:xfrm>
              <a:off x="4773167" y="1027175"/>
              <a:ext cx="637540" cy="1905"/>
            </a:xfrm>
            <a:custGeom>
              <a:avLst/>
              <a:gdLst/>
              <a:ahLst/>
              <a:cxnLst/>
              <a:rect l="l" t="t" r="r" b="b"/>
              <a:pathLst>
                <a:path w="637539" h="1905">
                  <a:moveTo>
                    <a:pt x="637032" y="0"/>
                  </a:moveTo>
                  <a:lnTo>
                    <a:pt x="0" y="1524"/>
                  </a:lnTo>
                </a:path>
              </a:pathLst>
            </a:custGeom>
            <a:ln w="1524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4" name="object 34"/>
            <p:cNvSpPr/>
            <p:nvPr/>
          </p:nvSpPr>
          <p:spPr>
            <a:xfrm>
              <a:off x="4466843" y="874776"/>
              <a:ext cx="306705" cy="307975"/>
            </a:xfrm>
            <a:custGeom>
              <a:avLst/>
              <a:gdLst/>
              <a:ahLst/>
              <a:cxnLst/>
              <a:rect l="l" t="t" r="r" b="b"/>
              <a:pathLst>
                <a:path w="306704" h="307975">
                  <a:moveTo>
                    <a:pt x="0" y="153924"/>
                  </a:moveTo>
                  <a:lnTo>
                    <a:pt x="7815" y="105143"/>
                  </a:lnTo>
                  <a:lnTo>
                    <a:pt x="29602" y="62874"/>
                  </a:lnTo>
                  <a:lnTo>
                    <a:pt x="62874" y="29602"/>
                  </a:lnTo>
                  <a:lnTo>
                    <a:pt x="105143" y="7815"/>
                  </a:lnTo>
                  <a:lnTo>
                    <a:pt x="153924" y="0"/>
                  </a:lnTo>
                  <a:lnTo>
                    <a:pt x="201960" y="7815"/>
                  </a:lnTo>
                  <a:lnTo>
                    <a:pt x="243779" y="29602"/>
                  </a:lnTo>
                  <a:lnTo>
                    <a:pt x="276819" y="62874"/>
                  </a:lnTo>
                  <a:lnTo>
                    <a:pt x="298521" y="105143"/>
                  </a:lnTo>
                  <a:lnTo>
                    <a:pt x="306323" y="153924"/>
                  </a:lnTo>
                  <a:lnTo>
                    <a:pt x="298521" y="202118"/>
                  </a:lnTo>
                  <a:lnTo>
                    <a:pt x="276819" y="244315"/>
                  </a:lnTo>
                  <a:lnTo>
                    <a:pt x="243779" y="277806"/>
                  </a:lnTo>
                  <a:lnTo>
                    <a:pt x="201960" y="299886"/>
                  </a:lnTo>
                  <a:lnTo>
                    <a:pt x="153924" y="307848"/>
                  </a:lnTo>
                  <a:lnTo>
                    <a:pt x="105143" y="299886"/>
                  </a:lnTo>
                  <a:lnTo>
                    <a:pt x="62874" y="277806"/>
                  </a:lnTo>
                  <a:lnTo>
                    <a:pt x="29602" y="244315"/>
                  </a:lnTo>
                  <a:lnTo>
                    <a:pt x="7815" y="202118"/>
                  </a:lnTo>
                  <a:lnTo>
                    <a:pt x="0" y="153924"/>
                  </a:lnTo>
                </a:path>
              </a:pathLst>
            </a:custGeom>
            <a:ln w="1524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35" name="object 35"/>
            <p:cNvPicPr/>
            <p:nvPr/>
          </p:nvPicPr>
          <p:blipFill>
            <a:blip r:embed="rId13" cstate="print"/>
            <a:stretch>
              <a:fillRect/>
            </a:stretch>
          </p:blipFill>
          <p:spPr>
            <a:xfrm>
              <a:off x="4588764" y="987552"/>
              <a:ext cx="62483" cy="202691"/>
            </a:xfrm>
            <a:prstGeom prst="rect">
              <a:avLst/>
            </a:prstGeom>
          </p:spPr>
        </p:pic>
        <p:pic>
          <p:nvPicPr>
            <p:cNvPr id="36" name="object 36"/>
            <p:cNvPicPr/>
            <p:nvPr/>
          </p:nvPicPr>
          <p:blipFill>
            <a:blip r:embed="rId14" cstate="print"/>
            <a:stretch>
              <a:fillRect/>
            </a:stretch>
          </p:blipFill>
          <p:spPr>
            <a:xfrm>
              <a:off x="4742688" y="710183"/>
              <a:ext cx="13715" cy="193547"/>
            </a:xfrm>
            <a:prstGeom prst="rect">
              <a:avLst/>
            </a:prstGeom>
          </p:spPr>
        </p:pic>
        <p:pic>
          <p:nvPicPr>
            <p:cNvPr id="37" name="object 37"/>
            <p:cNvPicPr/>
            <p:nvPr/>
          </p:nvPicPr>
          <p:blipFill>
            <a:blip r:embed="rId15" cstate="print"/>
            <a:stretch>
              <a:fillRect/>
            </a:stretch>
          </p:blipFill>
          <p:spPr>
            <a:xfrm>
              <a:off x="4762500" y="745236"/>
              <a:ext cx="109727" cy="124968"/>
            </a:xfrm>
            <a:prstGeom prst="rect">
              <a:avLst/>
            </a:prstGeom>
          </p:spPr>
        </p:pic>
      </p:grpSp>
      <p:grpSp>
        <p:nvGrpSpPr>
          <p:cNvPr id="38" name="object 38"/>
          <p:cNvGrpSpPr/>
          <p:nvPr/>
        </p:nvGrpSpPr>
        <p:grpSpPr>
          <a:xfrm>
            <a:off x="12870103" y="705612"/>
            <a:ext cx="480598" cy="88900"/>
            <a:chOff x="5594603" y="705612"/>
            <a:chExt cx="208915" cy="88900"/>
          </a:xfrm>
        </p:grpSpPr>
        <p:pic>
          <p:nvPicPr>
            <p:cNvPr id="39" name="object 39"/>
            <p:cNvPicPr/>
            <p:nvPr/>
          </p:nvPicPr>
          <p:blipFill>
            <a:blip r:embed="rId16" cstate="print"/>
            <a:stretch>
              <a:fillRect/>
            </a:stretch>
          </p:blipFill>
          <p:spPr>
            <a:xfrm>
              <a:off x="5594603" y="705612"/>
              <a:ext cx="10287" cy="64516"/>
            </a:xfrm>
            <a:prstGeom prst="rect">
              <a:avLst/>
            </a:prstGeom>
          </p:spPr>
        </p:pic>
        <p:pic>
          <p:nvPicPr>
            <p:cNvPr id="40" name="object 40"/>
            <p:cNvPicPr/>
            <p:nvPr/>
          </p:nvPicPr>
          <p:blipFill>
            <a:blip r:embed="rId17" cstate="print"/>
            <a:stretch>
              <a:fillRect/>
            </a:stretch>
          </p:blipFill>
          <p:spPr>
            <a:xfrm>
              <a:off x="5615939" y="740664"/>
              <a:ext cx="187380" cy="53847"/>
            </a:xfrm>
            <a:prstGeom prst="rect">
              <a:avLst/>
            </a:prstGeom>
          </p:spPr>
        </p:pic>
      </p:grpSp>
      <p:grpSp>
        <p:nvGrpSpPr>
          <p:cNvPr id="41" name="object 41"/>
          <p:cNvGrpSpPr/>
          <p:nvPr/>
        </p:nvGrpSpPr>
        <p:grpSpPr>
          <a:xfrm>
            <a:off x="11176759" y="819912"/>
            <a:ext cx="785903" cy="67310"/>
            <a:chOff x="4858511" y="819912"/>
            <a:chExt cx="341630" cy="67310"/>
          </a:xfrm>
        </p:grpSpPr>
        <p:sp>
          <p:nvSpPr>
            <p:cNvPr id="42" name="object 42"/>
            <p:cNvSpPr/>
            <p:nvPr/>
          </p:nvSpPr>
          <p:spPr>
            <a:xfrm>
              <a:off x="4858511" y="853440"/>
              <a:ext cx="250190" cy="0"/>
            </a:xfrm>
            <a:custGeom>
              <a:avLst/>
              <a:gdLst/>
              <a:ahLst/>
              <a:cxnLst/>
              <a:rect l="l" t="t" r="r" b="b"/>
              <a:pathLst>
                <a:path w="250189">
                  <a:moveTo>
                    <a:pt x="0" y="0"/>
                  </a:moveTo>
                  <a:lnTo>
                    <a:pt x="249936" y="0"/>
                  </a:lnTo>
                </a:path>
              </a:pathLst>
            </a:custGeom>
            <a:ln w="1524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3" name="object 43"/>
            <p:cNvSpPr/>
            <p:nvPr/>
          </p:nvSpPr>
          <p:spPr>
            <a:xfrm>
              <a:off x="5099303" y="819912"/>
              <a:ext cx="100965" cy="67310"/>
            </a:xfrm>
            <a:custGeom>
              <a:avLst/>
              <a:gdLst/>
              <a:ahLst/>
              <a:cxnLst/>
              <a:rect l="l" t="t" r="r" b="b"/>
              <a:pathLst>
                <a:path w="100964" h="67309">
                  <a:moveTo>
                    <a:pt x="0" y="67056"/>
                  </a:moveTo>
                  <a:lnTo>
                    <a:pt x="0" y="0"/>
                  </a:lnTo>
                  <a:lnTo>
                    <a:pt x="100583" y="33527"/>
                  </a:lnTo>
                  <a:lnTo>
                    <a:pt x="0" y="67056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44" name="object 44"/>
          <p:cNvGrpSpPr/>
          <p:nvPr/>
        </p:nvGrpSpPr>
        <p:grpSpPr>
          <a:xfrm>
            <a:off x="12354738" y="824483"/>
            <a:ext cx="785903" cy="67310"/>
            <a:chOff x="5370576" y="824483"/>
            <a:chExt cx="341630" cy="67310"/>
          </a:xfrm>
        </p:grpSpPr>
        <p:sp>
          <p:nvSpPr>
            <p:cNvPr id="45" name="object 45"/>
            <p:cNvSpPr/>
            <p:nvPr/>
          </p:nvSpPr>
          <p:spPr>
            <a:xfrm>
              <a:off x="5462016" y="858012"/>
              <a:ext cx="250190" cy="0"/>
            </a:xfrm>
            <a:custGeom>
              <a:avLst/>
              <a:gdLst/>
              <a:ahLst/>
              <a:cxnLst/>
              <a:rect l="l" t="t" r="r" b="b"/>
              <a:pathLst>
                <a:path w="250189">
                  <a:moveTo>
                    <a:pt x="249935" y="0"/>
                  </a:moveTo>
                  <a:lnTo>
                    <a:pt x="0" y="0"/>
                  </a:lnTo>
                </a:path>
              </a:pathLst>
            </a:custGeom>
            <a:ln w="1524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6" name="object 46"/>
            <p:cNvSpPr/>
            <p:nvPr/>
          </p:nvSpPr>
          <p:spPr>
            <a:xfrm>
              <a:off x="5370576" y="824483"/>
              <a:ext cx="100965" cy="67310"/>
            </a:xfrm>
            <a:custGeom>
              <a:avLst/>
              <a:gdLst/>
              <a:ahLst/>
              <a:cxnLst/>
              <a:rect l="l" t="t" r="r" b="b"/>
              <a:pathLst>
                <a:path w="100964" h="67309">
                  <a:moveTo>
                    <a:pt x="100583" y="67055"/>
                  </a:moveTo>
                  <a:lnTo>
                    <a:pt x="0" y="33528"/>
                  </a:lnTo>
                  <a:lnTo>
                    <a:pt x="100583" y="0"/>
                  </a:lnTo>
                  <a:lnTo>
                    <a:pt x="100583" y="67055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47" name="object 47"/>
          <p:cNvGrpSpPr/>
          <p:nvPr/>
        </p:nvGrpSpPr>
        <p:grpSpPr>
          <a:xfrm>
            <a:off x="13855255" y="937260"/>
            <a:ext cx="660275" cy="187960"/>
            <a:chOff x="6022847" y="937260"/>
            <a:chExt cx="287020" cy="187960"/>
          </a:xfrm>
        </p:grpSpPr>
        <p:pic>
          <p:nvPicPr>
            <p:cNvPr id="48" name="object 48"/>
            <p:cNvPicPr/>
            <p:nvPr/>
          </p:nvPicPr>
          <p:blipFill>
            <a:blip r:embed="rId18" cstate="print"/>
            <a:stretch>
              <a:fillRect/>
            </a:stretch>
          </p:blipFill>
          <p:spPr>
            <a:xfrm>
              <a:off x="6047231" y="937260"/>
              <a:ext cx="245363" cy="65531"/>
            </a:xfrm>
            <a:prstGeom prst="rect">
              <a:avLst/>
            </a:prstGeom>
          </p:spPr>
        </p:pic>
        <p:pic>
          <p:nvPicPr>
            <p:cNvPr id="49" name="object 49"/>
            <p:cNvPicPr/>
            <p:nvPr/>
          </p:nvPicPr>
          <p:blipFill>
            <a:blip r:embed="rId19" cstate="print"/>
            <a:stretch>
              <a:fillRect/>
            </a:stretch>
          </p:blipFill>
          <p:spPr>
            <a:xfrm>
              <a:off x="6022847" y="1040892"/>
              <a:ext cx="286511" cy="83819"/>
            </a:xfrm>
            <a:prstGeom prst="rect">
              <a:avLst/>
            </a:prstGeom>
          </p:spPr>
        </p:pic>
      </p:grpSp>
      <p:pic>
        <p:nvPicPr>
          <p:cNvPr id="50" name="object 50"/>
          <p:cNvPicPr/>
          <p:nvPr/>
        </p:nvPicPr>
        <p:blipFill>
          <a:blip r:embed="rId20" cstate="print"/>
          <a:stretch>
            <a:fillRect/>
          </a:stretch>
        </p:blipFill>
        <p:spPr>
          <a:xfrm>
            <a:off x="10160055" y="1813561"/>
            <a:ext cx="669622" cy="67055"/>
          </a:xfrm>
          <a:prstGeom prst="rect">
            <a:avLst/>
          </a:prstGeom>
        </p:spPr>
      </p:pic>
      <p:grpSp>
        <p:nvGrpSpPr>
          <p:cNvPr id="51" name="object 51"/>
          <p:cNvGrpSpPr/>
          <p:nvPr/>
        </p:nvGrpSpPr>
        <p:grpSpPr>
          <a:xfrm>
            <a:off x="12617681" y="1860804"/>
            <a:ext cx="2809090" cy="334010"/>
            <a:chOff x="5484876" y="1860804"/>
            <a:chExt cx="1221105" cy="334010"/>
          </a:xfrm>
        </p:grpSpPr>
        <p:pic>
          <p:nvPicPr>
            <p:cNvPr id="52" name="object 52"/>
            <p:cNvPicPr/>
            <p:nvPr/>
          </p:nvPicPr>
          <p:blipFill>
            <a:blip r:embed="rId16" cstate="print"/>
            <a:stretch>
              <a:fillRect/>
            </a:stretch>
          </p:blipFill>
          <p:spPr>
            <a:xfrm>
              <a:off x="5986272" y="1862328"/>
              <a:ext cx="10287" cy="64007"/>
            </a:xfrm>
            <a:prstGeom prst="rect">
              <a:avLst/>
            </a:prstGeom>
          </p:spPr>
        </p:pic>
        <p:pic>
          <p:nvPicPr>
            <p:cNvPr id="53" name="object 53"/>
            <p:cNvPicPr/>
            <p:nvPr/>
          </p:nvPicPr>
          <p:blipFill>
            <a:blip r:embed="rId21" cstate="print"/>
            <a:stretch>
              <a:fillRect/>
            </a:stretch>
          </p:blipFill>
          <p:spPr>
            <a:xfrm>
              <a:off x="6006084" y="1897380"/>
              <a:ext cx="103526" cy="41148"/>
            </a:xfrm>
            <a:prstGeom prst="rect">
              <a:avLst/>
            </a:prstGeom>
          </p:spPr>
        </p:pic>
        <p:pic>
          <p:nvPicPr>
            <p:cNvPr id="54" name="object 54"/>
            <p:cNvPicPr/>
            <p:nvPr/>
          </p:nvPicPr>
          <p:blipFill>
            <a:blip r:embed="rId22" cstate="print"/>
            <a:stretch>
              <a:fillRect/>
            </a:stretch>
          </p:blipFill>
          <p:spPr>
            <a:xfrm>
              <a:off x="6141720" y="1860804"/>
              <a:ext cx="563900" cy="83819"/>
            </a:xfrm>
            <a:prstGeom prst="rect">
              <a:avLst/>
            </a:prstGeom>
          </p:spPr>
        </p:pic>
        <p:sp>
          <p:nvSpPr>
            <p:cNvPr id="55" name="object 55"/>
            <p:cNvSpPr/>
            <p:nvPr/>
          </p:nvSpPr>
          <p:spPr>
            <a:xfrm>
              <a:off x="5542788" y="1909572"/>
              <a:ext cx="396240" cy="213360"/>
            </a:xfrm>
            <a:custGeom>
              <a:avLst/>
              <a:gdLst/>
              <a:ahLst/>
              <a:cxnLst/>
              <a:rect l="l" t="t" r="r" b="b"/>
              <a:pathLst>
                <a:path w="396239" h="213360">
                  <a:moveTo>
                    <a:pt x="396240" y="0"/>
                  </a:moveTo>
                  <a:lnTo>
                    <a:pt x="94488" y="102108"/>
                  </a:lnTo>
                  <a:lnTo>
                    <a:pt x="0" y="213360"/>
                  </a:lnTo>
                </a:path>
              </a:pathLst>
            </a:custGeom>
            <a:ln w="1524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6" name="object 56"/>
            <p:cNvSpPr/>
            <p:nvPr/>
          </p:nvSpPr>
          <p:spPr>
            <a:xfrm>
              <a:off x="5484876" y="2095500"/>
              <a:ext cx="90170" cy="99060"/>
            </a:xfrm>
            <a:custGeom>
              <a:avLst/>
              <a:gdLst/>
              <a:ahLst/>
              <a:cxnLst/>
              <a:rect l="l" t="t" r="r" b="b"/>
              <a:pathLst>
                <a:path w="90170" h="99060">
                  <a:moveTo>
                    <a:pt x="0" y="99059"/>
                  </a:moveTo>
                  <a:lnTo>
                    <a:pt x="38100" y="0"/>
                  </a:lnTo>
                  <a:lnTo>
                    <a:pt x="89916" y="42671"/>
                  </a:lnTo>
                  <a:lnTo>
                    <a:pt x="0" y="99059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pic>
        <p:nvPicPr>
          <p:cNvPr id="57" name="object 57"/>
          <p:cNvPicPr/>
          <p:nvPr/>
        </p:nvPicPr>
        <p:blipFill>
          <a:blip r:embed="rId5" cstate="print"/>
          <a:stretch>
            <a:fillRect/>
          </a:stretch>
        </p:blipFill>
        <p:spPr>
          <a:xfrm>
            <a:off x="14416199" y="2628901"/>
            <a:ext cx="445192" cy="66039"/>
          </a:xfrm>
          <a:prstGeom prst="rect">
            <a:avLst/>
          </a:prstGeom>
        </p:spPr>
      </p:pic>
      <p:grpSp>
        <p:nvGrpSpPr>
          <p:cNvPr id="58" name="object 58"/>
          <p:cNvGrpSpPr/>
          <p:nvPr/>
        </p:nvGrpSpPr>
        <p:grpSpPr>
          <a:xfrm>
            <a:off x="11744716" y="2506981"/>
            <a:ext cx="1494383" cy="461009"/>
            <a:chOff x="5105400" y="2506980"/>
            <a:chExt cx="649605" cy="461009"/>
          </a:xfrm>
        </p:grpSpPr>
        <p:pic>
          <p:nvPicPr>
            <p:cNvPr id="59" name="object 59"/>
            <p:cNvPicPr/>
            <p:nvPr/>
          </p:nvPicPr>
          <p:blipFill>
            <a:blip r:embed="rId23" cstate="print"/>
            <a:stretch>
              <a:fillRect/>
            </a:stretch>
          </p:blipFill>
          <p:spPr>
            <a:xfrm>
              <a:off x="5295900" y="2778251"/>
              <a:ext cx="396239" cy="67055"/>
            </a:xfrm>
            <a:prstGeom prst="rect">
              <a:avLst/>
            </a:prstGeom>
          </p:spPr>
        </p:pic>
        <p:pic>
          <p:nvPicPr>
            <p:cNvPr id="60" name="object 60"/>
            <p:cNvPicPr/>
            <p:nvPr/>
          </p:nvPicPr>
          <p:blipFill>
            <a:blip r:embed="rId24" cstate="print"/>
            <a:stretch>
              <a:fillRect/>
            </a:stretch>
          </p:blipFill>
          <p:spPr>
            <a:xfrm>
              <a:off x="5231892" y="2884932"/>
              <a:ext cx="522731" cy="82803"/>
            </a:xfrm>
            <a:prstGeom prst="rect">
              <a:avLst/>
            </a:prstGeom>
          </p:spPr>
        </p:pic>
        <p:sp>
          <p:nvSpPr>
            <p:cNvPr id="61" name="object 61"/>
            <p:cNvSpPr/>
            <p:nvPr/>
          </p:nvSpPr>
          <p:spPr>
            <a:xfrm>
              <a:off x="5138928" y="2598419"/>
              <a:ext cx="90170" cy="220979"/>
            </a:xfrm>
            <a:custGeom>
              <a:avLst/>
              <a:gdLst/>
              <a:ahLst/>
              <a:cxnLst/>
              <a:rect l="l" t="t" r="r" b="b"/>
              <a:pathLst>
                <a:path w="90170" h="220980">
                  <a:moveTo>
                    <a:pt x="89916" y="220980"/>
                  </a:moveTo>
                  <a:lnTo>
                    <a:pt x="0" y="220980"/>
                  </a:lnTo>
                  <a:lnTo>
                    <a:pt x="0" y="0"/>
                  </a:lnTo>
                </a:path>
              </a:pathLst>
            </a:custGeom>
            <a:ln w="1524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2" name="object 62"/>
            <p:cNvSpPr/>
            <p:nvPr/>
          </p:nvSpPr>
          <p:spPr>
            <a:xfrm>
              <a:off x="5105400" y="2506980"/>
              <a:ext cx="67310" cy="100965"/>
            </a:xfrm>
            <a:custGeom>
              <a:avLst/>
              <a:gdLst/>
              <a:ahLst/>
              <a:cxnLst/>
              <a:rect l="l" t="t" r="r" b="b"/>
              <a:pathLst>
                <a:path w="67310" h="100964">
                  <a:moveTo>
                    <a:pt x="67055" y="100583"/>
                  </a:moveTo>
                  <a:lnTo>
                    <a:pt x="0" y="100583"/>
                  </a:lnTo>
                  <a:lnTo>
                    <a:pt x="33528" y="0"/>
                  </a:lnTo>
                  <a:lnTo>
                    <a:pt x="67055" y="100583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63" name="object 63"/>
          <p:cNvGrpSpPr/>
          <p:nvPr/>
        </p:nvGrpSpPr>
        <p:grpSpPr>
          <a:xfrm>
            <a:off x="11169750" y="1402080"/>
            <a:ext cx="498128" cy="195580"/>
            <a:chOff x="4855464" y="1402080"/>
            <a:chExt cx="216535" cy="195580"/>
          </a:xfrm>
        </p:grpSpPr>
        <p:pic>
          <p:nvPicPr>
            <p:cNvPr id="64" name="object 64"/>
            <p:cNvPicPr/>
            <p:nvPr/>
          </p:nvPicPr>
          <p:blipFill>
            <a:blip r:embed="rId14" cstate="print"/>
            <a:stretch>
              <a:fillRect/>
            </a:stretch>
          </p:blipFill>
          <p:spPr>
            <a:xfrm>
              <a:off x="4855464" y="1402080"/>
              <a:ext cx="13715" cy="192024"/>
            </a:xfrm>
            <a:prstGeom prst="rect">
              <a:avLst/>
            </a:prstGeom>
          </p:spPr>
        </p:pic>
        <p:pic>
          <p:nvPicPr>
            <p:cNvPr id="65" name="object 65"/>
            <p:cNvPicPr/>
            <p:nvPr/>
          </p:nvPicPr>
          <p:blipFill>
            <a:blip r:embed="rId25" cstate="print"/>
            <a:stretch>
              <a:fillRect/>
            </a:stretch>
          </p:blipFill>
          <p:spPr>
            <a:xfrm>
              <a:off x="4875275" y="1437132"/>
              <a:ext cx="196595" cy="160019"/>
            </a:xfrm>
            <a:prstGeom prst="rect">
              <a:avLst/>
            </a:prstGeom>
          </p:spPr>
        </p:pic>
      </p:grpSp>
      <p:sp>
        <p:nvSpPr>
          <p:cNvPr id="66" name="object 66"/>
          <p:cNvSpPr/>
          <p:nvPr/>
        </p:nvSpPr>
        <p:spPr>
          <a:xfrm>
            <a:off x="10913819" y="1853183"/>
            <a:ext cx="4056601" cy="539750"/>
          </a:xfrm>
          <a:custGeom>
            <a:avLst/>
            <a:gdLst/>
            <a:ahLst/>
            <a:cxnLst/>
            <a:rect l="l" t="t" r="r" b="b"/>
            <a:pathLst>
              <a:path w="1763395" h="539750">
                <a:moveTo>
                  <a:pt x="1763268" y="539495"/>
                </a:moveTo>
                <a:lnTo>
                  <a:pt x="1709065" y="536099"/>
                </a:lnTo>
                <a:lnTo>
                  <a:pt x="1654498" y="531854"/>
                </a:lnTo>
                <a:lnTo>
                  <a:pt x="1599628" y="526779"/>
                </a:lnTo>
                <a:lnTo>
                  <a:pt x="1544518" y="520894"/>
                </a:lnTo>
                <a:lnTo>
                  <a:pt x="1489230" y="514220"/>
                </a:lnTo>
                <a:lnTo>
                  <a:pt x="1433828" y="506774"/>
                </a:lnTo>
                <a:lnTo>
                  <a:pt x="1378372" y="498577"/>
                </a:lnTo>
                <a:lnTo>
                  <a:pt x="1322926" y="489648"/>
                </a:lnTo>
                <a:lnTo>
                  <a:pt x="1267553" y="480007"/>
                </a:lnTo>
                <a:lnTo>
                  <a:pt x="1212314" y="469673"/>
                </a:lnTo>
                <a:lnTo>
                  <a:pt x="1157272" y="458666"/>
                </a:lnTo>
                <a:lnTo>
                  <a:pt x="1102490" y="447005"/>
                </a:lnTo>
                <a:lnTo>
                  <a:pt x="1048030" y="434709"/>
                </a:lnTo>
                <a:lnTo>
                  <a:pt x="993954" y="421799"/>
                </a:lnTo>
                <a:lnTo>
                  <a:pt x="940325" y="408293"/>
                </a:lnTo>
                <a:lnTo>
                  <a:pt x="887206" y="394211"/>
                </a:lnTo>
                <a:lnTo>
                  <a:pt x="834659" y="379573"/>
                </a:lnTo>
                <a:lnTo>
                  <a:pt x="782746" y="364398"/>
                </a:lnTo>
                <a:lnTo>
                  <a:pt x="731530" y="348706"/>
                </a:lnTo>
                <a:lnTo>
                  <a:pt x="681073" y="332516"/>
                </a:lnTo>
                <a:lnTo>
                  <a:pt x="631438" y="315847"/>
                </a:lnTo>
                <a:lnTo>
                  <a:pt x="582687" y="298720"/>
                </a:lnTo>
                <a:lnTo>
                  <a:pt x="534882" y="281153"/>
                </a:lnTo>
                <a:lnTo>
                  <a:pt x="488087" y="263166"/>
                </a:lnTo>
                <a:lnTo>
                  <a:pt x="442364" y="244779"/>
                </a:lnTo>
                <a:lnTo>
                  <a:pt x="397774" y="226011"/>
                </a:lnTo>
                <a:lnTo>
                  <a:pt x="354381" y="206882"/>
                </a:lnTo>
                <a:lnTo>
                  <a:pt x="312247" y="187410"/>
                </a:lnTo>
                <a:lnTo>
                  <a:pt x="271434" y="167617"/>
                </a:lnTo>
                <a:lnTo>
                  <a:pt x="232005" y="147520"/>
                </a:lnTo>
                <a:lnTo>
                  <a:pt x="194023" y="127140"/>
                </a:lnTo>
                <a:lnTo>
                  <a:pt x="157549" y="106496"/>
                </a:lnTo>
                <a:lnTo>
                  <a:pt x="122647" y="85608"/>
                </a:lnTo>
                <a:lnTo>
                  <a:pt x="89378" y="64494"/>
                </a:lnTo>
                <a:lnTo>
                  <a:pt x="27992" y="21671"/>
                </a:lnTo>
                <a:lnTo>
                  <a:pt x="0" y="0"/>
                </a:lnTo>
              </a:path>
            </a:pathLst>
          </a:custGeom>
          <a:ln w="1524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pic>
        <p:nvPicPr>
          <p:cNvPr id="67" name="object 67"/>
          <p:cNvPicPr/>
          <p:nvPr/>
        </p:nvPicPr>
        <p:blipFill>
          <a:blip r:embed="rId26" cstate="print"/>
          <a:stretch>
            <a:fillRect/>
          </a:stretch>
        </p:blipFill>
        <p:spPr>
          <a:xfrm>
            <a:off x="12021680" y="999744"/>
            <a:ext cx="143739" cy="193548"/>
          </a:xfrm>
          <a:prstGeom prst="rect">
            <a:avLst/>
          </a:prstGeom>
        </p:spPr>
      </p:pic>
      <p:pic>
        <p:nvPicPr>
          <p:cNvPr id="68" name="object 68"/>
          <p:cNvPicPr/>
          <p:nvPr/>
        </p:nvPicPr>
        <p:blipFill>
          <a:blip r:embed="rId4" cstate="print"/>
          <a:stretch>
            <a:fillRect/>
          </a:stretch>
        </p:blipFill>
        <p:spPr>
          <a:xfrm>
            <a:off x="10868243" y="2630425"/>
            <a:ext cx="94001" cy="62991"/>
          </a:xfrm>
          <a:prstGeom prst="rect">
            <a:avLst/>
          </a:prstGeom>
        </p:spPr>
      </p:pic>
      <p:sp>
        <p:nvSpPr>
          <p:cNvPr id="69" name="object 69"/>
          <p:cNvSpPr/>
          <p:nvPr/>
        </p:nvSpPr>
        <p:spPr>
          <a:xfrm>
            <a:off x="12445892" y="938783"/>
            <a:ext cx="999177" cy="177165"/>
          </a:xfrm>
          <a:custGeom>
            <a:avLst/>
            <a:gdLst/>
            <a:ahLst/>
            <a:cxnLst/>
            <a:rect l="l" t="t" r="r" b="b"/>
            <a:pathLst>
              <a:path w="434339" h="177165">
                <a:moveTo>
                  <a:pt x="0" y="176784"/>
                </a:moveTo>
                <a:lnTo>
                  <a:pt x="179832" y="176784"/>
                </a:lnTo>
                <a:lnTo>
                  <a:pt x="179832" y="0"/>
                </a:lnTo>
                <a:lnTo>
                  <a:pt x="0" y="0"/>
                </a:lnTo>
                <a:lnTo>
                  <a:pt x="0" y="176784"/>
                </a:lnTo>
                <a:close/>
              </a:path>
              <a:path w="434339" h="177165">
                <a:moveTo>
                  <a:pt x="179832" y="88391"/>
                </a:moveTo>
                <a:lnTo>
                  <a:pt x="434339" y="88391"/>
                </a:lnTo>
              </a:path>
            </a:pathLst>
          </a:custGeom>
          <a:ln w="1524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0" name="object 70"/>
          <p:cNvSpPr/>
          <p:nvPr/>
        </p:nvSpPr>
        <p:spPr>
          <a:xfrm>
            <a:off x="1444422" y="9413748"/>
            <a:ext cx="15051933" cy="9525"/>
          </a:xfrm>
          <a:custGeom>
            <a:avLst/>
            <a:gdLst/>
            <a:ahLst/>
            <a:cxnLst/>
            <a:rect l="l" t="t" r="r" b="b"/>
            <a:pathLst>
              <a:path w="6543040" h="9525">
                <a:moveTo>
                  <a:pt x="6542531" y="9144"/>
                </a:moveTo>
                <a:lnTo>
                  <a:pt x="0" y="9144"/>
                </a:lnTo>
                <a:lnTo>
                  <a:pt x="0" y="0"/>
                </a:lnTo>
                <a:lnTo>
                  <a:pt x="6542531" y="0"/>
                </a:lnTo>
                <a:lnTo>
                  <a:pt x="6542531" y="9144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1" name="object 71"/>
          <p:cNvSpPr txBox="1"/>
          <p:nvPr/>
        </p:nvSpPr>
        <p:spPr>
          <a:xfrm>
            <a:off x="16290754" y="349008"/>
            <a:ext cx="192824" cy="135935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sz="800" spc="10" dirty="0">
                <a:latin typeface="Microsoft Sans Serif"/>
                <a:cs typeface="Microsoft Sans Serif"/>
              </a:rPr>
              <a:t>5</a:t>
            </a:r>
            <a:endParaRPr sz="800">
              <a:latin typeface="Microsoft Sans Serif"/>
              <a:cs typeface="Microsoft Sans Serif"/>
            </a:endParaRPr>
          </a:p>
        </p:txBody>
      </p:sp>
      <p:sp>
        <p:nvSpPr>
          <p:cNvPr id="72" name="object 72"/>
          <p:cNvSpPr txBox="1"/>
          <p:nvPr/>
        </p:nvSpPr>
        <p:spPr>
          <a:xfrm>
            <a:off x="1415216" y="660904"/>
            <a:ext cx="7295162" cy="269875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67640">
              <a:lnSpc>
                <a:spcPct val="100000"/>
              </a:lnSpc>
              <a:spcBef>
                <a:spcPts val="100"/>
              </a:spcBef>
            </a:pPr>
            <a:r>
              <a:rPr sz="600" spc="10" dirty="0">
                <a:latin typeface="Microsoft Sans Serif"/>
                <a:cs typeface="Microsoft Sans Serif"/>
              </a:rPr>
              <a:t>Cuando</a:t>
            </a:r>
            <a:r>
              <a:rPr sz="600" spc="-5" dirty="0">
                <a:latin typeface="Microsoft Sans Serif"/>
                <a:cs typeface="Microsoft Sans Serif"/>
              </a:rPr>
              <a:t> se</a:t>
            </a:r>
            <a:r>
              <a:rPr sz="600" dirty="0">
                <a:latin typeface="Microsoft Sans Serif"/>
                <a:cs typeface="Microsoft Sans Serif"/>
              </a:rPr>
              <a:t> </a:t>
            </a:r>
            <a:r>
              <a:rPr sz="600" spc="15" dirty="0">
                <a:latin typeface="Microsoft Sans Serif"/>
                <a:cs typeface="Microsoft Sans Serif"/>
              </a:rPr>
              <a:t>consideran</a:t>
            </a:r>
            <a:r>
              <a:rPr sz="600" dirty="0">
                <a:latin typeface="Microsoft Sans Serif"/>
                <a:cs typeface="Microsoft Sans Serif"/>
              </a:rPr>
              <a:t> las </a:t>
            </a:r>
            <a:r>
              <a:rPr sz="600" spc="15" dirty="0">
                <a:latin typeface="Microsoft Sans Serif"/>
                <a:cs typeface="Microsoft Sans Serif"/>
              </a:rPr>
              <a:t>compensaciones</a:t>
            </a:r>
            <a:r>
              <a:rPr sz="600" dirty="0">
                <a:latin typeface="Microsoft Sans Serif"/>
                <a:cs typeface="Microsoft Sans Serif"/>
              </a:rPr>
              <a:t> </a:t>
            </a:r>
            <a:r>
              <a:rPr sz="600" spc="20" dirty="0">
                <a:latin typeface="Microsoft Sans Serif"/>
                <a:cs typeface="Microsoft Sans Serif"/>
              </a:rPr>
              <a:t>de</a:t>
            </a:r>
            <a:r>
              <a:rPr sz="600" spc="-5" dirty="0">
                <a:latin typeface="Microsoft Sans Serif"/>
                <a:cs typeface="Microsoft Sans Serif"/>
              </a:rPr>
              <a:t> </a:t>
            </a:r>
            <a:r>
              <a:rPr sz="600" spc="-40" dirty="0">
                <a:latin typeface="Microsoft Sans Serif"/>
                <a:cs typeface="Microsoft Sans Serif"/>
              </a:rPr>
              <a:t>CC,</a:t>
            </a:r>
            <a:r>
              <a:rPr sz="600" dirty="0">
                <a:latin typeface="Microsoft Sans Serif"/>
                <a:cs typeface="Microsoft Sans Serif"/>
              </a:rPr>
              <a:t> las </a:t>
            </a:r>
            <a:r>
              <a:rPr sz="600" spc="20" dirty="0">
                <a:latin typeface="Microsoft Sans Serif"/>
                <a:cs typeface="Microsoft Sans Serif"/>
              </a:rPr>
              <a:t>corrientes</a:t>
            </a:r>
            <a:r>
              <a:rPr sz="600" dirty="0">
                <a:latin typeface="Microsoft Sans Serif"/>
                <a:cs typeface="Microsoft Sans Serif"/>
              </a:rPr>
              <a:t> </a:t>
            </a:r>
            <a:r>
              <a:rPr sz="600" spc="15" dirty="0">
                <a:latin typeface="Microsoft Sans Serif"/>
                <a:cs typeface="Microsoft Sans Serif"/>
              </a:rPr>
              <a:t>del</a:t>
            </a:r>
            <a:r>
              <a:rPr sz="600" dirty="0">
                <a:latin typeface="Microsoft Sans Serif"/>
                <a:cs typeface="Microsoft Sans Serif"/>
              </a:rPr>
              <a:t> </a:t>
            </a:r>
            <a:r>
              <a:rPr sz="600" spc="25" dirty="0">
                <a:latin typeface="Microsoft Sans Serif"/>
                <a:cs typeface="Microsoft Sans Serif"/>
              </a:rPr>
              <a:t>generador</a:t>
            </a:r>
            <a:r>
              <a:rPr sz="600" spc="-5" dirty="0">
                <a:latin typeface="Microsoft Sans Serif"/>
                <a:cs typeface="Microsoft Sans Serif"/>
              </a:rPr>
              <a:t> </a:t>
            </a:r>
            <a:r>
              <a:rPr sz="600" spc="20" dirty="0">
                <a:latin typeface="Microsoft Sans Serif"/>
                <a:cs typeface="Microsoft Sans Serif"/>
              </a:rPr>
              <a:t>para</a:t>
            </a:r>
            <a:endParaRPr sz="600">
              <a:latin typeface="Microsoft Sans Serif"/>
              <a:cs typeface="Microsoft Sans Serif"/>
            </a:endParaRPr>
          </a:p>
          <a:p>
            <a:pPr marL="12700">
              <a:lnSpc>
                <a:spcPct val="100000"/>
              </a:lnSpc>
              <a:spcBef>
                <a:spcPts val="480"/>
              </a:spcBef>
            </a:pPr>
            <a:r>
              <a:rPr sz="600" spc="25" dirty="0">
                <a:latin typeface="Microsoft Sans Serif"/>
                <a:cs typeface="Microsoft Sans Serif"/>
              </a:rPr>
              <a:t>una</a:t>
            </a:r>
            <a:r>
              <a:rPr sz="600" spc="-5" dirty="0">
                <a:latin typeface="Microsoft Sans Serif"/>
                <a:cs typeface="Microsoft Sans Serif"/>
              </a:rPr>
              <a:t> </a:t>
            </a:r>
            <a:r>
              <a:rPr sz="600" spc="15" dirty="0">
                <a:latin typeface="Microsoft Sans Serif"/>
                <a:cs typeface="Microsoft Sans Serif"/>
              </a:rPr>
              <a:t>falla</a:t>
            </a:r>
            <a:r>
              <a:rPr sz="600" spc="-5" dirty="0">
                <a:latin typeface="Microsoft Sans Serif"/>
                <a:cs typeface="Microsoft Sans Serif"/>
              </a:rPr>
              <a:t> </a:t>
            </a:r>
            <a:r>
              <a:rPr sz="600" spc="15" dirty="0">
                <a:latin typeface="Microsoft Sans Serif"/>
                <a:cs typeface="Microsoft Sans Serif"/>
              </a:rPr>
              <a:t>trifásica</a:t>
            </a:r>
            <a:r>
              <a:rPr sz="600" spc="-5" dirty="0">
                <a:latin typeface="Microsoft Sans Serif"/>
                <a:cs typeface="Microsoft Sans Serif"/>
              </a:rPr>
              <a:t> se </a:t>
            </a:r>
            <a:r>
              <a:rPr sz="600" spc="15" dirty="0">
                <a:latin typeface="Microsoft Sans Serif"/>
                <a:cs typeface="Microsoft Sans Serif"/>
              </a:rPr>
              <a:t>parecen</a:t>
            </a:r>
            <a:r>
              <a:rPr sz="600" spc="-5" dirty="0">
                <a:latin typeface="Microsoft Sans Serif"/>
                <a:cs typeface="Microsoft Sans Serif"/>
              </a:rPr>
              <a:t> </a:t>
            </a:r>
            <a:r>
              <a:rPr sz="600" dirty="0">
                <a:latin typeface="Microsoft Sans Serif"/>
                <a:cs typeface="Microsoft Sans Serif"/>
              </a:rPr>
              <a:t>a</a:t>
            </a:r>
            <a:r>
              <a:rPr sz="600" spc="-5" dirty="0">
                <a:latin typeface="Microsoft Sans Serif"/>
                <a:cs typeface="Microsoft Sans Serif"/>
              </a:rPr>
              <a:t> </a:t>
            </a:r>
            <a:r>
              <a:rPr sz="600" dirty="0">
                <a:latin typeface="Microsoft Sans Serif"/>
                <a:cs typeface="Microsoft Sans Serif"/>
              </a:rPr>
              <a:t>las</a:t>
            </a:r>
            <a:r>
              <a:rPr sz="600" spc="-5" dirty="0">
                <a:latin typeface="Microsoft Sans Serif"/>
                <a:cs typeface="Microsoft Sans Serif"/>
              </a:rPr>
              <a:t> </a:t>
            </a:r>
            <a:r>
              <a:rPr sz="600" spc="25" dirty="0">
                <a:latin typeface="Microsoft Sans Serif"/>
                <a:cs typeface="Microsoft Sans Serif"/>
              </a:rPr>
              <a:t>que</a:t>
            </a:r>
            <a:r>
              <a:rPr sz="600" spc="-5" dirty="0">
                <a:latin typeface="Microsoft Sans Serif"/>
                <a:cs typeface="Microsoft Sans Serif"/>
              </a:rPr>
              <a:t> se</a:t>
            </a:r>
            <a:r>
              <a:rPr sz="600" dirty="0">
                <a:latin typeface="Microsoft Sans Serif"/>
                <a:cs typeface="Microsoft Sans Serif"/>
              </a:rPr>
              <a:t> </a:t>
            </a:r>
            <a:r>
              <a:rPr sz="600" spc="25" dirty="0">
                <a:latin typeface="Microsoft Sans Serif"/>
                <a:cs typeface="Microsoft Sans Serif"/>
              </a:rPr>
              <a:t>muestran</a:t>
            </a:r>
            <a:r>
              <a:rPr sz="600" spc="-5" dirty="0">
                <a:latin typeface="Microsoft Sans Serif"/>
                <a:cs typeface="Microsoft Sans Serif"/>
              </a:rPr>
              <a:t> </a:t>
            </a:r>
            <a:r>
              <a:rPr sz="600" spc="20" dirty="0">
                <a:latin typeface="Microsoft Sans Serif"/>
                <a:cs typeface="Microsoft Sans Serif"/>
              </a:rPr>
              <a:t>en</a:t>
            </a:r>
            <a:r>
              <a:rPr sz="600" spc="-5" dirty="0">
                <a:latin typeface="Microsoft Sans Serif"/>
                <a:cs typeface="Microsoft Sans Serif"/>
              </a:rPr>
              <a:t> </a:t>
            </a:r>
            <a:r>
              <a:rPr sz="600" spc="10" dirty="0">
                <a:latin typeface="Microsoft Sans Serif"/>
                <a:cs typeface="Microsoft Sans Serif"/>
              </a:rPr>
              <a:t>la</a:t>
            </a:r>
            <a:r>
              <a:rPr sz="600" spc="-5" dirty="0">
                <a:latin typeface="Microsoft Sans Serif"/>
                <a:cs typeface="Microsoft Sans Serif"/>
              </a:rPr>
              <a:t> Fig. </a:t>
            </a:r>
            <a:r>
              <a:rPr sz="600" dirty="0">
                <a:latin typeface="Microsoft Sans Serif"/>
                <a:cs typeface="Microsoft Sans Serif"/>
              </a:rPr>
              <a:t>7.</a:t>
            </a:r>
            <a:endParaRPr sz="600">
              <a:latin typeface="Microsoft Sans Serif"/>
              <a:cs typeface="Microsoft Sans Serif"/>
            </a:endParaRPr>
          </a:p>
        </p:txBody>
      </p:sp>
      <p:sp>
        <p:nvSpPr>
          <p:cNvPr id="73" name="object 73"/>
          <p:cNvSpPr txBox="1"/>
          <p:nvPr/>
        </p:nvSpPr>
        <p:spPr>
          <a:xfrm>
            <a:off x="9100125" y="3097979"/>
            <a:ext cx="7409103" cy="751744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sz="550" spc="-5" dirty="0">
                <a:latin typeface="Microsoft Sans Serif"/>
                <a:cs typeface="Microsoft Sans Serif"/>
              </a:rPr>
              <a:t>Fig. </a:t>
            </a:r>
            <a:r>
              <a:rPr sz="550" dirty="0">
                <a:latin typeface="Microsoft Sans Serif"/>
                <a:cs typeface="Microsoft Sans Serif"/>
              </a:rPr>
              <a:t>8.</a:t>
            </a:r>
            <a:r>
              <a:rPr sz="550" spc="-5" dirty="0">
                <a:latin typeface="Microsoft Sans Serif"/>
                <a:cs typeface="Microsoft Sans Serif"/>
              </a:rPr>
              <a:t> </a:t>
            </a:r>
            <a:r>
              <a:rPr sz="550" spc="15" dirty="0">
                <a:latin typeface="Microsoft Sans Serif"/>
                <a:cs typeface="Microsoft Sans Serif"/>
              </a:rPr>
              <a:t>Corriente</a:t>
            </a:r>
            <a:r>
              <a:rPr sz="550" dirty="0">
                <a:latin typeface="Microsoft Sans Serif"/>
                <a:cs typeface="Microsoft Sans Serif"/>
              </a:rPr>
              <a:t> </a:t>
            </a:r>
            <a:r>
              <a:rPr sz="550" spc="15" dirty="0">
                <a:latin typeface="Microsoft Sans Serif"/>
                <a:cs typeface="Microsoft Sans Serif"/>
              </a:rPr>
              <a:t>de</a:t>
            </a:r>
            <a:r>
              <a:rPr sz="550" spc="-5" dirty="0">
                <a:latin typeface="Microsoft Sans Serif"/>
                <a:cs typeface="Microsoft Sans Serif"/>
              </a:rPr>
              <a:t> </a:t>
            </a:r>
            <a:r>
              <a:rPr sz="550" spc="10" dirty="0">
                <a:latin typeface="Microsoft Sans Serif"/>
                <a:cs typeface="Microsoft Sans Serif"/>
              </a:rPr>
              <a:t>falla</a:t>
            </a:r>
            <a:r>
              <a:rPr sz="550" dirty="0">
                <a:latin typeface="Microsoft Sans Serif"/>
                <a:cs typeface="Microsoft Sans Serif"/>
              </a:rPr>
              <a:t> </a:t>
            </a:r>
            <a:r>
              <a:rPr sz="550" spc="15" dirty="0">
                <a:latin typeface="Microsoft Sans Serif"/>
                <a:cs typeface="Microsoft Sans Serif"/>
              </a:rPr>
              <a:t>del</a:t>
            </a:r>
            <a:r>
              <a:rPr sz="550" spc="-5" dirty="0">
                <a:latin typeface="Microsoft Sans Serif"/>
                <a:cs typeface="Microsoft Sans Serif"/>
              </a:rPr>
              <a:t> </a:t>
            </a:r>
            <a:r>
              <a:rPr sz="550" spc="25" dirty="0">
                <a:latin typeface="Microsoft Sans Serif"/>
                <a:cs typeface="Microsoft Sans Serif"/>
              </a:rPr>
              <a:t>terminal</a:t>
            </a:r>
            <a:r>
              <a:rPr sz="550" spc="-5" dirty="0">
                <a:latin typeface="Microsoft Sans Serif"/>
                <a:cs typeface="Microsoft Sans Serif"/>
              </a:rPr>
              <a:t> </a:t>
            </a:r>
            <a:r>
              <a:rPr sz="550" spc="15" dirty="0">
                <a:latin typeface="Microsoft Sans Serif"/>
                <a:cs typeface="Microsoft Sans Serif"/>
              </a:rPr>
              <a:t>del</a:t>
            </a:r>
            <a:r>
              <a:rPr sz="550" dirty="0">
                <a:latin typeface="Microsoft Sans Serif"/>
                <a:cs typeface="Microsoft Sans Serif"/>
              </a:rPr>
              <a:t> </a:t>
            </a:r>
            <a:r>
              <a:rPr sz="550" spc="25" dirty="0">
                <a:latin typeface="Microsoft Sans Serif"/>
                <a:cs typeface="Microsoft Sans Serif"/>
              </a:rPr>
              <a:t>generador</a:t>
            </a:r>
            <a:endParaRPr sz="550">
              <a:latin typeface="Microsoft Sans Serif"/>
              <a:cs typeface="Microsoft Sans Serif"/>
            </a:endParaRPr>
          </a:p>
          <a:p>
            <a:pPr>
              <a:lnSpc>
                <a:spcPct val="100000"/>
              </a:lnSpc>
            </a:pPr>
            <a:endParaRPr sz="700">
              <a:latin typeface="Microsoft Sans Serif"/>
              <a:cs typeface="Microsoft Sans Serif"/>
            </a:endParaRPr>
          </a:p>
          <a:p>
            <a:pPr marL="570230">
              <a:lnSpc>
                <a:spcPct val="100000"/>
              </a:lnSpc>
              <a:spcBef>
                <a:spcPts val="600"/>
              </a:spcBef>
            </a:pPr>
            <a:r>
              <a:rPr sz="800" spc="-30" dirty="0">
                <a:latin typeface="Microsoft Sans Serif"/>
                <a:cs typeface="Microsoft Sans Serif"/>
              </a:rPr>
              <a:t>VG</a:t>
            </a:r>
            <a:r>
              <a:rPr sz="650" spc="-30" dirty="0">
                <a:latin typeface="Microsoft Sans Serif"/>
                <a:cs typeface="Microsoft Sans Serif"/>
              </a:rPr>
              <a:t>ENERADOR</a:t>
            </a:r>
            <a:r>
              <a:rPr sz="800" spc="-30" dirty="0">
                <a:latin typeface="Microsoft Sans Serif"/>
                <a:cs typeface="Microsoft Sans Serif"/>
              </a:rPr>
              <a:t>GRAMO</a:t>
            </a:r>
            <a:r>
              <a:rPr sz="650" spc="-30" dirty="0">
                <a:latin typeface="Microsoft Sans Serif"/>
                <a:cs typeface="Microsoft Sans Serif"/>
              </a:rPr>
              <a:t>REDONDEO</a:t>
            </a:r>
            <a:r>
              <a:rPr sz="800" spc="-30" dirty="0">
                <a:latin typeface="Microsoft Sans Serif"/>
                <a:cs typeface="Microsoft Sans Serif"/>
              </a:rPr>
              <a:t>PAG</a:t>
            </a:r>
            <a:r>
              <a:rPr sz="650" spc="-30" dirty="0">
                <a:latin typeface="Microsoft Sans Serif"/>
                <a:cs typeface="Microsoft Sans Serif"/>
              </a:rPr>
              <a:t>RACTICAS</a:t>
            </a:r>
            <a:endParaRPr sz="650">
              <a:latin typeface="Microsoft Sans Serif"/>
              <a:cs typeface="Microsoft Sans Serif"/>
            </a:endParaRPr>
          </a:p>
          <a:p>
            <a:pPr marL="12700" marR="5080" indent="153670">
              <a:lnSpc>
                <a:spcPct val="154200"/>
              </a:lnSpc>
              <a:spcBef>
                <a:spcPts val="290"/>
              </a:spcBef>
            </a:pPr>
            <a:r>
              <a:rPr sz="650" spc="-10" dirty="0">
                <a:latin typeface="Microsoft Sans Serif"/>
                <a:cs typeface="Microsoft Sans Serif"/>
              </a:rPr>
              <a:t>La </a:t>
            </a:r>
            <a:r>
              <a:rPr sz="650" spc="20" dirty="0">
                <a:latin typeface="Microsoft Sans Serif"/>
                <a:cs typeface="Microsoft Sans Serif"/>
              </a:rPr>
              <a:t>puesta </a:t>
            </a:r>
            <a:r>
              <a:rPr sz="650" dirty="0">
                <a:latin typeface="Microsoft Sans Serif"/>
                <a:cs typeface="Microsoft Sans Serif"/>
              </a:rPr>
              <a:t>a </a:t>
            </a:r>
            <a:r>
              <a:rPr sz="650" spc="30" dirty="0">
                <a:latin typeface="Microsoft Sans Serif"/>
                <a:cs typeface="Microsoft Sans Serif"/>
              </a:rPr>
              <a:t>tierra </a:t>
            </a:r>
            <a:r>
              <a:rPr sz="650" spc="20" dirty="0">
                <a:latin typeface="Microsoft Sans Serif"/>
                <a:cs typeface="Microsoft Sans Serif"/>
              </a:rPr>
              <a:t>de alta </a:t>
            </a:r>
            <a:r>
              <a:rPr sz="650" spc="5" dirty="0">
                <a:latin typeface="Microsoft Sans Serif"/>
                <a:cs typeface="Microsoft Sans Serif"/>
              </a:rPr>
              <a:t>y </a:t>
            </a:r>
            <a:r>
              <a:rPr sz="650" spc="15" dirty="0">
                <a:latin typeface="Microsoft Sans Serif"/>
                <a:cs typeface="Microsoft Sans Serif"/>
              </a:rPr>
              <a:t>baja </a:t>
            </a:r>
            <a:r>
              <a:rPr sz="650" spc="20" dirty="0">
                <a:latin typeface="Microsoft Sans Serif"/>
                <a:cs typeface="Microsoft Sans Serif"/>
              </a:rPr>
              <a:t>impedancia representa </a:t>
            </a:r>
            <a:r>
              <a:rPr sz="650" spc="10" dirty="0">
                <a:latin typeface="Microsoft Sans Serif"/>
                <a:cs typeface="Microsoft Sans Serif"/>
              </a:rPr>
              <a:t>los </a:t>
            </a:r>
            <a:r>
              <a:rPr sz="650" spc="15" dirty="0">
                <a:latin typeface="Microsoft Sans Serif"/>
                <a:cs typeface="Microsoft Sans Serif"/>
              </a:rPr>
              <a:t>dos </a:t>
            </a:r>
            <a:r>
              <a:rPr sz="650" spc="30" dirty="0">
                <a:latin typeface="Microsoft Sans Serif"/>
                <a:cs typeface="Microsoft Sans Serif"/>
              </a:rPr>
              <a:t>métodos </a:t>
            </a:r>
            <a:r>
              <a:rPr sz="650" spc="35" dirty="0">
                <a:latin typeface="Microsoft Sans Serif"/>
                <a:cs typeface="Microsoft Sans Serif"/>
              </a:rPr>
              <a:t> </a:t>
            </a:r>
            <a:r>
              <a:rPr sz="650" spc="15" dirty="0">
                <a:latin typeface="Microsoft Sans Serif"/>
                <a:cs typeface="Microsoft Sans Serif"/>
              </a:rPr>
              <a:t>principales utilizados </a:t>
            </a:r>
            <a:r>
              <a:rPr sz="650" spc="20" dirty="0">
                <a:latin typeface="Microsoft Sans Serif"/>
                <a:cs typeface="Microsoft Sans Serif"/>
              </a:rPr>
              <a:t>en </a:t>
            </a:r>
            <a:r>
              <a:rPr sz="650" spc="10" dirty="0">
                <a:latin typeface="Microsoft Sans Serif"/>
                <a:cs typeface="Microsoft Sans Serif"/>
              </a:rPr>
              <a:t>la </a:t>
            </a:r>
            <a:r>
              <a:rPr sz="650" spc="25" dirty="0">
                <a:latin typeface="Microsoft Sans Serif"/>
                <a:cs typeface="Microsoft Sans Serif"/>
              </a:rPr>
              <a:t>industria </a:t>
            </a:r>
            <a:r>
              <a:rPr sz="650" spc="20" dirty="0">
                <a:latin typeface="Microsoft Sans Serif"/>
                <a:cs typeface="Microsoft Sans Serif"/>
              </a:rPr>
              <a:t>para </a:t>
            </a:r>
            <a:r>
              <a:rPr sz="650" spc="30" dirty="0">
                <a:latin typeface="Microsoft Sans Serif"/>
                <a:cs typeface="Microsoft Sans Serif"/>
              </a:rPr>
              <a:t>poner </a:t>
            </a:r>
            <a:r>
              <a:rPr sz="650" dirty="0">
                <a:latin typeface="Microsoft Sans Serif"/>
                <a:cs typeface="Microsoft Sans Serif"/>
              </a:rPr>
              <a:t>a </a:t>
            </a:r>
            <a:r>
              <a:rPr sz="650" spc="30" dirty="0">
                <a:latin typeface="Microsoft Sans Serif"/>
                <a:cs typeface="Microsoft Sans Serif"/>
              </a:rPr>
              <a:t>tierra </a:t>
            </a:r>
            <a:r>
              <a:rPr sz="650" spc="10" dirty="0">
                <a:latin typeface="Microsoft Sans Serif"/>
                <a:cs typeface="Microsoft Sans Serif"/>
              </a:rPr>
              <a:t>los </a:t>
            </a:r>
            <a:r>
              <a:rPr sz="650" spc="15" dirty="0">
                <a:latin typeface="Microsoft Sans Serif"/>
                <a:cs typeface="Microsoft Sans Serif"/>
              </a:rPr>
              <a:t>devanados </a:t>
            </a:r>
            <a:r>
              <a:rPr sz="650" spc="20" dirty="0">
                <a:latin typeface="Microsoft Sans Serif"/>
                <a:cs typeface="Microsoft Sans Serif"/>
              </a:rPr>
              <a:t>del </a:t>
            </a:r>
            <a:r>
              <a:rPr sz="650" spc="25" dirty="0">
                <a:latin typeface="Microsoft Sans Serif"/>
                <a:cs typeface="Microsoft Sans Serif"/>
              </a:rPr>
              <a:t>estator </a:t>
            </a:r>
            <a:r>
              <a:rPr sz="650" spc="-160" dirty="0">
                <a:latin typeface="Microsoft Sans Serif"/>
                <a:cs typeface="Microsoft Sans Serif"/>
              </a:rPr>
              <a:t> </a:t>
            </a:r>
            <a:r>
              <a:rPr sz="650" spc="20" dirty="0">
                <a:latin typeface="Microsoft Sans Serif"/>
                <a:cs typeface="Microsoft Sans Serif"/>
              </a:rPr>
              <a:t>del</a:t>
            </a:r>
            <a:r>
              <a:rPr sz="650" spc="-10" dirty="0">
                <a:latin typeface="Microsoft Sans Serif"/>
                <a:cs typeface="Microsoft Sans Serif"/>
              </a:rPr>
              <a:t> </a:t>
            </a:r>
            <a:r>
              <a:rPr sz="650" spc="25" dirty="0">
                <a:latin typeface="Microsoft Sans Serif"/>
                <a:cs typeface="Microsoft Sans Serif"/>
              </a:rPr>
              <a:t>generador.</a:t>
            </a:r>
            <a:r>
              <a:rPr sz="650" spc="-5" dirty="0">
                <a:latin typeface="Microsoft Sans Serif"/>
                <a:cs typeface="Microsoft Sans Serif"/>
              </a:rPr>
              <a:t> </a:t>
            </a:r>
            <a:r>
              <a:rPr sz="650" spc="15" dirty="0">
                <a:latin typeface="Microsoft Sans Serif"/>
                <a:cs typeface="Microsoft Sans Serif"/>
              </a:rPr>
              <a:t>Recientemente,</a:t>
            </a:r>
            <a:r>
              <a:rPr sz="650" spc="-10" dirty="0">
                <a:latin typeface="Microsoft Sans Serif"/>
                <a:cs typeface="Microsoft Sans Serif"/>
              </a:rPr>
              <a:t> </a:t>
            </a:r>
            <a:r>
              <a:rPr sz="650" spc="10" dirty="0">
                <a:latin typeface="Microsoft Sans Serif"/>
                <a:cs typeface="Microsoft Sans Serif"/>
              </a:rPr>
              <a:t>la</a:t>
            </a:r>
            <a:r>
              <a:rPr sz="650" spc="-5" dirty="0">
                <a:latin typeface="Microsoft Sans Serif"/>
                <a:cs typeface="Microsoft Sans Serif"/>
              </a:rPr>
              <a:t> </a:t>
            </a:r>
            <a:r>
              <a:rPr sz="650" spc="20" dirty="0">
                <a:latin typeface="Microsoft Sans Serif"/>
                <a:cs typeface="Microsoft Sans Serif"/>
              </a:rPr>
              <a:t>conexión</a:t>
            </a:r>
            <a:r>
              <a:rPr sz="650" spc="-10" dirty="0">
                <a:latin typeface="Microsoft Sans Serif"/>
                <a:cs typeface="Microsoft Sans Serif"/>
              </a:rPr>
              <a:t> </a:t>
            </a:r>
            <a:r>
              <a:rPr sz="650" dirty="0">
                <a:latin typeface="Microsoft Sans Serif"/>
                <a:cs typeface="Microsoft Sans Serif"/>
              </a:rPr>
              <a:t>a</a:t>
            </a:r>
            <a:r>
              <a:rPr sz="650" spc="-5" dirty="0">
                <a:latin typeface="Microsoft Sans Serif"/>
                <a:cs typeface="Microsoft Sans Serif"/>
              </a:rPr>
              <a:t> </a:t>
            </a:r>
            <a:r>
              <a:rPr sz="650" spc="30" dirty="0">
                <a:latin typeface="Microsoft Sans Serif"/>
                <a:cs typeface="Microsoft Sans Serif"/>
              </a:rPr>
              <a:t>tierra</a:t>
            </a:r>
            <a:r>
              <a:rPr sz="650" spc="-10" dirty="0">
                <a:latin typeface="Microsoft Sans Serif"/>
                <a:cs typeface="Microsoft Sans Serif"/>
              </a:rPr>
              <a:t> </a:t>
            </a:r>
            <a:r>
              <a:rPr sz="650" spc="30" dirty="0">
                <a:latin typeface="Microsoft Sans Serif"/>
                <a:cs typeface="Microsoft Sans Serif"/>
              </a:rPr>
              <a:t>híbrida</a:t>
            </a:r>
            <a:r>
              <a:rPr sz="650" spc="-5" dirty="0">
                <a:latin typeface="Microsoft Sans Serif"/>
                <a:cs typeface="Microsoft Sans Serif"/>
              </a:rPr>
              <a:t> se </a:t>
            </a:r>
            <a:r>
              <a:rPr sz="650" spc="20" dirty="0">
                <a:latin typeface="Microsoft Sans Serif"/>
                <a:cs typeface="Microsoft Sans Serif"/>
              </a:rPr>
              <a:t>ha</a:t>
            </a:r>
            <a:r>
              <a:rPr sz="650" spc="-10" dirty="0">
                <a:latin typeface="Microsoft Sans Serif"/>
                <a:cs typeface="Microsoft Sans Serif"/>
              </a:rPr>
              <a:t> </a:t>
            </a:r>
            <a:r>
              <a:rPr sz="650" spc="25" dirty="0">
                <a:latin typeface="Microsoft Sans Serif"/>
                <a:cs typeface="Microsoft Sans Serif"/>
              </a:rPr>
              <a:t>vuelto</a:t>
            </a:r>
            <a:r>
              <a:rPr sz="650" spc="-5" dirty="0">
                <a:latin typeface="Microsoft Sans Serif"/>
                <a:cs typeface="Microsoft Sans Serif"/>
              </a:rPr>
              <a:t> </a:t>
            </a:r>
            <a:r>
              <a:rPr sz="650" spc="30" dirty="0">
                <a:latin typeface="Microsoft Sans Serif"/>
                <a:cs typeface="Microsoft Sans Serif"/>
              </a:rPr>
              <a:t>popular</a:t>
            </a:r>
            <a:r>
              <a:rPr sz="650" spc="-10" dirty="0">
                <a:latin typeface="Microsoft Sans Serif"/>
                <a:cs typeface="Microsoft Sans Serif"/>
              </a:rPr>
              <a:t> </a:t>
            </a:r>
            <a:r>
              <a:rPr sz="650" spc="20" dirty="0">
                <a:latin typeface="Microsoft Sans Serif"/>
                <a:cs typeface="Microsoft Sans Serif"/>
              </a:rPr>
              <a:t>en </a:t>
            </a:r>
            <a:r>
              <a:rPr sz="650" spc="-155" dirty="0">
                <a:latin typeface="Microsoft Sans Serif"/>
                <a:cs typeface="Microsoft Sans Serif"/>
              </a:rPr>
              <a:t> </a:t>
            </a:r>
            <a:r>
              <a:rPr sz="650" spc="20" dirty="0">
                <a:latin typeface="Microsoft Sans Serif"/>
                <a:cs typeface="Microsoft Sans Serif"/>
              </a:rPr>
              <a:t>generadores</a:t>
            </a:r>
            <a:r>
              <a:rPr sz="650" spc="-5" dirty="0">
                <a:latin typeface="Microsoft Sans Serif"/>
                <a:cs typeface="Microsoft Sans Serif"/>
              </a:rPr>
              <a:t> </a:t>
            </a:r>
            <a:r>
              <a:rPr sz="650" spc="20" dirty="0">
                <a:latin typeface="Microsoft Sans Serif"/>
                <a:cs typeface="Microsoft Sans Serif"/>
              </a:rPr>
              <a:t>industriales</a:t>
            </a:r>
            <a:r>
              <a:rPr sz="650" spc="-5" dirty="0">
                <a:latin typeface="Microsoft Sans Serif"/>
                <a:cs typeface="Microsoft Sans Serif"/>
              </a:rPr>
              <a:t> </a:t>
            </a:r>
            <a:r>
              <a:rPr sz="650" spc="20" dirty="0">
                <a:latin typeface="Microsoft Sans Serif"/>
                <a:cs typeface="Microsoft Sans Serif"/>
              </a:rPr>
              <a:t>para</a:t>
            </a:r>
            <a:r>
              <a:rPr sz="650" dirty="0">
                <a:latin typeface="Microsoft Sans Serif"/>
                <a:cs typeface="Microsoft Sans Serif"/>
              </a:rPr>
              <a:t> </a:t>
            </a:r>
            <a:r>
              <a:rPr sz="650" spc="25" dirty="0">
                <a:latin typeface="Microsoft Sans Serif"/>
                <a:cs typeface="Microsoft Sans Serif"/>
              </a:rPr>
              <a:t>reducir</a:t>
            </a:r>
            <a:r>
              <a:rPr sz="650" spc="-5" dirty="0">
                <a:latin typeface="Microsoft Sans Serif"/>
                <a:cs typeface="Microsoft Sans Serif"/>
              </a:rPr>
              <a:t> </a:t>
            </a:r>
            <a:r>
              <a:rPr sz="650" spc="10" dirty="0">
                <a:latin typeface="Microsoft Sans Serif"/>
                <a:cs typeface="Microsoft Sans Serif"/>
              </a:rPr>
              <a:t>el</a:t>
            </a:r>
            <a:r>
              <a:rPr sz="650" dirty="0">
                <a:latin typeface="Microsoft Sans Serif"/>
                <a:cs typeface="Microsoft Sans Serif"/>
              </a:rPr>
              <a:t> </a:t>
            </a:r>
            <a:r>
              <a:rPr sz="650" spc="25" dirty="0">
                <a:latin typeface="Microsoft Sans Serif"/>
                <a:cs typeface="Microsoft Sans Serif"/>
              </a:rPr>
              <a:t>daño</a:t>
            </a:r>
            <a:r>
              <a:rPr sz="650" spc="-5" dirty="0">
                <a:latin typeface="Microsoft Sans Serif"/>
                <a:cs typeface="Microsoft Sans Serif"/>
              </a:rPr>
              <a:t> </a:t>
            </a:r>
            <a:r>
              <a:rPr sz="650" spc="40" dirty="0">
                <a:latin typeface="Microsoft Sans Serif"/>
                <a:cs typeface="Microsoft Sans Serif"/>
              </a:rPr>
              <a:t>por</a:t>
            </a:r>
            <a:r>
              <a:rPr sz="650" dirty="0">
                <a:latin typeface="Microsoft Sans Serif"/>
                <a:cs typeface="Microsoft Sans Serif"/>
              </a:rPr>
              <a:t> </a:t>
            </a:r>
            <a:r>
              <a:rPr sz="650" spc="15" dirty="0">
                <a:latin typeface="Microsoft Sans Serif"/>
                <a:cs typeface="Microsoft Sans Serif"/>
              </a:rPr>
              <a:t>falla</a:t>
            </a:r>
            <a:r>
              <a:rPr sz="650" spc="-5" dirty="0">
                <a:latin typeface="Microsoft Sans Serif"/>
                <a:cs typeface="Microsoft Sans Serif"/>
              </a:rPr>
              <a:t> </a:t>
            </a:r>
            <a:r>
              <a:rPr sz="650" dirty="0">
                <a:latin typeface="Microsoft Sans Serif"/>
                <a:cs typeface="Microsoft Sans Serif"/>
              </a:rPr>
              <a:t>a </a:t>
            </a:r>
            <a:r>
              <a:rPr sz="650" spc="30" dirty="0">
                <a:latin typeface="Microsoft Sans Serif"/>
                <a:cs typeface="Microsoft Sans Serif"/>
              </a:rPr>
              <a:t>tierra</a:t>
            </a:r>
            <a:r>
              <a:rPr sz="650" spc="-5" dirty="0">
                <a:latin typeface="Microsoft Sans Serif"/>
                <a:cs typeface="Microsoft Sans Serif"/>
              </a:rPr>
              <a:t> </a:t>
            </a:r>
            <a:r>
              <a:rPr sz="650" spc="20" dirty="0">
                <a:latin typeface="Microsoft Sans Serif"/>
                <a:cs typeface="Microsoft Sans Serif"/>
              </a:rPr>
              <a:t>del</a:t>
            </a:r>
            <a:r>
              <a:rPr sz="650" dirty="0">
                <a:latin typeface="Microsoft Sans Serif"/>
                <a:cs typeface="Microsoft Sans Serif"/>
              </a:rPr>
              <a:t> </a:t>
            </a:r>
            <a:r>
              <a:rPr sz="650" spc="20" dirty="0">
                <a:latin typeface="Microsoft Sans Serif"/>
                <a:cs typeface="Microsoft Sans Serif"/>
              </a:rPr>
              <a:t>estator.</a:t>
            </a:r>
            <a:endParaRPr sz="650">
              <a:latin typeface="Microsoft Sans Serif"/>
              <a:cs typeface="Microsoft Sans Serif"/>
            </a:endParaRPr>
          </a:p>
        </p:txBody>
      </p:sp>
      <p:sp>
        <p:nvSpPr>
          <p:cNvPr id="74" name="object 74"/>
          <p:cNvSpPr txBox="1"/>
          <p:nvPr/>
        </p:nvSpPr>
        <p:spPr>
          <a:xfrm>
            <a:off x="9100214" y="4404895"/>
            <a:ext cx="7414947" cy="2219838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16205" indent="-104139">
              <a:lnSpc>
                <a:spcPct val="100000"/>
              </a:lnSpc>
              <a:spcBef>
                <a:spcPts val="100"/>
              </a:spcBef>
              <a:buAutoNum type="alphaUcPeriod"/>
              <a:tabLst>
                <a:tab pos="116839" algn="l"/>
              </a:tabLst>
            </a:pPr>
            <a:r>
              <a:rPr sz="700" spc="5" dirty="0">
                <a:latin typeface="Microsoft Sans Serif"/>
                <a:cs typeface="Microsoft Sans Serif"/>
              </a:rPr>
              <a:t>Puesta</a:t>
            </a:r>
            <a:r>
              <a:rPr sz="700" spc="-5" dirty="0">
                <a:latin typeface="Microsoft Sans Serif"/>
                <a:cs typeface="Microsoft Sans Serif"/>
              </a:rPr>
              <a:t> </a:t>
            </a:r>
            <a:r>
              <a:rPr sz="700" dirty="0">
                <a:latin typeface="Microsoft Sans Serif"/>
                <a:cs typeface="Microsoft Sans Serif"/>
              </a:rPr>
              <a:t>a</a:t>
            </a:r>
            <a:r>
              <a:rPr sz="700" spc="-5" dirty="0">
                <a:latin typeface="Microsoft Sans Serif"/>
                <a:cs typeface="Microsoft Sans Serif"/>
              </a:rPr>
              <a:t> </a:t>
            </a:r>
            <a:r>
              <a:rPr sz="700" spc="30" dirty="0">
                <a:latin typeface="Microsoft Sans Serif"/>
                <a:cs typeface="Microsoft Sans Serif"/>
              </a:rPr>
              <a:t>tierra</a:t>
            </a:r>
            <a:r>
              <a:rPr sz="700" spc="-5" dirty="0">
                <a:latin typeface="Microsoft Sans Serif"/>
                <a:cs typeface="Microsoft Sans Serif"/>
              </a:rPr>
              <a:t> </a:t>
            </a:r>
            <a:r>
              <a:rPr sz="700" spc="20" dirty="0">
                <a:latin typeface="Microsoft Sans Serif"/>
                <a:cs typeface="Microsoft Sans Serif"/>
              </a:rPr>
              <a:t>de</a:t>
            </a:r>
            <a:r>
              <a:rPr sz="700" spc="-5" dirty="0">
                <a:latin typeface="Microsoft Sans Serif"/>
                <a:cs typeface="Microsoft Sans Serif"/>
              </a:rPr>
              <a:t> </a:t>
            </a:r>
            <a:r>
              <a:rPr sz="700" spc="15" dirty="0">
                <a:latin typeface="Microsoft Sans Serif"/>
                <a:cs typeface="Microsoft Sans Serif"/>
              </a:rPr>
              <a:t>baja</a:t>
            </a:r>
            <a:r>
              <a:rPr sz="700" spc="-5" dirty="0">
                <a:latin typeface="Microsoft Sans Serif"/>
                <a:cs typeface="Microsoft Sans Serif"/>
              </a:rPr>
              <a:t> </a:t>
            </a:r>
            <a:r>
              <a:rPr sz="700" spc="20" dirty="0">
                <a:latin typeface="Microsoft Sans Serif"/>
                <a:cs typeface="Microsoft Sans Serif"/>
              </a:rPr>
              <a:t>impedancia</a:t>
            </a:r>
            <a:r>
              <a:rPr sz="700" spc="-5" dirty="0">
                <a:latin typeface="Microsoft Sans Serif"/>
                <a:cs typeface="Microsoft Sans Serif"/>
              </a:rPr>
              <a:t> </a:t>
            </a:r>
            <a:r>
              <a:rPr sz="700" spc="-35" dirty="0">
                <a:latin typeface="Microsoft Sans Serif"/>
                <a:cs typeface="Microsoft Sans Serif"/>
              </a:rPr>
              <a:t>(LRG)</a:t>
            </a:r>
            <a:endParaRPr sz="700">
              <a:latin typeface="Microsoft Sans Serif"/>
              <a:cs typeface="Microsoft Sans Serif"/>
            </a:endParaRPr>
          </a:p>
          <a:p>
            <a:pPr marL="12700" marR="5080" indent="153670">
              <a:lnSpc>
                <a:spcPct val="143100"/>
              </a:lnSpc>
              <a:spcBef>
                <a:spcPts val="235"/>
              </a:spcBef>
            </a:pPr>
            <a:r>
              <a:rPr sz="700" spc="-10" dirty="0">
                <a:latin typeface="Microsoft Sans Serif"/>
                <a:cs typeface="Microsoft Sans Serif"/>
              </a:rPr>
              <a:t>La </a:t>
            </a:r>
            <a:r>
              <a:rPr sz="700" spc="35" dirty="0">
                <a:latin typeface="Microsoft Sans Serif"/>
                <a:cs typeface="Microsoft Sans Serif"/>
              </a:rPr>
              <a:t>figura </a:t>
            </a:r>
            <a:r>
              <a:rPr sz="700" spc="5" dirty="0">
                <a:latin typeface="Microsoft Sans Serif"/>
                <a:cs typeface="Microsoft Sans Serif"/>
              </a:rPr>
              <a:t>9a </a:t>
            </a:r>
            <a:r>
              <a:rPr sz="700" spc="25" dirty="0">
                <a:latin typeface="Microsoft Sans Serif"/>
                <a:cs typeface="Microsoft Sans Serif"/>
              </a:rPr>
              <a:t>ilustra </a:t>
            </a:r>
            <a:r>
              <a:rPr sz="700" spc="40" dirty="0">
                <a:latin typeface="Microsoft Sans Serif"/>
                <a:cs typeface="Microsoft Sans Serif"/>
              </a:rPr>
              <a:t>un </a:t>
            </a:r>
            <a:r>
              <a:rPr sz="700" spc="30" dirty="0">
                <a:latin typeface="Microsoft Sans Serif"/>
                <a:cs typeface="Microsoft Sans Serif"/>
              </a:rPr>
              <a:t>generador </a:t>
            </a:r>
            <a:r>
              <a:rPr sz="700" spc="20" dirty="0">
                <a:latin typeface="Microsoft Sans Serif"/>
                <a:cs typeface="Microsoft Sans Serif"/>
              </a:rPr>
              <a:t>conectado </a:t>
            </a:r>
            <a:r>
              <a:rPr sz="700" dirty="0">
                <a:latin typeface="Microsoft Sans Serif"/>
                <a:cs typeface="Microsoft Sans Serif"/>
              </a:rPr>
              <a:t>a </a:t>
            </a:r>
            <a:r>
              <a:rPr sz="700" spc="30" dirty="0">
                <a:latin typeface="Microsoft Sans Serif"/>
                <a:cs typeface="Microsoft Sans Serif"/>
              </a:rPr>
              <a:t>tierra </a:t>
            </a:r>
            <a:r>
              <a:rPr sz="700" dirty="0">
                <a:latin typeface="Microsoft Sans Serif"/>
                <a:cs typeface="Microsoft Sans Serif"/>
              </a:rPr>
              <a:t>a </a:t>
            </a:r>
            <a:r>
              <a:rPr sz="700" spc="15" dirty="0">
                <a:latin typeface="Microsoft Sans Serif"/>
                <a:cs typeface="Microsoft Sans Serif"/>
              </a:rPr>
              <a:t>través </a:t>
            </a:r>
            <a:r>
              <a:rPr sz="700" spc="20" dirty="0">
                <a:latin typeface="Microsoft Sans Serif"/>
                <a:cs typeface="Microsoft Sans Serif"/>
              </a:rPr>
              <a:t>de </a:t>
            </a:r>
            <a:r>
              <a:rPr sz="700" spc="30" dirty="0">
                <a:latin typeface="Microsoft Sans Serif"/>
                <a:cs typeface="Microsoft Sans Serif"/>
              </a:rPr>
              <a:t>una </a:t>
            </a:r>
            <a:r>
              <a:rPr sz="700" spc="35" dirty="0">
                <a:latin typeface="Microsoft Sans Serif"/>
                <a:cs typeface="Microsoft Sans Serif"/>
              </a:rPr>
              <a:t> </a:t>
            </a:r>
            <a:r>
              <a:rPr sz="700" spc="15" dirty="0">
                <a:latin typeface="Microsoft Sans Serif"/>
                <a:cs typeface="Microsoft Sans Serif"/>
              </a:rPr>
              <a:t>resistencia</a:t>
            </a:r>
            <a:r>
              <a:rPr sz="700" dirty="0">
                <a:latin typeface="Microsoft Sans Serif"/>
                <a:cs typeface="Microsoft Sans Serif"/>
              </a:rPr>
              <a:t> </a:t>
            </a:r>
            <a:r>
              <a:rPr sz="700" spc="30" dirty="0">
                <a:latin typeface="Microsoft Sans Serif"/>
                <a:cs typeface="Microsoft Sans Serif"/>
              </a:rPr>
              <a:t>o</a:t>
            </a:r>
            <a:r>
              <a:rPr sz="700" dirty="0">
                <a:latin typeface="Microsoft Sans Serif"/>
                <a:cs typeface="Microsoft Sans Serif"/>
              </a:rPr>
              <a:t> </a:t>
            </a:r>
            <a:r>
              <a:rPr sz="700" spc="20" dirty="0">
                <a:latin typeface="Microsoft Sans Serif"/>
                <a:cs typeface="Microsoft Sans Serif"/>
              </a:rPr>
              <a:t>reactor.</a:t>
            </a:r>
            <a:r>
              <a:rPr sz="700" dirty="0">
                <a:latin typeface="Microsoft Sans Serif"/>
                <a:cs typeface="Microsoft Sans Serif"/>
              </a:rPr>
              <a:t> </a:t>
            </a:r>
            <a:r>
              <a:rPr sz="700" spc="-10" dirty="0">
                <a:latin typeface="Microsoft Sans Serif"/>
                <a:cs typeface="Microsoft Sans Serif"/>
              </a:rPr>
              <a:t>La</a:t>
            </a:r>
            <a:r>
              <a:rPr sz="700" dirty="0">
                <a:latin typeface="Microsoft Sans Serif"/>
                <a:cs typeface="Microsoft Sans Serif"/>
              </a:rPr>
              <a:t> </a:t>
            </a:r>
            <a:r>
              <a:rPr sz="700" spc="15" dirty="0">
                <a:latin typeface="Microsoft Sans Serif"/>
                <a:cs typeface="Microsoft Sans Serif"/>
              </a:rPr>
              <a:t>resistencia</a:t>
            </a:r>
            <a:r>
              <a:rPr sz="700" dirty="0">
                <a:latin typeface="Microsoft Sans Serif"/>
                <a:cs typeface="Microsoft Sans Serif"/>
              </a:rPr>
              <a:t> </a:t>
            </a:r>
            <a:r>
              <a:rPr sz="700" spc="30" dirty="0">
                <a:latin typeface="Microsoft Sans Serif"/>
                <a:cs typeface="Microsoft Sans Serif"/>
              </a:rPr>
              <a:t>o</a:t>
            </a:r>
            <a:r>
              <a:rPr sz="700" dirty="0">
                <a:latin typeface="Microsoft Sans Serif"/>
                <a:cs typeface="Microsoft Sans Serif"/>
              </a:rPr>
              <a:t> </a:t>
            </a:r>
            <a:r>
              <a:rPr sz="700" spc="25" dirty="0">
                <a:latin typeface="Microsoft Sans Serif"/>
                <a:cs typeface="Microsoft Sans Serif"/>
              </a:rPr>
              <a:t>reactor</a:t>
            </a:r>
            <a:r>
              <a:rPr sz="700" dirty="0">
                <a:latin typeface="Microsoft Sans Serif"/>
                <a:cs typeface="Microsoft Sans Serif"/>
              </a:rPr>
              <a:t> </a:t>
            </a:r>
            <a:r>
              <a:rPr sz="700" spc="20" dirty="0">
                <a:latin typeface="Microsoft Sans Serif"/>
                <a:cs typeface="Microsoft Sans Serif"/>
              </a:rPr>
              <a:t>de</a:t>
            </a:r>
            <a:r>
              <a:rPr sz="700" dirty="0">
                <a:latin typeface="Microsoft Sans Serif"/>
                <a:cs typeface="Microsoft Sans Serif"/>
              </a:rPr>
              <a:t> </a:t>
            </a:r>
            <a:r>
              <a:rPr sz="700" spc="20" dirty="0">
                <a:latin typeface="Microsoft Sans Serif"/>
                <a:cs typeface="Microsoft Sans Serif"/>
              </a:rPr>
              <a:t>puesta</a:t>
            </a:r>
            <a:r>
              <a:rPr sz="700" dirty="0">
                <a:latin typeface="Microsoft Sans Serif"/>
                <a:cs typeface="Microsoft Sans Serif"/>
              </a:rPr>
              <a:t> a </a:t>
            </a:r>
            <a:r>
              <a:rPr sz="700" spc="30" dirty="0">
                <a:latin typeface="Microsoft Sans Serif"/>
                <a:cs typeface="Microsoft Sans Serif"/>
              </a:rPr>
              <a:t>tierra</a:t>
            </a:r>
            <a:r>
              <a:rPr sz="700" dirty="0">
                <a:latin typeface="Microsoft Sans Serif"/>
                <a:cs typeface="Microsoft Sans Serif"/>
              </a:rPr>
              <a:t> </a:t>
            </a:r>
            <a:r>
              <a:rPr sz="700" spc="-5" dirty="0">
                <a:latin typeface="Microsoft Sans Serif"/>
                <a:cs typeface="Microsoft Sans Serif"/>
              </a:rPr>
              <a:t>se</a:t>
            </a:r>
            <a:r>
              <a:rPr sz="700" spc="5" dirty="0">
                <a:latin typeface="Microsoft Sans Serif"/>
                <a:cs typeface="Microsoft Sans Serif"/>
              </a:rPr>
              <a:t> selecciona </a:t>
            </a:r>
            <a:r>
              <a:rPr sz="700" spc="-175" dirty="0">
                <a:latin typeface="Microsoft Sans Serif"/>
                <a:cs typeface="Microsoft Sans Serif"/>
              </a:rPr>
              <a:t> </a:t>
            </a:r>
            <a:r>
              <a:rPr sz="700" spc="25" dirty="0">
                <a:latin typeface="Microsoft Sans Serif"/>
                <a:cs typeface="Microsoft Sans Serif"/>
              </a:rPr>
              <a:t>para </a:t>
            </a:r>
            <a:r>
              <a:rPr sz="700" spc="35" dirty="0">
                <a:latin typeface="Microsoft Sans Serif"/>
                <a:cs typeface="Microsoft Sans Serif"/>
              </a:rPr>
              <a:t>limitar </a:t>
            </a:r>
            <a:r>
              <a:rPr sz="700" spc="10" dirty="0">
                <a:latin typeface="Microsoft Sans Serif"/>
                <a:cs typeface="Microsoft Sans Serif"/>
              </a:rPr>
              <a:t>la </a:t>
            </a:r>
            <a:r>
              <a:rPr sz="700" spc="30" dirty="0">
                <a:latin typeface="Microsoft Sans Serif"/>
                <a:cs typeface="Microsoft Sans Serif"/>
              </a:rPr>
              <a:t>contribución </a:t>
            </a:r>
            <a:r>
              <a:rPr sz="700" spc="20" dirty="0">
                <a:latin typeface="Microsoft Sans Serif"/>
                <a:cs typeface="Microsoft Sans Serif"/>
              </a:rPr>
              <a:t>de </a:t>
            </a:r>
            <a:r>
              <a:rPr sz="700" spc="10" dirty="0">
                <a:latin typeface="Microsoft Sans Serif"/>
                <a:cs typeface="Microsoft Sans Serif"/>
              </a:rPr>
              <a:t>la </a:t>
            </a:r>
            <a:r>
              <a:rPr sz="700" spc="15" dirty="0">
                <a:latin typeface="Microsoft Sans Serif"/>
                <a:cs typeface="Microsoft Sans Serif"/>
              </a:rPr>
              <a:t>falla </a:t>
            </a:r>
            <a:r>
              <a:rPr sz="700" dirty="0">
                <a:latin typeface="Microsoft Sans Serif"/>
                <a:cs typeface="Microsoft Sans Serif"/>
              </a:rPr>
              <a:t>a </a:t>
            </a:r>
            <a:r>
              <a:rPr sz="700" spc="30" dirty="0">
                <a:latin typeface="Microsoft Sans Serif"/>
                <a:cs typeface="Microsoft Sans Serif"/>
              </a:rPr>
              <a:t>tierra </a:t>
            </a:r>
            <a:r>
              <a:rPr sz="700" spc="20" dirty="0">
                <a:latin typeface="Microsoft Sans Serif"/>
                <a:cs typeface="Microsoft Sans Serif"/>
              </a:rPr>
              <a:t>del </a:t>
            </a:r>
            <a:r>
              <a:rPr sz="700" spc="30" dirty="0">
                <a:latin typeface="Microsoft Sans Serif"/>
                <a:cs typeface="Microsoft Sans Serif"/>
              </a:rPr>
              <a:t>generador </a:t>
            </a:r>
            <a:r>
              <a:rPr sz="700" dirty="0">
                <a:latin typeface="Microsoft Sans Serif"/>
                <a:cs typeface="Microsoft Sans Serif"/>
              </a:rPr>
              <a:t>a </a:t>
            </a:r>
            <a:r>
              <a:rPr sz="700" spc="10" dirty="0">
                <a:latin typeface="Microsoft Sans Serif"/>
                <a:cs typeface="Microsoft Sans Serif"/>
              </a:rPr>
              <a:t>la </a:t>
            </a:r>
            <a:r>
              <a:rPr sz="700" spc="25" dirty="0">
                <a:latin typeface="Microsoft Sans Serif"/>
                <a:cs typeface="Microsoft Sans Serif"/>
              </a:rPr>
              <a:t>corriente </a:t>
            </a:r>
            <a:r>
              <a:rPr sz="700" spc="30" dirty="0">
                <a:latin typeface="Microsoft Sans Serif"/>
                <a:cs typeface="Microsoft Sans Serif"/>
              </a:rPr>
              <a:t> entre </a:t>
            </a:r>
            <a:r>
              <a:rPr sz="700" spc="10" dirty="0">
                <a:latin typeface="Microsoft Sans Serif"/>
                <a:cs typeface="Microsoft Sans Serif"/>
              </a:rPr>
              <a:t>200 </a:t>
            </a:r>
            <a:r>
              <a:rPr sz="700" spc="25" dirty="0">
                <a:latin typeface="Microsoft Sans Serif"/>
                <a:cs typeface="Microsoft Sans Serif"/>
              </a:rPr>
              <a:t>amperios </a:t>
            </a:r>
            <a:r>
              <a:rPr sz="700" spc="5" dirty="0">
                <a:latin typeface="Microsoft Sans Serif"/>
                <a:cs typeface="Microsoft Sans Serif"/>
              </a:rPr>
              <a:t>y </a:t>
            </a:r>
            <a:r>
              <a:rPr sz="700" spc="10" dirty="0">
                <a:latin typeface="Microsoft Sans Serif"/>
                <a:cs typeface="Microsoft Sans Serif"/>
              </a:rPr>
              <a:t>150 </a:t>
            </a:r>
            <a:r>
              <a:rPr sz="700" spc="40" dirty="0">
                <a:latin typeface="Microsoft Sans Serif"/>
                <a:cs typeface="Microsoft Sans Serif"/>
              </a:rPr>
              <a:t>por </a:t>
            </a:r>
            <a:r>
              <a:rPr sz="700" spc="20" dirty="0">
                <a:latin typeface="Microsoft Sans Serif"/>
                <a:cs typeface="Microsoft Sans Serif"/>
              </a:rPr>
              <a:t>ciento de </a:t>
            </a:r>
            <a:r>
              <a:rPr sz="700" spc="10" dirty="0">
                <a:latin typeface="Microsoft Sans Serif"/>
                <a:cs typeface="Microsoft Sans Serif"/>
              </a:rPr>
              <a:t>la </a:t>
            </a:r>
            <a:r>
              <a:rPr sz="700" spc="25" dirty="0">
                <a:latin typeface="Microsoft Sans Serif"/>
                <a:cs typeface="Microsoft Sans Serif"/>
              </a:rPr>
              <a:t>corriente </a:t>
            </a:r>
            <a:r>
              <a:rPr sz="700" spc="30" dirty="0">
                <a:latin typeface="Microsoft Sans Serif"/>
                <a:cs typeface="Microsoft Sans Serif"/>
              </a:rPr>
              <a:t>nominal </a:t>
            </a:r>
            <a:r>
              <a:rPr sz="700" spc="20" dirty="0">
                <a:latin typeface="Microsoft Sans Serif"/>
                <a:cs typeface="Microsoft Sans Serif"/>
              </a:rPr>
              <a:t>del </a:t>
            </a:r>
            <a:r>
              <a:rPr sz="700" spc="25" dirty="0">
                <a:latin typeface="Microsoft Sans Serif"/>
                <a:cs typeface="Microsoft Sans Serif"/>
              </a:rPr>
              <a:t>generador. </a:t>
            </a:r>
            <a:r>
              <a:rPr sz="700" spc="30" dirty="0">
                <a:latin typeface="Microsoft Sans Serif"/>
                <a:cs typeface="Microsoft Sans Serif"/>
              </a:rPr>
              <a:t> </a:t>
            </a:r>
            <a:r>
              <a:rPr sz="700" spc="-45" dirty="0">
                <a:latin typeface="Microsoft Sans Serif"/>
                <a:cs typeface="Microsoft Sans Serif"/>
              </a:rPr>
              <a:t>LRG</a:t>
            </a:r>
            <a:r>
              <a:rPr sz="700" spc="-5" dirty="0">
                <a:latin typeface="Microsoft Sans Serif"/>
                <a:cs typeface="Microsoft Sans Serif"/>
              </a:rPr>
              <a:t> se </a:t>
            </a:r>
            <a:r>
              <a:rPr sz="700" spc="10" dirty="0">
                <a:latin typeface="Microsoft Sans Serif"/>
                <a:cs typeface="Microsoft Sans Serif"/>
              </a:rPr>
              <a:t>usa</a:t>
            </a:r>
            <a:r>
              <a:rPr sz="700" spc="-5" dirty="0">
                <a:latin typeface="Microsoft Sans Serif"/>
                <a:cs typeface="Microsoft Sans Serif"/>
              </a:rPr>
              <a:t> </a:t>
            </a:r>
            <a:r>
              <a:rPr sz="700" spc="30" dirty="0">
                <a:latin typeface="Microsoft Sans Serif"/>
                <a:cs typeface="Microsoft Sans Serif"/>
              </a:rPr>
              <a:t>generalmente</a:t>
            </a:r>
            <a:r>
              <a:rPr sz="700" spc="-5" dirty="0">
                <a:latin typeface="Microsoft Sans Serif"/>
                <a:cs typeface="Microsoft Sans Serif"/>
              </a:rPr>
              <a:t> </a:t>
            </a:r>
            <a:r>
              <a:rPr sz="700" spc="25" dirty="0">
                <a:latin typeface="Microsoft Sans Serif"/>
                <a:cs typeface="Microsoft Sans Serif"/>
              </a:rPr>
              <a:t>cuando</a:t>
            </a:r>
            <a:r>
              <a:rPr sz="700" spc="-5" dirty="0">
                <a:latin typeface="Microsoft Sans Serif"/>
                <a:cs typeface="Microsoft Sans Serif"/>
              </a:rPr>
              <a:t> </a:t>
            </a:r>
            <a:r>
              <a:rPr sz="700" spc="25" dirty="0">
                <a:latin typeface="Microsoft Sans Serif"/>
                <a:cs typeface="Microsoft Sans Serif"/>
              </a:rPr>
              <a:t>múltiples</a:t>
            </a:r>
            <a:r>
              <a:rPr sz="700" spc="-5" dirty="0">
                <a:latin typeface="Microsoft Sans Serif"/>
                <a:cs typeface="Microsoft Sans Serif"/>
              </a:rPr>
              <a:t> </a:t>
            </a:r>
            <a:r>
              <a:rPr sz="700" spc="20" dirty="0">
                <a:latin typeface="Microsoft Sans Serif"/>
                <a:cs typeface="Microsoft Sans Serif"/>
              </a:rPr>
              <a:t>unidades</a:t>
            </a:r>
            <a:r>
              <a:rPr sz="700" spc="-5" dirty="0">
                <a:latin typeface="Microsoft Sans Serif"/>
                <a:cs typeface="Microsoft Sans Serif"/>
              </a:rPr>
              <a:t> </a:t>
            </a:r>
            <a:r>
              <a:rPr sz="700" spc="25" dirty="0">
                <a:latin typeface="Microsoft Sans Serif"/>
                <a:cs typeface="Microsoft Sans Serif"/>
              </a:rPr>
              <a:t>generadoras</a:t>
            </a:r>
            <a:r>
              <a:rPr sz="700" spc="-5" dirty="0">
                <a:latin typeface="Microsoft Sans Serif"/>
                <a:cs typeface="Microsoft Sans Serif"/>
              </a:rPr>
              <a:t> </a:t>
            </a:r>
            <a:r>
              <a:rPr sz="700" spc="25" dirty="0">
                <a:latin typeface="Microsoft Sans Serif"/>
                <a:cs typeface="Microsoft Sans Serif"/>
              </a:rPr>
              <a:t>operan  </a:t>
            </a:r>
            <a:r>
              <a:rPr sz="700" spc="20" dirty="0">
                <a:latin typeface="Microsoft Sans Serif"/>
                <a:cs typeface="Microsoft Sans Serif"/>
              </a:rPr>
              <a:t>en </a:t>
            </a:r>
            <a:r>
              <a:rPr sz="700" spc="40" dirty="0">
                <a:latin typeface="Microsoft Sans Serif"/>
                <a:cs typeface="Microsoft Sans Serif"/>
              </a:rPr>
              <a:t>un </a:t>
            </a:r>
            <a:r>
              <a:rPr sz="700" spc="20" dirty="0">
                <a:latin typeface="Microsoft Sans Serif"/>
                <a:cs typeface="Microsoft Sans Serif"/>
              </a:rPr>
              <a:t>bus </a:t>
            </a:r>
            <a:r>
              <a:rPr sz="700" spc="35" dirty="0">
                <a:latin typeface="Microsoft Sans Serif"/>
                <a:cs typeface="Microsoft Sans Serif"/>
              </a:rPr>
              <a:t>común </a:t>
            </a:r>
            <a:r>
              <a:rPr sz="700" spc="30" dirty="0">
                <a:latin typeface="Microsoft Sans Serif"/>
                <a:cs typeface="Microsoft Sans Serif"/>
              </a:rPr>
              <a:t>o </a:t>
            </a:r>
            <a:r>
              <a:rPr sz="700" spc="-5" dirty="0">
                <a:latin typeface="Microsoft Sans Serif"/>
                <a:cs typeface="Microsoft Sans Serif"/>
              </a:rPr>
              <a:t>se </a:t>
            </a:r>
            <a:r>
              <a:rPr sz="700" spc="20" dirty="0">
                <a:latin typeface="Microsoft Sans Serif"/>
                <a:cs typeface="Microsoft Sans Serif"/>
              </a:rPr>
              <a:t>conectan </a:t>
            </a:r>
            <a:r>
              <a:rPr sz="700" spc="25" dirty="0">
                <a:latin typeface="Microsoft Sans Serif"/>
                <a:cs typeface="Microsoft Sans Serif"/>
              </a:rPr>
              <a:t>directamente </a:t>
            </a:r>
            <a:r>
              <a:rPr sz="700" dirty="0">
                <a:latin typeface="Microsoft Sans Serif"/>
                <a:cs typeface="Microsoft Sans Serif"/>
              </a:rPr>
              <a:t>a </a:t>
            </a:r>
            <a:r>
              <a:rPr sz="700" spc="10" dirty="0">
                <a:latin typeface="Microsoft Sans Serif"/>
                <a:cs typeface="Microsoft Sans Serif"/>
              </a:rPr>
              <a:t>buses </a:t>
            </a:r>
            <a:r>
              <a:rPr sz="700" spc="20" dirty="0">
                <a:latin typeface="Microsoft Sans Serif"/>
                <a:cs typeface="Microsoft Sans Serif"/>
              </a:rPr>
              <a:t>de </a:t>
            </a:r>
            <a:r>
              <a:rPr sz="700" spc="15" dirty="0">
                <a:latin typeface="Microsoft Sans Serif"/>
                <a:cs typeface="Microsoft Sans Serif"/>
              </a:rPr>
              <a:t>carga sin </a:t>
            </a:r>
            <a:r>
              <a:rPr sz="700" spc="30" dirty="0">
                <a:latin typeface="Microsoft Sans Serif"/>
                <a:cs typeface="Microsoft Sans Serif"/>
              </a:rPr>
              <a:t>una </a:t>
            </a:r>
            <a:r>
              <a:rPr sz="700" spc="35" dirty="0">
                <a:latin typeface="Microsoft Sans Serif"/>
                <a:cs typeface="Microsoft Sans Serif"/>
              </a:rPr>
              <a:t> </a:t>
            </a:r>
            <a:r>
              <a:rPr sz="700" spc="30" dirty="0">
                <a:latin typeface="Microsoft Sans Serif"/>
                <a:cs typeface="Microsoft Sans Serif"/>
              </a:rPr>
              <a:t>transformación </a:t>
            </a:r>
            <a:r>
              <a:rPr sz="700" spc="20" dirty="0">
                <a:latin typeface="Microsoft Sans Serif"/>
                <a:cs typeface="Microsoft Sans Serif"/>
              </a:rPr>
              <a:t>de voltaje </a:t>
            </a:r>
            <a:r>
              <a:rPr sz="700" spc="30" dirty="0">
                <a:latin typeface="Microsoft Sans Serif"/>
                <a:cs typeface="Microsoft Sans Serif"/>
              </a:rPr>
              <a:t>que proporcione </a:t>
            </a:r>
            <a:r>
              <a:rPr sz="700" spc="10" dirty="0">
                <a:latin typeface="Microsoft Sans Serif"/>
                <a:cs typeface="Microsoft Sans Serif"/>
              </a:rPr>
              <a:t>la </a:t>
            </a:r>
            <a:r>
              <a:rPr sz="700" spc="30" dirty="0">
                <a:latin typeface="Microsoft Sans Serif"/>
                <a:cs typeface="Microsoft Sans Serif"/>
              </a:rPr>
              <a:t>fuente </a:t>
            </a:r>
            <a:r>
              <a:rPr sz="700" spc="20" dirty="0">
                <a:latin typeface="Microsoft Sans Serif"/>
                <a:cs typeface="Microsoft Sans Serif"/>
              </a:rPr>
              <a:t>de </a:t>
            </a:r>
            <a:r>
              <a:rPr sz="700" spc="30" dirty="0">
                <a:latin typeface="Microsoft Sans Serif"/>
                <a:cs typeface="Microsoft Sans Serif"/>
              </a:rPr>
              <a:t>tierra </a:t>
            </a:r>
            <a:r>
              <a:rPr sz="700" spc="25" dirty="0">
                <a:latin typeface="Microsoft Sans Serif"/>
                <a:cs typeface="Microsoft Sans Serif"/>
              </a:rPr>
              <a:t>para </a:t>
            </a:r>
            <a:r>
              <a:rPr sz="700" spc="10" dirty="0">
                <a:latin typeface="Microsoft Sans Serif"/>
                <a:cs typeface="Microsoft Sans Serif"/>
              </a:rPr>
              <a:t>el </a:t>
            </a:r>
            <a:r>
              <a:rPr sz="700" spc="15" dirty="0">
                <a:latin typeface="Microsoft Sans Serif"/>
                <a:cs typeface="Microsoft Sans Serif"/>
              </a:rPr>
              <a:t> sistema.</a:t>
            </a:r>
            <a:endParaRPr sz="700">
              <a:latin typeface="Microsoft Sans Serif"/>
              <a:cs typeface="Microsoft Sans Serif"/>
            </a:endParaRPr>
          </a:p>
          <a:p>
            <a:pPr>
              <a:lnSpc>
                <a:spcPct val="100000"/>
              </a:lnSpc>
              <a:spcBef>
                <a:spcPts val="5"/>
              </a:spcBef>
            </a:pPr>
            <a:endParaRPr sz="800">
              <a:latin typeface="Microsoft Sans Serif"/>
              <a:cs typeface="Microsoft Sans Serif"/>
            </a:endParaRPr>
          </a:p>
          <a:p>
            <a:pPr marL="124460" indent="-112395">
              <a:lnSpc>
                <a:spcPct val="100000"/>
              </a:lnSpc>
              <a:buAutoNum type="alphaUcPeriod" startAt="2"/>
              <a:tabLst>
                <a:tab pos="125095" algn="l"/>
              </a:tabLst>
            </a:pPr>
            <a:r>
              <a:rPr sz="750" spc="5" dirty="0">
                <a:latin typeface="Microsoft Sans Serif"/>
                <a:cs typeface="Microsoft Sans Serif"/>
              </a:rPr>
              <a:t>Puesta</a:t>
            </a:r>
            <a:r>
              <a:rPr sz="750" spc="-15" dirty="0">
                <a:latin typeface="Microsoft Sans Serif"/>
                <a:cs typeface="Microsoft Sans Serif"/>
              </a:rPr>
              <a:t> </a:t>
            </a:r>
            <a:r>
              <a:rPr sz="750" dirty="0">
                <a:latin typeface="Microsoft Sans Serif"/>
                <a:cs typeface="Microsoft Sans Serif"/>
              </a:rPr>
              <a:t>a</a:t>
            </a:r>
            <a:r>
              <a:rPr sz="750" spc="-10" dirty="0">
                <a:latin typeface="Microsoft Sans Serif"/>
                <a:cs typeface="Microsoft Sans Serif"/>
              </a:rPr>
              <a:t> </a:t>
            </a:r>
            <a:r>
              <a:rPr sz="750" spc="35" dirty="0">
                <a:latin typeface="Microsoft Sans Serif"/>
                <a:cs typeface="Microsoft Sans Serif"/>
              </a:rPr>
              <a:t>tierra</a:t>
            </a:r>
            <a:r>
              <a:rPr sz="750" spc="-10" dirty="0">
                <a:latin typeface="Microsoft Sans Serif"/>
                <a:cs typeface="Microsoft Sans Serif"/>
              </a:rPr>
              <a:t> </a:t>
            </a:r>
            <a:r>
              <a:rPr sz="750" spc="25" dirty="0">
                <a:latin typeface="Microsoft Sans Serif"/>
                <a:cs typeface="Microsoft Sans Serif"/>
              </a:rPr>
              <a:t>de</a:t>
            </a:r>
            <a:r>
              <a:rPr sz="750" spc="-15" dirty="0">
                <a:latin typeface="Microsoft Sans Serif"/>
                <a:cs typeface="Microsoft Sans Serif"/>
              </a:rPr>
              <a:t> </a:t>
            </a:r>
            <a:r>
              <a:rPr sz="750" spc="20" dirty="0">
                <a:latin typeface="Microsoft Sans Serif"/>
                <a:cs typeface="Microsoft Sans Serif"/>
              </a:rPr>
              <a:t>alta</a:t>
            </a:r>
            <a:r>
              <a:rPr sz="750" spc="-10" dirty="0">
                <a:latin typeface="Microsoft Sans Serif"/>
                <a:cs typeface="Microsoft Sans Serif"/>
              </a:rPr>
              <a:t> </a:t>
            </a:r>
            <a:r>
              <a:rPr sz="750" spc="25" dirty="0">
                <a:latin typeface="Microsoft Sans Serif"/>
                <a:cs typeface="Microsoft Sans Serif"/>
              </a:rPr>
              <a:t>impedancia</a:t>
            </a:r>
            <a:r>
              <a:rPr sz="750" spc="-10" dirty="0">
                <a:latin typeface="Microsoft Sans Serif"/>
                <a:cs typeface="Microsoft Sans Serif"/>
              </a:rPr>
              <a:t> </a:t>
            </a:r>
            <a:r>
              <a:rPr sz="750" spc="-30" dirty="0">
                <a:latin typeface="Microsoft Sans Serif"/>
                <a:cs typeface="Microsoft Sans Serif"/>
              </a:rPr>
              <a:t>(HRG)</a:t>
            </a:r>
            <a:endParaRPr sz="750">
              <a:latin typeface="Microsoft Sans Serif"/>
              <a:cs typeface="Microsoft Sans Serif"/>
            </a:endParaRPr>
          </a:p>
          <a:p>
            <a:pPr marL="12700" marR="57150" indent="153670">
              <a:lnSpc>
                <a:spcPct val="143200"/>
              </a:lnSpc>
              <a:spcBef>
                <a:spcPts val="229"/>
              </a:spcBef>
            </a:pPr>
            <a:r>
              <a:rPr sz="700" spc="-10" dirty="0">
                <a:latin typeface="Microsoft Sans Serif"/>
                <a:cs typeface="Microsoft Sans Serif"/>
              </a:rPr>
              <a:t>La </a:t>
            </a:r>
            <a:r>
              <a:rPr sz="700" spc="35" dirty="0">
                <a:latin typeface="Microsoft Sans Serif"/>
                <a:cs typeface="Microsoft Sans Serif"/>
              </a:rPr>
              <a:t>figura </a:t>
            </a:r>
            <a:r>
              <a:rPr sz="700" spc="25" dirty="0">
                <a:latin typeface="Microsoft Sans Serif"/>
                <a:cs typeface="Microsoft Sans Serif"/>
              </a:rPr>
              <a:t>9b ilustra </a:t>
            </a:r>
            <a:r>
              <a:rPr sz="700" spc="40" dirty="0">
                <a:latin typeface="Microsoft Sans Serif"/>
                <a:cs typeface="Microsoft Sans Serif"/>
              </a:rPr>
              <a:t>un </a:t>
            </a:r>
            <a:r>
              <a:rPr sz="700" spc="30" dirty="0">
                <a:latin typeface="Microsoft Sans Serif"/>
                <a:cs typeface="Microsoft Sans Serif"/>
              </a:rPr>
              <a:t>generador </a:t>
            </a:r>
            <a:r>
              <a:rPr sz="700" spc="25" dirty="0">
                <a:latin typeface="Microsoft Sans Serif"/>
                <a:cs typeface="Microsoft Sans Serif"/>
              </a:rPr>
              <a:t>puesto </a:t>
            </a:r>
            <a:r>
              <a:rPr sz="700" dirty="0">
                <a:latin typeface="Microsoft Sans Serif"/>
                <a:cs typeface="Microsoft Sans Serif"/>
              </a:rPr>
              <a:t>a </a:t>
            </a:r>
            <a:r>
              <a:rPr sz="700" spc="30" dirty="0">
                <a:latin typeface="Microsoft Sans Serif"/>
                <a:cs typeface="Microsoft Sans Serif"/>
              </a:rPr>
              <a:t>tierra </a:t>
            </a:r>
            <a:r>
              <a:rPr sz="700" spc="25" dirty="0">
                <a:latin typeface="Microsoft Sans Serif"/>
                <a:cs typeface="Microsoft Sans Serif"/>
              </a:rPr>
              <a:t>utilizando </a:t>
            </a:r>
            <a:r>
              <a:rPr sz="700" spc="40" dirty="0">
                <a:latin typeface="Microsoft Sans Serif"/>
                <a:cs typeface="Microsoft Sans Serif"/>
              </a:rPr>
              <a:t>un </a:t>
            </a:r>
            <a:r>
              <a:rPr sz="700" spc="45" dirty="0">
                <a:latin typeface="Microsoft Sans Serif"/>
                <a:cs typeface="Microsoft Sans Serif"/>
              </a:rPr>
              <a:t> </a:t>
            </a:r>
            <a:r>
              <a:rPr sz="700" spc="35" dirty="0">
                <a:latin typeface="Microsoft Sans Serif"/>
                <a:cs typeface="Microsoft Sans Serif"/>
              </a:rPr>
              <a:t>transformador</a:t>
            </a:r>
            <a:r>
              <a:rPr sz="700" spc="-5" dirty="0">
                <a:latin typeface="Microsoft Sans Serif"/>
                <a:cs typeface="Microsoft Sans Serif"/>
              </a:rPr>
              <a:t> </a:t>
            </a:r>
            <a:r>
              <a:rPr sz="700" spc="20" dirty="0">
                <a:latin typeface="Microsoft Sans Serif"/>
                <a:cs typeface="Microsoft Sans Serif"/>
              </a:rPr>
              <a:t>de</a:t>
            </a:r>
            <a:r>
              <a:rPr sz="700" dirty="0">
                <a:latin typeface="Microsoft Sans Serif"/>
                <a:cs typeface="Microsoft Sans Serif"/>
              </a:rPr>
              <a:t> </a:t>
            </a:r>
            <a:r>
              <a:rPr sz="700" spc="25" dirty="0">
                <a:latin typeface="Microsoft Sans Serif"/>
                <a:cs typeface="Microsoft Sans Serif"/>
              </a:rPr>
              <a:t>distribución</a:t>
            </a:r>
            <a:r>
              <a:rPr sz="700" dirty="0">
                <a:latin typeface="Microsoft Sans Serif"/>
                <a:cs typeface="Microsoft Sans Serif"/>
              </a:rPr>
              <a:t> </a:t>
            </a:r>
            <a:r>
              <a:rPr sz="700" spc="20" dirty="0">
                <a:latin typeface="Microsoft Sans Serif"/>
                <a:cs typeface="Microsoft Sans Serif"/>
              </a:rPr>
              <a:t>con</a:t>
            </a:r>
            <a:r>
              <a:rPr sz="700" dirty="0">
                <a:latin typeface="Microsoft Sans Serif"/>
                <a:cs typeface="Microsoft Sans Serif"/>
              </a:rPr>
              <a:t> </a:t>
            </a:r>
            <a:r>
              <a:rPr sz="700" spc="30" dirty="0">
                <a:latin typeface="Microsoft Sans Serif"/>
                <a:cs typeface="Microsoft Sans Serif"/>
              </a:rPr>
              <a:t>una</a:t>
            </a:r>
            <a:r>
              <a:rPr sz="700" dirty="0">
                <a:latin typeface="Microsoft Sans Serif"/>
                <a:cs typeface="Microsoft Sans Serif"/>
              </a:rPr>
              <a:t> </a:t>
            </a:r>
            <a:r>
              <a:rPr sz="700" spc="15" dirty="0">
                <a:latin typeface="Microsoft Sans Serif"/>
                <a:cs typeface="Microsoft Sans Serif"/>
              </a:rPr>
              <a:t>resistencia</a:t>
            </a:r>
            <a:r>
              <a:rPr sz="700" spc="-5" dirty="0">
                <a:latin typeface="Microsoft Sans Serif"/>
                <a:cs typeface="Microsoft Sans Serif"/>
              </a:rPr>
              <a:t> </a:t>
            </a:r>
            <a:r>
              <a:rPr sz="700" spc="15" dirty="0">
                <a:latin typeface="Microsoft Sans Serif"/>
                <a:cs typeface="Microsoft Sans Serif"/>
              </a:rPr>
              <a:t>secundaria.</a:t>
            </a:r>
            <a:r>
              <a:rPr sz="700" dirty="0">
                <a:latin typeface="Microsoft Sans Serif"/>
                <a:cs typeface="Microsoft Sans Serif"/>
              </a:rPr>
              <a:t> </a:t>
            </a:r>
            <a:r>
              <a:rPr sz="700" spc="-10" dirty="0">
                <a:latin typeface="Microsoft Sans Serif"/>
                <a:cs typeface="Microsoft Sans Serif"/>
              </a:rPr>
              <a:t>Este</a:t>
            </a:r>
            <a:r>
              <a:rPr sz="700" dirty="0">
                <a:latin typeface="Microsoft Sans Serif"/>
                <a:cs typeface="Microsoft Sans Serif"/>
              </a:rPr>
              <a:t> </a:t>
            </a:r>
            <a:r>
              <a:rPr sz="700" spc="40" dirty="0">
                <a:latin typeface="Microsoft Sans Serif"/>
                <a:cs typeface="Microsoft Sans Serif"/>
              </a:rPr>
              <a:t>método </a:t>
            </a:r>
            <a:r>
              <a:rPr sz="700" spc="-170" dirty="0">
                <a:latin typeface="Microsoft Sans Serif"/>
                <a:cs typeface="Microsoft Sans Serif"/>
              </a:rPr>
              <a:t> </a:t>
            </a:r>
            <a:r>
              <a:rPr sz="700" spc="20" dirty="0">
                <a:latin typeface="Microsoft Sans Serif"/>
                <a:cs typeface="Microsoft Sans Serif"/>
              </a:rPr>
              <a:t>de conexión </a:t>
            </a:r>
            <a:r>
              <a:rPr sz="700" dirty="0">
                <a:latin typeface="Microsoft Sans Serif"/>
                <a:cs typeface="Microsoft Sans Serif"/>
              </a:rPr>
              <a:t>a </a:t>
            </a:r>
            <a:r>
              <a:rPr sz="700" spc="30" dirty="0">
                <a:latin typeface="Microsoft Sans Serif"/>
                <a:cs typeface="Microsoft Sans Serif"/>
              </a:rPr>
              <a:t>tierra </a:t>
            </a:r>
            <a:r>
              <a:rPr sz="700" spc="35" dirty="0">
                <a:latin typeface="Microsoft Sans Serif"/>
                <a:cs typeface="Microsoft Sans Serif"/>
              </a:rPr>
              <a:t>permite </a:t>
            </a:r>
            <a:r>
              <a:rPr sz="700" spc="25" dirty="0">
                <a:latin typeface="Microsoft Sans Serif"/>
                <a:cs typeface="Microsoft Sans Serif"/>
              </a:rPr>
              <a:t>reducir </a:t>
            </a:r>
            <a:r>
              <a:rPr sz="700" spc="10" dirty="0">
                <a:latin typeface="Microsoft Sans Serif"/>
                <a:cs typeface="Microsoft Sans Serif"/>
              </a:rPr>
              <a:t>la </a:t>
            </a:r>
            <a:r>
              <a:rPr sz="700" spc="25" dirty="0">
                <a:latin typeface="Microsoft Sans Serif"/>
                <a:cs typeface="Microsoft Sans Serif"/>
              </a:rPr>
              <a:t>corriente </a:t>
            </a:r>
            <a:r>
              <a:rPr sz="700" spc="20" dirty="0">
                <a:latin typeface="Microsoft Sans Serif"/>
                <a:cs typeface="Microsoft Sans Serif"/>
              </a:rPr>
              <a:t>de </a:t>
            </a:r>
            <a:r>
              <a:rPr sz="700" spc="15" dirty="0">
                <a:latin typeface="Microsoft Sans Serif"/>
                <a:cs typeface="Microsoft Sans Serif"/>
              </a:rPr>
              <a:t>falla </a:t>
            </a:r>
            <a:r>
              <a:rPr sz="700" dirty="0">
                <a:latin typeface="Microsoft Sans Serif"/>
                <a:cs typeface="Microsoft Sans Serif"/>
              </a:rPr>
              <a:t>a </a:t>
            </a:r>
            <a:r>
              <a:rPr sz="700" spc="30" dirty="0">
                <a:latin typeface="Microsoft Sans Serif"/>
                <a:cs typeface="Microsoft Sans Serif"/>
              </a:rPr>
              <a:t>tierra </a:t>
            </a:r>
            <a:r>
              <a:rPr sz="700" dirty="0">
                <a:latin typeface="Microsoft Sans Serif"/>
                <a:cs typeface="Microsoft Sans Serif"/>
              </a:rPr>
              <a:t>a </a:t>
            </a:r>
            <a:r>
              <a:rPr sz="700" spc="10" dirty="0">
                <a:latin typeface="Microsoft Sans Serif"/>
                <a:cs typeface="Microsoft Sans Serif"/>
              </a:rPr>
              <a:t>niveles </a:t>
            </a:r>
            <a:r>
              <a:rPr sz="700" spc="15" dirty="0">
                <a:latin typeface="Microsoft Sans Serif"/>
                <a:cs typeface="Microsoft Sans Serif"/>
              </a:rPr>
              <a:t> </a:t>
            </a:r>
            <a:r>
              <a:rPr sz="700" spc="10" dirty="0">
                <a:latin typeface="Microsoft Sans Serif"/>
                <a:cs typeface="Microsoft Sans Serif"/>
              </a:rPr>
              <a:t>bajos, </a:t>
            </a:r>
            <a:r>
              <a:rPr sz="700" spc="30" dirty="0">
                <a:latin typeface="Microsoft Sans Serif"/>
                <a:cs typeface="Microsoft Sans Serif"/>
              </a:rPr>
              <a:t>generalmente </a:t>
            </a:r>
            <a:r>
              <a:rPr sz="700" spc="20" dirty="0">
                <a:latin typeface="Microsoft Sans Serif"/>
                <a:cs typeface="Microsoft Sans Serif"/>
              </a:rPr>
              <a:t>de </a:t>
            </a:r>
            <a:r>
              <a:rPr sz="700" spc="10" dirty="0">
                <a:latin typeface="Microsoft Sans Serif"/>
                <a:cs typeface="Microsoft Sans Serif"/>
              </a:rPr>
              <a:t>5 </a:t>
            </a:r>
            <a:r>
              <a:rPr sz="700" dirty="0">
                <a:latin typeface="Microsoft Sans Serif"/>
                <a:cs typeface="Microsoft Sans Serif"/>
              </a:rPr>
              <a:t>a </a:t>
            </a:r>
            <a:r>
              <a:rPr sz="700" spc="10" dirty="0">
                <a:latin typeface="Microsoft Sans Serif"/>
                <a:cs typeface="Microsoft Sans Serif"/>
              </a:rPr>
              <a:t>25 </a:t>
            </a:r>
            <a:r>
              <a:rPr sz="700" spc="20" dirty="0">
                <a:latin typeface="Microsoft Sans Serif"/>
                <a:cs typeface="Microsoft Sans Serif"/>
              </a:rPr>
              <a:t>amperios. </a:t>
            </a:r>
            <a:r>
              <a:rPr sz="700" spc="-40" dirty="0">
                <a:latin typeface="Microsoft Sans Serif"/>
                <a:cs typeface="Microsoft Sans Serif"/>
              </a:rPr>
              <a:t>Se </a:t>
            </a:r>
            <a:r>
              <a:rPr sz="700" spc="20" dirty="0">
                <a:latin typeface="Microsoft Sans Serif"/>
                <a:cs typeface="Microsoft Sans Serif"/>
              </a:rPr>
              <a:t>utiliza en </a:t>
            </a:r>
            <a:r>
              <a:rPr sz="700" spc="25" dirty="0">
                <a:latin typeface="Microsoft Sans Serif"/>
                <a:cs typeface="Microsoft Sans Serif"/>
              </a:rPr>
              <a:t>generadores </a:t>
            </a:r>
            <a:r>
              <a:rPr sz="700" spc="30" dirty="0">
                <a:latin typeface="Microsoft Sans Serif"/>
                <a:cs typeface="Microsoft Sans Serif"/>
              </a:rPr>
              <a:t> </a:t>
            </a:r>
            <a:r>
              <a:rPr sz="700" spc="15" dirty="0">
                <a:latin typeface="Microsoft Sans Serif"/>
                <a:cs typeface="Microsoft Sans Serif"/>
              </a:rPr>
              <a:t>conectados</a:t>
            </a:r>
            <a:r>
              <a:rPr sz="700" spc="-10" dirty="0">
                <a:latin typeface="Microsoft Sans Serif"/>
                <a:cs typeface="Microsoft Sans Serif"/>
              </a:rPr>
              <a:t> </a:t>
            </a:r>
            <a:r>
              <a:rPr sz="700" dirty="0">
                <a:latin typeface="Microsoft Sans Serif"/>
                <a:cs typeface="Microsoft Sans Serif"/>
              </a:rPr>
              <a:t>a</a:t>
            </a:r>
            <a:r>
              <a:rPr sz="700" spc="-5" dirty="0">
                <a:latin typeface="Microsoft Sans Serif"/>
                <a:cs typeface="Microsoft Sans Serif"/>
              </a:rPr>
              <a:t> </a:t>
            </a:r>
            <a:r>
              <a:rPr sz="700" spc="15" dirty="0">
                <a:latin typeface="Microsoft Sans Serif"/>
                <a:cs typeface="Microsoft Sans Serif"/>
              </a:rPr>
              <a:t>unidades.</a:t>
            </a:r>
            <a:endParaRPr sz="700">
              <a:latin typeface="Microsoft Sans Serif"/>
              <a:cs typeface="Microsoft Sans Serif"/>
            </a:endParaRPr>
          </a:p>
          <a:p>
            <a:pPr>
              <a:lnSpc>
                <a:spcPct val="100000"/>
              </a:lnSpc>
              <a:spcBef>
                <a:spcPts val="50"/>
              </a:spcBef>
            </a:pPr>
            <a:endParaRPr sz="800">
              <a:latin typeface="Microsoft Sans Serif"/>
              <a:cs typeface="Microsoft Sans Serif"/>
            </a:endParaRPr>
          </a:p>
          <a:p>
            <a:pPr marL="115570" indent="-103505">
              <a:lnSpc>
                <a:spcPct val="100000"/>
              </a:lnSpc>
              <a:buAutoNum type="alphaUcPeriod" startAt="3"/>
              <a:tabLst>
                <a:tab pos="116205" algn="l"/>
              </a:tabLst>
            </a:pPr>
            <a:r>
              <a:rPr sz="700" spc="5" dirty="0">
                <a:latin typeface="Microsoft Sans Serif"/>
                <a:cs typeface="Microsoft Sans Serif"/>
              </a:rPr>
              <a:t>Puesta</a:t>
            </a:r>
            <a:r>
              <a:rPr sz="700" spc="-15" dirty="0">
                <a:latin typeface="Microsoft Sans Serif"/>
                <a:cs typeface="Microsoft Sans Serif"/>
              </a:rPr>
              <a:t> </a:t>
            </a:r>
            <a:r>
              <a:rPr sz="700" dirty="0">
                <a:latin typeface="Microsoft Sans Serif"/>
                <a:cs typeface="Microsoft Sans Serif"/>
              </a:rPr>
              <a:t>a</a:t>
            </a:r>
            <a:r>
              <a:rPr sz="700" spc="-15" dirty="0">
                <a:latin typeface="Microsoft Sans Serif"/>
                <a:cs typeface="Microsoft Sans Serif"/>
              </a:rPr>
              <a:t> </a:t>
            </a:r>
            <a:r>
              <a:rPr sz="700" spc="30" dirty="0">
                <a:latin typeface="Microsoft Sans Serif"/>
                <a:cs typeface="Microsoft Sans Serif"/>
              </a:rPr>
              <a:t>tierra</a:t>
            </a:r>
            <a:r>
              <a:rPr sz="700" spc="-15" dirty="0">
                <a:latin typeface="Microsoft Sans Serif"/>
                <a:cs typeface="Microsoft Sans Serif"/>
              </a:rPr>
              <a:t> </a:t>
            </a:r>
            <a:r>
              <a:rPr sz="700" spc="30" dirty="0">
                <a:latin typeface="Microsoft Sans Serif"/>
                <a:cs typeface="Microsoft Sans Serif"/>
              </a:rPr>
              <a:t>híbrida</a:t>
            </a:r>
            <a:endParaRPr sz="700">
              <a:latin typeface="Microsoft Sans Serif"/>
              <a:cs typeface="Microsoft Sans Serif"/>
            </a:endParaRPr>
          </a:p>
          <a:p>
            <a:pPr marL="12700" marR="35560" indent="153670">
              <a:lnSpc>
                <a:spcPct val="143100"/>
              </a:lnSpc>
              <a:spcBef>
                <a:spcPts val="240"/>
              </a:spcBef>
            </a:pPr>
            <a:r>
              <a:rPr sz="700" spc="-10" dirty="0">
                <a:latin typeface="Microsoft Sans Serif"/>
                <a:cs typeface="Microsoft Sans Serif"/>
              </a:rPr>
              <a:t>La </a:t>
            </a:r>
            <a:r>
              <a:rPr sz="700" spc="35" dirty="0">
                <a:latin typeface="Microsoft Sans Serif"/>
                <a:cs typeface="Microsoft Sans Serif"/>
              </a:rPr>
              <a:t>figura </a:t>
            </a:r>
            <a:r>
              <a:rPr sz="700" spc="-5" dirty="0">
                <a:latin typeface="Microsoft Sans Serif"/>
                <a:cs typeface="Microsoft Sans Serif"/>
              </a:rPr>
              <a:t>9c </a:t>
            </a:r>
            <a:r>
              <a:rPr sz="700" spc="25" dirty="0">
                <a:latin typeface="Microsoft Sans Serif"/>
                <a:cs typeface="Microsoft Sans Serif"/>
              </a:rPr>
              <a:t>ilustra </a:t>
            </a:r>
            <a:r>
              <a:rPr sz="700" spc="40" dirty="0">
                <a:latin typeface="Microsoft Sans Serif"/>
                <a:cs typeface="Microsoft Sans Serif"/>
              </a:rPr>
              <a:t>un </a:t>
            </a:r>
            <a:r>
              <a:rPr sz="700" spc="30" dirty="0">
                <a:latin typeface="Microsoft Sans Serif"/>
                <a:cs typeface="Microsoft Sans Serif"/>
              </a:rPr>
              <a:t>generador </a:t>
            </a:r>
            <a:r>
              <a:rPr sz="700" spc="35" dirty="0">
                <a:latin typeface="Microsoft Sans Serif"/>
                <a:cs typeface="Microsoft Sans Serif"/>
              </a:rPr>
              <a:t>híbrido </a:t>
            </a:r>
            <a:r>
              <a:rPr sz="700" spc="25" dirty="0">
                <a:latin typeface="Microsoft Sans Serif"/>
                <a:cs typeface="Microsoft Sans Serif"/>
              </a:rPr>
              <a:t>puesto </a:t>
            </a:r>
            <a:r>
              <a:rPr sz="700" dirty="0">
                <a:latin typeface="Microsoft Sans Serif"/>
                <a:cs typeface="Microsoft Sans Serif"/>
              </a:rPr>
              <a:t>a </a:t>
            </a:r>
            <a:r>
              <a:rPr sz="700" spc="25" dirty="0">
                <a:latin typeface="Microsoft Sans Serif"/>
                <a:cs typeface="Microsoft Sans Serif"/>
              </a:rPr>
              <a:t>tierra. Combinando </a:t>
            </a:r>
            <a:r>
              <a:rPr sz="700" spc="30" dirty="0">
                <a:latin typeface="Microsoft Sans Serif"/>
                <a:cs typeface="Microsoft Sans Serif"/>
              </a:rPr>
              <a:t> </a:t>
            </a:r>
            <a:r>
              <a:rPr sz="700" spc="-35" dirty="0">
                <a:latin typeface="Microsoft Sans Serif"/>
                <a:cs typeface="Microsoft Sans Serif"/>
              </a:rPr>
              <a:t>HRG </a:t>
            </a:r>
            <a:r>
              <a:rPr sz="700" spc="5" dirty="0">
                <a:latin typeface="Microsoft Sans Serif"/>
                <a:cs typeface="Microsoft Sans Serif"/>
              </a:rPr>
              <a:t>y </a:t>
            </a:r>
            <a:r>
              <a:rPr sz="700" spc="-35" dirty="0">
                <a:latin typeface="Microsoft Sans Serif"/>
                <a:cs typeface="Microsoft Sans Serif"/>
              </a:rPr>
              <a:t>LRG, </a:t>
            </a:r>
            <a:r>
              <a:rPr sz="700" spc="10" dirty="0">
                <a:latin typeface="Microsoft Sans Serif"/>
                <a:cs typeface="Microsoft Sans Serif"/>
              </a:rPr>
              <a:t>este </a:t>
            </a:r>
            <a:r>
              <a:rPr sz="700" spc="40" dirty="0">
                <a:latin typeface="Microsoft Sans Serif"/>
                <a:cs typeface="Microsoft Sans Serif"/>
              </a:rPr>
              <a:t>método </a:t>
            </a:r>
            <a:r>
              <a:rPr sz="700" spc="20" dirty="0">
                <a:latin typeface="Microsoft Sans Serif"/>
                <a:cs typeface="Microsoft Sans Serif"/>
              </a:rPr>
              <a:t>de conexión </a:t>
            </a:r>
            <a:r>
              <a:rPr sz="700" dirty="0">
                <a:latin typeface="Microsoft Sans Serif"/>
                <a:cs typeface="Microsoft Sans Serif"/>
              </a:rPr>
              <a:t>a </a:t>
            </a:r>
            <a:r>
              <a:rPr sz="700" spc="30" dirty="0">
                <a:latin typeface="Microsoft Sans Serif"/>
                <a:cs typeface="Microsoft Sans Serif"/>
              </a:rPr>
              <a:t>tierra </a:t>
            </a:r>
            <a:r>
              <a:rPr sz="700" spc="-5" dirty="0">
                <a:latin typeface="Microsoft Sans Serif"/>
                <a:cs typeface="Microsoft Sans Serif"/>
              </a:rPr>
              <a:t>se </a:t>
            </a:r>
            <a:r>
              <a:rPr sz="700" spc="20" dirty="0">
                <a:latin typeface="Microsoft Sans Serif"/>
                <a:cs typeface="Microsoft Sans Serif"/>
              </a:rPr>
              <a:t>utiliza </a:t>
            </a:r>
            <a:r>
              <a:rPr sz="700" spc="25" dirty="0">
                <a:latin typeface="Microsoft Sans Serif"/>
                <a:cs typeface="Microsoft Sans Serif"/>
              </a:rPr>
              <a:t>principalmente </a:t>
            </a:r>
            <a:r>
              <a:rPr sz="700" spc="20" dirty="0">
                <a:latin typeface="Microsoft Sans Serif"/>
                <a:cs typeface="Microsoft Sans Serif"/>
              </a:rPr>
              <a:t>en </a:t>
            </a:r>
            <a:r>
              <a:rPr sz="700" spc="25" dirty="0">
                <a:latin typeface="Microsoft Sans Serif"/>
                <a:cs typeface="Microsoft Sans Serif"/>
              </a:rPr>
              <a:t> </a:t>
            </a:r>
            <a:r>
              <a:rPr sz="700" spc="15" dirty="0">
                <a:latin typeface="Microsoft Sans Serif"/>
                <a:cs typeface="Microsoft Sans Serif"/>
              </a:rPr>
              <a:t>instalaciones </a:t>
            </a:r>
            <a:r>
              <a:rPr sz="700" spc="20" dirty="0">
                <a:latin typeface="Microsoft Sans Serif"/>
                <a:cs typeface="Microsoft Sans Serif"/>
              </a:rPr>
              <a:t>industriales </a:t>
            </a:r>
            <a:r>
              <a:rPr sz="700" spc="25" dirty="0">
                <a:latin typeface="Microsoft Sans Serif"/>
                <a:cs typeface="Microsoft Sans Serif"/>
              </a:rPr>
              <a:t>para reducir </a:t>
            </a:r>
            <a:r>
              <a:rPr sz="700" spc="10" dirty="0">
                <a:latin typeface="Microsoft Sans Serif"/>
                <a:cs typeface="Microsoft Sans Serif"/>
              </a:rPr>
              <a:t>el </a:t>
            </a:r>
            <a:r>
              <a:rPr sz="700" spc="30" dirty="0">
                <a:latin typeface="Microsoft Sans Serif"/>
                <a:cs typeface="Microsoft Sans Serif"/>
              </a:rPr>
              <a:t>daño </a:t>
            </a:r>
            <a:r>
              <a:rPr sz="700" spc="35" dirty="0">
                <a:latin typeface="Microsoft Sans Serif"/>
                <a:cs typeface="Microsoft Sans Serif"/>
              </a:rPr>
              <a:t>durante </a:t>
            </a:r>
            <a:r>
              <a:rPr sz="700" spc="10" dirty="0">
                <a:latin typeface="Microsoft Sans Serif"/>
                <a:cs typeface="Microsoft Sans Serif"/>
              </a:rPr>
              <a:t>fallas </a:t>
            </a:r>
            <a:r>
              <a:rPr sz="700" dirty="0">
                <a:latin typeface="Microsoft Sans Serif"/>
                <a:cs typeface="Microsoft Sans Serif"/>
              </a:rPr>
              <a:t>a </a:t>
            </a:r>
            <a:r>
              <a:rPr sz="700" spc="30" dirty="0">
                <a:latin typeface="Microsoft Sans Serif"/>
                <a:cs typeface="Microsoft Sans Serif"/>
              </a:rPr>
              <a:t>tierra </a:t>
            </a:r>
            <a:r>
              <a:rPr sz="700" spc="20" dirty="0">
                <a:latin typeface="Microsoft Sans Serif"/>
                <a:cs typeface="Microsoft Sans Serif"/>
              </a:rPr>
              <a:t>del </a:t>
            </a:r>
            <a:r>
              <a:rPr sz="700" spc="25" dirty="0">
                <a:latin typeface="Microsoft Sans Serif"/>
                <a:cs typeface="Microsoft Sans Serif"/>
              </a:rPr>
              <a:t> estator </a:t>
            </a:r>
            <a:r>
              <a:rPr sz="700" spc="15" dirty="0">
                <a:latin typeface="Microsoft Sans Serif"/>
                <a:cs typeface="Microsoft Sans Serif"/>
              </a:rPr>
              <a:t>[4]. </a:t>
            </a:r>
            <a:r>
              <a:rPr sz="700" spc="-30" dirty="0">
                <a:latin typeface="Microsoft Sans Serif"/>
                <a:cs typeface="Microsoft Sans Serif"/>
              </a:rPr>
              <a:t>El </a:t>
            </a:r>
            <a:r>
              <a:rPr sz="700" spc="30" dirty="0">
                <a:latin typeface="Microsoft Sans Serif"/>
                <a:cs typeface="Microsoft Sans Serif"/>
              </a:rPr>
              <a:t>generador </a:t>
            </a:r>
            <a:r>
              <a:rPr sz="700" spc="35" dirty="0">
                <a:latin typeface="Microsoft Sans Serif"/>
                <a:cs typeface="Microsoft Sans Serif"/>
              </a:rPr>
              <a:t>normalmente </a:t>
            </a:r>
            <a:r>
              <a:rPr sz="700" spc="25" dirty="0">
                <a:latin typeface="Microsoft Sans Serif"/>
                <a:cs typeface="Microsoft Sans Serif"/>
              </a:rPr>
              <a:t>funciona </a:t>
            </a:r>
            <a:r>
              <a:rPr sz="700" spc="20" dirty="0">
                <a:latin typeface="Microsoft Sans Serif"/>
                <a:cs typeface="Microsoft Sans Serif"/>
              </a:rPr>
              <a:t>con ambas </a:t>
            </a:r>
            <a:r>
              <a:rPr sz="700" spc="25" dirty="0">
                <a:latin typeface="Microsoft Sans Serif"/>
                <a:cs typeface="Microsoft Sans Serif"/>
              </a:rPr>
              <a:t>fuentes </a:t>
            </a:r>
            <a:r>
              <a:rPr sz="700" spc="30" dirty="0">
                <a:latin typeface="Microsoft Sans Serif"/>
                <a:cs typeface="Microsoft Sans Serif"/>
              </a:rPr>
              <a:t> </a:t>
            </a:r>
            <a:r>
              <a:rPr sz="700" spc="25" dirty="0">
                <a:latin typeface="Microsoft Sans Serif"/>
                <a:cs typeface="Microsoft Sans Serif"/>
              </a:rPr>
              <a:t>terrestres</a:t>
            </a:r>
            <a:r>
              <a:rPr sz="700" dirty="0">
                <a:latin typeface="Microsoft Sans Serif"/>
                <a:cs typeface="Microsoft Sans Serif"/>
              </a:rPr>
              <a:t> </a:t>
            </a:r>
            <a:r>
              <a:rPr sz="700" spc="20" dirty="0">
                <a:latin typeface="Microsoft Sans Serif"/>
                <a:cs typeface="Microsoft Sans Serif"/>
              </a:rPr>
              <a:t>en</a:t>
            </a:r>
            <a:r>
              <a:rPr sz="700" spc="5" dirty="0">
                <a:latin typeface="Microsoft Sans Serif"/>
                <a:cs typeface="Microsoft Sans Serif"/>
              </a:rPr>
              <a:t> </a:t>
            </a:r>
            <a:r>
              <a:rPr sz="700" spc="15" dirty="0">
                <a:latin typeface="Microsoft Sans Serif"/>
                <a:cs typeface="Microsoft Sans Serif"/>
              </a:rPr>
              <a:t>paralelo.</a:t>
            </a:r>
            <a:r>
              <a:rPr sz="700" dirty="0">
                <a:latin typeface="Microsoft Sans Serif"/>
                <a:cs typeface="Microsoft Sans Serif"/>
              </a:rPr>
              <a:t> </a:t>
            </a:r>
            <a:r>
              <a:rPr sz="700" spc="15" dirty="0">
                <a:latin typeface="Microsoft Sans Serif"/>
                <a:cs typeface="Microsoft Sans Serif"/>
              </a:rPr>
              <a:t>Cuando</a:t>
            </a:r>
            <a:r>
              <a:rPr sz="700" spc="5" dirty="0">
                <a:latin typeface="Microsoft Sans Serif"/>
                <a:cs typeface="Microsoft Sans Serif"/>
              </a:rPr>
              <a:t> </a:t>
            </a:r>
            <a:r>
              <a:rPr sz="700" spc="-5" dirty="0">
                <a:latin typeface="Microsoft Sans Serif"/>
                <a:cs typeface="Microsoft Sans Serif"/>
              </a:rPr>
              <a:t>se</a:t>
            </a:r>
            <a:r>
              <a:rPr sz="700" dirty="0">
                <a:latin typeface="Microsoft Sans Serif"/>
                <a:cs typeface="Microsoft Sans Serif"/>
              </a:rPr>
              <a:t> </a:t>
            </a:r>
            <a:r>
              <a:rPr sz="700" spc="20" dirty="0">
                <a:latin typeface="Microsoft Sans Serif"/>
                <a:cs typeface="Microsoft Sans Serif"/>
              </a:rPr>
              <a:t>detecta</a:t>
            </a:r>
            <a:r>
              <a:rPr sz="700" spc="5" dirty="0">
                <a:latin typeface="Microsoft Sans Serif"/>
                <a:cs typeface="Microsoft Sans Serif"/>
              </a:rPr>
              <a:t> </a:t>
            </a:r>
            <a:r>
              <a:rPr sz="700" spc="30" dirty="0">
                <a:latin typeface="Microsoft Sans Serif"/>
                <a:cs typeface="Microsoft Sans Serif"/>
              </a:rPr>
              <a:t>una</a:t>
            </a:r>
            <a:r>
              <a:rPr sz="700" dirty="0">
                <a:latin typeface="Microsoft Sans Serif"/>
                <a:cs typeface="Microsoft Sans Serif"/>
              </a:rPr>
              <a:t> </a:t>
            </a:r>
            <a:r>
              <a:rPr sz="700" spc="15" dirty="0">
                <a:latin typeface="Microsoft Sans Serif"/>
                <a:cs typeface="Microsoft Sans Serif"/>
              </a:rPr>
              <a:t>falla</a:t>
            </a:r>
            <a:r>
              <a:rPr sz="700" spc="5" dirty="0">
                <a:latin typeface="Microsoft Sans Serif"/>
                <a:cs typeface="Microsoft Sans Serif"/>
              </a:rPr>
              <a:t> </a:t>
            </a:r>
            <a:r>
              <a:rPr sz="700" dirty="0">
                <a:latin typeface="Microsoft Sans Serif"/>
                <a:cs typeface="Microsoft Sans Serif"/>
              </a:rPr>
              <a:t>a </a:t>
            </a:r>
            <a:r>
              <a:rPr sz="700" spc="30" dirty="0">
                <a:latin typeface="Microsoft Sans Serif"/>
                <a:cs typeface="Microsoft Sans Serif"/>
              </a:rPr>
              <a:t>tierra</a:t>
            </a:r>
            <a:r>
              <a:rPr sz="700" spc="5" dirty="0">
                <a:latin typeface="Microsoft Sans Serif"/>
                <a:cs typeface="Microsoft Sans Serif"/>
              </a:rPr>
              <a:t> </a:t>
            </a:r>
            <a:r>
              <a:rPr sz="700" spc="20" dirty="0">
                <a:latin typeface="Microsoft Sans Serif"/>
                <a:cs typeface="Microsoft Sans Serif"/>
              </a:rPr>
              <a:t>del</a:t>
            </a:r>
            <a:r>
              <a:rPr sz="700" dirty="0">
                <a:latin typeface="Microsoft Sans Serif"/>
                <a:cs typeface="Microsoft Sans Serif"/>
              </a:rPr>
              <a:t> </a:t>
            </a:r>
            <a:r>
              <a:rPr sz="700" spc="25" dirty="0">
                <a:latin typeface="Microsoft Sans Serif"/>
                <a:cs typeface="Microsoft Sans Serif"/>
              </a:rPr>
              <a:t>generador,</a:t>
            </a:r>
            <a:r>
              <a:rPr sz="700" spc="5" dirty="0">
                <a:latin typeface="Microsoft Sans Serif"/>
                <a:cs typeface="Microsoft Sans Serif"/>
              </a:rPr>
              <a:t> </a:t>
            </a:r>
            <a:r>
              <a:rPr sz="700" spc="10" dirty="0">
                <a:latin typeface="Microsoft Sans Serif"/>
                <a:cs typeface="Microsoft Sans Serif"/>
              </a:rPr>
              <a:t>el </a:t>
            </a:r>
            <a:r>
              <a:rPr sz="700" spc="-175" dirty="0">
                <a:latin typeface="Microsoft Sans Serif"/>
                <a:cs typeface="Microsoft Sans Serif"/>
              </a:rPr>
              <a:t> </a:t>
            </a:r>
            <a:r>
              <a:rPr sz="700" spc="40" dirty="0">
                <a:latin typeface="Microsoft Sans Serif"/>
                <a:cs typeface="Microsoft Sans Serif"/>
              </a:rPr>
              <a:t>interruptor </a:t>
            </a:r>
            <a:r>
              <a:rPr sz="700" spc="20" dirty="0">
                <a:latin typeface="Microsoft Sans Serif"/>
                <a:cs typeface="Microsoft Sans Serif"/>
              </a:rPr>
              <a:t>de alta </a:t>
            </a:r>
            <a:r>
              <a:rPr sz="700" spc="15" dirty="0">
                <a:latin typeface="Microsoft Sans Serif"/>
                <a:cs typeface="Microsoft Sans Serif"/>
              </a:rPr>
              <a:t>velocidad </a:t>
            </a:r>
            <a:r>
              <a:rPr sz="700" spc="20" dirty="0">
                <a:latin typeface="Microsoft Sans Serif"/>
                <a:cs typeface="Microsoft Sans Serif"/>
              </a:rPr>
              <a:t>en </a:t>
            </a:r>
            <a:r>
              <a:rPr sz="700" spc="10" dirty="0">
                <a:latin typeface="Microsoft Sans Serif"/>
                <a:cs typeface="Microsoft Sans Serif"/>
              </a:rPr>
              <a:t>serie </a:t>
            </a:r>
            <a:r>
              <a:rPr sz="700" spc="20" dirty="0">
                <a:latin typeface="Microsoft Sans Serif"/>
                <a:cs typeface="Microsoft Sans Serif"/>
              </a:rPr>
              <a:t>con </a:t>
            </a:r>
            <a:r>
              <a:rPr sz="700" spc="10" dirty="0">
                <a:latin typeface="Microsoft Sans Serif"/>
                <a:cs typeface="Microsoft Sans Serif"/>
              </a:rPr>
              <a:t>el </a:t>
            </a:r>
            <a:r>
              <a:rPr sz="700" spc="-45" dirty="0">
                <a:latin typeface="Microsoft Sans Serif"/>
                <a:cs typeface="Microsoft Sans Serif"/>
              </a:rPr>
              <a:t>LRG </a:t>
            </a:r>
            <a:r>
              <a:rPr sz="700" spc="-5" dirty="0">
                <a:latin typeface="Microsoft Sans Serif"/>
                <a:cs typeface="Microsoft Sans Serif"/>
              </a:rPr>
              <a:t>se </a:t>
            </a:r>
            <a:r>
              <a:rPr sz="700" spc="20" dirty="0">
                <a:latin typeface="Microsoft Sans Serif"/>
                <a:cs typeface="Microsoft Sans Serif"/>
              </a:rPr>
              <a:t>dispara </a:t>
            </a:r>
            <a:r>
              <a:rPr sz="700" spc="35" dirty="0">
                <a:latin typeface="Microsoft Sans Serif"/>
                <a:cs typeface="Microsoft Sans Serif"/>
              </a:rPr>
              <a:t>durante </a:t>
            </a:r>
            <a:r>
              <a:rPr sz="700" spc="10" dirty="0">
                <a:latin typeface="Microsoft Sans Serif"/>
                <a:cs typeface="Microsoft Sans Serif"/>
              </a:rPr>
              <a:t>el </a:t>
            </a:r>
            <a:r>
              <a:rPr sz="700" spc="15" dirty="0">
                <a:latin typeface="Microsoft Sans Serif"/>
                <a:cs typeface="Microsoft Sans Serif"/>
              </a:rPr>
              <a:t> </a:t>
            </a:r>
            <a:r>
              <a:rPr sz="700" spc="20" dirty="0">
                <a:latin typeface="Microsoft Sans Serif"/>
                <a:cs typeface="Microsoft Sans Serif"/>
              </a:rPr>
              <a:t>apagado del </a:t>
            </a:r>
            <a:r>
              <a:rPr sz="700" spc="30" dirty="0">
                <a:latin typeface="Microsoft Sans Serif"/>
                <a:cs typeface="Microsoft Sans Serif"/>
              </a:rPr>
              <a:t>generador </a:t>
            </a:r>
            <a:r>
              <a:rPr sz="700" spc="25" dirty="0">
                <a:latin typeface="Microsoft Sans Serif"/>
                <a:cs typeface="Microsoft Sans Serif"/>
              </a:rPr>
              <a:t>para reducir </a:t>
            </a:r>
            <a:r>
              <a:rPr sz="700" spc="10" dirty="0">
                <a:latin typeface="Microsoft Sans Serif"/>
                <a:cs typeface="Microsoft Sans Serif"/>
              </a:rPr>
              <a:t>la </a:t>
            </a:r>
            <a:r>
              <a:rPr sz="700" spc="25" dirty="0">
                <a:latin typeface="Microsoft Sans Serif"/>
                <a:cs typeface="Microsoft Sans Serif"/>
              </a:rPr>
              <a:t>dañina corriente </a:t>
            </a:r>
            <a:r>
              <a:rPr sz="700" spc="20" dirty="0">
                <a:latin typeface="Microsoft Sans Serif"/>
                <a:cs typeface="Microsoft Sans Serif"/>
              </a:rPr>
              <a:t>de </a:t>
            </a:r>
            <a:r>
              <a:rPr sz="700" spc="15" dirty="0">
                <a:latin typeface="Microsoft Sans Serif"/>
                <a:cs typeface="Microsoft Sans Serif"/>
              </a:rPr>
              <a:t>falla </a:t>
            </a:r>
            <a:r>
              <a:rPr sz="700" dirty="0">
                <a:latin typeface="Microsoft Sans Serif"/>
                <a:cs typeface="Microsoft Sans Serif"/>
              </a:rPr>
              <a:t>a </a:t>
            </a:r>
            <a:r>
              <a:rPr sz="700" spc="30" dirty="0">
                <a:latin typeface="Microsoft Sans Serif"/>
                <a:cs typeface="Microsoft Sans Serif"/>
              </a:rPr>
              <a:t>tierra </a:t>
            </a:r>
            <a:r>
              <a:rPr sz="700" spc="35" dirty="0">
                <a:latin typeface="Microsoft Sans Serif"/>
                <a:cs typeface="Microsoft Sans Serif"/>
              </a:rPr>
              <a:t> durante</a:t>
            </a:r>
            <a:r>
              <a:rPr sz="700" spc="-10" dirty="0">
                <a:latin typeface="Microsoft Sans Serif"/>
                <a:cs typeface="Microsoft Sans Serif"/>
              </a:rPr>
              <a:t> </a:t>
            </a:r>
            <a:r>
              <a:rPr sz="700" spc="10" dirty="0">
                <a:latin typeface="Microsoft Sans Serif"/>
                <a:cs typeface="Microsoft Sans Serif"/>
              </a:rPr>
              <a:t>la</a:t>
            </a:r>
            <a:r>
              <a:rPr sz="700" spc="-5" dirty="0">
                <a:latin typeface="Microsoft Sans Serif"/>
                <a:cs typeface="Microsoft Sans Serif"/>
              </a:rPr>
              <a:t> </a:t>
            </a:r>
            <a:r>
              <a:rPr sz="700" spc="20" dirty="0">
                <a:latin typeface="Microsoft Sans Serif"/>
                <a:cs typeface="Microsoft Sans Serif"/>
              </a:rPr>
              <a:t>“parada”</a:t>
            </a:r>
            <a:r>
              <a:rPr sz="700" spc="-5" dirty="0">
                <a:latin typeface="Microsoft Sans Serif"/>
                <a:cs typeface="Microsoft Sans Serif"/>
              </a:rPr>
              <a:t> </a:t>
            </a:r>
            <a:r>
              <a:rPr sz="700" spc="20" dirty="0">
                <a:latin typeface="Microsoft Sans Serif"/>
                <a:cs typeface="Microsoft Sans Serif"/>
              </a:rPr>
              <a:t>del</a:t>
            </a:r>
            <a:r>
              <a:rPr sz="700" spc="-5" dirty="0">
                <a:latin typeface="Microsoft Sans Serif"/>
                <a:cs typeface="Microsoft Sans Serif"/>
              </a:rPr>
              <a:t> </a:t>
            </a:r>
            <a:r>
              <a:rPr sz="700" spc="25" dirty="0">
                <a:latin typeface="Microsoft Sans Serif"/>
                <a:cs typeface="Microsoft Sans Serif"/>
              </a:rPr>
              <a:t>generador.</a:t>
            </a:r>
            <a:endParaRPr sz="700">
              <a:latin typeface="Microsoft Sans Serif"/>
              <a:cs typeface="Microsoft Sans Serif"/>
            </a:endParaRPr>
          </a:p>
        </p:txBody>
      </p:sp>
      <p:sp>
        <p:nvSpPr>
          <p:cNvPr id="75" name="object 75"/>
          <p:cNvSpPr txBox="1"/>
          <p:nvPr/>
        </p:nvSpPr>
        <p:spPr>
          <a:xfrm>
            <a:off x="1415188" y="4987495"/>
            <a:ext cx="6792652" cy="227965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sz="500" spc="10" dirty="0">
                <a:latin typeface="Microsoft Sans Serif"/>
                <a:cs typeface="Microsoft Sans Serif"/>
              </a:rPr>
              <a:t>Figura</a:t>
            </a:r>
            <a:r>
              <a:rPr sz="500" spc="5" dirty="0">
                <a:latin typeface="Microsoft Sans Serif"/>
                <a:cs typeface="Microsoft Sans Serif"/>
              </a:rPr>
              <a:t> </a:t>
            </a:r>
            <a:r>
              <a:rPr sz="500" dirty="0">
                <a:latin typeface="Microsoft Sans Serif"/>
                <a:cs typeface="Microsoft Sans Serif"/>
              </a:rPr>
              <a:t>7.     </a:t>
            </a:r>
            <a:r>
              <a:rPr sz="500" spc="25" dirty="0">
                <a:latin typeface="Microsoft Sans Serif"/>
                <a:cs typeface="Microsoft Sans Serif"/>
              </a:rPr>
              <a:t> </a:t>
            </a:r>
            <a:r>
              <a:rPr sz="600" spc="15" dirty="0">
                <a:latin typeface="Microsoft Sans Serif"/>
                <a:cs typeface="Microsoft Sans Serif"/>
              </a:rPr>
              <a:t>Corrientes</a:t>
            </a:r>
            <a:r>
              <a:rPr sz="600" spc="5" dirty="0">
                <a:latin typeface="Microsoft Sans Serif"/>
                <a:cs typeface="Microsoft Sans Serif"/>
              </a:rPr>
              <a:t> </a:t>
            </a:r>
            <a:r>
              <a:rPr sz="600" spc="20" dirty="0">
                <a:latin typeface="Microsoft Sans Serif"/>
                <a:cs typeface="Microsoft Sans Serif"/>
              </a:rPr>
              <a:t>de</a:t>
            </a:r>
            <a:r>
              <a:rPr sz="600" dirty="0">
                <a:latin typeface="Microsoft Sans Serif"/>
                <a:cs typeface="Microsoft Sans Serif"/>
              </a:rPr>
              <a:t> </a:t>
            </a:r>
            <a:r>
              <a:rPr sz="600" spc="20" dirty="0">
                <a:latin typeface="Microsoft Sans Serif"/>
                <a:cs typeface="Microsoft Sans Serif"/>
              </a:rPr>
              <a:t>cortocircuito</a:t>
            </a:r>
            <a:r>
              <a:rPr sz="600" dirty="0">
                <a:latin typeface="Microsoft Sans Serif"/>
                <a:cs typeface="Microsoft Sans Serif"/>
              </a:rPr>
              <a:t> </a:t>
            </a:r>
            <a:r>
              <a:rPr sz="600" spc="15" dirty="0">
                <a:latin typeface="Microsoft Sans Serif"/>
                <a:cs typeface="Microsoft Sans Serif"/>
              </a:rPr>
              <a:t>del</a:t>
            </a:r>
            <a:r>
              <a:rPr sz="600" dirty="0">
                <a:latin typeface="Microsoft Sans Serif"/>
                <a:cs typeface="Microsoft Sans Serif"/>
              </a:rPr>
              <a:t> </a:t>
            </a:r>
            <a:r>
              <a:rPr sz="600" spc="25" dirty="0">
                <a:latin typeface="Microsoft Sans Serif"/>
                <a:cs typeface="Microsoft Sans Serif"/>
              </a:rPr>
              <a:t>generador</a:t>
            </a:r>
            <a:r>
              <a:rPr sz="600" spc="5" dirty="0">
                <a:latin typeface="Microsoft Sans Serif"/>
                <a:cs typeface="Microsoft Sans Serif"/>
              </a:rPr>
              <a:t> </a:t>
            </a:r>
            <a:r>
              <a:rPr sz="600" spc="20" dirty="0">
                <a:latin typeface="Microsoft Sans Serif"/>
                <a:cs typeface="Microsoft Sans Serif"/>
              </a:rPr>
              <a:t>para</a:t>
            </a:r>
            <a:r>
              <a:rPr sz="600" dirty="0">
                <a:latin typeface="Microsoft Sans Serif"/>
                <a:cs typeface="Microsoft Sans Serif"/>
              </a:rPr>
              <a:t> </a:t>
            </a:r>
            <a:r>
              <a:rPr sz="600" spc="25" dirty="0">
                <a:latin typeface="Microsoft Sans Serif"/>
                <a:cs typeface="Microsoft Sans Serif"/>
              </a:rPr>
              <a:t>una</a:t>
            </a:r>
            <a:r>
              <a:rPr sz="600" dirty="0">
                <a:latin typeface="Microsoft Sans Serif"/>
                <a:cs typeface="Microsoft Sans Serif"/>
              </a:rPr>
              <a:t> </a:t>
            </a:r>
            <a:r>
              <a:rPr sz="600" spc="15" dirty="0">
                <a:latin typeface="Microsoft Sans Serif"/>
                <a:cs typeface="Microsoft Sans Serif"/>
              </a:rPr>
              <a:t>falla</a:t>
            </a:r>
            <a:r>
              <a:rPr sz="600" dirty="0">
                <a:latin typeface="Microsoft Sans Serif"/>
                <a:cs typeface="Microsoft Sans Serif"/>
              </a:rPr>
              <a:t> </a:t>
            </a:r>
            <a:r>
              <a:rPr sz="600" spc="15" dirty="0">
                <a:latin typeface="Microsoft Sans Serif"/>
                <a:cs typeface="Microsoft Sans Serif"/>
              </a:rPr>
              <a:t>trifásica</a:t>
            </a:r>
            <a:r>
              <a:rPr sz="600" dirty="0">
                <a:latin typeface="Microsoft Sans Serif"/>
                <a:cs typeface="Microsoft Sans Serif"/>
              </a:rPr>
              <a:t> </a:t>
            </a:r>
            <a:r>
              <a:rPr sz="600" spc="15" dirty="0">
                <a:latin typeface="Microsoft Sans Serif"/>
                <a:cs typeface="Microsoft Sans Serif"/>
              </a:rPr>
              <a:t>con</a:t>
            </a:r>
            <a:r>
              <a:rPr sz="600" spc="5" dirty="0">
                <a:latin typeface="Microsoft Sans Serif"/>
                <a:cs typeface="Microsoft Sans Serif"/>
              </a:rPr>
              <a:t> </a:t>
            </a:r>
            <a:r>
              <a:rPr sz="600" spc="-55" dirty="0">
                <a:latin typeface="Microsoft Sans Serif"/>
                <a:cs typeface="Microsoft Sans Serif"/>
              </a:rPr>
              <a:t>CC</a:t>
            </a:r>
            <a:endParaRPr sz="600">
              <a:latin typeface="Microsoft Sans Serif"/>
              <a:cs typeface="Microsoft Sans Serif"/>
            </a:endParaRPr>
          </a:p>
          <a:p>
            <a:pPr marL="12700">
              <a:lnSpc>
                <a:spcPct val="100000"/>
              </a:lnSpc>
              <a:spcBef>
                <a:spcPts val="450"/>
              </a:spcBef>
            </a:pPr>
            <a:r>
              <a:rPr sz="350" spc="5" dirty="0">
                <a:latin typeface="Microsoft Sans Serif"/>
                <a:cs typeface="Microsoft Sans Serif"/>
              </a:rPr>
              <a:t>Compensar</a:t>
            </a:r>
            <a:endParaRPr sz="350">
              <a:latin typeface="Microsoft Sans Serif"/>
              <a:cs typeface="Microsoft Sans Serif"/>
            </a:endParaRPr>
          </a:p>
        </p:txBody>
      </p:sp>
      <p:sp>
        <p:nvSpPr>
          <p:cNvPr id="76" name="object 76"/>
          <p:cNvSpPr txBox="1"/>
          <p:nvPr/>
        </p:nvSpPr>
        <p:spPr>
          <a:xfrm>
            <a:off x="1415216" y="5261345"/>
            <a:ext cx="7295162" cy="1410899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 marR="15875" indent="154940" algn="just">
              <a:lnSpc>
                <a:spcPct val="142900"/>
              </a:lnSpc>
              <a:spcBef>
                <a:spcPts val="100"/>
              </a:spcBef>
            </a:pPr>
            <a:r>
              <a:rPr sz="700" spc="15" dirty="0">
                <a:latin typeface="Microsoft Sans Serif"/>
                <a:cs typeface="Microsoft Sans Serif"/>
              </a:rPr>
              <a:t>Una</a:t>
            </a:r>
            <a:r>
              <a:rPr sz="700" spc="-5" dirty="0">
                <a:latin typeface="Microsoft Sans Serif"/>
                <a:cs typeface="Microsoft Sans Serif"/>
              </a:rPr>
              <a:t> </a:t>
            </a:r>
            <a:r>
              <a:rPr sz="700" spc="15" dirty="0">
                <a:latin typeface="Microsoft Sans Serif"/>
                <a:cs typeface="Microsoft Sans Serif"/>
              </a:rPr>
              <a:t>falla</a:t>
            </a:r>
            <a:r>
              <a:rPr sz="700" dirty="0">
                <a:latin typeface="Microsoft Sans Serif"/>
                <a:cs typeface="Microsoft Sans Serif"/>
              </a:rPr>
              <a:t> </a:t>
            </a:r>
            <a:r>
              <a:rPr sz="700" spc="20" dirty="0">
                <a:latin typeface="Microsoft Sans Serif"/>
                <a:cs typeface="Microsoft Sans Serif"/>
              </a:rPr>
              <a:t>del</a:t>
            </a:r>
            <a:r>
              <a:rPr sz="700" dirty="0">
                <a:latin typeface="Microsoft Sans Serif"/>
                <a:cs typeface="Microsoft Sans Serif"/>
              </a:rPr>
              <a:t> </a:t>
            </a:r>
            <a:r>
              <a:rPr sz="700" spc="30" dirty="0">
                <a:latin typeface="Microsoft Sans Serif"/>
                <a:cs typeface="Microsoft Sans Serif"/>
              </a:rPr>
              <a:t>generador</a:t>
            </a:r>
            <a:r>
              <a:rPr sz="700" dirty="0">
                <a:latin typeface="Microsoft Sans Serif"/>
                <a:cs typeface="Microsoft Sans Serif"/>
              </a:rPr>
              <a:t> </a:t>
            </a:r>
            <a:r>
              <a:rPr sz="700" spc="20" dirty="0">
                <a:latin typeface="Microsoft Sans Serif"/>
                <a:cs typeface="Microsoft Sans Serif"/>
              </a:rPr>
              <a:t>detectada</a:t>
            </a:r>
            <a:r>
              <a:rPr sz="700" dirty="0">
                <a:latin typeface="Microsoft Sans Serif"/>
                <a:cs typeface="Microsoft Sans Serif"/>
              </a:rPr>
              <a:t> </a:t>
            </a:r>
            <a:r>
              <a:rPr sz="700" spc="40" dirty="0">
                <a:latin typeface="Microsoft Sans Serif"/>
                <a:cs typeface="Microsoft Sans Serif"/>
              </a:rPr>
              <a:t>por</a:t>
            </a:r>
            <a:r>
              <a:rPr sz="700" dirty="0">
                <a:latin typeface="Microsoft Sans Serif"/>
                <a:cs typeface="Microsoft Sans Serif"/>
              </a:rPr>
              <a:t> </a:t>
            </a:r>
            <a:r>
              <a:rPr sz="700" spc="10" dirty="0">
                <a:latin typeface="Microsoft Sans Serif"/>
                <a:cs typeface="Microsoft Sans Serif"/>
              </a:rPr>
              <a:t>los</a:t>
            </a:r>
            <a:r>
              <a:rPr sz="700" spc="-5" dirty="0">
                <a:latin typeface="Microsoft Sans Serif"/>
                <a:cs typeface="Microsoft Sans Serif"/>
              </a:rPr>
              <a:t> </a:t>
            </a:r>
            <a:r>
              <a:rPr sz="700" spc="10" dirty="0">
                <a:latin typeface="Microsoft Sans Serif"/>
                <a:cs typeface="Microsoft Sans Serif"/>
              </a:rPr>
              <a:t>relés</a:t>
            </a:r>
            <a:r>
              <a:rPr sz="700" dirty="0">
                <a:latin typeface="Microsoft Sans Serif"/>
                <a:cs typeface="Microsoft Sans Serif"/>
              </a:rPr>
              <a:t> </a:t>
            </a:r>
            <a:r>
              <a:rPr sz="700" spc="20" dirty="0">
                <a:latin typeface="Microsoft Sans Serif"/>
                <a:cs typeface="Microsoft Sans Serif"/>
              </a:rPr>
              <a:t>de</a:t>
            </a:r>
            <a:r>
              <a:rPr sz="700" dirty="0">
                <a:latin typeface="Microsoft Sans Serif"/>
                <a:cs typeface="Microsoft Sans Serif"/>
              </a:rPr>
              <a:t> </a:t>
            </a:r>
            <a:r>
              <a:rPr sz="700" spc="25" dirty="0">
                <a:latin typeface="Microsoft Sans Serif"/>
                <a:cs typeface="Microsoft Sans Serif"/>
              </a:rPr>
              <a:t>protección</a:t>
            </a:r>
            <a:r>
              <a:rPr sz="700" dirty="0">
                <a:latin typeface="Microsoft Sans Serif"/>
                <a:cs typeface="Microsoft Sans Serif"/>
              </a:rPr>
              <a:t> </a:t>
            </a:r>
            <a:r>
              <a:rPr sz="700" spc="-5" dirty="0">
                <a:latin typeface="Microsoft Sans Serif"/>
                <a:cs typeface="Microsoft Sans Serif"/>
              </a:rPr>
              <a:t>se</a:t>
            </a:r>
            <a:r>
              <a:rPr sz="700" dirty="0">
                <a:latin typeface="Microsoft Sans Serif"/>
                <a:cs typeface="Microsoft Sans Serif"/>
              </a:rPr>
              <a:t> </a:t>
            </a:r>
            <a:r>
              <a:rPr sz="700" spc="15" dirty="0">
                <a:latin typeface="Microsoft Sans Serif"/>
                <a:cs typeface="Microsoft Sans Serif"/>
              </a:rPr>
              <a:t>separa </a:t>
            </a:r>
            <a:r>
              <a:rPr sz="700" spc="-175" dirty="0">
                <a:latin typeface="Microsoft Sans Serif"/>
                <a:cs typeface="Microsoft Sans Serif"/>
              </a:rPr>
              <a:t> </a:t>
            </a:r>
            <a:r>
              <a:rPr sz="700" spc="20" dirty="0">
                <a:latin typeface="Microsoft Sans Serif"/>
                <a:cs typeface="Microsoft Sans Serif"/>
              </a:rPr>
              <a:t>del</a:t>
            </a:r>
            <a:r>
              <a:rPr sz="700" spc="-5" dirty="0">
                <a:latin typeface="Microsoft Sans Serif"/>
                <a:cs typeface="Microsoft Sans Serif"/>
              </a:rPr>
              <a:t> </a:t>
            </a:r>
            <a:r>
              <a:rPr sz="700" spc="15" dirty="0">
                <a:latin typeface="Microsoft Sans Serif"/>
                <a:cs typeface="Microsoft Sans Serif"/>
              </a:rPr>
              <a:t>sistema</a:t>
            </a:r>
            <a:r>
              <a:rPr sz="700" dirty="0">
                <a:latin typeface="Microsoft Sans Serif"/>
                <a:cs typeface="Microsoft Sans Serif"/>
              </a:rPr>
              <a:t> </a:t>
            </a:r>
            <a:r>
              <a:rPr sz="700" spc="20" dirty="0">
                <a:latin typeface="Microsoft Sans Serif"/>
                <a:cs typeface="Microsoft Sans Serif"/>
              </a:rPr>
              <a:t>de</a:t>
            </a:r>
            <a:r>
              <a:rPr sz="700" dirty="0">
                <a:latin typeface="Microsoft Sans Serif"/>
                <a:cs typeface="Microsoft Sans Serif"/>
              </a:rPr>
              <a:t> </a:t>
            </a:r>
            <a:r>
              <a:rPr sz="700" spc="25" dirty="0">
                <a:latin typeface="Microsoft Sans Serif"/>
                <a:cs typeface="Microsoft Sans Serif"/>
              </a:rPr>
              <a:t>energía</a:t>
            </a:r>
            <a:r>
              <a:rPr sz="700" dirty="0">
                <a:latin typeface="Microsoft Sans Serif"/>
                <a:cs typeface="Microsoft Sans Serif"/>
              </a:rPr>
              <a:t> </a:t>
            </a:r>
            <a:r>
              <a:rPr sz="700" spc="25" dirty="0">
                <a:latin typeface="Microsoft Sans Serif"/>
                <a:cs typeface="Microsoft Sans Serif"/>
              </a:rPr>
              <a:t>disparando</a:t>
            </a:r>
            <a:r>
              <a:rPr sz="700" dirty="0">
                <a:latin typeface="Microsoft Sans Serif"/>
                <a:cs typeface="Microsoft Sans Serif"/>
              </a:rPr>
              <a:t> </a:t>
            </a:r>
            <a:r>
              <a:rPr sz="700" spc="10" dirty="0">
                <a:latin typeface="Microsoft Sans Serif"/>
                <a:cs typeface="Microsoft Sans Serif"/>
              </a:rPr>
              <a:t>el</a:t>
            </a:r>
            <a:r>
              <a:rPr sz="700" dirty="0">
                <a:latin typeface="Microsoft Sans Serif"/>
                <a:cs typeface="Microsoft Sans Serif"/>
              </a:rPr>
              <a:t> </a:t>
            </a:r>
            <a:r>
              <a:rPr sz="700" spc="30" dirty="0">
                <a:latin typeface="Microsoft Sans Serif"/>
                <a:cs typeface="Microsoft Sans Serif"/>
              </a:rPr>
              <a:t>disyuntor</a:t>
            </a:r>
            <a:r>
              <a:rPr sz="700" dirty="0">
                <a:latin typeface="Microsoft Sans Serif"/>
                <a:cs typeface="Microsoft Sans Serif"/>
              </a:rPr>
              <a:t> </a:t>
            </a:r>
            <a:r>
              <a:rPr sz="700" spc="20" dirty="0">
                <a:latin typeface="Microsoft Sans Serif"/>
                <a:cs typeface="Microsoft Sans Serif"/>
              </a:rPr>
              <a:t>del</a:t>
            </a:r>
            <a:r>
              <a:rPr sz="700" dirty="0">
                <a:latin typeface="Microsoft Sans Serif"/>
                <a:cs typeface="Microsoft Sans Serif"/>
              </a:rPr>
              <a:t> </a:t>
            </a:r>
            <a:r>
              <a:rPr sz="700" spc="25" dirty="0">
                <a:latin typeface="Microsoft Sans Serif"/>
                <a:cs typeface="Microsoft Sans Serif"/>
              </a:rPr>
              <a:t>generador,</a:t>
            </a:r>
            <a:r>
              <a:rPr sz="700" dirty="0">
                <a:latin typeface="Microsoft Sans Serif"/>
                <a:cs typeface="Microsoft Sans Serif"/>
              </a:rPr>
              <a:t> </a:t>
            </a:r>
            <a:r>
              <a:rPr sz="700" spc="10" dirty="0">
                <a:latin typeface="Microsoft Sans Serif"/>
                <a:cs typeface="Microsoft Sans Serif"/>
              </a:rPr>
              <a:t>el</a:t>
            </a:r>
            <a:r>
              <a:rPr sz="700" dirty="0">
                <a:latin typeface="Microsoft Sans Serif"/>
                <a:cs typeface="Microsoft Sans Serif"/>
              </a:rPr>
              <a:t> </a:t>
            </a:r>
            <a:r>
              <a:rPr sz="700" spc="30" dirty="0">
                <a:latin typeface="Microsoft Sans Serif"/>
                <a:cs typeface="Microsoft Sans Serif"/>
              </a:rPr>
              <a:t>disyuntor </a:t>
            </a:r>
            <a:r>
              <a:rPr sz="700" spc="-175" dirty="0">
                <a:latin typeface="Microsoft Sans Serif"/>
                <a:cs typeface="Microsoft Sans Serif"/>
              </a:rPr>
              <a:t> </a:t>
            </a:r>
            <a:r>
              <a:rPr sz="700" spc="20" dirty="0">
                <a:latin typeface="Microsoft Sans Serif"/>
                <a:cs typeface="Microsoft Sans Serif"/>
              </a:rPr>
              <a:t>de</a:t>
            </a:r>
            <a:r>
              <a:rPr sz="700" spc="-10" dirty="0">
                <a:latin typeface="Microsoft Sans Serif"/>
                <a:cs typeface="Microsoft Sans Serif"/>
              </a:rPr>
              <a:t> </a:t>
            </a:r>
            <a:r>
              <a:rPr sz="700" spc="25" dirty="0">
                <a:latin typeface="Microsoft Sans Serif"/>
                <a:cs typeface="Microsoft Sans Serif"/>
              </a:rPr>
              <a:t>campo</a:t>
            </a:r>
            <a:r>
              <a:rPr sz="700" spc="-5" dirty="0">
                <a:latin typeface="Microsoft Sans Serif"/>
                <a:cs typeface="Microsoft Sans Serif"/>
              </a:rPr>
              <a:t> </a:t>
            </a:r>
            <a:r>
              <a:rPr sz="700" spc="5" dirty="0">
                <a:latin typeface="Microsoft Sans Serif"/>
                <a:cs typeface="Microsoft Sans Serif"/>
              </a:rPr>
              <a:t>y</a:t>
            </a:r>
            <a:r>
              <a:rPr sz="700" spc="-5" dirty="0">
                <a:latin typeface="Microsoft Sans Serif"/>
                <a:cs typeface="Microsoft Sans Serif"/>
              </a:rPr>
              <a:t> </a:t>
            </a:r>
            <a:r>
              <a:rPr sz="700" spc="10" dirty="0">
                <a:latin typeface="Microsoft Sans Serif"/>
                <a:cs typeface="Microsoft Sans Serif"/>
              </a:rPr>
              <a:t>el</a:t>
            </a:r>
            <a:r>
              <a:rPr sz="700" spc="-5" dirty="0">
                <a:latin typeface="Microsoft Sans Serif"/>
                <a:cs typeface="Microsoft Sans Serif"/>
              </a:rPr>
              <a:t> </a:t>
            </a:r>
            <a:r>
              <a:rPr sz="700" spc="50" dirty="0">
                <a:latin typeface="Microsoft Sans Serif"/>
                <a:cs typeface="Microsoft Sans Serif"/>
              </a:rPr>
              <a:t>motor</a:t>
            </a:r>
            <a:r>
              <a:rPr sz="700" spc="-5" dirty="0">
                <a:latin typeface="Microsoft Sans Serif"/>
                <a:cs typeface="Microsoft Sans Serif"/>
              </a:rPr>
              <a:t> </a:t>
            </a:r>
            <a:r>
              <a:rPr sz="700" spc="30" dirty="0">
                <a:latin typeface="Microsoft Sans Serif"/>
                <a:cs typeface="Microsoft Sans Serif"/>
              </a:rPr>
              <a:t>primario.</a:t>
            </a:r>
            <a:endParaRPr sz="700">
              <a:latin typeface="Microsoft Sans Serif"/>
              <a:cs typeface="Microsoft Sans Serif"/>
            </a:endParaRPr>
          </a:p>
          <a:p>
            <a:pPr marL="12700" marR="5080" indent="154940">
              <a:lnSpc>
                <a:spcPts val="1200"/>
              </a:lnSpc>
              <a:spcBef>
                <a:spcPts val="100"/>
              </a:spcBef>
            </a:pPr>
            <a:r>
              <a:rPr sz="700" spc="-10" dirty="0">
                <a:latin typeface="Microsoft Sans Serif"/>
                <a:cs typeface="Microsoft Sans Serif"/>
              </a:rPr>
              <a:t>La </a:t>
            </a:r>
            <a:r>
              <a:rPr sz="700" spc="30" dirty="0">
                <a:latin typeface="Microsoft Sans Serif"/>
                <a:cs typeface="Microsoft Sans Serif"/>
              </a:rPr>
              <a:t>contribución </a:t>
            </a:r>
            <a:r>
              <a:rPr sz="700" spc="20" dirty="0">
                <a:latin typeface="Microsoft Sans Serif"/>
                <a:cs typeface="Microsoft Sans Serif"/>
              </a:rPr>
              <a:t>del </a:t>
            </a:r>
            <a:r>
              <a:rPr sz="700" spc="15" dirty="0">
                <a:latin typeface="Microsoft Sans Serif"/>
                <a:cs typeface="Microsoft Sans Serif"/>
              </a:rPr>
              <a:t>sistema </a:t>
            </a:r>
            <a:r>
              <a:rPr sz="700" dirty="0">
                <a:latin typeface="Microsoft Sans Serif"/>
                <a:cs typeface="Microsoft Sans Serif"/>
              </a:rPr>
              <a:t>a </a:t>
            </a:r>
            <a:r>
              <a:rPr sz="700" spc="10" dirty="0">
                <a:latin typeface="Microsoft Sans Serif"/>
                <a:cs typeface="Microsoft Sans Serif"/>
              </a:rPr>
              <a:t>la </a:t>
            </a:r>
            <a:r>
              <a:rPr sz="700" spc="15" dirty="0">
                <a:latin typeface="Microsoft Sans Serif"/>
                <a:cs typeface="Microsoft Sans Serif"/>
              </a:rPr>
              <a:t>falla </a:t>
            </a:r>
            <a:r>
              <a:rPr sz="700" spc="-5" dirty="0">
                <a:latin typeface="Microsoft Sans Serif"/>
                <a:cs typeface="Microsoft Sans Serif"/>
              </a:rPr>
              <a:t>se </a:t>
            </a:r>
            <a:r>
              <a:rPr sz="700" spc="25" dirty="0">
                <a:latin typeface="Microsoft Sans Serif"/>
                <a:cs typeface="Microsoft Sans Serif"/>
              </a:rPr>
              <a:t>eliminará </a:t>
            </a:r>
            <a:r>
              <a:rPr sz="700" spc="30" dirty="0">
                <a:latin typeface="Microsoft Sans Serif"/>
                <a:cs typeface="Microsoft Sans Serif"/>
              </a:rPr>
              <a:t>inmediatamente </a:t>
            </a:r>
            <a:r>
              <a:rPr sz="700" spc="35" dirty="0">
                <a:latin typeface="Microsoft Sans Serif"/>
                <a:cs typeface="Microsoft Sans Serif"/>
              </a:rPr>
              <a:t> </a:t>
            </a:r>
            <a:r>
              <a:rPr sz="700" spc="25" dirty="0">
                <a:latin typeface="Microsoft Sans Serif"/>
                <a:cs typeface="Microsoft Sans Serif"/>
              </a:rPr>
              <a:t>cuando </a:t>
            </a:r>
            <a:r>
              <a:rPr sz="700" spc="-5" dirty="0">
                <a:latin typeface="Microsoft Sans Serif"/>
                <a:cs typeface="Microsoft Sans Serif"/>
              </a:rPr>
              <a:t>se </a:t>
            </a:r>
            <a:r>
              <a:rPr sz="700" spc="20" dirty="0">
                <a:latin typeface="Microsoft Sans Serif"/>
                <a:cs typeface="Microsoft Sans Serif"/>
              </a:rPr>
              <a:t>dispare </a:t>
            </a:r>
            <a:r>
              <a:rPr sz="700" spc="10" dirty="0">
                <a:latin typeface="Microsoft Sans Serif"/>
                <a:cs typeface="Microsoft Sans Serif"/>
              </a:rPr>
              <a:t>el </a:t>
            </a:r>
            <a:r>
              <a:rPr sz="700" spc="30" dirty="0">
                <a:latin typeface="Microsoft Sans Serif"/>
                <a:cs typeface="Microsoft Sans Serif"/>
              </a:rPr>
              <a:t>disyuntor </a:t>
            </a:r>
            <a:r>
              <a:rPr sz="700" spc="20" dirty="0">
                <a:latin typeface="Microsoft Sans Serif"/>
                <a:cs typeface="Microsoft Sans Serif"/>
              </a:rPr>
              <a:t>del </a:t>
            </a:r>
            <a:r>
              <a:rPr sz="700" spc="25" dirty="0">
                <a:latin typeface="Microsoft Sans Serif"/>
                <a:cs typeface="Microsoft Sans Serif"/>
              </a:rPr>
              <a:t>generador, </a:t>
            </a:r>
            <a:r>
              <a:rPr sz="700" spc="30" dirty="0">
                <a:latin typeface="Microsoft Sans Serif"/>
                <a:cs typeface="Microsoft Sans Serif"/>
              </a:rPr>
              <a:t>como </a:t>
            </a:r>
            <a:r>
              <a:rPr sz="700" spc="-5" dirty="0">
                <a:latin typeface="Microsoft Sans Serif"/>
                <a:cs typeface="Microsoft Sans Serif"/>
              </a:rPr>
              <a:t>se </a:t>
            </a:r>
            <a:r>
              <a:rPr sz="700" spc="25" dirty="0">
                <a:latin typeface="Microsoft Sans Serif"/>
                <a:cs typeface="Microsoft Sans Serif"/>
              </a:rPr>
              <a:t>ilustra </a:t>
            </a:r>
            <a:r>
              <a:rPr sz="700" spc="20" dirty="0">
                <a:latin typeface="Microsoft Sans Serif"/>
                <a:cs typeface="Microsoft Sans Serif"/>
              </a:rPr>
              <a:t>en </a:t>
            </a:r>
            <a:r>
              <a:rPr sz="700" spc="10" dirty="0">
                <a:latin typeface="Microsoft Sans Serif"/>
                <a:cs typeface="Microsoft Sans Serif"/>
              </a:rPr>
              <a:t>la </a:t>
            </a:r>
            <a:r>
              <a:rPr sz="700" spc="-5" dirty="0">
                <a:latin typeface="Microsoft Sans Serif"/>
                <a:cs typeface="Microsoft Sans Serif"/>
              </a:rPr>
              <a:t>Fig. </a:t>
            </a:r>
            <a:r>
              <a:rPr sz="700" dirty="0">
                <a:latin typeface="Microsoft Sans Serif"/>
                <a:cs typeface="Microsoft Sans Serif"/>
              </a:rPr>
              <a:t>8. </a:t>
            </a:r>
            <a:r>
              <a:rPr sz="700" spc="5" dirty="0">
                <a:latin typeface="Microsoft Sans Serif"/>
                <a:cs typeface="Microsoft Sans Serif"/>
              </a:rPr>
              <a:t> </a:t>
            </a:r>
            <a:r>
              <a:rPr sz="700" spc="-10" dirty="0">
                <a:latin typeface="Microsoft Sans Serif"/>
                <a:cs typeface="Microsoft Sans Serif"/>
              </a:rPr>
              <a:t>Sin </a:t>
            </a:r>
            <a:r>
              <a:rPr sz="700" spc="30" dirty="0">
                <a:latin typeface="Microsoft Sans Serif"/>
                <a:cs typeface="Microsoft Sans Serif"/>
              </a:rPr>
              <a:t>embargo, </a:t>
            </a:r>
            <a:r>
              <a:rPr sz="700" spc="10" dirty="0">
                <a:latin typeface="Microsoft Sans Serif"/>
                <a:cs typeface="Microsoft Sans Serif"/>
              </a:rPr>
              <a:t>la </a:t>
            </a:r>
            <a:r>
              <a:rPr sz="700" spc="25" dirty="0">
                <a:latin typeface="Microsoft Sans Serif"/>
                <a:cs typeface="Microsoft Sans Serif"/>
              </a:rPr>
              <a:t>corriente </a:t>
            </a:r>
            <a:r>
              <a:rPr sz="700" spc="20" dirty="0">
                <a:latin typeface="Microsoft Sans Serif"/>
                <a:cs typeface="Microsoft Sans Serif"/>
              </a:rPr>
              <a:t>del </a:t>
            </a:r>
            <a:r>
              <a:rPr sz="700" spc="30" dirty="0">
                <a:latin typeface="Microsoft Sans Serif"/>
                <a:cs typeface="Microsoft Sans Serif"/>
              </a:rPr>
              <a:t>generador </a:t>
            </a:r>
            <a:r>
              <a:rPr sz="700" spc="25" dirty="0">
                <a:latin typeface="Microsoft Sans Serif"/>
                <a:cs typeface="Microsoft Sans Serif"/>
              </a:rPr>
              <a:t>continuará </a:t>
            </a:r>
            <a:r>
              <a:rPr sz="700" spc="30" dirty="0">
                <a:latin typeface="Microsoft Sans Serif"/>
                <a:cs typeface="Microsoft Sans Serif"/>
              </a:rPr>
              <a:t>fluyendo </a:t>
            </a:r>
            <a:r>
              <a:rPr sz="700" spc="15" dirty="0">
                <a:latin typeface="Microsoft Sans Serif"/>
                <a:cs typeface="Microsoft Sans Serif"/>
              </a:rPr>
              <a:t>después </a:t>
            </a:r>
            <a:r>
              <a:rPr sz="700" spc="20" dirty="0">
                <a:latin typeface="Microsoft Sans Serif"/>
                <a:cs typeface="Microsoft Sans Serif"/>
              </a:rPr>
              <a:t>del </a:t>
            </a:r>
            <a:r>
              <a:rPr sz="700" spc="25" dirty="0">
                <a:latin typeface="Microsoft Sans Serif"/>
                <a:cs typeface="Microsoft Sans Serif"/>
              </a:rPr>
              <a:t> </a:t>
            </a:r>
            <a:r>
              <a:rPr sz="700" spc="20" dirty="0">
                <a:latin typeface="Microsoft Sans Serif"/>
                <a:cs typeface="Microsoft Sans Serif"/>
              </a:rPr>
              <a:t>disparo. </a:t>
            </a:r>
            <a:r>
              <a:rPr sz="700" spc="-10" dirty="0">
                <a:latin typeface="Microsoft Sans Serif"/>
                <a:cs typeface="Microsoft Sans Serif"/>
              </a:rPr>
              <a:t>La </a:t>
            </a:r>
            <a:r>
              <a:rPr sz="700" spc="25" dirty="0">
                <a:latin typeface="Microsoft Sans Serif"/>
                <a:cs typeface="Microsoft Sans Serif"/>
              </a:rPr>
              <a:t>corriente </a:t>
            </a:r>
            <a:r>
              <a:rPr sz="700" spc="20" dirty="0">
                <a:latin typeface="Microsoft Sans Serif"/>
                <a:cs typeface="Microsoft Sans Serif"/>
              </a:rPr>
              <a:t>de </a:t>
            </a:r>
            <a:r>
              <a:rPr sz="700" spc="25" dirty="0">
                <a:latin typeface="Microsoft Sans Serif"/>
                <a:cs typeface="Microsoft Sans Serif"/>
              </a:rPr>
              <a:t>cortocircuito </a:t>
            </a:r>
            <a:r>
              <a:rPr sz="700" spc="20" dirty="0">
                <a:latin typeface="Microsoft Sans Serif"/>
                <a:cs typeface="Microsoft Sans Serif"/>
              </a:rPr>
              <a:t>del </a:t>
            </a:r>
            <a:r>
              <a:rPr sz="700" spc="30" dirty="0">
                <a:latin typeface="Microsoft Sans Serif"/>
                <a:cs typeface="Microsoft Sans Serif"/>
              </a:rPr>
              <a:t>generador </a:t>
            </a:r>
            <a:r>
              <a:rPr sz="700" spc="35" dirty="0">
                <a:latin typeface="Microsoft Sans Serif"/>
                <a:cs typeface="Microsoft Sans Serif"/>
              </a:rPr>
              <a:t>no </a:t>
            </a:r>
            <a:r>
              <a:rPr sz="700" spc="-5" dirty="0">
                <a:latin typeface="Microsoft Sans Serif"/>
                <a:cs typeface="Microsoft Sans Serif"/>
              </a:rPr>
              <a:t>se </a:t>
            </a:r>
            <a:r>
              <a:rPr sz="700" spc="25" dirty="0">
                <a:latin typeface="Microsoft Sans Serif"/>
                <a:cs typeface="Microsoft Sans Serif"/>
              </a:rPr>
              <a:t>puede "apagar" </a:t>
            </a:r>
            <a:r>
              <a:rPr sz="700" spc="30" dirty="0">
                <a:latin typeface="Microsoft Sans Serif"/>
                <a:cs typeface="Microsoft Sans Serif"/>
              </a:rPr>
              <a:t> </a:t>
            </a:r>
            <a:r>
              <a:rPr sz="700" spc="25" dirty="0">
                <a:latin typeface="Microsoft Sans Serif"/>
                <a:cs typeface="Microsoft Sans Serif"/>
              </a:rPr>
              <a:t>instantáneamente</a:t>
            </a:r>
            <a:r>
              <a:rPr sz="700" dirty="0">
                <a:latin typeface="Microsoft Sans Serif"/>
                <a:cs typeface="Microsoft Sans Serif"/>
              </a:rPr>
              <a:t> </a:t>
            </a:r>
            <a:r>
              <a:rPr sz="700" spc="30" dirty="0">
                <a:latin typeface="Microsoft Sans Serif"/>
                <a:cs typeface="Microsoft Sans Serif"/>
              </a:rPr>
              <a:t>debido</a:t>
            </a:r>
            <a:r>
              <a:rPr sz="700" dirty="0">
                <a:latin typeface="Microsoft Sans Serif"/>
                <a:cs typeface="Microsoft Sans Serif"/>
              </a:rPr>
              <a:t> a</a:t>
            </a:r>
            <a:r>
              <a:rPr sz="700" spc="5" dirty="0">
                <a:latin typeface="Microsoft Sans Serif"/>
                <a:cs typeface="Microsoft Sans Serif"/>
              </a:rPr>
              <a:t> </a:t>
            </a:r>
            <a:r>
              <a:rPr sz="700" spc="10" dirty="0">
                <a:latin typeface="Microsoft Sans Serif"/>
                <a:cs typeface="Microsoft Sans Serif"/>
              </a:rPr>
              <a:t>la</a:t>
            </a:r>
            <a:r>
              <a:rPr sz="700" dirty="0">
                <a:latin typeface="Microsoft Sans Serif"/>
                <a:cs typeface="Microsoft Sans Serif"/>
              </a:rPr>
              <a:t> </a:t>
            </a:r>
            <a:r>
              <a:rPr sz="700" spc="25" dirty="0">
                <a:latin typeface="Microsoft Sans Serif"/>
                <a:cs typeface="Microsoft Sans Serif"/>
              </a:rPr>
              <a:t>energía</a:t>
            </a:r>
            <a:r>
              <a:rPr sz="700" spc="5" dirty="0">
                <a:latin typeface="Microsoft Sans Serif"/>
                <a:cs typeface="Microsoft Sans Serif"/>
              </a:rPr>
              <a:t> </a:t>
            </a:r>
            <a:r>
              <a:rPr sz="700" spc="15" dirty="0">
                <a:latin typeface="Microsoft Sans Serif"/>
                <a:cs typeface="Microsoft Sans Serif"/>
              </a:rPr>
              <a:t>almacenada</a:t>
            </a:r>
            <a:r>
              <a:rPr sz="700" dirty="0">
                <a:latin typeface="Microsoft Sans Serif"/>
                <a:cs typeface="Microsoft Sans Serif"/>
              </a:rPr>
              <a:t> </a:t>
            </a:r>
            <a:r>
              <a:rPr sz="700" spc="20" dirty="0">
                <a:latin typeface="Microsoft Sans Serif"/>
                <a:cs typeface="Microsoft Sans Serif"/>
              </a:rPr>
              <a:t>en</a:t>
            </a:r>
            <a:r>
              <a:rPr sz="700" dirty="0">
                <a:latin typeface="Microsoft Sans Serif"/>
                <a:cs typeface="Microsoft Sans Serif"/>
              </a:rPr>
              <a:t> </a:t>
            </a:r>
            <a:r>
              <a:rPr sz="700" spc="10" dirty="0">
                <a:latin typeface="Microsoft Sans Serif"/>
                <a:cs typeface="Microsoft Sans Serif"/>
              </a:rPr>
              <a:t>la</a:t>
            </a:r>
            <a:r>
              <a:rPr sz="700" spc="5" dirty="0">
                <a:latin typeface="Microsoft Sans Serif"/>
                <a:cs typeface="Microsoft Sans Serif"/>
              </a:rPr>
              <a:t> </a:t>
            </a:r>
            <a:r>
              <a:rPr sz="700" spc="30" dirty="0">
                <a:latin typeface="Microsoft Sans Serif"/>
                <a:cs typeface="Microsoft Sans Serif"/>
              </a:rPr>
              <a:t>máquina</a:t>
            </a:r>
            <a:r>
              <a:rPr sz="700" dirty="0">
                <a:latin typeface="Microsoft Sans Serif"/>
                <a:cs typeface="Microsoft Sans Serif"/>
              </a:rPr>
              <a:t> </a:t>
            </a:r>
            <a:r>
              <a:rPr sz="700" spc="25" dirty="0">
                <a:latin typeface="Microsoft Sans Serif"/>
                <a:cs typeface="Microsoft Sans Serif"/>
              </a:rPr>
              <a:t>giratoria. </a:t>
            </a:r>
            <a:r>
              <a:rPr sz="700" spc="-170" dirty="0">
                <a:latin typeface="Microsoft Sans Serif"/>
                <a:cs typeface="Microsoft Sans Serif"/>
              </a:rPr>
              <a:t> </a:t>
            </a:r>
            <a:r>
              <a:rPr sz="700" spc="-10" dirty="0">
                <a:latin typeface="Microsoft Sans Serif"/>
                <a:cs typeface="Microsoft Sans Serif"/>
              </a:rPr>
              <a:t>La</a:t>
            </a:r>
            <a:r>
              <a:rPr sz="700" dirty="0">
                <a:latin typeface="Microsoft Sans Serif"/>
                <a:cs typeface="Microsoft Sans Serif"/>
              </a:rPr>
              <a:t> </a:t>
            </a:r>
            <a:r>
              <a:rPr sz="700" spc="25" dirty="0">
                <a:latin typeface="Microsoft Sans Serif"/>
                <a:cs typeface="Microsoft Sans Serif"/>
              </a:rPr>
              <a:t>corriente</a:t>
            </a:r>
            <a:r>
              <a:rPr sz="700" dirty="0">
                <a:latin typeface="Microsoft Sans Serif"/>
                <a:cs typeface="Microsoft Sans Serif"/>
              </a:rPr>
              <a:t> </a:t>
            </a:r>
            <a:r>
              <a:rPr sz="700" spc="20" dirty="0">
                <a:latin typeface="Microsoft Sans Serif"/>
                <a:cs typeface="Microsoft Sans Serif"/>
              </a:rPr>
              <a:t>de</a:t>
            </a:r>
            <a:r>
              <a:rPr sz="700" dirty="0">
                <a:latin typeface="Microsoft Sans Serif"/>
                <a:cs typeface="Microsoft Sans Serif"/>
              </a:rPr>
              <a:t> </a:t>
            </a:r>
            <a:r>
              <a:rPr sz="700" spc="15" dirty="0">
                <a:latin typeface="Microsoft Sans Serif"/>
                <a:cs typeface="Microsoft Sans Serif"/>
              </a:rPr>
              <a:t>falla</a:t>
            </a:r>
            <a:r>
              <a:rPr sz="700" dirty="0">
                <a:latin typeface="Microsoft Sans Serif"/>
                <a:cs typeface="Microsoft Sans Serif"/>
              </a:rPr>
              <a:t> </a:t>
            </a:r>
            <a:r>
              <a:rPr sz="700" spc="25" dirty="0">
                <a:latin typeface="Microsoft Sans Serif"/>
                <a:cs typeface="Microsoft Sans Serif"/>
              </a:rPr>
              <a:t>continuará</a:t>
            </a:r>
            <a:r>
              <a:rPr sz="700" dirty="0">
                <a:latin typeface="Microsoft Sans Serif"/>
                <a:cs typeface="Microsoft Sans Serif"/>
              </a:rPr>
              <a:t> </a:t>
            </a:r>
            <a:r>
              <a:rPr sz="700" spc="30" dirty="0">
                <a:latin typeface="Microsoft Sans Serif"/>
                <a:cs typeface="Microsoft Sans Serif"/>
              </a:rPr>
              <a:t>fluyendo</a:t>
            </a:r>
            <a:r>
              <a:rPr sz="700" dirty="0">
                <a:latin typeface="Microsoft Sans Serif"/>
                <a:cs typeface="Microsoft Sans Serif"/>
              </a:rPr>
              <a:t> </a:t>
            </a:r>
            <a:r>
              <a:rPr sz="700" spc="35" dirty="0">
                <a:latin typeface="Microsoft Sans Serif"/>
                <a:cs typeface="Microsoft Sans Serif"/>
              </a:rPr>
              <a:t>durante</a:t>
            </a:r>
            <a:r>
              <a:rPr sz="700" dirty="0">
                <a:latin typeface="Microsoft Sans Serif"/>
                <a:cs typeface="Microsoft Sans Serif"/>
              </a:rPr>
              <a:t> </a:t>
            </a:r>
            <a:r>
              <a:rPr sz="700" spc="15" dirty="0">
                <a:latin typeface="Microsoft Sans Serif"/>
                <a:cs typeface="Microsoft Sans Serif"/>
              </a:rPr>
              <a:t>varios</a:t>
            </a:r>
            <a:r>
              <a:rPr sz="700" dirty="0">
                <a:latin typeface="Microsoft Sans Serif"/>
                <a:cs typeface="Microsoft Sans Serif"/>
              </a:rPr>
              <a:t> </a:t>
            </a:r>
            <a:r>
              <a:rPr sz="700" spc="20" dirty="0">
                <a:latin typeface="Microsoft Sans Serif"/>
                <a:cs typeface="Microsoft Sans Serif"/>
              </a:rPr>
              <a:t>segundos</a:t>
            </a:r>
            <a:r>
              <a:rPr sz="700" spc="5" dirty="0">
                <a:latin typeface="Microsoft Sans Serif"/>
                <a:cs typeface="Microsoft Sans Serif"/>
              </a:rPr>
              <a:t> </a:t>
            </a:r>
            <a:r>
              <a:rPr sz="700" spc="15" dirty="0">
                <a:latin typeface="Microsoft Sans Serif"/>
                <a:cs typeface="Microsoft Sans Serif"/>
              </a:rPr>
              <a:t>después </a:t>
            </a:r>
            <a:r>
              <a:rPr sz="700" spc="-175" dirty="0">
                <a:latin typeface="Microsoft Sans Serif"/>
                <a:cs typeface="Microsoft Sans Serif"/>
              </a:rPr>
              <a:t> </a:t>
            </a:r>
            <a:r>
              <a:rPr sz="700" spc="20" dirty="0">
                <a:latin typeface="Microsoft Sans Serif"/>
                <a:cs typeface="Microsoft Sans Serif"/>
              </a:rPr>
              <a:t>de </a:t>
            </a:r>
            <a:r>
              <a:rPr sz="700" spc="30" dirty="0">
                <a:latin typeface="Microsoft Sans Serif"/>
                <a:cs typeface="Microsoft Sans Serif"/>
              </a:rPr>
              <a:t>que </a:t>
            </a:r>
            <a:r>
              <a:rPr sz="700" spc="-5" dirty="0">
                <a:latin typeface="Microsoft Sans Serif"/>
                <a:cs typeface="Microsoft Sans Serif"/>
              </a:rPr>
              <a:t>se </a:t>
            </a:r>
            <a:r>
              <a:rPr sz="700" spc="10" dirty="0">
                <a:latin typeface="Microsoft Sans Serif"/>
                <a:cs typeface="Microsoft Sans Serif"/>
              </a:rPr>
              <a:t>haya </a:t>
            </a:r>
            <a:r>
              <a:rPr sz="700" spc="25" dirty="0">
                <a:latin typeface="Microsoft Sans Serif"/>
                <a:cs typeface="Microsoft Sans Serif"/>
              </a:rPr>
              <a:t>disparado </a:t>
            </a:r>
            <a:r>
              <a:rPr sz="700" spc="10" dirty="0">
                <a:latin typeface="Microsoft Sans Serif"/>
                <a:cs typeface="Microsoft Sans Serif"/>
              </a:rPr>
              <a:t>el </a:t>
            </a:r>
            <a:r>
              <a:rPr sz="700" spc="25" dirty="0">
                <a:latin typeface="Microsoft Sans Serif"/>
                <a:cs typeface="Microsoft Sans Serif"/>
              </a:rPr>
              <a:t>generador, lo </a:t>
            </a:r>
            <a:r>
              <a:rPr sz="700" spc="30" dirty="0">
                <a:latin typeface="Microsoft Sans Serif"/>
                <a:cs typeface="Microsoft Sans Serif"/>
              </a:rPr>
              <a:t>que </a:t>
            </a:r>
            <a:r>
              <a:rPr sz="700" spc="5" dirty="0">
                <a:latin typeface="Microsoft Sans Serif"/>
                <a:cs typeface="Microsoft Sans Serif"/>
              </a:rPr>
              <a:t>hace </a:t>
            </a:r>
            <a:r>
              <a:rPr sz="700" spc="30" dirty="0">
                <a:latin typeface="Microsoft Sans Serif"/>
                <a:cs typeface="Microsoft Sans Serif"/>
              </a:rPr>
              <a:t>que </a:t>
            </a:r>
            <a:r>
              <a:rPr sz="700" dirty="0">
                <a:latin typeface="Microsoft Sans Serif"/>
                <a:cs typeface="Microsoft Sans Serif"/>
              </a:rPr>
              <a:t>las </a:t>
            </a:r>
            <a:r>
              <a:rPr sz="700" spc="10" dirty="0">
                <a:latin typeface="Microsoft Sans Serif"/>
                <a:cs typeface="Microsoft Sans Serif"/>
              </a:rPr>
              <a:t>fallas </a:t>
            </a:r>
            <a:r>
              <a:rPr sz="700" spc="20" dirty="0">
                <a:latin typeface="Microsoft Sans Serif"/>
                <a:cs typeface="Microsoft Sans Serif"/>
              </a:rPr>
              <a:t>del </a:t>
            </a:r>
            <a:r>
              <a:rPr sz="700" spc="25" dirty="0">
                <a:latin typeface="Microsoft Sans Serif"/>
                <a:cs typeface="Microsoft Sans Serif"/>
              </a:rPr>
              <a:t> </a:t>
            </a:r>
            <a:r>
              <a:rPr sz="700" spc="30" dirty="0">
                <a:latin typeface="Microsoft Sans Serif"/>
                <a:cs typeface="Microsoft Sans Serif"/>
              </a:rPr>
              <a:t>generador </a:t>
            </a:r>
            <a:r>
              <a:rPr sz="700" spc="5" dirty="0">
                <a:latin typeface="Microsoft Sans Serif"/>
                <a:cs typeface="Microsoft Sans Serif"/>
              </a:rPr>
              <a:t>sean </a:t>
            </a:r>
            <a:r>
              <a:rPr sz="700" spc="30" dirty="0">
                <a:latin typeface="Microsoft Sans Serif"/>
                <a:cs typeface="Microsoft Sans Serif"/>
              </a:rPr>
              <a:t>extremadamente </a:t>
            </a:r>
            <a:r>
              <a:rPr sz="700" spc="15" dirty="0">
                <a:latin typeface="Microsoft Sans Serif"/>
                <a:cs typeface="Microsoft Sans Serif"/>
              </a:rPr>
              <a:t>dañinas. </a:t>
            </a:r>
            <a:r>
              <a:rPr sz="700" spc="-5" dirty="0">
                <a:latin typeface="Microsoft Sans Serif"/>
                <a:cs typeface="Microsoft Sans Serif"/>
              </a:rPr>
              <a:t>Los </a:t>
            </a:r>
            <a:r>
              <a:rPr sz="700" spc="5" dirty="0">
                <a:latin typeface="Microsoft Sans Serif"/>
                <a:cs typeface="Microsoft Sans Serif"/>
              </a:rPr>
              <a:t>cables </a:t>
            </a:r>
            <a:r>
              <a:rPr sz="700" spc="20" dirty="0">
                <a:latin typeface="Microsoft Sans Serif"/>
                <a:cs typeface="Microsoft Sans Serif"/>
              </a:rPr>
              <a:t>de </a:t>
            </a:r>
            <a:r>
              <a:rPr sz="700" spc="10" dirty="0">
                <a:latin typeface="Microsoft Sans Serif"/>
                <a:cs typeface="Microsoft Sans Serif"/>
              </a:rPr>
              <a:t>los </a:t>
            </a:r>
            <a:r>
              <a:rPr sz="700" spc="25" dirty="0">
                <a:latin typeface="Microsoft Sans Serif"/>
                <a:cs typeface="Microsoft Sans Serif"/>
              </a:rPr>
              <a:t>terminales </a:t>
            </a:r>
            <a:r>
              <a:rPr sz="700" spc="20" dirty="0">
                <a:latin typeface="Microsoft Sans Serif"/>
                <a:cs typeface="Microsoft Sans Serif"/>
              </a:rPr>
              <a:t>del </a:t>
            </a:r>
            <a:r>
              <a:rPr sz="700" spc="-175" dirty="0">
                <a:latin typeface="Microsoft Sans Serif"/>
                <a:cs typeface="Microsoft Sans Serif"/>
              </a:rPr>
              <a:t> </a:t>
            </a:r>
            <a:r>
              <a:rPr sz="700" spc="30" dirty="0">
                <a:latin typeface="Microsoft Sans Serif"/>
                <a:cs typeface="Microsoft Sans Serif"/>
              </a:rPr>
              <a:t>generador generalmente </a:t>
            </a:r>
            <a:r>
              <a:rPr sz="700" spc="15" dirty="0">
                <a:latin typeface="Microsoft Sans Serif"/>
                <a:cs typeface="Microsoft Sans Serif"/>
              </a:rPr>
              <a:t>están </a:t>
            </a:r>
            <a:r>
              <a:rPr sz="700" spc="10" dirty="0">
                <a:latin typeface="Microsoft Sans Serif"/>
                <a:cs typeface="Microsoft Sans Serif"/>
              </a:rPr>
              <a:t>aislados </a:t>
            </a:r>
            <a:r>
              <a:rPr sz="700" spc="30" dirty="0">
                <a:latin typeface="Microsoft Sans Serif"/>
                <a:cs typeface="Microsoft Sans Serif"/>
              </a:rPr>
              <a:t>mediante </a:t>
            </a:r>
            <a:r>
              <a:rPr sz="700" spc="10" dirty="0">
                <a:latin typeface="Microsoft Sans Serif"/>
                <a:cs typeface="Microsoft Sans Serif"/>
              </a:rPr>
              <a:t>la </a:t>
            </a:r>
            <a:r>
              <a:rPr sz="700" spc="20" dirty="0">
                <a:latin typeface="Microsoft Sans Serif"/>
                <a:cs typeface="Microsoft Sans Serif"/>
              </a:rPr>
              <a:t>construcción del bus </a:t>
            </a:r>
            <a:r>
              <a:rPr sz="700" spc="25" dirty="0">
                <a:latin typeface="Microsoft Sans Serif"/>
                <a:cs typeface="Microsoft Sans Serif"/>
              </a:rPr>
              <a:t> para</a:t>
            </a:r>
            <a:r>
              <a:rPr sz="700" spc="-5" dirty="0">
                <a:latin typeface="Microsoft Sans Serif"/>
                <a:cs typeface="Microsoft Sans Serif"/>
              </a:rPr>
              <a:t> </a:t>
            </a:r>
            <a:r>
              <a:rPr sz="700" spc="30" dirty="0">
                <a:latin typeface="Microsoft Sans Serif"/>
                <a:cs typeface="Microsoft Sans Serif"/>
              </a:rPr>
              <a:t>minimizar</a:t>
            </a:r>
            <a:r>
              <a:rPr sz="700" spc="-5" dirty="0">
                <a:latin typeface="Microsoft Sans Serif"/>
                <a:cs typeface="Microsoft Sans Serif"/>
              </a:rPr>
              <a:t> </a:t>
            </a:r>
            <a:r>
              <a:rPr sz="700" dirty="0">
                <a:latin typeface="Microsoft Sans Serif"/>
                <a:cs typeface="Microsoft Sans Serif"/>
              </a:rPr>
              <a:t>las </a:t>
            </a:r>
            <a:r>
              <a:rPr sz="700" spc="10" dirty="0">
                <a:latin typeface="Microsoft Sans Serif"/>
                <a:cs typeface="Microsoft Sans Serif"/>
              </a:rPr>
              <a:t>fallas</a:t>
            </a:r>
            <a:r>
              <a:rPr sz="700" spc="-5" dirty="0">
                <a:latin typeface="Microsoft Sans Serif"/>
                <a:cs typeface="Microsoft Sans Serif"/>
              </a:rPr>
              <a:t> </a:t>
            </a:r>
            <a:r>
              <a:rPr sz="700" spc="20" dirty="0">
                <a:latin typeface="Microsoft Sans Serif"/>
                <a:cs typeface="Microsoft Sans Serif"/>
              </a:rPr>
              <a:t>de</a:t>
            </a:r>
            <a:r>
              <a:rPr sz="700" dirty="0">
                <a:latin typeface="Microsoft Sans Serif"/>
                <a:cs typeface="Microsoft Sans Serif"/>
              </a:rPr>
              <a:t> </a:t>
            </a:r>
            <a:r>
              <a:rPr sz="700" spc="25" dirty="0">
                <a:latin typeface="Microsoft Sans Serif"/>
                <a:cs typeface="Microsoft Sans Serif"/>
              </a:rPr>
              <a:t>terminales</a:t>
            </a:r>
            <a:r>
              <a:rPr sz="700" spc="-5" dirty="0">
                <a:latin typeface="Microsoft Sans Serif"/>
                <a:cs typeface="Microsoft Sans Serif"/>
              </a:rPr>
              <a:t> </a:t>
            </a:r>
            <a:r>
              <a:rPr sz="700" spc="20" dirty="0">
                <a:latin typeface="Microsoft Sans Serif"/>
                <a:cs typeface="Microsoft Sans Serif"/>
              </a:rPr>
              <a:t>multifásicos</a:t>
            </a:r>
            <a:r>
              <a:rPr sz="700" spc="-5" dirty="0">
                <a:latin typeface="Microsoft Sans Serif"/>
                <a:cs typeface="Microsoft Sans Serif"/>
              </a:rPr>
              <a:t> </a:t>
            </a:r>
            <a:r>
              <a:rPr sz="700" spc="10" dirty="0">
                <a:latin typeface="Microsoft Sans Serif"/>
                <a:cs typeface="Microsoft Sans Serif"/>
              </a:rPr>
              <a:t>(bus</a:t>
            </a:r>
            <a:r>
              <a:rPr sz="700" dirty="0">
                <a:latin typeface="Microsoft Sans Serif"/>
                <a:cs typeface="Microsoft Sans Serif"/>
              </a:rPr>
              <a:t> </a:t>
            </a:r>
            <a:r>
              <a:rPr sz="700" spc="20" dirty="0">
                <a:latin typeface="Microsoft Sans Serif"/>
                <a:cs typeface="Microsoft Sans Serif"/>
              </a:rPr>
              <a:t>de</a:t>
            </a:r>
            <a:r>
              <a:rPr sz="700" spc="-5" dirty="0">
                <a:latin typeface="Microsoft Sans Serif"/>
                <a:cs typeface="Microsoft Sans Serif"/>
              </a:rPr>
              <a:t> </a:t>
            </a:r>
            <a:r>
              <a:rPr sz="700" spc="10" dirty="0">
                <a:latin typeface="Microsoft Sans Serif"/>
                <a:cs typeface="Microsoft Sans Serif"/>
              </a:rPr>
              <a:t>fase</a:t>
            </a:r>
            <a:r>
              <a:rPr sz="700" dirty="0">
                <a:latin typeface="Microsoft Sans Serif"/>
                <a:cs typeface="Microsoft Sans Serif"/>
              </a:rPr>
              <a:t> </a:t>
            </a:r>
            <a:r>
              <a:rPr sz="700" spc="5" dirty="0">
                <a:latin typeface="Microsoft Sans Serif"/>
                <a:cs typeface="Microsoft Sans Serif"/>
              </a:rPr>
              <a:t>aislada).</a:t>
            </a:r>
            <a:endParaRPr sz="700">
              <a:latin typeface="Microsoft Sans Serif"/>
              <a:cs typeface="Microsoft Sans Serif"/>
            </a:endParaRPr>
          </a:p>
          <a:p>
            <a:pPr marL="12700" marR="78105">
              <a:lnSpc>
                <a:spcPts val="1200"/>
              </a:lnSpc>
              <a:spcBef>
                <a:spcPts val="20"/>
              </a:spcBef>
            </a:pPr>
            <a:r>
              <a:rPr sz="700" dirty="0">
                <a:latin typeface="Microsoft Sans Serif"/>
                <a:cs typeface="Microsoft Sans Serif"/>
              </a:rPr>
              <a:t>Para </a:t>
            </a:r>
            <a:r>
              <a:rPr sz="700" spc="25" dirty="0">
                <a:latin typeface="Microsoft Sans Serif"/>
                <a:cs typeface="Microsoft Sans Serif"/>
              </a:rPr>
              <a:t>reducir </a:t>
            </a:r>
            <a:r>
              <a:rPr sz="700" spc="20" dirty="0">
                <a:latin typeface="Microsoft Sans Serif"/>
                <a:cs typeface="Microsoft Sans Serif"/>
              </a:rPr>
              <a:t>sustancialmente </a:t>
            </a:r>
            <a:r>
              <a:rPr sz="700" dirty="0">
                <a:latin typeface="Microsoft Sans Serif"/>
                <a:cs typeface="Microsoft Sans Serif"/>
              </a:rPr>
              <a:t>las </a:t>
            </a:r>
            <a:r>
              <a:rPr sz="700" spc="25" dirty="0">
                <a:latin typeface="Microsoft Sans Serif"/>
                <a:cs typeface="Microsoft Sans Serif"/>
              </a:rPr>
              <a:t>corrientes </a:t>
            </a:r>
            <a:r>
              <a:rPr sz="700" spc="20" dirty="0">
                <a:latin typeface="Microsoft Sans Serif"/>
                <a:cs typeface="Microsoft Sans Serif"/>
              </a:rPr>
              <a:t>de </a:t>
            </a:r>
            <a:r>
              <a:rPr sz="700" spc="15" dirty="0">
                <a:latin typeface="Microsoft Sans Serif"/>
                <a:cs typeface="Microsoft Sans Serif"/>
              </a:rPr>
              <a:t>falla </a:t>
            </a:r>
            <a:r>
              <a:rPr sz="700" dirty="0">
                <a:latin typeface="Microsoft Sans Serif"/>
                <a:cs typeface="Microsoft Sans Serif"/>
              </a:rPr>
              <a:t>a </a:t>
            </a:r>
            <a:r>
              <a:rPr sz="700" spc="25" dirty="0">
                <a:latin typeface="Microsoft Sans Serif"/>
                <a:cs typeface="Microsoft Sans Serif"/>
              </a:rPr>
              <a:t>tierra, </a:t>
            </a:r>
            <a:r>
              <a:rPr sz="700" spc="10" dirty="0">
                <a:latin typeface="Microsoft Sans Serif"/>
                <a:cs typeface="Microsoft Sans Serif"/>
              </a:rPr>
              <a:t>el </a:t>
            </a:r>
            <a:r>
              <a:rPr sz="700" spc="30" dirty="0">
                <a:latin typeface="Microsoft Sans Serif"/>
                <a:cs typeface="Microsoft Sans Serif"/>
              </a:rPr>
              <a:t>generador </a:t>
            </a:r>
            <a:r>
              <a:rPr sz="700" spc="-175" dirty="0">
                <a:latin typeface="Microsoft Sans Serif"/>
                <a:cs typeface="Microsoft Sans Serif"/>
              </a:rPr>
              <a:t> </a:t>
            </a:r>
            <a:r>
              <a:rPr sz="700" spc="30" dirty="0">
                <a:latin typeface="Microsoft Sans Serif"/>
                <a:cs typeface="Microsoft Sans Serif"/>
              </a:rPr>
              <a:t>también</a:t>
            </a:r>
            <a:r>
              <a:rPr sz="700" spc="5" dirty="0">
                <a:latin typeface="Microsoft Sans Serif"/>
                <a:cs typeface="Microsoft Sans Serif"/>
              </a:rPr>
              <a:t> </a:t>
            </a:r>
            <a:r>
              <a:rPr sz="700" spc="-5" dirty="0">
                <a:latin typeface="Microsoft Sans Serif"/>
                <a:cs typeface="Microsoft Sans Serif"/>
              </a:rPr>
              <a:t>se</a:t>
            </a:r>
            <a:r>
              <a:rPr sz="700" spc="5" dirty="0">
                <a:latin typeface="Microsoft Sans Serif"/>
                <a:cs typeface="Microsoft Sans Serif"/>
              </a:rPr>
              <a:t> </a:t>
            </a:r>
            <a:r>
              <a:rPr sz="700" spc="15" dirty="0">
                <a:latin typeface="Microsoft Sans Serif"/>
                <a:cs typeface="Microsoft Sans Serif"/>
              </a:rPr>
              <a:t>conecta</a:t>
            </a:r>
            <a:r>
              <a:rPr sz="700" spc="5" dirty="0">
                <a:latin typeface="Microsoft Sans Serif"/>
                <a:cs typeface="Microsoft Sans Serif"/>
              </a:rPr>
              <a:t> </a:t>
            </a:r>
            <a:r>
              <a:rPr sz="700" dirty="0">
                <a:latin typeface="Microsoft Sans Serif"/>
                <a:cs typeface="Microsoft Sans Serif"/>
              </a:rPr>
              <a:t>a</a:t>
            </a:r>
            <a:r>
              <a:rPr sz="700" spc="5" dirty="0">
                <a:latin typeface="Microsoft Sans Serif"/>
                <a:cs typeface="Microsoft Sans Serif"/>
              </a:rPr>
              <a:t> </a:t>
            </a:r>
            <a:r>
              <a:rPr sz="700" spc="30" dirty="0">
                <a:latin typeface="Microsoft Sans Serif"/>
                <a:cs typeface="Microsoft Sans Serif"/>
              </a:rPr>
              <a:t>tierra</a:t>
            </a:r>
            <a:r>
              <a:rPr sz="700" spc="5" dirty="0">
                <a:latin typeface="Microsoft Sans Serif"/>
                <a:cs typeface="Microsoft Sans Serif"/>
              </a:rPr>
              <a:t> </a:t>
            </a:r>
            <a:r>
              <a:rPr sz="700" spc="30" dirty="0">
                <a:latin typeface="Microsoft Sans Serif"/>
                <a:cs typeface="Microsoft Sans Serif"/>
              </a:rPr>
              <a:t>aumentando</a:t>
            </a:r>
            <a:r>
              <a:rPr sz="700" spc="5" dirty="0">
                <a:latin typeface="Microsoft Sans Serif"/>
                <a:cs typeface="Microsoft Sans Serif"/>
              </a:rPr>
              <a:t> </a:t>
            </a:r>
            <a:r>
              <a:rPr sz="700" spc="10" dirty="0">
                <a:latin typeface="Microsoft Sans Serif"/>
                <a:cs typeface="Microsoft Sans Serif"/>
              </a:rPr>
              <a:t>la</a:t>
            </a:r>
            <a:r>
              <a:rPr sz="700" dirty="0">
                <a:latin typeface="Microsoft Sans Serif"/>
                <a:cs typeface="Microsoft Sans Serif"/>
              </a:rPr>
              <a:t> </a:t>
            </a:r>
            <a:r>
              <a:rPr sz="700" spc="20" dirty="0">
                <a:latin typeface="Microsoft Sans Serif"/>
                <a:cs typeface="Microsoft Sans Serif"/>
              </a:rPr>
              <a:t>impedancia</a:t>
            </a:r>
            <a:r>
              <a:rPr sz="700" spc="5" dirty="0">
                <a:latin typeface="Microsoft Sans Serif"/>
                <a:cs typeface="Microsoft Sans Serif"/>
              </a:rPr>
              <a:t> </a:t>
            </a:r>
            <a:r>
              <a:rPr sz="700" spc="20" dirty="0">
                <a:latin typeface="Microsoft Sans Serif"/>
                <a:cs typeface="Microsoft Sans Serif"/>
              </a:rPr>
              <a:t>de</a:t>
            </a:r>
            <a:r>
              <a:rPr sz="700" spc="5" dirty="0">
                <a:latin typeface="Microsoft Sans Serif"/>
                <a:cs typeface="Microsoft Sans Serif"/>
              </a:rPr>
              <a:t> secuencia </a:t>
            </a:r>
            <a:r>
              <a:rPr sz="700" spc="20" dirty="0">
                <a:latin typeface="Microsoft Sans Serif"/>
                <a:cs typeface="Microsoft Sans Serif"/>
              </a:rPr>
              <a:t>cero </a:t>
            </a:r>
            <a:r>
              <a:rPr sz="700" spc="-170" dirty="0">
                <a:latin typeface="Microsoft Sans Serif"/>
                <a:cs typeface="Microsoft Sans Serif"/>
              </a:rPr>
              <a:t> </a:t>
            </a:r>
            <a:r>
              <a:rPr sz="700" spc="30" dirty="0">
                <a:latin typeface="Microsoft Sans Serif"/>
                <a:cs typeface="Microsoft Sans Serif"/>
              </a:rPr>
              <a:t>mediante</a:t>
            </a:r>
            <a:r>
              <a:rPr sz="700" spc="-5" dirty="0">
                <a:latin typeface="Microsoft Sans Serif"/>
                <a:cs typeface="Microsoft Sans Serif"/>
              </a:rPr>
              <a:t> </a:t>
            </a:r>
            <a:r>
              <a:rPr sz="700" spc="10" dirty="0">
                <a:latin typeface="Microsoft Sans Serif"/>
                <a:cs typeface="Microsoft Sans Serif"/>
              </a:rPr>
              <a:t>la</a:t>
            </a:r>
            <a:r>
              <a:rPr sz="700" spc="-5" dirty="0">
                <a:latin typeface="Microsoft Sans Serif"/>
                <a:cs typeface="Microsoft Sans Serif"/>
              </a:rPr>
              <a:t> </a:t>
            </a:r>
            <a:r>
              <a:rPr sz="700" spc="20" dirty="0">
                <a:latin typeface="Microsoft Sans Serif"/>
                <a:cs typeface="Microsoft Sans Serif"/>
              </a:rPr>
              <a:t>inserción</a:t>
            </a:r>
            <a:r>
              <a:rPr sz="700" spc="-5" dirty="0">
                <a:latin typeface="Microsoft Sans Serif"/>
                <a:cs typeface="Microsoft Sans Serif"/>
              </a:rPr>
              <a:t> </a:t>
            </a:r>
            <a:r>
              <a:rPr sz="700" spc="20" dirty="0">
                <a:latin typeface="Microsoft Sans Serif"/>
                <a:cs typeface="Microsoft Sans Serif"/>
              </a:rPr>
              <a:t>de</a:t>
            </a:r>
            <a:r>
              <a:rPr sz="700" spc="-5" dirty="0">
                <a:latin typeface="Microsoft Sans Serif"/>
                <a:cs typeface="Microsoft Sans Serif"/>
              </a:rPr>
              <a:t> </a:t>
            </a:r>
            <a:r>
              <a:rPr sz="700" spc="30" dirty="0">
                <a:latin typeface="Microsoft Sans Serif"/>
                <a:cs typeface="Microsoft Sans Serif"/>
              </a:rPr>
              <a:t>una</a:t>
            </a:r>
            <a:r>
              <a:rPr sz="700" spc="-5" dirty="0">
                <a:latin typeface="Microsoft Sans Serif"/>
                <a:cs typeface="Microsoft Sans Serif"/>
              </a:rPr>
              <a:t> </a:t>
            </a:r>
            <a:r>
              <a:rPr sz="700" spc="20" dirty="0">
                <a:latin typeface="Microsoft Sans Serif"/>
                <a:cs typeface="Microsoft Sans Serif"/>
              </a:rPr>
              <a:t>impedancia</a:t>
            </a:r>
            <a:r>
              <a:rPr sz="700" spc="-5" dirty="0">
                <a:latin typeface="Microsoft Sans Serif"/>
                <a:cs typeface="Microsoft Sans Serif"/>
              </a:rPr>
              <a:t> </a:t>
            </a:r>
            <a:r>
              <a:rPr sz="700" spc="20" dirty="0">
                <a:latin typeface="Microsoft Sans Serif"/>
                <a:cs typeface="Microsoft Sans Serif"/>
              </a:rPr>
              <a:t>de</a:t>
            </a:r>
            <a:r>
              <a:rPr sz="700" dirty="0">
                <a:latin typeface="Microsoft Sans Serif"/>
                <a:cs typeface="Microsoft Sans Serif"/>
              </a:rPr>
              <a:t> </a:t>
            </a:r>
            <a:r>
              <a:rPr sz="700" spc="30" dirty="0">
                <a:latin typeface="Microsoft Sans Serif"/>
                <a:cs typeface="Microsoft Sans Serif"/>
              </a:rPr>
              <a:t>tierra</a:t>
            </a:r>
            <a:r>
              <a:rPr sz="700" spc="-5" dirty="0">
                <a:latin typeface="Microsoft Sans Serif"/>
                <a:cs typeface="Microsoft Sans Serif"/>
              </a:rPr>
              <a:t> </a:t>
            </a:r>
            <a:r>
              <a:rPr sz="700" spc="25" dirty="0">
                <a:latin typeface="Microsoft Sans Serif"/>
                <a:cs typeface="Microsoft Sans Serif"/>
              </a:rPr>
              <a:t>neutra.</a:t>
            </a:r>
            <a:endParaRPr sz="700">
              <a:latin typeface="Microsoft Sans Serif"/>
              <a:cs typeface="Microsoft Sans Serif"/>
            </a:endParaRPr>
          </a:p>
        </p:txBody>
      </p:sp>
      <p:sp>
        <p:nvSpPr>
          <p:cNvPr id="77" name="object 77"/>
          <p:cNvSpPr txBox="1"/>
          <p:nvPr/>
        </p:nvSpPr>
        <p:spPr>
          <a:xfrm>
            <a:off x="1415277" y="9415126"/>
            <a:ext cx="7416407" cy="143629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 marR="5080">
              <a:lnSpc>
                <a:spcPct val="100000"/>
              </a:lnSpc>
              <a:spcBef>
                <a:spcPts val="100"/>
              </a:spcBef>
            </a:pPr>
            <a:r>
              <a:rPr sz="850" spc="-25" dirty="0">
                <a:latin typeface="Microsoft Sans Serif"/>
                <a:cs typeface="Microsoft Sans Serif"/>
              </a:rPr>
              <a:t>TUTORIAL</a:t>
            </a:r>
            <a:r>
              <a:rPr sz="850" spc="-5" dirty="0">
                <a:latin typeface="Microsoft Sans Serif"/>
                <a:cs typeface="Microsoft Sans Serif"/>
              </a:rPr>
              <a:t> </a:t>
            </a:r>
            <a:r>
              <a:rPr sz="850" spc="-60" dirty="0">
                <a:latin typeface="Microsoft Sans Serif"/>
                <a:cs typeface="Microsoft Sans Serif"/>
              </a:rPr>
              <a:t>SOBRE</a:t>
            </a:r>
            <a:r>
              <a:rPr sz="850" spc="-5" dirty="0">
                <a:latin typeface="Microsoft Sans Serif"/>
                <a:cs typeface="Microsoft Sans Serif"/>
              </a:rPr>
              <a:t> </a:t>
            </a:r>
            <a:r>
              <a:rPr sz="850" spc="-35" dirty="0">
                <a:latin typeface="Microsoft Sans Serif"/>
                <a:cs typeface="Microsoft Sans Serif"/>
              </a:rPr>
              <a:t>PROTECCIÓN</a:t>
            </a:r>
            <a:r>
              <a:rPr sz="850" spc="-5" dirty="0">
                <a:latin typeface="Microsoft Sans Serif"/>
                <a:cs typeface="Microsoft Sans Serif"/>
              </a:rPr>
              <a:t> </a:t>
            </a:r>
            <a:r>
              <a:rPr sz="850" spc="-45" dirty="0">
                <a:latin typeface="Microsoft Sans Serif"/>
                <a:cs typeface="Microsoft Sans Serif"/>
              </a:rPr>
              <a:t>DE</a:t>
            </a:r>
            <a:r>
              <a:rPr sz="850" dirty="0">
                <a:latin typeface="Microsoft Sans Serif"/>
                <a:cs typeface="Microsoft Sans Serif"/>
              </a:rPr>
              <a:t> </a:t>
            </a:r>
            <a:r>
              <a:rPr sz="850" spc="-55" dirty="0">
                <a:latin typeface="Microsoft Sans Serif"/>
                <a:cs typeface="Microsoft Sans Serif"/>
              </a:rPr>
              <a:t>GENERADORES</a:t>
            </a:r>
            <a:r>
              <a:rPr sz="850" spc="-5" dirty="0">
                <a:latin typeface="Microsoft Sans Serif"/>
                <a:cs typeface="Microsoft Sans Serif"/>
              </a:rPr>
              <a:t> </a:t>
            </a:r>
            <a:r>
              <a:rPr sz="850" spc="-30" dirty="0">
                <a:latin typeface="Microsoft Sans Serif"/>
                <a:cs typeface="Microsoft Sans Serif"/>
              </a:rPr>
              <a:t>SÍNCRONOS </a:t>
            </a:r>
            <a:r>
              <a:rPr sz="850" spc="-215" dirty="0">
                <a:latin typeface="Microsoft Sans Serif"/>
                <a:cs typeface="Microsoft Sans Serif"/>
              </a:rPr>
              <a:t> </a:t>
            </a:r>
            <a:r>
              <a:rPr sz="850" spc="-15" dirty="0">
                <a:latin typeface="Microsoft Sans Serif"/>
                <a:cs typeface="Microsoft Sans Serif"/>
              </a:rPr>
              <a:t>PUBLICACIÓN</a:t>
            </a:r>
            <a:r>
              <a:rPr sz="850" spc="-5" dirty="0">
                <a:latin typeface="Microsoft Sans Serif"/>
                <a:cs typeface="Microsoft Sans Serif"/>
              </a:rPr>
              <a:t> </a:t>
            </a:r>
            <a:r>
              <a:rPr sz="850" spc="-55" dirty="0">
                <a:latin typeface="Microsoft Sans Serif"/>
                <a:cs typeface="Microsoft Sans Serif"/>
              </a:rPr>
              <a:t>ESPECIAL</a:t>
            </a:r>
            <a:r>
              <a:rPr sz="850" spc="-5" dirty="0">
                <a:latin typeface="Microsoft Sans Serif"/>
                <a:cs typeface="Microsoft Sans Serif"/>
              </a:rPr>
              <a:t> </a:t>
            </a:r>
            <a:r>
              <a:rPr sz="850" spc="-40" dirty="0">
                <a:latin typeface="Microsoft Sans Serif"/>
                <a:cs typeface="Microsoft Sans Serif"/>
              </a:rPr>
              <a:t>DEL</a:t>
            </a:r>
            <a:r>
              <a:rPr sz="850" spc="-5" dirty="0">
                <a:latin typeface="Microsoft Sans Serif"/>
                <a:cs typeface="Microsoft Sans Serif"/>
              </a:rPr>
              <a:t> </a:t>
            </a:r>
            <a:r>
              <a:rPr sz="850" spc="-60" dirty="0">
                <a:latin typeface="Microsoft Sans Serif"/>
                <a:cs typeface="Microsoft Sans Serif"/>
              </a:rPr>
              <a:t>IEEE</a:t>
            </a:r>
            <a:r>
              <a:rPr sz="850" spc="-5" dirty="0">
                <a:latin typeface="Microsoft Sans Serif"/>
                <a:cs typeface="Microsoft Sans Serif"/>
              </a:rPr>
              <a:t> </a:t>
            </a:r>
            <a:r>
              <a:rPr sz="850" spc="-80" dirty="0">
                <a:latin typeface="Microsoft Sans Serif"/>
                <a:cs typeface="Microsoft Sans Serif"/>
              </a:rPr>
              <a:t>PSRC</a:t>
            </a:r>
            <a:endParaRPr sz="850">
              <a:latin typeface="Microsoft Sans Serif"/>
              <a:cs typeface="Microsoft Sans Serif"/>
            </a:endParaRPr>
          </a:p>
        </p:txBody>
      </p:sp>
      <p:sp>
        <p:nvSpPr>
          <p:cNvPr id="78" name="object 78"/>
          <p:cNvSpPr txBox="1"/>
          <p:nvPr/>
        </p:nvSpPr>
        <p:spPr>
          <a:xfrm>
            <a:off x="15000422" y="9415125"/>
            <a:ext cx="1459325" cy="143629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sz="850" spc="-25" dirty="0">
                <a:latin typeface="Microsoft Sans Serif"/>
                <a:cs typeface="Microsoft Sans Serif"/>
              </a:rPr>
              <a:t>CAPÍTULO</a:t>
            </a:r>
            <a:r>
              <a:rPr sz="850" spc="-5" dirty="0">
                <a:latin typeface="Microsoft Sans Serif"/>
                <a:cs typeface="Microsoft Sans Serif"/>
              </a:rPr>
              <a:t> </a:t>
            </a:r>
            <a:r>
              <a:rPr sz="850" spc="10" dirty="0">
                <a:latin typeface="Microsoft Sans Serif"/>
                <a:cs typeface="Microsoft Sans Serif"/>
              </a:rPr>
              <a:t>1</a:t>
            </a:r>
            <a:endParaRPr sz="850">
              <a:latin typeface="Microsoft Sans Serif"/>
              <a:cs typeface="Microsoft Sans Serif"/>
            </a:endParaRPr>
          </a:p>
        </p:txBody>
      </p:sp>
      <p:sp>
        <p:nvSpPr>
          <p:cNvPr id="79" name="object 79"/>
          <p:cNvSpPr txBox="1"/>
          <p:nvPr/>
        </p:nvSpPr>
        <p:spPr>
          <a:xfrm>
            <a:off x="1853776" y="3856740"/>
            <a:ext cx="100027" cy="266700"/>
          </a:xfrm>
          <a:prstGeom prst="rect">
            <a:avLst/>
          </a:prstGeom>
        </p:spPr>
        <p:txBody>
          <a:bodyPr vert="vert270" wrap="square" lIns="0" tIns="18415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45"/>
              </a:spcBef>
            </a:pPr>
            <a:r>
              <a:rPr sz="650" dirty="0">
                <a:latin typeface="Microsoft Sans Serif"/>
                <a:cs typeface="Microsoft Sans Serif"/>
              </a:rPr>
              <a:t>Actual</a:t>
            </a:r>
            <a:endParaRPr sz="650">
              <a:latin typeface="Microsoft Sans Serif"/>
              <a:cs typeface="Microsoft Sans Serif"/>
            </a:endParaRPr>
          </a:p>
        </p:txBody>
      </p:sp>
      <p:sp>
        <p:nvSpPr>
          <p:cNvPr id="80" name="object 80"/>
          <p:cNvSpPr txBox="1"/>
          <p:nvPr/>
        </p:nvSpPr>
        <p:spPr>
          <a:xfrm>
            <a:off x="1853776" y="2668021"/>
            <a:ext cx="100027" cy="266700"/>
          </a:xfrm>
          <a:prstGeom prst="rect">
            <a:avLst/>
          </a:prstGeom>
        </p:spPr>
        <p:txBody>
          <a:bodyPr vert="vert270" wrap="square" lIns="0" tIns="18415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45"/>
              </a:spcBef>
            </a:pPr>
            <a:r>
              <a:rPr sz="650" dirty="0">
                <a:latin typeface="Microsoft Sans Serif"/>
                <a:cs typeface="Microsoft Sans Serif"/>
              </a:rPr>
              <a:t>Actual</a:t>
            </a:r>
            <a:endParaRPr sz="650">
              <a:latin typeface="Microsoft Sans Serif"/>
              <a:cs typeface="Microsoft Sans Serif"/>
            </a:endParaRPr>
          </a:p>
        </p:txBody>
      </p:sp>
      <p:sp>
        <p:nvSpPr>
          <p:cNvPr id="81" name="object 81"/>
          <p:cNvSpPr txBox="1"/>
          <p:nvPr/>
        </p:nvSpPr>
        <p:spPr>
          <a:xfrm>
            <a:off x="1853776" y="1473213"/>
            <a:ext cx="100027" cy="266700"/>
          </a:xfrm>
          <a:prstGeom prst="rect">
            <a:avLst/>
          </a:prstGeom>
        </p:spPr>
        <p:txBody>
          <a:bodyPr vert="vert270" wrap="square" lIns="0" tIns="18415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45"/>
              </a:spcBef>
            </a:pPr>
            <a:r>
              <a:rPr sz="650" dirty="0">
                <a:latin typeface="Microsoft Sans Serif"/>
                <a:cs typeface="Microsoft Sans Serif"/>
              </a:rPr>
              <a:t>Actual</a:t>
            </a:r>
            <a:endParaRPr sz="650">
              <a:latin typeface="Microsoft Sans Serif"/>
              <a:cs typeface="Microsoft Sans Serif"/>
            </a:endParaRPr>
          </a:p>
        </p:txBody>
      </p:sp>
    </p:spTree>
  </p:cSld>
  <p:clrMapOvr>
    <a:masterClrMapping/>
  </p:clrMapOvr>
</p:sld>
</file>

<file path=ppt/slides/slide8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/>
          <p:nvPr/>
        </p:nvSpPr>
        <p:spPr>
          <a:xfrm>
            <a:off x="3856475" y="1164336"/>
            <a:ext cx="94951" cy="81280"/>
          </a:xfrm>
          <a:custGeom>
            <a:avLst/>
            <a:gdLst/>
            <a:ahLst/>
            <a:cxnLst/>
            <a:rect l="l" t="t" r="r" b="b"/>
            <a:pathLst>
              <a:path w="41275" h="81280">
                <a:moveTo>
                  <a:pt x="1524" y="80772"/>
                </a:moveTo>
                <a:lnTo>
                  <a:pt x="7620" y="80772"/>
                </a:lnTo>
                <a:lnTo>
                  <a:pt x="13716" y="77724"/>
                </a:lnTo>
                <a:lnTo>
                  <a:pt x="19812" y="76200"/>
                </a:lnTo>
                <a:lnTo>
                  <a:pt x="41148" y="42672"/>
                </a:lnTo>
                <a:lnTo>
                  <a:pt x="41148" y="36576"/>
                </a:lnTo>
                <a:lnTo>
                  <a:pt x="13716" y="1524"/>
                </a:lnTo>
                <a:lnTo>
                  <a:pt x="7620" y="0"/>
                </a:lnTo>
                <a:lnTo>
                  <a:pt x="0" y="0"/>
                </a:lnTo>
              </a:path>
            </a:pathLst>
          </a:custGeom>
          <a:ln w="1524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grpSp>
        <p:nvGrpSpPr>
          <p:cNvPr id="3" name="object 3"/>
          <p:cNvGrpSpPr/>
          <p:nvPr/>
        </p:nvGrpSpPr>
        <p:grpSpPr>
          <a:xfrm>
            <a:off x="3838945" y="995173"/>
            <a:ext cx="130010" cy="177165"/>
            <a:chOff x="1668780" y="995172"/>
            <a:chExt cx="56515" cy="177165"/>
          </a:xfrm>
        </p:grpSpPr>
        <p:sp>
          <p:nvSpPr>
            <p:cNvPr id="4" name="object 4"/>
            <p:cNvSpPr/>
            <p:nvPr/>
          </p:nvSpPr>
          <p:spPr>
            <a:xfrm>
              <a:off x="1676400" y="1002792"/>
              <a:ext cx="41275" cy="82550"/>
            </a:xfrm>
            <a:custGeom>
              <a:avLst/>
              <a:gdLst/>
              <a:ahLst/>
              <a:cxnLst/>
              <a:rect l="l" t="t" r="r" b="b"/>
              <a:pathLst>
                <a:path w="41275" h="82550">
                  <a:moveTo>
                    <a:pt x="1524" y="82296"/>
                  </a:moveTo>
                  <a:lnTo>
                    <a:pt x="35052" y="62484"/>
                  </a:lnTo>
                  <a:lnTo>
                    <a:pt x="41148" y="44196"/>
                  </a:lnTo>
                  <a:lnTo>
                    <a:pt x="41148" y="38100"/>
                  </a:lnTo>
                  <a:lnTo>
                    <a:pt x="13716" y="3048"/>
                  </a:lnTo>
                  <a:lnTo>
                    <a:pt x="7620" y="1524"/>
                  </a:lnTo>
                  <a:lnTo>
                    <a:pt x="0" y="0"/>
                  </a:lnTo>
                </a:path>
              </a:pathLst>
            </a:custGeom>
            <a:ln w="1524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" name="object 5"/>
            <p:cNvSpPr/>
            <p:nvPr/>
          </p:nvSpPr>
          <p:spPr>
            <a:xfrm>
              <a:off x="1676400" y="1085088"/>
              <a:ext cx="41275" cy="79375"/>
            </a:xfrm>
            <a:custGeom>
              <a:avLst/>
              <a:gdLst/>
              <a:ahLst/>
              <a:cxnLst/>
              <a:rect l="l" t="t" r="r" b="b"/>
              <a:pathLst>
                <a:path w="41275" h="79375">
                  <a:moveTo>
                    <a:pt x="1524" y="79248"/>
                  </a:moveTo>
                  <a:lnTo>
                    <a:pt x="35052" y="60960"/>
                  </a:lnTo>
                  <a:lnTo>
                    <a:pt x="41148" y="41148"/>
                  </a:lnTo>
                  <a:lnTo>
                    <a:pt x="41148" y="35052"/>
                  </a:lnTo>
                  <a:lnTo>
                    <a:pt x="13716" y="1524"/>
                  </a:lnTo>
                  <a:lnTo>
                    <a:pt x="7620" y="0"/>
                  </a:lnTo>
                  <a:lnTo>
                    <a:pt x="0" y="0"/>
                  </a:lnTo>
                </a:path>
              </a:pathLst>
            </a:custGeom>
            <a:ln w="1524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6" name="object 6"/>
          <p:cNvGrpSpPr/>
          <p:nvPr/>
        </p:nvGrpSpPr>
        <p:grpSpPr>
          <a:xfrm>
            <a:off x="3824919" y="1237487"/>
            <a:ext cx="144618" cy="96520"/>
            <a:chOff x="1662683" y="1237487"/>
            <a:chExt cx="62865" cy="96520"/>
          </a:xfrm>
        </p:grpSpPr>
        <p:sp>
          <p:nvSpPr>
            <p:cNvPr id="7" name="object 7"/>
            <p:cNvSpPr/>
            <p:nvPr/>
          </p:nvSpPr>
          <p:spPr>
            <a:xfrm>
              <a:off x="1676400" y="1245107"/>
              <a:ext cx="41275" cy="81280"/>
            </a:xfrm>
            <a:custGeom>
              <a:avLst/>
              <a:gdLst/>
              <a:ahLst/>
              <a:cxnLst/>
              <a:rect l="l" t="t" r="r" b="b"/>
              <a:pathLst>
                <a:path w="41275" h="81280">
                  <a:moveTo>
                    <a:pt x="1524" y="80772"/>
                  </a:moveTo>
                  <a:lnTo>
                    <a:pt x="7620" y="80772"/>
                  </a:lnTo>
                  <a:lnTo>
                    <a:pt x="13716" y="79248"/>
                  </a:lnTo>
                  <a:lnTo>
                    <a:pt x="25908" y="73152"/>
                  </a:lnTo>
                  <a:lnTo>
                    <a:pt x="30480" y="67056"/>
                  </a:lnTo>
                  <a:lnTo>
                    <a:pt x="35052" y="62484"/>
                  </a:lnTo>
                  <a:lnTo>
                    <a:pt x="38100" y="56388"/>
                  </a:lnTo>
                  <a:lnTo>
                    <a:pt x="39624" y="50292"/>
                  </a:lnTo>
                  <a:lnTo>
                    <a:pt x="41148" y="44196"/>
                  </a:lnTo>
                  <a:lnTo>
                    <a:pt x="41148" y="36576"/>
                  </a:lnTo>
                  <a:lnTo>
                    <a:pt x="39624" y="30480"/>
                  </a:lnTo>
                  <a:lnTo>
                    <a:pt x="38100" y="24384"/>
                  </a:lnTo>
                  <a:lnTo>
                    <a:pt x="35052" y="18288"/>
                  </a:lnTo>
                  <a:lnTo>
                    <a:pt x="30480" y="12192"/>
                  </a:lnTo>
                  <a:lnTo>
                    <a:pt x="25908" y="9144"/>
                  </a:lnTo>
                  <a:lnTo>
                    <a:pt x="19812" y="4572"/>
                  </a:lnTo>
                  <a:lnTo>
                    <a:pt x="13716" y="1524"/>
                  </a:lnTo>
                  <a:lnTo>
                    <a:pt x="7620" y="0"/>
                  </a:lnTo>
                  <a:lnTo>
                    <a:pt x="0" y="0"/>
                  </a:lnTo>
                </a:path>
              </a:pathLst>
            </a:custGeom>
            <a:ln w="1524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" name="object 8"/>
            <p:cNvSpPr/>
            <p:nvPr/>
          </p:nvSpPr>
          <p:spPr>
            <a:xfrm>
              <a:off x="1662683" y="1245107"/>
              <a:ext cx="15240" cy="81280"/>
            </a:xfrm>
            <a:custGeom>
              <a:avLst/>
              <a:gdLst/>
              <a:ahLst/>
              <a:cxnLst/>
              <a:rect l="l" t="t" r="r" b="b"/>
              <a:pathLst>
                <a:path w="15239" h="81280">
                  <a:moveTo>
                    <a:pt x="15240" y="80771"/>
                  </a:moveTo>
                  <a:lnTo>
                    <a:pt x="0" y="80771"/>
                  </a:lnTo>
                </a:path>
                <a:path w="15239" h="81280">
                  <a:moveTo>
                    <a:pt x="15240" y="0"/>
                  </a:moveTo>
                  <a:lnTo>
                    <a:pt x="0" y="0"/>
                  </a:lnTo>
                </a:path>
              </a:pathLst>
            </a:custGeom>
            <a:ln w="1524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9" name="object 9"/>
          <p:cNvSpPr/>
          <p:nvPr/>
        </p:nvSpPr>
        <p:spPr>
          <a:xfrm>
            <a:off x="3824918" y="1164336"/>
            <a:ext cx="35059" cy="0"/>
          </a:xfrm>
          <a:custGeom>
            <a:avLst/>
            <a:gdLst/>
            <a:ahLst/>
            <a:cxnLst/>
            <a:rect l="l" t="t" r="r" b="b"/>
            <a:pathLst>
              <a:path w="15239">
                <a:moveTo>
                  <a:pt x="15240" y="0"/>
                </a:moveTo>
                <a:lnTo>
                  <a:pt x="0" y="0"/>
                </a:lnTo>
              </a:path>
            </a:pathLst>
          </a:custGeom>
          <a:ln w="1524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" name="object 10"/>
          <p:cNvSpPr/>
          <p:nvPr/>
        </p:nvSpPr>
        <p:spPr>
          <a:xfrm>
            <a:off x="3824918" y="1085087"/>
            <a:ext cx="35059" cy="0"/>
          </a:xfrm>
          <a:custGeom>
            <a:avLst/>
            <a:gdLst/>
            <a:ahLst/>
            <a:cxnLst/>
            <a:rect l="l" t="t" r="r" b="b"/>
            <a:pathLst>
              <a:path w="15239">
                <a:moveTo>
                  <a:pt x="15240" y="0"/>
                </a:moveTo>
                <a:lnTo>
                  <a:pt x="0" y="0"/>
                </a:lnTo>
              </a:path>
            </a:pathLst>
          </a:custGeom>
          <a:ln w="1524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" name="object 11"/>
          <p:cNvSpPr/>
          <p:nvPr/>
        </p:nvSpPr>
        <p:spPr>
          <a:xfrm>
            <a:off x="3824918" y="1002791"/>
            <a:ext cx="35059" cy="0"/>
          </a:xfrm>
          <a:custGeom>
            <a:avLst/>
            <a:gdLst/>
            <a:ahLst/>
            <a:cxnLst/>
            <a:rect l="l" t="t" r="r" b="b"/>
            <a:pathLst>
              <a:path w="15239">
                <a:moveTo>
                  <a:pt x="15240" y="0"/>
                </a:moveTo>
                <a:lnTo>
                  <a:pt x="0" y="0"/>
                </a:lnTo>
              </a:path>
            </a:pathLst>
          </a:custGeom>
          <a:ln w="1524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" name="object 12"/>
          <p:cNvSpPr/>
          <p:nvPr/>
        </p:nvSpPr>
        <p:spPr>
          <a:xfrm>
            <a:off x="4571673" y="1164336"/>
            <a:ext cx="94951" cy="82550"/>
          </a:xfrm>
          <a:custGeom>
            <a:avLst/>
            <a:gdLst/>
            <a:ahLst/>
            <a:cxnLst/>
            <a:rect l="l" t="t" r="r" b="b"/>
            <a:pathLst>
              <a:path w="41275" h="82550">
                <a:moveTo>
                  <a:pt x="0" y="82296"/>
                </a:moveTo>
                <a:lnTo>
                  <a:pt x="39624" y="50292"/>
                </a:lnTo>
                <a:lnTo>
                  <a:pt x="41148" y="44196"/>
                </a:lnTo>
                <a:lnTo>
                  <a:pt x="41148" y="36576"/>
                </a:lnTo>
                <a:lnTo>
                  <a:pt x="19812" y="4572"/>
                </a:lnTo>
                <a:lnTo>
                  <a:pt x="7620" y="1524"/>
                </a:lnTo>
                <a:lnTo>
                  <a:pt x="0" y="0"/>
                </a:lnTo>
              </a:path>
            </a:pathLst>
          </a:custGeom>
          <a:ln w="1524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grpSp>
        <p:nvGrpSpPr>
          <p:cNvPr id="13" name="object 13"/>
          <p:cNvGrpSpPr/>
          <p:nvPr/>
        </p:nvGrpSpPr>
        <p:grpSpPr>
          <a:xfrm>
            <a:off x="4554146" y="996695"/>
            <a:ext cx="130010" cy="175260"/>
            <a:chOff x="1979676" y="996695"/>
            <a:chExt cx="56515" cy="175260"/>
          </a:xfrm>
        </p:grpSpPr>
        <p:sp>
          <p:nvSpPr>
            <p:cNvPr id="14" name="object 14"/>
            <p:cNvSpPr/>
            <p:nvPr/>
          </p:nvSpPr>
          <p:spPr>
            <a:xfrm>
              <a:off x="1987296" y="1004315"/>
              <a:ext cx="41275" cy="81280"/>
            </a:xfrm>
            <a:custGeom>
              <a:avLst/>
              <a:gdLst/>
              <a:ahLst/>
              <a:cxnLst/>
              <a:rect l="l" t="t" r="r" b="b"/>
              <a:pathLst>
                <a:path w="41275" h="81280">
                  <a:moveTo>
                    <a:pt x="0" y="80772"/>
                  </a:moveTo>
                  <a:lnTo>
                    <a:pt x="7620" y="80772"/>
                  </a:lnTo>
                  <a:lnTo>
                    <a:pt x="13716" y="79248"/>
                  </a:lnTo>
                  <a:lnTo>
                    <a:pt x="39624" y="50292"/>
                  </a:lnTo>
                  <a:lnTo>
                    <a:pt x="41148" y="44196"/>
                  </a:lnTo>
                  <a:lnTo>
                    <a:pt x="41148" y="36576"/>
                  </a:lnTo>
                  <a:lnTo>
                    <a:pt x="19812" y="4572"/>
                  </a:lnTo>
                  <a:lnTo>
                    <a:pt x="7620" y="0"/>
                  </a:lnTo>
                  <a:lnTo>
                    <a:pt x="0" y="0"/>
                  </a:lnTo>
                </a:path>
              </a:pathLst>
            </a:custGeom>
            <a:ln w="1524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5" name="object 15"/>
            <p:cNvSpPr/>
            <p:nvPr/>
          </p:nvSpPr>
          <p:spPr>
            <a:xfrm>
              <a:off x="1987296" y="1085087"/>
              <a:ext cx="41275" cy="79375"/>
            </a:xfrm>
            <a:custGeom>
              <a:avLst/>
              <a:gdLst/>
              <a:ahLst/>
              <a:cxnLst/>
              <a:rect l="l" t="t" r="r" b="b"/>
              <a:pathLst>
                <a:path w="41275" h="79375">
                  <a:moveTo>
                    <a:pt x="0" y="79248"/>
                  </a:moveTo>
                  <a:lnTo>
                    <a:pt x="7620" y="79248"/>
                  </a:lnTo>
                  <a:lnTo>
                    <a:pt x="13716" y="77724"/>
                  </a:lnTo>
                  <a:lnTo>
                    <a:pt x="25908" y="71628"/>
                  </a:lnTo>
                  <a:lnTo>
                    <a:pt x="30480" y="67056"/>
                  </a:lnTo>
                  <a:lnTo>
                    <a:pt x="39624" y="48768"/>
                  </a:lnTo>
                  <a:lnTo>
                    <a:pt x="41148" y="42672"/>
                  </a:lnTo>
                  <a:lnTo>
                    <a:pt x="41148" y="36576"/>
                  </a:lnTo>
                  <a:lnTo>
                    <a:pt x="19812" y="4572"/>
                  </a:lnTo>
                  <a:lnTo>
                    <a:pt x="7620" y="1524"/>
                  </a:lnTo>
                  <a:lnTo>
                    <a:pt x="0" y="0"/>
                  </a:lnTo>
                </a:path>
              </a:pathLst>
            </a:custGeom>
            <a:ln w="1524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16" name="object 16"/>
          <p:cNvGrpSpPr/>
          <p:nvPr/>
        </p:nvGrpSpPr>
        <p:grpSpPr>
          <a:xfrm>
            <a:off x="4536614" y="1239011"/>
            <a:ext cx="147539" cy="96520"/>
            <a:chOff x="1972055" y="1239011"/>
            <a:chExt cx="64135" cy="96520"/>
          </a:xfrm>
        </p:grpSpPr>
        <p:sp>
          <p:nvSpPr>
            <p:cNvPr id="17" name="object 17"/>
            <p:cNvSpPr/>
            <p:nvPr/>
          </p:nvSpPr>
          <p:spPr>
            <a:xfrm>
              <a:off x="1987296" y="1246631"/>
              <a:ext cx="41275" cy="81280"/>
            </a:xfrm>
            <a:custGeom>
              <a:avLst/>
              <a:gdLst/>
              <a:ahLst/>
              <a:cxnLst/>
              <a:rect l="l" t="t" r="r" b="b"/>
              <a:pathLst>
                <a:path w="41275" h="81280">
                  <a:moveTo>
                    <a:pt x="0" y="80772"/>
                  </a:moveTo>
                  <a:lnTo>
                    <a:pt x="33528" y="62484"/>
                  </a:lnTo>
                  <a:lnTo>
                    <a:pt x="41148" y="42672"/>
                  </a:lnTo>
                  <a:lnTo>
                    <a:pt x="41148" y="36576"/>
                  </a:lnTo>
                  <a:lnTo>
                    <a:pt x="39624" y="30480"/>
                  </a:lnTo>
                  <a:lnTo>
                    <a:pt x="36576" y="22860"/>
                  </a:lnTo>
                  <a:lnTo>
                    <a:pt x="33528" y="18288"/>
                  </a:lnTo>
                  <a:lnTo>
                    <a:pt x="30480" y="12192"/>
                  </a:lnTo>
                  <a:lnTo>
                    <a:pt x="25908" y="7620"/>
                  </a:lnTo>
                  <a:lnTo>
                    <a:pt x="13716" y="1524"/>
                  </a:lnTo>
                  <a:lnTo>
                    <a:pt x="7620" y="0"/>
                  </a:lnTo>
                  <a:lnTo>
                    <a:pt x="0" y="0"/>
                  </a:lnTo>
                </a:path>
              </a:pathLst>
            </a:custGeom>
            <a:ln w="1524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8" name="object 18"/>
            <p:cNvSpPr/>
            <p:nvPr/>
          </p:nvSpPr>
          <p:spPr>
            <a:xfrm>
              <a:off x="1972055" y="1246632"/>
              <a:ext cx="15240" cy="81280"/>
            </a:xfrm>
            <a:custGeom>
              <a:avLst/>
              <a:gdLst/>
              <a:ahLst/>
              <a:cxnLst/>
              <a:rect l="l" t="t" r="r" b="b"/>
              <a:pathLst>
                <a:path w="15239" h="81280">
                  <a:moveTo>
                    <a:pt x="15240" y="80771"/>
                  </a:moveTo>
                  <a:lnTo>
                    <a:pt x="0" y="80771"/>
                  </a:lnTo>
                </a:path>
                <a:path w="15239" h="81280">
                  <a:moveTo>
                    <a:pt x="15240" y="0"/>
                  </a:moveTo>
                  <a:lnTo>
                    <a:pt x="0" y="0"/>
                  </a:lnTo>
                </a:path>
              </a:pathLst>
            </a:custGeom>
            <a:ln w="1524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19" name="object 19"/>
          <p:cNvSpPr/>
          <p:nvPr/>
        </p:nvSpPr>
        <p:spPr>
          <a:xfrm>
            <a:off x="4536613" y="1164336"/>
            <a:ext cx="35059" cy="0"/>
          </a:xfrm>
          <a:custGeom>
            <a:avLst/>
            <a:gdLst/>
            <a:ahLst/>
            <a:cxnLst/>
            <a:rect l="l" t="t" r="r" b="b"/>
            <a:pathLst>
              <a:path w="15239">
                <a:moveTo>
                  <a:pt x="15240" y="0"/>
                </a:moveTo>
                <a:lnTo>
                  <a:pt x="0" y="0"/>
                </a:lnTo>
              </a:path>
            </a:pathLst>
          </a:custGeom>
          <a:ln w="1524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" name="object 20"/>
          <p:cNvSpPr/>
          <p:nvPr/>
        </p:nvSpPr>
        <p:spPr>
          <a:xfrm>
            <a:off x="4536613" y="1085087"/>
            <a:ext cx="35059" cy="0"/>
          </a:xfrm>
          <a:custGeom>
            <a:avLst/>
            <a:gdLst/>
            <a:ahLst/>
            <a:cxnLst/>
            <a:rect l="l" t="t" r="r" b="b"/>
            <a:pathLst>
              <a:path w="15239">
                <a:moveTo>
                  <a:pt x="15240" y="0"/>
                </a:moveTo>
                <a:lnTo>
                  <a:pt x="0" y="0"/>
                </a:lnTo>
              </a:path>
            </a:pathLst>
          </a:custGeom>
          <a:ln w="1524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" name="object 21"/>
          <p:cNvSpPr/>
          <p:nvPr/>
        </p:nvSpPr>
        <p:spPr>
          <a:xfrm>
            <a:off x="4536613" y="1004316"/>
            <a:ext cx="35059" cy="0"/>
          </a:xfrm>
          <a:custGeom>
            <a:avLst/>
            <a:gdLst/>
            <a:ahLst/>
            <a:cxnLst/>
            <a:rect l="l" t="t" r="r" b="b"/>
            <a:pathLst>
              <a:path w="15239">
                <a:moveTo>
                  <a:pt x="15240" y="0"/>
                </a:moveTo>
                <a:lnTo>
                  <a:pt x="0" y="0"/>
                </a:lnTo>
              </a:path>
            </a:pathLst>
          </a:custGeom>
          <a:ln w="1524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2" name="object 22"/>
          <p:cNvSpPr/>
          <p:nvPr/>
        </p:nvSpPr>
        <p:spPr>
          <a:xfrm>
            <a:off x="5286876" y="1164336"/>
            <a:ext cx="92029" cy="81280"/>
          </a:xfrm>
          <a:custGeom>
            <a:avLst/>
            <a:gdLst/>
            <a:ahLst/>
            <a:cxnLst/>
            <a:rect l="l" t="t" r="r" b="b"/>
            <a:pathLst>
              <a:path w="40005" h="81280">
                <a:moveTo>
                  <a:pt x="0" y="80772"/>
                </a:moveTo>
                <a:lnTo>
                  <a:pt x="6096" y="80772"/>
                </a:lnTo>
                <a:lnTo>
                  <a:pt x="12192" y="77724"/>
                </a:lnTo>
                <a:lnTo>
                  <a:pt x="19812" y="76200"/>
                </a:lnTo>
                <a:lnTo>
                  <a:pt x="33528" y="62484"/>
                </a:lnTo>
                <a:lnTo>
                  <a:pt x="36576" y="56388"/>
                </a:lnTo>
                <a:lnTo>
                  <a:pt x="39624" y="50292"/>
                </a:lnTo>
                <a:lnTo>
                  <a:pt x="39624" y="30480"/>
                </a:lnTo>
                <a:lnTo>
                  <a:pt x="36576" y="24384"/>
                </a:lnTo>
                <a:lnTo>
                  <a:pt x="33528" y="18288"/>
                </a:lnTo>
                <a:lnTo>
                  <a:pt x="28956" y="12192"/>
                </a:lnTo>
                <a:lnTo>
                  <a:pt x="24384" y="7620"/>
                </a:lnTo>
                <a:lnTo>
                  <a:pt x="12192" y="1524"/>
                </a:lnTo>
                <a:lnTo>
                  <a:pt x="6096" y="0"/>
                </a:lnTo>
                <a:lnTo>
                  <a:pt x="0" y="0"/>
                </a:lnTo>
              </a:path>
            </a:pathLst>
          </a:custGeom>
          <a:ln w="1524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grpSp>
        <p:nvGrpSpPr>
          <p:cNvPr id="23" name="object 23"/>
          <p:cNvGrpSpPr/>
          <p:nvPr/>
        </p:nvGrpSpPr>
        <p:grpSpPr>
          <a:xfrm>
            <a:off x="5269345" y="995173"/>
            <a:ext cx="127086" cy="177165"/>
            <a:chOff x="2290572" y="995172"/>
            <a:chExt cx="55244" cy="177165"/>
          </a:xfrm>
        </p:grpSpPr>
        <p:sp>
          <p:nvSpPr>
            <p:cNvPr id="24" name="object 24"/>
            <p:cNvSpPr/>
            <p:nvPr/>
          </p:nvSpPr>
          <p:spPr>
            <a:xfrm>
              <a:off x="2298192" y="1002792"/>
              <a:ext cx="40005" cy="82550"/>
            </a:xfrm>
            <a:custGeom>
              <a:avLst/>
              <a:gdLst/>
              <a:ahLst/>
              <a:cxnLst/>
              <a:rect l="l" t="t" r="r" b="b"/>
              <a:pathLst>
                <a:path w="40005" h="82550">
                  <a:moveTo>
                    <a:pt x="0" y="82296"/>
                  </a:moveTo>
                  <a:lnTo>
                    <a:pt x="33528" y="62484"/>
                  </a:lnTo>
                  <a:lnTo>
                    <a:pt x="39624" y="51816"/>
                  </a:lnTo>
                  <a:lnTo>
                    <a:pt x="39624" y="30480"/>
                  </a:lnTo>
                  <a:lnTo>
                    <a:pt x="36576" y="24384"/>
                  </a:lnTo>
                  <a:lnTo>
                    <a:pt x="33528" y="18288"/>
                  </a:lnTo>
                  <a:lnTo>
                    <a:pt x="24384" y="9144"/>
                  </a:lnTo>
                  <a:lnTo>
                    <a:pt x="12192" y="3048"/>
                  </a:lnTo>
                  <a:lnTo>
                    <a:pt x="0" y="0"/>
                  </a:lnTo>
                </a:path>
              </a:pathLst>
            </a:custGeom>
            <a:ln w="1524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5" name="object 25"/>
            <p:cNvSpPr/>
            <p:nvPr/>
          </p:nvSpPr>
          <p:spPr>
            <a:xfrm>
              <a:off x="2298192" y="1085088"/>
              <a:ext cx="40005" cy="79375"/>
            </a:xfrm>
            <a:custGeom>
              <a:avLst/>
              <a:gdLst/>
              <a:ahLst/>
              <a:cxnLst/>
              <a:rect l="l" t="t" r="r" b="b"/>
              <a:pathLst>
                <a:path w="40005" h="79375">
                  <a:moveTo>
                    <a:pt x="0" y="79248"/>
                  </a:moveTo>
                  <a:lnTo>
                    <a:pt x="33528" y="60960"/>
                  </a:lnTo>
                  <a:lnTo>
                    <a:pt x="39624" y="48768"/>
                  </a:lnTo>
                  <a:lnTo>
                    <a:pt x="39624" y="28956"/>
                  </a:lnTo>
                  <a:lnTo>
                    <a:pt x="12192" y="1524"/>
                  </a:lnTo>
                  <a:lnTo>
                    <a:pt x="6096" y="0"/>
                  </a:lnTo>
                  <a:lnTo>
                    <a:pt x="0" y="0"/>
                  </a:lnTo>
                </a:path>
              </a:pathLst>
            </a:custGeom>
            <a:ln w="1524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26" name="object 26"/>
          <p:cNvGrpSpPr/>
          <p:nvPr/>
        </p:nvGrpSpPr>
        <p:grpSpPr>
          <a:xfrm>
            <a:off x="5251814" y="1237487"/>
            <a:ext cx="144618" cy="96520"/>
            <a:chOff x="2282951" y="1237487"/>
            <a:chExt cx="62865" cy="96520"/>
          </a:xfrm>
        </p:grpSpPr>
        <p:sp>
          <p:nvSpPr>
            <p:cNvPr id="27" name="object 27"/>
            <p:cNvSpPr/>
            <p:nvPr/>
          </p:nvSpPr>
          <p:spPr>
            <a:xfrm>
              <a:off x="2298191" y="1245107"/>
              <a:ext cx="40005" cy="81280"/>
            </a:xfrm>
            <a:custGeom>
              <a:avLst/>
              <a:gdLst/>
              <a:ahLst/>
              <a:cxnLst/>
              <a:rect l="l" t="t" r="r" b="b"/>
              <a:pathLst>
                <a:path w="40005" h="81280">
                  <a:moveTo>
                    <a:pt x="0" y="80772"/>
                  </a:moveTo>
                  <a:lnTo>
                    <a:pt x="6096" y="80772"/>
                  </a:lnTo>
                  <a:lnTo>
                    <a:pt x="12192" y="79248"/>
                  </a:lnTo>
                  <a:lnTo>
                    <a:pt x="19812" y="76200"/>
                  </a:lnTo>
                  <a:lnTo>
                    <a:pt x="24384" y="73152"/>
                  </a:lnTo>
                  <a:lnTo>
                    <a:pt x="28956" y="67056"/>
                  </a:lnTo>
                  <a:lnTo>
                    <a:pt x="33528" y="62484"/>
                  </a:lnTo>
                  <a:lnTo>
                    <a:pt x="39624" y="50292"/>
                  </a:lnTo>
                  <a:lnTo>
                    <a:pt x="39624" y="30480"/>
                  </a:lnTo>
                  <a:lnTo>
                    <a:pt x="33528" y="18288"/>
                  </a:lnTo>
                  <a:lnTo>
                    <a:pt x="28956" y="12192"/>
                  </a:lnTo>
                  <a:lnTo>
                    <a:pt x="24384" y="9144"/>
                  </a:lnTo>
                  <a:lnTo>
                    <a:pt x="18288" y="4572"/>
                  </a:lnTo>
                  <a:lnTo>
                    <a:pt x="12192" y="1524"/>
                  </a:lnTo>
                  <a:lnTo>
                    <a:pt x="6096" y="0"/>
                  </a:lnTo>
                  <a:lnTo>
                    <a:pt x="0" y="0"/>
                  </a:lnTo>
                </a:path>
              </a:pathLst>
            </a:custGeom>
            <a:ln w="1524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8" name="object 28"/>
            <p:cNvSpPr/>
            <p:nvPr/>
          </p:nvSpPr>
          <p:spPr>
            <a:xfrm>
              <a:off x="2282951" y="1245107"/>
              <a:ext cx="15240" cy="81280"/>
            </a:xfrm>
            <a:custGeom>
              <a:avLst/>
              <a:gdLst/>
              <a:ahLst/>
              <a:cxnLst/>
              <a:rect l="l" t="t" r="r" b="b"/>
              <a:pathLst>
                <a:path w="15239" h="81280">
                  <a:moveTo>
                    <a:pt x="15240" y="80771"/>
                  </a:moveTo>
                  <a:lnTo>
                    <a:pt x="0" y="80771"/>
                  </a:lnTo>
                </a:path>
                <a:path w="15239" h="81280">
                  <a:moveTo>
                    <a:pt x="15240" y="0"/>
                  </a:moveTo>
                  <a:lnTo>
                    <a:pt x="0" y="0"/>
                  </a:lnTo>
                </a:path>
              </a:pathLst>
            </a:custGeom>
            <a:ln w="1524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29" name="object 29"/>
          <p:cNvSpPr/>
          <p:nvPr/>
        </p:nvSpPr>
        <p:spPr>
          <a:xfrm>
            <a:off x="5251813" y="1164336"/>
            <a:ext cx="35059" cy="0"/>
          </a:xfrm>
          <a:custGeom>
            <a:avLst/>
            <a:gdLst/>
            <a:ahLst/>
            <a:cxnLst/>
            <a:rect l="l" t="t" r="r" b="b"/>
            <a:pathLst>
              <a:path w="15239">
                <a:moveTo>
                  <a:pt x="15240" y="0"/>
                </a:moveTo>
                <a:lnTo>
                  <a:pt x="0" y="0"/>
                </a:lnTo>
              </a:path>
            </a:pathLst>
          </a:custGeom>
          <a:ln w="1524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0" name="object 30"/>
          <p:cNvSpPr/>
          <p:nvPr/>
        </p:nvSpPr>
        <p:spPr>
          <a:xfrm>
            <a:off x="5251813" y="1085087"/>
            <a:ext cx="35059" cy="0"/>
          </a:xfrm>
          <a:custGeom>
            <a:avLst/>
            <a:gdLst/>
            <a:ahLst/>
            <a:cxnLst/>
            <a:rect l="l" t="t" r="r" b="b"/>
            <a:pathLst>
              <a:path w="15239">
                <a:moveTo>
                  <a:pt x="15240" y="0"/>
                </a:moveTo>
                <a:lnTo>
                  <a:pt x="0" y="0"/>
                </a:lnTo>
              </a:path>
            </a:pathLst>
          </a:custGeom>
          <a:ln w="1524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1" name="object 31"/>
          <p:cNvSpPr/>
          <p:nvPr/>
        </p:nvSpPr>
        <p:spPr>
          <a:xfrm>
            <a:off x="5251813" y="1002791"/>
            <a:ext cx="35059" cy="0"/>
          </a:xfrm>
          <a:custGeom>
            <a:avLst/>
            <a:gdLst/>
            <a:ahLst/>
            <a:cxnLst/>
            <a:rect l="l" t="t" r="r" b="b"/>
            <a:pathLst>
              <a:path w="15239">
                <a:moveTo>
                  <a:pt x="15240" y="0"/>
                </a:moveTo>
                <a:lnTo>
                  <a:pt x="0" y="0"/>
                </a:lnTo>
              </a:path>
            </a:pathLst>
          </a:custGeom>
          <a:ln w="1524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2" name="object 32"/>
          <p:cNvSpPr/>
          <p:nvPr/>
        </p:nvSpPr>
        <p:spPr>
          <a:xfrm>
            <a:off x="3824918" y="833628"/>
            <a:ext cx="0" cy="169545"/>
          </a:xfrm>
          <a:custGeom>
            <a:avLst/>
            <a:gdLst/>
            <a:ahLst/>
            <a:cxnLst/>
            <a:rect l="l" t="t" r="r" b="b"/>
            <a:pathLst>
              <a:path h="169544">
                <a:moveTo>
                  <a:pt x="0" y="169164"/>
                </a:moveTo>
                <a:lnTo>
                  <a:pt x="0" y="0"/>
                </a:lnTo>
              </a:path>
            </a:pathLst>
          </a:custGeom>
          <a:ln w="1524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3" name="object 33"/>
          <p:cNvSpPr/>
          <p:nvPr/>
        </p:nvSpPr>
        <p:spPr>
          <a:xfrm>
            <a:off x="4536613" y="833628"/>
            <a:ext cx="0" cy="169545"/>
          </a:xfrm>
          <a:custGeom>
            <a:avLst/>
            <a:gdLst/>
            <a:ahLst/>
            <a:cxnLst/>
            <a:rect l="l" t="t" r="r" b="b"/>
            <a:pathLst>
              <a:path h="169544">
                <a:moveTo>
                  <a:pt x="0" y="169164"/>
                </a:moveTo>
                <a:lnTo>
                  <a:pt x="0" y="0"/>
                </a:lnTo>
              </a:path>
            </a:pathLst>
          </a:custGeom>
          <a:ln w="1524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4" name="object 34"/>
          <p:cNvSpPr/>
          <p:nvPr/>
        </p:nvSpPr>
        <p:spPr>
          <a:xfrm>
            <a:off x="5248307" y="833628"/>
            <a:ext cx="0" cy="169545"/>
          </a:xfrm>
          <a:custGeom>
            <a:avLst/>
            <a:gdLst/>
            <a:ahLst/>
            <a:cxnLst/>
            <a:rect l="l" t="t" r="r" b="b"/>
            <a:pathLst>
              <a:path h="169544">
                <a:moveTo>
                  <a:pt x="0" y="169164"/>
                </a:moveTo>
                <a:lnTo>
                  <a:pt x="0" y="0"/>
                </a:lnTo>
              </a:path>
            </a:pathLst>
          </a:custGeom>
          <a:ln w="1524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5" name="object 35"/>
          <p:cNvSpPr/>
          <p:nvPr/>
        </p:nvSpPr>
        <p:spPr>
          <a:xfrm>
            <a:off x="3824919" y="1327405"/>
            <a:ext cx="1424266" cy="238125"/>
          </a:xfrm>
          <a:custGeom>
            <a:avLst/>
            <a:gdLst/>
            <a:ahLst/>
            <a:cxnLst/>
            <a:rect l="l" t="t" r="r" b="b"/>
            <a:pathLst>
              <a:path w="619125" h="238125">
                <a:moveTo>
                  <a:pt x="0" y="0"/>
                </a:moveTo>
                <a:lnTo>
                  <a:pt x="0" y="124967"/>
                </a:lnTo>
                <a:lnTo>
                  <a:pt x="618744" y="124967"/>
                </a:lnTo>
                <a:lnTo>
                  <a:pt x="618744" y="0"/>
                </a:lnTo>
              </a:path>
              <a:path w="619125" h="238125">
                <a:moveTo>
                  <a:pt x="309371" y="0"/>
                </a:moveTo>
                <a:lnTo>
                  <a:pt x="309371" y="237744"/>
                </a:lnTo>
              </a:path>
            </a:pathLst>
          </a:custGeom>
          <a:ln w="1524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6" name="object 36"/>
          <p:cNvSpPr/>
          <p:nvPr/>
        </p:nvSpPr>
        <p:spPr>
          <a:xfrm>
            <a:off x="4427931" y="1905001"/>
            <a:ext cx="239567" cy="140335"/>
          </a:xfrm>
          <a:custGeom>
            <a:avLst/>
            <a:gdLst/>
            <a:ahLst/>
            <a:cxnLst/>
            <a:rect l="l" t="t" r="r" b="b"/>
            <a:pathLst>
              <a:path w="104139" h="140335">
                <a:moveTo>
                  <a:pt x="51816" y="74675"/>
                </a:moveTo>
                <a:lnTo>
                  <a:pt x="51816" y="0"/>
                </a:lnTo>
              </a:path>
              <a:path w="104139" h="140335">
                <a:moveTo>
                  <a:pt x="13716" y="106679"/>
                </a:moveTo>
                <a:lnTo>
                  <a:pt x="91439" y="106679"/>
                </a:lnTo>
              </a:path>
              <a:path w="104139" h="140335">
                <a:moveTo>
                  <a:pt x="25908" y="140208"/>
                </a:moveTo>
                <a:lnTo>
                  <a:pt x="77724" y="140208"/>
                </a:lnTo>
              </a:path>
              <a:path w="104139" h="140335">
                <a:moveTo>
                  <a:pt x="0" y="74675"/>
                </a:moveTo>
                <a:lnTo>
                  <a:pt x="103632" y="74675"/>
                </a:lnTo>
              </a:path>
            </a:pathLst>
          </a:custGeom>
          <a:ln w="1524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7" name="object 37"/>
          <p:cNvSpPr/>
          <p:nvPr/>
        </p:nvSpPr>
        <p:spPr>
          <a:xfrm>
            <a:off x="3435766" y="900683"/>
            <a:ext cx="2198482" cy="521334"/>
          </a:xfrm>
          <a:custGeom>
            <a:avLst/>
            <a:gdLst/>
            <a:ahLst/>
            <a:cxnLst/>
            <a:rect l="l" t="t" r="r" b="b"/>
            <a:pathLst>
              <a:path w="955675" h="521334">
                <a:moveTo>
                  <a:pt x="955547" y="259080"/>
                </a:moveTo>
                <a:lnTo>
                  <a:pt x="940991" y="195735"/>
                </a:lnTo>
                <a:lnTo>
                  <a:pt x="899698" y="137884"/>
                </a:lnTo>
                <a:lnTo>
                  <a:pt x="870139" y="111653"/>
                </a:lnTo>
                <a:lnTo>
                  <a:pt x="835231" y="87558"/>
                </a:lnTo>
                <a:lnTo>
                  <a:pt x="795421" y="65851"/>
                </a:lnTo>
                <a:lnTo>
                  <a:pt x="751153" y="46788"/>
                </a:lnTo>
                <a:lnTo>
                  <a:pt x="702872" y="30621"/>
                </a:lnTo>
                <a:lnTo>
                  <a:pt x="651025" y="17605"/>
                </a:lnTo>
                <a:lnTo>
                  <a:pt x="596056" y="7993"/>
                </a:lnTo>
                <a:lnTo>
                  <a:pt x="538411" y="2040"/>
                </a:lnTo>
                <a:lnTo>
                  <a:pt x="478535" y="0"/>
                </a:lnTo>
                <a:lnTo>
                  <a:pt x="418634" y="2040"/>
                </a:lnTo>
                <a:lnTo>
                  <a:pt x="360918" y="7993"/>
                </a:lnTo>
                <a:lnTo>
                  <a:pt x="305840" y="17605"/>
                </a:lnTo>
                <a:lnTo>
                  <a:pt x="253855" y="30621"/>
                </a:lnTo>
                <a:lnTo>
                  <a:pt x="205416" y="46788"/>
                </a:lnTo>
                <a:lnTo>
                  <a:pt x="160976" y="65851"/>
                </a:lnTo>
                <a:lnTo>
                  <a:pt x="120990" y="87558"/>
                </a:lnTo>
                <a:lnTo>
                  <a:pt x="85911" y="111653"/>
                </a:lnTo>
                <a:lnTo>
                  <a:pt x="56193" y="137884"/>
                </a:lnTo>
                <a:lnTo>
                  <a:pt x="14653" y="195735"/>
                </a:lnTo>
                <a:lnTo>
                  <a:pt x="0" y="259080"/>
                </a:lnTo>
                <a:lnTo>
                  <a:pt x="3738" y="291962"/>
                </a:lnTo>
                <a:lnTo>
                  <a:pt x="32289" y="353824"/>
                </a:lnTo>
                <a:lnTo>
                  <a:pt x="85911" y="408844"/>
                </a:lnTo>
                <a:lnTo>
                  <a:pt x="120990" y="433173"/>
                </a:lnTo>
                <a:lnTo>
                  <a:pt x="160976" y="455056"/>
                </a:lnTo>
                <a:lnTo>
                  <a:pt x="205416" y="474246"/>
                </a:lnTo>
                <a:lnTo>
                  <a:pt x="253855" y="490497"/>
                </a:lnTo>
                <a:lnTo>
                  <a:pt x="305840" y="503565"/>
                </a:lnTo>
                <a:lnTo>
                  <a:pt x="360918" y="513203"/>
                </a:lnTo>
                <a:lnTo>
                  <a:pt x="418634" y="519165"/>
                </a:lnTo>
                <a:lnTo>
                  <a:pt x="478535" y="521208"/>
                </a:lnTo>
                <a:lnTo>
                  <a:pt x="538411" y="519165"/>
                </a:lnTo>
                <a:lnTo>
                  <a:pt x="596056" y="513203"/>
                </a:lnTo>
                <a:lnTo>
                  <a:pt x="651025" y="503565"/>
                </a:lnTo>
                <a:lnTo>
                  <a:pt x="702872" y="490497"/>
                </a:lnTo>
                <a:lnTo>
                  <a:pt x="751153" y="474246"/>
                </a:lnTo>
                <a:lnTo>
                  <a:pt x="795421" y="455056"/>
                </a:lnTo>
                <a:lnTo>
                  <a:pt x="835231" y="433173"/>
                </a:lnTo>
                <a:lnTo>
                  <a:pt x="870139" y="408844"/>
                </a:lnTo>
                <a:lnTo>
                  <a:pt x="899698" y="382312"/>
                </a:lnTo>
                <a:lnTo>
                  <a:pt x="940991" y="323626"/>
                </a:lnTo>
                <a:lnTo>
                  <a:pt x="955547" y="259080"/>
                </a:lnTo>
              </a:path>
            </a:pathLst>
          </a:custGeom>
          <a:ln w="1524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pic>
        <p:nvPicPr>
          <p:cNvPr id="38" name="object 38"/>
          <p:cNvPicPr/>
          <p:nvPr/>
        </p:nvPicPr>
        <p:blipFill>
          <a:blip r:embed="rId2" cstate="print"/>
          <a:stretch>
            <a:fillRect/>
          </a:stretch>
        </p:blipFill>
        <p:spPr>
          <a:xfrm>
            <a:off x="5346474" y="4663439"/>
            <a:ext cx="305012" cy="257556"/>
          </a:xfrm>
          <a:prstGeom prst="rect">
            <a:avLst/>
          </a:prstGeom>
        </p:spPr>
      </p:pic>
      <p:sp>
        <p:nvSpPr>
          <p:cNvPr id="39" name="object 39"/>
          <p:cNvSpPr/>
          <p:nvPr/>
        </p:nvSpPr>
        <p:spPr>
          <a:xfrm>
            <a:off x="5318429" y="4081272"/>
            <a:ext cx="94951" cy="81280"/>
          </a:xfrm>
          <a:custGeom>
            <a:avLst/>
            <a:gdLst/>
            <a:ahLst/>
            <a:cxnLst/>
            <a:rect l="l" t="t" r="r" b="b"/>
            <a:pathLst>
              <a:path w="41275" h="81279">
                <a:moveTo>
                  <a:pt x="1524" y="0"/>
                </a:moveTo>
                <a:lnTo>
                  <a:pt x="7620" y="0"/>
                </a:lnTo>
                <a:lnTo>
                  <a:pt x="13716" y="1524"/>
                </a:lnTo>
                <a:lnTo>
                  <a:pt x="39624" y="30480"/>
                </a:lnTo>
                <a:lnTo>
                  <a:pt x="41148" y="38100"/>
                </a:lnTo>
                <a:lnTo>
                  <a:pt x="41148" y="44195"/>
                </a:lnTo>
                <a:lnTo>
                  <a:pt x="13716" y="79248"/>
                </a:lnTo>
                <a:lnTo>
                  <a:pt x="7620" y="80772"/>
                </a:lnTo>
                <a:lnTo>
                  <a:pt x="0" y="80772"/>
                </a:lnTo>
              </a:path>
            </a:pathLst>
          </a:custGeom>
          <a:ln w="1524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grpSp>
        <p:nvGrpSpPr>
          <p:cNvPr id="40" name="object 40"/>
          <p:cNvGrpSpPr/>
          <p:nvPr/>
        </p:nvGrpSpPr>
        <p:grpSpPr>
          <a:xfrm>
            <a:off x="5300899" y="4154424"/>
            <a:ext cx="130010" cy="177165"/>
            <a:chOff x="2304288" y="4154423"/>
            <a:chExt cx="56515" cy="177165"/>
          </a:xfrm>
        </p:grpSpPr>
        <p:sp>
          <p:nvSpPr>
            <p:cNvPr id="41" name="object 41"/>
            <p:cNvSpPr/>
            <p:nvPr/>
          </p:nvSpPr>
          <p:spPr>
            <a:xfrm>
              <a:off x="2311908" y="4241292"/>
              <a:ext cx="41275" cy="82550"/>
            </a:xfrm>
            <a:custGeom>
              <a:avLst/>
              <a:gdLst/>
              <a:ahLst/>
              <a:cxnLst/>
              <a:rect l="l" t="t" r="r" b="b"/>
              <a:pathLst>
                <a:path w="41275" h="82550">
                  <a:moveTo>
                    <a:pt x="1524" y="0"/>
                  </a:moveTo>
                  <a:lnTo>
                    <a:pt x="35052" y="18288"/>
                  </a:lnTo>
                  <a:lnTo>
                    <a:pt x="41148" y="38100"/>
                  </a:lnTo>
                  <a:lnTo>
                    <a:pt x="41148" y="44195"/>
                  </a:lnTo>
                  <a:lnTo>
                    <a:pt x="13716" y="79248"/>
                  </a:lnTo>
                  <a:lnTo>
                    <a:pt x="7620" y="80772"/>
                  </a:lnTo>
                  <a:lnTo>
                    <a:pt x="0" y="82296"/>
                  </a:lnTo>
                </a:path>
              </a:pathLst>
            </a:custGeom>
            <a:ln w="1524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2" name="object 42"/>
            <p:cNvSpPr/>
            <p:nvPr/>
          </p:nvSpPr>
          <p:spPr>
            <a:xfrm>
              <a:off x="2311908" y="4162043"/>
              <a:ext cx="41275" cy="79375"/>
            </a:xfrm>
            <a:custGeom>
              <a:avLst/>
              <a:gdLst/>
              <a:ahLst/>
              <a:cxnLst/>
              <a:rect l="l" t="t" r="r" b="b"/>
              <a:pathLst>
                <a:path w="41275" h="79375">
                  <a:moveTo>
                    <a:pt x="1524" y="0"/>
                  </a:moveTo>
                  <a:lnTo>
                    <a:pt x="35052" y="18288"/>
                  </a:lnTo>
                  <a:lnTo>
                    <a:pt x="41148" y="38100"/>
                  </a:lnTo>
                  <a:lnTo>
                    <a:pt x="41148" y="44195"/>
                  </a:lnTo>
                  <a:lnTo>
                    <a:pt x="39624" y="50292"/>
                  </a:lnTo>
                  <a:lnTo>
                    <a:pt x="38100" y="57912"/>
                  </a:lnTo>
                  <a:lnTo>
                    <a:pt x="7620" y="79248"/>
                  </a:lnTo>
                  <a:lnTo>
                    <a:pt x="0" y="79248"/>
                  </a:lnTo>
                </a:path>
              </a:pathLst>
            </a:custGeom>
            <a:ln w="1524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43" name="object 43"/>
          <p:cNvGrpSpPr/>
          <p:nvPr/>
        </p:nvGrpSpPr>
        <p:grpSpPr>
          <a:xfrm>
            <a:off x="5286875" y="3992879"/>
            <a:ext cx="144618" cy="96520"/>
            <a:chOff x="2298192" y="3992879"/>
            <a:chExt cx="62865" cy="96520"/>
          </a:xfrm>
        </p:grpSpPr>
        <p:sp>
          <p:nvSpPr>
            <p:cNvPr id="44" name="object 44"/>
            <p:cNvSpPr/>
            <p:nvPr/>
          </p:nvSpPr>
          <p:spPr>
            <a:xfrm>
              <a:off x="2311908" y="4000499"/>
              <a:ext cx="41275" cy="81280"/>
            </a:xfrm>
            <a:custGeom>
              <a:avLst/>
              <a:gdLst/>
              <a:ahLst/>
              <a:cxnLst/>
              <a:rect l="l" t="t" r="r" b="b"/>
              <a:pathLst>
                <a:path w="41275" h="81279">
                  <a:moveTo>
                    <a:pt x="1524" y="0"/>
                  </a:moveTo>
                  <a:lnTo>
                    <a:pt x="7620" y="0"/>
                  </a:lnTo>
                  <a:lnTo>
                    <a:pt x="13716" y="1524"/>
                  </a:lnTo>
                  <a:lnTo>
                    <a:pt x="41148" y="36576"/>
                  </a:lnTo>
                  <a:lnTo>
                    <a:pt x="41148" y="44195"/>
                  </a:lnTo>
                  <a:lnTo>
                    <a:pt x="25908" y="71628"/>
                  </a:lnTo>
                  <a:lnTo>
                    <a:pt x="19812" y="76200"/>
                  </a:lnTo>
                  <a:lnTo>
                    <a:pt x="13716" y="77724"/>
                  </a:lnTo>
                  <a:lnTo>
                    <a:pt x="7620" y="80772"/>
                  </a:lnTo>
                  <a:lnTo>
                    <a:pt x="0" y="80772"/>
                  </a:lnTo>
                </a:path>
              </a:pathLst>
            </a:custGeom>
            <a:ln w="1524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5" name="object 45"/>
            <p:cNvSpPr/>
            <p:nvPr/>
          </p:nvSpPr>
          <p:spPr>
            <a:xfrm>
              <a:off x="2298192" y="4000499"/>
              <a:ext cx="15240" cy="81280"/>
            </a:xfrm>
            <a:custGeom>
              <a:avLst/>
              <a:gdLst/>
              <a:ahLst/>
              <a:cxnLst/>
              <a:rect l="l" t="t" r="r" b="b"/>
              <a:pathLst>
                <a:path w="15239" h="81279">
                  <a:moveTo>
                    <a:pt x="15240" y="0"/>
                  </a:moveTo>
                  <a:lnTo>
                    <a:pt x="0" y="0"/>
                  </a:lnTo>
                </a:path>
                <a:path w="15239" h="81279">
                  <a:moveTo>
                    <a:pt x="15240" y="80772"/>
                  </a:moveTo>
                  <a:lnTo>
                    <a:pt x="0" y="80772"/>
                  </a:lnTo>
                </a:path>
              </a:pathLst>
            </a:custGeom>
            <a:ln w="1524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46" name="object 46"/>
          <p:cNvSpPr/>
          <p:nvPr/>
        </p:nvSpPr>
        <p:spPr>
          <a:xfrm>
            <a:off x="5286874" y="4162044"/>
            <a:ext cx="35059" cy="0"/>
          </a:xfrm>
          <a:custGeom>
            <a:avLst/>
            <a:gdLst/>
            <a:ahLst/>
            <a:cxnLst/>
            <a:rect l="l" t="t" r="r" b="b"/>
            <a:pathLst>
              <a:path w="15239">
                <a:moveTo>
                  <a:pt x="15240" y="0"/>
                </a:moveTo>
                <a:lnTo>
                  <a:pt x="0" y="0"/>
                </a:lnTo>
              </a:path>
            </a:pathLst>
          </a:custGeom>
          <a:ln w="1524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7" name="object 47"/>
          <p:cNvSpPr/>
          <p:nvPr/>
        </p:nvSpPr>
        <p:spPr>
          <a:xfrm>
            <a:off x="5286874" y="4241291"/>
            <a:ext cx="35059" cy="0"/>
          </a:xfrm>
          <a:custGeom>
            <a:avLst/>
            <a:gdLst/>
            <a:ahLst/>
            <a:cxnLst/>
            <a:rect l="l" t="t" r="r" b="b"/>
            <a:pathLst>
              <a:path w="15239">
                <a:moveTo>
                  <a:pt x="15240" y="0"/>
                </a:moveTo>
                <a:lnTo>
                  <a:pt x="0" y="0"/>
                </a:lnTo>
              </a:path>
            </a:pathLst>
          </a:custGeom>
          <a:ln w="1524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8" name="object 48"/>
          <p:cNvSpPr/>
          <p:nvPr/>
        </p:nvSpPr>
        <p:spPr>
          <a:xfrm>
            <a:off x="5286874" y="4323588"/>
            <a:ext cx="35059" cy="0"/>
          </a:xfrm>
          <a:custGeom>
            <a:avLst/>
            <a:gdLst/>
            <a:ahLst/>
            <a:cxnLst/>
            <a:rect l="l" t="t" r="r" b="b"/>
            <a:pathLst>
              <a:path w="15239">
                <a:moveTo>
                  <a:pt x="15240" y="0"/>
                </a:moveTo>
                <a:lnTo>
                  <a:pt x="0" y="0"/>
                </a:lnTo>
              </a:path>
            </a:pathLst>
          </a:custGeom>
          <a:ln w="1524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9" name="object 49"/>
          <p:cNvSpPr/>
          <p:nvPr/>
        </p:nvSpPr>
        <p:spPr>
          <a:xfrm>
            <a:off x="4606734" y="4079747"/>
            <a:ext cx="92029" cy="82550"/>
          </a:xfrm>
          <a:custGeom>
            <a:avLst/>
            <a:gdLst/>
            <a:ahLst/>
            <a:cxnLst/>
            <a:rect l="l" t="t" r="r" b="b"/>
            <a:pathLst>
              <a:path w="40005" h="82550">
                <a:moveTo>
                  <a:pt x="0" y="0"/>
                </a:moveTo>
                <a:lnTo>
                  <a:pt x="33528" y="18288"/>
                </a:lnTo>
                <a:lnTo>
                  <a:pt x="36576" y="25908"/>
                </a:lnTo>
                <a:lnTo>
                  <a:pt x="39624" y="32004"/>
                </a:lnTo>
                <a:lnTo>
                  <a:pt x="39624" y="51816"/>
                </a:lnTo>
                <a:lnTo>
                  <a:pt x="33528" y="64008"/>
                </a:lnTo>
                <a:lnTo>
                  <a:pt x="30480" y="68580"/>
                </a:lnTo>
                <a:lnTo>
                  <a:pt x="18288" y="77724"/>
                </a:lnTo>
                <a:lnTo>
                  <a:pt x="0" y="82296"/>
                </a:lnTo>
              </a:path>
            </a:pathLst>
          </a:custGeom>
          <a:ln w="1524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grpSp>
        <p:nvGrpSpPr>
          <p:cNvPr id="50" name="object 50"/>
          <p:cNvGrpSpPr/>
          <p:nvPr/>
        </p:nvGrpSpPr>
        <p:grpSpPr>
          <a:xfrm>
            <a:off x="4589203" y="4154423"/>
            <a:ext cx="127086" cy="175260"/>
            <a:chOff x="1994916" y="4154423"/>
            <a:chExt cx="55244" cy="175260"/>
          </a:xfrm>
        </p:grpSpPr>
        <p:sp>
          <p:nvSpPr>
            <p:cNvPr id="51" name="object 51"/>
            <p:cNvSpPr/>
            <p:nvPr/>
          </p:nvSpPr>
          <p:spPr>
            <a:xfrm>
              <a:off x="2002536" y="4241292"/>
              <a:ext cx="40005" cy="81280"/>
            </a:xfrm>
            <a:custGeom>
              <a:avLst/>
              <a:gdLst/>
              <a:ahLst/>
              <a:cxnLst/>
              <a:rect l="l" t="t" r="r" b="b"/>
              <a:pathLst>
                <a:path w="40005" h="81279">
                  <a:moveTo>
                    <a:pt x="0" y="0"/>
                  </a:moveTo>
                  <a:lnTo>
                    <a:pt x="6096" y="0"/>
                  </a:lnTo>
                  <a:lnTo>
                    <a:pt x="12192" y="1524"/>
                  </a:lnTo>
                  <a:lnTo>
                    <a:pt x="39624" y="30480"/>
                  </a:lnTo>
                  <a:lnTo>
                    <a:pt x="39624" y="50292"/>
                  </a:lnTo>
                  <a:lnTo>
                    <a:pt x="12192" y="79248"/>
                  </a:lnTo>
                  <a:lnTo>
                    <a:pt x="6096" y="80772"/>
                  </a:lnTo>
                  <a:lnTo>
                    <a:pt x="0" y="80772"/>
                  </a:lnTo>
                </a:path>
              </a:pathLst>
            </a:custGeom>
            <a:ln w="1524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2" name="object 52"/>
            <p:cNvSpPr/>
            <p:nvPr/>
          </p:nvSpPr>
          <p:spPr>
            <a:xfrm>
              <a:off x="2002536" y="4162043"/>
              <a:ext cx="40005" cy="79375"/>
            </a:xfrm>
            <a:custGeom>
              <a:avLst/>
              <a:gdLst/>
              <a:ahLst/>
              <a:cxnLst/>
              <a:rect l="l" t="t" r="r" b="b"/>
              <a:pathLst>
                <a:path w="40005" h="79375">
                  <a:moveTo>
                    <a:pt x="0" y="0"/>
                  </a:moveTo>
                  <a:lnTo>
                    <a:pt x="6096" y="0"/>
                  </a:lnTo>
                  <a:lnTo>
                    <a:pt x="12192" y="1524"/>
                  </a:lnTo>
                  <a:lnTo>
                    <a:pt x="19812" y="4572"/>
                  </a:lnTo>
                  <a:lnTo>
                    <a:pt x="24384" y="7620"/>
                  </a:lnTo>
                  <a:lnTo>
                    <a:pt x="30480" y="12192"/>
                  </a:lnTo>
                  <a:lnTo>
                    <a:pt x="33528" y="18288"/>
                  </a:lnTo>
                  <a:lnTo>
                    <a:pt x="36576" y="22859"/>
                  </a:lnTo>
                  <a:lnTo>
                    <a:pt x="39624" y="30480"/>
                  </a:lnTo>
                  <a:lnTo>
                    <a:pt x="39624" y="50292"/>
                  </a:lnTo>
                  <a:lnTo>
                    <a:pt x="33528" y="62484"/>
                  </a:lnTo>
                  <a:lnTo>
                    <a:pt x="30480" y="67056"/>
                  </a:lnTo>
                  <a:lnTo>
                    <a:pt x="18288" y="76200"/>
                  </a:lnTo>
                  <a:lnTo>
                    <a:pt x="0" y="79248"/>
                  </a:lnTo>
                </a:path>
              </a:pathLst>
            </a:custGeom>
            <a:ln w="1524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53" name="object 53"/>
          <p:cNvGrpSpPr/>
          <p:nvPr/>
        </p:nvGrpSpPr>
        <p:grpSpPr>
          <a:xfrm>
            <a:off x="4571673" y="3991355"/>
            <a:ext cx="144618" cy="96520"/>
            <a:chOff x="1987295" y="3991355"/>
            <a:chExt cx="62865" cy="96520"/>
          </a:xfrm>
        </p:grpSpPr>
        <p:sp>
          <p:nvSpPr>
            <p:cNvPr id="54" name="object 54"/>
            <p:cNvSpPr/>
            <p:nvPr/>
          </p:nvSpPr>
          <p:spPr>
            <a:xfrm>
              <a:off x="2002536" y="3998975"/>
              <a:ext cx="40005" cy="81280"/>
            </a:xfrm>
            <a:custGeom>
              <a:avLst/>
              <a:gdLst/>
              <a:ahLst/>
              <a:cxnLst/>
              <a:rect l="l" t="t" r="r" b="b"/>
              <a:pathLst>
                <a:path w="40005" h="81279">
                  <a:moveTo>
                    <a:pt x="0" y="0"/>
                  </a:moveTo>
                  <a:lnTo>
                    <a:pt x="33528" y="18288"/>
                  </a:lnTo>
                  <a:lnTo>
                    <a:pt x="39624" y="32004"/>
                  </a:lnTo>
                  <a:lnTo>
                    <a:pt x="39624" y="50292"/>
                  </a:lnTo>
                  <a:lnTo>
                    <a:pt x="36576" y="57912"/>
                  </a:lnTo>
                  <a:lnTo>
                    <a:pt x="33528" y="62484"/>
                  </a:lnTo>
                  <a:lnTo>
                    <a:pt x="30480" y="68580"/>
                  </a:lnTo>
                  <a:lnTo>
                    <a:pt x="24384" y="73152"/>
                  </a:lnTo>
                  <a:lnTo>
                    <a:pt x="12192" y="79248"/>
                  </a:lnTo>
                  <a:lnTo>
                    <a:pt x="6096" y="80772"/>
                  </a:lnTo>
                  <a:lnTo>
                    <a:pt x="0" y="80772"/>
                  </a:lnTo>
                </a:path>
              </a:pathLst>
            </a:custGeom>
            <a:ln w="1524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5" name="object 55"/>
            <p:cNvSpPr/>
            <p:nvPr/>
          </p:nvSpPr>
          <p:spPr>
            <a:xfrm>
              <a:off x="1987295" y="3998975"/>
              <a:ext cx="15240" cy="81280"/>
            </a:xfrm>
            <a:custGeom>
              <a:avLst/>
              <a:gdLst/>
              <a:ahLst/>
              <a:cxnLst/>
              <a:rect l="l" t="t" r="r" b="b"/>
              <a:pathLst>
                <a:path w="15239" h="81279">
                  <a:moveTo>
                    <a:pt x="15240" y="0"/>
                  </a:moveTo>
                  <a:lnTo>
                    <a:pt x="0" y="0"/>
                  </a:lnTo>
                </a:path>
                <a:path w="15239" h="81279">
                  <a:moveTo>
                    <a:pt x="15240" y="80772"/>
                  </a:moveTo>
                  <a:lnTo>
                    <a:pt x="0" y="80772"/>
                  </a:lnTo>
                </a:path>
              </a:pathLst>
            </a:custGeom>
            <a:ln w="1524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56" name="object 56"/>
          <p:cNvSpPr/>
          <p:nvPr/>
        </p:nvSpPr>
        <p:spPr>
          <a:xfrm>
            <a:off x="4571672" y="4162044"/>
            <a:ext cx="35059" cy="0"/>
          </a:xfrm>
          <a:custGeom>
            <a:avLst/>
            <a:gdLst/>
            <a:ahLst/>
            <a:cxnLst/>
            <a:rect l="l" t="t" r="r" b="b"/>
            <a:pathLst>
              <a:path w="15239">
                <a:moveTo>
                  <a:pt x="15240" y="0"/>
                </a:moveTo>
                <a:lnTo>
                  <a:pt x="0" y="0"/>
                </a:lnTo>
              </a:path>
            </a:pathLst>
          </a:custGeom>
          <a:ln w="1524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7" name="object 57"/>
          <p:cNvSpPr/>
          <p:nvPr/>
        </p:nvSpPr>
        <p:spPr>
          <a:xfrm>
            <a:off x="4571672" y="4241291"/>
            <a:ext cx="35059" cy="0"/>
          </a:xfrm>
          <a:custGeom>
            <a:avLst/>
            <a:gdLst/>
            <a:ahLst/>
            <a:cxnLst/>
            <a:rect l="l" t="t" r="r" b="b"/>
            <a:pathLst>
              <a:path w="15239">
                <a:moveTo>
                  <a:pt x="15240" y="0"/>
                </a:moveTo>
                <a:lnTo>
                  <a:pt x="0" y="0"/>
                </a:lnTo>
              </a:path>
            </a:pathLst>
          </a:custGeom>
          <a:ln w="1524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8" name="object 58"/>
          <p:cNvSpPr/>
          <p:nvPr/>
        </p:nvSpPr>
        <p:spPr>
          <a:xfrm>
            <a:off x="4571672" y="4322064"/>
            <a:ext cx="35059" cy="0"/>
          </a:xfrm>
          <a:custGeom>
            <a:avLst/>
            <a:gdLst/>
            <a:ahLst/>
            <a:cxnLst/>
            <a:rect l="l" t="t" r="r" b="b"/>
            <a:pathLst>
              <a:path w="15239">
                <a:moveTo>
                  <a:pt x="15240" y="0"/>
                </a:moveTo>
                <a:lnTo>
                  <a:pt x="0" y="0"/>
                </a:lnTo>
              </a:path>
            </a:pathLst>
          </a:custGeom>
          <a:ln w="1524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pic>
        <p:nvPicPr>
          <p:cNvPr id="59" name="object 59"/>
          <p:cNvPicPr/>
          <p:nvPr/>
        </p:nvPicPr>
        <p:blipFill>
          <a:blip r:embed="rId3" cstate="print"/>
          <a:stretch>
            <a:fillRect/>
          </a:stretch>
        </p:blipFill>
        <p:spPr>
          <a:xfrm>
            <a:off x="3831930" y="3831335"/>
            <a:ext cx="171788" cy="499872"/>
          </a:xfrm>
          <a:prstGeom prst="rect">
            <a:avLst/>
          </a:prstGeom>
        </p:spPr>
      </p:pic>
      <p:sp>
        <p:nvSpPr>
          <p:cNvPr id="60" name="object 60"/>
          <p:cNvSpPr/>
          <p:nvPr/>
        </p:nvSpPr>
        <p:spPr>
          <a:xfrm>
            <a:off x="4561156" y="3831335"/>
            <a:ext cx="0" cy="167640"/>
          </a:xfrm>
          <a:custGeom>
            <a:avLst/>
            <a:gdLst/>
            <a:ahLst/>
            <a:cxnLst/>
            <a:rect l="l" t="t" r="r" b="b"/>
            <a:pathLst>
              <a:path h="167639">
                <a:moveTo>
                  <a:pt x="0" y="167640"/>
                </a:moveTo>
                <a:lnTo>
                  <a:pt x="0" y="0"/>
                </a:lnTo>
              </a:path>
            </a:pathLst>
          </a:custGeom>
          <a:ln w="1524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1" name="object 61"/>
          <p:cNvSpPr/>
          <p:nvPr/>
        </p:nvSpPr>
        <p:spPr>
          <a:xfrm>
            <a:off x="5276357" y="3831335"/>
            <a:ext cx="0" cy="167640"/>
          </a:xfrm>
          <a:custGeom>
            <a:avLst/>
            <a:gdLst/>
            <a:ahLst/>
            <a:cxnLst/>
            <a:rect l="l" t="t" r="r" b="b"/>
            <a:pathLst>
              <a:path h="167639">
                <a:moveTo>
                  <a:pt x="0" y="167640"/>
                </a:moveTo>
                <a:lnTo>
                  <a:pt x="0" y="0"/>
                </a:lnTo>
              </a:path>
            </a:pathLst>
          </a:custGeom>
          <a:ln w="1524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grpSp>
        <p:nvGrpSpPr>
          <p:cNvPr id="62" name="object 62"/>
          <p:cNvGrpSpPr/>
          <p:nvPr/>
        </p:nvGrpSpPr>
        <p:grpSpPr>
          <a:xfrm>
            <a:off x="3484851" y="3890772"/>
            <a:ext cx="2237921" cy="731520"/>
            <a:chOff x="1514856" y="3890772"/>
            <a:chExt cx="972819" cy="731520"/>
          </a:xfrm>
        </p:grpSpPr>
        <p:sp>
          <p:nvSpPr>
            <p:cNvPr id="63" name="object 63"/>
            <p:cNvSpPr/>
            <p:nvPr/>
          </p:nvSpPr>
          <p:spPr>
            <a:xfrm>
              <a:off x="1673351" y="4323588"/>
              <a:ext cx="620395" cy="299085"/>
            </a:xfrm>
            <a:custGeom>
              <a:avLst/>
              <a:gdLst/>
              <a:ahLst/>
              <a:cxnLst/>
              <a:rect l="l" t="t" r="r" b="b"/>
              <a:pathLst>
                <a:path w="620394" h="299085">
                  <a:moveTo>
                    <a:pt x="0" y="0"/>
                  </a:moveTo>
                  <a:lnTo>
                    <a:pt x="0" y="126491"/>
                  </a:lnTo>
                  <a:lnTo>
                    <a:pt x="620268" y="126491"/>
                  </a:lnTo>
                  <a:lnTo>
                    <a:pt x="620268" y="0"/>
                  </a:lnTo>
                </a:path>
                <a:path w="620394" h="299085">
                  <a:moveTo>
                    <a:pt x="309372" y="0"/>
                  </a:moveTo>
                  <a:lnTo>
                    <a:pt x="309372" y="298703"/>
                  </a:lnTo>
                </a:path>
              </a:pathLst>
            </a:custGeom>
            <a:ln w="1524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4" name="object 64"/>
            <p:cNvSpPr/>
            <p:nvPr/>
          </p:nvSpPr>
          <p:spPr>
            <a:xfrm>
              <a:off x="1522476" y="3898392"/>
              <a:ext cx="957580" cy="521334"/>
            </a:xfrm>
            <a:custGeom>
              <a:avLst/>
              <a:gdLst/>
              <a:ahLst/>
              <a:cxnLst/>
              <a:rect l="l" t="t" r="r" b="b"/>
              <a:pathLst>
                <a:path w="957580" h="521335">
                  <a:moveTo>
                    <a:pt x="957072" y="260604"/>
                  </a:moveTo>
                  <a:lnTo>
                    <a:pt x="942418" y="196154"/>
                  </a:lnTo>
                  <a:lnTo>
                    <a:pt x="900878" y="137715"/>
                  </a:lnTo>
                  <a:lnTo>
                    <a:pt x="871160" y="111342"/>
                  </a:lnTo>
                  <a:lnTo>
                    <a:pt x="836081" y="87184"/>
                  </a:lnTo>
                  <a:lnTo>
                    <a:pt x="796095" y="65477"/>
                  </a:lnTo>
                  <a:lnTo>
                    <a:pt x="751655" y="46458"/>
                  </a:lnTo>
                  <a:lnTo>
                    <a:pt x="703216" y="30366"/>
                  </a:lnTo>
                  <a:lnTo>
                    <a:pt x="651231" y="17436"/>
                  </a:lnTo>
                  <a:lnTo>
                    <a:pt x="596153" y="7907"/>
                  </a:lnTo>
                  <a:lnTo>
                    <a:pt x="538437" y="2016"/>
                  </a:lnTo>
                  <a:lnTo>
                    <a:pt x="478536" y="0"/>
                  </a:lnTo>
                  <a:lnTo>
                    <a:pt x="418634" y="2016"/>
                  </a:lnTo>
                  <a:lnTo>
                    <a:pt x="360918" y="7907"/>
                  </a:lnTo>
                  <a:lnTo>
                    <a:pt x="305840" y="17436"/>
                  </a:lnTo>
                  <a:lnTo>
                    <a:pt x="253855" y="30366"/>
                  </a:lnTo>
                  <a:lnTo>
                    <a:pt x="205416" y="46458"/>
                  </a:lnTo>
                  <a:lnTo>
                    <a:pt x="160976" y="65477"/>
                  </a:lnTo>
                  <a:lnTo>
                    <a:pt x="120990" y="87184"/>
                  </a:lnTo>
                  <a:lnTo>
                    <a:pt x="85911" y="111342"/>
                  </a:lnTo>
                  <a:lnTo>
                    <a:pt x="56193" y="137715"/>
                  </a:lnTo>
                  <a:lnTo>
                    <a:pt x="14653" y="196154"/>
                  </a:lnTo>
                  <a:lnTo>
                    <a:pt x="0" y="260604"/>
                  </a:lnTo>
                  <a:lnTo>
                    <a:pt x="3738" y="293161"/>
                  </a:lnTo>
                  <a:lnTo>
                    <a:pt x="32289" y="354518"/>
                  </a:lnTo>
                  <a:lnTo>
                    <a:pt x="85911" y="409199"/>
                  </a:lnTo>
                  <a:lnTo>
                    <a:pt x="120990" y="433411"/>
                  </a:lnTo>
                  <a:lnTo>
                    <a:pt x="160976" y="455206"/>
                  </a:lnTo>
                  <a:lnTo>
                    <a:pt x="205416" y="474333"/>
                  </a:lnTo>
                  <a:lnTo>
                    <a:pt x="253855" y="490542"/>
                  </a:lnTo>
                  <a:lnTo>
                    <a:pt x="305840" y="503583"/>
                  </a:lnTo>
                  <a:lnTo>
                    <a:pt x="360918" y="513208"/>
                  </a:lnTo>
                  <a:lnTo>
                    <a:pt x="418634" y="519166"/>
                  </a:lnTo>
                  <a:lnTo>
                    <a:pt x="478536" y="521208"/>
                  </a:lnTo>
                  <a:lnTo>
                    <a:pt x="538437" y="519166"/>
                  </a:lnTo>
                  <a:lnTo>
                    <a:pt x="596153" y="513208"/>
                  </a:lnTo>
                  <a:lnTo>
                    <a:pt x="651231" y="503583"/>
                  </a:lnTo>
                  <a:lnTo>
                    <a:pt x="703216" y="490542"/>
                  </a:lnTo>
                  <a:lnTo>
                    <a:pt x="751655" y="474333"/>
                  </a:lnTo>
                  <a:lnTo>
                    <a:pt x="796095" y="455206"/>
                  </a:lnTo>
                  <a:lnTo>
                    <a:pt x="836081" y="433411"/>
                  </a:lnTo>
                  <a:lnTo>
                    <a:pt x="871160" y="409199"/>
                  </a:lnTo>
                  <a:lnTo>
                    <a:pt x="900878" y="382818"/>
                  </a:lnTo>
                  <a:lnTo>
                    <a:pt x="942418" y="324549"/>
                  </a:lnTo>
                  <a:lnTo>
                    <a:pt x="957072" y="260604"/>
                  </a:lnTo>
                </a:path>
              </a:pathLst>
            </a:custGeom>
            <a:ln w="1524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65" name="object 65"/>
          <p:cNvSpPr/>
          <p:nvPr/>
        </p:nvSpPr>
        <p:spPr>
          <a:xfrm>
            <a:off x="5223769" y="4913377"/>
            <a:ext cx="239567" cy="253365"/>
          </a:xfrm>
          <a:custGeom>
            <a:avLst/>
            <a:gdLst/>
            <a:ahLst/>
            <a:cxnLst/>
            <a:rect l="l" t="t" r="r" b="b"/>
            <a:pathLst>
              <a:path w="104139" h="253364">
                <a:moveTo>
                  <a:pt x="51816" y="185927"/>
                </a:moveTo>
                <a:lnTo>
                  <a:pt x="51816" y="0"/>
                </a:lnTo>
              </a:path>
              <a:path w="104139" h="253364">
                <a:moveTo>
                  <a:pt x="12191" y="219455"/>
                </a:moveTo>
                <a:lnTo>
                  <a:pt x="89916" y="219455"/>
                </a:lnTo>
              </a:path>
              <a:path w="104139" h="253364">
                <a:moveTo>
                  <a:pt x="25908" y="252983"/>
                </a:moveTo>
                <a:lnTo>
                  <a:pt x="77724" y="252983"/>
                </a:lnTo>
              </a:path>
              <a:path w="104139" h="253364">
                <a:moveTo>
                  <a:pt x="0" y="185927"/>
                </a:moveTo>
                <a:lnTo>
                  <a:pt x="103632" y="185927"/>
                </a:lnTo>
              </a:path>
            </a:pathLst>
          </a:custGeom>
          <a:ln w="1524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6" name="object 66"/>
          <p:cNvSpPr/>
          <p:nvPr/>
        </p:nvSpPr>
        <p:spPr>
          <a:xfrm>
            <a:off x="5658497" y="4552189"/>
            <a:ext cx="1336619" cy="492759"/>
          </a:xfrm>
          <a:custGeom>
            <a:avLst/>
            <a:gdLst/>
            <a:ahLst/>
            <a:cxnLst/>
            <a:rect l="l" t="t" r="r" b="b"/>
            <a:pathLst>
              <a:path w="581025" h="492760">
                <a:moveTo>
                  <a:pt x="0" y="117347"/>
                </a:moveTo>
                <a:lnTo>
                  <a:pt x="3048" y="0"/>
                </a:lnTo>
                <a:lnTo>
                  <a:pt x="510540" y="0"/>
                </a:lnTo>
                <a:lnTo>
                  <a:pt x="510540" y="68579"/>
                </a:lnTo>
              </a:path>
              <a:path w="581025" h="492760">
                <a:moveTo>
                  <a:pt x="438912" y="413004"/>
                </a:moveTo>
                <a:lnTo>
                  <a:pt x="580644" y="413004"/>
                </a:lnTo>
                <a:lnTo>
                  <a:pt x="580644" y="74675"/>
                </a:lnTo>
                <a:lnTo>
                  <a:pt x="438912" y="74675"/>
                </a:lnTo>
                <a:lnTo>
                  <a:pt x="438912" y="413004"/>
                </a:lnTo>
                <a:close/>
              </a:path>
              <a:path w="581025" h="492760">
                <a:moveTo>
                  <a:pt x="0" y="362711"/>
                </a:moveTo>
                <a:lnTo>
                  <a:pt x="0" y="492251"/>
                </a:lnTo>
                <a:lnTo>
                  <a:pt x="510540" y="492251"/>
                </a:lnTo>
                <a:lnTo>
                  <a:pt x="510540" y="417575"/>
                </a:lnTo>
              </a:path>
            </a:pathLst>
          </a:custGeom>
          <a:ln w="1524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7" name="object 67"/>
          <p:cNvSpPr/>
          <p:nvPr/>
        </p:nvSpPr>
        <p:spPr>
          <a:xfrm>
            <a:off x="4466496" y="5262372"/>
            <a:ext cx="179677" cy="140335"/>
          </a:xfrm>
          <a:custGeom>
            <a:avLst/>
            <a:gdLst/>
            <a:ahLst/>
            <a:cxnLst/>
            <a:rect l="l" t="t" r="r" b="b"/>
            <a:pathLst>
              <a:path w="78105" h="140335">
                <a:moveTo>
                  <a:pt x="38100" y="74676"/>
                </a:moveTo>
                <a:lnTo>
                  <a:pt x="38100" y="0"/>
                </a:lnTo>
              </a:path>
              <a:path w="78105" h="140335">
                <a:moveTo>
                  <a:pt x="0" y="108204"/>
                </a:moveTo>
                <a:lnTo>
                  <a:pt x="77724" y="108204"/>
                </a:lnTo>
              </a:path>
              <a:path w="78105" h="140335">
                <a:moveTo>
                  <a:pt x="12191" y="140208"/>
                </a:moveTo>
                <a:lnTo>
                  <a:pt x="64008" y="140208"/>
                </a:lnTo>
              </a:path>
            </a:pathLst>
          </a:custGeom>
          <a:ln w="1524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8" name="object 68"/>
          <p:cNvSpPr/>
          <p:nvPr/>
        </p:nvSpPr>
        <p:spPr>
          <a:xfrm>
            <a:off x="4554142" y="4815841"/>
            <a:ext cx="0" cy="108585"/>
          </a:xfrm>
          <a:custGeom>
            <a:avLst/>
            <a:gdLst/>
            <a:ahLst/>
            <a:cxnLst/>
            <a:rect l="l" t="t" r="r" b="b"/>
            <a:pathLst>
              <a:path h="108585">
                <a:moveTo>
                  <a:pt x="0" y="0"/>
                </a:moveTo>
                <a:lnTo>
                  <a:pt x="0" y="108204"/>
                </a:lnTo>
              </a:path>
            </a:pathLst>
          </a:custGeom>
          <a:ln w="1524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9" name="object 69"/>
          <p:cNvSpPr/>
          <p:nvPr/>
        </p:nvSpPr>
        <p:spPr>
          <a:xfrm>
            <a:off x="4561156" y="4546091"/>
            <a:ext cx="785903" cy="127000"/>
          </a:xfrm>
          <a:custGeom>
            <a:avLst/>
            <a:gdLst/>
            <a:ahLst/>
            <a:cxnLst/>
            <a:rect l="l" t="t" r="r" b="b"/>
            <a:pathLst>
              <a:path w="341630" h="127000">
                <a:moveTo>
                  <a:pt x="341375" y="126491"/>
                </a:moveTo>
                <a:lnTo>
                  <a:pt x="341375" y="0"/>
                </a:lnTo>
                <a:lnTo>
                  <a:pt x="0" y="0"/>
                </a:lnTo>
              </a:path>
            </a:pathLst>
          </a:custGeom>
          <a:ln w="1524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grpSp>
        <p:nvGrpSpPr>
          <p:cNvPr id="70" name="object 70"/>
          <p:cNvGrpSpPr/>
          <p:nvPr/>
        </p:nvGrpSpPr>
        <p:grpSpPr>
          <a:xfrm>
            <a:off x="3775837" y="4578096"/>
            <a:ext cx="550716" cy="149860"/>
            <a:chOff x="1641347" y="4578096"/>
            <a:chExt cx="239395" cy="149860"/>
          </a:xfrm>
        </p:grpSpPr>
        <p:sp>
          <p:nvSpPr>
            <p:cNvPr id="71" name="object 71"/>
            <p:cNvSpPr/>
            <p:nvPr/>
          </p:nvSpPr>
          <p:spPr>
            <a:xfrm>
              <a:off x="1648967" y="4585716"/>
              <a:ext cx="154305" cy="94615"/>
            </a:xfrm>
            <a:custGeom>
              <a:avLst/>
              <a:gdLst/>
              <a:ahLst/>
              <a:cxnLst/>
              <a:rect l="l" t="t" r="r" b="b"/>
              <a:pathLst>
                <a:path w="154305" h="94614">
                  <a:moveTo>
                    <a:pt x="0" y="0"/>
                  </a:moveTo>
                  <a:lnTo>
                    <a:pt x="153924" y="94487"/>
                  </a:lnTo>
                </a:path>
              </a:pathLst>
            </a:custGeom>
            <a:ln w="1524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2" name="object 72"/>
            <p:cNvSpPr/>
            <p:nvPr/>
          </p:nvSpPr>
          <p:spPr>
            <a:xfrm>
              <a:off x="1780031" y="4648200"/>
              <a:ext cx="100965" cy="79375"/>
            </a:xfrm>
            <a:custGeom>
              <a:avLst/>
              <a:gdLst/>
              <a:ahLst/>
              <a:cxnLst/>
              <a:rect l="l" t="t" r="r" b="b"/>
              <a:pathLst>
                <a:path w="100964" h="79375">
                  <a:moveTo>
                    <a:pt x="100583" y="79248"/>
                  </a:moveTo>
                  <a:lnTo>
                    <a:pt x="0" y="56388"/>
                  </a:lnTo>
                  <a:lnTo>
                    <a:pt x="33527" y="0"/>
                  </a:lnTo>
                  <a:lnTo>
                    <a:pt x="100583" y="79248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73" name="object 73"/>
          <p:cNvSpPr/>
          <p:nvPr/>
        </p:nvSpPr>
        <p:spPr>
          <a:xfrm>
            <a:off x="3663651" y="2613661"/>
            <a:ext cx="94951" cy="79375"/>
          </a:xfrm>
          <a:custGeom>
            <a:avLst/>
            <a:gdLst/>
            <a:ahLst/>
            <a:cxnLst/>
            <a:rect l="l" t="t" r="r" b="b"/>
            <a:pathLst>
              <a:path w="41275" h="79375">
                <a:moveTo>
                  <a:pt x="1524" y="79248"/>
                </a:moveTo>
                <a:lnTo>
                  <a:pt x="7620" y="79248"/>
                </a:lnTo>
                <a:lnTo>
                  <a:pt x="13716" y="77724"/>
                </a:lnTo>
                <a:lnTo>
                  <a:pt x="39624" y="50292"/>
                </a:lnTo>
                <a:lnTo>
                  <a:pt x="41148" y="44196"/>
                </a:lnTo>
                <a:lnTo>
                  <a:pt x="41148" y="36576"/>
                </a:lnTo>
                <a:lnTo>
                  <a:pt x="38100" y="24384"/>
                </a:lnTo>
                <a:lnTo>
                  <a:pt x="7620" y="0"/>
                </a:lnTo>
                <a:lnTo>
                  <a:pt x="0" y="0"/>
                </a:lnTo>
              </a:path>
            </a:pathLst>
          </a:custGeom>
          <a:ln w="1524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grpSp>
        <p:nvGrpSpPr>
          <p:cNvPr id="74" name="object 74"/>
          <p:cNvGrpSpPr/>
          <p:nvPr/>
        </p:nvGrpSpPr>
        <p:grpSpPr>
          <a:xfrm>
            <a:off x="3646121" y="2444496"/>
            <a:ext cx="130010" cy="177165"/>
            <a:chOff x="1584960" y="2444496"/>
            <a:chExt cx="56515" cy="177165"/>
          </a:xfrm>
        </p:grpSpPr>
        <p:sp>
          <p:nvSpPr>
            <p:cNvPr id="75" name="object 75"/>
            <p:cNvSpPr/>
            <p:nvPr/>
          </p:nvSpPr>
          <p:spPr>
            <a:xfrm>
              <a:off x="1592580" y="2452116"/>
              <a:ext cx="41275" cy="81280"/>
            </a:xfrm>
            <a:custGeom>
              <a:avLst/>
              <a:gdLst/>
              <a:ahLst/>
              <a:cxnLst/>
              <a:rect l="l" t="t" r="r" b="b"/>
              <a:pathLst>
                <a:path w="41275" h="81280">
                  <a:moveTo>
                    <a:pt x="1524" y="80772"/>
                  </a:moveTo>
                  <a:lnTo>
                    <a:pt x="35052" y="62484"/>
                  </a:lnTo>
                  <a:lnTo>
                    <a:pt x="41148" y="42672"/>
                  </a:lnTo>
                  <a:lnTo>
                    <a:pt x="41148" y="36576"/>
                  </a:lnTo>
                  <a:lnTo>
                    <a:pt x="39624" y="30480"/>
                  </a:lnTo>
                  <a:lnTo>
                    <a:pt x="38100" y="22860"/>
                  </a:lnTo>
                  <a:lnTo>
                    <a:pt x="7620" y="0"/>
                  </a:lnTo>
                  <a:lnTo>
                    <a:pt x="0" y="0"/>
                  </a:lnTo>
                </a:path>
              </a:pathLst>
            </a:custGeom>
            <a:ln w="1524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6" name="object 76"/>
            <p:cNvSpPr/>
            <p:nvPr/>
          </p:nvSpPr>
          <p:spPr>
            <a:xfrm>
              <a:off x="1592580" y="2532887"/>
              <a:ext cx="41275" cy="81280"/>
            </a:xfrm>
            <a:custGeom>
              <a:avLst/>
              <a:gdLst/>
              <a:ahLst/>
              <a:cxnLst/>
              <a:rect l="l" t="t" r="r" b="b"/>
              <a:pathLst>
                <a:path w="41275" h="81280">
                  <a:moveTo>
                    <a:pt x="1524" y="80772"/>
                  </a:moveTo>
                  <a:lnTo>
                    <a:pt x="7620" y="80772"/>
                  </a:lnTo>
                  <a:lnTo>
                    <a:pt x="13716" y="77724"/>
                  </a:lnTo>
                  <a:lnTo>
                    <a:pt x="19812" y="76200"/>
                  </a:lnTo>
                  <a:lnTo>
                    <a:pt x="41148" y="42672"/>
                  </a:lnTo>
                  <a:lnTo>
                    <a:pt x="41148" y="36576"/>
                  </a:lnTo>
                  <a:lnTo>
                    <a:pt x="13716" y="1524"/>
                  </a:lnTo>
                  <a:lnTo>
                    <a:pt x="7620" y="0"/>
                  </a:lnTo>
                  <a:lnTo>
                    <a:pt x="0" y="0"/>
                  </a:lnTo>
                </a:path>
              </a:pathLst>
            </a:custGeom>
            <a:ln w="1524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77" name="object 77"/>
          <p:cNvGrpSpPr/>
          <p:nvPr/>
        </p:nvGrpSpPr>
        <p:grpSpPr>
          <a:xfrm>
            <a:off x="3632095" y="2685288"/>
            <a:ext cx="144618" cy="96520"/>
            <a:chOff x="1578863" y="2685288"/>
            <a:chExt cx="62865" cy="96520"/>
          </a:xfrm>
        </p:grpSpPr>
        <p:sp>
          <p:nvSpPr>
            <p:cNvPr id="78" name="object 78"/>
            <p:cNvSpPr/>
            <p:nvPr/>
          </p:nvSpPr>
          <p:spPr>
            <a:xfrm>
              <a:off x="1592580" y="2692908"/>
              <a:ext cx="41275" cy="81280"/>
            </a:xfrm>
            <a:custGeom>
              <a:avLst/>
              <a:gdLst/>
              <a:ahLst/>
              <a:cxnLst/>
              <a:rect l="l" t="t" r="r" b="b"/>
              <a:pathLst>
                <a:path w="41275" h="81280">
                  <a:moveTo>
                    <a:pt x="1524" y="80772"/>
                  </a:moveTo>
                  <a:lnTo>
                    <a:pt x="7620" y="80772"/>
                  </a:lnTo>
                  <a:lnTo>
                    <a:pt x="13716" y="79248"/>
                  </a:lnTo>
                  <a:lnTo>
                    <a:pt x="41148" y="44196"/>
                  </a:lnTo>
                  <a:lnTo>
                    <a:pt x="41148" y="36576"/>
                  </a:lnTo>
                  <a:lnTo>
                    <a:pt x="38100" y="24384"/>
                  </a:lnTo>
                  <a:lnTo>
                    <a:pt x="35052" y="18288"/>
                  </a:lnTo>
                  <a:lnTo>
                    <a:pt x="30480" y="12192"/>
                  </a:lnTo>
                  <a:lnTo>
                    <a:pt x="25908" y="9144"/>
                  </a:lnTo>
                  <a:lnTo>
                    <a:pt x="19812" y="4572"/>
                  </a:lnTo>
                  <a:lnTo>
                    <a:pt x="7620" y="1524"/>
                  </a:lnTo>
                  <a:lnTo>
                    <a:pt x="0" y="0"/>
                  </a:lnTo>
                </a:path>
              </a:pathLst>
            </a:custGeom>
            <a:ln w="1524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9" name="object 79"/>
            <p:cNvSpPr/>
            <p:nvPr/>
          </p:nvSpPr>
          <p:spPr>
            <a:xfrm>
              <a:off x="1578863" y="2692908"/>
              <a:ext cx="15240" cy="81280"/>
            </a:xfrm>
            <a:custGeom>
              <a:avLst/>
              <a:gdLst/>
              <a:ahLst/>
              <a:cxnLst/>
              <a:rect l="l" t="t" r="r" b="b"/>
              <a:pathLst>
                <a:path w="15240" h="81280">
                  <a:moveTo>
                    <a:pt x="15240" y="80772"/>
                  </a:moveTo>
                  <a:lnTo>
                    <a:pt x="0" y="80772"/>
                  </a:lnTo>
                </a:path>
                <a:path w="15240" h="81280">
                  <a:moveTo>
                    <a:pt x="15240" y="0"/>
                  </a:moveTo>
                  <a:lnTo>
                    <a:pt x="0" y="0"/>
                  </a:lnTo>
                </a:path>
              </a:pathLst>
            </a:custGeom>
            <a:ln w="1524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80" name="object 80"/>
          <p:cNvSpPr/>
          <p:nvPr/>
        </p:nvSpPr>
        <p:spPr>
          <a:xfrm>
            <a:off x="3632094" y="2613660"/>
            <a:ext cx="35059" cy="0"/>
          </a:xfrm>
          <a:custGeom>
            <a:avLst/>
            <a:gdLst/>
            <a:ahLst/>
            <a:cxnLst/>
            <a:rect l="l" t="t" r="r" b="b"/>
            <a:pathLst>
              <a:path w="15240">
                <a:moveTo>
                  <a:pt x="15240" y="0"/>
                </a:moveTo>
                <a:lnTo>
                  <a:pt x="0" y="0"/>
                </a:lnTo>
              </a:path>
            </a:pathLst>
          </a:custGeom>
          <a:ln w="1524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1" name="object 81"/>
          <p:cNvSpPr/>
          <p:nvPr/>
        </p:nvSpPr>
        <p:spPr>
          <a:xfrm>
            <a:off x="3632094" y="2532888"/>
            <a:ext cx="35059" cy="0"/>
          </a:xfrm>
          <a:custGeom>
            <a:avLst/>
            <a:gdLst/>
            <a:ahLst/>
            <a:cxnLst/>
            <a:rect l="l" t="t" r="r" b="b"/>
            <a:pathLst>
              <a:path w="15240">
                <a:moveTo>
                  <a:pt x="15240" y="0"/>
                </a:moveTo>
                <a:lnTo>
                  <a:pt x="0" y="0"/>
                </a:lnTo>
              </a:path>
            </a:pathLst>
          </a:custGeom>
          <a:ln w="1524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2" name="object 82"/>
          <p:cNvSpPr/>
          <p:nvPr/>
        </p:nvSpPr>
        <p:spPr>
          <a:xfrm>
            <a:off x="3632094" y="2452116"/>
            <a:ext cx="35059" cy="0"/>
          </a:xfrm>
          <a:custGeom>
            <a:avLst/>
            <a:gdLst/>
            <a:ahLst/>
            <a:cxnLst/>
            <a:rect l="l" t="t" r="r" b="b"/>
            <a:pathLst>
              <a:path w="15240">
                <a:moveTo>
                  <a:pt x="15240" y="0"/>
                </a:moveTo>
                <a:lnTo>
                  <a:pt x="0" y="0"/>
                </a:lnTo>
              </a:path>
            </a:pathLst>
          </a:custGeom>
          <a:ln w="1524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3" name="object 83"/>
          <p:cNvSpPr/>
          <p:nvPr/>
        </p:nvSpPr>
        <p:spPr>
          <a:xfrm>
            <a:off x="4378849" y="2615183"/>
            <a:ext cx="94951" cy="79375"/>
          </a:xfrm>
          <a:custGeom>
            <a:avLst/>
            <a:gdLst/>
            <a:ahLst/>
            <a:cxnLst/>
            <a:rect l="l" t="t" r="r" b="b"/>
            <a:pathLst>
              <a:path w="41275" h="79375">
                <a:moveTo>
                  <a:pt x="0" y="79248"/>
                </a:moveTo>
                <a:lnTo>
                  <a:pt x="33528" y="60960"/>
                </a:lnTo>
                <a:lnTo>
                  <a:pt x="38100" y="54864"/>
                </a:lnTo>
                <a:lnTo>
                  <a:pt x="39624" y="48768"/>
                </a:lnTo>
                <a:lnTo>
                  <a:pt x="41148" y="42672"/>
                </a:lnTo>
                <a:lnTo>
                  <a:pt x="41148" y="36576"/>
                </a:lnTo>
                <a:lnTo>
                  <a:pt x="39624" y="30480"/>
                </a:lnTo>
                <a:lnTo>
                  <a:pt x="38100" y="22860"/>
                </a:lnTo>
                <a:lnTo>
                  <a:pt x="33528" y="18288"/>
                </a:lnTo>
                <a:lnTo>
                  <a:pt x="30480" y="12192"/>
                </a:lnTo>
                <a:lnTo>
                  <a:pt x="25908" y="7620"/>
                </a:lnTo>
                <a:lnTo>
                  <a:pt x="13716" y="1524"/>
                </a:lnTo>
                <a:lnTo>
                  <a:pt x="7620" y="0"/>
                </a:lnTo>
                <a:lnTo>
                  <a:pt x="0" y="0"/>
                </a:lnTo>
              </a:path>
            </a:pathLst>
          </a:custGeom>
          <a:ln w="1524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grpSp>
        <p:nvGrpSpPr>
          <p:cNvPr id="84" name="object 84"/>
          <p:cNvGrpSpPr/>
          <p:nvPr/>
        </p:nvGrpSpPr>
        <p:grpSpPr>
          <a:xfrm>
            <a:off x="4361320" y="2444497"/>
            <a:ext cx="130010" cy="178435"/>
            <a:chOff x="1895855" y="2444496"/>
            <a:chExt cx="56515" cy="178435"/>
          </a:xfrm>
        </p:grpSpPr>
        <p:sp>
          <p:nvSpPr>
            <p:cNvPr id="85" name="object 85"/>
            <p:cNvSpPr/>
            <p:nvPr/>
          </p:nvSpPr>
          <p:spPr>
            <a:xfrm>
              <a:off x="1903475" y="2452116"/>
              <a:ext cx="41275" cy="81280"/>
            </a:xfrm>
            <a:custGeom>
              <a:avLst/>
              <a:gdLst/>
              <a:ahLst/>
              <a:cxnLst/>
              <a:rect l="l" t="t" r="r" b="b"/>
              <a:pathLst>
                <a:path w="41275" h="81280">
                  <a:moveTo>
                    <a:pt x="0" y="80772"/>
                  </a:moveTo>
                  <a:lnTo>
                    <a:pt x="7620" y="80772"/>
                  </a:lnTo>
                  <a:lnTo>
                    <a:pt x="13716" y="79248"/>
                  </a:lnTo>
                  <a:lnTo>
                    <a:pt x="25908" y="73152"/>
                  </a:lnTo>
                  <a:lnTo>
                    <a:pt x="30480" y="68580"/>
                  </a:lnTo>
                  <a:lnTo>
                    <a:pt x="33528" y="62484"/>
                  </a:lnTo>
                  <a:lnTo>
                    <a:pt x="38100" y="56388"/>
                  </a:lnTo>
                  <a:lnTo>
                    <a:pt x="39624" y="50292"/>
                  </a:lnTo>
                  <a:lnTo>
                    <a:pt x="41148" y="44196"/>
                  </a:lnTo>
                  <a:lnTo>
                    <a:pt x="41148" y="38100"/>
                  </a:lnTo>
                  <a:lnTo>
                    <a:pt x="39624" y="30480"/>
                  </a:lnTo>
                  <a:lnTo>
                    <a:pt x="38100" y="24384"/>
                  </a:lnTo>
                  <a:lnTo>
                    <a:pt x="33528" y="18288"/>
                  </a:lnTo>
                  <a:lnTo>
                    <a:pt x="30480" y="13716"/>
                  </a:lnTo>
                  <a:lnTo>
                    <a:pt x="25908" y="9144"/>
                  </a:lnTo>
                  <a:lnTo>
                    <a:pt x="19812" y="4572"/>
                  </a:lnTo>
                  <a:lnTo>
                    <a:pt x="13716" y="3048"/>
                  </a:lnTo>
                  <a:lnTo>
                    <a:pt x="7620" y="0"/>
                  </a:lnTo>
                  <a:lnTo>
                    <a:pt x="0" y="0"/>
                  </a:lnTo>
                </a:path>
              </a:pathLst>
            </a:custGeom>
            <a:ln w="1524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6" name="object 86"/>
            <p:cNvSpPr/>
            <p:nvPr/>
          </p:nvSpPr>
          <p:spPr>
            <a:xfrm>
              <a:off x="1903475" y="2532887"/>
              <a:ext cx="41275" cy="82550"/>
            </a:xfrm>
            <a:custGeom>
              <a:avLst/>
              <a:gdLst/>
              <a:ahLst/>
              <a:cxnLst/>
              <a:rect l="l" t="t" r="r" b="b"/>
              <a:pathLst>
                <a:path w="41275" h="82550">
                  <a:moveTo>
                    <a:pt x="0" y="82296"/>
                  </a:moveTo>
                  <a:lnTo>
                    <a:pt x="33528" y="62484"/>
                  </a:lnTo>
                  <a:lnTo>
                    <a:pt x="38100" y="57912"/>
                  </a:lnTo>
                  <a:lnTo>
                    <a:pt x="39624" y="51816"/>
                  </a:lnTo>
                  <a:lnTo>
                    <a:pt x="41148" y="44196"/>
                  </a:lnTo>
                  <a:lnTo>
                    <a:pt x="41148" y="38100"/>
                  </a:lnTo>
                  <a:lnTo>
                    <a:pt x="39624" y="30480"/>
                  </a:lnTo>
                  <a:lnTo>
                    <a:pt x="38100" y="24384"/>
                  </a:lnTo>
                  <a:lnTo>
                    <a:pt x="33528" y="18288"/>
                  </a:lnTo>
                  <a:lnTo>
                    <a:pt x="30480" y="13716"/>
                  </a:lnTo>
                  <a:lnTo>
                    <a:pt x="25908" y="9144"/>
                  </a:lnTo>
                  <a:lnTo>
                    <a:pt x="19812" y="4572"/>
                  </a:lnTo>
                  <a:lnTo>
                    <a:pt x="7620" y="1524"/>
                  </a:lnTo>
                  <a:lnTo>
                    <a:pt x="0" y="0"/>
                  </a:lnTo>
                </a:path>
              </a:pathLst>
            </a:custGeom>
            <a:ln w="1524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87" name="object 87"/>
          <p:cNvGrpSpPr/>
          <p:nvPr/>
        </p:nvGrpSpPr>
        <p:grpSpPr>
          <a:xfrm>
            <a:off x="4347298" y="2686811"/>
            <a:ext cx="144618" cy="96520"/>
            <a:chOff x="1889760" y="2686811"/>
            <a:chExt cx="62865" cy="96520"/>
          </a:xfrm>
        </p:grpSpPr>
        <p:sp>
          <p:nvSpPr>
            <p:cNvPr id="88" name="object 88"/>
            <p:cNvSpPr/>
            <p:nvPr/>
          </p:nvSpPr>
          <p:spPr>
            <a:xfrm>
              <a:off x="1903476" y="2694431"/>
              <a:ext cx="41275" cy="81280"/>
            </a:xfrm>
            <a:custGeom>
              <a:avLst/>
              <a:gdLst/>
              <a:ahLst/>
              <a:cxnLst/>
              <a:rect l="l" t="t" r="r" b="b"/>
              <a:pathLst>
                <a:path w="41275" h="81280">
                  <a:moveTo>
                    <a:pt x="0" y="80772"/>
                  </a:moveTo>
                  <a:lnTo>
                    <a:pt x="7620" y="80772"/>
                  </a:lnTo>
                  <a:lnTo>
                    <a:pt x="13716" y="77724"/>
                  </a:lnTo>
                  <a:lnTo>
                    <a:pt x="19812" y="76200"/>
                  </a:lnTo>
                  <a:lnTo>
                    <a:pt x="25908" y="71628"/>
                  </a:lnTo>
                  <a:lnTo>
                    <a:pt x="30480" y="67056"/>
                  </a:lnTo>
                  <a:lnTo>
                    <a:pt x="33528" y="62484"/>
                  </a:lnTo>
                  <a:lnTo>
                    <a:pt x="38100" y="56388"/>
                  </a:lnTo>
                  <a:lnTo>
                    <a:pt x="39624" y="50292"/>
                  </a:lnTo>
                  <a:lnTo>
                    <a:pt x="41148" y="42672"/>
                  </a:lnTo>
                  <a:lnTo>
                    <a:pt x="41148" y="36576"/>
                  </a:lnTo>
                  <a:lnTo>
                    <a:pt x="39624" y="30480"/>
                  </a:lnTo>
                  <a:lnTo>
                    <a:pt x="38100" y="24384"/>
                  </a:lnTo>
                  <a:lnTo>
                    <a:pt x="33528" y="18288"/>
                  </a:lnTo>
                  <a:lnTo>
                    <a:pt x="30480" y="12192"/>
                  </a:lnTo>
                  <a:lnTo>
                    <a:pt x="25908" y="7620"/>
                  </a:lnTo>
                  <a:lnTo>
                    <a:pt x="13716" y="1524"/>
                  </a:lnTo>
                  <a:lnTo>
                    <a:pt x="7620" y="0"/>
                  </a:lnTo>
                  <a:lnTo>
                    <a:pt x="0" y="0"/>
                  </a:lnTo>
                </a:path>
              </a:pathLst>
            </a:custGeom>
            <a:ln w="1524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9" name="object 89"/>
            <p:cNvSpPr/>
            <p:nvPr/>
          </p:nvSpPr>
          <p:spPr>
            <a:xfrm>
              <a:off x="1889760" y="2694431"/>
              <a:ext cx="13970" cy="81280"/>
            </a:xfrm>
            <a:custGeom>
              <a:avLst/>
              <a:gdLst/>
              <a:ahLst/>
              <a:cxnLst/>
              <a:rect l="l" t="t" r="r" b="b"/>
              <a:pathLst>
                <a:path w="13969" h="81280">
                  <a:moveTo>
                    <a:pt x="13716" y="80771"/>
                  </a:moveTo>
                  <a:lnTo>
                    <a:pt x="0" y="80771"/>
                  </a:lnTo>
                </a:path>
                <a:path w="13969" h="81280">
                  <a:moveTo>
                    <a:pt x="13716" y="0"/>
                  </a:moveTo>
                  <a:lnTo>
                    <a:pt x="0" y="0"/>
                  </a:lnTo>
                </a:path>
              </a:pathLst>
            </a:custGeom>
            <a:ln w="1524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90" name="object 90"/>
          <p:cNvSpPr/>
          <p:nvPr/>
        </p:nvSpPr>
        <p:spPr>
          <a:xfrm>
            <a:off x="4347297" y="2615183"/>
            <a:ext cx="32137" cy="0"/>
          </a:xfrm>
          <a:custGeom>
            <a:avLst/>
            <a:gdLst/>
            <a:ahLst/>
            <a:cxnLst/>
            <a:rect l="l" t="t" r="r" b="b"/>
            <a:pathLst>
              <a:path w="13969">
                <a:moveTo>
                  <a:pt x="13716" y="0"/>
                </a:moveTo>
                <a:lnTo>
                  <a:pt x="0" y="0"/>
                </a:lnTo>
              </a:path>
            </a:pathLst>
          </a:custGeom>
          <a:ln w="1524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1" name="object 91"/>
          <p:cNvSpPr/>
          <p:nvPr/>
        </p:nvSpPr>
        <p:spPr>
          <a:xfrm>
            <a:off x="4347297" y="2532888"/>
            <a:ext cx="32137" cy="0"/>
          </a:xfrm>
          <a:custGeom>
            <a:avLst/>
            <a:gdLst/>
            <a:ahLst/>
            <a:cxnLst/>
            <a:rect l="l" t="t" r="r" b="b"/>
            <a:pathLst>
              <a:path w="13969">
                <a:moveTo>
                  <a:pt x="13716" y="0"/>
                </a:moveTo>
                <a:lnTo>
                  <a:pt x="0" y="0"/>
                </a:lnTo>
              </a:path>
            </a:pathLst>
          </a:custGeom>
          <a:ln w="1524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2" name="object 92"/>
          <p:cNvSpPr/>
          <p:nvPr/>
        </p:nvSpPr>
        <p:spPr>
          <a:xfrm>
            <a:off x="4347297" y="2452116"/>
            <a:ext cx="32137" cy="0"/>
          </a:xfrm>
          <a:custGeom>
            <a:avLst/>
            <a:gdLst/>
            <a:ahLst/>
            <a:cxnLst/>
            <a:rect l="l" t="t" r="r" b="b"/>
            <a:pathLst>
              <a:path w="13969">
                <a:moveTo>
                  <a:pt x="13716" y="0"/>
                </a:moveTo>
                <a:lnTo>
                  <a:pt x="0" y="0"/>
                </a:lnTo>
              </a:path>
            </a:pathLst>
          </a:custGeom>
          <a:ln w="1524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3" name="object 93"/>
          <p:cNvSpPr/>
          <p:nvPr/>
        </p:nvSpPr>
        <p:spPr>
          <a:xfrm>
            <a:off x="5094052" y="2613661"/>
            <a:ext cx="92029" cy="79375"/>
          </a:xfrm>
          <a:custGeom>
            <a:avLst/>
            <a:gdLst/>
            <a:ahLst/>
            <a:cxnLst/>
            <a:rect l="l" t="t" r="r" b="b"/>
            <a:pathLst>
              <a:path w="40005" h="79375">
                <a:moveTo>
                  <a:pt x="0" y="79248"/>
                </a:moveTo>
                <a:lnTo>
                  <a:pt x="6096" y="79248"/>
                </a:lnTo>
                <a:lnTo>
                  <a:pt x="12192" y="77724"/>
                </a:lnTo>
                <a:lnTo>
                  <a:pt x="19812" y="74676"/>
                </a:lnTo>
                <a:lnTo>
                  <a:pt x="33528" y="60960"/>
                </a:lnTo>
                <a:lnTo>
                  <a:pt x="39624" y="50292"/>
                </a:lnTo>
                <a:lnTo>
                  <a:pt x="39624" y="30480"/>
                </a:lnTo>
                <a:lnTo>
                  <a:pt x="12192" y="1524"/>
                </a:lnTo>
                <a:lnTo>
                  <a:pt x="6096" y="0"/>
                </a:lnTo>
                <a:lnTo>
                  <a:pt x="0" y="0"/>
                </a:lnTo>
              </a:path>
            </a:pathLst>
          </a:custGeom>
          <a:ln w="1524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grpSp>
        <p:nvGrpSpPr>
          <p:cNvPr id="94" name="object 94"/>
          <p:cNvGrpSpPr/>
          <p:nvPr/>
        </p:nvGrpSpPr>
        <p:grpSpPr>
          <a:xfrm>
            <a:off x="5076519" y="2444496"/>
            <a:ext cx="127086" cy="177165"/>
            <a:chOff x="2206751" y="2444496"/>
            <a:chExt cx="55244" cy="177165"/>
          </a:xfrm>
        </p:grpSpPr>
        <p:sp>
          <p:nvSpPr>
            <p:cNvPr id="95" name="object 95"/>
            <p:cNvSpPr/>
            <p:nvPr/>
          </p:nvSpPr>
          <p:spPr>
            <a:xfrm>
              <a:off x="2214371" y="2452116"/>
              <a:ext cx="40005" cy="81280"/>
            </a:xfrm>
            <a:custGeom>
              <a:avLst/>
              <a:gdLst/>
              <a:ahLst/>
              <a:cxnLst/>
              <a:rect l="l" t="t" r="r" b="b"/>
              <a:pathLst>
                <a:path w="40005" h="81280">
                  <a:moveTo>
                    <a:pt x="0" y="80772"/>
                  </a:moveTo>
                  <a:lnTo>
                    <a:pt x="33528" y="62484"/>
                  </a:lnTo>
                  <a:lnTo>
                    <a:pt x="39624" y="50292"/>
                  </a:lnTo>
                  <a:lnTo>
                    <a:pt x="39624" y="30480"/>
                  </a:lnTo>
                  <a:lnTo>
                    <a:pt x="12192" y="1524"/>
                  </a:lnTo>
                  <a:lnTo>
                    <a:pt x="6096" y="0"/>
                  </a:lnTo>
                  <a:lnTo>
                    <a:pt x="0" y="0"/>
                  </a:lnTo>
                </a:path>
              </a:pathLst>
            </a:custGeom>
            <a:ln w="1524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6" name="object 96"/>
            <p:cNvSpPr/>
            <p:nvPr/>
          </p:nvSpPr>
          <p:spPr>
            <a:xfrm>
              <a:off x="2214371" y="2532887"/>
              <a:ext cx="40005" cy="81280"/>
            </a:xfrm>
            <a:custGeom>
              <a:avLst/>
              <a:gdLst/>
              <a:ahLst/>
              <a:cxnLst/>
              <a:rect l="l" t="t" r="r" b="b"/>
              <a:pathLst>
                <a:path w="40005" h="81280">
                  <a:moveTo>
                    <a:pt x="0" y="80772"/>
                  </a:moveTo>
                  <a:lnTo>
                    <a:pt x="6096" y="80772"/>
                  </a:lnTo>
                  <a:lnTo>
                    <a:pt x="12192" y="77724"/>
                  </a:lnTo>
                  <a:lnTo>
                    <a:pt x="19812" y="76200"/>
                  </a:lnTo>
                  <a:lnTo>
                    <a:pt x="33528" y="62484"/>
                  </a:lnTo>
                  <a:lnTo>
                    <a:pt x="39624" y="50292"/>
                  </a:lnTo>
                  <a:lnTo>
                    <a:pt x="39624" y="30480"/>
                  </a:lnTo>
                  <a:lnTo>
                    <a:pt x="12192" y="1524"/>
                  </a:lnTo>
                  <a:lnTo>
                    <a:pt x="6096" y="0"/>
                  </a:lnTo>
                  <a:lnTo>
                    <a:pt x="0" y="0"/>
                  </a:lnTo>
                </a:path>
              </a:pathLst>
            </a:custGeom>
            <a:ln w="1524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97" name="object 97"/>
          <p:cNvGrpSpPr/>
          <p:nvPr/>
        </p:nvGrpSpPr>
        <p:grpSpPr>
          <a:xfrm>
            <a:off x="5058993" y="2685288"/>
            <a:ext cx="144618" cy="96520"/>
            <a:chOff x="2199132" y="2685288"/>
            <a:chExt cx="62865" cy="96520"/>
          </a:xfrm>
        </p:grpSpPr>
        <p:sp>
          <p:nvSpPr>
            <p:cNvPr id="98" name="object 98"/>
            <p:cNvSpPr/>
            <p:nvPr/>
          </p:nvSpPr>
          <p:spPr>
            <a:xfrm>
              <a:off x="2214371" y="2692908"/>
              <a:ext cx="40005" cy="81280"/>
            </a:xfrm>
            <a:custGeom>
              <a:avLst/>
              <a:gdLst/>
              <a:ahLst/>
              <a:cxnLst/>
              <a:rect l="l" t="t" r="r" b="b"/>
              <a:pathLst>
                <a:path w="40005" h="81280">
                  <a:moveTo>
                    <a:pt x="0" y="80772"/>
                  </a:moveTo>
                  <a:lnTo>
                    <a:pt x="6096" y="80772"/>
                  </a:lnTo>
                  <a:lnTo>
                    <a:pt x="12192" y="79248"/>
                  </a:lnTo>
                  <a:lnTo>
                    <a:pt x="39624" y="50292"/>
                  </a:lnTo>
                  <a:lnTo>
                    <a:pt x="39624" y="30480"/>
                  </a:lnTo>
                  <a:lnTo>
                    <a:pt x="33528" y="18288"/>
                  </a:lnTo>
                  <a:lnTo>
                    <a:pt x="28956" y="12192"/>
                  </a:lnTo>
                  <a:lnTo>
                    <a:pt x="24384" y="9144"/>
                  </a:lnTo>
                  <a:lnTo>
                    <a:pt x="18288" y="4572"/>
                  </a:lnTo>
                  <a:lnTo>
                    <a:pt x="0" y="0"/>
                  </a:lnTo>
                </a:path>
              </a:pathLst>
            </a:custGeom>
            <a:ln w="1524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9" name="object 99"/>
            <p:cNvSpPr/>
            <p:nvPr/>
          </p:nvSpPr>
          <p:spPr>
            <a:xfrm>
              <a:off x="2199132" y="2692908"/>
              <a:ext cx="15240" cy="81280"/>
            </a:xfrm>
            <a:custGeom>
              <a:avLst/>
              <a:gdLst/>
              <a:ahLst/>
              <a:cxnLst/>
              <a:rect l="l" t="t" r="r" b="b"/>
              <a:pathLst>
                <a:path w="15239" h="81280">
                  <a:moveTo>
                    <a:pt x="15239" y="80772"/>
                  </a:moveTo>
                  <a:lnTo>
                    <a:pt x="0" y="80772"/>
                  </a:lnTo>
                </a:path>
                <a:path w="15239" h="81280">
                  <a:moveTo>
                    <a:pt x="15239" y="0"/>
                  </a:moveTo>
                  <a:lnTo>
                    <a:pt x="0" y="0"/>
                  </a:lnTo>
                </a:path>
              </a:pathLst>
            </a:custGeom>
            <a:ln w="1524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100" name="object 100"/>
          <p:cNvSpPr/>
          <p:nvPr/>
        </p:nvSpPr>
        <p:spPr>
          <a:xfrm>
            <a:off x="5058992" y="2613660"/>
            <a:ext cx="35059" cy="0"/>
          </a:xfrm>
          <a:custGeom>
            <a:avLst/>
            <a:gdLst/>
            <a:ahLst/>
            <a:cxnLst/>
            <a:rect l="l" t="t" r="r" b="b"/>
            <a:pathLst>
              <a:path w="15239">
                <a:moveTo>
                  <a:pt x="15239" y="0"/>
                </a:moveTo>
                <a:lnTo>
                  <a:pt x="0" y="0"/>
                </a:lnTo>
              </a:path>
            </a:pathLst>
          </a:custGeom>
          <a:ln w="1524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1" name="object 101"/>
          <p:cNvSpPr/>
          <p:nvPr/>
        </p:nvSpPr>
        <p:spPr>
          <a:xfrm>
            <a:off x="5058992" y="2532888"/>
            <a:ext cx="35059" cy="0"/>
          </a:xfrm>
          <a:custGeom>
            <a:avLst/>
            <a:gdLst/>
            <a:ahLst/>
            <a:cxnLst/>
            <a:rect l="l" t="t" r="r" b="b"/>
            <a:pathLst>
              <a:path w="15239">
                <a:moveTo>
                  <a:pt x="15239" y="0"/>
                </a:moveTo>
                <a:lnTo>
                  <a:pt x="0" y="0"/>
                </a:lnTo>
              </a:path>
            </a:pathLst>
          </a:custGeom>
          <a:ln w="1524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2" name="object 102"/>
          <p:cNvSpPr/>
          <p:nvPr/>
        </p:nvSpPr>
        <p:spPr>
          <a:xfrm>
            <a:off x="5058992" y="2452116"/>
            <a:ext cx="35059" cy="0"/>
          </a:xfrm>
          <a:custGeom>
            <a:avLst/>
            <a:gdLst/>
            <a:ahLst/>
            <a:cxnLst/>
            <a:rect l="l" t="t" r="r" b="b"/>
            <a:pathLst>
              <a:path w="15239">
                <a:moveTo>
                  <a:pt x="15239" y="0"/>
                </a:moveTo>
                <a:lnTo>
                  <a:pt x="0" y="0"/>
                </a:lnTo>
              </a:path>
            </a:pathLst>
          </a:custGeom>
          <a:ln w="1524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3" name="object 103"/>
          <p:cNvSpPr/>
          <p:nvPr/>
        </p:nvSpPr>
        <p:spPr>
          <a:xfrm>
            <a:off x="3632094" y="2282952"/>
            <a:ext cx="0" cy="169545"/>
          </a:xfrm>
          <a:custGeom>
            <a:avLst/>
            <a:gdLst/>
            <a:ahLst/>
            <a:cxnLst/>
            <a:rect l="l" t="t" r="r" b="b"/>
            <a:pathLst>
              <a:path h="169544">
                <a:moveTo>
                  <a:pt x="0" y="169164"/>
                </a:moveTo>
                <a:lnTo>
                  <a:pt x="0" y="0"/>
                </a:lnTo>
              </a:path>
            </a:pathLst>
          </a:custGeom>
          <a:ln w="1524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4" name="object 104"/>
          <p:cNvSpPr/>
          <p:nvPr/>
        </p:nvSpPr>
        <p:spPr>
          <a:xfrm>
            <a:off x="4343791" y="2282952"/>
            <a:ext cx="0" cy="169545"/>
          </a:xfrm>
          <a:custGeom>
            <a:avLst/>
            <a:gdLst/>
            <a:ahLst/>
            <a:cxnLst/>
            <a:rect l="l" t="t" r="r" b="b"/>
            <a:pathLst>
              <a:path h="169544">
                <a:moveTo>
                  <a:pt x="0" y="169164"/>
                </a:moveTo>
                <a:lnTo>
                  <a:pt x="0" y="0"/>
                </a:lnTo>
              </a:path>
            </a:pathLst>
          </a:custGeom>
          <a:ln w="1524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5" name="object 105"/>
          <p:cNvSpPr/>
          <p:nvPr/>
        </p:nvSpPr>
        <p:spPr>
          <a:xfrm>
            <a:off x="5055484" y="2282952"/>
            <a:ext cx="0" cy="169545"/>
          </a:xfrm>
          <a:custGeom>
            <a:avLst/>
            <a:gdLst/>
            <a:ahLst/>
            <a:cxnLst/>
            <a:rect l="l" t="t" r="r" b="b"/>
            <a:pathLst>
              <a:path h="169544">
                <a:moveTo>
                  <a:pt x="0" y="169164"/>
                </a:moveTo>
                <a:lnTo>
                  <a:pt x="0" y="0"/>
                </a:lnTo>
              </a:path>
            </a:pathLst>
          </a:custGeom>
          <a:ln w="1524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6" name="object 106"/>
          <p:cNvSpPr/>
          <p:nvPr/>
        </p:nvSpPr>
        <p:spPr>
          <a:xfrm>
            <a:off x="3632095" y="2775204"/>
            <a:ext cx="1424266" cy="269875"/>
          </a:xfrm>
          <a:custGeom>
            <a:avLst/>
            <a:gdLst/>
            <a:ahLst/>
            <a:cxnLst/>
            <a:rect l="l" t="t" r="r" b="b"/>
            <a:pathLst>
              <a:path w="619125" h="269875">
                <a:moveTo>
                  <a:pt x="0" y="0"/>
                </a:moveTo>
                <a:lnTo>
                  <a:pt x="0" y="126492"/>
                </a:lnTo>
                <a:lnTo>
                  <a:pt x="618744" y="126492"/>
                </a:lnTo>
                <a:lnTo>
                  <a:pt x="618744" y="0"/>
                </a:lnTo>
              </a:path>
              <a:path w="619125" h="269875">
                <a:moveTo>
                  <a:pt x="309372" y="0"/>
                </a:moveTo>
                <a:lnTo>
                  <a:pt x="309372" y="269748"/>
                </a:lnTo>
              </a:path>
            </a:pathLst>
          </a:custGeom>
          <a:ln w="1524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7" name="object 107"/>
          <p:cNvSpPr/>
          <p:nvPr/>
        </p:nvSpPr>
        <p:spPr>
          <a:xfrm>
            <a:off x="4228098" y="3371088"/>
            <a:ext cx="239567" cy="204470"/>
          </a:xfrm>
          <a:custGeom>
            <a:avLst/>
            <a:gdLst/>
            <a:ahLst/>
            <a:cxnLst/>
            <a:rect l="l" t="t" r="r" b="b"/>
            <a:pathLst>
              <a:path w="104139" h="204470">
                <a:moveTo>
                  <a:pt x="51815" y="138683"/>
                </a:moveTo>
                <a:lnTo>
                  <a:pt x="51815" y="0"/>
                </a:lnTo>
              </a:path>
              <a:path w="104139" h="204470">
                <a:moveTo>
                  <a:pt x="12191" y="172211"/>
                </a:moveTo>
                <a:lnTo>
                  <a:pt x="89915" y="172211"/>
                </a:lnTo>
              </a:path>
              <a:path w="104139" h="204470">
                <a:moveTo>
                  <a:pt x="25907" y="204215"/>
                </a:moveTo>
                <a:lnTo>
                  <a:pt x="77723" y="204215"/>
                </a:lnTo>
              </a:path>
              <a:path w="104139" h="204470">
                <a:moveTo>
                  <a:pt x="0" y="138683"/>
                </a:moveTo>
                <a:lnTo>
                  <a:pt x="103631" y="138683"/>
                </a:lnTo>
              </a:path>
            </a:pathLst>
          </a:custGeom>
          <a:ln w="1524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8" name="object 108"/>
          <p:cNvSpPr/>
          <p:nvPr/>
        </p:nvSpPr>
        <p:spPr>
          <a:xfrm>
            <a:off x="3246447" y="2351532"/>
            <a:ext cx="2202864" cy="520065"/>
          </a:xfrm>
          <a:custGeom>
            <a:avLst/>
            <a:gdLst/>
            <a:ahLst/>
            <a:cxnLst/>
            <a:rect l="l" t="t" r="r" b="b"/>
            <a:pathLst>
              <a:path w="957580" h="520064">
                <a:moveTo>
                  <a:pt x="957072" y="259080"/>
                </a:moveTo>
                <a:lnTo>
                  <a:pt x="942321" y="194727"/>
                </a:lnTo>
                <a:lnTo>
                  <a:pt x="900534" y="136535"/>
                </a:lnTo>
                <a:lnTo>
                  <a:pt x="870657" y="110321"/>
                </a:lnTo>
                <a:lnTo>
                  <a:pt x="835407" y="86334"/>
                </a:lnTo>
                <a:lnTo>
                  <a:pt x="795245" y="64802"/>
                </a:lnTo>
                <a:lnTo>
                  <a:pt x="750634" y="45955"/>
                </a:lnTo>
                <a:lnTo>
                  <a:pt x="702036" y="30022"/>
                </a:lnTo>
                <a:lnTo>
                  <a:pt x="649913" y="17230"/>
                </a:lnTo>
                <a:lnTo>
                  <a:pt x="594726" y="7810"/>
                </a:lnTo>
                <a:lnTo>
                  <a:pt x="536939" y="1990"/>
                </a:lnTo>
                <a:lnTo>
                  <a:pt x="477012" y="0"/>
                </a:lnTo>
                <a:lnTo>
                  <a:pt x="417136" y="1990"/>
                </a:lnTo>
                <a:lnTo>
                  <a:pt x="359491" y="7810"/>
                </a:lnTo>
                <a:lnTo>
                  <a:pt x="304522" y="17230"/>
                </a:lnTo>
                <a:lnTo>
                  <a:pt x="252675" y="30022"/>
                </a:lnTo>
                <a:lnTo>
                  <a:pt x="204394" y="45955"/>
                </a:lnTo>
                <a:lnTo>
                  <a:pt x="160126" y="64802"/>
                </a:lnTo>
                <a:lnTo>
                  <a:pt x="120316" y="86334"/>
                </a:lnTo>
                <a:lnTo>
                  <a:pt x="85408" y="110321"/>
                </a:lnTo>
                <a:lnTo>
                  <a:pt x="55849" y="136535"/>
                </a:lnTo>
                <a:lnTo>
                  <a:pt x="14556" y="194727"/>
                </a:lnTo>
                <a:lnTo>
                  <a:pt x="0" y="259080"/>
                </a:lnTo>
                <a:lnTo>
                  <a:pt x="3713" y="291637"/>
                </a:lnTo>
                <a:lnTo>
                  <a:pt x="32083" y="352994"/>
                </a:lnTo>
                <a:lnTo>
                  <a:pt x="85408" y="407675"/>
                </a:lnTo>
                <a:lnTo>
                  <a:pt x="120316" y="431887"/>
                </a:lnTo>
                <a:lnTo>
                  <a:pt x="160126" y="453682"/>
                </a:lnTo>
                <a:lnTo>
                  <a:pt x="204394" y="472809"/>
                </a:lnTo>
                <a:lnTo>
                  <a:pt x="252675" y="489018"/>
                </a:lnTo>
                <a:lnTo>
                  <a:pt x="304522" y="502059"/>
                </a:lnTo>
                <a:lnTo>
                  <a:pt x="359491" y="511684"/>
                </a:lnTo>
                <a:lnTo>
                  <a:pt x="417136" y="517642"/>
                </a:lnTo>
                <a:lnTo>
                  <a:pt x="477012" y="519684"/>
                </a:lnTo>
                <a:lnTo>
                  <a:pt x="536939" y="517642"/>
                </a:lnTo>
                <a:lnTo>
                  <a:pt x="594726" y="511684"/>
                </a:lnTo>
                <a:lnTo>
                  <a:pt x="649913" y="502059"/>
                </a:lnTo>
                <a:lnTo>
                  <a:pt x="702036" y="489018"/>
                </a:lnTo>
                <a:lnTo>
                  <a:pt x="750634" y="472809"/>
                </a:lnTo>
                <a:lnTo>
                  <a:pt x="795245" y="453682"/>
                </a:lnTo>
                <a:lnTo>
                  <a:pt x="835407" y="431887"/>
                </a:lnTo>
                <a:lnTo>
                  <a:pt x="870657" y="407675"/>
                </a:lnTo>
                <a:lnTo>
                  <a:pt x="900534" y="381294"/>
                </a:lnTo>
                <a:lnTo>
                  <a:pt x="942321" y="323025"/>
                </a:lnTo>
                <a:lnTo>
                  <a:pt x="957072" y="259080"/>
                </a:lnTo>
              </a:path>
            </a:pathLst>
          </a:custGeom>
          <a:ln w="1524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grpSp>
        <p:nvGrpSpPr>
          <p:cNvPr id="109" name="object 109"/>
          <p:cNvGrpSpPr/>
          <p:nvPr/>
        </p:nvGrpSpPr>
        <p:grpSpPr>
          <a:xfrm>
            <a:off x="4347297" y="2953511"/>
            <a:ext cx="1507531" cy="508000"/>
            <a:chOff x="1889760" y="2953511"/>
            <a:chExt cx="655320" cy="508000"/>
          </a:xfrm>
        </p:grpSpPr>
        <p:pic>
          <p:nvPicPr>
            <p:cNvPr id="110" name="object 110"/>
            <p:cNvPicPr/>
            <p:nvPr/>
          </p:nvPicPr>
          <p:blipFill>
            <a:blip r:embed="rId4" cstate="print"/>
            <a:stretch>
              <a:fillRect/>
            </a:stretch>
          </p:blipFill>
          <p:spPr>
            <a:xfrm>
              <a:off x="1889760" y="3038855"/>
              <a:ext cx="131064" cy="338328"/>
            </a:xfrm>
            <a:prstGeom prst="rect">
              <a:avLst/>
            </a:prstGeom>
          </p:spPr>
        </p:pic>
        <p:sp>
          <p:nvSpPr>
            <p:cNvPr id="111" name="object 111"/>
            <p:cNvSpPr/>
            <p:nvPr/>
          </p:nvSpPr>
          <p:spPr>
            <a:xfrm>
              <a:off x="2020824" y="2961131"/>
              <a:ext cx="516890" cy="492759"/>
            </a:xfrm>
            <a:custGeom>
              <a:avLst/>
              <a:gdLst/>
              <a:ahLst/>
              <a:cxnLst/>
              <a:rect l="l" t="t" r="r" b="b"/>
              <a:pathLst>
                <a:path w="516889" h="492760">
                  <a:moveTo>
                    <a:pt x="0" y="83819"/>
                  </a:moveTo>
                  <a:lnTo>
                    <a:pt x="0" y="0"/>
                  </a:lnTo>
                  <a:lnTo>
                    <a:pt x="516635" y="0"/>
                  </a:lnTo>
                  <a:lnTo>
                    <a:pt x="516635" y="70103"/>
                  </a:lnTo>
                </a:path>
                <a:path w="516889" h="492760">
                  <a:moveTo>
                    <a:pt x="3047" y="408432"/>
                  </a:moveTo>
                  <a:lnTo>
                    <a:pt x="3047" y="492251"/>
                  </a:lnTo>
                  <a:lnTo>
                    <a:pt x="516635" y="492251"/>
                  </a:lnTo>
                  <a:lnTo>
                    <a:pt x="516635" y="417575"/>
                  </a:lnTo>
                </a:path>
              </a:pathLst>
            </a:custGeom>
            <a:ln w="1524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112" name="object 112"/>
          <p:cNvSpPr/>
          <p:nvPr/>
        </p:nvSpPr>
        <p:spPr>
          <a:xfrm>
            <a:off x="4350802" y="4639056"/>
            <a:ext cx="407559" cy="177165"/>
          </a:xfrm>
          <a:custGeom>
            <a:avLst/>
            <a:gdLst/>
            <a:ahLst/>
            <a:cxnLst/>
            <a:rect l="l" t="t" r="r" b="b"/>
            <a:pathLst>
              <a:path w="177164" h="177164">
                <a:moveTo>
                  <a:pt x="0" y="176783"/>
                </a:moveTo>
                <a:lnTo>
                  <a:pt x="176783" y="176783"/>
                </a:lnTo>
                <a:lnTo>
                  <a:pt x="176783" y="0"/>
                </a:lnTo>
                <a:lnTo>
                  <a:pt x="0" y="0"/>
                </a:lnTo>
                <a:lnTo>
                  <a:pt x="0" y="176783"/>
                </a:lnTo>
                <a:close/>
              </a:path>
            </a:pathLst>
          </a:custGeom>
          <a:ln w="1524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grpSp>
        <p:nvGrpSpPr>
          <p:cNvPr id="113" name="object 113"/>
          <p:cNvGrpSpPr/>
          <p:nvPr/>
        </p:nvGrpSpPr>
        <p:grpSpPr>
          <a:xfrm>
            <a:off x="4484026" y="1429512"/>
            <a:ext cx="109559" cy="47625"/>
            <a:chOff x="1949195" y="1429511"/>
            <a:chExt cx="47625" cy="47625"/>
          </a:xfrm>
        </p:grpSpPr>
        <p:sp>
          <p:nvSpPr>
            <p:cNvPr id="114" name="object 114"/>
            <p:cNvSpPr/>
            <p:nvPr/>
          </p:nvSpPr>
          <p:spPr>
            <a:xfrm>
              <a:off x="1953767" y="1434083"/>
              <a:ext cx="38100" cy="38100"/>
            </a:xfrm>
            <a:custGeom>
              <a:avLst/>
              <a:gdLst/>
              <a:ahLst/>
              <a:cxnLst/>
              <a:rect l="l" t="t" r="r" b="b"/>
              <a:pathLst>
                <a:path w="38100" h="38100">
                  <a:moveTo>
                    <a:pt x="18288" y="38099"/>
                  </a:moveTo>
                  <a:lnTo>
                    <a:pt x="10929" y="36742"/>
                  </a:lnTo>
                  <a:lnTo>
                    <a:pt x="5143" y="32956"/>
                  </a:lnTo>
                  <a:lnTo>
                    <a:pt x="1357" y="27170"/>
                  </a:lnTo>
                  <a:lnTo>
                    <a:pt x="0" y="19811"/>
                  </a:lnTo>
                  <a:lnTo>
                    <a:pt x="1357" y="12215"/>
                  </a:lnTo>
                  <a:lnTo>
                    <a:pt x="5143" y="5905"/>
                  </a:lnTo>
                  <a:lnTo>
                    <a:pt x="10929" y="1595"/>
                  </a:lnTo>
                  <a:lnTo>
                    <a:pt x="18288" y="0"/>
                  </a:lnTo>
                  <a:lnTo>
                    <a:pt x="25884" y="1595"/>
                  </a:lnTo>
                  <a:lnTo>
                    <a:pt x="32194" y="5905"/>
                  </a:lnTo>
                  <a:lnTo>
                    <a:pt x="36504" y="12215"/>
                  </a:lnTo>
                  <a:lnTo>
                    <a:pt x="38100" y="19811"/>
                  </a:lnTo>
                  <a:lnTo>
                    <a:pt x="36504" y="27170"/>
                  </a:lnTo>
                  <a:lnTo>
                    <a:pt x="32194" y="32956"/>
                  </a:lnTo>
                  <a:lnTo>
                    <a:pt x="25884" y="36742"/>
                  </a:lnTo>
                  <a:lnTo>
                    <a:pt x="18288" y="38099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5" name="object 115"/>
            <p:cNvSpPr/>
            <p:nvPr/>
          </p:nvSpPr>
          <p:spPr>
            <a:xfrm>
              <a:off x="1953767" y="1434083"/>
              <a:ext cx="38100" cy="38100"/>
            </a:xfrm>
            <a:custGeom>
              <a:avLst/>
              <a:gdLst/>
              <a:ahLst/>
              <a:cxnLst/>
              <a:rect l="l" t="t" r="r" b="b"/>
              <a:pathLst>
                <a:path w="38100" h="38100">
                  <a:moveTo>
                    <a:pt x="0" y="19811"/>
                  </a:moveTo>
                  <a:lnTo>
                    <a:pt x="1357" y="12215"/>
                  </a:lnTo>
                  <a:lnTo>
                    <a:pt x="5143" y="5905"/>
                  </a:lnTo>
                  <a:lnTo>
                    <a:pt x="10929" y="1595"/>
                  </a:lnTo>
                  <a:lnTo>
                    <a:pt x="18288" y="0"/>
                  </a:lnTo>
                  <a:lnTo>
                    <a:pt x="25884" y="1595"/>
                  </a:lnTo>
                  <a:lnTo>
                    <a:pt x="32194" y="5905"/>
                  </a:lnTo>
                  <a:lnTo>
                    <a:pt x="36504" y="12215"/>
                  </a:lnTo>
                  <a:lnTo>
                    <a:pt x="38100" y="19811"/>
                  </a:lnTo>
                  <a:lnTo>
                    <a:pt x="36504" y="27170"/>
                  </a:lnTo>
                  <a:lnTo>
                    <a:pt x="32194" y="32956"/>
                  </a:lnTo>
                  <a:lnTo>
                    <a:pt x="25884" y="36742"/>
                  </a:lnTo>
                  <a:lnTo>
                    <a:pt x="18288" y="38099"/>
                  </a:lnTo>
                  <a:lnTo>
                    <a:pt x="10929" y="36742"/>
                  </a:lnTo>
                  <a:lnTo>
                    <a:pt x="5143" y="32956"/>
                  </a:lnTo>
                  <a:lnTo>
                    <a:pt x="1357" y="27170"/>
                  </a:lnTo>
                  <a:lnTo>
                    <a:pt x="0" y="19811"/>
                  </a:lnTo>
                </a:path>
              </a:pathLst>
            </a:custGeom>
            <a:ln w="9144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116" name="object 116"/>
          <p:cNvGrpSpPr/>
          <p:nvPr/>
        </p:nvGrpSpPr>
        <p:grpSpPr>
          <a:xfrm>
            <a:off x="4287698" y="2880360"/>
            <a:ext cx="109559" cy="47625"/>
            <a:chOff x="1863852" y="2880359"/>
            <a:chExt cx="47625" cy="47625"/>
          </a:xfrm>
        </p:grpSpPr>
        <p:sp>
          <p:nvSpPr>
            <p:cNvPr id="117" name="object 117"/>
            <p:cNvSpPr/>
            <p:nvPr/>
          </p:nvSpPr>
          <p:spPr>
            <a:xfrm>
              <a:off x="1868424" y="2884931"/>
              <a:ext cx="38100" cy="38100"/>
            </a:xfrm>
            <a:custGeom>
              <a:avLst/>
              <a:gdLst/>
              <a:ahLst/>
              <a:cxnLst/>
              <a:rect l="l" t="t" r="r" b="b"/>
              <a:pathLst>
                <a:path w="38100" h="38100">
                  <a:moveTo>
                    <a:pt x="19812" y="38099"/>
                  </a:moveTo>
                  <a:lnTo>
                    <a:pt x="12215" y="36742"/>
                  </a:lnTo>
                  <a:lnTo>
                    <a:pt x="5905" y="32956"/>
                  </a:lnTo>
                  <a:lnTo>
                    <a:pt x="1595" y="27170"/>
                  </a:lnTo>
                  <a:lnTo>
                    <a:pt x="0" y="19811"/>
                  </a:lnTo>
                  <a:lnTo>
                    <a:pt x="1595" y="12215"/>
                  </a:lnTo>
                  <a:lnTo>
                    <a:pt x="5905" y="5905"/>
                  </a:lnTo>
                  <a:lnTo>
                    <a:pt x="12215" y="1595"/>
                  </a:lnTo>
                  <a:lnTo>
                    <a:pt x="19812" y="0"/>
                  </a:lnTo>
                  <a:lnTo>
                    <a:pt x="27170" y="1595"/>
                  </a:lnTo>
                  <a:lnTo>
                    <a:pt x="32956" y="5905"/>
                  </a:lnTo>
                  <a:lnTo>
                    <a:pt x="36742" y="12215"/>
                  </a:lnTo>
                  <a:lnTo>
                    <a:pt x="38100" y="19811"/>
                  </a:lnTo>
                  <a:lnTo>
                    <a:pt x="36742" y="27170"/>
                  </a:lnTo>
                  <a:lnTo>
                    <a:pt x="32956" y="32956"/>
                  </a:lnTo>
                  <a:lnTo>
                    <a:pt x="27170" y="36742"/>
                  </a:lnTo>
                  <a:lnTo>
                    <a:pt x="19812" y="38099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8" name="object 118"/>
            <p:cNvSpPr/>
            <p:nvPr/>
          </p:nvSpPr>
          <p:spPr>
            <a:xfrm>
              <a:off x="1868424" y="2884931"/>
              <a:ext cx="38100" cy="38100"/>
            </a:xfrm>
            <a:custGeom>
              <a:avLst/>
              <a:gdLst/>
              <a:ahLst/>
              <a:cxnLst/>
              <a:rect l="l" t="t" r="r" b="b"/>
              <a:pathLst>
                <a:path w="38100" h="38100">
                  <a:moveTo>
                    <a:pt x="0" y="19811"/>
                  </a:moveTo>
                  <a:lnTo>
                    <a:pt x="1595" y="12215"/>
                  </a:lnTo>
                  <a:lnTo>
                    <a:pt x="5905" y="5905"/>
                  </a:lnTo>
                  <a:lnTo>
                    <a:pt x="12215" y="1595"/>
                  </a:lnTo>
                  <a:lnTo>
                    <a:pt x="19812" y="0"/>
                  </a:lnTo>
                  <a:lnTo>
                    <a:pt x="27170" y="1595"/>
                  </a:lnTo>
                  <a:lnTo>
                    <a:pt x="32956" y="5905"/>
                  </a:lnTo>
                  <a:lnTo>
                    <a:pt x="36742" y="12215"/>
                  </a:lnTo>
                  <a:lnTo>
                    <a:pt x="38100" y="19811"/>
                  </a:lnTo>
                  <a:lnTo>
                    <a:pt x="36742" y="27170"/>
                  </a:lnTo>
                  <a:lnTo>
                    <a:pt x="32956" y="32956"/>
                  </a:lnTo>
                  <a:lnTo>
                    <a:pt x="27170" y="36742"/>
                  </a:lnTo>
                  <a:lnTo>
                    <a:pt x="19812" y="38099"/>
                  </a:lnTo>
                  <a:lnTo>
                    <a:pt x="12215" y="36742"/>
                  </a:lnTo>
                  <a:lnTo>
                    <a:pt x="5905" y="32956"/>
                  </a:lnTo>
                  <a:lnTo>
                    <a:pt x="1595" y="27170"/>
                  </a:lnTo>
                  <a:lnTo>
                    <a:pt x="0" y="19811"/>
                  </a:lnTo>
                </a:path>
              </a:pathLst>
            </a:custGeom>
            <a:ln w="9144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119" name="object 119"/>
          <p:cNvGrpSpPr/>
          <p:nvPr/>
        </p:nvGrpSpPr>
        <p:grpSpPr>
          <a:xfrm>
            <a:off x="4505061" y="4428745"/>
            <a:ext cx="109559" cy="47625"/>
            <a:chOff x="1958339" y="4428744"/>
            <a:chExt cx="47625" cy="47625"/>
          </a:xfrm>
        </p:grpSpPr>
        <p:sp>
          <p:nvSpPr>
            <p:cNvPr id="120" name="object 120"/>
            <p:cNvSpPr/>
            <p:nvPr/>
          </p:nvSpPr>
          <p:spPr>
            <a:xfrm>
              <a:off x="1962911" y="4433316"/>
              <a:ext cx="38100" cy="38100"/>
            </a:xfrm>
            <a:custGeom>
              <a:avLst/>
              <a:gdLst/>
              <a:ahLst/>
              <a:cxnLst/>
              <a:rect l="l" t="t" r="r" b="b"/>
              <a:pathLst>
                <a:path w="38100" h="38100">
                  <a:moveTo>
                    <a:pt x="19812" y="38099"/>
                  </a:moveTo>
                  <a:lnTo>
                    <a:pt x="12215" y="36504"/>
                  </a:lnTo>
                  <a:lnTo>
                    <a:pt x="5905" y="32194"/>
                  </a:lnTo>
                  <a:lnTo>
                    <a:pt x="1595" y="25884"/>
                  </a:lnTo>
                  <a:lnTo>
                    <a:pt x="0" y="18287"/>
                  </a:lnTo>
                  <a:lnTo>
                    <a:pt x="1595" y="10929"/>
                  </a:lnTo>
                  <a:lnTo>
                    <a:pt x="5905" y="5143"/>
                  </a:lnTo>
                  <a:lnTo>
                    <a:pt x="12215" y="1357"/>
                  </a:lnTo>
                  <a:lnTo>
                    <a:pt x="19812" y="0"/>
                  </a:lnTo>
                  <a:lnTo>
                    <a:pt x="27170" y="1357"/>
                  </a:lnTo>
                  <a:lnTo>
                    <a:pt x="32956" y="5143"/>
                  </a:lnTo>
                  <a:lnTo>
                    <a:pt x="36742" y="10929"/>
                  </a:lnTo>
                  <a:lnTo>
                    <a:pt x="38100" y="18287"/>
                  </a:lnTo>
                  <a:lnTo>
                    <a:pt x="36742" y="25884"/>
                  </a:lnTo>
                  <a:lnTo>
                    <a:pt x="32956" y="32194"/>
                  </a:lnTo>
                  <a:lnTo>
                    <a:pt x="27170" y="36504"/>
                  </a:lnTo>
                  <a:lnTo>
                    <a:pt x="19812" y="38099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1" name="object 121"/>
            <p:cNvSpPr/>
            <p:nvPr/>
          </p:nvSpPr>
          <p:spPr>
            <a:xfrm>
              <a:off x="1962911" y="4433316"/>
              <a:ext cx="38100" cy="38100"/>
            </a:xfrm>
            <a:custGeom>
              <a:avLst/>
              <a:gdLst/>
              <a:ahLst/>
              <a:cxnLst/>
              <a:rect l="l" t="t" r="r" b="b"/>
              <a:pathLst>
                <a:path w="38100" h="38100">
                  <a:moveTo>
                    <a:pt x="0" y="18287"/>
                  </a:moveTo>
                  <a:lnTo>
                    <a:pt x="1595" y="10929"/>
                  </a:lnTo>
                  <a:lnTo>
                    <a:pt x="5905" y="5143"/>
                  </a:lnTo>
                  <a:lnTo>
                    <a:pt x="12215" y="1357"/>
                  </a:lnTo>
                  <a:lnTo>
                    <a:pt x="19812" y="0"/>
                  </a:lnTo>
                  <a:lnTo>
                    <a:pt x="27170" y="1357"/>
                  </a:lnTo>
                  <a:lnTo>
                    <a:pt x="32956" y="5143"/>
                  </a:lnTo>
                  <a:lnTo>
                    <a:pt x="36742" y="10929"/>
                  </a:lnTo>
                  <a:lnTo>
                    <a:pt x="38100" y="18287"/>
                  </a:lnTo>
                  <a:lnTo>
                    <a:pt x="36742" y="25884"/>
                  </a:lnTo>
                  <a:lnTo>
                    <a:pt x="32956" y="32194"/>
                  </a:lnTo>
                  <a:lnTo>
                    <a:pt x="27170" y="36504"/>
                  </a:lnTo>
                  <a:lnTo>
                    <a:pt x="19812" y="38099"/>
                  </a:lnTo>
                  <a:lnTo>
                    <a:pt x="12215" y="36504"/>
                  </a:lnTo>
                  <a:lnTo>
                    <a:pt x="5905" y="32194"/>
                  </a:lnTo>
                  <a:lnTo>
                    <a:pt x="1595" y="25884"/>
                  </a:lnTo>
                  <a:lnTo>
                    <a:pt x="0" y="18287"/>
                  </a:lnTo>
                </a:path>
              </a:pathLst>
            </a:custGeom>
            <a:ln w="9144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122" name="object 122"/>
          <p:cNvGrpSpPr/>
          <p:nvPr/>
        </p:nvGrpSpPr>
        <p:grpSpPr>
          <a:xfrm>
            <a:off x="4505061" y="4520183"/>
            <a:ext cx="109559" cy="45720"/>
            <a:chOff x="1958339" y="4520183"/>
            <a:chExt cx="47625" cy="45720"/>
          </a:xfrm>
        </p:grpSpPr>
        <p:sp>
          <p:nvSpPr>
            <p:cNvPr id="123" name="object 123"/>
            <p:cNvSpPr/>
            <p:nvPr/>
          </p:nvSpPr>
          <p:spPr>
            <a:xfrm>
              <a:off x="1962911" y="4524755"/>
              <a:ext cx="38100" cy="36830"/>
            </a:xfrm>
            <a:custGeom>
              <a:avLst/>
              <a:gdLst/>
              <a:ahLst/>
              <a:cxnLst/>
              <a:rect l="l" t="t" r="r" b="b"/>
              <a:pathLst>
                <a:path w="38100" h="36829">
                  <a:moveTo>
                    <a:pt x="30480" y="36576"/>
                  </a:moveTo>
                  <a:lnTo>
                    <a:pt x="19812" y="36576"/>
                  </a:lnTo>
                  <a:lnTo>
                    <a:pt x="12215" y="35242"/>
                  </a:lnTo>
                  <a:lnTo>
                    <a:pt x="5905" y="31623"/>
                  </a:lnTo>
                  <a:lnTo>
                    <a:pt x="1595" y="26289"/>
                  </a:lnTo>
                  <a:lnTo>
                    <a:pt x="0" y="19812"/>
                  </a:lnTo>
                  <a:lnTo>
                    <a:pt x="1595" y="12215"/>
                  </a:lnTo>
                  <a:lnTo>
                    <a:pt x="5905" y="5905"/>
                  </a:lnTo>
                  <a:lnTo>
                    <a:pt x="12215" y="1595"/>
                  </a:lnTo>
                  <a:lnTo>
                    <a:pt x="19812" y="0"/>
                  </a:lnTo>
                  <a:lnTo>
                    <a:pt x="27170" y="1595"/>
                  </a:lnTo>
                  <a:lnTo>
                    <a:pt x="32956" y="5905"/>
                  </a:lnTo>
                  <a:lnTo>
                    <a:pt x="36742" y="12215"/>
                  </a:lnTo>
                  <a:lnTo>
                    <a:pt x="38100" y="19812"/>
                  </a:lnTo>
                  <a:lnTo>
                    <a:pt x="38100" y="28956"/>
                  </a:lnTo>
                  <a:lnTo>
                    <a:pt x="30480" y="36576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4" name="object 124"/>
            <p:cNvSpPr/>
            <p:nvPr/>
          </p:nvSpPr>
          <p:spPr>
            <a:xfrm>
              <a:off x="1962911" y="4524755"/>
              <a:ext cx="38100" cy="36830"/>
            </a:xfrm>
            <a:custGeom>
              <a:avLst/>
              <a:gdLst/>
              <a:ahLst/>
              <a:cxnLst/>
              <a:rect l="l" t="t" r="r" b="b"/>
              <a:pathLst>
                <a:path w="38100" h="36829">
                  <a:moveTo>
                    <a:pt x="0" y="19812"/>
                  </a:moveTo>
                  <a:lnTo>
                    <a:pt x="1595" y="12215"/>
                  </a:lnTo>
                  <a:lnTo>
                    <a:pt x="5905" y="5905"/>
                  </a:lnTo>
                  <a:lnTo>
                    <a:pt x="12215" y="1595"/>
                  </a:lnTo>
                  <a:lnTo>
                    <a:pt x="19812" y="0"/>
                  </a:lnTo>
                  <a:lnTo>
                    <a:pt x="27170" y="1595"/>
                  </a:lnTo>
                  <a:lnTo>
                    <a:pt x="32956" y="5905"/>
                  </a:lnTo>
                  <a:lnTo>
                    <a:pt x="36742" y="12215"/>
                  </a:lnTo>
                  <a:lnTo>
                    <a:pt x="38100" y="19812"/>
                  </a:lnTo>
                  <a:lnTo>
                    <a:pt x="38100" y="28956"/>
                  </a:lnTo>
                  <a:lnTo>
                    <a:pt x="30480" y="36576"/>
                  </a:lnTo>
                  <a:lnTo>
                    <a:pt x="19812" y="36576"/>
                  </a:lnTo>
                  <a:lnTo>
                    <a:pt x="12215" y="35242"/>
                  </a:lnTo>
                  <a:lnTo>
                    <a:pt x="5905" y="31623"/>
                  </a:lnTo>
                  <a:lnTo>
                    <a:pt x="1595" y="26289"/>
                  </a:lnTo>
                  <a:lnTo>
                    <a:pt x="0" y="19812"/>
                  </a:lnTo>
                </a:path>
              </a:pathLst>
            </a:custGeom>
            <a:ln w="9143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125" name="object 125"/>
          <p:cNvSpPr/>
          <p:nvPr/>
        </p:nvSpPr>
        <p:spPr>
          <a:xfrm>
            <a:off x="1444422" y="9413748"/>
            <a:ext cx="15051933" cy="9525"/>
          </a:xfrm>
          <a:custGeom>
            <a:avLst/>
            <a:gdLst/>
            <a:ahLst/>
            <a:cxnLst/>
            <a:rect l="l" t="t" r="r" b="b"/>
            <a:pathLst>
              <a:path w="6543040" h="9525">
                <a:moveTo>
                  <a:pt x="6542531" y="9144"/>
                </a:moveTo>
                <a:lnTo>
                  <a:pt x="0" y="9144"/>
                </a:lnTo>
                <a:lnTo>
                  <a:pt x="0" y="0"/>
                </a:lnTo>
                <a:lnTo>
                  <a:pt x="6542531" y="0"/>
                </a:lnTo>
                <a:lnTo>
                  <a:pt x="6542531" y="9144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grpSp>
        <p:nvGrpSpPr>
          <p:cNvPr id="126" name="object 126"/>
          <p:cNvGrpSpPr/>
          <p:nvPr/>
        </p:nvGrpSpPr>
        <p:grpSpPr>
          <a:xfrm>
            <a:off x="10622831" y="1606295"/>
            <a:ext cx="733314" cy="320040"/>
            <a:chOff x="4617720" y="1606295"/>
            <a:chExt cx="318770" cy="320040"/>
          </a:xfrm>
        </p:grpSpPr>
        <p:sp>
          <p:nvSpPr>
            <p:cNvPr id="127" name="object 127"/>
            <p:cNvSpPr/>
            <p:nvPr/>
          </p:nvSpPr>
          <p:spPr>
            <a:xfrm>
              <a:off x="4625340" y="1613915"/>
              <a:ext cx="303530" cy="303530"/>
            </a:xfrm>
            <a:custGeom>
              <a:avLst/>
              <a:gdLst/>
              <a:ahLst/>
              <a:cxnLst/>
              <a:rect l="l" t="t" r="r" b="b"/>
              <a:pathLst>
                <a:path w="303529" h="303530">
                  <a:moveTo>
                    <a:pt x="0" y="150875"/>
                  </a:moveTo>
                  <a:lnTo>
                    <a:pt x="7644" y="103583"/>
                  </a:lnTo>
                  <a:lnTo>
                    <a:pt x="28968" y="62215"/>
                  </a:lnTo>
                  <a:lnTo>
                    <a:pt x="61557" y="29407"/>
                  </a:lnTo>
                  <a:lnTo>
                    <a:pt x="102998" y="7790"/>
                  </a:lnTo>
                  <a:lnTo>
                    <a:pt x="150876" y="0"/>
                  </a:lnTo>
                  <a:lnTo>
                    <a:pt x="198912" y="7790"/>
                  </a:lnTo>
                  <a:lnTo>
                    <a:pt x="240731" y="29407"/>
                  </a:lnTo>
                  <a:lnTo>
                    <a:pt x="273771" y="62215"/>
                  </a:lnTo>
                  <a:lnTo>
                    <a:pt x="295473" y="103583"/>
                  </a:lnTo>
                  <a:lnTo>
                    <a:pt x="303276" y="150875"/>
                  </a:lnTo>
                  <a:lnTo>
                    <a:pt x="295473" y="198912"/>
                  </a:lnTo>
                  <a:lnTo>
                    <a:pt x="273771" y="240731"/>
                  </a:lnTo>
                  <a:lnTo>
                    <a:pt x="240731" y="273771"/>
                  </a:lnTo>
                  <a:lnTo>
                    <a:pt x="198912" y="295473"/>
                  </a:lnTo>
                  <a:lnTo>
                    <a:pt x="150876" y="303275"/>
                  </a:lnTo>
                  <a:lnTo>
                    <a:pt x="102998" y="295473"/>
                  </a:lnTo>
                  <a:lnTo>
                    <a:pt x="61557" y="273771"/>
                  </a:lnTo>
                  <a:lnTo>
                    <a:pt x="28968" y="240731"/>
                  </a:lnTo>
                  <a:lnTo>
                    <a:pt x="7644" y="198912"/>
                  </a:lnTo>
                  <a:lnTo>
                    <a:pt x="0" y="150875"/>
                  </a:lnTo>
                </a:path>
              </a:pathLst>
            </a:custGeom>
            <a:ln w="1524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128" name="object 128"/>
            <p:cNvPicPr/>
            <p:nvPr/>
          </p:nvPicPr>
          <p:blipFill>
            <a:blip r:embed="rId5" cstate="print"/>
            <a:stretch>
              <a:fillRect/>
            </a:stretch>
          </p:blipFill>
          <p:spPr>
            <a:xfrm>
              <a:off x="4745735" y="1725167"/>
              <a:ext cx="62483" cy="201167"/>
            </a:xfrm>
            <a:prstGeom prst="rect">
              <a:avLst/>
            </a:prstGeom>
          </p:spPr>
        </p:pic>
      </p:grpSp>
      <p:pic>
        <p:nvPicPr>
          <p:cNvPr id="129" name="object 129"/>
          <p:cNvPicPr/>
          <p:nvPr/>
        </p:nvPicPr>
        <p:blipFill>
          <a:blip r:embed="rId6" cstate="print"/>
          <a:stretch>
            <a:fillRect/>
          </a:stretch>
        </p:blipFill>
        <p:spPr>
          <a:xfrm>
            <a:off x="15110364" y="1597151"/>
            <a:ext cx="718706" cy="335280"/>
          </a:xfrm>
          <a:prstGeom prst="rect">
            <a:avLst/>
          </a:prstGeom>
        </p:spPr>
      </p:pic>
      <p:pic>
        <p:nvPicPr>
          <p:cNvPr id="130" name="object 130"/>
          <p:cNvPicPr/>
          <p:nvPr/>
        </p:nvPicPr>
        <p:blipFill>
          <a:blip r:embed="rId7" cstate="print"/>
          <a:stretch>
            <a:fillRect/>
          </a:stretch>
        </p:blipFill>
        <p:spPr>
          <a:xfrm>
            <a:off x="10265229" y="1600201"/>
            <a:ext cx="290988" cy="336803"/>
          </a:xfrm>
          <a:prstGeom prst="rect">
            <a:avLst/>
          </a:prstGeom>
        </p:spPr>
      </p:pic>
      <p:grpSp>
        <p:nvGrpSpPr>
          <p:cNvPr id="131" name="object 131"/>
          <p:cNvGrpSpPr/>
          <p:nvPr/>
        </p:nvGrpSpPr>
        <p:grpSpPr>
          <a:xfrm>
            <a:off x="9304620" y="1787652"/>
            <a:ext cx="4344373" cy="1887220"/>
            <a:chOff x="4044696" y="1787652"/>
            <a:chExt cx="1888489" cy="1887220"/>
          </a:xfrm>
        </p:grpSpPr>
        <p:sp>
          <p:nvSpPr>
            <p:cNvPr id="132" name="object 132"/>
            <p:cNvSpPr/>
            <p:nvPr/>
          </p:nvSpPr>
          <p:spPr>
            <a:xfrm>
              <a:off x="4049268" y="2615184"/>
              <a:ext cx="504825" cy="830580"/>
            </a:xfrm>
            <a:custGeom>
              <a:avLst/>
              <a:gdLst/>
              <a:ahLst/>
              <a:cxnLst/>
              <a:rect l="l" t="t" r="r" b="b"/>
              <a:pathLst>
                <a:path w="504825" h="830579">
                  <a:moveTo>
                    <a:pt x="27432" y="0"/>
                  </a:moveTo>
                  <a:lnTo>
                    <a:pt x="16716" y="4524"/>
                  </a:lnTo>
                  <a:lnTo>
                    <a:pt x="8001" y="16764"/>
                  </a:lnTo>
                  <a:lnTo>
                    <a:pt x="2143" y="34718"/>
                  </a:lnTo>
                  <a:lnTo>
                    <a:pt x="0" y="56388"/>
                  </a:lnTo>
                  <a:lnTo>
                    <a:pt x="2143" y="77819"/>
                  </a:lnTo>
                  <a:lnTo>
                    <a:pt x="8001" y="95249"/>
                  </a:lnTo>
                  <a:lnTo>
                    <a:pt x="16716" y="106965"/>
                  </a:lnTo>
                  <a:lnTo>
                    <a:pt x="27432" y="111251"/>
                  </a:lnTo>
                </a:path>
                <a:path w="504825" h="830579">
                  <a:moveTo>
                    <a:pt x="27432" y="131064"/>
                  </a:moveTo>
                  <a:lnTo>
                    <a:pt x="27432" y="438912"/>
                  </a:lnTo>
                  <a:lnTo>
                    <a:pt x="167640" y="438912"/>
                  </a:lnTo>
                </a:path>
                <a:path w="504825" h="830579">
                  <a:moveTo>
                    <a:pt x="27432" y="438912"/>
                  </a:moveTo>
                  <a:lnTo>
                    <a:pt x="27432" y="830580"/>
                  </a:lnTo>
                </a:path>
                <a:path w="504825" h="830579">
                  <a:moveTo>
                    <a:pt x="504443" y="370332"/>
                  </a:moveTo>
                  <a:lnTo>
                    <a:pt x="167640" y="370332"/>
                  </a:lnTo>
                  <a:lnTo>
                    <a:pt x="167640" y="509016"/>
                  </a:lnTo>
                  <a:lnTo>
                    <a:pt x="504443" y="509016"/>
                  </a:lnTo>
                  <a:lnTo>
                    <a:pt x="504443" y="370332"/>
                  </a:lnTo>
                  <a:close/>
                </a:path>
                <a:path w="504825" h="830579">
                  <a:moveTo>
                    <a:pt x="167640" y="370332"/>
                  </a:moveTo>
                  <a:lnTo>
                    <a:pt x="167640" y="370332"/>
                  </a:lnTo>
                </a:path>
              </a:pathLst>
            </a:custGeom>
            <a:ln w="9144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133" name="object 133"/>
            <p:cNvPicPr/>
            <p:nvPr/>
          </p:nvPicPr>
          <p:blipFill>
            <a:blip r:embed="rId8" cstate="print"/>
            <a:stretch>
              <a:fillRect/>
            </a:stretch>
          </p:blipFill>
          <p:spPr>
            <a:xfrm>
              <a:off x="4360164" y="3015996"/>
              <a:ext cx="62483" cy="192023"/>
            </a:xfrm>
            <a:prstGeom prst="rect">
              <a:avLst/>
            </a:prstGeom>
          </p:spPr>
        </p:pic>
        <p:sp>
          <p:nvSpPr>
            <p:cNvPr id="134" name="object 134"/>
            <p:cNvSpPr/>
            <p:nvPr/>
          </p:nvSpPr>
          <p:spPr>
            <a:xfrm>
              <a:off x="4076700" y="2366772"/>
              <a:ext cx="1597660" cy="1079500"/>
            </a:xfrm>
            <a:custGeom>
              <a:avLst/>
              <a:gdLst/>
              <a:ahLst/>
              <a:cxnLst/>
              <a:rect l="l" t="t" r="r" b="b"/>
              <a:pathLst>
                <a:path w="1597660" h="1079500">
                  <a:moveTo>
                    <a:pt x="0" y="1078992"/>
                  </a:moveTo>
                  <a:lnTo>
                    <a:pt x="204216" y="1078992"/>
                  </a:lnTo>
                </a:path>
                <a:path w="1597660" h="1079500">
                  <a:moveTo>
                    <a:pt x="477011" y="687324"/>
                  </a:moveTo>
                  <a:lnTo>
                    <a:pt x="1008887" y="687324"/>
                  </a:lnTo>
                </a:path>
                <a:path w="1597660" h="1079500">
                  <a:moveTo>
                    <a:pt x="420624" y="1078992"/>
                  </a:moveTo>
                  <a:lnTo>
                    <a:pt x="617219" y="1078992"/>
                  </a:lnTo>
                  <a:lnTo>
                    <a:pt x="617219" y="687324"/>
                  </a:lnTo>
                </a:path>
                <a:path w="1597660" h="1079500">
                  <a:moveTo>
                    <a:pt x="1008887" y="0"/>
                  </a:moveTo>
                  <a:lnTo>
                    <a:pt x="1597151" y="0"/>
                  </a:lnTo>
                  <a:lnTo>
                    <a:pt x="1597151" y="252984"/>
                  </a:lnTo>
                  <a:lnTo>
                    <a:pt x="1008887" y="252984"/>
                  </a:lnTo>
                  <a:lnTo>
                    <a:pt x="1008887" y="0"/>
                  </a:lnTo>
                  <a:close/>
                </a:path>
              </a:pathLst>
            </a:custGeom>
            <a:ln w="9144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135" name="object 135"/>
            <p:cNvPicPr/>
            <p:nvPr/>
          </p:nvPicPr>
          <p:blipFill>
            <a:blip r:embed="rId9" cstate="print"/>
            <a:stretch>
              <a:fillRect/>
            </a:stretch>
          </p:blipFill>
          <p:spPr>
            <a:xfrm>
              <a:off x="5288280" y="2455164"/>
              <a:ext cx="184403" cy="192024"/>
            </a:xfrm>
            <a:prstGeom prst="rect">
              <a:avLst/>
            </a:prstGeom>
          </p:spPr>
        </p:pic>
        <p:sp>
          <p:nvSpPr>
            <p:cNvPr id="136" name="object 136"/>
            <p:cNvSpPr/>
            <p:nvPr/>
          </p:nvSpPr>
          <p:spPr>
            <a:xfrm>
              <a:off x="5085588" y="2830068"/>
              <a:ext cx="588645" cy="744220"/>
            </a:xfrm>
            <a:custGeom>
              <a:avLst/>
              <a:gdLst/>
              <a:ahLst/>
              <a:cxnLst/>
              <a:rect l="l" t="t" r="r" b="b"/>
              <a:pathLst>
                <a:path w="588645" h="744220">
                  <a:moveTo>
                    <a:pt x="0" y="743712"/>
                  </a:moveTo>
                  <a:lnTo>
                    <a:pt x="588264" y="743712"/>
                  </a:lnTo>
                  <a:lnTo>
                    <a:pt x="588264" y="0"/>
                  </a:lnTo>
                  <a:lnTo>
                    <a:pt x="0" y="0"/>
                  </a:lnTo>
                  <a:lnTo>
                    <a:pt x="0" y="743712"/>
                  </a:lnTo>
                  <a:close/>
                </a:path>
              </a:pathLst>
            </a:custGeom>
            <a:ln w="9144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137" name="object 137"/>
            <p:cNvPicPr/>
            <p:nvPr/>
          </p:nvPicPr>
          <p:blipFill>
            <a:blip r:embed="rId10" cstate="print"/>
            <a:stretch>
              <a:fillRect/>
            </a:stretch>
          </p:blipFill>
          <p:spPr>
            <a:xfrm>
              <a:off x="5292851" y="3054096"/>
              <a:ext cx="176784" cy="280415"/>
            </a:xfrm>
            <a:prstGeom prst="rect">
              <a:avLst/>
            </a:prstGeom>
          </p:spPr>
        </p:pic>
        <p:sp>
          <p:nvSpPr>
            <p:cNvPr id="138" name="object 138"/>
            <p:cNvSpPr/>
            <p:nvPr/>
          </p:nvSpPr>
          <p:spPr>
            <a:xfrm>
              <a:off x="5378196" y="2619756"/>
              <a:ext cx="0" cy="135890"/>
            </a:xfrm>
            <a:custGeom>
              <a:avLst/>
              <a:gdLst/>
              <a:ahLst/>
              <a:cxnLst/>
              <a:rect l="l" t="t" r="r" b="b"/>
              <a:pathLst>
                <a:path h="135889">
                  <a:moveTo>
                    <a:pt x="0" y="0"/>
                  </a:moveTo>
                  <a:lnTo>
                    <a:pt x="0" y="135635"/>
                  </a:lnTo>
                </a:path>
              </a:pathLst>
            </a:custGeom>
            <a:ln w="9144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9" name="object 139"/>
            <p:cNvSpPr/>
            <p:nvPr/>
          </p:nvSpPr>
          <p:spPr>
            <a:xfrm>
              <a:off x="5350764" y="2749296"/>
              <a:ext cx="55244" cy="81280"/>
            </a:xfrm>
            <a:custGeom>
              <a:avLst/>
              <a:gdLst/>
              <a:ahLst/>
              <a:cxnLst/>
              <a:rect l="l" t="t" r="r" b="b"/>
              <a:pathLst>
                <a:path w="55245" h="81280">
                  <a:moveTo>
                    <a:pt x="27432" y="80771"/>
                  </a:moveTo>
                  <a:lnTo>
                    <a:pt x="0" y="0"/>
                  </a:lnTo>
                  <a:lnTo>
                    <a:pt x="54864" y="0"/>
                  </a:lnTo>
                  <a:lnTo>
                    <a:pt x="27432" y="80771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40" name="object 140"/>
            <p:cNvSpPr/>
            <p:nvPr/>
          </p:nvSpPr>
          <p:spPr>
            <a:xfrm>
              <a:off x="4969764" y="2264676"/>
              <a:ext cx="821690" cy="1409700"/>
            </a:xfrm>
            <a:custGeom>
              <a:avLst/>
              <a:gdLst/>
              <a:ahLst/>
              <a:cxnLst/>
              <a:rect l="l" t="t" r="r" b="b"/>
              <a:pathLst>
                <a:path w="821689" h="1409700">
                  <a:moveTo>
                    <a:pt x="9144" y="1385316"/>
                  </a:moveTo>
                  <a:lnTo>
                    <a:pt x="7620" y="1382268"/>
                  </a:lnTo>
                  <a:lnTo>
                    <a:pt x="4572" y="1380744"/>
                  </a:lnTo>
                  <a:lnTo>
                    <a:pt x="0" y="1382268"/>
                  </a:lnTo>
                  <a:lnTo>
                    <a:pt x="0" y="1397508"/>
                  </a:lnTo>
                  <a:lnTo>
                    <a:pt x="4572" y="1399032"/>
                  </a:lnTo>
                  <a:lnTo>
                    <a:pt x="7620" y="1397508"/>
                  </a:lnTo>
                  <a:lnTo>
                    <a:pt x="9144" y="1394460"/>
                  </a:lnTo>
                  <a:lnTo>
                    <a:pt x="9144" y="1385316"/>
                  </a:lnTo>
                  <a:close/>
                </a:path>
                <a:path w="821689" h="1409700">
                  <a:moveTo>
                    <a:pt x="9144" y="1357884"/>
                  </a:moveTo>
                  <a:lnTo>
                    <a:pt x="7620" y="1354836"/>
                  </a:lnTo>
                  <a:lnTo>
                    <a:pt x="0" y="1354836"/>
                  </a:lnTo>
                  <a:lnTo>
                    <a:pt x="0" y="1371600"/>
                  </a:lnTo>
                  <a:lnTo>
                    <a:pt x="7620" y="1371600"/>
                  </a:lnTo>
                  <a:lnTo>
                    <a:pt x="9144" y="1367028"/>
                  </a:lnTo>
                  <a:lnTo>
                    <a:pt x="9144" y="1357884"/>
                  </a:lnTo>
                  <a:close/>
                </a:path>
                <a:path w="821689" h="1409700">
                  <a:moveTo>
                    <a:pt x="9144" y="1331976"/>
                  </a:moveTo>
                  <a:lnTo>
                    <a:pt x="7620" y="1328928"/>
                  </a:lnTo>
                  <a:lnTo>
                    <a:pt x="4572" y="1327404"/>
                  </a:lnTo>
                  <a:lnTo>
                    <a:pt x="0" y="1328928"/>
                  </a:lnTo>
                  <a:lnTo>
                    <a:pt x="0" y="1344168"/>
                  </a:lnTo>
                  <a:lnTo>
                    <a:pt x="4572" y="1345692"/>
                  </a:lnTo>
                  <a:lnTo>
                    <a:pt x="7620" y="1344168"/>
                  </a:lnTo>
                  <a:lnTo>
                    <a:pt x="9144" y="1341120"/>
                  </a:lnTo>
                  <a:lnTo>
                    <a:pt x="9144" y="1331976"/>
                  </a:lnTo>
                  <a:close/>
                </a:path>
                <a:path w="821689" h="1409700">
                  <a:moveTo>
                    <a:pt x="9144" y="1304544"/>
                  </a:moveTo>
                  <a:lnTo>
                    <a:pt x="7620" y="1301496"/>
                  </a:lnTo>
                  <a:lnTo>
                    <a:pt x="4572" y="1299972"/>
                  </a:lnTo>
                  <a:lnTo>
                    <a:pt x="0" y="1301496"/>
                  </a:lnTo>
                  <a:lnTo>
                    <a:pt x="0" y="1316736"/>
                  </a:lnTo>
                  <a:lnTo>
                    <a:pt x="4572" y="1318260"/>
                  </a:lnTo>
                  <a:lnTo>
                    <a:pt x="7620" y="1316736"/>
                  </a:lnTo>
                  <a:lnTo>
                    <a:pt x="9144" y="1313688"/>
                  </a:lnTo>
                  <a:lnTo>
                    <a:pt x="9144" y="1304544"/>
                  </a:lnTo>
                  <a:close/>
                </a:path>
                <a:path w="821689" h="1409700">
                  <a:moveTo>
                    <a:pt x="9144" y="1278636"/>
                  </a:moveTo>
                  <a:lnTo>
                    <a:pt x="7620" y="1274064"/>
                  </a:lnTo>
                  <a:lnTo>
                    <a:pt x="0" y="1274064"/>
                  </a:lnTo>
                  <a:lnTo>
                    <a:pt x="0" y="1290828"/>
                  </a:lnTo>
                  <a:lnTo>
                    <a:pt x="7620" y="1290828"/>
                  </a:lnTo>
                  <a:lnTo>
                    <a:pt x="9144" y="1286256"/>
                  </a:lnTo>
                  <a:lnTo>
                    <a:pt x="9144" y="1278636"/>
                  </a:lnTo>
                  <a:close/>
                </a:path>
                <a:path w="821689" h="1409700">
                  <a:moveTo>
                    <a:pt x="9144" y="1251204"/>
                  </a:moveTo>
                  <a:lnTo>
                    <a:pt x="7620" y="1248156"/>
                  </a:lnTo>
                  <a:lnTo>
                    <a:pt x="4572" y="1246632"/>
                  </a:lnTo>
                  <a:lnTo>
                    <a:pt x="0" y="1248156"/>
                  </a:lnTo>
                  <a:lnTo>
                    <a:pt x="0" y="1263396"/>
                  </a:lnTo>
                  <a:lnTo>
                    <a:pt x="4572" y="1264920"/>
                  </a:lnTo>
                  <a:lnTo>
                    <a:pt x="7620" y="1263396"/>
                  </a:lnTo>
                  <a:lnTo>
                    <a:pt x="9144" y="1260348"/>
                  </a:lnTo>
                  <a:lnTo>
                    <a:pt x="9144" y="1251204"/>
                  </a:lnTo>
                  <a:close/>
                </a:path>
                <a:path w="821689" h="1409700">
                  <a:moveTo>
                    <a:pt x="9144" y="1223772"/>
                  </a:moveTo>
                  <a:lnTo>
                    <a:pt x="7620" y="1220724"/>
                  </a:lnTo>
                  <a:lnTo>
                    <a:pt x="4572" y="1219200"/>
                  </a:lnTo>
                  <a:lnTo>
                    <a:pt x="0" y="1220724"/>
                  </a:lnTo>
                  <a:lnTo>
                    <a:pt x="0" y="1235964"/>
                  </a:lnTo>
                  <a:lnTo>
                    <a:pt x="4572" y="1237488"/>
                  </a:lnTo>
                  <a:lnTo>
                    <a:pt x="7620" y="1235964"/>
                  </a:lnTo>
                  <a:lnTo>
                    <a:pt x="9144" y="1232916"/>
                  </a:lnTo>
                  <a:lnTo>
                    <a:pt x="9144" y="1223772"/>
                  </a:lnTo>
                  <a:close/>
                </a:path>
                <a:path w="821689" h="1409700">
                  <a:moveTo>
                    <a:pt x="9144" y="1197864"/>
                  </a:moveTo>
                  <a:lnTo>
                    <a:pt x="7620" y="1193292"/>
                  </a:lnTo>
                  <a:lnTo>
                    <a:pt x="0" y="1193292"/>
                  </a:lnTo>
                  <a:lnTo>
                    <a:pt x="0" y="1210056"/>
                  </a:lnTo>
                  <a:lnTo>
                    <a:pt x="7620" y="1210056"/>
                  </a:lnTo>
                  <a:lnTo>
                    <a:pt x="9144" y="1205484"/>
                  </a:lnTo>
                  <a:lnTo>
                    <a:pt x="9144" y="1197864"/>
                  </a:lnTo>
                  <a:close/>
                </a:path>
                <a:path w="821689" h="1409700">
                  <a:moveTo>
                    <a:pt x="9144" y="1170432"/>
                  </a:moveTo>
                  <a:lnTo>
                    <a:pt x="7620" y="1167384"/>
                  </a:lnTo>
                  <a:lnTo>
                    <a:pt x="4572" y="1165860"/>
                  </a:lnTo>
                  <a:lnTo>
                    <a:pt x="0" y="1167384"/>
                  </a:lnTo>
                  <a:lnTo>
                    <a:pt x="0" y="1182624"/>
                  </a:lnTo>
                  <a:lnTo>
                    <a:pt x="4572" y="1184148"/>
                  </a:lnTo>
                  <a:lnTo>
                    <a:pt x="7620" y="1182624"/>
                  </a:lnTo>
                  <a:lnTo>
                    <a:pt x="9144" y="1179576"/>
                  </a:lnTo>
                  <a:lnTo>
                    <a:pt x="9144" y="1170432"/>
                  </a:lnTo>
                  <a:close/>
                </a:path>
                <a:path w="821689" h="1409700">
                  <a:moveTo>
                    <a:pt x="9144" y="1143000"/>
                  </a:moveTo>
                  <a:lnTo>
                    <a:pt x="7620" y="1139952"/>
                  </a:lnTo>
                  <a:lnTo>
                    <a:pt x="4572" y="1138428"/>
                  </a:lnTo>
                  <a:lnTo>
                    <a:pt x="0" y="1139952"/>
                  </a:lnTo>
                  <a:lnTo>
                    <a:pt x="0" y="1155192"/>
                  </a:lnTo>
                  <a:lnTo>
                    <a:pt x="4572" y="1156716"/>
                  </a:lnTo>
                  <a:lnTo>
                    <a:pt x="7620" y="1155192"/>
                  </a:lnTo>
                  <a:lnTo>
                    <a:pt x="9144" y="1152144"/>
                  </a:lnTo>
                  <a:lnTo>
                    <a:pt x="9144" y="1143000"/>
                  </a:lnTo>
                  <a:close/>
                </a:path>
                <a:path w="821689" h="1409700">
                  <a:moveTo>
                    <a:pt x="9144" y="1117092"/>
                  </a:moveTo>
                  <a:lnTo>
                    <a:pt x="7620" y="1112520"/>
                  </a:lnTo>
                  <a:lnTo>
                    <a:pt x="0" y="1112520"/>
                  </a:lnTo>
                  <a:lnTo>
                    <a:pt x="0" y="1129284"/>
                  </a:lnTo>
                  <a:lnTo>
                    <a:pt x="7620" y="1129284"/>
                  </a:lnTo>
                  <a:lnTo>
                    <a:pt x="9144" y="1124712"/>
                  </a:lnTo>
                  <a:lnTo>
                    <a:pt x="9144" y="1117092"/>
                  </a:lnTo>
                  <a:close/>
                </a:path>
                <a:path w="821689" h="1409700">
                  <a:moveTo>
                    <a:pt x="9144" y="1089660"/>
                  </a:moveTo>
                  <a:lnTo>
                    <a:pt x="7620" y="1086612"/>
                  </a:lnTo>
                  <a:lnTo>
                    <a:pt x="4572" y="1085088"/>
                  </a:lnTo>
                  <a:lnTo>
                    <a:pt x="0" y="1086612"/>
                  </a:lnTo>
                  <a:lnTo>
                    <a:pt x="0" y="1101852"/>
                  </a:lnTo>
                  <a:lnTo>
                    <a:pt x="4572" y="1103376"/>
                  </a:lnTo>
                  <a:lnTo>
                    <a:pt x="7620" y="1101852"/>
                  </a:lnTo>
                  <a:lnTo>
                    <a:pt x="9144" y="1098804"/>
                  </a:lnTo>
                  <a:lnTo>
                    <a:pt x="9144" y="1089660"/>
                  </a:lnTo>
                  <a:close/>
                </a:path>
                <a:path w="821689" h="1409700">
                  <a:moveTo>
                    <a:pt x="9144" y="1062215"/>
                  </a:moveTo>
                  <a:lnTo>
                    <a:pt x="7620" y="1059167"/>
                  </a:lnTo>
                  <a:lnTo>
                    <a:pt x="4572" y="1057643"/>
                  </a:lnTo>
                  <a:lnTo>
                    <a:pt x="0" y="1059167"/>
                  </a:lnTo>
                  <a:lnTo>
                    <a:pt x="0" y="1074407"/>
                  </a:lnTo>
                  <a:lnTo>
                    <a:pt x="4572" y="1075931"/>
                  </a:lnTo>
                  <a:lnTo>
                    <a:pt x="7620" y="1074407"/>
                  </a:lnTo>
                  <a:lnTo>
                    <a:pt x="9144" y="1071359"/>
                  </a:lnTo>
                  <a:lnTo>
                    <a:pt x="9144" y="1062215"/>
                  </a:lnTo>
                  <a:close/>
                </a:path>
                <a:path w="821689" h="1409700">
                  <a:moveTo>
                    <a:pt x="9144" y="1036307"/>
                  </a:moveTo>
                  <a:lnTo>
                    <a:pt x="7620" y="1033259"/>
                  </a:lnTo>
                  <a:lnTo>
                    <a:pt x="4572" y="1031735"/>
                  </a:lnTo>
                  <a:lnTo>
                    <a:pt x="0" y="1033259"/>
                  </a:lnTo>
                  <a:lnTo>
                    <a:pt x="0" y="1048499"/>
                  </a:lnTo>
                  <a:lnTo>
                    <a:pt x="7620" y="1048499"/>
                  </a:lnTo>
                  <a:lnTo>
                    <a:pt x="9144" y="1045451"/>
                  </a:lnTo>
                  <a:lnTo>
                    <a:pt x="9144" y="1036307"/>
                  </a:lnTo>
                  <a:close/>
                </a:path>
                <a:path w="821689" h="1409700">
                  <a:moveTo>
                    <a:pt x="9144" y="1008875"/>
                  </a:moveTo>
                  <a:lnTo>
                    <a:pt x="7620" y="1005827"/>
                  </a:lnTo>
                  <a:lnTo>
                    <a:pt x="4572" y="1004303"/>
                  </a:lnTo>
                  <a:lnTo>
                    <a:pt x="0" y="1005827"/>
                  </a:lnTo>
                  <a:lnTo>
                    <a:pt x="0" y="1021067"/>
                  </a:lnTo>
                  <a:lnTo>
                    <a:pt x="4572" y="1022591"/>
                  </a:lnTo>
                  <a:lnTo>
                    <a:pt x="7620" y="1021067"/>
                  </a:lnTo>
                  <a:lnTo>
                    <a:pt x="9144" y="1018019"/>
                  </a:lnTo>
                  <a:lnTo>
                    <a:pt x="9144" y="1008875"/>
                  </a:lnTo>
                  <a:close/>
                </a:path>
                <a:path w="821689" h="1409700">
                  <a:moveTo>
                    <a:pt x="9144" y="981443"/>
                  </a:moveTo>
                  <a:lnTo>
                    <a:pt x="7620" y="978395"/>
                  </a:lnTo>
                  <a:lnTo>
                    <a:pt x="4572" y="976871"/>
                  </a:lnTo>
                  <a:lnTo>
                    <a:pt x="0" y="978395"/>
                  </a:lnTo>
                  <a:lnTo>
                    <a:pt x="0" y="993635"/>
                  </a:lnTo>
                  <a:lnTo>
                    <a:pt x="4572" y="995159"/>
                  </a:lnTo>
                  <a:lnTo>
                    <a:pt x="7620" y="993635"/>
                  </a:lnTo>
                  <a:lnTo>
                    <a:pt x="9144" y="990587"/>
                  </a:lnTo>
                  <a:lnTo>
                    <a:pt x="9144" y="981443"/>
                  </a:lnTo>
                  <a:close/>
                </a:path>
                <a:path w="821689" h="1409700">
                  <a:moveTo>
                    <a:pt x="9144" y="955535"/>
                  </a:moveTo>
                  <a:lnTo>
                    <a:pt x="7620" y="952487"/>
                  </a:lnTo>
                  <a:lnTo>
                    <a:pt x="4572" y="950963"/>
                  </a:lnTo>
                  <a:lnTo>
                    <a:pt x="0" y="952487"/>
                  </a:lnTo>
                  <a:lnTo>
                    <a:pt x="0" y="967727"/>
                  </a:lnTo>
                  <a:lnTo>
                    <a:pt x="7620" y="967727"/>
                  </a:lnTo>
                  <a:lnTo>
                    <a:pt x="9144" y="964679"/>
                  </a:lnTo>
                  <a:lnTo>
                    <a:pt x="9144" y="955535"/>
                  </a:lnTo>
                  <a:close/>
                </a:path>
                <a:path w="821689" h="1409700">
                  <a:moveTo>
                    <a:pt x="9144" y="928103"/>
                  </a:moveTo>
                  <a:lnTo>
                    <a:pt x="7620" y="925055"/>
                  </a:lnTo>
                  <a:lnTo>
                    <a:pt x="4572" y="923531"/>
                  </a:lnTo>
                  <a:lnTo>
                    <a:pt x="0" y="925055"/>
                  </a:lnTo>
                  <a:lnTo>
                    <a:pt x="0" y="940295"/>
                  </a:lnTo>
                  <a:lnTo>
                    <a:pt x="4572" y="941819"/>
                  </a:lnTo>
                  <a:lnTo>
                    <a:pt x="7620" y="940295"/>
                  </a:lnTo>
                  <a:lnTo>
                    <a:pt x="9144" y="937247"/>
                  </a:lnTo>
                  <a:lnTo>
                    <a:pt x="9144" y="928103"/>
                  </a:lnTo>
                  <a:close/>
                </a:path>
                <a:path w="821689" h="1409700">
                  <a:moveTo>
                    <a:pt x="9144" y="900671"/>
                  </a:moveTo>
                  <a:lnTo>
                    <a:pt x="7620" y="897623"/>
                  </a:lnTo>
                  <a:lnTo>
                    <a:pt x="4572" y="896099"/>
                  </a:lnTo>
                  <a:lnTo>
                    <a:pt x="0" y="897623"/>
                  </a:lnTo>
                  <a:lnTo>
                    <a:pt x="0" y="912863"/>
                  </a:lnTo>
                  <a:lnTo>
                    <a:pt x="4572" y="914387"/>
                  </a:lnTo>
                  <a:lnTo>
                    <a:pt x="7620" y="912863"/>
                  </a:lnTo>
                  <a:lnTo>
                    <a:pt x="9144" y="909815"/>
                  </a:lnTo>
                  <a:lnTo>
                    <a:pt x="9144" y="900671"/>
                  </a:lnTo>
                  <a:close/>
                </a:path>
                <a:path w="821689" h="1409700">
                  <a:moveTo>
                    <a:pt x="9144" y="874763"/>
                  </a:moveTo>
                  <a:lnTo>
                    <a:pt x="7620" y="871715"/>
                  </a:lnTo>
                  <a:lnTo>
                    <a:pt x="4572" y="870191"/>
                  </a:lnTo>
                  <a:lnTo>
                    <a:pt x="0" y="871715"/>
                  </a:lnTo>
                  <a:lnTo>
                    <a:pt x="0" y="886955"/>
                  </a:lnTo>
                  <a:lnTo>
                    <a:pt x="4572" y="888479"/>
                  </a:lnTo>
                  <a:lnTo>
                    <a:pt x="7620" y="886955"/>
                  </a:lnTo>
                  <a:lnTo>
                    <a:pt x="9144" y="883907"/>
                  </a:lnTo>
                  <a:lnTo>
                    <a:pt x="9144" y="874763"/>
                  </a:lnTo>
                  <a:close/>
                </a:path>
                <a:path w="821689" h="1409700">
                  <a:moveTo>
                    <a:pt x="9144" y="847331"/>
                  </a:moveTo>
                  <a:lnTo>
                    <a:pt x="7620" y="844283"/>
                  </a:lnTo>
                  <a:lnTo>
                    <a:pt x="4572" y="842759"/>
                  </a:lnTo>
                  <a:lnTo>
                    <a:pt x="0" y="844283"/>
                  </a:lnTo>
                  <a:lnTo>
                    <a:pt x="0" y="859523"/>
                  </a:lnTo>
                  <a:lnTo>
                    <a:pt x="4572" y="861047"/>
                  </a:lnTo>
                  <a:lnTo>
                    <a:pt x="7620" y="859523"/>
                  </a:lnTo>
                  <a:lnTo>
                    <a:pt x="9144" y="856475"/>
                  </a:lnTo>
                  <a:lnTo>
                    <a:pt x="9144" y="847331"/>
                  </a:lnTo>
                  <a:close/>
                </a:path>
                <a:path w="821689" h="1409700">
                  <a:moveTo>
                    <a:pt x="9144" y="819899"/>
                  </a:moveTo>
                  <a:lnTo>
                    <a:pt x="7620" y="816851"/>
                  </a:lnTo>
                  <a:lnTo>
                    <a:pt x="4572" y="815327"/>
                  </a:lnTo>
                  <a:lnTo>
                    <a:pt x="0" y="816851"/>
                  </a:lnTo>
                  <a:lnTo>
                    <a:pt x="0" y="832091"/>
                  </a:lnTo>
                  <a:lnTo>
                    <a:pt x="4572" y="833615"/>
                  </a:lnTo>
                  <a:lnTo>
                    <a:pt x="7620" y="832091"/>
                  </a:lnTo>
                  <a:lnTo>
                    <a:pt x="9144" y="829043"/>
                  </a:lnTo>
                  <a:lnTo>
                    <a:pt x="9144" y="819899"/>
                  </a:lnTo>
                  <a:close/>
                </a:path>
                <a:path w="821689" h="1409700">
                  <a:moveTo>
                    <a:pt x="9144" y="793991"/>
                  </a:moveTo>
                  <a:lnTo>
                    <a:pt x="7620" y="790943"/>
                  </a:lnTo>
                  <a:lnTo>
                    <a:pt x="4572" y="789419"/>
                  </a:lnTo>
                  <a:lnTo>
                    <a:pt x="0" y="790943"/>
                  </a:lnTo>
                  <a:lnTo>
                    <a:pt x="0" y="806183"/>
                  </a:lnTo>
                  <a:lnTo>
                    <a:pt x="4572" y="807707"/>
                  </a:lnTo>
                  <a:lnTo>
                    <a:pt x="7620" y="806183"/>
                  </a:lnTo>
                  <a:lnTo>
                    <a:pt x="9144" y="803135"/>
                  </a:lnTo>
                  <a:lnTo>
                    <a:pt x="9144" y="793991"/>
                  </a:lnTo>
                  <a:close/>
                </a:path>
                <a:path w="821689" h="1409700">
                  <a:moveTo>
                    <a:pt x="9144" y="766559"/>
                  </a:moveTo>
                  <a:lnTo>
                    <a:pt x="7620" y="763511"/>
                  </a:lnTo>
                  <a:lnTo>
                    <a:pt x="4572" y="761987"/>
                  </a:lnTo>
                  <a:lnTo>
                    <a:pt x="0" y="763511"/>
                  </a:lnTo>
                  <a:lnTo>
                    <a:pt x="0" y="778751"/>
                  </a:lnTo>
                  <a:lnTo>
                    <a:pt x="4572" y="780275"/>
                  </a:lnTo>
                  <a:lnTo>
                    <a:pt x="7620" y="778751"/>
                  </a:lnTo>
                  <a:lnTo>
                    <a:pt x="9144" y="775703"/>
                  </a:lnTo>
                  <a:lnTo>
                    <a:pt x="9144" y="766559"/>
                  </a:lnTo>
                  <a:close/>
                </a:path>
                <a:path w="821689" h="1409700">
                  <a:moveTo>
                    <a:pt x="9144" y="739127"/>
                  </a:moveTo>
                  <a:lnTo>
                    <a:pt x="7620" y="736079"/>
                  </a:lnTo>
                  <a:lnTo>
                    <a:pt x="4572" y="734555"/>
                  </a:lnTo>
                  <a:lnTo>
                    <a:pt x="0" y="736079"/>
                  </a:lnTo>
                  <a:lnTo>
                    <a:pt x="0" y="751319"/>
                  </a:lnTo>
                  <a:lnTo>
                    <a:pt x="4572" y="752843"/>
                  </a:lnTo>
                  <a:lnTo>
                    <a:pt x="7620" y="751319"/>
                  </a:lnTo>
                  <a:lnTo>
                    <a:pt x="9144" y="748271"/>
                  </a:lnTo>
                  <a:lnTo>
                    <a:pt x="9144" y="739127"/>
                  </a:lnTo>
                  <a:close/>
                </a:path>
                <a:path w="821689" h="1409700">
                  <a:moveTo>
                    <a:pt x="9144" y="713219"/>
                  </a:moveTo>
                  <a:lnTo>
                    <a:pt x="7620" y="710171"/>
                  </a:lnTo>
                  <a:lnTo>
                    <a:pt x="4572" y="708647"/>
                  </a:lnTo>
                  <a:lnTo>
                    <a:pt x="0" y="710171"/>
                  </a:lnTo>
                  <a:lnTo>
                    <a:pt x="0" y="725411"/>
                  </a:lnTo>
                  <a:lnTo>
                    <a:pt x="4572" y="726935"/>
                  </a:lnTo>
                  <a:lnTo>
                    <a:pt x="7620" y="725411"/>
                  </a:lnTo>
                  <a:lnTo>
                    <a:pt x="9144" y="722363"/>
                  </a:lnTo>
                  <a:lnTo>
                    <a:pt x="9144" y="713219"/>
                  </a:lnTo>
                  <a:close/>
                </a:path>
                <a:path w="821689" h="1409700">
                  <a:moveTo>
                    <a:pt x="9144" y="685787"/>
                  </a:moveTo>
                  <a:lnTo>
                    <a:pt x="7620" y="682739"/>
                  </a:lnTo>
                  <a:lnTo>
                    <a:pt x="4572" y="681215"/>
                  </a:lnTo>
                  <a:lnTo>
                    <a:pt x="0" y="682739"/>
                  </a:lnTo>
                  <a:lnTo>
                    <a:pt x="0" y="697979"/>
                  </a:lnTo>
                  <a:lnTo>
                    <a:pt x="4572" y="699503"/>
                  </a:lnTo>
                  <a:lnTo>
                    <a:pt x="7620" y="697979"/>
                  </a:lnTo>
                  <a:lnTo>
                    <a:pt x="9144" y="694931"/>
                  </a:lnTo>
                  <a:lnTo>
                    <a:pt x="9144" y="685787"/>
                  </a:lnTo>
                  <a:close/>
                </a:path>
                <a:path w="821689" h="1409700">
                  <a:moveTo>
                    <a:pt x="9144" y="658355"/>
                  </a:moveTo>
                  <a:lnTo>
                    <a:pt x="7620" y="655307"/>
                  </a:lnTo>
                  <a:lnTo>
                    <a:pt x="0" y="655307"/>
                  </a:lnTo>
                  <a:lnTo>
                    <a:pt x="0" y="670547"/>
                  </a:lnTo>
                  <a:lnTo>
                    <a:pt x="4572" y="672071"/>
                  </a:lnTo>
                  <a:lnTo>
                    <a:pt x="7620" y="670547"/>
                  </a:lnTo>
                  <a:lnTo>
                    <a:pt x="9144" y="667499"/>
                  </a:lnTo>
                  <a:lnTo>
                    <a:pt x="9144" y="658355"/>
                  </a:lnTo>
                  <a:close/>
                </a:path>
                <a:path w="821689" h="1409700">
                  <a:moveTo>
                    <a:pt x="9144" y="632447"/>
                  </a:moveTo>
                  <a:lnTo>
                    <a:pt x="7620" y="629399"/>
                  </a:lnTo>
                  <a:lnTo>
                    <a:pt x="4572" y="627875"/>
                  </a:lnTo>
                  <a:lnTo>
                    <a:pt x="0" y="629399"/>
                  </a:lnTo>
                  <a:lnTo>
                    <a:pt x="0" y="644639"/>
                  </a:lnTo>
                  <a:lnTo>
                    <a:pt x="4572" y="646163"/>
                  </a:lnTo>
                  <a:lnTo>
                    <a:pt x="7620" y="644639"/>
                  </a:lnTo>
                  <a:lnTo>
                    <a:pt x="9144" y="641591"/>
                  </a:lnTo>
                  <a:lnTo>
                    <a:pt x="9144" y="632447"/>
                  </a:lnTo>
                  <a:close/>
                </a:path>
                <a:path w="821689" h="1409700">
                  <a:moveTo>
                    <a:pt x="9144" y="605015"/>
                  </a:moveTo>
                  <a:lnTo>
                    <a:pt x="7620" y="601967"/>
                  </a:lnTo>
                  <a:lnTo>
                    <a:pt x="4572" y="600443"/>
                  </a:lnTo>
                  <a:lnTo>
                    <a:pt x="0" y="601967"/>
                  </a:lnTo>
                  <a:lnTo>
                    <a:pt x="0" y="617207"/>
                  </a:lnTo>
                  <a:lnTo>
                    <a:pt x="4572" y="618731"/>
                  </a:lnTo>
                  <a:lnTo>
                    <a:pt x="7620" y="617207"/>
                  </a:lnTo>
                  <a:lnTo>
                    <a:pt x="9144" y="614159"/>
                  </a:lnTo>
                  <a:lnTo>
                    <a:pt x="9144" y="605015"/>
                  </a:lnTo>
                  <a:close/>
                </a:path>
                <a:path w="821689" h="1409700">
                  <a:moveTo>
                    <a:pt x="9144" y="577583"/>
                  </a:moveTo>
                  <a:lnTo>
                    <a:pt x="7620" y="574535"/>
                  </a:lnTo>
                  <a:lnTo>
                    <a:pt x="0" y="574535"/>
                  </a:lnTo>
                  <a:lnTo>
                    <a:pt x="0" y="589775"/>
                  </a:lnTo>
                  <a:lnTo>
                    <a:pt x="4572" y="591299"/>
                  </a:lnTo>
                  <a:lnTo>
                    <a:pt x="7620" y="589775"/>
                  </a:lnTo>
                  <a:lnTo>
                    <a:pt x="9144" y="586727"/>
                  </a:lnTo>
                  <a:lnTo>
                    <a:pt x="9144" y="577583"/>
                  </a:lnTo>
                  <a:close/>
                </a:path>
                <a:path w="821689" h="1409700">
                  <a:moveTo>
                    <a:pt x="9144" y="551675"/>
                  </a:moveTo>
                  <a:lnTo>
                    <a:pt x="7620" y="548627"/>
                  </a:lnTo>
                  <a:lnTo>
                    <a:pt x="4572" y="547103"/>
                  </a:lnTo>
                  <a:lnTo>
                    <a:pt x="0" y="548627"/>
                  </a:lnTo>
                  <a:lnTo>
                    <a:pt x="0" y="563867"/>
                  </a:lnTo>
                  <a:lnTo>
                    <a:pt x="4572" y="565391"/>
                  </a:lnTo>
                  <a:lnTo>
                    <a:pt x="7620" y="563867"/>
                  </a:lnTo>
                  <a:lnTo>
                    <a:pt x="9144" y="560819"/>
                  </a:lnTo>
                  <a:lnTo>
                    <a:pt x="9144" y="551675"/>
                  </a:lnTo>
                  <a:close/>
                </a:path>
                <a:path w="821689" h="1409700">
                  <a:moveTo>
                    <a:pt x="9144" y="524243"/>
                  </a:moveTo>
                  <a:lnTo>
                    <a:pt x="7620" y="521195"/>
                  </a:lnTo>
                  <a:lnTo>
                    <a:pt x="4572" y="519671"/>
                  </a:lnTo>
                  <a:lnTo>
                    <a:pt x="0" y="521195"/>
                  </a:lnTo>
                  <a:lnTo>
                    <a:pt x="0" y="536435"/>
                  </a:lnTo>
                  <a:lnTo>
                    <a:pt x="4572" y="537959"/>
                  </a:lnTo>
                  <a:lnTo>
                    <a:pt x="7620" y="536435"/>
                  </a:lnTo>
                  <a:lnTo>
                    <a:pt x="9144" y="533387"/>
                  </a:lnTo>
                  <a:lnTo>
                    <a:pt x="9144" y="524243"/>
                  </a:lnTo>
                  <a:close/>
                </a:path>
                <a:path w="821689" h="1409700">
                  <a:moveTo>
                    <a:pt x="9144" y="498335"/>
                  </a:moveTo>
                  <a:lnTo>
                    <a:pt x="7620" y="493776"/>
                  </a:lnTo>
                  <a:lnTo>
                    <a:pt x="0" y="493776"/>
                  </a:lnTo>
                  <a:lnTo>
                    <a:pt x="0" y="510527"/>
                  </a:lnTo>
                  <a:lnTo>
                    <a:pt x="7620" y="510527"/>
                  </a:lnTo>
                  <a:lnTo>
                    <a:pt x="9144" y="505955"/>
                  </a:lnTo>
                  <a:lnTo>
                    <a:pt x="9144" y="498335"/>
                  </a:lnTo>
                  <a:close/>
                </a:path>
                <a:path w="821689" h="1409700">
                  <a:moveTo>
                    <a:pt x="9144" y="470903"/>
                  </a:moveTo>
                  <a:lnTo>
                    <a:pt x="7620" y="467855"/>
                  </a:lnTo>
                  <a:lnTo>
                    <a:pt x="4572" y="466331"/>
                  </a:lnTo>
                  <a:lnTo>
                    <a:pt x="0" y="467855"/>
                  </a:lnTo>
                  <a:lnTo>
                    <a:pt x="0" y="483095"/>
                  </a:lnTo>
                  <a:lnTo>
                    <a:pt x="4572" y="484619"/>
                  </a:lnTo>
                  <a:lnTo>
                    <a:pt x="7620" y="483095"/>
                  </a:lnTo>
                  <a:lnTo>
                    <a:pt x="9144" y="480047"/>
                  </a:lnTo>
                  <a:lnTo>
                    <a:pt x="9144" y="470903"/>
                  </a:lnTo>
                  <a:close/>
                </a:path>
                <a:path w="821689" h="1409700">
                  <a:moveTo>
                    <a:pt x="9144" y="443471"/>
                  </a:moveTo>
                  <a:lnTo>
                    <a:pt x="7620" y="440423"/>
                  </a:lnTo>
                  <a:lnTo>
                    <a:pt x="4572" y="438899"/>
                  </a:lnTo>
                  <a:lnTo>
                    <a:pt x="0" y="440423"/>
                  </a:lnTo>
                  <a:lnTo>
                    <a:pt x="0" y="455676"/>
                  </a:lnTo>
                  <a:lnTo>
                    <a:pt x="4572" y="457187"/>
                  </a:lnTo>
                  <a:lnTo>
                    <a:pt x="7620" y="455676"/>
                  </a:lnTo>
                  <a:lnTo>
                    <a:pt x="9144" y="452628"/>
                  </a:lnTo>
                  <a:lnTo>
                    <a:pt x="9144" y="443471"/>
                  </a:lnTo>
                  <a:close/>
                </a:path>
                <a:path w="821689" h="1409700">
                  <a:moveTo>
                    <a:pt x="9144" y="417576"/>
                  </a:moveTo>
                  <a:lnTo>
                    <a:pt x="7620" y="412991"/>
                  </a:lnTo>
                  <a:lnTo>
                    <a:pt x="0" y="412991"/>
                  </a:lnTo>
                  <a:lnTo>
                    <a:pt x="0" y="429755"/>
                  </a:lnTo>
                  <a:lnTo>
                    <a:pt x="7620" y="429755"/>
                  </a:lnTo>
                  <a:lnTo>
                    <a:pt x="9144" y="425183"/>
                  </a:lnTo>
                  <a:lnTo>
                    <a:pt x="9144" y="417576"/>
                  </a:lnTo>
                  <a:close/>
                </a:path>
                <a:path w="821689" h="1409700">
                  <a:moveTo>
                    <a:pt x="9144" y="390131"/>
                  </a:moveTo>
                  <a:lnTo>
                    <a:pt x="7620" y="387083"/>
                  </a:lnTo>
                  <a:lnTo>
                    <a:pt x="4572" y="385559"/>
                  </a:lnTo>
                  <a:lnTo>
                    <a:pt x="0" y="387083"/>
                  </a:lnTo>
                  <a:lnTo>
                    <a:pt x="0" y="402323"/>
                  </a:lnTo>
                  <a:lnTo>
                    <a:pt x="4572" y="403847"/>
                  </a:lnTo>
                  <a:lnTo>
                    <a:pt x="7620" y="402323"/>
                  </a:lnTo>
                  <a:lnTo>
                    <a:pt x="9144" y="399275"/>
                  </a:lnTo>
                  <a:lnTo>
                    <a:pt x="9144" y="390131"/>
                  </a:lnTo>
                  <a:close/>
                </a:path>
                <a:path w="821689" h="1409700">
                  <a:moveTo>
                    <a:pt x="9144" y="362699"/>
                  </a:moveTo>
                  <a:lnTo>
                    <a:pt x="7620" y="359651"/>
                  </a:lnTo>
                  <a:lnTo>
                    <a:pt x="4572" y="358127"/>
                  </a:lnTo>
                  <a:lnTo>
                    <a:pt x="0" y="359651"/>
                  </a:lnTo>
                  <a:lnTo>
                    <a:pt x="0" y="374891"/>
                  </a:lnTo>
                  <a:lnTo>
                    <a:pt x="4572" y="376428"/>
                  </a:lnTo>
                  <a:lnTo>
                    <a:pt x="7620" y="374891"/>
                  </a:lnTo>
                  <a:lnTo>
                    <a:pt x="9144" y="371843"/>
                  </a:lnTo>
                  <a:lnTo>
                    <a:pt x="9144" y="362699"/>
                  </a:lnTo>
                  <a:close/>
                </a:path>
                <a:path w="821689" h="1409700">
                  <a:moveTo>
                    <a:pt x="9144" y="336791"/>
                  </a:moveTo>
                  <a:lnTo>
                    <a:pt x="7620" y="332219"/>
                  </a:lnTo>
                  <a:lnTo>
                    <a:pt x="0" y="332219"/>
                  </a:lnTo>
                  <a:lnTo>
                    <a:pt x="0" y="348983"/>
                  </a:lnTo>
                  <a:lnTo>
                    <a:pt x="7620" y="348983"/>
                  </a:lnTo>
                  <a:lnTo>
                    <a:pt x="9144" y="344411"/>
                  </a:lnTo>
                  <a:lnTo>
                    <a:pt x="9144" y="336791"/>
                  </a:lnTo>
                  <a:close/>
                </a:path>
                <a:path w="821689" h="1409700">
                  <a:moveTo>
                    <a:pt x="9144" y="309359"/>
                  </a:moveTo>
                  <a:lnTo>
                    <a:pt x="7620" y="306311"/>
                  </a:lnTo>
                  <a:lnTo>
                    <a:pt x="4572" y="304787"/>
                  </a:lnTo>
                  <a:lnTo>
                    <a:pt x="0" y="306311"/>
                  </a:lnTo>
                  <a:lnTo>
                    <a:pt x="0" y="321551"/>
                  </a:lnTo>
                  <a:lnTo>
                    <a:pt x="4572" y="323075"/>
                  </a:lnTo>
                  <a:lnTo>
                    <a:pt x="7620" y="321551"/>
                  </a:lnTo>
                  <a:lnTo>
                    <a:pt x="9144" y="318503"/>
                  </a:lnTo>
                  <a:lnTo>
                    <a:pt x="9144" y="309359"/>
                  </a:lnTo>
                  <a:close/>
                </a:path>
                <a:path w="821689" h="1409700">
                  <a:moveTo>
                    <a:pt x="9144" y="281927"/>
                  </a:moveTo>
                  <a:lnTo>
                    <a:pt x="7620" y="278879"/>
                  </a:lnTo>
                  <a:lnTo>
                    <a:pt x="4572" y="277355"/>
                  </a:lnTo>
                  <a:lnTo>
                    <a:pt x="0" y="278879"/>
                  </a:lnTo>
                  <a:lnTo>
                    <a:pt x="0" y="294119"/>
                  </a:lnTo>
                  <a:lnTo>
                    <a:pt x="4572" y="295643"/>
                  </a:lnTo>
                  <a:lnTo>
                    <a:pt x="7620" y="294119"/>
                  </a:lnTo>
                  <a:lnTo>
                    <a:pt x="9144" y="291071"/>
                  </a:lnTo>
                  <a:lnTo>
                    <a:pt x="9144" y="281927"/>
                  </a:lnTo>
                  <a:close/>
                </a:path>
                <a:path w="821689" h="1409700">
                  <a:moveTo>
                    <a:pt x="9144" y="256019"/>
                  </a:moveTo>
                  <a:lnTo>
                    <a:pt x="7620" y="251447"/>
                  </a:lnTo>
                  <a:lnTo>
                    <a:pt x="0" y="251447"/>
                  </a:lnTo>
                  <a:lnTo>
                    <a:pt x="0" y="268211"/>
                  </a:lnTo>
                  <a:lnTo>
                    <a:pt x="7620" y="268211"/>
                  </a:lnTo>
                  <a:lnTo>
                    <a:pt x="9144" y="263639"/>
                  </a:lnTo>
                  <a:lnTo>
                    <a:pt x="9144" y="256019"/>
                  </a:lnTo>
                  <a:close/>
                </a:path>
                <a:path w="821689" h="1409700">
                  <a:moveTo>
                    <a:pt x="9144" y="228587"/>
                  </a:moveTo>
                  <a:lnTo>
                    <a:pt x="7620" y="225539"/>
                  </a:lnTo>
                  <a:lnTo>
                    <a:pt x="4572" y="224015"/>
                  </a:lnTo>
                  <a:lnTo>
                    <a:pt x="0" y="225539"/>
                  </a:lnTo>
                  <a:lnTo>
                    <a:pt x="0" y="240779"/>
                  </a:lnTo>
                  <a:lnTo>
                    <a:pt x="4572" y="242303"/>
                  </a:lnTo>
                  <a:lnTo>
                    <a:pt x="7620" y="240779"/>
                  </a:lnTo>
                  <a:lnTo>
                    <a:pt x="9144" y="237731"/>
                  </a:lnTo>
                  <a:lnTo>
                    <a:pt x="9144" y="228587"/>
                  </a:lnTo>
                  <a:close/>
                </a:path>
                <a:path w="821689" h="1409700">
                  <a:moveTo>
                    <a:pt x="9144" y="201155"/>
                  </a:moveTo>
                  <a:lnTo>
                    <a:pt x="7620" y="198107"/>
                  </a:lnTo>
                  <a:lnTo>
                    <a:pt x="4572" y="196583"/>
                  </a:lnTo>
                  <a:lnTo>
                    <a:pt x="0" y="198107"/>
                  </a:lnTo>
                  <a:lnTo>
                    <a:pt x="0" y="213347"/>
                  </a:lnTo>
                  <a:lnTo>
                    <a:pt x="4572" y="214871"/>
                  </a:lnTo>
                  <a:lnTo>
                    <a:pt x="7620" y="213347"/>
                  </a:lnTo>
                  <a:lnTo>
                    <a:pt x="9144" y="210299"/>
                  </a:lnTo>
                  <a:lnTo>
                    <a:pt x="9144" y="201155"/>
                  </a:lnTo>
                  <a:close/>
                </a:path>
                <a:path w="821689" h="1409700">
                  <a:moveTo>
                    <a:pt x="9144" y="175247"/>
                  </a:moveTo>
                  <a:lnTo>
                    <a:pt x="7620" y="172199"/>
                  </a:lnTo>
                  <a:lnTo>
                    <a:pt x="4572" y="170675"/>
                  </a:lnTo>
                  <a:lnTo>
                    <a:pt x="0" y="172199"/>
                  </a:lnTo>
                  <a:lnTo>
                    <a:pt x="0" y="187439"/>
                  </a:lnTo>
                  <a:lnTo>
                    <a:pt x="7620" y="187439"/>
                  </a:lnTo>
                  <a:lnTo>
                    <a:pt x="9144" y="184391"/>
                  </a:lnTo>
                  <a:lnTo>
                    <a:pt x="9144" y="175247"/>
                  </a:lnTo>
                  <a:close/>
                </a:path>
                <a:path w="821689" h="1409700">
                  <a:moveTo>
                    <a:pt x="9144" y="147815"/>
                  </a:moveTo>
                  <a:lnTo>
                    <a:pt x="7620" y="144767"/>
                  </a:lnTo>
                  <a:lnTo>
                    <a:pt x="4572" y="143243"/>
                  </a:lnTo>
                  <a:lnTo>
                    <a:pt x="0" y="144767"/>
                  </a:lnTo>
                  <a:lnTo>
                    <a:pt x="0" y="160007"/>
                  </a:lnTo>
                  <a:lnTo>
                    <a:pt x="4572" y="161531"/>
                  </a:lnTo>
                  <a:lnTo>
                    <a:pt x="7620" y="160007"/>
                  </a:lnTo>
                  <a:lnTo>
                    <a:pt x="9144" y="156959"/>
                  </a:lnTo>
                  <a:lnTo>
                    <a:pt x="9144" y="147815"/>
                  </a:lnTo>
                  <a:close/>
                </a:path>
                <a:path w="821689" h="1409700">
                  <a:moveTo>
                    <a:pt x="9144" y="120383"/>
                  </a:moveTo>
                  <a:lnTo>
                    <a:pt x="7620" y="117335"/>
                  </a:lnTo>
                  <a:lnTo>
                    <a:pt x="4572" y="115811"/>
                  </a:lnTo>
                  <a:lnTo>
                    <a:pt x="0" y="117335"/>
                  </a:lnTo>
                  <a:lnTo>
                    <a:pt x="0" y="132575"/>
                  </a:lnTo>
                  <a:lnTo>
                    <a:pt x="4572" y="134099"/>
                  </a:lnTo>
                  <a:lnTo>
                    <a:pt x="7620" y="132575"/>
                  </a:lnTo>
                  <a:lnTo>
                    <a:pt x="9144" y="129527"/>
                  </a:lnTo>
                  <a:lnTo>
                    <a:pt x="9144" y="120383"/>
                  </a:lnTo>
                  <a:close/>
                </a:path>
                <a:path w="821689" h="1409700">
                  <a:moveTo>
                    <a:pt x="9144" y="94475"/>
                  </a:moveTo>
                  <a:lnTo>
                    <a:pt x="7620" y="91427"/>
                  </a:lnTo>
                  <a:lnTo>
                    <a:pt x="4572" y="89903"/>
                  </a:lnTo>
                  <a:lnTo>
                    <a:pt x="0" y="91427"/>
                  </a:lnTo>
                  <a:lnTo>
                    <a:pt x="0" y="106667"/>
                  </a:lnTo>
                  <a:lnTo>
                    <a:pt x="4572" y="108191"/>
                  </a:lnTo>
                  <a:lnTo>
                    <a:pt x="7620" y="106667"/>
                  </a:lnTo>
                  <a:lnTo>
                    <a:pt x="9144" y="103619"/>
                  </a:lnTo>
                  <a:lnTo>
                    <a:pt x="9144" y="94475"/>
                  </a:lnTo>
                  <a:close/>
                </a:path>
                <a:path w="821689" h="1409700">
                  <a:moveTo>
                    <a:pt x="9144" y="67043"/>
                  </a:moveTo>
                  <a:lnTo>
                    <a:pt x="7620" y="63995"/>
                  </a:lnTo>
                  <a:lnTo>
                    <a:pt x="4572" y="62471"/>
                  </a:lnTo>
                  <a:lnTo>
                    <a:pt x="0" y="63995"/>
                  </a:lnTo>
                  <a:lnTo>
                    <a:pt x="0" y="79235"/>
                  </a:lnTo>
                  <a:lnTo>
                    <a:pt x="4572" y="80759"/>
                  </a:lnTo>
                  <a:lnTo>
                    <a:pt x="7620" y="79235"/>
                  </a:lnTo>
                  <a:lnTo>
                    <a:pt x="9144" y="76187"/>
                  </a:lnTo>
                  <a:lnTo>
                    <a:pt x="9144" y="67043"/>
                  </a:lnTo>
                  <a:close/>
                </a:path>
                <a:path w="821689" h="1409700">
                  <a:moveTo>
                    <a:pt x="9144" y="39611"/>
                  </a:moveTo>
                  <a:lnTo>
                    <a:pt x="7620" y="36563"/>
                  </a:lnTo>
                  <a:lnTo>
                    <a:pt x="4572" y="35039"/>
                  </a:lnTo>
                  <a:lnTo>
                    <a:pt x="0" y="36563"/>
                  </a:lnTo>
                  <a:lnTo>
                    <a:pt x="0" y="51803"/>
                  </a:lnTo>
                  <a:lnTo>
                    <a:pt x="4572" y="53327"/>
                  </a:lnTo>
                  <a:lnTo>
                    <a:pt x="7620" y="51803"/>
                  </a:lnTo>
                  <a:lnTo>
                    <a:pt x="9144" y="48755"/>
                  </a:lnTo>
                  <a:lnTo>
                    <a:pt x="9144" y="39611"/>
                  </a:lnTo>
                  <a:close/>
                </a:path>
                <a:path w="821689" h="1409700">
                  <a:moveTo>
                    <a:pt x="15240" y="4572"/>
                  </a:moveTo>
                  <a:lnTo>
                    <a:pt x="13716" y="1524"/>
                  </a:lnTo>
                  <a:lnTo>
                    <a:pt x="10668" y="0"/>
                  </a:lnTo>
                  <a:lnTo>
                    <a:pt x="4572" y="0"/>
                  </a:lnTo>
                  <a:lnTo>
                    <a:pt x="0" y="1524"/>
                  </a:lnTo>
                  <a:lnTo>
                    <a:pt x="0" y="7620"/>
                  </a:lnTo>
                  <a:lnTo>
                    <a:pt x="4546" y="9144"/>
                  </a:lnTo>
                  <a:lnTo>
                    <a:pt x="0" y="10655"/>
                  </a:lnTo>
                  <a:lnTo>
                    <a:pt x="0" y="25895"/>
                  </a:lnTo>
                  <a:lnTo>
                    <a:pt x="4572" y="27419"/>
                  </a:lnTo>
                  <a:lnTo>
                    <a:pt x="7620" y="25895"/>
                  </a:lnTo>
                  <a:lnTo>
                    <a:pt x="9144" y="22847"/>
                  </a:lnTo>
                  <a:lnTo>
                    <a:pt x="9144" y="13703"/>
                  </a:lnTo>
                  <a:lnTo>
                    <a:pt x="7620" y="10655"/>
                  </a:lnTo>
                  <a:lnTo>
                    <a:pt x="4597" y="9144"/>
                  </a:lnTo>
                  <a:lnTo>
                    <a:pt x="10668" y="9144"/>
                  </a:lnTo>
                  <a:lnTo>
                    <a:pt x="13716" y="7620"/>
                  </a:lnTo>
                  <a:lnTo>
                    <a:pt x="15240" y="4572"/>
                  </a:lnTo>
                  <a:close/>
                </a:path>
                <a:path w="821689" h="1409700">
                  <a:moveTo>
                    <a:pt x="24384" y="1405128"/>
                  </a:moveTo>
                  <a:lnTo>
                    <a:pt x="22860" y="1402080"/>
                  </a:lnTo>
                  <a:lnTo>
                    <a:pt x="19812" y="1400556"/>
                  </a:lnTo>
                  <a:lnTo>
                    <a:pt x="10668" y="1400556"/>
                  </a:lnTo>
                  <a:lnTo>
                    <a:pt x="7620" y="1402080"/>
                  </a:lnTo>
                  <a:lnTo>
                    <a:pt x="6096" y="1405128"/>
                  </a:lnTo>
                  <a:lnTo>
                    <a:pt x="7620" y="1408176"/>
                  </a:lnTo>
                  <a:lnTo>
                    <a:pt x="10668" y="1409700"/>
                  </a:lnTo>
                  <a:lnTo>
                    <a:pt x="19812" y="1409700"/>
                  </a:lnTo>
                  <a:lnTo>
                    <a:pt x="22860" y="1408176"/>
                  </a:lnTo>
                  <a:lnTo>
                    <a:pt x="24384" y="1405128"/>
                  </a:lnTo>
                  <a:close/>
                </a:path>
                <a:path w="821689" h="1409700">
                  <a:moveTo>
                    <a:pt x="42672" y="4572"/>
                  </a:moveTo>
                  <a:lnTo>
                    <a:pt x="41148" y="1524"/>
                  </a:lnTo>
                  <a:lnTo>
                    <a:pt x="38100" y="0"/>
                  </a:lnTo>
                  <a:lnTo>
                    <a:pt x="28956" y="0"/>
                  </a:lnTo>
                  <a:lnTo>
                    <a:pt x="25895" y="1524"/>
                  </a:lnTo>
                  <a:lnTo>
                    <a:pt x="24384" y="4572"/>
                  </a:lnTo>
                  <a:lnTo>
                    <a:pt x="25895" y="7620"/>
                  </a:lnTo>
                  <a:lnTo>
                    <a:pt x="28956" y="9144"/>
                  </a:lnTo>
                  <a:lnTo>
                    <a:pt x="38100" y="9144"/>
                  </a:lnTo>
                  <a:lnTo>
                    <a:pt x="41148" y="7620"/>
                  </a:lnTo>
                  <a:lnTo>
                    <a:pt x="42672" y="4572"/>
                  </a:lnTo>
                  <a:close/>
                </a:path>
                <a:path w="821689" h="1409700">
                  <a:moveTo>
                    <a:pt x="51816" y="1405128"/>
                  </a:moveTo>
                  <a:lnTo>
                    <a:pt x="50292" y="1402080"/>
                  </a:lnTo>
                  <a:lnTo>
                    <a:pt x="47244" y="1400556"/>
                  </a:lnTo>
                  <a:lnTo>
                    <a:pt x="38100" y="1400556"/>
                  </a:lnTo>
                  <a:lnTo>
                    <a:pt x="35052" y="1402080"/>
                  </a:lnTo>
                  <a:lnTo>
                    <a:pt x="33528" y="1405128"/>
                  </a:lnTo>
                  <a:lnTo>
                    <a:pt x="35052" y="1408176"/>
                  </a:lnTo>
                  <a:lnTo>
                    <a:pt x="38100" y="1409700"/>
                  </a:lnTo>
                  <a:lnTo>
                    <a:pt x="47244" y="1409700"/>
                  </a:lnTo>
                  <a:lnTo>
                    <a:pt x="50292" y="1408176"/>
                  </a:lnTo>
                  <a:lnTo>
                    <a:pt x="51816" y="1405128"/>
                  </a:lnTo>
                  <a:close/>
                </a:path>
                <a:path w="821689" h="1409700">
                  <a:moveTo>
                    <a:pt x="68580" y="4572"/>
                  </a:moveTo>
                  <a:lnTo>
                    <a:pt x="67056" y="1524"/>
                  </a:lnTo>
                  <a:lnTo>
                    <a:pt x="63995" y="0"/>
                  </a:lnTo>
                  <a:lnTo>
                    <a:pt x="54864" y="0"/>
                  </a:lnTo>
                  <a:lnTo>
                    <a:pt x="51816" y="1524"/>
                  </a:lnTo>
                  <a:lnTo>
                    <a:pt x="51816" y="7620"/>
                  </a:lnTo>
                  <a:lnTo>
                    <a:pt x="54864" y="9144"/>
                  </a:lnTo>
                  <a:lnTo>
                    <a:pt x="63995" y="9144"/>
                  </a:lnTo>
                  <a:lnTo>
                    <a:pt x="67056" y="7620"/>
                  </a:lnTo>
                  <a:lnTo>
                    <a:pt x="68580" y="4572"/>
                  </a:lnTo>
                  <a:close/>
                </a:path>
                <a:path w="821689" h="1409700">
                  <a:moveTo>
                    <a:pt x="77724" y="1405128"/>
                  </a:moveTo>
                  <a:lnTo>
                    <a:pt x="76200" y="1402080"/>
                  </a:lnTo>
                  <a:lnTo>
                    <a:pt x="73152" y="1400556"/>
                  </a:lnTo>
                  <a:lnTo>
                    <a:pt x="64008" y="1400556"/>
                  </a:lnTo>
                  <a:lnTo>
                    <a:pt x="60960" y="1402080"/>
                  </a:lnTo>
                  <a:lnTo>
                    <a:pt x="59436" y="1405128"/>
                  </a:lnTo>
                  <a:lnTo>
                    <a:pt x="60960" y="1408176"/>
                  </a:lnTo>
                  <a:lnTo>
                    <a:pt x="64008" y="1409700"/>
                  </a:lnTo>
                  <a:lnTo>
                    <a:pt x="73152" y="1409700"/>
                  </a:lnTo>
                  <a:lnTo>
                    <a:pt x="76200" y="1408176"/>
                  </a:lnTo>
                  <a:lnTo>
                    <a:pt x="77724" y="1405128"/>
                  </a:lnTo>
                  <a:close/>
                </a:path>
                <a:path w="821689" h="1409700">
                  <a:moveTo>
                    <a:pt x="96012" y="4572"/>
                  </a:moveTo>
                  <a:lnTo>
                    <a:pt x="94488" y="1524"/>
                  </a:lnTo>
                  <a:lnTo>
                    <a:pt x="91440" y="0"/>
                  </a:lnTo>
                  <a:lnTo>
                    <a:pt x="82296" y="0"/>
                  </a:lnTo>
                  <a:lnTo>
                    <a:pt x="79248" y="1524"/>
                  </a:lnTo>
                  <a:lnTo>
                    <a:pt x="77711" y="4572"/>
                  </a:lnTo>
                  <a:lnTo>
                    <a:pt x="79248" y="7620"/>
                  </a:lnTo>
                  <a:lnTo>
                    <a:pt x="82296" y="9144"/>
                  </a:lnTo>
                  <a:lnTo>
                    <a:pt x="91440" y="9144"/>
                  </a:lnTo>
                  <a:lnTo>
                    <a:pt x="94488" y="7620"/>
                  </a:lnTo>
                  <a:lnTo>
                    <a:pt x="96012" y="4572"/>
                  </a:lnTo>
                  <a:close/>
                </a:path>
                <a:path w="821689" h="1409700">
                  <a:moveTo>
                    <a:pt x="105156" y="1405128"/>
                  </a:moveTo>
                  <a:lnTo>
                    <a:pt x="103632" y="1402080"/>
                  </a:lnTo>
                  <a:lnTo>
                    <a:pt x="100584" y="1400556"/>
                  </a:lnTo>
                  <a:lnTo>
                    <a:pt x="91440" y="1400556"/>
                  </a:lnTo>
                  <a:lnTo>
                    <a:pt x="88392" y="1402080"/>
                  </a:lnTo>
                  <a:lnTo>
                    <a:pt x="86868" y="1405128"/>
                  </a:lnTo>
                  <a:lnTo>
                    <a:pt x="88392" y="1408176"/>
                  </a:lnTo>
                  <a:lnTo>
                    <a:pt x="91440" y="1409700"/>
                  </a:lnTo>
                  <a:lnTo>
                    <a:pt x="100584" y="1409700"/>
                  </a:lnTo>
                  <a:lnTo>
                    <a:pt x="103632" y="1408176"/>
                  </a:lnTo>
                  <a:lnTo>
                    <a:pt x="105156" y="1405128"/>
                  </a:lnTo>
                  <a:close/>
                </a:path>
                <a:path w="821689" h="1409700">
                  <a:moveTo>
                    <a:pt x="123431" y="4572"/>
                  </a:moveTo>
                  <a:lnTo>
                    <a:pt x="121920" y="1524"/>
                  </a:lnTo>
                  <a:lnTo>
                    <a:pt x="118872" y="0"/>
                  </a:lnTo>
                  <a:lnTo>
                    <a:pt x="109728" y="0"/>
                  </a:lnTo>
                  <a:lnTo>
                    <a:pt x="106680" y="1524"/>
                  </a:lnTo>
                  <a:lnTo>
                    <a:pt x="105156" y="4572"/>
                  </a:lnTo>
                  <a:lnTo>
                    <a:pt x="106680" y="7620"/>
                  </a:lnTo>
                  <a:lnTo>
                    <a:pt x="109728" y="9144"/>
                  </a:lnTo>
                  <a:lnTo>
                    <a:pt x="118872" y="9144"/>
                  </a:lnTo>
                  <a:lnTo>
                    <a:pt x="121920" y="7620"/>
                  </a:lnTo>
                  <a:lnTo>
                    <a:pt x="123431" y="4572"/>
                  </a:lnTo>
                  <a:close/>
                </a:path>
                <a:path w="821689" h="1409700">
                  <a:moveTo>
                    <a:pt x="132588" y="1405128"/>
                  </a:moveTo>
                  <a:lnTo>
                    <a:pt x="131064" y="1402080"/>
                  </a:lnTo>
                  <a:lnTo>
                    <a:pt x="128016" y="1400556"/>
                  </a:lnTo>
                  <a:lnTo>
                    <a:pt x="118872" y="1400556"/>
                  </a:lnTo>
                  <a:lnTo>
                    <a:pt x="115824" y="1402080"/>
                  </a:lnTo>
                  <a:lnTo>
                    <a:pt x="114300" y="1405128"/>
                  </a:lnTo>
                  <a:lnTo>
                    <a:pt x="115824" y="1408176"/>
                  </a:lnTo>
                  <a:lnTo>
                    <a:pt x="118872" y="1409700"/>
                  </a:lnTo>
                  <a:lnTo>
                    <a:pt x="128016" y="1409700"/>
                  </a:lnTo>
                  <a:lnTo>
                    <a:pt x="131064" y="1408176"/>
                  </a:lnTo>
                  <a:lnTo>
                    <a:pt x="132588" y="1405128"/>
                  </a:lnTo>
                  <a:close/>
                </a:path>
                <a:path w="821689" h="1409700">
                  <a:moveTo>
                    <a:pt x="149352" y="4572"/>
                  </a:moveTo>
                  <a:lnTo>
                    <a:pt x="147828" y="1524"/>
                  </a:lnTo>
                  <a:lnTo>
                    <a:pt x="144780" y="0"/>
                  </a:lnTo>
                  <a:lnTo>
                    <a:pt x="135636" y="0"/>
                  </a:lnTo>
                  <a:lnTo>
                    <a:pt x="132588" y="1524"/>
                  </a:lnTo>
                  <a:lnTo>
                    <a:pt x="131064" y="4572"/>
                  </a:lnTo>
                  <a:lnTo>
                    <a:pt x="132588" y="7620"/>
                  </a:lnTo>
                  <a:lnTo>
                    <a:pt x="135636" y="9144"/>
                  </a:lnTo>
                  <a:lnTo>
                    <a:pt x="144780" y="9144"/>
                  </a:lnTo>
                  <a:lnTo>
                    <a:pt x="147828" y="7620"/>
                  </a:lnTo>
                  <a:lnTo>
                    <a:pt x="149352" y="4572"/>
                  </a:lnTo>
                  <a:close/>
                </a:path>
                <a:path w="821689" h="1409700">
                  <a:moveTo>
                    <a:pt x="158496" y="1405128"/>
                  </a:moveTo>
                  <a:lnTo>
                    <a:pt x="156972" y="1402080"/>
                  </a:lnTo>
                  <a:lnTo>
                    <a:pt x="153924" y="1400556"/>
                  </a:lnTo>
                  <a:lnTo>
                    <a:pt x="144780" y="1400556"/>
                  </a:lnTo>
                  <a:lnTo>
                    <a:pt x="141732" y="1402080"/>
                  </a:lnTo>
                  <a:lnTo>
                    <a:pt x="140208" y="1405128"/>
                  </a:lnTo>
                  <a:lnTo>
                    <a:pt x="141732" y="1408176"/>
                  </a:lnTo>
                  <a:lnTo>
                    <a:pt x="144780" y="1409700"/>
                  </a:lnTo>
                  <a:lnTo>
                    <a:pt x="153924" y="1409700"/>
                  </a:lnTo>
                  <a:lnTo>
                    <a:pt x="156972" y="1408176"/>
                  </a:lnTo>
                  <a:lnTo>
                    <a:pt x="158496" y="1405128"/>
                  </a:lnTo>
                  <a:close/>
                </a:path>
                <a:path w="821689" h="1409700">
                  <a:moveTo>
                    <a:pt x="176784" y="4572"/>
                  </a:moveTo>
                  <a:lnTo>
                    <a:pt x="175247" y="1524"/>
                  </a:lnTo>
                  <a:lnTo>
                    <a:pt x="172212" y="0"/>
                  </a:lnTo>
                  <a:lnTo>
                    <a:pt x="163068" y="0"/>
                  </a:lnTo>
                  <a:lnTo>
                    <a:pt x="160020" y="1524"/>
                  </a:lnTo>
                  <a:lnTo>
                    <a:pt x="158496" y="4572"/>
                  </a:lnTo>
                  <a:lnTo>
                    <a:pt x="160020" y="7620"/>
                  </a:lnTo>
                  <a:lnTo>
                    <a:pt x="163068" y="9144"/>
                  </a:lnTo>
                  <a:lnTo>
                    <a:pt x="172212" y="9144"/>
                  </a:lnTo>
                  <a:lnTo>
                    <a:pt x="175247" y="7620"/>
                  </a:lnTo>
                  <a:lnTo>
                    <a:pt x="176784" y="4572"/>
                  </a:lnTo>
                  <a:close/>
                </a:path>
                <a:path w="821689" h="1409700">
                  <a:moveTo>
                    <a:pt x="185928" y="1405128"/>
                  </a:moveTo>
                  <a:lnTo>
                    <a:pt x="184404" y="1402080"/>
                  </a:lnTo>
                  <a:lnTo>
                    <a:pt x="181356" y="1400556"/>
                  </a:lnTo>
                  <a:lnTo>
                    <a:pt x="172212" y="1400556"/>
                  </a:lnTo>
                  <a:lnTo>
                    <a:pt x="169164" y="1402080"/>
                  </a:lnTo>
                  <a:lnTo>
                    <a:pt x="167640" y="1405128"/>
                  </a:lnTo>
                  <a:lnTo>
                    <a:pt x="169164" y="1408176"/>
                  </a:lnTo>
                  <a:lnTo>
                    <a:pt x="172212" y="1409700"/>
                  </a:lnTo>
                  <a:lnTo>
                    <a:pt x="181356" y="1409700"/>
                  </a:lnTo>
                  <a:lnTo>
                    <a:pt x="184404" y="1408176"/>
                  </a:lnTo>
                  <a:lnTo>
                    <a:pt x="185928" y="1405128"/>
                  </a:lnTo>
                  <a:close/>
                </a:path>
                <a:path w="821689" h="1409700">
                  <a:moveTo>
                    <a:pt x="204216" y="4572"/>
                  </a:moveTo>
                  <a:lnTo>
                    <a:pt x="202679" y="1524"/>
                  </a:lnTo>
                  <a:lnTo>
                    <a:pt x="199631" y="0"/>
                  </a:lnTo>
                  <a:lnTo>
                    <a:pt x="190500" y="0"/>
                  </a:lnTo>
                  <a:lnTo>
                    <a:pt x="187452" y="1524"/>
                  </a:lnTo>
                  <a:lnTo>
                    <a:pt x="185928" y="4572"/>
                  </a:lnTo>
                  <a:lnTo>
                    <a:pt x="187452" y="7620"/>
                  </a:lnTo>
                  <a:lnTo>
                    <a:pt x="190500" y="9144"/>
                  </a:lnTo>
                  <a:lnTo>
                    <a:pt x="199631" y="9144"/>
                  </a:lnTo>
                  <a:lnTo>
                    <a:pt x="202679" y="7620"/>
                  </a:lnTo>
                  <a:lnTo>
                    <a:pt x="204216" y="4572"/>
                  </a:lnTo>
                  <a:close/>
                </a:path>
                <a:path w="821689" h="1409700">
                  <a:moveTo>
                    <a:pt x="213360" y="1405128"/>
                  </a:moveTo>
                  <a:lnTo>
                    <a:pt x="211836" y="1402080"/>
                  </a:lnTo>
                  <a:lnTo>
                    <a:pt x="208788" y="1400556"/>
                  </a:lnTo>
                  <a:lnTo>
                    <a:pt x="199644" y="1400556"/>
                  </a:lnTo>
                  <a:lnTo>
                    <a:pt x="196596" y="1402080"/>
                  </a:lnTo>
                  <a:lnTo>
                    <a:pt x="195072" y="1405128"/>
                  </a:lnTo>
                  <a:lnTo>
                    <a:pt x="196596" y="1408176"/>
                  </a:lnTo>
                  <a:lnTo>
                    <a:pt x="199644" y="1409700"/>
                  </a:lnTo>
                  <a:lnTo>
                    <a:pt x="208788" y="1409700"/>
                  </a:lnTo>
                  <a:lnTo>
                    <a:pt x="211836" y="1408176"/>
                  </a:lnTo>
                  <a:lnTo>
                    <a:pt x="213360" y="1405128"/>
                  </a:lnTo>
                  <a:close/>
                </a:path>
                <a:path w="821689" h="1409700">
                  <a:moveTo>
                    <a:pt x="230111" y="4572"/>
                  </a:moveTo>
                  <a:lnTo>
                    <a:pt x="228600" y="1524"/>
                  </a:lnTo>
                  <a:lnTo>
                    <a:pt x="225552" y="0"/>
                  </a:lnTo>
                  <a:lnTo>
                    <a:pt x="216395" y="0"/>
                  </a:lnTo>
                  <a:lnTo>
                    <a:pt x="213347" y="1524"/>
                  </a:lnTo>
                  <a:lnTo>
                    <a:pt x="211836" y="4572"/>
                  </a:lnTo>
                  <a:lnTo>
                    <a:pt x="213347" y="7620"/>
                  </a:lnTo>
                  <a:lnTo>
                    <a:pt x="216395" y="9144"/>
                  </a:lnTo>
                  <a:lnTo>
                    <a:pt x="225552" y="9144"/>
                  </a:lnTo>
                  <a:lnTo>
                    <a:pt x="228600" y="7620"/>
                  </a:lnTo>
                  <a:lnTo>
                    <a:pt x="230111" y="4572"/>
                  </a:lnTo>
                  <a:close/>
                </a:path>
                <a:path w="821689" h="1409700">
                  <a:moveTo>
                    <a:pt x="239268" y="1405128"/>
                  </a:moveTo>
                  <a:lnTo>
                    <a:pt x="237744" y="1402080"/>
                  </a:lnTo>
                  <a:lnTo>
                    <a:pt x="234696" y="1400556"/>
                  </a:lnTo>
                  <a:lnTo>
                    <a:pt x="225552" y="1400556"/>
                  </a:lnTo>
                  <a:lnTo>
                    <a:pt x="222504" y="1402080"/>
                  </a:lnTo>
                  <a:lnTo>
                    <a:pt x="220980" y="1405128"/>
                  </a:lnTo>
                  <a:lnTo>
                    <a:pt x="222504" y="1408176"/>
                  </a:lnTo>
                  <a:lnTo>
                    <a:pt x="225552" y="1409700"/>
                  </a:lnTo>
                  <a:lnTo>
                    <a:pt x="234696" y="1409700"/>
                  </a:lnTo>
                  <a:lnTo>
                    <a:pt x="237744" y="1408176"/>
                  </a:lnTo>
                  <a:lnTo>
                    <a:pt x="239268" y="1405128"/>
                  </a:lnTo>
                  <a:close/>
                </a:path>
                <a:path w="821689" h="1409700">
                  <a:moveTo>
                    <a:pt x="257556" y="4572"/>
                  </a:moveTo>
                  <a:lnTo>
                    <a:pt x="256032" y="1524"/>
                  </a:lnTo>
                  <a:lnTo>
                    <a:pt x="252984" y="0"/>
                  </a:lnTo>
                  <a:lnTo>
                    <a:pt x="243840" y="0"/>
                  </a:lnTo>
                  <a:lnTo>
                    <a:pt x="240779" y="1524"/>
                  </a:lnTo>
                  <a:lnTo>
                    <a:pt x="239268" y="4572"/>
                  </a:lnTo>
                  <a:lnTo>
                    <a:pt x="240779" y="7620"/>
                  </a:lnTo>
                  <a:lnTo>
                    <a:pt x="243840" y="9144"/>
                  </a:lnTo>
                  <a:lnTo>
                    <a:pt x="252984" y="9144"/>
                  </a:lnTo>
                  <a:lnTo>
                    <a:pt x="256032" y="7620"/>
                  </a:lnTo>
                  <a:lnTo>
                    <a:pt x="257556" y="4572"/>
                  </a:lnTo>
                  <a:close/>
                </a:path>
                <a:path w="821689" h="1409700">
                  <a:moveTo>
                    <a:pt x="266700" y="1405128"/>
                  </a:moveTo>
                  <a:lnTo>
                    <a:pt x="265176" y="1402080"/>
                  </a:lnTo>
                  <a:lnTo>
                    <a:pt x="262128" y="1400556"/>
                  </a:lnTo>
                  <a:lnTo>
                    <a:pt x="252984" y="1400556"/>
                  </a:lnTo>
                  <a:lnTo>
                    <a:pt x="249936" y="1402080"/>
                  </a:lnTo>
                  <a:lnTo>
                    <a:pt x="248412" y="1405128"/>
                  </a:lnTo>
                  <a:lnTo>
                    <a:pt x="249936" y="1408176"/>
                  </a:lnTo>
                  <a:lnTo>
                    <a:pt x="252984" y="1409700"/>
                  </a:lnTo>
                  <a:lnTo>
                    <a:pt x="262128" y="1409700"/>
                  </a:lnTo>
                  <a:lnTo>
                    <a:pt x="265176" y="1408176"/>
                  </a:lnTo>
                  <a:lnTo>
                    <a:pt x="266700" y="1405128"/>
                  </a:lnTo>
                  <a:close/>
                </a:path>
                <a:path w="821689" h="1409700">
                  <a:moveTo>
                    <a:pt x="284988" y="4572"/>
                  </a:moveTo>
                  <a:lnTo>
                    <a:pt x="283464" y="1524"/>
                  </a:lnTo>
                  <a:lnTo>
                    <a:pt x="280416" y="0"/>
                  </a:lnTo>
                  <a:lnTo>
                    <a:pt x="271272" y="0"/>
                  </a:lnTo>
                  <a:lnTo>
                    <a:pt x="268211" y="1524"/>
                  </a:lnTo>
                  <a:lnTo>
                    <a:pt x="266700" y="4572"/>
                  </a:lnTo>
                  <a:lnTo>
                    <a:pt x="268211" y="7620"/>
                  </a:lnTo>
                  <a:lnTo>
                    <a:pt x="271272" y="9144"/>
                  </a:lnTo>
                  <a:lnTo>
                    <a:pt x="280416" y="9144"/>
                  </a:lnTo>
                  <a:lnTo>
                    <a:pt x="283464" y="7620"/>
                  </a:lnTo>
                  <a:lnTo>
                    <a:pt x="284988" y="4572"/>
                  </a:lnTo>
                  <a:close/>
                </a:path>
                <a:path w="821689" h="1409700">
                  <a:moveTo>
                    <a:pt x="292608" y="1402080"/>
                  </a:moveTo>
                  <a:lnTo>
                    <a:pt x="289560" y="1400556"/>
                  </a:lnTo>
                  <a:lnTo>
                    <a:pt x="280416" y="1400556"/>
                  </a:lnTo>
                  <a:lnTo>
                    <a:pt x="277368" y="1402080"/>
                  </a:lnTo>
                  <a:lnTo>
                    <a:pt x="275844" y="1405128"/>
                  </a:lnTo>
                  <a:lnTo>
                    <a:pt x="277368" y="1408176"/>
                  </a:lnTo>
                  <a:lnTo>
                    <a:pt x="280416" y="1409700"/>
                  </a:lnTo>
                  <a:lnTo>
                    <a:pt x="289560" y="1409700"/>
                  </a:lnTo>
                  <a:lnTo>
                    <a:pt x="292608" y="1408176"/>
                  </a:lnTo>
                  <a:lnTo>
                    <a:pt x="292608" y="1402080"/>
                  </a:lnTo>
                  <a:close/>
                </a:path>
                <a:path w="821689" h="1409700">
                  <a:moveTo>
                    <a:pt x="310896" y="4572"/>
                  </a:moveTo>
                  <a:lnTo>
                    <a:pt x="309372" y="1524"/>
                  </a:lnTo>
                  <a:lnTo>
                    <a:pt x="306311" y="0"/>
                  </a:lnTo>
                  <a:lnTo>
                    <a:pt x="297180" y="0"/>
                  </a:lnTo>
                  <a:lnTo>
                    <a:pt x="294132" y="1524"/>
                  </a:lnTo>
                  <a:lnTo>
                    <a:pt x="292595" y="4572"/>
                  </a:lnTo>
                  <a:lnTo>
                    <a:pt x="294132" y="7620"/>
                  </a:lnTo>
                  <a:lnTo>
                    <a:pt x="297180" y="9144"/>
                  </a:lnTo>
                  <a:lnTo>
                    <a:pt x="306311" y="9144"/>
                  </a:lnTo>
                  <a:lnTo>
                    <a:pt x="309372" y="7620"/>
                  </a:lnTo>
                  <a:lnTo>
                    <a:pt x="310896" y="4572"/>
                  </a:lnTo>
                  <a:close/>
                </a:path>
                <a:path w="821689" h="1409700">
                  <a:moveTo>
                    <a:pt x="320040" y="1405128"/>
                  </a:moveTo>
                  <a:lnTo>
                    <a:pt x="318516" y="1402080"/>
                  </a:lnTo>
                  <a:lnTo>
                    <a:pt x="315468" y="1400556"/>
                  </a:lnTo>
                  <a:lnTo>
                    <a:pt x="306324" y="1400556"/>
                  </a:lnTo>
                  <a:lnTo>
                    <a:pt x="303276" y="1402080"/>
                  </a:lnTo>
                  <a:lnTo>
                    <a:pt x="301752" y="1405128"/>
                  </a:lnTo>
                  <a:lnTo>
                    <a:pt x="303276" y="1408176"/>
                  </a:lnTo>
                  <a:lnTo>
                    <a:pt x="306324" y="1409700"/>
                  </a:lnTo>
                  <a:lnTo>
                    <a:pt x="315468" y="1409700"/>
                  </a:lnTo>
                  <a:lnTo>
                    <a:pt x="318516" y="1408176"/>
                  </a:lnTo>
                  <a:lnTo>
                    <a:pt x="320040" y="1405128"/>
                  </a:lnTo>
                  <a:close/>
                </a:path>
                <a:path w="821689" h="1409700">
                  <a:moveTo>
                    <a:pt x="338328" y="4572"/>
                  </a:moveTo>
                  <a:lnTo>
                    <a:pt x="336804" y="1524"/>
                  </a:lnTo>
                  <a:lnTo>
                    <a:pt x="333756" y="0"/>
                  </a:lnTo>
                  <a:lnTo>
                    <a:pt x="324612" y="0"/>
                  </a:lnTo>
                  <a:lnTo>
                    <a:pt x="321564" y="1524"/>
                  </a:lnTo>
                  <a:lnTo>
                    <a:pt x="320040" y="4572"/>
                  </a:lnTo>
                  <a:lnTo>
                    <a:pt x="321564" y="7620"/>
                  </a:lnTo>
                  <a:lnTo>
                    <a:pt x="324612" y="9144"/>
                  </a:lnTo>
                  <a:lnTo>
                    <a:pt x="333756" y="9144"/>
                  </a:lnTo>
                  <a:lnTo>
                    <a:pt x="336804" y="7620"/>
                  </a:lnTo>
                  <a:lnTo>
                    <a:pt x="338328" y="4572"/>
                  </a:lnTo>
                  <a:close/>
                </a:path>
                <a:path w="821689" h="1409700">
                  <a:moveTo>
                    <a:pt x="347472" y="1405128"/>
                  </a:moveTo>
                  <a:lnTo>
                    <a:pt x="345948" y="1402080"/>
                  </a:lnTo>
                  <a:lnTo>
                    <a:pt x="342900" y="1400556"/>
                  </a:lnTo>
                  <a:lnTo>
                    <a:pt x="333756" y="1400556"/>
                  </a:lnTo>
                  <a:lnTo>
                    <a:pt x="330708" y="1402080"/>
                  </a:lnTo>
                  <a:lnTo>
                    <a:pt x="329184" y="1405128"/>
                  </a:lnTo>
                  <a:lnTo>
                    <a:pt x="330708" y="1408176"/>
                  </a:lnTo>
                  <a:lnTo>
                    <a:pt x="333756" y="1409700"/>
                  </a:lnTo>
                  <a:lnTo>
                    <a:pt x="342900" y="1409700"/>
                  </a:lnTo>
                  <a:lnTo>
                    <a:pt x="345948" y="1408176"/>
                  </a:lnTo>
                  <a:lnTo>
                    <a:pt x="347472" y="1405128"/>
                  </a:lnTo>
                  <a:close/>
                </a:path>
                <a:path w="821689" h="1409700">
                  <a:moveTo>
                    <a:pt x="365747" y="4572"/>
                  </a:moveTo>
                  <a:lnTo>
                    <a:pt x="364236" y="1524"/>
                  </a:lnTo>
                  <a:lnTo>
                    <a:pt x="361188" y="0"/>
                  </a:lnTo>
                  <a:lnTo>
                    <a:pt x="352031" y="0"/>
                  </a:lnTo>
                  <a:lnTo>
                    <a:pt x="348996" y="1524"/>
                  </a:lnTo>
                  <a:lnTo>
                    <a:pt x="347472" y="4572"/>
                  </a:lnTo>
                  <a:lnTo>
                    <a:pt x="348996" y="7620"/>
                  </a:lnTo>
                  <a:lnTo>
                    <a:pt x="352031" y="9144"/>
                  </a:lnTo>
                  <a:lnTo>
                    <a:pt x="361188" y="9144"/>
                  </a:lnTo>
                  <a:lnTo>
                    <a:pt x="364236" y="7620"/>
                  </a:lnTo>
                  <a:lnTo>
                    <a:pt x="365747" y="4572"/>
                  </a:lnTo>
                  <a:close/>
                </a:path>
                <a:path w="821689" h="1409700">
                  <a:moveTo>
                    <a:pt x="373380" y="1402080"/>
                  </a:moveTo>
                  <a:lnTo>
                    <a:pt x="370332" y="1400556"/>
                  </a:lnTo>
                  <a:lnTo>
                    <a:pt x="361188" y="1400556"/>
                  </a:lnTo>
                  <a:lnTo>
                    <a:pt x="358140" y="1402080"/>
                  </a:lnTo>
                  <a:lnTo>
                    <a:pt x="356616" y="1405128"/>
                  </a:lnTo>
                  <a:lnTo>
                    <a:pt x="358140" y="1408176"/>
                  </a:lnTo>
                  <a:lnTo>
                    <a:pt x="361188" y="1409700"/>
                  </a:lnTo>
                  <a:lnTo>
                    <a:pt x="370332" y="1409700"/>
                  </a:lnTo>
                  <a:lnTo>
                    <a:pt x="373380" y="1408176"/>
                  </a:lnTo>
                  <a:lnTo>
                    <a:pt x="373380" y="1402080"/>
                  </a:lnTo>
                  <a:close/>
                </a:path>
                <a:path w="821689" h="1409700">
                  <a:moveTo>
                    <a:pt x="391668" y="4572"/>
                  </a:moveTo>
                  <a:lnTo>
                    <a:pt x="390131" y="1524"/>
                  </a:lnTo>
                  <a:lnTo>
                    <a:pt x="387096" y="0"/>
                  </a:lnTo>
                  <a:lnTo>
                    <a:pt x="377952" y="0"/>
                  </a:lnTo>
                  <a:lnTo>
                    <a:pt x="374904" y="1524"/>
                  </a:lnTo>
                  <a:lnTo>
                    <a:pt x="373380" y="4572"/>
                  </a:lnTo>
                  <a:lnTo>
                    <a:pt x="374904" y="7620"/>
                  </a:lnTo>
                  <a:lnTo>
                    <a:pt x="377952" y="9144"/>
                  </a:lnTo>
                  <a:lnTo>
                    <a:pt x="387096" y="9144"/>
                  </a:lnTo>
                  <a:lnTo>
                    <a:pt x="390131" y="7620"/>
                  </a:lnTo>
                  <a:lnTo>
                    <a:pt x="391668" y="4572"/>
                  </a:lnTo>
                  <a:close/>
                </a:path>
                <a:path w="821689" h="1409700">
                  <a:moveTo>
                    <a:pt x="400812" y="1405128"/>
                  </a:moveTo>
                  <a:lnTo>
                    <a:pt x="399288" y="1402080"/>
                  </a:lnTo>
                  <a:lnTo>
                    <a:pt x="396240" y="1400556"/>
                  </a:lnTo>
                  <a:lnTo>
                    <a:pt x="387096" y="1400556"/>
                  </a:lnTo>
                  <a:lnTo>
                    <a:pt x="384048" y="1402080"/>
                  </a:lnTo>
                  <a:lnTo>
                    <a:pt x="382524" y="1405128"/>
                  </a:lnTo>
                  <a:lnTo>
                    <a:pt x="384048" y="1408176"/>
                  </a:lnTo>
                  <a:lnTo>
                    <a:pt x="387096" y="1409700"/>
                  </a:lnTo>
                  <a:lnTo>
                    <a:pt x="396240" y="1409700"/>
                  </a:lnTo>
                  <a:lnTo>
                    <a:pt x="399288" y="1408176"/>
                  </a:lnTo>
                  <a:lnTo>
                    <a:pt x="400812" y="1405128"/>
                  </a:lnTo>
                  <a:close/>
                </a:path>
                <a:path w="821689" h="1409700">
                  <a:moveTo>
                    <a:pt x="419100" y="4572"/>
                  </a:moveTo>
                  <a:lnTo>
                    <a:pt x="417563" y="1524"/>
                  </a:lnTo>
                  <a:lnTo>
                    <a:pt x="414528" y="0"/>
                  </a:lnTo>
                  <a:lnTo>
                    <a:pt x="405384" y="0"/>
                  </a:lnTo>
                  <a:lnTo>
                    <a:pt x="402336" y="1524"/>
                  </a:lnTo>
                  <a:lnTo>
                    <a:pt x="400812" y="4572"/>
                  </a:lnTo>
                  <a:lnTo>
                    <a:pt x="402336" y="7620"/>
                  </a:lnTo>
                  <a:lnTo>
                    <a:pt x="405384" y="9144"/>
                  </a:lnTo>
                  <a:lnTo>
                    <a:pt x="414528" y="9144"/>
                  </a:lnTo>
                  <a:lnTo>
                    <a:pt x="417563" y="7620"/>
                  </a:lnTo>
                  <a:lnTo>
                    <a:pt x="419100" y="4572"/>
                  </a:lnTo>
                  <a:close/>
                </a:path>
                <a:path w="821689" h="1409700">
                  <a:moveTo>
                    <a:pt x="428244" y="1405128"/>
                  </a:moveTo>
                  <a:lnTo>
                    <a:pt x="426720" y="1402080"/>
                  </a:lnTo>
                  <a:lnTo>
                    <a:pt x="423672" y="1400556"/>
                  </a:lnTo>
                  <a:lnTo>
                    <a:pt x="414528" y="1400556"/>
                  </a:lnTo>
                  <a:lnTo>
                    <a:pt x="411480" y="1402080"/>
                  </a:lnTo>
                  <a:lnTo>
                    <a:pt x="409956" y="1405128"/>
                  </a:lnTo>
                  <a:lnTo>
                    <a:pt x="411480" y="1408176"/>
                  </a:lnTo>
                  <a:lnTo>
                    <a:pt x="414528" y="1409700"/>
                  </a:lnTo>
                  <a:lnTo>
                    <a:pt x="423672" y="1409700"/>
                  </a:lnTo>
                  <a:lnTo>
                    <a:pt x="426720" y="1408176"/>
                  </a:lnTo>
                  <a:lnTo>
                    <a:pt x="428244" y="1405128"/>
                  </a:lnTo>
                  <a:close/>
                </a:path>
                <a:path w="821689" h="1409700">
                  <a:moveTo>
                    <a:pt x="446532" y="4572"/>
                  </a:moveTo>
                  <a:lnTo>
                    <a:pt x="444995" y="1524"/>
                  </a:lnTo>
                  <a:lnTo>
                    <a:pt x="441947" y="0"/>
                  </a:lnTo>
                  <a:lnTo>
                    <a:pt x="432816" y="0"/>
                  </a:lnTo>
                  <a:lnTo>
                    <a:pt x="429768" y="1524"/>
                  </a:lnTo>
                  <a:lnTo>
                    <a:pt x="428231" y="4572"/>
                  </a:lnTo>
                  <a:lnTo>
                    <a:pt x="429768" y="7620"/>
                  </a:lnTo>
                  <a:lnTo>
                    <a:pt x="432816" y="9144"/>
                  </a:lnTo>
                  <a:lnTo>
                    <a:pt x="441947" y="9144"/>
                  </a:lnTo>
                  <a:lnTo>
                    <a:pt x="444995" y="7620"/>
                  </a:lnTo>
                  <a:lnTo>
                    <a:pt x="446532" y="4572"/>
                  </a:lnTo>
                  <a:close/>
                </a:path>
                <a:path w="821689" h="1409700">
                  <a:moveTo>
                    <a:pt x="454152" y="1402080"/>
                  </a:moveTo>
                  <a:lnTo>
                    <a:pt x="451104" y="1400556"/>
                  </a:lnTo>
                  <a:lnTo>
                    <a:pt x="441960" y="1400556"/>
                  </a:lnTo>
                  <a:lnTo>
                    <a:pt x="437388" y="1402080"/>
                  </a:lnTo>
                  <a:lnTo>
                    <a:pt x="437388" y="1408176"/>
                  </a:lnTo>
                  <a:lnTo>
                    <a:pt x="441960" y="1409700"/>
                  </a:lnTo>
                  <a:lnTo>
                    <a:pt x="451104" y="1409700"/>
                  </a:lnTo>
                  <a:lnTo>
                    <a:pt x="454152" y="1408176"/>
                  </a:lnTo>
                  <a:lnTo>
                    <a:pt x="454152" y="1402080"/>
                  </a:lnTo>
                  <a:close/>
                </a:path>
                <a:path w="821689" h="1409700">
                  <a:moveTo>
                    <a:pt x="472440" y="4572"/>
                  </a:moveTo>
                  <a:lnTo>
                    <a:pt x="470916" y="1524"/>
                  </a:lnTo>
                  <a:lnTo>
                    <a:pt x="467868" y="0"/>
                  </a:lnTo>
                  <a:lnTo>
                    <a:pt x="458711" y="0"/>
                  </a:lnTo>
                  <a:lnTo>
                    <a:pt x="455663" y="1524"/>
                  </a:lnTo>
                  <a:lnTo>
                    <a:pt x="454152" y="4572"/>
                  </a:lnTo>
                  <a:lnTo>
                    <a:pt x="455663" y="7620"/>
                  </a:lnTo>
                  <a:lnTo>
                    <a:pt x="458711" y="9144"/>
                  </a:lnTo>
                  <a:lnTo>
                    <a:pt x="467868" y="9144"/>
                  </a:lnTo>
                  <a:lnTo>
                    <a:pt x="470916" y="7620"/>
                  </a:lnTo>
                  <a:lnTo>
                    <a:pt x="472440" y="4572"/>
                  </a:lnTo>
                  <a:close/>
                </a:path>
                <a:path w="821689" h="1409700">
                  <a:moveTo>
                    <a:pt x="481584" y="1405128"/>
                  </a:moveTo>
                  <a:lnTo>
                    <a:pt x="480060" y="1402080"/>
                  </a:lnTo>
                  <a:lnTo>
                    <a:pt x="477012" y="1400556"/>
                  </a:lnTo>
                  <a:lnTo>
                    <a:pt x="467868" y="1400556"/>
                  </a:lnTo>
                  <a:lnTo>
                    <a:pt x="464820" y="1402080"/>
                  </a:lnTo>
                  <a:lnTo>
                    <a:pt x="463296" y="1405128"/>
                  </a:lnTo>
                  <a:lnTo>
                    <a:pt x="464820" y="1408176"/>
                  </a:lnTo>
                  <a:lnTo>
                    <a:pt x="467868" y="1409700"/>
                  </a:lnTo>
                  <a:lnTo>
                    <a:pt x="477012" y="1409700"/>
                  </a:lnTo>
                  <a:lnTo>
                    <a:pt x="480060" y="1408176"/>
                  </a:lnTo>
                  <a:lnTo>
                    <a:pt x="481584" y="1405128"/>
                  </a:lnTo>
                  <a:close/>
                </a:path>
                <a:path w="821689" h="1409700">
                  <a:moveTo>
                    <a:pt x="499872" y="4572"/>
                  </a:moveTo>
                  <a:lnTo>
                    <a:pt x="498348" y="1524"/>
                  </a:lnTo>
                  <a:lnTo>
                    <a:pt x="495300" y="0"/>
                  </a:lnTo>
                  <a:lnTo>
                    <a:pt x="486156" y="0"/>
                  </a:lnTo>
                  <a:lnTo>
                    <a:pt x="483095" y="1524"/>
                  </a:lnTo>
                  <a:lnTo>
                    <a:pt x="481584" y="4572"/>
                  </a:lnTo>
                  <a:lnTo>
                    <a:pt x="483095" y="7620"/>
                  </a:lnTo>
                  <a:lnTo>
                    <a:pt x="486156" y="9144"/>
                  </a:lnTo>
                  <a:lnTo>
                    <a:pt x="495300" y="9144"/>
                  </a:lnTo>
                  <a:lnTo>
                    <a:pt x="498348" y="7620"/>
                  </a:lnTo>
                  <a:lnTo>
                    <a:pt x="499872" y="4572"/>
                  </a:lnTo>
                  <a:close/>
                </a:path>
                <a:path w="821689" h="1409700">
                  <a:moveTo>
                    <a:pt x="509016" y="1405128"/>
                  </a:moveTo>
                  <a:lnTo>
                    <a:pt x="507492" y="1402080"/>
                  </a:lnTo>
                  <a:lnTo>
                    <a:pt x="504444" y="1400556"/>
                  </a:lnTo>
                  <a:lnTo>
                    <a:pt x="495300" y="1400556"/>
                  </a:lnTo>
                  <a:lnTo>
                    <a:pt x="492252" y="1402080"/>
                  </a:lnTo>
                  <a:lnTo>
                    <a:pt x="490728" y="1405128"/>
                  </a:lnTo>
                  <a:lnTo>
                    <a:pt x="492252" y="1408176"/>
                  </a:lnTo>
                  <a:lnTo>
                    <a:pt x="495300" y="1409700"/>
                  </a:lnTo>
                  <a:lnTo>
                    <a:pt x="504444" y="1409700"/>
                  </a:lnTo>
                  <a:lnTo>
                    <a:pt x="507492" y="1408176"/>
                  </a:lnTo>
                  <a:lnTo>
                    <a:pt x="509016" y="1405128"/>
                  </a:lnTo>
                  <a:close/>
                </a:path>
                <a:path w="821689" h="1409700">
                  <a:moveTo>
                    <a:pt x="525780" y="1524"/>
                  </a:moveTo>
                  <a:lnTo>
                    <a:pt x="522732" y="0"/>
                  </a:lnTo>
                  <a:lnTo>
                    <a:pt x="513588" y="0"/>
                  </a:lnTo>
                  <a:lnTo>
                    <a:pt x="510540" y="1524"/>
                  </a:lnTo>
                  <a:lnTo>
                    <a:pt x="509016" y="4572"/>
                  </a:lnTo>
                  <a:lnTo>
                    <a:pt x="510540" y="7620"/>
                  </a:lnTo>
                  <a:lnTo>
                    <a:pt x="513588" y="9144"/>
                  </a:lnTo>
                  <a:lnTo>
                    <a:pt x="522732" y="9144"/>
                  </a:lnTo>
                  <a:lnTo>
                    <a:pt x="525780" y="7620"/>
                  </a:lnTo>
                  <a:lnTo>
                    <a:pt x="525780" y="1524"/>
                  </a:lnTo>
                  <a:close/>
                </a:path>
                <a:path w="821689" h="1409700">
                  <a:moveTo>
                    <a:pt x="534924" y="1402080"/>
                  </a:moveTo>
                  <a:lnTo>
                    <a:pt x="530352" y="1400556"/>
                  </a:lnTo>
                  <a:lnTo>
                    <a:pt x="522732" y="1400556"/>
                  </a:lnTo>
                  <a:lnTo>
                    <a:pt x="518160" y="1402080"/>
                  </a:lnTo>
                  <a:lnTo>
                    <a:pt x="518160" y="1408176"/>
                  </a:lnTo>
                  <a:lnTo>
                    <a:pt x="522732" y="1409700"/>
                  </a:lnTo>
                  <a:lnTo>
                    <a:pt x="530352" y="1409700"/>
                  </a:lnTo>
                  <a:lnTo>
                    <a:pt x="534924" y="1408176"/>
                  </a:lnTo>
                  <a:lnTo>
                    <a:pt x="534924" y="1402080"/>
                  </a:lnTo>
                  <a:close/>
                </a:path>
                <a:path w="821689" h="1409700">
                  <a:moveTo>
                    <a:pt x="553212" y="4572"/>
                  </a:moveTo>
                  <a:lnTo>
                    <a:pt x="551688" y="1524"/>
                  </a:lnTo>
                  <a:lnTo>
                    <a:pt x="548640" y="0"/>
                  </a:lnTo>
                  <a:lnTo>
                    <a:pt x="539496" y="0"/>
                  </a:lnTo>
                  <a:lnTo>
                    <a:pt x="536448" y="1524"/>
                  </a:lnTo>
                  <a:lnTo>
                    <a:pt x="534924" y="4572"/>
                  </a:lnTo>
                  <a:lnTo>
                    <a:pt x="536448" y="7620"/>
                  </a:lnTo>
                  <a:lnTo>
                    <a:pt x="539496" y="9144"/>
                  </a:lnTo>
                  <a:lnTo>
                    <a:pt x="548640" y="9144"/>
                  </a:lnTo>
                  <a:lnTo>
                    <a:pt x="551688" y="7620"/>
                  </a:lnTo>
                  <a:lnTo>
                    <a:pt x="553212" y="4572"/>
                  </a:lnTo>
                  <a:close/>
                </a:path>
                <a:path w="821689" h="1409700">
                  <a:moveTo>
                    <a:pt x="562356" y="1405128"/>
                  </a:moveTo>
                  <a:lnTo>
                    <a:pt x="560832" y="1402080"/>
                  </a:lnTo>
                  <a:lnTo>
                    <a:pt x="557784" y="1400556"/>
                  </a:lnTo>
                  <a:lnTo>
                    <a:pt x="548640" y="1400556"/>
                  </a:lnTo>
                  <a:lnTo>
                    <a:pt x="545592" y="1402080"/>
                  </a:lnTo>
                  <a:lnTo>
                    <a:pt x="544068" y="1405128"/>
                  </a:lnTo>
                  <a:lnTo>
                    <a:pt x="545592" y="1408176"/>
                  </a:lnTo>
                  <a:lnTo>
                    <a:pt x="548640" y="1409700"/>
                  </a:lnTo>
                  <a:lnTo>
                    <a:pt x="557784" y="1409700"/>
                  </a:lnTo>
                  <a:lnTo>
                    <a:pt x="560832" y="1408176"/>
                  </a:lnTo>
                  <a:lnTo>
                    <a:pt x="562356" y="1405128"/>
                  </a:lnTo>
                  <a:close/>
                </a:path>
                <a:path w="821689" h="1409700">
                  <a:moveTo>
                    <a:pt x="580631" y="4572"/>
                  </a:moveTo>
                  <a:lnTo>
                    <a:pt x="579120" y="1524"/>
                  </a:lnTo>
                  <a:lnTo>
                    <a:pt x="576072" y="0"/>
                  </a:lnTo>
                  <a:lnTo>
                    <a:pt x="566928" y="0"/>
                  </a:lnTo>
                  <a:lnTo>
                    <a:pt x="563880" y="1524"/>
                  </a:lnTo>
                  <a:lnTo>
                    <a:pt x="562356" y="4572"/>
                  </a:lnTo>
                  <a:lnTo>
                    <a:pt x="563880" y="7620"/>
                  </a:lnTo>
                  <a:lnTo>
                    <a:pt x="566928" y="9144"/>
                  </a:lnTo>
                  <a:lnTo>
                    <a:pt x="576072" y="9144"/>
                  </a:lnTo>
                  <a:lnTo>
                    <a:pt x="579120" y="7620"/>
                  </a:lnTo>
                  <a:lnTo>
                    <a:pt x="580631" y="4572"/>
                  </a:lnTo>
                  <a:close/>
                </a:path>
                <a:path w="821689" h="1409700">
                  <a:moveTo>
                    <a:pt x="589788" y="1405128"/>
                  </a:moveTo>
                  <a:lnTo>
                    <a:pt x="588264" y="1402080"/>
                  </a:lnTo>
                  <a:lnTo>
                    <a:pt x="585216" y="1400556"/>
                  </a:lnTo>
                  <a:lnTo>
                    <a:pt x="576072" y="1400556"/>
                  </a:lnTo>
                  <a:lnTo>
                    <a:pt x="573024" y="1402080"/>
                  </a:lnTo>
                  <a:lnTo>
                    <a:pt x="571500" y="1405128"/>
                  </a:lnTo>
                  <a:lnTo>
                    <a:pt x="573024" y="1408176"/>
                  </a:lnTo>
                  <a:lnTo>
                    <a:pt x="576072" y="1409700"/>
                  </a:lnTo>
                  <a:lnTo>
                    <a:pt x="585216" y="1409700"/>
                  </a:lnTo>
                  <a:lnTo>
                    <a:pt x="588264" y="1408176"/>
                  </a:lnTo>
                  <a:lnTo>
                    <a:pt x="589788" y="1405128"/>
                  </a:lnTo>
                  <a:close/>
                </a:path>
                <a:path w="821689" h="1409700">
                  <a:moveTo>
                    <a:pt x="606552" y="1524"/>
                  </a:moveTo>
                  <a:lnTo>
                    <a:pt x="603504" y="0"/>
                  </a:lnTo>
                  <a:lnTo>
                    <a:pt x="594347" y="0"/>
                  </a:lnTo>
                  <a:lnTo>
                    <a:pt x="591312" y="1524"/>
                  </a:lnTo>
                  <a:lnTo>
                    <a:pt x="589788" y="4572"/>
                  </a:lnTo>
                  <a:lnTo>
                    <a:pt x="591312" y="7620"/>
                  </a:lnTo>
                  <a:lnTo>
                    <a:pt x="594347" y="9144"/>
                  </a:lnTo>
                  <a:lnTo>
                    <a:pt x="603504" y="9144"/>
                  </a:lnTo>
                  <a:lnTo>
                    <a:pt x="606552" y="7620"/>
                  </a:lnTo>
                  <a:lnTo>
                    <a:pt x="606552" y="1524"/>
                  </a:lnTo>
                  <a:close/>
                </a:path>
                <a:path w="821689" h="1409700">
                  <a:moveTo>
                    <a:pt x="615696" y="1402080"/>
                  </a:moveTo>
                  <a:lnTo>
                    <a:pt x="611124" y="1400556"/>
                  </a:lnTo>
                  <a:lnTo>
                    <a:pt x="603504" y="1400556"/>
                  </a:lnTo>
                  <a:lnTo>
                    <a:pt x="598932" y="1402080"/>
                  </a:lnTo>
                  <a:lnTo>
                    <a:pt x="598932" y="1408176"/>
                  </a:lnTo>
                  <a:lnTo>
                    <a:pt x="603504" y="1409700"/>
                  </a:lnTo>
                  <a:lnTo>
                    <a:pt x="611124" y="1409700"/>
                  </a:lnTo>
                  <a:lnTo>
                    <a:pt x="615696" y="1408176"/>
                  </a:lnTo>
                  <a:lnTo>
                    <a:pt x="615696" y="1402080"/>
                  </a:lnTo>
                  <a:close/>
                </a:path>
                <a:path w="821689" h="1409700">
                  <a:moveTo>
                    <a:pt x="633984" y="4572"/>
                  </a:moveTo>
                  <a:lnTo>
                    <a:pt x="632447" y="1524"/>
                  </a:lnTo>
                  <a:lnTo>
                    <a:pt x="629412" y="0"/>
                  </a:lnTo>
                  <a:lnTo>
                    <a:pt x="620268" y="0"/>
                  </a:lnTo>
                  <a:lnTo>
                    <a:pt x="617220" y="1524"/>
                  </a:lnTo>
                  <a:lnTo>
                    <a:pt x="615696" y="4572"/>
                  </a:lnTo>
                  <a:lnTo>
                    <a:pt x="617220" y="7620"/>
                  </a:lnTo>
                  <a:lnTo>
                    <a:pt x="620268" y="9144"/>
                  </a:lnTo>
                  <a:lnTo>
                    <a:pt x="629412" y="9144"/>
                  </a:lnTo>
                  <a:lnTo>
                    <a:pt x="632447" y="7620"/>
                  </a:lnTo>
                  <a:lnTo>
                    <a:pt x="633984" y="4572"/>
                  </a:lnTo>
                  <a:close/>
                </a:path>
                <a:path w="821689" h="1409700">
                  <a:moveTo>
                    <a:pt x="643128" y="1405128"/>
                  </a:moveTo>
                  <a:lnTo>
                    <a:pt x="641604" y="1402080"/>
                  </a:lnTo>
                  <a:lnTo>
                    <a:pt x="638556" y="1400556"/>
                  </a:lnTo>
                  <a:lnTo>
                    <a:pt x="629412" y="1400556"/>
                  </a:lnTo>
                  <a:lnTo>
                    <a:pt x="626364" y="1402080"/>
                  </a:lnTo>
                  <a:lnTo>
                    <a:pt x="624840" y="1405128"/>
                  </a:lnTo>
                  <a:lnTo>
                    <a:pt x="626364" y="1408176"/>
                  </a:lnTo>
                  <a:lnTo>
                    <a:pt x="629412" y="1409700"/>
                  </a:lnTo>
                  <a:lnTo>
                    <a:pt x="638556" y="1409700"/>
                  </a:lnTo>
                  <a:lnTo>
                    <a:pt x="641604" y="1408176"/>
                  </a:lnTo>
                  <a:lnTo>
                    <a:pt x="643128" y="1405128"/>
                  </a:lnTo>
                  <a:close/>
                </a:path>
                <a:path w="821689" h="1409700">
                  <a:moveTo>
                    <a:pt x="661416" y="4572"/>
                  </a:moveTo>
                  <a:lnTo>
                    <a:pt x="659879" y="1524"/>
                  </a:lnTo>
                  <a:lnTo>
                    <a:pt x="656831" y="0"/>
                  </a:lnTo>
                  <a:lnTo>
                    <a:pt x="647700" y="0"/>
                  </a:lnTo>
                  <a:lnTo>
                    <a:pt x="644652" y="1524"/>
                  </a:lnTo>
                  <a:lnTo>
                    <a:pt x="643128" y="4572"/>
                  </a:lnTo>
                  <a:lnTo>
                    <a:pt x="644652" y="7620"/>
                  </a:lnTo>
                  <a:lnTo>
                    <a:pt x="647700" y="9144"/>
                  </a:lnTo>
                  <a:lnTo>
                    <a:pt x="656831" y="9144"/>
                  </a:lnTo>
                  <a:lnTo>
                    <a:pt x="659879" y="7620"/>
                  </a:lnTo>
                  <a:lnTo>
                    <a:pt x="661416" y="4572"/>
                  </a:lnTo>
                  <a:close/>
                </a:path>
                <a:path w="821689" h="1409700">
                  <a:moveTo>
                    <a:pt x="670560" y="1405128"/>
                  </a:moveTo>
                  <a:lnTo>
                    <a:pt x="669036" y="1402080"/>
                  </a:lnTo>
                  <a:lnTo>
                    <a:pt x="665988" y="1400556"/>
                  </a:lnTo>
                  <a:lnTo>
                    <a:pt x="656844" y="1400556"/>
                  </a:lnTo>
                  <a:lnTo>
                    <a:pt x="653796" y="1402080"/>
                  </a:lnTo>
                  <a:lnTo>
                    <a:pt x="652272" y="1405128"/>
                  </a:lnTo>
                  <a:lnTo>
                    <a:pt x="653796" y="1408176"/>
                  </a:lnTo>
                  <a:lnTo>
                    <a:pt x="656844" y="1409700"/>
                  </a:lnTo>
                  <a:lnTo>
                    <a:pt x="665988" y="1409700"/>
                  </a:lnTo>
                  <a:lnTo>
                    <a:pt x="669036" y="1408176"/>
                  </a:lnTo>
                  <a:lnTo>
                    <a:pt x="670560" y="1405128"/>
                  </a:lnTo>
                  <a:close/>
                </a:path>
                <a:path w="821689" h="1409700">
                  <a:moveTo>
                    <a:pt x="687311" y="1524"/>
                  </a:moveTo>
                  <a:lnTo>
                    <a:pt x="682739" y="0"/>
                  </a:lnTo>
                  <a:lnTo>
                    <a:pt x="675119" y="0"/>
                  </a:lnTo>
                  <a:lnTo>
                    <a:pt x="670547" y="1524"/>
                  </a:lnTo>
                  <a:lnTo>
                    <a:pt x="670547" y="7620"/>
                  </a:lnTo>
                  <a:lnTo>
                    <a:pt x="675119" y="9144"/>
                  </a:lnTo>
                  <a:lnTo>
                    <a:pt x="682739" y="9144"/>
                  </a:lnTo>
                  <a:lnTo>
                    <a:pt x="687311" y="7620"/>
                  </a:lnTo>
                  <a:lnTo>
                    <a:pt x="687311" y="1524"/>
                  </a:lnTo>
                  <a:close/>
                </a:path>
                <a:path w="821689" h="1409700">
                  <a:moveTo>
                    <a:pt x="696468" y="1402080"/>
                  </a:moveTo>
                  <a:lnTo>
                    <a:pt x="691896" y="1400556"/>
                  </a:lnTo>
                  <a:lnTo>
                    <a:pt x="684276" y="1400556"/>
                  </a:lnTo>
                  <a:lnTo>
                    <a:pt x="679704" y="1402080"/>
                  </a:lnTo>
                  <a:lnTo>
                    <a:pt x="679704" y="1408176"/>
                  </a:lnTo>
                  <a:lnTo>
                    <a:pt x="684276" y="1409700"/>
                  </a:lnTo>
                  <a:lnTo>
                    <a:pt x="691896" y="1409700"/>
                  </a:lnTo>
                  <a:lnTo>
                    <a:pt x="696468" y="1408176"/>
                  </a:lnTo>
                  <a:lnTo>
                    <a:pt x="696468" y="1402080"/>
                  </a:lnTo>
                  <a:close/>
                </a:path>
                <a:path w="821689" h="1409700">
                  <a:moveTo>
                    <a:pt x="714743" y="4572"/>
                  </a:moveTo>
                  <a:lnTo>
                    <a:pt x="713219" y="1524"/>
                  </a:lnTo>
                  <a:lnTo>
                    <a:pt x="710171" y="0"/>
                  </a:lnTo>
                  <a:lnTo>
                    <a:pt x="701027" y="0"/>
                  </a:lnTo>
                  <a:lnTo>
                    <a:pt x="697979" y="1524"/>
                  </a:lnTo>
                  <a:lnTo>
                    <a:pt x="696455" y="4572"/>
                  </a:lnTo>
                  <a:lnTo>
                    <a:pt x="697979" y="7620"/>
                  </a:lnTo>
                  <a:lnTo>
                    <a:pt x="701027" y="9144"/>
                  </a:lnTo>
                  <a:lnTo>
                    <a:pt x="710171" y="9144"/>
                  </a:lnTo>
                  <a:lnTo>
                    <a:pt x="713219" y="7620"/>
                  </a:lnTo>
                  <a:lnTo>
                    <a:pt x="714743" y="4572"/>
                  </a:lnTo>
                  <a:close/>
                </a:path>
                <a:path w="821689" h="1409700">
                  <a:moveTo>
                    <a:pt x="723900" y="1405128"/>
                  </a:moveTo>
                  <a:lnTo>
                    <a:pt x="722376" y="1402080"/>
                  </a:lnTo>
                  <a:lnTo>
                    <a:pt x="719328" y="1400556"/>
                  </a:lnTo>
                  <a:lnTo>
                    <a:pt x="710184" y="1400556"/>
                  </a:lnTo>
                  <a:lnTo>
                    <a:pt x="707136" y="1402080"/>
                  </a:lnTo>
                  <a:lnTo>
                    <a:pt x="705612" y="1405128"/>
                  </a:lnTo>
                  <a:lnTo>
                    <a:pt x="707136" y="1408176"/>
                  </a:lnTo>
                  <a:lnTo>
                    <a:pt x="710184" y="1409700"/>
                  </a:lnTo>
                  <a:lnTo>
                    <a:pt x="719328" y="1409700"/>
                  </a:lnTo>
                  <a:lnTo>
                    <a:pt x="722376" y="1408176"/>
                  </a:lnTo>
                  <a:lnTo>
                    <a:pt x="723900" y="1405128"/>
                  </a:lnTo>
                  <a:close/>
                </a:path>
                <a:path w="821689" h="1409700">
                  <a:moveTo>
                    <a:pt x="742175" y="4572"/>
                  </a:moveTo>
                  <a:lnTo>
                    <a:pt x="740651" y="1524"/>
                  </a:lnTo>
                  <a:lnTo>
                    <a:pt x="737603" y="0"/>
                  </a:lnTo>
                  <a:lnTo>
                    <a:pt x="728459" y="0"/>
                  </a:lnTo>
                  <a:lnTo>
                    <a:pt x="725411" y="1524"/>
                  </a:lnTo>
                  <a:lnTo>
                    <a:pt x="723887" y="4572"/>
                  </a:lnTo>
                  <a:lnTo>
                    <a:pt x="725411" y="7620"/>
                  </a:lnTo>
                  <a:lnTo>
                    <a:pt x="728459" y="9144"/>
                  </a:lnTo>
                  <a:lnTo>
                    <a:pt x="737603" y="9144"/>
                  </a:lnTo>
                  <a:lnTo>
                    <a:pt x="740651" y="7620"/>
                  </a:lnTo>
                  <a:lnTo>
                    <a:pt x="742175" y="4572"/>
                  </a:lnTo>
                  <a:close/>
                </a:path>
                <a:path w="821689" h="1409700">
                  <a:moveTo>
                    <a:pt x="751332" y="1405128"/>
                  </a:moveTo>
                  <a:lnTo>
                    <a:pt x="749808" y="1402080"/>
                  </a:lnTo>
                  <a:lnTo>
                    <a:pt x="746760" y="1400556"/>
                  </a:lnTo>
                  <a:lnTo>
                    <a:pt x="737616" y="1400556"/>
                  </a:lnTo>
                  <a:lnTo>
                    <a:pt x="734568" y="1402080"/>
                  </a:lnTo>
                  <a:lnTo>
                    <a:pt x="733044" y="1405128"/>
                  </a:lnTo>
                  <a:lnTo>
                    <a:pt x="734568" y="1408176"/>
                  </a:lnTo>
                  <a:lnTo>
                    <a:pt x="737616" y="1409700"/>
                  </a:lnTo>
                  <a:lnTo>
                    <a:pt x="746760" y="1409700"/>
                  </a:lnTo>
                  <a:lnTo>
                    <a:pt x="749808" y="1408176"/>
                  </a:lnTo>
                  <a:lnTo>
                    <a:pt x="751332" y="1405128"/>
                  </a:lnTo>
                  <a:close/>
                </a:path>
                <a:path w="821689" h="1409700">
                  <a:moveTo>
                    <a:pt x="768083" y="1524"/>
                  </a:moveTo>
                  <a:lnTo>
                    <a:pt x="763511" y="0"/>
                  </a:lnTo>
                  <a:lnTo>
                    <a:pt x="755891" y="0"/>
                  </a:lnTo>
                  <a:lnTo>
                    <a:pt x="751319" y="1524"/>
                  </a:lnTo>
                  <a:lnTo>
                    <a:pt x="751319" y="7620"/>
                  </a:lnTo>
                  <a:lnTo>
                    <a:pt x="755891" y="9144"/>
                  </a:lnTo>
                  <a:lnTo>
                    <a:pt x="763511" y="9144"/>
                  </a:lnTo>
                  <a:lnTo>
                    <a:pt x="768083" y="7620"/>
                  </a:lnTo>
                  <a:lnTo>
                    <a:pt x="768083" y="1524"/>
                  </a:lnTo>
                  <a:close/>
                </a:path>
                <a:path w="821689" h="1409700">
                  <a:moveTo>
                    <a:pt x="777240" y="1402080"/>
                  </a:moveTo>
                  <a:lnTo>
                    <a:pt x="772668" y="1400556"/>
                  </a:lnTo>
                  <a:lnTo>
                    <a:pt x="765048" y="1400556"/>
                  </a:lnTo>
                  <a:lnTo>
                    <a:pt x="760476" y="1402080"/>
                  </a:lnTo>
                  <a:lnTo>
                    <a:pt x="760476" y="1408176"/>
                  </a:lnTo>
                  <a:lnTo>
                    <a:pt x="765048" y="1409700"/>
                  </a:lnTo>
                  <a:lnTo>
                    <a:pt x="772668" y="1409700"/>
                  </a:lnTo>
                  <a:lnTo>
                    <a:pt x="777240" y="1408176"/>
                  </a:lnTo>
                  <a:lnTo>
                    <a:pt x="777240" y="1402080"/>
                  </a:lnTo>
                  <a:close/>
                </a:path>
                <a:path w="821689" h="1409700">
                  <a:moveTo>
                    <a:pt x="795515" y="4572"/>
                  </a:moveTo>
                  <a:lnTo>
                    <a:pt x="793991" y="1524"/>
                  </a:lnTo>
                  <a:lnTo>
                    <a:pt x="790943" y="0"/>
                  </a:lnTo>
                  <a:lnTo>
                    <a:pt x="781799" y="0"/>
                  </a:lnTo>
                  <a:lnTo>
                    <a:pt x="778751" y="1524"/>
                  </a:lnTo>
                  <a:lnTo>
                    <a:pt x="777227" y="4572"/>
                  </a:lnTo>
                  <a:lnTo>
                    <a:pt x="778751" y="7620"/>
                  </a:lnTo>
                  <a:lnTo>
                    <a:pt x="781799" y="9144"/>
                  </a:lnTo>
                  <a:lnTo>
                    <a:pt x="790943" y="9144"/>
                  </a:lnTo>
                  <a:lnTo>
                    <a:pt x="793991" y="7620"/>
                  </a:lnTo>
                  <a:lnTo>
                    <a:pt x="795515" y="4572"/>
                  </a:lnTo>
                  <a:close/>
                </a:path>
                <a:path w="821689" h="1409700">
                  <a:moveTo>
                    <a:pt x="804672" y="1405128"/>
                  </a:moveTo>
                  <a:lnTo>
                    <a:pt x="803148" y="1402080"/>
                  </a:lnTo>
                  <a:lnTo>
                    <a:pt x="800100" y="1400556"/>
                  </a:lnTo>
                  <a:lnTo>
                    <a:pt x="790956" y="1400556"/>
                  </a:lnTo>
                  <a:lnTo>
                    <a:pt x="787908" y="1402080"/>
                  </a:lnTo>
                  <a:lnTo>
                    <a:pt x="786384" y="1405128"/>
                  </a:lnTo>
                  <a:lnTo>
                    <a:pt x="787908" y="1408176"/>
                  </a:lnTo>
                  <a:lnTo>
                    <a:pt x="790956" y="1409700"/>
                  </a:lnTo>
                  <a:lnTo>
                    <a:pt x="800100" y="1409700"/>
                  </a:lnTo>
                  <a:lnTo>
                    <a:pt x="803148" y="1408176"/>
                  </a:lnTo>
                  <a:lnTo>
                    <a:pt x="804672" y="1405128"/>
                  </a:lnTo>
                  <a:close/>
                </a:path>
                <a:path w="821689" h="1409700">
                  <a:moveTo>
                    <a:pt x="821436" y="1395984"/>
                  </a:moveTo>
                  <a:lnTo>
                    <a:pt x="819912" y="1392936"/>
                  </a:lnTo>
                  <a:lnTo>
                    <a:pt x="816864" y="1391412"/>
                  </a:lnTo>
                  <a:lnTo>
                    <a:pt x="813816" y="1392936"/>
                  </a:lnTo>
                  <a:lnTo>
                    <a:pt x="812292" y="1395984"/>
                  </a:lnTo>
                  <a:lnTo>
                    <a:pt x="812292" y="1405128"/>
                  </a:lnTo>
                  <a:lnTo>
                    <a:pt x="813816" y="1408176"/>
                  </a:lnTo>
                  <a:lnTo>
                    <a:pt x="816864" y="1409700"/>
                  </a:lnTo>
                  <a:lnTo>
                    <a:pt x="819912" y="1408176"/>
                  </a:lnTo>
                  <a:lnTo>
                    <a:pt x="821436" y="1405128"/>
                  </a:lnTo>
                  <a:lnTo>
                    <a:pt x="821436" y="1395984"/>
                  </a:lnTo>
                  <a:close/>
                </a:path>
                <a:path w="821689" h="1409700">
                  <a:moveTo>
                    <a:pt x="821436" y="1368552"/>
                  </a:moveTo>
                  <a:lnTo>
                    <a:pt x="819912" y="1365504"/>
                  </a:lnTo>
                  <a:lnTo>
                    <a:pt x="816864" y="1363980"/>
                  </a:lnTo>
                  <a:lnTo>
                    <a:pt x="813816" y="1365504"/>
                  </a:lnTo>
                  <a:lnTo>
                    <a:pt x="812292" y="1368552"/>
                  </a:lnTo>
                  <a:lnTo>
                    <a:pt x="812292" y="1377696"/>
                  </a:lnTo>
                  <a:lnTo>
                    <a:pt x="813816" y="1380744"/>
                  </a:lnTo>
                  <a:lnTo>
                    <a:pt x="816864" y="1382268"/>
                  </a:lnTo>
                  <a:lnTo>
                    <a:pt x="819912" y="1380744"/>
                  </a:lnTo>
                  <a:lnTo>
                    <a:pt x="821436" y="1377696"/>
                  </a:lnTo>
                  <a:lnTo>
                    <a:pt x="821436" y="1368552"/>
                  </a:lnTo>
                  <a:close/>
                </a:path>
                <a:path w="821689" h="1409700">
                  <a:moveTo>
                    <a:pt x="821436" y="1341120"/>
                  </a:moveTo>
                  <a:lnTo>
                    <a:pt x="819912" y="1338072"/>
                  </a:lnTo>
                  <a:lnTo>
                    <a:pt x="816864" y="1336548"/>
                  </a:lnTo>
                  <a:lnTo>
                    <a:pt x="813816" y="1338072"/>
                  </a:lnTo>
                  <a:lnTo>
                    <a:pt x="812292" y="1341120"/>
                  </a:lnTo>
                  <a:lnTo>
                    <a:pt x="812292" y="1350264"/>
                  </a:lnTo>
                  <a:lnTo>
                    <a:pt x="813816" y="1353312"/>
                  </a:lnTo>
                  <a:lnTo>
                    <a:pt x="816864" y="1354836"/>
                  </a:lnTo>
                  <a:lnTo>
                    <a:pt x="819912" y="1353312"/>
                  </a:lnTo>
                  <a:lnTo>
                    <a:pt x="821436" y="1350264"/>
                  </a:lnTo>
                  <a:lnTo>
                    <a:pt x="821436" y="1341120"/>
                  </a:lnTo>
                  <a:close/>
                </a:path>
                <a:path w="821689" h="1409700">
                  <a:moveTo>
                    <a:pt x="821436" y="1315212"/>
                  </a:moveTo>
                  <a:lnTo>
                    <a:pt x="819912" y="1312164"/>
                  </a:lnTo>
                  <a:lnTo>
                    <a:pt x="816864" y="1310640"/>
                  </a:lnTo>
                  <a:lnTo>
                    <a:pt x="813816" y="1312164"/>
                  </a:lnTo>
                  <a:lnTo>
                    <a:pt x="812292" y="1315212"/>
                  </a:lnTo>
                  <a:lnTo>
                    <a:pt x="812292" y="1324356"/>
                  </a:lnTo>
                  <a:lnTo>
                    <a:pt x="813816" y="1327404"/>
                  </a:lnTo>
                  <a:lnTo>
                    <a:pt x="816864" y="1328928"/>
                  </a:lnTo>
                  <a:lnTo>
                    <a:pt x="819912" y="1327404"/>
                  </a:lnTo>
                  <a:lnTo>
                    <a:pt x="821436" y="1324356"/>
                  </a:lnTo>
                  <a:lnTo>
                    <a:pt x="821436" y="1315212"/>
                  </a:lnTo>
                  <a:close/>
                </a:path>
                <a:path w="821689" h="1409700">
                  <a:moveTo>
                    <a:pt x="821436" y="1287780"/>
                  </a:moveTo>
                  <a:lnTo>
                    <a:pt x="819912" y="1284732"/>
                  </a:lnTo>
                  <a:lnTo>
                    <a:pt x="816864" y="1283208"/>
                  </a:lnTo>
                  <a:lnTo>
                    <a:pt x="813816" y="1284732"/>
                  </a:lnTo>
                  <a:lnTo>
                    <a:pt x="812292" y="1287780"/>
                  </a:lnTo>
                  <a:lnTo>
                    <a:pt x="812292" y="1296924"/>
                  </a:lnTo>
                  <a:lnTo>
                    <a:pt x="813816" y="1299972"/>
                  </a:lnTo>
                  <a:lnTo>
                    <a:pt x="816864" y="1301496"/>
                  </a:lnTo>
                  <a:lnTo>
                    <a:pt x="819912" y="1299972"/>
                  </a:lnTo>
                  <a:lnTo>
                    <a:pt x="821436" y="1296924"/>
                  </a:lnTo>
                  <a:lnTo>
                    <a:pt x="821436" y="1287780"/>
                  </a:lnTo>
                  <a:close/>
                </a:path>
                <a:path w="821689" h="1409700">
                  <a:moveTo>
                    <a:pt x="821436" y="1260348"/>
                  </a:moveTo>
                  <a:lnTo>
                    <a:pt x="819912" y="1257300"/>
                  </a:lnTo>
                  <a:lnTo>
                    <a:pt x="816864" y="1255776"/>
                  </a:lnTo>
                  <a:lnTo>
                    <a:pt x="813816" y="1257300"/>
                  </a:lnTo>
                  <a:lnTo>
                    <a:pt x="812292" y="1260348"/>
                  </a:lnTo>
                  <a:lnTo>
                    <a:pt x="812292" y="1269492"/>
                  </a:lnTo>
                  <a:lnTo>
                    <a:pt x="813816" y="1272540"/>
                  </a:lnTo>
                  <a:lnTo>
                    <a:pt x="816864" y="1274064"/>
                  </a:lnTo>
                  <a:lnTo>
                    <a:pt x="819912" y="1272540"/>
                  </a:lnTo>
                  <a:lnTo>
                    <a:pt x="821436" y="1269492"/>
                  </a:lnTo>
                  <a:lnTo>
                    <a:pt x="821436" y="1260348"/>
                  </a:lnTo>
                  <a:close/>
                </a:path>
                <a:path w="821689" h="1409700">
                  <a:moveTo>
                    <a:pt x="821436" y="1234440"/>
                  </a:moveTo>
                  <a:lnTo>
                    <a:pt x="819912" y="1231392"/>
                  </a:lnTo>
                  <a:lnTo>
                    <a:pt x="816864" y="1229868"/>
                  </a:lnTo>
                  <a:lnTo>
                    <a:pt x="813816" y="1231392"/>
                  </a:lnTo>
                  <a:lnTo>
                    <a:pt x="812292" y="1234440"/>
                  </a:lnTo>
                  <a:lnTo>
                    <a:pt x="812292" y="1243584"/>
                  </a:lnTo>
                  <a:lnTo>
                    <a:pt x="813816" y="1246632"/>
                  </a:lnTo>
                  <a:lnTo>
                    <a:pt x="816864" y="1248156"/>
                  </a:lnTo>
                  <a:lnTo>
                    <a:pt x="819912" y="1246632"/>
                  </a:lnTo>
                  <a:lnTo>
                    <a:pt x="821436" y="1243584"/>
                  </a:lnTo>
                  <a:lnTo>
                    <a:pt x="821436" y="1234440"/>
                  </a:lnTo>
                  <a:close/>
                </a:path>
                <a:path w="821689" h="1409700">
                  <a:moveTo>
                    <a:pt x="821436" y="1207008"/>
                  </a:moveTo>
                  <a:lnTo>
                    <a:pt x="819912" y="1203960"/>
                  </a:lnTo>
                  <a:lnTo>
                    <a:pt x="816864" y="1202436"/>
                  </a:lnTo>
                  <a:lnTo>
                    <a:pt x="813816" y="1203960"/>
                  </a:lnTo>
                  <a:lnTo>
                    <a:pt x="812292" y="1207008"/>
                  </a:lnTo>
                  <a:lnTo>
                    <a:pt x="812292" y="1216152"/>
                  </a:lnTo>
                  <a:lnTo>
                    <a:pt x="813816" y="1219200"/>
                  </a:lnTo>
                  <a:lnTo>
                    <a:pt x="816864" y="1220724"/>
                  </a:lnTo>
                  <a:lnTo>
                    <a:pt x="819912" y="1219200"/>
                  </a:lnTo>
                  <a:lnTo>
                    <a:pt x="821436" y="1216152"/>
                  </a:lnTo>
                  <a:lnTo>
                    <a:pt x="821436" y="1207008"/>
                  </a:lnTo>
                  <a:close/>
                </a:path>
                <a:path w="821689" h="1409700">
                  <a:moveTo>
                    <a:pt x="821436" y="1179576"/>
                  </a:moveTo>
                  <a:lnTo>
                    <a:pt x="819912" y="1176528"/>
                  </a:lnTo>
                  <a:lnTo>
                    <a:pt x="813816" y="1176528"/>
                  </a:lnTo>
                  <a:lnTo>
                    <a:pt x="812292" y="1179576"/>
                  </a:lnTo>
                  <a:lnTo>
                    <a:pt x="812292" y="1188720"/>
                  </a:lnTo>
                  <a:lnTo>
                    <a:pt x="813816" y="1191768"/>
                  </a:lnTo>
                  <a:lnTo>
                    <a:pt x="816864" y="1193292"/>
                  </a:lnTo>
                  <a:lnTo>
                    <a:pt x="819912" y="1191768"/>
                  </a:lnTo>
                  <a:lnTo>
                    <a:pt x="821436" y="1188720"/>
                  </a:lnTo>
                  <a:lnTo>
                    <a:pt x="821436" y="1179576"/>
                  </a:lnTo>
                  <a:close/>
                </a:path>
                <a:path w="821689" h="1409700">
                  <a:moveTo>
                    <a:pt x="821436" y="1153668"/>
                  </a:moveTo>
                  <a:lnTo>
                    <a:pt x="819912" y="1150620"/>
                  </a:lnTo>
                  <a:lnTo>
                    <a:pt x="816864" y="1149096"/>
                  </a:lnTo>
                  <a:lnTo>
                    <a:pt x="813816" y="1150620"/>
                  </a:lnTo>
                  <a:lnTo>
                    <a:pt x="812292" y="1153668"/>
                  </a:lnTo>
                  <a:lnTo>
                    <a:pt x="812292" y="1162812"/>
                  </a:lnTo>
                  <a:lnTo>
                    <a:pt x="813816" y="1165860"/>
                  </a:lnTo>
                  <a:lnTo>
                    <a:pt x="816864" y="1167384"/>
                  </a:lnTo>
                  <a:lnTo>
                    <a:pt x="819912" y="1165860"/>
                  </a:lnTo>
                  <a:lnTo>
                    <a:pt x="821436" y="1162812"/>
                  </a:lnTo>
                  <a:lnTo>
                    <a:pt x="821436" y="1153668"/>
                  </a:lnTo>
                  <a:close/>
                </a:path>
                <a:path w="821689" h="1409700">
                  <a:moveTo>
                    <a:pt x="821436" y="1126236"/>
                  </a:moveTo>
                  <a:lnTo>
                    <a:pt x="819912" y="1123188"/>
                  </a:lnTo>
                  <a:lnTo>
                    <a:pt x="816864" y="1121664"/>
                  </a:lnTo>
                  <a:lnTo>
                    <a:pt x="813816" y="1123188"/>
                  </a:lnTo>
                  <a:lnTo>
                    <a:pt x="812292" y="1126236"/>
                  </a:lnTo>
                  <a:lnTo>
                    <a:pt x="812292" y="1135380"/>
                  </a:lnTo>
                  <a:lnTo>
                    <a:pt x="813816" y="1138428"/>
                  </a:lnTo>
                  <a:lnTo>
                    <a:pt x="816864" y="1139952"/>
                  </a:lnTo>
                  <a:lnTo>
                    <a:pt x="819912" y="1138428"/>
                  </a:lnTo>
                  <a:lnTo>
                    <a:pt x="821436" y="1135380"/>
                  </a:lnTo>
                  <a:lnTo>
                    <a:pt x="821436" y="1126236"/>
                  </a:lnTo>
                  <a:close/>
                </a:path>
                <a:path w="821689" h="1409700">
                  <a:moveTo>
                    <a:pt x="821436" y="1100328"/>
                  </a:moveTo>
                  <a:lnTo>
                    <a:pt x="819912" y="1095756"/>
                  </a:lnTo>
                  <a:lnTo>
                    <a:pt x="813816" y="1095756"/>
                  </a:lnTo>
                  <a:lnTo>
                    <a:pt x="812292" y="1100328"/>
                  </a:lnTo>
                  <a:lnTo>
                    <a:pt x="812292" y="1107948"/>
                  </a:lnTo>
                  <a:lnTo>
                    <a:pt x="813816" y="1112520"/>
                  </a:lnTo>
                  <a:lnTo>
                    <a:pt x="819912" y="1112520"/>
                  </a:lnTo>
                  <a:lnTo>
                    <a:pt x="821436" y="1107948"/>
                  </a:lnTo>
                  <a:lnTo>
                    <a:pt x="821436" y="1100328"/>
                  </a:lnTo>
                  <a:close/>
                </a:path>
                <a:path w="821689" h="1409700">
                  <a:moveTo>
                    <a:pt x="821436" y="1072896"/>
                  </a:moveTo>
                  <a:lnTo>
                    <a:pt x="819912" y="1069848"/>
                  </a:lnTo>
                  <a:lnTo>
                    <a:pt x="816864" y="1068324"/>
                  </a:lnTo>
                  <a:lnTo>
                    <a:pt x="813816" y="1069848"/>
                  </a:lnTo>
                  <a:lnTo>
                    <a:pt x="812292" y="1072896"/>
                  </a:lnTo>
                  <a:lnTo>
                    <a:pt x="812292" y="1082040"/>
                  </a:lnTo>
                  <a:lnTo>
                    <a:pt x="813816" y="1085088"/>
                  </a:lnTo>
                  <a:lnTo>
                    <a:pt x="816864" y="1086612"/>
                  </a:lnTo>
                  <a:lnTo>
                    <a:pt x="819912" y="1085088"/>
                  </a:lnTo>
                  <a:lnTo>
                    <a:pt x="821436" y="1082040"/>
                  </a:lnTo>
                  <a:lnTo>
                    <a:pt x="821436" y="1072896"/>
                  </a:lnTo>
                  <a:close/>
                </a:path>
                <a:path w="821689" h="1409700">
                  <a:moveTo>
                    <a:pt x="821436" y="1045464"/>
                  </a:moveTo>
                  <a:lnTo>
                    <a:pt x="819912" y="1042416"/>
                  </a:lnTo>
                  <a:lnTo>
                    <a:pt x="816864" y="1040892"/>
                  </a:lnTo>
                  <a:lnTo>
                    <a:pt x="813816" y="1042416"/>
                  </a:lnTo>
                  <a:lnTo>
                    <a:pt x="812292" y="1045464"/>
                  </a:lnTo>
                  <a:lnTo>
                    <a:pt x="812292" y="1054608"/>
                  </a:lnTo>
                  <a:lnTo>
                    <a:pt x="813816" y="1057656"/>
                  </a:lnTo>
                  <a:lnTo>
                    <a:pt x="816864" y="1059180"/>
                  </a:lnTo>
                  <a:lnTo>
                    <a:pt x="819912" y="1057656"/>
                  </a:lnTo>
                  <a:lnTo>
                    <a:pt x="821436" y="1054608"/>
                  </a:lnTo>
                  <a:lnTo>
                    <a:pt x="821436" y="1045464"/>
                  </a:lnTo>
                  <a:close/>
                </a:path>
                <a:path w="821689" h="1409700">
                  <a:moveTo>
                    <a:pt x="821436" y="1019556"/>
                  </a:moveTo>
                  <a:lnTo>
                    <a:pt x="819912" y="1014984"/>
                  </a:lnTo>
                  <a:lnTo>
                    <a:pt x="813816" y="1014984"/>
                  </a:lnTo>
                  <a:lnTo>
                    <a:pt x="812292" y="1019556"/>
                  </a:lnTo>
                  <a:lnTo>
                    <a:pt x="812292" y="1027176"/>
                  </a:lnTo>
                  <a:lnTo>
                    <a:pt x="813816" y="1031748"/>
                  </a:lnTo>
                  <a:lnTo>
                    <a:pt x="819912" y="1031748"/>
                  </a:lnTo>
                  <a:lnTo>
                    <a:pt x="821436" y="1027176"/>
                  </a:lnTo>
                  <a:lnTo>
                    <a:pt x="821436" y="1019556"/>
                  </a:lnTo>
                  <a:close/>
                </a:path>
                <a:path w="821689" h="1409700">
                  <a:moveTo>
                    <a:pt x="821436" y="992124"/>
                  </a:moveTo>
                  <a:lnTo>
                    <a:pt x="819912" y="989076"/>
                  </a:lnTo>
                  <a:lnTo>
                    <a:pt x="816864" y="987552"/>
                  </a:lnTo>
                  <a:lnTo>
                    <a:pt x="813816" y="989076"/>
                  </a:lnTo>
                  <a:lnTo>
                    <a:pt x="812292" y="992124"/>
                  </a:lnTo>
                  <a:lnTo>
                    <a:pt x="812292" y="1001268"/>
                  </a:lnTo>
                  <a:lnTo>
                    <a:pt x="813816" y="1004316"/>
                  </a:lnTo>
                  <a:lnTo>
                    <a:pt x="816864" y="1005840"/>
                  </a:lnTo>
                  <a:lnTo>
                    <a:pt x="819912" y="1004316"/>
                  </a:lnTo>
                  <a:lnTo>
                    <a:pt x="821436" y="1001268"/>
                  </a:lnTo>
                  <a:lnTo>
                    <a:pt x="821436" y="992124"/>
                  </a:lnTo>
                  <a:close/>
                </a:path>
                <a:path w="821689" h="1409700">
                  <a:moveTo>
                    <a:pt x="821436" y="964692"/>
                  </a:moveTo>
                  <a:lnTo>
                    <a:pt x="819912" y="961644"/>
                  </a:lnTo>
                  <a:lnTo>
                    <a:pt x="816864" y="960120"/>
                  </a:lnTo>
                  <a:lnTo>
                    <a:pt x="813816" y="961644"/>
                  </a:lnTo>
                  <a:lnTo>
                    <a:pt x="812292" y="964692"/>
                  </a:lnTo>
                  <a:lnTo>
                    <a:pt x="812292" y="973836"/>
                  </a:lnTo>
                  <a:lnTo>
                    <a:pt x="813816" y="976884"/>
                  </a:lnTo>
                  <a:lnTo>
                    <a:pt x="816864" y="978408"/>
                  </a:lnTo>
                  <a:lnTo>
                    <a:pt x="819912" y="976884"/>
                  </a:lnTo>
                  <a:lnTo>
                    <a:pt x="821436" y="973836"/>
                  </a:lnTo>
                  <a:lnTo>
                    <a:pt x="821436" y="964692"/>
                  </a:lnTo>
                  <a:close/>
                </a:path>
                <a:path w="821689" h="1409700">
                  <a:moveTo>
                    <a:pt x="821436" y="938784"/>
                  </a:moveTo>
                  <a:lnTo>
                    <a:pt x="819912" y="934212"/>
                  </a:lnTo>
                  <a:lnTo>
                    <a:pt x="813816" y="934212"/>
                  </a:lnTo>
                  <a:lnTo>
                    <a:pt x="812292" y="938784"/>
                  </a:lnTo>
                  <a:lnTo>
                    <a:pt x="812292" y="946404"/>
                  </a:lnTo>
                  <a:lnTo>
                    <a:pt x="813816" y="950976"/>
                  </a:lnTo>
                  <a:lnTo>
                    <a:pt x="819912" y="950976"/>
                  </a:lnTo>
                  <a:lnTo>
                    <a:pt x="821436" y="946404"/>
                  </a:lnTo>
                  <a:lnTo>
                    <a:pt x="821436" y="938784"/>
                  </a:lnTo>
                  <a:close/>
                </a:path>
                <a:path w="821689" h="1409700">
                  <a:moveTo>
                    <a:pt x="821436" y="911339"/>
                  </a:moveTo>
                  <a:lnTo>
                    <a:pt x="819899" y="908291"/>
                  </a:lnTo>
                  <a:lnTo>
                    <a:pt x="816851" y="906767"/>
                  </a:lnTo>
                  <a:lnTo>
                    <a:pt x="813803" y="908291"/>
                  </a:lnTo>
                  <a:lnTo>
                    <a:pt x="812279" y="911339"/>
                  </a:lnTo>
                  <a:lnTo>
                    <a:pt x="812279" y="920483"/>
                  </a:lnTo>
                  <a:lnTo>
                    <a:pt x="813803" y="923531"/>
                  </a:lnTo>
                  <a:lnTo>
                    <a:pt x="816851" y="925055"/>
                  </a:lnTo>
                  <a:lnTo>
                    <a:pt x="819899" y="923531"/>
                  </a:lnTo>
                  <a:lnTo>
                    <a:pt x="821436" y="920483"/>
                  </a:lnTo>
                  <a:lnTo>
                    <a:pt x="821436" y="911339"/>
                  </a:lnTo>
                  <a:close/>
                </a:path>
                <a:path w="821689" h="1409700">
                  <a:moveTo>
                    <a:pt x="821436" y="883907"/>
                  </a:moveTo>
                  <a:lnTo>
                    <a:pt x="819899" y="880859"/>
                  </a:lnTo>
                  <a:lnTo>
                    <a:pt x="816851" y="879335"/>
                  </a:lnTo>
                  <a:lnTo>
                    <a:pt x="813803" y="880859"/>
                  </a:lnTo>
                  <a:lnTo>
                    <a:pt x="812279" y="883907"/>
                  </a:lnTo>
                  <a:lnTo>
                    <a:pt x="812279" y="893051"/>
                  </a:lnTo>
                  <a:lnTo>
                    <a:pt x="813803" y="896099"/>
                  </a:lnTo>
                  <a:lnTo>
                    <a:pt x="816851" y="897623"/>
                  </a:lnTo>
                  <a:lnTo>
                    <a:pt x="819899" y="896099"/>
                  </a:lnTo>
                  <a:lnTo>
                    <a:pt x="821436" y="893051"/>
                  </a:lnTo>
                  <a:lnTo>
                    <a:pt x="821436" y="883907"/>
                  </a:lnTo>
                  <a:close/>
                </a:path>
                <a:path w="821689" h="1409700">
                  <a:moveTo>
                    <a:pt x="821436" y="857999"/>
                  </a:moveTo>
                  <a:lnTo>
                    <a:pt x="819899" y="853427"/>
                  </a:lnTo>
                  <a:lnTo>
                    <a:pt x="813803" y="853427"/>
                  </a:lnTo>
                  <a:lnTo>
                    <a:pt x="812279" y="857999"/>
                  </a:lnTo>
                  <a:lnTo>
                    <a:pt x="812279" y="865619"/>
                  </a:lnTo>
                  <a:lnTo>
                    <a:pt x="813803" y="870191"/>
                  </a:lnTo>
                  <a:lnTo>
                    <a:pt x="819899" y="870191"/>
                  </a:lnTo>
                  <a:lnTo>
                    <a:pt x="821436" y="865619"/>
                  </a:lnTo>
                  <a:lnTo>
                    <a:pt x="821436" y="857999"/>
                  </a:lnTo>
                  <a:close/>
                </a:path>
                <a:path w="821689" h="1409700">
                  <a:moveTo>
                    <a:pt x="821436" y="830567"/>
                  </a:moveTo>
                  <a:lnTo>
                    <a:pt x="819899" y="827519"/>
                  </a:lnTo>
                  <a:lnTo>
                    <a:pt x="816851" y="825995"/>
                  </a:lnTo>
                  <a:lnTo>
                    <a:pt x="813803" y="827519"/>
                  </a:lnTo>
                  <a:lnTo>
                    <a:pt x="812279" y="830567"/>
                  </a:lnTo>
                  <a:lnTo>
                    <a:pt x="812279" y="839711"/>
                  </a:lnTo>
                  <a:lnTo>
                    <a:pt x="813803" y="842759"/>
                  </a:lnTo>
                  <a:lnTo>
                    <a:pt x="816851" y="844283"/>
                  </a:lnTo>
                  <a:lnTo>
                    <a:pt x="819899" y="842759"/>
                  </a:lnTo>
                  <a:lnTo>
                    <a:pt x="821436" y="839711"/>
                  </a:lnTo>
                  <a:lnTo>
                    <a:pt x="821436" y="830567"/>
                  </a:lnTo>
                  <a:close/>
                </a:path>
                <a:path w="821689" h="1409700">
                  <a:moveTo>
                    <a:pt x="821436" y="803135"/>
                  </a:moveTo>
                  <a:lnTo>
                    <a:pt x="819899" y="800087"/>
                  </a:lnTo>
                  <a:lnTo>
                    <a:pt x="816851" y="798563"/>
                  </a:lnTo>
                  <a:lnTo>
                    <a:pt x="813803" y="800087"/>
                  </a:lnTo>
                  <a:lnTo>
                    <a:pt x="812279" y="803135"/>
                  </a:lnTo>
                  <a:lnTo>
                    <a:pt x="812279" y="812279"/>
                  </a:lnTo>
                  <a:lnTo>
                    <a:pt x="813803" y="815327"/>
                  </a:lnTo>
                  <a:lnTo>
                    <a:pt x="816851" y="816851"/>
                  </a:lnTo>
                  <a:lnTo>
                    <a:pt x="819899" y="815327"/>
                  </a:lnTo>
                  <a:lnTo>
                    <a:pt x="821436" y="812279"/>
                  </a:lnTo>
                  <a:lnTo>
                    <a:pt x="821436" y="803135"/>
                  </a:lnTo>
                  <a:close/>
                </a:path>
                <a:path w="821689" h="1409700">
                  <a:moveTo>
                    <a:pt x="821436" y="777227"/>
                  </a:moveTo>
                  <a:lnTo>
                    <a:pt x="819899" y="774179"/>
                  </a:lnTo>
                  <a:lnTo>
                    <a:pt x="816851" y="772655"/>
                  </a:lnTo>
                  <a:lnTo>
                    <a:pt x="813803" y="774179"/>
                  </a:lnTo>
                  <a:lnTo>
                    <a:pt x="812279" y="777227"/>
                  </a:lnTo>
                  <a:lnTo>
                    <a:pt x="812279" y="786371"/>
                  </a:lnTo>
                  <a:lnTo>
                    <a:pt x="813803" y="789419"/>
                  </a:lnTo>
                  <a:lnTo>
                    <a:pt x="819899" y="789419"/>
                  </a:lnTo>
                  <a:lnTo>
                    <a:pt x="821436" y="786371"/>
                  </a:lnTo>
                  <a:lnTo>
                    <a:pt x="821436" y="777227"/>
                  </a:lnTo>
                  <a:close/>
                </a:path>
                <a:path w="821689" h="1409700">
                  <a:moveTo>
                    <a:pt x="821436" y="749795"/>
                  </a:moveTo>
                  <a:lnTo>
                    <a:pt x="819899" y="746747"/>
                  </a:lnTo>
                  <a:lnTo>
                    <a:pt x="816851" y="745223"/>
                  </a:lnTo>
                  <a:lnTo>
                    <a:pt x="813803" y="746747"/>
                  </a:lnTo>
                  <a:lnTo>
                    <a:pt x="812279" y="749795"/>
                  </a:lnTo>
                  <a:lnTo>
                    <a:pt x="812279" y="758939"/>
                  </a:lnTo>
                  <a:lnTo>
                    <a:pt x="813803" y="761987"/>
                  </a:lnTo>
                  <a:lnTo>
                    <a:pt x="816851" y="763511"/>
                  </a:lnTo>
                  <a:lnTo>
                    <a:pt x="819899" y="761987"/>
                  </a:lnTo>
                  <a:lnTo>
                    <a:pt x="821436" y="758939"/>
                  </a:lnTo>
                  <a:lnTo>
                    <a:pt x="821436" y="749795"/>
                  </a:lnTo>
                  <a:close/>
                </a:path>
                <a:path w="821689" h="1409700">
                  <a:moveTo>
                    <a:pt x="821436" y="722363"/>
                  </a:moveTo>
                  <a:lnTo>
                    <a:pt x="819899" y="719315"/>
                  </a:lnTo>
                  <a:lnTo>
                    <a:pt x="816851" y="717791"/>
                  </a:lnTo>
                  <a:lnTo>
                    <a:pt x="813803" y="719315"/>
                  </a:lnTo>
                  <a:lnTo>
                    <a:pt x="812279" y="722363"/>
                  </a:lnTo>
                  <a:lnTo>
                    <a:pt x="812279" y="731507"/>
                  </a:lnTo>
                  <a:lnTo>
                    <a:pt x="813803" y="734555"/>
                  </a:lnTo>
                  <a:lnTo>
                    <a:pt x="816851" y="736079"/>
                  </a:lnTo>
                  <a:lnTo>
                    <a:pt x="819899" y="734555"/>
                  </a:lnTo>
                  <a:lnTo>
                    <a:pt x="821436" y="731507"/>
                  </a:lnTo>
                  <a:lnTo>
                    <a:pt x="821436" y="722363"/>
                  </a:lnTo>
                  <a:close/>
                </a:path>
                <a:path w="821689" h="1409700">
                  <a:moveTo>
                    <a:pt x="821436" y="696455"/>
                  </a:moveTo>
                  <a:lnTo>
                    <a:pt x="819899" y="693407"/>
                  </a:lnTo>
                  <a:lnTo>
                    <a:pt x="816851" y="691883"/>
                  </a:lnTo>
                  <a:lnTo>
                    <a:pt x="813803" y="693407"/>
                  </a:lnTo>
                  <a:lnTo>
                    <a:pt x="812279" y="696455"/>
                  </a:lnTo>
                  <a:lnTo>
                    <a:pt x="812279" y="705599"/>
                  </a:lnTo>
                  <a:lnTo>
                    <a:pt x="813803" y="708647"/>
                  </a:lnTo>
                  <a:lnTo>
                    <a:pt x="816851" y="710171"/>
                  </a:lnTo>
                  <a:lnTo>
                    <a:pt x="819899" y="708647"/>
                  </a:lnTo>
                  <a:lnTo>
                    <a:pt x="821436" y="705599"/>
                  </a:lnTo>
                  <a:lnTo>
                    <a:pt x="821436" y="696455"/>
                  </a:lnTo>
                  <a:close/>
                </a:path>
                <a:path w="821689" h="1409700">
                  <a:moveTo>
                    <a:pt x="821436" y="669023"/>
                  </a:moveTo>
                  <a:lnTo>
                    <a:pt x="819899" y="665975"/>
                  </a:lnTo>
                  <a:lnTo>
                    <a:pt x="816851" y="664451"/>
                  </a:lnTo>
                  <a:lnTo>
                    <a:pt x="813803" y="665975"/>
                  </a:lnTo>
                  <a:lnTo>
                    <a:pt x="812279" y="669023"/>
                  </a:lnTo>
                  <a:lnTo>
                    <a:pt x="812279" y="678167"/>
                  </a:lnTo>
                  <a:lnTo>
                    <a:pt x="813803" y="681215"/>
                  </a:lnTo>
                  <a:lnTo>
                    <a:pt x="816851" y="682739"/>
                  </a:lnTo>
                  <a:lnTo>
                    <a:pt x="819899" y="681215"/>
                  </a:lnTo>
                  <a:lnTo>
                    <a:pt x="821436" y="678167"/>
                  </a:lnTo>
                  <a:lnTo>
                    <a:pt x="821436" y="669023"/>
                  </a:lnTo>
                  <a:close/>
                </a:path>
                <a:path w="821689" h="1409700">
                  <a:moveTo>
                    <a:pt x="821436" y="641591"/>
                  </a:moveTo>
                  <a:lnTo>
                    <a:pt x="819899" y="638543"/>
                  </a:lnTo>
                  <a:lnTo>
                    <a:pt x="816851" y="637019"/>
                  </a:lnTo>
                  <a:lnTo>
                    <a:pt x="813803" y="638543"/>
                  </a:lnTo>
                  <a:lnTo>
                    <a:pt x="812279" y="641591"/>
                  </a:lnTo>
                  <a:lnTo>
                    <a:pt x="812279" y="650735"/>
                  </a:lnTo>
                  <a:lnTo>
                    <a:pt x="813803" y="653783"/>
                  </a:lnTo>
                  <a:lnTo>
                    <a:pt x="816851" y="655307"/>
                  </a:lnTo>
                  <a:lnTo>
                    <a:pt x="819899" y="653783"/>
                  </a:lnTo>
                  <a:lnTo>
                    <a:pt x="821436" y="650735"/>
                  </a:lnTo>
                  <a:lnTo>
                    <a:pt x="821436" y="641591"/>
                  </a:lnTo>
                  <a:close/>
                </a:path>
                <a:path w="821689" h="1409700">
                  <a:moveTo>
                    <a:pt x="821436" y="615683"/>
                  </a:moveTo>
                  <a:lnTo>
                    <a:pt x="819899" y="612635"/>
                  </a:lnTo>
                  <a:lnTo>
                    <a:pt x="816851" y="611111"/>
                  </a:lnTo>
                  <a:lnTo>
                    <a:pt x="813803" y="612635"/>
                  </a:lnTo>
                  <a:lnTo>
                    <a:pt x="812279" y="615683"/>
                  </a:lnTo>
                  <a:lnTo>
                    <a:pt x="812279" y="624827"/>
                  </a:lnTo>
                  <a:lnTo>
                    <a:pt x="813803" y="627875"/>
                  </a:lnTo>
                  <a:lnTo>
                    <a:pt x="816851" y="629399"/>
                  </a:lnTo>
                  <a:lnTo>
                    <a:pt x="819899" y="627875"/>
                  </a:lnTo>
                  <a:lnTo>
                    <a:pt x="821436" y="624827"/>
                  </a:lnTo>
                  <a:lnTo>
                    <a:pt x="821436" y="615683"/>
                  </a:lnTo>
                  <a:close/>
                </a:path>
                <a:path w="821689" h="1409700">
                  <a:moveTo>
                    <a:pt x="821436" y="588251"/>
                  </a:moveTo>
                  <a:lnTo>
                    <a:pt x="819899" y="585203"/>
                  </a:lnTo>
                  <a:lnTo>
                    <a:pt x="816851" y="583679"/>
                  </a:lnTo>
                  <a:lnTo>
                    <a:pt x="813803" y="585203"/>
                  </a:lnTo>
                  <a:lnTo>
                    <a:pt x="812279" y="588251"/>
                  </a:lnTo>
                  <a:lnTo>
                    <a:pt x="812279" y="597395"/>
                  </a:lnTo>
                  <a:lnTo>
                    <a:pt x="813803" y="600443"/>
                  </a:lnTo>
                  <a:lnTo>
                    <a:pt x="816851" y="601967"/>
                  </a:lnTo>
                  <a:lnTo>
                    <a:pt x="819899" y="600443"/>
                  </a:lnTo>
                  <a:lnTo>
                    <a:pt x="821436" y="597395"/>
                  </a:lnTo>
                  <a:lnTo>
                    <a:pt x="821436" y="588251"/>
                  </a:lnTo>
                  <a:close/>
                </a:path>
                <a:path w="821689" h="1409700">
                  <a:moveTo>
                    <a:pt x="821436" y="560819"/>
                  </a:moveTo>
                  <a:lnTo>
                    <a:pt x="819899" y="557771"/>
                  </a:lnTo>
                  <a:lnTo>
                    <a:pt x="816851" y="556247"/>
                  </a:lnTo>
                  <a:lnTo>
                    <a:pt x="813803" y="557771"/>
                  </a:lnTo>
                  <a:lnTo>
                    <a:pt x="812279" y="560819"/>
                  </a:lnTo>
                  <a:lnTo>
                    <a:pt x="812279" y="569963"/>
                  </a:lnTo>
                  <a:lnTo>
                    <a:pt x="813803" y="573011"/>
                  </a:lnTo>
                  <a:lnTo>
                    <a:pt x="816851" y="574535"/>
                  </a:lnTo>
                  <a:lnTo>
                    <a:pt x="819899" y="573011"/>
                  </a:lnTo>
                  <a:lnTo>
                    <a:pt x="821436" y="569963"/>
                  </a:lnTo>
                  <a:lnTo>
                    <a:pt x="821436" y="560819"/>
                  </a:lnTo>
                  <a:close/>
                </a:path>
                <a:path w="821689" h="1409700">
                  <a:moveTo>
                    <a:pt x="821436" y="534911"/>
                  </a:moveTo>
                  <a:lnTo>
                    <a:pt x="819899" y="531863"/>
                  </a:lnTo>
                  <a:lnTo>
                    <a:pt x="816851" y="530339"/>
                  </a:lnTo>
                  <a:lnTo>
                    <a:pt x="813803" y="531863"/>
                  </a:lnTo>
                  <a:lnTo>
                    <a:pt x="812279" y="534911"/>
                  </a:lnTo>
                  <a:lnTo>
                    <a:pt x="812279" y="544055"/>
                  </a:lnTo>
                  <a:lnTo>
                    <a:pt x="813803" y="547103"/>
                  </a:lnTo>
                  <a:lnTo>
                    <a:pt x="816851" y="548627"/>
                  </a:lnTo>
                  <a:lnTo>
                    <a:pt x="819899" y="547103"/>
                  </a:lnTo>
                  <a:lnTo>
                    <a:pt x="821436" y="544055"/>
                  </a:lnTo>
                  <a:lnTo>
                    <a:pt x="821436" y="534911"/>
                  </a:lnTo>
                  <a:close/>
                </a:path>
                <a:path w="821689" h="1409700">
                  <a:moveTo>
                    <a:pt x="821436" y="507479"/>
                  </a:moveTo>
                  <a:lnTo>
                    <a:pt x="819899" y="504431"/>
                  </a:lnTo>
                  <a:lnTo>
                    <a:pt x="816851" y="502907"/>
                  </a:lnTo>
                  <a:lnTo>
                    <a:pt x="813803" y="504431"/>
                  </a:lnTo>
                  <a:lnTo>
                    <a:pt x="812279" y="507479"/>
                  </a:lnTo>
                  <a:lnTo>
                    <a:pt x="812279" y="516623"/>
                  </a:lnTo>
                  <a:lnTo>
                    <a:pt x="813803" y="519671"/>
                  </a:lnTo>
                  <a:lnTo>
                    <a:pt x="816851" y="521195"/>
                  </a:lnTo>
                  <a:lnTo>
                    <a:pt x="819899" y="519671"/>
                  </a:lnTo>
                  <a:lnTo>
                    <a:pt x="821436" y="516623"/>
                  </a:lnTo>
                  <a:lnTo>
                    <a:pt x="821436" y="507479"/>
                  </a:lnTo>
                  <a:close/>
                </a:path>
                <a:path w="821689" h="1409700">
                  <a:moveTo>
                    <a:pt x="821436" y="480047"/>
                  </a:moveTo>
                  <a:lnTo>
                    <a:pt x="819899" y="476999"/>
                  </a:lnTo>
                  <a:lnTo>
                    <a:pt x="816851" y="475475"/>
                  </a:lnTo>
                  <a:lnTo>
                    <a:pt x="813803" y="476999"/>
                  </a:lnTo>
                  <a:lnTo>
                    <a:pt x="812279" y="480047"/>
                  </a:lnTo>
                  <a:lnTo>
                    <a:pt x="812279" y="489191"/>
                  </a:lnTo>
                  <a:lnTo>
                    <a:pt x="813803" y="492239"/>
                  </a:lnTo>
                  <a:lnTo>
                    <a:pt x="816851" y="493763"/>
                  </a:lnTo>
                  <a:lnTo>
                    <a:pt x="819899" y="492239"/>
                  </a:lnTo>
                  <a:lnTo>
                    <a:pt x="821436" y="489191"/>
                  </a:lnTo>
                  <a:lnTo>
                    <a:pt x="821436" y="480047"/>
                  </a:lnTo>
                  <a:close/>
                </a:path>
                <a:path w="821689" h="1409700">
                  <a:moveTo>
                    <a:pt x="821436" y="454139"/>
                  </a:moveTo>
                  <a:lnTo>
                    <a:pt x="819899" y="451091"/>
                  </a:lnTo>
                  <a:lnTo>
                    <a:pt x="816851" y="449567"/>
                  </a:lnTo>
                  <a:lnTo>
                    <a:pt x="813803" y="451091"/>
                  </a:lnTo>
                  <a:lnTo>
                    <a:pt x="812279" y="454139"/>
                  </a:lnTo>
                  <a:lnTo>
                    <a:pt x="812279" y="463283"/>
                  </a:lnTo>
                  <a:lnTo>
                    <a:pt x="813803" y="466331"/>
                  </a:lnTo>
                  <a:lnTo>
                    <a:pt x="816851" y="467855"/>
                  </a:lnTo>
                  <a:lnTo>
                    <a:pt x="819899" y="466331"/>
                  </a:lnTo>
                  <a:lnTo>
                    <a:pt x="821436" y="463283"/>
                  </a:lnTo>
                  <a:lnTo>
                    <a:pt x="821436" y="454139"/>
                  </a:lnTo>
                  <a:close/>
                </a:path>
                <a:path w="821689" h="1409700">
                  <a:moveTo>
                    <a:pt x="821436" y="426707"/>
                  </a:moveTo>
                  <a:lnTo>
                    <a:pt x="819899" y="423659"/>
                  </a:lnTo>
                  <a:lnTo>
                    <a:pt x="816851" y="422135"/>
                  </a:lnTo>
                  <a:lnTo>
                    <a:pt x="813803" y="423659"/>
                  </a:lnTo>
                  <a:lnTo>
                    <a:pt x="812279" y="426707"/>
                  </a:lnTo>
                  <a:lnTo>
                    <a:pt x="812279" y="435851"/>
                  </a:lnTo>
                  <a:lnTo>
                    <a:pt x="813803" y="438899"/>
                  </a:lnTo>
                  <a:lnTo>
                    <a:pt x="816851" y="440423"/>
                  </a:lnTo>
                  <a:lnTo>
                    <a:pt x="819899" y="438899"/>
                  </a:lnTo>
                  <a:lnTo>
                    <a:pt x="821436" y="435851"/>
                  </a:lnTo>
                  <a:lnTo>
                    <a:pt x="821436" y="426707"/>
                  </a:lnTo>
                  <a:close/>
                </a:path>
                <a:path w="821689" h="1409700">
                  <a:moveTo>
                    <a:pt x="821436" y="399275"/>
                  </a:moveTo>
                  <a:lnTo>
                    <a:pt x="819899" y="396227"/>
                  </a:lnTo>
                  <a:lnTo>
                    <a:pt x="813803" y="396227"/>
                  </a:lnTo>
                  <a:lnTo>
                    <a:pt x="812279" y="399275"/>
                  </a:lnTo>
                  <a:lnTo>
                    <a:pt x="812279" y="408419"/>
                  </a:lnTo>
                  <a:lnTo>
                    <a:pt x="813803" y="411467"/>
                  </a:lnTo>
                  <a:lnTo>
                    <a:pt x="816851" y="412991"/>
                  </a:lnTo>
                  <a:lnTo>
                    <a:pt x="819899" y="411467"/>
                  </a:lnTo>
                  <a:lnTo>
                    <a:pt x="821436" y="408419"/>
                  </a:lnTo>
                  <a:lnTo>
                    <a:pt x="821436" y="399275"/>
                  </a:lnTo>
                  <a:close/>
                </a:path>
                <a:path w="821689" h="1409700">
                  <a:moveTo>
                    <a:pt x="821436" y="373380"/>
                  </a:moveTo>
                  <a:lnTo>
                    <a:pt x="819899" y="370332"/>
                  </a:lnTo>
                  <a:lnTo>
                    <a:pt x="816851" y="368808"/>
                  </a:lnTo>
                  <a:lnTo>
                    <a:pt x="813803" y="370332"/>
                  </a:lnTo>
                  <a:lnTo>
                    <a:pt x="812279" y="373380"/>
                  </a:lnTo>
                  <a:lnTo>
                    <a:pt x="812279" y="382524"/>
                  </a:lnTo>
                  <a:lnTo>
                    <a:pt x="813803" y="385572"/>
                  </a:lnTo>
                  <a:lnTo>
                    <a:pt x="816851" y="387096"/>
                  </a:lnTo>
                  <a:lnTo>
                    <a:pt x="819899" y="385572"/>
                  </a:lnTo>
                  <a:lnTo>
                    <a:pt x="821436" y="382524"/>
                  </a:lnTo>
                  <a:lnTo>
                    <a:pt x="821436" y="373380"/>
                  </a:lnTo>
                  <a:close/>
                </a:path>
                <a:path w="821689" h="1409700">
                  <a:moveTo>
                    <a:pt x="821436" y="345948"/>
                  </a:moveTo>
                  <a:lnTo>
                    <a:pt x="819899" y="342900"/>
                  </a:lnTo>
                  <a:lnTo>
                    <a:pt x="816851" y="341376"/>
                  </a:lnTo>
                  <a:lnTo>
                    <a:pt x="813803" y="342900"/>
                  </a:lnTo>
                  <a:lnTo>
                    <a:pt x="812279" y="345948"/>
                  </a:lnTo>
                  <a:lnTo>
                    <a:pt x="812279" y="355092"/>
                  </a:lnTo>
                  <a:lnTo>
                    <a:pt x="813803" y="358140"/>
                  </a:lnTo>
                  <a:lnTo>
                    <a:pt x="816851" y="359664"/>
                  </a:lnTo>
                  <a:lnTo>
                    <a:pt x="819899" y="358140"/>
                  </a:lnTo>
                  <a:lnTo>
                    <a:pt x="821436" y="355092"/>
                  </a:lnTo>
                  <a:lnTo>
                    <a:pt x="821436" y="345948"/>
                  </a:lnTo>
                  <a:close/>
                </a:path>
                <a:path w="821689" h="1409700">
                  <a:moveTo>
                    <a:pt x="821436" y="318516"/>
                  </a:moveTo>
                  <a:lnTo>
                    <a:pt x="819899" y="315468"/>
                  </a:lnTo>
                  <a:lnTo>
                    <a:pt x="813803" y="315468"/>
                  </a:lnTo>
                  <a:lnTo>
                    <a:pt x="812279" y="318516"/>
                  </a:lnTo>
                  <a:lnTo>
                    <a:pt x="812279" y="327660"/>
                  </a:lnTo>
                  <a:lnTo>
                    <a:pt x="813803" y="332232"/>
                  </a:lnTo>
                  <a:lnTo>
                    <a:pt x="819899" y="332232"/>
                  </a:lnTo>
                  <a:lnTo>
                    <a:pt x="821436" y="327660"/>
                  </a:lnTo>
                  <a:lnTo>
                    <a:pt x="821436" y="318516"/>
                  </a:lnTo>
                  <a:close/>
                </a:path>
                <a:path w="821689" h="1409700">
                  <a:moveTo>
                    <a:pt x="821436" y="292608"/>
                  </a:moveTo>
                  <a:lnTo>
                    <a:pt x="819899" y="289560"/>
                  </a:lnTo>
                  <a:lnTo>
                    <a:pt x="816851" y="288036"/>
                  </a:lnTo>
                  <a:lnTo>
                    <a:pt x="813803" y="289560"/>
                  </a:lnTo>
                  <a:lnTo>
                    <a:pt x="812279" y="292608"/>
                  </a:lnTo>
                  <a:lnTo>
                    <a:pt x="812279" y="301752"/>
                  </a:lnTo>
                  <a:lnTo>
                    <a:pt x="813803" y="304800"/>
                  </a:lnTo>
                  <a:lnTo>
                    <a:pt x="816851" y="306324"/>
                  </a:lnTo>
                  <a:lnTo>
                    <a:pt x="819899" y="304800"/>
                  </a:lnTo>
                  <a:lnTo>
                    <a:pt x="821436" y="301752"/>
                  </a:lnTo>
                  <a:lnTo>
                    <a:pt x="821436" y="292608"/>
                  </a:lnTo>
                  <a:close/>
                </a:path>
                <a:path w="821689" h="1409700">
                  <a:moveTo>
                    <a:pt x="821436" y="265176"/>
                  </a:moveTo>
                  <a:lnTo>
                    <a:pt x="819899" y="262128"/>
                  </a:lnTo>
                  <a:lnTo>
                    <a:pt x="816851" y="260604"/>
                  </a:lnTo>
                  <a:lnTo>
                    <a:pt x="813803" y="262128"/>
                  </a:lnTo>
                  <a:lnTo>
                    <a:pt x="812279" y="265176"/>
                  </a:lnTo>
                  <a:lnTo>
                    <a:pt x="812279" y="274320"/>
                  </a:lnTo>
                  <a:lnTo>
                    <a:pt x="813803" y="277368"/>
                  </a:lnTo>
                  <a:lnTo>
                    <a:pt x="816851" y="278892"/>
                  </a:lnTo>
                  <a:lnTo>
                    <a:pt x="819899" y="277368"/>
                  </a:lnTo>
                  <a:lnTo>
                    <a:pt x="821436" y="274320"/>
                  </a:lnTo>
                  <a:lnTo>
                    <a:pt x="821436" y="265176"/>
                  </a:lnTo>
                  <a:close/>
                </a:path>
                <a:path w="821689" h="1409700">
                  <a:moveTo>
                    <a:pt x="821436" y="239268"/>
                  </a:moveTo>
                  <a:lnTo>
                    <a:pt x="819899" y="234696"/>
                  </a:lnTo>
                  <a:lnTo>
                    <a:pt x="813803" y="234696"/>
                  </a:lnTo>
                  <a:lnTo>
                    <a:pt x="812279" y="239268"/>
                  </a:lnTo>
                  <a:lnTo>
                    <a:pt x="812279" y="246888"/>
                  </a:lnTo>
                  <a:lnTo>
                    <a:pt x="813803" y="251460"/>
                  </a:lnTo>
                  <a:lnTo>
                    <a:pt x="819899" y="251460"/>
                  </a:lnTo>
                  <a:lnTo>
                    <a:pt x="821436" y="246888"/>
                  </a:lnTo>
                  <a:lnTo>
                    <a:pt x="821436" y="239268"/>
                  </a:lnTo>
                  <a:close/>
                </a:path>
                <a:path w="821689" h="1409700">
                  <a:moveTo>
                    <a:pt x="821436" y="211836"/>
                  </a:moveTo>
                  <a:lnTo>
                    <a:pt x="819899" y="208788"/>
                  </a:lnTo>
                  <a:lnTo>
                    <a:pt x="816851" y="207264"/>
                  </a:lnTo>
                  <a:lnTo>
                    <a:pt x="813803" y="208788"/>
                  </a:lnTo>
                  <a:lnTo>
                    <a:pt x="812279" y="211836"/>
                  </a:lnTo>
                  <a:lnTo>
                    <a:pt x="812279" y="220980"/>
                  </a:lnTo>
                  <a:lnTo>
                    <a:pt x="813803" y="224028"/>
                  </a:lnTo>
                  <a:lnTo>
                    <a:pt x="816851" y="225552"/>
                  </a:lnTo>
                  <a:lnTo>
                    <a:pt x="819899" y="224028"/>
                  </a:lnTo>
                  <a:lnTo>
                    <a:pt x="821436" y="220980"/>
                  </a:lnTo>
                  <a:lnTo>
                    <a:pt x="821436" y="211836"/>
                  </a:lnTo>
                  <a:close/>
                </a:path>
                <a:path w="821689" h="1409700">
                  <a:moveTo>
                    <a:pt x="821436" y="184404"/>
                  </a:moveTo>
                  <a:lnTo>
                    <a:pt x="819899" y="181356"/>
                  </a:lnTo>
                  <a:lnTo>
                    <a:pt x="816851" y="179832"/>
                  </a:lnTo>
                  <a:lnTo>
                    <a:pt x="813803" y="181356"/>
                  </a:lnTo>
                  <a:lnTo>
                    <a:pt x="812279" y="184404"/>
                  </a:lnTo>
                  <a:lnTo>
                    <a:pt x="812279" y="193548"/>
                  </a:lnTo>
                  <a:lnTo>
                    <a:pt x="813803" y="196596"/>
                  </a:lnTo>
                  <a:lnTo>
                    <a:pt x="816851" y="198120"/>
                  </a:lnTo>
                  <a:lnTo>
                    <a:pt x="819899" y="196596"/>
                  </a:lnTo>
                  <a:lnTo>
                    <a:pt x="821436" y="193548"/>
                  </a:lnTo>
                  <a:lnTo>
                    <a:pt x="821436" y="184404"/>
                  </a:lnTo>
                  <a:close/>
                </a:path>
                <a:path w="821689" h="1409700">
                  <a:moveTo>
                    <a:pt x="821436" y="158496"/>
                  </a:moveTo>
                  <a:lnTo>
                    <a:pt x="819899" y="153924"/>
                  </a:lnTo>
                  <a:lnTo>
                    <a:pt x="813803" y="153924"/>
                  </a:lnTo>
                  <a:lnTo>
                    <a:pt x="812279" y="158496"/>
                  </a:lnTo>
                  <a:lnTo>
                    <a:pt x="812279" y="166116"/>
                  </a:lnTo>
                  <a:lnTo>
                    <a:pt x="813803" y="170688"/>
                  </a:lnTo>
                  <a:lnTo>
                    <a:pt x="819899" y="170688"/>
                  </a:lnTo>
                  <a:lnTo>
                    <a:pt x="821436" y="166116"/>
                  </a:lnTo>
                  <a:lnTo>
                    <a:pt x="821436" y="158496"/>
                  </a:lnTo>
                  <a:close/>
                </a:path>
                <a:path w="821689" h="1409700">
                  <a:moveTo>
                    <a:pt x="821436" y="131064"/>
                  </a:moveTo>
                  <a:lnTo>
                    <a:pt x="819899" y="128016"/>
                  </a:lnTo>
                  <a:lnTo>
                    <a:pt x="816851" y="126492"/>
                  </a:lnTo>
                  <a:lnTo>
                    <a:pt x="813803" y="128016"/>
                  </a:lnTo>
                  <a:lnTo>
                    <a:pt x="812279" y="131064"/>
                  </a:lnTo>
                  <a:lnTo>
                    <a:pt x="812279" y="140208"/>
                  </a:lnTo>
                  <a:lnTo>
                    <a:pt x="813803" y="143256"/>
                  </a:lnTo>
                  <a:lnTo>
                    <a:pt x="816851" y="144780"/>
                  </a:lnTo>
                  <a:lnTo>
                    <a:pt x="819899" y="143256"/>
                  </a:lnTo>
                  <a:lnTo>
                    <a:pt x="821436" y="140208"/>
                  </a:lnTo>
                  <a:lnTo>
                    <a:pt x="821436" y="131064"/>
                  </a:lnTo>
                  <a:close/>
                </a:path>
                <a:path w="821689" h="1409700">
                  <a:moveTo>
                    <a:pt x="821436" y="103632"/>
                  </a:moveTo>
                  <a:lnTo>
                    <a:pt x="819899" y="100584"/>
                  </a:lnTo>
                  <a:lnTo>
                    <a:pt x="816851" y="99060"/>
                  </a:lnTo>
                  <a:lnTo>
                    <a:pt x="813803" y="100584"/>
                  </a:lnTo>
                  <a:lnTo>
                    <a:pt x="812279" y="103632"/>
                  </a:lnTo>
                  <a:lnTo>
                    <a:pt x="812279" y="112776"/>
                  </a:lnTo>
                  <a:lnTo>
                    <a:pt x="813803" y="115824"/>
                  </a:lnTo>
                  <a:lnTo>
                    <a:pt x="816851" y="117348"/>
                  </a:lnTo>
                  <a:lnTo>
                    <a:pt x="819899" y="115824"/>
                  </a:lnTo>
                  <a:lnTo>
                    <a:pt x="821436" y="112776"/>
                  </a:lnTo>
                  <a:lnTo>
                    <a:pt x="821436" y="103632"/>
                  </a:lnTo>
                  <a:close/>
                </a:path>
                <a:path w="821689" h="1409700">
                  <a:moveTo>
                    <a:pt x="821436" y="77724"/>
                  </a:moveTo>
                  <a:lnTo>
                    <a:pt x="819899" y="73152"/>
                  </a:lnTo>
                  <a:lnTo>
                    <a:pt x="813803" y="73152"/>
                  </a:lnTo>
                  <a:lnTo>
                    <a:pt x="812279" y="77724"/>
                  </a:lnTo>
                  <a:lnTo>
                    <a:pt x="812279" y="85344"/>
                  </a:lnTo>
                  <a:lnTo>
                    <a:pt x="813803" y="89916"/>
                  </a:lnTo>
                  <a:lnTo>
                    <a:pt x="819899" y="89916"/>
                  </a:lnTo>
                  <a:lnTo>
                    <a:pt x="821436" y="85344"/>
                  </a:lnTo>
                  <a:lnTo>
                    <a:pt x="821436" y="77724"/>
                  </a:lnTo>
                  <a:close/>
                </a:path>
                <a:path w="821689" h="1409700">
                  <a:moveTo>
                    <a:pt x="821436" y="50292"/>
                  </a:moveTo>
                  <a:lnTo>
                    <a:pt x="819899" y="47244"/>
                  </a:lnTo>
                  <a:lnTo>
                    <a:pt x="816851" y="45720"/>
                  </a:lnTo>
                  <a:lnTo>
                    <a:pt x="813803" y="47244"/>
                  </a:lnTo>
                  <a:lnTo>
                    <a:pt x="812279" y="50292"/>
                  </a:lnTo>
                  <a:lnTo>
                    <a:pt x="812279" y="59436"/>
                  </a:lnTo>
                  <a:lnTo>
                    <a:pt x="813803" y="62484"/>
                  </a:lnTo>
                  <a:lnTo>
                    <a:pt x="816851" y="64008"/>
                  </a:lnTo>
                  <a:lnTo>
                    <a:pt x="819899" y="62484"/>
                  </a:lnTo>
                  <a:lnTo>
                    <a:pt x="821436" y="59436"/>
                  </a:lnTo>
                  <a:lnTo>
                    <a:pt x="821436" y="50292"/>
                  </a:lnTo>
                  <a:close/>
                </a:path>
                <a:path w="821689" h="1409700">
                  <a:moveTo>
                    <a:pt x="821436" y="22860"/>
                  </a:moveTo>
                  <a:lnTo>
                    <a:pt x="819899" y="19812"/>
                  </a:lnTo>
                  <a:lnTo>
                    <a:pt x="816851" y="18288"/>
                  </a:lnTo>
                  <a:lnTo>
                    <a:pt x="813803" y="19812"/>
                  </a:lnTo>
                  <a:lnTo>
                    <a:pt x="812279" y="22860"/>
                  </a:lnTo>
                  <a:lnTo>
                    <a:pt x="812279" y="32004"/>
                  </a:lnTo>
                  <a:lnTo>
                    <a:pt x="813803" y="35052"/>
                  </a:lnTo>
                  <a:lnTo>
                    <a:pt x="816851" y="36576"/>
                  </a:lnTo>
                  <a:lnTo>
                    <a:pt x="819899" y="35052"/>
                  </a:lnTo>
                  <a:lnTo>
                    <a:pt x="821436" y="32004"/>
                  </a:lnTo>
                  <a:lnTo>
                    <a:pt x="821436" y="22860"/>
                  </a:lnTo>
                  <a:close/>
                </a:path>
                <a:path w="821689" h="1409700">
                  <a:moveTo>
                    <a:pt x="821436" y="4572"/>
                  </a:moveTo>
                  <a:lnTo>
                    <a:pt x="819899" y="1524"/>
                  </a:lnTo>
                  <a:lnTo>
                    <a:pt x="816851" y="0"/>
                  </a:lnTo>
                  <a:lnTo>
                    <a:pt x="809231" y="0"/>
                  </a:lnTo>
                  <a:lnTo>
                    <a:pt x="806183" y="1524"/>
                  </a:lnTo>
                  <a:lnTo>
                    <a:pt x="804659" y="4572"/>
                  </a:lnTo>
                  <a:lnTo>
                    <a:pt x="806183" y="7620"/>
                  </a:lnTo>
                  <a:lnTo>
                    <a:pt x="809231" y="9144"/>
                  </a:lnTo>
                  <a:lnTo>
                    <a:pt x="813803" y="9144"/>
                  </a:lnTo>
                  <a:lnTo>
                    <a:pt x="816851" y="9144"/>
                  </a:lnTo>
                  <a:lnTo>
                    <a:pt x="819899" y="9144"/>
                  </a:lnTo>
                  <a:lnTo>
                    <a:pt x="821436" y="6096"/>
                  </a:lnTo>
                  <a:lnTo>
                    <a:pt x="821436" y="4572"/>
                  </a:lnTo>
                  <a:close/>
                </a:path>
              </a:pathLst>
            </a:custGeom>
            <a:solidFill>
              <a:srgbClr val="0000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41" name="object 141"/>
            <p:cNvSpPr/>
            <p:nvPr/>
          </p:nvSpPr>
          <p:spPr>
            <a:xfrm>
              <a:off x="5673852" y="1792224"/>
              <a:ext cx="254635" cy="645160"/>
            </a:xfrm>
            <a:custGeom>
              <a:avLst/>
              <a:gdLst/>
              <a:ahLst/>
              <a:cxnLst/>
              <a:rect l="l" t="t" r="r" b="b"/>
              <a:pathLst>
                <a:path w="254635" h="645160">
                  <a:moveTo>
                    <a:pt x="254508" y="0"/>
                  </a:moveTo>
                  <a:lnTo>
                    <a:pt x="254508" y="644651"/>
                  </a:lnTo>
                  <a:lnTo>
                    <a:pt x="0" y="644651"/>
                  </a:lnTo>
                </a:path>
              </a:pathLst>
            </a:custGeom>
            <a:ln w="9144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142" name="object 142"/>
          <p:cNvGrpSpPr/>
          <p:nvPr/>
        </p:nvGrpSpPr>
        <p:grpSpPr>
          <a:xfrm>
            <a:off x="13052411" y="1767840"/>
            <a:ext cx="1304481" cy="786765"/>
            <a:chOff x="5673852" y="1767839"/>
            <a:chExt cx="567055" cy="786765"/>
          </a:xfrm>
        </p:grpSpPr>
        <p:sp>
          <p:nvSpPr>
            <p:cNvPr id="143" name="object 143"/>
            <p:cNvSpPr/>
            <p:nvPr/>
          </p:nvSpPr>
          <p:spPr>
            <a:xfrm>
              <a:off x="6166104" y="1965959"/>
              <a:ext cx="0" cy="584200"/>
            </a:xfrm>
            <a:custGeom>
              <a:avLst/>
              <a:gdLst/>
              <a:ahLst/>
              <a:cxnLst/>
              <a:rect l="l" t="t" r="r" b="b"/>
              <a:pathLst>
                <a:path h="584200">
                  <a:moveTo>
                    <a:pt x="0" y="583691"/>
                  </a:moveTo>
                  <a:lnTo>
                    <a:pt x="0" y="0"/>
                  </a:lnTo>
                </a:path>
              </a:pathLst>
            </a:custGeom>
            <a:ln w="9144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144" name="object 144"/>
            <p:cNvPicPr/>
            <p:nvPr/>
          </p:nvPicPr>
          <p:blipFill>
            <a:blip r:embed="rId11" cstate="print"/>
            <a:stretch>
              <a:fillRect/>
            </a:stretch>
          </p:blipFill>
          <p:spPr>
            <a:xfrm>
              <a:off x="6091428" y="1767839"/>
              <a:ext cx="149351" cy="198119"/>
            </a:xfrm>
            <a:prstGeom prst="rect">
              <a:avLst/>
            </a:prstGeom>
          </p:spPr>
        </p:pic>
        <p:sp>
          <p:nvSpPr>
            <p:cNvPr id="145" name="object 145"/>
            <p:cNvSpPr/>
            <p:nvPr/>
          </p:nvSpPr>
          <p:spPr>
            <a:xfrm>
              <a:off x="5673852" y="2549651"/>
              <a:ext cx="492759" cy="0"/>
            </a:xfrm>
            <a:custGeom>
              <a:avLst/>
              <a:gdLst/>
              <a:ahLst/>
              <a:cxnLst/>
              <a:rect l="l" t="t" r="r" b="b"/>
              <a:pathLst>
                <a:path w="492760">
                  <a:moveTo>
                    <a:pt x="0" y="0"/>
                  </a:moveTo>
                  <a:lnTo>
                    <a:pt x="492251" y="0"/>
                  </a:lnTo>
                </a:path>
              </a:pathLst>
            </a:custGeom>
            <a:ln w="9144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146" name="object 146"/>
          <p:cNvSpPr/>
          <p:nvPr/>
        </p:nvSpPr>
        <p:spPr>
          <a:xfrm>
            <a:off x="13069938" y="3166873"/>
            <a:ext cx="130010" cy="56515"/>
          </a:xfrm>
          <a:custGeom>
            <a:avLst/>
            <a:gdLst/>
            <a:ahLst/>
            <a:cxnLst/>
            <a:rect l="l" t="t" r="r" b="b"/>
            <a:pathLst>
              <a:path w="56514" h="56514">
                <a:moveTo>
                  <a:pt x="0" y="27431"/>
                </a:moveTo>
                <a:lnTo>
                  <a:pt x="56388" y="56387"/>
                </a:lnTo>
                <a:lnTo>
                  <a:pt x="56388" y="0"/>
                </a:lnTo>
                <a:lnTo>
                  <a:pt x="0" y="27431"/>
                </a:lnTo>
                <a:close/>
              </a:path>
            </a:pathLst>
          </a:custGeom>
          <a:ln w="9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grpSp>
        <p:nvGrpSpPr>
          <p:cNvPr id="147" name="object 147"/>
          <p:cNvGrpSpPr/>
          <p:nvPr/>
        </p:nvGrpSpPr>
        <p:grpSpPr>
          <a:xfrm>
            <a:off x="13206668" y="2807208"/>
            <a:ext cx="1907786" cy="391795"/>
            <a:chOff x="5740908" y="2807207"/>
            <a:chExt cx="829310" cy="391795"/>
          </a:xfrm>
        </p:grpSpPr>
        <p:pic>
          <p:nvPicPr>
            <p:cNvPr id="148" name="object 148"/>
            <p:cNvPicPr/>
            <p:nvPr/>
          </p:nvPicPr>
          <p:blipFill>
            <a:blip r:embed="rId12" cstate="print"/>
            <a:stretch>
              <a:fillRect/>
            </a:stretch>
          </p:blipFill>
          <p:spPr>
            <a:xfrm>
              <a:off x="6239256" y="2807207"/>
              <a:ext cx="330708" cy="131064"/>
            </a:xfrm>
            <a:prstGeom prst="rect">
              <a:avLst/>
            </a:prstGeom>
          </p:spPr>
        </p:pic>
        <p:sp>
          <p:nvSpPr>
            <p:cNvPr id="149" name="object 149"/>
            <p:cNvSpPr/>
            <p:nvPr/>
          </p:nvSpPr>
          <p:spPr>
            <a:xfrm>
              <a:off x="5745480" y="2942843"/>
              <a:ext cx="658495" cy="251460"/>
            </a:xfrm>
            <a:custGeom>
              <a:avLst/>
              <a:gdLst/>
              <a:ahLst/>
              <a:cxnLst/>
              <a:rect l="l" t="t" r="r" b="b"/>
              <a:pathLst>
                <a:path w="658495" h="251460">
                  <a:moveTo>
                    <a:pt x="0" y="251459"/>
                  </a:moveTo>
                  <a:lnTo>
                    <a:pt x="658367" y="251459"/>
                  </a:lnTo>
                  <a:lnTo>
                    <a:pt x="658367" y="0"/>
                  </a:lnTo>
                </a:path>
              </a:pathLst>
            </a:custGeom>
            <a:ln w="9144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150" name="object 150"/>
          <p:cNvGrpSpPr/>
          <p:nvPr/>
        </p:nvGrpSpPr>
        <p:grpSpPr>
          <a:xfrm>
            <a:off x="9837513" y="3336035"/>
            <a:ext cx="505432" cy="271780"/>
            <a:chOff x="4276344" y="3336035"/>
            <a:chExt cx="219710" cy="271780"/>
          </a:xfrm>
        </p:grpSpPr>
        <p:pic>
          <p:nvPicPr>
            <p:cNvPr id="151" name="object 151"/>
            <p:cNvPicPr/>
            <p:nvPr/>
          </p:nvPicPr>
          <p:blipFill>
            <a:blip r:embed="rId13" cstate="print"/>
            <a:stretch>
              <a:fillRect/>
            </a:stretch>
          </p:blipFill>
          <p:spPr>
            <a:xfrm>
              <a:off x="4276344" y="3336035"/>
              <a:ext cx="219456" cy="220979"/>
            </a:xfrm>
            <a:prstGeom prst="rect">
              <a:avLst/>
            </a:prstGeom>
          </p:spPr>
        </p:pic>
        <p:pic>
          <p:nvPicPr>
            <p:cNvPr id="152" name="object 152"/>
            <p:cNvPicPr/>
            <p:nvPr/>
          </p:nvPicPr>
          <p:blipFill>
            <a:blip r:embed="rId14" cstate="print"/>
            <a:stretch>
              <a:fillRect/>
            </a:stretch>
          </p:blipFill>
          <p:spPr>
            <a:xfrm>
              <a:off x="4323588" y="3406139"/>
              <a:ext cx="135635" cy="201167"/>
            </a:xfrm>
            <a:prstGeom prst="rect">
              <a:avLst/>
            </a:prstGeom>
          </p:spPr>
        </p:pic>
      </p:grpSp>
      <p:pic>
        <p:nvPicPr>
          <p:cNvPr id="153" name="object 153"/>
          <p:cNvPicPr/>
          <p:nvPr/>
        </p:nvPicPr>
        <p:blipFill>
          <a:blip r:embed="rId15" cstate="print"/>
          <a:stretch>
            <a:fillRect/>
          </a:stretch>
        </p:blipFill>
        <p:spPr>
          <a:xfrm>
            <a:off x="15173471" y="2223517"/>
            <a:ext cx="504845" cy="217931"/>
          </a:xfrm>
          <a:prstGeom prst="rect">
            <a:avLst/>
          </a:prstGeom>
        </p:spPr>
      </p:pic>
      <p:grpSp>
        <p:nvGrpSpPr>
          <p:cNvPr id="154" name="object 154"/>
          <p:cNvGrpSpPr/>
          <p:nvPr/>
        </p:nvGrpSpPr>
        <p:grpSpPr>
          <a:xfrm>
            <a:off x="11338029" y="1734311"/>
            <a:ext cx="4253807" cy="1066800"/>
            <a:chOff x="4928615" y="1734311"/>
            <a:chExt cx="1849120" cy="1066800"/>
          </a:xfrm>
        </p:grpSpPr>
        <p:sp>
          <p:nvSpPr>
            <p:cNvPr id="155" name="object 155"/>
            <p:cNvSpPr/>
            <p:nvPr/>
          </p:nvSpPr>
          <p:spPr>
            <a:xfrm>
              <a:off x="6403847" y="1770888"/>
              <a:ext cx="0" cy="1030605"/>
            </a:xfrm>
            <a:custGeom>
              <a:avLst/>
              <a:gdLst/>
              <a:ahLst/>
              <a:cxnLst/>
              <a:rect l="l" t="t" r="r" b="b"/>
              <a:pathLst>
                <a:path h="1030605">
                  <a:moveTo>
                    <a:pt x="0" y="1030223"/>
                  </a:moveTo>
                  <a:lnTo>
                    <a:pt x="0" y="0"/>
                  </a:lnTo>
                </a:path>
              </a:pathLst>
            </a:custGeom>
            <a:ln w="9144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156" name="object 156"/>
            <p:cNvPicPr/>
            <p:nvPr/>
          </p:nvPicPr>
          <p:blipFill>
            <a:blip r:embed="rId16" cstate="print"/>
            <a:stretch>
              <a:fillRect/>
            </a:stretch>
          </p:blipFill>
          <p:spPr>
            <a:xfrm>
              <a:off x="6368796" y="2258568"/>
              <a:ext cx="225551" cy="147828"/>
            </a:xfrm>
            <a:prstGeom prst="rect">
              <a:avLst/>
            </a:prstGeom>
          </p:spPr>
        </p:pic>
        <p:pic>
          <p:nvPicPr>
            <p:cNvPr id="157" name="object 157"/>
            <p:cNvPicPr/>
            <p:nvPr/>
          </p:nvPicPr>
          <p:blipFill>
            <a:blip r:embed="rId17" cstate="print"/>
            <a:stretch>
              <a:fillRect/>
            </a:stretch>
          </p:blipFill>
          <p:spPr>
            <a:xfrm>
              <a:off x="6592823" y="2293620"/>
              <a:ext cx="184404" cy="278891"/>
            </a:xfrm>
            <a:prstGeom prst="rect">
              <a:avLst/>
            </a:prstGeom>
          </p:spPr>
        </p:pic>
        <p:sp>
          <p:nvSpPr>
            <p:cNvPr id="158" name="object 158"/>
            <p:cNvSpPr/>
            <p:nvPr/>
          </p:nvSpPr>
          <p:spPr>
            <a:xfrm>
              <a:off x="4928615" y="1764792"/>
              <a:ext cx="1644650" cy="0"/>
            </a:xfrm>
            <a:custGeom>
              <a:avLst/>
              <a:gdLst/>
              <a:ahLst/>
              <a:cxnLst/>
              <a:rect l="l" t="t" r="r" b="b"/>
              <a:pathLst>
                <a:path w="1644650">
                  <a:moveTo>
                    <a:pt x="0" y="0"/>
                  </a:moveTo>
                  <a:lnTo>
                    <a:pt x="1644396" y="0"/>
                  </a:lnTo>
                </a:path>
              </a:pathLst>
            </a:custGeom>
            <a:ln w="1524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59" name="object 159"/>
            <p:cNvSpPr/>
            <p:nvPr/>
          </p:nvSpPr>
          <p:spPr>
            <a:xfrm>
              <a:off x="5858256" y="1738883"/>
              <a:ext cx="70485" cy="38100"/>
            </a:xfrm>
            <a:custGeom>
              <a:avLst/>
              <a:gdLst/>
              <a:ahLst/>
              <a:cxnLst/>
              <a:rect l="l" t="t" r="r" b="b"/>
              <a:pathLst>
                <a:path w="70485" h="38100">
                  <a:moveTo>
                    <a:pt x="70103" y="36575"/>
                  </a:moveTo>
                  <a:lnTo>
                    <a:pt x="68579" y="30479"/>
                  </a:lnTo>
                  <a:lnTo>
                    <a:pt x="67055" y="25907"/>
                  </a:lnTo>
                  <a:lnTo>
                    <a:pt x="65531" y="19811"/>
                  </a:lnTo>
                  <a:lnTo>
                    <a:pt x="62483" y="15239"/>
                  </a:lnTo>
                  <a:lnTo>
                    <a:pt x="53339" y="6095"/>
                  </a:lnTo>
                  <a:lnTo>
                    <a:pt x="48767" y="3047"/>
                  </a:lnTo>
                  <a:lnTo>
                    <a:pt x="36575" y="0"/>
                  </a:lnTo>
                  <a:lnTo>
                    <a:pt x="32003" y="0"/>
                  </a:lnTo>
                  <a:lnTo>
                    <a:pt x="1523" y="25907"/>
                  </a:lnTo>
                  <a:lnTo>
                    <a:pt x="0" y="30479"/>
                  </a:lnTo>
                  <a:lnTo>
                    <a:pt x="0" y="38099"/>
                  </a:lnTo>
                </a:path>
              </a:pathLst>
            </a:custGeom>
            <a:ln w="9144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60" name="object 160"/>
            <p:cNvSpPr/>
            <p:nvPr/>
          </p:nvSpPr>
          <p:spPr>
            <a:xfrm>
              <a:off x="5928359" y="1738883"/>
              <a:ext cx="68580" cy="38100"/>
            </a:xfrm>
            <a:custGeom>
              <a:avLst/>
              <a:gdLst/>
              <a:ahLst/>
              <a:cxnLst/>
              <a:rect l="l" t="t" r="r" b="b"/>
              <a:pathLst>
                <a:path w="68579" h="38100">
                  <a:moveTo>
                    <a:pt x="68579" y="36575"/>
                  </a:moveTo>
                  <a:lnTo>
                    <a:pt x="67055" y="30479"/>
                  </a:lnTo>
                  <a:lnTo>
                    <a:pt x="65531" y="25907"/>
                  </a:lnTo>
                  <a:lnTo>
                    <a:pt x="64007" y="19811"/>
                  </a:lnTo>
                  <a:lnTo>
                    <a:pt x="60959" y="15239"/>
                  </a:lnTo>
                  <a:lnTo>
                    <a:pt x="51815" y="6095"/>
                  </a:lnTo>
                  <a:lnTo>
                    <a:pt x="47243" y="3047"/>
                  </a:lnTo>
                  <a:lnTo>
                    <a:pt x="36575" y="0"/>
                  </a:lnTo>
                  <a:lnTo>
                    <a:pt x="32003" y="0"/>
                  </a:lnTo>
                  <a:lnTo>
                    <a:pt x="19811" y="3047"/>
                  </a:lnTo>
                  <a:lnTo>
                    <a:pt x="15239" y="6095"/>
                  </a:lnTo>
                  <a:lnTo>
                    <a:pt x="10667" y="10667"/>
                  </a:lnTo>
                  <a:lnTo>
                    <a:pt x="7619" y="15239"/>
                  </a:lnTo>
                  <a:lnTo>
                    <a:pt x="3047" y="19811"/>
                  </a:lnTo>
                  <a:lnTo>
                    <a:pt x="1523" y="25907"/>
                  </a:lnTo>
                  <a:lnTo>
                    <a:pt x="0" y="30479"/>
                  </a:lnTo>
                  <a:lnTo>
                    <a:pt x="0" y="38099"/>
                  </a:lnTo>
                </a:path>
              </a:pathLst>
            </a:custGeom>
            <a:ln w="9144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61" name="object 161"/>
            <p:cNvSpPr/>
            <p:nvPr/>
          </p:nvSpPr>
          <p:spPr>
            <a:xfrm>
              <a:off x="5853683" y="1782317"/>
              <a:ext cx="147955" cy="0"/>
            </a:xfrm>
            <a:custGeom>
              <a:avLst/>
              <a:gdLst/>
              <a:ahLst/>
              <a:cxnLst/>
              <a:rect l="l" t="t" r="r" b="b"/>
              <a:pathLst>
                <a:path w="147954">
                  <a:moveTo>
                    <a:pt x="138683" y="0"/>
                  </a:moveTo>
                  <a:lnTo>
                    <a:pt x="147827" y="0"/>
                  </a:lnTo>
                </a:path>
                <a:path w="147954">
                  <a:moveTo>
                    <a:pt x="70104" y="0"/>
                  </a:moveTo>
                  <a:lnTo>
                    <a:pt x="79248" y="0"/>
                  </a:lnTo>
                </a:path>
                <a:path w="147954">
                  <a:moveTo>
                    <a:pt x="0" y="0"/>
                  </a:moveTo>
                  <a:lnTo>
                    <a:pt x="9144" y="0"/>
                  </a:lnTo>
                </a:path>
              </a:pathLst>
            </a:custGeom>
            <a:ln w="13716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162" name="object 162"/>
          <p:cNvGrpSpPr/>
          <p:nvPr/>
        </p:nvGrpSpPr>
        <p:grpSpPr>
          <a:xfrm>
            <a:off x="9388761" y="1525524"/>
            <a:ext cx="898383" cy="303530"/>
            <a:chOff x="4081272" y="1525524"/>
            <a:chExt cx="390525" cy="303530"/>
          </a:xfrm>
        </p:grpSpPr>
        <p:pic>
          <p:nvPicPr>
            <p:cNvPr id="163" name="object 163"/>
            <p:cNvPicPr/>
            <p:nvPr/>
          </p:nvPicPr>
          <p:blipFill>
            <a:blip r:embed="rId18" cstate="print"/>
            <a:stretch>
              <a:fillRect/>
            </a:stretch>
          </p:blipFill>
          <p:spPr>
            <a:xfrm>
              <a:off x="4081272" y="1525524"/>
              <a:ext cx="390143" cy="201167"/>
            </a:xfrm>
            <a:prstGeom prst="rect">
              <a:avLst/>
            </a:prstGeom>
          </p:spPr>
        </p:pic>
        <p:pic>
          <p:nvPicPr>
            <p:cNvPr id="164" name="object 164"/>
            <p:cNvPicPr/>
            <p:nvPr/>
          </p:nvPicPr>
          <p:blipFill>
            <a:blip r:embed="rId19" cstate="print"/>
            <a:stretch>
              <a:fillRect/>
            </a:stretch>
          </p:blipFill>
          <p:spPr>
            <a:xfrm>
              <a:off x="4186427" y="1630680"/>
              <a:ext cx="182880" cy="198119"/>
            </a:xfrm>
            <a:prstGeom prst="rect">
              <a:avLst/>
            </a:prstGeom>
          </p:spPr>
        </p:pic>
      </p:grpSp>
      <p:grpSp>
        <p:nvGrpSpPr>
          <p:cNvPr id="165" name="object 165"/>
          <p:cNvGrpSpPr/>
          <p:nvPr/>
        </p:nvGrpSpPr>
        <p:grpSpPr>
          <a:xfrm>
            <a:off x="9578076" y="2598420"/>
            <a:ext cx="880854" cy="306705"/>
            <a:chOff x="4163567" y="2598419"/>
            <a:chExt cx="382905" cy="306705"/>
          </a:xfrm>
        </p:grpSpPr>
        <p:pic>
          <p:nvPicPr>
            <p:cNvPr id="166" name="object 166"/>
            <p:cNvPicPr/>
            <p:nvPr/>
          </p:nvPicPr>
          <p:blipFill>
            <a:blip r:embed="rId20" cstate="print"/>
            <a:stretch>
              <a:fillRect/>
            </a:stretch>
          </p:blipFill>
          <p:spPr>
            <a:xfrm>
              <a:off x="4169664" y="2598419"/>
              <a:ext cx="376427" cy="202691"/>
            </a:xfrm>
            <a:prstGeom prst="rect">
              <a:avLst/>
            </a:prstGeom>
          </p:spPr>
        </p:pic>
        <p:pic>
          <p:nvPicPr>
            <p:cNvPr id="167" name="object 167"/>
            <p:cNvPicPr/>
            <p:nvPr/>
          </p:nvPicPr>
          <p:blipFill>
            <a:blip r:embed="rId21" cstate="print"/>
            <a:stretch>
              <a:fillRect/>
            </a:stretch>
          </p:blipFill>
          <p:spPr>
            <a:xfrm>
              <a:off x="4163567" y="2703575"/>
              <a:ext cx="376427" cy="201167"/>
            </a:xfrm>
            <a:prstGeom prst="rect">
              <a:avLst/>
            </a:prstGeom>
          </p:spPr>
        </p:pic>
      </p:grpSp>
      <p:grpSp>
        <p:nvGrpSpPr>
          <p:cNvPr id="168" name="object 168"/>
          <p:cNvGrpSpPr/>
          <p:nvPr/>
        </p:nvGrpSpPr>
        <p:grpSpPr>
          <a:xfrm>
            <a:off x="13434550" y="3281172"/>
            <a:ext cx="603304" cy="172720"/>
            <a:chOff x="5839967" y="3281172"/>
            <a:chExt cx="262255" cy="172720"/>
          </a:xfrm>
        </p:grpSpPr>
        <p:pic>
          <p:nvPicPr>
            <p:cNvPr id="169" name="object 169"/>
            <p:cNvPicPr/>
            <p:nvPr/>
          </p:nvPicPr>
          <p:blipFill>
            <a:blip r:embed="rId22" cstate="print"/>
            <a:stretch>
              <a:fillRect/>
            </a:stretch>
          </p:blipFill>
          <p:spPr>
            <a:xfrm>
              <a:off x="5861303" y="3281172"/>
              <a:ext cx="216376" cy="67055"/>
            </a:xfrm>
            <a:prstGeom prst="rect">
              <a:avLst/>
            </a:prstGeom>
          </p:spPr>
        </p:pic>
        <p:pic>
          <p:nvPicPr>
            <p:cNvPr id="170" name="object 170"/>
            <p:cNvPicPr/>
            <p:nvPr/>
          </p:nvPicPr>
          <p:blipFill>
            <a:blip r:embed="rId23" cstate="print"/>
            <a:stretch>
              <a:fillRect/>
            </a:stretch>
          </p:blipFill>
          <p:spPr>
            <a:xfrm>
              <a:off x="5839967" y="3387852"/>
              <a:ext cx="262084" cy="65531"/>
            </a:xfrm>
            <a:prstGeom prst="rect">
              <a:avLst/>
            </a:prstGeom>
          </p:spPr>
        </p:pic>
      </p:grpSp>
      <p:grpSp>
        <p:nvGrpSpPr>
          <p:cNvPr id="171" name="object 171"/>
          <p:cNvGrpSpPr/>
          <p:nvPr/>
        </p:nvGrpSpPr>
        <p:grpSpPr>
          <a:xfrm>
            <a:off x="13550245" y="2613660"/>
            <a:ext cx="1121883" cy="302260"/>
            <a:chOff x="5890260" y="2613660"/>
            <a:chExt cx="487680" cy="302260"/>
          </a:xfrm>
        </p:grpSpPr>
        <p:pic>
          <p:nvPicPr>
            <p:cNvPr id="172" name="object 172"/>
            <p:cNvPicPr/>
            <p:nvPr/>
          </p:nvPicPr>
          <p:blipFill>
            <a:blip r:embed="rId24" cstate="print"/>
            <a:stretch>
              <a:fillRect/>
            </a:stretch>
          </p:blipFill>
          <p:spPr>
            <a:xfrm>
              <a:off x="5945123" y="2613660"/>
              <a:ext cx="365760" cy="198119"/>
            </a:xfrm>
            <a:prstGeom prst="rect">
              <a:avLst/>
            </a:prstGeom>
          </p:spPr>
        </p:pic>
        <p:pic>
          <p:nvPicPr>
            <p:cNvPr id="173" name="object 173"/>
            <p:cNvPicPr/>
            <p:nvPr/>
          </p:nvPicPr>
          <p:blipFill>
            <a:blip r:embed="rId25" cstate="print"/>
            <a:stretch>
              <a:fillRect/>
            </a:stretch>
          </p:blipFill>
          <p:spPr>
            <a:xfrm>
              <a:off x="5890260" y="2718816"/>
              <a:ext cx="487679" cy="196595"/>
            </a:xfrm>
            <a:prstGeom prst="rect">
              <a:avLst/>
            </a:prstGeom>
          </p:spPr>
        </p:pic>
      </p:grpSp>
      <p:grpSp>
        <p:nvGrpSpPr>
          <p:cNvPr id="174" name="object 174"/>
          <p:cNvGrpSpPr/>
          <p:nvPr/>
        </p:nvGrpSpPr>
        <p:grpSpPr>
          <a:xfrm>
            <a:off x="15243589" y="2490216"/>
            <a:ext cx="1076599" cy="408940"/>
            <a:chOff x="6626352" y="2490216"/>
            <a:chExt cx="467995" cy="408940"/>
          </a:xfrm>
        </p:grpSpPr>
        <p:pic>
          <p:nvPicPr>
            <p:cNvPr id="175" name="object 175"/>
            <p:cNvPicPr/>
            <p:nvPr/>
          </p:nvPicPr>
          <p:blipFill>
            <a:blip r:embed="rId26" cstate="print"/>
            <a:stretch>
              <a:fillRect/>
            </a:stretch>
          </p:blipFill>
          <p:spPr>
            <a:xfrm>
              <a:off x="6630923" y="2490216"/>
              <a:ext cx="463295" cy="196595"/>
            </a:xfrm>
            <a:prstGeom prst="rect">
              <a:avLst/>
            </a:prstGeom>
          </p:spPr>
        </p:pic>
        <p:pic>
          <p:nvPicPr>
            <p:cNvPr id="176" name="object 176"/>
            <p:cNvPicPr/>
            <p:nvPr/>
          </p:nvPicPr>
          <p:blipFill>
            <a:blip r:embed="rId27" cstate="print"/>
            <a:stretch>
              <a:fillRect/>
            </a:stretch>
          </p:blipFill>
          <p:spPr>
            <a:xfrm>
              <a:off x="6633972" y="2592324"/>
              <a:ext cx="426719" cy="202691"/>
            </a:xfrm>
            <a:prstGeom prst="rect">
              <a:avLst/>
            </a:prstGeom>
          </p:spPr>
        </p:pic>
        <p:pic>
          <p:nvPicPr>
            <p:cNvPr id="177" name="object 177"/>
            <p:cNvPicPr/>
            <p:nvPr/>
          </p:nvPicPr>
          <p:blipFill>
            <a:blip r:embed="rId28" cstate="print"/>
            <a:stretch>
              <a:fillRect/>
            </a:stretch>
          </p:blipFill>
          <p:spPr>
            <a:xfrm>
              <a:off x="6626352" y="2697480"/>
              <a:ext cx="438912" cy="201167"/>
            </a:xfrm>
            <a:prstGeom prst="rect">
              <a:avLst/>
            </a:prstGeom>
          </p:spPr>
        </p:pic>
      </p:grpSp>
      <p:grpSp>
        <p:nvGrpSpPr>
          <p:cNvPr id="178" name="object 178"/>
          <p:cNvGrpSpPr/>
          <p:nvPr/>
        </p:nvGrpSpPr>
        <p:grpSpPr>
          <a:xfrm>
            <a:off x="14423208" y="1367027"/>
            <a:ext cx="1682825" cy="303530"/>
            <a:chOff x="6269735" y="1367027"/>
            <a:chExt cx="731520" cy="303530"/>
          </a:xfrm>
        </p:grpSpPr>
        <p:pic>
          <p:nvPicPr>
            <p:cNvPr id="179" name="object 179"/>
            <p:cNvPicPr/>
            <p:nvPr/>
          </p:nvPicPr>
          <p:blipFill>
            <a:blip r:embed="rId29" cstate="print"/>
            <a:stretch>
              <a:fillRect/>
            </a:stretch>
          </p:blipFill>
          <p:spPr>
            <a:xfrm>
              <a:off x="6269735" y="1367027"/>
              <a:ext cx="620267" cy="251459"/>
            </a:xfrm>
            <a:prstGeom prst="rect">
              <a:avLst/>
            </a:prstGeom>
          </p:spPr>
        </p:pic>
        <p:pic>
          <p:nvPicPr>
            <p:cNvPr id="180" name="object 180"/>
            <p:cNvPicPr/>
            <p:nvPr/>
          </p:nvPicPr>
          <p:blipFill>
            <a:blip r:embed="rId30" cstate="print"/>
            <a:stretch>
              <a:fillRect/>
            </a:stretch>
          </p:blipFill>
          <p:spPr>
            <a:xfrm>
              <a:off x="6897623" y="1368551"/>
              <a:ext cx="103526" cy="82295"/>
            </a:xfrm>
            <a:prstGeom prst="rect">
              <a:avLst/>
            </a:prstGeom>
          </p:spPr>
        </p:pic>
        <p:pic>
          <p:nvPicPr>
            <p:cNvPr id="181" name="object 181"/>
            <p:cNvPicPr/>
            <p:nvPr/>
          </p:nvPicPr>
          <p:blipFill>
            <a:blip r:embed="rId31" cstate="print"/>
            <a:stretch>
              <a:fillRect/>
            </a:stretch>
          </p:blipFill>
          <p:spPr>
            <a:xfrm>
              <a:off x="6397751" y="1473707"/>
              <a:ext cx="486155" cy="196595"/>
            </a:xfrm>
            <a:prstGeom prst="rect">
              <a:avLst/>
            </a:prstGeom>
          </p:spPr>
        </p:pic>
      </p:grpSp>
      <p:pic>
        <p:nvPicPr>
          <p:cNvPr id="182" name="object 182"/>
          <p:cNvPicPr/>
          <p:nvPr/>
        </p:nvPicPr>
        <p:blipFill>
          <a:blip r:embed="rId32" cstate="print"/>
          <a:stretch>
            <a:fillRect/>
          </a:stretch>
        </p:blipFill>
        <p:spPr>
          <a:xfrm>
            <a:off x="13515186" y="1618487"/>
            <a:ext cx="283977" cy="202691"/>
          </a:xfrm>
          <a:prstGeom prst="rect">
            <a:avLst/>
          </a:prstGeom>
        </p:spPr>
      </p:pic>
      <p:pic>
        <p:nvPicPr>
          <p:cNvPr id="183" name="object 183"/>
          <p:cNvPicPr/>
          <p:nvPr/>
        </p:nvPicPr>
        <p:blipFill>
          <a:blip r:embed="rId33" cstate="print"/>
          <a:stretch>
            <a:fillRect/>
          </a:stretch>
        </p:blipFill>
        <p:spPr>
          <a:xfrm>
            <a:off x="14076129" y="1620013"/>
            <a:ext cx="280468" cy="193547"/>
          </a:xfrm>
          <a:prstGeom prst="rect">
            <a:avLst/>
          </a:prstGeom>
        </p:spPr>
      </p:pic>
      <p:sp>
        <p:nvSpPr>
          <p:cNvPr id="184" name="object 184"/>
          <p:cNvSpPr/>
          <p:nvPr/>
        </p:nvSpPr>
        <p:spPr>
          <a:xfrm>
            <a:off x="9374736" y="1766317"/>
            <a:ext cx="888158" cy="832485"/>
          </a:xfrm>
          <a:custGeom>
            <a:avLst/>
            <a:gdLst/>
            <a:ahLst/>
            <a:cxnLst/>
            <a:rect l="l" t="t" r="r" b="b"/>
            <a:pathLst>
              <a:path w="386079" h="832485">
                <a:moveTo>
                  <a:pt x="385572" y="0"/>
                </a:moveTo>
                <a:lnTo>
                  <a:pt x="0" y="0"/>
                </a:lnTo>
              </a:path>
              <a:path w="386079" h="832485">
                <a:moveTo>
                  <a:pt x="0" y="832103"/>
                </a:moveTo>
                <a:lnTo>
                  <a:pt x="0" y="4571"/>
                </a:lnTo>
              </a:path>
            </a:pathLst>
          </a:custGeom>
          <a:ln w="9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grpSp>
        <p:nvGrpSpPr>
          <p:cNvPr id="185" name="object 185"/>
          <p:cNvGrpSpPr/>
          <p:nvPr/>
        </p:nvGrpSpPr>
        <p:grpSpPr>
          <a:xfrm>
            <a:off x="9325653" y="3032759"/>
            <a:ext cx="109559" cy="47625"/>
            <a:chOff x="4053839" y="3032759"/>
            <a:chExt cx="47625" cy="47625"/>
          </a:xfrm>
        </p:grpSpPr>
        <p:sp>
          <p:nvSpPr>
            <p:cNvPr id="186" name="object 186"/>
            <p:cNvSpPr/>
            <p:nvPr/>
          </p:nvSpPr>
          <p:spPr>
            <a:xfrm>
              <a:off x="4058411" y="3037331"/>
              <a:ext cx="38100" cy="38100"/>
            </a:xfrm>
            <a:custGeom>
              <a:avLst/>
              <a:gdLst/>
              <a:ahLst/>
              <a:cxnLst/>
              <a:rect l="l" t="t" r="r" b="b"/>
              <a:pathLst>
                <a:path w="38100" h="38100">
                  <a:moveTo>
                    <a:pt x="18288" y="38100"/>
                  </a:moveTo>
                  <a:lnTo>
                    <a:pt x="10929" y="36504"/>
                  </a:lnTo>
                  <a:lnTo>
                    <a:pt x="5143" y="32194"/>
                  </a:lnTo>
                  <a:lnTo>
                    <a:pt x="1357" y="25884"/>
                  </a:lnTo>
                  <a:lnTo>
                    <a:pt x="0" y="18288"/>
                  </a:lnTo>
                  <a:lnTo>
                    <a:pt x="1357" y="10929"/>
                  </a:lnTo>
                  <a:lnTo>
                    <a:pt x="5143" y="5143"/>
                  </a:lnTo>
                  <a:lnTo>
                    <a:pt x="10929" y="1357"/>
                  </a:lnTo>
                  <a:lnTo>
                    <a:pt x="18288" y="0"/>
                  </a:lnTo>
                  <a:lnTo>
                    <a:pt x="25884" y="1357"/>
                  </a:lnTo>
                  <a:lnTo>
                    <a:pt x="32194" y="5143"/>
                  </a:lnTo>
                  <a:lnTo>
                    <a:pt x="36504" y="10929"/>
                  </a:lnTo>
                  <a:lnTo>
                    <a:pt x="38100" y="18288"/>
                  </a:lnTo>
                  <a:lnTo>
                    <a:pt x="36504" y="25884"/>
                  </a:lnTo>
                  <a:lnTo>
                    <a:pt x="32194" y="32194"/>
                  </a:lnTo>
                  <a:lnTo>
                    <a:pt x="25884" y="36504"/>
                  </a:lnTo>
                  <a:lnTo>
                    <a:pt x="18288" y="3810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87" name="object 187"/>
            <p:cNvSpPr/>
            <p:nvPr/>
          </p:nvSpPr>
          <p:spPr>
            <a:xfrm>
              <a:off x="4058411" y="3037331"/>
              <a:ext cx="38100" cy="38100"/>
            </a:xfrm>
            <a:custGeom>
              <a:avLst/>
              <a:gdLst/>
              <a:ahLst/>
              <a:cxnLst/>
              <a:rect l="l" t="t" r="r" b="b"/>
              <a:pathLst>
                <a:path w="38100" h="38100">
                  <a:moveTo>
                    <a:pt x="0" y="18288"/>
                  </a:moveTo>
                  <a:lnTo>
                    <a:pt x="1357" y="10929"/>
                  </a:lnTo>
                  <a:lnTo>
                    <a:pt x="5143" y="5143"/>
                  </a:lnTo>
                  <a:lnTo>
                    <a:pt x="10929" y="1357"/>
                  </a:lnTo>
                  <a:lnTo>
                    <a:pt x="18288" y="0"/>
                  </a:lnTo>
                  <a:lnTo>
                    <a:pt x="25884" y="1357"/>
                  </a:lnTo>
                  <a:lnTo>
                    <a:pt x="32194" y="5143"/>
                  </a:lnTo>
                  <a:lnTo>
                    <a:pt x="36504" y="10929"/>
                  </a:lnTo>
                  <a:lnTo>
                    <a:pt x="38100" y="18288"/>
                  </a:lnTo>
                  <a:lnTo>
                    <a:pt x="36504" y="25884"/>
                  </a:lnTo>
                  <a:lnTo>
                    <a:pt x="32194" y="32194"/>
                  </a:lnTo>
                  <a:lnTo>
                    <a:pt x="25884" y="36504"/>
                  </a:lnTo>
                  <a:lnTo>
                    <a:pt x="18288" y="38100"/>
                  </a:lnTo>
                  <a:lnTo>
                    <a:pt x="10929" y="36504"/>
                  </a:lnTo>
                  <a:lnTo>
                    <a:pt x="5143" y="32194"/>
                  </a:lnTo>
                  <a:lnTo>
                    <a:pt x="1357" y="25884"/>
                  </a:lnTo>
                  <a:lnTo>
                    <a:pt x="0" y="18288"/>
                  </a:lnTo>
                </a:path>
              </a:pathLst>
            </a:custGeom>
            <a:ln w="9144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188" name="object 188"/>
          <p:cNvGrpSpPr/>
          <p:nvPr/>
        </p:nvGrpSpPr>
        <p:grpSpPr>
          <a:xfrm>
            <a:off x="10745537" y="3032759"/>
            <a:ext cx="105177" cy="47625"/>
            <a:chOff x="4671060" y="3032759"/>
            <a:chExt cx="45720" cy="47625"/>
          </a:xfrm>
        </p:grpSpPr>
        <p:sp>
          <p:nvSpPr>
            <p:cNvPr id="189" name="object 189"/>
            <p:cNvSpPr/>
            <p:nvPr/>
          </p:nvSpPr>
          <p:spPr>
            <a:xfrm>
              <a:off x="4675632" y="3037331"/>
              <a:ext cx="36830" cy="38100"/>
            </a:xfrm>
            <a:custGeom>
              <a:avLst/>
              <a:gdLst/>
              <a:ahLst/>
              <a:cxnLst/>
              <a:rect l="l" t="t" r="r" b="b"/>
              <a:pathLst>
                <a:path w="36829" h="38100">
                  <a:moveTo>
                    <a:pt x="18288" y="38100"/>
                  </a:moveTo>
                  <a:lnTo>
                    <a:pt x="10929" y="36504"/>
                  </a:lnTo>
                  <a:lnTo>
                    <a:pt x="5143" y="32194"/>
                  </a:lnTo>
                  <a:lnTo>
                    <a:pt x="1357" y="25884"/>
                  </a:lnTo>
                  <a:lnTo>
                    <a:pt x="0" y="18288"/>
                  </a:lnTo>
                  <a:lnTo>
                    <a:pt x="1357" y="10929"/>
                  </a:lnTo>
                  <a:lnTo>
                    <a:pt x="5143" y="5143"/>
                  </a:lnTo>
                  <a:lnTo>
                    <a:pt x="10929" y="1357"/>
                  </a:lnTo>
                  <a:lnTo>
                    <a:pt x="18288" y="0"/>
                  </a:lnTo>
                  <a:lnTo>
                    <a:pt x="25646" y="1357"/>
                  </a:lnTo>
                  <a:lnTo>
                    <a:pt x="31432" y="5143"/>
                  </a:lnTo>
                  <a:lnTo>
                    <a:pt x="35218" y="10929"/>
                  </a:lnTo>
                  <a:lnTo>
                    <a:pt x="36576" y="18288"/>
                  </a:lnTo>
                  <a:lnTo>
                    <a:pt x="35218" y="25884"/>
                  </a:lnTo>
                  <a:lnTo>
                    <a:pt x="31432" y="32194"/>
                  </a:lnTo>
                  <a:lnTo>
                    <a:pt x="25646" y="36504"/>
                  </a:lnTo>
                  <a:lnTo>
                    <a:pt x="18288" y="3810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90" name="object 190"/>
            <p:cNvSpPr/>
            <p:nvPr/>
          </p:nvSpPr>
          <p:spPr>
            <a:xfrm>
              <a:off x="4675632" y="3037331"/>
              <a:ext cx="36830" cy="38100"/>
            </a:xfrm>
            <a:custGeom>
              <a:avLst/>
              <a:gdLst/>
              <a:ahLst/>
              <a:cxnLst/>
              <a:rect l="l" t="t" r="r" b="b"/>
              <a:pathLst>
                <a:path w="36829" h="38100">
                  <a:moveTo>
                    <a:pt x="0" y="18288"/>
                  </a:moveTo>
                  <a:lnTo>
                    <a:pt x="1357" y="10929"/>
                  </a:lnTo>
                  <a:lnTo>
                    <a:pt x="5143" y="5143"/>
                  </a:lnTo>
                  <a:lnTo>
                    <a:pt x="10929" y="1357"/>
                  </a:lnTo>
                  <a:lnTo>
                    <a:pt x="18288" y="0"/>
                  </a:lnTo>
                  <a:lnTo>
                    <a:pt x="25646" y="1357"/>
                  </a:lnTo>
                  <a:lnTo>
                    <a:pt x="31432" y="5143"/>
                  </a:lnTo>
                  <a:lnTo>
                    <a:pt x="35218" y="10929"/>
                  </a:lnTo>
                  <a:lnTo>
                    <a:pt x="36576" y="18288"/>
                  </a:lnTo>
                  <a:lnTo>
                    <a:pt x="35218" y="25884"/>
                  </a:lnTo>
                  <a:lnTo>
                    <a:pt x="31432" y="32194"/>
                  </a:lnTo>
                  <a:lnTo>
                    <a:pt x="25646" y="36504"/>
                  </a:lnTo>
                  <a:lnTo>
                    <a:pt x="18288" y="38100"/>
                  </a:lnTo>
                  <a:lnTo>
                    <a:pt x="10929" y="36504"/>
                  </a:lnTo>
                  <a:lnTo>
                    <a:pt x="5143" y="32194"/>
                  </a:lnTo>
                  <a:lnTo>
                    <a:pt x="1357" y="25884"/>
                  </a:lnTo>
                  <a:lnTo>
                    <a:pt x="0" y="18288"/>
                  </a:lnTo>
                </a:path>
              </a:pathLst>
            </a:custGeom>
            <a:ln w="9144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191" name="object 191"/>
          <p:cNvSpPr txBox="1"/>
          <p:nvPr/>
        </p:nvSpPr>
        <p:spPr>
          <a:xfrm>
            <a:off x="1415188" y="349008"/>
            <a:ext cx="192824" cy="135935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sz="800" spc="10" dirty="0">
                <a:latin typeface="Microsoft Sans Serif"/>
                <a:cs typeface="Microsoft Sans Serif"/>
              </a:rPr>
              <a:t>6</a:t>
            </a:r>
            <a:endParaRPr sz="800">
              <a:latin typeface="Microsoft Sans Serif"/>
              <a:cs typeface="Microsoft Sans Serif"/>
            </a:endParaRPr>
          </a:p>
        </p:txBody>
      </p:sp>
      <p:sp>
        <p:nvSpPr>
          <p:cNvPr id="192" name="object 192"/>
          <p:cNvSpPr txBox="1"/>
          <p:nvPr/>
        </p:nvSpPr>
        <p:spPr>
          <a:xfrm>
            <a:off x="1615056" y="664445"/>
            <a:ext cx="2597276" cy="89768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sz="500" spc="-10" dirty="0">
                <a:latin typeface="Microsoft Sans Serif"/>
                <a:cs typeface="Microsoft Sans Serif"/>
              </a:rPr>
              <a:t>a) </a:t>
            </a:r>
            <a:r>
              <a:rPr sz="500" spc="5" dirty="0">
                <a:latin typeface="Microsoft Sans Serif"/>
                <a:cs typeface="Microsoft Sans Serif"/>
              </a:rPr>
              <a:t>Puesta</a:t>
            </a:r>
            <a:r>
              <a:rPr sz="500" spc="-10" dirty="0">
                <a:latin typeface="Microsoft Sans Serif"/>
                <a:cs typeface="Microsoft Sans Serif"/>
              </a:rPr>
              <a:t> </a:t>
            </a:r>
            <a:r>
              <a:rPr sz="500" dirty="0">
                <a:latin typeface="Microsoft Sans Serif"/>
                <a:cs typeface="Microsoft Sans Serif"/>
              </a:rPr>
              <a:t>a</a:t>
            </a:r>
            <a:r>
              <a:rPr sz="500" spc="-10" dirty="0">
                <a:latin typeface="Microsoft Sans Serif"/>
                <a:cs typeface="Microsoft Sans Serif"/>
              </a:rPr>
              <a:t> </a:t>
            </a:r>
            <a:r>
              <a:rPr sz="500" spc="20" dirty="0">
                <a:latin typeface="Microsoft Sans Serif"/>
                <a:cs typeface="Microsoft Sans Serif"/>
              </a:rPr>
              <a:t>tierra</a:t>
            </a:r>
            <a:r>
              <a:rPr sz="500" spc="-10" dirty="0">
                <a:latin typeface="Microsoft Sans Serif"/>
                <a:cs typeface="Microsoft Sans Serif"/>
              </a:rPr>
              <a:t> </a:t>
            </a:r>
            <a:r>
              <a:rPr sz="500" spc="15" dirty="0">
                <a:latin typeface="Microsoft Sans Serif"/>
                <a:cs typeface="Microsoft Sans Serif"/>
              </a:rPr>
              <a:t>de</a:t>
            </a:r>
            <a:r>
              <a:rPr sz="500" spc="-10" dirty="0">
                <a:latin typeface="Microsoft Sans Serif"/>
                <a:cs typeface="Microsoft Sans Serif"/>
              </a:rPr>
              <a:t> </a:t>
            </a:r>
            <a:r>
              <a:rPr sz="500" spc="10" dirty="0">
                <a:latin typeface="Microsoft Sans Serif"/>
                <a:cs typeface="Microsoft Sans Serif"/>
              </a:rPr>
              <a:t>baja</a:t>
            </a:r>
            <a:r>
              <a:rPr sz="500" spc="-10" dirty="0">
                <a:latin typeface="Microsoft Sans Serif"/>
                <a:cs typeface="Microsoft Sans Serif"/>
              </a:rPr>
              <a:t> </a:t>
            </a:r>
            <a:r>
              <a:rPr sz="500" spc="15" dirty="0">
                <a:latin typeface="Microsoft Sans Serif"/>
                <a:cs typeface="Microsoft Sans Serif"/>
              </a:rPr>
              <a:t>impedancia</a:t>
            </a:r>
            <a:endParaRPr sz="500">
              <a:latin typeface="Microsoft Sans Serif"/>
              <a:cs typeface="Microsoft Sans Serif"/>
            </a:endParaRPr>
          </a:p>
        </p:txBody>
      </p:sp>
      <p:sp>
        <p:nvSpPr>
          <p:cNvPr id="193" name="object 193"/>
          <p:cNvSpPr txBox="1"/>
          <p:nvPr/>
        </p:nvSpPr>
        <p:spPr>
          <a:xfrm>
            <a:off x="9100216" y="605013"/>
            <a:ext cx="7191446" cy="320601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 marR="5080">
              <a:lnSpc>
                <a:spcPct val="125000"/>
              </a:lnSpc>
              <a:spcBef>
                <a:spcPts val="100"/>
              </a:spcBef>
            </a:pPr>
            <a:r>
              <a:rPr sz="800" spc="15" dirty="0">
                <a:latin typeface="Microsoft Sans Serif"/>
                <a:cs typeface="Microsoft Sans Serif"/>
              </a:rPr>
              <a:t>sistema. </a:t>
            </a:r>
            <a:r>
              <a:rPr sz="800" spc="-40" dirty="0">
                <a:latin typeface="Microsoft Sans Serif"/>
                <a:cs typeface="Microsoft Sans Serif"/>
              </a:rPr>
              <a:t>Si </a:t>
            </a:r>
            <a:r>
              <a:rPr sz="800" spc="15" dirty="0">
                <a:latin typeface="Microsoft Sans Serif"/>
                <a:cs typeface="Microsoft Sans Serif"/>
              </a:rPr>
              <a:t>el </a:t>
            </a:r>
            <a:r>
              <a:rPr sz="800" spc="35" dirty="0">
                <a:latin typeface="Microsoft Sans Serif"/>
                <a:cs typeface="Microsoft Sans Serif"/>
              </a:rPr>
              <a:t>generador </a:t>
            </a:r>
            <a:r>
              <a:rPr sz="800" spc="30" dirty="0">
                <a:latin typeface="Microsoft Sans Serif"/>
                <a:cs typeface="Microsoft Sans Serif"/>
              </a:rPr>
              <a:t>opera </a:t>
            </a:r>
            <a:r>
              <a:rPr sz="800" spc="15" dirty="0">
                <a:latin typeface="Microsoft Sans Serif"/>
                <a:cs typeface="Microsoft Sans Serif"/>
              </a:rPr>
              <a:t>aislado </a:t>
            </a:r>
            <a:r>
              <a:rPr sz="800" spc="25" dirty="0">
                <a:latin typeface="Microsoft Sans Serif"/>
                <a:cs typeface="Microsoft Sans Serif"/>
              </a:rPr>
              <a:t>del </a:t>
            </a:r>
            <a:r>
              <a:rPr sz="800" spc="20" dirty="0">
                <a:latin typeface="Microsoft Sans Serif"/>
                <a:cs typeface="Microsoft Sans Serif"/>
              </a:rPr>
              <a:t>sistema </a:t>
            </a:r>
            <a:r>
              <a:rPr sz="800" spc="25" dirty="0">
                <a:latin typeface="Microsoft Sans Serif"/>
                <a:cs typeface="Microsoft Sans Serif"/>
              </a:rPr>
              <a:t>de energía </a:t>
            </a:r>
            <a:r>
              <a:rPr sz="800" spc="5" dirty="0">
                <a:latin typeface="Microsoft Sans Serif"/>
                <a:cs typeface="Microsoft Sans Serif"/>
              </a:rPr>
              <a:t>y </a:t>
            </a:r>
            <a:r>
              <a:rPr sz="800" spc="10" dirty="0">
                <a:latin typeface="Microsoft Sans Serif"/>
                <a:cs typeface="Microsoft Sans Serif"/>
              </a:rPr>
              <a:t> </a:t>
            </a:r>
            <a:r>
              <a:rPr sz="800" spc="35" dirty="0">
                <a:latin typeface="Microsoft Sans Serif"/>
                <a:cs typeface="Microsoft Sans Serif"/>
              </a:rPr>
              <a:t>ninguna </a:t>
            </a:r>
            <a:r>
              <a:rPr sz="800" spc="40" dirty="0">
                <a:latin typeface="Microsoft Sans Serif"/>
                <a:cs typeface="Microsoft Sans Serif"/>
              </a:rPr>
              <a:t>otra </a:t>
            </a:r>
            <a:r>
              <a:rPr sz="800" spc="35" dirty="0">
                <a:latin typeface="Microsoft Sans Serif"/>
                <a:cs typeface="Microsoft Sans Serif"/>
              </a:rPr>
              <a:t>fuente </a:t>
            </a:r>
            <a:r>
              <a:rPr sz="800" spc="25" dirty="0">
                <a:latin typeface="Microsoft Sans Serif"/>
                <a:cs typeface="Microsoft Sans Serif"/>
              </a:rPr>
              <a:t>de energía </a:t>
            </a:r>
            <a:r>
              <a:rPr sz="800" spc="15" dirty="0">
                <a:latin typeface="Microsoft Sans Serif"/>
                <a:cs typeface="Microsoft Sans Serif"/>
              </a:rPr>
              <a:t>reactiva </a:t>
            </a:r>
            <a:r>
              <a:rPr sz="800" spc="30" dirty="0">
                <a:latin typeface="Microsoft Sans Serif"/>
                <a:cs typeface="Microsoft Sans Serif"/>
              </a:rPr>
              <a:t>controla </a:t>
            </a:r>
            <a:r>
              <a:rPr sz="800" spc="15" dirty="0">
                <a:latin typeface="Microsoft Sans Serif"/>
                <a:cs typeface="Microsoft Sans Serif"/>
              </a:rPr>
              <a:t>el </a:t>
            </a:r>
            <a:r>
              <a:rPr sz="800" spc="20" dirty="0">
                <a:latin typeface="Microsoft Sans Serif"/>
                <a:cs typeface="Microsoft Sans Serif"/>
              </a:rPr>
              <a:t>voltaje </a:t>
            </a:r>
            <a:r>
              <a:rPr sz="800" spc="25" dirty="0">
                <a:latin typeface="Microsoft Sans Serif"/>
                <a:cs typeface="Microsoft Sans Serif"/>
              </a:rPr>
              <a:t> </a:t>
            </a:r>
            <a:r>
              <a:rPr sz="800" spc="30" dirty="0">
                <a:latin typeface="Microsoft Sans Serif"/>
                <a:cs typeface="Microsoft Sans Serif"/>
              </a:rPr>
              <a:t>terminal,</a:t>
            </a:r>
            <a:r>
              <a:rPr sz="800" spc="-5" dirty="0">
                <a:latin typeface="Microsoft Sans Serif"/>
                <a:cs typeface="Microsoft Sans Serif"/>
              </a:rPr>
              <a:t> </a:t>
            </a:r>
            <a:r>
              <a:rPr sz="800" spc="40" dirty="0">
                <a:latin typeface="Microsoft Sans Serif"/>
                <a:cs typeface="Microsoft Sans Serif"/>
              </a:rPr>
              <a:t>aumentar</a:t>
            </a:r>
            <a:r>
              <a:rPr sz="800" spc="-5" dirty="0">
                <a:latin typeface="Microsoft Sans Serif"/>
                <a:cs typeface="Microsoft Sans Serif"/>
              </a:rPr>
              <a:t> </a:t>
            </a:r>
            <a:r>
              <a:rPr sz="800" spc="15" dirty="0">
                <a:latin typeface="Microsoft Sans Serif"/>
                <a:cs typeface="Microsoft Sans Serif"/>
              </a:rPr>
              <a:t>el</a:t>
            </a:r>
            <a:r>
              <a:rPr sz="800" dirty="0">
                <a:latin typeface="Microsoft Sans Serif"/>
                <a:cs typeface="Microsoft Sans Serif"/>
              </a:rPr>
              <a:t> </a:t>
            </a:r>
            <a:r>
              <a:rPr sz="800" spc="20" dirty="0">
                <a:latin typeface="Microsoft Sans Serif"/>
                <a:cs typeface="Microsoft Sans Serif"/>
              </a:rPr>
              <a:t>nivel</a:t>
            </a:r>
            <a:r>
              <a:rPr sz="800" spc="-5" dirty="0">
                <a:latin typeface="Microsoft Sans Serif"/>
                <a:cs typeface="Microsoft Sans Serif"/>
              </a:rPr>
              <a:t> </a:t>
            </a:r>
            <a:r>
              <a:rPr sz="800" spc="25" dirty="0">
                <a:latin typeface="Microsoft Sans Serif"/>
                <a:cs typeface="Microsoft Sans Serif"/>
              </a:rPr>
              <a:t>de</a:t>
            </a:r>
            <a:r>
              <a:rPr sz="800" spc="-5" dirty="0">
                <a:latin typeface="Microsoft Sans Serif"/>
                <a:cs typeface="Microsoft Sans Serif"/>
              </a:rPr>
              <a:t> </a:t>
            </a:r>
            <a:r>
              <a:rPr sz="800" spc="30" dirty="0">
                <a:latin typeface="Microsoft Sans Serif"/>
                <a:cs typeface="Microsoft Sans Serif"/>
              </a:rPr>
              <a:t>corriente</a:t>
            </a:r>
            <a:r>
              <a:rPr sz="800" dirty="0">
                <a:latin typeface="Microsoft Sans Serif"/>
                <a:cs typeface="Microsoft Sans Serif"/>
              </a:rPr>
              <a:t> </a:t>
            </a:r>
            <a:r>
              <a:rPr sz="800" spc="25" dirty="0">
                <a:latin typeface="Microsoft Sans Serif"/>
                <a:cs typeface="Microsoft Sans Serif"/>
              </a:rPr>
              <a:t>de</a:t>
            </a:r>
            <a:r>
              <a:rPr sz="800" spc="-5" dirty="0">
                <a:latin typeface="Microsoft Sans Serif"/>
                <a:cs typeface="Microsoft Sans Serif"/>
              </a:rPr>
              <a:t> </a:t>
            </a:r>
            <a:r>
              <a:rPr sz="800" spc="20" dirty="0">
                <a:latin typeface="Microsoft Sans Serif"/>
                <a:cs typeface="Microsoft Sans Serif"/>
              </a:rPr>
              <a:t>excitación</a:t>
            </a:r>
            <a:r>
              <a:rPr sz="800" dirty="0">
                <a:latin typeface="Microsoft Sans Serif"/>
                <a:cs typeface="Microsoft Sans Serif"/>
              </a:rPr>
              <a:t> </a:t>
            </a:r>
            <a:r>
              <a:rPr sz="800" spc="35" dirty="0">
                <a:latin typeface="Microsoft Sans Serif"/>
                <a:cs typeface="Microsoft Sans Serif"/>
              </a:rPr>
              <a:t>aumentará </a:t>
            </a:r>
            <a:r>
              <a:rPr sz="800" spc="-200" dirty="0">
                <a:latin typeface="Microsoft Sans Serif"/>
                <a:cs typeface="Microsoft Sans Serif"/>
              </a:rPr>
              <a:t> </a:t>
            </a:r>
            <a:r>
              <a:rPr sz="800" spc="15" dirty="0">
                <a:latin typeface="Microsoft Sans Serif"/>
                <a:cs typeface="Microsoft Sans Serif"/>
              </a:rPr>
              <a:t>el</a:t>
            </a:r>
            <a:r>
              <a:rPr sz="800" spc="-10" dirty="0">
                <a:latin typeface="Microsoft Sans Serif"/>
                <a:cs typeface="Microsoft Sans Serif"/>
              </a:rPr>
              <a:t> </a:t>
            </a:r>
            <a:r>
              <a:rPr sz="800" spc="20" dirty="0">
                <a:latin typeface="Microsoft Sans Serif"/>
                <a:cs typeface="Microsoft Sans Serif"/>
              </a:rPr>
              <a:t>voltaje</a:t>
            </a:r>
            <a:r>
              <a:rPr sz="800" spc="-5" dirty="0">
                <a:latin typeface="Microsoft Sans Serif"/>
                <a:cs typeface="Microsoft Sans Serif"/>
              </a:rPr>
              <a:t> </a:t>
            </a:r>
            <a:r>
              <a:rPr sz="800" spc="40" dirty="0">
                <a:latin typeface="Microsoft Sans Serif"/>
                <a:cs typeface="Microsoft Sans Serif"/>
              </a:rPr>
              <a:t>terminal</a:t>
            </a:r>
            <a:r>
              <a:rPr sz="800" spc="-5" dirty="0">
                <a:latin typeface="Microsoft Sans Serif"/>
                <a:cs typeface="Microsoft Sans Serif"/>
              </a:rPr>
              <a:t> </a:t>
            </a:r>
            <a:r>
              <a:rPr sz="800" spc="25" dirty="0">
                <a:latin typeface="Microsoft Sans Serif"/>
                <a:cs typeface="Microsoft Sans Serif"/>
              </a:rPr>
              <a:t>del</a:t>
            </a:r>
            <a:r>
              <a:rPr sz="800" spc="-5" dirty="0">
                <a:latin typeface="Microsoft Sans Serif"/>
                <a:cs typeface="Microsoft Sans Serif"/>
              </a:rPr>
              <a:t> </a:t>
            </a:r>
            <a:r>
              <a:rPr sz="800" spc="35" dirty="0">
                <a:latin typeface="Microsoft Sans Serif"/>
                <a:cs typeface="Microsoft Sans Serif"/>
              </a:rPr>
              <a:t>generador</a:t>
            </a:r>
            <a:r>
              <a:rPr sz="800" spc="-5" dirty="0">
                <a:latin typeface="Microsoft Sans Serif"/>
                <a:cs typeface="Microsoft Sans Serif"/>
              </a:rPr>
              <a:t> </a:t>
            </a:r>
            <a:r>
              <a:rPr sz="800" spc="5" dirty="0">
                <a:latin typeface="Microsoft Sans Serif"/>
                <a:cs typeface="Microsoft Sans Serif"/>
              </a:rPr>
              <a:t>y</a:t>
            </a:r>
            <a:r>
              <a:rPr sz="800" spc="-5" dirty="0">
                <a:latin typeface="Microsoft Sans Serif"/>
                <a:cs typeface="Microsoft Sans Serif"/>
              </a:rPr>
              <a:t> </a:t>
            </a:r>
            <a:r>
              <a:rPr sz="800" spc="5" dirty="0">
                <a:latin typeface="Microsoft Sans Serif"/>
                <a:cs typeface="Microsoft Sans Serif"/>
              </a:rPr>
              <a:t>viceversa.</a:t>
            </a:r>
            <a:endParaRPr sz="800">
              <a:latin typeface="Microsoft Sans Serif"/>
              <a:cs typeface="Microsoft Sans Serif"/>
            </a:endParaRPr>
          </a:p>
        </p:txBody>
      </p:sp>
      <p:sp>
        <p:nvSpPr>
          <p:cNvPr id="194" name="object 194"/>
          <p:cNvSpPr txBox="1"/>
          <p:nvPr/>
        </p:nvSpPr>
        <p:spPr>
          <a:xfrm>
            <a:off x="5734482" y="1017777"/>
            <a:ext cx="949510" cy="239809"/>
          </a:xfrm>
          <a:prstGeom prst="rect">
            <a:avLst/>
          </a:prstGeom>
        </p:spPr>
        <p:txBody>
          <a:bodyPr vert="horz" wrap="square" lIns="0" tIns="4445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350"/>
              </a:spcBef>
            </a:pPr>
            <a:r>
              <a:rPr sz="600" spc="20" dirty="0">
                <a:latin typeface="Microsoft Sans Serif"/>
                <a:cs typeface="Microsoft Sans Serif"/>
              </a:rPr>
              <a:t>Generador</a:t>
            </a:r>
            <a:endParaRPr sz="600">
              <a:latin typeface="Microsoft Sans Serif"/>
              <a:cs typeface="Microsoft Sans Serif"/>
            </a:endParaRPr>
          </a:p>
          <a:p>
            <a:pPr marL="29209">
              <a:lnSpc>
                <a:spcPct val="100000"/>
              </a:lnSpc>
              <a:spcBef>
                <a:spcPts val="204"/>
              </a:spcBef>
            </a:pPr>
            <a:r>
              <a:rPr sz="500" spc="10" dirty="0">
                <a:latin typeface="Microsoft Sans Serif"/>
                <a:cs typeface="Microsoft Sans Serif"/>
              </a:rPr>
              <a:t>Devanados</a:t>
            </a:r>
            <a:endParaRPr sz="500">
              <a:latin typeface="Microsoft Sans Serif"/>
              <a:cs typeface="Microsoft Sans Serif"/>
            </a:endParaRPr>
          </a:p>
        </p:txBody>
      </p:sp>
      <p:sp>
        <p:nvSpPr>
          <p:cNvPr id="195" name="object 195"/>
          <p:cNvSpPr txBox="1"/>
          <p:nvPr/>
        </p:nvSpPr>
        <p:spPr>
          <a:xfrm>
            <a:off x="5255267" y="1592822"/>
            <a:ext cx="796128" cy="82074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>
              <a:lnSpc>
                <a:spcPct val="100000"/>
              </a:lnSpc>
              <a:spcBef>
                <a:spcPts val="100"/>
              </a:spcBef>
            </a:pPr>
            <a:r>
              <a:rPr sz="450" spc="70" dirty="0">
                <a:latin typeface="Microsoft Sans Serif"/>
                <a:cs typeface="Microsoft Sans Serif"/>
              </a:rPr>
              <a:t>*</a:t>
            </a:r>
            <a:r>
              <a:rPr sz="450" spc="-5" dirty="0">
                <a:latin typeface="Microsoft Sans Serif"/>
                <a:cs typeface="Microsoft Sans Serif"/>
              </a:rPr>
              <a:t> </a:t>
            </a:r>
            <a:r>
              <a:rPr sz="450" dirty="0">
                <a:latin typeface="Microsoft Sans Serif"/>
                <a:cs typeface="Microsoft Sans Serif"/>
              </a:rPr>
              <a:t>Resistencia</a:t>
            </a:r>
            <a:endParaRPr sz="450">
              <a:latin typeface="Microsoft Sans Serif"/>
              <a:cs typeface="Microsoft Sans Serif"/>
            </a:endParaRPr>
          </a:p>
        </p:txBody>
      </p:sp>
      <p:sp>
        <p:nvSpPr>
          <p:cNvPr id="196" name="object 196"/>
          <p:cNvSpPr txBox="1"/>
          <p:nvPr/>
        </p:nvSpPr>
        <p:spPr>
          <a:xfrm>
            <a:off x="5602424" y="1666258"/>
            <a:ext cx="124167" cy="120546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>
              <a:lnSpc>
                <a:spcPct val="100000"/>
              </a:lnSpc>
              <a:spcBef>
                <a:spcPts val="100"/>
              </a:spcBef>
            </a:pPr>
            <a:r>
              <a:rPr sz="700" spc="30" dirty="0">
                <a:latin typeface="Microsoft Sans Serif"/>
                <a:cs typeface="Microsoft Sans Serif"/>
              </a:rPr>
              <a:t>o</a:t>
            </a:r>
            <a:endParaRPr sz="700">
              <a:latin typeface="Microsoft Sans Serif"/>
              <a:cs typeface="Microsoft Sans Serif"/>
            </a:endParaRPr>
          </a:p>
        </p:txBody>
      </p:sp>
      <p:sp>
        <p:nvSpPr>
          <p:cNvPr id="197" name="object 197"/>
          <p:cNvSpPr txBox="1"/>
          <p:nvPr/>
        </p:nvSpPr>
        <p:spPr>
          <a:xfrm>
            <a:off x="5339462" y="1777752"/>
            <a:ext cx="685108" cy="112851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>
              <a:lnSpc>
                <a:spcPct val="100000"/>
              </a:lnSpc>
              <a:spcBef>
                <a:spcPts val="100"/>
              </a:spcBef>
            </a:pPr>
            <a:r>
              <a:rPr sz="650" spc="5" dirty="0">
                <a:latin typeface="Microsoft Sans Serif"/>
                <a:cs typeface="Microsoft Sans Serif"/>
              </a:rPr>
              <a:t>Reactor</a:t>
            </a:r>
            <a:endParaRPr sz="650">
              <a:latin typeface="Microsoft Sans Serif"/>
              <a:cs typeface="Microsoft Sans Serif"/>
            </a:endParaRPr>
          </a:p>
        </p:txBody>
      </p:sp>
      <p:sp>
        <p:nvSpPr>
          <p:cNvPr id="198" name="object 198"/>
          <p:cNvSpPr txBox="1"/>
          <p:nvPr/>
        </p:nvSpPr>
        <p:spPr>
          <a:xfrm>
            <a:off x="4375343" y="1565149"/>
            <a:ext cx="322834" cy="219291"/>
          </a:xfrm>
          <a:prstGeom prst="rect">
            <a:avLst/>
          </a:prstGeom>
          <a:ln w="15239">
            <a:solidFill>
              <a:srgbClr val="000000"/>
            </a:solidFill>
          </a:ln>
        </p:spPr>
        <p:txBody>
          <a:bodyPr vert="horz" wrap="square" lIns="0" tIns="3810" rIns="0" bIns="0" rtlCol="0">
            <a:spAutoFit/>
          </a:bodyPr>
          <a:lstStyle/>
          <a:p>
            <a:pPr>
              <a:lnSpc>
                <a:spcPct val="100000"/>
              </a:lnSpc>
              <a:spcBef>
                <a:spcPts val="30"/>
              </a:spcBef>
            </a:pPr>
            <a:endParaRPr sz="700">
              <a:latin typeface="Times New Roman"/>
              <a:cs typeface="Times New Roman"/>
            </a:endParaRPr>
          </a:p>
          <a:p>
            <a:pPr marL="51435">
              <a:lnSpc>
                <a:spcPct val="100000"/>
              </a:lnSpc>
            </a:pPr>
            <a:r>
              <a:rPr sz="700" spc="110" dirty="0">
                <a:latin typeface="Microsoft Sans Serif"/>
                <a:cs typeface="Microsoft Sans Serif"/>
              </a:rPr>
              <a:t>*</a:t>
            </a:r>
            <a:endParaRPr sz="700">
              <a:latin typeface="Microsoft Sans Serif"/>
              <a:cs typeface="Microsoft Sans Serif"/>
            </a:endParaRPr>
          </a:p>
        </p:txBody>
      </p:sp>
      <p:sp>
        <p:nvSpPr>
          <p:cNvPr id="199" name="object 199"/>
          <p:cNvSpPr txBox="1"/>
          <p:nvPr/>
        </p:nvSpPr>
        <p:spPr>
          <a:xfrm>
            <a:off x="1615056" y="2086334"/>
            <a:ext cx="2568061" cy="89768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sz="500" spc="5" dirty="0">
                <a:latin typeface="Microsoft Sans Serif"/>
                <a:cs typeface="Microsoft Sans Serif"/>
              </a:rPr>
              <a:t>b)</a:t>
            </a:r>
            <a:r>
              <a:rPr sz="500" spc="-15" dirty="0">
                <a:latin typeface="Microsoft Sans Serif"/>
                <a:cs typeface="Microsoft Sans Serif"/>
              </a:rPr>
              <a:t> </a:t>
            </a:r>
            <a:r>
              <a:rPr sz="500" spc="5" dirty="0">
                <a:latin typeface="Microsoft Sans Serif"/>
                <a:cs typeface="Microsoft Sans Serif"/>
              </a:rPr>
              <a:t>Puesta</a:t>
            </a:r>
            <a:r>
              <a:rPr sz="500" spc="-10" dirty="0">
                <a:latin typeface="Microsoft Sans Serif"/>
                <a:cs typeface="Microsoft Sans Serif"/>
              </a:rPr>
              <a:t> </a:t>
            </a:r>
            <a:r>
              <a:rPr sz="500" dirty="0">
                <a:latin typeface="Microsoft Sans Serif"/>
                <a:cs typeface="Microsoft Sans Serif"/>
              </a:rPr>
              <a:t>a</a:t>
            </a:r>
            <a:r>
              <a:rPr sz="500" spc="-10" dirty="0">
                <a:latin typeface="Microsoft Sans Serif"/>
                <a:cs typeface="Microsoft Sans Serif"/>
              </a:rPr>
              <a:t> </a:t>
            </a:r>
            <a:r>
              <a:rPr sz="500" spc="20" dirty="0">
                <a:latin typeface="Microsoft Sans Serif"/>
                <a:cs typeface="Microsoft Sans Serif"/>
              </a:rPr>
              <a:t>tierra</a:t>
            </a:r>
            <a:r>
              <a:rPr sz="500" spc="-10" dirty="0">
                <a:latin typeface="Microsoft Sans Serif"/>
                <a:cs typeface="Microsoft Sans Serif"/>
              </a:rPr>
              <a:t> </a:t>
            </a:r>
            <a:r>
              <a:rPr sz="500" spc="15" dirty="0">
                <a:latin typeface="Microsoft Sans Serif"/>
                <a:cs typeface="Microsoft Sans Serif"/>
              </a:rPr>
              <a:t>de</a:t>
            </a:r>
            <a:r>
              <a:rPr sz="500" spc="-10" dirty="0">
                <a:latin typeface="Microsoft Sans Serif"/>
                <a:cs typeface="Microsoft Sans Serif"/>
              </a:rPr>
              <a:t> </a:t>
            </a:r>
            <a:r>
              <a:rPr sz="500" spc="15" dirty="0">
                <a:latin typeface="Microsoft Sans Serif"/>
                <a:cs typeface="Microsoft Sans Serif"/>
              </a:rPr>
              <a:t>alta</a:t>
            </a:r>
            <a:r>
              <a:rPr sz="500" spc="-10" dirty="0">
                <a:latin typeface="Microsoft Sans Serif"/>
                <a:cs typeface="Microsoft Sans Serif"/>
              </a:rPr>
              <a:t> </a:t>
            </a:r>
            <a:r>
              <a:rPr sz="500" spc="15" dirty="0">
                <a:latin typeface="Microsoft Sans Serif"/>
                <a:cs typeface="Microsoft Sans Serif"/>
              </a:rPr>
              <a:t>impedancia</a:t>
            </a:r>
            <a:endParaRPr sz="500">
              <a:latin typeface="Microsoft Sans Serif"/>
              <a:cs typeface="Microsoft Sans Serif"/>
            </a:endParaRPr>
          </a:p>
        </p:txBody>
      </p:sp>
      <p:sp>
        <p:nvSpPr>
          <p:cNvPr id="200" name="object 200"/>
          <p:cNvSpPr txBox="1"/>
          <p:nvPr/>
        </p:nvSpPr>
        <p:spPr>
          <a:xfrm>
            <a:off x="5545142" y="2467169"/>
            <a:ext cx="949510" cy="239809"/>
          </a:xfrm>
          <a:prstGeom prst="rect">
            <a:avLst/>
          </a:prstGeom>
        </p:spPr>
        <p:txBody>
          <a:bodyPr vert="horz" wrap="square" lIns="0" tIns="4445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350"/>
              </a:spcBef>
            </a:pPr>
            <a:r>
              <a:rPr sz="600" spc="20" dirty="0">
                <a:latin typeface="Microsoft Sans Serif"/>
                <a:cs typeface="Microsoft Sans Serif"/>
              </a:rPr>
              <a:t>Generador</a:t>
            </a:r>
            <a:endParaRPr sz="600">
              <a:latin typeface="Microsoft Sans Serif"/>
              <a:cs typeface="Microsoft Sans Serif"/>
            </a:endParaRPr>
          </a:p>
          <a:p>
            <a:pPr marL="29209">
              <a:lnSpc>
                <a:spcPct val="100000"/>
              </a:lnSpc>
              <a:spcBef>
                <a:spcPts val="204"/>
              </a:spcBef>
            </a:pPr>
            <a:r>
              <a:rPr sz="500" spc="10" dirty="0">
                <a:latin typeface="Microsoft Sans Serif"/>
                <a:cs typeface="Microsoft Sans Serif"/>
              </a:rPr>
              <a:t>Devanados</a:t>
            </a:r>
            <a:endParaRPr sz="500">
              <a:latin typeface="Microsoft Sans Serif"/>
              <a:cs typeface="Microsoft Sans Serif"/>
            </a:endParaRPr>
          </a:p>
        </p:txBody>
      </p:sp>
      <p:sp>
        <p:nvSpPr>
          <p:cNvPr id="201" name="object 201"/>
          <p:cNvSpPr txBox="1"/>
          <p:nvPr/>
        </p:nvSpPr>
        <p:spPr>
          <a:xfrm>
            <a:off x="5672522" y="3037333"/>
            <a:ext cx="327216" cy="219291"/>
          </a:xfrm>
          <a:prstGeom prst="rect">
            <a:avLst/>
          </a:prstGeom>
          <a:ln w="15239">
            <a:solidFill>
              <a:srgbClr val="000000"/>
            </a:solidFill>
          </a:ln>
        </p:spPr>
        <p:txBody>
          <a:bodyPr vert="horz" wrap="square" lIns="0" tIns="3810" rIns="0" bIns="0" rtlCol="0">
            <a:spAutoFit/>
          </a:bodyPr>
          <a:lstStyle/>
          <a:p>
            <a:pPr>
              <a:lnSpc>
                <a:spcPct val="100000"/>
              </a:lnSpc>
              <a:spcBef>
                <a:spcPts val="30"/>
              </a:spcBef>
            </a:pPr>
            <a:endParaRPr sz="700">
              <a:latin typeface="Times New Roman"/>
              <a:cs typeface="Times New Roman"/>
            </a:endParaRPr>
          </a:p>
          <a:p>
            <a:pPr marL="37465">
              <a:lnSpc>
                <a:spcPct val="100000"/>
              </a:lnSpc>
            </a:pPr>
            <a:r>
              <a:rPr sz="700" spc="-75" dirty="0">
                <a:latin typeface="Microsoft Sans Serif"/>
                <a:cs typeface="Microsoft Sans Serif"/>
              </a:rPr>
              <a:t>R</a:t>
            </a:r>
            <a:endParaRPr sz="700">
              <a:latin typeface="Microsoft Sans Serif"/>
              <a:cs typeface="Microsoft Sans Serif"/>
            </a:endParaRPr>
          </a:p>
        </p:txBody>
      </p:sp>
      <p:sp>
        <p:nvSpPr>
          <p:cNvPr id="202" name="object 202"/>
          <p:cNvSpPr txBox="1"/>
          <p:nvPr/>
        </p:nvSpPr>
        <p:spPr>
          <a:xfrm>
            <a:off x="1629089" y="3662165"/>
            <a:ext cx="1735413" cy="89768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sz="500" spc="-15" dirty="0">
                <a:latin typeface="Microsoft Sans Serif"/>
                <a:cs typeface="Microsoft Sans Serif"/>
              </a:rPr>
              <a:t>c) </a:t>
            </a:r>
            <a:r>
              <a:rPr sz="500" spc="5" dirty="0">
                <a:latin typeface="Microsoft Sans Serif"/>
                <a:cs typeface="Microsoft Sans Serif"/>
              </a:rPr>
              <a:t>Puesta</a:t>
            </a:r>
            <a:r>
              <a:rPr sz="500" spc="-15" dirty="0">
                <a:latin typeface="Microsoft Sans Serif"/>
                <a:cs typeface="Microsoft Sans Serif"/>
              </a:rPr>
              <a:t> </a:t>
            </a:r>
            <a:r>
              <a:rPr sz="500" dirty="0">
                <a:latin typeface="Microsoft Sans Serif"/>
                <a:cs typeface="Microsoft Sans Serif"/>
              </a:rPr>
              <a:t>a</a:t>
            </a:r>
            <a:r>
              <a:rPr sz="500" spc="-15" dirty="0">
                <a:latin typeface="Microsoft Sans Serif"/>
                <a:cs typeface="Microsoft Sans Serif"/>
              </a:rPr>
              <a:t> </a:t>
            </a:r>
            <a:r>
              <a:rPr sz="500" spc="20" dirty="0">
                <a:latin typeface="Microsoft Sans Serif"/>
                <a:cs typeface="Microsoft Sans Serif"/>
              </a:rPr>
              <a:t>tierra</a:t>
            </a:r>
            <a:r>
              <a:rPr sz="500" spc="-10" dirty="0">
                <a:latin typeface="Microsoft Sans Serif"/>
                <a:cs typeface="Microsoft Sans Serif"/>
              </a:rPr>
              <a:t> </a:t>
            </a:r>
            <a:r>
              <a:rPr sz="500" spc="20" dirty="0">
                <a:latin typeface="Microsoft Sans Serif"/>
                <a:cs typeface="Microsoft Sans Serif"/>
              </a:rPr>
              <a:t>híbrida</a:t>
            </a:r>
            <a:endParaRPr sz="500">
              <a:latin typeface="Microsoft Sans Serif"/>
              <a:cs typeface="Microsoft Sans Serif"/>
            </a:endParaRPr>
          </a:p>
        </p:txBody>
      </p:sp>
      <p:sp>
        <p:nvSpPr>
          <p:cNvPr id="203" name="object 203"/>
          <p:cNvSpPr txBox="1"/>
          <p:nvPr/>
        </p:nvSpPr>
        <p:spPr>
          <a:xfrm>
            <a:off x="9100126" y="3779260"/>
            <a:ext cx="5339171" cy="97463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sz="550" spc="-5" dirty="0">
                <a:latin typeface="Microsoft Sans Serif"/>
                <a:cs typeface="Microsoft Sans Serif"/>
              </a:rPr>
              <a:t>Fig.</a:t>
            </a:r>
            <a:r>
              <a:rPr sz="550" spc="5" dirty="0">
                <a:latin typeface="Microsoft Sans Serif"/>
                <a:cs typeface="Microsoft Sans Serif"/>
              </a:rPr>
              <a:t> </a:t>
            </a:r>
            <a:r>
              <a:rPr sz="550" dirty="0">
                <a:latin typeface="Microsoft Sans Serif"/>
                <a:cs typeface="Microsoft Sans Serif"/>
              </a:rPr>
              <a:t>10.-</a:t>
            </a:r>
            <a:r>
              <a:rPr sz="550" spc="5" dirty="0">
                <a:latin typeface="Microsoft Sans Serif"/>
                <a:cs typeface="Microsoft Sans Serif"/>
              </a:rPr>
              <a:t> Sistema Típico</a:t>
            </a:r>
            <a:r>
              <a:rPr sz="550" spc="10" dirty="0">
                <a:latin typeface="Microsoft Sans Serif"/>
                <a:cs typeface="Microsoft Sans Serif"/>
              </a:rPr>
              <a:t> </a:t>
            </a:r>
            <a:r>
              <a:rPr sz="550" spc="15" dirty="0">
                <a:latin typeface="Microsoft Sans Serif"/>
                <a:cs typeface="Microsoft Sans Serif"/>
              </a:rPr>
              <a:t>de</a:t>
            </a:r>
            <a:r>
              <a:rPr sz="550" spc="5" dirty="0">
                <a:latin typeface="Microsoft Sans Serif"/>
                <a:cs typeface="Microsoft Sans Serif"/>
              </a:rPr>
              <a:t> Excitación </a:t>
            </a:r>
            <a:r>
              <a:rPr sz="550" spc="15" dirty="0">
                <a:latin typeface="Microsoft Sans Serif"/>
                <a:cs typeface="Microsoft Sans Serif"/>
              </a:rPr>
              <a:t>Suministrado</a:t>
            </a:r>
            <a:r>
              <a:rPr sz="550" spc="5" dirty="0">
                <a:latin typeface="Microsoft Sans Serif"/>
                <a:cs typeface="Microsoft Sans Serif"/>
              </a:rPr>
              <a:t> </a:t>
            </a:r>
            <a:r>
              <a:rPr sz="550" spc="30" dirty="0">
                <a:latin typeface="Microsoft Sans Serif"/>
                <a:cs typeface="Microsoft Sans Serif"/>
              </a:rPr>
              <a:t>por</a:t>
            </a:r>
            <a:r>
              <a:rPr sz="550" spc="10" dirty="0">
                <a:latin typeface="Microsoft Sans Serif"/>
                <a:cs typeface="Microsoft Sans Serif"/>
              </a:rPr>
              <a:t> </a:t>
            </a:r>
            <a:r>
              <a:rPr sz="550" spc="20" dirty="0">
                <a:latin typeface="Microsoft Sans Serif"/>
                <a:cs typeface="Microsoft Sans Serif"/>
              </a:rPr>
              <a:t>Transformador</a:t>
            </a:r>
            <a:endParaRPr sz="550">
              <a:latin typeface="Microsoft Sans Serif"/>
              <a:cs typeface="Microsoft Sans Serif"/>
            </a:endParaRPr>
          </a:p>
        </p:txBody>
      </p:sp>
      <p:sp>
        <p:nvSpPr>
          <p:cNvPr id="204" name="object 204"/>
          <p:cNvSpPr txBox="1"/>
          <p:nvPr/>
        </p:nvSpPr>
        <p:spPr>
          <a:xfrm>
            <a:off x="9100216" y="3929077"/>
            <a:ext cx="7425172" cy="2016834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 marR="59690" indent="153670">
              <a:lnSpc>
                <a:spcPct val="143100"/>
              </a:lnSpc>
              <a:spcBef>
                <a:spcPts val="100"/>
              </a:spcBef>
            </a:pPr>
            <a:r>
              <a:rPr sz="700" spc="-30" dirty="0">
                <a:latin typeface="Microsoft Sans Serif"/>
                <a:cs typeface="Microsoft Sans Serif"/>
              </a:rPr>
              <a:t>El </a:t>
            </a:r>
            <a:r>
              <a:rPr sz="700" spc="45" dirty="0">
                <a:latin typeface="Microsoft Sans Serif"/>
                <a:cs typeface="Microsoft Sans Serif"/>
              </a:rPr>
              <a:t>modo </a:t>
            </a:r>
            <a:r>
              <a:rPr sz="700" spc="20" dirty="0">
                <a:latin typeface="Microsoft Sans Serif"/>
                <a:cs typeface="Microsoft Sans Serif"/>
              </a:rPr>
              <a:t>de </a:t>
            </a:r>
            <a:r>
              <a:rPr sz="700" spc="30" dirty="0">
                <a:latin typeface="Microsoft Sans Serif"/>
                <a:cs typeface="Microsoft Sans Serif"/>
              </a:rPr>
              <a:t>control </a:t>
            </a:r>
            <a:r>
              <a:rPr sz="700" spc="20" dirty="0">
                <a:latin typeface="Microsoft Sans Serif"/>
                <a:cs typeface="Microsoft Sans Serif"/>
              </a:rPr>
              <a:t>de voltaje más </a:t>
            </a:r>
            <a:r>
              <a:rPr sz="700" spc="35" dirty="0">
                <a:latin typeface="Microsoft Sans Serif"/>
                <a:cs typeface="Microsoft Sans Serif"/>
              </a:rPr>
              <a:t>comúnmente </a:t>
            </a:r>
            <a:r>
              <a:rPr sz="700" spc="20" dirty="0">
                <a:latin typeface="Microsoft Sans Serif"/>
                <a:cs typeface="Microsoft Sans Serif"/>
              </a:rPr>
              <a:t>utilizado </a:t>
            </a:r>
            <a:r>
              <a:rPr sz="700" spc="25" dirty="0">
                <a:latin typeface="Microsoft Sans Serif"/>
                <a:cs typeface="Microsoft Sans Serif"/>
              </a:rPr>
              <a:t>para </a:t>
            </a:r>
            <a:r>
              <a:rPr sz="700" spc="30" dirty="0">
                <a:latin typeface="Microsoft Sans Serif"/>
                <a:cs typeface="Microsoft Sans Serif"/>
              </a:rPr>
              <a:t> </a:t>
            </a:r>
            <a:r>
              <a:rPr sz="700" spc="25" dirty="0">
                <a:latin typeface="Microsoft Sans Serif"/>
                <a:cs typeface="Microsoft Sans Serif"/>
              </a:rPr>
              <a:t>generadores</a:t>
            </a:r>
            <a:r>
              <a:rPr sz="700" spc="-5" dirty="0">
                <a:latin typeface="Microsoft Sans Serif"/>
                <a:cs typeface="Microsoft Sans Serif"/>
              </a:rPr>
              <a:t> </a:t>
            </a:r>
            <a:r>
              <a:rPr sz="700" spc="20" dirty="0">
                <a:latin typeface="Microsoft Sans Serif"/>
                <a:cs typeface="Microsoft Sans Serif"/>
              </a:rPr>
              <a:t>de</a:t>
            </a:r>
            <a:r>
              <a:rPr sz="700" dirty="0">
                <a:latin typeface="Microsoft Sans Serif"/>
                <a:cs typeface="Microsoft Sans Serif"/>
              </a:rPr>
              <a:t> </a:t>
            </a:r>
            <a:r>
              <a:rPr sz="700" spc="35" dirty="0">
                <a:latin typeface="Microsoft Sans Serif"/>
                <a:cs typeface="Microsoft Sans Serif"/>
              </a:rPr>
              <a:t>tamaño</a:t>
            </a:r>
            <a:r>
              <a:rPr sz="700" spc="-5" dirty="0">
                <a:latin typeface="Microsoft Sans Serif"/>
                <a:cs typeface="Microsoft Sans Serif"/>
              </a:rPr>
              <a:t> </a:t>
            </a:r>
            <a:r>
              <a:rPr sz="700" spc="20" dirty="0">
                <a:latin typeface="Microsoft Sans Serif"/>
                <a:cs typeface="Microsoft Sans Serif"/>
              </a:rPr>
              <a:t>significativo</a:t>
            </a:r>
            <a:r>
              <a:rPr sz="700" dirty="0">
                <a:latin typeface="Microsoft Sans Serif"/>
                <a:cs typeface="Microsoft Sans Serif"/>
              </a:rPr>
              <a:t> </a:t>
            </a:r>
            <a:r>
              <a:rPr sz="700" spc="30" dirty="0">
                <a:latin typeface="Microsoft Sans Serif"/>
                <a:cs typeface="Microsoft Sans Serif"/>
              </a:rPr>
              <a:t>que</a:t>
            </a:r>
            <a:r>
              <a:rPr sz="700" spc="-5" dirty="0">
                <a:latin typeface="Microsoft Sans Serif"/>
                <a:cs typeface="Microsoft Sans Serif"/>
              </a:rPr>
              <a:t> </a:t>
            </a:r>
            <a:r>
              <a:rPr sz="700" spc="15" dirty="0">
                <a:latin typeface="Microsoft Sans Serif"/>
                <a:cs typeface="Microsoft Sans Serif"/>
              </a:rPr>
              <a:t>están</a:t>
            </a:r>
            <a:r>
              <a:rPr sz="700" dirty="0">
                <a:latin typeface="Microsoft Sans Serif"/>
                <a:cs typeface="Microsoft Sans Serif"/>
              </a:rPr>
              <a:t> </a:t>
            </a:r>
            <a:r>
              <a:rPr sz="700" spc="15" dirty="0">
                <a:latin typeface="Microsoft Sans Serif"/>
                <a:cs typeface="Microsoft Sans Serif"/>
              </a:rPr>
              <a:t>conectados</a:t>
            </a:r>
            <a:r>
              <a:rPr sz="700" dirty="0">
                <a:latin typeface="Microsoft Sans Serif"/>
                <a:cs typeface="Microsoft Sans Serif"/>
              </a:rPr>
              <a:t> a</a:t>
            </a:r>
            <a:r>
              <a:rPr sz="700" spc="-5" dirty="0">
                <a:latin typeface="Microsoft Sans Serif"/>
                <a:cs typeface="Microsoft Sans Serif"/>
              </a:rPr>
              <a:t> </a:t>
            </a:r>
            <a:r>
              <a:rPr sz="700" spc="40" dirty="0">
                <a:latin typeface="Microsoft Sans Serif"/>
                <a:cs typeface="Microsoft Sans Serif"/>
              </a:rPr>
              <a:t>un</a:t>
            </a:r>
            <a:r>
              <a:rPr sz="700" dirty="0">
                <a:latin typeface="Microsoft Sans Serif"/>
                <a:cs typeface="Microsoft Sans Serif"/>
              </a:rPr>
              <a:t> </a:t>
            </a:r>
            <a:r>
              <a:rPr sz="700" spc="15" dirty="0">
                <a:latin typeface="Microsoft Sans Serif"/>
                <a:cs typeface="Microsoft Sans Serif"/>
              </a:rPr>
              <a:t>sistema</a:t>
            </a:r>
            <a:r>
              <a:rPr sz="700" spc="-5" dirty="0">
                <a:latin typeface="Microsoft Sans Serif"/>
                <a:cs typeface="Microsoft Sans Serif"/>
              </a:rPr>
              <a:t> </a:t>
            </a:r>
            <a:r>
              <a:rPr sz="700" spc="20" dirty="0">
                <a:latin typeface="Microsoft Sans Serif"/>
                <a:cs typeface="Microsoft Sans Serif"/>
              </a:rPr>
              <a:t>de </a:t>
            </a:r>
            <a:r>
              <a:rPr sz="700" spc="-170" dirty="0">
                <a:latin typeface="Microsoft Sans Serif"/>
                <a:cs typeface="Microsoft Sans Serif"/>
              </a:rPr>
              <a:t> </a:t>
            </a:r>
            <a:r>
              <a:rPr sz="700" spc="25" dirty="0">
                <a:latin typeface="Microsoft Sans Serif"/>
                <a:cs typeface="Microsoft Sans Serif"/>
              </a:rPr>
              <a:t>energía</a:t>
            </a:r>
            <a:r>
              <a:rPr sz="700" spc="-5" dirty="0">
                <a:latin typeface="Microsoft Sans Serif"/>
                <a:cs typeface="Microsoft Sans Serif"/>
              </a:rPr>
              <a:t> es</a:t>
            </a:r>
            <a:r>
              <a:rPr sz="700" dirty="0">
                <a:latin typeface="Microsoft Sans Serif"/>
                <a:cs typeface="Microsoft Sans Serif"/>
              </a:rPr>
              <a:t> </a:t>
            </a:r>
            <a:r>
              <a:rPr sz="700" spc="10" dirty="0">
                <a:latin typeface="Microsoft Sans Serif"/>
                <a:cs typeface="Microsoft Sans Serif"/>
              </a:rPr>
              <a:t>el</a:t>
            </a:r>
            <a:r>
              <a:rPr sz="700" dirty="0">
                <a:latin typeface="Microsoft Sans Serif"/>
                <a:cs typeface="Microsoft Sans Serif"/>
              </a:rPr>
              <a:t> </a:t>
            </a:r>
            <a:r>
              <a:rPr sz="700" spc="45" dirty="0">
                <a:latin typeface="Microsoft Sans Serif"/>
                <a:cs typeface="Microsoft Sans Serif"/>
              </a:rPr>
              <a:t>modo</a:t>
            </a:r>
            <a:r>
              <a:rPr sz="700" dirty="0">
                <a:latin typeface="Microsoft Sans Serif"/>
                <a:cs typeface="Microsoft Sans Serif"/>
              </a:rPr>
              <a:t> </a:t>
            </a:r>
            <a:r>
              <a:rPr sz="700" spc="-50" dirty="0">
                <a:latin typeface="Microsoft Sans Serif"/>
                <a:cs typeface="Microsoft Sans Serif"/>
              </a:rPr>
              <a:t>AVR</a:t>
            </a:r>
            <a:r>
              <a:rPr sz="700" dirty="0">
                <a:latin typeface="Microsoft Sans Serif"/>
                <a:cs typeface="Microsoft Sans Serif"/>
              </a:rPr>
              <a:t> </a:t>
            </a:r>
            <a:r>
              <a:rPr sz="700" spc="25" dirty="0">
                <a:latin typeface="Microsoft Sans Serif"/>
                <a:cs typeface="Microsoft Sans Serif"/>
              </a:rPr>
              <a:t>(regulador</a:t>
            </a:r>
            <a:r>
              <a:rPr sz="700" spc="-5" dirty="0">
                <a:latin typeface="Microsoft Sans Serif"/>
                <a:cs typeface="Microsoft Sans Serif"/>
              </a:rPr>
              <a:t> </a:t>
            </a:r>
            <a:r>
              <a:rPr sz="700" spc="30" dirty="0">
                <a:latin typeface="Microsoft Sans Serif"/>
                <a:cs typeface="Microsoft Sans Serif"/>
              </a:rPr>
              <a:t>automático</a:t>
            </a:r>
            <a:r>
              <a:rPr sz="700" dirty="0">
                <a:latin typeface="Microsoft Sans Serif"/>
                <a:cs typeface="Microsoft Sans Serif"/>
              </a:rPr>
              <a:t> </a:t>
            </a:r>
            <a:r>
              <a:rPr sz="700" spc="20" dirty="0">
                <a:latin typeface="Microsoft Sans Serif"/>
                <a:cs typeface="Microsoft Sans Serif"/>
              </a:rPr>
              <a:t>de</a:t>
            </a:r>
            <a:r>
              <a:rPr sz="700" dirty="0">
                <a:latin typeface="Microsoft Sans Serif"/>
                <a:cs typeface="Microsoft Sans Serif"/>
              </a:rPr>
              <a:t> </a:t>
            </a:r>
            <a:r>
              <a:rPr sz="700" spc="10" dirty="0">
                <a:latin typeface="Microsoft Sans Serif"/>
                <a:cs typeface="Microsoft Sans Serif"/>
              </a:rPr>
              <a:t>voltaje).</a:t>
            </a:r>
            <a:r>
              <a:rPr sz="700" dirty="0">
                <a:latin typeface="Microsoft Sans Serif"/>
                <a:cs typeface="Microsoft Sans Serif"/>
              </a:rPr>
              <a:t> </a:t>
            </a:r>
            <a:r>
              <a:rPr sz="700" spc="-20" dirty="0">
                <a:latin typeface="Microsoft Sans Serif"/>
                <a:cs typeface="Microsoft Sans Serif"/>
              </a:rPr>
              <a:t>En</a:t>
            </a:r>
            <a:r>
              <a:rPr sz="700" dirty="0">
                <a:latin typeface="Microsoft Sans Serif"/>
                <a:cs typeface="Microsoft Sans Serif"/>
              </a:rPr>
              <a:t> </a:t>
            </a:r>
            <a:r>
              <a:rPr sz="700" spc="10" dirty="0">
                <a:latin typeface="Microsoft Sans Serif"/>
                <a:cs typeface="Microsoft Sans Serif"/>
              </a:rPr>
              <a:t>este</a:t>
            </a:r>
            <a:r>
              <a:rPr sz="700" dirty="0">
                <a:latin typeface="Microsoft Sans Serif"/>
                <a:cs typeface="Microsoft Sans Serif"/>
              </a:rPr>
              <a:t> </a:t>
            </a:r>
            <a:r>
              <a:rPr sz="700" spc="30" dirty="0">
                <a:latin typeface="Microsoft Sans Serif"/>
                <a:cs typeface="Microsoft Sans Serif"/>
              </a:rPr>
              <a:t>modo,</a:t>
            </a:r>
            <a:r>
              <a:rPr sz="700" spc="-5" dirty="0">
                <a:latin typeface="Microsoft Sans Serif"/>
                <a:cs typeface="Microsoft Sans Serif"/>
              </a:rPr>
              <a:t> </a:t>
            </a:r>
            <a:r>
              <a:rPr sz="700" spc="10" dirty="0">
                <a:latin typeface="Microsoft Sans Serif"/>
                <a:cs typeface="Microsoft Sans Serif"/>
              </a:rPr>
              <a:t>el </a:t>
            </a:r>
            <a:r>
              <a:rPr sz="700" spc="-170" dirty="0">
                <a:latin typeface="Microsoft Sans Serif"/>
                <a:cs typeface="Microsoft Sans Serif"/>
              </a:rPr>
              <a:t> </a:t>
            </a:r>
            <a:r>
              <a:rPr sz="700" spc="15" dirty="0">
                <a:latin typeface="Microsoft Sans Serif"/>
                <a:cs typeface="Microsoft Sans Serif"/>
              </a:rPr>
              <a:t>sistema </a:t>
            </a:r>
            <a:r>
              <a:rPr sz="700" spc="20" dirty="0">
                <a:latin typeface="Microsoft Sans Serif"/>
                <a:cs typeface="Microsoft Sans Serif"/>
              </a:rPr>
              <a:t>de </a:t>
            </a:r>
            <a:r>
              <a:rPr sz="700" spc="15" dirty="0">
                <a:latin typeface="Microsoft Sans Serif"/>
                <a:cs typeface="Microsoft Sans Serif"/>
              </a:rPr>
              <a:t>excitación ayuda </a:t>
            </a:r>
            <a:r>
              <a:rPr sz="700" dirty="0">
                <a:latin typeface="Microsoft Sans Serif"/>
                <a:cs typeface="Microsoft Sans Serif"/>
              </a:rPr>
              <a:t>a </a:t>
            </a:r>
            <a:r>
              <a:rPr sz="700" spc="35" dirty="0">
                <a:latin typeface="Microsoft Sans Serif"/>
                <a:cs typeface="Microsoft Sans Serif"/>
              </a:rPr>
              <a:t>mantener </a:t>
            </a:r>
            <a:r>
              <a:rPr sz="700" spc="10" dirty="0">
                <a:latin typeface="Microsoft Sans Serif"/>
                <a:cs typeface="Microsoft Sans Serif"/>
              </a:rPr>
              <a:t>el </a:t>
            </a:r>
            <a:r>
              <a:rPr sz="700" spc="20" dirty="0">
                <a:latin typeface="Microsoft Sans Serif"/>
                <a:cs typeface="Microsoft Sans Serif"/>
              </a:rPr>
              <a:t>voltaje del </a:t>
            </a:r>
            <a:r>
              <a:rPr sz="700" spc="15" dirty="0">
                <a:latin typeface="Microsoft Sans Serif"/>
                <a:cs typeface="Microsoft Sans Serif"/>
              </a:rPr>
              <a:t>sistema </a:t>
            </a:r>
            <a:r>
              <a:rPr sz="700" spc="20" dirty="0">
                <a:latin typeface="Microsoft Sans Serif"/>
                <a:cs typeface="Microsoft Sans Serif"/>
              </a:rPr>
              <a:t>de </a:t>
            </a:r>
            <a:r>
              <a:rPr sz="700" spc="25" dirty="0">
                <a:latin typeface="Microsoft Sans Serif"/>
                <a:cs typeface="Microsoft Sans Serif"/>
              </a:rPr>
              <a:t>energía </a:t>
            </a:r>
            <a:r>
              <a:rPr sz="700" spc="30" dirty="0">
                <a:latin typeface="Microsoft Sans Serif"/>
                <a:cs typeface="Microsoft Sans Serif"/>
              </a:rPr>
              <a:t> </a:t>
            </a:r>
            <a:r>
              <a:rPr sz="700" spc="35" dirty="0">
                <a:latin typeface="Microsoft Sans Serif"/>
                <a:cs typeface="Microsoft Sans Serif"/>
              </a:rPr>
              <a:t>dentro</a:t>
            </a:r>
            <a:r>
              <a:rPr sz="700" spc="-5" dirty="0">
                <a:latin typeface="Microsoft Sans Serif"/>
                <a:cs typeface="Microsoft Sans Serif"/>
              </a:rPr>
              <a:t> </a:t>
            </a:r>
            <a:r>
              <a:rPr sz="700" spc="20" dirty="0">
                <a:latin typeface="Microsoft Sans Serif"/>
                <a:cs typeface="Microsoft Sans Serif"/>
              </a:rPr>
              <a:t>de</a:t>
            </a:r>
            <a:r>
              <a:rPr sz="700" spc="-5" dirty="0">
                <a:latin typeface="Microsoft Sans Serif"/>
                <a:cs typeface="Microsoft Sans Serif"/>
              </a:rPr>
              <a:t> </a:t>
            </a:r>
            <a:r>
              <a:rPr sz="700" spc="25" dirty="0">
                <a:latin typeface="Microsoft Sans Serif"/>
                <a:cs typeface="Microsoft Sans Serif"/>
              </a:rPr>
              <a:t>límites</a:t>
            </a:r>
            <a:r>
              <a:rPr sz="700" dirty="0">
                <a:latin typeface="Microsoft Sans Serif"/>
                <a:cs typeface="Microsoft Sans Serif"/>
              </a:rPr>
              <a:t> </a:t>
            </a:r>
            <a:r>
              <a:rPr sz="700" spc="15" dirty="0">
                <a:latin typeface="Microsoft Sans Serif"/>
                <a:cs typeface="Microsoft Sans Serif"/>
              </a:rPr>
              <a:t>aceptables</a:t>
            </a:r>
            <a:r>
              <a:rPr sz="700" spc="-5" dirty="0">
                <a:latin typeface="Microsoft Sans Serif"/>
                <a:cs typeface="Microsoft Sans Serif"/>
              </a:rPr>
              <a:t> </a:t>
            </a:r>
            <a:r>
              <a:rPr sz="700" spc="30" dirty="0">
                <a:latin typeface="Microsoft Sans Serif"/>
                <a:cs typeface="Microsoft Sans Serif"/>
              </a:rPr>
              <a:t>suministrando</a:t>
            </a:r>
            <a:r>
              <a:rPr sz="700" spc="-5" dirty="0">
                <a:latin typeface="Microsoft Sans Serif"/>
                <a:cs typeface="Microsoft Sans Serif"/>
              </a:rPr>
              <a:t> </a:t>
            </a:r>
            <a:r>
              <a:rPr sz="700" spc="30" dirty="0">
                <a:latin typeface="Microsoft Sans Serif"/>
                <a:cs typeface="Microsoft Sans Serif"/>
              </a:rPr>
              <a:t>o</a:t>
            </a:r>
            <a:r>
              <a:rPr sz="700" dirty="0">
                <a:latin typeface="Microsoft Sans Serif"/>
                <a:cs typeface="Microsoft Sans Serif"/>
              </a:rPr>
              <a:t> </a:t>
            </a:r>
            <a:r>
              <a:rPr sz="700" spc="25" dirty="0">
                <a:latin typeface="Microsoft Sans Serif"/>
                <a:cs typeface="Microsoft Sans Serif"/>
              </a:rPr>
              <a:t>absorbiendo</a:t>
            </a:r>
            <a:r>
              <a:rPr sz="700" spc="-5" dirty="0">
                <a:latin typeface="Microsoft Sans Serif"/>
                <a:cs typeface="Microsoft Sans Serif"/>
              </a:rPr>
              <a:t> </a:t>
            </a:r>
            <a:r>
              <a:rPr sz="700" spc="25" dirty="0">
                <a:latin typeface="Microsoft Sans Serif"/>
                <a:cs typeface="Microsoft Sans Serif"/>
              </a:rPr>
              <a:t>energía</a:t>
            </a:r>
            <a:r>
              <a:rPr sz="700" dirty="0">
                <a:latin typeface="Microsoft Sans Serif"/>
                <a:cs typeface="Microsoft Sans Serif"/>
              </a:rPr>
              <a:t> </a:t>
            </a:r>
            <a:r>
              <a:rPr sz="700" spc="15" dirty="0">
                <a:latin typeface="Microsoft Sans Serif"/>
                <a:cs typeface="Microsoft Sans Serif"/>
              </a:rPr>
              <a:t>reactiva </a:t>
            </a:r>
            <a:r>
              <a:rPr sz="700" spc="-175" dirty="0">
                <a:latin typeface="Microsoft Sans Serif"/>
                <a:cs typeface="Microsoft Sans Serif"/>
              </a:rPr>
              <a:t> </a:t>
            </a:r>
            <a:r>
              <a:rPr sz="700" spc="20" dirty="0">
                <a:latin typeface="Microsoft Sans Serif"/>
                <a:cs typeface="Microsoft Sans Serif"/>
              </a:rPr>
              <a:t>según</a:t>
            </a:r>
            <a:r>
              <a:rPr sz="700" spc="-10" dirty="0">
                <a:latin typeface="Microsoft Sans Serif"/>
                <a:cs typeface="Microsoft Sans Serif"/>
              </a:rPr>
              <a:t> </a:t>
            </a:r>
            <a:r>
              <a:rPr sz="700" spc="-5" dirty="0">
                <a:latin typeface="Microsoft Sans Serif"/>
                <a:cs typeface="Microsoft Sans Serif"/>
              </a:rPr>
              <a:t>sea </a:t>
            </a:r>
            <a:r>
              <a:rPr sz="700" spc="10" dirty="0">
                <a:latin typeface="Microsoft Sans Serif"/>
                <a:cs typeface="Microsoft Sans Serif"/>
              </a:rPr>
              <a:t>necesario.</a:t>
            </a:r>
            <a:endParaRPr sz="700">
              <a:latin typeface="Microsoft Sans Serif"/>
              <a:cs typeface="Microsoft Sans Serif"/>
            </a:endParaRPr>
          </a:p>
          <a:p>
            <a:pPr marL="12700" marR="5715" indent="153670">
              <a:lnSpc>
                <a:spcPct val="133500"/>
              </a:lnSpc>
              <a:spcBef>
                <a:spcPts val="5"/>
              </a:spcBef>
            </a:pPr>
            <a:r>
              <a:rPr sz="750" spc="-20" dirty="0">
                <a:latin typeface="Microsoft Sans Serif"/>
                <a:cs typeface="Microsoft Sans Serif"/>
              </a:rPr>
              <a:t>En</a:t>
            </a:r>
            <a:r>
              <a:rPr sz="750" spc="15" dirty="0">
                <a:latin typeface="Microsoft Sans Serif"/>
                <a:cs typeface="Microsoft Sans Serif"/>
              </a:rPr>
              <a:t> </a:t>
            </a:r>
            <a:r>
              <a:rPr sz="750" spc="25" dirty="0">
                <a:latin typeface="Microsoft Sans Serif"/>
                <a:cs typeface="Microsoft Sans Serif"/>
              </a:rPr>
              <a:t>perturbaciones</a:t>
            </a:r>
            <a:r>
              <a:rPr sz="750" spc="20" dirty="0">
                <a:latin typeface="Microsoft Sans Serif"/>
                <a:cs typeface="Microsoft Sans Serif"/>
              </a:rPr>
              <a:t> </a:t>
            </a:r>
            <a:r>
              <a:rPr sz="750" spc="25" dirty="0">
                <a:latin typeface="Microsoft Sans Serif"/>
                <a:cs typeface="Microsoft Sans Serif"/>
              </a:rPr>
              <a:t>en</a:t>
            </a:r>
            <a:r>
              <a:rPr sz="750" spc="20" dirty="0">
                <a:latin typeface="Microsoft Sans Serif"/>
                <a:cs typeface="Microsoft Sans Serif"/>
              </a:rPr>
              <a:t> </a:t>
            </a:r>
            <a:r>
              <a:rPr sz="750" dirty="0">
                <a:latin typeface="Microsoft Sans Serif"/>
                <a:cs typeface="Microsoft Sans Serif"/>
              </a:rPr>
              <a:t>las</a:t>
            </a:r>
            <a:r>
              <a:rPr sz="750" spc="20" dirty="0">
                <a:latin typeface="Microsoft Sans Serif"/>
                <a:cs typeface="Microsoft Sans Serif"/>
              </a:rPr>
              <a:t> </a:t>
            </a:r>
            <a:r>
              <a:rPr sz="750" spc="30" dirty="0">
                <a:latin typeface="Microsoft Sans Serif"/>
                <a:cs typeface="Microsoft Sans Serif"/>
              </a:rPr>
              <a:t>que</a:t>
            </a:r>
            <a:r>
              <a:rPr sz="750" spc="20" dirty="0">
                <a:latin typeface="Microsoft Sans Serif"/>
                <a:cs typeface="Microsoft Sans Serif"/>
              </a:rPr>
              <a:t> </a:t>
            </a:r>
            <a:r>
              <a:rPr sz="750" spc="10" dirty="0">
                <a:latin typeface="Microsoft Sans Serif"/>
                <a:cs typeface="Microsoft Sans Serif"/>
              </a:rPr>
              <a:t>los</a:t>
            </a:r>
            <a:r>
              <a:rPr sz="750" spc="20" dirty="0">
                <a:latin typeface="Microsoft Sans Serif"/>
                <a:cs typeface="Microsoft Sans Serif"/>
              </a:rPr>
              <a:t> </a:t>
            </a:r>
            <a:r>
              <a:rPr sz="750" spc="25" dirty="0">
                <a:latin typeface="Microsoft Sans Serif"/>
                <a:cs typeface="Microsoft Sans Serif"/>
              </a:rPr>
              <a:t>cortocircuitos</a:t>
            </a:r>
            <a:r>
              <a:rPr sz="750" spc="20" dirty="0">
                <a:latin typeface="Microsoft Sans Serif"/>
                <a:cs typeface="Microsoft Sans Serif"/>
              </a:rPr>
              <a:t> </a:t>
            </a:r>
            <a:r>
              <a:rPr sz="750" spc="25" dirty="0">
                <a:latin typeface="Microsoft Sans Serif"/>
                <a:cs typeface="Microsoft Sans Serif"/>
              </a:rPr>
              <a:t>reducen</a:t>
            </a:r>
            <a:r>
              <a:rPr sz="750" spc="20" dirty="0">
                <a:latin typeface="Microsoft Sans Serif"/>
                <a:cs typeface="Microsoft Sans Serif"/>
              </a:rPr>
              <a:t> </a:t>
            </a:r>
            <a:r>
              <a:rPr sz="750" spc="10" dirty="0">
                <a:latin typeface="Microsoft Sans Serif"/>
                <a:cs typeface="Microsoft Sans Serif"/>
              </a:rPr>
              <a:t>el</a:t>
            </a:r>
            <a:r>
              <a:rPr sz="750" spc="20" dirty="0">
                <a:latin typeface="Microsoft Sans Serif"/>
                <a:cs typeface="Microsoft Sans Serif"/>
              </a:rPr>
              <a:t> voltaje </a:t>
            </a:r>
            <a:r>
              <a:rPr sz="750" spc="25" dirty="0">
                <a:latin typeface="Microsoft Sans Serif"/>
                <a:cs typeface="Microsoft Sans Serif"/>
              </a:rPr>
              <a:t> </a:t>
            </a:r>
            <a:r>
              <a:rPr sz="750" spc="20" dirty="0">
                <a:latin typeface="Microsoft Sans Serif"/>
                <a:cs typeface="Microsoft Sans Serif"/>
              </a:rPr>
              <a:t>del</a:t>
            </a:r>
            <a:r>
              <a:rPr sz="750" spc="40" dirty="0">
                <a:latin typeface="Microsoft Sans Serif"/>
                <a:cs typeface="Microsoft Sans Serif"/>
              </a:rPr>
              <a:t> </a:t>
            </a:r>
            <a:r>
              <a:rPr sz="750" spc="15" dirty="0">
                <a:latin typeface="Microsoft Sans Serif"/>
                <a:cs typeface="Microsoft Sans Serif"/>
              </a:rPr>
              <a:t>sistema,</a:t>
            </a:r>
            <a:r>
              <a:rPr sz="750" spc="40" dirty="0">
                <a:latin typeface="Microsoft Sans Serif"/>
                <a:cs typeface="Microsoft Sans Serif"/>
              </a:rPr>
              <a:t> </a:t>
            </a:r>
            <a:r>
              <a:rPr sz="750" spc="10" dirty="0">
                <a:latin typeface="Microsoft Sans Serif"/>
                <a:cs typeface="Microsoft Sans Serif"/>
              </a:rPr>
              <a:t>la</a:t>
            </a:r>
            <a:r>
              <a:rPr sz="750" spc="40" dirty="0">
                <a:latin typeface="Microsoft Sans Serif"/>
                <a:cs typeface="Microsoft Sans Serif"/>
              </a:rPr>
              <a:t> </a:t>
            </a:r>
            <a:r>
              <a:rPr sz="750" spc="25" dirty="0">
                <a:latin typeface="Microsoft Sans Serif"/>
                <a:cs typeface="Microsoft Sans Serif"/>
              </a:rPr>
              <a:t>energía</a:t>
            </a:r>
            <a:r>
              <a:rPr sz="750" spc="40" dirty="0">
                <a:latin typeface="Microsoft Sans Serif"/>
                <a:cs typeface="Microsoft Sans Serif"/>
              </a:rPr>
              <a:t> </a:t>
            </a:r>
            <a:r>
              <a:rPr sz="750" spc="15" dirty="0">
                <a:latin typeface="Microsoft Sans Serif"/>
                <a:cs typeface="Microsoft Sans Serif"/>
              </a:rPr>
              <a:t>eléctrica</a:t>
            </a:r>
            <a:r>
              <a:rPr sz="750" spc="40" dirty="0">
                <a:latin typeface="Microsoft Sans Serif"/>
                <a:cs typeface="Microsoft Sans Serif"/>
              </a:rPr>
              <a:t> no </a:t>
            </a:r>
            <a:r>
              <a:rPr sz="750" spc="25" dirty="0">
                <a:latin typeface="Microsoft Sans Serif"/>
                <a:cs typeface="Microsoft Sans Serif"/>
              </a:rPr>
              <a:t>puede</a:t>
            </a:r>
            <a:r>
              <a:rPr sz="750" spc="40" dirty="0">
                <a:latin typeface="Microsoft Sans Serif"/>
                <a:cs typeface="Microsoft Sans Serif"/>
              </a:rPr>
              <a:t> </a:t>
            </a:r>
            <a:r>
              <a:rPr sz="750" spc="25" dirty="0">
                <a:latin typeface="Microsoft Sans Serif"/>
                <a:cs typeface="Microsoft Sans Serif"/>
              </a:rPr>
              <a:t>entregarse</a:t>
            </a:r>
            <a:r>
              <a:rPr sz="750" spc="40" dirty="0">
                <a:latin typeface="Microsoft Sans Serif"/>
                <a:cs typeface="Microsoft Sans Serif"/>
              </a:rPr>
              <a:t> </a:t>
            </a:r>
            <a:r>
              <a:rPr sz="750" spc="30" dirty="0">
                <a:latin typeface="Microsoft Sans Serif"/>
                <a:cs typeface="Microsoft Sans Serif"/>
              </a:rPr>
              <a:t>completamente </a:t>
            </a:r>
            <a:r>
              <a:rPr sz="750" spc="35" dirty="0">
                <a:latin typeface="Microsoft Sans Serif"/>
                <a:cs typeface="Microsoft Sans Serif"/>
              </a:rPr>
              <a:t> </a:t>
            </a:r>
            <a:r>
              <a:rPr sz="750" spc="10" dirty="0">
                <a:latin typeface="Microsoft Sans Serif"/>
                <a:cs typeface="Microsoft Sans Serif"/>
              </a:rPr>
              <a:t>al</a:t>
            </a:r>
            <a:r>
              <a:rPr sz="750" spc="20" dirty="0">
                <a:latin typeface="Microsoft Sans Serif"/>
                <a:cs typeface="Microsoft Sans Serif"/>
              </a:rPr>
              <a:t> </a:t>
            </a:r>
            <a:r>
              <a:rPr sz="750" spc="15" dirty="0">
                <a:latin typeface="Microsoft Sans Serif"/>
                <a:cs typeface="Microsoft Sans Serif"/>
              </a:rPr>
              <a:t>sistema</a:t>
            </a:r>
            <a:r>
              <a:rPr sz="750" spc="20" dirty="0">
                <a:latin typeface="Microsoft Sans Serif"/>
                <a:cs typeface="Microsoft Sans Serif"/>
              </a:rPr>
              <a:t> </a:t>
            </a:r>
            <a:r>
              <a:rPr sz="750" spc="25" dirty="0">
                <a:latin typeface="Microsoft Sans Serif"/>
                <a:cs typeface="Microsoft Sans Serif"/>
              </a:rPr>
              <a:t>de</a:t>
            </a:r>
            <a:r>
              <a:rPr sz="750" spc="20" dirty="0">
                <a:latin typeface="Microsoft Sans Serif"/>
                <a:cs typeface="Microsoft Sans Serif"/>
              </a:rPr>
              <a:t> </a:t>
            </a:r>
            <a:r>
              <a:rPr sz="750" spc="25" dirty="0">
                <a:latin typeface="Microsoft Sans Serif"/>
                <a:cs typeface="Microsoft Sans Serif"/>
              </a:rPr>
              <a:t>transmisión. </a:t>
            </a:r>
            <a:r>
              <a:rPr sz="750" spc="-15" dirty="0">
                <a:latin typeface="Microsoft Sans Serif"/>
                <a:cs typeface="Microsoft Sans Serif"/>
              </a:rPr>
              <a:t>La</a:t>
            </a:r>
            <a:r>
              <a:rPr sz="750" spc="20" dirty="0">
                <a:latin typeface="Microsoft Sans Serif"/>
                <a:cs typeface="Microsoft Sans Serif"/>
              </a:rPr>
              <a:t> respuesta </a:t>
            </a:r>
            <a:r>
              <a:rPr sz="750" spc="25" dirty="0">
                <a:latin typeface="Microsoft Sans Serif"/>
                <a:cs typeface="Microsoft Sans Serif"/>
              </a:rPr>
              <a:t>rápida </a:t>
            </a:r>
            <a:r>
              <a:rPr sz="750" spc="20" dirty="0">
                <a:latin typeface="Microsoft Sans Serif"/>
                <a:cs typeface="Microsoft Sans Serif"/>
              </a:rPr>
              <a:t>del </a:t>
            </a:r>
            <a:r>
              <a:rPr sz="750" spc="15" dirty="0">
                <a:latin typeface="Microsoft Sans Serif"/>
                <a:cs typeface="Microsoft Sans Serif"/>
              </a:rPr>
              <a:t>sistema</a:t>
            </a:r>
            <a:r>
              <a:rPr sz="750" spc="20" dirty="0">
                <a:latin typeface="Microsoft Sans Serif"/>
                <a:cs typeface="Microsoft Sans Serif"/>
              </a:rPr>
              <a:t> </a:t>
            </a:r>
            <a:r>
              <a:rPr sz="750" spc="25" dirty="0">
                <a:latin typeface="Microsoft Sans Serif"/>
                <a:cs typeface="Microsoft Sans Serif"/>
              </a:rPr>
              <a:t>de </a:t>
            </a:r>
            <a:r>
              <a:rPr sz="750" spc="30" dirty="0">
                <a:latin typeface="Microsoft Sans Serif"/>
                <a:cs typeface="Microsoft Sans Serif"/>
              </a:rPr>
              <a:t> </a:t>
            </a:r>
            <a:r>
              <a:rPr sz="750" spc="15" dirty="0">
                <a:latin typeface="Microsoft Sans Serif"/>
                <a:cs typeface="Microsoft Sans Serif"/>
              </a:rPr>
              <a:t>excitación</a:t>
            </a:r>
            <a:r>
              <a:rPr sz="750" dirty="0">
                <a:latin typeface="Microsoft Sans Serif"/>
                <a:cs typeface="Microsoft Sans Serif"/>
              </a:rPr>
              <a:t> </a:t>
            </a:r>
            <a:r>
              <a:rPr sz="750" spc="20" dirty="0">
                <a:latin typeface="Microsoft Sans Serif"/>
                <a:cs typeface="Microsoft Sans Serif"/>
              </a:rPr>
              <a:t>ayuda</a:t>
            </a:r>
            <a:r>
              <a:rPr sz="750" spc="5" dirty="0">
                <a:latin typeface="Microsoft Sans Serif"/>
                <a:cs typeface="Microsoft Sans Serif"/>
              </a:rPr>
              <a:t> </a:t>
            </a:r>
            <a:r>
              <a:rPr sz="750" dirty="0">
                <a:latin typeface="Microsoft Sans Serif"/>
                <a:cs typeface="Microsoft Sans Serif"/>
              </a:rPr>
              <a:t>a</a:t>
            </a:r>
            <a:r>
              <a:rPr sz="750" spc="5" dirty="0">
                <a:latin typeface="Microsoft Sans Serif"/>
                <a:cs typeface="Microsoft Sans Serif"/>
              </a:rPr>
              <a:t> </a:t>
            </a:r>
            <a:r>
              <a:rPr sz="750" spc="35" dirty="0">
                <a:latin typeface="Microsoft Sans Serif"/>
                <a:cs typeface="Microsoft Sans Serif"/>
              </a:rPr>
              <a:t>aumentar</a:t>
            </a:r>
            <a:r>
              <a:rPr sz="750" spc="5" dirty="0">
                <a:latin typeface="Microsoft Sans Serif"/>
                <a:cs typeface="Microsoft Sans Serif"/>
              </a:rPr>
              <a:t> </a:t>
            </a:r>
            <a:r>
              <a:rPr sz="750" spc="10" dirty="0">
                <a:latin typeface="Microsoft Sans Serif"/>
                <a:cs typeface="Microsoft Sans Serif"/>
              </a:rPr>
              <a:t>el</a:t>
            </a:r>
            <a:r>
              <a:rPr sz="750" spc="5" dirty="0">
                <a:latin typeface="Microsoft Sans Serif"/>
                <a:cs typeface="Microsoft Sans Serif"/>
              </a:rPr>
              <a:t> </a:t>
            </a:r>
            <a:r>
              <a:rPr sz="750" spc="35" dirty="0">
                <a:latin typeface="Microsoft Sans Serif"/>
                <a:cs typeface="Microsoft Sans Serif"/>
              </a:rPr>
              <a:t>par</a:t>
            </a:r>
            <a:r>
              <a:rPr sz="750" spc="5" dirty="0">
                <a:latin typeface="Microsoft Sans Serif"/>
                <a:cs typeface="Microsoft Sans Serif"/>
              </a:rPr>
              <a:t> </a:t>
            </a:r>
            <a:r>
              <a:rPr sz="750" spc="25" dirty="0">
                <a:latin typeface="Microsoft Sans Serif"/>
                <a:cs typeface="Microsoft Sans Serif"/>
              </a:rPr>
              <a:t>de</a:t>
            </a:r>
            <a:r>
              <a:rPr sz="750" spc="5" dirty="0">
                <a:latin typeface="Microsoft Sans Serif"/>
                <a:cs typeface="Microsoft Sans Serif"/>
              </a:rPr>
              <a:t> </a:t>
            </a:r>
            <a:r>
              <a:rPr sz="750" spc="15" dirty="0">
                <a:latin typeface="Microsoft Sans Serif"/>
                <a:cs typeface="Microsoft Sans Serif"/>
              </a:rPr>
              <a:t>sincronización</a:t>
            </a:r>
            <a:r>
              <a:rPr sz="750" spc="5" dirty="0">
                <a:latin typeface="Microsoft Sans Serif"/>
                <a:cs typeface="Microsoft Sans Serif"/>
              </a:rPr>
              <a:t> </a:t>
            </a:r>
            <a:r>
              <a:rPr sz="750" spc="25" dirty="0">
                <a:latin typeface="Microsoft Sans Serif"/>
                <a:cs typeface="Microsoft Sans Serif"/>
              </a:rPr>
              <a:t>para</a:t>
            </a:r>
            <a:r>
              <a:rPr sz="750" spc="5" dirty="0">
                <a:latin typeface="Microsoft Sans Serif"/>
                <a:cs typeface="Microsoft Sans Serif"/>
              </a:rPr>
              <a:t> </a:t>
            </a:r>
            <a:r>
              <a:rPr sz="750" spc="40" dirty="0">
                <a:latin typeface="Microsoft Sans Serif"/>
                <a:cs typeface="Microsoft Sans Serif"/>
              </a:rPr>
              <a:t>permitir</a:t>
            </a:r>
            <a:r>
              <a:rPr sz="750" spc="5" dirty="0">
                <a:latin typeface="Microsoft Sans Serif"/>
                <a:cs typeface="Microsoft Sans Serif"/>
              </a:rPr>
              <a:t> </a:t>
            </a:r>
            <a:r>
              <a:rPr sz="750" spc="30" dirty="0">
                <a:latin typeface="Microsoft Sans Serif"/>
                <a:cs typeface="Microsoft Sans Serif"/>
              </a:rPr>
              <a:t>que </a:t>
            </a:r>
            <a:r>
              <a:rPr sz="750" spc="-185" dirty="0">
                <a:latin typeface="Microsoft Sans Serif"/>
                <a:cs typeface="Microsoft Sans Serif"/>
              </a:rPr>
              <a:t> </a:t>
            </a:r>
            <a:r>
              <a:rPr sz="750" spc="10" dirty="0">
                <a:latin typeface="Microsoft Sans Serif"/>
                <a:cs typeface="Microsoft Sans Serif"/>
              </a:rPr>
              <a:t>el </a:t>
            </a:r>
            <a:r>
              <a:rPr sz="750" spc="30" dirty="0">
                <a:latin typeface="Microsoft Sans Serif"/>
                <a:cs typeface="Microsoft Sans Serif"/>
              </a:rPr>
              <a:t>generador </a:t>
            </a:r>
            <a:r>
              <a:rPr sz="750" spc="20" dirty="0">
                <a:latin typeface="Microsoft Sans Serif"/>
                <a:cs typeface="Microsoft Sans Serif"/>
              </a:rPr>
              <a:t>permanezca </a:t>
            </a:r>
            <a:r>
              <a:rPr sz="750" spc="25" dirty="0">
                <a:latin typeface="Microsoft Sans Serif"/>
                <a:cs typeface="Microsoft Sans Serif"/>
              </a:rPr>
              <a:t>en sincronismo </a:t>
            </a:r>
            <a:r>
              <a:rPr sz="750" spc="20" dirty="0">
                <a:latin typeface="Microsoft Sans Serif"/>
                <a:cs typeface="Microsoft Sans Serif"/>
              </a:rPr>
              <a:t>con </a:t>
            </a:r>
            <a:r>
              <a:rPr sz="750" spc="10" dirty="0">
                <a:latin typeface="Microsoft Sans Serif"/>
                <a:cs typeface="Microsoft Sans Serif"/>
              </a:rPr>
              <a:t>el </a:t>
            </a:r>
            <a:r>
              <a:rPr sz="750" spc="15" dirty="0">
                <a:latin typeface="Microsoft Sans Serif"/>
                <a:cs typeface="Microsoft Sans Serif"/>
              </a:rPr>
              <a:t>sistema. Una </a:t>
            </a:r>
            <a:r>
              <a:rPr sz="750" spc="-5" dirty="0">
                <a:latin typeface="Microsoft Sans Serif"/>
                <a:cs typeface="Microsoft Sans Serif"/>
              </a:rPr>
              <a:t>vez </a:t>
            </a:r>
            <a:r>
              <a:rPr sz="750" dirty="0">
                <a:latin typeface="Microsoft Sans Serif"/>
                <a:cs typeface="Microsoft Sans Serif"/>
              </a:rPr>
              <a:t> </a:t>
            </a:r>
            <a:r>
              <a:rPr sz="750" spc="30" dirty="0">
                <a:latin typeface="Microsoft Sans Serif"/>
                <a:cs typeface="Microsoft Sans Serif"/>
              </a:rPr>
              <a:t>eliminado </a:t>
            </a:r>
            <a:r>
              <a:rPr sz="750" spc="10" dirty="0">
                <a:latin typeface="Microsoft Sans Serif"/>
                <a:cs typeface="Microsoft Sans Serif"/>
              </a:rPr>
              <a:t>el </a:t>
            </a:r>
            <a:r>
              <a:rPr sz="750" spc="25" dirty="0">
                <a:latin typeface="Microsoft Sans Serif"/>
                <a:cs typeface="Microsoft Sans Serif"/>
              </a:rPr>
              <a:t>cortocircuito, </a:t>
            </a:r>
            <a:r>
              <a:rPr sz="750" dirty="0">
                <a:latin typeface="Microsoft Sans Serif"/>
                <a:cs typeface="Microsoft Sans Serif"/>
              </a:rPr>
              <a:t>las </a:t>
            </a:r>
            <a:r>
              <a:rPr sz="750" spc="10" dirty="0">
                <a:latin typeface="Microsoft Sans Serif"/>
                <a:cs typeface="Microsoft Sans Serif"/>
              </a:rPr>
              <a:t>oscilaciones </a:t>
            </a:r>
            <a:r>
              <a:rPr sz="750" spc="25" dirty="0">
                <a:latin typeface="Microsoft Sans Serif"/>
                <a:cs typeface="Microsoft Sans Serif"/>
              </a:rPr>
              <a:t>resultantes de </a:t>
            </a:r>
            <a:r>
              <a:rPr sz="750" spc="10" dirty="0">
                <a:latin typeface="Microsoft Sans Serif"/>
                <a:cs typeface="Microsoft Sans Serif"/>
              </a:rPr>
              <a:t>la </a:t>
            </a:r>
            <a:r>
              <a:rPr sz="750" spc="15" dirty="0">
                <a:latin typeface="Microsoft Sans Serif"/>
                <a:cs typeface="Microsoft Sans Serif"/>
              </a:rPr>
              <a:t>velocidad </a:t>
            </a:r>
            <a:r>
              <a:rPr sz="750" spc="20" dirty="0">
                <a:latin typeface="Microsoft Sans Serif"/>
                <a:cs typeface="Microsoft Sans Serif"/>
              </a:rPr>
              <a:t> del </a:t>
            </a:r>
            <a:r>
              <a:rPr sz="750" spc="50" dirty="0">
                <a:latin typeface="Microsoft Sans Serif"/>
                <a:cs typeface="Microsoft Sans Serif"/>
              </a:rPr>
              <a:t>rotor </a:t>
            </a:r>
            <a:r>
              <a:rPr sz="750" spc="20" dirty="0">
                <a:latin typeface="Microsoft Sans Serif"/>
                <a:cs typeface="Microsoft Sans Serif"/>
              </a:rPr>
              <a:t>del </a:t>
            </a:r>
            <a:r>
              <a:rPr sz="750" spc="30" dirty="0">
                <a:latin typeface="Microsoft Sans Serif"/>
                <a:cs typeface="Microsoft Sans Serif"/>
              </a:rPr>
              <a:t>generador </a:t>
            </a:r>
            <a:r>
              <a:rPr sz="750" spc="20" dirty="0">
                <a:latin typeface="Microsoft Sans Serif"/>
                <a:cs typeface="Microsoft Sans Serif"/>
              </a:rPr>
              <a:t>con respecto </a:t>
            </a:r>
            <a:r>
              <a:rPr sz="750" dirty="0">
                <a:latin typeface="Microsoft Sans Serif"/>
                <a:cs typeface="Microsoft Sans Serif"/>
              </a:rPr>
              <a:t>a </a:t>
            </a:r>
            <a:r>
              <a:rPr sz="750" spc="10" dirty="0">
                <a:latin typeface="Microsoft Sans Serif"/>
                <a:cs typeface="Microsoft Sans Serif"/>
              </a:rPr>
              <a:t>la </a:t>
            </a:r>
            <a:r>
              <a:rPr sz="750" spc="20" dirty="0">
                <a:latin typeface="Microsoft Sans Serif"/>
                <a:cs typeface="Microsoft Sans Serif"/>
              </a:rPr>
              <a:t>frecuencia del </a:t>
            </a:r>
            <a:r>
              <a:rPr sz="750" spc="15" dirty="0">
                <a:latin typeface="Microsoft Sans Serif"/>
                <a:cs typeface="Microsoft Sans Serif"/>
              </a:rPr>
              <a:t>sistema </a:t>
            </a:r>
            <a:r>
              <a:rPr sz="750" spc="30" dirty="0">
                <a:latin typeface="Microsoft Sans Serif"/>
                <a:cs typeface="Microsoft Sans Serif"/>
              </a:rPr>
              <a:t>harán </a:t>
            </a:r>
            <a:r>
              <a:rPr sz="750" spc="35" dirty="0">
                <a:latin typeface="Microsoft Sans Serif"/>
                <a:cs typeface="Microsoft Sans Serif"/>
              </a:rPr>
              <a:t> </a:t>
            </a:r>
            <a:r>
              <a:rPr sz="750" spc="30" dirty="0">
                <a:latin typeface="Microsoft Sans Serif"/>
                <a:cs typeface="Microsoft Sans Serif"/>
              </a:rPr>
              <a:t>que</a:t>
            </a:r>
            <a:r>
              <a:rPr sz="750" spc="-5" dirty="0">
                <a:latin typeface="Microsoft Sans Serif"/>
                <a:cs typeface="Microsoft Sans Serif"/>
              </a:rPr>
              <a:t> </a:t>
            </a:r>
            <a:r>
              <a:rPr sz="750" spc="10" dirty="0">
                <a:latin typeface="Microsoft Sans Serif"/>
                <a:cs typeface="Microsoft Sans Serif"/>
              </a:rPr>
              <a:t>el</a:t>
            </a:r>
            <a:r>
              <a:rPr sz="750" dirty="0">
                <a:latin typeface="Microsoft Sans Serif"/>
                <a:cs typeface="Microsoft Sans Serif"/>
              </a:rPr>
              <a:t> </a:t>
            </a:r>
            <a:r>
              <a:rPr sz="750" spc="20" dirty="0">
                <a:latin typeface="Microsoft Sans Serif"/>
                <a:cs typeface="Microsoft Sans Serif"/>
              </a:rPr>
              <a:t>voltaje</a:t>
            </a:r>
            <a:r>
              <a:rPr sz="750" spc="-5" dirty="0">
                <a:latin typeface="Microsoft Sans Serif"/>
                <a:cs typeface="Microsoft Sans Serif"/>
              </a:rPr>
              <a:t> </a:t>
            </a:r>
            <a:r>
              <a:rPr sz="750" spc="20" dirty="0">
                <a:latin typeface="Microsoft Sans Serif"/>
                <a:cs typeface="Microsoft Sans Serif"/>
              </a:rPr>
              <a:t>del</a:t>
            </a:r>
            <a:r>
              <a:rPr sz="750" dirty="0">
                <a:latin typeface="Microsoft Sans Serif"/>
                <a:cs typeface="Microsoft Sans Serif"/>
              </a:rPr>
              <a:t> </a:t>
            </a:r>
            <a:r>
              <a:rPr sz="750" spc="35" dirty="0">
                <a:latin typeface="Microsoft Sans Serif"/>
                <a:cs typeface="Microsoft Sans Serif"/>
              </a:rPr>
              <a:t>terminal</a:t>
            </a:r>
            <a:r>
              <a:rPr sz="750" spc="-5" dirty="0">
                <a:latin typeface="Microsoft Sans Serif"/>
                <a:cs typeface="Microsoft Sans Serif"/>
              </a:rPr>
              <a:t> </a:t>
            </a:r>
            <a:r>
              <a:rPr sz="750" spc="30" dirty="0">
                <a:latin typeface="Microsoft Sans Serif"/>
                <a:cs typeface="Microsoft Sans Serif"/>
              </a:rPr>
              <a:t>fluctúe</a:t>
            </a:r>
            <a:r>
              <a:rPr sz="750" dirty="0">
                <a:latin typeface="Microsoft Sans Serif"/>
                <a:cs typeface="Microsoft Sans Serif"/>
              </a:rPr>
              <a:t> </a:t>
            </a:r>
            <a:r>
              <a:rPr sz="750" spc="45" dirty="0">
                <a:latin typeface="Microsoft Sans Serif"/>
                <a:cs typeface="Microsoft Sans Serif"/>
              </a:rPr>
              <a:t>por</a:t>
            </a:r>
            <a:r>
              <a:rPr sz="750" dirty="0">
                <a:latin typeface="Microsoft Sans Serif"/>
                <a:cs typeface="Microsoft Sans Serif"/>
              </a:rPr>
              <a:t> </a:t>
            </a:r>
            <a:r>
              <a:rPr sz="750" spc="20" dirty="0">
                <a:latin typeface="Microsoft Sans Serif"/>
                <a:cs typeface="Microsoft Sans Serif"/>
              </a:rPr>
              <a:t>encima</a:t>
            </a:r>
            <a:r>
              <a:rPr sz="750" spc="-5" dirty="0">
                <a:latin typeface="Microsoft Sans Serif"/>
                <a:cs typeface="Microsoft Sans Serif"/>
              </a:rPr>
              <a:t> </a:t>
            </a:r>
            <a:r>
              <a:rPr sz="750" spc="5" dirty="0">
                <a:latin typeface="Microsoft Sans Serif"/>
                <a:cs typeface="Microsoft Sans Serif"/>
              </a:rPr>
              <a:t>y</a:t>
            </a:r>
            <a:r>
              <a:rPr sz="750" dirty="0">
                <a:latin typeface="Microsoft Sans Serif"/>
                <a:cs typeface="Microsoft Sans Serif"/>
              </a:rPr>
              <a:t> </a:t>
            </a:r>
            <a:r>
              <a:rPr sz="750" spc="45" dirty="0">
                <a:latin typeface="Microsoft Sans Serif"/>
                <a:cs typeface="Microsoft Sans Serif"/>
              </a:rPr>
              <a:t>por</a:t>
            </a:r>
            <a:r>
              <a:rPr sz="750" spc="-5" dirty="0">
                <a:latin typeface="Microsoft Sans Serif"/>
                <a:cs typeface="Microsoft Sans Serif"/>
              </a:rPr>
              <a:t> </a:t>
            </a:r>
            <a:r>
              <a:rPr sz="750" spc="25" dirty="0">
                <a:latin typeface="Microsoft Sans Serif"/>
                <a:cs typeface="Microsoft Sans Serif"/>
              </a:rPr>
              <a:t>debajo</a:t>
            </a:r>
            <a:r>
              <a:rPr sz="750" dirty="0">
                <a:latin typeface="Microsoft Sans Serif"/>
                <a:cs typeface="Microsoft Sans Serif"/>
              </a:rPr>
              <a:t> </a:t>
            </a:r>
            <a:r>
              <a:rPr sz="750" spc="20" dirty="0">
                <a:latin typeface="Microsoft Sans Serif"/>
                <a:cs typeface="Microsoft Sans Serif"/>
              </a:rPr>
              <a:t>del</a:t>
            </a:r>
            <a:r>
              <a:rPr sz="750" dirty="0">
                <a:latin typeface="Microsoft Sans Serif"/>
                <a:cs typeface="Microsoft Sans Serif"/>
              </a:rPr>
              <a:t> </a:t>
            </a:r>
            <a:r>
              <a:rPr sz="750" spc="45" dirty="0">
                <a:latin typeface="Microsoft Sans Serif"/>
                <a:cs typeface="Microsoft Sans Serif"/>
              </a:rPr>
              <a:t>punto</a:t>
            </a:r>
            <a:r>
              <a:rPr sz="750" spc="-5" dirty="0">
                <a:latin typeface="Microsoft Sans Serif"/>
                <a:cs typeface="Microsoft Sans Serif"/>
              </a:rPr>
              <a:t> </a:t>
            </a:r>
            <a:r>
              <a:rPr sz="750" spc="25" dirty="0">
                <a:latin typeface="Microsoft Sans Serif"/>
                <a:cs typeface="Microsoft Sans Serif"/>
              </a:rPr>
              <a:t>de </a:t>
            </a:r>
            <a:r>
              <a:rPr sz="750" spc="-185" dirty="0">
                <a:latin typeface="Microsoft Sans Serif"/>
                <a:cs typeface="Microsoft Sans Serif"/>
              </a:rPr>
              <a:t> </a:t>
            </a:r>
            <a:r>
              <a:rPr sz="750" spc="20" dirty="0">
                <a:latin typeface="Microsoft Sans Serif"/>
                <a:cs typeface="Microsoft Sans Serif"/>
              </a:rPr>
              <a:t>ajuste</a:t>
            </a:r>
            <a:r>
              <a:rPr sz="750" spc="-10" dirty="0">
                <a:latin typeface="Microsoft Sans Serif"/>
                <a:cs typeface="Microsoft Sans Serif"/>
              </a:rPr>
              <a:t> </a:t>
            </a:r>
            <a:r>
              <a:rPr sz="750" spc="20" dirty="0">
                <a:latin typeface="Microsoft Sans Serif"/>
                <a:cs typeface="Microsoft Sans Serif"/>
              </a:rPr>
              <a:t>del</a:t>
            </a:r>
            <a:r>
              <a:rPr sz="750" spc="-5" dirty="0">
                <a:latin typeface="Microsoft Sans Serif"/>
                <a:cs typeface="Microsoft Sans Serif"/>
              </a:rPr>
              <a:t> </a:t>
            </a:r>
            <a:r>
              <a:rPr sz="750" spc="-40" dirty="0">
                <a:latin typeface="Microsoft Sans Serif"/>
                <a:cs typeface="Microsoft Sans Serif"/>
              </a:rPr>
              <a:t>AVR.</a:t>
            </a:r>
            <a:endParaRPr sz="750">
              <a:latin typeface="Microsoft Sans Serif"/>
              <a:cs typeface="Microsoft Sans Serif"/>
            </a:endParaRPr>
          </a:p>
          <a:p>
            <a:pPr marL="12700" marR="5080" indent="153670">
              <a:lnSpc>
                <a:spcPct val="125200"/>
              </a:lnSpc>
              <a:spcBef>
                <a:spcPts val="10"/>
              </a:spcBef>
            </a:pPr>
            <a:r>
              <a:rPr sz="800" spc="-5" dirty="0">
                <a:latin typeface="Microsoft Sans Serif"/>
                <a:cs typeface="Microsoft Sans Serif"/>
              </a:rPr>
              <a:t>Los </a:t>
            </a:r>
            <a:r>
              <a:rPr sz="800" spc="25" dirty="0">
                <a:latin typeface="Microsoft Sans Serif"/>
                <a:cs typeface="Microsoft Sans Serif"/>
              </a:rPr>
              <a:t>controles</a:t>
            </a:r>
            <a:r>
              <a:rPr sz="800" spc="-5" dirty="0">
                <a:latin typeface="Microsoft Sans Serif"/>
                <a:cs typeface="Microsoft Sans Serif"/>
              </a:rPr>
              <a:t> </a:t>
            </a:r>
            <a:r>
              <a:rPr sz="800" spc="25" dirty="0">
                <a:latin typeface="Microsoft Sans Serif"/>
                <a:cs typeface="Microsoft Sans Serif"/>
              </a:rPr>
              <a:t>de</a:t>
            </a:r>
            <a:r>
              <a:rPr sz="800" spc="-5" dirty="0">
                <a:latin typeface="Microsoft Sans Serif"/>
                <a:cs typeface="Microsoft Sans Serif"/>
              </a:rPr>
              <a:t> </a:t>
            </a:r>
            <a:r>
              <a:rPr sz="800" spc="20" dirty="0">
                <a:latin typeface="Microsoft Sans Serif"/>
                <a:cs typeface="Microsoft Sans Serif"/>
              </a:rPr>
              <a:t>excitación</a:t>
            </a:r>
            <a:r>
              <a:rPr sz="800" spc="-5" dirty="0">
                <a:latin typeface="Microsoft Sans Serif"/>
                <a:cs typeface="Microsoft Sans Serif"/>
              </a:rPr>
              <a:t> </a:t>
            </a:r>
            <a:r>
              <a:rPr sz="800" spc="25" dirty="0">
                <a:latin typeface="Microsoft Sans Serif"/>
                <a:cs typeface="Microsoft Sans Serif"/>
              </a:rPr>
              <a:t>evitan</a:t>
            </a:r>
            <a:r>
              <a:rPr sz="800" spc="-5" dirty="0">
                <a:latin typeface="Microsoft Sans Serif"/>
                <a:cs typeface="Microsoft Sans Serif"/>
              </a:rPr>
              <a:t> </a:t>
            </a:r>
            <a:r>
              <a:rPr sz="800" spc="30" dirty="0">
                <a:latin typeface="Microsoft Sans Serif"/>
                <a:cs typeface="Microsoft Sans Serif"/>
              </a:rPr>
              <a:t>que</a:t>
            </a:r>
            <a:r>
              <a:rPr sz="800" spc="-5" dirty="0">
                <a:latin typeface="Microsoft Sans Serif"/>
                <a:cs typeface="Microsoft Sans Serif"/>
              </a:rPr>
              <a:t> </a:t>
            </a:r>
            <a:r>
              <a:rPr sz="800" spc="15" dirty="0">
                <a:latin typeface="Microsoft Sans Serif"/>
                <a:cs typeface="Microsoft Sans Serif"/>
              </a:rPr>
              <a:t>el</a:t>
            </a:r>
            <a:r>
              <a:rPr sz="800" spc="-5" dirty="0">
                <a:latin typeface="Microsoft Sans Serif"/>
                <a:cs typeface="Microsoft Sans Serif"/>
              </a:rPr>
              <a:t> </a:t>
            </a:r>
            <a:r>
              <a:rPr sz="800" spc="-55" dirty="0">
                <a:latin typeface="Microsoft Sans Serif"/>
                <a:cs typeface="Microsoft Sans Serif"/>
              </a:rPr>
              <a:t>AVR</a:t>
            </a:r>
            <a:r>
              <a:rPr sz="800" spc="-5" dirty="0">
                <a:latin typeface="Microsoft Sans Serif"/>
                <a:cs typeface="Microsoft Sans Serif"/>
              </a:rPr>
              <a:t> </a:t>
            </a:r>
            <a:r>
              <a:rPr sz="800" spc="35" dirty="0">
                <a:latin typeface="Microsoft Sans Serif"/>
                <a:cs typeface="Microsoft Sans Serif"/>
              </a:rPr>
              <a:t>imponga  </a:t>
            </a:r>
            <a:r>
              <a:rPr sz="800" spc="20" dirty="0">
                <a:latin typeface="Microsoft Sans Serif"/>
                <a:cs typeface="Microsoft Sans Serif"/>
              </a:rPr>
              <a:t>condiciones inaceptables </a:t>
            </a:r>
            <a:r>
              <a:rPr sz="800" spc="10" dirty="0">
                <a:latin typeface="Microsoft Sans Serif"/>
                <a:cs typeface="Microsoft Sans Serif"/>
              </a:rPr>
              <a:t>al </a:t>
            </a:r>
            <a:r>
              <a:rPr sz="800" spc="30" dirty="0">
                <a:latin typeface="Microsoft Sans Serif"/>
                <a:cs typeface="Microsoft Sans Serif"/>
              </a:rPr>
              <a:t>generador. </a:t>
            </a:r>
            <a:r>
              <a:rPr sz="800" spc="-5" dirty="0">
                <a:latin typeface="Microsoft Sans Serif"/>
                <a:cs typeface="Microsoft Sans Serif"/>
              </a:rPr>
              <a:t>Estos </a:t>
            </a:r>
            <a:r>
              <a:rPr sz="800" spc="25" dirty="0">
                <a:latin typeface="Microsoft Sans Serif"/>
                <a:cs typeface="Microsoft Sans Serif"/>
              </a:rPr>
              <a:t>controles </a:t>
            </a:r>
            <a:r>
              <a:rPr sz="800" spc="20" dirty="0">
                <a:latin typeface="Microsoft Sans Serif"/>
                <a:cs typeface="Microsoft Sans Serif"/>
              </a:rPr>
              <a:t>son </a:t>
            </a:r>
            <a:r>
              <a:rPr sz="800" spc="15" dirty="0">
                <a:latin typeface="Microsoft Sans Serif"/>
                <a:cs typeface="Microsoft Sans Serif"/>
              </a:rPr>
              <a:t>el </a:t>
            </a:r>
            <a:r>
              <a:rPr sz="800" spc="20" dirty="0">
                <a:latin typeface="Microsoft Sans Serif"/>
                <a:cs typeface="Microsoft Sans Serif"/>
              </a:rPr>
              <a:t> </a:t>
            </a:r>
            <a:r>
              <a:rPr sz="800" spc="40" dirty="0">
                <a:latin typeface="Microsoft Sans Serif"/>
                <a:cs typeface="Microsoft Sans Serif"/>
              </a:rPr>
              <a:t>limitador </a:t>
            </a:r>
            <a:r>
              <a:rPr sz="800" spc="25" dirty="0">
                <a:latin typeface="Microsoft Sans Serif"/>
                <a:cs typeface="Microsoft Sans Serif"/>
              </a:rPr>
              <a:t>de </a:t>
            </a:r>
            <a:r>
              <a:rPr sz="800" spc="20" dirty="0">
                <a:latin typeface="Microsoft Sans Serif"/>
                <a:cs typeface="Microsoft Sans Serif"/>
              </a:rPr>
              <a:t>subexcitación </a:t>
            </a:r>
            <a:r>
              <a:rPr sz="800" spc="-35" dirty="0">
                <a:latin typeface="Microsoft Sans Serif"/>
                <a:cs typeface="Microsoft Sans Serif"/>
              </a:rPr>
              <a:t>(UEL) </a:t>
            </a:r>
            <a:r>
              <a:rPr sz="800" spc="5" dirty="0">
                <a:latin typeface="Microsoft Sans Serif"/>
                <a:cs typeface="Microsoft Sans Serif"/>
              </a:rPr>
              <a:t>y </a:t>
            </a:r>
            <a:r>
              <a:rPr sz="800" spc="15" dirty="0">
                <a:latin typeface="Microsoft Sans Serif"/>
                <a:cs typeface="Microsoft Sans Serif"/>
              </a:rPr>
              <a:t>el </a:t>
            </a:r>
            <a:r>
              <a:rPr sz="800" spc="40" dirty="0">
                <a:latin typeface="Microsoft Sans Serif"/>
                <a:cs typeface="Microsoft Sans Serif"/>
              </a:rPr>
              <a:t>limitador </a:t>
            </a:r>
            <a:r>
              <a:rPr sz="800" spc="25" dirty="0">
                <a:latin typeface="Microsoft Sans Serif"/>
                <a:cs typeface="Microsoft Sans Serif"/>
              </a:rPr>
              <a:t>de </a:t>
            </a:r>
            <a:r>
              <a:rPr sz="800" spc="20" dirty="0">
                <a:latin typeface="Microsoft Sans Serif"/>
                <a:cs typeface="Microsoft Sans Serif"/>
              </a:rPr>
              <a:t>sobreexcitación </a:t>
            </a:r>
            <a:r>
              <a:rPr sz="800" spc="25" dirty="0">
                <a:latin typeface="Microsoft Sans Serif"/>
                <a:cs typeface="Microsoft Sans Serif"/>
              </a:rPr>
              <a:t> </a:t>
            </a:r>
            <a:r>
              <a:rPr sz="800" spc="-30" dirty="0">
                <a:latin typeface="Microsoft Sans Serif"/>
                <a:cs typeface="Microsoft Sans Serif"/>
              </a:rPr>
              <a:t>(OEL). </a:t>
            </a:r>
            <a:r>
              <a:rPr sz="800" spc="-35" dirty="0">
                <a:latin typeface="Microsoft Sans Serif"/>
                <a:cs typeface="Microsoft Sans Serif"/>
              </a:rPr>
              <a:t>El </a:t>
            </a:r>
            <a:r>
              <a:rPr sz="800" spc="-40" dirty="0">
                <a:latin typeface="Microsoft Sans Serif"/>
                <a:cs typeface="Microsoft Sans Serif"/>
              </a:rPr>
              <a:t>OEL </a:t>
            </a:r>
            <a:r>
              <a:rPr sz="800" spc="20" dirty="0">
                <a:latin typeface="Microsoft Sans Serif"/>
                <a:cs typeface="Microsoft Sans Serif"/>
              </a:rPr>
              <a:t>evita </a:t>
            </a:r>
            <a:r>
              <a:rPr sz="800" spc="30" dirty="0">
                <a:latin typeface="Microsoft Sans Serif"/>
                <a:cs typeface="Microsoft Sans Serif"/>
              </a:rPr>
              <a:t>que </a:t>
            </a:r>
            <a:r>
              <a:rPr sz="800" spc="15" dirty="0">
                <a:latin typeface="Microsoft Sans Serif"/>
                <a:cs typeface="Microsoft Sans Serif"/>
              </a:rPr>
              <a:t>el </a:t>
            </a:r>
            <a:r>
              <a:rPr sz="800" spc="-55" dirty="0">
                <a:latin typeface="Microsoft Sans Serif"/>
                <a:cs typeface="Microsoft Sans Serif"/>
              </a:rPr>
              <a:t>AVR </a:t>
            </a:r>
            <a:r>
              <a:rPr sz="800" spc="30" dirty="0">
                <a:latin typeface="Microsoft Sans Serif"/>
                <a:cs typeface="Microsoft Sans Serif"/>
              </a:rPr>
              <a:t>suministre </a:t>
            </a:r>
            <a:r>
              <a:rPr sz="800" spc="20" dirty="0">
                <a:latin typeface="Microsoft Sans Serif"/>
                <a:cs typeface="Microsoft Sans Serif"/>
              </a:rPr>
              <a:t>más </a:t>
            </a:r>
            <a:r>
              <a:rPr sz="800" spc="30" dirty="0">
                <a:latin typeface="Microsoft Sans Serif"/>
                <a:cs typeface="Microsoft Sans Serif"/>
              </a:rPr>
              <a:t>corriente </a:t>
            </a:r>
            <a:r>
              <a:rPr sz="800" spc="25" dirty="0">
                <a:latin typeface="Microsoft Sans Serif"/>
                <a:cs typeface="Microsoft Sans Serif"/>
              </a:rPr>
              <a:t>de </a:t>
            </a:r>
            <a:r>
              <a:rPr sz="800" spc="30" dirty="0">
                <a:latin typeface="Microsoft Sans Serif"/>
                <a:cs typeface="Microsoft Sans Serif"/>
              </a:rPr>
              <a:t> </a:t>
            </a:r>
            <a:r>
              <a:rPr sz="800" spc="20" dirty="0">
                <a:latin typeface="Microsoft Sans Serif"/>
                <a:cs typeface="Microsoft Sans Serif"/>
              </a:rPr>
              <a:t>excitación</a:t>
            </a:r>
            <a:r>
              <a:rPr sz="800" spc="-10" dirty="0">
                <a:latin typeface="Microsoft Sans Serif"/>
                <a:cs typeface="Microsoft Sans Serif"/>
              </a:rPr>
              <a:t> </a:t>
            </a:r>
            <a:r>
              <a:rPr sz="800" spc="25" dirty="0">
                <a:latin typeface="Microsoft Sans Serif"/>
                <a:cs typeface="Microsoft Sans Serif"/>
              </a:rPr>
              <a:t>de</a:t>
            </a:r>
            <a:r>
              <a:rPr sz="800" spc="-10" dirty="0">
                <a:latin typeface="Microsoft Sans Serif"/>
                <a:cs typeface="Microsoft Sans Serif"/>
              </a:rPr>
              <a:t> </a:t>
            </a:r>
            <a:r>
              <a:rPr sz="800" spc="10" dirty="0">
                <a:latin typeface="Microsoft Sans Serif"/>
                <a:cs typeface="Microsoft Sans Serif"/>
              </a:rPr>
              <a:t>la</a:t>
            </a:r>
            <a:r>
              <a:rPr sz="800" spc="-5" dirty="0">
                <a:latin typeface="Microsoft Sans Serif"/>
                <a:cs typeface="Microsoft Sans Serif"/>
              </a:rPr>
              <a:t> </a:t>
            </a:r>
            <a:r>
              <a:rPr sz="800" spc="30" dirty="0">
                <a:latin typeface="Microsoft Sans Serif"/>
                <a:cs typeface="Microsoft Sans Serif"/>
              </a:rPr>
              <a:t>que</a:t>
            </a:r>
            <a:r>
              <a:rPr sz="800" spc="-10" dirty="0">
                <a:latin typeface="Microsoft Sans Serif"/>
                <a:cs typeface="Microsoft Sans Serif"/>
              </a:rPr>
              <a:t> </a:t>
            </a:r>
            <a:r>
              <a:rPr sz="800" spc="15" dirty="0">
                <a:latin typeface="Microsoft Sans Serif"/>
                <a:cs typeface="Microsoft Sans Serif"/>
              </a:rPr>
              <a:t>el</a:t>
            </a:r>
            <a:r>
              <a:rPr sz="800" spc="-5" dirty="0">
                <a:latin typeface="Microsoft Sans Serif"/>
                <a:cs typeface="Microsoft Sans Serif"/>
              </a:rPr>
              <a:t> </a:t>
            </a:r>
            <a:r>
              <a:rPr sz="800" spc="20" dirty="0">
                <a:latin typeface="Microsoft Sans Serif"/>
                <a:cs typeface="Microsoft Sans Serif"/>
              </a:rPr>
              <a:t>sistema</a:t>
            </a:r>
            <a:r>
              <a:rPr sz="800" spc="-10" dirty="0">
                <a:latin typeface="Microsoft Sans Serif"/>
                <a:cs typeface="Microsoft Sans Serif"/>
              </a:rPr>
              <a:t> </a:t>
            </a:r>
            <a:r>
              <a:rPr sz="800" spc="25" dirty="0">
                <a:latin typeface="Microsoft Sans Serif"/>
                <a:cs typeface="Microsoft Sans Serif"/>
              </a:rPr>
              <a:t>de</a:t>
            </a:r>
            <a:r>
              <a:rPr sz="800" spc="-5" dirty="0">
                <a:latin typeface="Microsoft Sans Serif"/>
                <a:cs typeface="Microsoft Sans Serif"/>
              </a:rPr>
              <a:t> </a:t>
            </a:r>
            <a:r>
              <a:rPr sz="800" spc="20" dirty="0">
                <a:latin typeface="Microsoft Sans Serif"/>
                <a:cs typeface="Microsoft Sans Serif"/>
              </a:rPr>
              <a:t>excitación</a:t>
            </a:r>
            <a:r>
              <a:rPr sz="800" spc="-10" dirty="0">
                <a:latin typeface="Microsoft Sans Serif"/>
                <a:cs typeface="Microsoft Sans Serif"/>
              </a:rPr>
              <a:t> </a:t>
            </a:r>
            <a:r>
              <a:rPr sz="800" spc="30" dirty="0">
                <a:latin typeface="Microsoft Sans Serif"/>
                <a:cs typeface="Microsoft Sans Serif"/>
              </a:rPr>
              <a:t>puede</a:t>
            </a:r>
            <a:r>
              <a:rPr sz="800" spc="-5" dirty="0">
                <a:latin typeface="Microsoft Sans Serif"/>
                <a:cs typeface="Microsoft Sans Serif"/>
              </a:rPr>
              <a:t> </a:t>
            </a:r>
            <a:r>
              <a:rPr sz="800" spc="35" dirty="0">
                <a:latin typeface="Microsoft Sans Serif"/>
                <a:cs typeface="Microsoft Sans Serif"/>
              </a:rPr>
              <a:t>suministrar</a:t>
            </a:r>
            <a:r>
              <a:rPr sz="800" spc="-10" dirty="0">
                <a:latin typeface="Microsoft Sans Serif"/>
                <a:cs typeface="Microsoft Sans Serif"/>
              </a:rPr>
              <a:t> </a:t>
            </a:r>
            <a:r>
              <a:rPr sz="800" spc="35" dirty="0">
                <a:latin typeface="Microsoft Sans Serif"/>
                <a:cs typeface="Microsoft Sans Serif"/>
              </a:rPr>
              <a:t>o</a:t>
            </a:r>
            <a:r>
              <a:rPr sz="800" spc="-5" dirty="0">
                <a:latin typeface="Microsoft Sans Serif"/>
                <a:cs typeface="Microsoft Sans Serif"/>
              </a:rPr>
              <a:t> </a:t>
            </a:r>
            <a:r>
              <a:rPr sz="800" spc="10" dirty="0">
                <a:latin typeface="Microsoft Sans Serif"/>
                <a:cs typeface="Microsoft Sans Serif"/>
              </a:rPr>
              <a:t>la </a:t>
            </a:r>
            <a:r>
              <a:rPr sz="800" spc="-200" dirty="0">
                <a:latin typeface="Microsoft Sans Serif"/>
                <a:cs typeface="Microsoft Sans Serif"/>
              </a:rPr>
              <a:t> </a:t>
            </a:r>
            <a:r>
              <a:rPr sz="800" spc="30" dirty="0">
                <a:latin typeface="Microsoft Sans Serif"/>
                <a:cs typeface="Microsoft Sans Serif"/>
              </a:rPr>
              <a:t>que</a:t>
            </a:r>
            <a:r>
              <a:rPr sz="800" spc="-5" dirty="0">
                <a:latin typeface="Microsoft Sans Serif"/>
                <a:cs typeface="Microsoft Sans Serif"/>
              </a:rPr>
              <a:t> </a:t>
            </a:r>
            <a:r>
              <a:rPr sz="800" spc="15" dirty="0">
                <a:latin typeface="Microsoft Sans Serif"/>
                <a:cs typeface="Microsoft Sans Serif"/>
              </a:rPr>
              <a:t>el</a:t>
            </a:r>
            <a:r>
              <a:rPr sz="800" spc="-5" dirty="0">
                <a:latin typeface="Microsoft Sans Serif"/>
                <a:cs typeface="Microsoft Sans Serif"/>
              </a:rPr>
              <a:t> </a:t>
            </a:r>
            <a:r>
              <a:rPr sz="800" spc="30" dirty="0">
                <a:latin typeface="Microsoft Sans Serif"/>
                <a:cs typeface="Microsoft Sans Serif"/>
              </a:rPr>
              <a:t>campo</a:t>
            </a:r>
            <a:r>
              <a:rPr sz="800" spc="-5" dirty="0">
                <a:latin typeface="Microsoft Sans Serif"/>
                <a:cs typeface="Microsoft Sans Serif"/>
              </a:rPr>
              <a:t> </a:t>
            </a:r>
            <a:r>
              <a:rPr sz="800" spc="25" dirty="0">
                <a:latin typeface="Microsoft Sans Serif"/>
                <a:cs typeface="Microsoft Sans Serif"/>
              </a:rPr>
              <a:t>del</a:t>
            </a:r>
            <a:r>
              <a:rPr sz="800" spc="-5" dirty="0">
                <a:latin typeface="Microsoft Sans Serif"/>
                <a:cs typeface="Microsoft Sans Serif"/>
              </a:rPr>
              <a:t> </a:t>
            </a:r>
            <a:r>
              <a:rPr sz="800" spc="35" dirty="0">
                <a:latin typeface="Microsoft Sans Serif"/>
                <a:cs typeface="Microsoft Sans Serif"/>
              </a:rPr>
              <a:t>generador</a:t>
            </a:r>
            <a:r>
              <a:rPr sz="800" spc="-5" dirty="0">
                <a:latin typeface="Microsoft Sans Serif"/>
                <a:cs typeface="Microsoft Sans Serif"/>
              </a:rPr>
              <a:t> </a:t>
            </a:r>
            <a:r>
              <a:rPr sz="800" spc="30" dirty="0">
                <a:latin typeface="Microsoft Sans Serif"/>
                <a:cs typeface="Microsoft Sans Serif"/>
              </a:rPr>
              <a:t>puede</a:t>
            </a:r>
            <a:r>
              <a:rPr sz="800" spc="-5" dirty="0">
                <a:latin typeface="Microsoft Sans Serif"/>
                <a:cs typeface="Microsoft Sans Serif"/>
              </a:rPr>
              <a:t> </a:t>
            </a:r>
            <a:r>
              <a:rPr sz="800" spc="30" dirty="0">
                <a:latin typeface="Microsoft Sans Serif"/>
                <a:cs typeface="Microsoft Sans Serif"/>
              </a:rPr>
              <a:t>soportar.</a:t>
            </a:r>
            <a:r>
              <a:rPr sz="800" spc="-5" dirty="0">
                <a:latin typeface="Microsoft Sans Serif"/>
                <a:cs typeface="Microsoft Sans Serif"/>
              </a:rPr>
              <a:t> </a:t>
            </a:r>
            <a:r>
              <a:rPr sz="800" spc="-35" dirty="0">
                <a:latin typeface="Microsoft Sans Serif"/>
                <a:cs typeface="Microsoft Sans Serif"/>
              </a:rPr>
              <a:t>El</a:t>
            </a:r>
            <a:r>
              <a:rPr sz="800" spc="-5" dirty="0">
                <a:latin typeface="Microsoft Sans Serif"/>
                <a:cs typeface="Microsoft Sans Serif"/>
              </a:rPr>
              <a:t> </a:t>
            </a:r>
            <a:r>
              <a:rPr sz="800" spc="-40" dirty="0">
                <a:latin typeface="Microsoft Sans Serif"/>
                <a:cs typeface="Microsoft Sans Serif"/>
              </a:rPr>
              <a:t>OEL</a:t>
            </a:r>
            <a:r>
              <a:rPr sz="800" spc="-5" dirty="0">
                <a:latin typeface="Microsoft Sans Serif"/>
                <a:cs typeface="Microsoft Sans Serif"/>
              </a:rPr>
              <a:t> </a:t>
            </a:r>
            <a:r>
              <a:rPr sz="800" spc="25" dirty="0">
                <a:latin typeface="Microsoft Sans Serif"/>
                <a:cs typeface="Microsoft Sans Serif"/>
              </a:rPr>
              <a:t>debe</a:t>
            </a:r>
            <a:r>
              <a:rPr sz="800" spc="-5" dirty="0">
                <a:latin typeface="Microsoft Sans Serif"/>
                <a:cs typeface="Microsoft Sans Serif"/>
              </a:rPr>
              <a:t> </a:t>
            </a:r>
            <a:r>
              <a:rPr sz="800" spc="40" dirty="0">
                <a:latin typeface="Microsoft Sans Serif"/>
                <a:cs typeface="Microsoft Sans Serif"/>
              </a:rPr>
              <a:t>limitar</a:t>
            </a:r>
            <a:r>
              <a:rPr sz="800" spc="-5" dirty="0">
                <a:latin typeface="Microsoft Sans Serif"/>
                <a:cs typeface="Microsoft Sans Serif"/>
              </a:rPr>
              <a:t> </a:t>
            </a:r>
            <a:r>
              <a:rPr sz="800" spc="10" dirty="0">
                <a:latin typeface="Microsoft Sans Serif"/>
                <a:cs typeface="Microsoft Sans Serif"/>
              </a:rPr>
              <a:t>la </a:t>
            </a:r>
            <a:r>
              <a:rPr sz="800" spc="-195" dirty="0">
                <a:latin typeface="Microsoft Sans Serif"/>
                <a:cs typeface="Microsoft Sans Serif"/>
              </a:rPr>
              <a:t> </a:t>
            </a:r>
            <a:r>
              <a:rPr sz="800" spc="30" dirty="0">
                <a:latin typeface="Microsoft Sans Serif"/>
                <a:cs typeface="Microsoft Sans Serif"/>
              </a:rPr>
              <a:t>corriente </a:t>
            </a:r>
            <a:r>
              <a:rPr sz="800" spc="25" dirty="0">
                <a:latin typeface="Microsoft Sans Serif"/>
                <a:cs typeface="Microsoft Sans Serif"/>
              </a:rPr>
              <a:t>de </a:t>
            </a:r>
            <a:r>
              <a:rPr sz="800" spc="20" dirty="0">
                <a:latin typeface="Microsoft Sans Serif"/>
                <a:cs typeface="Microsoft Sans Serif"/>
              </a:rPr>
              <a:t>excitación antes </a:t>
            </a:r>
            <a:r>
              <a:rPr sz="800" spc="25" dirty="0">
                <a:latin typeface="Microsoft Sans Serif"/>
                <a:cs typeface="Microsoft Sans Serif"/>
              </a:rPr>
              <a:t>de </a:t>
            </a:r>
            <a:r>
              <a:rPr sz="800" spc="30" dirty="0">
                <a:latin typeface="Microsoft Sans Serif"/>
                <a:cs typeface="Microsoft Sans Serif"/>
              </a:rPr>
              <a:t>que funcione </a:t>
            </a:r>
            <a:r>
              <a:rPr sz="800" spc="10" dirty="0">
                <a:latin typeface="Microsoft Sans Serif"/>
                <a:cs typeface="Microsoft Sans Serif"/>
              </a:rPr>
              <a:t>la </a:t>
            </a:r>
            <a:r>
              <a:rPr sz="800" spc="30" dirty="0">
                <a:latin typeface="Microsoft Sans Serif"/>
                <a:cs typeface="Microsoft Sans Serif"/>
              </a:rPr>
              <a:t>protección </a:t>
            </a:r>
            <a:r>
              <a:rPr sz="800" spc="25" dirty="0">
                <a:latin typeface="Microsoft Sans Serif"/>
                <a:cs typeface="Microsoft Sans Serif"/>
              </a:rPr>
              <a:t>de </a:t>
            </a:r>
            <a:r>
              <a:rPr sz="800" spc="30" dirty="0">
                <a:latin typeface="Microsoft Sans Serif"/>
                <a:cs typeface="Microsoft Sans Serif"/>
              </a:rPr>
              <a:t> </a:t>
            </a:r>
            <a:r>
              <a:rPr sz="800" spc="20" dirty="0">
                <a:latin typeface="Microsoft Sans Serif"/>
                <a:cs typeface="Microsoft Sans Serif"/>
              </a:rPr>
              <a:t>sobrecarga </a:t>
            </a:r>
            <a:r>
              <a:rPr sz="800" spc="25" dirty="0">
                <a:latin typeface="Microsoft Sans Serif"/>
                <a:cs typeface="Microsoft Sans Serif"/>
              </a:rPr>
              <a:t>del </a:t>
            </a:r>
            <a:r>
              <a:rPr sz="800" spc="30" dirty="0">
                <a:latin typeface="Microsoft Sans Serif"/>
                <a:cs typeface="Microsoft Sans Serif"/>
              </a:rPr>
              <a:t>campo </a:t>
            </a:r>
            <a:r>
              <a:rPr sz="800" spc="25" dirty="0">
                <a:latin typeface="Microsoft Sans Serif"/>
                <a:cs typeface="Microsoft Sans Serif"/>
              </a:rPr>
              <a:t>del </a:t>
            </a:r>
            <a:r>
              <a:rPr sz="800" spc="30" dirty="0">
                <a:latin typeface="Microsoft Sans Serif"/>
                <a:cs typeface="Microsoft Sans Serif"/>
              </a:rPr>
              <a:t>generador. </a:t>
            </a:r>
            <a:r>
              <a:rPr sz="800" spc="-35" dirty="0">
                <a:latin typeface="Microsoft Sans Serif"/>
                <a:cs typeface="Microsoft Sans Serif"/>
              </a:rPr>
              <a:t>El </a:t>
            </a:r>
            <a:r>
              <a:rPr sz="800" spc="-40" dirty="0">
                <a:latin typeface="Microsoft Sans Serif"/>
                <a:cs typeface="Microsoft Sans Serif"/>
              </a:rPr>
              <a:t>UEL </a:t>
            </a:r>
            <a:r>
              <a:rPr sz="800" spc="20" dirty="0">
                <a:latin typeface="Microsoft Sans Serif"/>
                <a:cs typeface="Microsoft Sans Serif"/>
              </a:rPr>
              <a:t>evita </a:t>
            </a:r>
            <a:r>
              <a:rPr sz="800" spc="30" dirty="0">
                <a:latin typeface="Microsoft Sans Serif"/>
                <a:cs typeface="Microsoft Sans Serif"/>
              </a:rPr>
              <a:t>que </a:t>
            </a:r>
            <a:r>
              <a:rPr sz="800" spc="15" dirty="0">
                <a:latin typeface="Microsoft Sans Serif"/>
                <a:cs typeface="Microsoft Sans Serif"/>
              </a:rPr>
              <a:t>el </a:t>
            </a:r>
            <a:r>
              <a:rPr sz="800" spc="-55" dirty="0">
                <a:latin typeface="Microsoft Sans Serif"/>
                <a:cs typeface="Microsoft Sans Serif"/>
              </a:rPr>
              <a:t>AVR </a:t>
            </a:r>
            <a:r>
              <a:rPr sz="800" spc="-50" dirty="0">
                <a:latin typeface="Microsoft Sans Serif"/>
                <a:cs typeface="Microsoft Sans Serif"/>
              </a:rPr>
              <a:t> </a:t>
            </a:r>
            <a:r>
              <a:rPr sz="800" spc="15" dirty="0">
                <a:latin typeface="Microsoft Sans Serif"/>
                <a:cs typeface="Microsoft Sans Serif"/>
              </a:rPr>
              <a:t>reduzca </a:t>
            </a:r>
            <a:r>
              <a:rPr sz="800" spc="10" dirty="0">
                <a:latin typeface="Microsoft Sans Serif"/>
                <a:cs typeface="Microsoft Sans Serif"/>
              </a:rPr>
              <a:t>la </a:t>
            </a:r>
            <a:r>
              <a:rPr sz="800" spc="20" dirty="0">
                <a:latin typeface="Microsoft Sans Serif"/>
                <a:cs typeface="Microsoft Sans Serif"/>
              </a:rPr>
              <a:t>excitación </a:t>
            </a:r>
            <a:r>
              <a:rPr sz="800" dirty="0">
                <a:latin typeface="Microsoft Sans Serif"/>
                <a:cs typeface="Microsoft Sans Serif"/>
              </a:rPr>
              <a:t>a </a:t>
            </a:r>
            <a:r>
              <a:rPr sz="800" spc="45" dirty="0">
                <a:latin typeface="Microsoft Sans Serif"/>
                <a:cs typeface="Microsoft Sans Serif"/>
              </a:rPr>
              <a:t>un </a:t>
            </a:r>
            <a:r>
              <a:rPr sz="800" spc="20" dirty="0">
                <a:latin typeface="Microsoft Sans Serif"/>
                <a:cs typeface="Microsoft Sans Serif"/>
              </a:rPr>
              <a:t>nivel </a:t>
            </a:r>
            <a:r>
              <a:rPr sz="800" spc="40" dirty="0">
                <a:latin typeface="Microsoft Sans Serif"/>
                <a:cs typeface="Microsoft Sans Serif"/>
              </a:rPr>
              <a:t>tan </a:t>
            </a:r>
            <a:r>
              <a:rPr sz="800" spc="25" dirty="0">
                <a:latin typeface="Microsoft Sans Serif"/>
                <a:cs typeface="Microsoft Sans Serif"/>
              </a:rPr>
              <a:t>bajo </a:t>
            </a:r>
            <a:r>
              <a:rPr sz="800" spc="30" dirty="0">
                <a:latin typeface="Microsoft Sans Serif"/>
                <a:cs typeface="Microsoft Sans Serif"/>
              </a:rPr>
              <a:t>que </a:t>
            </a:r>
            <a:r>
              <a:rPr sz="800" spc="15" dirty="0">
                <a:latin typeface="Microsoft Sans Serif"/>
                <a:cs typeface="Microsoft Sans Serif"/>
              </a:rPr>
              <a:t>el </a:t>
            </a:r>
            <a:r>
              <a:rPr sz="800" spc="35" dirty="0">
                <a:latin typeface="Microsoft Sans Serif"/>
                <a:cs typeface="Microsoft Sans Serif"/>
              </a:rPr>
              <a:t>generador </a:t>
            </a:r>
            <a:r>
              <a:rPr sz="800" spc="30" dirty="0">
                <a:latin typeface="Microsoft Sans Serif"/>
                <a:cs typeface="Microsoft Sans Serif"/>
              </a:rPr>
              <a:t>corra </a:t>
            </a:r>
            <a:r>
              <a:rPr sz="800" spc="15" dirty="0">
                <a:latin typeface="Microsoft Sans Serif"/>
                <a:cs typeface="Microsoft Sans Serif"/>
              </a:rPr>
              <a:t>el </a:t>
            </a:r>
            <a:r>
              <a:rPr sz="800" spc="-200" dirty="0">
                <a:latin typeface="Microsoft Sans Serif"/>
                <a:cs typeface="Microsoft Sans Serif"/>
              </a:rPr>
              <a:t> </a:t>
            </a:r>
            <a:r>
              <a:rPr sz="800" spc="25" dirty="0">
                <a:latin typeface="Microsoft Sans Serif"/>
                <a:cs typeface="Microsoft Sans Serif"/>
              </a:rPr>
              <a:t>riesgo de </a:t>
            </a:r>
            <a:r>
              <a:rPr sz="800" spc="35" dirty="0">
                <a:latin typeface="Microsoft Sans Serif"/>
                <a:cs typeface="Microsoft Sans Serif"/>
              </a:rPr>
              <a:t>perder </a:t>
            </a:r>
            <a:r>
              <a:rPr sz="800" spc="15" dirty="0">
                <a:latin typeface="Microsoft Sans Serif"/>
                <a:cs typeface="Microsoft Sans Serif"/>
              </a:rPr>
              <a:t>el </a:t>
            </a:r>
            <a:r>
              <a:rPr sz="800" spc="25" dirty="0">
                <a:latin typeface="Microsoft Sans Serif"/>
                <a:cs typeface="Microsoft Sans Serif"/>
              </a:rPr>
              <a:t>sincronismo, </a:t>
            </a:r>
            <a:r>
              <a:rPr sz="800" spc="15" dirty="0">
                <a:latin typeface="Microsoft Sans Serif"/>
                <a:cs typeface="Microsoft Sans Serif"/>
              </a:rPr>
              <a:t>exceder </a:t>
            </a:r>
            <a:r>
              <a:rPr sz="800" spc="10" dirty="0">
                <a:latin typeface="Microsoft Sans Serif"/>
                <a:cs typeface="Microsoft Sans Serif"/>
              </a:rPr>
              <a:t>la </a:t>
            </a:r>
            <a:r>
              <a:rPr sz="800" spc="15" dirty="0">
                <a:latin typeface="Microsoft Sans Serif"/>
                <a:cs typeface="Microsoft Sans Serif"/>
              </a:rPr>
              <a:t>capacidad </a:t>
            </a:r>
            <a:r>
              <a:rPr sz="800" spc="25" dirty="0">
                <a:latin typeface="Microsoft Sans Serif"/>
                <a:cs typeface="Microsoft Sans Serif"/>
              </a:rPr>
              <a:t>de </a:t>
            </a:r>
            <a:r>
              <a:rPr sz="800" spc="30" dirty="0">
                <a:latin typeface="Microsoft Sans Serif"/>
                <a:cs typeface="Microsoft Sans Serif"/>
              </a:rPr>
              <a:t> </a:t>
            </a:r>
            <a:r>
              <a:rPr sz="800" spc="20" dirty="0">
                <a:latin typeface="Microsoft Sans Serif"/>
                <a:cs typeface="Microsoft Sans Serif"/>
              </a:rPr>
              <a:t>subexcitación </a:t>
            </a:r>
            <a:r>
              <a:rPr sz="800" spc="25" dirty="0">
                <a:latin typeface="Microsoft Sans Serif"/>
                <a:cs typeface="Microsoft Sans Serif"/>
              </a:rPr>
              <a:t>de </a:t>
            </a:r>
            <a:r>
              <a:rPr sz="800" spc="10" dirty="0">
                <a:latin typeface="Microsoft Sans Serif"/>
                <a:cs typeface="Microsoft Sans Serif"/>
              </a:rPr>
              <a:t>la </a:t>
            </a:r>
            <a:r>
              <a:rPr sz="800" spc="35" dirty="0">
                <a:latin typeface="Microsoft Sans Serif"/>
                <a:cs typeface="Microsoft Sans Serif"/>
              </a:rPr>
              <a:t>máquina o </a:t>
            </a:r>
            <a:r>
              <a:rPr sz="800" spc="20" dirty="0">
                <a:latin typeface="Microsoft Sans Serif"/>
                <a:cs typeface="Microsoft Sans Serif"/>
              </a:rPr>
              <a:t>dispararse </a:t>
            </a:r>
            <a:r>
              <a:rPr sz="800" spc="35" dirty="0">
                <a:latin typeface="Microsoft Sans Serif"/>
                <a:cs typeface="Microsoft Sans Serif"/>
              </a:rPr>
              <a:t>debido </a:t>
            </a:r>
            <a:r>
              <a:rPr sz="800" dirty="0">
                <a:latin typeface="Microsoft Sans Serif"/>
                <a:cs typeface="Microsoft Sans Serif"/>
              </a:rPr>
              <a:t>a </a:t>
            </a:r>
            <a:r>
              <a:rPr sz="800" spc="15" dirty="0">
                <a:latin typeface="Microsoft Sans Serif"/>
                <a:cs typeface="Microsoft Sans Serif"/>
              </a:rPr>
              <a:t>exceder el </a:t>
            </a:r>
            <a:r>
              <a:rPr sz="800" spc="20" dirty="0">
                <a:latin typeface="Microsoft Sans Serif"/>
                <a:cs typeface="Microsoft Sans Serif"/>
              </a:rPr>
              <a:t> ajuste </a:t>
            </a:r>
            <a:r>
              <a:rPr sz="800" spc="25" dirty="0">
                <a:latin typeface="Microsoft Sans Serif"/>
                <a:cs typeface="Microsoft Sans Serif"/>
              </a:rPr>
              <a:t>de </a:t>
            </a:r>
            <a:r>
              <a:rPr sz="800" spc="30" dirty="0">
                <a:latin typeface="Microsoft Sans Serif"/>
                <a:cs typeface="Microsoft Sans Serif"/>
              </a:rPr>
              <a:t>protección </a:t>
            </a:r>
            <a:r>
              <a:rPr sz="800" spc="25" dirty="0">
                <a:latin typeface="Microsoft Sans Serif"/>
                <a:cs typeface="Microsoft Sans Serif"/>
              </a:rPr>
              <a:t>de </a:t>
            </a:r>
            <a:r>
              <a:rPr sz="800" spc="30" dirty="0">
                <a:latin typeface="Microsoft Sans Serif"/>
                <a:cs typeface="Microsoft Sans Serif"/>
              </a:rPr>
              <a:t>pérdida </a:t>
            </a:r>
            <a:r>
              <a:rPr sz="800" spc="25" dirty="0">
                <a:latin typeface="Microsoft Sans Serif"/>
                <a:cs typeface="Microsoft Sans Serif"/>
              </a:rPr>
              <a:t>de </a:t>
            </a:r>
            <a:r>
              <a:rPr sz="800" spc="15" dirty="0">
                <a:latin typeface="Microsoft Sans Serif"/>
                <a:cs typeface="Microsoft Sans Serif"/>
              </a:rPr>
              <a:t>excitación. </a:t>
            </a:r>
            <a:r>
              <a:rPr sz="800" spc="-35" dirty="0">
                <a:latin typeface="Microsoft Sans Serif"/>
                <a:cs typeface="Microsoft Sans Serif"/>
              </a:rPr>
              <a:t>El </a:t>
            </a:r>
            <a:r>
              <a:rPr sz="800" spc="-40" dirty="0">
                <a:latin typeface="Microsoft Sans Serif"/>
                <a:cs typeface="Microsoft Sans Serif"/>
              </a:rPr>
              <a:t>UEL </a:t>
            </a:r>
            <a:r>
              <a:rPr sz="800" spc="25" dirty="0">
                <a:latin typeface="Microsoft Sans Serif"/>
                <a:cs typeface="Microsoft Sans Serif"/>
              </a:rPr>
              <a:t>debe evitar </a:t>
            </a:r>
            <a:r>
              <a:rPr sz="800" spc="10" dirty="0">
                <a:latin typeface="Microsoft Sans Serif"/>
                <a:cs typeface="Microsoft Sans Serif"/>
              </a:rPr>
              <a:t>la </a:t>
            </a:r>
            <a:r>
              <a:rPr sz="800" spc="-204" dirty="0">
                <a:latin typeface="Microsoft Sans Serif"/>
                <a:cs typeface="Microsoft Sans Serif"/>
              </a:rPr>
              <a:t> </a:t>
            </a:r>
            <a:r>
              <a:rPr sz="800" spc="25" dirty="0">
                <a:latin typeface="Microsoft Sans Serif"/>
                <a:cs typeface="Microsoft Sans Serif"/>
              </a:rPr>
              <a:t>reducción de </a:t>
            </a:r>
            <a:r>
              <a:rPr sz="800" spc="10" dirty="0">
                <a:latin typeface="Microsoft Sans Serif"/>
                <a:cs typeface="Microsoft Sans Serif"/>
              </a:rPr>
              <a:t>la </a:t>
            </a:r>
            <a:r>
              <a:rPr sz="800" spc="30" dirty="0">
                <a:latin typeface="Microsoft Sans Serif"/>
                <a:cs typeface="Microsoft Sans Serif"/>
              </a:rPr>
              <a:t>corriente </a:t>
            </a:r>
            <a:r>
              <a:rPr sz="800" spc="25" dirty="0">
                <a:latin typeface="Microsoft Sans Serif"/>
                <a:cs typeface="Microsoft Sans Serif"/>
              </a:rPr>
              <a:t>de </a:t>
            </a:r>
            <a:r>
              <a:rPr sz="800" spc="30" dirty="0">
                <a:latin typeface="Microsoft Sans Serif"/>
                <a:cs typeface="Microsoft Sans Serif"/>
              </a:rPr>
              <a:t>campo </a:t>
            </a:r>
            <a:r>
              <a:rPr sz="800" dirty="0">
                <a:latin typeface="Microsoft Sans Serif"/>
                <a:cs typeface="Microsoft Sans Serif"/>
              </a:rPr>
              <a:t>a </a:t>
            </a:r>
            <a:r>
              <a:rPr sz="800" spc="45" dirty="0">
                <a:latin typeface="Microsoft Sans Serif"/>
                <a:cs typeface="Microsoft Sans Serif"/>
              </a:rPr>
              <a:t>un </a:t>
            </a:r>
            <a:r>
              <a:rPr sz="800" spc="20" dirty="0">
                <a:latin typeface="Microsoft Sans Serif"/>
                <a:cs typeface="Microsoft Sans Serif"/>
              </a:rPr>
              <a:t>nivel </a:t>
            </a:r>
            <a:r>
              <a:rPr sz="800" spc="25" dirty="0">
                <a:latin typeface="Microsoft Sans Serif"/>
                <a:cs typeface="Microsoft Sans Serif"/>
              </a:rPr>
              <a:t>en </a:t>
            </a:r>
            <a:r>
              <a:rPr sz="800" spc="15" dirty="0">
                <a:latin typeface="Microsoft Sans Serif"/>
                <a:cs typeface="Microsoft Sans Serif"/>
              </a:rPr>
              <a:t>el </a:t>
            </a:r>
            <a:r>
              <a:rPr sz="800" spc="30" dirty="0">
                <a:latin typeface="Microsoft Sans Serif"/>
                <a:cs typeface="Microsoft Sans Serif"/>
              </a:rPr>
              <a:t>que pueda </a:t>
            </a:r>
            <a:r>
              <a:rPr sz="800" spc="35" dirty="0">
                <a:latin typeface="Microsoft Sans Serif"/>
                <a:cs typeface="Microsoft Sans Serif"/>
              </a:rPr>
              <a:t> operar</a:t>
            </a:r>
            <a:r>
              <a:rPr sz="800" spc="-10" dirty="0">
                <a:latin typeface="Microsoft Sans Serif"/>
                <a:cs typeface="Microsoft Sans Serif"/>
              </a:rPr>
              <a:t> </a:t>
            </a:r>
            <a:r>
              <a:rPr sz="800" spc="10" dirty="0">
                <a:latin typeface="Microsoft Sans Serif"/>
                <a:cs typeface="Microsoft Sans Serif"/>
              </a:rPr>
              <a:t>la</a:t>
            </a:r>
            <a:r>
              <a:rPr sz="800" spc="-5" dirty="0">
                <a:latin typeface="Microsoft Sans Serif"/>
                <a:cs typeface="Microsoft Sans Serif"/>
              </a:rPr>
              <a:t> </a:t>
            </a:r>
            <a:r>
              <a:rPr sz="800" spc="30" dirty="0">
                <a:latin typeface="Microsoft Sans Serif"/>
                <a:cs typeface="Microsoft Sans Serif"/>
              </a:rPr>
              <a:t>protección</a:t>
            </a:r>
            <a:r>
              <a:rPr sz="800" spc="-5" dirty="0">
                <a:latin typeface="Microsoft Sans Serif"/>
                <a:cs typeface="Microsoft Sans Serif"/>
              </a:rPr>
              <a:t> </a:t>
            </a:r>
            <a:r>
              <a:rPr sz="800" spc="25" dirty="0">
                <a:latin typeface="Microsoft Sans Serif"/>
                <a:cs typeface="Microsoft Sans Serif"/>
              </a:rPr>
              <a:t>de</a:t>
            </a:r>
            <a:r>
              <a:rPr sz="800" spc="-5" dirty="0">
                <a:latin typeface="Microsoft Sans Serif"/>
                <a:cs typeface="Microsoft Sans Serif"/>
              </a:rPr>
              <a:t> </a:t>
            </a:r>
            <a:r>
              <a:rPr sz="800" spc="30" dirty="0">
                <a:latin typeface="Microsoft Sans Serif"/>
                <a:cs typeface="Microsoft Sans Serif"/>
              </a:rPr>
              <a:t>pérdida</a:t>
            </a:r>
            <a:r>
              <a:rPr sz="800" spc="-5" dirty="0">
                <a:latin typeface="Microsoft Sans Serif"/>
                <a:cs typeface="Microsoft Sans Serif"/>
              </a:rPr>
              <a:t> </a:t>
            </a:r>
            <a:r>
              <a:rPr sz="800" spc="25" dirty="0">
                <a:latin typeface="Microsoft Sans Serif"/>
                <a:cs typeface="Microsoft Sans Serif"/>
              </a:rPr>
              <a:t>de</a:t>
            </a:r>
            <a:r>
              <a:rPr sz="800" spc="-5" dirty="0">
                <a:latin typeface="Microsoft Sans Serif"/>
                <a:cs typeface="Microsoft Sans Serif"/>
              </a:rPr>
              <a:t> </a:t>
            </a:r>
            <a:r>
              <a:rPr sz="800" spc="30" dirty="0">
                <a:latin typeface="Microsoft Sans Serif"/>
                <a:cs typeface="Microsoft Sans Serif"/>
              </a:rPr>
              <a:t>campo</a:t>
            </a:r>
            <a:r>
              <a:rPr sz="800" spc="-5" dirty="0">
                <a:latin typeface="Microsoft Sans Serif"/>
                <a:cs typeface="Microsoft Sans Serif"/>
              </a:rPr>
              <a:t> </a:t>
            </a:r>
            <a:r>
              <a:rPr sz="800" spc="25" dirty="0">
                <a:latin typeface="Microsoft Sans Serif"/>
                <a:cs typeface="Microsoft Sans Serif"/>
              </a:rPr>
              <a:t>del</a:t>
            </a:r>
            <a:r>
              <a:rPr sz="800" spc="-5" dirty="0">
                <a:latin typeface="Microsoft Sans Serif"/>
                <a:cs typeface="Microsoft Sans Serif"/>
              </a:rPr>
              <a:t> </a:t>
            </a:r>
            <a:r>
              <a:rPr sz="800" spc="30" dirty="0">
                <a:latin typeface="Microsoft Sans Serif"/>
                <a:cs typeface="Microsoft Sans Serif"/>
              </a:rPr>
              <a:t>generador.</a:t>
            </a:r>
            <a:endParaRPr sz="800">
              <a:latin typeface="Microsoft Sans Serif"/>
              <a:cs typeface="Microsoft Sans Serif"/>
            </a:endParaRPr>
          </a:p>
        </p:txBody>
      </p:sp>
      <p:sp>
        <p:nvSpPr>
          <p:cNvPr id="205" name="object 205"/>
          <p:cNvSpPr txBox="1"/>
          <p:nvPr/>
        </p:nvSpPr>
        <p:spPr>
          <a:xfrm>
            <a:off x="5916706" y="4026237"/>
            <a:ext cx="949510" cy="239809"/>
          </a:xfrm>
          <a:prstGeom prst="rect">
            <a:avLst/>
          </a:prstGeom>
        </p:spPr>
        <p:txBody>
          <a:bodyPr vert="horz" wrap="square" lIns="0" tIns="4445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350"/>
              </a:spcBef>
            </a:pPr>
            <a:r>
              <a:rPr sz="600" spc="20" dirty="0">
                <a:latin typeface="Microsoft Sans Serif"/>
                <a:cs typeface="Microsoft Sans Serif"/>
              </a:rPr>
              <a:t>Generador</a:t>
            </a:r>
            <a:endParaRPr sz="600">
              <a:latin typeface="Microsoft Sans Serif"/>
              <a:cs typeface="Microsoft Sans Serif"/>
            </a:endParaRPr>
          </a:p>
          <a:p>
            <a:pPr marL="29209">
              <a:lnSpc>
                <a:spcPct val="100000"/>
              </a:lnSpc>
              <a:spcBef>
                <a:spcPts val="204"/>
              </a:spcBef>
            </a:pPr>
            <a:r>
              <a:rPr sz="500" spc="10" dirty="0">
                <a:latin typeface="Microsoft Sans Serif"/>
                <a:cs typeface="Microsoft Sans Serif"/>
              </a:rPr>
              <a:t>Devanados</a:t>
            </a:r>
            <a:endParaRPr sz="500">
              <a:latin typeface="Microsoft Sans Serif"/>
              <a:cs typeface="Microsoft Sans Serif"/>
            </a:endParaRPr>
          </a:p>
        </p:txBody>
      </p:sp>
      <p:sp>
        <p:nvSpPr>
          <p:cNvPr id="206" name="object 206"/>
          <p:cNvSpPr txBox="1"/>
          <p:nvPr/>
        </p:nvSpPr>
        <p:spPr>
          <a:xfrm>
            <a:off x="1516830" y="4404101"/>
            <a:ext cx="2122521" cy="427355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38100" algn="ctr">
              <a:lnSpc>
                <a:spcPct val="100000"/>
              </a:lnSpc>
              <a:spcBef>
                <a:spcPts val="100"/>
              </a:spcBef>
            </a:pPr>
            <a:r>
              <a:rPr sz="550" spc="10" dirty="0">
                <a:latin typeface="Microsoft Sans Serif"/>
                <a:cs typeface="Microsoft Sans Serif"/>
              </a:rPr>
              <a:t>Alta</a:t>
            </a:r>
            <a:r>
              <a:rPr sz="550" spc="-30" dirty="0">
                <a:latin typeface="Microsoft Sans Serif"/>
                <a:cs typeface="Microsoft Sans Serif"/>
              </a:rPr>
              <a:t> </a:t>
            </a:r>
            <a:r>
              <a:rPr sz="550" spc="10" dirty="0">
                <a:latin typeface="Microsoft Sans Serif"/>
                <a:cs typeface="Microsoft Sans Serif"/>
              </a:rPr>
              <a:t>velocidad</a:t>
            </a:r>
            <a:endParaRPr sz="550">
              <a:latin typeface="Microsoft Sans Serif"/>
              <a:cs typeface="Microsoft Sans Serif"/>
            </a:endParaRPr>
          </a:p>
          <a:p>
            <a:pPr algn="ctr">
              <a:lnSpc>
                <a:spcPct val="100000"/>
              </a:lnSpc>
              <a:spcBef>
                <a:spcPts val="305"/>
              </a:spcBef>
            </a:pPr>
            <a:r>
              <a:rPr sz="400" dirty="0">
                <a:latin typeface="Microsoft Sans Serif"/>
                <a:cs typeface="Microsoft Sans Serif"/>
              </a:rPr>
              <a:t>Capacidad </a:t>
            </a:r>
            <a:r>
              <a:rPr sz="400" spc="10" dirty="0">
                <a:latin typeface="Microsoft Sans Serif"/>
                <a:cs typeface="Microsoft Sans Serif"/>
              </a:rPr>
              <a:t>para</a:t>
            </a:r>
            <a:r>
              <a:rPr sz="400" dirty="0">
                <a:latin typeface="Microsoft Sans Serif"/>
                <a:cs typeface="Microsoft Sans Serif"/>
              </a:rPr>
              <a:t> </a:t>
            </a:r>
            <a:r>
              <a:rPr sz="400" spc="20" dirty="0">
                <a:latin typeface="Microsoft Sans Serif"/>
                <a:cs typeface="Microsoft Sans Serif"/>
              </a:rPr>
              <a:t>interruptor/disyuntor</a:t>
            </a:r>
            <a:endParaRPr sz="400">
              <a:latin typeface="Microsoft Sans Serif"/>
              <a:cs typeface="Microsoft Sans Serif"/>
            </a:endParaRPr>
          </a:p>
          <a:p>
            <a:pPr marR="5080" algn="ctr">
              <a:lnSpc>
                <a:spcPct val="100000"/>
              </a:lnSpc>
              <a:spcBef>
                <a:spcPts val="150"/>
              </a:spcBef>
            </a:pPr>
            <a:r>
              <a:rPr sz="600" spc="20" dirty="0">
                <a:latin typeface="Microsoft Sans Serif"/>
                <a:cs typeface="Microsoft Sans Serif"/>
              </a:rPr>
              <a:t>de</a:t>
            </a:r>
            <a:r>
              <a:rPr sz="600" spc="-30" dirty="0">
                <a:latin typeface="Microsoft Sans Serif"/>
                <a:cs typeface="Microsoft Sans Serif"/>
              </a:rPr>
              <a:t> </a:t>
            </a:r>
            <a:r>
              <a:rPr sz="600" spc="35" dirty="0">
                <a:latin typeface="Microsoft Sans Serif"/>
                <a:cs typeface="Microsoft Sans Serif"/>
              </a:rPr>
              <a:t>interrumpir</a:t>
            </a:r>
            <a:r>
              <a:rPr sz="600" spc="-25" dirty="0">
                <a:latin typeface="Microsoft Sans Serif"/>
                <a:cs typeface="Microsoft Sans Serif"/>
              </a:rPr>
              <a:t> </a:t>
            </a:r>
            <a:r>
              <a:rPr sz="600" spc="-40" dirty="0">
                <a:latin typeface="Microsoft Sans Serif"/>
                <a:cs typeface="Microsoft Sans Serif"/>
              </a:rPr>
              <a:t>LRG</a:t>
            </a:r>
            <a:endParaRPr sz="600">
              <a:latin typeface="Microsoft Sans Serif"/>
              <a:cs typeface="Microsoft Sans Serif"/>
            </a:endParaRPr>
          </a:p>
          <a:p>
            <a:pPr algn="ctr">
              <a:lnSpc>
                <a:spcPct val="100000"/>
              </a:lnSpc>
              <a:spcBef>
                <a:spcPts val="70"/>
              </a:spcBef>
            </a:pPr>
            <a:r>
              <a:rPr sz="650" spc="10" dirty="0">
                <a:latin typeface="Microsoft Sans Serif"/>
                <a:cs typeface="Microsoft Sans Serif"/>
              </a:rPr>
              <a:t>Actual</a:t>
            </a:r>
            <a:endParaRPr sz="650">
              <a:latin typeface="Microsoft Sans Serif"/>
              <a:cs typeface="Microsoft Sans Serif"/>
            </a:endParaRPr>
          </a:p>
        </p:txBody>
      </p:sp>
      <p:sp>
        <p:nvSpPr>
          <p:cNvPr id="207" name="object 207"/>
          <p:cNvSpPr txBox="1"/>
          <p:nvPr/>
        </p:nvSpPr>
        <p:spPr>
          <a:xfrm>
            <a:off x="6668193" y="4626865"/>
            <a:ext cx="327216" cy="220573"/>
          </a:xfrm>
          <a:prstGeom prst="rect">
            <a:avLst/>
          </a:prstGeom>
          <a:ln w="15239">
            <a:solidFill>
              <a:srgbClr val="000000"/>
            </a:solidFill>
          </a:ln>
        </p:spPr>
        <p:txBody>
          <a:bodyPr vert="horz" wrap="square" lIns="0" tIns="5080" rIns="0" bIns="0" rtlCol="0">
            <a:spAutoFit/>
          </a:bodyPr>
          <a:lstStyle/>
          <a:p>
            <a:pPr>
              <a:lnSpc>
                <a:spcPct val="100000"/>
              </a:lnSpc>
              <a:spcBef>
                <a:spcPts val="40"/>
              </a:spcBef>
            </a:pPr>
            <a:endParaRPr sz="700">
              <a:latin typeface="Times New Roman"/>
              <a:cs typeface="Times New Roman"/>
            </a:endParaRPr>
          </a:p>
          <a:p>
            <a:pPr marL="38100">
              <a:lnSpc>
                <a:spcPct val="100000"/>
              </a:lnSpc>
            </a:pPr>
            <a:r>
              <a:rPr sz="700" spc="-75" dirty="0">
                <a:latin typeface="Microsoft Sans Serif"/>
                <a:cs typeface="Microsoft Sans Serif"/>
              </a:rPr>
              <a:t>R</a:t>
            </a:r>
            <a:endParaRPr sz="700">
              <a:latin typeface="Microsoft Sans Serif"/>
              <a:cs typeface="Microsoft Sans Serif"/>
            </a:endParaRPr>
          </a:p>
        </p:txBody>
      </p:sp>
      <p:sp>
        <p:nvSpPr>
          <p:cNvPr id="208" name="object 208"/>
          <p:cNvSpPr txBox="1"/>
          <p:nvPr/>
        </p:nvSpPr>
        <p:spPr>
          <a:xfrm>
            <a:off x="7126244" y="4731019"/>
            <a:ext cx="1371677" cy="220573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35560" algn="ctr">
              <a:lnSpc>
                <a:spcPct val="100000"/>
              </a:lnSpc>
              <a:spcBef>
                <a:spcPts val="100"/>
              </a:spcBef>
            </a:pPr>
            <a:r>
              <a:rPr sz="700" spc="-35" dirty="0">
                <a:latin typeface="Microsoft Sans Serif"/>
                <a:cs typeface="Microsoft Sans Serif"/>
              </a:rPr>
              <a:t>HRG</a:t>
            </a:r>
            <a:endParaRPr sz="700">
              <a:latin typeface="Microsoft Sans Serif"/>
              <a:cs typeface="Microsoft Sans Serif"/>
            </a:endParaRPr>
          </a:p>
          <a:p>
            <a:pPr algn="ctr">
              <a:lnSpc>
                <a:spcPct val="100000"/>
              </a:lnSpc>
              <a:spcBef>
                <a:spcPts val="25"/>
              </a:spcBef>
            </a:pPr>
            <a:r>
              <a:rPr sz="650" spc="20" dirty="0">
                <a:latin typeface="Microsoft Sans Serif"/>
                <a:cs typeface="Microsoft Sans Serif"/>
              </a:rPr>
              <a:t>Menos</a:t>
            </a:r>
            <a:r>
              <a:rPr sz="650" spc="-25" dirty="0">
                <a:latin typeface="Microsoft Sans Serif"/>
                <a:cs typeface="Microsoft Sans Serif"/>
              </a:rPr>
              <a:t> </a:t>
            </a:r>
            <a:r>
              <a:rPr sz="650" spc="20" dirty="0">
                <a:latin typeface="Microsoft Sans Serif"/>
                <a:cs typeface="Microsoft Sans Serif"/>
              </a:rPr>
              <a:t>de</a:t>
            </a:r>
            <a:r>
              <a:rPr sz="650" spc="-25" dirty="0">
                <a:latin typeface="Microsoft Sans Serif"/>
                <a:cs typeface="Microsoft Sans Serif"/>
              </a:rPr>
              <a:t> </a:t>
            </a:r>
            <a:r>
              <a:rPr sz="650" spc="10" dirty="0">
                <a:latin typeface="Microsoft Sans Serif"/>
                <a:cs typeface="Microsoft Sans Serif"/>
              </a:rPr>
              <a:t>10</a:t>
            </a:r>
            <a:r>
              <a:rPr sz="650" spc="-25" dirty="0">
                <a:latin typeface="Microsoft Sans Serif"/>
                <a:cs typeface="Microsoft Sans Serif"/>
              </a:rPr>
              <a:t> </a:t>
            </a:r>
            <a:r>
              <a:rPr sz="650" spc="-20" dirty="0">
                <a:latin typeface="Microsoft Sans Serif"/>
                <a:cs typeface="Microsoft Sans Serif"/>
              </a:rPr>
              <a:t>A</a:t>
            </a:r>
            <a:endParaRPr sz="650">
              <a:latin typeface="Microsoft Sans Serif"/>
              <a:cs typeface="Microsoft Sans Serif"/>
            </a:endParaRPr>
          </a:p>
        </p:txBody>
      </p:sp>
      <p:sp>
        <p:nvSpPr>
          <p:cNvPr id="209" name="object 209"/>
          <p:cNvSpPr txBox="1"/>
          <p:nvPr/>
        </p:nvSpPr>
        <p:spPr>
          <a:xfrm>
            <a:off x="3150626" y="5022092"/>
            <a:ext cx="977265" cy="220573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8255" algn="ctr">
              <a:lnSpc>
                <a:spcPct val="100000"/>
              </a:lnSpc>
              <a:spcBef>
                <a:spcPts val="100"/>
              </a:spcBef>
            </a:pPr>
            <a:r>
              <a:rPr sz="700" spc="-45" dirty="0">
                <a:latin typeface="Microsoft Sans Serif"/>
                <a:cs typeface="Microsoft Sans Serif"/>
              </a:rPr>
              <a:t>LRG</a:t>
            </a:r>
            <a:endParaRPr sz="700">
              <a:latin typeface="Microsoft Sans Serif"/>
              <a:cs typeface="Microsoft Sans Serif"/>
            </a:endParaRPr>
          </a:p>
          <a:p>
            <a:pPr algn="ctr">
              <a:lnSpc>
                <a:spcPct val="100000"/>
              </a:lnSpc>
              <a:spcBef>
                <a:spcPts val="25"/>
              </a:spcBef>
            </a:pPr>
            <a:r>
              <a:rPr sz="650" spc="25" dirty="0">
                <a:latin typeface="Microsoft Sans Serif"/>
                <a:cs typeface="Microsoft Sans Serif"/>
              </a:rPr>
              <a:t>200–400</a:t>
            </a:r>
            <a:r>
              <a:rPr sz="650" spc="-40" dirty="0">
                <a:latin typeface="Microsoft Sans Serif"/>
                <a:cs typeface="Microsoft Sans Serif"/>
              </a:rPr>
              <a:t> </a:t>
            </a:r>
            <a:r>
              <a:rPr sz="650" spc="-20" dirty="0">
                <a:latin typeface="Microsoft Sans Serif"/>
                <a:cs typeface="Microsoft Sans Serif"/>
              </a:rPr>
              <a:t>A</a:t>
            </a:r>
            <a:endParaRPr sz="650">
              <a:latin typeface="Microsoft Sans Serif"/>
              <a:cs typeface="Microsoft Sans Serif"/>
            </a:endParaRPr>
          </a:p>
        </p:txBody>
      </p:sp>
      <p:sp>
        <p:nvSpPr>
          <p:cNvPr id="210" name="object 210"/>
          <p:cNvSpPr txBox="1"/>
          <p:nvPr/>
        </p:nvSpPr>
        <p:spPr>
          <a:xfrm>
            <a:off x="4392874" y="4924045"/>
            <a:ext cx="327216" cy="338455"/>
          </a:xfrm>
          <a:prstGeom prst="rect">
            <a:avLst/>
          </a:prstGeom>
          <a:ln w="15239">
            <a:solidFill>
              <a:srgbClr val="000000"/>
            </a:solidFill>
          </a:ln>
        </p:spPr>
        <p:txBody>
          <a:bodyPr vert="horz" wrap="square" lIns="0" tIns="3810" rIns="0" bIns="0" rtlCol="0">
            <a:spAutoFit/>
          </a:bodyPr>
          <a:lstStyle/>
          <a:p>
            <a:pPr>
              <a:lnSpc>
                <a:spcPct val="100000"/>
              </a:lnSpc>
              <a:spcBef>
                <a:spcPts val="30"/>
              </a:spcBef>
            </a:pPr>
            <a:endParaRPr sz="700">
              <a:latin typeface="Times New Roman"/>
              <a:cs typeface="Times New Roman"/>
            </a:endParaRPr>
          </a:p>
          <a:p>
            <a:pPr marL="37465">
              <a:lnSpc>
                <a:spcPct val="100000"/>
              </a:lnSpc>
            </a:pPr>
            <a:r>
              <a:rPr sz="700" spc="-75" dirty="0">
                <a:latin typeface="Microsoft Sans Serif"/>
                <a:cs typeface="Microsoft Sans Serif"/>
              </a:rPr>
              <a:t>R</a:t>
            </a:r>
            <a:endParaRPr sz="700">
              <a:latin typeface="Microsoft Sans Serif"/>
              <a:cs typeface="Microsoft Sans Serif"/>
            </a:endParaRPr>
          </a:p>
          <a:p>
            <a:pPr marL="17780">
              <a:lnSpc>
                <a:spcPct val="100000"/>
              </a:lnSpc>
              <a:spcBef>
                <a:spcPts val="60"/>
              </a:spcBef>
            </a:pPr>
            <a:r>
              <a:rPr sz="650" u="heavy" dirty="0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 </a:t>
            </a:r>
            <a:r>
              <a:rPr sz="650" u="heavy" spc="-25" dirty="0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 </a:t>
            </a:r>
            <a:endParaRPr sz="650">
              <a:latin typeface="Times New Roman"/>
              <a:cs typeface="Times New Roman"/>
            </a:endParaRPr>
          </a:p>
        </p:txBody>
      </p:sp>
      <p:sp>
        <p:nvSpPr>
          <p:cNvPr id="211" name="object 211"/>
          <p:cNvSpPr txBox="1"/>
          <p:nvPr/>
        </p:nvSpPr>
        <p:spPr>
          <a:xfrm>
            <a:off x="1415190" y="5522953"/>
            <a:ext cx="3454757" cy="89768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sz="500" spc="-5" dirty="0">
                <a:latin typeface="Microsoft Sans Serif"/>
                <a:cs typeface="Microsoft Sans Serif"/>
              </a:rPr>
              <a:t>Fig.</a:t>
            </a:r>
            <a:r>
              <a:rPr sz="500" spc="-10" dirty="0">
                <a:latin typeface="Microsoft Sans Serif"/>
                <a:cs typeface="Microsoft Sans Serif"/>
              </a:rPr>
              <a:t> </a:t>
            </a:r>
            <a:r>
              <a:rPr sz="500" spc="-5" dirty="0">
                <a:latin typeface="Microsoft Sans Serif"/>
                <a:cs typeface="Microsoft Sans Serif"/>
              </a:rPr>
              <a:t>9.- </a:t>
            </a:r>
            <a:r>
              <a:rPr sz="500" spc="20" dirty="0">
                <a:latin typeface="Microsoft Sans Serif"/>
                <a:cs typeface="Microsoft Sans Serif"/>
              </a:rPr>
              <a:t>Métodos</a:t>
            </a:r>
            <a:r>
              <a:rPr sz="500" spc="-10" dirty="0">
                <a:latin typeface="Microsoft Sans Serif"/>
                <a:cs typeface="Microsoft Sans Serif"/>
              </a:rPr>
              <a:t> </a:t>
            </a:r>
            <a:r>
              <a:rPr sz="500" spc="15" dirty="0">
                <a:latin typeface="Microsoft Sans Serif"/>
                <a:cs typeface="Microsoft Sans Serif"/>
              </a:rPr>
              <a:t>de</a:t>
            </a:r>
            <a:r>
              <a:rPr sz="500" spc="-5" dirty="0">
                <a:latin typeface="Microsoft Sans Serif"/>
                <a:cs typeface="Microsoft Sans Serif"/>
              </a:rPr>
              <a:t> </a:t>
            </a:r>
            <a:r>
              <a:rPr sz="500" spc="5" dirty="0">
                <a:latin typeface="Microsoft Sans Serif"/>
                <a:cs typeface="Microsoft Sans Serif"/>
              </a:rPr>
              <a:t>Puesta</a:t>
            </a:r>
            <a:r>
              <a:rPr sz="500" spc="-10" dirty="0">
                <a:latin typeface="Microsoft Sans Serif"/>
                <a:cs typeface="Microsoft Sans Serif"/>
              </a:rPr>
              <a:t> </a:t>
            </a:r>
            <a:r>
              <a:rPr sz="500" dirty="0">
                <a:latin typeface="Microsoft Sans Serif"/>
                <a:cs typeface="Microsoft Sans Serif"/>
              </a:rPr>
              <a:t>a</a:t>
            </a:r>
            <a:r>
              <a:rPr sz="500" spc="-5" dirty="0">
                <a:latin typeface="Microsoft Sans Serif"/>
                <a:cs typeface="Microsoft Sans Serif"/>
              </a:rPr>
              <a:t> </a:t>
            </a:r>
            <a:r>
              <a:rPr sz="500" spc="10" dirty="0">
                <a:latin typeface="Microsoft Sans Serif"/>
                <a:cs typeface="Microsoft Sans Serif"/>
              </a:rPr>
              <a:t>Tierra</a:t>
            </a:r>
            <a:r>
              <a:rPr sz="500" spc="-5" dirty="0">
                <a:latin typeface="Microsoft Sans Serif"/>
                <a:cs typeface="Microsoft Sans Serif"/>
              </a:rPr>
              <a:t> </a:t>
            </a:r>
            <a:r>
              <a:rPr sz="500" spc="15" dirty="0">
                <a:latin typeface="Microsoft Sans Serif"/>
                <a:cs typeface="Microsoft Sans Serif"/>
              </a:rPr>
              <a:t>del</a:t>
            </a:r>
            <a:r>
              <a:rPr sz="500" spc="-10" dirty="0">
                <a:latin typeface="Microsoft Sans Serif"/>
                <a:cs typeface="Microsoft Sans Serif"/>
              </a:rPr>
              <a:t> </a:t>
            </a:r>
            <a:r>
              <a:rPr sz="500" spc="15" dirty="0">
                <a:latin typeface="Microsoft Sans Serif"/>
                <a:cs typeface="Microsoft Sans Serif"/>
              </a:rPr>
              <a:t>Generador</a:t>
            </a:r>
            <a:endParaRPr sz="500">
              <a:latin typeface="Microsoft Sans Serif"/>
              <a:cs typeface="Microsoft Sans Serif"/>
            </a:endParaRPr>
          </a:p>
        </p:txBody>
      </p:sp>
      <p:sp>
        <p:nvSpPr>
          <p:cNvPr id="212" name="object 212"/>
          <p:cNvSpPr txBox="1"/>
          <p:nvPr/>
        </p:nvSpPr>
        <p:spPr>
          <a:xfrm>
            <a:off x="1415217" y="5763945"/>
            <a:ext cx="7422250" cy="1633267"/>
          </a:xfrm>
          <a:prstGeom prst="rect">
            <a:avLst/>
          </a:prstGeom>
        </p:spPr>
        <p:txBody>
          <a:bodyPr vert="horz" wrap="square" lIns="0" tIns="31114" rIns="0" bIns="0" rtlCol="0">
            <a:spAutoFit/>
          </a:bodyPr>
          <a:lstStyle/>
          <a:p>
            <a:pPr marL="192405">
              <a:lnSpc>
                <a:spcPct val="100000"/>
              </a:lnSpc>
              <a:spcBef>
                <a:spcPts val="244"/>
              </a:spcBef>
            </a:pPr>
            <a:r>
              <a:rPr sz="750" spc="-5" dirty="0">
                <a:latin typeface="Microsoft Sans Serif"/>
                <a:cs typeface="Microsoft Sans Serif"/>
              </a:rPr>
              <a:t>VI.</a:t>
            </a:r>
            <a:r>
              <a:rPr sz="750" spc="-20" dirty="0">
                <a:latin typeface="Microsoft Sans Serif"/>
                <a:cs typeface="Microsoft Sans Serif"/>
              </a:rPr>
              <a:t> GRAMO</a:t>
            </a:r>
            <a:r>
              <a:rPr sz="600" spc="-20" dirty="0">
                <a:latin typeface="Microsoft Sans Serif"/>
                <a:cs typeface="Microsoft Sans Serif"/>
              </a:rPr>
              <a:t>ENÉRAL</a:t>
            </a:r>
            <a:r>
              <a:rPr sz="750" spc="-20" dirty="0">
                <a:latin typeface="Microsoft Sans Serif"/>
                <a:cs typeface="Microsoft Sans Serif"/>
              </a:rPr>
              <a:t>D</a:t>
            </a:r>
            <a:r>
              <a:rPr sz="600" spc="-20" dirty="0">
                <a:latin typeface="Microsoft Sans Serif"/>
                <a:cs typeface="Microsoft Sans Serif"/>
              </a:rPr>
              <a:t>DISCUSIÓN</a:t>
            </a:r>
            <a:r>
              <a:rPr sz="600" spc="-15" dirty="0">
                <a:latin typeface="Microsoft Sans Serif"/>
                <a:cs typeface="Microsoft Sans Serif"/>
              </a:rPr>
              <a:t> DE</a:t>
            </a:r>
            <a:r>
              <a:rPr sz="750" spc="-15" dirty="0">
                <a:latin typeface="Microsoft Sans Serif"/>
                <a:cs typeface="Microsoft Sans Serif"/>
              </a:rPr>
              <a:t>GRAMO</a:t>
            </a:r>
            <a:r>
              <a:rPr sz="600" spc="-15" dirty="0">
                <a:latin typeface="Microsoft Sans Serif"/>
                <a:cs typeface="Microsoft Sans Serif"/>
              </a:rPr>
              <a:t>ENERADOR</a:t>
            </a:r>
            <a:r>
              <a:rPr sz="750" spc="-15" dirty="0">
                <a:latin typeface="Microsoft Sans Serif"/>
                <a:cs typeface="Microsoft Sans Serif"/>
              </a:rPr>
              <a:t>mi</a:t>
            </a:r>
            <a:r>
              <a:rPr sz="600" spc="-15" dirty="0">
                <a:latin typeface="Microsoft Sans Serif"/>
                <a:cs typeface="Microsoft Sans Serif"/>
              </a:rPr>
              <a:t>XCITACIÓN</a:t>
            </a:r>
            <a:endParaRPr sz="600">
              <a:latin typeface="Microsoft Sans Serif"/>
              <a:cs typeface="Microsoft Sans Serif"/>
            </a:endParaRPr>
          </a:p>
          <a:p>
            <a:pPr marL="581025">
              <a:lnSpc>
                <a:spcPct val="100000"/>
              </a:lnSpc>
              <a:spcBef>
                <a:spcPts val="160"/>
              </a:spcBef>
            </a:pPr>
            <a:r>
              <a:rPr sz="850" spc="-30" dirty="0">
                <a:latin typeface="Microsoft Sans Serif"/>
                <a:cs typeface="Microsoft Sans Serif"/>
              </a:rPr>
              <a:t>C</a:t>
            </a:r>
            <a:r>
              <a:rPr sz="700" spc="-30" dirty="0">
                <a:latin typeface="Microsoft Sans Serif"/>
                <a:cs typeface="Microsoft Sans Serif"/>
              </a:rPr>
              <a:t>ONTROL</a:t>
            </a:r>
            <a:r>
              <a:rPr sz="700" spc="-5" dirty="0">
                <a:latin typeface="Microsoft Sans Serif"/>
                <a:cs typeface="Microsoft Sans Serif"/>
              </a:rPr>
              <a:t> </a:t>
            </a:r>
            <a:r>
              <a:rPr sz="700" spc="-25" dirty="0">
                <a:latin typeface="Microsoft Sans Serif"/>
                <a:cs typeface="Microsoft Sans Serif"/>
              </a:rPr>
              <a:t>Y</a:t>
            </a:r>
            <a:r>
              <a:rPr sz="850" spc="-25" dirty="0">
                <a:latin typeface="Microsoft Sans Serif"/>
                <a:cs typeface="Microsoft Sans Serif"/>
              </a:rPr>
              <a:t>GRAMO</a:t>
            </a:r>
            <a:r>
              <a:rPr sz="700" spc="-25" dirty="0">
                <a:latin typeface="Microsoft Sans Serif"/>
                <a:cs typeface="Microsoft Sans Serif"/>
              </a:rPr>
              <a:t>ENERADOR</a:t>
            </a:r>
            <a:r>
              <a:rPr sz="850" spc="-25" dirty="0">
                <a:latin typeface="Microsoft Sans Serif"/>
                <a:cs typeface="Microsoft Sans Serif"/>
              </a:rPr>
              <a:t>C</a:t>
            </a:r>
            <a:r>
              <a:rPr sz="700" spc="-25" dirty="0">
                <a:latin typeface="Microsoft Sans Serif"/>
                <a:cs typeface="Microsoft Sans Serif"/>
              </a:rPr>
              <a:t>APABILIDAD</a:t>
            </a:r>
            <a:endParaRPr sz="700">
              <a:latin typeface="Microsoft Sans Serif"/>
              <a:cs typeface="Microsoft Sans Serif"/>
            </a:endParaRPr>
          </a:p>
          <a:p>
            <a:pPr>
              <a:lnSpc>
                <a:spcPct val="100000"/>
              </a:lnSpc>
              <a:spcBef>
                <a:spcPts val="40"/>
              </a:spcBef>
            </a:pPr>
            <a:endParaRPr sz="900">
              <a:latin typeface="Microsoft Sans Serif"/>
              <a:cs typeface="Microsoft Sans Serif"/>
            </a:endParaRPr>
          </a:p>
          <a:p>
            <a:pPr marL="12700">
              <a:lnSpc>
                <a:spcPct val="100000"/>
              </a:lnSpc>
            </a:pPr>
            <a:r>
              <a:rPr sz="500" spc="-10" dirty="0">
                <a:latin typeface="Microsoft Sans Serif"/>
                <a:cs typeface="Microsoft Sans Serif"/>
              </a:rPr>
              <a:t>A.</a:t>
            </a:r>
            <a:r>
              <a:rPr sz="500" spc="-5" dirty="0">
                <a:latin typeface="Microsoft Sans Serif"/>
                <a:cs typeface="Microsoft Sans Serif"/>
              </a:rPr>
              <a:t> </a:t>
            </a:r>
            <a:r>
              <a:rPr sz="500" spc="5" dirty="0">
                <a:latin typeface="Microsoft Sans Serif"/>
                <a:cs typeface="Microsoft Sans Serif"/>
              </a:rPr>
              <a:t>Conceptos</a:t>
            </a:r>
            <a:r>
              <a:rPr sz="500" spc="-5" dirty="0">
                <a:latin typeface="Microsoft Sans Serif"/>
                <a:cs typeface="Microsoft Sans Serif"/>
              </a:rPr>
              <a:t> </a:t>
            </a:r>
            <a:r>
              <a:rPr sz="500" spc="5" dirty="0">
                <a:latin typeface="Microsoft Sans Serif"/>
                <a:cs typeface="Microsoft Sans Serif"/>
              </a:rPr>
              <a:t>básicos</a:t>
            </a:r>
            <a:r>
              <a:rPr sz="500" spc="-5" dirty="0">
                <a:latin typeface="Microsoft Sans Serif"/>
                <a:cs typeface="Microsoft Sans Serif"/>
              </a:rPr>
              <a:t> </a:t>
            </a:r>
            <a:r>
              <a:rPr sz="500" spc="15" dirty="0">
                <a:latin typeface="Microsoft Sans Serif"/>
                <a:cs typeface="Microsoft Sans Serif"/>
              </a:rPr>
              <a:t>del</a:t>
            </a:r>
            <a:r>
              <a:rPr sz="500" dirty="0">
                <a:latin typeface="Microsoft Sans Serif"/>
                <a:cs typeface="Microsoft Sans Serif"/>
              </a:rPr>
              <a:t> </a:t>
            </a:r>
            <a:r>
              <a:rPr sz="500" spc="20" dirty="0">
                <a:latin typeface="Microsoft Sans Serif"/>
                <a:cs typeface="Microsoft Sans Serif"/>
              </a:rPr>
              <a:t>control</a:t>
            </a:r>
            <a:r>
              <a:rPr sz="500" spc="-5" dirty="0">
                <a:latin typeface="Microsoft Sans Serif"/>
                <a:cs typeface="Microsoft Sans Serif"/>
              </a:rPr>
              <a:t> </a:t>
            </a:r>
            <a:r>
              <a:rPr sz="500" spc="15" dirty="0">
                <a:latin typeface="Microsoft Sans Serif"/>
                <a:cs typeface="Microsoft Sans Serif"/>
              </a:rPr>
              <a:t>de</a:t>
            </a:r>
            <a:r>
              <a:rPr sz="500" spc="-5" dirty="0">
                <a:latin typeface="Microsoft Sans Serif"/>
                <a:cs typeface="Microsoft Sans Serif"/>
              </a:rPr>
              <a:t> </a:t>
            </a:r>
            <a:r>
              <a:rPr sz="500" spc="10" dirty="0">
                <a:latin typeface="Microsoft Sans Serif"/>
                <a:cs typeface="Microsoft Sans Serif"/>
              </a:rPr>
              <a:t>excitación</a:t>
            </a:r>
            <a:endParaRPr sz="500">
              <a:latin typeface="Microsoft Sans Serif"/>
              <a:cs typeface="Microsoft Sans Serif"/>
            </a:endParaRPr>
          </a:p>
          <a:p>
            <a:pPr marL="12700" marR="53975" indent="154940">
              <a:lnSpc>
                <a:spcPct val="142900"/>
              </a:lnSpc>
              <a:spcBef>
                <a:spcPts val="280"/>
              </a:spcBef>
            </a:pPr>
            <a:r>
              <a:rPr sz="700" spc="20" dirty="0">
                <a:latin typeface="Microsoft Sans Serif"/>
                <a:cs typeface="Microsoft Sans Serif"/>
              </a:rPr>
              <a:t>Un </a:t>
            </a:r>
            <a:r>
              <a:rPr sz="700" spc="15" dirty="0">
                <a:latin typeface="Microsoft Sans Serif"/>
                <a:cs typeface="Microsoft Sans Serif"/>
              </a:rPr>
              <a:t>sistema </a:t>
            </a:r>
            <a:r>
              <a:rPr sz="700" spc="20" dirty="0">
                <a:latin typeface="Microsoft Sans Serif"/>
                <a:cs typeface="Microsoft Sans Serif"/>
              </a:rPr>
              <a:t>de </a:t>
            </a:r>
            <a:r>
              <a:rPr sz="700" spc="15" dirty="0">
                <a:latin typeface="Microsoft Sans Serif"/>
                <a:cs typeface="Microsoft Sans Serif"/>
              </a:rPr>
              <a:t>excitación </a:t>
            </a:r>
            <a:r>
              <a:rPr sz="700" spc="20" dirty="0">
                <a:latin typeface="Microsoft Sans Serif"/>
                <a:cs typeface="Microsoft Sans Serif"/>
              </a:rPr>
              <a:t>de </a:t>
            </a:r>
            <a:r>
              <a:rPr sz="700" spc="30" dirty="0">
                <a:latin typeface="Microsoft Sans Serif"/>
                <a:cs typeface="Microsoft Sans Serif"/>
              </a:rPr>
              <a:t>generador proporciona </a:t>
            </a:r>
            <a:r>
              <a:rPr sz="700" spc="10" dirty="0">
                <a:latin typeface="Microsoft Sans Serif"/>
                <a:cs typeface="Microsoft Sans Serif"/>
              </a:rPr>
              <a:t>la </a:t>
            </a:r>
            <a:r>
              <a:rPr sz="700" spc="25" dirty="0">
                <a:latin typeface="Microsoft Sans Serif"/>
                <a:cs typeface="Microsoft Sans Serif"/>
              </a:rPr>
              <a:t>energía para </a:t>
            </a:r>
            <a:r>
              <a:rPr sz="700" spc="10" dirty="0">
                <a:latin typeface="Microsoft Sans Serif"/>
                <a:cs typeface="Microsoft Sans Serif"/>
              </a:rPr>
              <a:t>el </a:t>
            </a:r>
            <a:r>
              <a:rPr sz="700" spc="15" dirty="0">
                <a:latin typeface="Microsoft Sans Serif"/>
                <a:cs typeface="Microsoft Sans Serif"/>
              </a:rPr>
              <a:t> </a:t>
            </a:r>
            <a:r>
              <a:rPr sz="700" spc="25" dirty="0">
                <a:latin typeface="Microsoft Sans Serif"/>
                <a:cs typeface="Microsoft Sans Serif"/>
              </a:rPr>
              <a:t>campo magnético </a:t>
            </a:r>
            <a:r>
              <a:rPr sz="700" spc="15" dirty="0">
                <a:latin typeface="Microsoft Sans Serif"/>
                <a:cs typeface="Microsoft Sans Serif"/>
              </a:rPr>
              <a:t>(que </a:t>
            </a:r>
            <a:r>
              <a:rPr sz="700" spc="10" dirty="0">
                <a:latin typeface="Microsoft Sans Serif"/>
                <a:cs typeface="Microsoft Sans Serif"/>
              </a:rPr>
              <a:t>satisface la </a:t>
            </a:r>
            <a:r>
              <a:rPr sz="700" spc="15" dirty="0">
                <a:latin typeface="Microsoft Sans Serif"/>
                <a:cs typeface="Microsoft Sans Serif"/>
              </a:rPr>
              <a:t>reactancia </a:t>
            </a:r>
            <a:r>
              <a:rPr sz="700" spc="20" dirty="0">
                <a:latin typeface="Microsoft Sans Serif"/>
                <a:cs typeface="Microsoft Sans Serif"/>
              </a:rPr>
              <a:t>de magnetización) </a:t>
            </a:r>
            <a:r>
              <a:rPr sz="700" spc="30" dirty="0">
                <a:latin typeface="Microsoft Sans Serif"/>
                <a:cs typeface="Microsoft Sans Serif"/>
              </a:rPr>
              <a:t>que </a:t>
            </a:r>
            <a:r>
              <a:rPr sz="700" spc="35" dirty="0">
                <a:latin typeface="Microsoft Sans Serif"/>
                <a:cs typeface="Microsoft Sans Serif"/>
              </a:rPr>
              <a:t> </a:t>
            </a:r>
            <a:r>
              <a:rPr sz="700" spc="30" dirty="0">
                <a:latin typeface="Microsoft Sans Serif"/>
                <a:cs typeface="Microsoft Sans Serif"/>
              </a:rPr>
              <a:t>mantiene </a:t>
            </a:r>
            <a:r>
              <a:rPr sz="700" spc="10" dirty="0">
                <a:latin typeface="Microsoft Sans Serif"/>
                <a:cs typeface="Microsoft Sans Serif"/>
              </a:rPr>
              <a:t>el </a:t>
            </a:r>
            <a:r>
              <a:rPr sz="700" spc="30" dirty="0">
                <a:latin typeface="Microsoft Sans Serif"/>
                <a:cs typeface="Microsoft Sans Serif"/>
              </a:rPr>
              <a:t>generador </a:t>
            </a:r>
            <a:r>
              <a:rPr sz="700" spc="20" dirty="0">
                <a:latin typeface="Microsoft Sans Serif"/>
                <a:cs typeface="Microsoft Sans Serif"/>
              </a:rPr>
              <a:t>en </a:t>
            </a:r>
            <a:r>
              <a:rPr sz="700" spc="25" dirty="0">
                <a:latin typeface="Microsoft Sans Serif"/>
                <a:cs typeface="Microsoft Sans Serif"/>
              </a:rPr>
              <a:t>sincronismo </a:t>
            </a:r>
            <a:r>
              <a:rPr sz="700" spc="20" dirty="0">
                <a:latin typeface="Microsoft Sans Serif"/>
                <a:cs typeface="Microsoft Sans Serif"/>
              </a:rPr>
              <a:t>con </a:t>
            </a:r>
            <a:r>
              <a:rPr sz="700" spc="10" dirty="0">
                <a:latin typeface="Microsoft Sans Serif"/>
                <a:cs typeface="Microsoft Sans Serif"/>
              </a:rPr>
              <a:t>el </a:t>
            </a:r>
            <a:r>
              <a:rPr sz="700" spc="15" dirty="0">
                <a:latin typeface="Microsoft Sans Serif"/>
                <a:cs typeface="Microsoft Sans Serif"/>
              </a:rPr>
              <a:t>sistema </a:t>
            </a:r>
            <a:r>
              <a:rPr sz="700" spc="20" dirty="0">
                <a:latin typeface="Microsoft Sans Serif"/>
                <a:cs typeface="Microsoft Sans Serif"/>
              </a:rPr>
              <a:t>de energía. </a:t>
            </a:r>
            <a:r>
              <a:rPr sz="700" spc="-5" dirty="0">
                <a:latin typeface="Microsoft Sans Serif"/>
                <a:cs typeface="Microsoft Sans Serif"/>
              </a:rPr>
              <a:t>Los </a:t>
            </a:r>
            <a:r>
              <a:rPr sz="700" dirty="0">
                <a:latin typeface="Microsoft Sans Serif"/>
                <a:cs typeface="Microsoft Sans Serif"/>
              </a:rPr>
              <a:t> </a:t>
            </a:r>
            <a:r>
              <a:rPr sz="700" spc="15" dirty="0">
                <a:latin typeface="Microsoft Sans Serif"/>
                <a:cs typeface="Microsoft Sans Serif"/>
              </a:rPr>
              <a:t>excitadores </a:t>
            </a:r>
            <a:r>
              <a:rPr sz="700" spc="10" dirty="0">
                <a:latin typeface="Microsoft Sans Serif"/>
                <a:cs typeface="Microsoft Sans Serif"/>
              </a:rPr>
              <a:t>actuales </a:t>
            </a:r>
            <a:r>
              <a:rPr sz="700" spc="-5" dirty="0">
                <a:latin typeface="Microsoft Sans Serif"/>
                <a:cs typeface="Microsoft Sans Serif"/>
              </a:rPr>
              <a:t>se </a:t>
            </a:r>
            <a:r>
              <a:rPr sz="700" spc="25" dirty="0">
                <a:latin typeface="Microsoft Sans Serif"/>
                <a:cs typeface="Microsoft Sans Serif"/>
              </a:rPr>
              <a:t>dividen </a:t>
            </a:r>
            <a:r>
              <a:rPr sz="700" spc="20" dirty="0">
                <a:latin typeface="Microsoft Sans Serif"/>
                <a:cs typeface="Microsoft Sans Serif"/>
              </a:rPr>
              <a:t>en dos </a:t>
            </a:r>
            <a:r>
              <a:rPr sz="700" spc="15" dirty="0">
                <a:latin typeface="Microsoft Sans Serif"/>
                <a:cs typeface="Microsoft Sans Serif"/>
              </a:rPr>
              <a:t>categorías amplias: </a:t>
            </a:r>
            <a:r>
              <a:rPr sz="700" spc="10" dirty="0">
                <a:latin typeface="Microsoft Sans Serif"/>
                <a:cs typeface="Microsoft Sans Serif"/>
              </a:rPr>
              <a:t>los </a:t>
            </a:r>
            <a:r>
              <a:rPr sz="700" spc="30" dirty="0">
                <a:latin typeface="Microsoft Sans Serif"/>
                <a:cs typeface="Microsoft Sans Serif"/>
              </a:rPr>
              <a:t>que </a:t>
            </a:r>
            <a:r>
              <a:rPr sz="700" spc="20" dirty="0">
                <a:latin typeface="Microsoft Sans Serif"/>
                <a:cs typeface="Microsoft Sans Serif"/>
              </a:rPr>
              <a:t>utilizan </a:t>
            </a:r>
            <a:r>
              <a:rPr sz="700" spc="25" dirty="0">
                <a:latin typeface="Microsoft Sans Serif"/>
                <a:cs typeface="Microsoft Sans Serif"/>
              </a:rPr>
              <a:t> generadores</a:t>
            </a:r>
            <a:r>
              <a:rPr sz="700" spc="-5" dirty="0">
                <a:latin typeface="Microsoft Sans Serif"/>
                <a:cs typeface="Microsoft Sans Serif"/>
              </a:rPr>
              <a:t> </a:t>
            </a:r>
            <a:r>
              <a:rPr sz="700" spc="20" dirty="0">
                <a:latin typeface="Microsoft Sans Serif"/>
                <a:cs typeface="Microsoft Sans Serif"/>
              </a:rPr>
              <a:t>de</a:t>
            </a:r>
            <a:r>
              <a:rPr sz="700" dirty="0">
                <a:latin typeface="Microsoft Sans Serif"/>
                <a:cs typeface="Microsoft Sans Serif"/>
              </a:rPr>
              <a:t> </a:t>
            </a:r>
            <a:r>
              <a:rPr sz="700" spc="-45" dirty="0">
                <a:latin typeface="Microsoft Sans Serif"/>
                <a:cs typeface="Microsoft Sans Serif"/>
              </a:rPr>
              <a:t>CA</a:t>
            </a:r>
            <a:r>
              <a:rPr sz="700" dirty="0">
                <a:latin typeface="Microsoft Sans Serif"/>
                <a:cs typeface="Microsoft Sans Serif"/>
              </a:rPr>
              <a:t> </a:t>
            </a:r>
            <a:r>
              <a:rPr sz="700" spc="15" dirty="0">
                <a:latin typeface="Microsoft Sans Serif"/>
                <a:cs typeface="Microsoft Sans Serif"/>
              </a:rPr>
              <a:t>(alternadores)</a:t>
            </a:r>
            <a:r>
              <a:rPr sz="700" dirty="0">
                <a:latin typeface="Microsoft Sans Serif"/>
                <a:cs typeface="Microsoft Sans Serif"/>
              </a:rPr>
              <a:t> </a:t>
            </a:r>
            <a:r>
              <a:rPr sz="700" spc="30" dirty="0">
                <a:latin typeface="Microsoft Sans Serif"/>
                <a:cs typeface="Microsoft Sans Serif"/>
              </a:rPr>
              <a:t>como</a:t>
            </a:r>
            <a:r>
              <a:rPr sz="700" dirty="0">
                <a:latin typeface="Microsoft Sans Serif"/>
                <a:cs typeface="Microsoft Sans Serif"/>
              </a:rPr>
              <a:t> </a:t>
            </a:r>
            <a:r>
              <a:rPr sz="700" spc="30" dirty="0">
                <a:latin typeface="Microsoft Sans Serif"/>
                <a:cs typeface="Microsoft Sans Serif"/>
              </a:rPr>
              <a:t>fuente</a:t>
            </a:r>
            <a:r>
              <a:rPr sz="700" dirty="0">
                <a:latin typeface="Microsoft Sans Serif"/>
                <a:cs typeface="Microsoft Sans Serif"/>
              </a:rPr>
              <a:t> </a:t>
            </a:r>
            <a:r>
              <a:rPr sz="700" spc="20" dirty="0">
                <a:latin typeface="Microsoft Sans Serif"/>
                <a:cs typeface="Microsoft Sans Serif"/>
              </a:rPr>
              <a:t>de</a:t>
            </a:r>
            <a:r>
              <a:rPr sz="700" dirty="0">
                <a:latin typeface="Microsoft Sans Serif"/>
                <a:cs typeface="Microsoft Sans Serif"/>
              </a:rPr>
              <a:t> </a:t>
            </a:r>
            <a:r>
              <a:rPr sz="700" spc="25" dirty="0">
                <a:latin typeface="Microsoft Sans Serif"/>
                <a:cs typeface="Microsoft Sans Serif"/>
              </a:rPr>
              <a:t>energía</a:t>
            </a:r>
            <a:r>
              <a:rPr sz="700" dirty="0">
                <a:latin typeface="Microsoft Sans Serif"/>
                <a:cs typeface="Microsoft Sans Serif"/>
              </a:rPr>
              <a:t> </a:t>
            </a:r>
            <a:r>
              <a:rPr sz="700" spc="5" dirty="0">
                <a:latin typeface="Microsoft Sans Serif"/>
                <a:cs typeface="Microsoft Sans Serif"/>
              </a:rPr>
              <a:t>y</a:t>
            </a:r>
            <a:r>
              <a:rPr sz="700" dirty="0">
                <a:latin typeface="Microsoft Sans Serif"/>
                <a:cs typeface="Microsoft Sans Serif"/>
              </a:rPr>
              <a:t> </a:t>
            </a:r>
            <a:r>
              <a:rPr sz="700" spc="10" dirty="0">
                <a:latin typeface="Microsoft Sans Serif"/>
                <a:cs typeface="Microsoft Sans Serif"/>
              </a:rPr>
              <a:t>los</a:t>
            </a:r>
            <a:r>
              <a:rPr sz="700" dirty="0">
                <a:latin typeface="Microsoft Sans Serif"/>
                <a:cs typeface="Microsoft Sans Serif"/>
              </a:rPr>
              <a:t> </a:t>
            </a:r>
            <a:r>
              <a:rPr sz="700" spc="30" dirty="0">
                <a:latin typeface="Microsoft Sans Serif"/>
                <a:cs typeface="Microsoft Sans Serif"/>
              </a:rPr>
              <a:t>que</a:t>
            </a:r>
            <a:r>
              <a:rPr sz="700" dirty="0">
                <a:latin typeface="Microsoft Sans Serif"/>
                <a:cs typeface="Microsoft Sans Serif"/>
              </a:rPr>
              <a:t> </a:t>
            </a:r>
            <a:r>
              <a:rPr sz="700" spc="20" dirty="0">
                <a:latin typeface="Microsoft Sans Serif"/>
                <a:cs typeface="Microsoft Sans Serif"/>
              </a:rPr>
              <a:t>utilizan </a:t>
            </a:r>
            <a:r>
              <a:rPr sz="700" spc="-175" dirty="0">
                <a:latin typeface="Microsoft Sans Serif"/>
                <a:cs typeface="Microsoft Sans Serif"/>
              </a:rPr>
              <a:t> </a:t>
            </a:r>
            <a:r>
              <a:rPr sz="700" spc="25" dirty="0">
                <a:latin typeface="Microsoft Sans Serif"/>
                <a:cs typeface="Microsoft Sans Serif"/>
              </a:rPr>
              <a:t>transformadores.</a:t>
            </a:r>
            <a:endParaRPr sz="700">
              <a:latin typeface="Microsoft Sans Serif"/>
              <a:cs typeface="Microsoft Sans Serif"/>
            </a:endParaRPr>
          </a:p>
          <a:p>
            <a:pPr marL="12700" marR="5080" indent="154940">
              <a:lnSpc>
                <a:spcPct val="133300"/>
              </a:lnSpc>
              <a:spcBef>
                <a:spcPts val="25"/>
              </a:spcBef>
            </a:pPr>
            <a:r>
              <a:rPr sz="750" spc="-15" dirty="0">
                <a:latin typeface="Microsoft Sans Serif"/>
                <a:cs typeface="Microsoft Sans Serif"/>
              </a:rPr>
              <a:t>La</a:t>
            </a:r>
            <a:r>
              <a:rPr sz="750" spc="25" dirty="0">
                <a:latin typeface="Microsoft Sans Serif"/>
                <a:cs typeface="Microsoft Sans Serif"/>
              </a:rPr>
              <a:t> </a:t>
            </a:r>
            <a:r>
              <a:rPr sz="750" spc="-5" dirty="0">
                <a:latin typeface="Microsoft Sans Serif"/>
                <a:cs typeface="Microsoft Sans Serif"/>
              </a:rPr>
              <a:t>Fig.</a:t>
            </a:r>
            <a:r>
              <a:rPr sz="750" spc="25" dirty="0">
                <a:latin typeface="Microsoft Sans Serif"/>
                <a:cs typeface="Microsoft Sans Serif"/>
              </a:rPr>
              <a:t> </a:t>
            </a:r>
            <a:r>
              <a:rPr sz="750" spc="10" dirty="0">
                <a:latin typeface="Microsoft Sans Serif"/>
                <a:cs typeface="Microsoft Sans Serif"/>
              </a:rPr>
              <a:t>10</a:t>
            </a:r>
            <a:r>
              <a:rPr sz="750" spc="25" dirty="0">
                <a:latin typeface="Microsoft Sans Serif"/>
                <a:cs typeface="Microsoft Sans Serif"/>
              </a:rPr>
              <a:t> ilustra </a:t>
            </a:r>
            <a:r>
              <a:rPr sz="750" spc="45" dirty="0">
                <a:latin typeface="Microsoft Sans Serif"/>
                <a:cs typeface="Microsoft Sans Serif"/>
              </a:rPr>
              <a:t>un</a:t>
            </a:r>
            <a:r>
              <a:rPr sz="750" spc="25" dirty="0">
                <a:latin typeface="Microsoft Sans Serif"/>
                <a:cs typeface="Microsoft Sans Serif"/>
              </a:rPr>
              <a:t> </a:t>
            </a:r>
            <a:r>
              <a:rPr sz="750" spc="15" dirty="0">
                <a:latin typeface="Microsoft Sans Serif"/>
                <a:cs typeface="Microsoft Sans Serif"/>
              </a:rPr>
              <a:t>sistema</a:t>
            </a:r>
            <a:r>
              <a:rPr sz="750" spc="25" dirty="0">
                <a:latin typeface="Microsoft Sans Serif"/>
                <a:cs typeface="Microsoft Sans Serif"/>
              </a:rPr>
              <a:t> de </a:t>
            </a:r>
            <a:r>
              <a:rPr sz="750" spc="15" dirty="0">
                <a:latin typeface="Microsoft Sans Serif"/>
                <a:cs typeface="Microsoft Sans Serif"/>
              </a:rPr>
              <a:t>excitación</a:t>
            </a:r>
            <a:r>
              <a:rPr sz="750" spc="25" dirty="0">
                <a:latin typeface="Microsoft Sans Serif"/>
                <a:cs typeface="Microsoft Sans Serif"/>
              </a:rPr>
              <a:t> típico </a:t>
            </a:r>
            <a:r>
              <a:rPr sz="750" spc="30" dirty="0">
                <a:latin typeface="Microsoft Sans Serif"/>
                <a:cs typeface="Microsoft Sans Serif"/>
              </a:rPr>
              <a:t>suministrado</a:t>
            </a:r>
            <a:r>
              <a:rPr sz="750" spc="25" dirty="0">
                <a:latin typeface="Microsoft Sans Serif"/>
                <a:cs typeface="Microsoft Sans Serif"/>
              </a:rPr>
              <a:t> </a:t>
            </a:r>
            <a:r>
              <a:rPr sz="750" spc="45" dirty="0">
                <a:latin typeface="Microsoft Sans Serif"/>
                <a:cs typeface="Microsoft Sans Serif"/>
              </a:rPr>
              <a:t>por </a:t>
            </a:r>
            <a:r>
              <a:rPr sz="750" spc="50" dirty="0">
                <a:latin typeface="Microsoft Sans Serif"/>
                <a:cs typeface="Microsoft Sans Serif"/>
              </a:rPr>
              <a:t> </a:t>
            </a:r>
            <a:r>
              <a:rPr sz="750" spc="45" dirty="0">
                <a:latin typeface="Microsoft Sans Serif"/>
                <a:cs typeface="Microsoft Sans Serif"/>
              </a:rPr>
              <a:t>un </a:t>
            </a:r>
            <a:r>
              <a:rPr sz="750" spc="35" dirty="0">
                <a:latin typeface="Microsoft Sans Serif"/>
                <a:cs typeface="Microsoft Sans Serif"/>
              </a:rPr>
              <a:t>transformador. </a:t>
            </a:r>
            <a:r>
              <a:rPr sz="750" spc="15" dirty="0">
                <a:latin typeface="Microsoft Sans Serif"/>
                <a:cs typeface="Microsoft Sans Serif"/>
              </a:rPr>
              <a:t>Además </a:t>
            </a:r>
            <a:r>
              <a:rPr sz="750" spc="25" dirty="0">
                <a:latin typeface="Microsoft Sans Serif"/>
                <a:cs typeface="Microsoft Sans Serif"/>
              </a:rPr>
              <a:t>de </a:t>
            </a:r>
            <a:r>
              <a:rPr sz="750" spc="35" dirty="0">
                <a:latin typeface="Microsoft Sans Serif"/>
                <a:cs typeface="Microsoft Sans Serif"/>
              </a:rPr>
              <a:t>mantener </a:t>
            </a:r>
            <a:r>
              <a:rPr sz="750" spc="10" dirty="0">
                <a:latin typeface="Microsoft Sans Serif"/>
                <a:cs typeface="Microsoft Sans Serif"/>
              </a:rPr>
              <a:t>el </a:t>
            </a:r>
            <a:r>
              <a:rPr sz="750" spc="25" dirty="0">
                <a:latin typeface="Microsoft Sans Serif"/>
                <a:cs typeface="Microsoft Sans Serif"/>
              </a:rPr>
              <a:t>sincronismo </a:t>
            </a:r>
            <a:r>
              <a:rPr sz="750" spc="20" dirty="0">
                <a:latin typeface="Microsoft Sans Serif"/>
                <a:cs typeface="Microsoft Sans Serif"/>
              </a:rPr>
              <a:t>del </a:t>
            </a:r>
            <a:r>
              <a:rPr sz="750" spc="25" dirty="0">
                <a:latin typeface="Microsoft Sans Serif"/>
                <a:cs typeface="Microsoft Sans Serif"/>
              </a:rPr>
              <a:t>generador, </a:t>
            </a:r>
            <a:r>
              <a:rPr sz="750" spc="-190" dirty="0">
                <a:latin typeface="Microsoft Sans Serif"/>
                <a:cs typeface="Microsoft Sans Serif"/>
              </a:rPr>
              <a:t> </a:t>
            </a:r>
            <a:r>
              <a:rPr sz="750" spc="10" dirty="0">
                <a:latin typeface="Microsoft Sans Serif"/>
                <a:cs typeface="Microsoft Sans Serif"/>
              </a:rPr>
              <a:t>el</a:t>
            </a:r>
            <a:r>
              <a:rPr sz="750" dirty="0">
                <a:latin typeface="Microsoft Sans Serif"/>
                <a:cs typeface="Microsoft Sans Serif"/>
              </a:rPr>
              <a:t> </a:t>
            </a:r>
            <a:r>
              <a:rPr sz="750" spc="15" dirty="0">
                <a:latin typeface="Microsoft Sans Serif"/>
                <a:cs typeface="Microsoft Sans Serif"/>
              </a:rPr>
              <a:t>sistema</a:t>
            </a:r>
            <a:r>
              <a:rPr sz="750" dirty="0">
                <a:latin typeface="Microsoft Sans Serif"/>
                <a:cs typeface="Microsoft Sans Serif"/>
              </a:rPr>
              <a:t> </a:t>
            </a:r>
            <a:r>
              <a:rPr sz="750" spc="25" dirty="0">
                <a:latin typeface="Microsoft Sans Serif"/>
                <a:cs typeface="Microsoft Sans Serif"/>
              </a:rPr>
              <a:t>de</a:t>
            </a:r>
            <a:r>
              <a:rPr sz="750" spc="5" dirty="0">
                <a:latin typeface="Microsoft Sans Serif"/>
                <a:cs typeface="Microsoft Sans Serif"/>
              </a:rPr>
              <a:t> </a:t>
            </a:r>
            <a:r>
              <a:rPr sz="750" spc="15" dirty="0">
                <a:latin typeface="Microsoft Sans Serif"/>
                <a:cs typeface="Microsoft Sans Serif"/>
              </a:rPr>
              <a:t>excitación</a:t>
            </a:r>
            <a:r>
              <a:rPr sz="750" dirty="0">
                <a:latin typeface="Microsoft Sans Serif"/>
                <a:cs typeface="Microsoft Sans Serif"/>
              </a:rPr>
              <a:t> </a:t>
            </a:r>
            <a:r>
              <a:rPr sz="750" spc="35" dirty="0">
                <a:latin typeface="Microsoft Sans Serif"/>
                <a:cs typeface="Microsoft Sans Serif"/>
              </a:rPr>
              <a:t>también</a:t>
            </a:r>
            <a:r>
              <a:rPr sz="750" spc="5" dirty="0">
                <a:latin typeface="Microsoft Sans Serif"/>
                <a:cs typeface="Microsoft Sans Serif"/>
              </a:rPr>
              <a:t> </a:t>
            </a:r>
            <a:r>
              <a:rPr sz="750" spc="15" dirty="0">
                <a:latin typeface="Microsoft Sans Serif"/>
                <a:cs typeface="Microsoft Sans Serif"/>
              </a:rPr>
              <a:t>afecta</a:t>
            </a:r>
            <a:r>
              <a:rPr sz="750" dirty="0">
                <a:latin typeface="Microsoft Sans Serif"/>
                <a:cs typeface="Microsoft Sans Serif"/>
              </a:rPr>
              <a:t> </a:t>
            </a:r>
            <a:r>
              <a:rPr sz="750" spc="10" dirty="0">
                <a:latin typeface="Microsoft Sans Serif"/>
                <a:cs typeface="Microsoft Sans Serif"/>
              </a:rPr>
              <a:t>la</a:t>
            </a:r>
            <a:r>
              <a:rPr sz="750" spc="5" dirty="0">
                <a:latin typeface="Microsoft Sans Serif"/>
                <a:cs typeface="Microsoft Sans Serif"/>
              </a:rPr>
              <a:t> </a:t>
            </a:r>
            <a:r>
              <a:rPr sz="750" spc="25" dirty="0">
                <a:latin typeface="Microsoft Sans Serif"/>
                <a:cs typeface="Microsoft Sans Serif"/>
              </a:rPr>
              <a:t>cantidad</a:t>
            </a:r>
            <a:r>
              <a:rPr sz="750" dirty="0">
                <a:latin typeface="Microsoft Sans Serif"/>
                <a:cs typeface="Microsoft Sans Serif"/>
              </a:rPr>
              <a:t> </a:t>
            </a:r>
            <a:r>
              <a:rPr sz="750" spc="25" dirty="0">
                <a:latin typeface="Microsoft Sans Serif"/>
                <a:cs typeface="Microsoft Sans Serif"/>
              </a:rPr>
              <a:t>de</a:t>
            </a:r>
            <a:r>
              <a:rPr sz="750" spc="5" dirty="0">
                <a:latin typeface="Microsoft Sans Serif"/>
                <a:cs typeface="Microsoft Sans Serif"/>
              </a:rPr>
              <a:t> </a:t>
            </a:r>
            <a:r>
              <a:rPr sz="750" spc="25" dirty="0">
                <a:latin typeface="Microsoft Sans Serif"/>
                <a:cs typeface="Microsoft Sans Serif"/>
              </a:rPr>
              <a:t>potencia</a:t>
            </a:r>
            <a:r>
              <a:rPr sz="750" dirty="0">
                <a:latin typeface="Microsoft Sans Serif"/>
                <a:cs typeface="Microsoft Sans Serif"/>
              </a:rPr>
              <a:t> </a:t>
            </a:r>
            <a:r>
              <a:rPr sz="750" spc="15" dirty="0">
                <a:latin typeface="Microsoft Sans Serif"/>
                <a:cs typeface="Microsoft Sans Serif"/>
              </a:rPr>
              <a:t>reactiva </a:t>
            </a:r>
            <a:r>
              <a:rPr sz="750" spc="-185" dirty="0">
                <a:latin typeface="Microsoft Sans Serif"/>
                <a:cs typeface="Microsoft Sans Serif"/>
              </a:rPr>
              <a:t> </a:t>
            </a:r>
            <a:r>
              <a:rPr sz="750" spc="30" dirty="0">
                <a:latin typeface="Microsoft Sans Serif"/>
                <a:cs typeface="Microsoft Sans Serif"/>
              </a:rPr>
              <a:t>que</a:t>
            </a:r>
            <a:r>
              <a:rPr sz="750" spc="-5" dirty="0">
                <a:latin typeface="Microsoft Sans Serif"/>
                <a:cs typeface="Microsoft Sans Serif"/>
              </a:rPr>
              <a:t> </a:t>
            </a:r>
            <a:r>
              <a:rPr sz="750" spc="10" dirty="0">
                <a:latin typeface="Microsoft Sans Serif"/>
                <a:cs typeface="Microsoft Sans Serif"/>
              </a:rPr>
              <a:t>el</a:t>
            </a:r>
            <a:r>
              <a:rPr sz="750" dirty="0">
                <a:latin typeface="Microsoft Sans Serif"/>
                <a:cs typeface="Microsoft Sans Serif"/>
              </a:rPr>
              <a:t> </a:t>
            </a:r>
            <a:r>
              <a:rPr sz="750" spc="30" dirty="0">
                <a:latin typeface="Microsoft Sans Serif"/>
                <a:cs typeface="Microsoft Sans Serif"/>
              </a:rPr>
              <a:t>generador</a:t>
            </a:r>
            <a:r>
              <a:rPr sz="750" dirty="0">
                <a:latin typeface="Microsoft Sans Serif"/>
                <a:cs typeface="Microsoft Sans Serif"/>
              </a:rPr>
              <a:t> </a:t>
            </a:r>
            <a:r>
              <a:rPr sz="750" spc="25" dirty="0">
                <a:latin typeface="Microsoft Sans Serif"/>
                <a:cs typeface="Microsoft Sans Serif"/>
              </a:rPr>
              <a:t>puede</a:t>
            </a:r>
            <a:r>
              <a:rPr sz="750" dirty="0">
                <a:latin typeface="Microsoft Sans Serif"/>
                <a:cs typeface="Microsoft Sans Serif"/>
              </a:rPr>
              <a:t> </a:t>
            </a:r>
            <a:r>
              <a:rPr sz="750" spc="25" dirty="0">
                <a:latin typeface="Microsoft Sans Serif"/>
                <a:cs typeface="Microsoft Sans Serif"/>
              </a:rPr>
              <a:t>absorber</a:t>
            </a:r>
            <a:r>
              <a:rPr sz="750" dirty="0">
                <a:latin typeface="Microsoft Sans Serif"/>
                <a:cs typeface="Microsoft Sans Serif"/>
              </a:rPr>
              <a:t> </a:t>
            </a:r>
            <a:r>
              <a:rPr sz="750" spc="35" dirty="0">
                <a:latin typeface="Microsoft Sans Serif"/>
                <a:cs typeface="Microsoft Sans Serif"/>
              </a:rPr>
              <a:t>o</a:t>
            </a:r>
            <a:r>
              <a:rPr sz="750" dirty="0">
                <a:latin typeface="Microsoft Sans Serif"/>
                <a:cs typeface="Microsoft Sans Serif"/>
              </a:rPr>
              <a:t> </a:t>
            </a:r>
            <a:r>
              <a:rPr sz="750" spc="30" dirty="0">
                <a:latin typeface="Microsoft Sans Serif"/>
                <a:cs typeface="Microsoft Sans Serif"/>
              </a:rPr>
              <a:t>producir.</a:t>
            </a:r>
            <a:r>
              <a:rPr sz="750" dirty="0">
                <a:latin typeface="Microsoft Sans Serif"/>
                <a:cs typeface="Microsoft Sans Serif"/>
              </a:rPr>
              <a:t> </a:t>
            </a:r>
            <a:r>
              <a:rPr sz="750" spc="35" dirty="0">
                <a:latin typeface="Microsoft Sans Serif"/>
                <a:cs typeface="Microsoft Sans Serif"/>
              </a:rPr>
              <a:t>Aumentar</a:t>
            </a:r>
            <a:r>
              <a:rPr sz="750" dirty="0">
                <a:latin typeface="Microsoft Sans Serif"/>
                <a:cs typeface="Microsoft Sans Serif"/>
              </a:rPr>
              <a:t> </a:t>
            </a:r>
            <a:r>
              <a:rPr sz="750" spc="10" dirty="0">
                <a:latin typeface="Microsoft Sans Serif"/>
                <a:cs typeface="Microsoft Sans Serif"/>
              </a:rPr>
              <a:t>la</a:t>
            </a:r>
            <a:r>
              <a:rPr sz="750" dirty="0">
                <a:latin typeface="Microsoft Sans Serif"/>
                <a:cs typeface="Microsoft Sans Serif"/>
              </a:rPr>
              <a:t> </a:t>
            </a:r>
            <a:r>
              <a:rPr sz="750" spc="30" dirty="0">
                <a:latin typeface="Microsoft Sans Serif"/>
                <a:cs typeface="Microsoft Sans Serif"/>
              </a:rPr>
              <a:t>corriente</a:t>
            </a:r>
            <a:r>
              <a:rPr sz="750" dirty="0">
                <a:latin typeface="Microsoft Sans Serif"/>
                <a:cs typeface="Microsoft Sans Serif"/>
              </a:rPr>
              <a:t> </a:t>
            </a:r>
            <a:r>
              <a:rPr sz="750" spc="25" dirty="0">
                <a:latin typeface="Microsoft Sans Serif"/>
                <a:cs typeface="Microsoft Sans Serif"/>
              </a:rPr>
              <a:t>de </a:t>
            </a:r>
            <a:r>
              <a:rPr sz="750" spc="30" dirty="0">
                <a:latin typeface="Microsoft Sans Serif"/>
                <a:cs typeface="Microsoft Sans Serif"/>
              </a:rPr>
              <a:t> </a:t>
            </a:r>
            <a:r>
              <a:rPr sz="750" spc="15" dirty="0">
                <a:latin typeface="Microsoft Sans Serif"/>
                <a:cs typeface="Microsoft Sans Serif"/>
              </a:rPr>
              <a:t>excitación</a:t>
            </a:r>
            <a:r>
              <a:rPr sz="750" dirty="0">
                <a:latin typeface="Microsoft Sans Serif"/>
                <a:cs typeface="Microsoft Sans Serif"/>
              </a:rPr>
              <a:t> </a:t>
            </a:r>
            <a:r>
              <a:rPr sz="750" spc="25" dirty="0">
                <a:latin typeface="Microsoft Sans Serif"/>
                <a:cs typeface="Microsoft Sans Serif"/>
              </a:rPr>
              <a:t>(corriente</a:t>
            </a:r>
            <a:r>
              <a:rPr sz="750" spc="5" dirty="0">
                <a:latin typeface="Microsoft Sans Serif"/>
                <a:cs typeface="Microsoft Sans Serif"/>
              </a:rPr>
              <a:t> </a:t>
            </a:r>
            <a:r>
              <a:rPr sz="750" spc="-70" dirty="0">
                <a:latin typeface="Microsoft Sans Serif"/>
                <a:cs typeface="Microsoft Sans Serif"/>
              </a:rPr>
              <a:t>CC</a:t>
            </a:r>
            <a:r>
              <a:rPr sz="750" dirty="0">
                <a:latin typeface="Microsoft Sans Serif"/>
                <a:cs typeface="Microsoft Sans Serif"/>
              </a:rPr>
              <a:t> a</a:t>
            </a:r>
            <a:r>
              <a:rPr sz="750" spc="5" dirty="0">
                <a:latin typeface="Microsoft Sans Serif"/>
                <a:cs typeface="Microsoft Sans Serif"/>
              </a:rPr>
              <a:t> </a:t>
            </a:r>
            <a:r>
              <a:rPr sz="750" spc="10" dirty="0">
                <a:latin typeface="Microsoft Sans Serif"/>
                <a:cs typeface="Microsoft Sans Serif"/>
              </a:rPr>
              <a:t>los</a:t>
            </a:r>
            <a:r>
              <a:rPr sz="750" dirty="0">
                <a:latin typeface="Microsoft Sans Serif"/>
                <a:cs typeface="Microsoft Sans Serif"/>
              </a:rPr>
              <a:t> </a:t>
            </a:r>
            <a:r>
              <a:rPr sz="750" spc="15" dirty="0">
                <a:latin typeface="Microsoft Sans Serif"/>
                <a:cs typeface="Microsoft Sans Serif"/>
              </a:rPr>
              <a:t>devanados</a:t>
            </a:r>
            <a:r>
              <a:rPr sz="750" spc="5" dirty="0">
                <a:latin typeface="Microsoft Sans Serif"/>
                <a:cs typeface="Microsoft Sans Serif"/>
              </a:rPr>
              <a:t> </a:t>
            </a:r>
            <a:r>
              <a:rPr sz="750" spc="25" dirty="0">
                <a:latin typeface="Microsoft Sans Serif"/>
                <a:cs typeface="Microsoft Sans Serif"/>
              </a:rPr>
              <a:t>de</a:t>
            </a:r>
            <a:r>
              <a:rPr sz="750" dirty="0">
                <a:latin typeface="Microsoft Sans Serif"/>
                <a:cs typeface="Microsoft Sans Serif"/>
              </a:rPr>
              <a:t> </a:t>
            </a:r>
            <a:r>
              <a:rPr sz="750" spc="20" dirty="0">
                <a:latin typeface="Microsoft Sans Serif"/>
                <a:cs typeface="Microsoft Sans Serif"/>
              </a:rPr>
              <a:t>campo)</a:t>
            </a:r>
            <a:r>
              <a:rPr sz="750" spc="5" dirty="0">
                <a:latin typeface="Microsoft Sans Serif"/>
                <a:cs typeface="Microsoft Sans Serif"/>
              </a:rPr>
              <a:t> </a:t>
            </a:r>
            <a:r>
              <a:rPr sz="750" spc="30" dirty="0">
                <a:latin typeface="Microsoft Sans Serif"/>
                <a:cs typeface="Microsoft Sans Serif"/>
              </a:rPr>
              <a:t>aumentará</a:t>
            </a:r>
            <a:r>
              <a:rPr sz="750" spc="5" dirty="0">
                <a:latin typeface="Microsoft Sans Serif"/>
                <a:cs typeface="Microsoft Sans Serif"/>
              </a:rPr>
              <a:t> </a:t>
            </a:r>
            <a:r>
              <a:rPr sz="750" spc="10" dirty="0">
                <a:latin typeface="Microsoft Sans Serif"/>
                <a:cs typeface="Microsoft Sans Serif"/>
              </a:rPr>
              <a:t>la</a:t>
            </a:r>
            <a:r>
              <a:rPr sz="750" dirty="0">
                <a:latin typeface="Microsoft Sans Serif"/>
                <a:cs typeface="Microsoft Sans Serif"/>
              </a:rPr>
              <a:t> </a:t>
            </a:r>
            <a:r>
              <a:rPr sz="750" spc="10" dirty="0">
                <a:latin typeface="Microsoft Sans Serif"/>
                <a:cs typeface="Microsoft Sans Serif"/>
              </a:rPr>
              <a:t>salida </a:t>
            </a:r>
            <a:r>
              <a:rPr sz="750" spc="-185" dirty="0">
                <a:latin typeface="Microsoft Sans Serif"/>
                <a:cs typeface="Microsoft Sans Serif"/>
              </a:rPr>
              <a:t> </a:t>
            </a:r>
            <a:r>
              <a:rPr sz="750" spc="25" dirty="0">
                <a:latin typeface="Microsoft Sans Serif"/>
                <a:cs typeface="Microsoft Sans Serif"/>
              </a:rPr>
              <a:t>de potencia </a:t>
            </a:r>
            <a:r>
              <a:rPr sz="750" spc="15" dirty="0">
                <a:latin typeface="Microsoft Sans Serif"/>
                <a:cs typeface="Microsoft Sans Serif"/>
              </a:rPr>
              <a:t>reactiva. </a:t>
            </a:r>
            <a:r>
              <a:rPr sz="750" spc="30" dirty="0">
                <a:latin typeface="Microsoft Sans Serif"/>
                <a:cs typeface="Microsoft Sans Serif"/>
              </a:rPr>
              <a:t>Disminuir </a:t>
            </a:r>
            <a:r>
              <a:rPr sz="750" spc="10" dirty="0">
                <a:latin typeface="Microsoft Sans Serif"/>
                <a:cs typeface="Microsoft Sans Serif"/>
              </a:rPr>
              <a:t>la </a:t>
            </a:r>
            <a:r>
              <a:rPr sz="750" spc="30" dirty="0">
                <a:latin typeface="Microsoft Sans Serif"/>
                <a:cs typeface="Microsoft Sans Serif"/>
              </a:rPr>
              <a:t>corriente </a:t>
            </a:r>
            <a:r>
              <a:rPr sz="750" spc="25" dirty="0">
                <a:latin typeface="Microsoft Sans Serif"/>
                <a:cs typeface="Microsoft Sans Serif"/>
              </a:rPr>
              <a:t>de </a:t>
            </a:r>
            <a:r>
              <a:rPr sz="750" spc="15" dirty="0">
                <a:latin typeface="Microsoft Sans Serif"/>
                <a:cs typeface="Microsoft Sans Serif"/>
              </a:rPr>
              <a:t>excitación </a:t>
            </a:r>
            <a:r>
              <a:rPr sz="750" spc="35" dirty="0">
                <a:latin typeface="Microsoft Sans Serif"/>
                <a:cs typeface="Microsoft Sans Serif"/>
              </a:rPr>
              <a:t>tendrá </a:t>
            </a:r>
            <a:r>
              <a:rPr sz="750" spc="10" dirty="0">
                <a:latin typeface="Microsoft Sans Serif"/>
                <a:cs typeface="Microsoft Sans Serif"/>
              </a:rPr>
              <a:t>el </a:t>
            </a:r>
            <a:r>
              <a:rPr sz="750" spc="15" dirty="0">
                <a:latin typeface="Microsoft Sans Serif"/>
                <a:cs typeface="Microsoft Sans Serif"/>
              </a:rPr>
              <a:t> </a:t>
            </a:r>
            <a:r>
              <a:rPr sz="750" spc="20" dirty="0">
                <a:latin typeface="Microsoft Sans Serif"/>
                <a:cs typeface="Microsoft Sans Serif"/>
              </a:rPr>
              <a:t>efecto </a:t>
            </a:r>
            <a:r>
              <a:rPr sz="750" spc="30" dirty="0">
                <a:latin typeface="Microsoft Sans Serif"/>
                <a:cs typeface="Microsoft Sans Serif"/>
              </a:rPr>
              <a:t>contrario </a:t>
            </a:r>
            <a:r>
              <a:rPr sz="750" dirty="0">
                <a:latin typeface="Microsoft Sans Serif"/>
                <a:cs typeface="Microsoft Sans Serif"/>
              </a:rPr>
              <a:t>y, </a:t>
            </a:r>
            <a:r>
              <a:rPr sz="750" spc="25" dirty="0">
                <a:latin typeface="Microsoft Sans Serif"/>
                <a:cs typeface="Microsoft Sans Serif"/>
              </a:rPr>
              <a:t>en </a:t>
            </a:r>
            <a:r>
              <a:rPr sz="750" spc="-5" dirty="0">
                <a:latin typeface="Microsoft Sans Serif"/>
                <a:cs typeface="Microsoft Sans Serif"/>
              </a:rPr>
              <a:t>casos </a:t>
            </a:r>
            <a:r>
              <a:rPr sz="750" spc="25" dirty="0">
                <a:latin typeface="Microsoft Sans Serif"/>
                <a:cs typeface="Microsoft Sans Serif"/>
              </a:rPr>
              <a:t>extremos, puede </a:t>
            </a:r>
            <a:r>
              <a:rPr sz="750" spc="30" dirty="0">
                <a:latin typeface="Microsoft Sans Serif"/>
                <a:cs typeface="Microsoft Sans Serif"/>
              </a:rPr>
              <a:t>resultar </a:t>
            </a:r>
            <a:r>
              <a:rPr sz="750" spc="25" dirty="0">
                <a:latin typeface="Microsoft Sans Serif"/>
                <a:cs typeface="Microsoft Sans Serif"/>
              </a:rPr>
              <a:t>en </a:t>
            </a:r>
            <a:r>
              <a:rPr sz="750" spc="10" dirty="0">
                <a:latin typeface="Microsoft Sans Serif"/>
                <a:cs typeface="Microsoft Sans Serif"/>
              </a:rPr>
              <a:t>la </a:t>
            </a:r>
            <a:r>
              <a:rPr sz="750" spc="30" dirty="0">
                <a:latin typeface="Microsoft Sans Serif"/>
                <a:cs typeface="Microsoft Sans Serif"/>
              </a:rPr>
              <a:t>pérdida </a:t>
            </a:r>
            <a:r>
              <a:rPr sz="750" spc="25" dirty="0">
                <a:latin typeface="Microsoft Sans Serif"/>
                <a:cs typeface="Microsoft Sans Serif"/>
              </a:rPr>
              <a:t>de </a:t>
            </a:r>
            <a:r>
              <a:rPr sz="750" spc="30" dirty="0">
                <a:latin typeface="Microsoft Sans Serif"/>
                <a:cs typeface="Microsoft Sans Serif"/>
              </a:rPr>
              <a:t> </a:t>
            </a:r>
            <a:r>
              <a:rPr sz="750" spc="25" dirty="0">
                <a:latin typeface="Microsoft Sans Serif"/>
                <a:cs typeface="Microsoft Sans Serif"/>
              </a:rPr>
              <a:t>sincronismo</a:t>
            </a:r>
            <a:r>
              <a:rPr sz="750" spc="-5" dirty="0">
                <a:latin typeface="Microsoft Sans Serif"/>
                <a:cs typeface="Microsoft Sans Serif"/>
              </a:rPr>
              <a:t> </a:t>
            </a:r>
            <a:r>
              <a:rPr sz="750" spc="20" dirty="0">
                <a:latin typeface="Microsoft Sans Serif"/>
                <a:cs typeface="Microsoft Sans Serif"/>
              </a:rPr>
              <a:t>del</a:t>
            </a:r>
            <a:r>
              <a:rPr sz="750" spc="-5" dirty="0">
                <a:latin typeface="Microsoft Sans Serif"/>
                <a:cs typeface="Microsoft Sans Serif"/>
              </a:rPr>
              <a:t> </a:t>
            </a:r>
            <a:r>
              <a:rPr sz="750" spc="30" dirty="0">
                <a:latin typeface="Microsoft Sans Serif"/>
                <a:cs typeface="Microsoft Sans Serif"/>
              </a:rPr>
              <a:t>generador</a:t>
            </a:r>
            <a:r>
              <a:rPr sz="750" spc="-5" dirty="0">
                <a:latin typeface="Microsoft Sans Serif"/>
                <a:cs typeface="Microsoft Sans Serif"/>
              </a:rPr>
              <a:t> </a:t>
            </a:r>
            <a:r>
              <a:rPr sz="750" spc="20" dirty="0">
                <a:latin typeface="Microsoft Sans Serif"/>
                <a:cs typeface="Microsoft Sans Serif"/>
              </a:rPr>
              <a:t>con</a:t>
            </a:r>
            <a:r>
              <a:rPr sz="750" spc="-5" dirty="0">
                <a:latin typeface="Microsoft Sans Serif"/>
                <a:cs typeface="Microsoft Sans Serif"/>
              </a:rPr>
              <a:t> </a:t>
            </a:r>
            <a:r>
              <a:rPr sz="750" spc="10" dirty="0">
                <a:latin typeface="Microsoft Sans Serif"/>
                <a:cs typeface="Microsoft Sans Serif"/>
              </a:rPr>
              <a:t>la</a:t>
            </a:r>
            <a:r>
              <a:rPr sz="750" spc="-5" dirty="0">
                <a:latin typeface="Microsoft Sans Serif"/>
                <a:cs typeface="Microsoft Sans Serif"/>
              </a:rPr>
              <a:t> </a:t>
            </a:r>
            <a:r>
              <a:rPr sz="750" spc="20" dirty="0">
                <a:latin typeface="Microsoft Sans Serif"/>
                <a:cs typeface="Microsoft Sans Serif"/>
              </a:rPr>
              <a:t>potencia.</a:t>
            </a:r>
            <a:endParaRPr sz="750">
              <a:latin typeface="Microsoft Sans Serif"/>
              <a:cs typeface="Microsoft Sans Serif"/>
            </a:endParaRPr>
          </a:p>
        </p:txBody>
      </p:sp>
      <p:sp>
        <p:nvSpPr>
          <p:cNvPr id="213" name="object 213"/>
          <p:cNvSpPr txBox="1"/>
          <p:nvPr/>
        </p:nvSpPr>
        <p:spPr>
          <a:xfrm>
            <a:off x="1415277" y="9415125"/>
            <a:ext cx="1459325" cy="143629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sz="850" spc="-25" dirty="0">
                <a:latin typeface="Microsoft Sans Serif"/>
                <a:cs typeface="Microsoft Sans Serif"/>
              </a:rPr>
              <a:t>CAPÍTULO</a:t>
            </a:r>
            <a:r>
              <a:rPr sz="850" spc="-5" dirty="0">
                <a:latin typeface="Microsoft Sans Serif"/>
                <a:cs typeface="Microsoft Sans Serif"/>
              </a:rPr>
              <a:t> </a:t>
            </a:r>
            <a:r>
              <a:rPr sz="850" spc="10" dirty="0">
                <a:latin typeface="Microsoft Sans Serif"/>
                <a:cs typeface="Microsoft Sans Serif"/>
              </a:rPr>
              <a:t>1</a:t>
            </a:r>
            <a:endParaRPr sz="850">
              <a:latin typeface="Microsoft Sans Serif"/>
              <a:cs typeface="Microsoft Sans Serif"/>
            </a:endParaRPr>
          </a:p>
        </p:txBody>
      </p:sp>
      <p:sp>
        <p:nvSpPr>
          <p:cNvPr id="214" name="object 214"/>
          <p:cNvSpPr txBox="1"/>
          <p:nvPr/>
        </p:nvSpPr>
        <p:spPr>
          <a:xfrm>
            <a:off x="7845387" y="9415126"/>
            <a:ext cx="7796212" cy="285115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sz="850" spc="-25" dirty="0">
                <a:latin typeface="Microsoft Sans Serif"/>
                <a:cs typeface="Microsoft Sans Serif"/>
              </a:rPr>
              <a:t>TUTORIAL</a:t>
            </a:r>
            <a:r>
              <a:rPr sz="850" spc="-5" dirty="0">
                <a:latin typeface="Microsoft Sans Serif"/>
                <a:cs typeface="Microsoft Sans Serif"/>
              </a:rPr>
              <a:t> </a:t>
            </a:r>
            <a:r>
              <a:rPr sz="850" spc="-60" dirty="0">
                <a:latin typeface="Microsoft Sans Serif"/>
                <a:cs typeface="Microsoft Sans Serif"/>
              </a:rPr>
              <a:t>SOBRE</a:t>
            </a:r>
            <a:r>
              <a:rPr sz="850" spc="-5" dirty="0">
                <a:latin typeface="Microsoft Sans Serif"/>
                <a:cs typeface="Microsoft Sans Serif"/>
              </a:rPr>
              <a:t> </a:t>
            </a:r>
            <a:r>
              <a:rPr sz="850" spc="-35" dirty="0">
                <a:latin typeface="Microsoft Sans Serif"/>
                <a:cs typeface="Microsoft Sans Serif"/>
              </a:rPr>
              <a:t>PROTECCIÓN</a:t>
            </a:r>
            <a:r>
              <a:rPr sz="850" spc="-5" dirty="0">
                <a:latin typeface="Microsoft Sans Serif"/>
                <a:cs typeface="Microsoft Sans Serif"/>
              </a:rPr>
              <a:t> </a:t>
            </a:r>
            <a:r>
              <a:rPr sz="850" spc="-45" dirty="0">
                <a:latin typeface="Microsoft Sans Serif"/>
                <a:cs typeface="Microsoft Sans Serif"/>
              </a:rPr>
              <a:t>DE</a:t>
            </a:r>
            <a:r>
              <a:rPr sz="850" spc="-5" dirty="0">
                <a:latin typeface="Microsoft Sans Serif"/>
                <a:cs typeface="Microsoft Sans Serif"/>
              </a:rPr>
              <a:t> </a:t>
            </a:r>
            <a:r>
              <a:rPr sz="850" spc="-55" dirty="0">
                <a:latin typeface="Microsoft Sans Serif"/>
                <a:cs typeface="Microsoft Sans Serif"/>
              </a:rPr>
              <a:t>GENERADORES</a:t>
            </a:r>
            <a:r>
              <a:rPr sz="850" dirty="0">
                <a:latin typeface="Microsoft Sans Serif"/>
                <a:cs typeface="Microsoft Sans Serif"/>
              </a:rPr>
              <a:t> </a:t>
            </a:r>
            <a:r>
              <a:rPr sz="850" spc="-30" dirty="0">
                <a:latin typeface="Microsoft Sans Serif"/>
                <a:cs typeface="Microsoft Sans Serif"/>
              </a:rPr>
              <a:t>SÍNCRONOS</a:t>
            </a:r>
            <a:endParaRPr sz="850">
              <a:latin typeface="Microsoft Sans Serif"/>
              <a:cs typeface="Microsoft Sans Serif"/>
            </a:endParaRPr>
          </a:p>
          <a:p>
            <a:pPr marL="1400175">
              <a:lnSpc>
                <a:spcPct val="100000"/>
              </a:lnSpc>
            </a:pPr>
            <a:r>
              <a:rPr sz="850" spc="-15" dirty="0">
                <a:latin typeface="Microsoft Sans Serif"/>
                <a:cs typeface="Microsoft Sans Serif"/>
              </a:rPr>
              <a:t>PUBLICACIÓN</a:t>
            </a:r>
            <a:r>
              <a:rPr sz="850" spc="-5" dirty="0">
                <a:latin typeface="Microsoft Sans Serif"/>
                <a:cs typeface="Microsoft Sans Serif"/>
              </a:rPr>
              <a:t> </a:t>
            </a:r>
            <a:r>
              <a:rPr sz="850" spc="-55" dirty="0">
                <a:latin typeface="Microsoft Sans Serif"/>
                <a:cs typeface="Microsoft Sans Serif"/>
              </a:rPr>
              <a:t>ESPECIAL</a:t>
            </a:r>
            <a:r>
              <a:rPr sz="850" spc="-5" dirty="0">
                <a:latin typeface="Microsoft Sans Serif"/>
                <a:cs typeface="Microsoft Sans Serif"/>
              </a:rPr>
              <a:t> </a:t>
            </a:r>
            <a:r>
              <a:rPr sz="850" spc="-40" dirty="0">
                <a:latin typeface="Microsoft Sans Serif"/>
                <a:cs typeface="Microsoft Sans Serif"/>
              </a:rPr>
              <a:t>DEL</a:t>
            </a:r>
            <a:r>
              <a:rPr sz="850" spc="-5" dirty="0">
                <a:latin typeface="Microsoft Sans Serif"/>
                <a:cs typeface="Microsoft Sans Serif"/>
              </a:rPr>
              <a:t> </a:t>
            </a:r>
            <a:r>
              <a:rPr sz="850" spc="-60" dirty="0">
                <a:latin typeface="Microsoft Sans Serif"/>
                <a:cs typeface="Microsoft Sans Serif"/>
              </a:rPr>
              <a:t>IEEE</a:t>
            </a:r>
            <a:r>
              <a:rPr sz="850" spc="-5" dirty="0">
                <a:latin typeface="Microsoft Sans Serif"/>
                <a:cs typeface="Microsoft Sans Serif"/>
              </a:rPr>
              <a:t> </a:t>
            </a:r>
            <a:r>
              <a:rPr sz="850" spc="-80" dirty="0">
                <a:latin typeface="Microsoft Sans Serif"/>
                <a:cs typeface="Microsoft Sans Serif"/>
              </a:rPr>
              <a:t>PSRC</a:t>
            </a:r>
            <a:endParaRPr sz="850">
              <a:latin typeface="Microsoft Sans Serif"/>
              <a:cs typeface="Microsoft Sans Serif"/>
            </a:endParaRPr>
          </a:p>
        </p:txBody>
      </p:sp>
    </p:spTree>
  </p:cSld>
  <p:clrMapOvr>
    <a:masterClrMapping/>
  </p:clrMapOvr>
</p:sld>
</file>

<file path=ppt/slides/slide9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" name="object 2"/>
          <p:cNvGrpSpPr/>
          <p:nvPr/>
        </p:nvGrpSpPr>
        <p:grpSpPr>
          <a:xfrm>
            <a:off x="2980001" y="2388107"/>
            <a:ext cx="4592707" cy="1788160"/>
            <a:chOff x="1295399" y="2388107"/>
            <a:chExt cx="1996439" cy="1788160"/>
          </a:xfrm>
        </p:grpSpPr>
        <p:sp>
          <p:nvSpPr>
            <p:cNvPr id="3" name="object 3"/>
            <p:cNvSpPr/>
            <p:nvPr/>
          </p:nvSpPr>
          <p:spPr>
            <a:xfrm>
              <a:off x="1303020" y="3229356"/>
              <a:ext cx="1783080" cy="0"/>
            </a:xfrm>
            <a:custGeom>
              <a:avLst/>
              <a:gdLst/>
              <a:ahLst/>
              <a:cxnLst/>
              <a:rect l="l" t="t" r="r" b="b"/>
              <a:pathLst>
                <a:path w="1783080">
                  <a:moveTo>
                    <a:pt x="0" y="0"/>
                  </a:moveTo>
                  <a:lnTo>
                    <a:pt x="1783079" y="0"/>
                  </a:lnTo>
                </a:path>
              </a:pathLst>
            </a:custGeom>
            <a:ln w="1524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" name="object 4"/>
            <p:cNvSpPr/>
            <p:nvPr/>
          </p:nvSpPr>
          <p:spPr>
            <a:xfrm>
              <a:off x="1303020" y="2755391"/>
              <a:ext cx="1499870" cy="946785"/>
            </a:xfrm>
            <a:custGeom>
              <a:avLst/>
              <a:gdLst/>
              <a:ahLst/>
              <a:cxnLst/>
              <a:rect l="l" t="t" r="r" b="b"/>
              <a:pathLst>
                <a:path w="1499870" h="946785">
                  <a:moveTo>
                    <a:pt x="0" y="473964"/>
                  </a:moveTo>
                  <a:lnTo>
                    <a:pt x="1499615" y="0"/>
                  </a:lnTo>
                </a:path>
                <a:path w="1499870" h="946785">
                  <a:moveTo>
                    <a:pt x="0" y="473964"/>
                  </a:moveTo>
                  <a:lnTo>
                    <a:pt x="1499615" y="946404"/>
                  </a:lnTo>
                </a:path>
              </a:pathLst>
            </a:custGeom>
            <a:ln w="9144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" name="object 5"/>
            <p:cNvSpPr/>
            <p:nvPr/>
          </p:nvSpPr>
          <p:spPr>
            <a:xfrm>
              <a:off x="1303019" y="2395727"/>
              <a:ext cx="1422400" cy="384175"/>
            </a:xfrm>
            <a:custGeom>
              <a:avLst/>
              <a:gdLst/>
              <a:ahLst/>
              <a:cxnLst/>
              <a:rect l="l" t="t" r="r" b="b"/>
              <a:pathLst>
                <a:path w="1422400" h="384175">
                  <a:moveTo>
                    <a:pt x="1421891" y="384048"/>
                  </a:moveTo>
                  <a:lnTo>
                    <a:pt x="1266443" y="266700"/>
                  </a:lnTo>
                  <a:lnTo>
                    <a:pt x="1106424" y="170688"/>
                  </a:lnTo>
                  <a:lnTo>
                    <a:pt x="938783" y="96012"/>
                  </a:lnTo>
                  <a:lnTo>
                    <a:pt x="765048" y="42672"/>
                  </a:lnTo>
                  <a:lnTo>
                    <a:pt x="583691" y="10667"/>
                  </a:lnTo>
                  <a:lnTo>
                    <a:pt x="396239" y="0"/>
                  </a:lnTo>
                  <a:lnTo>
                    <a:pt x="201167" y="10667"/>
                  </a:lnTo>
                  <a:lnTo>
                    <a:pt x="0" y="42672"/>
                  </a:lnTo>
                </a:path>
              </a:pathLst>
            </a:custGeom>
            <a:ln w="1524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" name="object 6"/>
            <p:cNvSpPr/>
            <p:nvPr/>
          </p:nvSpPr>
          <p:spPr>
            <a:xfrm>
              <a:off x="1303020" y="2447543"/>
              <a:ext cx="1343025" cy="356870"/>
            </a:xfrm>
            <a:custGeom>
              <a:avLst/>
              <a:gdLst/>
              <a:ahLst/>
              <a:cxnLst/>
              <a:rect l="l" t="t" r="r" b="b"/>
              <a:pathLst>
                <a:path w="1343025" h="356869">
                  <a:moveTo>
                    <a:pt x="1342644" y="356615"/>
                  </a:moveTo>
                  <a:lnTo>
                    <a:pt x="1155192" y="230123"/>
                  </a:lnTo>
                  <a:lnTo>
                    <a:pt x="967740" y="132587"/>
                  </a:lnTo>
                  <a:lnTo>
                    <a:pt x="777240" y="60959"/>
                  </a:lnTo>
                  <a:lnTo>
                    <a:pt x="585216" y="16763"/>
                  </a:lnTo>
                  <a:lnTo>
                    <a:pt x="391668" y="0"/>
                  </a:lnTo>
                  <a:lnTo>
                    <a:pt x="196596" y="12191"/>
                  </a:lnTo>
                  <a:lnTo>
                    <a:pt x="0" y="50291"/>
                  </a:lnTo>
                </a:path>
              </a:pathLst>
            </a:custGeom>
            <a:ln w="15240">
              <a:solidFill>
                <a:srgbClr val="0000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" name="object 7"/>
            <p:cNvSpPr/>
            <p:nvPr/>
          </p:nvSpPr>
          <p:spPr>
            <a:xfrm>
              <a:off x="1303019" y="3677411"/>
              <a:ext cx="1422400" cy="388620"/>
            </a:xfrm>
            <a:custGeom>
              <a:avLst/>
              <a:gdLst/>
              <a:ahLst/>
              <a:cxnLst/>
              <a:rect l="l" t="t" r="r" b="b"/>
              <a:pathLst>
                <a:path w="1422400" h="388620">
                  <a:moveTo>
                    <a:pt x="1421891" y="0"/>
                  </a:moveTo>
                  <a:lnTo>
                    <a:pt x="1266443" y="131064"/>
                  </a:lnTo>
                  <a:lnTo>
                    <a:pt x="1106424" y="236219"/>
                  </a:lnTo>
                  <a:lnTo>
                    <a:pt x="938783" y="312419"/>
                  </a:lnTo>
                  <a:lnTo>
                    <a:pt x="765048" y="364236"/>
                  </a:lnTo>
                  <a:lnTo>
                    <a:pt x="583691" y="388619"/>
                  </a:lnTo>
                  <a:lnTo>
                    <a:pt x="396239" y="385572"/>
                  </a:lnTo>
                  <a:lnTo>
                    <a:pt x="201167" y="356615"/>
                  </a:lnTo>
                  <a:lnTo>
                    <a:pt x="0" y="300228"/>
                  </a:lnTo>
                </a:path>
              </a:pathLst>
            </a:custGeom>
            <a:ln w="1524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" name="object 8"/>
            <p:cNvSpPr/>
            <p:nvPr/>
          </p:nvSpPr>
          <p:spPr>
            <a:xfrm>
              <a:off x="1303019" y="3448811"/>
              <a:ext cx="1564005" cy="558165"/>
            </a:xfrm>
            <a:custGeom>
              <a:avLst/>
              <a:gdLst/>
              <a:ahLst/>
              <a:cxnLst/>
              <a:rect l="l" t="t" r="r" b="b"/>
              <a:pathLst>
                <a:path w="1564005" h="558164">
                  <a:moveTo>
                    <a:pt x="1563624" y="0"/>
                  </a:moveTo>
                  <a:lnTo>
                    <a:pt x="1408176" y="163068"/>
                  </a:lnTo>
                  <a:lnTo>
                    <a:pt x="1246632" y="297180"/>
                  </a:lnTo>
                  <a:lnTo>
                    <a:pt x="1082040" y="405384"/>
                  </a:lnTo>
                  <a:lnTo>
                    <a:pt x="911352" y="483108"/>
                  </a:lnTo>
                  <a:lnTo>
                    <a:pt x="737616" y="533400"/>
                  </a:lnTo>
                  <a:lnTo>
                    <a:pt x="559308" y="557784"/>
                  </a:lnTo>
                  <a:lnTo>
                    <a:pt x="377952" y="553212"/>
                  </a:lnTo>
                  <a:lnTo>
                    <a:pt x="190500" y="521208"/>
                  </a:lnTo>
                  <a:lnTo>
                    <a:pt x="0" y="461772"/>
                  </a:lnTo>
                </a:path>
              </a:pathLst>
            </a:custGeom>
            <a:ln w="15240">
              <a:solidFill>
                <a:srgbClr val="FF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" name="object 9"/>
            <p:cNvSpPr/>
            <p:nvPr/>
          </p:nvSpPr>
          <p:spPr>
            <a:xfrm>
              <a:off x="2724911" y="2779775"/>
              <a:ext cx="113030" cy="897890"/>
            </a:xfrm>
            <a:custGeom>
              <a:avLst/>
              <a:gdLst/>
              <a:ahLst/>
              <a:cxnLst/>
              <a:rect l="l" t="t" r="r" b="b"/>
              <a:pathLst>
                <a:path w="113030" h="897889">
                  <a:moveTo>
                    <a:pt x="0" y="897635"/>
                  </a:moveTo>
                  <a:lnTo>
                    <a:pt x="60960" y="748283"/>
                  </a:lnTo>
                  <a:lnTo>
                    <a:pt x="99060" y="597408"/>
                  </a:lnTo>
                  <a:lnTo>
                    <a:pt x="112776" y="449580"/>
                  </a:lnTo>
                  <a:lnTo>
                    <a:pt x="99060" y="298704"/>
                  </a:lnTo>
                  <a:lnTo>
                    <a:pt x="60960" y="149351"/>
                  </a:lnTo>
                  <a:lnTo>
                    <a:pt x="0" y="0"/>
                  </a:lnTo>
                </a:path>
              </a:pathLst>
            </a:custGeom>
            <a:ln w="1524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" name="object 10"/>
            <p:cNvSpPr/>
            <p:nvPr/>
          </p:nvSpPr>
          <p:spPr>
            <a:xfrm>
              <a:off x="1303019" y="3339083"/>
              <a:ext cx="1981200" cy="829310"/>
            </a:xfrm>
            <a:custGeom>
              <a:avLst/>
              <a:gdLst/>
              <a:ahLst/>
              <a:cxnLst/>
              <a:rect l="l" t="t" r="r" b="b"/>
              <a:pathLst>
                <a:path w="1981200" h="829310">
                  <a:moveTo>
                    <a:pt x="1981200" y="0"/>
                  </a:moveTo>
                  <a:lnTo>
                    <a:pt x="1813560" y="205740"/>
                  </a:lnTo>
                  <a:lnTo>
                    <a:pt x="1639824" y="381000"/>
                  </a:lnTo>
                  <a:lnTo>
                    <a:pt x="1456943" y="528828"/>
                  </a:lnTo>
                  <a:lnTo>
                    <a:pt x="1269491" y="644652"/>
                  </a:lnTo>
                  <a:lnTo>
                    <a:pt x="1075943" y="734568"/>
                  </a:lnTo>
                  <a:lnTo>
                    <a:pt x="873252" y="795527"/>
                  </a:lnTo>
                  <a:lnTo>
                    <a:pt x="665987" y="827531"/>
                  </a:lnTo>
                  <a:lnTo>
                    <a:pt x="451104" y="829056"/>
                  </a:lnTo>
                  <a:lnTo>
                    <a:pt x="228600" y="803147"/>
                  </a:lnTo>
                  <a:lnTo>
                    <a:pt x="0" y="748283"/>
                  </a:lnTo>
                </a:path>
              </a:pathLst>
            </a:custGeom>
            <a:ln w="15240">
              <a:solidFill>
                <a:srgbClr val="FF66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11" name="object 11"/>
          <p:cNvGrpSpPr/>
          <p:nvPr/>
        </p:nvGrpSpPr>
        <p:grpSpPr>
          <a:xfrm>
            <a:off x="2731082" y="2781300"/>
            <a:ext cx="127086" cy="363220"/>
            <a:chOff x="1187195" y="2781300"/>
            <a:chExt cx="55244" cy="363220"/>
          </a:xfrm>
        </p:grpSpPr>
        <p:sp>
          <p:nvSpPr>
            <p:cNvPr id="12" name="object 12"/>
            <p:cNvSpPr/>
            <p:nvPr/>
          </p:nvSpPr>
          <p:spPr>
            <a:xfrm>
              <a:off x="1214627" y="2855975"/>
              <a:ext cx="0" cy="288290"/>
            </a:xfrm>
            <a:custGeom>
              <a:avLst/>
              <a:gdLst/>
              <a:ahLst/>
              <a:cxnLst/>
              <a:rect l="l" t="t" r="r" b="b"/>
              <a:pathLst>
                <a:path h="288289">
                  <a:moveTo>
                    <a:pt x="0" y="288035"/>
                  </a:moveTo>
                  <a:lnTo>
                    <a:pt x="0" y="0"/>
                  </a:lnTo>
                </a:path>
              </a:pathLst>
            </a:custGeom>
            <a:ln w="9144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" name="object 13"/>
            <p:cNvSpPr/>
            <p:nvPr/>
          </p:nvSpPr>
          <p:spPr>
            <a:xfrm>
              <a:off x="1187195" y="2781300"/>
              <a:ext cx="55244" cy="82550"/>
            </a:xfrm>
            <a:custGeom>
              <a:avLst/>
              <a:gdLst/>
              <a:ahLst/>
              <a:cxnLst/>
              <a:rect l="l" t="t" r="r" b="b"/>
              <a:pathLst>
                <a:path w="55244" h="82550">
                  <a:moveTo>
                    <a:pt x="54863" y="82296"/>
                  </a:moveTo>
                  <a:lnTo>
                    <a:pt x="0" y="82296"/>
                  </a:lnTo>
                  <a:lnTo>
                    <a:pt x="27431" y="0"/>
                  </a:lnTo>
                  <a:lnTo>
                    <a:pt x="54863" y="82296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14" name="object 14"/>
          <p:cNvGrpSpPr/>
          <p:nvPr/>
        </p:nvGrpSpPr>
        <p:grpSpPr>
          <a:xfrm>
            <a:off x="2731082" y="3317747"/>
            <a:ext cx="127086" cy="373380"/>
            <a:chOff x="1187195" y="3317747"/>
            <a:chExt cx="55244" cy="373380"/>
          </a:xfrm>
        </p:grpSpPr>
        <p:sp>
          <p:nvSpPr>
            <p:cNvPr id="15" name="object 15"/>
            <p:cNvSpPr/>
            <p:nvPr/>
          </p:nvSpPr>
          <p:spPr>
            <a:xfrm>
              <a:off x="1214627" y="3317747"/>
              <a:ext cx="0" cy="297180"/>
            </a:xfrm>
            <a:custGeom>
              <a:avLst/>
              <a:gdLst/>
              <a:ahLst/>
              <a:cxnLst/>
              <a:rect l="l" t="t" r="r" b="b"/>
              <a:pathLst>
                <a:path h="297179">
                  <a:moveTo>
                    <a:pt x="0" y="0"/>
                  </a:moveTo>
                  <a:lnTo>
                    <a:pt x="0" y="297179"/>
                  </a:lnTo>
                </a:path>
              </a:pathLst>
            </a:custGeom>
            <a:ln w="9144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6" name="object 16"/>
            <p:cNvSpPr/>
            <p:nvPr/>
          </p:nvSpPr>
          <p:spPr>
            <a:xfrm>
              <a:off x="1187195" y="3610355"/>
              <a:ext cx="55244" cy="81280"/>
            </a:xfrm>
            <a:custGeom>
              <a:avLst/>
              <a:gdLst/>
              <a:ahLst/>
              <a:cxnLst/>
              <a:rect l="l" t="t" r="r" b="b"/>
              <a:pathLst>
                <a:path w="55244" h="81279">
                  <a:moveTo>
                    <a:pt x="27431" y="80771"/>
                  </a:moveTo>
                  <a:lnTo>
                    <a:pt x="0" y="0"/>
                  </a:lnTo>
                  <a:lnTo>
                    <a:pt x="54863" y="0"/>
                  </a:lnTo>
                  <a:lnTo>
                    <a:pt x="27431" y="80771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17" name="object 17"/>
          <p:cNvGrpSpPr/>
          <p:nvPr/>
        </p:nvGrpSpPr>
        <p:grpSpPr>
          <a:xfrm>
            <a:off x="3937106" y="2456688"/>
            <a:ext cx="127086" cy="196850"/>
            <a:chOff x="1711451" y="2456688"/>
            <a:chExt cx="55244" cy="196850"/>
          </a:xfrm>
        </p:grpSpPr>
        <p:sp>
          <p:nvSpPr>
            <p:cNvPr id="18" name="object 18"/>
            <p:cNvSpPr/>
            <p:nvPr/>
          </p:nvSpPr>
          <p:spPr>
            <a:xfrm>
              <a:off x="1738883" y="2532888"/>
              <a:ext cx="0" cy="120650"/>
            </a:xfrm>
            <a:custGeom>
              <a:avLst/>
              <a:gdLst/>
              <a:ahLst/>
              <a:cxnLst/>
              <a:rect l="l" t="t" r="r" b="b"/>
              <a:pathLst>
                <a:path h="120650">
                  <a:moveTo>
                    <a:pt x="0" y="120395"/>
                  </a:moveTo>
                  <a:lnTo>
                    <a:pt x="0" y="0"/>
                  </a:lnTo>
                </a:path>
              </a:pathLst>
            </a:custGeom>
            <a:ln w="9144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9" name="object 19"/>
            <p:cNvSpPr/>
            <p:nvPr/>
          </p:nvSpPr>
          <p:spPr>
            <a:xfrm>
              <a:off x="1711451" y="2456688"/>
              <a:ext cx="55244" cy="82550"/>
            </a:xfrm>
            <a:custGeom>
              <a:avLst/>
              <a:gdLst/>
              <a:ahLst/>
              <a:cxnLst/>
              <a:rect l="l" t="t" r="r" b="b"/>
              <a:pathLst>
                <a:path w="55244" h="82550">
                  <a:moveTo>
                    <a:pt x="54864" y="82295"/>
                  </a:moveTo>
                  <a:lnTo>
                    <a:pt x="0" y="82295"/>
                  </a:lnTo>
                  <a:lnTo>
                    <a:pt x="27432" y="0"/>
                  </a:lnTo>
                  <a:lnTo>
                    <a:pt x="54864" y="82295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20" name="object 20"/>
          <p:cNvGrpSpPr/>
          <p:nvPr/>
        </p:nvGrpSpPr>
        <p:grpSpPr>
          <a:xfrm>
            <a:off x="5339460" y="2318005"/>
            <a:ext cx="127086" cy="216535"/>
            <a:chOff x="2321051" y="2318004"/>
            <a:chExt cx="55244" cy="216535"/>
          </a:xfrm>
        </p:grpSpPr>
        <p:sp>
          <p:nvSpPr>
            <p:cNvPr id="21" name="object 21"/>
            <p:cNvSpPr/>
            <p:nvPr/>
          </p:nvSpPr>
          <p:spPr>
            <a:xfrm>
              <a:off x="2348483" y="2318004"/>
              <a:ext cx="0" cy="142240"/>
            </a:xfrm>
            <a:custGeom>
              <a:avLst/>
              <a:gdLst/>
              <a:ahLst/>
              <a:cxnLst/>
              <a:rect l="l" t="t" r="r" b="b"/>
              <a:pathLst>
                <a:path h="142239">
                  <a:moveTo>
                    <a:pt x="0" y="0"/>
                  </a:moveTo>
                  <a:lnTo>
                    <a:pt x="0" y="141731"/>
                  </a:lnTo>
                </a:path>
              </a:pathLst>
            </a:custGeom>
            <a:ln w="9144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2" name="object 22"/>
            <p:cNvSpPr/>
            <p:nvPr/>
          </p:nvSpPr>
          <p:spPr>
            <a:xfrm>
              <a:off x="2321051" y="2452116"/>
              <a:ext cx="55244" cy="82550"/>
            </a:xfrm>
            <a:custGeom>
              <a:avLst/>
              <a:gdLst/>
              <a:ahLst/>
              <a:cxnLst/>
              <a:rect l="l" t="t" r="r" b="b"/>
              <a:pathLst>
                <a:path w="55244" h="82550">
                  <a:moveTo>
                    <a:pt x="27432" y="82295"/>
                  </a:moveTo>
                  <a:lnTo>
                    <a:pt x="0" y="0"/>
                  </a:lnTo>
                  <a:lnTo>
                    <a:pt x="54864" y="0"/>
                  </a:lnTo>
                  <a:lnTo>
                    <a:pt x="27432" y="82295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23" name="object 23"/>
          <p:cNvGrpSpPr/>
          <p:nvPr/>
        </p:nvGrpSpPr>
        <p:grpSpPr>
          <a:xfrm>
            <a:off x="4420921" y="3720085"/>
            <a:ext cx="768373" cy="193675"/>
            <a:chOff x="1921764" y="3720084"/>
            <a:chExt cx="334010" cy="193675"/>
          </a:xfrm>
        </p:grpSpPr>
        <p:sp>
          <p:nvSpPr>
            <p:cNvPr id="24" name="object 24"/>
            <p:cNvSpPr/>
            <p:nvPr/>
          </p:nvSpPr>
          <p:spPr>
            <a:xfrm>
              <a:off x="1926336" y="3724656"/>
              <a:ext cx="264160" cy="151130"/>
            </a:xfrm>
            <a:custGeom>
              <a:avLst/>
              <a:gdLst/>
              <a:ahLst/>
              <a:cxnLst/>
              <a:rect l="l" t="t" r="r" b="b"/>
              <a:pathLst>
                <a:path w="264160" h="151129">
                  <a:moveTo>
                    <a:pt x="0" y="0"/>
                  </a:moveTo>
                  <a:lnTo>
                    <a:pt x="263651" y="150875"/>
                  </a:lnTo>
                </a:path>
              </a:pathLst>
            </a:custGeom>
            <a:ln w="9143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5" name="object 25"/>
            <p:cNvSpPr/>
            <p:nvPr/>
          </p:nvSpPr>
          <p:spPr>
            <a:xfrm>
              <a:off x="2170176" y="3848100"/>
              <a:ext cx="85725" cy="66040"/>
            </a:xfrm>
            <a:custGeom>
              <a:avLst/>
              <a:gdLst/>
              <a:ahLst/>
              <a:cxnLst/>
              <a:rect l="l" t="t" r="r" b="b"/>
              <a:pathLst>
                <a:path w="85725" h="66039">
                  <a:moveTo>
                    <a:pt x="85344" y="65532"/>
                  </a:moveTo>
                  <a:lnTo>
                    <a:pt x="0" y="47243"/>
                  </a:lnTo>
                  <a:lnTo>
                    <a:pt x="27432" y="0"/>
                  </a:lnTo>
                  <a:lnTo>
                    <a:pt x="85344" y="65532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26" name="object 26"/>
          <p:cNvGrpSpPr/>
          <p:nvPr/>
        </p:nvGrpSpPr>
        <p:grpSpPr>
          <a:xfrm>
            <a:off x="4235109" y="4073653"/>
            <a:ext cx="127086" cy="184785"/>
            <a:chOff x="1840992" y="4073652"/>
            <a:chExt cx="55244" cy="184785"/>
          </a:xfrm>
        </p:grpSpPr>
        <p:sp>
          <p:nvSpPr>
            <p:cNvPr id="27" name="object 27"/>
            <p:cNvSpPr/>
            <p:nvPr/>
          </p:nvSpPr>
          <p:spPr>
            <a:xfrm>
              <a:off x="1868424" y="4149852"/>
              <a:ext cx="0" cy="108585"/>
            </a:xfrm>
            <a:custGeom>
              <a:avLst/>
              <a:gdLst/>
              <a:ahLst/>
              <a:cxnLst/>
              <a:rect l="l" t="t" r="r" b="b"/>
              <a:pathLst>
                <a:path h="108585">
                  <a:moveTo>
                    <a:pt x="0" y="108204"/>
                  </a:moveTo>
                  <a:lnTo>
                    <a:pt x="0" y="0"/>
                  </a:lnTo>
                </a:path>
              </a:pathLst>
            </a:custGeom>
            <a:ln w="9144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8" name="object 28"/>
            <p:cNvSpPr/>
            <p:nvPr/>
          </p:nvSpPr>
          <p:spPr>
            <a:xfrm>
              <a:off x="1840992" y="4073652"/>
              <a:ext cx="55244" cy="82550"/>
            </a:xfrm>
            <a:custGeom>
              <a:avLst/>
              <a:gdLst/>
              <a:ahLst/>
              <a:cxnLst/>
              <a:rect l="l" t="t" r="r" b="b"/>
              <a:pathLst>
                <a:path w="55244" h="82550">
                  <a:moveTo>
                    <a:pt x="54863" y="82296"/>
                  </a:moveTo>
                  <a:lnTo>
                    <a:pt x="0" y="82296"/>
                  </a:lnTo>
                  <a:lnTo>
                    <a:pt x="27432" y="0"/>
                  </a:lnTo>
                  <a:lnTo>
                    <a:pt x="54863" y="82296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29" name="object 29"/>
          <p:cNvGrpSpPr/>
          <p:nvPr/>
        </p:nvGrpSpPr>
        <p:grpSpPr>
          <a:xfrm>
            <a:off x="5644472" y="4032503"/>
            <a:ext cx="127086" cy="212090"/>
            <a:chOff x="2453639" y="4032503"/>
            <a:chExt cx="55244" cy="212090"/>
          </a:xfrm>
        </p:grpSpPr>
        <p:sp>
          <p:nvSpPr>
            <p:cNvPr id="30" name="object 30"/>
            <p:cNvSpPr/>
            <p:nvPr/>
          </p:nvSpPr>
          <p:spPr>
            <a:xfrm>
              <a:off x="2481072" y="4107180"/>
              <a:ext cx="0" cy="137160"/>
            </a:xfrm>
            <a:custGeom>
              <a:avLst/>
              <a:gdLst/>
              <a:ahLst/>
              <a:cxnLst/>
              <a:rect l="l" t="t" r="r" b="b"/>
              <a:pathLst>
                <a:path h="137160">
                  <a:moveTo>
                    <a:pt x="0" y="137159"/>
                  </a:moveTo>
                  <a:lnTo>
                    <a:pt x="0" y="0"/>
                  </a:lnTo>
                </a:path>
              </a:pathLst>
            </a:custGeom>
            <a:ln w="9144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1" name="object 31"/>
            <p:cNvSpPr/>
            <p:nvPr/>
          </p:nvSpPr>
          <p:spPr>
            <a:xfrm>
              <a:off x="2453639" y="4032503"/>
              <a:ext cx="55244" cy="82550"/>
            </a:xfrm>
            <a:custGeom>
              <a:avLst/>
              <a:gdLst/>
              <a:ahLst/>
              <a:cxnLst/>
              <a:rect l="l" t="t" r="r" b="b"/>
              <a:pathLst>
                <a:path w="55244" h="82550">
                  <a:moveTo>
                    <a:pt x="54863" y="82296"/>
                  </a:moveTo>
                  <a:lnTo>
                    <a:pt x="0" y="82296"/>
                  </a:lnTo>
                  <a:lnTo>
                    <a:pt x="27432" y="0"/>
                  </a:lnTo>
                  <a:lnTo>
                    <a:pt x="54863" y="82296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32" name="object 32"/>
          <p:cNvGrpSpPr/>
          <p:nvPr/>
        </p:nvGrpSpPr>
        <p:grpSpPr>
          <a:xfrm>
            <a:off x="6422780" y="2855976"/>
            <a:ext cx="617912" cy="114300"/>
            <a:chOff x="2791967" y="2855976"/>
            <a:chExt cx="268605" cy="114300"/>
          </a:xfrm>
        </p:grpSpPr>
        <p:sp>
          <p:nvSpPr>
            <p:cNvPr id="33" name="object 33"/>
            <p:cNvSpPr/>
            <p:nvPr/>
          </p:nvSpPr>
          <p:spPr>
            <a:xfrm>
              <a:off x="2862072" y="2860548"/>
              <a:ext cx="193675" cy="81280"/>
            </a:xfrm>
            <a:custGeom>
              <a:avLst/>
              <a:gdLst/>
              <a:ahLst/>
              <a:cxnLst/>
              <a:rect l="l" t="t" r="r" b="b"/>
              <a:pathLst>
                <a:path w="193675" h="81280">
                  <a:moveTo>
                    <a:pt x="193547" y="0"/>
                  </a:moveTo>
                  <a:lnTo>
                    <a:pt x="0" y="80771"/>
                  </a:lnTo>
                </a:path>
              </a:pathLst>
            </a:custGeom>
            <a:ln w="9143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4" name="object 34"/>
            <p:cNvSpPr/>
            <p:nvPr/>
          </p:nvSpPr>
          <p:spPr>
            <a:xfrm>
              <a:off x="2791967" y="2913888"/>
              <a:ext cx="86995" cy="56515"/>
            </a:xfrm>
            <a:custGeom>
              <a:avLst/>
              <a:gdLst/>
              <a:ahLst/>
              <a:cxnLst/>
              <a:rect l="l" t="t" r="r" b="b"/>
              <a:pathLst>
                <a:path w="86994" h="56514">
                  <a:moveTo>
                    <a:pt x="0" y="56387"/>
                  </a:moveTo>
                  <a:lnTo>
                    <a:pt x="65532" y="0"/>
                  </a:lnTo>
                  <a:lnTo>
                    <a:pt x="86867" y="50291"/>
                  </a:lnTo>
                  <a:lnTo>
                    <a:pt x="0" y="56387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35" name="object 35"/>
          <p:cNvSpPr/>
          <p:nvPr/>
        </p:nvSpPr>
        <p:spPr>
          <a:xfrm>
            <a:off x="2997529" y="2360675"/>
            <a:ext cx="0" cy="1815464"/>
          </a:xfrm>
          <a:custGeom>
            <a:avLst/>
            <a:gdLst/>
            <a:ahLst/>
            <a:cxnLst/>
            <a:rect l="l" t="t" r="r" b="b"/>
            <a:pathLst>
              <a:path h="1815464">
                <a:moveTo>
                  <a:pt x="0" y="0"/>
                </a:moveTo>
                <a:lnTo>
                  <a:pt x="0" y="1815083"/>
                </a:lnTo>
              </a:path>
            </a:pathLst>
          </a:custGeom>
          <a:ln w="1524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grpSp>
        <p:nvGrpSpPr>
          <p:cNvPr id="36" name="object 36"/>
          <p:cNvGrpSpPr/>
          <p:nvPr/>
        </p:nvGrpSpPr>
        <p:grpSpPr>
          <a:xfrm>
            <a:off x="6345649" y="2043684"/>
            <a:ext cx="1203687" cy="245745"/>
            <a:chOff x="2758439" y="2043683"/>
            <a:chExt cx="523240" cy="245745"/>
          </a:xfrm>
        </p:grpSpPr>
        <p:pic>
          <p:nvPicPr>
            <p:cNvPr id="37" name="object 37"/>
            <p:cNvPicPr/>
            <p:nvPr/>
          </p:nvPicPr>
          <p:blipFill>
            <a:blip r:embed="rId2" cstate="print"/>
            <a:stretch>
              <a:fillRect/>
            </a:stretch>
          </p:blipFill>
          <p:spPr>
            <a:xfrm>
              <a:off x="2758439" y="2043683"/>
              <a:ext cx="246887" cy="245364"/>
            </a:xfrm>
            <a:prstGeom prst="rect">
              <a:avLst/>
            </a:prstGeom>
          </p:spPr>
        </p:pic>
        <p:sp>
          <p:nvSpPr>
            <p:cNvPr id="38" name="object 38"/>
            <p:cNvSpPr/>
            <p:nvPr/>
          </p:nvSpPr>
          <p:spPr>
            <a:xfrm>
              <a:off x="3000756" y="2078736"/>
              <a:ext cx="276225" cy="173990"/>
            </a:xfrm>
            <a:custGeom>
              <a:avLst/>
              <a:gdLst/>
              <a:ahLst/>
              <a:cxnLst/>
              <a:rect l="l" t="t" r="r" b="b"/>
              <a:pathLst>
                <a:path w="276225" h="173989">
                  <a:moveTo>
                    <a:pt x="0" y="86867"/>
                  </a:moveTo>
                  <a:lnTo>
                    <a:pt x="275843" y="86867"/>
                  </a:lnTo>
                </a:path>
                <a:path w="276225" h="173989">
                  <a:moveTo>
                    <a:pt x="275843" y="0"/>
                  </a:moveTo>
                  <a:lnTo>
                    <a:pt x="275843" y="173735"/>
                  </a:lnTo>
                </a:path>
                <a:path w="276225" h="173989">
                  <a:moveTo>
                    <a:pt x="42671" y="42671"/>
                  </a:moveTo>
                  <a:lnTo>
                    <a:pt x="141732" y="42671"/>
                  </a:lnTo>
                </a:path>
              </a:pathLst>
            </a:custGeom>
            <a:ln w="9144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9" name="object 39"/>
            <p:cNvSpPr/>
            <p:nvPr/>
          </p:nvSpPr>
          <p:spPr>
            <a:xfrm>
              <a:off x="3134855" y="2093975"/>
              <a:ext cx="142240" cy="143510"/>
            </a:xfrm>
            <a:custGeom>
              <a:avLst/>
              <a:gdLst/>
              <a:ahLst/>
              <a:cxnLst/>
              <a:rect l="l" t="t" r="r" b="b"/>
              <a:pathLst>
                <a:path w="142239" h="143510">
                  <a:moveTo>
                    <a:pt x="82308" y="27444"/>
                  </a:moveTo>
                  <a:lnTo>
                    <a:pt x="0" y="0"/>
                  </a:lnTo>
                  <a:lnTo>
                    <a:pt x="0" y="54876"/>
                  </a:lnTo>
                  <a:lnTo>
                    <a:pt x="82308" y="27444"/>
                  </a:lnTo>
                  <a:close/>
                </a:path>
                <a:path w="142239" h="143510">
                  <a:moveTo>
                    <a:pt x="141744" y="115824"/>
                  </a:moveTo>
                  <a:lnTo>
                    <a:pt x="59436" y="88392"/>
                  </a:lnTo>
                  <a:lnTo>
                    <a:pt x="59436" y="143268"/>
                  </a:lnTo>
                  <a:lnTo>
                    <a:pt x="141744" y="115824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40" name="object 40"/>
          <p:cNvGrpSpPr/>
          <p:nvPr/>
        </p:nvGrpSpPr>
        <p:grpSpPr>
          <a:xfrm>
            <a:off x="6366687" y="3979164"/>
            <a:ext cx="1186158" cy="247015"/>
            <a:chOff x="2767584" y="3979164"/>
            <a:chExt cx="515620" cy="247015"/>
          </a:xfrm>
        </p:grpSpPr>
        <p:pic>
          <p:nvPicPr>
            <p:cNvPr id="41" name="object 41"/>
            <p:cNvPicPr/>
            <p:nvPr/>
          </p:nvPicPr>
          <p:blipFill>
            <a:blip r:embed="rId3" cstate="print"/>
            <a:stretch>
              <a:fillRect/>
            </a:stretch>
          </p:blipFill>
          <p:spPr>
            <a:xfrm>
              <a:off x="2767584" y="3979164"/>
              <a:ext cx="245363" cy="246888"/>
            </a:xfrm>
            <a:prstGeom prst="rect">
              <a:avLst/>
            </a:prstGeom>
          </p:spPr>
        </p:pic>
        <p:sp>
          <p:nvSpPr>
            <p:cNvPr id="42" name="object 42"/>
            <p:cNvSpPr/>
            <p:nvPr/>
          </p:nvSpPr>
          <p:spPr>
            <a:xfrm>
              <a:off x="3008376" y="4014216"/>
              <a:ext cx="269875" cy="175260"/>
            </a:xfrm>
            <a:custGeom>
              <a:avLst/>
              <a:gdLst/>
              <a:ahLst/>
              <a:cxnLst/>
              <a:rect l="l" t="t" r="r" b="b"/>
              <a:pathLst>
                <a:path w="269875" h="175260">
                  <a:moveTo>
                    <a:pt x="0" y="88391"/>
                  </a:moveTo>
                  <a:lnTo>
                    <a:pt x="260604" y="88391"/>
                  </a:lnTo>
                </a:path>
                <a:path w="269875" h="175260">
                  <a:moveTo>
                    <a:pt x="269748" y="0"/>
                  </a:moveTo>
                  <a:lnTo>
                    <a:pt x="269748" y="175259"/>
                  </a:lnTo>
                </a:path>
                <a:path w="269875" h="175260">
                  <a:moveTo>
                    <a:pt x="50291" y="44195"/>
                  </a:moveTo>
                  <a:lnTo>
                    <a:pt x="150875" y="44195"/>
                  </a:lnTo>
                </a:path>
              </a:pathLst>
            </a:custGeom>
            <a:ln w="9144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3" name="object 43"/>
            <p:cNvSpPr/>
            <p:nvPr/>
          </p:nvSpPr>
          <p:spPr>
            <a:xfrm>
              <a:off x="3019031" y="4030992"/>
              <a:ext cx="216535" cy="143510"/>
            </a:xfrm>
            <a:custGeom>
              <a:avLst/>
              <a:gdLst/>
              <a:ahLst/>
              <a:cxnLst/>
              <a:rect l="l" t="t" r="r" b="b"/>
              <a:pathLst>
                <a:path w="216535" h="143510">
                  <a:moveTo>
                    <a:pt x="80784" y="88392"/>
                  </a:moveTo>
                  <a:lnTo>
                    <a:pt x="0" y="115811"/>
                  </a:lnTo>
                  <a:lnTo>
                    <a:pt x="80784" y="143243"/>
                  </a:lnTo>
                  <a:lnTo>
                    <a:pt x="80784" y="88392"/>
                  </a:lnTo>
                  <a:close/>
                </a:path>
                <a:path w="216535" h="143510">
                  <a:moveTo>
                    <a:pt x="216408" y="27419"/>
                  </a:moveTo>
                  <a:lnTo>
                    <a:pt x="134124" y="0"/>
                  </a:lnTo>
                  <a:lnTo>
                    <a:pt x="134124" y="54851"/>
                  </a:lnTo>
                  <a:lnTo>
                    <a:pt x="216408" y="27419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pic>
        <p:nvPicPr>
          <p:cNvPr id="44" name="object 44"/>
          <p:cNvPicPr/>
          <p:nvPr/>
        </p:nvPicPr>
        <p:blipFill>
          <a:blip r:embed="rId4" cstate="print"/>
          <a:stretch>
            <a:fillRect/>
          </a:stretch>
        </p:blipFill>
        <p:spPr>
          <a:xfrm>
            <a:off x="14409185" y="6987540"/>
            <a:ext cx="708189" cy="246887"/>
          </a:xfrm>
          <a:prstGeom prst="rect">
            <a:avLst/>
          </a:prstGeom>
        </p:spPr>
      </p:pic>
      <p:grpSp>
        <p:nvGrpSpPr>
          <p:cNvPr id="45" name="object 45"/>
          <p:cNvGrpSpPr/>
          <p:nvPr/>
        </p:nvGrpSpPr>
        <p:grpSpPr>
          <a:xfrm>
            <a:off x="10153040" y="7028688"/>
            <a:ext cx="5235455" cy="1828800"/>
            <a:chOff x="4413503" y="7028688"/>
            <a:chExt cx="2275840" cy="1828800"/>
          </a:xfrm>
        </p:grpSpPr>
        <p:sp>
          <p:nvSpPr>
            <p:cNvPr id="46" name="object 46"/>
            <p:cNvSpPr/>
            <p:nvPr/>
          </p:nvSpPr>
          <p:spPr>
            <a:xfrm>
              <a:off x="4413503" y="7146036"/>
              <a:ext cx="2275840" cy="1480185"/>
            </a:xfrm>
            <a:custGeom>
              <a:avLst/>
              <a:gdLst/>
              <a:ahLst/>
              <a:cxnLst/>
              <a:rect l="l" t="t" r="r" b="b"/>
              <a:pathLst>
                <a:path w="2275840" h="1480184">
                  <a:moveTo>
                    <a:pt x="649224" y="0"/>
                  </a:moveTo>
                  <a:lnTo>
                    <a:pt x="649224" y="1479803"/>
                  </a:lnTo>
                </a:path>
                <a:path w="2275840" h="1480184">
                  <a:moveTo>
                    <a:pt x="0" y="694944"/>
                  </a:moveTo>
                  <a:lnTo>
                    <a:pt x="2275332" y="694944"/>
                  </a:lnTo>
                </a:path>
              </a:pathLst>
            </a:custGeom>
            <a:ln w="9144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7" name="object 47"/>
            <p:cNvSpPr/>
            <p:nvPr/>
          </p:nvSpPr>
          <p:spPr>
            <a:xfrm>
              <a:off x="5062728" y="7481316"/>
              <a:ext cx="1597660" cy="866140"/>
            </a:xfrm>
            <a:custGeom>
              <a:avLst/>
              <a:gdLst/>
              <a:ahLst/>
              <a:cxnLst/>
              <a:rect l="l" t="t" r="r" b="b"/>
              <a:pathLst>
                <a:path w="1597659" h="866140">
                  <a:moveTo>
                    <a:pt x="0" y="359664"/>
                  </a:moveTo>
                  <a:lnTo>
                    <a:pt x="1597151" y="0"/>
                  </a:lnTo>
                </a:path>
                <a:path w="1597659" h="866140">
                  <a:moveTo>
                    <a:pt x="0" y="359664"/>
                  </a:moveTo>
                  <a:lnTo>
                    <a:pt x="1597151" y="719328"/>
                  </a:lnTo>
                </a:path>
                <a:path w="1597659" h="866140">
                  <a:moveTo>
                    <a:pt x="0" y="359664"/>
                  </a:moveTo>
                  <a:lnTo>
                    <a:pt x="563879" y="865632"/>
                  </a:lnTo>
                </a:path>
              </a:pathLst>
            </a:custGeom>
            <a:ln w="1524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8" name="object 48"/>
            <p:cNvSpPr/>
            <p:nvPr/>
          </p:nvSpPr>
          <p:spPr>
            <a:xfrm>
              <a:off x="5597651" y="8316468"/>
              <a:ext cx="96520" cy="93345"/>
            </a:xfrm>
            <a:custGeom>
              <a:avLst/>
              <a:gdLst/>
              <a:ahLst/>
              <a:cxnLst/>
              <a:rect l="l" t="t" r="r" b="b"/>
              <a:pathLst>
                <a:path w="96520" h="93345">
                  <a:moveTo>
                    <a:pt x="96012" y="92964"/>
                  </a:moveTo>
                  <a:lnTo>
                    <a:pt x="0" y="50292"/>
                  </a:lnTo>
                  <a:lnTo>
                    <a:pt x="44196" y="0"/>
                  </a:lnTo>
                  <a:lnTo>
                    <a:pt x="96012" y="92964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49" name="object 49"/>
            <p:cNvPicPr/>
            <p:nvPr/>
          </p:nvPicPr>
          <p:blipFill>
            <a:blip r:embed="rId5" cstate="print"/>
            <a:stretch>
              <a:fillRect/>
            </a:stretch>
          </p:blipFill>
          <p:spPr>
            <a:xfrm>
              <a:off x="5396483" y="7848600"/>
              <a:ext cx="161544" cy="284987"/>
            </a:xfrm>
            <a:prstGeom prst="rect">
              <a:avLst/>
            </a:prstGeom>
          </p:spPr>
        </p:pic>
        <p:pic>
          <p:nvPicPr>
            <p:cNvPr id="50" name="object 50"/>
            <p:cNvPicPr/>
            <p:nvPr/>
          </p:nvPicPr>
          <p:blipFill>
            <a:blip r:embed="rId6" cstate="print"/>
            <a:stretch>
              <a:fillRect/>
            </a:stretch>
          </p:blipFill>
          <p:spPr>
            <a:xfrm>
              <a:off x="5553455" y="8002523"/>
              <a:ext cx="50291" cy="246887"/>
            </a:xfrm>
            <a:prstGeom prst="rect">
              <a:avLst/>
            </a:prstGeom>
          </p:spPr>
        </p:pic>
        <p:sp>
          <p:nvSpPr>
            <p:cNvPr id="51" name="object 51"/>
            <p:cNvSpPr/>
            <p:nvPr/>
          </p:nvSpPr>
          <p:spPr>
            <a:xfrm>
              <a:off x="5062727" y="7674864"/>
              <a:ext cx="802005" cy="928369"/>
            </a:xfrm>
            <a:custGeom>
              <a:avLst/>
              <a:gdLst/>
              <a:ahLst/>
              <a:cxnLst/>
              <a:rect l="l" t="t" r="r" b="b"/>
              <a:pathLst>
                <a:path w="802004" h="928370">
                  <a:moveTo>
                    <a:pt x="746760" y="0"/>
                  </a:moveTo>
                  <a:lnTo>
                    <a:pt x="754380" y="10668"/>
                  </a:lnTo>
                  <a:lnTo>
                    <a:pt x="754380" y="12192"/>
                  </a:lnTo>
                  <a:lnTo>
                    <a:pt x="755904" y="13716"/>
                  </a:lnTo>
                  <a:lnTo>
                    <a:pt x="766476" y="38909"/>
                  </a:lnTo>
                  <a:lnTo>
                    <a:pt x="781050" y="72389"/>
                  </a:lnTo>
                  <a:lnTo>
                    <a:pt x="794480" y="109299"/>
                  </a:lnTo>
                  <a:lnTo>
                    <a:pt x="801624" y="144779"/>
                  </a:lnTo>
                  <a:lnTo>
                    <a:pt x="800385" y="165163"/>
                  </a:lnTo>
                  <a:lnTo>
                    <a:pt x="795147" y="183260"/>
                  </a:lnTo>
                  <a:lnTo>
                    <a:pt x="754951" y="242696"/>
                  </a:lnTo>
                  <a:lnTo>
                    <a:pt x="705231" y="295465"/>
                  </a:lnTo>
                  <a:lnTo>
                    <a:pt x="681228" y="321563"/>
                  </a:lnTo>
                  <a:lnTo>
                    <a:pt x="701611" y="387477"/>
                  </a:lnTo>
                  <a:lnTo>
                    <a:pt x="716280" y="460248"/>
                  </a:lnTo>
                  <a:lnTo>
                    <a:pt x="721852" y="502539"/>
                  </a:lnTo>
                  <a:lnTo>
                    <a:pt x="724281" y="545973"/>
                  </a:lnTo>
                  <a:lnTo>
                    <a:pt x="722709" y="588835"/>
                  </a:lnTo>
                  <a:lnTo>
                    <a:pt x="716280" y="629412"/>
                  </a:lnTo>
                  <a:lnTo>
                    <a:pt x="689610" y="688847"/>
                  </a:lnTo>
                  <a:lnTo>
                    <a:pt x="644652" y="739139"/>
                  </a:lnTo>
                  <a:lnTo>
                    <a:pt x="582930" y="779335"/>
                  </a:lnTo>
                  <a:lnTo>
                    <a:pt x="516636" y="809243"/>
                  </a:lnTo>
                  <a:lnTo>
                    <a:pt x="466439" y="826722"/>
                  </a:lnTo>
                  <a:lnTo>
                    <a:pt x="422529" y="839342"/>
                  </a:lnTo>
                  <a:lnTo>
                    <a:pt x="383762" y="849106"/>
                  </a:lnTo>
                  <a:lnTo>
                    <a:pt x="348996" y="858012"/>
                  </a:lnTo>
                  <a:lnTo>
                    <a:pt x="294375" y="870155"/>
                  </a:lnTo>
                  <a:lnTo>
                    <a:pt x="241218" y="882371"/>
                  </a:lnTo>
                  <a:lnTo>
                    <a:pt x="190987" y="894002"/>
                  </a:lnTo>
                  <a:lnTo>
                    <a:pt x="145145" y="904390"/>
                  </a:lnTo>
                  <a:lnTo>
                    <a:pt x="105156" y="912875"/>
                  </a:lnTo>
                  <a:lnTo>
                    <a:pt x="61936" y="921043"/>
                  </a:lnTo>
                  <a:lnTo>
                    <a:pt x="31432" y="925639"/>
                  </a:lnTo>
                  <a:lnTo>
                    <a:pt x="11501" y="927663"/>
                  </a:lnTo>
                  <a:lnTo>
                    <a:pt x="0" y="928116"/>
                  </a:lnTo>
                </a:path>
              </a:pathLst>
            </a:custGeom>
            <a:ln w="1524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52" name="object 52"/>
            <p:cNvPicPr/>
            <p:nvPr/>
          </p:nvPicPr>
          <p:blipFill>
            <a:blip r:embed="rId7" cstate="print"/>
            <a:stretch>
              <a:fillRect/>
            </a:stretch>
          </p:blipFill>
          <p:spPr>
            <a:xfrm>
              <a:off x="6249923" y="7347204"/>
              <a:ext cx="309372" cy="246887"/>
            </a:xfrm>
            <a:prstGeom prst="rect">
              <a:avLst/>
            </a:prstGeom>
          </p:spPr>
        </p:pic>
        <p:pic>
          <p:nvPicPr>
            <p:cNvPr id="53" name="object 53"/>
            <p:cNvPicPr/>
            <p:nvPr/>
          </p:nvPicPr>
          <p:blipFill>
            <a:blip r:embed="rId8" cstate="print"/>
            <a:stretch>
              <a:fillRect/>
            </a:stretch>
          </p:blipFill>
          <p:spPr>
            <a:xfrm>
              <a:off x="5032248" y="7028688"/>
              <a:ext cx="62483" cy="192023"/>
            </a:xfrm>
            <a:prstGeom prst="rect">
              <a:avLst/>
            </a:prstGeom>
          </p:spPr>
        </p:pic>
        <p:pic>
          <p:nvPicPr>
            <p:cNvPr id="54" name="object 54"/>
            <p:cNvPicPr/>
            <p:nvPr/>
          </p:nvPicPr>
          <p:blipFill>
            <a:blip r:embed="rId9" cstate="print"/>
            <a:stretch>
              <a:fillRect/>
            </a:stretch>
          </p:blipFill>
          <p:spPr>
            <a:xfrm>
              <a:off x="4983480" y="8665464"/>
              <a:ext cx="112775" cy="192023"/>
            </a:xfrm>
            <a:prstGeom prst="rect">
              <a:avLst/>
            </a:prstGeom>
          </p:spPr>
        </p:pic>
      </p:grpSp>
      <p:pic>
        <p:nvPicPr>
          <p:cNvPr id="55" name="object 55"/>
          <p:cNvPicPr/>
          <p:nvPr/>
        </p:nvPicPr>
        <p:blipFill>
          <a:blip r:embed="rId10" cstate="print"/>
          <a:stretch>
            <a:fillRect/>
          </a:stretch>
        </p:blipFill>
        <p:spPr>
          <a:xfrm>
            <a:off x="15524057" y="7802881"/>
            <a:ext cx="122704" cy="64007"/>
          </a:xfrm>
          <a:prstGeom prst="rect">
            <a:avLst/>
          </a:prstGeom>
        </p:spPr>
      </p:pic>
      <p:pic>
        <p:nvPicPr>
          <p:cNvPr id="56" name="object 56"/>
          <p:cNvPicPr/>
          <p:nvPr/>
        </p:nvPicPr>
        <p:blipFill>
          <a:blip r:embed="rId11" cstate="print"/>
          <a:stretch>
            <a:fillRect/>
          </a:stretch>
        </p:blipFill>
        <p:spPr>
          <a:xfrm>
            <a:off x="9844523" y="7802881"/>
            <a:ext cx="276963" cy="192023"/>
          </a:xfrm>
          <a:prstGeom prst="rect">
            <a:avLst/>
          </a:prstGeom>
        </p:spPr>
      </p:pic>
      <p:pic>
        <p:nvPicPr>
          <p:cNvPr id="57" name="object 57"/>
          <p:cNvPicPr/>
          <p:nvPr/>
        </p:nvPicPr>
        <p:blipFill>
          <a:blip r:embed="rId12" cstate="print"/>
          <a:stretch>
            <a:fillRect/>
          </a:stretch>
        </p:blipFill>
        <p:spPr>
          <a:xfrm>
            <a:off x="12470431" y="8279893"/>
            <a:ext cx="115692" cy="192023"/>
          </a:xfrm>
          <a:prstGeom prst="rect">
            <a:avLst/>
          </a:prstGeom>
        </p:spPr>
      </p:pic>
      <p:grpSp>
        <p:nvGrpSpPr>
          <p:cNvPr id="58" name="object 58"/>
          <p:cNvGrpSpPr/>
          <p:nvPr/>
        </p:nvGrpSpPr>
        <p:grpSpPr>
          <a:xfrm>
            <a:off x="10293278" y="4812791"/>
            <a:ext cx="1522138" cy="172720"/>
            <a:chOff x="4474464" y="4812791"/>
            <a:chExt cx="661670" cy="172720"/>
          </a:xfrm>
        </p:grpSpPr>
        <p:pic>
          <p:nvPicPr>
            <p:cNvPr id="59" name="object 59"/>
            <p:cNvPicPr/>
            <p:nvPr/>
          </p:nvPicPr>
          <p:blipFill>
            <a:blip r:embed="rId13" cstate="print"/>
            <a:stretch>
              <a:fillRect/>
            </a:stretch>
          </p:blipFill>
          <p:spPr>
            <a:xfrm>
              <a:off x="4474464" y="4812791"/>
              <a:ext cx="249935" cy="64515"/>
            </a:xfrm>
            <a:prstGeom prst="rect">
              <a:avLst/>
            </a:prstGeom>
          </p:spPr>
        </p:pic>
        <p:pic>
          <p:nvPicPr>
            <p:cNvPr id="60" name="object 60"/>
            <p:cNvPicPr/>
            <p:nvPr/>
          </p:nvPicPr>
          <p:blipFill>
            <a:blip r:embed="rId14" cstate="print"/>
            <a:stretch>
              <a:fillRect/>
            </a:stretch>
          </p:blipFill>
          <p:spPr>
            <a:xfrm>
              <a:off x="4474464" y="4917947"/>
              <a:ext cx="661433" cy="67055"/>
            </a:xfrm>
            <a:prstGeom prst="rect">
              <a:avLst/>
            </a:prstGeom>
          </p:spPr>
        </p:pic>
      </p:grpSp>
      <p:grpSp>
        <p:nvGrpSpPr>
          <p:cNvPr id="61" name="object 61"/>
          <p:cNvGrpSpPr/>
          <p:nvPr/>
        </p:nvGrpSpPr>
        <p:grpSpPr>
          <a:xfrm>
            <a:off x="10293278" y="6637019"/>
            <a:ext cx="1308864" cy="172720"/>
            <a:chOff x="4474464" y="6637019"/>
            <a:chExt cx="568960" cy="172720"/>
          </a:xfrm>
        </p:grpSpPr>
        <p:pic>
          <p:nvPicPr>
            <p:cNvPr id="62" name="object 62"/>
            <p:cNvPicPr/>
            <p:nvPr/>
          </p:nvPicPr>
          <p:blipFill>
            <a:blip r:embed="rId13" cstate="print"/>
            <a:stretch>
              <a:fillRect/>
            </a:stretch>
          </p:blipFill>
          <p:spPr>
            <a:xfrm>
              <a:off x="4474464" y="6637019"/>
              <a:ext cx="249935" cy="64515"/>
            </a:xfrm>
            <a:prstGeom prst="rect">
              <a:avLst/>
            </a:prstGeom>
          </p:spPr>
        </p:pic>
        <p:pic>
          <p:nvPicPr>
            <p:cNvPr id="63" name="object 63"/>
            <p:cNvPicPr/>
            <p:nvPr/>
          </p:nvPicPr>
          <p:blipFill>
            <a:blip r:embed="rId15" cstate="print"/>
            <a:stretch>
              <a:fillRect/>
            </a:stretch>
          </p:blipFill>
          <p:spPr>
            <a:xfrm>
              <a:off x="4477511" y="6742175"/>
              <a:ext cx="565420" cy="67055"/>
            </a:xfrm>
            <a:prstGeom prst="rect">
              <a:avLst/>
            </a:prstGeom>
          </p:spPr>
        </p:pic>
      </p:grpSp>
      <p:pic>
        <p:nvPicPr>
          <p:cNvPr id="64" name="object 64"/>
          <p:cNvPicPr/>
          <p:nvPr/>
        </p:nvPicPr>
        <p:blipFill>
          <a:blip r:embed="rId16" cstate="print"/>
          <a:stretch>
            <a:fillRect/>
          </a:stretch>
        </p:blipFill>
        <p:spPr>
          <a:xfrm>
            <a:off x="14009514" y="5795772"/>
            <a:ext cx="1472495" cy="83820"/>
          </a:xfrm>
          <a:prstGeom prst="rect">
            <a:avLst/>
          </a:prstGeom>
        </p:spPr>
      </p:pic>
      <p:pic>
        <p:nvPicPr>
          <p:cNvPr id="65" name="object 65"/>
          <p:cNvPicPr/>
          <p:nvPr/>
        </p:nvPicPr>
        <p:blipFill>
          <a:blip r:embed="rId17" cstate="print"/>
          <a:stretch>
            <a:fillRect/>
          </a:stretch>
        </p:blipFill>
        <p:spPr>
          <a:xfrm>
            <a:off x="11639537" y="5780533"/>
            <a:ext cx="410186" cy="339851"/>
          </a:xfrm>
          <a:prstGeom prst="rect">
            <a:avLst/>
          </a:prstGeom>
        </p:spPr>
      </p:pic>
      <p:grpSp>
        <p:nvGrpSpPr>
          <p:cNvPr id="66" name="object 66"/>
          <p:cNvGrpSpPr/>
          <p:nvPr/>
        </p:nvGrpSpPr>
        <p:grpSpPr>
          <a:xfrm>
            <a:off x="12470430" y="5490971"/>
            <a:ext cx="1101432" cy="255270"/>
            <a:chOff x="5420867" y="5490971"/>
            <a:chExt cx="478790" cy="255270"/>
          </a:xfrm>
        </p:grpSpPr>
        <p:pic>
          <p:nvPicPr>
            <p:cNvPr id="67" name="object 67"/>
            <p:cNvPicPr/>
            <p:nvPr/>
          </p:nvPicPr>
          <p:blipFill>
            <a:blip r:embed="rId18" cstate="print"/>
            <a:stretch>
              <a:fillRect/>
            </a:stretch>
          </p:blipFill>
          <p:spPr>
            <a:xfrm>
              <a:off x="5420867" y="5576316"/>
              <a:ext cx="222503" cy="65531"/>
            </a:xfrm>
            <a:prstGeom prst="rect">
              <a:avLst/>
            </a:prstGeom>
          </p:spPr>
        </p:pic>
        <p:pic>
          <p:nvPicPr>
            <p:cNvPr id="68" name="object 68"/>
            <p:cNvPicPr/>
            <p:nvPr/>
          </p:nvPicPr>
          <p:blipFill>
            <a:blip r:embed="rId19" cstate="print"/>
            <a:stretch>
              <a:fillRect/>
            </a:stretch>
          </p:blipFill>
          <p:spPr>
            <a:xfrm>
              <a:off x="5439155" y="5681471"/>
              <a:ext cx="187451" cy="64515"/>
            </a:xfrm>
            <a:prstGeom prst="rect">
              <a:avLst/>
            </a:prstGeom>
          </p:spPr>
        </p:pic>
        <p:sp>
          <p:nvSpPr>
            <p:cNvPr id="69" name="object 69"/>
            <p:cNvSpPr/>
            <p:nvPr/>
          </p:nvSpPr>
          <p:spPr>
            <a:xfrm>
              <a:off x="5678423" y="5521451"/>
              <a:ext cx="152400" cy="68580"/>
            </a:xfrm>
            <a:custGeom>
              <a:avLst/>
              <a:gdLst/>
              <a:ahLst/>
              <a:cxnLst/>
              <a:rect l="l" t="t" r="r" b="b"/>
              <a:pathLst>
                <a:path w="152400" h="68579">
                  <a:moveTo>
                    <a:pt x="0" y="68580"/>
                  </a:moveTo>
                  <a:lnTo>
                    <a:pt x="152400" y="0"/>
                  </a:lnTo>
                </a:path>
              </a:pathLst>
            </a:custGeom>
            <a:ln w="9144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0" name="object 70"/>
            <p:cNvSpPr/>
            <p:nvPr/>
          </p:nvSpPr>
          <p:spPr>
            <a:xfrm>
              <a:off x="5812535" y="5490971"/>
              <a:ext cx="86995" cy="59690"/>
            </a:xfrm>
            <a:custGeom>
              <a:avLst/>
              <a:gdLst/>
              <a:ahLst/>
              <a:cxnLst/>
              <a:rect l="l" t="t" r="r" b="b"/>
              <a:pathLst>
                <a:path w="86995" h="59689">
                  <a:moveTo>
                    <a:pt x="22860" y="59435"/>
                  </a:moveTo>
                  <a:lnTo>
                    <a:pt x="0" y="9144"/>
                  </a:lnTo>
                  <a:lnTo>
                    <a:pt x="86867" y="0"/>
                  </a:lnTo>
                  <a:lnTo>
                    <a:pt x="22860" y="59435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pic>
        <p:nvPicPr>
          <p:cNvPr id="71" name="object 71"/>
          <p:cNvPicPr/>
          <p:nvPr/>
        </p:nvPicPr>
        <p:blipFill>
          <a:blip r:embed="rId6" cstate="print"/>
          <a:stretch>
            <a:fillRect/>
          </a:stretch>
        </p:blipFill>
        <p:spPr>
          <a:xfrm>
            <a:off x="11990125" y="5999988"/>
            <a:ext cx="115692" cy="248412"/>
          </a:xfrm>
          <a:prstGeom prst="rect">
            <a:avLst/>
          </a:prstGeom>
        </p:spPr>
      </p:pic>
      <p:pic>
        <p:nvPicPr>
          <p:cNvPr id="72" name="object 72"/>
          <p:cNvPicPr/>
          <p:nvPr/>
        </p:nvPicPr>
        <p:blipFill>
          <a:blip r:embed="rId20" cstate="print"/>
          <a:stretch>
            <a:fillRect/>
          </a:stretch>
        </p:blipFill>
        <p:spPr>
          <a:xfrm>
            <a:off x="11681607" y="6356604"/>
            <a:ext cx="427716" cy="64515"/>
          </a:xfrm>
          <a:prstGeom prst="rect">
            <a:avLst/>
          </a:prstGeom>
        </p:spPr>
      </p:pic>
      <p:grpSp>
        <p:nvGrpSpPr>
          <p:cNvPr id="73" name="object 73"/>
          <p:cNvGrpSpPr/>
          <p:nvPr/>
        </p:nvGrpSpPr>
        <p:grpSpPr>
          <a:xfrm>
            <a:off x="12747398" y="4884421"/>
            <a:ext cx="1858119" cy="292735"/>
            <a:chOff x="5541264" y="4884420"/>
            <a:chExt cx="807720" cy="292735"/>
          </a:xfrm>
        </p:grpSpPr>
        <p:pic>
          <p:nvPicPr>
            <p:cNvPr id="74" name="object 74"/>
            <p:cNvPicPr/>
            <p:nvPr/>
          </p:nvPicPr>
          <p:blipFill>
            <a:blip r:embed="rId21" cstate="print"/>
            <a:stretch>
              <a:fillRect/>
            </a:stretch>
          </p:blipFill>
          <p:spPr>
            <a:xfrm>
              <a:off x="5859780" y="4884420"/>
              <a:ext cx="489203" cy="65531"/>
            </a:xfrm>
            <a:prstGeom prst="rect">
              <a:avLst/>
            </a:prstGeom>
          </p:spPr>
        </p:pic>
        <p:sp>
          <p:nvSpPr>
            <p:cNvPr id="75" name="object 75"/>
            <p:cNvSpPr/>
            <p:nvPr/>
          </p:nvSpPr>
          <p:spPr>
            <a:xfrm>
              <a:off x="5602223" y="4959096"/>
              <a:ext cx="254635" cy="177165"/>
            </a:xfrm>
            <a:custGeom>
              <a:avLst/>
              <a:gdLst/>
              <a:ahLst/>
              <a:cxnLst/>
              <a:rect l="l" t="t" r="r" b="b"/>
              <a:pathLst>
                <a:path w="254635" h="177164">
                  <a:moveTo>
                    <a:pt x="254508" y="0"/>
                  </a:moveTo>
                  <a:lnTo>
                    <a:pt x="0" y="176783"/>
                  </a:lnTo>
                </a:path>
              </a:pathLst>
            </a:custGeom>
            <a:ln w="9144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6" name="object 76"/>
            <p:cNvSpPr/>
            <p:nvPr/>
          </p:nvSpPr>
          <p:spPr>
            <a:xfrm>
              <a:off x="5541264" y="5109971"/>
              <a:ext cx="82550" cy="67310"/>
            </a:xfrm>
            <a:custGeom>
              <a:avLst/>
              <a:gdLst/>
              <a:ahLst/>
              <a:cxnLst/>
              <a:rect l="l" t="t" r="r" b="b"/>
              <a:pathLst>
                <a:path w="82550" h="67310">
                  <a:moveTo>
                    <a:pt x="0" y="67056"/>
                  </a:moveTo>
                  <a:lnTo>
                    <a:pt x="51816" y="0"/>
                  </a:lnTo>
                  <a:lnTo>
                    <a:pt x="82296" y="44196"/>
                  </a:lnTo>
                  <a:lnTo>
                    <a:pt x="0" y="67056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77" name="object 77"/>
          <p:cNvGrpSpPr/>
          <p:nvPr/>
        </p:nvGrpSpPr>
        <p:grpSpPr>
          <a:xfrm>
            <a:off x="13715022" y="5606797"/>
            <a:ext cx="1788001" cy="201295"/>
            <a:chOff x="5961888" y="5606796"/>
            <a:chExt cx="777240" cy="201295"/>
          </a:xfrm>
        </p:grpSpPr>
        <p:sp>
          <p:nvSpPr>
            <p:cNvPr id="78" name="object 78"/>
            <p:cNvSpPr/>
            <p:nvPr/>
          </p:nvSpPr>
          <p:spPr>
            <a:xfrm>
              <a:off x="6036564" y="5646419"/>
              <a:ext cx="140335" cy="0"/>
            </a:xfrm>
            <a:custGeom>
              <a:avLst/>
              <a:gdLst/>
              <a:ahLst/>
              <a:cxnLst/>
              <a:rect l="l" t="t" r="r" b="b"/>
              <a:pathLst>
                <a:path w="140335">
                  <a:moveTo>
                    <a:pt x="140207" y="0"/>
                  </a:moveTo>
                  <a:lnTo>
                    <a:pt x="0" y="0"/>
                  </a:lnTo>
                </a:path>
              </a:pathLst>
            </a:custGeom>
            <a:ln w="9144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9" name="object 79"/>
            <p:cNvSpPr/>
            <p:nvPr/>
          </p:nvSpPr>
          <p:spPr>
            <a:xfrm>
              <a:off x="5961888" y="5618987"/>
              <a:ext cx="81280" cy="55244"/>
            </a:xfrm>
            <a:custGeom>
              <a:avLst/>
              <a:gdLst/>
              <a:ahLst/>
              <a:cxnLst/>
              <a:rect l="l" t="t" r="r" b="b"/>
              <a:pathLst>
                <a:path w="81279" h="55245">
                  <a:moveTo>
                    <a:pt x="80772" y="54864"/>
                  </a:moveTo>
                  <a:lnTo>
                    <a:pt x="0" y="27432"/>
                  </a:lnTo>
                  <a:lnTo>
                    <a:pt x="80772" y="0"/>
                  </a:lnTo>
                  <a:lnTo>
                    <a:pt x="80772" y="54864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80" name="object 80"/>
            <p:cNvPicPr/>
            <p:nvPr/>
          </p:nvPicPr>
          <p:blipFill>
            <a:blip r:embed="rId22" cstate="print"/>
            <a:stretch>
              <a:fillRect/>
            </a:stretch>
          </p:blipFill>
          <p:spPr>
            <a:xfrm>
              <a:off x="6202680" y="5606796"/>
              <a:ext cx="536447" cy="201167"/>
            </a:xfrm>
            <a:prstGeom prst="rect">
              <a:avLst/>
            </a:prstGeom>
          </p:spPr>
        </p:pic>
      </p:grpSp>
      <p:grpSp>
        <p:nvGrpSpPr>
          <p:cNvPr id="81" name="object 81"/>
          <p:cNvGrpSpPr/>
          <p:nvPr/>
        </p:nvGrpSpPr>
        <p:grpSpPr>
          <a:xfrm>
            <a:off x="13276787" y="6245353"/>
            <a:ext cx="2227698" cy="315595"/>
            <a:chOff x="5771388" y="6245352"/>
            <a:chExt cx="968375" cy="315595"/>
          </a:xfrm>
        </p:grpSpPr>
        <p:sp>
          <p:nvSpPr>
            <p:cNvPr id="82" name="object 82"/>
            <p:cNvSpPr/>
            <p:nvPr/>
          </p:nvSpPr>
          <p:spPr>
            <a:xfrm>
              <a:off x="5827776" y="6294120"/>
              <a:ext cx="210820" cy="180340"/>
            </a:xfrm>
            <a:custGeom>
              <a:avLst/>
              <a:gdLst/>
              <a:ahLst/>
              <a:cxnLst/>
              <a:rect l="l" t="t" r="r" b="b"/>
              <a:pathLst>
                <a:path w="210820" h="180339">
                  <a:moveTo>
                    <a:pt x="210311" y="179832"/>
                  </a:moveTo>
                  <a:lnTo>
                    <a:pt x="0" y="0"/>
                  </a:lnTo>
                </a:path>
              </a:pathLst>
            </a:custGeom>
            <a:ln w="9144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3" name="object 83"/>
            <p:cNvSpPr/>
            <p:nvPr/>
          </p:nvSpPr>
          <p:spPr>
            <a:xfrm>
              <a:off x="5771388" y="6245352"/>
              <a:ext cx="81280" cy="74930"/>
            </a:xfrm>
            <a:custGeom>
              <a:avLst/>
              <a:gdLst/>
              <a:ahLst/>
              <a:cxnLst/>
              <a:rect l="l" t="t" r="r" b="b"/>
              <a:pathLst>
                <a:path w="81279" h="74929">
                  <a:moveTo>
                    <a:pt x="44196" y="74676"/>
                  </a:moveTo>
                  <a:lnTo>
                    <a:pt x="0" y="0"/>
                  </a:lnTo>
                  <a:lnTo>
                    <a:pt x="80772" y="33528"/>
                  </a:lnTo>
                  <a:lnTo>
                    <a:pt x="44196" y="74676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84" name="object 84"/>
            <p:cNvPicPr/>
            <p:nvPr/>
          </p:nvPicPr>
          <p:blipFill>
            <a:blip r:embed="rId23" cstate="print"/>
            <a:stretch>
              <a:fillRect/>
            </a:stretch>
          </p:blipFill>
          <p:spPr>
            <a:xfrm>
              <a:off x="5843016" y="6493764"/>
              <a:ext cx="896119" cy="67055"/>
            </a:xfrm>
            <a:prstGeom prst="rect">
              <a:avLst/>
            </a:prstGeom>
          </p:spPr>
        </p:pic>
      </p:grpSp>
      <p:grpSp>
        <p:nvGrpSpPr>
          <p:cNvPr id="85" name="object 85"/>
          <p:cNvGrpSpPr/>
          <p:nvPr/>
        </p:nvGrpSpPr>
        <p:grpSpPr>
          <a:xfrm>
            <a:off x="10384432" y="5039867"/>
            <a:ext cx="4807445" cy="1553210"/>
            <a:chOff x="4514088" y="5039867"/>
            <a:chExt cx="2089785" cy="1553210"/>
          </a:xfrm>
        </p:grpSpPr>
        <p:sp>
          <p:nvSpPr>
            <p:cNvPr id="86" name="object 86"/>
            <p:cNvSpPr/>
            <p:nvPr/>
          </p:nvSpPr>
          <p:spPr>
            <a:xfrm>
              <a:off x="4514088" y="5783580"/>
              <a:ext cx="2089785" cy="0"/>
            </a:xfrm>
            <a:custGeom>
              <a:avLst/>
              <a:gdLst/>
              <a:ahLst/>
              <a:cxnLst/>
              <a:rect l="l" t="t" r="r" b="b"/>
              <a:pathLst>
                <a:path w="2089784">
                  <a:moveTo>
                    <a:pt x="0" y="0"/>
                  </a:moveTo>
                  <a:lnTo>
                    <a:pt x="2089404" y="0"/>
                  </a:lnTo>
                </a:path>
              </a:pathLst>
            </a:custGeom>
            <a:ln w="9144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7" name="object 87"/>
            <p:cNvSpPr/>
            <p:nvPr/>
          </p:nvSpPr>
          <p:spPr>
            <a:xfrm>
              <a:off x="4652772" y="5190744"/>
              <a:ext cx="1809114" cy="1169035"/>
            </a:xfrm>
            <a:custGeom>
              <a:avLst/>
              <a:gdLst/>
              <a:ahLst/>
              <a:cxnLst/>
              <a:rect l="l" t="t" r="r" b="b"/>
              <a:pathLst>
                <a:path w="1809114" h="1169035">
                  <a:moveTo>
                    <a:pt x="0" y="592835"/>
                  </a:moveTo>
                  <a:lnTo>
                    <a:pt x="1808988" y="0"/>
                  </a:lnTo>
                </a:path>
                <a:path w="1809114" h="1169035">
                  <a:moveTo>
                    <a:pt x="0" y="592835"/>
                  </a:moveTo>
                  <a:lnTo>
                    <a:pt x="1808988" y="1168907"/>
                  </a:lnTo>
                </a:path>
              </a:pathLst>
            </a:custGeom>
            <a:ln w="1524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8" name="object 88"/>
            <p:cNvSpPr/>
            <p:nvPr/>
          </p:nvSpPr>
          <p:spPr>
            <a:xfrm>
              <a:off x="4652771" y="5091683"/>
              <a:ext cx="1214755" cy="306705"/>
            </a:xfrm>
            <a:custGeom>
              <a:avLst/>
              <a:gdLst/>
              <a:ahLst/>
              <a:cxnLst/>
              <a:rect l="l" t="t" r="r" b="b"/>
              <a:pathLst>
                <a:path w="1214754" h="306704">
                  <a:moveTo>
                    <a:pt x="1214627" y="306324"/>
                  </a:moveTo>
                  <a:lnTo>
                    <a:pt x="1071371" y="207264"/>
                  </a:lnTo>
                  <a:lnTo>
                    <a:pt x="920495" y="126492"/>
                  </a:lnTo>
                  <a:lnTo>
                    <a:pt x="755903" y="67055"/>
                  </a:lnTo>
                  <a:lnTo>
                    <a:pt x="583691" y="25907"/>
                  </a:lnTo>
                  <a:lnTo>
                    <a:pt x="399287" y="3048"/>
                  </a:lnTo>
                  <a:lnTo>
                    <a:pt x="204215" y="0"/>
                  </a:lnTo>
                  <a:lnTo>
                    <a:pt x="0" y="15240"/>
                  </a:lnTo>
                </a:path>
              </a:pathLst>
            </a:custGeom>
            <a:ln w="9144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9" name="object 89"/>
            <p:cNvSpPr/>
            <p:nvPr/>
          </p:nvSpPr>
          <p:spPr>
            <a:xfrm>
              <a:off x="4652771" y="6166103"/>
              <a:ext cx="1214755" cy="304800"/>
            </a:xfrm>
            <a:custGeom>
              <a:avLst/>
              <a:gdLst/>
              <a:ahLst/>
              <a:cxnLst/>
              <a:rect l="l" t="t" r="r" b="b"/>
              <a:pathLst>
                <a:path w="1214754" h="304800">
                  <a:moveTo>
                    <a:pt x="1214627" y="0"/>
                  </a:moveTo>
                  <a:lnTo>
                    <a:pt x="1043939" y="109728"/>
                  </a:lnTo>
                  <a:lnTo>
                    <a:pt x="873251" y="195072"/>
                  </a:lnTo>
                  <a:lnTo>
                    <a:pt x="701039" y="257556"/>
                  </a:lnTo>
                  <a:lnTo>
                    <a:pt x="527303" y="292607"/>
                  </a:lnTo>
                  <a:lnTo>
                    <a:pt x="352043" y="304800"/>
                  </a:lnTo>
                  <a:lnTo>
                    <a:pt x="176783" y="292607"/>
                  </a:lnTo>
                  <a:lnTo>
                    <a:pt x="0" y="259080"/>
                  </a:lnTo>
                </a:path>
              </a:pathLst>
            </a:custGeom>
            <a:ln w="9144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0" name="object 90"/>
            <p:cNvSpPr/>
            <p:nvPr/>
          </p:nvSpPr>
          <p:spPr>
            <a:xfrm>
              <a:off x="5867399" y="5398007"/>
              <a:ext cx="82550" cy="768350"/>
            </a:xfrm>
            <a:custGeom>
              <a:avLst/>
              <a:gdLst/>
              <a:ahLst/>
              <a:cxnLst/>
              <a:rect l="l" t="t" r="r" b="b"/>
              <a:pathLst>
                <a:path w="82550" h="768350">
                  <a:moveTo>
                    <a:pt x="0" y="768096"/>
                  </a:moveTo>
                  <a:lnTo>
                    <a:pt x="45719" y="629412"/>
                  </a:lnTo>
                  <a:lnTo>
                    <a:pt x="73151" y="493776"/>
                  </a:lnTo>
                  <a:lnTo>
                    <a:pt x="82296" y="364236"/>
                  </a:lnTo>
                  <a:lnTo>
                    <a:pt x="73151" y="237744"/>
                  </a:lnTo>
                  <a:lnTo>
                    <a:pt x="45719" y="115824"/>
                  </a:lnTo>
                  <a:lnTo>
                    <a:pt x="0" y="0"/>
                  </a:lnTo>
                </a:path>
              </a:pathLst>
            </a:custGeom>
            <a:ln w="9144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1" name="object 91"/>
            <p:cNvSpPr/>
            <p:nvPr/>
          </p:nvSpPr>
          <p:spPr>
            <a:xfrm>
              <a:off x="4655819" y="5772912"/>
              <a:ext cx="655320" cy="554990"/>
            </a:xfrm>
            <a:custGeom>
              <a:avLst/>
              <a:gdLst/>
              <a:ahLst/>
              <a:cxnLst/>
              <a:rect l="l" t="t" r="r" b="b"/>
              <a:pathLst>
                <a:path w="655320" h="554989">
                  <a:moveTo>
                    <a:pt x="0" y="0"/>
                  </a:moveTo>
                  <a:lnTo>
                    <a:pt x="655319" y="554735"/>
                  </a:lnTo>
                </a:path>
              </a:pathLst>
            </a:custGeom>
            <a:ln w="1524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2" name="object 92"/>
            <p:cNvSpPr/>
            <p:nvPr/>
          </p:nvSpPr>
          <p:spPr>
            <a:xfrm>
              <a:off x="5283707" y="6297167"/>
              <a:ext cx="97790" cy="90170"/>
            </a:xfrm>
            <a:custGeom>
              <a:avLst/>
              <a:gdLst/>
              <a:ahLst/>
              <a:cxnLst/>
              <a:rect l="l" t="t" r="r" b="b"/>
              <a:pathLst>
                <a:path w="97789" h="90170">
                  <a:moveTo>
                    <a:pt x="97536" y="89916"/>
                  </a:moveTo>
                  <a:lnTo>
                    <a:pt x="0" y="51816"/>
                  </a:lnTo>
                  <a:lnTo>
                    <a:pt x="42672" y="0"/>
                  </a:lnTo>
                  <a:lnTo>
                    <a:pt x="97536" y="89916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3" name="object 93"/>
            <p:cNvSpPr/>
            <p:nvPr/>
          </p:nvSpPr>
          <p:spPr>
            <a:xfrm>
              <a:off x="4652772" y="5039867"/>
              <a:ext cx="0" cy="1553210"/>
            </a:xfrm>
            <a:custGeom>
              <a:avLst/>
              <a:gdLst/>
              <a:ahLst/>
              <a:cxnLst/>
              <a:rect l="l" t="t" r="r" b="b"/>
              <a:pathLst>
                <a:path h="1553209">
                  <a:moveTo>
                    <a:pt x="0" y="0"/>
                  </a:moveTo>
                  <a:lnTo>
                    <a:pt x="0" y="1552955"/>
                  </a:lnTo>
                </a:path>
              </a:pathLst>
            </a:custGeom>
            <a:ln w="9144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94" name="object 94"/>
          <p:cNvSpPr/>
          <p:nvPr/>
        </p:nvSpPr>
        <p:spPr>
          <a:xfrm>
            <a:off x="1444422" y="9413748"/>
            <a:ext cx="15051933" cy="9525"/>
          </a:xfrm>
          <a:custGeom>
            <a:avLst/>
            <a:gdLst/>
            <a:ahLst/>
            <a:cxnLst/>
            <a:rect l="l" t="t" r="r" b="b"/>
            <a:pathLst>
              <a:path w="6543040" h="9525">
                <a:moveTo>
                  <a:pt x="6542531" y="9144"/>
                </a:moveTo>
                <a:lnTo>
                  <a:pt x="0" y="9144"/>
                </a:lnTo>
                <a:lnTo>
                  <a:pt x="0" y="0"/>
                </a:lnTo>
                <a:lnTo>
                  <a:pt x="6542531" y="0"/>
                </a:lnTo>
                <a:lnTo>
                  <a:pt x="6542531" y="9144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5" name="object 95"/>
          <p:cNvSpPr txBox="1"/>
          <p:nvPr/>
        </p:nvSpPr>
        <p:spPr>
          <a:xfrm>
            <a:off x="16290754" y="349008"/>
            <a:ext cx="192824" cy="135935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sz="800" spc="10" dirty="0">
                <a:latin typeface="Microsoft Sans Serif"/>
                <a:cs typeface="Microsoft Sans Serif"/>
              </a:rPr>
              <a:t>7</a:t>
            </a:r>
            <a:endParaRPr sz="800">
              <a:latin typeface="Microsoft Sans Serif"/>
              <a:cs typeface="Microsoft Sans Serif"/>
            </a:endParaRPr>
          </a:p>
        </p:txBody>
      </p:sp>
      <p:sp>
        <p:nvSpPr>
          <p:cNvPr id="96" name="object 96"/>
          <p:cNvSpPr txBox="1"/>
          <p:nvPr/>
        </p:nvSpPr>
        <p:spPr>
          <a:xfrm>
            <a:off x="1415217" y="641855"/>
            <a:ext cx="7416407" cy="615938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sz="750" spc="-15" dirty="0">
                <a:latin typeface="Microsoft Sans Serif"/>
                <a:cs typeface="Microsoft Sans Serif"/>
              </a:rPr>
              <a:t>B.</a:t>
            </a:r>
            <a:r>
              <a:rPr sz="750" spc="-10" dirty="0">
                <a:latin typeface="Microsoft Sans Serif"/>
                <a:cs typeface="Microsoft Sans Serif"/>
              </a:rPr>
              <a:t> </a:t>
            </a:r>
            <a:r>
              <a:rPr sz="750" spc="5" dirty="0">
                <a:latin typeface="Microsoft Sans Serif"/>
                <a:cs typeface="Microsoft Sans Serif"/>
              </a:rPr>
              <a:t>Capacidad</a:t>
            </a:r>
            <a:r>
              <a:rPr sz="750" spc="-5" dirty="0">
                <a:latin typeface="Microsoft Sans Serif"/>
                <a:cs typeface="Microsoft Sans Serif"/>
              </a:rPr>
              <a:t> </a:t>
            </a:r>
            <a:r>
              <a:rPr sz="750" spc="5" dirty="0">
                <a:latin typeface="Microsoft Sans Serif"/>
                <a:cs typeface="Microsoft Sans Serif"/>
              </a:rPr>
              <a:t>Watt/VAR</a:t>
            </a:r>
            <a:r>
              <a:rPr sz="750" spc="-5" dirty="0">
                <a:latin typeface="Microsoft Sans Serif"/>
                <a:cs typeface="Microsoft Sans Serif"/>
              </a:rPr>
              <a:t> </a:t>
            </a:r>
            <a:r>
              <a:rPr sz="750" spc="20" dirty="0">
                <a:latin typeface="Microsoft Sans Serif"/>
                <a:cs typeface="Microsoft Sans Serif"/>
              </a:rPr>
              <a:t>del</a:t>
            </a:r>
            <a:r>
              <a:rPr sz="750" spc="-5" dirty="0">
                <a:latin typeface="Microsoft Sans Serif"/>
                <a:cs typeface="Microsoft Sans Serif"/>
              </a:rPr>
              <a:t> </a:t>
            </a:r>
            <a:r>
              <a:rPr sz="750" spc="30" dirty="0">
                <a:latin typeface="Microsoft Sans Serif"/>
                <a:cs typeface="Microsoft Sans Serif"/>
              </a:rPr>
              <a:t>generador</a:t>
            </a:r>
            <a:endParaRPr sz="750">
              <a:latin typeface="Microsoft Sans Serif"/>
              <a:cs typeface="Microsoft Sans Serif"/>
            </a:endParaRPr>
          </a:p>
          <a:p>
            <a:pPr marL="12700" marR="5080" indent="154940">
              <a:lnSpc>
                <a:spcPct val="154100"/>
              </a:lnSpc>
              <a:spcBef>
                <a:spcPts val="215"/>
              </a:spcBef>
            </a:pPr>
            <a:r>
              <a:rPr sz="650" spc="-10" dirty="0">
                <a:latin typeface="Microsoft Sans Serif"/>
                <a:cs typeface="Microsoft Sans Serif"/>
              </a:rPr>
              <a:t>La</a:t>
            </a:r>
            <a:r>
              <a:rPr sz="650" spc="15" dirty="0">
                <a:latin typeface="Microsoft Sans Serif"/>
                <a:cs typeface="Microsoft Sans Serif"/>
              </a:rPr>
              <a:t> curva </a:t>
            </a:r>
            <a:r>
              <a:rPr sz="650" spc="20" dirty="0">
                <a:latin typeface="Microsoft Sans Serif"/>
                <a:cs typeface="Microsoft Sans Serif"/>
              </a:rPr>
              <a:t>de </a:t>
            </a:r>
            <a:r>
              <a:rPr sz="650" spc="10" dirty="0">
                <a:latin typeface="Microsoft Sans Serif"/>
                <a:cs typeface="Microsoft Sans Serif"/>
              </a:rPr>
              <a:t>capacidad</a:t>
            </a:r>
            <a:r>
              <a:rPr sz="650" spc="15" dirty="0">
                <a:latin typeface="Microsoft Sans Serif"/>
                <a:cs typeface="Microsoft Sans Serif"/>
              </a:rPr>
              <a:t> </a:t>
            </a:r>
            <a:r>
              <a:rPr sz="650" spc="10" dirty="0">
                <a:latin typeface="Microsoft Sans Serif"/>
                <a:cs typeface="Microsoft Sans Serif"/>
              </a:rPr>
              <a:t>establece</a:t>
            </a:r>
            <a:r>
              <a:rPr sz="650" spc="20" dirty="0">
                <a:latin typeface="Microsoft Sans Serif"/>
                <a:cs typeface="Microsoft Sans Serif"/>
              </a:rPr>
              <a:t> </a:t>
            </a:r>
            <a:r>
              <a:rPr sz="650" spc="10" dirty="0">
                <a:latin typeface="Microsoft Sans Serif"/>
                <a:cs typeface="Microsoft Sans Serif"/>
              </a:rPr>
              <a:t>los</a:t>
            </a:r>
            <a:r>
              <a:rPr sz="650" spc="15" dirty="0">
                <a:latin typeface="Microsoft Sans Serif"/>
                <a:cs typeface="Microsoft Sans Serif"/>
              </a:rPr>
              <a:t> </a:t>
            </a:r>
            <a:r>
              <a:rPr sz="650" spc="20" dirty="0">
                <a:latin typeface="Microsoft Sans Serif"/>
                <a:cs typeface="Microsoft Sans Serif"/>
              </a:rPr>
              <a:t>límites</a:t>
            </a:r>
            <a:r>
              <a:rPr sz="650" spc="15" dirty="0">
                <a:latin typeface="Microsoft Sans Serif"/>
                <a:cs typeface="Microsoft Sans Serif"/>
              </a:rPr>
              <a:t> </a:t>
            </a:r>
            <a:r>
              <a:rPr sz="650" spc="20" dirty="0">
                <a:latin typeface="Microsoft Sans Serif"/>
                <a:cs typeface="Microsoft Sans Serif"/>
              </a:rPr>
              <a:t>operativos del</a:t>
            </a:r>
            <a:r>
              <a:rPr sz="650" spc="15" dirty="0">
                <a:latin typeface="Microsoft Sans Serif"/>
                <a:cs typeface="Microsoft Sans Serif"/>
              </a:rPr>
              <a:t> </a:t>
            </a:r>
            <a:r>
              <a:rPr sz="650" spc="25" dirty="0">
                <a:latin typeface="Microsoft Sans Serif"/>
                <a:cs typeface="Microsoft Sans Serif"/>
              </a:rPr>
              <a:t>generador</a:t>
            </a:r>
            <a:r>
              <a:rPr sz="650" spc="20" dirty="0">
                <a:latin typeface="Microsoft Sans Serif"/>
                <a:cs typeface="Microsoft Sans Serif"/>
              </a:rPr>
              <a:t> en </a:t>
            </a:r>
            <a:r>
              <a:rPr sz="650" spc="25" dirty="0">
                <a:latin typeface="Microsoft Sans Serif"/>
                <a:cs typeface="Microsoft Sans Serif"/>
              </a:rPr>
              <a:t> </a:t>
            </a:r>
            <a:r>
              <a:rPr sz="650" spc="15" dirty="0">
                <a:latin typeface="Microsoft Sans Serif"/>
                <a:cs typeface="Microsoft Sans Serif"/>
              </a:rPr>
              <a:t>estado</a:t>
            </a:r>
            <a:r>
              <a:rPr sz="650" spc="10" dirty="0">
                <a:latin typeface="Microsoft Sans Serif"/>
                <a:cs typeface="Microsoft Sans Serif"/>
              </a:rPr>
              <a:t> </a:t>
            </a:r>
            <a:r>
              <a:rPr sz="650" spc="15" dirty="0">
                <a:latin typeface="Microsoft Sans Serif"/>
                <a:cs typeface="Microsoft Sans Serif"/>
              </a:rPr>
              <a:t>estacionario</a:t>
            </a:r>
            <a:r>
              <a:rPr sz="650" spc="10" dirty="0">
                <a:latin typeface="Microsoft Sans Serif"/>
                <a:cs typeface="Microsoft Sans Serif"/>
              </a:rPr>
              <a:t> </a:t>
            </a:r>
            <a:r>
              <a:rPr sz="650" spc="15" dirty="0">
                <a:latin typeface="Microsoft Sans Serif"/>
                <a:cs typeface="Microsoft Sans Serif"/>
              </a:rPr>
              <a:t>(continuo). </a:t>
            </a:r>
            <a:r>
              <a:rPr sz="650" spc="-10" dirty="0">
                <a:latin typeface="Microsoft Sans Serif"/>
                <a:cs typeface="Microsoft Sans Serif"/>
              </a:rPr>
              <a:t>La</a:t>
            </a:r>
            <a:r>
              <a:rPr sz="650" spc="10" dirty="0">
                <a:latin typeface="Microsoft Sans Serif"/>
                <a:cs typeface="Microsoft Sans Serif"/>
              </a:rPr>
              <a:t> </a:t>
            </a:r>
            <a:r>
              <a:rPr sz="650" spc="15" dirty="0">
                <a:latin typeface="Microsoft Sans Serif"/>
                <a:cs typeface="Microsoft Sans Serif"/>
              </a:rPr>
              <a:t>curva </a:t>
            </a:r>
            <a:r>
              <a:rPr sz="650" spc="20" dirty="0">
                <a:latin typeface="Microsoft Sans Serif"/>
                <a:cs typeface="Microsoft Sans Serif"/>
              </a:rPr>
              <a:t>de</a:t>
            </a:r>
            <a:r>
              <a:rPr sz="650" spc="10" dirty="0">
                <a:latin typeface="Microsoft Sans Serif"/>
                <a:cs typeface="Microsoft Sans Serif"/>
              </a:rPr>
              <a:t> capacidad </a:t>
            </a:r>
            <a:r>
              <a:rPr sz="650" spc="20" dirty="0">
                <a:latin typeface="Microsoft Sans Serif"/>
                <a:cs typeface="Microsoft Sans Serif"/>
              </a:rPr>
              <a:t>del</a:t>
            </a:r>
            <a:r>
              <a:rPr sz="650" spc="15" dirty="0">
                <a:latin typeface="Microsoft Sans Serif"/>
                <a:cs typeface="Microsoft Sans Serif"/>
              </a:rPr>
              <a:t> </a:t>
            </a:r>
            <a:r>
              <a:rPr sz="650" spc="25" dirty="0">
                <a:latin typeface="Microsoft Sans Serif"/>
                <a:cs typeface="Microsoft Sans Serif"/>
              </a:rPr>
              <a:t>generador</a:t>
            </a:r>
            <a:r>
              <a:rPr sz="650" spc="10" dirty="0">
                <a:latin typeface="Microsoft Sans Serif"/>
                <a:cs typeface="Microsoft Sans Serif"/>
              </a:rPr>
              <a:t> </a:t>
            </a:r>
            <a:r>
              <a:rPr sz="650" spc="30" dirty="0">
                <a:latin typeface="Microsoft Sans Serif"/>
                <a:cs typeface="Microsoft Sans Serif"/>
              </a:rPr>
              <a:t>normalmente </a:t>
            </a:r>
            <a:r>
              <a:rPr sz="650" spc="-155" dirty="0">
                <a:latin typeface="Microsoft Sans Serif"/>
                <a:cs typeface="Microsoft Sans Serif"/>
              </a:rPr>
              <a:t> </a:t>
            </a:r>
            <a:r>
              <a:rPr sz="650" spc="-5" dirty="0">
                <a:latin typeface="Microsoft Sans Serif"/>
                <a:cs typeface="Microsoft Sans Serif"/>
              </a:rPr>
              <a:t>se </a:t>
            </a:r>
            <a:r>
              <a:rPr sz="650" spc="20" dirty="0">
                <a:latin typeface="Microsoft Sans Serif"/>
                <a:cs typeface="Microsoft Sans Serif"/>
              </a:rPr>
              <a:t>publica </a:t>
            </a:r>
            <a:r>
              <a:rPr sz="650" spc="10" dirty="0">
                <a:latin typeface="Microsoft Sans Serif"/>
                <a:cs typeface="Microsoft Sans Serif"/>
              </a:rPr>
              <a:t>al </a:t>
            </a:r>
            <a:r>
              <a:rPr sz="650" spc="15" dirty="0">
                <a:latin typeface="Microsoft Sans Serif"/>
                <a:cs typeface="Microsoft Sans Serif"/>
              </a:rPr>
              <a:t>voltaje </a:t>
            </a:r>
            <a:r>
              <a:rPr sz="650" spc="30" dirty="0">
                <a:latin typeface="Microsoft Sans Serif"/>
                <a:cs typeface="Microsoft Sans Serif"/>
              </a:rPr>
              <a:t>nominal </a:t>
            </a:r>
            <a:r>
              <a:rPr sz="650" spc="20" dirty="0">
                <a:latin typeface="Microsoft Sans Serif"/>
                <a:cs typeface="Microsoft Sans Serif"/>
              </a:rPr>
              <a:t>del </a:t>
            </a:r>
            <a:r>
              <a:rPr sz="650" spc="25" dirty="0">
                <a:latin typeface="Microsoft Sans Serif"/>
                <a:cs typeface="Microsoft Sans Serif"/>
              </a:rPr>
              <a:t>generador. </a:t>
            </a:r>
            <a:r>
              <a:rPr sz="650" spc="-10" dirty="0">
                <a:latin typeface="Microsoft Sans Serif"/>
                <a:cs typeface="Microsoft Sans Serif"/>
              </a:rPr>
              <a:t>La </a:t>
            </a:r>
            <a:r>
              <a:rPr sz="650" spc="15" dirty="0">
                <a:latin typeface="Microsoft Sans Serif"/>
                <a:cs typeface="Microsoft Sans Serif"/>
              </a:rPr>
              <a:t>curva </a:t>
            </a:r>
            <a:r>
              <a:rPr sz="650" spc="30" dirty="0">
                <a:latin typeface="Microsoft Sans Serif"/>
                <a:cs typeface="Microsoft Sans Serif"/>
              </a:rPr>
              <a:t>también </a:t>
            </a:r>
            <a:r>
              <a:rPr sz="650" spc="25" dirty="0">
                <a:latin typeface="Microsoft Sans Serif"/>
                <a:cs typeface="Microsoft Sans Serif"/>
              </a:rPr>
              <a:t>muestra cómo </a:t>
            </a:r>
            <a:r>
              <a:rPr sz="650" spc="10" dirty="0">
                <a:latin typeface="Microsoft Sans Serif"/>
                <a:cs typeface="Microsoft Sans Serif"/>
              </a:rPr>
              <a:t>el </a:t>
            </a:r>
            <a:r>
              <a:rPr sz="650" spc="15" dirty="0">
                <a:latin typeface="Microsoft Sans Serif"/>
                <a:cs typeface="Microsoft Sans Serif"/>
              </a:rPr>
              <a:t> </a:t>
            </a:r>
            <a:r>
              <a:rPr sz="650" spc="30" dirty="0">
                <a:latin typeface="Microsoft Sans Serif"/>
                <a:cs typeface="Microsoft Sans Serif"/>
              </a:rPr>
              <a:t>control </a:t>
            </a:r>
            <a:r>
              <a:rPr sz="650" spc="-45" dirty="0">
                <a:latin typeface="Microsoft Sans Serif"/>
                <a:cs typeface="Microsoft Sans Serif"/>
              </a:rPr>
              <a:t>AVR </a:t>
            </a:r>
            <a:r>
              <a:rPr sz="650" spc="30" dirty="0">
                <a:latin typeface="Microsoft Sans Serif"/>
                <a:cs typeface="Microsoft Sans Serif"/>
              </a:rPr>
              <a:t>limita </a:t>
            </a:r>
            <a:r>
              <a:rPr sz="650" spc="10" dirty="0">
                <a:latin typeface="Microsoft Sans Serif"/>
                <a:cs typeface="Microsoft Sans Serif"/>
              </a:rPr>
              <a:t>el </a:t>
            </a:r>
            <a:r>
              <a:rPr sz="650" spc="30" dirty="0">
                <a:latin typeface="Microsoft Sans Serif"/>
                <a:cs typeface="Microsoft Sans Serif"/>
              </a:rPr>
              <a:t>funcionamiento </a:t>
            </a:r>
            <a:r>
              <a:rPr sz="650" spc="20" dirty="0">
                <a:latin typeface="Microsoft Sans Serif"/>
                <a:cs typeface="Microsoft Sans Serif"/>
              </a:rPr>
              <a:t>en </a:t>
            </a:r>
            <a:r>
              <a:rPr sz="650" spc="15" dirty="0">
                <a:latin typeface="Microsoft Sans Serif"/>
                <a:cs typeface="Microsoft Sans Serif"/>
              </a:rPr>
              <a:t>estado estable </a:t>
            </a:r>
            <a:r>
              <a:rPr sz="650" spc="35" dirty="0">
                <a:latin typeface="Microsoft Sans Serif"/>
                <a:cs typeface="Microsoft Sans Serif"/>
              </a:rPr>
              <a:t>dentro </a:t>
            </a:r>
            <a:r>
              <a:rPr sz="650" spc="20" dirty="0">
                <a:latin typeface="Microsoft Sans Serif"/>
                <a:cs typeface="Microsoft Sans Serif"/>
              </a:rPr>
              <a:t>de </a:t>
            </a:r>
            <a:r>
              <a:rPr sz="650" dirty="0">
                <a:latin typeface="Microsoft Sans Serif"/>
                <a:cs typeface="Microsoft Sans Serif"/>
              </a:rPr>
              <a:t>las </a:t>
            </a:r>
            <a:r>
              <a:rPr sz="650" spc="5" dirty="0">
                <a:latin typeface="Microsoft Sans Serif"/>
                <a:cs typeface="Microsoft Sans Serif"/>
              </a:rPr>
              <a:t>capacidades </a:t>
            </a:r>
            <a:r>
              <a:rPr sz="650" spc="10" dirty="0">
                <a:latin typeface="Microsoft Sans Serif"/>
                <a:cs typeface="Microsoft Sans Serif"/>
              </a:rPr>
              <a:t> </a:t>
            </a:r>
            <a:r>
              <a:rPr sz="650" spc="20" dirty="0">
                <a:latin typeface="Microsoft Sans Serif"/>
                <a:cs typeface="Microsoft Sans Serif"/>
              </a:rPr>
              <a:t>del </a:t>
            </a:r>
            <a:r>
              <a:rPr sz="650" spc="25" dirty="0">
                <a:latin typeface="Microsoft Sans Serif"/>
                <a:cs typeface="Microsoft Sans Serif"/>
              </a:rPr>
              <a:t>generador. </a:t>
            </a:r>
            <a:r>
              <a:rPr sz="650" spc="-10" dirty="0">
                <a:latin typeface="Microsoft Sans Serif"/>
                <a:cs typeface="Microsoft Sans Serif"/>
              </a:rPr>
              <a:t>La </a:t>
            </a:r>
            <a:r>
              <a:rPr sz="650" spc="10" dirty="0">
                <a:latin typeface="Microsoft Sans Serif"/>
                <a:cs typeface="Microsoft Sans Serif"/>
              </a:rPr>
              <a:t>capacidad </a:t>
            </a:r>
            <a:r>
              <a:rPr sz="650" spc="20" dirty="0">
                <a:latin typeface="Microsoft Sans Serif"/>
                <a:cs typeface="Microsoft Sans Serif"/>
              </a:rPr>
              <a:t>del </a:t>
            </a:r>
            <a:r>
              <a:rPr sz="650" spc="25" dirty="0">
                <a:latin typeface="Microsoft Sans Serif"/>
                <a:cs typeface="Microsoft Sans Serif"/>
              </a:rPr>
              <a:t>generador </a:t>
            </a:r>
            <a:r>
              <a:rPr sz="650" spc="-5" dirty="0">
                <a:latin typeface="Microsoft Sans Serif"/>
                <a:cs typeface="Microsoft Sans Serif"/>
              </a:rPr>
              <a:t>es </a:t>
            </a:r>
            <a:r>
              <a:rPr sz="650" spc="25" dirty="0">
                <a:latin typeface="Microsoft Sans Serif"/>
                <a:cs typeface="Microsoft Sans Serif"/>
              </a:rPr>
              <a:t>una </a:t>
            </a:r>
            <a:r>
              <a:rPr sz="650" spc="20" dirty="0">
                <a:latin typeface="Microsoft Sans Serif"/>
                <a:cs typeface="Microsoft Sans Serif"/>
              </a:rPr>
              <a:t>combinación de tres </a:t>
            </a:r>
            <a:r>
              <a:rPr sz="650" spc="10" dirty="0">
                <a:latin typeface="Microsoft Sans Serif"/>
                <a:cs typeface="Microsoft Sans Serif"/>
              </a:rPr>
              <a:t>curvas </a:t>
            </a:r>
            <a:r>
              <a:rPr sz="650" spc="15" dirty="0">
                <a:latin typeface="Microsoft Sans Serif"/>
                <a:cs typeface="Microsoft Sans Serif"/>
              </a:rPr>
              <a:t> </a:t>
            </a:r>
            <a:r>
              <a:rPr sz="650" spc="20" dirty="0">
                <a:latin typeface="Microsoft Sans Serif"/>
                <a:cs typeface="Microsoft Sans Serif"/>
              </a:rPr>
              <a:t>diferentes: </a:t>
            </a:r>
            <a:r>
              <a:rPr sz="650" spc="10" dirty="0">
                <a:latin typeface="Microsoft Sans Serif"/>
                <a:cs typeface="Microsoft Sans Serif"/>
              </a:rPr>
              <a:t>el </a:t>
            </a:r>
            <a:r>
              <a:rPr sz="650" spc="30" dirty="0">
                <a:latin typeface="Microsoft Sans Serif"/>
                <a:cs typeface="Microsoft Sans Serif"/>
              </a:rPr>
              <a:t>límite </a:t>
            </a:r>
            <a:r>
              <a:rPr sz="650" spc="20" dirty="0">
                <a:latin typeface="Microsoft Sans Serif"/>
                <a:cs typeface="Microsoft Sans Serif"/>
              </a:rPr>
              <a:t>del devanado del estator, </a:t>
            </a:r>
            <a:r>
              <a:rPr sz="650" spc="10" dirty="0">
                <a:latin typeface="Microsoft Sans Serif"/>
                <a:cs typeface="Microsoft Sans Serif"/>
              </a:rPr>
              <a:t>el </a:t>
            </a:r>
            <a:r>
              <a:rPr sz="650" spc="30" dirty="0">
                <a:latin typeface="Microsoft Sans Serif"/>
                <a:cs typeface="Microsoft Sans Serif"/>
              </a:rPr>
              <a:t>límite </a:t>
            </a:r>
            <a:r>
              <a:rPr sz="650" spc="20" dirty="0">
                <a:latin typeface="Microsoft Sans Serif"/>
                <a:cs typeface="Microsoft Sans Serif"/>
              </a:rPr>
              <a:t>del devanado del </a:t>
            </a:r>
            <a:r>
              <a:rPr sz="650" spc="40" dirty="0">
                <a:latin typeface="Microsoft Sans Serif"/>
                <a:cs typeface="Microsoft Sans Serif"/>
              </a:rPr>
              <a:t>rotor </a:t>
            </a:r>
            <a:r>
              <a:rPr sz="650" spc="5" dirty="0">
                <a:latin typeface="Microsoft Sans Serif"/>
                <a:cs typeface="Microsoft Sans Serif"/>
              </a:rPr>
              <a:t>y </a:t>
            </a:r>
            <a:r>
              <a:rPr sz="650" spc="10" dirty="0">
                <a:latin typeface="Microsoft Sans Serif"/>
                <a:cs typeface="Microsoft Sans Serif"/>
              </a:rPr>
              <a:t>el </a:t>
            </a:r>
            <a:r>
              <a:rPr sz="650" spc="-160" dirty="0">
                <a:latin typeface="Microsoft Sans Serif"/>
                <a:cs typeface="Microsoft Sans Serif"/>
              </a:rPr>
              <a:t> </a:t>
            </a:r>
            <a:r>
              <a:rPr sz="650" spc="30" dirty="0">
                <a:latin typeface="Microsoft Sans Serif"/>
                <a:cs typeface="Microsoft Sans Serif"/>
              </a:rPr>
              <a:t>límite</a:t>
            </a:r>
            <a:r>
              <a:rPr sz="650" spc="-10" dirty="0">
                <a:latin typeface="Microsoft Sans Serif"/>
                <a:cs typeface="Microsoft Sans Serif"/>
              </a:rPr>
              <a:t> </a:t>
            </a:r>
            <a:r>
              <a:rPr sz="650" spc="20" dirty="0">
                <a:latin typeface="Microsoft Sans Serif"/>
                <a:cs typeface="Microsoft Sans Serif"/>
              </a:rPr>
              <a:t>del</a:t>
            </a:r>
            <a:r>
              <a:rPr sz="650" spc="-5" dirty="0">
                <a:latin typeface="Microsoft Sans Serif"/>
                <a:cs typeface="Microsoft Sans Serif"/>
              </a:rPr>
              <a:t> </a:t>
            </a:r>
            <a:r>
              <a:rPr sz="650" spc="30" dirty="0">
                <a:latin typeface="Microsoft Sans Serif"/>
                <a:cs typeface="Microsoft Sans Serif"/>
              </a:rPr>
              <a:t>extremo</a:t>
            </a:r>
            <a:r>
              <a:rPr sz="650" spc="-5" dirty="0">
                <a:latin typeface="Microsoft Sans Serif"/>
                <a:cs typeface="Microsoft Sans Serif"/>
              </a:rPr>
              <a:t> </a:t>
            </a:r>
            <a:r>
              <a:rPr sz="650" spc="20" dirty="0">
                <a:latin typeface="Microsoft Sans Serif"/>
                <a:cs typeface="Microsoft Sans Serif"/>
              </a:rPr>
              <a:t>del</a:t>
            </a:r>
            <a:r>
              <a:rPr sz="650" spc="-5" dirty="0">
                <a:latin typeface="Microsoft Sans Serif"/>
                <a:cs typeface="Microsoft Sans Serif"/>
              </a:rPr>
              <a:t> </a:t>
            </a:r>
            <a:r>
              <a:rPr sz="650" spc="25" dirty="0">
                <a:latin typeface="Microsoft Sans Serif"/>
                <a:cs typeface="Microsoft Sans Serif"/>
              </a:rPr>
              <a:t>estator</a:t>
            </a:r>
            <a:r>
              <a:rPr sz="650" spc="-5" dirty="0">
                <a:latin typeface="Microsoft Sans Serif"/>
                <a:cs typeface="Microsoft Sans Serif"/>
              </a:rPr>
              <a:t> </a:t>
            </a:r>
            <a:r>
              <a:rPr sz="650" spc="10" dirty="0">
                <a:latin typeface="Microsoft Sans Serif"/>
                <a:cs typeface="Microsoft Sans Serif"/>
              </a:rPr>
              <a:t>(ver</a:t>
            </a:r>
            <a:r>
              <a:rPr sz="650" spc="-5" dirty="0">
                <a:latin typeface="Microsoft Sans Serif"/>
                <a:cs typeface="Microsoft Sans Serif"/>
              </a:rPr>
              <a:t> Fig. 11).</a:t>
            </a:r>
            <a:endParaRPr sz="650">
              <a:latin typeface="Microsoft Sans Serif"/>
              <a:cs typeface="Microsoft Sans Serif"/>
            </a:endParaRPr>
          </a:p>
        </p:txBody>
      </p:sp>
      <p:sp>
        <p:nvSpPr>
          <p:cNvPr id="97" name="object 97"/>
          <p:cNvSpPr txBox="1"/>
          <p:nvPr/>
        </p:nvSpPr>
        <p:spPr>
          <a:xfrm>
            <a:off x="9100214" y="600937"/>
            <a:ext cx="7432476" cy="1969898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 marR="48895" indent="153670">
              <a:lnSpc>
                <a:spcPct val="154100"/>
              </a:lnSpc>
              <a:spcBef>
                <a:spcPts val="100"/>
              </a:spcBef>
            </a:pPr>
            <a:r>
              <a:rPr sz="650" spc="-5" dirty="0">
                <a:latin typeface="Microsoft Sans Serif"/>
                <a:cs typeface="Microsoft Sans Serif"/>
              </a:rPr>
              <a:t>Los </a:t>
            </a:r>
            <a:r>
              <a:rPr sz="650" spc="20" dirty="0">
                <a:latin typeface="Microsoft Sans Serif"/>
                <a:cs typeface="Microsoft Sans Serif"/>
              </a:rPr>
              <a:t>ingenieros </a:t>
            </a:r>
            <a:r>
              <a:rPr sz="650" spc="25" dirty="0">
                <a:latin typeface="Microsoft Sans Serif"/>
                <a:cs typeface="Microsoft Sans Serif"/>
              </a:rPr>
              <a:t>deben </a:t>
            </a:r>
            <a:r>
              <a:rPr sz="650" spc="30" dirty="0">
                <a:latin typeface="Microsoft Sans Serif"/>
                <a:cs typeface="Microsoft Sans Serif"/>
              </a:rPr>
              <a:t>tener </a:t>
            </a:r>
            <a:r>
              <a:rPr sz="650" spc="20" dirty="0">
                <a:latin typeface="Microsoft Sans Serif"/>
                <a:cs typeface="Microsoft Sans Serif"/>
              </a:rPr>
              <a:t>en cuenta </a:t>
            </a:r>
            <a:r>
              <a:rPr sz="650" spc="25" dirty="0">
                <a:latin typeface="Microsoft Sans Serif"/>
                <a:cs typeface="Microsoft Sans Serif"/>
              </a:rPr>
              <a:t>que </a:t>
            </a:r>
            <a:r>
              <a:rPr sz="650" spc="10" dirty="0">
                <a:latin typeface="Microsoft Sans Serif"/>
                <a:cs typeface="Microsoft Sans Serif"/>
              </a:rPr>
              <a:t>los </a:t>
            </a:r>
            <a:r>
              <a:rPr sz="650" spc="20" dirty="0">
                <a:latin typeface="Microsoft Sans Serif"/>
                <a:cs typeface="Microsoft Sans Serif"/>
              </a:rPr>
              <a:t>límites de </a:t>
            </a:r>
            <a:r>
              <a:rPr sz="650" spc="15" dirty="0">
                <a:latin typeface="Microsoft Sans Serif"/>
                <a:cs typeface="Microsoft Sans Serif"/>
              </a:rPr>
              <a:t>voltaje </a:t>
            </a:r>
            <a:r>
              <a:rPr sz="650" spc="20" dirty="0">
                <a:latin typeface="Microsoft Sans Serif"/>
                <a:cs typeface="Microsoft Sans Serif"/>
              </a:rPr>
              <a:t>del bus </a:t>
            </a:r>
            <a:r>
              <a:rPr sz="650" spc="25" dirty="0">
                <a:latin typeface="Microsoft Sans Serif"/>
                <a:cs typeface="Microsoft Sans Serif"/>
              </a:rPr>
              <a:t> </a:t>
            </a:r>
            <a:r>
              <a:rPr sz="650" spc="20" dirty="0">
                <a:latin typeface="Microsoft Sans Serif"/>
                <a:cs typeface="Microsoft Sans Serif"/>
              </a:rPr>
              <a:t>auxiliar</a:t>
            </a:r>
            <a:r>
              <a:rPr sz="650" dirty="0">
                <a:latin typeface="Microsoft Sans Serif"/>
                <a:cs typeface="Microsoft Sans Serif"/>
              </a:rPr>
              <a:t> </a:t>
            </a:r>
            <a:r>
              <a:rPr sz="650" spc="20" dirty="0">
                <a:latin typeface="Microsoft Sans Serif"/>
                <a:cs typeface="Microsoft Sans Serif"/>
              </a:rPr>
              <a:t>de</a:t>
            </a:r>
            <a:r>
              <a:rPr sz="650" dirty="0">
                <a:latin typeface="Microsoft Sans Serif"/>
                <a:cs typeface="Microsoft Sans Serif"/>
              </a:rPr>
              <a:t> </a:t>
            </a:r>
            <a:r>
              <a:rPr sz="650" spc="10" dirty="0">
                <a:latin typeface="Microsoft Sans Serif"/>
                <a:cs typeface="Microsoft Sans Serif"/>
              </a:rPr>
              <a:t>la</a:t>
            </a:r>
            <a:r>
              <a:rPr sz="650" dirty="0">
                <a:latin typeface="Microsoft Sans Serif"/>
                <a:cs typeface="Microsoft Sans Serif"/>
              </a:rPr>
              <a:t> </a:t>
            </a:r>
            <a:r>
              <a:rPr sz="650" spc="25" dirty="0">
                <a:latin typeface="Microsoft Sans Serif"/>
                <a:cs typeface="Microsoft Sans Serif"/>
              </a:rPr>
              <a:t>planta</a:t>
            </a:r>
            <a:r>
              <a:rPr sz="650" dirty="0">
                <a:latin typeface="Microsoft Sans Serif"/>
                <a:cs typeface="Microsoft Sans Serif"/>
              </a:rPr>
              <a:t> </a:t>
            </a:r>
            <a:r>
              <a:rPr sz="650" spc="20" dirty="0">
                <a:latin typeface="Microsoft Sans Serif"/>
                <a:cs typeface="Microsoft Sans Serif"/>
              </a:rPr>
              <a:t>de</a:t>
            </a:r>
            <a:r>
              <a:rPr sz="650" dirty="0">
                <a:latin typeface="Microsoft Sans Serif"/>
                <a:cs typeface="Microsoft Sans Serif"/>
              </a:rPr>
              <a:t> </a:t>
            </a:r>
            <a:r>
              <a:rPr sz="650" spc="20" dirty="0">
                <a:latin typeface="Microsoft Sans Serif"/>
                <a:cs typeface="Microsoft Sans Serif"/>
              </a:rPr>
              <a:t>energía</a:t>
            </a:r>
            <a:r>
              <a:rPr sz="650" dirty="0">
                <a:latin typeface="Microsoft Sans Serif"/>
                <a:cs typeface="Microsoft Sans Serif"/>
              </a:rPr>
              <a:t> </a:t>
            </a:r>
            <a:r>
              <a:rPr sz="650" spc="30" dirty="0">
                <a:latin typeface="Microsoft Sans Serif"/>
                <a:cs typeface="Microsoft Sans Serif"/>
              </a:rPr>
              <a:t>(normalmente</a:t>
            </a:r>
            <a:r>
              <a:rPr sz="650" dirty="0">
                <a:latin typeface="Microsoft Sans Serif"/>
                <a:cs typeface="Microsoft Sans Serif"/>
              </a:rPr>
              <a:t> ±5 </a:t>
            </a:r>
            <a:r>
              <a:rPr sz="650" spc="40" dirty="0">
                <a:latin typeface="Microsoft Sans Serif"/>
                <a:cs typeface="Microsoft Sans Serif"/>
              </a:rPr>
              <a:t>por</a:t>
            </a:r>
            <a:r>
              <a:rPr sz="650" dirty="0">
                <a:latin typeface="Microsoft Sans Serif"/>
                <a:cs typeface="Microsoft Sans Serif"/>
              </a:rPr>
              <a:t> </a:t>
            </a:r>
            <a:r>
              <a:rPr sz="650" spc="10" dirty="0">
                <a:latin typeface="Microsoft Sans Serif"/>
                <a:cs typeface="Microsoft Sans Serif"/>
              </a:rPr>
              <a:t>ciento),</a:t>
            </a:r>
            <a:r>
              <a:rPr sz="650" dirty="0">
                <a:latin typeface="Microsoft Sans Serif"/>
                <a:cs typeface="Microsoft Sans Serif"/>
              </a:rPr>
              <a:t> </a:t>
            </a:r>
            <a:r>
              <a:rPr sz="650" spc="10" dirty="0">
                <a:latin typeface="Microsoft Sans Serif"/>
                <a:cs typeface="Microsoft Sans Serif"/>
              </a:rPr>
              <a:t>los</a:t>
            </a:r>
            <a:r>
              <a:rPr sz="650" dirty="0">
                <a:latin typeface="Microsoft Sans Serif"/>
                <a:cs typeface="Microsoft Sans Serif"/>
              </a:rPr>
              <a:t> </a:t>
            </a:r>
            <a:r>
              <a:rPr sz="650" spc="20" dirty="0">
                <a:latin typeface="Microsoft Sans Serif"/>
                <a:cs typeface="Microsoft Sans Serif"/>
              </a:rPr>
              <a:t>límites</a:t>
            </a:r>
            <a:r>
              <a:rPr sz="650" dirty="0">
                <a:latin typeface="Microsoft Sans Serif"/>
                <a:cs typeface="Microsoft Sans Serif"/>
              </a:rPr>
              <a:t> </a:t>
            </a:r>
            <a:r>
              <a:rPr sz="650" spc="20" dirty="0">
                <a:latin typeface="Microsoft Sans Serif"/>
                <a:cs typeface="Microsoft Sans Serif"/>
              </a:rPr>
              <a:t>de</a:t>
            </a:r>
            <a:r>
              <a:rPr sz="650" dirty="0">
                <a:latin typeface="Microsoft Sans Serif"/>
                <a:cs typeface="Microsoft Sans Serif"/>
              </a:rPr>
              <a:t> </a:t>
            </a:r>
            <a:r>
              <a:rPr sz="650" spc="15" dirty="0">
                <a:latin typeface="Microsoft Sans Serif"/>
                <a:cs typeface="Microsoft Sans Serif"/>
              </a:rPr>
              <a:t>voltaje </a:t>
            </a:r>
            <a:r>
              <a:rPr sz="650" spc="-160" dirty="0">
                <a:latin typeface="Microsoft Sans Serif"/>
                <a:cs typeface="Microsoft Sans Serif"/>
              </a:rPr>
              <a:t> </a:t>
            </a:r>
            <a:r>
              <a:rPr sz="650" spc="20" dirty="0">
                <a:latin typeface="Microsoft Sans Serif"/>
                <a:cs typeface="Microsoft Sans Serif"/>
              </a:rPr>
              <a:t>de </a:t>
            </a:r>
            <a:r>
              <a:rPr sz="650" spc="10" dirty="0">
                <a:latin typeface="Microsoft Sans Serif"/>
                <a:cs typeface="Microsoft Sans Serif"/>
              </a:rPr>
              <a:t>los </a:t>
            </a:r>
            <a:r>
              <a:rPr sz="650" spc="25" dirty="0">
                <a:latin typeface="Microsoft Sans Serif"/>
                <a:cs typeface="Microsoft Sans Serif"/>
              </a:rPr>
              <a:t>terminales </a:t>
            </a:r>
            <a:r>
              <a:rPr sz="650" spc="20" dirty="0">
                <a:latin typeface="Microsoft Sans Serif"/>
                <a:cs typeface="Microsoft Sans Serif"/>
              </a:rPr>
              <a:t>del </a:t>
            </a:r>
            <a:r>
              <a:rPr sz="650" spc="25" dirty="0">
                <a:latin typeface="Microsoft Sans Serif"/>
                <a:cs typeface="Microsoft Sans Serif"/>
              </a:rPr>
              <a:t>generador </a:t>
            </a:r>
            <a:r>
              <a:rPr sz="650" spc="-10" dirty="0">
                <a:latin typeface="Microsoft Sans Serif"/>
                <a:cs typeface="Microsoft Sans Serif"/>
              </a:rPr>
              <a:t>(±5 </a:t>
            </a:r>
            <a:r>
              <a:rPr sz="650" spc="40" dirty="0">
                <a:latin typeface="Microsoft Sans Serif"/>
                <a:cs typeface="Microsoft Sans Serif"/>
              </a:rPr>
              <a:t>por </a:t>
            </a:r>
            <a:r>
              <a:rPr sz="650" spc="15" dirty="0">
                <a:latin typeface="Microsoft Sans Serif"/>
                <a:cs typeface="Microsoft Sans Serif"/>
              </a:rPr>
              <a:t>ciento) </a:t>
            </a:r>
            <a:r>
              <a:rPr sz="650" spc="5" dirty="0">
                <a:latin typeface="Microsoft Sans Serif"/>
                <a:cs typeface="Microsoft Sans Serif"/>
              </a:rPr>
              <a:t>y </a:t>
            </a:r>
            <a:r>
              <a:rPr sz="650" spc="10" dirty="0">
                <a:latin typeface="Microsoft Sans Serif"/>
                <a:cs typeface="Microsoft Sans Serif"/>
              </a:rPr>
              <a:t>el </a:t>
            </a:r>
            <a:r>
              <a:rPr sz="650" spc="40" dirty="0">
                <a:latin typeface="Microsoft Sans Serif"/>
                <a:cs typeface="Microsoft Sans Serif"/>
              </a:rPr>
              <a:t>mínimo </a:t>
            </a:r>
            <a:r>
              <a:rPr sz="650" spc="5" dirty="0">
                <a:latin typeface="Microsoft Sans Serif"/>
                <a:cs typeface="Microsoft Sans Serif"/>
              </a:rPr>
              <a:t>y </a:t>
            </a:r>
            <a:r>
              <a:rPr sz="650" spc="30" dirty="0">
                <a:latin typeface="Microsoft Sans Serif"/>
                <a:cs typeface="Microsoft Sans Serif"/>
              </a:rPr>
              <a:t>máximo </a:t>
            </a:r>
            <a:r>
              <a:rPr sz="650" spc="20" dirty="0">
                <a:latin typeface="Microsoft Sans Serif"/>
                <a:cs typeface="Microsoft Sans Serif"/>
              </a:rPr>
              <a:t>del bus de </a:t>
            </a:r>
            <a:r>
              <a:rPr sz="650" spc="-160" dirty="0">
                <a:latin typeface="Microsoft Sans Serif"/>
                <a:cs typeface="Microsoft Sans Serif"/>
              </a:rPr>
              <a:t> </a:t>
            </a:r>
            <a:r>
              <a:rPr sz="650" spc="25" dirty="0">
                <a:latin typeface="Microsoft Sans Serif"/>
                <a:cs typeface="Microsoft Sans Serif"/>
              </a:rPr>
              <a:t>alto </a:t>
            </a:r>
            <a:r>
              <a:rPr sz="650" spc="15" dirty="0">
                <a:latin typeface="Microsoft Sans Serif"/>
                <a:cs typeface="Microsoft Sans Serif"/>
              </a:rPr>
              <a:t>voltaje </a:t>
            </a:r>
            <a:r>
              <a:rPr sz="650" spc="20" dirty="0">
                <a:latin typeface="Microsoft Sans Serif"/>
                <a:cs typeface="Microsoft Sans Serif"/>
              </a:rPr>
              <a:t>del </a:t>
            </a:r>
            <a:r>
              <a:rPr sz="650" spc="15" dirty="0">
                <a:latin typeface="Microsoft Sans Serif"/>
                <a:cs typeface="Microsoft Sans Serif"/>
              </a:rPr>
              <a:t>sistema </a:t>
            </a:r>
            <a:r>
              <a:rPr sz="650" spc="30" dirty="0">
                <a:latin typeface="Microsoft Sans Serif"/>
                <a:cs typeface="Microsoft Sans Serif"/>
              </a:rPr>
              <a:t>podrían </a:t>
            </a:r>
            <a:r>
              <a:rPr sz="650" spc="35" dirty="0">
                <a:latin typeface="Microsoft Sans Serif"/>
                <a:cs typeface="Microsoft Sans Serif"/>
              </a:rPr>
              <a:t>imponer </a:t>
            </a:r>
            <a:r>
              <a:rPr sz="650" spc="20" dirty="0">
                <a:latin typeface="Microsoft Sans Serif"/>
                <a:cs typeface="Microsoft Sans Serif"/>
              </a:rPr>
              <a:t>límites </a:t>
            </a:r>
            <a:r>
              <a:rPr sz="650" spc="15" dirty="0">
                <a:latin typeface="Microsoft Sans Serif"/>
                <a:cs typeface="Microsoft Sans Serif"/>
              </a:rPr>
              <a:t>más </a:t>
            </a:r>
            <a:r>
              <a:rPr sz="650" spc="20" dirty="0">
                <a:latin typeface="Microsoft Sans Serif"/>
                <a:cs typeface="Microsoft Sans Serif"/>
              </a:rPr>
              <a:t>restrictivos de </a:t>
            </a:r>
            <a:r>
              <a:rPr sz="650" spc="10" dirty="0">
                <a:latin typeface="Microsoft Sans Serif"/>
                <a:cs typeface="Microsoft Sans Serif"/>
              </a:rPr>
              <a:t>la capacidad </a:t>
            </a:r>
            <a:r>
              <a:rPr sz="650" spc="15" dirty="0">
                <a:latin typeface="Microsoft Sans Serif"/>
                <a:cs typeface="Microsoft Sans Serif"/>
              </a:rPr>
              <a:t> </a:t>
            </a:r>
            <a:r>
              <a:rPr sz="650" spc="20" dirty="0">
                <a:latin typeface="Microsoft Sans Serif"/>
                <a:cs typeface="Microsoft Sans Serif"/>
              </a:rPr>
              <a:t>del </a:t>
            </a:r>
            <a:r>
              <a:rPr sz="650" spc="25" dirty="0">
                <a:latin typeface="Microsoft Sans Serif"/>
                <a:cs typeface="Microsoft Sans Serif"/>
              </a:rPr>
              <a:t>generador. </a:t>
            </a:r>
            <a:r>
              <a:rPr sz="650" spc="15" dirty="0">
                <a:latin typeface="Microsoft Sans Serif"/>
                <a:cs typeface="Microsoft Sans Serif"/>
              </a:rPr>
              <a:t>voltaje </a:t>
            </a:r>
            <a:r>
              <a:rPr sz="650" spc="30" dirty="0">
                <a:latin typeface="Microsoft Sans Serif"/>
                <a:cs typeface="Microsoft Sans Serif"/>
              </a:rPr>
              <a:t>durante </a:t>
            </a:r>
            <a:r>
              <a:rPr sz="650" spc="15" dirty="0">
                <a:latin typeface="Microsoft Sans Serif"/>
                <a:cs typeface="Microsoft Sans Serif"/>
              </a:rPr>
              <a:t>condiciones </a:t>
            </a:r>
            <a:r>
              <a:rPr sz="650" spc="20" dirty="0">
                <a:latin typeface="Microsoft Sans Serif"/>
                <a:cs typeface="Microsoft Sans Serif"/>
              </a:rPr>
              <a:t>de </a:t>
            </a:r>
            <a:r>
              <a:rPr sz="650" spc="15" dirty="0">
                <a:latin typeface="Microsoft Sans Serif"/>
                <a:cs typeface="Microsoft Sans Serif"/>
              </a:rPr>
              <a:t>carga </a:t>
            </a:r>
            <a:r>
              <a:rPr sz="650" spc="25" dirty="0">
                <a:latin typeface="Microsoft Sans Serif"/>
                <a:cs typeface="Microsoft Sans Serif"/>
              </a:rPr>
              <a:t>máxima </a:t>
            </a:r>
            <a:r>
              <a:rPr sz="650" spc="5" dirty="0">
                <a:latin typeface="Microsoft Sans Serif"/>
                <a:cs typeface="Microsoft Sans Serif"/>
              </a:rPr>
              <a:t>y </a:t>
            </a:r>
            <a:r>
              <a:rPr sz="650" spc="15" dirty="0">
                <a:latin typeface="Microsoft Sans Serif"/>
                <a:cs typeface="Microsoft Sans Serif"/>
              </a:rPr>
              <a:t>ligera. </a:t>
            </a:r>
            <a:r>
              <a:rPr sz="650" spc="-5" dirty="0">
                <a:latin typeface="Microsoft Sans Serif"/>
                <a:cs typeface="Microsoft Sans Serif"/>
              </a:rPr>
              <a:t>Los </a:t>
            </a:r>
            <a:r>
              <a:rPr sz="650" spc="20" dirty="0">
                <a:latin typeface="Microsoft Sans Serif"/>
                <a:cs typeface="Microsoft Sans Serif"/>
              </a:rPr>
              <a:t>límites </a:t>
            </a:r>
            <a:r>
              <a:rPr sz="650" spc="25" dirty="0">
                <a:latin typeface="Microsoft Sans Serif"/>
                <a:cs typeface="Microsoft Sans Serif"/>
              </a:rPr>
              <a:t> </a:t>
            </a:r>
            <a:r>
              <a:rPr sz="650" spc="20" dirty="0">
                <a:latin typeface="Microsoft Sans Serif"/>
                <a:cs typeface="Microsoft Sans Serif"/>
              </a:rPr>
              <a:t>de </a:t>
            </a:r>
            <a:r>
              <a:rPr sz="650" spc="25" dirty="0">
                <a:latin typeface="Microsoft Sans Serif"/>
                <a:cs typeface="Microsoft Sans Serif"/>
              </a:rPr>
              <a:t>alto </a:t>
            </a:r>
            <a:r>
              <a:rPr sz="650" spc="5" dirty="0">
                <a:latin typeface="Microsoft Sans Serif"/>
                <a:cs typeface="Microsoft Sans Serif"/>
              </a:rPr>
              <a:t>y </a:t>
            </a:r>
            <a:r>
              <a:rPr sz="650" spc="20" dirty="0">
                <a:latin typeface="Microsoft Sans Serif"/>
                <a:cs typeface="Microsoft Sans Serif"/>
              </a:rPr>
              <a:t>bajo </a:t>
            </a:r>
            <a:r>
              <a:rPr sz="650" spc="15" dirty="0">
                <a:latin typeface="Microsoft Sans Serif"/>
                <a:cs typeface="Microsoft Sans Serif"/>
              </a:rPr>
              <a:t>voltaje </a:t>
            </a:r>
            <a:r>
              <a:rPr sz="650" spc="20" dirty="0">
                <a:latin typeface="Microsoft Sans Serif"/>
                <a:cs typeface="Microsoft Sans Serif"/>
              </a:rPr>
              <a:t>para </a:t>
            </a:r>
            <a:r>
              <a:rPr sz="650" spc="10" dirty="0">
                <a:latin typeface="Microsoft Sans Serif"/>
                <a:cs typeface="Microsoft Sans Serif"/>
              </a:rPr>
              <a:t>la </a:t>
            </a:r>
            <a:r>
              <a:rPr sz="650" spc="25" dirty="0">
                <a:latin typeface="Microsoft Sans Serif"/>
                <a:cs typeface="Microsoft Sans Serif"/>
              </a:rPr>
              <a:t>barra </a:t>
            </a:r>
            <a:r>
              <a:rPr sz="650" spc="15" dirty="0">
                <a:latin typeface="Microsoft Sans Serif"/>
                <a:cs typeface="Microsoft Sans Serif"/>
              </a:rPr>
              <a:t>auxiliar, </a:t>
            </a:r>
            <a:r>
              <a:rPr sz="650" spc="10" dirty="0">
                <a:latin typeface="Microsoft Sans Serif"/>
                <a:cs typeface="Microsoft Sans Serif"/>
              </a:rPr>
              <a:t>el </a:t>
            </a:r>
            <a:r>
              <a:rPr sz="650" spc="30" dirty="0">
                <a:latin typeface="Microsoft Sans Serif"/>
                <a:cs typeface="Microsoft Sans Serif"/>
              </a:rPr>
              <a:t>terminal </a:t>
            </a:r>
            <a:r>
              <a:rPr sz="650" spc="20" dirty="0">
                <a:latin typeface="Microsoft Sans Serif"/>
                <a:cs typeface="Microsoft Sans Serif"/>
              </a:rPr>
              <a:t>del </a:t>
            </a:r>
            <a:r>
              <a:rPr sz="650" spc="25" dirty="0">
                <a:latin typeface="Microsoft Sans Serif"/>
                <a:cs typeface="Microsoft Sans Serif"/>
              </a:rPr>
              <a:t>generador </a:t>
            </a:r>
            <a:r>
              <a:rPr sz="650" spc="5" dirty="0">
                <a:latin typeface="Microsoft Sans Serif"/>
                <a:cs typeface="Microsoft Sans Serif"/>
              </a:rPr>
              <a:t>y </a:t>
            </a:r>
            <a:r>
              <a:rPr sz="650" dirty="0">
                <a:latin typeface="Microsoft Sans Serif"/>
                <a:cs typeface="Microsoft Sans Serif"/>
              </a:rPr>
              <a:t>las </a:t>
            </a:r>
            <a:r>
              <a:rPr sz="650" spc="20" dirty="0">
                <a:latin typeface="Microsoft Sans Serif"/>
                <a:cs typeface="Microsoft Sans Serif"/>
              </a:rPr>
              <a:t>barras </a:t>
            </a:r>
            <a:r>
              <a:rPr sz="650" spc="-160" dirty="0">
                <a:latin typeface="Microsoft Sans Serif"/>
                <a:cs typeface="Microsoft Sans Serif"/>
              </a:rPr>
              <a:t> </a:t>
            </a:r>
            <a:r>
              <a:rPr sz="650" spc="20" dirty="0">
                <a:latin typeface="Microsoft Sans Serif"/>
                <a:cs typeface="Microsoft Sans Serif"/>
              </a:rPr>
              <a:t>del </a:t>
            </a:r>
            <a:r>
              <a:rPr sz="650" spc="15" dirty="0">
                <a:latin typeface="Microsoft Sans Serif"/>
                <a:cs typeface="Microsoft Sans Serif"/>
              </a:rPr>
              <a:t>sistema están </a:t>
            </a:r>
            <a:r>
              <a:rPr sz="650" spc="20" dirty="0">
                <a:latin typeface="Microsoft Sans Serif"/>
                <a:cs typeface="Microsoft Sans Serif"/>
              </a:rPr>
              <a:t>interrelacionados </a:t>
            </a:r>
            <a:r>
              <a:rPr sz="650" spc="40" dirty="0">
                <a:latin typeface="Microsoft Sans Serif"/>
                <a:cs typeface="Microsoft Sans Serif"/>
              </a:rPr>
              <a:t>por </a:t>
            </a:r>
            <a:r>
              <a:rPr sz="650" spc="10" dirty="0">
                <a:latin typeface="Microsoft Sans Serif"/>
                <a:cs typeface="Microsoft Sans Serif"/>
              </a:rPr>
              <a:t>la </a:t>
            </a:r>
            <a:r>
              <a:rPr sz="650" spc="15" dirty="0">
                <a:latin typeface="Microsoft Sans Serif"/>
                <a:cs typeface="Microsoft Sans Serif"/>
              </a:rPr>
              <a:t>posición </a:t>
            </a:r>
            <a:r>
              <a:rPr sz="650" spc="20" dirty="0">
                <a:latin typeface="Microsoft Sans Serif"/>
                <a:cs typeface="Microsoft Sans Serif"/>
              </a:rPr>
              <a:t>de </a:t>
            </a:r>
            <a:r>
              <a:rPr sz="650" spc="35" dirty="0">
                <a:latin typeface="Microsoft Sans Serif"/>
                <a:cs typeface="Microsoft Sans Serif"/>
              </a:rPr>
              <a:t>toma </a:t>
            </a:r>
            <a:r>
              <a:rPr sz="650" spc="10" dirty="0">
                <a:latin typeface="Microsoft Sans Serif"/>
                <a:cs typeface="Microsoft Sans Serif"/>
              </a:rPr>
              <a:t>seleccionada </a:t>
            </a:r>
            <a:r>
              <a:rPr sz="650" spc="20" dirty="0">
                <a:latin typeface="Microsoft Sans Serif"/>
                <a:cs typeface="Microsoft Sans Serif"/>
              </a:rPr>
              <a:t>para </a:t>
            </a:r>
            <a:r>
              <a:rPr sz="650" spc="10" dirty="0">
                <a:latin typeface="Microsoft Sans Serif"/>
                <a:cs typeface="Microsoft Sans Serif"/>
              </a:rPr>
              <a:t>el </a:t>
            </a:r>
            <a:r>
              <a:rPr sz="650" spc="-160" dirty="0">
                <a:latin typeface="Microsoft Sans Serif"/>
                <a:cs typeface="Microsoft Sans Serif"/>
              </a:rPr>
              <a:t> </a:t>
            </a:r>
            <a:r>
              <a:rPr sz="650" spc="20" dirty="0">
                <a:latin typeface="Microsoft Sans Serif"/>
                <a:cs typeface="Microsoft Sans Serif"/>
              </a:rPr>
              <a:t>elevador del </a:t>
            </a:r>
            <a:r>
              <a:rPr sz="650" spc="25" dirty="0">
                <a:latin typeface="Microsoft Sans Serif"/>
                <a:cs typeface="Microsoft Sans Serif"/>
              </a:rPr>
              <a:t>generador </a:t>
            </a:r>
            <a:r>
              <a:rPr sz="650" spc="-30" dirty="0">
                <a:latin typeface="Microsoft Sans Serif"/>
                <a:cs typeface="Microsoft Sans Serif"/>
              </a:rPr>
              <a:t>(GSU) </a:t>
            </a:r>
            <a:r>
              <a:rPr sz="650" spc="5" dirty="0">
                <a:latin typeface="Microsoft Sans Serif"/>
                <a:cs typeface="Microsoft Sans Serif"/>
              </a:rPr>
              <a:t>y </a:t>
            </a:r>
            <a:r>
              <a:rPr sz="650" spc="10" dirty="0">
                <a:latin typeface="Microsoft Sans Serif"/>
                <a:cs typeface="Microsoft Sans Serif"/>
              </a:rPr>
              <a:t>los </a:t>
            </a:r>
            <a:r>
              <a:rPr sz="650" spc="25" dirty="0">
                <a:latin typeface="Microsoft Sans Serif"/>
                <a:cs typeface="Microsoft Sans Serif"/>
              </a:rPr>
              <a:t>transformadores </a:t>
            </a:r>
            <a:r>
              <a:rPr sz="650" spc="15" dirty="0">
                <a:latin typeface="Microsoft Sans Serif"/>
                <a:cs typeface="Microsoft Sans Serif"/>
              </a:rPr>
              <a:t>auxiliares </a:t>
            </a:r>
            <a:r>
              <a:rPr sz="650" spc="20" dirty="0">
                <a:latin typeface="Microsoft Sans Serif"/>
                <a:cs typeface="Microsoft Sans Serif"/>
              </a:rPr>
              <a:t>de </a:t>
            </a:r>
            <a:r>
              <a:rPr sz="650" spc="10" dirty="0">
                <a:latin typeface="Microsoft Sans Serif"/>
                <a:cs typeface="Microsoft Sans Serif"/>
              </a:rPr>
              <a:t>la </a:t>
            </a:r>
            <a:r>
              <a:rPr sz="650" spc="20" dirty="0">
                <a:latin typeface="Microsoft Sans Serif"/>
                <a:cs typeface="Microsoft Sans Serif"/>
              </a:rPr>
              <a:t>unidad. </a:t>
            </a:r>
            <a:r>
              <a:rPr sz="650" spc="-20" dirty="0">
                <a:latin typeface="Microsoft Sans Serif"/>
                <a:cs typeface="Microsoft Sans Serif"/>
              </a:rPr>
              <a:t>A </a:t>
            </a:r>
            <a:r>
              <a:rPr sz="650" spc="-15" dirty="0">
                <a:latin typeface="Microsoft Sans Serif"/>
                <a:cs typeface="Microsoft Sans Serif"/>
              </a:rPr>
              <a:t> </a:t>
            </a:r>
            <a:r>
              <a:rPr sz="650" spc="25" dirty="0">
                <a:latin typeface="Microsoft Sans Serif"/>
                <a:cs typeface="Microsoft Sans Serif"/>
              </a:rPr>
              <a:t>medida que </a:t>
            </a:r>
            <a:r>
              <a:rPr sz="650" spc="15" dirty="0">
                <a:latin typeface="Microsoft Sans Serif"/>
                <a:cs typeface="Microsoft Sans Serif"/>
              </a:rPr>
              <a:t>cambia </a:t>
            </a:r>
            <a:r>
              <a:rPr sz="650" spc="10" dirty="0">
                <a:latin typeface="Microsoft Sans Serif"/>
                <a:cs typeface="Microsoft Sans Serif"/>
              </a:rPr>
              <a:t>el </a:t>
            </a:r>
            <a:r>
              <a:rPr sz="650" spc="15" dirty="0">
                <a:latin typeface="Microsoft Sans Serif"/>
                <a:cs typeface="Microsoft Sans Serif"/>
              </a:rPr>
              <a:t>sistema </a:t>
            </a:r>
            <a:r>
              <a:rPr sz="650" spc="20" dirty="0">
                <a:latin typeface="Microsoft Sans Serif"/>
                <a:cs typeface="Microsoft Sans Serif"/>
              </a:rPr>
              <a:t>de </a:t>
            </a:r>
            <a:r>
              <a:rPr sz="650" spc="15" dirty="0">
                <a:latin typeface="Microsoft Sans Serif"/>
                <a:cs typeface="Microsoft Sans Serif"/>
              </a:rPr>
              <a:t>energía, </a:t>
            </a:r>
            <a:r>
              <a:rPr sz="650" spc="-5" dirty="0">
                <a:latin typeface="Microsoft Sans Serif"/>
                <a:cs typeface="Microsoft Sans Serif"/>
              </a:rPr>
              <a:t>es </a:t>
            </a:r>
            <a:r>
              <a:rPr sz="650" spc="10" dirty="0">
                <a:latin typeface="Microsoft Sans Serif"/>
                <a:cs typeface="Microsoft Sans Serif"/>
              </a:rPr>
              <a:t>necesario </a:t>
            </a:r>
            <a:r>
              <a:rPr sz="650" spc="20" dirty="0">
                <a:latin typeface="Microsoft Sans Serif"/>
                <a:cs typeface="Microsoft Sans Serif"/>
              </a:rPr>
              <a:t>verificar </a:t>
            </a:r>
            <a:r>
              <a:rPr sz="650" spc="10" dirty="0">
                <a:latin typeface="Microsoft Sans Serif"/>
                <a:cs typeface="Microsoft Sans Serif"/>
              </a:rPr>
              <a:t>la </a:t>
            </a:r>
            <a:r>
              <a:rPr sz="650" spc="25" dirty="0">
                <a:latin typeface="Microsoft Sans Serif"/>
                <a:cs typeface="Microsoft Sans Serif"/>
              </a:rPr>
              <a:t>configuración </a:t>
            </a:r>
            <a:r>
              <a:rPr sz="650" spc="30" dirty="0">
                <a:latin typeface="Microsoft Sans Serif"/>
                <a:cs typeface="Microsoft Sans Serif"/>
              </a:rPr>
              <a:t> </a:t>
            </a:r>
            <a:r>
              <a:rPr sz="650" spc="20" dirty="0">
                <a:latin typeface="Microsoft Sans Serif"/>
                <a:cs typeface="Microsoft Sans Serif"/>
              </a:rPr>
              <a:t>de </a:t>
            </a:r>
            <a:r>
              <a:rPr sz="650" dirty="0">
                <a:latin typeface="Microsoft Sans Serif"/>
                <a:cs typeface="Microsoft Sans Serif"/>
              </a:rPr>
              <a:t>las </a:t>
            </a:r>
            <a:r>
              <a:rPr sz="650" spc="25" dirty="0">
                <a:latin typeface="Microsoft Sans Serif"/>
                <a:cs typeface="Microsoft Sans Serif"/>
              </a:rPr>
              <a:t>tomas </a:t>
            </a:r>
            <a:r>
              <a:rPr sz="650" spc="20" dirty="0">
                <a:latin typeface="Microsoft Sans Serif"/>
                <a:cs typeface="Microsoft Sans Serif"/>
              </a:rPr>
              <a:t>para garantizar </a:t>
            </a:r>
            <a:r>
              <a:rPr sz="650" spc="25" dirty="0">
                <a:latin typeface="Microsoft Sans Serif"/>
                <a:cs typeface="Microsoft Sans Serif"/>
              </a:rPr>
              <a:t>que </a:t>
            </a:r>
            <a:r>
              <a:rPr sz="650" spc="10" dirty="0">
                <a:latin typeface="Microsoft Sans Serif"/>
                <a:cs typeface="Microsoft Sans Serif"/>
              </a:rPr>
              <a:t>haya </a:t>
            </a:r>
            <a:r>
              <a:rPr sz="650" spc="20" dirty="0">
                <a:latin typeface="Microsoft Sans Serif"/>
                <a:cs typeface="Microsoft Sans Serif"/>
              </a:rPr>
              <a:t>disponible </a:t>
            </a:r>
            <a:r>
              <a:rPr sz="650" spc="10" dirty="0">
                <a:latin typeface="Microsoft Sans Serif"/>
                <a:cs typeface="Microsoft Sans Serif"/>
              </a:rPr>
              <a:t>la </a:t>
            </a:r>
            <a:r>
              <a:rPr sz="650" spc="20" dirty="0">
                <a:latin typeface="Microsoft Sans Serif"/>
                <a:cs typeface="Microsoft Sans Serif"/>
              </a:rPr>
              <a:t>potencia </a:t>
            </a:r>
            <a:r>
              <a:rPr sz="650" spc="15" dirty="0">
                <a:latin typeface="Microsoft Sans Serif"/>
                <a:cs typeface="Microsoft Sans Serif"/>
              </a:rPr>
              <a:t>reactiva </a:t>
            </a:r>
            <a:r>
              <a:rPr sz="650" spc="10" dirty="0">
                <a:latin typeface="Microsoft Sans Serif"/>
                <a:cs typeface="Microsoft Sans Serif"/>
              </a:rPr>
              <a:t>adecuada </a:t>
            </a:r>
            <a:r>
              <a:rPr sz="650" spc="15" dirty="0">
                <a:latin typeface="Microsoft Sans Serif"/>
                <a:cs typeface="Microsoft Sans Serif"/>
              </a:rPr>
              <a:t> </a:t>
            </a:r>
            <a:r>
              <a:rPr sz="650" spc="20" dirty="0">
                <a:latin typeface="Microsoft Sans Serif"/>
                <a:cs typeface="Microsoft Sans Serif"/>
              </a:rPr>
              <a:t>para </a:t>
            </a:r>
            <a:r>
              <a:rPr sz="650" spc="10" dirty="0">
                <a:latin typeface="Microsoft Sans Serif"/>
                <a:cs typeface="Microsoft Sans Serif"/>
              </a:rPr>
              <a:t>satisfacer </a:t>
            </a:r>
            <a:r>
              <a:rPr sz="650" dirty="0">
                <a:latin typeface="Microsoft Sans Serif"/>
                <a:cs typeface="Microsoft Sans Serif"/>
              </a:rPr>
              <a:t>las </a:t>
            </a:r>
            <a:r>
              <a:rPr sz="650" spc="10" dirty="0">
                <a:latin typeface="Microsoft Sans Serif"/>
                <a:cs typeface="Microsoft Sans Serif"/>
              </a:rPr>
              <a:t>necesidades </a:t>
            </a:r>
            <a:r>
              <a:rPr sz="650" spc="20" dirty="0">
                <a:latin typeface="Microsoft Sans Serif"/>
                <a:cs typeface="Microsoft Sans Serif"/>
              </a:rPr>
              <a:t>del </a:t>
            </a:r>
            <a:r>
              <a:rPr sz="650" spc="15" dirty="0">
                <a:latin typeface="Microsoft Sans Serif"/>
                <a:cs typeface="Microsoft Sans Serif"/>
              </a:rPr>
              <a:t>sistema </a:t>
            </a:r>
            <a:r>
              <a:rPr sz="650" spc="20" dirty="0">
                <a:latin typeface="Microsoft Sans Serif"/>
                <a:cs typeface="Microsoft Sans Serif"/>
              </a:rPr>
              <a:t>de energía en </a:t>
            </a:r>
            <a:r>
              <a:rPr sz="650" spc="15" dirty="0">
                <a:latin typeface="Microsoft Sans Serif"/>
                <a:cs typeface="Microsoft Sans Serif"/>
              </a:rPr>
              <a:t>condiciones </a:t>
            </a:r>
            <a:r>
              <a:rPr sz="650" spc="20" dirty="0">
                <a:latin typeface="Microsoft Sans Serif"/>
                <a:cs typeface="Microsoft Sans Serif"/>
              </a:rPr>
              <a:t>de </a:t>
            </a:r>
            <a:r>
              <a:rPr sz="650" spc="25" dirty="0">
                <a:latin typeface="Microsoft Sans Serif"/>
                <a:cs typeface="Microsoft Sans Serif"/>
              </a:rPr>
              <a:t> </a:t>
            </a:r>
            <a:r>
              <a:rPr sz="650" spc="15" dirty="0">
                <a:latin typeface="Microsoft Sans Serif"/>
                <a:cs typeface="Microsoft Sans Serif"/>
              </a:rPr>
              <a:t>emergencia.</a:t>
            </a:r>
            <a:endParaRPr sz="650">
              <a:latin typeface="Microsoft Sans Serif"/>
              <a:cs typeface="Microsoft Sans Serif"/>
            </a:endParaRPr>
          </a:p>
          <a:p>
            <a:pPr marL="12700">
              <a:lnSpc>
                <a:spcPct val="100000"/>
              </a:lnSpc>
              <a:spcBef>
                <a:spcPts val="805"/>
              </a:spcBef>
            </a:pPr>
            <a:r>
              <a:rPr sz="850" spc="-45" dirty="0">
                <a:latin typeface="Microsoft Sans Serif"/>
                <a:cs typeface="Microsoft Sans Serif"/>
              </a:rPr>
              <a:t>C.</a:t>
            </a:r>
            <a:r>
              <a:rPr sz="850" spc="-5" dirty="0">
                <a:latin typeface="Microsoft Sans Serif"/>
                <a:cs typeface="Microsoft Sans Serif"/>
              </a:rPr>
              <a:t> </a:t>
            </a:r>
            <a:r>
              <a:rPr sz="850" spc="20" dirty="0">
                <a:latin typeface="Microsoft Sans Serif"/>
                <a:cs typeface="Microsoft Sans Serif"/>
              </a:rPr>
              <a:t>Conversión</a:t>
            </a:r>
            <a:r>
              <a:rPr sz="850" spc="-5" dirty="0">
                <a:latin typeface="Microsoft Sans Serif"/>
                <a:cs typeface="Microsoft Sans Serif"/>
              </a:rPr>
              <a:t> </a:t>
            </a:r>
            <a:r>
              <a:rPr sz="850" spc="25" dirty="0">
                <a:latin typeface="Microsoft Sans Serif"/>
                <a:cs typeface="Microsoft Sans Serif"/>
              </a:rPr>
              <a:t>de</a:t>
            </a:r>
            <a:r>
              <a:rPr sz="850" spc="-5" dirty="0">
                <a:latin typeface="Microsoft Sans Serif"/>
                <a:cs typeface="Microsoft Sans Serif"/>
              </a:rPr>
              <a:t> </a:t>
            </a:r>
            <a:r>
              <a:rPr sz="850" spc="-25" dirty="0">
                <a:latin typeface="Microsoft Sans Serif"/>
                <a:cs typeface="Microsoft Sans Serif"/>
              </a:rPr>
              <a:t>PQ</a:t>
            </a:r>
            <a:r>
              <a:rPr sz="850" spc="-5" dirty="0">
                <a:latin typeface="Microsoft Sans Serif"/>
                <a:cs typeface="Microsoft Sans Serif"/>
              </a:rPr>
              <a:t> </a:t>
            </a:r>
            <a:r>
              <a:rPr sz="850" dirty="0">
                <a:latin typeface="Microsoft Sans Serif"/>
                <a:cs typeface="Microsoft Sans Serif"/>
              </a:rPr>
              <a:t>a</a:t>
            </a:r>
            <a:r>
              <a:rPr sz="850" spc="-5" dirty="0">
                <a:latin typeface="Microsoft Sans Serif"/>
                <a:cs typeface="Microsoft Sans Serif"/>
              </a:rPr>
              <a:t> </a:t>
            </a:r>
            <a:r>
              <a:rPr sz="850" spc="-80" dirty="0">
                <a:latin typeface="Microsoft Sans Serif"/>
                <a:cs typeface="Microsoft Sans Serif"/>
              </a:rPr>
              <a:t>RX</a:t>
            </a:r>
            <a:endParaRPr sz="850">
              <a:latin typeface="Microsoft Sans Serif"/>
              <a:cs typeface="Microsoft Sans Serif"/>
            </a:endParaRPr>
          </a:p>
          <a:p>
            <a:pPr marL="12700" marR="5080" indent="153670">
              <a:lnSpc>
                <a:spcPct val="133600"/>
              </a:lnSpc>
              <a:spcBef>
                <a:spcPts val="220"/>
              </a:spcBef>
            </a:pPr>
            <a:r>
              <a:rPr sz="750" spc="-15" dirty="0">
                <a:latin typeface="Microsoft Sans Serif"/>
                <a:cs typeface="Microsoft Sans Serif"/>
              </a:rPr>
              <a:t>La </a:t>
            </a:r>
            <a:r>
              <a:rPr sz="750" spc="-5" dirty="0">
                <a:latin typeface="Microsoft Sans Serif"/>
                <a:cs typeface="Microsoft Sans Serif"/>
              </a:rPr>
              <a:t>Fig. </a:t>
            </a:r>
            <a:r>
              <a:rPr sz="750" spc="10" dirty="0">
                <a:latin typeface="Microsoft Sans Serif"/>
                <a:cs typeface="Microsoft Sans Serif"/>
              </a:rPr>
              <a:t>11 </a:t>
            </a:r>
            <a:r>
              <a:rPr sz="750" spc="30" dirty="0">
                <a:latin typeface="Microsoft Sans Serif"/>
                <a:cs typeface="Microsoft Sans Serif"/>
              </a:rPr>
              <a:t>muestra </a:t>
            </a:r>
            <a:r>
              <a:rPr sz="750" spc="10" dirty="0">
                <a:latin typeface="Microsoft Sans Serif"/>
                <a:cs typeface="Microsoft Sans Serif"/>
              </a:rPr>
              <a:t>la </a:t>
            </a:r>
            <a:r>
              <a:rPr sz="750" spc="15" dirty="0">
                <a:latin typeface="Microsoft Sans Serif"/>
                <a:cs typeface="Microsoft Sans Serif"/>
              </a:rPr>
              <a:t>capacidad </a:t>
            </a:r>
            <a:r>
              <a:rPr sz="750" spc="20" dirty="0">
                <a:latin typeface="Microsoft Sans Serif"/>
                <a:cs typeface="Microsoft Sans Serif"/>
              </a:rPr>
              <a:t>del </a:t>
            </a:r>
            <a:r>
              <a:rPr sz="750" spc="30" dirty="0">
                <a:latin typeface="Microsoft Sans Serif"/>
                <a:cs typeface="Microsoft Sans Serif"/>
              </a:rPr>
              <a:t>generador </a:t>
            </a:r>
            <a:r>
              <a:rPr sz="750" spc="25" dirty="0">
                <a:latin typeface="Microsoft Sans Serif"/>
                <a:cs typeface="Microsoft Sans Serif"/>
              </a:rPr>
              <a:t>en </a:t>
            </a:r>
            <a:r>
              <a:rPr sz="750" spc="45" dirty="0">
                <a:latin typeface="Microsoft Sans Serif"/>
                <a:cs typeface="Microsoft Sans Serif"/>
              </a:rPr>
              <a:t>un </a:t>
            </a:r>
            <a:r>
              <a:rPr sz="750" spc="30" dirty="0">
                <a:latin typeface="Microsoft Sans Serif"/>
                <a:cs typeface="Microsoft Sans Serif"/>
              </a:rPr>
              <a:t>diagrama </a:t>
            </a:r>
            <a:r>
              <a:rPr sz="750" spc="10" dirty="0">
                <a:latin typeface="Microsoft Sans Serif"/>
                <a:cs typeface="Microsoft Sans Serif"/>
              </a:rPr>
              <a:t>MW- </a:t>
            </a:r>
            <a:r>
              <a:rPr sz="750" spc="-185" dirty="0">
                <a:latin typeface="Microsoft Sans Serif"/>
                <a:cs typeface="Microsoft Sans Serif"/>
              </a:rPr>
              <a:t> </a:t>
            </a:r>
            <a:r>
              <a:rPr sz="750" spc="-25" dirty="0">
                <a:latin typeface="Microsoft Sans Serif"/>
                <a:cs typeface="Microsoft Sans Serif"/>
              </a:rPr>
              <a:t>MVAR (PQ). </a:t>
            </a:r>
            <a:r>
              <a:rPr sz="750" spc="-10" dirty="0">
                <a:latin typeface="Microsoft Sans Serif"/>
                <a:cs typeface="Microsoft Sans Serif"/>
              </a:rPr>
              <a:t>Esta </a:t>
            </a:r>
            <a:r>
              <a:rPr sz="750" spc="35" dirty="0">
                <a:latin typeface="Microsoft Sans Serif"/>
                <a:cs typeface="Microsoft Sans Serif"/>
              </a:rPr>
              <a:t>información </a:t>
            </a:r>
            <a:r>
              <a:rPr sz="750" spc="10" dirty="0">
                <a:latin typeface="Microsoft Sans Serif"/>
                <a:cs typeface="Microsoft Sans Serif"/>
              </a:rPr>
              <a:t>suele </a:t>
            </a:r>
            <a:r>
              <a:rPr sz="750" spc="20" dirty="0">
                <a:latin typeface="Microsoft Sans Serif"/>
                <a:cs typeface="Microsoft Sans Serif"/>
              </a:rPr>
              <a:t>estar </a:t>
            </a:r>
            <a:r>
              <a:rPr sz="750" spc="25" dirty="0">
                <a:latin typeface="Microsoft Sans Serif"/>
                <a:cs typeface="Microsoft Sans Serif"/>
              </a:rPr>
              <a:t>disponible en </a:t>
            </a:r>
            <a:r>
              <a:rPr sz="750" spc="30" dirty="0">
                <a:latin typeface="Microsoft Sans Serif"/>
                <a:cs typeface="Microsoft Sans Serif"/>
              </a:rPr>
              <a:t>todos </a:t>
            </a:r>
            <a:r>
              <a:rPr sz="750" spc="10" dirty="0">
                <a:latin typeface="Microsoft Sans Serif"/>
                <a:cs typeface="Microsoft Sans Serif"/>
              </a:rPr>
              <a:t>los </a:t>
            </a:r>
            <a:r>
              <a:rPr sz="750" spc="15" dirty="0">
                <a:latin typeface="Microsoft Sans Serif"/>
                <a:cs typeface="Microsoft Sans Serif"/>
              </a:rPr>
              <a:t> </a:t>
            </a:r>
            <a:r>
              <a:rPr sz="750" spc="20" dirty="0">
                <a:latin typeface="Microsoft Sans Serif"/>
                <a:cs typeface="Microsoft Sans Serif"/>
              </a:rPr>
              <a:t>fabricantes</a:t>
            </a:r>
            <a:r>
              <a:rPr sz="750" spc="35" dirty="0">
                <a:latin typeface="Microsoft Sans Serif"/>
                <a:cs typeface="Microsoft Sans Serif"/>
              </a:rPr>
              <a:t> </a:t>
            </a:r>
            <a:r>
              <a:rPr sz="750" spc="25" dirty="0">
                <a:latin typeface="Microsoft Sans Serif"/>
                <a:cs typeface="Microsoft Sans Serif"/>
              </a:rPr>
              <a:t>de</a:t>
            </a:r>
            <a:r>
              <a:rPr sz="750" spc="40" dirty="0">
                <a:latin typeface="Microsoft Sans Serif"/>
                <a:cs typeface="Microsoft Sans Serif"/>
              </a:rPr>
              <a:t> </a:t>
            </a:r>
            <a:r>
              <a:rPr sz="750" spc="20" dirty="0">
                <a:latin typeface="Microsoft Sans Serif"/>
                <a:cs typeface="Microsoft Sans Serif"/>
              </a:rPr>
              <a:t>generadores.</a:t>
            </a:r>
            <a:r>
              <a:rPr sz="750" spc="35" dirty="0">
                <a:latin typeface="Microsoft Sans Serif"/>
                <a:cs typeface="Microsoft Sans Serif"/>
              </a:rPr>
              <a:t> </a:t>
            </a:r>
            <a:r>
              <a:rPr sz="750" spc="-15" dirty="0">
                <a:latin typeface="Microsoft Sans Serif"/>
                <a:cs typeface="Microsoft Sans Serif"/>
              </a:rPr>
              <a:t>Las</a:t>
            </a:r>
            <a:r>
              <a:rPr sz="750" spc="40" dirty="0">
                <a:latin typeface="Microsoft Sans Serif"/>
                <a:cs typeface="Microsoft Sans Serif"/>
              </a:rPr>
              <a:t> </a:t>
            </a:r>
            <a:r>
              <a:rPr sz="750" spc="20" dirty="0">
                <a:latin typeface="Microsoft Sans Serif"/>
                <a:cs typeface="Microsoft Sans Serif"/>
              </a:rPr>
              <a:t>funciones</a:t>
            </a:r>
            <a:r>
              <a:rPr sz="750" spc="40" dirty="0">
                <a:latin typeface="Microsoft Sans Serif"/>
                <a:cs typeface="Microsoft Sans Serif"/>
              </a:rPr>
              <a:t> </a:t>
            </a:r>
            <a:r>
              <a:rPr sz="750" spc="25" dirty="0">
                <a:latin typeface="Microsoft Sans Serif"/>
                <a:cs typeface="Microsoft Sans Serif"/>
              </a:rPr>
              <a:t>de</a:t>
            </a:r>
            <a:r>
              <a:rPr sz="750" spc="35" dirty="0">
                <a:latin typeface="Microsoft Sans Serif"/>
                <a:cs typeface="Microsoft Sans Serif"/>
              </a:rPr>
              <a:t> </a:t>
            </a:r>
            <a:r>
              <a:rPr sz="750" spc="25" dirty="0">
                <a:latin typeface="Microsoft Sans Serif"/>
                <a:cs typeface="Microsoft Sans Serif"/>
              </a:rPr>
              <a:t>protección</a:t>
            </a:r>
            <a:r>
              <a:rPr sz="750" spc="40" dirty="0">
                <a:latin typeface="Microsoft Sans Serif"/>
                <a:cs typeface="Microsoft Sans Serif"/>
              </a:rPr>
              <a:t> </a:t>
            </a:r>
            <a:r>
              <a:rPr sz="750" spc="20" dirty="0">
                <a:latin typeface="Microsoft Sans Serif"/>
                <a:cs typeface="Microsoft Sans Serif"/>
              </a:rPr>
              <a:t>del </a:t>
            </a:r>
            <a:r>
              <a:rPr sz="750" spc="25" dirty="0">
                <a:latin typeface="Microsoft Sans Serif"/>
                <a:cs typeface="Microsoft Sans Serif"/>
              </a:rPr>
              <a:t> generador, </a:t>
            </a:r>
            <a:r>
              <a:rPr sz="750" spc="15" dirty="0">
                <a:latin typeface="Microsoft Sans Serif"/>
                <a:cs typeface="Microsoft Sans Serif"/>
              </a:rPr>
              <a:t>tales </a:t>
            </a:r>
            <a:r>
              <a:rPr sz="750" spc="30" dirty="0">
                <a:latin typeface="Microsoft Sans Serif"/>
                <a:cs typeface="Microsoft Sans Serif"/>
              </a:rPr>
              <a:t>como pérdida </a:t>
            </a:r>
            <a:r>
              <a:rPr sz="750" spc="25" dirty="0">
                <a:latin typeface="Microsoft Sans Serif"/>
                <a:cs typeface="Microsoft Sans Serif"/>
              </a:rPr>
              <a:t>de campo </a:t>
            </a:r>
            <a:r>
              <a:rPr sz="750" spc="-10" dirty="0">
                <a:latin typeface="Microsoft Sans Serif"/>
                <a:cs typeface="Microsoft Sans Serif"/>
              </a:rPr>
              <a:t>(40) </a:t>
            </a:r>
            <a:r>
              <a:rPr sz="750" spc="5" dirty="0">
                <a:latin typeface="Microsoft Sans Serif"/>
                <a:cs typeface="Microsoft Sans Serif"/>
              </a:rPr>
              <a:t>y </a:t>
            </a:r>
            <a:r>
              <a:rPr sz="750" spc="15" dirty="0">
                <a:latin typeface="Microsoft Sans Serif"/>
                <a:cs typeface="Microsoft Sans Serif"/>
              </a:rPr>
              <a:t>distancia </a:t>
            </a:r>
            <a:r>
              <a:rPr sz="750" spc="25" dirty="0">
                <a:latin typeface="Microsoft Sans Serif"/>
                <a:cs typeface="Microsoft Sans Serif"/>
              </a:rPr>
              <a:t>de respaldo </a:t>
            </a:r>
            <a:r>
              <a:rPr sz="750" spc="30" dirty="0">
                <a:latin typeface="Microsoft Sans Serif"/>
                <a:cs typeface="Microsoft Sans Serif"/>
              </a:rPr>
              <a:t> </a:t>
            </a:r>
            <a:r>
              <a:rPr sz="750" spc="20" dirty="0">
                <a:latin typeface="Microsoft Sans Serif"/>
                <a:cs typeface="Microsoft Sans Serif"/>
              </a:rPr>
              <a:t>del</a:t>
            </a:r>
            <a:r>
              <a:rPr sz="750" dirty="0">
                <a:latin typeface="Microsoft Sans Serif"/>
                <a:cs typeface="Microsoft Sans Serif"/>
              </a:rPr>
              <a:t> </a:t>
            </a:r>
            <a:r>
              <a:rPr sz="750" spc="15" dirty="0">
                <a:latin typeface="Microsoft Sans Serif"/>
                <a:cs typeface="Microsoft Sans Serif"/>
              </a:rPr>
              <a:t>sistema</a:t>
            </a:r>
            <a:r>
              <a:rPr sz="750" spc="5" dirty="0">
                <a:latin typeface="Microsoft Sans Serif"/>
                <a:cs typeface="Microsoft Sans Serif"/>
              </a:rPr>
              <a:t> </a:t>
            </a:r>
            <a:r>
              <a:rPr sz="750" spc="-10" dirty="0">
                <a:latin typeface="Microsoft Sans Serif"/>
                <a:cs typeface="Microsoft Sans Serif"/>
              </a:rPr>
              <a:t>(21),</a:t>
            </a:r>
            <a:r>
              <a:rPr sz="750" dirty="0">
                <a:latin typeface="Microsoft Sans Serif"/>
                <a:cs typeface="Microsoft Sans Serif"/>
              </a:rPr>
              <a:t> </a:t>
            </a:r>
            <a:r>
              <a:rPr sz="750" spc="35" dirty="0">
                <a:latin typeface="Microsoft Sans Serif"/>
                <a:cs typeface="Microsoft Sans Serif"/>
              </a:rPr>
              <a:t>miden</a:t>
            </a:r>
            <a:r>
              <a:rPr sz="750" spc="5" dirty="0">
                <a:latin typeface="Microsoft Sans Serif"/>
                <a:cs typeface="Microsoft Sans Serif"/>
              </a:rPr>
              <a:t> </a:t>
            </a:r>
            <a:r>
              <a:rPr sz="750" spc="10" dirty="0">
                <a:latin typeface="Microsoft Sans Serif"/>
                <a:cs typeface="Microsoft Sans Serif"/>
              </a:rPr>
              <a:t>la</a:t>
            </a:r>
            <a:r>
              <a:rPr sz="750" dirty="0">
                <a:latin typeface="Microsoft Sans Serif"/>
                <a:cs typeface="Microsoft Sans Serif"/>
              </a:rPr>
              <a:t> </a:t>
            </a:r>
            <a:r>
              <a:rPr sz="750" spc="20" dirty="0">
                <a:latin typeface="Microsoft Sans Serif"/>
                <a:cs typeface="Microsoft Sans Serif"/>
              </a:rPr>
              <a:t>impedancia;</a:t>
            </a:r>
            <a:r>
              <a:rPr sz="750" spc="5" dirty="0">
                <a:latin typeface="Microsoft Sans Serif"/>
                <a:cs typeface="Microsoft Sans Serif"/>
              </a:rPr>
              <a:t> </a:t>
            </a:r>
            <a:r>
              <a:rPr sz="750" spc="45" dirty="0">
                <a:latin typeface="Microsoft Sans Serif"/>
                <a:cs typeface="Microsoft Sans Serif"/>
              </a:rPr>
              <a:t>por</a:t>
            </a:r>
            <a:r>
              <a:rPr sz="750" dirty="0">
                <a:latin typeface="Microsoft Sans Serif"/>
                <a:cs typeface="Microsoft Sans Serif"/>
              </a:rPr>
              <a:t> </a:t>
            </a:r>
            <a:r>
              <a:rPr sz="750" spc="25" dirty="0">
                <a:latin typeface="Microsoft Sans Serif"/>
                <a:cs typeface="Microsoft Sans Serif"/>
              </a:rPr>
              <a:t>lo</a:t>
            </a:r>
            <a:r>
              <a:rPr sz="750" spc="5" dirty="0">
                <a:latin typeface="Microsoft Sans Serif"/>
                <a:cs typeface="Microsoft Sans Serif"/>
              </a:rPr>
              <a:t> </a:t>
            </a:r>
            <a:r>
              <a:rPr sz="750" spc="30" dirty="0">
                <a:latin typeface="Microsoft Sans Serif"/>
                <a:cs typeface="Microsoft Sans Serif"/>
              </a:rPr>
              <a:t>tanto,</a:t>
            </a:r>
            <a:r>
              <a:rPr sz="750" dirty="0">
                <a:latin typeface="Microsoft Sans Serif"/>
                <a:cs typeface="Microsoft Sans Serif"/>
              </a:rPr>
              <a:t> </a:t>
            </a:r>
            <a:r>
              <a:rPr sz="750" spc="5" dirty="0">
                <a:latin typeface="Microsoft Sans Serif"/>
                <a:cs typeface="Microsoft Sans Serif"/>
              </a:rPr>
              <a:t>estas </a:t>
            </a:r>
            <a:r>
              <a:rPr sz="750" spc="15" dirty="0">
                <a:latin typeface="Microsoft Sans Serif"/>
                <a:cs typeface="Microsoft Sans Serif"/>
              </a:rPr>
              <a:t>características </a:t>
            </a:r>
            <a:r>
              <a:rPr sz="750" spc="-185" dirty="0">
                <a:latin typeface="Microsoft Sans Serif"/>
                <a:cs typeface="Microsoft Sans Serif"/>
              </a:rPr>
              <a:t> </a:t>
            </a:r>
            <a:r>
              <a:rPr sz="750" spc="20" dirty="0">
                <a:latin typeface="Microsoft Sans Serif"/>
                <a:cs typeface="Microsoft Sans Serif"/>
              </a:rPr>
              <a:t>del relé </a:t>
            </a:r>
            <a:r>
              <a:rPr sz="750" spc="30" dirty="0">
                <a:latin typeface="Microsoft Sans Serif"/>
                <a:cs typeface="Microsoft Sans Serif"/>
              </a:rPr>
              <a:t>generalmente </a:t>
            </a:r>
            <a:r>
              <a:rPr sz="750" spc="-5" dirty="0">
                <a:latin typeface="Microsoft Sans Serif"/>
                <a:cs typeface="Microsoft Sans Serif"/>
              </a:rPr>
              <a:t>se </a:t>
            </a:r>
            <a:r>
              <a:rPr sz="750" spc="35" dirty="0">
                <a:latin typeface="Microsoft Sans Serif"/>
                <a:cs typeface="Microsoft Sans Serif"/>
              </a:rPr>
              <a:t>muestran </a:t>
            </a:r>
            <a:r>
              <a:rPr sz="750" spc="25" dirty="0">
                <a:latin typeface="Microsoft Sans Serif"/>
                <a:cs typeface="Microsoft Sans Serif"/>
              </a:rPr>
              <a:t>en </a:t>
            </a:r>
            <a:r>
              <a:rPr sz="750" spc="45" dirty="0">
                <a:latin typeface="Microsoft Sans Serif"/>
                <a:cs typeface="Microsoft Sans Serif"/>
              </a:rPr>
              <a:t>un </a:t>
            </a:r>
            <a:r>
              <a:rPr sz="750" spc="30" dirty="0">
                <a:latin typeface="Microsoft Sans Serif"/>
                <a:cs typeface="Microsoft Sans Serif"/>
              </a:rPr>
              <a:t>diagrama </a:t>
            </a:r>
            <a:r>
              <a:rPr sz="750" spc="25" dirty="0">
                <a:latin typeface="Microsoft Sans Serif"/>
                <a:cs typeface="Microsoft Sans Serif"/>
              </a:rPr>
              <a:t>de </a:t>
            </a:r>
            <a:r>
              <a:rPr sz="750" spc="10" dirty="0">
                <a:latin typeface="Microsoft Sans Serif"/>
                <a:cs typeface="Microsoft Sans Serif"/>
              </a:rPr>
              <a:t>resistencia- </a:t>
            </a:r>
            <a:r>
              <a:rPr sz="750" spc="15" dirty="0">
                <a:latin typeface="Microsoft Sans Serif"/>
                <a:cs typeface="Microsoft Sans Serif"/>
              </a:rPr>
              <a:t> reactancia </a:t>
            </a:r>
            <a:r>
              <a:rPr sz="750" spc="-40" dirty="0">
                <a:latin typeface="Microsoft Sans Serif"/>
                <a:cs typeface="Microsoft Sans Serif"/>
              </a:rPr>
              <a:t>(RX). </a:t>
            </a:r>
            <a:r>
              <a:rPr sz="750" spc="5" dirty="0">
                <a:latin typeface="Microsoft Sans Serif"/>
                <a:cs typeface="Microsoft Sans Serif"/>
              </a:rPr>
              <a:t>Para </a:t>
            </a:r>
            <a:r>
              <a:rPr sz="750" spc="30" dirty="0">
                <a:latin typeface="Microsoft Sans Serif"/>
                <a:cs typeface="Microsoft Sans Serif"/>
              </a:rPr>
              <a:t>coordinar </a:t>
            </a:r>
            <a:r>
              <a:rPr sz="750" spc="10" dirty="0">
                <a:latin typeface="Microsoft Sans Serif"/>
                <a:cs typeface="Microsoft Sans Serif"/>
              </a:rPr>
              <a:t>la </a:t>
            </a:r>
            <a:r>
              <a:rPr sz="750" spc="15" dirty="0">
                <a:latin typeface="Microsoft Sans Serif"/>
                <a:cs typeface="Microsoft Sans Serif"/>
              </a:rPr>
              <a:t>capacidad </a:t>
            </a:r>
            <a:r>
              <a:rPr sz="750" spc="20" dirty="0">
                <a:latin typeface="Microsoft Sans Serif"/>
                <a:cs typeface="Microsoft Sans Serif"/>
              </a:rPr>
              <a:t>del </a:t>
            </a:r>
            <a:r>
              <a:rPr sz="750" spc="30" dirty="0">
                <a:latin typeface="Microsoft Sans Serif"/>
                <a:cs typeface="Microsoft Sans Serif"/>
              </a:rPr>
              <a:t>generador </a:t>
            </a:r>
            <a:r>
              <a:rPr sz="750" spc="20" dirty="0">
                <a:latin typeface="Microsoft Sans Serif"/>
                <a:cs typeface="Microsoft Sans Serif"/>
              </a:rPr>
              <a:t>con </a:t>
            </a:r>
            <a:r>
              <a:rPr sz="750" spc="10" dirty="0">
                <a:latin typeface="Microsoft Sans Serif"/>
                <a:cs typeface="Microsoft Sans Serif"/>
              </a:rPr>
              <a:t>estos </a:t>
            </a:r>
            <a:r>
              <a:rPr sz="750" spc="15" dirty="0">
                <a:latin typeface="Microsoft Sans Serif"/>
                <a:cs typeface="Microsoft Sans Serif"/>
              </a:rPr>
              <a:t> relés </a:t>
            </a:r>
            <a:r>
              <a:rPr sz="750" spc="25" dirty="0">
                <a:latin typeface="Microsoft Sans Serif"/>
                <a:cs typeface="Microsoft Sans Serif"/>
              </a:rPr>
              <a:t>de </a:t>
            </a:r>
            <a:r>
              <a:rPr sz="750" spc="20" dirty="0">
                <a:latin typeface="Microsoft Sans Serif"/>
                <a:cs typeface="Microsoft Sans Serif"/>
              </a:rPr>
              <a:t>impedancia, </a:t>
            </a:r>
            <a:r>
              <a:rPr sz="750" spc="25" dirty="0">
                <a:latin typeface="Microsoft Sans Serif"/>
                <a:cs typeface="Microsoft Sans Serif"/>
              </a:rPr>
              <a:t>convierta </a:t>
            </a:r>
            <a:r>
              <a:rPr sz="750" spc="10" dirty="0">
                <a:latin typeface="Microsoft Sans Serif"/>
                <a:cs typeface="Microsoft Sans Serif"/>
              </a:rPr>
              <a:t>la </a:t>
            </a:r>
            <a:r>
              <a:rPr sz="750" spc="20" dirty="0">
                <a:latin typeface="Microsoft Sans Serif"/>
                <a:cs typeface="Microsoft Sans Serif"/>
              </a:rPr>
              <a:t>curva </a:t>
            </a:r>
            <a:r>
              <a:rPr sz="750" spc="25" dirty="0">
                <a:latin typeface="Microsoft Sans Serif"/>
                <a:cs typeface="Microsoft Sans Serif"/>
              </a:rPr>
              <a:t>de </a:t>
            </a:r>
            <a:r>
              <a:rPr sz="750" spc="15" dirty="0">
                <a:latin typeface="Microsoft Sans Serif"/>
                <a:cs typeface="Microsoft Sans Serif"/>
              </a:rPr>
              <a:t>capacidad </a:t>
            </a:r>
            <a:r>
              <a:rPr sz="750" spc="5" dirty="0">
                <a:latin typeface="Microsoft Sans Serif"/>
                <a:cs typeface="Microsoft Sans Serif"/>
              </a:rPr>
              <a:t>y </a:t>
            </a:r>
            <a:r>
              <a:rPr sz="750" spc="10" dirty="0">
                <a:latin typeface="Microsoft Sans Serif"/>
                <a:cs typeface="Microsoft Sans Serif"/>
              </a:rPr>
              <a:t>los </a:t>
            </a:r>
            <a:r>
              <a:rPr sz="750" spc="30" dirty="0">
                <a:latin typeface="Microsoft Sans Serif"/>
                <a:cs typeface="Microsoft Sans Serif"/>
              </a:rPr>
              <a:t>limitadores </a:t>
            </a:r>
            <a:r>
              <a:rPr sz="750" spc="35" dirty="0">
                <a:latin typeface="Microsoft Sans Serif"/>
                <a:cs typeface="Microsoft Sans Serif"/>
              </a:rPr>
              <a:t> </a:t>
            </a:r>
            <a:r>
              <a:rPr sz="750" spc="25" dirty="0">
                <a:latin typeface="Microsoft Sans Serif"/>
                <a:cs typeface="Microsoft Sans Serif"/>
              </a:rPr>
              <a:t>de </a:t>
            </a:r>
            <a:r>
              <a:rPr sz="750" spc="15" dirty="0">
                <a:latin typeface="Microsoft Sans Serif"/>
                <a:cs typeface="Microsoft Sans Serif"/>
              </a:rPr>
              <a:t>excitación </a:t>
            </a:r>
            <a:r>
              <a:rPr sz="750" spc="-35" dirty="0">
                <a:latin typeface="Microsoft Sans Serif"/>
                <a:cs typeface="Microsoft Sans Serif"/>
              </a:rPr>
              <a:t>(UEL </a:t>
            </a:r>
            <a:r>
              <a:rPr sz="750" spc="5" dirty="0">
                <a:latin typeface="Microsoft Sans Serif"/>
                <a:cs typeface="Microsoft Sans Serif"/>
              </a:rPr>
              <a:t>y </a:t>
            </a:r>
            <a:r>
              <a:rPr sz="750" spc="-35" dirty="0">
                <a:latin typeface="Microsoft Sans Serif"/>
                <a:cs typeface="Microsoft Sans Serif"/>
              </a:rPr>
              <a:t>OEL) </a:t>
            </a:r>
            <a:r>
              <a:rPr sz="750" spc="25" dirty="0">
                <a:latin typeface="Microsoft Sans Serif"/>
                <a:cs typeface="Microsoft Sans Serif"/>
              </a:rPr>
              <a:t>en </a:t>
            </a:r>
            <a:r>
              <a:rPr sz="750" spc="45" dirty="0">
                <a:latin typeface="Microsoft Sans Serif"/>
                <a:cs typeface="Microsoft Sans Serif"/>
              </a:rPr>
              <a:t>un </a:t>
            </a:r>
            <a:r>
              <a:rPr sz="750" spc="25" dirty="0">
                <a:latin typeface="Microsoft Sans Serif"/>
                <a:cs typeface="Microsoft Sans Serif"/>
              </a:rPr>
              <a:t>gráfico </a:t>
            </a:r>
            <a:r>
              <a:rPr sz="750" spc="-70" dirty="0">
                <a:latin typeface="Microsoft Sans Serif"/>
                <a:cs typeface="Microsoft Sans Serif"/>
              </a:rPr>
              <a:t>RX </a:t>
            </a:r>
            <a:r>
              <a:rPr sz="750" spc="35" dirty="0">
                <a:latin typeface="Microsoft Sans Serif"/>
                <a:cs typeface="Microsoft Sans Serif"/>
              </a:rPr>
              <a:t>o </a:t>
            </a:r>
            <a:r>
              <a:rPr sz="750" spc="25" dirty="0">
                <a:latin typeface="Microsoft Sans Serif"/>
                <a:cs typeface="Microsoft Sans Serif"/>
              </a:rPr>
              <a:t>convierta </a:t>
            </a:r>
            <a:r>
              <a:rPr sz="750" spc="10" dirty="0">
                <a:latin typeface="Microsoft Sans Serif"/>
                <a:cs typeface="Microsoft Sans Serif"/>
              </a:rPr>
              <a:t>los </a:t>
            </a:r>
            <a:r>
              <a:rPr sz="750" spc="15" dirty="0">
                <a:latin typeface="Microsoft Sans Serif"/>
                <a:cs typeface="Microsoft Sans Serif"/>
              </a:rPr>
              <a:t>ajustes </a:t>
            </a:r>
            <a:r>
              <a:rPr sz="750" spc="20" dirty="0">
                <a:latin typeface="Microsoft Sans Serif"/>
                <a:cs typeface="Microsoft Sans Serif"/>
              </a:rPr>
              <a:t>del </a:t>
            </a:r>
            <a:r>
              <a:rPr sz="750" spc="25" dirty="0">
                <a:latin typeface="Microsoft Sans Serif"/>
                <a:cs typeface="Microsoft Sans Serif"/>
              </a:rPr>
              <a:t> </a:t>
            </a:r>
            <a:r>
              <a:rPr sz="750" spc="20" dirty="0">
                <a:latin typeface="Microsoft Sans Serif"/>
                <a:cs typeface="Microsoft Sans Serif"/>
              </a:rPr>
              <a:t>relé </a:t>
            </a:r>
            <a:r>
              <a:rPr sz="750" spc="25" dirty="0">
                <a:latin typeface="Microsoft Sans Serif"/>
                <a:cs typeface="Microsoft Sans Serif"/>
              </a:rPr>
              <a:t>de impedancia en </a:t>
            </a:r>
            <a:r>
              <a:rPr sz="750" spc="45" dirty="0">
                <a:latin typeface="Microsoft Sans Serif"/>
                <a:cs typeface="Microsoft Sans Serif"/>
              </a:rPr>
              <a:t>un </a:t>
            </a:r>
            <a:r>
              <a:rPr sz="750" spc="25" dirty="0">
                <a:latin typeface="Microsoft Sans Serif"/>
                <a:cs typeface="Microsoft Sans Serif"/>
              </a:rPr>
              <a:t>gráfico </a:t>
            </a:r>
            <a:r>
              <a:rPr sz="750" spc="-20" dirty="0">
                <a:latin typeface="Microsoft Sans Serif"/>
                <a:cs typeface="Microsoft Sans Serif"/>
              </a:rPr>
              <a:t>PQ. </a:t>
            </a:r>
            <a:r>
              <a:rPr sz="750" spc="-15" dirty="0">
                <a:latin typeface="Microsoft Sans Serif"/>
                <a:cs typeface="Microsoft Sans Serif"/>
              </a:rPr>
              <a:t>La </a:t>
            </a:r>
            <a:r>
              <a:rPr sz="750" spc="35" dirty="0">
                <a:latin typeface="Microsoft Sans Serif"/>
                <a:cs typeface="Microsoft Sans Serif"/>
              </a:rPr>
              <a:t>figura </a:t>
            </a:r>
            <a:r>
              <a:rPr sz="750" spc="10" dirty="0">
                <a:latin typeface="Microsoft Sans Serif"/>
                <a:cs typeface="Microsoft Sans Serif"/>
              </a:rPr>
              <a:t>12 </a:t>
            </a:r>
            <a:r>
              <a:rPr sz="750" spc="25" dirty="0">
                <a:latin typeface="Microsoft Sans Serif"/>
                <a:cs typeface="Microsoft Sans Serif"/>
              </a:rPr>
              <a:t>ilustra </a:t>
            </a:r>
            <a:r>
              <a:rPr sz="750" spc="10" dirty="0">
                <a:latin typeface="Microsoft Sans Serif"/>
                <a:cs typeface="Microsoft Sans Serif"/>
              </a:rPr>
              <a:t>esta </a:t>
            </a:r>
            <a:r>
              <a:rPr sz="750" spc="15" dirty="0">
                <a:latin typeface="Microsoft Sans Serif"/>
                <a:cs typeface="Microsoft Sans Serif"/>
              </a:rPr>
              <a:t> </a:t>
            </a:r>
            <a:r>
              <a:rPr sz="750" spc="20" dirty="0">
                <a:latin typeface="Microsoft Sans Serif"/>
                <a:cs typeface="Microsoft Sans Serif"/>
              </a:rPr>
              <a:t>conversión.</a:t>
            </a:r>
            <a:r>
              <a:rPr sz="750" spc="-5" dirty="0">
                <a:latin typeface="Microsoft Sans Serif"/>
                <a:cs typeface="Microsoft Sans Serif"/>
              </a:rPr>
              <a:t> </a:t>
            </a:r>
            <a:r>
              <a:rPr sz="750" spc="-15" dirty="0">
                <a:latin typeface="Microsoft Sans Serif"/>
                <a:cs typeface="Microsoft Sans Serif"/>
              </a:rPr>
              <a:t>Las</a:t>
            </a:r>
            <a:r>
              <a:rPr sz="750" spc="-5" dirty="0">
                <a:latin typeface="Microsoft Sans Serif"/>
                <a:cs typeface="Microsoft Sans Serif"/>
              </a:rPr>
              <a:t> </a:t>
            </a:r>
            <a:r>
              <a:rPr sz="750" spc="15" dirty="0">
                <a:latin typeface="Microsoft Sans Serif"/>
                <a:cs typeface="Microsoft Sans Serif"/>
              </a:rPr>
              <a:t>relaciones</a:t>
            </a:r>
            <a:r>
              <a:rPr sz="750" spc="-5" dirty="0">
                <a:latin typeface="Microsoft Sans Serif"/>
                <a:cs typeface="Microsoft Sans Serif"/>
              </a:rPr>
              <a:t> </a:t>
            </a:r>
            <a:r>
              <a:rPr sz="750" spc="-55" dirty="0">
                <a:latin typeface="Microsoft Sans Serif"/>
                <a:cs typeface="Microsoft Sans Serif"/>
              </a:rPr>
              <a:t>CT</a:t>
            </a:r>
            <a:r>
              <a:rPr sz="750" spc="-5" dirty="0">
                <a:latin typeface="Microsoft Sans Serif"/>
                <a:cs typeface="Microsoft Sans Serif"/>
              </a:rPr>
              <a:t> </a:t>
            </a:r>
            <a:r>
              <a:rPr sz="750" spc="5" dirty="0">
                <a:latin typeface="Microsoft Sans Serif"/>
                <a:cs typeface="Microsoft Sans Serif"/>
              </a:rPr>
              <a:t>y</a:t>
            </a:r>
            <a:r>
              <a:rPr sz="750" spc="-5" dirty="0">
                <a:latin typeface="Microsoft Sans Serif"/>
                <a:cs typeface="Microsoft Sans Serif"/>
              </a:rPr>
              <a:t> </a:t>
            </a:r>
            <a:r>
              <a:rPr sz="750" spc="-50" dirty="0">
                <a:latin typeface="Microsoft Sans Serif"/>
                <a:cs typeface="Microsoft Sans Serif"/>
              </a:rPr>
              <a:t>VT</a:t>
            </a:r>
            <a:r>
              <a:rPr sz="750" spc="-5" dirty="0">
                <a:latin typeface="Microsoft Sans Serif"/>
                <a:cs typeface="Microsoft Sans Serif"/>
              </a:rPr>
              <a:t> </a:t>
            </a:r>
            <a:r>
              <a:rPr sz="750" spc="-50" dirty="0">
                <a:latin typeface="Microsoft Sans Serif"/>
                <a:cs typeface="Microsoft Sans Serif"/>
              </a:rPr>
              <a:t>(R</a:t>
            </a:r>
            <a:r>
              <a:rPr sz="500" spc="-50" dirty="0">
                <a:latin typeface="Microsoft Sans Serif"/>
                <a:cs typeface="Microsoft Sans Serif"/>
              </a:rPr>
              <a:t>C</a:t>
            </a:r>
            <a:r>
              <a:rPr sz="750" spc="70" dirty="0">
                <a:latin typeface="Microsoft Sans Serif"/>
                <a:cs typeface="Microsoft Sans Serif"/>
              </a:rPr>
              <a:t>/</a:t>
            </a:r>
            <a:r>
              <a:rPr sz="750" spc="-80" dirty="0">
                <a:latin typeface="Microsoft Sans Serif"/>
                <a:cs typeface="Microsoft Sans Serif"/>
              </a:rPr>
              <a:t>R</a:t>
            </a:r>
            <a:r>
              <a:rPr sz="500" dirty="0">
                <a:latin typeface="Microsoft Sans Serif"/>
                <a:cs typeface="Microsoft Sans Serif"/>
              </a:rPr>
              <a:t>v</a:t>
            </a:r>
            <a:r>
              <a:rPr sz="750" spc="-25" dirty="0">
                <a:latin typeface="Microsoft Sans Serif"/>
                <a:cs typeface="Microsoft Sans Serif"/>
              </a:rPr>
              <a:t>)</a:t>
            </a:r>
            <a:r>
              <a:rPr sz="750" spc="-5" dirty="0">
                <a:latin typeface="Microsoft Sans Serif"/>
                <a:cs typeface="Microsoft Sans Serif"/>
              </a:rPr>
              <a:t> </a:t>
            </a:r>
            <a:r>
              <a:rPr sz="750" spc="25" dirty="0">
                <a:latin typeface="Microsoft Sans Serif"/>
                <a:cs typeface="Microsoft Sans Serif"/>
              </a:rPr>
              <a:t>convierte</a:t>
            </a:r>
            <a:r>
              <a:rPr sz="750" spc="-5" dirty="0">
                <a:latin typeface="Microsoft Sans Serif"/>
                <a:cs typeface="Microsoft Sans Serif"/>
              </a:rPr>
              <a:t> </a:t>
            </a:r>
            <a:r>
              <a:rPr sz="750" spc="10" dirty="0">
                <a:latin typeface="Microsoft Sans Serif"/>
                <a:cs typeface="Microsoft Sans Serif"/>
              </a:rPr>
              <a:t>los</a:t>
            </a:r>
            <a:r>
              <a:rPr sz="750" spc="-5" dirty="0">
                <a:latin typeface="Microsoft Sans Serif"/>
                <a:cs typeface="Microsoft Sans Serif"/>
              </a:rPr>
              <a:t> </a:t>
            </a:r>
            <a:r>
              <a:rPr sz="750" spc="25" dirty="0">
                <a:latin typeface="Microsoft Sans Serif"/>
                <a:cs typeface="Microsoft Sans Serif"/>
              </a:rPr>
              <a:t>ohmios  </a:t>
            </a:r>
            <a:r>
              <a:rPr sz="750" spc="30" dirty="0">
                <a:latin typeface="Microsoft Sans Serif"/>
                <a:cs typeface="Microsoft Sans Serif"/>
              </a:rPr>
              <a:t>primarios</a:t>
            </a:r>
            <a:r>
              <a:rPr sz="750" dirty="0">
                <a:latin typeface="Microsoft Sans Serif"/>
                <a:cs typeface="Microsoft Sans Serif"/>
              </a:rPr>
              <a:t> </a:t>
            </a:r>
            <a:r>
              <a:rPr sz="750" spc="25" dirty="0">
                <a:latin typeface="Microsoft Sans Serif"/>
                <a:cs typeface="Microsoft Sans Serif"/>
              </a:rPr>
              <a:t>en</a:t>
            </a:r>
            <a:r>
              <a:rPr sz="750" dirty="0">
                <a:latin typeface="Microsoft Sans Serif"/>
                <a:cs typeface="Microsoft Sans Serif"/>
              </a:rPr>
              <a:t> </a:t>
            </a:r>
            <a:r>
              <a:rPr sz="750" spc="20" dirty="0">
                <a:latin typeface="Microsoft Sans Serif"/>
                <a:cs typeface="Microsoft Sans Serif"/>
              </a:rPr>
              <a:t>cantidades</a:t>
            </a:r>
            <a:r>
              <a:rPr sz="750" dirty="0">
                <a:latin typeface="Microsoft Sans Serif"/>
                <a:cs typeface="Microsoft Sans Serif"/>
              </a:rPr>
              <a:t> </a:t>
            </a:r>
            <a:r>
              <a:rPr sz="750" spc="15" dirty="0">
                <a:latin typeface="Microsoft Sans Serif"/>
                <a:cs typeface="Microsoft Sans Serif"/>
              </a:rPr>
              <a:t>secundarias</a:t>
            </a:r>
            <a:r>
              <a:rPr sz="750" dirty="0">
                <a:latin typeface="Microsoft Sans Serif"/>
                <a:cs typeface="Microsoft Sans Serif"/>
              </a:rPr>
              <a:t> </a:t>
            </a:r>
            <a:r>
              <a:rPr sz="750" spc="30" dirty="0">
                <a:latin typeface="Microsoft Sans Serif"/>
                <a:cs typeface="Microsoft Sans Serif"/>
              </a:rPr>
              <a:t>que</a:t>
            </a:r>
            <a:r>
              <a:rPr sz="750" dirty="0">
                <a:latin typeface="Microsoft Sans Serif"/>
                <a:cs typeface="Microsoft Sans Serif"/>
              </a:rPr>
              <a:t> </a:t>
            </a:r>
            <a:r>
              <a:rPr sz="750" spc="-5" dirty="0">
                <a:latin typeface="Microsoft Sans Serif"/>
                <a:cs typeface="Microsoft Sans Serif"/>
              </a:rPr>
              <a:t>se</a:t>
            </a:r>
            <a:r>
              <a:rPr sz="750" dirty="0">
                <a:latin typeface="Microsoft Sans Serif"/>
                <a:cs typeface="Microsoft Sans Serif"/>
              </a:rPr>
              <a:t> </a:t>
            </a:r>
            <a:r>
              <a:rPr sz="750" spc="30" dirty="0">
                <a:latin typeface="Microsoft Sans Serif"/>
                <a:cs typeface="Microsoft Sans Serif"/>
              </a:rPr>
              <a:t>configuran</a:t>
            </a:r>
            <a:r>
              <a:rPr sz="750" dirty="0">
                <a:latin typeface="Microsoft Sans Serif"/>
                <a:cs typeface="Microsoft Sans Serif"/>
              </a:rPr>
              <a:t> </a:t>
            </a:r>
            <a:r>
              <a:rPr sz="750" spc="40" dirty="0">
                <a:latin typeface="Microsoft Sans Serif"/>
                <a:cs typeface="Microsoft Sans Serif"/>
              </a:rPr>
              <a:t>dentro</a:t>
            </a:r>
            <a:r>
              <a:rPr sz="750" dirty="0">
                <a:latin typeface="Microsoft Sans Serif"/>
                <a:cs typeface="Microsoft Sans Serif"/>
              </a:rPr>
              <a:t> </a:t>
            </a:r>
            <a:r>
              <a:rPr sz="750" spc="20" dirty="0">
                <a:latin typeface="Microsoft Sans Serif"/>
                <a:cs typeface="Microsoft Sans Serif"/>
              </a:rPr>
              <a:t>del</a:t>
            </a:r>
            <a:r>
              <a:rPr sz="750" dirty="0">
                <a:latin typeface="Microsoft Sans Serif"/>
                <a:cs typeface="Microsoft Sans Serif"/>
              </a:rPr>
              <a:t> </a:t>
            </a:r>
            <a:r>
              <a:rPr sz="750" spc="15" dirty="0">
                <a:latin typeface="Microsoft Sans Serif"/>
                <a:cs typeface="Microsoft Sans Serif"/>
              </a:rPr>
              <a:t>relé, </a:t>
            </a:r>
            <a:r>
              <a:rPr sz="750" spc="-185" dirty="0">
                <a:latin typeface="Microsoft Sans Serif"/>
                <a:cs typeface="Microsoft Sans Serif"/>
              </a:rPr>
              <a:t> </a:t>
            </a:r>
            <a:r>
              <a:rPr sz="750" spc="5" dirty="0">
                <a:latin typeface="Microsoft Sans Serif"/>
                <a:cs typeface="Microsoft Sans Serif"/>
              </a:rPr>
              <a:t>y</a:t>
            </a:r>
            <a:r>
              <a:rPr sz="750" spc="-5" dirty="0">
                <a:latin typeface="Microsoft Sans Serif"/>
                <a:cs typeface="Microsoft Sans Serif"/>
              </a:rPr>
              <a:t> </a:t>
            </a:r>
            <a:r>
              <a:rPr sz="750" spc="-15" dirty="0">
                <a:latin typeface="Microsoft Sans Serif"/>
                <a:cs typeface="Microsoft Sans Serif"/>
              </a:rPr>
              <a:t>kV</a:t>
            </a:r>
            <a:r>
              <a:rPr sz="750" spc="-5" dirty="0">
                <a:latin typeface="Microsoft Sans Serif"/>
                <a:cs typeface="Microsoft Sans Serif"/>
              </a:rPr>
              <a:t> es </a:t>
            </a:r>
            <a:r>
              <a:rPr sz="750" spc="10" dirty="0">
                <a:latin typeface="Microsoft Sans Serif"/>
                <a:cs typeface="Microsoft Sans Serif"/>
              </a:rPr>
              <a:t>el</a:t>
            </a:r>
            <a:r>
              <a:rPr sz="750" spc="-5" dirty="0">
                <a:latin typeface="Microsoft Sans Serif"/>
                <a:cs typeface="Microsoft Sans Serif"/>
              </a:rPr>
              <a:t> </a:t>
            </a:r>
            <a:r>
              <a:rPr sz="750" spc="20" dirty="0">
                <a:latin typeface="Microsoft Sans Serif"/>
                <a:cs typeface="Microsoft Sans Serif"/>
              </a:rPr>
              <a:t>voltaje</a:t>
            </a:r>
            <a:r>
              <a:rPr sz="750" spc="-5" dirty="0">
                <a:latin typeface="Microsoft Sans Serif"/>
                <a:cs typeface="Microsoft Sans Serif"/>
              </a:rPr>
              <a:t> </a:t>
            </a:r>
            <a:r>
              <a:rPr sz="750" spc="35" dirty="0">
                <a:latin typeface="Microsoft Sans Serif"/>
                <a:cs typeface="Microsoft Sans Serif"/>
              </a:rPr>
              <a:t>nominal</a:t>
            </a:r>
            <a:r>
              <a:rPr sz="750" spc="-5" dirty="0">
                <a:latin typeface="Microsoft Sans Serif"/>
                <a:cs typeface="Microsoft Sans Serif"/>
              </a:rPr>
              <a:t> </a:t>
            </a:r>
            <a:r>
              <a:rPr sz="750" spc="20" dirty="0">
                <a:latin typeface="Microsoft Sans Serif"/>
                <a:cs typeface="Microsoft Sans Serif"/>
              </a:rPr>
              <a:t>del</a:t>
            </a:r>
            <a:r>
              <a:rPr sz="750" spc="-5" dirty="0">
                <a:latin typeface="Microsoft Sans Serif"/>
                <a:cs typeface="Microsoft Sans Serif"/>
              </a:rPr>
              <a:t> </a:t>
            </a:r>
            <a:r>
              <a:rPr sz="750" spc="25" dirty="0">
                <a:latin typeface="Microsoft Sans Serif"/>
                <a:cs typeface="Microsoft Sans Serif"/>
              </a:rPr>
              <a:t>generador.</a:t>
            </a:r>
            <a:endParaRPr sz="750">
              <a:latin typeface="Microsoft Sans Serif"/>
              <a:cs typeface="Microsoft Sans Serif"/>
            </a:endParaRPr>
          </a:p>
        </p:txBody>
      </p:sp>
      <p:sp>
        <p:nvSpPr>
          <p:cNvPr id="98" name="object 98"/>
          <p:cNvSpPr txBox="1"/>
          <p:nvPr/>
        </p:nvSpPr>
        <p:spPr>
          <a:xfrm>
            <a:off x="4994714" y="1942704"/>
            <a:ext cx="755226" cy="250068"/>
          </a:xfrm>
          <a:prstGeom prst="rect">
            <a:avLst/>
          </a:prstGeom>
        </p:spPr>
        <p:txBody>
          <a:bodyPr vert="horz" wrap="square" lIns="0" tIns="46990" rIns="0" bIns="0" rtlCol="0">
            <a:spAutoFit/>
          </a:bodyPr>
          <a:lstStyle/>
          <a:p>
            <a:pPr marL="64135">
              <a:lnSpc>
                <a:spcPct val="100000"/>
              </a:lnSpc>
              <a:spcBef>
                <a:spcPts val="370"/>
              </a:spcBef>
            </a:pPr>
            <a:r>
              <a:rPr sz="650" spc="20" dirty="0">
                <a:latin typeface="Microsoft Sans Serif"/>
                <a:cs typeface="Microsoft Sans Serif"/>
              </a:rPr>
              <a:t>Rotor</a:t>
            </a:r>
            <a:endParaRPr sz="650">
              <a:latin typeface="Microsoft Sans Serif"/>
              <a:cs typeface="Microsoft Sans Serif"/>
            </a:endParaRPr>
          </a:p>
          <a:p>
            <a:pPr marL="29209" marR="5080" indent="-17145">
              <a:lnSpc>
                <a:spcPts val="840"/>
              </a:lnSpc>
              <a:spcBef>
                <a:spcPts val="40"/>
              </a:spcBef>
            </a:pPr>
            <a:r>
              <a:rPr sz="500" spc="10" dirty="0">
                <a:latin typeface="Microsoft Sans Serif"/>
                <a:cs typeface="Microsoft Sans Serif"/>
              </a:rPr>
              <a:t>Devanado  </a:t>
            </a:r>
            <a:r>
              <a:rPr sz="500" spc="20" dirty="0">
                <a:latin typeface="Microsoft Sans Serif"/>
                <a:cs typeface="Microsoft Sans Serif"/>
              </a:rPr>
              <a:t>Limitado</a:t>
            </a:r>
            <a:endParaRPr sz="500">
              <a:latin typeface="Microsoft Sans Serif"/>
              <a:cs typeface="Microsoft Sans Serif"/>
            </a:endParaRPr>
          </a:p>
        </p:txBody>
      </p:sp>
      <p:sp>
        <p:nvSpPr>
          <p:cNvPr id="99" name="object 99"/>
          <p:cNvSpPr txBox="1"/>
          <p:nvPr/>
        </p:nvSpPr>
        <p:spPr>
          <a:xfrm>
            <a:off x="6870300" y="2017285"/>
            <a:ext cx="495206" cy="58991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sz="300" spc="10" dirty="0">
                <a:latin typeface="Microsoft Sans Serif"/>
                <a:cs typeface="Microsoft Sans Serif"/>
              </a:rPr>
              <a:t>megavatio</a:t>
            </a:r>
            <a:endParaRPr sz="300">
              <a:latin typeface="Microsoft Sans Serif"/>
              <a:cs typeface="Microsoft Sans Serif"/>
            </a:endParaRPr>
          </a:p>
        </p:txBody>
      </p:sp>
      <p:sp>
        <p:nvSpPr>
          <p:cNvPr id="100" name="object 100"/>
          <p:cNvSpPr txBox="1"/>
          <p:nvPr/>
        </p:nvSpPr>
        <p:spPr>
          <a:xfrm>
            <a:off x="2463427" y="2082902"/>
            <a:ext cx="1352687" cy="252729"/>
          </a:xfrm>
          <a:prstGeom prst="rect">
            <a:avLst/>
          </a:prstGeom>
        </p:spPr>
        <p:txBody>
          <a:bodyPr vert="horz" wrap="square" lIns="0" tIns="36830" rIns="0" bIns="0" rtlCol="0">
            <a:spAutoFit/>
          </a:bodyPr>
          <a:lstStyle/>
          <a:p>
            <a:pPr marR="5080" algn="r">
              <a:lnSpc>
                <a:spcPct val="100000"/>
              </a:lnSpc>
              <a:spcBef>
                <a:spcPts val="290"/>
              </a:spcBef>
            </a:pPr>
            <a:r>
              <a:rPr sz="650" spc="15" dirty="0">
                <a:latin typeface="Microsoft Sans Serif"/>
                <a:cs typeface="Microsoft Sans Serif"/>
              </a:rPr>
              <a:t>Poder</a:t>
            </a:r>
            <a:r>
              <a:rPr sz="650" spc="-40" dirty="0">
                <a:latin typeface="Microsoft Sans Serif"/>
                <a:cs typeface="Microsoft Sans Serif"/>
              </a:rPr>
              <a:t> </a:t>
            </a:r>
            <a:r>
              <a:rPr sz="650" spc="15" dirty="0">
                <a:latin typeface="Microsoft Sans Serif"/>
                <a:cs typeface="Microsoft Sans Serif"/>
              </a:rPr>
              <a:t>reactivo</a:t>
            </a:r>
            <a:endParaRPr sz="650">
              <a:latin typeface="Microsoft Sans Serif"/>
              <a:cs typeface="Microsoft Sans Serif"/>
            </a:endParaRPr>
          </a:p>
          <a:p>
            <a:pPr marR="60960" algn="r">
              <a:lnSpc>
                <a:spcPct val="100000"/>
              </a:lnSpc>
              <a:spcBef>
                <a:spcPts val="160"/>
              </a:spcBef>
            </a:pPr>
            <a:r>
              <a:rPr sz="550" spc="-15" dirty="0">
                <a:latin typeface="Microsoft Sans Serif"/>
                <a:cs typeface="Microsoft Sans Serif"/>
              </a:rPr>
              <a:t>En</a:t>
            </a:r>
            <a:r>
              <a:rPr sz="550" spc="-5" dirty="0">
                <a:latin typeface="Microsoft Sans Serif"/>
                <a:cs typeface="Microsoft Sans Serif"/>
              </a:rPr>
              <a:t> </a:t>
            </a:r>
            <a:r>
              <a:rPr sz="550" spc="10" dirty="0">
                <a:latin typeface="Microsoft Sans Serif"/>
                <a:cs typeface="Microsoft Sans Serif"/>
              </a:rPr>
              <a:t>el</a:t>
            </a:r>
            <a:r>
              <a:rPr sz="550" spc="-5" dirty="0">
                <a:latin typeface="Microsoft Sans Serif"/>
                <a:cs typeface="Microsoft Sans Serif"/>
              </a:rPr>
              <a:t> </a:t>
            </a:r>
            <a:r>
              <a:rPr sz="550" spc="10" dirty="0">
                <a:latin typeface="Microsoft Sans Serif"/>
                <a:cs typeface="Microsoft Sans Serif"/>
              </a:rPr>
              <a:t>sistema</a:t>
            </a:r>
            <a:endParaRPr sz="550">
              <a:latin typeface="Microsoft Sans Serif"/>
              <a:cs typeface="Microsoft Sans Serif"/>
            </a:endParaRPr>
          </a:p>
        </p:txBody>
      </p:sp>
      <p:sp>
        <p:nvSpPr>
          <p:cNvPr id="101" name="object 101"/>
          <p:cNvSpPr txBox="1"/>
          <p:nvPr/>
        </p:nvSpPr>
        <p:spPr>
          <a:xfrm>
            <a:off x="6519794" y="2140726"/>
            <a:ext cx="886697" cy="58991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  <a:tabLst>
                <a:tab pos="372110" algn="l"/>
              </a:tabLst>
            </a:pPr>
            <a:r>
              <a:rPr sz="300" spc="-10" dirty="0">
                <a:latin typeface="Microsoft Sans Serif"/>
                <a:cs typeface="Microsoft Sans Serif"/>
              </a:rPr>
              <a:t>GRAMO     </a:t>
            </a:r>
            <a:r>
              <a:rPr sz="300" spc="10" dirty="0">
                <a:latin typeface="Microsoft Sans Serif"/>
                <a:cs typeface="Microsoft Sans Serif"/>
              </a:rPr>
              <a:t> </a:t>
            </a:r>
            <a:r>
              <a:rPr sz="300" u="sng" dirty="0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 	</a:t>
            </a:r>
            <a:endParaRPr sz="300">
              <a:latin typeface="Times New Roman"/>
              <a:cs typeface="Times New Roman"/>
            </a:endParaRPr>
          </a:p>
        </p:txBody>
      </p:sp>
      <p:sp>
        <p:nvSpPr>
          <p:cNvPr id="102" name="object 102"/>
          <p:cNvSpPr txBox="1"/>
          <p:nvPr/>
        </p:nvSpPr>
        <p:spPr>
          <a:xfrm>
            <a:off x="7617134" y="2102627"/>
            <a:ext cx="708481" cy="105157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sz="600" spc="5" dirty="0">
                <a:latin typeface="Microsoft Sans Serif"/>
                <a:cs typeface="Microsoft Sans Serif"/>
              </a:rPr>
              <a:t>Sistema</a:t>
            </a:r>
            <a:endParaRPr sz="600">
              <a:latin typeface="Microsoft Sans Serif"/>
              <a:cs typeface="Microsoft Sans Serif"/>
            </a:endParaRPr>
          </a:p>
        </p:txBody>
      </p:sp>
      <p:sp>
        <p:nvSpPr>
          <p:cNvPr id="103" name="object 103"/>
          <p:cNvSpPr txBox="1"/>
          <p:nvPr/>
        </p:nvSpPr>
        <p:spPr>
          <a:xfrm>
            <a:off x="6660060" y="2241186"/>
            <a:ext cx="1748560" cy="339725"/>
          </a:xfrm>
          <a:prstGeom prst="rect">
            <a:avLst/>
          </a:prstGeom>
        </p:spPr>
        <p:txBody>
          <a:bodyPr vert="horz" wrap="square" lIns="0" tIns="20955" rIns="0" bIns="0" rtlCol="0">
            <a:spAutoFit/>
          </a:bodyPr>
          <a:lstStyle/>
          <a:p>
            <a:pPr marL="143510">
              <a:lnSpc>
                <a:spcPct val="100000"/>
              </a:lnSpc>
              <a:spcBef>
                <a:spcPts val="165"/>
              </a:spcBef>
            </a:pPr>
            <a:r>
              <a:rPr sz="700" spc="25" dirty="0">
                <a:latin typeface="Microsoft Sans Serif"/>
                <a:cs typeface="Microsoft Sans Serif"/>
              </a:rPr>
              <a:t>Mvar</a:t>
            </a:r>
            <a:endParaRPr sz="700">
              <a:latin typeface="Microsoft Sans Serif"/>
              <a:cs typeface="Microsoft Sans Serif"/>
            </a:endParaRPr>
          </a:p>
          <a:p>
            <a:pPr marL="12700">
              <a:lnSpc>
                <a:spcPct val="100000"/>
              </a:lnSpc>
              <a:spcBef>
                <a:spcPts val="55"/>
              </a:spcBef>
            </a:pPr>
            <a:r>
              <a:rPr sz="550" spc="25" dirty="0">
                <a:latin typeface="Microsoft Sans Serif"/>
                <a:cs typeface="Microsoft Sans Serif"/>
              </a:rPr>
              <a:t>Normal</a:t>
            </a:r>
            <a:r>
              <a:rPr sz="550" spc="-30" dirty="0">
                <a:latin typeface="Microsoft Sans Serif"/>
                <a:cs typeface="Microsoft Sans Serif"/>
              </a:rPr>
              <a:t> </a:t>
            </a:r>
            <a:r>
              <a:rPr sz="550" spc="10" dirty="0">
                <a:latin typeface="Microsoft Sans Serif"/>
                <a:cs typeface="Microsoft Sans Serif"/>
              </a:rPr>
              <a:t>Sobreexcitado</a:t>
            </a:r>
            <a:endParaRPr sz="550">
              <a:latin typeface="Microsoft Sans Serif"/>
              <a:cs typeface="Microsoft Sans Serif"/>
            </a:endParaRPr>
          </a:p>
          <a:p>
            <a:pPr marL="12700">
              <a:lnSpc>
                <a:spcPct val="100000"/>
              </a:lnSpc>
              <a:spcBef>
                <a:spcPts val="130"/>
              </a:spcBef>
            </a:pPr>
            <a:r>
              <a:rPr sz="600" spc="15" dirty="0">
                <a:latin typeface="Microsoft Sans Serif"/>
                <a:cs typeface="Microsoft Sans Serif"/>
              </a:rPr>
              <a:t>Operación</a:t>
            </a:r>
            <a:endParaRPr sz="600">
              <a:latin typeface="Microsoft Sans Serif"/>
              <a:cs typeface="Microsoft Sans Serif"/>
            </a:endParaRPr>
          </a:p>
        </p:txBody>
      </p:sp>
      <p:sp>
        <p:nvSpPr>
          <p:cNvPr id="104" name="object 104"/>
          <p:cNvSpPr txBox="1"/>
          <p:nvPr/>
        </p:nvSpPr>
        <p:spPr>
          <a:xfrm>
            <a:off x="2305711" y="2332213"/>
            <a:ext cx="547795" cy="228268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R="64135" algn="r">
              <a:lnSpc>
                <a:spcPct val="100000"/>
              </a:lnSpc>
              <a:spcBef>
                <a:spcPts val="100"/>
              </a:spcBef>
            </a:pPr>
            <a:r>
              <a:rPr sz="700" spc="-10" dirty="0">
                <a:latin typeface="Microsoft Sans Serif"/>
                <a:cs typeface="Microsoft Sans Serif"/>
              </a:rPr>
              <a:t>+</a:t>
            </a:r>
            <a:endParaRPr sz="700">
              <a:latin typeface="Microsoft Sans Serif"/>
              <a:cs typeface="Microsoft Sans Serif"/>
            </a:endParaRPr>
          </a:p>
          <a:p>
            <a:pPr marR="5080" algn="r">
              <a:lnSpc>
                <a:spcPct val="100000"/>
              </a:lnSpc>
            </a:pPr>
            <a:r>
              <a:rPr sz="700" spc="25" dirty="0">
                <a:latin typeface="Microsoft Sans Serif"/>
                <a:cs typeface="Microsoft Sans Serif"/>
              </a:rPr>
              <a:t>Mvar</a:t>
            </a:r>
            <a:endParaRPr sz="700">
              <a:latin typeface="Microsoft Sans Serif"/>
              <a:cs typeface="Microsoft Sans Serif"/>
            </a:endParaRPr>
          </a:p>
        </p:txBody>
      </p:sp>
      <p:sp>
        <p:nvSpPr>
          <p:cNvPr id="105" name="object 105"/>
          <p:cNvSpPr txBox="1"/>
          <p:nvPr/>
        </p:nvSpPr>
        <p:spPr>
          <a:xfrm>
            <a:off x="1800838" y="2666736"/>
            <a:ext cx="1139413" cy="97463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sz="550" spc="10" dirty="0">
                <a:latin typeface="Microsoft Sans Serif"/>
                <a:cs typeface="Microsoft Sans Serif"/>
              </a:rPr>
              <a:t>Sobreexcitado</a:t>
            </a:r>
            <a:endParaRPr sz="550">
              <a:latin typeface="Microsoft Sans Serif"/>
              <a:cs typeface="Microsoft Sans Serif"/>
            </a:endParaRPr>
          </a:p>
        </p:txBody>
      </p:sp>
      <p:sp>
        <p:nvSpPr>
          <p:cNvPr id="106" name="object 106"/>
          <p:cNvSpPr txBox="1"/>
          <p:nvPr/>
        </p:nvSpPr>
        <p:spPr>
          <a:xfrm>
            <a:off x="3318917" y="2633193"/>
            <a:ext cx="1269422" cy="120289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32384" marR="5080" indent="-20320">
              <a:lnSpc>
                <a:spcPct val="127299"/>
              </a:lnSpc>
              <a:spcBef>
                <a:spcPts val="100"/>
              </a:spcBef>
            </a:pPr>
            <a:r>
              <a:rPr sz="550" spc="15" dirty="0">
                <a:latin typeface="Microsoft Sans Serif"/>
                <a:cs typeface="Microsoft Sans Serif"/>
              </a:rPr>
              <a:t>sobreexcitación  </a:t>
            </a:r>
            <a:r>
              <a:rPr sz="550" spc="20" dirty="0">
                <a:latin typeface="Microsoft Sans Serif"/>
                <a:cs typeface="Microsoft Sans Serif"/>
              </a:rPr>
              <a:t>Limitador</a:t>
            </a:r>
            <a:r>
              <a:rPr sz="550" spc="-5" dirty="0">
                <a:latin typeface="Microsoft Sans Serif"/>
                <a:cs typeface="Microsoft Sans Serif"/>
              </a:rPr>
              <a:t> </a:t>
            </a:r>
            <a:r>
              <a:rPr sz="550" spc="-25" dirty="0">
                <a:latin typeface="Microsoft Sans Serif"/>
                <a:cs typeface="Microsoft Sans Serif"/>
              </a:rPr>
              <a:t>(OEL)</a:t>
            </a:r>
            <a:endParaRPr sz="550">
              <a:latin typeface="Microsoft Sans Serif"/>
              <a:cs typeface="Microsoft Sans Serif"/>
            </a:endParaRPr>
          </a:p>
        </p:txBody>
      </p:sp>
      <p:sp>
        <p:nvSpPr>
          <p:cNvPr id="107" name="object 107"/>
          <p:cNvSpPr txBox="1"/>
          <p:nvPr/>
        </p:nvSpPr>
        <p:spPr>
          <a:xfrm>
            <a:off x="7056204" y="2668162"/>
            <a:ext cx="755226" cy="234808"/>
          </a:xfrm>
          <a:prstGeom prst="rect">
            <a:avLst/>
          </a:prstGeom>
        </p:spPr>
        <p:txBody>
          <a:bodyPr vert="horz" wrap="square" lIns="0" tIns="13335" rIns="0" bIns="0" rtlCol="0">
            <a:spAutoFit/>
          </a:bodyPr>
          <a:lstStyle/>
          <a:p>
            <a:pPr marL="12700" marR="5080" indent="39370">
              <a:lnSpc>
                <a:spcPct val="137400"/>
              </a:lnSpc>
              <a:spcBef>
                <a:spcPts val="105"/>
              </a:spcBef>
            </a:pPr>
            <a:r>
              <a:rPr sz="550" spc="10" dirty="0">
                <a:latin typeface="Microsoft Sans Serif"/>
                <a:cs typeface="Microsoft Sans Serif"/>
              </a:rPr>
              <a:t>Estator </a:t>
            </a:r>
            <a:r>
              <a:rPr sz="550" spc="15" dirty="0">
                <a:latin typeface="Microsoft Sans Serif"/>
                <a:cs typeface="Microsoft Sans Serif"/>
              </a:rPr>
              <a:t> </a:t>
            </a:r>
            <a:r>
              <a:rPr sz="500" spc="10" dirty="0">
                <a:latin typeface="Microsoft Sans Serif"/>
                <a:cs typeface="Microsoft Sans Serif"/>
              </a:rPr>
              <a:t>Devanado  </a:t>
            </a:r>
            <a:r>
              <a:rPr sz="500" spc="20" dirty="0">
                <a:latin typeface="Microsoft Sans Serif"/>
                <a:cs typeface="Microsoft Sans Serif"/>
              </a:rPr>
              <a:t>Limitado</a:t>
            </a:r>
            <a:endParaRPr sz="500">
              <a:latin typeface="Microsoft Sans Serif"/>
              <a:cs typeface="Microsoft Sans Serif"/>
            </a:endParaRPr>
          </a:p>
        </p:txBody>
      </p:sp>
      <p:sp>
        <p:nvSpPr>
          <p:cNvPr id="108" name="object 108"/>
          <p:cNvSpPr txBox="1"/>
          <p:nvPr/>
        </p:nvSpPr>
        <p:spPr>
          <a:xfrm>
            <a:off x="6544314" y="3119358"/>
            <a:ext cx="1744178" cy="97463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sz="550" spc="-10" dirty="0">
                <a:latin typeface="Microsoft Sans Serif"/>
                <a:cs typeface="Microsoft Sans Serif"/>
              </a:rPr>
              <a:t>+</a:t>
            </a:r>
            <a:r>
              <a:rPr sz="550" spc="-15" dirty="0">
                <a:latin typeface="Microsoft Sans Serif"/>
                <a:cs typeface="Microsoft Sans Serif"/>
              </a:rPr>
              <a:t> </a:t>
            </a:r>
            <a:r>
              <a:rPr sz="550" spc="15" dirty="0">
                <a:latin typeface="Microsoft Sans Serif"/>
                <a:cs typeface="Microsoft Sans Serif"/>
              </a:rPr>
              <a:t>MW</a:t>
            </a:r>
            <a:r>
              <a:rPr sz="550" spc="-15" dirty="0">
                <a:latin typeface="Microsoft Sans Serif"/>
                <a:cs typeface="Microsoft Sans Serif"/>
              </a:rPr>
              <a:t> </a:t>
            </a:r>
            <a:r>
              <a:rPr sz="550" spc="15" dirty="0">
                <a:latin typeface="Microsoft Sans Serif"/>
                <a:cs typeface="Microsoft Sans Serif"/>
              </a:rPr>
              <a:t>de</a:t>
            </a:r>
            <a:r>
              <a:rPr sz="550" spc="-20" dirty="0">
                <a:latin typeface="Microsoft Sans Serif"/>
                <a:cs typeface="Microsoft Sans Serif"/>
              </a:rPr>
              <a:t> </a:t>
            </a:r>
            <a:r>
              <a:rPr sz="550" spc="15" dirty="0">
                <a:latin typeface="Microsoft Sans Serif"/>
                <a:cs typeface="Microsoft Sans Serif"/>
              </a:rPr>
              <a:t>potencia</a:t>
            </a:r>
            <a:r>
              <a:rPr sz="550" spc="-15" dirty="0">
                <a:latin typeface="Microsoft Sans Serif"/>
                <a:cs typeface="Microsoft Sans Serif"/>
              </a:rPr>
              <a:t> </a:t>
            </a:r>
            <a:r>
              <a:rPr sz="550" spc="15" dirty="0">
                <a:latin typeface="Microsoft Sans Serif"/>
                <a:cs typeface="Microsoft Sans Serif"/>
              </a:rPr>
              <a:t>real</a:t>
            </a:r>
            <a:endParaRPr sz="550">
              <a:latin typeface="Microsoft Sans Serif"/>
              <a:cs typeface="Microsoft Sans Serif"/>
            </a:endParaRPr>
          </a:p>
        </p:txBody>
      </p:sp>
      <p:sp>
        <p:nvSpPr>
          <p:cNvPr id="109" name="object 109"/>
          <p:cNvSpPr txBox="1"/>
          <p:nvPr/>
        </p:nvSpPr>
        <p:spPr>
          <a:xfrm>
            <a:off x="7192885" y="3226037"/>
            <a:ext cx="1047383" cy="97463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sz="550" spc="-15" dirty="0">
                <a:latin typeface="Microsoft Sans Serif"/>
                <a:cs typeface="Microsoft Sans Serif"/>
              </a:rPr>
              <a:t>En</a:t>
            </a:r>
            <a:r>
              <a:rPr sz="550" spc="-5" dirty="0">
                <a:latin typeface="Microsoft Sans Serif"/>
                <a:cs typeface="Microsoft Sans Serif"/>
              </a:rPr>
              <a:t> </a:t>
            </a:r>
            <a:r>
              <a:rPr sz="550" spc="10" dirty="0">
                <a:latin typeface="Microsoft Sans Serif"/>
                <a:cs typeface="Microsoft Sans Serif"/>
              </a:rPr>
              <a:t>el</a:t>
            </a:r>
            <a:r>
              <a:rPr sz="550" spc="-5" dirty="0">
                <a:latin typeface="Microsoft Sans Serif"/>
                <a:cs typeface="Microsoft Sans Serif"/>
              </a:rPr>
              <a:t> </a:t>
            </a:r>
            <a:r>
              <a:rPr sz="550" spc="10" dirty="0">
                <a:latin typeface="Microsoft Sans Serif"/>
                <a:cs typeface="Microsoft Sans Serif"/>
              </a:rPr>
              <a:t>sistema</a:t>
            </a:r>
            <a:endParaRPr sz="550">
              <a:latin typeface="Microsoft Sans Serif"/>
              <a:cs typeface="Microsoft Sans Serif"/>
            </a:endParaRPr>
          </a:p>
        </p:txBody>
      </p:sp>
      <p:sp>
        <p:nvSpPr>
          <p:cNvPr id="110" name="object 110"/>
          <p:cNvSpPr txBox="1"/>
          <p:nvPr/>
        </p:nvSpPr>
        <p:spPr>
          <a:xfrm>
            <a:off x="2708900" y="3153647"/>
            <a:ext cx="176755" cy="120546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sz="700" spc="10" dirty="0">
                <a:latin typeface="Microsoft Sans Serif"/>
                <a:cs typeface="Microsoft Sans Serif"/>
              </a:rPr>
              <a:t>0</a:t>
            </a:r>
            <a:endParaRPr sz="700">
              <a:latin typeface="Microsoft Sans Serif"/>
              <a:cs typeface="Microsoft Sans Serif"/>
            </a:endParaRPr>
          </a:p>
        </p:txBody>
      </p:sp>
      <p:sp>
        <p:nvSpPr>
          <p:cNvPr id="111" name="object 111"/>
          <p:cNvSpPr txBox="1"/>
          <p:nvPr/>
        </p:nvSpPr>
        <p:spPr>
          <a:xfrm>
            <a:off x="3220690" y="3463951"/>
            <a:ext cx="1324932" cy="232756"/>
          </a:xfrm>
          <a:prstGeom prst="rect">
            <a:avLst/>
          </a:prstGeom>
        </p:spPr>
        <p:txBody>
          <a:bodyPr vert="horz" wrap="square" lIns="0" tIns="34925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275"/>
              </a:spcBef>
            </a:pPr>
            <a:r>
              <a:rPr sz="650" spc="10" dirty="0">
                <a:latin typeface="Microsoft Sans Serif"/>
                <a:cs typeface="Microsoft Sans Serif"/>
              </a:rPr>
              <a:t>Subexcitación</a:t>
            </a:r>
            <a:endParaRPr sz="650">
              <a:latin typeface="Microsoft Sans Serif"/>
              <a:cs typeface="Microsoft Sans Serif"/>
            </a:endParaRPr>
          </a:p>
          <a:p>
            <a:pPr marL="59690">
              <a:lnSpc>
                <a:spcPct val="100000"/>
              </a:lnSpc>
              <a:spcBef>
                <a:spcPts val="145"/>
              </a:spcBef>
            </a:pPr>
            <a:r>
              <a:rPr sz="550" spc="20" dirty="0">
                <a:latin typeface="Microsoft Sans Serif"/>
                <a:cs typeface="Microsoft Sans Serif"/>
              </a:rPr>
              <a:t>Limitador</a:t>
            </a:r>
            <a:r>
              <a:rPr sz="550" spc="-5" dirty="0">
                <a:latin typeface="Microsoft Sans Serif"/>
                <a:cs typeface="Microsoft Sans Serif"/>
              </a:rPr>
              <a:t> </a:t>
            </a:r>
            <a:r>
              <a:rPr sz="550" spc="-25" dirty="0">
                <a:latin typeface="Microsoft Sans Serif"/>
                <a:cs typeface="Microsoft Sans Serif"/>
              </a:rPr>
              <a:t>(UEL)</a:t>
            </a:r>
            <a:endParaRPr sz="550">
              <a:latin typeface="Microsoft Sans Serif"/>
              <a:cs typeface="Microsoft Sans Serif"/>
            </a:endParaRPr>
          </a:p>
        </p:txBody>
      </p:sp>
      <p:sp>
        <p:nvSpPr>
          <p:cNvPr id="112" name="object 112"/>
          <p:cNvSpPr txBox="1"/>
          <p:nvPr/>
        </p:nvSpPr>
        <p:spPr>
          <a:xfrm>
            <a:off x="1688677" y="3693394"/>
            <a:ext cx="1139413" cy="112851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sz="650" spc="20" dirty="0">
                <a:latin typeface="Microsoft Sans Serif"/>
                <a:cs typeface="Microsoft Sans Serif"/>
              </a:rPr>
              <a:t>subexcitado</a:t>
            </a:r>
            <a:endParaRPr sz="650">
              <a:latin typeface="Microsoft Sans Serif"/>
              <a:cs typeface="Microsoft Sans Serif"/>
            </a:endParaRPr>
          </a:p>
        </p:txBody>
      </p:sp>
      <p:sp>
        <p:nvSpPr>
          <p:cNvPr id="113" name="object 113"/>
          <p:cNvSpPr txBox="1"/>
          <p:nvPr/>
        </p:nvSpPr>
        <p:spPr>
          <a:xfrm>
            <a:off x="6919463" y="3704137"/>
            <a:ext cx="1520678" cy="318035"/>
          </a:xfrm>
          <a:prstGeom prst="rect">
            <a:avLst/>
          </a:prstGeom>
        </p:spPr>
        <p:txBody>
          <a:bodyPr vert="horz" wrap="square" lIns="0" tIns="27939" rIns="0" bIns="0" rtlCol="0">
            <a:spAutoFit/>
          </a:bodyPr>
          <a:lstStyle/>
          <a:p>
            <a:pPr marL="178435">
              <a:lnSpc>
                <a:spcPct val="100000"/>
              </a:lnSpc>
              <a:spcBef>
                <a:spcPts val="219"/>
              </a:spcBef>
            </a:pPr>
            <a:r>
              <a:rPr sz="650" spc="20" dirty="0">
                <a:latin typeface="Microsoft Sans Serif"/>
                <a:cs typeface="Microsoft Sans Serif"/>
              </a:rPr>
              <a:t>subexcitado</a:t>
            </a:r>
            <a:endParaRPr sz="650">
              <a:latin typeface="Microsoft Sans Serif"/>
              <a:cs typeface="Microsoft Sans Serif"/>
            </a:endParaRPr>
          </a:p>
          <a:p>
            <a:pPr marL="178435">
              <a:lnSpc>
                <a:spcPct val="100000"/>
              </a:lnSpc>
              <a:spcBef>
                <a:spcPts val="110"/>
              </a:spcBef>
            </a:pPr>
            <a:r>
              <a:rPr sz="600" spc="15" dirty="0">
                <a:latin typeface="Microsoft Sans Serif"/>
                <a:cs typeface="Microsoft Sans Serif"/>
              </a:rPr>
              <a:t>Operación</a:t>
            </a:r>
            <a:endParaRPr sz="600">
              <a:latin typeface="Microsoft Sans Serif"/>
              <a:cs typeface="Microsoft Sans Serif"/>
            </a:endParaRPr>
          </a:p>
          <a:p>
            <a:pPr marL="12700">
              <a:lnSpc>
                <a:spcPct val="100000"/>
              </a:lnSpc>
              <a:spcBef>
                <a:spcPts val="320"/>
              </a:spcBef>
            </a:pPr>
            <a:r>
              <a:rPr sz="300" spc="10" dirty="0">
                <a:latin typeface="Microsoft Sans Serif"/>
                <a:cs typeface="Microsoft Sans Serif"/>
              </a:rPr>
              <a:t>megavatio</a:t>
            </a:r>
            <a:endParaRPr sz="300">
              <a:latin typeface="Microsoft Sans Serif"/>
              <a:cs typeface="Microsoft Sans Serif"/>
            </a:endParaRPr>
          </a:p>
        </p:txBody>
      </p:sp>
      <p:sp>
        <p:nvSpPr>
          <p:cNvPr id="114" name="object 114"/>
          <p:cNvSpPr txBox="1"/>
          <p:nvPr/>
        </p:nvSpPr>
        <p:spPr>
          <a:xfrm>
            <a:off x="2548774" y="3909583"/>
            <a:ext cx="102255" cy="120546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>
              <a:lnSpc>
                <a:spcPct val="100000"/>
              </a:lnSpc>
              <a:spcBef>
                <a:spcPts val="100"/>
              </a:spcBef>
            </a:pPr>
            <a:r>
              <a:rPr sz="700" spc="140" dirty="0">
                <a:latin typeface="Microsoft Sans Serif"/>
                <a:cs typeface="Microsoft Sans Serif"/>
              </a:rPr>
              <a:t>–</a:t>
            </a:r>
            <a:endParaRPr sz="700">
              <a:latin typeface="Microsoft Sans Serif"/>
              <a:cs typeface="Microsoft Sans Serif"/>
            </a:endParaRPr>
          </a:p>
        </p:txBody>
      </p:sp>
      <p:sp>
        <p:nvSpPr>
          <p:cNvPr id="115" name="object 115"/>
          <p:cNvSpPr txBox="1"/>
          <p:nvPr/>
        </p:nvSpPr>
        <p:spPr>
          <a:xfrm>
            <a:off x="2310421" y="4016236"/>
            <a:ext cx="489363" cy="120546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>
              <a:lnSpc>
                <a:spcPct val="100000"/>
              </a:lnSpc>
              <a:spcBef>
                <a:spcPts val="100"/>
              </a:spcBef>
            </a:pPr>
            <a:r>
              <a:rPr sz="700" spc="25" dirty="0">
                <a:latin typeface="Microsoft Sans Serif"/>
                <a:cs typeface="Microsoft Sans Serif"/>
              </a:rPr>
              <a:t>Mvar</a:t>
            </a:r>
            <a:endParaRPr sz="700">
              <a:latin typeface="Microsoft Sans Serif"/>
              <a:cs typeface="Microsoft Sans Serif"/>
            </a:endParaRPr>
          </a:p>
        </p:txBody>
      </p:sp>
      <p:sp>
        <p:nvSpPr>
          <p:cNvPr id="116" name="object 116"/>
          <p:cNvSpPr txBox="1"/>
          <p:nvPr/>
        </p:nvSpPr>
        <p:spPr>
          <a:xfrm>
            <a:off x="6537273" y="4039621"/>
            <a:ext cx="1792384" cy="105157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  <a:tabLst>
                <a:tab pos="390525" algn="l"/>
              </a:tabLst>
            </a:pPr>
            <a:r>
              <a:rPr sz="300" spc="-10" dirty="0">
                <a:latin typeface="Microsoft Sans Serif"/>
                <a:cs typeface="Microsoft Sans Serif"/>
              </a:rPr>
              <a:t>GRAMO         </a:t>
            </a:r>
            <a:r>
              <a:rPr sz="300" spc="-20" dirty="0">
                <a:latin typeface="Microsoft Sans Serif"/>
                <a:cs typeface="Microsoft Sans Serif"/>
              </a:rPr>
              <a:t> </a:t>
            </a:r>
            <a:r>
              <a:rPr sz="300" u="sng" dirty="0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 	</a:t>
            </a:r>
            <a:r>
              <a:rPr sz="300" dirty="0">
                <a:latin typeface="Times New Roman"/>
                <a:cs typeface="Times New Roman"/>
              </a:rPr>
              <a:t>         </a:t>
            </a:r>
            <a:r>
              <a:rPr sz="300" spc="-25" dirty="0">
                <a:latin typeface="Times New Roman"/>
                <a:cs typeface="Times New Roman"/>
              </a:rPr>
              <a:t> </a:t>
            </a:r>
            <a:r>
              <a:rPr sz="600" spc="5" dirty="0">
                <a:latin typeface="Microsoft Sans Serif"/>
                <a:cs typeface="Microsoft Sans Serif"/>
              </a:rPr>
              <a:t>Sistema</a:t>
            </a:r>
            <a:endParaRPr sz="600">
              <a:latin typeface="Microsoft Sans Serif"/>
              <a:cs typeface="Microsoft Sans Serif"/>
            </a:endParaRPr>
          </a:p>
        </p:txBody>
      </p:sp>
      <p:sp>
        <p:nvSpPr>
          <p:cNvPr id="117" name="object 117"/>
          <p:cNvSpPr txBox="1"/>
          <p:nvPr/>
        </p:nvSpPr>
        <p:spPr>
          <a:xfrm>
            <a:off x="2119929" y="4161652"/>
            <a:ext cx="1352687" cy="252729"/>
          </a:xfrm>
          <a:prstGeom prst="rect">
            <a:avLst/>
          </a:prstGeom>
        </p:spPr>
        <p:txBody>
          <a:bodyPr vert="horz" wrap="square" lIns="0" tIns="3683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290"/>
              </a:spcBef>
            </a:pPr>
            <a:r>
              <a:rPr sz="650" spc="15" dirty="0">
                <a:latin typeface="Microsoft Sans Serif"/>
                <a:cs typeface="Microsoft Sans Serif"/>
              </a:rPr>
              <a:t>Poder</a:t>
            </a:r>
            <a:r>
              <a:rPr sz="650" spc="-5" dirty="0">
                <a:latin typeface="Microsoft Sans Serif"/>
                <a:cs typeface="Microsoft Sans Serif"/>
              </a:rPr>
              <a:t> </a:t>
            </a:r>
            <a:r>
              <a:rPr sz="650" spc="15" dirty="0">
                <a:latin typeface="Microsoft Sans Serif"/>
                <a:cs typeface="Microsoft Sans Serif"/>
              </a:rPr>
              <a:t>reactivo</a:t>
            </a:r>
            <a:endParaRPr sz="650">
              <a:latin typeface="Microsoft Sans Serif"/>
              <a:cs typeface="Microsoft Sans Serif"/>
            </a:endParaRPr>
          </a:p>
          <a:p>
            <a:pPr marL="36830">
              <a:lnSpc>
                <a:spcPct val="100000"/>
              </a:lnSpc>
              <a:spcBef>
                <a:spcPts val="160"/>
              </a:spcBef>
            </a:pPr>
            <a:r>
              <a:rPr sz="550" spc="-15" dirty="0">
                <a:latin typeface="Microsoft Sans Serif"/>
                <a:cs typeface="Microsoft Sans Serif"/>
              </a:rPr>
              <a:t>En</a:t>
            </a:r>
            <a:r>
              <a:rPr sz="550" spc="-5" dirty="0">
                <a:latin typeface="Microsoft Sans Serif"/>
                <a:cs typeface="Microsoft Sans Serif"/>
              </a:rPr>
              <a:t> </a:t>
            </a:r>
            <a:r>
              <a:rPr sz="550" spc="10" dirty="0">
                <a:latin typeface="Microsoft Sans Serif"/>
                <a:cs typeface="Microsoft Sans Serif"/>
              </a:rPr>
              <a:t>el</a:t>
            </a:r>
            <a:r>
              <a:rPr sz="550" spc="-5" dirty="0">
                <a:latin typeface="Microsoft Sans Serif"/>
                <a:cs typeface="Microsoft Sans Serif"/>
              </a:rPr>
              <a:t> </a:t>
            </a:r>
            <a:r>
              <a:rPr sz="550" spc="25" dirty="0">
                <a:latin typeface="Microsoft Sans Serif"/>
                <a:cs typeface="Microsoft Sans Serif"/>
              </a:rPr>
              <a:t>generador</a:t>
            </a:r>
            <a:endParaRPr sz="550">
              <a:latin typeface="Microsoft Sans Serif"/>
              <a:cs typeface="Microsoft Sans Serif"/>
            </a:endParaRPr>
          </a:p>
        </p:txBody>
      </p:sp>
      <p:sp>
        <p:nvSpPr>
          <p:cNvPr id="118" name="object 118"/>
          <p:cNvSpPr txBox="1"/>
          <p:nvPr/>
        </p:nvSpPr>
        <p:spPr>
          <a:xfrm>
            <a:off x="6859861" y="4168658"/>
            <a:ext cx="547795" cy="120546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sz="700" spc="25" dirty="0">
                <a:latin typeface="Microsoft Sans Serif"/>
                <a:cs typeface="Microsoft Sans Serif"/>
              </a:rPr>
              <a:t>Mvar</a:t>
            </a:r>
            <a:endParaRPr sz="700">
              <a:latin typeface="Microsoft Sans Serif"/>
              <a:cs typeface="Microsoft Sans Serif"/>
            </a:endParaRPr>
          </a:p>
        </p:txBody>
      </p:sp>
      <p:sp>
        <p:nvSpPr>
          <p:cNvPr id="119" name="object 119"/>
          <p:cNvSpPr txBox="1"/>
          <p:nvPr/>
        </p:nvSpPr>
        <p:spPr>
          <a:xfrm>
            <a:off x="3760645" y="4253083"/>
            <a:ext cx="1079520" cy="213360"/>
          </a:xfrm>
          <a:prstGeom prst="rect">
            <a:avLst/>
          </a:prstGeom>
        </p:spPr>
        <p:txBody>
          <a:bodyPr vert="horz" wrap="square" lIns="0" tIns="36830" rIns="0" bIns="0" rtlCol="0">
            <a:spAutoFit/>
          </a:bodyPr>
          <a:lstStyle/>
          <a:p>
            <a:pPr marL="34925">
              <a:lnSpc>
                <a:spcPct val="100000"/>
              </a:lnSpc>
              <a:spcBef>
                <a:spcPts val="290"/>
              </a:spcBef>
            </a:pPr>
            <a:r>
              <a:rPr sz="350" spc="10" dirty="0">
                <a:latin typeface="Microsoft Sans Serif"/>
                <a:cs typeface="Microsoft Sans Serif"/>
              </a:rPr>
              <a:t>Extremo</a:t>
            </a:r>
            <a:r>
              <a:rPr sz="350" spc="-5" dirty="0">
                <a:latin typeface="Microsoft Sans Serif"/>
                <a:cs typeface="Microsoft Sans Serif"/>
              </a:rPr>
              <a:t> </a:t>
            </a:r>
            <a:r>
              <a:rPr sz="350" spc="10" dirty="0">
                <a:latin typeface="Microsoft Sans Serif"/>
                <a:cs typeface="Microsoft Sans Serif"/>
              </a:rPr>
              <a:t>del</a:t>
            </a:r>
            <a:r>
              <a:rPr sz="350" spc="-5" dirty="0">
                <a:latin typeface="Microsoft Sans Serif"/>
                <a:cs typeface="Microsoft Sans Serif"/>
              </a:rPr>
              <a:t> </a:t>
            </a:r>
            <a:r>
              <a:rPr sz="350" spc="10" dirty="0">
                <a:latin typeface="Microsoft Sans Serif"/>
                <a:cs typeface="Microsoft Sans Serif"/>
              </a:rPr>
              <a:t>estator</a:t>
            </a:r>
            <a:endParaRPr sz="350">
              <a:latin typeface="Microsoft Sans Serif"/>
              <a:cs typeface="Microsoft Sans Serif"/>
            </a:endParaRPr>
          </a:p>
          <a:p>
            <a:pPr marL="12700">
              <a:lnSpc>
                <a:spcPct val="100000"/>
              </a:lnSpc>
              <a:spcBef>
                <a:spcPts val="270"/>
              </a:spcBef>
            </a:pPr>
            <a:r>
              <a:rPr sz="500" spc="25" dirty="0">
                <a:latin typeface="Microsoft Sans Serif"/>
                <a:cs typeface="Microsoft Sans Serif"/>
              </a:rPr>
              <a:t>hierro</a:t>
            </a:r>
            <a:r>
              <a:rPr sz="500" spc="-5" dirty="0">
                <a:latin typeface="Microsoft Sans Serif"/>
                <a:cs typeface="Microsoft Sans Serif"/>
              </a:rPr>
              <a:t> </a:t>
            </a:r>
            <a:r>
              <a:rPr sz="500" spc="20" dirty="0">
                <a:latin typeface="Microsoft Sans Serif"/>
                <a:cs typeface="Microsoft Sans Serif"/>
              </a:rPr>
              <a:t>limitado</a:t>
            </a:r>
            <a:endParaRPr sz="500">
              <a:latin typeface="Microsoft Sans Serif"/>
              <a:cs typeface="Microsoft Sans Serif"/>
            </a:endParaRPr>
          </a:p>
        </p:txBody>
      </p:sp>
      <p:sp>
        <p:nvSpPr>
          <p:cNvPr id="120" name="object 120"/>
          <p:cNvSpPr txBox="1"/>
          <p:nvPr/>
        </p:nvSpPr>
        <p:spPr>
          <a:xfrm>
            <a:off x="5078808" y="4238014"/>
            <a:ext cx="1197844" cy="19749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7145">
              <a:lnSpc>
                <a:spcPct val="100000"/>
              </a:lnSpc>
              <a:spcBef>
                <a:spcPts val="100"/>
              </a:spcBef>
            </a:pPr>
            <a:r>
              <a:rPr sz="550" spc="5" dirty="0">
                <a:latin typeface="Microsoft Sans Serif"/>
                <a:cs typeface="Microsoft Sans Serif"/>
              </a:rPr>
              <a:t>Estado</a:t>
            </a:r>
            <a:r>
              <a:rPr sz="550" spc="-5" dirty="0">
                <a:latin typeface="Microsoft Sans Serif"/>
                <a:cs typeface="Microsoft Sans Serif"/>
              </a:rPr>
              <a:t> </a:t>
            </a:r>
            <a:r>
              <a:rPr sz="550" spc="10" dirty="0">
                <a:latin typeface="Microsoft Sans Serif"/>
                <a:cs typeface="Microsoft Sans Serif"/>
              </a:rPr>
              <a:t>estable</a:t>
            </a:r>
            <a:endParaRPr sz="550">
              <a:latin typeface="Microsoft Sans Serif"/>
              <a:cs typeface="Microsoft Sans Serif"/>
            </a:endParaRPr>
          </a:p>
          <a:p>
            <a:pPr marL="12700">
              <a:lnSpc>
                <a:spcPct val="100000"/>
              </a:lnSpc>
              <a:spcBef>
                <a:spcPts val="330"/>
              </a:spcBef>
            </a:pPr>
            <a:r>
              <a:rPr sz="400" spc="10" dirty="0">
                <a:latin typeface="Microsoft Sans Serif"/>
                <a:cs typeface="Microsoft Sans Serif"/>
              </a:rPr>
              <a:t>Límite</a:t>
            </a:r>
            <a:r>
              <a:rPr sz="400" spc="-25" dirty="0">
                <a:latin typeface="Microsoft Sans Serif"/>
                <a:cs typeface="Microsoft Sans Serif"/>
              </a:rPr>
              <a:t> </a:t>
            </a:r>
            <a:r>
              <a:rPr sz="400" spc="10" dirty="0">
                <a:latin typeface="Microsoft Sans Serif"/>
                <a:cs typeface="Microsoft Sans Serif"/>
              </a:rPr>
              <a:t>de</a:t>
            </a:r>
            <a:r>
              <a:rPr sz="400" spc="-25" dirty="0">
                <a:latin typeface="Microsoft Sans Serif"/>
                <a:cs typeface="Microsoft Sans Serif"/>
              </a:rPr>
              <a:t> </a:t>
            </a:r>
            <a:r>
              <a:rPr sz="400" spc="10" dirty="0">
                <a:latin typeface="Microsoft Sans Serif"/>
                <a:cs typeface="Microsoft Sans Serif"/>
              </a:rPr>
              <a:t>estabilidad</a:t>
            </a:r>
            <a:endParaRPr sz="400">
              <a:latin typeface="Microsoft Sans Serif"/>
              <a:cs typeface="Microsoft Sans Serif"/>
            </a:endParaRPr>
          </a:p>
        </p:txBody>
      </p:sp>
      <p:sp>
        <p:nvSpPr>
          <p:cNvPr id="121" name="object 121"/>
          <p:cNvSpPr txBox="1"/>
          <p:nvPr/>
        </p:nvSpPr>
        <p:spPr>
          <a:xfrm>
            <a:off x="1415188" y="4556002"/>
            <a:ext cx="6109004" cy="112851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sz="650" spc="-5" dirty="0">
                <a:latin typeface="Microsoft Sans Serif"/>
                <a:cs typeface="Microsoft Sans Serif"/>
              </a:rPr>
              <a:t>Fig.</a:t>
            </a:r>
            <a:r>
              <a:rPr sz="650" dirty="0">
                <a:latin typeface="Microsoft Sans Serif"/>
                <a:cs typeface="Microsoft Sans Serif"/>
              </a:rPr>
              <a:t> 11. </a:t>
            </a:r>
            <a:r>
              <a:rPr sz="650" spc="5" dirty="0">
                <a:latin typeface="Microsoft Sans Serif"/>
                <a:cs typeface="Microsoft Sans Serif"/>
              </a:rPr>
              <a:t>Curva </a:t>
            </a:r>
            <a:r>
              <a:rPr sz="650" spc="20" dirty="0">
                <a:latin typeface="Microsoft Sans Serif"/>
                <a:cs typeface="Microsoft Sans Serif"/>
              </a:rPr>
              <a:t>de</a:t>
            </a:r>
            <a:r>
              <a:rPr sz="650" dirty="0">
                <a:latin typeface="Microsoft Sans Serif"/>
                <a:cs typeface="Microsoft Sans Serif"/>
              </a:rPr>
              <a:t> </a:t>
            </a:r>
            <a:r>
              <a:rPr sz="650" spc="10" dirty="0">
                <a:latin typeface="Microsoft Sans Serif"/>
                <a:cs typeface="Microsoft Sans Serif"/>
              </a:rPr>
              <a:t>capacidad</a:t>
            </a:r>
            <a:r>
              <a:rPr sz="650" spc="5" dirty="0">
                <a:latin typeface="Microsoft Sans Serif"/>
                <a:cs typeface="Microsoft Sans Serif"/>
              </a:rPr>
              <a:t> </a:t>
            </a:r>
            <a:r>
              <a:rPr sz="650" spc="20" dirty="0">
                <a:latin typeface="Microsoft Sans Serif"/>
                <a:cs typeface="Microsoft Sans Serif"/>
              </a:rPr>
              <a:t>típica</a:t>
            </a:r>
            <a:r>
              <a:rPr sz="650" dirty="0">
                <a:latin typeface="Microsoft Sans Serif"/>
                <a:cs typeface="Microsoft Sans Serif"/>
              </a:rPr>
              <a:t> </a:t>
            </a:r>
            <a:r>
              <a:rPr sz="650" spc="20" dirty="0">
                <a:latin typeface="Microsoft Sans Serif"/>
                <a:cs typeface="Microsoft Sans Serif"/>
              </a:rPr>
              <a:t>del</a:t>
            </a:r>
            <a:r>
              <a:rPr sz="650" spc="5" dirty="0">
                <a:latin typeface="Microsoft Sans Serif"/>
                <a:cs typeface="Microsoft Sans Serif"/>
              </a:rPr>
              <a:t> </a:t>
            </a:r>
            <a:r>
              <a:rPr sz="650" spc="25" dirty="0">
                <a:latin typeface="Microsoft Sans Serif"/>
                <a:cs typeface="Microsoft Sans Serif"/>
              </a:rPr>
              <a:t>generador</a:t>
            </a:r>
            <a:r>
              <a:rPr sz="650" dirty="0">
                <a:latin typeface="Microsoft Sans Serif"/>
                <a:cs typeface="Microsoft Sans Serif"/>
              </a:rPr>
              <a:t> </a:t>
            </a:r>
            <a:r>
              <a:rPr sz="650" spc="5" dirty="0">
                <a:latin typeface="Microsoft Sans Serif"/>
                <a:cs typeface="Microsoft Sans Serif"/>
              </a:rPr>
              <a:t>y </a:t>
            </a:r>
            <a:r>
              <a:rPr sz="650" spc="20" dirty="0">
                <a:latin typeface="Microsoft Sans Serif"/>
                <a:cs typeface="Microsoft Sans Serif"/>
              </a:rPr>
              <a:t>límites</a:t>
            </a:r>
            <a:r>
              <a:rPr sz="650" dirty="0">
                <a:latin typeface="Microsoft Sans Serif"/>
                <a:cs typeface="Microsoft Sans Serif"/>
              </a:rPr>
              <a:t> </a:t>
            </a:r>
            <a:r>
              <a:rPr sz="650" spc="20" dirty="0">
                <a:latin typeface="Microsoft Sans Serif"/>
                <a:cs typeface="Microsoft Sans Serif"/>
              </a:rPr>
              <a:t>operativos</a:t>
            </a:r>
            <a:endParaRPr sz="650">
              <a:latin typeface="Microsoft Sans Serif"/>
              <a:cs typeface="Microsoft Sans Serif"/>
            </a:endParaRPr>
          </a:p>
        </p:txBody>
      </p:sp>
      <p:sp>
        <p:nvSpPr>
          <p:cNvPr id="122" name="object 122"/>
          <p:cNvSpPr txBox="1"/>
          <p:nvPr/>
        </p:nvSpPr>
        <p:spPr>
          <a:xfrm>
            <a:off x="1415216" y="4718683"/>
            <a:ext cx="7388652" cy="1861022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 marR="5080" indent="154940">
              <a:lnSpc>
                <a:spcPct val="143000"/>
              </a:lnSpc>
              <a:spcBef>
                <a:spcPts val="100"/>
              </a:spcBef>
            </a:pPr>
            <a:r>
              <a:rPr sz="700" spc="-30" dirty="0">
                <a:latin typeface="Microsoft Sans Serif"/>
                <a:cs typeface="Microsoft Sans Serif"/>
              </a:rPr>
              <a:t>El </a:t>
            </a:r>
            <a:r>
              <a:rPr sz="700" spc="30" dirty="0">
                <a:latin typeface="Microsoft Sans Serif"/>
                <a:cs typeface="Microsoft Sans Serif"/>
              </a:rPr>
              <a:t>límite </a:t>
            </a:r>
            <a:r>
              <a:rPr sz="700" spc="20" dirty="0">
                <a:latin typeface="Microsoft Sans Serif"/>
                <a:cs typeface="Microsoft Sans Serif"/>
              </a:rPr>
              <a:t>del devanado del </a:t>
            </a:r>
            <a:r>
              <a:rPr sz="700" spc="25" dirty="0">
                <a:latin typeface="Microsoft Sans Serif"/>
                <a:cs typeface="Microsoft Sans Serif"/>
              </a:rPr>
              <a:t>estator </a:t>
            </a:r>
            <a:r>
              <a:rPr sz="700" spc="-5" dirty="0">
                <a:latin typeface="Microsoft Sans Serif"/>
                <a:cs typeface="Microsoft Sans Serif"/>
              </a:rPr>
              <a:t>es </a:t>
            </a:r>
            <a:r>
              <a:rPr sz="700" spc="30" dirty="0">
                <a:latin typeface="Microsoft Sans Serif"/>
                <a:cs typeface="Microsoft Sans Serif"/>
              </a:rPr>
              <a:t>una </a:t>
            </a:r>
            <a:r>
              <a:rPr sz="700" spc="20" dirty="0">
                <a:latin typeface="Microsoft Sans Serif"/>
                <a:cs typeface="Microsoft Sans Serif"/>
              </a:rPr>
              <a:t>condición </a:t>
            </a:r>
            <a:r>
              <a:rPr sz="700" dirty="0">
                <a:latin typeface="Microsoft Sans Serif"/>
                <a:cs typeface="Microsoft Sans Serif"/>
              </a:rPr>
              <a:t>a </a:t>
            </a:r>
            <a:r>
              <a:rPr sz="700" spc="30" dirty="0">
                <a:latin typeface="Microsoft Sans Serif"/>
                <a:cs typeface="Microsoft Sans Serif"/>
              </a:rPr>
              <a:t>largo </a:t>
            </a:r>
            <a:r>
              <a:rPr sz="700" spc="15" dirty="0">
                <a:latin typeface="Microsoft Sans Serif"/>
                <a:cs typeface="Microsoft Sans Serif"/>
              </a:rPr>
              <a:t>plazo </a:t>
            </a:r>
            <a:r>
              <a:rPr sz="700" spc="20" dirty="0">
                <a:latin typeface="Microsoft Sans Serif"/>
                <a:cs typeface="Microsoft Sans Serif"/>
              </a:rPr>
              <a:t>relativa </a:t>
            </a:r>
            <a:r>
              <a:rPr sz="700" spc="-175" dirty="0">
                <a:latin typeface="Microsoft Sans Serif"/>
                <a:cs typeface="Microsoft Sans Serif"/>
              </a:rPr>
              <a:t> </a:t>
            </a:r>
            <a:r>
              <a:rPr sz="700" dirty="0">
                <a:latin typeface="Microsoft Sans Serif"/>
                <a:cs typeface="Microsoft Sans Serif"/>
              </a:rPr>
              <a:t>a </a:t>
            </a:r>
            <a:r>
              <a:rPr sz="700" spc="10" dirty="0">
                <a:latin typeface="Microsoft Sans Serif"/>
                <a:cs typeface="Microsoft Sans Serif"/>
              </a:rPr>
              <a:t>la capacidad </a:t>
            </a:r>
            <a:r>
              <a:rPr sz="700" spc="20" dirty="0">
                <a:latin typeface="Microsoft Sans Serif"/>
                <a:cs typeface="Microsoft Sans Serif"/>
              </a:rPr>
              <a:t>de </a:t>
            </a:r>
            <a:r>
              <a:rPr sz="700" spc="15" dirty="0">
                <a:latin typeface="Microsoft Sans Serif"/>
                <a:cs typeface="Microsoft Sans Serif"/>
              </a:rPr>
              <a:t>carga </a:t>
            </a:r>
            <a:r>
              <a:rPr sz="700" spc="20" dirty="0">
                <a:latin typeface="Microsoft Sans Serif"/>
                <a:cs typeface="Microsoft Sans Serif"/>
              </a:rPr>
              <a:t>de </a:t>
            </a:r>
            <a:r>
              <a:rPr sz="700" spc="10" dirty="0">
                <a:latin typeface="Microsoft Sans Serif"/>
                <a:cs typeface="Microsoft Sans Serif"/>
              </a:rPr>
              <a:t>los </a:t>
            </a:r>
            <a:r>
              <a:rPr sz="700" spc="15" dirty="0">
                <a:latin typeface="Microsoft Sans Serif"/>
                <a:cs typeface="Microsoft Sans Serif"/>
              </a:rPr>
              <a:t>devanados </a:t>
            </a:r>
            <a:r>
              <a:rPr sz="700" spc="20" dirty="0">
                <a:latin typeface="Microsoft Sans Serif"/>
                <a:cs typeface="Microsoft Sans Serif"/>
              </a:rPr>
              <a:t>del </a:t>
            </a:r>
            <a:r>
              <a:rPr sz="700" spc="25" dirty="0">
                <a:latin typeface="Microsoft Sans Serif"/>
                <a:cs typeface="Microsoft Sans Serif"/>
              </a:rPr>
              <a:t>generador. </a:t>
            </a:r>
            <a:r>
              <a:rPr sz="700" spc="-30" dirty="0">
                <a:latin typeface="Microsoft Sans Serif"/>
                <a:cs typeface="Microsoft Sans Serif"/>
              </a:rPr>
              <a:t>El </a:t>
            </a:r>
            <a:r>
              <a:rPr sz="700" spc="30" dirty="0">
                <a:latin typeface="Microsoft Sans Serif"/>
                <a:cs typeface="Microsoft Sans Serif"/>
              </a:rPr>
              <a:t>límite </a:t>
            </a:r>
            <a:r>
              <a:rPr sz="700" spc="20" dirty="0">
                <a:latin typeface="Microsoft Sans Serif"/>
                <a:cs typeface="Microsoft Sans Serif"/>
              </a:rPr>
              <a:t>de </a:t>
            </a:r>
            <a:r>
              <a:rPr sz="700" spc="25" dirty="0">
                <a:latin typeface="Microsoft Sans Serif"/>
                <a:cs typeface="Microsoft Sans Serif"/>
              </a:rPr>
              <a:t> </a:t>
            </a:r>
            <a:r>
              <a:rPr sz="700" spc="20" dirty="0">
                <a:latin typeface="Microsoft Sans Serif"/>
                <a:cs typeface="Microsoft Sans Serif"/>
              </a:rPr>
              <a:t>devanado del </a:t>
            </a:r>
            <a:r>
              <a:rPr sz="700" spc="45" dirty="0">
                <a:latin typeface="Microsoft Sans Serif"/>
                <a:cs typeface="Microsoft Sans Serif"/>
              </a:rPr>
              <a:t>rotor </a:t>
            </a:r>
            <a:r>
              <a:rPr sz="700" spc="-5" dirty="0">
                <a:latin typeface="Microsoft Sans Serif"/>
                <a:cs typeface="Microsoft Sans Serif"/>
              </a:rPr>
              <a:t>es </a:t>
            </a:r>
            <a:r>
              <a:rPr sz="700" spc="25" dirty="0">
                <a:latin typeface="Microsoft Sans Serif"/>
                <a:cs typeface="Microsoft Sans Serif"/>
              </a:rPr>
              <a:t>relativo </a:t>
            </a:r>
            <a:r>
              <a:rPr sz="700" dirty="0">
                <a:latin typeface="Microsoft Sans Serif"/>
                <a:cs typeface="Microsoft Sans Serif"/>
              </a:rPr>
              <a:t>a </a:t>
            </a:r>
            <a:r>
              <a:rPr sz="700" spc="10" dirty="0">
                <a:latin typeface="Microsoft Sans Serif"/>
                <a:cs typeface="Microsoft Sans Serif"/>
              </a:rPr>
              <a:t>la capacidad </a:t>
            </a:r>
            <a:r>
              <a:rPr sz="700" spc="20" dirty="0">
                <a:latin typeface="Microsoft Sans Serif"/>
                <a:cs typeface="Microsoft Sans Serif"/>
              </a:rPr>
              <a:t>de </a:t>
            </a:r>
            <a:r>
              <a:rPr sz="700" spc="30" dirty="0">
                <a:latin typeface="Microsoft Sans Serif"/>
                <a:cs typeface="Microsoft Sans Serif"/>
              </a:rPr>
              <a:t>transporte </a:t>
            </a:r>
            <a:r>
              <a:rPr sz="700" spc="20" dirty="0">
                <a:latin typeface="Microsoft Sans Serif"/>
                <a:cs typeface="Microsoft Sans Serif"/>
              </a:rPr>
              <a:t>de </a:t>
            </a:r>
            <a:r>
              <a:rPr sz="700" spc="25" dirty="0">
                <a:latin typeface="Microsoft Sans Serif"/>
                <a:cs typeface="Microsoft Sans Serif"/>
              </a:rPr>
              <a:t>corriente </a:t>
            </a:r>
            <a:r>
              <a:rPr sz="700" spc="20" dirty="0">
                <a:latin typeface="Microsoft Sans Serif"/>
                <a:cs typeface="Microsoft Sans Serif"/>
              </a:rPr>
              <a:t>del </a:t>
            </a:r>
            <a:r>
              <a:rPr sz="700" spc="-175" dirty="0">
                <a:latin typeface="Microsoft Sans Serif"/>
                <a:cs typeface="Microsoft Sans Serif"/>
              </a:rPr>
              <a:t> </a:t>
            </a:r>
            <a:r>
              <a:rPr sz="700" spc="35" dirty="0">
                <a:latin typeface="Microsoft Sans Serif"/>
                <a:cs typeface="Microsoft Sans Serif"/>
              </a:rPr>
              <a:t>rotor. </a:t>
            </a:r>
            <a:r>
              <a:rPr sz="700" spc="20" dirty="0">
                <a:latin typeface="Microsoft Sans Serif"/>
                <a:cs typeface="Microsoft Sans Serif"/>
              </a:rPr>
              <a:t>También </a:t>
            </a:r>
            <a:r>
              <a:rPr sz="700" spc="-5" dirty="0">
                <a:latin typeface="Microsoft Sans Serif"/>
                <a:cs typeface="Microsoft Sans Serif"/>
              </a:rPr>
              <a:t>se </a:t>
            </a:r>
            <a:r>
              <a:rPr sz="700" spc="5" dirty="0">
                <a:latin typeface="Microsoft Sans Serif"/>
                <a:cs typeface="Microsoft Sans Serif"/>
              </a:rPr>
              <a:t>asocia </a:t>
            </a:r>
            <a:r>
              <a:rPr sz="700" spc="20" dirty="0">
                <a:latin typeface="Microsoft Sans Serif"/>
                <a:cs typeface="Microsoft Sans Serif"/>
              </a:rPr>
              <a:t>con </a:t>
            </a:r>
            <a:r>
              <a:rPr sz="700" spc="15" dirty="0">
                <a:latin typeface="Microsoft Sans Serif"/>
                <a:cs typeface="Microsoft Sans Serif"/>
              </a:rPr>
              <a:t>condiciones </a:t>
            </a:r>
            <a:r>
              <a:rPr sz="700" spc="20" dirty="0">
                <a:latin typeface="Microsoft Sans Serif"/>
                <a:cs typeface="Microsoft Sans Serif"/>
              </a:rPr>
              <a:t>de </a:t>
            </a:r>
            <a:r>
              <a:rPr sz="700" spc="35" dirty="0">
                <a:latin typeface="Microsoft Sans Serif"/>
                <a:cs typeface="Microsoft Sans Serif"/>
              </a:rPr>
              <a:t>tiempo </a:t>
            </a:r>
            <a:r>
              <a:rPr sz="700" spc="20" dirty="0">
                <a:latin typeface="Microsoft Sans Serif"/>
                <a:cs typeface="Microsoft Sans Serif"/>
              </a:rPr>
              <a:t>más </a:t>
            </a:r>
            <a:r>
              <a:rPr sz="700" spc="30" dirty="0">
                <a:latin typeface="Microsoft Sans Serif"/>
                <a:cs typeface="Microsoft Sans Serif"/>
              </a:rPr>
              <a:t>prolongado. </a:t>
            </a:r>
            <a:r>
              <a:rPr sz="700" spc="-30" dirty="0">
                <a:latin typeface="Microsoft Sans Serif"/>
                <a:cs typeface="Microsoft Sans Serif"/>
              </a:rPr>
              <a:t>El </a:t>
            </a:r>
            <a:r>
              <a:rPr sz="700" spc="-25" dirty="0">
                <a:latin typeface="Microsoft Sans Serif"/>
                <a:cs typeface="Microsoft Sans Serif"/>
              </a:rPr>
              <a:t> </a:t>
            </a:r>
            <a:r>
              <a:rPr sz="700" spc="30" dirty="0">
                <a:latin typeface="Microsoft Sans Serif"/>
                <a:cs typeface="Microsoft Sans Serif"/>
              </a:rPr>
              <a:t>límite </a:t>
            </a:r>
            <a:r>
              <a:rPr sz="700" spc="20" dirty="0">
                <a:latin typeface="Microsoft Sans Serif"/>
                <a:cs typeface="Microsoft Sans Serif"/>
              </a:rPr>
              <a:t>de </a:t>
            </a:r>
            <a:r>
              <a:rPr sz="700" spc="35" dirty="0">
                <a:latin typeface="Microsoft Sans Serif"/>
                <a:cs typeface="Microsoft Sans Serif"/>
              </a:rPr>
              <a:t>hierro </a:t>
            </a:r>
            <a:r>
              <a:rPr sz="700" spc="20" dirty="0">
                <a:latin typeface="Microsoft Sans Serif"/>
                <a:cs typeface="Microsoft Sans Serif"/>
              </a:rPr>
              <a:t>del </a:t>
            </a:r>
            <a:r>
              <a:rPr sz="700" spc="25" dirty="0">
                <a:latin typeface="Microsoft Sans Serif"/>
                <a:cs typeface="Microsoft Sans Serif"/>
              </a:rPr>
              <a:t>estator </a:t>
            </a:r>
            <a:r>
              <a:rPr sz="700" spc="-5" dirty="0">
                <a:latin typeface="Microsoft Sans Serif"/>
                <a:cs typeface="Microsoft Sans Serif"/>
              </a:rPr>
              <a:t>es </a:t>
            </a:r>
            <a:r>
              <a:rPr sz="700" spc="30" dirty="0">
                <a:latin typeface="Microsoft Sans Serif"/>
                <a:cs typeface="Microsoft Sans Serif"/>
              </a:rPr>
              <a:t>una </a:t>
            </a:r>
            <a:r>
              <a:rPr sz="700" spc="20" dirty="0">
                <a:latin typeface="Microsoft Sans Serif"/>
                <a:cs typeface="Microsoft Sans Serif"/>
              </a:rPr>
              <a:t>condición de </a:t>
            </a:r>
            <a:r>
              <a:rPr sz="700" spc="35" dirty="0">
                <a:latin typeface="Microsoft Sans Serif"/>
                <a:cs typeface="Microsoft Sans Serif"/>
              </a:rPr>
              <a:t>tiempo </a:t>
            </a:r>
            <a:r>
              <a:rPr sz="700" spc="25" dirty="0">
                <a:latin typeface="Microsoft Sans Serif"/>
                <a:cs typeface="Microsoft Sans Serif"/>
              </a:rPr>
              <a:t>relativamente corto, </a:t>
            </a:r>
            <a:r>
              <a:rPr sz="700" spc="-175" dirty="0">
                <a:latin typeface="Microsoft Sans Serif"/>
                <a:cs typeface="Microsoft Sans Serif"/>
              </a:rPr>
              <a:t> </a:t>
            </a:r>
            <a:r>
              <a:rPr sz="700" spc="5" dirty="0">
                <a:latin typeface="Microsoft Sans Serif"/>
                <a:cs typeface="Microsoft Sans Serif"/>
              </a:rPr>
              <a:t>causada </a:t>
            </a:r>
            <a:r>
              <a:rPr sz="700" spc="40" dirty="0">
                <a:latin typeface="Microsoft Sans Serif"/>
                <a:cs typeface="Microsoft Sans Serif"/>
              </a:rPr>
              <a:t>por </a:t>
            </a:r>
            <a:r>
              <a:rPr sz="700" spc="30" dirty="0">
                <a:latin typeface="Microsoft Sans Serif"/>
                <a:cs typeface="Microsoft Sans Serif"/>
              </a:rPr>
              <a:t>una </a:t>
            </a:r>
            <a:r>
              <a:rPr sz="700" spc="20" dirty="0">
                <a:latin typeface="Microsoft Sans Serif"/>
                <a:cs typeface="Microsoft Sans Serif"/>
              </a:rPr>
              <a:t>reducción en </a:t>
            </a:r>
            <a:r>
              <a:rPr sz="700" spc="10" dirty="0">
                <a:latin typeface="Microsoft Sans Serif"/>
                <a:cs typeface="Microsoft Sans Serif"/>
              </a:rPr>
              <a:t>la </a:t>
            </a:r>
            <a:r>
              <a:rPr sz="700" spc="25" dirty="0">
                <a:latin typeface="Microsoft Sans Serif"/>
                <a:cs typeface="Microsoft Sans Serif"/>
              </a:rPr>
              <a:t>corriente </a:t>
            </a:r>
            <a:r>
              <a:rPr sz="700" spc="20" dirty="0">
                <a:latin typeface="Microsoft Sans Serif"/>
                <a:cs typeface="Microsoft Sans Serif"/>
              </a:rPr>
              <a:t>de </a:t>
            </a:r>
            <a:r>
              <a:rPr sz="700" spc="25" dirty="0">
                <a:latin typeface="Microsoft Sans Serif"/>
                <a:cs typeface="Microsoft Sans Serif"/>
              </a:rPr>
              <a:t>campo </a:t>
            </a:r>
            <a:r>
              <a:rPr sz="700" spc="15" dirty="0">
                <a:latin typeface="Microsoft Sans Serif"/>
                <a:cs typeface="Microsoft Sans Serif"/>
              </a:rPr>
              <a:t>hasta </a:t>
            </a:r>
            <a:r>
              <a:rPr sz="700" spc="10" dirty="0">
                <a:latin typeface="Microsoft Sans Serif"/>
                <a:cs typeface="Microsoft Sans Serif"/>
              </a:rPr>
              <a:t>el </a:t>
            </a:r>
            <a:r>
              <a:rPr sz="700" spc="40" dirty="0">
                <a:latin typeface="Microsoft Sans Serif"/>
                <a:cs typeface="Microsoft Sans Serif"/>
              </a:rPr>
              <a:t>punto </a:t>
            </a:r>
            <a:r>
              <a:rPr sz="700" spc="20" dirty="0">
                <a:latin typeface="Microsoft Sans Serif"/>
                <a:cs typeface="Microsoft Sans Serif"/>
              </a:rPr>
              <a:t>en </a:t>
            </a:r>
            <a:r>
              <a:rPr sz="700" spc="30" dirty="0">
                <a:latin typeface="Microsoft Sans Serif"/>
                <a:cs typeface="Microsoft Sans Serif"/>
              </a:rPr>
              <a:t>que </a:t>
            </a:r>
            <a:r>
              <a:rPr sz="700" spc="35" dirty="0">
                <a:latin typeface="Microsoft Sans Serif"/>
                <a:cs typeface="Microsoft Sans Serif"/>
              </a:rPr>
              <a:t> gran</a:t>
            </a:r>
            <a:r>
              <a:rPr sz="700" dirty="0">
                <a:latin typeface="Microsoft Sans Serif"/>
                <a:cs typeface="Microsoft Sans Serif"/>
              </a:rPr>
              <a:t> </a:t>
            </a:r>
            <a:r>
              <a:rPr sz="700" spc="30" dirty="0">
                <a:latin typeface="Microsoft Sans Serif"/>
                <a:cs typeface="Microsoft Sans Serif"/>
              </a:rPr>
              <a:t>parte</a:t>
            </a:r>
            <a:r>
              <a:rPr sz="700" dirty="0">
                <a:latin typeface="Microsoft Sans Serif"/>
                <a:cs typeface="Microsoft Sans Serif"/>
              </a:rPr>
              <a:t> </a:t>
            </a:r>
            <a:r>
              <a:rPr sz="700" spc="20" dirty="0">
                <a:latin typeface="Microsoft Sans Serif"/>
                <a:cs typeface="Microsoft Sans Serif"/>
              </a:rPr>
              <a:t>de</a:t>
            </a:r>
            <a:r>
              <a:rPr sz="700" dirty="0">
                <a:latin typeface="Microsoft Sans Serif"/>
                <a:cs typeface="Microsoft Sans Serif"/>
              </a:rPr>
              <a:t> </a:t>
            </a:r>
            <a:r>
              <a:rPr sz="700" spc="10" dirty="0">
                <a:latin typeface="Microsoft Sans Serif"/>
                <a:cs typeface="Microsoft Sans Serif"/>
              </a:rPr>
              <a:t>la</a:t>
            </a:r>
            <a:r>
              <a:rPr sz="700" dirty="0">
                <a:latin typeface="Microsoft Sans Serif"/>
                <a:cs typeface="Microsoft Sans Serif"/>
              </a:rPr>
              <a:t> </a:t>
            </a:r>
            <a:r>
              <a:rPr sz="700" spc="15" dirty="0">
                <a:latin typeface="Microsoft Sans Serif"/>
                <a:cs typeface="Microsoft Sans Serif"/>
              </a:rPr>
              <a:t>excitación</a:t>
            </a:r>
            <a:r>
              <a:rPr sz="700" spc="5" dirty="0">
                <a:latin typeface="Microsoft Sans Serif"/>
                <a:cs typeface="Microsoft Sans Serif"/>
              </a:rPr>
              <a:t> </a:t>
            </a:r>
            <a:r>
              <a:rPr sz="700" spc="-5" dirty="0">
                <a:latin typeface="Microsoft Sans Serif"/>
                <a:cs typeface="Microsoft Sans Serif"/>
              </a:rPr>
              <a:t>se</a:t>
            </a:r>
            <a:r>
              <a:rPr sz="700" dirty="0">
                <a:latin typeface="Microsoft Sans Serif"/>
                <a:cs typeface="Microsoft Sans Serif"/>
              </a:rPr>
              <a:t> </a:t>
            </a:r>
            <a:r>
              <a:rPr sz="700" spc="25" dirty="0">
                <a:latin typeface="Microsoft Sans Serif"/>
                <a:cs typeface="Microsoft Sans Serif"/>
              </a:rPr>
              <a:t>suministra</a:t>
            </a:r>
            <a:r>
              <a:rPr sz="700" dirty="0">
                <a:latin typeface="Microsoft Sans Serif"/>
                <a:cs typeface="Microsoft Sans Serif"/>
              </a:rPr>
              <a:t> </a:t>
            </a:r>
            <a:r>
              <a:rPr sz="700" spc="15" dirty="0">
                <a:latin typeface="Microsoft Sans Serif"/>
                <a:cs typeface="Microsoft Sans Serif"/>
              </a:rPr>
              <a:t>desde</a:t>
            </a:r>
            <a:r>
              <a:rPr sz="700" dirty="0">
                <a:latin typeface="Microsoft Sans Serif"/>
                <a:cs typeface="Microsoft Sans Serif"/>
              </a:rPr>
              <a:t> </a:t>
            </a:r>
            <a:r>
              <a:rPr sz="700" spc="10" dirty="0">
                <a:latin typeface="Microsoft Sans Serif"/>
                <a:cs typeface="Microsoft Sans Serif"/>
              </a:rPr>
              <a:t>el</a:t>
            </a:r>
            <a:r>
              <a:rPr sz="700" dirty="0">
                <a:latin typeface="Microsoft Sans Serif"/>
                <a:cs typeface="Microsoft Sans Serif"/>
              </a:rPr>
              <a:t> </a:t>
            </a:r>
            <a:r>
              <a:rPr sz="700" spc="15" dirty="0">
                <a:latin typeface="Microsoft Sans Serif"/>
                <a:cs typeface="Microsoft Sans Serif"/>
              </a:rPr>
              <a:t>sistema</a:t>
            </a:r>
            <a:r>
              <a:rPr sz="700" spc="5" dirty="0">
                <a:latin typeface="Microsoft Sans Serif"/>
                <a:cs typeface="Microsoft Sans Serif"/>
              </a:rPr>
              <a:t> </a:t>
            </a:r>
            <a:r>
              <a:rPr sz="700" spc="10" dirty="0">
                <a:latin typeface="Microsoft Sans Serif"/>
                <a:cs typeface="Microsoft Sans Serif"/>
              </a:rPr>
              <a:t>al</a:t>
            </a:r>
            <a:r>
              <a:rPr sz="700" dirty="0">
                <a:latin typeface="Microsoft Sans Serif"/>
                <a:cs typeface="Microsoft Sans Serif"/>
              </a:rPr>
              <a:t> </a:t>
            </a:r>
            <a:r>
              <a:rPr sz="700" spc="25" dirty="0">
                <a:latin typeface="Microsoft Sans Serif"/>
                <a:cs typeface="Microsoft Sans Serif"/>
              </a:rPr>
              <a:t>generador.</a:t>
            </a:r>
            <a:r>
              <a:rPr sz="700" dirty="0">
                <a:latin typeface="Microsoft Sans Serif"/>
                <a:cs typeface="Microsoft Sans Serif"/>
              </a:rPr>
              <a:t> </a:t>
            </a:r>
            <a:r>
              <a:rPr sz="700" spc="15" dirty="0">
                <a:latin typeface="Microsoft Sans Serif"/>
                <a:cs typeface="Microsoft Sans Serif"/>
              </a:rPr>
              <a:t>Una </a:t>
            </a:r>
            <a:r>
              <a:rPr sz="700" spc="-170" dirty="0">
                <a:latin typeface="Microsoft Sans Serif"/>
                <a:cs typeface="Microsoft Sans Serif"/>
              </a:rPr>
              <a:t> </a:t>
            </a:r>
            <a:r>
              <a:rPr sz="700" spc="15" dirty="0">
                <a:latin typeface="Microsoft Sans Serif"/>
                <a:cs typeface="Microsoft Sans Serif"/>
              </a:rPr>
              <a:t>subexcitación significativa </a:t>
            </a:r>
            <a:r>
              <a:rPr sz="700" spc="20" dirty="0">
                <a:latin typeface="Microsoft Sans Serif"/>
                <a:cs typeface="Microsoft Sans Serif"/>
              </a:rPr>
              <a:t>del </a:t>
            </a:r>
            <a:r>
              <a:rPr sz="700" spc="30" dirty="0">
                <a:latin typeface="Microsoft Sans Serif"/>
                <a:cs typeface="Microsoft Sans Serif"/>
              </a:rPr>
              <a:t>generador </a:t>
            </a:r>
            <a:r>
              <a:rPr sz="700" spc="20" dirty="0">
                <a:latin typeface="Microsoft Sans Serif"/>
                <a:cs typeface="Microsoft Sans Serif"/>
              </a:rPr>
              <a:t>satura </a:t>
            </a:r>
            <a:r>
              <a:rPr sz="700" spc="10" dirty="0">
                <a:latin typeface="Microsoft Sans Serif"/>
                <a:cs typeface="Microsoft Sans Serif"/>
              </a:rPr>
              <a:t>el </a:t>
            </a:r>
            <a:r>
              <a:rPr sz="700" spc="20" dirty="0">
                <a:latin typeface="Microsoft Sans Serif"/>
                <a:cs typeface="Microsoft Sans Serif"/>
              </a:rPr>
              <a:t>anillo de </a:t>
            </a:r>
            <a:r>
              <a:rPr sz="700" spc="25" dirty="0">
                <a:latin typeface="Microsoft Sans Serif"/>
                <a:cs typeface="Microsoft Sans Serif"/>
              </a:rPr>
              <a:t>retención </a:t>
            </a:r>
            <a:r>
              <a:rPr sz="700" spc="20" dirty="0">
                <a:latin typeface="Microsoft Sans Serif"/>
                <a:cs typeface="Microsoft Sans Serif"/>
              </a:rPr>
              <a:t>del </a:t>
            </a:r>
            <a:r>
              <a:rPr sz="700" spc="25" dirty="0">
                <a:latin typeface="Microsoft Sans Serif"/>
                <a:cs typeface="Microsoft Sans Serif"/>
              </a:rPr>
              <a:t> </a:t>
            </a:r>
            <a:r>
              <a:rPr sz="700" spc="35" dirty="0">
                <a:latin typeface="Microsoft Sans Serif"/>
                <a:cs typeface="Microsoft Sans Serif"/>
              </a:rPr>
              <a:t>rotor. </a:t>
            </a:r>
            <a:r>
              <a:rPr sz="700" spc="-15" dirty="0">
                <a:latin typeface="Microsoft Sans Serif"/>
                <a:cs typeface="Microsoft Sans Serif"/>
              </a:rPr>
              <a:t>Las </a:t>
            </a:r>
            <a:r>
              <a:rPr sz="700" spc="25" dirty="0">
                <a:latin typeface="Microsoft Sans Serif"/>
                <a:cs typeface="Microsoft Sans Serif"/>
              </a:rPr>
              <a:t>corrientes </a:t>
            </a:r>
            <a:r>
              <a:rPr sz="700" spc="15" dirty="0">
                <a:latin typeface="Microsoft Sans Serif"/>
                <a:cs typeface="Microsoft Sans Serif"/>
              </a:rPr>
              <a:t>parásitas </a:t>
            </a:r>
            <a:r>
              <a:rPr sz="700" spc="25" dirty="0">
                <a:latin typeface="Microsoft Sans Serif"/>
                <a:cs typeface="Microsoft Sans Serif"/>
              </a:rPr>
              <a:t>producidas </a:t>
            </a:r>
            <a:r>
              <a:rPr sz="700" spc="40" dirty="0">
                <a:latin typeface="Microsoft Sans Serif"/>
                <a:cs typeface="Microsoft Sans Serif"/>
              </a:rPr>
              <a:t>por </a:t>
            </a:r>
            <a:r>
              <a:rPr sz="700" spc="10" dirty="0">
                <a:latin typeface="Microsoft Sans Serif"/>
                <a:cs typeface="Microsoft Sans Serif"/>
              </a:rPr>
              <a:t>el </a:t>
            </a:r>
            <a:r>
              <a:rPr sz="700" spc="30" dirty="0">
                <a:latin typeface="Microsoft Sans Serif"/>
                <a:cs typeface="Microsoft Sans Serif"/>
              </a:rPr>
              <a:t>flujo </a:t>
            </a:r>
            <a:r>
              <a:rPr sz="700" spc="25" dirty="0">
                <a:latin typeface="Microsoft Sans Serif"/>
                <a:cs typeface="Microsoft Sans Serif"/>
              </a:rPr>
              <a:t>provocan </a:t>
            </a:r>
            <a:r>
              <a:rPr sz="700" spc="40" dirty="0">
                <a:latin typeface="Microsoft Sans Serif"/>
                <a:cs typeface="Microsoft Sans Serif"/>
              </a:rPr>
              <a:t>un </a:t>
            </a:r>
            <a:r>
              <a:rPr sz="700" spc="45" dirty="0">
                <a:latin typeface="Microsoft Sans Serif"/>
                <a:cs typeface="Microsoft Sans Serif"/>
              </a:rPr>
              <a:t> </a:t>
            </a:r>
            <a:r>
              <a:rPr sz="700" spc="25" dirty="0">
                <a:latin typeface="Microsoft Sans Serif"/>
                <a:cs typeface="Microsoft Sans Serif"/>
              </a:rPr>
              <a:t>calentamiento </a:t>
            </a:r>
            <a:r>
              <a:rPr sz="700" spc="10" dirty="0">
                <a:latin typeface="Microsoft Sans Serif"/>
                <a:cs typeface="Microsoft Sans Serif"/>
              </a:rPr>
              <a:t>localizado. </a:t>
            </a:r>
            <a:r>
              <a:rPr sz="700" spc="-5" dirty="0">
                <a:latin typeface="Microsoft Sans Serif"/>
                <a:cs typeface="Microsoft Sans Serif"/>
              </a:rPr>
              <a:t>Los </a:t>
            </a:r>
            <a:r>
              <a:rPr sz="700" spc="25" dirty="0">
                <a:latin typeface="Microsoft Sans Serif"/>
                <a:cs typeface="Microsoft Sans Serif"/>
              </a:rPr>
              <a:t>generadores enfriados </a:t>
            </a:r>
            <a:r>
              <a:rPr sz="700" spc="40" dirty="0">
                <a:latin typeface="Microsoft Sans Serif"/>
                <a:cs typeface="Microsoft Sans Serif"/>
              </a:rPr>
              <a:t>por </a:t>
            </a:r>
            <a:r>
              <a:rPr sz="700" spc="35" dirty="0">
                <a:latin typeface="Microsoft Sans Serif"/>
                <a:cs typeface="Microsoft Sans Serif"/>
              </a:rPr>
              <a:t>hidrógeno </a:t>
            </a:r>
            <a:r>
              <a:rPr sz="700" spc="25" dirty="0">
                <a:latin typeface="Microsoft Sans Serif"/>
                <a:cs typeface="Microsoft Sans Serif"/>
              </a:rPr>
              <a:t>tienen </a:t>
            </a:r>
            <a:r>
              <a:rPr sz="700" spc="30" dirty="0">
                <a:latin typeface="Microsoft Sans Serif"/>
                <a:cs typeface="Microsoft Sans Serif"/>
              </a:rPr>
              <a:t> </a:t>
            </a:r>
            <a:r>
              <a:rPr sz="700" spc="25" dirty="0">
                <a:latin typeface="Microsoft Sans Serif"/>
                <a:cs typeface="Microsoft Sans Serif"/>
              </a:rPr>
              <a:t>múltiples </a:t>
            </a:r>
            <a:r>
              <a:rPr sz="700" spc="10" dirty="0">
                <a:latin typeface="Microsoft Sans Serif"/>
                <a:cs typeface="Microsoft Sans Serif"/>
              </a:rPr>
              <a:t>curvas </a:t>
            </a:r>
            <a:r>
              <a:rPr sz="700" spc="20" dirty="0">
                <a:latin typeface="Microsoft Sans Serif"/>
                <a:cs typeface="Microsoft Sans Serif"/>
              </a:rPr>
              <a:t>de </a:t>
            </a:r>
            <a:r>
              <a:rPr sz="700" spc="10" dirty="0">
                <a:latin typeface="Microsoft Sans Serif"/>
                <a:cs typeface="Microsoft Sans Serif"/>
              </a:rPr>
              <a:t>capacidad </a:t>
            </a:r>
            <a:r>
              <a:rPr sz="700" spc="25" dirty="0">
                <a:latin typeface="Microsoft Sans Serif"/>
                <a:cs typeface="Microsoft Sans Serif"/>
              </a:rPr>
              <a:t>para reflejar </a:t>
            </a:r>
            <a:r>
              <a:rPr sz="700" spc="10" dirty="0">
                <a:latin typeface="Microsoft Sans Serif"/>
                <a:cs typeface="Microsoft Sans Serif"/>
              </a:rPr>
              <a:t>el </a:t>
            </a:r>
            <a:r>
              <a:rPr sz="700" spc="20" dirty="0">
                <a:latin typeface="Microsoft Sans Serif"/>
                <a:cs typeface="Microsoft Sans Serif"/>
              </a:rPr>
              <a:t>efecto de </a:t>
            </a:r>
            <a:r>
              <a:rPr sz="700" spc="30" dirty="0">
                <a:latin typeface="Microsoft Sans Serif"/>
                <a:cs typeface="Microsoft Sans Serif"/>
              </a:rPr>
              <a:t>operar </a:t>
            </a:r>
            <a:r>
              <a:rPr sz="700" dirty="0">
                <a:latin typeface="Microsoft Sans Serif"/>
                <a:cs typeface="Microsoft Sans Serif"/>
              </a:rPr>
              <a:t>a </a:t>
            </a:r>
            <a:r>
              <a:rPr sz="700" spc="25" dirty="0">
                <a:latin typeface="Microsoft Sans Serif"/>
                <a:cs typeface="Microsoft Sans Serif"/>
              </a:rPr>
              <a:t>diferentes </a:t>
            </a:r>
            <a:r>
              <a:rPr sz="700" spc="30" dirty="0">
                <a:latin typeface="Microsoft Sans Serif"/>
                <a:cs typeface="Microsoft Sans Serif"/>
              </a:rPr>
              <a:t> </a:t>
            </a:r>
            <a:r>
              <a:rPr sz="700" spc="15" dirty="0">
                <a:latin typeface="Microsoft Sans Serif"/>
                <a:cs typeface="Microsoft Sans Serif"/>
              </a:rPr>
              <a:t>presiones.</a:t>
            </a:r>
            <a:endParaRPr sz="700">
              <a:latin typeface="Microsoft Sans Serif"/>
              <a:cs typeface="Microsoft Sans Serif"/>
            </a:endParaRPr>
          </a:p>
          <a:p>
            <a:pPr marL="12700" marR="19050" indent="154940">
              <a:lnSpc>
                <a:spcPct val="143100"/>
              </a:lnSpc>
              <a:spcBef>
                <a:spcPts val="10"/>
              </a:spcBef>
            </a:pPr>
            <a:r>
              <a:rPr sz="700" spc="-5" dirty="0">
                <a:latin typeface="Microsoft Sans Serif"/>
                <a:cs typeface="Microsoft Sans Serif"/>
              </a:rPr>
              <a:t>Los </a:t>
            </a:r>
            <a:r>
              <a:rPr sz="700" spc="25" dirty="0">
                <a:latin typeface="Microsoft Sans Serif"/>
                <a:cs typeface="Microsoft Sans Serif"/>
              </a:rPr>
              <a:t>limitadores </a:t>
            </a:r>
            <a:r>
              <a:rPr sz="700" spc="20" dirty="0">
                <a:latin typeface="Microsoft Sans Serif"/>
                <a:cs typeface="Microsoft Sans Serif"/>
              </a:rPr>
              <a:t>de </a:t>
            </a:r>
            <a:r>
              <a:rPr sz="700" spc="30" dirty="0">
                <a:latin typeface="Microsoft Sans Serif"/>
                <a:cs typeface="Microsoft Sans Serif"/>
              </a:rPr>
              <a:t>control </a:t>
            </a:r>
            <a:r>
              <a:rPr sz="700" spc="20" dirty="0">
                <a:latin typeface="Microsoft Sans Serif"/>
                <a:cs typeface="Microsoft Sans Serif"/>
              </a:rPr>
              <a:t>de </a:t>
            </a:r>
            <a:r>
              <a:rPr sz="700" spc="15" dirty="0">
                <a:latin typeface="Microsoft Sans Serif"/>
                <a:cs typeface="Microsoft Sans Serif"/>
              </a:rPr>
              <a:t>excitación están </a:t>
            </a:r>
            <a:r>
              <a:rPr sz="700" spc="20" dirty="0">
                <a:latin typeface="Microsoft Sans Serif"/>
                <a:cs typeface="Microsoft Sans Serif"/>
              </a:rPr>
              <a:t>destinados </a:t>
            </a:r>
            <a:r>
              <a:rPr sz="700" dirty="0">
                <a:latin typeface="Microsoft Sans Serif"/>
                <a:cs typeface="Microsoft Sans Serif"/>
              </a:rPr>
              <a:t>a </a:t>
            </a:r>
            <a:r>
              <a:rPr sz="700" spc="35" dirty="0">
                <a:latin typeface="Microsoft Sans Serif"/>
                <a:cs typeface="Microsoft Sans Serif"/>
              </a:rPr>
              <a:t>limitar </a:t>
            </a:r>
            <a:r>
              <a:rPr sz="700" spc="10" dirty="0">
                <a:latin typeface="Microsoft Sans Serif"/>
                <a:cs typeface="Microsoft Sans Serif"/>
              </a:rPr>
              <a:t>la </a:t>
            </a:r>
            <a:r>
              <a:rPr sz="700" spc="15" dirty="0">
                <a:latin typeface="Microsoft Sans Serif"/>
                <a:cs typeface="Microsoft Sans Serif"/>
              </a:rPr>
              <a:t> </a:t>
            </a:r>
            <a:r>
              <a:rPr sz="700" spc="25" dirty="0">
                <a:latin typeface="Microsoft Sans Serif"/>
                <a:cs typeface="Microsoft Sans Serif"/>
              </a:rPr>
              <a:t>operación </a:t>
            </a:r>
            <a:r>
              <a:rPr sz="700" spc="20" dirty="0">
                <a:latin typeface="Microsoft Sans Serif"/>
                <a:cs typeface="Microsoft Sans Serif"/>
              </a:rPr>
              <a:t>del </a:t>
            </a:r>
            <a:r>
              <a:rPr sz="700" spc="30" dirty="0">
                <a:latin typeface="Microsoft Sans Serif"/>
                <a:cs typeface="Microsoft Sans Serif"/>
              </a:rPr>
              <a:t>generador </a:t>
            </a:r>
            <a:r>
              <a:rPr sz="700" spc="35" dirty="0">
                <a:latin typeface="Microsoft Sans Serif"/>
                <a:cs typeface="Microsoft Sans Serif"/>
              </a:rPr>
              <a:t>dentro </a:t>
            </a:r>
            <a:r>
              <a:rPr sz="700" spc="20" dirty="0">
                <a:latin typeface="Microsoft Sans Serif"/>
                <a:cs typeface="Microsoft Sans Serif"/>
              </a:rPr>
              <a:t>de </a:t>
            </a:r>
            <a:r>
              <a:rPr sz="700" dirty="0">
                <a:latin typeface="Microsoft Sans Serif"/>
                <a:cs typeface="Microsoft Sans Serif"/>
              </a:rPr>
              <a:t>sus </a:t>
            </a:r>
            <a:r>
              <a:rPr sz="700" spc="10" dirty="0">
                <a:latin typeface="Microsoft Sans Serif"/>
                <a:cs typeface="Microsoft Sans Serif"/>
              </a:rPr>
              <a:t>capacidades </a:t>
            </a:r>
            <a:r>
              <a:rPr sz="700" spc="20" dirty="0">
                <a:latin typeface="Microsoft Sans Serif"/>
                <a:cs typeface="Microsoft Sans Serif"/>
              </a:rPr>
              <a:t>continuas. </a:t>
            </a:r>
            <a:r>
              <a:rPr sz="700" spc="-10" dirty="0">
                <a:latin typeface="Microsoft Sans Serif"/>
                <a:cs typeface="Microsoft Sans Serif"/>
              </a:rPr>
              <a:t>La </a:t>
            </a:r>
            <a:r>
              <a:rPr sz="700" spc="-5" dirty="0">
                <a:latin typeface="Microsoft Sans Serif"/>
                <a:cs typeface="Microsoft Sans Serif"/>
              </a:rPr>
              <a:t>Fig. </a:t>
            </a:r>
            <a:r>
              <a:rPr sz="700" spc="10" dirty="0">
                <a:latin typeface="Microsoft Sans Serif"/>
                <a:cs typeface="Microsoft Sans Serif"/>
              </a:rPr>
              <a:t>11 </a:t>
            </a:r>
            <a:r>
              <a:rPr sz="700" spc="15" dirty="0">
                <a:latin typeface="Microsoft Sans Serif"/>
                <a:cs typeface="Microsoft Sans Serif"/>
              </a:rPr>
              <a:t> </a:t>
            </a:r>
            <a:r>
              <a:rPr sz="700" spc="25" dirty="0">
                <a:latin typeface="Microsoft Sans Serif"/>
                <a:cs typeface="Microsoft Sans Serif"/>
              </a:rPr>
              <a:t>ilustra </a:t>
            </a:r>
            <a:r>
              <a:rPr sz="700" spc="30" dirty="0">
                <a:latin typeface="Microsoft Sans Serif"/>
                <a:cs typeface="Microsoft Sans Serif"/>
              </a:rPr>
              <a:t>cómo </a:t>
            </a:r>
            <a:r>
              <a:rPr sz="700" spc="-5" dirty="0">
                <a:latin typeface="Microsoft Sans Serif"/>
                <a:cs typeface="Microsoft Sans Serif"/>
              </a:rPr>
              <a:t>se </a:t>
            </a:r>
            <a:r>
              <a:rPr sz="700" spc="30" dirty="0">
                <a:latin typeface="Microsoft Sans Serif"/>
                <a:cs typeface="Microsoft Sans Serif"/>
              </a:rPr>
              <a:t>pueden </a:t>
            </a:r>
            <a:r>
              <a:rPr sz="700" spc="25" dirty="0">
                <a:latin typeface="Microsoft Sans Serif"/>
                <a:cs typeface="Microsoft Sans Serif"/>
              </a:rPr>
              <a:t>trazar </a:t>
            </a:r>
            <a:r>
              <a:rPr sz="700" spc="10" dirty="0">
                <a:latin typeface="Microsoft Sans Serif"/>
                <a:cs typeface="Microsoft Sans Serif"/>
              </a:rPr>
              <a:t>estos </a:t>
            </a:r>
            <a:r>
              <a:rPr sz="700" spc="30" dirty="0">
                <a:latin typeface="Microsoft Sans Serif"/>
                <a:cs typeface="Microsoft Sans Serif"/>
              </a:rPr>
              <a:t>puntos </a:t>
            </a:r>
            <a:r>
              <a:rPr sz="700" spc="20" dirty="0">
                <a:latin typeface="Microsoft Sans Serif"/>
                <a:cs typeface="Microsoft Sans Serif"/>
              </a:rPr>
              <a:t>de </a:t>
            </a:r>
            <a:r>
              <a:rPr sz="700" spc="15" dirty="0">
                <a:latin typeface="Microsoft Sans Serif"/>
                <a:cs typeface="Microsoft Sans Serif"/>
              </a:rPr>
              <a:t>ajuste </a:t>
            </a:r>
            <a:r>
              <a:rPr sz="700" spc="20" dirty="0">
                <a:latin typeface="Microsoft Sans Serif"/>
                <a:cs typeface="Microsoft Sans Serif"/>
              </a:rPr>
              <a:t>del </a:t>
            </a:r>
            <a:r>
              <a:rPr sz="700" spc="35" dirty="0">
                <a:latin typeface="Microsoft Sans Serif"/>
                <a:cs typeface="Microsoft Sans Serif"/>
              </a:rPr>
              <a:t>limitador </a:t>
            </a:r>
            <a:r>
              <a:rPr sz="700" spc="20" dirty="0">
                <a:latin typeface="Microsoft Sans Serif"/>
                <a:cs typeface="Microsoft Sans Serif"/>
              </a:rPr>
              <a:t>en </a:t>
            </a:r>
            <a:r>
              <a:rPr sz="700" spc="30" dirty="0">
                <a:latin typeface="Microsoft Sans Serif"/>
                <a:cs typeface="Microsoft Sans Serif"/>
              </a:rPr>
              <a:t>una </a:t>
            </a:r>
            <a:r>
              <a:rPr sz="700" spc="35" dirty="0">
                <a:latin typeface="Microsoft Sans Serif"/>
                <a:cs typeface="Microsoft Sans Serif"/>
              </a:rPr>
              <a:t> </a:t>
            </a:r>
            <a:r>
              <a:rPr sz="700" spc="15" dirty="0">
                <a:latin typeface="Microsoft Sans Serif"/>
                <a:cs typeface="Microsoft Sans Serif"/>
              </a:rPr>
              <a:t>curva</a:t>
            </a:r>
            <a:r>
              <a:rPr sz="700" dirty="0">
                <a:latin typeface="Microsoft Sans Serif"/>
                <a:cs typeface="Microsoft Sans Serif"/>
              </a:rPr>
              <a:t> </a:t>
            </a:r>
            <a:r>
              <a:rPr sz="700" spc="20" dirty="0">
                <a:latin typeface="Microsoft Sans Serif"/>
                <a:cs typeface="Microsoft Sans Serif"/>
              </a:rPr>
              <a:t>de</a:t>
            </a:r>
            <a:r>
              <a:rPr sz="700" dirty="0">
                <a:latin typeface="Microsoft Sans Serif"/>
                <a:cs typeface="Microsoft Sans Serif"/>
              </a:rPr>
              <a:t> </a:t>
            </a:r>
            <a:r>
              <a:rPr sz="700" spc="10" dirty="0">
                <a:latin typeface="Microsoft Sans Serif"/>
                <a:cs typeface="Microsoft Sans Serif"/>
              </a:rPr>
              <a:t>capacidad</a:t>
            </a:r>
            <a:r>
              <a:rPr sz="700" spc="5" dirty="0">
                <a:latin typeface="Microsoft Sans Serif"/>
                <a:cs typeface="Microsoft Sans Serif"/>
              </a:rPr>
              <a:t> </a:t>
            </a:r>
            <a:r>
              <a:rPr sz="700" spc="20" dirty="0">
                <a:latin typeface="Microsoft Sans Serif"/>
                <a:cs typeface="Microsoft Sans Serif"/>
              </a:rPr>
              <a:t>de</a:t>
            </a:r>
            <a:r>
              <a:rPr sz="700" dirty="0">
                <a:latin typeface="Microsoft Sans Serif"/>
                <a:cs typeface="Microsoft Sans Serif"/>
              </a:rPr>
              <a:t> </a:t>
            </a:r>
            <a:r>
              <a:rPr sz="700" spc="30" dirty="0">
                <a:latin typeface="Microsoft Sans Serif"/>
                <a:cs typeface="Microsoft Sans Serif"/>
              </a:rPr>
              <a:t>generador</a:t>
            </a:r>
            <a:r>
              <a:rPr sz="700" dirty="0">
                <a:latin typeface="Microsoft Sans Serif"/>
                <a:cs typeface="Microsoft Sans Serif"/>
              </a:rPr>
              <a:t> </a:t>
            </a:r>
            <a:r>
              <a:rPr sz="700" spc="15" dirty="0">
                <a:latin typeface="Microsoft Sans Serif"/>
                <a:cs typeface="Microsoft Sans Serif"/>
              </a:rPr>
              <a:t>típica.</a:t>
            </a:r>
            <a:r>
              <a:rPr sz="700" spc="5" dirty="0">
                <a:latin typeface="Microsoft Sans Serif"/>
                <a:cs typeface="Microsoft Sans Serif"/>
              </a:rPr>
              <a:t> </a:t>
            </a:r>
            <a:r>
              <a:rPr sz="700" spc="20" dirty="0">
                <a:latin typeface="Microsoft Sans Serif"/>
                <a:cs typeface="Microsoft Sans Serif"/>
              </a:rPr>
              <a:t>Generalmente,</a:t>
            </a:r>
            <a:r>
              <a:rPr sz="700" dirty="0">
                <a:latin typeface="Microsoft Sans Serif"/>
                <a:cs typeface="Microsoft Sans Serif"/>
              </a:rPr>
              <a:t> </a:t>
            </a:r>
            <a:r>
              <a:rPr sz="700" spc="10" dirty="0">
                <a:latin typeface="Microsoft Sans Serif"/>
                <a:cs typeface="Microsoft Sans Serif"/>
              </a:rPr>
              <a:t>la</a:t>
            </a:r>
            <a:r>
              <a:rPr sz="700" spc="5" dirty="0">
                <a:latin typeface="Microsoft Sans Serif"/>
                <a:cs typeface="Microsoft Sans Serif"/>
              </a:rPr>
              <a:t> </a:t>
            </a:r>
            <a:r>
              <a:rPr sz="700" spc="25" dirty="0">
                <a:latin typeface="Microsoft Sans Serif"/>
                <a:cs typeface="Microsoft Sans Serif"/>
              </a:rPr>
              <a:t>configuración</a:t>
            </a:r>
            <a:r>
              <a:rPr sz="700" dirty="0">
                <a:latin typeface="Microsoft Sans Serif"/>
                <a:cs typeface="Microsoft Sans Serif"/>
              </a:rPr>
              <a:t> </a:t>
            </a:r>
            <a:r>
              <a:rPr sz="700" spc="20" dirty="0">
                <a:latin typeface="Microsoft Sans Serif"/>
                <a:cs typeface="Microsoft Sans Serif"/>
              </a:rPr>
              <a:t>del </a:t>
            </a:r>
            <a:r>
              <a:rPr sz="700" spc="-170" dirty="0">
                <a:latin typeface="Microsoft Sans Serif"/>
                <a:cs typeface="Microsoft Sans Serif"/>
              </a:rPr>
              <a:t> </a:t>
            </a:r>
            <a:r>
              <a:rPr sz="700" spc="30" dirty="0">
                <a:latin typeface="Microsoft Sans Serif"/>
                <a:cs typeface="Microsoft Sans Serif"/>
              </a:rPr>
              <a:t>control </a:t>
            </a:r>
            <a:r>
              <a:rPr sz="700" spc="-35" dirty="0">
                <a:latin typeface="Microsoft Sans Serif"/>
                <a:cs typeface="Microsoft Sans Serif"/>
              </a:rPr>
              <a:t>UEL </a:t>
            </a:r>
            <a:r>
              <a:rPr sz="700" spc="30" dirty="0">
                <a:latin typeface="Microsoft Sans Serif"/>
                <a:cs typeface="Microsoft Sans Serif"/>
              </a:rPr>
              <a:t>también </a:t>
            </a:r>
            <a:r>
              <a:rPr sz="700" spc="-5" dirty="0">
                <a:latin typeface="Microsoft Sans Serif"/>
                <a:cs typeface="Microsoft Sans Serif"/>
              </a:rPr>
              <a:t>se </a:t>
            </a:r>
            <a:r>
              <a:rPr sz="700" spc="25" dirty="0">
                <a:latin typeface="Microsoft Sans Serif"/>
                <a:cs typeface="Microsoft Sans Serif"/>
              </a:rPr>
              <a:t>coordinará </a:t>
            </a:r>
            <a:r>
              <a:rPr sz="700" spc="20" dirty="0">
                <a:latin typeface="Microsoft Sans Serif"/>
                <a:cs typeface="Microsoft Sans Serif"/>
              </a:rPr>
              <a:t>con </a:t>
            </a:r>
            <a:r>
              <a:rPr sz="700" spc="10" dirty="0">
                <a:latin typeface="Microsoft Sans Serif"/>
                <a:cs typeface="Microsoft Sans Serif"/>
              </a:rPr>
              <a:t>el </a:t>
            </a:r>
            <a:r>
              <a:rPr sz="700" spc="30" dirty="0">
                <a:latin typeface="Microsoft Sans Serif"/>
                <a:cs typeface="Microsoft Sans Serif"/>
              </a:rPr>
              <a:t>límite </a:t>
            </a:r>
            <a:r>
              <a:rPr sz="700" spc="20" dirty="0">
                <a:latin typeface="Microsoft Sans Serif"/>
                <a:cs typeface="Microsoft Sans Serif"/>
              </a:rPr>
              <a:t>de estabilidad en estado </a:t>
            </a:r>
            <a:r>
              <a:rPr sz="700" spc="25" dirty="0">
                <a:latin typeface="Microsoft Sans Serif"/>
                <a:cs typeface="Microsoft Sans Serif"/>
              </a:rPr>
              <a:t> </a:t>
            </a:r>
            <a:r>
              <a:rPr sz="700" spc="15" dirty="0">
                <a:latin typeface="Microsoft Sans Serif"/>
                <a:cs typeface="Microsoft Sans Serif"/>
              </a:rPr>
              <a:t>estable </a:t>
            </a:r>
            <a:r>
              <a:rPr sz="700" spc="20" dirty="0">
                <a:latin typeface="Microsoft Sans Serif"/>
                <a:cs typeface="Microsoft Sans Serif"/>
              </a:rPr>
              <a:t>del </a:t>
            </a:r>
            <a:r>
              <a:rPr sz="700" spc="25" dirty="0">
                <a:latin typeface="Microsoft Sans Serif"/>
                <a:cs typeface="Microsoft Sans Serif"/>
              </a:rPr>
              <a:t>generador, </a:t>
            </a:r>
            <a:r>
              <a:rPr sz="700" spc="30" dirty="0">
                <a:latin typeface="Microsoft Sans Serif"/>
                <a:cs typeface="Microsoft Sans Serif"/>
              </a:rPr>
              <a:t>que </a:t>
            </a:r>
            <a:r>
              <a:rPr sz="700" spc="-5" dirty="0">
                <a:latin typeface="Microsoft Sans Serif"/>
                <a:cs typeface="Microsoft Sans Serif"/>
              </a:rPr>
              <a:t>es </a:t>
            </a:r>
            <a:r>
              <a:rPr sz="700" spc="30" dirty="0">
                <a:latin typeface="Microsoft Sans Serif"/>
                <a:cs typeface="Microsoft Sans Serif"/>
              </a:rPr>
              <a:t>una función </a:t>
            </a:r>
            <a:r>
              <a:rPr sz="700" spc="20" dirty="0">
                <a:latin typeface="Microsoft Sans Serif"/>
                <a:cs typeface="Microsoft Sans Serif"/>
              </a:rPr>
              <a:t>de </a:t>
            </a:r>
            <a:r>
              <a:rPr sz="700" spc="10" dirty="0">
                <a:latin typeface="Microsoft Sans Serif"/>
                <a:cs typeface="Microsoft Sans Serif"/>
              </a:rPr>
              <a:t>la </a:t>
            </a:r>
            <a:r>
              <a:rPr sz="700" spc="20" dirty="0">
                <a:latin typeface="Microsoft Sans Serif"/>
                <a:cs typeface="Microsoft Sans Serif"/>
              </a:rPr>
              <a:t>impedancia del </a:t>
            </a:r>
            <a:r>
              <a:rPr sz="700" spc="25" dirty="0">
                <a:latin typeface="Microsoft Sans Serif"/>
                <a:cs typeface="Microsoft Sans Serif"/>
              </a:rPr>
              <a:t>generador, </a:t>
            </a:r>
            <a:r>
              <a:rPr sz="700" spc="-175" dirty="0">
                <a:latin typeface="Microsoft Sans Serif"/>
                <a:cs typeface="Microsoft Sans Serif"/>
              </a:rPr>
              <a:t> </a:t>
            </a:r>
            <a:r>
              <a:rPr sz="700" spc="10" dirty="0">
                <a:latin typeface="Microsoft Sans Serif"/>
                <a:cs typeface="Microsoft Sans Serif"/>
              </a:rPr>
              <a:t>la</a:t>
            </a:r>
            <a:r>
              <a:rPr sz="700" dirty="0">
                <a:latin typeface="Microsoft Sans Serif"/>
                <a:cs typeface="Microsoft Sans Serif"/>
              </a:rPr>
              <a:t> </a:t>
            </a:r>
            <a:r>
              <a:rPr sz="700" spc="20" dirty="0">
                <a:latin typeface="Microsoft Sans Serif"/>
                <a:cs typeface="Microsoft Sans Serif"/>
              </a:rPr>
              <a:t>impedancia</a:t>
            </a:r>
            <a:r>
              <a:rPr sz="700" dirty="0">
                <a:latin typeface="Microsoft Sans Serif"/>
                <a:cs typeface="Microsoft Sans Serif"/>
              </a:rPr>
              <a:t> </a:t>
            </a:r>
            <a:r>
              <a:rPr sz="700" spc="20" dirty="0">
                <a:latin typeface="Microsoft Sans Serif"/>
                <a:cs typeface="Microsoft Sans Serif"/>
              </a:rPr>
              <a:t>del</a:t>
            </a:r>
            <a:r>
              <a:rPr sz="700" dirty="0">
                <a:latin typeface="Microsoft Sans Serif"/>
                <a:cs typeface="Microsoft Sans Serif"/>
              </a:rPr>
              <a:t> </a:t>
            </a:r>
            <a:r>
              <a:rPr sz="700" spc="15" dirty="0">
                <a:latin typeface="Microsoft Sans Serif"/>
                <a:cs typeface="Microsoft Sans Serif"/>
              </a:rPr>
              <a:t>sistema</a:t>
            </a:r>
            <a:r>
              <a:rPr sz="700" dirty="0">
                <a:latin typeface="Microsoft Sans Serif"/>
                <a:cs typeface="Microsoft Sans Serif"/>
              </a:rPr>
              <a:t> </a:t>
            </a:r>
            <a:r>
              <a:rPr sz="700" spc="5" dirty="0">
                <a:latin typeface="Microsoft Sans Serif"/>
                <a:cs typeface="Microsoft Sans Serif"/>
              </a:rPr>
              <a:t>y</a:t>
            </a:r>
            <a:r>
              <a:rPr sz="700" dirty="0">
                <a:latin typeface="Microsoft Sans Serif"/>
                <a:cs typeface="Microsoft Sans Serif"/>
              </a:rPr>
              <a:t> </a:t>
            </a:r>
            <a:r>
              <a:rPr sz="700" spc="10" dirty="0">
                <a:latin typeface="Microsoft Sans Serif"/>
                <a:cs typeface="Microsoft Sans Serif"/>
              </a:rPr>
              <a:t>el</a:t>
            </a:r>
            <a:r>
              <a:rPr sz="700" dirty="0">
                <a:latin typeface="Microsoft Sans Serif"/>
                <a:cs typeface="Microsoft Sans Serif"/>
              </a:rPr>
              <a:t> </a:t>
            </a:r>
            <a:r>
              <a:rPr sz="700" spc="20" dirty="0">
                <a:latin typeface="Microsoft Sans Serif"/>
                <a:cs typeface="Microsoft Sans Serif"/>
              </a:rPr>
              <a:t>voltaje</a:t>
            </a:r>
            <a:r>
              <a:rPr sz="700" dirty="0">
                <a:latin typeface="Microsoft Sans Serif"/>
                <a:cs typeface="Microsoft Sans Serif"/>
              </a:rPr>
              <a:t> </a:t>
            </a:r>
            <a:r>
              <a:rPr sz="700" spc="20" dirty="0">
                <a:latin typeface="Microsoft Sans Serif"/>
                <a:cs typeface="Microsoft Sans Serif"/>
              </a:rPr>
              <a:t>del</a:t>
            </a:r>
            <a:r>
              <a:rPr sz="700" dirty="0">
                <a:latin typeface="Microsoft Sans Serif"/>
                <a:cs typeface="Microsoft Sans Serif"/>
              </a:rPr>
              <a:t> </a:t>
            </a:r>
            <a:r>
              <a:rPr sz="700" spc="35" dirty="0">
                <a:latin typeface="Microsoft Sans Serif"/>
                <a:cs typeface="Microsoft Sans Serif"/>
              </a:rPr>
              <a:t>terminal</a:t>
            </a:r>
            <a:r>
              <a:rPr sz="700" dirty="0">
                <a:latin typeface="Microsoft Sans Serif"/>
                <a:cs typeface="Microsoft Sans Serif"/>
              </a:rPr>
              <a:t> </a:t>
            </a:r>
            <a:r>
              <a:rPr sz="700" spc="20" dirty="0">
                <a:latin typeface="Microsoft Sans Serif"/>
                <a:cs typeface="Microsoft Sans Serif"/>
              </a:rPr>
              <a:t>del</a:t>
            </a:r>
            <a:r>
              <a:rPr sz="700" dirty="0">
                <a:latin typeface="Microsoft Sans Serif"/>
                <a:cs typeface="Microsoft Sans Serif"/>
              </a:rPr>
              <a:t> </a:t>
            </a:r>
            <a:r>
              <a:rPr sz="700" spc="25" dirty="0">
                <a:latin typeface="Microsoft Sans Serif"/>
                <a:cs typeface="Microsoft Sans Serif"/>
              </a:rPr>
              <a:t>generador.</a:t>
            </a:r>
            <a:r>
              <a:rPr sz="700" dirty="0">
                <a:latin typeface="Microsoft Sans Serif"/>
                <a:cs typeface="Microsoft Sans Serif"/>
              </a:rPr>
              <a:t> </a:t>
            </a:r>
            <a:r>
              <a:rPr sz="700" spc="-10" dirty="0">
                <a:latin typeface="Microsoft Sans Serif"/>
                <a:cs typeface="Microsoft Sans Serif"/>
              </a:rPr>
              <a:t>La</a:t>
            </a:r>
            <a:r>
              <a:rPr sz="700" dirty="0">
                <a:latin typeface="Microsoft Sans Serif"/>
                <a:cs typeface="Microsoft Sans Serif"/>
              </a:rPr>
              <a:t> </a:t>
            </a:r>
            <a:r>
              <a:rPr sz="700" spc="-5" dirty="0">
                <a:latin typeface="Microsoft Sans Serif"/>
                <a:cs typeface="Microsoft Sans Serif"/>
              </a:rPr>
              <a:t>Sección </a:t>
            </a:r>
            <a:r>
              <a:rPr sz="700" spc="-170" dirty="0">
                <a:latin typeface="Microsoft Sans Serif"/>
                <a:cs typeface="Microsoft Sans Serif"/>
              </a:rPr>
              <a:t> </a:t>
            </a:r>
            <a:r>
              <a:rPr sz="700" spc="10" dirty="0">
                <a:latin typeface="Microsoft Sans Serif"/>
                <a:cs typeface="Microsoft Sans Serif"/>
              </a:rPr>
              <a:t>VII analiza la </a:t>
            </a:r>
            <a:r>
              <a:rPr sz="700" spc="20" dirty="0">
                <a:latin typeface="Microsoft Sans Serif"/>
                <a:cs typeface="Microsoft Sans Serif"/>
              </a:rPr>
              <a:t>estabilidad en estado estacionario en </a:t>
            </a:r>
            <a:r>
              <a:rPr sz="700" spc="30" dirty="0">
                <a:latin typeface="Microsoft Sans Serif"/>
                <a:cs typeface="Microsoft Sans Serif"/>
              </a:rPr>
              <a:t>términos </a:t>
            </a:r>
            <a:r>
              <a:rPr sz="700" spc="15" dirty="0">
                <a:latin typeface="Microsoft Sans Serif"/>
                <a:cs typeface="Microsoft Sans Serif"/>
              </a:rPr>
              <a:t>generales </a:t>
            </a:r>
            <a:r>
              <a:rPr sz="700" spc="5" dirty="0">
                <a:latin typeface="Microsoft Sans Serif"/>
                <a:cs typeface="Microsoft Sans Serif"/>
              </a:rPr>
              <a:t>y </a:t>
            </a:r>
            <a:r>
              <a:rPr sz="700" spc="40" dirty="0">
                <a:latin typeface="Microsoft Sans Serif"/>
                <a:cs typeface="Microsoft Sans Serif"/>
              </a:rPr>
              <a:t>un </a:t>
            </a:r>
            <a:r>
              <a:rPr sz="700" spc="-175" dirty="0">
                <a:latin typeface="Microsoft Sans Serif"/>
                <a:cs typeface="Microsoft Sans Serif"/>
              </a:rPr>
              <a:t> </a:t>
            </a:r>
            <a:r>
              <a:rPr sz="700" spc="40" dirty="0">
                <a:latin typeface="Microsoft Sans Serif"/>
                <a:cs typeface="Microsoft Sans Serif"/>
              </a:rPr>
              <a:t>método </a:t>
            </a:r>
            <a:r>
              <a:rPr sz="700" spc="25" dirty="0">
                <a:latin typeface="Microsoft Sans Serif"/>
                <a:cs typeface="Microsoft Sans Serif"/>
              </a:rPr>
              <a:t>gráfico </a:t>
            </a:r>
            <a:r>
              <a:rPr sz="700" spc="20" dirty="0">
                <a:latin typeface="Microsoft Sans Serif"/>
                <a:cs typeface="Microsoft Sans Serif"/>
              </a:rPr>
              <a:t>conservador </a:t>
            </a:r>
            <a:r>
              <a:rPr sz="700" spc="25" dirty="0">
                <a:latin typeface="Microsoft Sans Serif"/>
                <a:cs typeface="Microsoft Sans Serif"/>
              </a:rPr>
              <a:t>para estimar </a:t>
            </a:r>
            <a:r>
              <a:rPr sz="700" spc="10" dirty="0">
                <a:latin typeface="Microsoft Sans Serif"/>
                <a:cs typeface="Microsoft Sans Serif"/>
              </a:rPr>
              <a:t>el </a:t>
            </a:r>
            <a:r>
              <a:rPr sz="700" spc="30" dirty="0">
                <a:latin typeface="Microsoft Sans Serif"/>
                <a:cs typeface="Microsoft Sans Serif"/>
              </a:rPr>
              <a:t>límite </a:t>
            </a:r>
            <a:r>
              <a:rPr sz="700" spc="20" dirty="0">
                <a:latin typeface="Microsoft Sans Serif"/>
                <a:cs typeface="Microsoft Sans Serif"/>
              </a:rPr>
              <a:t>de estabilidad en estado </a:t>
            </a:r>
            <a:r>
              <a:rPr sz="700" spc="-175" dirty="0">
                <a:latin typeface="Microsoft Sans Serif"/>
                <a:cs typeface="Microsoft Sans Serif"/>
              </a:rPr>
              <a:t> </a:t>
            </a:r>
            <a:r>
              <a:rPr sz="700" spc="20" dirty="0">
                <a:latin typeface="Microsoft Sans Serif"/>
                <a:cs typeface="Microsoft Sans Serif"/>
              </a:rPr>
              <a:t>estacionario</a:t>
            </a:r>
            <a:r>
              <a:rPr sz="700" spc="-5" dirty="0">
                <a:latin typeface="Microsoft Sans Serif"/>
                <a:cs typeface="Microsoft Sans Serif"/>
              </a:rPr>
              <a:t> </a:t>
            </a:r>
            <a:r>
              <a:rPr sz="700" spc="25" dirty="0">
                <a:latin typeface="Microsoft Sans Serif"/>
                <a:cs typeface="Microsoft Sans Serif"/>
              </a:rPr>
              <a:t>para</a:t>
            </a:r>
            <a:r>
              <a:rPr sz="700" spc="-5" dirty="0">
                <a:latin typeface="Microsoft Sans Serif"/>
                <a:cs typeface="Microsoft Sans Serif"/>
              </a:rPr>
              <a:t> </a:t>
            </a:r>
            <a:r>
              <a:rPr sz="700" spc="40" dirty="0">
                <a:latin typeface="Microsoft Sans Serif"/>
                <a:cs typeface="Microsoft Sans Serif"/>
              </a:rPr>
              <a:t>un</a:t>
            </a:r>
            <a:r>
              <a:rPr sz="700" spc="-5" dirty="0">
                <a:latin typeface="Microsoft Sans Serif"/>
                <a:cs typeface="Microsoft Sans Serif"/>
              </a:rPr>
              <a:t> </a:t>
            </a:r>
            <a:r>
              <a:rPr sz="700" spc="25" dirty="0">
                <a:latin typeface="Microsoft Sans Serif"/>
                <a:cs typeface="Microsoft Sans Serif"/>
              </a:rPr>
              <a:t>generador.</a:t>
            </a:r>
            <a:r>
              <a:rPr sz="700" dirty="0">
                <a:latin typeface="Microsoft Sans Serif"/>
                <a:cs typeface="Microsoft Sans Serif"/>
              </a:rPr>
              <a:t> </a:t>
            </a:r>
            <a:r>
              <a:rPr sz="700" spc="-30" dirty="0">
                <a:latin typeface="Microsoft Sans Serif"/>
                <a:cs typeface="Microsoft Sans Serif"/>
              </a:rPr>
              <a:t>El</a:t>
            </a:r>
            <a:r>
              <a:rPr sz="700" spc="-5" dirty="0">
                <a:latin typeface="Microsoft Sans Serif"/>
                <a:cs typeface="Microsoft Sans Serif"/>
              </a:rPr>
              <a:t> </a:t>
            </a:r>
            <a:r>
              <a:rPr sz="700" spc="-35" dirty="0">
                <a:latin typeface="Microsoft Sans Serif"/>
                <a:cs typeface="Microsoft Sans Serif"/>
              </a:rPr>
              <a:t>OEL</a:t>
            </a:r>
            <a:r>
              <a:rPr sz="700" spc="-5" dirty="0">
                <a:latin typeface="Microsoft Sans Serif"/>
                <a:cs typeface="Microsoft Sans Serif"/>
              </a:rPr>
              <a:t> </a:t>
            </a:r>
            <a:r>
              <a:rPr sz="700" spc="30" dirty="0">
                <a:latin typeface="Microsoft Sans Serif"/>
                <a:cs typeface="Microsoft Sans Serif"/>
              </a:rPr>
              <a:t>limita</a:t>
            </a:r>
            <a:r>
              <a:rPr sz="700" spc="-5" dirty="0">
                <a:latin typeface="Microsoft Sans Serif"/>
                <a:cs typeface="Microsoft Sans Serif"/>
              </a:rPr>
              <a:t> </a:t>
            </a:r>
            <a:r>
              <a:rPr sz="700" spc="10" dirty="0">
                <a:latin typeface="Microsoft Sans Serif"/>
                <a:cs typeface="Microsoft Sans Serif"/>
              </a:rPr>
              <a:t>la</a:t>
            </a:r>
            <a:r>
              <a:rPr sz="700" dirty="0">
                <a:latin typeface="Microsoft Sans Serif"/>
                <a:cs typeface="Microsoft Sans Serif"/>
              </a:rPr>
              <a:t> </a:t>
            </a:r>
            <a:r>
              <a:rPr sz="700" spc="25" dirty="0">
                <a:latin typeface="Microsoft Sans Serif"/>
                <a:cs typeface="Microsoft Sans Serif"/>
              </a:rPr>
              <a:t>operación</a:t>
            </a:r>
            <a:r>
              <a:rPr sz="700" spc="-5" dirty="0">
                <a:latin typeface="Microsoft Sans Serif"/>
                <a:cs typeface="Microsoft Sans Serif"/>
              </a:rPr>
              <a:t> </a:t>
            </a:r>
            <a:r>
              <a:rPr sz="700" spc="20" dirty="0">
                <a:latin typeface="Microsoft Sans Serif"/>
                <a:cs typeface="Microsoft Sans Serif"/>
              </a:rPr>
              <a:t>del</a:t>
            </a:r>
            <a:r>
              <a:rPr sz="700" spc="-5" dirty="0">
                <a:latin typeface="Microsoft Sans Serif"/>
                <a:cs typeface="Microsoft Sans Serif"/>
              </a:rPr>
              <a:t> </a:t>
            </a:r>
            <a:r>
              <a:rPr sz="700" spc="30" dirty="0">
                <a:latin typeface="Microsoft Sans Serif"/>
                <a:cs typeface="Microsoft Sans Serif"/>
              </a:rPr>
              <a:t>generador</a:t>
            </a:r>
            <a:r>
              <a:rPr sz="700" spc="-5" dirty="0">
                <a:latin typeface="Microsoft Sans Serif"/>
                <a:cs typeface="Microsoft Sans Serif"/>
              </a:rPr>
              <a:t> </a:t>
            </a:r>
            <a:r>
              <a:rPr sz="700" spc="20" dirty="0">
                <a:latin typeface="Microsoft Sans Serif"/>
                <a:cs typeface="Microsoft Sans Serif"/>
              </a:rPr>
              <a:t>en </a:t>
            </a:r>
            <a:r>
              <a:rPr sz="700" spc="-170" dirty="0">
                <a:latin typeface="Microsoft Sans Serif"/>
                <a:cs typeface="Microsoft Sans Serif"/>
              </a:rPr>
              <a:t> </a:t>
            </a:r>
            <a:r>
              <a:rPr sz="700" spc="10" dirty="0">
                <a:latin typeface="Microsoft Sans Serif"/>
                <a:cs typeface="Microsoft Sans Serif"/>
              </a:rPr>
              <a:t>la</a:t>
            </a:r>
            <a:r>
              <a:rPr sz="700" spc="-5" dirty="0">
                <a:latin typeface="Microsoft Sans Serif"/>
                <a:cs typeface="Microsoft Sans Serif"/>
              </a:rPr>
              <a:t> </a:t>
            </a:r>
            <a:r>
              <a:rPr sz="700" spc="30" dirty="0">
                <a:latin typeface="Microsoft Sans Serif"/>
                <a:cs typeface="Microsoft Sans Serif"/>
              </a:rPr>
              <a:t>región</a:t>
            </a:r>
            <a:r>
              <a:rPr sz="700" dirty="0">
                <a:latin typeface="Microsoft Sans Serif"/>
                <a:cs typeface="Microsoft Sans Serif"/>
              </a:rPr>
              <a:t> </a:t>
            </a:r>
            <a:r>
              <a:rPr sz="700" spc="20" dirty="0">
                <a:latin typeface="Microsoft Sans Serif"/>
                <a:cs typeface="Microsoft Sans Serif"/>
              </a:rPr>
              <a:t>sobreexcitada</a:t>
            </a:r>
            <a:r>
              <a:rPr sz="700" dirty="0">
                <a:latin typeface="Microsoft Sans Serif"/>
                <a:cs typeface="Microsoft Sans Serif"/>
              </a:rPr>
              <a:t> </a:t>
            </a:r>
            <a:r>
              <a:rPr sz="700" spc="35" dirty="0">
                <a:latin typeface="Microsoft Sans Serif"/>
                <a:cs typeface="Microsoft Sans Serif"/>
              </a:rPr>
              <a:t>dentro</a:t>
            </a:r>
            <a:r>
              <a:rPr sz="700" spc="-5" dirty="0">
                <a:latin typeface="Microsoft Sans Serif"/>
                <a:cs typeface="Microsoft Sans Serif"/>
              </a:rPr>
              <a:t> </a:t>
            </a:r>
            <a:r>
              <a:rPr sz="700" spc="20" dirty="0">
                <a:latin typeface="Microsoft Sans Serif"/>
                <a:cs typeface="Microsoft Sans Serif"/>
              </a:rPr>
              <a:t>de</a:t>
            </a:r>
            <a:r>
              <a:rPr sz="700" dirty="0">
                <a:latin typeface="Microsoft Sans Serif"/>
                <a:cs typeface="Microsoft Sans Serif"/>
              </a:rPr>
              <a:t> </a:t>
            </a:r>
            <a:r>
              <a:rPr sz="700" spc="10" dirty="0">
                <a:latin typeface="Microsoft Sans Serif"/>
                <a:cs typeface="Microsoft Sans Serif"/>
              </a:rPr>
              <a:t>la</a:t>
            </a:r>
            <a:r>
              <a:rPr sz="700" dirty="0">
                <a:latin typeface="Microsoft Sans Serif"/>
                <a:cs typeface="Microsoft Sans Serif"/>
              </a:rPr>
              <a:t> </a:t>
            </a:r>
            <a:r>
              <a:rPr sz="700" spc="15" dirty="0">
                <a:latin typeface="Microsoft Sans Serif"/>
                <a:cs typeface="Microsoft Sans Serif"/>
              </a:rPr>
              <a:t>curva</a:t>
            </a:r>
            <a:r>
              <a:rPr sz="700" spc="-5" dirty="0">
                <a:latin typeface="Microsoft Sans Serif"/>
                <a:cs typeface="Microsoft Sans Serif"/>
              </a:rPr>
              <a:t> </a:t>
            </a:r>
            <a:r>
              <a:rPr sz="700" spc="20" dirty="0">
                <a:latin typeface="Microsoft Sans Serif"/>
                <a:cs typeface="Microsoft Sans Serif"/>
              </a:rPr>
              <a:t>de</a:t>
            </a:r>
            <a:r>
              <a:rPr sz="700" dirty="0">
                <a:latin typeface="Microsoft Sans Serif"/>
                <a:cs typeface="Microsoft Sans Serif"/>
              </a:rPr>
              <a:t> </a:t>
            </a:r>
            <a:r>
              <a:rPr sz="700" spc="10" dirty="0">
                <a:latin typeface="Microsoft Sans Serif"/>
                <a:cs typeface="Microsoft Sans Serif"/>
              </a:rPr>
              <a:t>capacidad</a:t>
            </a:r>
            <a:r>
              <a:rPr sz="700" dirty="0">
                <a:latin typeface="Microsoft Sans Serif"/>
                <a:cs typeface="Microsoft Sans Serif"/>
              </a:rPr>
              <a:t> </a:t>
            </a:r>
            <a:r>
              <a:rPr sz="700" spc="20" dirty="0">
                <a:latin typeface="Microsoft Sans Serif"/>
                <a:cs typeface="Microsoft Sans Serif"/>
              </a:rPr>
              <a:t>del</a:t>
            </a:r>
            <a:r>
              <a:rPr sz="700" dirty="0">
                <a:latin typeface="Microsoft Sans Serif"/>
                <a:cs typeface="Microsoft Sans Serif"/>
              </a:rPr>
              <a:t> </a:t>
            </a:r>
            <a:r>
              <a:rPr sz="700" spc="25" dirty="0">
                <a:latin typeface="Microsoft Sans Serif"/>
                <a:cs typeface="Microsoft Sans Serif"/>
              </a:rPr>
              <a:t>generador.</a:t>
            </a:r>
            <a:endParaRPr sz="700">
              <a:latin typeface="Microsoft Sans Serif"/>
              <a:cs typeface="Microsoft Sans Serif"/>
            </a:endParaRPr>
          </a:p>
          <a:p>
            <a:pPr marL="12700" marR="22225">
              <a:lnSpc>
                <a:spcPct val="143100"/>
              </a:lnSpc>
            </a:pPr>
            <a:r>
              <a:rPr sz="700" spc="20" dirty="0">
                <a:latin typeface="Microsoft Sans Serif"/>
                <a:cs typeface="Microsoft Sans Serif"/>
              </a:rPr>
              <a:t>Algunos usuarios </a:t>
            </a:r>
            <a:r>
              <a:rPr sz="700" spc="30" dirty="0">
                <a:latin typeface="Microsoft Sans Serif"/>
                <a:cs typeface="Microsoft Sans Serif"/>
              </a:rPr>
              <a:t>configuran </a:t>
            </a:r>
            <a:r>
              <a:rPr sz="700" spc="10" dirty="0">
                <a:latin typeface="Microsoft Sans Serif"/>
                <a:cs typeface="Microsoft Sans Serif"/>
              </a:rPr>
              <a:t>el </a:t>
            </a:r>
            <a:r>
              <a:rPr sz="700" spc="-35" dirty="0">
                <a:latin typeface="Microsoft Sans Serif"/>
                <a:cs typeface="Microsoft Sans Serif"/>
              </a:rPr>
              <a:t>OEL </a:t>
            </a:r>
            <a:r>
              <a:rPr sz="700" spc="25" dirty="0">
                <a:latin typeface="Microsoft Sans Serif"/>
                <a:cs typeface="Microsoft Sans Serif"/>
              </a:rPr>
              <a:t>justo </a:t>
            </a:r>
            <a:r>
              <a:rPr sz="700" spc="40" dirty="0">
                <a:latin typeface="Microsoft Sans Serif"/>
                <a:cs typeface="Microsoft Sans Serif"/>
              </a:rPr>
              <a:t>por </a:t>
            </a:r>
            <a:r>
              <a:rPr sz="700" spc="20" dirty="0">
                <a:latin typeface="Microsoft Sans Serif"/>
                <a:cs typeface="Microsoft Sans Serif"/>
              </a:rPr>
              <a:t>encima de </a:t>
            </a:r>
            <a:r>
              <a:rPr sz="700" spc="10" dirty="0">
                <a:latin typeface="Microsoft Sans Serif"/>
                <a:cs typeface="Microsoft Sans Serif"/>
              </a:rPr>
              <a:t>la </a:t>
            </a:r>
            <a:r>
              <a:rPr sz="700" spc="15" dirty="0">
                <a:latin typeface="Microsoft Sans Serif"/>
                <a:cs typeface="Microsoft Sans Serif"/>
              </a:rPr>
              <a:t>curva </a:t>
            </a:r>
            <a:r>
              <a:rPr sz="700" spc="20" dirty="0">
                <a:latin typeface="Microsoft Sans Serif"/>
                <a:cs typeface="Microsoft Sans Serif"/>
              </a:rPr>
              <a:t>de </a:t>
            </a:r>
            <a:r>
              <a:rPr sz="700" spc="25" dirty="0">
                <a:latin typeface="Microsoft Sans Serif"/>
                <a:cs typeface="Microsoft Sans Serif"/>
              </a:rPr>
              <a:t> </a:t>
            </a:r>
            <a:r>
              <a:rPr sz="700" spc="10" dirty="0">
                <a:latin typeface="Microsoft Sans Serif"/>
                <a:cs typeface="Microsoft Sans Serif"/>
              </a:rPr>
              <a:t>capacidad </a:t>
            </a:r>
            <a:r>
              <a:rPr sz="700" spc="20" dirty="0">
                <a:latin typeface="Microsoft Sans Serif"/>
                <a:cs typeface="Microsoft Sans Serif"/>
              </a:rPr>
              <a:t>de </a:t>
            </a:r>
            <a:r>
              <a:rPr sz="700" spc="10" dirty="0">
                <a:latin typeface="Microsoft Sans Serif"/>
                <a:cs typeface="Microsoft Sans Serif"/>
              </a:rPr>
              <a:t>la </a:t>
            </a:r>
            <a:r>
              <a:rPr sz="700" spc="30" dirty="0">
                <a:latin typeface="Microsoft Sans Serif"/>
                <a:cs typeface="Microsoft Sans Serif"/>
              </a:rPr>
              <a:t>máquina </a:t>
            </a:r>
            <a:r>
              <a:rPr sz="700" spc="25" dirty="0">
                <a:latin typeface="Microsoft Sans Serif"/>
                <a:cs typeface="Microsoft Sans Serif"/>
              </a:rPr>
              <a:t>para </a:t>
            </a:r>
            <a:r>
              <a:rPr sz="700" spc="40" dirty="0">
                <a:latin typeface="Microsoft Sans Serif"/>
                <a:cs typeface="Microsoft Sans Serif"/>
              </a:rPr>
              <a:t>permitir </a:t>
            </a:r>
            <a:r>
              <a:rPr sz="700" spc="10" dirty="0">
                <a:latin typeface="Microsoft Sans Serif"/>
                <a:cs typeface="Microsoft Sans Serif"/>
              </a:rPr>
              <a:t>la capacidad </a:t>
            </a:r>
            <a:r>
              <a:rPr sz="700" spc="35" dirty="0">
                <a:latin typeface="Microsoft Sans Serif"/>
                <a:cs typeface="Microsoft Sans Serif"/>
              </a:rPr>
              <a:t>total </a:t>
            </a:r>
            <a:r>
              <a:rPr sz="700" spc="20" dirty="0">
                <a:latin typeface="Microsoft Sans Serif"/>
                <a:cs typeface="Microsoft Sans Serif"/>
              </a:rPr>
              <a:t>de </a:t>
            </a:r>
            <a:r>
              <a:rPr sz="700" spc="10" dirty="0">
                <a:latin typeface="Microsoft Sans Serif"/>
                <a:cs typeface="Microsoft Sans Serif"/>
              </a:rPr>
              <a:t>la </a:t>
            </a:r>
            <a:r>
              <a:rPr sz="700" spc="30" dirty="0">
                <a:latin typeface="Microsoft Sans Serif"/>
                <a:cs typeface="Microsoft Sans Serif"/>
              </a:rPr>
              <a:t>máquina </a:t>
            </a:r>
            <a:r>
              <a:rPr sz="700" spc="5" dirty="0">
                <a:latin typeface="Microsoft Sans Serif"/>
                <a:cs typeface="Microsoft Sans Serif"/>
              </a:rPr>
              <a:t>y </a:t>
            </a:r>
            <a:r>
              <a:rPr sz="700" spc="10" dirty="0">
                <a:latin typeface="Microsoft Sans Serif"/>
                <a:cs typeface="Microsoft Sans Serif"/>
              </a:rPr>
              <a:t> </a:t>
            </a:r>
            <a:r>
              <a:rPr sz="700" spc="30" dirty="0">
                <a:latin typeface="Microsoft Sans Serif"/>
                <a:cs typeface="Microsoft Sans Serif"/>
              </a:rPr>
              <a:t>tener</a:t>
            </a:r>
            <a:r>
              <a:rPr sz="700" dirty="0">
                <a:latin typeface="Microsoft Sans Serif"/>
                <a:cs typeface="Microsoft Sans Serif"/>
              </a:rPr>
              <a:t> </a:t>
            </a:r>
            <a:r>
              <a:rPr sz="700" spc="20" dirty="0">
                <a:latin typeface="Microsoft Sans Serif"/>
                <a:cs typeface="Microsoft Sans Serif"/>
              </a:rPr>
              <a:t>en</a:t>
            </a:r>
            <a:r>
              <a:rPr sz="700" dirty="0">
                <a:latin typeface="Microsoft Sans Serif"/>
                <a:cs typeface="Microsoft Sans Serif"/>
              </a:rPr>
              <a:t> </a:t>
            </a:r>
            <a:r>
              <a:rPr sz="700" spc="20" dirty="0">
                <a:latin typeface="Microsoft Sans Serif"/>
                <a:cs typeface="Microsoft Sans Serif"/>
              </a:rPr>
              <a:t>cuenta</a:t>
            </a:r>
            <a:r>
              <a:rPr sz="700" dirty="0">
                <a:latin typeface="Microsoft Sans Serif"/>
                <a:cs typeface="Microsoft Sans Serif"/>
              </a:rPr>
              <a:t> las </a:t>
            </a:r>
            <a:r>
              <a:rPr sz="700" spc="15" dirty="0">
                <a:latin typeface="Microsoft Sans Serif"/>
                <a:cs typeface="Microsoft Sans Serif"/>
              </a:rPr>
              <a:t>tolerancias</a:t>
            </a:r>
            <a:r>
              <a:rPr sz="700" dirty="0">
                <a:latin typeface="Microsoft Sans Serif"/>
                <a:cs typeface="Microsoft Sans Serif"/>
              </a:rPr>
              <a:t> </a:t>
            </a:r>
            <a:r>
              <a:rPr sz="700" spc="20" dirty="0">
                <a:latin typeface="Microsoft Sans Serif"/>
                <a:cs typeface="Microsoft Sans Serif"/>
              </a:rPr>
              <a:t>del</a:t>
            </a:r>
            <a:r>
              <a:rPr sz="700" spc="5" dirty="0">
                <a:latin typeface="Microsoft Sans Serif"/>
                <a:cs typeface="Microsoft Sans Serif"/>
              </a:rPr>
              <a:t> </a:t>
            </a:r>
            <a:r>
              <a:rPr sz="700" spc="25" dirty="0">
                <a:latin typeface="Microsoft Sans Serif"/>
                <a:cs typeface="Microsoft Sans Serif"/>
              </a:rPr>
              <a:t>equipo,</a:t>
            </a:r>
            <a:r>
              <a:rPr sz="700" dirty="0">
                <a:latin typeface="Microsoft Sans Serif"/>
                <a:cs typeface="Microsoft Sans Serif"/>
              </a:rPr>
              <a:t> </a:t>
            </a:r>
            <a:r>
              <a:rPr sz="700" spc="30" dirty="0">
                <a:latin typeface="Microsoft Sans Serif"/>
                <a:cs typeface="Microsoft Sans Serif"/>
              </a:rPr>
              <a:t>mientras</a:t>
            </a:r>
            <a:r>
              <a:rPr sz="700" dirty="0">
                <a:latin typeface="Microsoft Sans Serif"/>
                <a:cs typeface="Microsoft Sans Serif"/>
              </a:rPr>
              <a:t> </a:t>
            </a:r>
            <a:r>
              <a:rPr sz="700" spc="30" dirty="0">
                <a:latin typeface="Microsoft Sans Serif"/>
                <a:cs typeface="Microsoft Sans Serif"/>
              </a:rPr>
              <a:t>que</a:t>
            </a:r>
            <a:r>
              <a:rPr sz="700" dirty="0">
                <a:latin typeface="Microsoft Sans Serif"/>
                <a:cs typeface="Microsoft Sans Serif"/>
              </a:rPr>
              <a:t> </a:t>
            </a:r>
            <a:r>
              <a:rPr sz="700" spc="30" dirty="0">
                <a:latin typeface="Microsoft Sans Serif"/>
                <a:cs typeface="Microsoft Sans Serif"/>
              </a:rPr>
              <a:t>otros</a:t>
            </a:r>
            <a:r>
              <a:rPr sz="700" dirty="0">
                <a:latin typeface="Microsoft Sans Serif"/>
                <a:cs typeface="Microsoft Sans Serif"/>
              </a:rPr>
              <a:t> </a:t>
            </a:r>
            <a:r>
              <a:rPr sz="700" spc="25" dirty="0">
                <a:latin typeface="Microsoft Sans Serif"/>
                <a:cs typeface="Microsoft Sans Serif"/>
              </a:rPr>
              <a:t>lo</a:t>
            </a:r>
            <a:r>
              <a:rPr sz="700" spc="5" dirty="0">
                <a:latin typeface="Microsoft Sans Serif"/>
                <a:cs typeface="Microsoft Sans Serif"/>
              </a:rPr>
              <a:t> </a:t>
            </a:r>
            <a:r>
              <a:rPr sz="700" spc="30" dirty="0">
                <a:latin typeface="Microsoft Sans Serif"/>
                <a:cs typeface="Microsoft Sans Serif"/>
              </a:rPr>
              <a:t>configuran </a:t>
            </a:r>
            <a:r>
              <a:rPr sz="700" spc="-175" dirty="0">
                <a:latin typeface="Microsoft Sans Serif"/>
                <a:cs typeface="Microsoft Sans Serif"/>
              </a:rPr>
              <a:t> </a:t>
            </a:r>
            <a:r>
              <a:rPr sz="700" spc="25" dirty="0">
                <a:latin typeface="Microsoft Sans Serif"/>
                <a:cs typeface="Microsoft Sans Serif"/>
              </a:rPr>
              <a:t>justo</a:t>
            </a:r>
            <a:r>
              <a:rPr sz="700" spc="-5" dirty="0">
                <a:latin typeface="Microsoft Sans Serif"/>
                <a:cs typeface="Microsoft Sans Serif"/>
              </a:rPr>
              <a:t> </a:t>
            </a:r>
            <a:r>
              <a:rPr sz="700" spc="20" dirty="0">
                <a:latin typeface="Microsoft Sans Serif"/>
                <a:cs typeface="Microsoft Sans Serif"/>
              </a:rPr>
              <a:t>debajo</a:t>
            </a:r>
            <a:r>
              <a:rPr sz="700" spc="-5" dirty="0">
                <a:latin typeface="Microsoft Sans Serif"/>
                <a:cs typeface="Microsoft Sans Serif"/>
              </a:rPr>
              <a:t> </a:t>
            </a:r>
            <a:r>
              <a:rPr sz="700" spc="20" dirty="0">
                <a:latin typeface="Microsoft Sans Serif"/>
                <a:cs typeface="Microsoft Sans Serif"/>
              </a:rPr>
              <a:t>de</a:t>
            </a:r>
            <a:r>
              <a:rPr sz="700" dirty="0">
                <a:latin typeface="Microsoft Sans Serif"/>
                <a:cs typeface="Microsoft Sans Serif"/>
              </a:rPr>
              <a:t> </a:t>
            </a:r>
            <a:r>
              <a:rPr sz="700" spc="10" dirty="0">
                <a:latin typeface="Microsoft Sans Serif"/>
                <a:cs typeface="Microsoft Sans Serif"/>
              </a:rPr>
              <a:t>la</a:t>
            </a:r>
            <a:r>
              <a:rPr sz="700" spc="-5" dirty="0">
                <a:latin typeface="Microsoft Sans Serif"/>
                <a:cs typeface="Microsoft Sans Serif"/>
              </a:rPr>
              <a:t> </a:t>
            </a:r>
            <a:r>
              <a:rPr sz="700" spc="15" dirty="0">
                <a:latin typeface="Microsoft Sans Serif"/>
                <a:cs typeface="Microsoft Sans Serif"/>
              </a:rPr>
              <a:t>curva</a:t>
            </a:r>
            <a:r>
              <a:rPr sz="700" spc="-5" dirty="0">
                <a:latin typeface="Microsoft Sans Serif"/>
                <a:cs typeface="Microsoft Sans Serif"/>
              </a:rPr>
              <a:t> </a:t>
            </a:r>
            <a:r>
              <a:rPr sz="700" spc="20" dirty="0">
                <a:latin typeface="Microsoft Sans Serif"/>
                <a:cs typeface="Microsoft Sans Serif"/>
              </a:rPr>
              <a:t>de</a:t>
            </a:r>
            <a:r>
              <a:rPr sz="700" dirty="0">
                <a:latin typeface="Microsoft Sans Serif"/>
                <a:cs typeface="Microsoft Sans Serif"/>
              </a:rPr>
              <a:t> </a:t>
            </a:r>
            <a:r>
              <a:rPr sz="700" spc="10" dirty="0">
                <a:latin typeface="Microsoft Sans Serif"/>
                <a:cs typeface="Microsoft Sans Serif"/>
              </a:rPr>
              <a:t>capacidad,</a:t>
            </a:r>
            <a:r>
              <a:rPr sz="700" spc="-5" dirty="0">
                <a:latin typeface="Microsoft Sans Serif"/>
                <a:cs typeface="Microsoft Sans Serif"/>
              </a:rPr>
              <a:t> </a:t>
            </a:r>
            <a:r>
              <a:rPr sz="700" spc="30" dirty="0">
                <a:latin typeface="Microsoft Sans Serif"/>
                <a:cs typeface="Microsoft Sans Serif"/>
              </a:rPr>
              <a:t>como</a:t>
            </a:r>
            <a:r>
              <a:rPr sz="700" spc="-5" dirty="0">
                <a:latin typeface="Microsoft Sans Serif"/>
                <a:cs typeface="Microsoft Sans Serif"/>
              </a:rPr>
              <a:t> se</a:t>
            </a:r>
            <a:r>
              <a:rPr sz="700" dirty="0">
                <a:latin typeface="Microsoft Sans Serif"/>
                <a:cs typeface="Microsoft Sans Serif"/>
              </a:rPr>
              <a:t> </a:t>
            </a:r>
            <a:r>
              <a:rPr sz="700" spc="30" dirty="0">
                <a:latin typeface="Microsoft Sans Serif"/>
                <a:cs typeface="Microsoft Sans Serif"/>
              </a:rPr>
              <a:t>muestra</a:t>
            </a:r>
            <a:r>
              <a:rPr sz="700" spc="-5" dirty="0">
                <a:latin typeface="Microsoft Sans Serif"/>
                <a:cs typeface="Microsoft Sans Serif"/>
              </a:rPr>
              <a:t> </a:t>
            </a:r>
            <a:r>
              <a:rPr sz="700" spc="20" dirty="0">
                <a:latin typeface="Microsoft Sans Serif"/>
                <a:cs typeface="Microsoft Sans Serif"/>
              </a:rPr>
              <a:t>en</a:t>
            </a:r>
            <a:r>
              <a:rPr sz="700" spc="-5" dirty="0">
                <a:latin typeface="Microsoft Sans Serif"/>
                <a:cs typeface="Microsoft Sans Serif"/>
              </a:rPr>
              <a:t> </a:t>
            </a:r>
            <a:r>
              <a:rPr sz="700" spc="10" dirty="0">
                <a:latin typeface="Microsoft Sans Serif"/>
                <a:cs typeface="Microsoft Sans Serif"/>
              </a:rPr>
              <a:t>la</a:t>
            </a:r>
            <a:r>
              <a:rPr sz="700" dirty="0">
                <a:latin typeface="Microsoft Sans Serif"/>
                <a:cs typeface="Microsoft Sans Serif"/>
              </a:rPr>
              <a:t> </a:t>
            </a:r>
            <a:r>
              <a:rPr sz="700" spc="-5" dirty="0">
                <a:latin typeface="Microsoft Sans Serif"/>
                <a:cs typeface="Microsoft Sans Serif"/>
              </a:rPr>
              <a:t>Fig. </a:t>
            </a:r>
            <a:r>
              <a:rPr sz="700" spc="5" dirty="0">
                <a:latin typeface="Microsoft Sans Serif"/>
                <a:cs typeface="Microsoft Sans Serif"/>
              </a:rPr>
              <a:t>11.</a:t>
            </a:r>
            <a:endParaRPr sz="700">
              <a:latin typeface="Microsoft Sans Serif"/>
              <a:cs typeface="Microsoft Sans Serif"/>
            </a:endParaRPr>
          </a:p>
        </p:txBody>
      </p:sp>
      <p:sp>
        <p:nvSpPr>
          <p:cNvPr id="123" name="object 123"/>
          <p:cNvSpPr txBox="1"/>
          <p:nvPr/>
        </p:nvSpPr>
        <p:spPr>
          <a:xfrm>
            <a:off x="12529849" y="6892083"/>
            <a:ext cx="1773393" cy="120546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38100">
              <a:lnSpc>
                <a:spcPct val="100000"/>
              </a:lnSpc>
              <a:spcBef>
                <a:spcPts val="100"/>
              </a:spcBef>
            </a:pPr>
            <a:r>
              <a:rPr sz="975" spc="-7" baseline="-38461" dirty="0">
                <a:latin typeface="Microsoft Sans Serif"/>
                <a:cs typeface="Microsoft Sans Serif"/>
              </a:rPr>
              <a:t>VAM</a:t>
            </a:r>
            <a:r>
              <a:rPr sz="975" baseline="-38461" dirty="0">
                <a:latin typeface="Microsoft Sans Serif"/>
                <a:cs typeface="Microsoft Sans Serif"/>
              </a:rPr>
              <a:t> </a:t>
            </a:r>
            <a:r>
              <a:rPr sz="975" spc="-15" baseline="-38461" dirty="0">
                <a:latin typeface="Microsoft Sans Serif"/>
                <a:cs typeface="Microsoft Sans Serif"/>
              </a:rPr>
              <a:t>=</a:t>
            </a:r>
            <a:r>
              <a:rPr sz="975" spc="390" baseline="-38461" dirty="0">
                <a:latin typeface="Microsoft Sans Serif"/>
                <a:cs typeface="Microsoft Sans Serif"/>
              </a:rPr>
              <a:t> </a:t>
            </a:r>
            <a:r>
              <a:rPr sz="650" u="sng" spc="-155" dirty="0">
                <a:uFill>
                  <a:solidFill>
                    <a:srgbClr val="000000"/>
                  </a:solidFill>
                </a:uFill>
                <a:latin typeface="Microsoft Sans Serif"/>
                <a:cs typeface="Microsoft Sans Serif"/>
              </a:rPr>
              <a:t>kV</a:t>
            </a:r>
            <a:r>
              <a:rPr sz="450" u="sng" spc="-155" dirty="0">
                <a:uFill>
                  <a:solidFill>
                    <a:srgbClr val="000000"/>
                  </a:solidFill>
                </a:uFill>
                <a:latin typeface="Microsoft Sans Serif"/>
                <a:cs typeface="Microsoft Sans Serif"/>
              </a:rPr>
              <a:t>2</a:t>
            </a:r>
            <a:r>
              <a:rPr sz="650" u="sng" spc="-155" dirty="0">
                <a:uFill>
                  <a:solidFill>
                    <a:srgbClr val="000000"/>
                  </a:solidFill>
                </a:uFill>
                <a:latin typeface="Cambria"/>
                <a:cs typeface="Cambria"/>
              </a:rPr>
              <a:t>⎛</a:t>
            </a:r>
            <a:r>
              <a:rPr sz="650" spc="-155" dirty="0">
                <a:latin typeface="Microsoft Sans Serif"/>
                <a:cs typeface="Microsoft Sans Serif"/>
              </a:rPr>
              <a:t>R</a:t>
            </a:r>
            <a:r>
              <a:rPr sz="1050" spc="-232" baseline="-39682" dirty="0">
                <a:latin typeface="Cambria"/>
                <a:cs typeface="Cambria"/>
              </a:rPr>
              <a:t>⎜</a:t>
            </a:r>
            <a:r>
              <a:rPr sz="1050" u="sng" spc="975" baseline="-11904" dirty="0">
                <a:uFill>
                  <a:solidFill>
                    <a:srgbClr val="000000"/>
                  </a:solidFill>
                </a:uFill>
                <a:latin typeface="Cambria"/>
                <a:cs typeface="Cambria"/>
              </a:rPr>
              <a:t> </a:t>
            </a:r>
            <a:r>
              <a:rPr sz="675" u="sng" spc="-67" baseline="-18518" dirty="0">
                <a:uFill>
                  <a:solidFill>
                    <a:srgbClr val="000000"/>
                  </a:solidFill>
                </a:uFill>
                <a:latin typeface="Microsoft Sans Serif"/>
                <a:cs typeface="Microsoft Sans Serif"/>
              </a:rPr>
              <a:t>C</a:t>
            </a:r>
            <a:r>
              <a:rPr sz="675" spc="-30" baseline="-18518" dirty="0">
                <a:latin typeface="Microsoft Sans Serif"/>
                <a:cs typeface="Microsoft Sans Serif"/>
              </a:rPr>
              <a:t> </a:t>
            </a:r>
            <a:r>
              <a:rPr sz="1050" spc="-480" baseline="7936" dirty="0">
                <a:latin typeface="Cambria"/>
                <a:cs typeface="Cambria"/>
              </a:rPr>
              <a:t>⎞</a:t>
            </a:r>
            <a:endParaRPr sz="1050" baseline="7936">
              <a:latin typeface="Cambria"/>
              <a:cs typeface="Cambria"/>
            </a:endParaRPr>
          </a:p>
        </p:txBody>
      </p:sp>
      <p:sp>
        <p:nvSpPr>
          <p:cNvPr id="124" name="object 124"/>
          <p:cNvSpPr txBox="1"/>
          <p:nvPr/>
        </p:nvSpPr>
        <p:spPr>
          <a:xfrm>
            <a:off x="13332650" y="7020113"/>
            <a:ext cx="969961" cy="120546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38100">
              <a:lnSpc>
                <a:spcPct val="100000"/>
              </a:lnSpc>
              <a:spcBef>
                <a:spcPts val="100"/>
              </a:spcBef>
            </a:pPr>
            <a:r>
              <a:rPr sz="700" spc="-25" dirty="0">
                <a:latin typeface="Microsoft Sans Serif"/>
                <a:cs typeface="Microsoft Sans Serif"/>
              </a:rPr>
              <a:t>z</a:t>
            </a:r>
            <a:r>
              <a:rPr sz="700" spc="-320" dirty="0">
                <a:latin typeface="Cambria"/>
                <a:cs typeface="Cambria"/>
              </a:rPr>
              <a:t>⎜  </a:t>
            </a:r>
            <a:r>
              <a:rPr sz="700" spc="-25" dirty="0">
                <a:latin typeface="Cambria"/>
                <a:cs typeface="Cambria"/>
              </a:rPr>
              <a:t> </a:t>
            </a:r>
            <a:r>
              <a:rPr sz="650" spc="-295" dirty="0">
                <a:latin typeface="Cambria"/>
                <a:cs typeface="Cambria"/>
              </a:rPr>
              <a:t>⎝</a:t>
            </a:r>
            <a:r>
              <a:rPr sz="650" spc="-70" dirty="0">
                <a:latin typeface="Microsoft Sans Serif"/>
                <a:cs typeface="Microsoft Sans Serif"/>
              </a:rPr>
              <a:t>R</a:t>
            </a:r>
            <a:r>
              <a:rPr sz="650" spc="-295" dirty="0">
                <a:latin typeface="Cambria"/>
                <a:cs typeface="Cambria"/>
              </a:rPr>
              <a:t>⎟</a:t>
            </a:r>
            <a:r>
              <a:rPr sz="650" dirty="0">
                <a:latin typeface="Cambria"/>
                <a:cs typeface="Cambria"/>
              </a:rPr>
              <a:t> </a:t>
            </a:r>
            <a:r>
              <a:rPr sz="675" spc="-52" baseline="-24691" dirty="0">
                <a:latin typeface="Microsoft Sans Serif"/>
                <a:cs typeface="Microsoft Sans Serif"/>
              </a:rPr>
              <a:t>V</a:t>
            </a:r>
            <a:r>
              <a:rPr sz="1050" spc="-480" baseline="-15873" dirty="0">
                <a:latin typeface="Cambria"/>
                <a:cs typeface="Cambria"/>
              </a:rPr>
              <a:t>⎠</a:t>
            </a:r>
            <a:r>
              <a:rPr sz="1050" spc="-104" baseline="-15873" dirty="0">
                <a:latin typeface="Cambria"/>
                <a:cs typeface="Cambria"/>
              </a:rPr>
              <a:t> </a:t>
            </a:r>
            <a:r>
              <a:rPr sz="1050" spc="-480" baseline="39682" dirty="0">
                <a:latin typeface="Cambria"/>
                <a:cs typeface="Cambria"/>
              </a:rPr>
              <a:t>⎟</a:t>
            </a:r>
            <a:endParaRPr sz="1050" baseline="39682">
              <a:latin typeface="Cambria"/>
              <a:cs typeface="Cambria"/>
            </a:endParaRPr>
          </a:p>
        </p:txBody>
      </p:sp>
      <p:sp>
        <p:nvSpPr>
          <p:cNvPr id="125" name="object 125"/>
          <p:cNvSpPr txBox="1"/>
          <p:nvPr/>
        </p:nvSpPr>
        <p:spPr>
          <a:xfrm>
            <a:off x="12933463" y="7312681"/>
            <a:ext cx="948050" cy="120546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38100">
              <a:lnSpc>
                <a:spcPct val="100000"/>
              </a:lnSpc>
              <a:spcBef>
                <a:spcPts val="100"/>
              </a:spcBef>
            </a:pPr>
            <a:r>
              <a:rPr sz="900" spc="-195" baseline="-50925" dirty="0">
                <a:latin typeface="Microsoft Sans Serif"/>
                <a:cs typeface="Microsoft Sans Serif"/>
              </a:rPr>
              <a:t>AMEU</a:t>
            </a:r>
            <a:r>
              <a:rPr sz="700" spc="-130" dirty="0">
                <a:latin typeface="Cambria"/>
                <a:cs typeface="Cambria"/>
              </a:rPr>
              <a:t>⎜</a:t>
            </a:r>
            <a:r>
              <a:rPr sz="450" spc="-130" dirty="0">
                <a:latin typeface="Microsoft Sans Serif"/>
                <a:cs typeface="Microsoft Sans Serif"/>
              </a:rPr>
              <a:t>C</a:t>
            </a:r>
            <a:r>
              <a:rPr sz="700" spc="-130" dirty="0">
                <a:latin typeface="Cambria"/>
                <a:cs typeface="Cambria"/>
              </a:rPr>
              <a:t>⎟⎟</a:t>
            </a:r>
            <a:endParaRPr sz="700">
              <a:latin typeface="Cambria"/>
              <a:cs typeface="Cambria"/>
            </a:endParaRPr>
          </a:p>
        </p:txBody>
      </p:sp>
      <p:sp>
        <p:nvSpPr>
          <p:cNvPr id="126" name="object 126"/>
          <p:cNvSpPr txBox="1"/>
          <p:nvPr/>
        </p:nvSpPr>
        <p:spPr>
          <a:xfrm>
            <a:off x="12568811" y="7251703"/>
            <a:ext cx="1452021" cy="120546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38100">
              <a:lnSpc>
                <a:spcPct val="100000"/>
              </a:lnSpc>
              <a:spcBef>
                <a:spcPts val="100"/>
              </a:spcBef>
            </a:pPr>
            <a:r>
              <a:rPr sz="1050" spc="-37" baseline="-35714" dirty="0">
                <a:latin typeface="Microsoft Sans Serif"/>
                <a:cs typeface="Microsoft Sans Serif"/>
              </a:rPr>
              <a:t>z</a:t>
            </a:r>
            <a:r>
              <a:rPr sz="1050" spc="-30" baseline="-35714" dirty="0">
                <a:latin typeface="Microsoft Sans Serif"/>
                <a:cs typeface="Microsoft Sans Serif"/>
              </a:rPr>
              <a:t> </a:t>
            </a:r>
            <a:r>
              <a:rPr sz="1050" spc="-15" baseline="-35714" dirty="0">
                <a:latin typeface="Microsoft Sans Serif"/>
                <a:cs typeface="Microsoft Sans Serif"/>
              </a:rPr>
              <a:t>=</a:t>
            </a:r>
            <a:r>
              <a:rPr sz="700" u="sng" spc="275" dirty="0">
                <a:uFill>
                  <a:solidFill>
                    <a:srgbClr val="000000"/>
                  </a:solidFill>
                </a:uFill>
                <a:latin typeface="Microsoft Sans Serif"/>
                <a:cs typeface="Microsoft Sans Serif"/>
              </a:rPr>
              <a:t> </a:t>
            </a:r>
            <a:r>
              <a:rPr sz="700" u="sng" spc="-10" dirty="0">
                <a:uFill>
                  <a:solidFill>
                    <a:srgbClr val="000000"/>
                  </a:solidFill>
                </a:uFill>
                <a:latin typeface="Microsoft Sans Serif"/>
                <a:cs typeface="Microsoft Sans Serif"/>
              </a:rPr>
              <a:t>kV</a:t>
            </a:r>
            <a:r>
              <a:rPr sz="450" u="sng" spc="-10" dirty="0">
                <a:uFill>
                  <a:solidFill>
                    <a:srgbClr val="000000"/>
                  </a:solidFill>
                </a:uFill>
                <a:latin typeface="Microsoft Sans Serif"/>
                <a:cs typeface="Microsoft Sans Serif"/>
              </a:rPr>
              <a:t>2</a:t>
            </a:r>
            <a:r>
              <a:rPr sz="450" spc="250" dirty="0">
                <a:latin typeface="Microsoft Sans Serif"/>
                <a:cs typeface="Microsoft Sans Serif"/>
              </a:rPr>
              <a:t> </a:t>
            </a:r>
            <a:r>
              <a:rPr sz="700" spc="-235" dirty="0">
                <a:latin typeface="Cambria"/>
                <a:cs typeface="Cambria"/>
              </a:rPr>
              <a:t>⎛</a:t>
            </a:r>
            <a:r>
              <a:rPr sz="700" u="sng" spc="-235" dirty="0">
                <a:uFill>
                  <a:solidFill>
                    <a:srgbClr val="000000"/>
                  </a:solidFill>
                </a:uFill>
                <a:latin typeface="Microsoft Sans Serif"/>
                <a:cs typeface="Microsoft Sans Serif"/>
              </a:rPr>
              <a:t>R</a:t>
            </a:r>
            <a:r>
              <a:rPr sz="700" u="sng" spc="-235" dirty="0">
                <a:uFill>
                  <a:solidFill>
                    <a:srgbClr val="000000"/>
                  </a:solidFill>
                </a:uFill>
                <a:latin typeface="Cambria"/>
                <a:cs typeface="Cambria"/>
              </a:rPr>
              <a:t>⎞</a:t>
            </a:r>
            <a:r>
              <a:rPr sz="700" u="sng" spc="75" dirty="0">
                <a:uFill>
                  <a:solidFill>
                    <a:srgbClr val="000000"/>
                  </a:solidFill>
                </a:uFill>
                <a:latin typeface="Cambria"/>
                <a:cs typeface="Cambria"/>
              </a:rPr>
              <a:t> </a:t>
            </a:r>
            <a:endParaRPr sz="700">
              <a:latin typeface="Cambria"/>
              <a:cs typeface="Cambria"/>
            </a:endParaRPr>
          </a:p>
        </p:txBody>
      </p:sp>
      <p:sp>
        <p:nvSpPr>
          <p:cNvPr id="127" name="object 127"/>
          <p:cNvSpPr txBox="1"/>
          <p:nvPr/>
        </p:nvSpPr>
        <p:spPr>
          <a:xfrm>
            <a:off x="13430073" y="7379694"/>
            <a:ext cx="595998" cy="120546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38100">
              <a:lnSpc>
                <a:spcPct val="100000"/>
              </a:lnSpc>
              <a:spcBef>
                <a:spcPts val="100"/>
              </a:spcBef>
            </a:pPr>
            <a:r>
              <a:rPr sz="600" spc="-445" dirty="0">
                <a:latin typeface="Cambria"/>
                <a:cs typeface="Cambria"/>
              </a:rPr>
              <a:t>⎜</a:t>
            </a:r>
            <a:r>
              <a:rPr sz="700" spc="-320" dirty="0">
                <a:latin typeface="Cambria"/>
                <a:cs typeface="Cambria"/>
              </a:rPr>
              <a:t>⎝</a:t>
            </a:r>
            <a:r>
              <a:rPr sz="700" spc="-75" dirty="0">
                <a:latin typeface="Microsoft Sans Serif"/>
                <a:cs typeface="Microsoft Sans Serif"/>
              </a:rPr>
              <a:t>R</a:t>
            </a:r>
            <a:r>
              <a:rPr sz="700" dirty="0">
                <a:latin typeface="Microsoft Sans Serif"/>
                <a:cs typeface="Microsoft Sans Serif"/>
              </a:rPr>
              <a:t> </a:t>
            </a:r>
            <a:r>
              <a:rPr sz="700" spc="-90" dirty="0">
                <a:latin typeface="Microsoft Sans Serif"/>
                <a:cs typeface="Microsoft Sans Serif"/>
              </a:rPr>
              <a:t> </a:t>
            </a:r>
            <a:r>
              <a:rPr sz="675" spc="-52" baseline="-24691" dirty="0">
                <a:latin typeface="Microsoft Sans Serif"/>
                <a:cs typeface="Microsoft Sans Serif"/>
              </a:rPr>
              <a:t>V</a:t>
            </a:r>
            <a:r>
              <a:rPr sz="1050" spc="-480" baseline="-15873" dirty="0">
                <a:latin typeface="Cambria"/>
                <a:cs typeface="Cambria"/>
              </a:rPr>
              <a:t>⎠</a:t>
            </a:r>
            <a:endParaRPr sz="1050" baseline="-15873">
              <a:latin typeface="Cambria"/>
              <a:cs typeface="Cambria"/>
            </a:endParaRPr>
          </a:p>
        </p:txBody>
      </p:sp>
      <p:sp>
        <p:nvSpPr>
          <p:cNvPr id="128" name="object 128"/>
          <p:cNvSpPr txBox="1"/>
          <p:nvPr/>
        </p:nvSpPr>
        <p:spPr>
          <a:xfrm>
            <a:off x="9100126" y="8798252"/>
            <a:ext cx="5166798" cy="12824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sz="750" spc="-5" dirty="0">
                <a:latin typeface="Microsoft Sans Serif"/>
                <a:cs typeface="Microsoft Sans Serif"/>
              </a:rPr>
              <a:t>Fig. </a:t>
            </a:r>
            <a:r>
              <a:rPr sz="750" dirty="0">
                <a:latin typeface="Microsoft Sans Serif"/>
                <a:cs typeface="Microsoft Sans Serif"/>
              </a:rPr>
              <a:t>12.-</a:t>
            </a:r>
            <a:r>
              <a:rPr sz="750" spc="-5" dirty="0">
                <a:latin typeface="Microsoft Sans Serif"/>
                <a:cs typeface="Microsoft Sans Serif"/>
              </a:rPr>
              <a:t> </a:t>
            </a:r>
            <a:r>
              <a:rPr sz="750" spc="15" dirty="0">
                <a:latin typeface="Microsoft Sans Serif"/>
                <a:cs typeface="Microsoft Sans Serif"/>
              </a:rPr>
              <a:t>Conversión</a:t>
            </a:r>
            <a:r>
              <a:rPr sz="750" spc="-5" dirty="0">
                <a:latin typeface="Microsoft Sans Serif"/>
                <a:cs typeface="Microsoft Sans Serif"/>
              </a:rPr>
              <a:t> </a:t>
            </a:r>
            <a:r>
              <a:rPr sz="750" spc="25" dirty="0">
                <a:latin typeface="Microsoft Sans Serif"/>
                <a:cs typeface="Microsoft Sans Serif"/>
              </a:rPr>
              <a:t>de</a:t>
            </a:r>
            <a:r>
              <a:rPr sz="750" spc="-5" dirty="0">
                <a:latin typeface="Microsoft Sans Serif"/>
                <a:cs typeface="Microsoft Sans Serif"/>
              </a:rPr>
              <a:t> </a:t>
            </a:r>
            <a:r>
              <a:rPr sz="750" spc="20" dirty="0">
                <a:latin typeface="Microsoft Sans Serif"/>
                <a:cs typeface="Microsoft Sans Serif"/>
              </a:rPr>
              <a:t>gráficos</a:t>
            </a:r>
            <a:r>
              <a:rPr sz="750" spc="-5" dirty="0">
                <a:latin typeface="Microsoft Sans Serif"/>
                <a:cs typeface="Microsoft Sans Serif"/>
              </a:rPr>
              <a:t> </a:t>
            </a:r>
            <a:r>
              <a:rPr sz="750" spc="-25" dirty="0">
                <a:latin typeface="Microsoft Sans Serif"/>
                <a:cs typeface="Microsoft Sans Serif"/>
              </a:rPr>
              <a:t>PQ</a:t>
            </a:r>
            <a:r>
              <a:rPr sz="750" spc="-5" dirty="0">
                <a:latin typeface="Microsoft Sans Serif"/>
                <a:cs typeface="Microsoft Sans Serif"/>
              </a:rPr>
              <a:t> </a:t>
            </a:r>
            <a:r>
              <a:rPr sz="750" dirty="0">
                <a:latin typeface="Microsoft Sans Serif"/>
                <a:cs typeface="Microsoft Sans Serif"/>
              </a:rPr>
              <a:t>a</a:t>
            </a:r>
            <a:r>
              <a:rPr sz="750" spc="-5" dirty="0">
                <a:latin typeface="Microsoft Sans Serif"/>
                <a:cs typeface="Microsoft Sans Serif"/>
              </a:rPr>
              <a:t> </a:t>
            </a:r>
            <a:r>
              <a:rPr sz="750" spc="-70" dirty="0">
                <a:latin typeface="Microsoft Sans Serif"/>
                <a:cs typeface="Microsoft Sans Serif"/>
              </a:rPr>
              <a:t>RX</a:t>
            </a:r>
            <a:r>
              <a:rPr sz="750" spc="-5" dirty="0">
                <a:latin typeface="Microsoft Sans Serif"/>
                <a:cs typeface="Microsoft Sans Serif"/>
              </a:rPr>
              <a:t> </a:t>
            </a:r>
            <a:r>
              <a:rPr sz="750" spc="5" dirty="0">
                <a:latin typeface="Microsoft Sans Serif"/>
                <a:cs typeface="Microsoft Sans Serif"/>
              </a:rPr>
              <a:t>y</a:t>
            </a:r>
            <a:r>
              <a:rPr sz="750" spc="-5" dirty="0">
                <a:latin typeface="Microsoft Sans Serif"/>
                <a:cs typeface="Microsoft Sans Serif"/>
              </a:rPr>
              <a:t> </a:t>
            </a:r>
            <a:r>
              <a:rPr sz="750" spc="-70" dirty="0">
                <a:latin typeface="Microsoft Sans Serif"/>
                <a:cs typeface="Microsoft Sans Serif"/>
              </a:rPr>
              <a:t>RX</a:t>
            </a:r>
            <a:r>
              <a:rPr sz="750" spc="-5" dirty="0">
                <a:latin typeface="Microsoft Sans Serif"/>
                <a:cs typeface="Microsoft Sans Serif"/>
              </a:rPr>
              <a:t> </a:t>
            </a:r>
            <a:r>
              <a:rPr sz="750" dirty="0">
                <a:latin typeface="Microsoft Sans Serif"/>
                <a:cs typeface="Microsoft Sans Serif"/>
              </a:rPr>
              <a:t>a</a:t>
            </a:r>
            <a:r>
              <a:rPr sz="750" spc="-5" dirty="0">
                <a:latin typeface="Microsoft Sans Serif"/>
                <a:cs typeface="Microsoft Sans Serif"/>
              </a:rPr>
              <a:t> </a:t>
            </a:r>
            <a:r>
              <a:rPr sz="750" spc="-25" dirty="0">
                <a:latin typeface="Microsoft Sans Serif"/>
                <a:cs typeface="Microsoft Sans Serif"/>
              </a:rPr>
              <a:t>PQ</a:t>
            </a:r>
            <a:endParaRPr sz="750">
              <a:latin typeface="Microsoft Sans Serif"/>
              <a:cs typeface="Microsoft Sans Serif"/>
            </a:endParaRPr>
          </a:p>
        </p:txBody>
      </p:sp>
      <p:sp>
        <p:nvSpPr>
          <p:cNvPr id="129" name="object 129"/>
          <p:cNvSpPr txBox="1"/>
          <p:nvPr/>
        </p:nvSpPr>
        <p:spPr>
          <a:xfrm>
            <a:off x="1415277" y="9415126"/>
            <a:ext cx="7416407" cy="143629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 marR="5080">
              <a:lnSpc>
                <a:spcPct val="100000"/>
              </a:lnSpc>
              <a:spcBef>
                <a:spcPts val="100"/>
              </a:spcBef>
            </a:pPr>
            <a:r>
              <a:rPr sz="850" spc="-25" dirty="0">
                <a:latin typeface="Microsoft Sans Serif"/>
                <a:cs typeface="Microsoft Sans Serif"/>
              </a:rPr>
              <a:t>TUTORIAL</a:t>
            </a:r>
            <a:r>
              <a:rPr sz="850" spc="-5" dirty="0">
                <a:latin typeface="Microsoft Sans Serif"/>
                <a:cs typeface="Microsoft Sans Serif"/>
              </a:rPr>
              <a:t> </a:t>
            </a:r>
            <a:r>
              <a:rPr sz="850" spc="-60" dirty="0">
                <a:latin typeface="Microsoft Sans Serif"/>
                <a:cs typeface="Microsoft Sans Serif"/>
              </a:rPr>
              <a:t>SOBRE</a:t>
            </a:r>
            <a:r>
              <a:rPr sz="850" spc="-5" dirty="0">
                <a:latin typeface="Microsoft Sans Serif"/>
                <a:cs typeface="Microsoft Sans Serif"/>
              </a:rPr>
              <a:t> </a:t>
            </a:r>
            <a:r>
              <a:rPr sz="850" spc="-35" dirty="0">
                <a:latin typeface="Microsoft Sans Serif"/>
                <a:cs typeface="Microsoft Sans Serif"/>
              </a:rPr>
              <a:t>PROTECCIÓN</a:t>
            </a:r>
            <a:r>
              <a:rPr sz="850" spc="-5" dirty="0">
                <a:latin typeface="Microsoft Sans Serif"/>
                <a:cs typeface="Microsoft Sans Serif"/>
              </a:rPr>
              <a:t> </a:t>
            </a:r>
            <a:r>
              <a:rPr sz="850" spc="-45" dirty="0">
                <a:latin typeface="Microsoft Sans Serif"/>
                <a:cs typeface="Microsoft Sans Serif"/>
              </a:rPr>
              <a:t>DE</a:t>
            </a:r>
            <a:r>
              <a:rPr sz="850" dirty="0">
                <a:latin typeface="Microsoft Sans Serif"/>
                <a:cs typeface="Microsoft Sans Serif"/>
              </a:rPr>
              <a:t> </a:t>
            </a:r>
            <a:r>
              <a:rPr sz="850" spc="-55" dirty="0">
                <a:latin typeface="Microsoft Sans Serif"/>
                <a:cs typeface="Microsoft Sans Serif"/>
              </a:rPr>
              <a:t>GENERADORES</a:t>
            </a:r>
            <a:r>
              <a:rPr sz="850" spc="-5" dirty="0">
                <a:latin typeface="Microsoft Sans Serif"/>
                <a:cs typeface="Microsoft Sans Serif"/>
              </a:rPr>
              <a:t> </a:t>
            </a:r>
            <a:r>
              <a:rPr sz="850" spc="-30" dirty="0">
                <a:latin typeface="Microsoft Sans Serif"/>
                <a:cs typeface="Microsoft Sans Serif"/>
              </a:rPr>
              <a:t>SÍNCRONOS </a:t>
            </a:r>
            <a:r>
              <a:rPr sz="850" spc="-215" dirty="0">
                <a:latin typeface="Microsoft Sans Serif"/>
                <a:cs typeface="Microsoft Sans Serif"/>
              </a:rPr>
              <a:t> </a:t>
            </a:r>
            <a:r>
              <a:rPr sz="850" spc="-15" dirty="0">
                <a:latin typeface="Microsoft Sans Serif"/>
                <a:cs typeface="Microsoft Sans Serif"/>
              </a:rPr>
              <a:t>PUBLICACIÓN</a:t>
            </a:r>
            <a:r>
              <a:rPr sz="850" spc="-5" dirty="0">
                <a:latin typeface="Microsoft Sans Serif"/>
                <a:cs typeface="Microsoft Sans Serif"/>
              </a:rPr>
              <a:t> </a:t>
            </a:r>
            <a:r>
              <a:rPr sz="850" spc="-55" dirty="0">
                <a:latin typeface="Microsoft Sans Serif"/>
                <a:cs typeface="Microsoft Sans Serif"/>
              </a:rPr>
              <a:t>ESPECIAL</a:t>
            </a:r>
            <a:r>
              <a:rPr sz="850" spc="-5" dirty="0">
                <a:latin typeface="Microsoft Sans Serif"/>
                <a:cs typeface="Microsoft Sans Serif"/>
              </a:rPr>
              <a:t> </a:t>
            </a:r>
            <a:r>
              <a:rPr sz="850" spc="-40" dirty="0">
                <a:latin typeface="Microsoft Sans Serif"/>
                <a:cs typeface="Microsoft Sans Serif"/>
              </a:rPr>
              <a:t>DEL</a:t>
            </a:r>
            <a:r>
              <a:rPr sz="850" spc="-5" dirty="0">
                <a:latin typeface="Microsoft Sans Serif"/>
                <a:cs typeface="Microsoft Sans Serif"/>
              </a:rPr>
              <a:t> </a:t>
            </a:r>
            <a:r>
              <a:rPr sz="850" spc="-60" dirty="0">
                <a:latin typeface="Microsoft Sans Serif"/>
                <a:cs typeface="Microsoft Sans Serif"/>
              </a:rPr>
              <a:t>IEEE</a:t>
            </a:r>
            <a:r>
              <a:rPr sz="850" spc="-5" dirty="0">
                <a:latin typeface="Microsoft Sans Serif"/>
                <a:cs typeface="Microsoft Sans Serif"/>
              </a:rPr>
              <a:t> </a:t>
            </a:r>
            <a:r>
              <a:rPr sz="850" spc="-80" dirty="0">
                <a:latin typeface="Microsoft Sans Serif"/>
                <a:cs typeface="Microsoft Sans Serif"/>
              </a:rPr>
              <a:t>PSRC</a:t>
            </a:r>
            <a:endParaRPr sz="850">
              <a:latin typeface="Microsoft Sans Serif"/>
              <a:cs typeface="Microsoft Sans Serif"/>
            </a:endParaRPr>
          </a:p>
        </p:txBody>
      </p:sp>
      <p:sp>
        <p:nvSpPr>
          <p:cNvPr id="130" name="object 130"/>
          <p:cNvSpPr txBox="1"/>
          <p:nvPr/>
        </p:nvSpPr>
        <p:spPr>
          <a:xfrm>
            <a:off x="15000422" y="9415125"/>
            <a:ext cx="1459325" cy="143629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sz="850" spc="-25" dirty="0">
                <a:latin typeface="Microsoft Sans Serif"/>
                <a:cs typeface="Microsoft Sans Serif"/>
              </a:rPr>
              <a:t>CAPÍTULO</a:t>
            </a:r>
            <a:r>
              <a:rPr sz="850" spc="-5" dirty="0">
                <a:latin typeface="Microsoft Sans Serif"/>
                <a:cs typeface="Microsoft Sans Serif"/>
              </a:rPr>
              <a:t> </a:t>
            </a:r>
            <a:r>
              <a:rPr sz="850" spc="10" dirty="0">
                <a:latin typeface="Microsoft Sans Serif"/>
                <a:cs typeface="Microsoft Sans Serif"/>
              </a:rPr>
              <a:t>1</a:t>
            </a:r>
            <a:endParaRPr sz="850">
              <a:latin typeface="Microsoft Sans Serif"/>
              <a:cs typeface="Microsoft Sans Serif"/>
            </a:endParaRPr>
          </a:p>
        </p:txBody>
      </p:sp>
    </p:spTree>
  </p:cSld>
  <p:clrMapOvr>
    <a:masterClrMapping/>
  </p:clrMapOvr>
</p:sld>
</file>

<file path=ppt/slides/slide10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/>
          <p:nvPr/>
        </p:nvSpPr>
        <p:spPr>
          <a:xfrm>
            <a:off x="2485673" y="4276345"/>
            <a:ext cx="5381533" cy="9525"/>
          </a:xfrm>
          <a:custGeom>
            <a:avLst/>
            <a:gdLst/>
            <a:ahLst/>
            <a:cxnLst/>
            <a:rect l="l" t="t" r="r" b="b"/>
            <a:pathLst>
              <a:path w="2339340" h="9525">
                <a:moveTo>
                  <a:pt x="71628" y="9144"/>
                </a:moveTo>
                <a:lnTo>
                  <a:pt x="1524" y="9144"/>
                </a:lnTo>
                <a:lnTo>
                  <a:pt x="0" y="4572"/>
                </a:lnTo>
                <a:lnTo>
                  <a:pt x="1524" y="1524"/>
                </a:lnTo>
                <a:lnTo>
                  <a:pt x="4572" y="0"/>
                </a:lnTo>
                <a:lnTo>
                  <a:pt x="67056" y="0"/>
                </a:lnTo>
                <a:lnTo>
                  <a:pt x="71628" y="1524"/>
                </a:lnTo>
                <a:lnTo>
                  <a:pt x="71628" y="9144"/>
                </a:lnTo>
                <a:close/>
              </a:path>
              <a:path w="2339340" h="9525">
                <a:moveTo>
                  <a:pt x="179832" y="9144"/>
                </a:moveTo>
                <a:lnTo>
                  <a:pt x="109728" y="9144"/>
                </a:lnTo>
                <a:lnTo>
                  <a:pt x="108204" y="4572"/>
                </a:lnTo>
                <a:lnTo>
                  <a:pt x="109728" y="1524"/>
                </a:lnTo>
                <a:lnTo>
                  <a:pt x="112776" y="0"/>
                </a:lnTo>
                <a:lnTo>
                  <a:pt x="176784" y="0"/>
                </a:lnTo>
                <a:lnTo>
                  <a:pt x="179832" y="1524"/>
                </a:lnTo>
                <a:lnTo>
                  <a:pt x="181355" y="4572"/>
                </a:lnTo>
                <a:lnTo>
                  <a:pt x="179832" y="9144"/>
                </a:lnTo>
                <a:close/>
              </a:path>
              <a:path w="2339340" h="9525">
                <a:moveTo>
                  <a:pt x="289560" y="9144"/>
                </a:moveTo>
                <a:lnTo>
                  <a:pt x="219455" y="9144"/>
                </a:lnTo>
                <a:lnTo>
                  <a:pt x="217932" y="4572"/>
                </a:lnTo>
                <a:lnTo>
                  <a:pt x="219455" y="1524"/>
                </a:lnTo>
                <a:lnTo>
                  <a:pt x="222503" y="0"/>
                </a:lnTo>
                <a:lnTo>
                  <a:pt x="286512" y="0"/>
                </a:lnTo>
                <a:lnTo>
                  <a:pt x="289560" y="1524"/>
                </a:lnTo>
                <a:lnTo>
                  <a:pt x="291084" y="4572"/>
                </a:lnTo>
                <a:lnTo>
                  <a:pt x="289560" y="9144"/>
                </a:lnTo>
                <a:close/>
              </a:path>
              <a:path w="2339340" h="9525">
                <a:moveTo>
                  <a:pt x="399288" y="9144"/>
                </a:moveTo>
                <a:lnTo>
                  <a:pt x="327659" y="9144"/>
                </a:lnTo>
                <a:lnTo>
                  <a:pt x="327659" y="1524"/>
                </a:lnTo>
                <a:lnTo>
                  <a:pt x="332232" y="0"/>
                </a:lnTo>
                <a:lnTo>
                  <a:pt x="394716" y="0"/>
                </a:lnTo>
                <a:lnTo>
                  <a:pt x="399288" y="1524"/>
                </a:lnTo>
                <a:lnTo>
                  <a:pt x="399288" y="9144"/>
                </a:lnTo>
                <a:close/>
              </a:path>
              <a:path w="2339340" h="9525">
                <a:moveTo>
                  <a:pt x="507492" y="9144"/>
                </a:moveTo>
                <a:lnTo>
                  <a:pt x="437388" y="9144"/>
                </a:lnTo>
                <a:lnTo>
                  <a:pt x="435864" y="4572"/>
                </a:lnTo>
                <a:lnTo>
                  <a:pt x="437388" y="1524"/>
                </a:lnTo>
                <a:lnTo>
                  <a:pt x="440435" y="0"/>
                </a:lnTo>
                <a:lnTo>
                  <a:pt x="504444" y="0"/>
                </a:lnTo>
                <a:lnTo>
                  <a:pt x="507492" y="1524"/>
                </a:lnTo>
                <a:lnTo>
                  <a:pt x="509016" y="4572"/>
                </a:lnTo>
                <a:lnTo>
                  <a:pt x="507492" y="9144"/>
                </a:lnTo>
                <a:close/>
              </a:path>
              <a:path w="2339340" h="9525">
                <a:moveTo>
                  <a:pt x="617220" y="9144"/>
                </a:moveTo>
                <a:lnTo>
                  <a:pt x="547116" y="9144"/>
                </a:lnTo>
                <a:lnTo>
                  <a:pt x="545592" y="4572"/>
                </a:lnTo>
                <a:lnTo>
                  <a:pt x="547116" y="1524"/>
                </a:lnTo>
                <a:lnTo>
                  <a:pt x="550164" y="0"/>
                </a:lnTo>
                <a:lnTo>
                  <a:pt x="614172" y="0"/>
                </a:lnTo>
                <a:lnTo>
                  <a:pt x="617220" y="1524"/>
                </a:lnTo>
                <a:lnTo>
                  <a:pt x="618744" y="4572"/>
                </a:lnTo>
                <a:lnTo>
                  <a:pt x="617220" y="9144"/>
                </a:lnTo>
                <a:close/>
              </a:path>
              <a:path w="2339340" h="9525">
                <a:moveTo>
                  <a:pt x="726947" y="9144"/>
                </a:moveTo>
                <a:lnTo>
                  <a:pt x="655320" y="9144"/>
                </a:lnTo>
                <a:lnTo>
                  <a:pt x="655320" y="1524"/>
                </a:lnTo>
                <a:lnTo>
                  <a:pt x="659892" y="0"/>
                </a:lnTo>
                <a:lnTo>
                  <a:pt x="722376" y="0"/>
                </a:lnTo>
                <a:lnTo>
                  <a:pt x="726947" y="1524"/>
                </a:lnTo>
                <a:lnTo>
                  <a:pt x="726947" y="9144"/>
                </a:lnTo>
                <a:close/>
              </a:path>
              <a:path w="2339340" h="9525">
                <a:moveTo>
                  <a:pt x="835151" y="9144"/>
                </a:moveTo>
                <a:lnTo>
                  <a:pt x="765047" y="9144"/>
                </a:lnTo>
                <a:lnTo>
                  <a:pt x="763524" y="4572"/>
                </a:lnTo>
                <a:lnTo>
                  <a:pt x="765047" y="1524"/>
                </a:lnTo>
                <a:lnTo>
                  <a:pt x="768096" y="0"/>
                </a:lnTo>
                <a:lnTo>
                  <a:pt x="832103" y="0"/>
                </a:lnTo>
                <a:lnTo>
                  <a:pt x="835151" y="1524"/>
                </a:lnTo>
                <a:lnTo>
                  <a:pt x="836676" y="4572"/>
                </a:lnTo>
                <a:lnTo>
                  <a:pt x="835151" y="9144"/>
                </a:lnTo>
                <a:close/>
              </a:path>
              <a:path w="2339340" h="9525">
                <a:moveTo>
                  <a:pt x="944880" y="9144"/>
                </a:moveTo>
                <a:lnTo>
                  <a:pt x="874776" y="9144"/>
                </a:lnTo>
                <a:lnTo>
                  <a:pt x="873251" y="4572"/>
                </a:lnTo>
                <a:lnTo>
                  <a:pt x="874776" y="1524"/>
                </a:lnTo>
                <a:lnTo>
                  <a:pt x="877824" y="0"/>
                </a:lnTo>
                <a:lnTo>
                  <a:pt x="941832" y="0"/>
                </a:lnTo>
                <a:lnTo>
                  <a:pt x="944880" y="1524"/>
                </a:lnTo>
                <a:lnTo>
                  <a:pt x="946403" y="4572"/>
                </a:lnTo>
                <a:lnTo>
                  <a:pt x="944880" y="9144"/>
                </a:lnTo>
                <a:close/>
              </a:path>
              <a:path w="2339340" h="9525">
                <a:moveTo>
                  <a:pt x="1054608" y="9144"/>
                </a:moveTo>
                <a:lnTo>
                  <a:pt x="982980" y="9144"/>
                </a:lnTo>
                <a:lnTo>
                  <a:pt x="982980" y="1524"/>
                </a:lnTo>
                <a:lnTo>
                  <a:pt x="987552" y="0"/>
                </a:lnTo>
                <a:lnTo>
                  <a:pt x="1050036" y="0"/>
                </a:lnTo>
                <a:lnTo>
                  <a:pt x="1054608" y="1524"/>
                </a:lnTo>
                <a:lnTo>
                  <a:pt x="1054608" y="9144"/>
                </a:lnTo>
                <a:close/>
              </a:path>
              <a:path w="2339340" h="9525">
                <a:moveTo>
                  <a:pt x="1162812" y="9144"/>
                </a:moveTo>
                <a:lnTo>
                  <a:pt x="1092708" y="9144"/>
                </a:lnTo>
                <a:lnTo>
                  <a:pt x="1091184" y="4572"/>
                </a:lnTo>
                <a:lnTo>
                  <a:pt x="1092708" y="1524"/>
                </a:lnTo>
                <a:lnTo>
                  <a:pt x="1095756" y="0"/>
                </a:lnTo>
                <a:lnTo>
                  <a:pt x="1159764" y="0"/>
                </a:lnTo>
                <a:lnTo>
                  <a:pt x="1162812" y="1524"/>
                </a:lnTo>
                <a:lnTo>
                  <a:pt x="1164336" y="4572"/>
                </a:lnTo>
                <a:lnTo>
                  <a:pt x="1162812" y="9144"/>
                </a:lnTo>
                <a:close/>
              </a:path>
              <a:path w="2339340" h="9525">
                <a:moveTo>
                  <a:pt x="1272539" y="9144"/>
                </a:moveTo>
                <a:lnTo>
                  <a:pt x="1202436" y="9144"/>
                </a:lnTo>
                <a:lnTo>
                  <a:pt x="1200912" y="4572"/>
                </a:lnTo>
                <a:lnTo>
                  <a:pt x="1202436" y="1524"/>
                </a:lnTo>
                <a:lnTo>
                  <a:pt x="1205484" y="0"/>
                </a:lnTo>
                <a:lnTo>
                  <a:pt x="1269492" y="0"/>
                </a:lnTo>
                <a:lnTo>
                  <a:pt x="1272539" y="1524"/>
                </a:lnTo>
                <a:lnTo>
                  <a:pt x="1274064" y="4572"/>
                </a:lnTo>
                <a:lnTo>
                  <a:pt x="1272539" y="9144"/>
                </a:lnTo>
                <a:close/>
              </a:path>
              <a:path w="2339340" h="9525">
                <a:moveTo>
                  <a:pt x="1380744" y="9144"/>
                </a:moveTo>
                <a:lnTo>
                  <a:pt x="1310639" y="9144"/>
                </a:lnTo>
                <a:lnTo>
                  <a:pt x="1310639" y="1524"/>
                </a:lnTo>
                <a:lnTo>
                  <a:pt x="1315212" y="0"/>
                </a:lnTo>
                <a:lnTo>
                  <a:pt x="1377696" y="0"/>
                </a:lnTo>
                <a:lnTo>
                  <a:pt x="1380744" y="1524"/>
                </a:lnTo>
                <a:lnTo>
                  <a:pt x="1382268" y="4572"/>
                </a:lnTo>
                <a:lnTo>
                  <a:pt x="1380744" y="9144"/>
                </a:lnTo>
                <a:close/>
              </a:path>
              <a:path w="2339340" h="9525">
                <a:moveTo>
                  <a:pt x="1490472" y="9144"/>
                </a:moveTo>
                <a:lnTo>
                  <a:pt x="1420368" y="9144"/>
                </a:lnTo>
                <a:lnTo>
                  <a:pt x="1418844" y="4572"/>
                </a:lnTo>
                <a:lnTo>
                  <a:pt x="1420368" y="1524"/>
                </a:lnTo>
                <a:lnTo>
                  <a:pt x="1423416" y="0"/>
                </a:lnTo>
                <a:lnTo>
                  <a:pt x="1487423" y="0"/>
                </a:lnTo>
                <a:lnTo>
                  <a:pt x="1490472" y="1524"/>
                </a:lnTo>
                <a:lnTo>
                  <a:pt x="1491996" y="4572"/>
                </a:lnTo>
                <a:lnTo>
                  <a:pt x="1490472" y="9144"/>
                </a:lnTo>
                <a:close/>
              </a:path>
              <a:path w="2339340" h="9525">
                <a:moveTo>
                  <a:pt x="1600200" y="9144"/>
                </a:moveTo>
                <a:lnTo>
                  <a:pt x="1530096" y="9144"/>
                </a:lnTo>
                <a:lnTo>
                  <a:pt x="1528572" y="4572"/>
                </a:lnTo>
                <a:lnTo>
                  <a:pt x="1530096" y="1524"/>
                </a:lnTo>
                <a:lnTo>
                  <a:pt x="1533144" y="0"/>
                </a:lnTo>
                <a:lnTo>
                  <a:pt x="1597152" y="0"/>
                </a:lnTo>
                <a:lnTo>
                  <a:pt x="1600200" y="1524"/>
                </a:lnTo>
                <a:lnTo>
                  <a:pt x="1601723" y="4572"/>
                </a:lnTo>
                <a:lnTo>
                  <a:pt x="1600200" y="9144"/>
                </a:lnTo>
                <a:close/>
              </a:path>
              <a:path w="2339340" h="9525">
                <a:moveTo>
                  <a:pt x="1708404" y="9144"/>
                </a:moveTo>
                <a:lnTo>
                  <a:pt x="1638300" y="9144"/>
                </a:lnTo>
                <a:lnTo>
                  <a:pt x="1636776" y="4572"/>
                </a:lnTo>
                <a:lnTo>
                  <a:pt x="1638300" y="1524"/>
                </a:lnTo>
                <a:lnTo>
                  <a:pt x="1641348" y="0"/>
                </a:lnTo>
                <a:lnTo>
                  <a:pt x="1705356" y="0"/>
                </a:lnTo>
                <a:lnTo>
                  <a:pt x="1708404" y="1524"/>
                </a:lnTo>
                <a:lnTo>
                  <a:pt x="1709927" y="4572"/>
                </a:lnTo>
                <a:lnTo>
                  <a:pt x="1708404" y="9144"/>
                </a:lnTo>
                <a:close/>
              </a:path>
              <a:path w="2339340" h="9525">
                <a:moveTo>
                  <a:pt x="1818131" y="9144"/>
                </a:moveTo>
                <a:lnTo>
                  <a:pt x="1748027" y="9144"/>
                </a:lnTo>
                <a:lnTo>
                  <a:pt x="1746504" y="4572"/>
                </a:lnTo>
                <a:lnTo>
                  <a:pt x="1748027" y="1524"/>
                </a:lnTo>
                <a:lnTo>
                  <a:pt x="1751076" y="0"/>
                </a:lnTo>
                <a:lnTo>
                  <a:pt x="1815084" y="0"/>
                </a:lnTo>
                <a:lnTo>
                  <a:pt x="1818131" y="1524"/>
                </a:lnTo>
                <a:lnTo>
                  <a:pt x="1819656" y="4572"/>
                </a:lnTo>
                <a:lnTo>
                  <a:pt x="1818131" y="9144"/>
                </a:lnTo>
                <a:close/>
              </a:path>
              <a:path w="2339340" h="9525">
                <a:moveTo>
                  <a:pt x="1927860" y="9144"/>
                </a:moveTo>
                <a:lnTo>
                  <a:pt x="1857756" y="9144"/>
                </a:lnTo>
                <a:lnTo>
                  <a:pt x="1856231" y="4572"/>
                </a:lnTo>
                <a:lnTo>
                  <a:pt x="1857756" y="1524"/>
                </a:lnTo>
                <a:lnTo>
                  <a:pt x="1860804" y="0"/>
                </a:lnTo>
                <a:lnTo>
                  <a:pt x="1924812" y="0"/>
                </a:lnTo>
                <a:lnTo>
                  <a:pt x="1927860" y="1524"/>
                </a:lnTo>
                <a:lnTo>
                  <a:pt x="1929384" y="4572"/>
                </a:lnTo>
                <a:lnTo>
                  <a:pt x="1927860" y="9144"/>
                </a:lnTo>
                <a:close/>
              </a:path>
              <a:path w="2339340" h="9525">
                <a:moveTo>
                  <a:pt x="2036064" y="9144"/>
                </a:moveTo>
                <a:lnTo>
                  <a:pt x="1965960" y="9144"/>
                </a:lnTo>
                <a:lnTo>
                  <a:pt x="1964436" y="4572"/>
                </a:lnTo>
                <a:lnTo>
                  <a:pt x="1965960" y="1524"/>
                </a:lnTo>
                <a:lnTo>
                  <a:pt x="1969008" y="0"/>
                </a:lnTo>
                <a:lnTo>
                  <a:pt x="2033016" y="0"/>
                </a:lnTo>
                <a:lnTo>
                  <a:pt x="2036064" y="1524"/>
                </a:lnTo>
                <a:lnTo>
                  <a:pt x="2037588" y="4572"/>
                </a:lnTo>
                <a:lnTo>
                  <a:pt x="2036064" y="9144"/>
                </a:lnTo>
                <a:close/>
              </a:path>
              <a:path w="2339340" h="9525">
                <a:moveTo>
                  <a:pt x="2145792" y="9144"/>
                </a:moveTo>
                <a:lnTo>
                  <a:pt x="2075688" y="9144"/>
                </a:lnTo>
                <a:lnTo>
                  <a:pt x="2074164" y="4572"/>
                </a:lnTo>
                <a:lnTo>
                  <a:pt x="2075688" y="1524"/>
                </a:lnTo>
                <a:lnTo>
                  <a:pt x="2078736" y="0"/>
                </a:lnTo>
                <a:lnTo>
                  <a:pt x="2142744" y="0"/>
                </a:lnTo>
                <a:lnTo>
                  <a:pt x="2145792" y="1524"/>
                </a:lnTo>
                <a:lnTo>
                  <a:pt x="2147316" y="4572"/>
                </a:lnTo>
                <a:lnTo>
                  <a:pt x="2145792" y="9144"/>
                </a:lnTo>
                <a:close/>
              </a:path>
              <a:path w="2339340" h="9525">
                <a:moveTo>
                  <a:pt x="2255520" y="9144"/>
                </a:moveTo>
                <a:lnTo>
                  <a:pt x="2185416" y="9144"/>
                </a:lnTo>
                <a:lnTo>
                  <a:pt x="2183892" y="4572"/>
                </a:lnTo>
                <a:lnTo>
                  <a:pt x="2185416" y="1524"/>
                </a:lnTo>
                <a:lnTo>
                  <a:pt x="2188464" y="0"/>
                </a:lnTo>
                <a:lnTo>
                  <a:pt x="2252472" y="0"/>
                </a:lnTo>
                <a:lnTo>
                  <a:pt x="2255520" y="1524"/>
                </a:lnTo>
                <a:lnTo>
                  <a:pt x="2257044" y="4572"/>
                </a:lnTo>
                <a:lnTo>
                  <a:pt x="2255520" y="9144"/>
                </a:lnTo>
                <a:close/>
              </a:path>
              <a:path w="2339340" h="9525">
                <a:moveTo>
                  <a:pt x="2339340" y="9144"/>
                </a:moveTo>
                <a:lnTo>
                  <a:pt x="2293620" y="9144"/>
                </a:lnTo>
                <a:lnTo>
                  <a:pt x="2292096" y="4572"/>
                </a:lnTo>
                <a:lnTo>
                  <a:pt x="2293620" y="1524"/>
                </a:lnTo>
                <a:lnTo>
                  <a:pt x="2296668" y="0"/>
                </a:lnTo>
                <a:lnTo>
                  <a:pt x="2334768" y="0"/>
                </a:lnTo>
                <a:lnTo>
                  <a:pt x="2339340" y="1524"/>
                </a:lnTo>
                <a:lnTo>
                  <a:pt x="2339340" y="9144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" name="object 3"/>
          <p:cNvSpPr/>
          <p:nvPr/>
        </p:nvSpPr>
        <p:spPr>
          <a:xfrm>
            <a:off x="2485673" y="3139440"/>
            <a:ext cx="2679080" cy="9525"/>
          </a:xfrm>
          <a:custGeom>
            <a:avLst/>
            <a:gdLst/>
            <a:ahLst/>
            <a:cxnLst/>
            <a:rect l="l" t="t" r="r" b="b"/>
            <a:pathLst>
              <a:path w="1164589" h="9525">
                <a:moveTo>
                  <a:pt x="67056" y="9144"/>
                </a:moveTo>
                <a:lnTo>
                  <a:pt x="4572" y="9144"/>
                </a:lnTo>
                <a:lnTo>
                  <a:pt x="1524" y="7620"/>
                </a:lnTo>
                <a:lnTo>
                  <a:pt x="0" y="4572"/>
                </a:lnTo>
                <a:lnTo>
                  <a:pt x="1524" y="1524"/>
                </a:lnTo>
                <a:lnTo>
                  <a:pt x="4572" y="0"/>
                </a:lnTo>
                <a:lnTo>
                  <a:pt x="67056" y="0"/>
                </a:lnTo>
                <a:lnTo>
                  <a:pt x="71628" y="1524"/>
                </a:lnTo>
                <a:lnTo>
                  <a:pt x="71628" y="7620"/>
                </a:lnTo>
                <a:lnTo>
                  <a:pt x="67056" y="9144"/>
                </a:lnTo>
                <a:close/>
              </a:path>
              <a:path w="1164589" h="9525">
                <a:moveTo>
                  <a:pt x="176784" y="9144"/>
                </a:moveTo>
                <a:lnTo>
                  <a:pt x="112776" y="9144"/>
                </a:lnTo>
                <a:lnTo>
                  <a:pt x="109728" y="7620"/>
                </a:lnTo>
                <a:lnTo>
                  <a:pt x="108204" y="4572"/>
                </a:lnTo>
                <a:lnTo>
                  <a:pt x="109728" y="1524"/>
                </a:lnTo>
                <a:lnTo>
                  <a:pt x="112776" y="0"/>
                </a:lnTo>
                <a:lnTo>
                  <a:pt x="176784" y="0"/>
                </a:lnTo>
                <a:lnTo>
                  <a:pt x="179832" y="1524"/>
                </a:lnTo>
                <a:lnTo>
                  <a:pt x="181355" y="4572"/>
                </a:lnTo>
                <a:lnTo>
                  <a:pt x="179832" y="7620"/>
                </a:lnTo>
                <a:lnTo>
                  <a:pt x="176784" y="9144"/>
                </a:lnTo>
                <a:close/>
              </a:path>
              <a:path w="1164589" h="9525">
                <a:moveTo>
                  <a:pt x="286512" y="9144"/>
                </a:moveTo>
                <a:lnTo>
                  <a:pt x="222503" y="9144"/>
                </a:lnTo>
                <a:lnTo>
                  <a:pt x="219455" y="7620"/>
                </a:lnTo>
                <a:lnTo>
                  <a:pt x="217932" y="4572"/>
                </a:lnTo>
                <a:lnTo>
                  <a:pt x="219455" y="1524"/>
                </a:lnTo>
                <a:lnTo>
                  <a:pt x="222503" y="0"/>
                </a:lnTo>
                <a:lnTo>
                  <a:pt x="286512" y="0"/>
                </a:lnTo>
                <a:lnTo>
                  <a:pt x="289560" y="1524"/>
                </a:lnTo>
                <a:lnTo>
                  <a:pt x="291084" y="4572"/>
                </a:lnTo>
                <a:lnTo>
                  <a:pt x="289560" y="7620"/>
                </a:lnTo>
                <a:lnTo>
                  <a:pt x="286512" y="9144"/>
                </a:lnTo>
                <a:close/>
              </a:path>
              <a:path w="1164589" h="9525">
                <a:moveTo>
                  <a:pt x="394716" y="9144"/>
                </a:moveTo>
                <a:lnTo>
                  <a:pt x="332232" y="9144"/>
                </a:lnTo>
                <a:lnTo>
                  <a:pt x="327659" y="7620"/>
                </a:lnTo>
                <a:lnTo>
                  <a:pt x="327659" y="1524"/>
                </a:lnTo>
                <a:lnTo>
                  <a:pt x="332232" y="0"/>
                </a:lnTo>
                <a:lnTo>
                  <a:pt x="394716" y="0"/>
                </a:lnTo>
                <a:lnTo>
                  <a:pt x="399288" y="1524"/>
                </a:lnTo>
                <a:lnTo>
                  <a:pt x="399288" y="7620"/>
                </a:lnTo>
                <a:lnTo>
                  <a:pt x="394716" y="9144"/>
                </a:lnTo>
                <a:close/>
              </a:path>
              <a:path w="1164589" h="9525">
                <a:moveTo>
                  <a:pt x="504444" y="9144"/>
                </a:moveTo>
                <a:lnTo>
                  <a:pt x="440435" y="9144"/>
                </a:lnTo>
                <a:lnTo>
                  <a:pt x="437388" y="7620"/>
                </a:lnTo>
                <a:lnTo>
                  <a:pt x="435864" y="4572"/>
                </a:lnTo>
                <a:lnTo>
                  <a:pt x="437388" y="1524"/>
                </a:lnTo>
                <a:lnTo>
                  <a:pt x="440435" y="0"/>
                </a:lnTo>
                <a:lnTo>
                  <a:pt x="504444" y="0"/>
                </a:lnTo>
                <a:lnTo>
                  <a:pt x="507492" y="1524"/>
                </a:lnTo>
                <a:lnTo>
                  <a:pt x="509016" y="4572"/>
                </a:lnTo>
                <a:lnTo>
                  <a:pt x="507492" y="7620"/>
                </a:lnTo>
                <a:lnTo>
                  <a:pt x="504444" y="9144"/>
                </a:lnTo>
                <a:close/>
              </a:path>
              <a:path w="1164589" h="9525">
                <a:moveTo>
                  <a:pt x="614172" y="9144"/>
                </a:moveTo>
                <a:lnTo>
                  <a:pt x="550164" y="9144"/>
                </a:lnTo>
                <a:lnTo>
                  <a:pt x="547116" y="7620"/>
                </a:lnTo>
                <a:lnTo>
                  <a:pt x="545592" y="4572"/>
                </a:lnTo>
                <a:lnTo>
                  <a:pt x="547116" y="1524"/>
                </a:lnTo>
                <a:lnTo>
                  <a:pt x="550164" y="0"/>
                </a:lnTo>
                <a:lnTo>
                  <a:pt x="614172" y="0"/>
                </a:lnTo>
                <a:lnTo>
                  <a:pt x="617220" y="1524"/>
                </a:lnTo>
                <a:lnTo>
                  <a:pt x="618744" y="4572"/>
                </a:lnTo>
                <a:lnTo>
                  <a:pt x="617220" y="7620"/>
                </a:lnTo>
                <a:lnTo>
                  <a:pt x="614172" y="9144"/>
                </a:lnTo>
                <a:close/>
              </a:path>
              <a:path w="1164589" h="9525">
                <a:moveTo>
                  <a:pt x="722376" y="9144"/>
                </a:moveTo>
                <a:lnTo>
                  <a:pt x="659892" y="9144"/>
                </a:lnTo>
                <a:lnTo>
                  <a:pt x="655320" y="7620"/>
                </a:lnTo>
                <a:lnTo>
                  <a:pt x="655320" y="1524"/>
                </a:lnTo>
                <a:lnTo>
                  <a:pt x="659892" y="0"/>
                </a:lnTo>
                <a:lnTo>
                  <a:pt x="722376" y="0"/>
                </a:lnTo>
                <a:lnTo>
                  <a:pt x="726947" y="1524"/>
                </a:lnTo>
                <a:lnTo>
                  <a:pt x="726947" y="7620"/>
                </a:lnTo>
                <a:lnTo>
                  <a:pt x="722376" y="9144"/>
                </a:lnTo>
                <a:close/>
              </a:path>
              <a:path w="1164589" h="9525">
                <a:moveTo>
                  <a:pt x="832103" y="9144"/>
                </a:moveTo>
                <a:lnTo>
                  <a:pt x="768096" y="9144"/>
                </a:lnTo>
                <a:lnTo>
                  <a:pt x="765047" y="7620"/>
                </a:lnTo>
                <a:lnTo>
                  <a:pt x="763524" y="4572"/>
                </a:lnTo>
                <a:lnTo>
                  <a:pt x="765047" y="1524"/>
                </a:lnTo>
                <a:lnTo>
                  <a:pt x="768096" y="0"/>
                </a:lnTo>
                <a:lnTo>
                  <a:pt x="832103" y="0"/>
                </a:lnTo>
                <a:lnTo>
                  <a:pt x="835151" y="1524"/>
                </a:lnTo>
                <a:lnTo>
                  <a:pt x="836676" y="4572"/>
                </a:lnTo>
                <a:lnTo>
                  <a:pt x="835151" y="7620"/>
                </a:lnTo>
                <a:lnTo>
                  <a:pt x="832103" y="9144"/>
                </a:lnTo>
                <a:close/>
              </a:path>
              <a:path w="1164589" h="9525">
                <a:moveTo>
                  <a:pt x="941832" y="9144"/>
                </a:moveTo>
                <a:lnTo>
                  <a:pt x="877824" y="9144"/>
                </a:lnTo>
                <a:lnTo>
                  <a:pt x="874776" y="7620"/>
                </a:lnTo>
                <a:lnTo>
                  <a:pt x="873251" y="4572"/>
                </a:lnTo>
                <a:lnTo>
                  <a:pt x="874776" y="1524"/>
                </a:lnTo>
                <a:lnTo>
                  <a:pt x="877824" y="0"/>
                </a:lnTo>
                <a:lnTo>
                  <a:pt x="941832" y="0"/>
                </a:lnTo>
                <a:lnTo>
                  <a:pt x="944880" y="1524"/>
                </a:lnTo>
                <a:lnTo>
                  <a:pt x="946403" y="4572"/>
                </a:lnTo>
                <a:lnTo>
                  <a:pt x="944880" y="7620"/>
                </a:lnTo>
                <a:lnTo>
                  <a:pt x="941832" y="9144"/>
                </a:lnTo>
                <a:close/>
              </a:path>
              <a:path w="1164589" h="9525">
                <a:moveTo>
                  <a:pt x="1050036" y="9144"/>
                </a:moveTo>
                <a:lnTo>
                  <a:pt x="987552" y="9144"/>
                </a:lnTo>
                <a:lnTo>
                  <a:pt x="982980" y="7620"/>
                </a:lnTo>
                <a:lnTo>
                  <a:pt x="982980" y="1524"/>
                </a:lnTo>
                <a:lnTo>
                  <a:pt x="987552" y="0"/>
                </a:lnTo>
                <a:lnTo>
                  <a:pt x="1050036" y="0"/>
                </a:lnTo>
                <a:lnTo>
                  <a:pt x="1054608" y="1524"/>
                </a:lnTo>
                <a:lnTo>
                  <a:pt x="1054608" y="7620"/>
                </a:lnTo>
                <a:lnTo>
                  <a:pt x="1050036" y="9144"/>
                </a:lnTo>
                <a:close/>
              </a:path>
              <a:path w="1164589" h="9525">
                <a:moveTo>
                  <a:pt x="1159764" y="9144"/>
                </a:moveTo>
                <a:lnTo>
                  <a:pt x="1095756" y="9144"/>
                </a:lnTo>
                <a:lnTo>
                  <a:pt x="1092708" y="7620"/>
                </a:lnTo>
                <a:lnTo>
                  <a:pt x="1091184" y="4572"/>
                </a:lnTo>
                <a:lnTo>
                  <a:pt x="1092708" y="1524"/>
                </a:lnTo>
                <a:lnTo>
                  <a:pt x="1095756" y="0"/>
                </a:lnTo>
                <a:lnTo>
                  <a:pt x="1159764" y="0"/>
                </a:lnTo>
                <a:lnTo>
                  <a:pt x="1162812" y="1524"/>
                </a:lnTo>
                <a:lnTo>
                  <a:pt x="1164336" y="4572"/>
                </a:lnTo>
                <a:lnTo>
                  <a:pt x="1162812" y="7620"/>
                </a:lnTo>
                <a:lnTo>
                  <a:pt x="1159764" y="9144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" name="object 4"/>
          <p:cNvSpPr/>
          <p:nvPr/>
        </p:nvSpPr>
        <p:spPr>
          <a:xfrm>
            <a:off x="1872144" y="5419344"/>
            <a:ext cx="6770740" cy="0"/>
          </a:xfrm>
          <a:custGeom>
            <a:avLst/>
            <a:gdLst/>
            <a:ahLst/>
            <a:cxnLst/>
            <a:rect l="l" t="t" r="r" b="b"/>
            <a:pathLst>
              <a:path w="2943225">
                <a:moveTo>
                  <a:pt x="0" y="0"/>
                </a:moveTo>
                <a:lnTo>
                  <a:pt x="2942843" y="0"/>
                </a:lnTo>
              </a:path>
            </a:pathLst>
          </a:custGeom>
          <a:ln w="1524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grpSp>
        <p:nvGrpSpPr>
          <p:cNvPr id="5" name="object 5"/>
          <p:cNvGrpSpPr/>
          <p:nvPr/>
        </p:nvGrpSpPr>
        <p:grpSpPr>
          <a:xfrm>
            <a:off x="5598896" y="3116580"/>
            <a:ext cx="950969" cy="55244"/>
            <a:chOff x="2433827" y="3116580"/>
            <a:chExt cx="413384" cy="55244"/>
          </a:xfrm>
        </p:grpSpPr>
        <p:sp>
          <p:nvSpPr>
            <p:cNvPr id="6" name="object 6"/>
            <p:cNvSpPr/>
            <p:nvPr/>
          </p:nvSpPr>
          <p:spPr>
            <a:xfrm>
              <a:off x="2510027" y="3144011"/>
              <a:ext cx="337185" cy="0"/>
            </a:xfrm>
            <a:custGeom>
              <a:avLst/>
              <a:gdLst/>
              <a:ahLst/>
              <a:cxnLst/>
              <a:rect l="l" t="t" r="r" b="b"/>
              <a:pathLst>
                <a:path w="337185">
                  <a:moveTo>
                    <a:pt x="336804" y="0"/>
                  </a:moveTo>
                  <a:lnTo>
                    <a:pt x="0" y="0"/>
                  </a:lnTo>
                </a:path>
              </a:pathLst>
            </a:custGeom>
            <a:ln w="9144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" name="object 7"/>
            <p:cNvSpPr/>
            <p:nvPr/>
          </p:nvSpPr>
          <p:spPr>
            <a:xfrm>
              <a:off x="2433827" y="3116580"/>
              <a:ext cx="82550" cy="55244"/>
            </a:xfrm>
            <a:custGeom>
              <a:avLst/>
              <a:gdLst/>
              <a:ahLst/>
              <a:cxnLst/>
              <a:rect l="l" t="t" r="r" b="b"/>
              <a:pathLst>
                <a:path w="82550" h="55244">
                  <a:moveTo>
                    <a:pt x="82295" y="54863"/>
                  </a:moveTo>
                  <a:lnTo>
                    <a:pt x="0" y="27431"/>
                  </a:lnTo>
                  <a:lnTo>
                    <a:pt x="82295" y="0"/>
                  </a:lnTo>
                  <a:lnTo>
                    <a:pt x="82295" y="54863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8" name="object 8"/>
          <p:cNvGrpSpPr/>
          <p:nvPr/>
        </p:nvGrpSpPr>
        <p:grpSpPr>
          <a:xfrm>
            <a:off x="5406073" y="3581400"/>
            <a:ext cx="2125443" cy="53340"/>
            <a:chOff x="2350007" y="3581400"/>
            <a:chExt cx="923925" cy="53340"/>
          </a:xfrm>
        </p:grpSpPr>
        <p:sp>
          <p:nvSpPr>
            <p:cNvPr id="9" name="object 9"/>
            <p:cNvSpPr/>
            <p:nvPr/>
          </p:nvSpPr>
          <p:spPr>
            <a:xfrm>
              <a:off x="2426207" y="3608832"/>
              <a:ext cx="847725" cy="0"/>
            </a:xfrm>
            <a:custGeom>
              <a:avLst/>
              <a:gdLst/>
              <a:ahLst/>
              <a:cxnLst/>
              <a:rect l="l" t="t" r="r" b="b"/>
              <a:pathLst>
                <a:path w="847725">
                  <a:moveTo>
                    <a:pt x="847343" y="0"/>
                  </a:moveTo>
                  <a:lnTo>
                    <a:pt x="0" y="0"/>
                  </a:lnTo>
                </a:path>
              </a:pathLst>
            </a:custGeom>
            <a:ln w="9144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" name="object 10"/>
            <p:cNvSpPr/>
            <p:nvPr/>
          </p:nvSpPr>
          <p:spPr>
            <a:xfrm>
              <a:off x="2350007" y="3581400"/>
              <a:ext cx="81280" cy="53340"/>
            </a:xfrm>
            <a:custGeom>
              <a:avLst/>
              <a:gdLst/>
              <a:ahLst/>
              <a:cxnLst/>
              <a:rect l="l" t="t" r="r" b="b"/>
              <a:pathLst>
                <a:path w="81280" h="53339">
                  <a:moveTo>
                    <a:pt x="80771" y="53340"/>
                  </a:moveTo>
                  <a:lnTo>
                    <a:pt x="0" y="27432"/>
                  </a:lnTo>
                  <a:lnTo>
                    <a:pt x="80771" y="0"/>
                  </a:lnTo>
                  <a:lnTo>
                    <a:pt x="80771" y="5334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11" name="object 11"/>
          <p:cNvGrpSpPr/>
          <p:nvPr/>
        </p:nvGrpSpPr>
        <p:grpSpPr>
          <a:xfrm>
            <a:off x="5732121" y="4367784"/>
            <a:ext cx="2125443" cy="55244"/>
            <a:chOff x="2491739" y="4367784"/>
            <a:chExt cx="923925" cy="55244"/>
          </a:xfrm>
        </p:grpSpPr>
        <p:sp>
          <p:nvSpPr>
            <p:cNvPr id="12" name="object 12"/>
            <p:cNvSpPr/>
            <p:nvPr/>
          </p:nvSpPr>
          <p:spPr>
            <a:xfrm>
              <a:off x="2566415" y="4395216"/>
              <a:ext cx="848994" cy="0"/>
            </a:xfrm>
            <a:custGeom>
              <a:avLst/>
              <a:gdLst/>
              <a:ahLst/>
              <a:cxnLst/>
              <a:rect l="l" t="t" r="r" b="b"/>
              <a:pathLst>
                <a:path w="848995">
                  <a:moveTo>
                    <a:pt x="848867" y="0"/>
                  </a:moveTo>
                  <a:lnTo>
                    <a:pt x="0" y="0"/>
                  </a:lnTo>
                </a:path>
              </a:pathLst>
            </a:custGeom>
            <a:ln w="9144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" name="object 13"/>
            <p:cNvSpPr/>
            <p:nvPr/>
          </p:nvSpPr>
          <p:spPr>
            <a:xfrm>
              <a:off x="2491739" y="4367784"/>
              <a:ext cx="82550" cy="55244"/>
            </a:xfrm>
            <a:custGeom>
              <a:avLst/>
              <a:gdLst/>
              <a:ahLst/>
              <a:cxnLst/>
              <a:rect l="l" t="t" r="r" b="b"/>
              <a:pathLst>
                <a:path w="82550" h="55245">
                  <a:moveTo>
                    <a:pt x="82295" y="54864"/>
                  </a:moveTo>
                  <a:lnTo>
                    <a:pt x="0" y="27432"/>
                  </a:lnTo>
                  <a:lnTo>
                    <a:pt x="82295" y="0"/>
                  </a:lnTo>
                  <a:lnTo>
                    <a:pt x="82295" y="54864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14" name="object 14"/>
          <p:cNvSpPr/>
          <p:nvPr/>
        </p:nvSpPr>
        <p:spPr>
          <a:xfrm>
            <a:off x="3646118" y="2737103"/>
            <a:ext cx="0" cy="142240"/>
          </a:xfrm>
          <a:custGeom>
            <a:avLst/>
            <a:gdLst/>
            <a:ahLst/>
            <a:cxnLst/>
            <a:rect l="l" t="t" r="r" b="b"/>
            <a:pathLst>
              <a:path h="142239">
                <a:moveTo>
                  <a:pt x="0" y="0"/>
                </a:moveTo>
                <a:lnTo>
                  <a:pt x="0" y="141732"/>
                </a:lnTo>
              </a:path>
            </a:pathLst>
          </a:custGeom>
          <a:ln w="6096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" name="object 15"/>
          <p:cNvSpPr/>
          <p:nvPr/>
        </p:nvSpPr>
        <p:spPr>
          <a:xfrm>
            <a:off x="3919579" y="2737103"/>
            <a:ext cx="64275" cy="142240"/>
          </a:xfrm>
          <a:custGeom>
            <a:avLst/>
            <a:gdLst/>
            <a:ahLst/>
            <a:cxnLst/>
            <a:rect l="l" t="t" r="r" b="b"/>
            <a:pathLst>
              <a:path w="27939" h="142239">
                <a:moveTo>
                  <a:pt x="0" y="0"/>
                </a:moveTo>
                <a:lnTo>
                  <a:pt x="0" y="141732"/>
                </a:lnTo>
              </a:path>
              <a:path w="27939" h="142239">
                <a:moveTo>
                  <a:pt x="27431" y="12192"/>
                </a:moveTo>
                <a:lnTo>
                  <a:pt x="27431" y="131064"/>
                </a:lnTo>
              </a:path>
            </a:pathLst>
          </a:custGeom>
          <a:ln w="6096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" name="object 16"/>
          <p:cNvSpPr/>
          <p:nvPr/>
        </p:nvSpPr>
        <p:spPr>
          <a:xfrm>
            <a:off x="3611059" y="2749296"/>
            <a:ext cx="680726" cy="144780"/>
          </a:xfrm>
          <a:custGeom>
            <a:avLst/>
            <a:gdLst/>
            <a:ahLst/>
            <a:cxnLst/>
            <a:rect l="l" t="t" r="r" b="b"/>
            <a:pathLst>
              <a:path w="295910" h="144780">
                <a:moveTo>
                  <a:pt x="275843" y="0"/>
                </a:moveTo>
                <a:lnTo>
                  <a:pt x="275843" y="118871"/>
                </a:lnTo>
              </a:path>
              <a:path w="295910" h="144780">
                <a:moveTo>
                  <a:pt x="0" y="144779"/>
                </a:moveTo>
                <a:lnTo>
                  <a:pt x="295655" y="144779"/>
                </a:lnTo>
              </a:path>
            </a:pathLst>
          </a:custGeom>
          <a:ln w="6096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grpSp>
        <p:nvGrpSpPr>
          <p:cNvPr id="17" name="object 17"/>
          <p:cNvGrpSpPr/>
          <p:nvPr/>
        </p:nvGrpSpPr>
        <p:grpSpPr>
          <a:xfrm>
            <a:off x="1556614" y="2999232"/>
            <a:ext cx="863324" cy="278130"/>
            <a:chOff x="676656" y="2999232"/>
            <a:chExt cx="375285" cy="278130"/>
          </a:xfrm>
        </p:grpSpPr>
        <p:pic>
          <p:nvPicPr>
            <p:cNvPr id="18" name="object 18"/>
            <p:cNvPicPr/>
            <p:nvPr/>
          </p:nvPicPr>
          <p:blipFill>
            <a:blip r:embed="rId2" cstate="print"/>
            <a:stretch>
              <a:fillRect/>
            </a:stretch>
          </p:blipFill>
          <p:spPr>
            <a:xfrm>
              <a:off x="676656" y="2999232"/>
              <a:ext cx="374903" cy="65531"/>
            </a:xfrm>
            <a:prstGeom prst="rect">
              <a:avLst/>
            </a:prstGeom>
          </p:spPr>
        </p:pic>
        <p:pic>
          <p:nvPicPr>
            <p:cNvPr id="19" name="object 19"/>
            <p:cNvPicPr/>
            <p:nvPr/>
          </p:nvPicPr>
          <p:blipFill>
            <a:blip r:embed="rId3" cstate="print"/>
            <a:stretch>
              <a:fillRect/>
            </a:stretch>
          </p:blipFill>
          <p:spPr>
            <a:xfrm>
              <a:off x="746760" y="3105911"/>
              <a:ext cx="245363" cy="65531"/>
            </a:xfrm>
            <a:prstGeom prst="rect">
              <a:avLst/>
            </a:prstGeom>
          </p:spPr>
        </p:pic>
        <p:pic>
          <p:nvPicPr>
            <p:cNvPr id="20" name="object 20"/>
            <p:cNvPicPr/>
            <p:nvPr/>
          </p:nvPicPr>
          <p:blipFill>
            <a:blip r:embed="rId4" cstate="print"/>
            <a:stretch>
              <a:fillRect/>
            </a:stretch>
          </p:blipFill>
          <p:spPr>
            <a:xfrm>
              <a:off x="701040" y="3211068"/>
              <a:ext cx="330708" cy="66039"/>
            </a:xfrm>
            <a:prstGeom prst="rect">
              <a:avLst/>
            </a:prstGeom>
          </p:spPr>
        </p:pic>
      </p:grpSp>
      <p:pic>
        <p:nvPicPr>
          <p:cNvPr id="21" name="object 21"/>
          <p:cNvPicPr/>
          <p:nvPr/>
        </p:nvPicPr>
        <p:blipFill>
          <a:blip r:embed="rId5" cstate="print"/>
          <a:stretch>
            <a:fillRect/>
          </a:stretch>
        </p:blipFill>
        <p:spPr>
          <a:xfrm>
            <a:off x="2121059" y="4242816"/>
            <a:ext cx="210351" cy="192024"/>
          </a:xfrm>
          <a:prstGeom prst="rect">
            <a:avLst/>
          </a:prstGeom>
        </p:spPr>
      </p:pic>
      <p:pic>
        <p:nvPicPr>
          <p:cNvPr id="22" name="object 22"/>
          <p:cNvPicPr/>
          <p:nvPr/>
        </p:nvPicPr>
        <p:blipFill>
          <a:blip r:embed="rId6" cstate="print"/>
          <a:stretch>
            <a:fillRect/>
          </a:stretch>
        </p:blipFill>
        <p:spPr>
          <a:xfrm>
            <a:off x="7828639" y="5469637"/>
            <a:ext cx="392659" cy="188975"/>
          </a:xfrm>
          <a:prstGeom prst="rect">
            <a:avLst/>
          </a:prstGeom>
        </p:spPr>
      </p:pic>
      <p:pic>
        <p:nvPicPr>
          <p:cNvPr id="23" name="object 23"/>
          <p:cNvPicPr/>
          <p:nvPr/>
        </p:nvPicPr>
        <p:blipFill>
          <a:blip r:embed="rId7" cstate="print"/>
          <a:stretch>
            <a:fillRect/>
          </a:stretch>
        </p:blipFill>
        <p:spPr>
          <a:xfrm>
            <a:off x="2412049" y="5471161"/>
            <a:ext cx="94001" cy="62483"/>
          </a:xfrm>
          <a:prstGeom prst="rect">
            <a:avLst/>
          </a:prstGeom>
        </p:spPr>
      </p:pic>
      <p:pic>
        <p:nvPicPr>
          <p:cNvPr id="24" name="object 24"/>
          <p:cNvPicPr/>
          <p:nvPr/>
        </p:nvPicPr>
        <p:blipFill>
          <a:blip r:embed="rId8" cstate="print"/>
          <a:stretch>
            <a:fillRect/>
          </a:stretch>
        </p:blipFill>
        <p:spPr>
          <a:xfrm>
            <a:off x="4950311" y="5469637"/>
            <a:ext cx="585480" cy="295655"/>
          </a:xfrm>
          <a:prstGeom prst="rect">
            <a:avLst/>
          </a:prstGeom>
        </p:spPr>
      </p:pic>
      <p:pic>
        <p:nvPicPr>
          <p:cNvPr id="25" name="object 25"/>
          <p:cNvPicPr/>
          <p:nvPr/>
        </p:nvPicPr>
        <p:blipFill>
          <a:blip r:embed="rId9" cstate="print"/>
          <a:stretch>
            <a:fillRect/>
          </a:stretch>
        </p:blipFill>
        <p:spPr>
          <a:xfrm>
            <a:off x="6650661" y="3104389"/>
            <a:ext cx="1714447" cy="67055"/>
          </a:xfrm>
          <a:prstGeom prst="rect">
            <a:avLst/>
          </a:prstGeom>
        </p:spPr>
      </p:pic>
      <p:grpSp>
        <p:nvGrpSpPr>
          <p:cNvPr id="26" name="object 26"/>
          <p:cNvGrpSpPr/>
          <p:nvPr/>
        </p:nvGrpSpPr>
        <p:grpSpPr>
          <a:xfrm>
            <a:off x="7628804" y="3515868"/>
            <a:ext cx="673422" cy="353695"/>
            <a:chOff x="3316223" y="3515867"/>
            <a:chExt cx="292735" cy="353695"/>
          </a:xfrm>
        </p:grpSpPr>
        <p:pic>
          <p:nvPicPr>
            <p:cNvPr id="27" name="object 27"/>
            <p:cNvPicPr/>
            <p:nvPr/>
          </p:nvPicPr>
          <p:blipFill>
            <a:blip r:embed="rId10" cstate="print"/>
            <a:stretch>
              <a:fillRect/>
            </a:stretch>
          </p:blipFill>
          <p:spPr>
            <a:xfrm>
              <a:off x="3351275" y="3515867"/>
              <a:ext cx="219456" cy="198119"/>
            </a:xfrm>
            <a:prstGeom prst="rect">
              <a:avLst/>
            </a:prstGeom>
          </p:spPr>
        </p:pic>
        <p:pic>
          <p:nvPicPr>
            <p:cNvPr id="28" name="object 28"/>
            <p:cNvPicPr/>
            <p:nvPr/>
          </p:nvPicPr>
          <p:blipFill>
            <a:blip r:embed="rId11" cstate="print"/>
            <a:stretch>
              <a:fillRect/>
            </a:stretch>
          </p:blipFill>
          <p:spPr>
            <a:xfrm>
              <a:off x="3316223" y="3622548"/>
              <a:ext cx="292607" cy="246887"/>
            </a:xfrm>
            <a:prstGeom prst="rect">
              <a:avLst/>
            </a:prstGeom>
          </p:spPr>
        </p:pic>
      </p:grpSp>
      <p:grpSp>
        <p:nvGrpSpPr>
          <p:cNvPr id="29" name="object 29"/>
          <p:cNvGrpSpPr/>
          <p:nvPr/>
        </p:nvGrpSpPr>
        <p:grpSpPr>
          <a:xfrm>
            <a:off x="7905770" y="4303777"/>
            <a:ext cx="701177" cy="353695"/>
            <a:chOff x="3436620" y="4303776"/>
            <a:chExt cx="304800" cy="353695"/>
          </a:xfrm>
        </p:grpSpPr>
        <p:pic>
          <p:nvPicPr>
            <p:cNvPr id="30" name="object 30"/>
            <p:cNvPicPr/>
            <p:nvPr/>
          </p:nvPicPr>
          <p:blipFill>
            <a:blip r:embed="rId12" cstate="print"/>
            <a:stretch>
              <a:fillRect/>
            </a:stretch>
          </p:blipFill>
          <p:spPr>
            <a:xfrm>
              <a:off x="3473196" y="4303776"/>
              <a:ext cx="236219" cy="196595"/>
            </a:xfrm>
            <a:prstGeom prst="rect">
              <a:avLst/>
            </a:prstGeom>
          </p:spPr>
        </p:pic>
        <p:pic>
          <p:nvPicPr>
            <p:cNvPr id="31" name="object 31"/>
            <p:cNvPicPr/>
            <p:nvPr/>
          </p:nvPicPr>
          <p:blipFill>
            <a:blip r:embed="rId13" cstate="print"/>
            <a:stretch>
              <a:fillRect/>
            </a:stretch>
          </p:blipFill>
          <p:spPr>
            <a:xfrm>
              <a:off x="3436620" y="4408932"/>
              <a:ext cx="304800" cy="248411"/>
            </a:xfrm>
            <a:prstGeom prst="rect">
              <a:avLst/>
            </a:prstGeom>
          </p:spPr>
        </p:pic>
      </p:grpSp>
      <p:pic>
        <p:nvPicPr>
          <p:cNvPr id="32" name="object 32"/>
          <p:cNvPicPr/>
          <p:nvPr/>
        </p:nvPicPr>
        <p:blipFill>
          <a:blip r:embed="rId14" cstate="print"/>
          <a:stretch>
            <a:fillRect/>
          </a:stretch>
        </p:blipFill>
        <p:spPr>
          <a:xfrm>
            <a:off x="1875647" y="5742433"/>
            <a:ext cx="2222775" cy="83311"/>
          </a:xfrm>
          <a:prstGeom prst="rect">
            <a:avLst/>
          </a:prstGeom>
        </p:spPr>
      </p:pic>
      <p:sp>
        <p:nvSpPr>
          <p:cNvPr id="33" name="object 33"/>
          <p:cNvSpPr/>
          <p:nvPr/>
        </p:nvSpPr>
        <p:spPr>
          <a:xfrm>
            <a:off x="2780164" y="5885688"/>
            <a:ext cx="0" cy="142240"/>
          </a:xfrm>
          <a:custGeom>
            <a:avLst/>
            <a:gdLst/>
            <a:ahLst/>
            <a:cxnLst/>
            <a:rect l="l" t="t" r="r" b="b"/>
            <a:pathLst>
              <a:path h="142239">
                <a:moveTo>
                  <a:pt x="0" y="0"/>
                </a:moveTo>
                <a:lnTo>
                  <a:pt x="0" y="141732"/>
                </a:lnTo>
              </a:path>
            </a:pathLst>
          </a:custGeom>
          <a:ln w="6096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4" name="object 34"/>
          <p:cNvSpPr/>
          <p:nvPr/>
        </p:nvSpPr>
        <p:spPr>
          <a:xfrm>
            <a:off x="3050121" y="5885688"/>
            <a:ext cx="67194" cy="142240"/>
          </a:xfrm>
          <a:custGeom>
            <a:avLst/>
            <a:gdLst/>
            <a:ahLst/>
            <a:cxnLst/>
            <a:rect l="l" t="t" r="r" b="b"/>
            <a:pathLst>
              <a:path w="29209" h="142239">
                <a:moveTo>
                  <a:pt x="0" y="0"/>
                </a:moveTo>
                <a:lnTo>
                  <a:pt x="0" y="141732"/>
                </a:lnTo>
              </a:path>
              <a:path w="29209" h="142239">
                <a:moveTo>
                  <a:pt x="28956" y="12192"/>
                </a:moveTo>
                <a:lnTo>
                  <a:pt x="28956" y="131064"/>
                </a:lnTo>
              </a:path>
            </a:pathLst>
          </a:custGeom>
          <a:ln w="6096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5" name="object 35"/>
          <p:cNvSpPr/>
          <p:nvPr/>
        </p:nvSpPr>
        <p:spPr>
          <a:xfrm>
            <a:off x="2741602" y="5897879"/>
            <a:ext cx="680726" cy="144780"/>
          </a:xfrm>
          <a:custGeom>
            <a:avLst/>
            <a:gdLst/>
            <a:ahLst/>
            <a:cxnLst/>
            <a:rect l="l" t="t" r="r" b="b"/>
            <a:pathLst>
              <a:path w="295909" h="144779">
                <a:moveTo>
                  <a:pt x="277368" y="0"/>
                </a:moveTo>
                <a:lnTo>
                  <a:pt x="277368" y="118871"/>
                </a:lnTo>
              </a:path>
              <a:path w="295909" h="144779">
                <a:moveTo>
                  <a:pt x="0" y="144780"/>
                </a:moveTo>
                <a:lnTo>
                  <a:pt x="295656" y="144780"/>
                </a:lnTo>
              </a:path>
            </a:pathLst>
          </a:custGeom>
          <a:ln w="6096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grpSp>
        <p:nvGrpSpPr>
          <p:cNvPr id="36" name="object 36"/>
          <p:cNvGrpSpPr/>
          <p:nvPr/>
        </p:nvGrpSpPr>
        <p:grpSpPr>
          <a:xfrm>
            <a:off x="2710050" y="6230112"/>
            <a:ext cx="4965209" cy="731520"/>
            <a:chOff x="1178052" y="6230112"/>
            <a:chExt cx="2158365" cy="731520"/>
          </a:xfrm>
        </p:grpSpPr>
        <p:pic>
          <p:nvPicPr>
            <p:cNvPr id="37" name="object 37"/>
            <p:cNvPicPr/>
            <p:nvPr/>
          </p:nvPicPr>
          <p:blipFill>
            <a:blip r:embed="rId15" cstate="print"/>
            <a:stretch>
              <a:fillRect/>
            </a:stretch>
          </p:blipFill>
          <p:spPr>
            <a:xfrm>
              <a:off x="1185672" y="6230112"/>
              <a:ext cx="1702307" cy="300227"/>
            </a:xfrm>
            <a:prstGeom prst="rect">
              <a:avLst/>
            </a:prstGeom>
          </p:spPr>
        </p:pic>
        <p:pic>
          <p:nvPicPr>
            <p:cNvPr id="38" name="object 38"/>
            <p:cNvPicPr/>
            <p:nvPr/>
          </p:nvPicPr>
          <p:blipFill>
            <a:blip r:embed="rId16" cstate="print"/>
            <a:stretch>
              <a:fillRect/>
            </a:stretch>
          </p:blipFill>
          <p:spPr>
            <a:xfrm>
              <a:off x="1185672" y="6335268"/>
              <a:ext cx="1527047" cy="300227"/>
            </a:xfrm>
            <a:prstGeom prst="rect">
              <a:avLst/>
            </a:prstGeom>
          </p:spPr>
        </p:pic>
        <p:pic>
          <p:nvPicPr>
            <p:cNvPr id="39" name="object 39"/>
            <p:cNvPicPr/>
            <p:nvPr/>
          </p:nvPicPr>
          <p:blipFill>
            <a:blip r:embed="rId17" cstate="print"/>
            <a:stretch>
              <a:fillRect/>
            </a:stretch>
          </p:blipFill>
          <p:spPr>
            <a:xfrm>
              <a:off x="1377696" y="6443471"/>
              <a:ext cx="1191768" cy="102107"/>
            </a:xfrm>
            <a:prstGeom prst="rect">
              <a:avLst/>
            </a:prstGeom>
          </p:spPr>
        </p:pic>
        <p:pic>
          <p:nvPicPr>
            <p:cNvPr id="40" name="object 40"/>
            <p:cNvPicPr/>
            <p:nvPr/>
          </p:nvPicPr>
          <p:blipFill>
            <a:blip r:embed="rId18" cstate="print"/>
            <a:stretch>
              <a:fillRect/>
            </a:stretch>
          </p:blipFill>
          <p:spPr>
            <a:xfrm>
              <a:off x="1178052" y="6548628"/>
              <a:ext cx="2157983" cy="307848"/>
            </a:xfrm>
            <a:prstGeom prst="rect">
              <a:avLst/>
            </a:prstGeom>
          </p:spPr>
        </p:pic>
        <p:pic>
          <p:nvPicPr>
            <p:cNvPr id="41" name="object 41"/>
            <p:cNvPicPr/>
            <p:nvPr/>
          </p:nvPicPr>
          <p:blipFill>
            <a:blip r:embed="rId19" cstate="print"/>
            <a:stretch>
              <a:fillRect/>
            </a:stretch>
          </p:blipFill>
          <p:spPr>
            <a:xfrm>
              <a:off x="1181100" y="6653784"/>
              <a:ext cx="1525524" cy="307848"/>
            </a:xfrm>
            <a:prstGeom prst="rect">
              <a:avLst/>
            </a:prstGeom>
          </p:spPr>
        </p:pic>
        <p:pic>
          <p:nvPicPr>
            <p:cNvPr id="42" name="object 42"/>
            <p:cNvPicPr/>
            <p:nvPr/>
          </p:nvPicPr>
          <p:blipFill>
            <a:blip r:embed="rId20" cstate="print"/>
            <a:stretch>
              <a:fillRect/>
            </a:stretch>
          </p:blipFill>
          <p:spPr>
            <a:xfrm>
              <a:off x="1354836" y="6760464"/>
              <a:ext cx="1446275" cy="129539"/>
            </a:xfrm>
            <a:prstGeom prst="rect">
              <a:avLst/>
            </a:prstGeom>
          </p:spPr>
        </p:pic>
      </p:grpSp>
      <p:pic>
        <p:nvPicPr>
          <p:cNvPr id="43" name="object 43"/>
          <p:cNvPicPr/>
          <p:nvPr/>
        </p:nvPicPr>
        <p:blipFill>
          <a:blip r:embed="rId21" cstate="print"/>
          <a:stretch>
            <a:fillRect/>
          </a:stretch>
        </p:blipFill>
        <p:spPr>
          <a:xfrm>
            <a:off x="1928237" y="6227065"/>
            <a:ext cx="645083" cy="196595"/>
          </a:xfrm>
          <a:prstGeom prst="rect">
            <a:avLst/>
          </a:prstGeom>
        </p:spPr>
      </p:pic>
      <p:grpSp>
        <p:nvGrpSpPr>
          <p:cNvPr id="44" name="object 44"/>
          <p:cNvGrpSpPr/>
          <p:nvPr/>
        </p:nvGrpSpPr>
        <p:grpSpPr>
          <a:xfrm>
            <a:off x="2447108" y="2802636"/>
            <a:ext cx="5591886" cy="2624455"/>
            <a:chOff x="1063752" y="2802635"/>
            <a:chExt cx="2430780" cy="2624455"/>
          </a:xfrm>
        </p:grpSpPr>
        <p:sp>
          <p:nvSpPr>
            <p:cNvPr id="45" name="object 45"/>
            <p:cNvSpPr/>
            <p:nvPr/>
          </p:nvSpPr>
          <p:spPr>
            <a:xfrm>
              <a:off x="1085087" y="3145536"/>
              <a:ext cx="2402205" cy="2273935"/>
            </a:xfrm>
            <a:custGeom>
              <a:avLst/>
              <a:gdLst/>
              <a:ahLst/>
              <a:cxnLst/>
              <a:rect l="l" t="t" r="r" b="b"/>
              <a:pathLst>
                <a:path w="2402204" h="2273935">
                  <a:moveTo>
                    <a:pt x="0" y="2273808"/>
                  </a:moveTo>
                  <a:lnTo>
                    <a:pt x="21336" y="2197608"/>
                  </a:lnTo>
                  <a:lnTo>
                    <a:pt x="67056" y="2058924"/>
                  </a:lnTo>
                  <a:lnTo>
                    <a:pt x="91439" y="1984248"/>
                  </a:lnTo>
                  <a:lnTo>
                    <a:pt x="286512" y="1429512"/>
                  </a:lnTo>
                  <a:lnTo>
                    <a:pt x="310895" y="1368552"/>
                  </a:lnTo>
                  <a:lnTo>
                    <a:pt x="335280" y="1299972"/>
                  </a:lnTo>
                  <a:lnTo>
                    <a:pt x="431291" y="1050036"/>
                  </a:lnTo>
                  <a:lnTo>
                    <a:pt x="455676" y="995171"/>
                  </a:lnTo>
                  <a:lnTo>
                    <a:pt x="480060" y="932687"/>
                  </a:lnTo>
                  <a:lnTo>
                    <a:pt x="499872" y="876300"/>
                  </a:lnTo>
                  <a:lnTo>
                    <a:pt x="573024" y="711708"/>
                  </a:lnTo>
                  <a:lnTo>
                    <a:pt x="670560" y="516636"/>
                  </a:lnTo>
                  <a:lnTo>
                    <a:pt x="694943" y="475487"/>
                  </a:lnTo>
                  <a:lnTo>
                    <a:pt x="717804" y="428244"/>
                  </a:lnTo>
                  <a:lnTo>
                    <a:pt x="742187" y="387095"/>
                  </a:lnTo>
                  <a:lnTo>
                    <a:pt x="766572" y="352044"/>
                  </a:lnTo>
                  <a:lnTo>
                    <a:pt x="790956" y="310895"/>
                  </a:lnTo>
                  <a:lnTo>
                    <a:pt x="839724" y="240791"/>
                  </a:lnTo>
                  <a:lnTo>
                    <a:pt x="937260" y="131063"/>
                  </a:lnTo>
                  <a:lnTo>
                    <a:pt x="961643" y="111252"/>
                  </a:lnTo>
                  <a:lnTo>
                    <a:pt x="981456" y="89916"/>
                  </a:lnTo>
                  <a:lnTo>
                    <a:pt x="1028700" y="48767"/>
                  </a:lnTo>
                  <a:lnTo>
                    <a:pt x="1053083" y="33528"/>
                  </a:lnTo>
                  <a:lnTo>
                    <a:pt x="1077468" y="27432"/>
                  </a:lnTo>
                  <a:lnTo>
                    <a:pt x="1101852" y="13716"/>
                  </a:lnTo>
                  <a:lnTo>
                    <a:pt x="1150620" y="0"/>
                  </a:lnTo>
                  <a:lnTo>
                    <a:pt x="1248155" y="0"/>
                  </a:lnTo>
                  <a:lnTo>
                    <a:pt x="1296924" y="13716"/>
                  </a:lnTo>
                  <a:lnTo>
                    <a:pt x="1321308" y="27432"/>
                  </a:lnTo>
                  <a:lnTo>
                    <a:pt x="1344167" y="33528"/>
                  </a:lnTo>
                  <a:lnTo>
                    <a:pt x="1441704" y="111252"/>
                  </a:lnTo>
                  <a:lnTo>
                    <a:pt x="1559051" y="240791"/>
                  </a:lnTo>
                  <a:lnTo>
                    <a:pt x="1607820" y="310895"/>
                  </a:lnTo>
                  <a:lnTo>
                    <a:pt x="1632204" y="352044"/>
                  </a:lnTo>
                  <a:lnTo>
                    <a:pt x="1656587" y="387095"/>
                  </a:lnTo>
                  <a:lnTo>
                    <a:pt x="1679448" y="428244"/>
                  </a:lnTo>
                  <a:lnTo>
                    <a:pt x="1703832" y="475487"/>
                  </a:lnTo>
                  <a:lnTo>
                    <a:pt x="1728216" y="516636"/>
                  </a:lnTo>
                  <a:lnTo>
                    <a:pt x="1825751" y="711708"/>
                  </a:lnTo>
                  <a:lnTo>
                    <a:pt x="1921763" y="932687"/>
                  </a:lnTo>
                  <a:lnTo>
                    <a:pt x="1943100" y="995171"/>
                  </a:lnTo>
                  <a:lnTo>
                    <a:pt x="1967483" y="1050036"/>
                  </a:lnTo>
                  <a:lnTo>
                    <a:pt x="2063495" y="1299972"/>
                  </a:lnTo>
                  <a:lnTo>
                    <a:pt x="2087879" y="1368552"/>
                  </a:lnTo>
                  <a:lnTo>
                    <a:pt x="2112263" y="1429512"/>
                  </a:lnTo>
                  <a:lnTo>
                    <a:pt x="2305812" y="1984248"/>
                  </a:lnTo>
                  <a:lnTo>
                    <a:pt x="2328671" y="2058924"/>
                  </a:lnTo>
                  <a:lnTo>
                    <a:pt x="2377440" y="2197608"/>
                  </a:lnTo>
                  <a:lnTo>
                    <a:pt x="2401824" y="2273808"/>
                  </a:lnTo>
                </a:path>
                <a:path w="2402204" h="2273935">
                  <a:moveTo>
                    <a:pt x="0" y="2273808"/>
                  </a:moveTo>
                  <a:lnTo>
                    <a:pt x="19812" y="2214372"/>
                  </a:lnTo>
                  <a:lnTo>
                    <a:pt x="67056" y="2104644"/>
                  </a:lnTo>
                  <a:lnTo>
                    <a:pt x="91439" y="2043684"/>
                  </a:lnTo>
                  <a:lnTo>
                    <a:pt x="286512" y="1609343"/>
                  </a:lnTo>
                  <a:lnTo>
                    <a:pt x="310895" y="1560576"/>
                  </a:lnTo>
                  <a:lnTo>
                    <a:pt x="335280" y="1505712"/>
                  </a:lnTo>
                  <a:lnTo>
                    <a:pt x="431291" y="1310639"/>
                  </a:lnTo>
                  <a:lnTo>
                    <a:pt x="455676" y="1266443"/>
                  </a:lnTo>
                  <a:lnTo>
                    <a:pt x="480060" y="1217676"/>
                  </a:lnTo>
                  <a:lnTo>
                    <a:pt x="499872" y="1173480"/>
                  </a:lnTo>
                  <a:lnTo>
                    <a:pt x="573024" y="1043940"/>
                  </a:lnTo>
                  <a:lnTo>
                    <a:pt x="670560" y="890016"/>
                  </a:lnTo>
                  <a:lnTo>
                    <a:pt x="694943" y="858012"/>
                  </a:lnTo>
                  <a:lnTo>
                    <a:pt x="717804" y="819912"/>
                  </a:lnTo>
                  <a:lnTo>
                    <a:pt x="742187" y="786383"/>
                  </a:lnTo>
                  <a:lnTo>
                    <a:pt x="766572" y="760475"/>
                  </a:lnTo>
                  <a:lnTo>
                    <a:pt x="790956" y="728471"/>
                  </a:lnTo>
                  <a:lnTo>
                    <a:pt x="839724" y="673608"/>
                  </a:lnTo>
                  <a:lnTo>
                    <a:pt x="937260" y="586740"/>
                  </a:lnTo>
                  <a:lnTo>
                    <a:pt x="961643" y="569975"/>
                  </a:lnTo>
                  <a:lnTo>
                    <a:pt x="981456" y="553212"/>
                  </a:lnTo>
                  <a:lnTo>
                    <a:pt x="1028700" y="519683"/>
                  </a:lnTo>
                  <a:lnTo>
                    <a:pt x="1053083" y="509016"/>
                  </a:lnTo>
                  <a:lnTo>
                    <a:pt x="1077468" y="504444"/>
                  </a:lnTo>
                  <a:lnTo>
                    <a:pt x="1101852" y="492252"/>
                  </a:lnTo>
                  <a:lnTo>
                    <a:pt x="1150620" y="481583"/>
                  </a:lnTo>
                  <a:lnTo>
                    <a:pt x="1248155" y="481583"/>
                  </a:lnTo>
                  <a:lnTo>
                    <a:pt x="1296924" y="492252"/>
                  </a:lnTo>
                  <a:lnTo>
                    <a:pt x="1321308" y="504444"/>
                  </a:lnTo>
                  <a:lnTo>
                    <a:pt x="1344167" y="509016"/>
                  </a:lnTo>
                  <a:lnTo>
                    <a:pt x="1440179" y="569975"/>
                  </a:lnTo>
                  <a:lnTo>
                    <a:pt x="1559051" y="673608"/>
                  </a:lnTo>
                  <a:lnTo>
                    <a:pt x="1607820" y="728471"/>
                  </a:lnTo>
                  <a:lnTo>
                    <a:pt x="1632204" y="760475"/>
                  </a:lnTo>
                  <a:lnTo>
                    <a:pt x="1656587" y="786383"/>
                  </a:lnTo>
                  <a:lnTo>
                    <a:pt x="1679448" y="819912"/>
                  </a:lnTo>
                  <a:lnTo>
                    <a:pt x="1703832" y="858012"/>
                  </a:lnTo>
                  <a:lnTo>
                    <a:pt x="1726691" y="890016"/>
                  </a:lnTo>
                  <a:lnTo>
                    <a:pt x="1824228" y="1043940"/>
                  </a:lnTo>
                  <a:lnTo>
                    <a:pt x="1921763" y="1217676"/>
                  </a:lnTo>
                  <a:lnTo>
                    <a:pt x="1943100" y="1266443"/>
                  </a:lnTo>
                  <a:lnTo>
                    <a:pt x="1967483" y="1310639"/>
                  </a:lnTo>
                  <a:lnTo>
                    <a:pt x="2061971" y="1505712"/>
                  </a:lnTo>
                  <a:lnTo>
                    <a:pt x="2086355" y="1560576"/>
                  </a:lnTo>
                  <a:lnTo>
                    <a:pt x="2110740" y="1609343"/>
                  </a:lnTo>
                  <a:lnTo>
                    <a:pt x="2305812" y="2043684"/>
                  </a:lnTo>
                  <a:lnTo>
                    <a:pt x="2328671" y="2104644"/>
                  </a:lnTo>
                  <a:lnTo>
                    <a:pt x="2377440" y="2214372"/>
                  </a:lnTo>
                  <a:lnTo>
                    <a:pt x="2401824" y="2273808"/>
                  </a:lnTo>
                </a:path>
              </a:pathLst>
            </a:custGeom>
            <a:ln w="1524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6" name="object 46"/>
            <p:cNvSpPr/>
            <p:nvPr/>
          </p:nvSpPr>
          <p:spPr>
            <a:xfrm>
              <a:off x="1071372" y="4395215"/>
              <a:ext cx="2402205" cy="1022985"/>
            </a:xfrm>
            <a:custGeom>
              <a:avLst/>
              <a:gdLst/>
              <a:ahLst/>
              <a:cxnLst/>
              <a:rect l="l" t="t" r="r" b="b"/>
              <a:pathLst>
                <a:path w="2402204" h="1022985">
                  <a:moveTo>
                    <a:pt x="0" y="1022604"/>
                  </a:moveTo>
                  <a:lnTo>
                    <a:pt x="19812" y="987552"/>
                  </a:lnTo>
                  <a:lnTo>
                    <a:pt x="67056" y="925068"/>
                  </a:lnTo>
                  <a:lnTo>
                    <a:pt x="91439" y="891540"/>
                  </a:lnTo>
                  <a:lnTo>
                    <a:pt x="286512" y="643128"/>
                  </a:lnTo>
                  <a:lnTo>
                    <a:pt x="310895" y="615696"/>
                  </a:lnTo>
                  <a:lnTo>
                    <a:pt x="335280" y="583691"/>
                  </a:lnTo>
                  <a:lnTo>
                    <a:pt x="431291" y="472440"/>
                  </a:lnTo>
                  <a:lnTo>
                    <a:pt x="455676" y="448056"/>
                  </a:lnTo>
                  <a:lnTo>
                    <a:pt x="480060" y="420624"/>
                  </a:lnTo>
                  <a:lnTo>
                    <a:pt x="499872" y="394716"/>
                  </a:lnTo>
                  <a:lnTo>
                    <a:pt x="573024" y="320039"/>
                  </a:lnTo>
                  <a:lnTo>
                    <a:pt x="670560" y="233172"/>
                  </a:lnTo>
                  <a:lnTo>
                    <a:pt x="694943" y="214883"/>
                  </a:lnTo>
                  <a:lnTo>
                    <a:pt x="717804" y="192024"/>
                  </a:lnTo>
                  <a:lnTo>
                    <a:pt x="742187" y="173735"/>
                  </a:lnTo>
                  <a:lnTo>
                    <a:pt x="766572" y="158496"/>
                  </a:lnTo>
                  <a:lnTo>
                    <a:pt x="790956" y="140208"/>
                  </a:lnTo>
                  <a:lnTo>
                    <a:pt x="839724" y="109728"/>
                  </a:lnTo>
                  <a:lnTo>
                    <a:pt x="935735" y="59435"/>
                  </a:lnTo>
                  <a:lnTo>
                    <a:pt x="960120" y="50291"/>
                  </a:lnTo>
                  <a:lnTo>
                    <a:pt x="981456" y="41148"/>
                  </a:lnTo>
                  <a:lnTo>
                    <a:pt x="1030224" y="22860"/>
                  </a:lnTo>
                  <a:lnTo>
                    <a:pt x="1053083" y="16764"/>
                  </a:lnTo>
                  <a:lnTo>
                    <a:pt x="1077468" y="13716"/>
                  </a:lnTo>
                  <a:lnTo>
                    <a:pt x="1101852" y="6096"/>
                  </a:lnTo>
                  <a:lnTo>
                    <a:pt x="1150620" y="0"/>
                  </a:lnTo>
                  <a:lnTo>
                    <a:pt x="1246632" y="0"/>
                  </a:lnTo>
                  <a:lnTo>
                    <a:pt x="1295400" y="6096"/>
                  </a:lnTo>
                  <a:lnTo>
                    <a:pt x="1319783" y="13716"/>
                  </a:lnTo>
                  <a:lnTo>
                    <a:pt x="1344167" y="16764"/>
                  </a:lnTo>
                  <a:lnTo>
                    <a:pt x="1440179" y="50291"/>
                  </a:lnTo>
                  <a:lnTo>
                    <a:pt x="1557528" y="109728"/>
                  </a:lnTo>
                  <a:lnTo>
                    <a:pt x="1606295" y="140208"/>
                  </a:lnTo>
                  <a:lnTo>
                    <a:pt x="1630679" y="158496"/>
                  </a:lnTo>
                  <a:lnTo>
                    <a:pt x="1655063" y="173735"/>
                  </a:lnTo>
                  <a:lnTo>
                    <a:pt x="1677924" y="192024"/>
                  </a:lnTo>
                  <a:lnTo>
                    <a:pt x="1702308" y="214883"/>
                  </a:lnTo>
                  <a:lnTo>
                    <a:pt x="1726691" y="233172"/>
                  </a:lnTo>
                  <a:lnTo>
                    <a:pt x="1824228" y="320039"/>
                  </a:lnTo>
                  <a:lnTo>
                    <a:pt x="1921763" y="420624"/>
                  </a:lnTo>
                  <a:lnTo>
                    <a:pt x="1941575" y="448056"/>
                  </a:lnTo>
                  <a:lnTo>
                    <a:pt x="1965959" y="472440"/>
                  </a:lnTo>
                  <a:lnTo>
                    <a:pt x="2061971" y="583691"/>
                  </a:lnTo>
                  <a:lnTo>
                    <a:pt x="2086355" y="615696"/>
                  </a:lnTo>
                  <a:lnTo>
                    <a:pt x="2110740" y="643128"/>
                  </a:lnTo>
                  <a:lnTo>
                    <a:pt x="2305812" y="891540"/>
                  </a:lnTo>
                  <a:lnTo>
                    <a:pt x="2328671" y="925068"/>
                  </a:lnTo>
                  <a:lnTo>
                    <a:pt x="2377440" y="987552"/>
                  </a:lnTo>
                  <a:lnTo>
                    <a:pt x="2401824" y="1022604"/>
                  </a:lnTo>
                </a:path>
              </a:pathLst>
            </a:custGeom>
            <a:ln w="1524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7" name="object 47"/>
            <p:cNvSpPr/>
            <p:nvPr/>
          </p:nvSpPr>
          <p:spPr>
            <a:xfrm>
              <a:off x="1071372" y="2802635"/>
              <a:ext cx="0" cy="2616835"/>
            </a:xfrm>
            <a:custGeom>
              <a:avLst/>
              <a:gdLst/>
              <a:ahLst/>
              <a:cxnLst/>
              <a:rect l="l" t="t" r="r" b="b"/>
              <a:pathLst>
                <a:path h="2616835">
                  <a:moveTo>
                    <a:pt x="0" y="0"/>
                  </a:moveTo>
                  <a:lnTo>
                    <a:pt x="0" y="2616708"/>
                  </a:lnTo>
                </a:path>
              </a:pathLst>
            </a:custGeom>
            <a:ln w="1524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48" name="object 48"/>
          <p:cNvGrpSpPr/>
          <p:nvPr/>
        </p:nvGrpSpPr>
        <p:grpSpPr>
          <a:xfrm>
            <a:off x="12221516" y="5155692"/>
            <a:ext cx="3387561" cy="1330960"/>
            <a:chOff x="5312664" y="5155692"/>
            <a:chExt cx="1472565" cy="1330960"/>
          </a:xfrm>
        </p:grpSpPr>
        <p:sp>
          <p:nvSpPr>
            <p:cNvPr id="49" name="object 49"/>
            <p:cNvSpPr/>
            <p:nvPr/>
          </p:nvSpPr>
          <p:spPr>
            <a:xfrm>
              <a:off x="5600700" y="5820155"/>
              <a:ext cx="948055" cy="543560"/>
            </a:xfrm>
            <a:custGeom>
              <a:avLst/>
              <a:gdLst/>
              <a:ahLst/>
              <a:cxnLst/>
              <a:rect l="l" t="t" r="r" b="b"/>
              <a:pathLst>
                <a:path w="948054" h="543560">
                  <a:moveTo>
                    <a:pt x="947928" y="0"/>
                  </a:moveTo>
                  <a:lnTo>
                    <a:pt x="933727" y="46213"/>
                  </a:lnTo>
                  <a:lnTo>
                    <a:pt x="916805" y="90810"/>
                  </a:lnTo>
                  <a:lnTo>
                    <a:pt x="897282" y="133724"/>
                  </a:lnTo>
                  <a:lnTo>
                    <a:pt x="875276" y="174888"/>
                  </a:lnTo>
                  <a:lnTo>
                    <a:pt x="850904" y="214237"/>
                  </a:lnTo>
                  <a:lnTo>
                    <a:pt x="824284" y="251705"/>
                  </a:lnTo>
                  <a:lnTo>
                    <a:pt x="795536" y="287225"/>
                  </a:lnTo>
                  <a:lnTo>
                    <a:pt x="764777" y="320731"/>
                  </a:lnTo>
                  <a:lnTo>
                    <a:pt x="732125" y="352158"/>
                  </a:lnTo>
                  <a:lnTo>
                    <a:pt x="697699" y="381438"/>
                  </a:lnTo>
                  <a:lnTo>
                    <a:pt x="661617" y="408507"/>
                  </a:lnTo>
                  <a:lnTo>
                    <a:pt x="623997" y="433297"/>
                  </a:lnTo>
                  <a:lnTo>
                    <a:pt x="584957" y="455743"/>
                  </a:lnTo>
                  <a:lnTo>
                    <a:pt x="544615" y="475778"/>
                  </a:lnTo>
                  <a:lnTo>
                    <a:pt x="503090" y="493337"/>
                  </a:lnTo>
                  <a:lnTo>
                    <a:pt x="460500" y="508353"/>
                  </a:lnTo>
                  <a:lnTo>
                    <a:pt x="416964" y="520760"/>
                  </a:lnTo>
                  <a:lnTo>
                    <a:pt x="372598" y="530492"/>
                  </a:lnTo>
                  <a:lnTo>
                    <a:pt x="327522" y="537482"/>
                  </a:lnTo>
                  <a:lnTo>
                    <a:pt x="281854" y="541666"/>
                  </a:lnTo>
                  <a:lnTo>
                    <a:pt x="235712" y="542976"/>
                  </a:lnTo>
                  <a:lnTo>
                    <a:pt x="189214" y="541347"/>
                  </a:lnTo>
                  <a:lnTo>
                    <a:pt x="142479" y="536711"/>
                  </a:lnTo>
                  <a:lnTo>
                    <a:pt x="95624" y="529005"/>
                  </a:lnTo>
                  <a:lnTo>
                    <a:pt x="48767" y="518160"/>
                  </a:lnTo>
                  <a:lnTo>
                    <a:pt x="12549" y="507230"/>
                  </a:lnTo>
                  <a:lnTo>
                    <a:pt x="0" y="502920"/>
                  </a:lnTo>
                </a:path>
              </a:pathLst>
            </a:custGeom>
            <a:ln w="15240">
              <a:solidFill>
                <a:srgbClr val="FF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0" name="object 50"/>
            <p:cNvSpPr/>
            <p:nvPr/>
          </p:nvSpPr>
          <p:spPr>
            <a:xfrm>
              <a:off x="5312664" y="5155692"/>
              <a:ext cx="1472565" cy="1330960"/>
            </a:xfrm>
            <a:custGeom>
              <a:avLst/>
              <a:gdLst/>
              <a:ahLst/>
              <a:cxnLst/>
              <a:rect l="l" t="t" r="r" b="b"/>
              <a:pathLst>
                <a:path w="1472565" h="1330960">
                  <a:moveTo>
                    <a:pt x="284987" y="0"/>
                  </a:moveTo>
                  <a:lnTo>
                    <a:pt x="284987" y="1330451"/>
                  </a:lnTo>
                </a:path>
                <a:path w="1472565" h="1330960">
                  <a:moveTo>
                    <a:pt x="0" y="950975"/>
                  </a:moveTo>
                  <a:lnTo>
                    <a:pt x="1472183" y="950975"/>
                  </a:lnTo>
                </a:path>
                <a:path w="1472565" h="1330960">
                  <a:moveTo>
                    <a:pt x="284987" y="284987"/>
                  </a:moveTo>
                  <a:lnTo>
                    <a:pt x="781812" y="1054607"/>
                  </a:lnTo>
                </a:path>
              </a:pathLst>
            </a:custGeom>
            <a:ln w="1524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1" name="object 51"/>
            <p:cNvSpPr/>
            <p:nvPr/>
          </p:nvSpPr>
          <p:spPr>
            <a:xfrm>
              <a:off x="6062471" y="6184392"/>
              <a:ext cx="82550" cy="104139"/>
            </a:xfrm>
            <a:custGeom>
              <a:avLst/>
              <a:gdLst/>
              <a:ahLst/>
              <a:cxnLst/>
              <a:rect l="l" t="t" r="r" b="b"/>
              <a:pathLst>
                <a:path w="82550" h="104139">
                  <a:moveTo>
                    <a:pt x="82296" y="103631"/>
                  </a:moveTo>
                  <a:lnTo>
                    <a:pt x="0" y="36575"/>
                  </a:lnTo>
                  <a:lnTo>
                    <a:pt x="56388" y="0"/>
                  </a:lnTo>
                  <a:lnTo>
                    <a:pt x="82296" y="103631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2" name="object 52"/>
            <p:cNvSpPr/>
            <p:nvPr/>
          </p:nvSpPr>
          <p:spPr>
            <a:xfrm>
              <a:off x="5926835" y="5631180"/>
              <a:ext cx="144780" cy="146685"/>
            </a:xfrm>
            <a:custGeom>
              <a:avLst/>
              <a:gdLst/>
              <a:ahLst/>
              <a:cxnLst/>
              <a:rect l="l" t="t" r="r" b="b"/>
              <a:pathLst>
                <a:path w="144779" h="146685">
                  <a:moveTo>
                    <a:pt x="144780" y="0"/>
                  </a:moveTo>
                  <a:lnTo>
                    <a:pt x="0" y="146303"/>
                  </a:lnTo>
                </a:path>
              </a:pathLst>
            </a:custGeom>
            <a:ln w="1524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3" name="object 53"/>
            <p:cNvSpPr/>
            <p:nvPr/>
          </p:nvSpPr>
          <p:spPr>
            <a:xfrm>
              <a:off x="5861303" y="5748528"/>
              <a:ext cx="96520" cy="93345"/>
            </a:xfrm>
            <a:custGeom>
              <a:avLst/>
              <a:gdLst/>
              <a:ahLst/>
              <a:cxnLst/>
              <a:rect l="l" t="t" r="r" b="b"/>
              <a:pathLst>
                <a:path w="96520" h="93345">
                  <a:moveTo>
                    <a:pt x="0" y="92964"/>
                  </a:moveTo>
                  <a:lnTo>
                    <a:pt x="47244" y="0"/>
                  </a:lnTo>
                  <a:lnTo>
                    <a:pt x="96012" y="47243"/>
                  </a:lnTo>
                  <a:lnTo>
                    <a:pt x="0" y="92964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4" name="object 54"/>
            <p:cNvSpPr/>
            <p:nvPr/>
          </p:nvSpPr>
          <p:spPr>
            <a:xfrm>
              <a:off x="5550407" y="5532119"/>
              <a:ext cx="0" cy="483234"/>
            </a:xfrm>
            <a:custGeom>
              <a:avLst/>
              <a:gdLst/>
              <a:ahLst/>
              <a:cxnLst/>
              <a:rect l="l" t="t" r="r" b="b"/>
              <a:pathLst>
                <a:path h="483235">
                  <a:moveTo>
                    <a:pt x="0" y="0"/>
                  </a:moveTo>
                  <a:lnTo>
                    <a:pt x="0" y="483108"/>
                  </a:lnTo>
                </a:path>
              </a:pathLst>
            </a:custGeom>
            <a:ln w="1524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5" name="object 55"/>
            <p:cNvSpPr/>
            <p:nvPr/>
          </p:nvSpPr>
          <p:spPr>
            <a:xfrm>
              <a:off x="5516880" y="5440692"/>
              <a:ext cx="67310" cy="666115"/>
            </a:xfrm>
            <a:custGeom>
              <a:avLst/>
              <a:gdLst/>
              <a:ahLst/>
              <a:cxnLst/>
              <a:rect l="l" t="t" r="r" b="b"/>
              <a:pathLst>
                <a:path w="67310" h="666114">
                  <a:moveTo>
                    <a:pt x="67043" y="565391"/>
                  </a:moveTo>
                  <a:lnTo>
                    <a:pt x="0" y="565391"/>
                  </a:lnTo>
                  <a:lnTo>
                    <a:pt x="33515" y="665975"/>
                  </a:lnTo>
                  <a:lnTo>
                    <a:pt x="67043" y="565391"/>
                  </a:lnTo>
                  <a:close/>
                </a:path>
                <a:path w="67310" h="666114">
                  <a:moveTo>
                    <a:pt x="67043" y="99047"/>
                  </a:moveTo>
                  <a:lnTo>
                    <a:pt x="33515" y="0"/>
                  </a:lnTo>
                  <a:lnTo>
                    <a:pt x="0" y="99047"/>
                  </a:lnTo>
                  <a:lnTo>
                    <a:pt x="67043" y="99047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6" name="object 56"/>
            <p:cNvSpPr/>
            <p:nvPr/>
          </p:nvSpPr>
          <p:spPr>
            <a:xfrm>
              <a:off x="6091428" y="5593080"/>
              <a:ext cx="532130" cy="0"/>
            </a:xfrm>
            <a:custGeom>
              <a:avLst/>
              <a:gdLst/>
              <a:ahLst/>
              <a:cxnLst/>
              <a:rect l="l" t="t" r="r" b="b"/>
              <a:pathLst>
                <a:path w="532129">
                  <a:moveTo>
                    <a:pt x="0" y="0"/>
                  </a:moveTo>
                  <a:lnTo>
                    <a:pt x="128016" y="0"/>
                  </a:lnTo>
                </a:path>
                <a:path w="532129">
                  <a:moveTo>
                    <a:pt x="190500" y="0"/>
                  </a:moveTo>
                  <a:lnTo>
                    <a:pt x="315467" y="0"/>
                  </a:lnTo>
                </a:path>
                <a:path w="532129">
                  <a:moveTo>
                    <a:pt x="408432" y="0"/>
                  </a:moveTo>
                  <a:lnTo>
                    <a:pt x="531875" y="0"/>
                  </a:lnTo>
                </a:path>
              </a:pathLst>
            </a:custGeom>
            <a:ln w="6096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57" name="object 57"/>
          <p:cNvGrpSpPr/>
          <p:nvPr/>
        </p:nvGrpSpPr>
        <p:grpSpPr>
          <a:xfrm>
            <a:off x="11373091" y="4273295"/>
            <a:ext cx="2293433" cy="341630"/>
            <a:chOff x="4943856" y="4273295"/>
            <a:chExt cx="996950" cy="341630"/>
          </a:xfrm>
        </p:grpSpPr>
        <p:sp>
          <p:nvSpPr>
            <p:cNvPr id="58" name="object 58"/>
            <p:cNvSpPr/>
            <p:nvPr/>
          </p:nvSpPr>
          <p:spPr>
            <a:xfrm>
              <a:off x="4951476" y="4290059"/>
              <a:ext cx="307975" cy="307975"/>
            </a:xfrm>
            <a:custGeom>
              <a:avLst/>
              <a:gdLst/>
              <a:ahLst/>
              <a:cxnLst/>
              <a:rect l="l" t="t" r="r" b="b"/>
              <a:pathLst>
                <a:path w="307975" h="307975">
                  <a:moveTo>
                    <a:pt x="0" y="155448"/>
                  </a:moveTo>
                  <a:lnTo>
                    <a:pt x="7656" y="106509"/>
                  </a:lnTo>
                  <a:lnTo>
                    <a:pt x="29065" y="63861"/>
                  </a:lnTo>
                  <a:lnTo>
                    <a:pt x="61886" y="30138"/>
                  </a:lnTo>
                  <a:lnTo>
                    <a:pt x="103778" y="7973"/>
                  </a:lnTo>
                  <a:lnTo>
                    <a:pt x="152400" y="0"/>
                  </a:lnTo>
                  <a:lnTo>
                    <a:pt x="201338" y="7973"/>
                  </a:lnTo>
                  <a:lnTo>
                    <a:pt x="243986" y="30138"/>
                  </a:lnTo>
                  <a:lnTo>
                    <a:pt x="277709" y="63861"/>
                  </a:lnTo>
                  <a:lnTo>
                    <a:pt x="299874" y="106509"/>
                  </a:lnTo>
                  <a:lnTo>
                    <a:pt x="307848" y="155448"/>
                  </a:lnTo>
                  <a:lnTo>
                    <a:pt x="299874" y="204069"/>
                  </a:lnTo>
                  <a:lnTo>
                    <a:pt x="277709" y="245961"/>
                  </a:lnTo>
                  <a:lnTo>
                    <a:pt x="243986" y="278782"/>
                  </a:lnTo>
                  <a:lnTo>
                    <a:pt x="201338" y="300191"/>
                  </a:lnTo>
                  <a:lnTo>
                    <a:pt x="152400" y="307848"/>
                  </a:lnTo>
                  <a:lnTo>
                    <a:pt x="103778" y="300191"/>
                  </a:lnTo>
                  <a:lnTo>
                    <a:pt x="61886" y="278782"/>
                  </a:lnTo>
                  <a:lnTo>
                    <a:pt x="29065" y="245961"/>
                  </a:lnTo>
                  <a:lnTo>
                    <a:pt x="7656" y="204069"/>
                  </a:lnTo>
                  <a:lnTo>
                    <a:pt x="0" y="155448"/>
                  </a:lnTo>
                </a:path>
              </a:pathLst>
            </a:custGeom>
            <a:ln w="1524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9" name="object 59"/>
            <p:cNvSpPr/>
            <p:nvPr/>
          </p:nvSpPr>
          <p:spPr>
            <a:xfrm>
              <a:off x="5259323" y="4445507"/>
              <a:ext cx="341630" cy="0"/>
            </a:xfrm>
            <a:custGeom>
              <a:avLst/>
              <a:gdLst/>
              <a:ahLst/>
              <a:cxnLst/>
              <a:rect l="l" t="t" r="r" b="b"/>
              <a:pathLst>
                <a:path w="341629">
                  <a:moveTo>
                    <a:pt x="0" y="0"/>
                  </a:moveTo>
                  <a:lnTo>
                    <a:pt x="341376" y="0"/>
                  </a:lnTo>
                </a:path>
              </a:pathLst>
            </a:custGeom>
            <a:ln w="1524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0" name="object 60"/>
            <p:cNvSpPr/>
            <p:nvPr/>
          </p:nvSpPr>
          <p:spPr>
            <a:xfrm>
              <a:off x="5605271" y="4445507"/>
              <a:ext cx="41275" cy="81280"/>
            </a:xfrm>
            <a:custGeom>
              <a:avLst/>
              <a:gdLst/>
              <a:ahLst/>
              <a:cxnLst/>
              <a:rect l="l" t="t" r="r" b="b"/>
              <a:pathLst>
                <a:path w="41275" h="81279">
                  <a:moveTo>
                    <a:pt x="0" y="80772"/>
                  </a:moveTo>
                  <a:lnTo>
                    <a:pt x="7620" y="80772"/>
                  </a:lnTo>
                  <a:lnTo>
                    <a:pt x="13716" y="79248"/>
                  </a:lnTo>
                  <a:lnTo>
                    <a:pt x="39624" y="50292"/>
                  </a:lnTo>
                  <a:lnTo>
                    <a:pt x="41148" y="44196"/>
                  </a:lnTo>
                  <a:lnTo>
                    <a:pt x="41148" y="36576"/>
                  </a:lnTo>
                  <a:lnTo>
                    <a:pt x="39624" y="30480"/>
                  </a:lnTo>
                  <a:lnTo>
                    <a:pt x="13716" y="1524"/>
                  </a:lnTo>
                  <a:lnTo>
                    <a:pt x="7620" y="0"/>
                  </a:lnTo>
                  <a:lnTo>
                    <a:pt x="0" y="0"/>
                  </a:lnTo>
                </a:path>
              </a:pathLst>
            </a:custGeom>
            <a:ln w="1524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1" name="object 61"/>
            <p:cNvSpPr/>
            <p:nvPr/>
          </p:nvSpPr>
          <p:spPr>
            <a:xfrm>
              <a:off x="5605271" y="4280915"/>
              <a:ext cx="41275" cy="82550"/>
            </a:xfrm>
            <a:custGeom>
              <a:avLst/>
              <a:gdLst/>
              <a:ahLst/>
              <a:cxnLst/>
              <a:rect l="l" t="t" r="r" b="b"/>
              <a:pathLst>
                <a:path w="41275" h="82550">
                  <a:moveTo>
                    <a:pt x="0" y="82296"/>
                  </a:moveTo>
                  <a:lnTo>
                    <a:pt x="35052" y="64008"/>
                  </a:lnTo>
                  <a:lnTo>
                    <a:pt x="41148" y="44196"/>
                  </a:lnTo>
                  <a:lnTo>
                    <a:pt x="41148" y="38100"/>
                  </a:lnTo>
                  <a:lnTo>
                    <a:pt x="19812" y="4572"/>
                  </a:lnTo>
                  <a:lnTo>
                    <a:pt x="13716" y="3048"/>
                  </a:lnTo>
                  <a:lnTo>
                    <a:pt x="7620" y="0"/>
                  </a:lnTo>
                  <a:lnTo>
                    <a:pt x="0" y="0"/>
                  </a:lnTo>
                </a:path>
              </a:pathLst>
            </a:custGeom>
            <a:ln w="1524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2" name="object 62"/>
            <p:cNvSpPr/>
            <p:nvPr/>
          </p:nvSpPr>
          <p:spPr>
            <a:xfrm>
              <a:off x="5605271" y="4363211"/>
              <a:ext cx="41275" cy="82550"/>
            </a:xfrm>
            <a:custGeom>
              <a:avLst/>
              <a:gdLst/>
              <a:ahLst/>
              <a:cxnLst/>
              <a:rect l="l" t="t" r="r" b="b"/>
              <a:pathLst>
                <a:path w="41275" h="82550">
                  <a:moveTo>
                    <a:pt x="0" y="82296"/>
                  </a:moveTo>
                  <a:lnTo>
                    <a:pt x="35052" y="62484"/>
                  </a:lnTo>
                  <a:lnTo>
                    <a:pt x="39624" y="50292"/>
                  </a:lnTo>
                  <a:lnTo>
                    <a:pt x="41148" y="44196"/>
                  </a:lnTo>
                  <a:lnTo>
                    <a:pt x="41148" y="38100"/>
                  </a:lnTo>
                  <a:lnTo>
                    <a:pt x="39624" y="30480"/>
                  </a:lnTo>
                  <a:lnTo>
                    <a:pt x="13716" y="1524"/>
                  </a:lnTo>
                  <a:lnTo>
                    <a:pt x="7620" y="0"/>
                  </a:lnTo>
                  <a:lnTo>
                    <a:pt x="0" y="0"/>
                  </a:lnTo>
                </a:path>
              </a:pathLst>
            </a:custGeom>
            <a:ln w="1524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3" name="object 63"/>
            <p:cNvSpPr/>
            <p:nvPr/>
          </p:nvSpPr>
          <p:spPr>
            <a:xfrm>
              <a:off x="5605271" y="4526279"/>
              <a:ext cx="41275" cy="81280"/>
            </a:xfrm>
            <a:custGeom>
              <a:avLst/>
              <a:gdLst/>
              <a:ahLst/>
              <a:cxnLst/>
              <a:rect l="l" t="t" r="r" b="b"/>
              <a:pathLst>
                <a:path w="41275" h="81279">
                  <a:moveTo>
                    <a:pt x="0" y="80772"/>
                  </a:moveTo>
                  <a:lnTo>
                    <a:pt x="7620" y="80772"/>
                  </a:lnTo>
                  <a:lnTo>
                    <a:pt x="13716" y="79248"/>
                  </a:lnTo>
                  <a:lnTo>
                    <a:pt x="39624" y="48768"/>
                  </a:lnTo>
                  <a:lnTo>
                    <a:pt x="41148" y="42672"/>
                  </a:lnTo>
                  <a:lnTo>
                    <a:pt x="41148" y="36576"/>
                  </a:lnTo>
                  <a:lnTo>
                    <a:pt x="39624" y="30480"/>
                  </a:lnTo>
                  <a:lnTo>
                    <a:pt x="7620" y="1524"/>
                  </a:lnTo>
                  <a:lnTo>
                    <a:pt x="0" y="0"/>
                  </a:lnTo>
                </a:path>
              </a:pathLst>
            </a:custGeom>
            <a:ln w="1524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4" name="object 64"/>
            <p:cNvSpPr/>
            <p:nvPr/>
          </p:nvSpPr>
          <p:spPr>
            <a:xfrm>
              <a:off x="5591555" y="4280915"/>
              <a:ext cx="13970" cy="326390"/>
            </a:xfrm>
            <a:custGeom>
              <a:avLst/>
              <a:gdLst/>
              <a:ahLst/>
              <a:cxnLst/>
              <a:rect l="l" t="t" r="r" b="b"/>
              <a:pathLst>
                <a:path w="13970" h="326389">
                  <a:moveTo>
                    <a:pt x="13716" y="326135"/>
                  </a:moveTo>
                  <a:lnTo>
                    <a:pt x="0" y="326135"/>
                  </a:lnTo>
                </a:path>
                <a:path w="13970" h="326389">
                  <a:moveTo>
                    <a:pt x="13716" y="245364"/>
                  </a:moveTo>
                  <a:lnTo>
                    <a:pt x="0" y="245364"/>
                  </a:lnTo>
                </a:path>
                <a:path w="13970" h="326389">
                  <a:moveTo>
                    <a:pt x="13716" y="164591"/>
                  </a:moveTo>
                  <a:lnTo>
                    <a:pt x="0" y="164591"/>
                  </a:lnTo>
                </a:path>
                <a:path w="13970" h="326389">
                  <a:moveTo>
                    <a:pt x="13716" y="82295"/>
                  </a:moveTo>
                  <a:lnTo>
                    <a:pt x="0" y="82295"/>
                  </a:lnTo>
                </a:path>
                <a:path w="13970" h="326389">
                  <a:moveTo>
                    <a:pt x="13716" y="0"/>
                  </a:moveTo>
                  <a:lnTo>
                    <a:pt x="0" y="0"/>
                  </a:lnTo>
                </a:path>
              </a:pathLst>
            </a:custGeom>
            <a:ln w="1524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5" name="object 65"/>
            <p:cNvSpPr/>
            <p:nvPr/>
          </p:nvSpPr>
          <p:spPr>
            <a:xfrm>
              <a:off x="5666232" y="4363211"/>
              <a:ext cx="41275" cy="82550"/>
            </a:xfrm>
            <a:custGeom>
              <a:avLst/>
              <a:gdLst/>
              <a:ahLst/>
              <a:cxnLst/>
              <a:rect l="l" t="t" r="r" b="b"/>
              <a:pathLst>
                <a:path w="41275" h="82550">
                  <a:moveTo>
                    <a:pt x="41148" y="0"/>
                  </a:moveTo>
                  <a:lnTo>
                    <a:pt x="33528" y="0"/>
                  </a:lnTo>
                  <a:lnTo>
                    <a:pt x="27432" y="1524"/>
                  </a:lnTo>
                  <a:lnTo>
                    <a:pt x="1524" y="30480"/>
                  </a:lnTo>
                  <a:lnTo>
                    <a:pt x="0" y="38100"/>
                  </a:lnTo>
                  <a:lnTo>
                    <a:pt x="0" y="44195"/>
                  </a:lnTo>
                  <a:lnTo>
                    <a:pt x="1524" y="50292"/>
                  </a:lnTo>
                  <a:lnTo>
                    <a:pt x="3048" y="57912"/>
                  </a:lnTo>
                  <a:lnTo>
                    <a:pt x="33528" y="80772"/>
                  </a:lnTo>
                  <a:lnTo>
                    <a:pt x="41148" y="82296"/>
                  </a:lnTo>
                </a:path>
              </a:pathLst>
            </a:custGeom>
            <a:ln w="1524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6" name="object 66"/>
            <p:cNvSpPr/>
            <p:nvPr/>
          </p:nvSpPr>
          <p:spPr>
            <a:xfrm>
              <a:off x="5666232" y="4526279"/>
              <a:ext cx="41275" cy="81280"/>
            </a:xfrm>
            <a:custGeom>
              <a:avLst/>
              <a:gdLst/>
              <a:ahLst/>
              <a:cxnLst/>
              <a:rect l="l" t="t" r="r" b="b"/>
              <a:pathLst>
                <a:path w="41275" h="81279">
                  <a:moveTo>
                    <a:pt x="41148" y="0"/>
                  </a:moveTo>
                  <a:lnTo>
                    <a:pt x="6096" y="19812"/>
                  </a:lnTo>
                  <a:lnTo>
                    <a:pt x="1524" y="30480"/>
                  </a:lnTo>
                  <a:lnTo>
                    <a:pt x="0" y="36576"/>
                  </a:lnTo>
                  <a:lnTo>
                    <a:pt x="0" y="42672"/>
                  </a:lnTo>
                  <a:lnTo>
                    <a:pt x="1524" y="50292"/>
                  </a:lnTo>
                  <a:lnTo>
                    <a:pt x="27432" y="79248"/>
                  </a:lnTo>
                  <a:lnTo>
                    <a:pt x="33528" y="80772"/>
                  </a:lnTo>
                  <a:lnTo>
                    <a:pt x="41148" y="80772"/>
                  </a:lnTo>
                </a:path>
              </a:pathLst>
            </a:custGeom>
            <a:ln w="1524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7" name="object 67"/>
            <p:cNvSpPr/>
            <p:nvPr/>
          </p:nvSpPr>
          <p:spPr>
            <a:xfrm>
              <a:off x="5666232" y="4445507"/>
              <a:ext cx="41275" cy="81280"/>
            </a:xfrm>
            <a:custGeom>
              <a:avLst/>
              <a:gdLst/>
              <a:ahLst/>
              <a:cxnLst/>
              <a:rect l="l" t="t" r="r" b="b"/>
              <a:pathLst>
                <a:path w="41275" h="81279">
                  <a:moveTo>
                    <a:pt x="41148" y="0"/>
                  </a:moveTo>
                  <a:lnTo>
                    <a:pt x="33528" y="0"/>
                  </a:lnTo>
                  <a:lnTo>
                    <a:pt x="27432" y="1524"/>
                  </a:lnTo>
                  <a:lnTo>
                    <a:pt x="1524" y="30480"/>
                  </a:lnTo>
                  <a:lnTo>
                    <a:pt x="0" y="36576"/>
                  </a:lnTo>
                  <a:lnTo>
                    <a:pt x="0" y="44195"/>
                  </a:lnTo>
                  <a:lnTo>
                    <a:pt x="1524" y="50292"/>
                  </a:lnTo>
                  <a:lnTo>
                    <a:pt x="27432" y="79248"/>
                  </a:lnTo>
                  <a:lnTo>
                    <a:pt x="33528" y="80772"/>
                  </a:lnTo>
                  <a:lnTo>
                    <a:pt x="41148" y="80772"/>
                  </a:lnTo>
                </a:path>
              </a:pathLst>
            </a:custGeom>
            <a:ln w="1524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8" name="object 68"/>
            <p:cNvSpPr/>
            <p:nvPr/>
          </p:nvSpPr>
          <p:spPr>
            <a:xfrm>
              <a:off x="5666232" y="4280915"/>
              <a:ext cx="41275" cy="82550"/>
            </a:xfrm>
            <a:custGeom>
              <a:avLst/>
              <a:gdLst/>
              <a:ahLst/>
              <a:cxnLst/>
              <a:rect l="l" t="t" r="r" b="b"/>
              <a:pathLst>
                <a:path w="41275" h="82550">
                  <a:moveTo>
                    <a:pt x="41148" y="0"/>
                  </a:moveTo>
                  <a:lnTo>
                    <a:pt x="33528" y="0"/>
                  </a:lnTo>
                  <a:lnTo>
                    <a:pt x="27432" y="3048"/>
                  </a:lnTo>
                  <a:lnTo>
                    <a:pt x="21336" y="4572"/>
                  </a:lnTo>
                  <a:lnTo>
                    <a:pt x="15240" y="9144"/>
                  </a:lnTo>
                  <a:lnTo>
                    <a:pt x="6096" y="18288"/>
                  </a:lnTo>
                  <a:lnTo>
                    <a:pt x="3048" y="24384"/>
                  </a:lnTo>
                  <a:lnTo>
                    <a:pt x="1524" y="32004"/>
                  </a:lnTo>
                  <a:lnTo>
                    <a:pt x="0" y="38100"/>
                  </a:lnTo>
                  <a:lnTo>
                    <a:pt x="0" y="44195"/>
                  </a:lnTo>
                  <a:lnTo>
                    <a:pt x="1524" y="51816"/>
                  </a:lnTo>
                  <a:lnTo>
                    <a:pt x="33528" y="80772"/>
                  </a:lnTo>
                  <a:lnTo>
                    <a:pt x="41148" y="82296"/>
                  </a:lnTo>
                </a:path>
              </a:pathLst>
            </a:custGeom>
            <a:ln w="1524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9" name="object 69"/>
            <p:cNvSpPr/>
            <p:nvPr/>
          </p:nvSpPr>
          <p:spPr>
            <a:xfrm>
              <a:off x="5707380" y="4280915"/>
              <a:ext cx="233679" cy="326390"/>
            </a:xfrm>
            <a:custGeom>
              <a:avLst/>
              <a:gdLst/>
              <a:ahLst/>
              <a:cxnLst/>
              <a:rect l="l" t="t" r="r" b="b"/>
              <a:pathLst>
                <a:path w="233679" h="326389">
                  <a:moveTo>
                    <a:pt x="0" y="0"/>
                  </a:moveTo>
                  <a:lnTo>
                    <a:pt x="13716" y="0"/>
                  </a:lnTo>
                </a:path>
                <a:path w="233679" h="326389">
                  <a:moveTo>
                    <a:pt x="0" y="82295"/>
                  </a:moveTo>
                  <a:lnTo>
                    <a:pt x="13716" y="82295"/>
                  </a:lnTo>
                </a:path>
                <a:path w="233679" h="326389">
                  <a:moveTo>
                    <a:pt x="0" y="164591"/>
                  </a:moveTo>
                  <a:lnTo>
                    <a:pt x="13716" y="164591"/>
                  </a:lnTo>
                </a:path>
                <a:path w="233679" h="326389">
                  <a:moveTo>
                    <a:pt x="0" y="245364"/>
                  </a:moveTo>
                  <a:lnTo>
                    <a:pt x="13716" y="245364"/>
                  </a:lnTo>
                </a:path>
                <a:path w="233679" h="326389">
                  <a:moveTo>
                    <a:pt x="0" y="326135"/>
                  </a:moveTo>
                  <a:lnTo>
                    <a:pt x="13716" y="326135"/>
                  </a:lnTo>
                </a:path>
                <a:path w="233679" h="326389">
                  <a:moveTo>
                    <a:pt x="4571" y="164591"/>
                  </a:moveTo>
                  <a:lnTo>
                    <a:pt x="233171" y="164591"/>
                  </a:lnTo>
                </a:path>
              </a:pathLst>
            </a:custGeom>
            <a:ln w="1524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70" name="object 70"/>
          <p:cNvSpPr/>
          <p:nvPr/>
        </p:nvSpPr>
        <p:spPr>
          <a:xfrm>
            <a:off x="14041069" y="4387596"/>
            <a:ext cx="189902" cy="41275"/>
          </a:xfrm>
          <a:custGeom>
            <a:avLst/>
            <a:gdLst/>
            <a:ahLst/>
            <a:cxnLst/>
            <a:rect l="l" t="t" r="r" b="b"/>
            <a:pathLst>
              <a:path w="82550" h="41275">
                <a:moveTo>
                  <a:pt x="82296" y="41148"/>
                </a:moveTo>
                <a:lnTo>
                  <a:pt x="62484" y="6096"/>
                </a:lnTo>
                <a:lnTo>
                  <a:pt x="44196" y="0"/>
                </a:lnTo>
                <a:lnTo>
                  <a:pt x="36576" y="0"/>
                </a:lnTo>
                <a:lnTo>
                  <a:pt x="4572" y="21336"/>
                </a:lnTo>
                <a:lnTo>
                  <a:pt x="0" y="33528"/>
                </a:lnTo>
                <a:lnTo>
                  <a:pt x="0" y="41148"/>
                </a:lnTo>
              </a:path>
            </a:pathLst>
          </a:custGeom>
          <a:ln w="1524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grpSp>
        <p:nvGrpSpPr>
          <p:cNvPr id="71" name="object 71"/>
          <p:cNvGrpSpPr/>
          <p:nvPr/>
        </p:nvGrpSpPr>
        <p:grpSpPr>
          <a:xfrm>
            <a:off x="13648409" y="4379977"/>
            <a:ext cx="410481" cy="56515"/>
            <a:chOff x="5932931" y="4379976"/>
            <a:chExt cx="178435" cy="56515"/>
          </a:xfrm>
        </p:grpSpPr>
        <p:sp>
          <p:nvSpPr>
            <p:cNvPr id="72" name="object 72"/>
            <p:cNvSpPr/>
            <p:nvPr/>
          </p:nvSpPr>
          <p:spPr>
            <a:xfrm>
              <a:off x="5940551" y="4387596"/>
              <a:ext cx="81280" cy="41275"/>
            </a:xfrm>
            <a:custGeom>
              <a:avLst/>
              <a:gdLst/>
              <a:ahLst/>
              <a:cxnLst/>
              <a:rect l="l" t="t" r="r" b="b"/>
              <a:pathLst>
                <a:path w="81279" h="41275">
                  <a:moveTo>
                    <a:pt x="80772" y="41148"/>
                  </a:moveTo>
                  <a:lnTo>
                    <a:pt x="80772" y="33528"/>
                  </a:lnTo>
                  <a:lnTo>
                    <a:pt x="79248" y="27432"/>
                  </a:lnTo>
                  <a:lnTo>
                    <a:pt x="50292" y="1524"/>
                  </a:lnTo>
                  <a:lnTo>
                    <a:pt x="42672" y="0"/>
                  </a:lnTo>
                  <a:lnTo>
                    <a:pt x="36576" y="0"/>
                  </a:lnTo>
                  <a:lnTo>
                    <a:pt x="3048" y="27432"/>
                  </a:lnTo>
                  <a:lnTo>
                    <a:pt x="1524" y="33528"/>
                  </a:lnTo>
                  <a:lnTo>
                    <a:pt x="0" y="41148"/>
                  </a:lnTo>
                </a:path>
              </a:pathLst>
            </a:custGeom>
            <a:ln w="1524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3" name="object 73"/>
            <p:cNvSpPr/>
            <p:nvPr/>
          </p:nvSpPr>
          <p:spPr>
            <a:xfrm>
              <a:off x="6021323" y="4387596"/>
              <a:ext cx="82550" cy="41275"/>
            </a:xfrm>
            <a:custGeom>
              <a:avLst/>
              <a:gdLst/>
              <a:ahLst/>
              <a:cxnLst/>
              <a:rect l="l" t="t" r="r" b="b"/>
              <a:pathLst>
                <a:path w="82550" h="41275">
                  <a:moveTo>
                    <a:pt x="82296" y="41148"/>
                  </a:moveTo>
                  <a:lnTo>
                    <a:pt x="82296" y="33528"/>
                  </a:lnTo>
                  <a:lnTo>
                    <a:pt x="73152" y="15240"/>
                  </a:lnTo>
                  <a:lnTo>
                    <a:pt x="64008" y="6096"/>
                  </a:lnTo>
                  <a:lnTo>
                    <a:pt x="57912" y="3048"/>
                  </a:lnTo>
                  <a:lnTo>
                    <a:pt x="51816" y="1524"/>
                  </a:lnTo>
                  <a:lnTo>
                    <a:pt x="44196" y="0"/>
                  </a:lnTo>
                  <a:lnTo>
                    <a:pt x="38100" y="0"/>
                  </a:lnTo>
                  <a:lnTo>
                    <a:pt x="4572" y="21336"/>
                  </a:lnTo>
                  <a:lnTo>
                    <a:pt x="3048" y="27432"/>
                  </a:lnTo>
                  <a:lnTo>
                    <a:pt x="1524" y="33528"/>
                  </a:lnTo>
                  <a:lnTo>
                    <a:pt x="0" y="41148"/>
                  </a:lnTo>
                </a:path>
              </a:pathLst>
            </a:custGeom>
            <a:ln w="1524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74" name="object 74"/>
          <p:cNvGrpSpPr/>
          <p:nvPr/>
        </p:nvGrpSpPr>
        <p:grpSpPr>
          <a:xfrm>
            <a:off x="14212855" y="4379977"/>
            <a:ext cx="222039" cy="64135"/>
            <a:chOff x="6178295" y="4379976"/>
            <a:chExt cx="96520" cy="64135"/>
          </a:xfrm>
        </p:grpSpPr>
        <p:sp>
          <p:nvSpPr>
            <p:cNvPr id="75" name="object 75"/>
            <p:cNvSpPr/>
            <p:nvPr/>
          </p:nvSpPr>
          <p:spPr>
            <a:xfrm>
              <a:off x="6185915" y="4387596"/>
              <a:ext cx="81280" cy="41275"/>
            </a:xfrm>
            <a:custGeom>
              <a:avLst/>
              <a:gdLst/>
              <a:ahLst/>
              <a:cxnLst/>
              <a:rect l="l" t="t" r="r" b="b"/>
              <a:pathLst>
                <a:path w="81279" h="41275">
                  <a:moveTo>
                    <a:pt x="80772" y="41148"/>
                  </a:moveTo>
                  <a:lnTo>
                    <a:pt x="80772" y="33528"/>
                  </a:lnTo>
                  <a:lnTo>
                    <a:pt x="79248" y="27432"/>
                  </a:lnTo>
                  <a:lnTo>
                    <a:pt x="44196" y="0"/>
                  </a:lnTo>
                  <a:lnTo>
                    <a:pt x="36576" y="0"/>
                  </a:lnTo>
                  <a:lnTo>
                    <a:pt x="1524" y="27432"/>
                  </a:lnTo>
                  <a:lnTo>
                    <a:pt x="0" y="33528"/>
                  </a:lnTo>
                  <a:lnTo>
                    <a:pt x="0" y="41148"/>
                  </a:lnTo>
                </a:path>
              </a:pathLst>
            </a:custGeom>
            <a:ln w="1524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6" name="object 76"/>
            <p:cNvSpPr/>
            <p:nvPr/>
          </p:nvSpPr>
          <p:spPr>
            <a:xfrm>
              <a:off x="6178295" y="4436364"/>
              <a:ext cx="96520" cy="0"/>
            </a:xfrm>
            <a:custGeom>
              <a:avLst/>
              <a:gdLst/>
              <a:ahLst/>
              <a:cxnLst/>
              <a:rect l="l" t="t" r="r" b="b"/>
              <a:pathLst>
                <a:path w="96520">
                  <a:moveTo>
                    <a:pt x="80771" y="0"/>
                  </a:moveTo>
                  <a:lnTo>
                    <a:pt x="96011" y="0"/>
                  </a:lnTo>
                </a:path>
                <a:path w="96520">
                  <a:moveTo>
                    <a:pt x="0" y="0"/>
                  </a:moveTo>
                  <a:lnTo>
                    <a:pt x="15240" y="0"/>
                  </a:lnTo>
                </a:path>
              </a:pathLst>
            </a:custGeom>
            <a:ln w="1524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77" name="object 77"/>
          <p:cNvSpPr/>
          <p:nvPr/>
        </p:nvSpPr>
        <p:spPr>
          <a:xfrm>
            <a:off x="14041069" y="4428744"/>
            <a:ext cx="0" cy="15240"/>
          </a:xfrm>
          <a:custGeom>
            <a:avLst/>
            <a:gdLst/>
            <a:ahLst/>
            <a:cxnLst/>
            <a:rect l="l" t="t" r="r" b="b"/>
            <a:pathLst>
              <a:path h="15239">
                <a:moveTo>
                  <a:pt x="-7620" y="7620"/>
                </a:moveTo>
                <a:lnTo>
                  <a:pt x="7620" y="7620"/>
                </a:lnTo>
              </a:path>
            </a:pathLst>
          </a:custGeom>
          <a:ln w="1524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8" name="object 78"/>
          <p:cNvSpPr/>
          <p:nvPr/>
        </p:nvSpPr>
        <p:spPr>
          <a:xfrm>
            <a:off x="13851749" y="4428744"/>
            <a:ext cx="0" cy="15240"/>
          </a:xfrm>
          <a:custGeom>
            <a:avLst/>
            <a:gdLst/>
            <a:ahLst/>
            <a:cxnLst/>
            <a:rect l="l" t="t" r="r" b="b"/>
            <a:pathLst>
              <a:path h="15239">
                <a:moveTo>
                  <a:pt x="-7620" y="7620"/>
                </a:moveTo>
                <a:lnTo>
                  <a:pt x="7620" y="7620"/>
                </a:lnTo>
              </a:path>
            </a:pathLst>
          </a:custGeom>
          <a:ln w="1524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9" name="object 79"/>
          <p:cNvSpPr/>
          <p:nvPr/>
        </p:nvSpPr>
        <p:spPr>
          <a:xfrm>
            <a:off x="13665939" y="4428744"/>
            <a:ext cx="0" cy="15240"/>
          </a:xfrm>
          <a:custGeom>
            <a:avLst/>
            <a:gdLst/>
            <a:ahLst/>
            <a:cxnLst/>
            <a:rect l="l" t="t" r="r" b="b"/>
            <a:pathLst>
              <a:path h="15239">
                <a:moveTo>
                  <a:pt x="-7620" y="7620"/>
                </a:moveTo>
                <a:lnTo>
                  <a:pt x="7620" y="7620"/>
                </a:lnTo>
              </a:path>
            </a:pathLst>
          </a:custGeom>
          <a:ln w="1524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0" name="object 80"/>
          <p:cNvSpPr/>
          <p:nvPr/>
        </p:nvSpPr>
        <p:spPr>
          <a:xfrm>
            <a:off x="14419703" y="4218433"/>
            <a:ext cx="425089" cy="454659"/>
          </a:xfrm>
          <a:custGeom>
            <a:avLst/>
            <a:gdLst/>
            <a:ahLst/>
            <a:cxnLst/>
            <a:rect l="l" t="t" r="r" b="b"/>
            <a:pathLst>
              <a:path w="184785" h="454660">
                <a:moveTo>
                  <a:pt x="0" y="227075"/>
                </a:moveTo>
                <a:lnTo>
                  <a:pt x="184403" y="227075"/>
                </a:lnTo>
              </a:path>
              <a:path w="184785" h="454660">
                <a:moveTo>
                  <a:pt x="184403" y="0"/>
                </a:moveTo>
                <a:lnTo>
                  <a:pt x="184403" y="454151"/>
                </a:lnTo>
              </a:path>
            </a:pathLst>
          </a:custGeom>
          <a:ln w="1524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grpSp>
        <p:nvGrpSpPr>
          <p:cNvPr id="81" name="object 81"/>
          <p:cNvGrpSpPr/>
          <p:nvPr/>
        </p:nvGrpSpPr>
        <p:grpSpPr>
          <a:xfrm>
            <a:off x="12410833" y="4445508"/>
            <a:ext cx="154843" cy="341630"/>
            <a:chOff x="5394960" y="4445508"/>
            <a:chExt cx="67310" cy="341630"/>
          </a:xfrm>
        </p:grpSpPr>
        <p:sp>
          <p:nvSpPr>
            <p:cNvPr id="82" name="object 82"/>
            <p:cNvSpPr/>
            <p:nvPr/>
          </p:nvSpPr>
          <p:spPr>
            <a:xfrm>
              <a:off x="5428487" y="4536948"/>
              <a:ext cx="0" cy="250190"/>
            </a:xfrm>
            <a:custGeom>
              <a:avLst/>
              <a:gdLst/>
              <a:ahLst/>
              <a:cxnLst/>
              <a:rect l="l" t="t" r="r" b="b"/>
              <a:pathLst>
                <a:path h="250189">
                  <a:moveTo>
                    <a:pt x="0" y="249935"/>
                  </a:moveTo>
                  <a:lnTo>
                    <a:pt x="0" y="0"/>
                  </a:lnTo>
                </a:path>
              </a:pathLst>
            </a:custGeom>
            <a:ln w="1524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3" name="object 83"/>
            <p:cNvSpPr/>
            <p:nvPr/>
          </p:nvSpPr>
          <p:spPr>
            <a:xfrm>
              <a:off x="5394960" y="4445508"/>
              <a:ext cx="67310" cy="100965"/>
            </a:xfrm>
            <a:custGeom>
              <a:avLst/>
              <a:gdLst/>
              <a:ahLst/>
              <a:cxnLst/>
              <a:rect l="l" t="t" r="r" b="b"/>
              <a:pathLst>
                <a:path w="67310" h="100964">
                  <a:moveTo>
                    <a:pt x="67055" y="100583"/>
                  </a:moveTo>
                  <a:lnTo>
                    <a:pt x="0" y="100583"/>
                  </a:lnTo>
                  <a:lnTo>
                    <a:pt x="33527" y="0"/>
                  </a:lnTo>
                  <a:lnTo>
                    <a:pt x="67055" y="100583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84" name="object 84"/>
          <p:cNvGrpSpPr/>
          <p:nvPr/>
        </p:nvGrpSpPr>
        <p:grpSpPr>
          <a:xfrm>
            <a:off x="11821845" y="6702552"/>
            <a:ext cx="3001914" cy="1676400"/>
            <a:chOff x="5138928" y="6702552"/>
            <a:chExt cx="1304925" cy="1676400"/>
          </a:xfrm>
        </p:grpSpPr>
        <p:sp>
          <p:nvSpPr>
            <p:cNvPr id="85" name="object 85"/>
            <p:cNvSpPr/>
            <p:nvPr/>
          </p:nvSpPr>
          <p:spPr>
            <a:xfrm>
              <a:off x="5236464" y="6832092"/>
              <a:ext cx="0" cy="347980"/>
            </a:xfrm>
            <a:custGeom>
              <a:avLst/>
              <a:gdLst/>
              <a:ahLst/>
              <a:cxnLst/>
              <a:rect l="l" t="t" r="r" b="b"/>
              <a:pathLst>
                <a:path h="347979">
                  <a:moveTo>
                    <a:pt x="0" y="0"/>
                  </a:moveTo>
                  <a:lnTo>
                    <a:pt x="0" y="347471"/>
                  </a:lnTo>
                </a:path>
              </a:pathLst>
            </a:custGeom>
            <a:ln w="1524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6" name="object 86"/>
            <p:cNvSpPr/>
            <p:nvPr/>
          </p:nvSpPr>
          <p:spPr>
            <a:xfrm>
              <a:off x="5202935" y="6740652"/>
              <a:ext cx="67310" cy="99060"/>
            </a:xfrm>
            <a:custGeom>
              <a:avLst/>
              <a:gdLst/>
              <a:ahLst/>
              <a:cxnLst/>
              <a:rect l="l" t="t" r="r" b="b"/>
              <a:pathLst>
                <a:path w="67310" h="99059">
                  <a:moveTo>
                    <a:pt x="67056" y="99060"/>
                  </a:moveTo>
                  <a:lnTo>
                    <a:pt x="0" y="99060"/>
                  </a:lnTo>
                  <a:lnTo>
                    <a:pt x="33528" y="0"/>
                  </a:lnTo>
                  <a:lnTo>
                    <a:pt x="67056" y="9906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87" name="object 87"/>
            <p:cNvPicPr/>
            <p:nvPr/>
          </p:nvPicPr>
          <p:blipFill>
            <a:blip r:embed="rId22" cstate="print"/>
            <a:stretch>
              <a:fillRect/>
            </a:stretch>
          </p:blipFill>
          <p:spPr>
            <a:xfrm>
              <a:off x="5202935" y="7170420"/>
              <a:ext cx="67056" cy="403860"/>
            </a:xfrm>
            <a:prstGeom prst="rect">
              <a:avLst/>
            </a:prstGeom>
          </p:spPr>
        </p:pic>
        <p:sp>
          <p:nvSpPr>
            <p:cNvPr id="88" name="object 88"/>
            <p:cNvSpPr/>
            <p:nvPr/>
          </p:nvSpPr>
          <p:spPr>
            <a:xfrm>
              <a:off x="5138928" y="7271004"/>
              <a:ext cx="1304925" cy="299085"/>
            </a:xfrm>
            <a:custGeom>
              <a:avLst/>
              <a:gdLst/>
              <a:ahLst/>
              <a:cxnLst/>
              <a:rect l="l" t="t" r="r" b="b"/>
              <a:pathLst>
                <a:path w="1304925" h="299084">
                  <a:moveTo>
                    <a:pt x="0" y="0"/>
                  </a:moveTo>
                  <a:lnTo>
                    <a:pt x="1304543" y="0"/>
                  </a:lnTo>
                </a:path>
                <a:path w="1304925" h="299084">
                  <a:moveTo>
                    <a:pt x="161543" y="298703"/>
                  </a:moveTo>
                  <a:lnTo>
                    <a:pt x="775716" y="298703"/>
                  </a:lnTo>
                </a:path>
              </a:pathLst>
            </a:custGeom>
            <a:ln w="1524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9" name="object 89"/>
            <p:cNvSpPr/>
            <p:nvPr/>
          </p:nvSpPr>
          <p:spPr>
            <a:xfrm>
              <a:off x="5905500" y="7536180"/>
              <a:ext cx="99060" cy="67310"/>
            </a:xfrm>
            <a:custGeom>
              <a:avLst/>
              <a:gdLst/>
              <a:ahLst/>
              <a:cxnLst/>
              <a:rect l="l" t="t" r="r" b="b"/>
              <a:pathLst>
                <a:path w="99060" h="67309">
                  <a:moveTo>
                    <a:pt x="0" y="67055"/>
                  </a:moveTo>
                  <a:lnTo>
                    <a:pt x="0" y="0"/>
                  </a:lnTo>
                  <a:lnTo>
                    <a:pt x="99060" y="33527"/>
                  </a:lnTo>
                  <a:lnTo>
                    <a:pt x="0" y="67055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0" name="object 90"/>
            <p:cNvSpPr/>
            <p:nvPr/>
          </p:nvSpPr>
          <p:spPr>
            <a:xfrm>
              <a:off x="5300471" y="6748272"/>
              <a:ext cx="707390" cy="1556385"/>
            </a:xfrm>
            <a:custGeom>
              <a:avLst/>
              <a:gdLst/>
              <a:ahLst/>
              <a:cxnLst/>
              <a:rect l="l" t="t" r="r" b="b"/>
              <a:pathLst>
                <a:path w="707389" h="1556384">
                  <a:moveTo>
                    <a:pt x="0" y="1556004"/>
                  </a:moveTo>
                  <a:lnTo>
                    <a:pt x="47106" y="1550211"/>
                  </a:lnTo>
                  <a:lnTo>
                    <a:pt x="93210" y="1541698"/>
                  </a:lnTo>
                  <a:lnTo>
                    <a:pt x="138238" y="1530554"/>
                  </a:lnTo>
                  <a:lnTo>
                    <a:pt x="182117" y="1516867"/>
                  </a:lnTo>
                  <a:lnTo>
                    <a:pt x="224772" y="1500728"/>
                  </a:lnTo>
                  <a:lnTo>
                    <a:pt x="266129" y="1482225"/>
                  </a:lnTo>
                  <a:lnTo>
                    <a:pt x="306115" y="1461447"/>
                  </a:lnTo>
                  <a:lnTo>
                    <a:pt x="344655" y="1438484"/>
                  </a:lnTo>
                  <a:lnTo>
                    <a:pt x="381677" y="1413425"/>
                  </a:lnTo>
                  <a:lnTo>
                    <a:pt x="417106" y="1386359"/>
                  </a:lnTo>
                  <a:lnTo>
                    <a:pt x="450867" y="1357375"/>
                  </a:lnTo>
                  <a:lnTo>
                    <a:pt x="482888" y="1326563"/>
                  </a:lnTo>
                  <a:lnTo>
                    <a:pt x="513095" y="1294012"/>
                  </a:lnTo>
                  <a:lnTo>
                    <a:pt x="541412" y="1259810"/>
                  </a:lnTo>
                  <a:lnTo>
                    <a:pt x="567768" y="1224048"/>
                  </a:lnTo>
                  <a:lnTo>
                    <a:pt x="592088" y="1186813"/>
                  </a:lnTo>
                  <a:lnTo>
                    <a:pt x="614297" y="1148196"/>
                  </a:lnTo>
                  <a:lnTo>
                    <a:pt x="634322" y="1108286"/>
                  </a:lnTo>
                  <a:lnTo>
                    <a:pt x="652090" y="1067172"/>
                  </a:lnTo>
                  <a:lnTo>
                    <a:pt x="667526" y="1024943"/>
                  </a:lnTo>
                  <a:lnTo>
                    <a:pt x="680557" y="981688"/>
                  </a:lnTo>
                  <a:lnTo>
                    <a:pt x="691108" y="937496"/>
                  </a:lnTo>
                  <a:lnTo>
                    <a:pt x="699106" y="892457"/>
                  </a:lnTo>
                  <a:lnTo>
                    <a:pt x="704477" y="846660"/>
                  </a:lnTo>
                  <a:lnTo>
                    <a:pt x="707147" y="800194"/>
                  </a:lnTo>
                  <a:lnTo>
                    <a:pt x="707042" y="753148"/>
                  </a:lnTo>
                  <a:lnTo>
                    <a:pt x="704088" y="705612"/>
                  </a:lnTo>
                  <a:lnTo>
                    <a:pt x="698235" y="657357"/>
                  </a:lnTo>
                  <a:lnTo>
                    <a:pt x="689484" y="610059"/>
                  </a:lnTo>
                  <a:lnTo>
                    <a:pt x="677927" y="563808"/>
                  </a:lnTo>
                  <a:lnTo>
                    <a:pt x="663658" y="518697"/>
                  </a:lnTo>
                  <a:lnTo>
                    <a:pt x="646768" y="474816"/>
                  </a:lnTo>
                  <a:lnTo>
                    <a:pt x="627349" y="432259"/>
                  </a:lnTo>
                  <a:lnTo>
                    <a:pt x="605495" y="391116"/>
                  </a:lnTo>
                  <a:lnTo>
                    <a:pt x="581298" y="351478"/>
                  </a:lnTo>
                  <a:lnTo>
                    <a:pt x="554850" y="313439"/>
                  </a:lnTo>
                  <a:lnTo>
                    <a:pt x="526243" y="277089"/>
                  </a:lnTo>
                  <a:lnTo>
                    <a:pt x="495570" y="242520"/>
                  </a:lnTo>
                  <a:lnTo>
                    <a:pt x="462924" y="209824"/>
                  </a:lnTo>
                  <a:lnTo>
                    <a:pt x="428397" y="179093"/>
                  </a:lnTo>
                  <a:lnTo>
                    <a:pt x="392081" y="150418"/>
                  </a:lnTo>
                  <a:lnTo>
                    <a:pt x="354069" y="123891"/>
                  </a:lnTo>
                  <a:lnTo>
                    <a:pt x="314453" y="99603"/>
                  </a:lnTo>
                  <a:lnTo>
                    <a:pt x="273325" y="77646"/>
                  </a:lnTo>
                  <a:lnTo>
                    <a:pt x="230779" y="58113"/>
                  </a:lnTo>
                  <a:lnTo>
                    <a:pt x="186906" y="41094"/>
                  </a:lnTo>
                  <a:lnTo>
                    <a:pt x="141800" y="26682"/>
                  </a:lnTo>
                  <a:lnTo>
                    <a:pt x="95551" y="14967"/>
                  </a:lnTo>
                  <a:lnTo>
                    <a:pt x="48254" y="6043"/>
                  </a:lnTo>
                  <a:lnTo>
                    <a:pt x="0" y="0"/>
                  </a:lnTo>
                </a:path>
              </a:pathLst>
            </a:custGeom>
            <a:ln w="15240">
              <a:solidFill>
                <a:srgbClr val="FF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1" name="object 91"/>
            <p:cNvSpPr/>
            <p:nvPr/>
          </p:nvSpPr>
          <p:spPr>
            <a:xfrm>
              <a:off x="5300471" y="6702552"/>
              <a:ext cx="0" cy="1676400"/>
            </a:xfrm>
            <a:custGeom>
              <a:avLst/>
              <a:gdLst/>
              <a:ahLst/>
              <a:cxnLst/>
              <a:rect l="l" t="t" r="r" b="b"/>
              <a:pathLst>
                <a:path h="1676400">
                  <a:moveTo>
                    <a:pt x="0" y="0"/>
                  </a:moveTo>
                  <a:lnTo>
                    <a:pt x="0" y="1676400"/>
                  </a:lnTo>
                </a:path>
              </a:pathLst>
            </a:custGeom>
            <a:ln w="1524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2" name="object 92"/>
            <p:cNvSpPr/>
            <p:nvPr/>
          </p:nvSpPr>
          <p:spPr>
            <a:xfrm>
              <a:off x="5364480" y="7732776"/>
              <a:ext cx="317500" cy="0"/>
            </a:xfrm>
            <a:custGeom>
              <a:avLst/>
              <a:gdLst/>
              <a:ahLst/>
              <a:cxnLst/>
              <a:rect l="l" t="t" r="r" b="b"/>
              <a:pathLst>
                <a:path w="317500">
                  <a:moveTo>
                    <a:pt x="0" y="0"/>
                  </a:moveTo>
                  <a:lnTo>
                    <a:pt x="316991" y="0"/>
                  </a:lnTo>
                </a:path>
              </a:pathLst>
            </a:custGeom>
            <a:ln w="6096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93" name="object 93"/>
          <p:cNvSpPr/>
          <p:nvPr/>
        </p:nvSpPr>
        <p:spPr>
          <a:xfrm>
            <a:off x="1444422" y="9413748"/>
            <a:ext cx="15051933" cy="9525"/>
          </a:xfrm>
          <a:custGeom>
            <a:avLst/>
            <a:gdLst/>
            <a:ahLst/>
            <a:cxnLst/>
            <a:rect l="l" t="t" r="r" b="b"/>
            <a:pathLst>
              <a:path w="6543040" h="9525">
                <a:moveTo>
                  <a:pt x="6542531" y="9144"/>
                </a:moveTo>
                <a:lnTo>
                  <a:pt x="0" y="9144"/>
                </a:lnTo>
                <a:lnTo>
                  <a:pt x="0" y="0"/>
                </a:lnTo>
                <a:lnTo>
                  <a:pt x="6542531" y="0"/>
                </a:lnTo>
                <a:lnTo>
                  <a:pt x="6542531" y="9144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4" name="object 94"/>
          <p:cNvSpPr txBox="1"/>
          <p:nvPr/>
        </p:nvSpPr>
        <p:spPr>
          <a:xfrm>
            <a:off x="1415188" y="349008"/>
            <a:ext cx="192824" cy="135935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sz="800" spc="10" dirty="0">
                <a:latin typeface="Microsoft Sans Serif"/>
                <a:cs typeface="Microsoft Sans Serif"/>
              </a:rPr>
              <a:t>8</a:t>
            </a:r>
            <a:endParaRPr sz="800">
              <a:latin typeface="Microsoft Sans Serif"/>
              <a:cs typeface="Microsoft Sans Serif"/>
            </a:endParaRPr>
          </a:p>
        </p:txBody>
      </p:sp>
      <p:sp>
        <p:nvSpPr>
          <p:cNvPr id="95" name="object 95"/>
          <p:cNvSpPr txBox="1"/>
          <p:nvPr/>
        </p:nvSpPr>
        <p:spPr>
          <a:xfrm>
            <a:off x="1415216" y="637025"/>
            <a:ext cx="7198750" cy="483722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670560">
              <a:lnSpc>
                <a:spcPct val="100000"/>
              </a:lnSpc>
              <a:spcBef>
                <a:spcPts val="100"/>
              </a:spcBef>
            </a:pPr>
            <a:r>
              <a:rPr sz="800" spc="5" dirty="0">
                <a:latin typeface="Microsoft Sans Serif"/>
                <a:cs typeface="Microsoft Sans Serif"/>
              </a:rPr>
              <a:t>VII.</a:t>
            </a:r>
            <a:r>
              <a:rPr sz="800" spc="-15" dirty="0">
                <a:latin typeface="Microsoft Sans Serif"/>
                <a:cs typeface="Microsoft Sans Serif"/>
              </a:rPr>
              <a:t> </a:t>
            </a:r>
            <a:r>
              <a:rPr sz="800" spc="-25" dirty="0">
                <a:latin typeface="Microsoft Sans Serif"/>
                <a:cs typeface="Microsoft Sans Serif"/>
              </a:rPr>
              <a:t>GRAMO</a:t>
            </a:r>
            <a:r>
              <a:rPr sz="650" spc="-25" dirty="0">
                <a:latin typeface="Microsoft Sans Serif"/>
                <a:cs typeface="Microsoft Sans Serif"/>
              </a:rPr>
              <a:t>ENERADOR</a:t>
            </a:r>
            <a:r>
              <a:rPr sz="800" spc="-25" dirty="0">
                <a:latin typeface="Microsoft Sans Serif"/>
                <a:cs typeface="Microsoft Sans Serif"/>
              </a:rPr>
              <a:t>S</a:t>
            </a:r>
            <a:r>
              <a:rPr sz="650" spc="-25" dirty="0">
                <a:latin typeface="Microsoft Sans Serif"/>
                <a:cs typeface="Microsoft Sans Serif"/>
              </a:rPr>
              <a:t>TABILIDAD</a:t>
            </a:r>
            <a:r>
              <a:rPr sz="800" spc="-25" dirty="0">
                <a:latin typeface="Microsoft Sans Serif"/>
                <a:cs typeface="Microsoft Sans Serif"/>
              </a:rPr>
              <a:t>B</a:t>
            </a:r>
            <a:r>
              <a:rPr sz="650" spc="-25" dirty="0">
                <a:latin typeface="Microsoft Sans Serif"/>
                <a:cs typeface="Microsoft Sans Serif"/>
              </a:rPr>
              <a:t>ASICS</a:t>
            </a:r>
            <a:endParaRPr sz="650">
              <a:latin typeface="Microsoft Sans Serif"/>
              <a:cs typeface="Microsoft Sans Serif"/>
            </a:endParaRPr>
          </a:p>
          <a:p>
            <a:pPr marL="12700" marR="5080" indent="154940">
              <a:lnSpc>
                <a:spcPct val="133800"/>
              </a:lnSpc>
              <a:spcBef>
                <a:spcPts val="309"/>
              </a:spcBef>
            </a:pPr>
            <a:r>
              <a:rPr sz="750" spc="-5" dirty="0">
                <a:latin typeface="Microsoft Sans Serif"/>
                <a:cs typeface="Microsoft Sans Serif"/>
              </a:rPr>
              <a:t>Los </a:t>
            </a:r>
            <a:r>
              <a:rPr sz="750" spc="25" dirty="0">
                <a:latin typeface="Microsoft Sans Serif"/>
                <a:cs typeface="Microsoft Sans Serif"/>
              </a:rPr>
              <a:t>generadores </a:t>
            </a:r>
            <a:r>
              <a:rPr sz="750" spc="30" dirty="0">
                <a:latin typeface="Microsoft Sans Serif"/>
                <a:cs typeface="Microsoft Sans Serif"/>
              </a:rPr>
              <a:t>que </a:t>
            </a:r>
            <a:r>
              <a:rPr sz="750" spc="20" dirty="0">
                <a:latin typeface="Microsoft Sans Serif"/>
                <a:cs typeface="Microsoft Sans Serif"/>
              </a:rPr>
              <a:t>están sujetos </a:t>
            </a:r>
            <a:r>
              <a:rPr sz="750" dirty="0">
                <a:latin typeface="Microsoft Sans Serif"/>
                <a:cs typeface="Microsoft Sans Serif"/>
              </a:rPr>
              <a:t>a </a:t>
            </a:r>
            <a:r>
              <a:rPr sz="750" spc="15" dirty="0">
                <a:latin typeface="Microsoft Sans Serif"/>
                <a:cs typeface="Microsoft Sans Serif"/>
              </a:rPr>
              <a:t>condiciones </a:t>
            </a:r>
            <a:r>
              <a:rPr sz="750" spc="25" dirty="0">
                <a:latin typeface="Microsoft Sans Serif"/>
                <a:cs typeface="Microsoft Sans Serif"/>
              </a:rPr>
              <a:t>anormales </a:t>
            </a:r>
            <a:r>
              <a:rPr sz="750" spc="30" dirty="0">
                <a:latin typeface="Microsoft Sans Serif"/>
                <a:cs typeface="Microsoft Sans Serif"/>
              </a:rPr>
              <a:t> pueden</a:t>
            </a:r>
            <a:r>
              <a:rPr sz="750" dirty="0">
                <a:latin typeface="Microsoft Sans Serif"/>
                <a:cs typeface="Microsoft Sans Serif"/>
              </a:rPr>
              <a:t> </a:t>
            </a:r>
            <a:r>
              <a:rPr sz="750" spc="15" dirty="0">
                <a:latin typeface="Microsoft Sans Serif"/>
                <a:cs typeface="Microsoft Sans Serif"/>
              </a:rPr>
              <a:t>volverse</a:t>
            </a:r>
            <a:r>
              <a:rPr sz="750" dirty="0">
                <a:latin typeface="Microsoft Sans Serif"/>
                <a:cs typeface="Microsoft Sans Serif"/>
              </a:rPr>
              <a:t> </a:t>
            </a:r>
            <a:r>
              <a:rPr sz="750" spc="15" dirty="0">
                <a:latin typeface="Microsoft Sans Serif"/>
                <a:cs typeface="Microsoft Sans Serif"/>
              </a:rPr>
              <a:t>inestables</a:t>
            </a:r>
            <a:r>
              <a:rPr sz="750" dirty="0">
                <a:latin typeface="Microsoft Sans Serif"/>
                <a:cs typeface="Microsoft Sans Serif"/>
              </a:rPr>
              <a:t> </a:t>
            </a:r>
            <a:r>
              <a:rPr sz="750" spc="5" dirty="0">
                <a:latin typeface="Microsoft Sans Serif"/>
                <a:cs typeface="Microsoft Sans Serif"/>
              </a:rPr>
              <a:t>y</a:t>
            </a:r>
            <a:r>
              <a:rPr sz="750" dirty="0">
                <a:latin typeface="Microsoft Sans Serif"/>
                <a:cs typeface="Microsoft Sans Serif"/>
              </a:rPr>
              <a:t> </a:t>
            </a:r>
            <a:r>
              <a:rPr sz="750" spc="35" dirty="0">
                <a:latin typeface="Microsoft Sans Serif"/>
                <a:cs typeface="Microsoft Sans Serif"/>
              </a:rPr>
              <a:t>perder</a:t>
            </a:r>
            <a:r>
              <a:rPr sz="750" dirty="0">
                <a:latin typeface="Microsoft Sans Serif"/>
                <a:cs typeface="Microsoft Sans Serif"/>
              </a:rPr>
              <a:t> </a:t>
            </a:r>
            <a:r>
              <a:rPr sz="750" spc="20" dirty="0">
                <a:latin typeface="Microsoft Sans Serif"/>
                <a:cs typeface="Microsoft Sans Serif"/>
              </a:rPr>
              <a:t>sincronismo.</a:t>
            </a:r>
            <a:r>
              <a:rPr sz="750" dirty="0">
                <a:latin typeface="Microsoft Sans Serif"/>
                <a:cs typeface="Microsoft Sans Serif"/>
              </a:rPr>
              <a:t> </a:t>
            </a:r>
            <a:r>
              <a:rPr sz="750" spc="-15" dirty="0">
                <a:latin typeface="Microsoft Sans Serif"/>
                <a:cs typeface="Microsoft Sans Serif"/>
              </a:rPr>
              <a:t>La</a:t>
            </a:r>
            <a:r>
              <a:rPr sz="750" dirty="0">
                <a:latin typeface="Microsoft Sans Serif"/>
                <a:cs typeface="Microsoft Sans Serif"/>
              </a:rPr>
              <a:t> </a:t>
            </a:r>
            <a:r>
              <a:rPr sz="750" spc="25" dirty="0">
                <a:latin typeface="Microsoft Sans Serif"/>
                <a:cs typeface="Microsoft Sans Serif"/>
              </a:rPr>
              <a:t>inestabilidad</a:t>
            </a:r>
            <a:r>
              <a:rPr sz="750" dirty="0">
                <a:latin typeface="Microsoft Sans Serif"/>
                <a:cs typeface="Microsoft Sans Serif"/>
              </a:rPr>
              <a:t> </a:t>
            </a:r>
            <a:r>
              <a:rPr sz="750" spc="20" dirty="0">
                <a:latin typeface="Microsoft Sans Serif"/>
                <a:cs typeface="Microsoft Sans Serif"/>
              </a:rPr>
              <a:t>del </a:t>
            </a:r>
            <a:r>
              <a:rPr sz="750" spc="-185" dirty="0">
                <a:latin typeface="Microsoft Sans Serif"/>
                <a:cs typeface="Microsoft Sans Serif"/>
              </a:rPr>
              <a:t> </a:t>
            </a:r>
            <a:r>
              <a:rPr sz="750" spc="30" dirty="0">
                <a:latin typeface="Microsoft Sans Serif"/>
                <a:cs typeface="Microsoft Sans Serif"/>
              </a:rPr>
              <a:t>generador </a:t>
            </a:r>
            <a:r>
              <a:rPr sz="750" spc="-5" dirty="0">
                <a:latin typeface="Microsoft Sans Serif"/>
                <a:cs typeface="Microsoft Sans Serif"/>
              </a:rPr>
              <a:t>se </a:t>
            </a:r>
            <a:r>
              <a:rPr sz="750" spc="25" dirty="0">
                <a:latin typeface="Microsoft Sans Serif"/>
                <a:cs typeface="Microsoft Sans Serif"/>
              </a:rPr>
              <a:t>puede </a:t>
            </a:r>
            <a:r>
              <a:rPr sz="750" spc="10" dirty="0">
                <a:latin typeface="Microsoft Sans Serif"/>
                <a:cs typeface="Microsoft Sans Serif"/>
              </a:rPr>
              <a:t>clasificar </a:t>
            </a:r>
            <a:r>
              <a:rPr sz="750" spc="25" dirty="0">
                <a:latin typeface="Microsoft Sans Serif"/>
                <a:cs typeface="Microsoft Sans Serif"/>
              </a:rPr>
              <a:t>en tres </a:t>
            </a:r>
            <a:r>
              <a:rPr sz="750" spc="20" dirty="0">
                <a:latin typeface="Microsoft Sans Serif"/>
                <a:cs typeface="Microsoft Sans Serif"/>
              </a:rPr>
              <a:t>tipos: </a:t>
            </a:r>
            <a:r>
              <a:rPr sz="750" spc="25" dirty="0">
                <a:latin typeface="Microsoft Sans Serif"/>
                <a:cs typeface="Microsoft Sans Serif"/>
              </a:rPr>
              <a:t>de </a:t>
            </a:r>
            <a:r>
              <a:rPr sz="750" spc="20" dirty="0">
                <a:latin typeface="Microsoft Sans Serif"/>
                <a:cs typeface="Microsoft Sans Serif"/>
              </a:rPr>
              <a:t>estado </a:t>
            </a:r>
            <a:r>
              <a:rPr sz="750" spc="15" dirty="0">
                <a:latin typeface="Microsoft Sans Serif"/>
                <a:cs typeface="Microsoft Sans Serif"/>
              </a:rPr>
              <a:t>estable, </a:t>
            </a:r>
            <a:r>
              <a:rPr sz="750" spc="20" dirty="0">
                <a:latin typeface="Microsoft Sans Serif"/>
                <a:cs typeface="Microsoft Sans Serif"/>
              </a:rPr>
              <a:t> </a:t>
            </a:r>
            <a:r>
              <a:rPr sz="750" spc="30" dirty="0">
                <a:latin typeface="Microsoft Sans Serif"/>
                <a:cs typeface="Microsoft Sans Serif"/>
              </a:rPr>
              <a:t>transitoria</a:t>
            </a:r>
            <a:r>
              <a:rPr sz="750" spc="-10" dirty="0">
                <a:latin typeface="Microsoft Sans Serif"/>
                <a:cs typeface="Microsoft Sans Serif"/>
              </a:rPr>
              <a:t> </a:t>
            </a:r>
            <a:r>
              <a:rPr sz="750" spc="5" dirty="0">
                <a:latin typeface="Microsoft Sans Serif"/>
                <a:cs typeface="Microsoft Sans Serif"/>
              </a:rPr>
              <a:t>y</a:t>
            </a:r>
            <a:r>
              <a:rPr sz="750" spc="-5" dirty="0">
                <a:latin typeface="Microsoft Sans Serif"/>
                <a:cs typeface="Microsoft Sans Serif"/>
              </a:rPr>
              <a:t> </a:t>
            </a:r>
            <a:r>
              <a:rPr sz="750" spc="20" dirty="0">
                <a:latin typeface="Microsoft Sans Serif"/>
                <a:cs typeface="Microsoft Sans Serif"/>
              </a:rPr>
              <a:t>dinámica.</a:t>
            </a:r>
            <a:endParaRPr sz="750">
              <a:latin typeface="Microsoft Sans Serif"/>
              <a:cs typeface="Microsoft Sans Serif"/>
            </a:endParaRPr>
          </a:p>
        </p:txBody>
      </p:sp>
      <p:sp>
        <p:nvSpPr>
          <p:cNvPr id="96" name="object 96"/>
          <p:cNvSpPr txBox="1"/>
          <p:nvPr/>
        </p:nvSpPr>
        <p:spPr>
          <a:xfrm>
            <a:off x="9100216" y="602484"/>
            <a:ext cx="7363819" cy="1103122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 marR="100330">
              <a:lnSpc>
                <a:spcPct val="142900"/>
              </a:lnSpc>
              <a:spcBef>
                <a:spcPts val="100"/>
              </a:spcBef>
            </a:pPr>
            <a:r>
              <a:rPr sz="700" spc="-5" dirty="0">
                <a:latin typeface="Microsoft Sans Serif"/>
                <a:cs typeface="Microsoft Sans Serif"/>
              </a:rPr>
              <a:t>se </a:t>
            </a:r>
            <a:r>
              <a:rPr sz="700" spc="15" dirty="0">
                <a:latin typeface="Microsoft Sans Serif"/>
                <a:cs typeface="Microsoft Sans Serif"/>
              </a:rPr>
              <a:t>dispara,</a:t>
            </a:r>
            <a:r>
              <a:rPr sz="700" dirty="0">
                <a:latin typeface="Microsoft Sans Serif"/>
                <a:cs typeface="Microsoft Sans Serif"/>
              </a:rPr>
              <a:t> </a:t>
            </a:r>
            <a:r>
              <a:rPr sz="700" spc="10" dirty="0">
                <a:latin typeface="Microsoft Sans Serif"/>
                <a:cs typeface="Microsoft Sans Serif"/>
              </a:rPr>
              <a:t>la</a:t>
            </a:r>
            <a:r>
              <a:rPr sz="700" spc="-5" dirty="0">
                <a:latin typeface="Microsoft Sans Serif"/>
                <a:cs typeface="Microsoft Sans Serif"/>
              </a:rPr>
              <a:t> </a:t>
            </a:r>
            <a:r>
              <a:rPr sz="700" spc="30" dirty="0">
                <a:latin typeface="Microsoft Sans Serif"/>
                <a:cs typeface="Microsoft Sans Serif"/>
              </a:rPr>
              <a:t>altura</a:t>
            </a:r>
            <a:r>
              <a:rPr sz="700" dirty="0">
                <a:latin typeface="Microsoft Sans Serif"/>
                <a:cs typeface="Microsoft Sans Serif"/>
              </a:rPr>
              <a:t> </a:t>
            </a:r>
            <a:r>
              <a:rPr sz="700" spc="20" dirty="0">
                <a:latin typeface="Microsoft Sans Serif"/>
                <a:cs typeface="Microsoft Sans Serif"/>
              </a:rPr>
              <a:t>de</a:t>
            </a:r>
            <a:r>
              <a:rPr sz="700" spc="-5" dirty="0">
                <a:latin typeface="Microsoft Sans Serif"/>
                <a:cs typeface="Microsoft Sans Serif"/>
              </a:rPr>
              <a:t> </a:t>
            </a:r>
            <a:r>
              <a:rPr sz="700" spc="10" dirty="0">
                <a:latin typeface="Microsoft Sans Serif"/>
                <a:cs typeface="Microsoft Sans Serif"/>
              </a:rPr>
              <a:t>la</a:t>
            </a:r>
            <a:r>
              <a:rPr sz="700" dirty="0">
                <a:latin typeface="Microsoft Sans Serif"/>
                <a:cs typeface="Microsoft Sans Serif"/>
              </a:rPr>
              <a:t> </a:t>
            </a:r>
            <a:r>
              <a:rPr sz="700" spc="15" dirty="0">
                <a:latin typeface="Microsoft Sans Serif"/>
                <a:cs typeface="Microsoft Sans Serif"/>
              </a:rPr>
              <a:t>curva</a:t>
            </a:r>
            <a:r>
              <a:rPr sz="700" spc="-5" dirty="0">
                <a:latin typeface="Microsoft Sans Serif"/>
                <a:cs typeface="Microsoft Sans Serif"/>
              </a:rPr>
              <a:t> </a:t>
            </a:r>
            <a:r>
              <a:rPr sz="700" spc="20" dirty="0">
                <a:latin typeface="Microsoft Sans Serif"/>
                <a:cs typeface="Microsoft Sans Serif"/>
              </a:rPr>
              <a:t>del</a:t>
            </a:r>
            <a:r>
              <a:rPr sz="700" dirty="0">
                <a:latin typeface="Microsoft Sans Serif"/>
                <a:cs typeface="Microsoft Sans Serif"/>
              </a:rPr>
              <a:t> </a:t>
            </a:r>
            <a:r>
              <a:rPr sz="700" spc="30" dirty="0">
                <a:latin typeface="Microsoft Sans Serif"/>
                <a:cs typeface="Microsoft Sans Serif"/>
              </a:rPr>
              <a:t>ángulo</a:t>
            </a:r>
            <a:r>
              <a:rPr sz="700" spc="-5" dirty="0">
                <a:latin typeface="Microsoft Sans Serif"/>
                <a:cs typeface="Microsoft Sans Serif"/>
              </a:rPr>
              <a:t> </a:t>
            </a:r>
            <a:r>
              <a:rPr sz="700" spc="20" dirty="0">
                <a:latin typeface="Microsoft Sans Serif"/>
                <a:cs typeface="Microsoft Sans Serif"/>
              </a:rPr>
              <a:t>de</a:t>
            </a:r>
            <a:r>
              <a:rPr sz="700" dirty="0">
                <a:latin typeface="Microsoft Sans Serif"/>
                <a:cs typeface="Microsoft Sans Serif"/>
              </a:rPr>
              <a:t> </a:t>
            </a:r>
            <a:r>
              <a:rPr sz="700" spc="20" dirty="0">
                <a:latin typeface="Microsoft Sans Serif"/>
                <a:cs typeface="Microsoft Sans Serif"/>
              </a:rPr>
              <a:t>potencia</a:t>
            </a:r>
            <a:r>
              <a:rPr sz="700" spc="-5" dirty="0">
                <a:latin typeface="Microsoft Sans Serif"/>
                <a:cs typeface="Microsoft Sans Serif"/>
              </a:rPr>
              <a:t> se</a:t>
            </a:r>
            <a:r>
              <a:rPr sz="700" dirty="0">
                <a:latin typeface="Microsoft Sans Serif"/>
                <a:cs typeface="Microsoft Sans Serif"/>
              </a:rPr>
              <a:t> </a:t>
            </a:r>
            <a:r>
              <a:rPr sz="700" spc="20" dirty="0">
                <a:latin typeface="Microsoft Sans Serif"/>
                <a:cs typeface="Microsoft Sans Serif"/>
              </a:rPr>
              <a:t>reduce</a:t>
            </a:r>
            <a:r>
              <a:rPr sz="700" spc="-5" dirty="0">
                <a:latin typeface="Microsoft Sans Serif"/>
                <a:cs typeface="Microsoft Sans Serif"/>
              </a:rPr>
              <a:t> </a:t>
            </a:r>
            <a:r>
              <a:rPr sz="700" spc="30" dirty="0">
                <a:latin typeface="Microsoft Sans Serif"/>
                <a:cs typeface="Microsoft Sans Serif"/>
              </a:rPr>
              <a:t>aún</a:t>
            </a:r>
            <a:r>
              <a:rPr sz="700" dirty="0">
                <a:latin typeface="Microsoft Sans Serif"/>
                <a:cs typeface="Microsoft Sans Serif"/>
              </a:rPr>
              <a:t> </a:t>
            </a:r>
            <a:r>
              <a:rPr sz="700" spc="20" dirty="0">
                <a:latin typeface="Microsoft Sans Serif"/>
                <a:cs typeface="Microsoft Sans Serif"/>
              </a:rPr>
              <a:t>más </a:t>
            </a:r>
            <a:r>
              <a:rPr sz="700" spc="-170" dirty="0">
                <a:latin typeface="Microsoft Sans Serif"/>
                <a:cs typeface="Microsoft Sans Serif"/>
              </a:rPr>
              <a:t> </a:t>
            </a:r>
            <a:r>
              <a:rPr sz="700" spc="15" dirty="0">
                <a:latin typeface="Microsoft Sans Serif"/>
                <a:cs typeface="Microsoft Sans Serif"/>
              </a:rPr>
              <a:t>hasta </a:t>
            </a:r>
            <a:r>
              <a:rPr sz="700" spc="10" dirty="0">
                <a:latin typeface="Microsoft Sans Serif"/>
                <a:cs typeface="Microsoft Sans Serif"/>
              </a:rPr>
              <a:t>el </a:t>
            </a:r>
            <a:r>
              <a:rPr sz="700" spc="40" dirty="0">
                <a:latin typeface="Microsoft Sans Serif"/>
                <a:cs typeface="Microsoft Sans Serif"/>
              </a:rPr>
              <a:t>punto </a:t>
            </a:r>
            <a:r>
              <a:rPr sz="700" spc="20" dirty="0">
                <a:latin typeface="Microsoft Sans Serif"/>
                <a:cs typeface="Microsoft Sans Serif"/>
              </a:rPr>
              <a:t>en </a:t>
            </a:r>
            <a:r>
              <a:rPr sz="700" spc="30" dirty="0">
                <a:latin typeface="Microsoft Sans Serif"/>
                <a:cs typeface="Microsoft Sans Serif"/>
              </a:rPr>
              <a:t>que </a:t>
            </a:r>
            <a:r>
              <a:rPr sz="700" spc="10" dirty="0">
                <a:latin typeface="Microsoft Sans Serif"/>
                <a:cs typeface="Microsoft Sans Serif"/>
              </a:rPr>
              <a:t>la </a:t>
            </a:r>
            <a:r>
              <a:rPr sz="700" spc="20" dirty="0">
                <a:latin typeface="Microsoft Sans Serif"/>
                <a:cs typeface="Microsoft Sans Serif"/>
              </a:rPr>
              <a:t>potencia </a:t>
            </a:r>
            <a:r>
              <a:rPr sz="700" spc="25" dirty="0">
                <a:latin typeface="Microsoft Sans Serif"/>
                <a:cs typeface="Microsoft Sans Serif"/>
              </a:rPr>
              <a:t>transferida </a:t>
            </a:r>
            <a:r>
              <a:rPr sz="700" spc="35" dirty="0">
                <a:latin typeface="Microsoft Sans Serif"/>
                <a:cs typeface="Microsoft Sans Serif"/>
              </a:rPr>
              <a:t>no </a:t>
            </a:r>
            <a:r>
              <a:rPr sz="700" spc="-5" dirty="0">
                <a:latin typeface="Microsoft Sans Serif"/>
                <a:cs typeface="Microsoft Sans Serif"/>
              </a:rPr>
              <a:t>se </a:t>
            </a:r>
            <a:r>
              <a:rPr sz="700" spc="25" dirty="0">
                <a:latin typeface="Microsoft Sans Serif"/>
                <a:cs typeface="Microsoft Sans Serif"/>
              </a:rPr>
              <a:t>puede </a:t>
            </a:r>
            <a:r>
              <a:rPr sz="700" spc="35" dirty="0">
                <a:latin typeface="Microsoft Sans Serif"/>
                <a:cs typeface="Microsoft Sans Serif"/>
              </a:rPr>
              <a:t>mantener </a:t>
            </a:r>
            <a:r>
              <a:rPr sz="700" spc="5" dirty="0">
                <a:latin typeface="Microsoft Sans Serif"/>
                <a:cs typeface="Microsoft Sans Serif"/>
              </a:rPr>
              <a:t>y </a:t>
            </a:r>
            <a:r>
              <a:rPr sz="700" spc="10" dirty="0">
                <a:latin typeface="Microsoft Sans Serif"/>
                <a:cs typeface="Microsoft Sans Serif"/>
              </a:rPr>
              <a:t>el </a:t>
            </a:r>
            <a:r>
              <a:rPr sz="700" spc="15" dirty="0">
                <a:latin typeface="Microsoft Sans Serif"/>
                <a:cs typeface="Microsoft Sans Serif"/>
              </a:rPr>
              <a:t> sistema</a:t>
            </a:r>
            <a:r>
              <a:rPr sz="700" spc="-10" dirty="0">
                <a:latin typeface="Microsoft Sans Serif"/>
                <a:cs typeface="Microsoft Sans Serif"/>
              </a:rPr>
              <a:t> </a:t>
            </a:r>
            <a:r>
              <a:rPr sz="700" spc="-5" dirty="0">
                <a:latin typeface="Microsoft Sans Serif"/>
                <a:cs typeface="Microsoft Sans Serif"/>
              </a:rPr>
              <a:t>se </a:t>
            </a:r>
            <a:r>
              <a:rPr sz="700" spc="10" dirty="0">
                <a:latin typeface="Microsoft Sans Serif"/>
                <a:cs typeface="Microsoft Sans Serif"/>
              </a:rPr>
              <a:t>vuelve</a:t>
            </a:r>
            <a:r>
              <a:rPr sz="700" spc="-5" dirty="0">
                <a:latin typeface="Microsoft Sans Serif"/>
                <a:cs typeface="Microsoft Sans Serif"/>
              </a:rPr>
              <a:t> </a:t>
            </a:r>
            <a:r>
              <a:rPr sz="700" spc="15" dirty="0">
                <a:latin typeface="Microsoft Sans Serif"/>
                <a:cs typeface="Microsoft Sans Serif"/>
              </a:rPr>
              <a:t>inestable.</a:t>
            </a:r>
            <a:endParaRPr sz="700">
              <a:latin typeface="Microsoft Sans Serif"/>
              <a:cs typeface="Microsoft Sans Serif"/>
            </a:endParaRPr>
          </a:p>
          <a:p>
            <a:pPr marL="12700" marR="5080" indent="153670">
              <a:lnSpc>
                <a:spcPts val="1200"/>
              </a:lnSpc>
              <a:spcBef>
                <a:spcPts val="100"/>
              </a:spcBef>
            </a:pPr>
            <a:r>
              <a:rPr sz="700" spc="-20" dirty="0">
                <a:latin typeface="Microsoft Sans Serif"/>
                <a:cs typeface="Microsoft Sans Serif"/>
              </a:rPr>
              <a:t>En </a:t>
            </a:r>
            <a:r>
              <a:rPr sz="700" spc="10" dirty="0">
                <a:latin typeface="Microsoft Sans Serif"/>
                <a:cs typeface="Microsoft Sans Serif"/>
              </a:rPr>
              <a:t>este </a:t>
            </a:r>
            <a:r>
              <a:rPr sz="700" spc="35" dirty="0">
                <a:latin typeface="Microsoft Sans Serif"/>
                <a:cs typeface="Microsoft Sans Serif"/>
              </a:rPr>
              <a:t>punto, </a:t>
            </a:r>
            <a:r>
              <a:rPr sz="700" spc="10" dirty="0">
                <a:latin typeface="Microsoft Sans Serif"/>
                <a:cs typeface="Microsoft Sans Serif"/>
              </a:rPr>
              <a:t>el </a:t>
            </a:r>
            <a:r>
              <a:rPr sz="700" spc="30" dirty="0">
                <a:latin typeface="Microsoft Sans Serif"/>
                <a:cs typeface="Microsoft Sans Serif"/>
              </a:rPr>
              <a:t>generador </a:t>
            </a:r>
            <a:r>
              <a:rPr sz="700" spc="25" dirty="0">
                <a:latin typeface="Microsoft Sans Serif"/>
                <a:cs typeface="Microsoft Sans Serif"/>
              </a:rPr>
              <a:t>tiene problemas. </a:t>
            </a:r>
            <a:r>
              <a:rPr sz="700" spc="30" dirty="0">
                <a:latin typeface="Microsoft Sans Serif"/>
                <a:cs typeface="Microsoft Sans Serif"/>
              </a:rPr>
              <a:t>Durante </a:t>
            </a:r>
            <a:r>
              <a:rPr sz="700" spc="15" dirty="0">
                <a:latin typeface="Microsoft Sans Serif"/>
                <a:cs typeface="Microsoft Sans Serif"/>
              </a:rPr>
              <a:t>condiciones </a:t>
            </a:r>
            <a:r>
              <a:rPr sz="700" spc="20" dirty="0">
                <a:latin typeface="Microsoft Sans Serif"/>
                <a:cs typeface="Microsoft Sans Serif"/>
              </a:rPr>
              <a:t> </a:t>
            </a:r>
            <a:r>
              <a:rPr sz="700" spc="10" dirty="0">
                <a:latin typeface="Microsoft Sans Serif"/>
                <a:cs typeface="Microsoft Sans Serif"/>
              </a:rPr>
              <a:t>inestables, el </a:t>
            </a:r>
            <a:r>
              <a:rPr sz="700" spc="15" dirty="0">
                <a:latin typeface="Microsoft Sans Serif"/>
                <a:cs typeface="Microsoft Sans Serif"/>
              </a:rPr>
              <a:t>sistema </a:t>
            </a:r>
            <a:r>
              <a:rPr sz="700" spc="20" dirty="0">
                <a:latin typeface="Microsoft Sans Serif"/>
                <a:cs typeface="Microsoft Sans Serif"/>
              </a:rPr>
              <a:t>de </a:t>
            </a:r>
            <a:r>
              <a:rPr sz="700" spc="25" dirty="0">
                <a:latin typeface="Microsoft Sans Serif"/>
                <a:cs typeface="Microsoft Sans Serif"/>
              </a:rPr>
              <a:t>energía </a:t>
            </a:r>
            <a:r>
              <a:rPr sz="700" spc="35" dirty="0">
                <a:latin typeface="Microsoft Sans Serif"/>
                <a:cs typeface="Microsoft Sans Serif"/>
              </a:rPr>
              <a:t>normalmente </a:t>
            </a:r>
            <a:r>
              <a:rPr sz="700" spc="-5" dirty="0">
                <a:latin typeface="Microsoft Sans Serif"/>
                <a:cs typeface="Microsoft Sans Serif"/>
              </a:rPr>
              <a:t>se </a:t>
            </a:r>
            <a:r>
              <a:rPr sz="700" spc="20" dirty="0">
                <a:latin typeface="Microsoft Sans Serif"/>
                <a:cs typeface="Microsoft Sans Serif"/>
              </a:rPr>
              <a:t>divide en </a:t>
            </a:r>
            <a:r>
              <a:rPr sz="700" dirty="0">
                <a:latin typeface="Microsoft Sans Serif"/>
                <a:cs typeface="Microsoft Sans Serif"/>
              </a:rPr>
              <a:t>islas. </a:t>
            </a:r>
            <a:r>
              <a:rPr sz="700" spc="-35" dirty="0">
                <a:latin typeface="Microsoft Sans Serif"/>
                <a:cs typeface="Microsoft Sans Serif"/>
              </a:rPr>
              <a:t>Si </a:t>
            </a:r>
            <a:r>
              <a:rPr sz="700" spc="10" dirty="0">
                <a:latin typeface="Microsoft Sans Serif"/>
                <a:cs typeface="Microsoft Sans Serif"/>
              </a:rPr>
              <a:t>la </a:t>
            </a:r>
            <a:r>
              <a:rPr sz="700" spc="15" dirty="0">
                <a:latin typeface="Microsoft Sans Serif"/>
                <a:cs typeface="Microsoft Sans Serif"/>
              </a:rPr>
              <a:t>carga </a:t>
            </a:r>
            <a:r>
              <a:rPr sz="700" spc="-175" dirty="0">
                <a:latin typeface="Microsoft Sans Serif"/>
                <a:cs typeface="Microsoft Sans Serif"/>
              </a:rPr>
              <a:t> </a:t>
            </a:r>
            <a:r>
              <a:rPr sz="700" spc="10" dirty="0">
                <a:latin typeface="Microsoft Sans Serif"/>
                <a:cs typeface="Microsoft Sans Serif"/>
              </a:rPr>
              <a:t>excede</a:t>
            </a:r>
            <a:r>
              <a:rPr sz="700" dirty="0">
                <a:latin typeface="Microsoft Sans Serif"/>
                <a:cs typeface="Microsoft Sans Serif"/>
              </a:rPr>
              <a:t> </a:t>
            </a:r>
            <a:r>
              <a:rPr sz="700" spc="10" dirty="0">
                <a:latin typeface="Microsoft Sans Serif"/>
                <a:cs typeface="Microsoft Sans Serif"/>
              </a:rPr>
              <a:t>la</a:t>
            </a:r>
            <a:r>
              <a:rPr sz="700" dirty="0">
                <a:latin typeface="Microsoft Sans Serif"/>
                <a:cs typeface="Microsoft Sans Serif"/>
              </a:rPr>
              <a:t> </a:t>
            </a:r>
            <a:r>
              <a:rPr sz="700" spc="20" dirty="0">
                <a:latin typeface="Microsoft Sans Serif"/>
                <a:cs typeface="Microsoft Sans Serif"/>
              </a:rPr>
              <a:t>generación</a:t>
            </a:r>
            <a:r>
              <a:rPr sz="700" spc="5" dirty="0">
                <a:latin typeface="Microsoft Sans Serif"/>
                <a:cs typeface="Microsoft Sans Serif"/>
              </a:rPr>
              <a:t> </a:t>
            </a:r>
            <a:r>
              <a:rPr sz="700" spc="35" dirty="0">
                <a:latin typeface="Microsoft Sans Serif"/>
                <a:cs typeface="Microsoft Sans Serif"/>
              </a:rPr>
              <a:t>dentro</a:t>
            </a:r>
            <a:r>
              <a:rPr sz="700" dirty="0">
                <a:latin typeface="Microsoft Sans Serif"/>
                <a:cs typeface="Microsoft Sans Serif"/>
              </a:rPr>
              <a:t> </a:t>
            </a:r>
            <a:r>
              <a:rPr sz="700" spc="20" dirty="0">
                <a:latin typeface="Microsoft Sans Serif"/>
                <a:cs typeface="Microsoft Sans Serif"/>
              </a:rPr>
              <a:t>de</a:t>
            </a:r>
            <a:r>
              <a:rPr sz="700" spc="5" dirty="0">
                <a:latin typeface="Microsoft Sans Serif"/>
                <a:cs typeface="Microsoft Sans Serif"/>
              </a:rPr>
              <a:t> </a:t>
            </a:r>
            <a:r>
              <a:rPr sz="700" spc="30" dirty="0">
                <a:latin typeface="Microsoft Sans Serif"/>
                <a:cs typeface="Microsoft Sans Serif"/>
              </a:rPr>
              <a:t>una</a:t>
            </a:r>
            <a:r>
              <a:rPr sz="700" dirty="0">
                <a:latin typeface="Microsoft Sans Serif"/>
                <a:cs typeface="Microsoft Sans Serif"/>
              </a:rPr>
              <a:t> isla,</a:t>
            </a:r>
            <a:r>
              <a:rPr sz="700" spc="5" dirty="0">
                <a:latin typeface="Microsoft Sans Serif"/>
                <a:cs typeface="Microsoft Sans Serif"/>
              </a:rPr>
              <a:t> </a:t>
            </a:r>
            <a:r>
              <a:rPr sz="700" spc="10" dirty="0">
                <a:latin typeface="Microsoft Sans Serif"/>
                <a:cs typeface="Microsoft Sans Serif"/>
              </a:rPr>
              <a:t>la</a:t>
            </a:r>
            <a:r>
              <a:rPr sz="700" dirty="0">
                <a:latin typeface="Microsoft Sans Serif"/>
                <a:cs typeface="Microsoft Sans Serif"/>
              </a:rPr>
              <a:t> </a:t>
            </a:r>
            <a:r>
              <a:rPr sz="700" spc="15" dirty="0">
                <a:latin typeface="Microsoft Sans Serif"/>
                <a:cs typeface="Microsoft Sans Serif"/>
              </a:rPr>
              <a:t>frecuencia</a:t>
            </a:r>
            <a:r>
              <a:rPr sz="700" spc="5" dirty="0">
                <a:latin typeface="Microsoft Sans Serif"/>
                <a:cs typeface="Microsoft Sans Serif"/>
              </a:rPr>
              <a:t> y</a:t>
            </a:r>
            <a:r>
              <a:rPr sz="700" dirty="0">
                <a:latin typeface="Microsoft Sans Serif"/>
                <a:cs typeface="Microsoft Sans Serif"/>
              </a:rPr>
              <a:t> </a:t>
            </a:r>
            <a:r>
              <a:rPr sz="700" spc="10" dirty="0">
                <a:latin typeface="Microsoft Sans Serif"/>
                <a:cs typeface="Microsoft Sans Serif"/>
              </a:rPr>
              <a:t>el</a:t>
            </a:r>
            <a:r>
              <a:rPr sz="700" dirty="0">
                <a:latin typeface="Microsoft Sans Serif"/>
                <a:cs typeface="Microsoft Sans Serif"/>
              </a:rPr>
              <a:t> </a:t>
            </a:r>
            <a:r>
              <a:rPr sz="700" spc="20" dirty="0">
                <a:latin typeface="Microsoft Sans Serif"/>
                <a:cs typeface="Microsoft Sans Serif"/>
              </a:rPr>
              <a:t>voltaje</a:t>
            </a:r>
            <a:r>
              <a:rPr sz="700" spc="5" dirty="0">
                <a:latin typeface="Microsoft Sans Serif"/>
                <a:cs typeface="Microsoft Sans Serif"/>
              </a:rPr>
              <a:t> </a:t>
            </a:r>
            <a:r>
              <a:rPr sz="700" spc="15" dirty="0">
                <a:latin typeface="Microsoft Sans Serif"/>
                <a:cs typeface="Microsoft Sans Serif"/>
              </a:rPr>
              <a:t>bajan.</a:t>
            </a:r>
            <a:r>
              <a:rPr sz="700" dirty="0">
                <a:latin typeface="Microsoft Sans Serif"/>
                <a:cs typeface="Microsoft Sans Serif"/>
              </a:rPr>
              <a:t> </a:t>
            </a:r>
            <a:r>
              <a:rPr sz="700" spc="-35" dirty="0">
                <a:latin typeface="Microsoft Sans Serif"/>
                <a:cs typeface="Microsoft Sans Serif"/>
              </a:rPr>
              <a:t>Si</a:t>
            </a:r>
            <a:r>
              <a:rPr sz="700" spc="5" dirty="0">
                <a:latin typeface="Microsoft Sans Serif"/>
                <a:cs typeface="Microsoft Sans Serif"/>
              </a:rPr>
              <a:t> </a:t>
            </a:r>
            <a:r>
              <a:rPr sz="700" spc="10" dirty="0">
                <a:latin typeface="Microsoft Sans Serif"/>
                <a:cs typeface="Microsoft Sans Serif"/>
              </a:rPr>
              <a:t>la </a:t>
            </a:r>
            <a:r>
              <a:rPr sz="700" spc="-170" dirty="0">
                <a:latin typeface="Microsoft Sans Serif"/>
                <a:cs typeface="Microsoft Sans Serif"/>
              </a:rPr>
              <a:t> </a:t>
            </a:r>
            <a:r>
              <a:rPr sz="700" spc="20" dirty="0">
                <a:latin typeface="Microsoft Sans Serif"/>
                <a:cs typeface="Microsoft Sans Serif"/>
              </a:rPr>
              <a:t>generación </a:t>
            </a:r>
            <a:r>
              <a:rPr sz="700" spc="10" dirty="0">
                <a:latin typeface="Microsoft Sans Serif"/>
                <a:cs typeface="Microsoft Sans Serif"/>
              </a:rPr>
              <a:t>excede la carga, la </a:t>
            </a:r>
            <a:r>
              <a:rPr sz="700" spc="15" dirty="0">
                <a:latin typeface="Microsoft Sans Serif"/>
                <a:cs typeface="Microsoft Sans Serif"/>
              </a:rPr>
              <a:t>frecuencia </a:t>
            </a:r>
            <a:r>
              <a:rPr sz="700" spc="5" dirty="0">
                <a:latin typeface="Microsoft Sans Serif"/>
                <a:cs typeface="Microsoft Sans Serif"/>
              </a:rPr>
              <a:t>y </a:t>
            </a:r>
            <a:r>
              <a:rPr sz="700" spc="10" dirty="0">
                <a:latin typeface="Microsoft Sans Serif"/>
                <a:cs typeface="Microsoft Sans Serif"/>
              </a:rPr>
              <a:t>el </a:t>
            </a:r>
            <a:r>
              <a:rPr sz="700" spc="20" dirty="0">
                <a:latin typeface="Microsoft Sans Serif"/>
                <a:cs typeface="Microsoft Sans Serif"/>
              </a:rPr>
              <a:t>voltaje </a:t>
            </a:r>
            <a:r>
              <a:rPr sz="700" spc="30" dirty="0">
                <a:latin typeface="Microsoft Sans Serif"/>
                <a:cs typeface="Microsoft Sans Serif"/>
              </a:rPr>
              <a:t>generalmente </a:t>
            </a:r>
            <a:r>
              <a:rPr sz="700" spc="35" dirty="0">
                <a:latin typeface="Microsoft Sans Serif"/>
                <a:cs typeface="Microsoft Sans Serif"/>
              </a:rPr>
              <a:t> </a:t>
            </a:r>
            <a:r>
              <a:rPr sz="700" spc="25" dirty="0">
                <a:latin typeface="Microsoft Sans Serif"/>
                <a:cs typeface="Microsoft Sans Serif"/>
              </a:rPr>
              <a:t>aumentan. </a:t>
            </a:r>
            <a:r>
              <a:rPr sz="700" spc="-10" dirty="0">
                <a:latin typeface="Microsoft Sans Serif"/>
                <a:cs typeface="Microsoft Sans Serif"/>
              </a:rPr>
              <a:t>La </a:t>
            </a:r>
            <a:r>
              <a:rPr sz="700" spc="20" dirty="0">
                <a:latin typeface="Microsoft Sans Serif"/>
                <a:cs typeface="Microsoft Sans Serif"/>
              </a:rPr>
              <a:t>inestabilidad en estado estacionario </a:t>
            </a:r>
            <a:r>
              <a:rPr sz="700" spc="30" dirty="0">
                <a:latin typeface="Microsoft Sans Serif"/>
                <a:cs typeface="Microsoft Sans Serif"/>
              </a:rPr>
              <a:t>ocurre </a:t>
            </a:r>
            <a:r>
              <a:rPr sz="700" spc="25" dirty="0">
                <a:latin typeface="Microsoft Sans Serif"/>
                <a:cs typeface="Microsoft Sans Serif"/>
              </a:rPr>
              <a:t>cuando </a:t>
            </a:r>
            <a:r>
              <a:rPr sz="700" spc="10" dirty="0">
                <a:latin typeface="Microsoft Sans Serif"/>
                <a:cs typeface="Microsoft Sans Serif"/>
              </a:rPr>
              <a:t>los </a:t>
            </a:r>
            <a:r>
              <a:rPr sz="700" spc="15" dirty="0">
                <a:latin typeface="Microsoft Sans Serif"/>
                <a:cs typeface="Microsoft Sans Serif"/>
              </a:rPr>
              <a:t> </a:t>
            </a:r>
            <a:r>
              <a:rPr sz="700" spc="20" dirty="0">
                <a:latin typeface="Microsoft Sans Serif"/>
                <a:cs typeface="Microsoft Sans Serif"/>
              </a:rPr>
              <a:t>disparos de </a:t>
            </a:r>
            <a:r>
              <a:rPr sz="700" spc="10" dirty="0">
                <a:latin typeface="Microsoft Sans Serif"/>
                <a:cs typeface="Microsoft Sans Serif"/>
              </a:rPr>
              <a:t>la </a:t>
            </a:r>
            <a:r>
              <a:rPr sz="700" spc="15" dirty="0">
                <a:latin typeface="Microsoft Sans Serif"/>
                <a:cs typeface="Microsoft Sans Serif"/>
              </a:rPr>
              <a:t>línea </a:t>
            </a:r>
            <a:r>
              <a:rPr sz="700" spc="20" dirty="0">
                <a:latin typeface="Microsoft Sans Serif"/>
                <a:cs typeface="Microsoft Sans Serif"/>
              </a:rPr>
              <a:t>de </a:t>
            </a:r>
            <a:r>
              <a:rPr sz="700" spc="25" dirty="0">
                <a:latin typeface="Microsoft Sans Serif"/>
                <a:cs typeface="Microsoft Sans Serif"/>
              </a:rPr>
              <a:t>transmisión </a:t>
            </a:r>
            <a:r>
              <a:rPr sz="700" spc="30" dirty="0">
                <a:latin typeface="Microsoft Sans Serif"/>
                <a:cs typeface="Microsoft Sans Serif"/>
              </a:rPr>
              <a:t>aumentan </a:t>
            </a:r>
            <a:r>
              <a:rPr sz="700" spc="10" dirty="0">
                <a:latin typeface="Microsoft Sans Serif"/>
                <a:cs typeface="Microsoft Sans Serif"/>
              </a:rPr>
              <a:t>la </a:t>
            </a:r>
            <a:r>
              <a:rPr sz="700" spc="15" dirty="0">
                <a:latin typeface="Microsoft Sans Serif"/>
                <a:cs typeface="Microsoft Sans Serif"/>
              </a:rPr>
              <a:t>reactancia </a:t>
            </a:r>
            <a:r>
              <a:rPr sz="700" spc="30" dirty="0">
                <a:latin typeface="Microsoft Sans Serif"/>
                <a:cs typeface="Microsoft Sans Serif"/>
              </a:rPr>
              <a:t>entre </a:t>
            </a:r>
            <a:r>
              <a:rPr sz="700" spc="10" dirty="0">
                <a:latin typeface="Microsoft Sans Serif"/>
                <a:cs typeface="Microsoft Sans Serif"/>
              </a:rPr>
              <a:t>el </a:t>
            </a:r>
            <a:r>
              <a:rPr sz="700" spc="30" dirty="0">
                <a:latin typeface="Microsoft Sans Serif"/>
                <a:cs typeface="Microsoft Sans Serif"/>
              </a:rPr>
              <a:t>centro </a:t>
            </a:r>
            <a:r>
              <a:rPr sz="700" spc="35" dirty="0">
                <a:latin typeface="Microsoft Sans Serif"/>
                <a:cs typeface="Microsoft Sans Serif"/>
              </a:rPr>
              <a:t> </a:t>
            </a:r>
            <a:r>
              <a:rPr sz="700" spc="20" dirty="0">
                <a:latin typeface="Microsoft Sans Serif"/>
                <a:cs typeface="Microsoft Sans Serif"/>
              </a:rPr>
              <a:t>de </a:t>
            </a:r>
            <a:r>
              <a:rPr sz="700" spc="15" dirty="0">
                <a:latin typeface="Microsoft Sans Serif"/>
                <a:cs typeface="Microsoft Sans Serif"/>
              </a:rPr>
              <a:t>carga </a:t>
            </a:r>
            <a:r>
              <a:rPr sz="700" spc="5" dirty="0">
                <a:latin typeface="Microsoft Sans Serif"/>
                <a:cs typeface="Microsoft Sans Serif"/>
              </a:rPr>
              <a:t>y </a:t>
            </a:r>
            <a:r>
              <a:rPr sz="700" spc="10" dirty="0">
                <a:latin typeface="Microsoft Sans Serif"/>
                <a:cs typeface="Microsoft Sans Serif"/>
              </a:rPr>
              <a:t>la </a:t>
            </a:r>
            <a:r>
              <a:rPr sz="700" spc="20" dirty="0">
                <a:latin typeface="Microsoft Sans Serif"/>
                <a:cs typeface="Microsoft Sans Serif"/>
              </a:rPr>
              <a:t>generación </a:t>
            </a:r>
            <a:r>
              <a:rPr sz="700" spc="30" dirty="0">
                <a:latin typeface="Microsoft Sans Serif"/>
                <a:cs typeface="Microsoft Sans Serif"/>
              </a:rPr>
              <a:t>remota. </a:t>
            </a:r>
            <a:r>
              <a:rPr sz="700" spc="20" dirty="0">
                <a:latin typeface="Microsoft Sans Serif"/>
                <a:cs typeface="Microsoft Sans Serif"/>
              </a:rPr>
              <a:t>Generalmente, </a:t>
            </a:r>
            <a:r>
              <a:rPr sz="700" spc="30" dirty="0">
                <a:latin typeface="Microsoft Sans Serif"/>
                <a:cs typeface="Microsoft Sans Serif"/>
              </a:rPr>
              <a:t>una </a:t>
            </a:r>
            <a:r>
              <a:rPr sz="700" spc="10" dirty="0">
                <a:latin typeface="Microsoft Sans Serif"/>
                <a:cs typeface="Microsoft Sans Serif"/>
              </a:rPr>
              <a:t>caída </a:t>
            </a:r>
            <a:r>
              <a:rPr sz="700" spc="20" dirty="0">
                <a:latin typeface="Microsoft Sans Serif"/>
                <a:cs typeface="Microsoft Sans Serif"/>
              </a:rPr>
              <a:t>de voltaje en </a:t>
            </a:r>
            <a:r>
              <a:rPr sz="700" spc="10" dirty="0">
                <a:latin typeface="Microsoft Sans Serif"/>
                <a:cs typeface="Microsoft Sans Serif"/>
              </a:rPr>
              <a:t>el </a:t>
            </a:r>
            <a:r>
              <a:rPr sz="700" spc="15" dirty="0">
                <a:latin typeface="Microsoft Sans Serif"/>
                <a:cs typeface="Microsoft Sans Serif"/>
              </a:rPr>
              <a:t> </a:t>
            </a:r>
            <a:r>
              <a:rPr sz="700" spc="30" dirty="0">
                <a:latin typeface="Microsoft Sans Serif"/>
                <a:cs typeface="Microsoft Sans Serif"/>
              </a:rPr>
              <a:t>centro </a:t>
            </a:r>
            <a:r>
              <a:rPr sz="700" spc="20" dirty="0">
                <a:latin typeface="Microsoft Sans Serif"/>
                <a:cs typeface="Microsoft Sans Serif"/>
              </a:rPr>
              <a:t>de </a:t>
            </a:r>
            <a:r>
              <a:rPr sz="700" spc="15" dirty="0">
                <a:latin typeface="Microsoft Sans Serif"/>
                <a:cs typeface="Microsoft Sans Serif"/>
              </a:rPr>
              <a:t>carga </a:t>
            </a:r>
            <a:r>
              <a:rPr sz="700" spc="-5" dirty="0">
                <a:latin typeface="Microsoft Sans Serif"/>
                <a:cs typeface="Microsoft Sans Serif"/>
              </a:rPr>
              <a:t>es </a:t>
            </a:r>
            <a:r>
              <a:rPr sz="700" spc="10" dirty="0">
                <a:latin typeface="Microsoft Sans Serif"/>
                <a:cs typeface="Microsoft Sans Serif"/>
              </a:rPr>
              <a:t>el </a:t>
            </a:r>
            <a:r>
              <a:rPr sz="700" spc="25" dirty="0">
                <a:latin typeface="Microsoft Sans Serif"/>
                <a:cs typeface="Microsoft Sans Serif"/>
              </a:rPr>
              <a:t>principal indicador </a:t>
            </a:r>
            <a:r>
              <a:rPr sz="700" spc="20" dirty="0">
                <a:latin typeface="Microsoft Sans Serif"/>
                <a:cs typeface="Microsoft Sans Serif"/>
              </a:rPr>
              <a:t>de </a:t>
            </a:r>
            <a:r>
              <a:rPr sz="700" spc="25" dirty="0">
                <a:latin typeface="Microsoft Sans Serif"/>
                <a:cs typeface="Microsoft Sans Serif"/>
              </a:rPr>
              <a:t>problemas </a:t>
            </a:r>
            <a:r>
              <a:rPr sz="700" spc="20" dirty="0">
                <a:latin typeface="Microsoft Sans Serif"/>
                <a:cs typeface="Microsoft Sans Serif"/>
              </a:rPr>
              <a:t>en </a:t>
            </a:r>
            <a:r>
              <a:rPr sz="700" spc="10" dirty="0">
                <a:latin typeface="Microsoft Sans Serif"/>
                <a:cs typeface="Microsoft Sans Serif"/>
              </a:rPr>
              <a:t>el </a:t>
            </a:r>
            <a:r>
              <a:rPr sz="700" spc="15" dirty="0">
                <a:latin typeface="Microsoft Sans Serif"/>
                <a:cs typeface="Microsoft Sans Serif"/>
              </a:rPr>
              <a:t>sistema, </a:t>
            </a:r>
            <a:r>
              <a:rPr sz="700" spc="5" dirty="0">
                <a:latin typeface="Microsoft Sans Serif"/>
                <a:cs typeface="Microsoft Sans Serif"/>
              </a:rPr>
              <a:t>y</a:t>
            </a:r>
            <a:r>
              <a:rPr sz="700" spc="10" dirty="0">
                <a:latin typeface="Microsoft Sans Serif"/>
                <a:cs typeface="Microsoft Sans Serif"/>
              </a:rPr>
              <a:t> la </a:t>
            </a:r>
            <a:r>
              <a:rPr sz="700" spc="15" dirty="0">
                <a:latin typeface="Microsoft Sans Serif"/>
                <a:cs typeface="Microsoft Sans Serif"/>
              </a:rPr>
              <a:t> baja frecuencia </a:t>
            </a:r>
            <a:r>
              <a:rPr sz="700" spc="30" dirty="0">
                <a:latin typeface="Microsoft Sans Serif"/>
                <a:cs typeface="Microsoft Sans Serif"/>
              </a:rPr>
              <a:t>ocurre </a:t>
            </a:r>
            <a:r>
              <a:rPr sz="700" spc="15" dirty="0">
                <a:latin typeface="Microsoft Sans Serif"/>
                <a:cs typeface="Microsoft Sans Serif"/>
              </a:rPr>
              <a:t>solo después </a:t>
            </a:r>
            <a:r>
              <a:rPr sz="700" spc="20" dirty="0">
                <a:latin typeface="Microsoft Sans Serif"/>
                <a:cs typeface="Microsoft Sans Serif"/>
              </a:rPr>
              <a:t>de </a:t>
            </a:r>
            <a:r>
              <a:rPr sz="700" spc="30" dirty="0">
                <a:latin typeface="Microsoft Sans Serif"/>
                <a:cs typeface="Microsoft Sans Serif"/>
              </a:rPr>
              <a:t>que </a:t>
            </a:r>
            <a:r>
              <a:rPr sz="700" spc="10" dirty="0">
                <a:latin typeface="Microsoft Sans Serif"/>
                <a:cs typeface="Microsoft Sans Serif"/>
              </a:rPr>
              <a:t>el </a:t>
            </a:r>
            <a:r>
              <a:rPr sz="700" spc="15" dirty="0">
                <a:latin typeface="Microsoft Sans Serif"/>
                <a:cs typeface="Microsoft Sans Serif"/>
              </a:rPr>
              <a:t>sistema </a:t>
            </a:r>
            <a:r>
              <a:rPr sz="700" spc="-5" dirty="0">
                <a:latin typeface="Microsoft Sans Serif"/>
                <a:cs typeface="Microsoft Sans Serif"/>
              </a:rPr>
              <a:t>se </a:t>
            </a:r>
            <a:r>
              <a:rPr sz="700" spc="20" dirty="0">
                <a:latin typeface="Microsoft Sans Serif"/>
                <a:cs typeface="Microsoft Sans Serif"/>
              </a:rPr>
              <a:t>divide en </a:t>
            </a:r>
            <a:r>
              <a:rPr sz="700" dirty="0">
                <a:latin typeface="Microsoft Sans Serif"/>
                <a:cs typeface="Microsoft Sans Serif"/>
              </a:rPr>
              <a:t>islas. </a:t>
            </a:r>
            <a:r>
              <a:rPr sz="700" spc="-30" dirty="0">
                <a:latin typeface="Microsoft Sans Serif"/>
                <a:cs typeface="Microsoft Sans Serif"/>
              </a:rPr>
              <a:t>El </a:t>
            </a:r>
            <a:r>
              <a:rPr sz="700" spc="-25" dirty="0">
                <a:latin typeface="Microsoft Sans Serif"/>
                <a:cs typeface="Microsoft Sans Serif"/>
              </a:rPr>
              <a:t> </a:t>
            </a:r>
            <a:r>
              <a:rPr sz="700" spc="10" dirty="0">
                <a:latin typeface="Microsoft Sans Serif"/>
                <a:cs typeface="Microsoft Sans Serif"/>
              </a:rPr>
              <a:t>análisis </a:t>
            </a:r>
            <a:r>
              <a:rPr sz="700" spc="20" dirty="0">
                <a:latin typeface="Microsoft Sans Serif"/>
                <a:cs typeface="Microsoft Sans Serif"/>
              </a:rPr>
              <a:t>de </a:t>
            </a:r>
            <a:r>
              <a:rPr sz="700" spc="15" dirty="0">
                <a:latin typeface="Microsoft Sans Serif"/>
                <a:cs typeface="Microsoft Sans Serif"/>
              </a:rPr>
              <a:t>apagones </a:t>
            </a:r>
            <a:r>
              <a:rPr sz="700" spc="30" dirty="0">
                <a:latin typeface="Microsoft Sans Serif"/>
                <a:cs typeface="Microsoft Sans Serif"/>
              </a:rPr>
              <a:t>importantes confirma que </a:t>
            </a:r>
            <a:r>
              <a:rPr sz="700" spc="10" dirty="0">
                <a:latin typeface="Microsoft Sans Serif"/>
                <a:cs typeface="Microsoft Sans Serif"/>
              </a:rPr>
              <a:t>el </a:t>
            </a:r>
            <a:r>
              <a:rPr sz="700" spc="20" dirty="0">
                <a:latin typeface="Microsoft Sans Serif"/>
                <a:cs typeface="Microsoft Sans Serif"/>
              </a:rPr>
              <a:t>voltaje </a:t>
            </a:r>
            <a:r>
              <a:rPr sz="700" spc="10" dirty="0">
                <a:latin typeface="Microsoft Sans Serif"/>
                <a:cs typeface="Microsoft Sans Serif"/>
              </a:rPr>
              <a:t>suele </a:t>
            </a:r>
            <a:r>
              <a:rPr sz="700" spc="15" dirty="0">
                <a:latin typeface="Microsoft Sans Serif"/>
                <a:cs typeface="Microsoft Sans Serif"/>
              </a:rPr>
              <a:t>ser </a:t>
            </a:r>
            <a:r>
              <a:rPr sz="700" spc="10" dirty="0">
                <a:latin typeface="Microsoft Sans Serif"/>
                <a:cs typeface="Microsoft Sans Serif"/>
              </a:rPr>
              <a:t>el </a:t>
            </a:r>
            <a:r>
              <a:rPr sz="700" spc="15" dirty="0">
                <a:latin typeface="Microsoft Sans Serif"/>
                <a:cs typeface="Microsoft Sans Serif"/>
              </a:rPr>
              <a:t> </a:t>
            </a:r>
            <a:r>
              <a:rPr sz="700" spc="25" dirty="0">
                <a:latin typeface="Microsoft Sans Serif"/>
                <a:cs typeface="Microsoft Sans Serif"/>
              </a:rPr>
              <a:t>indicador</a:t>
            </a:r>
            <a:r>
              <a:rPr sz="700" spc="-5" dirty="0">
                <a:latin typeface="Microsoft Sans Serif"/>
                <a:cs typeface="Microsoft Sans Serif"/>
              </a:rPr>
              <a:t> </a:t>
            </a:r>
            <a:r>
              <a:rPr sz="700" spc="20" dirty="0">
                <a:latin typeface="Microsoft Sans Serif"/>
                <a:cs typeface="Microsoft Sans Serif"/>
              </a:rPr>
              <a:t>de</a:t>
            </a:r>
            <a:r>
              <a:rPr sz="700" dirty="0">
                <a:latin typeface="Microsoft Sans Serif"/>
                <a:cs typeface="Microsoft Sans Serif"/>
              </a:rPr>
              <a:t> </a:t>
            </a:r>
            <a:r>
              <a:rPr sz="700" spc="25" dirty="0">
                <a:latin typeface="Microsoft Sans Serif"/>
                <a:cs typeface="Microsoft Sans Serif"/>
              </a:rPr>
              <a:t>vanguardia</a:t>
            </a:r>
            <a:r>
              <a:rPr sz="700" spc="-5" dirty="0">
                <a:latin typeface="Microsoft Sans Serif"/>
                <a:cs typeface="Microsoft Sans Serif"/>
              </a:rPr>
              <a:t> </a:t>
            </a:r>
            <a:r>
              <a:rPr sz="700" spc="20" dirty="0">
                <a:latin typeface="Microsoft Sans Serif"/>
                <a:cs typeface="Microsoft Sans Serif"/>
              </a:rPr>
              <a:t>del</a:t>
            </a:r>
            <a:r>
              <a:rPr sz="700" dirty="0">
                <a:latin typeface="Microsoft Sans Serif"/>
                <a:cs typeface="Microsoft Sans Serif"/>
              </a:rPr>
              <a:t> </a:t>
            </a:r>
            <a:r>
              <a:rPr sz="700" spc="15" dirty="0">
                <a:latin typeface="Microsoft Sans Serif"/>
                <a:cs typeface="Microsoft Sans Serif"/>
              </a:rPr>
              <a:t>colapso</a:t>
            </a:r>
            <a:r>
              <a:rPr sz="700" spc="-5" dirty="0">
                <a:latin typeface="Microsoft Sans Serif"/>
                <a:cs typeface="Microsoft Sans Serif"/>
              </a:rPr>
              <a:t> </a:t>
            </a:r>
            <a:r>
              <a:rPr sz="700" spc="30" dirty="0">
                <a:latin typeface="Microsoft Sans Serif"/>
                <a:cs typeface="Microsoft Sans Serif"/>
              </a:rPr>
              <a:t>inminente</a:t>
            </a:r>
            <a:r>
              <a:rPr sz="700" dirty="0">
                <a:latin typeface="Microsoft Sans Serif"/>
                <a:cs typeface="Microsoft Sans Serif"/>
              </a:rPr>
              <a:t> </a:t>
            </a:r>
            <a:r>
              <a:rPr sz="700" spc="20" dirty="0">
                <a:latin typeface="Microsoft Sans Serif"/>
                <a:cs typeface="Microsoft Sans Serif"/>
              </a:rPr>
              <a:t>de</a:t>
            </a:r>
            <a:r>
              <a:rPr sz="700" spc="-5" dirty="0">
                <a:latin typeface="Microsoft Sans Serif"/>
                <a:cs typeface="Microsoft Sans Serif"/>
              </a:rPr>
              <a:t> </a:t>
            </a:r>
            <a:r>
              <a:rPr sz="700" spc="40" dirty="0">
                <a:latin typeface="Microsoft Sans Serif"/>
                <a:cs typeface="Microsoft Sans Serif"/>
              </a:rPr>
              <a:t>un</a:t>
            </a:r>
            <a:r>
              <a:rPr sz="700" dirty="0">
                <a:latin typeface="Microsoft Sans Serif"/>
                <a:cs typeface="Microsoft Sans Serif"/>
              </a:rPr>
              <a:t> </a:t>
            </a:r>
            <a:r>
              <a:rPr sz="700" spc="15" dirty="0">
                <a:latin typeface="Microsoft Sans Serif"/>
                <a:cs typeface="Microsoft Sans Serif"/>
              </a:rPr>
              <a:t>sistema</a:t>
            </a:r>
            <a:r>
              <a:rPr sz="700" spc="-5" dirty="0">
                <a:latin typeface="Microsoft Sans Serif"/>
                <a:cs typeface="Microsoft Sans Serif"/>
              </a:rPr>
              <a:t> </a:t>
            </a:r>
            <a:r>
              <a:rPr sz="700" spc="15" dirty="0">
                <a:latin typeface="Microsoft Sans Serif"/>
                <a:cs typeface="Microsoft Sans Serif"/>
              </a:rPr>
              <a:t>eléctrico.</a:t>
            </a:r>
            <a:endParaRPr sz="700">
              <a:latin typeface="Microsoft Sans Serif"/>
              <a:cs typeface="Microsoft Sans Serif"/>
            </a:endParaRPr>
          </a:p>
        </p:txBody>
      </p:sp>
      <p:sp>
        <p:nvSpPr>
          <p:cNvPr id="97" name="object 97"/>
          <p:cNvSpPr txBox="1"/>
          <p:nvPr/>
        </p:nvSpPr>
        <p:spPr>
          <a:xfrm>
            <a:off x="9100214" y="2891286"/>
            <a:ext cx="7359437" cy="474874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 marR="5080" indent="153670">
              <a:lnSpc>
                <a:spcPct val="143100"/>
              </a:lnSpc>
              <a:spcBef>
                <a:spcPts val="100"/>
              </a:spcBef>
            </a:pPr>
            <a:r>
              <a:rPr sz="700" spc="20" dirty="0">
                <a:latin typeface="Microsoft Sans Serif"/>
                <a:cs typeface="Microsoft Sans Serif"/>
              </a:rPr>
              <a:t>Un </a:t>
            </a:r>
            <a:r>
              <a:rPr sz="700" spc="40" dirty="0">
                <a:latin typeface="Microsoft Sans Serif"/>
                <a:cs typeface="Microsoft Sans Serif"/>
              </a:rPr>
              <a:t>método </a:t>
            </a:r>
            <a:r>
              <a:rPr sz="700" spc="25" dirty="0">
                <a:latin typeface="Microsoft Sans Serif"/>
                <a:cs typeface="Microsoft Sans Serif"/>
              </a:rPr>
              <a:t>gráfico puede </a:t>
            </a:r>
            <a:r>
              <a:rPr sz="700" spc="35" dirty="0">
                <a:latin typeface="Microsoft Sans Serif"/>
                <a:cs typeface="Microsoft Sans Serif"/>
              </a:rPr>
              <a:t>determinar </a:t>
            </a:r>
            <a:r>
              <a:rPr sz="700" spc="10" dirty="0">
                <a:latin typeface="Microsoft Sans Serif"/>
                <a:cs typeface="Microsoft Sans Serif"/>
              </a:rPr>
              <a:t>el </a:t>
            </a:r>
            <a:r>
              <a:rPr sz="700" spc="30" dirty="0">
                <a:latin typeface="Microsoft Sans Serif"/>
                <a:cs typeface="Microsoft Sans Serif"/>
              </a:rPr>
              <a:t>límite </a:t>
            </a:r>
            <a:r>
              <a:rPr sz="700" spc="20" dirty="0">
                <a:latin typeface="Microsoft Sans Serif"/>
                <a:cs typeface="Microsoft Sans Serif"/>
              </a:rPr>
              <a:t>de estabilidad en estado </a:t>
            </a:r>
            <a:r>
              <a:rPr sz="700" spc="-175" dirty="0">
                <a:latin typeface="Microsoft Sans Serif"/>
                <a:cs typeface="Microsoft Sans Serif"/>
              </a:rPr>
              <a:t> </a:t>
            </a:r>
            <a:r>
              <a:rPr sz="700" spc="20" dirty="0">
                <a:latin typeface="Microsoft Sans Serif"/>
                <a:cs typeface="Microsoft Sans Serif"/>
              </a:rPr>
              <a:t>estacionario del </a:t>
            </a:r>
            <a:r>
              <a:rPr sz="700" spc="30" dirty="0">
                <a:latin typeface="Microsoft Sans Serif"/>
                <a:cs typeface="Microsoft Sans Serif"/>
              </a:rPr>
              <a:t>generador </a:t>
            </a:r>
            <a:r>
              <a:rPr sz="700" spc="15" dirty="0">
                <a:latin typeface="Microsoft Sans Serif"/>
                <a:cs typeface="Microsoft Sans Serif"/>
              </a:rPr>
              <a:t>[2]. </a:t>
            </a:r>
            <a:r>
              <a:rPr sz="700" spc="-10" dirty="0">
                <a:latin typeface="Microsoft Sans Serif"/>
                <a:cs typeface="Microsoft Sans Serif"/>
              </a:rPr>
              <a:t>Este </a:t>
            </a:r>
            <a:r>
              <a:rPr sz="700" spc="40" dirty="0">
                <a:latin typeface="Microsoft Sans Serif"/>
                <a:cs typeface="Microsoft Sans Serif"/>
              </a:rPr>
              <a:t>método </a:t>
            </a:r>
            <a:r>
              <a:rPr sz="700" spc="25" dirty="0">
                <a:latin typeface="Microsoft Sans Serif"/>
                <a:cs typeface="Microsoft Sans Serif"/>
              </a:rPr>
              <a:t>supone </a:t>
            </a:r>
            <a:r>
              <a:rPr sz="700" spc="30" dirty="0">
                <a:latin typeface="Microsoft Sans Serif"/>
                <a:cs typeface="Microsoft Sans Serif"/>
              </a:rPr>
              <a:t>que </a:t>
            </a:r>
            <a:r>
              <a:rPr sz="700" spc="10" dirty="0">
                <a:latin typeface="Microsoft Sans Serif"/>
                <a:cs typeface="Microsoft Sans Serif"/>
              </a:rPr>
              <a:t>la </a:t>
            </a:r>
            <a:r>
              <a:rPr sz="700" spc="15" dirty="0">
                <a:latin typeface="Microsoft Sans Serif"/>
                <a:cs typeface="Microsoft Sans Serif"/>
              </a:rPr>
              <a:t>excitación </a:t>
            </a:r>
            <a:r>
              <a:rPr sz="700" spc="20" dirty="0">
                <a:latin typeface="Microsoft Sans Serif"/>
                <a:cs typeface="Microsoft Sans Serif"/>
              </a:rPr>
              <a:t>del </a:t>
            </a:r>
            <a:r>
              <a:rPr sz="700" spc="25" dirty="0">
                <a:latin typeface="Microsoft Sans Serif"/>
                <a:cs typeface="Microsoft Sans Serif"/>
              </a:rPr>
              <a:t> campo </a:t>
            </a:r>
            <a:r>
              <a:rPr sz="700" spc="20" dirty="0">
                <a:latin typeface="Microsoft Sans Serif"/>
                <a:cs typeface="Microsoft Sans Serif"/>
              </a:rPr>
              <a:t>permanece constante </a:t>
            </a:r>
            <a:r>
              <a:rPr sz="700" spc="5" dirty="0">
                <a:latin typeface="Microsoft Sans Serif"/>
                <a:cs typeface="Microsoft Sans Serif"/>
              </a:rPr>
              <a:t>(sin </a:t>
            </a:r>
            <a:r>
              <a:rPr sz="700" spc="-40" dirty="0">
                <a:latin typeface="Microsoft Sans Serif"/>
                <a:cs typeface="Microsoft Sans Serif"/>
              </a:rPr>
              <a:t>AVR) </a:t>
            </a:r>
            <a:r>
              <a:rPr sz="700" spc="5" dirty="0">
                <a:latin typeface="Microsoft Sans Serif"/>
                <a:cs typeface="Microsoft Sans Serif"/>
              </a:rPr>
              <a:t>y </a:t>
            </a:r>
            <a:r>
              <a:rPr sz="700" spc="-5" dirty="0">
                <a:latin typeface="Microsoft Sans Serif"/>
                <a:cs typeface="Microsoft Sans Serif"/>
              </a:rPr>
              <a:t>es </a:t>
            </a:r>
            <a:r>
              <a:rPr sz="700" spc="20" dirty="0">
                <a:latin typeface="Microsoft Sans Serif"/>
                <a:cs typeface="Microsoft Sans Serif"/>
              </a:rPr>
              <a:t>conservador. </a:t>
            </a:r>
            <a:r>
              <a:rPr sz="700" dirty="0">
                <a:latin typeface="Microsoft Sans Serif"/>
                <a:cs typeface="Microsoft Sans Serif"/>
              </a:rPr>
              <a:t>Al </a:t>
            </a:r>
            <a:r>
              <a:rPr sz="700" spc="15" dirty="0">
                <a:latin typeface="Microsoft Sans Serif"/>
                <a:cs typeface="Microsoft Sans Serif"/>
              </a:rPr>
              <a:t>realizar </a:t>
            </a:r>
            <a:r>
              <a:rPr sz="700" spc="10" dirty="0">
                <a:latin typeface="Microsoft Sans Serif"/>
                <a:cs typeface="Microsoft Sans Serif"/>
              </a:rPr>
              <a:t>los </a:t>
            </a:r>
            <a:r>
              <a:rPr sz="700" spc="15" dirty="0">
                <a:latin typeface="Microsoft Sans Serif"/>
                <a:cs typeface="Microsoft Sans Serif"/>
              </a:rPr>
              <a:t> </a:t>
            </a:r>
            <a:r>
              <a:rPr sz="700" spc="5" dirty="0">
                <a:latin typeface="Microsoft Sans Serif"/>
                <a:cs typeface="Microsoft Sans Serif"/>
              </a:rPr>
              <a:t>cálculos, </a:t>
            </a:r>
            <a:r>
              <a:rPr sz="700" spc="20" dirty="0">
                <a:latin typeface="Microsoft Sans Serif"/>
                <a:cs typeface="Microsoft Sans Serif"/>
              </a:rPr>
              <a:t>todas </a:t>
            </a:r>
            <a:r>
              <a:rPr sz="700" dirty="0">
                <a:latin typeface="Microsoft Sans Serif"/>
                <a:cs typeface="Microsoft Sans Serif"/>
              </a:rPr>
              <a:t>las </a:t>
            </a:r>
            <a:r>
              <a:rPr sz="700" spc="20" dirty="0">
                <a:latin typeface="Microsoft Sans Serif"/>
                <a:cs typeface="Microsoft Sans Serif"/>
              </a:rPr>
              <a:t>impedancias </a:t>
            </a:r>
            <a:r>
              <a:rPr sz="700" spc="25" dirty="0">
                <a:latin typeface="Microsoft Sans Serif"/>
                <a:cs typeface="Microsoft Sans Serif"/>
              </a:rPr>
              <a:t>deben </a:t>
            </a:r>
            <a:r>
              <a:rPr sz="700" spc="20" dirty="0">
                <a:latin typeface="Microsoft Sans Serif"/>
                <a:cs typeface="Microsoft Sans Serif"/>
              </a:rPr>
              <a:t>convertirse </a:t>
            </a:r>
            <a:r>
              <a:rPr sz="700" dirty="0">
                <a:latin typeface="Microsoft Sans Serif"/>
                <a:cs typeface="Microsoft Sans Serif"/>
              </a:rPr>
              <a:t>a </a:t>
            </a:r>
            <a:r>
              <a:rPr sz="700" spc="10" dirty="0">
                <a:latin typeface="Microsoft Sans Serif"/>
                <a:cs typeface="Microsoft Sans Serif"/>
              </a:rPr>
              <a:t>la </a:t>
            </a:r>
            <a:r>
              <a:rPr sz="700" spc="30" dirty="0">
                <a:latin typeface="Microsoft Sans Serif"/>
                <a:cs typeface="Microsoft Sans Serif"/>
              </a:rPr>
              <a:t>misma </a:t>
            </a:r>
            <a:r>
              <a:rPr sz="700" spc="5" dirty="0">
                <a:latin typeface="Microsoft Sans Serif"/>
                <a:cs typeface="Microsoft Sans Serif"/>
              </a:rPr>
              <a:t>base </a:t>
            </a:r>
            <a:r>
              <a:rPr sz="700" spc="-10" dirty="0">
                <a:latin typeface="Microsoft Sans Serif"/>
                <a:cs typeface="Microsoft Sans Serif"/>
              </a:rPr>
              <a:t>MVA, </a:t>
            </a:r>
            <a:r>
              <a:rPr sz="700" spc="-5" dirty="0">
                <a:latin typeface="Microsoft Sans Serif"/>
                <a:cs typeface="Microsoft Sans Serif"/>
              </a:rPr>
              <a:t> </a:t>
            </a:r>
            <a:r>
              <a:rPr sz="700" spc="35" dirty="0">
                <a:latin typeface="Microsoft Sans Serif"/>
                <a:cs typeface="Microsoft Sans Serif"/>
              </a:rPr>
              <a:t>normalmente </a:t>
            </a:r>
            <a:r>
              <a:rPr sz="700" spc="10" dirty="0">
                <a:latin typeface="Microsoft Sans Serif"/>
                <a:cs typeface="Microsoft Sans Serif"/>
              </a:rPr>
              <a:t>la </a:t>
            </a:r>
            <a:r>
              <a:rPr sz="700" spc="5" dirty="0">
                <a:latin typeface="Microsoft Sans Serif"/>
                <a:cs typeface="Microsoft Sans Serif"/>
              </a:rPr>
              <a:t>base </a:t>
            </a:r>
            <a:r>
              <a:rPr sz="700" spc="20" dirty="0">
                <a:latin typeface="Microsoft Sans Serif"/>
                <a:cs typeface="Microsoft Sans Serif"/>
              </a:rPr>
              <a:t>del </a:t>
            </a:r>
            <a:r>
              <a:rPr sz="700" spc="25" dirty="0">
                <a:latin typeface="Microsoft Sans Serif"/>
                <a:cs typeface="Microsoft Sans Serif"/>
              </a:rPr>
              <a:t>generador. </a:t>
            </a:r>
            <a:r>
              <a:rPr sz="700" spc="-30" dirty="0">
                <a:latin typeface="Microsoft Sans Serif"/>
                <a:cs typeface="Microsoft Sans Serif"/>
              </a:rPr>
              <a:t>El </a:t>
            </a:r>
            <a:r>
              <a:rPr sz="700" spc="30" dirty="0">
                <a:latin typeface="Microsoft Sans Serif"/>
                <a:cs typeface="Microsoft Sans Serif"/>
              </a:rPr>
              <a:t>límite </a:t>
            </a:r>
            <a:r>
              <a:rPr sz="700" spc="20" dirty="0">
                <a:latin typeface="Microsoft Sans Serif"/>
                <a:cs typeface="Microsoft Sans Serif"/>
              </a:rPr>
              <a:t>de estabilidad en estado </a:t>
            </a:r>
            <a:r>
              <a:rPr sz="700" spc="25" dirty="0">
                <a:latin typeface="Microsoft Sans Serif"/>
                <a:cs typeface="Microsoft Sans Serif"/>
              </a:rPr>
              <a:t> </a:t>
            </a:r>
            <a:r>
              <a:rPr sz="700" spc="20" dirty="0">
                <a:latin typeface="Microsoft Sans Serif"/>
                <a:cs typeface="Microsoft Sans Serif"/>
              </a:rPr>
              <a:t>estacionario</a:t>
            </a:r>
            <a:r>
              <a:rPr sz="700" spc="-5" dirty="0">
                <a:latin typeface="Microsoft Sans Serif"/>
                <a:cs typeface="Microsoft Sans Serif"/>
              </a:rPr>
              <a:t> es </a:t>
            </a:r>
            <a:r>
              <a:rPr sz="700" spc="40" dirty="0">
                <a:latin typeface="Microsoft Sans Serif"/>
                <a:cs typeface="Microsoft Sans Serif"/>
              </a:rPr>
              <a:t>un</a:t>
            </a:r>
            <a:r>
              <a:rPr sz="700" spc="-5" dirty="0">
                <a:latin typeface="Microsoft Sans Serif"/>
                <a:cs typeface="Microsoft Sans Serif"/>
              </a:rPr>
              <a:t> </a:t>
            </a:r>
            <a:r>
              <a:rPr sz="700" spc="20" dirty="0">
                <a:latin typeface="Microsoft Sans Serif"/>
                <a:cs typeface="Microsoft Sans Serif"/>
              </a:rPr>
              <a:t>círculo</a:t>
            </a:r>
            <a:r>
              <a:rPr sz="700" spc="-5" dirty="0">
                <a:latin typeface="Microsoft Sans Serif"/>
                <a:cs typeface="Microsoft Sans Serif"/>
              </a:rPr>
              <a:t> </a:t>
            </a:r>
            <a:r>
              <a:rPr sz="700" spc="30" dirty="0">
                <a:latin typeface="Microsoft Sans Serif"/>
                <a:cs typeface="Microsoft Sans Serif"/>
              </a:rPr>
              <a:t>definido</a:t>
            </a:r>
            <a:r>
              <a:rPr sz="700" dirty="0">
                <a:latin typeface="Microsoft Sans Serif"/>
                <a:cs typeface="Microsoft Sans Serif"/>
              </a:rPr>
              <a:t> </a:t>
            </a:r>
            <a:r>
              <a:rPr sz="700" spc="40" dirty="0">
                <a:latin typeface="Microsoft Sans Serif"/>
                <a:cs typeface="Microsoft Sans Serif"/>
              </a:rPr>
              <a:t>por</a:t>
            </a:r>
            <a:r>
              <a:rPr sz="700" spc="-5" dirty="0">
                <a:latin typeface="Microsoft Sans Serif"/>
                <a:cs typeface="Microsoft Sans Serif"/>
              </a:rPr>
              <a:t> </a:t>
            </a:r>
            <a:r>
              <a:rPr sz="700" dirty="0">
                <a:latin typeface="Microsoft Sans Serif"/>
                <a:cs typeface="Microsoft Sans Serif"/>
              </a:rPr>
              <a:t>las</a:t>
            </a:r>
            <a:r>
              <a:rPr sz="700" spc="-5" dirty="0">
                <a:latin typeface="Microsoft Sans Serif"/>
                <a:cs typeface="Microsoft Sans Serif"/>
              </a:rPr>
              <a:t> </a:t>
            </a:r>
            <a:r>
              <a:rPr sz="700" spc="10" dirty="0">
                <a:latin typeface="Microsoft Sans Serif"/>
                <a:cs typeface="Microsoft Sans Serif"/>
              </a:rPr>
              <a:t>ecuaciones</a:t>
            </a:r>
            <a:r>
              <a:rPr sz="700" spc="-5" dirty="0">
                <a:latin typeface="Microsoft Sans Serif"/>
                <a:cs typeface="Microsoft Sans Serif"/>
              </a:rPr>
              <a:t> </a:t>
            </a:r>
            <a:r>
              <a:rPr sz="700" spc="30" dirty="0">
                <a:latin typeface="Microsoft Sans Serif"/>
                <a:cs typeface="Microsoft Sans Serif"/>
              </a:rPr>
              <a:t>que</a:t>
            </a:r>
            <a:r>
              <a:rPr sz="700" dirty="0">
                <a:latin typeface="Microsoft Sans Serif"/>
                <a:cs typeface="Microsoft Sans Serif"/>
              </a:rPr>
              <a:t> </a:t>
            </a:r>
            <a:r>
              <a:rPr sz="700" spc="-5" dirty="0">
                <a:latin typeface="Microsoft Sans Serif"/>
                <a:cs typeface="Microsoft Sans Serif"/>
              </a:rPr>
              <a:t>se </a:t>
            </a:r>
            <a:r>
              <a:rPr sz="700" spc="30" dirty="0">
                <a:latin typeface="Microsoft Sans Serif"/>
                <a:cs typeface="Microsoft Sans Serif"/>
              </a:rPr>
              <a:t>muestran</a:t>
            </a:r>
            <a:r>
              <a:rPr sz="700" spc="-5" dirty="0">
                <a:latin typeface="Microsoft Sans Serif"/>
                <a:cs typeface="Microsoft Sans Serif"/>
              </a:rPr>
              <a:t> </a:t>
            </a:r>
            <a:r>
              <a:rPr sz="700" spc="20" dirty="0">
                <a:latin typeface="Microsoft Sans Serif"/>
                <a:cs typeface="Microsoft Sans Serif"/>
              </a:rPr>
              <a:t>en</a:t>
            </a:r>
            <a:r>
              <a:rPr sz="700" spc="-5" dirty="0">
                <a:latin typeface="Microsoft Sans Serif"/>
                <a:cs typeface="Microsoft Sans Serif"/>
              </a:rPr>
              <a:t> </a:t>
            </a:r>
            <a:r>
              <a:rPr sz="700" spc="10" dirty="0">
                <a:latin typeface="Microsoft Sans Serif"/>
                <a:cs typeface="Microsoft Sans Serif"/>
              </a:rPr>
              <a:t>la </a:t>
            </a:r>
            <a:r>
              <a:rPr sz="700" spc="-170" dirty="0">
                <a:latin typeface="Microsoft Sans Serif"/>
                <a:cs typeface="Microsoft Sans Serif"/>
              </a:rPr>
              <a:t> </a:t>
            </a:r>
            <a:r>
              <a:rPr sz="700" spc="-5" dirty="0">
                <a:latin typeface="Microsoft Sans Serif"/>
                <a:cs typeface="Microsoft Sans Serif"/>
              </a:rPr>
              <a:t>Fig.</a:t>
            </a:r>
            <a:r>
              <a:rPr sz="700" spc="-10" dirty="0">
                <a:latin typeface="Microsoft Sans Serif"/>
                <a:cs typeface="Microsoft Sans Serif"/>
              </a:rPr>
              <a:t> </a:t>
            </a:r>
            <a:r>
              <a:rPr sz="700" spc="5" dirty="0">
                <a:latin typeface="Microsoft Sans Serif"/>
                <a:cs typeface="Microsoft Sans Serif"/>
              </a:rPr>
              <a:t>14.</a:t>
            </a:r>
            <a:endParaRPr sz="700">
              <a:latin typeface="Microsoft Sans Serif"/>
              <a:cs typeface="Microsoft Sans Serif"/>
            </a:endParaRPr>
          </a:p>
        </p:txBody>
      </p:sp>
      <p:sp>
        <p:nvSpPr>
          <p:cNvPr id="98" name="object 98"/>
          <p:cNvSpPr txBox="1"/>
          <p:nvPr/>
        </p:nvSpPr>
        <p:spPr>
          <a:xfrm>
            <a:off x="1415216" y="1549637"/>
            <a:ext cx="7271790" cy="597984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239395">
              <a:lnSpc>
                <a:spcPct val="100000"/>
              </a:lnSpc>
              <a:spcBef>
                <a:spcPts val="100"/>
              </a:spcBef>
            </a:pPr>
            <a:r>
              <a:rPr sz="550" spc="-15" dirty="0">
                <a:latin typeface="Microsoft Sans Serif"/>
                <a:cs typeface="Microsoft Sans Serif"/>
              </a:rPr>
              <a:t>A.</a:t>
            </a:r>
            <a:r>
              <a:rPr sz="550" spc="-5" dirty="0">
                <a:latin typeface="Microsoft Sans Serif"/>
                <a:cs typeface="Microsoft Sans Serif"/>
              </a:rPr>
              <a:t> </a:t>
            </a:r>
            <a:r>
              <a:rPr sz="550" spc="15" dirty="0">
                <a:latin typeface="Microsoft Sans Serif"/>
                <a:cs typeface="Microsoft Sans Serif"/>
              </a:rPr>
              <a:t>Inestabilidad</a:t>
            </a:r>
            <a:r>
              <a:rPr sz="550" spc="-5" dirty="0">
                <a:latin typeface="Microsoft Sans Serif"/>
                <a:cs typeface="Microsoft Sans Serif"/>
              </a:rPr>
              <a:t> </a:t>
            </a:r>
            <a:r>
              <a:rPr sz="550" spc="15" dirty="0">
                <a:latin typeface="Microsoft Sans Serif"/>
                <a:cs typeface="Microsoft Sans Serif"/>
              </a:rPr>
              <a:t>en</a:t>
            </a:r>
            <a:r>
              <a:rPr sz="550" spc="-5" dirty="0">
                <a:latin typeface="Microsoft Sans Serif"/>
                <a:cs typeface="Microsoft Sans Serif"/>
              </a:rPr>
              <a:t> </a:t>
            </a:r>
            <a:r>
              <a:rPr sz="550" spc="15" dirty="0">
                <a:latin typeface="Microsoft Sans Serif"/>
                <a:cs typeface="Microsoft Sans Serif"/>
              </a:rPr>
              <a:t>estado</a:t>
            </a:r>
            <a:r>
              <a:rPr sz="550" dirty="0">
                <a:latin typeface="Microsoft Sans Serif"/>
                <a:cs typeface="Microsoft Sans Serif"/>
              </a:rPr>
              <a:t> </a:t>
            </a:r>
            <a:r>
              <a:rPr sz="550" spc="15" dirty="0">
                <a:latin typeface="Microsoft Sans Serif"/>
                <a:cs typeface="Microsoft Sans Serif"/>
              </a:rPr>
              <a:t>estacionario</a:t>
            </a:r>
            <a:endParaRPr sz="550">
              <a:latin typeface="Microsoft Sans Serif"/>
              <a:cs typeface="Microsoft Sans Serif"/>
            </a:endParaRPr>
          </a:p>
          <a:p>
            <a:pPr marL="12700" marR="5080" indent="154940">
              <a:lnSpc>
                <a:spcPct val="154200"/>
              </a:lnSpc>
              <a:spcBef>
                <a:spcPts val="254"/>
              </a:spcBef>
            </a:pPr>
            <a:r>
              <a:rPr sz="650" spc="-10" dirty="0">
                <a:latin typeface="Microsoft Sans Serif"/>
                <a:cs typeface="Microsoft Sans Serif"/>
              </a:rPr>
              <a:t>La </a:t>
            </a:r>
            <a:r>
              <a:rPr sz="650" spc="20" dirty="0">
                <a:latin typeface="Microsoft Sans Serif"/>
                <a:cs typeface="Microsoft Sans Serif"/>
              </a:rPr>
              <a:t>inestabilidad en </a:t>
            </a:r>
            <a:r>
              <a:rPr sz="650" spc="15" dirty="0">
                <a:latin typeface="Microsoft Sans Serif"/>
                <a:cs typeface="Microsoft Sans Serif"/>
              </a:rPr>
              <a:t>estado estacionario </a:t>
            </a:r>
            <a:r>
              <a:rPr sz="650" spc="25" dirty="0">
                <a:latin typeface="Microsoft Sans Serif"/>
                <a:cs typeface="Microsoft Sans Serif"/>
              </a:rPr>
              <a:t>ocurre </a:t>
            </a:r>
            <a:r>
              <a:rPr sz="650" spc="20" dirty="0">
                <a:latin typeface="Microsoft Sans Serif"/>
                <a:cs typeface="Microsoft Sans Serif"/>
              </a:rPr>
              <a:t>cuando </a:t>
            </a:r>
            <a:r>
              <a:rPr sz="650" spc="15" dirty="0">
                <a:latin typeface="Microsoft Sans Serif"/>
                <a:cs typeface="Microsoft Sans Serif"/>
              </a:rPr>
              <a:t>hay </a:t>
            </a:r>
            <a:r>
              <a:rPr sz="650" spc="35" dirty="0">
                <a:latin typeface="Microsoft Sans Serif"/>
                <a:cs typeface="Microsoft Sans Serif"/>
              </a:rPr>
              <a:t>muy </a:t>
            </a:r>
            <a:r>
              <a:rPr sz="650" spc="5" dirty="0">
                <a:latin typeface="Microsoft Sans Serif"/>
                <a:cs typeface="Microsoft Sans Serif"/>
              </a:rPr>
              <a:t>pocas </a:t>
            </a:r>
            <a:r>
              <a:rPr sz="650" spc="10" dirty="0">
                <a:latin typeface="Microsoft Sans Serif"/>
                <a:cs typeface="Microsoft Sans Serif"/>
              </a:rPr>
              <a:t>líneas </a:t>
            </a:r>
            <a:r>
              <a:rPr sz="650" spc="15" dirty="0">
                <a:latin typeface="Microsoft Sans Serif"/>
                <a:cs typeface="Microsoft Sans Serif"/>
              </a:rPr>
              <a:t> </a:t>
            </a:r>
            <a:r>
              <a:rPr sz="650" spc="20" dirty="0">
                <a:latin typeface="Microsoft Sans Serif"/>
                <a:cs typeface="Microsoft Sans Serif"/>
              </a:rPr>
              <a:t>de</a:t>
            </a:r>
            <a:r>
              <a:rPr sz="650" dirty="0">
                <a:latin typeface="Microsoft Sans Serif"/>
                <a:cs typeface="Microsoft Sans Serif"/>
              </a:rPr>
              <a:t> </a:t>
            </a:r>
            <a:r>
              <a:rPr sz="650" spc="25" dirty="0">
                <a:latin typeface="Microsoft Sans Serif"/>
                <a:cs typeface="Microsoft Sans Serif"/>
              </a:rPr>
              <a:t>transmisión</a:t>
            </a:r>
            <a:r>
              <a:rPr sz="650" dirty="0">
                <a:latin typeface="Microsoft Sans Serif"/>
                <a:cs typeface="Microsoft Sans Serif"/>
              </a:rPr>
              <a:t> </a:t>
            </a:r>
            <a:r>
              <a:rPr sz="650" spc="20" dirty="0">
                <a:latin typeface="Microsoft Sans Serif"/>
                <a:cs typeface="Microsoft Sans Serif"/>
              </a:rPr>
              <a:t>disponibles</a:t>
            </a:r>
            <a:r>
              <a:rPr sz="650" dirty="0">
                <a:latin typeface="Microsoft Sans Serif"/>
                <a:cs typeface="Microsoft Sans Serif"/>
              </a:rPr>
              <a:t> </a:t>
            </a:r>
            <a:r>
              <a:rPr sz="650" spc="20" dirty="0">
                <a:latin typeface="Microsoft Sans Serif"/>
                <a:cs typeface="Microsoft Sans Serif"/>
              </a:rPr>
              <a:t>para</a:t>
            </a:r>
            <a:r>
              <a:rPr sz="650" dirty="0">
                <a:latin typeface="Microsoft Sans Serif"/>
                <a:cs typeface="Microsoft Sans Serif"/>
              </a:rPr>
              <a:t> </a:t>
            </a:r>
            <a:r>
              <a:rPr sz="650" spc="30" dirty="0">
                <a:latin typeface="Microsoft Sans Serif"/>
                <a:cs typeface="Microsoft Sans Serif"/>
              </a:rPr>
              <a:t>transportar</a:t>
            </a:r>
            <a:r>
              <a:rPr sz="650" spc="5" dirty="0">
                <a:latin typeface="Microsoft Sans Serif"/>
                <a:cs typeface="Microsoft Sans Serif"/>
              </a:rPr>
              <a:t> </a:t>
            </a:r>
            <a:r>
              <a:rPr sz="650" spc="20" dirty="0">
                <a:latin typeface="Microsoft Sans Serif"/>
                <a:cs typeface="Microsoft Sans Serif"/>
              </a:rPr>
              <a:t>energía</a:t>
            </a:r>
            <a:r>
              <a:rPr sz="650" dirty="0">
                <a:latin typeface="Microsoft Sans Serif"/>
                <a:cs typeface="Microsoft Sans Serif"/>
              </a:rPr>
              <a:t> </a:t>
            </a:r>
            <a:r>
              <a:rPr sz="650" spc="10" dirty="0">
                <a:latin typeface="Microsoft Sans Serif"/>
                <a:cs typeface="Microsoft Sans Serif"/>
              </a:rPr>
              <a:t>desde</a:t>
            </a:r>
            <a:r>
              <a:rPr sz="650" dirty="0">
                <a:latin typeface="Microsoft Sans Serif"/>
                <a:cs typeface="Microsoft Sans Serif"/>
              </a:rPr>
              <a:t> </a:t>
            </a:r>
            <a:r>
              <a:rPr sz="650" spc="10" dirty="0">
                <a:latin typeface="Microsoft Sans Serif"/>
                <a:cs typeface="Microsoft Sans Serif"/>
              </a:rPr>
              <a:t>la</a:t>
            </a:r>
            <a:r>
              <a:rPr sz="650" dirty="0">
                <a:latin typeface="Microsoft Sans Serif"/>
                <a:cs typeface="Microsoft Sans Serif"/>
              </a:rPr>
              <a:t> </a:t>
            </a:r>
            <a:r>
              <a:rPr sz="650" spc="30" dirty="0">
                <a:latin typeface="Microsoft Sans Serif"/>
                <a:cs typeface="Microsoft Sans Serif"/>
              </a:rPr>
              <a:t>fuente</a:t>
            </a:r>
            <a:r>
              <a:rPr sz="650" spc="5" dirty="0">
                <a:latin typeface="Microsoft Sans Serif"/>
                <a:cs typeface="Microsoft Sans Serif"/>
              </a:rPr>
              <a:t> </a:t>
            </a:r>
            <a:r>
              <a:rPr sz="650" spc="25" dirty="0">
                <a:latin typeface="Microsoft Sans Serif"/>
                <a:cs typeface="Microsoft Sans Serif"/>
              </a:rPr>
              <a:t>generadora </a:t>
            </a:r>
            <a:r>
              <a:rPr sz="650" spc="-160" dirty="0">
                <a:latin typeface="Microsoft Sans Serif"/>
                <a:cs typeface="Microsoft Sans Serif"/>
              </a:rPr>
              <a:t> </a:t>
            </a:r>
            <a:r>
              <a:rPr sz="650" spc="15" dirty="0">
                <a:latin typeface="Microsoft Sans Serif"/>
                <a:cs typeface="Microsoft Sans Serif"/>
              </a:rPr>
              <a:t>hasta</a:t>
            </a:r>
            <a:r>
              <a:rPr sz="650" spc="-5" dirty="0">
                <a:latin typeface="Microsoft Sans Serif"/>
                <a:cs typeface="Microsoft Sans Serif"/>
              </a:rPr>
              <a:t> </a:t>
            </a:r>
            <a:r>
              <a:rPr sz="650" spc="10" dirty="0">
                <a:latin typeface="Microsoft Sans Serif"/>
                <a:cs typeface="Microsoft Sans Serif"/>
              </a:rPr>
              <a:t>el</a:t>
            </a:r>
            <a:r>
              <a:rPr sz="650" dirty="0">
                <a:latin typeface="Microsoft Sans Serif"/>
                <a:cs typeface="Microsoft Sans Serif"/>
              </a:rPr>
              <a:t> </a:t>
            </a:r>
            <a:r>
              <a:rPr sz="650" spc="25" dirty="0">
                <a:latin typeface="Microsoft Sans Serif"/>
                <a:cs typeface="Microsoft Sans Serif"/>
              </a:rPr>
              <a:t>centro</a:t>
            </a:r>
            <a:r>
              <a:rPr sz="650" spc="-5" dirty="0">
                <a:latin typeface="Microsoft Sans Serif"/>
                <a:cs typeface="Microsoft Sans Serif"/>
              </a:rPr>
              <a:t> </a:t>
            </a:r>
            <a:r>
              <a:rPr sz="650" spc="20" dirty="0">
                <a:latin typeface="Microsoft Sans Serif"/>
                <a:cs typeface="Microsoft Sans Serif"/>
              </a:rPr>
              <a:t>de</a:t>
            </a:r>
            <a:r>
              <a:rPr sz="650" dirty="0">
                <a:latin typeface="Microsoft Sans Serif"/>
                <a:cs typeface="Microsoft Sans Serif"/>
              </a:rPr>
              <a:t> </a:t>
            </a:r>
            <a:r>
              <a:rPr sz="650" spc="10" dirty="0">
                <a:latin typeface="Microsoft Sans Serif"/>
                <a:cs typeface="Microsoft Sans Serif"/>
              </a:rPr>
              <a:t>carga.</a:t>
            </a:r>
            <a:r>
              <a:rPr sz="650" spc="-5" dirty="0">
                <a:latin typeface="Microsoft Sans Serif"/>
                <a:cs typeface="Microsoft Sans Serif"/>
              </a:rPr>
              <a:t> </a:t>
            </a:r>
            <a:r>
              <a:rPr sz="650" spc="-10" dirty="0">
                <a:latin typeface="Microsoft Sans Serif"/>
                <a:cs typeface="Microsoft Sans Serif"/>
              </a:rPr>
              <a:t>La</a:t>
            </a:r>
            <a:r>
              <a:rPr sz="650" dirty="0">
                <a:latin typeface="Microsoft Sans Serif"/>
                <a:cs typeface="Microsoft Sans Serif"/>
              </a:rPr>
              <a:t> </a:t>
            </a:r>
            <a:r>
              <a:rPr sz="650" spc="30" dirty="0">
                <a:latin typeface="Microsoft Sans Serif"/>
                <a:cs typeface="Microsoft Sans Serif"/>
              </a:rPr>
              <a:t>figura</a:t>
            </a:r>
            <a:r>
              <a:rPr sz="650" dirty="0">
                <a:latin typeface="Microsoft Sans Serif"/>
                <a:cs typeface="Microsoft Sans Serif"/>
              </a:rPr>
              <a:t> </a:t>
            </a:r>
            <a:r>
              <a:rPr sz="650" spc="10" dirty="0">
                <a:latin typeface="Microsoft Sans Serif"/>
                <a:cs typeface="Microsoft Sans Serif"/>
              </a:rPr>
              <a:t>13</a:t>
            </a:r>
            <a:r>
              <a:rPr sz="650" spc="-5" dirty="0">
                <a:latin typeface="Microsoft Sans Serif"/>
                <a:cs typeface="Microsoft Sans Serif"/>
              </a:rPr>
              <a:t> </a:t>
            </a:r>
            <a:r>
              <a:rPr sz="650" spc="25" dirty="0">
                <a:latin typeface="Microsoft Sans Serif"/>
                <a:cs typeface="Microsoft Sans Serif"/>
              </a:rPr>
              <a:t>ilustra</a:t>
            </a:r>
            <a:r>
              <a:rPr sz="650" dirty="0">
                <a:latin typeface="Microsoft Sans Serif"/>
                <a:cs typeface="Microsoft Sans Serif"/>
              </a:rPr>
              <a:t> </a:t>
            </a:r>
            <a:r>
              <a:rPr sz="650" spc="25" dirty="0">
                <a:latin typeface="Microsoft Sans Serif"/>
                <a:cs typeface="Microsoft Sans Serif"/>
              </a:rPr>
              <a:t>cómo</a:t>
            </a:r>
            <a:r>
              <a:rPr sz="650" spc="-5" dirty="0">
                <a:latin typeface="Microsoft Sans Serif"/>
                <a:cs typeface="Microsoft Sans Serif"/>
              </a:rPr>
              <a:t> se</a:t>
            </a:r>
            <a:r>
              <a:rPr sz="650" dirty="0">
                <a:latin typeface="Microsoft Sans Serif"/>
                <a:cs typeface="Microsoft Sans Serif"/>
              </a:rPr>
              <a:t> </a:t>
            </a:r>
            <a:r>
              <a:rPr sz="650" spc="25" dirty="0">
                <a:latin typeface="Microsoft Sans Serif"/>
                <a:cs typeface="Microsoft Sans Serif"/>
              </a:rPr>
              <a:t>produce</a:t>
            </a:r>
            <a:r>
              <a:rPr sz="650" dirty="0">
                <a:latin typeface="Microsoft Sans Serif"/>
                <a:cs typeface="Microsoft Sans Serif"/>
              </a:rPr>
              <a:t> </a:t>
            </a:r>
            <a:r>
              <a:rPr sz="650" spc="10" dirty="0">
                <a:latin typeface="Microsoft Sans Serif"/>
                <a:cs typeface="Microsoft Sans Serif"/>
              </a:rPr>
              <a:t>la</a:t>
            </a:r>
            <a:r>
              <a:rPr sz="650" spc="-5" dirty="0">
                <a:latin typeface="Microsoft Sans Serif"/>
                <a:cs typeface="Microsoft Sans Serif"/>
              </a:rPr>
              <a:t> </a:t>
            </a:r>
            <a:r>
              <a:rPr sz="650" spc="20" dirty="0">
                <a:latin typeface="Microsoft Sans Serif"/>
                <a:cs typeface="Microsoft Sans Serif"/>
              </a:rPr>
              <a:t>inestabilidad</a:t>
            </a:r>
            <a:r>
              <a:rPr sz="650" dirty="0">
                <a:latin typeface="Microsoft Sans Serif"/>
                <a:cs typeface="Microsoft Sans Serif"/>
              </a:rPr>
              <a:t> </a:t>
            </a:r>
            <a:r>
              <a:rPr sz="650" spc="20" dirty="0">
                <a:latin typeface="Microsoft Sans Serif"/>
                <a:cs typeface="Microsoft Sans Serif"/>
              </a:rPr>
              <a:t>en </a:t>
            </a:r>
            <a:r>
              <a:rPr sz="650" spc="-160" dirty="0">
                <a:latin typeface="Microsoft Sans Serif"/>
                <a:cs typeface="Microsoft Sans Serif"/>
              </a:rPr>
              <a:t> </a:t>
            </a:r>
            <a:r>
              <a:rPr sz="650" spc="15" dirty="0">
                <a:latin typeface="Microsoft Sans Serif"/>
                <a:cs typeface="Microsoft Sans Serif"/>
              </a:rPr>
              <a:t>estado estacionario. </a:t>
            </a:r>
            <a:r>
              <a:rPr sz="650" spc="-10" dirty="0">
                <a:latin typeface="Microsoft Sans Serif"/>
                <a:cs typeface="Microsoft Sans Serif"/>
              </a:rPr>
              <a:t>La </a:t>
            </a:r>
            <a:r>
              <a:rPr sz="650" spc="10" dirty="0">
                <a:latin typeface="Microsoft Sans Serif"/>
                <a:cs typeface="Microsoft Sans Serif"/>
              </a:rPr>
              <a:t>capacidad </a:t>
            </a:r>
            <a:r>
              <a:rPr sz="650" spc="20" dirty="0">
                <a:latin typeface="Microsoft Sans Serif"/>
                <a:cs typeface="Microsoft Sans Serif"/>
              </a:rPr>
              <a:t>de </a:t>
            </a:r>
            <a:r>
              <a:rPr sz="650" spc="30" dirty="0">
                <a:latin typeface="Microsoft Sans Serif"/>
                <a:cs typeface="Microsoft Sans Serif"/>
              </a:rPr>
              <a:t>transferir </a:t>
            </a:r>
            <a:r>
              <a:rPr sz="650" spc="20" dirty="0">
                <a:latin typeface="Microsoft Sans Serif"/>
                <a:cs typeface="Microsoft Sans Serif"/>
              </a:rPr>
              <a:t>potencia </a:t>
            </a:r>
            <a:r>
              <a:rPr sz="650" spc="15" dirty="0">
                <a:latin typeface="Microsoft Sans Serif"/>
                <a:cs typeface="Microsoft Sans Serif"/>
              </a:rPr>
              <a:t>real </a:t>
            </a:r>
            <a:r>
              <a:rPr sz="650" spc="-5" dirty="0">
                <a:latin typeface="Microsoft Sans Serif"/>
                <a:cs typeface="Microsoft Sans Serif"/>
              </a:rPr>
              <a:t>(MW) se </a:t>
            </a:r>
            <a:r>
              <a:rPr sz="650" spc="15" dirty="0">
                <a:latin typeface="Microsoft Sans Serif"/>
                <a:cs typeface="Microsoft Sans Serif"/>
              </a:rPr>
              <a:t>describe </a:t>
            </a:r>
            <a:r>
              <a:rPr sz="650" spc="20" dirty="0">
                <a:latin typeface="Microsoft Sans Serif"/>
                <a:cs typeface="Microsoft Sans Serif"/>
              </a:rPr>
              <a:t> </a:t>
            </a:r>
            <a:r>
              <a:rPr sz="650" spc="25" dirty="0">
                <a:latin typeface="Microsoft Sans Serif"/>
                <a:cs typeface="Microsoft Sans Serif"/>
              </a:rPr>
              <a:t>mediante</a:t>
            </a:r>
            <a:r>
              <a:rPr sz="650" spc="5" dirty="0">
                <a:latin typeface="Microsoft Sans Serif"/>
                <a:cs typeface="Microsoft Sans Serif"/>
              </a:rPr>
              <a:t> </a:t>
            </a:r>
            <a:r>
              <a:rPr sz="650" spc="10" dirty="0">
                <a:latin typeface="Microsoft Sans Serif"/>
                <a:cs typeface="Microsoft Sans Serif"/>
              </a:rPr>
              <a:t>la</a:t>
            </a:r>
            <a:r>
              <a:rPr sz="650" spc="5" dirty="0">
                <a:latin typeface="Microsoft Sans Serif"/>
                <a:cs typeface="Microsoft Sans Serif"/>
              </a:rPr>
              <a:t> </a:t>
            </a:r>
            <a:r>
              <a:rPr sz="650" spc="10" dirty="0">
                <a:latin typeface="Microsoft Sans Serif"/>
                <a:cs typeface="Microsoft Sans Serif"/>
              </a:rPr>
              <a:t>ecuación </a:t>
            </a:r>
            <a:r>
              <a:rPr sz="650" spc="20" dirty="0">
                <a:latin typeface="Microsoft Sans Serif"/>
                <a:cs typeface="Microsoft Sans Serif"/>
              </a:rPr>
              <a:t>de</a:t>
            </a:r>
            <a:r>
              <a:rPr sz="650" spc="5" dirty="0">
                <a:latin typeface="Microsoft Sans Serif"/>
                <a:cs typeface="Microsoft Sans Serif"/>
              </a:rPr>
              <a:t> </a:t>
            </a:r>
            <a:r>
              <a:rPr sz="650" spc="20" dirty="0">
                <a:latin typeface="Microsoft Sans Serif"/>
                <a:cs typeface="Microsoft Sans Serif"/>
              </a:rPr>
              <a:t>transferencia</a:t>
            </a:r>
            <a:r>
              <a:rPr sz="650" spc="5" dirty="0">
                <a:latin typeface="Microsoft Sans Serif"/>
                <a:cs typeface="Microsoft Sans Serif"/>
              </a:rPr>
              <a:t> </a:t>
            </a:r>
            <a:r>
              <a:rPr sz="650" spc="20" dirty="0">
                <a:latin typeface="Microsoft Sans Serif"/>
                <a:cs typeface="Microsoft Sans Serif"/>
              </a:rPr>
              <a:t>de</a:t>
            </a:r>
            <a:r>
              <a:rPr sz="650" spc="10" dirty="0">
                <a:latin typeface="Microsoft Sans Serif"/>
                <a:cs typeface="Microsoft Sans Serif"/>
              </a:rPr>
              <a:t> </a:t>
            </a:r>
            <a:r>
              <a:rPr sz="650" spc="20" dirty="0">
                <a:latin typeface="Microsoft Sans Serif"/>
                <a:cs typeface="Microsoft Sans Serif"/>
              </a:rPr>
              <a:t>potencia</a:t>
            </a:r>
            <a:r>
              <a:rPr sz="650" spc="5" dirty="0">
                <a:latin typeface="Microsoft Sans Serif"/>
                <a:cs typeface="Microsoft Sans Serif"/>
              </a:rPr>
              <a:t> y </a:t>
            </a:r>
            <a:r>
              <a:rPr sz="650" spc="-5" dirty="0">
                <a:latin typeface="Microsoft Sans Serif"/>
                <a:cs typeface="Microsoft Sans Serif"/>
              </a:rPr>
              <a:t>se</a:t>
            </a:r>
            <a:r>
              <a:rPr sz="650" spc="10" dirty="0">
                <a:latin typeface="Microsoft Sans Serif"/>
                <a:cs typeface="Microsoft Sans Serif"/>
              </a:rPr>
              <a:t> </a:t>
            </a:r>
            <a:r>
              <a:rPr sz="650" spc="20" dirty="0">
                <a:latin typeface="Microsoft Sans Serif"/>
                <a:cs typeface="Microsoft Sans Serif"/>
              </a:rPr>
              <a:t>representa</a:t>
            </a:r>
            <a:r>
              <a:rPr sz="650" spc="5" dirty="0">
                <a:latin typeface="Microsoft Sans Serif"/>
                <a:cs typeface="Microsoft Sans Serif"/>
              </a:rPr>
              <a:t> </a:t>
            </a:r>
            <a:r>
              <a:rPr sz="650" spc="20" dirty="0">
                <a:latin typeface="Microsoft Sans Serif"/>
                <a:cs typeface="Microsoft Sans Serif"/>
              </a:rPr>
              <a:t>gráficamente.</a:t>
            </a:r>
            <a:endParaRPr sz="650">
              <a:latin typeface="Microsoft Sans Serif"/>
              <a:cs typeface="Microsoft Sans Serif"/>
            </a:endParaRPr>
          </a:p>
        </p:txBody>
      </p:sp>
      <p:sp>
        <p:nvSpPr>
          <p:cNvPr id="99" name="object 99"/>
          <p:cNvSpPr txBox="1"/>
          <p:nvPr/>
        </p:nvSpPr>
        <p:spPr>
          <a:xfrm>
            <a:off x="3637907" y="2774430"/>
            <a:ext cx="566782" cy="66685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sz="350" spc="20" dirty="0">
                <a:latin typeface="Microsoft Sans Serif"/>
                <a:cs typeface="Microsoft Sans Serif"/>
              </a:rPr>
              <a:t>mi</a:t>
            </a:r>
            <a:r>
              <a:rPr sz="250" spc="15" dirty="0">
                <a:latin typeface="Microsoft Sans Serif"/>
                <a:cs typeface="Microsoft Sans Serif"/>
              </a:rPr>
              <a:t>gram</a:t>
            </a:r>
            <a:r>
              <a:rPr sz="250" spc="10" dirty="0">
                <a:latin typeface="Microsoft Sans Serif"/>
                <a:cs typeface="Microsoft Sans Serif"/>
              </a:rPr>
              <a:t>o</a:t>
            </a:r>
            <a:r>
              <a:rPr sz="350" spc="20" dirty="0">
                <a:latin typeface="Microsoft Sans Serif"/>
                <a:cs typeface="Microsoft Sans Serif"/>
              </a:rPr>
              <a:t>mi</a:t>
            </a:r>
            <a:r>
              <a:rPr sz="250" spc="-10" dirty="0">
                <a:latin typeface="Microsoft Sans Serif"/>
                <a:cs typeface="Microsoft Sans Serif"/>
              </a:rPr>
              <a:t>s</a:t>
            </a:r>
            <a:endParaRPr sz="250">
              <a:latin typeface="Microsoft Sans Serif"/>
              <a:cs typeface="Microsoft Sans Serif"/>
            </a:endParaRPr>
          </a:p>
        </p:txBody>
      </p:sp>
      <p:sp>
        <p:nvSpPr>
          <p:cNvPr id="100" name="object 100"/>
          <p:cNvSpPr txBox="1"/>
          <p:nvPr/>
        </p:nvSpPr>
        <p:spPr>
          <a:xfrm>
            <a:off x="3862331" y="2885404"/>
            <a:ext cx="179677" cy="120546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sz="700" spc="-60" dirty="0">
                <a:latin typeface="Microsoft Sans Serif"/>
                <a:cs typeface="Microsoft Sans Serif"/>
              </a:rPr>
              <a:t>X</a:t>
            </a:r>
            <a:endParaRPr sz="700">
              <a:latin typeface="Microsoft Sans Serif"/>
              <a:cs typeface="Microsoft Sans Serif"/>
            </a:endParaRPr>
          </a:p>
        </p:txBody>
      </p:sp>
      <p:sp>
        <p:nvSpPr>
          <p:cNvPr id="101" name="object 101"/>
          <p:cNvSpPr txBox="1"/>
          <p:nvPr/>
        </p:nvSpPr>
        <p:spPr>
          <a:xfrm>
            <a:off x="2971848" y="2877873"/>
            <a:ext cx="635442" cy="74379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sz="400" spc="-20" dirty="0">
                <a:latin typeface="Microsoft Sans Serif"/>
                <a:cs typeface="Microsoft Sans Serif"/>
              </a:rPr>
              <a:t>PAG</a:t>
            </a:r>
            <a:r>
              <a:rPr sz="250" spc="10" dirty="0">
                <a:latin typeface="Microsoft Sans Serif"/>
                <a:cs typeface="Microsoft Sans Serif"/>
              </a:rPr>
              <a:t>máximo</a:t>
            </a:r>
            <a:r>
              <a:rPr sz="400" spc="-5" dirty="0">
                <a:latin typeface="Microsoft Sans Serif"/>
                <a:cs typeface="Microsoft Sans Serif"/>
              </a:rPr>
              <a:t>=</a:t>
            </a:r>
            <a:endParaRPr sz="400">
              <a:latin typeface="Microsoft Sans Serif"/>
              <a:cs typeface="Microsoft Sans Serif"/>
            </a:endParaRPr>
          </a:p>
        </p:txBody>
      </p:sp>
      <p:sp>
        <p:nvSpPr>
          <p:cNvPr id="102" name="object 102"/>
          <p:cNvSpPr txBox="1"/>
          <p:nvPr/>
        </p:nvSpPr>
        <p:spPr>
          <a:xfrm>
            <a:off x="13524493" y="4073121"/>
            <a:ext cx="1000638" cy="217804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635" algn="ctr">
              <a:lnSpc>
                <a:spcPct val="100000"/>
              </a:lnSpc>
              <a:spcBef>
                <a:spcPts val="100"/>
              </a:spcBef>
            </a:pPr>
            <a:r>
              <a:rPr sz="600" spc="5" dirty="0">
                <a:latin typeface="Microsoft Sans Serif"/>
                <a:cs typeface="Microsoft Sans Serif"/>
              </a:rPr>
              <a:t>Sistema</a:t>
            </a:r>
            <a:endParaRPr sz="600">
              <a:latin typeface="Microsoft Sans Serif"/>
              <a:cs typeface="Microsoft Sans Serif"/>
            </a:endParaRPr>
          </a:p>
          <a:p>
            <a:pPr algn="ctr">
              <a:lnSpc>
                <a:spcPct val="100000"/>
              </a:lnSpc>
              <a:spcBef>
                <a:spcPts val="370"/>
              </a:spcBef>
            </a:pPr>
            <a:r>
              <a:rPr sz="350" dirty="0">
                <a:latin typeface="Microsoft Sans Serif"/>
                <a:cs typeface="Microsoft Sans Serif"/>
              </a:rPr>
              <a:t>Resistencia</a:t>
            </a:r>
            <a:r>
              <a:rPr sz="350" spc="-5" dirty="0">
                <a:latin typeface="Microsoft Sans Serif"/>
                <a:cs typeface="Microsoft Sans Serif"/>
              </a:rPr>
              <a:t> </a:t>
            </a:r>
            <a:r>
              <a:rPr sz="350" spc="5" dirty="0">
                <a:latin typeface="Microsoft Sans Serif"/>
                <a:cs typeface="Microsoft Sans Serif"/>
              </a:rPr>
              <a:t>reactiva</a:t>
            </a:r>
            <a:endParaRPr sz="350">
              <a:latin typeface="Microsoft Sans Serif"/>
              <a:cs typeface="Microsoft Sans Serif"/>
            </a:endParaRPr>
          </a:p>
        </p:txBody>
      </p:sp>
      <p:sp>
        <p:nvSpPr>
          <p:cNvPr id="103" name="object 103"/>
          <p:cNvSpPr txBox="1"/>
          <p:nvPr/>
        </p:nvSpPr>
        <p:spPr>
          <a:xfrm>
            <a:off x="11256193" y="4113761"/>
            <a:ext cx="1977903" cy="120546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  <a:tabLst>
                <a:tab pos="668020" algn="l"/>
              </a:tabLst>
            </a:pPr>
            <a:r>
              <a:rPr sz="600" spc="20" dirty="0">
                <a:latin typeface="Microsoft Sans Serif"/>
                <a:cs typeface="Microsoft Sans Serif"/>
              </a:rPr>
              <a:t>Generador	</a:t>
            </a:r>
            <a:r>
              <a:rPr sz="700" spc="-40" dirty="0">
                <a:latin typeface="Microsoft Sans Serif"/>
                <a:cs typeface="Microsoft Sans Serif"/>
              </a:rPr>
              <a:t>GSU</a:t>
            </a:r>
            <a:endParaRPr sz="700">
              <a:latin typeface="Microsoft Sans Serif"/>
              <a:cs typeface="Microsoft Sans Serif"/>
            </a:endParaRPr>
          </a:p>
        </p:txBody>
      </p:sp>
      <p:sp>
        <p:nvSpPr>
          <p:cNvPr id="104" name="object 104"/>
          <p:cNvSpPr txBox="1"/>
          <p:nvPr/>
        </p:nvSpPr>
        <p:spPr>
          <a:xfrm>
            <a:off x="11631280" y="4420603"/>
            <a:ext cx="381265" cy="58991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sz="300" spc="-10" dirty="0">
                <a:latin typeface="Microsoft Sans Serif"/>
                <a:cs typeface="Microsoft Sans Serif"/>
              </a:rPr>
              <a:t>GRAMO</a:t>
            </a:r>
            <a:endParaRPr sz="300">
              <a:latin typeface="Microsoft Sans Serif"/>
              <a:cs typeface="Microsoft Sans Serif"/>
            </a:endParaRPr>
          </a:p>
        </p:txBody>
      </p:sp>
      <p:sp>
        <p:nvSpPr>
          <p:cNvPr id="105" name="object 105"/>
          <p:cNvSpPr txBox="1"/>
          <p:nvPr/>
        </p:nvSpPr>
        <p:spPr>
          <a:xfrm>
            <a:off x="13454452" y="4458256"/>
            <a:ext cx="936361" cy="393065"/>
          </a:xfrm>
          <a:prstGeom prst="rect">
            <a:avLst/>
          </a:prstGeom>
        </p:spPr>
        <p:txBody>
          <a:bodyPr vert="horz" wrap="square" lIns="0" tIns="36830" rIns="0" bIns="0" rtlCol="0">
            <a:spAutoFit/>
          </a:bodyPr>
          <a:lstStyle/>
          <a:p>
            <a:pPr marL="85725" algn="ctr">
              <a:lnSpc>
                <a:spcPct val="100000"/>
              </a:lnSpc>
              <a:spcBef>
                <a:spcPts val="290"/>
              </a:spcBef>
            </a:pPr>
            <a:r>
              <a:rPr sz="700" spc="-55" dirty="0">
                <a:latin typeface="Microsoft Sans Serif"/>
                <a:cs typeface="Microsoft Sans Serif"/>
              </a:rPr>
              <a:t>X</a:t>
            </a:r>
            <a:r>
              <a:rPr sz="450" spc="-55" dirty="0">
                <a:latin typeface="Microsoft Sans Serif"/>
                <a:cs typeface="Microsoft Sans Serif"/>
              </a:rPr>
              <a:t>S</a:t>
            </a:r>
            <a:endParaRPr sz="450">
              <a:latin typeface="Microsoft Sans Serif"/>
              <a:cs typeface="Microsoft Sans Serif"/>
            </a:endParaRPr>
          </a:p>
          <a:p>
            <a:pPr marL="98425" algn="ctr">
              <a:lnSpc>
                <a:spcPct val="100000"/>
              </a:lnSpc>
              <a:spcBef>
                <a:spcPts val="190"/>
              </a:spcBef>
            </a:pPr>
            <a:r>
              <a:rPr sz="600" spc="20" dirty="0">
                <a:latin typeface="Microsoft Sans Serif"/>
                <a:cs typeface="Microsoft Sans Serif"/>
              </a:rPr>
              <a:t>Dónde</a:t>
            </a:r>
            <a:r>
              <a:rPr sz="600" spc="-5" dirty="0">
                <a:latin typeface="Microsoft Sans Serif"/>
                <a:cs typeface="Microsoft Sans Serif"/>
              </a:rPr>
              <a:t> </a:t>
            </a:r>
            <a:r>
              <a:rPr sz="700" spc="-10" dirty="0">
                <a:latin typeface="Microsoft Sans Serif"/>
                <a:cs typeface="Microsoft Sans Serif"/>
              </a:rPr>
              <a:t>:</a:t>
            </a:r>
            <a:endParaRPr sz="700">
              <a:latin typeface="Microsoft Sans Serif"/>
              <a:cs typeface="Microsoft Sans Serif"/>
            </a:endParaRPr>
          </a:p>
          <a:p>
            <a:pPr marL="12700">
              <a:lnSpc>
                <a:spcPct val="100000"/>
              </a:lnSpc>
              <a:spcBef>
                <a:spcPts val="50"/>
              </a:spcBef>
            </a:pPr>
            <a:r>
              <a:rPr sz="650" spc="-15" dirty="0">
                <a:latin typeface="Microsoft Sans Serif"/>
                <a:cs typeface="Microsoft Sans Serif"/>
              </a:rPr>
              <a:t>X</a:t>
            </a:r>
            <a:r>
              <a:rPr sz="450" spc="-15" dirty="0">
                <a:latin typeface="Microsoft Sans Serif"/>
                <a:cs typeface="Microsoft Sans Serif"/>
              </a:rPr>
              <a:t>mi</a:t>
            </a:r>
            <a:r>
              <a:rPr sz="650" spc="-15" dirty="0">
                <a:latin typeface="Microsoft Sans Serif"/>
                <a:cs typeface="Microsoft Sans Serif"/>
              </a:rPr>
              <a:t>=X</a:t>
            </a:r>
            <a:r>
              <a:rPr sz="450" spc="-15" dirty="0">
                <a:latin typeface="Microsoft Sans Serif"/>
                <a:cs typeface="Microsoft Sans Serif"/>
              </a:rPr>
              <a:t>t</a:t>
            </a:r>
            <a:r>
              <a:rPr sz="650" spc="-15" dirty="0">
                <a:latin typeface="Microsoft Sans Serif"/>
                <a:cs typeface="Microsoft Sans Serif"/>
              </a:rPr>
              <a:t>+X</a:t>
            </a:r>
            <a:r>
              <a:rPr sz="450" spc="-15" dirty="0">
                <a:latin typeface="Microsoft Sans Serif"/>
                <a:cs typeface="Microsoft Sans Serif"/>
              </a:rPr>
              <a:t>S</a:t>
            </a:r>
            <a:endParaRPr sz="450">
              <a:latin typeface="Microsoft Sans Serif"/>
              <a:cs typeface="Microsoft Sans Serif"/>
            </a:endParaRPr>
          </a:p>
        </p:txBody>
      </p:sp>
      <p:sp>
        <p:nvSpPr>
          <p:cNvPr id="106" name="object 106"/>
          <p:cNvSpPr txBox="1"/>
          <p:nvPr/>
        </p:nvSpPr>
        <p:spPr>
          <a:xfrm>
            <a:off x="11606759" y="4639588"/>
            <a:ext cx="260020" cy="120546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sz="700" spc="-60" dirty="0">
                <a:latin typeface="Microsoft Sans Serif"/>
                <a:cs typeface="Microsoft Sans Serif"/>
              </a:rPr>
              <a:t>X</a:t>
            </a:r>
            <a:r>
              <a:rPr sz="450" spc="25" dirty="0">
                <a:latin typeface="Microsoft Sans Serif"/>
                <a:cs typeface="Microsoft Sans Serif"/>
              </a:rPr>
              <a:t>d</a:t>
            </a:r>
            <a:endParaRPr sz="450">
              <a:latin typeface="Microsoft Sans Serif"/>
              <a:cs typeface="Microsoft Sans Serif"/>
            </a:endParaRPr>
          </a:p>
        </p:txBody>
      </p:sp>
      <p:sp>
        <p:nvSpPr>
          <p:cNvPr id="107" name="object 107"/>
          <p:cNvSpPr txBox="1"/>
          <p:nvPr/>
        </p:nvSpPr>
        <p:spPr>
          <a:xfrm>
            <a:off x="12918046" y="4639588"/>
            <a:ext cx="226422" cy="120546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sz="700" spc="-60" dirty="0">
                <a:latin typeface="Microsoft Sans Serif"/>
                <a:cs typeface="Microsoft Sans Serif"/>
              </a:rPr>
              <a:t>X</a:t>
            </a:r>
            <a:r>
              <a:rPr sz="450" spc="35" dirty="0">
                <a:latin typeface="Microsoft Sans Serif"/>
                <a:cs typeface="Microsoft Sans Serif"/>
              </a:rPr>
              <a:t>t</a:t>
            </a:r>
            <a:endParaRPr sz="450">
              <a:latin typeface="Microsoft Sans Serif"/>
              <a:cs typeface="Microsoft Sans Serif"/>
            </a:endParaRPr>
          </a:p>
        </p:txBody>
      </p:sp>
      <p:sp>
        <p:nvSpPr>
          <p:cNvPr id="108" name="object 108"/>
          <p:cNvSpPr txBox="1"/>
          <p:nvPr/>
        </p:nvSpPr>
        <p:spPr>
          <a:xfrm>
            <a:off x="12388677" y="4808707"/>
            <a:ext cx="181137" cy="120546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sz="700" spc="-50" dirty="0">
                <a:latin typeface="Microsoft Sans Serif"/>
                <a:cs typeface="Microsoft Sans Serif"/>
              </a:rPr>
              <a:t>V</a:t>
            </a:r>
            <a:endParaRPr sz="700">
              <a:latin typeface="Microsoft Sans Serif"/>
              <a:cs typeface="Microsoft Sans Serif"/>
            </a:endParaRPr>
          </a:p>
        </p:txBody>
      </p:sp>
      <p:sp>
        <p:nvSpPr>
          <p:cNvPr id="109" name="object 109"/>
          <p:cNvSpPr txBox="1"/>
          <p:nvPr/>
        </p:nvSpPr>
        <p:spPr>
          <a:xfrm>
            <a:off x="9370086" y="5033748"/>
            <a:ext cx="2106450" cy="89768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sz="500" spc="10" dirty="0">
                <a:latin typeface="Microsoft Sans Serif"/>
                <a:cs typeface="Microsoft Sans Serif"/>
              </a:rPr>
              <a:t>Gráfico</a:t>
            </a:r>
            <a:r>
              <a:rPr sz="500" spc="-15" dirty="0">
                <a:latin typeface="Microsoft Sans Serif"/>
                <a:cs typeface="Microsoft Sans Serif"/>
              </a:rPr>
              <a:t> </a:t>
            </a:r>
            <a:r>
              <a:rPr sz="500" spc="-10" dirty="0">
                <a:latin typeface="Microsoft Sans Serif"/>
                <a:cs typeface="Microsoft Sans Serif"/>
              </a:rPr>
              <a:t>MW-MVAR</a:t>
            </a:r>
            <a:r>
              <a:rPr sz="500" spc="-15" dirty="0">
                <a:latin typeface="Microsoft Sans Serif"/>
                <a:cs typeface="Microsoft Sans Serif"/>
              </a:rPr>
              <a:t> </a:t>
            </a:r>
            <a:r>
              <a:rPr sz="500" spc="30" dirty="0">
                <a:latin typeface="Microsoft Sans Serif"/>
                <a:cs typeface="Microsoft Sans Serif"/>
              </a:rPr>
              <a:t>por</a:t>
            </a:r>
            <a:r>
              <a:rPr sz="500" spc="-15" dirty="0">
                <a:latin typeface="Microsoft Sans Serif"/>
                <a:cs typeface="Microsoft Sans Serif"/>
              </a:rPr>
              <a:t> </a:t>
            </a:r>
            <a:r>
              <a:rPr sz="500" spc="20" dirty="0">
                <a:latin typeface="Microsoft Sans Serif"/>
                <a:cs typeface="Microsoft Sans Serif"/>
              </a:rPr>
              <a:t>unidad</a:t>
            </a:r>
            <a:endParaRPr sz="500">
              <a:latin typeface="Microsoft Sans Serif"/>
              <a:cs typeface="Microsoft Sans Serif"/>
            </a:endParaRPr>
          </a:p>
        </p:txBody>
      </p:sp>
      <p:sp>
        <p:nvSpPr>
          <p:cNvPr id="110" name="object 110"/>
          <p:cNvSpPr txBox="1"/>
          <p:nvPr/>
        </p:nvSpPr>
        <p:spPr>
          <a:xfrm>
            <a:off x="12150209" y="5027398"/>
            <a:ext cx="1377521" cy="97463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sz="550" spc="-20" dirty="0">
                <a:latin typeface="Microsoft Sans Serif"/>
                <a:cs typeface="Microsoft Sans Serif"/>
              </a:rPr>
              <a:t>MVAR</a:t>
            </a:r>
            <a:r>
              <a:rPr sz="550" spc="-5" dirty="0">
                <a:latin typeface="Microsoft Sans Serif"/>
                <a:cs typeface="Microsoft Sans Serif"/>
              </a:rPr>
              <a:t> </a:t>
            </a:r>
            <a:r>
              <a:rPr sz="550" spc="30" dirty="0">
                <a:latin typeface="Microsoft Sans Serif"/>
                <a:cs typeface="Microsoft Sans Serif"/>
              </a:rPr>
              <a:t>por</a:t>
            </a:r>
            <a:r>
              <a:rPr sz="550" spc="-5" dirty="0">
                <a:latin typeface="Microsoft Sans Serif"/>
                <a:cs typeface="Microsoft Sans Serif"/>
              </a:rPr>
              <a:t> </a:t>
            </a:r>
            <a:r>
              <a:rPr sz="550" spc="25" dirty="0">
                <a:latin typeface="Microsoft Sans Serif"/>
                <a:cs typeface="Microsoft Sans Serif"/>
              </a:rPr>
              <a:t>unidad</a:t>
            </a:r>
            <a:endParaRPr sz="550">
              <a:latin typeface="Microsoft Sans Serif"/>
              <a:cs typeface="Microsoft Sans Serif"/>
            </a:endParaRPr>
          </a:p>
        </p:txBody>
      </p:sp>
      <p:sp>
        <p:nvSpPr>
          <p:cNvPr id="111" name="object 111"/>
          <p:cNvSpPr txBox="1"/>
          <p:nvPr/>
        </p:nvSpPr>
        <p:spPr>
          <a:xfrm>
            <a:off x="14313424" y="5538620"/>
            <a:ext cx="184059" cy="120546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sz="700" spc="-320" dirty="0">
                <a:latin typeface="Cambria"/>
                <a:cs typeface="Cambria"/>
              </a:rPr>
              <a:t>⎜⎜</a:t>
            </a:r>
            <a:endParaRPr sz="700">
              <a:latin typeface="Cambria"/>
              <a:cs typeface="Cambria"/>
            </a:endParaRPr>
          </a:p>
        </p:txBody>
      </p:sp>
      <p:sp>
        <p:nvSpPr>
          <p:cNvPr id="112" name="object 112"/>
          <p:cNvSpPr txBox="1"/>
          <p:nvPr/>
        </p:nvSpPr>
        <p:spPr>
          <a:xfrm>
            <a:off x="14313425" y="5616359"/>
            <a:ext cx="241030" cy="120546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sz="700" spc="-320" dirty="0">
                <a:latin typeface="Cambria"/>
                <a:cs typeface="Cambria"/>
              </a:rPr>
              <a:t>⎝</a:t>
            </a:r>
            <a:r>
              <a:rPr sz="700" spc="-60" dirty="0">
                <a:latin typeface="Microsoft Sans Serif"/>
                <a:cs typeface="Microsoft Sans Serif"/>
              </a:rPr>
              <a:t>X</a:t>
            </a:r>
            <a:endParaRPr sz="700">
              <a:latin typeface="Microsoft Sans Serif"/>
              <a:cs typeface="Microsoft Sans Serif"/>
            </a:endParaRPr>
          </a:p>
        </p:txBody>
      </p:sp>
      <p:sp>
        <p:nvSpPr>
          <p:cNvPr id="113" name="object 113"/>
          <p:cNvSpPr txBox="1"/>
          <p:nvPr/>
        </p:nvSpPr>
        <p:spPr>
          <a:xfrm>
            <a:off x="14461229" y="5456330"/>
            <a:ext cx="857481" cy="120546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38100">
              <a:lnSpc>
                <a:spcPct val="100000"/>
              </a:lnSpc>
              <a:spcBef>
                <a:spcPts val="100"/>
              </a:spcBef>
            </a:pPr>
            <a:r>
              <a:rPr sz="700" spc="10" dirty="0">
                <a:latin typeface="Microsoft Sans Serif"/>
                <a:cs typeface="Microsoft Sans Serif"/>
              </a:rPr>
              <a:t>1 </a:t>
            </a:r>
            <a:r>
              <a:rPr sz="700" spc="55" dirty="0">
                <a:latin typeface="Microsoft Sans Serif"/>
                <a:cs typeface="Microsoft Sans Serif"/>
              </a:rPr>
              <a:t> </a:t>
            </a:r>
            <a:r>
              <a:rPr sz="1050" spc="-15" baseline="-35714" dirty="0">
                <a:latin typeface="Microsoft Sans Serif"/>
                <a:cs typeface="Microsoft Sans Serif"/>
              </a:rPr>
              <a:t>+</a:t>
            </a:r>
            <a:r>
              <a:rPr sz="1050" spc="-7" baseline="-35714" dirty="0">
                <a:latin typeface="Microsoft Sans Serif"/>
                <a:cs typeface="Microsoft Sans Serif"/>
              </a:rPr>
              <a:t> </a:t>
            </a:r>
            <a:r>
              <a:rPr sz="1050" spc="-480" baseline="-35714" dirty="0">
                <a:latin typeface="Cambria"/>
                <a:cs typeface="Cambria"/>
              </a:rPr>
              <a:t>⎟</a:t>
            </a:r>
            <a:r>
              <a:rPr sz="1050" spc="-97" baseline="-35714" dirty="0">
                <a:latin typeface="Cambria"/>
                <a:cs typeface="Cambria"/>
              </a:rPr>
              <a:t> </a:t>
            </a:r>
            <a:r>
              <a:rPr sz="700" spc="10" dirty="0">
                <a:latin typeface="Microsoft Sans Serif"/>
                <a:cs typeface="Microsoft Sans Serif"/>
              </a:rPr>
              <a:t>1</a:t>
            </a:r>
            <a:r>
              <a:rPr sz="700" spc="-320" dirty="0">
                <a:latin typeface="Cambria"/>
                <a:cs typeface="Cambria"/>
              </a:rPr>
              <a:t>⎞</a:t>
            </a:r>
            <a:endParaRPr sz="700">
              <a:latin typeface="Cambria"/>
              <a:cs typeface="Cambria"/>
            </a:endParaRPr>
          </a:p>
        </p:txBody>
      </p:sp>
      <p:sp>
        <p:nvSpPr>
          <p:cNvPr id="114" name="object 114"/>
          <p:cNvSpPr txBox="1"/>
          <p:nvPr/>
        </p:nvSpPr>
        <p:spPr>
          <a:xfrm>
            <a:off x="11498002" y="5599530"/>
            <a:ext cx="197206" cy="120546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sz="450" spc="5" dirty="0">
                <a:latin typeface="Microsoft Sans Serif"/>
                <a:cs typeface="Microsoft Sans Serif"/>
              </a:rPr>
              <a:t>2</a:t>
            </a:r>
            <a:r>
              <a:rPr sz="700" spc="-320" dirty="0">
                <a:latin typeface="Cambria"/>
                <a:cs typeface="Cambria"/>
              </a:rPr>
              <a:t>⎛</a:t>
            </a:r>
            <a:endParaRPr sz="700">
              <a:latin typeface="Cambria"/>
              <a:cs typeface="Cambria"/>
            </a:endParaRPr>
          </a:p>
        </p:txBody>
      </p:sp>
      <p:sp>
        <p:nvSpPr>
          <p:cNvPr id="115" name="object 115"/>
          <p:cNvSpPr txBox="1"/>
          <p:nvPr/>
        </p:nvSpPr>
        <p:spPr>
          <a:xfrm>
            <a:off x="11350933" y="5639220"/>
            <a:ext cx="574086" cy="120546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sz="700" u="sng" spc="-50" dirty="0">
                <a:uFill>
                  <a:solidFill>
                    <a:srgbClr val="000000"/>
                  </a:solidFill>
                </a:uFill>
                <a:latin typeface="Microsoft Sans Serif"/>
                <a:cs typeface="Microsoft Sans Serif"/>
              </a:rPr>
              <a:t>V  </a:t>
            </a:r>
            <a:r>
              <a:rPr sz="700" u="sng" spc="-90" dirty="0">
                <a:uFill>
                  <a:solidFill>
                    <a:srgbClr val="000000"/>
                  </a:solidFill>
                </a:uFill>
                <a:latin typeface="Microsoft Sans Serif"/>
                <a:cs typeface="Microsoft Sans Serif"/>
              </a:rPr>
              <a:t> </a:t>
            </a:r>
            <a:r>
              <a:rPr sz="700" dirty="0">
                <a:latin typeface="Microsoft Sans Serif"/>
                <a:cs typeface="Microsoft Sans Serif"/>
              </a:rPr>
              <a:t>  </a:t>
            </a:r>
            <a:r>
              <a:rPr sz="700" spc="-70" dirty="0">
                <a:latin typeface="Microsoft Sans Serif"/>
                <a:cs typeface="Microsoft Sans Serif"/>
              </a:rPr>
              <a:t> </a:t>
            </a:r>
            <a:r>
              <a:rPr sz="700" u="sng" dirty="0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 </a:t>
            </a:r>
            <a:r>
              <a:rPr sz="700" u="sng" spc="-15" dirty="0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 </a:t>
            </a:r>
            <a:endParaRPr sz="700">
              <a:latin typeface="Times New Roman"/>
              <a:cs typeface="Times New Roman"/>
            </a:endParaRPr>
          </a:p>
        </p:txBody>
      </p:sp>
      <p:sp>
        <p:nvSpPr>
          <p:cNvPr id="116" name="object 116"/>
          <p:cNvSpPr txBox="1"/>
          <p:nvPr/>
        </p:nvSpPr>
        <p:spPr>
          <a:xfrm>
            <a:off x="11851974" y="5639220"/>
            <a:ext cx="670500" cy="120546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sz="700" u="sng" spc="10" dirty="0">
                <a:uFill>
                  <a:solidFill>
                    <a:srgbClr val="000000"/>
                  </a:solidFill>
                </a:uFill>
                <a:latin typeface="Microsoft Sans Serif"/>
                <a:cs typeface="Microsoft Sans Serif"/>
              </a:rPr>
              <a:t>1</a:t>
            </a:r>
            <a:r>
              <a:rPr sz="700" spc="10" dirty="0">
                <a:latin typeface="Microsoft Sans Serif"/>
                <a:cs typeface="Microsoft Sans Serif"/>
              </a:rPr>
              <a:t>    </a:t>
            </a:r>
            <a:r>
              <a:rPr sz="700" spc="25" dirty="0">
                <a:latin typeface="Microsoft Sans Serif"/>
                <a:cs typeface="Microsoft Sans Serif"/>
              </a:rPr>
              <a:t> </a:t>
            </a:r>
            <a:r>
              <a:rPr sz="700" u="sng" dirty="0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 </a:t>
            </a:r>
            <a:r>
              <a:rPr sz="700" u="sng" spc="-15" dirty="0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 </a:t>
            </a:r>
            <a:r>
              <a:rPr sz="700" u="sng" spc="10" dirty="0">
                <a:uFill>
                  <a:solidFill>
                    <a:srgbClr val="000000"/>
                  </a:solidFill>
                </a:uFill>
                <a:latin typeface="Microsoft Sans Serif"/>
                <a:cs typeface="Microsoft Sans Serif"/>
              </a:rPr>
              <a:t>1</a:t>
            </a:r>
            <a:endParaRPr sz="700">
              <a:latin typeface="Microsoft Sans Serif"/>
              <a:cs typeface="Microsoft Sans Serif"/>
            </a:endParaRPr>
          </a:p>
        </p:txBody>
      </p:sp>
      <p:sp>
        <p:nvSpPr>
          <p:cNvPr id="117" name="object 117"/>
          <p:cNvSpPr txBox="1"/>
          <p:nvPr/>
        </p:nvSpPr>
        <p:spPr>
          <a:xfrm>
            <a:off x="12564334" y="5625487"/>
            <a:ext cx="121245" cy="120546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sz="700" spc="-320" dirty="0">
                <a:latin typeface="Cambria"/>
                <a:cs typeface="Cambria"/>
              </a:rPr>
              <a:t>⎞</a:t>
            </a:r>
            <a:endParaRPr sz="700">
              <a:latin typeface="Cambria"/>
              <a:cs typeface="Cambria"/>
            </a:endParaRPr>
          </a:p>
        </p:txBody>
      </p:sp>
      <p:sp>
        <p:nvSpPr>
          <p:cNvPr id="118" name="object 118"/>
          <p:cNvSpPr txBox="1"/>
          <p:nvPr/>
        </p:nvSpPr>
        <p:spPr>
          <a:xfrm>
            <a:off x="12280189" y="5765724"/>
            <a:ext cx="211814" cy="120546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sz="700" spc="-60" dirty="0">
                <a:latin typeface="Microsoft Sans Serif"/>
                <a:cs typeface="Microsoft Sans Serif"/>
              </a:rPr>
              <a:t>X</a:t>
            </a:r>
            <a:r>
              <a:rPr sz="700" spc="-445" dirty="0">
                <a:latin typeface="Cambria"/>
                <a:cs typeface="Cambria"/>
              </a:rPr>
              <a:t>⎟</a:t>
            </a:r>
            <a:endParaRPr sz="700">
              <a:latin typeface="Cambria"/>
              <a:cs typeface="Cambria"/>
            </a:endParaRPr>
          </a:p>
        </p:txBody>
      </p:sp>
      <p:sp>
        <p:nvSpPr>
          <p:cNvPr id="119" name="object 119"/>
          <p:cNvSpPr txBox="1"/>
          <p:nvPr/>
        </p:nvSpPr>
        <p:spPr>
          <a:xfrm>
            <a:off x="12427342" y="5790002"/>
            <a:ext cx="203049" cy="120546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sz="450" spc="25" dirty="0">
                <a:latin typeface="Microsoft Sans Serif"/>
                <a:cs typeface="Microsoft Sans Serif"/>
              </a:rPr>
              <a:t>d</a:t>
            </a:r>
            <a:r>
              <a:rPr sz="700" spc="-320" dirty="0">
                <a:latin typeface="Cambria"/>
                <a:cs typeface="Cambria"/>
              </a:rPr>
              <a:t>⎠</a:t>
            </a:r>
            <a:endParaRPr sz="700">
              <a:latin typeface="Cambria"/>
              <a:cs typeface="Cambria"/>
            </a:endParaRPr>
          </a:p>
        </p:txBody>
      </p:sp>
      <p:sp>
        <p:nvSpPr>
          <p:cNvPr id="120" name="object 120"/>
          <p:cNvSpPr txBox="1"/>
          <p:nvPr/>
        </p:nvSpPr>
        <p:spPr>
          <a:xfrm>
            <a:off x="14015379" y="5355617"/>
            <a:ext cx="319912" cy="181973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40005" marR="5080" indent="-27940">
              <a:lnSpc>
                <a:spcPct val="157200"/>
              </a:lnSpc>
              <a:spcBef>
                <a:spcPts val="100"/>
              </a:spcBef>
            </a:pPr>
            <a:r>
              <a:rPr sz="700" spc="-50" dirty="0">
                <a:latin typeface="Microsoft Sans Serif"/>
                <a:cs typeface="Microsoft Sans Serif"/>
              </a:rPr>
              <a:t>V</a:t>
            </a:r>
            <a:r>
              <a:rPr sz="450" spc="5" dirty="0">
                <a:latin typeface="Microsoft Sans Serif"/>
                <a:cs typeface="Microsoft Sans Serif"/>
              </a:rPr>
              <a:t>2</a:t>
            </a:r>
            <a:r>
              <a:rPr sz="700" spc="-170" dirty="0">
                <a:latin typeface="Cambria"/>
                <a:cs typeface="Cambria"/>
              </a:rPr>
              <a:t>⎛  </a:t>
            </a:r>
            <a:r>
              <a:rPr sz="700" spc="10" dirty="0">
                <a:latin typeface="Microsoft Sans Serif"/>
                <a:cs typeface="Microsoft Sans Serif"/>
              </a:rPr>
              <a:t>2</a:t>
            </a:r>
            <a:endParaRPr sz="700">
              <a:latin typeface="Microsoft Sans Serif"/>
              <a:cs typeface="Microsoft Sans Serif"/>
            </a:endParaRPr>
          </a:p>
        </p:txBody>
      </p:sp>
      <p:sp>
        <p:nvSpPr>
          <p:cNvPr id="121" name="object 121"/>
          <p:cNvSpPr txBox="1"/>
          <p:nvPr/>
        </p:nvSpPr>
        <p:spPr>
          <a:xfrm>
            <a:off x="14593863" y="5640430"/>
            <a:ext cx="216196" cy="82074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sz="450" spc="25" dirty="0">
                <a:latin typeface="Microsoft Sans Serif"/>
                <a:cs typeface="Microsoft Sans Serif"/>
              </a:rPr>
              <a:t>mi</a:t>
            </a:r>
            <a:endParaRPr sz="450">
              <a:latin typeface="Microsoft Sans Serif"/>
              <a:cs typeface="Microsoft Sans Serif"/>
            </a:endParaRPr>
          </a:p>
        </p:txBody>
      </p:sp>
      <p:sp>
        <p:nvSpPr>
          <p:cNvPr id="122" name="object 122"/>
          <p:cNvSpPr txBox="1"/>
          <p:nvPr/>
        </p:nvSpPr>
        <p:spPr>
          <a:xfrm>
            <a:off x="14900575" y="5584342"/>
            <a:ext cx="451383" cy="120546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38100">
              <a:lnSpc>
                <a:spcPct val="100000"/>
              </a:lnSpc>
              <a:spcBef>
                <a:spcPts val="100"/>
              </a:spcBef>
            </a:pPr>
            <a:r>
              <a:rPr sz="700" spc="-210" dirty="0">
                <a:latin typeface="Microsoft Sans Serif"/>
                <a:cs typeface="Microsoft Sans Serif"/>
              </a:rPr>
              <a:t>X</a:t>
            </a:r>
            <a:r>
              <a:rPr sz="700" spc="-210" dirty="0">
                <a:latin typeface="Cambria"/>
                <a:cs typeface="Cambria"/>
              </a:rPr>
              <a:t>⎟</a:t>
            </a:r>
            <a:r>
              <a:rPr sz="675" spc="-315" baseline="-24691" dirty="0">
                <a:latin typeface="Microsoft Sans Serif"/>
                <a:cs typeface="Microsoft Sans Serif"/>
              </a:rPr>
              <a:t>d</a:t>
            </a:r>
            <a:r>
              <a:rPr sz="1050" spc="-315" baseline="-15873" dirty="0">
                <a:latin typeface="Cambria"/>
                <a:cs typeface="Cambria"/>
              </a:rPr>
              <a:t>⎠</a:t>
            </a:r>
            <a:endParaRPr sz="1050" baseline="-15873">
              <a:latin typeface="Cambria"/>
              <a:cs typeface="Cambria"/>
            </a:endParaRPr>
          </a:p>
        </p:txBody>
      </p:sp>
      <p:sp>
        <p:nvSpPr>
          <p:cNvPr id="123" name="object 123"/>
          <p:cNvSpPr txBox="1"/>
          <p:nvPr/>
        </p:nvSpPr>
        <p:spPr>
          <a:xfrm>
            <a:off x="11414014" y="5765724"/>
            <a:ext cx="238108" cy="120546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sz="700" spc="10" dirty="0">
                <a:latin typeface="Microsoft Sans Serif"/>
                <a:cs typeface="Microsoft Sans Serif"/>
              </a:rPr>
              <a:t>2</a:t>
            </a:r>
            <a:r>
              <a:rPr sz="700" spc="-320" dirty="0">
                <a:latin typeface="Cambria"/>
                <a:cs typeface="Cambria"/>
              </a:rPr>
              <a:t>⎜</a:t>
            </a:r>
            <a:endParaRPr sz="700">
              <a:latin typeface="Cambria"/>
              <a:cs typeface="Cambria"/>
            </a:endParaRPr>
          </a:p>
        </p:txBody>
      </p:sp>
      <p:sp>
        <p:nvSpPr>
          <p:cNvPr id="124" name="object 124"/>
          <p:cNvSpPr txBox="1"/>
          <p:nvPr/>
        </p:nvSpPr>
        <p:spPr>
          <a:xfrm>
            <a:off x="11645417" y="5797686"/>
            <a:ext cx="398794" cy="120546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sz="700" spc="-320" dirty="0">
                <a:latin typeface="Cambria"/>
                <a:cs typeface="Cambria"/>
              </a:rPr>
              <a:t>⎝</a:t>
            </a:r>
            <a:r>
              <a:rPr sz="700" spc="-60" dirty="0">
                <a:latin typeface="Microsoft Sans Serif"/>
                <a:cs typeface="Microsoft Sans Serif"/>
              </a:rPr>
              <a:t>X</a:t>
            </a:r>
            <a:r>
              <a:rPr sz="450" spc="25" dirty="0">
                <a:latin typeface="Microsoft Sans Serif"/>
                <a:cs typeface="Microsoft Sans Serif"/>
              </a:rPr>
              <a:t>mi</a:t>
            </a:r>
            <a:endParaRPr sz="450">
              <a:latin typeface="Microsoft Sans Serif"/>
              <a:cs typeface="Microsoft Sans Serif"/>
            </a:endParaRPr>
          </a:p>
        </p:txBody>
      </p:sp>
      <p:sp>
        <p:nvSpPr>
          <p:cNvPr id="125" name="object 125"/>
          <p:cNvSpPr txBox="1"/>
          <p:nvPr/>
        </p:nvSpPr>
        <p:spPr>
          <a:xfrm>
            <a:off x="11645416" y="5700183"/>
            <a:ext cx="1040079" cy="120546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  <a:tabLst>
                <a:tab pos="208915" algn="l"/>
                <a:tab pos="411480" algn="l"/>
              </a:tabLst>
            </a:pPr>
            <a:r>
              <a:rPr sz="700" spc="-320" dirty="0">
                <a:latin typeface="Cambria"/>
                <a:cs typeface="Cambria"/>
              </a:rPr>
              <a:t>⎜	</a:t>
            </a:r>
            <a:r>
              <a:rPr sz="700" spc="55" dirty="0">
                <a:latin typeface="Cambria"/>
                <a:cs typeface="Cambria"/>
              </a:rPr>
              <a:t>−	</a:t>
            </a:r>
            <a:r>
              <a:rPr sz="700" spc="-320" dirty="0">
                <a:latin typeface="Cambria"/>
                <a:cs typeface="Cambria"/>
              </a:rPr>
              <a:t>⎟</a:t>
            </a:r>
            <a:endParaRPr sz="700">
              <a:latin typeface="Cambria"/>
              <a:cs typeface="Cambria"/>
            </a:endParaRPr>
          </a:p>
        </p:txBody>
      </p:sp>
      <p:sp>
        <p:nvSpPr>
          <p:cNvPr id="126" name="object 126"/>
          <p:cNvSpPr txBox="1"/>
          <p:nvPr/>
        </p:nvSpPr>
        <p:spPr>
          <a:xfrm>
            <a:off x="2771964" y="5829789"/>
            <a:ext cx="698255" cy="170111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08585" marR="5080" indent="-96520">
              <a:lnSpc>
                <a:spcPct val="145700"/>
              </a:lnSpc>
              <a:spcBef>
                <a:spcPts val="100"/>
              </a:spcBef>
            </a:pPr>
            <a:r>
              <a:rPr sz="300" spc="15" dirty="0">
                <a:latin typeface="Microsoft Sans Serif"/>
                <a:cs typeface="Microsoft Sans Serif"/>
              </a:rPr>
              <a:t>mi</a:t>
            </a:r>
            <a:r>
              <a:rPr sz="200" spc="10" dirty="0">
                <a:latin typeface="Microsoft Sans Serif"/>
                <a:cs typeface="Microsoft Sans Serif"/>
              </a:rPr>
              <a:t>gramo  </a:t>
            </a:r>
            <a:r>
              <a:rPr sz="200" spc="-5" dirty="0">
                <a:latin typeface="Microsoft Sans Serif"/>
                <a:cs typeface="Microsoft Sans Serif"/>
              </a:rPr>
              <a:t> </a:t>
            </a:r>
            <a:r>
              <a:rPr sz="700" spc="45" dirty="0">
                <a:latin typeface="Microsoft Sans Serif"/>
                <a:cs typeface="Microsoft Sans Serif"/>
              </a:rPr>
              <a:t>mi</a:t>
            </a:r>
            <a:r>
              <a:rPr sz="450" spc="-10" dirty="0">
                <a:latin typeface="Microsoft Sans Serif"/>
                <a:cs typeface="Microsoft Sans Serif"/>
              </a:rPr>
              <a:t>s  </a:t>
            </a:r>
            <a:r>
              <a:rPr sz="700" spc="-60" dirty="0">
                <a:latin typeface="Microsoft Sans Serif"/>
                <a:cs typeface="Microsoft Sans Serif"/>
              </a:rPr>
              <a:t>X</a:t>
            </a:r>
            <a:endParaRPr sz="700">
              <a:latin typeface="Microsoft Sans Serif"/>
              <a:cs typeface="Microsoft Sans Serif"/>
            </a:endParaRPr>
          </a:p>
        </p:txBody>
      </p:sp>
      <p:sp>
        <p:nvSpPr>
          <p:cNvPr id="127" name="object 127"/>
          <p:cNvSpPr txBox="1"/>
          <p:nvPr/>
        </p:nvSpPr>
        <p:spPr>
          <a:xfrm>
            <a:off x="2281162" y="6002032"/>
            <a:ext cx="444079" cy="74379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sz="400" spc="-20" dirty="0">
                <a:latin typeface="Microsoft Sans Serif"/>
                <a:cs typeface="Microsoft Sans Serif"/>
              </a:rPr>
              <a:t>PAG</a:t>
            </a:r>
            <a:r>
              <a:rPr sz="250" spc="15" dirty="0">
                <a:latin typeface="Microsoft Sans Serif"/>
                <a:cs typeface="Microsoft Sans Serif"/>
              </a:rPr>
              <a:t>mi</a:t>
            </a:r>
            <a:r>
              <a:rPr sz="400" spc="-5" dirty="0">
                <a:latin typeface="Microsoft Sans Serif"/>
                <a:cs typeface="Microsoft Sans Serif"/>
              </a:rPr>
              <a:t>=</a:t>
            </a:r>
            <a:endParaRPr sz="400">
              <a:latin typeface="Microsoft Sans Serif"/>
              <a:cs typeface="Microsoft Sans Serif"/>
            </a:endParaRPr>
          </a:p>
        </p:txBody>
      </p:sp>
      <p:sp>
        <p:nvSpPr>
          <p:cNvPr id="128" name="object 128"/>
          <p:cNvSpPr txBox="1"/>
          <p:nvPr/>
        </p:nvSpPr>
        <p:spPr>
          <a:xfrm>
            <a:off x="3430675" y="5916978"/>
            <a:ext cx="1114579" cy="166712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218440">
              <a:lnSpc>
                <a:spcPts val="875"/>
              </a:lnSpc>
              <a:spcBef>
                <a:spcPts val="100"/>
              </a:spcBef>
            </a:pPr>
            <a:r>
              <a:rPr sz="200" spc="10" dirty="0">
                <a:latin typeface="Microsoft Sans Serif"/>
                <a:cs typeface="Microsoft Sans Serif"/>
              </a:rPr>
              <a:t>gramo</a:t>
            </a:r>
            <a:r>
              <a:rPr sz="300" spc="20" dirty="0">
                <a:latin typeface="Cambria"/>
                <a:cs typeface="Cambria"/>
              </a:rPr>
              <a:t>−  </a:t>
            </a:r>
            <a:r>
              <a:rPr sz="300" spc="-15" dirty="0">
                <a:latin typeface="Cambria"/>
                <a:cs typeface="Cambria"/>
              </a:rPr>
              <a:t> </a:t>
            </a:r>
            <a:r>
              <a:rPr sz="700" spc="25" dirty="0">
                <a:latin typeface="Microsoft Sans Serif"/>
                <a:cs typeface="Microsoft Sans Serif"/>
              </a:rPr>
              <a:t>θ</a:t>
            </a:r>
            <a:r>
              <a:rPr sz="450" spc="-10" dirty="0">
                <a:latin typeface="Microsoft Sans Serif"/>
                <a:cs typeface="Microsoft Sans Serif"/>
              </a:rPr>
              <a:t>s</a:t>
            </a:r>
            <a:r>
              <a:rPr sz="1250" spc="-45" dirty="0">
                <a:latin typeface="Microsoft Sans Serif"/>
                <a:cs typeface="Microsoft Sans Serif"/>
              </a:rPr>
              <a:t>)</a:t>
            </a:r>
            <a:endParaRPr sz="1250">
              <a:latin typeface="Microsoft Sans Serif"/>
              <a:cs typeface="Microsoft Sans Serif"/>
            </a:endParaRPr>
          </a:p>
          <a:p>
            <a:pPr marL="12700">
              <a:lnSpc>
                <a:spcPts val="305"/>
              </a:lnSpc>
            </a:pPr>
            <a:r>
              <a:rPr sz="300" spc="5" dirty="0">
                <a:latin typeface="Microsoft Sans Serif"/>
                <a:cs typeface="Microsoft Sans Serif"/>
              </a:rPr>
              <a:t>pecado</a:t>
            </a:r>
            <a:r>
              <a:rPr sz="550" spc="5" dirty="0">
                <a:latin typeface="Microsoft Sans Serif"/>
                <a:cs typeface="Microsoft Sans Serif"/>
              </a:rPr>
              <a:t>(</a:t>
            </a:r>
            <a:r>
              <a:rPr sz="300" spc="5" dirty="0">
                <a:latin typeface="Microsoft Sans Serif"/>
                <a:cs typeface="Microsoft Sans Serif"/>
              </a:rPr>
              <a:t>θ</a:t>
            </a:r>
            <a:endParaRPr sz="300">
              <a:latin typeface="Microsoft Sans Serif"/>
              <a:cs typeface="Microsoft Sans Serif"/>
            </a:endParaRPr>
          </a:p>
        </p:txBody>
      </p:sp>
      <p:sp>
        <p:nvSpPr>
          <p:cNvPr id="129" name="object 129"/>
          <p:cNvSpPr txBox="1"/>
          <p:nvPr/>
        </p:nvSpPr>
        <p:spPr>
          <a:xfrm>
            <a:off x="14919836" y="6126472"/>
            <a:ext cx="1121883" cy="89768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sz="500" spc="15" dirty="0">
                <a:latin typeface="Microsoft Sans Serif"/>
                <a:cs typeface="Microsoft Sans Serif"/>
              </a:rPr>
              <a:t>MW</a:t>
            </a:r>
            <a:r>
              <a:rPr sz="500" spc="-35" dirty="0">
                <a:latin typeface="Microsoft Sans Serif"/>
                <a:cs typeface="Microsoft Sans Serif"/>
              </a:rPr>
              <a:t> </a:t>
            </a:r>
            <a:r>
              <a:rPr sz="500" spc="30" dirty="0">
                <a:latin typeface="Microsoft Sans Serif"/>
                <a:cs typeface="Microsoft Sans Serif"/>
              </a:rPr>
              <a:t>por</a:t>
            </a:r>
            <a:r>
              <a:rPr sz="500" spc="-30" dirty="0">
                <a:latin typeface="Microsoft Sans Serif"/>
                <a:cs typeface="Microsoft Sans Serif"/>
              </a:rPr>
              <a:t> </a:t>
            </a:r>
            <a:r>
              <a:rPr sz="500" spc="20" dirty="0">
                <a:latin typeface="Microsoft Sans Serif"/>
                <a:cs typeface="Microsoft Sans Serif"/>
              </a:rPr>
              <a:t>unidad</a:t>
            </a:r>
            <a:endParaRPr sz="500">
              <a:latin typeface="Microsoft Sans Serif"/>
              <a:cs typeface="Microsoft Sans Serif"/>
            </a:endParaRPr>
          </a:p>
        </p:txBody>
      </p:sp>
      <p:sp>
        <p:nvSpPr>
          <p:cNvPr id="130" name="object 130"/>
          <p:cNvSpPr txBox="1"/>
          <p:nvPr/>
        </p:nvSpPr>
        <p:spPr>
          <a:xfrm>
            <a:off x="9366501" y="6594571"/>
            <a:ext cx="1601021" cy="82074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sz="450" spc="5" dirty="0">
                <a:latin typeface="Microsoft Sans Serif"/>
                <a:cs typeface="Microsoft Sans Serif"/>
              </a:rPr>
              <a:t>Trazado</a:t>
            </a:r>
            <a:r>
              <a:rPr sz="450" spc="-15" dirty="0">
                <a:latin typeface="Microsoft Sans Serif"/>
                <a:cs typeface="Microsoft Sans Serif"/>
              </a:rPr>
              <a:t> </a:t>
            </a:r>
            <a:r>
              <a:rPr sz="450" spc="10" dirty="0">
                <a:latin typeface="Microsoft Sans Serif"/>
                <a:cs typeface="Microsoft Sans Serif"/>
              </a:rPr>
              <a:t>del</a:t>
            </a:r>
            <a:r>
              <a:rPr sz="450" spc="-10" dirty="0">
                <a:latin typeface="Microsoft Sans Serif"/>
                <a:cs typeface="Microsoft Sans Serif"/>
              </a:rPr>
              <a:t> </a:t>
            </a:r>
            <a:r>
              <a:rPr sz="450" spc="15" dirty="0">
                <a:latin typeface="Microsoft Sans Serif"/>
                <a:cs typeface="Microsoft Sans Serif"/>
              </a:rPr>
              <a:t>diagrama</a:t>
            </a:r>
            <a:r>
              <a:rPr sz="450" spc="-15" dirty="0">
                <a:latin typeface="Microsoft Sans Serif"/>
                <a:cs typeface="Microsoft Sans Serif"/>
              </a:rPr>
              <a:t> </a:t>
            </a:r>
            <a:r>
              <a:rPr sz="450" spc="-45" dirty="0">
                <a:latin typeface="Microsoft Sans Serif"/>
                <a:cs typeface="Microsoft Sans Serif"/>
              </a:rPr>
              <a:t>RX</a:t>
            </a:r>
            <a:endParaRPr sz="450">
              <a:latin typeface="Microsoft Sans Serif"/>
              <a:cs typeface="Microsoft Sans Serif"/>
            </a:endParaRPr>
          </a:p>
        </p:txBody>
      </p:sp>
      <p:sp>
        <p:nvSpPr>
          <p:cNvPr id="131" name="object 131"/>
          <p:cNvSpPr txBox="1"/>
          <p:nvPr/>
        </p:nvSpPr>
        <p:spPr>
          <a:xfrm>
            <a:off x="12094069" y="6565882"/>
            <a:ext cx="179677" cy="120546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sz="700" spc="-60" dirty="0">
                <a:latin typeface="Microsoft Sans Serif"/>
                <a:cs typeface="Microsoft Sans Serif"/>
              </a:rPr>
              <a:t>X</a:t>
            </a:r>
            <a:endParaRPr sz="700">
              <a:latin typeface="Microsoft Sans Serif"/>
              <a:cs typeface="Microsoft Sans Serif"/>
            </a:endParaRPr>
          </a:p>
        </p:txBody>
      </p:sp>
      <p:sp>
        <p:nvSpPr>
          <p:cNvPr id="132" name="object 132"/>
          <p:cNvSpPr txBox="1"/>
          <p:nvPr/>
        </p:nvSpPr>
        <p:spPr>
          <a:xfrm>
            <a:off x="1415188" y="6966139"/>
            <a:ext cx="5977534" cy="89768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sz="500" spc="-5" dirty="0">
                <a:latin typeface="Microsoft Sans Serif"/>
                <a:cs typeface="Microsoft Sans Serif"/>
              </a:rPr>
              <a:t>Fig. </a:t>
            </a:r>
            <a:r>
              <a:rPr sz="500" dirty="0">
                <a:latin typeface="Microsoft Sans Serif"/>
                <a:cs typeface="Microsoft Sans Serif"/>
              </a:rPr>
              <a:t>13. </a:t>
            </a:r>
            <a:r>
              <a:rPr sz="500" spc="-25" dirty="0">
                <a:latin typeface="Microsoft Sans Serif"/>
                <a:cs typeface="Microsoft Sans Serif"/>
              </a:rPr>
              <a:t>El</a:t>
            </a:r>
            <a:r>
              <a:rPr sz="500" spc="-5" dirty="0">
                <a:latin typeface="Microsoft Sans Serif"/>
                <a:cs typeface="Microsoft Sans Serif"/>
              </a:rPr>
              <a:t> </a:t>
            </a:r>
            <a:r>
              <a:rPr sz="500" spc="5" dirty="0">
                <a:latin typeface="Microsoft Sans Serif"/>
                <a:cs typeface="Microsoft Sans Serif"/>
              </a:rPr>
              <a:t>análisis</a:t>
            </a:r>
            <a:r>
              <a:rPr sz="500" dirty="0">
                <a:latin typeface="Microsoft Sans Serif"/>
                <a:cs typeface="Microsoft Sans Serif"/>
              </a:rPr>
              <a:t> </a:t>
            </a:r>
            <a:r>
              <a:rPr sz="500" spc="15" dirty="0">
                <a:latin typeface="Microsoft Sans Serif"/>
                <a:cs typeface="Microsoft Sans Serif"/>
              </a:rPr>
              <a:t>del</a:t>
            </a:r>
            <a:r>
              <a:rPr sz="500" dirty="0">
                <a:latin typeface="Microsoft Sans Serif"/>
                <a:cs typeface="Microsoft Sans Serif"/>
              </a:rPr>
              <a:t> </a:t>
            </a:r>
            <a:r>
              <a:rPr sz="500" spc="20" dirty="0">
                <a:latin typeface="Microsoft Sans Serif"/>
                <a:cs typeface="Microsoft Sans Serif"/>
              </a:rPr>
              <a:t>ángulo</a:t>
            </a:r>
            <a:r>
              <a:rPr sz="500" spc="-5" dirty="0">
                <a:latin typeface="Microsoft Sans Serif"/>
                <a:cs typeface="Microsoft Sans Serif"/>
              </a:rPr>
              <a:t> </a:t>
            </a:r>
            <a:r>
              <a:rPr sz="500" spc="15" dirty="0">
                <a:latin typeface="Microsoft Sans Serif"/>
                <a:cs typeface="Microsoft Sans Serif"/>
              </a:rPr>
              <a:t>de</a:t>
            </a:r>
            <a:r>
              <a:rPr sz="500" dirty="0">
                <a:latin typeface="Microsoft Sans Serif"/>
                <a:cs typeface="Microsoft Sans Serif"/>
              </a:rPr>
              <a:t> </a:t>
            </a:r>
            <a:r>
              <a:rPr sz="500" spc="15" dirty="0">
                <a:latin typeface="Microsoft Sans Serif"/>
                <a:cs typeface="Microsoft Sans Serif"/>
              </a:rPr>
              <a:t>potencia</a:t>
            </a:r>
            <a:r>
              <a:rPr sz="500" spc="-5" dirty="0">
                <a:latin typeface="Microsoft Sans Serif"/>
                <a:cs typeface="Microsoft Sans Serif"/>
              </a:rPr>
              <a:t> </a:t>
            </a:r>
            <a:r>
              <a:rPr sz="500" spc="20" dirty="0">
                <a:latin typeface="Microsoft Sans Serif"/>
                <a:cs typeface="Microsoft Sans Serif"/>
              </a:rPr>
              <a:t>muestra</a:t>
            </a:r>
            <a:r>
              <a:rPr sz="500" dirty="0">
                <a:latin typeface="Microsoft Sans Serif"/>
                <a:cs typeface="Microsoft Sans Serif"/>
              </a:rPr>
              <a:t> </a:t>
            </a:r>
            <a:r>
              <a:rPr sz="500" spc="15" dirty="0">
                <a:latin typeface="Microsoft Sans Serif"/>
                <a:cs typeface="Microsoft Sans Serif"/>
              </a:rPr>
              <a:t>inestabilidad</a:t>
            </a:r>
            <a:r>
              <a:rPr sz="500" dirty="0">
                <a:latin typeface="Microsoft Sans Serif"/>
                <a:cs typeface="Microsoft Sans Serif"/>
              </a:rPr>
              <a:t> </a:t>
            </a:r>
            <a:r>
              <a:rPr sz="500" spc="15" dirty="0">
                <a:latin typeface="Microsoft Sans Serif"/>
                <a:cs typeface="Microsoft Sans Serif"/>
              </a:rPr>
              <a:t>en</a:t>
            </a:r>
            <a:r>
              <a:rPr sz="500" spc="-5" dirty="0">
                <a:latin typeface="Microsoft Sans Serif"/>
                <a:cs typeface="Microsoft Sans Serif"/>
              </a:rPr>
              <a:t> </a:t>
            </a:r>
            <a:r>
              <a:rPr sz="500" spc="15" dirty="0">
                <a:latin typeface="Microsoft Sans Serif"/>
                <a:cs typeface="Microsoft Sans Serif"/>
              </a:rPr>
              <a:t>estado</a:t>
            </a:r>
            <a:r>
              <a:rPr sz="500" dirty="0">
                <a:latin typeface="Microsoft Sans Serif"/>
                <a:cs typeface="Microsoft Sans Serif"/>
              </a:rPr>
              <a:t> </a:t>
            </a:r>
            <a:r>
              <a:rPr sz="500" spc="15" dirty="0">
                <a:latin typeface="Microsoft Sans Serif"/>
                <a:cs typeface="Microsoft Sans Serif"/>
              </a:rPr>
              <a:t>estacionario</a:t>
            </a:r>
            <a:endParaRPr sz="500">
              <a:latin typeface="Microsoft Sans Serif"/>
              <a:cs typeface="Microsoft Sans Serif"/>
            </a:endParaRPr>
          </a:p>
        </p:txBody>
      </p:sp>
      <p:sp>
        <p:nvSpPr>
          <p:cNvPr id="133" name="object 133"/>
          <p:cNvSpPr txBox="1"/>
          <p:nvPr/>
        </p:nvSpPr>
        <p:spPr>
          <a:xfrm>
            <a:off x="11676922" y="6914912"/>
            <a:ext cx="335981" cy="120546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sz="700" spc="-60" dirty="0">
                <a:latin typeface="Microsoft Sans Serif"/>
                <a:cs typeface="Microsoft Sans Serif"/>
              </a:rPr>
              <a:t>X</a:t>
            </a:r>
            <a:r>
              <a:rPr sz="450" spc="25" dirty="0">
                <a:latin typeface="Microsoft Sans Serif"/>
                <a:cs typeface="Microsoft Sans Serif"/>
              </a:rPr>
              <a:t>mi</a:t>
            </a:r>
            <a:endParaRPr sz="450">
              <a:latin typeface="Microsoft Sans Serif"/>
              <a:cs typeface="Microsoft Sans Serif"/>
            </a:endParaRPr>
          </a:p>
        </p:txBody>
      </p:sp>
      <p:sp>
        <p:nvSpPr>
          <p:cNvPr id="134" name="object 134"/>
          <p:cNvSpPr txBox="1"/>
          <p:nvPr/>
        </p:nvSpPr>
        <p:spPr>
          <a:xfrm>
            <a:off x="1415217" y="7111120"/>
            <a:ext cx="7416407" cy="933845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 marR="5080" indent="154940">
              <a:lnSpc>
                <a:spcPct val="133400"/>
              </a:lnSpc>
              <a:spcBef>
                <a:spcPts val="100"/>
              </a:spcBef>
            </a:pPr>
            <a:r>
              <a:rPr sz="750" spc="5" dirty="0">
                <a:latin typeface="Microsoft Sans Serif"/>
                <a:cs typeface="Microsoft Sans Serif"/>
              </a:rPr>
              <a:t>De</a:t>
            </a:r>
            <a:r>
              <a:rPr sz="750" spc="15" dirty="0">
                <a:latin typeface="Microsoft Sans Serif"/>
                <a:cs typeface="Microsoft Sans Serif"/>
              </a:rPr>
              <a:t> </a:t>
            </a:r>
            <a:r>
              <a:rPr sz="750" spc="10" dirty="0">
                <a:latin typeface="Microsoft Sans Serif"/>
                <a:cs typeface="Microsoft Sans Serif"/>
              </a:rPr>
              <a:t>la</a:t>
            </a:r>
            <a:r>
              <a:rPr sz="750" spc="15" dirty="0">
                <a:latin typeface="Microsoft Sans Serif"/>
                <a:cs typeface="Microsoft Sans Serif"/>
              </a:rPr>
              <a:t> ecuación </a:t>
            </a:r>
            <a:r>
              <a:rPr sz="750" spc="25" dirty="0">
                <a:latin typeface="Microsoft Sans Serif"/>
                <a:cs typeface="Microsoft Sans Serif"/>
              </a:rPr>
              <a:t>de</a:t>
            </a:r>
            <a:r>
              <a:rPr sz="750" spc="15" dirty="0">
                <a:latin typeface="Microsoft Sans Serif"/>
                <a:cs typeface="Microsoft Sans Serif"/>
              </a:rPr>
              <a:t> </a:t>
            </a:r>
            <a:r>
              <a:rPr sz="750" spc="25" dirty="0">
                <a:latin typeface="Microsoft Sans Serif"/>
                <a:cs typeface="Microsoft Sans Serif"/>
              </a:rPr>
              <a:t>transferencia</a:t>
            </a:r>
            <a:r>
              <a:rPr sz="750" spc="15" dirty="0">
                <a:latin typeface="Microsoft Sans Serif"/>
                <a:cs typeface="Microsoft Sans Serif"/>
              </a:rPr>
              <a:t> </a:t>
            </a:r>
            <a:r>
              <a:rPr sz="750" spc="25" dirty="0">
                <a:latin typeface="Microsoft Sans Serif"/>
                <a:cs typeface="Microsoft Sans Serif"/>
              </a:rPr>
              <a:t>de</a:t>
            </a:r>
            <a:r>
              <a:rPr sz="750" spc="15" dirty="0">
                <a:latin typeface="Microsoft Sans Serif"/>
                <a:cs typeface="Microsoft Sans Serif"/>
              </a:rPr>
              <a:t> </a:t>
            </a:r>
            <a:r>
              <a:rPr sz="750" spc="25" dirty="0">
                <a:latin typeface="Microsoft Sans Serif"/>
                <a:cs typeface="Microsoft Sans Serif"/>
              </a:rPr>
              <a:t>potencia</a:t>
            </a:r>
            <a:r>
              <a:rPr sz="750" spc="15" dirty="0">
                <a:latin typeface="Microsoft Sans Serif"/>
                <a:cs typeface="Microsoft Sans Serif"/>
              </a:rPr>
              <a:t> </a:t>
            </a:r>
            <a:r>
              <a:rPr sz="750" spc="25" dirty="0">
                <a:latin typeface="Microsoft Sans Serif"/>
                <a:cs typeface="Microsoft Sans Serif"/>
              </a:rPr>
              <a:t>en</a:t>
            </a:r>
            <a:r>
              <a:rPr sz="750" spc="15" dirty="0">
                <a:latin typeface="Microsoft Sans Serif"/>
                <a:cs typeface="Microsoft Sans Serif"/>
              </a:rPr>
              <a:t> </a:t>
            </a:r>
            <a:r>
              <a:rPr sz="750" spc="10" dirty="0">
                <a:latin typeface="Microsoft Sans Serif"/>
                <a:cs typeface="Microsoft Sans Serif"/>
              </a:rPr>
              <a:t>la</a:t>
            </a:r>
            <a:r>
              <a:rPr sz="750" spc="15" dirty="0">
                <a:latin typeface="Microsoft Sans Serif"/>
                <a:cs typeface="Microsoft Sans Serif"/>
              </a:rPr>
              <a:t> </a:t>
            </a:r>
            <a:r>
              <a:rPr sz="750" spc="-5" dirty="0">
                <a:latin typeface="Microsoft Sans Serif"/>
                <a:cs typeface="Microsoft Sans Serif"/>
              </a:rPr>
              <a:t>Fig.</a:t>
            </a:r>
            <a:r>
              <a:rPr sz="750" spc="15" dirty="0">
                <a:latin typeface="Microsoft Sans Serif"/>
                <a:cs typeface="Microsoft Sans Serif"/>
              </a:rPr>
              <a:t> </a:t>
            </a:r>
            <a:r>
              <a:rPr sz="750" spc="5" dirty="0">
                <a:latin typeface="Microsoft Sans Serif"/>
                <a:cs typeface="Microsoft Sans Serif"/>
              </a:rPr>
              <a:t>13,</a:t>
            </a:r>
            <a:r>
              <a:rPr sz="750" spc="15" dirty="0">
                <a:latin typeface="Microsoft Sans Serif"/>
                <a:cs typeface="Microsoft Sans Serif"/>
              </a:rPr>
              <a:t> </a:t>
            </a:r>
            <a:r>
              <a:rPr sz="750" spc="10" dirty="0">
                <a:latin typeface="Microsoft Sans Serif"/>
                <a:cs typeface="Microsoft Sans Serif"/>
              </a:rPr>
              <a:t>la </a:t>
            </a:r>
            <a:r>
              <a:rPr sz="750" spc="15" dirty="0">
                <a:latin typeface="Microsoft Sans Serif"/>
                <a:cs typeface="Microsoft Sans Serif"/>
              </a:rPr>
              <a:t> </a:t>
            </a:r>
            <a:r>
              <a:rPr sz="750" spc="25" dirty="0">
                <a:latin typeface="Microsoft Sans Serif"/>
                <a:cs typeface="Microsoft Sans Serif"/>
              </a:rPr>
              <a:t>potencia</a:t>
            </a:r>
            <a:r>
              <a:rPr sz="750" spc="-10" dirty="0">
                <a:latin typeface="Microsoft Sans Serif"/>
                <a:cs typeface="Microsoft Sans Serif"/>
              </a:rPr>
              <a:t> </a:t>
            </a:r>
            <a:r>
              <a:rPr sz="750" spc="30" dirty="0">
                <a:latin typeface="Microsoft Sans Serif"/>
                <a:cs typeface="Microsoft Sans Serif"/>
              </a:rPr>
              <a:t>máxima</a:t>
            </a:r>
            <a:r>
              <a:rPr sz="750" spc="-5" dirty="0">
                <a:latin typeface="Microsoft Sans Serif"/>
                <a:cs typeface="Microsoft Sans Serif"/>
              </a:rPr>
              <a:t> </a:t>
            </a:r>
            <a:r>
              <a:rPr sz="750" spc="5" dirty="0">
                <a:latin typeface="Microsoft Sans Serif"/>
                <a:cs typeface="Microsoft Sans Serif"/>
              </a:rPr>
              <a:t>(P</a:t>
            </a:r>
            <a:r>
              <a:rPr sz="500" spc="5" dirty="0">
                <a:latin typeface="Microsoft Sans Serif"/>
                <a:cs typeface="Microsoft Sans Serif"/>
              </a:rPr>
              <a:t>máximo</a:t>
            </a:r>
            <a:r>
              <a:rPr sz="750" spc="5" dirty="0">
                <a:latin typeface="Microsoft Sans Serif"/>
                <a:cs typeface="Microsoft Sans Serif"/>
              </a:rPr>
              <a:t>)</a:t>
            </a:r>
            <a:r>
              <a:rPr sz="750" spc="-5" dirty="0">
                <a:latin typeface="Microsoft Sans Serif"/>
                <a:cs typeface="Microsoft Sans Serif"/>
              </a:rPr>
              <a:t> </a:t>
            </a:r>
            <a:r>
              <a:rPr sz="750" spc="30" dirty="0">
                <a:latin typeface="Microsoft Sans Serif"/>
                <a:cs typeface="Microsoft Sans Serif"/>
              </a:rPr>
              <a:t>que</a:t>
            </a:r>
            <a:r>
              <a:rPr sz="750" spc="-5" dirty="0">
                <a:latin typeface="Microsoft Sans Serif"/>
                <a:cs typeface="Microsoft Sans Serif"/>
              </a:rPr>
              <a:t> se </a:t>
            </a:r>
            <a:r>
              <a:rPr sz="750" spc="25" dirty="0">
                <a:latin typeface="Microsoft Sans Serif"/>
                <a:cs typeface="Microsoft Sans Serif"/>
              </a:rPr>
              <a:t>puede</a:t>
            </a:r>
            <a:r>
              <a:rPr sz="750" spc="-5" dirty="0">
                <a:latin typeface="Microsoft Sans Serif"/>
                <a:cs typeface="Microsoft Sans Serif"/>
              </a:rPr>
              <a:t> </a:t>
            </a:r>
            <a:r>
              <a:rPr sz="750" spc="40" dirty="0">
                <a:latin typeface="Microsoft Sans Serif"/>
                <a:cs typeface="Microsoft Sans Serif"/>
              </a:rPr>
              <a:t>transmitir</a:t>
            </a:r>
            <a:r>
              <a:rPr sz="750" spc="-5" dirty="0">
                <a:latin typeface="Microsoft Sans Serif"/>
                <a:cs typeface="Microsoft Sans Serif"/>
              </a:rPr>
              <a:t> es </a:t>
            </a:r>
            <a:r>
              <a:rPr sz="750" spc="25" dirty="0">
                <a:latin typeface="Microsoft Sans Serif"/>
                <a:cs typeface="Microsoft Sans Serif"/>
              </a:rPr>
              <a:t>cuando</a:t>
            </a:r>
            <a:r>
              <a:rPr sz="750" spc="-5" dirty="0">
                <a:latin typeface="Microsoft Sans Serif"/>
                <a:cs typeface="Microsoft Sans Serif"/>
              </a:rPr>
              <a:t> </a:t>
            </a:r>
            <a:r>
              <a:rPr sz="750" spc="35" dirty="0">
                <a:latin typeface="Microsoft Sans Serif"/>
                <a:cs typeface="Microsoft Sans Serif"/>
              </a:rPr>
              <a:t>θg</a:t>
            </a:r>
            <a:r>
              <a:rPr sz="750" spc="-5" dirty="0">
                <a:latin typeface="Microsoft Sans Serif"/>
                <a:cs typeface="Microsoft Sans Serif"/>
              </a:rPr>
              <a:t> </a:t>
            </a:r>
            <a:r>
              <a:rPr sz="750" spc="155" dirty="0">
                <a:latin typeface="Microsoft Sans Serif"/>
                <a:cs typeface="Microsoft Sans Serif"/>
              </a:rPr>
              <a:t>–</a:t>
            </a:r>
            <a:r>
              <a:rPr sz="750" spc="-5" dirty="0">
                <a:latin typeface="Microsoft Sans Serif"/>
                <a:cs typeface="Microsoft Sans Serif"/>
              </a:rPr>
              <a:t> </a:t>
            </a:r>
            <a:r>
              <a:rPr sz="750" spc="5" dirty="0">
                <a:latin typeface="Microsoft Sans Serif"/>
                <a:cs typeface="Microsoft Sans Serif"/>
              </a:rPr>
              <a:t>θs</a:t>
            </a:r>
            <a:r>
              <a:rPr sz="750" spc="-5" dirty="0">
                <a:latin typeface="Microsoft Sans Serif"/>
                <a:cs typeface="Microsoft Sans Serif"/>
              </a:rPr>
              <a:t> </a:t>
            </a:r>
            <a:r>
              <a:rPr sz="750" spc="-10" dirty="0">
                <a:latin typeface="Microsoft Sans Serif"/>
                <a:cs typeface="Microsoft Sans Serif"/>
              </a:rPr>
              <a:t>= </a:t>
            </a:r>
            <a:r>
              <a:rPr sz="750" spc="-5" dirty="0">
                <a:latin typeface="Microsoft Sans Serif"/>
                <a:cs typeface="Microsoft Sans Serif"/>
              </a:rPr>
              <a:t> </a:t>
            </a:r>
            <a:r>
              <a:rPr sz="750" spc="5" dirty="0">
                <a:latin typeface="Microsoft Sans Serif"/>
                <a:cs typeface="Microsoft Sans Serif"/>
              </a:rPr>
              <a:t>90°, </a:t>
            </a:r>
            <a:r>
              <a:rPr sz="750" spc="-5" dirty="0">
                <a:latin typeface="Microsoft Sans Serif"/>
                <a:cs typeface="Microsoft Sans Serif"/>
              </a:rPr>
              <a:t>es </a:t>
            </a:r>
            <a:r>
              <a:rPr sz="750" spc="15" dirty="0">
                <a:latin typeface="Microsoft Sans Serif"/>
                <a:cs typeface="Microsoft Sans Serif"/>
              </a:rPr>
              <a:t>decir, </a:t>
            </a:r>
            <a:r>
              <a:rPr sz="750" spc="10" dirty="0">
                <a:latin typeface="Microsoft Sans Serif"/>
                <a:cs typeface="Microsoft Sans Serif"/>
              </a:rPr>
              <a:t>sen 90° </a:t>
            </a:r>
            <a:r>
              <a:rPr sz="750" spc="-10" dirty="0">
                <a:latin typeface="Microsoft Sans Serif"/>
                <a:cs typeface="Microsoft Sans Serif"/>
              </a:rPr>
              <a:t>= </a:t>
            </a:r>
            <a:r>
              <a:rPr sz="750" dirty="0">
                <a:latin typeface="Microsoft Sans Serif"/>
                <a:cs typeface="Microsoft Sans Serif"/>
              </a:rPr>
              <a:t>1. </a:t>
            </a:r>
            <a:r>
              <a:rPr sz="750" spc="15" dirty="0">
                <a:latin typeface="Microsoft Sans Serif"/>
                <a:cs typeface="Microsoft Sans Serif"/>
              </a:rPr>
              <a:t>Cuando </a:t>
            </a:r>
            <a:r>
              <a:rPr sz="750" spc="10" dirty="0">
                <a:latin typeface="Microsoft Sans Serif"/>
                <a:cs typeface="Microsoft Sans Serif"/>
              </a:rPr>
              <a:t>el </a:t>
            </a:r>
            <a:r>
              <a:rPr sz="750" spc="30" dirty="0">
                <a:latin typeface="Microsoft Sans Serif"/>
                <a:cs typeface="Microsoft Sans Serif"/>
              </a:rPr>
              <a:t>ángulo </a:t>
            </a:r>
            <a:r>
              <a:rPr sz="750" spc="25" dirty="0">
                <a:latin typeface="Microsoft Sans Serif"/>
                <a:cs typeface="Microsoft Sans Serif"/>
              </a:rPr>
              <a:t>de </a:t>
            </a:r>
            <a:r>
              <a:rPr sz="750" spc="10" dirty="0">
                <a:latin typeface="Microsoft Sans Serif"/>
                <a:cs typeface="Microsoft Sans Serif"/>
              </a:rPr>
              <a:t>fase </a:t>
            </a:r>
            <a:r>
              <a:rPr sz="750" spc="25" dirty="0">
                <a:latin typeface="Microsoft Sans Serif"/>
                <a:cs typeface="Microsoft Sans Serif"/>
              </a:rPr>
              <a:t>de </a:t>
            </a:r>
            <a:r>
              <a:rPr sz="750" spc="20" dirty="0">
                <a:latin typeface="Microsoft Sans Serif"/>
                <a:cs typeface="Microsoft Sans Serif"/>
              </a:rPr>
              <a:t>voltaje </a:t>
            </a:r>
            <a:r>
              <a:rPr sz="750" spc="35" dirty="0">
                <a:latin typeface="Microsoft Sans Serif"/>
                <a:cs typeface="Microsoft Sans Serif"/>
              </a:rPr>
              <a:t>entre </a:t>
            </a:r>
            <a:r>
              <a:rPr sz="750" spc="10" dirty="0">
                <a:latin typeface="Microsoft Sans Serif"/>
                <a:cs typeface="Microsoft Sans Serif"/>
              </a:rPr>
              <a:t>la </a:t>
            </a:r>
            <a:r>
              <a:rPr sz="750" spc="15" dirty="0">
                <a:latin typeface="Microsoft Sans Serif"/>
                <a:cs typeface="Microsoft Sans Serif"/>
              </a:rPr>
              <a:t> </a:t>
            </a:r>
            <a:r>
              <a:rPr sz="750" spc="25" dirty="0">
                <a:latin typeface="Microsoft Sans Serif"/>
                <a:cs typeface="Microsoft Sans Serif"/>
              </a:rPr>
              <a:t>generación </a:t>
            </a:r>
            <a:r>
              <a:rPr sz="750" spc="10" dirty="0">
                <a:latin typeface="Microsoft Sans Serif"/>
                <a:cs typeface="Microsoft Sans Serif"/>
              </a:rPr>
              <a:t>local </a:t>
            </a:r>
            <a:r>
              <a:rPr sz="750" spc="5" dirty="0">
                <a:latin typeface="Microsoft Sans Serif"/>
                <a:cs typeface="Microsoft Sans Serif"/>
              </a:rPr>
              <a:t>y </a:t>
            </a:r>
            <a:r>
              <a:rPr sz="750" spc="40" dirty="0">
                <a:latin typeface="Microsoft Sans Serif"/>
                <a:cs typeface="Microsoft Sans Serif"/>
              </a:rPr>
              <a:t>remota </a:t>
            </a:r>
            <a:r>
              <a:rPr sz="750" spc="35" dirty="0">
                <a:latin typeface="Microsoft Sans Serif"/>
                <a:cs typeface="Microsoft Sans Serif"/>
              </a:rPr>
              <a:t>aumenta </a:t>
            </a:r>
            <a:r>
              <a:rPr sz="750" spc="20" dirty="0">
                <a:latin typeface="Microsoft Sans Serif"/>
                <a:cs typeface="Microsoft Sans Serif"/>
              </a:rPr>
              <a:t>más </a:t>
            </a:r>
            <a:r>
              <a:rPr sz="750" spc="10" dirty="0">
                <a:latin typeface="Microsoft Sans Serif"/>
                <a:cs typeface="Microsoft Sans Serif"/>
              </a:rPr>
              <a:t>allá </a:t>
            </a:r>
            <a:r>
              <a:rPr sz="750" spc="25" dirty="0">
                <a:latin typeface="Microsoft Sans Serif"/>
                <a:cs typeface="Microsoft Sans Serif"/>
              </a:rPr>
              <a:t>de </a:t>
            </a:r>
            <a:r>
              <a:rPr sz="750" spc="10" dirty="0">
                <a:latin typeface="Microsoft Sans Serif"/>
                <a:cs typeface="Microsoft Sans Serif"/>
              </a:rPr>
              <a:t>90 </a:t>
            </a:r>
            <a:r>
              <a:rPr sz="750" spc="20" dirty="0">
                <a:latin typeface="Microsoft Sans Serif"/>
                <a:cs typeface="Microsoft Sans Serif"/>
              </a:rPr>
              <a:t>grados, </a:t>
            </a:r>
            <a:r>
              <a:rPr sz="750" spc="10" dirty="0">
                <a:latin typeface="Microsoft Sans Serif"/>
                <a:cs typeface="Microsoft Sans Serif"/>
              </a:rPr>
              <a:t>la </a:t>
            </a:r>
            <a:r>
              <a:rPr sz="750" spc="25" dirty="0">
                <a:latin typeface="Microsoft Sans Serif"/>
                <a:cs typeface="Microsoft Sans Serif"/>
              </a:rPr>
              <a:t>potencia </a:t>
            </a:r>
            <a:r>
              <a:rPr sz="750" spc="30" dirty="0">
                <a:latin typeface="Microsoft Sans Serif"/>
                <a:cs typeface="Microsoft Sans Serif"/>
              </a:rPr>
              <a:t> </a:t>
            </a:r>
            <a:r>
              <a:rPr sz="750" spc="25" dirty="0">
                <a:latin typeface="Microsoft Sans Serif"/>
                <a:cs typeface="Microsoft Sans Serif"/>
              </a:rPr>
              <a:t>transmisible </a:t>
            </a:r>
            <a:r>
              <a:rPr sz="750" spc="-5" dirty="0">
                <a:latin typeface="Microsoft Sans Serif"/>
                <a:cs typeface="Microsoft Sans Serif"/>
              </a:rPr>
              <a:t>se </a:t>
            </a:r>
            <a:r>
              <a:rPr sz="750" spc="20" dirty="0">
                <a:latin typeface="Microsoft Sans Serif"/>
                <a:cs typeface="Microsoft Sans Serif"/>
              </a:rPr>
              <a:t>reduce. </a:t>
            </a:r>
            <a:r>
              <a:rPr sz="750" spc="-35" dirty="0">
                <a:latin typeface="Microsoft Sans Serif"/>
                <a:cs typeface="Microsoft Sans Serif"/>
              </a:rPr>
              <a:t>El</a:t>
            </a:r>
            <a:r>
              <a:rPr sz="750" spc="125" dirty="0">
                <a:latin typeface="Microsoft Sans Serif"/>
                <a:cs typeface="Microsoft Sans Serif"/>
              </a:rPr>
              <a:t> </a:t>
            </a:r>
            <a:r>
              <a:rPr sz="750" spc="15" dirty="0">
                <a:latin typeface="Microsoft Sans Serif"/>
                <a:cs typeface="Microsoft Sans Serif"/>
              </a:rPr>
              <a:t>sistema </a:t>
            </a:r>
            <a:r>
              <a:rPr sz="750" spc="-5" dirty="0">
                <a:latin typeface="Microsoft Sans Serif"/>
                <a:cs typeface="Microsoft Sans Serif"/>
              </a:rPr>
              <a:t>se </a:t>
            </a:r>
            <a:r>
              <a:rPr sz="750" spc="15" dirty="0">
                <a:latin typeface="Microsoft Sans Serif"/>
                <a:cs typeface="Microsoft Sans Serif"/>
              </a:rPr>
              <a:t>vuelve </a:t>
            </a:r>
            <a:r>
              <a:rPr sz="750" spc="20" dirty="0">
                <a:latin typeface="Microsoft Sans Serif"/>
                <a:cs typeface="Microsoft Sans Serif"/>
              </a:rPr>
              <a:t>inestable </a:t>
            </a:r>
            <a:r>
              <a:rPr sz="750" spc="5" dirty="0">
                <a:latin typeface="Microsoft Sans Serif"/>
                <a:cs typeface="Microsoft Sans Serif"/>
              </a:rPr>
              <a:t>y </a:t>
            </a:r>
            <a:r>
              <a:rPr sz="750" spc="40" dirty="0">
                <a:latin typeface="Microsoft Sans Serif"/>
                <a:cs typeface="Microsoft Sans Serif"/>
              </a:rPr>
              <a:t>normalmente </a:t>
            </a:r>
            <a:r>
              <a:rPr sz="750" spc="45" dirty="0">
                <a:latin typeface="Microsoft Sans Serif"/>
                <a:cs typeface="Microsoft Sans Serif"/>
              </a:rPr>
              <a:t> </a:t>
            </a:r>
            <a:r>
              <a:rPr sz="750" spc="-5" dirty="0">
                <a:latin typeface="Microsoft Sans Serif"/>
                <a:cs typeface="Microsoft Sans Serif"/>
              </a:rPr>
              <a:t>se </a:t>
            </a:r>
            <a:r>
              <a:rPr sz="750" spc="20" dirty="0">
                <a:latin typeface="Microsoft Sans Serif"/>
                <a:cs typeface="Microsoft Sans Serif"/>
              </a:rPr>
              <a:t>divide </a:t>
            </a:r>
            <a:r>
              <a:rPr sz="750" spc="25" dirty="0">
                <a:latin typeface="Microsoft Sans Serif"/>
                <a:cs typeface="Microsoft Sans Serif"/>
              </a:rPr>
              <a:t>en </a:t>
            </a:r>
            <a:r>
              <a:rPr sz="750" dirty="0">
                <a:latin typeface="Microsoft Sans Serif"/>
                <a:cs typeface="Microsoft Sans Serif"/>
              </a:rPr>
              <a:t>islas. </a:t>
            </a:r>
            <a:r>
              <a:rPr sz="750" spc="-35" dirty="0">
                <a:latin typeface="Microsoft Sans Serif"/>
                <a:cs typeface="Microsoft Sans Serif"/>
              </a:rPr>
              <a:t>Si </a:t>
            </a:r>
            <a:r>
              <a:rPr sz="750" spc="-5" dirty="0">
                <a:latin typeface="Microsoft Sans Serif"/>
                <a:cs typeface="Microsoft Sans Serif"/>
              </a:rPr>
              <a:t>se </a:t>
            </a:r>
            <a:r>
              <a:rPr sz="750" spc="25" dirty="0">
                <a:latin typeface="Microsoft Sans Serif"/>
                <a:cs typeface="Microsoft Sans Serif"/>
              </a:rPr>
              <a:t>disparan </a:t>
            </a:r>
            <a:r>
              <a:rPr sz="750" spc="15" dirty="0">
                <a:latin typeface="Microsoft Sans Serif"/>
                <a:cs typeface="Microsoft Sans Serif"/>
              </a:rPr>
              <a:t>suficientes </a:t>
            </a:r>
            <a:r>
              <a:rPr sz="750" spc="10" dirty="0">
                <a:latin typeface="Microsoft Sans Serif"/>
                <a:cs typeface="Microsoft Sans Serif"/>
              </a:rPr>
              <a:t>líneas </a:t>
            </a:r>
            <a:r>
              <a:rPr sz="750" spc="35" dirty="0">
                <a:latin typeface="Microsoft Sans Serif"/>
                <a:cs typeface="Microsoft Sans Serif"/>
              </a:rPr>
              <a:t>entre </a:t>
            </a:r>
            <a:r>
              <a:rPr sz="750" spc="10" dirty="0">
                <a:latin typeface="Microsoft Sans Serif"/>
                <a:cs typeface="Microsoft Sans Serif"/>
              </a:rPr>
              <a:t>el </a:t>
            </a:r>
            <a:r>
              <a:rPr sz="750" spc="30" dirty="0">
                <a:latin typeface="Microsoft Sans Serif"/>
                <a:cs typeface="Microsoft Sans Serif"/>
              </a:rPr>
              <a:t>centro </a:t>
            </a:r>
            <a:r>
              <a:rPr sz="750" spc="25" dirty="0">
                <a:latin typeface="Microsoft Sans Serif"/>
                <a:cs typeface="Microsoft Sans Serif"/>
              </a:rPr>
              <a:t>de </a:t>
            </a:r>
            <a:r>
              <a:rPr sz="750" spc="30" dirty="0">
                <a:latin typeface="Microsoft Sans Serif"/>
                <a:cs typeface="Microsoft Sans Serif"/>
              </a:rPr>
              <a:t> </a:t>
            </a:r>
            <a:r>
              <a:rPr sz="750" spc="15" dirty="0">
                <a:latin typeface="Microsoft Sans Serif"/>
                <a:cs typeface="Microsoft Sans Serif"/>
              </a:rPr>
              <a:t>carga </a:t>
            </a:r>
            <a:r>
              <a:rPr sz="750" spc="5" dirty="0">
                <a:latin typeface="Microsoft Sans Serif"/>
                <a:cs typeface="Microsoft Sans Serif"/>
              </a:rPr>
              <a:t>y </a:t>
            </a:r>
            <a:r>
              <a:rPr sz="750" spc="10" dirty="0">
                <a:latin typeface="Microsoft Sans Serif"/>
                <a:cs typeface="Microsoft Sans Serif"/>
              </a:rPr>
              <a:t>la </a:t>
            </a:r>
            <a:r>
              <a:rPr sz="750" spc="25" dirty="0">
                <a:latin typeface="Microsoft Sans Serif"/>
                <a:cs typeface="Microsoft Sans Serif"/>
              </a:rPr>
              <a:t>generación </a:t>
            </a:r>
            <a:r>
              <a:rPr sz="750" spc="40" dirty="0">
                <a:latin typeface="Microsoft Sans Serif"/>
                <a:cs typeface="Microsoft Sans Serif"/>
              </a:rPr>
              <a:t>remota </a:t>
            </a:r>
            <a:r>
              <a:rPr sz="750" spc="30" dirty="0">
                <a:latin typeface="Microsoft Sans Serif"/>
                <a:cs typeface="Microsoft Sans Serif"/>
              </a:rPr>
              <a:t>que </a:t>
            </a:r>
            <a:r>
              <a:rPr sz="750" spc="25" dirty="0">
                <a:latin typeface="Microsoft Sans Serif"/>
                <a:cs typeface="Microsoft Sans Serif"/>
              </a:rPr>
              <a:t>lo alimenta, </a:t>
            </a:r>
            <a:r>
              <a:rPr sz="750" spc="10" dirty="0">
                <a:latin typeface="Microsoft Sans Serif"/>
                <a:cs typeface="Microsoft Sans Serif"/>
              </a:rPr>
              <a:t>la </a:t>
            </a:r>
            <a:r>
              <a:rPr sz="750" spc="15" dirty="0">
                <a:latin typeface="Microsoft Sans Serif"/>
                <a:cs typeface="Microsoft Sans Serif"/>
              </a:rPr>
              <a:t>reactancia </a:t>
            </a:r>
            <a:r>
              <a:rPr sz="750" spc="-40" dirty="0">
                <a:latin typeface="Microsoft Sans Serif"/>
                <a:cs typeface="Microsoft Sans Serif"/>
              </a:rPr>
              <a:t>(X) </a:t>
            </a:r>
            <a:r>
              <a:rPr sz="750" spc="35" dirty="0">
                <a:latin typeface="Microsoft Sans Serif"/>
                <a:cs typeface="Microsoft Sans Serif"/>
              </a:rPr>
              <a:t>entre </a:t>
            </a:r>
            <a:r>
              <a:rPr sz="750" spc="40" dirty="0">
                <a:latin typeface="Microsoft Sans Serif"/>
                <a:cs typeface="Microsoft Sans Serif"/>
              </a:rPr>
              <a:t> </a:t>
            </a:r>
            <a:r>
              <a:rPr sz="750" spc="5" dirty="0">
                <a:latin typeface="Microsoft Sans Serif"/>
                <a:cs typeface="Microsoft Sans Serif"/>
              </a:rPr>
              <a:t>estas </a:t>
            </a:r>
            <a:r>
              <a:rPr sz="750" spc="20" dirty="0">
                <a:latin typeface="Microsoft Sans Serif"/>
                <a:cs typeface="Microsoft Sans Serif"/>
              </a:rPr>
              <a:t>dos</a:t>
            </a:r>
            <a:r>
              <a:rPr sz="750" spc="5" dirty="0">
                <a:latin typeface="Microsoft Sans Serif"/>
                <a:cs typeface="Microsoft Sans Serif"/>
              </a:rPr>
              <a:t> </a:t>
            </a:r>
            <a:r>
              <a:rPr sz="750" spc="25" dirty="0">
                <a:latin typeface="Microsoft Sans Serif"/>
                <a:cs typeface="Microsoft Sans Serif"/>
              </a:rPr>
              <a:t>fuentes</a:t>
            </a:r>
            <a:r>
              <a:rPr sz="750" spc="5" dirty="0">
                <a:latin typeface="Microsoft Sans Serif"/>
                <a:cs typeface="Microsoft Sans Serif"/>
              </a:rPr>
              <a:t> </a:t>
            </a:r>
            <a:r>
              <a:rPr sz="750" spc="25" dirty="0">
                <a:latin typeface="Microsoft Sans Serif"/>
                <a:cs typeface="Microsoft Sans Serif"/>
              </a:rPr>
              <a:t>aumenta,</a:t>
            </a:r>
            <a:r>
              <a:rPr sz="750" spc="5" dirty="0">
                <a:latin typeface="Microsoft Sans Serif"/>
                <a:cs typeface="Microsoft Sans Serif"/>
              </a:rPr>
              <a:t> </a:t>
            </a:r>
            <a:r>
              <a:rPr sz="750" spc="25" dirty="0">
                <a:latin typeface="Microsoft Sans Serif"/>
                <a:cs typeface="Microsoft Sans Serif"/>
              </a:rPr>
              <a:t>reduciendo</a:t>
            </a:r>
            <a:r>
              <a:rPr sz="750" spc="5" dirty="0">
                <a:latin typeface="Microsoft Sans Serif"/>
                <a:cs typeface="Microsoft Sans Serif"/>
              </a:rPr>
              <a:t> </a:t>
            </a:r>
            <a:r>
              <a:rPr sz="750" dirty="0">
                <a:latin typeface="Microsoft Sans Serif"/>
                <a:cs typeface="Microsoft Sans Serif"/>
              </a:rPr>
              <a:t>así</a:t>
            </a:r>
            <a:r>
              <a:rPr sz="750" spc="5" dirty="0">
                <a:latin typeface="Microsoft Sans Serif"/>
                <a:cs typeface="Microsoft Sans Serif"/>
              </a:rPr>
              <a:t> </a:t>
            </a:r>
            <a:r>
              <a:rPr sz="750" spc="10" dirty="0">
                <a:latin typeface="Microsoft Sans Serif"/>
                <a:cs typeface="Microsoft Sans Serif"/>
              </a:rPr>
              <a:t>la</a:t>
            </a:r>
            <a:r>
              <a:rPr sz="750" spc="5" dirty="0">
                <a:latin typeface="Microsoft Sans Serif"/>
                <a:cs typeface="Microsoft Sans Serif"/>
              </a:rPr>
              <a:t> </a:t>
            </a:r>
            <a:r>
              <a:rPr sz="750" spc="25" dirty="0">
                <a:latin typeface="Microsoft Sans Serif"/>
                <a:cs typeface="Microsoft Sans Serif"/>
              </a:rPr>
              <a:t>potencia</a:t>
            </a:r>
            <a:r>
              <a:rPr sz="750" spc="5" dirty="0">
                <a:latin typeface="Microsoft Sans Serif"/>
                <a:cs typeface="Microsoft Sans Serif"/>
              </a:rPr>
              <a:t> </a:t>
            </a:r>
            <a:r>
              <a:rPr sz="750" spc="30" dirty="0">
                <a:latin typeface="Microsoft Sans Serif"/>
                <a:cs typeface="Microsoft Sans Serif"/>
              </a:rPr>
              <a:t>máxima</a:t>
            </a:r>
            <a:r>
              <a:rPr sz="750" spc="5" dirty="0">
                <a:latin typeface="Microsoft Sans Serif"/>
                <a:cs typeface="Microsoft Sans Serif"/>
              </a:rPr>
              <a:t> (P</a:t>
            </a:r>
            <a:r>
              <a:rPr sz="500" spc="5" dirty="0">
                <a:latin typeface="Microsoft Sans Serif"/>
                <a:cs typeface="Microsoft Sans Serif"/>
              </a:rPr>
              <a:t>máximo</a:t>
            </a:r>
            <a:r>
              <a:rPr sz="750" spc="5" dirty="0">
                <a:latin typeface="Microsoft Sans Serif"/>
                <a:cs typeface="Microsoft Sans Serif"/>
              </a:rPr>
              <a:t>) </a:t>
            </a:r>
            <a:r>
              <a:rPr sz="750" spc="-180" dirty="0">
                <a:latin typeface="Microsoft Sans Serif"/>
                <a:cs typeface="Microsoft Sans Serif"/>
              </a:rPr>
              <a:t> </a:t>
            </a:r>
            <a:r>
              <a:rPr sz="750" spc="30" dirty="0">
                <a:latin typeface="Microsoft Sans Serif"/>
                <a:cs typeface="Microsoft Sans Serif"/>
              </a:rPr>
              <a:t>que </a:t>
            </a:r>
            <a:r>
              <a:rPr sz="750" spc="-5" dirty="0">
                <a:latin typeface="Microsoft Sans Serif"/>
                <a:cs typeface="Microsoft Sans Serif"/>
              </a:rPr>
              <a:t>se </a:t>
            </a:r>
            <a:r>
              <a:rPr sz="750" spc="25" dirty="0">
                <a:latin typeface="Microsoft Sans Serif"/>
                <a:cs typeface="Microsoft Sans Serif"/>
              </a:rPr>
              <a:t>puede </a:t>
            </a:r>
            <a:r>
              <a:rPr sz="750" spc="30" dirty="0">
                <a:latin typeface="Microsoft Sans Serif"/>
                <a:cs typeface="Microsoft Sans Serif"/>
              </a:rPr>
              <a:t>transferir. </a:t>
            </a:r>
            <a:r>
              <a:rPr sz="750" spc="-15" dirty="0">
                <a:latin typeface="Microsoft Sans Serif"/>
                <a:cs typeface="Microsoft Sans Serif"/>
              </a:rPr>
              <a:t>La </a:t>
            </a:r>
            <a:r>
              <a:rPr sz="750" spc="20" dirty="0">
                <a:latin typeface="Microsoft Sans Serif"/>
                <a:cs typeface="Microsoft Sans Serif"/>
              </a:rPr>
              <a:t>curva del </a:t>
            </a:r>
            <a:r>
              <a:rPr sz="750" spc="30" dirty="0">
                <a:latin typeface="Microsoft Sans Serif"/>
                <a:cs typeface="Microsoft Sans Serif"/>
              </a:rPr>
              <a:t>ángulo </a:t>
            </a:r>
            <a:r>
              <a:rPr sz="750" spc="25" dirty="0">
                <a:latin typeface="Microsoft Sans Serif"/>
                <a:cs typeface="Microsoft Sans Serif"/>
              </a:rPr>
              <a:t>de potencia en </a:t>
            </a:r>
            <a:r>
              <a:rPr sz="750" spc="10" dirty="0">
                <a:latin typeface="Microsoft Sans Serif"/>
                <a:cs typeface="Microsoft Sans Serif"/>
              </a:rPr>
              <a:t>la </a:t>
            </a:r>
            <a:r>
              <a:rPr sz="750" spc="-5" dirty="0">
                <a:latin typeface="Microsoft Sans Serif"/>
                <a:cs typeface="Microsoft Sans Serif"/>
              </a:rPr>
              <a:t>Fig. </a:t>
            </a:r>
            <a:r>
              <a:rPr sz="750" spc="10" dirty="0">
                <a:latin typeface="Microsoft Sans Serif"/>
                <a:cs typeface="Microsoft Sans Serif"/>
              </a:rPr>
              <a:t>13 </a:t>
            </a:r>
            <a:r>
              <a:rPr sz="750" spc="15" dirty="0">
                <a:latin typeface="Microsoft Sans Serif"/>
                <a:cs typeface="Microsoft Sans Serif"/>
              </a:rPr>
              <a:t> </a:t>
            </a:r>
            <a:r>
              <a:rPr sz="750" spc="25" dirty="0">
                <a:latin typeface="Microsoft Sans Serif"/>
                <a:cs typeface="Microsoft Sans Serif"/>
              </a:rPr>
              <a:t>ilustra </a:t>
            </a:r>
            <a:r>
              <a:rPr sz="750" spc="10" dirty="0">
                <a:latin typeface="Microsoft Sans Serif"/>
                <a:cs typeface="Microsoft Sans Serif"/>
              </a:rPr>
              <a:t>esta </a:t>
            </a:r>
            <a:r>
              <a:rPr sz="750" spc="20" dirty="0">
                <a:latin typeface="Microsoft Sans Serif"/>
                <a:cs typeface="Microsoft Sans Serif"/>
              </a:rPr>
              <a:t>reducción. </a:t>
            </a:r>
            <a:r>
              <a:rPr sz="750" spc="-25" dirty="0">
                <a:latin typeface="Microsoft Sans Serif"/>
                <a:cs typeface="Microsoft Sans Serif"/>
              </a:rPr>
              <a:t>A </a:t>
            </a:r>
            <a:r>
              <a:rPr sz="750" spc="30" dirty="0">
                <a:latin typeface="Microsoft Sans Serif"/>
                <a:cs typeface="Microsoft Sans Serif"/>
              </a:rPr>
              <a:t>medida que </a:t>
            </a:r>
            <a:r>
              <a:rPr sz="750" spc="-5" dirty="0">
                <a:latin typeface="Microsoft Sans Serif"/>
                <a:cs typeface="Microsoft Sans Serif"/>
              </a:rPr>
              <a:t>se </a:t>
            </a:r>
            <a:r>
              <a:rPr sz="750" spc="20" dirty="0">
                <a:latin typeface="Microsoft Sans Serif"/>
                <a:cs typeface="Microsoft Sans Serif"/>
              </a:rPr>
              <a:t>dispara </a:t>
            </a:r>
            <a:r>
              <a:rPr sz="750" spc="10" dirty="0">
                <a:latin typeface="Microsoft Sans Serif"/>
                <a:cs typeface="Microsoft Sans Serif"/>
              </a:rPr>
              <a:t>la Línea </a:t>
            </a:r>
            <a:r>
              <a:rPr sz="750" dirty="0">
                <a:latin typeface="Microsoft Sans Serif"/>
                <a:cs typeface="Microsoft Sans Serif"/>
              </a:rPr>
              <a:t>1, </a:t>
            </a:r>
            <a:r>
              <a:rPr sz="750" spc="10" dirty="0">
                <a:latin typeface="Microsoft Sans Serif"/>
                <a:cs typeface="Microsoft Sans Serif"/>
              </a:rPr>
              <a:t>la </a:t>
            </a:r>
            <a:r>
              <a:rPr sz="750" spc="30" dirty="0">
                <a:latin typeface="Microsoft Sans Serif"/>
                <a:cs typeface="Microsoft Sans Serif"/>
              </a:rPr>
              <a:t>altura </a:t>
            </a:r>
            <a:r>
              <a:rPr sz="750" spc="25" dirty="0">
                <a:latin typeface="Microsoft Sans Serif"/>
                <a:cs typeface="Microsoft Sans Serif"/>
              </a:rPr>
              <a:t>de </a:t>
            </a:r>
            <a:r>
              <a:rPr sz="750" spc="30" dirty="0">
                <a:latin typeface="Microsoft Sans Serif"/>
                <a:cs typeface="Microsoft Sans Serif"/>
              </a:rPr>
              <a:t> </a:t>
            </a:r>
            <a:r>
              <a:rPr sz="750" spc="10" dirty="0">
                <a:latin typeface="Microsoft Sans Serif"/>
                <a:cs typeface="Microsoft Sans Serif"/>
              </a:rPr>
              <a:t>la </a:t>
            </a:r>
            <a:r>
              <a:rPr sz="750" spc="20" dirty="0">
                <a:latin typeface="Microsoft Sans Serif"/>
                <a:cs typeface="Microsoft Sans Serif"/>
              </a:rPr>
              <a:t>curva del </a:t>
            </a:r>
            <a:r>
              <a:rPr sz="750" spc="30" dirty="0">
                <a:latin typeface="Microsoft Sans Serif"/>
                <a:cs typeface="Microsoft Sans Serif"/>
              </a:rPr>
              <a:t>ángulo </a:t>
            </a:r>
            <a:r>
              <a:rPr sz="750" spc="25" dirty="0">
                <a:latin typeface="Microsoft Sans Serif"/>
                <a:cs typeface="Microsoft Sans Serif"/>
              </a:rPr>
              <a:t>de potencia </a:t>
            </a:r>
            <a:r>
              <a:rPr sz="750" spc="5" dirty="0">
                <a:latin typeface="Microsoft Sans Serif"/>
                <a:cs typeface="Microsoft Sans Serif"/>
              </a:rPr>
              <a:t>y </a:t>
            </a:r>
            <a:r>
              <a:rPr sz="750" spc="10" dirty="0">
                <a:latin typeface="Microsoft Sans Serif"/>
                <a:cs typeface="Microsoft Sans Serif"/>
              </a:rPr>
              <a:t>la </a:t>
            </a:r>
            <a:r>
              <a:rPr sz="750" spc="25" dirty="0">
                <a:latin typeface="Microsoft Sans Serif"/>
                <a:cs typeface="Microsoft Sans Serif"/>
              </a:rPr>
              <a:t>transferencia de potencia </a:t>
            </a:r>
            <a:r>
              <a:rPr sz="750" spc="30" dirty="0">
                <a:latin typeface="Microsoft Sans Serif"/>
                <a:cs typeface="Microsoft Sans Serif"/>
              </a:rPr>
              <a:t>máxima </a:t>
            </a:r>
            <a:r>
              <a:rPr sz="750" spc="35" dirty="0">
                <a:latin typeface="Microsoft Sans Serif"/>
                <a:cs typeface="Microsoft Sans Serif"/>
              </a:rPr>
              <a:t> </a:t>
            </a:r>
            <a:r>
              <a:rPr sz="750" spc="-5" dirty="0">
                <a:latin typeface="Microsoft Sans Serif"/>
                <a:cs typeface="Microsoft Sans Serif"/>
              </a:rPr>
              <a:t>se </a:t>
            </a:r>
            <a:r>
              <a:rPr sz="750" spc="25" dirty="0">
                <a:latin typeface="Microsoft Sans Serif"/>
                <a:cs typeface="Microsoft Sans Serif"/>
              </a:rPr>
              <a:t>reducen </a:t>
            </a:r>
            <a:r>
              <a:rPr sz="750" spc="35" dirty="0">
                <a:latin typeface="Microsoft Sans Serif"/>
                <a:cs typeface="Microsoft Sans Serif"/>
              </a:rPr>
              <a:t>porque </a:t>
            </a:r>
            <a:r>
              <a:rPr sz="750" spc="10" dirty="0">
                <a:latin typeface="Microsoft Sans Serif"/>
                <a:cs typeface="Microsoft Sans Serif"/>
              </a:rPr>
              <a:t>la </a:t>
            </a:r>
            <a:r>
              <a:rPr sz="750" spc="15" dirty="0">
                <a:latin typeface="Microsoft Sans Serif"/>
                <a:cs typeface="Microsoft Sans Serif"/>
              </a:rPr>
              <a:t>reactancia </a:t>
            </a:r>
            <a:r>
              <a:rPr sz="750" spc="-40" dirty="0">
                <a:latin typeface="Microsoft Sans Serif"/>
                <a:cs typeface="Microsoft Sans Serif"/>
              </a:rPr>
              <a:t>(X) </a:t>
            </a:r>
            <a:r>
              <a:rPr sz="750" spc="35" dirty="0">
                <a:latin typeface="Microsoft Sans Serif"/>
                <a:cs typeface="Microsoft Sans Serif"/>
              </a:rPr>
              <a:t>entre </a:t>
            </a:r>
            <a:r>
              <a:rPr sz="750" spc="10" dirty="0">
                <a:latin typeface="Microsoft Sans Serif"/>
                <a:cs typeface="Microsoft Sans Serif"/>
              </a:rPr>
              <a:t>los </a:t>
            </a:r>
            <a:r>
              <a:rPr sz="750" spc="20" dirty="0">
                <a:latin typeface="Microsoft Sans Serif"/>
                <a:cs typeface="Microsoft Sans Serif"/>
              </a:rPr>
              <a:t>dos </a:t>
            </a:r>
            <a:r>
              <a:rPr sz="750" spc="15" dirty="0">
                <a:latin typeface="Microsoft Sans Serif"/>
                <a:cs typeface="Microsoft Sans Serif"/>
              </a:rPr>
              <a:t>sistemas </a:t>
            </a:r>
            <a:r>
              <a:rPr sz="750" spc="25" dirty="0">
                <a:latin typeface="Microsoft Sans Serif"/>
                <a:cs typeface="Microsoft Sans Serif"/>
              </a:rPr>
              <a:t>ha </a:t>
            </a:r>
            <a:r>
              <a:rPr sz="750" spc="30" dirty="0">
                <a:latin typeface="Microsoft Sans Serif"/>
                <a:cs typeface="Microsoft Sans Serif"/>
              </a:rPr>
              <a:t> aumentado.</a:t>
            </a:r>
            <a:r>
              <a:rPr sz="750" spc="-10" dirty="0">
                <a:latin typeface="Microsoft Sans Serif"/>
                <a:cs typeface="Microsoft Sans Serif"/>
              </a:rPr>
              <a:t> </a:t>
            </a:r>
            <a:r>
              <a:rPr sz="750" spc="15" dirty="0">
                <a:latin typeface="Microsoft Sans Serif"/>
                <a:cs typeface="Microsoft Sans Serif"/>
              </a:rPr>
              <a:t>Cuando</a:t>
            </a:r>
            <a:r>
              <a:rPr sz="750" spc="-5" dirty="0">
                <a:latin typeface="Microsoft Sans Serif"/>
                <a:cs typeface="Microsoft Sans Serif"/>
              </a:rPr>
              <a:t> </a:t>
            </a:r>
            <a:r>
              <a:rPr sz="750" spc="10" dirty="0">
                <a:latin typeface="Microsoft Sans Serif"/>
                <a:cs typeface="Microsoft Sans Serif"/>
              </a:rPr>
              <a:t>la</a:t>
            </a:r>
            <a:r>
              <a:rPr sz="750" spc="-5" dirty="0">
                <a:latin typeface="Microsoft Sans Serif"/>
                <a:cs typeface="Microsoft Sans Serif"/>
              </a:rPr>
              <a:t> </a:t>
            </a:r>
            <a:r>
              <a:rPr sz="750" spc="20" dirty="0">
                <a:latin typeface="Microsoft Sans Serif"/>
                <a:cs typeface="Microsoft Sans Serif"/>
              </a:rPr>
              <a:t>línea</a:t>
            </a:r>
            <a:r>
              <a:rPr sz="750" spc="-5" dirty="0">
                <a:latin typeface="Microsoft Sans Serif"/>
                <a:cs typeface="Microsoft Sans Serif"/>
              </a:rPr>
              <a:t> </a:t>
            </a:r>
            <a:r>
              <a:rPr sz="750" spc="10" dirty="0">
                <a:latin typeface="Microsoft Sans Serif"/>
                <a:cs typeface="Microsoft Sans Serif"/>
              </a:rPr>
              <a:t>2</a:t>
            </a:r>
            <a:endParaRPr sz="750">
              <a:latin typeface="Microsoft Sans Serif"/>
              <a:cs typeface="Microsoft Sans Serif"/>
            </a:endParaRPr>
          </a:p>
        </p:txBody>
      </p:sp>
      <p:sp>
        <p:nvSpPr>
          <p:cNvPr id="135" name="object 135"/>
          <p:cNvSpPr txBox="1"/>
          <p:nvPr/>
        </p:nvSpPr>
        <p:spPr>
          <a:xfrm>
            <a:off x="14716451" y="7269981"/>
            <a:ext cx="186981" cy="120546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sz="700" spc="-75" dirty="0">
                <a:latin typeface="Microsoft Sans Serif"/>
                <a:cs typeface="Microsoft Sans Serif"/>
              </a:rPr>
              <a:t>R</a:t>
            </a:r>
            <a:endParaRPr sz="700">
              <a:latin typeface="Microsoft Sans Serif"/>
              <a:cs typeface="Microsoft Sans Serif"/>
            </a:endParaRPr>
          </a:p>
        </p:txBody>
      </p:sp>
      <p:sp>
        <p:nvSpPr>
          <p:cNvPr id="136" name="object 136"/>
          <p:cNvSpPr txBox="1"/>
          <p:nvPr/>
        </p:nvSpPr>
        <p:spPr>
          <a:xfrm>
            <a:off x="11133325" y="7274579"/>
            <a:ext cx="749383" cy="287655"/>
          </a:xfrm>
          <a:prstGeom prst="rect">
            <a:avLst/>
          </a:prstGeom>
        </p:spPr>
        <p:txBody>
          <a:bodyPr vert="horz" wrap="square" lIns="0" tIns="36830" rIns="0" bIns="0" rtlCol="0">
            <a:spAutoFit/>
          </a:bodyPr>
          <a:lstStyle/>
          <a:p>
            <a:pPr algn="ctr">
              <a:lnSpc>
                <a:spcPct val="100000"/>
              </a:lnSpc>
              <a:spcBef>
                <a:spcPts val="290"/>
              </a:spcBef>
            </a:pPr>
            <a:r>
              <a:rPr sz="700" u="sng" spc="20" dirty="0">
                <a:uFill>
                  <a:solidFill>
                    <a:srgbClr val="000000"/>
                  </a:solidFill>
                </a:uFill>
                <a:latin typeface="Microsoft Sans Serif"/>
                <a:cs typeface="Microsoft Sans Serif"/>
              </a:rPr>
              <a:t>X</a:t>
            </a:r>
            <a:r>
              <a:rPr sz="450" u="sng" spc="20" dirty="0">
                <a:uFill>
                  <a:solidFill>
                    <a:srgbClr val="000000"/>
                  </a:solidFill>
                </a:uFill>
                <a:latin typeface="Microsoft Sans Serif"/>
                <a:cs typeface="Microsoft Sans Serif"/>
              </a:rPr>
              <a:t>d</a:t>
            </a:r>
            <a:r>
              <a:rPr sz="650" u="sng" spc="20" dirty="0">
                <a:uFill>
                  <a:solidFill>
                    <a:srgbClr val="000000"/>
                  </a:solidFill>
                </a:uFill>
                <a:latin typeface="Cambria"/>
                <a:cs typeface="Cambria"/>
              </a:rPr>
              <a:t>−X</a:t>
            </a:r>
            <a:r>
              <a:rPr sz="450" u="sng" spc="20" dirty="0">
                <a:uFill>
                  <a:solidFill>
                    <a:srgbClr val="000000"/>
                  </a:solidFill>
                </a:uFill>
                <a:latin typeface="Microsoft Sans Serif"/>
                <a:cs typeface="Microsoft Sans Serif"/>
              </a:rPr>
              <a:t>mi</a:t>
            </a:r>
            <a:r>
              <a:rPr sz="450" u="sng" spc="-30" dirty="0">
                <a:uFill>
                  <a:solidFill>
                    <a:srgbClr val="000000"/>
                  </a:solidFill>
                </a:uFill>
                <a:latin typeface="Microsoft Sans Serif"/>
                <a:cs typeface="Microsoft Sans Serif"/>
              </a:rPr>
              <a:t> </a:t>
            </a:r>
            <a:endParaRPr sz="450">
              <a:latin typeface="Microsoft Sans Serif"/>
              <a:cs typeface="Microsoft Sans Serif"/>
            </a:endParaRPr>
          </a:p>
          <a:p>
            <a:pPr marR="635" algn="ctr">
              <a:lnSpc>
                <a:spcPct val="100000"/>
              </a:lnSpc>
              <a:spcBef>
                <a:spcPts val="195"/>
              </a:spcBef>
            </a:pPr>
            <a:r>
              <a:rPr sz="700" spc="10" dirty="0">
                <a:latin typeface="Microsoft Sans Serif"/>
                <a:cs typeface="Microsoft Sans Serif"/>
              </a:rPr>
              <a:t>2</a:t>
            </a:r>
            <a:endParaRPr sz="700">
              <a:latin typeface="Microsoft Sans Serif"/>
              <a:cs typeface="Microsoft Sans Serif"/>
            </a:endParaRPr>
          </a:p>
        </p:txBody>
      </p:sp>
      <p:sp>
        <p:nvSpPr>
          <p:cNvPr id="137" name="object 137"/>
          <p:cNvSpPr txBox="1"/>
          <p:nvPr/>
        </p:nvSpPr>
        <p:spPr>
          <a:xfrm>
            <a:off x="12346565" y="7578429"/>
            <a:ext cx="628138" cy="278130"/>
          </a:xfrm>
          <a:prstGeom prst="rect">
            <a:avLst/>
          </a:prstGeom>
        </p:spPr>
        <p:txBody>
          <a:bodyPr vert="horz" wrap="square" lIns="0" tIns="34925" rIns="0" bIns="0" rtlCol="0">
            <a:spAutoFit/>
          </a:bodyPr>
          <a:lstStyle/>
          <a:p>
            <a:pPr algn="ctr">
              <a:lnSpc>
                <a:spcPct val="100000"/>
              </a:lnSpc>
              <a:spcBef>
                <a:spcPts val="275"/>
              </a:spcBef>
            </a:pPr>
            <a:r>
              <a:rPr sz="650" spc="-5" dirty="0">
                <a:latin typeface="Microsoft Sans Serif"/>
                <a:cs typeface="Microsoft Sans Serif"/>
              </a:rPr>
              <a:t>X</a:t>
            </a:r>
            <a:r>
              <a:rPr sz="450" spc="-5" dirty="0">
                <a:latin typeface="Microsoft Sans Serif"/>
                <a:cs typeface="Microsoft Sans Serif"/>
              </a:rPr>
              <a:t>d</a:t>
            </a:r>
            <a:r>
              <a:rPr sz="650" spc="-5" dirty="0">
                <a:latin typeface="Microsoft Sans Serif"/>
                <a:cs typeface="Microsoft Sans Serif"/>
              </a:rPr>
              <a:t>+X</a:t>
            </a:r>
            <a:r>
              <a:rPr sz="450" spc="-5" dirty="0">
                <a:latin typeface="Microsoft Sans Serif"/>
                <a:cs typeface="Microsoft Sans Serif"/>
              </a:rPr>
              <a:t>mi</a:t>
            </a:r>
            <a:endParaRPr sz="450">
              <a:latin typeface="Microsoft Sans Serif"/>
              <a:cs typeface="Microsoft Sans Serif"/>
            </a:endParaRPr>
          </a:p>
          <a:p>
            <a:pPr marL="46990" algn="ctr">
              <a:lnSpc>
                <a:spcPct val="100000"/>
              </a:lnSpc>
              <a:spcBef>
                <a:spcPts val="190"/>
              </a:spcBef>
            </a:pPr>
            <a:r>
              <a:rPr sz="700" spc="10" dirty="0">
                <a:latin typeface="Microsoft Sans Serif"/>
                <a:cs typeface="Microsoft Sans Serif"/>
              </a:rPr>
              <a:t>2</a:t>
            </a:r>
            <a:endParaRPr sz="700">
              <a:latin typeface="Microsoft Sans Serif"/>
              <a:cs typeface="Microsoft Sans Serif"/>
            </a:endParaRPr>
          </a:p>
        </p:txBody>
      </p:sp>
      <p:sp>
        <p:nvSpPr>
          <p:cNvPr id="138" name="object 138"/>
          <p:cNvSpPr txBox="1"/>
          <p:nvPr/>
        </p:nvSpPr>
        <p:spPr>
          <a:xfrm>
            <a:off x="9471684" y="8346604"/>
            <a:ext cx="6526789" cy="464820"/>
          </a:xfrm>
          <a:prstGeom prst="rect">
            <a:avLst/>
          </a:prstGeom>
        </p:spPr>
        <p:txBody>
          <a:bodyPr vert="horz" wrap="square" lIns="0" tIns="36195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285"/>
              </a:spcBef>
            </a:pPr>
            <a:r>
              <a:rPr sz="650" spc="15" dirty="0">
                <a:latin typeface="Microsoft Sans Serif"/>
                <a:cs typeface="Microsoft Sans Serif"/>
              </a:rPr>
              <a:t>Donde:</a:t>
            </a:r>
            <a:r>
              <a:rPr sz="650" spc="-5" dirty="0">
                <a:latin typeface="Microsoft Sans Serif"/>
                <a:cs typeface="Microsoft Sans Serif"/>
              </a:rPr>
              <a:t> </a:t>
            </a:r>
            <a:r>
              <a:rPr sz="650" spc="-15" dirty="0">
                <a:latin typeface="Microsoft Sans Serif"/>
                <a:cs typeface="Microsoft Sans Serif"/>
              </a:rPr>
              <a:t>X</a:t>
            </a:r>
            <a:r>
              <a:rPr sz="400" spc="-15" dirty="0">
                <a:latin typeface="Microsoft Sans Serif"/>
                <a:cs typeface="Microsoft Sans Serif"/>
              </a:rPr>
              <a:t>d</a:t>
            </a:r>
            <a:r>
              <a:rPr sz="650" spc="-15" dirty="0">
                <a:latin typeface="Microsoft Sans Serif"/>
                <a:cs typeface="Microsoft Sans Serif"/>
              </a:rPr>
              <a:t>=</a:t>
            </a:r>
            <a:r>
              <a:rPr sz="650" spc="-5" dirty="0">
                <a:latin typeface="Microsoft Sans Serif"/>
                <a:cs typeface="Microsoft Sans Serif"/>
              </a:rPr>
              <a:t> </a:t>
            </a:r>
            <a:r>
              <a:rPr sz="650" dirty="0">
                <a:latin typeface="Microsoft Sans Serif"/>
                <a:cs typeface="Microsoft Sans Serif"/>
              </a:rPr>
              <a:t>Reactancia </a:t>
            </a:r>
            <a:r>
              <a:rPr sz="650" spc="20" dirty="0">
                <a:latin typeface="Microsoft Sans Serif"/>
                <a:cs typeface="Microsoft Sans Serif"/>
              </a:rPr>
              <a:t>síncrona</a:t>
            </a:r>
            <a:r>
              <a:rPr sz="650" spc="-5" dirty="0">
                <a:latin typeface="Microsoft Sans Serif"/>
                <a:cs typeface="Microsoft Sans Serif"/>
              </a:rPr>
              <a:t> </a:t>
            </a:r>
            <a:r>
              <a:rPr sz="650" spc="20" dirty="0">
                <a:latin typeface="Microsoft Sans Serif"/>
                <a:cs typeface="Microsoft Sans Serif"/>
              </a:rPr>
              <a:t>del</a:t>
            </a:r>
            <a:r>
              <a:rPr sz="650" dirty="0">
                <a:latin typeface="Microsoft Sans Serif"/>
                <a:cs typeface="Microsoft Sans Serif"/>
              </a:rPr>
              <a:t> </a:t>
            </a:r>
            <a:r>
              <a:rPr sz="650" spc="25" dirty="0">
                <a:latin typeface="Microsoft Sans Serif"/>
                <a:cs typeface="Microsoft Sans Serif"/>
              </a:rPr>
              <a:t>generador</a:t>
            </a:r>
            <a:endParaRPr sz="650">
              <a:latin typeface="Microsoft Sans Serif"/>
              <a:cs typeface="Microsoft Sans Serif"/>
            </a:endParaRPr>
          </a:p>
          <a:p>
            <a:pPr marL="314325">
              <a:lnSpc>
                <a:spcPct val="100000"/>
              </a:lnSpc>
              <a:spcBef>
                <a:spcPts val="160"/>
              </a:spcBef>
            </a:pPr>
            <a:r>
              <a:rPr sz="550" spc="-20" dirty="0">
                <a:latin typeface="Microsoft Sans Serif"/>
                <a:cs typeface="Microsoft Sans Serif"/>
              </a:rPr>
              <a:t>X</a:t>
            </a:r>
            <a:r>
              <a:rPr sz="350" spc="-20" dirty="0">
                <a:latin typeface="Microsoft Sans Serif"/>
                <a:cs typeface="Microsoft Sans Serif"/>
              </a:rPr>
              <a:t>s</a:t>
            </a:r>
            <a:r>
              <a:rPr sz="550" spc="-20" dirty="0">
                <a:latin typeface="Microsoft Sans Serif"/>
                <a:cs typeface="Microsoft Sans Serif"/>
              </a:rPr>
              <a:t>=</a:t>
            </a:r>
            <a:r>
              <a:rPr sz="550" spc="-5" dirty="0">
                <a:latin typeface="Microsoft Sans Serif"/>
                <a:cs typeface="Microsoft Sans Serif"/>
              </a:rPr>
              <a:t> </a:t>
            </a:r>
            <a:r>
              <a:rPr sz="550" dirty="0">
                <a:latin typeface="Microsoft Sans Serif"/>
                <a:cs typeface="Microsoft Sans Serif"/>
              </a:rPr>
              <a:t>Reactancia</a:t>
            </a:r>
            <a:r>
              <a:rPr sz="550" spc="-5" dirty="0">
                <a:latin typeface="Microsoft Sans Serif"/>
                <a:cs typeface="Microsoft Sans Serif"/>
              </a:rPr>
              <a:t> </a:t>
            </a:r>
            <a:r>
              <a:rPr sz="550" spc="15" dirty="0">
                <a:latin typeface="Microsoft Sans Serif"/>
                <a:cs typeface="Microsoft Sans Serif"/>
              </a:rPr>
              <a:t>del</a:t>
            </a:r>
            <a:r>
              <a:rPr sz="550" spc="-5" dirty="0">
                <a:latin typeface="Microsoft Sans Serif"/>
                <a:cs typeface="Microsoft Sans Serif"/>
              </a:rPr>
              <a:t> </a:t>
            </a:r>
            <a:r>
              <a:rPr sz="550" spc="10" dirty="0">
                <a:latin typeface="Microsoft Sans Serif"/>
                <a:cs typeface="Microsoft Sans Serif"/>
              </a:rPr>
              <a:t>sistema</a:t>
            </a:r>
            <a:r>
              <a:rPr sz="550" dirty="0">
                <a:latin typeface="Microsoft Sans Serif"/>
                <a:cs typeface="Microsoft Sans Serif"/>
              </a:rPr>
              <a:t> </a:t>
            </a:r>
            <a:r>
              <a:rPr sz="550" spc="15" dirty="0">
                <a:latin typeface="Microsoft Sans Serif"/>
                <a:cs typeface="Microsoft Sans Serif"/>
              </a:rPr>
              <a:t>equivalente</a:t>
            </a:r>
            <a:endParaRPr sz="550">
              <a:latin typeface="Microsoft Sans Serif"/>
              <a:cs typeface="Microsoft Sans Serif"/>
            </a:endParaRPr>
          </a:p>
          <a:p>
            <a:pPr marL="314325">
              <a:lnSpc>
                <a:spcPct val="100000"/>
              </a:lnSpc>
              <a:spcBef>
                <a:spcPts val="170"/>
              </a:spcBef>
            </a:pPr>
            <a:r>
              <a:rPr sz="550" spc="-5" dirty="0">
                <a:latin typeface="Microsoft Sans Serif"/>
                <a:cs typeface="Microsoft Sans Serif"/>
              </a:rPr>
              <a:t>X</a:t>
            </a:r>
            <a:r>
              <a:rPr sz="350" spc="-5" dirty="0">
                <a:latin typeface="Microsoft Sans Serif"/>
                <a:cs typeface="Microsoft Sans Serif"/>
              </a:rPr>
              <a:t>mi</a:t>
            </a:r>
            <a:r>
              <a:rPr sz="550" spc="-5" dirty="0">
                <a:latin typeface="Microsoft Sans Serif"/>
                <a:cs typeface="Microsoft Sans Serif"/>
              </a:rPr>
              <a:t>=</a:t>
            </a:r>
            <a:r>
              <a:rPr sz="550" dirty="0">
                <a:latin typeface="Microsoft Sans Serif"/>
                <a:cs typeface="Microsoft Sans Serif"/>
              </a:rPr>
              <a:t> </a:t>
            </a:r>
            <a:r>
              <a:rPr sz="550" spc="5" dirty="0">
                <a:latin typeface="Microsoft Sans Serif"/>
                <a:cs typeface="Microsoft Sans Serif"/>
              </a:rPr>
              <a:t>Suma </a:t>
            </a:r>
            <a:r>
              <a:rPr sz="550" spc="15" dirty="0">
                <a:latin typeface="Microsoft Sans Serif"/>
                <a:cs typeface="Microsoft Sans Serif"/>
              </a:rPr>
              <a:t>de</a:t>
            </a:r>
            <a:r>
              <a:rPr sz="550" dirty="0">
                <a:latin typeface="Microsoft Sans Serif"/>
                <a:cs typeface="Microsoft Sans Serif"/>
              </a:rPr>
              <a:t> Reactancias</a:t>
            </a:r>
            <a:r>
              <a:rPr sz="550" spc="5" dirty="0">
                <a:latin typeface="Microsoft Sans Serif"/>
                <a:cs typeface="Microsoft Sans Serif"/>
              </a:rPr>
              <a:t> </a:t>
            </a:r>
            <a:r>
              <a:rPr sz="550" spc="15" dirty="0">
                <a:latin typeface="Microsoft Sans Serif"/>
                <a:cs typeface="Microsoft Sans Serif"/>
              </a:rPr>
              <a:t>del</a:t>
            </a:r>
            <a:r>
              <a:rPr sz="550" dirty="0">
                <a:latin typeface="Microsoft Sans Serif"/>
                <a:cs typeface="Microsoft Sans Serif"/>
              </a:rPr>
              <a:t> </a:t>
            </a:r>
            <a:r>
              <a:rPr sz="550" spc="5" dirty="0">
                <a:latin typeface="Microsoft Sans Serif"/>
                <a:cs typeface="Microsoft Sans Serif"/>
              </a:rPr>
              <a:t>Sistema y</a:t>
            </a:r>
            <a:r>
              <a:rPr sz="550" dirty="0">
                <a:latin typeface="Microsoft Sans Serif"/>
                <a:cs typeface="Microsoft Sans Serif"/>
              </a:rPr>
              <a:t> </a:t>
            </a:r>
            <a:r>
              <a:rPr sz="550" spc="15" dirty="0">
                <a:latin typeface="Microsoft Sans Serif"/>
                <a:cs typeface="Microsoft Sans Serif"/>
              </a:rPr>
              <a:t>del</a:t>
            </a:r>
            <a:r>
              <a:rPr sz="550" spc="5" dirty="0">
                <a:latin typeface="Microsoft Sans Serif"/>
                <a:cs typeface="Microsoft Sans Serif"/>
              </a:rPr>
              <a:t> </a:t>
            </a:r>
            <a:r>
              <a:rPr sz="550" spc="20" dirty="0">
                <a:latin typeface="Microsoft Sans Serif"/>
                <a:cs typeface="Microsoft Sans Serif"/>
              </a:rPr>
              <a:t>Transformador</a:t>
            </a:r>
            <a:r>
              <a:rPr sz="550" dirty="0">
                <a:latin typeface="Microsoft Sans Serif"/>
                <a:cs typeface="Microsoft Sans Serif"/>
              </a:rPr>
              <a:t> </a:t>
            </a:r>
            <a:r>
              <a:rPr sz="550" spc="5" dirty="0">
                <a:latin typeface="Microsoft Sans Serif"/>
                <a:cs typeface="Microsoft Sans Serif"/>
              </a:rPr>
              <a:t>Elevador </a:t>
            </a:r>
            <a:r>
              <a:rPr sz="550" spc="-20" dirty="0">
                <a:latin typeface="Microsoft Sans Serif"/>
                <a:cs typeface="Microsoft Sans Serif"/>
              </a:rPr>
              <a:t>(X</a:t>
            </a:r>
            <a:r>
              <a:rPr sz="350" spc="-20" dirty="0">
                <a:latin typeface="Microsoft Sans Serif"/>
                <a:cs typeface="Microsoft Sans Serif"/>
              </a:rPr>
              <a:t>s</a:t>
            </a:r>
            <a:r>
              <a:rPr sz="550" spc="-20" dirty="0">
                <a:latin typeface="Microsoft Sans Serif"/>
                <a:cs typeface="Microsoft Sans Serif"/>
              </a:rPr>
              <a:t>+X</a:t>
            </a:r>
            <a:r>
              <a:rPr sz="350" spc="-20" dirty="0">
                <a:latin typeface="Microsoft Sans Serif"/>
                <a:cs typeface="Microsoft Sans Serif"/>
              </a:rPr>
              <a:t>t</a:t>
            </a:r>
            <a:r>
              <a:rPr sz="550" spc="-20" dirty="0">
                <a:latin typeface="Microsoft Sans Serif"/>
                <a:cs typeface="Microsoft Sans Serif"/>
              </a:rPr>
              <a:t>)</a:t>
            </a:r>
            <a:r>
              <a:rPr sz="550" dirty="0">
                <a:latin typeface="Microsoft Sans Serif"/>
                <a:cs typeface="Microsoft Sans Serif"/>
              </a:rPr>
              <a:t> </a:t>
            </a:r>
            <a:r>
              <a:rPr sz="550" spc="-40" dirty="0">
                <a:latin typeface="Microsoft Sans Serif"/>
                <a:cs typeface="Microsoft Sans Serif"/>
              </a:rPr>
              <a:t>V</a:t>
            </a:r>
            <a:endParaRPr sz="550">
              <a:latin typeface="Microsoft Sans Serif"/>
              <a:cs typeface="Microsoft Sans Serif"/>
            </a:endParaRPr>
          </a:p>
          <a:p>
            <a:pPr marL="314325">
              <a:lnSpc>
                <a:spcPct val="100000"/>
              </a:lnSpc>
              <a:spcBef>
                <a:spcPts val="180"/>
              </a:spcBef>
            </a:pPr>
            <a:r>
              <a:rPr sz="550" spc="-10" dirty="0">
                <a:latin typeface="Microsoft Sans Serif"/>
                <a:cs typeface="Microsoft Sans Serif"/>
              </a:rPr>
              <a:t>=</a:t>
            </a:r>
            <a:r>
              <a:rPr sz="550" spc="-15" dirty="0">
                <a:latin typeface="Microsoft Sans Serif"/>
                <a:cs typeface="Microsoft Sans Serif"/>
              </a:rPr>
              <a:t> </a:t>
            </a:r>
            <a:r>
              <a:rPr sz="550" spc="10" dirty="0">
                <a:latin typeface="Microsoft Sans Serif"/>
                <a:cs typeface="Microsoft Sans Serif"/>
              </a:rPr>
              <a:t>Voltaje</a:t>
            </a:r>
            <a:r>
              <a:rPr sz="550" spc="-15" dirty="0">
                <a:latin typeface="Microsoft Sans Serif"/>
                <a:cs typeface="Microsoft Sans Serif"/>
              </a:rPr>
              <a:t> </a:t>
            </a:r>
            <a:r>
              <a:rPr sz="550" spc="15" dirty="0">
                <a:latin typeface="Microsoft Sans Serif"/>
                <a:cs typeface="Microsoft Sans Serif"/>
              </a:rPr>
              <a:t>del</a:t>
            </a:r>
            <a:r>
              <a:rPr sz="550" spc="-15" dirty="0">
                <a:latin typeface="Microsoft Sans Serif"/>
                <a:cs typeface="Microsoft Sans Serif"/>
              </a:rPr>
              <a:t> </a:t>
            </a:r>
            <a:r>
              <a:rPr sz="550" spc="25" dirty="0">
                <a:latin typeface="Microsoft Sans Serif"/>
                <a:cs typeface="Microsoft Sans Serif"/>
              </a:rPr>
              <a:t>terminal</a:t>
            </a:r>
            <a:r>
              <a:rPr sz="550" spc="-10" dirty="0">
                <a:latin typeface="Microsoft Sans Serif"/>
                <a:cs typeface="Microsoft Sans Serif"/>
              </a:rPr>
              <a:t> </a:t>
            </a:r>
            <a:r>
              <a:rPr sz="550" spc="15" dirty="0">
                <a:latin typeface="Microsoft Sans Serif"/>
                <a:cs typeface="Microsoft Sans Serif"/>
              </a:rPr>
              <a:t>del</a:t>
            </a:r>
            <a:r>
              <a:rPr sz="550" spc="-15" dirty="0">
                <a:latin typeface="Microsoft Sans Serif"/>
                <a:cs typeface="Microsoft Sans Serif"/>
              </a:rPr>
              <a:t> </a:t>
            </a:r>
            <a:r>
              <a:rPr sz="550" spc="25" dirty="0">
                <a:latin typeface="Microsoft Sans Serif"/>
                <a:cs typeface="Microsoft Sans Serif"/>
              </a:rPr>
              <a:t>generador</a:t>
            </a:r>
            <a:endParaRPr sz="550">
              <a:latin typeface="Microsoft Sans Serif"/>
              <a:cs typeface="Microsoft Sans Serif"/>
            </a:endParaRPr>
          </a:p>
        </p:txBody>
      </p:sp>
      <p:sp>
        <p:nvSpPr>
          <p:cNvPr id="139" name="object 139"/>
          <p:cNvSpPr txBox="1"/>
          <p:nvPr/>
        </p:nvSpPr>
        <p:spPr>
          <a:xfrm>
            <a:off x="9100126" y="8934884"/>
            <a:ext cx="4711033" cy="97463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sz="550" spc="-5" dirty="0">
                <a:latin typeface="Microsoft Sans Serif"/>
                <a:cs typeface="Microsoft Sans Serif"/>
              </a:rPr>
              <a:t>Fig. </a:t>
            </a:r>
            <a:r>
              <a:rPr sz="550" dirty="0">
                <a:latin typeface="Microsoft Sans Serif"/>
                <a:cs typeface="Microsoft Sans Serif"/>
              </a:rPr>
              <a:t>14.-</a:t>
            </a:r>
            <a:r>
              <a:rPr sz="550" spc="-5" dirty="0">
                <a:latin typeface="Microsoft Sans Serif"/>
                <a:cs typeface="Microsoft Sans Serif"/>
              </a:rPr>
              <a:t> </a:t>
            </a:r>
            <a:r>
              <a:rPr sz="550" spc="25" dirty="0">
                <a:latin typeface="Microsoft Sans Serif"/>
                <a:cs typeface="Microsoft Sans Serif"/>
              </a:rPr>
              <a:t>Método</a:t>
            </a:r>
            <a:r>
              <a:rPr sz="550" spc="-5" dirty="0">
                <a:latin typeface="Microsoft Sans Serif"/>
                <a:cs typeface="Microsoft Sans Serif"/>
              </a:rPr>
              <a:t> </a:t>
            </a:r>
            <a:r>
              <a:rPr sz="550" spc="10" dirty="0">
                <a:latin typeface="Microsoft Sans Serif"/>
                <a:cs typeface="Microsoft Sans Serif"/>
              </a:rPr>
              <a:t>Gráfico</a:t>
            </a:r>
            <a:r>
              <a:rPr sz="550" dirty="0">
                <a:latin typeface="Microsoft Sans Serif"/>
                <a:cs typeface="Microsoft Sans Serif"/>
              </a:rPr>
              <a:t> </a:t>
            </a:r>
            <a:r>
              <a:rPr sz="550" spc="15" dirty="0">
                <a:latin typeface="Microsoft Sans Serif"/>
                <a:cs typeface="Microsoft Sans Serif"/>
              </a:rPr>
              <a:t>de</a:t>
            </a:r>
            <a:r>
              <a:rPr sz="550" spc="-5" dirty="0">
                <a:latin typeface="Microsoft Sans Serif"/>
                <a:cs typeface="Microsoft Sans Serif"/>
              </a:rPr>
              <a:t> </a:t>
            </a:r>
            <a:r>
              <a:rPr sz="550" spc="10" dirty="0">
                <a:latin typeface="Microsoft Sans Serif"/>
                <a:cs typeface="Microsoft Sans Serif"/>
              </a:rPr>
              <a:t>Estabilidad</a:t>
            </a:r>
            <a:r>
              <a:rPr sz="550" spc="-5" dirty="0">
                <a:latin typeface="Microsoft Sans Serif"/>
                <a:cs typeface="Microsoft Sans Serif"/>
              </a:rPr>
              <a:t> </a:t>
            </a:r>
            <a:r>
              <a:rPr sz="550" spc="15" dirty="0">
                <a:latin typeface="Microsoft Sans Serif"/>
                <a:cs typeface="Microsoft Sans Serif"/>
              </a:rPr>
              <a:t>en</a:t>
            </a:r>
            <a:r>
              <a:rPr sz="550" spc="-5" dirty="0">
                <a:latin typeface="Microsoft Sans Serif"/>
                <a:cs typeface="Microsoft Sans Serif"/>
              </a:rPr>
              <a:t> </a:t>
            </a:r>
            <a:r>
              <a:rPr sz="550" spc="5" dirty="0">
                <a:latin typeface="Microsoft Sans Serif"/>
                <a:cs typeface="Microsoft Sans Serif"/>
              </a:rPr>
              <a:t>Estado</a:t>
            </a:r>
            <a:r>
              <a:rPr sz="550" dirty="0">
                <a:latin typeface="Microsoft Sans Serif"/>
                <a:cs typeface="Microsoft Sans Serif"/>
              </a:rPr>
              <a:t> </a:t>
            </a:r>
            <a:r>
              <a:rPr sz="550" spc="10" dirty="0">
                <a:latin typeface="Microsoft Sans Serif"/>
                <a:cs typeface="Microsoft Sans Serif"/>
              </a:rPr>
              <a:t>Estacionario</a:t>
            </a:r>
            <a:endParaRPr sz="550">
              <a:latin typeface="Microsoft Sans Serif"/>
              <a:cs typeface="Microsoft Sans Serif"/>
            </a:endParaRPr>
          </a:p>
        </p:txBody>
      </p:sp>
      <p:sp>
        <p:nvSpPr>
          <p:cNvPr id="140" name="object 140"/>
          <p:cNvSpPr txBox="1"/>
          <p:nvPr/>
        </p:nvSpPr>
        <p:spPr>
          <a:xfrm>
            <a:off x="1415277" y="9415125"/>
            <a:ext cx="1459325" cy="143629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sz="850" spc="-25" dirty="0">
                <a:latin typeface="Microsoft Sans Serif"/>
                <a:cs typeface="Microsoft Sans Serif"/>
              </a:rPr>
              <a:t>CAPÍTULO</a:t>
            </a:r>
            <a:r>
              <a:rPr sz="850" spc="-5" dirty="0">
                <a:latin typeface="Microsoft Sans Serif"/>
                <a:cs typeface="Microsoft Sans Serif"/>
              </a:rPr>
              <a:t> </a:t>
            </a:r>
            <a:r>
              <a:rPr sz="850" spc="10" dirty="0">
                <a:latin typeface="Microsoft Sans Serif"/>
                <a:cs typeface="Microsoft Sans Serif"/>
              </a:rPr>
              <a:t>1</a:t>
            </a:r>
            <a:endParaRPr sz="850">
              <a:latin typeface="Microsoft Sans Serif"/>
              <a:cs typeface="Microsoft Sans Serif"/>
            </a:endParaRPr>
          </a:p>
        </p:txBody>
      </p:sp>
      <p:sp>
        <p:nvSpPr>
          <p:cNvPr id="141" name="object 141"/>
          <p:cNvSpPr txBox="1"/>
          <p:nvPr/>
        </p:nvSpPr>
        <p:spPr>
          <a:xfrm>
            <a:off x="7845387" y="9415126"/>
            <a:ext cx="7796212" cy="285115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sz="850" spc="-25" dirty="0">
                <a:latin typeface="Microsoft Sans Serif"/>
                <a:cs typeface="Microsoft Sans Serif"/>
              </a:rPr>
              <a:t>TUTORIAL</a:t>
            </a:r>
            <a:r>
              <a:rPr sz="850" spc="-5" dirty="0">
                <a:latin typeface="Microsoft Sans Serif"/>
                <a:cs typeface="Microsoft Sans Serif"/>
              </a:rPr>
              <a:t> </a:t>
            </a:r>
            <a:r>
              <a:rPr sz="850" spc="-60" dirty="0">
                <a:latin typeface="Microsoft Sans Serif"/>
                <a:cs typeface="Microsoft Sans Serif"/>
              </a:rPr>
              <a:t>SOBRE</a:t>
            </a:r>
            <a:r>
              <a:rPr sz="850" spc="-5" dirty="0">
                <a:latin typeface="Microsoft Sans Serif"/>
                <a:cs typeface="Microsoft Sans Serif"/>
              </a:rPr>
              <a:t> </a:t>
            </a:r>
            <a:r>
              <a:rPr sz="850" spc="-35" dirty="0">
                <a:latin typeface="Microsoft Sans Serif"/>
                <a:cs typeface="Microsoft Sans Serif"/>
              </a:rPr>
              <a:t>PROTECCIÓN</a:t>
            </a:r>
            <a:r>
              <a:rPr sz="850" spc="-5" dirty="0">
                <a:latin typeface="Microsoft Sans Serif"/>
                <a:cs typeface="Microsoft Sans Serif"/>
              </a:rPr>
              <a:t> </a:t>
            </a:r>
            <a:r>
              <a:rPr sz="850" spc="-45" dirty="0">
                <a:latin typeface="Microsoft Sans Serif"/>
                <a:cs typeface="Microsoft Sans Serif"/>
              </a:rPr>
              <a:t>DE</a:t>
            </a:r>
            <a:r>
              <a:rPr sz="850" spc="-5" dirty="0">
                <a:latin typeface="Microsoft Sans Serif"/>
                <a:cs typeface="Microsoft Sans Serif"/>
              </a:rPr>
              <a:t> </a:t>
            </a:r>
            <a:r>
              <a:rPr sz="850" spc="-55" dirty="0">
                <a:latin typeface="Microsoft Sans Serif"/>
                <a:cs typeface="Microsoft Sans Serif"/>
              </a:rPr>
              <a:t>GENERADORES</a:t>
            </a:r>
            <a:r>
              <a:rPr sz="850" dirty="0">
                <a:latin typeface="Microsoft Sans Serif"/>
                <a:cs typeface="Microsoft Sans Serif"/>
              </a:rPr>
              <a:t> </a:t>
            </a:r>
            <a:r>
              <a:rPr sz="850" spc="-30" dirty="0">
                <a:latin typeface="Microsoft Sans Serif"/>
                <a:cs typeface="Microsoft Sans Serif"/>
              </a:rPr>
              <a:t>SÍNCRONOS</a:t>
            </a:r>
            <a:endParaRPr sz="850">
              <a:latin typeface="Microsoft Sans Serif"/>
              <a:cs typeface="Microsoft Sans Serif"/>
            </a:endParaRPr>
          </a:p>
          <a:p>
            <a:pPr marL="1400175">
              <a:lnSpc>
                <a:spcPct val="100000"/>
              </a:lnSpc>
            </a:pPr>
            <a:r>
              <a:rPr sz="850" spc="-15" dirty="0">
                <a:latin typeface="Microsoft Sans Serif"/>
                <a:cs typeface="Microsoft Sans Serif"/>
              </a:rPr>
              <a:t>PUBLICACIÓN</a:t>
            </a:r>
            <a:r>
              <a:rPr sz="850" spc="-5" dirty="0">
                <a:latin typeface="Microsoft Sans Serif"/>
                <a:cs typeface="Microsoft Sans Serif"/>
              </a:rPr>
              <a:t> </a:t>
            </a:r>
            <a:r>
              <a:rPr sz="850" spc="-55" dirty="0">
                <a:latin typeface="Microsoft Sans Serif"/>
                <a:cs typeface="Microsoft Sans Serif"/>
              </a:rPr>
              <a:t>ESPECIAL</a:t>
            </a:r>
            <a:r>
              <a:rPr sz="850" spc="-5" dirty="0">
                <a:latin typeface="Microsoft Sans Serif"/>
                <a:cs typeface="Microsoft Sans Serif"/>
              </a:rPr>
              <a:t> </a:t>
            </a:r>
            <a:r>
              <a:rPr sz="850" spc="-40" dirty="0">
                <a:latin typeface="Microsoft Sans Serif"/>
                <a:cs typeface="Microsoft Sans Serif"/>
              </a:rPr>
              <a:t>DEL</a:t>
            </a:r>
            <a:r>
              <a:rPr sz="850" spc="-5" dirty="0">
                <a:latin typeface="Microsoft Sans Serif"/>
                <a:cs typeface="Microsoft Sans Serif"/>
              </a:rPr>
              <a:t> </a:t>
            </a:r>
            <a:r>
              <a:rPr sz="850" spc="-60" dirty="0">
                <a:latin typeface="Microsoft Sans Serif"/>
                <a:cs typeface="Microsoft Sans Serif"/>
              </a:rPr>
              <a:t>IEEE</a:t>
            </a:r>
            <a:r>
              <a:rPr sz="850" spc="-5" dirty="0">
                <a:latin typeface="Microsoft Sans Serif"/>
                <a:cs typeface="Microsoft Sans Serif"/>
              </a:rPr>
              <a:t> </a:t>
            </a:r>
            <a:r>
              <a:rPr sz="850" spc="-80" dirty="0">
                <a:latin typeface="Microsoft Sans Serif"/>
                <a:cs typeface="Microsoft Sans Serif"/>
              </a:rPr>
              <a:t>PSRC</a:t>
            </a:r>
            <a:endParaRPr sz="850">
              <a:latin typeface="Microsoft Sans Serif"/>
              <a:cs typeface="Microsoft Sans Serif"/>
            </a:endParaRPr>
          </a:p>
        </p:txBody>
      </p:sp>
    </p:spTree>
  </p:cSld>
  <p:clrMapOvr>
    <a:masterClrMapping/>
  </p:clrMapOvr>
</p:sld>
</file>

<file path=ppt/slides/slide11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/>
          <p:nvPr/>
        </p:nvSpPr>
        <p:spPr>
          <a:xfrm>
            <a:off x="11955065" y="2741676"/>
            <a:ext cx="0" cy="890269"/>
          </a:xfrm>
          <a:custGeom>
            <a:avLst/>
            <a:gdLst/>
            <a:ahLst/>
            <a:cxnLst/>
            <a:rect l="l" t="t" r="r" b="b"/>
            <a:pathLst>
              <a:path h="890270">
                <a:moveTo>
                  <a:pt x="0" y="0"/>
                </a:moveTo>
                <a:lnTo>
                  <a:pt x="0" y="890016"/>
                </a:lnTo>
              </a:path>
            </a:pathLst>
          </a:custGeom>
          <a:ln w="1524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" name="object 3"/>
          <p:cNvSpPr/>
          <p:nvPr/>
        </p:nvSpPr>
        <p:spPr>
          <a:xfrm>
            <a:off x="12673774" y="2741676"/>
            <a:ext cx="0" cy="1289685"/>
          </a:xfrm>
          <a:custGeom>
            <a:avLst/>
            <a:gdLst/>
            <a:ahLst/>
            <a:cxnLst/>
            <a:rect l="l" t="t" r="r" b="b"/>
            <a:pathLst>
              <a:path h="1289685">
                <a:moveTo>
                  <a:pt x="0" y="0"/>
                </a:moveTo>
                <a:lnTo>
                  <a:pt x="0" y="1289304"/>
                </a:lnTo>
              </a:path>
            </a:pathLst>
          </a:custGeom>
          <a:ln w="1524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" name="object 4"/>
          <p:cNvSpPr/>
          <p:nvPr/>
        </p:nvSpPr>
        <p:spPr>
          <a:xfrm>
            <a:off x="14177796" y="2741675"/>
            <a:ext cx="0" cy="157480"/>
          </a:xfrm>
          <a:custGeom>
            <a:avLst/>
            <a:gdLst/>
            <a:ahLst/>
            <a:cxnLst/>
            <a:rect l="l" t="t" r="r" b="b"/>
            <a:pathLst>
              <a:path h="157480">
                <a:moveTo>
                  <a:pt x="0" y="0"/>
                </a:moveTo>
                <a:lnTo>
                  <a:pt x="0" y="156972"/>
                </a:lnTo>
              </a:path>
            </a:pathLst>
          </a:custGeom>
          <a:ln w="1524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" name="object 5"/>
          <p:cNvSpPr/>
          <p:nvPr/>
        </p:nvSpPr>
        <p:spPr>
          <a:xfrm>
            <a:off x="14177796" y="4020312"/>
            <a:ext cx="0" cy="512445"/>
          </a:xfrm>
          <a:custGeom>
            <a:avLst/>
            <a:gdLst/>
            <a:ahLst/>
            <a:cxnLst/>
            <a:rect l="l" t="t" r="r" b="b"/>
            <a:pathLst>
              <a:path h="512445">
                <a:moveTo>
                  <a:pt x="0" y="0"/>
                </a:moveTo>
                <a:lnTo>
                  <a:pt x="0" y="512064"/>
                </a:lnTo>
              </a:path>
            </a:pathLst>
          </a:custGeom>
          <a:ln w="1524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" name="object 6"/>
          <p:cNvSpPr/>
          <p:nvPr/>
        </p:nvSpPr>
        <p:spPr>
          <a:xfrm>
            <a:off x="10906808" y="3320797"/>
            <a:ext cx="0" cy="1022985"/>
          </a:xfrm>
          <a:custGeom>
            <a:avLst/>
            <a:gdLst/>
            <a:ahLst/>
            <a:cxnLst/>
            <a:rect l="l" t="t" r="r" b="b"/>
            <a:pathLst>
              <a:path h="1022985">
                <a:moveTo>
                  <a:pt x="0" y="0"/>
                </a:moveTo>
                <a:lnTo>
                  <a:pt x="0" y="1022603"/>
                </a:lnTo>
              </a:path>
            </a:pathLst>
          </a:custGeom>
          <a:ln w="2743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" name="object 7"/>
          <p:cNvSpPr/>
          <p:nvPr/>
        </p:nvSpPr>
        <p:spPr>
          <a:xfrm>
            <a:off x="15352270" y="3320797"/>
            <a:ext cx="0" cy="1022985"/>
          </a:xfrm>
          <a:custGeom>
            <a:avLst/>
            <a:gdLst/>
            <a:ahLst/>
            <a:cxnLst/>
            <a:rect l="l" t="t" r="r" b="b"/>
            <a:pathLst>
              <a:path h="1022985">
                <a:moveTo>
                  <a:pt x="0" y="0"/>
                </a:moveTo>
                <a:lnTo>
                  <a:pt x="0" y="1022603"/>
                </a:lnTo>
              </a:path>
            </a:pathLst>
          </a:custGeom>
          <a:ln w="2743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" name="object 8"/>
          <p:cNvSpPr/>
          <p:nvPr/>
        </p:nvSpPr>
        <p:spPr>
          <a:xfrm>
            <a:off x="10906808" y="3633215"/>
            <a:ext cx="245412" cy="0"/>
          </a:xfrm>
          <a:custGeom>
            <a:avLst/>
            <a:gdLst/>
            <a:ahLst/>
            <a:cxnLst/>
            <a:rect l="l" t="t" r="r" b="b"/>
            <a:pathLst>
              <a:path w="106679">
                <a:moveTo>
                  <a:pt x="0" y="0"/>
                </a:moveTo>
                <a:lnTo>
                  <a:pt x="106679" y="0"/>
                </a:lnTo>
              </a:path>
            </a:pathLst>
          </a:custGeom>
          <a:ln w="1524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" name="object 9"/>
          <p:cNvSpPr/>
          <p:nvPr/>
        </p:nvSpPr>
        <p:spPr>
          <a:xfrm>
            <a:off x="10906808" y="4030979"/>
            <a:ext cx="245412" cy="0"/>
          </a:xfrm>
          <a:custGeom>
            <a:avLst/>
            <a:gdLst/>
            <a:ahLst/>
            <a:cxnLst/>
            <a:rect l="l" t="t" r="r" b="b"/>
            <a:pathLst>
              <a:path w="106679">
                <a:moveTo>
                  <a:pt x="0" y="0"/>
                </a:moveTo>
                <a:lnTo>
                  <a:pt x="106679" y="0"/>
                </a:lnTo>
              </a:path>
            </a:pathLst>
          </a:custGeom>
          <a:ln w="1524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" name="object 10"/>
          <p:cNvSpPr/>
          <p:nvPr/>
        </p:nvSpPr>
        <p:spPr>
          <a:xfrm>
            <a:off x="11152221" y="3544824"/>
            <a:ext cx="407559" cy="177165"/>
          </a:xfrm>
          <a:custGeom>
            <a:avLst/>
            <a:gdLst/>
            <a:ahLst/>
            <a:cxnLst/>
            <a:rect l="l" t="t" r="r" b="b"/>
            <a:pathLst>
              <a:path w="177164" h="177164">
                <a:moveTo>
                  <a:pt x="0" y="176783"/>
                </a:moveTo>
                <a:lnTo>
                  <a:pt x="176784" y="176783"/>
                </a:lnTo>
                <a:lnTo>
                  <a:pt x="176784" y="0"/>
                </a:lnTo>
                <a:lnTo>
                  <a:pt x="0" y="0"/>
                </a:lnTo>
                <a:lnTo>
                  <a:pt x="0" y="176783"/>
                </a:lnTo>
                <a:close/>
              </a:path>
            </a:pathLst>
          </a:custGeom>
          <a:ln w="1524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" name="object 11"/>
          <p:cNvSpPr/>
          <p:nvPr/>
        </p:nvSpPr>
        <p:spPr>
          <a:xfrm>
            <a:off x="11152221" y="3941064"/>
            <a:ext cx="407559" cy="180340"/>
          </a:xfrm>
          <a:custGeom>
            <a:avLst/>
            <a:gdLst/>
            <a:ahLst/>
            <a:cxnLst/>
            <a:rect l="l" t="t" r="r" b="b"/>
            <a:pathLst>
              <a:path w="177164" h="180339">
                <a:moveTo>
                  <a:pt x="0" y="179832"/>
                </a:moveTo>
                <a:lnTo>
                  <a:pt x="176784" y="179832"/>
                </a:lnTo>
                <a:lnTo>
                  <a:pt x="176784" y="0"/>
                </a:lnTo>
                <a:lnTo>
                  <a:pt x="0" y="0"/>
                </a:lnTo>
                <a:lnTo>
                  <a:pt x="0" y="179832"/>
                </a:lnTo>
                <a:close/>
              </a:path>
            </a:pathLst>
          </a:custGeom>
          <a:ln w="1524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" name="object 12"/>
          <p:cNvSpPr/>
          <p:nvPr/>
        </p:nvSpPr>
        <p:spPr>
          <a:xfrm>
            <a:off x="13245232" y="3544824"/>
            <a:ext cx="410481" cy="177165"/>
          </a:xfrm>
          <a:custGeom>
            <a:avLst/>
            <a:gdLst/>
            <a:ahLst/>
            <a:cxnLst/>
            <a:rect l="l" t="t" r="r" b="b"/>
            <a:pathLst>
              <a:path w="178435" h="177164">
                <a:moveTo>
                  <a:pt x="0" y="176783"/>
                </a:moveTo>
                <a:lnTo>
                  <a:pt x="178308" y="176783"/>
                </a:lnTo>
                <a:lnTo>
                  <a:pt x="178308" y="0"/>
                </a:lnTo>
                <a:lnTo>
                  <a:pt x="0" y="0"/>
                </a:lnTo>
                <a:lnTo>
                  <a:pt x="0" y="176783"/>
                </a:lnTo>
                <a:close/>
              </a:path>
            </a:pathLst>
          </a:custGeom>
          <a:ln w="1524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" name="object 13"/>
          <p:cNvSpPr/>
          <p:nvPr/>
        </p:nvSpPr>
        <p:spPr>
          <a:xfrm>
            <a:off x="13245232" y="3941064"/>
            <a:ext cx="410481" cy="180340"/>
          </a:xfrm>
          <a:custGeom>
            <a:avLst/>
            <a:gdLst/>
            <a:ahLst/>
            <a:cxnLst/>
            <a:rect l="l" t="t" r="r" b="b"/>
            <a:pathLst>
              <a:path w="178435" h="180339">
                <a:moveTo>
                  <a:pt x="0" y="179832"/>
                </a:moveTo>
                <a:lnTo>
                  <a:pt x="178308" y="179832"/>
                </a:lnTo>
                <a:lnTo>
                  <a:pt x="178308" y="0"/>
                </a:lnTo>
                <a:lnTo>
                  <a:pt x="0" y="0"/>
                </a:lnTo>
                <a:lnTo>
                  <a:pt x="0" y="179832"/>
                </a:lnTo>
                <a:close/>
              </a:path>
            </a:pathLst>
          </a:custGeom>
          <a:ln w="1524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" name="object 14"/>
          <p:cNvSpPr/>
          <p:nvPr/>
        </p:nvSpPr>
        <p:spPr>
          <a:xfrm>
            <a:off x="14682645" y="3544824"/>
            <a:ext cx="410481" cy="177165"/>
          </a:xfrm>
          <a:custGeom>
            <a:avLst/>
            <a:gdLst/>
            <a:ahLst/>
            <a:cxnLst/>
            <a:rect l="l" t="t" r="r" b="b"/>
            <a:pathLst>
              <a:path w="178434" h="177164">
                <a:moveTo>
                  <a:pt x="0" y="176783"/>
                </a:moveTo>
                <a:lnTo>
                  <a:pt x="178307" y="176783"/>
                </a:lnTo>
                <a:lnTo>
                  <a:pt x="178307" y="0"/>
                </a:lnTo>
                <a:lnTo>
                  <a:pt x="0" y="0"/>
                </a:lnTo>
                <a:lnTo>
                  <a:pt x="0" y="176783"/>
                </a:lnTo>
                <a:close/>
              </a:path>
            </a:pathLst>
          </a:custGeom>
          <a:ln w="1524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" name="object 15"/>
          <p:cNvSpPr/>
          <p:nvPr/>
        </p:nvSpPr>
        <p:spPr>
          <a:xfrm>
            <a:off x="14700176" y="3941064"/>
            <a:ext cx="410481" cy="180340"/>
          </a:xfrm>
          <a:custGeom>
            <a:avLst/>
            <a:gdLst/>
            <a:ahLst/>
            <a:cxnLst/>
            <a:rect l="l" t="t" r="r" b="b"/>
            <a:pathLst>
              <a:path w="178434" h="180339">
                <a:moveTo>
                  <a:pt x="0" y="179832"/>
                </a:moveTo>
                <a:lnTo>
                  <a:pt x="178307" y="179832"/>
                </a:lnTo>
                <a:lnTo>
                  <a:pt x="178307" y="0"/>
                </a:lnTo>
                <a:lnTo>
                  <a:pt x="0" y="0"/>
                </a:lnTo>
                <a:lnTo>
                  <a:pt x="0" y="179832"/>
                </a:lnTo>
                <a:close/>
              </a:path>
            </a:pathLst>
          </a:custGeom>
          <a:ln w="1524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" name="object 16"/>
          <p:cNvSpPr/>
          <p:nvPr/>
        </p:nvSpPr>
        <p:spPr>
          <a:xfrm>
            <a:off x="10503603" y="3230893"/>
            <a:ext cx="5122974" cy="1191895"/>
          </a:xfrm>
          <a:custGeom>
            <a:avLst/>
            <a:gdLst/>
            <a:ahLst/>
            <a:cxnLst/>
            <a:rect l="l" t="t" r="r" b="b"/>
            <a:pathLst>
              <a:path w="2226945" h="1191895">
                <a:moveTo>
                  <a:pt x="9144" y="1104887"/>
                </a:moveTo>
                <a:lnTo>
                  <a:pt x="7620" y="1101839"/>
                </a:lnTo>
                <a:lnTo>
                  <a:pt x="4572" y="1100315"/>
                </a:lnTo>
                <a:lnTo>
                  <a:pt x="1524" y="1101839"/>
                </a:lnTo>
                <a:lnTo>
                  <a:pt x="0" y="1104887"/>
                </a:lnTo>
                <a:lnTo>
                  <a:pt x="0" y="1168895"/>
                </a:lnTo>
                <a:lnTo>
                  <a:pt x="1524" y="1171943"/>
                </a:lnTo>
                <a:lnTo>
                  <a:pt x="4572" y="1173467"/>
                </a:lnTo>
                <a:lnTo>
                  <a:pt x="7620" y="1171943"/>
                </a:lnTo>
                <a:lnTo>
                  <a:pt x="9144" y="1168895"/>
                </a:lnTo>
                <a:lnTo>
                  <a:pt x="9144" y="1104887"/>
                </a:lnTo>
                <a:close/>
              </a:path>
              <a:path w="2226945" h="1191895">
                <a:moveTo>
                  <a:pt x="9144" y="995159"/>
                </a:moveTo>
                <a:lnTo>
                  <a:pt x="7620" y="992111"/>
                </a:lnTo>
                <a:lnTo>
                  <a:pt x="4572" y="990587"/>
                </a:lnTo>
                <a:lnTo>
                  <a:pt x="1524" y="992111"/>
                </a:lnTo>
                <a:lnTo>
                  <a:pt x="0" y="995159"/>
                </a:lnTo>
                <a:lnTo>
                  <a:pt x="0" y="1059167"/>
                </a:lnTo>
                <a:lnTo>
                  <a:pt x="1524" y="1062215"/>
                </a:lnTo>
                <a:lnTo>
                  <a:pt x="4572" y="1063739"/>
                </a:lnTo>
                <a:lnTo>
                  <a:pt x="7620" y="1062215"/>
                </a:lnTo>
                <a:lnTo>
                  <a:pt x="9144" y="1059167"/>
                </a:lnTo>
                <a:lnTo>
                  <a:pt x="9144" y="995159"/>
                </a:lnTo>
                <a:close/>
              </a:path>
              <a:path w="2226945" h="1191895">
                <a:moveTo>
                  <a:pt x="9144" y="886955"/>
                </a:moveTo>
                <a:lnTo>
                  <a:pt x="7620" y="882383"/>
                </a:lnTo>
                <a:lnTo>
                  <a:pt x="1524" y="882383"/>
                </a:lnTo>
                <a:lnTo>
                  <a:pt x="0" y="886955"/>
                </a:lnTo>
                <a:lnTo>
                  <a:pt x="0" y="949439"/>
                </a:lnTo>
                <a:lnTo>
                  <a:pt x="1524" y="952487"/>
                </a:lnTo>
                <a:lnTo>
                  <a:pt x="4572" y="954011"/>
                </a:lnTo>
                <a:lnTo>
                  <a:pt x="7620" y="952487"/>
                </a:lnTo>
                <a:lnTo>
                  <a:pt x="9144" y="949439"/>
                </a:lnTo>
                <a:lnTo>
                  <a:pt x="9144" y="886955"/>
                </a:lnTo>
                <a:close/>
              </a:path>
              <a:path w="2226945" h="1191895">
                <a:moveTo>
                  <a:pt x="9144" y="777227"/>
                </a:moveTo>
                <a:lnTo>
                  <a:pt x="7620" y="774179"/>
                </a:lnTo>
                <a:lnTo>
                  <a:pt x="4572" y="772655"/>
                </a:lnTo>
                <a:lnTo>
                  <a:pt x="1524" y="774179"/>
                </a:lnTo>
                <a:lnTo>
                  <a:pt x="0" y="777227"/>
                </a:lnTo>
                <a:lnTo>
                  <a:pt x="0" y="841235"/>
                </a:lnTo>
                <a:lnTo>
                  <a:pt x="1524" y="844283"/>
                </a:lnTo>
                <a:lnTo>
                  <a:pt x="4572" y="845807"/>
                </a:lnTo>
                <a:lnTo>
                  <a:pt x="7620" y="844283"/>
                </a:lnTo>
                <a:lnTo>
                  <a:pt x="9144" y="841235"/>
                </a:lnTo>
                <a:lnTo>
                  <a:pt x="9144" y="777227"/>
                </a:lnTo>
                <a:close/>
              </a:path>
              <a:path w="2226945" h="1191895">
                <a:moveTo>
                  <a:pt x="9144" y="667512"/>
                </a:moveTo>
                <a:lnTo>
                  <a:pt x="7620" y="664464"/>
                </a:lnTo>
                <a:lnTo>
                  <a:pt x="4572" y="662940"/>
                </a:lnTo>
                <a:lnTo>
                  <a:pt x="1524" y="664464"/>
                </a:lnTo>
                <a:lnTo>
                  <a:pt x="0" y="667512"/>
                </a:lnTo>
                <a:lnTo>
                  <a:pt x="0" y="731520"/>
                </a:lnTo>
                <a:lnTo>
                  <a:pt x="1524" y="734568"/>
                </a:lnTo>
                <a:lnTo>
                  <a:pt x="4572" y="736092"/>
                </a:lnTo>
                <a:lnTo>
                  <a:pt x="7620" y="734568"/>
                </a:lnTo>
                <a:lnTo>
                  <a:pt x="9144" y="731520"/>
                </a:lnTo>
                <a:lnTo>
                  <a:pt x="9144" y="667512"/>
                </a:lnTo>
                <a:close/>
              </a:path>
              <a:path w="2226945" h="1191895">
                <a:moveTo>
                  <a:pt x="9144" y="559308"/>
                </a:moveTo>
                <a:lnTo>
                  <a:pt x="7620" y="556260"/>
                </a:lnTo>
                <a:lnTo>
                  <a:pt x="4572" y="554736"/>
                </a:lnTo>
                <a:lnTo>
                  <a:pt x="1524" y="556260"/>
                </a:lnTo>
                <a:lnTo>
                  <a:pt x="0" y="559308"/>
                </a:lnTo>
                <a:lnTo>
                  <a:pt x="0" y="623316"/>
                </a:lnTo>
                <a:lnTo>
                  <a:pt x="1524" y="626364"/>
                </a:lnTo>
                <a:lnTo>
                  <a:pt x="4572" y="627888"/>
                </a:lnTo>
                <a:lnTo>
                  <a:pt x="7620" y="626364"/>
                </a:lnTo>
                <a:lnTo>
                  <a:pt x="9144" y="623316"/>
                </a:lnTo>
                <a:lnTo>
                  <a:pt x="9144" y="559308"/>
                </a:lnTo>
                <a:close/>
              </a:path>
              <a:path w="2226945" h="1191895">
                <a:moveTo>
                  <a:pt x="9144" y="449580"/>
                </a:moveTo>
                <a:lnTo>
                  <a:pt x="7620" y="446532"/>
                </a:lnTo>
                <a:lnTo>
                  <a:pt x="4572" y="445008"/>
                </a:lnTo>
                <a:lnTo>
                  <a:pt x="1524" y="446532"/>
                </a:lnTo>
                <a:lnTo>
                  <a:pt x="0" y="449580"/>
                </a:lnTo>
                <a:lnTo>
                  <a:pt x="0" y="513588"/>
                </a:lnTo>
                <a:lnTo>
                  <a:pt x="1524" y="516636"/>
                </a:lnTo>
                <a:lnTo>
                  <a:pt x="4572" y="518160"/>
                </a:lnTo>
                <a:lnTo>
                  <a:pt x="7620" y="516636"/>
                </a:lnTo>
                <a:lnTo>
                  <a:pt x="9144" y="513588"/>
                </a:lnTo>
                <a:lnTo>
                  <a:pt x="9144" y="449580"/>
                </a:lnTo>
                <a:close/>
              </a:path>
              <a:path w="2226945" h="1191895">
                <a:moveTo>
                  <a:pt x="9144" y="341376"/>
                </a:moveTo>
                <a:lnTo>
                  <a:pt x="7620" y="336804"/>
                </a:lnTo>
                <a:lnTo>
                  <a:pt x="1524" y="336804"/>
                </a:lnTo>
                <a:lnTo>
                  <a:pt x="0" y="341376"/>
                </a:lnTo>
                <a:lnTo>
                  <a:pt x="0" y="403860"/>
                </a:lnTo>
                <a:lnTo>
                  <a:pt x="1524" y="406908"/>
                </a:lnTo>
                <a:lnTo>
                  <a:pt x="4572" y="408432"/>
                </a:lnTo>
                <a:lnTo>
                  <a:pt x="7620" y="406908"/>
                </a:lnTo>
                <a:lnTo>
                  <a:pt x="9144" y="403860"/>
                </a:lnTo>
                <a:lnTo>
                  <a:pt x="9144" y="341376"/>
                </a:lnTo>
                <a:close/>
              </a:path>
              <a:path w="2226945" h="1191895">
                <a:moveTo>
                  <a:pt x="9144" y="231648"/>
                </a:moveTo>
                <a:lnTo>
                  <a:pt x="7620" y="228600"/>
                </a:lnTo>
                <a:lnTo>
                  <a:pt x="4572" y="227076"/>
                </a:lnTo>
                <a:lnTo>
                  <a:pt x="1524" y="228600"/>
                </a:lnTo>
                <a:lnTo>
                  <a:pt x="0" y="231648"/>
                </a:lnTo>
                <a:lnTo>
                  <a:pt x="0" y="295656"/>
                </a:lnTo>
                <a:lnTo>
                  <a:pt x="1524" y="298704"/>
                </a:lnTo>
                <a:lnTo>
                  <a:pt x="4572" y="300228"/>
                </a:lnTo>
                <a:lnTo>
                  <a:pt x="7620" y="298704"/>
                </a:lnTo>
                <a:lnTo>
                  <a:pt x="9144" y="295656"/>
                </a:lnTo>
                <a:lnTo>
                  <a:pt x="9144" y="231648"/>
                </a:lnTo>
                <a:close/>
              </a:path>
              <a:path w="2226945" h="1191895">
                <a:moveTo>
                  <a:pt x="9144" y="121920"/>
                </a:moveTo>
                <a:lnTo>
                  <a:pt x="7620" y="118872"/>
                </a:lnTo>
                <a:lnTo>
                  <a:pt x="4572" y="117348"/>
                </a:lnTo>
                <a:lnTo>
                  <a:pt x="1524" y="118872"/>
                </a:lnTo>
                <a:lnTo>
                  <a:pt x="0" y="121920"/>
                </a:lnTo>
                <a:lnTo>
                  <a:pt x="0" y="185928"/>
                </a:lnTo>
                <a:lnTo>
                  <a:pt x="1524" y="188976"/>
                </a:lnTo>
                <a:lnTo>
                  <a:pt x="4572" y="190500"/>
                </a:lnTo>
                <a:lnTo>
                  <a:pt x="7620" y="188976"/>
                </a:lnTo>
                <a:lnTo>
                  <a:pt x="9144" y="185928"/>
                </a:lnTo>
                <a:lnTo>
                  <a:pt x="9144" y="121920"/>
                </a:lnTo>
                <a:close/>
              </a:path>
              <a:path w="2226945" h="1191895">
                <a:moveTo>
                  <a:pt x="9144" y="13716"/>
                </a:moveTo>
                <a:lnTo>
                  <a:pt x="7620" y="10668"/>
                </a:lnTo>
                <a:lnTo>
                  <a:pt x="4572" y="9144"/>
                </a:lnTo>
                <a:lnTo>
                  <a:pt x="1524" y="10668"/>
                </a:lnTo>
                <a:lnTo>
                  <a:pt x="0" y="13716"/>
                </a:lnTo>
                <a:lnTo>
                  <a:pt x="0" y="76200"/>
                </a:lnTo>
                <a:lnTo>
                  <a:pt x="1524" y="80772"/>
                </a:lnTo>
                <a:lnTo>
                  <a:pt x="7620" y="80772"/>
                </a:lnTo>
                <a:lnTo>
                  <a:pt x="9144" y="76200"/>
                </a:lnTo>
                <a:lnTo>
                  <a:pt x="9144" y="13716"/>
                </a:lnTo>
                <a:close/>
              </a:path>
              <a:path w="2226945" h="1191895">
                <a:moveTo>
                  <a:pt x="33528" y="1524"/>
                </a:moveTo>
                <a:lnTo>
                  <a:pt x="28956" y="0"/>
                </a:lnTo>
                <a:lnTo>
                  <a:pt x="4572" y="0"/>
                </a:lnTo>
                <a:lnTo>
                  <a:pt x="1524" y="1524"/>
                </a:lnTo>
                <a:lnTo>
                  <a:pt x="0" y="4572"/>
                </a:lnTo>
                <a:lnTo>
                  <a:pt x="1524" y="7620"/>
                </a:lnTo>
                <a:lnTo>
                  <a:pt x="4572" y="9144"/>
                </a:lnTo>
                <a:lnTo>
                  <a:pt x="28956" y="9144"/>
                </a:lnTo>
                <a:lnTo>
                  <a:pt x="33528" y="7620"/>
                </a:lnTo>
                <a:lnTo>
                  <a:pt x="33528" y="1524"/>
                </a:lnTo>
                <a:close/>
              </a:path>
              <a:path w="2226945" h="1191895">
                <a:moveTo>
                  <a:pt x="99060" y="1187183"/>
                </a:moveTo>
                <a:lnTo>
                  <a:pt x="97536" y="1184135"/>
                </a:lnTo>
                <a:lnTo>
                  <a:pt x="94488" y="1182611"/>
                </a:lnTo>
                <a:lnTo>
                  <a:pt x="30480" y="1182611"/>
                </a:lnTo>
                <a:lnTo>
                  <a:pt x="27432" y="1184135"/>
                </a:lnTo>
                <a:lnTo>
                  <a:pt x="25908" y="1187183"/>
                </a:lnTo>
                <a:lnTo>
                  <a:pt x="27432" y="1190231"/>
                </a:lnTo>
                <a:lnTo>
                  <a:pt x="30480" y="1191755"/>
                </a:lnTo>
                <a:lnTo>
                  <a:pt x="94488" y="1191755"/>
                </a:lnTo>
                <a:lnTo>
                  <a:pt x="97536" y="1190231"/>
                </a:lnTo>
                <a:lnTo>
                  <a:pt x="99060" y="1187183"/>
                </a:lnTo>
                <a:close/>
              </a:path>
              <a:path w="2226945" h="1191895">
                <a:moveTo>
                  <a:pt x="143256" y="4572"/>
                </a:moveTo>
                <a:lnTo>
                  <a:pt x="141732" y="1524"/>
                </a:lnTo>
                <a:lnTo>
                  <a:pt x="138684" y="0"/>
                </a:lnTo>
                <a:lnTo>
                  <a:pt x="74676" y="0"/>
                </a:lnTo>
                <a:lnTo>
                  <a:pt x="71628" y="1524"/>
                </a:lnTo>
                <a:lnTo>
                  <a:pt x="70104" y="4572"/>
                </a:lnTo>
                <a:lnTo>
                  <a:pt x="71628" y="7620"/>
                </a:lnTo>
                <a:lnTo>
                  <a:pt x="74676" y="9144"/>
                </a:lnTo>
                <a:lnTo>
                  <a:pt x="138684" y="9144"/>
                </a:lnTo>
                <a:lnTo>
                  <a:pt x="141732" y="7620"/>
                </a:lnTo>
                <a:lnTo>
                  <a:pt x="143256" y="4572"/>
                </a:lnTo>
                <a:close/>
              </a:path>
              <a:path w="2226945" h="1191895">
                <a:moveTo>
                  <a:pt x="208788" y="1187183"/>
                </a:moveTo>
                <a:lnTo>
                  <a:pt x="207264" y="1184135"/>
                </a:lnTo>
                <a:lnTo>
                  <a:pt x="204216" y="1182611"/>
                </a:lnTo>
                <a:lnTo>
                  <a:pt x="140208" y="1182611"/>
                </a:lnTo>
                <a:lnTo>
                  <a:pt x="137160" y="1184135"/>
                </a:lnTo>
                <a:lnTo>
                  <a:pt x="135636" y="1187183"/>
                </a:lnTo>
                <a:lnTo>
                  <a:pt x="137160" y="1190231"/>
                </a:lnTo>
                <a:lnTo>
                  <a:pt x="140208" y="1191755"/>
                </a:lnTo>
                <a:lnTo>
                  <a:pt x="204216" y="1191755"/>
                </a:lnTo>
                <a:lnTo>
                  <a:pt x="207264" y="1190231"/>
                </a:lnTo>
                <a:lnTo>
                  <a:pt x="208788" y="1187183"/>
                </a:lnTo>
                <a:close/>
              </a:path>
              <a:path w="2226945" h="1191895">
                <a:moveTo>
                  <a:pt x="252984" y="4572"/>
                </a:moveTo>
                <a:lnTo>
                  <a:pt x="251460" y="1524"/>
                </a:lnTo>
                <a:lnTo>
                  <a:pt x="248412" y="0"/>
                </a:lnTo>
                <a:lnTo>
                  <a:pt x="184404" y="0"/>
                </a:lnTo>
                <a:lnTo>
                  <a:pt x="181356" y="1524"/>
                </a:lnTo>
                <a:lnTo>
                  <a:pt x="179832" y="4572"/>
                </a:lnTo>
                <a:lnTo>
                  <a:pt x="181356" y="7620"/>
                </a:lnTo>
                <a:lnTo>
                  <a:pt x="184404" y="9144"/>
                </a:lnTo>
                <a:lnTo>
                  <a:pt x="248412" y="9144"/>
                </a:lnTo>
                <a:lnTo>
                  <a:pt x="251460" y="7620"/>
                </a:lnTo>
                <a:lnTo>
                  <a:pt x="252984" y="4572"/>
                </a:lnTo>
                <a:close/>
              </a:path>
              <a:path w="2226945" h="1191895">
                <a:moveTo>
                  <a:pt x="316992" y="1187183"/>
                </a:moveTo>
                <a:lnTo>
                  <a:pt x="315468" y="1184135"/>
                </a:lnTo>
                <a:lnTo>
                  <a:pt x="312420" y="1182611"/>
                </a:lnTo>
                <a:lnTo>
                  <a:pt x="249936" y="1182611"/>
                </a:lnTo>
                <a:lnTo>
                  <a:pt x="245364" y="1184135"/>
                </a:lnTo>
                <a:lnTo>
                  <a:pt x="245364" y="1190231"/>
                </a:lnTo>
                <a:lnTo>
                  <a:pt x="249936" y="1191755"/>
                </a:lnTo>
                <a:lnTo>
                  <a:pt x="312420" y="1191755"/>
                </a:lnTo>
                <a:lnTo>
                  <a:pt x="315468" y="1190231"/>
                </a:lnTo>
                <a:lnTo>
                  <a:pt x="316992" y="1187183"/>
                </a:lnTo>
                <a:close/>
              </a:path>
              <a:path w="2226945" h="1191895">
                <a:moveTo>
                  <a:pt x="361188" y="4572"/>
                </a:moveTo>
                <a:lnTo>
                  <a:pt x="359664" y="1524"/>
                </a:lnTo>
                <a:lnTo>
                  <a:pt x="356616" y="0"/>
                </a:lnTo>
                <a:lnTo>
                  <a:pt x="292608" y="0"/>
                </a:lnTo>
                <a:lnTo>
                  <a:pt x="289560" y="1524"/>
                </a:lnTo>
                <a:lnTo>
                  <a:pt x="288036" y="4572"/>
                </a:lnTo>
                <a:lnTo>
                  <a:pt x="289560" y="7620"/>
                </a:lnTo>
                <a:lnTo>
                  <a:pt x="292608" y="9144"/>
                </a:lnTo>
                <a:lnTo>
                  <a:pt x="356616" y="9144"/>
                </a:lnTo>
                <a:lnTo>
                  <a:pt x="359664" y="7620"/>
                </a:lnTo>
                <a:lnTo>
                  <a:pt x="361188" y="4572"/>
                </a:lnTo>
                <a:close/>
              </a:path>
              <a:path w="2226945" h="1191895">
                <a:moveTo>
                  <a:pt x="426732" y="1187196"/>
                </a:moveTo>
                <a:lnTo>
                  <a:pt x="425208" y="1184148"/>
                </a:lnTo>
                <a:lnTo>
                  <a:pt x="422160" y="1182624"/>
                </a:lnTo>
                <a:lnTo>
                  <a:pt x="358152" y="1182624"/>
                </a:lnTo>
                <a:lnTo>
                  <a:pt x="355104" y="1184148"/>
                </a:lnTo>
                <a:lnTo>
                  <a:pt x="353580" y="1187196"/>
                </a:lnTo>
                <a:lnTo>
                  <a:pt x="355104" y="1190244"/>
                </a:lnTo>
                <a:lnTo>
                  <a:pt x="358152" y="1191768"/>
                </a:lnTo>
                <a:lnTo>
                  <a:pt x="422160" y="1191768"/>
                </a:lnTo>
                <a:lnTo>
                  <a:pt x="425208" y="1190244"/>
                </a:lnTo>
                <a:lnTo>
                  <a:pt x="426732" y="1187196"/>
                </a:lnTo>
                <a:close/>
              </a:path>
              <a:path w="2226945" h="1191895">
                <a:moveTo>
                  <a:pt x="470916" y="4572"/>
                </a:moveTo>
                <a:lnTo>
                  <a:pt x="469392" y="1524"/>
                </a:lnTo>
                <a:lnTo>
                  <a:pt x="466344" y="0"/>
                </a:lnTo>
                <a:lnTo>
                  <a:pt x="402336" y="0"/>
                </a:lnTo>
                <a:lnTo>
                  <a:pt x="399288" y="1524"/>
                </a:lnTo>
                <a:lnTo>
                  <a:pt x="397764" y="4572"/>
                </a:lnTo>
                <a:lnTo>
                  <a:pt x="399288" y="7620"/>
                </a:lnTo>
                <a:lnTo>
                  <a:pt x="402336" y="9144"/>
                </a:lnTo>
                <a:lnTo>
                  <a:pt x="466344" y="9144"/>
                </a:lnTo>
                <a:lnTo>
                  <a:pt x="469392" y="7620"/>
                </a:lnTo>
                <a:lnTo>
                  <a:pt x="470916" y="4572"/>
                </a:lnTo>
                <a:close/>
              </a:path>
              <a:path w="2226945" h="1191895">
                <a:moveTo>
                  <a:pt x="536460" y="1187196"/>
                </a:moveTo>
                <a:lnTo>
                  <a:pt x="534936" y="1184148"/>
                </a:lnTo>
                <a:lnTo>
                  <a:pt x="531888" y="1182624"/>
                </a:lnTo>
                <a:lnTo>
                  <a:pt x="467880" y="1182624"/>
                </a:lnTo>
                <a:lnTo>
                  <a:pt x="464832" y="1184148"/>
                </a:lnTo>
                <a:lnTo>
                  <a:pt x="463308" y="1187196"/>
                </a:lnTo>
                <a:lnTo>
                  <a:pt x="464832" y="1190244"/>
                </a:lnTo>
                <a:lnTo>
                  <a:pt x="467880" y="1191768"/>
                </a:lnTo>
                <a:lnTo>
                  <a:pt x="531888" y="1191768"/>
                </a:lnTo>
                <a:lnTo>
                  <a:pt x="534936" y="1190244"/>
                </a:lnTo>
                <a:lnTo>
                  <a:pt x="536460" y="1187196"/>
                </a:lnTo>
                <a:close/>
              </a:path>
              <a:path w="2226945" h="1191895">
                <a:moveTo>
                  <a:pt x="579120" y="1524"/>
                </a:moveTo>
                <a:lnTo>
                  <a:pt x="574548" y="0"/>
                </a:lnTo>
                <a:lnTo>
                  <a:pt x="512064" y="0"/>
                </a:lnTo>
                <a:lnTo>
                  <a:pt x="509016" y="1524"/>
                </a:lnTo>
                <a:lnTo>
                  <a:pt x="507492" y="4572"/>
                </a:lnTo>
                <a:lnTo>
                  <a:pt x="509016" y="7620"/>
                </a:lnTo>
                <a:lnTo>
                  <a:pt x="512064" y="9144"/>
                </a:lnTo>
                <a:lnTo>
                  <a:pt x="574548" y="9144"/>
                </a:lnTo>
                <a:lnTo>
                  <a:pt x="579120" y="7620"/>
                </a:lnTo>
                <a:lnTo>
                  <a:pt x="579120" y="1524"/>
                </a:lnTo>
                <a:close/>
              </a:path>
              <a:path w="2226945" h="1191895">
                <a:moveTo>
                  <a:pt x="644664" y="1187196"/>
                </a:moveTo>
                <a:lnTo>
                  <a:pt x="643140" y="1184148"/>
                </a:lnTo>
                <a:lnTo>
                  <a:pt x="640092" y="1182624"/>
                </a:lnTo>
                <a:lnTo>
                  <a:pt x="576084" y="1182624"/>
                </a:lnTo>
                <a:lnTo>
                  <a:pt x="573036" y="1184148"/>
                </a:lnTo>
                <a:lnTo>
                  <a:pt x="571512" y="1187196"/>
                </a:lnTo>
                <a:lnTo>
                  <a:pt x="573036" y="1190244"/>
                </a:lnTo>
                <a:lnTo>
                  <a:pt x="576084" y="1191768"/>
                </a:lnTo>
                <a:lnTo>
                  <a:pt x="640092" y="1191768"/>
                </a:lnTo>
                <a:lnTo>
                  <a:pt x="643140" y="1190244"/>
                </a:lnTo>
                <a:lnTo>
                  <a:pt x="644664" y="1187196"/>
                </a:lnTo>
                <a:close/>
              </a:path>
              <a:path w="2226945" h="1191895">
                <a:moveTo>
                  <a:pt x="688848" y="4572"/>
                </a:moveTo>
                <a:lnTo>
                  <a:pt x="687324" y="1524"/>
                </a:lnTo>
                <a:lnTo>
                  <a:pt x="684276" y="0"/>
                </a:lnTo>
                <a:lnTo>
                  <a:pt x="620268" y="0"/>
                </a:lnTo>
                <a:lnTo>
                  <a:pt x="617220" y="1524"/>
                </a:lnTo>
                <a:lnTo>
                  <a:pt x="615696" y="4572"/>
                </a:lnTo>
                <a:lnTo>
                  <a:pt x="617220" y="7620"/>
                </a:lnTo>
                <a:lnTo>
                  <a:pt x="620268" y="9144"/>
                </a:lnTo>
                <a:lnTo>
                  <a:pt x="684276" y="9144"/>
                </a:lnTo>
                <a:lnTo>
                  <a:pt x="687324" y="7620"/>
                </a:lnTo>
                <a:lnTo>
                  <a:pt x="688848" y="4572"/>
                </a:lnTo>
                <a:close/>
              </a:path>
              <a:path w="2226945" h="1191895">
                <a:moveTo>
                  <a:pt x="754392" y="1187196"/>
                </a:moveTo>
                <a:lnTo>
                  <a:pt x="752868" y="1184148"/>
                </a:lnTo>
                <a:lnTo>
                  <a:pt x="749820" y="1182624"/>
                </a:lnTo>
                <a:lnTo>
                  <a:pt x="685812" y="1182624"/>
                </a:lnTo>
                <a:lnTo>
                  <a:pt x="682764" y="1184148"/>
                </a:lnTo>
                <a:lnTo>
                  <a:pt x="681240" y="1187196"/>
                </a:lnTo>
                <a:lnTo>
                  <a:pt x="682764" y="1190244"/>
                </a:lnTo>
                <a:lnTo>
                  <a:pt x="685812" y="1191768"/>
                </a:lnTo>
                <a:lnTo>
                  <a:pt x="749820" y="1191768"/>
                </a:lnTo>
                <a:lnTo>
                  <a:pt x="752868" y="1190244"/>
                </a:lnTo>
                <a:lnTo>
                  <a:pt x="754392" y="1187196"/>
                </a:lnTo>
                <a:close/>
              </a:path>
              <a:path w="2226945" h="1191895">
                <a:moveTo>
                  <a:pt x="798576" y="4572"/>
                </a:moveTo>
                <a:lnTo>
                  <a:pt x="797052" y="1524"/>
                </a:lnTo>
                <a:lnTo>
                  <a:pt x="794004" y="0"/>
                </a:lnTo>
                <a:lnTo>
                  <a:pt x="729996" y="0"/>
                </a:lnTo>
                <a:lnTo>
                  <a:pt x="726948" y="1524"/>
                </a:lnTo>
                <a:lnTo>
                  <a:pt x="725424" y="4572"/>
                </a:lnTo>
                <a:lnTo>
                  <a:pt x="726948" y="7620"/>
                </a:lnTo>
                <a:lnTo>
                  <a:pt x="729996" y="9144"/>
                </a:lnTo>
                <a:lnTo>
                  <a:pt x="794004" y="9144"/>
                </a:lnTo>
                <a:lnTo>
                  <a:pt x="797052" y="7620"/>
                </a:lnTo>
                <a:lnTo>
                  <a:pt x="798576" y="4572"/>
                </a:lnTo>
                <a:close/>
              </a:path>
              <a:path w="2226945" h="1191895">
                <a:moveTo>
                  <a:pt x="862596" y="1184148"/>
                </a:moveTo>
                <a:lnTo>
                  <a:pt x="858024" y="1182624"/>
                </a:lnTo>
                <a:lnTo>
                  <a:pt x="795540" y="1182624"/>
                </a:lnTo>
                <a:lnTo>
                  <a:pt x="792492" y="1184148"/>
                </a:lnTo>
                <a:lnTo>
                  <a:pt x="790968" y="1187196"/>
                </a:lnTo>
                <a:lnTo>
                  <a:pt x="792492" y="1190244"/>
                </a:lnTo>
                <a:lnTo>
                  <a:pt x="795540" y="1191768"/>
                </a:lnTo>
                <a:lnTo>
                  <a:pt x="858024" y="1191768"/>
                </a:lnTo>
                <a:lnTo>
                  <a:pt x="862596" y="1190244"/>
                </a:lnTo>
                <a:lnTo>
                  <a:pt x="862596" y="1184148"/>
                </a:lnTo>
                <a:close/>
              </a:path>
              <a:path w="2226945" h="1191895">
                <a:moveTo>
                  <a:pt x="906780" y="4572"/>
                </a:moveTo>
                <a:lnTo>
                  <a:pt x="905256" y="1524"/>
                </a:lnTo>
                <a:lnTo>
                  <a:pt x="902208" y="0"/>
                </a:lnTo>
                <a:lnTo>
                  <a:pt x="839724" y="0"/>
                </a:lnTo>
                <a:lnTo>
                  <a:pt x="835152" y="1524"/>
                </a:lnTo>
                <a:lnTo>
                  <a:pt x="835152" y="7620"/>
                </a:lnTo>
                <a:lnTo>
                  <a:pt x="839724" y="9144"/>
                </a:lnTo>
                <a:lnTo>
                  <a:pt x="902208" y="9144"/>
                </a:lnTo>
                <a:lnTo>
                  <a:pt x="905256" y="7620"/>
                </a:lnTo>
                <a:lnTo>
                  <a:pt x="906780" y="4572"/>
                </a:lnTo>
                <a:close/>
              </a:path>
              <a:path w="2226945" h="1191895">
                <a:moveTo>
                  <a:pt x="972324" y="1187196"/>
                </a:moveTo>
                <a:lnTo>
                  <a:pt x="970800" y="1184148"/>
                </a:lnTo>
                <a:lnTo>
                  <a:pt x="967752" y="1182624"/>
                </a:lnTo>
                <a:lnTo>
                  <a:pt x="903744" y="1182624"/>
                </a:lnTo>
                <a:lnTo>
                  <a:pt x="900696" y="1184148"/>
                </a:lnTo>
                <a:lnTo>
                  <a:pt x="899172" y="1187196"/>
                </a:lnTo>
                <a:lnTo>
                  <a:pt x="900696" y="1190244"/>
                </a:lnTo>
                <a:lnTo>
                  <a:pt x="903744" y="1191768"/>
                </a:lnTo>
                <a:lnTo>
                  <a:pt x="967752" y="1191768"/>
                </a:lnTo>
                <a:lnTo>
                  <a:pt x="970800" y="1190244"/>
                </a:lnTo>
                <a:lnTo>
                  <a:pt x="972324" y="1187196"/>
                </a:lnTo>
                <a:close/>
              </a:path>
              <a:path w="2226945" h="1191895">
                <a:moveTo>
                  <a:pt x="1016508" y="4572"/>
                </a:moveTo>
                <a:lnTo>
                  <a:pt x="1014984" y="1524"/>
                </a:lnTo>
                <a:lnTo>
                  <a:pt x="1011936" y="0"/>
                </a:lnTo>
                <a:lnTo>
                  <a:pt x="947928" y="0"/>
                </a:lnTo>
                <a:lnTo>
                  <a:pt x="944880" y="1524"/>
                </a:lnTo>
                <a:lnTo>
                  <a:pt x="943356" y="4572"/>
                </a:lnTo>
                <a:lnTo>
                  <a:pt x="944880" y="7620"/>
                </a:lnTo>
                <a:lnTo>
                  <a:pt x="947928" y="9144"/>
                </a:lnTo>
                <a:lnTo>
                  <a:pt x="1011936" y="9144"/>
                </a:lnTo>
                <a:lnTo>
                  <a:pt x="1014984" y="7620"/>
                </a:lnTo>
                <a:lnTo>
                  <a:pt x="1016508" y="4572"/>
                </a:lnTo>
                <a:close/>
              </a:path>
              <a:path w="2226945" h="1191895">
                <a:moveTo>
                  <a:pt x="1082052" y="1187196"/>
                </a:moveTo>
                <a:lnTo>
                  <a:pt x="1080528" y="1184148"/>
                </a:lnTo>
                <a:lnTo>
                  <a:pt x="1077480" y="1182624"/>
                </a:lnTo>
                <a:lnTo>
                  <a:pt x="1013472" y="1182624"/>
                </a:lnTo>
                <a:lnTo>
                  <a:pt x="1010424" y="1184148"/>
                </a:lnTo>
                <a:lnTo>
                  <a:pt x="1008900" y="1187196"/>
                </a:lnTo>
                <a:lnTo>
                  <a:pt x="1010424" y="1190244"/>
                </a:lnTo>
                <a:lnTo>
                  <a:pt x="1013472" y="1191768"/>
                </a:lnTo>
                <a:lnTo>
                  <a:pt x="1077480" y="1191768"/>
                </a:lnTo>
                <a:lnTo>
                  <a:pt x="1080528" y="1190244"/>
                </a:lnTo>
                <a:lnTo>
                  <a:pt x="1082052" y="1187196"/>
                </a:lnTo>
                <a:close/>
              </a:path>
              <a:path w="2226945" h="1191895">
                <a:moveTo>
                  <a:pt x="1126236" y="4572"/>
                </a:moveTo>
                <a:lnTo>
                  <a:pt x="1124712" y="1524"/>
                </a:lnTo>
                <a:lnTo>
                  <a:pt x="1121664" y="0"/>
                </a:lnTo>
                <a:lnTo>
                  <a:pt x="1057656" y="0"/>
                </a:lnTo>
                <a:lnTo>
                  <a:pt x="1054608" y="1524"/>
                </a:lnTo>
                <a:lnTo>
                  <a:pt x="1053084" y="4572"/>
                </a:lnTo>
                <a:lnTo>
                  <a:pt x="1054608" y="7620"/>
                </a:lnTo>
                <a:lnTo>
                  <a:pt x="1057656" y="9144"/>
                </a:lnTo>
                <a:lnTo>
                  <a:pt x="1121664" y="9144"/>
                </a:lnTo>
                <a:lnTo>
                  <a:pt x="1124712" y="7620"/>
                </a:lnTo>
                <a:lnTo>
                  <a:pt x="1126236" y="4572"/>
                </a:lnTo>
                <a:close/>
              </a:path>
              <a:path w="2226945" h="1191895">
                <a:moveTo>
                  <a:pt x="1190256" y="1187196"/>
                </a:moveTo>
                <a:lnTo>
                  <a:pt x="1188732" y="1184148"/>
                </a:lnTo>
                <a:lnTo>
                  <a:pt x="1185684" y="1182624"/>
                </a:lnTo>
                <a:lnTo>
                  <a:pt x="1123200" y="1182624"/>
                </a:lnTo>
                <a:lnTo>
                  <a:pt x="1118628" y="1184148"/>
                </a:lnTo>
                <a:lnTo>
                  <a:pt x="1118628" y="1190244"/>
                </a:lnTo>
                <a:lnTo>
                  <a:pt x="1123200" y="1191768"/>
                </a:lnTo>
                <a:lnTo>
                  <a:pt x="1185684" y="1191768"/>
                </a:lnTo>
                <a:lnTo>
                  <a:pt x="1188732" y="1190244"/>
                </a:lnTo>
                <a:lnTo>
                  <a:pt x="1190256" y="1187196"/>
                </a:lnTo>
                <a:close/>
              </a:path>
              <a:path w="2226945" h="1191895">
                <a:moveTo>
                  <a:pt x="1234440" y="4572"/>
                </a:moveTo>
                <a:lnTo>
                  <a:pt x="1232916" y="1524"/>
                </a:lnTo>
                <a:lnTo>
                  <a:pt x="1229868" y="0"/>
                </a:lnTo>
                <a:lnTo>
                  <a:pt x="1165860" y="0"/>
                </a:lnTo>
                <a:lnTo>
                  <a:pt x="1162812" y="1524"/>
                </a:lnTo>
                <a:lnTo>
                  <a:pt x="1161288" y="4572"/>
                </a:lnTo>
                <a:lnTo>
                  <a:pt x="1162812" y="7620"/>
                </a:lnTo>
                <a:lnTo>
                  <a:pt x="1165860" y="9144"/>
                </a:lnTo>
                <a:lnTo>
                  <a:pt x="1229868" y="9144"/>
                </a:lnTo>
                <a:lnTo>
                  <a:pt x="1232916" y="7620"/>
                </a:lnTo>
                <a:lnTo>
                  <a:pt x="1234440" y="4572"/>
                </a:lnTo>
                <a:close/>
              </a:path>
              <a:path w="2226945" h="1191895">
                <a:moveTo>
                  <a:pt x="1299984" y="1187196"/>
                </a:moveTo>
                <a:lnTo>
                  <a:pt x="1298460" y="1184148"/>
                </a:lnTo>
                <a:lnTo>
                  <a:pt x="1295412" y="1182624"/>
                </a:lnTo>
                <a:lnTo>
                  <a:pt x="1231404" y="1182624"/>
                </a:lnTo>
                <a:lnTo>
                  <a:pt x="1228356" y="1184148"/>
                </a:lnTo>
                <a:lnTo>
                  <a:pt x="1226832" y="1187196"/>
                </a:lnTo>
                <a:lnTo>
                  <a:pt x="1228356" y="1190244"/>
                </a:lnTo>
                <a:lnTo>
                  <a:pt x="1231404" y="1191768"/>
                </a:lnTo>
                <a:lnTo>
                  <a:pt x="1295412" y="1191768"/>
                </a:lnTo>
                <a:lnTo>
                  <a:pt x="1298460" y="1190244"/>
                </a:lnTo>
                <a:lnTo>
                  <a:pt x="1299984" y="1187196"/>
                </a:lnTo>
                <a:close/>
              </a:path>
              <a:path w="2226945" h="1191895">
                <a:moveTo>
                  <a:pt x="1344168" y="4572"/>
                </a:moveTo>
                <a:lnTo>
                  <a:pt x="1342644" y="1524"/>
                </a:lnTo>
                <a:lnTo>
                  <a:pt x="1339596" y="0"/>
                </a:lnTo>
                <a:lnTo>
                  <a:pt x="1275588" y="0"/>
                </a:lnTo>
                <a:lnTo>
                  <a:pt x="1272540" y="1524"/>
                </a:lnTo>
                <a:lnTo>
                  <a:pt x="1271016" y="4572"/>
                </a:lnTo>
                <a:lnTo>
                  <a:pt x="1272540" y="7620"/>
                </a:lnTo>
                <a:lnTo>
                  <a:pt x="1275588" y="9144"/>
                </a:lnTo>
                <a:lnTo>
                  <a:pt x="1339596" y="9144"/>
                </a:lnTo>
                <a:lnTo>
                  <a:pt x="1342644" y="7620"/>
                </a:lnTo>
                <a:lnTo>
                  <a:pt x="1344168" y="4572"/>
                </a:lnTo>
                <a:close/>
              </a:path>
              <a:path w="2226945" h="1191895">
                <a:moveTo>
                  <a:pt x="1409712" y="1187196"/>
                </a:moveTo>
                <a:lnTo>
                  <a:pt x="1408188" y="1184148"/>
                </a:lnTo>
                <a:lnTo>
                  <a:pt x="1405140" y="1182624"/>
                </a:lnTo>
                <a:lnTo>
                  <a:pt x="1341132" y="1182624"/>
                </a:lnTo>
                <a:lnTo>
                  <a:pt x="1338084" y="1184148"/>
                </a:lnTo>
                <a:lnTo>
                  <a:pt x="1336560" y="1187196"/>
                </a:lnTo>
                <a:lnTo>
                  <a:pt x="1338084" y="1190244"/>
                </a:lnTo>
                <a:lnTo>
                  <a:pt x="1341132" y="1191768"/>
                </a:lnTo>
                <a:lnTo>
                  <a:pt x="1405140" y="1191768"/>
                </a:lnTo>
                <a:lnTo>
                  <a:pt x="1408188" y="1190244"/>
                </a:lnTo>
                <a:lnTo>
                  <a:pt x="1409712" y="1187196"/>
                </a:lnTo>
                <a:close/>
              </a:path>
              <a:path w="2226945" h="1191895">
                <a:moveTo>
                  <a:pt x="1452372" y="1524"/>
                </a:moveTo>
                <a:lnTo>
                  <a:pt x="1447800" y="0"/>
                </a:lnTo>
                <a:lnTo>
                  <a:pt x="1385316" y="0"/>
                </a:lnTo>
                <a:lnTo>
                  <a:pt x="1382268" y="1524"/>
                </a:lnTo>
                <a:lnTo>
                  <a:pt x="1380744" y="4572"/>
                </a:lnTo>
                <a:lnTo>
                  <a:pt x="1382268" y="7620"/>
                </a:lnTo>
                <a:lnTo>
                  <a:pt x="1385316" y="9144"/>
                </a:lnTo>
                <a:lnTo>
                  <a:pt x="1447800" y="9144"/>
                </a:lnTo>
                <a:lnTo>
                  <a:pt x="1452372" y="7620"/>
                </a:lnTo>
                <a:lnTo>
                  <a:pt x="1452372" y="1524"/>
                </a:lnTo>
                <a:close/>
              </a:path>
              <a:path w="2226945" h="1191895">
                <a:moveTo>
                  <a:pt x="1517916" y="1187196"/>
                </a:moveTo>
                <a:lnTo>
                  <a:pt x="1516392" y="1184148"/>
                </a:lnTo>
                <a:lnTo>
                  <a:pt x="1513344" y="1182624"/>
                </a:lnTo>
                <a:lnTo>
                  <a:pt x="1449336" y="1182624"/>
                </a:lnTo>
                <a:lnTo>
                  <a:pt x="1446288" y="1184148"/>
                </a:lnTo>
                <a:lnTo>
                  <a:pt x="1444764" y="1187196"/>
                </a:lnTo>
                <a:lnTo>
                  <a:pt x="1446288" y="1190244"/>
                </a:lnTo>
                <a:lnTo>
                  <a:pt x="1449336" y="1191768"/>
                </a:lnTo>
                <a:lnTo>
                  <a:pt x="1513344" y="1191768"/>
                </a:lnTo>
                <a:lnTo>
                  <a:pt x="1516392" y="1190244"/>
                </a:lnTo>
                <a:lnTo>
                  <a:pt x="1517916" y="1187196"/>
                </a:lnTo>
                <a:close/>
              </a:path>
              <a:path w="2226945" h="1191895">
                <a:moveTo>
                  <a:pt x="1562100" y="4572"/>
                </a:moveTo>
                <a:lnTo>
                  <a:pt x="1560576" y="1524"/>
                </a:lnTo>
                <a:lnTo>
                  <a:pt x="1557528" y="0"/>
                </a:lnTo>
                <a:lnTo>
                  <a:pt x="1493520" y="0"/>
                </a:lnTo>
                <a:lnTo>
                  <a:pt x="1490472" y="1524"/>
                </a:lnTo>
                <a:lnTo>
                  <a:pt x="1488948" y="4572"/>
                </a:lnTo>
                <a:lnTo>
                  <a:pt x="1490472" y="7620"/>
                </a:lnTo>
                <a:lnTo>
                  <a:pt x="1493520" y="9144"/>
                </a:lnTo>
                <a:lnTo>
                  <a:pt x="1557528" y="9144"/>
                </a:lnTo>
                <a:lnTo>
                  <a:pt x="1560576" y="7620"/>
                </a:lnTo>
                <a:lnTo>
                  <a:pt x="1562100" y="4572"/>
                </a:lnTo>
                <a:close/>
              </a:path>
              <a:path w="2226945" h="1191895">
                <a:moveTo>
                  <a:pt x="1627644" y="1187196"/>
                </a:moveTo>
                <a:lnTo>
                  <a:pt x="1626120" y="1184148"/>
                </a:lnTo>
                <a:lnTo>
                  <a:pt x="1623072" y="1182624"/>
                </a:lnTo>
                <a:lnTo>
                  <a:pt x="1559064" y="1182624"/>
                </a:lnTo>
                <a:lnTo>
                  <a:pt x="1556016" y="1184148"/>
                </a:lnTo>
                <a:lnTo>
                  <a:pt x="1554492" y="1187196"/>
                </a:lnTo>
                <a:lnTo>
                  <a:pt x="1556016" y="1190244"/>
                </a:lnTo>
                <a:lnTo>
                  <a:pt x="1559064" y="1191768"/>
                </a:lnTo>
                <a:lnTo>
                  <a:pt x="1623072" y="1191768"/>
                </a:lnTo>
                <a:lnTo>
                  <a:pt x="1626120" y="1190244"/>
                </a:lnTo>
                <a:lnTo>
                  <a:pt x="1627644" y="1187196"/>
                </a:lnTo>
                <a:close/>
              </a:path>
              <a:path w="2226945" h="1191895">
                <a:moveTo>
                  <a:pt x="1671828" y="4572"/>
                </a:moveTo>
                <a:lnTo>
                  <a:pt x="1670304" y="1524"/>
                </a:lnTo>
                <a:lnTo>
                  <a:pt x="1667256" y="0"/>
                </a:lnTo>
                <a:lnTo>
                  <a:pt x="1603248" y="0"/>
                </a:lnTo>
                <a:lnTo>
                  <a:pt x="1600200" y="1524"/>
                </a:lnTo>
                <a:lnTo>
                  <a:pt x="1598676" y="4572"/>
                </a:lnTo>
                <a:lnTo>
                  <a:pt x="1600200" y="7620"/>
                </a:lnTo>
                <a:lnTo>
                  <a:pt x="1603248" y="9144"/>
                </a:lnTo>
                <a:lnTo>
                  <a:pt x="1667256" y="9144"/>
                </a:lnTo>
                <a:lnTo>
                  <a:pt x="1670304" y="7620"/>
                </a:lnTo>
                <a:lnTo>
                  <a:pt x="1671828" y="4572"/>
                </a:lnTo>
                <a:close/>
              </a:path>
              <a:path w="2226945" h="1191895">
                <a:moveTo>
                  <a:pt x="1735848" y="1184148"/>
                </a:moveTo>
                <a:lnTo>
                  <a:pt x="1731276" y="1182624"/>
                </a:lnTo>
                <a:lnTo>
                  <a:pt x="1668792" y="1182624"/>
                </a:lnTo>
                <a:lnTo>
                  <a:pt x="1664220" y="1184148"/>
                </a:lnTo>
                <a:lnTo>
                  <a:pt x="1664220" y="1190244"/>
                </a:lnTo>
                <a:lnTo>
                  <a:pt x="1668792" y="1191768"/>
                </a:lnTo>
                <a:lnTo>
                  <a:pt x="1731276" y="1191768"/>
                </a:lnTo>
                <a:lnTo>
                  <a:pt x="1735848" y="1190244"/>
                </a:lnTo>
                <a:lnTo>
                  <a:pt x="1735848" y="1184148"/>
                </a:lnTo>
                <a:close/>
              </a:path>
              <a:path w="2226945" h="1191895">
                <a:moveTo>
                  <a:pt x="1780032" y="4572"/>
                </a:moveTo>
                <a:lnTo>
                  <a:pt x="1778508" y="1524"/>
                </a:lnTo>
                <a:lnTo>
                  <a:pt x="1775460" y="0"/>
                </a:lnTo>
                <a:lnTo>
                  <a:pt x="1712976" y="0"/>
                </a:lnTo>
                <a:lnTo>
                  <a:pt x="1708404" y="1524"/>
                </a:lnTo>
                <a:lnTo>
                  <a:pt x="1708404" y="7620"/>
                </a:lnTo>
                <a:lnTo>
                  <a:pt x="1712976" y="9144"/>
                </a:lnTo>
                <a:lnTo>
                  <a:pt x="1775460" y="9144"/>
                </a:lnTo>
                <a:lnTo>
                  <a:pt x="1778508" y="7620"/>
                </a:lnTo>
                <a:lnTo>
                  <a:pt x="1780032" y="4572"/>
                </a:lnTo>
                <a:close/>
              </a:path>
              <a:path w="2226945" h="1191895">
                <a:moveTo>
                  <a:pt x="1845576" y="1187196"/>
                </a:moveTo>
                <a:lnTo>
                  <a:pt x="1844052" y="1184148"/>
                </a:lnTo>
                <a:lnTo>
                  <a:pt x="1841004" y="1182624"/>
                </a:lnTo>
                <a:lnTo>
                  <a:pt x="1776996" y="1182624"/>
                </a:lnTo>
                <a:lnTo>
                  <a:pt x="1773948" y="1184148"/>
                </a:lnTo>
                <a:lnTo>
                  <a:pt x="1772424" y="1187196"/>
                </a:lnTo>
                <a:lnTo>
                  <a:pt x="1773948" y="1190244"/>
                </a:lnTo>
                <a:lnTo>
                  <a:pt x="1776996" y="1191768"/>
                </a:lnTo>
                <a:lnTo>
                  <a:pt x="1841004" y="1191768"/>
                </a:lnTo>
                <a:lnTo>
                  <a:pt x="1844052" y="1190244"/>
                </a:lnTo>
                <a:lnTo>
                  <a:pt x="1845576" y="1187196"/>
                </a:lnTo>
                <a:close/>
              </a:path>
              <a:path w="2226945" h="1191895">
                <a:moveTo>
                  <a:pt x="1889760" y="4572"/>
                </a:moveTo>
                <a:lnTo>
                  <a:pt x="1888236" y="1524"/>
                </a:lnTo>
                <a:lnTo>
                  <a:pt x="1885188" y="0"/>
                </a:lnTo>
                <a:lnTo>
                  <a:pt x="1821180" y="0"/>
                </a:lnTo>
                <a:lnTo>
                  <a:pt x="1818132" y="1524"/>
                </a:lnTo>
                <a:lnTo>
                  <a:pt x="1816608" y="4572"/>
                </a:lnTo>
                <a:lnTo>
                  <a:pt x="1818132" y="7620"/>
                </a:lnTo>
                <a:lnTo>
                  <a:pt x="1821180" y="9144"/>
                </a:lnTo>
                <a:lnTo>
                  <a:pt x="1885188" y="9144"/>
                </a:lnTo>
                <a:lnTo>
                  <a:pt x="1888236" y="7620"/>
                </a:lnTo>
                <a:lnTo>
                  <a:pt x="1889760" y="4572"/>
                </a:lnTo>
                <a:close/>
              </a:path>
              <a:path w="2226945" h="1191895">
                <a:moveTo>
                  <a:pt x="1955304" y="1187196"/>
                </a:moveTo>
                <a:lnTo>
                  <a:pt x="1953780" y="1184148"/>
                </a:lnTo>
                <a:lnTo>
                  <a:pt x="1950732" y="1182624"/>
                </a:lnTo>
                <a:lnTo>
                  <a:pt x="1886724" y="1182624"/>
                </a:lnTo>
                <a:lnTo>
                  <a:pt x="1883676" y="1184148"/>
                </a:lnTo>
                <a:lnTo>
                  <a:pt x="1882152" y="1187196"/>
                </a:lnTo>
                <a:lnTo>
                  <a:pt x="1883676" y="1190244"/>
                </a:lnTo>
                <a:lnTo>
                  <a:pt x="1886724" y="1191768"/>
                </a:lnTo>
                <a:lnTo>
                  <a:pt x="1950732" y="1191768"/>
                </a:lnTo>
                <a:lnTo>
                  <a:pt x="1953780" y="1190244"/>
                </a:lnTo>
                <a:lnTo>
                  <a:pt x="1955304" y="1187196"/>
                </a:lnTo>
                <a:close/>
              </a:path>
              <a:path w="2226945" h="1191895">
                <a:moveTo>
                  <a:pt x="1999488" y="4572"/>
                </a:moveTo>
                <a:lnTo>
                  <a:pt x="1997964" y="1524"/>
                </a:lnTo>
                <a:lnTo>
                  <a:pt x="1994916" y="0"/>
                </a:lnTo>
                <a:lnTo>
                  <a:pt x="1930908" y="0"/>
                </a:lnTo>
                <a:lnTo>
                  <a:pt x="1927860" y="1524"/>
                </a:lnTo>
                <a:lnTo>
                  <a:pt x="1926336" y="4572"/>
                </a:lnTo>
                <a:lnTo>
                  <a:pt x="1927860" y="7620"/>
                </a:lnTo>
                <a:lnTo>
                  <a:pt x="1930908" y="9144"/>
                </a:lnTo>
                <a:lnTo>
                  <a:pt x="1994916" y="9144"/>
                </a:lnTo>
                <a:lnTo>
                  <a:pt x="1997964" y="7620"/>
                </a:lnTo>
                <a:lnTo>
                  <a:pt x="1999488" y="4572"/>
                </a:lnTo>
                <a:close/>
              </a:path>
              <a:path w="2226945" h="1191895">
                <a:moveTo>
                  <a:pt x="2063508" y="1187196"/>
                </a:moveTo>
                <a:lnTo>
                  <a:pt x="2061984" y="1184148"/>
                </a:lnTo>
                <a:lnTo>
                  <a:pt x="2058936" y="1182624"/>
                </a:lnTo>
                <a:lnTo>
                  <a:pt x="1994928" y="1182624"/>
                </a:lnTo>
                <a:lnTo>
                  <a:pt x="1991880" y="1184148"/>
                </a:lnTo>
                <a:lnTo>
                  <a:pt x="1990356" y="1187196"/>
                </a:lnTo>
                <a:lnTo>
                  <a:pt x="1991880" y="1190244"/>
                </a:lnTo>
                <a:lnTo>
                  <a:pt x="1994928" y="1191768"/>
                </a:lnTo>
                <a:lnTo>
                  <a:pt x="2058936" y="1191768"/>
                </a:lnTo>
                <a:lnTo>
                  <a:pt x="2061984" y="1190244"/>
                </a:lnTo>
                <a:lnTo>
                  <a:pt x="2063508" y="1187196"/>
                </a:lnTo>
                <a:close/>
              </a:path>
              <a:path w="2226945" h="1191895">
                <a:moveTo>
                  <a:pt x="2107692" y="4572"/>
                </a:moveTo>
                <a:lnTo>
                  <a:pt x="2106168" y="1524"/>
                </a:lnTo>
                <a:lnTo>
                  <a:pt x="2103120" y="0"/>
                </a:lnTo>
                <a:lnTo>
                  <a:pt x="2039112" y="0"/>
                </a:lnTo>
                <a:lnTo>
                  <a:pt x="2036064" y="1524"/>
                </a:lnTo>
                <a:lnTo>
                  <a:pt x="2034540" y="4572"/>
                </a:lnTo>
                <a:lnTo>
                  <a:pt x="2036064" y="7620"/>
                </a:lnTo>
                <a:lnTo>
                  <a:pt x="2039112" y="9144"/>
                </a:lnTo>
                <a:lnTo>
                  <a:pt x="2103120" y="9144"/>
                </a:lnTo>
                <a:lnTo>
                  <a:pt x="2106168" y="7620"/>
                </a:lnTo>
                <a:lnTo>
                  <a:pt x="2107692" y="4572"/>
                </a:lnTo>
                <a:close/>
              </a:path>
              <a:path w="2226945" h="1191895">
                <a:moveTo>
                  <a:pt x="2173236" y="1187196"/>
                </a:moveTo>
                <a:lnTo>
                  <a:pt x="2171712" y="1184148"/>
                </a:lnTo>
                <a:lnTo>
                  <a:pt x="2168664" y="1182624"/>
                </a:lnTo>
                <a:lnTo>
                  <a:pt x="2104656" y="1182624"/>
                </a:lnTo>
                <a:lnTo>
                  <a:pt x="2101608" y="1184148"/>
                </a:lnTo>
                <a:lnTo>
                  <a:pt x="2100084" y="1187196"/>
                </a:lnTo>
                <a:lnTo>
                  <a:pt x="2101608" y="1190244"/>
                </a:lnTo>
                <a:lnTo>
                  <a:pt x="2104656" y="1191768"/>
                </a:lnTo>
                <a:lnTo>
                  <a:pt x="2168664" y="1191768"/>
                </a:lnTo>
                <a:lnTo>
                  <a:pt x="2171712" y="1190244"/>
                </a:lnTo>
                <a:lnTo>
                  <a:pt x="2173236" y="1187196"/>
                </a:lnTo>
                <a:close/>
              </a:path>
              <a:path w="2226945" h="1191895">
                <a:moveTo>
                  <a:pt x="2217420" y="4572"/>
                </a:moveTo>
                <a:lnTo>
                  <a:pt x="2215896" y="1524"/>
                </a:lnTo>
                <a:lnTo>
                  <a:pt x="2212848" y="0"/>
                </a:lnTo>
                <a:lnTo>
                  <a:pt x="2148840" y="0"/>
                </a:lnTo>
                <a:lnTo>
                  <a:pt x="2145792" y="1524"/>
                </a:lnTo>
                <a:lnTo>
                  <a:pt x="2144268" y="4572"/>
                </a:lnTo>
                <a:lnTo>
                  <a:pt x="2145792" y="7620"/>
                </a:lnTo>
                <a:lnTo>
                  <a:pt x="2148840" y="9144"/>
                </a:lnTo>
                <a:lnTo>
                  <a:pt x="2212848" y="9144"/>
                </a:lnTo>
                <a:lnTo>
                  <a:pt x="2215896" y="7620"/>
                </a:lnTo>
                <a:lnTo>
                  <a:pt x="2217420" y="4572"/>
                </a:lnTo>
                <a:close/>
              </a:path>
              <a:path w="2226945" h="1191895">
                <a:moveTo>
                  <a:pt x="2226564" y="694944"/>
                </a:moveTo>
                <a:lnTo>
                  <a:pt x="2225040" y="691896"/>
                </a:lnTo>
                <a:lnTo>
                  <a:pt x="2221992" y="690372"/>
                </a:lnTo>
                <a:lnTo>
                  <a:pt x="2218944" y="691896"/>
                </a:lnTo>
                <a:lnTo>
                  <a:pt x="2217420" y="694944"/>
                </a:lnTo>
                <a:lnTo>
                  <a:pt x="2217420" y="758952"/>
                </a:lnTo>
                <a:lnTo>
                  <a:pt x="2218944" y="762000"/>
                </a:lnTo>
                <a:lnTo>
                  <a:pt x="2221992" y="763524"/>
                </a:lnTo>
                <a:lnTo>
                  <a:pt x="2225040" y="762000"/>
                </a:lnTo>
                <a:lnTo>
                  <a:pt x="2226564" y="758952"/>
                </a:lnTo>
                <a:lnTo>
                  <a:pt x="2226564" y="694944"/>
                </a:lnTo>
                <a:close/>
              </a:path>
              <a:path w="2226945" h="1191895">
                <a:moveTo>
                  <a:pt x="2226564" y="585216"/>
                </a:moveTo>
                <a:lnTo>
                  <a:pt x="2225040" y="582168"/>
                </a:lnTo>
                <a:lnTo>
                  <a:pt x="2221992" y="580644"/>
                </a:lnTo>
                <a:lnTo>
                  <a:pt x="2218944" y="582168"/>
                </a:lnTo>
                <a:lnTo>
                  <a:pt x="2217420" y="585216"/>
                </a:lnTo>
                <a:lnTo>
                  <a:pt x="2217420" y="649224"/>
                </a:lnTo>
                <a:lnTo>
                  <a:pt x="2218944" y="652272"/>
                </a:lnTo>
                <a:lnTo>
                  <a:pt x="2221992" y="653796"/>
                </a:lnTo>
                <a:lnTo>
                  <a:pt x="2225040" y="652272"/>
                </a:lnTo>
                <a:lnTo>
                  <a:pt x="2226564" y="649224"/>
                </a:lnTo>
                <a:lnTo>
                  <a:pt x="2226564" y="585216"/>
                </a:lnTo>
                <a:close/>
              </a:path>
              <a:path w="2226945" h="1191895">
                <a:moveTo>
                  <a:pt x="2226564" y="477012"/>
                </a:moveTo>
                <a:lnTo>
                  <a:pt x="2225040" y="473964"/>
                </a:lnTo>
                <a:lnTo>
                  <a:pt x="2221992" y="472440"/>
                </a:lnTo>
                <a:lnTo>
                  <a:pt x="2218944" y="473964"/>
                </a:lnTo>
                <a:lnTo>
                  <a:pt x="2217420" y="477012"/>
                </a:lnTo>
                <a:lnTo>
                  <a:pt x="2217420" y="541020"/>
                </a:lnTo>
                <a:lnTo>
                  <a:pt x="2218944" y="544068"/>
                </a:lnTo>
                <a:lnTo>
                  <a:pt x="2221992" y="545592"/>
                </a:lnTo>
                <a:lnTo>
                  <a:pt x="2225040" y="544068"/>
                </a:lnTo>
                <a:lnTo>
                  <a:pt x="2226564" y="541020"/>
                </a:lnTo>
                <a:lnTo>
                  <a:pt x="2226564" y="477012"/>
                </a:lnTo>
                <a:close/>
              </a:path>
              <a:path w="2226945" h="1191895">
                <a:moveTo>
                  <a:pt x="2226564" y="367284"/>
                </a:moveTo>
                <a:lnTo>
                  <a:pt x="2225040" y="364236"/>
                </a:lnTo>
                <a:lnTo>
                  <a:pt x="2221992" y="362712"/>
                </a:lnTo>
                <a:lnTo>
                  <a:pt x="2218944" y="364236"/>
                </a:lnTo>
                <a:lnTo>
                  <a:pt x="2217420" y="367284"/>
                </a:lnTo>
                <a:lnTo>
                  <a:pt x="2217420" y="431292"/>
                </a:lnTo>
                <a:lnTo>
                  <a:pt x="2218944" y="434340"/>
                </a:lnTo>
                <a:lnTo>
                  <a:pt x="2221992" y="435864"/>
                </a:lnTo>
                <a:lnTo>
                  <a:pt x="2225040" y="434340"/>
                </a:lnTo>
                <a:lnTo>
                  <a:pt x="2226564" y="431292"/>
                </a:lnTo>
                <a:lnTo>
                  <a:pt x="2226564" y="367284"/>
                </a:lnTo>
                <a:close/>
              </a:path>
              <a:path w="2226945" h="1191895">
                <a:moveTo>
                  <a:pt x="2226564" y="259080"/>
                </a:moveTo>
                <a:lnTo>
                  <a:pt x="2225040" y="254508"/>
                </a:lnTo>
                <a:lnTo>
                  <a:pt x="2218944" y="254508"/>
                </a:lnTo>
                <a:lnTo>
                  <a:pt x="2217420" y="259080"/>
                </a:lnTo>
                <a:lnTo>
                  <a:pt x="2217420" y="321564"/>
                </a:lnTo>
                <a:lnTo>
                  <a:pt x="2218944" y="324612"/>
                </a:lnTo>
                <a:lnTo>
                  <a:pt x="2221992" y="326136"/>
                </a:lnTo>
                <a:lnTo>
                  <a:pt x="2225040" y="324612"/>
                </a:lnTo>
                <a:lnTo>
                  <a:pt x="2226564" y="321564"/>
                </a:lnTo>
                <a:lnTo>
                  <a:pt x="2226564" y="259080"/>
                </a:lnTo>
                <a:close/>
              </a:path>
              <a:path w="2226945" h="1191895">
                <a:moveTo>
                  <a:pt x="2226564" y="149352"/>
                </a:moveTo>
                <a:lnTo>
                  <a:pt x="2225040" y="146304"/>
                </a:lnTo>
                <a:lnTo>
                  <a:pt x="2221992" y="144780"/>
                </a:lnTo>
                <a:lnTo>
                  <a:pt x="2218944" y="146304"/>
                </a:lnTo>
                <a:lnTo>
                  <a:pt x="2217420" y="149352"/>
                </a:lnTo>
                <a:lnTo>
                  <a:pt x="2217420" y="213360"/>
                </a:lnTo>
                <a:lnTo>
                  <a:pt x="2218944" y="216408"/>
                </a:lnTo>
                <a:lnTo>
                  <a:pt x="2221992" y="217932"/>
                </a:lnTo>
                <a:lnTo>
                  <a:pt x="2225040" y="216408"/>
                </a:lnTo>
                <a:lnTo>
                  <a:pt x="2226564" y="213360"/>
                </a:lnTo>
                <a:lnTo>
                  <a:pt x="2226564" y="149352"/>
                </a:lnTo>
                <a:close/>
              </a:path>
              <a:path w="2226945" h="1191895">
                <a:moveTo>
                  <a:pt x="2226564" y="39624"/>
                </a:moveTo>
                <a:lnTo>
                  <a:pt x="2225040" y="36576"/>
                </a:lnTo>
                <a:lnTo>
                  <a:pt x="2221992" y="35052"/>
                </a:lnTo>
                <a:lnTo>
                  <a:pt x="2218944" y="36576"/>
                </a:lnTo>
                <a:lnTo>
                  <a:pt x="2217420" y="39624"/>
                </a:lnTo>
                <a:lnTo>
                  <a:pt x="2217420" y="103619"/>
                </a:lnTo>
                <a:lnTo>
                  <a:pt x="2218944" y="106667"/>
                </a:lnTo>
                <a:lnTo>
                  <a:pt x="2221992" y="108204"/>
                </a:lnTo>
                <a:lnTo>
                  <a:pt x="2225040" y="106667"/>
                </a:lnTo>
                <a:lnTo>
                  <a:pt x="2226564" y="103619"/>
                </a:lnTo>
                <a:lnTo>
                  <a:pt x="2226564" y="39624"/>
                </a:lnTo>
                <a:close/>
              </a:path>
              <a:path w="2226945" h="1191895">
                <a:moveTo>
                  <a:pt x="2226576" y="1130808"/>
                </a:moveTo>
                <a:lnTo>
                  <a:pt x="2225052" y="1127760"/>
                </a:lnTo>
                <a:lnTo>
                  <a:pt x="2222004" y="1126236"/>
                </a:lnTo>
                <a:lnTo>
                  <a:pt x="2218956" y="1127760"/>
                </a:lnTo>
                <a:lnTo>
                  <a:pt x="2217432" y="1130808"/>
                </a:lnTo>
                <a:lnTo>
                  <a:pt x="2217432" y="1182624"/>
                </a:lnTo>
                <a:lnTo>
                  <a:pt x="2214384" y="1182624"/>
                </a:lnTo>
                <a:lnTo>
                  <a:pt x="2211336" y="1184148"/>
                </a:lnTo>
                <a:lnTo>
                  <a:pt x="2209812" y="1187196"/>
                </a:lnTo>
                <a:lnTo>
                  <a:pt x="2211336" y="1190244"/>
                </a:lnTo>
                <a:lnTo>
                  <a:pt x="2214384" y="1191768"/>
                </a:lnTo>
                <a:lnTo>
                  <a:pt x="2222004" y="1191768"/>
                </a:lnTo>
                <a:lnTo>
                  <a:pt x="2225052" y="1190244"/>
                </a:lnTo>
                <a:lnTo>
                  <a:pt x="2226576" y="1187196"/>
                </a:lnTo>
                <a:lnTo>
                  <a:pt x="2226576" y="1182624"/>
                </a:lnTo>
                <a:lnTo>
                  <a:pt x="2226576" y="1130808"/>
                </a:lnTo>
                <a:close/>
              </a:path>
              <a:path w="2226945" h="1191895">
                <a:moveTo>
                  <a:pt x="2226576" y="1022604"/>
                </a:moveTo>
                <a:lnTo>
                  <a:pt x="2225052" y="1019556"/>
                </a:lnTo>
                <a:lnTo>
                  <a:pt x="2222004" y="1018032"/>
                </a:lnTo>
                <a:lnTo>
                  <a:pt x="2218956" y="1019556"/>
                </a:lnTo>
                <a:lnTo>
                  <a:pt x="2217432" y="1022604"/>
                </a:lnTo>
                <a:lnTo>
                  <a:pt x="2217432" y="1086612"/>
                </a:lnTo>
                <a:lnTo>
                  <a:pt x="2218956" y="1089660"/>
                </a:lnTo>
                <a:lnTo>
                  <a:pt x="2222004" y="1091184"/>
                </a:lnTo>
                <a:lnTo>
                  <a:pt x="2225052" y="1089660"/>
                </a:lnTo>
                <a:lnTo>
                  <a:pt x="2226576" y="1086612"/>
                </a:lnTo>
                <a:lnTo>
                  <a:pt x="2226576" y="1022604"/>
                </a:lnTo>
                <a:close/>
              </a:path>
              <a:path w="2226945" h="1191895">
                <a:moveTo>
                  <a:pt x="2226576" y="912876"/>
                </a:moveTo>
                <a:lnTo>
                  <a:pt x="2225052" y="909828"/>
                </a:lnTo>
                <a:lnTo>
                  <a:pt x="2222004" y="908304"/>
                </a:lnTo>
                <a:lnTo>
                  <a:pt x="2218956" y="909828"/>
                </a:lnTo>
                <a:lnTo>
                  <a:pt x="2217432" y="912876"/>
                </a:lnTo>
                <a:lnTo>
                  <a:pt x="2217432" y="976884"/>
                </a:lnTo>
                <a:lnTo>
                  <a:pt x="2218956" y="979932"/>
                </a:lnTo>
                <a:lnTo>
                  <a:pt x="2222004" y="981456"/>
                </a:lnTo>
                <a:lnTo>
                  <a:pt x="2225052" y="979932"/>
                </a:lnTo>
                <a:lnTo>
                  <a:pt x="2226576" y="976884"/>
                </a:lnTo>
                <a:lnTo>
                  <a:pt x="2226576" y="912876"/>
                </a:lnTo>
                <a:close/>
              </a:path>
              <a:path w="2226945" h="1191895">
                <a:moveTo>
                  <a:pt x="2226576" y="804672"/>
                </a:moveTo>
                <a:lnTo>
                  <a:pt x="2225052" y="800100"/>
                </a:lnTo>
                <a:lnTo>
                  <a:pt x="2218956" y="800100"/>
                </a:lnTo>
                <a:lnTo>
                  <a:pt x="2217432" y="804672"/>
                </a:lnTo>
                <a:lnTo>
                  <a:pt x="2217432" y="867156"/>
                </a:lnTo>
                <a:lnTo>
                  <a:pt x="2218956" y="871728"/>
                </a:lnTo>
                <a:lnTo>
                  <a:pt x="2225052" y="871728"/>
                </a:lnTo>
                <a:lnTo>
                  <a:pt x="2226576" y="867156"/>
                </a:lnTo>
                <a:lnTo>
                  <a:pt x="2226576" y="80467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" name="object 17"/>
          <p:cNvSpPr/>
          <p:nvPr/>
        </p:nvSpPr>
        <p:spPr>
          <a:xfrm>
            <a:off x="13886810" y="2900172"/>
            <a:ext cx="578471" cy="250190"/>
          </a:xfrm>
          <a:custGeom>
            <a:avLst/>
            <a:gdLst/>
            <a:ahLst/>
            <a:cxnLst/>
            <a:rect l="l" t="t" r="r" b="b"/>
            <a:pathLst>
              <a:path w="251460" h="250189">
                <a:moveTo>
                  <a:pt x="0" y="124968"/>
                </a:moveTo>
                <a:lnTo>
                  <a:pt x="9905" y="76509"/>
                </a:lnTo>
                <a:lnTo>
                  <a:pt x="36956" y="36766"/>
                </a:lnTo>
                <a:lnTo>
                  <a:pt x="77152" y="9882"/>
                </a:lnTo>
                <a:lnTo>
                  <a:pt x="126491" y="0"/>
                </a:lnTo>
                <a:lnTo>
                  <a:pt x="174950" y="9882"/>
                </a:lnTo>
                <a:lnTo>
                  <a:pt x="214693" y="36766"/>
                </a:lnTo>
                <a:lnTo>
                  <a:pt x="241577" y="76509"/>
                </a:lnTo>
                <a:lnTo>
                  <a:pt x="251459" y="124968"/>
                </a:lnTo>
                <a:lnTo>
                  <a:pt x="241577" y="173426"/>
                </a:lnTo>
                <a:lnTo>
                  <a:pt x="214693" y="213169"/>
                </a:lnTo>
                <a:lnTo>
                  <a:pt x="174950" y="240053"/>
                </a:lnTo>
                <a:lnTo>
                  <a:pt x="126491" y="249936"/>
                </a:lnTo>
                <a:lnTo>
                  <a:pt x="77152" y="240053"/>
                </a:lnTo>
                <a:lnTo>
                  <a:pt x="36956" y="213169"/>
                </a:lnTo>
                <a:lnTo>
                  <a:pt x="9905" y="173426"/>
                </a:lnTo>
                <a:lnTo>
                  <a:pt x="0" y="124968"/>
                </a:lnTo>
              </a:path>
            </a:pathLst>
          </a:custGeom>
          <a:ln w="1524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grpSp>
        <p:nvGrpSpPr>
          <p:cNvPr id="18" name="object 18"/>
          <p:cNvGrpSpPr/>
          <p:nvPr/>
        </p:nvGrpSpPr>
        <p:grpSpPr>
          <a:xfrm>
            <a:off x="13781633" y="4518660"/>
            <a:ext cx="785903" cy="727075"/>
            <a:chOff x="5990844" y="4518659"/>
            <a:chExt cx="341630" cy="727075"/>
          </a:xfrm>
        </p:grpSpPr>
        <p:pic>
          <p:nvPicPr>
            <p:cNvPr id="19" name="object 19"/>
            <p:cNvPicPr/>
            <p:nvPr/>
          </p:nvPicPr>
          <p:blipFill>
            <a:blip r:embed="rId2" cstate="print"/>
            <a:stretch>
              <a:fillRect/>
            </a:stretch>
          </p:blipFill>
          <p:spPr>
            <a:xfrm>
              <a:off x="5990844" y="4518659"/>
              <a:ext cx="341375" cy="131064"/>
            </a:xfrm>
            <a:prstGeom prst="rect">
              <a:avLst/>
            </a:prstGeom>
          </p:spPr>
        </p:pic>
        <p:sp>
          <p:nvSpPr>
            <p:cNvPr id="20" name="object 20"/>
            <p:cNvSpPr/>
            <p:nvPr/>
          </p:nvSpPr>
          <p:spPr>
            <a:xfrm>
              <a:off x="6163055" y="4645151"/>
              <a:ext cx="0" cy="600710"/>
            </a:xfrm>
            <a:custGeom>
              <a:avLst/>
              <a:gdLst/>
              <a:ahLst/>
              <a:cxnLst/>
              <a:rect l="l" t="t" r="r" b="b"/>
              <a:pathLst>
                <a:path h="600710">
                  <a:moveTo>
                    <a:pt x="0" y="600455"/>
                  </a:moveTo>
                  <a:lnTo>
                    <a:pt x="0" y="0"/>
                  </a:lnTo>
                </a:path>
              </a:pathLst>
            </a:custGeom>
            <a:ln w="1524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1" name="object 21"/>
            <p:cNvSpPr/>
            <p:nvPr/>
          </p:nvSpPr>
          <p:spPr>
            <a:xfrm>
              <a:off x="6131051" y="5039867"/>
              <a:ext cx="38100" cy="71755"/>
            </a:xfrm>
            <a:custGeom>
              <a:avLst/>
              <a:gdLst/>
              <a:ahLst/>
              <a:cxnLst/>
              <a:rect l="l" t="t" r="r" b="b"/>
              <a:pathLst>
                <a:path w="38100" h="71754">
                  <a:moveTo>
                    <a:pt x="38100" y="0"/>
                  </a:moveTo>
                  <a:lnTo>
                    <a:pt x="3047" y="21336"/>
                  </a:lnTo>
                  <a:lnTo>
                    <a:pt x="0" y="33528"/>
                  </a:lnTo>
                  <a:lnTo>
                    <a:pt x="0" y="38100"/>
                  </a:lnTo>
                  <a:lnTo>
                    <a:pt x="25908" y="70104"/>
                  </a:lnTo>
                  <a:lnTo>
                    <a:pt x="32004" y="71628"/>
                  </a:lnTo>
                  <a:lnTo>
                    <a:pt x="38100" y="71628"/>
                  </a:lnTo>
                </a:path>
              </a:pathLst>
            </a:custGeom>
            <a:ln w="9144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2" name="object 22"/>
            <p:cNvSpPr/>
            <p:nvPr/>
          </p:nvSpPr>
          <p:spPr>
            <a:xfrm>
              <a:off x="6131051" y="4969763"/>
              <a:ext cx="38100" cy="70485"/>
            </a:xfrm>
            <a:custGeom>
              <a:avLst/>
              <a:gdLst/>
              <a:ahLst/>
              <a:cxnLst/>
              <a:rect l="l" t="t" r="r" b="b"/>
              <a:pathLst>
                <a:path w="38100" h="70485">
                  <a:moveTo>
                    <a:pt x="38100" y="0"/>
                  </a:moveTo>
                  <a:lnTo>
                    <a:pt x="32004" y="0"/>
                  </a:lnTo>
                  <a:lnTo>
                    <a:pt x="25908" y="1524"/>
                  </a:lnTo>
                  <a:lnTo>
                    <a:pt x="0" y="32004"/>
                  </a:lnTo>
                  <a:lnTo>
                    <a:pt x="0" y="38100"/>
                  </a:lnTo>
                  <a:lnTo>
                    <a:pt x="15240" y="62484"/>
                  </a:lnTo>
                  <a:lnTo>
                    <a:pt x="19812" y="67056"/>
                  </a:lnTo>
                  <a:lnTo>
                    <a:pt x="32004" y="70104"/>
                  </a:lnTo>
                  <a:lnTo>
                    <a:pt x="38100" y="70104"/>
                  </a:lnTo>
                </a:path>
              </a:pathLst>
            </a:custGeom>
            <a:ln w="9144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3" name="object 23"/>
            <p:cNvSpPr/>
            <p:nvPr/>
          </p:nvSpPr>
          <p:spPr>
            <a:xfrm>
              <a:off x="6169151" y="4969763"/>
              <a:ext cx="12700" cy="142240"/>
            </a:xfrm>
            <a:custGeom>
              <a:avLst/>
              <a:gdLst/>
              <a:ahLst/>
              <a:cxnLst/>
              <a:rect l="l" t="t" r="r" b="b"/>
              <a:pathLst>
                <a:path w="12700" h="142239">
                  <a:moveTo>
                    <a:pt x="0" y="0"/>
                  </a:moveTo>
                  <a:lnTo>
                    <a:pt x="12192" y="0"/>
                  </a:lnTo>
                </a:path>
                <a:path w="12700" h="142239">
                  <a:moveTo>
                    <a:pt x="0" y="70103"/>
                  </a:moveTo>
                  <a:lnTo>
                    <a:pt x="12192" y="70103"/>
                  </a:lnTo>
                </a:path>
                <a:path w="12700" h="142239">
                  <a:moveTo>
                    <a:pt x="0" y="141732"/>
                  </a:moveTo>
                  <a:lnTo>
                    <a:pt x="12192" y="141732"/>
                  </a:lnTo>
                </a:path>
              </a:pathLst>
            </a:custGeom>
            <a:ln w="9144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24" name="object 24"/>
          <p:cNvSpPr/>
          <p:nvPr/>
        </p:nvSpPr>
        <p:spPr>
          <a:xfrm>
            <a:off x="15650268" y="4933189"/>
            <a:ext cx="487902" cy="215265"/>
          </a:xfrm>
          <a:custGeom>
            <a:avLst/>
            <a:gdLst/>
            <a:ahLst/>
            <a:cxnLst/>
            <a:rect l="l" t="t" r="r" b="b"/>
            <a:pathLst>
              <a:path w="212090" h="215264">
                <a:moveTo>
                  <a:pt x="0" y="108203"/>
                </a:moveTo>
                <a:lnTo>
                  <a:pt x="8310" y="66222"/>
                </a:lnTo>
                <a:lnTo>
                  <a:pt x="31051" y="31813"/>
                </a:lnTo>
                <a:lnTo>
                  <a:pt x="64936" y="8548"/>
                </a:lnTo>
                <a:lnTo>
                  <a:pt x="106679" y="0"/>
                </a:lnTo>
                <a:lnTo>
                  <a:pt x="147542" y="8548"/>
                </a:lnTo>
                <a:lnTo>
                  <a:pt x="180975" y="31813"/>
                </a:lnTo>
                <a:lnTo>
                  <a:pt x="203549" y="66222"/>
                </a:lnTo>
                <a:lnTo>
                  <a:pt x="211836" y="108203"/>
                </a:lnTo>
                <a:lnTo>
                  <a:pt x="203549" y="149304"/>
                </a:lnTo>
                <a:lnTo>
                  <a:pt x="180975" y="183260"/>
                </a:lnTo>
                <a:lnTo>
                  <a:pt x="147542" y="206359"/>
                </a:lnTo>
                <a:lnTo>
                  <a:pt x="106679" y="214883"/>
                </a:lnTo>
                <a:lnTo>
                  <a:pt x="64936" y="206359"/>
                </a:lnTo>
                <a:lnTo>
                  <a:pt x="31051" y="183260"/>
                </a:lnTo>
                <a:lnTo>
                  <a:pt x="8310" y="149304"/>
                </a:lnTo>
                <a:lnTo>
                  <a:pt x="0" y="108203"/>
                </a:lnTo>
              </a:path>
            </a:pathLst>
          </a:custGeom>
          <a:ln w="9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grpSp>
        <p:nvGrpSpPr>
          <p:cNvPr id="25" name="object 25"/>
          <p:cNvGrpSpPr/>
          <p:nvPr/>
        </p:nvGrpSpPr>
        <p:grpSpPr>
          <a:xfrm>
            <a:off x="14812364" y="4716779"/>
            <a:ext cx="631059" cy="151130"/>
            <a:chOff x="6438900" y="4716779"/>
            <a:chExt cx="274320" cy="151130"/>
          </a:xfrm>
        </p:grpSpPr>
        <p:sp>
          <p:nvSpPr>
            <p:cNvPr id="26" name="object 26"/>
            <p:cNvSpPr/>
            <p:nvPr/>
          </p:nvSpPr>
          <p:spPr>
            <a:xfrm>
              <a:off x="6493764" y="4792980"/>
              <a:ext cx="219710" cy="0"/>
            </a:xfrm>
            <a:custGeom>
              <a:avLst/>
              <a:gdLst/>
              <a:ahLst/>
              <a:cxnLst/>
              <a:rect l="l" t="t" r="r" b="b"/>
              <a:pathLst>
                <a:path w="219709">
                  <a:moveTo>
                    <a:pt x="219455" y="0"/>
                  </a:moveTo>
                  <a:lnTo>
                    <a:pt x="0" y="0"/>
                  </a:lnTo>
                </a:path>
              </a:pathLst>
            </a:custGeom>
            <a:ln w="9144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7" name="object 27"/>
            <p:cNvSpPr/>
            <p:nvPr/>
          </p:nvSpPr>
          <p:spPr>
            <a:xfrm>
              <a:off x="6443472" y="4792980"/>
              <a:ext cx="36830" cy="70485"/>
            </a:xfrm>
            <a:custGeom>
              <a:avLst/>
              <a:gdLst/>
              <a:ahLst/>
              <a:cxnLst/>
              <a:rect l="l" t="t" r="r" b="b"/>
              <a:pathLst>
                <a:path w="36829" h="70485">
                  <a:moveTo>
                    <a:pt x="36575" y="0"/>
                  </a:moveTo>
                  <a:lnTo>
                    <a:pt x="30479" y="0"/>
                  </a:lnTo>
                  <a:lnTo>
                    <a:pt x="24383" y="1524"/>
                  </a:lnTo>
                  <a:lnTo>
                    <a:pt x="18287" y="4572"/>
                  </a:lnTo>
                  <a:lnTo>
                    <a:pt x="9143" y="10668"/>
                  </a:lnTo>
                  <a:lnTo>
                    <a:pt x="6095" y="15240"/>
                  </a:lnTo>
                  <a:lnTo>
                    <a:pt x="3047" y="21336"/>
                  </a:lnTo>
                  <a:lnTo>
                    <a:pt x="0" y="25908"/>
                  </a:lnTo>
                  <a:lnTo>
                    <a:pt x="0" y="44195"/>
                  </a:lnTo>
                  <a:lnTo>
                    <a:pt x="3047" y="50292"/>
                  </a:lnTo>
                  <a:lnTo>
                    <a:pt x="9143" y="59436"/>
                  </a:lnTo>
                  <a:lnTo>
                    <a:pt x="13715" y="62484"/>
                  </a:lnTo>
                  <a:lnTo>
                    <a:pt x="19811" y="65532"/>
                  </a:lnTo>
                  <a:lnTo>
                    <a:pt x="24383" y="68580"/>
                  </a:lnTo>
                  <a:lnTo>
                    <a:pt x="30479" y="70104"/>
                  </a:lnTo>
                  <a:lnTo>
                    <a:pt x="36575" y="70104"/>
                  </a:lnTo>
                </a:path>
              </a:pathLst>
            </a:custGeom>
            <a:ln w="9144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8" name="object 28"/>
            <p:cNvSpPr/>
            <p:nvPr/>
          </p:nvSpPr>
          <p:spPr>
            <a:xfrm>
              <a:off x="6443472" y="4721351"/>
              <a:ext cx="36830" cy="71755"/>
            </a:xfrm>
            <a:custGeom>
              <a:avLst/>
              <a:gdLst/>
              <a:ahLst/>
              <a:cxnLst/>
              <a:rect l="l" t="t" r="r" b="b"/>
              <a:pathLst>
                <a:path w="36829" h="71754">
                  <a:moveTo>
                    <a:pt x="36575" y="0"/>
                  </a:moveTo>
                  <a:lnTo>
                    <a:pt x="30479" y="0"/>
                  </a:lnTo>
                  <a:lnTo>
                    <a:pt x="24383" y="1524"/>
                  </a:lnTo>
                  <a:lnTo>
                    <a:pt x="0" y="27432"/>
                  </a:lnTo>
                  <a:lnTo>
                    <a:pt x="0" y="44195"/>
                  </a:lnTo>
                  <a:lnTo>
                    <a:pt x="24383" y="68580"/>
                  </a:lnTo>
                  <a:lnTo>
                    <a:pt x="36575" y="71628"/>
                  </a:lnTo>
                </a:path>
              </a:pathLst>
            </a:custGeom>
            <a:ln w="9144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9" name="object 29"/>
            <p:cNvSpPr/>
            <p:nvPr/>
          </p:nvSpPr>
          <p:spPr>
            <a:xfrm>
              <a:off x="6480048" y="4721351"/>
              <a:ext cx="13970" cy="142240"/>
            </a:xfrm>
            <a:custGeom>
              <a:avLst/>
              <a:gdLst/>
              <a:ahLst/>
              <a:cxnLst/>
              <a:rect l="l" t="t" r="r" b="b"/>
              <a:pathLst>
                <a:path w="13970" h="142239">
                  <a:moveTo>
                    <a:pt x="0" y="0"/>
                  </a:moveTo>
                  <a:lnTo>
                    <a:pt x="13716" y="0"/>
                  </a:lnTo>
                </a:path>
                <a:path w="13970" h="142239">
                  <a:moveTo>
                    <a:pt x="0" y="71628"/>
                  </a:moveTo>
                  <a:lnTo>
                    <a:pt x="13716" y="71628"/>
                  </a:lnTo>
                </a:path>
                <a:path w="13970" h="142239">
                  <a:moveTo>
                    <a:pt x="0" y="141732"/>
                  </a:moveTo>
                  <a:lnTo>
                    <a:pt x="13716" y="141732"/>
                  </a:lnTo>
                </a:path>
              </a:pathLst>
            </a:custGeom>
            <a:ln w="9144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30" name="object 30"/>
          <p:cNvGrpSpPr/>
          <p:nvPr/>
        </p:nvGrpSpPr>
        <p:grpSpPr>
          <a:xfrm>
            <a:off x="14177796" y="4716779"/>
            <a:ext cx="593079" cy="151130"/>
            <a:chOff x="6163055" y="4716779"/>
            <a:chExt cx="257810" cy="151130"/>
          </a:xfrm>
        </p:grpSpPr>
        <p:sp>
          <p:nvSpPr>
            <p:cNvPr id="31" name="object 31"/>
            <p:cNvSpPr/>
            <p:nvPr/>
          </p:nvSpPr>
          <p:spPr>
            <a:xfrm>
              <a:off x="6163055" y="4791456"/>
              <a:ext cx="207645" cy="0"/>
            </a:xfrm>
            <a:custGeom>
              <a:avLst/>
              <a:gdLst/>
              <a:ahLst/>
              <a:cxnLst/>
              <a:rect l="l" t="t" r="r" b="b"/>
              <a:pathLst>
                <a:path w="207645">
                  <a:moveTo>
                    <a:pt x="0" y="0"/>
                  </a:moveTo>
                  <a:lnTo>
                    <a:pt x="207264" y="0"/>
                  </a:lnTo>
                </a:path>
              </a:pathLst>
            </a:custGeom>
            <a:ln w="9144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2" name="object 32"/>
            <p:cNvSpPr/>
            <p:nvPr/>
          </p:nvSpPr>
          <p:spPr>
            <a:xfrm>
              <a:off x="6379463" y="4721352"/>
              <a:ext cx="36830" cy="70485"/>
            </a:xfrm>
            <a:custGeom>
              <a:avLst/>
              <a:gdLst/>
              <a:ahLst/>
              <a:cxnLst/>
              <a:rect l="l" t="t" r="r" b="b"/>
              <a:pathLst>
                <a:path w="36829" h="70485">
                  <a:moveTo>
                    <a:pt x="0" y="70103"/>
                  </a:moveTo>
                  <a:lnTo>
                    <a:pt x="6096" y="70103"/>
                  </a:lnTo>
                  <a:lnTo>
                    <a:pt x="12192" y="68579"/>
                  </a:lnTo>
                  <a:lnTo>
                    <a:pt x="36576" y="38099"/>
                  </a:lnTo>
                  <a:lnTo>
                    <a:pt x="36576" y="32003"/>
                  </a:lnTo>
                  <a:lnTo>
                    <a:pt x="16764" y="4571"/>
                  </a:lnTo>
                  <a:lnTo>
                    <a:pt x="12192" y="1523"/>
                  </a:lnTo>
                  <a:lnTo>
                    <a:pt x="6096" y="0"/>
                  </a:lnTo>
                  <a:lnTo>
                    <a:pt x="0" y="0"/>
                  </a:lnTo>
                </a:path>
              </a:pathLst>
            </a:custGeom>
            <a:ln w="9144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3" name="object 33"/>
            <p:cNvSpPr/>
            <p:nvPr/>
          </p:nvSpPr>
          <p:spPr>
            <a:xfrm>
              <a:off x="6379463" y="4791455"/>
              <a:ext cx="36830" cy="71755"/>
            </a:xfrm>
            <a:custGeom>
              <a:avLst/>
              <a:gdLst/>
              <a:ahLst/>
              <a:cxnLst/>
              <a:rect l="l" t="t" r="r" b="b"/>
              <a:pathLst>
                <a:path w="36829" h="71754">
                  <a:moveTo>
                    <a:pt x="0" y="71627"/>
                  </a:moveTo>
                  <a:lnTo>
                    <a:pt x="6096" y="71627"/>
                  </a:lnTo>
                  <a:lnTo>
                    <a:pt x="12192" y="70103"/>
                  </a:lnTo>
                  <a:lnTo>
                    <a:pt x="36576" y="38099"/>
                  </a:lnTo>
                  <a:lnTo>
                    <a:pt x="36576" y="33527"/>
                  </a:lnTo>
                  <a:lnTo>
                    <a:pt x="12192" y="3047"/>
                  </a:lnTo>
                  <a:lnTo>
                    <a:pt x="0" y="0"/>
                  </a:lnTo>
                </a:path>
              </a:pathLst>
            </a:custGeom>
            <a:ln w="9144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4" name="object 34"/>
            <p:cNvSpPr/>
            <p:nvPr/>
          </p:nvSpPr>
          <p:spPr>
            <a:xfrm>
              <a:off x="6365747" y="4721351"/>
              <a:ext cx="13970" cy="142240"/>
            </a:xfrm>
            <a:custGeom>
              <a:avLst/>
              <a:gdLst/>
              <a:ahLst/>
              <a:cxnLst/>
              <a:rect l="l" t="t" r="r" b="b"/>
              <a:pathLst>
                <a:path w="13970" h="142239">
                  <a:moveTo>
                    <a:pt x="13716" y="141732"/>
                  </a:moveTo>
                  <a:lnTo>
                    <a:pt x="0" y="141732"/>
                  </a:lnTo>
                </a:path>
                <a:path w="13970" h="142239">
                  <a:moveTo>
                    <a:pt x="13716" y="70104"/>
                  </a:moveTo>
                  <a:lnTo>
                    <a:pt x="0" y="70104"/>
                  </a:lnTo>
                </a:path>
                <a:path w="13970" h="142239">
                  <a:moveTo>
                    <a:pt x="13716" y="0"/>
                  </a:moveTo>
                  <a:lnTo>
                    <a:pt x="0" y="0"/>
                  </a:lnTo>
                </a:path>
              </a:pathLst>
            </a:custGeom>
            <a:ln w="9144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35" name="object 35"/>
          <p:cNvSpPr/>
          <p:nvPr/>
        </p:nvSpPr>
        <p:spPr>
          <a:xfrm>
            <a:off x="15450432" y="4792980"/>
            <a:ext cx="347667" cy="147955"/>
          </a:xfrm>
          <a:custGeom>
            <a:avLst/>
            <a:gdLst/>
            <a:ahLst/>
            <a:cxnLst/>
            <a:rect l="l" t="t" r="r" b="b"/>
            <a:pathLst>
              <a:path w="151129" h="147954">
                <a:moveTo>
                  <a:pt x="150876" y="147827"/>
                </a:moveTo>
                <a:lnTo>
                  <a:pt x="0" y="0"/>
                </a:lnTo>
              </a:path>
            </a:pathLst>
          </a:custGeom>
          <a:ln w="9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6" name="object 36"/>
          <p:cNvSpPr/>
          <p:nvPr/>
        </p:nvSpPr>
        <p:spPr>
          <a:xfrm>
            <a:off x="13827209" y="5245608"/>
            <a:ext cx="708481" cy="307975"/>
          </a:xfrm>
          <a:custGeom>
            <a:avLst/>
            <a:gdLst/>
            <a:ahLst/>
            <a:cxnLst/>
            <a:rect l="l" t="t" r="r" b="b"/>
            <a:pathLst>
              <a:path w="307975" h="307975">
                <a:moveTo>
                  <a:pt x="0" y="155448"/>
                </a:moveTo>
                <a:lnTo>
                  <a:pt x="7815" y="106509"/>
                </a:lnTo>
                <a:lnTo>
                  <a:pt x="29602" y="63861"/>
                </a:lnTo>
                <a:lnTo>
                  <a:pt x="62874" y="30138"/>
                </a:lnTo>
                <a:lnTo>
                  <a:pt x="105143" y="7973"/>
                </a:lnTo>
                <a:lnTo>
                  <a:pt x="153924" y="0"/>
                </a:lnTo>
                <a:lnTo>
                  <a:pt x="202704" y="7973"/>
                </a:lnTo>
                <a:lnTo>
                  <a:pt x="244973" y="30138"/>
                </a:lnTo>
                <a:lnTo>
                  <a:pt x="278245" y="63861"/>
                </a:lnTo>
                <a:lnTo>
                  <a:pt x="300032" y="106509"/>
                </a:lnTo>
                <a:lnTo>
                  <a:pt x="307848" y="155448"/>
                </a:lnTo>
                <a:lnTo>
                  <a:pt x="300032" y="204069"/>
                </a:lnTo>
                <a:lnTo>
                  <a:pt x="278245" y="245961"/>
                </a:lnTo>
                <a:lnTo>
                  <a:pt x="244973" y="278782"/>
                </a:lnTo>
                <a:lnTo>
                  <a:pt x="202704" y="300191"/>
                </a:lnTo>
                <a:lnTo>
                  <a:pt x="153924" y="307848"/>
                </a:lnTo>
                <a:lnTo>
                  <a:pt x="105143" y="300191"/>
                </a:lnTo>
                <a:lnTo>
                  <a:pt x="62874" y="278782"/>
                </a:lnTo>
                <a:lnTo>
                  <a:pt x="29602" y="245961"/>
                </a:lnTo>
                <a:lnTo>
                  <a:pt x="7815" y="204069"/>
                </a:lnTo>
                <a:lnTo>
                  <a:pt x="0" y="155448"/>
                </a:lnTo>
              </a:path>
            </a:pathLst>
          </a:custGeom>
          <a:ln w="1524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7" name="object 37"/>
          <p:cNvSpPr/>
          <p:nvPr/>
        </p:nvSpPr>
        <p:spPr>
          <a:xfrm>
            <a:off x="15233070" y="5277611"/>
            <a:ext cx="470373" cy="243840"/>
          </a:xfrm>
          <a:custGeom>
            <a:avLst/>
            <a:gdLst/>
            <a:ahLst/>
            <a:cxnLst/>
            <a:rect l="l" t="t" r="r" b="b"/>
            <a:pathLst>
              <a:path w="204470" h="243839">
                <a:moveTo>
                  <a:pt x="204216" y="243839"/>
                </a:moveTo>
                <a:lnTo>
                  <a:pt x="204216" y="0"/>
                </a:lnTo>
                <a:lnTo>
                  <a:pt x="0" y="123443"/>
                </a:lnTo>
                <a:lnTo>
                  <a:pt x="204216" y="243839"/>
                </a:lnTo>
                <a:close/>
              </a:path>
            </a:pathLst>
          </a:custGeom>
          <a:ln w="1524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pic>
        <p:nvPicPr>
          <p:cNvPr id="38" name="object 38"/>
          <p:cNvPicPr/>
          <p:nvPr/>
        </p:nvPicPr>
        <p:blipFill>
          <a:blip r:embed="rId3" cstate="print"/>
          <a:stretch>
            <a:fillRect/>
          </a:stretch>
        </p:blipFill>
        <p:spPr>
          <a:xfrm>
            <a:off x="10282759" y="5387340"/>
            <a:ext cx="140233" cy="295656"/>
          </a:xfrm>
          <a:prstGeom prst="rect">
            <a:avLst/>
          </a:prstGeom>
        </p:spPr>
      </p:pic>
      <p:sp>
        <p:nvSpPr>
          <p:cNvPr id="39" name="object 39"/>
          <p:cNvSpPr/>
          <p:nvPr/>
        </p:nvSpPr>
        <p:spPr>
          <a:xfrm>
            <a:off x="11558904" y="3633215"/>
            <a:ext cx="1687207" cy="0"/>
          </a:xfrm>
          <a:custGeom>
            <a:avLst/>
            <a:gdLst/>
            <a:ahLst/>
            <a:cxnLst/>
            <a:rect l="l" t="t" r="r" b="b"/>
            <a:pathLst>
              <a:path w="733425">
                <a:moveTo>
                  <a:pt x="0" y="0"/>
                </a:moveTo>
                <a:lnTo>
                  <a:pt x="733043" y="0"/>
                </a:lnTo>
              </a:path>
            </a:pathLst>
          </a:custGeom>
          <a:ln w="1524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0" name="object 40"/>
          <p:cNvSpPr/>
          <p:nvPr/>
        </p:nvSpPr>
        <p:spPr>
          <a:xfrm>
            <a:off x="13655419" y="3633215"/>
            <a:ext cx="1028393" cy="0"/>
          </a:xfrm>
          <a:custGeom>
            <a:avLst/>
            <a:gdLst/>
            <a:ahLst/>
            <a:cxnLst/>
            <a:rect l="l" t="t" r="r" b="b"/>
            <a:pathLst>
              <a:path w="447039">
                <a:moveTo>
                  <a:pt x="0" y="0"/>
                </a:moveTo>
                <a:lnTo>
                  <a:pt x="446532" y="0"/>
                </a:lnTo>
              </a:path>
            </a:pathLst>
          </a:custGeom>
          <a:ln w="1524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1" name="object 41"/>
          <p:cNvSpPr/>
          <p:nvPr/>
        </p:nvSpPr>
        <p:spPr>
          <a:xfrm>
            <a:off x="15092832" y="3633215"/>
            <a:ext cx="260020" cy="0"/>
          </a:xfrm>
          <a:custGeom>
            <a:avLst/>
            <a:gdLst/>
            <a:ahLst/>
            <a:cxnLst/>
            <a:rect l="l" t="t" r="r" b="b"/>
            <a:pathLst>
              <a:path w="113029">
                <a:moveTo>
                  <a:pt x="0" y="0"/>
                </a:moveTo>
                <a:lnTo>
                  <a:pt x="112776" y="0"/>
                </a:lnTo>
              </a:path>
            </a:pathLst>
          </a:custGeom>
          <a:ln w="1524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2" name="object 42"/>
          <p:cNvSpPr/>
          <p:nvPr/>
        </p:nvSpPr>
        <p:spPr>
          <a:xfrm>
            <a:off x="11558904" y="4030979"/>
            <a:ext cx="1687207" cy="0"/>
          </a:xfrm>
          <a:custGeom>
            <a:avLst/>
            <a:gdLst/>
            <a:ahLst/>
            <a:cxnLst/>
            <a:rect l="l" t="t" r="r" b="b"/>
            <a:pathLst>
              <a:path w="733425">
                <a:moveTo>
                  <a:pt x="0" y="0"/>
                </a:moveTo>
                <a:lnTo>
                  <a:pt x="733043" y="0"/>
                </a:lnTo>
              </a:path>
            </a:pathLst>
          </a:custGeom>
          <a:ln w="1524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3" name="object 43"/>
          <p:cNvSpPr/>
          <p:nvPr/>
        </p:nvSpPr>
        <p:spPr>
          <a:xfrm>
            <a:off x="13655421" y="4030979"/>
            <a:ext cx="1045920" cy="0"/>
          </a:xfrm>
          <a:custGeom>
            <a:avLst/>
            <a:gdLst/>
            <a:ahLst/>
            <a:cxnLst/>
            <a:rect l="l" t="t" r="r" b="b"/>
            <a:pathLst>
              <a:path w="454660">
                <a:moveTo>
                  <a:pt x="0" y="0"/>
                </a:moveTo>
                <a:lnTo>
                  <a:pt x="454151" y="0"/>
                </a:lnTo>
              </a:path>
            </a:pathLst>
          </a:custGeom>
          <a:ln w="1524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4" name="object 44"/>
          <p:cNvSpPr/>
          <p:nvPr/>
        </p:nvSpPr>
        <p:spPr>
          <a:xfrm>
            <a:off x="15110364" y="4030979"/>
            <a:ext cx="242490" cy="0"/>
          </a:xfrm>
          <a:custGeom>
            <a:avLst/>
            <a:gdLst/>
            <a:ahLst/>
            <a:cxnLst/>
            <a:rect l="l" t="t" r="r" b="b"/>
            <a:pathLst>
              <a:path w="105409">
                <a:moveTo>
                  <a:pt x="0" y="0"/>
                </a:moveTo>
                <a:lnTo>
                  <a:pt x="105156" y="0"/>
                </a:lnTo>
              </a:path>
            </a:pathLst>
          </a:custGeom>
          <a:ln w="1524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5" name="object 45"/>
          <p:cNvSpPr/>
          <p:nvPr/>
        </p:nvSpPr>
        <p:spPr>
          <a:xfrm>
            <a:off x="14535398" y="5401055"/>
            <a:ext cx="688030" cy="0"/>
          </a:xfrm>
          <a:custGeom>
            <a:avLst/>
            <a:gdLst/>
            <a:ahLst/>
            <a:cxnLst/>
            <a:rect l="l" t="t" r="r" b="b"/>
            <a:pathLst>
              <a:path w="299084">
                <a:moveTo>
                  <a:pt x="0" y="0"/>
                </a:moveTo>
                <a:lnTo>
                  <a:pt x="298703" y="0"/>
                </a:lnTo>
              </a:path>
            </a:pathLst>
          </a:custGeom>
          <a:ln w="1524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6" name="object 46"/>
          <p:cNvSpPr/>
          <p:nvPr/>
        </p:nvSpPr>
        <p:spPr>
          <a:xfrm>
            <a:off x="14181302" y="5041392"/>
            <a:ext cx="1469550" cy="0"/>
          </a:xfrm>
          <a:custGeom>
            <a:avLst/>
            <a:gdLst/>
            <a:ahLst/>
            <a:cxnLst/>
            <a:rect l="l" t="t" r="r" b="b"/>
            <a:pathLst>
              <a:path w="638809">
                <a:moveTo>
                  <a:pt x="638555" y="0"/>
                </a:moveTo>
                <a:lnTo>
                  <a:pt x="0" y="0"/>
                </a:lnTo>
              </a:path>
            </a:pathLst>
          </a:custGeom>
          <a:ln w="9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7" name="object 47"/>
          <p:cNvSpPr/>
          <p:nvPr/>
        </p:nvSpPr>
        <p:spPr>
          <a:xfrm>
            <a:off x="13981468" y="2941320"/>
            <a:ext cx="392951" cy="169545"/>
          </a:xfrm>
          <a:custGeom>
            <a:avLst/>
            <a:gdLst/>
            <a:ahLst/>
            <a:cxnLst/>
            <a:rect l="l" t="t" r="r" b="b"/>
            <a:pathLst>
              <a:path w="170814" h="169544">
                <a:moveTo>
                  <a:pt x="0" y="0"/>
                </a:moveTo>
                <a:lnTo>
                  <a:pt x="170687" y="169164"/>
                </a:lnTo>
              </a:path>
              <a:path w="170814" h="169544">
                <a:moveTo>
                  <a:pt x="170687" y="0"/>
                </a:moveTo>
                <a:lnTo>
                  <a:pt x="0" y="169164"/>
                </a:lnTo>
              </a:path>
            </a:pathLst>
          </a:custGeom>
          <a:ln w="1524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grpSp>
        <p:nvGrpSpPr>
          <p:cNvPr id="48" name="object 48"/>
          <p:cNvGrpSpPr/>
          <p:nvPr/>
        </p:nvGrpSpPr>
        <p:grpSpPr>
          <a:xfrm>
            <a:off x="11898974" y="3610356"/>
            <a:ext cx="109559" cy="47625"/>
            <a:chOff x="5172456" y="3610355"/>
            <a:chExt cx="47625" cy="47625"/>
          </a:xfrm>
        </p:grpSpPr>
        <p:sp>
          <p:nvSpPr>
            <p:cNvPr id="49" name="object 49"/>
            <p:cNvSpPr/>
            <p:nvPr/>
          </p:nvSpPr>
          <p:spPr>
            <a:xfrm>
              <a:off x="5177028" y="3614927"/>
              <a:ext cx="38100" cy="38100"/>
            </a:xfrm>
            <a:custGeom>
              <a:avLst/>
              <a:gdLst/>
              <a:ahLst/>
              <a:cxnLst/>
              <a:rect l="l" t="t" r="r" b="b"/>
              <a:pathLst>
                <a:path w="38100" h="38100">
                  <a:moveTo>
                    <a:pt x="19812" y="38100"/>
                  </a:moveTo>
                  <a:lnTo>
                    <a:pt x="12215" y="36742"/>
                  </a:lnTo>
                  <a:lnTo>
                    <a:pt x="5905" y="32956"/>
                  </a:lnTo>
                  <a:lnTo>
                    <a:pt x="1595" y="27170"/>
                  </a:lnTo>
                  <a:lnTo>
                    <a:pt x="0" y="19812"/>
                  </a:lnTo>
                  <a:lnTo>
                    <a:pt x="1595" y="12215"/>
                  </a:lnTo>
                  <a:lnTo>
                    <a:pt x="5905" y="5905"/>
                  </a:lnTo>
                  <a:lnTo>
                    <a:pt x="12215" y="1595"/>
                  </a:lnTo>
                  <a:lnTo>
                    <a:pt x="19812" y="0"/>
                  </a:lnTo>
                  <a:lnTo>
                    <a:pt x="27170" y="1595"/>
                  </a:lnTo>
                  <a:lnTo>
                    <a:pt x="32956" y="5905"/>
                  </a:lnTo>
                  <a:lnTo>
                    <a:pt x="36742" y="12215"/>
                  </a:lnTo>
                  <a:lnTo>
                    <a:pt x="38100" y="19812"/>
                  </a:lnTo>
                  <a:lnTo>
                    <a:pt x="36742" y="27170"/>
                  </a:lnTo>
                  <a:lnTo>
                    <a:pt x="32956" y="32956"/>
                  </a:lnTo>
                  <a:lnTo>
                    <a:pt x="27170" y="36742"/>
                  </a:lnTo>
                  <a:lnTo>
                    <a:pt x="19812" y="3810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0" name="object 50"/>
            <p:cNvSpPr/>
            <p:nvPr/>
          </p:nvSpPr>
          <p:spPr>
            <a:xfrm>
              <a:off x="5177028" y="3614927"/>
              <a:ext cx="38100" cy="38100"/>
            </a:xfrm>
            <a:custGeom>
              <a:avLst/>
              <a:gdLst/>
              <a:ahLst/>
              <a:cxnLst/>
              <a:rect l="l" t="t" r="r" b="b"/>
              <a:pathLst>
                <a:path w="38100" h="38100">
                  <a:moveTo>
                    <a:pt x="0" y="19812"/>
                  </a:moveTo>
                  <a:lnTo>
                    <a:pt x="1595" y="12215"/>
                  </a:lnTo>
                  <a:lnTo>
                    <a:pt x="5905" y="5905"/>
                  </a:lnTo>
                  <a:lnTo>
                    <a:pt x="12215" y="1595"/>
                  </a:lnTo>
                  <a:lnTo>
                    <a:pt x="19812" y="0"/>
                  </a:lnTo>
                  <a:lnTo>
                    <a:pt x="27170" y="1595"/>
                  </a:lnTo>
                  <a:lnTo>
                    <a:pt x="32956" y="5905"/>
                  </a:lnTo>
                  <a:lnTo>
                    <a:pt x="36742" y="12215"/>
                  </a:lnTo>
                  <a:lnTo>
                    <a:pt x="38100" y="19812"/>
                  </a:lnTo>
                  <a:lnTo>
                    <a:pt x="36742" y="27170"/>
                  </a:lnTo>
                  <a:lnTo>
                    <a:pt x="32956" y="32956"/>
                  </a:lnTo>
                  <a:lnTo>
                    <a:pt x="27170" y="36742"/>
                  </a:lnTo>
                  <a:lnTo>
                    <a:pt x="19812" y="38100"/>
                  </a:lnTo>
                  <a:lnTo>
                    <a:pt x="12215" y="36742"/>
                  </a:lnTo>
                  <a:lnTo>
                    <a:pt x="5905" y="32956"/>
                  </a:lnTo>
                  <a:lnTo>
                    <a:pt x="1595" y="27170"/>
                  </a:lnTo>
                  <a:lnTo>
                    <a:pt x="0" y="19812"/>
                  </a:lnTo>
                </a:path>
              </a:pathLst>
            </a:custGeom>
            <a:ln w="9144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51" name="object 51"/>
          <p:cNvGrpSpPr/>
          <p:nvPr/>
        </p:nvGrpSpPr>
        <p:grpSpPr>
          <a:xfrm>
            <a:off x="12617681" y="4008120"/>
            <a:ext cx="112480" cy="48895"/>
            <a:chOff x="5484876" y="4008119"/>
            <a:chExt cx="48895" cy="48895"/>
          </a:xfrm>
        </p:grpSpPr>
        <p:sp>
          <p:nvSpPr>
            <p:cNvPr id="52" name="object 52"/>
            <p:cNvSpPr/>
            <p:nvPr/>
          </p:nvSpPr>
          <p:spPr>
            <a:xfrm>
              <a:off x="5489448" y="4012691"/>
              <a:ext cx="40005" cy="40005"/>
            </a:xfrm>
            <a:custGeom>
              <a:avLst/>
              <a:gdLst/>
              <a:ahLst/>
              <a:cxnLst/>
              <a:rect l="l" t="t" r="r" b="b"/>
              <a:pathLst>
                <a:path w="40004" h="40004">
                  <a:moveTo>
                    <a:pt x="19812" y="39624"/>
                  </a:moveTo>
                  <a:lnTo>
                    <a:pt x="12215" y="38028"/>
                  </a:lnTo>
                  <a:lnTo>
                    <a:pt x="5905" y="33718"/>
                  </a:lnTo>
                  <a:lnTo>
                    <a:pt x="1595" y="27408"/>
                  </a:lnTo>
                  <a:lnTo>
                    <a:pt x="0" y="19812"/>
                  </a:lnTo>
                  <a:lnTo>
                    <a:pt x="1595" y="12215"/>
                  </a:lnTo>
                  <a:lnTo>
                    <a:pt x="5905" y="5905"/>
                  </a:lnTo>
                  <a:lnTo>
                    <a:pt x="12215" y="1595"/>
                  </a:lnTo>
                  <a:lnTo>
                    <a:pt x="19812" y="0"/>
                  </a:lnTo>
                  <a:lnTo>
                    <a:pt x="27408" y="1595"/>
                  </a:lnTo>
                  <a:lnTo>
                    <a:pt x="33718" y="5905"/>
                  </a:lnTo>
                  <a:lnTo>
                    <a:pt x="38028" y="12215"/>
                  </a:lnTo>
                  <a:lnTo>
                    <a:pt x="39624" y="19812"/>
                  </a:lnTo>
                  <a:lnTo>
                    <a:pt x="38028" y="27408"/>
                  </a:lnTo>
                  <a:lnTo>
                    <a:pt x="33718" y="33718"/>
                  </a:lnTo>
                  <a:lnTo>
                    <a:pt x="27408" y="38028"/>
                  </a:lnTo>
                  <a:lnTo>
                    <a:pt x="19812" y="39624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3" name="object 53"/>
            <p:cNvSpPr/>
            <p:nvPr/>
          </p:nvSpPr>
          <p:spPr>
            <a:xfrm>
              <a:off x="5489448" y="4012691"/>
              <a:ext cx="40005" cy="40005"/>
            </a:xfrm>
            <a:custGeom>
              <a:avLst/>
              <a:gdLst/>
              <a:ahLst/>
              <a:cxnLst/>
              <a:rect l="l" t="t" r="r" b="b"/>
              <a:pathLst>
                <a:path w="40004" h="40004">
                  <a:moveTo>
                    <a:pt x="0" y="19812"/>
                  </a:moveTo>
                  <a:lnTo>
                    <a:pt x="1595" y="12215"/>
                  </a:lnTo>
                  <a:lnTo>
                    <a:pt x="5905" y="5905"/>
                  </a:lnTo>
                  <a:lnTo>
                    <a:pt x="12215" y="1595"/>
                  </a:lnTo>
                  <a:lnTo>
                    <a:pt x="19812" y="0"/>
                  </a:lnTo>
                  <a:lnTo>
                    <a:pt x="27408" y="1595"/>
                  </a:lnTo>
                  <a:lnTo>
                    <a:pt x="33718" y="5905"/>
                  </a:lnTo>
                  <a:lnTo>
                    <a:pt x="38028" y="12215"/>
                  </a:lnTo>
                  <a:lnTo>
                    <a:pt x="39624" y="19812"/>
                  </a:lnTo>
                  <a:lnTo>
                    <a:pt x="38028" y="27408"/>
                  </a:lnTo>
                  <a:lnTo>
                    <a:pt x="33718" y="33718"/>
                  </a:lnTo>
                  <a:lnTo>
                    <a:pt x="27408" y="38028"/>
                  </a:lnTo>
                  <a:lnTo>
                    <a:pt x="19812" y="39624"/>
                  </a:lnTo>
                  <a:lnTo>
                    <a:pt x="12215" y="38028"/>
                  </a:lnTo>
                  <a:lnTo>
                    <a:pt x="5905" y="33718"/>
                  </a:lnTo>
                  <a:lnTo>
                    <a:pt x="1595" y="27408"/>
                  </a:lnTo>
                  <a:lnTo>
                    <a:pt x="0" y="19812"/>
                  </a:lnTo>
                </a:path>
              </a:pathLst>
            </a:custGeom>
            <a:ln w="9144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54" name="object 54"/>
          <p:cNvGrpSpPr/>
          <p:nvPr/>
        </p:nvGrpSpPr>
        <p:grpSpPr>
          <a:xfrm>
            <a:off x="14118197" y="3610356"/>
            <a:ext cx="109559" cy="47625"/>
            <a:chOff x="6137147" y="3610355"/>
            <a:chExt cx="47625" cy="47625"/>
          </a:xfrm>
        </p:grpSpPr>
        <p:sp>
          <p:nvSpPr>
            <p:cNvPr id="55" name="object 55"/>
            <p:cNvSpPr/>
            <p:nvPr/>
          </p:nvSpPr>
          <p:spPr>
            <a:xfrm>
              <a:off x="6141719" y="3614927"/>
              <a:ext cx="38100" cy="38100"/>
            </a:xfrm>
            <a:custGeom>
              <a:avLst/>
              <a:gdLst/>
              <a:ahLst/>
              <a:cxnLst/>
              <a:rect l="l" t="t" r="r" b="b"/>
              <a:pathLst>
                <a:path w="38100" h="38100">
                  <a:moveTo>
                    <a:pt x="19812" y="38100"/>
                  </a:moveTo>
                  <a:lnTo>
                    <a:pt x="12215" y="36742"/>
                  </a:lnTo>
                  <a:lnTo>
                    <a:pt x="5905" y="32956"/>
                  </a:lnTo>
                  <a:lnTo>
                    <a:pt x="1595" y="27170"/>
                  </a:lnTo>
                  <a:lnTo>
                    <a:pt x="0" y="19812"/>
                  </a:lnTo>
                  <a:lnTo>
                    <a:pt x="1595" y="12215"/>
                  </a:lnTo>
                  <a:lnTo>
                    <a:pt x="5905" y="5905"/>
                  </a:lnTo>
                  <a:lnTo>
                    <a:pt x="12215" y="1595"/>
                  </a:lnTo>
                  <a:lnTo>
                    <a:pt x="19812" y="0"/>
                  </a:lnTo>
                  <a:lnTo>
                    <a:pt x="27170" y="1595"/>
                  </a:lnTo>
                  <a:lnTo>
                    <a:pt x="32956" y="5905"/>
                  </a:lnTo>
                  <a:lnTo>
                    <a:pt x="36742" y="12215"/>
                  </a:lnTo>
                  <a:lnTo>
                    <a:pt x="38100" y="19812"/>
                  </a:lnTo>
                  <a:lnTo>
                    <a:pt x="36742" y="27170"/>
                  </a:lnTo>
                  <a:lnTo>
                    <a:pt x="32956" y="32956"/>
                  </a:lnTo>
                  <a:lnTo>
                    <a:pt x="27170" y="36742"/>
                  </a:lnTo>
                  <a:lnTo>
                    <a:pt x="19812" y="3810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6" name="object 56"/>
            <p:cNvSpPr/>
            <p:nvPr/>
          </p:nvSpPr>
          <p:spPr>
            <a:xfrm>
              <a:off x="6141719" y="3614927"/>
              <a:ext cx="38100" cy="38100"/>
            </a:xfrm>
            <a:custGeom>
              <a:avLst/>
              <a:gdLst/>
              <a:ahLst/>
              <a:cxnLst/>
              <a:rect l="l" t="t" r="r" b="b"/>
              <a:pathLst>
                <a:path w="38100" h="38100">
                  <a:moveTo>
                    <a:pt x="0" y="19812"/>
                  </a:moveTo>
                  <a:lnTo>
                    <a:pt x="1595" y="12215"/>
                  </a:lnTo>
                  <a:lnTo>
                    <a:pt x="5905" y="5905"/>
                  </a:lnTo>
                  <a:lnTo>
                    <a:pt x="12215" y="1595"/>
                  </a:lnTo>
                  <a:lnTo>
                    <a:pt x="19812" y="0"/>
                  </a:lnTo>
                  <a:lnTo>
                    <a:pt x="27170" y="1595"/>
                  </a:lnTo>
                  <a:lnTo>
                    <a:pt x="32956" y="5905"/>
                  </a:lnTo>
                  <a:lnTo>
                    <a:pt x="36742" y="12215"/>
                  </a:lnTo>
                  <a:lnTo>
                    <a:pt x="38100" y="19812"/>
                  </a:lnTo>
                  <a:lnTo>
                    <a:pt x="36742" y="27170"/>
                  </a:lnTo>
                  <a:lnTo>
                    <a:pt x="32956" y="32956"/>
                  </a:lnTo>
                  <a:lnTo>
                    <a:pt x="27170" y="36742"/>
                  </a:lnTo>
                  <a:lnTo>
                    <a:pt x="19812" y="38100"/>
                  </a:lnTo>
                  <a:lnTo>
                    <a:pt x="12215" y="36742"/>
                  </a:lnTo>
                  <a:lnTo>
                    <a:pt x="5905" y="32956"/>
                  </a:lnTo>
                  <a:lnTo>
                    <a:pt x="1595" y="27170"/>
                  </a:lnTo>
                  <a:lnTo>
                    <a:pt x="0" y="19812"/>
                  </a:lnTo>
                </a:path>
              </a:pathLst>
            </a:custGeom>
            <a:ln w="9144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57" name="object 57"/>
          <p:cNvGrpSpPr/>
          <p:nvPr/>
        </p:nvGrpSpPr>
        <p:grpSpPr>
          <a:xfrm>
            <a:off x="14121706" y="4008120"/>
            <a:ext cx="112480" cy="48895"/>
            <a:chOff x="6138672" y="4008119"/>
            <a:chExt cx="48895" cy="48895"/>
          </a:xfrm>
        </p:grpSpPr>
        <p:sp>
          <p:nvSpPr>
            <p:cNvPr id="58" name="object 58"/>
            <p:cNvSpPr/>
            <p:nvPr/>
          </p:nvSpPr>
          <p:spPr>
            <a:xfrm>
              <a:off x="6143244" y="4012691"/>
              <a:ext cx="40005" cy="40005"/>
            </a:xfrm>
            <a:custGeom>
              <a:avLst/>
              <a:gdLst/>
              <a:ahLst/>
              <a:cxnLst/>
              <a:rect l="l" t="t" r="r" b="b"/>
              <a:pathLst>
                <a:path w="40004" h="40004">
                  <a:moveTo>
                    <a:pt x="19812" y="39624"/>
                  </a:moveTo>
                  <a:lnTo>
                    <a:pt x="12215" y="38028"/>
                  </a:lnTo>
                  <a:lnTo>
                    <a:pt x="5905" y="33718"/>
                  </a:lnTo>
                  <a:lnTo>
                    <a:pt x="1595" y="27408"/>
                  </a:lnTo>
                  <a:lnTo>
                    <a:pt x="0" y="19812"/>
                  </a:lnTo>
                  <a:lnTo>
                    <a:pt x="1595" y="12215"/>
                  </a:lnTo>
                  <a:lnTo>
                    <a:pt x="5905" y="5905"/>
                  </a:lnTo>
                  <a:lnTo>
                    <a:pt x="12215" y="1595"/>
                  </a:lnTo>
                  <a:lnTo>
                    <a:pt x="19812" y="0"/>
                  </a:lnTo>
                  <a:lnTo>
                    <a:pt x="27408" y="1595"/>
                  </a:lnTo>
                  <a:lnTo>
                    <a:pt x="33718" y="5905"/>
                  </a:lnTo>
                  <a:lnTo>
                    <a:pt x="38028" y="12215"/>
                  </a:lnTo>
                  <a:lnTo>
                    <a:pt x="39624" y="19812"/>
                  </a:lnTo>
                  <a:lnTo>
                    <a:pt x="38028" y="27408"/>
                  </a:lnTo>
                  <a:lnTo>
                    <a:pt x="33718" y="33718"/>
                  </a:lnTo>
                  <a:lnTo>
                    <a:pt x="27408" y="38028"/>
                  </a:lnTo>
                  <a:lnTo>
                    <a:pt x="19812" y="39624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9" name="object 59"/>
            <p:cNvSpPr/>
            <p:nvPr/>
          </p:nvSpPr>
          <p:spPr>
            <a:xfrm>
              <a:off x="6143244" y="4012691"/>
              <a:ext cx="40005" cy="40005"/>
            </a:xfrm>
            <a:custGeom>
              <a:avLst/>
              <a:gdLst/>
              <a:ahLst/>
              <a:cxnLst/>
              <a:rect l="l" t="t" r="r" b="b"/>
              <a:pathLst>
                <a:path w="40004" h="40004">
                  <a:moveTo>
                    <a:pt x="0" y="19812"/>
                  </a:moveTo>
                  <a:lnTo>
                    <a:pt x="1595" y="12215"/>
                  </a:lnTo>
                  <a:lnTo>
                    <a:pt x="5905" y="5905"/>
                  </a:lnTo>
                  <a:lnTo>
                    <a:pt x="12215" y="1595"/>
                  </a:lnTo>
                  <a:lnTo>
                    <a:pt x="19812" y="0"/>
                  </a:lnTo>
                  <a:lnTo>
                    <a:pt x="27408" y="1595"/>
                  </a:lnTo>
                  <a:lnTo>
                    <a:pt x="33718" y="5905"/>
                  </a:lnTo>
                  <a:lnTo>
                    <a:pt x="38028" y="12215"/>
                  </a:lnTo>
                  <a:lnTo>
                    <a:pt x="39624" y="19812"/>
                  </a:lnTo>
                  <a:lnTo>
                    <a:pt x="38028" y="27408"/>
                  </a:lnTo>
                  <a:lnTo>
                    <a:pt x="33718" y="33718"/>
                  </a:lnTo>
                  <a:lnTo>
                    <a:pt x="27408" y="38028"/>
                  </a:lnTo>
                  <a:lnTo>
                    <a:pt x="19812" y="39624"/>
                  </a:lnTo>
                  <a:lnTo>
                    <a:pt x="12215" y="38028"/>
                  </a:lnTo>
                  <a:lnTo>
                    <a:pt x="5905" y="33718"/>
                  </a:lnTo>
                  <a:lnTo>
                    <a:pt x="1595" y="27408"/>
                  </a:lnTo>
                  <a:lnTo>
                    <a:pt x="0" y="19812"/>
                  </a:lnTo>
                </a:path>
              </a:pathLst>
            </a:custGeom>
            <a:ln w="9144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60" name="object 60"/>
          <p:cNvSpPr/>
          <p:nvPr/>
        </p:nvSpPr>
        <p:spPr>
          <a:xfrm>
            <a:off x="14174293" y="3154681"/>
            <a:ext cx="0" cy="454659"/>
          </a:xfrm>
          <a:custGeom>
            <a:avLst/>
            <a:gdLst/>
            <a:ahLst/>
            <a:cxnLst/>
            <a:rect l="l" t="t" r="r" b="b"/>
            <a:pathLst>
              <a:path h="454660">
                <a:moveTo>
                  <a:pt x="0" y="0"/>
                </a:moveTo>
                <a:lnTo>
                  <a:pt x="0" y="454151"/>
                </a:lnTo>
              </a:path>
            </a:pathLst>
          </a:custGeom>
          <a:ln w="1524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1" name="object 61"/>
          <p:cNvSpPr/>
          <p:nvPr/>
        </p:nvSpPr>
        <p:spPr>
          <a:xfrm>
            <a:off x="10619325" y="6771133"/>
            <a:ext cx="2486257" cy="1626235"/>
          </a:xfrm>
          <a:custGeom>
            <a:avLst/>
            <a:gdLst/>
            <a:ahLst/>
            <a:cxnLst/>
            <a:rect l="l" t="t" r="r" b="b"/>
            <a:pathLst>
              <a:path w="1080770" h="1626234">
                <a:moveTo>
                  <a:pt x="10667" y="1010412"/>
                </a:moveTo>
                <a:lnTo>
                  <a:pt x="3047" y="1010412"/>
                </a:lnTo>
                <a:lnTo>
                  <a:pt x="0" y="1007364"/>
                </a:lnTo>
                <a:lnTo>
                  <a:pt x="0" y="893064"/>
                </a:lnTo>
                <a:lnTo>
                  <a:pt x="3047" y="890016"/>
                </a:lnTo>
                <a:lnTo>
                  <a:pt x="10667" y="890016"/>
                </a:lnTo>
                <a:lnTo>
                  <a:pt x="15239" y="893064"/>
                </a:lnTo>
                <a:lnTo>
                  <a:pt x="15239" y="1007364"/>
                </a:lnTo>
                <a:lnTo>
                  <a:pt x="10667" y="1010412"/>
                </a:lnTo>
                <a:close/>
              </a:path>
              <a:path w="1080770" h="1626234">
                <a:moveTo>
                  <a:pt x="10667" y="1086612"/>
                </a:moveTo>
                <a:lnTo>
                  <a:pt x="3047" y="1086612"/>
                </a:lnTo>
                <a:lnTo>
                  <a:pt x="0" y="1083564"/>
                </a:lnTo>
                <a:lnTo>
                  <a:pt x="0" y="1074419"/>
                </a:lnTo>
                <a:lnTo>
                  <a:pt x="3047" y="1071371"/>
                </a:lnTo>
                <a:lnTo>
                  <a:pt x="10667" y="1071371"/>
                </a:lnTo>
                <a:lnTo>
                  <a:pt x="15239" y="1074419"/>
                </a:lnTo>
                <a:lnTo>
                  <a:pt x="15239" y="1083564"/>
                </a:lnTo>
                <a:lnTo>
                  <a:pt x="10667" y="1086612"/>
                </a:lnTo>
                <a:close/>
              </a:path>
              <a:path w="1080770" h="1626234">
                <a:moveTo>
                  <a:pt x="10667" y="1162812"/>
                </a:moveTo>
                <a:lnTo>
                  <a:pt x="3047" y="1162812"/>
                </a:lnTo>
                <a:lnTo>
                  <a:pt x="0" y="1158239"/>
                </a:lnTo>
                <a:lnTo>
                  <a:pt x="0" y="1150619"/>
                </a:lnTo>
                <a:lnTo>
                  <a:pt x="3047" y="1147571"/>
                </a:lnTo>
                <a:lnTo>
                  <a:pt x="10667" y="1147571"/>
                </a:lnTo>
                <a:lnTo>
                  <a:pt x="15239" y="1150619"/>
                </a:lnTo>
                <a:lnTo>
                  <a:pt x="15239" y="1158239"/>
                </a:lnTo>
                <a:lnTo>
                  <a:pt x="10667" y="1162812"/>
                </a:lnTo>
                <a:close/>
              </a:path>
              <a:path w="1080770" h="1626234">
                <a:moveTo>
                  <a:pt x="10667" y="1344167"/>
                </a:moveTo>
                <a:lnTo>
                  <a:pt x="3047" y="1344167"/>
                </a:lnTo>
                <a:lnTo>
                  <a:pt x="0" y="1341119"/>
                </a:lnTo>
                <a:lnTo>
                  <a:pt x="0" y="1226819"/>
                </a:lnTo>
                <a:lnTo>
                  <a:pt x="3047" y="1222248"/>
                </a:lnTo>
                <a:lnTo>
                  <a:pt x="10667" y="1222248"/>
                </a:lnTo>
                <a:lnTo>
                  <a:pt x="15239" y="1226819"/>
                </a:lnTo>
                <a:lnTo>
                  <a:pt x="15239" y="1341119"/>
                </a:lnTo>
                <a:lnTo>
                  <a:pt x="10667" y="1344167"/>
                </a:lnTo>
                <a:close/>
              </a:path>
              <a:path w="1080770" h="1626234">
                <a:moveTo>
                  <a:pt x="10667" y="1420367"/>
                </a:moveTo>
                <a:lnTo>
                  <a:pt x="3047" y="1420367"/>
                </a:lnTo>
                <a:lnTo>
                  <a:pt x="0" y="1417319"/>
                </a:lnTo>
                <a:lnTo>
                  <a:pt x="0" y="1408175"/>
                </a:lnTo>
                <a:lnTo>
                  <a:pt x="3047" y="1405128"/>
                </a:lnTo>
                <a:lnTo>
                  <a:pt x="10667" y="1405128"/>
                </a:lnTo>
                <a:lnTo>
                  <a:pt x="15239" y="1408175"/>
                </a:lnTo>
                <a:lnTo>
                  <a:pt x="15239" y="1417319"/>
                </a:lnTo>
                <a:lnTo>
                  <a:pt x="10667" y="1420367"/>
                </a:lnTo>
                <a:close/>
              </a:path>
              <a:path w="1080770" h="1626234">
                <a:moveTo>
                  <a:pt x="10667" y="1496567"/>
                </a:moveTo>
                <a:lnTo>
                  <a:pt x="3047" y="1496567"/>
                </a:lnTo>
                <a:lnTo>
                  <a:pt x="0" y="1491996"/>
                </a:lnTo>
                <a:lnTo>
                  <a:pt x="0" y="1484375"/>
                </a:lnTo>
                <a:lnTo>
                  <a:pt x="3047" y="1481328"/>
                </a:lnTo>
                <a:lnTo>
                  <a:pt x="10667" y="1481328"/>
                </a:lnTo>
                <a:lnTo>
                  <a:pt x="15239" y="1484375"/>
                </a:lnTo>
                <a:lnTo>
                  <a:pt x="15239" y="1491996"/>
                </a:lnTo>
                <a:lnTo>
                  <a:pt x="10667" y="1496567"/>
                </a:lnTo>
                <a:close/>
              </a:path>
              <a:path w="1080770" h="1626234">
                <a:moveTo>
                  <a:pt x="62483" y="1626107"/>
                </a:moveTo>
                <a:lnTo>
                  <a:pt x="3047" y="1626107"/>
                </a:lnTo>
                <a:lnTo>
                  <a:pt x="0" y="1623060"/>
                </a:lnTo>
                <a:lnTo>
                  <a:pt x="0" y="1560575"/>
                </a:lnTo>
                <a:lnTo>
                  <a:pt x="3047" y="1556003"/>
                </a:lnTo>
                <a:lnTo>
                  <a:pt x="10667" y="1556003"/>
                </a:lnTo>
                <a:lnTo>
                  <a:pt x="15239" y="1560575"/>
                </a:lnTo>
                <a:lnTo>
                  <a:pt x="15239" y="1610868"/>
                </a:lnTo>
                <a:lnTo>
                  <a:pt x="7619" y="1610868"/>
                </a:lnTo>
                <a:lnTo>
                  <a:pt x="15239" y="1618487"/>
                </a:lnTo>
                <a:lnTo>
                  <a:pt x="65531" y="1618487"/>
                </a:lnTo>
                <a:lnTo>
                  <a:pt x="65531" y="1623060"/>
                </a:lnTo>
                <a:lnTo>
                  <a:pt x="62483" y="1626107"/>
                </a:lnTo>
                <a:close/>
              </a:path>
              <a:path w="1080770" h="1626234">
                <a:moveTo>
                  <a:pt x="15239" y="1618487"/>
                </a:moveTo>
                <a:lnTo>
                  <a:pt x="7619" y="1610868"/>
                </a:lnTo>
                <a:lnTo>
                  <a:pt x="15239" y="1610868"/>
                </a:lnTo>
                <a:lnTo>
                  <a:pt x="15239" y="1618487"/>
                </a:lnTo>
                <a:close/>
              </a:path>
              <a:path w="1080770" h="1626234">
                <a:moveTo>
                  <a:pt x="65531" y="1618487"/>
                </a:moveTo>
                <a:lnTo>
                  <a:pt x="15239" y="1618487"/>
                </a:lnTo>
                <a:lnTo>
                  <a:pt x="15239" y="1610868"/>
                </a:lnTo>
                <a:lnTo>
                  <a:pt x="62483" y="1610868"/>
                </a:lnTo>
                <a:lnTo>
                  <a:pt x="65531" y="1613916"/>
                </a:lnTo>
                <a:lnTo>
                  <a:pt x="65531" y="1618487"/>
                </a:lnTo>
                <a:close/>
              </a:path>
              <a:path w="1080770" h="1626234">
                <a:moveTo>
                  <a:pt x="138683" y="1626107"/>
                </a:moveTo>
                <a:lnTo>
                  <a:pt x="129539" y="1626107"/>
                </a:lnTo>
                <a:lnTo>
                  <a:pt x="126491" y="1623060"/>
                </a:lnTo>
                <a:lnTo>
                  <a:pt x="126491" y="1613916"/>
                </a:lnTo>
                <a:lnTo>
                  <a:pt x="129539" y="1610868"/>
                </a:lnTo>
                <a:lnTo>
                  <a:pt x="138683" y="1610868"/>
                </a:lnTo>
                <a:lnTo>
                  <a:pt x="141731" y="1613916"/>
                </a:lnTo>
                <a:lnTo>
                  <a:pt x="141731" y="1623060"/>
                </a:lnTo>
                <a:lnTo>
                  <a:pt x="138683" y="1626107"/>
                </a:lnTo>
                <a:close/>
              </a:path>
              <a:path w="1080770" h="1626234">
                <a:moveTo>
                  <a:pt x="214883" y="1626107"/>
                </a:moveTo>
                <a:lnTo>
                  <a:pt x="205739" y="1626107"/>
                </a:lnTo>
                <a:lnTo>
                  <a:pt x="202691" y="1623060"/>
                </a:lnTo>
                <a:lnTo>
                  <a:pt x="202691" y="1613916"/>
                </a:lnTo>
                <a:lnTo>
                  <a:pt x="205739" y="1610868"/>
                </a:lnTo>
                <a:lnTo>
                  <a:pt x="214883" y="1610868"/>
                </a:lnTo>
                <a:lnTo>
                  <a:pt x="217931" y="1613916"/>
                </a:lnTo>
                <a:lnTo>
                  <a:pt x="217931" y="1623060"/>
                </a:lnTo>
                <a:lnTo>
                  <a:pt x="214883" y="1626107"/>
                </a:lnTo>
                <a:close/>
              </a:path>
              <a:path w="1080770" h="1626234">
                <a:moveTo>
                  <a:pt x="396239" y="1626107"/>
                </a:moveTo>
                <a:lnTo>
                  <a:pt x="281939" y="1626107"/>
                </a:lnTo>
                <a:lnTo>
                  <a:pt x="278891" y="1623060"/>
                </a:lnTo>
                <a:lnTo>
                  <a:pt x="278891" y="1613916"/>
                </a:lnTo>
                <a:lnTo>
                  <a:pt x="281939" y="1610868"/>
                </a:lnTo>
                <a:lnTo>
                  <a:pt x="396239" y="1610868"/>
                </a:lnTo>
                <a:lnTo>
                  <a:pt x="399287" y="1613916"/>
                </a:lnTo>
                <a:lnTo>
                  <a:pt x="399287" y="1623060"/>
                </a:lnTo>
                <a:lnTo>
                  <a:pt x="396239" y="1626107"/>
                </a:lnTo>
                <a:close/>
              </a:path>
              <a:path w="1080770" h="1626234">
                <a:moveTo>
                  <a:pt x="472439" y="1626107"/>
                </a:moveTo>
                <a:lnTo>
                  <a:pt x="463296" y="1626107"/>
                </a:lnTo>
                <a:lnTo>
                  <a:pt x="460248" y="1623060"/>
                </a:lnTo>
                <a:lnTo>
                  <a:pt x="460248" y="1613916"/>
                </a:lnTo>
                <a:lnTo>
                  <a:pt x="463296" y="1610868"/>
                </a:lnTo>
                <a:lnTo>
                  <a:pt x="472439" y="1610868"/>
                </a:lnTo>
                <a:lnTo>
                  <a:pt x="475487" y="1613916"/>
                </a:lnTo>
                <a:lnTo>
                  <a:pt x="475487" y="1623060"/>
                </a:lnTo>
                <a:lnTo>
                  <a:pt x="472439" y="1626107"/>
                </a:lnTo>
                <a:close/>
              </a:path>
              <a:path w="1080770" h="1626234">
                <a:moveTo>
                  <a:pt x="548639" y="1626107"/>
                </a:moveTo>
                <a:lnTo>
                  <a:pt x="539496" y="1626107"/>
                </a:lnTo>
                <a:lnTo>
                  <a:pt x="536448" y="1623060"/>
                </a:lnTo>
                <a:lnTo>
                  <a:pt x="536448" y="1613916"/>
                </a:lnTo>
                <a:lnTo>
                  <a:pt x="539496" y="1610868"/>
                </a:lnTo>
                <a:lnTo>
                  <a:pt x="548639" y="1610868"/>
                </a:lnTo>
                <a:lnTo>
                  <a:pt x="551687" y="1613916"/>
                </a:lnTo>
                <a:lnTo>
                  <a:pt x="551687" y="1623060"/>
                </a:lnTo>
                <a:lnTo>
                  <a:pt x="548639" y="1626107"/>
                </a:lnTo>
                <a:close/>
              </a:path>
              <a:path w="1080770" h="1626234">
                <a:moveTo>
                  <a:pt x="729996" y="1626107"/>
                </a:moveTo>
                <a:lnTo>
                  <a:pt x="615696" y="1626107"/>
                </a:lnTo>
                <a:lnTo>
                  <a:pt x="612648" y="1623060"/>
                </a:lnTo>
                <a:lnTo>
                  <a:pt x="612648" y="1613916"/>
                </a:lnTo>
                <a:lnTo>
                  <a:pt x="615696" y="1610868"/>
                </a:lnTo>
                <a:lnTo>
                  <a:pt x="729996" y="1610868"/>
                </a:lnTo>
                <a:lnTo>
                  <a:pt x="733043" y="1613916"/>
                </a:lnTo>
                <a:lnTo>
                  <a:pt x="733043" y="1623060"/>
                </a:lnTo>
                <a:lnTo>
                  <a:pt x="729996" y="1626107"/>
                </a:lnTo>
                <a:close/>
              </a:path>
              <a:path w="1080770" h="1626234">
                <a:moveTo>
                  <a:pt x="806196" y="1626107"/>
                </a:moveTo>
                <a:lnTo>
                  <a:pt x="797051" y="1626107"/>
                </a:lnTo>
                <a:lnTo>
                  <a:pt x="794003" y="1623060"/>
                </a:lnTo>
                <a:lnTo>
                  <a:pt x="794003" y="1613916"/>
                </a:lnTo>
                <a:lnTo>
                  <a:pt x="797051" y="1610868"/>
                </a:lnTo>
                <a:lnTo>
                  <a:pt x="806196" y="1610868"/>
                </a:lnTo>
                <a:lnTo>
                  <a:pt x="809243" y="1613916"/>
                </a:lnTo>
                <a:lnTo>
                  <a:pt x="809243" y="1623060"/>
                </a:lnTo>
                <a:lnTo>
                  <a:pt x="806196" y="1626107"/>
                </a:lnTo>
                <a:close/>
              </a:path>
              <a:path w="1080770" h="1626234">
                <a:moveTo>
                  <a:pt x="882396" y="1626107"/>
                </a:moveTo>
                <a:lnTo>
                  <a:pt x="873251" y="1626107"/>
                </a:lnTo>
                <a:lnTo>
                  <a:pt x="870203" y="1623060"/>
                </a:lnTo>
                <a:lnTo>
                  <a:pt x="870203" y="1613916"/>
                </a:lnTo>
                <a:lnTo>
                  <a:pt x="873251" y="1610868"/>
                </a:lnTo>
                <a:lnTo>
                  <a:pt x="882396" y="1610868"/>
                </a:lnTo>
                <a:lnTo>
                  <a:pt x="885443" y="1613916"/>
                </a:lnTo>
                <a:lnTo>
                  <a:pt x="885443" y="1623060"/>
                </a:lnTo>
                <a:lnTo>
                  <a:pt x="882396" y="1626107"/>
                </a:lnTo>
                <a:close/>
              </a:path>
              <a:path w="1080770" h="1626234">
                <a:moveTo>
                  <a:pt x="1063751" y="1626107"/>
                </a:moveTo>
                <a:lnTo>
                  <a:pt x="949451" y="1626107"/>
                </a:lnTo>
                <a:lnTo>
                  <a:pt x="946403" y="1623060"/>
                </a:lnTo>
                <a:lnTo>
                  <a:pt x="946403" y="1613916"/>
                </a:lnTo>
                <a:lnTo>
                  <a:pt x="949451" y="1610868"/>
                </a:lnTo>
                <a:lnTo>
                  <a:pt x="1063751" y="1610868"/>
                </a:lnTo>
                <a:lnTo>
                  <a:pt x="1066800" y="1613916"/>
                </a:lnTo>
                <a:lnTo>
                  <a:pt x="1066800" y="1623060"/>
                </a:lnTo>
                <a:lnTo>
                  <a:pt x="1063751" y="1626107"/>
                </a:lnTo>
                <a:close/>
              </a:path>
              <a:path w="1080770" h="1626234">
                <a:moveTo>
                  <a:pt x="1077467" y="1565148"/>
                </a:moveTo>
                <a:lnTo>
                  <a:pt x="1069848" y="1565148"/>
                </a:lnTo>
                <a:lnTo>
                  <a:pt x="1065275" y="1560575"/>
                </a:lnTo>
                <a:lnTo>
                  <a:pt x="1065275" y="1552955"/>
                </a:lnTo>
                <a:lnTo>
                  <a:pt x="1069848" y="1549907"/>
                </a:lnTo>
                <a:lnTo>
                  <a:pt x="1077467" y="1549907"/>
                </a:lnTo>
                <a:lnTo>
                  <a:pt x="1080516" y="1552955"/>
                </a:lnTo>
                <a:lnTo>
                  <a:pt x="1080516" y="1560575"/>
                </a:lnTo>
                <a:lnTo>
                  <a:pt x="1077467" y="1565148"/>
                </a:lnTo>
                <a:close/>
              </a:path>
              <a:path w="1080770" h="1626234">
                <a:moveTo>
                  <a:pt x="1077467" y="1488948"/>
                </a:moveTo>
                <a:lnTo>
                  <a:pt x="1069848" y="1488948"/>
                </a:lnTo>
                <a:lnTo>
                  <a:pt x="1065275" y="1485900"/>
                </a:lnTo>
                <a:lnTo>
                  <a:pt x="1065275" y="1476755"/>
                </a:lnTo>
                <a:lnTo>
                  <a:pt x="1069848" y="1473707"/>
                </a:lnTo>
                <a:lnTo>
                  <a:pt x="1077467" y="1473707"/>
                </a:lnTo>
                <a:lnTo>
                  <a:pt x="1080516" y="1476755"/>
                </a:lnTo>
                <a:lnTo>
                  <a:pt x="1080516" y="1485900"/>
                </a:lnTo>
                <a:lnTo>
                  <a:pt x="1077467" y="1488948"/>
                </a:lnTo>
                <a:close/>
              </a:path>
              <a:path w="1080770" h="1626234">
                <a:moveTo>
                  <a:pt x="1077467" y="1412748"/>
                </a:moveTo>
                <a:lnTo>
                  <a:pt x="1069848" y="1412748"/>
                </a:lnTo>
                <a:lnTo>
                  <a:pt x="1065275" y="1409700"/>
                </a:lnTo>
                <a:lnTo>
                  <a:pt x="1065275" y="1295400"/>
                </a:lnTo>
                <a:lnTo>
                  <a:pt x="1069848" y="1290828"/>
                </a:lnTo>
                <a:lnTo>
                  <a:pt x="1077467" y="1290828"/>
                </a:lnTo>
                <a:lnTo>
                  <a:pt x="1080516" y="1295400"/>
                </a:lnTo>
                <a:lnTo>
                  <a:pt x="1080516" y="1409700"/>
                </a:lnTo>
                <a:lnTo>
                  <a:pt x="1077467" y="1412748"/>
                </a:lnTo>
                <a:close/>
              </a:path>
              <a:path w="1080770" h="1626234">
                <a:moveTo>
                  <a:pt x="1077467" y="1231391"/>
                </a:moveTo>
                <a:lnTo>
                  <a:pt x="1069848" y="1231391"/>
                </a:lnTo>
                <a:lnTo>
                  <a:pt x="1065275" y="1226819"/>
                </a:lnTo>
                <a:lnTo>
                  <a:pt x="1065275" y="1219200"/>
                </a:lnTo>
                <a:lnTo>
                  <a:pt x="1069848" y="1216151"/>
                </a:lnTo>
                <a:lnTo>
                  <a:pt x="1077467" y="1216151"/>
                </a:lnTo>
                <a:lnTo>
                  <a:pt x="1080516" y="1219200"/>
                </a:lnTo>
                <a:lnTo>
                  <a:pt x="1080516" y="1226819"/>
                </a:lnTo>
                <a:lnTo>
                  <a:pt x="1077467" y="1231391"/>
                </a:lnTo>
                <a:close/>
              </a:path>
              <a:path w="1080770" h="1626234">
                <a:moveTo>
                  <a:pt x="1077467" y="1155191"/>
                </a:moveTo>
                <a:lnTo>
                  <a:pt x="1069848" y="1155191"/>
                </a:lnTo>
                <a:lnTo>
                  <a:pt x="1065275" y="1152144"/>
                </a:lnTo>
                <a:lnTo>
                  <a:pt x="1065275" y="1143000"/>
                </a:lnTo>
                <a:lnTo>
                  <a:pt x="1069848" y="1139951"/>
                </a:lnTo>
                <a:lnTo>
                  <a:pt x="1077467" y="1139951"/>
                </a:lnTo>
                <a:lnTo>
                  <a:pt x="1080516" y="1143000"/>
                </a:lnTo>
                <a:lnTo>
                  <a:pt x="1080516" y="1152144"/>
                </a:lnTo>
                <a:lnTo>
                  <a:pt x="1077467" y="1155191"/>
                </a:lnTo>
                <a:close/>
              </a:path>
              <a:path w="1080770" h="1626234">
                <a:moveTo>
                  <a:pt x="1077467" y="1078991"/>
                </a:moveTo>
                <a:lnTo>
                  <a:pt x="1069848" y="1078991"/>
                </a:lnTo>
                <a:lnTo>
                  <a:pt x="1065275" y="1075944"/>
                </a:lnTo>
                <a:lnTo>
                  <a:pt x="1065275" y="961644"/>
                </a:lnTo>
                <a:lnTo>
                  <a:pt x="1069848" y="958596"/>
                </a:lnTo>
                <a:lnTo>
                  <a:pt x="1077467" y="958596"/>
                </a:lnTo>
                <a:lnTo>
                  <a:pt x="1080516" y="961644"/>
                </a:lnTo>
                <a:lnTo>
                  <a:pt x="1080516" y="1075944"/>
                </a:lnTo>
                <a:lnTo>
                  <a:pt x="1077467" y="1078991"/>
                </a:lnTo>
                <a:close/>
              </a:path>
              <a:path w="1080770" h="1626234">
                <a:moveTo>
                  <a:pt x="1077467" y="897635"/>
                </a:moveTo>
                <a:lnTo>
                  <a:pt x="1069848" y="897635"/>
                </a:lnTo>
                <a:lnTo>
                  <a:pt x="1065275" y="893064"/>
                </a:lnTo>
                <a:lnTo>
                  <a:pt x="1065275" y="885444"/>
                </a:lnTo>
                <a:lnTo>
                  <a:pt x="1069848" y="882396"/>
                </a:lnTo>
                <a:lnTo>
                  <a:pt x="1077467" y="882396"/>
                </a:lnTo>
                <a:lnTo>
                  <a:pt x="1080516" y="885444"/>
                </a:lnTo>
                <a:lnTo>
                  <a:pt x="1080516" y="893064"/>
                </a:lnTo>
                <a:lnTo>
                  <a:pt x="1077467" y="897635"/>
                </a:lnTo>
                <a:close/>
              </a:path>
              <a:path w="1080770" h="1626234">
                <a:moveTo>
                  <a:pt x="1077467" y="821435"/>
                </a:moveTo>
                <a:lnTo>
                  <a:pt x="1069848" y="821435"/>
                </a:lnTo>
                <a:lnTo>
                  <a:pt x="1065275" y="818387"/>
                </a:lnTo>
                <a:lnTo>
                  <a:pt x="1065275" y="809244"/>
                </a:lnTo>
                <a:lnTo>
                  <a:pt x="1069848" y="806196"/>
                </a:lnTo>
                <a:lnTo>
                  <a:pt x="1077467" y="806196"/>
                </a:lnTo>
                <a:lnTo>
                  <a:pt x="1080516" y="809244"/>
                </a:lnTo>
                <a:lnTo>
                  <a:pt x="1080516" y="818387"/>
                </a:lnTo>
                <a:lnTo>
                  <a:pt x="1077467" y="821435"/>
                </a:lnTo>
                <a:close/>
              </a:path>
              <a:path w="1080770" h="1626234">
                <a:moveTo>
                  <a:pt x="1077467" y="745235"/>
                </a:moveTo>
                <a:lnTo>
                  <a:pt x="1069848" y="745235"/>
                </a:lnTo>
                <a:lnTo>
                  <a:pt x="1065275" y="742187"/>
                </a:lnTo>
                <a:lnTo>
                  <a:pt x="1065275" y="627887"/>
                </a:lnTo>
                <a:lnTo>
                  <a:pt x="1069848" y="624839"/>
                </a:lnTo>
                <a:lnTo>
                  <a:pt x="1077467" y="624839"/>
                </a:lnTo>
                <a:lnTo>
                  <a:pt x="1080516" y="627887"/>
                </a:lnTo>
                <a:lnTo>
                  <a:pt x="1080516" y="742187"/>
                </a:lnTo>
                <a:lnTo>
                  <a:pt x="1077467" y="745235"/>
                </a:lnTo>
                <a:close/>
              </a:path>
              <a:path w="1080770" h="1626234">
                <a:moveTo>
                  <a:pt x="1077467" y="563880"/>
                </a:moveTo>
                <a:lnTo>
                  <a:pt x="1069848" y="563880"/>
                </a:lnTo>
                <a:lnTo>
                  <a:pt x="1065275" y="560832"/>
                </a:lnTo>
                <a:lnTo>
                  <a:pt x="1065275" y="551687"/>
                </a:lnTo>
                <a:lnTo>
                  <a:pt x="1069848" y="548639"/>
                </a:lnTo>
                <a:lnTo>
                  <a:pt x="1077467" y="548639"/>
                </a:lnTo>
                <a:lnTo>
                  <a:pt x="1080516" y="551687"/>
                </a:lnTo>
                <a:lnTo>
                  <a:pt x="1080516" y="560832"/>
                </a:lnTo>
                <a:lnTo>
                  <a:pt x="1077467" y="563880"/>
                </a:lnTo>
                <a:close/>
              </a:path>
              <a:path w="1080770" h="1626234">
                <a:moveTo>
                  <a:pt x="1077467" y="487680"/>
                </a:moveTo>
                <a:lnTo>
                  <a:pt x="1069848" y="487680"/>
                </a:lnTo>
                <a:lnTo>
                  <a:pt x="1065275" y="484632"/>
                </a:lnTo>
                <a:lnTo>
                  <a:pt x="1065275" y="475487"/>
                </a:lnTo>
                <a:lnTo>
                  <a:pt x="1069848" y="472439"/>
                </a:lnTo>
                <a:lnTo>
                  <a:pt x="1077467" y="472439"/>
                </a:lnTo>
                <a:lnTo>
                  <a:pt x="1080516" y="475487"/>
                </a:lnTo>
                <a:lnTo>
                  <a:pt x="1080516" y="484632"/>
                </a:lnTo>
                <a:lnTo>
                  <a:pt x="1077467" y="487680"/>
                </a:lnTo>
                <a:close/>
              </a:path>
              <a:path w="1080770" h="1626234">
                <a:moveTo>
                  <a:pt x="1077467" y="411480"/>
                </a:moveTo>
                <a:lnTo>
                  <a:pt x="1069848" y="411480"/>
                </a:lnTo>
                <a:lnTo>
                  <a:pt x="1065275" y="408432"/>
                </a:lnTo>
                <a:lnTo>
                  <a:pt x="1065275" y="294132"/>
                </a:lnTo>
                <a:lnTo>
                  <a:pt x="1069848" y="291083"/>
                </a:lnTo>
                <a:lnTo>
                  <a:pt x="1077467" y="291083"/>
                </a:lnTo>
                <a:lnTo>
                  <a:pt x="1080516" y="294132"/>
                </a:lnTo>
                <a:lnTo>
                  <a:pt x="1080516" y="408432"/>
                </a:lnTo>
                <a:lnTo>
                  <a:pt x="1077467" y="411480"/>
                </a:lnTo>
                <a:close/>
              </a:path>
              <a:path w="1080770" h="1626234">
                <a:moveTo>
                  <a:pt x="1077467" y="230123"/>
                </a:moveTo>
                <a:lnTo>
                  <a:pt x="1069848" y="230123"/>
                </a:lnTo>
                <a:lnTo>
                  <a:pt x="1065275" y="227075"/>
                </a:lnTo>
                <a:lnTo>
                  <a:pt x="1065275" y="217932"/>
                </a:lnTo>
                <a:lnTo>
                  <a:pt x="1069848" y="214883"/>
                </a:lnTo>
                <a:lnTo>
                  <a:pt x="1077467" y="214883"/>
                </a:lnTo>
                <a:lnTo>
                  <a:pt x="1080516" y="217932"/>
                </a:lnTo>
                <a:lnTo>
                  <a:pt x="1080516" y="227075"/>
                </a:lnTo>
                <a:lnTo>
                  <a:pt x="1077467" y="230123"/>
                </a:lnTo>
                <a:close/>
              </a:path>
              <a:path w="1080770" h="1626234">
                <a:moveTo>
                  <a:pt x="1077467" y="153923"/>
                </a:moveTo>
                <a:lnTo>
                  <a:pt x="1069848" y="153923"/>
                </a:lnTo>
                <a:lnTo>
                  <a:pt x="1065275" y="150875"/>
                </a:lnTo>
                <a:lnTo>
                  <a:pt x="1065275" y="141732"/>
                </a:lnTo>
                <a:lnTo>
                  <a:pt x="1069848" y="138683"/>
                </a:lnTo>
                <a:lnTo>
                  <a:pt x="1077467" y="138683"/>
                </a:lnTo>
                <a:lnTo>
                  <a:pt x="1080516" y="141732"/>
                </a:lnTo>
                <a:lnTo>
                  <a:pt x="1080516" y="150875"/>
                </a:lnTo>
                <a:lnTo>
                  <a:pt x="1077467" y="153923"/>
                </a:lnTo>
                <a:close/>
              </a:path>
              <a:path w="1080770" h="1626234">
                <a:moveTo>
                  <a:pt x="1077467" y="77723"/>
                </a:moveTo>
                <a:lnTo>
                  <a:pt x="1069848" y="77723"/>
                </a:lnTo>
                <a:lnTo>
                  <a:pt x="1065275" y="74675"/>
                </a:lnTo>
                <a:lnTo>
                  <a:pt x="1065275" y="4571"/>
                </a:lnTo>
                <a:lnTo>
                  <a:pt x="1069848" y="0"/>
                </a:lnTo>
                <a:lnTo>
                  <a:pt x="1077467" y="0"/>
                </a:lnTo>
                <a:lnTo>
                  <a:pt x="1080516" y="4571"/>
                </a:lnTo>
                <a:lnTo>
                  <a:pt x="1080516" y="74675"/>
                </a:lnTo>
                <a:lnTo>
                  <a:pt x="1077467" y="77723"/>
                </a:lnTo>
                <a:close/>
              </a:path>
            </a:pathLst>
          </a:custGeom>
          <a:solidFill>
            <a:srgbClr val="FF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grpSp>
        <p:nvGrpSpPr>
          <p:cNvPr id="62" name="object 62"/>
          <p:cNvGrpSpPr/>
          <p:nvPr/>
        </p:nvGrpSpPr>
        <p:grpSpPr>
          <a:xfrm>
            <a:off x="9353702" y="6138671"/>
            <a:ext cx="6910976" cy="2885440"/>
            <a:chOff x="4066032" y="6138671"/>
            <a:chExt cx="3004185" cy="2885440"/>
          </a:xfrm>
        </p:grpSpPr>
        <p:sp>
          <p:nvSpPr>
            <p:cNvPr id="63" name="object 63"/>
            <p:cNvSpPr/>
            <p:nvPr/>
          </p:nvSpPr>
          <p:spPr>
            <a:xfrm>
              <a:off x="4197096" y="6201155"/>
              <a:ext cx="2872740" cy="2444750"/>
            </a:xfrm>
            <a:custGeom>
              <a:avLst/>
              <a:gdLst/>
              <a:ahLst/>
              <a:cxnLst/>
              <a:rect l="l" t="t" r="r" b="b"/>
              <a:pathLst>
                <a:path w="2872740" h="2444750">
                  <a:moveTo>
                    <a:pt x="284987" y="0"/>
                  </a:moveTo>
                  <a:lnTo>
                    <a:pt x="284987" y="2444496"/>
                  </a:lnTo>
                </a:path>
                <a:path w="2872740" h="2444750">
                  <a:moveTo>
                    <a:pt x="0" y="2444496"/>
                  </a:moveTo>
                  <a:lnTo>
                    <a:pt x="2872739" y="2444496"/>
                  </a:lnTo>
                </a:path>
              </a:pathLst>
            </a:custGeom>
            <a:ln w="1524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4" name="object 64"/>
            <p:cNvSpPr/>
            <p:nvPr/>
          </p:nvSpPr>
          <p:spPr>
            <a:xfrm>
              <a:off x="4474463" y="7644383"/>
              <a:ext cx="2120265" cy="15240"/>
            </a:xfrm>
            <a:custGeom>
              <a:avLst/>
              <a:gdLst/>
              <a:ahLst/>
              <a:cxnLst/>
              <a:rect l="l" t="t" r="r" b="b"/>
              <a:pathLst>
                <a:path w="2120265" h="15240">
                  <a:moveTo>
                    <a:pt x="118872" y="15240"/>
                  </a:moveTo>
                  <a:lnTo>
                    <a:pt x="3048" y="15240"/>
                  </a:lnTo>
                  <a:lnTo>
                    <a:pt x="0" y="10668"/>
                  </a:lnTo>
                  <a:lnTo>
                    <a:pt x="0" y="3048"/>
                  </a:lnTo>
                  <a:lnTo>
                    <a:pt x="3048" y="0"/>
                  </a:lnTo>
                  <a:lnTo>
                    <a:pt x="118872" y="0"/>
                  </a:lnTo>
                  <a:lnTo>
                    <a:pt x="121920" y="3048"/>
                  </a:lnTo>
                  <a:lnTo>
                    <a:pt x="121920" y="10668"/>
                  </a:lnTo>
                  <a:lnTo>
                    <a:pt x="118872" y="15240"/>
                  </a:lnTo>
                  <a:close/>
                </a:path>
                <a:path w="2120265" h="15240">
                  <a:moveTo>
                    <a:pt x="300227" y="15240"/>
                  </a:moveTo>
                  <a:lnTo>
                    <a:pt x="185927" y="15240"/>
                  </a:lnTo>
                  <a:lnTo>
                    <a:pt x="182880" y="10668"/>
                  </a:lnTo>
                  <a:lnTo>
                    <a:pt x="182880" y="3048"/>
                  </a:lnTo>
                  <a:lnTo>
                    <a:pt x="185927" y="0"/>
                  </a:lnTo>
                  <a:lnTo>
                    <a:pt x="300227" y="0"/>
                  </a:lnTo>
                  <a:lnTo>
                    <a:pt x="303276" y="3048"/>
                  </a:lnTo>
                  <a:lnTo>
                    <a:pt x="303276" y="10668"/>
                  </a:lnTo>
                  <a:lnTo>
                    <a:pt x="300227" y="15240"/>
                  </a:lnTo>
                  <a:close/>
                </a:path>
                <a:path w="2120265" h="15240">
                  <a:moveTo>
                    <a:pt x="481583" y="15240"/>
                  </a:moveTo>
                  <a:lnTo>
                    <a:pt x="367283" y="15240"/>
                  </a:lnTo>
                  <a:lnTo>
                    <a:pt x="364236" y="10668"/>
                  </a:lnTo>
                  <a:lnTo>
                    <a:pt x="364236" y="3048"/>
                  </a:lnTo>
                  <a:lnTo>
                    <a:pt x="367283" y="0"/>
                  </a:lnTo>
                  <a:lnTo>
                    <a:pt x="481583" y="0"/>
                  </a:lnTo>
                  <a:lnTo>
                    <a:pt x="486156" y="3048"/>
                  </a:lnTo>
                  <a:lnTo>
                    <a:pt x="486156" y="10668"/>
                  </a:lnTo>
                  <a:lnTo>
                    <a:pt x="481583" y="15240"/>
                  </a:lnTo>
                  <a:close/>
                </a:path>
                <a:path w="2120265" h="15240">
                  <a:moveTo>
                    <a:pt x="664464" y="15240"/>
                  </a:moveTo>
                  <a:lnTo>
                    <a:pt x="550164" y="15240"/>
                  </a:lnTo>
                  <a:lnTo>
                    <a:pt x="545592" y="10668"/>
                  </a:lnTo>
                  <a:lnTo>
                    <a:pt x="545592" y="3048"/>
                  </a:lnTo>
                  <a:lnTo>
                    <a:pt x="550164" y="0"/>
                  </a:lnTo>
                  <a:lnTo>
                    <a:pt x="664464" y="0"/>
                  </a:lnTo>
                  <a:lnTo>
                    <a:pt x="667512" y="3048"/>
                  </a:lnTo>
                  <a:lnTo>
                    <a:pt x="667512" y="10668"/>
                  </a:lnTo>
                  <a:lnTo>
                    <a:pt x="664464" y="15240"/>
                  </a:lnTo>
                  <a:close/>
                </a:path>
                <a:path w="2120265" h="15240">
                  <a:moveTo>
                    <a:pt x="845820" y="15240"/>
                  </a:moveTo>
                  <a:lnTo>
                    <a:pt x="731520" y="15240"/>
                  </a:lnTo>
                  <a:lnTo>
                    <a:pt x="728472" y="10668"/>
                  </a:lnTo>
                  <a:lnTo>
                    <a:pt x="728472" y="3048"/>
                  </a:lnTo>
                  <a:lnTo>
                    <a:pt x="731520" y="0"/>
                  </a:lnTo>
                  <a:lnTo>
                    <a:pt x="845820" y="0"/>
                  </a:lnTo>
                  <a:lnTo>
                    <a:pt x="848868" y="3048"/>
                  </a:lnTo>
                  <a:lnTo>
                    <a:pt x="848868" y="10668"/>
                  </a:lnTo>
                  <a:lnTo>
                    <a:pt x="845820" y="15240"/>
                  </a:lnTo>
                  <a:close/>
                </a:path>
                <a:path w="2120265" h="15240">
                  <a:moveTo>
                    <a:pt x="1028700" y="15240"/>
                  </a:moveTo>
                  <a:lnTo>
                    <a:pt x="912876" y="15240"/>
                  </a:lnTo>
                  <a:lnTo>
                    <a:pt x="909828" y="10668"/>
                  </a:lnTo>
                  <a:lnTo>
                    <a:pt x="909828" y="3048"/>
                  </a:lnTo>
                  <a:lnTo>
                    <a:pt x="912876" y="0"/>
                  </a:lnTo>
                  <a:lnTo>
                    <a:pt x="1028700" y="0"/>
                  </a:lnTo>
                  <a:lnTo>
                    <a:pt x="1031748" y="3048"/>
                  </a:lnTo>
                  <a:lnTo>
                    <a:pt x="1031748" y="10668"/>
                  </a:lnTo>
                  <a:lnTo>
                    <a:pt x="1028700" y="15240"/>
                  </a:lnTo>
                  <a:close/>
                </a:path>
                <a:path w="2120265" h="15240">
                  <a:moveTo>
                    <a:pt x="1210056" y="15240"/>
                  </a:moveTo>
                  <a:lnTo>
                    <a:pt x="1095756" y="15240"/>
                  </a:lnTo>
                  <a:lnTo>
                    <a:pt x="1092708" y="10668"/>
                  </a:lnTo>
                  <a:lnTo>
                    <a:pt x="1092708" y="3048"/>
                  </a:lnTo>
                  <a:lnTo>
                    <a:pt x="1095756" y="0"/>
                  </a:lnTo>
                  <a:lnTo>
                    <a:pt x="1210056" y="0"/>
                  </a:lnTo>
                  <a:lnTo>
                    <a:pt x="1213104" y="3048"/>
                  </a:lnTo>
                  <a:lnTo>
                    <a:pt x="1213104" y="10668"/>
                  </a:lnTo>
                  <a:lnTo>
                    <a:pt x="1210056" y="15240"/>
                  </a:lnTo>
                  <a:close/>
                </a:path>
                <a:path w="2120265" h="15240">
                  <a:moveTo>
                    <a:pt x="1391412" y="15240"/>
                  </a:moveTo>
                  <a:lnTo>
                    <a:pt x="1277112" y="15240"/>
                  </a:lnTo>
                  <a:lnTo>
                    <a:pt x="1274064" y="10668"/>
                  </a:lnTo>
                  <a:lnTo>
                    <a:pt x="1274064" y="3048"/>
                  </a:lnTo>
                  <a:lnTo>
                    <a:pt x="1277112" y="0"/>
                  </a:lnTo>
                  <a:lnTo>
                    <a:pt x="1391412" y="0"/>
                  </a:lnTo>
                  <a:lnTo>
                    <a:pt x="1395983" y="3048"/>
                  </a:lnTo>
                  <a:lnTo>
                    <a:pt x="1395983" y="10668"/>
                  </a:lnTo>
                  <a:lnTo>
                    <a:pt x="1391412" y="15240"/>
                  </a:lnTo>
                  <a:close/>
                </a:path>
                <a:path w="2120265" h="15240">
                  <a:moveTo>
                    <a:pt x="1574292" y="15240"/>
                  </a:moveTo>
                  <a:lnTo>
                    <a:pt x="1459992" y="15240"/>
                  </a:lnTo>
                  <a:lnTo>
                    <a:pt x="1455420" y="10668"/>
                  </a:lnTo>
                  <a:lnTo>
                    <a:pt x="1455420" y="3048"/>
                  </a:lnTo>
                  <a:lnTo>
                    <a:pt x="1459992" y="0"/>
                  </a:lnTo>
                  <a:lnTo>
                    <a:pt x="1574292" y="0"/>
                  </a:lnTo>
                  <a:lnTo>
                    <a:pt x="1577340" y="3048"/>
                  </a:lnTo>
                  <a:lnTo>
                    <a:pt x="1577340" y="10668"/>
                  </a:lnTo>
                  <a:lnTo>
                    <a:pt x="1574292" y="15240"/>
                  </a:lnTo>
                  <a:close/>
                </a:path>
                <a:path w="2120265" h="15240">
                  <a:moveTo>
                    <a:pt x="1755648" y="15240"/>
                  </a:moveTo>
                  <a:lnTo>
                    <a:pt x="1641348" y="15240"/>
                  </a:lnTo>
                  <a:lnTo>
                    <a:pt x="1638300" y="10668"/>
                  </a:lnTo>
                  <a:lnTo>
                    <a:pt x="1638300" y="3048"/>
                  </a:lnTo>
                  <a:lnTo>
                    <a:pt x="1641348" y="0"/>
                  </a:lnTo>
                  <a:lnTo>
                    <a:pt x="1755648" y="0"/>
                  </a:lnTo>
                  <a:lnTo>
                    <a:pt x="1758696" y="3048"/>
                  </a:lnTo>
                  <a:lnTo>
                    <a:pt x="1758696" y="10668"/>
                  </a:lnTo>
                  <a:lnTo>
                    <a:pt x="1755648" y="15240"/>
                  </a:lnTo>
                  <a:close/>
                </a:path>
                <a:path w="2120265" h="15240">
                  <a:moveTo>
                    <a:pt x="1938528" y="15240"/>
                  </a:moveTo>
                  <a:lnTo>
                    <a:pt x="1822704" y="15240"/>
                  </a:lnTo>
                  <a:lnTo>
                    <a:pt x="1819656" y="10668"/>
                  </a:lnTo>
                  <a:lnTo>
                    <a:pt x="1819656" y="3048"/>
                  </a:lnTo>
                  <a:lnTo>
                    <a:pt x="1822704" y="0"/>
                  </a:lnTo>
                  <a:lnTo>
                    <a:pt x="1938528" y="0"/>
                  </a:lnTo>
                  <a:lnTo>
                    <a:pt x="1941575" y="3048"/>
                  </a:lnTo>
                  <a:lnTo>
                    <a:pt x="1941575" y="10668"/>
                  </a:lnTo>
                  <a:lnTo>
                    <a:pt x="1938528" y="15240"/>
                  </a:lnTo>
                  <a:close/>
                </a:path>
                <a:path w="2120265" h="15240">
                  <a:moveTo>
                    <a:pt x="2115312" y="15240"/>
                  </a:moveTo>
                  <a:lnTo>
                    <a:pt x="2005584" y="15240"/>
                  </a:lnTo>
                  <a:lnTo>
                    <a:pt x="2002536" y="10668"/>
                  </a:lnTo>
                  <a:lnTo>
                    <a:pt x="2002536" y="3048"/>
                  </a:lnTo>
                  <a:lnTo>
                    <a:pt x="2005584" y="0"/>
                  </a:lnTo>
                  <a:lnTo>
                    <a:pt x="2115312" y="0"/>
                  </a:lnTo>
                  <a:lnTo>
                    <a:pt x="2119884" y="3048"/>
                  </a:lnTo>
                  <a:lnTo>
                    <a:pt x="2119884" y="10668"/>
                  </a:lnTo>
                  <a:lnTo>
                    <a:pt x="2115312" y="1524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5" name="object 65"/>
            <p:cNvSpPr/>
            <p:nvPr/>
          </p:nvSpPr>
          <p:spPr>
            <a:xfrm>
              <a:off x="5772912" y="6742176"/>
              <a:ext cx="477520" cy="0"/>
            </a:xfrm>
            <a:custGeom>
              <a:avLst/>
              <a:gdLst/>
              <a:ahLst/>
              <a:cxnLst/>
              <a:rect l="l" t="t" r="r" b="b"/>
              <a:pathLst>
                <a:path w="477520">
                  <a:moveTo>
                    <a:pt x="477011" y="0"/>
                  </a:moveTo>
                  <a:lnTo>
                    <a:pt x="0" y="0"/>
                  </a:lnTo>
                </a:path>
              </a:pathLst>
            </a:custGeom>
            <a:ln w="1524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6" name="object 66"/>
            <p:cNvSpPr/>
            <p:nvPr/>
          </p:nvSpPr>
          <p:spPr>
            <a:xfrm>
              <a:off x="5679948" y="6708648"/>
              <a:ext cx="100965" cy="66040"/>
            </a:xfrm>
            <a:custGeom>
              <a:avLst/>
              <a:gdLst/>
              <a:ahLst/>
              <a:cxnLst/>
              <a:rect l="l" t="t" r="r" b="b"/>
              <a:pathLst>
                <a:path w="100964" h="66040">
                  <a:moveTo>
                    <a:pt x="100583" y="65532"/>
                  </a:moveTo>
                  <a:lnTo>
                    <a:pt x="0" y="32003"/>
                  </a:lnTo>
                  <a:lnTo>
                    <a:pt x="100583" y="0"/>
                  </a:lnTo>
                  <a:lnTo>
                    <a:pt x="100583" y="65532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7" name="object 67"/>
            <p:cNvSpPr/>
            <p:nvPr/>
          </p:nvSpPr>
          <p:spPr>
            <a:xfrm>
              <a:off x="5772912" y="6542532"/>
              <a:ext cx="248920" cy="0"/>
            </a:xfrm>
            <a:custGeom>
              <a:avLst/>
              <a:gdLst/>
              <a:ahLst/>
              <a:cxnLst/>
              <a:rect l="l" t="t" r="r" b="b"/>
              <a:pathLst>
                <a:path w="248920">
                  <a:moveTo>
                    <a:pt x="248411" y="0"/>
                  </a:moveTo>
                  <a:lnTo>
                    <a:pt x="0" y="0"/>
                  </a:lnTo>
                </a:path>
              </a:pathLst>
            </a:custGeom>
            <a:ln w="1524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8" name="object 68"/>
            <p:cNvSpPr/>
            <p:nvPr/>
          </p:nvSpPr>
          <p:spPr>
            <a:xfrm>
              <a:off x="4477499" y="6509003"/>
              <a:ext cx="1303655" cy="67310"/>
            </a:xfrm>
            <a:custGeom>
              <a:avLst/>
              <a:gdLst/>
              <a:ahLst/>
              <a:cxnLst/>
              <a:rect l="l" t="t" r="r" b="b"/>
              <a:pathLst>
                <a:path w="1303654" h="67309">
                  <a:moveTo>
                    <a:pt x="36576" y="33528"/>
                  </a:moveTo>
                  <a:lnTo>
                    <a:pt x="35052" y="30480"/>
                  </a:lnTo>
                  <a:lnTo>
                    <a:pt x="32004" y="28956"/>
                  </a:lnTo>
                  <a:lnTo>
                    <a:pt x="4572" y="28956"/>
                  </a:lnTo>
                  <a:lnTo>
                    <a:pt x="1524" y="30480"/>
                  </a:lnTo>
                  <a:lnTo>
                    <a:pt x="0" y="33528"/>
                  </a:lnTo>
                  <a:lnTo>
                    <a:pt x="1524" y="36576"/>
                  </a:lnTo>
                  <a:lnTo>
                    <a:pt x="4572" y="38100"/>
                  </a:lnTo>
                  <a:lnTo>
                    <a:pt x="32004" y="38100"/>
                  </a:lnTo>
                  <a:lnTo>
                    <a:pt x="35052" y="36576"/>
                  </a:lnTo>
                  <a:lnTo>
                    <a:pt x="36576" y="33528"/>
                  </a:lnTo>
                  <a:close/>
                </a:path>
                <a:path w="1303654" h="67309">
                  <a:moveTo>
                    <a:pt x="91440" y="33528"/>
                  </a:moveTo>
                  <a:lnTo>
                    <a:pt x="89916" y="30480"/>
                  </a:lnTo>
                  <a:lnTo>
                    <a:pt x="86868" y="28956"/>
                  </a:lnTo>
                  <a:lnTo>
                    <a:pt x="59436" y="28956"/>
                  </a:lnTo>
                  <a:lnTo>
                    <a:pt x="56388" y="30480"/>
                  </a:lnTo>
                  <a:lnTo>
                    <a:pt x="54864" y="33528"/>
                  </a:lnTo>
                  <a:lnTo>
                    <a:pt x="56388" y="36576"/>
                  </a:lnTo>
                  <a:lnTo>
                    <a:pt x="59436" y="38100"/>
                  </a:lnTo>
                  <a:lnTo>
                    <a:pt x="86868" y="38100"/>
                  </a:lnTo>
                  <a:lnTo>
                    <a:pt x="89916" y="36576"/>
                  </a:lnTo>
                  <a:lnTo>
                    <a:pt x="91440" y="33528"/>
                  </a:lnTo>
                  <a:close/>
                </a:path>
                <a:path w="1303654" h="67309">
                  <a:moveTo>
                    <a:pt x="146304" y="33528"/>
                  </a:moveTo>
                  <a:lnTo>
                    <a:pt x="144780" y="30480"/>
                  </a:lnTo>
                  <a:lnTo>
                    <a:pt x="141732" y="28956"/>
                  </a:lnTo>
                  <a:lnTo>
                    <a:pt x="114300" y="28956"/>
                  </a:lnTo>
                  <a:lnTo>
                    <a:pt x="111252" y="30480"/>
                  </a:lnTo>
                  <a:lnTo>
                    <a:pt x="109728" y="33528"/>
                  </a:lnTo>
                  <a:lnTo>
                    <a:pt x="111252" y="36576"/>
                  </a:lnTo>
                  <a:lnTo>
                    <a:pt x="114300" y="38100"/>
                  </a:lnTo>
                  <a:lnTo>
                    <a:pt x="141732" y="38100"/>
                  </a:lnTo>
                  <a:lnTo>
                    <a:pt x="144780" y="36576"/>
                  </a:lnTo>
                  <a:lnTo>
                    <a:pt x="146304" y="33528"/>
                  </a:lnTo>
                  <a:close/>
                </a:path>
                <a:path w="1303654" h="67309">
                  <a:moveTo>
                    <a:pt x="201168" y="33528"/>
                  </a:moveTo>
                  <a:lnTo>
                    <a:pt x="199644" y="30480"/>
                  </a:lnTo>
                  <a:lnTo>
                    <a:pt x="196596" y="28956"/>
                  </a:lnTo>
                  <a:lnTo>
                    <a:pt x="169164" y="28956"/>
                  </a:lnTo>
                  <a:lnTo>
                    <a:pt x="164592" y="30480"/>
                  </a:lnTo>
                  <a:lnTo>
                    <a:pt x="164592" y="36576"/>
                  </a:lnTo>
                  <a:lnTo>
                    <a:pt x="169164" y="38100"/>
                  </a:lnTo>
                  <a:lnTo>
                    <a:pt x="196596" y="38100"/>
                  </a:lnTo>
                  <a:lnTo>
                    <a:pt x="199644" y="36576"/>
                  </a:lnTo>
                  <a:lnTo>
                    <a:pt x="201168" y="33528"/>
                  </a:lnTo>
                  <a:close/>
                </a:path>
                <a:path w="1303654" h="67309">
                  <a:moveTo>
                    <a:pt x="254508" y="30480"/>
                  </a:moveTo>
                  <a:lnTo>
                    <a:pt x="249936" y="28956"/>
                  </a:lnTo>
                  <a:lnTo>
                    <a:pt x="222504" y="28956"/>
                  </a:lnTo>
                  <a:lnTo>
                    <a:pt x="219456" y="30480"/>
                  </a:lnTo>
                  <a:lnTo>
                    <a:pt x="217932" y="33528"/>
                  </a:lnTo>
                  <a:lnTo>
                    <a:pt x="219456" y="36576"/>
                  </a:lnTo>
                  <a:lnTo>
                    <a:pt x="222504" y="38100"/>
                  </a:lnTo>
                  <a:lnTo>
                    <a:pt x="249936" y="38100"/>
                  </a:lnTo>
                  <a:lnTo>
                    <a:pt x="254508" y="36576"/>
                  </a:lnTo>
                  <a:lnTo>
                    <a:pt x="254508" y="30480"/>
                  </a:lnTo>
                  <a:close/>
                </a:path>
                <a:path w="1303654" h="67309">
                  <a:moveTo>
                    <a:pt x="309372" y="33528"/>
                  </a:moveTo>
                  <a:lnTo>
                    <a:pt x="307848" y="30480"/>
                  </a:lnTo>
                  <a:lnTo>
                    <a:pt x="304800" y="28956"/>
                  </a:lnTo>
                  <a:lnTo>
                    <a:pt x="277368" y="28956"/>
                  </a:lnTo>
                  <a:lnTo>
                    <a:pt x="274320" y="30480"/>
                  </a:lnTo>
                  <a:lnTo>
                    <a:pt x="272796" y="33528"/>
                  </a:lnTo>
                  <a:lnTo>
                    <a:pt x="274320" y="36576"/>
                  </a:lnTo>
                  <a:lnTo>
                    <a:pt x="277368" y="38100"/>
                  </a:lnTo>
                  <a:lnTo>
                    <a:pt x="304800" y="38100"/>
                  </a:lnTo>
                  <a:lnTo>
                    <a:pt x="307848" y="36576"/>
                  </a:lnTo>
                  <a:lnTo>
                    <a:pt x="309372" y="33528"/>
                  </a:lnTo>
                  <a:close/>
                </a:path>
                <a:path w="1303654" h="67309">
                  <a:moveTo>
                    <a:pt x="364236" y="33528"/>
                  </a:moveTo>
                  <a:lnTo>
                    <a:pt x="362712" y="30480"/>
                  </a:lnTo>
                  <a:lnTo>
                    <a:pt x="359664" y="28956"/>
                  </a:lnTo>
                  <a:lnTo>
                    <a:pt x="332244" y="28956"/>
                  </a:lnTo>
                  <a:lnTo>
                    <a:pt x="329196" y="30480"/>
                  </a:lnTo>
                  <a:lnTo>
                    <a:pt x="327660" y="33528"/>
                  </a:lnTo>
                  <a:lnTo>
                    <a:pt x="329196" y="36576"/>
                  </a:lnTo>
                  <a:lnTo>
                    <a:pt x="332244" y="38100"/>
                  </a:lnTo>
                  <a:lnTo>
                    <a:pt x="359664" y="38100"/>
                  </a:lnTo>
                  <a:lnTo>
                    <a:pt x="362712" y="36576"/>
                  </a:lnTo>
                  <a:lnTo>
                    <a:pt x="364236" y="33528"/>
                  </a:lnTo>
                  <a:close/>
                </a:path>
                <a:path w="1303654" h="67309">
                  <a:moveTo>
                    <a:pt x="419100" y="33528"/>
                  </a:moveTo>
                  <a:lnTo>
                    <a:pt x="417588" y="30480"/>
                  </a:lnTo>
                  <a:lnTo>
                    <a:pt x="414540" y="28956"/>
                  </a:lnTo>
                  <a:lnTo>
                    <a:pt x="387096" y="28956"/>
                  </a:lnTo>
                  <a:lnTo>
                    <a:pt x="384048" y="30480"/>
                  </a:lnTo>
                  <a:lnTo>
                    <a:pt x="382524" y="33528"/>
                  </a:lnTo>
                  <a:lnTo>
                    <a:pt x="384048" y="36576"/>
                  </a:lnTo>
                  <a:lnTo>
                    <a:pt x="387096" y="38100"/>
                  </a:lnTo>
                  <a:lnTo>
                    <a:pt x="414540" y="38100"/>
                  </a:lnTo>
                  <a:lnTo>
                    <a:pt x="417588" y="36576"/>
                  </a:lnTo>
                  <a:lnTo>
                    <a:pt x="419100" y="33528"/>
                  </a:lnTo>
                  <a:close/>
                </a:path>
                <a:path w="1303654" h="67309">
                  <a:moveTo>
                    <a:pt x="473964" y="33528"/>
                  </a:moveTo>
                  <a:lnTo>
                    <a:pt x="472440" y="30480"/>
                  </a:lnTo>
                  <a:lnTo>
                    <a:pt x="469392" y="28956"/>
                  </a:lnTo>
                  <a:lnTo>
                    <a:pt x="441960" y="28956"/>
                  </a:lnTo>
                  <a:lnTo>
                    <a:pt x="438912" y="30480"/>
                  </a:lnTo>
                  <a:lnTo>
                    <a:pt x="437388" y="33528"/>
                  </a:lnTo>
                  <a:lnTo>
                    <a:pt x="438912" y="36576"/>
                  </a:lnTo>
                  <a:lnTo>
                    <a:pt x="441960" y="38100"/>
                  </a:lnTo>
                  <a:lnTo>
                    <a:pt x="469392" y="38100"/>
                  </a:lnTo>
                  <a:lnTo>
                    <a:pt x="472440" y="36576"/>
                  </a:lnTo>
                  <a:lnTo>
                    <a:pt x="473964" y="33528"/>
                  </a:lnTo>
                  <a:close/>
                </a:path>
                <a:path w="1303654" h="67309">
                  <a:moveTo>
                    <a:pt x="528840" y="33528"/>
                  </a:moveTo>
                  <a:lnTo>
                    <a:pt x="527316" y="30480"/>
                  </a:lnTo>
                  <a:lnTo>
                    <a:pt x="524268" y="28956"/>
                  </a:lnTo>
                  <a:lnTo>
                    <a:pt x="496824" y="28956"/>
                  </a:lnTo>
                  <a:lnTo>
                    <a:pt x="492264" y="30480"/>
                  </a:lnTo>
                  <a:lnTo>
                    <a:pt x="492264" y="36576"/>
                  </a:lnTo>
                  <a:lnTo>
                    <a:pt x="496824" y="38100"/>
                  </a:lnTo>
                  <a:lnTo>
                    <a:pt x="524268" y="38100"/>
                  </a:lnTo>
                  <a:lnTo>
                    <a:pt x="527316" y="36576"/>
                  </a:lnTo>
                  <a:lnTo>
                    <a:pt x="528840" y="33528"/>
                  </a:lnTo>
                  <a:close/>
                </a:path>
                <a:path w="1303654" h="67309">
                  <a:moveTo>
                    <a:pt x="582168" y="30480"/>
                  </a:moveTo>
                  <a:lnTo>
                    <a:pt x="577596" y="28956"/>
                  </a:lnTo>
                  <a:lnTo>
                    <a:pt x="550164" y="28956"/>
                  </a:lnTo>
                  <a:lnTo>
                    <a:pt x="547116" y="30480"/>
                  </a:lnTo>
                  <a:lnTo>
                    <a:pt x="545592" y="33528"/>
                  </a:lnTo>
                  <a:lnTo>
                    <a:pt x="547116" y="36576"/>
                  </a:lnTo>
                  <a:lnTo>
                    <a:pt x="550164" y="38100"/>
                  </a:lnTo>
                  <a:lnTo>
                    <a:pt x="577596" y="38100"/>
                  </a:lnTo>
                  <a:lnTo>
                    <a:pt x="582168" y="36576"/>
                  </a:lnTo>
                  <a:lnTo>
                    <a:pt x="582168" y="30480"/>
                  </a:lnTo>
                  <a:close/>
                </a:path>
                <a:path w="1303654" h="67309">
                  <a:moveTo>
                    <a:pt x="637044" y="33528"/>
                  </a:moveTo>
                  <a:lnTo>
                    <a:pt x="635508" y="30480"/>
                  </a:lnTo>
                  <a:lnTo>
                    <a:pt x="632460" y="28956"/>
                  </a:lnTo>
                  <a:lnTo>
                    <a:pt x="605040" y="28956"/>
                  </a:lnTo>
                  <a:lnTo>
                    <a:pt x="601992" y="30480"/>
                  </a:lnTo>
                  <a:lnTo>
                    <a:pt x="600468" y="33528"/>
                  </a:lnTo>
                  <a:lnTo>
                    <a:pt x="601992" y="36576"/>
                  </a:lnTo>
                  <a:lnTo>
                    <a:pt x="605040" y="38100"/>
                  </a:lnTo>
                  <a:lnTo>
                    <a:pt x="632460" y="38100"/>
                  </a:lnTo>
                  <a:lnTo>
                    <a:pt x="635508" y="36576"/>
                  </a:lnTo>
                  <a:lnTo>
                    <a:pt x="637044" y="33528"/>
                  </a:lnTo>
                  <a:close/>
                </a:path>
                <a:path w="1303654" h="67309">
                  <a:moveTo>
                    <a:pt x="691908" y="33528"/>
                  </a:moveTo>
                  <a:lnTo>
                    <a:pt x="690384" y="30480"/>
                  </a:lnTo>
                  <a:lnTo>
                    <a:pt x="687336" y="28956"/>
                  </a:lnTo>
                  <a:lnTo>
                    <a:pt x="659904" y="28956"/>
                  </a:lnTo>
                  <a:lnTo>
                    <a:pt x="656856" y="30480"/>
                  </a:lnTo>
                  <a:lnTo>
                    <a:pt x="655332" y="33528"/>
                  </a:lnTo>
                  <a:lnTo>
                    <a:pt x="656856" y="36576"/>
                  </a:lnTo>
                  <a:lnTo>
                    <a:pt x="659904" y="38100"/>
                  </a:lnTo>
                  <a:lnTo>
                    <a:pt x="687336" y="38100"/>
                  </a:lnTo>
                  <a:lnTo>
                    <a:pt x="690384" y="36576"/>
                  </a:lnTo>
                  <a:lnTo>
                    <a:pt x="691908" y="33528"/>
                  </a:lnTo>
                  <a:close/>
                </a:path>
                <a:path w="1303654" h="67309">
                  <a:moveTo>
                    <a:pt x="746760" y="33528"/>
                  </a:moveTo>
                  <a:lnTo>
                    <a:pt x="745248" y="30480"/>
                  </a:lnTo>
                  <a:lnTo>
                    <a:pt x="742200" y="28956"/>
                  </a:lnTo>
                  <a:lnTo>
                    <a:pt x="714756" y="28956"/>
                  </a:lnTo>
                  <a:lnTo>
                    <a:pt x="711708" y="30480"/>
                  </a:lnTo>
                  <a:lnTo>
                    <a:pt x="710196" y="33528"/>
                  </a:lnTo>
                  <a:lnTo>
                    <a:pt x="711708" y="36576"/>
                  </a:lnTo>
                  <a:lnTo>
                    <a:pt x="714756" y="38100"/>
                  </a:lnTo>
                  <a:lnTo>
                    <a:pt x="742200" y="38100"/>
                  </a:lnTo>
                  <a:lnTo>
                    <a:pt x="745248" y="36576"/>
                  </a:lnTo>
                  <a:lnTo>
                    <a:pt x="746760" y="33528"/>
                  </a:lnTo>
                  <a:close/>
                </a:path>
                <a:path w="1303654" h="67309">
                  <a:moveTo>
                    <a:pt x="801636" y="33528"/>
                  </a:moveTo>
                  <a:lnTo>
                    <a:pt x="800100" y="30480"/>
                  </a:lnTo>
                  <a:lnTo>
                    <a:pt x="797052" y="28956"/>
                  </a:lnTo>
                  <a:lnTo>
                    <a:pt x="769632" y="28956"/>
                  </a:lnTo>
                  <a:lnTo>
                    <a:pt x="766584" y="30480"/>
                  </a:lnTo>
                  <a:lnTo>
                    <a:pt x="765048" y="33528"/>
                  </a:lnTo>
                  <a:lnTo>
                    <a:pt x="766584" y="36576"/>
                  </a:lnTo>
                  <a:lnTo>
                    <a:pt x="769632" y="38100"/>
                  </a:lnTo>
                  <a:lnTo>
                    <a:pt x="797052" y="38100"/>
                  </a:lnTo>
                  <a:lnTo>
                    <a:pt x="800100" y="36576"/>
                  </a:lnTo>
                  <a:lnTo>
                    <a:pt x="801636" y="33528"/>
                  </a:lnTo>
                  <a:close/>
                </a:path>
                <a:path w="1303654" h="67309">
                  <a:moveTo>
                    <a:pt x="856500" y="33528"/>
                  </a:moveTo>
                  <a:lnTo>
                    <a:pt x="854964" y="30480"/>
                  </a:lnTo>
                  <a:lnTo>
                    <a:pt x="851916" y="28956"/>
                  </a:lnTo>
                  <a:lnTo>
                    <a:pt x="824496" y="28956"/>
                  </a:lnTo>
                  <a:lnTo>
                    <a:pt x="819912" y="30480"/>
                  </a:lnTo>
                  <a:lnTo>
                    <a:pt x="819912" y="36576"/>
                  </a:lnTo>
                  <a:lnTo>
                    <a:pt x="824496" y="38100"/>
                  </a:lnTo>
                  <a:lnTo>
                    <a:pt x="851916" y="38100"/>
                  </a:lnTo>
                  <a:lnTo>
                    <a:pt x="854964" y="36576"/>
                  </a:lnTo>
                  <a:lnTo>
                    <a:pt x="856500" y="33528"/>
                  </a:lnTo>
                  <a:close/>
                </a:path>
                <a:path w="1303654" h="67309">
                  <a:moveTo>
                    <a:pt x="909840" y="33528"/>
                  </a:moveTo>
                  <a:lnTo>
                    <a:pt x="908304" y="30480"/>
                  </a:lnTo>
                  <a:lnTo>
                    <a:pt x="905256" y="28956"/>
                  </a:lnTo>
                  <a:lnTo>
                    <a:pt x="877836" y="28956"/>
                  </a:lnTo>
                  <a:lnTo>
                    <a:pt x="874788" y="30480"/>
                  </a:lnTo>
                  <a:lnTo>
                    <a:pt x="873252" y="33528"/>
                  </a:lnTo>
                  <a:lnTo>
                    <a:pt x="874788" y="36576"/>
                  </a:lnTo>
                  <a:lnTo>
                    <a:pt x="877836" y="38100"/>
                  </a:lnTo>
                  <a:lnTo>
                    <a:pt x="905256" y="38100"/>
                  </a:lnTo>
                  <a:lnTo>
                    <a:pt x="908304" y="36576"/>
                  </a:lnTo>
                  <a:lnTo>
                    <a:pt x="909840" y="33528"/>
                  </a:lnTo>
                  <a:close/>
                </a:path>
                <a:path w="1303654" h="67309">
                  <a:moveTo>
                    <a:pt x="964704" y="33528"/>
                  </a:moveTo>
                  <a:lnTo>
                    <a:pt x="963168" y="30480"/>
                  </a:lnTo>
                  <a:lnTo>
                    <a:pt x="960132" y="28956"/>
                  </a:lnTo>
                  <a:lnTo>
                    <a:pt x="932700" y="28956"/>
                  </a:lnTo>
                  <a:lnTo>
                    <a:pt x="929652" y="30480"/>
                  </a:lnTo>
                  <a:lnTo>
                    <a:pt x="928116" y="33528"/>
                  </a:lnTo>
                  <a:lnTo>
                    <a:pt x="929652" y="36576"/>
                  </a:lnTo>
                  <a:lnTo>
                    <a:pt x="932700" y="38100"/>
                  </a:lnTo>
                  <a:lnTo>
                    <a:pt x="960132" y="38100"/>
                  </a:lnTo>
                  <a:lnTo>
                    <a:pt x="963168" y="36576"/>
                  </a:lnTo>
                  <a:lnTo>
                    <a:pt x="964704" y="33528"/>
                  </a:lnTo>
                  <a:close/>
                </a:path>
                <a:path w="1303654" h="67309">
                  <a:moveTo>
                    <a:pt x="1019556" y="33528"/>
                  </a:moveTo>
                  <a:lnTo>
                    <a:pt x="1018044" y="30480"/>
                  </a:lnTo>
                  <a:lnTo>
                    <a:pt x="1014996" y="28956"/>
                  </a:lnTo>
                  <a:lnTo>
                    <a:pt x="987552" y="28956"/>
                  </a:lnTo>
                  <a:lnTo>
                    <a:pt x="984504" y="30480"/>
                  </a:lnTo>
                  <a:lnTo>
                    <a:pt x="982992" y="33528"/>
                  </a:lnTo>
                  <a:lnTo>
                    <a:pt x="984504" y="36576"/>
                  </a:lnTo>
                  <a:lnTo>
                    <a:pt x="987552" y="38100"/>
                  </a:lnTo>
                  <a:lnTo>
                    <a:pt x="1014996" y="38100"/>
                  </a:lnTo>
                  <a:lnTo>
                    <a:pt x="1018044" y="36576"/>
                  </a:lnTo>
                  <a:lnTo>
                    <a:pt x="1019556" y="33528"/>
                  </a:lnTo>
                  <a:close/>
                </a:path>
                <a:path w="1303654" h="67309">
                  <a:moveTo>
                    <a:pt x="1074432" y="33528"/>
                  </a:moveTo>
                  <a:lnTo>
                    <a:pt x="1072908" y="30480"/>
                  </a:lnTo>
                  <a:lnTo>
                    <a:pt x="1069848" y="28956"/>
                  </a:lnTo>
                  <a:lnTo>
                    <a:pt x="1042428" y="28956"/>
                  </a:lnTo>
                  <a:lnTo>
                    <a:pt x="1039380" y="30480"/>
                  </a:lnTo>
                  <a:lnTo>
                    <a:pt x="1037856" y="33528"/>
                  </a:lnTo>
                  <a:lnTo>
                    <a:pt x="1039380" y="36576"/>
                  </a:lnTo>
                  <a:lnTo>
                    <a:pt x="1042428" y="38100"/>
                  </a:lnTo>
                  <a:lnTo>
                    <a:pt x="1069848" y="38100"/>
                  </a:lnTo>
                  <a:lnTo>
                    <a:pt x="1072908" y="36576"/>
                  </a:lnTo>
                  <a:lnTo>
                    <a:pt x="1074432" y="33528"/>
                  </a:lnTo>
                  <a:close/>
                </a:path>
                <a:path w="1303654" h="67309">
                  <a:moveTo>
                    <a:pt x="1303032" y="0"/>
                  </a:moveTo>
                  <a:lnTo>
                    <a:pt x="1202448" y="33540"/>
                  </a:lnTo>
                  <a:lnTo>
                    <a:pt x="1303032" y="67068"/>
                  </a:lnTo>
                  <a:lnTo>
                    <a:pt x="1303032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9" name="object 69"/>
            <p:cNvSpPr/>
            <p:nvPr/>
          </p:nvSpPr>
          <p:spPr>
            <a:xfrm>
              <a:off x="4917948" y="6138671"/>
              <a:ext cx="295910" cy="157480"/>
            </a:xfrm>
            <a:custGeom>
              <a:avLst/>
              <a:gdLst/>
              <a:ahLst/>
              <a:cxnLst/>
              <a:rect l="l" t="t" r="r" b="b"/>
              <a:pathLst>
                <a:path w="295910" h="157479">
                  <a:moveTo>
                    <a:pt x="15239" y="0"/>
                  </a:moveTo>
                  <a:lnTo>
                    <a:pt x="15239" y="141732"/>
                  </a:lnTo>
                </a:path>
                <a:path w="295910" h="157479">
                  <a:moveTo>
                    <a:pt x="132587" y="0"/>
                  </a:moveTo>
                  <a:lnTo>
                    <a:pt x="132587" y="141732"/>
                  </a:lnTo>
                </a:path>
                <a:path w="295910" h="157479">
                  <a:moveTo>
                    <a:pt x="160019" y="12192"/>
                  </a:moveTo>
                  <a:lnTo>
                    <a:pt x="160019" y="131064"/>
                  </a:lnTo>
                </a:path>
                <a:path w="295910" h="157479">
                  <a:moveTo>
                    <a:pt x="275844" y="12192"/>
                  </a:moveTo>
                  <a:lnTo>
                    <a:pt x="275844" y="131064"/>
                  </a:lnTo>
                </a:path>
                <a:path w="295910" h="157479">
                  <a:moveTo>
                    <a:pt x="0" y="156972"/>
                  </a:moveTo>
                  <a:lnTo>
                    <a:pt x="295655" y="156972"/>
                  </a:lnTo>
                </a:path>
              </a:pathLst>
            </a:custGeom>
            <a:ln w="6096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70" name="object 70"/>
            <p:cNvPicPr/>
            <p:nvPr/>
          </p:nvPicPr>
          <p:blipFill>
            <a:blip r:embed="rId4" cstate="print"/>
            <a:stretch>
              <a:fillRect/>
            </a:stretch>
          </p:blipFill>
          <p:spPr>
            <a:xfrm>
              <a:off x="4066032" y="6397751"/>
              <a:ext cx="374903" cy="66039"/>
            </a:xfrm>
            <a:prstGeom prst="rect">
              <a:avLst/>
            </a:prstGeom>
          </p:spPr>
        </p:pic>
        <p:pic>
          <p:nvPicPr>
            <p:cNvPr id="71" name="object 71"/>
            <p:cNvPicPr/>
            <p:nvPr/>
          </p:nvPicPr>
          <p:blipFill>
            <a:blip r:embed="rId5" cstate="print"/>
            <a:stretch>
              <a:fillRect/>
            </a:stretch>
          </p:blipFill>
          <p:spPr>
            <a:xfrm>
              <a:off x="4136135" y="6504432"/>
              <a:ext cx="245363" cy="65531"/>
            </a:xfrm>
            <a:prstGeom prst="rect">
              <a:avLst/>
            </a:prstGeom>
          </p:spPr>
        </p:pic>
        <p:pic>
          <p:nvPicPr>
            <p:cNvPr id="72" name="object 72"/>
            <p:cNvPicPr/>
            <p:nvPr/>
          </p:nvPicPr>
          <p:blipFill>
            <a:blip r:embed="rId6" cstate="print"/>
            <a:stretch>
              <a:fillRect/>
            </a:stretch>
          </p:blipFill>
          <p:spPr>
            <a:xfrm>
              <a:off x="4090416" y="6609587"/>
              <a:ext cx="330707" cy="66039"/>
            </a:xfrm>
            <a:prstGeom prst="rect">
              <a:avLst/>
            </a:prstGeom>
          </p:spPr>
        </p:pic>
        <p:pic>
          <p:nvPicPr>
            <p:cNvPr id="73" name="object 73"/>
            <p:cNvPicPr/>
            <p:nvPr/>
          </p:nvPicPr>
          <p:blipFill>
            <a:blip r:embed="rId7" cstate="print"/>
            <a:stretch>
              <a:fillRect/>
            </a:stretch>
          </p:blipFill>
          <p:spPr>
            <a:xfrm>
              <a:off x="4140708" y="7612380"/>
              <a:ext cx="298703" cy="193548"/>
            </a:xfrm>
            <a:prstGeom prst="rect">
              <a:avLst/>
            </a:prstGeom>
          </p:spPr>
        </p:pic>
        <p:pic>
          <p:nvPicPr>
            <p:cNvPr id="74" name="object 74"/>
            <p:cNvPicPr/>
            <p:nvPr/>
          </p:nvPicPr>
          <p:blipFill>
            <a:blip r:embed="rId8" cstate="print"/>
            <a:stretch>
              <a:fillRect/>
            </a:stretch>
          </p:blipFill>
          <p:spPr>
            <a:xfrm>
              <a:off x="5109971" y="8104632"/>
              <a:ext cx="89916" cy="192023"/>
            </a:xfrm>
            <a:prstGeom prst="rect">
              <a:avLst/>
            </a:prstGeom>
          </p:spPr>
        </p:pic>
        <p:pic>
          <p:nvPicPr>
            <p:cNvPr id="75" name="object 75"/>
            <p:cNvPicPr/>
            <p:nvPr/>
          </p:nvPicPr>
          <p:blipFill>
            <a:blip r:embed="rId9" cstate="print"/>
            <a:stretch>
              <a:fillRect/>
            </a:stretch>
          </p:blipFill>
          <p:spPr>
            <a:xfrm>
              <a:off x="5855207" y="7290816"/>
              <a:ext cx="100584" cy="193548"/>
            </a:xfrm>
            <a:prstGeom prst="rect">
              <a:avLst/>
            </a:prstGeom>
          </p:spPr>
        </p:pic>
        <p:pic>
          <p:nvPicPr>
            <p:cNvPr id="76" name="object 76"/>
            <p:cNvPicPr/>
            <p:nvPr/>
          </p:nvPicPr>
          <p:blipFill>
            <a:blip r:embed="rId10" cstate="print"/>
            <a:stretch>
              <a:fillRect/>
            </a:stretch>
          </p:blipFill>
          <p:spPr>
            <a:xfrm>
              <a:off x="6111239" y="6502907"/>
              <a:ext cx="745266" cy="67055"/>
            </a:xfrm>
            <a:prstGeom prst="rect">
              <a:avLst/>
            </a:prstGeom>
          </p:spPr>
        </p:pic>
        <p:pic>
          <p:nvPicPr>
            <p:cNvPr id="77" name="object 77"/>
            <p:cNvPicPr/>
            <p:nvPr/>
          </p:nvPicPr>
          <p:blipFill>
            <a:blip r:embed="rId11" cstate="print"/>
            <a:stretch>
              <a:fillRect/>
            </a:stretch>
          </p:blipFill>
          <p:spPr>
            <a:xfrm>
              <a:off x="6368796" y="6707123"/>
              <a:ext cx="406907" cy="198119"/>
            </a:xfrm>
            <a:prstGeom prst="rect">
              <a:avLst/>
            </a:prstGeom>
          </p:spPr>
        </p:pic>
        <p:pic>
          <p:nvPicPr>
            <p:cNvPr id="78" name="object 78"/>
            <p:cNvPicPr/>
            <p:nvPr/>
          </p:nvPicPr>
          <p:blipFill>
            <a:blip r:embed="rId12" cstate="print"/>
            <a:stretch>
              <a:fillRect/>
            </a:stretch>
          </p:blipFill>
          <p:spPr>
            <a:xfrm>
              <a:off x="6816851" y="6707123"/>
              <a:ext cx="222503" cy="198119"/>
            </a:xfrm>
            <a:prstGeom prst="rect">
              <a:avLst/>
            </a:prstGeom>
          </p:spPr>
        </p:pic>
        <p:pic>
          <p:nvPicPr>
            <p:cNvPr id="79" name="object 79"/>
            <p:cNvPicPr/>
            <p:nvPr/>
          </p:nvPicPr>
          <p:blipFill>
            <a:blip r:embed="rId13" cstate="print"/>
            <a:stretch>
              <a:fillRect/>
            </a:stretch>
          </p:blipFill>
          <p:spPr>
            <a:xfrm>
              <a:off x="6550151" y="6813803"/>
              <a:ext cx="292607" cy="246887"/>
            </a:xfrm>
            <a:prstGeom prst="rect">
              <a:avLst/>
            </a:prstGeom>
          </p:spPr>
        </p:pic>
        <p:pic>
          <p:nvPicPr>
            <p:cNvPr id="80" name="object 80"/>
            <p:cNvPicPr/>
            <p:nvPr/>
          </p:nvPicPr>
          <p:blipFill>
            <a:blip r:embed="rId14" cstate="print"/>
            <a:stretch>
              <a:fillRect/>
            </a:stretch>
          </p:blipFill>
          <p:spPr>
            <a:xfrm>
              <a:off x="5646419" y="8450580"/>
              <a:ext cx="88392" cy="201167"/>
            </a:xfrm>
            <a:prstGeom prst="rect">
              <a:avLst/>
            </a:prstGeom>
          </p:spPr>
        </p:pic>
        <p:pic>
          <p:nvPicPr>
            <p:cNvPr id="81" name="object 81"/>
            <p:cNvPicPr/>
            <p:nvPr/>
          </p:nvPicPr>
          <p:blipFill>
            <a:blip r:embed="rId15" cstate="print"/>
            <a:stretch>
              <a:fillRect/>
            </a:stretch>
          </p:blipFill>
          <p:spPr>
            <a:xfrm>
              <a:off x="4460748" y="8694419"/>
              <a:ext cx="40862" cy="62483"/>
            </a:xfrm>
            <a:prstGeom prst="rect">
              <a:avLst/>
            </a:prstGeom>
          </p:spPr>
        </p:pic>
        <p:pic>
          <p:nvPicPr>
            <p:cNvPr id="82" name="object 82"/>
            <p:cNvPicPr/>
            <p:nvPr/>
          </p:nvPicPr>
          <p:blipFill>
            <a:blip r:embed="rId16" cstate="print"/>
            <a:stretch>
              <a:fillRect/>
            </a:stretch>
          </p:blipFill>
          <p:spPr>
            <a:xfrm>
              <a:off x="6577583" y="8692896"/>
              <a:ext cx="172211" cy="188975"/>
            </a:xfrm>
            <a:prstGeom prst="rect">
              <a:avLst/>
            </a:prstGeom>
          </p:spPr>
        </p:pic>
        <p:pic>
          <p:nvPicPr>
            <p:cNvPr id="83" name="object 83"/>
            <p:cNvPicPr/>
            <p:nvPr/>
          </p:nvPicPr>
          <p:blipFill>
            <a:blip r:embed="rId17" cstate="print"/>
            <a:stretch>
              <a:fillRect/>
            </a:stretch>
          </p:blipFill>
          <p:spPr>
            <a:xfrm>
              <a:off x="5433060" y="8692896"/>
              <a:ext cx="297179" cy="330707"/>
            </a:xfrm>
            <a:prstGeom prst="rect">
              <a:avLst/>
            </a:prstGeom>
          </p:spPr>
        </p:pic>
        <p:sp>
          <p:nvSpPr>
            <p:cNvPr id="84" name="object 84"/>
            <p:cNvSpPr/>
            <p:nvPr/>
          </p:nvSpPr>
          <p:spPr>
            <a:xfrm>
              <a:off x="4486656" y="6551675"/>
              <a:ext cx="2174875" cy="2087880"/>
            </a:xfrm>
            <a:custGeom>
              <a:avLst/>
              <a:gdLst/>
              <a:ahLst/>
              <a:cxnLst/>
              <a:rect l="l" t="t" r="r" b="b"/>
              <a:pathLst>
                <a:path w="2174875" h="2087879">
                  <a:moveTo>
                    <a:pt x="0" y="2087879"/>
                  </a:moveTo>
                  <a:lnTo>
                    <a:pt x="18288" y="2025395"/>
                  </a:lnTo>
                  <a:lnTo>
                    <a:pt x="62484" y="1911095"/>
                  </a:lnTo>
                  <a:lnTo>
                    <a:pt x="85344" y="1847087"/>
                  </a:lnTo>
                  <a:lnTo>
                    <a:pt x="259080" y="1388363"/>
                  </a:lnTo>
                  <a:lnTo>
                    <a:pt x="281940" y="1336548"/>
                  </a:lnTo>
                  <a:lnTo>
                    <a:pt x="303276" y="1278635"/>
                  </a:lnTo>
                  <a:lnTo>
                    <a:pt x="391667" y="1072895"/>
                  </a:lnTo>
                  <a:lnTo>
                    <a:pt x="413004" y="1027175"/>
                  </a:lnTo>
                  <a:lnTo>
                    <a:pt x="435863" y="973835"/>
                  </a:lnTo>
                  <a:lnTo>
                    <a:pt x="454152" y="928115"/>
                  </a:lnTo>
                  <a:lnTo>
                    <a:pt x="518160" y="790955"/>
                  </a:lnTo>
                  <a:lnTo>
                    <a:pt x="606552" y="629412"/>
                  </a:lnTo>
                  <a:lnTo>
                    <a:pt x="629412" y="595883"/>
                  </a:lnTo>
                  <a:lnTo>
                    <a:pt x="650747" y="554735"/>
                  </a:lnTo>
                  <a:lnTo>
                    <a:pt x="673608" y="519683"/>
                  </a:lnTo>
                  <a:lnTo>
                    <a:pt x="694943" y="492251"/>
                  </a:lnTo>
                  <a:lnTo>
                    <a:pt x="717804" y="458724"/>
                  </a:lnTo>
                  <a:lnTo>
                    <a:pt x="760475" y="400812"/>
                  </a:lnTo>
                  <a:lnTo>
                    <a:pt x="847343" y="307847"/>
                  </a:lnTo>
                  <a:lnTo>
                    <a:pt x="870204" y="291083"/>
                  </a:lnTo>
                  <a:lnTo>
                    <a:pt x="888491" y="272795"/>
                  </a:lnTo>
                  <a:lnTo>
                    <a:pt x="932687" y="239267"/>
                  </a:lnTo>
                  <a:lnTo>
                    <a:pt x="954024" y="227075"/>
                  </a:lnTo>
                  <a:lnTo>
                    <a:pt x="976883" y="220979"/>
                  </a:lnTo>
                  <a:lnTo>
                    <a:pt x="998220" y="210312"/>
                  </a:lnTo>
                  <a:lnTo>
                    <a:pt x="1042416" y="198120"/>
                  </a:lnTo>
                  <a:lnTo>
                    <a:pt x="1130808" y="198120"/>
                  </a:lnTo>
                  <a:lnTo>
                    <a:pt x="1173479" y="210312"/>
                  </a:lnTo>
                  <a:lnTo>
                    <a:pt x="1194816" y="220979"/>
                  </a:lnTo>
                  <a:lnTo>
                    <a:pt x="1217675" y="227075"/>
                  </a:lnTo>
                  <a:lnTo>
                    <a:pt x="1306067" y="291083"/>
                  </a:lnTo>
                  <a:lnTo>
                    <a:pt x="1411224" y="400812"/>
                  </a:lnTo>
                  <a:lnTo>
                    <a:pt x="1455420" y="458724"/>
                  </a:lnTo>
                  <a:lnTo>
                    <a:pt x="1478279" y="492251"/>
                  </a:lnTo>
                  <a:lnTo>
                    <a:pt x="1498091" y="519683"/>
                  </a:lnTo>
                  <a:lnTo>
                    <a:pt x="1520951" y="554735"/>
                  </a:lnTo>
                  <a:lnTo>
                    <a:pt x="1542287" y="595883"/>
                  </a:lnTo>
                  <a:lnTo>
                    <a:pt x="1565148" y="629412"/>
                  </a:lnTo>
                  <a:lnTo>
                    <a:pt x="1653540" y="790955"/>
                  </a:lnTo>
                  <a:lnTo>
                    <a:pt x="1740408" y="973835"/>
                  </a:lnTo>
                  <a:lnTo>
                    <a:pt x="1758695" y="1027175"/>
                  </a:lnTo>
                  <a:lnTo>
                    <a:pt x="1781555" y="1072895"/>
                  </a:lnTo>
                  <a:lnTo>
                    <a:pt x="1868424" y="1278635"/>
                  </a:lnTo>
                  <a:lnTo>
                    <a:pt x="1889759" y="1336548"/>
                  </a:lnTo>
                  <a:lnTo>
                    <a:pt x="1912620" y="1388363"/>
                  </a:lnTo>
                  <a:lnTo>
                    <a:pt x="2087879" y="1847087"/>
                  </a:lnTo>
                  <a:lnTo>
                    <a:pt x="2110740" y="1911095"/>
                  </a:lnTo>
                  <a:lnTo>
                    <a:pt x="2153412" y="2025395"/>
                  </a:lnTo>
                  <a:lnTo>
                    <a:pt x="2174748" y="2087879"/>
                  </a:lnTo>
                </a:path>
                <a:path w="2174875" h="2087879">
                  <a:moveTo>
                    <a:pt x="0" y="2087879"/>
                  </a:moveTo>
                  <a:lnTo>
                    <a:pt x="18288" y="2022347"/>
                  </a:lnTo>
                  <a:lnTo>
                    <a:pt x="62484" y="1888235"/>
                  </a:lnTo>
                  <a:lnTo>
                    <a:pt x="85344" y="1825751"/>
                  </a:lnTo>
                  <a:lnTo>
                    <a:pt x="128016" y="1693163"/>
                  </a:lnTo>
                  <a:lnTo>
                    <a:pt x="172211" y="1568195"/>
                  </a:lnTo>
                  <a:lnTo>
                    <a:pt x="195072" y="1501139"/>
                  </a:lnTo>
                  <a:lnTo>
                    <a:pt x="259080" y="1315211"/>
                  </a:lnTo>
                  <a:lnTo>
                    <a:pt x="281940" y="1257300"/>
                  </a:lnTo>
                  <a:lnTo>
                    <a:pt x="303276" y="1194815"/>
                  </a:lnTo>
                  <a:lnTo>
                    <a:pt x="370332" y="1022604"/>
                  </a:lnTo>
                  <a:lnTo>
                    <a:pt x="391667" y="969263"/>
                  </a:lnTo>
                  <a:lnTo>
                    <a:pt x="413004" y="911352"/>
                  </a:lnTo>
                  <a:lnTo>
                    <a:pt x="435863" y="858012"/>
                  </a:lnTo>
                  <a:lnTo>
                    <a:pt x="454152" y="804671"/>
                  </a:lnTo>
                  <a:lnTo>
                    <a:pt x="541019" y="608075"/>
                  </a:lnTo>
                  <a:lnTo>
                    <a:pt x="606552" y="477012"/>
                  </a:lnTo>
                  <a:lnTo>
                    <a:pt x="650747" y="396239"/>
                  </a:lnTo>
                  <a:lnTo>
                    <a:pt x="717804" y="289559"/>
                  </a:lnTo>
                  <a:lnTo>
                    <a:pt x="783335" y="195071"/>
                  </a:lnTo>
                  <a:lnTo>
                    <a:pt x="827531" y="147828"/>
                  </a:lnTo>
                  <a:lnTo>
                    <a:pt x="847343" y="120395"/>
                  </a:lnTo>
                  <a:lnTo>
                    <a:pt x="870204" y="102108"/>
                  </a:lnTo>
                  <a:lnTo>
                    <a:pt x="888491" y="80771"/>
                  </a:lnTo>
                  <a:lnTo>
                    <a:pt x="909827" y="62483"/>
                  </a:lnTo>
                  <a:lnTo>
                    <a:pt x="976883" y="22859"/>
                  </a:lnTo>
                  <a:lnTo>
                    <a:pt x="998220" y="13716"/>
                  </a:lnTo>
                  <a:lnTo>
                    <a:pt x="1021079" y="9143"/>
                  </a:lnTo>
                  <a:lnTo>
                    <a:pt x="1042416" y="0"/>
                  </a:lnTo>
                  <a:lnTo>
                    <a:pt x="1130808" y="0"/>
                  </a:lnTo>
                  <a:lnTo>
                    <a:pt x="1152143" y="9143"/>
                  </a:lnTo>
                  <a:lnTo>
                    <a:pt x="1173479" y="13716"/>
                  </a:lnTo>
                  <a:lnTo>
                    <a:pt x="1261871" y="62483"/>
                  </a:lnTo>
                  <a:lnTo>
                    <a:pt x="1306067" y="102108"/>
                  </a:lnTo>
                  <a:lnTo>
                    <a:pt x="1345691" y="147828"/>
                  </a:lnTo>
                  <a:lnTo>
                    <a:pt x="1368551" y="169163"/>
                  </a:lnTo>
                  <a:lnTo>
                    <a:pt x="1455420" y="289559"/>
                  </a:lnTo>
                  <a:lnTo>
                    <a:pt x="1520951" y="396239"/>
                  </a:lnTo>
                  <a:lnTo>
                    <a:pt x="1565148" y="477012"/>
                  </a:lnTo>
                  <a:lnTo>
                    <a:pt x="1630679" y="608075"/>
                  </a:lnTo>
                  <a:lnTo>
                    <a:pt x="1719071" y="804671"/>
                  </a:lnTo>
                  <a:lnTo>
                    <a:pt x="1740408" y="858012"/>
                  </a:lnTo>
                  <a:lnTo>
                    <a:pt x="1758695" y="911352"/>
                  </a:lnTo>
                  <a:lnTo>
                    <a:pt x="1781555" y="969263"/>
                  </a:lnTo>
                  <a:lnTo>
                    <a:pt x="1802891" y="1022604"/>
                  </a:lnTo>
                  <a:lnTo>
                    <a:pt x="1868424" y="1194815"/>
                  </a:lnTo>
                  <a:lnTo>
                    <a:pt x="1889759" y="1257300"/>
                  </a:lnTo>
                  <a:lnTo>
                    <a:pt x="1912620" y="1315211"/>
                  </a:lnTo>
                  <a:lnTo>
                    <a:pt x="1978151" y="1501139"/>
                  </a:lnTo>
                  <a:lnTo>
                    <a:pt x="1999487" y="1568195"/>
                  </a:lnTo>
                  <a:lnTo>
                    <a:pt x="2043683" y="1693163"/>
                  </a:lnTo>
                  <a:lnTo>
                    <a:pt x="2087879" y="1825751"/>
                  </a:lnTo>
                  <a:lnTo>
                    <a:pt x="2110740" y="1888235"/>
                  </a:lnTo>
                  <a:lnTo>
                    <a:pt x="2153412" y="2022347"/>
                  </a:lnTo>
                  <a:lnTo>
                    <a:pt x="2174748" y="2083307"/>
                  </a:lnTo>
                </a:path>
              </a:pathLst>
            </a:custGeom>
            <a:ln w="1524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85" name="object 85"/>
          <p:cNvSpPr/>
          <p:nvPr/>
        </p:nvSpPr>
        <p:spPr>
          <a:xfrm>
            <a:off x="1444422" y="9413748"/>
            <a:ext cx="15051933" cy="9525"/>
          </a:xfrm>
          <a:custGeom>
            <a:avLst/>
            <a:gdLst/>
            <a:ahLst/>
            <a:cxnLst/>
            <a:rect l="l" t="t" r="r" b="b"/>
            <a:pathLst>
              <a:path w="6543040" h="9525">
                <a:moveTo>
                  <a:pt x="6542531" y="9144"/>
                </a:moveTo>
                <a:lnTo>
                  <a:pt x="0" y="9144"/>
                </a:lnTo>
                <a:lnTo>
                  <a:pt x="0" y="0"/>
                </a:lnTo>
                <a:lnTo>
                  <a:pt x="6542531" y="0"/>
                </a:lnTo>
                <a:lnTo>
                  <a:pt x="6542531" y="9144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6" name="object 86"/>
          <p:cNvSpPr txBox="1"/>
          <p:nvPr/>
        </p:nvSpPr>
        <p:spPr>
          <a:xfrm>
            <a:off x="16290754" y="349008"/>
            <a:ext cx="192824" cy="135935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sz="800" spc="10" dirty="0">
                <a:latin typeface="Microsoft Sans Serif"/>
                <a:cs typeface="Microsoft Sans Serif"/>
              </a:rPr>
              <a:t>9</a:t>
            </a:r>
            <a:endParaRPr sz="800">
              <a:latin typeface="Microsoft Sans Serif"/>
              <a:cs typeface="Microsoft Sans Serif"/>
            </a:endParaRPr>
          </a:p>
        </p:txBody>
      </p:sp>
      <p:sp>
        <p:nvSpPr>
          <p:cNvPr id="87" name="object 87"/>
          <p:cNvSpPr txBox="1"/>
          <p:nvPr/>
        </p:nvSpPr>
        <p:spPr>
          <a:xfrm>
            <a:off x="1415217" y="602483"/>
            <a:ext cx="7355054" cy="166841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 marR="5080" indent="154940" algn="just">
              <a:lnSpc>
                <a:spcPct val="142900"/>
              </a:lnSpc>
              <a:spcBef>
                <a:spcPts val="100"/>
              </a:spcBef>
            </a:pPr>
            <a:r>
              <a:rPr sz="700" spc="-30" dirty="0">
                <a:latin typeface="Microsoft Sans Serif"/>
                <a:cs typeface="Microsoft Sans Serif"/>
              </a:rPr>
              <a:t>El</a:t>
            </a:r>
            <a:r>
              <a:rPr sz="700" spc="-10" dirty="0">
                <a:latin typeface="Microsoft Sans Serif"/>
                <a:cs typeface="Microsoft Sans Serif"/>
              </a:rPr>
              <a:t> </a:t>
            </a:r>
            <a:r>
              <a:rPr sz="700" spc="40" dirty="0">
                <a:latin typeface="Microsoft Sans Serif"/>
                <a:cs typeface="Microsoft Sans Serif"/>
              </a:rPr>
              <a:t>método</a:t>
            </a:r>
            <a:r>
              <a:rPr sz="700" spc="-5" dirty="0">
                <a:latin typeface="Microsoft Sans Serif"/>
                <a:cs typeface="Microsoft Sans Serif"/>
              </a:rPr>
              <a:t> </a:t>
            </a:r>
            <a:r>
              <a:rPr sz="700" spc="25" dirty="0">
                <a:latin typeface="Microsoft Sans Serif"/>
                <a:cs typeface="Microsoft Sans Serif"/>
              </a:rPr>
              <a:t>gráfico</a:t>
            </a:r>
            <a:r>
              <a:rPr sz="700" spc="-5" dirty="0">
                <a:latin typeface="Microsoft Sans Serif"/>
                <a:cs typeface="Microsoft Sans Serif"/>
              </a:rPr>
              <a:t> </a:t>
            </a:r>
            <a:r>
              <a:rPr sz="700" spc="30" dirty="0">
                <a:latin typeface="Microsoft Sans Serif"/>
                <a:cs typeface="Microsoft Sans Serif"/>
              </a:rPr>
              <a:t>que</a:t>
            </a:r>
            <a:r>
              <a:rPr sz="700" spc="-5" dirty="0">
                <a:latin typeface="Microsoft Sans Serif"/>
                <a:cs typeface="Microsoft Sans Serif"/>
              </a:rPr>
              <a:t> se </a:t>
            </a:r>
            <a:r>
              <a:rPr sz="700" spc="30" dirty="0">
                <a:latin typeface="Microsoft Sans Serif"/>
                <a:cs typeface="Microsoft Sans Serif"/>
              </a:rPr>
              <a:t>muestra</a:t>
            </a:r>
            <a:r>
              <a:rPr sz="700" spc="-5" dirty="0">
                <a:latin typeface="Microsoft Sans Serif"/>
                <a:cs typeface="Microsoft Sans Serif"/>
              </a:rPr>
              <a:t> </a:t>
            </a:r>
            <a:r>
              <a:rPr sz="700" spc="20" dirty="0">
                <a:latin typeface="Microsoft Sans Serif"/>
                <a:cs typeface="Microsoft Sans Serif"/>
              </a:rPr>
              <a:t>en</a:t>
            </a:r>
            <a:r>
              <a:rPr sz="700" spc="-5" dirty="0">
                <a:latin typeface="Microsoft Sans Serif"/>
                <a:cs typeface="Microsoft Sans Serif"/>
              </a:rPr>
              <a:t> </a:t>
            </a:r>
            <a:r>
              <a:rPr sz="700" spc="10" dirty="0">
                <a:latin typeface="Microsoft Sans Serif"/>
                <a:cs typeface="Microsoft Sans Serif"/>
              </a:rPr>
              <a:t>la</a:t>
            </a:r>
            <a:r>
              <a:rPr sz="700" spc="-5" dirty="0">
                <a:latin typeface="Microsoft Sans Serif"/>
                <a:cs typeface="Microsoft Sans Serif"/>
              </a:rPr>
              <a:t> Fig. </a:t>
            </a:r>
            <a:r>
              <a:rPr sz="700" spc="10" dirty="0">
                <a:latin typeface="Microsoft Sans Serif"/>
                <a:cs typeface="Microsoft Sans Serif"/>
              </a:rPr>
              <a:t>14</a:t>
            </a:r>
            <a:r>
              <a:rPr sz="700" spc="-10" dirty="0">
                <a:latin typeface="Microsoft Sans Serif"/>
                <a:cs typeface="Microsoft Sans Serif"/>
              </a:rPr>
              <a:t> </a:t>
            </a:r>
            <a:r>
              <a:rPr sz="700" spc="-5" dirty="0">
                <a:latin typeface="Microsoft Sans Serif"/>
                <a:cs typeface="Microsoft Sans Serif"/>
              </a:rPr>
              <a:t>se </a:t>
            </a:r>
            <a:r>
              <a:rPr sz="700" spc="10" dirty="0">
                <a:latin typeface="Microsoft Sans Serif"/>
                <a:cs typeface="Microsoft Sans Serif"/>
              </a:rPr>
              <a:t>usa</a:t>
            </a:r>
            <a:r>
              <a:rPr sz="700" spc="-5" dirty="0">
                <a:latin typeface="Microsoft Sans Serif"/>
                <a:cs typeface="Microsoft Sans Serif"/>
              </a:rPr>
              <a:t> </a:t>
            </a:r>
            <a:r>
              <a:rPr sz="700" spc="30" dirty="0">
                <a:latin typeface="Microsoft Sans Serif"/>
                <a:cs typeface="Microsoft Sans Serif"/>
              </a:rPr>
              <a:t>ampliamente</a:t>
            </a:r>
            <a:r>
              <a:rPr sz="700" spc="-5" dirty="0">
                <a:latin typeface="Microsoft Sans Serif"/>
                <a:cs typeface="Microsoft Sans Serif"/>
              </a:rPr>
              <a:t> </a:t>
            </a:r>
            <a:r>
              <a:rPr sz="700" spc="20" dirty="0">
                <a:latin typeface="Microsoft Sans Serif"/>
                <a:cs typeface="Microsoft Sans Serif"/>
              </a:rPr>
              <a:t>en</a:t>
            </a:r>
            <a:r>
              <a:rPr sz="700" spc="-5" dirty="0">
                <a:latin typeface="Microsoft Sans Serif"/>
                <a:cs typeface="Microsoft Sans Serif"/>
              </a:rPr>
              <a:t> </a:t>
            </a:r>
            <a:r>
              <a:rPr sz="700" spc="10" dirty="0">
                <a:latin typeface="Microsoft Sans Serif"/>
                <a:cs typeface="Microsoft Sans Serif"/>
              </a:rPr>
              <a:t>la </a:t>
            </a:r>
            <a:r>
              <a:rPr sz="700" spc="-175" dirty="0">
                <a:latin typeface="Microsoft Sans Serif"/>
                <a:cs typeface="Microsoft Sans Serif"/>
              </a:rPr>
              <a:t> </a:t>
            </a:r>
            <a:r>
              <a:rPr sz="700" spc="30" dirty="0">
                <a:latin typeface="Microsoft Sans Serif"/>
                <a:cs typeface="Microsoft Sans Serif"/>
              </a:rPr>
              <a:t>industria</a:t>
            </a:r>
            <a:r>
              <a:rPr sz="700" spc="-5" dirty="0">
                <a:latin typeface="Microsoft Sans Serif"/>
                <a:cs typeface="Microsoft Sans Serif"/>
              </a:rPr>
              <a:t> </a:t>
            </a:r>
            <a:r>
              <a:rPr sz="700" spc="25" dirty="0">
                <a:latin typeface="Microsoft Sans Serif"/>
                <a:cs typeface="Microsoft Sans Serif"/>
              </a:rPr>
              <a:t>para</a:t>
            </a:r>
            <a:r>
              <a:rPr sz="700" spc="-5" dirty="0">
                <a:latin typeface="Microsoft Sans Serif"/>
                <a:cs typeface="Microsoft Sans Serif"/>
              </a:rPr>
              <a:t> </a:t>
            </a:r>
            <a:r>
              <a:rPr sz="700" spc="35" dirty="0">
                <a:latin typeface="Microsoft Sans Serif"/>
                <a:cs typeface="Microsoft Sans Serif"/>
              </a:rPr>
              <a:t>mostrar</a:t>
            </a:r>
            <a:r>
              <a:rPr sz="700" dirty="0">
                <a:latin typeface="Microsoft Sans Serif"/>
                <a:cs typeface="Microsoft Sans Serif"/>
              </a:rPr>
              <a:t> </a:t>
            </a:r>
            <a:r>
              <a:rPr sz="700" spc="10" dirty="0">
                <a:latin typeface="Microsoft Sans Serif"/>
                <a:cs typeface="Microsoft Sans Serif"/>
              </a:rPr>
              <a:t>el</a:t>
            </a:r>
            <a:r>
              <a:rPr sz="700" spc="-5" dirty="0">
                <a:latin typeface="Microsoft Sans Serif"/>
                <a:cs typeface="Microsoft Sans Serif"/>
              </a:rPr>
              <a:t> </a:t>
            </a:r>
            <a:r>
              <a:rPr sz="700" spc="30" dirty="0">
                <a:latin typeface="Microsoft Sans Serif"/>
                <a:cs typeface="Microsoft Sans Serif"/>
              </a:rPr>
              <a:t>límite</a:t>
            </a:r>
            <a:r>
              <a:rPr sz="700" dirty="0">
                <a:latin typeface="Microsoft Sans Serif"/>
                <a:cs typeface="Microsoft Sans Serif"/>
              </a:rPr>
              <a:t> </a:t>
            </a:r>
            <a:r>
              <a:rPr sz="700" spc="20" dirty="0">
                <a:latin typeface="Microsoft Sans Serif"/>
                <a:cs typeface="Microsoft Sans Serif"/>
              </a:rPr>
              <a:t>de</a:t>
            </a:r>
            <a:r>
              <a:rPr sz="700" spc="-5" dirty="0">
                <a:latin typeface="Microsoft Sans Serif"/>
                <a:cs typeface="Microsoft Sans Serif"/>
              </a:rPr>
              <a:t> </a:t>
            </a:r>
            <a:r>
              <a:rPr sz="700" spc="20" dirty="0">
                <a:latin typeface="Microsoft Sans Serif"/>
                <a:cs typeface="Microsoft Sans Serif"/>
              </a:rPr>
              <a:t>estabilidad</a:t>
            </a:r>
            <a:r>
              <a:rPr sz="700" dirty="0">
                <a:latin typeface="Microsoft Sans Serif"/>
                <a:cs typeface="Microsoft Sans Serif"/>
              </a:rPr>
              <a:t> </a:t>
            </a:r>
            <a:r>
              <a:rPr sz="700" spc="20" dirty="0">
                <a:latin typeface="Microsoft Sans Serif"/>
                <a:cs typeface="Microsoft Sans Serif"/>
              </a:rPr>
              <a:t>en</a:t>
            </a:r>
            <a:r>
              <a:rPr sz="700" spc="-5" dirty="0">
                <a:latin typeface="Microsoft Sans Serif"/>
                <a:cs typeface="Microsoft Sans Serif"/>
              </a:rPr>
              <a:t> </a:t>
            </a:r>
            <a:r>
              <a:rPr sz="700" spc="20" dirty="0">
                <a:latin typeface="Microsoft Sans Serif"/>
                <a:cs typeface="Microsoft Sans Serif"/>
              </a:rPr>
              <a:t>estado</a:t>
            </a:r>
            <a:r>
              <a:rPr sz="700" spc="-5" dirty="0">
                <a:latin typeface="Microsoft Sans Serif"/>
                <a:cs typeface="Microsoft Sans Serif"/>
              </a:rPr>
              <a:t> </a:t>
            </a:r>
            <a:r>
              <a:rPr sz="700" spc="20" dirty="0">
                <a:latin typeface="Microsoft Sans Serif"/>
                <a:cs typeface="Microsoft Sans Serif"/>
              </a:rPr>
              <a:t>estacionario</a:t>
            </a:r>
            <a:r>
              <a:rPr sz="700" dirty="0">
                <a:latin typeface="Microsoft Sans Serif"/>
                <a:cs typeface="Microsoft Sans Serif"/>
              </a:rPr>
              <a:t> </a:t>
            </a:r>
            <a:r>
              <a:rPr sz="700" spc="20" dirty="0">
                <a:latin typeface="Microsoft Sans Serif"/>
                <a:cs typeface="Microsoft Sans Serif"/>
              </a:rPr>
              <a:t>en</a:t>
            </a:r>
            <a:r>
              <a:rPr sz="700" spc="-5" dirty="0">
                <a:latin typeface="Microsoft Sans Serif"/>
                <a:cs typeface="Microsoft Sans Serif"/>
              </a:rPr>
              <a:t> </a:t>
            </a:r>
            <a:r>
              <a:rPr sz="700" spc="10" dirty="0">
                <a:latin typeface="Microsoft Sans Serif"/>
                <a:cs typeface="Microsoft Sans Serif"/>
              </a:rPr>
              <a:t>los </a:t>
            </a:r>
            <a:r>
              <a:rPr sz="700" spc="15" dirty="0">
                <a:latin typeface="Microsoft Sans Serif"/>
                <a:cs typeface="Microsoft Sans Serif"/>
              </a:rPr>
              <a:t> </a:t>
            </a:r>
            <a:r>
              <a:rPr sz="700" spc="25" dirty="0">
                <a:latin typeface="Microsoft Sans Serif"/>
                <a:cs typeface="Microsoft Sans Serif"/>
              </a:rPr>
              <a:t>diagramas</a:t>
            </a:r>
            <a:r>
              <a:rPr sz="700" spc="-10" dirty="0">
                <a:latin typeface="Microsoft Sans Serif"/>
                <a:cs typeface="Microsoft Sans Serif"/>
              </a:rPr>
              <a:t> </a:t>
            </a:r>
            <a:r>
              <a:rPr sz="700" spc="-25" dirty="0">
                <a:latin typeface="Microsoft Sans Serif"/>
                <a:cs typeface="Microsoft Sans Serif"/>
              </a:rPr>
              <a:t>PQ</a:t>
            </a:r>
            <a:r>
              <a:rPr sz="700" spc="-5" dirty="0">
                <a:latin typeface="Microsoft Sans Serif"/>
                <a:cs typeface="Microsoft Sans Serif"/>
              </a:rPr>
              <a:t> </a:t>
            </a:r>
            <a:r>
              <a:rPr sz="700" spc="5" dirty="0">
                <a:latin typeface="Microsoft Sans Serif"/>
                <a:cs typeface="Microsoft Sans Serif"/>
              </a:rPr>
              <a:t>y</a:t>
            </a:r>
            <a:r>
              <a:rPr sz="700" spc="-5" dirty="0">
                <a:latin typeface="Microsoft Sans Serif"/>
                <a:cs typeface="Microsoft Sans Serif"/>
              </a:rPr>
              <a:t> </a:t>
            </a:r>
            <a:r>
              <a:rPr sz="700" spc="-45" dirty="0">
                <a:latin typeface="Microsoft Sans Serif"/>
                <a:cs typeface="Microsoft Sans Serif"/>
              </a:rPr>
              <a:t>RX.</a:t>
            </a:r>
            <a:endParaRPr sz="700">
              <a:latin typeface="Microsoft Sans Serif"/>
              <a:cs typeface="Microsoft Sans Serif"/>
            </a:endParaRPr>
          </a:p>
        </p:txBody>
      </p:sp>
      <p:sp>
        <p:nvSpPr>
          <p:cNvPr id="88" name="object 88"/>
          <p:cNvSpPr txBox="1"/>
          <p:nvPr/>
        </p:nvSpPr>
        <p:spPr>
          <a:xfrm>
            <a:off x="9100216" y="602330"/>
            <a:ext cx="7369662" cy="782907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 marR="5080">
              <a:lnSpc>
                <a:spcPct val="143000"/>
              </a:lnSpc>
              <a:spcBef>
                <a:spcPts val="100"/>
              </a:spcBef>
            </a:pPr>
            <a:r>
              <a:rPr sz="700" dirty="0">
                <a:latin typeface="Microsoft Sans Serif"/>
                <a:cs typeface="Microsoft Sans Serif"/>
              </a:rPr>
              <a:t>Para </a:t>
            </a:r>
            <a:r>
              <a:rPr sz="700" spc="30" dirty="0">
                <a:latin typeface="Microsoft Sans Serif"/>
                <a:cs typeface="Microsoft Sans Serif"/>
              </a:rPr>
              <a:t>que </a:t>
            </a:r>
            <a:r>
              <a:rPr sz="700" spc="10" dirty="0">
                <a:latin typeface="Microsoft Sans Serif"/>
                <a:cs typeface="Microsoft Sans Serif"/>
              </a:rPr>
              <a:t>el </a:t>
            </a:r>
            <a:r>
              <a:rPr sz="700" spc="30" dirty="0">
                <a:latin typeface="Microsoft Sans Serif"/>
                <a:cs typeface="Microsoft Sans Serif"/>
              </a:rPr>
              <a:t>generador </a:t>
            </a:r>
            <a:r>
              <a:rPr sz="700" spc="-5" dirty="0">
                <a:latin typeface="Microsoft Sans Serif"/>
                <a:cs typeface="Microsoft Sans Serif"/>
              </a:rPr>
              <a:t>se </a:t>
            </a:r>
            <a:r>
              <a:rPr sz="700" spc="20" dirty="0">
                <a:latin typeface="Microsoft Sans Serif"/>
                <a:cs typeface="Microsoft Sans Serif"/>
              </a:rPr>
              <a:t>recupere </a:t>
            </a:r>
            <a:r>
              <a:rPr sz="700" spc="35" dirty="0">
                <a:latin typeface="Microsoft Sans Serif"/>
                <a:cs typeface="Microsoft Sans Serif"/>
              </a:rPr>
              <a:t>durante </a:t>
            </a:r>
            <a:r>
              <a:rPr sz="700" spc="15" dirty="0">
                <a:latin typeface="Microsoft Sans Serif"/>
                <a:cs typeface="Microsoft Sans Serif"/>
              </a:rPr>
              <a:t>condiciones </a:t>
            </a:r>
            <a:r>
              <a:rPr sz="700" spc="20" dirty="0">
                <a:latin typeface="Microsoft Sans Serif"/>
                <a:cs typeface="Microsoft Sans Serif"/>
              </a:rPr>
              <a:t>de </a:t>
            </a:r>
            <a:r>
              <a:rPr sz="700" spc="10" dirty="0">
                <a:latin typeface="Microsoft Sans Serif"/>
                <a:cs typeface="Microsoft Sans Serif"/>
              </a:rPr>
              <a:t>falla, el </a:t>
            </a:r>
            <a:r>
              <a:rPr sz="700" spc="30" dirty="0">
                <a:latin typeface="Microsoft Sans Serif"/>
                <a:cs typeface="Microsoft Sans Serif"/>
              </a:rPr>
              <a:t>ángulo </a:t>
            </a:r>
            <a:r>
              <a:rPr sz="700" spc="35" dirty="0">
                <a:latin typeface="Microsoft Sans Serif"/>
                <a:cs typeface="Microsoft Sans Serif"/>
              </a:rPr>
              <a:t> </a:t>
            </a:r>
            <a:r>
              <a:rPr sz="700" spc="20" dirty="0">
                <a:latin typeface="Microsoft Sans Serif"/>
                <a:cs typeface="Microsoft Sans Serif"/>
              </a:rPr>
              <a:t>de </a:t>
            </a:r>
            <a:r>
              <a:rPr sz="700" spc="10" dirty="0">
                <a:latin typeface="Microsoft Sans Serif"/>
                <a:cs typeface="Microsoft Sans Serif"/>
              </a:rPr>
              <a:t>120 </a:t>
            </a:r>
            <a:r>
              <a:rPr sz="700" spc="25" dirty="0">
                <a:latin typeface="Microsoft Sans Serif"/>
                <a:cs typeface="Microsoft Sans Serif"/>
              </a:rPr>
              <a:t>grados </a:t>
            </a:r>
            <a:r>
              <a:rPr sz="700" spc="-5" dirty="0">
                <a:latin typeface="Microsoft Sans Serif"/>
                <a:cs typeface="Microsoft Sans Serif"/>
              </a:rPr>
              <a:t>es </a:t>
            </a:r>
            <a:r>
              <a:rPr sz="700" spc="30" dirty="0">
                <a:latin typeface="Microsoft Sans Serif"/>
                <a:cs typeface="Microsoft Sans Serif"/>
              </a:rPr>
              <a:t>mayor que </a:t>
            </a:r>
            <a:r>
              <a:rPr sz="700" spc="10" dirty="0">
                <a:latin typeface="Microsoft Sans Serif"/>
                <a:cs typeface="Microsoft Sans Serif"/>
              </a:rPr>
              <a:t>el </a:t>
            </a:r>
            <a:r>
              <a:rPr sz="700" spc="40" dirty="0">
                <a:latin typeface="Microsoft Sans Serif"/>
                <a:cs typeface="Microsoft Sans Serif"/>
              </a:rPr>
              <a:t>punto </a:t>
            </a:r>
            <a:r>
              <a:rPr sz="700" spc="20" dirty="0">
                <a:latin typeface="Microsoft Sans Serif"/>
                <a:cs typeface="Microsoft Sans Serif"/>
              </a:rPr>
              <a:t>de inestabilidad de </a:t>
            </a:r>
            <a:r>
              <a:rPr sz="700" spc="10" dirty="0">
                <a:latin typeface="Microsoft Sans Serif"/>
                <a:cs typeface="Microsoft Sans Serif"/>
              </a:rPr>
              <a:t>90 </a:t>
            </a:r>
            <a:r>
              <a:rPr sz="700" spc="25" dirty="0">
                <a:latin typeface="Microsoft Sans Serif"/>
                <a:cs typeface="Microsoft Sans Serif"/>
              </a:rPr>
              <a:t>grados para </a:t>
            </a:r>
            <a:r>
              <a:rPr sz="700" spc="30" dirty="0">
                <a:latin typeface="Microsoft Sans Serif"/>
                <a:cs typeface="Microsoft Sans Serif"/>
              </a:rPr>
              <a:t> </a:t>
            </a:r>
            <a:r>
              <a:rPr sz="700" spc="15" dirty="0">
                <a:latin typeface="Microsoft Sans Serif"/>
                <a:cs typeface="Microsoft Sans Serif"/>
              </a:rPr>
              <a:t>condiciones </a:t>
            </a:r>
            <a:r>
              <a:rPr sz="700" spc="20" dirty="0">
                <a:latin typeface="Microsoft Sans Serif"/>
                <a:cs typeface="Microsoft Sans Serif"/>
              </a:rPr>
              <a:t>de inestabilidad de estado </a:t>
            </a:r>
            <a:r>
              <a:rPr sz="700" spc="10" dirty="0">
                <a:latin typeface="Microsoft Sans Serif"/>
                <a:cs typeface="Microsoft Sans Serif"/>
              </a:rPr>
              <a:t>estable. </a:t>
            </a:r>
            <a:r>
              <a:rPr sz="700" spc="-30" dirty="0">
                <a:latin typeface="Microsoft Sans Serif"/>
                <a:cs typeface="Microsoft Sans Serif"/>
              </a:rPr>
              <a:t>El </a:t>
            </a:r>
            <a:r>
              <a:rPr sz="700" spc="35" dirty="0">
                <a:latin typeface="Microsoft Sans Serif"/>
                <a:cs typeface="Microsoft Sans Serif"/>
              </a:rPr>
              <a:t>tiempo </a:t>
            </a:r>
            <a:r>
              <a:rPr sz="700" spc="30" dirty="0">
                <a:latin typeface="Microsoft Sans Serif"/>
                <a:cs typeface="Microsoft Sans Serif"/>
              </a:rPr>
              <a:t>que </a:t>
            </a:r>
            <a:r>
              <a:rPr sz="700" spc="10" dirty="0">
                <a:latin typeface="Microsoft Sans Serif"/>
                <a:cs typeface="Microsoft Sans Serif"/>
              </a:rPr>
              <a:t>la </a:t>
            </a:r>
            <a:r>
              <a:rPr sz="700" spc="15" dirty="0">
                <a:latin typeface="Microsoft Sans Serif"/>
                <a:cs typeface="Microsoft Sans Serif"/>
              </a:rPr>
              <a:t>falla </a:t>
            </a:r>
            <a:r>
              <a:rPr sz="700" spc="25" dirty="0">
                <a:latin typeface="Microsoft Sans Serif"/>
                <a:cs typeface="Microsoft Sans Serif"/>
              </a:rPr>
              <a:t>puede </a:t>
            </a:r>
            <a:r>
              <a:rPr sz="700" spc="-175" dirty="0">
                <a:latin typeface="Microsoft Sans Serif"/>
                <a:cs typeface="Microsoft Sans Serif"/>
              </a:rPr>
              <a:t> </a:t>
            </a:r>
            <a:r>
              <a:rPr sz="700" spc="25" dirty="0">
                <a:latin typeface="Microsoft Sans Serif"/>
                <a:cs typeface="Microsoft Sans Serif"/>
              </a:rPr>
              <a:t>permanecer</a:t>
            </a:r>
            <a:r>
              <a:rPr sz="700" spc="5" dirty="0">
                <a:latin typeface="Microsoft Sans Serif"/>
                <a:cs typeface="Microsoft Sans Serif"/>
              </a:rPr>
              <a:t> </a:t>
            </a:r>
            <a:r>
              <a:rPr sz="700" spc="20" dirty="0">
                <a:latin typeface="Microsoft Sans Serif"/>
                <a:cs typeface="Microsoft Sans Serif"/>
              </a:rPr>
              <a:t>en</a:t>
            </a:r>
            <a:r>
              <a:rPr sz="700" spc="5" dirty="0">
                <a:latin typeface="Microsoft Sans Serif"/>
                <a:cs typeface="Microsoft Sans Serif"/>
              </a:rPr>
              <a:t> </a:t>
            </a:r>
            <a:r>
              <a:rPr sz="700" spc="10" dirty="0">
                <a:latin typeface="Microsoft Sans Serif"/>
                <a:cs typeface="Microsoft Sans Serif"/>
              </a:rPr>
              <a:t>el</a:t>
            </a:r>
            <a:r>
              <a:rPr sz="700" spc="5" dirty="0">
                <a:latin typeface="Microsoft Sans Serif"/>
                <a:cs typeface="Microsoft Sans Serif"/>
              </a:rPr>
              <a:t> </a:t>
            </a:r>
            <a:r>
              <a:rPr sz="700" spc="15" dirty="0">
                <a:latin typeface="Microsoft Sans Serif"/>
                <a:cs typeface="Microsoft Sans Serif"/>
              </a:rPr>
              <a:t>sistema</a:t>
            </a:r>
            <a:r>
              <a:rPr sz="700" spc="5" dirty="0">
                <a:latin typeface="Microsoft Sans Serif"/>
                <a:cs typeface="Microsoft Sans Serif"/>
              </a:rPr>
              <a:t> </a:t>
            </a:r>
            <a:r>
              <a:rPr sz="700" spc="25" dirty="0">
                <a:latin typeface="Microsoft Sans Serif"/>
                <a:cs typeface="Microsoft Sans Serif"/>
              </a:rPr>
              <a:t>correspondiente</a:t>
            </a:r>
            <a:r>
              <a:rPr sz="700" spc="5" dirty="0">
                <a:latin typeface="Microsoft Sans Serif"/>
                <a:cs typeface="Microsoft Sans Serif"/>
              </a:rPr>
              <a:t> </a:t>
            </a:r>
            <a:r>
              <a:rPr sz="700" spc="10" dirty="0">
                <a:latin typeface="Microsoft Sans Serif"/>
                <a:cs typeface="Microsoft Sans Serif"/>
              </a:rPr>
              <a:t>al</a:t>
            </a:r>
            <a:r>
              <a:rPr sz="700" spc="5" dirty="0">
                <a:latin typeface="Microsoft Sans Serif"/>
                <a:cs typeface="Microsoft Sans Serif"/>
              </a:rPr>
              <a:t> </a:t>
            </a:r>
            <a:r>
              <a:rPr sz="700" spc="30" dirty="0">
                <a:latin typeface="Microsoft Sans Serif"/>
                <a:cs typeface="Microsoft Sans Serif"/>
              </a:rPr>
              <a:t>ángulo</a:t>
            </a:r>
            <a:r>
              <a:rPr sz="700" spc="5" dirty="0">
                <a:latin typeface="Microsoft Sans Serif"/>
                <a:cs typeface="Microsoft Sans Serif"/>
              </a:rPr>
              <a:t> </a:t>
            </a:r>
            <a:r>
              <a:rPr sz="700" spc="20" dirty="0">
                <a:latin typeface="Microsoft Sans Serif"/>
                <a:cs typeface="Microsoft Sans Serif"/>
              </a:rPr>
              <a:t>de</a:t>
            </a:r>
            <a:r>
              <a:rPr sz="700" spc="5" dirty="0">
                <a:latin typeface="Microsoft Sans Serif"/>
                <a:cs typeface="Microsoft Sans Serif"/>
              </a:rPr>
              <a:t> </a:t>
            </a:r>
            <a:r>
              <a:rPr sz="700" spc="25" dirty="0">
                <a:latin typeface="Microsoft Sans Serif"/>
                <a:cs typeface="Microsoft Sans Serif"/>
              </a:rPr>
              <a:t>conmutación</a:t>
            </a:r>
            <a:r>
              <a:rPr sz="700" spc="5" dirty="0">
                <a:latin typeface="Microsoft Sans Serif"/>
                <a:cs typeface="Microsoft Sans Serif"/>
              </a:rPr>
              <a:t> </a:t>
            </a:r>
            <a:r>
              <a:rPr sz="700" spc="20" dirty="0">
                <a:latin typeface="Microsoft Sans Serif"/>
                <a:cs typeface="Microsoft Sans Serif"/>
              </a:rPr>
              <a:t>crítico </a:t>
            </a:r>
            <a:r>
              <a:rPr sz="700" spc="-170" dirty="0">
                <a:latin typeface="Microsoft Sans Serif"/>
                <a:cs typeface="Microsoft Sans Serif"/>
              </a:rPr>
              <a:t> </a:t>
            </a:r>
            <a:r>
              <a:rPr sz="700" spc="-5" dirty="0">
                <a:latin typeface="Microsoft Sans Serif"/>
                <a:cs typeface="Microsoft Sans Serif"/>
              </a:rPr>
              <a:t>se </a:t>
            </a:r>
            <a:r>
              <a:rPr sz="700" spc="30" dirty="0">
                <a:latin typeface="Microsoft Sans Serif"/>
                <a:cs typeface="Microsoft Sans Serif"/>
              </a:rPr>
              <a:t>denomina </a:t>
            </a:r>
            <a:r>
              <a:rPr sz="700" spc="35" dirty="0">
                <a:latin typeface="Microsoft Sans Serif"/>
                <a:cs typeface="Microsoft Sans Serif"/>
              </a:rPr>
              <a:t>"tiempo </a:t>
            </a:r>
            <a:r>
              <a:rPr sz="700" spc="20" dirty="0">
                <a:latin typeface="Microsoft Sans Serif"/>
                <a:cs typeface="Microsoft Sans Serif"/>
              </a:rPr>
              <a:t>de </a:t>
            </a:r>
            <a:r>
              <a:rPr sz="700" spc="25" dirty="0">
                <a:latin typeface="Microsoft Sans Serif"/>
                <a:cs typeface="Microsoft Sans Serif"/>
              </a:rPr>
              <a:t>conmutación </a:t>
            </a:r>
            <a:r>
              <a:rPr sz="700" spc="20" dirty="0">
                <a:latin typeface="Microsoft Sans Serif"/>
                <a:cs typeface="Microsoft Sans Serif"/>
              </a:rPr>
              <a:t>crítico". </a:t>
            </a:r>
            <a:r>
              <a:rPr sz="700" spc="-35" dirty="0">
                <a:latin typeface="Microsoft Sans Serif"/>
                <a:cs typeface="Microsoft Sans Serif"/>
              </a:rPr>
              <a:t>Si </a:t>
            </a:r>
            <a:r>
              <a:rPr sz="700" spc="10" dirty="0">
                <a:latin typeface="Microsoft Sans Serif"/>
                <a:cs typeface="Microsoft Sans Serif"/>
              </a:rPr>
              <a:t>la </a:t>
            </a:r>
            <a:r>
              <a:rPr sz="700" spc="15" dirty="0">
                <a:latin typeface="Microsoft Sans Serif"/>
                <a:cs typeface="Microsoft Sans Serif"/>
              </a:rPr>
              <a:t>falla </a:t>
            </a:r>
            <a:r>
              <a:rPr sz="700" spc="10" dirty="0">
                <a:latin typeface="Microsoft Sans Serif"/>
                <a:cs typeface="Microsoft Sans Serif"/>
              </a:rPr>
              <a:t>excede </a:t>
            </a:r>
            <a:r>
              <a:rPr sz="700" spc="-5" dirty="0">
                <a:latin typeface="Microsoft Sans Serif"/>
                <a:cs typeface="Microsoft Sans Serif"/>
              </a:rPr>
              <a:t>ese </a:t>
            </a:r>
            <a:r>
              <a:rPr sz="700" spc="30" dirty="0">
                <a:latin typeface="Microsoft Sans Serif"/>
                <a:cs typeface="Microsoft Sans Serif"/>
              </a:rPr>
              <a:t>tiempo, </a:t>
            </a:r>
            <a:r>
              <a:rPr sz="700" spc="-175" dirty="0">
                <a:latin typeface="Microsoft Sans Serif"/>
                <a:cs typeface="Microsoft Sans Serif"/>
              </a:rPr>
              <a:t> </a:t>
            </a:r>
            <a:r>
              <a:rPr sz="700" spc="10" dirty="0">
                <a:latin typeface="Microsoft Sans Serif"/>
                <a:cs typeface="Microsoft Sans Serif"/>
              </a:rPr>
              <a:t>el </a:t>
            </a:r>
            <a:r>
              <a:rPr sz="700" spc="30" dirty="0">
                <a:latin typeface="Microsoft Sans Serif"/>
                <a:cs typeface="Microsoft Sans Serif"/>
              </a:rPr>
              <a:t>generador </a:t>
            </a:r>
            <a:r>
              <a:rPr sz="700" spc="25" dirty="0">
                <a:latin typeface="Microsoft Sans Serif"/>
                <a:cs typeface="Microsoft Sans Serif"/>
              </a:rPr>
              <a:t>perderá </a:t>
            </a:r>
            <a:r>
              <a:rPr sz="700" spc="10" dirty="0">
                <a:latin typeface="Microsoft Sans Serif"/>
                <a:cs typeface="Microsoft Sans Serif"/>
              </a:rPr>
              <a:t>el </a:t>
            </a:r>
            <a:r>
              <a:rPr sz="700" spc="25" dirty="0">
                <a:latin typeface="Microsoft Sans Serif"/>
                <a:cs typeface="Microsoft Sans Serif"/>
              </a:rPr>
              <a:t>sincronismo </a:t>
            </a:r>
            <a:r>
              <a:rPr sz="700" spc="40" dirty="0">
                <a:latin typeface="Microsoft Sans Serif"/>
                <a:cs typeface="Microsoft Sans Serif"/>
              </a:rPr>
              <a:t>por </a:t>
            </a:r>
            <a:r>
              <a:rPr sz="700" spc="20" dirty="0">
                <a:latin typeface="Microsoft Sans Serif"/>
                <a:cs typeface="Microsoft Sans Serif"/>
              </a:rPr>
              <a:t>“deslizamiento de </a:t>
            </a:r>
            <a:r>
              <a:rPr sz="700" spc="40" dirty="0">
                <a:latin typeface="Microsoft Sans Serif"/>
                <a:cs typeface="Microsoft Sans Serif"/>
              </a:rPr>
              <a:t>un </a:t>
            </a:r>
            <a:r>
              <a:rPr sz="700" spc="20" dirty="0">
                <a:latin typeface="Microsoft Sans Serif"/>
                <a:cs typeface="Microsoft Sans Serif"/>
              </a:rPr>
              <a:t>polo”. </a:t>
            </a:r>
            <a:r>
              <a:rPr sz="700" dirty="0">
                <a:latin typeface="Microsoft Sans Serif"/>
                <a:cs typeface="Microsoft Sans Serif"/>
              </a:rPr>
              <a:t>Para </a:t>
            </a:r>
            <a:r>
              <a:rPr sz="700" spc="5" dirty="0">
                <a:latin typeface="Microsoft Sans Serif"/>
                <a:cs typeface="Microsoft Sans Serif"/>
              </a:rPr>
              <a:t> </a:t>
            </a:r>
            <a:r>
              <a:rPr sz="700" spc="10" dirty="0">
                <a:latin typeface="Microsoft Sans Serif"/>
                <a:cs typeface="Microsoft Sans Serif"/>
              </a:rPr>
              <a:t>esta </a:t>
            </a:r>
            <a:r>
              <a:rPr sz="700" spc="20" dirty="0">
                <a:latin typeface="Microsoft Sans Serif"/>
                <a:cs typeface="Microsoft Sans Serif"/>
              </a:rPr>
              <a:t>condición, </a:t>
            </a:r>
            <a:r>
              <a:rPr sz="700" spc="-5" dirty="0">
                <a:latin typeface="Microsoft Sans Serif"/>
                <a:cs typeface="Microsoft Sans Serif"/>
              </a:rPr>
              <a:t>se </a:t>
            </a:r>
            <a:r>
              <a:rPr sz="700" spc="20" dirty="0">
                <a:latin typeface="Microsoft Sans Serif"/>
                <a:cs typeface="Microsoft Sans Serif"/>
              </a:rPr>
              <a:t>debe </a:t>
            </a:r>
            <a:r>
              <a:rPr sz="700" spc="15" dirty="0">
                <a:latin typeface="Microsoft Sans Serif"/>
                <a:cs typeface="Microsoft Sans Serif"/>
              </a:rPr>
              <a:t>desconectar </a:t>
            </a:r>
            <a:r>
              <a:rPr sz="700" spc="10" dirty="0">
                <a:latin typeface="Microsoft Sans Serif"/>
                <a:cs typeface="Microsoft Sans Serif"/>
              </a:rPr>
              <a:t>el </a:t>
            </a:r>
            <a:r>
              <a:rPr sz="700" spc="30" dirty="0">
                <a:latin typeface="Microsoft Sans Serif"/>
                <a:cs typeface="Microsoft Sans Serif"/>
              </a:rPr>
              <a:t>generador </a:t>
            </a:r>
            <a:r>
              <a:rPr sz="700" spc="25" dirty="0">
                <a:latin typeface="Microsoft Sans Serif"/>
                <a:cs typeface="Microsoft Sans Serif"/>
              </a:rPr>
              <a:t>para </a:t>
            </a:r>
            <a:r>
              <a:rPr sz="700" spc="20" dirty="0">
                <a:latin typeface="Microsoft Sans Serif"/>
                <a:cs typeface="Microsoft Sans Serif"/>
              </a:rPr>
              <a:t>evitar daños </a:t>
            </a:r>
            <a:r>
              <a:rPr sz="700" spc="40" dirty="0">
                <a:latin typeface="Microsoft Sans Serif"/>
                <a:cs typeface="Microsoft Sans Serif"/>
              </a:rPr>
              <a:t>por </a:t>
            </a:r>
            <a:r>
              <a:rPr sz="700" spc="45" dirty="0">
                <a:latin typeface="Microsoft Sans Serif"/>
                <a:cs typeface="Microsoft Sans Serif"/>
              </a:rPr>
              <a:t> </a:t>
            </a:r>
            <a:r>
              <a:rPr sz="700" spc="30" dirty="0">
                <a:latin typeface="Microsoft Sans Serif"/>
                <a:cs typeface="Microsoft Sans Serif"/>
              </a:rPr>
              <a:t>torsión </a:t>
            </a:r>
            <a:r>
              <a:rPr sz="700" spc="20" dirty="0">
                <a:latin typeface="Microsoft Sans Serif"/>
                <a:cs typeface="Microsoft Sans Serif"/>
              </a:rPr>
              <a:t>del </a:t>
            </a:r>
            <a:r>
              <a:rPr sz="700" spc="5" dirty="0">
                <a:latin typeface="Microsoft Sans Serif"/>
                <a:cs typeface="Microsoft Sans Serif"/>
              </a:rPr>
              <a:t>eje. </a:t>
            </a:r>
            <a:r>
              <a:rPr sz="700" spc="-10" dirty="0">
                <a:latin typeface="Microsoft Sans Serif"/>
                <a:cs typeface="Microsoft Sans Serif"/>
              </a:rPr>
              <a:t>La </a:t>
            </a:r>
            <a:r>
              <a:rPr sz="700" spc="25" dirty="0">
                <a:latin typeface="Microsoft Sans Serif"/>
                <a:cs typeface="Microsoft Sans Serif"/>
              </a:rPr>
              <a:t>protección </a:t>
            </a:r>
            <a:r>
              <a:rPr sz="700" spc="30" dirty="0">
                <a:latin typeface="Microsoft Sans Serif"/>
                <a:cs typeface="Microsoft Sans Serif"/>
              </a:rPr>
              <a:t>fuera </a:t>
            </a:r>
            <a:r>
              <a:rPr sz="700" spc="20" dirty="0">
                <a:latin typeface="Microsoft Sans Serif"/>
                <a:cs typeface="Microsoft Sans Serif"/>
              </a:rPr>
              <a:t>de sincronismo, </a:t>
            </a:r>
            <a:r>
              <a:rPr sz="700" spc="30" dirty="0">
                <a:latin typeface="Microsoft Sans Serif"/>
                <a:cs typeface="Microsoft Sans Serif"/>
              </a:rPr>
              <a:t>también </a:t>
            </a:r>
            <a:r>
              <a:rPr sz="700" spc="20" dirty="0">
                <a:latin typeface="Microsoft Sans Serif"/>
                <a:cs typeface="Microsoft Sans Serif"/>
              </a:rPr>
              <a:t>llamada </a:t>
            </a:r>
            <a:r>
              <a:rPr sz="700" spc="25" dirty="0">
                <a:latin typeface="Microsoft Sans Serif"/>
                <a:cs typeface="Microsoft Sans Serif"/>
              </a:rPr>
              <a:t> protección </a:t>
            </a:r>
            <a:r>
              <a:rPr sz="700" spc="20" dirty="0">
                <a:latin typeface="Microsoft Sans Serif"/>
                <a:cs typeface="Microsoft Sans Serif"/>
              </a:rPr>
              <a:t>de </a:t>
            </a:r>
            <a:r>
              <a:rPr sz="700" spc="25" dirty="0">
                <a:latin typeface="Microsoft Sans Serif"/>
                <a:cs typeface="Microsoft Sans Serif"/>
              </a:rPr>
              <a:t>pérdida </a:t>
            </a:r>
            <a:r>
              <a:rPr sz="700" spc="20" dirty="0">
                <a:latin typeface="Microsoft Sans Serif"/>
                <a:cs typeface="Microsoft Sans Serif"/>
              </a:rPr>
              <a:t>de </a:t>
            </a:r>
            <a:r>
              <a:rPr sz="700" spc="25" dirty="0">
                <a:latin typeface="Microsoft Sans Serif"/>
                <a:cs typeface="Microsoft Sans Serif"/>
              </a:rPr>
              <a:t>sincronismo </a:t>
            </a:r>
            <a:r>
              <a:rPr sz="700" spc="-10" dirty="0">
                <a:latin typeface="Microsoft Sans Serif"/>
                <a:cs typeface="Microsoft Sans Serif"/>
              </a:rPr>
              <a:t>(78), </a:t>
            </a:r>
            <a:r>
              <a:rPr sz="700" spc="-5" dirty="0">
                <a:latin typeface="Microsoft Sans Serif"/>
                <a:cs typeface="Microsoft Sans Serif"/>
              </a:rPr>
              <a:t>se </a:t>
            </a:r>
            <a:r>
              <a:rPr sz="700" spc="10" dirty="0">
                <a:latin typeface="Microsoft Sans Serif"/>
                <a:cs typeface="Microsoft Sans Serif"/>
              </a:rPr>
              <a:t>aplica </a:t>
            </a:r>
            <a:r>
              <a:rPr sz="700" spc="25" dirty="0">
                <a:latin typeface="Microsoft Sans Serif"/>
                <a:cs typeface="Microsoft Sans Serif"/>
              </a:rPr>
              <a:t>típicamente </a:t>
            </a:r>
            <a:r>
              <a:rPr sz="700" spc="20" dirty="0">
                <a:latin typeface="Microsoft Sans Serif"/>
                <a:cs typeface="Microsoft Sans Serif"/>
              </a:rPr>
              <a:t>en </a:t>
            </a:r>
            <a:r>
              <a:rPr sz="700" spc="25" dirty="0">
                <a:latin typeface="Microsoft Sans Serif"/>
                <a:cs typeface="Microsoft Sans Serif"/>
              </a:rPr>
              <a:t> generadores grandes para </a:t>
            </a:r>
            <a:r>
              <a:rPr sz="700" spc="20" dirty="0">
                <a:latin typeface="Microsoft Sans Serif"/>
                <a:cs typeface="Microsoft Sans Serif"/>
              </a:rPr>
              <a:t>dispararlos, </a:t>
            </a:r>
            <a:r>
              <a:rPr sz="700" spc="30" dirty="0">
                <a:latin typeface="Microsoft Sans Serif"/>
                <a:cs typeface="Microsoft Sans Serif"/>
              </a:rPr>
              <a:t>protegiéndolos </a:t>
            </a:r>
            <a:r>
              <a:rPr sz="700" dirty="0">
                <a:latin typeface="Microsoft Sans Serif"/>
                <a:cs typeface="Microsoft Sans Serif"/>
              </a:rPr>
              <a:t>así </a:t>
            </a:r>
            <a:r>
              <a:rPr sz="700" spc="20" dirty="0">
                <a:latin typeface="Microsoft Sans Serif"/>
                <a:cs typeface="Microsoft Sans Serif"/>
              </a:rPr>
              <a:t>del </a:t>
            </a:r>
            <a:r>
              <a:rPr sz="700" spc="30" dirty="0">
                <a:latin typeface="Microsoft Sans Serif"/>
                <a:cs typeface="Microsoft Sans Serif"/>
              </a:rPr>
              <a:t>daño </a:t>
            </a:r>
            <a:r>
              <a:rPr sz="700" spc="40" dirty="0">
                <a:latin typeface="Microsoft Sans Serif"/>
                <a:cs typeface="Microsoft Sans Serif"/>
              </a:rPr>
              <a:t>por </a:t>
            </a:r>
            <a:r>
              <a:rPr sz="700" spc="45" dirty="0">
                <a:latin typeface="Microsoft Sans Serif"/>
                <a:cs typeface="Microsoft Sans Serif"/>
              </a:rPr>
              <a:t> </a:t>
            </a:r>
            <a:r>
              <a:rPr sz="700" spc="30" dirty="0">
                <a:latin typeface="Microsoft Sans Serif"/>
                <a:cs typeface="Microsoft Sans Serif"/>
              </a:rPr>
              <a:t>torsión</a:t>
            </a:r>
            <a:r>
              <a:rPr sz="700" spc="-5" dirty="0">
                <a:latin typeface="Microsoft Sans Serif"/>
                <a:cs typeface="Microsoft Sans Serif"/>
              </a:rPr>
              <a:t> </a:t>
            </a:r>
            <a:r>
              <a:rPr sz="700" spc="20" dirty="0">
                <a:latin typeface="Microsoft Sans Serif"/>
                <a:cs typeface="Microsoft Sans Serif"/>
              </a:rPr>
              <a:t>del</a:t>
            </a:r>
            <a:r>
              <a:rPr sz="700" spc="-5" dirty="0">
                <a:latin typeface="Microsoft Sans Serif"/>
                <a:cs typeface="Microsoft Sans Serif"/>
              </a:rPr>
              <a:t> </a:t>
            </a:r>
            <a:r>
              <a:rPr sz="700" spc="10" dirty="0">
                <a:latin typeface="Microsoft Sans Serif"/>
                <a:cs typeface="Microsoft Sans Serif"/>
              </a:rPr>
              <a:t>eje</a:t>
            </a:r>
            <a:r>
              <a:rPr sz="700" spc="-5" dirty="0">
                <a:latin typeface="Microsoft Sans Serif"/>
                <a:cs typeface="Microsoft Sans Serif"/>
              </a:rPr>
              <a:t> </a:t>
            </a:r>
            <a:r>
              <a:rPr sz="700" spc="5" dirty="0">
                <a:latin typeface="Microsoft Sans Serif"/>
                <a:cs typeface="Microsoft Sans Serif"/>
              </a:rPr>
              <a:t>y</a:t>
            </a:r>
            <a:r>
              <a:rPr sz="700" spc="-5" dirty="0">
                <a:latin typeface="Microsoft Sans Serif"/>
                <a:cs typeface="Microsoft Sans Serif"/>
              </a:rPr>
              <a:t> </a:t>
            </a:r>
            <a:r>
              <a:rPr sz="700" spc="25" dirty="0">
                <a:latin typeface="Microsoft Sans Serif"/>
                <a:cs typeface="Microsoft Sans Serif"/>
              </a:rPr>
              <a:t>evitando</a:t>
            </a:r>
            <a:r>
              <a:rPr sz="700" spc="-5" dirty="0">
                <a:latin typeface="Microsoft Sans Serif"/>
                <a:cs typeface="Microsoft Sans Serif"/>
              </a:rPr>
              <a:t> </a:t>
            </a:r>
            <a:r>
              <a:rPr sz="700" spc="40" dirty="0">
                <a:latin typeface="Microsoft Sans Serif"/>
                <a:cs typeface="Microsoft Sans Serif"/>
              </a:rPr>
              <a:t>un</a:t>
            </a:r>
            <a:r>
              <a:rPr sz="700" spc="-5" dirty="0">
                <a:latin typeface="Microsoft Sans Serif"/>
                <a:cs typeface="Microsoft Sans Serif"/>
              </a:rPr>
              <a:t> </a:t>
            </a:r>
            <a:r>
              <a:rPr sz="700" spc="25" dirty="0">
                <a:latin typeface="Microsoft Sans Serif"/>
                <a:cs typeface="Microsoft Sans Serif"/>
              </a:rPr>
              <a:t>evento</a:t>
            </a:r>
            <a:r>
              <a:rPr sz="700" spc="-5" dirty="0">
                <a:latin typeface="Microsoft Sans Serif"/>
                <a:cs typeface="Microsoft Sans Serif"/>
              </a:rPr>
              <a:t> </a:t>
            </a:r>
            <a:r>
              <a:rPr sz="700" spc="20" dirty="0">
                <a:latin typeface="Microsoft Sans Serif"/>
                <a:cs typeface="Microsoft Sans Serif"/>
              </a:rPr>
              <a:t>de</a:t>
            </a:r>
            <a:r>
              <a:rPr sz="700" spc="-5" dirty="0">
                <a:latin typeface="Microsoft Sans Serif"/>
                <a:cs typeface="Microsoft Sans Serif"/>
              </a:rPr>
              <a:t> </a:t>
            </a:r>
            <a:r>
              <a:rPr sz="700" dirty="0">
                <a:latin typeface="Microsoft Sans Serif"/>
                <a:cs typeface="Microsoft Sans Serif"/>
              </a:rPr>
              <a:t>cascada</a:t>
            </a:r>
            <a:r>
              <a:rPr sz="700" spc="-5" dirty="0">
                <a:latin typeface="Microsoft Sans Serif"/>
                <a:cs typeface="Microsoft Sans Serif"/>
              </a:rPr>
              <a:t> </a:t>
            </a:r>
            <a:r>
              <a:rPr sz="700" spc="20" dirty="0">
                <a:latin typeface="Microsoft Sans Serif"/>
                <a:cs typeface="Microsoft Sans Serif"/>
              </a:rPr>
              <a:t>del</a:t>
            </a:r>
            <a:r>
              <a:rPr sz="700" dirty="0">
                <a:latin typeface="Microsoft Sans Serif"/>
                <a:cs typeface="Microsoft Sans Serif"/>
              </a:rPr>
              <a:t> </a:t>
            </a:r>
            <a:r>
              <a:rPr sz="700" spc="15" dirty="0">
                <a:latin typeface="Microsoft Sans Serif"/>
                <a:cs typeface="Microsoft Sans Serif"/>
              </a:rPr>
              <a:t>sistema</a:t>
            </a:r>
            <a:r>
              <a:rPr sz="700" spc="-5" dirty="0">
                <a:latin typeface="Microsoft Sans Serif"/>
                <a:cs typeface="Microsoft Sans Serif"/>
              </a:rPr>
              <a:t> </a:t>
            </a:r>
            <a:r>
              <a:rPr sz="700" spc="15" dirty="0">
                <a:latin typeface="Microsoft Sans Serif"/>
                <a:cs typeface="Microsoft Sans Serif"/>
              </a:rPr>
              <a:t>[5].</a:t>
            </a:r>
            <a:endParaRPr sz="700">
              <a:latin typeface="Microsoft Sans Serif"/>
              <a:cs typeface="Microsoft Sans Serif"/>
            </a:endParaRPr>
          </a:p>
        </p:txBody>
      </p:sp>
      <p:sp>
        <p:nvSpPr>
          <p:cNvPr id="89" name="object 89"/>
          <p:cNvSpPr txBox="1"/>
          <p:nvPr/>
        </p:nvSpPr>
        <p:spPr>
          <a:xfrm>
            <a:off x="1415216" y="1181593"/>
            <a:ext cx="7420790" cy="122431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sz="700" spc="-10" dirty="0">
                <a:latin typeface="Microsoft Sans Serif"/>
                <a:cs typeface="Microsoft Sans Serif"/>
              </a:rPr>
              <a:t>B.</a:t>
            </a:r>
            <a:r>
              <a:rPr sz="700" spc="-35" dirty="0">
                <a:latin typeface="Microsoft Sans Serif"/>
                <a:cs typeface="Microsoft Sans Serif"/>
              </a:rPr>
              <a:t> </a:t>
            </a:r>
            <a:r>
              <a:rPr sz="700" spc="25" dirty="0">
                <a:latin typeface="Microsoft Sans Serif"/>
                <a:cs typeface="Microsoft Sans Serif"/>
              </a:rPr>
              <a:t>Inestabilidad</a:t>
            </a:r>
            <a:r>
              <a:rPr sz="700" spc="-30" dirty="0">
                <a:latin typeface="Microsoft Sans Serif"/>
                <a:cs typeface="Microsoft Sans Serif"/>
              </a:rPr>
              <a:t> </a:t>
            </a:r>
            <a:r>
              <a:rPr sz="700" spc="30" dirty="0">
                <a:latin typeface="Microsoft Sans Serif"/>
                <a:cs typeface="Microsoft Sans Serif"/>
              </a:rPr>
              <a:t>transitoria</a:t>
            </a:r>
            <a:endParaRPr sz="700">
              <a:latin typeface="Microsoft Sans Serif"/>
              <a:cs typeface="Microsoft Sans Serif"/>
            </a:endParaRPr>
          </a:p>
          <a:p>
            <a:pPr marL="12700" marR="5080" indent="153670">
              <a:lnSpc>
                <a:spcPct val="154100"/>
              </a:lnSpc>
              <a:spcBef>
                <a:spcPts val="225"/>
              </a:spcBef>
            </a:pPr>
            <a:r>
              <a:rPr sz="650" spc="-10" dirty="0">
                <a:latin typeface="Microsoft Sans Serif"/>
                <a:cs typeface="Microsoft Sans Serif"/>
              </a:rPr>
              <a:t>La </a:t>
            </a:r>
            <a:r>
              <a:rPr sz="650" spc="20" dirty="0">
                <a:latin typeface="Microsoft Sans Serif"/>
                <a:cs typeface="Microsoft Sans Serif"/>
              </a:rPr>
              <a:t>inestabilidad del </a:t>
            </a:r>
            <a:r>
              <a:rPr sz="650" spc="25" dirty="0">
                <a:latin typeface="Microsoft Sans Serif"/>
                <a:cs typeface="Microsoft Sans Serif"/>
              </a:rPr>
              <a:t>ángulo </a:t>
            </a:r>
            <a:r>
              <a:rPr sz="650" spc="20" dirty="0">
                <a:latin typeface="Microsoft Sans Serif"/>
                <a:cs typeface="Microsoft Sans Serif"/>
              </a:rPr>
              <a:t>de </a:t>
            </a:r>
            <a:r>
              <a:rPr sz="650" spc="5" dirty="0">
                <a:latin typeface="Microsoft Sans Serif"/>
                <a:cs typeface="Microsoft Sans Serif"/>
              </a:rPr>
              <a:t>fase </a:t>
            </a:r>
            <a:r>
              <a:rPr sz="650" spc="20" dirty="0">
                <a:latin typeface="Microsoft Sans Serif"/>
                <a:cs typeface="Microsoft Sans Serif"/>
              </a:rPr>
              <a:t>del </a:t>
            </a:r>
            <a:r>
              <a:rPr sz="650" spc="15" dirty="0">
                <a:latin typeface="Microsoft Sans Serif"/>
                <a:cs typeface="Microsoft Sans Serif"/>
              </a:rPr>
              <a:t>voltaje </a:t>
            </a:r>
            <a:r>
              <a:rPr sz="650" spc="30" dirty="0">
                <a:latin typeface="Microsoft Sans Serif"/>
                <a:cs typeface="Microsoft Sans Serif"/>
              </a:rPr>
              <a:t>también </a:t>
            </a:r>
            <a:r>
              <a:rPr sz="650" spc="25" dirty="0">
                <a:latin typeface="Microsoft Sans Serif"/>
                <a:cs typeface="Microsoft Sans Serif"/>
              </a:rPr>
              <a:t>puede </a:t>
            </a:r>
            <a:r>
              <a:rPr sz="650" spc="30" dirty="0">
                <a:latin typeface="Microsoft Sans Serif"/>
                <a:cs typeface="Microsoft Sans Serif"/>
              </a:rPr>
              <a:t>ocurrir </a:t>
            </a:r>
            <a:r>
              <a:rPr sz="650" spc="25" dirty="0">
                <a:latin typeface="Microsoft Sans Serif"/>
                <a:cs typeface="Microsoft Sans Serif"/>
              </a:rPr>
              <a:t>debido </a:t>
            </a:r>
            <a:r>
              <a:rPr sz="650" dirty="0">
                <a:latin typeface="Microsoft Sans Serif"/>
                <a:cs typeface="Microsoft Sans Serif"/>
              </a:rPr>
              <a:t>a </a:t>
            </a:r>
            <a:r>
              <a:rPr sz="650" spc="-160" dirty="0">
                <a:latin typeface="Microsoft Sans Serif"/>
                <a:cs typeface="Microsoft Sans Serif"/>
              </a:rPr>
              <a:t> </a:t>
            </a:r>
            <a:r>
              <a:rPr sz="650" spc="10" dirty="0">
                <a:latin typeface="Microsoft Sans Serif"/>
                <a:cs typeface="Microsoft Sans Serif"/>
              </a:rPr>
              <a:t>fallas </a:t>
            </a:r>
            <a:r>
              <a:rPr sz="650" spc="20" dirty="0">
                <a:latin typeface="Microsoft Sans Serif"/>
                <a:cs typeface="Microsoft Sans Serif"/>
              </a:rPr>
              <a:t>del </a:t>
            </a:r>
            <a:r>
              <a:rPr sz="650" spc="15" dirty="0">
                <a:latin typeface="Microsoft Sans Serif"/>
                <a:cs typeface="Microsoft Sans Serif"/>
              </a:rPr>
              <a:t>sistema </a:t>
            </a:r>
            <a:r>
              <a:rPr sz="650" spc="20" dirty="0">
                <a:latin typeface="Microsoft Sans Serif"/>
                <a:cs typeface="Microsoft Sans Serif"/>
              </a:rPr>
              <a:t>de </a:t>
            </a:r>
            <a:r>
              <a:rPr sz="650" spc="25" dirty="0">
                <a:latin typeface="Microsoft Sans Serif"/>
                <a:cs typeface="Microsoft Sans Serif"/>
              </a:rPr>
              <a:t>transmisión que </a:t>
            </a:r>
            <a:r>
              <a:rPr sz="650" spc="-5" dirty="0">
                <a:latin typeface="Microsoft Sans Serif"/>
                <a:cs typeface="Microsoft Sans Serif"/>
              </a:rPr>
              <a:t>se </a:t>
            </a:r>
            <a:r>
              <a:rPr sz="650" spc="25" dirty="0">
                <a:latin typeface="Microsoft Sans Serif"/>
                <a:cs typeface="Microsoft Sans Serif"/>
              </a:rPr>
              <a:t>eliminan lentamente. </a:t>
            </a:r>
            <a:r>
              <a:rPr sz="650" spc="15" dirty="0">
                <a:latin typeface="Microsoft Sans Serif"/>
                <a:cs typeface="Microsoft Sans Serif"/>
              </a:rPr>
              <a:t>Llamada </a:t>
            </a:r>
            <a:r>
              <a:rPr sz="650" spc="20" dirty="0">
                <a:latin typeface="Microsoft Sans Serif"/>
                <a:cs typeface="Microsoft Sans Serif"/>
              </a:rPr>
              <a:t> inestabilidad </a:t>
            </a:r>
            <a:r>
              <a:rPr sz="650" spc="25" dirty="0">
                <a:latin typeface="Microsoft Sans Serif"/>
                <a:cs typeface="Microsoft Sans Serif"/>
              </a:rPr>
              <a:t>transitoria, ocurre </a:t>
            </a:r>
            <a:r>
              <a:rPr sz="650" spc="20" dirty="0">
                <a:latin typeface="Microsoft Sans Serif"/>
                <a:cs typeface="Microsoft Sans Serif"/>
              </a:rPr>
              <a:t>cuando </a:t>
            </a:r>
            <a:r>
              <a:rPr sz="650" spc="25" dirty="0">
                <a:latin typeface="Microsoft Sans Serif"/>
                <a:cs typeface="Microsoft Sans Serif"/>
              </a:rPr>
              <a:t>una </a:t>
            </a:r>
            <a:r>
              <a:rPr sz="650" spc="15" dirty="0">
                <a:latin typeface="Microsoft Sans Serif"/>
                <a:cs typeface="Microsoft Sans Serif"/>
              </a:rPr>
              <a:t>falla </a:t>
            </a:r>
            <a:r>
              <a:rPr sz="650" spc="20" dirty="0">
                <a:latin typeface="Microsoft Sans Serif"/>
                <a:cs typeface="Microsoft Sans Serif"/>
              </a:rPr>
              <a:t>en </a:t>
            </a:r>
            <a:r>
              <a:rPr sz="650" spc="10" dirty="0">
                <a:latin typeface="Microsoft Sans Serif"/>
                <a:cs typeface="Microsoft Sans Serif"/>
              </a:rPr>
              <a:t>el </a:t>
            </a:r>
            <a:r>
              <a:rPr sz="650" spc="15" dirty="0">
                <a:latin typeface="Microsoft Sans Serif"/>
                <a:cs typeface="Microsoft Sans Serif"/>
              </a:rPr>
              <a:t>sistema </a:t>
            </a:r>
            <a:r>
              <a:rPr sz="650" spc="20" dirty="0">
                <a:latin typeface="Microsoft Sans Serif"/>
                <a:cs typeface="Microsoft Sans Serif"/>
              </a:rPr>
              <a:t>de </a:t>
            </a:r>
            <a:r>
              <a:rPr sz="650" spc="25" dirty="0">
                <a:latin typeface="Microsoft Sans Serif"/>
                <a:cs typeface="Microsoft Sans Serif"/>
              </a:rPr>
              <a:t>transmisión </a:t>
            </a:r>
            <a:r>
              <a:rPr sz="650" spc="30" dirty="0">
                <a:latin typeface="Microsoft Sans Serif"/>
                <a:cs typeface="Microsoft Sans Serif"/>
              </a:rPr>
              <a:t> </a:t>
            </a:r>
            <a:r>
              <a:rPr sz="650" spc="5" dirty="0">
                <a:latin typeface="Microsoft Sans Serif"/>
                <a:cs typeface="Microsoft Sans Serif"/>
              </a:rPr>
              <a:t>cerca</a:t>
            </a:r>
            <a:r>
              <a:rPr sz="650" spc="-5" dirty="0">
                <a:latin typeface="Microsoft Sans Serif"/>
                <a:cs typeface="Microsoft Sans Serif"/>
              </a:rPr>
              <a:t> </a:t>
            </a:r>
            <a:r>
              <a:rPr sz="650" spc="20" dirty="0">
                <a:latin typeface="Microsoft Sans Serif"/>
                <a:cs typeface="Microsoft Sans Serif"/>
              </a:rPr>
              <a:t>de</a:t>
            </a:r>
            <a:r>
              <a:rPr sz="650" dirty="0">
                <a:latin typeface="Microsoft Sans Serif"/>
                <a:cs typeface="Microsoft Sans Serif"/>
              </a:rPr>
              <a:t> </a:t>
            </a:r>
            <a:r>
              <a:rPr sz="650" spc="10" dirty="0">
                <a:latin typeface="Microsoft Sans Serif"/>
                <a:cs typeface="Microsoft Sans Serif"/>
              </a:rPr>
              <a:t>la</a:t>
            </a:r>
            <a:r>
              <a:rPr sz="650" dirty="0">
                <a:latin typeface="Microsoft Sans Serif"/>
                <a:cs typeface="Microsoft Sans Serif"/>
              </a:rPr>
              <a:t> </a:t>
            </a:r>
            <a:r>
              <a:rPr sz="650" spc="25" dirty="0">
                <a:latin typeface="Microsoft Sans Serif"/>
                <a:cs typeface="Microsoft Sans Serif"/>
              </a:rPr>
              <a:t>planta</a:t>
            </a:r>
            <a:r>
              <a:rPr sz="650" dirty="0">
                <a:latin typeface="Microsoft Sans Serif"/>
                <a:cs typeface="Microsoft Sans Serif"/>
              </a:rPr>
              <a:t> </a:t>
            </a:r>
            <a:r>
              <a:rPr sz="650" spc="25" dirty="0">
                <a:latin typeface="Microsoft Sans Serif"/>
                <a:cs typeface="Microsoft Sans Serif"/>
              </a:rPr>
              <a:t>generadora</a:t>
            </a:r>
            <a:r>
              <a:rPr sz="650" spc="-5" dirty="0">
                <a:latin typeface="Microsoft Sans Serif"/>
                <a:cs typeface="Microsoft Sans Serif"/>
              </a:rPr>
              <a:t> </a:t>
            </a:r>
            <a:r>
              <a:rPr sz="650" spc="35" dirty="0">
                <a:latin typeface="Microsoft Sans Serif"/>
                <a:cs typeface="Microsoft Sans Serif"/>
              </a:rPr>
              <a:t>no</a:t>
            </a:r>
            <a:r>
              <a:rPr sz="650" dirty="0">
                <a:latin typeface="Microsoft Sans Serif"/>
                <a:cs typeface="Microsoft Sans Serif"/>
              </a:rPr>
              <a:t> </a:t>
            </a:r>
            <a:r>
              <a:rPr sz="650" spc="-5" dirty="0">
                <a:latin typeface="Microsoft Sans Serif"/>
                <a:cs typeface="Microsoft Sans Serif"/>
              </a:rPr>
              <a:t>se</a:t>
            </a:r>
            <a:r>
              <a:rPr sz="650" dirty="0">
                <a:latin typeface="Microsoft Sans Serif"/>
                <a:cs typeface="Microsoft Sans Serif"/>
              </a:rPr>
              <a:t> </a:t>
            </a:r>
            <a:r>
              <a:rPr sz="650" spc="15" dirty="0">
                <a:latin typeface="Microsoft Sans Serif"/>
                <a:cs typeface="Microsoft Sans Serif"/>
              </a:rPr>
              <a:t>soluciona</a:t>
            </a:r>
            <a:r>
              <a:rPr sz="650" dirty="0">
                <a:latin typeface="Microsoft Sans Serif"/>
                <a:cs typeface="Microsoft Sans Serif"/>
              </a:rPr>
              <a:t> </a:t>
            </a:r>
            <a:r>
              <a:rPr sz="650" spc="15" dirty="0">
                <a:latin typeface="Microsoft Sans Serif"/>
                <a:cs typeface="Microsoft Sans Serif"/>
              </a:rPr>
              <a:t>con</a:t>
            </a:r>
            <a:r>
              <a:rPr sz="650" spc="-5" dirty="0">
                <a:latin typeface="Microsoft Sans Serif"/>
                <a:cs typeface="Microsoft Sans Serif"/>
              </a:rPr>
              <a:t> </a:t>
            </a:r>
            <a:r>
              <a:rPr sz="650" spc="10" dirty="0">
                <a:latin typeface="Microsoft Sans Serif"/>
                <a:cs typeface="Microsoft Sans Serif"/>
              </a:rPr>
              <a:t>la</a:t>
            </a:r>
            <a:r>
              <a:rPr sz="650" dirty="0">
                <a:latin typeface="Microsoft Sans Serif"/>
                <a:cs typeface="Microsoft Sans Serif"/>
              </a:rPr>
              <a:t> </a:t>
            </a:r>
            <a:r>
              <a:rPr sz="650" spc="20" dirty="0">
                <a:latin typeface="Microsoft Sans Serif"/>
                <a:cs typeface="Microsoft Sans Serif"/>
              </a:rPr>
              <a:t>suficiente</a:t>
            </a:r>
            <a:r>
              <a:rPr sz="650" dirty="0">
                <a:latin typeface="Microsoft Sans Serif"/>
                <a:cs typeface="Microsoft Sans Serif"/>
              </a:rPr>
              <a:t> </a:t>
            </a:r>
            <a:r>
              <a:rPr sz="650" spc="15" dirty="0">
                <a:latin typeface="Microsoft Sans Serif"/>
                <a:cs typeface="Microsoft Sans Serif"/>
              </a:rPr>
              <a:t>rapidez</a:t>
            </a:r>
            <a:r>
              <a:rPr sz="650" dirty="0">
                <a:latin typeface="Microsoft Sans Serif"/>
                <a:cs typeface="Microsoft Sans Serif"/>
              </a:rPr>
              <a:t> </a:t>
            </a:r>
            <a:r>
              <a:rPr sz="650" spc="20" dirty="0">
                <a:latin typeface="Microsoft Sans Serif"/>
                <a:cs typeface="Microsoft Sans Serif"/>
              </a:rPr>
              <a:t>para</a:t>
            </a:r>
            <a:r>
              <a:rPr sz="650" spc="-5" dirty="0">
                <a:latin typeface="Microsoft Sans Serif"/>
                <a:cs typeface="Microsoft Sans Serif"/>
              </a:rPr>
              <a:t> </a:t>
            </a:r>
            <a:r>
              <a:rPr sz="650" spc="20" dirty="0">
                <a:latin typeface="Microsoft Sans Serif"/>
                <a:cs typeface="Microsoft Sans Serif"/>
              </a:rPr>
              <a:t>evitar </a:t>
            </a:r>
            <a:r>
              <a:rPr sz="650" spc="25" dirty="0">
                <a:latin typeface="Microsoft Sans Serif"/>
                <a:cs typeface="Microsoft Sans Serif"/>
              </a:rPr>
              <a:t> </a:t>
            </a:r>
            <a:r>
              <a:rPr sz="650" spc="40" dirty="0">
                <a:latin typeface="Microsoft Sans Serif"/>
                <a:cs typeface="Microsoft Sans Serif"/>
              </a:rPr>
              <a:t>un </a:t>
            </a:r>
            <a:r>
              <a:rPr sz="650" spc="20" dirty="0">
                <a:latin typeface="Microsoft Sans Serif"/>
                <a:cs typeface="Microsoft Sans Serif"/>
              </a:rPr>
              <a:t>desequilibrio </a:t>
            </a:r>
            <a:r>
              <a:rPr sz="650" spc="30" dirty="0">
                <a:latin typeface="Microsoft Sans Serif"/>
                <a:cs typeface="Microsoft Sans Serif"/>
              </a:rPr>
              <a:t>prolongado entre </a:t>
            </a:r>
            <a:r>
              <a:rPr sz="650" dirty="0">
                <a:latin typeface="Microsoft Sans Serif"/>
                <a:cs typeface="Microsoft Sans Serif"/>
              </a:rPr>
              <a:t>las </a:t>
            </a:r>
            <a:r>
              <a:rPr sz="650" spc="5" dirty="0">
                <a:latin typeface="Microsoft Sans Serif"/>
                <a:cs typeface="Microsoft Sans Serif"/>
              </a:rPr>
              <a:t>salidas </a:t>
            </a:r>
            <a:r>
              <a:rPr sz="650" spc="10" dirty="0">
                <a:latin typeface="Microsoft Sans Serif"/>
                <a:cs typeface="Microsoft Sans Serif"/>
              </a:rPr>
              <a:t>mecánicas </a:t>
            </a:r>
            <a:r>
              <a:rPr sz="650" spc="5" dirty="0">
                <a:latin typeface="Microsoft Sans Serif"/>
                <a:cs typeface="Microsoft Sans Serif"/>
              </a:rPr>
              <a:t>y </a:t>
            </a:r>
            <a:r>
              <a:rPr sz="650" spc="10" dirty="0">
                <a:latin typeface="Microsoft Sans Serif"/>
                <a:cs typeface="Microsoft Sans Serif"/>
              </a:rPr>
              <a:t>eléctricas </a:t>
            </a:r>
            <a:r>
              <a:rPr sz="650" spc="20" dirty="0">
                <a:latin typeface="Microsoft Sans Serif"/>
                <a:cs typeface="Microsoft Sans Serif"/>
              </a:rPr>
              <a:t>del </a:t>
            </a:r>
            <a:r>
              <a:rPr sz="650" spc="25" dirty="0">
                <a:latin typeface="Microsoft Sans Serif"/>
                <a:cs typeface="Microsoft Sans Serif"/>
              </a:rPr>
              <a:t> generador. </a:t>
            </a:r>
            <a:r>
              <a:rPr sz="650" spc="15" dirty="0">
                <a:latin typeface="Microsoft Sans Serif"/>
                <a:cs typeface="Microsoft Sans Serif"/>
              </a:rPr>
              <a:t>Una </a:t>
            </a:r>
            <a:r>
              <a:rPr sz="650" spc="20" dirty="0">
                <a:latin typeface="Microsoft Sans Serif"/>
                <a:cs typeface="Microsoft Sans Serif"/>
              </a:rPr>
              <a:t>inestabilidad </a:t>
            </a:r>
            <a:r>
              <a:rPr sz="650" spc="25" dirty="0">
                <a:latin typeface="Microsoft Sans Serif"/>
                <a:cs typeface="Microsoft Sans Serif"/>
              </a:rPr>
              <a:t>transitoria </a:t>
            </a:r>
            <a:r>
              <a:rPr sz="650" spc="20" dirty="0">
                <a:latin typeface="Microsoft Sans Serif"/>
                <a:cs typeface="Microsoft Sans Serif"/>
              </a:rPr>
              <a:t>inducida </a:t>
            </a:r>
            <a:r>
              <a:rPr sz="650" spc="40" dirty="0">
                <a:latin typeface="Microsoft Sans Serif"/>
                <a:cs typeface="Microsoft Sans Serif"/>
              </a:rPr>
              <a:t>por </a:t>
            </a:r>
            <a:r>
              <a:rPr sz="650" spc="10" dirty="0">
                <a:latin typeface="Microsoft Sans Serif"/>
                <a:cs typeface="Microsoft Sans Serif"/>
              </a:rPr>
              <a:t>fallas </a:t>
            </a:r>
            <a:r>
              <a:rPr sz="650" spc="35" dirty="0">
                <a:latin typeface="Microsoft Sans Serif"/>
                <a:cs typeface="Microsoft Sans Serif"/>
              </a:rPr>
              <a:t>no </a:t>
            </a:r>
            <a:r>
              <a:rPr sz="650" spc="20" dirty="0">
                <a:latin typeface="Microsoft Sans Serif"/>
                <a:cs typeface="Microsoft Sans Serif"/>
              </a:rPr>
              <a:t>ha </a:t>
            </a:r>
            <a:r>
              <a:rPr sz="650" spc="10" dirty="0">
                <a:latin typeface="Microsoft Sans Serif"/>
                <a:cs typeface="Microsoft Sans Serif"/>
              </a:rPr>
              <a:t>causado </a:t>
            </a:r>
            <a:r>
              <a:rPr sz="650" spc="35" dirty="0">
                <a:latin typeface="Microsoft Sans Serif"/>
                <a:cs typeface="Microsoft Sans Serif"/>
              </a:rPr>
              <a:t>ningún </a:t>
            </a:r>
            <a:r>
              <a:rPr sz="650" spc="-160" dirty="0">
                <a:latin typeface="Microsoft Sans Serif"/>
                <a:cs typeface="Microsoft Sans Serif"/>
              </a:rPr>
              <a:t> </a:t>
            </a:r>
            <a:r>
              <a:rPr sz="650" spc="25" dirty="0">
                <a:latin typeface="Microsoft Sans Serif"/>
                <a:cs typeface="Microsoft Sans Serif"/>
              </a:rPr>
              <a:t>apagón </a:t>
            </a:r>
            <a:r>
              <a:rPr sz="650" spc="35" dirty="0">
                <a:latin typeface="Microsoft Sans Serif"/>
                <a:cs typeface="Microsoft Sans Serif"/>
              </a:rPr>
              <a:t>importante </a:t>
            </a:r>
            <a:r>
              <a:rPr sz="650" spc="20" dirty="0">
                <a:latin typeface="Microsoft Sans Serif"/>
                <a:cs typeface="Microsoft Sans Serif"/>
              </a:rPr>
              <a:t>en </a:t>
            </a:r>
            <a:r>
              <a:rPr sz="650" spc="10" dirty="0">
                <a:latin typeface="Microsoft Sans Serif"/>
                <a:cs typeface="Microsoft Sans Serif"/>
              </a:rPr>
              <a:t>el </a:t>
            </a:r>
            <a:r>
              <a:rPr sz="650" spc="15" dirty="0">
                <a:latin typeface="Microsoft Sans Serif"/>
                <a:cs typeface="Microsoft Sans Serif"/>
              </a:rPr>
              <a:t>sistema </a:t>
            </a:r>
            <a:r>
              <a:rPr sz="650" spc="20" dirty="0">
                <a:latin typeface="Microsoft Sans Serif"/>
                <a:cs typeface="Microsoft Sans Serif"/>
              </a:rPr>
              <a:t>en </a:t>
            </a:r>
            <a:r>
              <a:rPr sz="650" spc="10" dirty="0">
                <a:latin typeface="Microsoft Sans Serif"/>
                <a:cs typeface="Microsoft Sans Serif"/>
              </a:rPr>
              <a:t>los </a:t>
            </a:r>
            <a:r>
              <a:rPr sz="650" spc="30" dirty="0">
                <a:latin typeface="Microsoft Sans Serif"/>
                <a:cs typeface="Microsoft Sans Serif"/>
              </a:rPr>
              <a:t>últimos </a:t>
            </a:r>
            <a:r>
              <a:rPr sz="650" spc="10" dirty="0">
                <a:latin typeface="Microsoft Sans Serif"/>
                <a:cs typeface="Microsoft Sans Serif"/>
              </a:rPr>
              <a:t>años; </a:t>
            </a:r>
            <a:r>
              <a:rPr sz="650" spc="15" dirty="0">
                <a:latin typeface="Microsoft Sans Serif"/>
                <a:cs typeface="Microsoft Sans Serif"/>
              </a:rPr>
              <a:t>sin </a:t>
            </a:r>
            <a:r>
              <a:rPr sz="650" spc="25" dirty="0">
                <a:latin typeface="Microsoft Sans Serif"/>
                <a:cs typeface="Microsoft Sans Serif"/>
              </a:rPr>
              <a:t>embargo, </a:t>
            </a:r>
            <a:r>
              <a:rPr sz="650" spc="10" dirty="0">
                <a:latin typeface="Microsoft Sans Serif"/>
                <a:cs typeface="Microsoft Sans Serif"/>
              </a:rPr>
              <a:t>los </a:t>
            </a:r>
            <a:r>
              <a:rPr sz="650" spc="15" dirty="0">
                <a:latin typeface="Microsoft Sans Serif"/>
                <a:cs typeface="Microsoft Sans Serif"/>
              </a:rPr>
              <a:t> </a:t>
            </a:r>
            <a:r>
              <a:rPr sz="650" spc="20" dirty="0">
                <a:latin typeface="Microsoft Sans Serif"/>
                <a:cs typeface="Microsoft Sans Serif"/>
              </a:rPr>
              <a:t>generadores </a:t>
            </a:r>
            <a:r>
              <a:rPr sz="650" spc="25" dirty="0">
                <a:latin typeface="Microsoft Sans Serif"/>
                <a:cs typeface="Microsoft Sans Serif"/>
              </a:rPr>
              <a:t>deben protegerse </a:t>
            </a:r>
            <a:r>
              <a:rPr sz="650" spc="20" dirty="0">
                <a:latin typeface="Microsoft Sans Serif"/>
                <a:cs typeface="Microsoft Sans Serif"/>
              </a:rPr>
              <a:t>de </a:t>
            </a:r>
            <a:r>
              <a:rPr sz="650" spc="10" dirty="0">
                <a:latin typeface="Microsoft Sans Serif"/>
                <a:cs typeface="Microsoft Sans Serif"/>
              </a:rPr>
              <a:t>los </a:t>
            </a:r>
            <a:r>
              <a:rPr sz="650" spc="15" dirty="0">
                <a:latin typeface="Microsoft Sans Serif"/>
                <a:cs typeface="Microsoft Sans Serif"/>
              </a:rPr>
              <a:t>daños </a:t>
            </a:r>
            <a:r>
              <a:rPr sz="650" spc="25" dirty="0">
                <a:latin typeface="Microsoft Sans Serif"/>
                <a:cs typeface="Microsoft Sans Serif"/>
              </a:rPr>
              <a:t>que pueden producirse </a:t>
            </a:r>
            <a:r>
              <a:rPr sz="650" spc="20" dirty="0">
                <a:latin typeface="Microsoft Sans Serif"/>
                <a:cs typeface="Microsoft Sans Serif"/>
              </a:rPr>
              <a:t>cuando </a:t>
            </a:r>
            <a:r>
              <a:rPr sz="650" spc="10" dirty="0">
                <a:latin typeface="Microsoft Sans Serif"/>
                <a:cs typeface="Microsoft Sans Serif"/>
              </a:rPr>
              <a:t>la </a:t>
            </a:r>
            <a:r>
              <a:rPr sz="650" spc="15" dirty="0">
                <a:latin typeface="Microsoft Sans Serif"/>
                <a:cs typeface="Microsoft Sans Serif"/>
              </a:rPr>
              <a:t> </a:t>
            </a:r>
            <a:r>
              <a:rPr sz="650" spc="20" dirty="0">
                <a:latin typeface="Microsoft Sans Serif"/>
                <a:cs typeface="Microsoft Sans Serif"/>
              </a:rPr>
              <a:t>protección del </a:t>
            </a:r>
            <a:r>
              <a:rPr sz="650" spc="15" dirty="0">
                <a:latin typeface="Microsoft Sans Serif"/>
                <a:cs typeface="Microsoft Sans Serif"/>
              </a:rPr>
              <a:t>sistema </a:t>
            </a:r>
            <a:r>
              <a:rPr sz="650" spc="20" dirty="0">
                <a:latin typeface="Microsoft Sans Serif"/>
                <a:cs typeface="Microsoft Sans Serif"/>
              </a:rPr>
              <a:t>de </a:t>
            </a:r>
            <a:r>
              <a:rPr sz="650" spc="25" dirty="0">
                <a:latin typeface="Microsoft Sans Serif"/>
                <a:cs typeface="Microsoft Sans Serif"/>
              </a:rPr>
              <a:t>transmisión </a:t>
            </a:r>
            <a:r>
              <a:rPr sz="650" spc="30" dirty="0">
                <a:latin typeface="Microsoft Sans Serif"/>
                <a:cs typeface="Microsoft Sans Serif"/>
              </a:rPr>
              <a:t>tarda </a:t>
            </a:r>
            <a:r>
              <a:rPr sz="650" spc="20" dirty="0">
                <a:latin typeface="Microsoft Sans Serif"/>
                <a:cs typeface="Microsoft Sans Serif"/>
              </a:rPr>
              <a:t>en </a:t>
            </a:r>
            <a:r>
              <a:rPr sz="650" spc="25" dirty="0">
                <a:latin typeface="Microsoft Sans Serif"/>
                <a:cs typeface="Microsoft Sans Serif"/>
              </a:rPr>
              <a:t>funcionar. </a:t>
            </a:r>
            <a:r>
              <a:rPr sz="650" spc="-5" dirty="0">
                <a:latin typeface="Microsoft Sans Serif"/>
                <a:cs typeface="Microsoft Sans Serif"/>
              </a:rPr>
              <a:t>Los </a:t>
            </a:r>
            <a:r>
              <a:rPr sz="650" spc="20" dirty="0">
                <a:latin typeface="Microsoft Sans Serif"/>
                <a:cs typeface="Microsoft Sans Serif"/>
              </a:rPr>
              <a:t>ingenieros de </a:t>
            </a:r>
            <a:r>
              <a:rPr sz="650" spc="10" dirty="0">
                <a:latin typeface="Microsoft Sans Serif"/>
                <a:cs typeface="Microsoft Sans Serif"/>
              </a:rPr>
              <a:t>relés </a:t>
            </a:r>
            <a:r>
              <a:rPr sz="650" spc="-160" dirty="0">
                <a:latin typeface="Microsoft Sans Serif"/>
                <a:cs typeface="Microsoft Sans Serif"/>
              </a:rPr>
              <a:t> </a:t>
            </a:r>
            <a:r>
              <a:rPr sz="650" spc="15" dirty="0">
                <a:latin typeface="Microsoft Sans Serif"/>
                <a:cs typeface="Microsoft Sans Serif"/>
              </a:rPr>
              <a:t>diseñan</a:t>
            </a:r>
            <a:r>
              <a:rPr sz="650" dirty="0">
                <a:latin typeface="Microsoft Sans Serif"/>
                <a:cs typeface="Microsoft Sans Serif"/>
              </a:rPr>
              <a:t> </a:t>
            </a:r>
            <a:r>
              <a:rPr sz="650" spc="10" dirty="0">
                <a:latin typeface="Microsoft Sans Serif"/>
                <a:cs typeface="Microsoft Sans Serif"/>
              </a:rPr>
              <a:t>la</a:t>
            </a:r>
            <a:r>
              <a:rPr sz="650" dirty="0">
                <a:latin typeface="Microsoft Sans Serif"/>
                <a:cs typeface="Microsoft Sans Serif"/>
              </a:rPr>
              <a:t> </a:t>
            </a:r>
            <a:r>
              <a:rPr sz="650" spc="20" dirty="0">
                <a:latin typeface="Microsoft Sans Serif"/>
                <a:cs typeface="Microsoft Sans Serif"/>
              </a:rPr>
              <a:t>protección</a:t>
            </a:r>
            <a:r>
              <a:rPr sz="650" dirty="0">
                <a:latin typeface="Microsoft Sans Serif"/>
                <a:cs typeface="Microsoft Sans Serif"/>
              </a:rPr>
              <a:t> </a:t>
            </a:r>
            <a:r>
              <a:rPr sz="650" spc="20" dirty="0">
                <a:latin typeface="Microsoft Sans Serif"/>
                <a:cs typeface="Microsoft Sans Serif"/>
              </a:rPr>
              <a:t>del</a:t>
            </a:r>
            <a:r>
              <a:rPr sz="650" dirty="0">
                <a:latin typeface="Microsoft Sans Serif"/>
                <a:cs typeface="Microsoft Sans Serif"/>
              </a:rPr>
              <a:t> </a:t>
            </a:r>
            <a:r>
              <a:rPr sz="650" spc="15" dirty="0">
                <a:latin typeface="Microsoft Sans Serif"/>
                <a:cs typeface="Microsoft Sans Serif"/>
              </a:rPr>
              <a:t>sistema</a:t>
            </a:r>
            <a:r>
              <a:rPr sz="650" dirty="0">
                <a:latin typeface="Microsoft Sans Serif"/>
                <a:cs typeface="Microsoft Sans Serif"/>
              </a:rPr>
              <a:t> </a:t>
            </a:r>
            <a:r>
              <a:rPr sz="650" spc="20" dirty="0">
                <a:latin typeface="Microsoft Sans Serif"/>
                <a:cs typeface="Microsoft Sans Serif"/>
              </a:rPr>
              <a:t>de</a:t>
            </a:r>
            <a:r>
              <a:rPr sz="650" spc="5" dirty="0">
                <a:latin typeface="Microsoft Sans Serif"/>
                <a:cs typeface="Microsoft Sans Serif"/>
              </a:rPr>
              <a:t> </a:t>
            </a:r>
            <a:r>
              <a:rPr sz="650" spc="25" dirty="0">
                <a:latin typeface="Microsoft Sans Serif"/>
                <a:cs typeface="Microsoft Sans Serif"/>
              </a:rPr>
              <a:t>transmisión</a:t>
            </a:r>
            <a:r>
              <a:rPr sz="650" dirty="0">
                <a:latin typeface="Microsoft Sans Serif"/>
                <a:cs typeface="Microsoft Sans Serif"/>
              </a:rPr>
              <a:t> </a:t>
            </a:r>
            <a:r>
              <a:rPr sz="650" spc="20" dirty="0">
                <a:latin typeface="Microsoft Sans Serif"/>
                <a:cs typeface="Microsoft Sans Serif"/>
              </a:rPr>
              <a:t>para</a:t>
            </a:r>
            <a:r>
              <a:rPr sz="650" dirty="0">
                <a:latin typeface="Microsoft Sans Serif"/>
                <a:cs typeface="Microsoft Sans Serif"/>
              </a:rPr>
              <a:t> </a:t>
            </a:r>
            <a:r>
              <a:rPr sz="650" spc="25" dirty="0">
                <a:latin typeface="Microsoft Sans Serif"/>
                <a:cs typeface="Microsoft Sans Serif"/>
              </a:rPr>
              <a:t>que</a:t>
            </a:r>
            <a:r>
              <a:rPr sz="650" dirty="0">
                <a:latin typeface="Microsoft Sans Serif"/>
                <a:cs typeface="Microsoft Sans Serif"/>
              </a:rPr>
              <a:t> </a:t>
            </a:r>
            <a:r>
              <a:rPr sz="650" spc="25" dirty="0">
                <a:latin typeface="Microsoft Sans Serif"/>
                <a:cs typeface="Microsoft Sans Serif"/>
              </a:rPr>
              <a:t>funcione</a:t>
            </a:r>
            <a:r>
              <a:rPr sz="650" dirty="0">
                <a:latin typeface="Microsoft Sans Serif"/>
                <a:cs typeface="Microsoft Sans Serif"/>
              </a:rPr>
              <a:t> </a:t>
            </a:r>
            <a:r>
              <a:rPr sz="650" spc="15" dirty="0">
                <a:latin typeface="Microsoft Sans Serif"/>
                <a:cs typeface="Microsoft Sans Serif"/>
              </a:rPr>
              <a:t>más</a:t>
            </a:r>
            <a:r>
              <a:rPr sz="650" spc="5" dirty="0">
                <a:latin typeface="Microsoft Sans Serif"/>
                <a:cs typeface="Microsoft Sans Serif"/>
              </a:rPr>
              <a:t> </a:t>
            </a:r>
            <a:r>
              <a:rPr sz="650" spc="30" dirty="0">
                <a:latin typeface="Microsoft Sans Serif"/>
                <a:cs typeface="Microsoft Sans Serif"/>
              </a:rPr>
              <a:t>rápido</a:t>
            </a:r>
            <a:r>
              <a:rPr sz="650" dirty="0">
                <a:latin typeface="Microsoft Sans Serif"/>
                <a:cs typeface="Microsoft Sans Serif"/>
              </a:rPr>
              <a:t> </a:t>
            </a:r>
            <a:r>
              <a:rPr sz="650" spc="20" dirty="0">
                <a:latin typeface="Microsoft Sans Serif"/>
                <a:cs typeface="Microsoft Sans Serif"/>
              </a:rPr>
              <a:t>de </a:t>
            </a:r>
            <a:r>
              <a:rPr sz="650" spc="-160" dirty="0">
                <a:latin typeface="Microsoft Sans Serif"/>
                <a:cs typeface="Microsoft Sans Serif"/>
              </a:rPr>
              <a:t> </a:t>
            </a:r>
            <a:r>
              <a:rPr sz="650" spc="25" dirty="0">
                <a:latin typeface="Microsoft Sans Serif"/>
                <a:cs typeface="Microsoft Sans Serif"/>
              </a:rPr>
              <a:t>lo que </a:t>
            </a:r>
            <a:r>
              <a:rPr sz="650" spc="40" dirty="0">
                <a:latin typeface="Microsoft Sans Serif"/>
                <a:cs typeface="Microsoft Sans Serif"/>
              </a:rPr>
              <a:t>un </a:t>
            </a:r>
            <a:r>
              <a:rPr sz="650" spc="25" dirty="0">
                <a:latin typeface="Microsoft Sans Serif"/>
                <a:cs typeface="Microsoft Sans Serif"/>
              </a:rPr>
              <a:t>generador puede </a:t>
            </a:r>
            <a:r>
              <a:rPr sz="650" spc="15" dirty="0">
                <a:latin typeface="Microsoft Sans Serif"/>
                <a:cs typeface="Microsoft Sans Serif"/>
              </a:rPr>
              <a:t>salir </a:t>
            </a:r>
            <a:r>
              <a:rPr sz="650" spc="20" dirty="0">
                <a:latin typeface="Microsoft Sans Serif"/>
                <a:cs typeface="Microsoft Sans Serif"/>
              </a:rPr>
              <a:t>del sincronismo, </a:t>
            </a:r>
            <a:r>
              <a:rPr sz="650" spc="30" dirty="0">
                <a:latin typeface="Microsoft Sans Serif"/>
                <a:cs typeface="Microsoft Sans Serif"/>
              </a:rPr>
              <a:t>pero </a:t>
            </a:r>
            <a:r>
              <a:rPr sz="650" spc="-5" dirty="0">
                <a:latin typeface="Microsoft Sans Serif"/>
                <a:cs typeface="Microsoft Sans Serif"/>
              </a:rPr>
              <a:t>se </a:t>
            </a:r>
            <a:r>
              <a:rPr sz="650" spc="25" dirty="0">
                <a:latin typeface="Microsoft Sans Serif"/>
                <a:cs typeface="Microsoft Sans Serif"/>
              </a:rPr>
              <a:t>han </a:t>
            </a:r>
            <a:r>
              <a:rPr sz="650" spc="30" dirty="0">
                <a:latin typeface="Microsoft Sans Serif"/>
                <a:cs typeface="Microsoft Sans Serif"/>
              </a:rPr>
              <a:t>producido </a:t>
            </a:r>
            <a:r>
              <a:rPr sz="650" spc="10" dirty="0">
                <a:latin typeface="Microsoft Sans Serif"/>
                <a:cs typeface="Microsoft Sans Serif"/>
              </a:rPr>
              <a:t>fallas </a:t>
            </a:r>
            <a:r>
              <a:rPr sz="650" spc="20" dirty="0">
                <a:latin typeface="Microsoft Sans Serif"/>
                <a:cs typeface="Microsoft Sans Serif"/>
              </a:rPr>
              <a:t>en </a:t>
            </a:r>
            <a:r>
              <a:rPr sz="650" spc="-160" dirty="0">
                <a:latin typeface="Microsoft Sans Serif"/>
                <a:cs typeface="Microsoft Sans Serif"/>
              </a:rPr>
              <a:t> </a:t>
            </a:r>
            <a:r>
              <a:rPr sz="650" spc="10" dirty="0">
                <a:latin typeface="Microsoft Sans Serif"/>
                <a:cs typeface="Microsoft Sans Serif"/>
              </a:rPr>
              <a:t>el </a:t>
            </a:r>
            <a:r>
              <a:rPr sz="650" spc="15" dirty="0">
                <a:latin typeface="Microsoft Sans Serif"/>
                <a:cs typeface="Microsoft Sans Serif"/>
              </a:rPr>
              <a:t>sistema </a:t>
            </a:r>
            <a:r>
              <a:rPr sz="650" spc="20" dirty="0">
                <a:latin typeface="Microsoft Sans Serif"/>
                <a:cs typeface="Microsoft Sans Serif"/>
              </a:rPr>
              <a:t>de protección </a:t>
            </a:r>
            <a:r>
              <a:rPr sz="650" spc="25" dirty="0">
                <a:latin typeface="Microsoft Sans Serif"/>
                <a:cs typeface="Microsoft Sans Serif"/>
              </a:rPr>
              <a:t>que resultaron </a:t>
            </a:r>
            <a:r>
              <a:rPr sz="650" spc="20" dirty="0">
                <a:latin typeface="Microsoft Sans Serif"/>
                <a:cs typeface="Microsoft Sans Serif"/>
              </a:rPr>
              <a:t>en </a:t>
            </a:r>
            <a:r>
              <a:rPr sz="650" spc="10" dirty="0">
                <a:latin typeface="Microsoft Sans Serif"/>
                <a:cs typeface="Microsoft Sans Serif"/>
              </a:rPr>
              <a:t>fallas </a:t>
            </a:r>
            <a:r>
              <a:rPr sz="650" spc="20" dirty="0">
                <a:latin typeface="Microsoft Sans Serif"/>
                <a:cs typeface="Microsoft Sans Serif"/>
              </a:rPr>
              <a:t>del </a:t>
            </a:r>
            <a:r>
              <a:rPr sz="650" spc="15" dirty="0">
                <a:latin typeface="Microsoft Sans Serif"/>
                <a:cs typeface="Microsoft Sans Serif"/>
              </a:rPr>
              <a:t>sistema </a:t>
            </a:r>
            <a:r>
              <a:rPr sz="650" spc="20" dirty="0">
                <a:latin typeface="Microsoft Sans Serif"/>
                <a:cs typeface="Microsoft Sans Serif"/>
              </a:rPr>
              <a:t>de </a:t>
            </a:r>
            <a:r>
              <a:rPr sz="650" spc="25" dirty="0">
                <a:latin typeface="Microsoft Sans Serif"/>
                <a:cs typeface="Microsoft Sans Serif"/>
              </a:rPr>
              <a:t>transmisión que </a:t>
            </a:r>
            <a:r>
              <a:rPr sz="650" spc="30" dirty="0">
                <a:latin typeface="Microsoft Sans Serif"/>
                <a:cs typeface="Microsoft Sans Serif"/>
              </a:rPr>
              <a:t> </a:t>
            </a:r>
            <a:r>
              <a:rPr sz="650" spc="-5" dirty="0">
                <a:latin typeface="Microsoft Sans Serif"/>
                <a:cs typeface="Microsoft Sans Serif"/>
              </a:rPr>
              <a:t>se </a:t>
            </a:r>
            <a:r>
              <a:rPr sz="650" spc="25" dirty="0">
                <a:latin typeface="Microsoft Sans Serif"/>
                <a:cs typeface="Microsoft Sans Serif"/>
              </a:rPr>
              <a:t>eliminan</a:t>
            </a:r>
            <a:r>
              <a:rPr sz="650" dirty="0">
                <a:latin typeface="Microsoft Sans Serif"/>
                <a:cs typeface="Microsoft Sans Serif"/>
              </a:rPr>
              <a:t> </a:t>
            </a:r>
            <a:r>
              <a:rPr sz="650" spc="25" dirty="0">
                <a:latin typeface="Microsoft Sans Serif"/>
                <a:cs typeface="Microsoft Sans Serif"/>
              </a:rPr>
              <a:t>lentamente.</a:t>
            </a:r>
            <a:r>
              <a:rPr sz="650" dirty="0">
                <a:latin typeface="Microsoft Sans Serif"/>
                <a:cs typeface="Microsoft Sans Serif"/>
              </a:rPr>
              <a:t> </a:t>
            </a:r>
            <a:r>
              <a:rPr sz="650" spc="20" dirty="0">
                <a:latin typeface="Microsoft Sans Serif"/>
                <a:cs typeface="Microsoft Sans Serif"/>
              </a:rPr>
              <a:t>Generalmente</a:t>
            </a:r>
            <a:r>
              <a:rPr sz="650" dirty="0">
                <a:latin typeface="Microsoft Sans Serif"/>
                <a:cs typeface="Microsoft Sans Serif"/>
              </a:rPr>
              <a:t> </a:t>
            </a:r>
            <a:r>
              <a:rPr sz="650" spc="-5" dirty="0">
                <a:latin typeface="Microsoft Sans Serif"/>
                <a:cs typeface="Microsoft Sans Serif"/>
              </a:rPr>
              <a:t>se</a:t>
            </a:r>
            <a:r>
              <a:rPr sz="650" dirty="0">
                <a:latin typeface="Microsoft Sans Serif"/>
                <a:cs typeface="Microsoft Sans Serif"/>
              </a:rPr>
              <a:t> </a:t>
            </a:r>
            <a:r>
              <a:rPr sz="650" spc="15" dirty="0">
                <a:latin typeface="Microsoft Sans Serif"/>
                <a:cs typeface="Microsoft Sans Serif"/>
              </a:rPr>
              <a:t>acepta</a:t>
            </a:r>
            <a:r>
              <a:rPr sz="650" dirty="0">
                <a:latin typeface="Microsoft Sans Serif"/>
                <a:cs typeface="Microsoft Sans Serif"/>
              </a:rPr>
              <a:t> </a:t>
            </a:r>
            <a:r>
              <a:rPr sz="650" spc="25" dirty="0">
                <a:latin typeface="Microsoft Sans Serif"/>
                <a:cs typeface="Microsoft Sans Serif"/>
              </a:rPr>
              <a:t>que</a:t>
            </a:r>
            <a:r>
              <a:rPr sz="650" dirty="0">
                <a:latin typeface="Microsoft Sans Serif"/>
                <a:cs typeface="Microsoft Sans Serif"/>
              </a:rPr>
              <a:t> </a:t>
            </a:r>
            <a:r>
              <a:rPr sz="650" spc="10" dirty="0">
                <a:latin typeface="Microsoft Sans Serif"/>
                <a:cs typeface="Microsoft Sans Serif"/>
              </a:rPr>
              <a:t>la</a:t>
            </a:r>
            <a:r>
              <a:rPr sz="650" dirty="0">
                <a:latin typeface="Microsoft Sans Serif"/>
                <a:cs typeface="Microsoft Sans Serif"/>
              </a:rPr>
              <a:t> </a:t>
            </a:r>
            <a:r>
              <a:rPr sz="650" spc="20" dirty="0">
                <a:latin typeface="Microsoft Sans Serif"/>
                <a:cs typeface="Microsoft Sans Serif"/>
              </a:rPr>
              <a:t>protección</a:t>
            </a:r>
            <a:r>
              <a:rPr sz="650" spc="-5" dirty="0">
                <a:latin typeface="Microsoft Sans Serif"/>
                <a:cs typeface="Microsoft Sans Serif"/>
              </a:rPr>
              <a:t> </a:t>
            </a:r>
            <a:r>
              <a:rPr sz="650" spc="25" dirty="0">
                <a:latin typeface="Microsoft Sans Serif"/>
                <a:cs typeface="Microsoft Sans Serif"/>
              </a:rPr>
              <a:t>contra</a:t>
            </a:r>
            <a:r>
              <a:rPr sz="650" dirty="0">
                <a:latin typeface="Microsoft Sans Serif"/>
                <a:cs typeface="Microsoft Sans Serif"/>
              </a:rPr>
              <a:t> </a:t>
            </a:r>
            <a:r>
              <a:rPr sz="650" spc="25" dirty="0">
                <a:latin typeface="Microsoft Sans Serif"/>
                <a:cs typeface="Microsoft Sans Serif"/>
              </a:rPr>
              <a:t>pérdida </a:t>
            </a:r>
            <a:r>
              <a:rPr sz="650" spc="-155" dirty="0">
                <a:latin typeface="Microsoft Sans Serif"/>
                <a:cs typeface="Microsoft Sans Serif"/>
              </a:rPr>
              <a:t> </a:t>
            </a:r>
            <a:r>
              <a:rPr sz="650" spc="20" dirty="0">
                <a:latin typeface="Microsoft Sans Serif"/>
                <a:cs typeface="Microsoft Sans Serif"/>
              </a:rPr>
              <a:t>de</a:t>
            </a:r>
            <a:r>
              <a:rPr sz="650" spc="-5" dirty="0">
                <a:latin typeface="Microsoft Sans Serif"/>
                <a:cs typeface="Microsoft Sans Serif"/>
              </a:rPr>
              <a:t> </a:t>
            </a:r>
            <a:r>
              <a:rPr sz="650" spc="20" dirty="0">
                <a:latin typeface="Microsoft Sans Serif"/>
                <a:cs typeface="Microsoft Sans Serif"/>
              </a:rPr>
              <a:t>sincronismo</a:t>
            </a:r>
            <a:r>
              <a:rPr sz="650" dirty="0">
                <a:latin typeface="Microsoft Sans Serif"/>
                <a:cs typeface="Microsoft Sans Serif"/>
              </a:rPr>
              <a:t> </a:t>
            </a:r>
            <a:r>
              <a:rPr sz="650" spc="20" dirty="0">
                <a:latin typeface="Microsoft Sans Serif"/>
                <a:cs typeface="Microsoft Sans Serif"/>
              </a:rPr>
              <a:t>en</a:t>
            </a:r>
            <a:r>
              <a:rPr sz="650" dirty="0">
                <a:latin typeface="Microsoft Sans Serif"/>
                <a:cs typeface="Microsoft Sans Serif"/>
              </a:rPr>
              <a:t> </a:t>
            </a:r>
            <a:r>
              <a:rPr sz="650" spc="10" dirty="0">
                <a:latin typeface="Microsoft Sans Serif"/>
                <a:cs typeface="Microsoft Sans Serif"/>
              </a:rPr>
              <a:t>el</a:t>
            </a:r>
            <a:r>
              <a:rPr sz="650" spc="-5" dirty="0">
                <a:latin typeface="Microsoft Sans Serif"/>
                <a:cs typeface="Microsoft Sans Serif"/>
              </a:rPr>
              <a:t> </a:t>
            </a:r>
            <a:r>
              <a:rPr sz="650" spc="25" dirty="0">
                <a:latin typeface="Microsoft Sans Serif"/>
                <a:cs typeface="Microsoft Sans Serif"/>
              </a:rPr>
              <a:t>generador</a:t>
            </a:r>
            <a:r>
              <a:rPr sz="650" dirty="0">
                <a:latin typeface="Microsoft Sans Serif"/>
                <a:cs typeface="Microsoft Sans Serif"/>
              </a:rPr>
              <a:t> </a:t>
            </a:r>
            <a:r>
              <a:rPr sz="650" spc="-5" dirty="0">
                <a:latin typeface="Microsoft Sans Serif"/>
                <a:cs typeface="Microsoft Sans Serif"/>
              </a:rPr>
              <a:t>es</a:t>
            </a:r>
            <a:r>
              <a:rPr sz="650" dirty="0">
                <a:latin typeface="Microsoft Sans Serif"/>
                <a:cs typeface="Microsoft Sans Serif"/>
              </a:rPr>
              <a:t> </a:t>
            </a:r>
            <a:r>
              <a:rPr sz="650" spc="10" dirty="0">
                <a:latin typeface="Microsoft Sans Serif"/>
                <a:cs typeface="Microsoft Sans Serif"/>
              </a:rPr>
              <a:t>necesaria</a:t>
            </a:r>
            <a:r>
              <a:rPr sz="650" spc="-5" dirty="0">
                <a:latin typeface="Microsoft Sans Serif"/>
                <a:cs typeface="Microsoft Sans Serif"/>
              </a:rPr>
              <a:t> </a:t>
            </a:r>
            <a:r>
              <a:rPr sz="650" spc="20" dirty="0">
                <a:latin typeface="Microsoft Sans Serif"/>
                <a:cs typeface="Microsoft Sans Serif"/>
              </a:rPr>
              <a:t>para</a:t>
            </a:r>
            <a:r>
              <a:rPr sz="650" dirty="0">
                <a:latin typeface="Microsoft Sans Serif"/>
                <a:cs typeface="Microsoft Sans Serif"/>
              </a:rPr>
              <a:t> </a:t>
            </a:r>
            <a:r>
              <a:rPr sz="650" spc="20" dirty="0">
                <a:latin typeface="Microsoft Sans Serif"/>
                <a:cs typeface="Microsoft Sans Serif"/>
              </a:rPr>
              <a:t>evitar</a:t>
            </a:r>
            <a:r>
              <a:rPr sz="650" dirty="0">
                <a:latin typeface="Microsoft Sans Serif"/>
                <a:cs typeface="Microsoft Sans Serif"/>
              </a:rPr>
              <a:t> </a:t>
            </a:r>
            <a:r>
              <a:rPr sz="650" spc="15" dirty="0">
                <a:latin typeface="Microsoft Sans Serif"/>
                <a:cs typeface="Microsoft Sans Serif"/>
              </a:rPr>
              <a:t>daños</a:t>
            </a:r>
            <a:r>
              <a:rPr sz="650" spc="-5" dirty="0">
                <a:latin typeface="Microsoft Sans Serif"/>
                <a:cs typeface="Microsoft Sans Serif"/>
              </a:rPr>
              <a:t> </a:t>
            </a:r>
            <a:r>
              <a:rPr sz="650" dirty="0">
                <a:latin typeface="Microsoft Sans Serif"/>
                <a:cs typeface="Microsoft Sans Serif"/>
              </a:rPr>
              <a:t>a </a:t>
            </a:r>
            <a:r>
              <a:rPr sz="650" spc="10" dirty="0">
                <a:latin typeface="Microsoft Sans Serif"/>
                <a:cs typeface="Microsoft Sans Serif"/>
              </a:rPr>
              <a:t>la</a:t>
            </a:r>
            <a:r>
              <a:rPr sz="650" dirty="0">
                <a:latin typeface="Microsoft Sans Serif"/>
                <a:cs typeface="Microsoft Sans Serif"/>
              </a:rPr>
              <a:t> </a:t>
            </a:r>
            <a:r>
              <a:rPr sz="650" spc="25" dirty="0">
                <a:latin typeface="Microsoft Sans Serif"/>
                <a:cs typeface="Microsoft Sans Serif"/>
              </a:rPr>
              <a:t>máquina.</a:t>
            </a:r>
            <a:endParaRPr sz="650">
              <a:latin typeface="Microsoft Sans Serif"/>
              <a:cs typeface="Microsoft Sans Serif"/>
            </a:endParaRPr>
          </a:p>
          <a:p>
            <a:pPr marL="12700" marR="12700">
              <a:lnSpc>
                <a:spcPct val="154100"/>
              </a:lnSpc>
            </a:pPr>
            <a:r>
              <a:rPr sz="650" spc="15" dirty="0">
                <a:latin typeface="Microsoft Sans Serif"/>
                <a:cs typeface="Microsoft Sans Serif"/>
              </a:rPr>
              <a:t>Cuanto</a:t>
            </a:r>
            <a:r>
              <a:rPr sz="650" spc="-5" dirty="0">
                <a:latin typeface="Microsoft Sans Serif"/>
                <a:cs typeface="Microsoft Sans Serif"/>
              </a:rPr>
              <a:t> </a:t>
            </a:r>
            <a:r>
              <a:rPr sz="650" spc="15" dirty="0">
                <a:latin typeface="Microsoft Sans Serif"/>
                <a:cs typeface="Microsoft Sans Serif"/>
              </a:rPr>
              <a:t>más</a:t>
            </a:r>
            <a:r>
              <a:rPr sz="650" dirty="0">
                <a:latin typeface="Microsoft Sans Serif"/>
                <a:cs typeface="Microsoft Sans Serif"/>
              </a:rPr>
              <a:t> </a:t>
            </a:r>
            <a:r>
              <a:rPr sz="650" spc="25" dirty="0">
                <a:latin typeface="Microsoft Sans Serif"/>
                <a:cs typeface="Microsoft Sans Serif"/>
              </a:rPr>
              <a:t>grande</a:t>
            </a:r>
            <a:r>
              <a:rPr sz="650" dirty="0">
                <a:latin typeface="Microsoft Sans Serif"/>
                <a:cs typeface="Microsoft Sans Serif"/>
              </a:rPr>
              <a:t> </a:t>
            </a:r>
            <a:r>
              <a:rPr sz="650" spc="-5" dirty="0">
                <a:latin typeface="Microsoft Sans Serif"/>
                <a:cs typeface="Microsoft Sans Serif"/>
              </a:rPr>
              <a:t>sea</a:t>
            </a:r>
            <a:r>
              <a:rPr sz="650" dirty="0">
                <a:latin typeface="Microsoft Sans Serif"/>
                <a:cs typeface="Microsoft Sans Serif"/>
              </a:rPr>
              <a:t> </a:t>
            </a:r>
            <a:r>
              <a:rPr sz="650" spc="10" dirty="0">
                <a:latin typeface="Microsoft Sans Serif"/>
                <a:cs typeface="Microsoft Sans Serif"/>
              </a:rPr>
              <a:t>el</a:t>
            </a:r>
            <a:r>
              <a:rPr sz="650" dirty="0">
                <a:latin typeface="Microsoft Sans Serif"/>
                <a:cs typeface="Microsoft Sans Serif"/>
              </a:rPr>
              <a:t> </a:t>
            </a:r>
            <a:r>
              <a:rPr sz="650" spc="25" dirty="0">
                <a:latin typeface="Microsoft Sans Serif"/>
                <a:cs typeface="Microsoft Sans Serif"/>
              </a:rPr>
              <a:t>generador,</a:t>
            </a:r>
            <a:r>
              <a:rPr sz="650" spc="-5" dirty="0">
                <a:latin typeface="Microsoft Sans Serif"/>
                <a:cs typeface="Microsoft Sans Serif"/>
              </a:rPr>
              <a:t> </a:t>
            </a:r>
            <a:r>
              <a:rPr sz="650" spc="25" dirty="0">
                <a:latin typeface="Microsoft Sans Serif"/>
                <a:cs typeface="Microsoft Sans Serif"/>
              </a:rPr>
              <a:t>menos</a:t>
            </a:r>
            <a:r>
              <a:rPr sz="650" dirty="0">
                <a:latin typeface="Microsoft Sans Serif"/>
                <a:cs typeface="Microsoft Sans Serif"/>
              </a:rPr>
              <a:t> </a:t>
            </a:r>
            <a:r>
              <a:rPr sz="650" spc="35" dirty="0">
                <a:latin typeface="Microsoft Sans Serif"/>
                <a:cs typeface="Microsoft Sans Serif"/>
              </a:rPr>
              <a:t>tiempo</a:t>
            </a:r>
            <a:r>
              <a:rPr sz="650" dirty="0">
                <a:latin typeface="Microsoft Sans Serif"/>
                <a:cs typeface="Microsoft Sans Serif"/>
              </a:rPr>
              <a:t> </a:t>
            </a:r>
            <a:r>
              <a:rPr sz="650" spc="-5" dirty="0">
                <a:latin typeface="Microsoft Sans Serif"/>
                <a:cs typeface="Microsoft Sans Serif"/>
              </a:rPr>
              <a:t>se</a:t>
            </a:r>
            <a:r>
              <a:rPr sz="650" dirty="0">
                <a:latin typeface="Microsoft Sans Serif"/>
                <a:cs typeface="Microsoft Sans Serif"/>
              </a:rPr>
              <a:t> </a:t>
            </a:r>
            <a:r>
              <a:rPr sz="650" spc="10" dirty="0">
                <a:latin typeface="Microsoft Sans Serif"/>
                <a:cs typeface="Microsoft Sans Serif"/>
              </a:rPr>
              <a:t>necesita</a:t>
            </a:r>
            <a:r>
              <a:rPr sz="650" dirty="0">
                <a:latin typeface="Microsoft Sans Serif"/>
                <a:cs typeface="Microsoft Sans Serif"/>
              </a:rPr>
              <a:t> </a:t>
            </a:r>
            <a:r>
              <a:rPr sz="650" spc="20" dirty="0">
                <a:latin typeface="Microsoft Sans Serif"/>
                <a:cs typeface="Microsoft Sans Serif"/>
              </a:rPr>
              <a:t>para</a:t>
            </a:r>
            <a:r>
              <a:rPr sz="650" spc="-5" dirty="0">
                <a:latin typeface="Microsoft Sans Serif"/>
                <a:cs typeface="Microsoft Sans Serif"/>
              </a:rPr>
              <a:t> </a:t>
            </a:r>
            <a:r>
              <a:rPr sz="650" spc="15" dirty="0">
                <a:latin typeface="Microsoft Sans Serif"/>
                <a:cs typeface="Microsoft Sans Serif"/>
              </a:rPr>
              <a:t>hacer</a:t>
            </a:r>
            <a:r>
              <a:rPr sz="650" dirty="0">
                <a:latin typeface="Microsoft Sans Serif"/>
                <a:cs typeface="Microsoft Sans Serif"/>
              </a:rPr>
              <a:t> </a:t>
            </a:r>
            <a:r>
              <a:rPr sz="650" spc="25" dirty="0">
                <a:latin typeface="Microsoft Sans Serif"/>
                <a:cs typeface="Microsoft Sans Serif"/>
              </a:rPr>
              <a:t>que</a:t>
            </a:r>
            <a:r>
              <a:rPr sz="650" dirty="0">
                <a:latin typeface="Microsoft Sans Serif"/>
                <a:cs typeface="Microsoft Sans Serif"/>
              </a:rPr>
              <a:t> </a:t>
            </a:r>
            <a:r>
              <a:rPr sz="650" spc="10" dirty="0">
                <a:latin typeface="Microsoft Sans Serif"/>
                <a:cs typeface="Microsoft Sans Serif"/>
              </a:rPr>
              <a:t>la </a:t>
            </a:r>
            <a:r>
              <a:rPr sz="650" spc="-155" dirty="0">
                <a:latin typeface="Microsoft Sans Serif"/>
                <a:cs typeface="Microsoft Sans Serif"/>
              </a:rPr>
              <a:t> </a:t>
            </a:r>
            <a:r>
              <a:rPr sz="650" spc="30" dirty="0">
                <a:latin typeface="Microsoft Sans Serif"/>
                <a:cs typeface="Microsoft Sans Serif"/>
              </a:rPr>
              <a:t>máquina</a:t>
            </a:r>
            <a:r>
              <a:rPr sz="650" spc="-5" dirty="0">
                <a:latin typeface="Microsoft Sans Serif"/>
                <a:cs typeface="Microsoft Sans Serif"/>
              </a:rPr>
              <a:t> se </a:t>
            </a:r>
            <a:r>
              <a:rPr sz="650" spc="10" dirty="0">
                <a:latin typeface="Microsoft Sans Serif"/>
                <a:cs typeface="Microsoft Sans Serif"/>
              </a:rPr>
              <a:t>vuelva</a:t>
            </a:r>
            <a:r>
              <a:rPr sz="650" spc="-5" dirty="0">
                <a:latin typeface="Microsoft Sans Serif"/>
                <a:cs typeface="Microsoft Sans Serif"/>
              </a:rPr>
              <a:t> </a:t>
            </a:r>
            <a:r>
              <a:rPr sz="650" spc="15" dirty="0">
                <a:latin typeface="Microsoft Sans Serif"/>
                <a:cs typeface="Microsoft Sans Serif"/>
              </a:rPr>
              <a:t>inestable</a:t>
            </a:r>
            <a:r>
              <a:rPr sz="650" spc="-5" dirty="0">
                <a:latin typeface="Microsoft Sans Serif"/>
                <a:cs typeface="Microsoft Sans Serif"/>
              </a:rPr>
              <a:t> </a:t>
            </a:r>
            <a:r>
              <a:rPr sz="650" spc="25" dirty="0">
                <a:latin typeface="Microsoft Sans Serif"/>
                <a:cs typeface="Microsoft Sans Serif"/>
              </a:rPr>
              <a:t>debido</a:t>
            </a:r>
            <a:r>
              <a:rPr sz="650" spc="-5" dirty="0">
                <a:latin typeface="Microsoft Sans Serif"/>
                <a:cs typeface="Microsoft Sans Serif"/>
              </a:rPr>
              <a:t> </a:t>
            </a:r>
            <a:r>
              <a:rPr sz="650" dirty="0">
                <a:latin typeface="Microsoft Sans Serif"/>
                <a:cs typeface="Microsoft Sans Serif"/>
              </a:rPr>
              <a:t>a</a:t>
            </a:r>
            <a:r>
              <a:rPr sz="650" spc="-5" dirty="0">
                <a:latin typeface="Microsoft Sans Serif"/>
                <a:cs typeface="Microsoft Sans Serif"/>
              </a:rPr>
              <a:t> </a:t>
            </a:r>
            <a:r>
              <a:rPr sz="650" spc="25" dirty="0">
                <a:latin typeface="Microsoft Sans Serif"/>
                <a:cs typeface="Microsoft Sans Serif"/>
              </a:rPr>
              <a:t>una</a:t>
            </a:r>
            <a:r>
              <a:rPr sz="650" dirty="0">
                <a:latin typeface="Microsoft Sans Serif"/>
                <a:cs typeface="Microsoft Sans Serif"/>
              </a:rPr>
              <a:t> </a:t>
            </a:r>
            <a:r>
              <a:rPr sz="650" spc="15" dirty="0">
                <a:latin typeface="Microsoft Sans Serif"/>
                <a:cs typeface="Microsoft Sans Serif"/>
              </a:rPr>
              <a:t>falla</a:t>
            </a:r>
            <a:r>
              <a:rPr sz="650" spc="-5" dirty="0">
                <a:latin typeface="Microsoft Sans Serif"/>
                <a:cs typeface="Microsoft Sans Serif"/>
              </a:rPr>
              <a:t> </a:t>
            </a:r>
            <a:r>
              <a:rPr sz="650" spc="20" dirty="0">
                <a:latin typeface="Microsoft Sans Serif"/>
                <a:cs typeface="Microsoft Sans Serif"/>
              </a:rPr>
              <a:t>del</a:t>
            </a:r>
            <a:r>
              <a:rPr sz="650" spc="-5" dirty="0">
                <a:latin typeface="Microsoft Sans Serif"/>
                <a:cs typeface="Microsoft Sans Serif"/>
              </a:rPr>
              <a:t> </a:t>
            </a:r>
            <a:r>
              <a:rPr sz="650" spc="10" dirty="0">
                <a:latin typeface="Microsoft Sans Serif"/>
                <a:cs typeface="Microsoft Sans Serif"/>
              </a:rPr>
              <a:t>sistema.</a:t>
            </a:r>
            <a:endParaRPr sz="650">
              <a:latin typeface="Microsoft Sans Serif"/>
              <a:cs typeface="Microsoft Sans Serif"/>
            </a:endParaRPr>
          </a:p>
        </p:txBody>
      </p:sp>
      <p:sp>
        <p:nvSpPr>
          <p:cNvPr id="90" name="object 90"/>
          <p:cNvSpPr txBox="1"/>
          <p:nvPr/>
        </p:nvSpPr>
        <p:spPr>
          <a:xfrm>
            <a:off x="1415217" y="3913739"/>
            <a:ext cx="7413486" cy="249517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 marR="15875" indent="153670">
              <a:lnSpc>
                <a:spcPct val="133500"/>
              </a:lnSpc>
              <a:spcBef>
                <a:spcPts val="100"/>
              </a:spcBef>
            </a:pPr>
            <a:r>
              <a:rPr sz="750" spc="-15" dirty="0">
                <a:latin typeface="Microsoft Sans Serif"/>
                <a:cs typeface="Microsoft Sans Serif"/>
              </a:rPr>
              <a:t>La </a:t>
            </a:r>
            <a:r>
              <a:rPr sz="750" spc="-5" dirty="0">
                <a:latin typeface="Microsoft Sans Serif"/>
                <a:cs typeface="Microsoft Sans Serif"/>
              </a:rPr>
              <a:t>Fig. </a:t>
            </a:r>
            <a:r>
              <a:rPr sz="750" spc="10" dirty="0">
                <a:latin typeface="Microsoft Sans Serif"/>
                <a:cs typeface="Microsoft Sans Serif"/>
              </a:rPr>
              <a:t>15 </a:t>
            </a:r>
            <a:r>
              <a:rPr sz="750" spc="25" dirty="0">
                <a:latin typeface="Microsoft Sans Serif"/>
                <a:cs typeface="Microsoft Sans Serif"/>
              </a:rPr>
              <a:t>ilustra </a:t>
            </a:r>
            <a:r>
              <a:rPr sz="750" spc="30" dirty="0">
                <a:latin typeface="Microsoft Sans Serif"/>
                <a:cs typeface="Microsoft Sans Serif"/>
              </a:rPr>
              <a:t>una </a:t>
            </a:r>
            <a:r>
              <a:rPr sz="750" spc="20" dirty="0">
                <a:latin typeface="Microsoft Sans Serif"/>
                <a:cs typeface="Microsoft Sans Serif"/>
              </a:rPr>
              <a:t>subestación típica </a:t>
            </a:r>
            <a:r>
              <a:rPr sz="750" spc="25" dirty="0">
                <a:latin typeface="Microsoft Sans Serif"/>
                <a:cs typeface="Microsoft Sans Serif"/>
              </a:rPr>
              <a:t>de </a:t>
            </a:r>
            <a:r>
              <a:rPr sz="750" spc="30" dirty="0">
                <a:latin typeface="Microsoft Sans Serif"/>
                <a:cs typeface="Microsoft Sans Serif"/>
              </a:rPr>
              <a:t>una planta </a:t>
            </a:r>
            <a:r>
              <a:rPr sz="750" spc="25" dirty="0">
                <a:latin typeface="Microsoft Sans Serif"/>
                <a:cs typeface="Microsoft Sans Serif"/>
              </a:rPr>
              <a:t>de energía </a:t>
            </a:r>
            <a:r>
              <a:rPr sz="750" spc="30" dirty="0">
                <a:latin typeface="Microsoft Sans Serif"/>
                <a:cs typeface="Microsoft Sans Serif"/>
              </a:rPr>
              <a:t> </a:t>
            </a:r>
            <a:r>
              <a:rPr sz="750" spc="20" dirty="0">
                <a:latin typeface="Microsoft Sans Serif"/>
                <a:cs typeface="Microsoft Sans Serif"/>
              </a:rPr>
              <a:t>con </a:t>
            </a:r>
            <a:r>
              <a:rPr sz="750" spc="45" dirty="0">
                <a:latin typeface="Microsoft Sans Serif"/>
                <a:cs typeface="Microsoft Sans Serif"/>
              </a:rPr>
              <a:t>interruptor </a:t>
            </a:r>
            <a:r>
              <a:rPr sz="750" spc="5" dirty="0">
                <a:latin typeface="Microsoft Sans Serif"/>
                <a:cs typeface="Microsoft Sans Serif"/>
              </a:rPr>
              <a:t>y </a:t>
            </a:r>
            <a:r>
              <a:rPr sz="750" spc="35" dirty="0">
                <a:latin typeface="Microsoft Sans Serif"/>
                <a:cs typeface="Microsoft Sans Serif"/>
              </a:rPr>
              <a:t>medio </a:t>
            </a:r>
            <a:r>
              <a:rPr sz="750" spc="20" dirty="0">
                <a:latin typeface="Microsoft Sans Serif"/>
                <a:cs typeface="Microsoft Sans Serif"/>
              </a:rPr>
              <a:t>con </a:t>
            </a:r>
            <a:r>
              <a:rPr sz="750" spc="45" dirty="0">
                <a:latin typeface="Microsoft Sans Serif"/>
                <a:cs typeface="Microsoft Sans Serif"/>
              </a:rPr>
              <a:t>un </a:t>
            </a:r>
            <a:r>
              <a:rPr sz="750" spc="30" dirty="0">
                <a:latin typeface="Microsoft Sans Serif"/>
                <a:cs typeface="Microsoft Sans Serif"/>
              </a:rPr>
              <a:t>generador </a:t>
            </a:r>
            <a:r>
              <a:rPr sz="750" spc="5" dirty="0">
                <a:latin typeface="Microsoft Sans Serif"/>
                <a:cs typeface="Microsoft Sans Serif"/>
              </a:rPr>
              <a:t>y </a:t>
            </a:r>
            <a:r>
              <a:rPr sz="750" spc="45" dirty="0">
                <a:latin typeface="Microsoft Sans Serif"/>
                <a:cs typeface="Microsoft Sans Serif"/>
              </a:rPr>
              <a:t>un </a:t>
            </a:r>
            <a:r>
              <a:rPr sz="750" spc="30" dirty="0">
                <a:latin typeface="Microsoft Sans Serif"/>
                <a:cs typeface="Microsoft Sans Serif"/>
              </a:rPr>
              <a:t>cortocircuito </a:t>
            </a:r>
            <a:r>
              <a:rPr sz="750" spc="25" dirty="0">
                <a:latin typeface="Microsoft Sans Serif"/>
                <a:cs typeface="Microsoft Sans Serif"/>
              </a:rPr>
              <a:t>en </a:t>
            </a:r>
            <a:r>
              <a:rPr sz="750" spc="30" dirty="0">
                <a:latin typeface="Microsoft Sans Serif"/>
                <a:cs typeface="Microsoft Sans Serif"/>
              </a:rPr>
              <a:t>una </a:t>
            </a:r>
            <a:r>
              <a:rPr sz="750" spc="35" dirty="0">
                <a:latin typeface="Microsoft Sans Serif"/>
                <a:cs typeface="Microsoft Sans Serif"/>
              </a:rPr>
              <a:t> </a:t>
            </a:r>
            <a:r>
              <a:rPr sz="750" spc="20" dirty="0">
                <a:latin typeface="Microsoft Sans Serif"/>
                <a:cs typeface="Microsoft Sans Serif"/>
              </a:rPr>
              <a:t>línea </a:t>
            </a:r>
            <a:r>
              <a:rPr sz="750" spc="25" dirty="0">
                <a:latin typeface="Microsoft Sans Serif"/>
                <a:cs typeface="Microsoft Sans Serif"/>
              </a:rPr>
              <a:t>de </a:t>
            </a:r>
            <a:r>
              <a:rPr sz="750" spc="30" dirty="0">
                <a:latin typeface="Microsoft Sans Serif"/>
                <a:cs typeface="Microsoft Sans Serif"/>
              </a:rPr>
              <a:t>transmisión </a:t>
            </a:r>
            <a:r>
              <a:rPr sz="750" spc="5" dirty="0">
                <a:latin typeface="Microsoft Sans Serif"/>
                <a:cs typeface="Microsoft Sans Serif"/>
              </a:rPr>
              <a:t>cerca </a:t>
            </a:r>
            <a:r>
              <a:rPr sz="750" spc="25" dirty="0">
                <a:latin typeface="Microsoft Sans Serif"/>
                <a:cs typeface="Microsoft Sans Serif"/>
              </a:rPr>
              <a:t>de </a:t>
            </a:r>
            <a:r>
              <a:rPr sz="750" spc="10" dirty="0">
                <a:latin typeface="Microsoft Sans Serif"/>
                <a:cs typeface="Microsoft Sans Serif"/>
              </a:rPr>
              <a:t>la </a:t>
            </a:r>
            <a:r>
              <a:rPr sz="750" spc="15" dirty="0">
                <a:latin typeface="Microsoft Sans Serif"/>
                <a:cs typeface="Microsoft Sans Serif"/>
              </a:rPr>
              <a:t>subestación. </a:t>
            </a:r>
            <a:r>
              <a:rPr sz="750" spc="-35" dirty="0">
                <a:latin typeface="Microsoft Sans Serif"/>
                <a:cs typeface="Microsoft Sans Serif"/>
              </a:rPr>
              <a:t>Si </a:t>
            </a:r>
            <a:r>
              <a:rPr sz="750" spc="10" dirty="0">
                <a:latin typeface="Microsoft Sans Serif"/>
                <a:cs typeface="Microsoft Sans Serif"/>
              </a:rPr>
              <a:t>el </a:t>
            </a:r>
            <a:r>
              <a:rPr sz="750" spc="30" dirty="0">
                <a:latin typeface="Microsoft Sans Serif"/>
                <a:cs typeface="Microsoft Sans Serif"/>
              </a:rPr>
              <a:t>cortocircuito </a:t>
            </a:r>
            <a:r>
              <a:rPr sz="750" spc="-5" dirty="0">
                <a:latin typeface="Microsoft Sans Serif"/>
                <a:cs typeface="Microsoft Sans Serif"/>
              </a:rPr>
              <a:t>es </a:t>
            </a:r>
            <a:r>
              <a:rPr sz="750" dirty="0">
                <a:latin typeface="Microsoft Sans Serif"/>
                <a:cs typeface="Microsoft Sans Serif"/>
              </a:rPr>
              <a:t> </a:t>
            </a:r>
            <a:r>
              <a:rPr sz="750" spc="20" dirty="0">
                <a:latin typeface="Microsoft Sans Serif"/>
                <a:cs typeface="Microsoft Sans Serif"/>
              </a:rPr>
              <a:t>trifásico, </a:t>
            </a:r>
            <a:r>
              <a:rPr sz="750" spc="30" dirty="0">
                <a:latin typeface="Microsoft Sans Serif"/>
                <a:cs typeface="Microsoft Sans Serif"/>
              </a:rPr>
              <a:t>fluirá </a:t>
            </a:r>
            <a:r>
              <a:rPr sz="750" spc="40" dirty="0">
                <a:latin typeface="Microsoft Sans Serif"/>
                <a:cs typeface="Microsoft Sans Serif"/>
              </a:rPr>
              <a:t>muy </a:t>
            </a:r>
            <a:r>
              <a:rPr sz="750" spc="15" dirty="0">
                <a:latin typeface="Microsoft Sans Serif"/>
                <a:cs typeface="Microsoft Sans Serif"/>
              </a:rPr>
              <a:t>poca </a:t>
            </a:r>
            <a:r>
              <a:rPr sz="750" spc="25" dirty="0">
                <a:latin typeface="Microsoft Sans Serif"/>
                <a:cs typeface="Microsoft Sans Serif"/>
              </a:rPr>
              <a:t>potencia </a:t>
            </a:r>
            <a:r>
              <a:rPr sz="750" spc="20" dirty="0">
                <a:latin typeface="Microsoft Sans Serif"/>
                <a:cs typeface="Microsoft Sans Serif"/>
              </a:rPr>
              <a:t>real </a:t>
            </a:r>
            <a:r>
              <a:rPr sz="750" spc="-5" dirty="0">
                <a:latin typeface="Microsoft Sans Serif"/>
                <a:cs typeface="Microsoft Sans Serif"/>
              </a:rPr>
              <a:t>(MW) </a:t>
            </a:r>
            <a:r>
              <a:rPr sz="750" spc="15" dirty="0">
                <a:latin typeface="Microsoft Sans Serif"/>
                <a:cs typeface="Microsoft Sans Serif"/>
              </a:rPr>
              <a:t>desde </a:t>
            </a:r>
            <a:r>
              <a:rPr sz="750" spc="10" dirty="0">
                <a:latin typeface="Microsoft Sans Serif"/>
                <a:cs typeface="Microsoft Sans Serif"/>
              </a:rPr>
              <a:t>el </a:t>
            </a:r>
            <a:r>
              <a:rPr sz="750" spc="30" dirty="0">
                <a:latin typeface="Microsoft Sans Serif"/>
                <a:cs typeface="Microsoft Sans Serif"/>
              </a:rPr>
              <a:t>generador </a:t>
            </a:r>
            <a:r>
              <a:rPr sz="750" spc="10" dirty="0">
                <a:latin typeface="Microsoft Sans Serif"/>
                <a:cs typeface="Microsoft Sans Serif"/>
              </a:rPr>
              <a:t>al </a:t>
            </a:r>
            <a:r>
              <a:rPr sz="750" spc="15" dirty="0">
                <a:latin typeface="Microsoft Sans Serif"/>
                <a:cs typeface="Microsoft Sans Serif"/>
              </a:rPr>
              <a:t> sistema </a:t>
            </a:r>
            <a:r>
              <a:rPr sz="750" spc="25" dirty="0">
                <a:latin typeface="Microsoft Sans Serif"/>
                <a:cs typeface="Microsoft Sans Serif"/>
              </a:rPr>
              <a:t>de energía </a:t>
            </a:r>
            <a:r>
              <a:rPr sz="750" spc="20" dirty="0">
                <a:latin typeface="Microsoft Sans Serif"/>
                <a:cs typeface="Microsoft Sans Serif"/>
              </a:rPr>
              <a:t>hasta </a:t>
            </a:r>
            <a:r>
              <a:rPr sz="750" spc="30" dirty="0">
                <a:latin typeface="Microsoft Sans Serif"/>
                <a:cs typeface="Microsoft Sans Serif"/>
              </a:rPr>
              <a:t>que </a:t>
            </a:r>
            <a:r>
              <a:rPr sz="750" spc="-5" dirty="0">
                <a:latin typeface="Microsoft Sans Serif"/>
                <a:cs typeface="Microsoft Sans Serif"/>
              </a:rPr>
              <a:t>se </a:t>
            </a:r>
            <a:r>
              <a:rPr sz="750" spc="20" dirty="0">
                <a:latin typeface="Microsoft Sans Serif"/>
                <a:cs typeface="Microsoft Sans Serif"/>
              </a:rPr>
              <a:t>solucione </a:t>
            </a:r>
            <a:r>
              <a:rPr sz="750" spc="10" dirty="0">
                <a:latin typeface="Microsoft Sans Serif"/>
                <a:cs typeface="Microsoft Sans Serif"/>
              </a:rPr>
              <a:t>la </a:t>
            </a:r>
            <a:r>
              <a:rPr sz="750" spc="15" dirty="0">
                <a:latin typeface="Microsoft Sans Serif"/>
                <a:cs typeface="Microsoft Sans Serif"/>
              </a:rPr>
              <a:t>falla. </a:t>
            </a:r>
            <a:r>
              <a:rPr sz="750" spc="-15" dirty="0">
                <a:latin typeface="Microsoft Sans Serif"/>
                <a:cs typeface="Microsoft Sans Serif"/>
              </a:rPr>
              <a:t>La </a:t>
            </a:r>
            <a:r>
              <a:rPr sz="750" spc="20" dirty="0">
                <a:latin typeface="Microsoft Sans Serif"/>
                <a:cs typeface="Microsoft Sans Serif"/>
              </a:rPr>
              <a:t>alta </a:t>
            </a:r>
            <a:r>
              <a:rPr sz="750" spc="30" dirty="0">
                <a:latin typeface="Microsoft Sans Serif"/>
                <a:cs typeface="Microsoft Sans Serif"/>
              </a:rPr>
              <a:t>corriente </a:t>
            </a:r>
            <a:r>
              <a:rPr sz="750" spc="25" dirty="0">
                <a:latin typeface="Microsoft Sans Serif"/>
                <a:cs typeface="Microsoft Sans Serif"/>
              </a:rPr>
              <a:t>de </a:t>
            </a:r>
            <a:r>
              <a:rPr sz="750" spc="30" dirty="0">
                <a:latin typeface="Microsoft Sans Serif"/>
                <a:cs typeface="Microsoft Sans Serif"/>
              </a:rPr>
              <a:t> </a:t>
            </a:r>
            <a:r>
              <a:rPr sz="750" spc="20" dirty="0">
                <a:latin typeface="Microsoft Sans Serif"/>
                <a:cs typeface="Microsoft Sans Serif"/>
              </a:rPr>
              <a:t>falla</a:t>
            </a:r>
            <a:r>
              <a:rPr sz="750" spc="-5" dirty="0">
                <a:latin typeface="Microsoft Sans Serif"/>
                <a:cs typeface="Microsoft Sans Serif"/>
              </a:rPr>
              <a:t> </a:t>
            </a:r>
            <a:r>
              <a:rPr sz="750" spc="30" dirty="0">
                <a:latin typeface="Microsoft Sans Serif"/>
                <a:cs typeface="Microsoft Sans Serif"/>
              </a:rPr>
              <a:t>experimentada</a:t>
            </a:r>
            <a:r>
              <a:rPr sz="750" spc="-5" dirty="0">
                <a:latin typeface="Microsoft Sans Serif"/>
                <a:cs typeface="Microsoft Sans Serif"/>
              </a:rPr>
              <a:t> </a:t>
            </a:r>
            <a:r>
              <a:rPr sz="750" spc="35" dirty="0">
                <a:latin typeface="Microsoft Sans Serif"/>
                <a:cs typeface="Microsoft Sans Serif"/>
              </a:rPr>
              <a:t>durante</a:t>
            </a:r>
            <a:r>
              <a:rPr sz="750" dirty="0">
                <a:latin typeface="Microsoft Sans Serif"/>
                <a:cs typeface="Microsoft Sans Serif"/>
              </a:rPr>
              <a:t> </a:t>
            </a:r>
            <a:r>
              <a:rPr sz="750" spc="10" dirty="0">
                <a:latin typeface="Microsoft Sans Serif"/>
                <a:cs typeface="Microsoft Sans Serif"/>
              </a:rPr>
              <a:t>el</a:t>
            </a:r>
            <a:r>
              <a:rPr sz="750" spc="-5" dirty="0">
                <a:latin typeface="Microsoft Sans Serif"/>
                <a:cs typeface="Microsoft Sans Serif"/>
              </a:rPr>
              <a:t> </a:t>
            </a:r>
            <a:r>
              <a:rPr sz="750" spc="30" dirty="0">
                <a:latin typeface="Microsoft Sans Serif"/>
                <a:cs typeface="Microsoft Sans Serif"/>
              </a:rPr>
              <a:t>cortocircuito</a:t>
            </a:r>
            <a:r>
              <a:rPr sz="750" spc="-5" dirty="0">
                <a:latin typeface="Microsoft Sans Serif"/>
                <a:cs typeface="Microsoft Sans Serif"/>
              </a:rPr>
              <a:t> es</a:t>
            </a:r>
            <a:r>
              <a:rPr sz="750" dirty="0">
                <a:latin typeface="Microsoft Sans Serif"/>
                <a:cs typeface="Microsoft Sans Serif"/>
              </a:rPr>
              <a:t> </a:t>
            </a:r>
            <a:r>
              <a:rPr sz="750" spc="30" dirty="0">
                <a:latin typeface="Microsoft Sans Serif"/>
                <a:cs typeface="Microsoft Sans Serif"/>
              </a:rPr>
              <a:t>principalmente</a:t>
            </a:r>
            <a:r>
              <a:rPr sz="750" spc="-5" dirty="0">
                <a:latin typeface="Microsoft Sans Serif"/>
                <a:cs typeface="Microsoft Sans Serif"/>
              </a:rPr>
              <a:t> </a:t>
            </a:r>
            <a:r>
              <a:rPr sz="750" spc="15" dirty="0">
                <a:latin typeface="Microsoft Sans Serif"/>
                <a:cs typeface="Microsoft Sans Serif"/>
              </a:rPr>
              <a:t>reactiva </a:t>
            </a:r>
            <a:r>
              <a:rPr sz="750" spc="-185" dirty="0">
                <a:latin typeface="Microsoft Sans Serif"/>
                <a:cs typeface="Microsoft Sans Serif"/>
              </a:rPr>
              <a:t> </a:t>
            </a:r>
            <a:r>
              <a:rPr sz="750" spc="35" dirty="0">
                <a:latin typeface="Microsoft Sans Serif"/>
                <a:cs typeface="Microsoft Sans Serif"/>
              </a:rPr>
              <a:t>o </a:t>
            </a:r>
            <a:r>
              <a:rPr sz="750" spc="30" dirty="0">
                <a:latin typeface="Microsoft Sans Serif"/>
                <a:cs typeface="Microsoft Sans Serif"/>
              </a:rPr>
              <a:t>corriente </a:t>
            </a:r>
            <a:r>
              <a:rPr sz="750" spc="15" dirty="0">
                <a:latin typeface="Microsoft Sans Serif"/>
                <a:cs typeface="Microsoft Sans Serif"/>
              </a:rPr>
              <a:t>var. </a:t>
            </a:r>
            <a:r>
              <a:rPr sz="750" spc="5" dirty="0">
                <a:latin typeface="Microsoft Sans Serif"/>
                <a:cs typeface="Microsoft Sans Serif"/>
              </a:rPr>
              <a:t>De </a:t>
            </a:r>
            <a:r>
              <a:rPr sz="750" spc="10" dirty="0">
                <a:latin typeface="Microsoft Sans Serif"/>
                <a:cs typeface="Microsoft Sans Serif"/>
              </a:rPr>
              <a:t>la </a:t>
            </a:r>
            <a:r>
              <a:rPr sz="750" spc="15" dirty="0">
                <a:latin typeface="Microsoft Sans Serif"/>
                <a:cs typeface="Microsoft Sans Serif"/>
              </a:rPr>
              <a:t>ecuación </a:t>
            </a:r>
            <a:r>
              <a:rPr sz="750" spc="25" dirty="0">
                <a:latin typeface="Microsoft Sans Serif"/>
                <a:cs typeface="Microsoft Sans Serif"/>
              </a:rPr>
              <a:t>de transferencia de potencia </a:t>
            </a:r>
            <a:r>
              <a:rPr sz="750" spc="-5" dirty="0">
                <a:latin typeface="Microsoft Sans Serif"/>
                <a:cs typeface="Microsoft Sans Serif"/>
              </a:rPr>
              <a:t>(Fig.13), </a:t>
            </a:r>
            <a:r>
              <a:rPr sz="750" dirty="0">
                <a:latin typeface="Microsoft Sans Serif"/>
                <a:cs typeface="Microsoft Sans Serif"/>
              </a:rPr>
              <a:t> </a:t>
            </a:r>
            <a:r>
              <a:rPr sz="750" spc="25" dirty="0">
                <a:latin typeface="Microsoft Sans Serif"/>
                <a:cs typeface="Microsoft Sans Serif"/>
              </a:rPr>
              <a:t>cuando</a:t>
            </a:r>
            <a:r>
              <a:rPr sz="750" spc="-5" dirty="0">
                <a:latin typeface="Microsoft Sans Serif"/>
                <a:cs typeface="Microsoft Sans Serif"/>
              </a:rPr>
              <a:t> </a:t>
            </a:r>
            <a:r>
              <a:rPr sz="750" dirty="0">
                <a:latin typeface="Microsoft Sans Serif"/>
                <a:cs typeface="Microsoft Sans Serif"/>
              </a:rPr>
              <a:t>E</a:t>
            </a:r>
            <a:r>
              <a:rPr sz="450" dirty="0">
                <a:latin typeface="Microsoft Sans Serif"/>
                <a:cs typeface="Microsoft Sans Serif"/>
              </a:rPr>
              <a:t>gramo</a:t>
            </a:r>
            <a:r>
              <a:rPr sz="750" dirty="0">
                <a:latin typeface="Microsoft Sans Serif"/>
                <a:cs typeface="Microsoft Sans Serif"/>
              </a:rPr>
              <a:t>cae </a:t>
            </a:r>
            <a:r>
              <a:rPr sz="750" spc="-5" dirty="0">
                <a:latin typeface="Microsoft Sans Serif"/>
                <a:cs typeface="Microsoft Sans Serif"/>
              </a:rPr>
              <a:t>casi</a:t>
            </a:r>
            <a:r>
              <a:rPr sz="750" dirty="0">
                <a:latin typeface="Microsoft Sans Serif"/>
                <a:cs typeface="Microsoft Sans Serif"/>
              </a:rPr>
              <a:t> a </a:t>
            </a:r>
            <a:r>
              <a:rPr sz="750" spc="15" dirty="0">
                <a:latin typeface="Microsoft Sans Serif"/>
                <a:cs typeface="Microsoft Sans Serif"/>
              </a:rPr>
              <a:t>cero,</a:t>
            </a:r>
            <a:r>
              <a:rPr sz="750" dirty="0">
                <a:latin typeface="Microsoft Sans Serif"/>
                <a:cs typeface="Microsoft Sans Serif"/>
              </a:rPr>
              <a:t> </a:t>
            </a:r>
            <a:r>
              <a:rPr sz="750" spc="-5" dirty="0">
                <a:latin typeface="Microsoft Sans Serif"/>
                <a:cs typeface="Microsoft Sans Serif"/>
              </a:rPr>
              <a:t>casi </a:t>
            </a:r>
            <a:r>
              <a:rPr sz="750" spc="40" dirty="0">
                <a:latin typeface="Microsoft Sans Serif"/>
                <a:cs typeface="Microsoft Sans Serif"/>
              </a:rPr>
              <a:t>no</a:t>
            </a:r>
            <a:r>
              <a:rPr sz="750" dirty="0">
                <a:latin typeface="Microsoft Sans Serif"/>
                <a:cs typeface="Microsoft Sans Serif"/>
              </a:rPr>
              <a:t> </a:t>
            </a:r>
            <a:r>
              <a:rPr sz="750" spc="-5" dirty="0">
                <a:latin typeface="Microsoft Sans Serif"/>
                <a:cs typeface="Microsoft Sans Serif"/>
              </a:rPr>
              <a:t>se</a:t>
            </a:r>
            <a:r>
              <a:rPr sz="750" dirty="0">
                <a:latin typeface="Microsoft Sans Serif"/>
                <a:cs typeface="Microsoft Sans Serif"/>
              </a:rPr>
              <a:t> </a:t>
            </a:r>
            <a:r>
              <a:rPr sz="750" spc="25" dirty="0">
                <a:latin typeface="Microsoft Sans Serif"/>
                <a:cs typeface="Microsoft Sans Serif"/>
              </a:rPr>
              <a:t>puede</a:t>
            </a:r>
            <a:r>
              <a:rPr sz="750" dirty="0">
                <a:latin typeface="Microsoft Sans Serif"/>
                <a:cs typeface="Microsoft Sans Serif"/>
              </a:rPr>
              <a:t> </a:t>
            </a:r>
            <a:r>
              <a:rPr sz="750" spc="35" dirty="0">
                <a:latin typeface="Microsoft Sans Serif"/>
                <a:cs typeface="Microsoft Sans Serif"/>
              </a:rPr>
              <a:t>transferir</a:t>
            </a:r>
            <a:r>
              <a:rPr sz="750" dirty="0">
                <a:latin typeface="Microsoft Sans Serif"/>
                <a:cs typeface="Microsoft Sans Serif"/>
              </a:rPr>
              <a:t> </a:t>
            </a:r>
            <a:r>
              <a:rPr sz="750" spc="25" dirty="0">
                <a:latin typeface="Microsoft Sans Serif"/>
                <a:cs typeface="Microsoft Sans Serif"/>
              </a:rPr>
              <a:t>potencia</a:t>
            </a:r>
            <a:r>
              <a:rPr sz="750" spc="-5" dirty="0">
                <a:latin typeface="Microsoft Sans Serif"/>
                <a:cs typeface="Microsoft Sans Serif"/>
              </a:rPr>
              <a:t> </a:t>
            </a:r>
            <a:r>
              <a:rPr sz="750" spc="20" dirty="0">
                <a:latin typeface="Microsoft Sans Serif"/>
                <a:cs typeface="Microsoft Sans Serif"/>
              </a:rPr>
              <a:t>real</a:t>
            </a:r>
            <a:r>
              <a:rPr sz="750" dirty="0">
                <a:latin typeface="Microsoft Sans Serif"/>
                <a:cs typeface="Microsoft Sans Serif"/>
              </a:rPr>
              <a:t> </a:t>
            </a:r>
            <a:r>
              <a:rPr sz="750" spc="10" dirty="0">
                <a:latin typeface="Microsoft Sans Serif"/>
                <a:cs typeface="Microsoft Sans Serif"/>
              </a:rPr>
              <a:t>al </a:t>
            </a:r>
            <a:r>
              <a:rPr sz="750" spc="-185" dirty="0">
                <a:latin typeface="Microsoft Sans Serif"/>
                <a:cs typeface="Microsoft Sans Serif"/>
              </a:rPr>
              <a:t> </a:t>
            </a:r>
            <a:r>
              <a:rPr sz="750" spc="15" dirty="0">
                <a:latin typeface="Microsoft Sans Serif"/>
                <a:cs typeface="Microsoft Sans Serif"/>
              </a:rPr>
              <a:t>sistema. </a:t>
            </a:r>
            <a:r>
              <a:rPr sz="750" spc="-35" dirty="0">
                <a:latin typeface="Microsoft Sans Serif"/>
                <a:cs typeface="Microsoft Sans Serif"/>
              </a:rPr>
              <a:t>El </a:t>
            </a:r>
            <a:r>
              <a:rPr sz="750" spc="-50" dirty="0">
                <a:latin typeface="Microsoft Sans Serif"/>
                <a:cs typeface="Microsoft Sans Serif"/>
              </a:rPr>
              <a:t>AVR </a:t>
            </a:r>
            <a:r>
              <a:rPr sz="750" spc="20" dirty="0">
                <a:latin typeface="Microsoft Sans Serif"/>
                <a:cs typeface="Microsoft Sans Serif"/>
              </a:rPr>
              <a:t>del </a:t>
            </a:r>
            <a:r>
              <a:rPr sz="750" spc="30" dirty="0">
                <a:latin typeface="Microsoft Sans Serif"/>
                <a:cs typeface="Microsoft Sans Serif"/>
              </a:rPr>
              <a:t>generador </a:t>
            </a:r>
            <a:r>
              <a:rPr sz="750" spc="20" dirty="0">
                <a:latin typeface="Microsoft Sans Serif"/>
                <a:cs typeface="Microsoft Sans Serif"/>
              </a:rPr>
              <a:t>detecta </a:t>
            </a:r>
            <a:r>
              <a:rPr sz="750" spc="10" dirty="0">
                <a:latin typeface="Microsoft Sans Serif"/>
                <a:cs typeface="Microsoft Sans Serif"/>
              </a:rPr>
              <a:t>la </a:t>
            </a:r>
            <a:r>
              <a:rPr sz="750" spc="25" dirty="0">
                <a:latin typeface="Microsoft Sans Serif"/>
                <a:cs typeface="Microsoft Sans Serif"/>
              </a:rPr>
              <a:t>reducción </a:t>
            </a:r>
            <a:r>
              <a:rPr sz="750" spc="20" dirty="0">
                <a:latin typeface="Microsoft Sans Serif"/>
                <a:cs typeface="Microsoft Sans Serif"/>
              </a:rPr>
              <a:t>del voltaje </a:t>
            </a:r>
            <a:r>
              <a:rPr sz="750" spc="25" dirty="0">
                <a:latin typeface="Microsoft Sans Serif"/>
                <a:cs typeface="Microsoft Sans Serif"/>
              </a:rPr>
              <a:t>en </a:t>
            </a:r>
            <a:r>
              <a:rPr sz="750" spc="10" dirty="0">
                <a:latin typeface="Microsoft Sans Serif"/>
                <a:cs typeface="Microsoft Sans Serif"/>
              </a:rPr>
              <a:t>los </a:t>
            </a:r>
            <a:r>
              <a:rPr sz="750" spc="15" dirty="0">
                <a:latin typeface="Microsoft Sans Serif"/>
                <a:cs typeface="Microsoft Sans Serif"/>
              </a:rPr>
              <a:t> </a:t>
            </a:r>
            <a:r>
              <a:rPr sz="750" spc="25" dirty="0">
                <a:latin typeface="Microsoft Sans Serif"/>
                <a:cs typeface="Microsoft Sans Serif"/>
              </a:rPr>
              <a:t>terminales </a:t>
            </a:r>
            <a:r>
              <a:rPr sz="750" spc="20" dirty="0">
                <a:latin typeface="Microsoft Sans Serif"/>
                <a:cs typeface="Microsoft Sans Serif"/>
              </a:rPr>
              <a:t>del </a:t>
            </a:r>
            <a:r>
              <a:rPr sz="750" spc="30" dirty="0">
                <a:latin typeface="Microsoft Sans Serif"/>
                <a:cs typeface="Microsoft Sans Serif"/>
              </a:rPr>
              <a:t>generador </a:t>
            </a:r>
            <a:r>
              <a:rPr sz="750" spc="5" dirty="0">
                <a:latin typeface="Microsoft Sans Serif"/>
                <a:cs typeface="Microsoft Sans Serif"/>
              </a:rPr>
              <a:t>y </a:t>
            </a:r>
            <a:r>
              <a:rPr sz="750" spc="35" dirty="0">
                <a:latin typeface="Microsoft Sans Serif"/>
                <a:cs typeface="Microsoft Sans Serif"/>
              </a:rPr>
              <a:t>aumenta </a:t>
            </a:r>
            <a:r>
              <a:rPr sz="750" spc="10" dirty="0">
                <a:latin typeface="Microsoft Sans Serif"/>
                <a:cs typeface="Microsoft Sans Serif"/>
              </a:rPr>
              <a:t>la </a:t>
            </a:r>
            <a:r>
              <a:rPr sz="750" spc="30" dirty="0">
                <a:latin typeface="Microsoft Sans Serif"/>
                <a:cs typeface="Microsoft Sans Serif"/>
              </a:rPr>
              <a:t>corriente </a:t>
            </a:r>
            <a:r>
              <a:rPr sz="750" spc="25" dirty="0">
                <a:latin typeface="Microsoft Sans Serif"/>
                <a:cs typeface="Microsoft Sans Serif"/>
              </a:rPr>
              <a:t>de campo para </a:t>
            </a:r>
            <a:r>
              <a:rPr sz="750" spc="30" dirty="0">
                <a:latin typeface="Microsoft Sans Serif"/>
                <a:cs typeface="Microsoft Sans Serif"/>
              </a:rPr>
              <a:t> </a:t>
            </a:r>
            <a:r>
              <a:rPr sz="750" spc="35" dirty="0">
                <a:latin typeface="Microsoft Sans Serif"/>
                <a:cs typeface="Microsoft Sans Serif"/>
              </a:rPr>
              <a:t>intentar aumentar </a:t>
            </a:r>
            <a:r>
              <a:rPr sz="750" spc="10" dirty="0">
                <a:latin typeface="Microsoft Sans Serif"/>
                <a:cs typeface="Microsoft Sans Serif"/>
              </a:rPr>
              <a:t>el </a:t>
            </a:r>
            <a:r>
              <a:rPr sz="750" spc="20" dirty="0">
                <a:latin typeface="Microsoft Sans Serif"/>
                <a:cs typeface="Microsoft Sans Serif"/>
              </a:rPr>
              <a:t>voltaje del </a:t>
            </a:r>
            <a:r>
              <a:rPr sz="750" spc="30" dirty="0">
                <a:latin typeface="Microsoft Sans Serif"/>
                <a:cs typeface="Microsoft Sans Serif"/>
              </a:rPr>
              <a:t>generador </a:t>
            </a:r>
            <a:r>
              <a:rPr sz="750" spc="35" dirty="0">
                <a:latin typeface="Microsoft Sans Serif"/>
                <a:cs typeface="Microsoft Sans Serif"/>
              </a:rPr>
              <a:t>durante </a:t>
            </a:r>
            <a:r>
              <a:rPr sz="750" spc="10" dirty="0">
                <a:latin typeface="Microsoft Sans Serif"/>
                <a:cs typeface="Microsoft Sans Serif"/>
              </a:rPr>
              <a:t>la </a:t>
            </a:r>
            <a:r>
              <a:rPr sz="750" spc="15" dirty="0">
                <a:latin typeface="Microsoft Sans Serif"/>
                <a:cs typeface="Microsoft Sans Serif"/>
              </a:rPr>
              <a:t>falla. </a:t>
            </a:r>
            <a:r>
              <a:rPr sz="750" spc="-35" dirty="0">
                <a:latin typeface="Microsoft Sans Serif"/>
                <a:cs typeface="Microsoft Sans Serif"/>
              </a:rPr>
              <a:t>El </a:t>
            </a:r>
            <a:r>
              <a:rPr sz="750" spc="35" dirty="0">
                <a:latin typeface="Microsoft Sans Serif"/>
                <a:cs typeface="Microsoft Sans Serif"/>
              </a:rPr>
              <a:t>control </a:t>
            </a:r>
            <a:r>
              <a:rPr sz="750" spc="40" dirty="0">
                <a:latin typeface="Microsoft Sans Serif"/>
                <a:cs typeface="Microsoft Sans Serif"/>
              </a:rPr>
              <a:t> </a:t>
            </a:r>
            <a:r>
              <a:rPr sz="750" spc="-50" dirty="0">
                <a:latin typeface="Microsoft Sans Serif"/>
                <a:cs typeface="Microsoft Sans Serif"/>
              </a:rPr>
              <a:t>AVR</a:t>
            </a:r>
            <a:r>
              <a:rPr sz="750" spc="-5" dirty="0">
                <a:latin typeface="Microsoft Sans Serif"/>
                <a:cs typeface="Microsoft Sans Serif"/>
              </a:rPr>
              <a:t> </a:t>
            </a:r>
            <a:r>
              <a:rPr sz="750" spc="35" dirty="0">
                <a:latin typeface="Microsoft Sans Serif"/>
                <a:cs typeface="Microsoft Sans Serif"/>
              </a:rPr>
              <a:t>entra</a:t>
            </a:r>
            <a:r>
              <a:rPr sz="750" spc="-5" dirty="0">
                <a:latin typeface="Microsoft Sans Serif"/>
                <a:cs typeface="Microsoft Sans Serif"/>
              </a:rPr>
              <a:t> </a:t>
            </a:r>
            <a:r>
              <a:rPr sz="750" spc="25" dirty="0">
                <a:latin typeface="Microsoft Sans Serif"/>
                <a:cs typeface="Microsoft Sans Serif"/>
              </a:rPr>
              <a:t>en</a:t>
            </a:r>
            <a:r>
              <a:rPr sz="750" spc="-5" dirty="0">
                <a:latin typeface="Microsoft Sans Serif"/>
                <a:cs typeface="Microsoft Sans Serif"/>
              </a:rPr>
              <a:t> </a:t>
            </a:r>
            <a:r>
              <a:rPr sz="750" spc="45" dirty="0">
                <a:latin typeface="Microsoft Sans Serif"/>
                <a:cs typeface="Microsoft Sans Serif"/>
              </a:rPr>
              <a:t>modo</a:t>
            </a:r>
            <a:r>
              <a:rPr sz="750" dirty="0">
                <a:latin typeface="Microsoft Sans Serif"/>
                <a:cs typeface="Microsoft Sans Serif"/>
              </a:rPr>
              <a:t> </a:t>
            </a:r>
            <a:r>
              <a:rPr sz="750" spc="25" dirty="0">
                <a:latin typeface="Microsoft Sans Serif"/>
                <a:cs typeface="Microsoft Sans Serif"/>
              </a:rPr>
              <a:t>de</a:t>
            </a:r>
            <a:r>
              <a:rPr sz="750" spc="-5" dirty="0">
                <a:latin typeface="Microsoft Sans Serif"/>
                <a:cs typeface="Microsoft Sans Serif"/>
              </a:rPr>
              <a:t> </a:t>
            </a:r>
            <a:r>
              <a:rPr sz="750" spc="25" dirty="0">
                <a:latin typeface="Microsoft Sans Serif"/>
                <a:cs typeface="Microsoft Sans Serif"/>
              </a:rPr>
              <a:t>forzado</a:t>
            </a:r>
            <a:r>
              <a:rPr sz="750" spc="-5" dirty="0">
                <a:latin typeface="Microsoft Sans Serif"/>
                <a:cs typeface="Microsoft Sans Serif"/>
              </a:rPr>
              <a:t> </a:t>
            </a:r>
            <a:r>
              <a:rPr sz="750" spc="25" dirty="0">
                <a:latin typeface="Microsoft Sans Serif"/>
                <a:cs typeface="Microsoft Sans Serif"/>
              </a:rPr>
              <a:t>de</a:t>
            </a:r>
            <a:r>
              <a:rPr sz="750" dirty="0">
                <a:latin typeface="Microsoft Sans Serif"/>
                <a:cs typeface="Microsoft Sans Serif"/>
              </a:rPr>
              <a:t> </a:t>
            </a:r>
            <a:r>
              <a:rPr sz="750" spc="25" dirty="0">
                <a:latin typeface="Microsoft Sans Serif"/>
                <a:cs typeface="Microsoft Sans Serif"/>
              </a:rPr>
              <a:t>campo</a:t>
            </a:r>
            <a:r>
              <a:rPr sz="750" spc="-5" dirty="0">
                <a:latin typeface="Microsoft Sans Serif"/>
                <a:cs typeface="Microsoft Sans Serif"/>
              </a:rPr>
              <a:t> </a:t>
            </a:r>
            <a:r>
              <a:rPr sz="750" spc="35" dirty="0">
                <a:latin typeface="Microsoft Sans Serif"/>
                <a:cs typeface="Microsoft Sans Serif"/>
              </a:rPr>
              <a:t>donde</a:t>
            </a:r>
            <a:r>
              <a:rPr sz="750" spc="-5" dirty="0">
                <a:latin typeface="Microsoft Sans Serif"/>
                <a:cs typeface="Microsoft Sans Serif"/>
              </a:rPr>
              <a:t> </a:t>
            </a:r>
            <a:r>
              <a:rPr sz="750" spc="10" dirty="0">
                <a:latin typeface="Microsoft Sans Serif"/>
                <a:cs typeface="Microsoft Sans Serif"/>
              </a:rPr>
              <a:t>la</a:t>
            </a:r>
            <a:r>
              <a:rPr sz="750" dirty="0">
                <a:latin typeface="Microsoft Sans Serif"/>
                <a:cs typeface="Microsoft Sans Serif"/>
              </a:rPr>
              <a:t> </a:t>
            </a:r>
            <a:r>
              <a:rPr sz="750" spc="30" dirty="0">
                <a:latin typeface="Microsoft Sans Serif"/>
                <a:cs typeface="Microsoft Sans Serif"/>
              </a:rPr>
              <a:t>corriente</a:t>
            </a:r>
            <a:r>
              <a:rPr sz="750" spc="-5" dirty="0">
                <a:latin typeface="Microsoft Sans Serif"/>
                <a:cs typeface="Microsoft Sans Serif"/>
              </a:rPr>
              <a:t> </a:t>
            </a:r>
            <a:r>
              <a:rPr sz="750" spc="25" dirty="0">
                <a:latin typeface="Microsoft Sans Serif"/>
                <a:cs typeface="Microsoft Sans Serif"/>
              </a:rPr>
              <a:t>de</a:t>
            </a:r>
            <a:r>
              <a:rPr sz="750" spc="-5" dirty="0">
                <a:latin typeface="Microsoft Sans Serif"/>
                <a:cs typeface="Microsoft Sans Serif"/>
              </a:rPr>
              <a:t> </a:t>
            </a:r>
            <a:r>
              <a:rPr sz="750" spc="25" dirty="0">
                <a:latin typeface="Microsoft Sans Serif"/>
                <a:cs typeface="Microsoft Sans Serif"/>
              </a:rPr>
              <a:t>campo </a:t>
            </a:r>
            <a:r>
              <a:rPr sz="750" spc="30" dirty="0">
                <a:latin typeface="Microsoft Sans Serif"/>
                <a:cs typeface="Microsoft Sans Serif"/>
              </a:rPr>
              <a:t> </a:t>
            </a:r>
            <a:r>
              <a:rPr sz="750" spc="35" dirty="0">
                <a:latin typeface="Microsoft Sans Serif"/>
                <a:cs typeface="Microsoft Sans Serif"/>
              </a:rPr>
              <a:t>aumenta </a:t>
            </a:r>
            <a:r>
              <a:rPr sz="750" spc="30" dirty="0">
                <a:latin typeface="Microsoft Sans Serif"/>
                <a:cs typeface="Microsoft Sans Serif"/>
              </a:rPr>
              <a:t>brevemente </a:t>
            </a:r>
            <a:r>
              <a:rPr sz="750" spc="20" dirty="0">
                <a:latin typeface="Microsoft Sans Serif"/>
                <a:cs typeface="Microsoft Sans Serif"/>
              </a:rPr>
              <a:t>más </a:t>
            </a:r>
            <a:r>
              <a:rPr sz="750" spc="10" dirty="0">
                <a:latin typeface="Microsoft Sans Serif"/>
                <a:cs typeface="Microsoft Sans Serif"/>
              </a:rPr>
              <a:t>allá </a:t>
            </a:r>
            <a:r>
              <a:rPr sz="750" spc="25" dirty="0">
                <a:latin typeface="Microsoft Sans Serif"/>
                <a:cs typeface="Microsoft Sans Serif"/>
              </a:rPr>
              <a:t>de </a:t>
            </a:r>
            <a:r>
              <a:rPr sz="750" spc="10" dirty="0">
                <a:latin typeface="Microsoft Sans Serif"/>
                <a:cs typeface="Microsoft Sans Serif"/>
              </a:rPr>
              <a:t>los </a:t>
            </a:r>
            <a:r>
              <a:rPr sz="750" spc="25" dirty="0">
                <a:latin typeface="Microsoft Sans Serif"/>
                <a:cs typeface="Microsoft Sans Serif"/>
              </a:rPr>
              <a:t>límites térmicos </a:t>
            </a:r>
            <a:r>
              <a:rPr sz="750" spc="20" dirty="0">
                <a:latin typeface="Microsoft Sans Serif"/>
                <a:cs typeface="Microsoft Sans Serif"/>
              </a:rPr>
              <a:t>del </a:t>
            </a:r>
            <a:r>
              <a:rPr sz="750" spc="25" dirty="0">
                <a:latin typeface="Microsoft Sans Serif"/>
                <a:cs typeface="Microsoft Sans Serif"/>
              </a:rPr>
              <a:t>circuito de </a:t>
            </a:r>
            <a:r>
              <a:rPr sz="750" spc="30" dirty="0">
                <a:latin typeface="Microsoft Sans Serif"/>
                <a:cs typeface="Microsoft Sans Serif"/>
              </a:rPr>
              <a:t> </a:t>
            </a:r>
            <a:r>
              <a:rPr sz="750" spc="25" dirty="0">
                <a:latin typeface="Microsoft Sans Serif"/>
                <a:cs typeface="Microsoft Sans Serif"/>
              </a:rPr>
              <a:t>campo de </a:t>
            </a:r>
            <a:r>
              <a:rPr sz="750" spc="20" dirty="0">
                <a:latin typeface="Microsoft Sans Serif"/>
                <a:cs typeface="Microsoft Sans Serif"/>
              </a:rPr>
              <a:t>estado </a:t>
            </a:r>
            <a:r>
              <a:rPr sz="750" spc="15" dirty="0">
                <a:latin typeface="Microsoft Sans Serif"/>
                <a:cs typeface="Microsoft Sans Serif"/>
              </a:rPr>
              <a:t>estable. </a:t>
            </a:r>
            <a:r>
              <a:rPr sz="750" spc="30" dirty="0">
                <a:latin typeface="Microsoft Sans Serif"/>
                <a:cs typeface="Microsoft Sans Serif"/>
              </a:rPr>
              <a:t>Durante </a:t>
            </a:r>
            <a:r>
              <a:rPr sz="750" spc="10" dirty="0">
                <a:latin typeface="Microsoft Sans Serif"/>
                <a:cs typeface="Microsoft Sans Serif"/>
              </a:rPr>
              <a:t>el </a:t>
            </a:r>
            <a:r>
              <a:rPr sz="750" spc="25" dirty="0">
                <a:latin typeface="Microsoft Sans Serif"/>
                <a:cs typeface="Microsoft Sans Serif"/>
              </a:rPr>
              <a:t>cortocircuito, </a:t>
            </a:r>
            <a:r>
              <a:rPr sz="750" spc="10" dirty="0">
                <a:latin typeface="Microsoft Sans Serif"/>
                <a:cs typeface="Microsoft Sans Serif"/>
              </a:rPr>
              <a:t>la </a:t>
            </a:r>
            <a:r>
              <a:rPr sz="750" spc="25" dirty="0">
                <a:latin typeface="Microsoft Sans Serif"/>
                <a:cs typeface="Microsoft Sans Serif"/>
              </a:rPr>
              <a:t>potencia de </a:t>
            </a:r>
            <a:r>
              <a:rPr sz="750" spc="10" dirty="0">
                <a:latin typeface="Microsoft Sans Serif"/>
                <a:cs typeface="Microsoft Sans Serif"/>
              </a:rPr>
              <a:t>la </a:t>
            </a:r>
            <a:r>
              <a:rPr sz="750" spc="15" dirty="0">
                <a:latin typeface="Microsoft Sans Serif"/>
                <a:cs typeface="Microsoft Sans Serif"/>
              </a:rPr>
              <a:t> </a:t>
            </a:r>
            <a:r>
              <a:rPr sz="750" spc="40" dirty="0">
                <a:latin typeface="Microsoft Sans Serif"/>
                <a:cs typeface="Microsoft Sans Serif"/>
              </a:rPr>
              <a:t>turbina </a:t>
            </a:r>
            <a:r>
              <a:rPr sz="750" spc="15" dirty="0">
                <a:latin typeface="Microsoft Sans Serif"/>
                <a:cs typeface="Microsoft Sans Serif"/>
              </a:rPr>
              <a:t>mecánica </a:t>
            </a:r>
            <a:r>
              <a:rPr sz="750" spc="20" dirty="0">
                <a:latin typeface="Microsoft Sans Serif"/>
                <a:cs typeface="Microsoft Sans Serif"/>
              </a:rPr>
              <a:t>del </a:t>
            </a:r>
            <a:r>
              <a:rPr sz="750" spc="30" dirty="0">
                <a:latin typeface="Microsoft Sans Serif"/>
                <a:cs typeface="Microsoft Sans Serif"/>
              </a:rPr>
              <a:t>generador </a:t>
            </a:r>
            <a:r>
              <a:rPr sz="750" spc="-25" dirty="0">
                <a:latin typeface="Microsoft Sans Serif"/>
                <a:cs typeface="Microsoft Sans Serif"/>
              </a:rPr>
              <a:t>(P</a:t>
            </a:r>
            <a:r>
              <a:rPr sz="450" spc="-25" dirty="0">
                <a:latin typeface="Microsoft Sans Serif"/>
                <a:cs typeface="Microsoft Sans Serif"/>
              </a:rPr>
              <a:t>METRO</a:t>
            </a:r>
            <a:r>
              <a:rPr sz="750" spc="-25" dirty="0">
                <a:latin typeface="Microsoft Sans Serif"/>
                <a:cs typeface="Microsoft Sans Serif"/>
              </a:rPr>
              <a:t>) </a:t>
            </a:r>
            <a:r>
              <a:rPr sz="750" spc="25" dirty="0">
                <a:latin typeface="Microsoft Sans Serif"/>
                <a:cs typeface="Microsoft Sans Serif"/>
              </a:rPr>
              <a:t>permanece </a:t>
            </a:r>
            <a:r>
              <a:rPr sz="750" spc="15" dirty="0">
                <a:latin typeface="Microsoft Sans Serif"/>
                <a:cs typeface="Microsoft Sans Serif"/>
              </a:rPr>
              <a:t>sin cambios. </a:t>
            </a:r>
            <a:r>
              <a:rPr sz="750" spc="-35" dirty="0">
                <a:latin typeface="Microsoft Sans Serif"/>
                <a:cs typeface="Microsoft Sans Serif"/>
              </a:rPr>
              <a:t>El </a:t>
            </a:r>
            <a:r>
              <a:rPr sz="750" spc="-30" dirty="0">
                <a:latin typeface="Microsoft Sans Serif"/>
                <a:cs typeface="Microsoft Sans Serif"/>
              </a:rPr>
              <a:t> </a:t>
            </a:r>
            <a:r>
              <a:rPr sz="750" spc="25" dirty="0">
                <a:latin typeface="Microsoft Sans Serif"/>
                <a:cs typeface="Microsoft Sans Serif"/>
              </a:rPr>
              <a:t>desequilibrio </a:t>
            </a:r>
            <a:r>
              <a:rPr sz="750" spc="30" dirty="0">
                <a:latin typeface="Microsoft Sans Serif"/>
                <a:cs typeface="Microsoft Sans Serif"/>
              </a:rPr>
              <a:t>resultante </a:t>
            </a:r>
            <a:r>
              <a:rPr sz="750" spc="35" dirty="0">
                <a:latin typeface="Microsoft Sans Serif"/>
                <a:cs typeface="Microsoft Sans Serif"/>
              </a:rPr>
              <a:t>entre </a:t>
            </a:r>
            <a:r>
              <a:rPr sz="750" spc="15" dirty="0">
                <a:latin typeface="Microsoft Sans Serif"/>
                <a:cs typeface="Microsoft Sans Serif"/>
              </a:rPr>
              <a:t>mecánica </a:t>
            </a:r>
            <a:r>
              <a:rPr sz="750" spc="-25" dirty="0">
                <a:latin typeface="Microsoft Sans Serif"/>
                <a:cs typeface="Microsoft Sans Serif"/>
              </a:rPr>
              <a:t>(P</a:t>
            </a:r>
            <a:r>
              <a:rPr sz="450" spc="-25" dirty="0">
                <a:latin typeface="Microsoft Sans Serif"/>
                <a:cs typeface="Microsoft Sans Serif"/>
              </a:rPr>
              <a:t>METRO</a:t>
            </a:r>
            <a:r>
              <a:rPr sz="750" spc="-25" dirty="0">
                <a:latin typeface="Microsoft Sans Serif"/>
                <a:cs typeface="Microsoft Sans Serif"/>
              </a:rPr>
              <a:t>) </a:t>
            </a:r>
            <a:r>
              <a:rPr sz="750" spc="5" dirty="0">
                <a:latin typeface="Microsoft Sans Serif"/>
                <a:cs typeface="Microsoft Sans Serif"/>
              </a:rPr>
              <a:t>y </a:t>
            </a:r>
            <a:r>
              <a:rPr sz="750" spc="25" dirty="0">
                <a:latin typeface="Microsoft Sans Serif"/>
                <a:cs typeface="Microsoft Sans Serif"/>
              </a:rPr>
              <a:t>energía </a:t>
            </a:r>
            <a:r>
              <a:rPr sz="750" spc="15" dirty="0">
                <a:latin typeface="Microsoft Sans Serif"/>
                <a:cs typeface="Microsoft Sans Serif"/>
              </a:rPr>
              <a:t>eléctrica </a:t>
            </a:r>
            <a:r>
              <a:rPr sz="750" spc="-10" dirty="0">
                <a:latin typeface="Microsoft Sans Serif"/>
                <a:cs typeface="Microsoft Sans Serif"/>
              </a:rPr>
              <a:t>(P</a:t>
            </a:r>
            <a:r>
              <a:rPr sz="450" spc="-10" dirty="0">
                <a:latin typeface="Microsoft Sans Serif"/>
                <a:cs typeface="Microsoft Sans Serif"/>
              </a:rPr>
              <a:t>mi</a:t>
            </a:r>
            <a:r>
              <a:rPr sz="750" spc="-10" dirty="0">
                <a:latin typeface="Microsoft Sans Serif"/>
                <a:cs typeface="Microsoft Sans Serif"/>
              </a:rPr>
              <a:t>) </a:t>
            </a:r>
            <a:r>
              <a:rPr sz="750" spc="-185" dirty="0">
                <a:latin typeface="Microsoft Sans Serif"/>
                <a:cs typeface="Microsoft Sans Serif"/>
              </a:rPr>
              <a:t> </a:t>
            </a:r>
            <a:r>
              <a:rPr sz="750" spc="-5" dirty="0">
                <a:latin typeface="Microsoft Sans Serif"/>
                <a:cs typeface="Microsoft Sans Serif"/>
              </a:rPr>
              <a:t>se </a:t>
            </a:r>
            <a:r>
              <a:rPr sz="750" spc="25" dirty="0">
                <a:latin typeface="Microsoft Sans Serif"/>
                <a:cs typeface="Microsoft Sans Serif"/>
              </a:rPr>
              <a:t>manifiesta </a:t>
            </a:r>
            <a:r>
              <a:rPr sz="750" spc="30" dirty="0">
                <a:latin typeface="Microsoft Sans Serif"/>
                <a:cs typeface="Microsoft Sans Serif"/>
              </a:rPr>
              <a:t>como una </a:t>
            </a:r>
            <a:r>
              <a:rPr sz="750" spc="15" dirty="0">
                <a:latin typeface="Microsoft Sans Serif"/>
                <a:cs typeface="Microsoft Sans Serif"/>
              </a:rPr>
              <a:t>aceleración </a:t>
            </a:r>
            <a:r>
              <a:rPr sz="750" spc="20" dirty="0">
                <a:latin typeface="Microsoft Sans Serif"/>
                <a:cs typeface="Microsoft Sans Serif"/>
              </a:rPr>
              <a:t>del </a:t>
            </a:r>
            <a:r>
              <a:rPr sz="750" spc="25" dirty="0">
                <a:latin typeface="Microsoft Sans Serif"/>
                <a:cs typeface="Microsoft Sans Serif"/>
              </a:rPr>
              <a:t>generador, </a:t>
            </a:r>
            <a:r>
              <a:rPr sz="750" spc="35" dirty="0">
                <a:latin typeface="Microsoft Sans Serif"/>
                <a:cs typeface="Microsoft Sans Serif"/>
              </a:rPr>
              <a:t>aumentando </a:t>
            </a:r>
            <a:r>
              <a:rPr sz="750" spc="15" dirty="0">
                <a:latin typeface="Microsoft Sans Serif"/>
                <a:cs typeface="Microsoft Sans Serif"/>
              </a:rPr>
              <a:t>su </a:t>
            </a:r>
            <a:r>
              <a:rPr sz="750" spc="20" dirty="0">
                <a:latin typeface="Microsoft Sans Serif"/>
                <a:cs typeface="Microsoft Sans Serif"/>
              </a:rPr>
              <a:t> </a:t>
            </a:r>
            <a:r>
              <a:rPr sz="750" spc="30" dirty="0">
                <a:latin typeface="Microsoft Sans Serif"/>
                <a:cs typeface="Microsoft Sans Serif"/>
              </a:rPr>
              <a:t>ángulo </a:t>
            </a:r>
            <a:r>
              <a:rPr sz="750" spc="25" dirty="0">
                <a:latin typeface="Microsoft Sans Serif"/>
                <a:cs typeface="Microsoft Sans Serif"/>
              </a:rPr>
              <a:t>de </a:t>
            </a:r>
            <a:r>
              <a:rPr sz="750" spc="10" dirty="0">
                <a:latin typeface="Microsoft Sans Serif"/>
                <a:cs typeface="Microsoft Sans Serif"/>
              </a:rPr>
              <a:t>fase </a:t>
            </a:r>
            <a:r>
              <a:rPr sz="750" spc="25" dirty="0">
                <a:latin typeface="Microsoft Sans Serif"/>
                <a:cs typeface="Microsoft Sans Serif"/>
              </a:rPr>
              <a:t>de </a:t>
            </a:r>
            <a:r>
              <a:rPr sz="750" spc="15" dirty="0">
                <a:latin typeface="Microsoft Sans Serif"/>
                <a:cs typeface="Microsoft Sans Serif"/>
              </a:rPr>
              <a:t>voltaje, </a:t>
            </a:r>
            <a:r>
              <a:rPr sz="750" spc="20" dirty="0">
                <a:latin typeface="Microsoft Sans Serif"/>
                <a:cs typeface="Microsoft Sans Serif"/>
              </a:rPr>
              <a:t>con respecto </a:t>
            </a:r>
            <a:r>
              <a:rPr sz="750" spc="10" dirty="0">
                <a:latin typeface="Microsoft Sans Serif"/>
                <a:cs typeface="Microsoft Sans Serif"/>
              </a:rPr>
              <a:t>al </a:t>
            </a:r>
            <a:r>
              <a:rPr sz="750" spc="30" dirty="0">
                <a:latin typeface="Microsoft Sans Serif"/>
                <a:cs typeface="Microsoft Sans Serif"/>
              </a:rPr>
              <a:t>ángulo </a:t>
            </a:r>
            <a:r>
              <a:rPr sz="750" spc="25" dirty="0">
                <a:latin typeface="Microsoft Sans Serif"/>
                <a:cs typeface="Microsoft Sans Serif"/>
              </a:rPr>
              <a:t>de </a:t>
            </a:r>
            <a:r>
              <a:rPr sz="750" spc="10" dirty="0">
                <a:latin typeface="Microsoft Sans Serif"/>
                <a:cs typeface="Microsoft Sans Serif"/>
              </a:rPr>
              <a:t>fase </a:t>
            </a:r>
            <a:r>
              <a:rPr sz="750" spc="20" dirty="0">
                <a:latin typeface="Microsoft Sans Serif"/>
                <a:cs typeface="Microsoft Sans Serif"/>
              </a:rPr>
              <a:t>del </a:t>
            </a:r>
            <a:r>
              <a:rPr sz="750" spc="15" dirty="0">
                <a:latin typeface="Microsoft Sans Serif"/>
                <a:cs typeface="Microsoft Sans Serif"/>
              </a:rPr>
              <a:t>sistema, </a:t>
            </a:r>
            <a:r>
              <a:rPr sz="750" spc="20" dirty="0">
                <a:latin typeface="Microsoft Sans Serif"/>
                <a:cs typeface="Microsoft Sans Serif"/>
              </a:rPr>
              <a:t> </a:t>
            </a:r>
            <a:r>
              <a:rPr sz="750" spc="30" dirty="0">
                <a:latin typeface="Microsoft Sans Serif"/>
                <a:cs typeface="Microsoft Sans Serif"/>
              </a:rPr>
              <a:t>como</a:t>
            </a:r>
            <a:r>
              <a:rPr sz="750" spc="-5" dirty="0">
                <a:latin typeface="Microsoft Sans Serif"/>
                <a:cs typeface="Microsoft Sans Serif"/>
              </a:rPr>
              <a:t> se </a:t>
            </a:r>
            <a:r>
              <a:rPr sz="750" spc="25" dirty="0">
                <a:latin typeface="Microsoft Sans Serif"/>
                <a:cs typeface="Microsoft Sans Serif"/>
              </a:rPr>
              <a:t>ilustra</a:t>
            </a:r>
            <a:r>
              <a:rPr sz="750" spc="-5" dirty="0">
                <a:latin typeface="Microsoft Sans Serif"/>
                <a:cs typeface="Microsoft Sans Serif"/>
              </a:rPr>
              <a:t> </a:t>
            </a:r>
            <a:r>
              <a:rPr sz="750" spc="25" dirty="0">
                <a:latin typeface="Microsoft Sans Serif"/>
                <a:cs typeface="Microsoft Sans Serif"/>
              </a:rPr>
              <a:t>en</a:t>
            </a:r>
            <a:r>
              <a:rPr sz="750" dirty="0">
                <a:latin typeface="Microsoft Sans Serif"/>
                <a:cs typeface="Microsoft Sans Serif"/>
              </a:rPr>
              <a:t> </a:t>
            </a:r>
            <a:r>
              <a:rPr sz="750" spc="10" dirty="0">
                <a:latin typeface="Microsoft Sans Serif"/>
                <a:cs typeface="Microsoft Sans Serif"/>
              </a:rPr>
              <a:t>el</a:t>
            </a:r>
            <a:r>
              <a:rPr sz="750" spc="-5" dirty="0">
                <a:latin typeface="Microsoft Sans Serif"/>
                <a:cs typeface="Microsoft Sans Serif"/>
              </a:rPr>
              <a:t> </a:t>
            </a:r>
            <a:r>
              <a:rPr sz="750" spc="25" dirty="0">
                <a:latin typeface="Microsoft Sans Serif"/>
                <a:cs typeface="Microsoft Sans Serif"/>
              </a:rPr>
              <a:t>gráfico</a:t>
            </a:r>
            <a:r>
              <a:rPr sz="750" spc="-5" dirty="0">
                <a:latin typeface="Microsoft Sans Serif"/>
                <a:cs typeface="Microsoft Sans Serif"/>
              </a:rPr>
              <a:t> </a:t>
            </a:r>
            <a:r>
              <a:rPr sz="750" spc="20" dirty="0">
                <a:latin typeface="Microsoft Sans Serif"/>
                <a:cs typeface="Microsoft Sans Serif"/>
              </a:rPr>
              <a:t>del</a:t>
            </a:r>
            <a:r>
              <a:rPr sz="750" dirty="0">
                <a:latin typeface="Microsoft Sans Serif"/>
                <a:cs typeface="Microsoft Sans Serif"/>
              </a:rPr>
              <a:t> </a:t>
            </a:r>
            <a:r>
              <a:rPr sz="750" spc="30" dirty="0">
                <a:latin typeface="Microsoft Sans Serif"/>
                <a:cs typeface="Microsoft Sans Serif"/>
              </a:rPr>
              <a:t>ángulo</a:t>
            </a:r>
            <a:r>
              <a:rPr sz="750" spc="-5" dirty="0">
                <a:latin typeface="Microsoft Sans Serif"/>
                <a:cs typeface="Microsoft Sans Serif"/>
              </a:rPr>
              <a:t> </a:t>
            </a:r>
            <a:r>
              <a:rPr sz="750" spc="25" dirty="0">
                <a:latin typeface="Microsoft Sans Serif"/>
                <a:cs typeface="Microsoft Sans Serif"/>
              </a:rPr>
              <a:t>de</a:t>
            </a:r>
            <a:r>
              <a:rPr sz="750" spc="-5" dirty="0">
                <a:latin typeface="Microsoft Sans Serif"/>
                <a:cs typeface="Microsoft Sans Serif"/>
              </a:rPr>
              <a:t> </a:t>
            </a:r>
            <a:r>
              <a:rPr sz="750" spc="25" dirty="0">
                <a:latin typeface="Microsoft Sans Serif"/>
                <a:cs typeface="Microsoft Sans Serif"/>
              </a:rPr>
              <a:t>potencia</a:t>
            </a:r>
            <a:r>
              <a:rPr sz="750" spc="-5" dirty="0">
                <a:latin typeface="Microsoft Sans Serif"/>
                <a:cs typeface="Microsoft Sans Serif"/>
              </a:rPr>
              <a:t> </a:t>
            </a:r>
            <a:r>
              <a:rPr sz="750" spc="25" dirty="0">
                <a:latin typeface="Microsoft Sans Serif"/>
                <a:cs typeface="Microsoft Sans Serif"/>
              </a:rPr>
              <a:t>en</a:t>
            </a:r>
            <a:r>
              <a:rPr sz="750" dirty="0">
                <a:latin typeface="Microsoft Sans Serif"/>
                <a:cs typeface="Microsoft Sans Serif"/>
              </a:rPr>
              <a:t> </a:t>
            </a:r>
            <a:r>
              <a:rPr sz="750" spc="10" dirty="0">
                <a:latin typeface="Microsoft Sans Serif"/>
                <a:cs typeface="Microsoft Sans Serif"/>
              </a:rPr>
              <a:t>la</a:t>
            </a:r>
            <a:r>
              <a:rPr sz="750" spc="-5" dirty="0">
                <a:latin typeface="Microsoft Sans Serif"/>
                <a:cs typeface="Microsoft Sans Serif"/>
              </a:rPr>
              <a:t> Fig. </a:t>
            </a:r>
            <a:r>
              <a:rPr sz="750" spc="5" dirty="0">
                <a:latin typeface="Microsoft Sans Serif"/>
                <a:cs typeface="Microsoft Sans Serif"/>
              </a:rPr>
              <a:t>16.</a:t>
            </a:r>
            <a:endParaRPr sz="750">
              <a:latin typeface="Microsoft Sans Serif"/>
              <a:cs typeface="Microsoft Sans Serif"/>
            </a:endParaRPr>
          </a:p>
          <a:p>
            <a:pPr marL="12700" marR="38100" indent="154940">
              <a:lnSpc>
                <a:spcPct val="143100"/>
              </a:lnSpc>
            </a:pPr>
            <a:r>
              <a:rPr sz="700" spc="-10" dirty="0">
                <a:latin typeface="Microsoft Sans Serif"/>
                <a:cs typeface="Microsoft Sans Serif"/>
              </a:rPr>
              <a:t>La </a:t>
            </a:r>
            <a:r>
              <a:rPr sz="700" spc="10" dirty="0">
                <a:latin typeface="Microsoft Sans Serif"/>
                <a:cs typeface="Microsoft Sans Serif"/>
              </a:rPr>
              <a:t>tasa </a:t>
            </a:r>
            <a:r>
              <a:rPr sz="700" spc="20" dirty="0">
                <a:latin typeface="Microsoft Sans Serif"/>
                <a:cs typeface="Microsoft Sans Serif"/>
              </a:rPr>
              <a:t>de </a:t>
            </a:r>
            <a:r>
              <a:rPr sz="700" spc="15" dirty="0">
                <a:latin typeface="Microsoft Sans Serif"/>
                <a:cs typeface="Microsoft Sans Serif"/>
              </a:rPr>
              <a:t>aceleración </a:t>
            </a:r>
            <a:r>
              <a:rPr sz="700" spc="20" dirty="0">
                <a:latin typeface="Microsoft Sans Serif"/>
                <a:cs typeface="Microsoft Sans Serif"/>
              </a:rPr>
              <a:t>del </a:t>
            </a:r>
            <a:r>
              <a:rPr sz="700" spc="30" dirty="0">
                <a:latin typeface="Microsoft Sans Serif"/>
                <a:cs typeface="Microsoft Sans Serif"/>
              </a:rPr>
              <a:t>generador </a:t>
            </a:r>
            <a:r>
              <a:rPr sz="700" spc="25" dirty="0">
                <a:latin typeface="Microsoft Sans Serif"/>
                <a:cs typeface="Microsoft Sans Serif"/>
              </a:rPr>
              <a:t>depende </a:t>
            </a:r>
            <a:r>
              <a:rPr sz="700" spc="20" dirty="0">
                <a:latin typeface="Microsoft Sans Serif"/>
                <a:cs typeface="Microsoft Sans Serif"/>
              </a:rPr>
              <a:t>de </a:t>
            </a:r>
            <a:r>
              <a:rPr sz="700" spc="10" dirty="0">
                <a:latin typeface="Microsoft Sans Serif"/>
                <a:cs typeface="Microsoft Sans Serif"/>
              </a:rPr>
              <a:t>su </a:t>
            </a:r>
            <a:r>
              <a:rPr sz="700" spc="15" dirty="0">
                <a:latin typeface="Microsoft Sans Serif"/>
                <a:cs typeface="Microsoft Sans Serif"/>
              </a:rPr>
              <a:t>inercia. </a:t>
            </a:r>
            <a:r>
              <a:rPr sz="700" spc="-35" dirty="0">
                <a:latin typeface="Microsoft Sans Serif"/>
                <a:cs typeface="Microsoft Sans Serif"/>
              </a:rPr>
              <a:t>Si </a:t>
            </a:r>
            <a:r>
              <a:rPr sz="700" spc="10" dirty="0">
                <a:latin typeface="Microsoft Sans Serif"/>
                <a:cs typeface="Microsoft Sans Serif"/>
              </a:rPr>
              <a:t>la </a:t>
            </a:r>
            <a:r>
              <a:rPr sz="700" spc="15" dirty="0">
                <a:latin typeface="Microsoft Sans Serif"/>
                <a:cs typeface="Microsoft Sans Serif"/>
              </a:rPr>
              <a:t>falla </a:t>
            </a:r>
            <a:r>
              <a:rPr sz="700" spc="20" dirty="0">
                <a:latin typeface="Microsoft Sans Serif"/>
                <a:cs typeface="Microsoft Sans Serif"/>
              </a:rPr>
              <a:t> del </a:t>
            </a:r>
            <a:r>
              <a:rPr sz="700" spc="15" dirty="0">
                <a:latin typeface="Microsoft Sans Serif"/>
                <a:cs typeface="Microsoft Sans Serif"/>
              </a:rPr>
              <a:t>sistema </a:t>
            </a:r>
            <a:r>
              <a:rPr sz="700" spc="20" dirty="0">
                <a:latin typeface="Microsoft Sans Serif"/>
                <a:cs typeface="Microsoft Sans Serif"/>
              </a:rPr>
              <a:t>de </a:t>
            </a:r>
            <a:r>
              <a:rPr sz="700" spc="25" dirty="0">
                <a:latin typeface="Microsoft Sans Serif"/>
                <a:cs typeface="Microsoft Sans Serif"/>
              </a:rPr>
              <a:t>transmisión </a:t>
            </a:r>
            <a:r>
              <a:rPr sz="700" spc="35" dirty="0">
                <a:latin typeface="Microsoft Sans Serif"/>
                <a:cs typeface="Microsoft Sans Serif"/>
              </a:rPr>
              <a:t>no </a:t>
            </a:r>
            <a:r>
              <a:rPr sz="700" spc="-5" dirty="0">
                <a:latin typeface="Microsoft Sans Serif"/>
                <a:cs typeface="Microsoft Sans Serif"/>
              </a:rPr>
              <a:t>se </a:t>
            </a:r>
            <a:r>
              <a:rPr sz="700" spc="15" dirty="0">
                <a:latin typeface="Microsoft Sans Serif"/>
                <a:cs typeface="Microsoft Sans Serif"/>
              </a:rPr>
              <a:t>soluciona </a:t>
            </a:r>
            <a:r>
              <a:rPr sz="700" spc="25" dirty="0">
                <a:latin typeface="Microsoft Sans Serif"/>
                <a:cs typeface="Microsoft Sans Serif"/>
              </a:rPr>
              <a:t>lo suficientemente rápido, </a:t>
            </a:r>
            <a:r>
              <a:rPr sz="700" spc="10" dirty="0">
                <a:latin typeface="Microsoft Sans Serif"/>
                <a:cs typeface="Microsoft Sans Serif"/>
              </a:rPr>
              <a:t>el </a:t>
            </a:r>
            <a:r>
              <a:rPr sz="700" spc="15" dirty="0">
                <a:latin typeface="Microsoft Sans Serif"/>
                <a:cs typeface="Microsoft Sans Serif"/>
              </a:rPr>
              <a:t> </a:t>
            </a:r>
            <a:r>
              <a:rPr sz="700" spc="30" dirty="0">
                <a:latin typeface="Microsoft Sans Serif"/>
                <a:cs typeface="Microsoft Sans Serif"/>
              </a:rPr>
              <a:t>ángulo </a:t>
            </a:r>
            <a:r>
              <a:rPr sz="700" spc="20" dirty="0">
                <a:latin typeface="Microsoft Sans Serif"/>
                <a:cs typeface="Microsoft Sans Serif"/>
              </a:rPr>
              <a:t>de </a:t>
            </a:r>
            <a:r>
              <a:rPr sz="700" spc="10" dirty="0">
                <a:latin typeface="Microsoft Sans Serif"/>
                <a:cs typeface="Microsoft Sans Serif"/>
              </a:rPr>
              <a:t>fase </a:t>
            </a:r>
            <a:r>
              <a:rPr sz="700" spc="20" dirty="0">
                <a:latin typeface="Microsoft Sans Serif"/>
                <a:cs typeface="Microsoft Sans Serif"/>
              </a:rPr>
              <a:t>del </a:t>
            </a:r>
            <a:r>
              <a:rPr sz="700" spc="30" dirty="0">
                <a:latin typeface="Microsoft Sans Serif"/>
                <a:cs typeface="Microsoft Sans Serif"/>
              </a:rPr>
              <a:t>generador </a:t>
            </a:r>
            <a:r>
              <a:rPr sz="700" spc="10" dirty="0">
                <a:latin typeface="Microsoft Sans Serif"/>
                <a:cs typeface="Microsoft Sans Serif"/>
              </a:rPr>
              <a:t>avanzará </a:t>
            </a:r>
            <a:r>
              <a:rPr sz="700" spc="15" dirty="0">
                <a:latin typeface="Microsoft Sans Serif"/>
                <a:cs typeface="Microsoft Sans Serif"/>
              </a:rPr>
              <a:t>hasta </a:t>
            </a:r>
            <a:r>
              <a:rPr sz="700" spc="30" dirty="0">
                <a:latin typeface="Microsoft Sans Serif"/>
                <a:cs typeface="Microsoft Sans Serif"/>
              </a:rPr>
              <a:t>que </a:t>
            </a:r>
            <a:r>
              <a:rPr sz="700" spc="10" dirty="0">
                <a:latin typeface="Microsoft Sans Serif"/>
                <a:cs typeface="Microsoft Sans Serif"/>
              </a:rPr>
              <a:t>la </a:t>
            </a:r>
            <a:r>
              <a:rPr sz="700" spc="30" dirty="0">
                <a:latin typeface="Microsoft Sans Serif"/>
                <a:cs typeface="Microsoft Sans Serif"/>
              </a:rPr>
              <a:t>máquina </a:t>
            </a:r>
            <a:r>
              <a:rPr sz="700" spc="25" dirty="0">
                <a:latin typeface="Microsoft Sans Serif"/>
                <a:cs typeface="Microsoft Sans Serif"/>
              </a:rPr>
              <a:t>pierda </a:t>
            </a:r>
            <a:r>
              <a:rPr sz="700" spc="10" dirty="0">
                <a:latin typeface="Microsoft Sans Serif"/>
                <a:cs typeface="Microsoft Sans Serif"/>
              </a:rPr>
              <a:t>el </a:t>
            </a:r>
            <a:r>
              <a:rPr sz="700" spc="15" dirty="0">
                <a:latin typeface="Microsoft Sans Serif"/>
                <a:cs typeface="Microsoft Sans Serif"/>
              </a:rPr>
              <a:t> </a:t>
            </a:r>
            <a:r>
              <a:rPr sz="700" spc="25" dirty="0">
                <a:latin typeface="Microsoft Sans Serif"/>
                <a:cs typeface="Microsoft Sans Serif"/>
              </a:rPr>
              <a:t>sincronismo </a:t>
            </a:r>
            <a:r>
              <a:rPr sz="700" spc="20" dirty="0">
                <a:latin typeface="Microsoft Sans Serif"/>
                <a:cs typeface="Microsoft Sans Serif"/>
              </a:rPr>
              <a:t>con </a:t>
            </a:r>
            <a:r>
              <a:rPr sz="700" spc="10" dirty="0">
                <a:latin typeface="Microsoft Sans Serif"/>
                <a:cs typeface="Microsoft Sans Serif"/>
              </a:rPr>
              <a:t>el </a:t>
            </a:r>
            <a:r>
              <a:rPr sz="700" spc="15" dirty="0">
                <a:latin typeface="Microsoft Sans Serif"/>
                <a:cs typeface="Microsoft Sans Serif"/>
              </a:rPr>
              <a:t>sistema </a:t>
            </a:r>
            <a:r>
              <a:rPr sz="700" spc="20" dirty="0">
                <a:latin typeface="Microsoft Sans Serif"/>
                <a:cs typeface="Microsoft Sans Serif"/>
              </a:rPr>
              <a:t>de energía. </a:t>
            </a:r>
            <a:r>
              <a:rPr sz="700" spc="-5" dirty="0">
                <a:latin typeface="Microsoft Sans Serif"/>
                <a:cs typeface="Microsoft Sans Serif"/>
              </a:rPr>
              <a:t>Los </a:t>
            </a:r>
            <a:r>
              <a:rPr sz="700" spc="20" dirty="0">
                <a:latin typeface="Microsoft Sans Serif"/>
                <a:cs typeface="Microsoft Sans Serif"/>
              </a:rPr>
              <a:t>estudios de estabilidad </a:t>
            </a:r>
            <a:r>
              <a:rPr sz="700" spc="25" dirty="0">
                <a:latin typeface="Microsoft Sans Serif"/>
                <a:cs typeface="Microsoft Sans Serif"/>
              </a:rPr>
              <a:t> </a:t>
            </a:r>
            <a:r>
              <a:rPr sz="700" spc="30" dirty="0">
                <a:latin typeface="Microsoft Sans Serif"/>
                <a:cs typeface="Microsoft Sans Serif"/>
              </a:rPr>
              <a:t>transitoria </a:t>
            </a:r>
            <a:r>
              <a:rPr sz="700" spc="40" dirty="0">
                <a:latin typeface="Microsoft Sans Serif"/>
                <a:cs typeface="Microsoft Sans Serif"/>
              </a:rPr>
              <a:t>por </a:t>
            </a:r>
            <a:r>
              <a:rPr sz="700" spc="30" dirty="0">
                <a:latin typeface="Microsoft Sans Serif"/>
                <a:cs typeface="Microsoft Sans Serif"/>
              </a:rPr>
              <a:t>computadora pueden </a:t>
            </a:r>
            <a:r>
              <a:rPr sz="700" spc="15" dirty="0">
                <a:latin typeface="Microsoft Sans Serif"/>
                <a:cs typeface="Microsoft Sans Serif"/>
              </a:rPr>
              <a:t>establecer </a:t>
            </a:r>
            <a:r>
              <a:rPr sz="700" spc="10" dirty="0">
                <a:latin typeface="Microsoft Sans Serif"/>
                <a:cs typeface="Microsoft Sans Serif"/>
              </a:rPr>
              <a:t>este </a:t>
            </a:r>
            <a:r>
              <a:rPr sz="700" spc="30" dirty="0">
                <a:latin typeface="Microsoft Sans Serif"/>
                <a:cs typeface="Microsoft Sans Serif"/>
              </a:rPr>
              <a:t>ángulo </a:t>
            </a:r>
            <a:r>
              <a:rPr sz="700" spc="5" dirty="0">
                <a:latin typeface="Microsoft Sans Serif"/>
                <a:cs typeface="Microsoft Sans Serif"/>
              </a:rPr>
              <a:t>y </a:t>
            </a:r>
            <a:r>
              <a:rPr sz="700" spc="35" dirty="0">
                <a:latin typeface="Microsoft Sans Serif"/>
                <a:cs typeface="Microsoft Sans Serif"/>
              </a:rPr>
              <a:t>tiempo </a:t>
            </a:r>
            <a:r>
              <a:rPr sz="700" spc="20" dirty="0">
                <a:latin typeface="Microsoft Sans Serif"/>
                <a:cs typeface="Microsoft Sans Serif"/>
              </a:rPr>
              <a:t>de </a:t>
            </a:r>
            <a:r>
              <a:rPr sz="700" spc="25" dirty="0">
                <a:latin typeface="Microsoft Sans Serif"/>
                <a:cs typeface="Microsoft Sans Serif"/>
              </a:rPr>
              <a:t> conmutación</a:t>
            </a:r>
            <a:r>
              <a:rPr sz="700" dirty="0">
                <a:latin typeface="Microsoft Sans Serif"/>
                <a:cs typeface="Microsoft Sans Serif"/>
              </a:rPr>
              <a:t> </a:t>
            </a:r>
            <a:r>
              <a:rPr sz="700" spc="15" dirty="0">
                <a:latin typeface="Microsoft Sans Serif"/>
                <a:cs typeface="Microsoft Sans Serif"/>
              </a:rPr>
              <a:t>críticos.</a:t>
            </a:r>
            <a:r>
              <a:rPr sz="700" spc="5" dirty="0">
                <a:latin typeface="Microsoft Sans Serif"/>
                <a:cs typeface="Microsoft Sans Serif"/>
              </a:rPr>
              <a:t> </a:t>
            </a:r>
            <a:r>
              <a:rPr sz="700" spc="-30" dirty="0">
                <a:latin typeface="Microsoft Sans Serif"/>
                <a:cs typeface="Microsoft Sans Serif"/>
              </a:rPr>
              <a:t>El</a:t>
            </a:r>
            <a:r>
              <a:rPr sz="700" spc="5" dirty="0">
                <a:latin typeface="Microsoft Sans Serif"/>
                <a:cs typeface="Microsoft Sans Serif"/>
              </a:rPr>
              <a:t> </a:t>
            </a:r>
            <a:r>
              <a:rPr sz="700" spc="25" dirty="0">
                <a:latin typeface="Microsoft Sans Serif"/>
                <a:cs typeface="Microsoft Sans Serif"/>
              </a:rPr>
              <a:t>criterio</a:t>
            </a:r>
            <a:r>
              <a:rPr sz="700" dirty="0">
                <a:latin typeface="Microsoft Sans Serif"/>
                <a:cs typeface="Microsoft Sans Serif"/>
              </a:rPr>
              <a:t> </a:t>
            </a:r>
            <a:r>
              <a:rPr sz="700" spc="20" dirty="0">
                <a:latin typeface="Microsoft Sans Serif"/>
                <a:cs typeface="Microsoft Sans Serif"/>
              </a:rPr>
              <a:t>de</a:t>
            </a:r>
            <a:r>
              <a:rPr sz="700" spc="5" dirty="0">
                <a:latin typeface="Microsoft Sans Serif"/>
                <a:cs typeface="Microsoft Sans Serif"/>
              </a:rPr>
              <a:t> </a:t>
            </a:r>
            <a:r>
              <a:rPr sz="700" spc="15" dirty="0">
                <a:latin typeface="Microsoft Sans Serif"/>
                <a:cs typeface="Microsoft Sans Serif"/>
              </a:rPr>
              <a:t>área</a:t>
            </a:r>
            <a:r>
              <a:rPr sz="700" spc="5" dirty="0">
                <a:latin typeface="Microsoft Sans Serif"/>
                <a:cs typeface="Microsoft Sans Serif"/>
              </a:rPr>
              <a:t> </a:t>
            </a:r>
            <a:r>
              <a:rPr sz="700" spc="25" dirty="0">
                <a:latin typeface="Microsoft Sans Serif"/>
                <a:cs typeface="Microsoft Sans Serif"/>
              </a:rPr>
              <a:t>igual</a:t>
            </a:r>
            <a:r>
              <a:rPr sz="700" dirty="0">
                <a:latin typeface="Microsoft Sans Serif"/>
                <a:cs typeface="Microsoft Sans Serif"/>
              </a:rPr>
              <a:t> </a:t>
            </a:r>
            <a:r>
              <a:rPr sz="700" spc="30" dirty="0">
                <a:latin typeface="Microsoft Sans Serif"/>
                <a:cs typeface="Microsoft Sans Serif"/>
              </a:rPr>
              <a:t>también</a:t>
            </a:r>
            <a:r>
              <a:rPr sz="700" spc="5" dirty="0">
                <a:latin typeface="Microsoft Sans Serif"/>
                <a:cs typeface="Microsoft Sans Serif"/>
              </a:rPr>
              <a:t> </a:t>
            </a:r>
            <a:r>
              <a:rPr sz="700" spc="-5" dirty="0">
                <a:latin typeface="Microsoft Sans Serif"/>
                <a:cs typeface="Microsoft Sans Serif"/>
              </a:rPr>
              <a:t>se</a:t>
            </a:r>
            <a:r>
              <a:rPr sz="700" spc="5" dirty="0">
                <a:latin typeface="Microsoft Sans Serif"/>
                <a:cs typeface="Microsoft Sans Serif"/>
              </a:rPr>
              <a:t> </a:t>
            </a:r>
            <a:r>
              <a:rPr sz="700" spc="25" dirty="0">
                <a:latin typeface="Microsoft Sans Serif"/>
                <a:cs typeface="Microsoft Sans Serif"/>
              </a:rPr>
              <a:t>puede</a:t>
            </a:r>
            <a:r>
              <a:rPr sz="700" dirty="0">
                <a:latin typeface="Microsoft Sans Serif"/>
                <a:cs typeface="Microsoft Sans Serif"/>
              </a:rPr>
              <a:t> </a:t>
            </a:r>
            <a:r>
              <a:rPr sz="700" spc="15" dirty="0">
                <a:latin typeface="Microsoft Sans Serif"/>
                <a:cs typeface="Microsoft Sans Serif"/>
              </a:rPr>
              <a:t>aplicar</a:t>
            </a:r>
            <a:r>
              <a:rPr sz="700" spc="5" dirty="0">
                <a:latin typeface="Microsoft Sans Serif"/>
                <a:cs typeface="Microsoft Sans Serif"/>
              </a:rPr>
              <a:t> </a:t>
            </a:r>
            <a:r>
              <a:rPr sz="700" spc="25" dirty="0">
                <a:latin typeface="Microsoft Sans Serif"/>
                <a:cs typeface="Microsoft Sans Serif"/>
              </a:rPr>
              <a:t>para </a:t>
            </a:r>
            <a:r>
              <a:rPr sz="700" spc="-170" dirty="0">
                <a:latin typeface="Microsoft Sans Serif"/>
                <a:cs typeface="Microsoft Sans Serif"/>
              </a:rPr>
              <a:t> </a:t>
            </a:r>
            <a:r>
              <a:rPr sz="700" spc="25" dirty="0">
                <a:latin typeface="Microsoft Sans Serif"/>
                <a:cs typeface="Microsoft Sans Serif"/>
              </a:rPr>
              <a:t>estimar</a:t>
            </a:r>
            <a:r>
              <a:rPr sz="700" spc="-5" dirty="0">
                <a:latin typeface="Microsoft Sans Serif"/>
                <a:cs typeface="Microsoft Sans Serif"/>
              </a:rPr>
              <a:t> </a:t>
            </a:r>
            <a:r>
              <a:rPr sz="700" spc="10" dirty="0">
                <a:latin typeface="Microsoft Sans Serif"/>
                <a:cs typeface="Microsoft Sans Serif"/>
              </a:rPr>
              <a:t>el</a:t>
            </a:r>
            <a:r>
              <a:rPr sz="700" dirty="0">
                <a:latin typeface="Microsoft Sans Serif"/>
                <a:cs typeface="Microsoft Sans Serif"/>
              </a:rPr>
              <a:t> </a:t>
            </a:r>
            <a:r>
              <a:rPr sz="700" spc="30" dirty="0">
                <a:latin typeface="Microsoft Sans Serif"/>
                <a:cs typeface="Microsoft Sans Serif"/>
              </a:rPr>
              <a:t>ángulo</a:t>
            </a:r>
            <a:r>
              <a:rPr sz="700" spc="-5" dirty="0">
                <a:latin typeface="Microsoft Sans Serif"/>
                <a:cs typeface="Microsoft Sans Serif"/>
              </a:rPr>
              <a:t> </a:t>
            </a:r>
            <a:r>
              <a:rPr sz="700" spc="20" dirty="0">
                <a:latin typeface="Microsoft Sans Serif"/>
                <a:cs typeface="Microsoft Sans Serif"/>
              </a:rPr>
              <a:t>de</a:t>
            </a:r>
            <a:r>
              <a:rPr sz="700" dirty="0">
                <a:latin typeface="Microsoft Sans Serif"/>
                <a:cs typeface="Microsoft Sans Serif"/>
              </a:rPr>
              <a:t> </a:t>
            </a:r>
            <a:r>
              <a:rPr sz="700" spc="25" dirty="0">
                <a:latin typeface="Microsoft Sans Serif"/>
                <a:cs typeface="Microsoft Sans Serif"/>
              </a:rPr>
              <a:t>conmutación</a:t>
            </a:r>
            <a:r>
              <a:rPr sz="700" dirty="0">
                <a:latin typeface="Microsoft Sans Serif"/>
                <a:cs typeface="Microsoft Sans Serif"/>
              </a:rPr>
              <a:t> </a:t>
            </a:r>
            <a:r>
              <a:rPr sz="700" spc="20" dirty="0">
                <a:latin typeface="Microsoft Sans Serif"/>
                <a:cs typeface="Microsoft Sans Serif"/>
              </a:rPr>
              <a:t>crítico</a:t>
            </a:r>
            <a:r>
              <a:rPr sz="700" spc="-5" dirty="0">
                <a:latin typeface="Microsoft Sans Serif"/>
                <a:cs typeface="Microsoft Sans Serif"/>
              </a:rPr>
              <a:t> </a:t>
            </a:r>
            <a:r>
              <a:rPr sz="700" spc="-15" dirty="0">
                <a:latin typeface="Microsoft Sans Serif"/>
                <a:cs typeface="Microsoft Sans Serif"/>
              </a:rPr>
              <a:t>(θ</a:t>
            </a:r>
            <a:r>
              <a:rPr sz="450" spc="-15" dirty="0">
                <a:latin typeface="Microsoft Sans Serif"/>
                <a:cs typeface="Microsoft Sans Serif"/>
              </a:rPr>
              <a:t>C</a:t>
            </a:r>
            <a:r>
              <a:rPr sz="700" spc="-15" dirty="0">
                <a:latin typeface="Microsoft Sans Serif"/>
                <a:cs typeface="Microsoft Sans Serif"/>
              </a:rPr>
              <a:t>).</a:t>
            </a:r>
            <a:r>
              <a:rPr sz="700" dirty="0">
                <a:latin typeface="Microsoft Sans Serif"/>
                <a:cs typeface="Microsoft Sans Serif"/>
              </a:rPr>
              <a:t> </a:t>
            </a:r>
            <a:r>
              <a:rPr sz="700" spc="15" dirty="0">
                <a:latin typeface="Microsoft Sans Serif"/>
                <a:cs typeface="Microsoft Sans Serif"/>
              </a:rPr>
              <a:t>Cuando</a:t>
            </a:r>
            <a:r>
              <a:rPr sz="700" dirty="0">
                <a:latin typeface="Microsoft Sans Serif"/>
                <a:cs typeface="Microsoft Sans Serif"/>
              </a:rPr>
              <a:t> </a:t>
            </a:r>
            <a:r>
              <a:rPr sz="700" spc="10" dirty="0">
                <a:latin typeface="Microsoft Sans Serif"/>
                <a:cs typeface="Microsoft Sans Serif"/>
              </a:rPr>
              <a:t>el</a:t>
            </a:r>
            <a:r>
              <a:rPr sz="700" spc="-5" dirty="0">
                <a:latin typeface="Microsoft Sans Serif"/>
                <a:cs typeface="Microsoft Sans Serif"/>
              </a:rPr>
              <a:t> </a:t>
            </a:r>
            <a:r>
              <a:rPr sz="700" spc="15" dirty="0">
                <a:latin typeface="Microsoft Sans Serif"/>
                <a:cs typeface="Microsoft Sans Serif"/>
              </a:rPr>
              <a:t>área</a:t>
            </a:r>
            <a:r>
              <a:rPr sz="700" dirty="0">
                <a:latin typeface="Microsoft Sans Serif"/>
                <a:cs typeface="Microsoft Sans Serif"/>
              </a:rPr>
              <a:t> </a:t>
            </a:r>
            <a:r>
              <a:rPr sz="700" spc="-10" dirty="0">
                <a:latin typeface="Microsoft Sans Serif"/>
                <a:cs typeface="Microsoft Sans Serif"/>
              </a:rPr>
              <a:t>A</a:t>
            </a:r>
            <a:r>
              <a:rPr sz="450" spc="-10" dirty="0">
                <a:latin typeface="Microsoft Sans Serif"/>
                <a:cs typeface="Microsoft Sans Serif"/>
              </a:rPr>
              <a:t>1</a:t>
            </a:r>
            <a:r>
              <a:rPr sz="700" spc="-10" dirty="0">
                <a:latin typeface="Microsoft Sans Serif"/>
                <a:cs typeface="Microsoft Sans Serif"/>
              </a:rPr>
              <a:t>=</a:t>
            </a:r>
            <a:r>
              <a:rPr sz="700" spc="-5" dirty="0">
                <a:latin typeface="Microsoft Sans Serif"/>
                <a:cs typeface="Microsoft Sans Serif"/>
              </a:rPr>
              <a:t> </a:t>
            </a:r>
            <a:r>
              <a:rPr sz="700" spc="15" dirty="0">
                <a:latin typeface="Microsoft Sans Serif"/>
                <a:cs typeface="Microsoft Sans Serif"/>
              </a:rPr>
              <a:t>Un</a:t>
            </a:r>
            <a:r>
              <a:rPr sz="450" spc="15" dirty="0">
                <a:latin typeface="Microsoft Sans Serif"/>
                <a:cs typeface="Microsoft Sans Serif"/>
              </a:rPr>
              <a:t>2</a:t>
            </a:r>
            <a:endParaRPr sz="450">
              <a:latin typeface="Microsoft Sans Serif"/>
              <a:cs typeface="Microsoft Sans Serif"/>
            </a:endParaRPr>
          </a:p>
          <a:p>
            <a:pPr marL="12700" marR="5080">
              <a:lnSpc>
                <a:spcPts val="1200"/>
              </a:lnSpc>
              <a:spcBef>
                <a:spcPts val="85"/>
              </a:spcBef>
            </a:pPr>
            <a:r>
              <a:rPr sz="750" spc="25" dirty="0">
                <a:latin typeface="Microsoft Sans Serif"/>
                <a:cs typeface="Microsoft Sans Serif"/>
              </a:rPr>
              <a:t>en </a:t>
            </a:r>
            <a:r>
              <a:rPr sz="750" spc="10" dirty="0">
                <a:latin typeface="Microsoft Sans Serif"/>
                <a:cs typeface="Microsoft Sans Serif"/>
              </a:rPr>
              <a:t>la </a:t>
            </a:r>
            <a:r>
              <a:rPr sz="750" spc="-5" dirty="0">
                <a:latin typeface="Microsoft Sans Serif"/>
                <a:cs typeface="Microsoft Sans Serif"/>
              </a:rPr>
              <a:t>Fig. </a:t>
            </a:r>
            <a:r>
              <a:rPr sz="750" spc="5" dirty="0">
                <a:latin typeface="Microsoft Sans Serif"/>
                <a:cs typeface="Microsoft Sans Serif"/>
              </a:rPr>
              <a:t>16, </a:t>
            </a:r>
            <a:r>
              <a:rPr sz="750" spc="10" dirty="0">
                <a:latin typeface="Microsoft Sans Serif"/>
                <a:cs typeface="Microsoft Sans Serif"/>
              </a:rPr>
              <a:t>el </a:t>
            </a:r>
            <a:r>
              <a:rPr sz="750" spc="30" dirty="0">
                <a:latin typeface="Microsoft Sans Serif"/>
                <a:cs typeface="Microsoft Sans Serif"/>
              </a:rPr>
              <a:t>generador </a:t>
            </a:r>
            <a:r>
              <a:rPr sz="750" spc="10" dirty="0">
                <a:latin typeface="Microsoft Sans Serif"/>
                <a:cs typeface="Microsoft Sans Serif"/>
              </a:rPr>
              <a:t>está </a:t>
            </a:r>
            <a:r>
              <a:rPr sz="750" spc="30" dirty="0">
                <a:latin typeface="Microsoft Sans Serif"/>
                <a:cs typeface="Microsoft Sans Serif"/>
              </a:rPr>
              <a:t>justo </a:t>
            </a:r>
            <a:r>
              <a:rPr sz="750" dirty="0">
                <a:latin typeface="Microsoft Sans Serif"/>
                <a:cs typeface="Microsoft Sans Serif"/>
              </a:rPr>
              <a:t>a </a:t>
            </a:r>
            <a:r>
              <a:rPr sz="750" spc="45" dirty="0">
                <a:latin typeface="Microsoft Sans Serif"/>
                <a:cs typeface="Microsoft Sans Serif"/>
              </a:rPr>
              <a:t>punto </a:t>
            </a:r>
            <a:r>
              <a:rPr sz="750" spc="25" dirty="0">
                <a:latin typeface="Microsoft Sans Serif"/>
                <a:cs typeface="Microsoft Sans Serif"/>
              </a:rPr>
              <a:t>de </a:t>
            </a:r>
            <a:r>
              <a:rPr sz="750" spc="35" dirty="0">
                <a:latin typeface="Microsoft Sans Serif"/>
                <a:cs typeface="Microsoft Sans Serif"/>
              </a:rPr>
              <a:t>perder </a:t>
            </a:r>
            <a:r>
              <a:rPr sz="750" spc="10" dirty="0">
                <a:latin typeface="Microsoft Sans Serif"/>
                <a:cs typeface="Microsoft Sans Serif"/>
              </a:rPr>
              <a:t>el </a:t>
            </a:r>
            <a:r>
              <a:rPr sz="750" spc="25" dirty="0">
                <a:latin typeface="Microsoft Sans Serif"/>
                <a:cs typeface="Microsoft Sans Serif"/>
              </a:rPr>
              <a:t>sincronismo </a:t>
            </a:r>
            <a:r>
              <a:rPr sz="750" spc="30" dirty="0">
                <a:latin typeface="Microsoft Sans Serif"/>
                <a:cs typeface="Microsoft Sans Serif"/>
              </a:rPr>
              <a:t> </a:t>
            </a:r>
            <a:r>
              <a:rPr sz="750" spc="20" dirty="0">
                <a:latin typeface="Microsoft Sans Serif"/>
                <a:cs typeface="Microsoft Sans Serif"/>
              </a:rPr>
              <a:t>con </a:t>
            </a:r>
            <a:r>
              <a:rPr sz="750" spc="10" dirty="0">
                <a:latin typeface="Microsoft Sans Serif"/>
                <a:cs typeface="Microsoft Sans Serif"/>
              </a:rPr>
              <a:t>el </a:t>
            </a:r>
            <a:r>
              <a:rPr sz="750" spc="15" dirty="0">
                <a:latin typeface="Microsoft Sans Serif"/>
                <a:cs typeface="Microsoft Sans Serif"/>
              </a:rPr>
              <a:t>sistema </a:t>
            </a:r>
            <a:r>
              <a:rPr sz="750" spc="25" dirty="0">
                <a:latin typeface="Microsoft Sans Serif"/>
                <a:cs typeface="Microsoft Sans Serif"/>
              </a:rPr>
              <a:t>de </a:t>
            </a:r>
            <a:r>
              <a:rPr sz="750" spc="20" dirty="0">
                <a:latin typeface="Microsoft Sans Serif"/>
                <a:cs typeface="Microsoft Sans Serif"/>
              </a:rPr>
              <a:t>energía. </a:t>
            </a:r>
            <a:r>
              <a:rPr sz="750" spc="10" dirty="0">
                <a:latin typeface="Microsoft Sans Serif"/>
                <a:cs typeface="Microsoft Sans Serif"/>
              </a:rPr>
              <a:t>Tenga </a:t>
            </a:r>
            <a:r>
              <a:rPr sz="750" spc="25" dirty="0">
                <a:latin typeface="Microsoft Sans Serif"/>
                <a:cs typeface="Microsoft Sans Serif"/>
              </a:rPr>
              <a:t>en </a:t>
            </a:r>
            <a:r>
              <a:rPr sz="750" spc="20" dirty="0">
                <a:latin typeface="Microsoft Sans Serif"/>
                <a:cs typeface="Microsoft Sans Serif"/>
              </a:rPr>
              <a:t>cuenta </a:t>
            </a:r>
            <a:r>
              <a:rPr sz="750" spc="30" dirty="0">
                <a:latin typeface="Microsoft Sans Serif"/>
                <a:cs typeface="Microsoft Sans Serif"/>
              </a:rPr>
              <a:t>que </a:t>
            </a:r>
            <a:r>
              <a:rPr sz="750" spc="15" dirty="0">
                <a:latin typeface="Microsoft Sans Serif"/>
                <a:cs typeface="Microsoft Sans Serif"/>
              </a:rPr>
              <a:t>después </a:t>
            </a:r>
            <a:r>
              <a:rPr sz="750" spc="25" dirty="0">
                <a:latin typeface="Microsoft Sans Serif"/>
                <a:cs typeface="Microsoft Sans Serif"/>
              </a:rPr>
              <a:t>de </a:t>
            </a:r>
            <a:r>
              <a:rPr sz="750" spc="35" dirty="0">
                <a:latin typeface="Microsoft Sans Serif"/>
                <a:cs typeface="Microsoft Sans Serif"/>
              </a:rPr>
              <a:t>abrir </a:t>
            </a:r>
            <a:r>
              <a:rPr sz="750" spc="10" dirty="0">
                <a:latin typeface="Microsoft Sans Serif"/>
                <a:cs typeface="Microsoft Sans Serif"/>
              </a:rPr>
              <a:t>los </a:t>
            </a:r>
            <a:r>
              <a:rPr sz="750" spc="15" dirty="0">
                <a:latin typeface="Microsoft Sans Serif"/>
                <a:cs typeface="Microsoft Sans Serif"/>
              </a:rPr>
              <a:t> </a:t>
            </a:r>
            <a:r>
              <a:rPr sz="750" spc="25" dirty="0">
                <a:latin typeface="Microsoft Sans Serif"/>
                <a:cs typeface="Microsoft Sans Serif"/>
              </a:rPr>
              <a:t>disyuntores </a:t>
            </a:r>
            <a:r>
              <a:rPr sz="750" spc="10" dirty="0">
                <a:latin typeface="Microsoft Sans Serif"/>
                <a:cs typeface="Microsoft Sans Serif"/>
              </a:rPr>
              <a:t>1 </a:t>
            </a:r>
            <a:r>
              <a:rPr sz="750" spc="5" dirty="0">
                <a:latin typeface="Microsoft Sans Serif"/>
                <a:cs typeface="Microsoft Sans Serif"/>
              </a:rPr>
              <a:t>y </a:t>
            </a:r>
            <a:r>
              <a:rPr sz="750" spc="10" dirty="0">
                <a:latin typeface="Microsoft Sans Serif"/>
                <a:cs typeface="Microsoft Sans Serif"/>
              </a:rPr>
              <a:t>2 </a:t>
            </a:r>
            <a:r>
              <a:rPr sz="750" spc="-10" dirty="0">
                <a:latin typeface="Microsoft Sans Serif"/>
                <a:cs typeface="Microsoft Sans Serif"/>
              </a:rPr>
              <a:t>(Fig. </a:t>
            </a:r>
            <a:r>
              <a:rPr sz="750" spc="-5" dirty="0">
                <a:latin typeface="Microsoft Sans Serif"/>
                <a:cs typeface="Microsoft Sans Serif"/>
              </a:rPr>
              <a:t>15) </a:t>
            </a:r>
            <a:r>
              <a:rPr sz="750" spc="25" dirty="0">
                <a:latin typeface="Microsoft Sans Serif"/>
                <a:cs typeface="Microsoft Sans Serif"/>
              </a:rPr>
              <a:t>para </a:t>
            </a:r>
            <a:r>
              <a:rPr sz="750" spc="30" dirty="0">
                <a:latin typeface="Microsoft Sans Serif"/>
                <a:cs typeface="Microsoft Sans Serif"/>
              </a:rPr>
              <a:t>eliminar </a:t>
            </a:r>
            <a:r>
              <a:rPr sz="750" spc="10" dirty="0">
                <a:latin typeface="Microsoft Sans Serif"/>
                <a:cs typeface="Microsoft Sans Serif"/>
              </a:rPr>
              <a:t>la </a:t>
            </a:r>
            <a:r>
              <a:rPr sz="750" spc="15" dirty="0">
                <a:latin typeface="Microsoft Sans Serif"/>
                <a:cs typeface="Microsoft Sans Serif"/>
              </a:rPr>
              <a:t>falla, </a:t>
            </a:r>
            <a:r>
              <a:rPr sz="750" spc="10" dirty="0">
                <a:latin typeface="Microsoft Sans Serif"/>
                <a:cs typeface="Microsoft Sans Serif"/>
              </a:rPr>
              <a:t>la </a:t>
            </a:r>
            <a:r>
              <a:rPr sz="750" spc="25" dirty="0">
                <a:latin typeface="Microsoft Sans Serif"/>
                <a:cs typeface="Microsoft Sans Serif"/>
              </a:rPr>
              <a:t>transferencia de </a:t>
            </a:r>
            <a:r>
              <a:rPr sz="750" spc="30" dirty="0">
                <a:latin typeface="Microsoft Sans Serif"/>
                <a:cs typeface="Microsoft Sans Serif"/>
              </a:rPr>
              <a:t> </a:t>
            </a:r>
            <a:r>
              <a:rPr sz="750" spc="25" dirty="0">
                <a:latin typeface="Microsoft Sans Serif"/>
                <a:cs typeface="Microsoft Sans Serif"/>
              </a:rPr>
              <a:t>energía </a:t>
            </a:r>
            <a:r>
              <a:rPr sz="750" spc="30" dirty="0">
                <a:latin typeface="Microsoft Sans Serif"/>
                <a:cs typeface="Microsoft Sans Serif"/>
              </a:rPr>
              <a:t>resultante </a:t>
            </a:r>
            <a:r>
              <a:rPr sz="750" spc="-5" dirty="0">
                <a:latin typeface="Microsoft Sans Serif"/>
                <a:cs typeface="Microsoft Sans Serif"/>
              </a:rPr>
              <a:t>se </a:t>
            </a:r>
            <a:r>
              <a:rPr sz="750" spc="20" dirty="0">
                <a:latin typeface="Microsoft Sans Serif"/>
                <a:cs typeface="Microsoft Sans Serif"/>
              </a:rPr>
              <a:t>reduce </a:t>
            </a:r>
            <a:r>
              <a:rPr sz="750" spc="30" dirty="0">
                <a:latin typeface="Microsoft Sans Serif"/>
                <a:cs typeface="Microsoft Sans Serif"/>
              </a:rPr>
              <a:t>debido </a:t>
            </a:r>
            <a:r>
              <a:rPr sz="750" spc="10" dirty="0">
                <a:latin typeface="Microsoft Sans Serif"/>
                <a:cs typeface="Microsoft Sans Serif"/>
              </a:rPr>
              <a:t>al </a:t>
            </a:r>
            <a:r>
              <a:rPr sz="750" spc="35" dirty="0">
                <a:latin typeface="Microsoft Sans Serif"/>
                <a:cs typeface="Microsoft Sans Serif"/>
              </a:rPr>
              <a:t>aumento </a:t>
            </a:r>
            <a:r>
              <a:rPr sz="750" spc="25" dirty="0">
                <a:latin typeface="Microsoft Sans Serif"/>
                <a:cs typeface="Microsoft Sans Serif"/>
              </a:rPr>
              <a:t>de </a:t>
            </a:r>
            <a:r>
              <a:rPr sz="750" spc="10" dirty="0">
                <a:latin typeface="Microsoft Sans Serif"/>
                <a:cs typeface="Microsoft Sans Serif"/>
              </a:rPr>
              <a:t>la </a:t>
            </a:r>
            <a:r>
              <a:rPr sz="750" spc="15" dirty="0">
                <a:latin typeface="Microsoft Sans Serif"/>
                <a:cs typeface="Microsoft Sans Serif"/>
              </a:rPr>
              <a:t>reactancia </a:t>
            </a:r>
            <a:r>
              <a:rPr sz="750" spc="-40" dirty="0">
                <a:latin typeface="Microsoft Sans Serif"/>
                <a:cs typeface="Microsoft Sans Serif"/>
              </a:rPr>
              <a:t>(X) </a:t>
            </a:r>
            <a:r>
              <a:rPr sz="750" spc="-35" dirty="0">
                <a:latin typeface="Microsoft Sans Serif"/>
                <a:cs typeface="Microsoft Sans Serif"/>
              </a:rPr>
              <a:t> </a:t>
            </a:r>
            <a:r>
              <a:rPr sz="750" spc="35" dirty="0">
                <a:latin typeface="Microsoft Sans Serif"/>
                <a:cs typeface="Microsoft Sans Serif"/>
              </a:rPr>
              <a:t>entre</a:t>
            </a:r>
            <a:r>
              <a:rPr sz="750" spc="-5" dirty="0">
                <a:latin typeface="Microsoft Sans Serif"/>
                <a:cs typeface="Microsoft Sans Serif"/>
              </a:rPr>
              <a:t> </a:t>
            </a:r>
            <a:r>
              <a:rPr sz="750" spc="10" dirty="0">
                <a:latin typeface="Microsoft Sans Serif"/>
                <a:cs typeface="Microsoft Sans Serif"/>
              </a:rPr>
              <a:t>el</a:t>
            </a:r>
            <a:r>
              <a:rPr sz="750" dirty="0">
                <a:latin typeface="Microsoft Sans Serif"/>
                <a:cs typeface="Microsoft Sans Serif"/>
              </a:rPr>
              <a:t> </a:t>
            </a:r>
            <a:r>
              <a:rPr sz="750" spc="30" dirty="0">
                <a:latin typeface="Microsoft Sans Serif"/>
                <a:cs typeface="Microsoft Sans Serif"/>
              </a:rPr>
              <a:t>generador</a:t>
            </a:r>
            <a:r>
              <a:rPr sz="750" spc="-5" dirty="0">
                <a:latin typeface="Microsoft Sans Serif"/>
                <a:cs typeface="Microsoft Sans Serif"/>
              </a:rPr>
              <a:t> </a:t>
            </a:r>
            <a:r>
              <a:rPr sz="750" spc="5" dirty="0">
                <a:latin typeface="Microsoft Sans Serif"/>
                <a:cs typeface="Microsoft Sans Serif"/>
              </a:rPr>
              <a:t>y</a:t>
            </a:r>
            <a:r>
              <a:rPr sz="750" dirty="0">
                <a:latin typeface="Microsoft Sans Serif"/>
                <a:cs typeface="Microsoft Sans Serif"/>
              </a:rPr>
              <a:t> </a:t>
            </a:r>
            <a:r>
              <a:rPr sz="750" spc="10" dirty="0">
                <a:latin typeface="Microsoft Sans Serif"/>
                <a:cs typeface="Microsoft Sans Serif"/>
              </a:rPr>
              <a:t>el</a:t>
            </a:r>
            <a:r>
              <a:rPr sz="750" spc="-5" dirty="0">
                <a:latin typeface="Microsoft Sans Serif"/>
                <a:cs typeface="Microsoft Sans Serif"/>
              </a:rPr>
              <a:t> </a:t>
            </a:r>
            <a:r>
              <a:rPr sz="750" spc="15" dirty="0">
                <a:latin typeface="Microsoft Sans Serif"/>
                <a:cs typeface="Microsoft Sans Serif"/>
              </a:rPr>
              <a:t>sistema</a:t>
            </a:r>
            <a:r>
              <a:rPr sz="750" dirty="0">
                <a:latin typeface="Microsoft Sans Serif"/>
                <a:cs typeface="Microsoft Sans Serif"/>
              </a:rPr>
              <a:t> </a:t>
            </a:r>
            <a:r>
              <a:rPr sz="750" spc="25" dirty="0">
                <a:latin typeface="Microsoft Sans Serif"/>
                <a:cs typeface="Microsoft Sans Serif"/>
              </a:rPr>
              <a:t>de</a:t>
            </a:r>
            <a:r>
              <a:rPr sz="750" dirty="0">
                <a:latin typeface="Microsoft Sans Serif"/>
                <a:cs typeface="Microsoft Sans Serif"/>
              </a:rPr>
              <a:t> </a:t>
            </a:r>
            <a:r>
              <a:rPr sz="750" spc="20" dirty="0">
                <a:latin typeface="Microsoft Sans Serif"/>
                <a:cs typeface="Microsoft Sans Serif"/>
              </a:rPr>
              <a:t>energía.</a:t>
            </a:r>
            <a:r>
              <a:rPr sz="750" spc="-5" dirty="0">
                <a:latin typeface="Microsoft Sans Serif"/>
                <a:cs typeface="Microsoft Sans Serif"/>
              </a:rPr>
              <a:t> </a:t>
            </a:r>
            <a:r>
              <a:rPr sz="750" dirty="0">
                <a:latin typeface="Microsoft Sans Serif"/>
                <a:cs typeface="Microsoft Sans Serif"/>
              </a:rPr>
              <a:t>Esto </a:t>
            </a:r>
            <a:r>
              <a:rPr sz="750" spc="-5" dirty="0">
                <a:latin typeface="Microsoft Sans Serif"/>
                <a:cs typeface="Microsoft Sans Serif"/>
              </a:rPr>
              <a:t>se </a:t>
            </a:r>
            <a:r>
              <a:rPr sz="750" spc="25" dirty="0">
                <a:latin typeface="Microsoft Sans Serif"/>
                <a:cs typeface="Microsoft Sans Serif"/>
              </a:rPr>
              <a:t>debe</a:t>
            </a:r>
            <a:r>
              <a:rPr sz="750" dirty="0">
                <a:latin typeface="Microsoft Sans Serif"/>
                <a:cs typeface="Microsoft Sans Serif"/>
              </a:rPr>
              <a:t> a </a:t>
            </a:r>
            <a:r>
              <a:rPr sz="750" spc="10" dirty="0">
                <a:latin typeface="Microsoft Sans Serif"/>
                <a:cs typeface="Microsoft Sans Serif"/>
              </a:rPr>
              <a:t>la</a:t>
            </a:r>
            <a:r>
              <a:rPr sz="750" spc="-5" dirty="0">
                <a:latin typeface="Microsoft Sans Serif"/>
                <a:cs typeface="Microsoft Sans Serif"/>
              </a:rPr>
              <a:t> </a:t>
            </a:r>
            <a:r>
              <a:rPr sz="750" spc="30" dirty="0">
                <a:latin typeface="Microsoft Sans Serif"/>
                <a:cs typeface="Microsoft Sans Serif"/>
              </a:rPr>
              <a:t>pérdida</a:t>
            </a:r>
            <a:r>
              <a:rPr sz="750" dirty="0">
                <a:latin typeface="Microsoft Sans Serif"/>
                <a:cs typeface="Microsoft Sans Serif"/>
              </a:rPr>
              <a:t> </a:t>
            </a:r>
            <a:r>
              <a:rPr sz="750" spc="25" dirty="0">
                <a:latin typeface="Microsoft Sans Serif"/>
                <a:cs typeface="Microsoft Sans Serif"/>
              </a:rPr>
              <a:t>de </a:t>
            </a:r>
            <a:r>
              <a:rPr sz="750" spc="-185" dirty="0">
                <a:latin typeface="Microsoft Sans Serif"/>
                <a:cs typeface="Microsoft Sans Serif"/>
              </a:rPr>
              <a:t> </a:t>
            </a:r>
            <a:r>
              <a:rPr sz="750" spc="10" dirty="0">
                <a:latin typeface="Microsoft Sans Serif"/>
                <a:cs typeface="Microsoft Sans Serif"/>
              </a:rPr>
              <a:t>la </a:t>
            </a:r>
            <a:r>
              <a:rPr sz="750" spc="20" dirty="0">
                <a:latin typeface="Microsoft Sans Serif"/>
                <a:cs typeface="Microsoft Sans Serif"/>
              </a:rPr>
              <a:t>línea </a:t>
            </a:r>
            <a:r>
              <a:rPr sz="750" spc="25" dirty="0">
                <a:latin typeface="Microsoft Sans Serif"/>
                <a:cs typeface="Microsoft Sans Serif"/>
              </a:rPr>
              <a:t>de </a:t>
            </a:r>
            <a:r>
              <a:rPr sz="750" spc="30" dirty="0">
                <a:latin typeface="Microsoft Sans Serif"/>
                <a:cs typeface="Microsoft Sans Serif"/>
              </a:rPr>
              <a:t>transmisión </a:t>
            </a:r>
            <a:r>
              <a:rPr sz="750" spc="25" dirty="0">
                <a:latin typeface="Microsoft Sans Serif"/>
                <a:cs typeface="Microsoft Sans Serif"/>
              </a:rPr>
              <a:t>en </a:t>
            </a:r>
            <a:r>
              <a:rPr sz="750" spc="15" dirty="0">
                <a:latin typeface="Microsoft Sans Serif"/>
                <a:cs typeface="Microsoft Sans Serif"/>
              </a:rPr>
              <a:t>falla. </a:t>
            </a:r>
            <a:r>
              <a:rPr sz="750" spc="-25" dirty="0">
                <a:latin typeface="Microsoft Sans Serif"/>
                <a:cs typeface="Microsoft Sans Serif"/>
              </a:rPr>
              <a:t>A </a:t>
            </a:r>
            <a:r>
              <a:rPr sz="750" spc="25" dirty="0">
                <a:latin typeface="Microsoft Sans Serif"/>
                <a:cs typeface="Microsoft Sans Serif"/>
              </a:rPr>
              <a:t>falta de </a:t>
            </a:r>
            <a:r>
              <a:rPr sz="750" spc="20" dirty="0">
                <a:latin typeface="Microsoft Sans Serif"/>
                <a:cs typeface="Microsoft Sans Serif"/>
              </a:rPr>
              <a:t>estudios detallados, </a:t>
            </a:r>
            <a:r>
              <a:rPr sz="750" spc="25" dirty="0">
                <a:latin typeface="Microsoft Sans Serif"/>
                <a:cs typeface="Microsoft Sans Serif"/>
              </a:rPr>
              <a:t>muchos </a:t>
            </a:r>
            <a:r>
              <a:rPr sz="750" spc="30" dirty="0">
                <a:latin typeface="Microsoft Sans Serif"/>
                <a:cs typeface="Microsoft Sans Serif"/>
              </a:rPr>
              <a:t> </a:t>
            </a:r>
            <a:r>
              <a:rPr sz="750" spc="20" dirty="0">
                <a:latin typeface="Microsoft Sans Serif"/>
                <a:cs typeface="Microsoft Sans Serif"/>
              </a:rPr>
              <a:t>usuarios </a:t>
            </a:r>
            <a:r>
              <a:rPr sz="750" spc="15" dirty="0">
                <a:latin typeface="Microsoft Sans Serif"/>
                <a:cs typeface="Microsoft Sans Serif"/>
              </a:rPr>
              <a:t>establecen </a:t>
            </a:r>
            <a:r>
              <a:rPr sz="750" spc="10" dirty="0">
                <a:latin typeface="Microsoft Sans Serif"/>
                <a:cs typeface="Microsoft Sans Serif"/>
              </a:rPr>
              <a:t>el </a:t>
            </a:r>
            <a:r>
              <a:rPr sz="750" spc="30" dirty="0">
                <a:latin typeface="Microsoft Sans Serif"/>
                <a:cs typeface="Microsoft Sans Serif"/>
              </a:rPr>
              <a:t>ángulo </a:t>
            </a:r>
            <a:r>
              <a:rPr sz="750" spc="35" dirty="0">
                <a:latin typeface="Microsoft Sans Serif"/>
                <a:cs typeface="Microsoft Sans Serif"/>
              </a:rPr>
              <a:t>máximo </a:t>
            </a:r>
            <a:r>
              <a:rPr sz="750" spc="25" dirty="0">
                <a:latin typeface="Microsoft Sans Serif"/>
                <a:cs typeface="Microsoft Sans Serif"/>
              </a:rPr>
              <a:t>de inestabilidad en </a:t>
            </a:r>
            <a:r>
              <a:rPr sz="750" spc="10" dirty="0">
                <a:latin typeface="Microsoft Sans Serif"/>
                <a:cs typeface="Microsoft Sans Serif"/>
              </a:rPr>
              <a:t>120 </a:t>
            </a:r>
            <a:r>
              <a:rPr sz="750" spc="20" dirty="0">
                <a:latin typeface="Microsoft Sans Serif"/>
                <a:cs typeface="Microsoft Sans Serif"/>
              </a:rPr>
              <a:t>grados. </a:t>
            </a:r>
            <a:r>
              <a:rPr sz="750" spc="25" dirty="0">
                <a:latin typeface="Microsoft Sans Serif"/>
                <a:cs typeface="Microsoft Sans Serif"/>
              </a:rPr>
              <a:t> Debido</a:t>
            </a:r>
            <a:r>
              <a:rPr sz="750" spc="-10" dirty="0">
                <a:latin typeface="Microsoft Sans Serif"/>
                <a:cs typeface="Microsoft Sans Serif"/>
              </a:rPr>
              <a:t> </a:t>
            </a:r>
            <a:r>
              <a:rPr sz="750" dirty="0">
                <a:latin typeface="Microsoft Sans Serif"/>
                <a:cs typeface="Microsoft Sans Serif"/>
              </a:rPr>
              <a:t>a</a:t>
            </a:r>
            <a:r>
              <a:rPr sz="750" spc="-5" dirty="0">
                <a:latin typeface="Microsoft Sans Serif"/>
                <a:cs typeface="Microsoft Sans Serif"/>
              </a:rPr>
              <a:t> </a:t>
            </a:r>
            <a:r>
              <a:rPr sz="750" spc="10" dirty="0">
                <a:latin typeface="Microsoft Sans Serif"/>
                <a:cs typeface="Microsoft Sans Serif"/>
              </a:rPr>
              <a:t>la</a:t>
            </a:r>
            <a:r>
              <a:rPr sz="750" spc="-5" dirty="0">
                <a:latin typeface="Microsoft Sans Serif"/>
                <a:cs typeface="Microsoft Sans Serif"/>
              </a:rPr>
              <a:t> </a:t>
            </a:r>
            <a:r>
              <a:rPr sz="750" spc="20" dirty="0">
                <a:latin typeface="Microsoft Sans Serif"/>
                <a:cs typeface="Microsoft Sans Serif"/>
              </a:rPr>
              <a:t>naturaleza</a:t>
            </a:r>
            <a:r>
              <a:rPr sz="750" spc="-5" dirty="0">
                <a:latin typeface="Microsoft Sans Serif"/>
                <a:cs typeface="Microsoft Sans Serif"/>
              </a:rPr>
              <a:t> </a:t>
            </a:r>
            <a:r>
              <a:rPr sz="750" spc="25" dirty="0">
                <a:latin typeface="Microsoft Sans Serif"/>
                <a:cs typeface="Microsoft Sans Serif"/>
              </a:rPr>
              <a:t>dinámica</a:t>
            </a:r>
            <a:r>
              <a:rPr sz="750" spc="-5" dirty="0">
                <a:latin typeface="Microsoft Sans Serif"/>
                <a:cs typeface="Microsoft Sans Serif"/>
              </a:rPr>
              <a:t> </a:t>
            </a:r>
            <a:r>
              <a:rPr sz="750" spc="20" dirty="0">
                <a:latin typeface="Microsoft Sans Serif"/>
                <a:cs typeface="Microsoft Sans Serif"/>
              </a:rPr>
              <a:t>del</a:t>
            </a:r>
            <a:endParaRPr sz="750">
              <a:latin typeface="Microsoft Sans Serif"/>
              <a:cs typeface="Microsoft Sans Serif"/>
            </a:endParaRPr>
          </a:p>
        </p:txBody>
      </p:sp>
      <p:sp>
        <p:nvSpPr>
          <p:cNvPr id="91" name="object 91"/>
          <p:cNvSpPr txBox="1"/>
          <p:nvPr/>
        </p:nvSpPr>
        <p:spPr>
          <a:xfrm>
            <a:off x="11036526" y="2409444"/>
            <a:ext cx="4186611" cy="211596"/>
          </a:xfrm>
          <a:prstGeom prst="rect">
            <a:avLst/>
          </a:prstGeom>
          <a:ln w="15240">
            <a:solidFill>
              <a:srgbClr val="000000"/>
            </a:solidFill>
          </a:ln>
        </p:spPr>
        <p:txBody>
          <a:bodyPr vert="horz" wrap="square" lIns="0" tIns="3810" rIns="0" bIns="0" rtlCol="0">
            <a:spAutoFit/>
          </a:bodyPr>
          <a:lstStyle/>
          <a:p>
            <a:pPr>
              <a:lnSpc>
                <a:spcPct val="100000"/>
              </a:lnSpc>
              <a:spcBef>
                <a:spcPts val="30"/>
              </a:spcBef>
            </a:pPr>
            <a:endParaRPr sz="850">
              <a:latin typeface="Times New Roman"/>
              <a:cs typeface="Times New Roman"/>
            </a:endParaRPr>
          </a:p>
          <a:p>
            <a:pPr marR="40005" algn="ctr">
              <a:lnSpc>
                <a:spcPct val="100000"/>
              </a:lnSpc>
              <a:spcBef>
                <a:spcPts val="5"/>
              </a:spcBef>
            </a:pPr>
            <a:r>
              <a:rPr sz="500" spc="5" dirty="0">
                <a:latin typeface="Microsoft Sans Serif"/>
                <a:cs typeface="Microsoft Sans Serif"/>
              </a:rPr>
              <a:t>Sistema</a:t>
            </a:r>
            <a:r>
              <a:rPr sz="500" spc="-35" dirty="0">
                <a:latin typeface="Microsoft Sans Serif"/>
                <a:cs typeface="Microsoft Sans Serif"/>
              </a:rPr>
              <a:t> </a:t>
            </a:r>
            <a:r>
              <a:rPr sz="500" spc="15" dirty="0">
                <a:latin typeface="Microsoft Sans Serif"/>
                <a:cs typeface="Microsoft Sans Serif"/>
              </a:rPr>
              <a:t>de</a:t>
            </a:r>
            <a:r>
              <a:rPr sz="500" spc="-30" dirty="0">
                <a:latin typeface="Microsoft Sans Serif"/>
                <a:cs typeface="Microsoft Sans Serif"/>
              </a:rPr>
              <a:t> </a:t>
            </a:r>
            <a:r>
              <a:rPr sz="500" spc="25" dirty="0">
                <a:latin typeface="Microsoft Sans Serif"/>
                <a:cs typeface="Microsoft Sans Serif"/>
              </a:rPr>
              <a:t>poder</a:t>
            </a:r>
            <a:endParaRPr sz="500">
              <a:latin typeface="Microsoft Sans Serif"/>
              <a:cs typeface="Microsoft Sans Serif"/>
            </a:endParaRPr>
          </a:p>
        </p:txBody>
      </p:sp>
      <p:sp>
        <p:nvSpPr>
          <p:cNvPr id="92" name="object 92"/>
          <p:cNvSpPr txBox="1"/>
          <p:nvPr/>
        </p:nvSpPr>
        <p:spPr>
          <a:xfrm>
            <a:off x="15393141" y="2509266"/>
            <a:ext cx="655893" cy="112851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sz="650" spc="40" dirty="0">
                <a:latin typeface="Microsoft Sans Serif"/>
                <a:cs typeface="Microsoft Sans Serif"/>
              </a:rPr>
              <a:t>mi</a:t>
            </a:r>
            <a:r>
              <a:rPr sz="350" spc="-10" dirty="0">
                <a:latin typeface="Microsoft Sans Serif"/>
                <a:cs typeface="Microsoft Sans Serif"/>
              </a:rPr>
              <a:t>s</a:t>
            </a:r>
            <a:r>
              <a:rPr sz="650" spc="35" dirty="0">
                <a:latin typeface="Cambria"/>
                <a:cs typeface="Cambria"/>
              </a:rPr>
              <a:t>∠Θ</a:t>
            </a:r>
            <a:r>
              <a:rPr sz="350" spc="-10" dirty="0">
                <a:latin typeface="Microsoft Sans Serif"/>
                <a:cs typeface="Microsoft Sans Serif"/>
              </a:rPr>
              <a:t>s</a:t>
            </a:r>
            <a:endParaRPr sz="350">
              <a:latin typeface="Microsoft Sans Serif"/>
              <a:cs typeface="Microsoft Sans Serif"/>
            </a:endParaRPr>
          </a:p>
        </p:txBody>
      </p:sp>
      <p:sp>
        <p:nvSpPr>
          <p:cNvPr id="93" name="object 93"/>
          <p:cNvSpPr txBox="1"/>
          <p:nvPr/>
        </p:nvSpPr>
        <p:spPr>
          <a:xfrm>
            <a:off x="14558772" y="2888978"/>
            <a:ext cx="1154020" cy="231473"/>
          </a:xfrm>
          <a:prstGeom prst="rect">
            <a:avLst/>
          </a:prstGeom>
        </p:spPr>
        <p:txBody>
          <a:bodyPr vert="horz" wrap="square" lIns="0" tIns="26034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204"/>
              </a:spcBef>
            </a:pPr>
            <a:r>
              <a:rPr sz="650" dirty="0">
                <a:latin typeface="Microsoft Sans Serif"/>
                <a:cs typeface="Microsoft Sans Serif"/>
              </a:rPr>
              <a:t>Tres</a:t>
            </a:r>
            <a:r>
              <a:rPr sz="650" spc="-35" dirty="0">
                <a:latin typeface="Microsoft Sans Serif"/>
                <a:cs typeface="Microsoft Sans Serif"/>
              </a:rPr>
              <a:t> </a:t>
            </a:r>
            <a:r>
              <a:rPr sz="650" dirty="0">
                <a:latin typeface="Microsoft Sans Serif"/>
                <a:cs typeface="Microsoft Sans Serif"/>
              </a:rPr>
              <a:t>fases</a:t>
            </a:r>
            <a:endParaRPr sz="650">
              <a:latin typeface="Microsoft Sans Serif"/>
              <a:cs typeface="Microsoft Sans Serif"/>
            </a:endParaRPr>
          </a:p>
          <a:p>
            <a:pPr marL="24765">
              <a:lnSpc>
                <a:spcPct val="100000"/>
              </a:lnSpc>
              <a:spcBef>
                <a:spcPts val="100"/>
              </a:spcBef>
            </a:pPr>
            <a:r>
              <a:rPr sz="600" spc="20" dirty="0">
                <a:latin typeface="Microsoft Sans Serif"/>
                <a:cs typeface="Microsoft Sans Serif"/>
              </a:rPr>
              <a:t>Cortocircuito</a:t>
            </a:r>
            <a:endParaRPr sz="600">
              <a:latin typeface="Microsoft Sans Serif"/>
              <a:cs typeface="Microsoft Sans Serif"/>
            </a:endParaRPr>
          </a:p>
        </p:txBody>
      </p:sp>
      <p:sp>
        <p:nvSpPr>
          <p:cNvPr id="94" name="object 94"/>
          <p:cNvSpPr txBox="1"/>
          <p:nvPr/>
        </p:nvSpPr>
        <p:spPr>
          <a:xfrm>
            <a:off x="10456923" y="3116352"/>
            <a:ext cx="975805" cy="97463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sz="550" spc="5" dirty="0">
                <a:latin typeface="Microsoft Sans Serif"/>
                <a:cs typeface="Microsoft Sans Serif"/>
              </a:rPr>
              <a:t>Subestación</a:t>
            </a:r>
            <a:endParaRPr sz="550">
              <a:latin typeface="Microsoft Sans Serif"/>
              <a:cs typeface="Microsoft Sans Serif"/>
            </a:endParaRPr>
          </a:p>
        </p:txBody>
      </p:sp>
      <p:sp>
        <p:nvSpPr>
          <p:cNvPr id="95" name="object 95"/>
          <p:cNvSpPr txBox="1"/>
          <p:nvPr/>
        </p:nvSpPr>
        <p:spPr>
          <a:xfrm>
            <a:off x="13363229" y="3557520"/>
            <a:ext cx="176755" cy="120546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sz="700" spc="10" dirty="0">
                <a:latin typeface="Microsoft Sans Serif"/>
                <a:cs typeface="Microsoft Sans Serif"/>
              </a:rPr>
              <a:t>1</a:t>
            </a:r>
            <a:endParaRPr sz="700">
              <a:latin typeface="Microsoft Sans Serif"/>
              <a:cs typeface="Microsoft Sans Serif"/>
            </a:endParaRPr>
          </a:p>
        </p:txBody>
      </p:sp>
      <p:sp>
        <p:nvSpPr>
          <p:cNvPr id="96" name="object 96"/>
          <p:cNvSpPr txBox="1"/>
          <p:nvPr/>
        </p:nvSpPr>
        <p:spPr>
          <a:xfrm>
            <a:off x="14800635" y="3557520"/>
            <a:ext cx="176755" cy="120546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sz="700" spc="10" dirty="0">
                <a:latin typeface="Microsoft Sans Serif"/>
                <a:cs typeface="Microsoft Sans Serif"/>
              </a:rPr>
              <a:t>2</a:t>
            </a:r>
            <a:endParaRPr sz="700">
              <a:latin typeface="Microsoft Sans Serif"/>
              <a:cs typeface="Microsoft Sans Serif"/>
            </a:endParaRPr>
          </a:p>
        </p:txBody>
      </p:sp>
      <p:sp>
        <p:nvSpPr>
          <p:cNvPr id="97" name="object 97"/>
          <p:cNvSpPr txBox="1"/>
          <p:nvPr/>
        </p:nvSpPr>
        <p:spPr>
          <a:xfrm>
            <a:off x="13237048" y="4514600"/>
            <a:ext cx="470373" cy="120546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sz="700" spc="-40" dirty="0">
                <a:latin typeface="Microsoft Sans Serif"/>
                <a:cs typeface="Microsoft Sans Serif"/>
              </a:rPr>
              <a:t>GSU</a:t>
            </a:r>
            <a:endParaRPr sz="700">
              <a:latin typeface="Microsoft Sans Serif"/>
              <a:cs typeface="Microsoft Sans Serif"/>
            </a:endParaRPr>
          </a:p>
        </p:txBody>
      </p:sp>
      <p:sp>
        <p:nvSpPr>
          <p:cNvPr id="98" name="object 98"/>
          <p:cNvSpPr txBox="1"/>
          <p:nvPr/>
        </p:nvSpPr>
        <p:spPr>
          <a:xfrm>
            <a:off x="15750732" y="4965692"/>
            <a:ext cx="293618" cy="120546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sz="700" spc="10" dirty="0">
                <a:latin typeface="Microsoft Sans Serif"/>
                <a:cs typeface="Microsoft Sans Serif"/>
              </a:rPr>
              <a:t>78</a:t>
            </a:r>
            <a:endParaRPr sz="700">
              <a:latin typeface="Microsoft Sans Serif"/>
              <a:cs typeface="Microsoft Sans Serif"/>
            </a:endParaRPr>
          </a:p>
        </p:txBody>
      </p:sp>
      <p:sp>
        <p:nvSpPr>
          <p:cNvPr id="99" name="object 99"/>
          <p:cNvSpPr txBox="1"/>
          <p:nvPr/>
        </p:nvSpPr>
        <p:spPr>
          <a:xfrm>
            <a:off x="9583905" y="5026140"/>
            <a:ext cx="3754218" cy="431913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307975" marR="271145" indent="-295910">
              <a:lnSpc>
                <a:spcPct val="138000"/>
              </a:lnSpc>
              <a:spcBef>
                <a:spcPts val="100"/>
              </a:spcBef>
            </a:pPr>
            <a:r>
              <a:rPr sz="500" spc="10" dirty="0">
                <a:latin typeface="Microsoft Sans Serif"/>
                <a:cs typeface="Microsoft Sans Serif"/>
              </a:rPr>
              <a:t>Donde:</a:t>
            </a:r>
            <a:r>
              <a:rPr sz="500" spc="-5" dirty="0">
                <a:latin typeface="Microsoft Sans Serif"/>
                <a:cs typeface="Microsoft Sans Serif"/>
              </a:rPr>
              <a:t> </a:t>
            </a:r>
            <a:r>
              <a:rPr sz="500" spc="5" dirty="0">
                <a:latin typeface="Microsoft Sans Serif"/>
                <a:cs typeface="Microsoft Sans Serif"/>
              </a:rPr>
              <a:t>78</a:t>
            </a:r>
            <a:r>
              <a:rPr sz="500" dirty="0">
                <a:latin typeface="Microsoft Sans Serif"/>
                <a:cs typeface="Microsoft Sans Serif"/>
              </a:rPr>
              <a:t> </a:t>
            </a:r>
            <a:r>
              <a:rPr sz="500" spc="-10" dirty="0">
                <a:latin typeface="Microsoft Sans Serif"/>
                <a:cs typeface="Microsoft Sans Serif"/>
              </a:rPr>
              <a:t>=</a:t>
            </a:r>
            <a:r>
              <a:rPr sz="500" spc="-5" dirty="0">
                <a:latin typeface="Microsoft Sans Serif"/>
                <a:cs typeface="Microsoft Sans Serif"/>
              </a:rPr>
              <a:t> </a:t>
            </a:r>
            <a:r>
              <a:rPr sz="500" spc="10" dirty="0">
                <a:latin typeface="Microsoft Sans Serif"/>
                <a:cs typeface="Microsoft Sans Serif"/>
              </a:rPr>
              <a:t>Protección</a:t>
            </a:r>
            <a:r>
              <a:rPr sz="500" dirty="0">
                <a:latin typeface="Microsoft Sans Serif"/>
                <a:cs typeface="Microsoft Sans Serif"/>
              </a:rPr>
              <a:t> </a:t>
            </a:r>
            <a:r>
              <a:rPr sz="500" spc="20" dirty="0">
                <a:latin typeface="Microsoft Sans Serif"/>
                <a:cs typeface="Microsoft Sans Serif"/>
              </a:rPr>
              <a:t>fuera</a:t>
            </a:r>
            <a:r>
              <a:rPr sz="500" spc="-5" dirty="0">
                <a:latin typeface="Microsoft Sans Serif"/>
                <a:cs typeface="Microsoft Sans Serif"/>
              </a:rPr>
              <a:t> </a:t>
            </a:r>
            <a:r>
              <a:rPr sz="500" spc="15" dirty="0">
                <a:latin typeface="Microsoft Sans Serif"/>
                <a:cs typeface="Microsoft Sans Serif"/>
              </a:rPr>
              <a:t>de</a:t>
            </a:r>
            <a:r>
              <a:rPr sz="500" dirty="0">
                <a:latin typeface="Microsoft Sans Serif"/>
                <a:cs typeface="Microsoft Sans Serif"/>
              </a:rPr>
              <a:t> </a:t>
            </a:r>
            <a:r>
              <a:rPr sz="500" spc="15" dirty="0">
                <a:latin typeface="Microsoft Sans Serif"/>
                <a:cs typeface="Microsoft Sans Serif"/>
              </a:rPr>
              <a:t>sincronismo </a:t>
            </a:r>
            <a:r>
              <a:rPr sz="500" spc="-120" dirty="0">
                <a:latin typeface="Microsoft Sans Serif"/>
                <a:cs typeface="Microsoft Sans Serif"/>
              </a:rPr>
              <a:t> </a:t>
            </a:r>
            <a:r>
              <a:rPr sz="500" spc="10" dirty="0">
                <a:latin typeface="Microsoft Sans Serif"/>
                <a:cs typeface="Microsoft Sans Serif"/>
              </a:rPr>
              <a:t>mi</a:t>
            </a:r>
            <a:r>
              <a:rPr sz="350" spc="10" dirty="0">
                <a:latin typeface="Microsoft Sans Serif"/>
                <a:cs typeface="Microsoft Sans Serif"/>
              </a:rPr>
              <a:t>s</a:t>
            </a:r>
            <a:r>
              <a:rPr sz="500" spc="10" dirty="0">
                <a:latin typeface="Microsoft Sans Serif"/>
                <a:cs typeface="Microsoft Sans Serif"/>
              </a:rPr>
              <a:t>=</a:t>
            </a:r>
            <a:r>
              <a:rPr sz="500" spc="-10" dirty="0">
                <a:latin typeface="Microsoft Sans Serif"/>
                <a:cs typeface="Microsoft Sans Serif"/>
              </a:rPr>
              <a:t> </a:t>
            </a:r>
            <a:r>
              <a:rPr sz="500" spc="5" dirty="0">
                <a:latin typeface="Microsoft Sans Serif"/>
                <a:cs typeface="Microsoft Sans Serif"/>
              </a:rPr>
              <a:t>Voltaje</a:t>
            </a:r>
            <a:r>
              <a:rPr sz="500" spc="-5" dirty="0">
                <a:latin typeface="Microsoft Sans Serif"/>
                <a:cs typeface="Microsoft Sans Serif"/>
              </a:rPr>
              <a:t> </a:t>
            </a:r>
            <a:r>
              <a:rPr sz="500" spc="15" dirty="0">
                <a:latin typeface="Microsoft Sans Serif"/>
                <a:cs typeface="Microsoft Sans Serif"/>
              </a:rPr>
              <a:t>del</a:t>
            </a:r>
            <a:r>
              <a:rPr sz="500" spc="-5" dirty="0">
                <a:latin typeface="Microsoft Sans Serif"/>
                <a:cs typeface="Microsoft Sans Serif"/>
              </a:rPr>
              <a:t> </a:t>
            </a:r>
            <a:r>
              <a:rPr sz="500" spc="10" dirty="0">
                <a:latin typeface="Microsoft Sans Serif"/>
                <a:cs typeface="Microsoft Sans Serif"/>
              </a:rPr>
              <a:t>sistema</a:t>
            </a:r>
            <a:r>
              <a:rPr sz="500" spc="-5" dirty="0">
                <a:latin typeface="Microsoft Sans Serif"/>
                <a:cs typeface="Microsoft Sans Serif"/>
              </a:rPr>
              <a:t> </a:t>
            </a:r>
            <a:r>
              <a:rPr sz="500" spc="5" dirty="0">
                <a:latin typeface="Microsoft Sans Serif"/>
                <a:cs typeface="Microsoft Sans Serif"/>
              </a:rPr>
              <a:t>E</a:t>
            </a:r>
            <a:r>
              <a:rPr sz="350" spc="5" dirty="0">
                <a:latin typeface="Microsoft Sans Serif"/>
                <a:cs typeface="Microsoft Sans Serif"/>
              </a:rPr>
              <a:t>gramo</a:t>
            </a:r>
            <a:endParaRPr sz="350">
              <a:latin typeface="Microsoft Sans Serif"/>
              <a:cs typeface="Microsoft Sans Serif"/>
            </a:endParaRPr>
          </a:p>
          <a:p>
            <a:pPr marL="307975">
              <a:lnSpc>
                <a:spcPct val="100000"/>
              </a:lnSpc>
              <a:spcBef>
                <a:spcPts val="240"/>
              </a:spcBef>
            </a:pPr>
            <a:r>
              <a:rPr sz="500" spc="-10" dirty="0">
                <a:latin typeface="Microsoft Sans Serif"/>
                <a:cs typeface="Microsoft Sans Serif"/>
              </a:rPr>
              <a:t>=</a:t>
            </a:r>
            <a:r>
              <a:rPr sz="500" spc="-15" dirty="0">
                <a:latin typeface="Microsoft Sans Serif"/>
                <a:cs typeface="Microsoft Sans Serif"/>
              </a:rPr>
              <a:t> </a:t>
            </a:r>
            <a:r>
              <a:rPr sz="500" spc="5" dirty="0">
                <a:latin typeface="Microsoft Sans Serif"/>
                <a:cs typeface="Microsoft Sans Serif"/>
              </a:rPr>
              <a:t>Voltaje</a:t>
            </a:r>
            <a:r>
              <a:rPr sz="500" spc="-15" dirty="0">
                <a:latin typeface="Microsoft Sans Serif"/>
                <a:cs typeface="Microsoft Sans Serif"/>
              </a:rPr>
              <a:t> </a:t>
            </a:r>
            <a:r>
              <a:rPr sz="500" spc="15" dirty="0">
                <a:latin typeface="Microsoft Sans Serif"/>
                <a:cs typeface="Microsoft Sans Serif"/>
              </a:rPr>
              <a:t>del</a:t>
            </a:r>
            <a:r>
              <a:rPr sz="500" spc="-10" dirty="0">
                <a:latin typeface="Microsoft Sans Serif"/>
                <a:cs typeface="Microsoft Sans Serif"/>
              </a:rPr>
              <a:t> </a:t>
            </a:r>
            <a:r>
              <a:rPr sz="500" spc="20" dirty="0">
                <a:latin typeface="Microsoft Sans Serif"/>
                <a:cs typeface="Microsoft Sans Serif"/>
              </a:rPr>
              <a:t>generador</a:t>
            </a:r>
            <a:endParaRPr sz="500">
              <a:latin typeface="Microsoft Sans Serif"/>
              <a:cs typeface="Microsoft Sans Serif"/>
            </a:endParaRPr>
          </a:p>
          <a:p>
            <a:pPr marL="365760">
              <a:lnSpc>
                <a:spcPct val="100000"/>
              </a:lnSpc>
              <a:spcBef>
                <a:spcPts val="240"/>
              </a:spcBef>
            </a:pPr>
            <a:r>
              <a:rPr sz="350" spc="-10" dirty="0">
                <a:latin typeface="Microsoft Sans Serif"/>
                <a:cs typeface="Microsoft Sans Serif"/>
              </a:rPr>
              <a:t>s</a:t>
            </a:r>
            <a:r>
              <a:rPr sz="500" spc="-10" dirty="0">
                <a:latin typeface="Microsoft Sans Serif"/>
                <a:cs typeface="Microsoft Sans Serif"/>
              </a:rPr>
              <a:t>= </a:t>
            </a:r>
            <a:r>
              <a:rPr sz="500" spc="15" dirty="0">
                <a:latin typeface="Microsoft Sans Serif"/>
                <a:cs typeface="Microsoft Sans Serif"/>
              </a:rPr>
              <a:t>Ángulo</a:t>
            </a:r>
            <a:r>
              <a:rPr sz="500" spc="-10" dirty="0">
                <a:latin typeface="Microsoft Sans Serif"/>
                <a:cs typeface="Microsoft Sans Serif"/>
              </a:rPr>
              <a:t> </a:t>
            </a:r>
            <a:r>
              <a:rPr sz="500" spc="15" dirty="0">
                <a:latin typeface="Microsoft Sans Serif"/>
                <a:cs typeface="Microsoft Sans Serif"/>
              </a:rPr>
              <a:t>de</a:t>
            </a:r>
            <a:r>
              <a:rPr sz="500" spc="-5" dirty="0">
                <a:latin typeface="Microsoft Sans Serif"/>
                <a:cs typeface="Microsoft Sans Serif"/>
              </a:rPr>
              <a:t> </a:t>
            </a:r>
            <a:r>
              <a:rPr sz="500" spc="5" dirty="0">
                <a:latin typeface="Microsoft Sans Serif"/>
                <a:cs typeface="Microsoft Sans Serif"/>
              </a:rPr>
              <a:t>fase</a:t>
            </a:r>
            <a:r>
              <a:rPr sz="500" spc="-10" dirty="0">
                <a:latin typeface="Microsoft Sans Serif"/>
                <a:cs typeface="Microsoft Sans Serif"/>
              </a:rPr>
              <a:t> </a:t>
            </a:r>
            <a:r>
              <a:rPr sz="500" spc="15" dirty="0">
                <a:latin typeface="Microsoft Sans Serif"/>
                <a:cs typeface="Microsoft Sans Serif"/>
              </a:rPr>
              <a:t>del</a:t>
            </a:r>
            <a:r>
              <a:rPr sz="500" spc="-5" dirty="0">
                <a:latin typeface="Microsoft Sans Serif"/>
                <a:cs typeface="Microsoft Sans Serif"/>
              </a:rPr>
              <a:t> </a:t>
            </a:r>
            <a:r>
              <a:rPr sz="500" spc="15" dirty="0">
                <a:latin typeface="Microsoft Sans Serif"/>
                <a:cs typeface="Microsoft Sans Serif"/>
              </a:rPr>
              <a:t>voltaje</a:t>
            </a:r>
            <a:r>
              <a:rPr sz="500" spc="-10" dirty="0">
                <a:latin typeface="Microsoft Sans Serif"/>
                <a:cs typeface="Microsoft Sans Serif"/>
              </a:rPr>
              <a:t> </a:t>
            </a:r>
            <a:r>
              <a:rPr sz="500" spc="15" dirty="0">
                <a:latin typeface="Microsoft Sans Serif"/>
                <a:cs typeface="Microsoft Sans Serif"/>
              </a:rPr>
              <a:t>del</a:t>
            </a:r>
            <a:r>
              <a:rPr sz="500" spc="-10" dirty="0">
                <a:latin typeface="Microsoft Sans Serif"/>
                <a:cs typeface="Microsoft Sans Serif"/>
              </a:rPr>
              <a:t> </a:t>
            </a:r>
            <a:r>
              <a:rPr sz="500" spc="10" dirty="0">
                <a:latin typeface="Microsoft Sans Serif"/>
                <a:cs typeface="Microsoft Sans Serif"/>
              </a:rPr>
              <a:t>sistema</a:t>
            </a:r>
            <a:endParaRPr sz="500">
              <a:latin typeface="Microsoft Sans Serif"/>
              <a:cs typeface="Microsoft Sans Serif"/>
            </a:endParaRPr>
          </a:p>
          <a:p>
            <a:pPr marL="365760">
              <a:lnSpc>
                <a:spcPct val="100000"/>
              </a:lnSpc>
              <a:spcBef>
                <a:spcPts val="290"/>
              </a:spcBef>
            </a:pPr>
            <a:r>
              <a:rPr sz="300" spc="10" dirty="0">
                <a:latin typeface="Microsoft Sans Serif"/>
                <a:cs typeface="Microsoft Sans Serif"/>
              </a:rPr>
              <a:t>gramo</a:t>
            </a:r>
            <a:r>
              <a:rPr sz="450" spc="10" dirty="0">
                <a:latin typeface="Microsoft Sans Serif"/>
                <a:cs typeface="Microsoft Sans Serif"/>
              </a:rPr>
              <a:t>=</a:t>
            </a:r>
            <a:r>
              <a:rPr sz="450" spc="-5" dirty="0">
                <a:latin typeface="Microsoft Sans Serif"/>
                <a:cs typeface="Microsoft Sans Serif"/>
              </a:rPr>
              <a:t> </a:t>
            </a:r>
            <a:r>
              <a:rPr sz="450" spc="15" dirty="0">
                <a:latin typeface="Microsoft Sans Serif"/>
                <a:cs typeface="Microsoft Sans Serif"/>
              </a:rPr>
              <a:t>Ángulo</a:t>
            </a:r>
            <a:r>
              <a:rPr sz="450" spc="-5" dirty="0">
                <a:latin typeface="Microsoft Sans Serif"/>
                <a:cs typeface="Microsoft Sans Serif"/>
              </a:rPr>
              <a:t> </a:t>
            </a:r>
            <a:r>
              <a:rPr sz="450" spc="15" dirty="0">
                <a:latin typeface="Microsoft Sans Serif"/>
                <a:cs typeface="Microsoft Sans Serif"/>
              </a:rPr>
              <a:t>de</a:t>
            </a:r>
            <a:r>
              <a:rPr sz="450" spc="-5" dirty="0">
                <a:latin typeface="Microsoft Sans Serif"/>
                <a:cs typeface="Microsoft Sans Serif"/>
              </a:rPr>
              <a:t> </a:t>
            </a:r>
            <a:r>
              <a:rPr sz="450" spc="5" dirty="0">
                <a:latin typeface="Microsoft Sans Serif"/>
                <a:cs typeface="Microsoft Sans Serif"/>
              </a:rPr>
              <a:t>fase</a:t>
            </a:r>
            <a:r>
              <a:rPr sz="450" spc="-5" dirty="0">
                <a:latin typeface="Microsoft Sans Serif"/>
                <a:cs typeface="Microsoft Sans Serif"/>
              </a:rPr>
              <a:t> </a:t>
            </a:r>
            <a:r>
              <a:rPr sz="450" spc="10" dirty="0">
                <a:latin typeface="Microsoft Sans Serif"/>
                <a:cs typeface="Microsoft Sans Serif"/>
              </a:rPr>
              <a:t>del</a:t>
            </a:r>
            <a:r>
              <a:rPr sz="450" spc="-5" dirty="0">
                <a:latin typeface="Microsoft Sans Serif"/>
                <a:cs typeface="Microsoft Sans Serif"/>
              </a:rPr>
              <a:t> </a:t>
            </a:r>
            <a:r>
              <a:rPr sz="450" spc="10" dirty="0">
                <a:latin typeface="Microsoft Sans Serif"/>
                <a:cs typeface="Microsoft Sans Serif"/>
              </a:rPr>
              <a:t>voltaje</a:t>
            </a:r>
            <a:r>
              <a:rPr sz="450" spc="-5" dirty="0">
                <a:latin typeface="Microsoft Sans Serif"/>
                <a:cs typeface="Microsoft Sans Serif"/>
              </a:rPr>
              <a:t> </a:t>
            </a:r>
            <a:r>
              <a:rPr sz="450" spc="10" dirty="0">
                <a:latin typeface="Microsoft Sans Serif"/>
                <a:cs typeface="Microsoft Sans Serif"/>
              </a:rPr>
              <a:t>del</a:t>
            </a:r>
            <a:r>
              <a:rPr sz="450" spc="-5" dirty="0">
                <a:latin typeface="Microsoft Sans Serif"/>
                <a:cs typeface="Microsoft Sans Serif"/>
              </a:rPr>
              <a:t> </a:t>
            </a:r>
            <a:r>
              <a:rPr sz="450" spc="20" dirty="0">
                <a:latin typeface="Microsoft Sans Serif"/>
                <a:cs typeface="Microsoft Sans Serif"/>
              </a:rPr>
              <a:t>generador</a:t>
            </a:r>
            <a:endParaRPr sz="450">
              <a:latin typeface="Microsoft Sans Serif"/>
              <a:cs typeface="Microsoft Sans Serif"/>
            </a:endParaRPr>
          </a:p>
        </p:txBody>
      </p:sp>
      <p:sp>
        <p:nvSpPr>
          <p:cNvPr id="100" name="object 100"/>
          <p:cNvSpPr txBox="1"/>
          <p:nvPr/>
        </p:nvSpPr>
        <p:spPr>
          <a:xfrm>
            <a:off x="14071464" y="5376179"/>
            <a:ext cx="381265" cy="58991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sz="300" spc="-10" dirty="0">
                <a:latin typeface="Microsoft Sans Serif"/>
                <a:cs typeface="Microsoft Sans Serif"/>
              </a:rPr>
              <a:t>GRAMO</a:t>
            </a:r>
            <a:endParaRPr sz="300">
              <a:latin typeface="Microsoft Sans Serif"/>
              <a:cs typeface="Microsoft Sans Serif"/>
            </a:endParaRPr>
          </a:p>
        </p:txBody>
      </p:sp>
      <p:sp>
        <p:nvSpPr>
          <p:cNvPr id="101" name="object 101"/>
          <p:cNvSpPr txBox="1"/>
          <p:nvPr/>
        </p:nvSpPr>
        <p:spPr>
          <a:xfrm>
            <a:off x="15491329" y="5325379"/>
            <a:ext cx="132931" cy="120546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sz="700" spc="55" dirty="0">
                <a:latin typeface="Microsoft Sans Serif"/>
                <a:cs typeface="Microsoft Sans Serif"/>
              </a:rPr>
              <a:t>t</a:t>
            </a:r>
            <a:endParaRPr sz="700">
              <a:latin typeface="Microsoft Sans Serif"/>
              <a:cs typeface="Microsoft Sans Serif"/>
            </a:endParaRPr>
          </a:p>
        </p:txBody>
      </p:sp>
      <p:sp>
        <p:nvSpPr>
          <p:cNvPr id="102" name="object 102"/>
          <p:cNvSpPr txBox="1"/>
          <p:nvPr/>
        </p:nvSpPr>
        <p:spPr>
          <a:xfrm>
            <a:off x="13798023" y="5612187"/>
            <a:ext cx="693873" cy="66685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sz="350" spc="10" dirty="0">
                <a:latin typeface="Microsoft Sans Serif"/>
                <a:cs typeface="Microsoft Sans Serif"/>
              </a:rPr>
              <a:t>mi</a:t>
            </a:r>
            <a:r>
              <a:rPr sz="200" spc="10" dirty="0">
                <a:latin typeface="Microsoft Sans Serif"/>
                <a:cs typeface="Microsoft Sans Serif"/>
              </a:rPr>
              <a:t>gramo</a:t>
            </a:r>
            <a:r>
              <a:rPr sz="350" spc="10" dirty="0">
                <a:latin typeface="Cambria"/>
                <a:cs typeface="Cambria"/>
              </a:rPr>
              <a:t>∠Θ</a:t>
            </a:r>
            <a:r>
              <a:rPr sz="200" spc="10" dirty="0">
                <a:latin typeface="Microsoft Sans Serif"/>
                <a:cs typeface="Microsoft Sans Serif"/>
              </a:rPr>
              <a:t>gramo</a:t>
            </a:r>
            <a:endParaRPr sz="200">
              <a:latin typeface="Microsoft Sans Serif"/>
              <a:cs typeface="Microsoft Sans Serif"/>
            </a:endParaRPr>
          </a:p>
        </p:txBody>
      </p:sp>
      <p:sp>
        <p:nvSpPr>
          <p:cNvPr id="103" name="object 103"/>
          <p:cNvSpPr txBox="1"/>
          <p:nvPr/>
        </p:nvSpPr>
        <p:spPr>
          <a:xfrm>
            <a:off x="9100125" y="5764773"/>
            <a:ext cx="6696240" cy="130998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 marR="5080">
              <a:lnSpc>
                <a:spcPct val="128299"/>
              </a:lnSpc>
              <a:spcBef>
                <a:spcPts val="100"/>
              </a:spcBef>
            </a:pPr>
            <a:r>
              <a:rPr sz="600" spc="-5" dirty="0">
                <a:latin typeface="Microsoft Sans Serif"/>
                <a:cs typeface="Microsoft Sans Serif"/>
              </a:rPr>
              <a:t>Fig.</a:t>
            </a:r>
            <a:r>
              <a:rPr sz="600" dirty="0">
                <a:latin typeface="Microsoft Sans Serif"/>
                <a:cs typeface="Microsoft Sans Serif"/>
              </a:rPr>
              <a:t> 15.- </a:t>
            </a:r>
            <a:r>
              <a:rPr sz="600" spc="20" dirty="0">
                <a:latin typeface="Microsoft Sans Serif"/>
                <a:cs typeface="Microsoft Sans Serif"/>
              </a:rPr>
              <a:t>Diagrama</a:t>
            </a:r>
            <a:r>
              <a:rPr sz="600" dirty="0">
                <a:latin typeface="Microsoft Sans Serif"/>
                <a:cs typeface="Microsoft Sans Serif"/>
              </a:rPr>
              <a:t> </a:t>
            </a:r>
            <a:r>
              <a:rPr sz="600" spc="25" dirty="0">
                <a:latin typeface="Microsoft Sans Serif"/>
                <a:cs typeface="Microsoft Sans Serif"/>
              </a:rPr>
              <a:t>unifilar</a:t>
            </a:r>
            <a:r>
              <a:rPr sz="600" dirty="0">
                <a:latin typeface="Microsoft Sans Serif"/>
                <a:cs typeface="Microsoft Sans Serif"/>
              </a:rPr>
              <a:t> </a:t>
            </a:r>
            <a:r>
              <a:rPr sz="600" spc="20" dirty="0">
                <a:latin typeface="Microsoft Sans Serif"/>
                <a:cs typeface="Microsoft Sans Serif"/>
              </a:rPr>
              <a:t>típico</a:t>
            </a:r>
            <a:r>
              <a:rPr sz="600" dirty="0">
                <a:latin typeface="Microsoft Sans Serif"/>
                <a:cs typeface="Microsoft Sans Serif"/>
              </a:rPr>
              <a:t> </a:t>
            </a:r>
            <a:r>
              <a:rPr sz="600" spc="20" dirty="0">
                <a:latin typeface="Microsoft Sans Serif"/>
                <a:cs typeface="Microsoft Sans Serif"/>
              </a:rPr>
              <a:t>de</a:t>
            </a:r>
            <a:r>
              <a:rPr sz="600" spc="-5" dirty="0">
                <a:latin typeface="Microsoft Sans Serif"/>
                <a:cs typeface="Microsoft Sans Serif"/>
              </a:rPr>
              <a:t> </a:t>
            </a:r>
            <a:r>
              <a:rPr sz="600" spc="25" dirty="0">
                <a:latin typeface="Microsoft Sans Serif"/>
                <a:cs typeface="Microsoft Sans Serif"/>
              </a:rPr>
              <a:t>una</a:t>
            </a:r>
            <a:r>
              <a:rPr sz="600" dirty="0">
                <a:latin typeface="Microsoft Sans Serif"/>
                <a:cs typeface="Microsoft Sans Serif"/>
              </a:rPr>
              <a:t> </a:t>
            </a:r>
            <a:r>
              <a:rPr sz="600" spc="15" dirty="0">
                <a:latin typeface="Microsoft Sans Serif"/>
                <a:cs typeface="Microsoft Sans Serif"/>
              </a:rPr>
              <a:t>subestación</a:t>
            </a:r>
            <a:r>
              <a:rPr sz="600" dirty="0">
                <a:latin typeface="Microsoft Sans Serif"/>
                <a:cs typeface="Microsoft Sans Serif"/>
              </a:rPr>
              <a:t> </a:t>
            </a:r>
            <a:r>
              <a:rPr sz="600" spc="20" dirty="0">
                <a:latin typeface="Microsoft Sans Serif"/>
                <a:cs typeface="Microsoft Sans Serif"/>
              </a:rPr>
              <a:t>generadora</a:t>
            </a:r>
            <a:r>
              <a:rPr sz="600" dirty="0">
                <a:latin typeface="Microsoft Sans Serif"/>
                <a:cs typeface="Microsoft Sans Serif"/>
              </a:rPr>
              <a:t> </a:t>
            </a:r>
            <a:r>
              <a:rPr sz="600" spc="20" dirty="0">
                <a:latin typeface="Microsoft Sans Serif"/>
                <a:cs typeface="Microsoft Sans Serif"/>
              </a:rPr>
              <a:t>de</a:t>
            </a:r>
            <a:r>
              <a:rPr sz="600" dirty="0">
                <a:latin typeface="Microsoft Sans Serif"/>
                <a:cs typeface="Microsoft Sans Serif"/>
              </a:rPr>
              <a:t> </a:t>
            </a:r>
            <a:r>
              <a:rPr sz="600" spc="35" dirty="0">
                <a:latin typeface="Microsoft Sans Serif"/>
                <a:cs typeface="Microsoft Sans Serif"/>
              </a:rPr>
              <a:t>interruptor</a:t>
            </a:r>
            <a:r>
              <a:rPr sz="600" dirty="0">
                <a:latin typeface="Microsoft Sans Serif"/>
                <a:cs typeface="Microsoft Sans Serif"/>
              </a:rPr>
              <a:t> </a:t>
            </a:r>
            <a:r>
              <a:rPr sz="600" spc="5" dirty="0">
                <a:latin typeface="Microsoft Sans Serif"/>
                <a:cs typeface="Microsoft Sans Serif"/>
              </a:rPr>
              <a:t>y </a:t>
            </a:r>
            <a:r>
              <a:rPr sz="600" spc="-140" dirty="0">
                <a:latin typeface="Microsoft Sans Serif"/>
                <a:cs typeface="Microsoft Sans Serif"/>
              </a:rPr>
              <a:t> </a:t>
            </a:r>
            <a:r>
              <a:rPr sz="600" spc="25" dirty="0">
                <a:latin typeface="Microsoft Sans Serif"/>
                <a:cs typeface="Microsoft Sans Serif"/>
              </a:rPr>
              <a:t>medio</a:t>
            </a:r>
            <a:endParaRPr sz="600">
              <a:latin typeface="Microsoft Sans Serif"/>
              <a:cs typeface="Microsoft Sans Serif"/>
            </a:endParaRPr>
          </a:p>
        </p:txBody>
      </p:sp>
      <p:sp>
        <p:nvSpPr>
          <p:cNvPr id="104" name="object 104"/>
          <p:cNvSpPr txBox="1"/>
          <p:nvPr/>
        </p:nvSpPr>
        <p:spPr>
          <a:xfrm>
            <a:off x="11340380" y="6175947"/>
            <a:ext cx="566782" cy="66685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sz="350" spc="20" dirty="0">
                <a:latin typeface="Microsoft Sans Serif"/>
                <a:cs typeface="Microsoft Sans Serif"/>
              </a:rPr>
              <a:t>mi</a:t>
            </a:r>
            <a:r>
              <a:rPr sz="250" spc="15" dirty="0">
                <a:latin typeface="Microsoft Sans Serif"/>
                <a:cs typeface="Microsoft Sans Serif"/>
              </a:rPr>
              <a:t>gram</a:t>
            </a:r>
            <a:r>
              <a:rPr sz="250" spc="10" dirty="0">
                <a:latin typeface="Microsoft Sans Serif"/>
                <a:cs typeface="Microsoft Sans Serif"/>
              </a:rPr>
              <a:t>o</a:t>
            </a:r>
            <a:r>
              <a:rPr sz="350" spc="20" dirty="0">
                <a:latin typeface="Microsoft Sans Serif"/>
                <a:cs typeface="Microsoft Sans Serif"/>
              </a:rPr>
              <a:t>mi</a:t>
            </a:r>
            <a:r>
              <a:rPr sz="250" spc="-10" dirty="0">
                <a:latin typeface="Microsoft Sans Serif"/>
                <a:cs typeface="Microsoft Sans Serif"/>
              </a:rPr>
              <a:t>s</a:t>
            </a:r>
            <a:endParaRPr sz="250">
              <a:latin typeface="Microsoft Sans Serif"/>
              <a:cs typeface="Microsoft Sans Serif"/>
            </a:endParaRPr>
          </a:p>
        </p:txBody>
      </p:sp>
      <p:sp>
        <p:nvSpPr>
          <p:cNvPr id="105" name="object 105"/>
          <p:cNvSpPr txBox="1"/>
          <p:nvPr/>
        </p:nvSpPr>
        <p:spPr>
          <a:xfrm>
            <a:off x="11561259" y="6286932"/>
            <a:ext cx="179677" cy="120546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sz="700" spc="-60" dirty="0">
                <a:latin typeface="Microsoft Sans Serif"/>
                <a:cs typeface="Microsoft Sans Serif"/>
              </a:rPr>
              <a:t>X</a:t>
            </a:r>
            <a:endParaRPr sz="700">
              <a:latin typeface="Microsoft Sans Serif"/>
              <a:cs typeface="Microsoft Sans Serif"/>
            </a:endParaRPr>
          </a:p>
        </p:txBody>
      </p:sp>
      <p:sp>
        <p:nvSpPr>
          <p:cNvPr id="106" name="object 106"/>
          <p:cNvSpPr txBox="1"/>
          <p:nvPr/>
        </p:nvSpPr>
        <p:spPr>
          <a:xfrm>
            <a:off x="10674160" y="6279229"/>
            <a:ext cx="635442" cy="74379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sz="400" spc="-20" dirty="0">
                <a:latin typeface="Microsoft Sans Serif"/>
                <a:cs typeface="Microsoft Sans Serif"/>
              </a:rPr>
              <a:t>PAG</a:t>
            </a:r>
            <a:r>
              <a:rPr sz="250" spc="10" dirty="0">
                <a:latin typeface="Microsoft Sans Serif"/>
                <a:cs typeface="Microsoft Sans Serif"/>
              </a:rPr>
              <a:t>máximo</a:t>
            </a:r>
            <a:r>
              <a:rPr sz="400" spc="-5" dirty="0">
                <a:latin typeface="Microsoft Sans Serif"/>
                <a:cs typeface="Microsoft Sans Serif"/>
              </a:rPr>
              <a:t>=</a:t>
            </a:r>
            <a:endParaRPr sz="400">
              <a:latin typeface="Microsoft Sans Serif"/>
              <a:cs typeface="Microsoft Sans Serif"/>
            </a:endParaRPr>
          </a:p>
        </p:txBody>
      </p:sp>
      <p:sp>
        <p:nvSpPr>
          <p:cNvPr id="107" name="object 107"/>
          <p:cNvSpPr txBox="1"/>
          <p:nvPr/>
        </p:nvSpPr>
        <p:spPr>
          <a:xfrm>
            <a:off x="9100126" y="8991290"/>
            <a:ext cx="5643014" cy="97463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sz="550" spc="-5" dirty="0">
                <a:latin typeface="Microsoft Sans Serif"/>
                <a:cs typeface="Microsoft Sans Serif"/>
              </a:rPr>
              <a:t>Fig.</a:t>
            </a:r>
            <a:r>
              <a:rPr sz="550" spc="5" dirty="0">
                <a:latin typeface="Microsoft Sans Serif"/>
                <a:cs typeface="Microsoft Sans Serif"/>
              </a:rPr>
              <a:t> </a:t>
            </a:r>
            <a:r>
              <a:rPr sz="550" dirty="0">
                <a:latin typeface="Microsoft Sans Serif"/>
                <a:cs typeface="Microsoft Sans Serif"/>
              </a:rPr>
              <a:t>16.</a:t>
            </a:r>
            <a:r>
              <a:rPr sz="550" spc="5" dirty="0">
                <a:latin typeface="Microsoft Sans Serif"/>
                <a:cs typeface="Microsoft Sans Serif"/>
              </a:rPr>
              <a:t> </a:t>
            </a:r>
            <a:r>
              <a:rPr sz="550" spc="-25" dirty="0">
                <a:latin typeface="Microsoft Sans Serif"/>
                <a:cs typeface="Microsoft Sans Serif"/>
              </a:rPr>
              <a:t>El</a:t>
            </a:r>
            <a:r>
              <a:rPr sz="550" spc="5" dirty="0">
                <a:latin typeface="Microsoft Sans Serif"/>
                <a:cs typeface="Microsoft Sans Serif"/>
              </a:rPr>
              <a:t> análisis</a:t>
            </a:r>
            <a:r>
              <a:rPr sz="550" spc="10" dirty="0">
                <a:latin typeface="Microsoft Sans Serif"/>
                <a:cs typeface="Microsoft Sans Serif"/>
              </a:rPr>
              <a:t> </a:t>
            </a:r>
            <a:r>
              <a:rPr sz="550" spc="15" dirty="0">
                <a:latin typeface="Microsoft Sans Serif"/>
                <a:cs typeface="Microsoft Sans Serif"/>
              </a:rPr>
              <a:t>del</a:t>
            </a:r>
            <a:r>
              <a:rPr sz="550" spc="5" dirty="0">
                <a:latin typeface="Microsoft Sans Serif"/>
                <a:cs typeface="Microsoft Sans Serif"/>
              </a:rPr>
              <a:t> </a:t>
            </a:r>
            <a:r>
              <a:rPr sz="550" spc="20" dirty="0">
                <a:latin typeface="Microsoft Sans Serif"/>
                <a:cs typeface="Microsoft Sans Serif"/>
              </a:rPr>
              <a:t>ángulo</a:t>
            </a:r>
            <a:r>
              <a:rPr sz="550" spc="5" dirty="0">
                <a:latin typeface="Microsoft Sans Serif"/>
                <a:cs typeface="Microsoft Sans Serif"/>
              </a:rPr>
              <a:t> </a:t>
            </a:r>
            <a:r>
              <a:rPr sz="550" spc="15" dirty="0">
                <a:latin typeface="Microsoft Sans Serif"/>
                <a:cs typeface="Microsoft Sans Serif"/>
              </a:rPr>
              <a:t>de</a:t>
            </a:r>
            <a:r>
              <a:rPr sz="550" spc="5" dirty="0">
                <a:latin typeface="Microsoft Sans Serif"/>
                <a:cs typeface="Microsoft Sans Serif"/>
              </a:rPr>
              <a:t> </a:t>
            </a:r>
            <a:r>
              <a:rPr sz="550" spc="15" dirty="0">
                <a:latin typeface="Microsoft Sans Serif"/>
                <a:cs typeface="Microsoft Sans Serif"/>
              </a:rPr>
              <a:t>potencia</a:t>
            </a:r>
            <a:r>
              <a:rPr sz="550" spc="10" dirty="0">
                <a:latin typeface="Microsoft Sans Serif"/>
                <a:cs typeface="Microsoft Sans Serif"/>
              </a:rPr>
              <a:t> </a:t>
            </a:r>
            <a:r>
              <a:rPr sz="550" spc="25" dirty="0">
                <a:latin typeface="Microsoft Sans Serif"/>
                <a:cs typeface="Microsoft Sans Serif"/>
              </a:rPr>
              <a:t>muestra</a:t>
            </a:r>
            <a:r>
              <a:rPr sz="550" spc="5" dirty="0">
                <a:latin typeface="Microsoft Sans Serif"/>
                <a:cs typeface="Microsoft Sans Serif"/>
              </a:rPr>
              <a:t> </a:t>
            </a:r>
            <a:r>
              <a:rPr sz="550" spc="15" dirty="0">
                <a:latin typeface="Microsoft Sans Serif"/>
                <a:cs typeface="Microsoft Sans Serif"/>
              </a:rPr>
              <a:t>inestabilidad</a:t>
            </a:r>
            <a:r>
              <a:rPr sz="550" spc="5" dirty="0">
                <a:latin typeface="Microsoft Sans Serif"/>
                <a:cs typeface="Microsoft Sans Serif"/>
              </a:rPr>
              <a:t> </a:t>
            </a:r>
            <a:r>
              <a:rPr sz="550" spc="20" dirty="0">
                <a:latin typeface="Microsoft Sans Serif"/>
                <a:cs typeface="Microsoft Sans Serif"/>
              </a:rPr>
              <a:t>transitoria</a:t>
            </a:r>
            <a:endParaRPr sz="550">
              <a:latin typeface="Microsoft Sans Serif"/>
              <a:cs typeface="Microsoft Sans Serif"/>
            </a:endParaRPr>
          </a:p>
        </p:txBody>
      </p:sp>
      <p:sp>
        <p:nvSpPr>
          <p:cNvPr id="108" name="object 108"/>
          <p:cNvSpPr txBox="1"/>
          <p:nvPr/>
        </p:nvSpPr>
        <p:spPr>
          <a:xfrm>
            <a:off x="1415277" y="9415126"/>
            <a:ext cx="7416407" cy="143629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 marR="5080">
              <a:lnSpc>
                <a:spcPct val="100000"/>
              </a:lnSpc>
              <a:spcBef>
                <a:spcPts val="100"/>
              </a:spcBef>
            </a:pPr>
            <a:r>
              <a:rPr sz="850" spc="-25" dirty="0">
                <a:latin typeface="Microsoft Sans Serif"/>
                <a:cs typeface="Microsoft Sans Serif"/>
              </a:rPr>
              <a:t>TUTORIAL</a:t>
            </a:r>
            <a:r>
              <a:rPr sz="850" spc="-5" dirty="0">
                <a:latin typeface="Microsoft Sans Serif"/>
                <a:cs typeface="Microsoft Sans Serif"/>
              </a:rPr>
              <a:t> </a:t>
            </a:r>
            <a:r>
              <a:rPr sz="850" spc="-60" dirty="0">
                <a:latin typeface="Microsoft Sans Serif"/>
                <a:cs typeface="Microsoft Sans Serif"/>
              </a:rPr>
              <a:t>SOBRE</a:t>
            </a:r>
            <a:r>
              <a:rPr sz="850" spc="-5" dirty="0">
                <a:latin typeface="Microsoft Sans Serif"/>
                <a:cs typeface="Microsoft Sans Serif"/>
              </a:rPr>
              <a:t> </a:t>
            </a:r>
            <a:r>
              <a:rPr sz="850" spc="-35" dirty="0">
                <a:latin typeface="Microsoft Sans Serif"/>
                <a:cs typeface="Microsoft Sans Serif"/>
              </a:rPr>
              <a:t>PROTECCIÓN</a:t>
            </a:r>
            <a:r>
              <a:rPr sz="850" spc="-5" dirty="0">
                <a:latin typeface="Microsoft Sans Serif"/>
                <a:cs typeface="Microsoft Sans Serif"/>
              </a:rPr>
              <a:t> </a:t>
            </a:r>
            <a:r>
              <a:rPr sz="850" spc="-45" dirty="0">
                <a:latin typeface="Microsoft Sans Serif"/>
                <a:cs typeface="Microsoft Sans Serif"/>
              </a:rPr>
              <a:t>DE</a:t>
            </a:r>
            <a:r>
              <a:rPr sz="850" dirty="0">
                <a:latin typeface="Microsoft Sans Serif"/>
                <a:cs typeface="Microsoft Sans Serif"/>
              </a:rPr>
              <a:t> </a:t>
            </a:r>
            <a:r>
              <a:rPr sz="850" spc="-55" dirty="0">
                <a:latin typeface="Microsoft Sans Serif"/>
                <a:cs typeface="Microsoft Sans Serif"/>
              </a:rPr>
              <a:t>GENERADORES</a:t>
            </a:r>
            <a:r>
              <a:rPr sz="850" spc="-5" dirty="0">
                <a:latin typeface="Microsoft Sans Serif"/>
                <a:cs typeface="Microsoft Sans Serif"/>
              </a:rPr>
              <a:t> </a:t>
            </a:r>
            <a:r>
              <a:rPr sz="850" spc="-30" dirty="0">
                <a:latin typeface="Microsoft Sans Serif"/>
                <a:cs typeface="Microsoft Sans Serif"/>
              </a:rPr>
              <a:t>SÍNCRONOS </a:t>
            </a:r>
            <a:r>
              <a:rPr sz="850" spc="-215" dirty="0">
                <a:latin typeface="Microsoft Sans Serif"/>
                <a:cs typeface="Microsoft Sans Serif"/>
              </a:rPr>
              <a:t> </a:t>
            </a:r>
            <a:r>
              <a:rPr sz="850" spc="-15" dirty="0">
                <a:latin typeface="Microsoft Sans Serif"/>
                <a:cs typeface="Microsoft Sans Serif"/>
              </a:rPr>
              <a:t>PUBLICACIÓN</a:t>
            </a:r>
            <a:r>
              <a:rPr sz="850" spc="-5" dirty="0">
                <a:latin typeface="Microsoft Sans Serif"/>
                <a:cs typeface="Microsoft Sans Serif"/>
              </a:rPr>
              <a:t> </a:t>
            </a:r>
            <a:r>
              <a:rPr sz="850" spc="-55" dirty="0">
                <a:latin typeface="Microsoft Sans Serif"/>
                <a:cs typeface="Microsoft Sans Serif"/>
              </a:rPr>
              <a:t>ESPECIAL</a:t>
            </a:r>
            <a:r>
              <a:rPr sz="850" spc="-5" dirty="0">
                <a:latin typeface="Microsoft Sans Serif"/>
                <a:cs typeface="Microsoft Sans Serif"/>
              </a:rPr>
              <a:t> </a:t>
            </a:r>
            <a:r>
              <a:rPr sz="850" spc="-40" dirty="0">
                <a:latin typeface="Microsoft Sans Serif"/>
                <a:cs typeface="Microsoft Sans Serif"/>
              </a:rPr>
              <a:t>DEL</a:t>
            </a:r>
            <a:r>
              <a:rPr sz="850" spc="-5" dirty="0">
                <a:latin typeface="Microsoft Sans Serif"/>
                <a:cs typeface="Microsoft Sans Serif"/>
              </a:rPr>
              <a:t> </a:t>
            </a:r>
            <a:r>
              <a:rPr sz="850" spc="-60" dirty="0">
                <a:latin typeface="Microsoft Sans Serif"/>
                <a:cs typeface="Microsoft Sans Serif"/>
              </a:rPr>
              <a:t>IEEE</a:t>
            </a:r>
            <a:r>
              <a:rPr sz="850" spc="-5" dirty="0">
                <a:latin typeface="Microsoft Sans Serif"/>
                <a:cs typeface="Microsoft Sans Serif"/>
              </a:rPr>
              <a:t> </a:t>
            </a:r>
            <a:r>
              <a:rPr sz="850" spc="-80" dirty="0">
                <a:latin typeface="Microsoft Sans Serif"/>
                <a:cs typeface="Microsoft Sans Serif"/>
              </a:rPr>
              <a:t>PSRC</a:t>
            </a:r>
            <a:endParaRPr sz="850">
              <a:latin typeface="Microsoft Sans Serif"/>
              <a:cs typeface="Microsoft Sans Serif"/>
            </a:endParaRPr>
          </a:p>
        </p:txBody>
      </p:sp>
      <p:sp>
        <p:nvSpPr>
          <p:cNvPr id="109" name="object 109"/>
          <p:cNvSpPr txBox="1"/>
          <p:nvPr/>
        </p:nvSpPr>
        <p:spPr>
          <a:xfrm>
            <a:off x="15000422" y="9415125"/>
            <a:ext cx="1459325" cy="143629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sz="850" spc="-25" dirty="0">
                <a:latin typeface="Microsoft Sans Serif"/>
                <a:cs typeface="Microsoft Sans Serif"/>
              </a:rPr>
              <a:t>CAPÍTULO</a:t>
            </a:r>
            <a:r>
              <a:rPr sz="850" spc="-5" dirty="0">
                <a:latin typeface="Microsoft Sans Serif"/>
                <a:cs typeface="Microsoft Sans Serif"/>
              </a:rPr>
              <a:t> </a:t>
            </a:r>
            <a:r>
              <a:rPr sz="850" spc="10" dirty="0">
                <a:latin typeface="Microsoft Sans Serif"/>
                <a:cs typeface="Microsoft Sans Serif"/>
              </a:rPr>
              <a:t>1</a:t>
            </a:r>
            <a:endParaRPr sz="850">
              <a:latin typeface="Microsoft Sans Serif"/>
              <a:cs typeface="Microsoft Sans Serif"/>
            </a:endParaRPr>
          </a:p>
        </p:txBody>
      </p:sp>
    </p:spTree>
  </p:cSld>
  <p:clrMapOvr>
    <a:masterClrMapping/>
  </p:clrMapOvr>
</p:sld>
</file>

<file path=ppt/slides/slide12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/>
          <p:nvPr/>
        </p:nvSpPr>
        <p:spPr>
          <a:xfrm>
            <a:off x="1444422" y="9413748"/>
            <a:ext cx="15051933" cy="9525"/>
          </a:xfrm>
          <a:custGeom>
            <a:avLst/>
            <a:gdLst/>
            <a:ahLst/>
            <a:cxnLst/>
            <a:rect l="l" t="t" r="r" b="b"/>
            <a:pathLst>
              <a:path w="6543040" h="9525">
                <a:moveTo>
                  <a:pt x="6542531" y="9144"/>
                </a:moveTo>
                <a:lnTo>
                  <a:pt x="0" y="9144"/>
                </a:lnTo>
                <a:lnTo>
                  <a:pt x="0" y="0"/>
                </a:lnTo>
                <a:lnTo>
                  <a:pt x="6542531" y="0"/>
                </a:lnTo>
                <a:lnTo>
                  <a:pt x="6542531" y="9144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graphicFrame>
        <p:nvGraphicFramePr>
          <p:cNvPr id="3" name="object 3"/>
          <p:cNvGraphicFramePr>
            <a:graphicFrameLocks noGrp="1"/>
          </p:cNvGraphicFramePr>
          <p:nvPr/>
        </p:nvGraphicFramePr>
        <p:xfrm>
          <a:off x="9101276" y="1438656"/>
          <a:ext cx="7347750" cy="926590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1878570"/>
                <a:gridCol w="5469180"/>
              </a:tblGrid>
              <a:tr h="214884">
                <a:tc>
                  <a:txBody>
                    <a:bodyPr/>
                    <a:lstStyle/>
                    <a:p>
                      <a:pPr marL="210185">
                        <a:lnSpc>
                          <a:spcPct val="100000"/>
                        </a:lnSpc>
                        <a:spcBef>
                          <a:spcPts val="365"/>
                        </a:spcBef>
                      </a:pPr>
                      <a:r>
                        <a:rPr sz="800" spc="45" dirty="0">
                          <a:latin typeface="Microsoft Sans Serif"/>
                          <a:cs typeface="Microsoft Sans Serif"/>
                        </a:rPr>
                        <a:t>Número</a:t>
                      </a:r>
                      <a:endParaRPr sz="800">
                        <a:latin typeface="Microsoft Sans Serif"/>
                        <a:cs typeface="Microsoft Sans Serif"/>
                      </a:endParaRPr>
                    </a:p>
                  </a:txBody>
                  <a:tcPr marL="0" marR="0" marT="46355" marB="0"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R="635" algn="ctr">
                        <a:lnSpc>
                          <a:spcPct val="100000"/>
                        </a:lnSpc>
                        <a:spcBef>
                          <a:spcPts val="515"/>
                        </a:spcBef>
                      </a:pPr>
                      <a:r>
                        <a:rPr sz="650" spc="20" dirty="0">
                          <a:latin typeface="Microsoft Sans Serif"/>
                          <a:cs typeface="Microsoft Sans Serif"/>
                        </a:rPr>
                        <a:t>Título</a:t>
                      </a:r>
                      <a:endParaRPr sz="650">
                        <a:latin typeface="Microsoft Sans Serif"/>
                        <a:cs typeface="Microsoft Sans Serif"/>
                      </a:endParaRPr>
                    </a:p>
                  </a:txBody>
                  <a:tcPr marL="0" marR="0" marT="65404" marB="0">
                    <a:lnL w="6350">
                      <a:solidFill>
                        <a:srgbClr val="000000"/>
                      </a:solidFill>
                      <a:prstDash val="solid"/>
                    </a:lnL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</a:tr>
              <a:tr h="196595">
                <a:tc>
                  <a:txBody>
                    <a:bodyPr/>
                    <a:lstStyle/>
                    <a:p>
                      <a:pPr marL="238760">
                        <a:lnSpc>
                          <a:spcPct val="100000"/>
                        </a:lnSpc>
                        <a:spcBef>
                          <a:spcPts val="330"/>
                        </a:spcBef>
                      </a:pPr>
                      <a:r>
                        <a:rPr sz="700" spc="-5" dirty="0">
                          <a:latin typeface="Microsoft Sans Serif"/>
                          <a:cs typeface="Microsoft Sans Serif"/>
                        </a:rPr>
                        <a:t>C37.102</a:t>
                      </a:r>
                      <a:endParaRPr sz="700">
                        <a:latin typeface="Microsoft Sans Serif"/>
                        <a:cs typeface="Microsoft Sans Serif"/>
                      </a:endParaRPr>
                    </a:p>
                  </a:txBody>
                  <a:tcPr marL="0" marR="0" marT="41910" marB="0"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351790">
                        <a:lnSpc>
                          <a:spcPct val="100000"/>
                        </a:lnSpc>
                        <a:spcBef>
                          <a:spcPts val="530"/>
                        </a:spcBef>
                      </a:pPr>
                      <a:r>
                        <a:rPr sz="500" spc="5" dirty="0">
                          <a:latin typeface="Microsoft Sans Serif"/>
                          <a:cs typeface="Microsoft Sans Serif"/>
                        </a:rPr>
                        <a:t>Guía</a:t>
                      </a:r>
                      <a:r>
                        <a:rPr sz="500" spc="-5" dirty="0"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sz="500" spc="-35" dirty="0">
                          <a:latin typeface="Microsoft Sans Serif"/>
                          <a:cs typeface="Microsoft Sans Serif"/>
                        </a:rPr>
                        <a:t>IEEE</a:t>
                      </a:r>
                      <a:r>
                        <a:rPr sz="500" spc="-5" dirty="0"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sz="500" spc="15" dirty="0">
                          <a:latin typeface="Microsoft Sans Serif"/>
                          <a:cs typeface="Microsoft Sans Serif"/>
                        </a:rPr>
                        <a:t>para</a:t>
                      </a:r>
                      <a:r>
                        <a:rPr sz="500" spc="-5" dirty="0"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sz="500" spc="5" dirty="0">
                          <a:latin typeface="Microsoft Sans Serif"/>
                          <a:cs typeface="Microsoft Sans Serif"/>
                        </a:rPr>
                        <a:t>la</a:t>
                      </a:r>
                      <a:r>
                        <a:rPr sz="500" spc="-5" dirty="0"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sz="500" spc="15" dirty="0">
                          <a:latin typeface="Microsoft Sans Serif"/>
                          <a:cs typeface="Microsoft Sans Serif"/>
                        </a:rPr>
                        <a:t>protección</a:t>
                      </a:r>
                      <a:r>
                        <a:rPr sz="500" dirty="0"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sz="500" spc="15" dirty="0">
                          <a:latin typeface="Microsoft Sans Serif"/>
                          <a:cs typeface="Microsoft Sans Serif"/>
                        </a:rPr>
                        <a:t>de</a:t>
                      </a:r>
                      <a:r>
                        <a:rPr sz="500" spc="-5" dirty="0"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sz="500" spc="15" dirty="0">
                          <a:latin typeface="Microsoft Sans Serif"/>
                          <a:cs typeface="Microsoft Sans Serif"/>
                        </a:rPr>
                        <a:t>generadores</a:t>
                      </a:r>
                      <a:r>
                        <a:rPr sz="500" spc="-5" dirty="0"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sz="500" spc="15" dirty="0">
                          <a:latin typeface="Microsoft Sans Serif"/>
                          <a:cs typeface="Microsoft Sans Serif"/>
                        </a:rPr>
                        <a:t>de</a:t>
                      </a:r>
                      <a:r>
                        <a:rPr sz="500" spc="-5" dirty="0"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sz="500" spc="-30" dirty="0">
                          <a:latin typeface="Microsoft Sans Serif"/>
                          <a:cs typeface="Microsoft Sans Serif"/>
                        </a:rPr>
                        <a:t>CA</a:t>
                      </a:r>
                      <a:endParaRPr sz="500">
                        <a:latin typeface="Microsoft Sans Serif"/>
                        <a:cs typeface="Microsoft Sans Serif"/>
                      </a:endParaRPr>
                    </a:p>
                  </a:txBody>
                  <a:tcPr marL="0" marR="0" marT="67310" marB="0">
                    <a:lnL w="6350">
                      <a:solidFill>
                        <a:srgbClr val="000000"/>
                      </a:solidFill>
                      <a:prstDash val="solid"/>
                    </a:lnL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</a:tr>
              <a:tr h="199643">
                <a:tc>
                  <a:txBody>
                    <a:bodyPr/>
                    <a:lstStyle/>
                    <a:p>
                      <a:pPr marL="238760">
                        <a:lnSpc>
                          <a:spcPct val="100000"/>
                        </a:lnSpc>
                        <a:spcBef>
                          <a:spcPts val="355"/>
                        </a:spcBef>
                      </a:pPr>
                      <a:r>
                        <a:rPr sz="700" spc="-5" dirty="0">
                          <a:latin typeface="Microsoft Sans Serif"/>
                          <a:cs typeface="Microsoft Sans Serif"/>
                        </a:rPr>
                        <a:t>C37.101</a:t>
                      </a:r>
                      <a:endParaRPr sz="700">
                        <a:latin typeface="Microsoft Sans Serif"/>
                        <a:cs typeface="Microsoft Sans Serif"/>
                      </a:endParaRPr>
                    </a:p>
                  </a:txBody>
                  <a:tcPr marL="0" marR="0" marT="45085" marB="0"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266700">
                        <a:lnSpc>
                          <a:spcPct val="100000"/>
                        </a:lnSpc>
                        <a:spcBef>
                          <a:spcPts val="505"/>
                        </a:spcBef>
                      </a:pPr>
                      <a:r>
                        <a:rPr sz="550" dirty="0">
                          <a:latin typeface="Microsoft Sans Serif"/>
                          <a:cs typeface="Microsoft Sans Serif"/>
                        </a:rPr>
                        <a:t>Guía</a:t>
                      </a:r>
                      <a:r>
                        <a:rPr sz="550" spc="-5" dirty="0"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sz="550" dirty="0">
                          <a:latin typeface="Microsoft Sans Serif"/>
                          <a:cs typeface="Microsoft Sans Serif"/>
                        </a:rPr>
                        <a:t>IEEE</a:t>
                      </a:r>
                      <a:r>
                        <a:rPr sz="550" spc="-5" dirty="0"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sz="550" dirty="0">
                          <a:latin typeface="Microsoft Sans Serif"/>
                          <a:cs typeface="Microsoft Sans Serif"/>
                        </a:rPr>
                        <a:t>para</a:t>
                      </a:r>
                      <a:r>
                        <a:rPr sz="550" spc="-5" dirty="0"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sz="550" dirty="0">
                          <a:latin typeface="Microsoft Sans Serif"/>
                          <a:cs typeface="Microsoft Sans Serif"/>
                        </a:rPr>
                        <a:t>la</a:t>
                      </a:r>
                      <a:r>
                        <a:rPr sz="550" spc="-5" dirty="0"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sz="550" dirty="0">
                          <a:latin typeface="Microsoft Sans Serif"/>
                          <a:cs typeface="Microsoft Sans Serif"/>
                        </a:rPr>
                        <a:t>protección</a:t>
                      </a:r>
                      <a:r>
                        <a:rPr sz="550" spc="-5" dirty="0"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sz="550" dirty="0">
                          <a:latin typeface="Microsoft Sans Serif"/>
                          <a:cs typeface="Microsoft Sans Serif"/>
                        </a:rPr>
                        <a:t>de</a:t>
                      </a:r>
                      <a:r>
                        <a:rPr sz="550" spc="-5" dirty="0"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sz="550" dirty="0">
                          <a:latin typeface="Microsoft Sans Serif"/>
                          <a:cs typeface="Microsoft Sans Serif"/>
                        </a:rPr>
                        <a:t>tierra</a:t>
                      </a:r>
                      <a:r>
                        <a:rPr sz="550" spc="-5" dirty="0"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sz="550" dirty="0">
                          <a:latin typeface="Microsoft Sans Serif"/>
                          <a:cs typeface="Microsoft Sans Serif"/>
                        </a:rPr>
                        <a:t>del</a:t>
                      </a:r>
                      <a:r>
                        <a:rPr sz="550" spc="-5" dirty="0"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sz="550" dirty="0">
                          <a:latin typeface="Microsoft Sans Serif"/>
                          <a:cs typeface="Microsoft Sans Serif"/>
                        </a:rPr>
                        <a:t>generador</a:t>
                      </a:r>
                      <a:endParaRPr sz="550">
                        <a:latin typeface="Microsoft Sans Serif"/>
                        <a:cs typeface="Microsoft Sans Serif"/>
                      </a:endParaRPr>
                    </a:p>
                  </a:txBody>
                  <a:tcPr marL="0" marR="0" marT="64135" marB="0">
                    <a:lnL w="6350">
                      <a:solidFill>
                        <a:srgbClr val="000000"/>
                      </a:solidFill>
                      <a:prstDash val="solid"/>
                    </a:lnL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</a:tr>
              <a:tr h="315468">
                <a:tc>
                  <a:txBody>
                    <a:bodyPr/>
                    <a:lstStyle/>
                    <a:p>
                      <a:pPr marL="238760">
                        <a:lnSpc>
                          <a:spcPct val="100000"/>
                        </a:lnSpc>
                        <a:spcBef>
                          <a:spcPts val="800"/>
                        </a:spcBef>
                      </a:pPr>
                      <a:r>
                        <a:rPr sz="700" spc="-5" dirty="0">
                          <a:latin typeface="Microsoft Sans Serif"/>
                          <a:cs typeface="Microsoft Sans Serif"/>
                        </a:rPr>
                        <a:t>C37.106</a:t>
                      </a:r>
                      <a:endParaRPr sz="700">
                        <a:latin typeface="Microsoft Sans Serif"/>
                        <a:cs typeface="Microsoft Sans Serif"/>
                      </a:endParaRPr>
                    </a:p>
                  </a:txBody>
                  <a:tcPr marL="0" marR="0" marT="101600" marB="0"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133985">
                        <a:lnSpc>
                          <a:spcPct val="100000"/>
                        </a:lnSpc>
                        <a:spcBef>
                          <a:spcPts val="430"/>
                        </a:spcBef>
                      </a:pPr>
                      <a:r>
                        <a:rPr sz="600" spc="5" dirty="0">
                          <a:latin typeface="Microsoft Sans Serif"/>
                          <a:cs typeface="Microsoft Sans Serif"/>
                        </a:rPr>
                        <a:t>Guía</a:t>
                      </a:r>
                      <a:r>
                        <a:rPr sz="600" spc="-5" dirty="0"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sz="600" spc="-45" dirty="0">
                          <a:latin typeface="Microsoft Sans Serif"/>
                          <a:cs typeface="Microsoft Sans Serif"/>
                        </a:rPr>
                        <a:t>IEEE</a:t>
                      </a:r>
                      <a:r>
                        <a:rPr sz="600" spc="-5" dirty="0"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sz="600" spc="20" dirty="0">
                          <a:latin typeface="Microsoft Sans Serif"/>
                          <a:cs typeface="Microsoft Sans Serif"/>
                        </a:rPr>
                        <a:t>para</a:t>
                      </a:r>
                      <a:r>
                        <a:rPr sz="600" spc="-5" dirty="0"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sz="600" spc="20" dirty="0">
                          <a:latin typeface="Microsoft Sans Serif"/>
                          <a:cs typeface="Microsoft Sans Serif"/>
                        </a:rPr>
                        <a:t>protección</a:t>
                      </a:r>
                      <a:r>
                        <a:rPr sz="600" dirty="0"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sz="600" spc="20" dirty="0">
                          <a:latin typeface="Microsoft Sans Serif"/>
                          <a:cs typeface="Microsoft Sans Serif"/>
                        </a:rPr>
                        <a:t>de</a:t>
                      </a:r>
                      <a:r>
                        <a:rPr sz="600" spc="-5" dirty="0"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sz="600" spc="15" dirty="0">
                          <a:latin typeface="Microsoft Sans Serif"/>
                          <a:cs typeface="Microsoft Sans Serif"/>
                        </a:rPr>
                        <a:t>frecuencia</a:t>
                      </a:r>
                      <a:r>
                        <a:rPr sz="600" spc="-5" dirty="0"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sz="600" spc="25" dirty="0">
                          <a:latin typeface="Microsoft Sans Serif"/>
                          <a:cs typeface="Microsoft Sans Serif"/>
                        </a:rPr>
                        <a:t>anormal</a:t>
                      </a:r>
                      <a:r>
                        <a:rPr sz="600" dirty="0"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sz="600" spc="20" dirty="0">
                          <a:latin typeface="Microsoft Sans Serif"/>
                          <a:cs typeface="Microsoft Sans Serif"/>
                        </a:rPr>
                        <a:t>para</a:t>
                      </a:r>
                      <a:endParaRPr sz="600">
                        <a:latin typeface="Microsoft Sans Serif"/>
                        <a:cs typeface="Microsoft Sans Serif"/>
                      </a:endParaRPr>
                    </a:p>
                    <a:p>
                      <a:pPr marL="683895">
                        <a:lnSpc>
                          <a:spcPct val="100000"/>
                        </a:lnSpc>
                        <a:spcBef>
                          <a:spcPts val="305"/>
                        </a:spcBef>
                      </a:pPr>
                      <a:r>
                        <a:rPr sz="500" spc="5" dirty="0">
                          <a:latin typeface="Microsoft Sans Serif"/>
                          <a:cs typeface="Microsoft Sans Serif"/>
                        </a:rPr>
                        <a:t>Plantas</a:t>
                      </a:r>
                      <a:r>
                        <a:rPr sz="500" spc="-15" dirty="0"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sz="500" spc="15" dirty="0">
                          <a:latin typeface="Microsoft Sans Serif"/>
                          <a:cs typeface="Microsoft Sans Serif"/>
                        </a:rPr>
                        <a:t>generadoras</a:t>
                      </a:r>
                      <a:r>
                        <a:rPr sz="500" spc="-10" dirty="0"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sz="500" spc="15" dirty="0">
                          <a:latin typeface="Microsoft Sans Serif"/>
                          <a:cs typeface="Microsoft Sans Serif"/>
                        </a:rPr>
                        <a:t>de</a:t>
                      </a:r>
                      <a:r>
                        <a:rPr sz="500" spc="-15" dirty="0"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sz="500" spc="15" dirty="0">
                          <a:latin typeface="Microsoft Sans Serif"/>
                          <a:cs typeface="Microsoft Sans Serif"/>
                        </a:rPr>
                        <a:t>energía</a:t>
                      </a:r>
                      <a:endParaRPr sz="500">
                        <a:latin typeface="Microsoft Sans Serif"/>
                        <a:cs typeface="Microsoft Sans Serif"/>
                      </a:endParaRPr>
                    </a:p>
                  </a:txBody>
                  <a:tcPr marL="0" marR="0" marT="54610" marB="0">
                    <a:lnL w="6350">
                      <a:solidFill>
                        <a:srgbClr val="000000"/>
                      </a:solidFill>
                      <a:prstDash val="solid"/>
                    </a:lnL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</a:tr>
            </a:tbl>
          </a:graphicData>
        </a:graphic>
      </p:graphicFrame>
      <p:sp>
        <p:nvSpPr>
          <p:cNvPr id="4" name="object 4"/>
          <p:cNvSpPr txBox="1"/>
          <p:nvPr/>
        </p:nvSpPr>
        <p:spPr>
          <a:xfrm>
            <a:off x="1415188" y="349008"/>
            <a:ext cx="327216" cy="135935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sz="800" spc="10" dirty="0">
                <a:latin typeface="Microsoft Sans Serif"/>
                <a:cs typeface="Microsoft Sans Serif"/>
              </a:rPr>
              <a:t>10</a:t>
            </a:r>
            <a:endParaRPr sz="800">
              <a:latin typeface="Microsoft Sans Serif"/>
              <a:cs typeface="Microsoft Sans Serif"/>
            </a:endParaRPr>
          </a:p>
        </p:txBody>
      </p:sp>
      <p:sp>
        <p:nvSpPr>
          <p:cNvPr id="5" name="object 5"/>
          <p:cNvSpPr txBox="1"/>
          <p:nvPr/>
        </p:nvSpPr>
        <p:spPr>
          <a:xfrm>
            <a:off x="1415216" y="641854"/>
            <a:ext cx="7417868" cy="1540037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sz="750" spc="-40" dirty="0">
                <a:latin typeface="Microsoft Sans Serif"/>
                <a:cs typeface="Microsoft Sans Serif"/>
              </a:rPr>
              <a:t>C.</a:t>
            </a:r>
            <a:r>
              <a:rPr sz="750" spc="-5" dirty="0">
                <a:latin typeface="Microsoft Sans Serif"/>
                <a:cs typeface="Microsoft Sans Serif"/>
              </a:rPr>
              <a:t> </a:t>
            </a:r>
            <a:r>
              <a:rPr sz="750" spc="25" dirty="0">
                <a:latin typeface="Microsoft Sans Serif"/>
                <a:cs typeface="Microsoft Sans Serif"/>
              </a:rPr>
              <a:t>Inestabilidad</a:t>
            </a:r>
            <a:r>
              <a:rPr sz="750" spc="-5" dirty="0">
                <a:latin typeface="Microsoft Sans Serif"/>
                <a:cs typeface="Microsoft Sans Serif"/>
              </a:rPr>
              <a:t> </a:t>
            </a:r>
            <a:r>
              <a:rPr sz="750" spc="25" dirty="0">
                <a:latin typeface="Microsoft Sans Serif"/>
                <a:cs typeface="Microsoft Sans Serif"/>
              </a:rPr>
              <a:t>dinámica</a:t>
            </a:r>
            <a:endParaRPr sz="750">
              <a:latin typeface="Microsoft Sans Serif"/>
              <a:cs typeface="Microsoft Sans Serif"/>
            </a:endParaRPr>
          </a:p>
          <a:p>
            <a:pPr marL="12700" marR="5080" indent="154940">
              <a:lnSpc>
                <a:spcPct val="154000"/>
              </a:lnSpc>
              <a:spcBef>
                <a:spcPts val="215"/>
              </a:spcBef>
            </a:pPr>
            <a:r>
              <a:rPr sz="650" spc="-20" dirty="0">
                <a:latin typeface="Microsoft Sans Serif"/>
                <a:cs typeface="Microsoft Sans Serif"/>
              </a:rPr>
              <a:t>A </a:t>
            </a:r>
            <a:r>
              <a:rPr sz="650" spc="35" dirty="0">
                <a:latin typeface="Microsoft Sans Serif"/>
                <a:cs typeface="Microsoft Sans Serif"/>
              </a:rPr>
              <a:t>menudo </a:t>
            </a:r>
            <a:r>
              <a:rPr sz="650" spc="5" dirty="0">
                <a:latin typeface="Microsoft Sans Serif"/>
                <a:cs typeface="Microsoft Sans Serif"/>
              </a:rPr>
              <a:t>asociada </a:t>
            </a:r>
            <a:r>
              <a:rPr sz="650" spc="15" dirty="0">
                <a:latin typeface="Microsoft Sans Serif"/>
                <a:cs typeface="Microsoft Sans Serif"/>
              </a:rPr>
              <a:t>con </a:t>
            </a:r>
            <a:r>
              <a:rPr sz="650" spc="10" dirty="0">
                <a:latin typeface="Microsoft Sans Serif"/>
                <a:cs typeface="Microsoft Sans Serif"/>
              </a:rPr>
              <a:t>el </a:t>
            </a:r>
            <a:r>
              <a:rPr sz="650" spc="15" dirty="0">
                <a:latin typeface="Microsoft Sans Serif"/>
                <a:cs typeface="Microsoft Sans Serif"/>
              </a:rPr>
              <a:t>oeste </a:t>
            </a:r>
            <a:r>
              <a:rPr sz="650" spc="20" dirty="0">
                <a:latin typeface="Microsoft Sans Serif"/>
                <a:cs typeface="Microsoft Sans Serif"/>
              </a:rPr>
              <a:t>de </a:t>
            </a:r>
            <a:r>
              <a:rPr sz="650" spc="10" dirty="0">
                <a:latin typeface="Microsoft Sans Serif"/>
                <a:cs typeface="Microsoft Sans Serif"/>
              </a:rPr>
              <a:t>los </a:t>
            </a:r>
            <a:r>
              <a:rPr sz="650" dirty="0">
                <a:latin typeface="Microsoft Sans Serif"/>
                <a:cs typeface="Microsoft Sans Serif"/>
              </a:rPr>
              <a:t>Estados </a:t>
            </a:r>
            <a:r>
              <a:rPr sz="650" spc="15" dirty="0">
                <a:latin typeface="Microsoft Sans Serif"/>
                <a:cs typeface="Microsoft Sans Serif"/>
              </a:rPr>
              <a:t>Unidos, </a:t>
            </a:r>
            <a:r>
              <a:rPr sz="650" spc="10" dirty="0">
                <a:latin typeface="Microsoft Sans Serif"/>
                <a:cs typeface="Microsoft Sans Serif"/>
              </a:rPr>
              <a:t>la </a:t>
            </a:r>
            <a:r>
              <a:rPr sz="650" spc="20" dirty="0">
                <a:latin typeface="Microsoft Sans Serif"/>
                <a:cs typeface="Microsoft Sans Serif"/>
              </a:rPr>
              <a:t>inestabilidad </a:t>
            </a:r>
            <a:r>
              <a:rPr sz="650" spc="25" dirty="0">
                <a:latin typeface="Microsoft Sans Serif"/>
                <a:cs typeface="Microsoft Sans Serif"/>
              </a:rPr>
              <a:t> </a:t>
            </a:r>
            <a:r>
              <a:rPr sz="650" spc="20" dirty="0">
                <a:latin typeface="Microsoft Sans Serif"/>
                <a:cs typeface="Microsoft Sans Serif"/>
              </a:rPr>
              <a:t>dinámica </a:t>
            </a:r>
            <a:r>
              <a:rPr sz="650" spc="25" dirty="0">
                <a:latin typeface="Microsoft Sans Serif"/>
                <a:cs typeface="Microsoft Sans Serif"/>
              </a:rPr>
              <a:t>ocurre </a:t>
            </a:r>
            <a:r>
              <a:rPr sz="650" spc="20" dirty="0">
                <a:latin typeface="Microsoft Sans Serif"/>
                <a:cs typeface="Microsoft Sans Serif"/>
              </a:rPr>
              <a:t>cuando </a:t>
            </a:r>
            <a:r>
              <a:rPr sz="650" spc="40" dirty="0">
                <a:latin typeface="Microsoft Sans Serif"/>
                <a:cs typeface="Microsoft Sans Serif"/>
              </a:rPr>
              <a:t>un </a:t>
            </a:r>
            <a:r>
              <a:rPr sz="650" spc="30" dirty="0">
                <a:latin typeface="Microsoft Sans Serif"/>
                <a:cs typeface="Microsoft Sans Serif"/>
              </a:rPr>
              <a:t>control </a:t>
            </a:r>
            <a:r>
              <a:rPr sz="650" spc="-45" dirty="0">
                <a:latin typeface="Microsoft Sans Serif"/>
                <a:cs typeface="Microsoft Sans Serif"/>
              </a:rPr>
              <a:t>AVR </a:t>
            </a:r>
            <a:r>
              <a:rPr sz="650" spc="20" dirty="0">
                <a:latin typeface="Microsoft Sans Serif"/>
                <a:cs typeface="Microsoft Sans Serif"/>
              </a:rPr>
              <a:t>de </a:t>
            </a:r>
            <a:r>
              <a:rPr sz="650" spc="10" dirty="0">
                <a:latin typeface="Microsoft Sans Serif"/>
                <a:cs typeface="Microsoft Sans Serif"/>
              </a:rPr>
              <a:t>acción </a:t>
            </a:r>
            <a:r>
              <a:rPr sz="650" spc="25" dirty="0">
                <a:latin typeface="Microsoft Sans Serif"/>
                <a:cs typeface="Microsoft Sans Serif"/>
              </a:rPr>
              <a:t>rápida </a:t>
            </a:r>
            <a:r>
              <a:rPr sz="650" spc="15" dirty="0">
                <a:latin typeface="Microsoft Sans Serif"/>
                <a:cs typeface="Microsoft Sans Serif"/>
              </a:rPr>
              <a:t>amplifica, </a:t>
            </a:r>
            <a:r>
              <a:rPr sz="650" spc="20" dirty="0">
                <a:latin typeface="Microsoft Sans Serif"/>
                <a:cs typeface="Microsoft Sans Serif"/>
              </a:rPr>
              <a:t>en </a:t>
            </a:r>
            <a:r>
              <a:rPr sz="650" spc="30" dirty="0">
                <a:latin typeface="Microsoft Sans Serif"/>
                <a:cs typeface="Microsoft Sans Serif"/>
              </a:rPr>
              <a:t>lugar </a:t>
            </a:r>
            <a:r>
              <a:rPr sz="650" spc="20" dirty="0">
                <a:latin typeface="Microsoft Sans Serif"/>
                <a:cs typeface="Microsoft Sans Serif"/>
              </a:rPr>
              <a:t>de </a:t>
            </a:r>
            <a:r>
              <a:rPr sz="650" spc="25" dirty="0">
                <a:latin typeface="Microsoft Sans Serif"/>
                <a:cs typeface="Microsoft Sans Serif"/>
              </a:rPr>
              <a:t> </a:t>
            </a:r>
            <a:r>
              <a:rPr sz="650" spc="30" dirty="0">
                <a:latin typeface="Microsoft Sans Serif"/>
                <a:cs typeface="Microsoft Sans Serif"/>
              </a:rPr>
              <a:t>amortiguar, </a:t>
            </a:r>
            <a:r>
              <a:rPr sz="650" spc="15" dirty="0">
                <a:latin typeface="Microsoft Sans Serif"/>
                <a:cs typeface="Microsoft Sans Serif"/>
              </a:rPr>
              <a:t>algunas pequeñas </a:t>
            </a:r>
            <a:r>
              <a:rPr sz="650" spc="5" dirty="0">
                <a:latin typeface="Microsoft Sans Serif"/>
                <a:cs typeface="Microsoft Sans Serif"/>
              </a:rPr>
              <a:t>oscilaciones </a:t>
            </a:r>
            <a:r>
              <a:rPr sz="650" spc="20" dirty="0">
                <a:latin typeface="Microsoft Sans Serif"/>
                <a:cs typeface="Microsoft Sans Serif"/>
              </a:rPr>
              <a:t>de megavatios de </a:t>
            </a:r>
            <a:r>
              <a:rPr sz="650" spc="15" dirty="0">
                <a:latin typeface="Microsoft Sans Serif"/>
                <a:cs typeface="Microsoft Sans Serif"/>
              </a:rPr>
              <a:t>baja frecuencia </a:t>
            </a:r>
            <a:r>
              <a:rPr sz="650" spc="25" dirty="0">
                <a:latin typeface="Microsoft Sans Serif"/>
                <a:cs typeface="Microsoft Sans Serif"/>
              </a:rPr>
              <a:t>que </a:t>
            </a:r>
            <a:r>
              <a:rPr sz="650" spc="-160" dirty="0">
                <a:latin typeface="Microsoft Sans Serif"/>
                <a:cs typeface="Microsoft Sans Serif"/>
              </a:rPr>
              <a:t> </a:t>
            </a:r>
            <a:r>
              <a:rPr sz="650" spc="25" dirty="0">
                <a:latin typeface="Microsoft Sans Serif"/>
                <a:cs typeface="Microsoft Sans Serif"/>
              </a:rPr>
              <a:t>pueden</a:t>
            </a:r>
            <a:r>
              <a:rPr sz="650" dirty="0">
                <a:latin typeface="Microsoft Sans Serif"/>
                <a:cs typeface="Microsoft Sans Serif"/>
              </a:rPr>
              <a:t> </a:t>
            </a:r>
            <a:r>
              <a:rPr sz="650" spc="30" dirty="0">
                <a:latin typeface="Microsoft Sans Serif"/>
                <a:cs typeface="Microsoft Sans Serif"/>
              </a:rPr>
              <a:t>ocurrir</a:t>
            </a:r>
            <a:r>
              <a:rPr sz="650" spc="5" dirty="0">
                <a:latin typeface="Microsoft Sans Serif"/>
                <a:cs typeface="Microsoft Sans Serif"/>
              </a:rPr>
              <a:t> </a:t>
            </a:r>
            <a:r>
              <a:rPr sz="650" spc="20" dirty="0">
                <a:latin typeface="Microsoft Sans Serif"/>
                <a:cs typeface="Microsoft Sans Serif"/>
              </a:rPr>
              <a:t>en</a:t>
            </a:r>
            <a:r>
              <a:rPr sz="650" spc="5" dirty="0">
                <a:latin typeface="Microsoft Sans Serif"/>
                <a:cs typeface="Microsoft Sans Serif"/>
              </a:rPr>
              <a:t> </a:t>
            </a:r>
            <a:r>
              <a:rPr sz="650" spc="40" dirty="0">
                <a:latin typeface="Microsoft Sans Serif"/>
                <a:cs typeface="Microsoft Sans Serif"/>
              </a:rPr>
              <a:t>un</a:t>
            </a:r>
            <a:r>
              <a:rPr sz="650" dirty="0">
                <a:latin typeface="Microsoft Sans Serif"/>
                <a:cs typeface="Microsoft Sans Serif"/>
              </a:rPr>
              <a:t> </a:t>
            </a:r>
            <a:r>
              <a:rPr sz="650" spc="15" dirty="0">
                <a:latin typeface="Microsoft Sans Serif"/>
                <a:cs typeface="Microsoft Sans Serif"/>
              </a:rPr>
              <a:t>sistema</a:t>
            </a:r>
            <a:r>
              <a:rPr sz="650" spc="5" dirty="0">
                <a:latin typeface="Microsoft Sans Serif"/>
                <a:cs typeface="Microsoft Sans Serif"/>
              </a:rPr>
              <a:t> </a:t>
            </a:r>
            <a:r>
              <a:rPr sz="650" spc="20" dirty="0">
                <a:latin typeface="Microsoft Sans Serif"/>
                <a:cs typeface="Microsoft Sans Serif"/>
              </a:rPr>
              <a:t>de</a:t>
            </a:r>
            <a:r>
              <a:rPr sz="650" dirty="0">
                <a:latin typeface="Microsoft Sans Serif"/>
                <a:cs typeface="Microsoft Sans Serif"/>
              </a:rPr>
              <a:t> </a:t>
            </a:r>
            <a:r>
              <a:rPr sz="650" spc="15" dirty="0">
                <a:latin typeface="Microsoft Sans Serif"/>
                <a:cs typeface="Microsoft Sans Serif"/>
              </a:rPr>
              <a:t>energía.</a:t>
            </a:r>
            <a:r>
              <a:rPr sz="650" spc="5" dirty="0">
                <a:latin typeface="Microsoft Sans Serif"/>
                <a:cs typeface="Microsoft Sans Serif"/>
              </a:rPr>
              <a:t> </a:t>
            </a:r>
            <a:r>
              <a:rPr sz="650" spc="-10" dirty="0">
                <a:latin typeface="Microsoft Sans Serif"/>
                <a:cs typeface="Microsoft Sans Serif"/>
              </a:rPr>
              <a:t>Sin</a:t>
            </a:r>
            <a:r>
              <a:rPr sz="650" spc="5" dirty="0">
                <a:latin typeface="Microsoft Sans Serif"/>
                <a:cs typeface="Microsoft Sans Serif"/>
              </a:rPr>
              <a:t> </a:t>
            </a:r>
            <a:r>
              <a:rPr sz="650" spc="25" dirty="0">
                <a:latin typeface="Microsoft Sans Serif"/>
                <a:cs typeface="Microsoft Sans Serif"/>
              </a:rPr>
              <a:t>embargo,</a:t>
            </a:r>
            <a:r>
              <a:rPr sz="650" dirty="0">
                <a:latin typeface="Microsoft Sans Serif"/>
                <a:cs typeface="Microsoft Sans Serif"/>
              </a:rPr>
              <a:t> </a:t>
            </a:r>
            <a:r>
              <a:rPr sz="650" spc="25" dirty="0">
                <a:latin typeface="Microsoft Sans Serif"/>
                <a:cs typeface="Microsoft Sans Serif"/>
              </a:rPr>
              <a:t>puede</a:t>
            </a:r>
            <a:r>
              <a:rPr sz="650" spc="5" dirty="0">
                <a:latin typeface="Microsoft Sans Serif"/>
                <a:cs typeface="Microsoft Sans Serif"/>
              </a:rPr>
              <a:t> </a:t>
            </a:r>
            <a:r>
              <a:rPr sz="650" spc="30" dirty="0">
                <a:latin typeface="Microsoft Sans Serif"/>
                <a:cs typeface="Microsoft Sans Serif"/>
              </a:rPr>
              <a:t>ocurrir</a:t>
            </a:r>
            <a:r>
              <a:rPr sz="650" spc="5" dirty="0">
                <a:latin typeface="Microsoft Sans Serif"/>
                <a:cs typeface="Microsoft Sans Serif"/>
              </a:rPr>
              <a:t> </a:t>
            </a:r>
            <a:r>
              <a:rPr sz="650" spc="20" dirty="0">
                <a:latin typeface="Microsoft Sans Serif"/>
                <a:cs typeface="Microsoft Sans Serif"/>
              </a:rPr>
              <a:t>en</a:t>
            </a:r>
            <a:r>
              <a:rPr sz="650" dirty="0">
                <a:latin typeface="Microsoft Sans Serif"/>
                <a:cs typeface="Microsoft Sans Serif"/>
              </a:rPr>
              <a:t> </a:t>
            </a:r>
            <a:r>
              <a:rPr sz="650" spc="20" dirty="0">
                <a:latin typeface="Microsoft Sans Serif"/>
                <a:cs typeface="Microsoft Sans Serif"/>
              </a:rPr>
              <a:t>cualquier </a:t>
            </a:r>
            <a:r>
              <a:rPr sz="650" spc="-155" dirty="0">
                <a:latin typeface="Microsoft Sans Serif"/>
                <a:cs typeface="Microsoft Sans Serif"/>
              </a:rPr>
              <a:t> </a:t>
            </a:r>
            <a:r>
              <a:rPr sz="650" spc="30" dirty="0">
                <a:latin typeface="Microsoft Sans Serif"/>
                <a:cs typeface="Microsoft Sans Serif"/>
              </a:rPr>
              <a:t>lugar donde </a:t>
            </a:r>
            <a:r>
              <a:rPr sz="650" spc="10" dirty="0">
                <a:latin typeface="Microsoft Sans Serif"/>
                <a:cs typeface="Microsoft Sans Serif"/>
              </a:rPr>
              <a:t>la </a:t>
            </a:r>
            <a:r>
              <a:rPr sz="650" spc="15" dirty="0">
                <a:latin typeface="Microsoft Sans Serif"/>
                <a:cs typeface="Microsoft Sans Serif"/>
              </a:rPr>
              <a:t>carga </a:t>
            </a:r>
            <a:r>
              <a:rPr sz="650" spc="10" dirty="0">
                <a:latin typeface="Microsoft Sans Serif"/>
                <a:cs typeface="Microsoft Sans Serif"/>
              </a:rPr>
              <a:t>esté alejada </a:t>
            </a:r>
            <a:r>
              <a:rPr sz="650" spc="20" dirty="0">
                <a:latin typeface="Microsoft Sans Serif"/>
                <a:cs typeface="Microsoft Sans Serif"/>
              </a:rPr>
              <a:t>de </a:t>
            </a:r>
            <a:r>
              <a:rPr sz="650" spc="10" dirty="0">
                <a:latin typeface="Microsoft Sans Serif"/>
                <a:cs typeface="Microsoft Sans Serif"/>
              </a:rPr>
              <a:t>la </a:t>
            </a:r>
            <a:r>
              <a:rPr sz="650" spc="15" dirty="0">
                <a:latin typeface="Microsoft Sans Serif"/>
                <a:cs typeface="Microsoft Sans Serif"/>
              </a:rPr>
              <a:t>generación, </a:t>
            </a:r>
            <a:r>
              <a:rPr sz="650" spc="25" dirty="0">
                <a:latin typeface="Microsoft Sans Serif"/>
                <a:cs typeface="Microsoft Sans Serif"/>
              </a:rPr>
              <a:t>particularmente </a:t>
            </a:r>
            <a:r>
              <a:rPr sz="650" dirty="0">
                <a:latin typeface="Microsoft Sans Serif"/>
                <a:cs typeface="Microsoft Sans Serif"/>
              </a:rPr>
              <a:t>si </a:t>
            </a:r>
            <a:r>
              <a:rPr sz="650" spc="10" dirty="0">
                <a:latin typeface="Microsoft Sans Serif"/>
                <a:cs typeface="Microsoft Sans Serif"/>
              </a:rPr>
              <a:t>el </a:t>
            </a:r>
            <a:r>
              <a:rPr sz="650" spc="15" dirty="0">
                <a:latin typeface="Microsoft Sans Serif"/>
                <a:cs typeface="Microsoft Sans Serif"/>
              </a:rPr>
              <a:t>sistema </a:t>
            </a:r>
            <a:r>
              <a:rPr sz="650" spc="20" dirty="0">
                <a:latin typeface="Microsoft Sans Serif"/>
                <a:cs typeface="Microsoft Sans Serif"/>
              </a:rPr>
              <a:t> </a:t>
            </a:r>
            <a:r>
              <a:rPr sz="650" spc="-5" dirty="0">
                <a:latin typeface="Microsoft Sans Serif"/>
                <a:cs typeface="Microsoft Sans Serif"/>
              </a:rPr>
              <a:t>es </a:t>
            </a:r>
            <a:r>
              <a:rPr sz="650" spc="15" dirty="0">
                <a:latin typeface="Microsoft Sans Serif"/>
                <a:cs typeface="Microsoft Sans Serif"/>
              </a:rPr>
              <a:t>débil. </a:t>
            </a:r>
            <a:r>
              <a:rPr sz="650" spc="-30" dirty="0">
                <a:latin typeface="Microsoft Sans Serif"/>
                <a:cs typeface="Microsoft Sans Serif"/>
              </a:rPr>
              <a:t>Si </a:t>
            </a:r>
            <a:r>
              <a:rPr sz="650" spc="25" dirty="0">
                <a:latin typeface="Microsoft Sans Serif"/>
                <a:cs typeface="Microsoft Sans Serif"/>
              </a:rPr>
              <a:t>bien </a:t>
            </a:r>
            <a:r>
              <a:rPr sz="650" spc="10" dirty="0">
                <a:latin typeface="Microsoft Sans Serif"/>
                <a:cs typeface="Microsoft Sans Serif"/>
              </a:rPr>
              <a:t>los sistemas </a:t>
            </a:r>
            <a:r>
              <a:rPr sz="650" spc="20" dirty="0">
                <a:latin typeface="Microsoft Sans Serif"/>
                <a:cs typeface="Microsoft Sans Serif"/>
              </a:rPr>
              <a:t>de </a:t>
            </a:r>
            <a:r>
              <a:rPr sz="650" spc="15" dirty="0">
                <a:latin typeface="Microsoft Sans Serif"/>
                <a:cs typeface="Microsoft Sans Serif"/>
              </a:rPr>
              <a:t>excitación </a:t>
            </a:r>
            <a:r>
              <a:rPr sz="650" spc="20" dirty="0">
                <a:latin typeface="Microsoft Sans Serif"/>
                <a:cs typeface="Microsoft Sans Serif"/>
              </a:rPr>
              <a:t>de </a:t>
            </a:r>
            <a:r>
              <a:rPr sz="650" spc="15" dirty="0">
                <a:latin typeface="Microsoft Sans Serif"/>
                <a:cs typeface="Microsoft Sans Serif"/>
              </a:rPr>
              <a:t>respuesta </a:t>
            </a:r>
            <a:r>
              <a:rPr sz="650" spc="25" dirty="0">
                <a:latin typeface="Microsoft Sans Serif"/>
                <a:cs typeface="Microsoft Sans Serif"/>
              </a:rPr>
              <a:t>rápida </a:t>
            </a:r>
            <a:r>
              <a:rPr sz="650" spc="15" dirty="0">
                <a:latin typeface="Microsoft Sans Serif"/>
                <a:cs typeface="Microsoft Sans Serif"/>
              </a:rPr>
              <a:t>son </a:t>
            </a:r>
            <a:r>
              <a:rPr sz="650" spc="30" dirty="0">
                <a:latin typeface="Microsoft Sans Serif"/>
                <a:cs typeface="Microsoft Sans Serif"/>
              </a:rPr>
              <a:t>importantes </a:t>
            </a:r>
            <a:r>
              <a:rPr sz="650" spc="35" dirty="0">
                <a:latin typeface="Microsoft Sans Serif"/>
                <a:cs typeface="Microsoft Sans Serif"/>
              </a:rPr>
              <a:t> </a:t>
            </a:r>
            <a:r>
              <a:rPr sz="650" spc="20" dirty="0">
                <a:latin typeface="Microsoft Sans Serif"/>
                <a:cs typeface="Microsoft Sans Serif"/>
              </a:rPr>
              <a:t>para </a:t>
            </a:r>
            <a:r>
              <a:rPr sz="650" spc="30" dirty="0">
                <a:latin typeface="Microsoft Sans Serif"/>
                <a:cs typeface="Microsoft Sans Serif"/>
              </a:rPr>
              <a:t>mejorar </a:t>
            </a:r>
            <a:r>
              <a:rPr sz="650" spc="10" dirty="0">
                <a:latin typeface="Microsoft Sans Serif"/>
                <a:cs typeface="Microsoft Sans Serif"/>
              </a:rPr>
              <a:t>la </a:t>
            </a:r>
            <a:r>
              <a:rPr sz="650" spc="20" dirty="0">
                <a:latin typeface="Microsoft Sans Serif"/>
                <a:cs typeface="Microsoft Sans Serif"/>
              </a:rPr>
              <a:t>estabilidad </a:t>
            </a:r>
            <a:r>
              <a:rPr sz="650" spc="25" dirty="0">
                <a:latin typeface="Microsoft Sans Serif"/>
                <a:cs typeface="Microsoft Sans Serif"/>
              </a:rPr>
              <a:t>transitoria, como </a:t>
            </a:r>
            <a:r>
              <a:rPr sz="650" spc="-5" dirty="0">
                <a:latin typeface="Microsoft Sans Serif"/>
                <a:cs typeface="Microsoft Sans Serif"/>
              </a:rPr>
              <a:t>se </a:t>
            </a:r>
            <a:r>
              <a:rPr sz="650" spc="10" dirty="0">
                <a:latin typeface="Microsoft Sans Serif"/>
                <a:cs typeface="Microsoft Sans Serif"/>
              </a:rPr>
              <a:t>analizó </a:t>
            </a:r>
            <a:r>
              <a:rPr sz="650" spc="30" dirty="0">
                <a:latin typeface="Microsoft Sans Serif"/>
                <a:cs typeface="Microsoft Sans Serif"/>
              </a:rPr>
              <a:t>anteriormente, también </a:t>
            </a:r>
            <a:r>
              <a:rPr sz="650" spc="35" dirty="0">
                <a:latin typeface="Microsoft Sans Serif"/>
                <a:cs typeface="Microsoft Sans Serif"/>
              </a:rPr>
              <a:t> </a:t>
            </a:r>
            <a:r>
              <a:rPr sz="650" spc="25" dirty="0">
                <a:latin typeface="Microsoft Sans Serif"/>
                <a:cs typeface="Microsoft Sans Serif"/>
              </a:rPr>
              <a:t>pueden </a:t>
            </a:r>
            <a:r>
              <a:rPr sz="650" spc="30" dirty="0">
                <a:latin typeface="Microsoft Sans Serif"/>
                <a:cs typeface="Microsoft Sans Serif"/>
              </a:rPr>
              <a:t>contribuir </a:t>
            </a:r>
            <a:r>
              <a:rPr sz="650" spc="15" dirty="0">
                <a:latin typeface="Microsoft Sans Serif"/>
                <a:cs typeface="Microsoft Sans Serif"/>
              </a:rPr>
              <a:t>con </a:t>
            </a:r>
            <a:r>
              <a:rPr sz="650" spc="25" dirty="0">
                <a:latin typeface="Microsoft Sans Serif"/>
                <a:cs typeface="Microsoft Sans Serif"/>
              </a:rPr>
              <a:t>una </a:t>
            </a:r>
            <a:r>
              <a:rPr sz="650" spc="20" dirty="0">
                <a:latin typeface="Microsoft Sans Serif"/>
                <a:cs typeface="Microsoft Sans Serif"/>
              </a:rPr>
              <a:t>cantidad </a:t>
            </a:r>
            <a:r>
              <a:rPr sz="650" spc="15" dirty="0">
                <a:latin typeface="Microsoft Sans Serif"/>
                <a:cs typeface="Microsoft Sans Serif"/>
              </a:rPr>
              <a:t>significativa </a:t>
            </a:r>
            <a:r>
              <a:rPr sz="650" spc="20" dirty="0">
                <a:latin typeface="Microsoft Sans Serif"/>
                <a:cs typeface="Microsoft Sans Serif"/>
              </a:rPr>
              <a:t>de </a:t>
            </a:r>
            <a:r>
              <a:rPr sz="650" spc="25" dirty="0">
                <a:latin typeface="Microsoft Sans Serif"/>
                <a:cs typeface="Microsoft Sans Serif"/>
              </a:rPr>
              <a:t>amortiguación </a:t>
            </a:r>
            <a:r>
              <a:rPr sz="650" spc="15" dirty="0">
                <a:latin typeface="Microsoft Sans Serif"/>
                <a:cs typeface="Microsoft Sans Serif"/>
              </a:rPr>
              <a:t>negativa. </a:t>
            </a:r>
            <a:r>
              <a:rPr sz="650" dirty="0">
                <a:latin typeface="Microsoft Sans Serif"/>
                <a:cs typeface="Microsoft Sans Serif"/>
              </a:rPr>
              <a:t>Esto </a:t>
            </a:r>
            <a:r>
              <a:rPr sz="650" spc="5" dirty="0">
                <a:latin typeface="Microsoft Sans Serif"/>
                <a:cs typeface="Microsoft Sans Serif"/>
              </a:rPr>
              <a:t> </a:t>
            </a:r>
            <a:r>
              <a:rPr sz="650" spc="20" dirty="0">
                <a:latin typeface="Microsoft Sans Serif"/>
                <a:cs typeface="Microsoft Sans Serif"/>
              </a:rPr>
              <a:t>reduce </a:t>
            </a:r>
            <a:r>
              <a:rPr sz="650" spc="10" dirty="0">
                <a:latin typeface="Microsoft Sans Serif"/>
                <a:cs typeface="Microsoft Sans Serif"/>
              </a:rPr>
              <a:t>el </a:t>
            </a:r>
            <a:r>
              <a:rPr sz="650" spc="30" dirty="0">
                <a:latin typeface="Microsoft Sans Serif"/>
                <a:cs typeface="Microsoft Sans Serif"/>
              </a:rPr>
              <a:t>par </a:t>
            </a:r>
            <a:r>
              <a:rPr sz="650" spc="20" dirty="0">
                <a:latin typeface="Microsoft Sans Serif"/>
                <a:cs typeface="Microsoft Sans Serif"/>
              </a:rPr>
              <a:t>de </a:t>
            </a:r>
            <a:r>
              <a:rPr sz="650" spc="25" dirty="0">
                <a:latin typeface="Microsoft Sans Serif"/>
                <a:cs typeface="Microsoft Sans Serif"/>
              </a:rPr>
              <a:t>amortiguación </a:t>
            </a:r>
            <a:r>
              <a:rPr sz="650" spc="30" dirty="0">
                <a:latin typeface="Microsoft Sans Serif"/>
                <a:cs typeface="Microsoft Sans Serif"/>
              </a:rPr>
              <a:t>natural </a:t>
            </a:r>
            <a:r>
              <a:rPr sz="650" spc="20" dirty="0">
                <a:latin typeface="Microsoft Sans Serif"/>
                <a:cs typeface="Microsoft Sans Serif"/>
              </a:rPr>
              <a:t>del </a:t>
            </a:r>
            <a:r>
              <a:rPr sz="650" spc="10" dirty="0">
                <a:latin typeface="Microsoft Sans Serif"/>
                <a:cs typeface="Microsoft Sans Serif"/>
              </a:rPr>
              <a:t>sistema, </a:t>
            </a:r>
            <a:r>
              <a:rPr sz="650" spc="25" dirty="0">
                <a:latin typeface="Microsoft Sans Serif"/>
                <a:cs typeface="Microsoft Sans Serif"/>
              </a:rPr>
              <a:t>provocando </a:t>
            </a:r>
            <a:r>
              <a:rPr sz="650" spc="5" dirty="0">
                <a:latin typeface="Microsoft Sans Serif"/>
                <a:cs typeface="Microsoft Sans Serif"/>
              </a:rPr>
              <a:t>oscilaciones </a:t>
            </a:r>
            <a:r>
              <a:rPr sz="650" spc="20" dirty="0">
                <a:latin typeface="Microsoft Sans Serif"/>
                <a:cs typeface="Microsoft Sans Serif"/>
              </a:rPr>
              <a:t>de </a:t>
            </a:r>
            <a:r>
              <a:rPr sz="650" spc="25" dirty="0">
                <a:latin typeface="Microsoft Sans Serif"/>
                <a:cs typeface="Microsoft Sans Serif"/>
              </a:rPr>
              <a:t> </a:t>
            </a:r>
            <a:r>
              <a:rPr sz="650" spc="20" dirty="0">
                <a:latin typeface="Microsoft Sans Serif"/>
                <a:cs typeface="Microsoft Sans Serif"/>
              </a:rPr>
              <a:t>megavatios </a:t>
            </a:r>
            <a:r>
              <a:rPr sz="650" spc="35" dirty="0">
                <a:latin typeface="Microsoft Sans Serif"/>
                <a:cs typeface="Microsoft Sans Serif"/>
              </a:rPr>
              <a:t>no </a:t>
            </a:r>
            <a:r>
              <a:rPr sz="650" spc="30" dirty="0">
                <a:latin typeface="Microsoft Sans Serif"/>
                <a:cs typeface="Microsoft Sans Serif"/>
              </a:rPr>
              <a:t>amortiguados </a:t>
            </a:r>
            <a:r>
              <a:rPr sz="650" spc="10" dirty="0">
                <a:latin typeface="Microsoft Sans Serif"/>
                <a:cs typeface="Microsoft Sans Serif"/>
              </a:rPr>
              <a:t>después </a:t>
            </a:r>
            <a:r>
              <a:rPr sz="650" spc="20" dirty="0">
                <a:latin typeface="Microsoft Sans Serif"/>
                <a:cs typeface="Microsoft Sans Serif"/>
              </a:rPr>
              <a:t>de </a:t>
            </a:r>
            <a:r>
              <a:rPr sz="650" spc="25" dirty="0">
                <a:latin typeface="Microsoft Sans Serif"/>
                <a:cs typeface="Microsoft Sans Serif"/>
              </a:rPr>
              <a:t>una perturbación, como una </a:t>
            </a:r>
            <a:r>
              <a:rPr sz="650" spc="15" dirty="0">
                <a:latin typeface="Microsoft Sans Serif"/>
                <a:cs typeface="Microsoft Sans Serif"/>
              </a:rPr>
              <a:t>falla </a:t>
            </a:r>
            <a:r>
              <a:rPr sz="650" spc="20" dirty="0">
                <a:latin typeface="Microsoft Sans Serif"/>
                <a:cs typeface="Microsoft Sans Serif"/>
              </a:rPr>
              <a:t>del </a:t>
            </a:r>
            <a:r>
              <a:rPr sz="650" spc="25" dirty="0">
                <a:latin typeface="Microsoft Sans Serif"/>
                <a:cs typeface="Microsoft Sans Serif"/>
              </a:rPr>
              <a:t> </a:t>
            </a:r>
            <a:r>
              <a:rPr sz="650" spc="10" dirty="0">
                <a:latin typeface="Microsoft Sans Serif"/>
                <a:cs typeface="Microsoft Sans Serif"/>
              </a:rPr>
              <a:t>sistema.</a:t>
            </a:r>
            <a:endParaRPr sz="650">
              <a:latin typeface="Microsoft Sans Serif"/>
              <a:cs typeface="Microsoft Sans Serif"/>
            </a:endParaRPr>
          </a:p>
          <a:p>
            <a:pPr marL="12700" marR="90805" indent="154940">
              <a:lnSpc>
                <a:spcPct val="154000"/>
              </a:lnSpc>
              <a:spcBef>
                <a:spcPts val="15"/>
              </a:spcBef>
            </a:pPr>
            <a:r>
              <a:rPr sz="650" spc="-10" dirty="0">
                <a:latin typeface="Microsoft Sans Serif"/>
                <a:cs typeface="Microsoft Sans Serif"/>
              </a:rPr>
              <a:t>La</a:t>
            </a:r>
            <a:r>
              <a:rPr sz="650" spc="-5" dirty="0">
                <a:latin typeface="Microsoft Sans Serif"/>
                <a:cs typeface="Microsoft Sans Serif"/>
              </a:rPr>
              <a:t> </a:t>
            </a:r>
            <a:r>
              <a:rPr sz="650" spc="20" dirty="0">
                <a:latin typeface="Microsoft Sans Serif"/>
                <a:cs typeface="Microsoft Sans Serif"/>
              </a:rPr>
              <a:t>estabilidad</a:t>
            </a:r>
            <a:r>
              <a:rPr sz="650" spc="-5" dirty="0">
                <a:latin typeface="Microsoft Sans Serif"/>
                <a:cs typeface="Microsoft Sans Serif"/>
              </a:rPr>
              <a:t> </a:t>
            </a:r>
            <a:r>
              <a:rPr sz="650" spc="20" dirty="0">
                <a:latin typeface="Microsoft Sans Serif"/>
                <a:cs typeface="Microsoft Sans Serif"/>
              </a:rPr>
              <a:t>de</a:t>
            </a:r>
            <a:r>
              <a:rPr sz="650" dirty="0">
                <a:latin typeface="Microsoft Sans Serif"/>
                <a:cs typeface="Microsoft Sans Serif"/>
              </a:rPr>
              <a:t> </a:t>
            </a:r>
            <a:r>
              <a:rPr sz="650" spc="5" dirty="0">
                <a:latin typeface="Microsoft Sans Serif"/>
                <a:cs typeface="Microsoft Sans Serif"/>
              </a:rPr>
              <a:t>señales</a:t>
            </a:r>
            <a:r>
              <a:rPr sz="650" spc="-5" dirty="0">
                <a:latin typeface="Microsoft Sans Serif"/>
                <a:cs typeface="Microsoft Sans Serif"/>
              </a:rPr>
              <a:t> </a:t>
            </a:r>
            <a:r>
              <a:rPr sz="650" spc="15" dirty="0">
                <a:latin typeface="Microsoft Sans Serif"/>
                <a:cs typeface="Microsoft Sans Serif"/>
              </a:rPr>
              <a:t>pequeñas</a:t>
            </a:r>
            <a:r>
              <a:rPr sz="650" dirty="0">
                <a:latin typeface="Microsoft Sans Serif"/>
                <a:cs typeface="Microsoft Sans Serif"/>
              </a:rPr>
              <a:t> </a:t>
            </a:r>
            <a:r>
              <a:rPr sz="650" spc="-5" dirty="0">
                <a:latin typeface="Microsoft Sans Serif"/>
                <a:cs typeface="Microsoft Sans Serif"/>
              </a:rPr>
              <a:t>se </a:t>
            </a:r>
            <a:r>
              <a:rPr sz="650" spc="25" dirty="0">
                <a:latin typeface="Microsoft Sans Serif"/>
                <a:cs typeface="Microsoft Sans Serif"/>
              </a:rPr>
              <a:t>define</a:t>
            </a:r>
            <a:r>
              <a:rPr sz="650" dirty="0">
                <a:latin typeface="Microsoft Sans Serif"/>
                <a:cs typeface="Microsoft Sans Serif"/>
              </a:rPr>
              <a:t> </a:t>
            </a:r>
            <a:r>
              <a:rPr sz="650" spc="25" dirty="0">
                <a:latin typeface="Microsoft Sans Serif"/>
                <a:cs typeface="Microsoft Sans Serif"/>
              </a:rPr>
              <a:t>como</a:t>
            </a:r>
            <a:r>
              <a:rPr sz="650" spc="-5" dirty="0">
                <a:latin typeface="Microsoft Sans Serif"/>
                <a:cs typeface="Microsoft Sans Serif"/>
              </a:rPr>
              <a:t> </a:t>
            </a:r>
            <a:r>
              <a:rPr sz="650" spc="10" dirty="0">
                <a:latin typeface="Microsoft Sans Serif"/>
                <a:cs typeface="Microsoft Sans Serif"/>
              </a:rPr>
              <a:t>la</a:t>
            </a:r>
            <a:r>
              <a:rPr sz="650" dirty="0">
                <a:latin typeface="Microsoft Sans Serif"/>
                <a:cs typeface="Microsoft Sans Serif"/>
              </a:rPr>
              <a:t> </a:t>
            </a:r>
            <a:r>
              <a:rPr sz="650" spc="10" dirty="0">
                <a:latin typeface="Microsoft Sans Serif"/>
                <a:cs typeface="Microsoft Sans Serif"/>
              </a:rPr>
              <a:t>capacidad</a:t>
            </a:r>
            <a:r>
              <a:rPr sz="650" spc="-5" dirty="0">
                <a:latin typeface="Microsoft Sans Serif"/>
                <a:cs typeface="Microsoft Sans Serif"/>
              </a:rPr>
              <a:t> </a:t>
            </a:r>
            <a:r>
              <a:rPr sz="650" spc="20" dirty="0">
                <a:latin typeface="Microsoft Sans Serif"/>
                <a:cs typeface="Microsoft Sans Serif"/>
              </a:rPr>
              <a:t>del</a:t>
            </a:r>
            <a:r>
              <a:rPr sz="650" spc="-5" dirty="0">
                <a:latin typeface="Microsoft Sans Serif"/>
                <a:cs typeface="Microsoft Sans Serif"/>
              </a:rPr>
              <a:t> </a:t>
            </a:r>
            <a:r>
              <a:rPr sz="650" spc="15" dirty="0">
                <a:latin typeface="Microsoft Sans Serif"/>
                <a:cs typeface="Microsoft Sans Serif"/>
              </a:rPr>
              <a:t>sistema </a:t>
            </a:r>
            <a:r>
              <a:rPr sz="650" spc="-155" dirty="0">
                <a:latin typeface="Microsoft Sans Serif"/>
                <a:cs typeface="Microsoft Sans Serif"/>
              </a:rPr>
              <a:t> </a:t>
            </a:r>
            <a:r>
              <a:rPr sz="650" spc="20" dirty="0">
                <a:latin typeface="Microsoft Sans Serif"/>
                <a:cs typeface="Microsoft Sans Serif"/>
              </a:rPr>
              <a:t>de energía para </a:t>
            </a:r>
            <a:r>
              <a:rPr sz="650" spc="25" dirty="0">
                <a:latin typeface="Microsoft Sans Serif"/>
                <a:cs typeface="Microsoft Sans Serif"/>
              </a:rPr>
              <a:t>permanecer </a:t>
            </a:r>
            <a:r>
              <a:rPr sz="650" spc="15" dirty="0">
                <a:latin typeface="Microsoft Sans Serif"/>
                <a:cs typeface="Microsoft Sans Serif"/>
              </a:rPr>
              <a:t>estable </a:t>
            </a:r>
            <a:r>
              <a:rPr sz="650" spc="20" dirty="0">
                <a:latin typeface="Microsoft Sans Serif"/>
                <a:cs typeface="Microsoft Sans Serif"/>
              </a:rPr>
              <a:t>en </a:t>
            </a:r>
            <a:r>
              <a:rPr sz="650" spc="15" dirty="0">
                <a:latin typeface="Microsoft Sans Serif"/>
                <a:cs typeface="Microsoft Sans Serif"/>
              </a:rPr>
              <a:t>presencia </a:t>
            </a:r>
            <a:r>
              <a:rPr sz="650" spc="20" dirty="0">
                <a:latin typeface="Microsoft Sans Serif"/>
                <a:cs typeface="Microsoft Sans Serif"/>
              </a:rPr>
              <a:t>de </a:t>
            </a:r>
            <a:r>
              <a:rPr sz="650" spc="15" dirty="0">
                <a:latin typeface="Microsoft Sans Serif"/>
                <a:cs typeface="Microsoft Sans Serif"/>
              </a:rPr>
              <a:t>pequeñas </a:t>
            </a:r>
            <a:r>
              <a:rPr sz="650" spc="20" dirty="0">
                <a:latin typeface="Microsoft Sans Serif"/>
                <a:cs typeface="Microsoft Sans Serif"/>
              </a:rPr>
              <a:t>perturbaciones, </a:t>
            </a:r>
            <a:r>
              <a:rPr sz="650" spc="-160" dirty="0">
                <a:latin typeface="Microsoft Sans Serif"/>
                <a:cs typeface="Microsoft Sans Serif"/>
              </a:rPr>
              <a:t> </a:t>
            </a:r>
            <a:r>
              <a:rPr sz="650" spc="5" dirty="0">
                <a:latin typeface="Microsoft Sans Serif"/>
                <a:cs typeface="Microsoft Sans Serif"/>
              </a:rPr>
              <a:t>causadas </a:t>
            </a:r>
            <a:r>
              <a:rPr sz="650" spc="15" dirty="0">
                <a:latin typeface="Microsoft Sans Serif"/>
                <a:cs typeface="Microsoft Sans Serif"/>
              </a:rPr>
              <a:t>con </a:t>
            </a:r>
            <a:r>
              <a:rPr sz="650" spc="30" dirty="0">
                <a:latin typeface="Microsoft Sans Serif"/>
                <a:cs typeface="Microsoft Sans Serif"/>
              </a:rPr>
              <a:t>mayor </a:t>
            </a:r>
            <a:r>
              <a:rPr sz="650" spc="15" dirty="0">
                <a:latin typeface="Microsoft Sans Serif"/>
                <a:cs typeface="Microsoft Sans Serif"/>
              </a:rPr>
              <a:t>frecuencia </a:t>
            </a:r>
            <a:r>
              <a:rPr sz="650" spc="40" dirty="0">
                <a:latin typeface="Microsoft Sans Serif"/>
                <a:cs typeface="Microsoft Sans Serif"/>
              </a:rPr>
              <a:t>por </a:t>
            </a:r>
            <a:r>
              <a:rPr sz="650" spc="10" dirty="0">
                <a:latin typeface="Microsoft Sans Serif"/>
                <a:cs typeface="Microsoft Sans Serif"/>
              </a:rPr>
              <a:t>fallas </a:t>
            </a:r>
            <a:r>
              <a:rPr sz="650" spc="20" dirty="0">
                <a:latin typeface="Microsoft Sans Serif"/>
                <a:cs typeface="Microsoft Sans Serif"/>
              </a:rPr>
              <a:t>remotas. Un </a:t>
            </a:r>
            <a:r>
              <a:rPr sz="650" spc="30" dirty="0">
                <a:latin typeface="Microsoft Sans Serif"/>
                <a:cs typeface="Microsoft Sans Serif"/>
              </a:rPr>
              <a:t>par </a:t>
            </a:r>
            <a:r>
              <a:rPr sz="650" spc="20" dirty="0">
                <a:latin typeface="Microsoft Sans Serif"/>
                <a:cs typeface="Microsoft Sans Serif"/>
              </a:rPr>
              <a:t>de </a:t>
            </a:r>
            <a:r>
              <a:rPr sz="650" spc="25" dirty="0">
                <a:latin typeface="Microsoft Sans Serif"/>
                <a:cs typeface="Microsoft Sans Serif"/>
              </a:rPr>
              <a:t>amortiguación </a:t>
            </a:r>
            <a:r>
              <a:rPr sz="650" spc="30" dirty="0">
                <a:latin typeface="Microsoft Sans Serif"/>
                <a:cs typeface="Microsoft Sans Serif"/>
              </a:rPr>
              <a:t> </a:t>
            </a:r>
            <a:r>
              <a:rPr sz="650" spc="20" dirty="0">
                <a:latin typeface="Microsoft Sans Serif"/>
                <a:cs typeface="Microsoft Sans Serif"/>
              </a:rPr>
              <a:t>insuficiente </a:t>
            </a:r>
            <a:r>
              <a:rPr sz="650" spc="25" dirty="0">
                <a:latin typeface="Microsoft Sans Serif"/>
                <a:cs typeface="Microsoft Sans Serif"/>
              </a:rPr>
              <a:t>puede provocar </a:t>
            </a:r>
            <a:r>
              <a:rPr sz="650" spc="5" dirty="0">
                <a:latin typeface="Microsoft Sans Serif"/>
                <a:cs typeface="Microsoft Sans Serif"/>
              </a:rPr>
              <a:t>oscilaciones </a:t>
            </a:r>
            <a:r>
              <a:rPr sz="650" spc="20" dirty="0">
                <a:latin typeface="Microsoft Sans Serif"/>
                <a:cs typeface="Microsoft Sans Serif"/>
              </a:rPr>
              <a:t>del </a:t>
            </a:r>
            <a:r>
              <a:rPr sz="650" spc="25" dirty="0">
                <a:latin typeface="Microsoft Sans Serif"/>
                <a:cs typeface="Microsoft Sans Serif"/>
              </a:rPr>
              <a:t>ángulo </a:t>
            </a:r>
            <a:r>
              <a:rPr sz="650" spc="20" dirty="0">
                <a:latin typeface="Microsoft Sans Serif"/>
                <a:cs typeface="Microsoft Sans Serif"/>
              </a:rPr>
              <a:t>del </a:t>
            </a:r>
            <a:r>
              <a:rPr sz="650" spc="40" dirty="0">
                <a:latin typeface="Microsoft Sans Serif"/>
                <a:cs typeface="Microsoft Sans Serif"/>
              </a:rPr>
              <a:t>rotor </a:t>
            </a:r>
            <a:r>
              <a:rPr sz="650" spc="20" dirty="0">
                <a:latin typeface="Microsoft Sans Serif"/>
                <a:cs typeface="Microsoft Sans Serif"/>
              </a:rPr>
              <a:t>del </a:t>
            </a:r>
            <a:r>
              <a:rPr sz="650" spc="25" dirty="0">
                <a:latin typeface="Microsoft Sans Serif"/>
                <a:cs typeface="Microsoft Sans Serif"/>
              </a:rPr>
              <a:t>generador </a:t>
            </a:r>
            <a:r>
              <a:rPr sz="650" spc="20" dirty="0">
                <a:latin typeface="Microsoft Sans Serif"/>
                <a:cs typeface="Microsoft Sans Serif"/>
              </a:rPr>
              <a:t>de </a:t>
            </a:r>
            <a:r>
              <a:rPr sz="650" spc="25" dirty="0">
                <a:latin typeface="Microsoft Sans Serif"/>
                <a:cs typeface="Microsoft Sans Serif"/>
              </a:rPr>
              <a:t> </a:t>
            </a:r>
            <a:r>
              <a:rPr sz="650" spc="30" dirty="0">
                <a:latin typeface="Microsoft Sans Serif"/>
                <a:cs typeface="Microsoft Sans Serif"/>
              </a:rPr>
              <a:t>amplitud </a:t>
            </a:r>
            <a:r>
              <a:rPr sz="650" spc="10" dirty="0">
                <a:latin typeface="Microsoft Sans Serif"/>
                <a:cs typeface="Microsoft Sans Serif"/>
              </a:rPr>
              <a:t>creciente. </a:t>
            </a:r>
            <a:r>
              <a:rPr sz="650" spc="15" dirty="0">
                <a:latin typeface="Microsoft Sans Serif"/>
                <a:cs typeface="Microsoft Sans Serif"/>
              </a:rPr>
              <a:t>Cuando </a:t>
            </a:r>
            <a:r>
              <a:rPr sz="650" spc="5" dirty="0">
                <a:latin typeface="Microsoft Sans Serif"/>
                <a:cs typeface="Microsoft Sans Serif"/>
              </a:rPr>
              <a:t>estas oscilaciones </a:t>
            </a:r>
            <a:r>
              <a:rPr sz="650" spc="20" dirty="0">
                <a:latin typeface="Microsoft Sans Serif"/>
                <a:cs typeface="Microsoft Sans Serif"/>
              </a:rPr>
              <a:t>de megavatios </a:t>
            </a:r>
            <a:r>
              <a:rPr sz="650" spc="25" dirty="0">
                <a:latin typeface="Microsoft Sans Serif"/>
                <a:cs typeface="Microsoft Sans Serif"/>
              </a:rPr>
              <a:t>aumentan, </a:t>
            </a:r>
            <a:r>
              <a:rPr sz="650" spc="10" dirty="0">
                <a:latin typeface="Microsoft Sans Serif"/>
                <a:cs typeface="Microsoft Sans Serif"/>
              </a:rPr>
              <a:t>el </a:t>
            </a:r>
            <a:r>
              <a:rPr sz="650" spc="15" dirty="0">
                <a:latin typeface="Microsoft Sans Serif"/>
                <a:cs typeface="Microsoft Sans Serif"/>
              </a:rPr>
              <a:t> </a:t>
            </a:r>
            <a:r>
              <a:rPr sz="650" spc="25" dirty="0">
                <a:latin typeface="Microsoft Sans Serif"/>
                <a:cs typeface="Microsoft Sans Serif"/>
              </a:rPr>
              <a:t>generador puede eventualmente </a:t>
            </a:r>
            <a:r>
              <a:rPr sz="650" spc="10" dirty="0">
                <a:latin typeface="Microsoft Sans Serif"/>
                <a:cs typeface="Microsoft Sans Serif"/>
              </a:rPr>
              <a:t>volverse </a:t>
            </a:r>
            <a:r>
              <a:rPr sz="650" spc="15" dirty="0">
                <a:latin typeface="Microsoft Sans Serif"/>
                <a:cs typeface="Microsoft Sans Serif"/>
              </a:rPr>
              <a:t>inestable, </a:t>
            </a:r>
            <a:r>
              <a:rPr sz="650" spc="30" dirty="0">
                <a:latin typeface="Microsoft Sans Serif"/>
                <a:cs typeface="Microsoft Sans Serif"/>
              </a:rPr>
              <a:t>perder </a:t>
            </a:r>
            <a:r>
              <a:rPr sz="650" spc="20" dirty="0">
                <a:latin typeface="Microsoft Sans Serif"/>
                <a:cs typeface="Microsoft Sans Serif"/>
              </a:rPr>
              <a:t>sincronismo </a:t>
            </a:r>
            <a:r>
              <a:rPr sz="650" spc="5" dirty="0">
                <a:latin typeface="Microsoft Sans Serif"/>
                <a:cs typeface="Microsoft Sans Serif"/>
              </a:rPr>
              <a:t>y </a:t>
            </a:r>
            <a:r>
              <a:rPr sz="650" spc="10" dirty="0">
                <a:latin typeface="Microsoft Sans Serif"/>
                <a:cs typeface="Microsoft Sans Serif"/>
              </a:rPr>
              <a:t> </a:t>
            </a:r>
            <a:r>
              <a:rPr sz="650" spc="5" dirty="0">
                <a:latin typeface="Microsoft Sans Serif"/>
                <a:cs typeface="Microsoft Sans Serif"/>
              </a:rPr>
              <a:t>deslizarse </a:t>
            </a:r>
            <a:r>
              <a:rPr sz="650" spc="40" dirty="0">
                <a:latin typeface="Microsoft Sans Serif"/>
                <a:cs typeface="Microsoft Sans Serif"/>
              </a:rPr>
              <a:t>un</a:t>
            </a:r>
            <a:r>
              <a:rPr sz="650" spc="5" dirty="0">
                <a:latin typeface="Microsoft Sans Serif"/>
                <a:cs typeface="Microsoft Sans Serif"/>
              </a:rPr>
              <a:t> </a:t>
            </a:r>
            <a:r>
              <a:rPr sz="650" spc="20" dirty="0">
                <a:latin typeface="Microsoft Sans Serif"/>
                <a:cs typeface="Microsoft Sans Serif"/>
              </a:rPr>
              <a:t>polo.</a:t>
            </a:r>
            <a:r>
              <a:rPr sz="650" spc="5" dirty="0">
                <a:latin typeface="Microsoft Sans Serif"/>
                <a:cs typeface="Microsoft Sans Serif"/>
              </a:rPr>
              <a:t> </a:t>
            </a:r>
            <a:r>
              <a:rPr sz="650" spc="20" dirty="0">
                <a:latin typeface="Microsoft Sans Serif"/>
                <a:cs typeface="Microsoft Sans Serif"/>
              </a:rPr>
              <a:t>Un</a:t>
            </a:r>
            <a:r>
              <a:rPr sz="650" spc="10" dirty="0">
                <a:latin typeface="Microsoft Sans Serif"/>
                <a:cs typeface="Microsoft Sans Serif"/>
              </a:rPr>
              <a:t> </a:t>
            </a:r>
            <a:r>
              <a:rPr sz="650" spc="15" dirty="0">
                <a:latin typeface="Microsoft Sans Serif"/>
                <a:cs typeface="Microsoft Sans Serif"/>
              </a:rPr>
              <a:t>estabilizador</a:t>
            </a:r>
            <a:r>
              <a:rPr sz="650" spc="5" dirty="0">
                <a:latin typeface="Microsoft Sans Serif"/>
                <a:cs typeface="Microsoft Sans Serif"/>
              </a:rPr>
              <a:t> </a:t>
            </a:r>
            <a:r>
              <a:rPr sz="650" spc="20" dirty="0">
                <a:latin typeface="Microsoft Sans Serif"/>
                <a:cs typeface="Microsoft Sans Serif"/>
              </a:rPr>
              <a:t>del</a:t>
            </a:r>
            <a:r>
              <a:rPr sz="650" spc="5" dirty="0">
                <a:latin typeface="Microsoft Sans Serif"/>
                <a:cs typeface="Microsoft Sans Serif"/>
              </a:rPr>
              <a:t> </a:t>
            </a:r>
            <a:r>
              <a:rPr sz="650" spc="15" dirty="0">
                <a:latin typeface="Microsoft Sans Serif"/>
                <a:cs typeface="Microsoft Sans Serif"/>
              </a:rPr>
              <a:t>sistema</a:t>
            </a:r>
            <a:r>
              <a:rPr sz="650" spc="5" dirty="0">
                <a:latin typeface="Microsoft Sans Serif"/>
                <a:cs typeface="Microsoft Sans Serif"/>
              </a:rPr>
              <a:t> </a:t>
            </a:r>
            <a:r>
              <a:rPr sz="650" spc="20" dirty="0">
                <a:latin typeface="Microsoft Sans Serif"/>
                <a:cs typeface="Microsoft Sans Serif"/>
              </a:rPr>
              <a:t>de</a:t>
            </a:r>
            <a:r>
              <a:rPr sz="650" spc="10" dirty="0">
                <a:latin typeface="Microsoft Sans Serif"/>
                <a:cs typeface="Microsoft Sans Serif"/>
              </a:rPr>
              <a:t> </a:t>
            </a:r>
            <a:r>
              <a:rPr sz="650" spc="20" dirty="0">
                <a:latin typeface="Microsoft Sans Serif"/>
                <a:cs typeface="Microsoft Sans Serif"/>
              </a:rPr>
              <a:t>energía</a:t>
            </a:r>
            <a:r>
              <a:rPr sz="650" spc="5" dirty="0">
                <a:latin typeface="Microsoft Sans Serif"/>
                <a:cs typeface="Microsoft Sans Serif"/>
              </a:rPr>
              <a:t> </a:t>
            </a:r>
            <a:r>
              <a:rPr sz="650" spc="-50" dirty="0">
                <a:latin typeface="Microsoft Sans Serif"/>
                <a:cs typeface="Microsoft Sans Serif"/>
              </a:rPr>
              <a:t>(PSS)</a:t>
            </a:r>
            <a:r>
              <a:rPr sz="650" spc="5" dirty="0">
                <a:latin typeface="Microsoft Sans Serif"/>
                <a:cs typeface="Microsoft Sans Serif"/>
              </a:rPr>
              <a:t> </a:t>
            </a:r>
            <a:r>
              <a:rPr sz="650" spc="25" dirty="0">
                <a:latin typeface="Microsoft Sans Serif"/>
                <a:cs typeface="Microsoft Sans Serif"/>
              </a:rPr>
              <a:t>que</a:t>
            </a:r>
            <a:r>
              <a:rPr sz="650" spc="5" dirty="0">
                <a:latin typeface="Microsoft Sans Serif"/>
                <a:cs typeface="Microsoft Sans Serif"/>
              </a:rPr>
              <a:t> </a:t>
            </a:r>
            <a:r>
              <a:rPr sz="650" spc="20" dirty="0">
                <a:latin typeface="Microsoft Sans Serif"/>
                <a:cs typeface="Microsoft Sans Serif"/>
              </a:rPr>
              <a:t>trabaja</a:t>
            </a:r>
            <a:r>
              <a:rPr sz="650" spc="10" dirty="0">
                <a:latin typeface="Microsoft Sans Serif"/>
                <a:cs typeface="Microsoft Sans Serif"/>
              </a:rPr>
              <a:t> </a:t>
            </a:r>
            <a:r>
              <a:rPr sz="650" spc="15" dirty="0">
                <a:latin typeface="Microsoft Sans Serif"/>
                <a:cs typeface="Microsoft Sans Serif"/>
              </a:rPr>
              <a:t>con </a:t>
            </a:r>
            <a:r>
              <a:rPr sz="650" spc="-160" dirty="0">
                <a:latin typeface="Microsoft Sans Serif"/>
                <a:cs typeface="Microsoft Sans Serif"/>
              </a:rPr>
              <a:t> </a:t>
            </a:r>
            <a:r>
              <a:rPr sz="650" spc="10" dirty="0">
                <a:latin typeface="Microsoft Sans Serif"/>
                <a:cs typeface="Microsoft Sans Serif"/>
              </a:rPr>
              <a:t>el </a:t>
            </a:r>
            <a:r>
              <a:rPr sz="650" spc="25" dirty="0">
                <a:latin typeface="Microsoft Sans Serif"/>
                <a:cs typeface="Microsoft Sans Serif"/>
              </a:rPr>
              <a:t>generador </a:t>
            </a:r>
            <a:r>
              <a:rPr sz="650" spc="-45" dirty="0">
                <a:latin typeface="Microsoft Sans Serif"/>
                <a:cs typeface="Microsoft Sans Serif"/>
              </a:rPr>
              <a:t>AVR </a:t>
            </a:r>
            <a:r>
              <a:rPr sz="650" spc="25" dirty="0">
                <a:latin typeface="Microsoft Sans Serif"/>
                <a:cs typeface="Microsoft Sans Serif"/>
              </a:rPr>
              <a:t>proporciona amortiguación </a:t>
            </a:r>
            <a:r>
              <a:rPr sz="650" spc="15" dirty="0">
                <a:latin typeface="Microsoft Sans Serif"/>
                <a:cs typeface="Microsoft Sans Serif"/>
              </a:rPr>
              <a:t>positiva </a:t>
            </a:r>
            <a:r>
              <a:rPr sz="650" spc="20" dirty="0">
                <a:latin typeface="Microsoft Sans Serif"/>
                <a:cs typeface="Microsoft Sans Serif"/>
              </a:rPr>
              <a:t>cuando </a:t>
            </a:r>
            <a:r>
              <a:rPr sz="650" spc="25" dirty="0">
                <a:latin typeface="Microsoft Sans Serif"/>
                <a:cs typeface="Microsoft Sans Serif"/>
              </a:rPr>
              <a:t>ocurren </a:t>
            </a:r>
            <a:r>
              <a:rPr sz="650" spc="30" dirty="0">
                <a:latin typeface="Microsoft Sans Serif"/>
                <a:cs typeface="Microsoft Sans Serif"/>
              </a:rPr>
              <a:t> </a:t>
            </a:r>
            <a:r>
              <a:rPr sz="650" spc="5" dirty="0">
                <a:latin typeface="Microsoft Sans Serif"/>
                <a:cs typeface="Microsoft Sans Serif"/>
              </a:rPr>
              <a:t>oscilaciones</a:t>
            </a:r>
            <a:r>
              <a:rPr sz="650" spc="-5" dirty="0">
                <a:latin typeface="Microsoft Sans Serif"/>
                <a:cs typeface="Microsoft Sans Serif"/>
              </a:rPr>
              <a:t> </a:t>
            </a:r>
            <a:r>
              <a:rPr sz="650" spc="20" dirty="0">
                <a:latin typeface="Microsoft Sans Serif"/>
                <a:cs typeface="Microsoft Sans Serif"/>
              </a:rPr>
              <a:t>de</a:t>
            </a:r>
            <a:r>
              <a:rPr sz="650" spc="-5" dirty="0">
                <a:latin typeface="Microsoft Sans Serif"/>
                <a:cs typeface="Microsoft Sans Serif"/>
              </a:rPr>
              <a:t> </a:t>
            </a:r>
            <a:r>
              <a:rPr sz="650" spc="15" dirty="0">
                <a:latin typeface="Microsoft Sans Serif"/>
                <a:cs typeface="Microsoft Sans Serif"/>
              </a:rPr>
              <a:t>megavatios.</a:t>
            </a:r>
            <a:endParaRPr sz="650">
              <a:latin typeface="Microsoft Sans Serif"/>
              <a:cs typeface="Microsoft Sans Serif"/>
            </a:endParaRPr>
          </a:p>
        </p:txBody>
      </p:sp>
      <p:sp>
        <p:nvSpPr>
          <p:cNvPr id="6" name="object 6"/>
          <p:cNvSpPr txBox="1"/>
          <p:nvPr/>
        </p:nvSpPr>
        <p:spPr>
          <a:xfrm>
            <a:off x="9100216" y="606294"/>
            <a:ext cx="6534093" cy="639534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 marR="5080">
              <a:lnSpc>
                <a:spcPct val="117600"/>
              </a:lnSpc>
              <a:spcBef>
                <a:spcPts val="100"/>
              </a:spcBef>
            </a:pPr>
            <a:r>
              <a:rPr sz="850" spc="20" dirty="0">
                <a:latin typeface="Microsoft Sans Serif"/>
                <a:cs typeface="Microsoft Sans Serif"/>
              </a:rPr>
              <a:t>Comité,</a:t>
            </a:r>
            <a:r>
              <a:rPr sz="850" spc="-5" dirty="0">
                <a:latin typeface="Microsoft Sans Serif"/>
                <a:cs typeface="Microsoft Sans Serif"/>
              </a:rPr>
              <a:t> </a:t>
            </a:r>
            <a:r>
              <a:rPr sz="850" spc="5" dirty="0">
                <a:latin typeface="Microsoft Sans Serif"/>
                <a:cs typeface="Microsoft Sans Serif"/>
              </a:rPr>
              <a:t>estas</a:t>
            </a:r>
            <a:r>
              <a:rPr sz="850" dirty="0">
                <a:latin typeface="Microsoft Sans Serif"/>
                <a:cs typeface="Microsoft Sans Serif"/>
              </a:rPr>
              <a:t> </a:t>
            </a:r>
            <a:r>
              <a:rPr sz="850" spc="20" dirty="0">
                <a:latin typeface="Microsoft Sans Serif"/>
                <a:cs typeface="Microsoft Sans Serif"/>
              </a:rPr>
              <a:t>guías</a:t>
            </a:r>
            <a:r>
              <a:rPr sz="850" dirty="0">
                <a:latin typeface="Microsoft Sans Serif"/>
                <a:cs typeface="Microsoft Sans Serif"/>
              </a:rPr>
              <a:t> </a:t>
            </a:r>
            <a:r>
              <a:rPr sz="850" spc="35" dirty="0">
                <a:latin typeface="Microsoft Sans Serif"/>
                <a:cs typeface="Microsoft Sans Serif"/>
              </a:rPr>
              <a:t>proporcionan</a:t>
            </a:r>
            <a:r>
              <a:rPr sz="850" spc="-5" dirty="0">
                <a:latin typeface="Microsoft Sans Serif"/>
                <a:cs typeface="Microsoft Sans Serif"/>
              </a:rPr>
              <a:t> </a:t>
            </a:r>
            <a:r>
              <a:rPr sz="850" spc="35" dirty="0">
                <a:latin typeface="Microsoft Sans Serif"/>
                <a:cs typeface="Microsoft Sans Serif"/>
              </a:rPr>
              <a:t>una</a:t>
            </a:r>
            <a:r>
              <a:rPr sz="850" dirty="0">
                <a:latin typeface="Microsoft Sans Serif"/>
                <a:cs typeface="Microsoft Sans Serif"/>
              </a:rPr>
              <a:t> </a:t>
            </a:r>
            <a:r>
              <a:rPr sz="850" spc="40" dirty="0">
                <a:latin typeface="Microsoft Sans Serif"/>
                <a:cs typeface="Microsoft Sans Serif"/>
              </a:rPr>
              <a:t>gran</a:t>
            </a:r>
            <a:r>
              <a:rPr sz="850" dirty="0">
                <a:latin typeface="Microsoft Sans Serif"/>
                <a:cs typeface="Microsoft Sans Serif"/>
              </a:rPr>
              <a:t> </a:t>
            </a:r>
            <a:r>
              <a:rPr sz="850" spc="30" dirty="0">
                <a:latin typeface="Microsoft Sans Serif"/>
                <a:cs typeface="Microsoft Sans Serif"/>
              </a:rPr>
              <a:t>cantidad</a:t>
            </a:r>
            <a:r>
              <a:rPr sz="850" dirty="0">
                <a:latin typeface="Microsoft Sans Serif"/>
                <a:cs typeface="Microsoft Sans Serif"/>
              </a:rPr>
              <a:t> </a:t>
            </a:r>
            <a:r>
              <a:rPr sz="850" spc="25" dirty="0">
                <a:latin typeface="Microsoft Sans Serif"/>
                <a:cs typeface="Microsoft Sans Serif"/>
              </a:rPr>
              <a:t>de </a:t>
            </a:r>
            <a:r>
              <a:rPr sz="850" spc="-220" dirty="0">
                <a:latin typeface="Microsoft Sans Serif"/>
                <a:cs typeface="Microsoft Sans Serif"/>
              </a:rPr>
              <a:t> </a:t>
            </a:r>
            <a:r>
              <a:rPr sz="850" spc="35" dirty="0">
                <a:latin typeface="Microsoft Sans Serif"/>
                <a:cs typeface="Microsoft Sans Serif"/>
              </a:rPr>
              <a:t>información </a:t>
            </a:r>
            <a:r>
              <a:rPr sz="850" spc="15" dirty="0">
                <a:latin typeface="Microsoft Sans Serif"/>
                <a:cs typeface="Microsoft Sans Serif"/>
              </a:rPr>
              <a:t>técnica </a:t>
            </a:r>
            <a:r>
              <a:rPr sz="850" spc="25" dirty="0">
                <a:latin typeface="Microsoft Sans Serif"/>
                <a:cs typeface="Microsoft Sans Serif"/>
              </a:rPr>
              <a:t>sobre </a:t>
            </a:r>
            <a:r>
              <a:rPr sz="850" spc="10" dirty="0">
                <a:latin typeface="Microsoft Sans Serif"/>
                <a:cs typeface="Microsoft Sans Serif"/>
              </a:rPr>
              <a:t>la </a:t>
            </a:r>
            <a:r>
              <a:rPr sz="850" spc="30" dirty="0">
                <a:latin typeface="Microsoft Sans Serif"/>
                <a:cs typeface="Microsoft Sans Serif"/>
              </a:rPr>
              <a:t>protección </a:t>
            </a:r>
            <a:r>
              <a:rPr sz="850" spc="15" dirty="0">
                <a:latin typeface="Microsoft Sans Serif"/>
                <a:cs typeface="Microsoft Sans Serif"/>
              </a:rPr>
              <a:t>eléctrica </a:t>
            </a:r>
            <a:r>
              <a:rPr sz="850" spc="25" dirty="0">
                <a:latin typeface="Microsoft Sans Serif"/>
                <a:cs typeface="Microsoft Sans Serif"/>
              </a:rPr>
              <a:t>de </a:t>
            </a:r>
            <a:r>
              <a:rPr sz="850" spc="30" dirty="0">
                <a:latin typeface="Microsoft Sans Serif"/>
                <a:cs typeface="Microsoft Sans Serif"/>
              </a:rPr>
              <a:t> generadores</a:t>
            </a:r>
            <a:r>
              <a:rPr sz="850" spc="-10" dirty="0">
                <a:latin typeface="Microsoft Sans Serif"/>
                <a:cs typeface="Microsoft Sans Serif"/>
              </a:rPr>
              <a:t> </a:t>
            </a:r>
            <a:r>
              <a:rPr sz="850" spc="20" dirty="0">
                <a:latin typeface="Microsoft Sans Serif"/>
                <a:cs typeface="Microsoft Sans Serif"/>
              </a:rPr>
              <a:t>síncronos.</a:t>
            </a:r>
            <a:endParaRPr sz="850">
              <a:latin typeface="Microsoft Sans Serif"/>
              <a:cs typeface="Microsoft Sans Serif"/>
            </a:endParaRPr>
          </a:p>
          <a:p>
            <a:pPr marL="324485" algn="ctr">
              <a:lnSpc>
                <a:spcPct val="100000"/>
              </a:lnSpc>
              <a:spcBef>
                <a:spcPts val="700"/>
              </a:spcBef>
            </a:pPr>
            <a:r>
              <a:rPr sz="750" spc="-10" dirty="0">
                <a:latin typeface="Microsoft Sans Serif"/>
                <a:cs typeface="Microsoft Sans Serif"/>
              </a:rPr>
              <a:t>t</a:t>
            </a:r>
            <a:r>
              <a:rPr sz="600" spc="-10" dirty="0">
                <a:latin typeface="Microsoft Sans Serif"/>
                <a:cs typeface="Microsoft Sans Serif"/>
              </a:rPr>
              <a:t>CAPAZ</a:t>
            </a:r>
            <a:r>
              <a:rPr sz="750" spc="-10" dirty="0">
                <a:latin typeface="Microsoft Sans Serif"/>
                <a:cs typeface="Microsoft Sans Serif"/>
              </a:rPr>
              <a:t>I</a:t>
            </a:r>
            <a:endParaRPr sz="750">
              <a:latin typeface="Microsoft Sans Serif"/>
              <a:cs typeface="Microsoft Sans Serif"/>
            </a:endParaRPr>
          </a:p>
          <a:p>
            <a:pPr marL="250825" algn="ctr">
              <a:lnSpc>
                <a:spcPct val="100000"/>
              </a:lnSpc>
              <a:spcBef>
                <a:spcPts val="125"/>
              </a:spcBef>
            </a:pPr>
            <a:r>
              <a:rPr sz="650" spc="-25" dirty="0">
                <a:latin typeface="Microsoft Sans Serif"/>
                <a:cs typeface="Microsoft Sans Serif"/>
              </a:rPr>
              <a:t>METRO</a:t>
            </a:r>
            <a:r>
              <a:rPr sz="500" spc="-45" dirty="0">
                <a:latin typeface="Microsoft Sans Serif"/>
                <a:cs typeface="Microsoft Sans Serif"/>
              </a:rPr>
              <a:t>AJOR</a:t>
            </a:r>
            <a:r>
              <a:rPr sz="650" spc="-45" dirty="0">
                <a:latin typeface="Microsoft Sans Serif"/>
                <a:cs typeface="Microsoft Sans Serif"/>
              </a:rPr>
              <a:t>IEEEG</a:t>
            </a:r>
            <a:r>
              <a:rPr sz="500" spc="-15" dirty="0">
                <a:latin typeface="Microsoft Sans Serif"/>
                <a:cs typeface="Microsoft Sans Serif"/>
              </a:rPr>
              <a:t>GUIAS</a:t>
            </a:r>
            <a:r>
              <a:rPr sz="500" spc="-5" dirty="0">
                <a:latin typeface="Microsoft Sans Serif"/>
                <a:cs typeface="Microsoft Sans Serif"/>
              </a:rPr>
              <a:t> </a:t>
            </a:r>
            <a:r>
              <a:rPr sz="500" spc="-30" dirty="0">
                <a:latin typeface="Microsoft Sans Serif"/>
                <a:cs typeface="Microsoft Sans Serif"/>
              </a:rPr>
              <a:t>PARA</a:t>
            </a:r>
            <a:r>
              <a:rPr sz="650" spc="-80" dirty="0">
                <a:latin typeface="Microsoft Sans Serif"/>
                <a:cs typeface="Microsoft Sans Serif"/>
              </a:rPr>
              <a:t>S</a:t>
            </a:r>
            <a:r>
              <a:rPr sz="500" spc="-10" dirty="0">
                <a:latin typeface="Microsoft Sans Serif"/>
                <a:cs typeface="Microsoft Sans Serif"/>
              </a:rPr>
              <a:t>SINCRÓNICO</a:t>
            </a:r>
            <a:r>
              <a:rPr sz="650" spc="-15" dirty="0">
                <a:latin typeface="Microsoft Sans Serif"/>
                <a:cs typeface="Microsoft Sans Serif"/>
              </a:rPr>
              <a:t>GRAMO</a:t>
            </a:r>
            <a:r>
              <a:rPr sz="500" spc="-35" dirty="0">
                <a:latin typeface="Microsoft Sans Serif"/>
                <a:cs typeface="Microsoft Sans Serif"/>
              </a:rPr>
              <a:t>ENERADORES</a:t>
            </a:r>
            <a:endParaRPr sz="500">
              <a:latin typeface="Microsoft Sans Serif"/>
              <a:cs typeface="Microsoft Sans Serif"/>
            </a:endParaRPr>
          </a:p>
        </p:txBody>
      </p:sp>
      <p:sp>
        <p:nvSpPr>
          <p:cNvPr id="7" name="object 7"/>
          <p:cNvSpPr txBox="1"/>
          <p:nvPr/>
        </p:nvSpPr>
        <p:spPr>
          <a:xfrm>
            <a:off x="9100215" y="2517398"/>
            <a:ext cx="7368201" cy="111864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026160">
              <a:lnSpc>
                <a:spcPct val="100000"/>
              </a:lnSpc>
              <a:spcBef>
                <a:spcPts val="100"/>
              </a:spcBef>
            </a:pPr>
            <a:r>
              <a:rPr sz="850" spc="-10" dirty="0">
                <a:latin typeface="Microsoft Sans Serif"/>
                <a:cs typeface="Microsoft Sans Serif"/>
              </a:rPr>
              <a:t>IX.</a:t>
            </a:r>
            <a:r>
              <a:rPr sz="850" spc="-20" dirty="0">
                <a:latin typeface="Microsoft Sans Serif"/>
                <a:cs typeface="Microsoft Sans Serif"/>
              </a:rPr>
              <a:t> </a:t>
            </a:r>
            <a:r>
              <a:rPr sz="850" spc="-10" dirty="0">
                <a:latin typeface="Microsoft Sans Serif"/>
                <a:cs typeface="Microsoft Sans Serif"/>
              </a:rPr>
              <a:t>D</a:t>
            </a:r>
            <a:r>
              <a:rPr sz="700" spc="-10" dirty="0">
                <a:latin typeface="Microsoft Sans Serif"/>
                <a:cs typeface="Microsoft Sans Serif"/>
              </a:rPr>
              <a:t>EVICE</a:t>
            </a:r>
            <a:r>
              <a:rPr sz="850" spc="-10" dirty="0">
                <a:latin typeface="Microsoft Sans Serif"/>
                <a:cs typeface="Microsoft Sans Serif"/>
              </a:rPr>
              <a:t>norte</a:t>
            </a:r>
            <a:r>
              <a:rPr sz="700" spc="-10" dirty="0">
                <a:latin typeface="Microsoft Sans Serif"/>
                <a:cs typeface="Microsoft Sans Serif"/>
              </a:rPr>
              <a:t>UMBRAS</a:t>
            </a:r>
            <a:endParaRPr sz="700">
              <a:latin typeface="Microsoft Sans Serif"/>
              <a:cs typeface="Microsoft Sans Serif"/>
            </a:endParaRPr>
          </a:p>
          <a:p>
            <a:pPr marL="12700" marR="12065" indent="153670">
              <a:lnSpc>
                <a:spcPct val="143100"/>
              </a:lnSpc>
              <a:spcBef>
                <a:spcPts val="290"/>
              </a:spcBef>
            </a:pPr>
            <a:r>
              <a:rPr sz="700" spc="-5" dirty="0">
                <a:latin typeface="Microsoft Sans Serif"/>
                <a:cs typeface="Microsoft Sans Serif"/>
              </a:rPr>
              <a:t>Los</a:t>
            </a:r>
            <a:r>
              <a:rPr sz="700" dirty="0">
                <a:latin typeface="Microsoft Sans Serif"/>
                <a:cs typeface="Microsoft Sans Serif"/>
              </a:rPr>
              <a:t> </a:t>
            </a:r>
            <a:r>
              <a:rPr sz="700" spc="30" dirty="0">
                <a:latin typeface="Microsoft Sans Serif"/>
                <a:cs typeface="Microsoft Sans Serif"/>
              </a:rPr>
              <a:t>números</a:t>
            </a:r>
            <a:r>
              <a:rPr sz="700" dirty="0">
                <a:latin typeface="Microsoft Sans Serif"/>
                <a:cs typeface="Microsoft Sans Serif"/>
              </a:rPr>
              <a:t> </a:t>
            </a:r>
            <a:r>
              <a:rPr sz="700" spc="20" dirty="0">
                <a:latin typeface="Microsoft Sans Serif"/>
                <a:cs typeface="Microsoft Sans Serif"/>
              </a:rPr>
              <a:t>de</a:t>
            </a:r>
            <a:r>
              <a:rPr sz="700" dirty="0">
                <a:latin typeface="Microsoft Sans Serif"/>
                <a:cs typeface="Microsoft Sans Serif"/>
              </a:rPr>
              <a:t> </a:t>
            </a:r>
            <a:r>
              <a:rPr sz="700" spc="20" dirty="0">
                <a:latin typeface="Microsoft Sans Serif"/>
                <a:cs typeface="Microsoft Sans Serif"/>
              </a:rPr>
              <a:t>dispositivo</a:t>
            </a:r>
            <a:r>
              <a:rPr sz="700" dirty="0">
                <a:latin typeface="Microsoft Sans Serif"/>
                <a:cs typeface="Microsoft Sans Serif"/>
              </a:rPr>
              <a:t> </a:t>
            </a:r>
            <a:r>
              <a:rPr sz="700" spc="10" dirty="0">
                <a:latin typeface="Microsoft Sans Serif"/>
                <a:cs typeface="Microsoft Sans Serif"/>
              </a:rPr>
              <a:t>especifican</a:t>
            </a:r>
            <a:r>
              <a:rPr sz="700" spc="5" dirty="0">
                <a:latin typeface="Microsoft Sans Serif"/>
                <a:cs typeface="Microsoft Sans Serif"/>
              </a:rPr>
              <a:t> </a:t>
            </a:r>
            <a:r>
              <a:rPr sz="700" spc="20" dirty="0">
                <a:latin typeface="Microsoft Sans Serif"/>
                <a:cs typeface="Microsoft Sans Serif"/>
              </a:rPr>
              <a:t>de</a:t>
            </a:r>
            <a:r>
              <a:rPr sz="700" dirty="0">
                <a:latin typeface="Microsoft Sans Serif"/>
                <a:cs typeface="Microsoft Sans Serif"/>
              </a:rPr>
              <a:t> </a:t>
            </a:r>
            <a:r>
              <a:rPr sz="700" spc="30" dirty="0">
                <a:latin typeface="Microsoft Sans Serif"/>
                <a:cs typeface="Microsoft Sans Serif"/>
              </a:rPr>
              <a:t>manera</a:t>
            </a:r>
            <a:r>
              <a:rPr sz="700" dirty="0">
                <a:latin typeface="Microsoft Sans Serif"/>
                <a:cs typeface="Microsoft Sans Serif"/>
              </a:rPr>
              <a:t> </a:t>
            </a:r>
            <a:r>
              <a:rPr sz="700" spc="5" dirty="0">
                <a:latin typeface="Microsoft Sans Serif"/>
                <a:cs typeface="Microsoft Sans Serif"/>
              </a:rPr>
              <a:t>concisa</a:t>
            </a:r>
            <a:r>
              <a:rPr sz="700" dirty="0">
                <a:latin typeface="Microsoft Sans Serif"/>
                <a:cs typeface="Microsoft Sans Serif"/>
              </a:rPr>
              <a:t> </a:t>
            </a:r>
            <a:r>
              <a:rPr sz="700" spc="10" dirty="0">
                <a:latin typeface="Microsoft Sans Serif"/>
                <a:cs typeface="Microsoft Sans Serif"/>
              </a:rPr>
              <a:t>los</a:t>
            </a:r>
            <a:r>
              <a:rPr sz="700" dirty="0">
                <a:latin typeface="Microsoft Sans Serif"/>
                <a:cs typeface="Microsoft Sans Serif"/>
              </a:rPr>
              <a:t> </a:t>
            </a:r>
            <a:r>
              <a:rPr sz="700" spc="25" dirty="0">
                <a:latin typeface="Microsoft Sans Serif"/>
                <a:cs typeface="Microsoft Sans Serif"/>
              </a:rPr>
              <a:t>requisitos </a:t>
            </a:r>
            <a:r>
              <a:rPr sz="700" spc="-170" dirty="0">
                <a:latin typeface="Microsoft Sans Serif"/>
                <a:cs typeface="Microsoft Sans Serif"/>
              </a:rPr>
              <a:t> </a:t>
            </a:r>
            <a:r>
              <a:rPr sz="700" spc="20" dirty="0">
                <a:latin typeface="Microsoft Sans Serif"/>
                <a:cs typeface="Microsoft Sans Serif"/>
              </a:rPr>
              <a:t>de protección. </a:t>
            </a:r>
            <a:r>
              <a:rPr sz="700" spc="-20" dirty="0">
                <a:latin typeface="Microsoft Sans Serif"/>
                <a:cs typeface="Microsoft Sans Serif"/>
              </a:rPr>
              <a:t>A </a:t>
            </a:r>
            <a:r>
              <a:rPr sz="700" spc="10" dirty="0">
                <a:latin typeface="Microsoft Sans Serif"/>
                <a:cs typeface="Microsoft Sans Serif"/>
              </a:rPr>
              <a:t>los </a:t>
            </a:r>
            <a:r>
              <a:rPr sz="700" spc="30" dirty="0">
                <a:latin typeface="Microsoft Sans Serif"/>
                <a:cs typeface="Microsoft Sans Serif"/>
              </a:rPr>
              <a:t>números </a:t>
            </a:r>
            <a:r>
              <a:rPr sz="700" spc="20" dirty="0">
                <a:latin typeface="Microsoft Sans Serif"/>
                <a:cs typeface="Microsoft Sans Serif"/>
              </a:rPr>
              <a:t>del </a:t>
            </a:r>
            <a:r>
              <a:rPr sz="700" spc="10" dirty="0">
                <a:latin typeface="Microsoft Sans Serif"/>
                <a:cs typeface="Microsoft Sans Serif"/>
              </a:rPr>
              <a:t>1 al 100 </a:t>
            </a:r>
            <a:r>
              <a:rPr sz="700" spc="-5" dirty="0">
                <a:latin typeface="Microsoft Sans Serif"/>
                <a:cs typeface="Microsoft Sans Serif"/>
              </a:rPr>
              <a:t>se </a:t>
            </a:r>
            <a:r>
              <a:rPr sz="700" dirty="0">
                <a:latin typeface="Microsoft Sans Serif"/>
                <a:cs typeface="Microsoft Sans Serif"/>
              </a:rPr>
              <a:t>les </a:t>
            </a:r>
            <a:r>
              <a:rPr sz="700" spc="20" dirty="0">
                <a:latin typeface="Microsoft Sans Serif"/>
                <a:cs typeface="Microsoft Sans Serif"/>
              </a:rPr>
              <a:t>asignan definiciones </a:t>
            </a:r>
            <a:r>
              <a:rPr sz="700" spc="25" dirty="0">
                <a:latin typeface="Microsoft Sans Serif"/>
                <a:cs typeface="Microsoft Sans Serif"/>
              </a:rPr>
              <a:t> </a:t>
            </a:r>
            <a:r>
              <a:rPr sz="700" spc="5" dirty="0">
                <a:latin typeface="Microsoft Sans Serif"/>
                <a:cs typeface="Microsoft Sans Serif"/>
              </a:rPr>
              <a:t>específicas </a:t>
            </a:r>
            <a:r>
              <a:rPr sz="700" spc="15" dirty="0">
                <a:latin typeface="Microsoft Sans Serif"/>
                <a:cs typeface="Microsoft Sans Serif"/>
              </a:rPr>
              <a:t>[6]. Cuando </a:t>
            </a:r>
            <a:r>
              <a:rPr sz="700" spc="10" dirty="0">
                <a:latin typeface="Microsoft Sans Serif"/>
                <a:cs typeface="Microsoft Sans Serif"/>
              </a:rPr>
              <a:t>los relés </a:t>
            </a:r>
            <a:r>
              <a:rPr sz="700" spc="15" dirty="0">
                <a:latin typeface="Microsoft Sans Serif"/>
                <a:cs typeface="Microsoft Sans Serif"/>
              </a:rPr>
              <a:t>discretos </a:t>
            </a:r>
            <a:r>
              <a:rPr sz="700" spc="25" dirty="0">
                <a:latin typeface="Microsoft Sans Serif"/>
                <a:cs typeface="Microsoft Sans Serif"/>
              </a:rPr>
              <a:t>eran </a:t>
            </a:r>
            <a:r>
              <a:rPr sz="700" spc="10" dirty="0">
                <a:latin typeface="Microsoft Sans Serif"/>
                <a:cs typeface="Microsoft Sans Serif"/>
              </a:rPr>
              <a:t>el </a:t>
            </a:r>
            <a:r>
              <a:rPr sz="700" spc="25" dirty="0">
                <a:latin typeface="Microsoft Sans Serif"/>
                <a:cs typeface="Microsoft Sans Serif"/>
              </a:rPr>
              <a:t>único </a:t>
            </a:r>
            <a:r>
              <a:rPr sz="700" spc="40" dirty="0">
                <a:latin typeface="Microsoft Sans Serif"/>
                <a:cs typeface="Microsoft Sans Serif"/>
              </a:rPr>
              <a:t>método </a:t>
            </a:r>
            <a:r>
              <a:rPr sz="700" spc="20" dirty="0">
                <a:latin typeface="Microsoft Sans Serif"/>
                <a:cs typeface="Microsoft Sans Serif"/>
              </a:rPr>
              <a:t>de </a:t>
            </a:r>
            <a:r>
              <a:rPr sz="700" spc="25" dirty="0">
                <a:latin typeface="Microsoft Sans Serif"/>
                <a:cs typeface="Microsoft Sans Serif"/>
              </a:rPr>
              <a:t> </a:t>
            </a:r>
            <a:r>
              <a:rPr sz="700" spc="20" dirty="0">
                <a:latin typeface="Microsoft Sans Serif"/>
                <a:cs typeface="Microsoft Sans Serif"/>
              </a:rPr>
              <a:t>protección, </a:t>
            </a:r>
            <a:r>
              <a:rPr sz="700" spc="10" dirty="0">
                <a:latin typeface="Microsoft Sans Serif"/>
                <a:cs typeface="Microsoft Sans Serif"/>
              </a:rPr>
              <a:t>los </a:t>
            </a:r>
            <a:r>
              <a:rPr sz="700" spc="30" dirty="0">
                <a:latin typeface="Microsoft Sans Serif"/>
                <a:cs typeface="Microsoft Sans Serif"/>
              </a:rPr>
              <a:t>números </a:t>
            </a:r>
            <a:r>
              <a:rPr sz="700" spc="20" dirty="0">
                <a:latin typeface="Microsoft Sans Serif"/>
                <a:cs typeface="Microsoft Sans Serif"/>
              </a:rPr>
              <a:t>de dispositivo indicaban </a:t>
            </a:r>
            <a:r>
              <a:rPr sz="700" spc="40" dirty="0">
                <a:latin typeface="Microsoft Sans Serif"/>
                <a:cs typeface="Microsoft Sans Serif"/>
              </a:rPr>
              <a:t>un </a:t>
            </a:r>
            <a:r>
              <a:rPr sz="700" spc="20" dirty="0">
                <a:latin typeface="Microsoft Sans Serif"/>
                <a:cs typeface="Microsoft Sans Serif"/>
              </a:rPr>
              <a:t>relé de </a:t>
            </a:r>
            <a:r>
              <a:rPr sz="700" spc="25" dirty="0">
                <a:latin typeface="Microsoft Sans Serif"/>
                <a:cs typeface="Microsoft Sans Serif"/>
              </a:rPr>
              <a:t>protección </a:t>
            </a:r>
            <a:r>
              <a:rPr sz="700" spc="30" dirty="0">
                <a:latin typeface="Microsoft Sans Serif"/>
                <a:cs typeface="Microsoft Sans Serif"/>
              </a:rPr>
              <a:t> </a:t>
            </a:r>
            <a:r>
              <a:rPr sz="700" spc="10" dirty="0">
                <a:latin typeface="Microsoft Sans Serif"/>
                <a:cs typeface="Microsoft Sans Serif"/>
              </a:rPr>
              <a:t>específico. </a:t>
            </a:r>
            <a:r>
              <a:rPr sz="700" dirty="0">
                <a:latin typeface="Microsoft Sans Serif"/>
                <a:cs typeface="Microsoft Sans Serif"/>
              </a:rPr>
              <a:t>Con </a:t>
            </a:r>
            <a:r>
              <a:rPr sz="700" spc="10" dirty="0">
                <a:latin typeface="Microsoft Sans Serif"/>
                <a:cs typeface="Microsoft Sans Serif"/>
              </a:rPr>
              <a:t>la </a:t>
            </a:r>
            <a:r>
              <a:rPr sz="700" spc="15" dirty="0">
                <a:latin typeface="Microsoft Sans Serif"/>
                <a:cs typeface="Microsoft Sans Serif"/>
              </a:rPr>
              <a:t>llegada </a:t>
            </a:r>
            <a:r>
              <a:rPr sz="700" spc="20" dirty="0">
                <a:latin typeface="Microsoft Sans Serif"/>
                <a:cs typeface="Microsoft Sans Serif"/>
              </a:rPr>
              <a:t>de </a:t>
            </a:r>
            <a:r>
              <a:rPr sz="700" spc="10" dirty="0">
                <a:latin typeface="Microsoft Sans Serif"/>
                <a:cs typeface="Microsoft Sans Serif"/>
              </a:rPr>
              <a:t>los relés </a:t>
            </a:r>
            <a:r>
              <a:rPr sz="700" spc="30" dirty="0">
                <a:latin typeface="Microsoft Sans Serif"/>
                <a:cs typeface="Microsoft Sans Serif"/>
              </a:rPr>
              <a:t>multifunción, </a:t>
            </a:r>
            <a:r>
              <a:rPr sz="700" spc="10" dirty="0">
                <a:latin typeface="Microsoft Sans Serif"/>
                <a:cs typeface="Microsoft Sans Serif"/>
              </a:rPr>
              <a:t>estos </a:t>
            </a:r>
            <a:r>
              <a:rPr sz="700" spc="30" dirty="0">
                <a:latin typeface="Microsoft Sans Serif"/>
                <a:cs typeface="Microsoft Sans Serif"/>
              </a:rPr>
              <a:t>números </a:t>
            </a:r>
            <a:r>
              <a:rPr sz="700" spc="25" dirty="0">
                <a:latin typeface="Microsoft Sans Serif"/>
                <a:cs typeface="Microsoft Sans Serif"/>
              </a:rPr>
              <a:t>ahora </a:t>
            </a:r>
            <a:r>
              <a:rPr sz="700" spc="30" dirty="0">
                <a:latin typeface="Microsoft Sans Serif"/>
                <a:cs typeface="Microsoft Sans Serif"/>
              </a:rPr>
              <a:t> </a:t>
            </a:r>
            <a:r>
              <a:rPr sz="700" spc="20" dirty="0">
                <a:latin typeface="Microsoft Sans Serif"/>
                <a:cs typeface="Microsoft Sans Serif"/>
              </a:rPr>
              <a:t>describen</a:t>
            </a:r>
            <a:r>
              <a:rPr sz="700" spc="-5" dirty="0">
                <a:latin typeface="Microsoft Sans Serif"/>
                <a:cs typeface="Microsoft Sans Serif"/>
              </a:rPr>
              <a:t> </a:t>
            </a:r>
            <a:r>
              <a:rPr sz="700" dirty="0">
                <a:latin typeface="Microsoft Sans Serif"/>
                <a:cs typeface="Microsoft Sans Serif"/>
              </a:rPr>
              <a:t>las</a:t>
            </a:r>
            <a:r>
              <a:rPr sz="700" spc="-5" dirty="0">
                <a:latin typeface="Microsoft Sans Serif"/>
                <a:cs typeface="Microsoft Sans Serif"/>
              </a:rPr>
              <a:t> </a:t>
            </a:r>
            <a:r>
              <a:rPr sz="700" spc="20" dirty="0">
                <a:latin typeface="Microsoft Sans Serif"/>
                <a:cs typeface="Microsoft Sans Serif"/>
              </a:rPr>
              <a:t>funciones</a:t>
            </a:r>
            <a:r>
              <a:rPr sz="700" spc="-5" dirty="0">
                <a:latin typeface="Microsoft Sans Serif"/>
                <a:cs typeface="Microsoft Sans Serif"/>
              </a:rPr>
              <a:t> </a:t>
            </a:r>
            <a:r>
              <a:rPr sz="700" spc="35" dirty="0">
                <a:latin typeface="Microsoft Sans Serif"/>
                <a:cs typeface="Microsoft Sans Serif"/>
              </a:rPr>
              <a:t>dentro</a:t>
            </a:r>
            <a:r>
              <a:rPr sz="700" spc="-5" dirty="0">
                <a:latin typeface="Microsoft Sans Serif"/>
                <a:cs typeface="Microsoft Sans Serif"/>
              </a:rPr>
              <a:t> </a:t>
            </a:r>
            <a:r>
              <a:rPr sz="700" spc="20" dirty="0">
                <a:latin typeface="Microsoft Sans Serif"/>
                <a:cs typeface="Microsoft Sans Serif"/>
              </a:rPr>
              <a:t>de</a:t>
            </a:r>
            <a:r>
              <a:rPr sz="700" spc="-5" dirty="0">
                <a:latin typeface="Microsoft Sans Serif"/>
                <a:cs typeface="Microsoft Sans Serif"/>
              </a:rPr>
              <a:t> </a:t>
            </a:r>
            <a:r>
              <a:rPr sz="700" spc="15" dirty="0">
                <a:latin typeface="Microsoft Sans Serif"/>
                <a:cs typeface="Microsoft Sans Serif"/>
              </a:rPr>
              <a:t>dichos</a:t>
            </a:r>
            <a:r>
              <a:rPr sz="700" spc="-5" dirty="0">
                <a:latin typeface="Microsoft Sans Serif"/>
                <a:cs typeface="Microsoft Sans Serif"/>
              </a:rPr>
              <a:t> </a:t>
            </a:r>
            <a:r>
              <a:rPr sz="700" spc="10" dirty="0">
                <a:latin typeface="Microsoft Sans Serif"/>
                <a:cs typeface="Microsoft Sans Serif"/>
              </a:rPr>
              <a:t>relés.</a:t>
            </a:r>
            <a:endParaRPr sz="700">
              <a:latin typeface="Microsoft Sans Serif"/>
              <a:cs typeface="Microsoft Sans Serif"/>
            </a:endParaRPr>
          </a:p>
          <a:p>
            <a:pPr marL="12700" marR="5080" indent="153670">
              <a:lnSpc>
                <a:spcPts val="1200"/>
              </a:lnSpc>
              <a:spcBef>
                <a:spcPts val="90"/>
              </a:spcBef>
            </a:pPr>
            <a:r>
              <a:rPr sz="650" spc="-10" dirty="0">
                <a:latin typeface="Microsoft Sans Serif"/>
                <a:cs typeface="Microsoft Sans Serif"/>
              </a:rPr>
              <a:t>La</a:t>
            </a:r>
            <a:r>
              <a:rPr sz="650" spc="-5" dirty="0">
                <a:latin typeface="Microsoft Sans Serif"/>
                <a:cs typeface="Microsoft Sans Serif"/>
              </a:rPr>
              <a:t> Fig.</a:t>
            </a:r>
            <a:r>
              <a:rPr sz="650" dirty="0">
                <a:latin typeface="Microsoft Sans Serif"/>
                <a:cs typeface="Microsoft Sans Serif"/>
              </a:rPr>
              <a:t> </a:t>
            </a:r>
            <a:r>
              <a:rPr sz="650" spc="10" dirty="0">
                <a:latin typeface="Microsoft Sans Serif"/>
                <a:cs typeface="Microsoft Sans Serif"/>
              </a:rPr>
              <a:t>17</a:t>
            </a:r>
            <a:r>
              <a:rPr sz="650" dirty="0">
                <a:latin typeface="Microsoft Sans Serif"/>
                <a:cs typeface="Microsoft Sans Serif"/>
              </a:rPr>
              <a:t> </a:t>
            </a:r>
            <a:r>
              <a:rPr sz="650" spc="25" dirty="0">
                <a:latin typeface="Microsoft Sans Serif"/>
                <a:cs typeface="Microsoft Sans Serif"/>
              </a:rPr>
              <a:t>ilustra</a:t>
            </a:r>
            <a:r>
              <a:rPr sz="650" dirty="0">
                <a:latin typeface="Microsoft Sans Serif"/>
                <a:cs typeface="Microsoft Sans Serif"/>
              </a:rPr>
              <a:t> </a:t>
            </a:r>
            <a:r>
              <a:rPr sz="650" spc="25" dirty="0">
                <a:latin typeface="Microsoft Sans Serif"/>
                <a:cs typeface="Microsoft Sans Serif"/>
              </a:rPr>
              <a:t>cómo</a:t>
            </a:r>
            <a:r>
              <a:rPr sz="650" dirty="0">
                <a:latin typeface="Microsoft Sans Serif"/>
                <a:cs typeface="Microsoft Sans Serif"/>
              </a:rPr>
              <a:t> </a:t>
            </a:r>
            <a:r>
              <a:rPr sz="650" spc="-5" dirty="0">
                <a:latin typeface="Microsoft Sans Serif"/>
                <a:cs typeface="Microsoft Sans Serif"/>
              </a:rPr>
              <a:t>se</a:t>
            </a:r>
            <a:r>
              <a:rPr sz="650" dirty="0">
                <a:latin typeface="Microsoft Sans Serif"/>
                <a:cs typeface="Microsoft Sans Serif"/>
              </a:rPr>
              <a:t> </a:t>
            </a:r>
            <a:r>
              <a:rPr sz="650" spc="15" dirty="0">
                <a:latin typeface="Microsoft Sans Serif"/>
                <a:cs typeface="Microsoft Sans Serif"/>
              </a:rPr>
              <a:t>usan</a:t>
            </a:r>
            <a:r>
              <a:rPr sz="650" dirty="0">
                <a:latin typeface="Microsoft Sans Serif"/>
                <a:cs typeface="Microsoft Sans Serif"/>
              </a:rPr>
              <a:t> </a:t>
            </a:r>
            <a:r>
              <a:rPr sz="650" spc="30" dirty="0">
                <a:latin typeface="Microsoft Sans Serif"/>
                <a:cs typeface="Microsoft Sans Serif"/>
              </a:rPr>
              <a:t>comúnmente</a:t>
            </a:r>
            <a:r>
              <a:rPr sz="650" dirty="0">
                <a:latin typeface="Microsoft Sans Serif"/>
                <a:cs typeface="Microsoft Sans Serif"/>
              </a:rPr>
              <a:t> </a:t>
            </a:r>
            <a:r>
              <a:rPr sz="650" spc="20" dirty="0">
                <a:latin typeface="Microsoft Sans Serif"/>
                <a:cs typeface="Microsoft Sans Serif"/>
              </a:rPr>
              <a:t>algunos</a:t>
            </a:r>
            <a:r>
              <a:rPr sz="650" dirty="0">
                <a:latin typeface="Microsoft Sans Serif"/>
                <a:cs typeface="Microsoft Sans Serif"/>
              </a:rPr>
              <a:t> </a:t>
            </a:r>
            <a:r>
              <a:rPr sz="650" spc="30" dirty="0">
                <a:latin typeface="Microsoft Sans Serif"/>
                <a:cs typeface="Microsoft Sans Serif"/>
              </a:rPr>
              <a:t>números</a:t>
            </a:r>
            <a:r>
              <a:rPr sz="650" spc="-5" dirty="0">
                <a:latin typeface="Microsoft Sans Serif"/>
                <a:cs typeface="Microsoft Sans Serif"/>
              </a:rPr>
              <a:t> </a:t>
            </a:r>
            <a:r>
              <a:rPr sz="650" spc="20" dirty="0">
                <a:latin typeface="Microsoft Sans Serif"/>
                <a:cs typeface="Microsoft Sans Serif"/>
              </a:rPr>
              <a:t>de</a:t>
            </a:r>
            <a:r>
              <a:rPr sz="650" dirty="0">
                <a:latin typeface="Microsoft Sans Serif"/>
                <a:cs typeface="Microsoft Sans Serif"/>
              </a:rPr>
              <a:t> </a:t>
            </a:r>
            <a:r>
              <a:rPr sz="650" spc="15" dirty="0">
                <a:latin typeface="Microsoft Sans Serif"/>
                <a:cs typeface="Microsoft Sans Serif"/>
              </a:rPr>
              <a:t>dispositivos </a:t>
            </a:r>
            <a:r>
              <a:rPr sz="650" spc="-155" dirty="0">
                <a:latin typeface="Microsoft Sans Serif"/>
                <a:cs typeface="Microsoft Sans Serif"/>
              </a:rPr>
              <a:t> </a:t>
            </a:r>
            <a:r>
              <a:rPr sz="650" spc="20" dirty="0">
                <a:latin typeface="Microsoft Sans Serif"/>
                <a:cs typeface="Microsoft Sans Serif"/>
              </a:rPr>
              <a:t>para </a:t>
            </a:r>
            <a:r>
              <a:rPr sz="650" spc="25" dirty="0">
                <a:latin typeface="Microsoft Sans Serif"/>
                <a:cs typeface="Microsoft Sans Serif"/>
              </a:rPr>
              <a:t>comunicar </a:t>
            </a:r>
            <a:r>
              <a:rPr sz="650" dirty="0">
                <a:latin typeface="Microsoft Sans Serif"/>
                <a:cs typeface="Microsoft Sans Serif"/>
              </a:rPr>
              <a:t>las </a:t>
            </a:r>
            <a:r>
              <a:rPr sz="650" spc="20" dirty="0">
                <a:latin typeface="Microsoft Sans Serif"/>
                <a:cs typeface="Microsoft Sans Serif"/>
              </a:rPr>
              <a:t>funciones de protección del </a:t>
            </a:r>
            <a:r>
              <a:rPr sz="650" spc="25" dirty="0">
                <a:latin typeface="Microsoft Sans Serif"/>
                <a:cs typeface="Microsoft Sans Serif"/>
              </a:rPr>
              <a:t>generador. </a:t>
            </a:r>
            <a:r>
              <a:rPr sz="650" spc="-10" dirty="0">
                <a:latin typeface="Microsoft Sans Serif"/>
                <a:cs typeface="Microsoft Sans Serif"/>
              </a:rPr>
              <a:t>La </a:t>
            </a:r>
            <a:r>
              <a:rPr sz="650" spc="5" dirty="0">
                <a:latin typeface="Microsoft Sans Serif"/>
                <a:cs typeface="Microsoft Sans Serif"/>
              </a:rPr>
              <a:t>Tabla </a:t>
            </a:r>
            <a:r>
              <a:rPr sz="650" spc="35" dirty="0">
                <a:latin typeface="Microsoft Sans Serif"/>
                <a:cs typeface="Microsoft Sans Serif"/>
              </a:rPr>
              <a:t>II </a:t>
            </a:r>
            <a:r>
              <a:rPr sz="650" spc="30" dirty="0">
                <a:latin typeface="Microsoft Sans Serif"/>
                <a:cs typeface="Microsoft Sans Serif"/>
              </a:rPr>
              <a:t>enumera </a:t>
            </a:r>
            <a:r>
              <a:rPr sz="650" spc="35" dirty="0">
                <a:latin typeface="Microsoft Sans Serif"/>
                <a:cs typeface="Microsoft Sans Serif"/>
              </a:rPr>
              <a:t> </a:t>
            </a:r>
            <a:r>
              <a:rPr sz="650" spc="10" dirty="0">
                <a:latin typeface="Microsoft Sans Serif"/>
                <a:cs typeface="Microsoft Sans Serif"/>
              </a:rPr>
              <a:t>los </a:t>
            </a:r>
            <a:r>
              <a:rPr sz="650" spc="30" dirty="0">
                <a:latin typeface="Microsoft Sans Serif"/>
                <a:cs typeface="Microsoft Sans Serif"/>
              </a:rPr>
              <a:t>números </a:t>
            </a:r>
            <a:r>
              <a:rPr sz="650" spc="20" dirty="0">
                <a:latin typeface="Microsoft Sans Serif"/>
                <a:cs typeface="Microsoft Sans Serif"/>
              </a:rPr>
              <a:t>de dispositivo </a:t>
            </a:r>
            <a:r>
              <a:rPr sz="650" spc="5" dirty="0">
                <a:latin typeface="Microsoft Sans Serif"/>
                <a:cs typeface="Microsoft Sans Serif"/>
              </a:rPr>
              <a:t>y </a:t>
            </a:r>
            <a:r>
              <a:rPr sz="650" dirty="0">
                <a:latin typeface="Microsoft Sans Serif"/>
                <a:cs typeface="Microsoft Sans Serif"/>
              </a:rPr>
              <a:t>sus </a:t>
            </a:r>
            <a:r>
              <a:rPr sz="650" spc="20" dirty="0">
                <a:latin typeface="Microsoft Sans Serif"/>
                <a:cs typeface="Microsoft Sans Serif"/>
              </a:rPr>
              <a:t>funciones </a:t>
            </a:r>
            <a:r>
              <a:rPr sz="650" spc="5" dirty="0">
                <a:latin typeface="Microsoft Sans Serif"/>
                <a:cs typeface="Microsoft Sans Serif"/>
              </a:rPr>
              <a:t>asociadas </a:t>
            </a:r>
            <a:r>
              <a:rPr sz="650" spc="25" dirty="0">
                <a:latin typeface="Microsoft Sans Serif"/>
                <a:cs typeface="Microsoft Sans Serif"/>
              </a:rPr>
              <a:t>que </a:t>
            </a:r>
            <a:r>
              <a:rPr sz="650" spc="-5" dirty="0">
                <a:latin typeface="Microsoft Sans Serif"/>
                <a:cs typeface="Microsoft Sans Serif"/>
              </a:rPr>
              <a:t>se </a:t>
            </a:r>
            <a:r>
              <a:rPr sz="650" spc="20" dirty="0">
                <a:latin typeface="Microsoft Sans Serif"/>
                <a:cs typeface="Microsoft Sans Serif"/>
              </a:rPr>
              <a:t>utilizan para </a:t>
            </a:r>
            <a:r>
              <a:rPr sz="650" spc="10" dirty="0">
                <a:latin typeface="Microsoft Sans Serif"/>
                <a:cs typeface="Microsoft Sans Serif"/>
              </a:rPr>
              <a:t>la </a:t>
            </a:r>
            <a:r>
              <a:rPr sz="650" spc="15" dirty="0">
                <a:latin typeface="Microsoft Sans Serif"/>
                <a:cs typeface="Microsoft Sans Serif"/>
              </a:rPr>
              <a:t> </a:t>
            </a:r>
            <a:r>
              <a:rPr sz="650" spc="20" dirty="0">
                <a:latin typeface="Microsoft Sans Serif"/>
                <a:cs typeface="Microsoft Sans Serif"/>
              </a:rPr>
              <a:t>protección del </a:t>
            </a:r>
            <a:r>
              <a:rPr sz="650" spc="25" dirty="0">
                <a:latin typeface="Microsoft Sans Serif"/>
                <a:cs typeface="Microsoft Sans Serif"/>
              </a:rPr>
              <a:t>generador. </a:t>
            </a:r>
            <a:r>
              <a:rPr sz="650" spc="-20" dirty="0">
                <a:latin typeface="Microsoft Sans Serif"/>
                <a:cs typeface="Microsoft Sans Serif"/>
              </a:rPr>
              <a:t>A </a:t>
            </a:r>
            <a:r>
              <a:rPr sz="650" spc="25" dirty="0">
                <a:latin typeface="Microsoft Sans Serif"/>
                <a:cs typeface="Microsoft Sans Serif"/>
              </a:rPr>
              <a:t>lo largo </a:t>
            </a:r>
            <a:r>
              <a:rPr sz="650" spc="20" dirty="0">
                <a:latin typeface="Microsoft Sans Serif"/>
                <a:cs typeface="Microsoft Sans Serif"/>
              </a:rPr>
              <a:t>del </a:t>
            </a:r>
            <a:r>
              <a:rPr sz="650" spc="30" dirty="0">
                <a:latin typeface="Microsoft Sans Serif"/>
                <a:cs typeface="Microsoft Sans Serif"/>
              </a:rPr>
              <a:t>tutorial </a:t>
            </a:r>
            <a:r>
              <a:rPr sz="650" spc="-5" dirty="0">
                <a:latin typeface="Microsoft Sans Serif"/>
                <a:cs typeface="Microsoft Sans Serif"/>
              </a:rPr>
              <a:t>se </a:t>
            </a:r>
            <a:r>
              <a:rPr sz="650" spc="5" dirty="0">
                <a:latin typeface="Microsoft Sans Serif"/>
                <a:cs typeface="Microsoft Sans Serif"/>
              </a:rPr>
              <a:t>hace </a:t>
            </a:r>
            <a:r>
              <a:rPr sz="650" spc="20" dirty="0">
                <a:latin typeface="Microsoft Sans Serif"/>
                <a:cs typeface="Microsoft Sans Serif"/>
              </a:rPr>
              <a:t>referencia </a:t>
            </a:r>
            <a:r>
              <a:rPr sz="650" dirty="0">
                <a:latin typeface="Microsoft Sans Serif"/>
                <a:cs typeface="Microsoft Sans Serif"/>
              </a:rPr>
              <a:t>a las </a:t>
            </a:r>
            <a:r>
              <a:rPr sz="650" spc="5" dirty="0">
                <a:latin typeface="Microsoft Sans Serif"/>
                <a:cs typeface="Microsoft Sans Serif"/>
              </a:rPr>
              <a:t> </a:t>
            </a:r>
            <a:r>
              <a:rPr sz="650" spc="15" dirty="0">
                <a:latin typeface="Microsoft Sans Serif"/>
                <a:cs typeface="Microsoft Sans Serif"/>
              </a:rPr>
              <a:t>designaciones </a:t>
            </a:r>
            <a:r>
              <a:rPr sz="650" spc="20" dirty="0">
                <a:latin typeface="Microsoft Sans Serif"/>
                <a:cs typeface="Microsoft Sans Serif"/>
              </a:rPr>
              <a:t>de </a:t>
            </a:r>
            <a:r>
              <a:rPr sz="650" spc="30" dirty="0">
                <a:latin typeface="Microsoft Sans Serif"/>
                <a:cs typeface="Microsoft Sans Serif"/>
              </a:rPr>
              <a:t>números </a:t>
            </a:r>
            <a:r>
              <a:rPr sz="650" spc="20" dirty="0">
                <a:latin typeface="Microsoft Sans Serif"/>
                <a:cs typeface="Microsoft Sans Serif"/>
              </a:rPr>
              <a:t>de </a:t>
            </a:r>
            <a:r>
              <a:rPr sz="650" spc="15" dirty="0">
                <a:latin typeface="Microsoft Sans Serif"/>
                <a:cs typeface="Microsoft Sans Serif"/>
              </a:rPr>
              <a:t>dispositivos, </a:t>
            </a:r>
            <a:r>
              <a:rPr sz="650" spc="40" dirty="0">
                <a:latin typeface="Microsoft Sans Serif"/>
                <a:cs typeface="Microsoft Sans Serif"/>
              </a:rPr>
              <a:t>por </a:t>
            </a:r>
            <a:r>
              <a:rPr sz="650" spc="25" dirty="0">
                <a:latin typeface="Microsoft Sans Serif"/>
                <a:cs typeface="Microsoft Sans Serif"/>
              </a:rPr>
              <a:t>lo que </a:t>
            </a:r>
            <a:r>
              <a:rPr sz="650" spc="10" dirty="0">
                <a:latin typeface="Microsoft Sans Serif"/>
                <a:cs typeface="Microsoft Sans Serif"/>
              </a:rPr>
              <a:t>esta </a:t>
            </a:r>
            <a:r>
              <a:rPr sz="650" spc="15" dirty="0">
                <a:latin typeface="Microsoft Sans Serif"/>
                <a:cs typeface="Microsoft Sans Serif"/>
              </a:rPr>
              <a:t>lista </a:t>
            </a:r>
            <a:r>
              <a:rPr sz="650" spc="25" dirty="0">
                <a:latin typeface="Microsoft Sans Serif"/>
                <a:cs typeface="Microsoft Sans Serif"/>
              </a:rPr>
              <a:t>proporciona una </a:t>
            </a:r>
            <a:r>
              <a:rPr sz="650" spc="30" dirty="0">
                <a:latin typeface="Microsoft Sans Serif"/>
                <a:cs typeface="Microsoft Sans Serif"/>
              </a:rPr>
              <a:t> </a:t>
            </a:r>
            <a:r>
              <a:rPr sz="650" spc="20" dirty="0">
                <a:latin typeface="Microsoft Sans Serif"/>
                <a:cs typeface="Microsoft Sans Serif"/>
              </a:rPr>
              <a:t>referencia </a:t>
            </a:r>
            <a:r>
              <a:rPr sz="650" spc="25" dirty="0">
                <a:latin typeface="Microsoft Sans Serif"/>
                <a:cs typeface="Microsoft Sans Serif"/>
              </a:rPr>
              <a:t>útil. </a:t>
            </a:r>
            <a:r>
              <a:rPr sz="650" spc="-15" dirty="0">
                <a:latin typeface="Microsoft Sans Serif"/>
                <a:cs typeface="Microsoft Sans Serif"/>
              </a:rPr>
              <a:t>Las </a:t>
            </a:r>
            <a:r>
              <a:rPr sz="650" spc="15" dirty="0">
                <a:latin typeface="Microsoft Sans Serif"/>
                <a:cs typeface="Microsoft Sans Serif"/>
              </a:rPr>
              <a:t>definiciones </a:t>
            </a:r>
            <a:r>
              <a:rPr sz="650" spc="25" dirty="0">
                <a:latin typeface="Microsoft Sans Serif"/>
                <a:cs typeface="Microsoft Sans Serif"/>
              </a:rPr>
              <a:t>proporcionadas </a:t>
            </a:r>
            <a:r>
              <a:rPr sz="650" spc="20" dirty="0">
                <a:latin typeface="Microsoft Sans Serif"/>
                <a:cs typeface="Microsoft Sans Serif"/>
              </a:rPr>
              <a:t>para </a:t>
            </a:r>
            <a:r>
              <a:rPr sz="650" spc="5" dirty="0">
                <a:latin typeface="Microsoft Sans Serif"/>
                <a:cs typeface="Microsoft Sans Serif"/>
              </a:rPr>
              <a:t>cada </a:t>
            </a:r>
            <a:r>
              <a:rPr sz="650" spc="35" dirty="0">
                <a:latin typeface="Microsoft Sans Serif"/>
                <a:cs typeface="Microsoft Sans Serif"/>
              </a:rPr>
              <a:t>número </a:t>
            </a:r>
            <a:r>
              <a:rPr sz="650" spc="-5" dirty="0">
                <a:latin typeface="Microsoft Sans Serif"/>
                <a:cs typeface="Microsoft Sans Serif"/>
              </a:rPr>
              <a:t>se </a:t>
            </a:r>
            <a:r>
              <a:rPr sz="650" spc="20" dirty="0">
                <a:latin typeface="Microsoft Sans Serif"/>
                <a:cs typeface="Microsoft Sans Serif"/>
              </a:rPr>
              <a:t>relacionan </a:t>
            </a:r>
            <a:r>
              <a:rPr sz="650" spc="25" dirty="0">
                <a:latin typeface="Microsoft Sans Serif"/>
                <a:cs typeface="Microsoft Sans Serif"/>
              </a:rPr>
              <a:t> </a:t>
            </a:r>
            <a:r>
              <a:rPr sz="650" spc="15" dirty="0">
                <a:latin typeface="Microsoft Sans Serif"/>
                <a:cs typeface="Microsoft Sans Serif"/>
              </a:rPr>
              <a:t>con</a:t>
            </a:r>
            <a:r>
              <a:rPr sz="650" spc="-5" dirty="0">
                <a:latin typeface="Microsoft Sans Serif"/>
                <a:cs typeface="Microsoft Sans Serif"/>
              </a:rPr>
              <a:t> </a:t>
            </a:r>
            <a:r>
              <a:rPr sz="650" spc="10" dirty="0">
                <a:latin typeface="Microsoft Sans Serif"/>
                <a:cs typeface="Microsoft Sans Serif"/>
              </a:rPr>
              <a:t>su</a:t>
            </a:r>
            <a:r>
              <a:rPr sz="650" spc="-5" dirty="0">
                <a:latin typeface="Microsoft Sans Serif"/>
                <a:cs typeface="Microsoft Sans Serif"/>
              </a:rPr>
              <a:t> </a:t>
            </a:r>
            <a:r>
              <a:rPr sz="650" spc="10" dirty="0">
                <a:latin typeface="Microsoft Sans Serif"/>
                <a:cs typeface="Microsoft Sans Serif"/>
              </a:rPr>
              <a:t>aplicación</a:t>
            </a:r>
            <a:r>
              <a:rPr sz="650" spc="-5" dirty="0">
                <a:latin typeface="Microsoft Sans Serif"/>
                <a:cs typeface="Microsoft Sans Serif"/>
              </a:rPr>
              <a:t> </a:t>
            </a:r>
            <a:r>
              <a:rPr sz="650" spc="20" dirty="0">
                <a:latin typeface="Microsoft Sans Serif"/>
                <a:cs typeface="Microsoft Sans Serif"/>
              </a:rPr>
              <a:t>en</a:t>
            </a:r>
            <a:r>
              <a:rPr sz="650" spc="-5" dirty="0">
                <a:latin typeface="Microsoft Sans Serif"/>
                <a:cs typeface="Microsoft Sans Serif"/>
              </a:rPr>
              <a:t> </a:t>
            </a:r>
            <a:r>
              <a:rPr sz="650" spc="10" dirty="0">
                <a:latin typeface="Microsoft Sans Serif"/>
                <a:cs typeface="Microsoft Sans Serif"/>
              </a:rPr>
              <a:t>la</a:t>
            </a:r>
            <a:r>
              <a:rPr sz="650" spc="-5" dirty="0">
                <a:latin typeface="Microsoft Sans Serif"/>
                <a:cs typeface="Microsoft Sans Serif"/>
              </a:rPr>
              <a:t> </a:t>
            </a:r>
            <a:r>
              <a:rPr sz="650" spc="20" dirty="0">
                <a:latin typeface="Microsoft Sans Serif"/>
                <a:cs typeface="Microsoft Sans Serif"/>
              </a:rPr>
              <a:t>protección</a:t>
            </a:r>
            <a:r>
              <a:rPr sz="650" spc="-5" dirty="0">
                <a:latin typeface="Microsoft Sans Serif"/>
                <a:cs typeface="Microsoft Sans Serif"/>
              </a:rPr>
              <a:t> </a:t>
            </a:r>
            <a:r>
              <a:rPr sz="650" spc="20" dirty="0">
                <a:latin typeface="Microsoft Sans Serif"/>
                <a:cs typeface="Microsoft Sans Serif"/>
              </a:rPr>
              <a:t>de</a:t>
            </a:r>
            <a:r>
              <a:rPr sz="650" spc="-5" dirty="0">
                <a:latin typeface="Microsoft Sans Serif"/>
                <a:cs typeface="Microsoft Sans Serif"/>
              </a:rPr>
              <a:t> </a:t>
            </a:r>
            <a:r>
              <a:rPr sz="650" spc="20" dirty="0">
                <a:latin typeface="Microsoft Sans Serif"/>
                <a:cs typeface="Microsoft Sans Serif"/>
              </a:rPr>
              <a:t>generadores.</a:t>
            </a:r>
            <a:endParaRPr sz="650">
              <a:latin typeface="Microsoft Sans Serif"/>
              <a:cs typeface="Microsoft Sans Serif"/>
            </a:endParaRPr>
          </a:p>
        </p:txBody>
      </p:sp>
      <p:sp>
        <p:nvSpPr>
          <p:cNvPr id="8" name="object 8"/>
          <p:cNvSpPr txBox="1"/>
          <p:nvPr/>
        </p:nvSpPr>
        <p:spPr>
          <a:xfrm>
            <a:off x="1415216" y="3951633"/>
            <a:ext cx="7406182" cy="557076"/>
          </a:xfrm>
          <a:prstGeom prst="rect">
            <a:avLst/>
          </a:prstGeom>
        </p:spPr>
        <p:txBody>
          <a:bodyPr vert="horz" wrap="square" lIns="0" tIns="84455" rIns="0" bIns="0" rtlCol="0">
            <a:spAutoFit/>
          </a:bodyPr>
          <a:lstStyle/>
          <a:p>
            <a:pPr marL="767080">
              <a:lnSpc>
                <a:spcPct val="100000"/>
              </a:lnSpc>
              <a:spcBef>
                <a:spcPts val="665"/>
              </a:spcBef>
            </a:pPr>
            <a:r>
              <a:rPr sz="800" spc="15" dirty="0">
                <a:latin typeface="Microsoft Sans Serif"/>
                <a:cs typeface="Microsoft Sans Serif"/>
              </a:rPr>
              <a:t>VIII.</a:t>
            </a:r>
            <a:r>
              <a:rPr sz="800" spc="-5" dirty="0">
                <a:latin typeface="Microsoft Sans Serif"/>
                <a:cs typeface="Microsoft Sans Serif"/>
              </a:rPr>
              <a:t> </a:t>
            </a:r>
            <a:r>
              <a:rPr sz="800" spc="-55" dirty="0">
                <a:latin typeface="Microsoft Sans Serif"/>
                <a:cs typeface="Microsoft Sans Serif"/>
              </a:rPr>
              <a:t>IEEE</a:t>
            </a:r>
            <a:r>
              <a:rPr sz="800" spc="-5" dirty="0">
                <a:latin typeface="Microsoft Sans Serif"/>
                <a:cs typeface="Microsoft Sans Serif"/>
              </a:rPr>
              <a:t> </a:t>
            </a:r>
            <a:r>
              <a:rPr sz="800" spc="-50" dirty="0">
                <a:latin typeface="Microsoft Sans Serif"/>
                <a:cs typeface="Microsoft Sans Serif"/>
              </a:rPr>
              <a:t>P</a:t>
            </a:r>
            <a:r>
              <a:rPr sz="650" spc="-25" dirty="0">
                <a:latin typeface="Microsoft Sans Serif"/>
                <a:cs typeface="Microsoft Sans Serif"/>
              </a:rPr>
              <a:t>ROTECCIÓN</a:t>
            </a:r>
            <a:r>
              <a:rPr sz="800" spc="-20" dirty="0">
                <a:latin typeface="Microsoft Sans Serif"/>
                <a:cs typeface="Microsoft Sans Serif"/>
              </a:rPr>
              <a:t>GRAMO</a:t>
            </a:r>
            <a:r>
              <a:rPr sz="650" spc="-10" dirty="0">
                <a:latin typeface="Microsoft Sans Serif"/>
                <a:cs typeface="Microsoft Sans Serif"/>
              </a:rPr>
              <a:t>UIDAS</a:t>
            </a:r>
            <a:endParaRPr sz="650">
              <a:latin typeface="Microsoft Sans Serif"/>
              <a:cs typeface="Microsoft Sans Serif"/>
            </a:endParaRPr>
          </a:p>
          <a:p>
            <a:pPr marL="12700" marR="5080" indent="154940">
              <a:lnSpc>
                <a:spcPct val="125600"/>
              </a:lnSpc>
              <a:spcBef>
                <a:spcPts val="315"/>
              </a:spcBef>
            </a:pPr>
            <a:r>
              <a:rPr sz="800" spc="-15" dirty="0">
                <a:latin typeface="Microsoft Sans Serif"/>
                <a:cs typeface="Microsoft Sans Serif"/>
              </a:rPr>
              <a:t>La</a:t>
            </a:r>
            <a:r>
              <a:rPr sz="800" spc="-5" dirty="0">
                <a:latin typeface="Microsoft Sans Serif"/>
                <a:cs typeface="Microsoft Sans Serif"/>
              </a:rPr>
              <a:t> </a:t>
            </a:r>
            <a:r>
              <a:rPr sz="800" spc="5" dirty="0">
                <a:latin typeface="Microsoft Sans Serif"/>
                <a:cs typeface="Microsoft Sans Serif"/>
              </a:rPr>
              <a:t>Tabla</a:t>
            </a:r>
            <a:r>
              <a:rPr sz="800" dirty="0">
                <a:latin typeface="Microsoft Sans Serif"/>
                <a:cs typeface="Microsoft Sans Serif"/>
              </a:rPr>
              <a:t> </a:t>
            </a:r>
            <a:r>
              <a:rPr sz="800" spc="45" dirty="0">
                <a:latin typeface="Microsoft Sans Serif"/>
                <a:cs typeface="Microsoft Sans Serif"/>
              </a:rPr>
              <a:t>I</a:t>
            </a:r>
            <a:r>
              <a:rPr sz="800" spc="-5" dirty="0">
                <a:latin typeface="Microsoft Sans Serif"/>
                <a:cs typeface="Microsoft Sans Serif"/>
              </a:rPr>
              <a:t> </a:t>
            </a:r>
            <a:r>
              <a:rPr sz="800" spc="35" dirty="0">
                <a:latin typeface="Microsoft Sans Serif"/>
                <a:cs typeface="Microsoft Sans Serif"/>
              </a:rPr>
              <a:t>enumera</a:t>
            </a:r>
            <a:r>
              <a:rPr sz="800" dirty="0">
                <a:latin typeface="Microsoft Sans Serif"/>
                <a:cs typeface="Microsoft Sans Serif"/>
              </a:rPr>
              <a:t> </a:t>
            </a:r>
            <a:r>
              <a:rPr sz="800" spc="30" dirty="0">
                <a:latin typeface="Microsoft Sans Serif"/>
                <a:cs typeface="Microsoft Sans Serif"/>
              </a:rPr>
              <a:t>tres</a:t>
            </a:r>
            <a:r>
              <a:rPr sz="800" dirty="0">
                <a:latin typeface="Microsoft Sans Serif"/>
                <a:cs typeface="Microsoft Sans Serif"/>
              </a:rPr>
              <a:t> </a:t>
            </a:r>
            <a:r>
              <a:rPr sz="800" spc="20" dirty="0">
                <a:latin typeface="Microsoft Sans Serif"/>
                <a:cs typeface="Microsoft Sans Serif"/>
              </a:rPr>
              <a:t>guías</a:t>
            </a:r>
            <a:r>
              <a:rPr sz="800" spc="-5" dirty="0">
                <a:latin typeface="Microsoft Sans Serif"/>
                <a:cs typeface="Microsoft Sans Serif"/>
              </a:rPr>
              <a:t> </a:t>
            </a:r>
            <a:r>
              <a:rPr sz="800" spc="20" dirty="0">
                <a:latin typeface="Microsoft Sans Serif"/>
                <a:cs typeface="Microsoft Sans Serif"/>
              </a:rPr>
              <a:t>principales</a:t>
            </a:r>
            <a:r>
              <a:rPr sz="800" dirty="0">
                <a:latin typeface="Microsoft Sans Serif"/>
                <a:cs typeface="Microsoft Sans Serif"/>
              </a:rPr>
              <a:t> </a:t>
            </a:r>
            <a:r>
              <a:rPr sz="800" spc="25" dirty="0">
                <a:latin typeface="Microsoft Sans Serif"/>
                <a:cs typeface="Microsoft Sans Serif"/>
              </a:rPr>
              <a:t>de</a:t>
            </a:r>
            <a:r>
              <a:rPr sz="800" dirty="0">
                <a:latin typeface="Microsoft Sans Serif"/>
                <a:cs typeface="Microsoft Sans Serif"/>
              </a:rPr>
              <a:t> </a:t>
            </a:r>
            <a:r>
              <a:rPr sz="800" spc="-55" dirty="0">
                <a:latin typeface="Microsoft Sans Serif"/>
                <a:cs typeface="Microsoft Sans Serif"/>
              </a:rPr>
              <a:t>IEEE</a:t>
            </a:r>
            <a:r>
              <a:rPr sz="800" spc="-5" dirty="0">
                <a:latin typeface="Microsoft Sans Serif"/>
                <a:cs typeface="Microsoft Sans Serif"/>
              </a:rPr>
              <a:t> </a:t>
            </a:r>
            <a:r>
              <a:rPr sz="800" spc="30" dirty="0">
                <a:latin typeface="Microsoft Sans Serif"/>
                <a:cs typeface="Microsoft Sans Serif"/>
              </a:rPr>
              <a:t>que</a:t>
            </a:r>
            <a:r>
              <a:rPr sz="800" dirty="0">
                <a:latin typeface="Microsoft Sans Serif"/>
                <a:cs typeface="Microsoft Sans Serif"/>
              </a:rPr>
              <a:t> </a:t>
            </a:r>
            <a:r>
              <a:rPr sz="800" spc="20" dirty="0">
                <a:latin typeface="Microsoft Sans Serif"/>
                <a:cs typeface="Microsoft Sans Serif"/>
              </a:rPr>
              <a:t>describen </a:t>
            </a:r>
            <a:r>
              <a:rPr sz="800" spc="-200" dirty="0">
                <a:latin typeface="Microsoft Sans Serif"/>
                <a:cs typeface="Microsoft Sans Serif"/>
              </a:rPr>
              <a:t> </a:t>
            </a:r>
            <a:r>
              <a:rPr sz="800" spc="15" dirty="0">
                <a:latin typeface="Microsoft Sans Serif"/>
                <a:cs typeface="Microsoft Sans Serif"/>
              </a:rPr>
              <a:t>los </a:t>
            </a:r>
            <a:r>
              <a:rPr sz="800" spc="25" dirty="0">
                <a:latin typeface="Microsoft Sans Serif"/>
                <a:cs typeface="Microsoft Sans Serif"/>
              </a:rPr>
              <a:t>requisitos </a:t>
            </a:r>
            <a:r>
              <a:rPr sz="800" spc="5" dirty="0">
                <a:latin typeface="Microsoft Sans Serif"/>
                <a:cs typeface="Microsoft Sans Serif"/>
              </a:rPr>
              <a:t>y </a:t>
            </a:r>
            <a:r>
              <a:rPr sz="800" spc="15" dirty="0">
                <a:latin typeface="Microsoft Sans Serif"/>
                <a:cs typeface="Microsoft Sans Serif"/>
              </a:rPr>
              <a:t>prácticas </a:t>
            </a:r>
            <a:r>
              <a:rPr sz="800" spc="25" dirty="0">
                <a:latin typeface="Microsoft Sans Serif"/>
                <a:cs typeface="Microsoft Sans Serif"/>
              </a:rPr>
              <a:t>de </a:t>
            </a:r>
            <a:r>
              <a:rPr sz="800" spc="30" dirty="0">
                <a:latin typeface="Microsoft Sans Serif"/>
                <a:cs typeface="Microsoft Sans Serif"/>
              </a:rPr>
              <a:t>protección </a:t>
            </a:r>
            <a:r>
              <a:rPr sz="800" spc="25" dirty="0">
                <a:latin typeface="Microsoft Sans Serif"/>
                <a:cs typeface="Microsoft Sans Serif"/>
              </a:rPr>
              <a:t>para generadores </a:t>
            </a:r>
            <a:r>
              <a:rPr sz="800" spc="30" dirty="0">
                <a:latin typeface="Microsoft Sans Serif"/>
                <a:cs typeface="Microsoft Sans Serif"/>
              </a:rPr>
              <a:t> </a:t>
            </a:r>
            <a:r>
              <a:rPr sz="800" spc="20" dirty="0">
                <a:latin typeface="Microsoft Sans Serif"/>
                <a:cs typeface="Microsoft Sans Serif"/>
              </a:rPr>
              <a:t>síncronos.</a:t>
            </a:r>
            <a:r>
              <a:rPr sz="800" spc="-5" dirty="0">
                <a:latin typeface="Microsoft Sans Serif"/>
                <a:cs typeface="Microsoft Sans Serif"/>
              </a:rPr>
              <a:t> </a:t>
            </a:r>
            <a:r>
              <a:rPr sz="800" spc="20" dirty="0">
                <a:latin typeface="Microsoft Sans Serif"/>
                <a:cs typeface="Microsoft Sans Serif"/>
              </a:rPr>
              <a:t>Patrocinado</a:t>
            </a:r>
            <a:r>
              <a:rPr sz="800" spc="-5" dirty="0">
                <a:latin typeface="Microsoft Sans Serif"/>
                <a:cs typeface="Microsoft Sans Serif"/>
              </a:rPr>
              <a:t> </a:t>
            </a:r>
            <a:r>
              <a:rPr sz="800" spc="50" dirty="0">
                <a:latin typeface="Microsoft Sans Serif"/>
                <a:cs typeface="Microsoft Sans Serif"/>
              </a:rPr>
              <a:t>por</a:t>
            </a:r>
            <a:r>
              <a:rPr sz="800" spc="-5" dirty="0">
                <a:latin typeface="Microsoft Sans Serif"/>
                <a:cs typeface="Microsoft Sans Serif"/>
              </a:rPr>
              <a:t> </a:t>
            </a:r>
            <a:r>
              <a:rPr sz="800" spc="-55" dirty="0">
                <a:latin typeface="Microsoft Sans Serif"/>
                <a:cs typeface="Microsoft Sans Serif"/>
              </a:rPr>
              <a:t>IEEE</a:t>
            </a:r>
            <a:r>
              <a:rPr sz="800" spc="-5" dirty="0">
                <a:latin typeface="Microsoft Sans Serif"/>
                <a:cs typeface="Microsoft Sans Serif"/>
              </a:rPr>
              <a:t> </a:t>
            </a:r>
            <a:r>
              <a:rPr sz="800" spc="20" dirty="0">
                <a:latin typeface="Microsoft Sans Serif"/>
                <a:cs typeface="Microsoft Sans Serif"/>
              </a:rPr>
              <a:t>Power</a:t>
            </a:r>
            <a:r>
              <a:rPr sz="800" spc="-5" dirty="0">
                <a:latin typeface="Microsoft Sans Serif"/>
                <a:cs typeface="Microsoft Sans Serif"/>
              </a:rPr>
              <a:t> </a:t>
            </a:r>
            <a:r>
              <a:rPr sz="800" spc="5" dirty="0">
                <a:latin typeface="Microsoft Sans Serif"/>
                <a:cs typeface="Microsoft Sans Serif"/>
              </a:rPr>
              <a:t>System</a:t>
            </a:r>
            <a:r>
              <a:rPr sz="800" spc="-5" dirty="0">
                <a:latin typeface="Microsoft Sans Serif"/>
                <a:cs typeface="Microsoft Sans Serif"/>
              </a:rPr>
              <a:t> </a:t>
            </a:r>
            <a:r>
              <a:rPr sz="800" spc="10" dirty="0">
                <a:latin typeface="Microsoft Sans Serif"/>
                <a:cs typeface="Microsoft Sans Serif"/>
              </a:rPr>
              <a:t>Relaying</a:t>
            </a:r>
            <a:endParaRPr sz="800">
              <a:latin typeface="Microsoft Sans Serif"/>
              <a:cs typeface="Microsoft Sans Serif"/>
            </a:endParaRPr>
          </a:p>
        </p:txBody>
      </p:sp>
      <p:sp>
        <p:nvSpPr>
          <p:cNvPr id="9" name="object 9"/>
          <p:cNvSpPr txBox="1"/>
          <p:nvPr/>
        </p:nvSpPr>
        <p:spPr>
          <a:xfrm>
            <a:off x="1415277" y="9415125"/>
            <a:ext cx="1459325" cy="143629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sz="850" spc="-25" dirty="0">
                <a:latin typeface="Microsoft Sans Serif"/>
                <a:cs typeface="Microsoft Sans Serif"/>
              </a:rPr>
              <a:t>CAPÍTULO</a:t>
            </a:r>
            <a:r>
              <a:rPr sz="850" spc="-5" dirty="0">
                <a:latin typeface="Microsoft Sans Serif"/>
                <a:cs typeface="Microsoft Sans Serif"/>
              </a:rPr>
              <a:t> </a:t>
            </a:r>
            <a:r>
              <a:rPr sz="850" spc="10" dirty="0">
                <a:latin typeface="Microsoft Sans Serif"/>
                <a:cs typeface="Microsoft Sans Serif"/>
              </a:rPr>
              <a:t>1</a:t>
            </a:r>
            <a:endParaRPr sz="850">
              <a:latin typeface="Microsoft Sans Serif"/>
              <a:cs typeface="Microsoft Sans Serif"/>
            </a:endParaRPr>
          </a:p>
        </p:txBody>
      </p:sp>
      <p:sp>
        <p:nvSpPr>
          <p:cNvPr id="10" name="object 10"/>
          <p:cNvSpPr txBox="1"/>
          <p:nvPr/>
        </p:nvSpPr>
        <p:spPr>
          <a:xfrm>
            <a:off x="7845387" y="9415126"/>
            <a:ext cx="7796212" cy="285115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sz="850" spc="-25" dirty="0">
                <a:latin typeface="Microsoft Sans Serif"/>
                <a:cs typeface="Microsoft Sans Serif"/>
              </a:rPr>
              <a:t>TUTORIAL</a:t>
            </a:r>
            <a:r>
              <a:rPr sz="850" spc="-5" dirty="0">
                <a:latin typeface="Microsoft Sans Serif"/>
                <a:cs typeface="Microsoft Sans Serif"/>
              </a:rPr>
              <a:t> </a:t>
            </a:r>
            <a:r>
              <a:rPr sz="850" spc="-60" dirty="0">
                <a:latin typeface="Microsoft Sans Serif"/>
                <a:cs typeface="Microsoft Sans Serif"/>
              </a:rPr>
              <a:t>SOBRE</a:t>
            </a:r>
            <a:r>
              <a:rPr sz="850" spc="-5" dirty="0">
                <a:latin typeface="Microsoft Sans Serif"/>
                <a:cs typeface="Microsoft Sans Serif"/>
              </a:rPr>
              <a:t> </a:t>
            </a:r>
            <a:r>
              <a:rPr sz="850" spc="-35" dirty="0">
                <a:latin typeface="Microsoft Sans Serif"/>
                <a:cs typeface="Microsoft Sans Serif"/>
              </a:rPr>
              <a:t>PROTECCIÓN</a:t>
            </a:r>
            <a:r>
              <a:rPr sz="850" spc="-5" dirty="0">
                <a:latin typeface="Microsoft Sans Serif"/>
                <a:cs typeface="Microsoft Sans Serif"/>
              </a:rPr>
              <a:t> </a:t>
            </a:r>
            <a:r>
              <a:rPr sz="850" spc="-45" dirty="0">
                <a:latin typeface="Microsoft Sans Serif"/>
                <a:cs typeface="Microsoft Sans Serif"/>
              </a:rPr>
              <a:t>DE</a:t>
            </a:r>
            <a:r>
              <a:rPr sz="850" spc="-5" dirty="0">
                <a:latin typeface="Microsoft Sans Serif"/>
                <a:cs typeface="Microsoft Sans Serif"/>
              </a:rPr>
              <a:t> </a:t>
            </a:r>
            <a:r>
              <a:rPr sz="850" spc="-55" dirty="0">
                <a:latin typeface="Microsoft Sans Serif"/>
                <a:cs typeface="Microsoft Sans Serif"/>
              </a:rPr>
              <a:t>GENERADORES</a:t>
            </a:r>
            <a:r>
              <a:rPr sz="850" dirty="0">
                <a:latin typeface="Microsoft Sans Serif"/>
                <a:cs typeface="Microsoft Sans Serif"/>
              </a:rPr>
              <a:t> </a:t>
            </a:r>
            <a:r>
              <a:rPr sz="850" spc="-30" dirty="0">
                <a:latin typeface="Microsoft Sans Serif"/>
                <a:cs typeface="Microsoft Sans Serif"/>
              </a:rPr>
              <a:t>SÍNCRONOS</a:t>
            </a:r>
            <a:endParaRPr sz="850">
              <a:latin typeface="Microsoft Sans Serif"/>
              <a:cs typeface="Microsoft Sans Serif"/>
            </a:endParaRPr>
          </a:p>
          <a:p>
            <a:pPr marL="1400175">
              <a:lnSpc>
                <a:spcPct val="100000"/>
              </a:lnSpc>
            </a:pPr>
            <a:r>
              <a:rPr sz="850" spc="-15" dirty="0">
                <a:latin typeface="Microsoft Sans Serif"/>
                <a:cs typeface="Microsoft Sans Serif"/>
              </a:rPr>
              <a:t>PUBLICACIÓN</a:t>
            </a:r>
            <a:r>
              <a:rPr sz="850" spc="-5" dirty="0">
                <a:latin typeface="Microsoft Sans Serif"/>
                <a:cs typeface="Microsoft Sans Serif"/>
              </a:rPr>
              <a:t> </a:t>
            </a:r>
            <a:r>
              <a:rPr sz="850" spc="-55" dirty="0">
                <a:latin typeface="Microsoft Sans Serif"/>
                <a:cs typeface="Microsoft Sans Serif"/>
              </a:rPr>
              <a:t>ESPECIAL</a:t>
            </a:r>
            <a:r>
              <a:rPr sz="850" spc="-5" dirty="0">
                <a:latin typeface="Microsoft Sans Serif"/>
                <a:cs typeface="Microsoft Sans Serif"/>
              </a:rPr>
              <a:t> </a:t>
            </a:r>
            <a:r>
              <a:rPr sz="850" spc="-40" dirty="0">
                <a:latin typeface="Microsoft Sans Serif"/>
                <a:cs typeface="Microsoft Sans Serif"/>
              </a:rPr>
              <a:t>DEL</a:t>
            </a:r>
            <a:r>
              <a:rPr sz="850" spc="-5" dirty="0">
                <a:latin typeface="Microsoft Sans Serif"/>
                <a:cs typeface="Microsoft Sans Serif"/>
              </a:rPr>
              <a:t> </a:t>
            </a:r>
            <a:r>
              <a:rPr sz="850" spc="-60" dirty="0">
                <a:latin typeface="Microsoft Sans Serif"/>
                <a:cs typeface="Microsoft Sans Serif"/>
              </a:rPr>
              <a:t>IEEE</a:t>
            </a:r>
            <a:r>
              <a:rPr sz="850" spc="-5" dirty="0">
                <a:latin typeface="Microsoft Sans Serif"/>
                <a:cs typeface="Microsoft Sans Serif"/>
              </a:rPr>
              <a:t> </a:t>
            </a:r>
            <a:r>
              <a:rPr sz="850" spc="-80" dirty="0">
                <a:latin typeface="Microsoft Sans Serif"/>
                <a:cs typeface="Microsoft Sans Serif"/>
              </a:rPr>
              <a:t>PSRC</a:t>
            </a:r>
            <a:endParaRPr sz="850">
              <a:latin typeface="Microsoft Sans Serif"/>
              <a:cs typeface="Microsoft Sans Serif"/>
            </a:endParaRPr>
          </a:p>
        </p:txBody>
      </p:sp>
    </p:spTree>
  </p:cSld>
  <p:clrMapOvr>
    <a:masterClrMapping/>
  </p:clrMapOvr>
</p:sld>
</file>

<file path=ppt/slides/slide13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object 2"/>
          <p:cNvPicPr/>
          <p:nvPr/>
        </p:nvPicPr>
        <p:blipFill>
          <a:blip r:embed="rId2" cstate="print"/>
          <a:stretch>
            <a:fillRect/>
          </a:stretch>
        </p:blipFill>
        <p:spPr>
          <a:xfrm>
            <a:off x="5546310" y="3136392"/>
            <a:ext cx="511859" cy="220979"/>
          </a:xfrm>
          <a:prstGeom prst="rect">
            <a:avLst/>
          </a:prstGeom>
        </p:spPr>
      </p:pic>
      <p:pic>
        <p:nvPicPr>
          <p:cNvPr id="3" name="object 3"/>
          <p:cNvPicPr/>
          <p:nvPr/>
        </p:nvPicPr>
        <p:blipFill>
          <a:blip r:embed="rId3" cstate="print"/>
          <a:stretch>
            <a:fillRect/>
          </a:stretch>
        </p:blipFill>
        <p:spPr>
          <a:xfrm>
            <a:off x="1728400" y="2226565"/>
            <a:ext cx="508351" cy="220979"/>
          </a:xfrm>
          <a:prstGeom prst="rect">
            <a:avLst/>
          </a:prstGeom>
        </p:spPr>
      </p:pic>
      <p:pic>
        <p:nvPicPr>
          <p:cNvPr id="4" name="object 4"/>
          <p:cNvPicPr/>
          <p:nvPr/>
        </p:nvPicPr>
        <p:blipFill>
          <a:blip r:embed="rId4" cstate="print"/>
          <a:stretch>
            <a:fillRect/>
          </a:stretch>
        </p:blipFill>
        <p:spPr>
          <a:xfrm>
            <a:off x="4746966" y="3875533"/>
            <a:ext cx="508353" cy="222503"/>
          </a:xfrm>
          <a:prstGeom prst="rect">
            <a:avLst/>
          </a:prstGeom>
        </p:spPr>
      </p:pic>
      <p:pic>
        <p:nvPicPr>
          <p:cNvPr id="5" name="object 5"/>
          <p:cNvPicPr/>
          <p:nvPr/>
        </p:nvPicPr>
        <p:blipFill>
          <a:blip r:embed="rId5" cstate="print"/>
          <a:stretch>
            <a:fillRect/>
          </a:stretch>
        </p:blipFill>
        <p:spPr>
          <a:xfrm>
            <a:off x="2604874" y="1658112"/>
            <a:ext cx="508351" cy="220979"/>
          </a:xfrm>
          <a:prstGeom prst="rect">
            <a:avLst/>
          </a:prstGeom>
        </p:spPr>
      </p:pic>
      <p:grpSp>
        <p:nvGrpSpPr>
          <p:cNvPr id="6" name="object 6"/>
          <p:cNvGrpSpPr/>
          <p:nvPr/>
        </p:nvGrpSpPr>
        <p:grpSpPr>
          <a:xfrm>
            <a:off x="1970309" y="665987"/>
            <a:ext cx="2829541" cy="5311140"/>
            <a:chOff x="856488" y="665987"/>
            <a:chExt cx="1229995" cy="5311140"/>
          </a:xfrm>
        </p:grpSpPr>
        <p:sp>
          <p:nvSpPr>
            <p:cNvPr id="7" name="object 7"/>
            <p:cNvSpPr/>
            <p:nvPr/>
          </p:nvSpPr>
          <p:spPr>
            <a:xfrm>
              <a:off x="1836420" y="665987"/>
              <a:ext cx="0" cy="364490"/>
            </a:xfrm>
            <a:custGeom>
              <a:avLst/>
              <a:gdLst/>
              <a:ahLst/>
              <a:cxnLst/>
              <a:rect l="l" t="t" r="r" b="b"/>
              <a:pathLst>
                <a:path h="364490">
                  <a:moveTo>
                    <a:pt x="0" y="0"/>
                  </a:moveTo>
                  <a:lnTo>
                    <a:pt x="0" y="364236"/>
                  </a:lnTo>
                </a:path>
              </a:pathLst>
            </a:custGeom>
            <a:ln w="1524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" name="object 8"/>
            <p:cNvSpPr/>
            <p:nvPr/>
          </p:nvSpPr>
          <p:spPr>
            <a:xfrm>
              <a:off x="1834896" y="784859"/>
              <a:ext cx="38100" cy="68580"/>
            </a:xfrm>
            <a:custGeom>
              <a:avLst/>
              <a:gdLst/>
              <a:ahLst/>
              <a:cxnLst/>
              <a:rect l="l" t="t" r="r" b="b"/>
              <a:pathLst>
                <a:path w="38100" h="68580">
                  <a:moveTo>
                    <a:pt x="1524" y="68579"/>
                  </a:moveTo>
                  <a:lnTo>
                    <a:pt x="7620" y="68579"/>
                  </a:lnTo>
                  <a:lnTo>
                    <a:pt x="12192" y="67055"/>
                  </a:lnTo>
                  <a:lnTo>
                    <a:pt x="38100" y="36575"/>
                  </a:lnTo>
                  <a:lnTo>
                    <a:pt x="38100" y="30479"/>
                  </a:lnTo>
                  <a:lnTo>
                    <a:pt x="12192" y="1523"/>
                  </a:lnTo>
                  <a:lnTo>
                    <a:pt x="7620" y="0"/>
                  </a:lnTo>
                  <a:lnTo>
                    <a:pt x="0" y="0"/>
                  </a:lnTo>
                </a:path>
              </a:pathLst>
            </a:custGeom>
            <a:ln w="9144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" name="object 9"/>
            <p:cNvSpPr/>
            <p:nvPr/>
          </p:nvSpPr>
          <p:spPr>
            <a:xfrm>
              <a:off x="1834896" y="853440"/>
              <a:ext cx="38100" cy="71755"/>
            </a:xfrm>
            <a:custGeom>
              <a:avLst/>
              <a:gdLst/>
              <a:ahLst/>
              <a:cxnLst/>
              <a:rect l="l" t="t" r="r" b="b"/>
              <a:pathLst>
                <a:path w="38100" h="71755">
                  <a:moveTo>
                    <a:pt x="1524" y="71627"/>
                  </a:moveTo>
                  <a:lnTo>
                    <a:pt x="7620" y="71627"/>
                  </a:lnTo>
                  <a:lnTo>
                    <a:pt x="12192" y="70103"/>
                  </a:lnTo>
                  <a:lnTo>
                    <a:pt x="38100" y="39623"/>
                  </a:lnTo>
                  <a:lnTo>
                    <a:pt x="38100" y="33527"/>
                  </a:lnTo>
                  <a:lnTo>
                    <a:pt x="12192" y="3047"/>
                  </a:lnTo>
                  <a:lnTo>
                    <a:pt x="7620" y="1523"/>
                  </a:lnTo>
                  <a:lnTo>
                    <a:pt x="0" y="0"/>
                  </a:lnTo>
                </a:path>
              </a:pathLst>
            </a:custGeom>
            <a:ln w="9144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" name="object 10"/>
            <p:cNvSpPr/>
            <p:nvPr/>
          </p:nvSpPr>
          <p:spPr>
            <a:xfrm>
              <a:off x="1822704" y="784860"/>
              <a:ext cx="13970" cy="140335"/>
            </a:xfrm>
            <a:custGeom>
              <a:avLst/>
              <a:gdLst/>
              <a:ahLst/>
              <a:cxnLst/>
              <a:rect l="l" t="t" r="r" b="b"/>
              <a:pathLst>
                <a:path w="13969" h="140334">
                  <a:moveTo>
                    <a:pt x="13716" y="140208"/>
                  </a:moveTo>
                  <a:lnTo>
                    <a:pt x="0" y="140208"/>
                  </a:lnTo>
                </a:path>
                <a:path w="13969" h="140334">
                  <a:moveTo>
                    <a:pt x="13716" y="68579"/>
                  </a:moveTo>
                  <a:lnTo>
                    <a:pt x="0" y="68579"/>
                  </a:lnTo>
                </a:path>
                <a:path w="13969" h="140334">
                  <a:moveTo>
                    <a:pt x="13716" y="0"/>
                  </a:moveTo>
                  <a:lnTo>
                    <a:pt x="0" y="0"/>
                  </a:lnTo>
                </a:path>
              </a:pathLst>
            </a:custGeom>
            <a:ln w="9144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" name="object 11"/>
            <p:cNvSpPr/>
            <p:nvPr/>
          </p:nvSpPr>
          <p:spPr>
            <a:xfrm>
              <a:off x="1751075" y="1030224"/>
              <a:ext cx="177165" cy="629920"/>
            </a:xfrm>
            <a:custGeom>
              <a:avLst/>
              <a:gdLst/>
              <a:ahLst/>
              <a:cxnLst/>
              <a:rect l="l" t="t" r="r" b="b"/>
              <a:pathLst>
                <a:path w="177164" h="629919">
                  <a:moveTo>
                    <a:pt x="0" y="176783"/>
                  </a:moveTo>
                  <a:lnTo>
                    <a:pt x="176783" y="176783"/>
                  </a:lnTo>
                  <a:lnTo>
                    <a:pt x="176783" y="0"/>
                  </a:lnTo>
                  <a:lnTo>
                    <a:pt x="0" y="0"/>
                  </a:lnTo>
                  <a:lnTo>
                    <a:pt x="0" y="176783"/>
                  </a:lnTo>
                  <a:close/>
                </a:path>
                <a:path w="177164" h="629919">
                  <a:moveTo>
                    <a:pt x="88391" y="173735"/>
                  </a:moveTo>
                  <a:lnTo>
                    <a:pt x="82295" y="629412"/>
                  </a:lnTo>
                </a:path>
              </a:pathLst>
            </a:custGeom>
            <a:ln w="1524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" name="object 12"/>
            <p:cNvSpPr/>
            <p:nvPr/>
          </p:nvSpPr>
          <p:spPr>
            <a:xfrm>
              <a:off x="1831848" y="1371599"/>
              <a:ext cx="36830" cy="68580"/>
            </a:xfrm>
            <a:custGeom>
              <a:avLst/>
              <a:gdLst/>
              <a:ahLst/>
              <a:cxnLst/>
              <a:rect l="l" t="t" r="r" b="b"/>
              <a:pathLst>
                <a:path w="36830" h="68580">
                  <a:moveTo>
                    <a:pt x="0" y="68579"/>
                  </a:moveTo>
                  <a:lnTo>
                    <a:pt x="6096" y="68579"/>
                  </a:lnTo>
                  <a:lnTo>
                    <a:pt x="12192" y="67055"/>
                  </a:lnTo>
                  <a:lnTo>
                    <a:pt x="18288" y="64007"/>
                  </a:lnTo>
                  <a:lnTo>
                    <a:pt x="27432" y="57911"/>
                  </a:lnTo>
                  <a:lnTo>
                    <a:pt x="30480" y="53339"/>
                  </a:lnTo>
                  <a:lnTo>
                    <a:pt x="33528" y="48767"/>
                  </a:lnTo>
                  <a:lnTo>
                    <a:pt x="36576" y="44195"/>
                  </a:lnTo>
                  <a:lnTo>
                    <a:pt x="36576" y="25907"/>
                  </a:lnTo>
                  <a:lnTo>
                    <a:pt x="33528" y="21335"/>
                  </a:lnTo>
                  <a:lnTo>
                    <a:pt x="30480" y="15239"/>
                  </a:lnTo>
                  <a:lnTo>
                    <a:pt x="27432" y="10667"/>
                  </a:lnTo>
                  <a:lnTo>
                    <a:pt x="22859" y="7619"/>
                  </a:lnTo>
                  <a:lnTo>
                    <a:pt x="16764" y="4571"/>
                  </a:lnTo>
                  <a:lnTo>
                    <a:pt x="12192" y="1523"/>
                  </a:lnTo>
                  <a:lnTo>
                    <a:pt x="6096" y="0"/>
                  </a:lnTo>
                  <a:lnTo>
                    <a:pt x="0" y="0"/>
                  </a:lnTo>
                </a:path>
              </a:pathLst>
            </a:custGeom>
            <a:ln w="9143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" name="object 13"/>
            <p:cNvSpPr/>
            <p:nvPr/>
          </p:nvSpPr>
          <p:spPr>
            <a:xfrm>
              <a:off x="1831848" y="1440180"/>
              <a:ext cx="36830" cy="71755"/>
            </a:xfrm>
            <a:custGeom>
              <a:avLst/>
              <a:gdLst/>
              <a:ahLst/>
              <a:cxnLst/>
              <a:rect l="l" t="t" r="r" b="b"/>
              <a:pathLst>
                <a:path w="36830" h="71755">
                  <a:moveTo>
                    <a:pt x="0" y="71627"/>
                  </a:moveTo>
                  <a:lnTo>
                    <a:pt x="6096" y="71627"/>
                  </a:lnTo>
                  <a:lnTo>
                    <a:pt x="12192" y="70103"/>
                  </a:lnTo>
                  <a:lnTo>
                    <a:pt x="36576" y="44195"/>
                  </a:lnTo>
                  <a:lnTo>
                    <a:pt x="36576" y="27431"/>
                  </a:lnTo>
                  <a:lnTo>
                    <a:pt x="12192" y="3047"/>
                  </a:lnTo>
                  <a:lnTo>
                    <a:pt x="0" y="0"/>
                  </a:lnTo>
                </a:path>
              </a:pathLst>
            </a:custGeom>
            <a:ln w="9144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4" name="object 14"/>
            <p:cNvSpPr/>
            <p:nvPr/>
          </p:nvSpPr>
          <p:spPr>
            <a:xfrm>
              <a:off x="1818132" y="1371600"/>
              <a:ext cx="13970" cy="140335"/>
            </a:xfrm>
            <a:custGeom>
              <a:avLst/>
              <a:gdLst/>
              <a:ahLst/>
              <a:cxnLst/>
              <a:rect l="l" t="t" r="r" b="b"/>
              <a:pathLst>
                <a:path w="13969" h="140334">
                  <a:moveTo>
                    <a:pt x="13716" y="140208"/>
                  </a:moveTo>
                  <a:lnTo>
                    <a:pt x="0" y="140208"/>
                  </a:lnTo>
                </a:path>
                <a:path w="13969" h="140334">
                  <a:moveTo>
                    <a:pt x="13716" y="68579"/>
                  </a:moveTo>
                  <a:lnTo>
                    <a:pt x="0" y="68579"/>
                  </a:lnTo>
                </a:path>
                <a:path w="13969" h="140334">
                  <a:moveTo>
                    <a:pt x="13716" y="0"/>
                  </a:moveTo>
                  <a:lnTo>
                    <a:pt x="0" y="0"/>
                  </a:lnTo>
                </a:path>
              </a:pathLst>
            </a:custGeom>
            <a:ln w="9144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15" name="object 15"/>
            <p:cNvPicPr/>
            <p:nvPr/>
          </p:nvPicPr>
          <p:blipFill>
            <a:blip r:embed="rId6" cstate="print"/>
            <a:stretch>
              <a:fillRect/>
            </a:stretch>
          </p:blipFill>
          <p:spPr>
            <a:xfrm>
              <a:off x="1581912" y="1655063"/>
              <a:ext cx="504444" cy="135636"/>
            </a:xfrm>
            <a:prstGeom prst="rect">
              <a:avLst/>
            </a:prstGeom>
          </p:spPr>
        </p:pic>
        <p:sp>
          <p:nvSpPr>
            <p:cNvPr id="16" name="object 16"/>
            <p:cNvSpPr/>
            <p:nvPr/>
          </p:nvSpPr>
          <p:spPr>
            <a:xfrm>
              <a:off x="1833372" y="1793748"/>
              <a:ext cx="0" cy="4183379"/>
            </a:xfrm>
            <a:custGeom>
              <a:avLst/>
              <a:gdLst/>
              <a:ahLst/>
              <a:cxnLst/>
              <a:rect l="l" t="t" r="r" b="b"/>
              <a:pathLst>
                <a:path h="4183379">
                  <a:moveTo>
                    <a:pt x="0" y="0"/>
                  </a:moveTo>
                  <a:lnTo>
                    <a:pt x="0" y="4183380"/>
                  </a:lnTo>
                </a:path>
              </a:pathLst>
            </a:custGeom>
            <a:ln w="1524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7" name="object 17"/>
            <p:cNvSpPr/>
            <p:nvPr/>
          </p:nvSpPr>
          <p:spPr>
            <a:xfrm>
              <a:off x="1827275" y="2052827"/>
              <a:ext cx="36830" cy="71755"/>
            </a:xfrm>
            <a:custGeom>
              <a:avLst/>
              <a:gdLst/>
              <a:ahLst/>
              <a:cxnLst/>
              <a:rect l="l" t="t" r="r" b="b"/>
              <a:pathLst>
                <a:path w="36830" h="71755">
                  <a:moveTo>
                    <a:pt x="0" y="71627"/>
                  </a:moveTo>
                  <a:lnTo>
                    <a:pt x="33528" y="50291"/>
                  </a:lnTo>
                  <a:lnTo>
                    <a:pt x="36576" y="38099"/>
                  </a:lnTo>
                  <a:lnTo>
                    <a:pt x="36576" y="33527"/>
                  </a:lnTo>
                  <a:lnTo>
                    <a:pt x="16764" y="4571"/>
                  </a:lnTo>
                  <a:lnTo>
                    <a:pt x="12192" y="1523"/>
                  </a:lnTo>
                  <a:lnTo>
                    <a:pt x="6096" y="0"/>
                  </a:lnTo>
                  <a:lnTo>
                    <a:pt x="0" y="0"/>
                  </a:lnTo>
                </a:path>
              </a:pathLst>
            </a:custGeom>
            <a:ln w="9144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8" name="object 18"/>
            <p:cNvSpPr/>
            <p:nvPr/>
          </p:nvSpPr>
          <p:spPr>
            <a:xfrm>
              <a:off x="1827275" y="2124455"/>
              <a:ext cx="36830" cy="70485"/>
            </a:xfrm>
            <a:custGeom>
              <a:avLst/>
              <a:gdLst/>
              <a:ahLst/>
              <a:cxnLst/>
              <a:rect l="l" t="t" r="r" b="b"/>
              <a:pathLst>
                <a:path w="36830" h="70485">
                  <a:moveTo>
                    <a:pt x="0" y="70103"/>
                  </a:moveTo>
                  <a:lnTo>
                    <a:pt x="6096" y="70103"/>
                  </a:lnTo>
                  <a:lnTo>
                    <a:pt x="12192" y="68579"/>
                  </a:lnTo>
                  <a:lnTo>
                    <a:pt x="36576" y="38099"/>
                  </a:lnTo>
                  <a:lnTo>
                    <a:pt x="36576" y="32003"/>
                  </a:lnTo>
                  <a:lnTo>
                    <a:pt x="22859" y="7619"/>
                  </a:lnTo>
                  <a:lnTo>
                    <a:pt x="16764" y="3047"/>
                  </a:lnTo>
                  <a:lnTo>
                    <a:pt x="12192" y="1523"/>
                  </a:lnTo>
                  <a:lnTo>
                    <a:pt x="6096" y="0"/>
                  </a:lnTo>
                  <a:lnTo>
                    <a:pt x="0" y="0"/>
                  </a:lnTo>
                </a:path>
              </a:pathLst>
            </a:custGeom>
            <a:ln w="9144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9" name="object 19"/>
            <p:cNvSpPr/>
            <p:nvPr/>
          </p:nvSpPr>
          <p:spPr>
            <a:xfrm>
              <a:off x="861060" y="783335"/>
              <a:ext cx="978535" cy="1440180"/>
            </a:xfrm>
            <a:custGeom>
              <a:avLst/>
              <a:gdLst/>
              <a:ahLst/>
              <a:cxnLst/>
              <a:rect l="l" t="t" r="r" b="b"/>
              <a:pathLst>
                <a:path w="978535" h="1440180">
                  <a:moveTo>
                    <a:pt x="966215" y="1411223"/>
                  </a:moveTo>
                  <a:lnTo>
                    <a:pt x="952499" y="1411223"/>
                  </a:lnTo>
                </a:path>
                <a:path w="978535" h="1440180">
                  <a:moveTo>
                    <a:pt x="966215" y="1341119"/>
                  </a:moveTo>
                  <a:lnTo>
                    <a:pt x="952499" y="1341119"/>
                  </a:lnTo>
                </a:path>
                <a:path w="978535" h="1440180">
                  <a:moveTo>
                    <a:pt x="966215" y="1269492"/>
                  </a:moveTo>
                  <a:lnTo>
                    <a:pt x="952499" y="1269492"/>
                  </a:lnTo>
                </a:path>
                <a:path w="978535" h="1440180">
                  <a:moveTo>
                    <a:pt x="978407" y="1411223"/>
                  </a:moveTo>
                  <a:lnTo>
                    <a:pt x="380999" y="1411223"/>
                  </a:lnTo>
                  <a:lnTo>
                    <a:pt x="380999" y="1098804"/>
                  </a:lnTo>
                </a:path>
                <a:path w="978535" h="1440180">
                  <a:moveTo>
                    <a:pt x="978407" y="588264"/>
                  </a:moveTo>
                  <a:lnTo>
                    <a:pt x="380999" y="588264"/>
                  </a:lnTo>
                  <a:lnTo>
                    <a:pt x="380999" y="871727"/>
                  </a:lnTo>
                </a:path>
                <a:path w="978535" h="1440180">
                  <a:moveTo>
                    <a:pt x="961643" y="728472"/>
                  </a:moveTo>
                  <a:lnTo>
                    <a:pt x="865631" y="728472"/>
                  </a:lnTo>
                  <a:lnTo>
                    <a:pt x="865631" y="588264"/>
                  </a:lnTo>
                </a:path>
                <a:path w="978535" h="1440180">
                  <a:moveTo>
                    <a:pt x="969264" y="141732"/>
                  </a:moveTo>
                  <a:lnTo>
                    <a:pt x="873251" y="141732"/>
                  </a:lnTo>
                  <a:lnTo>
                    <a:pt x="873251" y="0"/>
                  </a:lnTo>
                </a:path>
                <a:path w="978535" h="1440180">
                  <a:moveTo>
                    <a:pt x="963168" y="0"/>
                  </a:moveTo>
                  <a:lnTo>
                    <a:pt x="0" y="0"/>
                  </a:lnTo>
                  <a:lnTo>
                    <a:pt x="0" y="1440180"/>
                  </a:lnTo>
                </a:path>
              </a:pathLst>
            </a:custGeom>
            <a:ln w="9144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20" name="object 20"/>
          <p:cNvGrpSpPr/>
          <p:nvPr/>
        </p:nvGrpSpPr>
        <p:grpSpPr>
          <a:xfrm>
            <a:off x="4585695" y="1059180"/>
            <a:ext cx="1416962" cy="600710"/>
            <a:chOff x="1993391" y="1059180"/>
            <a:chExt cx="615950" cy="600710"/>
          </a:xfrm>
        </p:grpSpPr>
        <p:sp>
          <p:nvSpPr>
            <p:cNvPr id="21" name="object 21"/>
            <p:cNvSpPr/>
            <p:nvPr/>
          </p:nvSpPr>
          <p:spPr>
            <a:xfrm>
              <a:off x="2392679" y="1318260"/>
              <a:ext cx="212090" cy="213360"/>
            </a:xfrm>
            <a:custGeom>
              <a:avLst/>
              <a:gdLst/>
              <a:ahLst/>
              <a:cxnLst/>
              <a:rect l="l" t="t" r="r" b="b"/>
              <a:pathLst>
                <a:path w="212089" h="213359">
                  <a:moveTo>
                    <a:pt x="0" y="106679"/>
                  </a:moveTo>
                  <a:lnTo>
                    <a:pt x="8072" y="65579"/>
                  </a:lnTo>
                  <a:lnTo>
                    <a:pt x="30289" y="31622"/>
                  </a:lnTo>
                  <a:lnTo>
                    <a:pt x="63650" y="8524"/>
                  </a:lnTo>
                  <a:lnTo>
                    <a:pt x="105155" y="0"/>
                  </a:lnTo>
                  <a:lnTo>
                    <a:pt x="146899" y="8524"/>
                  </a:lnTo>
                  <a:lnTo>
                    <a:pt x="180784" y="31622"/>
                  </a:lnTo>
                  <a:lnTo>
                    <a:pt x="203525" y="65579"/>
                  </a:lnTo>
                  <a:lnTo>
                    <a:pt x="211836" y="106679"/>
                  </a:lnTo>
                  <a:lnTo>
                    <a:pt x="203525" y="147780"/>
                  </a:lnTo>
                  <a:lnTo>
                    <a:pt x="180784" y="181736"/>
                  </a:lnTo>
                  <a:lnTo>
                    <a:pt x="146899" y="204835"/>
                  </a:lnTo>
                  <a:lnTo>
                    <a:pt x="105155" y="213359"/>
                  </a:lnTo>
                  <a:lnTo>
                    <a:pt x="63650" y="204835"/>
                  </a:lnTo>
                  <a:lnTo>
                    <a:pt x="30289" y="181736"/>
                  </a:lnTo>
                  <a:lnTo>
                    <a:pt x="8072" y="147780"/>
                  </a:lnTo>
                  <a:lnTo>
                    <a:pt x="0" y="106679"/>
                  </a:lnTo>
                </a:path>
              </a:pathLst>
            </a:custGeom>
            <a:ln w="9144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22" name="object 22"/>
            <p:cNvPicPr/>
            <p:nvPr/>
          </p:nvPicPr>
          <p:blipFill>
            <a:blip r:embed="rId7" cstate="print"/>
            <a:stretch>
              <a:fillRect/>
            </a:stretch>
          </p:blipFill>
          <p:spPr>
            <a:xfrm>
              <a:off x="2113787" y="1059180"/>
              <a:ext cx="233172" cy="236220"/>
            </a:xfrm>
            <a:prstGeom prst="rect">
              <a:avLst/>
            </a:prstGeom>
          </p:spPr>
        </p:pic>
        <p:sp>
          <p:nvSpPr>
            <p:cNvPr id="23" name="object 23"/>
            <p:cNvSpPr/>
            <p:nvPr/>
          </p:nvSpPr>
          <p:spPr>
            <a:xfrm>
              <a:off x="1997963" y="1290828"/>
              <a:ext cx="425450" cy="364490"/>
            </a:xfrm>
            <a:custGeom>
              <a:avLst/>
              <a:gdLst/>
              <a:ahLst/>
              <a:cxnLst/>
              <a:rect l="l" t="t" r="r" b="b"/>
              <a:pathLst>
                <a:path w="425450" h="364489">
                  <a:moveTo>
                    <a:pt x="381000" y="259079"/>
                  </a:moveTo>
                  <a:lnTo>
                    <a:pt x="425195" y="214883"/>
                  </a:lnTo>
                </a:path>
                <a:path w="425450" h="364489">
                  <a:moveTo>
                    <a:pt x="120395" y="0"/>
                  </a:moveTo>
                  <a:lnTo>
                    <a:pt x="381000" y="259079"/>
                  </a:lnTo>
                </a:path>
                <a:path w="425450" h="364489">
                  <a:moveTo>
                    <a:pt x="242316" y="123443"/>
                  </a:moveTo>
                  <a:lnTo>
                    <a:pt x="0" y="364235"/>
                  </a:lnTo>
                </a:path>
              </a:pathLst>
            </a:custGeom>
            <a:ln w="9144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24" name="object 24"/>
          <p:cNvSpPr/>
          <p:nvPr/>
        </p:nvSpPr>
        <p:spPr>
          <a:xfrm>
            <a:off x="6405252" y="1600201"/>
            <a:ext cx="151922" cy="104139"/>
          </a:xfrm>
          <a:custGeom>
            <a:avLst/>
            <a:gdLst/>
            <a:ahLst/>
            <a:cxnLst/>
            <a:rect l="l" t="t" r="r" b="b"/>
            <a:pathLst>
              <a:path w="66039" h="104139">
                <a:moveTo>
                  <a:pt x="33527" y="91440"/>
                </a:moveTo>
                <a:lnTo>
                  <a:pt x="33527" y="12191"/>
                </a:lnTo>
              </a:path>
              <a:path w="66039" h="104139">
                <a:moveTo>
                  <a:pt x="65532" y="77724"/>
                </a:moveTo>
                <a:lnTo>
                  <a:pt x="65532" y="25908"/>
                </a:lnTo>
              </a:path>
              <a:path w="66039" h="104139">
                <a:moveTo>
                  <a:pt x="0" y="103632"/>
                </a:moveTo>
                <a:lnTo>
                  <a:pt x="0" y="0"/>
                </a:lnTo>
              </a:path>
            </a:pathLst>
          </a:custGeom>
          <a:ln w="9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grpSp>
        <p:nvGrpSpPr>
          <p:cNvPr id="25" name="object 25"/>
          <p:cNvGrpSpPr/>
          <p:nvPr/>
        </p:nvGrpSpPr>
        <p:grpSpPr>
          <a:xfrm>
            <a:off x="4789038" y="1616964"/>
            <a:ext cx="1617089" cy="558165"/>
            <a:chOff x="2081783" y="1616963"/>
            <a:chExt cx="702945" cy="558165"/>
          </a:xfrm>
        </p:grpSpPr>
        <p:sp>
          <p:nvSpPr>
            <p:cNvPr id="26" name="object 26"/>
            <p:cNvSpPr/>
            <p:nvPr/>
          </p:nvSpPr>
          <p:spPr>
            <a:xfrm>
              <a:off x="2494788" y="1655063"/>
              <a:ext cx="0" cy="83820"/>
            </a:xfrm>
            <a:custGeom>
              <a:avLst/>
              <a:gdLst/>
              <a:ahLst/>
              <a:cxnLst/>
              <a:rect l="l" t="t" r="r" b="b"/>
              <a:pathLst>
                <a:path h="83819">
                  <a:moveTo>
                    <a:pt x="0" y="0"/>
                  </a:moveTo>
                  <a:lnTo>
                    <a:pt x="0" y="83820"/>
                  </a:lnTo>
                </a:path>
              </a:pathLst>
            </a:custGeom>
            <a:ln w="9144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7" name="object 27"/>
            <p:cNvSpPr/>
            <p:nvPr/>
          </p:nvSpPr>
          <p:spPr>
            <a:xfrm>
              <a:off x="2389632" y="1738883"/>
              <a:ext cx="212090" cy="213360"/>
            </a:xfrm>
            <a:custGeom>
              <a:avLst/>
              <a:gdLst/>
              <a:ahLst/>
              <a:cxnLst/>
              <a:rect l="l" t="t" r="r" b="b"/>
              <a:pathLst>
                <a:path w="212089" h="213360">
                  <a:moveTo>
                    <a:pt x="0" y="106679"/>
                  </a:moveTo>
                  <a:lnTo>
                    <a:pt x="8072" y="64936"/>
                  </a:lnTo>
                  <a:lnTo>
                    <a:pt x="30289" y="31051"/>
                  </a:lnTo>
                  <a:lnTo>
                    <a:pt x="63650" y="8310"/>
                  </a:lnTo>
                  <a:lnTo>
                    <a:pt x="105155" y="0"/>
                  </a:lnTo>
                  <a:lnTo>
                    <a:pt x="146899" y="8310"/>
                  </a:lnTo>
                  <a:lnTo>
                    <a:pt x="180784" y="31051"/>
                  </a:lnTo>
                  <a:lnTo>
                    <a:pt x="203525" y="64936"/>
                  </a:lnTo>
                  <a:lnTo>
                    <a:pt x="211836" y="106679"/>
                  </a:lnTo>
                  <a:lnTo>
                    <a:pt x="203525" y="148423"/>
                  </a:lnTo>
                  <a:lnTo>
                    <a:pt x="180784" y="182308"/>
                  </a:lnTo>
                  <a:lnTo>
                    <a:pt x="146899" y="205049"/>
                  </a:lnTo>
                  <a:lnTo>
                    <a:pt x="105155" y="213359"/>
                  </a:lnTo>
                  <a:lnTo>
                    <a:pt x="63650" y="205049"/>
                  </a:lnTo>
                  <a:lnTo>
                    <a:pt x="30289" y="182308"/>
                  </a:lnTo>
                  <a:lnTo>
                    <a:pt x="8072" y="148423"/>
                  </a:lnTo>
                  <a:lnTo>
                    <a:pt x="0" y="106679"/>
                  </a:lnTo>
                </a:path>
              </a:pathLst>
            </a:custGeom>
            <a:ln w="9144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8" name="object 28"/>
            <p:cNvSpPr/>
            <p:nvPr/>
          </p:nvSpPr>
          <p:spPr>
            <a:xfrm>
              <a:off x="2389632" y="1958339"/>
              <a:ext cx="212090" cy="212090"/>
            </a:xfrm>
            <a:custGeom>
              <a:avLst/>
              <a:gdLst/>
              <a:ahLst/>
              <a:cxnLst/>
              <a:rect l="l" t="t" r="r" b="b"/>
              <a:pathLst>
                <a:path w="212089" h="212089">
                  <a:moveTo>
                    <a:pt x="0" y="105155"/>
                  </a:moveTo>
                  <a:lnTo>
                    <a:pt x="8072" y="64293"/>
                  </a:lnTo>
                  <a:lnTo>
                    <a:pt x="30289" y="30860"/>
                  </a:lnTo>
                  <a:lnTo>
                    <a:pt x="63650" y="8286"/>
                  </a:lnTo>
                  <a:lnTo>
                    <a:pt x="105155" y="0"/>
                  </a:lnTo>
                  <a:lnTo>
                    <a:pt x="146899" y="8286"/>
                  </a:lnTo>
                  <a:lnTo>
                    <a:pt x="180784" y="30860"/>
                  </a:lnTo>
                  <a:lnTo>
                    <a:pt x="203525" y="64293"/>
                  </a:lnTo>
                  <a:lnTo>
                    <a:pt x="211836" y="105155"/>
                  </a:lnTo>
                  <a:lnTo>
                    <a:pt x="203525" y="146899"/>
                  </a:lnTo>
                  <a:lnTo>
                    <a:pt x="180784" y="180784"/>
                  </a:lnTo>
                  <a:lnTo>
                    <a:pt x="146899" y="203525"/>
                  </a:lnTo>
                  <a:lnTo>
                    <a:pt x="105155" y="211835"/>
                  </a:lnTo>
                  <a:lnTo>
                    <a:pt x="63650" y="203525"/>
                  </a:lnTo>
                  <a:lnTo>
                    <a:pt x="30289" y="180784"/>
                  </a:lnTo>
                  <a:lnTo>
                    <a:pt x="8072" y="146899"/>
                  </a:lnTo>
                  <a:lnTo>
                    <a:pt x="0" y="105155"/>
                  </a:lnTo>
                </a:path>
              </a:pathLst>
            </a:custGeom>
            <a:ln w="9144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9" name="object 29"/>
            <p:cNvSpPr/>
            <p:nvPr/>
          </p:nvSpPr>
          <p:spPr>
            <a:xfrm>
              <a:off x="2081783" y="1652015"/>
              <a:ext cx="702945" cy="0"/>
            </a:xfrm>
            <a:custGeom>
              <a:avLst/>
              <a:gdLst/>
              <a:ahLst/>
              <a:cxnLst/>
              <a:rect l="l" t="t" r="r" b="b"/>
              <a:pathLst>
                <a:path w="702944">
                  <a:moveTo>
                    <a:pt x="702564" y="0"/>
                  </a:moveTo>
                  <a:lnTo>
                    <a:pt x="0" y="0"/>
                  </a:lnTo>
                </a:path>
              </a:pathLst>
            </a:custGeom>
            <a:ln w="9144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0" name="object 30"/>
            <p:cNvSpPr/>
            <p:nvPr/>
          </p:nvSpPr>
          <p:spPr>
            <a:xfrm>
              <a:off x="2354579" y="1621535"/>
              <a:ext cx="70485" cy="38100"/>
            </a:xfrm>
            <a:custGeom>
              <a:avLst/>
              <a:gdLst/>
              <a:ahLst/>
              <a:cxnLst/>
              <a:rect l="l" t="t" r="r" b="b"/>
              <a:pathLst>
                <a:path w="70485" h="38100">
                  <a:moveTo>
                    <a:pt x="70104" y="36575"/>
                  </a:moveTo>
                  <a:lnTo>
                    <a:pt x="70104" y="32003"/>
                  </a:lnTo>
                  <a:lnTo>
                    <a:pt x="68580" y="25907"/>
                  </a:lnTo>
                  <a:lnTo>
                    <a:pt x="38100" y="0"/>
                  </a:lnTo>
                  <a:lnTo>
                    <a:pt x="32004" y="0"/>
                  </a:lnTo>
                  <a:lnTo>
                    <a:pt x="1524" y="25907"/>
                  </a:lnTo>
                  <a:lnTo>
                    <a:pt x="0" y="32003"/>
                  </a:lnTo>
                  <a:lnTo>
                    <a:pt x="0" y="38099"/>
                  </a:lnTo>
                </a:path>
              </a:pathLst>
            </a:custGeom>
            <a:ln w="9144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1" name="object 31"/>
            <p:cNvSpPr/>
            <p:nvPr/>
          </p:nvSpPr>
          <p:spPr>
            <a:xfrm>
              <a:off x="2424684" y="1621535"/>
              <a:ext cx="70485" cy="38100"/>
            </a:xfrm>
            <a:custGeom>
              <a:avLst/>
              <a:gdLst/>
              <a:ahLst/>
              <a:cxnLst/>
              <a:rect l="l" t="t" r="r" b="b"/>
              <a:pathLst>
                <a:path w="70485" h="38100">
                  <a:moveTo>
                    <a:pt x="70104" y="36575"/>
                  </a:moveTo>
                  <a:lnTo>
                    <a:pt x="70104" y="32003"/>
                  </a:lnTo>
                  <a:lnTo>
                    <a:pt x="68580" y="25907"/>
                  </a:lnTo>
                  <a:lnTo>
                    <a:pt x="36576" y="0"/>
                  </a:lnTo>
                  <a:lnTo>
                    <a:pt x="32004" y="0"/>
                  </a:lnTo>
                  <a:lnTo>
                    <a:pt x="1524" y="25907"/>
                  </a:lnTo>
                  <a:lnTo>
                    <a:pt x="1524" y="32003"/>
                  </a:lnTo>
                  <a:lnTo>
                    <a:pt x="0" y="38099"/>
                  </a:lnTo>
                </a:path>
              </a:pathLst>
            </a:custGeom>
            <a:ln w="9144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2" name="object 32"/>
            <p:cNvSpPr/>
            <p:nvPr/>
          </p:nvSpPr>
          <p:spPr>
            <a:xfrm>
              <a:off x="2350007" y="1664970"/>
              <a:ext cx="149860" cy="0"/>
            </a:xfrm>
            <a:custGeom>
              <a:avLst/>
              <a:gdLst/>
              <a:ahLst/>
              <a:cxnLst/>
              <a:rect l="l" t="t" r="r" b="b"/>
              <a:pathLst>
                <a:path w="149860">
                  <a:moveTo>
                    <a:pt x="140208" y="0"/>
                  </a:moveTo>
                  <a:lnTo>
                    <a:pt x="149352" y="0"/>
                  </a:lnTo>
                </a:path>
                <a:path w="149860">
                  <a:moveTo>
                    <a:pt x="70104" y="0"/>
                  </a:moveTo>
                  <a:lnTo>
                    <a:pt x="79248" y="0"/>
                  </a:lnTo>
                </a:path>
                <a:path w="149860">
                  <a:moveTo>
                    <a:pt x="0" y="0"/>
                  </a:moveTo>
                  <a:lnTo>
                    <a:pt x="9144" y="0"/>
                  </a:lnTo>
                </a:path>
              </a:pathLst>
            </a:custGeom>
            <a:ln w="13716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33" name="object 33"/>
          <p:cNvSpPr/>
          <p:nvPr/>
        </p:nvSpPr>
        <p:spPr>
          <a:xfrm>
            <a:off x="6629627" y="1641349"/>
            <a:ext cx="305304" cy="276225"/>
          </a:xfrm>
          <a:custGeom>
            <a:avLst/>
            <a:gdLst/>
            <a:ahLst/>
            <a:cxnLst/>
            <a:rect l="l" t="t" r="r" b="b"/>
            <a:pathLst>
              <a:path w="132714" h="276225">
                <a:moveTo>
                  <a:pt x="67056" y="71627"/>
                </a:moveTo>
                <a:lnTo>
                  <a:pt x="0" y="112775"/>
                </a:lnTo>
              </a:path>
              <a:path w="132714" h="276225">
                <a:moveTo>
                  <a:pt x="67056" y="0"/>
                </a:moveTo>
                <a:lnTo>
                  <a:pt x="67056" y="71627"/>
                </a:lnTo>
              </a:path>
              <a:path w="132714" h="276225">
                <a:moveTo>
                  <a:pt x="132588" y="112775"/>
                </a:moveTo>
                <a:lnTo>
                  <a:pt x="67056" y="71627"/>
                </a:lnTo>
              </a:path>
              <a:path w="132714" h="276225">
                <a:moveTo>
                  <a:pt x="121919" y="275843"/>
                </a:moveTo>
                <a:lnTo>
                  <a:pt x="121919" y="143255"/>
                </a:lnTo>
                <a:lnTo>
                  <a:pt x="12191" y="210311"/>
                </a:lnTo>
                <a:lnTo>
                  <a:pt x="121919" y="275843"/>
                </a:lnTo>
                <a:close/>
              </a:path>
            </a:pathLst>
          </a:custGeom>
          <a:ln w="9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4" name="object 34"/>
          <p:cNvSpPr/>
          <p:nvPr/>
        </p:nvSpPr>
        <p:spPr>
          <a:xfrm>
            <a:off x="2226234" y="2337817"/>
            <a:ext cx="9898282" cy="1004569"/>
          </a:xfrm>
          <a:custGeom>
            <a:avLst/>
            <a:gdLst/>
            <a:ahLst/>
            <a:cxnLst/>
            <a:rect l="l" t="t" r="r" b="b"/>
            <a:pathLst>
              <a:path w="4302760" h="1004570">
                <a:moveTo>
                  <a:pt x="0" y="0"/>
                </a:moveTo>
                <a:lnTo>
                  <a:pt x="4302252" y="0"/>
                </a:lnTo>
                <a:lnTo>
                  <a:pt x="4302252" y="1004316"/>
                </a:lnTo>
                <a:lnTo>
                  <a:pt x="4073652" y="1004316"/>
                </a:lnTo>
              </a:path>
            </a:pathLst>
          </a:custGeom>
          <a:ln w="9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pic>
        <p:nvPicPr>
          <p:cNvPr id="35" name="object 35"/>
          <p:cNvPicPr/>
          <p:nvPr/>
        </p:nvPicPr>
        <p:blipFill>
          <a:blip r:embed="rId8" cstate="print"/>
          <a:stretch>
            <a:fillRect/>
          </a:stretch>
        </p:blipFill>
        <p:spPr>
          <a:xfrm>
            <a:off x="3085180" y="6496813"/>
            <a:ext cx="508351" cy="222503"/>
          </a:xfrm>
          <a:prstGeom prst="rect">
            <a:avLst/>
          </a:prstGeom>
        </p:spPr>
      </p:pic>
      <p:pic>
        <p:nvPicPr>
          <p:cNvPr id="36" name="object 36"/>
          <p:cNvPicPr/>
          <p:nvPr/>
        </p:nvPicPr>
        <p:blipFill>
          <a:blip r:embed="rId9" cstate="print"/>
          <a:stretch>
            <a:fillRect/>
          </a:stretch>
        </p:blipFill>
        <p:spPr>
          <a:xfrm>
            <a:off x="2268305" y="6504432"/>
            <a:ext cx="508353" cy="224027"/>
          </a:xfrm>
          <a:prstGeom prst="rect">
            <a:avLst/>
          </a:prstGeom>
        </p:spPr>
      </p:pic>
      <p:sp>
        <p:nvSpPr>
          <p:cNvPr id="37" name="object 37"/>
          <p:cNvSpPr/>
          <p:nvPr/>
        </p:nvSpPr>
        <p:spPr>
          <a:xfrm>
            <a:off x="2341930" y="6291071"/>
            <a:ext cx="1319089" cy="66040"/>
          </a:xfrm>
          <a:custGeom>
            <a:avLst/>
            <a:gdLst/>
            <a:ahLst/>
            <a:cxnLst/>
            <a:rect l="l" t="t" r="r" b="b"/>
            <a:pathLst>
              <a:path w="573405" h="66039">
                <a:moveTo>
                  <a:pt x="550164" y="3048"/>
                </a:moveTo>
                <a:lnTo>
                  <a:pt x="550164" y="48767"/>
                </a:lnTo>
              </a:path>
              <a:path w="573405" h="66039">
                <a:moveTo>
                  <a:pt x="573023" y="0"/>
                </a:moveTo>
                <a:lnTo>
                  <a:pt x="550164" y="0"/>
                </a:lnTo>
              </a:path>
              <a:path w="573405" h="66039">
                <a:moveTo>
                  <a:pt x="347472" y="65532"/>
                </a:moveTo>
                <a:lnTo>
                  <a:pt x="507492" y="65532"/>
                </a:lnTo>
                <a:lnTo>
                  <a:pt x="507492" y="36576"/>
                </a:lnTo>
                <a:lnTo>
                  <a:pt x="347472" y="36576"/>
                </a:lnTo>
                <a:lnTo>
                  <a:pt x="347472" y="65532"/>
                </a:lnTo>
                <a:close/>
              </a:path>
              <a:path w="573405" h="66039">
                <a:moveTo>
                  <a:pt x="0" y="48767"/>
                </a:moveTo>
                <a:lnTo>
                  <a:pt x="347472" y="51816"/>
                </a:lnTo>
              </a:path>
            </a:pathLst>
          </a:custGeom>
          <a:ln w="9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grpSp>
        <p:nvGrpSpPr>
          <p:cNvPr id="38" name="object 38"/>
          <p:cNvGrpSpPr/>
          <p:nvPr/>
        </p:nvGrpSpPr>
        <p:grpSpPr>
          <a:xfrm>
            <a:off x="2341929" y="5818632"/>
            <a:ext cx="1452021" cy="706120"/>
            <a:chOff x="1018031" y="5818632"/>
            <a:chExt cx="631190" cy="706120"/>
          </a:xfrm>
        </p:grpSpPr>
        <p:sp>
          <p:nvSpPr>
            <p:cNvPr id="39" name="object 39"/>
            <p:cNvSpPr/>
            <p:nvPr/>
          </p:nvSpPr>
          <p:spPr>
            <a:xfrm>
              <a:off x="1603248" y="5961888"/>
              <a:ext cx="41275" cy="82550"/>
            </a:xfrm>
            <a:custGeom>
              <a:avLst/>
              <a:gdLst/>
              <a:ahLst/>
              <a:cxnLst/>
              <a:rect l="l" t="t" r="r" b="b"/>
              <a:pathLst>
                <a:path w="41275" h="82550">
                  <a:moveTo>
                    <a:pt x="0" y="82296"/>
                  </a:moveTo>
                  <a:lnTo>
                    <a:pt x="6096" y="82296"/>
                  </a:lnTo>
                  <a:lnTo>
                    <a:pt x="12192" y="79248"/>
                  </a:lnTo>
                  <a:lnTo>
                    <a:pt x="19812" y="77724"/>
                  </a:lnTo>
                  <a:lnTo>
                    <a:pt x="24384" y="73152"/>
                  </a:lnTo>
                  <a:lnTo>
                    <a:pt x="30480" y="68580"/>
                  </a:lnTo>
                  <a:lnTo>
                    <a:pt x="33528" y="64008"/>
                  </a:lnTo>
                  <a:lnTo>
                    <a:pt x="39624" y="51816"/>
                  </a:lnTo>
                  <a:lnTo>
                    <a:pt x="41148" y="44196"/>
                  </a:lnTo>
                  <a:lnTo>
                    <a:pt x="41148" y="38100"/>
                  </a:lnTo>
                  <a:lnTo>
                    <a:pt x="12192" y="3048"/>
                  </a:lnTo>
                  <a:lnTo>
                    <a:pt x="0" y="0"/>
                  </a:lnTo>
                </a:path>
              </a:pathLst>
            </a:custGeom>
            <a:ln w="9144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0" name="object 40"/>
            <p:cNvSpPr/>
            <p:nvPr/>
          </p:nvSpPr>
          <p:spPr>
            <a:xfrm>
              <a:off x="1588008" y="6039612"/>
              <a:ext cx="15240" cy="9525"/>
            </a:xfrm>
            <a:custGeom>
              <a:avLst/>
              <a:gdLst/>
              <a:ahLst/>
              <a:cxnLst/>
              <a:rect l="l" t="t" r="r" b="b"/>
              <a:pathLst>
                <a:path w="15240" h="9525">
                  <a:moveTo>
                    <a:pt x="0" y="0"/>
                  </a:moveTo>
                  <a:lnTo>
                    <a:pt x="15240" y="0"/>
                  </a:lnTo>
                  <a:lnTo>
                    <a:pt x="15240" y="9144"/>
                  </a:lnTo>
                  <a:lnTo>
                    <a:pt x="0" y="9144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1" name="object 41"/>
            <p:cNvSpPr/>
            <p:nvPr/>
          </p:nvSpPr>
          <p:spPr>
            <a:xfrm>
              <a:off x="1588008" y="5961888"/>
              <a:ext cx="15240" cy="0"/>
            </a:xfrm>
            <a:custGeom>
              <a:avLst/>
              <a:gdLst/>
              <a:ahLst/>
              <a:cxnLst/>
              <a:rect l="l" t="t" r="r" b="b"/>
              <a:pathLst>
                <a:path w="15240">
                  <a:moveTo>
                    <a:pt x="15240" y="0"/>
                  </a:moveTo>
                  <a:lnTo>
                    <a:pt x="0" y="0"/>
                  </a:lnTo>
                </a:path>
              </a:pathLst>
            </a:custGeom>
            <a:ln w="9144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2" name="object 42"/>
            <p:cNvSpPr/>
            <p:nvPr/>
          </p:nvSpPr>
          <p:spPr>
            <a:xfrm>
              <a:off x="1603248" y="6045708"/>
              <a:ext cx="41275" cy="163195"/>
            </a:xfrm>
            <a:custGeom>
              <a:avLst/>
              <a:gdLst/>
              <a:ahLst/>
              <a:cxnLst/>
              <a:rect l="l" t="t" r="r" b="b"/>
              <a:pathLst>
                <a:path w="41275" h="163195">
                  <a:moveTo>
                    <a:pt x="0" y="163068"/>
                  </a:moveTo>
                  <a:lnTo>
                    <a:pt x="33528" y="144780"/>
                  </a:lnTo>
                  <a:lnTo>
                    <a:pt x="36576" y="137160"/>
                  </a:lnTo>
                  <a:lnTo>
                    <a:pt x="39624" y="131064"/>
                  </a:lnTo>
                  <a:lnTo>
                    <a:pt x="41148" y="124968"/>
                  </a:lnTo>
                  <a:lnTo>
                    <a:pt x="41148" y="117348"/>
                  </a:lnTo>
                  <a:lnTo>
                    <a:pt x="18288" y="85344"/>
                  </a:lnTo>
                  <a:lnTo>
                    <a:pt x="12192" y="83820"/>
                  </a:lnTo>
                  <a:lnTo>
                    <a:pt x="6096" y="80772"/>
                  </a:lnTo>
                  <a:lnTo>
                    <a:pt x="0" y="80772"/>
                  </a:lnTo>
                  <a:lnTo>
                    <a:pt x="6096" y="80772"/>
                  </a:lnTo>
                  <a:lnTo>
                    <a:pt x="12192" y="79248"/>
                  </a:lnTo>
                  <a:lnTo>
                    <a:pt x="19812" y="76200"/>
                  </a:lnTo>
                  <a:lnTo>
                    <a:pt x="24384" y="71628"/>
                  </a:lnTo>
                  <a:lnTo>
                    <a:pt x="30480" y="68580"/>
                  </a:lnTo>
                  <a:lnTo>
                    <a:pt x="33528" y="64008"/>
                  </a:lnTo>
                  <a:lnTo>
                    <a:pt x="39624" y="51816"/>
                  </a:lnTo>
                  <a:lnTo>
                    <a:pt x="41148" y="44196"/>
                  </a:lnTo>
                  <a:lnTo>
                    <a:pt x="41148" y="38100"/>
                  </a:lnTo>
                  <a:lnTo>
                    <a:pt x="39624" y="32004"/>
                  </a:lnTo>
                  <a:lnTo>
                    <a:pt x="36576" y="24384"/>
                  </a:lnTo>
                  <a:lnTo>
                    <a:pt x="33528" y="19812"/>
                  </a:lnTo>
                  <a:lnTo>
                    <a:pt x="30480" y="13716"/>
                  </a:lnTo>
                  <a:lnTo>
                    <a:pt x="18288" y="4572"/>
                  </a:lnTo>
                  <a:lnTo>
                    <a:pt x="0" y="0"/>
                  </a:lnTo>
                </a:path>
              </a:pathLst>
            </a:custGeom>
            <a:ln w="9144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3" name="object 43"/>
            <p:cNvSpPr/>
            <p:nvPr/>
          </p:nvSpPr>
          <p:spPr>
            <a:xfrm>
              <a:off x="1603248" y="6208775"/>
              <a:ext cx="41275" cy="82550"/>
            </a:xfrm>
            <a:custGeom>
              <a:avLst/>
              <a:gdLst/>
              <a:ahLst/>
              <a:cxnLst/>
              <a:rect l="l" t="t" r="r" b="b"/>
              <a:pathLst>
                <a:path w="41275" h="82550">
                  <a:moveTo>
                    <a:pt x="0" y="82296"/>
                  </a:moveTo>
                  <a:lnTo>
                    <a:pt x="39624" y="50292"/>
                  </a:lnTo>
                  <a:lnTo>
                    <a:pt x="41148" y="44196"/>
                  </a:lnTo>
                  <a:lnTo>
                    <a:pt x="41148" y="36576"/>
                  </a:lnTo>
                  <a:lnTo>
                    <a:pt x="39624" y="30480"/>
                  </a:lnTo>
                  <a:lnTo>
                    <a:pt x="30480" y="12192"/>
                  </a:lnTo>
                  <a:lnTo>
                    <a:pt x="24384" y="9144"/>
                  </a:lnTo>
                  <a:lnTo>
                    <a:pt x="18288" y="4572"/>
                  </a:lnTo>
                  <a:lnTo>
                    <a:pt x="12192" y="1524"/>
                  </a:lnTo>
                  <a:lnTo>
                    <a:pt x="6096" y="0"/>
                  </a:lnTo>
                  <a:lnTo>
                    <a:pt x="0" y="0"/>
                  </a:lnTo>
                </a:path>
              </a:pathLst>
            </a:custGeom>
            <a:ln w="9144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4" name="object 44"/>
            <p:cNvSpPr/>
            <p:nvPr/>
          </p:nvSpPr>
          <p:spPr>
            <a:xfrm>
              <a:off x="1588008" y="6126480"/>
              <a:ext cx="15240" cy="165100"/>
            </a:xfrm>
            <a:custGeom>
              <a:avLst/>
              <a:gdLst/>
              <a:ahLst/>
              <a:cxnLst/>
              <a:rect l="l" t="t" r="r" b="b"/>
              <a:pathLst>
                <a:path w="15240" h="165100">
                  <a:moveTo>
                    <a:pt x="15240" y="164591"/>
                  </a:moveTo>
                  <a:lnTo>
                    <a:pt x="0" y="164591"/>
                  </a:lnTo>
                </a:path>
                <a:path w="15240" h="165100">
                  <a:moveTo>
                    <a:pt x="15240" y="82296"/>
                  </a:moveTo>
                  <a:lnTo>
                    <a:pt x="0" y="82296"/>
                  </a:lnTo>
                </a:path>
                <a:path w="15240" h="165100">
                  <a:moveTo>
                    <a:pt x="15240" y="0"/>
                  </a:moveTo>
                  <a:lnTo>
                    <a:pt x="0" y="0"/>
                  </a:lnTo>
                </a:path>
              </a:pathLst>
            </a:custGeom>
            <a:ln w="9144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5" name="object 45"/>
            <p:cNvSpPr/>
            <p:nvPr/>
          </p:nvSpPr>
          <p:spPr>
            <a:xfrm>
              <a:off x="1588008" y="6041135"/>
              <a:ext cx="15240" cy="9525"/>
            </a:xfrm>
            <a:custGeom>
              <a:avLst/>
              <a:gdLst/>
              <a:ahLst/>
              <a:cxnLst/>
              <a:rect l="l" t="t" r="r" b="b"/>
              <a:pathLst>
                <a:path w="15240" h="9525">
                  <a:moveTo>
                    <a:pt x="0" y="0"/>
                  </a:moveTo>
                  <a:lnTo>
                    <a:pt x="15240" y="0"/>
                  </a:lnTo>
                  <a:lnTo>
                    <a:pt x="15240" y="9144"/>
                  </a:lnTo>
                  <a:lnTo>
                    <a:pt x="0" y="9144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6" name="object 46"/>
            <p:cNvSpPr/>
            <p:nvPr/>
          </p:nvSpPr>
          <p:spPr>
            <a:xfrm>
              <a:off x="1018031" y="5823204"/>
              <a:ext cx="568960" cy="701040"/>
            </a:xfrm>
            <a:custGeom>
              <a:avLst/>
              <a:gdLst/>
              <a:ahLst/>
              <a:cxnLst/>
              <a:rect l="l" t="t" r="r" b="b"/>
              <a:pathLst>
                <a:path w="568960" h="701040">
                  <a:moveTo>
                    <a:pt x="507492" y="519683"/>
                  </a:moveTo>
                  <a:lnTo>
                    <a:pt x="548639" y="519683"/>
                  </a:lnTo>
                </a:path>
                <a:path w="568960" h="701040">
                  <a:moveTo>
                    <a:pt x="568452" y="138683"/>
                  </a:moveTo>
                  <a:lnTo>
                    <a:pt x="568452" y="91440"/>
                  </a:lnTo>
                </a:path>
                <a:path w="568960" h="701040">
                  <a:moveTo>
                    <a:pt x="286512" y="88392"/>
                  </a:moveTo>
                  <a:lnTo>
                    <a:pt x="566927" y="88392"/>
                  </a:lnTo>
                </a:path>
                <a:path w="568960" h="701040">
                  <a:moveTo>
                    <a:pt x="108204" y="178308"/>
                  </a:moveTo>
                  <a:lnTo>
                    <a:pt x="284988" y="178308"/>
                  </a:lnTo>
                  <a:lnTo>
                    <a:pt x="284988" y="0"/>
                  </a:lnTo>
                  <a:lnTo>
                    <a:pt x="108204" y="0"/>
                  </a:lnTo>
                  <a:lnTo>
                    <a:pt x="108204" y="178308"/>
                  </a:lnTo>
                  <a:close/>
                </a:path>
                <a:path w="568960" h="701040">
                  <a:moveTo>
                    <a:pt x="108204" y="88392"/>
                  </a:moveTo>
                  <a:lnTo>
                    <a:pt x="0" y="88392"/>
                  </a:lnTo>
                </a:path>
                <a:path w="568960" h="701040">
                  <a:moveTo>
                    <a:pt x="370331" y="537972"/>
                  </a:moveTo>
                  <a:lnTo>
                    <a:pt x="370331" y="701040"/>
                  </a:lnTo>
                </a:path>
                <a:path w="568960" h="701040">
                  <a:moveTo>
                    <a:pt x="483108" y="537972"/>
                  </a:moveTo>
                  <a:lnTo>
                    <a:pt x="483108" y="685800"/>
                  </a:lnTo>
                </a:path>
                <a:path w="568960" h="701040">
                  <a:moveTo>
                    <a:pt x="79247" y="685800"/>
                  </a:moveTo>
                  <a:lnTo>
                    <a:pt x="79247" y="516635"/>
                  </a:lnTo>
                </a:path>
              </a:pathLst>
            </a:custGeom>
            <a:ln w="9144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7" name="object 47"/>
            <p:cNvSpPr/>
            <p:nvPr/>
          </p:nvSpPr>
          <p:spPr>
            <a:xfrm>
              <a:off x="1077468" y="6320027"/>
              <a:ext cx="40005" cy="38100"/>
            </a:xfrm>
            <a:custGeom>
              <a:avLst/>
              <a:gdLst/>
              <a:ahLst/>
              <a:cxnLst/>
              <a:rect l="l" t="t" r="r" b="b"/>
              <a:pathLst>
                <a:path w="40005" h="38100">
                  <a:moveTo>
                    <a:pt x="19812" y="38100"/>
                  </a:moveTo>
                  <a:lnTo>
                    <a:pt x="12215" y="36742"/>
                  </a:lnTo>
                  <a:lnTo>
                    <a:pt x="5905" y="32956"/>
                  </a:lnTo>
                  <a:lnTo>
                    <a:pt x="1595" y="27170"/>
                  </a:lnTo>
                  <a:lnTo>
                    <a:pt x="0" y="19812"/>
                  </a:lnTo>
                  <a:lnTo>
                    <a:pt x="1595" y="12215"/>
                  </a:lnTo>
                  <a:lnTo>
                    <a:pt x="5905" y="5905"/>
                  </a:lnTo>
                  <a:lnTo>
                    <a:pt x="12215" y="1595"/>
                  </a:lnTo>
                  <a:lnTo>
                    <a:pt x="19812" y="0"/>
                  </a:lnTo>
                  <a:lnTo>
                    <a:pt x="27408" y="1595"/>
                  </a:lnTo>
                  <a:lnTo>
                    <a:pt x="33718" y="5905"/>
                  </a:lnTo>
                  <a:lnTo>
                    <a:pt x="38028" y="12215"/>
                  </a:lnTo>
                  <a:lnTo>
                    <a:pt x="39624" y="19812"/>
                  </a:lnTo>
                  <a:lnTo>
                    <a:pt x="38028" y="27170"/>
                  </a:lnTo>
                  <a:lnTo>
                    <a:pt x="33718" y="32956"/>
                  </a:lnTo>
                  <a:lnTo>
                    <a:pt x="27408" y="36742"/>
                  </a:lnTo>
                  <a:lnTo>
                    <a:pt x="19812" y="3810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8" name="object 48"/>
            <p:cNvSpPr/>
            <p:nvPr/>
          </p:nvSpPr>
          <p:spPr>
            <a:xfrm>
              <a:off x="1077468" y="6320027"/>
              <a:ext cx="40005" cy="38100"/>
            </a:xfrm>
            <a:custGeom>
              <a:avLst/>
              <a:gdLst/>
              <a:ahLst/>
              <a:cxnLst/>
              <a:rect l="l" t="t" r="r" b="b"/>
              <a:pathLst>
                <a:path w="40005" h="38100">
                  <a:moveTo>
                    <a:pt x="0" y="19812"/>
                  </a:moveTo>
                  <a:lnTo>
                    <a:pt x="1595" y="12215"/>
                  </a:lnTo>
                  <a:lnTo>
                    <a:pt x="5905" y="5905"/>
                  </a:lnTo>
                  <a:lnTo>
                    <a:pt x="12215" y="1595"/>
                  </a:lnTo>
                  <a:lnTo>
                    <a:pt x="19812" y="0"/>
                  </a:lnTo>
                  <a:lnTo>
                    <a:pt x="27408" y="1595"/>
                  </a:lnTo>
                  <a:lnTo>
                    <a:pt x="33718" y="5905"/>
                  </a:lnTo>
                  <a:lnTo>
                    <a:pt x="38028" y="12215"/>
                  </a:lnTo>
                  <a:lnTo>
                    <a:pt x="39624" y="19812"/>
                  </a:lnTo>
                  <a:lnTo>
                    <a:pt x="38028" y="27170"/>
                  </a:lnTo>
                  <a:lnTo>
                    <a:pt x="33718" y="32956"/>
                  </a:lnTo>
                  <a:lnTo>
                    <a:pt x="27408" y="36742"/>
                  </a:lnTo>
                  <a:lnTo>
                    <a:pt x="19812" y="38100"/>
                  </a:lnTo>
                  <a:lnTo>
                    <a:pt x="12215" y="36742"/>
                  </a:lnTo>
                  <a:lnTo>
                    <a:pt x="5905" y="32956"/>
                  </a:lnTo>
                  <a:lnTo>
                    <a:pt x="1595" y="27170"/>
                  </a:lnTo>
                  <a:lnTo>
                    <a:pt x="0" y="19812"/>
                  </a:lnTo>
                </a:path>
              </a:pathLst>
            </a:custGeom>
            <a:ln w="9144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49" name="object 49"/>
          <p:cNvSpPr/>
          <p:nvPr/>
        </p:nvSpPr>
        <p:spPr>
          <a:xfrm>
            <a:off x="4231602" y="2508503"/>
            <a:ext cx="7366741" cy="0"/>
          </a:xfrm>
          <a:custGeom>
            <a:avLst/>
            <a:gdLst/>
            <a:ahLst/>
            <a:cxnLst/>
            <a:rect l="l" t="t" r="r" b="b"/>
            <a:pathLst>
              <a:path w="3202304">
                <a:moveTo>
                  <a:pt x="0" y="0"/>
                </a:moveTo>
                <a:lnTo>
                  <a:pt x="3201924" y="0"/>
                </a:lnTo>
              </a:path>
            </a:pathLst>
          </a:custGeom>
          <a:ln w="1524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pic>
        <p:nvPicPr>
          <p:cNvPr id="50" name="object 50"/>
          <p:cNvPicPr/>
          <p:nvPr/>
        </p:nvPicPr>
        <p:blipFill>
          <a:blip r:embed="rId10" cstate="print"/>
          <a:stretch>
            <a:fillRect/>
          </a:stretch>
        </p:blipFill>
        <p:spPr>
          <a:xfrm>
            <a:off x="5563840" y="2574035"/>
            <a:ext cx="508351" cy="222504"/>
          </a:xfrm>
          <a:prstGeom prst="rect">
            <a:avLst/>
          </a:prstGeom>
        </p:spPr>
      </p:pic>
      <p:grpSp>
        <p:nvGrpSpPr>
          <p:cNvPr id="51" name="object 51"/>
          <p:cNvGrpSpPr/>
          <p:nvPr/>
        </p:nvGrpSpPr>
        <p:grpSpPr>
          <a:xfrm>
            <a:off x="4231602" y="2791967"/>
            <a:ext cx="2353325" cy="341630"/>
            <a:chOff x="1839467" y="2791967"/>
            <a:chExt cx="1022985" cy="341630"/>
          </a:xfrm>
        </p:grpSpPr>
        <p:sp>
          <p:nvSpPr>
            <p:cNvPr id="52" name="object 52"/>
            <p:cNvSpPr/>
            <p:nvPr/>
          </p:nvSpPr>
          <p:spPr>
            <a:xfrm>
              <a:off x="2170175" y="2964180"/>
              <a:ext cx="692150" cy="0"/>
            </a:xfrm>
            <a:custGeom>
              <a:avLst/>
              <a:gdLst/>
              <a:ahLst/>
              <a:cxnLst/>
              <a:rect l="l" t="t" r="r" b="b"/>
              <a:pathLst>
                <a:path w="692150">
                  <a:moveTo>
                    <a:pt x="691896" y="0"/>
                  </a:moveTo>
                  <a:lnTo>
                    <a:pt x="0" y="0"/>
                  </a:lnTo>
                </a:path>
              </a:pathLst>
            </a:custGeom>
            <a:ln w="9144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53" name="object 53"/>
            <p:cNvPicPr/>
            <p:nvPr/>
          </p:nvPicPr>
          <p:blipFill>
            <a:blip r:embed="rId11" cstate="print"/>
            <a:stretch>
              <a:fillRect/>
            </a:stretch>
          </p:blipFill>
          <p:spPr>
            <a:xfrm>
              <a:off x="1839467" y="2887979"/>
              <a:ext cx="330708" cy="149352"/>
            </a:xfrm>
            <a:prstGeom prst="rect">
              <a:avLst/>
            </a:prstGeom>
          </p:spPr>
        </p:pic>
        <p:sp>
          <p:nvSpPr>
            <p:cNvPr id="54" name="object 54"/>
            <p:cNvSpPr/>
            <p:nvPr/>
          </p:nvSpPr>
          <p:spPr>
            <a:xfrm>
              <a:off x="2520696" y="2791967"/>
              <a:ext cx="0" cy="341630"/>
            </a:xfrm>
            <a:custGeom>
              <a:avLst/>
              <a:gdLst/>
              <a:ahLst/>
              <a:cxnLst/>
              <a:rect l="l" t="t" r="r" b="b"/>
              <a:pathLst>
                <a:path h="341630">
                  <a:moveTo>
                    <a:pt x="0" y="341375"/>
                  </a:moveTo>
                  <a:lnTo>
                    <a:pt x="0" y="0"/>
                  </a:lnTo>
                </a:path>
              </a:pathLst>
            </a:custGeom>
            <a:ln w="9144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55" name="object 55"/>
          <p:cNvGrpSpPr/>
          <p:nvPr/>
        </p:nvGrpSpPr>
        <p:grpSpPr>
          <a:xfrm>
            <a:off x="4862664" y="3360421"/>
            <a:ext cx="2286129" cy="247015"/>
            <a:chOff x="2113788" y="3360420"/>
            <a:chExt cx="993775" cy="247015"/>
          </a:xfrm>
        </p:grpSpPr>
        <p:sp>
          <p:nvSpPr>
            <p:cNvPr id="56" name="object 56"/>
            <p:cNvSpPr/>
            <p:nvPr/>
          </p:nvSpPr>
          <p:spPr>
            <a:xfrm>
              <a:off x="2170176" y="3360420"/>
              <a:ext cx="937260" cy="186055"/>
            </a:xfrm>
            <a:custGeom>
              <a:avLst/>
              <a:gdLst/>
              <a:ahLst/>
              <a:cxnLst/>
              <a:rect l="l" t="t" r="r" b="b"/>
              <a:pathLst>
                <a:path w="937260" h="186054">
                  <a:moveTo>
                    <a:pt x="350520" y="0"/>
                  </a:moveTo>
                  <a:lnTo>
                    <a:pt x="350520" y="185928"/>
                  </a:lnTo>
                </a:path>
                <a:path w="937260" h="186054">
                  <a:moveTo>
                    <a:pt x="937259" y="172212"/>
                  </a:moveTo>
                  <a:lnTo>
                    <a:pt x="0" y="172212"/>
                  </a:lnTo>
                </a:path>
              </a:pathLst>
            </a:custGeom>
            <a:ln w="9144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7" name="object 57"/>
            <p:cNvSpPr/>
            <p:nvPr/>
          </p:nvSpPr>
          <p:spPr>
            <a:xfrm>
              <a:off x="2118360" y="3532632"/>
              <a:ext cx="38100" cy="70485"/>
            </a:xfrm>
            <a:custGeom>
              <a:avLst/>
              <a:gdLst/>
              <a:ahLst/>
              <a:cxnLst/>
              <a:rect l="l" t="t" r="r" b="b"/>
              <a:pathLst>
                <a:path w="38100" h="70485">
                  <a:moveTo>
                    <a:pt x="38100" y="0"/>
                  </a:moveTo>
                  <a:lnTo>
                    <a:pt x="32004" y="0"/>
                  </a:lnTo>
                  <a:lnTo>
                    <a:pt x="25908" y="1524"/>
                  </a:lnTo>
                  <a:lnTo>
                    <a:pt x="0" y="32004"/>
                  </a:lnTo>
                  <a:lnTo>
                    <a:pt x="0" y="38100"/>
                  </a:lnTo>
                  <a:lnTo>
                    <a:pt x="25908" y="68580"/>
                  </a:lnTo>
                  <a:lnTo>
                    <a:pt x="32004" y="70104"/>
                  </a:lnTo>
                  <a:lnTo>
                    <a:pt x="38100" y="70104"/>
                  </a:lnTo>
                </a:path>
              </a:pathLst>
            </a:custGeom>
            <a:ln w="9144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8" name="object 58"/>
            <p:cNvSpPr/>
            <p:nvPr/>
          </p:nvSpPr>
          <p:spPr>
            <a:xfrm>
              <a:off x="2118360" y="3461004"/>
              <a:ext cx="38100" cy="71755"/>
            </a:xfrm>
            <a:custGeom>
              <a:avLst/>
              <a:gdLst/>
              <a:ahLst/>
              <a:cxnLst/>
              <a:rect l="l" t="t" r="r" b="b"/>
              <a:pathLst>
                <a:path w="38100" h="71754">
                  <a:moveTo>
                    <a:pt x="38100" y="0"/>
                  </a:moveTo>
                  <a:lnTo>
                    <a:pt x="32004" y="0"/>
                  </a:lnTo>
                  <a:lnTo>
                    <a:pt x="25908" y="1524"/>
                  </a:lnTo>
                  <a:lnTo>
                    <a:pt x="1524" y="27432"/>
                  </a:lnTo>
                  <a:lnTo>
                    <a:pt x="0" y="33528"/>
                  </a:lnTo>
                  <a:lnTo>
                    <a:pt x="0" y="38100"/>
                  </a:lnTo>
                  <a:lnTo>
                    <a:pt x="1524" y="44195"/>
                  </a:lnTo>
                  <a:lnTo>
                    <a:pt x="3047" y="50292"/>
                  </a:lnTo>
                  <a:lnTo>
                    <a:pt x="6096" y="54864"/>
                  </a:lnTo>
                  <a:lnTo>
                    <a:pt x="15240" y="64008"/>
                  </a:lnTo>
                  <a:lnTo>
                    <a:pt x="19812" y="67056"/>
                  </a:lnTo>
                  <a:lnTo>
                    <a:pt x="38100" y="71628"/>
                  </a:lnTo>
                </a:path>
              </a:pathLst>
            </a:custGeom>
            <a:ln w="9144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9" name="object 59"/>
            <p:cNvSpPr/>
            <p:nvPr/>
          </p:nvSpPr>
          <p:spPr>
            <a:xfrm>
              <a:off x="2156460" y="3461004"/>
              <a:ext cx="13970" cy="142240"/>
            </a:xfrm>
            <a:custGeom>
              <a:avLst/>
              <a:gdLst/>
              <a:ahLst/>
              <a:cxnLst/>
              <a:rect l="l" t="t" r="r" b="b"/>
              <a:pathLst>
                <a:path w="13969" h="142239">
                  <a:moveTo>
                    <a:pt x="0" y="0"/>
                  </a:moveTo>
                  <a:lnTo>
                    <a:pt x="13716" y="0"/>
                  </a:lnTo>
                </a:path>
                <a:path w="13969" h="142239">
                  <a:moveTo>
                    <a:pt x="0" y="71628"/>
                  </a:moveTo>
                  <a:lnTo>
                    <a:pt x="13716" y="71628"/>
                  </a:lnTo>
                </a:path>
                <a:path w="13969" h="142239">
                  <a:moveTo>
                    <a:pt x="0" y="141732"/>
                  </a:moveTo>
                  <a:lnTo>
                    <a:pt x="13716" y="141732"/>
                  </a:lnTo>
                </a:path>
              </a:pathLst>
            </a:custGeom>
            <a:ln w="9144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60" name="object 60"/>
          <p:cNvGrpSpPr/>
          <p:nvPr/>
        </p:nvGrpSpPr>
        <p:grpSpPr>
          <a:xfrm>
            <a:off x="4231602" y="3456432"/>
            <a:ext cx="595998" cy="151130"/>
            <a:chOff x="1839467" y="3456432"/>
            <a:chExt cx="259079" cy="151130"/>
          </a:xfrm>
        </p:grpSpPr>
        <p:sp>
          <p:nvSpPr>
            <p:cNvPr id="61" name="object 61"/>
            <p:cNvSpPr/>
            <p:nvPr/>
          </p:nvSpPr>
          <p:spPr>
            <a:xfrm>
              <a:off x="1839467" y="3531108"/>
              <a:ext cx="208915" cy="0"/>
            </a:xfrm>
            <a:custGeom>
              <a:avLst/>
              <a:gdLst/>
              <a:ahLst/>
              <a:cxnLst/>
              <a:rect l="l" t="t" r="r" b="b"/>
              <a:pathLst>
                <a:path w="208914">
                  <a:moveTo>
                    <a:pt x="0" y="0"/>
                  </a:moveTo>
                  <a:lnTo>
                    <a:pt x="208787" y="0"/>
                  </a:lnTo>
                </a:path>
              </a:pathLst>
            </a:custGeom>
            <a:ln w="9144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2" name="object 62"/>
            <p:cNvSpPr/>
            <p:nvPr/>
          </p:nvSpPr>
          <p:spPr>
            <a:xfrm>
              <a:off x="2055875" y="3461004"/>
              <a:ext cx="38100" cy="70485"/>
            </a:xfrm>
            <a:custGeom>
              <a:avLst/>
              <a:gdLst/>
              <a:ahLst/>
              <a:cxnLst/>
              <a:rect l="l" t="t" r="r" b="b"/>
              <a:pathLst>
                <a:path w="38100" h="70485">
                  <a:moveTo>
                    <a:pt x="1524" y="70103"/>
                  </a:moveTo>
                  <a:lnTo>
                    <a:pt x="7620" y="70103"/>
                  </a:lnTo>
                  <a:lnTo>
                    <a:pt x="12192" y="68579"/>
                  </a:lnTo>
                  <a:lnTo>
                    <a:pt x="38100" y="38099"/>
                  </a:lnTo>
                  <a:lnTo>
                    <a:pt x="38100" y="32003"/>
                  </a:lnTo>
                  <a:lnTo>
                    <a:pt x="12192" y="1523"/>
                  </a:lnTo>
                  <a:lnTo>
                    <a:pt x="7620" y="0"/>
                  </a:lnTo>
                  <a:lnTo>
                    <a:pt x="0" y="0"/>
                  </a:lnTo>
                </a:path>
              </a:pathLst>
            </a:custGeom>
            <a:ln w="9144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3" name="object 63"/>
            <p:cNvSpPr/>
            <p:nvPr/>
          </p:nvSpPr>
          <p:spPr>
            <a:xfrm>
              <a:off x="2055875" y="3531108"/>
              <a:ext cx="38100" cy="71755"/>
            </a:xfrm>
            <a:custGeom>
              <a:avLst/>
              <a:gdLst/>
              <a:ahLst/>
              <a:cxnLst/>
              <a:rect l="l" t="t" r="r" b="b"/>
              <a:pathLst>
                <a:path w="38100" h="71754">
                  <a:moveTo>
                    <a:pt x="1524" y="71628"/>
                  </a:moveTo>
                  <a:lnTo>
                    <a:pt x="7620" y="71628"/>
                  </a:lnTo>
                  <a:lnTo>
                    <a:pt x="12192" y="70104"/>
                  </a:lnTo>
                  <a:lnTo>
                    <a:pt x="24384" y="64008"/>
                  </a:lnTo>
                  <a:lnTo>
                    <a:pt x="28956" y="59436"/>
                  </a:lnTo>
                  <a:lnTo>
                    <a:pt x="35052" y="50292"/>
                  </a:lnTo>
                  <a:lnTo>
                    <a:pt x="38100" y="38100"/>
                  </a:lnTo>
                  <a:lnTo>
                    <a:pt x="38100" y="33528"/>
                  </a:lnTo>
                  <a:lnTo>
                    <a:pt x="12192" y="3048"/>
                  </a:lnTo>
                  <a:lnTo>
                    <a:pt x="7620" y="1524"/>
                  </a:lnTo>
                  <a:lnTo>
                    <a:pt x="0" y="0"/>
                  </a:lnTo>
                </a:path>
              </a:pathLst>
            </a:custGeom>
            <a:ln w="9144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4" name="object 64"/>
            <p:cNvSpPr/>
            <p:nvPr/>
          </p:nvSpPr>
          <p:spPr>
            <a:xfrm>
              <a:off x="2043683" y="3461004"/>
              <a:ext cx="13970" cy="142240"/>
            </a:xfrm>
            <a:custGeom>
              <a:avLst/>
              <a:gdLst/>
              <a:ahLst/>
              <a:cxnLst/>
              <a:rect l="l" t="t" r="r" b="b"/>
              <a:pathLst>
                <a:path w="13969" h="142239">
                  <a:moveTo>
                    <a:pt x="13716" y="141732"/>
                  </a:moveTo>
                  <a:lnTo>
                    <a:pt x="0" y="141732"/>
                  </a:lnTo>
                </a:path>
                <a:path w="13969" h="142239">
                  <a:moveTo>
                    <a:pt x="13716" y="70104"/>
                  </a:moveTo>
                  <a:lnTo>
                    <a:pt x="0" y="70104"/>
                  </a:lnTo>
                </a:path>
                <a:path w="13969" h="142239">
                  <a:moveTo>
                    <a:pt x="13716" y="0"/>
                  </a:moveTo>
                  <a:lnTo>
                    <a:pt x="0" y="0"/>
                  </a:lnTo>
                </a:path>
              </a:pathLst>
            </a:custGeom>
            <a:ln w="9144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65" name="object 65"/>
          <p:cNvGrpSpPr/>
          <p:nvPr/>
        </p:nvGrpSpPr>
        <p:grpSpPr>
          <a:xfrm>
            <a:off x="4161487" y="2939797"/>
            <a:ext cx="112480" cy="47625"/>
            <a:chOff x="1808988" y="2939796"/>
            <a:chExt cx="48895" cy="47625"/>
          </a:xfrm>
        </p:grpSpPr>
        <p:sp>
          <p:nvSpPr>
            <p:cNvPr id="66" name="object 66"/>
            <p:cNvSpPr/>
            <p:nvPr/>
          </p:nvSpPr>
          <p:spPr>
            <a:xfrm>
              <a:off x="1813560" y="2944368"/>
              <a:ext cx="40005" cy="38100"/>
            </a:xfrm>
            <a:custGeom>
              <a:avLst/>
              <a:gdLst/>
              <a:ahLst/>
              <a:cxnLst/>
              <a:rect l="l" t="t" r="r" b="b"/>
              <a:pathLst>
                <a:path w="40005" h="38100">
                  <a:moveTo>
                    <a:pt x="19812" y="38100"/>
                  </a:moveTo>
                  <a:lnTo>
                    <a:pt x="12215" y="36504"/>
                  </a:lnTo>
                  <a:lnTo>
                    <a:pt x="5905" y="32194"/>
                  </a:lnTo>
                  <a:lnTo>
                    <a:pt x="1595" y="25884"/>
                  </a:lnTo>
                  <a:lnTo>
                    <a:pt x="0" y="18288"/>
                  </a:lnTo>
                  <a:lnTo>
                    <a:pt x="1595" y="10929"/>
                  </a:lnTo>
                  <a:lnTo>
                    <a:pt x="5905" y="5143"/>
                  </a:lnTo>
                  <a:lnTo>
                    <a:pt x="12215" y="1357"/>
                  </a:lnTo>
                  <a:lnTo>
                    <a:pt x="19812" y="0"/>
                  </a:lnTo>
                  <a:lnTo>
                    <a:pt x="27408" y="1357"/>
                  </a:lnTo>
                  <a:lnTo>
                    <a:pt x="33718" y="5143"/>
                  </a:lnTo>
                  <a:lnTo>
                    <a:pt x="38028" y="10929"/>
                  </a:lnTo>
                  <a:lnTo>
                    <a:pt x="39624" y="18288"/>
                  </a:lnTo>
                  <a:lnTo>
                    <a:pt x="38028" y="25884"/>
                  </a:lnTo>
                  <a:lnTo>
                    <a:pt x="33718" y="32194"/>
                  </a:lnTo>
                  <a:lnTo>
                    <a:pt x="27408" y="36504"/>
                  </a:lnTo>
                  <a:lnTo>
                    <a:pt x="19812" y="3810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7" name="object 67"/>
            <p:cNvSpPr/>
            <p:nvPr/>
          </p:nvSpPr>
          <p:spPr>
            <a:xfrm>
              <a:off x="1813560" y="2944368"/>
              <a:ext cx="40005" cy="38100"/>
            </a:xfrm>
            <a:custGeom>
              <a:avLst/>
              <a:gdLst/>
              <a:ahLst/>
              <a:cxnLst/>
              <a:rect l="l" t="t" r="r" b="b"/>
              <a:pathLst>
                <a:path w="40005" h="38100">
                  <a:moveTo>
                    <a:pt x="0" y="18288"/>
                  </a:moveTo>
                  <a:lnTo>
                    <a:pt x="1595" y="10929"/>
                  </a:lnTo>
                  <a:lnTo>
                    <a:pt x="5905" y="5143"/>
                  </a:lnTo>
                  <a:lnTo>
                    <a:pt x="12215" y="1357"/>
                  </a:lnTo>
                  <a:lnTo>
                    <a:pt x="19812" y="0"/>
                  </a:lnTo>
                  <a:lnTo>
                    <a:pt x="27408" y="1357"/>
                  </a:lnTo>
                  <a:lnTo>
                    <a:pt x="33718" y="5143"/>
                  </a:lnTo>
                  <a:lnTo>
                    <a:pt x="38028" y="10929"/>
                  </a:lnTo>
                  <a:lnTo>
                    <a:pt x="39624" y="18288"/>
                  </a:lnTo>
                  <a:lnTo>
                    <a:pt x="38028" y="25884"/>
                  </a:lnTo>
                  <a:lnTo>
                    <a:pt x="33718" y="32194"/>
                  </a:lnTo>
                  <a:lnTo>
                    <a:pt x="27408" y="36504"/>
                  </a:lnTo>
                  <a:lnTo>
                    <a:pt x="19812" y="38100"/>
                  </a:lnTo>
                  <a:lnTo>
                    <a:pt x="12215" y="36504"/>
                  </a:lnTo>
                  <a:lnTo>
                    <a:pt x="5905" y="32194"/>
                  </a:lnTo>
                  <a:lnTo>
                    <a:pt x="1595" y="25884"/>
                  </a:lnTo>
                  <a:lnTo>
                    <a:pt x="0" y="18288"/>
                  </a:lnTo>
                </a:path>
              </a:pathLst>
            </a:custGeom>
            <a:ln w="9144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68" name="object 68"/>
          <p:cNvGrpSpPr/>
          <p:nvPr/>
        </p:nvGrpSpPr>
        <p:grpSpPr>
          <a:xfrm>
            <a:off x="5746146" y="2939797"/>
            <a:ext cx="109559" cy="47625"/>
            <a:chOff x="2497836" y="2939796"/>
            <a:chExt cx="47625" cy="47625"/>
          </a:xfrm>
        </p:grpSpPr>
        <p:sp>
          <p:nvSpPr>
            <p:cNvPr id="69" name="object 69"/>
            <p:cNvSpPr/>
            <p:nvPr/>
          </p:nvSpPr>
          <p:spPr>
            <a:xfrm>
              <a:off x="2502408" y="2944368"/>
              <a:ext cx="38100" cy="38100"/>
            </a:xfrm>
            <a:custGeom>
              <a:avLst/>
              <a:gdLst/>
              <a:ahLst/>
              <a:cxnLst/>
              <a:rect l="l" t="t" r="r" b="b"/>
              <a:pathLst>
                <a:path w="38100" h="38100">
                  <a:moveTo>
                    <a:pt x="18288" y="38099"/>
                  </a:moveTo>
                  <a:lnTo>
                    <a:pt x="10929" y="36742"/>
                  </a:lnTo>
                  <a:lnTo>
                    <a:pt x="5143" y="32956"/>
                  </a:lnTo>
                  <a:lnTo>
                    <a:pt x="1357" y="27170"/>
                  </a:lnTo>
                  <a:lnTo>
                    <a:pt x="0" y="19811"/>
                  </a:lnTo>
                  <a:lnTo>
                    <a:pt x="1357" y="12215"/>
                  </a:lnTo>
                  <a:lnTo>
                    <a:pt x="5143" y="5905"/>
                  </a:lnTo>
                  <a:lnTo>
                    <a:pt x="10929" y="1595"/>
                  </a:lnTo>
                  <a:lnTo>
                    <a:pt x="18288" y="0"/>
                  </a:lnTo>
                  <a:lnTo>
                    <a:pt x="25884" y="1595"/>
                  </a:lnTo>
                  <a:lnTo>
                    <a:pt x="32194" y="5905"/>
                  </a:lnTo>
                  <a:lnTo>
                    <a:pt x="36504" y="12215"/>
                  </a:lnTo>
                  <a:lnTo>
                    <a:pt x="38100" y="19811"/>
                  </a:lnTo>
                  <a:lnTo>
                    <a:pt x="36504" y="27170"/>
                  </a:lnTo>
                  <a:lnTo>
                    <a:pt x="32194" y="32956"/>
                  </a:lnTo>
                  <a:lnTo>
                    <a:pt x="25884" y="36742"/>
                  </a:lnTo>
                  <a:lnTo>
                    <a:pt x="18288" y="38099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0" name="object 70"/>
            <p:cNvSpPr/>
            <p:nvPr/>
          </p:nvSpPr>
          <p:spPr>
            <a:xfrm>
              <a:off x="2502408" y="2944368"/>
              <a:ext cx="38100" cy="38100"/>
            </a:xfrm>
            <a:custGeom>
              <a:avLst/>
              <a:gdLst/>
              <a:ahLst/>
              <a:cxnLst/>
              <a:rect l="l" t="t" r="r" b="b"/>
              <a:pathLst>
                <a:path w="38100" h="38100">
                  <a:moveTo>
                    <a:pt x="0" y="19811"/>
                  </a:moveTo>
                  <a:lnTo>
                    <a:pt x="1357" y="12215"/>
                  </a:lnTo>
                  <a:lnTo>
                    <a:pt x="5143" y="5905"/>
                  </a:lnTo>
                  <a:lnTo>
                    <a:pt x="10929" y="1595"/>
                  </a:lnTo>
                  <a:lnTo>
                    <a:pt x="18288" y="0"/>
                  </a:lnTo>
                  <a:lnTo>
                    <a:pt x="25884" y="1595"/>
                  </a:lnTo>
                  <a:lnTo>
                    <a:pt x="32194" y="5905"/>
                  </a:lnTo>
                  <a:lnTo>
                    <a:pt x="36504" y="12215"/>
                  </a:lnTo>
                  <a:lnTo>
                    <a:pt x="38100" y="19811"/>
                  </a:lnTo>
                  <a:lnTo>
                    <a:pt x="36504" y="27170"/>
                  </a:lnTo>
                  <a:lnTo>
                    <a:pt x="32194" y="32956"/>
                  </a:lnTo>
                  <a:lnTo>
                    <a:pt x="25884" y="36742"/>
                  </a:lnTo>
                  <a:lnTo>
                    <a:pt x="18288" y="38099"/>
                  </a:lnTo>
                  <a:lnTo>
                    <a:pt x="10929" y="36742"/>
                  </a:lnTo>
                  <a:lnTo>
                    <a:pt x="5143" y="32956"/>
                  </a:lnTo>
                  <a:lnTo>
                    <a:pt x="1357" y="27170"/>
                  </a:lnTo>
                  <a:lnTo>
                    <a:pt x="0" y="19811"/>
                  </a:lnTo>
                </a:path>
              </a:pathLst>
            </a:custGeom>
            <a:ln w="9144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71" name="object 71"/>
          <p:cNvGrpSpPr/>
          <p:nvPr/>
        </p:nvGrpSpPr>
        <p:grpSpPr>
          <a:xfrm>
            <a:off x="4161487" y="3508248"/>
            <a:ext cx="112480" cy="47625"/>
            <a:chOff x="1808988" y="3508247"/>
            <a:chExt cx="48895" cy="47625"/>
          </a:xfrm>
        </p:grpSpPr>
        <p:sp>
          <p:nvSpPr>
            <p:cNvPr id="72" name="object 72"/>
            <p:cNvSpPr/>
            <p:nvPr/>
          </p:nvSpPr>
          <p:spPr>
            <a:xfrm>
              <a:off x="1813560" y="3512819"/>
              <a:ext cx="40005" cy="38100"/>
            </a:xfrm>
            <a:custGeom>
              <a:avLst/>
              <a:gdLst/>
              <a:ahLst/>
              <a:cxnLst/>
              <a:rect l="l" t="t" r="r" b="b"/>
              <a:pathLst>
                <a:path w="40005" h="38100">
                  <a:moveTo>
                    <a:pt x="19812" y="38100"/>
                  </a:moveTo>
                  <a:lnTo>
                    <a:pt x="12215" y="36504"/>
                  </a:lnTo>
                  <a:lnTo>
                    <a:pt x="5905" y="32194"/>
                  </a:lnTo>
                  <a:lnTo>
                    <a:pt x="1595" y="25884"/>
                  </a:lnTo>
                  <a:lnTo>
                    <a:pt x="0" y="18288"/>
                  </a:lnTo>
                  <a:lnTo>
                    <a:pt x="1595" y="10929"/>
                  </a:lnTo>
                  <a:lnTo>
                    <a:pt x="5905" y="5143"/>
                  </a:lnTo>
                  <a:lnTo>
                    <a:pt x="12215" y="1357"/>
                  </a:lnTo>
                  <a:lnTo>
                    <a:pt x="19812" y="0"/>
                  </a:lnTo>
                  <a:lnTo>
                    <a:pt x="27408" y="1357"/>
                  </a:lnTo>
                  <a:lnTo>
                    <a:pt x="33718" y="5143"/>
                  </a:lnTo>
                  <a:lnTo>
                    <a:pt x="38028" y="10929"/>
                  </a:lnTo>
                  <a:lnTo>
                    <a:pt x="39624" y="18288"/>
                  </a:lnTo>
                  <a:lnTo>
                    <a:pt x="38028" y="25884"/>
                  </a:lnTo>
                  <a:lnTo>
                    <a:pt x="33718" y="32194"/>
                  </a:lnTo>
                  <a:lnTo>
                    <a:pt x="27408" y="36504"/>
                  </a:lnTo>
                  <a:lnTo>
                    <a:pt x="19812" y="3810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3" name="object 73"/>
            <p:cNvSpPr/>
            <p:nvPr/>
          </p:nvSpPr>
          <p:spPr>
            <a:xfrm>
              <a:off x="1813560" y="3512819"/>
              <a:ext cx="40005" cy="38100"/>
            </a:xfrm>
            <a:custGeom>
              <a:avLst/>
              <a:gdLst/>
              <a:ahLst/>
              <a:cxnLst/>
              <a:rect l="l" t="t" r="r" b="b"/>
              <a:pathLst>
                <a:path w="40005" h="38100">
                  <a:moveTo>
                    <a:pt x="0" y="18288"/>
                  </a:moveTo>
                  <a:lnTo>
                    <a:pt x="1595" y="10929"/>
                  </a:lnTo>
                  <a:lnTo>
                    <a:pt x="5905" y="5143"/>
                  </a:lnTo>
                  <a:lnTo>
                    <a:pt x="12215" y="1357"/>
                  </a:lnTo>
                  <a:lnTo>
                    <a:pt x="19812" y="0"/>
                  </a:lnTo>
                  <a:lnTo>
                    <a:pt x="27408" y="1357"/>
                  </a:lnTo>
                  <a:lnTo>
                    <a:pt x="33718" y="5143"/>
                  </a:lnTo>
                  <a:lnTo>
                    <a:pt x="38028" y="10929"/>
                  </a:lnTo>
                  <a:lnTo>
                    <a:pt x="39624" y="18288"/>
                  </a:lnTo>
                  <a:lnTo>
                    <a:pt x="38028" y="25884"/>
                  </a:lnTo>
                  <a:lnTo>
                    <a:pt x="33718" y="32194"/>
                  </a:lnTo>
                  <a:lnTo>
                    <a:pt x="27408" y="36504"/>
                  </a:lnTo>
                  <a:lnTo>
                    <a:pt x="19812" y="38100"/>
                  </a:lnTo>
                  <a:lnTo>
                    <a:pt x="12215" y="36504"/>
                  </a:lnTo>
                  <a:lnTo>
                    <a:pt x="5905" y="32194"/>
                  </a:lnTo>
                  <a:lnTo>
                    <a:pt x="1595" y="25884"/>
                  </a:lnTo>
                  <a:lnTo>
                    <a:pt x="0" y="18288"/>
                  </a:lnTo>
                </a:path>
              </a:pathLst>
            </a:custGeom>
            <a:ln w="9144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74" name="object 74"/>
          <p:cNvGrpSpPr/>
          <p:nvPr/>
        </p:nvGrpSpPr>
        <p:grpSpPr>
          <a:xfrm>
            <a:off x="5746146" y="3508248"/>
            <a:ext cx="109559" cy="47625"/>
            <a:chOff x="2497836" y="3508247"/>
            <a:chExt cx="47625" cy="47625"/>
          </a:xfrm>
        </p:grpSpPr>
        <p:sp>
          <p:nvSpPr>
            <p:cNvPr id="75" name="object 75"/>
            <p:cNvSpPr/>
            <p:nvPr/>
          </p:nvSpPr>
          <p:spPr>
            <a:xfrm>
              <a:off x="2502408" y="3512819"/>
              <a:ext cx="38100" cy="38100"/>
            </a:xfrm>
            <a:custGeom>
              <a:avLst/>
              <a:gdLst/>
              <a:ahLst/>
              <a:cxnLst/>
              <a:rect l="l" t="t" r="r" b="b"/>
              <a:pathLst>
                <a:path w="38100" h="38100">
                  <a:moveTo>
                    <a:pt x="18288" y="38100"/>
                  </a:moveTo>
                  <a:lnTo>
                    <a:pt x="10929" y="36504"/>
                  </a:lnTo>
                  <a:lnTo>
                    <a:pt x="5143" y="32194"/>
                  </a:lnTo>
                  <a:lnTo>
                    <a:pt x="1357" y="25884"/>
                  </a:lnTo>
                  <a:lnTo>
                    <a:pt x="0" y="18288"/>
                  </a:lnTo>
                  <a:lnTo>
                    <a:pt x="1357" y="10929"/>
                  </a:lnTo>
                  <a:lnTo>
                    <a:pt x="5143" y="5143"/>
                  </a:lnTo>
                  <a:lnTo>
                    <a:pt x="10929" y="1357"/>
                  </a:lnTo>
                  <a:lnTo>
                    <a:pt x="18288" y="0"/>
                  </a:lnTo>
                  <a:lnTo>
                    <a:pt x="25884" y="1357"/>
                  </a:lnTo>
                  <a:lnTo>
                    <a:pt x="32194" y="5143"/>
                  </a:lnTo>
                  <a:lnTo>
                    <a:pt x="36504" y="10929"/>
                  </a:lnTo>
                  <a:lnTo>
                    <a:pt x="38100" y="18288"/>
                  </a:lnTo>
                  <a:lnTo>
                    <a:pt x="36504" y="25884"/>
                  </a:lnTo>
                  <a:lnTo>
                    <a:pt x="32194" y="32194"/>
                  </a:lnTo>
                  <a:lnTo>
                    <a:pt x="25884" y="36504"/>
                  </a:lnTo>
                  <a:lnTo>
                    <a:pt x="18288" y="3810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6" name="object 76"/>
            <p:cNvSpPr/>
            <p:nvPr/>
          </p:nvSpPr>
          <p:spPr>
            <a:xfrm>
              <a:off x="2502408" y="3512819"/>
              <a:ext cx="38100" cy="38100"/>
            </a:xfrm>
            <a:custGeom>
              <a:avLst/>
              <a:gdLst/>
              <a:ahLst/>
              <a:cxnLst/>
              <a:rect l="l" t="t" r="r" b="b"/>
              <a:pathLst>
                <a:path w="38100" h="38100">
                  <a:moveTo>
                    <a:pt x="0" y="18288"/>
                  </a:moveTo>
                  <a:lnTo>
                    <a:pt x="1357" y="10929"/>
                  </a:lnTo>
                  <a:lnTo>
                    <a:pt x="5143" y="5143"/>
                  </a:lnTo>
                  <a:lnTo>
                    <a:pt x="10929" y="1357"/>
                  </a:lnTo>
                  <a:lnTo>
                    <a:pt x="18288" y="0"/>
                  </a:lnTo>
                  <a:lnTo>
                    <a:pt x="25884" y="1357"/>
                  </a:lnTo>
                  <a:lnTo>
                    <a:pt x="32194" y="5143"/>
                  </a:lnTo>
                  <a:lnTo>
                    <a:pt x="36504" y="10929"/>
                  </a:lnTo>
                  <a:lnTo>
                    <a:pt x="38100" y="18288"/>
                  </a:lnTo>
                  <a:lnTo>
                    <a:pt x="36504" y="25884"/>
                  </a:lnTo>
                  <a:lnTo>
                    <a:pt x="32194" y="32194"/>
                  </a:lnTo>
                  <a:lnTo>
                    <a:pt x="25884" y="36504"/>
                  </a:lnTo>
                  <a:lnTo>
                    <a:pt x="18288" y="38100"/>
                  </a:lnTo>
                  <a:lnTo>
                    <a:pt x="10929" y="36504"/>
                  </a:lnTo>
                  <a:lnTo>
                    <a:pt x="5143" y="32194"/>
                  </a:lnTo>
                  <a:lnTo>
                    <a:pt x="1357" y="25884"/>
                  </a:lnTo>
                  <a:lnTo>
                    <a:pt x="0" y="18288"/>
                  </a:lnTo>
                </a:path>
              </a:pathLst>
            </a:custGeom>
            <a:ln w="9144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77" name="object 77"/>
          <p:cNvSpPr/>
          <p:nvPr/>
        </p:nvSpPr>
        <p:spPr>
          <a:xfrm>
            <a:off x="7148497" y="3531108"/>
            <a:ext cx="0" cy="1705610"/>
          </a:xfrm>
          <a:custGeom>
            <a:avLst/>
            <a:gdLst/>
            <a:ahLst/>
            <a:cxnLst/>
            <a:rect l="l" t="t" r="r" b="b"/>
            <a:pathLst>
              <a:path h="1705610">
                <a:moveTo>
                  <a:pt x="0" y="0"/>
                </a:moveTo>
                <a:lnTo>
                  <a:pt x="0" y="1705356"/>
                </a:lnTo>
              </a:path>
            </a:pathLst>
          </a:custGeom>
          <a:ln w="9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pic>
        <p:nvPicPr>
          <p:cNvPr id="78" name="object 78"/>
          <p:cNvPicPr/>
          <p:nvPr/>
        </p:nvPicPr>
        <p:blipFill>
          <a:blip r:embed="rId12" cstate="print"/>
          <a:stretch>
            <a:fillRect/>
          </a:stretch>
        </p:blipFill>
        <p:spPr>
          <a:xfrm>
            <a:off x="4154472" y="3980688"/>
            <a:ext cx="603010" cy="152400"/>
          </a:xfrm>
          <a:prstGeom prst="rect">
            <a:avLst/>
          </a:prstGeom>
        </p:spPr>
      </p:pic>
      <p:pic>
        <p:nvPicPr>
          <p:cNvPr id="79" name="object 79"/>
          <p:cNvPicPr/>
          <p:nvPr/>
        </p:nvPicPr>
        <p:blipFill>
          <a:blip r:embed="rId13" cstate="print"/>
          <a:stretch>
            <a:fillRect/>
          </a:stretch>
        </p:blipFill>
        <p:spPr>
          <a:xfrm>
            <a:off x="5788217" y="4329684"/>
            <a:ext cx="515363" cy="224027"/>
          </a:xfrm>
          <a:prstGeom prst="rect">
            <a:avLst/>
          </a:prstGeom>
        </p:spPr>
      </p:pic>
      <p:grpSp>
        <p:nvGrpSpPr>
          <p:cNvPr id="80" name="object 80"/>
          <p:cNvGrpSpPr/>
          <p:nvPr/>
        </p:nvGrpSpPr>
        <p:grpSpPr>
          <a:xfrm>
            <a:off x="5802240" y="4553712"/>
            <a:ext cx="512736" cy="565785"/>
            <a:chOff x="2522220" y="4553711"/>
            <a:chExt cx="222885" cy="565785"/>
          </a:xfrm>
        </p:grpSpPr>
        <p:pic>
          <p:nvPicPr>
            <p:cNvPr id="81" name="object 81"/>
            <p:cNvPicPr/>
            <p:nvPr/>
          </p:nvPicPr>
          <p:blipFill>
            <a:blip r:embed="rId14" cstate="print"/>
            <a:stretch>
              <a:fillRect/>
            </a:stretch>
          </p:blipFill>
          <p:spPr>
            <a:xfrm>
              <a:off x="2522220" y="4895088"/>
              <a:ext cx="222504" cy="224027"/>
            </a:xfrm>
            <a:prstGeom prst="rect">
              <a:avLst/>
            </a:prstGeom>
          </p:spPr>
        </p:pic>
        <p:sp>
          <p:nvSpPr>
            <p:cNvPr id="82" name="object 82"/>
            <p:cNvSpPr/>
            <p:nvPr/>
          </p:nvSpPr>
          <p:spPr>
            <a:xfrm>
              <a:off x="2634996" y="4553711"/>
              <a:ext cx="0" cy="341630"/>
            </a:xfrm>
            <a:custGeom>
              <a:avLst/>
              <a:gdLst/>
              <a:ahLst/>
              <a:cxnLst/>
              <a:rect l="l" t="t" r="r" b="b"/>
              <a:pathLst>
                <a:path h="341629">
                  <a:moveTo>
                    <a:pt x="0" y="0"/>
                  </a:moveTo>
                  <a:lnTo>
                    <a:pt x="0" y="341375"/>
                  </a:lnTo>
                </a:path>
              </a:pathLst>
            </a:custGeom>
            <a:ln w="9144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pic>
        <p:nvPicPr>
          <p:cNvPr id="83" name="object 83"/>
          <p:cNvPicPr/>
          <p:nvPr/>
        </p:nvPicPr>
        <p:blipFill>
          <a:blip r:embed="rId15" cstate="print"/>
          <a:stretch>
            <a:fillRect/>
          </a:stretch>
        </p:blipFill>
        <p:spPr>
          <a:xfrm>
            <a:off x="7867204" y="3988309"/>
            <a:ext cx="511859" cy="224027"/>
          </a:xfrm>
          <a:prstGeom prst="rect">
            <a:avLst/>
          </a:prstGeom>
        </p:spPr>
      </p:pic>
      <p:pic>
        <p:nvPicPr>
          <p:cNvPr id="84" name="object 84"/>
          <p:cNvPicPr/>
          <p:nvPr/>
        </p:nvPicPr>
        <p:blipFill>
          <a:blip r:embed="rId16" cstate="print"/>
          <a:stretch>
            <a:fillRect/>
          </a:stretch>
        </p:blipFill>
        <p:spPr>
          <a:xfrm>
            <a:off x="7881230" y="4671060"/>
            <a:ext cx="515363" cy="222503"/>
          </a:xfrm>
          <a:prstGeom prst="rect">
            <a:avLst/>
          </a:prstGeom>
        </p:spPr>
      </p:pic>
      <p:sp>
        <p:nvSpPr>
          <p:cNvPr id="85" name="object 85"/>
          <p:cNvSpPr/>
          <p:nvPr/>
        </p:nvSpPr>
        <p:spPr>
          <a:xfrm>
            <a:off x="6293064" y="4440935"/>
            <a:ext cx="856020" cy="0"/>
          </a:xfrm>
          <a:custGeom>
            <a:avLst/>
            <a:gdLst/>
            <a:ahLst/>
            <a:cxnLst/>
            <a:rect l="l" t="t" r="r" b="b"/>
            <a:pathLst>
              <a:path w="372110">
                <a:moveTo>
                  <a:pt x="0" y="0"/>
                </a:moveTo>
                <a:lnTo>
                  <a:pt x="371855" y="0"/>
                </a:lnTo>
              </a:path>
            </a:pathLst>
          </a:custGeom>
          <a:ln w="9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6" name="object 86"/>
          <p:cNvSpPr/>
          <p:nvPr/>
        </p:nvSpPr>
        <p:spPr>
          <a:xfrm>
            <a:off x="6303580" y="5007864"/>
            <a:ext cx="845795" cy="0"/>
          </a:xfrm>
          <a:custGeom>
            <a:avLst/>
            <a:gdLst/>
            <a:ahLst/>
            <a:cxnLst/>
            <a:rect l="l" t="t" r="r" b="b"/>
            <a:pathLst>
              <a:path w="367664">
                <a:moveTo>
                  <a:pt x="0" y="0"/>
                </a:moveTo>
                <a:lnTo>
                  <a:pt x="367283" y="0"/>
                </a:lnTo>
              </a:path>
            </a:pathLst>
          </a:custGeom>
          <a:ln w="9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7" name="object 87"/>
          <p:cNvSpPr/>
          <p:nvPr/>
        </p:nvSpPr>
        <p:spPr>
          <a:xfrm>
            <a:off x="7148497" y="4099559"/>
            <a:ext cx="730393" cy="0"/>
          </a:xfrm>
          <a:custGeom>
            <a:avLst/>
            <a:gdLst/>
            <a:ahLst/>
            <a:cxnLst/>
            <a:rect l="l" t="t" r="r" b="b"/>
            <a:pathLst>
              <a:path w="317500">
                <a:moveTo>
                  <a:pt x="316991" y="0"/>
                </a:moveTo>
                <a:lnTo>
                  <a:pt x="0" y="0"/>
                </a:lnTo>
              </a:path>
            </a:pathLst>
          </a:custGeom>
          <a:ln w="9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8" name="object 88"/>
          <p:cNvSpPr/>
          <p:nvPr/>
        </p:nvSpPr>
        <p:spPr>
          <a:xfrm>
            <a:off x="7148498" y="4782311"/>
            <a:ext cx="743540" cy="0"/>
          </a:xfrm>
          <a:custGeom>
            <a:avLst/>
            <a:gdLst/>
            <a:ahLst/>
            <a:cxnLst/>
            <a:rect l="l" t="t" r="r" b="b"/>
            <a:pathLst>
              <a:path w="323214">
                <a:moveTo>
                  <a:pt x="323088" y="0"/>
                </a:moveTo>
                <a:lnTo>
                  <a:pt x="0" y="0"/>
                </a:lnTo>
              </a:path>
            </a:pathLst>
          </a:custGeom>
          <a:ln w="9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grpSp>
        <p:nvGrpSpPr>
          <p:cNvPr id="89" name="object 89"/>
          <p:cNvGrpSpPr/>
          <p:nvPr/>
        </p:nvGrpSpPr>
        <p:grpSpPr>
          <a:xfrm>
            <a:off x="5995061" y="3654552"/>
            <a:ext cx="1209530" cy="222885"/>
            <a:chOff x="2606039" y="3654551"/>
            <a:chExt cx="525780" cy="222885"/>
          </a:xfrm>
        </p:grpSpPr>
        <p:pic>
          <p:nvPicPr>
            <p:cNvPr id="90" name="object 90"/>
            <p:cNvPicPr/>
            <p:nvPr/>
          </p:nvPicPr>
          <p:blipFill>
            <a:blip r:embed="rId17" cstate="print"/>
            <a:stretch>
              <a:fillRect/>
            </a:stretch>
          </p:blipFill>
          <p:spPr>
            <a:xfrm>
              <a:off x="2606039" y="3654551"/>
              <a:ext cx="222504" cy="222503"/>
            </a:xfrm>
            <a:prstGeom prst="rect">
              <a:avLst/>
            </a:prstGeom>
          </p:spPr>
        </p:pic>
        <p:sp>
          <p:nvSpPr>
            <p:cNvPr id="91" name="object 91"/>
            <p:cNvSpPr/>
            <p:nvPr/>
          </p:nvSpPr>
          <p:spPr>
            <a:xfrm>
              <a:off x="2823972" y="3765803"/>
              <a:ext cx="283845" cy="0"/>
            </a:xfrm>
            <a:custGeom>
              <a:avLst/>
              <a:gdLst/>
              <a:ahLst/>
              <a:cxnLst/>
              <a:rect l="l" t="t" r="r" b="b"/>
              <a:pathLst>
                <a:path w="283844">
                  <a:moveTo>
                    <a:pt x="0" y="0"/>
                  </a:moveTo>
                  <a:lnTo>
                    <a:pt x="283463" y="0"/>
                  </a:lnTo>
                </a:path>
              </a:pathLst>
            </a:custGeom>
            <a:ln w="9144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2" name="object 92"/>
            <p:cNvSpPr/>
            <p:nvPr/>
          </p:nvSpPr>
          <p:spPr>
            <a:xfrm>
              <a:off x="3089148" y="3745991"/>
              <a:ext cx="38100" cy="40005"/>
            </a:xfrm>
            <a:custGeom>
              <a:avLst/>
              <a:gdLst/>
              <a:ahLst/>
              <a:cxnLst/>
              <a:rect l="l" t="t" r="r" b="b"/>
              <a:pathLst>
                <a:path w="38100" h="40004">
                  <a:moveTo>
                    <a:pt x="18288" y="39624"/>
                  </a:moveTo>
                  <a:lnTo>
                    <a:pt x="10929" y="38028"/>
                  </a:lnTo>
                  <a:lnTo>
                    <a:pt x="5143" y="33718"/>
                  </a:lnTo>
                  <a:lnTo>
                    <a:pt x="1357" y="27408"/>
                  </a:lnTo>
                  <a:lnTo>
                    <a:pt x="0" y="19812"/>
                  </a:lnTo>
                  <a:lnTo>
                    <a:pt x="1357" y="12215"/>
                  </a:lnTo>
                  <a:lnTo>
                    <a:pt x="5143" y="5905"/>
                  </a:lnTo>
                  <a:lnTo>
                    <a:pt x="10929" y="1595"/>
                  </a:lnTo>
                  <a:lnTo>
                    <a:pt x="18288" y="0"/>
                  </a:lnTo>
                  <a:lnTo>
                    <a:pt x="25884" y="1595"/>
                  </a:lnTo>
                  <a:lnTo>
                    <a:pt x="32194" y="5905"/>
                  </a:lnTo>
                  <a:lnTo>
                    <a:pt x="36504" y="12215"/>
                  </a:lnTo>
                  <a:lnTo>
                    <a:pt x="38100" y="19812"/>
                  </a:lnTo>
                  <a:lnTo>
                    <a:pt x="36504" y="27408"/>
                  </a:lnTo>
                  <a:lnTo>
                    <a:pt x="32194" y="33718"/>
                  </a:lnTo>
                  <a:lnTo>
                    <a:pt x="25884" y="38028"/>
                  </a:lnTo>
                  <a:lnTo>
                    <a:pt x="18288" y="39624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3" name="object 93"/>
            <p:cNvSpPr/>
            <p:nvPr/>
          </p:nvSpPr>
          <p:spPr>
            <a:xfrm>
              <a:off x="3089148" y="3745991"/>
              <a:ext cx="38100" cy="40005"/>
            </a:xfrm>
            <a:custGeom>
              <a:avLst/>
              <a:gdLst/>
              <a:ahLst/>
              <a:cxnLst/>
              <a:rect l="l" t="t" r="r" b="b"/>
              <a:pathLst>
                <a:path w="38100" h="40004">
                  <a:moveTo>
                    <a:pt x="0" y="19812"/>
                  </a:moveTo>
                  <a:lnTo>
                    <a:pt x="1357" y="12215"/>
                  </a:lnTo>
                  <a:lnTo>
                    <a:pt x="5143" y="5905"/>
                  </a:lnTo>
                  <a:lnTo>
                    <a:pt x="10929" y="1595"/>
                  </a:lnTo>
                  <a:lnTo>
                    <a:pt x="18288" y="0"/>
                  </a:lnTo>
                  <a:lnTo>
                    <a:pt x="25884" y="1595"/>
                  </a:lnTo>
                  <a:lnTo>
                    <a:pt x="32194" y="5905"/>
                  </a:lnTo>
                  <a:lnTo>
                    <a:pt x="36504" y="12215"/>
                  </a:lnTo>
                  <a:lnTo>
                    <a:pt x="38100" y="19812"/>
                  </a:lnTo>
                  <a:lnTo>
                    <a:pt x="36504" y="27408"/>
                  </a:lnTo>
                  <a:lnTo>
                    <a:pt x="32194" y="33718"/>
                  </a:lnTo>
                  <a:lnTo>
                    <a:pt x="25884" y="38028"/>
                  </a:lnTo>
                  <a:lnTo>
                    <a:pt x="18288" y="39624"/>
                  </a:lnTo>
                  <a:lnTo>
                    <a:pt x="10929" y="38028"/>
                  </a:lnTo>
                  <a:lnTo>
                    <a:pt x="5143" y="33718"/>
                  </a:lnTo>
                  <a:lnTo>
                    <a:pt x="1357" y="27408"/>
                  </a:lnTo>
                  <a:lnTo>
                    <a:pt x="0" y="19812"/>
                  </a:lnTo>
                </a:path>
              </a:pathLst>
            </a:custGeom>
            <a:ln w="9144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94" name="object 94"/>
          <p:cNvGrpSpPr/>
          <p:nvPr/>
        </p:nvGrpSpPr>
        <p:grpSpPr>
          <a:xfrm>
            <a:off x="7095912" y="4073652"/>
            <a:ext cx="109559" cy="47625"/>
            <a:chOff x="3084576" y="4073651"/>
            <a:chExt cx="47625" cy="47625"/>
          </a:xfrm>
        </p:grpSpPr>
        <p:sp>
          <p:nvSpPr>
            <p:cNvPr id="95" name="object 95"/>
            <p:cNvSpPr/>
            <p:nvPr/>
          </p:nvSpPr>
          <p:spPr>
            <a:xfrm>
              <a:off x="3089148" y="4078223"/>
              <a:ext cx="38100" cy="38100"/>
            </a:xfrm>
            <a:custGeom>
              <a:avLst/>
              <a:gdLst/>
              <a:ahLst/>
              <a:cxnLst/>
              <a:rect l="l" t="t" r="r" b="b"/>
              <a:pathLst>
                <a:path w="38100" h="38100">
                  <a:moveTo>
                    <a:pt x="18288" y="38099"/>
                  </a:moveTo>
                  <a:lnTo>
                    <a:pt x="10929" y="36504"/>
                  </a:lnTo>
                  <a:lnTo>
                    <a:pt x="5143" y="32194"/>
                  </a:lnTo>
                  <a:lnTo>
                    <a:pt x="1357" y="25884"/>
                  </a:lnTo>
                  <a:lnTo>
                    <a:pt x="0" y="18287"/>
                  </a:lnTo>
                  <a:lnTo>
                    <a:pt x="1357" y="10929"/>
                  </a:lnTo>
                  <a:lnTo>
                    <a:pt x="5143" y="5143"/>
                  </a:lnTo>
                  <a:lnTo>
                    <a:pt x="10929" y="1357"/>
                  </a:lnTo>
                  <a:lnTo>
                    <a:pt x="18288" y="0"/>
                  </a:lnTo>
                  <a:lnTo>
                    <a:pt x="25884" y="1357"/>
                  </a:lnTo>
                  <a:lnTo>
                    <a:pt x="32194" y="5143"/>
                  </a:lnTo>
                  <a:lnTo>
                    <a:pt x="36504" y="10929"/>
                  </a:lnTo>
                  <a:lnTo>
                    <a:pt x="38100" y="18287"/>
                  </a:lnTo>
                  <a:lnTo>
                    <a:pt x="36504" y="25884"/>
                  </a:lnTo>
                  <a:lnTo>
                    <a:pt x="32194" y="32194"/>
                  </a:lnTo>
                  <a:lnTo>
                    <a:pt x="25884" y="36504"/>
                  </a:lnTo>
                  <a:lnTo>
                    <a:pt x="18288" y="38099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6" name="object 96"/>
            <p:cNvSpPr/>
            <p:nvPr/>
          </p:nvSpPr>
          <p:spPr>
            <a:xfrm>
              <a:off x="3089148" y="4078223"/>
              <a:ext cx="38100" cy="38100"/>
            </a:xfrm>
            <a:custGeom>
              <a:avLst/>
              <a:gdLst/>
              <a:ahLst/>
              <a:cxnLst/>
              <a:rect l="l" t="t" r="r" b="b"/>
              <a:pathLst>
                <a:path w="38100" h="38100">
                  <a:moveTo>
                    <a:pt x="0" y="18287"/>
                  </a:moveTo>
                  <a:lnTo>
                    <a:pt x="1357" y="10929"/>
                  </a:lnTo>
                  <a:lnTo>
                    <a:pt x="5143" y="5143"/>
                  </a:lnTo>
                  <a:lnTo>
                    <a:pt x="10929" y="1357"/>
                  </a:lnTo>
                  <a:lnTo>
                    <a:pt x="18288" y="0"/>
                  </a:lnTo>
                  <a:lnTo>
                    <a:pt x="25884" y="1357"/>
                  </a:lnTo>
                  <a:lnTo>
                    <a:pt x="32194" y="5143"/>
                  </a:lnTo>
                  <a:lnTo>
                    <a:pt x="36504" y="10929"/>
                  </a:lnTo>
                  <a:lnTo>
                    <a:pt x="38100" y="18287"/>
                  </a:lnTo>
                  <a:lnTo>
                    <a:pt x="36504" y="25884"/>
                  </a:lnTo>
                  <a:lnTo>
                    <a:pt x="32194" y="32194"/>
                  </a:lnTo>
                  <a:lnTo>
                    <a:pt x="25884" y="36504"/>
                  </a:lnTo>
                  <a:lnTo>
                    <a:pt x="18288" y="38099"/>
                  </a:lnTo>
                  <a:lnTo>
                    <a:pt x="10929" y="36504"/>
                  </a:lnTo>
                  <a:lnTo>
                    <a:pt x="5143" y="32194"/>
                  </a:lnTo>
                  <a:lnTo>
                    <a:pt x="1357" y="25884"/>
                  </a:lnTo>
                  <a:lnTo>
                    <a:pt x="0" y="18287"/>
                  </a:lnTo>
                </a:path>
              </a:pathLst>
            </a:custGeom>
            <a:ln w="9144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97" name="object 97"/>
          <p:cNvGrpSpPr/>
          <p:nvPr/>
        </p:nvGrpSpPr>
        <p:grpSpPr>
          <a:xfrm>
            <a:off x="4154471" y="5346192"/>
            <a:ext cx="127086" cy="151130"/>
            <a:chOff x="1805939" y="5346192"/>
            <a:chExt cx="55244" cy="151130"/>
          </a:xfrm>
        </p:grpSpPr>
        <p:sp>
          <p:nvSpPr>
            <p:cNvPr id="98" name="object 98"/>
            <p:cNvSpPr/>
            <p:nvPr/>
          </p:nvSpPr>
          <p:spPr>
            <a:xfrm>
              <a:off x="1810511" y="5422392"/>
              <a:ext cx="36830" cy="70485"/>
            </a:xfrm>
            <a:custGeom>
              <a:avLst/>
              <a:gdLst/>
              <a:ahLst/>
              <a:cxnLst/>
              <a:rect l="l" t="t" r="r" b="b"/>
              <a:pathLst>
                <a:path w="36830" h="70485">
                  <a:moveTo>
                    <a:pt x="36575" y="0"/>
                  </a:moveTo>
                  <a:lnTo>
                    <a:pt x="30479" y="0"/>
                  </a:lnTo>
                  <a:lnTo>
                    <a:pt x="24383" y="1524"/>
                  </a:lnTo>
                  <a:lnTo>
                    <a:pt x="18287" y="4572"/>
                  </a:lnTo>
                  <a:lnTo>
                    <a:pt x="9143" y="10668"/>
                  </a:lnTo>
                  <a:lnTo>
                    <a:pt x="6095" y="15240"/>
                  </a:lnTo>
                  <a:lnTo>
                    <a:pt x="3047" y="21336"/>
                  </a:lnTo>
                  <a:lnTo>
                    <a:pt x="0" y="25908"/>
                  </a:lnTo>
                  <a:lnTo>
                    <a:pt x="0" y="44195"/>
                  </a:lnTo>
                  <a:lnTo>
                    <a:pt x="3047" y="50292"/>
                  </a:lnTo>
                  <a:lnTo>
                    <a:pt x="9143" y="59436"/>
                  </a:lnTo>
                  <a:lnTo>
                    <a:pt x="13715" y="64008"/>
                  </a:lnTo>
                  <a:lnTo>
                    <a:pt x="19811" y="67056"/>
                  </a:lnTo>
                  <a:lnTo>
                    <a:pt x="24383" y="67056"/>
                  </a:lnTo>
                  <a:lnTo>
                    <a:pt x="36575" y="70104"/>
                  </a:lnTo>
                </a:path>
              </a:pathLst>
            </a:custGeom>
            <a:ln w="9144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9" name="object 99"/>
            <p:cNvSpPr/>
            <p:nvPr/>
          </p:nvSpPr>
          <p:spPr>
            <a:xfrm>
              <a:off x="1810511" y="5350764"/>
              <a:ext cx="36830" cy="71755"/>
            </a:xfrm>
            <a:custGeom>
              <a:avLst/>
              <a:gdLst/>
              <a:ahLst/>
              <a:cxnLst/>
              <a:rect l="l" t="t" r="r" b="b"/>
              <a:pathLst>
                <a:path w="36830" h="71754">
                  <a:moveTo>
                    <a:pt x="36575" y="0"/>
                  </a:moveTo>
                  <a:lnTo>
                    <a:pt x="3047" y="21336"/>
                  </a:lnTo>
                  <a:lnTo>
                    <a:pt x="0" y="27432"/>
                  </a:lnTo>
                  <a:lnTo>
                    <a:pt x="0" y="44195"/>
                  </a:lnTo>
                  <a:lnTo>
                    <a:pt x="3047" y="50292"/>
                  </a:lnTo>
                  <a:lnTo>
                    <a:pt x="9143" y="59436"/>
                  </a:lnTo>
                  <a:lnTo>
                    <a:pt x="13715" y="64008"/>
                  </a:lnTo>
                  <a:lnTo>
                    <a:pt x="19811" y="67056"/>
                  </a:lnTo>
                  <a:lnTo>
                    <a:pt x="24383" y="70104"/>
                  </a:lnTo>
                  <a:lnTo>
                    <a:pt x="30479" y="71628"/>
                  </a:lnTo>
                  <a:lnTo>
                    <a:pt x="36575" y="71628"/>
                  </a:lnTo>
                </a:path>
              </a:pathLst>
            </a:custGeom>
            <a:ln w="9144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0" name="object 100"/>
            <p:cNvSpPr/>
            <p:nvPr/>
          </p:nvSpPr>
          <p:spPr>
            <a:xfrm>
              <a:off x="1847087" y="5350764"/>
              <a:ext cx="13970" cy="142240"/>
            </a:xfrm>
            <a:custGeom>
              <a:avLst/>
              <a:gdLst/>
              <a:ahLst/>
              <a:cxnLst/>
              <a:rect l="l" t="t" r="r" b="b"/>
              <a:pathLst>
                <a:path w="13969" h="142239">
                  <a:moveTo>
                    <a:pt x="0" y="0"/>
                  </a:moveTo>
                  <a:lnTo>
                    <a:pt x="13716" y="0"/>
                  </a:lnTo>
                </a:path>
                <a:path w="13969" h="142239">
                  <a:moveTo>
                    <a:pt x="0" y="71628"/>
                  </a:moveTo>
                  <a:lnTo>
                    <a:pt x="13716" y="71628"/>
                  </a:lnTo>
                </a:path>
                <a:path w="13969" h="142239">
                  <a:moveTo>
                    <a:pt x="0" y="141732"/>
                  </a:moveTo>
                  <a:lnTo>
                    <a:pt x="13716" y="141732"/>
                  </a:lnTo>
                </a:path>
              </a:pathLst>
            </a:custGeom>
            <a:ln w="9144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101" name="object 101"/>
          <p:cNvGrpSpPr/>
          <p:nvPr/>
        </p:nvGrpSpPr>
        <p:grpSpPr>
          <a:xfrm>
            <a:off x="3842451" y="5969509"/>
            <a:ext cx="743540" cy="321945"/>
            <a:chOff x="1670304" y="5969508"/>
            <a:chExt cx="323215" cy="321945"/>
          </a:xfrm>
        </p:grpSpPr>
        <p:sp>
          <p:nvSpPr>
            <p:cNvPr id="102" name="object 102"/>
            <p:cNvSpPr/>
            <p:nvPr/>
          </p:nvSpPr>
          <p:spPr>
            <a:xfrm>
              <a:off x="1677924" y="5977128"/>
              <a:ext cx="307975" cy="306705"/>
            </a:xfrm>
            <a:custGeom>
              <a:avLst/>
              <a:gdLst/>
              <a:ahLst/>
              <a:cxnLst/>
              <a:rect l="l" t="t" r="r" b="b"/>
              <a:pathLst>
                <a:path w="307975" h="306704">
                  <a:moveTo>
                    <a:pt x="0" y="152400"/>
                  </a:moveTo>
                  <a:lnTo>
                    <a:pt x="7802" y="104363"/>
                  </a:lnTo>
                  <a:lnTo>
                    <a:pt x="29504" y="62544"/>
                  </a:lnTo>
                  <a:lnTo>
                    <a:pt x="62544" y="29504"/>
                  </a:lnTo>
                  <a:lnTo>
                    <a:pt x="104363" y="7802"/>
                  </a:lnTo>
                  <a:lnTo>
                    <a:pt x="152400" y="0"/>
                  </a:lnTo>
                  <a:lnTo>
                    <a:pt x="201338" y="7802"/>
                  </a:lnTo>
                  <a:lnTo>
                    <a:pt x="243986" y="29504"/>
                  </a:lnTo>
                  <a:lnTo>
                    <a:pt x="277709" y="62544"/>
                  </a:lnTo>
                  <a:lnTo>
                    <a:pt x="299874" y="104363"/>
                  </a:lnTo>
                  <a:lnTo>
                    <a:pt x="307848" y="152400"/>
                  </a:lnTo>
                  <a:lnTo>
                    <a:pt x="299874" y="201180"/>
                  </a:lnTo>
                  <a:lnTo>
                    <a:pt x="277709" y="243449"/>
                  </a:lnTo>
                  <a:lnTo>
                    <a:pt x="243986" y="276721"/>
                  </a:lnTo>
                  <a:lnTo>
                    <a:pt x="201338" y="298508"/>
                  </a:lnTo>
                  <a:lnTo>
                    <a:pt x="152400" y="306324"/>
                  </a:lnTo>
                  <a:lnTo>
                    <a:pt x="104363" y="298508"/>
                  </a:lnTo>
                  <a:lnTo>
                    <a:pt x="62544" y="276721"/>
                  </a:lnTo>
                  <a:lnTo>
                    <a:pt x="29504" y="243449"/>
                  </a:lnTo>
                  <a:lnTo>
                    <a:pt x="7802" y="201180"/>
                  </a:lnTo>
                  <a:lnTo>
                    <a:pt x="0" y="152400"/>
                  </a:lnTo>
                </a:path>
              </a:pathLst>
            </a:custGeom>
            <a:ln w="1524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103" name="object 103"/>
            <p:cNvPicPr/>
            <p:nvPr/>
          </p:nvPicPr>
          <p:blipFill>
            <a:blip r:embed="rId18" cstate="print"/>
            <a:stretch>
              <a:fillRect/>
            </a:stretch>
          </p:blipFill>
          <p:spPr>
            <a:xfrm>
              <a:off x="1734312" y="6085331"/>
              <a:ext cx="193547" cy="88392"/>
            </a:xfrm>
            <a:prstGeom prst="rect">
              <a:avLst/>
            </a:prstGeom>
          </p:spPr>
        </p:pic>
      </p:grpSp>
      <p:grpSp>
        <p:nvGrpSpPr>
          <p:cNvPr id="104" name="object 104"/>
          <p:cNvGrpSpPr/>
          <p:nvPr/>
        </p:nvGrpSpPr>
        <p:grpSpPr>
          <a:xfrm>
            <a:off x="4259650" y="5346193"/>
            <a:ext cx="1168628" cy="1396365"/>
            <a:chOff x="1851660" y="5346192"/>
            <a:chExt cx="508000" cy="1396365"/>
          </a:xfrm>
        </p:grpSpPr>
        <p:pic>
          <p:nvPicPr>
            <p:cNvPr id="105" name="object 105"/>
            <p:cNvPicPr/>
            <p:nvPr/>
          </p:nvPicPr>
          <p:blipFill>
            <a:blip r:embed="rId19" cstate="print"/>
            <a:stretch>
              <a:fillRect/>
            </a:stretch>
          </p:blipFill>
          <p:spPr>
            <a:xfrm>
              <a:off x="2136648" y="6519671"/>
              <a:ext cx="222504" cy="222503"/>
            </a:xfrm>
            <a:prstGeom prst="rect">
              <a:avLst/>
            </a:prstGeom>
          </p:spPr>
        </p:pic>
        <p:sp>
          <p:nvSpPr>
            <p:cNvPr id="106" name="object 106"/>
            <p:cNvSpPr/>
            <p:nvPr/>
          </p:nvSpPr>
          <p:spPr>
            <a:xfrm>
              <a:off x="1856232" y="5350764"/>
              <a:ext cx="399415" cy="1165860"/>
            </a:xfrm>
            <a:custGeom>
              <a:avLst/>
              <a:gdLst/>
              <a:ahLst/>
              <a:cxnLst/>
              <a:rect l="l" t="t" r="r" b="b"/>
              <a:pathLst>
                <a:path w="399414" h="1165859">
                  <a:moveTo>
                    <a:pt x="0" y="0"/>
                  </a:moveTo>
                  <a:lnTo>
                    <a:pt x="399287" y="0"/>
                  </a:lnTo>
                  <a:lnTo>
                    <a:pt x="399287" y="1165859"/>
                  </a:lnTo>
                </a:path>
              </a:pathLst>
            </a:custGeom>
            <a:ln w="9144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107" name="object 107"/>
            <p:cNvPicPr/>
            <p:nvPr/>
          </p:nvPicPr>
          <p:blipFill>
            <a:blip r:embed="rId20" cstate="print"/>
            <a:stretch>
              <a:fillRect/>
            </a:stretch>
          </p:blipFill>
          <p:spPr>
            <a:xfrm>
              <a:off x="1909572" y="5687568"/>
              <a:ext cx="278891" cy="321564"/>
            </a:xfrm>
            <a:prstGeom prst="rect">
              <a:avLst/>
            </a:prstGeom>
          </p:spPr>
        </p:pic>
      </p:grpSp>
      <p:grpSp>
        <p:nvGrpSpPr>
          <p:cNvPr id="108" name="object 108"/>
          <p:cNvGrpSpPr/>
          <p:nvPr/>
        </p:nvGrpSpPr>
        <p:grpSpPr>
          <a:xfrm>
            <a:off x="5816264" y="5123689"/>
            <a:ext cx="512736" cy="565785"/>
            <a:chOff x="2528316" y="5123688"/>
            <a:chExt cx="222885" cy="565785"/>
          </a:xfrm>
        </p:grpSpPr>
        <p:pic>
          <p:nvPicPr>
            <p:cNvPr id="109" name="object 109"/>
            <p:cNvPicPr/>
            <p:nvPr/>
          </p:nvPicPr>
          <p:blipFill>
            <a:blip r:embed="rId21" cstate="print"/>
            <a:stretch>
              <a:fillRect/>
            </a:stretch>
          </p:blipFill>
          <p:spPr>
            <a:xfrm>
              <a:off x="2528316" y="5468111"/>
              <a:ext cx="222504" cy="220979"/>
            </a:xfrm>
            <a:prstGeom prst="rect">
              <a:avLst/>
            </a:prstGeom>
          </p:spPr>
        </p:pic>
        <p:sp>
          <p:nvSpPr>
            <p:cNvPr id="110" name="object 110"/>
            <p:cNvSpPr/>
            <p:nvPr/>
          </p:nvSpPr>
          <p:spPr>
            <a:xfrm>
              <a:off x="2639568" y="5123688"/>
              <a:ext cx="0" cy="341630"/>
            </a:xfrm>
            <a:custGeom>
              <a:avLst/>
              <a:gdLst/>
              <a:ahLst/>
              <a:cxnLst/>
              <a:rect l="l" t="t" r="r" b="b"/>
              <a:pathLst>
                <a:path h="341629">
                  <a:moveTo>
                    <a:pt x="0" y="0"/>
                  </a:moveTo>
                  <a:lnTo>
                    <a:pt x="0" y="341376"/>
                  </a:lnTo>
                </a:path>
              </a:pathLst>
            </a:custGeom>
            <a:ln w="9144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111" name="object 111"/>
          <p:cNvGrpSpPr/>
          <p:nvPr/>
        </p:nvGrpSpPr>
        <p:grpSpPr>
          <a:xfrm>
            <a:off x="6976709" y="5236465"/>
            <a:ext cx="347667" cy="1769745"/>
            <a:chOff x="3032759" y="5236464"/>
            <a:chExt cx="151130" cy="1769745"/>
          </a:xfrm>
        </p:grpSpPr>
        <p:sp>
          <p:nvSpPr>
            <p:cNvPr id="112" name="object 112"/>
            <p:cNvSpPr/>
            <p:nvPr/>
          </p:nvSpPr>
          <p:spPr>
            <a:xfrm>
              <a:off x="3107435" y="5568696"/>
              <a:ext cx="0" cy="1437640"/>
            </a:xfrm>
            <a:custGeom>
              <a:avLst/>
              <a:gdLst/>
              <a:ahLst/>
              <a:cxnLst/>
              <a:rect l="l" t="t" r="r" b="b"/>
              <a:pathLst>
                <a:path h="1437640">
                  <a:moveTo>
                    <a:pt x="0" y="1437132"/>
                  </a:moveTo>
                  <a:lnTo>
                    <a:pt x="0" y="0"/>
                  </a:lnTo>
                </a:path>
              </a:pathLst>
            </a:custGeom>
            <a:ln w="9144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113" name="object 113"/>
            <p:cNvPicPr/>
            <p:nvPr/>
          </p:nvPicPr>
          <p:blipFill>
            <a:blip r:embed="rId22" cstate="print"/>
            <a:stretch>
              <a:fillRect/>
            </a:stretch>
          </p:blipFill>
          <p:spPr>
            <a:xfrm>
              <a:off x="3032759" y="5236464"/>
              <a:ext cx="150876" cy="330707"/>
            </a:xfrm>
            <a:prstGeom prst="rect">
              <a:avLst/>
            </a:prstGeom>
          </p:spPr>
        </p:pic>
      </p:grpSp>
      <p:grpSp>
        <p:nvGrpSpPr>
          <p:cNvPr id="114" name="object 114"/>
          <p:cNvGrpSpPr/>
          <p:nvPr/>
        </p:nvGrpSpPr>
        <p:grpSpPr>
          <a:xfrm>
            <a:off x="1987837" y="2438400"/>
            <a:ext cx="5416592" cy="5158740"/>
            <a:chOff x="864108" y="2438400"/>
            <a:chExt cx="2354580" cy="5158740"/>
          </a:xfrm>
        </p:grpSpPr>
        <p:sp>
          <p:nvSpPr>
            <p:cNvPr id="115" name="object 115"/>
            <p:cNvSpPr/>
            <p:nvPr/>
          </p:nvSpPr>
          <p:spPr>
            <a:xfrm>
              <a:off x="1833372" y="6289548"/>
              <a:ext cx="0" cy="1283335"/>
            </a:xfrm>
            <a:custGeom>
              <a:avLst/>
              <a:gdLst/>
              <a:ahLst/>
              <a:cxnLst/>
              <a:rect l="l" t="t" r="r" b="b"/>
              <a:pathLst>
                <a:path h="1283334">
                  <a:moveTo>
                    <a:pt x="0" y="0"/>
                  </a:moveTo>
                  <a:lnTo>
                    <a:pt x="0" y="1283207"/>
                  </a:lnTo>
                </a:path>
              </a:pathLst>
            </a:custGeom>
            <a:ln w="1524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6" name="object 116"/>
            <p:cNvSpPr/>
            <p:nvPr/>
          </p:nvSpPr>
          <p:spPr>
            <a:xfrm>
              <a:off x="1825752" y="7257288"/>
              <a:ext cx="38100" cy="70485"/>
            </a:xfrm>
            <a:custGeom>
              <a:avLst/>
              <a:gdLst/>
              <a:ahLst/>
              <a:cxnLst/>
              <a:rect l="l" t="t" r="r" b="b"/>
              <a:pathLst>
                <a:path w="38100" h="70484">
                  <a:moveTo>
                    <a:pt x="1524" y="70103"/>
                  </a:moveTo>
                  <a:lnTo>
                    <a:pt x="7620" y="70103"/>
                  </a:lnTo>
                  <a:lnTo>
                    <a:pt x="12192" y="68579"/>
                  </a:lnTo>
                  <a:lnTo>
                    <a:pt x="38100" y="38099"/>
                  </a:lnTo>
                  <a:lnTo>
                    <a:pt x="38100" y="32003"/>
                  </a:lnTo>
                  <a:lnTo>
                    <a:pt x="12192" y="1523"/>
                  </a:lnTo>
                  <a:lnTo>
                    <a:pt x="7620" y="0"/>
                  </a:lnTo>
                  <a:lnTo>
                    <a:pt x="0" y="0"/>
                  </a:lnTo>
                </a:path>
              </a:pathLst>
            </a:custGeom>
            <a:ln w="9144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7" name="object 117"/>
            <p:cNvSpPr/>
            <p:nvPr/>
          </p:nvSpPr>
          <p:spPr>
            <a:xfrm>
              <a:off x="1825752" y="7327392"/>
              <a:ext cx="38100" cy="70485"/>
            </a:xfrm>
            <a:custGeom>
              <a:avLst/>
              <a:gdLst/>
              <a:ahLst/>
              <a:cxnLst/>
              <a:rect l="l" t="t" r="r" b="b"/>
              <a:pathLst>
                <a:path w="38100" h="70484">
                  <a:moveTo>
                    <a:pt x="1524" y="70103"/>
                  </a:moveTo>
                  <a:lnTo>
                    <a:pt x="7620" y="70103"/>
                  </a:lnTo>
                  <a:lnTo>
                    <a:pt x="12192" y="68579"/>
                  </a:lnTo>
                  <a:lnTo>
                    <a:pt x="24384" y="62483"/>
                  </a:lnTo>
                  <a:lnTo>
                    <a:pt x="28956" y="57911"/>
                  </a:lnTo>
                  <a:lnTo>
                    <a:pt x="35052" y="48767"/>
                  </a:lnTo>
                  <a:lnTo>
                    <a:pt x="38100" y="38099"/>
                  </a:lnTo>
                  <a:lnTo>
                    <a:pt x="38100" y="33527"/>
                  </a:lnTo>
                  <a:lnTo>
                    <a:pt x="12192" y="3047"/>
                  </a:lnTo>
                  <a:lnTo>
                    <a:pt x="7620" y="1523"/>
                  </a:lnTo>
                  <a:lnTo>
                    <a:pt x="0" y="0"/>
                  </a:lnTo>
                </a:path>
              </a:pathLst>
            </a:custGeom>
            <a:ln w="9144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8" name="object 118"/>
            <p:cNvSpPr/>
            <p:nvPr/>
          </p:nvSpPr>
          <p:spPr>
            <a:xfrm>
              <a:off x="1813559" y="7257287"/>
              <a:ext cx="13970" cy="140335"/>
            </a:xfrm>
            <a:custGeom>
              <a:avLst/>
              <a:gdLst/>
              <a:ahLst/>
              <a:cxnLst/>
              <a:rect l="l" t="t" r="r" b="b"/>
              <a:pathLst>
                <a:path w="13969" h="140334">
                  <a:moveTo>
                    <a:pt x="13716" y="140208"/>
                  </a:moveTo>
                  <a:lnTo>
                    <a:pt x="0" y="140208"/>
                  </a:lnTo>
                </a:path>
                <a:path w="13969" h="140334">
                  <a:moveTo>
                    <a:pt x="13716" y="70104"/>
                  </a:moveTo>
                  <a:lnTo>
                    <a:pt x="0" y="70104"/>
                  </a:lnTo>
                </a:path>
                <a:path w="13969" h="140334">
                  <a:moveTo>
                    <a:pt x="13716" y="0"/>
                  </a:moveTo>
                  <a:lnTo>
                    <a:pt x="0" y="0"/>
                  </a:lnTo>
                </a:path>
              </a:pathLst>
            </a:custGeom>
            <a:ln w="9144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9" name="object 119"/>
            <p:cNvSpPr/>
            <p:nvPr/>
          </p:nvSpPr>
          <p:spPr>
            <a:xfrm>
              <a:off x="1805940" y="6757416"/>
              <a:ext cx="38100" cy="71755"/>
            </a:xfrm>
            <a:custGeom>
              <a:avLst/>
              <a:gdLst/>
              <a:ahLst/>
              <a:cxnLst/>
              <a:rect l="l" t="t" r="r" b="b"/>
              <a:pathLst>
                <a:path w="38100" h="71754">
                  <a:moveTo>
                    <a:pt x="36575" y="0"/>
                  </a:moveTo>
                  <a:lnTo>
                    <a:pt x="30479" y="1524"/>
                  </a:lnTo>
                  <a:lnTo>
                    <a:pt x="25907" y="3048"/>
                  </a:lnTo>
                  <a:lnTo>
                    <a:pt x="19811" y="4572"/>
                  </a:lnTo>
                  <a:lnTo>
                    <a:pt x="13715" y="7620"/>
                  </a:lnTo>
                  <a:lnTo>
                    <a:pt x="9143" y="12192"/>
                  </a:lnTo>
                  <a:lnTo>
                    <a:pt x="3047" y="21336"/>
                  </a:lnTo>
                  <a:lnTo>
                    <a:pt x="0" y="33528"/>
                  </a:lnTo>
                  <a:lnTo>
                    <a:pt x="0" y="38100"/>
                  </a:lnTo>
                  <a:lnTo>
                    <a:pt x="25907" y="70104"/>
                  </a:lnTo>
                  <a:lnTo>
                    <a:pt x="30479" y="71628"/>
                  </a:lnTo>
                  <a:lnTo>
                    <a:pt x="38099" y="71628"/>
                  </a:lnTo>
                </a:path>
              </a:pathLst>
            </a:custGeom>
            <a:ln w="9144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0" name="object 120"/>
            <p:cNvSpPr/>
            <p:nvPr/>
          </p:nvSpPr>
          <p:spPr>
            <a:xfrm>
              <a:off x="1805940" y="6688836"/>
              <a:ext cx="38100" cy="68580"/>
            </a:xfrm>
            <a:custGeom>
              <a:avLst/>
              <a:gdLst/>
              <a:ahLst/>
              <a:cxnLst/>
              <a:rect l="l" t="t" r="r" b="b"/>
              <a:pathLst>
                <a:path w="38100" h="68579">
                  <a:moveTo>
                    <a:pt x="36575" y="0"/>
                  </a:moveTo>
                  <a:lnTo>
                    <a:pt x="30479" y="0"/>
                  </a:lnTo>
                  <a:lnTo>
                    <a:pt x="25907" y="1524"/>
                  </a:lnTo>
                  <a:lnTo>
                    <a:pt x="0" y="32004"/>
                  </a:lnTo>
                  <a:lnTo>
                    <a:pt x="0" y="38100"/>
                  </a:lnTo>
                  <a:lnTo>
                    <a:pt x="1523" y="44195"/>
                  </a:lnTo>
                  <a:lnTo>
                    <a:pt x="3047" y="48768"/>
                  </a:lnTo>
                  <a:lnTo>
                    <a:pt x="6095" y="53339"/>
                  </a:lnTo>
                  <a:lnTo>
                    <a:pt x="9143" y="57912"/>
                  </a:lnTo>
                  <a:lnTo>
                    <a:pt x="13715" y="60960"/>
                  </a:lnTo>
                  <a:lnTo>
                    <a:pt x="19811" y="65532"/>
                  </a:lnTo>
                  <a:lnTo>
                    <a:pt x="25907" y="67056"/>
                  </a:lnTo>
                  <a:lnTo>
                    <a:pt x="30479" y="68580"/>
                  </a:lnTo>
                  <a:lnTo>
                    <a:pt x="38099" y="68580"/>
                  </a:lnTo>
                </a:path>
              </a:pathLst>
            </a:custGeom>
            <a:ln w="9144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1" name="object 121"/>
            <p:cNvSpPr/>
            <p:nvPr/>
          </p:nvSpPr>
          <p:spPr>
            <a:xfrm>
              <a:off x="1842516" y="6688836"/>
              <a:ext cx="584200" cy="424180"/>
            </a:xfrm>
            <a:custGeom>
              <a:avLst/>
              <a:gdLst/>
              <a:ahLst/>
              <a:cxnLst/>
              <a:rect l="l" t="t" r="r" b="b"/>
              <a:pathLst>
                <a:path w="584200" h="424179">
                  <a:moveTo>
                    <a:pt x="0" y="0"/>
                  </a:moveTo>
                  <a:lnTo>
                    <a:pt x="13716" y="0"/>
                  </a:lnTo>
                </a:path>
                <a:path w="584200" h="424179">
                  <a:moveTo>
                    <a:pt x="0" y="68580"/>
                  </a:moveTo>
                  <a:lnTo>
                    <a:pt x="13716" y="68580"/>
                  </a:lnTo>
                </a:path>
                <a:path w="584200" h="424179">
                  <a:moveTo>
                    <a:pt x="0" y="140208"/>
                  </a:moveTo>
                  <a:lnTo>
                    <a:pt x="13716" y="140208"/>
                  </a:lnTo>
                </a:path>
                <a:path w="584200" h="424179">
                  <a:moveTo>
                    <a:pt x="13716" y="423671"/>
                  </a:moveTo>
                  <a:lnTo>
                    <a:pt x="583691" y="423671"/>
                  </a:lnTo>
                </a:path>
              </a:pathLst>
            </a:custGeom>
            <a:ln w="9144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122" name="object 122"/>
            <p:cNvPicPr/>
            <p:nvPr/>
          </p:nvPicPr>
          <p:blipFill>
            <a:blip r:embed="rId23" cstate="print"/>
            <a:stretch>
              <a:fillRect/>
            </a:stretch>
          </p:blipFill>
          <p:spPr>
            <a:xfrm>
              <a:off x="2421636" y="7002779"/>
              <a:ext cx="222504" cy="220980"/>
            </a:xfrm>
            <a:prstGeom prst="rect">
              <a:avLst/>
            </a:prstGeom>
          </p:spPr>
        </p:pic>
        <p:sp>
          <p:nvSpPr>
            <p:cNvPr id="123" name="object 123"/>
            <p:cNvSpPr/>
            <p:nvPr/>
          </p:nvSpPr>
          <p:spPr>
            <a:xfrm>
              <a:off x="2639568" y="7112507"/>
              <a:ext cx="363220" cy="1905"/>
            </a:xfrm>
            <a:custGeom>
              <a:avLst/>
              <a:gdLst/>
              <a:ahLst/>
              <a:cxnLst/>
              <a:rect l="l" t="t" r="r" b="b"/>
              <a:pathLst>
                <a:path w="363219" h="1904">
                  <a:moveTo>
                    <a:pt x="362712" y="1524"/>
                  </a:moveTo>
                  <a:lnTo>
                    <a:pt x="0" y="0"/>
                  </a:lnTo>
                </a:path>
              </a:pathLst>
            </a:custGeom>
            <a:ln w="9144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124" name="object 124"/>
            <p:cNvPicPr/>
            <p:nvPr/>
          </p:nvPicPr>
          <p:blipFill>
            <a:blip r:embed="rId24" cstate="print"/>
            <a:stretch>
              <a:fillRect/>
            </a:stretch>
          </p:blipFill>
          <p:spPr>
            <a:xfrm>
              <a:off x="2997708" y="7004304"/>
              <a:ext cx="220980" cy="220980"/>
            </a:xfrm>
            <a:prstGeom prst="rect">
              <a:avLst/>
            </a:prstGeom>
          </p:spPr>
        </p:pic>
        <p:sp>
          <p:nvSpPr>
            <p:cNvPr id="125" name="object 125"/>
            <p:cNvSpPr/>
            <p:nvPr/>
          </p:nvSpPr>
          <p:spPr>
            <a:xfrm>
              <a:off x="1805940" y="7043928"/>
              <a:ext cx="38100" cy="68580"/>
            </a:xfrm>
            <a:custGeom>
              <a:avLst/>
              <a:gdLst/>
              <a:ahLst/>
              <a:cxnLst/>
              <a:rect l="l" t="t" r="r" b="b"/>
              <a:pathLst>
                <a:path w="38100" h="68579">
                  <a:moveTo>
                    <a:pt x="36575" y="0"/>
                  </a:moveTo>
                  <a:lnTo>
                    <a:pt x="30479" y="0"/>
                  </a:lnTo>
                  <a:lnTo>
                    <a:pt x="25907" y="1524"/>
                  </a:lnTo>
                  <a:lnTo>
                    <a:pt x="0" y="30480"/>
                  </a:lnTo>
                  <a:lnTo>
                    <a:pt x="0" y="36576"/>
                  </a:lnTo>
                  <a:lnTo>
                    <a:pt x="25907" y="67056"/>
                  </a:lnTo>
                  <a:lnTo>
                    <a:pt x="30479" y="68580"/>
                  </a:lnTo>
                  <a:lnTo>
                    <a:pt x="38099" y="68580"/>
                  </a:lnTo>
                </a:path>
              </a:pathLst>
            </a:custGeom>
            <a:ln w="9144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6" name="object 126"/>
            <p:cNvSpPr/>
            <p:nvPr/>
          </p:nvSpPr>
          <p:spPr>
            <a:xfrm>
              <a:off x="1805940" y="6972300"/>
              <a:ext cx="38100" cy="71755"/>
            </a:xfrm>
            <a:custGeom>
              <a:avLst/>
              <a:gdLst/>
              <a:ahLst/>
              <a:cxnLst/>
              <a:rect l="l" t="t" r="r" b="b"/>
              <a:pathLst>
                <a:path w="38100" h="71754">
                  <a:moveTo>
                    <a:pt x="36575" y="0"/>
                  </a:moveTo>
                  <a:lnTo>
                    <a:pt x="30479" y="1524"/>
                  </a:lnTo>
                  <a:lnTo>
                    <a:pt x="25907" y="3048"/>
                  </a:lnTo>
                  <a:lnTo>
                    <a:pt x="19811" y="4572"/>
                  </a:lnTo>
                  <a:lnTo>
                    <a:pt x="0" y="33528"/>
                  </a:lnTo>
                  <a:lnTo>
                    <a:pt x="0" y="38100"/>
                  </a:lnTo>
                  <a:lnTo>
                    <a:pt x="25907" y="70104"/>
                  </a:lnTo>
                  <a:lnTo>
                    <a:pt x="30479" y="71628"/>
                  </a:lnTo>
                  <a:lnTo>
                    <a:pt x="38099" y="71628"/>
                  </a:lnTo>
                </a:path>
              </a:pathLst>
            </a:custGeom>
            <a:ln w="9144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7" name="object 127"/>
            <p:cNvSpPr/>
            <p:nvPr/>
          </p:nvSpPr>
          <p:spPr>
            <a:xfrm>
              <a:off x="868680" y="2442972"/>
              <a:ext cx="988060" cy="4954905"/>
            </a:xfrm>
            <a:custGeom>
              <a:avLst/>
              <a:gdLst/>
              <a:ahLst/>
              <a:cxnLst/>
              <a:rect l="l" t="t" r="r" b="b"/>
              <a:pathLst>
                <a:path w="988060" h="4954905">
                  <a:moveTo>
                    <a:pt x="973836" y="4529327"/>
                  </a:moveTo>
                  <a:lnTo>
                    <a:pt x="987552" y="4529327"/>
                  </a:lnTo>
                </a:path>
                <a:path w="988060" h="4954905">
                  <a:moveTo>
                    <a:pt x="973836" y="4600956"/>
                  </a:moveTo>
                  <a:lnTo>
                    <a:pt x="987552" y="4600956"/>
                  </a:lnTo>
                </a:path>
                <a:path w="988060" h="4954905">
                  <a:moveTo>
                    <a:pt x="973836" y="4669535"/>
                  </a:moveTo>
                  <a:lnTo>
                    <a:pt x="987552" y="4669535"/>
                  </a:lnTo>
                </a:path>
                <a:path w="988060" h="4954905">
                  <a:moveTo>
                    <a:pt x="960120" y="4954524"/>
                  </a:moveTo>
                  <a:lnTo>
                    <a:pt x="0" y="4954524"/>
                  </a:lnTo>
                  <a:lnTo>
                    <a:pt x="0" y="0"/>
                  </a:lnTo>
                </a:path>
              </a:pathLst>
            </a:custGeom>
            <a:ln w="9144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128" name="object 128"/>
            <p:cNvPicPr/>
            <p:nvPr/>
          </p:nvPicPr>
          <p:blipFill>
            <a:blip r:embed="rId25" cstate="print"/>
            <a:stretch>
              <a:fillRect/>
            </a:stretch>
          </p:blipFill>
          <p:spPr>
            <a:xfrm>
              <a:off x="1719072" y="7511796"/>
              <a:ext cx="227076" cy="85343"/>
            </a:xfrm>
            <a:prstGeom prst="rect">
              <a:avLst/>
            </a:prstGeom>
          </p:spPr>
        </p:pic>
      </p:grpSp>
      <p:sp>
        <p:nvSpPr>
          <p:cNvPr id="129" name="object 129"/>
          <p:cNvSpPr/>
          <p:nvPr/>
        </p:nvSpPr>
        <p:spPr>
          <a:xfrm>
            <a:off x="5023934" y="7694677"/>
            <a:ext cx="67194" cy="259079"/>
          </a:xfrm>
          <a:custGeom>
            <a:avLst/>
            <a:gdLst/>
            <a:ahLst/>
            <a:cxnLst/>
            <a:rect l="l" t="t" r="r" b="b"/>
            <a:pathLst>
              <a:path w="29210" h="259079">
                <a:moveTo>
                  <a:pt x="0" y="163067"/>
                </a:moveTo>
                <a:lnTo>
                  <a:pt x="28956" y="163067"/>
                </a:lnTo>
                <a:lnTo>
                  <a:pt x="28956" y="0"/>
                </a:lnTo>
                <a:lnTo>
                  <a:pt x="0" y="0"/>
                </a:lnTo>
                <a:lnTo>
                  <a:pt x="0" y="163067"/>
                </a:lnTo>
                <a:close/>
              </a:path>
              <a:path w="29210" h="259079">
                <a:moveTo>
                  <a:pt x="28956" y="163067"/>
                </a:moveTo>
                <a:lnTo>
                  <a:pt x="28956" y="163067"/>
                </a:lnTo>
              </a:path>
              <a:path w="29210" h="259079">
                <a:moveTo>
                  <a:pt x="13716" y="259079"/>
                </a:moveTo>
                <a:lnTo>
                  <a:pt x="13716" y="164591"/>
                </a:lnTo>
              </a:path>
            </a:pathLst>
          </a:custGeom>
          <a:ln w="9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0" name="object 130"/>
          <p:cNvSpPr/>
          <p:nvPr/>
        </p:nvSpPr>
        <p:spPr>
          <a:xfrm>
            <a:off x="4396381" y="7655053"/>
            <a:ext cx="94951" cy="79375"/>
          </a:xfrm>
          <a:custGeom>
            <a:avLst/>
            <a:gdLst/>
            <a:ahLst/>
            <a:cxnLst/>
            <a:rect l="l" t="t" r="r" b="b"/>
            <a:pathLst>
              <a:path w="41275" h="79375">
                <a:moveTo>
                  <a:pt x="41148" y="0"/>
                </a:moveTo>
                <a:lnTo>
                  <a:pt x="33528" y="0"/>
                </a:lnTo>
                <a:lnTo>
                  <a:pt x="27432" y="1524"/>
                </a:lnTo>
                <a:lnTo>
                  <a:pt x="0" y="35052"/>
                </a:lnTo>
                <a:lnTo>
                  <a:pt x="0" y="42672"/>
                </a:lnTo>
                <a:lnTo>
                  <a:pt x="1524" y="48768"/>
                </a:lnTo>
                <a:lnTo>
                  <a:pt x="3048" y="54864"/>
                </a:lnTo>
                <a:lnTo>
                  <a:pt x="33528" y="79248"/>
                </a:lnTo>
                <a:lnTo>
                  <a:pt x="41148" y="79248"/>
                </a:lnTo>
              </a:path>
            </a:pathLst>
          </a:custGeom>
          <a:ln w="1524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grpSp>
        <p:nvGrpSpPr>
          <p:cNvPr id="131" name="object 131"/>
          <p:cNvGrpSpPr/>
          <p:nvPr/>
        </p:nvGrpSpPr>
        <p:grpSpPr>
          <a:xfrm>
            <a:off x="4378851" y="7726680"/>
            <a:ext cx="130010" cy="180340"/>
            <a:chOff x="1903476" y="7726680"/>
            <a:chExt cx="56515" cy="180340"/>
          </a:xfrm>
        </p:grpSpPr>
        <p:sp>
          <p:nvSpPr>
            <p:cNvPr id="132" name="object 132"/>
            <p:cNvSpPr/>
            <p:nvPr/>
          </p:nvSpPr>
          <p:spPr>
            <a:xfrm>
              <a:off x="1911096" y="7816596"/>
              <a:ext cx="41275" cy="82550"/>
            </a:xfrm>
            <a:custGeom>
              <a:avLst/>
              <a:gdLst/>
              <a:ahLst/>
              <a:cxnLst/>
              <a:rect l="l" t="t" r="r" b="b"/>
              <a:pathLst>
                <a:path w="41275" h="82550">
                  <a:moveTo>
                    <a:pt x="41148" y="0"/>
                  </a:moveTo>
                  <a:lnTo>
                    <a:pt x="6096" y="18288"/>
                  </a:lnTo>
                  <a:lnTo>
                    <a:pt x="0" y="38100"/>
                  </a:lnTo>
                  <a:lnTo>
                    <a:pt x="0" y="44195"/>
                  </a:lnTo>
                  <a:lnTo>
                    <a:pt x="33528" y="82296"/>
                  </a:lnTo>
                  <a:lnTo>
                    <a:pt x="41148" y="82296"/>
                  </a:lnTo>
                </a:path>
              </a:pathLst>
            </a:custGeom>
            <a:ln w="1524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3" name="object 133"/>
            <p:cNvSpPr/>
            <p:nvPr/>
          </p:nvSpPr>
          <p:spPr>
            <a:xfrm>
              <a:off x="1911096" y="7734300"/>
              <a:ext cx="41275" cy="82550"/>
            </a:xfrm>
            <a:custGeom>
              <a:avLst/>
              <a:gdLst/>
              <a:ahLst/>
              <a:cxnLst/>
              <a:rect l="l" t="t" r="r" b="b"/>
              <a:pathLst>
                <a:path w="41275" h="82550">
                  <a:moveTo>
                    <a:pt x="41148" y="0"/>
                  </a:moveTo>
                  <a:lnTo>
                    <a:pt x="6096" y="19812"/>
                  </a:lnTo>
                  <a:lnTo>
                    <a:pt x="1524" y="32004"/>
                  </a:lnTo>
                  <a:lnTo>
                    <a:pt x="0" y="38100"/>
                  </a:lnTo>
                  <a:lnTo>
                    <a:pt x="0" y="44195"/>
                  </a:lnTo>
                  <a:lnTo>
                    <a:pt x="1524" y="51816"/>
                  </a:lnTo>
                  <a:lnTo>
                    <a:pt x="27432" y="80772"/>
                  </a:lnTo>
                  <a:lnTo>
                    <a:pt x="33528" y="82296"/>
                  </a:lnTo>
                  <a:lnTo>
                    <a:pt x="41148" y="82296"/>
                  </a:lnTo>
                </a:path>
              </a:pathLst>
            </a:custGeom>
            <a:ln w="1524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134" name="object 134"/>
          <p:cNvSpPr/>
          <p:nvPr/>
        </p:nvSpPr>
        <p:spPr>
          <a:xfrm>
            <a:off x="4491038" y="7655052"/>
            <a:ext cx="35059" cy="0"/>
          </a:xfrm>
          <a:custGeom>
            <a:avLst/>
            <a:gdLst/>
            <a:ahLst/>
            <a:cxnLst/>
            <a:rect l="l" t="t" r="r" b="b"/>
            <a:pathLst>
              <a:path w="15239">
                <a:moveTo>
                  <a:pt x="0" y="0"/>
                </a:moveTo>
                <a:lnTo>
                  <a:pt x="15239" y="0"/>
                </a:lnTo>
              </a:path>
            </a:pathLst>
          </a:custGeom>
          <a:ln w="1524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5" name="object 135"/>
          <p:cNvSpPr/>
          <p:nvPr/>
        </p:nvSpPr>
        <p:spPr>
          <a:xfrm>
            <a:off x="4491038" y="7734300"/>
            <a:ext cx="35059" cy="0"/>
          </a:xfrm>
          <a:custGeom>
            <a:avLst/>
            <a:gdLst/>
            <a:ahLst/>
            <a:cxnLst/>
            <a:rect l="l" t="t" r="r" b="b"/>
            <a:pathLst>
              <a:path w="15239">
                <a:moveTo>
                  <a:pt x="0" y="0"/>
                </a:moveTo>
                <a:lnTo>
                  <a:pt x="15239" y="0"/>
                </a:lnTo>
              </a:path>
            </a:pathLst>
          </a:custGeom>
          <a:ln w="1524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6" name="object 136"/>
          <p:cNvSpPr/>
          <p:nvPr/>
        </p:nvSpPr>
        <p:spPr>
          <a:xfrm>
            <a:off x="4491038" y="7816596"/>
            <a:ext cx="35059" cy="0"/>
          </a:xfrm>
          <a:custGeom>
            <a:avLst/>
            <a:gdLst/>
            <a:ahLst/>
            <a:cxnLst/>
            <a:rect l="l" t="t" r="r" b="b"/>
            <a:pathLst>
              <a:path w="15239">
                <a:moveTo>
                  <a:pt x="0" y="0"/>
                </a:moveTo>
                <a:lnTo>
                  <a:pt x="15239" y="0"/>
                </a:lnTo>
              </a:path>
            </a:pathLst>
          </a:custGeom>
          <a:ln w="1524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7" name="object 137"/>
          <p:cNvSpPr/>
          <p:nvPr/>
        </p:nvSpPr>
        <p:spPr>
          <a:xfrm>
            <a:off x="4491038" y="7898892"/>
            <a:ext cx="35059" cy="0"/>
          </a:xfrm>
          <a:custGeom>
            <a:avLst/>
            <a:gdLst/>
            <a:ahLst/>
            <a:cxnLst/>
            <a:rect l="l" t="t" r="r" b="b"/>
            <a:pathLst>
              <a:path w="15239">
                <a:moveTo>
                  <a:pt x="0" y="0"/>
                </a:moveTo>
                <a:lnTo>
                  <a:pt x="15239" y="0"/>
                </a:lnTo>
              </a:path>
            </a:pathLst>
          </a:custGeom>
          <a:ln w="1524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grpSp>
        <p:nvGrpSpPr>
          <p:cNvPr id="138" name="object 138"/>
          <p:cNvGrpSpPr/>
          <p:nvPr/>
        </p:nvGrpSpPr>
        <p:grpSpPr>
          <a:xfrm>
            <a:off x="4221084" y="7647432"/>
            <a:ext cx="144618" cy="259079"/>
            <a:chOff x="1834895" y="7647431"/>
            <a:chExt cx="62865" cy="259079"/>
          </a:xfrm>
        </p:grpSpPr>
        <p:sp>
          <p:nvSpPr>
            <p:cNvPr id="139" name="object 139"/>
            <p:cNvSpPr/>
            <p:nvPr/>
          </p:nvSpPr>
          <p:spPr>
            <a:xfrm>
              <a:off x="1848611" y="7655051"/>
              <a:ext cx="41275" cy="161925"/>
            </a:xfrm>
            <a:custGeom>
              <a:avLst/>
              <a:gdLst/>
              <a:ahLst/>
              <a:cxnLst/>
              <a:rect l="l" t="t" r="r" b="b"/>
              <a:pathLst>
                <a:path w="41275" h="161925">
                  <a:moveTo>
                    <a:pt x="0" y="161543"/>
                  </a:moveTo>
                  <a:lnTo>
                    <a:pt x="7620" y="161543"/>
                  </a:lnTo>
                  <a:lnTo>
                    <a:pt x="13716" y="160019"/>
                  </a:lnTo>
                  <a:lnTo>
                    <a:pt x="39624" y="131063"/>
                  </a:lnTo>
                  <a:lnTo>
                    <a:pt x="41148" y="123443"/>
                  </a:lnTo>
                  <a:lnTo>
                    <a:pt x="41148" y="117347"/>
                  </a:lnTo>
                  <a:lnTo>
                    <a:pt x="39624" y="111251"/>
                  </a:lnTo>
                  <a:lnTo>
                    <a:pt x="38100" y="103631"/>
                  </a:lnTo>
                  <a:lnTo>
                    <a:pt x="0" y="79247"/>
                  </a:lnTo>
                  <a:lnTo>
                    <a:pt x="7620" y="79247"/>
                  </a:lnTo>
                  <a:lnTo>
                    <a:pt x="38100" y="54863"/>
                  </a:lnTo>
                  <a:lnTo>
                    <a:pt x="39624" y="48767"/>
                  </a:lnTo>
                  <a:lnTo>
                    <a:pt x="41148" y="42671"/>
                  </a:lnTo>
                  <a:lnTo>
                    <a:pt x="41148" y="35051"/>
                  </a:lnTo>
                  <a:lnTo>
                    <a:pt x="39624" y="28955"/>
                  </a:lnTo>
                  <a:lnTo>
                    <a:pt x="7620" y="0"/>
                  </a:lnTo>
                  <a:lnTo>
                    <a:pt x="0" y="0"/>
                  </a:lnTo>
                </a:path>
              </a:pathLst>
            </a:custGeom>
            <a:ln w="1524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40" name="object 140"/>
            <p:cNvSpPr/>
            <p:nvPr/>
          </p:nvSpPr>
          <p:spPr>
            <a:xfrm>
              <a:off x="1848611" y="7816596"/>
              <a:ext cx="41275" cy="82550"/>
            </a:xfrm>
            <a:custGeom>
              <a:avLst/>
              <a:gdLst/>
              <a:ahLst/>
              <a:cxnLst/>
              <a:rect l="l" t="t" r="r" b="b"/>
              <a:pathLst>
                <a:path w="41275" h="82550">
                  <a:moveTo>
                    <a:pt x="0" y="82296"/>
                  </a:moveTo>
                  <a:lnTo>
                    <a:pt x="7620" y="82296"/>
                  </a:lnTo>
                  <a:lnTo>
                    <a:pt x="25908" y="73152"/>
                  </a:lnTo>
                  <a:lnTo>
                    <a:pt x="30480" y="68580"/>
                  </a:lnTo>
                  <a:lnTo>
                    <a:pt x="33528" y="64008"/>
                  </a:lnTo>
                  <a:lnTo>
                    <a:pt x="38100" y="57912"/>
                  </a:lnTo>
                  <a:lnTo>
                    <a:pt x="39624" y="50292"/>
                  </a:lnTo>
                  <a:lnTo>
                    <a:pt x="41148" y="44196"/>
                  </a:lnTo>
                  <a:lnTo>
                    <a:pt x="41148" y="38100"/>
                  </a:lnTo>
                  <a:lnTo>
                    <a:pt x="39624" y="30480"/>
                  </a:lnTo>
                  <a:lnTo>
                    <a:pt x="38100" y="24384"/>
                  </a:lnTo>
                  <a:lnTo>
                    <a:pt x="33528" y="18288"/>
                  </a:lnTo>
                  <a:lnTo>
                    <a:pt x="30480" y="13716"/>
                  </a:lnTo>
                  <a:lnTo>
                    <a:pt x="25908" y="9144"/>
                  </a:lnTo>
                  <a:lnTo>
                    <a:pt x="19812" y="4572"/>
                  </a:lnTo>
                  <a:lnTo>
                    <a:pt x="7620" y="1524"/>
                  </a:lnTo>
                  <a:lnTo>
                    <a:pt x="0" y="0"/>
                  </a:lnTo>
                </a:path>
              </a:pathLst>
            </a:custGeom>
            <a:ln w="1524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41" name="object 141"/>
            <p:cNvSpPr/>
            <p:nvPr/>
          </p:nvSpPr>
          <p:spPr>
            <a:xfrm>
              <a:off x="1834895" y="7655051"/>
              <a:ext cx="20320" cy="243840"/>
            </a:xfrm>
            <a:custGeom>
              <a:avLst/>
              <a:gdLst/>
              <a:ahLst/>
              <a:cxnLst/>
              <a:rect l="l" t="t" r="r" b="b"/>
              <a:pathLst>
                <a:path w="20319" h="243840">
                  <a:moveTo>
                    <a:pt x="19812" y="243840"/>
                  </a:moveTo>
                  <a:lnTo>
                    <a:pt x="4571" y="243840"/>
                  </a:lnTo>
                </a:path>
                <a:path w="20319" h="243840">
                  <a:moveTo>
                    <a:pt x="13716" y="161544"/>
                  </a:moveTo>
                  <a:lnTo>
                    <a:pt x="0" y="161544"/>
                  </a:lnTo>
                </a:path>
                <a:path w="20319" h="243840">
                  <a:moveTo>
                    <a:pt x="13716" y="79248"/>
                  </a:moveTo>
                  <a:lnTo>
                    <a:pt x="0" y="79248"/>
                  </a:lnTo>
                </a:path>
                <a:path w="20319" h="243840">
                  <a:moveTo>
                    <a:pt x="13716" y="0"/>
                  </a:moveTo>
                  <a:lnTo>
                    <a:pt x="0" y="0"/>
                  </a:lnTo>
                </a:path>
              </a:pathLst>
            </a:custGeom>
            <a:ln w="1524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142" name="object 142"/>
          <p:cNvSpPr/>
          <p:nvPr/>
        </p:nvSpPr>
        <p:spPr>
          <a:xfrm>
            <a:off x="5055484" y="7612380"/>
            <a:ext cx="0" cy="81280"/>
          </a:xfrm>
          <a:custGeom>
            <a:avLst/>
            <a:gdLst/>
            <a:ahLst/>
            <a:cxnLst/>
            <a:rect l="l" t="t" r="r" b="b"/>
            <a:pathLst>
              <a:path h="81279">
                <a:moveTo>
                  <a:pt x="0" y="80771"/>
                </a:moveTo>
                <a:lnTo>
                  <a:pt x="0" y="0"/>
                </a:lnTo>
              </a:path>
            </a:pathLst>
          </a:custGeom>
          <a:ln w="9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3" name="object 143"/>
          <p:cNvSpPr/>
          <p:nvPr/>
        </p:nvSpPr>
        <p:spPr>
          <a:xfrm>
            <a:off x="4098378" y="7898892"/>
            <a:ext cx="239567" cy="198120"/>
          </a:xfrm>
          <a:custGeom>
            <a:avLst/>
            <a:gdLst/>
            <a:ahLst/>
            <a:cxnLst/>
            <a:rect l="l" t="t" r="r" b="b"/>
            <a:pathLst>
              <a:path w="104139" h="198120">
                <a:moveTo>
                  <a:pt x="51816" y="131063"/>
                </a:moveTo>
                <a:lnTo>
                  <a:pt x="51816" y="0"/>
                </a:lnTo>
              </a:path>
              <a:path w="104139" h="198120">
                <a:moveTo>
                  <a:pt x="12192" y="164591"/>
                </a:moveTo>
                <a:lnTo>
                  <a:pt x="91440" y="164591"/>
                </a:lnTo>
              </a:path>
              <a:path w="104139" h="198120">
                <a:moveTo>
                  <a:pt x="25908" y="198119"/>
                </a:moveTo>
                <a:lnTo>
                  <a:pt x="77724" y="198119"/>
                </a:lnTo>
              </a:path>
              <a:path w="104139" h="198120">
                <a:moveTo>
                  <a:pt x="0" y="131063"/>
                </a:moveTo>
                <a:lnTo>
                  <a:pt x="103632" y="131063"/>
                </a:lnTo>
              </a:path>
            </a:pathLst>
          </a:custGeom>
          <a:ln w="1524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4" name="object 144"/>
          <p:cNvSpPr/>
          <p:nvPr/>
        </p:nvSpPr>
        <p:spPr>
          <a:xfrm>
            <a:off x="4533109" y="7612381"/>
            <a:ext cx="1111655" cy="56515"/>
          </a:xfrm>
          <a:custGeom>
            <a:avLst/>
            <a:gdLst/>
            <a:ahLst/>
            <a:cxnLst/>
            <a:rect l="l" t="t" r="r" b="b"/>
            <a:pathLst>
              <a:path w="483235" h="56515">
                <a:moveTo>
                  <a:pt x="0" y="42671"/>
                </a:moveTo>
                <a:lnTo>
                  <a:pt x="0" y="0"/>
                </a:lnTo>
                <a:lnTo>
                  <a:pt x="483108" y="0"/>
                </a:lnTo>
                <a:lnTo>
                  <a:pt x="483108" y="56387"/>
                </a:lnTo>
              </a:path>
            </a:pathLst>
          </a:custGeom>
          <a:ln w="9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grpSp>
        <p:nvGrpSpPr>
          <p:cNvPr id="145" name="object 145"/>
          <p:cNvGrpSpPr/>
          <p:nvPr/>
        </p:nvGrpSpPr>
        <p:grpSpPr>
          <a:xfrm>
            <a:off x="4515577" y="7591044"/>
            <a:ext cx="1384825" cy="864235"/>
            <a:chOff x="1962911" y="7591043"/>
            <a:chExt cx="601980" cy="864235"/>
          </a:xfrm>
        </p:grpSpPr>
        <p:sp>
          <p:nvSpPr>
            <p:cNvPr id="146" name="object 146"/>
            <p:cNvSpPr/>
            <p:nvPr/>
          </p:nvSpPr>
          <p:spPr>
            <a:xfrm>
              <a:off x="1970532" y="7883651"/>
              <a:ext cx="483234" cy="70485"/>
            </a:xfrm>
            <a:custGeom>
              <a:avLst/>
              <a:gdLst/>
              <a:ahLst/>
              <a:cxnLst/>
              <a:rect l="l" t="t" r="r" b="b"/>
              <a:pathLst>
                <a:path w="483235" h="70484">
                  <a:moveTo>
                    <a:pt x="0" y="15240"/>
                  </a:moveTo>
                  <a:lnTo>
                    <a:pt x="0" y="70103"/>
                  </a:lnTo>
                  <a:lnTo>
                    <a:pt x="483108" y="70103"/>
                  </a:lnTo>
                  <a:lnTo>
                    <a:pt x="483108" y="0"/>
                  </a:lnTo>
                </a:path>
              </a:pathLst>
            </a:custGeom>
            <a:ln w="9144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147" name="object 147"/>
            <p:cNvPicPr/>
            <p:nvPr/>
          </p:nvPicPr>
          <p:blipFill>
            <a:blip r:embed="rId26" cstate="print"/>
            <a:stretch>
              <a:fillRect/>
            </a:stretch>
          </p:blipFill>
          <p:spPr>
            <a:xfrm>
              <a:off x="2343911" y="7664195"/>
              <a:ext cx="220980" cy="222504"/>
            </a:xfrm>
            <a:prstGeom prst="rect">
              <a:avLst/>
            </a:prstGeom>
          </p:spPr>
        </p:pic>
        <p:sp>
          <p:nvSpPr>
            <p:cNvPr id="148" name="object 148"/>
            <p:cNvSpPr/>
            <p:nvPr/>
          </p:nvSpPr>
          <p:spPr>
            <a:xfrm>
              <a:off x="2145791" y="7950707"/>
              <a:ext cx="104139" cy="198120"/>
            </a:xfrm>
            <a:custGeom>
              <a:avLst/>
              <a:gdLst/>
              <a:ahLst/>
              <a:cxnLst/>
              <a:rect l="l" t="t" r="r" b="b"/>
              <a:pathLst>
                <a:path w="104139" h="198120">
                  <a:moveTo>
                    <a:pt x="51816" y="131064"/>
                  </a:moveTo>
                  <a:lnTo>
                    <a:pt x="51816" y="0"/>
                  </a:lnTo>
                </a:path>
                <a:path w="104139" h="198120">
                  <a:moveTo>
                    <a:pt x="12191" y="164592"/>
                  </a:moveTo>
                  <a:lnTo>
                    <a:pt x="91440" y="164592"/>
                  </a:lnTo>
                </a:path>
                <a:path w="104139" h="198120">
                  <a:moveTo>
                    <a:pt x="25908" y="198120"/>
                  </a:moveTo>
                  <a:lnTo>
                    <a:pt x="77724" y="198120"/>
                  </a:lnTo>
                </a:path>
                <a:path w="104139" h="198120">
                  <a:moveTo>
                    <a:pt x="0" y="131064"/>
                  </a:moveTo>
                  <a:lnTo>
                    <a:pt x="103632" y="131064"/>
                  </a:lnTo>
                </a:path>
              </a:pathLst>
            </a:custGeom>
            <a:ln w="9144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49" name="object 149"/>
            <p:cNvSpPr/>
            <p:nvPr/>
          </p:nvSpPr>
          <p:spPr>
            <a:xfrm>
              <a:off x="2005584" y="7926323"/>
              <a:ext cx="71755" cy="38100"/>
            </a:xfrm>
            <a:custGeom>
              <a:avLst/>
              <a:gdLst/>
              <a:ahLst/>
              <a:cxnLst/>
              <a:rect l="l" t="t" r="r" b="b"/>
              <a:pathLst>
                <a:path w="71755" h="38100">
                  <a:moveTo>
                    <a:pt x="71627" y="36575"/>
                  </a:moveTo>
                  <a:lnTo>
                    <a:pt x="70103" y="30479"/>
                  </a:lnTo>
                  <a:lnTo>
                    <a:pt x="70103" y="25907"/>
                  </a:lnTo>
                  <a:lnTo>
                    <a:pt x="64007" y="13715"/>
                  </a:lnTo>
                  <a:lnTo>
                    <a:pt x="59435" y="9143"/>
                  </a:lnTo>
                  <a:lnTo>
                    <a:pt x="50291" y="3047"/>
                  </a:lnTo>
                  <a:lnTo>
                    <a:pt x="38099" y="0"/>
                  </a:lnTo>
                  <a:lnTo>
                    <a:pt x="33527" y="0"/>
                  </a:lnTo>
                  <a:lnTo>
                    <a:pt x="21335" y="3047"/>
                  </a:lnTo>
                  <a:lnTo>
                    <a:pt x="12191" y="9143"/>
                  </a:lnTo>
                  <a:lnTo>
                    <a:pt x="7619" y="13715"/>
                  </a:lnTo>
                  <a:lnTo>
                    <a:pt x="1523" y="25907"/>
                  </a:lnTo>
                  <a:lnTo>
                    <a:pt x="1523" y="30479"/>
                  </a:lnTo>
                  <a:lnTo>
                    <a:pt x="0" y="38099"/>
                  </a:lnTo>
                </a:path>
              </a:pathLst>
            </a:custGeom>
            <a:ln w="9144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50" name="object 150"/>
            <p:cNvSpPr/>
            <p:nvPr/>
          </p:nvSpPr>
          <p:spPr>
            <a:xfrm>
              <a:off x="2077211" y="7926323"/>
              <a:ext cx="68580" cy="38100"/>
            </a:xfrm>
            <a:custGeom>
              <a:avLst/>
              <a:gdLst/>
              <a:ahLst/>
              <a:cxnLst/>
              <a:rect l="l" t="t" r="r" b="b"/>
              <a:pathLst>
                <a:path w="68580" h="38100">
                  <a:moveTo>
                    <a:pt x="68580" y="36575"/>
                  </a:moveTo>
                  <a:lnTo>
                    <a:pt x="68580" y="30479"/>
                  </a:lnTo>
                  <a:lnTo>
                    <a:pt x="67056" y="25907"/>
                  </a:lnTo>
                  <a:lnTo>
                    <a:pt x="65532" y="19811"/>
                  </a:lnTo>
                  <a:lnTo>
                    <a:pt x="62484" y="13715"/>
                  </a:lnTo>
                  <a:lnTo>
                    <a:pt x="57912" y="9143"/>
                  </a:lnTo>
                  <a:lnTo>
                    <a:pt x="48768" y="3047"/>
                  </a:lnTo>
                  <a:lnTo>
                    <a:pt x="36576" y="0"/>
                  </a:lnTo>
                  <a:lnTo>
                    <a:pt x="30480" y="0"/>
                  </a:lnTo>
                  <a:lnTo>
                    <a:pt x="7620" y="13715"/>
                  </a:lnTo>
                  <a:lnTo>
                    <a:pt x="3048" y="19811"/>
                  </a:lnTo>
                  <a:lnTo>
                    <a:pt x="1524" y="25907"/>
                  </a:lnTo>
                  <a:lnTo>
                    <a:pt x="0" y="30479"/>
                  </a:lnTo>
                  <a:lnTo>
                    <a:pt x="0" y="38099"/>
                  </a:lnTo>
                </a:path>
              </a:pathLst>
            </a:custGeom>
            <a:ln w="9144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51" name="object 151"/>
            <p:cNvSpPr/>
            <p:nvPr/>
          </p:nvSpPr>
          <p:spPr>
            <a:xfrm>
              <a:off x="2001011" y="7969757"/>
              <a:ext cx="149860" cy="0"/>
            </a:xfrm>
            <a:custGeom>
              <a:avLst/>
              <a:gdLst/>
              <a:ahLst/>
              <a:cxnLst/>
              <a:rect l="l" t="t" r="r" b="b"/>
              <a:pathLst>
                <a:path w="149860">
                  <a:moveTo>
                    <a:pt x="140208" y="0"/>
                  </a:moveTo>
                  <a:lnTo>
                    <a:pt x="149352" y="0"/>
                  </a:lnTo>
                </a:path>
                <a:path w="149860">
                  <a:moveTo>
                    <a:pt x="71628" y="0"/>
                  </a:moveTo>
                  <a:lnTo>
                    <a:pt x="80772" y="0"/>
                  </a:lnTo>
                </a:path>
                <a:path w="149860">
                  <a:moveTo>
                    <a:pt x="0" y="0"/>
                  </a:moveTo>
                  <a:lnTo>
                    <a:pt x="9144" y="0"/>
                  </a:lnTo>
                </a:path>
              </a:pathLst>
            </a:custGeom>
            <a:ln w="13716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52" name="object 152"/>
            <p:cNvSpPr/>
            <p:nvPr/>
          </p:nvSpPr>
          <p:spPr>
            <a:xfrm>
              <a:off x="2075687" y="7970519"/>
              <a:ext cx="0" cy="266700"/>
            </a:xfrm>
            <a:custGeom>
              <a:avLst/>
              <a:gdLst/>
              <a:ahLst/>
              <a:cxnLst/>
              <a:rect l="l" t="t" r="r" b="b"/>
              <a:pathLst>
                <a:path h="266700">
                  <a:moveTo>
                    <a:pt x="0" y="0"/>
                  </a:moveTo>
                  <a:lnTo>
                    <a:pt x="0" y="266700"/>
                  </a:lnTo>
                </a:path>
              </a:pathLst>
            </a:custGeom>
            <a:ln w="9144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153" name="object 153"/>
            <p:cNvPicPr/>
            <p:nvPr/>
          </p:nvPicPr>
          <p:blipFill>
            <a:blip r:embed="rId27" cstate="print"/>
            <a:stretch>
              <a:fillRect/>
            </a:stretch>
          </p:blipFill>
          <p:spPr>
            <a:xfrm>
              <a:off x="1962911" y="8232648"/>
              <a:ext cx="222504" cy="222504"/>
            </a:xfrm>
            <a:prstGeom prst="rect">
              <a:avLst/>
            </a:prstGeom>
          </p:spPr>
        </p:pic>
        <p:sp>
          <p:nvSpPr>
            <p:cNvPr id="154" name="object 154"/>
            <p:cNvSpPr/>
            <p:nvPr/>
          </p:nvSpPr>
          <p:spPr>
            <a:xfrm>
              <a:off x="2180844" y="7595615"/>
              <a:ext cx="38100" cy="38100"/>
            </a:xfrm>
            <a:custGeom>
              <a:avLst/>
              <a:gdLst/>
              <a:ahLst/>
              <a:cxnLst/>
              <a:rect l="l" t="t" r="r" b="b"/>
              <a:pathLst>
                <a:path w="38100" h="38100">
                  <a:moveTo>
                    <a:pt x="18288" y="38100"/>
                  </a:moveTo>
                  <a:lnTo>
                    <a:pt x="10929" y="36504"/>
                  </a:lnTo>
                  <a:lnTo>
                    <a:pt x="5143" y="32194"/>
                  </a:lnTo>
                  <a:lnTo>
                    <a:pt x="1357" y="25884"/>
                  </a:lnTo>
                  <a:lnTo>
                    <a:pt x="0" y="18288"/>
                  </a:lnTo>
                  <a:lnTo>
                    <a:pt x="1357" y="10929"/>
                  </a:lnTo>
                  <a:lnTo>
                    <a:pt x="5143" y="5143"/>
                  </a:lnTo>
                  <a:lnTo>
                    <a:pt x="10929" y="1357"/>
                  </a:lnTo>
                  <a:lnTo>
                    <a:pt x="18288" y="0"/>
                  </a:lnTo>
                  <a:lnTo>
                    <a:pt x="25884" y="1357"/>
                  </a:lnTo>
                  <a:lnTo>
                    <a:pt x="32194" y="5143"/>
                  </a:lnTo>
                  <a:lnTo>
                    <a:pt x="36504" y="10929"/>
                  </a:lnTo>
                  <a:lnTo>
                    <a:pt x="38100" y="18288"/>
                  </a:lnTo>
                  <a:lnTo>
                    <a:pt x="36504" y="25884"/>
                  </a:lnTo>
                  <a:lnTo>
                    <a:pt x="32194" y="32194"/>
                  </a:lnTo>
                  <a:lnTo>
                    <a:pt x="25884" y="36504"/>
                  </a:lnTo>
                  <a:lnTo>
                    <a:pt x="18288" y="3810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55" name="object 155"/>
            <p:cNvSpPr/>
            <p:nvPr/>
          </p:nvSpPr>
          <p:spPr>
            <a:xfrm>
              <a:off x="2180844" y="7595615"/>
              <a:ext cx="38100" cy="38100"/>
            </a:xfrm>
            <a:custGeom>
              <a:avLst/>
              <a:gdLst/>
              <a:ahLst/>
              <a:cxnLst/>
              <a:rect l="l" t="t" r="r" b="b"/>
              <a:pathLst>
                <a:path w="38100" h="38100">
                  <a:moveTo>
                    <a:pt x="0" y="18288"/>
                  </a:moveTo>
                  <a:lnTo>
                    <a:pt x="1357" y="10929"/>
                  </a:lnTo>
                  <a:lnTo>
                    <a:pt x="5143" y="5143"/>
                  </a:lnTo>
                  <a:lnTo>
                    <a:pt x="10929" y="1357"/>
                  </a:lnTo>
                  <a:lnTo>
                    <a:pt x="18288" y="0"/>
                  </a:lnTo>
                  <a:lnTo>
                    <a:pt x="25884" y="1357"/>
                  </a:lnTo>
                  <a:lnTo>
                    <a:pt x="32194" y="5143"/>
                  </a:lnTo>
                  <a:lnTo>
                    <a:pt x="36504" y="10929"/>
                  </a:lnTo>
                  <a:lnTo>
                    <a:pt x="38100" y="18288"/>
                  </a:lnTo>
                  <a:lnTo>
                    <a:pt x="36504" y="25884"/>
                  </a:lnTo>
                  <a:lnTo>
                    <a:pt x="32194" y="32194"/>
                  </a:lnTo>
                  <a:lnTo>
                    <a:pt x="25884" y="36504"/>
                  </a:lnTo>
                  <a:lnTo>
                    <a:pt x="18288" y="38100"/>
                  </a:lnTo>
                  <a:lnTo>
                    <a:pt x="10929" y="36504"/>
                  </a:lnTo>
                  <a:lnTo>
                    <a:pt x="5143" y="32194"/>
                  </a:lnTo>
                  <a:lnTo>
                    <a:pt x="1357" y="25884"/>
                  </a:lnTo>
                  <a:lnTo>
                    <a:pt x="0" y="18288"/>
                  </a:lnTo>
                </a:path>
              </a:pathLst>
            </a:custGeom>
            <a:ln w="9144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56" name="object 156"/>
            <p:cNvSpPr/>
            <p:nvPr/>
          </p:nvSpPr>
          <p:spPr>
            <a:xfrm>
              <a:off x="2179320" y="7933943"/>
              <a:ext cx="38100" cy="38100"/>
            </a:xfrm>
            <a:custGeom>
              <a:avLst/>
              <a:gdLst/>
              <a:ahLst/>
              <a:cxnLst/>
              <a:rect l="l" t="t" r="r" b="b"/>
              <a:pathLst>
                <a:path w="38100" h="38100">
                  <a:moveTo>
                    <a:pt x="18288" y="38100"/>
                  </a:moveTo>
                  <a:lnTo>
                    <a:pt x="10929" y="36504"/>
                  </a:lnTo>
                  <a:lnTo>
                    <a:pt x="5143" y="32194"/>
                  </a:lnTo>
                  <a:lnTo>
                    <a:pt x="1357" y="25884"/>
                  </a:lnTo>
                  <a:lnTo>
                    <a:pt x="0" y="18288"/>
                  </a:lnTo>
                  <a:lnTo>
                    <a:pt x="1357" y="10929"/>
                  </a:lnTo>
                  <a:lnTo>
                    <a:pt x="5143" y="5143"/>
                  </a:lnTo>
                  <a:lnTo>
                    <a:pt x="10929" y="1357"/>
                  </a:lnTo>
                  <a:lnTo>
                    <a:pt x="18288" y="0"/>
                  </a:lnTo>
                  <a:lnTo>
                    <a:pt x="25884" y="1357"/>
                  </a:lnTo>
                  <a:lnTo>
                    <a:pt x="32194" y="5143"/>
                  </a:lnTo>
                  <a:lnTo>
                    <a:pt x="36504" y="10929"/>
                  </a:lnTo>
                  <a:lnTo>
                    <a:pt x="38100" y="18288"/>
                  </a:lnTo>
                  <a:lnTo>
                    <a:pt x="36504" y="25884"/>
                  </a:lnTo>
                  <a:lnTo>
                    <a:pt x="32194" y="32194"/>
                  </a:lnTo>
                  <a:lnTo>
                    <a:pt x="25884" y="36504"/>
                  </a:lnTo>
                  <a:lnTo>
                    <a:pt x="18288" y="3810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57" name="object 157"/>
            <p:cNvSpPr/>
            <p:nvPr/>
          </p:nvSpPr>
          <p:spPr>
            <a:xfrm>
              <a:off x="2179320" y="7933943"/>
              <a:ext cx="38100" cy="38100"/>
            </a:xfrm>
            <a:custGeom>
              <a:avLst/>
              <a:gdLst/>
              <a:ahLst/>
              <a:cxnLst/>
              <a:rect l="l" t="t" r="r" b="b"/>
              <a:pathLst>
                <a:path w="38100" h="38100">
                  <a:moveTo>
                    <a:pt x="0" y="18288"/>
                  </a:moveTo>
                  <a:lnTo>
                    <a:pt x="1357" y="10929"/>
                  </a:lnTo>
                  <a:lnTo>
                    <a:pt x="5143" y="5143"/>
                  </a:lnTo>
                  <a:lnTo>
                    <a:pt x="10929" y="1357"/>
                  </a:lnTo>
                  <a:lnTo>
                    <a:pt x="18288" y="0"/>
                  </a:lnTo>
                  <a:lnTo>
                    <a:pt x="25884" y="1357"/>
                  </a:lnTo>
                  <a:lnTo>
                    <a:pt x="32194" y="5143"/>
                  </a:lnTo>
                  <a:lnTo>
                    <a:pt x="36504" y="10929"/>
                  </a:lnTo>
                  <a:lnTo>
                    <a:pt x="38100" y="18288"/>
                  </a:lnTo>
                  <a:lnTo>
                    <a:pt x="36504" y="25884"/>
                  </a:lnTo>
                  <a:lnTo>
                    <a:pt x="32194" y="32194"/>
                  </a:lnTo>
                  <a:lnTo>
                    <a:pt x="25884" y="36504"/>
                  </a:lnTo>
                  <a:lnTo>
                    <a:pt x="18288" y="38100"/>
                  </a:lnTo>
                  <a:lnTo>
                    <a:pt x="10929" y="36504"/>
                  </a:lnTo>
                  <a:lnTo>
                    <a:pt x="5143" y="32194"/>
                  </a:lnTo>
                  <a:lnTo>
                    <a:pt x="1357" y="25884"/>
                  </a:lnTo>
                  <a:lnTo>
                    <a:pt x="0" y="18288"/>
                  </a:lnTo>
                </a:path>
              </a:pathLst>
            </a:custGeom>
            <a:ln w="9144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158" name="object 158"/>
          <p:cNvGrpSpPr/>
          <p:nvPr/>
        </p:nvGrpSpPr>
        <p:grpSpPr>
          <a:xfrm>
            <a:off x="9812973" y="2990089"/>
            <a:ext cx="1617089" cy="666115"/>
            <a:chOff x="4265676" y="2990088"/>
            <a:chExt cx="702945" cy="666115"/>
          </a:xfrm>
        </p:grpSpPr>
        <p:sp>
          <p:nvSpPr>
            <p:cNvPr id="159" name="object 159"/>
            <p:cNvSpPr/>
            <p:nvPr/>
          </p:nvSpPr>
          <p:spPr>
            <a:xfrm>
              <a:off x="4270248" y="3252216"/>
              <a:ext cx="212090" cy="213360"/>
            </a:xfrm>
            <a:custGeom>
              <a:avLst/>
              <a:gdLst/>
              <a:ahLst/>
              <a:cxnLst/>
              <a:rect l="l" t="t" r="r" b="b"/>
              <a:pathLst>
                <a:path w="212089" h="213360">
                  <a:moveTo>
                    <a:pt x="211836" y="105155"/>
                  </a:moveTo>
                  <a:lnTo>
                    <a:pt x="203525" y="64936"/>
                  </a:lnTo>
                  <a:lnTo>
                    <a:pt x="180784" y="31432"/>
                  </a:lnTo>
                  <a:lnTo>
                    <a:pt x="146899" y="8501"/>
                  </a:lnTo>
                  <a:lnTo>
                    <a:pt x="105156" y="0"/>
                  </a:lnTo>
                  <a:lnTo>
                    <a:pt x="64293" y="8501"/>
                  </a:lnTo>
                  <a:lnTo>
                    <a:pt x="30860" y="31432"/>
                  </a:lnTo>
                  <a:lnTo>
                    <a:pt x="8286" y="64936"/>
                  </a:lnTo>
                  <a:lnTo>
                    <a:pt x="0" y="105155"/>
                  </a:lnTo>
                  <a:lnTo>
                    <a:pt x="8286" y="147137"/>
                  </a:lnTo>
                  <a:lnTo>
                    <a:pt x="30860" y="181546"/>
                  </a:lnTo>
                  <a:lnTo>
                    <a:pt x="64293" y="204811"/>
                  </a:lnTo>
                  <a:lnTo>
                    <a:pt x="105156" y="213359"/>
                  </a:lnTo>
                  <a:lnTo>
                    <a:pt x="146899" y="204811"/>
                  </a:lnTo>
                  <a:lnTo>
                    <a:pt x="180784" y="181546"/>
                  </a:lnTo>
                  <a:lnTo>
                    <a:pt x="203525" y="147137"/>
                  </a:lnTo>
                  <a:lnTo>
                    <a:pt x="211836" y="105155"/>
                  </a:lnTo>
                </a:path>
              </a:pathLst>
            </a:custGeom>
            <a:ln w="9144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160" name="object 160"/>
            <p:cNvPicPr/>
            <p:nvPr/>
          </p:nvPicPr>
          <p:blipFill>
            <a:blip r:embed="rId28" cstate="print"/>
            <a:stretch>
              <a:fillRect/>
            </a:stretch>
          </p:blipFill>
          <p:spPr>
            <a:xfrm>
              <a:off x="4527803" y="2990088"/>
              <a:ext cx="231648" cy="239267"/>
            </a:xfrm>
            <a:prstGeom prst="rect">
              <a:avLst/>
            </a:prstGeom>
          </p:spPr>
        </p:pic>
        <p:sp>
          <p:nvSpPr>
            <p:cNvPr id="161" name="object 161"/>
            <p:cNvSpPr/>
            <p:nvPr/>
          </p:nvSpPr>
          <p:spPr>
            <a:xfrm>
              <a:off x="4451603" y="3224783"/>
              <a:ext cx="425450" cy="364490"/>
            </a:xfrm>
            <a:custGeom>
              <a:avLst/>
              <a:gdLst/>
              <a:ahLst/>
              <a:cxnLst/>
              <a:rect l="l" t="t" r="r" b="b"/>
              <a:pathLst>
                <a:path w="425450" h="364489">
                  <a:moveTo>
                    <a:pt x="44196" y="259080"/>
                  </a:moveTo>
                  <a:lnTo>
                    <a:pt x="0" y="214883"/>
                  </a:lnTo>
                </a:path>
                <a:path w="425450" h="364489">
                  <a:moveTo>
                    <a:pt x="303276" y="0"/>
                  </a:moveTo>
                  <a:lnTo>
                    <a:pt x="44196" y="259080"/>
                  </a:lnTo>
                </a:path>
                <a:path w="425450" h="364489">
                  <a:moveTo>
                    <a:pt x="182880" y="121919"/>
                  </a:moveTo>
                  <a:lnTo>
                    <a:pt x="425196" y="364235"/>
                  </a:lnTo>
                </a:path>
              </a:pathLst>
            </a:custGeom>
            <a:ln w="9144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62" name="object 162"/>
            <p:cNvSpPr/>
            <p:nvPr/>
          </p:nvSpPr>
          <p:spPr>
            <a:xfrm>
              <a:off x="4879848" y="3608831"/>
              <a:ext cx="81280" cy="40005"/>
            </a:xfrm>
            <a:custGeom>
              <a:avLst/>
              <a:gdLst/>
              <a:ahLst/>
              <a:cxnLst/>
              <a:rect l="l" t="t" r="r" b="b"/>
              <a:pathLst>
                <a:path w="81279" h="40004">
                  <a:moveTo>
                    <a:pt x="0" y="0"/>
                  </a:moveTo>
                  <a:lnTo>
                    <a:pt x="0" y="6096"/>
                  </a:lnTo>
                  <a:lnTo>
                    <a:pt x="1524" y="12192"/>
                  </a:lnTo>
                  <a:lnTo>
                    <a:pt x="7620" y="24384"/>
                  </a:lnTo>
                  <a:lnTo>
                    <a:pt x="13716" y="28956"/>
                  </a:lnTo>
                  <a:lnTo>
                    <a:pt x="18288" y="33528"/>
                  </a:lnTo>
                  <a:lnTo>
                    <a:pt x="24384" y="36576"/>
                  </a:lnTo>
                  <a:lnTo>
                    <a:pt x="30480" y="38100"/>
                  </a:lnTo>
                  <a:lnTo>
                    <a:pt x="38100" y="39624"/>
                  </a:lnTo>
                  <a:lnTo>
                    <a:pt x="44195" y="39624"/>
                  </a:lnTo>
                  <a:lnTo>
                    <a:pt x="79248" y="12192"/>
                  </a:lnTo>
                  <a:lnTo>
                    <a:pt x="80772" y="6096"/>
                  </a:lnTo>
                  <a:lnTo>
                    <a:pt x="80772" y="0"/>
                  </a:lnTo>
                </a:path>
              </a:pathLst>
            </a:custGeom>
            <a:ln w="1524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163" name="object 163"/>
          <p:cNvGrpSpPr/>
          <p:nvPr/>
        </p:nvGrpSpPr>
        <p:grpSpPr>
          <a:xfrm>
            <a:off x="11394127" y="3601211"/>
            <a:ext cx="410481" cy="55244"/>
            <a:chOff x="4953000" y="3601211"/>
            <a:chExt cx="178435" cy="55244"/>
          </a:xfrm>
        </p:grpSpPr>
        <p:sp>
          <p:nvSpPr>
            <p:cNvPr id="164" name="object 164"/>
            <p:cNvSpPr/>
            <p:nvPr/>
          </p:nvSpPr>
          <p:spPr>
            <a:xfrm>
              <a:off x="5041392" y="3608831"/>
              <a:ext cx="82550" cy="40005"/>
            </a:xfrm>
            <a:custGeom>
              <a:avLst/>
              <a:gdLst/>
              <a:ahLst/>
              <a:cxnLst/>
              <a:rect l="l" t="t" r="r" b="b"/>
              <a:pathLst>
                <a:path w="82550" h="40004">
                  <a:moveTo>
                    <a:pt x="0" y="0"/>
                  </a:moveTo>
                  <a:lnTo>
                    <a:pt x="1524" y="6096"/>
                  </a:lnTo>
                  <a:lnTo>
                    <a:pt x="3048" y="12192"/>
                  </a:lnTo>
                  <a:lnTo>
                    <a:pt x="9144" y="24384"/>
                  </a:lnTo>
                  <a:lnTo>
                    <a:pt x="18288" y="33528"/>
                  </a:lnTo>
                  <a:lnTo>
                    <a:pt x="24384" y="36576"/>
                  </a:lnTo>
                  <a:lnTo>
                    <a:pt x="30480" y="38100"/>
                  </a:lnTo>
                  <a:lnTo>
                    <a:pt x="38100" y="39624"/>
                  </a:lnTo>
                  <a:lnTo>
                    <a:pt x="44195" y="39624"/>
                  </a:lnTo>
                  <a:lnTo>
                    <a:pt x="77724" y="18288"/>
                  </a:lnTo>
                  <a:lnTo>
                    <a:pt x="79248" y="12192"/>
                  </a:lnTo>
                  <a:lnTo>
                    <a:pt x="82296" y="6096"/>
                  </a:lnTo>
                  <a:lnTo>
                    <a:pt x="82296" y="0"/>
                  </a:lnTo>
                </a:path>
              </a:pathLst>
            </a:custGeom>
            <a:ln w="1524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65" name="object 165"/>
            <p:cNvSpPr/>
            <p:nvPr/>
          </p:nvSpPr>
          <p:spPr>
            <a:xfrm>
              <a:off x="4960620" y="3608831"/>
              <a:ext cx="81280" cy="40005"/>
            </a:xfrm>
            <a:custGeom>
              <a:avLst/>
              <a:gdLst/>
              <a:ahLst/>
              <a:cxnLst/>
              <a:rect l="l" t="t" r="r" b="b"/>
              <a:pathLst>
                <a:path w="81279" h="40004">
                  <a:moveTo>
                    <a:pt x="0" y="0"/>
                  </a:moveTo>
                  <a:lnTo>
                    <a:pt x="1524" y="6096"/>
                  </a:lnTo>
                  <a:lnTo>
                    <a:pt x="3048" y="12192"/>
                  </a:lnTo>
                  <a:lnTo>
                    <a:pt x="9144" y="24384"/>
                  </a:lnTo>
                  <a:lnTo>
                    <a:pt x="13716" y="28956"/>
                  </a:lnTo>
                  <a:lnTo>
                    <a:pt x="19812" y="33528"/>
                  </a:lnTo>
                  <a:lnTo>
                    <a:pt x="24384" y="36576"/>
                  </a:lnTo>
                  <a:lnTo>
                    <a:pt x="32004" y="38100"/>
                  </a:lnTo>
                  <a:lnTo>
                    <a:pt x="38100" y="39624"/>
                  </a:lnTo>
                  <a:lnTo>
                    <a:pt x="44195" y="39624"/>
                  </a:lnTo>
                  <a:lnTo>
                    <a:pt x="50292" y="38100"/>
                  </a:lnTo>
                  <a:lnTo>
                    <a:pt x="56387" y="36576"/>
                  </a:lnTo>
                  <a:lnTo>
                    <a:pt x="62484" y="33528"/>
                  </a:lnTo>
                  <a:lnTo>
                    <a:pt x="67056" y="28956"/>
                  </a:lnTo>
                  <a:lnTo>
                    <a:pt x="73152" y="24384"/>
                  </a:lnTo>
                  <a:lnTo>
                    <a:pt x="79248" y="12192"/>
                  </a:lnTo>
                  <a:lnTo>
                    <a:pt x="80772" y="6096"/>
                  </a:lnTo>
                  <a:lnTo>
                    <a:pt x="80772" y="0"/>
                  </a:lnTo>
                </a:path>
              </a:pathLst>
            </a:custGeom>
            <a:ln w="1524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166" name="object 166"/>
          <p:cNvGrpSpPr/>
          <p:nvPr/>
        </p:nvGrpSpPr>
        <p:grpSpPr>
          <a:xfrm>
            <a:off x="11018996" y="3595115"/>
            <a:ext cx="224961" cy="60960"/>
            <a:chOff x="4789932" y="3595115"/>
            <a:chExt cx="97790" cy="60960"/>
          </a:xfrm>
        </p:grpSpPr>
        <p:sp>
          <p:nvSpPr>
            <p:cNvPr id="167" name="object 167"/>
            <p:cNvSpPr/>
            <p:nvPr/>
          </p:nvSpPr>
          <p:spPr>
            <a:xfrm>
              <a:off x="4797552" y="3608831"/>
              <a:ext cx="82550" cy="40005"/>
            </a:xfrm>
            <a:custGeom>
              <a:avLst/>
              <a:gdLst/>
              <a:ahLst/>
              <a:cxnLst/>
              <a:rect l="l" t="t" r="r" b="b"/>
              <a:pathLst>
                <a:path w="82550" h="40004">
                  <a:moveTo>
                    <a:pt x="0" y="0"/>
                  </a:moveTo>
                  <a:lnTo>
                    <a:pt x="0" y="6096"/>
                  </a:lnTo>
                  <a:lnTo>
                    <a:pt x="3048" y="12192"/>
                  </a:lnTo>
                  <a:lnTo>
                    <a:pt x="4572" y="18288"/>
                  </a:lnTo>
                  <a:lnTo>
                    <a:pt x="9144" y="24384"/>
                  </a:lnTo>
                  <a:lnTo>
                    <a:pt x="18288" y="33528"/>
                  </a:lnTo>
                  <a:lnTo>
                    <a:pt x="24384" y="36576"/>
                  </a:lnTo>
                  <a:lnTo>
                    <a:pt x="32004" y="38100"/>
                  </a:lnTo>
                  <a:lnTo>
                    <a:pt x="38100" y="39624"/>
                  </a:lnTo>
                  <a:lnTo>
                    <a:pt x="44195" y="39624"/>
                  </a:lnTo>
                  <a:lnTo>
                    <a:pt x="51816" y="38100"/>
                  </a:lnTo>
                  <a:lnTo>
                    <a:pt x="80772" y="6096"/>
                  </a:lnTo>
                  <a:lnTo>
                    <a:pt x="82296" y="0"/>
                  </a:lnTo>
                </a:path>
              </a:pathLst>
            </a:custGeom>
            <a:ln w="1524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68" name="object 168"/>
            <p:cNvSpPr/>
            <p:nvPr/>
          </p:nvSpPr>
          <p:spPr>
            <a:xfrm>
              <a:off x="4789932" y="3601973"/>
              <a:ext cx="97790" cy="0"/>
            </a:xfrm>
            <a:custGeom>
              <a:avLst/>
              <a:gdLst/>
              <a:ahLst/>
              <a:cxnLst/>
              <a:rect l="l" t="t" r="r" b="b"/>
              <a:pathLst>
                <a:path w="97789">
                  <a:moveTo>
                    <a:pt x="0" y="0"/>
                  </a:moveTo>
                  <a:lnTo>
                    <a:pt x="15240" y="0"/>
                  </a:lnTo>
                </a:path>
                <a:path w="97789">
                  <a:moveTo>
                    <a:pt x="82296" y="0"/>
                  </a:moveTo>
                  <a:lnTo>
                    <a:pt x="97536" y="0"/>
                  </a:lnTo>
                </a:path>
              </a:pathLst>
            </a:custGeom>
            <a:ln w="13716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169" name="object 169"/>
          <p:cNvSpPr/>
          <p:nvPr/>
        </p:nvSpPr>
        <p:spPr>
          <a:xfrm>
            <a:off x="11411655" y="3595115"/>
            <a:ext cx="0" cy="13970"/>
          </a:xfrm>
          <a:custGeom>
            <a:avLst/>
            <a:gdLst/>
            <a:ahLst/>
            <a:cxnLst/>
            <a:rect l="l" t="t" r="r" b="b"/>
            <a:pathLst>
              <a:path h="13970">
                <a:moveTo>
                  <a:pt x="-7620" y="6858"/>
                </a:moveTo>
                <a:lnTo>
                  <a:pt x="7620" y="6858"/>
                </a:lnTo>
              </a:path>
            </a:pathLst>
          </a:custGeom>
          <a:ln w="13716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0" name="object 170"/>
          <p:cNvSpPr/>
          <p:nvPr/>
        </p:nvSpPr>
        <p:spPr>
          <a:xfrm>
            <a:off x="11597467" y="3595115"/>
            <a:ext cx="0" cy="13970"/>
          </a:xfrm>
          <a:custGeom>
            <a:avLst/>
            <a:gdLst/>
            <a:ahLst/>
            <a:cxnLst/>
            <a:rect l="l" t="t" r="r" b="b"/>
            <a:pathLst>
              <a:path h="13970">
                <a:moveTo>
                  <a:pt x="-7620" y="6858"/>
                </a:moveTo>
                <a:lnTo>
                  <a:pt x="7620" y="6858"/>
                </a:lnTo>
              </a:path>
            </a:pathLst>
          </a:custGeom>
          <a:ln w="13716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1" name="object 171"/>
          <p:cNvSpPr/>
          <p:nvPr/>
        </p:nvSpPr>
        <p:spPr>
          <a:xfrm>
            <a:off x="11769253" y="3595115"/>
            <a:ext cx="35059" cy="13970"/>
          </a:xfrm>
          <a:custGeom>
            <a:avLst/>
            <a:gdLst/>
            <a:ahLst/>
            <a:cxnLst/>
            <a:rect l="l" t="t" r="r" b="b"/>
            <a:pathLst>
              <a:path w="15239" h="13970">
                <a:moveTo>
                  <a:pt x="0" y="13716"/>
                </a:moveTo>
                <a:lnTo>
                  <a:pt x="15240" y="13716"/>
                </a:lnTo>
                <a:lnTo>
                  <a:pt x="15240" y="0"/>
                </a:lnTo>
                <a:lnTo>
                  <a:pt x="0" y="0"/>
                </a:lnTo>
                <a:lnTo>
                  <a:pt x="0" y="13716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grpSp>
        <p:nvGrpSpPr>
          <p:cNvPr id="172" name="object 172"/>
          <p:cNvGrpSpPr/>
          <p:nvPr/>
        </p:nvGrpSpPr>
        <p:grpSpPr>
          <a:xfrm>
            <a:off x="11769254" y="3595115"/>
            <a:ext cx="410481" cy="128270"/>
            <a:chOff x="5116067" y="3595115"/>
            <a:chExt cx="178435" cy="128270"/>
          </a:xfrm>
        </p:grpSpPr>
        <p:sp>
          <p:nvSpPr>
            <p:cNvPr id="173" name="object 173"/>
            <p:cNvSpPr/>
            <p:nvPr/>
          </p:nvSpPr>
          <p:spPr>
            <a:xfrm>
              <a:off x="5205984" y="3608831"/>
              <a:ext cx="81280" cy="40005"/>
            </a:xfrm>
            <a:custGeom>
              <a:avLst/>
              <a:gdLst/>
              <a:ahLst/>
              <a:cxnLst/>
              <a:rect l="l" t="t" r="r" b="b"/>
              <a:pathLst>
                <a:path w="81279" h="40004">
                  <a:moveTo>
                    <a:pt x="0" y="0"/>
                  </a:moveTo>
                  <a:lnTo>
                    <a:pt x="0" y="6096"/>
                  </a:lnTo>
                  <a:lnTo>
                    <a:pt x="1524" y="12192"/>
                  </a:lnTo>
                  <a:lnTo>
                    <a:pt x="7620" y="24384"/>
                  </a:lnTo>
                  <a:lnTo>
                    <a:pt x="13716" y="28956"/>
                  </a:lnTo>
                  <a:lnTo>
                    <a:pt x="18288" y="33528"/>
                  </a:lnTo>
                  <a:lnTo>
                    <a:pt x="24384" y="36576"/>
                  </a:lnTo>
                  <a:lnTo>
                    <a:pt x="30480" y="38100"/>
                  </a:lnTo>
                  <a:lnTo>
                    <a:pt x="38100" y="39624"/>
                  </a:lnTo>
                  <a:lnTo>
                    <a:pt x="44195" y="39624"/>
                  </a:lnTo>
                  <a:lnTo>
                    <a:pt x="79248" y="12192"/>
                  </a:lnTo>
                  <a:lnTo>
                    <a:pt x="80772" y="6096"/>
                  </a:lnTo>
                  <a:lnTo>
                    <a:pt x="80772" y="0"/>
                  </a:lnTo>
                </a:path>
              </a:pathLst>
            </a:custGeom>
            <a:ln w="1524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74" name="object 174"/>
            <p:cNvSpPr/>
            <p:nvPr/>
          </p:nvSpPr>
          <p:spPr>
            <a:xfrm>
              <a:off x="5123687" y="3608831"/>
              <a:ext cx="82550" cy="40005"/>
            </a:xfrm>
            <a:custGeom>
              <a:avLst/>
              <a:gdLst/>
              <a:ahLst/>
              <a:cxnLst/>
              <a:rect l="l" t="t" r="r" b="b"/>
              <a:pathLst>
                <a:path w="82550" h="40004">
                  <a:moveTo>
                    <a:pt x="0" y="0"/>
                  </a:moveTo>
                  <a:lnTo>
                    <a:pt x="0" y="6096"/>
                  </a:lnTo>
                  <a:lnTo>
                    <a:pt x="3048" y="12192"/>
                  </a:lnTo>
                  <a:lnTo>
                    <a:pt x="4572" y="18288"/>
                  </a:lnTo>
                  <a:lnTo>
                    <a:pt x="9144" y="24384"/>
                  </a:lnTo>
                  <a:lnTo>
                    <a:pt x="18288" y="33528"/>
                  </a:lnTo>
                  <a:lnTo>
                    <a:pt x="24384" y="36576"/>
                  </a:lnTo>
                  <a:lnTo>
                    <a:pt x="32004" y="38100"/>
                  </a:lnTo>
                  <a:lnTo>
                    <a:pt x="38100" y="39624"/>
                  </a:lnTo>
                  <a:lnTo>
                    <a:pt x="44195" y="39624"/>
                  </a:lnTo>
                  <a:lnTo>
                    <a:pt x="51816" y="38100"/>
                  </a:lnTo>
                  <a:lnTo>
                    <a:pt x="80772" y="6096"/>
                  </a:lnTo>
                  <a:lnTo>
                    <a:pt x="82296" y="0"/>
                  </a:lnTo>
                </a:path>
              </a:pathLst>
            </a:custGeom>
            <a:ln w="1524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75" name="object 175"/>
            <p:cNvSpPr/>
            <p:nvPr/>
          </p:nvSpPr>
          <p:spPr>
            <a:xfrm>
              <a:off x="5116067" y="3595115"/>
              <a:ext cx="15240" cy="13970"/>
            </a:xfrm>
            <a:custGeom>
              <a:avLst/>
              <a:gdLst/>
              <a:ahLst/>
              <a:cxnLst/>
              <a:rect l="l" t="t" r="r" b="b"/>
              <a:pathLst>
                <a:path w="15239" h="13970">
                  <a:moveTo>
                    <a:pt x="0" y="13716"/>
                  </a:moveTo>
                  <a:lnTo>
                    <a:pt x="15240" y="13716"/>
                  </a:lnTo>
                  <a:lnTo>
                    <a:pt x="15240" y="0"/>
                  </a:lnTo>
                  <a:lnTo>
                    <a:pt x="0" y="0"/>
                  </a:lnTo>
                  <a:lnTo>
                    <a:pt x="0" y="13716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76" name="object 176"/>
            <p:cNvSpPr/>
            <p:nvPr/>
          </p:nvSpPr>
          <p:spPr>
            <a:xfrm>
              <a:off x="5198364" y="3601973"/>
              <a:ext cx="96520" cy="0"/>
            </a:xfrm>
            <a:custGeom>
              <a:avLst/>
              <a:gdLst/>
              <a:ahLst/>
              <a:cxnLst/>
              <a:rect l="l" t="t" r="r" b="b"/>
              <a:pathLst>
                <a:path w="96520">
                  <a:moveTo>
                    <a:pt x="0" y="0"/>
                  </a:moveTo>
                  <a:lnTo>
                    <a:pt x="15240" y="0"/>
                  </a:lnTo>
                </a:path>
                <a:path w="96520">
                  <a:moveTo>
                    <a:pt x="80771" y="0"/>
                  </a:moveTo>
                  <a:lnTo>
                    <a:pt x="96011" y="0"/>
                  </a:lnTo>
                </a:path>
              </a:pathLst>
            </a:custGeom>
            <a:ln w="13716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77" name="object 177"/>
            <p:cNvSpPr/>
            <p:nvPr/>
          </p:nvSpPr>
          <p:spPr>
            <a:xfrm>
              <a:off x="5123688" y="3674363"/>
              <a:ext cx="82550" cy="41275"/>
            </a:xfrm>
            <a:custGeom>
              <a:avLst/>
              <a:gdLst/>
              <a:ahLst/>
              <a:cxnLst/>
              <a:rect l="l" t="t" r="r" b="b"/>
              <a:pathLst>
                <a:path w="82550" h="41275">
                  <a:moveTo>
                    <a:pt x="82296" y="41148"/>
                  </a:moveTo>
                  <a:lnTo>
                    <a:pt x="64008" y="7620"/>
                  </a:lnTo>
                  <a:lnTo>
                    <a:pt x="44196" y="0"/>
                  </a:lnTo>
                  <a:lnTo>
                    <a:pt x="36576" y="0"/>
                  </a:lnTo>
                  <a:lnTo>
                    <a:pt x="24384" y="3048"/>
                  </a:lnTo>
                  <a:lnTo>
                    <a:pt x="18288" y="7620"/>
                  </a:lnTo>
                  <a:lnTo>
                    <a:pt x="13716" y="10668"/>
                  </a:lnTo>
                  <a:lnTo>
                    <a:pt x="9144" y="15240"/>
                  </a:lnTo>
                  <a:lnTo>
                    <a:pt x="4572" y="21336"/>
                  </a:lnTo>
                  <a:lnTo>
                    <a:pt x="3048" y="27432"/>
                  </a:lnTo>
                  <a:lnTo>
                    <a:pt x="0" y="33528"/>
                  </a:lnTo>
                  <a:lnTo>
                    <a:pt x="0" y="41148"/>
                  </a:lnTo>
                </a:path>
              </a:pathLst>
            </a:custGeom>
            <a:ln w="1524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178" name="object 178"/>
          <p:cNvGrpSpPr/>
          <p:nvPr/>
        </p:nvGrpSpPr>
        <p:grpSpPr>
          <a:xfrm>
            <a:off x="11394127" y="3666745"/>
            <a:ext cx="410481" cy="56515"/>
            <a:chOff x="4953000" y="3666744"/>
            <a:chExt cx="178435" cy="56515"/>
          </a:xfrm>
        </p:grpSpPr>
        <p:sp>
          <p:nvSpPr>
            <p:cNvPr id="179" name="object 179"/>
            <p:cNvSpPr/>
            <p:nvPr/>
          </p:nvSpPr>
          <p:spPr>
            <a:xfrm>
              <a:off x="4960620" y="3674364"/>
              <a:ext cx="81280" cy="41275"/>
            </a:xfrm>
            <a:custGeom>
              <a:avLst/>
              <a:gdLst/>
              <a:ahLst/>
              <a:cxnLst/>
              <a:rect l="l" t="t" r="r" b="b"/>
              <a:pathLst>
                <a:path w="81279" h="41275">
                  <a:moveTo>
                    <a:pt x="80772" y="41148"/>
                  </a:moveTo>
                  <a:lnTo>
                    <a:pt x="80772" y="33528"/>
                  </a:lnTo>
                  <a:lnTo>
                    <a:pt x="79248" y="27432"/>
                  </a:lnTo>
                  <a:lnTo>
                    <a:pt x="73152" y="15240"/>
                  </a:lnTo>
                  <a:lnTo>
                    <a:pt x="67056" y="10668"/>
                  </a:lnTo>
                  <a:lnTo>
                    <a:pt x="62484" y="7620"/>
                  </a:lnTo>
                  <a:lnTo>
                    <a:pt x="56388" y="3048"/>
                  </a:lnTo>
                  <a:lnTo>
                    <a:pt x="50292" y="1524"/>
                  </a:lnTo>
                  <a:lnTo>
                    <a:pt x="44196" y="0"/>
                  </a:lnTo>
                  <a:lnTo>
                    <a:pt x="38100" y="0"/>
                  </a:lnTo>
                  <a:lnTo>
                    <a:pt x="32004" y="1524"/>
                  </a:lnTo>
                  <a:lnTo>
                    <a:pt x="24384" y="3048"/>
                  </a:lnTo>
                  <a:lnTo>
                    <a:pt x="19812" y="7620"/>
                  </a:lnTo>
                  <a:lnTo>
                    <a:pt x="13716" y="10668"/>
                  </a:lnTo>
                  <a:lnTo>
                    <a:pt x="9144" y="15240"/>
                  </a:lnTo>
                  <a:lnTo>
                    <a:pt x="3048" y="27432"/>
                  </a:lnTo>
                  <a:lnTo>
                    <a:pt x="1524" y="33528"/>
                  </a:lnTo>
                  <a:lnTo>
                    <a:pt x="0" y="41148"/>
                  </a:lnTo>
                </a:path>
              </a:pathLst>
            </a:custGeom>
            <a:ln w="1524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80" name="object 180"/>
            <p:cNvSpPr/>
            <p:nvPr/>
          </p:nvSpPr>
          <p:spPr>
            <a:xfrm>
              <a:off x="5041391" y="3674364"/>
              <a:ext cx="82550" cy="41275"/>
            </a:xfrm>
            <a:custGeom>
              <a:avLst/>
              <a:gdLst/>
              <a:ahLst/>
              <a:cxnLst/>
              <a:rect l="l" t="t" r="r" b="b"/>
              <a:pathLst>
                <a:path w="82550" h="41275">
                  <a:moveTo>
                    <a:pt x="82296" y="41148"/>
                  </a:moveTo>
                  <a:lnTo>
                    <a:pt x="82296" y="33528"/>
                  </a:lnTo>
                  <a:lnTo>
                    <a:pt x="79248" y="27432"/>
                  </a:lnTo>
                  <a:lnTo>
                    <a:pt x="77724" y="21336"/>
                  </a:lnTo>
                  <a:lnTo>
                    <a:pt x="73152" y="15240"/>
                  </a:lnTo>
                  <a:lnTo>
                    <a:pt x="68580" y="10668"/>
                  </a:lnTo>
                  <a:lnTo>
                    <a:pt x="64008" y="7620"/>
                  </a:lnTo>
                  <a:lnTo>
                    <a:pt x="57912" y="3048"/>
                  </a:lnTo>
                  <a:lnTo>
                    <a:pt x="51816" y="1524"/>
                  </a:lnTo>
                  <a:lnTo>
                    <a:pt x="44196" y="0"/>
                  </a:lnTo>
                  <a:lnTo>
                    <a:pt x="38100" y="0"/>
                  </a:lnTo>
                  <a:lnTo>
                    <a:pt x="30480" y="1524"/>
                  </a:lnTo>
                  <a:lnTo>
                    <a:pt x="24384" y="3048"/>
                  </a:lnTo>
                  <a:lnTo>
                    <a:pt x="18288" y="7620"/>
                  </a:lnTo>
                  <a:lnTo>
                    <a:pt x="13716" y="10668"/>
                  </a:lnTo>
                  <a:lnTo>
                    <a:pt x="9144" y="15240"/>
                  </a:lnTo>
                  <a:lnTo>
                    <a:pt x="4572" y="21336"/>
                  </a:lnTo>
                  <a:lnTo>
                    <a:pt x="3048" y="27432"/>
                  </a:lnTo>
                  <a:lnTo>
                    <a:pt x="1524" y="33528"/>
                  </a:lnTo>
                  <a:lnTo>
                    <a:pt x="0" y="41148"/>
                  </a:lnTo>
                </a:path>
              </a:pathLst>
            </a:custGeom>
            <a:ln w="1524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181" name="object 181"/>
          <p:cNvGrpSpPr/>
          <p:nvPr/>
        </p:nvGrpSpPr>
        <p:grpSpPr>
          <a:xfrm>
            <a:off x="11958571" y="3666745"/>
            <a:ext cx="222039" cy="64135"/>
            <a:chOff x="5198363" y="3666744"/>
            <a:chExt cx="96520" cy="64135"/>
          </a:xfrm>
        </p:grpSpPr>
        <p:sp>
          <p:nvSpPr>
            <p:cNvPr id="182" name="object 182"/>
            <p:cNvSpPr/>
            <p:nvPr/>
          </p:nvSpPr>
          <p:spPr>
            <a:xfrm>
              <a:off x="5205983" y="3674364"/>
              <a:ext cx="81280" cy="41275"/>
            </a:xfrm>
            <a:custGeom>
              <a:avLst/>
              <a:gdLst/>
              <a:ahLst/>
              <a:cxnLst/>
              <a:rect l="l" t="t" r="r" b="b"/>
              <a:pathLst>
                <a:path w="81279" h="41275">
                  <a:moveTo>
                    <a:pt x="80772" y="41148"/>
                  </a:moveTo>
                  <a:lnTo>
                    <a:pt x="80772" y="33528"/>
                  </a:lnTo>
                  <a:lnTo>
                    <a:pt x="79248" y="27432"/>
                  </a:lnTo>
                  <a:lnTo>
                    <a:pt x="73152" y="15240"/>
                  </a:lnTo>
                  <a:lnTo>
                    <a:pt x="68580" y="10668"/>
                  </a:lnTo>
                  <a:lnTo>
                    <a:pt x="62484" y="7620"/>
                  </a:lnTo>
                  <a:lnTo>
                    <a:pt x="56388" y="3048"/>
                  </a:lnTo>
                  <a:lnTo>
                    <a:pt x="44196" y="0"/>
                  </a:lnTo>
                  <a:lnTo>
                    <a:pt x="36576" y="0"/>
                  </a:lnTo>
                  <a:lnTo>
                    <a:pt x="24384" y="3048"/>
                  </a:lnTo>
                  <a:lnTo>
                    <a:pt x="18288" y="7620"/>
                  </a:lnTo>
                  <a:lnTo>
                    <a:pt x="12192" y="10668"/>
                  </a:lnTo>
                  <a:lnTo>
                    <a:pt x="7620" y="15240"/>
                  </a:lnTo>
                  <a:lnTo>
                    <a:pt x="1524" y="27432"/>
                  </a:lnTo>
                  <a:lnTo>
                    <a:pt x="0" y="33528"/>
                  </a:lnTo>
                  <a:lnTo>
                    <a:pt x="0" y="41148"/>
                  </a:lnTo>
                </a:path>
              </a:pathLst>
            </a:custGeom>
            <a:ln w="1524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83" name="object 183"/>
            <p:cNvSpPr/>
            <p:nvPr/>
          </p:nvSpPr>
          <p:spPr>
            <a:xfrm>
              <a:off x="5198363" y="3723132"/>
              <a:ext cx="96520" cy="0"/>
            </a:xfrm>
            <a:custGeom>
              <a:avLst/>
              <a:gdLst/>
              <a:ahLst/>
              <a:cxnLst/>
              <a:rect l="l" t="t" r="r" b="b"/>
              <a:pathLst>
                <a:path w="96520">
                  <a:moveTo>
                    <a:pt x="80771" y="0"/>
                  </a:moveTo>
                  <a:lnTo>
                    <a:pt x="96011" y="0"/>
                  </a:lnTo>
                </a:path>
                <a:path w="96520">
                  <a:moveTo>
                    <a:pt x="0" y="0"/>
                  </a:moveTo>
                  <a:lnTo>
                    <a:pt x="15240" y="0"/>
                  </a:lnTo>
                </a:path>
              </a:pathLst>
            </a:custGeom>
            <a:ln w="1524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184" name="object 184"/>
          <p:cNvSpPr/>
          <p:nvPr/>
        </p:nvSpPr>
        <p:spPr>
          <a:xfrm>
            <a:off x="11786785" y="3715511"/>
            <a:ext cx="0" cy="15240"/>
          </a:xfrm>
          <a:custGeom>
            <a:avLst/>
            <a:gdLst/>
            <a:ahLst/>
            <a:cxnLst/>
            <a:rect l="l" t="t" r="r" b="b"/>
            <a:pathLst>
              <a:path h="15239">
                <a:moveTo>
                  <a:pt x="-7620" y="7620"/>
                </a:moveTo>
                <a:lnTo>
                  <a:pt x="7620" y="7620"/>
                </a:lnTo>
              </a:path>
            </a:pathLst>
          </a:custGeom>
          <a:ln w="1524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5" name="object 185"/>
          <p:cNvSpPr/>
          <p:nvPr/>
        </p:nvSpPr>
        <p:spPr>
          <a:xfrm>
            <a:off x="11597467" y="3715511"/>
            <a:ext cx="0" cy="15240"/>
          </a:xfrm>
          <a:custGeom>
            <a:avLst/>
            <a:gdLst/>
            <a:ahLst/>
            <a:cxnLst/>
            <a:rect l="l" t="t" r="r" b="b"/>
            <a:pathLst>
              <a:path h="15239">
                <a:moveTo>
                  <a:pt x="-7620" y="7620"/>
                </a:moveTo>
                <a:lnTo>
                  <a:pt x="7620" y="7620"/>
                </a:lnTo>
              </a:path>
            </a:pathLst>
          </a:custGeom>
          <a:ln w="1524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6" name="object 186"/>
          <p:cNvSpPr/>
          <p:nvPr/>
        </p:nvSpPr>
        <p:spPr>
          <a:xfrm>
            <a:off x="11411655" y="3715511"/>
            <a:ext cx="0" cy="15240"/>
          </a:xfrm>
          <a:custGeom>
            <a:avLst/>
            <a:gdLst/>
            <a:ahLst/>
            <a:cxnLst/>
            <a:rect l="l" t="t" r="r" b="b"/>
            <a:pathLst>
              <a:path h="15239">
                <a:moveTo>
                  <a:pt x="-7620" y="7620"/>
                </a:moveTo>
                <a:lnTo>
                  <a:pt x="7620" y="7620"/>
                </a:lnTo>
              </a:path>
            </a:pathLst>
          </a:custGeom>
          <a:ln w="1524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grpSp>
        <p:nvGrpSpPr>
          <p:cNvPr id="187" name="object 187"/>
          <p:cNvGrpSpPr/>
          <p:nvPr/>
        </p:nvGrpSpPr>
        <p:grpSpPr>
          <a:xfrm>
            <a:off x="11018997" y="3666745"/>
            <a:ext cx="410481" cy="64135"/>
            <a:chOff x="4789932" y="3666744"/>
            <a:chExt cx="178435" cy="64135"/>
          </a:xfrm>
        </p:grpSpPr>
        <p:sp>
          <p:nvSpPr>
            <p:cNvPr id="188" name="object 188"/>
            <p:cNvSpPr/>
            <p:nvPr/>
          </p:nvSpPr>
          <p:spPr>
            <a:xfrm>
              <a:off x="4797552" y="3674364"/>
              <a:ext cx="82550" cy="41275"/>
            </a:xfrm>
            <a:custGeom>
              <a:avLst/>
              <a:gdLst/>
              <a:ahLst/>
              <a:cxnLst/>
              <a:rect l="l" t="t" r="r" b="b"/>
              <a:pathLst>
                <a:path w="82550" h="41275">
                  <a:moveTo>
                    <a:pt x="82296" y="41148"/>
                  </a:moveTo>
                  <a:lnTo>
                    <a:pt x="64008" y="7620"/>
                  </a:lnTo>
                  <a:lnTo>
                    <a:pt x="44196" y="0"/>
                  </a:lnTo>
                  <a:lnTo>
                    <a:pt x="36576" y="0"/>
                  </a:lnTo>
                  <a:lnTo>
                    <a:pt x="24384" y="3048"/>
                  </a:lnTo>
                  <a:lnTo>
                    <a:pt x="18288" y="7620"/>
                  </a:lnTo>
                  <a:lnTo>
                    <a:pt x="13716" y="10668"/>
                  </a:lnTo>
                  <a:lnTo>
                    <a:pt x="9144" y="15240"/>
                  </a:lnTo>
                  <a:lnTo>
                    <a:pt x="4572" y="21336"/>
                  </a:lnTo>
                  <a:lnTo>
                    <a:pt x="3048" y="27432"/>
                  </a:lnTo>
                  <a:lnTo>
                    <a:pt x="0" y="33528"/>
                  </a:lnTo>
                  <a:lnTo>
                    <a:pt x="0" y="41148"/>
                  </a:lnTo>
                </a:path>
              </a:pathLst>
            </a:custGeom>
            <a:ln w="1524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89" name="object 189"/>
            <p:cNvSpPr/>
            <p:nvPr/>
          </p:nvSpPr>
          <p:spPr>
            <a:xfrm>
              <a:off x="4879847" y="3674364"/>
              <a:ext cx="81280" cy="41275"/>
            </a:xfrm>
            <a:custGeom>
              <a:avLst/>
              <a:gdLst/>
              <a:ahLst/>
              <a:cxnLst/>
              <a:rect l="l" t="t" r="r" b="b"/>
              <a:pathLst>
                <a:path w="81279" h="41275">
                  <a:moveTo>
                    <a:pt x="80772" y="41148"/>
                  </a:moveTo>
                  <a:lnTo>
                    <a:pt x="80772" y="33528"/>
                  </a:lnTo>
                  <a:lnTo>
                    <a:pt x="79248" y="27432"/>
                  </a:lnTo>
                  <a:lnTo>
                    <a:pt x="73152" y="15240"/>
                  </a:lnTo>
                  <a:lnTo>
                    <a:pt x="68580" y="10668"/>
                  </a:lnTo>
                  <a:lnTo>
                    <a:pt x="62484" y="7620"/>
                  </a:lnTo>
                  <a:lnTo>
                    <a:pt x="56388" y="3048"/>
                  </a:lnTo>
                  <a:lnTo>
                    <a:pt x="44196" y="0"/>
                  </a:lnTo>
                  <a:lnTo>
                    <a:pt x="36576" y="0"/>
                  </a:lnTo>
                  <a:lnTo>
                    <a:pt x="24384" y="3048"/>
                  </a:lnTo>
                  <a:lnTo>
                    <a:pt x="18288" y="7620"/>
                  </a:lnTo>
                  <a:lnTo>
                    <a:pt x="12192" y="10668"/>
                  </a:lnTo>
                  <a:lnTo>
                    <a:pt x="7620" y="15240"/>
                  </a:lnTo>
                  <a:lnTo>
                    <a:pt x="1524" y="27432"/>
                  </a:lnTo>
                  <a:lnTo>
                    <a:pt x="0" y="33528"/>
                  </a:lnTo>
                  <a:lnTo>
                    <a:pt x="0" y="41148"/>
                  </a:lnTo>
                </a:path>
              </a:pathLst>
            </a:custGeom>
            <a:ln w="1524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90" name="object 190"/>
            <p:cNvSpPr/>
            <p:nvPr/>
          </p:nvSpPr>
          <p:spPr>
            <a:xfrm>
              <a:off x="4789932" y="3723132"/>
              <a:ext cx="178435" cy="0"/>
            </a:xfrm>
            <a:custGeom>
              <a:avLst/>
              <a:gdLst/>
              <a:ahLst/>
              <a:cxnLst/>
              <a:rect l="l" t="t" r="r" b="b"/>
              <a:pathLst>
                <a:path w="178435">
                  <a:moveTo>
                    <a:pt x="163067" y="0"/>
                  </a:moveTo>
                  <a:lnTo>
                    <a:pt x="178307" y="0"/>
                  </a:lnTo>
                </a:path>
                <a:path w="178435">
                  <a:moveTo>
                    <a:pt x="82296" y="0"/>
                  </a:moveTo>
                  <a:lnTo>
                    <a:pt x="97536" y="0"/>
                  </a:lnTo>
                </a:path>
                <a:path w="178435">
                  <a:moveTo>
                    <a:pt x="0" y="0"/>
                  </a:moveTo>
                  <a:lnTo>
                    <a:pt x="15240" y="0"/>
                  </a:lnTo>
                </a:path>
              </a:pathLst>
            </a:custGeom>
            <a:ln w="1524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191" name="object 191"/>
          <p:cNvSpPr/>
          <p:nvPr/>
        </p:nvSpPr>
        <p:spPr>
          <a:xfrm>
            <a:off x="11597467" y="2508503"/>
            <a:ext cx="0" cy="1080770"/>
          </a:xfrm>
          <a:custGeom>
            <a:avLst/>
            <a:gdLst/>
            <a:ahLst/>
            <a:cxnLst/>
            <a:rect l="l" t="t" r="r" b="b"/>
            <a:pathLst>
              <a:path h="1080770">
                <a:moveTo>
                  <a:pt x="0" y="1080516"/>
                </a:moveTo>
                <a:lnTo>
                  <a:pt x="0" y="0"/>
                </a:lnTo>
              </a:path>
            </a:pathLst>
          </a:custGeom>
          <a:ln w="1524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2" name="object 192"/>
          <p:cNvSpPr/>
          <p:nvPr/>
        </p:nvSpPr>
        <p:spPr>
          <a:xfrm>
            <a:off x="10577256" y="3531109"/>
            <a:ext cx="302383" cy="276225"/>
          </a:xfrm>
          <a:custGeom>
            <a:avLst/>
            <a:gdLst/>
            <a:ahLst/>
            <a:cxnLst/>
            <a:rect l="l" t="t" r="r" b="b"/>
            <a:pathLst>
              <a:path w="131445" h="276225">
                <a:moveTo>
                  <a:pt x="65532" y="234695"/>
                </a:moveTo>
                <a:lnTo>
                  <a:pt x="0" y="275843"/>
                </a:lnTo>
              </a:path>
              <a:path w="131445" h="276225">
                <a:moveTo>
                  <a:pt x="65532" y="163067"/>
                </a:moveTo>
                <a:lnTo>
                  <a:pt x="65532" y="234695"/>
                </a:lnTo>
              </a:path>
              <a:path w="131445" h="276225">
                <a:moveTo>
                  <a:pt x="131064" y="275843"/>
                </a:moveTo>
                <a:lnTo>
                  <a:pt x="65532" y="234695"/>
                </a:lnTo>
              </a:path>
              <a:path w="131445" h="276225">
                <a:moveTo>
                  <a:pt x="118872" y="0"/>
                </a:moveTo>
                <a:lnTo>
                  <a:pt x="118872" y="131064"/>
                </a:lnTo>
                <a:lnTo>
                  <a:pt x="10667" y="67056"/>
                </a:lnTo>
                <a:lnTo>
                  <a:pt x="118872" y="0"/>
                </a:lnTo>
                <a:close/>
              </a:path>
            </a:pathLst>
          </a:custGeom>
          <a:ln w="9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grpSp>
        <p:nvGrpSpPr>
          <p:cNvPr id="193" name="object 193"/>
          <p:cNvGrpSpPr/>
          <p:nvPr/>
        </p:nvGrpSpPr>
        <p:grpSpPr>
          <a:xfrm>
            <a:off x="11527350" y="2618231"/>
            <a:ext cx="127086" cy="149860"/>
            <a:chOff x="5010912" y="2618231"/>
            <a:chExt cx="55244" cy="149860"/>
          </a:xfrm>
        </p:grpSpPr>
        <p:sp>
          <p:nvSpPr>
            <p:cNvPr id="194" name="object 194"/>
            <p:cNvSpPr/>
            <p:nvPr/>
          </p:nvSpPr>
          <p:spPr>
            <a:xfrm>
              <a:off x="5015484" y="2691383"/>
              <a:ext cx="38100" cy="71755"/>
            </a:xfrm>
            <a:custGeom>
              <a:avLst/>
              <a:gdLst/>
              <a:ahLst/>
              <a:cxnLst/>
              <a:rect l="l" t="t" r="r" b="b"/>
              <a:pathLst>
                <a:path w="38100" h="71755">
                  <a:moveTo>
                    <a:pt x="36575" y="0"/>
                  </a:moveTo>
                  <a:lnTo>
                    <a:pt x="32003" y="1524"/>
                  </a:lnTo>
                  <a:lnTo>
                    <a:pt x="19811" y="4572"/>
                  </a:lnTo>
                  <a:lnTo>
                    <a:pt x="15239" y="7620"/>
                  </a:lnTo>
                  <a:lnTo>
                    <a:pt x="6095" y="16764"/>
                  </a:lnTo>
                  <a:lnTo>
                    <a:pt x="3047" y="21336"/>
                  </a:lnTo>
                  <a:lnTo>
                    <a:pt x="1523" y="27432"/>
                  </a:lnTo>
                  <a:lnTo>
                    <a:pt x="0" y="33528"/>
                  </a:lnTo>
                  <a:lnTo>
                    <a:pt x="0" y="38100"/>
                  </a:lnTo>
                  <a:lnTo>
                    <a:pt x="25907" y="70104"/>
                  </a:lnTo>
                  <a:lnTo>
                    <a:pt x="32003" y="71628"/>
                  </a:lnTo>
                  <a:lnTo>
                    <a:pt x="38099" y="71628"/>
                  </a:lnTo>
                </a:path>
              </a:pathLst>
            </a:custGeom>
            <a:ln w="9144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95" name="object 195"/>
            <p:cNvSpPr/>
            <p:nvPr/>
          </p:nvSpPr>
          <p:spPr>
            <a:xfrm>
              <a:off x="5015484" y="2622803"/>
              <a:ext cx="38100" cy="68580"/>
            </a:xfrm>
            <a:custGeom>
              <a:avLst/>
              <a:gdLst/>
              <a:ahLst/>
              <a:cxnLst/>
              <a:rect l="l" t="t" r="r" b="b"/>
              <a:pathLst>
                <a:path w="38100" h="68580">
                  <a:moveTo>
                    <a:pt x="36575" y="0"/>
                  </a:moveTo>
                  <a:lnTo>
                    <a:pt x="32003" y="0"/>
                  </a:lnTo>
                  <a:lnTo>
                    <a:pt x="25907" y="1524"/>
                  </a:lnTo>
                  <a:lnTo>
                    <a:pt x="0" y="32004"/>
                  </a:lnTo>
                  <a:lnTo>
                    <a:pt x="0" y="38100"/>
                  </a:lnTo>
                  <a:lnTo>
                    <a:pt x="15239" y="60960"/>
                  </a:lnTo>
                  <a:lnTo>
                    <a:pt x="19811" y="65532"/>
                  </a:lnTo>
                  <a:lnTo>
                    <a:pt x="32003" y="68580"/>
                  </a:lnTo>
                  <a:lnTo>
                    <a:pt x="38099" y="68580"/>
                  </a:lnTo>
                </a:path>
              </a:pathLst>
            </a:custGeom>
            <a:ln w="9144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96" name="object 196"/>
            <p:cNvSpPr/>
            <p:nvPr/>
          </p:nvSpPr>
          <p:spPr>
            <a:xfrm>
              <a:off x="5052060" y="2622803"/>
              <a:ext cx="13970" cy="140335"/>
            </a:xfrm>
            <a:custGeom>
              <a:avLst/>
              <a:gdLst/>
              <a:ahLst/>
              <a:cxnLst/>
              <a:rect l="l" t="t" r="r" b="b"/>
              <a:pathLst>
                <a:path w="13970" h="140335">
                  <a:moveTo>
                    <a:pt x="0" y="0"/>
                  </a:moveTo>
                  <a:lnTo>
                    <a:pt x="13716" y="0"/>
                  </a:lnTo>
                </a:path>
                <a:path w="13970" h="140335">
                  <a:moveTo>
                    <a:pt x="0" y="68580"/>
                  </a:moveTo>
                  <a:lnTo>
                    <a:pt x="13716" y="68580"/>
                  </a:lnTo>
                </a:path>
                <a:path w="13970" h="140335">
                  <a:moveTo>
                    <a:pt x="0" y="140208"/>
                  </a:moveTo>
                  <a:lnTo>
                    <a:pt x="13716" y="140208"/>
                  </a:lnTo>
                </a:path>
              </a:pathLst>
            </a:custGeom>
            <a:ln w="9144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197" name="object 197"/>
          <p:cNvGrpSpPr/>
          <p:nvPr/>
        </p:nvGrpSpPr>
        <p:grpSpPr>
          <a:xfrm>
            <a:off x="11527350" y="3197352"/>
            <a:ext cx="127086" cy="149860"/>
            <a:chOff x="5010912" y="3197352"/>
            <a:chExt cx="55244" cy="149860"/>
          </a:xfrm>
        </p:grpSpPr>
        <p:sp>
          <p:nvSpPr>
            <p:cNvPr id="198" name="object 198"/>
            <p:cNvSpPr/>
            <p:nvPr/>
          </p:nvSpPr>
          <p:spPr>
            <a:xfrm>
              <a:off x="5015484" y="3273552"/>
              <a:ext cx="38100" cy="68580"/>
            </a:xfrm>
            <a:custGeom>
              <a:avLst/>
              <a:gdLst/>
              <a:ahLst/>
              <a:cxnLst/>
              <a:rect l="l" t="t" r="r" b="b"/>
              <a:pathLst>
                <a:path w="38100" h="68579">
                  <a:moveTo>
                    <a:pt x="36575" y="0"/>
                  </a:moveTo>
                  <a:lnTo>
                    <a:pt x="32003" y="0"/>
                  </a:lnTo>
                  <a:lnTo>
                    <a:pt x="25907" y="1524"/>
                  </a:lnTo>
                  <a:lnTo>
                    <a:pt x="0" y="30480"/>
                  </a:lnTo>
                  <a:lnTo>
                    <a:pt x="0" y="36576"/>
                  </a:lnTo>
                  <a:lnTo>
                    <a:pt x="25907" y="67056"/>
                  </a:lnTo>
                  <a:lnTo>
                    <a:pt x="32003" y="68580"/>
                  </a:lnTo>
                  <a:lnTo>
                    <a:pt x="38099" y="68580"/>
                  </a:lnTo>
                </a:path>
              </a:pathLst>
            </a:custGeom>
            <a:ln w="9144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99" name="object 199"/>
            <p:cNvSpPr/>
            <p:nvPr/>
          </p:nvSpPr>
          <p:spPr>
            <a:xfrm>
              <a:off x="5015484" y="3201924"/>
              <a:ext cx="38100" cy="71755"/>
            </a:xfrm>
            <a:custGeom>
              <a:avLst/>
              <a:gdLst/>
              <a:ahLst/>
              <a:cxnLst/>
              <a:rect l="l" t="t" r="r" b="b"/>
              <a:pathLst>
                <a:path w="38100" h="71754">
                  <a:moveTo>
                    <a:pt x="36575" y="0"/>
                  </a:moveTo>
                  <a:lnTo>
                    <a:pt x="32003" y="0"/>
                  </a:lnTo>
                  <a:lnTo>
                    <a:pt x="25907" y="1524"/>
                  </a:lnTo>
                  <a:lnTo>
                    <a:pt x="0" y="33528"/>
                  </a:lnTo>
                  <a:lnTo>
                    <a:pt x="0" y="38100"/>
                  </a:lnTo>
                  <a:lnTo>
                    <a:pt x="19811" y="67056"/>
                  </a:lnTo>
                  <a:lnTo>
                    <a:pt x="38099" y="71628"/>
                  </a:lnTo>
                </a:path>
              </a:pathLst>
            </a:custGeom>
            <a:ln w="9144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00" name="object 200"/>
            <p:cNvSpPr/>
            <p:nvPr/>
          </p:nvSpPr>
          <p:spPr>
            <a:xfrm>
              <a:off x="5052060" y="3201924"/>
              <a:ext cx="13970" cy="140335"/>
            </a:xfrm>
            <a:custGeom>
              <a:avLst/>
              <a:gdLst/>
              <a:ahLst/>
              <a:cxnLst/>
              <a:rect l="l" t="t" r="r" b="b"/>
              <a:pathLst>
                <a:path w="13970" h="140335">
                  <a:moveTo>
                    <a:pt x="0" y="0"/>
                  </a:moveTo>
                  <a:lnTo>
                    <a:pt x="13716" y="0"/>
                  </a:lnTo>
                </a:path>
                <a:path w="13970" h="140335">
                  <a:moveTo>
                    <a:pt x="0" y="71627"/>
                  </a:moveTo>
                  <a:lnTo>
                    <a:pt x="13716" y="71627"/>
                  </a:lnTo>
                </a:path>
                <a:path w="13970" h="140335">
                  <a:moveTo>
                    <a:pt x="0" y="140208"/>
                  </a:moveTo>
                  <a:lnTo>
                    <a:pt x="13716" y="140208"/>
                  </a:lnTo>
                </a:path>
              </a:pathLst>
            </a:custGeom>
            <a:ln w="9144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201" name="object 201"/>
          <p:cNvGrpSpPr/>
          <p:nvPr/>
        </p:nvGrpSpPr>
        <p:grpSpPr>
          <a:xfrm>
            <a:off x="11527349" y="2906268"/>
            <a:ext cx="3222493" cy="1766570"/>
            <a:chOff x="5010912" y="2906268"/>
            <a:chExt cx="1400810" cy="1766570"/>
          </a:xfrm>
        </p:grpSpPr>
        <p:sp>
          <p:nvSpPr>
            <p:cNvPr id="202" name="object 202"/>
            <p:cNvSpPr/>
            <p:nvPr/>
          </p:nvSpPr>
          <p:spPr>
            <a:xfrm>
              <a:off x="5015484" y="2982468"/>
              <a:ext cx="38100" cy="70485"/>
            </a:xfrm>
            <a:custGeom>
              <a:avLst/>
              <a:gdLst/>
              <a:ahLst/>
              <a:cxnLst/>
              <a:rect l="l" t="t" r="r" b="b"/>
              <a:pathLst>
                <a:path w="38100" h="70485">
                  <a:moveTo>
                    <a:pt x="36575" y="0"/>
                  </a:moveTo>
                  <a:lnTo>
                    <a:pt x="32003" y="1524"/>
                  </a:lnTo>
                  <a:lnTo>
                    <a:pt x="19811" y="4572"/>
                  </a:lnTo>
                  <a:lnTo>
                    <a:pt x="15239" y="6096"/>
                  </a:lnTo>
                  <a:lnTo>
                    <a:pt x="6095" y="15240"/>
                  </a:lnTo>
                  <a:lnTo>
                    <a:pt x="3047" y="19812"/>
                  </a:lnTo>
                  <a:lnTo>
                    <a:pt x="1523" y="25908"/>
                  </a:lnTo>
                  <a:lnTo>
                    <a:pt x="0" y="32004"/>
                  </a:lnTo>
                  <a:lnTo>
                    <a:pt x="0" y="38100"/>
                  </a:lnTo>
                  <a:lnTo>
                    <a:pt x="1523" y="44195"/>
                  </a:lnTo>
                  <a:lnTo>
                    <a:pt x="3047" y="48768"/>
                  </a:lnTo>
                  <a:lnTo>
                    <a:pt x="6095" y="54864"/>
                  </a:lnTo>
                  <a:lnTo>
                    <a:pt x="10667" y="57912"/>
                  </a:lnTo>
                  <a:lnTo>
                    <a:pt x="15239" y="62484"/>
                  </a:lnTo>
                  <a:lnTo>
                    <a:pt x="19811" y="65532"/>
                  </a:lnTo>
                  <a:lnTo>
                    <a:pt x="25907" y="68580"/>
                  </a:lnTo>
                  <a:lnTo>
                    <a:pt x="32003" y="70104"/>
                  </a:lnTo>
                  <a:lnTo>
                    <a:pt x="38099" y="70104"/>
                  </a:lnTo>
                </a:path>
              </a:pathLst>
            </a:custGeom>
            <a:ln w="9144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03" name="object 203"/>
            <p:cNvSpPr/>
            <p:nvPr/>
          </p:nvSpPr>
          <p:spPr>
            <a:xfrm>
              <a:off x="5015484" y="2912364"/>
              <a:ext cx="38100" cy="70485"/>
            </a:xfrm>
            <a:custGeom>
              <a:avLst/>
              <a:gdLst/>
              <a:ahLst/>
              <a:cxnLst/>
              <a:rect l="l" t="t" r="r" b="b"/>
              <a:pathLst>
                <a:path w="38100" h="70485">
                  <a:moveTo>
                    <a:pt x="36575" y="0"/>
                  </a:moveTo>
                  <a:lnTo>
                    <a:pt x="32003" y="0"/>
                  </a:lnTo>
                  <a:lnTo>
                    <a:pt x="25907" y="1524"/>
                  </a:lnTo>
                  <a:lnTo>
                    <a:pt x="0" y="32004"/>
                  </a:lnTo>
                  <a:lnTo>
                    <a:pt x="0" y="38100"/>
                  </a:lnTo>
                  <a:lnTo>
                    <a:pt x="15239" y="62484"/>
                  </a:lnTo>
                  <a:lnTo>
                    <a:pt x="19811" y="67056"/>
                  </a:lnTo>
                  <a:lnTo>
                    <a:pt x="32003" y="70104"/>
                  </a:lnTo>
                  <a:lnTo>
                    <a:pt x="38099" y="70104"/>
                  </a:lnTo>
                </a:path>
              </a:pathLst>
            </a:custGeom>
            <a:ln w="9144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04" name="object 204"/>
            <p:cNvSpPr/>
            <p:nvPr/>
          </p:nvSpPr>
          <p:spPr>
            <a:xfrm>
              <a:off x="5052060" y="2910840"/>
              <a:ext cx="1355090" cy="1757680"/>
            </a:xfrm>
            <a:custGeom>
              <a:avLst/>
              <a:gdLst/>
              <a:ahLst/>
              <a:cxnLst/>
              <a:rect l="l" t="t" r="r" b="b"/>
              <a:pathLst>
                <a:path w="1355089" h="1757679">
                  <a:moveTo>
                    <a:pt x="0" y="1524"/>
                  </a:moveTo>
                  <a:lnTo>
                    <a:pt x="13716" y="1524"/>
                  </a:lnTo>
                </a:path>
                <a:path w="1355089" h="1757679">
                  <a:moveTo>
                    <a:pt x="0" y="71627"/>
                  </a:moveTo>
                  <a:lnTo>
                    <a:pt x="13716" y="71627"/>
                  </a:lnTo>
                </a:path>
                <a:path w="1355089" h="1757679">
                  <a:moveTo>
                    <a:pt x="0" y="141732"/>
                  </a:moveTo>
                  <a:lnTo>
                    <a:pt x="13716" y="141732"/>
                  </a:lnTo>
                </a:path>
                <a:path w="1355089" h="1757679">
                  <a:moveTo>
                    <a:pt x="18287" y="0"/>
                  </a:moveTo>
                  <a:lnTo>
                    <a:pt x="1354835" y="0"/>
                  </a:lnTo>
                  <a:lnTo>
                    <a:pt x="1354835" y="1757171"/>
                  </a:lnTo>
                </a:path>
              </a:pathLst>
            </a:custGeom>
            <a:ln w="9144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205" name="object 205"/>
          <p:cNvGrpSpPr/>
          <p:nvPr/>
        </p:nvGrpSpPr>
        <p:grpSpPr>
          <a:xfrm>
            <a:off x="11664078" y="2510028"/>
            <a:ext cx="1742717" cy="222885"/>
            <a:chOff x="5070347" y="2510027"/>
            <a:chExt cx="757555" cy="222885"/>
          </a:xfrm>
        </p:grpSpPr>
        <p:sp>
          <p:nvSpPr>
            <p:cNvPr id="206" name="object 206"/>
            <p:cNvSpPr/>
            <p:nvPr/>
          </p:nvSpPr>
          <p:spPr>
            <a:xfrm>
              <a:off x="5070347" y="2622803"/>
              <a:ext cx="541020" cy="0"/>
            </a:xfrm>
            <a:custGeom>
              <a:avLst/>
              <a:gdLst/>
              <a:ahLst/>
              <a:cxnLst/>
              <a:rect l="l" t="t" r="r" b="b"/>
              <a:pathLst>
                <a:path w="541020">
                  <a:moveTo>
                    <a:pt x="0" y="0"/>
                  </a:moveTo>
                  <a:lnTo>
                    <a:pt x="541019" y="0"/>
                  </a:lnTo>
                </a:path>
              </a:pathLst>
            </a:custGeom>
            <a:ln w="9144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207" name="object 207"/>
            <p:cNvPicPr/>
            <p:nvPr/>
          </p:nvPicPr>
          <p:blipFill>
            <a:blip r:embed="rId29" cstate="print"/>
            <a:stretch>
              <a:fillRect/>
            </a:stretch>
          </p:blipFill>
          <p:spPr>
            <a:xfrm>
              <a:off x="5606795" y="2510027"/>
              <a:ext cx="220980" cy="222503"/>
            </a:xfrm>
            <a:prstGeom prst="rect">
              <a:avLst/>
            </a:prstGeom>
          </p:spPr>
        </p:pic>
      </p:grpSp>
      <p:sp>
        <p:nvSpPr>
          <p:cNvPr id="208" name="object 208"/>
          <p:cNvSpPr/>
          <p:nvPr/>
        </p:nvSpPr>
        <p:spPr>
          <a:xfrm>
            <a:off x="11597467" y="3730752"/>
            <a:ext cx="0" cy="995680"/>
          </a:xfrm>
          <a:custGeom>
            <a:avLst/>
            <a:gdLst/>
            <a:ahLst/>
            <a:cxnLst/>
            <a:rect l="l" t="t" r="r" b="b"/>
            <a:pathLst>
              <a:path h="995679">
                <a:moveTo>
                  <a:pt x="0" y="0"/>
                </a:moveTo>
                <a:lnTo>
                  <a:pt x="0" y="995172"/>
                </a:lnTo>
              </a:path>
            </a:pathLst>
          </a:custGeom>
          <a:ln w="1524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grpSp>
        <p:nvGrpSpPr>
          <p:cNvPr id="209" name="object 209"/>
          <p:cNvGrpSpPr/>
          <p:nvPr/>
        </p:nvGrpSpPr>
        <p:grpSpPr>
          <a:xfrm>
            <a:off x="12161915" y="3730752"/>
            <a:ext cx="262941" cy="515620"/>
            <a:chOff x="5286756" y="3730752"/>
            <a:chExt cx="114300" cy="515620"/>
          </a:xfrm>
        </p:grpSpPr>
        <p:sp>
          <p:nvSpPr>
            <p:cNvPr id="210" name="object 210"/>
            <p:cNvSpPr/>
            <p:nvPr/>
          </p:nvSpPr>
          <p:spPr>
            <a:xfrm>
              <a:off x="5291328" y="3735324"/>
              <a:ext cx="83820" cy="506095"/>
            </a:xfrm>
            <a:custGeom>
              <a:avLst/>
              <a:gdLst/>
              <a:ahLst/>
              <a:cxnLst/>
              <a:rect l="l" t="t" r="r" b="b"/>
              <a:pathLst>
                <a:path w="83820" h="506095">
                  <a:moveTo>
                    <a:pt x="0" y="0"/>
                  </a:moveTo>
                  <a:lnTo>
                    <a:pt x="83819" y="0"/>
                  </a:lnTo>
                  <a:lnTo>
                    <a:pt x="83819" y="505967"/>
                  </a:lnTo>
                </a:path>
              </a:pathLst>
            </a:custGeom>
            <a:ln w="9144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11" name="object 211"/>
            <p:cNvSpPr/>
            <p:nvPr/>
          </p:nvSpPr>
          <p:spPr>
            <a:xfrm>
              <a:off x="5350763" y="3942588"/>
              <a:ext cx="36830" cy="71755"/>
            </a:xfrm>
            <a:custGeom>
              <a:avLst/>
              <a:gdLst/>
              <a:ahLst/>
              <a:cxnLst/>
              <a:rect l="l" t="t" r="r" b="b"/>
              <a:pathLst>
                <a:path w="36829" h="71754">
                  <a:moveTo>
                    <a:pt x="36575" y="0"/>
                  </a:moveTo>
                  <a:lnTo>
                    <a:pt x="30479" y="0"/>
                  </a:lnTo>
                  <a:lnTo>
                    <a:pt x="24383" y="1524"/>
                  </a:lnTo>
                  <a:lnTo>
                    <a:pt x="0" y="27432"/>
                  </a:lnTo>
                  <a:lnTo>
                    <a:pt x="0" y="44195"/>
                  </a:lnTo>
                  <a:lnTo>
                    <a:pt x="24383" y="68580"/>
                  </a:lnTo>
                  <a:lnTo>
                    <a:pt x="36575" y="71628"/>
                  </a:lnTo>
                </a:path>
              </a:pathLst>
            </a:custGeom>
            <a:ln w="9144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12" name="object 212"/>
            <p:cNvSpPr/>
            <p:nvPr/>
          </p:nvSpPr>
          <p:spPr>
            <a:xfrm>
              <a:off x="5350763" y="3872484"/>
              <a:ext cx="36830" cy="70485"/>
            </a:xfrm>
            <a:custGeom>
              <a:avLst/>
              <a:gdLst/>
              <a:ahLst/>
              <a:cxnLst/>
              <a:rect l="l" t="t" r="r" b="b"/>
              <a:pathLst>
                <a:path w="36829" h="70485">
                  <a:moveTo>
                    <a:pt x="36575" y="0"/>
                  </a:moveTo>
                  <a:lnTo>
                    <a:pt x="3047" y="21336"/>
                  </a:lnTo>
                  <a:lnTo>
                    <a:pt x="0" y="27432"/>
                  </a:lnTo>
                  <a:lnTo>
                    <a:pt x="0" y="45719"/>
                  </a:lnTo>
                  <a:lnTo>
                    <a:pt x="9143" y="57912"/>
                  </a:lnTo>
                  <a:lnTo>
                    <a:pt x="13715" y="62484"/>
                  </a:lnTo>
                  <a:lnTo>
                    <a:pt x="19811" y="65532"/>
                  </a:lnTo>
                  <a:lnTo>
                    <a:pt x="24383" y="68580"/>
                  </a:lnTo>
                  <a:lnTo>
                    <a:pt x="30479" y="70104"/>
                  </a:lnTo>
                  <a:lnTo>
                    <a:pt x="36575" y="70104"/>
                  </a:lnTo>
                </a:path>
              </a:pathLst>
            </a:custGeom>
            <a:ln w="9144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13" name="object 213"/>
            <p:cNvSpPr/>
            <p:nvPr/>
          </p:nvSpPr>
          <p:spPr>
            <a:xfrm>
              <a:off x="5387339" y="3872484"/>
              <a:ext cx="13970" cy="70485"/>
            </a:xfrm>
            <a:custGeom>
              <a:avLst/>
              <a:gdLst/>
              <a:ahLst/>
              <a:cxnLst/>
              <a:rect l="l" t="t" r="r" b="b"/>
              <a:pathLst>
                <a:path w="13970" h="70485">
                  <a:moveTo>
                    <a:pt x="0" y="0"/>
                  </a:moveTo>
                  <a:lnTo>
                    <a:pt x="13716" y="0"/>
                  </a:lnTo>
                </a:path>
                <a:path w="13970" h="70485">
                  <a:moveTo>
                    <a:pt x="0" y="70104"/>
                  </a:moveTo>
                  <a:lnTo>
                    <a:pt x="13716" y="70104"/>
                  </a:lnTo>
                </a:path>
              </a:pathLst>
            </a:custGeom>
            <a:ln w="9144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214" name="object 214"/>
          <p:cNvGrpSpPr/>
          <p:nvPr/>
        </p:nvGrpSpPr>
        <p:grpSpPr>
          <a:xfrm>
            <a:off x="12898152" y="3904489"/>
            <a:ext cx="1016704" cy="220979"/>
            <a:chOff x="5606796" y="3904488"/>
            <a:chExt cx="441959" cy="220979"/>
          </a:xfrm>
        </p:grpSpPr>
        <p:sp>
          <p:nvSpPr>
            <p:cNvPr id="215" name="object 215"/>
            <p:cNvSpPr/>
            <p:nvPr/>
          </p:nvSpPr>
          <p:spPr>
            <a:xfrm>
              <a:off x="5611368" y="3909060"/>
              <a:ext cx="212090" cy="212090"/>
            </a:xfrm>
            <a:custGeom>
              <a:avLst/>
              <a:gdLst/>
              <a:ahLst/>
              <a:cxnLst/>
              <a:rect l="l" t="t" r="r" b="b"/>
              <a:pathLst>
                <a:path w="212089" h="212089">
                  <a:moveTo>
                    <a:pt x="0" y="105155"/>
                  </a:moveTo>
                  <a:lnTo>
                    <a:pt x="8072" y="63650"/>
                  </a:lnTo>
                  <a:lnTo>
                    <a:pt x="30289" y="30289"/>
                  </a:lnTo>
                  <a:lnTo>
                    <a:pt x="63650" y="8072"/>
                  </a:lnTo>
                  <a:lnTo>
                    <a:pt x="105155" y="0"/>
                  </a:lnTo>
                  <a:lnTo>
                    <a:pt x="146899" y="8072"/>
                  </a:lnTo>
                  <a:lnTo>
                    <a:pt x="180784" y="30289"/>
                  </a:lnTo>
                  <a:lnTo>
                    <a:pt x="203525" y="63650"/>
                  </a:lnTo>
                  <a:lnTo>
                    <a:pt x="211836" y="105155"/>
                  </a:lnTo>
                  <a:lnTo>
                    <a:pt x="203525" y="146899"/>
                  </a:lnTo>
                  <a:lnTo>
                    <a:pt x="180784" y="180784"/>
                  </a:lnTo>
                  <a:lnTo>
                    <a:pt x="146899" y="203525"/>
                  </a:lnTo>
                  <a:lnTo>
                    <a:pt x="105155" y="211835"/>
                  </a:lnTo>
                  <a:lnTo>
                    <a:pt x="63650" y="203525"/>
                  </a:lnTo>
                  <a:lnTo>
                    <a:pt x="30289" y="180784"/>
                  </a:lnTo>
                  <a:lnTo>
                    <a:pt x="8072" y="146899"/>
                  </a:lnTo>
                  <a:lnTo>
                    <a:pt x="0" y="105155"/>
                  </a:lnTo>
                </a:path>
              </a:pathLst>
            </a:custGeom>
            <a:ln w="9144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16" name="object 216"/>
            <p:cNvSpPr/>
            <p:nvPr/>
          </p:nvSpPr>
          <p:spPr>
            <a:xfrm>
              <a:off x="5830823" y="3909060"/>
              <a:ext cx="213360" cy="212090"/>
            </a:xfrm>
            <a:custGeom>
              <a:avLst/>
              <a:gdLst/>
              <a:ahLst/>
              <a:cxnLst/>
              <a:rect l="l" t="t" r="r" b="b"/>
              <a:pathLst>
                <a:path w="213360" h="212089">
                  <a:moveTo>
                    <a:pt x="0" y="105155"/>
                  </a:moveTo>
                  <a:lnTo>
                    <a:pt x="8524" y="63650"/>
                  </a:lnTo>
                  <a:lnTo>
                    <a:pt x="31622" y="30289"/>
                  </a:lnTo>
                  <a:lnTo>
                    <a:pt x="65579" y="8072"/>
                  </a:lnTo>
                  <a:lnTo>
                    <a:pt x="106679" y="0"/>
                  </a:lnTo>
                  <a:lnTo>
                    <a:pt x="147780" y="8072"/>
                  </a:lnTo>
                  <a:lnTo>
                    <a:pt x="181737" y="30289"/>
                  </a:lnTo>
                  <a:lnTo>
                    <a:pt x="204835" y="63650"/>
                  </a:lnTo>
                  <a:lnTo>
                    <a:pt x="213359" y="105155"/>
                  </a:lnTo>
                  <a:lnTo>
                    <a:pt x="204835" y="146899"/>
                  </a:lnTo>
                  <a:lnTo>
                    <a:pt x="181737" y="180784"/>
                  </a:lnTo>
                  <a:lnTo>
                    <a:pt x="147780" y="203525"/>
                  </a:lnTo>
                  <a:lnTo>
                    <a:pt x="106679" y="211835"/>
                  </a:lnTo>
                  <a:lnTo>
                    <a:pt x="65579" y="203525"/>
                  </a:lnTo>
                  <a:lnTo>
                    <a:pt x="31622" y="180784"/>
                  </a:lnTo>
                  <a:lnTo>
                    <a:pt x="8524" y="146899"/>
                  </a:lnTo>
                  <a:lnTo>
                    <a:pt x="0" y="105155"/>
                  </a:lnTo>
                </a:path>
              </a:pathLst>
            </a:custGeom>
            <a:ln w="9144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217" name="object 217"/>
          <p:cNvSpPr/>
          <p:nvPr/>
        </p:nvSpPr>
        <p:spPr>
          <a:xfrm>
            <a:off x="12249561" y="4241291"/>
            <a:ext cx="235186" cy="363220"/>
          </a:xfrm>
          <a:custGeom>
            <a:avLst/>
            <a:gdLst/>
            <a:ahLst/>
            <a:cxnLst/>
            <a:rect l="l" t="t" r="r" b="b"/>
            <a:pathLst>
              <a:path w="102235" h="363220">
                <a:moveTo>
                  <a:pt x="36576" y="163067"/>
                </a:moveTo>
                <a:lnTo>
                  <a:pt x="65532" y="163067"/>
                </a:lnTo>
                <a:lnTo>
                  <a:pt x="65532" y="0"/>
                </a:lnTo>
                <a:lnTo>
                  <a:pt x="36576" y="0"/>
                </a:lnTo>
                <a:lnTo>
                  <a:pt x="36576" y="163067"/>
                </a:lnTo>
                <a:close/>
              </a:path>
              <a:path w="102235" h="363220">
                <a:moveTo>
                  <a:pt x="65532" y="163067"/>
                </a:moveTo>
                <a:lnTo>
                  <a:pt x="65532" y="163067"/>
                </a:lnTo>
              </a:path>
              <a:path w="102235" h="363220">
                <a:moveTo>
                  <a:pt x="50292" y="298704"/>
                </a:moveTo>
                <a:lnTo>
                  <a:pt x="50292" y="164591"/>
                </a:lnTo>
              </a:path>
              <a:path w="102235" h="363220">
                <a:moveTo>
                  <a:pt x="10667" y="329183"/>
                </a:moveTo>
                <a:lnTo>
                  <a:pt x="89916" y="329183"/>
                </a:lnTo>
              </a:path>
              <a:path w="102235" h="363220">
                <a:moveTo>
                  <a:pt x="24383" y="362711"/>
                </a:moveTo>
                <a:lnTo>
                  <a:pt x="76200" y="362711"/>
                </a:lnTo>
              </a:path>
              <a:path w="102235" h="363220">
                <a:moveTo>
                  <a:pt x="0" y="298704"/>
                </a:moveTo>
                <a:lnTo>
                  <a:pt x="102108" y="298704"/>
                </a:lnTo>
              </a:path>
            </a:pathLst>
          </a:custGeom>
          <a:ln w="9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pic>
        <p:nvPicPr>
          <p:cNvPr id="218" name="object 218"/>
          <p:cNvPicPr/>
          <p:nvPr/>
        </p:nvPicPr>
        <p:blipFill>
          <a:blip r:embed="rId30" cstate="print"/>
          <a:stretch>
            <a:fillRect/>
          </a:stretch>
        </p:blipFill>
        <p:spPr>
          <a:xfrm>
            <a:off x="10559726" y="4113276"/>
            <a:ext cx="1114871" cy="256032"/>
          </a:xfrm>
          <a:prstGeom prst="rect">
            <a:avLst/>
          </a:prstGeom>
        </p:spPr>
      </p:pic>
      <p:grpSp>
        <p:nvGrpSpPr>
          <p:cNvPr id="219" name="object 219"/>
          <p:cNvGrpSpPr/>
          <p:nvPr/>
        </p:nvGrpSpPr>
        <p:grpSpPr>
          <a:xfrm>
            <a:off x="11520339" y="4663440"/>
            <a:ext cx="3475208" cy="745490"/>
            <a:chOff x="5007864" y="4663440"/>
            <a:chExt cx="1510665" cy="745490"/>
          </a:xfrm>
        </p:grpSpPr>
        <p:sp>
          <p:nvSpPr>
            <p:cNvPr id="220" name="object 220"/>
            <p:cNvSpPr/>
            <p:nvPr/>
          </p:nvSpPr>
          <p:spPr>
            <a:xfrm>
              <a:off x="5041392" y="4867656"/>
              <a:ext cx="0" cy="541020"/>
            </a:xfrm>
            <a:custGeom>
              <a:avLst/>
              <a:gdLst/>
              <a:ahLst/>
              <a:cxnLst/>
              <a:rect l="l" t="t" r="r" b="b"/>
              <a:pathLst>
                <a:path h="541020">
                  <a:moveTo>
                    <a:pt x="0" y="0"/>
                  </a:moveTo>
                  <a:lnTo>
                    <a:pt x="0" y="541020"/>
                  </a:lnTo>
                </a:path>
              </a:pathLst>
            </a:custGeom>
            <a:ln w="1524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21" name="object 221"/>
            <p:cNvSpPr/>
            <p:nvPr/>
          </p:nvSpPr>
          <p:spPr>
            <a:xfrm>
              <a:off x="5012436" y="5222748"/>
              <a:ext cx="38100" cy="70485"/>
            </a:xfrm>
            <a:custGeom>
              <a:avLst/>
              <a:gdLst/>
              <a:ahLst/>
              <a:cxnLst/>
              <a:rect l="l" t="t" r="r" b="b"/>
              <a:pathLst>
                <a:path w="38100" h="70485">
                  <a:moveTo>
                    <a:pt x="36575" y="0"/>
                  </a:moveTo>
                  <a:lnTo>
                    <a:pt x="30479" y="0"/>
                  </a:lnTo>
                  <a:lnTo>
                    <a:pt x="25907" y="1524"/>
                  </a:lnTo>
                  <a:lnTo>
                    <a:pt x="0" y="32004"/>
                  </a:lnTo>
                  <a:lnTo>
                    <a:pt x="0" y="38100"/>
                  </a:lnTo>
                  <a:lnTo>
                    <a:pt x="25907" y="68580"/>
                  </a:lnTo>
                  <a:lnTo>
                    <a:pt x="30479" y="70104"/>
                  </a:lnTo>
                  <a:lnTo>
                    <a:pt x="38099" y="70104"/>
                  </a:lnTo>
                </a:path>
              </a:pathLst>
            </a:custGeom>
            <a:ln w="9144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22" name="object 222"/>
            <p:cNvSpPr/>
            <p:nvPr/>
          </p:nvSpPr>
          <p:spPr>
            <a:xfrm>
              <a:off x="5012436" y="5152644"/>
              <a:ext cx="38100" cy="70485"/>
            </a:xfrm>
            <a:custGeom>
              <a:avLst/>
              <a:gdLst/>
              <a:ahLst/>
              <a:cxnLst/>
              <a:rect l="l" t="t" r="r" b="b"/>
              <a:pathLst>
                <a:path w="38100" h="70485">
                  <a:moveTo>
                    <a:pt x="36575" y="0"/>
                  </a:moveTo>
                  <a:lnTo>
                    <a:pt x="30479" y="0"/>
                  </a:lnTo>
                  <a:lnTo>
                    <a:pt x="25907" y="1524"/>
                  </a:lnTo>
                  <a:lnTo>
                    <a:pt x="0" y="30480"/>
                  </a:lnTo>
                  <a:lnTo>
                    <a:pt x="0" y="36576"/>
                  </a:lnTo>
                  <a:lnTo>
                    <a:pt x="25907" y="67056"/>
                  </a:lnTo>
                  <a:lnTo>
                    <a:pt x="30479" y="68580"/>
                  </a:lnTo>
                  <a:lnTo>
                    <a:pt x="38099" y="70104"/>
                  </a:lnTo>
                </a:path>
              </a:pathLst>
            </a:custGeom>
            <a:ln w="9144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23" name="object 223"/>
            <p:cNvSpPr/>
            <p:nvPr/>
          </p:nvSpPr>
          <p:spPr>
            <a:xfrm>
              <a:off x="5044439" y="4881371"/>
              <a:ext cx="1362710" cy="413384"/>
            </a:xfrm>
            <a:custGeom>
              <a:avLst/>
              <a:gdLst/>
              <a:ahLst/>
              <a:cxnLst/>
              <a:rect l="l" t="t" r="r" b="b"/>
              <a:pathLst>
                <a:path w="1362710" h="413385">
                  <a:moveTo>
                    <a:pt x="4572" y="271272"/>
                  </a:moveTo>
                  <a:lnTo>
                    <a:pt x="18288" y="271272"/>
                  </a:lnTo>
                </a:path>
                <a:path w="1362710" h="413385">
                  <a:moveTo>
                    <a:pt x="4572" y="341376"/>
                  </a:moveTo>
                  <a:lnTo>
                    <a:pt x="18288" y="341376"/>
                  </a:lnTo>
                </a:path>
                <a:path w="1362710" h="413385">
                  <a:moveTo>
                    <a:pt x="4572" y="411480"/>
                  </a:moveTo>
                  <a:lnTo>
                    <a:pt x="18288" y="411480"/>
                  </a:lnTo>
                </a:path>
                <a:path w="1362710" h="413385">
                  <a:moveTo>
                    <a:pt x="1362456" y="0"/>
                  </a:moveTo>
                  <a:lnTo>
                    <a:pt x="1362456" y="413004"/>
                  </a:lnTo>
                  <a:lnTo>
                    <a:pt x="0" y="413004"/>
                  </a:lnTo>
                </a:path>
                <a:path w="1362710" h="413385">
                  <a:moveTo>
                    <a:pt x="25908" y="271272"/>
                  </a:moveTo>
                  <a:lnTo>
                    <a:pt x="111252" y="271272"/>
                  </a:lnTo>
                  <a:lnTo>
                    <a:pt x="111252" y="413004"/>
                  </a:lnTo>
                </a:path>
              </a:pathLst>
            </a:custGeom>
            <a:ln w="9144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224" name="object 224"/>
            <p:cNvPicPr/>
            <p:nvPr/>
          </p:nvPicPr>
          <p:blipFill>
            <a:blip r:embed="rId31" cstate="print"/>
            <a:stretch>
              <a:fillRect/>
            </a:stretch>
          </p:blipFill>
          <p:spPr>
            <a:xfrm>
              <a:off x="6294120" y="4663440"/>
              <a:ext cx="224027" cy="222503"/>
            </a:xfrm>
            <a:prstGeom prst="rect">
              <a:avLst/>
            </a:prstGeom>
          </p:spPr>
        </p:pic>
      </p:grpSp>
      <p:grpSp>
        <p:nvGrpSpPr>
          <p:cNvPr id="225" name="object 225"/>
          <p:cNvGrpSpPr/>
          <p:nvPr/>
        </p:nvGrpSpPr>
        <p:grpSpPr>
          <a:xfrm>
            <a:off x="7095912" y="4418077"/>
            <a:ext cx="109559" cy="47625"/>
            <a:chOff x="3084576" y="4418076"/>
            <a:chExt cx="47625" cy="47625"/>
          </a:xfrm>
        </p:grpSpPr>
        <p:sp>
          <p:nvSpPr>
            <p:cNvPr id="226" name="object 226"/>
            <p:cNvSpPr/>
            <p:nvPr/>
          </p:nvSpPr>
          <p:spPr>
            <a:xfrm>
              <a:off x="3089148" y="4422648"/>
              <a:ext cx="38100" cy="38100"/>
            </a:xfrm>
            <a:custGeom>
              <a:avLst/>
              <a:gdLst/>
              <a:ahLst/>
              <a:cxnLst/>
              <a:rect l="l" t="t" r="r" b="b"/>
              <a:pathLst>
                <a:path w="38100" h="38100">
                  <a:moveTo>
                    <a:pt x="18288" y="38099"/>
                  </a:moveTo>
                  <a:lnTo>
                    <a:pt x="10929" y="36504"/>
                  </a:lnTo>
                  <a:lnTo>
                    <a:pt x="5143" y="32194"/>
                  </a:lnTo>
                  <a:lnTo>
                    <a:pt x="1357" y="25884"/>
                  </a:lnTo>
                  <a:lnTo>
                    <a:pt x="0" y="18287"/>
                  </a:lnTo>
                  <a:lnTo>
                    <a:pt x="1357" y="10929"/>
                  </a:lnTo>
                  <a:lnTo>
                    <a:pt x="5143" y="5143"/>
                  </a:lnTo>
                  <a:lnTo>
                    <a:pt x="10929" y="1357"/>
                  </a:lnTo>
                  <a:lnTo>
                    <a:pt x="18288" y="0"/>
                  </a:lnTo>
                  <a:lnTo>
                    <a:pt x="25884" y="1357"/>
                  </a:lnTo>
                  <a:lnTo>
                    <a:pt x="32194" y="5143"/>
                  </a:lnTo>
                  <a:lnTo>
                    <a:pt x="36504" y="10929"/>
                  </a:lnTo>
                  <a:lnTo>
                    <a:pt x="38100" y="18287"/>
                  </a:lnTo>
                  <a:lnTo>
                    <a:pt x="36504" y="25884"/>
                  </a:lnTo>
                  <a:lnTo>
                    <a:pt x="32194" y="32194"/>
                  </a:lnTo>
                  <a:lnTo>
                    <a:pt x="25884" y="36504"/>
                  </a:lnTo>
                  <a:lnTo>
                    <a:pt x="18288" y="38099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27" name="object 227"/>
            <p:cNvSpPr/>
            <p:nvPr/>
          </p:nvSpPr>
          <p:spPr>
            <a:xfrm>
              <a:off x="3089148" y="4422648"/>
              <a:ext cx="38100" cy="38100"/>
            </a:xfrm>
            <a:custGeom>
              <a:avLst/>
              <a:gdLst/>
              <a:ahLst/>
              <a:cxnLst/>
              <a:rect l="l" t="t" r="r" b="b"/>
              <a:pathLst>
                <a:path w="38100" h="38100">
                  <a:moveTo>
                    <a:pt x="0" y="18287"/>
                  </a:moveTo>
                  <a:lnTo>
                    <a:pt x="1357" y="10929"/>
                  </a:lnTo>
                  <a:lnTo>
                    <a:pt x="5143" y="5143"/>
                  </a:lnTo>
                  <a:lnTo>
                    <a:pt x="10929" y="1357"/>
                  </a:lnTo>
                  <a:lnTo>
                    <a:pt x="18288" y="0"/>
                  </a:lnTo>
                  <a:lnTo>
                    <a:pt x="25884" y="1357"/>
                  </a:lnTo>
                  <a:lnTo>
                    <a:pt x="32194" y="5143"/>
                  </a:lnTo>
                  <a:lnTo>
                    <a:pt x="36504" y="10929"/>
                  </a:lnTo>
                  <a:lnTo>
                    <a:pt x="38100" y="18287"/>
                  </a:lnTo>
                  <a:lnTo>
                    <a:pt x="36504" y="25884"/>
                  </a:lnTo>
                  <a:lnTo>
                    <a:pt x="32194" y="32194"/>
                  </a:lnTo>
                  <a:lnTo>
                    <a:pt x="25884" y="36504"/>
                  </a:lnTo>
                  <a:lnTo>
                    <a:pt x="18288" y="38099"/>
                  </a:lnTo>
                  <a:lnTo>
                    <a:pt x="10929" y="36504"/>
                  </a:lnTo>
                  <a:lnTo>
                    <a:pt x="5143" y="32194"/>
                  </a:lnTo>
                  <a:lnTo>
                    <a:pt x="1357" y="25884"/>
                  </a:lnTo>
                  <a:lnTo>
                    <a:pt x="0" y="18287"/>
                  </a:lnTo>
                </a:path>
              </a:pathLst>
            </a:custGeom>
            <a:ln w="9144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228" name="object 228"/>
          <p:cNvGrpSpPr/>
          <p:nvPr/>
        </p:nvGrpSpPr>
        <p:grpSpPr>
          <a:xfrm>
            <a:off x="7095912" y="4759452"/>
            <a:ext cx="109559" cy="47625"/>
            <a:chOff x="3084576" y="4759451"/>
            <a:chExt cx="47625" cy="47625"/>
          </a:xfrm>
        </p:grpSpPr>
        <p:sp>
          <p:nvSpPr>
            <p:cNvPr id="229" name="object 229"/>
            <p:cNvSpPr/>
            <p:nvPr/>
          </p:nvSpPr>
          <p:spPr>
            <a:xfrm>
              <a:off x="3089148" y="4764023"/>
              <a:ext cx="38100" cy="38100"/>
            </a:xfrm>
            <a:custGeom>
              <a:avLst/>
              <a:gdLst/>
              <a:ahLst/>
              <a:cxnLst/>
              <a:rect l="l" t="t" r="r" b="b"/>
              <a:pathLst>
                <a:path w="38100" h="38100">
                  <a:moveTo>
                    <a:pt x="18288" y="38099"/>
                  </a:moveTo>
                  <a:lnTo>
                    <a:pt x="10929" y="36504"/>
                  </a:lnTo>
                  <a:lnTo>
                    <a:pt x="5143" y="32194"/>
                  </a:lnTo>
                  <a:lnTo>
                    <a:pt x="1357" y="25884"/>
                  </a:lnTo>
                  <a:lnTo>
                    <a:pt x="0" y="18287"/>
                  </a:lnTo>
                  <a:lnTo>
                    <a:pt x="1357" y="10929"/>
                  </a:lnTo>
                  <a:lnTo>
                    <a:pt x="5143" y="5143"/>
                  </a:lnTo>
                  <a:lnTo>
                    <a:pt x="10929" y="1357"/>
                  </a:lnTo>
                  <a:lnTo>
                    <a:pt x="18288" y="0"/>
                  </a:lnTo>
                  <a:lnTo>
                    <a:pt x="25884" y="1357"/>
                  </a:lnTo>
                  <a:lnTo>
                    <a:pt x="32194" y="5143"/>
                  </a:lnTo>
                  <a:lnTo>
                    <a:pt x="36504" y="10929"/>
                  </a:lnTo>
                  <a:lnTo>
                    <a:pt x="38100" y="18287"/>
                  </a:lnTo>
                  <a:lnTo>
                    <a:pt x="36504" y="25884"/>
                  </a:lnTo>
                  <a:lnTo>
                    <a:pt x="32194" y="32194"/>
                  </a:lnTo>
                  <a:lnTo>
                    <a:pt x="25884" y="36504"/>
                  </a:lnTo>
                  <a:lnTo>
                    <a:pt x="18288" y="38099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30" name="object 230"/>
            <p:cNvSpPr/>
            <p:nvPr/>
          </p:nvSpPr>
          <p:spPr>
            <a:xfrm>
              <a:off x="3089148" y="4764023"/>
              <a:ext cx="38100" cy="38100"/>
            </a:xfrm>
            <a:custGeom>
              <a:avLst/>
              <a:gdLst/>
              <a:ahLst/>
              <a:cxnLst/>
              <a:rect l="l" t="t" r="r" b="b"/>
              <a:pathLst>
                <a:path w="38100" h="38100">
                  <a:moveTo>
                    <a:pt x="0" y="18287"/>
                  </a:moveTo>
                  <a:lnTo>
                    <a:pt x="1357" y="10929"/>
                  </a:lnTo>
                  <a:lnTo>
                    <a:pt x="5143" y="5143"/>
                  </a:lnTo>
                  <a:lnTo>
                    <a:pt x="10929" y="1357"/>
                  </a:lnTo>
                  <a:lnTo>
                    <a:pt x="18288" y="0"/>
                  </a:lnTo>
                  <a:lnTo>
                    <a:pt x="25884" y="1357"/>
                  </a:lnTo>
                  <a:lnTo>
                    <a:pt x="32194" y="5143"/>
                  </a:lnTo>
                  <a:lnTo>
                    <a:pt x="36504" y="10929"/>
                  </a:lnTo>
                  <a:lnTo>
                    <a:pt x="38100" y="18287"/>
                  </a:lnTo>
                  <a:lnTo>
                    <a:pt x="36504" y="25884"/>
                  </a:lnTo>
                  <a:lnTo>
                    <a:pt x="32194" y="32194"/>
                  </a:lnTo>
                  <a:lnTo>
                    <a:pt x="25884" y="36504"/>
                  </a:lnTo>
                  <a:lnTo>
                    <a:pt x="18288" y="38099"/>
                  </a:lnTo>
                  <a:lnTo>
                    <a:pt x="10929" y="36504"/>
                  </a:lnTo>
                  <a:lnTo>
                    <a:pt x="5143" y="32194"/>
                  </a:lnTo>
                  <a:lnTo>
                    <a:pt x="1357" y="25884"/>
                  </a:lnTo>
                  <a:lnTo>
                    <a:pt x="0" y="18287"/>
                  </a:lnTo>
                </a:path>
              </a:pathLst>
            </a:custGeom>
            <a:ln w="9144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231" name="object 231"/>
          <p:cNvGrpSpPr/>
          <p:nvPr/>
        </p:nvGrpSpPr>
        <p:grpSpPr>
          <a:xfrm>
            <a:off x="7095912" y="4983480"/>
            <a:ext cx="109559" cy="47625"/>
            <a:chOff x="3084576" y="4983479"/>
            <a:chExt cx="47625" cy="47625"/>
          </a:xfrm>
        </p:grpSpPr>
        <p:sp>
          <p:nvSpPr>
            <p:cNvPr id="232" name="object 232"/>
            <p:cNvSpPr/>
            <p:nvPr/>
          </p:nvSpPr>
          <p:spPr>
            <a:xfrm>
              <a:off x="3089148" y="4988051"/>
              <a:ext cx="38100" cy="38100"/>
            </a:xfrm>
            <a:custGeom>
              <a:avLst/>
              <a:gdLst/>
              <a:ahLst/>
              <a:cxnLst/>
              <a:rect l="l" t="t" r="r" b="b"/>
              <a:pathLst>
                <a:path w="38100" h="38100">
                  <a:moveTo>
                    <a:pt x="18288" y="38099"/>
                  </a:moveTo>
                  <a:lnTo>
                    <a:pt x="10929" y="36504"/>
                  </a:lnTo>
                  <a:lnTo>
                    <a:pt x="5143" y="32194"/>
                  </a:lnTo>
                  <a:lnTo>
                    <a:pt x="1357" y="25884"/>
                  </a:lnTo>
                  <a:lnTo>
                    <a:pt x="0" y="18287"/>
                  </a:lnTo>
                  <a:lnTo>
                    <a:pt x="1357" y="10929"/>
                  </a:lnTo>
                  <a:lnTo>
                    <a:pt x="5143" y="5143"/>
                  </a:lnTo>
                  <a:lnTo>
                    <a:pt x="10929" y="1357"/>
                  </a:lnTo>
                  <a:lnTo>
                    <a:pt x="18288" y="0"/>
                  </a:lnTo>
                  <a:lnTo>
                    <a:pt x="25884" y="1357"/>
                  </a:lnTo>
                  <a:lnTo>
                    <a:pt x="32194" y="5143"/>
                  </a:lnTo>
                  <a:lnTo>
                    <a:pt x="36504" y="10929"/>
                  </a:lnTo>
                  <a:lnTo>
                    <a:pt x="38100" y="18287"/>
                  </a:lnTo>
                  <a:lnTo>
                    <a:pt x="36504" y="25884"/>
                  </a:lnTo>
                  <a:lnTo>
                    <a:pt x="32194" y="32194"/>
                  </a:lnTo>
                  <a:lnTo>
                    <a:pt x="25884" y="36504"/>
                  </a:lnTo>
                  <a:lnTo>
                    <a:pt x="18288" y="38099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33" name="object 233"/>
            <p:cNvSpPr/>
            <p:nvPr/>
          </p:nvSpPr>
          <p:spPr>
            <a:xfrm>
              <a:off x="3089148" y="4988051"/>
              <a:ext cx="38100" cy="38100"/>
            </a:xfrm>
            <a:custGeom>
              <a:avLst/>
              <a:gdLst/>
              <a:ahLst/>
              <a:cxnLst/>
              <a:rect l="l" t="t" r="r" b="b"/>
              <a:pathLst>
                <a:path w="38100" h="38100">
                  <a:moveTo>
                    <a:pt x="0" y="18287"/>
                  </a:moveTo>
                  <a:lnTo>
                    <a:pt x="1357" y="10929"/>
                  </a:lnTo>
                  <a:lnTo>
                    <a:pt x="5143" y="5143"/>
                  </a:lnTo>
                  <a:lnTo>
                    <a:pt x="10929" y="1357"/>
                  </a:lnTo>
                  <a:lnTo>
                    <a:pt x="18288" y="0"/>
                  </a:lnTo>
                  <a:lnTo>
                    <a:pt x="25884" y="1357"/>
                  </a:lnTo>
                  <a:lnTo>
                    <a:pt x="32194" y="5143"/>
                  </a:lnTo>
                  <a:lnTo>
                    <a:pt x="36504" y="10929"/>
                  </a:lnTo>
                  <a:lnTo>
                    <a:pt x="38100" y="18287"/>
                  </a:lnTo>
                  <a:lnTo>
                    <a:pt x="36504" y="25884"/>
                  </a:lnTo>
                  <a:lnTo>
                    <a:pt x="32194" y="32194"/>
                  </a:lnTo>
                  <a:lnTo>
                    <a:pt x="25884" y="36504"/>
                  </a:lnTo>
                  <a:lnTo>
                    <a:pt x="18288" y="38099"/>
                  </a:lnTo>
                  <a:lnTo>
                    <a:pt x="10929" y="36504"/>
                  </a:lnTo>
                  <a:lnTo>
                    <a:pt x="5143" y="32194"/>
                  </a:lnTo>
                  <a:lnTo>
                    <a:pt x="1357" y="25884"/>
                  </a:lnTo>
                  <a:lnTo>
                    <a:pt x="0" y="18287"/>
                  </a:lnTo>
                </a:path>
              </a:pathLst>
            </a:custGeom>
            <a:ln w="9144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234" name="object 234"/>
          <p:cNvSpPr/>
          <p:nvPr/>
        </p:nvSpPr>
        <p:spPr>
          <a:xfrm>
            <a:off x="5640970" y="7612381"/>
            <a:ext cx="2356247" cy="56515"/>
          </a:xfrm>
          <a:custGeom>
            <a:avLst/>
            <a:gdLst/>
            <a:ahLst/>
            <a:cxnLst/>
            <a:rect l="l" t="t" r="r" b="b"/>
            <a:pathLst>
              <a:path w="1024254" h="56515">
                <a:moveTo>
                  <a:pt x="0" y="0"/>
                </a:moveTo>
                <a:lnTo>
                  <a:pt x="1024127" y="0"/>
                </a:lnTo>
                <a:lnTo>
                  <a:pt x="1024127" y="56387"/>
                </a:lnTo>
              </a:path>
            </a:pathLst>
          </a:custGeom>
          <a:ln w="9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grpSp>
        <p:nvGrpSpPr>
          <p:cNvPr id="235" name="object 235"/>
          <p:cNvGrpSpPr/>
          <p:nvPr/>
        </p:nvGrpSpPr>
        <p:grpSpPr>
          <a:xfrm>
            <a:off x="5630452" y="7673340"/>
            <a:ext cx="2616267" cy="285115"/>
            <a:chOff x="2447544" y="7673340"/>
            <a:chExt cx="1137285" cy="285115"/>
          </a:xfrm>
        </p:grpSpPr>
        <p:sp>
          <p:nvSpPr>
            <p:cNvPr id="236" name="object 236"/>
            <p:cNvSpPr/>
            <p:nvPr/>
          </p:nvSpPr>
          <p:spPr>
            <a:xfrm>
              <a:off x="2452116" y="7895844"/>
              <a:ext cx="1024255" cy="58419"/>
            </a:xfrm>
            <a:custGeom>
              <a:avLst/>
              <a:gdLst/>
              <a:ahLst/>
              <a:cxnLst/>
              <a:rect l="l" t="t" r="r" b="b"/>
              <a:pathLst>
                <a:path w="1024254" h="58420">
                  <a:moveTo>
                    <a:pt x="0" y="57911"/>
                  </a:moveTo>
                  <a:lnTo>
                    <a:pt x="1024127" y="57911"/>
                  </a:lnTo>
                  <a:lnTo>
                    <a:pt x="1024127" y="0"/>
                  </a:lnTo>
                </a:path>
              </a:pathLst>
            </a:custGeom>
            <a:ln w="9144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237" name="object 237"/>
            <p:cNvPicPr/>
            <p:nvPr/>
          </p:nvPicPr>
          <p:blipFill>
            <a:blip r:embed="rId32" cstate="print"/>
            <a:stretch>
              <a:fillRect/>
            </a:stretch>
          </p:blipFill>
          <p:spPr>
            <a:xfrm>
              <a:off x="3363468" y="7673340"/>
              <a:ext cx="220980" cy="222504"/>
            </a:xfrm>
            <a:prstGeom prst="rect">
              <a:avLst/>
            </a:prstGeom>
          </p:spPr>
        </p:pic>
      </p:grpSp>
      <p:grpSp>
        <p:nvGrpSpPr>
          <p:cNvPr id="238" name="object 238"/>
          <p:cNvGrpSpPr/>
          <p:nvPr/>
        </p:nvGrpSpPr>
        <p:grpSpPr>
          <a:xfrm>
            <a:off x="6307087" y="5253229"/>
            <a:ext cx="905687" cy="329565"/>
            <a:chOff x="2741676" y="5253228"/>
            <a:chExt cx="393700" cy="329565"/>
          </a:xfrm>
        </p:grpSpPr>
        <p:sp>
          <p:nvSpPr>
            <p:cNvPr id="239" name="object 239"/>
            <p:cNvSpPr/>
            <p:nvPr/>
          </p:nvSpPr>
          <p:spPr>
            <a:xfrm>
              <a:off x="2746248" y="5277612"/>
              <a:ext cx="360045" cy="300355"/>
            </a:xfrm>
            <a:custGeom>
              <a:avLst/>
              <a:gdLst/>
              <a:ahLst/>
              <a:cxnLst/>
              <a:rect l="l" t="t" r="r" b="b"/>
              <a:pathLst>
                <a:path w="360044" h="300354">
                  <a:moveTo>
                    <a:pt x="0" y="300227"/>
                  </a:moveTo>
                  <a:lnTo>
                    <a:pt x="132587" y="300227"/>
                  </a:lnTo>
                  <a:lnTo>
                    <a:pt x="132587" y="0"/>
                  </a:lnTo>
                  <a:lnTo>
                    <a:pt x="359663" y="0"/>
                  </a:lnTo>
                </a:path>
              </a:pathLst>
            </a:custGeom>
            <a:ln w="9144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40" name="object 240"/>
            <p:cNvSpPr/>
            <p:nvPr/>
          </p:nvSpPr>
          <p:spPr>
            <a:xfrm>
              <a:off x="3090672" y="5257800"/>
              <a:ext cx="40005" cy="40005"/>
            </a:xfrm>
            <a:custGeom>
              <a:avLst/>
              <a:gdLst/>
              <a:ahLst/>
              <a:cxnLst/>
              <a:rect l="l" t="t" r="r" b="b"/>
              <a:pathLst>
                <a:path w="40005" h="40004">
                  <a:moveTo>
                    <a:pt x="19812" y="39624"/>
                  </a:moveTo>
                  <a:lnTo>
                    <a:pt x="12215" y="38028"/>
                  </a:lnTo>
                  <a:lnTo>
                    <a:pt x="5905" y="33718"/>
                  </a:lnTo>
                  <a:lnTo>
                    <a:pt x="1595" y="27408"/>
                  </a:lnTo>
                  <a:lnTo>
                    <a:pt x="0" y="19812"/>
                  </a:lnTo>
                  <a:lnTo>
                    <a:pt x="1595" y="12215"/>
                  </a:lnTo>
                  <a:lnTo>
                    <a:pt x="5905" y="5905"/>
                  </a:lnTo>
                  <a:lnTo>
                    <a:pt x="12215" y="1595"/>
                  </a:lnTo>
                  <a:lnTo>
                    <a:pt x="19812" y="0"/>
                  </a:lnTo>
                  <a:lnTo>
                    <a:pt x="27408" y="1595"/>
                  </a:lnTo>
                  <a:lnTo>
                    <a:pt x="33718" y="5905"/>
                  </a:lnTo>
                  <a:lnTo>
                    <a:pt x="38028" y="12215"/>
                  </a:lnTo>
                  <a:lnTo>
                    <a:pt x="39624" y="19812"/>
                  </a:lnTo>
                  <a:lnTo>
                    <a:pt x="38028" y="27408"/>
                  </a:lnTo>
                  <a:lnTo>
                    <a:pt x="33718" y="33718"/>
                  </a:lnTo>
                  <a:lnTo>
                    <a:pt x="27408" y="38028"/>
                  </a:lnTo>
                  <a:lnTo>
                    <a:pt x="19812" y="39624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41" name="object 241"/>
            <p:cNvSpPr/>
            <p:nvPr/>
          </p:nvSpPr>
          <p:spPr>
            <a:xfrm>
              <a:off x="3090672" y="5257800"/>
              <a:ext cx="40005" cy="40005"/>
            </a:xfrm>
            <a:custGeom>
              <a:avLst/>
              <a:gdLst/>
              <a:ahLst/>
              <a:cxnLst/>
              <a:rect l="l" t="t" r="r" b="b"/>
              <a:pathLst>
                <a:path w="40005" h="40004">
                  <a:moveTo>
                    <a:pt x="0" y="19812"/>
                  </a:moveTo>
                  <a:lnTo>
                    <a:pt x="1595" y="12215"/>
                  </a:lnTo>
                  <a:lnTo>
                    <a:pt x="5905" y="5905"/>
                  </a:lnTo>
                  <a:lnTo>
                    <a:pt x="12215" y="1595"/>
                  </a:lnTo>
                  <a:lnTo>
                    <a:pt x="19812" y="0"/>
                  </a:lnTo>
                  <a:lnTo>
                    <a:pt x="27408" y="1595"/>
                  </a:lnTo>
                  <a:lnTo>
                    <a:pt x="33718" y="5905"/>
                  </a:lnTo>
                  <a:lnTo>
                    <a:pt x="38028" y="12215"/>
                  </a:lnTo>
                  <a:lnTo>
                    <a:pt x="39624" y="19812"/>
                  </a:lnTo>
                  <a:lnTo>
                    <a:pt x="38028" y="27408"/>
                  </a:lnTo>
                  <a:lnTo>
                    <a:pt x="33718" y="33718"/>
                  </a:lnTo>
                  <a:lnTo>
                    <a:pt x="27408" y="38028"/>
                  </a:lnTo>
                  <a:lnTo>
                    <a:pt x="19812" y="39624"/>
                  </a:lnTo>
                  <a:lnTo>
                    <a:pt x="12215" y="38028"/>
                  </a:lnTo>
                  <a:lnTo>
                    <a:pt x="5905" y="33718"/>
                  </a:lnTo>
                  <a:lnTo>
                    <a:pt x="1595" y="27408"/>
                  </a:lnTo>
                  <a:lnTo>
                    <a:pt x="0" y="19812"/>
                  </a:lnTo>
                </a:path>
              </a:pathLst>
            </a:custGeom>
            <a:ln w="9144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242" name="object 242"/>
          <p:cNvSpPr/>
          <p:nvPr/>
        </p:nvSpPr>
        <p:spPr>
          <a:xfrm>
            <a:off x="4200048" y="6737603"/>
            <a:ext cx="981648" cy="90170"/>
          </a:xfrm>
          <a:custGeom>
            <a:avLst/>
            <a:gdLst/>
            <a:ahLst/>
            <a:cxnLst/>
            <a:rect l="l" t="t" r="r" b="b"/>
            <a:pathLst>
              <a:path w="426719" h="90170">
                <a:moveTo>
                  <a:pt x="0" y="89916"/>
                </a:moveTo>
                <a:lnTo>
                  <a:pt x="426720" y="89916"/>
                </a:lnTo>
                <a:lnTo>
                  <a:pt x="426720" y="0"/>
                </a:lnTo>
              </a:path>
            </a:pathLst>
          </a:custGeom>
          <a:ln w="9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43" name="object 243"/>
          <p:cNvSpPr/>
          <p:nvPr/>
        </p:nvSpPr>
        <p:spPr>
          <a:xfrm>
            <a:off x="4217580" y="7581901"/>
            <a:ext cx="0" cy="71755"/>
          </a:xfrm>
          <a:custGeom>
            <a:avLst/>
            <a:gdLst/>
            <a:ahLst/>
            <a:cxnLst/>
            <a:rect l="l" t="t" r="r" b="b"/>
            <a:pathLst>
              <a:path h="71754">
                <a:moveTo>
                  <a:pt x="0" y="71628"/>
                </a:moveTo>
                <a:lnTo>
                  <a:pt x="0" y="0"/>
                </a:lnTo>
              </a:path>
            </a:pathLst>
          </a:custGeom>
          <a:ln w="1524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44" name="object 244"/>
          <p:cNvSpPr/>
          <p:nvPr/>
        </p:nvSpPr>
        <p:spPr>
          <a:xfrm>
            <a:off x="4364826" y="798576"/>
            <a:ext cx="305304" cy="109855"/>
          </a:xfrm>
          <a:custGeom>
            <a:avLst/>
            <a:gdLst/>
            <a:ahLst/>
            <a:cxnLst/>
            <a:rect l="l" t="t" r="r" b="b"/>
            <a:pathLst>
              <a:path w="132714" h="109855">
                <a:moveTo>
                  <a:pt x="0" y="109728"/>
                </a:moveTo>
                <a:lnTo>
                  <a:pt x="132587" y="109728"/>
                </a:lnTo>
                <a:lnTo>
                  <a:pt x="65532" y="0"/>
                </a:lnTo>
                <a:lnTo>
                  <a:pt x="0" y="109728"/>
                </a:lnTo>
                <a:close/>
              </a:path>
            </a:pathLst>
          </a:custGeom>
          <a:ln w="9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45" name="object 245"/>
          <p:cNvSpPr/>
          <p:nvPr/>
        </p:nvSpPr>
        <p:spPr>
          <a:xfrm>
            <a:off x="4364826" y="1389888"/>
            <a:ext cx="305304" cy="108585"/>
          </a:xfrm>
          <a:custGeom>
            <a:avLst/>
            <a:gdLst/>
            <a:ahLst/>
            <a:cxnLst/>
            <a:rect l="l" t="t" r="r" b="b"/>
            <a:pathLst>
              <a:path w="132714" h="108584">
                <a:moveTo>
                  <a:pt x="0" y="108204"/>
                </a:moveTo>
                <a:lnTo>
                  <a:pt x="132587" y="108204"/>
                </a:lnTo>
                <a:lnTo>
                  <a:pt x="65532" y="0"/>
                </a:lnTo>
                <a:lnTo>
                  <a:pt x="0" y="108204"/>
                </a:lnTo>
                <a:close/>
              </a:path>
            </a:pathLst>
          </a:custGeom>
          <a:ln w="9143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46" name="object 246"/>
          <p:cNvSpPr/>
          <p:nvPr/>
        </p:nvSpPr>
        <p:spPr>
          <a:xfrm>
            <a:off x="11148715" y="5166361"/>
            <a:ext cx="305304" cy="108585"/>
          </a:xfrm>
          <a:custGeom>
            <a:avLst/>
            <a:gdLst/>
            <a:ahLst/>
            <a:cxnLst/>
            <a:rect l="l" t="t" r="r" b="b"/>
            <a:pathLst>
              <a:path w="132714" h="108585">
                <a:moveTo>
                  <a:pt x="0" y="108203"/>
                </a:moveTo>
                <a:lnTo>
                  <a:pt x="132587" y="108203"/>
                </a:lnTo>
                <a:lnTo>
                  <a:pt x="65532" y="0"/>
                </a:lnTo>
                <a:lnTo>
                  <a:pt x="0" y="108203"/>
                </a:lnTo>
                <a:close/>
              </a:path>
            </a:pathLst>
          </a:custGeom>
          <a:ln w="9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grpSp>
        <p:nvGrpSpPr>
          <p:cNvPr id="247" name="object 247"/>
          <p:cNvGrpSpPr/>
          <p:nvPr/>
        </p:nvGrpSpPr>
        <p:grpSpPr>
          <a:xfrm>
            <a:off x="5584876" y="7591044"/>
            <a:ext cx="112480" cy="47625"/>
            <a:chOff x="2427732" y="7591043"/>
            <a:chExt cx="48895" cy="47625"/>
          </a:xfrm>
        </p:grpSpPr>
        <p:sp>
          <p:nvSpPr>
            <p:cNvPr id="248" name="object 248"/>
            <p:cNvSpPr/>
            <p:nvPr/>
          </p:nvSpPr>
          <p:spPr>
            <a:xfrm>
              <a:off x="2432304" y="7595615"/>
              <a:ext cx="40005" cy="38100"/>
            </a:xfrm>
            <a:custGeom>
              <a:avLst/>
              <a:gdLst/>
              <a:ahLst/>
              <a:cxnLst/>
              <a:rect l="l" t="t" r="r" b="b"/>
              <a:pathLst>
                <a:path w="40005" h="38100">
                  <a:moveTo>
                    <a:pt x="19812" y="38100"/>
                  </a:moveTo>
                  <a:lnTo>
                    <a:pt x="12215" y="36504"/>
                  </a:lnTo>
                  <a:lnTo>
                    <a:pt x="5905" y="32194"/>
                  </a:lnTo>
                  <a:lnTo>
                    <a:pt x="1595" y="25884"/>
                  </a:lnTo>
                  <a:lnTo>
                    <a:pt x="0" y="18288"/>
                  </a:lnTo>
                  <a:lnTo>
                    <a:pt x="1595" y="10929"/>
                  </a:lnTo>
                  <a:lnTo>
                    <a:pt x="5905" y="5143"/>
                  </a:lnTo>
                  <a:lnTo>
                    <a:pt x="12215" y="1357"/>
                  </a:lnTo>
                  <a:lnTo>
                    <a:pt x="19812" y="0"/>
                  </a:lnTo>
                  <a:lnTo>
                    <a:pt x="27408" y="1357"/>
                  </a:lnTo>
                  <a:lnTo>
                    <a:pt x="33718" y="5143"/>
                  </a:lnTo>
                  <a:lnTo>
                    <a:pt x="38028" y="10929"/>
                  </a:lnTo>
                  <a:lnTo>
                    <a:pt x="39624" y="18288"/>
                  </a:lnTo>
                  <a:lnTo>
                    <a:pt x="38028" y="25884"/>
                  </a:lnTo>
                  <a:lnTo>
                    <a:pt x="33718" y="32194"/>
                  </a:lnTo>
                  <a:lnTo>
                    <a:pt x="27408" y="36504"/>
                  </a:lnTo>
                  <a:lnTo>
                    <a:pt x="19812" y="3810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49" name="object 249"/>
            <p:cNvSpPr/>
            <p:nvPr/>
          </p:nvSpPr>
          <p:spPr>
            <a:xfrm>
              <a:off x="2432304" y="7595615"/>
              <a:ext cx="40005" cy="38100"/>
            </a:xfrm>
            <a:custGeom>
              <a:avLst/>
              <a:gdLst/>
              <a:ahLst/>
              <a:cxnLst/>
              <a:rect l="l" t="t" r="r" b="b"/>
              <a:pathLst>
                <a:path w="40005" h="38100">
                  <a:moveTo>
                    <a:pt x="0" y="18288"/>
                  </a:moveTo>
                  <a:lnTo>
                    <a:pt x="1595" y="10929"/>
                  </a:lnTo>
                  <a:lnTo>
                    <a:pt x="5905" y="5143"/>
                  </a:lnTo>
                  <a:lnTo>
                    <a:pt x="12215" y="1357"/>
                  </a:lnTo>
                  <a:lnTo>
                    <a:pt x="19812" y="0"/>
                  </a:lnTo>
                  <a:lnTo>
                    <a:pt x="27408" y="1357"/>
                  </a:lnTo>
                  <a:lnTo>
                    <a:pt x="33718" y="5143"/>
                  </a:lnTo>
                  <a:lnTo>
                    <a:pt x="38028" y="10929"/>
                  </a:lnTo>
                  <a:lnTo>
                    <a:pt x="39624" y="18288"/>
                  </a:lnTo>
                  <a:lnTo>
                    <a:pt x="38028" y="25884"/>
                  </a:lnTo>
                  <a:lnTo>
                    <a:pt x="33718" y="32194"/>
                  </a:lnTo>
                  <a:lnTo>
                    <a:pt x="27408" y="36504"/>
                  </a:lnTo>
                  <a:lnTo>
                    <a:pt x="19812" y="38100"/>
                  </a:lnTo>
                  <a:lnTo>
                    <a:pt x="12215" y="36504"/>
                  </a:lnTo>
                  <a:lnTo>
                    <a:pt x="5905" y="32194"/>
                  </a:lnTo>
                  <a:lnTo>
                    <a:pt x="1595" y="25884"/>
                  </a:lnTo>
                  <a:lnTo>
                    <a:pt x="0" y="18288"/>
                  </a:lnTo>
                </a:path>
              </a:pathLst>
            </a:custGeom>
            <a:ln w="9144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250" name="object 250"/>
          <p:cNvGrpSpPr/>
          <p:nvPr/>
        </p:nvGrpSpPr>
        <p:grpSpPr>
          <a:xfrm>
            <a:off x="5581368" y="7929372"/>
            <a:ext cx="112480" cy="47625"/>
            <a:chOff x="2426207" y="7929371"/>
            <a:chExt cx="48895" cy="47625"/>
          </a:xfrm>
        </p:grpSpPr>
        <p:sp>
          <p:nvSpPr>
            <p:cNvPr id="251" name="object 251"/>
            <p:cNvSpPr/>
            <p:nvPr/>
          </p:nvSpPr>
          <p:spPr>
            <a:xfrm>
              <a:off x="2430779" y="7933943"/>
              <a:ext cx="40005" cy="38100"/>
            </a:xfrm>
            <a:custGeom>
              <a:avLst/>
              <a:gdLst/>
              <a:ahLst/>
              <a:cxnLst/>
              <a:rect l="l" t="t" r="r" b="b"/>
              <a:pathLst>
                <a:path w="40005" h="38100">
                  <a:moveTo>
                    <a:pt x="19812" y="38100"/>
                  </a:moveTo>
                  <a:lnTo>
                    <a:pt x="12215" y="36504"/>
                  </a:lnTo>
                  <a:lnTo>
                    <a:pt x="5905" y="32194"/>
                  </a:lnTo>
                  <a:lnTo>
                    <a:pt x="1595" y="25884"/>
                  </a:lnTo>
                  <a:lnTo>
                    <a:pt x="0" y="18288"/>
                  </a:lnTo>
                  <a:lnTo>
                    <a:pt x="1595" y="10929"/>
                  </a:lnTo>
                  <a:lnTo>
                    <a:pt x="5905" y="5143"/>
                  </a:lnTo>
                  <a:lnTo>
                    <a:pt x="12215" y="1357"/>
                  </a:lnTo>
                  <a:lnTo>
                    <a:pt x="19812" y="0"/>
                  </a:lnTo>
                  <a:lnTo>
                    <a:pt x="27408" y="1357"/>
                  </a:lnTo>
                  <a:lnTo>
                    <a:pt x="33718" y="5143"/>
                  </a:lnTo>
                  <a:lnTo>
                    <a:pt x="38028" y="10929"/>
                  </a:lnTo>
                  <a:lnTo>
                    <a:pt x="39624" y="18288"/>
                  </a:lnTo>
                  <a:lnTo>
                    <a:pt x="38028" y="25884"/>
                  </a:lnTo>
                  <a:lnTo>
                    <a:pt x="33718" y="32194"/>
                  </a:lnTo>
                  <a:lnTo>
                    <a:pt x="27408" y="36504"/>
                  </a:lnTo>
                  <a:lnTo>
                    <a:pt x="19812" y="3810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52" name="object 252"/>
            <p:cNvSpPr/>
            <p:nvPr/>
          </p:nvSpPr>
          <p:spPr>
            <a:xfrm>
              <a:off x="2430779" y="7933943"/>
              <a:ext cx="40005" cy="38100"/>
            </a:xfrm>
            <a:custGeom>
              <a:avLst/>
              <a:gdLst/>
              <a:ahLst/>
              <a:cxnLst/>
              <a:rect l="l" t="t" r="r" b="b"/>
              <a:pathLst>
                <a:path w="40005" h="38100">
                  <a:moveTo>
                    <a:pt x="0" y="18288"/>
                  </a:moveTo>
                  <a:lnTo>
                    <a:pt x="1595" y="10929"/>
                  </a:lnTo>
                  <a:lnTo>
                    <a:pt x="5905" y="5143"/>
                  </a:lnTo>
                  <a:lnTo>
                    <a:pt x="12215" y="1357"/>
                  </a:lnTo>
                  <a:lnTo>
                    <a:pt x="19812" y="0"/>
                  </a:lnTo>
                  <a:lnTo>
                    <a:pt x="27408" y="1357"/>
                  </a:lnTo>
                  <a:lnTo>
                    <a:pt x="33718" y="5143"/>
                  </a:lnTo>
                  <a:lnTo>
                    <a:pt x="38028" y="10929"/>
                  </a:lnTo>
                  <a:lnTo>
                    <a:pt x="39624" y="18288"/>
                  </a:lnTo>
                  <a:lnTo>
                    <a:pt x="38028" y="25884"/>
                  </a:lnTo>
                  <a:lnTo>
                    <a:pt x="33718" y="32194"/>
                  </a:lnTo>
                  <a:lnTo>
                    <a:pt x="27408" y="36504"/>
                  </a:lnTo>
                  <a:lnTo>
                    <a:pt x="19812" y="38100"/>
                  </a:lnTo>
                  <a:lnTo>
                    <a:pt x="12215" y="36504"/>
                  </a:lnTo>
                  <a:lnTo>
                    <a:pt x="5905" y="32194"/>
                  </a:lnTo>
                  <a:lnTo>
                    <a:pt x="1595" y="25884"/>
                  </a:lnTo>
                  <a:lnTo>
                    <a:pt x="0" y="18288"/>
                  </a:lnTo>
                </a:path>
              </a:pathLst>
            </a:custGeom>
            <a:ln w="9144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253" name="object 253"/>
          <p:cNvSpPr/>
          <p:nvPr/>
        </p:nvSpPr>
        <p:spPr>
          <a:xfrm>
            <a:off x="1444422" y="9413748"/>
            <a:ext cx="15051933" cy="9525"/>
          </a:xfrm>
          <a:custGeom>
            <a:avLst/>
            <a:gdLst/>
            <a:ahLst/>
            <a:cxnLst/>
            <a:rect l="l" t="t" r="r" b="b"/>
            <a:pathLst>
              <a:path w="6543040" h="9525">
                <a:moveTo>
                  <a:pt x="6542531" y="9144"/>
                </a:moveTo>
                <a:lnTo>
                  <a:pt x="0" y="9144"/>
                </a:lnTo>
                <a:lnTo>
                  <a:pt x="0" y="0"/>
                </a:lnTo>
                <a:lnTo>
                  <a:pt x="6542531" y="0"/>
                </a:lnTo>
                <a:lnTo>
                  <a:pt x="6542531" y="9144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54" name="object 254"/>
          <p:cNvSpPr txBox="1"/>
          <p:nvPr/>
        </p:nvSpPr>
        <p:spPr>
          <a:xfrm>
            <a:off x="16171536" y="349008"/>
            <a:ext cx="327216" cy="135935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sz="800" spc="10" dirty="0">
                <a:latin typeface="Microsoft Sans Serif"/>
                <a:cs typeface="Microsoft Sans Serif"/>
              </a:rPr>
              <a:t>11</a:t>
            </a:r>
            <a:endParaRPr sz="800">
              <a:latin typeface="Microsoft Sans Serif"/>
              <a:cs typeface="Microsoft Sans Serif"/>
            </a:endParaRPr>
          </a:p>
        </p:txBody>
      </p:sp>
      <p:sp>
        <p:nvSpPr>
          <p:cNvPr id="255" name="object 255"/>
          <p:cNvSpPr txBox="1"/>
          <p:nvPr/>
        </p:nvSpPr>
        <p:spPr>
          <a:xfrm>
            <a:off x="4121805" y="1033253"/>
            <a:ext cx="186981" cy="135935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sz="800" spc="-95" dirty="0">
                <a:latin typeface="Microsoft Sans Serif"/>
                <a:cs typeface="Microsoft Sans Serif"/>
              </a:rPr>
              <a:t>S</a:t>
            </a:r>
            <a:endParaRPr sz="800">
              <a:latin typeface="Microsoft Sans Serif"/>
              <a:cs typeface="Microsoft Sans Serif"/>
            </a:endParaRPr>
          </a:p>
        </p:txBody>
      </p:sp>
      <p:sp>
        <p:nvSpPr>
          <p:cNvPr id="256" name="object 256"/>
          <p:cNvSpPr txBox="1"/>
          <p:nvPr/>
        </p:nvSpPr>
        <p:spPr>
          <a:xfrm>
            <a:off x="4998170" y="942972"/>
            <a:ext cx="2682002" cy="538480"/>
          </a:xfrm>
          <a:prstGeom prst="rect">
            <a:avLst/>
          </a:prstGeom>
        </p:spPr>
        <p:txBody>
          <a:bodyPr vert="horz" wrap="square" lIns="0" tIns="43180" rIns="0" bIns="0" rtlCol="0">
            <a:spAutoFit/>
          </a:bodyPr>
          <a:lstStyle/>
          <a:p>
            <a:pPr marL="129539">
              <a:lnSpc>
                <a:spcPct val="100000"/>
              </a:lnSpc>
              <a:spcBef>
                <a:spcPts val="340"/>
              </a:spcBef>
            </a:pPr>
            <a:r>
              <a:rPr sz="500" spc="10" dirty="0">
                <a:latin typeface="Microsoft Sans Serif"/>
                <a:cs typeface="Microsoft Sans Serif"/>
              </a:rPr>
              <a:t>Presión</a:t>
            </a:r>
            <a:r>
              <a:rPr sz="500" spc="-15" dirty="0">
                <a:latin typeface="Microsoft Sans Serif"/>
                <a:cs typeface="Microsoft Sans Serif"/>
              </a:rPr>
              <a:t> </a:t>
            </a:r>
            <a:r>
              <a:rPr sz="500" spc="15" dirty="0">
                <a:latin typeface="Microsoft Sans Serif"/>
                <a:cs typeface="Microsoft Sans Serif"/>
              </a:rPr>
              <a:t>de</a:t>
            </a:r>
            <a:r>
              <a:rPr sz="500" spc="-15" dirty="0">
                <a:latin typeface="Microsoft Sans Serif"/>
                <a:cs typeface="Microsoft Sans Serif"/>
              </a:rPr>
              <a:t> </a:t>
            </a:r>
            <a:r>
              <a:rPr sz="500" spc="10" dirty="0">
                <a:latin typeface="Microsoft Sans Serif"/>
                <a:cs typeface="Microsoft Sans Serif"/>
              </a:rPr>
              <a:t>falla</a:t>
            </a:r>
            <a:r>
              <a:rPr sz="500" spc="-15" dirty="0">
                <a:latin typeface="Microsoft Sans Serif"/>
                <a:cs typeface="Microsoft Sans Serif"/>
              </a:rPr>
              <a:t> </a:t>
            </a:r>
            <a:r>
              <a:rPr sz="500" spc="15" dirty="0">
                <a:latin typeface="Microsoft Sans Serif"/>
                <a:cs typeface="Microsoft Sans Serif"/>
              </a:rPr>
              <a:t>del</a:t>
            </a:r>
            <a:r>
              <a:rPr sz="500" spc="-15" dirty="0">
                <a:latin typeface="Microsoft Sans Serif"/>
                <a:cs typeface="Microsoft Sans Serif"/>
              </a:rPr>
              <a:t> </a:t>
            </a:r>
            <a:r>
              <a:rPr sz="500" spc="25" dirty="0">
                <a:latin typeface="Microsoft Sans Serif"/>
                <a:cs typeface="Microsoft Sans Serif"/>
              </a:rPr>
              <a:t>transformador</a:t>
            </a:r>
            <a:endParaRPr sz="500">
              <a:latin typeface="Microsoft Sans Serif"/>
              <a:cs typeface="Microsoft Sans Serif"/>
            </a:endParaRPr>
          </a:p>
          <a:p>
            <a:pPr marL="12700">
              <a:lnSpc>
                <a:spcPct val="100000"/>
              </a:lnSpc>
              <a:spcBef>
                <a:spcPts val="340"/>
              </a:spcBef>
            </a:pPr>
            <a:r>
              <a:rPr sz="700" spc="10" dirty="0">
                <a:latin typeface="Microsoft Sans Serif"/>
                <a:cs typeface="Microsoft Sans Serif"/>
              </a:rPr>
              <a:t>63</a:t>
            </a:r>
            <a:endParaRPr sz="700">
              <a:latin typeface="Microsoft Sans Serif"/>
              <a:cs typeface="Microsoft Sans Serif"/>
            </a:endParaRPr>
          </a:p>
          <a:p>
            <a:pPr marL="8255" algn="ctr">
              <a:lnSpc>
                <a:spcPct val="100000"/>
              </a:lnSpc>
              <a:spcBef>
                <a:spcPts val="550"/>
              </a:spcBef>
            </a:pPr>
            <a:r>
              <a:rPr sz="450" spc="5" dirty="0">
                <a:latin typeface="Microsoft Sans Serif"/>
                <a:cs typeface="Microsoft Sans Serif"/>
              </a:rPr>
              <a:t>Aceite</a:t>
            </a:r>
            <a:r>
              <a:rPr sz="450" spc="-5" dirty="0">
                <a:latin typeface="Microsoft Sans Serif"/>
                <a:cs typeface="Microsoft Sans Serif"/>
              </a:rPr>
              <a:t> </a:t>
            </a:r>
            <a:r>
              <a:rPr sz="450" spc="15" dirty="0">
                <a:latin typeface="Microsoft Sans Serif"/>
                <a:cs typeface="Microsoft Sans Serif"/>
              </a:rPr>
              <a:t>bajo</a:t>
            </a:r>
            <a:endParaRPr sz="450">
              <a:latin typeface="Microsoft Sans Serif"/>
              <a:cs typeface="Microsoft Sans Serif"/>
            </a:endParaRPr>
          </a:p>
          <a:p>
            <a:pPr marL="274320">
              <a:lnSpc>
                <a:spcPct val="100000"/>
              </a:lnSpc>
              <a:spcBef>
                <a:spcPts val="85"/>
              </a:spcBef>
            </a:pPr>
            <a:r>
              <a:rPr sz="700" spc="10" dirty="0">
                <a:latin typeface="Microsoft Sans Serif"/>
                <a:cs typeface="Microsoft Sans Serif"/>
              </a:rPr>
              <a:t>71</a:t>
            </a:r>
            <a:endParaRPr sz="700">
              <a:latin typeface="Microsoft Sans Serif"/>
              <a:cs typeface="Microsoft Sans Serif"/>
            </a:endParaRPr>
          </a:p>
        </p:txBody>
      </p:sp>
      <p:sp>
        <p:nvSpPr>
          <p:cNvPr id="257" name="object 257"/>
          <p:cNvSpPr txBox="1"/>
          <p:nvPr/>
        </p:nvSpPr>
        <p:spPr>
          <a:xfrm>
            <a:off x="2649310" y="1692157"/>
            <a:ext cx="406098" cy="120546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sz="700" spc="-10" dirty="0">
                <a:latin typeface="Microsoft Sans Serif"/>
                <a:cs typeface="Microsoft Sans Serif"/>
              </a:rPr>
              <a:t>87T</a:t>
            </a:r>
            <a:endParaRPr sz="700">
              <a:latin typeface="Microsoft Sans Serif"/>
              <a:cs typeface="Microsoft Sans Serif"/>
            </a:endParaRPr>
          </a:p>
        </p:txBody>
      </p:sp>
      <p:sp>
        <p:nvSpPr>
          <p:cNvPr id="258" name="object 258"/>
          <p:cNvSpPr txBox="1"/>
          <p:nvPr/>
        </p:nvSpPr>
        <p:spPr>
          <a:xfrm>
            <a:off x="5513618" y="1725660"/>
            <a:ext cx="438236" cy="220979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48895">
              <a:lnSpc>
                <a:spcPts val="770"/>
              </a:lnSpc>
              <a:spcBef>
                <a:spcPts val="100"/>
              </a:spcBef>
            </a:pPr>
            <a:r>
              <a:rPr sz="700" spc="10" dirty="0">
                <a:latin typeface="Microsoft Sans Serif"/>
                <a:cs typeface="Microsoft Sans Serif"/>
              </a:rPr>
              <a:t>51</a:t>
            </a:r>
            <a:endParaRPr sz="700">
              <a:latin typeface="Microsoft Sans Serif"/>
              <a:cs typeface="Microsoft Sans Serif"/>
            </a:endParaRPr>
          </a:p>
          <a:p>
            <a:pPr marL="12700">
              <a:lnSpc>
                <a:spcPts val="770"/>
              </a:lnSpc>
            </a:pPr>
            <a:r>
              <a:rPr sz="700" spc="-25" dirty="0">
                <a:latin typeface="Microsoft Sans Serif"/>
                <a:cs typeface="Microsoft Sans Serif"/>
              </a:rPr>
              <a:t>TG1</a:t>
            </a:r>
            <a:endParaRPr sz="700">
              <a:latin typeface="Microsoft Sans Serif"/>
              <a:cs typeface="Microsoft Sans Serif"/>
            </a:endParaRPr>
          </a:p>
        </p:txBody>
      </p:sp>
      <p:sp>
        <p:nvSpPr>
          <p:cNvPr id="259" name="object 259"/>
          <p:cNvSpPr txBox="1"/>
          <p:nvPr/>
        </p:nvSpPr>
        <p:spPr>
          <a:xfrm>
            <a:off x="3381964" y="1818902"/>
            <a:ext cx="406098" cy="66685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sz="350" spc="10" dirty="0">
                <a:latin typeface="Microsoft Sans Serif"/>
                <a:cs typeface="Microsoft Sans Serif"/>
              </a:rPr>
              <a:t>Unidad</a:t>
            </a:r>
            <a:endParaRPr sz="350">
              <a:latin typeface="Microsoft Sans Serif"/>
              <a:cs typeface="Microsoft Sans Serif"/>
            </a:endParaRPr>
          </a:p>
        </p:txBody>
      </p:sp>
      <p:sp>
        <p:nvSpPr>
          <p:cNvPr id="260" name="object 260"/>
          <p:cNvSpPr txBox="1"/>
          <p:nvPr/>
        </p:nvSpPr>
        <p:spPr>
          <a:xfrm>
            <a:off x="3010398" y="1906542"/>
            <a:ext cx="1098511" cy="89768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sz="500" spc="20" dirty="0">
                <a:latin typeface="Microsoft Sans Serif"/>
                <a:cs typeface="Microsoft Sans Serif"/>
              </a:rPr>
              <a:t>Transformador</a:t>
            </a:r>
            <a:endParaRPr sz="500">
              <a:latin typeface="Microsoft Sans Serif"/>
              <a:cs typeface="Microsoft Sans Serif"/>
            </a:endParaRPr>
          </a:p>
        </p:txBody>
      </p:sp>
      <p:sp>
        <p:nvSpPr>
          <p:cNvPr id="261" name="object 261"/>
          <p:cNvSpPr txBox="1"/>
          <p:nvPr/>
        </p:nvSpPr>
        <p:spPr>
          <a:xfrm>
            <a:off x="5513618" y="2044183"/>
            <a:ext cx="438236" cy="120546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sz="700" spc="-25" dirty="0">
                <a:latin typeface="Microsoft Sans Serif"/>
                <a:cs typeface="Microsoft Sans Serif"/>
              </a:rPr>
              <a:t>TG2</a:t>
            </a:r>
            <a:endParaRPr sz="700">
              <a:latin typeface="Microsoft Sans Serif"/>
              <a:cs typeface="Microsoft Sans Serif"/>
            </a:endParaRPr>
          </a:p>
        </p:txBody>
      </p:sp>
      <p:sp>
        <p:nvSpPr>
          <p:cNvPr id="262" name="object 262"/>
          <p:cNvSpPr txBox="1"/>
          <p:nvPr/>
        </p:nvSpPr>
        <p:spPr>
          <a:xfrm>
            <a:off x="5597715" y="1996437"/>
            <a:ext cx="2280286" cy="89768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ts val="740"/>
              </a:lnSpc>
            </a:pPr>
            <a:r>
              <a:rPr sz="1050" spc="15" baseline="7936" dirty="0">
                <a:latin typeface="Microsoft Sans Serif"/>
                <a:cs typeface="Microsoft Sans Serif"/>
              </a:rPr>
              <a:t>51  </a:t>
            </a:r>
            <a:r>
              <a:rPr sz="1050" spc="120" baseline="7936" dirty="0">
                <a:latin typeface="Microsoft Sans Serif"/>
                <a:cs typeface="Microsoft Sans Serif"/>
              </a:rPr>
              <a:t> </a:t>
            </a:r>
            <a:r>
              <a:rPr sz="500" spc="25" dirty="0">
                <a:latin typeface="Microsoft Sans Serif"/>
                <a:cs typeface="Microsoft Sans Serif"/>
              </a:rPr>
              <a:t>Neutro</a:t>
            </a:r>
            <a:r>
              <a:rPr sz="500" spc="-15" dirty="0">
                <a:latin typeface="Microsoft Sans Serif"/>
                <a:cs typeface="Microsoft Sans Serif"/>
              </a:rPr>
              <a:t> </a:t>
            </a:r>
            <a:r>
              <a:rPr sz="500" spc="15" dirty="0">
                <a:latin typeface="Microsoft Sans Serif"/>
                <a:cs typeface="Microsoft Sans Serif"/>
              </a:rPr>
              <a:t>del</a:t>
            </a:r>
            <a:r>
              <a:rPr sz="500" spc="-10" dirty="0">
                <a:latin typeface="Microsoft Sans Serif"/>
                <a:cs typeface="Microsoft Sans Serif"/>
              </a:rPr>
              <a:t> </a:t>
            </a:r>
            <a:r>
              <a:rPr sz="500" spc="25" dirty="0">
                <a:latin typeface="Microsoft Sans Serif"/>
                <a:cs typeface="Microsoft Sans Serif"/>
              </a:rPr>
              <a:t>transformador</a:t>
            </a:r>
            <a:endParaRPr sz="500">
              <a:latin typeface="Microsoft Sans Serif"/>
              <a:cs typeface="Microsoft Sans Serif"/>
            </a:endParaRPr>
          </a:p>
        </p:txBody>
      </p:sp>
      <p:sp>
        <p:nvSpPr>
          <p:cNvPr id="263" name="object 263"/>
          <p:cNvSpPr txBox="1"/>
          <p:nvPr/>
        </p:nvSpPr>
        <p:spPr>
          <a:xfrm>
            <a:off x="6407572" y="2103128"/>
            <a:ext cx="1075136" cy="89768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sz="500" spc="15" dirty="0">
                <a:latin typeface="Microsoft Sans Serif"/>
                <a:cs typeface="Microsoft Sans Serif"/>
              </a:rPr>
              <a:t>sobrecorriente</a:t>
            </a:r>
            <a:endParaRPr sz="500">
              <a:latin typeface="Microsoft Sans Serif"/>
              <a:cs typeface="Microsoft Sans Serif"/>
            </a:endParaRPr>
          </a:p>
        </p:txBody>
      </p:sp>
      <p:sp>
        <p:nvSpPr>
          <p:cNvPr id="264" name="object 264"/>
          <p:cNvSpPr txBox="1"/>
          <p:nvPr/>
        </p:nvSpPr>
        <p:spPr>
          <a:xfrm>
            <a:off x="1762299" y="2262116"/>
            <a:ext cx="452843" cy="120546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sz="700" spc="5" dirty="0">
                <a:latin typeface="Microsoft Sans Serif"/>
                <a:cs typeface="Microsoft Sans Serif"/>
              </a:rPr>
              <a:t>87O</a:t>
            </a:r>
            <a:endParaRPr sz="700">
              <a:latin typeface="Microsoft Sans Serif"/>
              <a:cs typeface="Microsoft Sans Serif"/>
            </a:endParaRPr>
          </a:p>
        </p:txBody>
      </p:sp>
      <p:sp>
        <p:nvSpPr>
          <p:cNvPr id="265" name="object 265"/>
          <p:cNvSpPr txBox="1"/>
          <p:nvPr/>
        </p:nvSpPr>
        <p:spPr>
          <a:xfrm>
            <a:off x="2116373" y="2403705"/>
            <a:ext cx="943665" cy="204470"/>
          </a:xfrm>
          <a:prstGeom prst="rect">
            <a:avLst/>
          </a:prstGeom>
        </p:spPr>
        <p:txBody>
          <a:bodyPr vert="horz" wrap="square" lIns="0" tIns="25400" rIns="0" bIns="0" rtlCol="0">
            <a:spAutoFit/>
          </a:bodyPr>
          <a:lstStyle/>
          <a:p>
            <a:pPr marL="31115" algn="ctr">
              <a:lnSpc>
                <a:spcPct val="100000"/>
              </a:lnSpc>
              <a:spcBef>
                <a:spcPts val="200"/>
              </a:spcBef>
            </a:pPr>
            <a:r>
              <a:rPr sz="350" spc="10" dirty="0">
                <a:latin typeface="Microsoft Sans Serif"/>
                <a:cs typeface="Microsoft Sans Serif"/>
              </a:rPr>
              <a:t>Unidad</a:t>
            </a:r>
            <a:endParaRPr sz="350">
              <a:latin typeface="Microsoft Sans Serif"/>
              <a:cs typeface="Microsoft Sans Serif"/>
            </a:endParaRPr>
          </a:p>
          <a:p>
            <a:pPr algn="ctr">
              <a:lnSpc>
                <a:spcPct val="100000"/>
              </a:lnSpc>
              <a:spcBef>
                <a:spcPts val="170"/>
              </a:spcBef>
            </a:pPr>
            <a:r>
              <a:rPr sz="600" spc="15" dirty="0">
                <a:latin typeface="Microsoft Sans Serif"/>
                <a:cs typeface="Microsoft Sans Serif"/>
              </a:rPr>
              <a:t>Diferencial</a:t>
            </a:r>
            <a:endParaRPr sz="600">
              <a:latin typeface="Microsoft Sans Serif"/>
              <a:cs typeface="Microsoft Sans Serif"/>
            </a:endParaRPr>
          </a:p>
        </p:txBody>
      </p:sp>
      <p:sp>
        <p:nvSpPr>
          <p:cNvPr id="266" name="object 266"/>
          <p:cNvSpPr txBox="1"/>
          <p:nvPr/>
        </p:nvSpPr>
        <p:spPr>
          <a:xfrm>
            <a:off x="5612903" y="2558996"/>
            <a:ext cx="1387746" cy="239395"/>
          </a:xfrm>
          <a:prstGeom prst="rect">
            <a:avLst/>
          </a:prstGeom>
        </p:spPr>
        <p:txBody>
          <a:bodyPr vert="horz" wrap="square" lIns="0" tIns="3810" rIns="0" bIns="0" rtlCol="0">
            <a:spAutoFit/>
          </a:bodyPr>
          <a:lstStyle/>
          <a:p>
            <a:pPr marL="38100">
              <a:lnSpc>
                <a:spcPct val="100000"/>
              </a:lnSpc>
              <a:spcBef>
                <a:spcPts val="30"/>
              </a:spcBef>
              <a:tabLst>
                <a:tab pos="272415" algn="l"/>
              </a:tabLst>
            </a:pPr>
            <a:r>
              <a:rPr sz="1050" spc="15" baseline="-19841" dirty="0">
                <a:latin typeface="Microsoft Sans Serif"/>
                <a:cs typeface="Microsoft Sans Serif"/>
              </a:rPr>
              <a:t>24	</a:t>
            </a:r>
            <a:r>
              <a:rPr sz="550" spc="10" dirty="0">
                <a:latin typeface="Microsoft Sans Serif"/>
                <a:cs typeface="Microsoft Sans Serif"/>
              </a:rPr>
              <a:t>Segundo</a:t>
            </a:r>
            <a:endParaRPr sz="550">
              <a:latin typeface="Microsoft Sans Serif"/>
              <a:cs typeface="Microsoft Sans Serif"/>
            </a:endParaRPr>
          </a:p>
          <a:p>
            <a:pPr marL="62230">
              <a:lnSpc>
                <a:spcPct val="100000"/>
              </a:lnSpc>
              <a:spcBef>
                <a:spcPts val="70"/>
              </a:spcBef>
              <a:tabLst>
                <a:tab pos="327025" algn="l"/>
              </a:tabLst>
            </a:pPr>
            <a:r>
              <a:rPr sz="700" spc="10" dirty="0">
                <a:latin typeface="Microsoft Sans Serif"/>
                <a:cs typeface="Microsoft Sans Serif"/>
              </a:rPr>
              <a:t>2	</a:t>
            </a:r>
            <a:r>
              <a:rPr sz="1050" baseline="7936" dirty="0">
                <a:latin typeface="Microsoft Sans Serif"/>
                <a:cs typeface="Microsoft Sans Serif"/>
              </a:rPr>
              <a:t>V/Hz</a:t>
            </a:r>
            <a:endParaRPr sz="1050" baseline="7936">
              <a:latin typeface="Microsoft Sans Serif"/>
              <a:cs typeface="Microsoft Sans Serif"/>
            </a:endParaRPr>
          </a:p>
        </p:txBody>
      </p:sp>
      <p:sp>
        <p:nvSpPr>
          <p:cNvPr id="267" name="object 267"/>
          <p:cNvSpPr txBox="1"/>
          <p:nvPr/>
        </p:nvSpPr>
        <p:spPr>
          <a:xfrm>
            <a:off x="13009146" y="2521197"/>
            <a:ext cx="293618" cy="219075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ts val="760"/>
              </a:lnSpc>
              <a:spcBef>
                <a:spcPts val="100"/>
              </a:spcBef>
            </a:pPr>
            <a:r>
              <a:rPr sz="700" spc="10" dirty="0">
                <a:latin typeface="Microsoft Sans Serif"/>
                <a:cs typeface="Microsoft Sans Serif"/>
              </a:rPr>
              <a:t>50</a:t>
            </a:r>
            <a:endParaRPr sz="700">
              <a:latin typeface="Microsoft Sans Serif"/>
              <a:cs typeface="Microsoft Sans Serif"/>
            </a:endParaRPr>
          </a:p>
          <a:p>
            <a:pPr marL="12700">
              <a:lnSpc>
                <a:spcPts val="760"/>
              </a:lnSpc>
            </a:pPr>
            <a:r>
              <a:rPr sz="700" spc="10" dirty="0">
                <a:latin typeface="Microsoft Sans Serif"/>
                <a:cs typeface="Microsoft Sans Serif"/>
              </a:rPr>
              <a:t>51</a:t>
            </a:r>
            <a:endParaRPr sz="700">
              <a:latin typeface="Microsoft Sans Serif"/>
              <a:cs typeface="Microsoft Sans Serif"/>
            </a:endParaRPr>
          </a:p>
        </p:txBody>
      </p:sp>
      <p:sp>
        <p:nvSpPr>
          <p:cNvPr id="268" name="object 268"/>
          <p:cNvSpPr txBox="1"/>
          <p:nvPr/>
        </p:nvSpPr>
        <p:spPr>
          <a:xfrm>
            <a:off x="13461433" y="2594595"/>
            <a:ext cx="1213913" cy="66685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sz="350" dirty="0">
                <a:latin typeface="Microsoft Sans Serif"/>
                <a:cs typeface="Microsoft Sans Serif"/>
              </a:rPr>
              <a:t>Copia</a:t>
            </a:r>
            <a:r>
              <a:rPr sz="350" spc="-20" dirty="0">
                <a:latin typeface="Microsoft Sans Serif"/>
                <a:cs typeface="Microsoft Sans Serif"/>
              </a:rPr>
              <a:t> </a:t>
            </a:r>
            <a:r>
              <a:rPr sz="350" spc="10" dirty="0">
                <a:latin typeface="Microsoft Sans Serif"/>
                <a:cs typeface="Microsoft Sans Serif"/>
              </a:rPr>
              <a:t>de</a:t>
            </a:r>
            <a:r>
              <a:rPr sz="350" spc="-15" dirty="0">
                <a:latin typeface="Microsoft Sans Serif"/>
                <a:cs typeface="Microsoft Sans Serif"/>
              </a:rPr>
              <a:t> </a:t>
            </a:r>
            <a:r>
              <a:rPr sz="350" spc="10" dirty="0">
                <a:latin typeface="Microsoft Sans Serif"/>
                <a:cs typeface="Microsoft Sans Serif"/>
              </a:rPr>
              <a:t>seguridad</a:t>
            </a:r>
            <a:r>
              <a:rPr sz="350" spc="-15" dirty="0">
                <a:latin typeface="Microsoft Sans Serif"/>
                <a:cs typeface="Microsoft Sans Serif"/>
              </a:rPr>
              <a:t> </a:t>
            </a:r>
            <a:r>
              <a:rPr sz="350" spc="-10" dirty="0">
                <a:latin typeface="Microsoft Sans Serif"/>
                <a:cs typeface="Microsoft Sans Serif"/>
              </a:rPr>
              <a:t>UAT</a:t>
            </a:r>
            <a:endParaRPr sz="350">
              <a:latin typeface="Microsoft Sans Serif"/>
              <a:cs typeface="Microsoft Sans Serif"/>
            </a:endParaRPr>
          </a:p>
        </p:txBody>
      </p:sp>
      <p:sp>
        <p:nvSpPr>
          <p:cNvPr id="269" name="object 269"/>
          <p:cNvSpPr txBox="1"/>
          <p:nvPr/>
        </p:nvSpPr>
        <p:spPr>
          <a:xfrm>
            <a:off x="9825831" y="2862326"/>
            <a:ext cx="1171550" cy="82074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sz="450" spc="10" dirty="0">
                <a:latin typeface="Microsoft Sans Serif"/>
                <a:cs typeface="Microsoft Sans Serif"/>
              </a:rPr>
              <a:t>Petróleo</a:t>
            </a:r>
            <a:r>
              <a:rPr sz="450" spc="-5" dirty="0">
                <a:latin typeface="Microsoft Sans Serif"/>
                <a:cs typeface="Microsoft Sans Serif"/>
              </a:rPr>
              <a:t> </a:t>
            </a:r>
            <a:r>
              <a:rPr sz="450" spc="-15" dirty="0">
                <a:latin typeface="Microsoft Sans Serif"/>
                <a:cs typeface="Microsoft Sans Serif"/>
              </a:rPr>
              <a:t>UAT</a:t>
            </a:r>
            <a:r>
              <a:rPr sz="450" spc="-5" dirty="0">
                <a:latin typeface="Microsoft Sans Serif"/>
                <a:cs typeface="Microsoft Sans Serif"/>
              </a:rPr>
              <a:t> </a:t>
            </a:r>
            <a:r>
              <a:rPr sz="450" spc="15" dirty="0">
                <a:latin typeface="Microsoft Sans Serif"/>
                <a:cs typeface="Microsoft Sans Serif"/>
              </a:rPr>
              <a:t>bajo</a:t>
            </a:r>
            <a:endParaRPr sz="450">
              <a:latin typeface="Microsoft Sans Serif"/>
              <a:cs typeface="Microsoft Sans Serif"/>
            </a:endParaRPr>
          </a:p>
        </p:txBody>
      </p:sp>
      <p:sp>
        <p:nvSpPr>
          <p:cNvPr id="270" name="object 270"/>
          <p:cNvSpPr txBox="1"/>
          <p:nvPr/>
        </p:nvSpPr>
        <p:spPr>
          <a:xfrm>
            <a:off x="10526961" y="3027157"/>
            <a:ext cx="293618" cy="120546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sz="700" spc="10" dirty="0">
                <a:latin typeface="Microsoft Sans Serif"/>
                <a:cs typeface="Microsoft Sans Serif"/>
              </a:rPr>
              <a:t>71</a:t>
            </a:r>
            <a:endParaRPr sz="700">
              <a:latin typeface="Microsoft Sans Serif"/>
              <a:cs typeface="Microsoft Sans Serif"/>
            </a:endParaRPr>
          </a:p>
        </p:txBody>
      </p:sp>
      <p:sp>
        <p:nvSpPr>
          <p:cNvPr id="271" name="object 271"/>
          <p:cNvSpPr txBox="1"/>
          <p:nvPr/>
        </p:nvSpPr>
        <p:spPr>
          <a:xfrm>
            <a:off x="6190229" y="3118796"/>
            <a:ext cx="759608" cy="118879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 marR="5080" indent="8890">
              <a:lnSpc>
                <a:spcPct val="106200"/>
              </a:lnSpc>
              <a:spcBef>
                <a:spcPts val="100"/>
              </a:spcBef>
            </a:pPr>
            <a:r>
              <a:rPr sz="650" spc="10" dirty="0">
                <a:latin typeface="Microsoft Sans Serif"/>
                <a:cs typeface="Microsoft Sans Serif"/>
              </a:rPr>
              <a:t>Voltaje </a:t>
            </a:r>
            <a:r>
              <a:rPr sz="650" spc="-160" dirty="0">
                <a:latin typeface="Microsoft Sans Serif"/>
                <a:cs typeface="Microsoft Sans Serif"/>
              </a:rPr>
              <a:t> </a:t>
            </a:r>
            <a:r>
              <a:rPr sz="650" spc="5" dirty="0">
                <a:latin typeface="Microsoft Sans Serif"/>
                <a:cs typeface="Microsoft Sans Serif"/>
              </a:rPr>
              <a:t>Balance</a:t>
            </a:r>
            <a:endParaRPr sz="650">
              <a:latin typeface="Microsoft Sans Serif"/>
              <a:cs typeface="Microsoft Sans Serif"/>
            </a:endParaRPr>
          </a:p>
        </p:txBody>
      </p:sp>
      <p:sp>
        <p:nvSpPr>
          <p:cNvPr id="272" name="object 272"/>
          <p:cNvSpPr txBox="1"/>
          <p:nvPr/>
        </p:nvSpPr>
        <p:spPr>
          <a:xfrm>
            <a:off x="5657303" y="3171955"/>
            <a:ext cx="293618" cy="120546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sz="700" spc="10" dirty="0">
                <a:latin typeface="Microsoft Sans Serif"/>
                <a:cs typeface="Microsoft Sans Serif"/>
              </a:rPr>
              <a:t>60</a:t>
            </a:r>
            <a:endParaRPr sz="700">
              <a:latin typeface="Microsoft Sans Serif"/>
              <a:cs typeface="Microsoft Sans Serif"/>
            </a:endParaRPr>
          </a:p>
        </p:txBody>
      </p:sp>
      <p:sp>
        <p:nvSpPr>
          <p:cNvPr id="273" name="object 273"/>
          <p:cNvSpPr txBox="1"/>
          <p:nvPr/>
        </p:nvSpPr>
        <p:spPr>
          <a:xfrm>
            <a:off x="8753074" y="3185929"/>
            <a:ext cx="1463707" cy="120546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34925" marR="5080" indent="-22860">
              <a:lnSpc>
                <a:spcPct val="100000"/>
              </a:lnSpc>
              <a:spcBef>
                <a:spcPts val="100"/>
              </a:spcBef>
              <a:tabLst>
                <a:tab pos="521334" algn="l"/>
              </a:tabLst>
            </a:pPr>
            <a:r>
              <a:rPr sz="650" spc="-5" dirty="0">
                <a:latin typeface="Microsoft Sans Serif"/>
                <a:cs typeface="Microsoft Sans Serif"/>
              </a:rPr>
              <a:t>Falla </a:t>
            </a:r>
            <a:r>
              <a:rPr sz="650" spc="-20" dirty="0">
                <a:latin typeface="Microsoft Sans Serif"/>
                <a:cs typeface="Microsoft Sans Serif"/>
              </a:rPr>
              <a:t>UAT </a:t>
            </a:r>
            <a:r>
              <a:rPr sz="650" spc="-15" dirty="0">
                <a:latin typeface="Microsoft Sans Serif"/>
                <a:cs typeface="Microsoft Sans Serif"/>
              </a:rPr>
              <a:t> </a:t>
            </a:r>
            <a:r>
              <a:rPr sz="650" spc="10" dirty="0">
                <a:latin typeface="Microsoft Sans Serif"/>
                <a:cs typeface="Microsoft Sans Serif"/>
              </a:rPr>
              <a:t>Presión</a:t>
            </a:r>
            <a:r>
              <a:rPr sz="650" dirty="0">
                <a:latin typeface="Microsoft Sans Serif"/>
                <a:cs typeface="Microsoft Sans Serif"/>
              </a:rPr>
              <a:t>	</a:t>
            </a:r>
            <a:r>
              <a:rPr sz="700" spc="10" dirty="0">
                <a:latin typeface="Microsoft Sans Serif"/>
                <a:cs typeface="Microsoft Sans Serif"/>
              </a:rPr>
              <a:t>63</a:t>
            </a:r>
            <a:endParaRPr sz="700">
              <a:latin typeface="Microsoft Sans Serif"/>
              <a:cs typeface="Microsoft Sans Serif"/>
            </a:endParaRPr>
          </a:p>
        </p:txBody>
      </p:sp>
      <p:sp>
        <p:nvSpPr>
          <p:cNvPr id="274" name="object 274"/>
          <p:cNvSpPr txBox="1"/>
          <p:nvPr/>
        </p:nvSpPr>
        <p:spPr>
          <a:xfrm>
            <a:off x="12279974" y="3583425"/>
            <a:ext cx="452843" cy="120546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sz="700" spc="-20" dirty="0">
                <a:latin typeface="Microsoft Sans Serif"/>
                <a:cs typeface="Microsoft Sans Serif"/>
              </a:rPr>
              <a:t>UAT</a:t>
            </a:r>
            <a:endParaRPr sz="700">
              <a:latin typeface="Microsoft Sans Serif"/>
              <a:cs typeface="Microsoft Sans Serif"/>
            </a:endParaRPr>
          </a:p>
        </p:txBody>
      </p:sp>
      <p:sp>
        <p:nvSpPr>
          <p:cNvPr id="275" name="object 275"/>
          <p:cNvSpPr txBox="1"/>
          <p:nvPr/>
        </p:nvSpPr>
        <p:spPr>
          <a:xfrm>
            <a:off x="4815946" y="3696454"/>
            <a:ext cx="1511913" cy="297517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sz="650" spc="15" dirty="0">
                <a:latin typeface="Microsoft Sans Serif"/>
                <a:cs typeface="Microsoft Sans Serif"/>
              </a:rPr>
              <a:t>Sobretensión</a:t>
            </a:r>
            <a:r>
              <a:rPr sz="650" spc="-40" dirty="0">
                <a:latin typeface="Microsoft Sans Serif"/>
                <a:cs typeface="Microsoft Sans Serif"/>
              </a:rPr>
              <a:t> </a:t>
            </a:r>
            <a:r>
              <a:rPr sz="650" spc="10" dirty="0">
                <a:latin typeface="Microsoft Sans Serif"/>
                <a:cs typeface="Microsoft Sans Serif"/>
              </a:rPr>
              <a:t>59</a:t>
            </a:r>
            <a:endParaRPr sz="650">
              <a:latin typeface="Microsoft Sans Serif"/>
              <a:cs typeface="Microsoft Sans Serif"/>
            </a:endParaRPr>
          </a:p>
          <a:p>
            <a:pPr marL="18415">
              <a:lnSpc>
                <a:spcPct val="100000"/>
              </a:lnSpc>
              <a:spcBef>
                <a:spcPts val="645"/>
              </a:spcBef>
              <a:tabLst>
                <a:tab pos="560070" algn="l"/>
              </a:tabLst>
            </a:pPr>
            <a:r>
              <a:rPr sz="700" spc="25" dirty="0">
                <a:latin typeface="Microsoft Sans Serif"/>
                <a:cs typeface="Microsoft Sans Serif"/>
              </a:rPr>
              <a:t>50/</a:t>
            </a:r>
            <a:r>
              <a:rPr sz="700" spc="70" dirty="0">
                <a:latin typeface="Microsoft Sans Serif"/>
                <a:cs typeface="Microsoft Sans Serif"/>
              </a:rPr>
              <a:t> </a:t>
            </a:r>
            <a:r>
              <a:rPr sz="700" u="sng" dirty="0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 	</a:t>
            </a:r>
            <a:endParaRPr sz="700">
              <a:latin typeface="Times New Roman"/>
              <a:cs typeface="Times New Roman"/>
            </a:endParaRPr>
          </a:p>
        </p:txBody>
      </p:sp>
      <p:sp>
        <p:nvSpPr>
          <p:cNvPr id="276" name="object 276"/>
          <p:cNvSpPr txBox="1"/>
          <p:nvPr/>
        </p:nvSpPr>
        <p:spPr>
          <a:xfrm>
            <a:off x="7978199" y="4038091"/>
            <a:ext cx="1400893" cy="107722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700" spc="10" dirty="0">
                <a:latin typeface="Microsoft Sans Serif"/>
                <a:cs typeface="Microsoft Sans Serif"/>
              </a:rPr>
              <a:t>81  </a:t>
            </a:r>
            <a:r>
              <a:rPr sz="700" spc="100" dirty="0">
                <a:latin typeface="Microsoft Sans Serif"/>
                <a:cs typeface="Microsoft Sans Serif"/>
              </a:rPr>
              <a:t> </a:t>
            </a:r>
            <a:r>
              <a:rPr sz="600" spc="5" dirty="0">
                <a:latin typeface="Microsoft Sans Serif"/>
                <a:cs typeface="Microsoft Sans Serif"/>
              </a:rPr>
              <a:t>Frecuencia</a:t>
            </a:r>
            <a:endParaRPr sz="600">
              <a:latin typeface="Microsoft Sans Serif"/>
              <a:cs typeface="Microsoft Sans Serif"/>
            </a:endParaRPr>
          </a:p>
        </p:txBody>
      </p:sp>
      <p:sp>
        <p:nvSpPr>
          <p:cNvPr id="277" name="object 277"/>
          <p:cNvSpPr txBox="1"/>
          <p:nvPr/>
        </p:nvSpPr>
        <p:spPr>
          <a:xfrm>
            <a:off x="4363645" y="3931947"/>
            <a:ext cx="1187619" cy="384810"/>
          </a:xfrm>
          <a:prstGeom prst="rect">
            <a:avLst/>
          </a:prstGeom>
        </p:spPr>
        <p:txBody>
          <a:bodyPr vert="horz" wrap="square" lIns="0" tIns="46355" rIns="0" bIns="0" rtlCol="0">
            <a:spAutoFit/>
          </a:bodyPr>
          <a:lstStyle/>
          <a:p>
            <a:pPr marL="40640" algn="ctr">
              <a:lnSpc>
                <a:spcPct val="100000"/>
              </a:lnSpc>
              <a:spcBef>
                <a:spcPts val="365"/>
              </a:spcBef>
            </a:pPr>
            <a:r>
              <a:rPr sz="700" spc="10" dirty="0">
                <a:latin typeface="Microsoft Sans Serif"/>
                <a:cs typeface="Microsoft Sans Serif"/>
              </a:rPr>
              <a:t>27</a:t>
            </a:r>
            <a:endParaRPr sz="700">
              <a:latin typeface="Microsoft Sans Serif"/>
              <a:cs typeface="Microsoft Sans Serif"/>
            </a:endParaRPr>
          </a:p>
          <a:p>
            <a:pPr algn="ctr">
              <a:lnSpc>
                <a:spcPct val="100000"/>
              </a:lnSpc>
              <a:spcBef>
                <a:spcPts val="210"/>
              </a:spcBef>
            </a:pPr>
            <a:r>
              <a:rPr sz="550" spc="15" dirty="0">
                <a:latin typeface="Microsoft Sans Serif"/>
                <a:cs typeface="Microsoft Sans Serif"/>
              </a:rPr>
              <a:t>Inadv.</a:t>
            </a:r>
            <a:r>
              <a:rPr sz="550" spc="-35" dirty="0">
                <a:latin typeface="Microsoft Sans Serif"/>
                <a:cs typeface="Microsoft Sans Serif"/>
              </a:rPr>
              <a:t> </a:t>
            </a:r>
            <a:r>
              <a:rPr sz="550" spc="5" dirty="0">
                <a:latin typeface="Microsoft Sans Serif"/>
                <a:cs typeface="Microsoft Sans Serif"/>
              </a:rPr>
              <a:t>Energía.</a:t>
            </a:r>
            <a:endParaRPr sz="550">
              <a:latin typeface="Microsoft Sans Serif"/>
              <a:cs typeface="Microsoft Sans Serif"/>
            </a:endParaRPr>
          </a:p>
          <a:p>
            <a:pPr marL="23495" algn="ctr">
              <a:lnSpc>
                <a:spcPct val="100000"/>
              </a:lnSpc>
              <a:spcBef>
                <a:spcPts val="70"/>
              </a:spcBef>
            </a:pPr>
            <a:r>
              <a:rPr sz="650" spc="15" dirty="0">
                <a:latin typeface="Microsoft Sans Serif"/>
                <a:cs typeface="Microsoft Sans Serif"/>
              </a:rPr>
              <a:t>(Nota</a:t>
            </a:r>
            <a:r>
              <a:rPr sz="650" spc="-40" dirty="0">
                <a:latin typeface="Microsoft Sans Serif"/>
                <a:cs typeface="Microsoft Sans Serif"/>
              </a:rPr>
              <a:t> </a:t>
            </a:r>
            <a:r>
              <a:rPr sz="650" spc="-10" dirty="0">
                <a:latin typeface="Microsoft Sans Serif"/>
                <a:cs typeface="Microsoft Sans Serif"/>
              </a:rPr>
              <a:t>4)</a:t>
            </a:r>
            <a:endParaRPr sz="650">
              <a:latin typeface="Microsoft Sans Serif"/>
              <a:cs typeface="Microsoft Sans Serif"/>
            </a:endParaRPr>
          </a:p>
        </p:txBody>
      </p:sp>
      <p:sp>
        <p:nvSpPr>
          <p:cNvPr id="278" name="object 278"/>
          <p:cNvSpPr txBox="1"/>
          <p:nvPr/>
        </p:nvSpPr>
        <p:spPr>
          <a:xfrm>
            <a:off x="12353568" y="3894336"/>
            <a:ext cx="1582031" cy="47625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ts val="795"/>
              </a:lnSpc>
              <a:spcBef>
                <a:spcPts val="100"/>
              </a:spcBef>
              <a:tabLst>
                <a:tab pos="259715" algn="l"/>
              </a:tabLst>
            </a:pPr>
            <a:r>
              <a:rPr sz="700" u="sng" dirty="0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 	</a:t>
            </a:r>
            <a:r>
              <a:rPr sz="700" dirty="0">
                <a:latin typeface="Times New Roman"/>
                <a:cs typeface="Times New Roman"/>
              </a:rPr>
              <a:t> </a:t>
            </a:r>
            <a:r>
              <a:rPr sz="700" spc="-60" dirty="0">
                <a:latin typeface="Times New Roman"/>
                <a:cs typeface="Times New Roman"/>
              </a:rPr>
              <a:t> </a:t>
            </a:r>
            <a:r>
              <a:rPr sz="700" spc="10" dirty="0">
                <a:latin typeface="Microsoft Sans Serif"/>
                <a:cs typeface="Microsoft Sans Serif"/>
              </a:rPr>
              <a:t>51   </a:t>
            </a:r>
            <a:r>
              <a:rPr sz="700" spc="160" dirty="0">
                <a:latin typeface="Microsoft Sans Serif"/>
                <a:cs typeface="Microsoft Sans Serif"/>
              </a:rPr>
              <a:t> </a:t>
            </a:r>
            <a:r>
              <a:rPr sz="700" spc="10" dirty="0">
                <a:latin typeface="Microsoft Sans Serif"/>
                <a:cs typeface="Microsoft Sans Serif"/>
              </a:rPr>
              <a:t>51</a:t>
            </a:r>
            <a:endParaRPr sz="700">
              <a:latin typeface="Microsoft Sans Serif"/>
              <a:cs typeface="Microsoft Sans Serif"/>
            </a:endParaRPr>
          </a:p>
          <a:p>
            <a:pPr marL="260985">
              <a:lnSpc>
                <a:spcPts val="735"/>
              </a:lnSpc>
            </a:pPr>
            <a:r>
              <a:rPr sz="650" spc="-20" dirty="0">
                <a:latin typeface="Microsoft Sans Serif"/>
                <a:cs typeface="Microsoft Sans Serif"/>
              </a:rPr>
              <a:t>TG1</a:t>
            </a:r>
            <a:r>
              <a:rPr sz="650" spc="-5" dirty="0">
                <a:latin typeface="Microsoft Sans Serif"/>
                <a:cs typeface="Microsoft Sans Serif"/>
              </a:rPr>
              <a:t> </a:t>
            </a:r>
            <a:r>
              <a:rPr sz="650" spc="-20" dirty="0">
                <a:latin typeface="Microsoft Sans Serif"/>
                <a:cs typeface="Microsoft Sans Serif"/>
              </a:rPr>
              <a:t>TG2</a:t>
            </a:r>
            <a:endParaRPr sz="650">
              <a:latin typeface="Microsoft Sans Serif"/>
              <a:cs typeface="Microsoft Sans Serif"/>
            </a:endParaRPr>
          </a:p>
          <a:p>
            <a:pPr marL="219710">
              <a:lnSpc>
                <a:spcPct val="100000"/>
              </a:lnSpc>
              <a:spcBef>
                <a:spcPts val="440"/>
              </a:spcBef>
            </a:pPr>
            <a:r>
              <a:rPr sz="650" spc="-20" dirty="0">
                <a:latin typeface="Microsoft Sans Serif"/>
                <a:cs typeface="Microsoft Sans Serif"/>
              </a:rPr>
              <a:t>UAT</a:t>
            </a:r>
            <a:r>
              <a:rPr sz="650" spc="-5" dirty="0">
                <a:latin typeface="Microsoft Sans Serif"/>
                <a:cs typeface="Microsoft Sans Serif"/>
              </a:rPr>
              <a:t> </a:t>
            </a:r>
            <a:r>
              <a:rPr sz="650" spc="30" dirty="0">
                <a:latin typeface="Microsoft Sans Serif"/>
                <a:cs typeface="Microsoft Sans Serif"/>
              </a:rPr>
              <a:t>Neutro</a:t>
            </a:r>
            <a:endParaRPr sz="650">
              <a:latin typeface="Microsoft Sans Serif"/>
              <a:cs typeface="Microsoft Sans Serif"/>
            </a:endParaRPr>
          </a:p>
          <a:p>
            <a:pPr marL="228600">
              <a:lnSpc>
                <a:spcPct val="100000"/>
              </a:lnSpc>
              <a:spcBef>
                <a:spcPts val="200"/>
              </a:spcBef>
            </a:pPr>
            <a:r>
              <a:rPr sz="500" spc="15" dirty="0">
                <a:latin typeface="Microsoft Sans Serif"/>
                <a:cs typeface="Microsoft Sans Serif"/>
              </a:rPr>
              <a:t>sobrecorriente</a:t>
            </a:r>
            <a:endParaRPr sz="500">
              <a:latin typeface="Microsoft Sans Serif"/>
              <a:cs typeface="Microsoft Sans Serif"/>
            </a:endParaRPr>
          </a:p>
        </p:txBody>
      </p:sp>
      <p:sp>
        <p:nvSpPr>
          <p:cNvPr id="279" name="object 279"/>
          <p:cNvSpPr txBox="1"/>
          <p:nvPr/>
        </p:nvSpPr>
        <p:spPr>
          <a:xfrm>
            <a:off x="9612007" y="4148820"/>
            <a:ext cx="1387746" cy="502284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R="20320" algn="r">
              <a:lnSpc>
                <a:spcPct val="100000"/>
              </a:lnSpc>
              <a:spcBef>
                <a:spcPts val="100"/>
              </a:spcBef>
            </a:pPr>
            <a:r>
              <a:rPr sz="700" spc="10" dirty="0">
                <a:latin typeface="Microsoft Sans Serif"/>
                <a:cs typeface="Microsoft Sans Serif"/>
              </a:rPr>
              <a:t>51</a:t>
            </a:r>
            <a:endParaRPr sz="700">
              <a:latin typeface="Microsoft Sans Serif"/>
              <a:cs typeface="Microsoft Sans Serif"/>
            </a:endParaRPr>
          </a:p>
          <a:p>
            <a:pPr marL="55244" algn="ctr">
              <a:lnSpc>
                <a:spcPct val="100000"/>
              </a:lnSpc>
              <a:spcBef>
                <a:spcPts val="595"/>
              </a:spcBef>
            </a:pPr>
            <a:r>
              <a:rPr sz="550" spc="20" dirty="0">
                <a:latin typeface="Microsoft Sans Serif"/>
                <a:cs typeface="Microsoft Sans Serif"/>
              </a:rPr>
              <a:t>Unidad</a:t>
            </a:r>
            <a:r>
              <a:rPr sz="550" spc="-5" dirty="0">
                <a:latin typeface="Microsoft Sans Serif"/>
                <a:cs typeface="Microsoft Sans Serif"/>
              </a:rPr>
              <a:t> </a:t>
            </a:r>
            <a:r>
              <a:rPr sz="550" spc="15" dirty="0">
                <a:latin typeface="Microsoft Sans Serif"/>
                <a:cs typeface="Microsoft Sans Serif"/>
              </a:rPr>
              <a:t>Auxiliar</a:t>
            </a:r>
            <a:endParaRPr sz="550">
              <a:latin typeface="Microsoft Sans Serif"/>
              <a:cs typeface="Microsoft Sans Serif"/>
            </a:endParaRPr>
          </a:p>
          <a:p>
            <a:pPr algn="ctr">
              <a:lnSpc>
                <a:spcPct val="100000"/>
              </a:lnSpc>
              <a:spcBef>
                <a:spcPts val="380"/>
              </a:spcBef>
            </a:pPr>
            <a:r>
              <a:rPr sz="350" spc="10" dirty="0">
                <a:latin typeface="Microsoft Sans Serif"/>
                <a:cs typeface="Microsoft Sans Serif"/>
              </a:rPr>
              <a:t>Tiempo</a:t>
            </a:r>
            <a:r>
              <a:rPr sz="350" spc="-20" dirty="0">
                <a:latin typeface="Microsoft Sans Serif"/>
                <a:cs typeface="Microsoft Sans Serif"/>
              </a:rPr>
              <a:t> </a:t>
            </a:r>
            <a:r>
              <a:rPr sz="350" spc="10" dirty="0">
                <a:latin typeface="Microsoft Sans Serif"/>
                <a:cs typeface="Microsoft Sans Serif"/>
              </a:rPr>
              <a:t>de</a:t>
            </a:r>
            <a:r>
              <a:rPr sz="350" spc="-20" dirty="0">
                <a:latin typeface="Microsoft Sans Serif"/>
                <a:cs typeface="Microsoft Sans Serif"/>
              </a:rPr>
              <a:t> </a:t>
            </a:r>
            <a:r>
              <a:rPr sz="350" spc="5" dirty="0">
                <a:latin typeface="Microsoft Sans Serif"/>
                <a:cs typeface="Microsoft Sans Serif"/>
              </a:rPr>
              <a:t>fase</a:t>
            </a:r>
            <a:r>
              <a:rPr sz="350" spc="-15" dirty="0">
                <a:latin typeface="Microsoft Sans Serif"/>
                <a:cs typeface="Microsoft Sans Serif"/>
              </a:rPr>
              <a:t> </a:t>
            </a:r>
            <a:r>
              <a:rPr sz="350" spc="10" dirty="0">
                <a:latin typeface="Microsoft Sans Serif"/>
                <a:cs typeface="Microsoft Sans Serif"/>
              </a:rPr>
              <a:t>del</a:t>
            </a:r>
            <a:r>
              <a:rPr sz="350" spc="-20" dirty="0">
                <a:latin typeface="Microsoft Sans Serif"/>
                <a:cs typeface="Microsoft Sans Serif"/>
              </a:rPr>
              <a:t> </a:t>
            </a:r>
            <a:r>
              <a:rPr sz="350" spc="10" dirty="0">
                <a:latin typeface="Microsoft Sans Serif"/>
                <a:cs typeface="Microsoft Sans Serif"/>
              </a:rPr>
              <a:t>autobús</a:t>
            </a:r>
            <a:endParaRPr sz="350">
              <a:latin typeface="Microsoft Sans Serif"/>
              <a:cs typeface="Microsoft Sans Serif"/>
            </a:endParaRPr>
          </a:p>
          <a:p>
            <a:pPr marL="46355" algn="ctr">
              <a:lnSpc>
                <a:spcPct val="100000"/>
              </a:lnSpc>
              <a:spcBef>
                <a:spcPts val="254"/>
              </a:spcBef>
            </a:pPr>
            <a:r>
              <a:rPr sz="500" spc="15" dirty="0">
                <a:latin typeface="Microsoft Sans Serif"/>
                <a:cs typeface="Microsoft Sans Serif"/>
              </a:rPr>
              <a:t>sobrecorriente</a:t>
            </a:r>
            <a:endParaRPr sz="500">
              <a:latin typeface="Microsoft Sans Serif"/>
              <a:cs typeface="Microsoft Sans Serif"/>
            </a:endParaRPr>
          </a:p>
        </p:txBody>
      </p:sp>
      <p:sp>
        <p:nvSpPr>
          <p:cNvPr id="280" name="object 280"/>
          <p:cNvSpPr txBox="1"/>
          <p:nvPr/>
        </p:nvSpPr>
        <p:spPr>
          <a:xfrm>
            <a:off x="4602101" y="4413992"/>
            <a:ext cx="1164246" cy="194925"/>
          </a:xfrm>
          <a:prstGeom prst="rect">
            <a:avLst/>
          </a:prstGeom>
        </p:spPr>
        <p:txBody>
          <a:bodyPr vert="horz" wrap="square" lIns="0" tIns="20320" rIns="0" bIns="0" rtlCol="0">
            <a:spAutoFit/>
          </a:bodyPr>
          <a:lstStyle/>
          <a:p>
            <a:pPr marL="2540" algn="ctr">
              <a:lnSpc>
                <a:spcPct val="100000"/>
              </a:lnSpc>
              <a:spcBef>
                <a:spcPts val="160"/>
              </a:spcBef>
            </a:pPr>
            <a:r>
              <a:rPr sz="400" spc="10" dirty="0">
                <a:latin typeface="Microsoft Sans Serif"/>
                <a:cs typeface="Microsoft Sans Serif"/>
              </a:rPr>
              <a:t>Pérdida</a:t>
            </a:r>
            <a:r>
              <a:rPr sz="400" spc="-5" dirty="0">
                <a:latin typeface="Microsoft Sans Serif"/>
                <a:cs typeface="Microsoft Sans Serif"/>
              </a:rPr>
              <a:t> </a:t>
            </a:r>
            <a:r>
              <a:rPr sz="400" spc="10" dirty="0">
                <a:latin typeface="Microsoft Sans Serif"/>
                <a:cs typeface="Microsoft Sans Serif"/>
              </a:rPr>
              <a:t>de</a:t>
            </a:r>
            <a:endParaRPr sz="400">
              <a:latin typeface="Microsoft Sans Serif"/>
              <a:cs typeface="Microsoft Sans Serif"/>
            </a:endParaRPr>
          </a:p>
          <a:p>
            <a:pPr algn="ctr">
              <a:lnSpc>
                <a:spcPct val="100000"/>
              </a:lnSpc>
              <a:spcBef>
                <a:spcPts val="95"/>
              </a:spcBef>
            </a:pPr>
            <a:r>
              <a:rPr sz="650" spc="15" dirty="0">
                <a:latin typeface="Microsoft Sans Serif"/>
                <a:cs typeface="Microsoft Sans Serif"/>
              </a:rPr>
              <a:t>Sincronismo</a:t>
            </a:r>
            <a:endParaRPr sz="650">
              <a:latin typeface="Microsoft Sans Serif"/>
              <a:cs typeface="Microsoft Sans Serif"/>
            </a:endParaRPr>
          </a:p>
        </p:txBody>
      </p:sp>
      <p:sp>
        <p:nvSpPr>
          <p:cNvPr id="281" name="object 281"/>
          <p:cNvSpPr txBox="1"/>
          <p:nvPr/>
        </p:nvSpPr>
        <p:spPr>
          <a:xfrm>
            <a:off x="5902775" y="4365239"/>
            <a:ext cx="293618" cy="120546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sz="700" spc="10" dirty="0">
                <a:latin typeface="Microsoft Sans Serif"/>
                <a:cs typeface="Microsoft Sans Serif"/>
              </a:rPr>
              <a:t>78</a:t>
            </a:r>
            <a:endParaRPr sz="700">
              <a:latin typeface="Microsoft Sans Serif"/>
              <a:cs typeface="Microsoft Sans Serif"/>
            </a:endParaRPr>
          </a:p>
        </p:txBody>
      </p:sp>
      <p:sp>
        <p:nvSpPr>
          <p:cNvPr id="282" name="object 282"/>
          <p:cNvSpPr txBox="1"/>
          <p:nvPr/>
        </p:nvSpPr>
        <p:spPr>
          <a:xfrm>
            <a:off x="8051820" y="4763018"/>
            <a:ext cx="176755" cy="120546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sz="700" spc="10" dirty="0">
                <a:latin typeface="Microsoft Sans Serif"/>
                <a:cs typeface="Microsoft Sans Serif"/>
              </a:rPr>
              <a:t>1</a:t>
            </a:r>
            <a:endParaRPr sz="700">
              <a:latin typeface="Microsoft Sans Serif"/>
              <a:cs typeface="Microsoft Sans Serif"/>
            </a:endParaRPr>
          </a:p>
        </p:txBody>
      </p:sp>
      <p:sp>
        <p:nvSpPr>
          <p:cNvPr id="283" name="object 283"/>
          <p:cNvSpPr txBox="1"/>
          <p:nvPr/>
        </p:nvSpPr>
        <p:spPr>
          <a:xfrm>
            <a:off x="7995801" y="4708121"/>
            <a:ext cx="940746" cy="120546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sz="1050" spc="15" baseline="19841" dirty="0">
                <a:latin typeface="Microsoft Sans Serif"/>
                <a:cs typeface="Microsoft Sans Serif"/>
              </a:rPr>
              <a:t>24  </a:t>
            </a:r>
            <a:r>
              <a:rPr sz="1050" spc="44" baseline="19841" dirty="0">
                <a:latin typeface="Microsoft Sans Serif"/>
                <a:cs typeface="Microsoft Sans Serif"/>
              </a:rPr>
              <a:t> </a:t>
            </a:r>
            <a:r>
              <a:rPr sz="700" dirty="0">
                <a:latin typeface="Microsoft Sans Serif"/>
                <a:cs typeface="Microsoft Sans Serif"/>
              </a:rPr>
              <a:t>V/Hz</a:t>
            </a:r>
            <a:endParaRPr sz="700">
              <a:latin typeface="Microsoft Sans Serif"/>
              <a:cs typeface="Microsoft Sans Serif"/>
            </a:endParaRPr>
          </a:p>
        </p:txBody>
      </p:sp>
      <p:sp>
        <p:nvSpPr>
          <p:cNvPr id="284" name="object 284"/>
          <p:cNvSpPr txBox="1"/>
          <p:nvPr/>
        </p:nvSpPr>
        <p:spPr>
          <a:xfrm>
            <a:off x="15007478" y="4635371"/>
            <a:ext cx="943665" cy="240450"/>
          </a:xfrm>
          <a:prstGeom prst="rect">
            <a:avLst/>
          </a:prstGeom>
        </p:spPr>
        <p:txBody>
          <a:bodyPr vert="horz" wrap="square" lIns="0" tIns="27305" rIns="0" bIns="0" rtlCol="0">
            <a:spAutoFit/>
          </a:bodyPr>
          <a:lstStyle/>
          <a:p>
            <a:pPr marL="29845" algn="ctr">
              <a:lnSpc>
                <a:spcPct val="100000"/>
              </a:lnSpc>
              <a:spcBef>
                <a:spcPts val="215"/>
              </a:spcBef>
            </a:pPr>
            <a:r>
              <a:rPr sz="700" spc="-20" dirty="0">
                <a:latin typeface="Microsoft Sans Serif"/>
                <a:cs typeface="Microsoft Sans Serif"/>
              </a:rPr>
              <a:t>UAT</a:t>
            </a:r>
            <a:endParaRPr sz="700">
              <a:latin typeface="Microsoft Sans Serif"/>
              <a:cs typeface="Microsoft Sans Serif"/>
            </a:endParaRPr>
          </a:p>
          <a:p>
            <a:pPr algn="ctr">
              <a:lnSpc>
                <a:spcPct val="100000"/>
              </a:lnSpc>
              <a:spcBef>
                <a:spcPts val="100"/>
              </a:spcBef>
            </a:pPr>
            <a:r>
              <a:rPr sz="600" spc="15" dirty="0">
                <a:latin typeface="Microsoft Sans Serif"/>
                <a:cs typeface="Microsoft Sans Serif"/>
              </a:rPr>
              <a:t>Diferencial</a:t>
            </a:r>
            <a:endParaRPr sz="600">
              <a:latin typeface="Microsoft Sans Serif"/>
              <a:cs typeface="Microsoft Sans Serif"/>
            </a:endParaRPr>
          </a:p>
        </p:txBody>
      </p:sp>
      <p:sp>
        <p:nvSpPr>
          <p:cNvPr id="285" name="object 285"/>
          <p:cNvSpPr txBox="1"/>
          <p:nvPr/>
        </p:nvSpPr>
        <p:spPr>
          <a:xfrm>
            <a:off x="11173255" y="4725923"/>
            <a:ext cx="853099" cy="128240"/>
          </a:xfrm>
          <a:prstGeom prst="rect">
            <a:avLst/>
          </a:prstGeom>
          <a:ln w="9144">
            <a:solidFill>
              <a:srgbClr val="000000"/>
            </a:solidFill>
          </a:ln>
        </p:spPr>
        <p:txBody>
          <a:bodyPr vert="horz" wrap="square" lIns="0" tIns="0" rIns="0" bIns="0" rtlCol="0">
            <a:spAutoFit/>
          </a:bodyPr>
          <a:lstStyle/>
          <a:p>
            <a:pPr algn="ctr">
              <a:lnSpc>
                <a:spcPts val="950"/>
              </a:lnSpc>
            </a:pPr>
            <a:r>
              <a:rPr sz="800" spc="-25" dirty="0">
                <a:latin typeface="Microsoft Sans Serif"/>
                <a:cs typeface="Microsoft Sans Serif"/>
              </a:rPr>
              <a:t>A</a:t>
            </a:r>
            <a:endParaRPr sz="800">
              <a:latin typeface="Microsoft Sans Serif"/>
              <a:cs typeface="Microsoft Sans Serif"/>
            </a:endParaRPr>
          </a:p>
        </p:txBody>
      </p:sp>
      <p:sp>
        <p:nvSpPr>
          <p:cNvPr id="286" name="object 286"/>
          <p:cNvSpPr txBox="1"/>
          <p:nvPr/>
        </p:nvSpPr>
        <p:spPr>
          <a:xfrm>
            <a:off x="14530669" y="4700524"/>
            <a:ext cx="406098" cy="120546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sz="700" spc="-10" dirty="0">
                <a:latin typeface="Microsoft Sans Serif"/>
                <a:cs typeface="Microsoft Sans Serif"/>
              </a:rPr>
              <a:t>87T</a:t>
            </a:r>
            <a:endParaRPr sz="700">
              <a:latin typeface="Microsoft Sans Serif"/>
              <a:cs typeface="Microsoft Sans Serif"/>
            </a:endParaRPr>
          </a:p>
        </p:txBody>
      </p:sp>
      <p:sp>
        <p:nvSpPr>
          <p:cNvPr id="287" name="object 287"/>
          <p:cNvSpPr txBox="1"/>
          <p:nvPr/>
        </p:nvSpPr>
        <p:spPr>
          <a:xfrm>
            <a:off x="5022778" y="4955130"/>
            <a:ext cx="651510" cy="217367"/>
          </a:xfrm>
          <a:prstGeom prst="rect">
            <a:avLst/>
          </a:prstGeom>
        </p:spPr>
        <p:txBody>
          <a:bodyPr vert="horz" wrap="square" lIns="0" tIns="47625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375"/>
              </a:spcBef>
            </a:pPr>
            <a:r>
              <a:rPr sz="400" spc="10" dirty="0">
                <a:latin typeface="Microsoft Sans Serif"/>
                <a:cs typeface="Microsoft Sans Serif"/>
              </a:rPr>
              <a:t>Pérdida</a:t>
            </a:r>
            <a:r>
              <a:rPr sz="400" spc="-5" dirty="0">
                <a:latin typeface="Microsoft Sans Serif"/>
                <a:cs typeface="Microsoft Sans Serif"/>
              </a:rPr>
              <a:t> </a:t>
            </a:r>
            <a:r>
              <a:rPr sz="400" spc="10" dirty="0">
                <a:latin typeface="Microsoft Sans Serif"/>
                <a:cs typeface="Microsoft Sans Serif"/>
              </a:rPr>
              <a:t>de</a:t>
            </a:r>
            <a:endParaRPr sz="400">
              <a:latin typeface="Microsoft Sans Serif"/>
              <a:cs typeface="Microsoft Sans Serif"/>
            </a:endParaRPr>
          </a:p>
          <a:p>
            <a:pPr marL="59690">
              <a:lnSpc>
                <a:spcPct val="100000"/>
              </a:lnSpc>
              <a:spcBef>
                <a:spcPts val="310"/>
              </a:spcBef>
            </a:pPr>
            <a:r>
              <a:rPr sz="450" spc="10" dirty="0">
                <a:latin typeface="Microsoft Sans Serif"/>
                <a:cs typeface="Microsoft Sans Serif"/>
              </a:rPr>
              <a:t>Campo</a:t>
            </a:r>
            <a:endParaRPr sz="450">
              <a:latin typeface="Microsoft Sans Serif"/>
              <a:cs typeface="Microsoft Sans Serif"/>
            </a:endParaRPr>
          </a:p>
        </p:txBody>
      </p:sp>
      <p:sp>
        <p:nvSpPr>
          <p:cNvPr id="288" name="object 288"/>
          <p:cNvSpPr txBox="1"/>
          <p:nvPr/>
        </p:nvSpPr>
        <p:spPr>
          <a:xfrm>
            <a:off x="5913249" y="4932164"/>
            <a:ext cx="293618" cy="120546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sz="700" spc="10" dirty="0">
                <a:latin typeface="Microsoft Sans Serif"/>
                <a:cs typeface="Microsoft Sans Serif"/>
              </a:rPr>
              <a:t>40</a:t>
            </a:r>
            <a:endParaRPr sz="700">
              <a:latin typeface="Microsoft Sans Serif"/>
              <a:cs typeface="Microsoft Sans Serif"/>
            </a:endParaRPr>
          </a:p>
        </p:txBody>
      </p:sp>
      <p:sp>
        <p:nvSpPr>
          <p:cNvPr id="289" name="object 289"/>
          <p:cNvSpPr txBox="1"/>
          <p:nvPr/>
        </p:nvSpPr>
        <p:spPr>
          <a:xfrm>
            <a:off x="7508432" y="5436878"/>
            <a:ext cx="1174471" cy="112851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sz="650" spc="-40" dirty="0">
                <a:latin typeface="Microsoft Sans Serif"/>
                <a:cs typeface="Microsoft Sans Serif"/>
              </a:rPr>
              <a:t>TT</a:t>
            </a:r>
            <a:r>
              <a:rPr sz="650" spc="-5" dirty="0">
                <a:latin typeface="Microsoft Sans Serif"/>
                <a:cs typeface="Microsoft Sans Serif"/>
              </a:rPr>
              <a:t> </a:t>
            </a:r>
            <a:r>
              <a:rPr sz="650" spc="15" dirty="0">
                <a:latin typeface="Microsoft Sans Serif"/>
                <a:cs typeface="Microsoft Sans Serif"/>
              </a:rPr>
              <a:t>auxiliares</a:t>
            </a:r>
            <a:endParaRPr sz="650">
              <a:latin typeface="Microsoft Sans Serif"/>
              <a:cs typeface="Microsoft Sans Serif"/>
            </a:endParaRPr>
          </a:p>
        </p:txBody>
      </p:sp>
      <p:sp>
        <p:nvSpPr>
          <p:cNvPr id="290" name="object 290"/>
          <p:cNvSpPr txBox="1"/>
          <p:nvPr/>
        </p:nvSpPr>
        <p:spPr>
          <a:xfrm>
            <a:off x="5927282" y="5502149"/>
            <a:ext cx="293618" cy="120546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sz="700" spc="10" dirty="0">
                <a:latin typeface="Microsoft Sans Serif"/>
                <a:cs typeface="Microsoft Sans Serif"/>
              </a:rPr>
              <a:t>32</a:t>
            </a:r>
            <a:endParaRPr sz="700">
              <a:latin typeface="Microsoft Sans Serif"/>
              <a:cs typeface="Microsoft Sans Serif"/>
            </a:endParaRPr>
          </a:p>
        </p:txBody>
      </p:sp>
      <p:sp>
        <p:nvSpPr>
          <p:cNvPr id="291" name="object 291"/>
          <p:cNvSpPr txBox="1"/>
          <p:nvPr/>
        </p:nvSpPr>
        <p:spPr>
          <a:xfrm>
            <a:off x="2407399" y="5591803"/>
            <a:ext cx="1016704" cy="197485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70485">
              <a:lnSpc>
                <a:spcPct val="100000"/>
              </a:lnSpc>
              <a:spcBef>
                <a:spcPts val="100"/>
              </a:spcBef>
            </a:pPr>
            <a:r>
              <a:rPr sz="450" spc="10" dirty="0">
                <a:latin typeface="Microsoft Sans Serif"/>
                <a:cs typeface="Microsoft Sans Serif"/>
              </a:rPr>
              <a:t>Campo</a:t>
            </a:r>
            <a:endParaRPr sz="450">
              <a:latin typeface="Microsoft Sans Serif"/>
              <a:cs typeface="Microsoft Sans Serif"/>
            </a:endParaRPr>
          </a:p>
          <a:p>
            <a:pPr marL="12700">
              <a:lnSpc>
                <a:spcPct val="100000"/>
              </a:lnSpc>
              <a:spcBef>
                <a:spcPts val="450"/>
              </a:spcBef>
            </a:pPr>
            <a:r>
              <a:rPr sz="300" spc="15" dirty="0">
                <a:latin typeface="Microsoft Sans Serif"/>
                <a:cs typeface="Microsoft Sans Serif"/>
              </a:rPr>
              <a:t>Interruptor</a:t>
            </a:r>
            <a:r>
              <a:rPr sz="300" spc="-15" dirty="0">
                <a:latin typeface="Microsoft Sans Serif"/>
                <a:cs typeface="Microsoft Sans Serif"/>
              </a:rPr>
              <a:t> </a:t>
            </a:r>
            <a:r>
              <a:rPr sz="300" spc="10" dirty="0">
                <a:latin typeface="Microsoft Sans Serif"/>
                <a:cs typeface="Microsoft Sans Serif"/>
              </a:rPr>
              <a:t>automático</a:t>
            </a:r>
            <a:endParaRPr sz="300">
              <a:latin typeface="Microsoft Sans Serif"/>
              <a:cs typeface="Microsoft Sans Serif"/>
            </a:endParaRPr>
          </a:p>
        </p:txBody>
      </p:sp>
      <p:sp>
        <p:nvSpPr>
          <p:cNvPr id="292" name="object 292"/>
          <p:cNvSpPr txBox="1"/>
          <p:nvPr/>
        </p:nvSpPr>
        <p:spPr>
          <a:xfrm>
            <a:off x="4637081" y="5721601"/>
            <a:ext cx="293618" cy="120546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sz="700" spc="10" dirty="0">
                <a:latin typeface="Microsoft Sans Serif"/>
                <a:cs typeface="Microsoft Sans Serif"/>
              </a:rPr>
              <a:t>49</a:t>
            </a:r>
            <a:endParaRPr sz="700">
              <a:latin typeface="Microsoft Sans Serif"/>
              <a:cs typeface="Microsoft Sans Serif"/>
            </a:endParaRPr>
          </a:p>
        </p:txBody>
      </p:sp>
      <p:sp>
        <p:nvSpPr>
          <p:cNvPr id="293" name="object 293"/>
          <p:cNvSpPr txBox="1"/>
          <p:nvPr/>
        </p:nvSpPr>
        <p:spPr>
          <a:xfrm>
            <a:off x="5660861" y="5731909"/>
            <a:ext cx="806354" cy="209550"/>
          </a:xfrm>
          <a:prstGeom prst="rect">
            <a:avLst/>
          </a:prstGeom>
        </p:spPr>
        <p:txBody>
          <a:bodyPr vert="horz" wrap="square" lIns="0" tIns="24765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95"/>
              </a:spcBef>
            </a:pPr>
            <a:r>
              <a:rPr sz="400" spc="15" dirty="0">
                <a:latin typeface="Microsoft Sans Serif"/>
                <a:cs typeface="Microsoft Sans Serif"/>
              </a:rPr>
              <a:t>Contrarrestar</a:t>
            </a:r>
            <a:endParaRPr sz="400">
              <a:latin typeface="Microsoft Sans Serif"/>
              <a:cs typeface="Microsoft Sans Serif"/>
            </a:endParaRPr>
          </a:p>
          <a:p>
            <a:pPr marL="52069">
              <a:lnSpc>
                <a:spcPct val="100000"/>
              </a:lnSpc>
              <a:spcBef>
                <a:spcPts val="150"/>
              </a:spcBef>
            </a:pPr>
            <a:r>
              <a:rPr sz="600" dirty="0">
                <a:latin typeface="Microsoft Sans Serif"/>
                <a:cs typeface="Microsoft Sans Serif"/>
              </a:rPr>
              <a:t>Fuerza</a:t>
            </a:r>
            <a:endParaRPr sz="600">
              <a:latin typeface="Microsoft Sans Serif"/>
              <a:cs typeface="Microsoft Sans Serif"/>
            </a:endParaRPr>
          </a:p>
        </p:txBody>
      </p:sp>
      <p:sp>
        <p:nvSpPr>
          <p:cNvPr id="294" name="object 294"/>
          <p:cNvSpPr txBox="1"/>
          <p:nvPr/>
        </p:nvSpPr>
        <p:spPr>
          <a:xfrm>
            <a:off x="2631739" y="5827727"/>
            <a:ext cx="327216" cy="135935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sz="800" spc="10" dirty="0">
                <a:latin typeface="Microsoft Sans Serif"/>
                <a:cs typeface="Microsoft Sans Serif"/>
              </a:rPr>
              <a:t>41</a:t>
            </a:r>
            <a:endParaRPr sz="800">
              <a:latin typeface="Microsoft Sans Serif"/>
              <a:cs typeface="Microsoft Sans Serif"/>
            </a:endParaRPr>
          </a:p>
        </p:txBody>
      </p:sp>
      <p:sp>
        <p:nvSpPr>
          <p:cNvPr id="295" name="object 295"/>
          <p:cNvSpPr txBox="1"/>
          <p:nvPr/>
        </p:nvSpPr>
        <p:spPr>
          <a:xfrm>
            <a:off x="4437266" y="6240271"/>
            <a:ext cx="598922" cy="166712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34925">
              <a:lnSpc>
                <a:spcPct val="100000"/>
              </a:lnSpc>
              <a:spcBef>
                <a:spcPts val="100"/>
              </a:spcBef>
            </a:pPr>
            <a:r>
              <a:rPr sz="300" dirty="0">
                <a:latin typeface="Microsoft Sans Serif"/>
                <a:cs typeface="Microsoft Sans Serif"/>
              </a:rPr>
              <a:t>Estadística.</a:t>
            </a:r>
            <a:endParaRPr sz="300">
              <a:latin typeface="Microsoft Sans Serif"/>
              <a:cs typeface="Microsoft Sans Serif"/>
            </a:endParaRPr>
          </a:p>
          <a:p>
            <a:pPr>
              <a:lnSpc>
                <a:spcPct val="100000"/>
              </a:lnSpc>
              <a:spcBef>
                <a:spcPts val="25"/>
              </a:spcBef>
            </a:pPr>
            <a:endParaRPr sz="400">
              <a:latin typeface="Microsoft Sans Serif"/>
              <a:cs typeface="Microsoft Sans Serif"/>
            </a:endParaRPr>
          </a:p>
          <a:p>
            <a:pPr marL="12700">
              <a:lnSpc>
                <a:spcPct val="100000"/>
              </a:lnSpc>
            </a:pPr>
            <a:r>
              <a:rPr sz="300" spc="10" dirty="0">
                <a:latin typeface="Microsoft Sans Serif"/>
                <a:cs typeface="Microsoft Sans Serif"/>
              </a:rPr>
              <a:t>Temperatura</a:t>
            </a:r>
            <a:endParaRPr sz="300">
              <a:latin typeface="Microsoft Sans Serif"/>
              <a:cs typeface="Microsoft Sans Serif"/>
            </a:endParaRPr>
          </a:p>
        </p:txBody>
      </p:sp>
      <p:sp>
        <p:nvSpPr>
          <p:cNvPr id="296" name="object 296"/>
          <p:cNvSpPr txBox="1"/>
          <p:nvPr/>
        </p:nvSpPr>
        <p:spPr>
          <a:xfrm>
            <a:off x="5457488" y="6621264"/>
            <a:ext cx="943665" cy="105157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sz="600" spc="15" dirty="0">
                <a:latin typeface="Microsoft Sans Serif"/>
                <a:cs typeface="Microsoft Sans Serif"/>
              </a:rPr>
              <a:t>Diferencial</a:t>
            </a:r>
            <a:endParaRPr sz="600">
              <a:latin typeface="Microsoft Sans Serif"/>
              <a:cs typeface="Microsoft Sans Serif"/>
            </a:endParaRPr>
          </a:p>
        </p:txBody>
      </p:sp>
      <p:sp>
        <p:nvSpPr>
          <p:cNvPr id="297" name="object 297"/>
          <p:cNvSpPr txBox="1"/>
          <p:nvPr/>
        </p:nvSpPr>
        <p:spPr>
          <a:xfrm>
            <a:off x="4887167" y="6501884"/>
            <a:ext cx="1606864" cy="120546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38100">
              <a:lnSpc>
                <a:spcPct val="100000"/>
              </a:lnSpc>
              <a:spcBef>
                <a:spcPts val="100"/>
              </a:spcBef>
            </a:pPr>
            <a:r>
              <a:rPr sz="1050" spc="-7" baseline="-31746" dirty="0">
                <a:latin typeface="Microsoft Sans Serif"/>
                <a:cs typeface="Microsoft Sans Serif"/>
              </a:rPr>
              <a:t>87G</a:t>
            </a:r>
            <a:r>
              <a:rPr sz="1050" spc="419" baseline="-31746" dirty="0">
                <a:latin typeface="Microsoft Sans Serif"/>
                <a:cs typeface="Microsoft Sans Serif"/>
              </a:rPr>
              <a:t> </a:t>
            </a:r>
            <a:r>
              <a:rPr sz="600" spc="20" dirty="0">
                <a:latin typeface="Microsoft Sans Serif"/>
                <a:cs typeface="Microsoft Sans Serif"/>
              </a:rPr>
              <a:t>Generador</a:t>
            </a:r>
            <a:endParaRPr sz="600">
              <a:latin typeface="Microsoft Sans Serif"/>
              <a:cs typeface="Microsoft Sans Serif"/>
            </a:endParaRPr>
          </a:p>
        </p:txBody>
      </p:sp>
      <p:sp>
        <p:nvSpPr>
          <p:cNvPr id="298" name="object 298"/>
          <p:cNvSpPr txBox="1"/>
          <p:nvPr/>
        </p:nvSpPr>
        <p:spPr>
          <a:xfrm>
            <a:off x="2151452" y="6539977"/>
            <a:ext cx="1571805" cy="303545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83820">
              <a:lnSpc>
                <a:spcPct val="100000"/>
              </a:lnSpc>
              <a:spcBef>
                <a:spcPts val="100"/>
              </a:spcBef>
              <a:tabLst>
                <a:tab pos="466725" algn="l"/>
              </a:tabLst>
            </a:pPr>
            <a:r>
              <a:rPr sz="700" spc="-15" dirty="0">
                <a:latin typeface="Microsoft Sans Serif"/>
                <a:cs typeface="Microsoft Sans Serif"/>
              </a:rPr>
              <a:t>64F	</a:t>
            </a:r>
            <a:r>
              <a:rPr sz="1050" spc="15" baseline="3968" dirty="0">
                <a:latin typeface="Microsoft Sans Serif"/>
                <a:cs typeface="Microsoft Sans Serif"/>
              </a:rPr>
              <a:t>53</a:t>
            </a:r>
            <a:endParaRPr sz="1050" baseline="3968">
              <a:latin typeface="Microsoft Sans Serif"/>
              <a:cs typeface="Microsoft Sans Serif"/>
            </a:endParaRPr>
          </a:p>
          <a:p>
            <a:pPr marL="12700" marR="5080" indent="51435">
              <a:lnSpc>
                <a:spcPct val="106100"/>
              </a:lnSpc>
              <a:spcBef>
                <a:spcPts val="635"/>
              </a:spcBef>
            </a:pPr>
            <a:r>
              <a:rPr sz="450" spc="10" dirty="0">
                <a:latin typeface="Microsoft Sans Serif"/>
                <a:cs typeface="Microsoft Sans Serif"/>
              </a:rPr>
              <a:t>Campo      </a:t>
            </a:r>
            <a:r>
              <a:rPr sz="450" spc="5" dirty="0">
                <a:latin typeface="Microsoft Sans Serif"/>
                <a:cs typeface="Microsoft Sans Serif"/>
              </a:rPr>
              <a:t> </a:t>
            </a:r>
            <a:r>
              <a:rPr sz="650" spc="15" dirty="0">
                <a:latin typeface="Microsoft Sans Serif"/>
                <a:cs typeface="Microsoft Sans Serif"/>
              </a:rPr>
              <a:t>(Nota</a:t>
            </a:r>
            <a:r>
              <a:rPr sz="650" spc="-5" dirty="0">
                <a:latin typeface="Microsoft Sans Serif"/>
                <a:cs typeface="Microsoft Sans Serif"/>
              </a:rPr>
              <a:t> 1)  </a:t>
            </a:r>
            <a:r>
              <a:rPr sz="650" dirty="0">
                <a:latin typeface="Microsoft Sans Serif"/>
                <a:cs typeface="Microsoft Sans Serif"/>
              </a:rPr>
              <a:t>Suelo</a:t>
            </a:r>
            <a:endParaRPr sz="650">
              <a:latin typeface="Microsoft Sans Serif"/>
              <a:cs typeface="Microsoft Sans Serif"/>
            </a:endParaRPr>
          </a:p>
        </p:txBody>
      </p:sp>
      <p:sp>
        <p:nvSpPr>
          <p:cNvPr id="299" name="object 299"/>
          <p:cNvSpPr txBox="1"/>
          <p:nvPr/>
        </p:nvSpPr>
        <p:spPr>
          <a:xfrm>
            <a:off x="5681911" y="7036785"/>
            <a:ext cx="293618" cy="120546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sz="700" spc="10" dirty="0">
                <a:latin typeface="Microsoft Sans Serif"/>
                <a:cs typeface="Microsoft Sans Serif"/>
              </a:rPr>
              <a:t>46</a:t>
            </a:r>
            <a:endParaRPr sz="700">
              <a:latin typeface="Microsoft Sans Serif"/>
              <a:cs typeface="Microsoft Sans Serif"/>
            </a:endParaRPr>
          </a:p>
        </p:txBody>
      </p:sp>
      <p:sp>
        <p:nvSpPr>
          <p:cNvPr id="300" name="object 300"/>
          <p:cNvSpPr txBox="1"/>
          <p:nvPr/>
        </p:nvSpPr>
        <p:spPr>
          <a:xfrm>
            <a:off x="6940462" y="6994157"/>
            <a:ext cx="416324" cy="220979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29209">
              <a:lnSpc>
                <a:spcPts val="770"/>
              </a:lnSpc>
              <a:spcBef>
                <a:spcPts val="100"/>
              </a:spcBef>
            </a:pPr>
            <a:r>
              <a:rPr sz="700" spc="25" dirty="0">
                <a:latin typeface="Microsoft Sans Serif"/>
                <a:cs typeface="Microsoft Sans Serif"/>
              </a:rPr>
              <a:t>21/</a:t>
            </a:r>
            <a:endParaRPr sz="700">
              <a:latin typeface="Microsoft Sans Serif"/>
              <a:cs typeface="Microsoft Sans Serif"/>
            </a:endParaRPr>
          </a:p>
          <a:p>
            <a:pPr marL="12700">
              <a:lnSpc>
                <a:spcPts val="770"/>
              </a:lnSpc>
            </a:pPr>
            <a:r>
              <a:rPr sz="700" spc="-10" dirty="0">
                <a:latin typeface="Microsoft Sans Serif"/>
                <a:cs typeface="Microsoft Sans Serif"/>
              </a:rPr>
              <a:t>51V</a:t>
            </a:r>
            <a:endParaRPr sz="700">
              <a:latin typeface="Microsoft Sans Serif"/>
              <a:cs typeface="Microsoft Sans Serif"/>
            </a:endParaRPr>
          </a:p>
        </p:txBody>
      </p:sp>
      <p:sp>
        <p:nvSpPr>
          <p:cNvPr id="301" name="object 301"/>
          <p:cNvSpPr txBox="1"/>
          <p:nvPr/>
        </p:nvSpPr>
        <p:spPr>
          <a:xfrm>
            <a:off x="7536470" y="6980927"/>
            <a:ext cx="765452" cy="365125"/>
          </a:xfrm>
          <a:prstGeom prst="rect">
            <a:avLst/>
          </a:prstGeom>
        </p:spPr>
        <p:txBody>
          <a:bodyPr vert="horz" wrap="square" lIns="0" tIns="45720" rIns="0" bIns="0" rtlCol="0">
            <a:spAutoFit/>
          </a:bodyPr>
          <a:lstStyle/>
          <a:p>
            <a:pPr marL="24765">
              <a:lnSpc>
                <a:spcPct val="100000"/>
              </a:lnSpc>
              <a:spcBef>
                <a:spcPts val="360"/>
              </a:spcBef>
            </a:pPr>
            <a:r>
              <a:rPr sz="600" spc="5" dirty="0">
                <a:latin typeface="Microsoft Sans Serif"/>
                <a:cs typeface="Microsoft Sans Serif"/>
              </a:rPr>
              <a:t>Sistema</a:t>
            </a:r>
            <a:endParaRPr sz="600">
              <a:latin typeface="Microsoft Sans Serif"/>
              <a:cs typeface="Microsoft Sans Serif"/>
            </a:endParaRPr>
          </a:p>
          <a:p>
            <a:pPr marL="24765">
              <a:lnSpc>
                <a:spcPct val="100000"/>
              </a:lnSpc>
              <a:spcBef>
                <a:spcPts val="220"/>
              </a:spcBef>
            </a:pPr>
            <a:r>
              <a:rPr sz="500" spc="5" dirty="0">
                <a:latin typeface="Microsoft Sans Serif"/>
                <a:cs typeface="Microsoft Sans Serif"/>
              </a:rPr>
              <a:t>Respaldo</a:t>
            </a:r>
            <a:endParaRPr sz="500">
              <a:latin typeface="Microsoft Sans Serif"/>
              <a:cs typeface="Microsoft Sans Serif"/>
            </a:endParaRPr>
          </a:p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sz="650" spc="15" dirty="0">
                <a:latin typeface="Microsoft Sans Serif"/>
                <a:cs typeface="Microsoft Sans Serif"/>
              </a:rPr>
              <a:t>(Nota</a:t>
            </a:r>
            <a:r>
              <a:rPr sz="650" spc="-5" dirty="0">
                <a:latin typeface="Microsoft Sans Serif"/>
                <a:cs typeface="Microsoft Sans Serif"/>
              </a:rPr>
              <a:t> </a:t>
            </a:r>
            <a:r>
              <a:rPr sz="650" spc="-10" dirty="0">
                <a:latin typeface="Microsoft Sans Serif"/>
                <a:cs typeface="Microsoft Sans Serif"/>
              </a:rPr>
              <a:t>2)</a:t>
            </a:r>
            <a:endParaRPr sz="650">
              <a:latin typeface="Microsoft Sans Serif"/>
              <a:cs typeface="Microsoft Sans Serif"/>
            </a:endParaRPr>
          </a:p>
        </p:txBody>
      </p:sp>
      <p:sp>
        <p:nvSpPr>
          <p:cNvPr id="302" name="object 302"/>
          <p:cNvSpPr txBox="1"/>
          <p:nvPr/>
        </p:nvSpPr>
        <p:spPr>
          <a:xfrm>
            <a:off x="5320721" y="7217985"/>
            <a:ext cx="949510" cy="230504"/>
          </a:xfrm>
          <a:prstGeom prst="rect">
            <a:avLst/>
          </a:prstGeom>
        </p:spPr>
        <p:txBody>
          <a:bodyPr vert="horz" wrap="square" lIns="0" tIns="19050" rIns="0" bIns="0" rtlCol="0">
            <a:spAutoFit/>
          </a:bodyPr>
          <a:lstStyle/>
          <a:p>
            <a:pPr marL="36830">
              <a:lnSpc>
                <a:spcPct val="100000"/>
              </a:lnSpc>
              <a:spcBef>
                <a:spcPts val="150"/>
              </a:spcBef>
            </a:pPr>
            <a:r>
              <a:rPr sz="600" spc="20" dirty="0">
                <a:latin typeface="Microsoft Sans Serif"/>
                <a:cs typeface="Microsoft Sans Serif"/>
              </a:rPr>
              <a:t>Negativo</a:t>
            </a:r>
            <a:endParaRPr sz="600">
              <a:latin typeface="Microsoft Sans Serif"/>
              <a:cs typeface="Microsoft Sans Serif"/>
            </a:endParaRPr>
          </a:p>
          <a:p>
            <a:pPr marL="12700">
              <a:lnSpc>
                <a:spcPct val="100000"/>
              </a:lnSpc>
              <a:spcBef>
                <a:spcPts val="60"/>
              </a:spcBef>
            </a:pPr>
            <a:r>
              <a:rPr sz="650" dirty="0">
                <a:latin typeface="Microsoft Sans Serif"/>
                <a:cs typeface="Microsoft Sans Serif"/>
              </a:rPr>
              <a:t>Secuencia</a:t>
            </a:r>
            <a:endParaRPr sz="650">
              <a:latin typeface="Microsoft Sans Serif"/>
              <a:cs typeface="Microsoft Sans Serif"/>
            </a:endParaRPr>
          </a:p>
        </p:txBody>
      </p:sp>
      <p:sp>
        <p:nvSpPr>
          <p:cNvPr id="303" name="object 303"/>
          <p:cNvSpPr txBox="1"/>
          <p:nvPr/>
        </p:nvSpPr>
        <p:spPr>
          <a:xfrm>
            <a:off x="5422409" y="7608839"/>
            <a:ext cx="1561580" cy="32766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R="14604" algn="r">
              <a:lnSpc>
                <a:spcPct val="100000"/>
              </a:lnSpc>
              <a:spcBef>
                <a:spcPts val="100"/>
              </a:spcBef>
            </a:pPr>
            <a:r>
              <a:rPr sz="600" spc="20" dirty="0">
                <a:latin typeface="Microsoft Sans Serif"/>
                <a:cs typeface="Microsoft Sans Serif"/>
              </a:rPr>
              <a:t>Generador</a:t>
            </a:r>
            <a:endParaRPr sz="600">
              <a:latin typeface="Microsoft Sans Serif"/>
              <a:cs typeface="Microsoft Sans Serif"/>
            </a:endParaRPr>
          </a:p>
          <a:p>
            <a:pPr marR="76835" algn="r">
              <a:lnSpc>
                <a:spcPct val="100000"/>
              </a:lnSpc>
              <a:spcBef>
                <a:spcPts val="5"/>
              </a:spcBef>
              <a:tabLst>
                <a:tab pos="311785" algn="l"/>
              </a:tabLst>
            </a:pPr>
            <a:r>
              <a:rPr sz="700" spc="-5" dirty="0">
                <a:latin typeface="Microsoft Sans Serif"/>
                <a:cs typeface="Microsoft Sans Serif"/>
              </a:rPr>
              <a:t>59G	</a:t>
            </a:r>
            <a:r>
              <a:rPr sz="600" spc="25" dirty="0">
                <a:latin typeface="Microsoft Sans Serif"/>
                <a:cs typeface="Microsoft Sans Serif"/>
              </a:rPr>
              <a:t>Neutral</a:t>
            </a:r>
            <a:endParaRPr sz="600">
              <a:latin typeface="Microsoft Sans Serif"/>
              <a:cs typeface="Microsoft Sans Serif"/>
            </a:endParaRPr>
          </a:p>
          <a:p>
            <a:pPr marL="228600">
              <a:lnSpc>
                <a:spcPct val="100000"/>
              </a:lnSpc>
              <a:spcBef>
                <a:spcPts val="150"/>
              </a:spcBef>
            </a:pPr>
            <a:r>
              <a:rPr sz="550" spc="15" dirty="0">
                <a:latin typeface="Microsoft Sans Serif"/>
                <a:cs typeface="Microsoft Sans Serif"/>
              </a:rPr>
              <a:t>Sobretensión</a:t>
            </a:r>
            <a:endParaRPr sz="550">
              <a:latin typeface="Microsoft Sans Serif"/>
              <a:cs typeface="Microsoft Sans Serif"/>
            </a:endParaRPr>
          </a:p>
        </p:txBody>
      </p:sp>
      <p:sp>
        <p:nvSpPr>
          <p:cNvPr id="304" name="object 304"/>
          <p:cNvSpPr txBox="1"/>
          <p:nvPr/>
        </p:nvSpPr>
        <p:spPr>
          <a:xfrm>
            <a:off x="8391887" y="7595220"/>
            <a:ext cx="1237285" cy="357505"/>
          </a:xfrm>
          <a:prstGeom prst="rect">
            <a:avLst/>
          </a:prstGeom>
        </p:spPr>
        <p:txBody>
          <a:bodyPr vert="horz" wrap="square" lIns="0" tIns="44450" rIns="0" bIns="0" rtlCol="0">
            <a:spAutoFit/>
          </a:bodyPr>
          <a:lstStyle/>
          <a:p>
            <a:pPr marL="38735" algn="ctr">
              <a:lnSpc>
                <a:spcPct val="100000"/>
              </a:lnSpc>
              <a:spcBef>
                <a:spcPts val="350"/>
              </a:spcBef>
            </a:pPr>
            <a:r>
              <a:rPr sz="550" spc="5" dirty="0">
                <a:latin typeface="Microsoft Sans Serif"/>
                <a:cs typeface="Microsoft Sans Serif"/>
              </a:rPr>
              <a:t>100</a:t>
            </a:r>
            <a:r>
              <a:rPr sz="550" spc="-30" dirty="0">
                <a:latin typeface="Microsoft Sans Serif"/>
                <a:cs typeface="Microsoft Sans Serif"/>
              </a:rPr>
              <a:t> </a:t>
            </a:r>
            <a:r>
              <a:rPr sz="550" spc="30" dirty="0">
                <a:latin typeface="Microsoft Sans Serif"/>
                <a:cs typeface="Microsoft Sans Serif"/>
              </a:rPr>
              <a:t>por</a:t>
            </a:r>
            <a:r>
              <a:rPr sz="550" spc="-30" dirty="0">
                <a:latin typeface="Microsoft Sans Serif"/>
                <a:cs typeface="Microsoft Sans Serif"/>
              </a:rPr>
              <a:t> </a:t>
            </a:r>
            <a:r>
              <a:rPr sz="550" spc="15" dirty="0">
                <a:latin typeface="Microsoft Sans Serif"/>
                <a:cs typeface="Microsoft Sans Serif"/>
              </a:rPr>
              <a:t>ciento</a:t>
            </a:r>
            <a:endParaRPr sz="550">
              <a:latin typeface="Microsoft Sans Serif"/>
              <a:cs typeface="Microsoft Sans Serif"/>
            </a:endParaRPr>
          </a:p>
          <a:p>
            <a:pPr algn="ctr">
              <a:lnSpc>
                <a:spcPct val="100000"/>
              </a:lnSpc>
              <a:spcBef>
                <a:spcPts val="229"/>
              </a:spcBef>
            </a:pPr>
            <a:r>
              <a:rPr sz="500" spc="10" dirty="0">
                <a:latin typeface="Microsoft Sans Serif"/>
                <a:cs typeface="Microsoft Sans Serif"/>
              </a:rPr>
              <a:t>Tierra</a:t>
            </a:r>
            <a:r>
              <a:rPr sz="500" spc="-5" dirty="0">
                <a:latin typeface="Microsoft Sans Serif"/>
                <a:cs typeface="Microsoft Sans Serif"/>
              </a:rPr>
              <a:t> </a:t>
            </a:r>
            <a:r>
              <a:rPr sz="500" spc="15" dirty="0">
                <a:latin typeface="Microsoft Sans Serif"/>
                <a:cs typeface="Microsoft Sans Serif"/>
              </a:rPr>
              <a:t>del</a:t>
            </a:r>
            <a:r>
              <a:rPr sz="500" spc="-5" dirty="0">
                <a:latin typeface="Microsoft Sans Serif"/>
                <a:cs typeface="Microsoft Sans Serif"/>
              </a:rPr>
              <a:t> </a:t>
            </a:r>
            <a:r>
              <a:rPr sz="500" spc="20" dirty="0">
                <a:latin typeface="Microsoft Sans Serif"/>
                <a:cs typeface="Microsoft Sans Serif"/>
              </a:rPr>
              <a:t>estator</a:t>
            </a:r>
            <a:endParaRPr sz="500">
              <a:latin typeface="Microsoft Sans Serif"/>
              <a:cs typeface="Microsoft Sans Serif"/>
            </a:endParaRPr>
          </a:p>
          <a:p>
            <a:pPr marL="29209" algn="ctr">
              <a:lnSpc>
                <a:spcPct val="100000"/>
              </a:lnSpc>
              <a:spcBef>
                <a:spcPts val="90"/>
              </a:spcBef>
            </a:pPr>
            <a:r>
              <a:rPr sz="650" spc="15" dirty="0">
                <a:latin typeface="Microsoft Sans Serif"/>
                <a:cs typeface="Microsoft Sans Serif"/>
              </a:rPr>
              <a:t>(Nota</a:t>
            </a:r>
            <a:r>
              <a:rPr sz="650" spc="-40" dirty="0">
                <a:latin typeface="Microsoft Sans Serif"/>
                <a:cs typeface="Microsoft Sans Serif"/>
              </a:rPr>
              <a:t> </a:t>
            </a:r>
            <a:r>
              <a:rPr sz="650" spc="-10" dirty="0">
                <a:latin typeface="Microsoft Sans Serif"/>
                <a:cs typeface="Microsoft Sans Serif"/>
              </a:rPr>
              <a:t>3)</a:t>
            </a:r>
            <a:endParaRPr sz="650">
              <a:latin typeface="Microsoft Sans Serif"/>
              <a:cs typeface="Microsoft Sans Serif"/>
            </a:endParaRPr>
          </a:p>
        </p:txBody>
      </p:sp>
      <p:sp>
        <p:nvSpPr>
          <p:cNvPr id="305" name="object 305"/>
          <p:cNvSpPr txBox="1"/>
          <p:nvPr/>
        </p:nvSpPr>
        <p:spPr>
          <a:xfrm>
            <a:off x="10488422" y="7635992"/>
            <a:ext cx="5488171" cy="570865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sz="650" spc="15" dirty="0">
                <a:latin typeface="Microsoft Sans Serif"/>
                <a:cs typeface="Microsoft Sans Serif"/>
              </a:rPr>
              <a:t>Notas:</a:t>
            </a:r>
            <a:endParaRPr sz="650">
              <a:latin typeface="Microsoft Sans Serif"/>
              <a:cs typeface="Microsoft Sans Serif"/>
            </a:endParaRPr>
          </a:p>
          <a:p>
            <a:pPr marL="116205" indent="-63500">
              <a:lnSpc>
                <a:spcPct val="100000"/>
              </a:lnSpc>
              <a:spcBef>
                <a:spcPts val="459"/>
              </a:spcBef>
              <a:buAutoNum type="arabicPeriod"/>
              <a:tabLst>
                <a:tab pos="116839" algn="l"/>
              </a:tabLst>
            </a:pPr>
            <a:r>
              <a:rPr sz="450" spc="10" dirty="0">
                <a:latin typeface="Microsoft Sans Serif"/>
                <a:cs typeface="Microsoft Sans Serif"/>
              </a:rPr>
              <a:t>Dispositivos</a:t>
            </a:r>
            <a:r>
              <a:rPr sz="450" spc="-10" dirty="0">
                <a:latin typeface="Microsoft Sans Serif"/>
                <a:cs typeface="Microsoft Sans Serif"/>
              </a:rPr>
              <a:t> </a:t>
            </a:r>
            <a:r>
              <a:rPr sz="450" spc="15" dirty="0">
                <a:latin typeface="Microsoft Sans Serif"/>
                <a:cs typeface="Microsoft Sans Serif"/>
              </a:rPr>
              <a:t>punteados</a:t>
            </a:r>
            <a:r>
              <a:rPr sz="450" spc="-10" dirty="0">
                <a:latin typeface="Microsoft Sans Serif"/>
                <a:cs typeface="Microsoft Sans Serif"/>
              </a:rPr>
              <a:t> </a:t>
            </a:r>
            <a:r>
              <a:rPr sz="450" spc="5" dirty="0">
                <a:latin typeface="Microsoft Sans Serif"/>
                <a:cs typeface="Microsoft Sans Serif"/>
              </a:rPr>
              <a:t>opcionales.</a:t>
            </a:r>
            <a:endParaRPr sz="450">
              <a:latin typeface="Microsoft Sans Serif"/>
              <a:cs typeface="Microsoft Sans Serif"/>
            </a:endParaRPr>
          </a:p>
          <a:p>
            <a:pPr marL="116205" indent="-63500">
              <a:lnSpc>
                <a:spcPct val="100000"/>
              </a:lnSpc>
              <a:spcBef>
                <a:spcPts val="305"/>
              </a:spcBef>
              <a:buAutoNum type="arabicPeriod"/>
              <a:tabLst>
                <a:tab pos="116839" algn="l"/>
              </a:tabLst>
            </a:pPr>
            <a:r>
              <a:rPr sz="450" spc="-20" dirty="0">
                <a:latin typeface="Microsoft Sans Serif"/>
                <a:cs typeface="Microsoft Sans Serif"/>
              </a:rPr>
              <a:t>El</a:t>
            </a:r>
            <a:r>
              <a:rPr sz="450" dirty="0">
                <a:latin typeface="Microsoft Sans Serif"/>
                <a:cs typeface="Microsoft Sans Serif"/>
              </a:rPr>
              <a:t> </a:t>
            </a:r>
            <a:r>
              <a:rPr sz="450" spc="10" dirty="0">
                <a:latin typeface="Microsoft Sans Serif"/>
                <a:cs typeface="Microsoft Sans Serif"/>
              </a:rPr>
              <a:t>dispositivo</a:t>
            </a:r>
            <a:r>
              <a:rPr sz="450" dirty="0">
                <a:latin typeface="Microsoft Sans Serif"/>
                <a:cs typeface="Microsoft Sans Serif"/>
              </a:rPr>
              <a:t> </a:t>
            </a:r>
            <a:r>
              <a:rPr sz="450" spc="5" dirty="0">
                <a:latin typeface="Microsoft Sans Serif"/>
                <a:cs typeface="Microsoft Sans Serif"/>
              </a:rPr>
              <a:t>21</a:t>
            </a:r>
            <a:r>
              <a:rPr sz="450" dirty="0">
                <a:latin typeface="Microsoft Sans Serif"/>
                <a:cs typeface="Microsoft Sans Serif"/>
              </a:rPr>
              <a:t> </a:t>
            </a:r>
            <a:r>
              <a:rPr sz="450" spc="15" dirty="0">
                <a:latin typeface="Microsoft Sans Serif"/>
                <a:cs typeface="Microsoft Sans Serif"/>
              </a:rPr>
              <a:t>requiere</a:t>
            </a:r>
            <a:r>
              <a:rPr sz="450" dirty="0">
                <a:latin typeface="Microsoft Sans Serif"/>
                <a:cs typeface="Microsoft Sans Serif"/>
              </a:rPr>
              <a:t> </a:t>
            </a:r>
            <a:r>
              <a:rPr sz="450" spc="25" dirty="0">
                <a:latin typeface="Microsoft Sans Serif"/>
                <a:cs typeface="Microsoft Sans Serif"/>
              </a:rPr>
              <a:t>un</a:t>
            </a:r>
            <a:r>
              <a:rPr sz="450" dirty="0">
                <a:latin typeface="Microsoft Sans Serif"/>
                <a:cs typeface="Microsoft Sans Serif"/>
              </a:rPr>
              <a:t> </a:t>
            </a:r>
            <a:r>
              <a:rPr sz="450" spc="20" dirty="0">
                <a:latin typeface="Microsoft Sans Serif"/>
                <a:cs typeface="Microsoft Sans Serif"/>
              </a:rPr>
              <a:t>temporizador</a:t>
            </a:r>
            <a:r>
              <a:rPr sz="450" spc="5" dirty="0">
                <a:latin typeface="Microsoft Sans Serif"/>
                <a:cs typeface="Microsoft Sans Serif"/>
              </a:rPr>
              <a:t> </a:t>
            </a:r>
            <a:r>
              <a:rPr sz="450" spc="15" dirty="0">
                <a:latin typeface="Microsoft Sans Serif"/>
                <a:cs typeface="Microsoft Sans Serif"/>
              </a:rPr>
              <a:t>externo.</a:t>
            </a:r>
            <a:r>
              <a:rPr sz="450" dirty="0">
                <a:latin typeface="Microsoft Sans Serif"/>
                <a:cs typeface="Microsoft Sans Serif"/>
              </a:rPr>
              <a:t> </a:t>
            </a:r>
            <a:r>
              <a:rPr sz="450" spc="10" dirty="0">
                <a:latin typeface="Microsoft Sans Serif"/>
                <a:cs typeface="Microsoft Sans Serif"/>
              </a:rPr>
              <a:t>Consulte</a:t>
            </a:r>
            <a:r>
              <a:rPr sz="450" dirty="0">
                <a:latin typeface="Microsoft Sans Serif"/>
                <a:cs typeface="Microsoft Sans Serif"/>
              </a:rPr>
              <a:t> </a:t>
            </a:r>
            <a:r>
              <a:rPr sz="450" spc="5" dirty="0">
                <a:latin typeface="Microsoft Sans Serif"/>
                <a:cs typeface="Microsoft Sans Serif"/>
              </a:rPr>
              <a:t>el</a:t>
            </a:r>
            <a:r>
              <a:rPr sz="450" dirty="0">
                <a:latin typeface="Microsoft Sans Serif"/>
                <a:cs typeface="Microsoft Sans Serif"/>
              </a:rPr>
              <a:t> </a:t>
            </a:r>
            <a:r>
              <a:rPr sz="450" spc="10" dirty="0">
                <a:latin typeface="Microsoft Sans Serif"/>
                <a:cs typeface="Microsoft Sans Serif"/>
              </a:rPr>
              <a:t>Capítulo</a:t>
            </a:r>
            <a:r>
              <a:rPr sz="450" dirty="0">
                <a:latin typeface="Microsoft Sans Serif"/>
                <a:cs typeface="Microsoft Sans Serif"/>
              </a:rPr>
              <a:t> 2.4.</a:t>
            </a:r>
            <a:endParaRPr sz="450">
              <a:latin typeface="Microsoft Sans Serif"/>
              <a:cs typeface="Microsoft Sans Serif"/>
            </a:endParaRPr>
          </a:p>
          <a:p>
            <a:pPr marL="130175" indent="-77470">
              <a:lnSpc>
                <a:spcPct val="100000"/>
              </a:lnSpc>
              <a:spcBef>
                <a:spcPts val="185"/>
              </a:spcBef>
              <a:buAutoNum type="arabicPeriod"/>
              <a:tabLst>
                <a:tab pos="130810" algn="l"/>
              </a:tabLst>
            </a:pPr>
            <a:r>
              <a:rPr sz="550" spc="10" dirty="0">
                <a:latin typeface="Microsoft Sans Serif"/>
                <a:cs typeface="Microsoft Sans Serif"/>
              </a:rPr>
              <a:t>Consulte</a:t>
            </a:r>
            <a:r>
              <a:rPr sz="550" spc="-5" dirty="0">
                <a:latin typeface="Microsoft Sans Serif"/>
                <a:cs typeface="Microsoft Sans Serif"/>
              </a:rPr>
              <a:t> </a:t>
            </a:r>
            <a:r>
              <a:rPr sz="550" spc="10" dirty="0">
                <a:latin typeface="Microsoft Sans Serif"/>
                <a:cs typeface="Microsoft Sans Serif"/>
              </a:rPr>
              <a:t>el</a:t>
            </a:r>
            <a:r>
              <a:rPr sz="550" dirty="0">
                <a:latin typeface="Microsoft Sans Serif"/>
                <a:cs typeface="Microsoft Sans Serif"/>
              </a:rPr>
              <a:t> </a:t>
            </a:r>
            <a:r>
              <a:rPr sz="550" spc="15" dirty="0">
                <a:latin typeface="Microsoft Sans Serif"/>
                <a:cs typeface="Microsoft Sans Serif"/>
              </a:rPr>
              <a:t>Capítulo</a:t>
            </a:r>
            <a:r>
              <a:rPr sz="550" spc="-5" dirty="0">
                <a:latin typeface="Microsoft Sans Serif"/>
                <a:cs typeface="Microsoft Sans Serif"/>
              </a:rPr>
              <a:t> </a:t>
            </a:r>
            <a:r>
              <a:rPr sz="550" dirty="0">
                <a:latin typeface="Microsoft Sans Serif"/>
                <a:cs typeface="Microsoft Sans Serif"/>
              </a:rPr>
              <a:t>2.2 </a:t>
            </a:r>
            <a:r>
              <a:rPr sz="550" spc="15" dirty="0">
                <a:latin typeface="Microsoft Sans Serif"/>
                <a:cs typeface="Microsoft Sans Serif"/>
              </a:rPr>
              <a:t>sobre</a:t>
            </a:r>
            <a:r>
              <a:rPr sz="550" dirty="0">
                <a:latin typeface="Microsoft Sans Serif"/>
                <a:cs typeface="Microsoft Sans Serif"/>
              </a:rPr>
              <a:t> </a:t>
            </a:r>
            <a:r>
              <a:rPr sz="550" spc="20" dirty="0">
                <a:latin typeface="Microsoft Sans Serif"/>
                <a:cs typeface="Microsoft Sans Serif"/>
              </a:rPr>
              <a:t>protección</a:t>
            </a:r>
            <a:r>
              <a:rPr sz="550" spc="-5" dirty="0">
                <a:latin typeface="Microsoft Sans Serif"/>
                <a:cs typeface="Microsoft Sans Serif"/>
              </a:rPr>
              <a:t> </a:t>
            </a:r>
            <a:r>
              <a:rPr sz="550" spc="15" dirty="0">
                <a:latin typeface="Microsoft Sans Serif"/>
                <a:cs typeface="Microsoft Sans Serif"/>
              </a:rPr>
              <a:t>del</a:t>
            </a:r>
            <a:r>
              <a:rPr sz="550" dirty="0">
                <a:latin typeface="Microsoft Sans Serif"/>
                <a:cs typeface="Microsoft Sans Serif"/>
              </a:rPr>
              <a:t> </a:t>
            </a:r>
            <a:r>
              <a:rPr sz="550" spc="10" dirty="0">
                <a:latin typeface="Microsoft Sans Serif"/>
                <a:cs typeface="Microsoft Sans Serif"/>
              </a:rPr>
              <a:t>suelo</a:t>
            </a:r>
            <a:r>
              <a:rPr sz="550" spc="-5" dirty="0">
                <a:latin typeface="Microsoft Sans Serif"/>
                <a:cs typeface="Microsoft Sans Serif"/>
              </a:rPr>
              <a:t> </a:t>
            </a:r>
            <a:r>
              <a:rPr sz="550" spc="5" dirty="0">
                <a:latin typeface="Microsoft Sans Serif"/>
                <a:cs typeface="Microsoft Sans Serif"/>
              </a:rPr>
              <a:t>al</a:t>
            </a:r>
            <a:r>
              <a:rPr sz="550" dirty="0">
                <a:latin typeface="Microsoft Sans Serif"/>
                <a:cs typeface="Microsoft Sans Serif"/>
              </a:rPr>
              <a:t> </a:t>
            </a:r>
            <a:r>
              <a:rPr sz="550" spc="5" dirty="0">
                <a:latin typeface="Microsoft Sans Serif"/>
                <a:cs typeface="Microsoft Sans Serif"/>
              </a:rPr>
              <a:t>100</a:t>
            </a:r>
            <a:r>
              <a:rPr sz="550" spc="-5" dirty="0">
                <a:latin typeface="Microsoft Sans Serif"/>
                <a:cs typeface="Microsoft Sans Serif"/>
              </a:rPr>
              <a:t> </a:t>
            </a:r>
            <a:r>
              <a:rPr sz="550" spc="30" dirty="0">
                <a:latin typeface="Microsoft Sans Serif"/>
                <a:cs typeface="Microsoft Sans Serif"/>
              </a:rPr>
              <a:t>por</a:t>
            </a:r>
            <a:r>
              <a:rPr sz="550" dirty="0">
                <a:latin typeface="Microsoft Sans Serif"/>
                <a:cs typeface="Microsoft Sans Serif"/>
              </a:rPr>
              <a:t> </a:t>
            </a:r>
            <a:r>
              <a:rPr sz="550" spc="15" dirty="0">
                <a:latin typeface="Microsoft Sans Serif"/>
                <a:cs typeface="Microsoft Sans Serif"/>
              </a:rPr>
              <a:t>ciento.</a:t>
            </a:r>
            <a:endParaRPr sz="550">
              <a:latin typeface="Microsoft Sans Serif"/>
              <a:cs typeface="Microsoft Sans Serif"/>
            </a:endParaRPr>
          </a:p>
          <a:p>
            <a:pPr marL="116205" indent="-63500">
              <a:lnSpc>
                <a:spcPct val="100000"/>
              </a:lnSpc>
              <a:spcBef>
                <a:spcPts val="280"/>
              </a:spcBef>
              <a:buAutoNum type="arabicPeriod"/>
              <a:tabLst>
                <a:tab pos="116839" algn="l"/>
              </a:tabLst>
            </a:pPr>
            <a:r>
              <a:rPr sz="450" spc="-20" dirty="0">
                <a:latin typeface="Microsoft Sans Serif"/>
                <a:cs typeface="Microsoft Sans Serif"/>
              </a:rPr>
              <a:t>El</a:t>
            </a:r>
            <a:r>
              <a:rPr sz="450" dirty="0">
                <a:latin typeface="Microsoft Sans Serif"/>
                <a:cs typeface="Microsoft Sans Serif"/>
              </a:rPr>
              <a:t> </a:t>
            </a:r>
            <a:r>
              <a:rPr sz="450" spc="10" dirty="0">
                <a:latin typeface="Microsoft Sans Serif"/>
                <a:cs typeface="Microsoft Sans Serif"/>
              </a:rPr>
              <a:t>dispositivo</a:t>
            </a:r>
            <a:r>
              <a:rPr sz="450" dirty="0">
                <a:latin typeface="Microsoft Sans Serif"/>
                <a:cs typeface="Microsoft Sans Serif"/>
              </a:rPr>
              <a:t> </a:t>
            </a:r>
            <a:r>
              <a:rPr sz="450" spc="5" dirty="0">
                <a:latin typeface="Microsoft Sans Serif"/>
                <a:cs typeface="Microsoft Sans Serif"/>
              </a:rPr>
              <a:t>50</a:t>
            </a:r>
            <a:r>
              <a:rPr sz="450" dirty="0">
                <a:latin typeface="Microsoft Sans Serif"/>
                <a:cs typeface="Microsoft Sans Serif"/>
              </a:rPr>
              <a:t> </a:t>
            </a:r>
            <a:r>
              <a:rPr sz="450" spc="15" dirty="0">
                <a:latin typeface="Microsoft Sans Serif"/>
                <a:cs typeface="Microsoft Sans Serif"/>
              </a:rPr>
              <a:t>requiere</a:t>
            </a:r>
            <a:r>
              <a:rPr sz="450" dirty="0">
                <a:latin typeface="Microsoft Sans Serif"/>
                <a:cs typeface="Microsoft Sans Serif"/>
              </a:rPr>
              <a:t> </a:t>
            </a:r>
            <a:r>
              <a:rPr sz="450" spc="25" dirty="0">
                <a:latin typeface="Microsoft Sans Serif"/>
                <a:cs typeface="Microsoft Sans Serif"/>
              </a:rPr>
              <a:t>un</a:t>
            </a:r>
            <a:r>
              <a:rPr sz="450" dirty="0">
                <a:latin typeface="Microsoft Sans Serif"/>
                <a:cs typeface="Microsoft Sans Serif"/>
              </a:rPr>
              <a:t> </a:t>
            </a:r>
            <a:r>
              <a:rPr sz="450" spc="20" dirty="0">
                <a:latin typeface="Microsoft Sans Serif"/>
                <a:cs typeface="Microsoft Sans Serif"/>
              </a:rPr>
              <a:t>temporizador</a:t>
            </a:r>
            <a:r>
              <a:rPr sz="450" spc="5" dirty="0">
                <a:latin typeface="Microsoft Sans Serif"/>
                <a:cs typeface="Microsoft Sans Serif"/>
              </a:rPr>
              <a:t> </a:t>
            </a:r>
            <a:r>
              <a:rPr sz="450" spc="15" dirty="0">
                <a:latin typeface="Microsoft Sans Serif"/>
                <a:cs typeface="Microsoft Sans Serif"/>
              </a:rPr>
              <a:t>externo.</a:t>
            </a:r>
            <a:r>
              <a:rPr sz="450" dirty="0">
                <a:latin typeface="Microsoft Sans Serif"/>
                <a:cs typeface="Microsoft Sans Serif"/>
              </a:rPr>
              <a:t> </a:t>
            </a:r>
            <a:r>
              <a:rPr sz="450" spc="10" dirty="0">
                <a:latin typeface="Microsoft Sans Serif"/>
                <a:cs typeface="Microsoft Sans Serif"/>
              </a:rPr>
              <a:t>Consulte</a:t>
            </a:r>
            <a:r>
              <a:rPr sz="450" dirty="0">
                <a:latin typeface="Microsoft Sans Serif"/>
                <a:cs typeface="Microsoft Sans Serif"/>
              </a:rPr>
              <a:t> </a:t>
            </a:r>
            <a:r>
              <a:rPr sz="450" spc="5" dirty="0">
                <a:latin typeface="Microsoft Sans Serif"/>
                <a:cs typeface="Microsoft Sans Serif"/>
              </a:rPr>
              <a:t>el</a:t>
            </a:r>
            <a:r>
              <a:rPr sz="450" dirty="0">
                <a:latin typeface="Microsoft Sans Serif"/>
                <a:cs typeface="Microsoft Sans Serif"/>
              </a:rPr>
              <a:t> </a:t>
            </a:r>
            <a:r>
              <a:rPr sz="450" spc="10" dirty="0">
                <a:latin typeface="Microsoft Sans Serif"/>
                <a:cs typeface="Microsoft Sans Serif"/>
              </a:rPr>
              <a:t>Capítulo</a:t>
            </a:r>
            <a:r>
              <a:rPr sz="450" dirty="0">
                <a:latin typeface="Microsoft Sans Serif"/>
                <a:cs typeface="Microsoft Sans Serif"/>
              </a:rPr>
              <a:t> 4.1.</a:t>
            </a:r>
            <a:endParaRPr sz="450">
              <a:latin typeface="Microsoft Sans Serif"/>
              <a:cs typeface="Microsoft Sans Serif"/>
            </a:endParaRPr>
          </a:p>
        </p:txBody>
      </p:sp>
      <p:sp>
        <p:nvSpPr>
          <p:cNvPr id="306" name="object 306"/>
          <p:cNvSpPr txBox="1"/>
          <p:nvPr/>
        </p:nvSpPr>
        <p:spPr>
          <a:xfrm>
            <a:off x="7827499" y="7663196"/>
            <a:ext cx="448461" cy="21209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9685">
              <a:lnSpc>
                <a:spcPct val="100000"/>
              </a:lnSpc>
              <a:spcBef>
                <a:spcPts val="100"/>
              </a:spcBef>
            </a:pPr>
            <a:r>
              <a:rPr sz="700" spc="10" dirty="0">
                <a:latin typeface="Microsoft Sans Serif"/>
                <a:cs typeface="Microsoft Sans Serif"/>
              </a:rPr>
              <a:t>27</a:t>
            </a:r>
            <a:endParaRPr sz="700">
              <a:latin typeface="Microsoft Sans Serif"/>
              <a:cs typeface="Microsoft Sans Serif"/>
            </a:endParaRPr>
          </a:p>
          <a:p>
            <a:pPr marL="12700">
              <a:lnSpc>
                <a:spcPct val="100000"/>
              </a:lnSpc>
              <a:spcBef>
                <a:spcPts val="265"/>
              </a:spcBef>
            </a:pPr>
            <a:r>
              <a:rPr sz="300" dirty="0">
                <a:latin typeface="Microsoft Sans Serif"/>
                <a:cs typeface="Microsoft Sans Serif"/>
              </a:rPr>
              <a:t>Tennesse</a:t>
            </a:r>
            <a:endParaRPr sz="300">
              <a:latin typeface="Microsoft Sans Serif"/>
              <a:cs typeface="Microsoft Sans Serif"/>
            </a:endParaRPr>
          </a:p>
        </p:txBody>
      </p:sp>
      <p:sp>
        <p:nvSpPr>
          <p:cNvPr id="307" name="object 307"/>
          <p:cNvSpPr txBox="1"/>
          <p:nvPr/>
        </p:nvSpPr>
        <p:spPr>
          <a:xfrm>
            <a:off x="5050842" y="8168148"/>
            <a:ext cx="1075136" cy="213328"/>
          </a:xfrm>
          <a:prstGeom prst="rect">
            <a:avLst/>
          </a:prstGeom>
        </p:spPr>
        <p:txBody>
          <a:bodyPr vert="horz" wrap="square" lIns="0" tIns="5080" rIns="0" bIns="0" rtlCol="0">
            <a:spAutoFit/>
          </a:bodyPr>
          <a:lstStyle/>
          <a:p>
            <a:pPr marL="12700" marR="5080" indent="15240" algn="ctr">
              <a:lnSpc>
                <a:spcPct val="122800"/>
              </a:lnSpc>
              <a:spcBef>
                <a:spcPts val="40"/>
              </a:spcBef>
            </a:pPr>
            <a:r>
              <a:rPr sz="600" spc="20" dirty="0">
                <a:latin typeface="Microsoft Sans Serif"/>
                <a:cs typeface="Microsoft Sans Serif"/>
              </a:rPr>
              <a:t>Generador </a:t>
            </a:r>
            <a:r>
              <a:rPr sz="600" spc="25" dirty="0">
                <a:latin typeface="Microsoft Sans Serif"/>
                <a:cs typeface="Microsoft Sans Serif"/>
              </a:rPr>
              <a:t> Neutral </a:t>
            </a:r>
            <a:r>
              <a:rPr sz="600" spc="30" dirty="0">
                <a:latin typeface="Microsoft Sans Serif"/>
                <a:cs typeface="Microsoft Sans Serif"/>
              </a:rPr>
              <a:t> </a:t>
            </a:r>
            <a:r>
              <a:rPr sz="500" spc="15" dirty="0">
                <a:latin typeface="Microsoft Sans Serif"/>
                <a:cs typeface="Microsoft Sans Serif"/>
              </a:rPr>
              <a:t>sobrecorriente</a:t>
            </a:r>
            <a:endParaRPr sz="500">
              <a:latin typeface="Microsoft Sans Serif"/>
              <a:cs typeface="Microsoft Sans Serif"/>
            </a:endParaRPr>
          </a:p>
        </p:txBody>
      </p:sp>
      <p:sp>
        <p:nvSpPr>
          <p:cNvPr id="308" name="object 308"/>
          <p:cNvSpPr txBox="1"/>
          <p:nvPr/>
        </p:nvSpPr>
        <p:spPr>
          <a:xfrm>
            <a:off x="4549427" y="8224002"/>
            <a:ext cx="442618" cy="220979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33655">
              <a:lnSpc>
                <a:spcPts val="770"/>
              </a:lnSpc>
              <a:spcBef>
                <a:spcPts val="100"/>
              </a:spcBef>
            </a:pPr>
            <a:r>
              <a:rPr sz="700" spc="25" dirty="0">
                <a:latin typeface="Microsoft Sans Serif"/>
                <a:cs typeface="Microsoft Sans Serif"/>
              </a:rPr>
              <a:t>50/</a:t>
            </a:r>
            <a:endParaRPr sz="700">
              <a:latin typeface="Microsoft Sans Serif"/>
              <a:cs typeface="Microsoft Sans Serif"/>
            </a:endParaRPr>
          </a:p>
          <a:p>
            <a:pPr marL="12700">
              <a:lnSpc>
                <a:spcPts val="770"/>
              </a:lnSpc>
            </a:pPr>
            <a:r>
              <a:rPr sz="700" spc="-5" dirty="0">
                <a:latin typeface="Microsoft Sans Serif"/>
                <a:cs typeface="Microsoft Sans Serif"/>
              </a:rPr>
              <a:t>51G</a:t>
            </a:r>
            <a:endParaRPr sz="700">
              <a:latin typeface="Microsoft Sans Serif"/>
              <a:cs typeface="Microsoft Sans Serif"/>
            </a:endParaRPr>
          </a:p>
        </p:txBody>
      </p:sp>
      <p:sp>
        <p:nvSpPr>
          <p:cNvPr id="309" name="object 309"/>
          <p:cNvSpPr txBox="1"/>
          <p:nvPr/>
        </p:nvSpPr>
        <p:spPr>
          <a:xfrm>
            <a:off x="1415188" y="8595815"/>
            <a:ext cx="5077690" cy="120546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sz="700" spc="-5" dirty="0">
                <a:latin typeface="Microsoft Sans Serif"/>
                <a:cs typeface="Microsoft Sans Serif"/>
              </a:rPr>
              <a:t>Fig. </a:t>
            </a:r>
            <a:r>
              <a:rPr sz="700" dirty="0">
                <a:latin typeface="Microsoft Sans Serif"/>
                <a:cs typeface="Microsoft Sans Serif"/>
              </a:rPr>
              <a:t>17.-  </a:t>
            </a:r>
            <a:r>
              <a:rPr sz="700" spc="150" dirty="0">
                <a:latin typeface="Microsoft Sans Serif"/>
                <a:cs typeface="Microsoft Sans Serif"/>
              </a:rPr>
              <a:t> </a:t>
            </a:r>
            <a:r>
              <a:rPr sz="550" spc="10" dirty="0">
                <a:latin typeface="Microsoft Sans Serif"/>
                <a:cs typeface="Microsoft Sans Serif"/>
              </a:rPr>
              <a:t>Protección</a:t>
            </a:r>
            <a:r>
              <a:rPr sz="550" spc="-5" dirty="0">
                <a:latin typeface="Microsoft Sans Serif"/>
                <a:cs typeface="Microsoft Sans Serif"/>
              </a:rPr>
              <a:t> </a:t>
            </a:r>
            <a:r>
              <a:rPr sz="550" spc="15" dirty="0">
                <a:latin typeface="Microsoft Sans Serif"/>
                <a:cs typeface="Microsoft Sans Serif"/>
              </a:rPr>
              <a:t>típica</a:t>
            </a:r>
            <a:r>
              <a:rPr sz="550" spc="-5" dirty="0">
                <a:latin typeface="Microsoft Sans Serif"/>
                <a:cs typeface="Microsoft Sans Serif"/>
              </a:rPr>
              <a:t> </a:t>
            </a:r>
            <a:r>
              <a:rPr sz="550" spc="15" dirty="0">
                <a:latin typeface="Microsoft Sans Serif"/>
                <a:cs typeface="Microsoft Sans Serif"/>
              </a:rPr>
              <a:t>del</a:t>
            </a:r>
            <a:r>
              <a:rPr sz="550" spc="-5" dirty="0">
                <a:latin typeface="Microsoft Sans Serif"/>
                <a:cs typeface="Microsoft Sans Serif"/>
              </a:rPr>
              <a:t> </a:t>
            </a:r>
            <a:r>
              <a:rPr sz="550" spc="25" dirty="0">
                <a:latin typeface="Microsoft Sans Serif"/>
                <a:cs typeface="Microsoft Sans Serif"/>
              </a:rPr>
              <a:t>generador</a:t>
            </a:r>
            <a:r>
              <a:rPr sz="550" spc="-5" dirty="0">
                <a:latin typeface="Microsoft Sans Serif"/>
                <a:cs typeface="Microsoft Sans Serif"/>
              </a:rPr>
              <a:t> </a:t>
            </a:r>
            <a:r>
              <a:rPr sz="550" spc="15" dirty="0">
                <a:latin typeface="Microsoft Sans Serif"/>
                <a:cs typeface="Microsoft Sans Serif"/>
              </a:rPr>
              <a:t>conectado</a:t>
            </a:r>
            <a:r>
              <a:rPr sz="550" spc="-5" dirty="0">
                <a:latin typeface="Microsoft Sans Serif"/>
                <a:cs typeface="Microsoft Sans Serif"/>
              </a:rPr>
              <a:t> </a:t>
            </a:r>
            <a:r>
              <a:rPr sz="550" dirty="0">
                <a:latin typeface="Microsoft Sans Serif"/>
                <a:cs typeface="Microsoft Sans Serif"/>
              </a:rPr>
              <a:t>a </a:t>
            </a:r>
            <a:r>
              <a:rPr sz="550" spc="5" dirty="0">
                <a:latin typeface="Microsoft Sans Serif"/>
                <a:cs typeface="Microsoft Sans Serif"/>
              </a:rPr>
              <a:t>la</a:t>
            </a:r>
            <a:r>
              <a:rPr sz="550" spc="-5" dirty="0">
                <a:latin typeface="Microsoft Sans Serif"/>
                <a:cs typeface="Microsoft Sans Serif"/>
              </a:rPr>
              <a:t> </a:t>
            </a:r>
            <a:r>
              <a:rPr sz="550" spc="25" dirty="0">
                <a:latin typeface="Microsoft Sans Serif"/>
                <a:cs typeface="Microsoft Sans Serif"/>
              </a:rPr>
              <a:t>unidad</a:t>
            </a:r>
            <a:endParaRPr sz="550">
              <a:latin typeface="Microsoft Sans Serif"/>
              <a:cs typeface="Microsoft Sans Serif"/>
            </a:endParaRPr>
          </a:p>
        </p:txBody>
      </p:sp>
      <p:sp>
        <p:nvSpPr>
          <p:cNvPr id="310" name="object 310"/>
          <p:cNvSpPr txBox="1"/>
          <p:nvPr/>
        </p:nvSpPr>
        <p:spPr>
          <a:xfrm>
            <a:off x="1415277" y="9415126"/>
            <a:ext cx="7416407" cy="143629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 marR="5080">
              <a:lnSpc>
                <a:spcPct val="100000"/>
              </a:lnSpc>
              <a:spcBef>
                <a:spcPts val="100"/>
              </a:spcBef>
            </a:pPr>
            <a:r>
              <a:rPr sz="850" spc="-25" dirty="0">
                <a:latin typeface="Microsoft Sans Serif"/>
                <a:cs typeface="Microsoft Sans Serif"/>
              </a:rPr>
              <a:t>TUTORIAL</a:t>
            </a:r>
            <a:r>
              <a:rPr sz="850" spc="-5" dirty="0">
                <a:latin typeface="Microsoft Sans Serif"/>
                <a:cs typeface="Microsoft Sans Serif"/>
              </a:rPr>
              <a:t> </a:t>
            </a:r>
            <a:r>
              <a:rPr sz="850" spc="-60" dirty="0">
                <a:latin typeface="Microsoft Sans Serif"/>
                <a:cs typeface="Microsoft Sans Serif"/>
              </a:rPr>
              <a:t>SOBRE</a:t>
            </a:r>
            <a:r>
              <a:rPr sz="850" spc="-5" dirty="0">
                <a:latin typeface="Microsoft Sans Serif"/>
                <a:cs typeface="Microsoft Sans Serif"/>
              </a:rPr>
              <a:t> </a:t>
            </a:r>
            <a:r>
              <a:rPr sz="850" spc="-35" dirty="0">
                <a:latin typeface="Microsoft Sans Serif"/>
                <a:cs typeface="Microsoft Sans Serif"/>
              </a:rPr>
              <a:t>PROTECCIÓN</a:t>
            </a:r>
            <a:r>
              <a:rPr sz="850" spc="-5" dirty="0">
                <a:latin typeface="Microsoft Sans Serif"/>
                <a:cs typeface="Microsoft Sans Serif"/>
              </a:rPr>
              <a:t> </a:t>
            </a:r>
            <a:r>
              <a:rPr sz="850" spc="-45" dirty="0">
                <a:latin typeface="Microsoft Sans Serif"/>
                <a:cs typeface="Microsoft Sans Serif"/>
              </a:rPr>
              <a:t>DE</a:t>
            </a:r>
            <a:r>
              <a:rPr sz="850" dirty="0">
                <a:latin typeface="Microsoft Sans Serif"/>
                <a:cs typeface="Microsoft Sans Serif"/>
              </a:rPr>
              <a:t> </a:t>
            </a:r>
            <a:r>
              <a:rPr sz="850" spc="-55" dirty="0">
                <a:latin typeface="Microsoft Sans Serif"/>
                <a:cs typeface="Microsoft Sans Serif"/>
              </a:rPr>
              <a:t>GENERADORES</a:t>
            </a:r>
            <a:r>
              <a:rPr sz="850" spc="-5" dirty="0">
                <a:latin typeface="Microsoft Sans Serif"/>
                <a:cs typeface="Microsoft Sans Serif"/>
              </a:rPr>
              <a:t> </a:t>
            </a:r>
            <a:r>
              <a:rPr sz="850" spc="-30" dirty="0">
                <a:latin typeface="Microsoft Sans Serif"/>
                <a:cs typeface="Microsoft Sans Serif"/>
              </a:rPr>
              <a:t>SÍNCRONOS </a:t>
            </a:r>
            <a:r>
              <a:rPr sz="850" spc="-215" dirty="0">
                <a:latin typeface="Microsoft Sans Serif"/>
                <a:cs typeface="Microsoft Sans Serif"/>
              </a:rPr>
              <a:t> </a:t>
            </a:r>
            <a:r>
              <a:rPr sz="850" spc="-15" dirty="0">
                <a:latin typeface="Microsoft Sans Serif"/>
                <a:cs typeface="Microsoft Sans Serif"/>
              </a:rPr>
              <a:t>PUBLICACIÓN</a:t>
            </a:r>
            <a:r>
              <a:rPr sz="850" spc="-5" dirty="0">
                <a:latin typeface="Microsoft Sans Serif"/>
                <a:cs typeface="Microsoft Sans Serif"/>
              </a:rPr>
              <a:t> </a:t>
            </a:r>
            <a:r>
              <a:rPr sz="850" spc="-55" dirty="0">
                <a:latin typeface="Microsoft Sans Serif"/>
                <a:cs typeface="Microsoft Sans Serif"/>
              </a:rPr>
              <a:t>ESPECIAL</a:t>
            </a:r>
            <a:r>
              <a:rPr sz="850" spc="-5" dirty="0">
                <a:latin typeface="Microsoft Sans Serif"/>
                <a:cs typeface="Microsoft Sans Serif"/>
              </a:rPr>
              <a:t> </a:t>
            </a:r>
            <a:r>
              <a:rPr sz="850" spc="-40" dirty="0">
                <a:latin typeface="Microsoft Sans Serif"/>
                <a:cs typeface="Microsoft Sans Serif"/>
              </a:rPr>
              <a:t>DEL</a:t>
            </a:r>
            <a:r>
              <a:rPr sz="850" spc="-5" dirty="0">
                <a:latin typeface="Microsoft Sans Serif"/>
                <a:cs typeface="Microsoft Sans Serif"/>
              </a:rPr>
              <a:t> </a:t>
            </a:r>
            <a:r>
              <a:rPr sz="850" spc="-60" dirty="0">
                <a:latin typeface="Microsoft Sans Serif"/>
                <a:cs typeface="Microsoft Sans Serif"/>
              </a:rPr>
              <a:t>IEEE</a:t>
            </a:r>
            <a:r>
              <a:rPr sz="850" spc="-5" dirty="0">
                <a:latin typeface="Microsoft Sans Serif"/>
                <a:cs typeface="Microsoft Sans Serif"/>
              </a:rPr>
              <a:t> </a:t>
            </a:r>
            <a:r>
              <a:rPr sz="850" spc="-80" dirty="0">
                <a:latin typeface="Microsoft Sans Serif"/>
                <a:cs typeface="Microsoft Sans Serif"/>
              </a:rPr>
              <a:t>PSRC</a:t>
            </a:r>
            <a:endParaRPr sz="850">
              <a:latin typeface="Microsoft Sans Serif"/>
              <a:cs typeface="Microsoft Sans Serif"/>
            </a:endParaRPr>
          </a:p>
        </p:txBody>
      </p:sp>
      <p:sp>
        <p:nvSpPr>
          <p:cNvPr id="311" name="object 311"/>
          <p:cNvSpPr txBox="1"/>
          <p:nvPr/>
        </p:nvSpPr>
        <p:spPr>
          <a:xfrm>
            <a:off x="15000422" y="9415125"/>
            <a:ext cx="1459325" cy="143629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sz="850" spc="-25" dirty="0">
                <a:latin typeface="Microsoft Sans Serif"/>
                <a:cs typeface="Microsoft Sans Serif"/>
              </a:rPr>
              <a:t>CAPÍTULO</a:t>
            </a:r>
            <a:r>
              <a:rPr sz="850" spc="-5" dirty="0">
                <a:latin typeface="Microsoft Sans Serif"/>
                <a:cs typeface="Microsoft Sans Serif"/>
              </a:rPr>
              <a:t> </a:t>
            </a:r>
            <a:r>
              <a:rPr sz="850" spc="10" dirty="0">
                <a:latin typeface="Microsoft Sans Serif"/>
                <a:cs typeface="Microsoft Sans Serif"/>
              </a:rPr>
              <a:t>1</a:t>
            </a:r>
            <a:endParaRPr sz="850">
              <a:latin typeface="Microsoft Sans Serif"/>
              <a:cs typeface="Microsoft Sans Serif"/>
            </a:endParaRPr>
          </a:p>
        </p:txBody>
      </p:sp>
    </p:spTree>
  </p:cSld>
  <p:clrMapOvr>
    <a:masterClrMapping/>
  </p:clrMapOvr>
</p:sld>
</file>

<file path=ppt/slides/slide14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/>
          <p:nvPr/>
        </p:nvSpPr>
        <p:spPr>
          <a:xfrm>
            <a:off x="1444422" y="9413748"/>
            <a:ext cx="15051933" cy="9525"/>
          </a:xfrm>
          <a:custGeom>
            <a:avLst/>
            <a:gdLst/>
            <a:ahLst/>
            <a:cxnLst/>
            <a:rect l="l" t="t" r="r" b="b"/>
            <a:pathLst>
              <a:path w="6543040" h="9525">
                <a:moveTo>
                  <a:pt x="6542531" y="9144"/>
                </a:moveTo>
                <a:lnTo>
                  <a:pt x="0" y="9144"/>
                </a:lnTo>
                <a:lnTo>
                  <a:pt x="0" y="0"/>
                </a:lnTo>
                <a:lnTo>
                  <a:pt x="6542531" y="0"/>
                </a:lnTo>
                <a:lnTo>
                  <a:pt x="6542531" y="9144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graphicFrame>
        <p:nvGraphicFramePr>
          <p:cNvPr id="3" name="object 3"/>
          <p:cNvGraphicFramePr>
            <a:graphicFrameLocks noGrp="1"/>
          </p:cNvGraphicFramePr>
          <p:nvPr/>
        </p:nvGraphicFramePr>
        <p:xfrm>
          <a:off x="1416376" y="905255"/>
          <a:ext cx="7333141" cy="6932661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1479776"/>
                <a:gridCol w="4562033"/>
                <a:gridCol w="1291332"/>
              </a:tblGrid>
              <a:tr h="34442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  <a:spcBef>
                          <a:spcPts val="35"/>
                        </a:spcBef>
                      </a:pPr>
                      <a:endParaRPr sz="600">
                        <a:latin typeface="Times New Roman"/>
                        <a:cs typeface="Times New Roman"/>
                      </a:endParaRPr>
                    </a:p>
                    <a:p>
                      <a:pPr marL="165735">
                        <a:lnSpc>
                          <a:spcPct val="100000"/>
                        </a:lnSpc>
                      </a:pPr>
                      <a:r>
                        <a:rPr sz="450" spc="10" dirty="0">
                          <a:latin typeface="Microsoft Sans Serif"/>
                          <a:cs typeface="Microsoft Sans Serif"/>
                        </a:rPr>
                        <a:t>Dispositivo</a:t>
                      </a:r>
                      <a:endParaRPr sz="450">
                        <a:latin typeface="Microsoft Sans Serif"/>
                        <a:cs typeface="Microsoft Sans Serif"/>
                      </a:endParaRPr>
                    </a:p>
                    <a:p>
                      <a:pPr marL="123189">
                        <a:lnSpc>
                          <a:spcPct val="100000"/>
                        </a:lnSpc>
                        <a:spcBef>
                          <a:spcPts val="130"/>
                        </a:spcBef>
                      </a:pPr>
                      <a:r>
                        <a:rPr sz="800" spc="45" dirty="0">
                          <a:latin typeface="Microsoft Sans Serif"/>
                          <a:cs typeface="Microsoft Sans Serif"/>
                        </a:rPr>
                        <a:t>Número</a:t>
                      </a:r>
                      <a:endParaRPr sz="800">
                        <a:latin typeface="Microsoft Sans Serif"/>
                        <a:cs typeface="Microsoft Sans Serif"/>
                      </a:endParaRPr>
                    </a:p>
                  </a:txBody>
                  <a:tcPr marL="0" marR="0" marT="4445" marB="0"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R="29209" algn="ctr">
                        <a:lnSpc>
                          <a:spcPct val="100000"/>
                        </a:lnSpc>
                        <a:spcBef>
                          <a:spcPts val="840"/>
                        </a:spcBef>
                      </a:pPr>
                      <a:r>
                        <a:rPr sz="850" spc="15" dirty="0">
                          <a:latin typeface="Microsoft Sans Serif"/>
                          <a:cs typeface="Microsoft Sans Serif"/>
                        </a:rPr>
                        <a:t>Función</a:t>
                      </a:r>
                      <a:endParaRPr sz="850">
                        <a:latin typeface="Microsoft Sans Serif"/>
                        <a:cs typeface="Microsoft Sans Serif"/>
                      </a:endParaRPr>
                    </a:p>
                  </a:txBody>
                  <a:tcPr marL="0" marR="0" marT="106680" marB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77470">
                        <a:lnSpc>
                          <a:spcPct val="100000"/>
                        </a:lnSpc>
                        <a:spcBef>
                          <a:spcPts val="375"/>
                        </a:spcBef>
                      </a:pPr>
                      <a:r>
                        <a:rPr sz="800" spc="25" dirty="0">
                          <a:latin typeface="Microsoft Sans Serif"/>
                          <a:cs typeface="Microsoft Sans Serif"/>
                        </a:rPr>
                        <a:t>Tutorial</a:t>
                      </a:r>
                      <a:endParaRPr sz="800">
                        <a:latin typeface="Microsoft Sans Serif"/>
                        <a:cs typeface="Microsoft Sans Serif"/>
                      </a:endParaRPr>
                    </a:p>
                    <a:p>
                      <a:pPr marL="77470">
                        <a:lnSpc>
                          <a:spcPct val="100000"/>
                        </a:lnSpc>
                        <a:spcBef>
                          <a:spcPts val="110"/>
                        </a:spcBef>
                      </a:pPr>
                      <a:r>
                        <a:rPr sz="750" spc="20" dirty="0">
                          <a:latin typeface="Microsoft Sans Serif"/>
                          <a:cs typeface="Microsoft Sans Serif"/>
                        </a:rPr>
                        <a:t>Capítulo</a:t>
                      </a:r>
                      <a:endParaRPr sz="750">
                        <a:latin typeface="Microsoft Sans Serif"/>
                        <a:cs typeface="Microsoft Sans Serif"/>
                      </a:endParaRPr>
                    </a:p>
                  </a:txBody>
                  <a:tcPr marL="0" marR="0" marT="47625" marB="0">
                    <a:lnL w="6350">
                      <a:solidFill>
                        <a:srgbClr val="000000"/>
                      </a:solidFill>
                      <a:prstDash val="solid"/>
                    </a:lnL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</a:tr>
              <a:tr h="198120">
                <a:tc>
                  <a:txBody>
                    <a:bodyPr/>
                    <a:lstStyle/>
                    <a:p>
                      <a:pPr marL="21590" algn="ctr">
                        <a:lnSpc>
                          <a:spcPct val="100000"/>
                        </a:lnSpc>
                        <a:spcBef>
                          <a:spcPts val="240"/>
                        </a:spcBef>
                      </a:pPr>
                      <a:r>
                        <a:rPr sz="800" spc="10" dirty="0">
                          <a:latin typeface="Microsoft Sans Serif"/>
                          <a:cs typeface="Microsoft Sans Serif"/>
                        </a:rPr>
                        <a:t>11</a:t>
                      </a:r>
                      <a:endParaRPr sz="800">
                        <a:latin typeface="Microsoft Sans Serif"/>
                        <a:cs typeface="Microsoft Sans Serif"/>
                      </a:endParaRPr>
                    </a:p>
                  </a:txBody>
                  <a:tcPr marL="0" marR="0" marT="30480" marB="0"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271145">
                        <a:lnSpc>
                          <a:spcPct val="100000"/>
                        </a:lnSpc>
                        <a:spcBef>
                          <a:spcPts val="440"/>
                        </a:spcBef>
                      </a:pPr>
                      <a:r>
                        <a:rPr sz="600" spc="5" dirty="0">
                          <a:latin typeface="Microsoft Sans Serif"/>
                          <a:cs typeface="Microsoft Sans Serif"/>
                        </a:rPr>
                        <a:t>Sistema</a:t>
                      </a:r>
                      <a:r>
                        <a:rPr sz="600" spc="-20" dirty="0"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sz="600" spc="20" dirty="0">
                          <a:latin typeface="Microsoft Sans Serif"/>
                          <a:cs typeface="Microsoft Sans Serif"/>
                        </a:rPr>
                        <a:t>de</a:t>
                      </a:r>
                      <a:r>
                        <a:rPr sz="600" spc="-15" dirty="0"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sz="600" spc="20" dirty="0">
                          <a:latin typeface="Microsoft Sans Serif"/>
                          <a:cs typeface="Microsoft Sans Serif"/>
                        </a:rPr>
                        <a:t>protección</a:t>
                      </a:r>
                      <a:r>
                        <a:rPr sz="600" spc="-15" dirty="0"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sz="600" spc="30" dirty="0">
                          <a:latin typeface="Microsoft Sans Serif"/>
                          <a:cs typeface="Microsoft Sans Serif"/>
                        </a:rPr>
                        <a:t>multifunción</a:t>
                      </a:r>
                      <a:endParaRPr sz="600">
                        <a:latin typeface="Microsoft Sans Serif"/>
                        <a:cs typeface="Microsoft Sans Serif"/>
                      </a:endParaRPr>
                    </a:p>
                  </a:txBody>
                  <a:tcPr marL="0" marR="0" marT="55880" marB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15240" algn="ctr">
                        <a:lnSpc>
                          <a:spcPct val="100000"/>
                        </a:lnSpc>
                        <a:spcBef>
                          <a:spcPts val="240"/>
                        </a:spcBef>
                      </a:pPr>
                      <a:r>
                        <a:rPr sz="800" spc="5" dirty="0">
                          <a:latin typeface="Microsoft Sans Serif"/>
                          <a:cs typeface="Microsoft Sans Serif"/>
                        </a:rPr>
                        <a:t>5.2</a:t>
                      </a:r>
                      <a:endParaRPr sz="800">
                        <a:latin typeface="Microsoft Sans Serif"/>
                        <a:cs typeface="Microsoft Sans Serif"/>
                      </a:endParaRPr>
                    </a:p>
                  </a:txBody>
                  <a:tcPr marL="0" marR="0" marT="30480" marB="0">
                    <a:lnL w="6350">
                      <a:solidFill>
                        <a:srgbClr val="000000"/>
                      </a:solidFill>
                      <a:prstDash val="solid"/>
                    </a:lnL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</a:tr>
              <a:tr h="313944">
                <a:tc>
                  <a:txBody>
                    <a:bodyPr/>
                    <a:lstStyle/>
                    <a:p>
                      <a:pPr marL="21590" algn="ctr">
                        <a:lnSpc>
                          <a:spcPct val="100000"/>
                        </a:lnSpc>
                        <a:spcBef>
                          <a:spcPts val="700"/>
                        </a:spcBef>
                      </a:pPr>
                      <a:r>
                        <a:rPr sz="800" spc="10" dirty="0">
                          <a:latin typeface="Microsoft Sans Serif"/>
                          <a:cs typeface="Microsoft Sans Serif"/>
                        </a:rPr>
                        <a:t>21</a:t>
                      </a:r>
                      <a:endParaRPr sz="800">
                        <a:latin typeface="Microsoft Sans Serif"/>
                        <a:cs typeface="Microsoft Sans Serif"/>
                      </a:endParaRPr>
                    </a:p>
                  </a:txBody>
                  <a:tcPr marL="0" marR="0" marT="88900" marB="0"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R="193675" algn="ctr">
                        <a:lnSpc>
                          <a:spcPct val="100000"/>
                        </a:lnSpc>
                        <a:spcBef>
                          <a:spcPts val="440"/>
                        </a:spcBef>
                      </a:pPr>
                      <a:r>
                        <a:rPr sz="600" spc="-10" dirty="0">
                          <a:latin typeface="Microsoft Sans Serif"/>
                          <a:cs typeface="Microsoft Sans Serif"/>
                        </a:rPr>
                        <a:t>Relé </a:t>
                      </a:r>
                      <a:r>
                        <a:rPr sz="600" spc="20" dirty="0">
                          <a:latin typeface="Microsoft Sans Serif"/>
                          <a:cs typeface="Microsoft Sans Serif"/>
                        </a:rPr>
                        <a:t>de</a:t>
                      </a:r>
                      <a:r>
                        <a:rPr sz="600" spc="-10" dirty="0"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sz="600" spc="10" dirty="0">
                          <a:latin typeface="Microsoft Sans Serif"/>
                          <a:cs typeface="Microsoft Sans Serif"/>
                        </a:rPr>
                        <a:t>distancia:</a:t>
                      </a:r>
                      <a:r>
                        <a:rPr sz="600" spc="-10" dirty="0"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sz="600" spc="20" dirty="0">
                          <a:latin typeface="Microsoft Sans Serif"/>
                          <a:cs typeface="Microsoft Sans Serif"/>
                        </a:rPr>
                        <a:t>respaldo</a:t>
                      </a:r>
                      <a:r>
                        <a:rPr sz="600" spc="-10" dirty="0"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sz="600" spc="20" dirty="0">
                          <a:latin typeface="Microsoft Sans Serif"/>
                          <a:cs typeface="Microsoft Sans Serif"/>
                        </a:rPr>
                        <a:t>para</a:t>
                      </a:r>
                      <a:r>
                        <a:rPr sz="600" spc="-10" dirty="0"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sz="600" spc="10" dirty="0">
                          <a:latin typeface="Microsoft Sans Serif"/>
                          <a:cs typeface="Microsoft Sans Serif"/>
                        </a:rPr>
                        <a:t>el</a:t>
                      </a:r>
                      <a:r>
                        <a:rPr sz="600" spc="-10" dirty="0"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sz="600" spc="15" dirty="0">
                          <a:latin typeface="Microsoft Sans Serif"/>
                          <a:cs typeface="Microsoft Sans Serif"/>
                        </a:rPr>
                        <a:t>sistema</a:t>
                      </a:r>
                      <a:r>
                        <a:rPr sz="600" spc="-10" dirty="0"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sz="600" spc="5" dirty="0">
                          <a:latin typeface="Microsoft Sans Serif"/>
                          <a:cs typeface="Microsoft Sans Serif"/>
                        </a:rPr>
                        <a:t>y</a:t>
                      </a:r>
                      <a:endParaRPr sz="600">
                        <a:latin typeface="Microsoft Sans Serif"/>
                        <a:cs typeface="Microsoft Sans Serif"/>
                      </a:endParaRPr>
                    </a:p>
                    <a:p>
                      <a:pPr marR="187325" algn="ctr">
                        <a:lnSpc>
                          <a:spcPct val="100000"/>
                        </a:lnSpc>
                        <a:spcBef>
                          <a:spcPts val="305"/>
                        </a:spcBef>
                      </a:pPr>
                      <a:r>
                        <a:rPr sz="500" spc="-5" dirty="0">
                          <a:latin typeface="Microsoft Sans Serif"/>
                          <a:cs typeface="Microsoft Sans Serif"/>
                        </a:rPr>
                        <a:t>Fallas</a:t>
                      </a:r>
                      <a:r>
                        <a:rPr sz="500" spc="-15" dirty="0"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sz="500" spc="15" dirty="0">
                          <a:latin typeface="Microsoft Sans Serif"/>
                          <a:cs typeface="Microsoft Sans Serif"/>
                        </a:rPr>
                        <a:t>de</a:t>
                      </a:r>
                      <a:r>
                        <a:rPr sz="500" spc="-10" dirty="0"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sz="500" spc="5" dirty="0">
                          <a:latin typeface="Microsoft Sans Serif"/>
                          <a:cs typeface="Microsoft Sans Serif"/>
                        </a:rPr>
                        <a:t>fase</a:t>
                      </a:r>
                      <a:r>
                        <a:rPr sz="500" spc="-10" dirty="0"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sz="500" spc="15" dirty="0">
                          <a:latin typeface="Microsoft Sans Serif"/>
                          <a:cs typeface="Microsoft Sans Serif"/>
                        </a:rPr>
                        <a:t>de</a:t>
                      </a:r>
                      <a:r>
                        <a:rPr sz="500" spc="-10" dirty="0"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sz="500" spc="10" dirty="0">
                          <a:latin typeface="Microsoft Sans Serif"/>
                          <a:cs typeface="Microsoft Sans Serif"/>
                        </a:rPr>
                        <a:t>zona</a:t>
                      </a:r>
                      <a:r>
                        <a:rPr sz="500" spc="-15" dirty="0"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sz="500" spc="15" dirty="0">
                          <a:latin typeface="Microsoft Sans Serif"/>
                          <a:cs typeface="Microsoft Sans Serif"/>
                        </a:rPr>
                        <a:t>del</a:t>
                      </a:r>
                      <a:r>
                        <a:rPr sz="500" spc="-10" dirty="0"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sz="500" spc="20" dirty="0">
                          <a:latin typeface="Microsoft Sans Serif"/>
                          <a:cs typeface="Microsoft Sans Serif"/>
                        </a:rPr>
                        <a:t>generador</a:t>
                      </a:r>
                      <a:endParaRPr sz="500">
                        <a:latin typeface="Microsoft Sans Serif"/>
                        <a:cs typeface="Microsoft Sans Serif"/>
                      </a:endParaRPr>
                    </a:p>
                  </a:txBody>
                  <a:tcPr marL="0" marR="0" marT="55880" marB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15240" algn="ctr">
                        <a:lnSpc>
                          <a:spcPct val="100000"/>
                        </a:lnSpc>
                        <a:spcBef>
                          <a:spcPts val="240"/>
                        </a:spcBef>
                      </a:pPr>
                      <a:r>
                        <a:rPr sz="800" spc="5" dirty="0">
                          <a:latin typeface="Microsoft Sans Serif"/>
                          <a:cs typeface="Microsoft Sans Serif"/>
                        </a:rPr>
                        <a:t>2.4</a:t>
                      </a:r>
                      <a:endParaRPr sz="800">
                        <a:latin typeface="Microsoft Sans Serif"/>
                        <a:cs typeface="Microsoft Sans Serif"/>
                      </a:endParaRPr>
                    </a:p>
                  </a:txBody>
                  <a:tcPr marL="0" marR="0" marT="30480" marB="0">
                    <a:lnL w="6350">
                      <a:solidFill>
                        <a:srgbClr val="000000"/>
                      </a:solidFill>
                      <a:prstDash val="solid"/>
                    </a:lnL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</a:tr>
              <a:tr h="315467">
                <a:tc>
                  <a:txBody>
                    <a:bodyPr/>
                    <a:lstStyle/>
                    <a:p>
                      <a:pPr marL="21590" algn="ctr">
                        <a:lnSpc>
                          <a:spcPct val="100000"/>
                        </a:lnSpc>
                        <a:spcBef>
                          <a:spcPts val="710"/>
                        </a:spcBef>
                      </a:pPr>
                      <a:r>
                        <a:rPr sz="800" spc="10" dirty="0">
                          <a:latin typeface="Microsoft Sans Serif"/>
                          <a:cs typeface="Microsoft Sans Serif"/>
                        </a:rPr>
                        <a:t>24</a:t>
                      </a:r>
                      <a:endParaRPr sz="800">
                        <a:latin typeface="Microsoft Sans Serif"/>
                        <a:cs typeface="Microsoft Sans Serif"/>
                      </a:endParaRPr>
                    </a:p>
                  </a:txBody>
                  <a:tcPr marL="0" marR="0" marT="90170" marB="0"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419100" marR="554355" indent="-12700">
                        <a:lnSpc>
                          <a:spcPct val="154000"/>
                        </a:lnSpc>
                        <a:spcBef>
                          <a:spcPts val="220"/>
                        </a:spcBef>
                      </a:pPr>
                      <a:r>
                        <a:rPr sz="500" spc="10" dirty="0">
                          <a:latin typeface="Microsoft Sans Serif"/>
                          <a:cs typeface="Microsoft Sans Serif"/>
                        </a:rPr>
                        <a:t>Protección</a:t>
                      </a:r>
                      <a:r>
                        <a:rPr sz="500" spc="-15" dirty="0"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sz="500" spc="15" dirty="0">
                          <a:latin typeface="Microsoft Sans Serif"/>
                          <a:cs typeface="Microsoft Sans Serif"/>
                        </a:rPr>
                        <a:t>de</a:t>
                      </a:r>
                      <a:r>
                        <a:rPr sz="500" spc="-10" dirty="0"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sz="500" spc="15" dirty="0">
                          <a:latin typeface="Microsoft Sans Serif"/>
                          <a:cs typeface="Microsoft Sans Serif"/>
                        </a:rPr>
                        <a:t>voltios/hercios</a:t>
                      </a:r>
                      <a:r>
                        <a:rPr sz="500" spc="-15" dirty="0"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sz="500" spc="15" dirty="0">
                          <a:latin typeface="Microsoft Sans Serif"/>
                          <a:cs typeface="Microsoft Sans Serif"/>
                        </a:rPr>
                        <a:t>para </a:t>
                      </a:r>
                      <a:r>
                        <a:rPr sz="500" spc="-114" dirty="0"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sz="500" spc="10" dirty="0">
                          <a:latin typeface="Microsoft Sans Serif"/>
                          <a:cs typeface="Microsoft Sans Serif"/>
                        </a:rPr>
                        <a:t>sobreexcitación</a:t>
                      </a:r>
                      <a:r>
                        <a:rPr sz="500" spc="-10" dirty="0"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sz="500" spc="15" dirty="0">
                          <a:latin typeface="Microsoft Sans Serif"/>
                          <a:cs typeface="Microsoft Sans Serif"/>
                        </a:rPr>
                        <a:t>del</a:t>
                      </a:r>
                      <a:r>
                        <a:rPr sz="500" spc="-5" dirty="0"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sz="500" spc="20" dirty="0">
                          <a:latin typeface="Microsoft Sans Serif"/>
                          <a:cs typeface="Microsoft Sans Serif"/>
                        </a:rPr>
                        <a:t>generador</a:t>
                      </a:r>
                      <a:endParaRPr sz="500">
                        <a:latin typeface="Microsoft Sans Serif"/>
                        <a:cs typeface="Microsoft Sans Serif"/>
                      </a:endParaRPr>
                    </a:p>
                  </a:txBody>
                  <a:tcPr marL="0" marR="0" marT="27940" marB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15240" algn="ctr">
                        <a:lnSpc>
                          <a:spcPct val="100000"/>
                        </a:lnSpc>
                        <a:spcBef>
                          <a:spcPts val="244"/>
                        </a:spcBef>
                      </a:pPr>
                      <a:r>
                        <a:rPr sz="800" spc="5" dirty="0">
                          <a:latin typeface="Microsoft Sans Serif"/>
                          <a:cs typeface="Microsoft Sans Serif"/>
                        </a:rPr>
                        <a:t>3.2</a:t>
                      </a:r>
                      <a:endParaRPr sz="800">
                        <a:latin typeface="Microsoft Sans Serif"/>
                        <a:cs typeface="Microsoft Sans Serif"/>
                      </a:endParaRPr>
                    </a:p>
                  </a:txBody>
                  <a:tcPr marL="0" marR="0" marT="31114" marB="0">
                    <a:lnL w="6350">
                      <a:solidFill>
                        <a:srgbClr val="000000"/>
                      </a:solidFill>
                      <a:prstDash val="solid"/>
                    </a:lnL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</a:tr>
              <a:tr h="313943">
                <a:tc>
                  <a:txBody>
                    <a:bodyPr/>
                    <a:lstStyle/>
                    <a:p>
                      <a:pPr marL="24130" algn="ctr">
                        <a:lnSpc>
                          <a:spcPct val="100000"/>
                        </a:lnSpc>
                        <a:spcBef>
                          <a:spcPts val="700"/>
                        </a:spcBef>
                      </a:pPr>
                      <a:r>
                        <a:rPr sz="800" dirty="0">
                          <a:latin typeface="Microsoft Sans Serif"/>
                          <a:cs typeface="Microsoft Sans Serif"/>
                        </a:rPr>
                        <a:t>27TN</a:t>
                      </a:r>
                      <a:endParaRPr sz="800">
                        <a:latin typeface="Microsoft Sans Serif"/>
                        <a:cs typeface="Microsoft Sans Serif"/>
                      </a:endParaRPr>
                    </a:p>
                  </a:txBody>
                  <a:tcPr marL="0" marR="0" marT="88900" marB="0"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R="151765" algn="ctr">
                        <a:lnSpc>
                          <a:spcPct val="100000"/>
                        </a:lnSpc>
                        <a:spcBef>
                          <a:spcPts val="540"/>
                        </a:spcBef>
                      </a:pPr>
                      <a:r>
                        <a:rPr sz="500" spc="5" dirty="0">
                          <a:latin typeface="Microsoft Sans Serif"/>
                          <a:cs typeface="Microsoft Sans Serif"/>
                        </a:rPr>
                        <a:t>100</a:t>
                      </a:r>
                      <a:r>
                        <a:rPr sz="500" spc="-15" dirty="0"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sz="500" spc="30" dirty="0">
                          <a:latin typeface="Microsoft Sans Serif"/>
                          <a:cs typeface="Microsoft Sans Serif"/>
                        </a:rPr>
                        <a:t>por</a:t>
                      </a:r>
                      <a:r>
                        <a:rPr sz="500" spc="-10" dirty="0"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sz="500" spc="15" dirty="0">
                          <a:latin typeface="Microsoft Sans Serif"/>
                          <a:cs typeface="Microsoft Sans Serif"/>
                        </a:rPr>
                        <a:t>ciento</a:t>
                      </a:r>
                      <a:r>
                        <a:rPr sz="500" spc="-10" dirty="0"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sz="500" spc="15" dirty="0">
                          <a:latin typeface="Microsoft Sans Serif"/>
                          <a:cs typeface="Microsoft Sans Serif"/>
                        </a:rPr>
                        <a:t>de</a:t>
                      </a:r>
                      <a:r>
                        <a:rPr sz="500" spc="-10" dirty="0"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sz="500" spc="20" dirty="0">
                          <a:latin typeface="Microsoft Sans Serif"/>
                          <a:cs typeface="Microsoft Sans Serif"/>
                        </a:rPr>
                        <a:t>tierra</a:t>
                      </a:r>
                      <a:r>
                        <a:rPr sz="500" spc="-10" dirty="0"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sz="500" spc="15" dirty="0">
                          <a:latin typeface="Microsoft Sans Serif"/>
                          <a:cs typeface="Microsoft Sans Serif"/>
                        </a:rPr>
                        <a:t>del</a:t>
                      </a:r>
                      <a:r>
                        <a:rPr sz="500" spc="-10" dirty="0"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sz="500" spc="20" dirty="0">
                          <a:latin typeface="Microsoft Sans Serif"/>
                          <a:cs typeface="Microsoft Sans Serif"/>
                        </a:rPr>
                        <a:t>estator</a:t>
                      </a:r>
                      <a:endParaRPr sz="500">
                        <a:latin typeface="Microsoft Sans Serif"/>
                        <a:cs typeface="Microsoft Sans Serif"/>
                      </a:endParaRPr>
                    </a:p>
                    <a:p>
                      <a:pPr marR="126364" algn="ctr">
                        <a:lnSpc>
                          <a:spcPct val="100000"/>
                        </a:lnSpc>
                        <a:spcBef>
                          <a:spcPts val="375"/>
                        </a:spcBef>
                      </a:pPr>
                      <a:r>
                        <a:rPr sz="450" spc="10" dirty="0">
                          <a:latin typeface="Microsoft Sans Serif"/>
                          <a:cs typeface="Microsoft Sans Serif"/>
                        </a:rPr>
                        <a:t>Protección</a:t>
                      </a:r>
                      <a:r>
                        <a:rPr sz="450" spc="-20" dirty="0"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sz="450" spc="15" dirty="0">
                          <a:latin typeface="Microsoft Sans Serif"/>
                          <a:cs typeface="Microsoft Sans Serif"/>
                        </a:rPr>
                        <a:t>contra</a:t>
                      </a:r>
                      <a:r>
                        <a:rPr sz="450" spc="-15" dirty="0"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sz="450" spc="5" dirty="0">
                          <a:latin typeface="Microsoft Sans Serif"/>
                          <a:cs typeface="Microsoft Sans Serif"/>
                        </a:rPr>
                        <a:t>fallas</a:t>
                      </a:r>
                      <a:endParaRPr sz="450">
                        <a:latin typeface="Microsoft Sans Serif"/>
                        <a:cs typeface="Microsoft Sans Serif"/>
                      </a:endParaRPr>
                    </a:p>
                  </a:txBody>
                  <a:tcPr marL="0" marR="0" marT="68580" marB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15240" algn="ctr">
                        <a:lnSpc>
                          <a:spcPct val="100000"/>
                        </a:lnSpc>
                        <a:spcBef>
                          <a:spcPts val="240"/>
                        </a:spcBef>
                      </a:pPr>
                      <a:r>
                        <a:rPr sz="800" spc="5" dirty="0">
                          <a:latin typeface="Microsoft Sans Serif"/>
                          <a:cs typeface="Microsoft Sans Serif"/>
                        </a:rPr>
                        <a:t>2.2</a:t>
                      </a:r>
                      <a:endParaRPr sz="800">
                        <a:latin typeface="Microsoft Sans Serif"/>
                        <a:cs typeface="Microsoft Sans Serif"/>
                      </a:endParaRPr>
                    </a:p>
                  </a:txBody>
                  <a:tcPr marL="0" marR="0" marT="30480" marB="0">
                    <a:lnL w="6350">
                      <a:solidFill>
                        <a:srgbClr val="000000"/>
                      </a:solidFill>
                      <a:prstDash val="solid"/>
                    </a:lnL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</a:tr>
              <a:tr h="315468">
                <a:tc>
                  <a:txBody>
                    <a:bodyPr/>
                    <a:lstStyle/>
                    <a:p>
                      <a:pPr marL="21590" algn="ctr">
                        <a:lnSpc>
                          <a:spcPct val="100000"/>
                        </a:lnSpc>
                        <a:spcBef>
                          <a:spcPts val="710"/>
                        </a:spcBef>
                      </a:pPr>
                      <a:r>
                        <a:rPr sz="800" spc="10" dirty="0">
                          <a:latin typeface="Microsoft Sans Serif"/>
                          <a:cs typeface="Microsoft Sans Serif"/>
                        </a:rPr>
                        <a:t>32</a:t>
                      </a:r>
                      <a:endParaRPr sz="800">
                        <a:latin typeface="Microsoft Sans Serif"/>
                        <a:cs typeface="Microsoft Sans Serif"/>
                      </a:endParaRPr>
                    </a:p>
                  </a:txBody>
                  <a:tcPr marL="0" marR="0" marT="90170" marB="0"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R="144780" algn="ctr">
                        <a:lnSpc>
                          <a:spcPct val="100000"/>
                        </a:lnSpc>
                        <a:spcBef>
                          <a:spcPts val="340"/>
                        </a:spcBef>
                      </a:pPr>
                      <a:r>
                        <a:rPr sz="700" spc="-10" dirty="0">
                          <a:latin typeface="Microsoft Sans Serif"/>
                          <a:cs typeface="Microsoft Sans Serif"/>
                        </a:rPr>
                        <a:t>Relé </a:t>
                      </a:r>
                      <a:r>
                        <a:rPr sz="700" spc="20" dirty="0">
                          <a:latin typeface="Microsoft Sans Serif"/>
                          <a:cs typeface="Microsoft Sans Serif"/>
                        </a:rPr>
                        <a:t>de</a:t>
                      </a:r>
                      <a:r>
                        <a:rPr sz="700" spc="-5" dirty="0"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sz="700" spc="20" dirty="0">
                          <a:latin typeface="Microsoft Sans Serif"/>
                          <a:cs typeface="Microsoft Sans Serif"/>
                        </a:rPr>
                        <a:t>potencia</a:t>
                      </a:r>
                      <a:r>
                        <a:rPr sz="700" spc="-5" dirty="0"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sz="700" spc="10" dirty="0">
                          <a:latin typeface="Microsoft Sans Serif"/>
                          <a:cs typeface="Microsoft Sans Serif"/>
                        </a:rPr>
                        <a:t>inversa:</a:t>
                      </a:r>
                      <a:r>
                        <a:rPr sz="700" spc="-5" dirty="0"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sz="700" spc="40" dirty="0">
                          <a:latin typeface="Microsoft Sans Serif"/>
                          <a:cs typeface="Microsoft Sans Serif"/>
                        </a:rPr>
                        <a:t>antimotor</a:t>
                      </a:r>
                      <a:endParaRPr sz="700">
                        <a:latin typeface="Microsoft Sans Serif"/>
                        <a:cs typeface="Microsoft Sans Serif"/>
                      </a:endParaRPr>
                    </a:p>
                    <a:p>
                      <a:pPr marR="109220" algn="ctr">
                        <a:lnSpc>
                          <a:spcPct val="100000"/>
                        </a:lnSpc>
                        <a:spcBef>
                          <a:spcPts val="135"/>
                        </a:spcBef>
                      </a:pPr>
                      <a:r>
                        <a:rPr sz="650" spc="15" dirty="0">
                          <a:latin typeface="Microsoft Sans Serif"/>
                          <a:cs typeface="Microsoft Sans Serif"/>
                        </a:rPr>
                        <a:t>Proteccion</a:t>
                      </a:r>
                      <a:endParaRPr sz="650">
                        <a:latin typeface="Microsoft Sans Serif"/>
                        <a:cs typeface="Microsoft Sans Serif"/>
                      </a:endParaRPr>
                    </a:p>
                  </a:txBody>
                  <a:tcPr marL="0" marR="0" marT="43180" marB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15240" algn="ctr">
                        <a:lnSpc>
                          <a:spcPct val="100000"/>
                        </a:lnSpc>
                        <a:spcBef>
                          <a:spcPts val="240"/>
                        </a:spcBef>
                      </a:pPr>
                      <a:r>
                        <a:rPr sz="800" spc="5" dirty="0">
                          <a:latin typeface="Microsoft Sans Serif"/>
                          <a:cs typeface="Microsoft Sans Serif"/>
                        </a:rPr>
                        <a:t>3.5</a:t>
                      </a:r>
                      <a:endParaRPr sz="800">
                        <a:latin typeface="Microsoft Sans Serif"/>
                        <a:cs typeface="Microsoft Sans Serif"/>
                      </a:endParaRPr>
                    </a:p>
                  </a:txBody>
                  <a:tcPr marL="0" marR="0" marT="30480" marB="0">
                    <a:lnL w="6350">
                      <a:solidFill>
                        <a:srgbClr val="000000"/>
                      </a:solidFill>
                      <a:prstDash val="solid"/>
                    </a:lnL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</a:tr>
              <a:tr h="199644">
                <a:tc>
                  <a:txBody>
                    <a:bodyPr/>
                    <a:lstStyle/>
                    <a:p>
                      <a:pPr marL="21590" algn="ctr">
                        <a:lnSpc>
                          <a:spcPct val="100000"/>
                        </a:lnSpc>
                        <a:spcBef>
                          <a:spcPts val="244"/>
                        </a:spcBef>
                      </a:pPr>
                      <a:r>
                        <a:rPr sz="800" spc="10" dirty="0">
                          <a:latin typeface="Microsoft Sans Serif"/>
                          <a:cs typeface="Microsoft Sans Serif"/>
                        </a:rPr>
                        <a:t>40</a:t>
                      </a:r>
                      <a:endParaRPr sz="800">
                        <a:latin typeface="Microsoft Sans Serif"/>
                        <a:cs typeface="Microsoft Sans Serif"/>
                      </a:endParaRPr>
                    </a:p>
                  </a:txBody>
                  <a:tcPr marL="0" marR="0" marT="31114" marB="0"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  <a:spcBef>
                          <a:spcPts val="15"/>
                        </a:spcBef>
                      </a:pPr>
                      <a:endParaRPr sz="500">
                        <a:latin typeface="Times New Roman"/>
                        <a:cs typeface="Times New Roman"/>
                      </a:endParaRPr>
                    </a:p>
                    <a:p>
                      <a:pPr marL="438784">
                        <a:lnSpc>
                          <a:spcPct val="100000"/>
                        </a:lnSpc>
                        <a:spcBef>
                          <a:spcPts val="5"/>
                        </a:spcBef>
                      </a:pPr>
                      <a:r>
                        <a:rPr sz="450" spc="10" dirty="0">
                          <a:latin typeface="Microsoft Sans Serif"/>
                          <a:cs typeface="Microsoft Sans Serif"/>
                        </a:rPr>
                        <a:t>Protección</a:t>
                      </a:r>
                      <a:r>
                        <a:rPr sz="450" spc="-10" dirty="0"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sz="450" spc="15" dirty="0">
                          <a:latin typeface="Microsoft Sans Serif"/>
                          <a:cs typeface="Microsoft Sans Serif"/>
                        </a:rPr>
                        <a:t>contra</a:t>
                      </a:r>
                      <a:r>
                        <a:rPr sz="450" spc="-10" dirty="0"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sz="450" spc="15" dirty="0">
                          <a:latin typeface="Microsoft Sans Serif"/>
                          <a:cs typeface="Microsoft Sans Serif"/>
                        </a:rPr>
                        <a:t>pérdida</a:t>
                      </a:r>
                      <a:r>
                        <a:rPr sz="450" spc="-5" dirty="0"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sz="450" spc="15" dirty="0">
                          <a:latin typeface="Microsoft Sans Serif"/>
                          <a:cs typeface="Microsoft Sans Serif"/>
                        </a:rPr>
                        <a:t>de</a:t>
                      </a:r>
                      <a:r>
                        <a:rPr sz="450" spc="-10" dirty="0"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sz="450" spc="15" dirty="0">
                          <a:latin typeface="Microsoft Sans Serif"/>
                          <a:cs typeface="Microsoft Sans Serif"/>
                        </a:rPr>
                        <a:t>campo</a:t>
                      </a:r>
                      <a:endParaRPr sz="450">
                        <a:latin typeface="Microsoft Sans Serif"/>
                        <a:cs typeface="Microsoft Sans Serif"/>
                      </a:endParaRPr>
                    </a:p>
                  </a:txBody>
                  <a:tcPr marL="0" marR="0" marT="1905" marB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15240" algn="ctr">
                        <a:lnSpc>
                          <a:spcPct val="100000"/>
                        </a:lnSpc>
                        <a:spcBef>
                          <a:spcPts val="244"/>
                        </a:spcBef>
                      </a:pPr>
                      <a:r>
                        <a:rPr sz="800" spc="5" dirty="0">
                          <a:latin typeface="Microsoft Sans Serif"/>
                          <a:cs typeface="Microsoft Sans Serif"/>
                        </a:rPr>
                        <a:t>3.3</a:t>
                      </a:r>
                      <a:endParaRPr sz="800">
                        <a:latin typeface="Microsoft Sans Serif"/>
                        <a:cs typeface="Microsoft Sans Serif"/>
                      </a:endParaRPr>
                    </a:p>
                  </a:txBody>
                  <a:tcPr marL="0" marR="0" marT="31114" marB="0">
                    <a:lnL w="6350">
                      <a:solidFill>
                        <a:srgbClr val="000000"/>
                      </a:solidFill>
                      <a:prstDash val="solid"/>
                    </a:lnL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</a:tr>
              <a:tr h="313943">
                <a:tc>
                  <a:txBody>
                    <a:bodyPr/>
                    <a:lstStyle/>
                    <a:p>
                      <a:pPr marL="21590" algn="ctr">
                        <a:lnSpc>
                          <a:spcPct val="100000"/>
                        </a:lnSpc>
                        <a:spcBef>
                          <a:spcPts val="685"/>
                        </a:spcBef>
                      </a:pPr>
                      <a:r>
                        <a:rPr sz="800" spc="10" dirty="0">
                          <a:latin typeface="Microsoft Sans Serif"/>
                          <a:cs typeface="Microsoft Sans Serif"/>
                        </a:rPr>
                        <a:t>46</a:t>
                      </a:r>
                      <a:endParaRPr sz="800">
                        <a:latin typeface="Microsoft Sans Serif"/>
                        <a:cs typeface="Microsoft Sans Serif"/>
                      </a:endParaRPr>
                    </a:p>
                  </a:txBody>
                  <a:tcPr marL="0" marR="0" marT="86995" marB="0"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365760" marR="307340" indent="-219710">
                        <a:lnSpc>
                          <a:spcPct val="126600"/>
                        </a:lnSpc>
                        <a:spcBef>
                          <a:spcPts val="240"/>
                        </a:spcBef>
                      </a:pPr>
                      <a:r>
                        <a:rPr sz="600" spc="15" dirty="0">
                          <a:latin typeface="Microsoft Sans Serif"/>
                          <a:cs typeface="Microsoft Sans Serif"/>
                        </a:rPr>
                        <a:t>Desequilibrio</a:t>
                      </a:r>
                      <a:r>
                        <a:rPr sz="600" dirty="0"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sz="600" spc="15" dirty="0">
                          <a:latin typeface="Microsoft Sans Serif"/>
                          <a:cs typeface="Microsoft Sans Serif"/>
                        </a:rPr>
                        <a:t>actual</a:t>
                      </a:r>
                      <a:r>
                        <a:rPr sz="600" dirty="0"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sz="600" spc="20" dirty="0">
                          <a:latin typeface="Microsoft Sans Serif"/>
                          <a:cs typeface="Microsoft Sans Serif"/>
                        </a:rPr>
                        <a:t>de</a:t>
                      </a:r>
                      <a:r>
                        <a:rPr sz="600" spc="5" dirty="0">
                          <a:latin typeface="Microsoft Sans Serif"/>
                          <a:cs typeface="Microsoft Sans Serif"/>
                        </a:rPr>
                        <a:t> secuencia</a:t>
                      </a:r>
                      <a:r>
                        <a:rPr sz="600" dirty="0"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sz="600" spc="15" dirty="0">
                          <a:latin typeface="Microsoft Sans Serif"/>
                          <a:cs typeface="Microsoft Sans Serif"/>
                        </a:rPr>
                        <a:t>negativa </a:t>
                      </a:r>
                      <a:r>
                        <a:rPr sz="600" spc="-140" dirty="0"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sz="600" spc="15" dirty="0">
                          <a:latin typeface="Microsoft Sans Serif"/>
                          <a:cs typeface="Microsoft Sans Serif"/>
                        </a:rPr>
                        <a:t>Protección</a:t>
                      </a:r>
                      <a:r>
                        <a:rPr sz="600" spc="-10" dirty="0"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sz="600" spc="20" dirty="0">
                          <a:latin typeface="Microsoft Sans Serif"/>
                          <a:cs typeface="Microsoft Sans Serif"/>
                        </a:rPr>
                        <a:t>para</a:t>
                      </a:r>
                      <a:r>
                        <a:rPr sz="600" spc="-10" dirty="0"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sz="600" spc="10" dirty="0">
                          <a:latin typeface="Microsoft Sans Serif"/>
                          <a:cs typeface="Microsoft Sans Serif"/>
                        </a:rPr>
                        <a:t>el</a:t>
                      </a:r>
                      <a:r>
                        <a:rPr sz="600" spc="-10" dirty="0"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sz="600" spc="25" dirty="0">
                          <a:latin typeface="Microsoft Sans Serif"/>
                          <a:cs typeface="Microsoft Sans Serif"/>
                        </a:rPr>
                        <a:t>generador</a:t>
                      </a:r>
                      <a:endParaRPr sz="600">
                        <a:latin typeface="Microsoft Sans Serif"/>
                        <a:cs typeface="Microsoft Sans Serif"/>
                      </a:endParaRPr>
                    </a:p>
                  </a:txBody>
                  <a:tcPr marL="0" marR="0" marT="30480" marB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15240" algn="ctr">
                        <a:lnSpc>
                          <a:spcPct val="100000"/>
                        </a:lnSpc>
                        <a:spcBef>
                          <a:spcPts val="229"/>
                        </a:spcBef>
                      </a:pPr>
                      <a:r>
                        <a:rPr sz="800" spc="5" dirty="0">
                          <a:latin typeface="Microsoft Sans Serif"/>
                          <a:cs typeface="Microsoft Sans Serif"/>
                        </a:rPr>
                        <a:t>3.4</a:t>
                      </a:r>
                      <a:endParaRPr sz="800">
                        <a:latin typeface="Microsoft Sans Serif"/>
                        <a:cs typeface="Microsoft Sans Serif"/>
                      </a:endParaRPr>
                    </a:p>
                  </a:txBody>
                  <a:tcPr marL="0" marR="0" marT="29209" marB="0">
                    <a:lnL w="6350">
                      <a:solidFill>
                        <a:srgbClr val="000000"/>
                      </a:solidFill>
                      <a:prstDash val="solid"/>
                    </a:lnL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</a:tr>
              <a:tr h="198120">
                <a:tc>
                  <a:txBody>
                    <a:bodyPr/>
                    <a:lstStyle/>
                    <a:p>
                      <a:pPr marL="21590" algn="ctr">
                        <a:lnSpc>
                          <a:spcPct val="100000"/>
                        </a:lnSpc>
                        <a:spcBef>
                          <a:spcPts val="229"/>
                        </a:spcBef>
                      </a:pPr>
                      <a:r>
                        <a:rPr sz="800" spc="10" dirty="0">
                          <a:latin typeface="Microsoft Sans Serif"/>
                          <a:cs typeface="Microsoft Sans Serif"/>
                        </a:rPr>
                        <a:t>49</a:t>
                      </a:r>
                      <a:endParaRPr sz="800">
                        <a:latin typeface="Microsoft Sans Serif"/>
                        <a:cs typeface="Microsoft Sans Serif"/>
                      </a:endParaRPr>
                    </a:p>
                  </a:txBody>
                  <a:tcPr marL="0" marR="0" marT="29209" marB="0"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409575">
                        <a:lnSpc>
                          <a:spcPct val="100000"/>
                        </a:lnSpc>
                        <a:spcBef>
                          <a:spcPts val="480"/>
                        </a:spcBef>
                      </a:pPr>
                      <a:r>
                        <a:rPr sz="550" spc="10" dirty="0">
                          <a:latin typeface="Microsoft Sans Serif"/>
                          <a:cs typeface="Microsoft Sans Serif"/>
                        </a:rPr>
                        <a:t>Protección</a:t>
                      </a:r>
                      <a:r>
                        <a:rPr sz="550" spc="-10" dirty="0"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sz="550" spc="20" dirty="0">
                          <a:latin typeface="Microsoft Sans Serif"/>
                          <a:cs typeface="Microsoft Sans Serif"/>
                        </a:rPr>
                        <a:t>térmica</a:t>
                      </a:r>
                      <a:r>
                        <a:rPr sz="550" spc="-10" dirty="0"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sz="550" spc="15" dirty="0">
                          <a:latin typeface="Microsoft Sans Serif"/>
                          <a:cs typeface="Microsoft Sans Serif"/>
                        </a:rPr>
                        <a:t>del</a:t>
                      </a:r>
                      <a:r>
                        <a:rPr sz="550" spc="-5" dirty="0"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sz="550" spc="20" dirty="0">
                          <a:latin typeface="Microsoft Sans Serif"/>
                          <a:cs typeface="Microsoft Sans Serif"/>
                        </a:rPr>
                        <a:t>estator</a:t>
                      </a:r>
                      <a:endParaRPr sz="550">
                        <a:latin typeface="Microsoft Sans Serif"/>
                        <a:cs typeface="Microsoft Sans Serif"/>
                      </a:endParaRPr>
                    </a:p>
                  </a:txBody>
                  <a:tcPr marL="0" marR="0" marT="60960" marB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000000"/>
                      </a:solidFill>
                      <a:prstDash val="solid"/>
                    </a:lnL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</a:tr>
              <a:tr h="199644">
                <a:tc>
                  <a:txBody>
                    <a:bodyPr/>
                    <a:lstStyle/>
                    <a:p>
                      <a:pPr marL="22225" algn="ctr">
                        <a:lnSpc>
                          <a:spcPct val="100000"/>
                        </a:lnSpc>
                        <a:spcBef>
                          <a:spcPts val="240"/>
                        </a:spcBef>
                      </a:pPr>
                      <a:r>
                        <a:rPr sz="800" spc="-5" dirty="0">
                          <a:latin typeface="Microsoft Sans Serif"/>
                          <a:cs typeface="Microsoft Sans Serif"/>
                        </a:rPr>
                        <a:t>51G</a:t>
                      </a:r>
                      <a:endParaRPr sz="800">
                        <a:latin typeface="Microsoft Sans Serif"/>
                        <a:cs typeface="Microsoft Sans Serif"/>
                      </a:endParaRPr>
                    </a:p>
                  </a:txBody>
                  <a:tcPr marL="0" marR="0" marT="30480" marB="0"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267970">
                        <a:lnSpc>
                          <a:spcPct val="100000"/>
                        </a:lnSpc>
                        <a:spcBef>
                          <a:spcPts val="540"/>
                        </a:spcBef>
                      </a:pPr>
                      <a:r>
                        <a:rPr sz="500" spc="-10" dirty="0">
                          <a:latin typeface="Microsoft Sans Serif"/>
                          <a:cs typeface="Microsoft Sans Serif"/>
                        </a:rPr>
                        <a:t>Relé</a:t>
                      </a:r>
                      <a:r>
                        <a:rPr sz="500" spc="-5" dirty="0"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sz="500" spc="15" dirty="0">
                          <a:latin typeface="Microsoft Sans Serif"/>
                          <a:cs typeface="Microsoft Sans Serif"/>
                        </a:rPr>
                        <a:t>de</a:t>
                      </a:r>
                      <a:r>
                        <a:rPr sz="500" dirty="0"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sz="500" spc="20" dirty="0">
                          <a:latin typeface="Microsoft Sans Serif"/>
                          <a:cs typeface="Microsoft Sans Serif"/>
                        </a:rPr>
                        <a:t>tierra</a:t>
                      </a:r>
                      <a:r>
                        <a:rPr sz="500" dirty="0"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sz="500" spc="15" dirty="0">
                          <a:latin typeface="Microsoft Sans Serif"/>
                          <a:cs typeface="Microsoft Sans Serif"/>
                        </a:rPr>
                        <a:t>de</a:t>
                      </a:r>
                      <a:r>
                        <a:rPr sz="500" dirty="0"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sz="500" spc="15" dirty="0">
                          <a:latin typeface="Microsoft Sans Serif"/>
                          <a:cs typeface="Microsoft Sans Serif"/>
                        </a:rPr>
                        <a:t>sobrecorriente</a:t>
                      </a:r>
                      <a:r>
                        <a:rPr sz="500" spc="-5" dirty="0"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sz="500" spc="15" dirty="0">
                          <a:latin typeface="Microsoft Sans Serif"/>
                          <a:cs typeface="Microsoft Sans Serif"/>
                        </a:rPr>
                        <a:t>de</a:t>
                      </a:r>
                      <a:r>
                        <a:rPr sz="500" dirty="0"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sz="500" spc="25" dirty="0">
                          <a:latin typeface="Microsoft Sans Serif"/>
                          <a:cs typeface="Microsoft Sans Serif"/>
                        </a:rPr>
                        <a:t>tiempo</a:t>
                      </a:r>
                      <a:endParaRPr sz="500">
                        <a:latin typeface="Microsoft Sans Serif"/>
                        <a:cs typeface="Microsoft Sans Serif"/>
                      </a:endParaRPr>
                    </a:p>
                  </a:txBody>
                  <a:tcPr marL="0" marR="0" marT="68580" marB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15240" algn="ctr">
                        <a:lnSpc>
                          <a:spcPct val="100000"/>
                        </a:lnSpc>
                        <a:spcBef>
                          <a:spcPts val="240"/>
                        </a:spcBef>
                      </a:pPr>
                      <a:r>
                        <a:rPr sz="800" spc="5" dirty="0">
                          <a:latin typeface="Microsoft Sans Serif"/>
                          <a:cs typeface="Microsoft Sans Serif"/>
                        </a:rPr>
                        <a:t>2.2</a:t>
                      </a:r>
                      <a:endParaRPr sz="800">
                        <a:latin typeface="Microsoft Sans Serif"/>
                        <a:cs typeface="Microsoft Sans Serif"/>
                      </a:endParaRPr>
                    </a:p>
                  </a:txBody>
                  <a:tcPr marL="0" marR="0" marT="30480" marB="0">
                    <a:lnL w="6350">
                      <a:solidFill>
                        <a:srgbClr val="000000"/>
                      </a:solidFill>
                      <a:prstDash val="solid"/>
                    </a:lnL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</a:tr>
              <a:tr h="196595"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30"/>
                        </a:spcBef>
                      </a:pPr>
                      <a:r>
                        <a:rPr sz="700" spc="-15" dirty="0">
                          <a:latin typeface="Microsoft Sans Serif"/>
                          <a:cs typeface="Microsoft Sans Serif"/>
                        </a:rPr>
                        <a:t>51TG</a:t>
                      </a:r>
                      <a:r>
                        <a:rPr sz="700" spc="-30" dirty="0"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sz="700" spc="10" dirty="0">
                          <a:latin typeface="Microsoft Sans Serif"/>
                          <a:cs typeface="Microsoft Sans Serif"/>
                        </a:rPr>
                        <a:t>1</a:t>
                      </a:r>
                      <a:r>
                        <a:rPr sz="700" spc="-25" dirty="0"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sz="700" spc="5" dirty="0">
                          <a:latin typeface="Microsoft Sans Serif"/>
                          <a:cs typeface="Microsoft Sans Serif"/>
                        </a:rPr>
                        <a:t>y</a:t>
                      </a:r>
                      <a:r>
                        <a:rPr sz="700" spc="-25" dirty="0"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sz="700" spc="10" dirty="0">
                          <a:latin typeface="Microsoft Sans Serif"/>
                          <a:cs typeface="Microsoft Sans Serif"/>
                        </a:rPr>
                        <a:t>2</a:t>
                      </a:r>
                      <a:endParaRPr sz="700">
                        <a:latin typeface="Microsoft Sans Serif"/>
                        <a:cs typeface="Microsoft Sans Serif"/>
                      </a:endParaRPr>
                    </a:p>
                  </a:txBody>
                  <a:tcPr marL="0" marR="0" marT="41910" marB="0"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405130">
                        <a:lnSpc>
                          <a:spcPct val="100000"/>
                        </a:lnSpc>
                        <a:spcBef>
                          <a:spcPts val="430"/>
                        </a:spcBef>
                      </a:pPr>
                      <a:r>
                        <a:rPr sz="600" spc="5" dirty="0">
                          <a:latin typeface="Microsoft Sans Serif"/>
                          <a:cs typeface="Microsoft Sans Serif"/>
                        </a:rPr>
                        <a:t>Respaldo</a:t>
                      </a:r>
                      <a:r>
                        <a:rPr sz="600" spc="-15" dirty="0"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sz="600" spc="20" dirty="0">
                          <a:latin typeface="Microsoft Sans Serif"/>
                          <a:cs typeface="Microsoft Sans Serif"/>
                        </a:rPr>
                        <a:t>para</a:t>
                      </a:r>
                      <a:r>
                        <a:rPr sz="600" spc="-15" dirty="0"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sz="600" spc="10" dirty="0">
                          <a:latin typeface="Microsoft Sans Serif"/>
                          <a:cs typeface="Microsoft Sans Serif"/>
                        </a:rPr>
                        <a:t>fallas</a:t>
                      </a:r>
                      <a:r>
                        <a:rPr sz="600" spc="-15" dirty="0"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sz="600" dirty="0">
                          <a:latin typeface="Microsoft Sans Serif"/>
                          <a:cs typeface="Microsoft Sans Serif"/>
                        </a:rPr>
                        <a:t>a</a:t>
                      </a:r>
                      <a:r>
                        <a:rPr sz="600" spc="-10" dirty="0"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sz="600" spc="25" dirty="0">
                          <a:latin typeface="Microsoft Sans Serif"/>
                          <a:cs typeface="Microsoft Sans Serif"/>
                        </a:rPr>
                        <a:t>tierra</a:t>
                      </a:r>
                      <a:endParaRPr sz="600">
                        <a:latin typeface="Microsoft Sans Serif"/>
                        <a:cs typeface="Microsoft Sans Serif"/>
                      </a:endParaRPr>
                    </a:p>
                  </a:txBody>
                  <a:tcPr marL="0" marR="0" marT="54610" marB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000000"/>
                      </a:solidFill>
                      <a:prstDash val="solid"/>
                    </a:lnL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</a:tr>
              <a:tr h="431291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  <a:spcBef>
                          <a:spcPts val="5"/>
                        </a:spcBef>
                      </a:pPr>
                      <a:endParaRPr sz="1000">
                        <a:latin typeface="Times New Roman"/>
                        <a:cs typeface="Times New Roman"/>
                      </a:endParaRPr>
                    </a:p>
                    <a:p>
                      <a:pPr marL="9525" algn="ctr">
                        <a:lnSpc>
                          <a:spcPct val="100000"/>
                        </a:lnSpc>
                      </a:pPr>
                      <a:r>
                        <a:rPr sz="800" spc="-10" dirty="0">
                          <a:latin typeface="Microsoft Sans Serif"/>
                          <a:cs typeface="Microsoft Sans Serif"/>
                        </a:rPr>
                        <a:t>51V</a:t>
                      </a:r>
                      <a:endParaRPr sz="800">
                        <a:latin typeface="Microsoft Sans Serif"/>
                        <a:cs typeface="Microsoft Sans Serif"/>
                      </a:endParaRPr>
                    </a:p>
                  </a:txBody>
                  <a:tcPr marL="0" marR="0" marT="635" marB="0"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80645">
                        <a:lnSpc>
                          <a:spcPct val="100000"/>
                        </a:lnSpc>
                        <a:spcBef>
                          <a:spcPts val="455"/>
                        </a:spcBef>
                      </a:pPr>
                      <a:r>
                        <a:rPr sz="600" spc="20" dirty="0">
                          <a:latin typeface="Microsoft Sans Serif"/>
                          <a:cs typeface="Microsoft Sans Serif"/>
                        </a:rPr>
                        <a:t>Controlado</a:t>
                      </a:r>
                      <a:r>
                        <a:rPr sz="600" spc="-5" dirty="0"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sz="600" spc="35" dirty="0">
                          <a:latin typeface="Microsoft Sans Serif"/>
                          <a:cs typeface="Microsoft Sans Serif"/>
                        </a:rPr>
                        <a:t>por</a:t>
                      </a:r>
                      <a:r>
                        <a:rPr sz="600" dirty="0"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sz="600" spc="15" dirty="0">
                          <a:latin typeface="Microsoft Sans Serif"/>
                          <a:cs typeface="Microsoft Sans Serif"/>
                        </a:rPr>
                        <a:t>voltaje</a:t>
                      </a:r>
                      <a:r>
                        <a:rPr sz="600" dirty="0"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sz="600" spc="25" dirty="0">
                          <a:latin typeface="Microsoft Sans Serif"/>
                          <a:cs typeface="Microsoft Sans Serif"/>
                        </a:rPr>
                        <a:t>o</a:t>
                      </a:r>
                      <a:r>
                        <a:rPr sz="600" spc="-5" dirty="0"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sz="600" spc="25" dirty="0">
                          <a:latin typeface="Microsoft Sans Serif"/>
                          <a:cs typeface="Microsoft Sans Serif"/>
                        </a:rPr>
                        <a:t>restringido</a:t>
                      </a:r>
                      <a:r>
                        <a:rPr sz="600" dirty="0"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sz="600" spc="35" dirty="0">
                          <a:latin typeface="Microsoft Sans Serif"/>
                          <a:cs typeface="Microsoft Sans Serif"/>
                        </a:rPr>
                        <a:t>por</a:t>
                      </a:r>
                      <a:r>
                        <a:rPr sz="600" dirty="0"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sz="600" spc="15" dirty="0">
                          <a:latin typeface="Microsoft Sans Serif"/>
                          <a:cs typeface="Microsoft Sans Serif"/>
                        </a:rPr>
                        <a:t>voltaje</a:t>
                      </a:r>
                      <a:endParaRPr sz="600">
                        <a:latin typeface="Microsoft Sans Serif"/>
                        <a:cs typeface="Microsoft Sans Serif"/>
                      </a:endParaRPr>
                    </a:p>
                    <a:p>
                      <a:pPr marL="160020">
                        <a:lnSpc>
                          <a:spcPct val="100000"/>
                        </a:lnSpc>
                        <a:spcBef>
                          <a:spcPts val="280"/>
                        </a:spcBef>
                      </a:pPr>
                      <a:r>
                        <a:rPr sz="500" spc="-10" dirty="0">
                          <a:latin typeface="Microsoft Sans Serif"/>
                          <a:cs typeface="Microsoft Sans Serif"/>
                        </a:rPr>
                        <a:t>Relé</a:t>
                      </a:r>
                      <a:r>
                        <a:rPr sz="500" dirty="0"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sz="500" spc="15" dirty="0">
                          <a:latin typeface="Microsoft Sans Serif"/>
                          <a:cs typeface="Microsoft Sans Serif"/>
                        </a:rPr>
                        <a:t>de</a:t>
                      </a:r>
                      <a:r>
                        <a:rPr sz="500" dirty="0"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sz="500" spc="15" dirty="0">
                          <a:latin typeface="Microsoft Sans Serif"/>
                          <a:cs typeface="Microsoft Sans Serif"/>
                        </a:rPr>
                        <a:t>sobrecorriente</a:t>
                      </a:r>
                      <a:r>
                        <a:rPr sz="500" dirty="0"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sz="500" spc="15" dirty="0">
                          <a:latin typeface="Microsoft Sans Serif"/>
                          <a:cs typeface="Microsoft Sans Serif"/>
                        </a:rPr>
                        <a:t>de</a:t>
                      </a:r>
                      <a:r>
                        <a:rPr sz="500" dirty="0"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sz="500" spc="20" dirty="0">
                          <a:latin typeface="Microsoft Sans Serif"/>
                          <a:cs typeface="Microsoft Sans Serif"/>
                        </a:rPr>
                        <a:t>tiempo:</a:t>
                      </a:r>
                      <a:r>
                        <a:rPr sz="500" spc="5" dirty="0"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sz="500" spc="15" dirty="0">
                          <a:latin typeface="Microsoft Sans Serif"/>
                          <a:cs typeface="Microsoft Sans Serif"/>
                        </a:rPr>
                        <a:t>respaldo</a:t>
                      </a:r>
                      <a:r>
                        <a:rPr sz="500" dirty="0"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sz="500" spc="15" dirty="0">
                          <a:latin typeface="Microsoft Sans Serif"/>
                          <a:cs typeface="Microsoft Sans Serif"/>
                        </a:rPr>
                        <a:t>para</a:t>
                      </a:r>
                      <a:endParaRPr sz="500">
                        <a:latin typeface="Microsoft Sans Serif"/>
                        <a:cs typeface="Microsoft Sans Serif"/>
                      </a:endParaRPr>
                    </a:p>
                    <a:p>
                      <a:pPr marL="217804">
                        <a:lnSpc>
                          <a:spcPct val="100000"/>
                        </a:lnSpc>
                        <a:spcBef>
                          <a:spcPts val="275"/>
                        </a:spcBef>
                      </a:pPr>
                      <a:r>
                        <a:rPr sz="550" spc="-5" dirty="0">
                          <a:latin typeface="Microsoft Sans Serif"/>
                          <a:cs typeface="Microsoft Sans Serif"/>
                        </a:rPr>
                        <a:t>Fallas</a:t>
                      </a:r>
                      <a:r>
                        <a:rPr sz="550" spc="-10" dirty="0"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sz="550" spc="15" dirty="0">
                          <a:latin typeface="Microsoft Sans Serif"/>
                          <a:cs typeface="Microsoft Sans Serif"/>
                        </a:rPr>
                        <a:t>de</a:t>
                      </a:r>
                      <a:r>
                        <a:rPr sz="550" spc="-10" dirty="0"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sz="550" spc="5" dirty="0">
                          <a:latin typeface="Microsoft Sans Serif"/>
                          <a:cs typeface="Microsoft Sans Serif"/>
                        </a:rPr>
                        <a:t>fase</a:t>
                      </a:r>
                      <a:r>
                        <a:rPr sz="550" spc="-10" dirty="0"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sz="550" spc="15" dirty="0">
                          <a:latin typeface="Microsoft Sans Serif"/>
                          <a:cs typeface="Microsoft Sans Serif"/>
                        </a:rPr>
                        <a:t>del</a:t>
                      </a:r>
                      <a:r>
                        <a:rPr sz="550" spc="-5" dirty="0"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sz="550" spc="10" dirty="0">
                          <a:latin typeface="Microsoft Sans Serif"/>
                          <a:cs typeface="Microsoft Sans Serif"/>
                        </a:rPr>
                        <a:t>sistema</a:t>
                      </a:r>
                      <a:r>
                        <a:rPr sz="550" spc="-10" dirty="0"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sz="550" spc="5" dirty="0">
                          <a:latin typeface="Microsoft Sans Serif"/>
                          <a:cs typeface="Microsoft Sans Serif"/>
                        </a:rPr>
                        <a:t>y</a:t>
                      </a:r>
                      <a:r>
                        <a:rPr sz="550" spc="-10" dirty="0"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sz="550" spc="15" dirty="0">
                          <a:latin typeface="Microsoft Sans Serif"/>
                          <a:cs typeface="Microsoft Sans Serif"/>
                        </a:rPr>
                        <a:t>del</a:t>
                      </a:r>
                      <a:r>
                        <a:rPr sz="550" spc="-10" dirty="0"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sz="550" spc="25" dirty="0">
                          <a:latin typeface="Microsoft Sans Serif"/>
                          <a:cs typeface="Microsoft Sans Serif"/>
                        </a:rPr>
                        <a:t>generador</a:t>
                      </a:r>
                      <a:endParaRPr sz="550">
                        <a:latin typeface="Microsoft Sans Serif"/>
                        <a:cs typeface="Microsoft Sans Serif"/>
                      </a:endParaRPr>
                    </a:p>
                  </a:txBody>
                  <a:tcPr marL="0" marR="0" marT="57785" marB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15240" algn="ctr">
                        <a:lnSpc>
                          <a:spcPct val="100000"/>
                        </a:lnSpc>
                        <a:spcBef>
                          <a:spcPts val="240"/>
                        </a:spcBef>
                      </a:pPr>
                      <a:r>
                        <a:rPr sz="800" spc="5" dirty="0">
                          <a:latin typeface="Microsoft Sans Serif"/>
                          <a:cs typeface="Microsoft Sans Serif"/>
                        </a:rPr>
                        <a:t>2.4</a:t>
                      </a:r>
                      <a:endParaRPr sz="800">
                        <a:latin typeface="Microsoft Sans Serif"/>
                        <a:cs typeface="Microsoft Sans Serif"/>
                      </a:endParaRPr>
                    </a:p>
                  </a:txBody>
                  <a:tcPr marL="0" marR="0" marT="30480" marB="0">
                    <a:lnL w="6350">
                      <a:solidFill>
                        <a:srgbClr val="000000"/>
                      </a:solidFill>
                      <a:prstDash val="solid"/>
                    </a:lnL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</a:tr>
              <a:tr h="198120">
                <a:tc>
                  <a:txBody>
                    <a:bodyPr/>
                    <a:lstStyle/>
                    <a:p>
                      <a:pPr marL="21590" algn="ctr">
                        <a:lnSpc>
                          <a:spcPct val="100000"/>
                        </a:lnSpc>
                        <a:spcBef>
                          <a:spcPts val="240"/>
                        </a:spcBef>
                      </a:pPr>
                      <a:r>
                        <a:rPr sz="800" spc="10" dirty="0">
                          <a:latin typeface="Microsoft Sans Serif"/>
                          <a:cs typeface="Microsoft Sans Serif"/>
                        </a:rPr>
                        <a:t>59</a:t>
                      </a:r>
                      <a:endParaRPr sz="800">
                        <a:latin typeface="Microsoft Sans Serif"/>
                        <a:cs typeface="Microsoft Sans Serif"/>
                      </a:endParaRPr>
                    </a:p>
                  </a:txBody>
                  <a:tcPr marL="0" marR="0" marT="30480" marB="0"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464184">
                        <a:lnSpc>
                          <a:spcPct val="100000"/>
                        </a:lnSpc>
                        <a:spcBef>
                          <a:spcPts val="440"/>
                        </a:spcBef>
                      </a:pPr>
                      <a:r>
                        <a:rPr sz="600" spc="15" dirty="0">
                          <a:latin typeface="Microsoft Sans Serif"/>
                          <a:cs typeface="Microsoft Sans Serif"/>
                        </a:rPr>
                        <a:t>Proteccion</a:t>
                      </a:r>
                      <a:r>
                        <a:rPr sz="600" spc="-20" dirty="0"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sz="600" spc="10" dirty="0">
                          <a:latin typeface="Microsoft Sans Serif"/>
                          <a:cs typeface="Microsoft Sans Serif"/>
                        </a:rPr>
                        <a:t>al</a:t>
                      </a:r>
                      <a:r>
                        <a:rPr sz="600" spc="-20" dirty="0"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sz="600" spc="15" dirty="0">
                          <a:latin typeface="Microsoft Sans Serif"/>
                          <a:cs typeface="Microsoft Sans Serif"/>
                        </a:rPr>
                        <a:t>sobrevoltaje</a:t>
                      </a:r>
                      <a:endParaRPr sz="600">
                        <a:latin typeface="Microsoft Sans Serif"/>
                        <a:cs typeface="Microsoft Sans Serif"/>
                      </a:endParaRPr>
                    </a:p>
                  </a:txBody>
                  <a:tcPr marL="0" marR="0" marT="55880" marB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15240" algn="ctr">
                        <a:lnSpc>
                          <a:spcPct val="100000"/>
                        </a:lnSpc>
                        <a:spcBef>
                          <a:spcPts val="240"/>
                        </a:spcBef>
                      </a:pPr>
                      <a:r>
                        <a:rPr sz="800" spc="5" dirty="0">
                          <a:latin typeface="Microsoft Sans Serif"/>
                          <a:cs typeface="Microsoft Sans Serif"/>
                        </a:rPr>
                        <a:t>3.2</a:t>
                      </a:r>
                      <a:endParaRPr sz="800">
                        <a:latin typeface="Microsoft Sans Serif"/>
                        <a:cs typeface="Microsoft Sans Serif"/>
                      </a:endParaRPr>
                    </a:p>
                  </a:txBody>
                  <a:tcPr marL="0" marR="0" marT="30480" marB="0">
                    <a:lnL w="6350">
                      <a:solidFill>
                        <a:srgbClr val="000000"/>
                      </a:solidFill>
                      <a:prstDash val="solid"/>
                    </a:lnL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</a:tr>
              <a:tr h="315467">
                <a:tc>
                  <a:txBody>
                    <a:bodyPr/>
                    <a:lstStyle/>
                    <a:p>
                      <a:pPr marL="22225" algn="ctr">
                        <a:lnSpc>
                          <a:spcPct val="100000"/>
                        </a:lnSpc>
                        <a:spcBef>
                          <a:spcPts val="700"/>
                        </a:spcBef>
                      </a:pPr>
                      <a:r>
                        <a:rPr sz="800" spc="-5" dirty="0">
                          <a:latin typeface="Microsoft Sans Serif"/>
                          <a:cs typeface="Microsoft Sans Serif"/>
                        </a:rPr>
                        <a:t>59G</a:t>
                      </a:r>
                      <a:endParaRPr sz="800">
                        <a:latin typeface="Microsoft Sans Serif"/>
                        <a:cs typeface="Microsoft Sans Serif"/>
                      </a:endParaRPr>
                    </a:p>
                  </a:txBody>
                  <a:tcPr marL="0" marR="0" marT="88900" marB="0"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R="149860" algn="ctr">
                        <a:lnSpc>
                          <a:spcPct val="100000"/>
                        </a:lnSpc>
                        <a:spcBef>
                          <a:spcPts val="440"/>
                        </a:spcBef>
                      </a:pPr>
                      <a:r>
                        <a:rPr sz="600" spc="-10" dirty="0">
                          <a:latin typeface="Microsoft Sans Serif"/>
                          <a:cs typeface="Microsoft Sans Serif"/>
                        </a:rPr>
                        <a:t>Relé </a:t>
                      </a:r>
                      <a:r>
                        <a:rPr sz="600" spc="20" dirty="0">
                          <a:latin typeface="Microsoft Sans Serif"/>
                          <a:cs typeface="Microsoft Sans Serif"/>
                        </a:rPr>
                        <a:t>de</a:t>
                      </a:r>
                      <a:r>
                        <a:rPr sz="600" spc="-5" dirty="0"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sz="600" spc="20" dirty="0">
                          <a:latin typeface="Microsoft Sans Serif"/>
                          <a:cs typeface="Microsoft Sans Serif"/>
                        </a:rPr>
                        <a:t>sobretensión:</a:t>
                      </a:r>
                      <a:r>
                        <a:rPr sz="600" spc="-10" dirty="0"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sz="600" spc="15" dirty="0">
                          <a:latin typeface="Microsoft Sans Serif"/>
                          <a:cs typeface="Microsoft Sans Serif"/>
                        </a:rPr>
                        <a:t>falla</a:t>
                      </a:r>
                      <a:r>
                        <a:rPr sz="600" spc="-5" dirty="0"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sz="600" dirty="0">
                          <a:latin typeface="Microsoft Sans Serif"/>
                          <a:cs typeface="Microsoft Sans Serif"/>
                        </a:rPr>
                        <a:t>a</a:t>
                      </a:r>
                      <a:r>
                        <a:rPr sz="600" spc="-5" dirty="0"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sz="600" spc="25" dirty="0">
                          <a:latin typeface="Microsoft Sans Serif"/>
                          <a:cs typeface="Microsoft Sans Serif"/>
                        </a:rPr>
                        <a:t>tierra</a:t>
                      </a:r>
                      <a:r>
                        <a:rPr sz="600" spc="-10" dirty="0"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sz="600" spc="15" dirty="0">
                          <a:latin typeface="Microsoft Sans Serif"/>
                          <a:cs typeface="Microsoft Sans Serif"/>
                        </a:rPr>
                        <a:t>del</a:t>
                      </a:r>
                      <a:r>
                        <a:rPr sz="600" spc="-5" dirty="0"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sz="600" spc="20" dirty="0">
                          <a:latin typeface="Microsoft Sans Serif"/>
                          <a:cs typeface="Microsoft Sans Serif"/>
                        </a:rPr>
                        <a:t>estator</a:t>
                      </a:r>
                      <a:endParaRPr sz="600">
                        <a:latin typeface="Microsoft Sans Serif"/>
                        <a:cs typeface="Microsoft Sans Serif"/>
                      </a:endParaRPr>
                    </a:p>
                    <a:p>
                      <a:pPr marR="177165" algn="ctr">
                        <a:lnSpc>
                          <a:spcPct val="100000"/>
                        </a:lnSpc>
                        <a:spcBef>
                          <a:spcPts val="245"/>
                        </a:spcBef>
                      </a:pPr>
                      <a:r>
                        <a:rPr sz="550" spc="10" dirty="0">
                          <a:latin typeface="Microsoft Sans Serif"/>
                          <a:cs typeface="Microsoft Sans Serif"/>
                        </a:rPr>
                        <a:t>Protección</a:t>
                      </a:r>
                      <a:r>
                        <a:rPr sz="550" spc="-20" dirty="0"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sz="550" spc="20" dirty="0">
                          <a:latin typeface="Microsoft Sans Serif"/>
                          <a:cs typeface="Microsoft Sans Serif"/>
                        </a:rPr>
                        <a:t>para</a:t>
                      </a:r>
                      <a:r>
                        <a:rPr sz="550" spc="-15" dirty="0"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sz="550" spc="30" dirty="0">
                          <a:latin typeface="Microsoft Sans Serif"/>
                          <a:cs typeface="Microsoft Sans Serif"/>
                        </a:rPr>
                        <a:t>un</a:t>
                      </a:r>
                      <a:r>
                        <a:rPr sz="550" spc="-15" dirty="0"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sz="550" spc="25" dirty="0">
                          <a:latin typeface="Microsoft Sans Serif"/>
                          <a:cs typeface="Microsoft Sans Serif"/>
                        </a:rPr>
                        <a:t>generador</a:t>
                      </a:r>
                      <a:endParaRPr sz="550">
                        <a:latin typeface="Microsoft Sans Serif"/>
                        <a:cs typeface="Microsoft Sans Serif"/>
                      </a:endParaRPr>
                    </a:p>
                  </a:txBody>
                  <a:tcPr marL="0" marR="0" marT="55880" marB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15240" algn="ctr">
                        <a:lnSpc>
                          <a:spcPct val="100000"/>
                        </a:lnSpc>
                        <a:spcBef>
                          <a:spcPts val="240"/>
                        </a:spcBef>
                      </a:pPr>
                      <a:r>
                        <a:rPr sz="800" spc="5" dirty="0">
                          <a:latin typeface="Microsoft Sans Serif"/>
                          <a:cs typeface="Microsoft Sans Serif"/>
                        </a:rPr>
                        <a:t>2.2</a:t>
                      </a:r>
                      <a:endParaRPr sz="800">
                        <a:latin typeface="Microsoft Sans Serif"/>
                        <a:cs typeface="Microsoft Sans Serif"/>
                      </a:endParaRPr>
                    </a:p>
                  </a:txBody>
                  <a:tcPr marL="0" marR="0" marT="30480" marB="0">
                    <a:lnL w="6350">
                      <a:solidFill>
                        <a:srgbClr val="000000"/>
                      </a:solidFill>
                      <a:prstDash val="solid"/>
                    </a:lnL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</a:tr>
              <a:tr h="313944">
                <a:tc>
                  <a:txBody>
                    <a:bodyPr/>
                    <a:lstStyle/>
                    <a:p>
                      <a:pPr marL="21590" algn="ctr">
                        <a:lnSpc>
                          <a:spcPct val="100000"/>
                        </a:lnSpc>
                        <a:spcBef>
                          <a:spcPts val="685"/>
                        </a:spcBef>
                      </a:pPr>
                      <a:r>
                        <a:rPr sz="800" spc="10" dirty="0">
                          <a:latin typeface="Microsoft Sans Serif"/>
                          <a:cs typeface="Microsoft Sans Serif"/>
                        </a:rPr>
                        <a:t>60</a:t>
                      </a:r>
                      <a:endParaRPr sz="800">
                        <a:latin typeface="Microsoft Sans Serif"/>
                        <a:cs typeface="Microsoft Sans Serif"/>
                      </a:endParaRPr>
                    </a:p>
                  </a:txBody>
                  <a:tcPr marL="0" marR="0" marT="86995" marB="0"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R="156845" algn="ctr">
                        <a:lnSpc>
                          <a:spcPct val="100000"/>
                        </a:lnSpc>
                        <a:spcBef>
                          <a:spcPts val="430"/>
                        </a:spcBef>
                      </a:pPr>
                      <a:r>
                        <a:rPr sz="600" spc="-10" dirty="0">
                          <a:latin typeface="Microsoft Sans Serif"/>
                          <a:cs typeface="Microsoft Sans Serif"/>
                        </a:rPr>
                        <a:t>Relé</a:t>
                      </a:r>
                      <a:r>
                        <a:rPr sz="600" spc="-15" dirty="0"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sz="600" spc="20" dirty="0">
                          <a:latin typeface="Microsoft Sans Serif"/>
                          <a:cs typeface="Microsoft Sans Serif"/>
                        </a:rPr>
                        <a:t>de</a:t>
                      </a:r>
                      <a:r>
                        <a:rPr sz="600" spc="-15" dirty="0"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sz="600" spc="25" dirty="0">
                          <a:latin typeface="Microsoft Sans Serif"/>
                          <a:cs typeface="Microsoft Sans Serif"/>
                        </a:rPr>
                        <a:t>equilibrio</a:t>
                      </a:r>
                      <a:r>
                        <a:rPr sz="600" spc="-10" dirty="0"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sz="600" spc="20" dirty="0">
                          <a:latin typeface="Microsoft Sans Serif"/>
                          <a:cs typeface="Microsoft Sans Serif"/>
                        </a:rPr>
                        <a:t>de</a:t>
                      </a:r>
                      <a:r>
                        <a:rPr sz="600" spc="-15" dirty="0"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sz="600" spc="15" dirty="0">
                          <a:latin typeface="Microsoft Sans Serif"/>
                          <a:cs typeface="Microsoft Sans Serif"/>
                        </a:rPr>
                        <a:t>voltaje:</a:t>
                      </a:r>
                      <a:r>
                        <a:rPr sz="600" spc="-15" dirty="0"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sz="600" spc="15" dirty="0">
                          <a:latin typeface="Microsoft Sans Serif"/>
                          <a:cs typeface="Microsoft Sans Serif"/>
                        </a:rPr>
                        <a:t>detección</a:t>
                      </a:r>
                      <a:r>
                        <a:rPr sz="600" spc="-10" dirty="0"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sz="600" spc="20" dirty="0">
                          <a:latin typeface="Microsoft Sans Serif"/>
                          <a:cs typeface="Microsoft Sans Serif"/>
                        </a:rPr>
                        <a:t>de</a:t>
                      </a:r>
                      <a:endParaRPr sz="600">
                        <a:latin typeface="Microsoft Sans Serif"/>
                        <a:cs typeface="Microsoft Sans Serif"/>
                      </a:endParaRPr>
                    </a:p>
                    <a:p>
                      <a:pPr marR="164465" algn="ctr">
                        <a:lnSpc>
                          <a:spcPct val="100000"/>
                        </a:lnSpc>
                        <a:spcBef>
                          <a:spcPts val="355"/>
                        </a:spcBef>
                      </a:pPr>
                      <a:r>
                        <a:rPr sz="450" dirty="0">
                          <a:latin typeface="Microsoft Sans Serif"/>
                          <a:cs typeface="Microsoft Sans Serif"/>
                        </a:rPr>
                        <a:t>Fusibles</a:t>
                      </a:r>
                      <a:r>
                        <a:rPr sz="450" spc="-10" dirty="0"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sz="450" spc="15" dirty="0">
                          <a:latin typeface="Microsoft Sans Serif"/>
                          <a:cs typeface="Microsoft Sans Serif"/>
                        </a:rPr>
                        <a:t>de</a:t>
                      </a:r>
                      <a:r>
                        <a:rPr sz="450" spc="-10" dirty="0"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sz="450" spc="20" dirty="0">
                          <a:latin typeface="Microsoft Sans Serif"/>
                          <a:cs typeface="Microsoft Sans Serif"/>
                        </a:rPr>
                        <a:t>transformadores</a:t>
                      </a:r>
                      <a:r>
                        <a:rPr sz="450" spc="-5" dirty="0"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sz="450" spc="15" dirty="0">
                          <a:latin typeface="Microsoft Sans Serif"/>
                          <a:cs typeface="Microsoft Sans Serif"/>
                        </a:rPr>
                        <a:t>de</a:t>
                      </a:r>
                      <a:r>
                        <a:rPr sz="450" spc="-10" dirty="0"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sz="450" spc="10" dirty="0">
                          <a:latin typeface="Microsoft Sans Serif"/>
                          <a:cs typeface="Microsoft Sans Serif"/>
                        </a:rPr>
                        <a:t>voltaje</a:t>
                      </a:r>
                      <a:r>
                        <a:rPr sz="450" spc="-5" dirty="0"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sz="450" spc="15" dirty="0">
                          <a:latin typeface="Microsoft Sans Serif"/>
                          <a:cs typeface="Microsoft Sans Serif"/>
                        </a:rPr>
                        <a:t>quemados</a:t>
                      </a:r>
                      <a:endParaRPr sz="450">
                        <a:latin typeface="Microsoft Sans Serif"/>
                        <a:cs typeface="Microsoft Sans Serif"/>
                      </a:endParaRPr>
                    </a:p>
                  </a:txBody>
                  <a:tcPr marL="0" marR="0" marT="54610" marB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15240" algn="ctr">
                        <a:lnSpc>
                          <a:spcPct val="100000"/>
                        </a:lnSpc>
                        <a:spcBef>
                          <a:spcPts val="229"/>
                        </a:spcBef>
                      </a:pPr>
                      <a:r>
                        <a:rPr sz="800" spc="5" dirty="0">
                          <a:latin typeface="Microsoft Sans Serif"/>
                          <a:cs typeface="Microsoft Sans Serif"/>
                        </a:rPr>
                        <a:t>3.7</a:t>
                      </a:r>
                      <a:endParaRPr sz="800">
                        <a:latin typeface="Microsoft Sans Serif"/>
                        <a:cs typeface="Microsoft Sans Serif"/>
                      </a:endParaRPr>
                    </a:p>
                  </a:txBody>
                  <a:tcPr marL="0" marR="0" marT="29209" marB="0">
                    <a:lnL w="6350">
                      <a:solidFill>
                        <a:srgbClr val="000000"/>
                      </a:solidFill>
                      <a:prstDash val="solid"/>
                    </a:lnL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</a:tr>
              <a:tr h="198119">
                <a:tc>
                  <a:txBody>
                    <a:bodyPr/>
                    <a:lstStyle/>
                    <a:p>
                      <a:pPr marL="21590" algn="ctr">
                        <a:lnSpc>
                          <a:spcPct val="100000"/>
                        </a:lnSpc>
                        <a:spcBef>
                          <a:spcPts val="240"/>
                        </a:spcBef>
                      </a:pPr>
                      <a:r>
                        <a:rPr sz="800" spc="10" dirty="0">
                          <a:latin typeface="Microsoft Sans Serif"/>
                          <a:cs typeface="Microsoft Sans Serif"/>
                        </a:rPr>
                        <a:t>63</a:t>
                      </a:r>
                      <a:endParaRPr sz="800">
                        <a:latin typeface="Microsoft Sans Serif"/>
                        <a:cs typeface="Microsoft Sans Serif"/>
                      </a:endParaRPr>
                    </a:p>
                  </a:txBody>
                  <a:tcPr marL="0" marR="0" marT="30480" marB="0"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249554">
                        <a:lnSpc>
                          <a:spcPct val="100000"/>
                        </a:lnSpc>
                        <a:spcBef>
                          <a:spcPts val="540"/>
                        </a:spcBef>
                      </a:pPr>
                      <a:r>
                        <a:rPr sz="500" spc="-10" dirty="0">
                          <a:latin typeface="Microsoft Sans Serif"/>
                          <a:cs typeface="Microsoft Sans Serif"/>
                        </a:rPr>
                        <a:t>Relé </a:t>
                      </a:r>
                      <a:r>
                        <a:rPr sz="500" spc="15" dirty="0">
                          <a:latin typeface="Microsoft Sans Serif"/>
                          <a:cs typeface="Microsoft Sans Serif"/>
                        </a:rPr>
                        <a:t>de</a:t>
                      </a:r>
                      <a:r>
                        <a:rPr sz="500" spc="-5" dirty="0"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sz="500" spc="15" dirty="0">
                          <a:latin typeface="Microsoft Sans Serif"/>
                          <a:cs typeface="Microsoft Sans Serif"/>
                        </a:rPr>
                        <a:t>presión</a:t>
                      </a:r>
                      <a:r>
                        <a:rPr sz="500" spc="-5" dirty="0"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sz="500" spc="15" dirty="0">
                          <a:latin typeface="Microsoft Sans Serif"/>
                          <a:cs typeface="Microsoft Sans Serif"/>
                        </a:rPr>
                        <a:t>de</a:t>
                      </a:r>
                      <a:r>
                        <a:rPr sz="500" spc="-5" dirty="0"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sz="500" spc="10" dirty="0">
                          <a:latin typeface="Microsoft Sans Serif"/>
                          <a:cs typeface="Microsoft Sans Serif"/>
                        </a:rPr>
                        <a:t>falla</a:t>
                      </a:r>
                      <a:r>
                        <a:rPr sz="500" spc="-5" dirty="0"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sz="500" spc="15" dirty="0">
                          <a:latin typeface="Microsoft Sans Serif"/>
                          <a:cs typeface="Microsoft Sans Serif"/>
                        </a:rPr>
                        <a:t>del</a:t>
                      </a:r>
                      <a:r>
                        <a:rPr sz="500" spc="-10" dirty="0"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sz="500" spc="25" dirty="0">
                          <a:latin typeface="Microsoft Sans Serif"/>
                          <a:cs typeface="Microsoft Sans Serif"/>
                        </a:rPr>
                        <a:t>transformador</a:t>
                      </a:r>
                      <a:endParaRPr sz="500">
                        <a:latin typeface="Microsoft Sans Serif"/>
                        <a:cs typeface="Microsoft Sans Serif"/>
                      </a:endParaRPr>
                    </a:p>
                  </a:txBody>
                  <a:tcPr marL="0" marR="0" marT="68580" marB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000000"/>
                      </a:solidFill>
                      <a:prstDash val="solid"/>
                    </a:lnL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</a:tr>
              <a:tr h="199643">
                <a:tc>
                  <a:txBody>
                    <a:bodyPr/>
                    <a:lstStyle/>
                    <a:p>
                      <a:pPr marL="20320" algn="ctr">
                        <a:lnSpc>
                          <a:spcPct val="100000"/>
                        </a:lnSpc>
                        <a:spcBef>
                          <a:spcPts val="240"/>
                        </a:spcBef>
                      </a:pPr>
                      <a:r>
                        <a:rPr sz="800" dirty="0">
                          <a:latin typeface="Microsoft Sans Serif"/>
                          <a:cs typeface="Microsoft Sans Serif"/>
                        </a:rPr>
                        <a:t>62B</a:t>
                      </a:r>
                      <a:endParaRPr sz="800">
                        <a:latin typeface="Microsoft Sans Serif"/>
                        <a:cs typeface="Microsoft Sans Serif"/>
                      </a:endParaRPr>
                    </a:p>
                  </a:txBody>
                  <a:tcPr marL="0" marR="0" marT="30480" marB="0"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  <a:spcBef>
                          <a:spcPts val="10"/>
                        </a:spcBef>
                      </a:pPr>
                      <a:endParaRPr sz="550">
                        <a:latin typeface="Times New Roman"/>
                        <a:cs typeface="Times New Roman"/>
                      </a:endParaRPr>
                    </a:p>
                    <a:p>
                      <a:pPr marL="482600">
                        <a:lnSpc>
                          <a:spcPct val="100000"/>
                        </a:lnSpc>
                      </a:pPr>
                      <a:r>
                        <a:rPr sz="400" spc="10" dirty="0">
                          <a:latin typeface="Microsoft Sans Serif"/>
                          <a:cs typeface="Microsoft Sans Serif"/>
                        </a:rPr>
                        <a:t>Temporizador</a:t>
                      </a:r>
                      <a:r>
                        <a:rPr sz="400" spc="-5" dirty="0"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sz="400" spc="10" dirty="0">
                          <a:latin typeface="Microsoft Sans Serif"/>
                          <a:cs typeface="Microsoft Sans Serif"/>
                        </a:rPr>
                        <a:t>de</a:t>
                      </a:r>
                      <a:r>
                        <a:rPr sz="400" dirty="0"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sz="400" spc="10" dirty="0">
                          <a:latin typeface="Microsoft Sans Serif"/>
                          <a:cs typeface="Microsoft Sans Serif"/>
                        </a:rPr>
                        <a:t>falla</a:t>
                      </a:r>
                      <a:r>
                        <a:rPr sz="400" dirty="0"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sz="400" spc="10" dirty="0">
                          <a:latin typeface="Microsoft Sans Serif"/>
                          <a:cs typeface="Microsoft Sans Serif"/>
                        </a:rPr>
                        <a:t>del</a:t>
                      </a:r>
                      <a:r>
                        <a:rPr sz="400" dirty="0"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sz="400" spc="20" dirty="0">
                          <a:latin typeface="Microsoft Sans Serif"/>
                          <a:cs typeface="Microsoft Sans Serif"/>
                        </a:rPr>
                        <a:t>interruptor</a:t>
                      </a:r>
                      <a:endParaRPr sz="400">
                        <a:latin typeface="Microsoft Sans Serif"/>
                        <a:cs typeface="Microsoft Sans Serif"/>
                      </a:endParaRPr>
                    </a:p>
                  </a:txBody>
                  <a:tcPr marL="0" marR="0" marT="1270" marB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15240" algn="ctr">
                        <a:lnSpc>
                          <a:spcPct val="100000"/>
                        </a:lnSpc>
                        <a:spcBef>
                          <a:spcPts val="240"/>
                        </a:spcBef>
                      </a:pPr>
                      <a:r>
                        <a:rPr sz="800" spc="5" dirty="0">
                          <a:latin typeface="Microsoft Sans Serif"/>
                          <a:cs typeface="Microsoft Sans Serif"/>
                        </a:rPr>
                        <a:t>2.5</a:t>
                      </a:r>
                      <a:endParaRPr sz="800">
                        <a:latin typeface="Microsoft Sans Serif"/>
                        <a:cs typeface="Microsoft Sans Serif"/>
                      </a:endParaRPr>
                    </a:p>
                  </a:txBody>
                  <a:tcPr marL="0" marR="0" marT="30480" marB="0">
                    <a:lnL w="6350">
                      <a:solidFill>
                        <a:srgbClr val="000000"/>
                      </a:solidFill>
                      <a:prstDash val="solid"/>
                    </a:lnL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</a:tr>
              <a:tr h="198120">
                <a:tc>
                  <a:txBody>
                    <a:bodyPr/>
                    <a:lstStyle/>
                    <a:p>
                      <a:pPr marL="19050" algn="ctr">
                        <a:lnSpc>
                          <a:spcPct val="100000"/>
                        </a:lnSpc>
                        <a:spcBef>
                          <a:spcPts val="229"/>
                        </a:spcBef>
                      </a:pPr>
                      <a:r>
                        <a:rPr sz="800" spc="-20" dirty="0">
                          <a:latin typeface="Microsoft Sans Serif"/>
                          <a:cs typeface="Microsoft Sans Serif"/>
                        </a:rPr>
                        <a:t>64F</a:t>
                      </a:r>
                      <a:endParaRPr sz="800">
                        <a:latin typeface="Microsoft Sans Serif"/>
                        <a:cs typeface="Microsoft Sans Serif"/>
                      </a:endParaRPr>
                    </a:p>
                  </a:txBody>
                  <a:tcPr marL="0" marR="0" marT="29209" marB="0"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  <a:spcBef>
                          <a:spcPts val="5"/>
                        </a:spcBef>
                      </a:pPr>
                      <a:endParaRPr sz="500">
                        <a:latin typeface="Times New Roman"/>
                        <a:cs typeface="Times New Roman"/>
                      </a:endParaRPr>
                    </a:p>
                    <a:p>
                      <a:pPr marL="325755">
                        <a:lnSpc>
                          <a:spcPct val="100000"/>
                        </a:lnSpc>
                      </a:pPr>
                      <a:r>
                        <a:rPr sz="450" spc="10" dirty="0">
                          <a:latin typeface="Microsoft Sans Serif"/>
                          <a:cs typeface="Microsoft Sans Serif"/>
                        </a:rPr>
                        <a:t>Protección</a:t>
                      </a:r>
                      <a:r>
                        <a:rPr sz="450" spc="-10" dirty="0"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sz="450" spc="15" dirty="0">
                          <a:latin typeface="Microsoft Sans Serif"/>
                          <a:cs typeface="Microsoft Sans Serif"/>
                        </a:rPr>
                        <a:t>contra</a:t>
                      </a:r>
                      <a:r>
                        <a:rPr sz="450" spc="-5" dirty="0"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sz="450" spc="5" dirty="0">
                          <a:latin typeface="Microsoft Sans Serif"/>
                          <a:cs typeface="Microsoft Sans Serif"/>
                        </a:rPr>
                        <a:t>fallas</a:t>
                      </a:r>
                      <a:r>
                        <a:rPr sz="450" spc="-5" dirty="0"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sz="450" dirty="0">
                          <a:latin typeface="Microsoft Sans Serif"/>
                          <a:cs typeface="Microsoft Sans Serif"/>
                        </a:rPr>
                        <a:t>a</a:t>
                      </a:r>
                      <a:r>
                        <a:rPr sz="450" spc="-10" dirty="0"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sz="450" spc="20" dirty="0">
                          <a:latin typeface="Microsoft Sans Serif"/>
                          <a:cs typeface="Microsoft Sans Serif"/>
                        </a:rPr>
                        <a:t>tierra</a:t>
                      </a:r>
                      <a:r>
                        <a:rPr sz="450" spc="-5" dirty="0"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sz="450" spc="15" dirty="0">
                          <a:latin typeface="Microsoft Sans Serif"/>
                          <a:cs typeface="Microsoft Sans Serif"/>
                        </a:rPr>
                        <a:t>de</a:t>
                      </a:r>
                      <a:r>
                        <a:rPr sz="450" spc="-5" dirty="0"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sz="450" spc="15" dirty="0">
                          <a:latin typeface="Microsoft Sans Serif"/>
                          <a:cs typeface="Microsoft Sans Serif"/>
                        </a:rPr>
                        <a:t>campo</a:t>
                      </a:r>
                      <a:endParaRPr sz="450">
                        <a:latin typeface="Microsoft Sans Serif"/>
                        <a:cs typeface="Microsoft Sans Serif"/>
                      </a:endParaRPr>
                    </a:p>
                  </a:txBody>
                  <a:tcPr marL="0" marR="0" marT="635" marB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15240" algn="ctr">
                        <a:lnSpc>
                          <a:spcPct val="100000"/>
                        </a:lnSpc>
                        <a:spcBef>
                          <a:spcPts val="229"/>
                        </a:spcBef>
                      </a:pPr>
                      <a:r>
                        <a:rPr sz="800" spc="5" dirty="0">
                          <a:latin typeface="Microsoft Sans Serif"/>
                          <a:cs typeface="Microsoft Sans Serif"/>
                        </a:rPr>
                        <a:t>2.3</a:t>
                      </a:r>
                      <a:endParaRPr sz="800">
                        <a:latin typeface="Microsoft Sans Serif"/>
                        <a:cs typeface="Microsoft Sans Serif"/>
                      </a:endParaRPr>
                    </a:p>
                  </a:txBody>
                  <a:tcPr marL="0" marR="0" marT="29209" marB="0">
                    <a:lnL w="6350">
                      <a:solidFill>
                        <a:srgbClr val="000000"/>
                      </a:solidFill>
                      <a:prstDash val="solid"/>
                    </a:lnL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</a:tr>
              <a:tr h="198119">
                <a:tc>
                  <a:txBody>
                    <a:bodyPr/>
                    <a:lstStyle/>
                    <a:p>
                      <a:pPr marL="21590" algn="ctr">
                        <a:lnSpc>
                          <a:spcPct val="100000"/>
                        </a:lnSpc>
                        <a:spcBef>
                          <a:spcPts val="240"/>
                        </a:spcBef>
                      </a:pPr>
                      <a:r>
                        <a:rPr sz="800" spc="10" dirty="0">
                          <a:latin typeface="Microsoft Sans Serif"/>
                          <a:cs typeface="Microsoft Sans Serif"/>
                        </a:rPr>
                        <a:t>71</a:t>
                      </a:r>
                      <a:endParaRPr sz="800">
                        <a:latin typeface="Microsoft Sans Serif"/>
                        <a:cs typeface="Microsoft Sans Serif"/>
                      </a:endParaRPr>
                    </a:p>
                  </a:txBody>
                  <a:tcPr marL="0" marR="0" marT="30480" marB="0"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330200">
                        <a:lnSpc>
                          <a:spcPct val="100000"/>
                        </a:lnSpc>
                        <a:spcBef>
                          <a:spcPts val="540"/>
                        </a:spcBef>
                      </a:pPr>
                      <a:r>
                        <a:rPr sz="500" spc="10" dirty="0">
                          <a:latin typeface="Microsoft Sans Serif"/>
                          <a:cs typeface="Microsoft Sans Serif"/>
                        </a:rPr>
                        <a:t>Nivel</a:t>
                      </a:r>
                      <a:r>
                        <a:rPr sz="500" spc="-10" dirty="0"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sz="500" spc="15" dirty="0">
                          <a:latin typeface="Microsoft Sans Serif"/>
                          <a:cs typeface="Microsoft Sans Serif"/>
                        </a:rPr>
                        <a:t>de</a:t>
                      </a:r>
                      <a:r>
                        <a:rPr sz="500" spc="-10" dirty="0"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sz="500" spc="5" dirty="0">
                          <a:latin typeface="Microsoft Sans Serif"/>
                          <a:cs typeface="Microsoft Sans Serif"/>
                        </a:rPr>
                        <a:t>aceite</a:t>
                      </a:r>
                      <a:r>
                        <a:rPr sz="500" spc="-10" dirty="0"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sz="500" spc="20" dirty="0">
                          <a:latin typeface="Microsoft Sans Serif"/>
                          <a:cs typeface="Microsoft Sans Serif"/>
                        </a:rPr>
                        <a:t>o</a:t>
                      </a:r>
                      <a:r>
                        <a:rPr sz="500" spc="-5" dirty="0"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sz="500" spc="5" dirty="0">
                          <a:latin typeface="Microsoft Sans Serif"/>
                          <a:cs typeface="Microsoft Sans Serif"/>
                        </a:rPr>
                        <a:t>gas</a:t>
                      </a:r>
                      <a:r>
                        <a:rPr sz="500" spc="-10" dirty="0"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sz="500" spc="15" dirty="0">
                          <a:latin typeface="Microsoft Sans Serif"/>
                          <a:cs typeface="Microsoft Sans Serif"/>
                        </a:rPr>
                        <a:t>del</a:t>
                      </a:r>
                      <a:r>
                        <a:rPr sz="500" spc="-10" dirty="0"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sz="500" spc="25" dirty="0">
                          <a:latin typeface="Microsoft Sans Serif"/>
                          <a:cs typeface="Microsoft Sans Serif"/>
                        </a:rPr>
                        <a:t>transformador</a:t>
                      </a:r>
                      <a:endParaRPr sz="500">
                        <a:latin typeface="Microsoft Sans Serif"/>
                        <a:cs typeface="Microsoft Sans Serif"/>
                      </a:endParaRPr>
                    </a:p>
                  </a:txBody>
                  <a:tcPr marL="0" marR="0" marT="68580" marB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000000"/>
                      </a:solidFill>
                      <a:prstDash val="solid"/>
                    </a:lnL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</a:tr>
              <a:tr h="199643">
                <a:tc>
                  <a:txBody>
                    <a:bodyPr/>
                    <a:lstStyle/>
                    <a:p>
                      <a:pPr marL="21590" algn="ctr">
                        <a:lnSpc>
                          <a:spcPct val="100000"/>
                        </a:lnSpc>
                        <a:spcBef>
                          <a:spcPts val="240"/>
                        </a:spcBef>
                      </a:pPr>
                      <a:r>
                        <a:rPr sz="800" spc="10" dirty="0">
                          <a:latin typeface="Microsoft Sans Serif"/>
                          <a:cs typeface="Microsoft Sans Serif"/>
                        </a:rPr>
                        <a:t>78</a:t>
                      </a:r>
                      <a:endParaRPr sz="800">
                        <a:latin typeface="Microsoft Sans Serif"/>
                        <a:cs typeface="Microsoft Sans Serif"/>
                      </a:endParaRPr>
                    </a:p>
                  </a:txBody>
                  <a:tcPr marL="0" marR="0" marT="30480" marB="0"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274955">
                        <a:lnSpc>
                          <a:spcPct val="100000"/>
                        </a:lnSpc>
                        <a:spcBef>
                          <a:spcPts val="540"/>
                        </a:spcBef>
                      </a:pPr>
                      <a:r>
                        <a:rPr sz="500" spc="10" dirty="0">
                          <a:latin typeface="Microsoft Sans Serif"/>
                          <a:cs typeface="Microsoft Sans Serif"/>
                        </a:rPr>
                        <a:t>Protección</a:t>
                      </a:r>
                      <a:r>
                        <a:rPr sz="500" spc="-10" dirty="0"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sz="500" spc="20" dirty="0">
                          <a:latin typeface="Microsoft Sans Serif"/>
                          <a:cs typeface="Microsoft Sans Serif"/>
                        </a:rPr>
                        <a:t>contra</a:t>
                      </a:r>
                      <a:r>
                        <a:rPr sz="500" spc="-5" dirty="0"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sz="500" spc="20" dirty="0">
                          <a:latin typeface="Microsoft Sans Serif"/>
                          <a:cs typeface="Microsoft Sans Serif"/>
                        </a:rPr>
                        <a:t>pérdida</a:t>
                      </a:r>
                      <a:r>
                        <a:rPr sz="500" spc="-10" dirty="0"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sz="500" spc="15" dirty="0">
                          <a:latin typeface="Microsoft Sans Serif"/>
                          <a:cs typeface="Microsoft Sans Serif"/>
                        </a:rPr>
                        <a:t>de</a:t>
                      </a:r>
                      <a:r>
                        <a:rPr sz="500" spc="-5" dirty="0"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sz="500" spc="15" dirty="0">
                          <a:latin typeface="Microsoft Sans Serif"/>
                          <a:cs typeface="Microsoft Sans Serif"/>
                        </a:rPr>
                        <a:t>sincronismo</a:t>
                      </a:r>
                      <a:endParaRPr sz="500">
                        <a:latin typeface="Microsoft Sans Serif"/>
                        <a:cs typeface="Microsoft Sans Serif"/>
                      </a:endParaRPr>
                    </a:p>
                  </a:txBody>
                  <a:tcPr marL="0" marR="0" marT="68580" marB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15240" algn="ctr">
                        <a:lnSpc>
                          <a:spcPct val="100000"/>
                        </a:lnSpc>
                        <a:spcBef>
                          <a:spcPts val="240"/>
                        </a:spcBef>
                      </a:pPr>
                      <a:r>
                        <a:rPr sz="800" spc="5" dirty="0">
                          <a:latin typeface="Microsoft Sans Serif"/>
                          <a:cs typeface="Microsoft Sans Serif"/>
                        </a:rPr>
                        <a:t>3.6</a:t>
                      </a:r>
                      <a:endParaRPr sz="800">
                        <a:latin typeface="Microsoft Sans Serif"/>
                        <a:cs typeface="Microsoft Sans Serif"/>
                      </a:endParaRPr>
                    </a:p>
                  </a:txBody>
                  <a:tcPr marL="0" marR="0" marT="30480" marB="0">
                    <a:lnL w="6350">
                      <a:solidFill>
                        <a:srgbClr val="000000"/>
                      </a:solidFill>
                      <a:prstDash val="solid"/>
                    </a:lnL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</a:tr>
              <a:tr h="313943">
                <a:tc>
                  <a:txBody>
                    <a:bodyPr/>
                    <a:lstStyle/>
                    <a:p>
                      <a:pPr marL="21590" algn="ctr">
                        <a:lnSpc>
                          <a:spcPct val="100000"/>
                        </a:lnSpc>
                        <a:spcBef>
                          <a:spcPts val="685"/>
                        </a:spcBef>
                      </a:pPr>
                      <a:r>
                        <a:rPr sz="800" spc="10" dirty="0">
                          <a:latin typeface="Microsoft Sans Serif"/>
                          <a:cs typeface="Microsoft Sans Serif"/>
                        </a:rPr>
                        <a:t>81</a:t>
                      </a:r>
                      <a:endParaRPr sz="800">
                        <a:latin typeface="Microsoft Sans Serif"/>
                        <a:cs typeface="Microsoft Sans Serif"/>
                      </a:endParaRPr>
                    </a:p>
                  </a:txBody>
                  <a:tcPr marL="0" marR="0" marT="86995" marB="0"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R="159385" algn="ctr">
                        <a:lnSpc>
                          <a:spcPct val="100000"/>
                        </a:lnSpc>
                        <a:spcBef>
                          <a:spcPts val="430"/>
                        </a:spcBef>
                      </a:pPr>
                      <a:r>
                        <a:rPr sz="600" spc="-10" dirty="0">
                          <a:latin typeface="Microsoft Sans Serif"/>
                          <a:cs typeface="Microsoft Sans Serif"/>
                        </a:rPr>
                        <a:t>Relé</a:t>
                      </a:r>
                      <a:r>
                        <a:rPr sz="600" spc="-5" dirty="0"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sz="600" spc="20" dirty="0">
                          <a:latin typeface="Microsoft Sans Serif"/>
                          <a:cs typeface="Microsoft Sans Serif"/>
                        </a:rPr>
                        <a:t>de</a:t>
                      </a:r>
                      <a:r>
                        <a:rPr sz="600" spc="-5" dirty="0"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sz="600" spc="10" dirty="0">
                          <a:latin typeface="Microsoft Sans Serif"/>
                          <a:cs typeface="Microsoft Sans Serif"/>
                        </a:rPr>
                        <a:t>frecuencia:</a:t>
                      </a:r>
                      <a:r>
                        <a:rPr sz="600" dirty="0"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sz="600" spc="20" dirty="0">
                          <a:latin typeface="Microsoft Sans Serif"/>
                          <a:cs typeface="Microsoft Sans Serif"/>
                        </a:rPr>
                        <a:t>ambos</a:t>
                      </a:r>
                      <a:r>
                        <a:rPr sz="600" spc="-5" dirty="0"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sz="600" spc="20" dirty="0">
                          <a:latin typeface="Microsoft Sans Serif"/>
                          <a:cs typeface="Microsoft Sans Serif"/>
                        </a:rPr>
                        <a:t>de</a:t>
                      </a:r>
                      <a:r>
                        <a:rPr sz="600" spc="-5" dirty="0"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sz="600" spc="10" dirty="0">
                          <a:latin typeface="Microsoft Sans Serif"/>
                          <a:cs typeface="Microsoft Sans Serif"/>
                        </a:rPr>
                        <a:t>baja</a:t>
                      </a:r>
                      <a:r>
                        <a:rPr sz="600" dirty="0"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sz="600" spc="15" dirty="0">
                          <a:latin typeface="Microsoft Sans Serif"/>
                          <a:cs typeface="Microsoft Sans Serif"/>
                        </a:rPr>
                        <a:t>frecuencia</a:t>
                      </a:r>
                      <a:endParaRPr sz="600">
                        <a:latin typeface="Microsoft Sans Serif"/>
                        <a:cs typeface="Microsoft Sans Serif"/>
                      </a:endParaRPr>
                    </a:p>
                    <a:p>
                      <a:pPr marR="144780" algn="ctr">
                        <a:lnSpc>
                          <a:spcPct val="100000"/>
                        </a:lnSpc>
                        <a:spcBef>
                          <a:spcPts val="240"/>
                        </a:spcBef>
                      </a:pPr>
                      <a:r>
                        <a:rPr sz="550" spc="5" dirty="0">
                          <a:latin typeface="Microsoft Sans Serif"/>
                          <a:cs typeface="Microsoft Sans Serif"/>
                        </a:rPr>
                        <a:t>y</a:t>
                      </a:r>
                      <a:r>
                        <a:rPr sz="550" spc="-20" dirty="0"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sz="550" spc="20" dirty="0">
                          <a:latin typeface="Microsoft Sans Serif"/>
                          <a:cs typeface="Microsoft Sans Serif"/>
                        </a:rPr>
                        <a:t>protección</a:t>
                      </a:r>
                      <a:r>
                        <a:rPr sz="550" spc="-15" dirty="0"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sz="550" spc="20" dirty="0">
                          <a:latin typeface="Microsoft Sans Serif"/>
                          <a:cs typeface="Microsoft Sans Serif"/>
                        </a:rPr>
                        <a:t>contra</a:t>
                      </a:r>
                      <a:r>
                        <a:rPr sz="550" spc="-15" dirty="0"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sz="550" spc="15" dirty="0">
                          <a:latin typeface="Microsoft Sans Serif"/>
                          <a:cs typeface="Microsoft Sans Serif"/>
                        </a:rPr>
                        <a:t>sobrefrecuencia</a:t>
                      </a:r>
                      <a:endParaRPr sz="550">
                        <a:latin typeface="Microsoft Sans Serif"/>
                        <a:cs typeface="Microsoft Sans Serif"/>
                      </a:endParaRPr>
                    </a:p>
                  </a:txBody>
                  <a:tcPr marL="0" marR="0" marT="54610" marB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15240" algn="ctr">
                        <a:lnSpc>
                          <a:spcPct val="100000"/>
                        </a:lnSpc>
                        <a:spcBef>
                          <a:spcPts val="229"/>
                        </a:spcBef>
                      </a:pPr>
                      <a:r>
                        <a:rPr sz="800" spc="5" dirty="0">
                          <a:latin typeface="Microsoft Sans Serif"/>
                          <a:cs typeface="Microsoft Sans Serif"/>
                        </a:rPr>
                        <a:t>3.1</a:t>
                      </a:r>
                      <a:endParaRPr sz="800">
                        <a:latin typeface="Microsoft Sans Serif"/>
                        <a:cs typeface="Microsoft Sans Serif"/>
                      </a:endParaRPr>
                    </a:p>
                  </a:txBody>
                  <a:tcPr marL="0" marR="0" marT="29209" marB="0">
                    <a:lnL w="6350">
                      <a:solidFill>
                        <a:srgbClr val="000000"/>
                      </a:solidFill>
                      <a:prstDash val="solid"/>
                    </a:lnL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</a:tr>
              <a:tr h="198119">
                <a:tc>
                  <a:txBody>
                    <a:bodyPr/>
                    <a:lstStyle/>
                    <a:p>
                      <a:pPr marL="21590" algn="ctr">
                        <a:lnSpc>
                          <a:spcPct val="100000"/>
                        </a:lnSpc>
                        <a:spcBef>
                          <a:spcPts val="229"/>
                        </a:spcBef>
                      </a:pPr>
                      <a:r>
                        <a:rPr sz="800" spc="10" dirty="0">
                          <a:latin typeface="Microsoft Sans Serif"/>
                          <a:cs typeface="Microsoft Sans Serif"/>
                        </a:rPr>
                        <a:t>86</a:t>
                      </a:r>
                      <a:endParaRPr sz="800">
                        <a:latin typeface="Microsoft Sans Serif"/>
                        <a:cs typeface="Microsoft Sans Serif"/>
                      </a:endParaRPr>
                    </a:p>
                  </a:txBody>
                  <a:tcPr marL="0" marR="0" marT="29209" marB="0"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177800">
                        <a:lnSpc>
                          <a:spcPct val="100000"/>
                        </a:lnSpc>
                        <a:spcBef>
                          <a:spcPts val="480"/>
                        </a:spcBef>
                      </a:pPr>
                      <a:r>
                        <a:rPr sz="550" spc="-10" dirty="0">
                          <a:latin typeface="Microsoft Sans Serif"/>
                          <a:cs typeface="Microsoft Sans Serif"/>
                        </a:rPr>
                        <a:t>Relé</a:t>
                      </a:r>
                      <a:r>
                        <a:rPr sz="550" dirty="0"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sz="550" spc="15" dirty="0">
                          <a:latin typeface="Microsoft Sans Serif"/>
                          <a:cs typeface="Microsoft Sans Serif"/>
                        </a:rPr>
                        <a:t>auxiliar</a:t>
                      </a:r>
                      <a:r>
                        <a:rPr sz="550" dirty="0"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sz="550" spc="15" dirty="0">
                          <a:latin typeface="Microsoft Sans Serif"/>
                          <a:cs typeface="Microsoft Sans Serif"/>
                        </a:rPr>
                        <a:t>de</a:t>
                      </a:r>
                      <a:r>
                        <a:rPr sz="550" dirty="0"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sz="550" spc="20" dirty="0">
                          <a:latin typeface="Microsoft Sans Serif"/>
                          <a:cs typeface="Microsoft Sans Serif"/>
                        </a:rPr>
                        <a:t>bloqueo</a:t>
                      </a:r>
                      <a:r>
                        <a:rPr sz="550" dirty="0"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sz="550" spc="15" dirty="0">
                          <a:latin typeface="Microsoft Sans Serif"/>
                          <a:cs typeface="Microsoft Sans Serif"/>
                        </a:rPr>
                        <a:t>con</a:t>
                      </a:r>
                      <a:r>
                        <a:rPr sz="550" dirty="0"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sz="550" spc="15" dirty="0">
                          <a:latin typeface="Microsoft Sans Serif"/>
                          <a:cs typeface="Microsoft Sans Serif"/>
                        </a:rPr>
                        <a:t>reinicio</a:t>
                      </a:r>
                      <a:r>
                        <a:rPr sz="550" dirty="0"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sz="550" spc="20" dirty="0">
                          <a:latin typeface="Microsoft Sans Serif"/>
                          <a:cs typeface="Microsoft Sans Serif"/>
                        </a:rPr>
                        <a:t>manual</a:t>
                      </a:r>
                      <a:endParaRPr sz="550">
                        <a:latin typeface="Microsoft Sans Serif"/>
                        <a:cs typeface="Microsoft Sans Serif"/>
                      </a:endParaRPr>
                    </a:p>
                  </a:txBody>
                  <a:tcPr marL="0" marR="0" marT="60960" marB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17780" algn="ctr">
                        <a:lnSpc>
                          <a:spcPct val="100000"/>
                        </a:lnSpc>
                        <a:spcBef>
                          <a:spcPts val="229"/>
                        </a:spcBef>
                      </a:pPr>
                      <a:r>
                        <a:rPr sz="800" spc="5" dirty="0">
                          <a:latin typeface="Microsoft Sans Serif"/>
                          <a:cs typeface="Microsoft Sans Serif"/>
                        </a:rPr>
                        <a:t>5.1</a:t>
                      </a:r>
                      <a:endParaRPr sz="800">
                        <a:latin typeface="Microsoft Sans Serif"/>
                        <a:cs typeface="Microsoft Sans Serif"/>
                      </a:endParaRPr>
                    </a:p>
                  </a:txBody>
                  <a:tcPr marL="0" marR="0" marT="29209" marB="0">
                    <a:lnL w="6350">
                      <a:solidFill>
                        <a:srgbClr val="000000"/>
                      </a:solidFill>
                      <a:prstDash val="solid"/>
                    </a:lnL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</a:tr>
              <a:tr h="313944">
                <a:tc>
                  <a:txBody>
                    <a:bodyPr/>
                    <a:lstStyle/>
                    <a:p>
                      <a:pPr marL="22225" algn="ctr">
                        <a:lnSpc>
                          <a:spcPct val="100000"/>
                        </a:lnSpc>
                        <a:spcBef>
                          <a:spcPts val="685"/>
                        </a:spcBef>
                      </a:pPr>
                      <a:r>
                        <a:rPr sz="800" spc="-5" dirty="0">
                          <a:latin typeface="Microsoft Sans Serif"/>
                          <a:cs typeface="Microsoft Sans Serif"/>
                        </a:rPr>
                        <a:t>87G</a:t>
                      </a:r>
                      <a:endParaRPr sz="800">
                        <a:latin typeface="Microsoft Sans Serif"/>
                        <a:cs typeface="Microsoft Sans Serif"/>
                      </a:endParaRPr>
                    </a:p>
                  </a:txBody>
                  <a:tcPr marL="0" marR="0" marT="86995" marB="0"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248285" marR="323850" indent="-26034">
                        <a:lnSpc>
                          <a:spcPct val="126699"/>
                        </a:lnSpc>
                        <a:spcBef>
                          <a:spcPts val="250"/>
                        </a:spcBef>
                      </a:pPr>
                      <a:r>
                        <a:rPr sz="600" spc="-10" dirty="0">
                          <a:latin typeface="Microsoft Sans Serif"/>
                          <a:cs typeface="Microsoft Sans Serif"/>
                        </a:rPr>
                        <a:t>Relé</a:t>
                      </a:r>
                      <a:r>
                        <a:rPr sz="600" spc="-15" dirty="0"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sz="600" spc="15" dirty="0">
                          <a:latin typeface="Microsoft Sans Serif"/>
                          <a:cs typeface="Microsoft Sans Serif"/>
                        </a:rPr>
                        <a:t>diferencial:</a:t>
                      </a:r>
                      <a:r>
                        <a:rPr sz="600" spc="-10" dirty="0"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sz="600" spc="20" dirty="0">
                          <a:latin typeface="Microsoft Sans Serif"/>
                          <a:cs typeface="Microsoft Sans Serif"/>
                        </a:rPr>
                        <a:t>protección</a:t>
                      </a:r>
                      <a:r>
                        <a:rPr sz="600" spc="-10" dirty="0"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sz="600" spc="25" dirty="0">
                          <a:latin typeface="Microsoft Sans Serif"/>
                          <a:cs typeface="Microsoft Sans Serif"/>
                        </a:rPr>
                        <a:t>contra</a:t>
                      </a:r>
                      <a:r>
                        <a:rPr sz="600" spc="-10" dirty="0"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sz="600" spc="10" dirty="0">
                          <a:latin typeface="Microsoft Sans Serif"/>
                          <a:cs typeface="Microsoft Sans Serif"/>
                        </a:rPr>
                        <a:t>fallas </a:t>
                      </a:r>
                      <a:r>
                        <a:rPr sz="600" spc="-145" dirty="0"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sz="600" spc="20" dirty="0">
                          <a:latin typeface="Microsoft Sans Serif"/>
                          <a:cs typeface="Microsoft Sans Serif"/>
                        </a:rPr>
                        <a:t>de</a:t>
                      </a:r>
                      <a:r>
                        <a:rPr sz="600" spc="-10" dirty="0"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sz="600" spc="5" dirty="0">
                          <a:latin typeface="Microsoft Sans Serif"/>
                          <a:cs typeface="Microsoft Sans Serif"/>
                        </a:rPr>
                        <a:t>fase</a:t>
                      </a:r>
                      <a:r>
                        <a:rPr sz="600" spc="-5" dirty="0"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sz="600" spc="25" dirty="0">
                          <a:latin typeface="Microsoft Sans Serif"/>
                          <a:cs typeface="Microsoft Sans Serif"/>
                        </a:rPr>
                        <a:t>primaria</a:t>
                      </a:r>
                      <a:r>
                        <a:rPr sz="600" spc="-5" dirty="0"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sz="600" spc="20" dirty="0">
                          <a:latin typeface="Microsoft Sans Serif"/>
                          <a:cs typeface="Microsoft Sans Serif"/>
                        </a:rPr>
                        <a:t>para</a:t>
                      </a:r>
                      <a:r>
                        <a:rPr sz="600" spc="-10" dirty="0"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sz="600" spc="10" dirty="0">
                          <a:latin typeface="Microsoft Sans Serif"/>
                          <a:cs typeface="Microsoft Sans Serif"/>
                        </a:rPr>
                        <a:t>el</a:t>
                      </a:r>
                      <a:r>
                        <a:rPr sz="600" spc="-5" dirty="0"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sz="600" spc="25" dirty="0">
                          <a:latin typeface="Microsoft Sans Serif"/>
                          <a:cs typeface="Microsoft Sans Serif"/>
                        </a:rPr>
                        <a:t>generador</a:t>
                      </a:r>
                      <a:endParaRPr sz="600">
                        <a:latin typeface="Microsoft Sans Serif"/>
                        <a:cs typeface="Microsoft Sans Serif"/>
                      </a:endParaRPr>
                    </a:p>
                  </a:txBody>
                  <a:tcPr marL="0" marR="0" marT="31750" marB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15240" algn="ctr">
                        <a:lnSpc>
                          <a:spcPct val="100000"/>
                        </a:lnSpc>
                        <a:spcBef>
                          <a:spcPts val="240"/>
                        </a:spcBef>
                      </a:pPr>
                      <a:r>
                        <a:rPr sz="800" spc="5" dirty="0">
                          <a:latin typeface="Microsoft Sans Serif"/>
                          <a:cs typeface="Microsoft Sans Serif"/>
                        </a:rPr>
                        <a:t>2.1</a:t>
                      </a:r>
                      <a:endParaRPr sz="800">
                        <a:latin typeface="Microsoft Sans Serif"/>
                        <a:cs typeface="Microsoft Sans Serif"/>
                      </a:endParaRPr>
                    </a:p>
                  </a:txBody>
                  <a:tcPr marL="0" marR="0" marT="30480" marB="0">
                    <a:lnL w="6350">
                      <a:solidFill>
                        <a:srgbClr val="000000"/>
                      </a:solidFill>
                      <a:prstDash val="solid"/>
                    </a:lnL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</a:tr>
              <a:tr h="315467">
                <a:tc>
                  <a:txBody>
                    <a:bodyPr/>
                    <a:lstStyle/>
                    <a:p>
                      <a:pPr marL="25400" algn="ctr">
                        <a:lnSpc>
                          <a:spcPct val="100000"/>
                        </a:lnSpc>
                        <a:spcBef>
                          <a:spcPts val="700"/>
                        </a:spcBef>
                      </a:pPr>
                      <a:r>
                        <a:rPr sz="800" spc="15" dirty="0">
                          <a:latin typeface="Microsoft Sans Serif"/>
                          <a:cs typeface="Microsoft Sans Serif"/>
                        </a:rPr>
                        <a:t>87N</a:t>
                      </a:r>
                      <a:endParaRPr sz="800">
                        <a:latin typeface="Microsoft Sans Serif"/>
                        <a:cs typeface="Microsoft Sans Serif"/>
                      </a:endParaRPr>
                    </a:p>
                  </a:txBody>
                  <a:tcPr marL="0" marR="0" marT="88900" marB="0"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530225">
                        <a:lnSpc>
                          <a:spcPct val="100000"/>
                        </a:lnSpc>
                        <a:spcBef>
                          <a:spcPts val="505"/>
                        </a:spcBef>
                      </a:pPr>
                      <a:r>
                        <a:rPr sz="550" spc="-5" dirty="0">
                          <a:latin typeface="Microsoft Sans Serif"/>
                          <a:cs typeface="Microsoft Sans Serif"/>
                        </a:rPr>
                        <a:t>Falla</a:t>
                      </a:r>
                      <a:r>
                        <a:rPr sz="550" spc="-20" dirty="0"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sz="550" dirty="0">
                          <a:latin typeface="Microsoft Sans Serif"/>
                          <a:cs typeface="Microsoft Sans Serif"/>
                        </a:rPr>
                        <a:t>a</a:t>
                      </a:r>
                      <a:r>
                        <a:rPr sz="550" spc="-20" dirty="0"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sz="550" spc="25" dirty="0">
                          <a:latin typeface="Microsoft Sans Serif"/>
                          <a:cs typeface="Microsoft Sans Serif"/>
                        </a:rPr>
                        <a:t>tierra</a:t>
                      </a:r>
                      <a:r>
                        <a:rPr sz="550" spc="-15" dirty="0"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sz="550" spc="15" dirty="0">
                          <a:latin typeface="Microsoft Sans Serif"/>
                          <a:cs typeface="Microsoft Sans Serif"/>
                        </a:rPr>
                        <a:t>del</a:t>
                      </a:r>
                      <a:r>
                        <a:rPr sz="550" spc="-20" dirty="0"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sz="550" spc="20" dirty="0">
                          <a:latin typeface="Microsoft Sans Serif"/>
                          <a:cs typeface="Microsoft Sans Serif"/>
                        </a:rPr>
                        <a:t>estator</a:t>
                      </a:r>
                      <a:endParaRPr sz="550">
                        <a:latin typeface="Microsoft Sans Serif"/>
                        <a:cs typeface="Microsoft Sans Serif"/>
                      </a:endParaRPr>
                    </a:p>
                    <a:p>
                      <a:pPr marL="478155">
                        <a:lnSpc>
                          <a:spcPct val="100000"/>
                        </a:lnSpc>
                        <a:spcBef>
                          <a:spcPts val="140"/>
                        </a:spcBef>
                      </a:pPr>
                      <a:r>
                        <a:rPr sz="650" dirty="0">
                          <a:latin typeface="Microsoft Sans Serif"/>
                          <a:cs typeface="Microsoft Sans Serif"/>
                        </a:rPr>
                        <a:t>Protección</a:t>
                      </a:r>
                      <a:r>
                        <a:rPr sz="650" spc="-5" dirty="0"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sz="650" dirty="0">
                          <a:latin typeface="Microsoft Sans Serif"/>
                          <a:cs typeface="Microsoft Sans Serif"/>
                        </a:rPr>
                        <a:t>diferencial</a:t>
                      </a:r>
                      <a:endParaRPr sz="650">
                        <a:latin typeface="Microsoft Sans Serif"/>
                        <a:cs typeface="Microsoft Sans Serif"/>
                      </a:endParaRPr>
                    </a:p>
                  </a:txBody>
                  <a:tcPr marL="0" marR="0" marT="64135" marB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15240" algn="ctr">
                        <a:lnSpc>
                          <a:spcPct val="100000"/>
                        </a:lnSpc>
                        <a:spcBef>
                          <a:spcPts val="254"/>
                        </a:spcBef>
                      </a:pPr>
                      <a:r>
                        <a:rPr sz="800" spc="5" dirty="0">
                          <a:latin typeface="Microsoft Sans Serif"/>
                          <a:cs typeface="Microsoft Sans Serif"/>
                        </a:rPr>
                        <a:t>2.2</a:t>
                      </a:r>
                      <a:endParaRPr sz="800">
                        <a:latin typeface="Microsoft Sans Serif"/>
                        <a:cs typeface="Microsoft Sans Serif"/>
                      </a:endParaRPr>
                    </a:p>
                  </a:txBody>
                  <a:tcPr marL="0" marR="0" marT="32384" marB="0">
                    <a:lnL w="6350">
                      <a:solidFill>
                        <a:srgbClr val="000000"/>
                      </a:solidFill>
                      <a:prstDash val="solid"/>
                    </a:lnL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</a:tr>
              <a:tr h="313944">
                <a:tc>
                  <a:txBody>
                    <a:bodyPr/>
                    <a:lstStyle/>
                    <a:p>
                      <a:pPr marL="17145" algn="ctr">
                        <a:lnSpc>
                          <a:spcPct val="100000"/>
                        </a:lnSpc>
                        <a:spcBef>
                          <a:spcPts val="685"/>
                        </a:spcBef>
                      </a:pPr>
                      <a:r>
                        <a:rPr sz="800" spc="-10" dirty="0">
                          <a:latin typeface="Microsoft Sans Serif"/>
                          <a:cs typeface="Microsoft Sans Serif"/>
                        </a:rPr>
                        <a:t>87T</a:t>
                      </a:r>
                      <a:endParaRPr sz="800">
                        <a:latin typeface="Microsoft Sans Serif"/>
                        <a:cs typeface="Microsoft Sans Serif"/>
                      </a:endParaRPr>
                    </a:p>
                  </a:txBody>
                  <a:tcPr marL="0" marR="0" marT="86995" marB="0"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R="194945" algn="ctr">
                        <a:lnSpc>
                          <a:spcPct val="100000"/>
                        </a:lnSpc>
                        <a:spcBef>
                          <a:spcPts val="340"/>
                        </a:spcBef>
                      </a:pPr>
                      <a:r>
                        <a:rPr sz="700" spc="-10" dirty="0">
                          <a:latin typeface="Microsoft Sans Serif"/>
                          <a:cs typeface="Microsoft Sans Serif"/>
                        </a:rPr>
                        <a:t>Relé</a:t>
                      </a:r>
                      <a:r>
                        <a:rPr sz="700" spc="-20" dirty="0"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sz="700" spc="20" dirty="0">
                          <a:latin typeface="Microsoft Sans Serif"/>
                          <a:cs typeface="Microsoft Sans Serif"/>
                        </a:rPr>
                        <a:t>diferencial:</a:t>
                      </a:r>
                      <a:r>
                        <a:rPr sz="700" spc="-15" dirty="0"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sz="700" spc="25" dirty="0">
                          <a:latin typeface="Microsoft Sans Serif"/>
                          <a:cs typeface="Microsoft Sans Serif"/>
                        </a:rPr>
                        <a:t>protección</a:t>
                      </a:r>
                      <a:r>
                        <a:rPr sz="700" spc="-15" dirty="0"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sz="700" spc="30" dirty="0">
                          <a:latin typeface="Microsoft Sans Serif"/>
                          <a:cs typeface="Microsoft Sans Serif"/>
                        </a:rPr>
                        <a:t>primaria</a:t>
                      </a:r>
                      <a:endParaRPr sz="700">
                        <a:latin typeface="Microsoft Sans Serif"/>
                        <a:cs typeface="Microsoft Sans Serif"/>
                      </a:endParaRPr>
                    </a:p>
                    <a:p>
                      <a:pPr marR="174625" algn="ctr">
                        <a:lnSpc>
                          <a:spcPct val="100000"/>
                        </a:lnSpc>
                        <a:spcBef>
                          <a:spcPts val="225"/>
                        </a:spcBef>
                      </a:pPr>
                      <a:r>
                        <a:rPr sz="550" spc="20" dirty="0">
                          <a:latin typeface="Microsoft Sans Serif"/>
                          <a:cs typeface="Microsoft Sans Serif"/>
                        </a:rPr>
                        <a:t>para</a:t>
                      </a:r>
                      <a:r>
                        <a:rPr sz="550" spc="-20" dirty="0"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sz="550" spc="10" dirty="0">
                          <a:latin typeface="Microsoft Sans Serif"/>
                          <a:cs typeface="Microsoft Sans Serif"/>
                        </a:rPr>
                        <a:t>el</a:t>
                      </a:r>
                      <a:r>
                        <a:rPr sz="550" spc="-15" dirty="0"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sz="550" spc="25" dirty="0">
                          <a:latin typeface="Microsoft Sans Serif"/>
                          <a:cs typeface="Microsoft Sans Serif"/>
                        </a:rPr>
                        <a:t>transformador</a:t>
                      </a:r>
                      <a:endParaRPr sz="550">
                        <a:latin typeface="Microsoft Sans Serif"/>
                        <a:cs typeface="Microsoft Sans Serif"/>
                      </a:endParaRPr>
                    </a:p>
                  </a:txBody>
                  <a:tcPr marL="0" marR="0" marT="43180" marB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000000"/>
                      </a:solidFill>
                      <a:prstDash val="solid"/>
                    </a:lnL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</a:tr>
              <a:tr h="315467">
                <a:tc>
                  <a:txBody>
                    <a:bodyPr/>
                    <a:lstStyle/>
                    <a:p>
                      <a:pPr marL="27940" algn="ctr">
                        <a:lnSpc>
                          <a:spcPct val="100000"/>
                        </a:lnSpc>
                        <a:spcBef>
                          <a:spcPts val="700"/>
                        </a:spcBef>
                      </a:pPr>
                      <a:r>
                        <a:rPr sz="800" spc="5" dirty="0">
                          <a:latin typeface="Microsoft Sans Serif"/>
                          <a:cs typeface="Microsoft Sans Serif"/>
                        </a:rPr>
                        <a:t>87O</a:t>
                      </a:r>
                      <a:endParaRPr sz="800">
                        <a:latin typeface="Microsoft Sans Serif"/>
                        <a:cs typeface="Microsoft Sans Serif"/>
                      </a:endParaRPr>
                    </a:p>
                  </a:txBody>
                  <a:tcPr marL="0" marR="0" marT="88900" marB="0"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R="149860" algn="ctr">
                        <a:lnSpc>
                          <a:spcPct val="100000"/>
                        </a:lnSpc>
                        <a:spcBef>
                          <a:spcPts val="355"/>
                        </a:spcBef>
                      </a:pPr>
                      <a:r>
                        <a:rPr sz="700" spc="-10" dirty="0">
                          <a:latin typeface="Microsoft Sans Serif"/>
                          <a:cs typeface="Microsoft Sans Serif"/>
                        </a:rPr>
                        <a:t>Relé</a:t>
                      </a:r>
                      <a:r>
                        <a:rPr sz="700" spc="-30" dirty="0"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sz="700" spc="35" dirty="0">
                          <a:latin typeface="Microsoft Sans Serif"/>
                          <a:cs typeface="Microsoft Sans Serif"/>
                        </a:rPr>
                        <a:t>diferencial—Generador</a:t>
                      </a:r>
                      <a:r>
                        <a:rPr sz="700" spc="-30" dirty="0"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sz="700" spc="25" dirty="0">
                          <a:latin typeface="Microsoft Sans Serif"/>
                          <a:cs typeface="Microsoft Sans Serif"/>
                        </a:rPr>
                        <a:t>general</a:t>
                      </a:r>
                      <a:endParaRPr sz="700">
                        <a:latin typeface="Microsoft Sans Serif"/>
                        <a:cs typeface="Microsoft Sans Serif"/>
                      </a:endParaRPr>
                    </a:p>
                    <a:p>
                      <a:pPr marR="146685" algn="ctr">
                        <a:lnSpc>
                          <a:spcPct val="100000"/>
                        </a:lnSpc>
                        <a:spcBef>
                          <a:spcPts val="210"/>
                        </a:spcBef>
                      </a:pPr>
                      <a:r>
                        <a:rPr sz="550" spc="5" dirty="0">
                          <a:latin typeface="Microsoft Sans Serif"/>
                          <a:cs typeface="Microsoft Sans Serif"/>
                        </a:rPr>
                        <a:t>y</a:t>
                      </a:r>
                      <a:r>
                        <a:rPr sz="550" spc="-25" dirty="0"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sz="550" spc="20" dirty="0">
                          <a:latin typeface="Microsoft Sans Serif"/>
                          <a:cs typeface="Microsoft Sans Serif"/>
                        </a:rPr>
                        <a:t>protección</a:t>
                      </a:r>
                      <a:r>
                        <a:rPr sz="550" spc="-25" dirty="0"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sz="550" spc="15" dirty="0">
                          <a:latin typeface="Microsoft Sans Serif"/>
                          <a:cs typeface="Microsoft Sans Serif"/>
                        </a:rPr>
                        <a:t>de</a:t>
                      </a:r>
                      <a:r>
                        <a:rPr sz="550" spc="-25" dirty="0"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sz="550" spc="25" dirty="0">
                          <a:latin typeface="Microsoft Sans Serif"/>
                          <a:cs typeface="Microsoft Sans Serif"/>
                        </a:rPr>
                        <a:t>transformadores</a:t>
                      </a:r>
                      <a:endParaRPr sz="550">
                        <a:latin typeface="Microsoft Sans Serif"/>
                        <a:cs typeface="Microsoft Sans Serif"/>
                      </a:endParaRPr>
                    </a:p>
                  </a:txBody>
                  <a:tcPr marL="0" marR="0" marT="45085" marB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15240" algn="ctr">
                        <a:lnSpc>
                          <a:spcPct val="100000"/>
                        </a:lnSpc>
                        <a:spcBef>
                          <a:spcPts val="254"/>
                        </a:spcBef>
                      </a:pPr>
                      <a:r>
                        <a:rPr sz="800" spc="5" dirty="0">
                          <a:latin typeface="Microsoft Sans Serif"/>
                          <a:cs typeface="Microsoft Sans Serif"/>
                        </a:rPr>
                        <a:t>2.1</a:t>
                      </a:r>
                      <a:endParaRPr sz="800">
                        <a:latin typeface="Microsoft Sans Serif"/>
                        <a:cs typeface="Microsoft Sans Serif"/>
                      </a:endParaRPr>
                    </a:p>
                  </a:txBody>
                  <a:tcPr marL="0" marR="0" marT="32384" marB="0">
                    <a:lnL w="6350">
                      <a:solidFill>
                        <a:srgbClr val="000000"/>
                      </a:solidFill>
                      <a:prstDash val="solid"/>
                    </a:lnL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</a:tr>
            </a:tbl>
          </a:graphicData>
        </a:graphic>
      </p:graphicFrame>
      <p:sp>
        <p:nvSpPr>
          <p:cNvPr id="4" name="object 4"/>
          <p:cNvSpPr txBox="1"/>
          <p:nvPr/>
        </p:nvSpPr>
        <p:spPr>
          <a:xfrm>
            <a:off x="1415188" y="349008"/>
            <a:ext cx="327216" cy="135935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sz="800" spc="10" dirty="0">
                <a:latin typeface="Microsoft Sans Serif"/>
                <a:cs typeface="Microsoft Sans Serif"/>
              </a:rPr>
              <a:t>12</a:t>
            </a:r>
            <a:endParaRPr sz="800">
              <a:latin typeface="Microsoft Sans Serif"/>
              <a:cs typeface="Microsoft Sans Serif"/>
            </a:endParaRPr>
          </a:p>
        </p:txBody>
      </p:sp>
      <p:sp>
        <p:nvSpPr>
          <p:cNvPr id="5" name="object 5"/>
          <p:cNvSpPr txBox="1"/>
          <p:nvPr/>
        </p:nvSpPr>
        <p:spPr>
          <a:xfrm>
            <a:off x="2989386" y="593302"/>
            <a:ext cx="4177846" cy="277495"/>
          </a:xfrm>
          <a:prstGeom prst="rect">
            <a:avLst/>
          </a:prstGeom>
        </p:spPr>
        <p:txBody>
          <a:bodyPr vert="horz" wrap="square" lIns="0" tIns="38100" rIns="0" bIns="0" rtlCol="0">
            <a:spAutoFit/>
          </a:bodyPr>
          <a:lstStyle/>
          <a:p>
            <a:pPr marR="3810" algn="ctr">
              <a:lnSpc>
                <a:spcPct val="100000"/>
              </a:lnSpc>
              <a:spcBef>
                <a:spcPts val="300"/>
              </a:spcBef>
            </a:pPr>
            <a:r>
              <a:rPr sz="750" dirty="0">
                <a:latin typeface="Microsoft Sans Serif"/>
                <a:cs typeface="Microsoft Sans Serif"/>
              </a:rPr>
              <a:t>t</a:t>
            </a:r>
            <a:r>
              <a:rPr sz="600" dirty="0">
                <a:latin typeface="Microsoft Sans Serif"/>
                <a:cs typeface="Microsoft Sans Serif"/>
              </a:rPr>
              <a:t>CAPAZ</a:t>
            </a:r>
            <a:r>
              <a:rPr sz="750" dirty="0">
                <a:latin typeface="Microsoft Sans Serif"/>
                <a:cs typeface="Microsoft Sans Serif"/>
              </a:rPr>
              <a:t>II</a:t>
            </a:r>
            <a:endParaRPr sz="750">
              <a:latin typeface="Microsoft Sans Serif"/>
              <a:cs typeface="Microsoft Sans Serif"/>
            </a:endParaRPr>
          </a:p>
          <a:p>
            <a:pPr algn="ctr">
              <a:lnSpc>
                <a:spcPct val="100000"/>
              </a:lnSpc>
              <a:spcBef>
                <a:spcPts val="165"/>
              </a:spcBef>
            </a:pPr>
            <a:r>
              <a:rPr sz="600" spc="-15" dirty="0">
                <a:latin typeface="Microsoft Sans Serif"/>
                <a:cs typeface="Microsoft Sans Serif"/>
              </a:rPr>
              <a:t>GRAMO</a:t>
            </a:r>
            <a:r>
              <a:rPr sz="500" spc="-15" dirty="0">
                <a:latin typeface="Microsoft Sans Serif"/>
                <a:cs typeface="Microsoft Sans Serif"/>
              </a:rPr>
              <a:t>ENERADOR</a:t>
            </a:r>
            <a:r>
              <a:rPr sz="600" spc="-15" dirty="0">
                <a:latin typeface="Microsoft Sans Serif"/>
                <a:cs typeface="Microsoft Sans Serif"/>
              </a:rPr>
              <a:t>PAG</a:t>
            </a:r>
            <a:r>
              <a:rPr sz="500" spc="-15" dirty="0">
                <a:latin typeface="Microsoft Sans Serif"/>
                <a:cs typeface="Microsoft Sans Serif"/>
              </a:rPr>
              <a:t>ROTECTIVO</a:t>
            </a:r>
            <a:r>
              <a:rPr sz="600" spc="-15" dirty="0">
                <a:latin typeface="Microsoft Sans Serif"/>
                <a:cs typeface="Microsoft Sans Serif"/>
              </a:rPr>
              <a:t>D</a:t>
            </a:r>
            <a:r>
              <a:rPr sz="500" spc="-15" dirty="0">
                <a:latin typeface="Microsoft Sans Serif"/>
                <a:cs typeface="Microsoft Sans Serif"/>
              </a:rPr>
              <a:t>EVICE</a:t>
            </a:r>
            <a:r>
              <a:rPr sz="600" spc="-15" dirty="0">
                <a:latin typeface="Microsoft Sans Serif"/>
                <a:cs typeface="Microsoft Sans Serif"/>
              </a:rPr>
              <a:t>norte</a:t>
            </a:r>
            <a:r>
              <a:rPr sz="500" spc="-15" dirty="0">
                <a:latin typeface="Microsoft Sans Serif"/>
                <a:cs typeface="Microsoft Sans Serif"/>
              </a:rPr>
              <a:t>UMBRAS</a:t>
            </a:r>
            <a:endParaRPr sz="500">
              <a:latin typeface="Microsoft Sans Serif"/>
              <a:cs typeface="Microsoft Sans Serif"/>
            </a:endParaRPr>
          </a:p>
        </p:txBody>
      </p:sp>
      <p:sp>
        <p:nvSpPr>
          <p:cNvPr id="6" name="object 6"/>
          <p:cNvSpPr txBox="1"/>
          <p:nvPr/>
        </p:nvSpPr>
        <p:spPr>
          <a:xfrm>
            <a:off x="9089637" y="539741"/>
            <a:ext cx="7406182" cy="1375826"/>
          </a:xfrm>
          <a:prstGeom prst="rect">
            <a:avLst/>
          </a:prstGeom>
        </p:spPr>
        <p:txBody>
          <a:bodyPr vert="horz" wrap="square" lIns="0" tIns="90805" rIns="0" bIns="0" rtlCol="0">
            <a:spAutoFit/>
          </a:bodyPr>
          <a:lstStyle/>
          <a:p>
            <a:pPr marR="121285" algn="ctr">
              <a:lnSpc>
                <a:spcPct val="100000"/>
              </a:lnSpc>
              <a:spcBef>
                <a:spcPts val="715"/>
              </a:spcBef>
            </a:pPr>
            <a:r>
              <a:rPr sz="950" spc="-55" dirty="0">
                <a:latin typeface="Microsoft Sans Serif"/>
                <a:cs typeface="Microsoft Sans Serif"/>
              </a:rPr>
              <a:t>X.R</a:t>
            </a:r>
            <a:r>
              <a:rPr sz="750" spc="-55" dirty="0">
                <a:latin typeface="Microsoft Sans Serif"/>
                <a:cs typeface="Microsoft Sans Serif"/>
              </a:rPr>
              <a:t>EFERENCIAS</a:t>
            </a:r>
            <a:endParaRPr sz="750">
              <a:latin typeface="Microsoft Sans Serif"/>
              <a:cs typeface="Microsoft Sans Serif"/>
            </a:endParaRPr>
          </a:p>
          <a:p>
            <a:pPr marL="145415" marR="184785" indent="-145415">
              <a:lnSpc>
                <a:spcPct val="115700"/>
              </a:lnSpc>
              <a:spcBef>
                <a:spcPts val="320"/>
              </a:spcBef>
              <a:buAutoNum type="arabicPlain"/>
              <a:tabLst>
                <a:tab pos="145415" algn="l"/>
              </a:tabLst>
            </a:pPr>
            <a:r>
              <a:rPr sz="700" spc="-95" dirty="0">
                <a:latin typeface="Microsoft Sans Serif"/>
                <a:cs typeface="Microsoft Sans Serif"/>
              </a:rPr>
              <a:t>JL</a:t>
            </a:r>
            <a:r>
              <a:rPr sz="700" spc="-85" dirty="0">
                <a:latin typeface="Microsoft Sans Serif"/>
                <a:cs typeface="Microsoft Sans Serif"/>
              </a:rPr>
              <a:t> </a:t>
            </a:r>
            <a:r>
              <a:rPr sz="700" spc="20" dirty="0">
                <a:latin typeface="Microsoft Sans Serif"/>
                <a:cs typeface="Microsoft Sans Serif"/>
              </a:rPr>
              <a:t>Blackburn,Componentes</a:t>
            </a:r>
            <a:r>
              <a:rPr sz="700" spc="-5" dirty="0">
                <a:latin typeface="Microsoft Sans Serif"/>
                <a:cs typeface="Microsoft Sans Serif"/>
              </a:rPr>
              <a:t> </a:t>
            </a:r>
            <a:r>
              <a:rPr sz="700" spc="20" dirty="0">
                <a:latin typeface="Microsoft Sans Serif"/>
                <a:cs typeface="Microsoft Sans Serif"/>
              </a:rPr>
              <a:t>simétricos</a:t>
            </a:r>
            <a:r>
              <a:rPr sz="700" dirty="0">
                <a:latin typeface="Microsoft Sans Serif"/>
                <a:cs typeface="Microsoft Sans Serif"/>
              </a:rPr>
              <a:t> </a:t>
            </a:r>
            <a:r>
              <a:rPr sz="700" spc="25" dirty="0">
                <a:latin typeface="Microsoft Sans Serif"/>
                <a:cs typeface="Microsoft Sans Serif"/>
              </a:rPr>
              <a:t>para</a:t>
            </a:r>
            <a:r>
              <a:rPr sz="700" dirty="0">
                <a:latin typeface="Microsoft Sans Serif"/>
                <a:cs typeface="Microsoft Sans Serif"/>
              </a:rPr>
              <a:t> </a:t>
            </a:r>
            <a:r>
              <a:rPr sz="700" spc="25" dirty="0">
                <a:latin typeface="Microsoft Sans Serif"/>
                <a:cs typeface="Microsoft Sans Serif"/>
              </a:rPr>
              <a:t>ingeniería</a:t>
            </a:r>
            <a:r>
              <a:rPr sz="700" dirty="0">
                <a:latin typeface="Microsoft Sans Serif"/>
                <a:cs typeface="Microsoft Sans Serif"/>
              </a:rPr>
              <a:t> </a:t>
            </a:r>
            <a:r>
              <a:rPr sz="700" spc="20" dirty="0">
                <a:latin typeface="Microsoft Sans Serif"/>
                <a:cs typeface="Microsoft Sans Serif"/>
              </a:rPr>
              <a:t>de</a:t>
            </a:r>
            <a:r>
              <a:rPr sz="700" dirty="0">
                <a:latin typeface="Microsoft Sans Serif"/>
                <a:cs typeface="Microsoft Sans Serif"/>
              </a:rPr>
              <a:t> </a:t>
            </a:r>
            <a:r>
              <a:rPr sz="700" spc="10" dirty="0">
                <a:latin typeface="Microsoft Sans Serif"/>
                <a:cs typeface="Microsoft Sans Serif"/>
              </a:rPr>
              <a:t>sistemas</a:t>
            </a:r>
            <a:r>
              <a:rPr sz="700" dirty="0">
                <a:latin typeface="Microsoft Sans Serif"/>
                <a:cs typeface="Microsoft Sans Serif"/>
              </a:rPr>
              <a:t> </a:t>
            </a:r>
            <a:r>
              <a:rPr sz="700" spc="20" dirty="0">
                <a:latin typeface="Microsoft Sans Serif"/>
                <a:cs typeface="Microsoft Sans Serif"/>
              </a:rPr>
              <a:t>de </a:t>
            </a:r>
            <a:r>
              <a:rPr sz="700" spc="-175" dirty="0">
                <a:latin typeface="Microsoft Sans Serif"/>
                <a:cs typeface="Microsoft Sans Serif"/>
              </a:rPr>
              <a:t> </a:t>
            </a:r>
            <a:r>
              <a:rPr sz="700" spc="15" dirty="0">
                <a:latin typeface="Microsoft Sans Serif"/>
                <a:cs typeface="Microsoft Sans Serif"/>
              </a:rPr>
              <a:t>potencia.Nueva</a:t>
            </a:r>
            <a:r>
              <a:rPr sz="700" spc="-10" dirty="0">
                <a:latin typeface="Microsoft Sans Serif"/>
                <a:cs typeface="Microsoft Sans Serif"/>
              </a:rPr>
              <a:t> </a:t>
            </a:r>
            <a:r>
              <a:rPr sz="700" spc="5" dirty="0">
                <a:latin typeface="Microsoft Sans Serif"/>
                <a:cs typeface="Microsoft Sans Serif"/>
              </a:rPr>
              <a:t>York:</a:t>
            </a:r>
            <a:r>
              <a:rPr sz="700" spc="-5" dirty="0">
                <a:latin typeface="Microsoft Sans Serif"/>
                <a:cs typeface="Microsoft Sans Serif"/>
              </a:rPr>
              <a:t> </a:t>
            </a:r>
            <a:r>
              <a:rPr sz="700" spc="20" dirty="0">
                <a:latin typeface="Microsoft Sans Serif"/>
                <a:cs typeface="Microsoft Sans Serif"/>
              </a:rPr>
              <a:t>Marcel</a:t>
            </a:r>
            <a:r>
              <a:rPr sz="700" spc="-5" dirty="0">
                <a:latin typeface="Microsoft Sans Serif"/>
                <a:cs typeface="Microsoft Sans Serif"/>
              </a:rPr>
              <a:t> </a:t>
            </a:r>
            <a:r>
              <a:rPr sz="700" spc="15" dirty="0">
                <a:latin typeface="Microsoft Sans Serif"/>
                <a:cs typeface="Microsoft Sans Serif"/>
              </a:rPr>
              <a:t>Dekker,</a:t>
            </a:r>
            <a:r>
              <a:rPr sz="700" spc="-5" dirty="0">
                <a:latin typeface="Microsoft Sans Serif"/>
                <a:cs typeface="Microsoft Sans Serif"/>
              </a:rPr>
              <a:t> </a:t>
            </a:r>
            <a:r>
              <a:rPr sz="700" spc="5" dirty="0">
                <a:latin typeface="Microsoft Sans Serif"/>
                <a:cs typeface="Microsoft Sans Serif"/>
              </a:rPr>
              <a:t>1993.</a:t>
            </a:r>
            <a:endParaRPr sz="700">
              <a:latin typeface="Microsoft Sans Serif"/>
              <a:cs typeface="Microsoft Sans Serif"/>
            </a:endParaRPr>
          </a:p>
          <a:p>
            <a:pPr marL="135890" marR="97790" indent="-135890">
              <a:lnSpc>
                <a:spcPct val="123100"/>
              </a:lnSpc>
              <a:spcBef>
                <a:spcPts val="185"/>
              </a:spcBef>
              <a:buAutoNum type="arabicPlain"/>
              <a:tabLst>
                <a:tab pos="135890" algn="l"/>
              </a:tabLst>
            </a:pPr>
            <a:r>
              <a:rPr sz="650" spc="-15" dirty="0">
                <a:latin typeface="Microsoft Sans Serif"/>
                <a:cs typeface="Microsoft Sans Serif"/>
              </a:rPr>
              <a:t>WA</a:t>
            </a:r>
            <a:r>
              <a:rPr sz="650" spc="5" dirty="0">
                <a:latin typeface="Microsoft Sans Serif"/>
                <a:cs typeface="Microsoft Sans Serif"/>
              </a:rPr>
              <a:t> </a:t>
            </a:r>
            <a:r>
              <a:rPr sz="650" spc="10" dirty="0">
                <a:latin typeface="Microsoft Sans Serif"/>
                <a:cs typeface="Microsoft Sans Serif"/>
              </a:rPr>
              <a:t>Elmore,Teoría </a:t>
            </a:r>
            <a:r>
              <a:rPr sz="650" spc="5" dirty="0">
                <a:latin typeface="Microsoft Sans Serif"/>
                <a:cs typeface="Microsoft Sans Serif"/>
              </a:rPr>
              <a:t>y</a:t>
            </a:r>
            <a:r>
              <a:rPr sz="650" spc="10" dirty="0">
                <a:latin typeface="Microsoft Sans Serif"/>
                <a:cs typeface="Microsoft Sans Serif"/>
              </a:rPr>
              <a:t> aplicación</a:t>
            </a:r>
            <a:r>
              <a:rPr sz="650" spc="5" dirty="0">
                <a:latin typeface="Microsoft Sans Serif"/>
                <a:cs typeface="Microsoft Sans Serif"/>
              </a:rPr>
              <a:t> </a:t>
            </a:r>
            <a:r>
              <a:rPr sz="650" spc="20" dirty="0">
                <a:latin typeface="Microsoft Sans Serif"/>
                <a:cs typeface="Microsoft Sans Serif"/>
              </a:rPr>
              <a:t>de</a:t>
            </a:r>
            <a:r>
              <a:rPr sz="650" spc="10" dirty="0">
                <a:latin typeface="Microsoft Sans Serif"/>
                <a:cs typeface="Microsoft Sans Serif"/>
              </a:rPr>
              <a:t> la </a:t>
            </a:r>
            <a:r>
              <a:rPr sz="650" spc="25" dirty="0">
                <a:latin typeface="Microsoft Sans Serif"/>
                <a:cs typeface="Microsoft Sans Serif"/>
              </a:rPr>
              <a:t>retransmisión</a:t>
            </a:r>
            <a:r>
              <a:rPr sz="650" spc="5" dirty="0">
                <a:latin typeface="Microsoft Sans Serif"/>
                <a:cs typeface="Microsoft Sans Serif"/>
              </a:rPr>
              <a:t> </a:t>
            </a:r>
            <a:r>
              <a:rPr sz="650" spc="20" dirty="0">
                <a:latin typeface="Microsoft Sans Serif"/>
                <a:cs typeface="Microsoft Sans Serif"/>
              </a:rPr>
              <a:t>de</a:t>
            </a:r>
            <a:r>
              <a:rPr sz="650" spc="10" dirty="0">
                <a:latin typeface="Microsoft Sans Serif"/>
                <a:cs typeface="Microsoft Sans Serif"/>
              </a:rPr>
              <a:t> </a:t>
            </a:r>
            <a:r>
              <a:rPr sz="650" spc="15" dirty="0">
                <a:latin typeface="Microsoft Sans Serif"/>
                <a:cs typeface="Microsoft Sans Serif"/>
              </a:rPr>
              <a:t>protección.Nueva</a:t>
            </a:r>
            <a:r>
              <a:rPr sz="650" spc="10" dirty="0">
                <a:latin typeface="Microsoft Sans Serif"/>
                <a:cs typeface="Microsoft Sans Serif"/>
              </a:rPr>
              <a:t> </a:t>
            </a:r>
            <a:r>
              <a:rPr sz="650" spc="5" dirty="0">
                <a:latin typeface="Microsoft Sans Serif"/>
                <a:cs typeface="Microsoft Sans Serif"/>
              </a:rPr>
              <a:t>York: </a:t>
            </a:r>
            <a:r>
              <a:rPr sz="650" spc="-160" dirty="0">
                <a:latin typeface="Microsoft Sans Serif"/>
                <a:cs typeface="Microsoft Sans Serif"/>
              </a:rPr>
              <a:t> </a:t>
            </a:r>
            <a:r>
              <a:rPr sz="650" spc="15" dirty="0">
                <a:latin typeface="Microsoft Sans Serif"/>
                <a:cs typeface="Microsoft Sans Serif"/>
              </a:rPr>
              <a:t>Marcel</a:t>
            </a:r>
            <a:r>
              <a:rPr sz="650" spc="-10" dirty="0">
                <a:latin typeface="Microsoft Sans Serif"/>
                <a:cs typeface="Microsoft Sans Serif"/>
              </a:rPr>
              <a:t> </a:t>
            </a:r>
            <a:r>
              <a:rPr sz="650" spc="15" dirty="0">
                <a:latin typeface="Microsoft Sans Serif"/>
                <a:cs typeface="Microsoft Sans Serif"/>
              </a:rPr>
              <a:t>Dekker,</a:t>
            </a:r>
            <a:r>
              <a:rPr sz="650" spc="-5" dirty="0">
                <a:latin typeface="Microsoft Sans Serif"/>
                <a:cs typeface="Microsoft Sans Serif"/>
              </a:rPr>
              <a:t> </a:t>
            </a:r>
            <a:r>
              <a:rPr sz="650" spc="5" dirty="0">
                <a:latin typeface="Microsoft Sans Serif"/>
                <a:cs typeface="Microsoft Sans Serif"/>
              </a:rPr>
              <a:t>2004.</a:t>
            </a:r>
            <a:endParaRPr sz="650">
              <a:latin typeface="Microsoft Sans Serif"/>
              <a:cs typeface="Microsoft Sans Serif"/>
            </a:endParaRPr>
          </a:p>
          <a:p>
            <a:pPr marL="114935" marR="93980" indent="-114935">
              <a:lnSpc>
                <a:spcPct val="123100"/>
              </a:lnSpc>
              <a:spcBef>
                <a:spcPts val="200"/>
              </a:spcBef>
              <a:buSzPct val="84615"/>
              <a:buAutoNum type="arabicPlain"/>
              <a:tabLst>
                <a:tab pos="114935" algn="l"/>
              </a:tabLst>
            </a:pPr>
            <a:r>
              <a:rPr sz="650" spc="5" dirty="0">
                <a:latin typeface="Microsoft Sans Serif"/>
                <a:cs typeface="Microsoft Sans Serif"/>
              </a:rPr>
              <a:t>Práctica </a:t>
            </a:r>
            <a:r>
              <a:rPr sz="650" spc="20" dirty="0">
                <a:latin typeface="Microsoft Sans Serif"/>
                <a:cs typeface="Microsoft Sans Serif"/>
              </a:rPr>
              <a:t>recomendada</a:t>
            </a:r>
            <a:r>
              <a:rPr sz="650" spc="5" dirty="0">
                <a:latin typeface="Microsoft Sans Serif"/>
                <a:cs typeface="Microsoft Sans Serif"/>
              </a:rPr>
              <a:t> </a:t>
            </a:r>
            <a:r>
              <a:rPr sz="650" spc="40" dirty="0">
                <a:latin typeface="Microsoft Sans Serif"/>
                <a:cs typeface="Microsoft Sans Serif"/>
              </a:rPr>
              <a:t>por</a:t>
            </a:r>
            <a:r>
              <a:rPr sz="650" spc="10" dirty="0">
                <a:latin typeface="Microsoft Sans Serif"/>
                <a:cs typeface="Microsoft Sans Serif"/>
              </a:rPr>
              <a:t> </a:t>
            </a:r>
            <a:r>
              <a:rPr sz="650" spc="-45" dirty="0">
                <a:latin typeface="Microsoft Sans Serif"/>
                <a:cs typeface="Microsoft Sans Serif"/>
              </a:rPr>
              <a:t>IEEE</a:t>
            </a:r>
            <a:r>
              <a:rPr sz="650" spc="5" dirty="0">
                <a:latin typeface="Microsoft Sans Serif"/>
                <a:cs typeface="Microsoft Sans Serif"/>
              </a:rPr>
              <a:t> </a:t>
            </a:r>
            <a:r>
              <a:rPr sz="650" spc="20" dirty="0">
                <a:latin typeface="Microsoft Sans Serif"/>
                <a:cs typeface="Microsoft Sans Serif"/>
              </a:rPr>
              <a:t>para</a:t>
            </a:r>
            <a:r>
              <a:rPr sz="650" spc="5" dirty="0">
                <a:latin typeface="Microsoft Sans Serif"/>
                <a:cs typeface="Microsoft Sans Serif"/>
              </a:rPr>
              <a:t> </a:t>
            </a:r>
            <a:r>
              <a:rPr sz="650" spc="10" dirty="0">
                <a:latin typeface="Microsoft Sans Serif"/>
                <a:cs typeface="Microsoft Sans Serif"/>
              </a:rPr>
              <a:t>la </a:t>
            </a:r>
            <a:r>
              <a:rPr sz="650" spc="20" dirty="0">
                <a:latin typeface="Microsoft Sans Serif"/>
                <a:cs typeface="Microsoft Sans Serif"/>
              </a:rPr>
              <a:t>protección</a:t>
            </a:r>
            <a:r>
              <a:rPr sz="650" spc="5" dirty="0">
                <a:latin typeface="Microsoft Sans Serif"/>
                <a:cs typeface="Microsoft Sans Serif"/>
              </a:rPr>
              <a:t> y</a:t>
            </a:r>
            <a:r>
              <a:rPr sz="650" spc="10" dirty="0">
                <a:latin typeface="Microsoft Sans Serif"/>
                <a:cs typeface="Microsoft Sans Serif"/>
              </a:rPr>
              <a:t> </a:t>
            </a:r>
            <a:r>
              <a:rPr sz="650" spc="20" dirty="0">
                <a:latin typeface="Microsoft Sans Serif"/>
                <a:cs typeface="Microsoft Sans Serif"/>
              </a:rPr>
              <a:t>coordinación</a:t>
            </a:r>
            <a:r>
              <a:rPr sz="650" spc="5" dirty="0">
                <a:latin typeface="Microsoft Sans Serif"/>
                <a:cs typeface="Microsoft Sans Serif"/>
              </a:rPr>
              <a:t> </a:t>
            </a:r>
            <a:r>
              <a:rPr sz="650" spc="20" dirty="0">
                <a:latin typeface="Microsoft Sans Serif"/>
                <a:cs typeface="Microsoft Sans Serif"/>
              </a:rPr>
              <a:t>de</a:t>
            </a:r>
            <a:r>
              <a:rPr sz="650" spc="5" dirty="0">
                <a:latin typeface="Microsoft Sans Serif"/>
                <a:cs typeface="Microsoft Sans Serif"/>
              </a:rPr>
              <a:t> </a:t>
            </a:r>
            <a:r>
              <a:rPr sz="650" spc="10" dirty="0">
                <a:latin typeface="Microsoft Sans Serif"/>
                <a:cs typeface="Microsoft Sans Serif"/>
              </a:rPr>
              <a:t>sistemas </a:t>
            </a:r>
            <a:r>
              <a:rPr sz="650" spc="-155" dirty="0">
                <a:latin typeface="Microsoft Sans Serif"/>
                <a:cs typeface="Microsoft Sans Serif"/>
              </a:rPr>
              <a:t> </a:t>
            </a:r>
            <a:r>
              <a:rPr sz="650" spc="20" dirty="0">
                <a:latin typeface="Microsoft Sans Serif"/>
                <a:cs typeface="Microsoft Sans Serif"/>
              </a:rPr>
              <a:t>de</a:t>
            </a:r>
            <a:r>
              <a:rPr sz="650" spc="-5" dirty="0">
                <a:latin typeface="Microsoft Sans Serif"/>
                <a:cs typeface="Microsoft Sans Serif"/>
              </a:rPr>
              <a:t> </a:t>
            </a:r>
            <a:r>
              <a:rPr sz="650" spc="20" dirty="0">
                <a:latin typeface="Microsoft Sans Serif"/>
                <a:cs typeface="Microsoft Sans Serif"/>
              </a:rPr>
              <a:t>energía</a:t>
            </a:r>
            <a:r>
              <a:rPr sz="650" spc="-5" dirty="0">
                <a:latin typeface="Microsoft Sans Serif"/>
                <a:cs typeface="Microsoft Sans Serif"/>
              </a:rPr>
              <a:t> </a:t>
            </a:r>
            <a:r>
              <a:rPr sz="650" spc="20" dirty="0">
                <a:latin typeface="Microsoft Sans Serif"/>
                <a:cs typeface="Microsoft Sans Serif"/>
              </a:rPr>
              <a:t>industriales</a:t>
            </a:r>
            <a:r>
              <a:rPr sz="650" spc="-5" dirty="0">
                <a:latin typeface="Microsoft Sans Serif"/>
                <a:cs typeface="Microsoft Sans Serif"/>
              </a:rPr>
              <a:t> </a:t>
            </a:r>
            <a:r>
              <a:rPr sz="650" spc="5" dirty="0">
                <a:latin typeface="Microsoft Sans Serif"/>
                <a:cs typeface="Microsoft Sans Serif"/>
              </a:rPr>
              <a:t>y</a:t>
            </a:r>
            <a:r>
              <a:rPr sz="650" spc="-5" dirty="0">
                <a:latin typeface="Microsoft Sans Serif"/>
                <a:cs typeface="Microsoft Sans Serif"/>
              </a:rPr>
              <a:t> </a:t>
            </a:r>
            <a:r>
              <a:rPr sz="650" spc="10" dirty="0">
                <a:latin typeface="Microsoft Sans Serif"/>
                <a:cs typeface="Microsoft Sans Serif"/>
              </a:rPr>
              <a:t>comerciales,Estándar</a:t>
            </a:r>
            <a:r>
              <a:rPr sz="650" dirty="0">
                <a:latin typeface="Microsoft Sans Serif"/>
                <a:cs typeface="Microsoft Sans Serif"/>
              </a:rPr>
              <a:t> </a:t>
            </a:r>
            <a:r>
              <a:rPr sz="650" spc="-45" dirty="0">
                <a:latin typeface="Microsoft Sans Serif"/>
                <a:cs typeface="Microsoft Sans Serif"/>
              </a:rPr>
              <a:t>IEEE</a:t>
            </a:r>
            <a:r>
              <a:rPr sz="650" spc="-5" dirty="0">
                <a:latin typeface="Microsoft Sans Serif"/>
                <a:cs typeface="Microsoft Sans Serif"/>
              </a:rPr>
              <a:t> </a:t>
            </a:r>
            <a:r>
              <a:rPr sz="650" spc="5" dirty="0">
                <a:latin typeface="Microsoft Sans Serif"/>
                <a:cs typeface="Microsoft Sans Serif"/>
              </a:rPr>
              <a:t>242-2001.</a:t>
            </a:r>
            <a:endParaRPr sz="650">
              <a:latin typeface="Microsoft Sans Serif"/>
              <a:cs typeface="Microsoft Sans Serif"/>
            </a:endParaRPr>
          </a:p>
          <a:p>
            <a:pPr marL="154305" indent="-142240">
              <a:lnSpc>
                <a:spcPct val="100000"/>
              </a:lnSpc>
              <a:spcBef>
                <a:spcPts val="285"/>
              </a:spcBef>
              <a:buAutoNum type="arabicPlain"/>
              <a:tabLst>
                <a:tab pos="154940" algn="l"/>
              </a:tabLst>
            </a:pPr>
            <a:r>
              <a:rPr sz="750" spc="-30" dirty="0">
                <a:latin typeface="Microsoft Sans Serif"/>
                <a:cs typeface="Microsoft Sans Serif"/>
              </a:rPr>
              <a:t>P.</a:t>
            </a:r>
            <a:r>
              <a:rPr sz="750" spc="-5" dirty="0">
                <a:latin typeface="Microsoft Sans Serif"/>
                <a:cs typeface="Microsoft Sans Serif"/>
              </a:rPr>
              <a:t> </a:t>
            </a:r>
            <a:r>
              <a:rPr sz="750" spc="5" dirty="0">
                <a:latin typeface="Microsoft Sans Serif"/>
                <a:cs typeface="Microsoft Sans Serif"/>
              </a:rPr>
              <a:t>Pillai,</a:t>
            </a:r>
            <a:r>
              <a:rPr sz="750" dirty="0">
                <a:latin typeface="Microsoft Sans Serif"/>
                <a:cs typeface="Microsoft Sans Serif"/>
              </a:rPr>
              <a:t> </a:t>
            </a:r>
            <a:r>
              <a:rPr sz="750" spc="-30" dirty="0">
                <a:latin typeface="Microsoft Sans Serif"/>
                <a:cs typeface="Microsoft Sans Serif"/>
              </a:rPr>
              <a:t>BG</a:t>
            </a:r>
            <a:r>
              <a:rPr sz="750" dirty="0">
                <a:latin typeface="Microsoft Sans Serif"/>
                <a:cs typeface="Microsoft Sans Serif"/>
              </a:rPr>
              <a:t> </a:t>
            </a:r>
            <a:r>
              <a:rPr sz="750" spc="5" dirty="0">
                <a:latin typeface="Microsoft Sans Serif"/>
                <a:cs typeface="Microsoft Sans Serif"/>
              </a:rPr>
              <a:t>Bailey,</a:t>
            </a:r>
            <a:r>
              <a:rPr sz="750" dirty="0">
                <a:latin typeface="Microsoft Sans Serif"/>
                <a:cs typeface="Microsoft Sans Serif"/>
              </a:rPr>
              <a:t> </a:t>
            </a:r>
            <a:r>
              <a:rPr sz="750" spc="-90" dirty="0">
                <a:latin typeface="Microsoft Sans Serif"/>
                <a:cs typeface="Microsoft Sans Serif"/>
              </a:rPr>
              <a:t>J.</a:t>
            </a:r>
            <a:r>
              <a:rPr sz="750" dirty="0">
                <a:latin typeface="Microsoft Sans Serif"/>
                <a:cs typeface="Microsoft Sans Serif"/>
              </a:rPr>
              <a:t> </a:t>
            </a:r>
            <a:r>
              <a:rPr sz="750" spc="15" dirty="0">
                <a:latin typeface="Microsoft Sans Serif"/>
                <a:cs typeface="Microsoft Sans Serif"/>
              </a:rPr>
              <a:t>Bowen,</a:t>
            </a:r>
            <a:r>
              <a:rPr sz="750" spc="-5" dirty="0">
                <a:latin typeface="Microsoft Sans Serif"/>
                <a:cs typeface="Microsoft Sans Serif"/>
              </a:rPr>
              <a:t> </a:t>
            </a:r>
            <a:r>
              <a:rPr sz="750" spc="-25" dirty="0">
                <a:latin typeface="Microsoft Sans Serif"/>
                <a:cs typeface="Microsoft Sans Serif"/>
              </a:rPr>
              <a:t>G.</a:t>
            </a:r>
            <a:r>
              <a:rPr sz="750" dirty="0">
                <a:latin typeface="Microsoft Sans Serif"/>
                <a:cs typeface="Microsoft Sans Serif"/>
              </a:rPr>
              <a:t> </a:t>
            </a:r>
            <a:r>
              <a:rPr sz="750" spc="5" dirty="0">
                <a:latin typeface="Microsoft Sans Serif"/>
                <a:cs typeface="Microsoft Sans Serif"/>
              </a:rPr>
              <a:t>Dalke,</a:t>
            </a:r>
            <a:r>
              <a:rPr sz="750" dirty="0">
                <a:latin typeface="Microsoft Sans Serif"/>
                <a:cs typeface="Microsoft Sans Serif"/>
              </a:rPr>
              <a:t> </a:t>
            </a:r>
            <a:r>
              <a:rPr sz="750" spc="-30" dirty="0">
                <a:latin typeface="Microsoft Sans Serif"/>
                <a:cs typeface="Microsoft Sans Serif"/>
              </a:rPr>
              <a:t>BG</a:t>
            </a:r>
            <a:r>
              <a:rPr sz="750" dirty="0">
                <a:latin typeface="Microsoft Sans Serif"/>
                <a:cs typeface="Microsoft Sans Serif"/>
              </a:rPr>
              <a:t> </a:t>
            </a:r>
            <a:r>
              <a:rPr sz="750" spc="15" dirty="0">
                <a:latin typeface="Microsoft Sans Serif"/>
                <a:cs typeface="Microsoft Sans Serif"/>
              </a:rPr>
              <a:t>Douglas,</a:t>
            </a:r>
            <a:r>
              <a:rPr sz="750" dirty="0">
                <a:latin typeface="Microsoft Sans Serif"/>
                <a:cs typeface="Microsoft Sans Serif"/>
              </a:rPr>
              <a:t> </a:t>
            </a:r>
            <a:r>
              <a:rPr sz="750" spc="-90" dirty="0">
                <a:latin typeface="Microsoft Sans Serif"/>
                <a:cs typeface="Microsoft Sans Serif"/>
              </a:rPr>
              <a:t>J.</a:t>
            </a:r>
            <a:r>
              <a:rPr sz="750" spc="-5" dirty="0">
                <a:latin typeface="Microsoft Sans Serif"/>
                <a:cs typeface="Microsoft Sans Serif"/>
              </a:rPr>
              <a:t> </a:t>
            </a:r>
            <a:r>
              <a:rPr sz="750" dirty="0">
                <a:latin typeface="Microsoft Sans Serif"/>
                <a:cs typeface="Microsoft Sans Serif"/>
              </a:rPr>
              <a:t>Fischer,</a:t>
            </a:r>
            <a:endParaRPr sz="750">
              <a:latin typeface="Microsoft Sans Serif"/>
              <a:cs typeface="Microsoft Sans Serif"/>
            </a:endParaRPr>
          </a:p>
          <a:p>
            <a:pPr marL="239395">
              <a:lnSpc>
                <a:spcPct val="100000"/>
              </a:lnSpc>
              <a:spcBef>
                <a:spcPts val="60"/>
              </a:spcBef>
            </a:pPr>
            <a:r>
              <a:rPr sz="750" spc="-90" dirty="0">
                <a:latin typeface="Microsoft Sans Serif"/>
                <a:cs typeface="Microsoft Sans Serif"/>
              </a:rPr>
              <a:t>J.</a:t>
            </a:r>
            <a:r>
              <a:rPr sz="750" spc="-5" dirty="0">
                <a:latin typeface="Microsoft Sans Serif"/>
                <a:cs typeface="Microsoft Sans Serif"/>
              </a:rPr>
              <a:t> </a:t>
            </a:r>
            <a:r>
              <a:rPr sz="750" spc="-20" dirty="0">
                <a:latin typeface="Microsoft Sans Serif"/>
                <a:cs typeface="Microsoft Sans Serif"/>
              </a:rPr>
              <a:t>Jones,</a:t>
            </a:r>
            <a:r>
              <a:rPr sz="750" dirty="0">
                <a:latin typeface="Microsoft Sans Serif"/>
                <a:cs typeface="Microsoft Sans Serif"/>
              </a:rPr>
              <a:t> </a:t>
            </a:r>
            <a:r>
              <a:rPr sz="750" spc="-85" dirty="0">
                <a:latin typeface="Microsoft Sans Serif"/>
                <a:cs typeface="Microsoft Sans Serif"/>
              </a:rPr>
              <a:t>DJ</a:t>
            </a:r>
            <a:r>
              <a:rPr sz="750" dirty="0">
                <a:latin typeface="Microsoft Sans Serif"/>
                <a:cs typeface="Microsoft Sans Serif"/>
              </a:rPr>
              <a:t> Love, </a:t>
            </a:r>
            <a:r>
              <a:rPr sz="750" spc="-120" dirty="0">
                <a:latin typeface="Microsoft Sans Serif"/>
                <a:cs typeface="Microsoft Sans Serif"/>
              </a:rPr>
              <a:t>CJ</a:t>
            </a:r>
            <a:r>
              <a:rPr sz="750" spc="-75" dirty="0">
                <a:latin typeface="Microsoft Sans Serif"/>
                <a:cs typeface="Microsoft Sans Serif"/>
              </a:rPr>
              <a:t> </a:t>
            </a:r>
            <a:r>
              <a:rPr sz="750" spc="15" dirty="0">
                <a:latin typeface="Microsoft Sans Serif"/>
                <a:cs typeface="Microsoft Sans Serif"/>
              </a:rPr>
              <a:t>Mozina,</a:t>
            </a:r>
            <a:r>
              <a:rPr sz="750" dirty="0">
                <a:latin typeface="Microsoft Sans Serif"/>
                <a:cs typeface="Microsoft Sans Serif"/>
              </a:rPr>
              <a:t> </a:t>
            </a:r>
            <a:r>
              <a:rPr sz="750" spc="10" dirty="0">
                <a:latin typeface="Microsoft Sans Serif"/>
                <a:cs typeface="Microsoft Sans Serif"/>
              </a:rPr>
              <a:t>N.</a:t>
            </a:r>
            <a:r>
              <a:rPr sz="750" dirty="0">
                <a:latin typeface="Microsoft Sans Serif"/>
                <a:cs typeface="Microsoft Sans Serif"/>
              </a:rPr>
              <a:t> </a:t>
            </a:r>
            <a:r>
              <a:rPr sz="750" spc="10" dirty="0">
                <a:latin typeface="Microsoft Sans Serif"/>
                <a:cs typeface="Microsoft Sans Serif"/>
              </a:rPr>
              <a:t>Nichols,</a:t>
            </a:r>
            <a:r>
              <a:rPr sz="750" dirty="0">
                <a:latin typeface="Microsoft Sans Serif"/>
                <a:cs typeface="Microsoft Sans Serif"/>
              </a:rPr>
              <a:t> </a:t>
            </a:r>
            <a:r>
              <a:rPr sz="750" spc="-40" dirty="0">
                <a:latin typeface="Microsoft Sans Serif"/>
                <a:cs typeface="Microsoft Sans Serif"/>
              </a:rPr>
              <a:t>C.</a:t>
            </a:r>
            <a:r>
              <a:rPr sz="750" dirty="0">
                <a:latin typeface="Microsoft Sans Serif"/>
                <a:cs typeface="Microsoft Sans Serif"/>
              </a:rPr>
              <a:t> </a:t>
            </a:r>
            <a:r>
              <a:rPr sz="750" spc="35" dirty="0">
                <a:latin typeface="Microsoft Sans Serif"/>
                <a:cs typeface="Microsoft Sans Serif"/>
              </a:rPr>
              <a:t>Normand,</a:t>
            </a:r>
            <a:r>
              <a:rPr sz="750" spc="-5" dirty="0">
                <a:latin typeface="Microsoft Sans Serif"/>
                <a:cs typeface="Microsoft Sans Serif"/>
              </a:rPr>
              <a:t> </a:t>
            </a:r>
            <a:r>
              <a:rPr sz="750" spc="-20" dirty="0">
                <a:latin typeface="Microsoft Sans Serif"/>
                <a:cs typeface="Microsoft Sans Serif"/>
              </a:rPr>
              <a:t>L.</a:t>
            </a:r>
            <a:r>
              <a:rPr sz="750" dirty="0">
                <a:latin typeface="Microsoft Sans Serif"/>
                <a:cs typeface="Microsoft Sans Serif"/>
              </a:rPr>
              <a:t> </a:t>
            </a:r>
            <a:r>
              <a:rPr sz="750" spc="10" dirty="0">
                <a:latin typeface="Microsoft Sans Serif"/>
                <a:cs typeface="Microsoft Sans Serif"/>
              </a:rPr>
              <a:t>Padden,</a:t>
            </a:r>
            <a:endParaRPr sz="750">
              <a:latin typeface="Microsoft Sans Serif"/>
              <a:cs typeface="Microsoft Sans Serif"/>
            </a:endParaRPr>
          </a:p>
          <a:p>
            <a:pPr marL="239395" marR="54610">
              <a:lnSpc>
                <a:spcPts val="960"/>
              </a:lnSpc>
              <a:spcBef>
                <a:spcPts val="45"/>
              </a:spcBef>
            </a:pPr>
            <a:r>
              <a:rPr sz="650" spc="-15" dirty="0">
                <a:latin typeface="Microsoft Sans Serif"/>
                <a:cs typeface="Microsoft Sans Serif"/>
              </a:rPr>
              <a:t>A. </a:t>
            </a:r>
            <a:r>
              <a:rPr sz="650" dirty="0">
                <a:latin typeface="Microsoft Sans Serif"/>
                <a:cs typeface="Microsoft Sans Serif"/>
              </a:rPr>
              <a:t>Pierce, </a:t>
            </a:r>
            <a:r>
              <a:rPr sz="650" spc="-85" dirty="0">
                <a:latin typeface="Microsoft Sans Serif"/>
                <a:cs typeface="Microsoft Sans Serif"/>
              </a:rPr>
              <a:t>LJ</a:t>
            </a:r>
            <a:r>
              <a:rPr sz="650" spc="-80" dirty="0">
                <a:latin typeface="Microsoft Sans Serif"/>
                <a:cs typeface="Microsoft Sans Serif"/>
              </a:rPr>
              <a:t> </a:t>
            </a:r>
            <a:r>
              <a:rPr sz="650" spc="10" dirty="0">
                <a:latin typeface="Microsoft Sans Serif"/>
                <a:cs typeface="Microsoft Sans Serif"/>
              </a:rPr>
              <a:t>Powell, </a:t>
            </a:r>
            <a:r>
              <a:rPr sz="650" spc="5" dirty="0">
                <a:latin typeface="Microsoft Sans Serif"/>
                <a:cs typeface="Microsoft Sans Serif"/>
              </a:rPr>
              <a:t>DD Shipp, </a:t>
            </a:r>
            <a:r>
              <a:rPr sz="650" spc="-10" dirty="0">
                <a:latin typeface="Microsoft Sans Serif"/>
                <a:cs typeface="Microsoft Sans Serif"/>
              </a:rPr>
              <a:t>NT </a:t>
            </a:r>
            <a:r>
              <a:rPr sz="650" spc="20" dirty="0">
                <a:latin typeface="Microsoft Sans Serif"/>
                <a:cs typeface="Microsoft Sans Serif"/>
              </a:rPr>
              <a:t>Stringer </a:t>
            </a:r>
            <a:r>
              <a:rPr sz="650" spc="5" dirty="0">
                <a:latin typeface="Microsoft Sans Serif"/>
                <a:cs typeface="Microsoft Sans Serif"/>
              </a:rPr>
              <a:t>y </a:t>
            </a:r>
            <a:r>
              <a:rPr sz="650" spc="-30" dirty="0">
                <a:latin typeface="Microsoft Sans Serif"/>
                <a:cs typeface="Microsoft Sans Serif"/>
              </a:rPr>
              <a:t>RH </a:t>
            </a:r>
            <a:r>
              <a:rPr sz="650" spc="10" dirty="0">
                <a:latin typeface="Microsoft Sans Serif"/>
                <a:cs typeface="Microsoft Sans Serif"/>
              </a:rPr>
              <a:t>Young, </a:t>
            </a:r>
            <a:r>
              <a:rPr sz="650" spc="5" dirty="0">
                <a:latin typeface="Microsoft Sans Serif"/>
                <a:cs typeface="Microsoft Sans Serif"/>
              </a:rPr>
              <a:t>“Puesta </a:t>
            </a:r>
            <a:r>
              <a:rPr sz="650" dirty="0">
                <a:latin typeface="Microsoft Sans Serif"/>
                <a:cs typeface="Microsoft Sans Serif"/>
              </a:rPr>
              <a:t>a </a:t>
            </a:r>
            <a:r>
              <a:rPr sz="650" spc="30" dirty="0">
                <a:latin typeface="Microsoft Sans Serif"/>
                <a:cs typeface="Microsoft Sans Serif"/>
              </a:rPr>
              <a:t>tierra </a:t>
            </a:r>
            <a:r>
              <a:rPr sz="650" spc="5" dirty="0">
                <a:latin typeface="Microsoft Sans Serif"/>
                <a:cs typeface="Microsoft Sans Serif"/>
              </a:rPr>
              <a:t>y </a:t>
            </a:r>
            <a:r>
              <a:rPr sz="650" spc="10" dirty="0">
                <a:latin typeface="Microsoft Sans Serif"/>
                <a:cs typeface="Microsoft Sans Serif"/>
              </a:rPr>
              <a:t> </a:t>
            </a:r>
            <a:r>
              <a:rPr sz="650" spc="20" dirty="0">
                <a:latin typeface="Microsoft Sans Serif"/>
                <a:cs typeface="Microsoft Sans Serif"/>
              </a:rPr>
              <a:t>protección </a:t>
            </a:r>
            <a:r>
              <a:rPr sz="650" spc="25" dirty="0">
                <a:latin typeface="Microsoft Sans Serif"/>
                <a:cs typeface="Microsoft Sans Serif"/>
              </a:rPr>
              <a:t>contra </a:t>
            </a:r>
            <a:r>
              <a:rPr sz="650" spc="10" dirty="0">
                <a:latin typeface="Microsoft Sans Serif"/>
                <a:cs typeface="Microsoft Sans Serif"/>
              </a:rPr>
              <a:t>fallas </a:t>
            </a:r>
            <a:r>
              <a:rPr sz="650" dirty="0">
                <a:latin typeface="Microsoft Sans Serif"/>
                <a:cs typeface="Microsoft Sans Serif"/>
              </a:rPr>
              <a:t>a </a:t>
            </a:r>
            <a:r>
              <a:rPr sz="650" spc="30" dirty="0">
                <a:latin typeface="Microsoft Sans Serif"/>
                <a:cs typeface="Microsoft Sans Serif"/>
              </a:rPr>
              <a:t>tierra </a:t>
            </a:r>
            <a:r>
              <a:rPr sz="650" spc="20" dirty="0">
                <a:latin typeface="Microsoft Sans Serif"/>
                <a:cs typeface="Microsoft Sans Serif"/>
              </a:rPr>
              <a:t>de </a:t>
            </a:r>
            <a:r>
              <a:rPr sz="650" spc="15" dirty="0">
                <a:latin typeface="Microsoft Sans Serif"/>
                <a:cs typeface="Microsoft Sans Serif"/>
              </a:rPr>
              <a:t>instalaciones </a:t>
            </a:r>
            <a:r>
              <a:rPr sz="650" spc="20" dirty="0">
                <a:latin typeface="Microsoft Sans Serif"/>
                <a:cs typeface="Microsoft Sans Serif"/>
              </a:rPr>
              <a:t>de </a:t>
            </a:r>
            <a:r>
              <a:rPr sz="650" spc="25" dirty="0">
                <a:latin typeface="Microsoft Sans Serif"/>
                <a:cs typeface="Microsoft Sans Serif"/>
              </a:rPr>
              <a:t>múltiples </a:t>
            </a:r>
            <a:r>
              <a:rPr sz="650" spc="20" dirty="0">
                <a:latin typeface="Microsoft Sans Serif"/>
                <a:cs typeface="Microsoft Sans Serif"/>
              </a:rPr>
              <a:t>generadores </a:t>
            </a:r>
            <a:r>
              <a:rPr sz="650" spc="25" dirty="0">
                <a:latin typeface="Microsoft Sans Serif"/>
                <a:cs typeface="Microsoft Sans Serif"/>
              </a:rPr>
              <a:t> </a:t>
            </a:r>
            <a:r>
              <a:rPr sz="650" spc="20" dirty="0">
                <a:latin typeface="Microsoft Sans Serif"/>
                <a:cs typeface="Microsoft Sans Serif"/>
              </a:rPr>
              <a:t>en </a:t>
            </a:r>
            <a:r>
              <a:rPr sz="650" spc="10" dirty="0">
                <a:latin typeface="Microsoft Sans Serif"/>
                <a:cs typeface="Microsoft Sans Serif"/>
              </a:rPr>
              <a:t>sistemas </a:t>
            </a:r>
            <a:r>
              <a:rPr sz="650" spc="20" dirty="0">
                <a:latin typeface="Microsoft Sans Serif"/>
                <a:cs typeface="Microsoft Sans Serif"/>
              </a:rPr>
              <a:t>industriales </a:t>
            </a:r>
            <a:r>
              <a:rPr sz="650" spc="5" dirty="0">
                <a:latin typeface="Microsoft Sans Serif"/>
                <a:cs typeface="Microsoft Sans Serif"/>
              </a:rPr>
              <a:t>y </a:t>
            </a:r>
            <a:r>
              <a:rPr sz="650" spc="10" dirty="0">
                <a:latin typeface="Microsoft Sans Serif"/>
                <a:cs typeface="Microsoft Sans Serif"/>
              </a:rPr>
              <a:t>comerciales </a:t>
            </a:r>
            <a:r>
              <a:rPr sz="650" spc="20" dirty="0">
                <a:latin typeface="Microsoft Sans Serif"/>
                <a:cs typeface="Microsoft Sans Serif"/>
              </a:rPr>
              <a:t>de </a:t>
            </a:r>
            <a:r>
              <a:rPr sz="650" spc="25" dirty="0">
                <a:latin typeface="Microsoft Sans Serif"/>
                <a:cs typeface="Microsoft Sans Serif"/>
              </a:rPr>
              <a:t>media </a:t>
            </a:r>
            <a:r>
              <a:rPr sz="650" spc="20" dirty="0">
                <a:latin typeface="Microsoft Sans Serif"/>
                <a:cs typeface="Microsoft Sans Serif"/>
              </a:rPr>
              <a:t>tensión”, </a:t>
            </a:r>
            <a:r>
              <a:rPr sz="650" spc="10" dirty="0">
                <a:latin typeface="Microsoft Sans Serif"/>
                <a:cs typeface="Microsoft Sans Serif"/>
              </a:rPr>
              <a:t>Partes 1 </a:t>
            </a:r>
            <a:r>
              <a:rPr sz="650" dirty="0">
                <a:latin typeface="Microsoft Sans Serif"/>
                <a:cs typeface="Microsoft Sans Serif"/>
              </a:rPr>
              <a:t>a 4, </a:t>
            </a:r>
            <a:r>
              <a:rPr sz="650" spc="5" dirty="0">
                <a:latin typeface="Microsoft Sans Serif"/>
                <a:cs typeface="Microsoft Sans Serif"/>
              </a:rPr>
              <a:t> Transacciones </a:t>
            </a:r>
            <a:r>
              <a:rPr sz="650" spc="-45" dirty="0">
                <a:latin typeface="Microsoft Sans Serif"/>
                <a:cs typeface="Microsoft Sans Serif"/>
              </a:rPr>
              <a:t>IEEE</a:t>
            </a:r>
            <a:r>
              <a:rPr sz="650" spc="5" dirty="0">
                <a:latin typeface="Microsoft Sans Serif"/>
                <a:cs typeface="Microsoft Sans Serif"/>
              </a:rPr>
              <a:t> </a:t>
            </a:r>
            <a:r>
              <a:rPr sz="650" spc="20" dirty="0">
                <a:latin typeface="Microsoft Sans Serif"/>
                <a:cs typeface="Microsoft Sans Serif"/>
              </a:rPr>
              <a:t>sobre</a:t>
            </a:r>
            <a:r>
              <a:rPr sz="650" spc="5" dirty="0">
                <a:latin typeface="Microsoft Sans Serif"/>
                <a:cs typeface="Microsoft Sans Serif"/>
              </a:rPr>
              <a:t> </a:t>
            </a:r>
            <a:r>
              <a:rPr sz="650" spc="10" dirty="0">
                <a:latin typeface="Microsoft Sans Serif"/>
                <a:cs typeface="Microsoft Sans Serif"/>
              </a:rPr>
              <a:t>aplicaciones</a:t>
            </a:r>
            <a:r>
              <a:rPr sz="650" spc="5" dirty="0">
                <a:latin typeface="Microsoft Sans Serif"/>
                <a:cs typeface="Microsoft Sans Serif"/>
              </a:rPr>
              <a:t> </a:t>
            </a:r>
            <a:r>
              <a:rPr sz="650" spc="15" dirty="0">
                <a:latin typeface="Microsoft Sans Serif"/>
                <a:cs typeface="Microsoft Sans Serif"/>
              </a:rPr>
              <a:t>industriales,vol.</a:t>
            </a:r>
            <a:r>
              <a:rPr sz="650" spc="5" dirty="0">
                <a:latin typeface="Microsoft Sans Serif"/>
                <a:cs typeface="Microsoft Sans Serif"/>
              </a:rPr>
              <a:t> </a:t>
            </a:r>
            <a:r>
              <a:rPr sz="650" dirty="0">
                <a:latin typeface="Microsoft Sans Serif"/>
                <a:cs typeface="Microsoft Sans Serif"/>
              </a:rPr>
              <a:t>40,</a:t>
            </a:r>
            <a:r>
              <a:rPr sz="650" spc="5" dirty="0">
                <a:latin typeface="Microsoft Sans Serif"/>
                <a:cs typeface="Microsoft Sans Serif"/>
              </a:rPr>
              <a:t> </a:t>
            </a:r>
            <a:r>
              <a:rPr sz="650" spc="35" dirty="0">
                <a:latin typeface="Microsoft Sans Serif"/>
                <a:cs typeface="Microsoft Sans Serif"/>
              </a:rPr>
              <a:t>número</a:t>
            </a:r>
            <a:r>
              <a:rPr sz="650" spc="5" dirty="0">
                <a:latin typeface="Microsoft Sans Serif"/>
                <a:cs typeface="Microsoft Sans Serif"/>
              </a:rPr>
              <a:t> </a:t>
            </a:r>
            <a:r>
              <a:rPr sz="650" dirty="0">
                <a:latin typeface="Microsoft Sans Serif"/>
                <a:cs typeface="Microsoft Sans Serif"/>
              </a:rPr>
              <a:t>1,</a:t>
            </a:r>
            <a:r>
              <a:rPr sz="650" spc="5" dirty="0">
                <a:latin typeface="Microsoft Sans Serif"/>
                <a:cs typeface="Microsoft Sans Serif"/>
              </a:rPr>
              <a:t> </a:t>
            </a:r>
            <a:r>
              <a:rPr sz="650" spc="25" dirty="0">
                <a:latin typeface="Microsoft Sans Serif"/>
                <a:cs typeface="Microsoft Sans Serif"/>
              </a:rPr>
              <a:t>enero </a:t>
            </a:r>
            <a:r>
              <a:rPr sz="650" spc="-160" dirty="0">
                <a:latin typeface="Microsoft Sans Serif"/>
                <a:cs typeface="Microsoft Sans Serif"/>
              </a:rPr>
              <a:t> </a:t>
            </a:r>
            <a:r>
              <a:rPr sz="650" spc="20" dirty="0">
                <a:latin typeface="Microsoft Sans Serif"/>
                <a:cs typeface="Microsoft Sans Serif"/>
              </a:rPr>
              <a:t>de</a:t>
            </a:r>
            <a:r>
              <a:rPr sz="650" spc="-10" dirty="0">
                <a:latin typeface="Microsoft Sans Serif"/>
                <a:cs typeface="Microsoft Sans Serif"/>
              </a:rPr>
              <a:t> </a:t>
            </a:r>
            <a:r>
              <a:rPr sz="650" spc="5" dirty="0">
                <a:latin typeface="Microsoft Sans Serif"/>
                <a:cs typeface="Microsoft Sans Serif"/>
              </a:rPr>
              <a:t>2004.</a:t>
            </a:r>
            <a:endParaRPr sz="650">
              <a:latin typeface="Microsoft Sans Serif"/>
              <a:cs typeface="Microsoft Sans Serif"/>
            </a:endParaRPr>
          </a:p>
          <a:p>
            <a:pPr marL="12700">
              <a:lnSpc>
                <a:spcPct val="100000"/>
              </a:lnSpc>
              <a:spcBef>
                <a:spcPts val="320"/>
              </a:spcBef>
            </a:pPr>
            <a:r>
              <a:rPr sz="650" spc="15" dirty="0">
                <a:latin typeface="Microsoft Sans Serif"/>
                <a:cs typeface="Microsoft Sans Serif"/>
              </a:rPr>
              <a:t>[5]Guía</a:t>
            </a:r>
            <a:r>
              <a:rPr sz="650" dirty="0">
                <a:latin typeface="Microsoft Sans Serif"/>
                <a:cs typeface="Microsoft Sans Serif"/>
              </a:rPr>
              <a:t> </a:t>
            </a:r>
            <a:r>
              <a:rPr sz="650" spc="-45" dirty="0">
                <a:latin typeface="Microsoft Sans Serif"/>
                <a:cs typeface="Microsoft Sans Serif"/>
              </a:rPr>
              <a:t>IEEE</a:t>
            </a:r>
            <a:r>
              <a:rPr sz="650" dirty="0">
                <a:latin typeface="Microsoft Sans Serif"/>
                <a:cs typeface="Microsoft Sans Serif"/>
              </a:rPr>
              <a:t> </a:t>
            </a:r>
            <a:r>
              <a:rPr sz="650" spc="20" dirty="0">
                <a:latin typeface="Microsoft Sans Serif"/>
                <a:cs typeface="Microsoft Sans Serif"/>
              </a:rPr>
              <a:t>para</a:t>
            </a:r>
            <a:r>
              <a:rPr sz="650" dirty="0">
                <a:latin typeface="Microsoft Sans Serif"/>
                <a:cs typeface="Microsoft Sans Serif"/>
              </a:rPr>
              <a:t> </a:t>
            </a:r>
            <a:r>
              <a:rPr sz="650" spc="10" dirty="0">
                <a:latin typeface="Microsoft Sans Serif"/>
                <a:cs typeface="Microsoft Sans Serif"/>
              </a:rPr>
              <a:t>la</a:t>
            </a:r>
            <a:r>
              <a:rPr sz="650" dirty="0">
                <a:latin typeface="Microsoft Sans Serif"/>
                <a:cs typeface="Microsoft Sans Serif"/>
              </a:rPr>
              <a:t> </a:t>
            </a:r>
            <a:r>
              <a:rPr sz="650" spc="20" dirty="0">
                <a:latin typeface="Microsoft Sans Serif"/>
                <a:cs typeface="Microsoft Sans Serif"/>
              </a:rPr>
              <a:t>protección</a:t>
            </a:r>
            <a:r>
              <a:rPr sz="650" dirty="0">
                <a:latin typeface="Microsoft Sans Serif"/>
                <a:cs typeface="Microsoft Sans Serif"/>
              </a:rPr>
              <a:t> </a:t>
            </a:r>
            <a:r>
              <a:rPr sz="650" spc="20" dirty="0">
                <a:latin typeface="Microsoft Sans Serif"/>
                <a:cs typeface="Microsoft Sans Serif"/>
              </a:rPr>
              <a:t>de</a:t>
            </a:r>
            <a:r>
              <a:rPr sz="650" dirty="0">
                <a:latin typeface="Microsoft Sans Serif"/>
                <a:cs typeface="Microsoft Sans Serif"/>
              </a:rPr>
              <a:t> </a:t>
            </a:r>
            <a:r>
              <a:rPr sz="650" spc="20" dirty="0">
                <a:latin typeface="Microsoft Sans Serif"/>
                <a:cs typeface="Microsoft Sans Serif"/>
              </a:rPr>
              <a:t>generadores</a:t>
            </a:r>
            <a:r>
              <a:rPr sz="650" dirty="0">
                <a:latin typeface="Microsoft Sans Serif"/>
                <a:cs typeface="Microsoft Sans Serif"/>
              </a:rPr>
              <a:t> </a:t>
            </a:r>
            <a:r>
              <a:rPr sz="650" spc="20" dirty="0">
                <a:latin typeface="Microsoft Sans Serif"/>
                <a:cs typeface="Microsoft Sans Serif"/>
              </a:rPr>
              <a:t>de</a:t>
            </a:r>
            <a:r>
              <a:rPr sz="650" dirty="0">
                <a:latin typeface="Microsoft Sans Serif"/>
                <a:cs typeface="Microsoft Sans Serif"/>
              </a:rPr>
              <a:t> CA,Estándar </a:t>
            </a:r>
            <a:r>
              <a:rPr sz="650" spc="-45" dirty="0">
                <a:latin typeface="Microsoft Sans Serif"/>
                <a:cs typeface="Microsoft Sans Serif"/>
              </a:rPr>
              <a:t>IEEE</a:t>
            </a:r>
            <a:r>
              <a:rPr sz="650" dirty="0">
                <a:latin typeface="Microsoft Sans Serif"/>
                <a:cs typeface="Microsoft Sans Serif"/>
              </a:rPr>
              <a:t> C37.102-2006.</a:t>
            </a:r>
            <a:endParaRPr sz="650">
              <a:latin typeface="Microsoft Sans Serif"/>
              <a:cs typeface="Microsoft Sans Serif"/>
            </a:endParaRPr>
          </a:p>
        </p:txBody>
      </p:sp>
      <p:sp>
        <p:nvSpPr>
          <p:cNvPr id="7" name="object 7"/>
          <p:cNvSpPr txBox="1"/>
          <p:nvPr/>
        </p:nvSpPr>
        <p:spPr>
          <a:xfrm>
            <a:off x="9089638" y="2760907"/>
            <a:ext cx="7197290" cy="135615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239395" marR="5080" indent="-227329">
              <a:lnSpc>
                <a:spcPct val="133400"/>
              </a:lnSpc>
              <a:spcBef>
                <a:spcPts val="100"/>
              </a:spcBef>
            </a:pPr>
            <a:r>
              <a:rPr sz="600" spc="15" dirty="0">
                <a:latin typeface="Microsoft Sans Serif"/>
                <a:cs typeface="Microsoft Sans Serif"/>
              </a:rPr>
              <a:t>[6]Estándar</a:t>
            </a:r>
            <a:r>
              <a:rPr sz="600" dirty="0">
                <a:latin typeface="Microsoft Sans Serif"/>
                <a:cs typeface="Microsoft Sans Serif"/>
              </a:rPr>
              <a:t> </a:t>
            </a:r>
            <a:r>
              <a:rPr sz="600" spc="-45" dirty="0">
                <a:latin typeface="Microsoft Sans Serif"/>
                <a:cs typeface="Microsoft Sans Serif"/>
              </a:rPr>
              <a:t>IEEE</a:t>
            </a:r>
            <a:r>
              <a:rPr sz="600" dirty="0">
                <a:latin typeface="Microsoft Sans Serif"/>
                <a:cs typeface="Microsoft Sans Serif"/>
              </a:rPr>
              <a:t> </a:t>
            </a:r>
            <a:r>
              <a:rPr sz="600" spc="20" dirty="0">
                <a:latin typeface="Microsoft Sans Serif"/>
                <a:cs typeface="Microsoft Sans Serif"/>
              </a:rPr>
              <a:t>para</a:t>
            </a:r>
            <a:r>
              <a:rPr sz="600" spc="5" dirty="0">
                <a:latin typeface="Microsoft Sans Serif"/>
                <a:cs typeface="Microsoft Sans Serif"/>
              </a:rPr>
              <a:t> </a:t>
            </a:r>
            <a:r>
              <a:rPr sz="600" spc="25" dirty="0">
                <a:latin typeface="Microsoft Sans Serif"/>
                <a:cs typeface="Microsoft Sans Serif"/>
              </a:rPr>
              <a:t>números</a:t>
            </a:r>
            <a:r>
              <a:rPr sz="600" dirty="0">
                <a:latin typeface="Microsoft Sans Serif"/>
                <a:cs typeface="Microsoft Sans Serif"/>
              </a:rPr>
              <a:t> </a:t>
            </a:r>
            <a:r>
              <a:rPr sz="600" spc="20" dirty="0">
                <a:latin typeface="Microsoft Sans Serif"/>
                <a:cs typeface="Microsoft Sans Serif"/>
              </a:rPr>
              <a:t>de</a:t>
            </a:r>
            <a:r>
              <a:rPr sz="600" spc="5" dirty="0">
                <a:latin typeface="Microsoft Sans Serif"/>
                <a:cs typeface="Microsoft Sans Serif"/>
              </a:rPr>
              <a:t> </a:t>
            </a:r>
            <a:r>
              <a:rPr sz="600" spc="20" dirty="0">
                <a:latin typeface="Microsoft Sans Serif"/>
                <a:cs typeface="Microsoft Sans Serif"/>
              </a:rPr>
              <a:t>función,</a:t>
            </a:r>
            <a:r>
              <a:rPr sz="600" dirty="0">
                <a:latin typeface="Microsoft Sans Serif"/>
                <a:cs typeface="Microsoft Sans Serif"/>
              </a:rPr>
              <a:t> </a:t>
            </a:r>
            <a:r>
              <a:rPr sz="600" spc="20" dirty="0">
                <a:latin typeface="Microsoft Sans Serif"/>
                <a:cs typeface="Microsoft Sans Serif"/>
              </a:rPr>
              <a:t>acrónimos</a:t>
            </a:r>
            <a:r>
              <a:rPr sz="600" spc="5" dirty="0">
                <a:latin typeface="Microsoft Sans Serif"/>
                <a:cs typeface="Microsoft Sans Serif"/>
              </a:rPr>
              <a:t> y</a:t>
            </a:r>
            <a:r>
              <a:rPr sz="600" dirty="0">
                <a:latin typeface="Microsoft Sans Serif"/>
                <a:cs typeface="Microsoft Sans Serif"/>
              </a:rPr>
              <a:t> </a:t>
            </a:r>
            <a:r>
              <a:rPr sz="600" spc="10" dirty="0">
                <a:latin typeface="Microsoft Sans Serif"/>
                <a:cs typeface="Microsoft Sans Serif"/>
              </a:rPr>
              <a:t>designaciones</a:t>
            </a:r>
            <a:r>
              <a:rPr sz="600" spc="5" dirty="0">
                <a:latin typeface="Microsoft Sans Serif"/>
                <a:cs typeface="Microsoft Sans Serif"/>
              </a:rPr>
              <a:t> </a:t>
            </a:r>
            <a:r>
              <a:rPr sz="600" spc="20" dirty="0">
                <a:latin typeface="Microsoft Sans Serif"/>
                <a:cs typeface="Microsoft Sans Serif"/>
              </a:rPr>
              <a:t>de</a:t>
            </a:r>
            <a:r>
              <a:rPr sz="600" dirty="0">
                <a:latin typeface="Microsoft Sans Serif"/>
                <a:cs typeface="Microsoft Sans Serif"/>
              </a:rPr>
              <a:t> </a:t>
            </a:r>
            <a:r>
              <a:rPr sz="600" spc="15" dirty="0">
                <a:latin typeface="Microsoft Sans Serif"/>
                <a:cs typeface="Microsoft Sans Serif"/>
              </a:rPr>
              <a:t>contactos</a:t>
            </a:r>
            <a:r>
              <a:rPr sz="600" spc="5" dirty="0">
                <a:latin typeface="Microsoft Sans Serif"/>
                <a:cs typeface="Microsoft Sans Serif"/>
              </a:rPr>
              <a:t> </a:t>
            </a:r>
            <a:r>
              <a:rPr sz="600" spc="20" dirty="0">
                <a:latin typeface="Microsoft Sans Serif"/>
                <a:cs typeface="Microsoft Sans Serif"/>
              </a:rPr>
              <a:t>de </a:t>
            </a:r>
            <a:r>
              <a:rPr sz="600" spc="-145" dirty="0">
                <a:latin typeface="Microsoft Sans Serif"/>
                <a:cs typeface="Microsoft Sans Serif"/>
              </a:rPr>
              <a:t> </a:t>
            </a:r>
            <a:r>
              <a:rPr sz="600" spc="15" dirty="0">
                <a:latin typeface="Microsoft Sans Serif"/>
                <a:cs typeface="Microsoft Sans Serif"/>
              </a:rPr>
              <a:t>dispositivos</a:t>
            </a:r>
            <a:r>
              <a:rPr sz="600" spc="-5" dirty="0">
                <a:latin typeface="Microsoft Sans Serif"/>
                <a:cs typeface="Microsoft Sans Serif"/>
              </a:rPr>
              <a:t> </a:t>
            </a:r>
            <a:r>
              <a:rPr sz="600" spc="20" dirty="0">
                <a:latin typeface="Microsoft Sans Serif"/>
                <a:cs typeface="Microsoft Sans Serif"/>
              </a:rPr>
              <a:t>de</a:t>
            </a:r>
            <a:r>
              <a:rPr sz="600" spc="-5" dirty="0">
                <a:latin typeface="Microsoft Sans Serif"/>
                <a:cs typeface="Microsoft Sans Serif"/>
              </a:rPr>
              <a:t> </a:t>
            </a:r>
            <a:r>
              <a:rPr sz="600" spc="10" dirty="0">
                <a:latin typeface="Microsoft Sans Serif"/>
                <a:cs typeface="Microsoft Sans Serif"/>
              </a:rPr>
              <a:t>sistemas</a:t>
            </a:r>
            <a:r>
              <a:rPr sz="600" dirty="0">
                <a:latin typeface="Microsoft Sans Serif"/>
                <a:cs typeface="Microsoft Sans Serif"/>
              </a:rPr>
              <a:t> </a:t>
            </a:r>
            <a:r>
              <a:rPr sz="600" spc="20" dirty="0">
                <a:latin typeface="Microsoft Sans Serif"/>
                <a:cs typeface="Microsoft Sans Serif"/>
              </a:rPr>
              <a:t>de</a:t>
            </a:r>
            <a:r>
              <a:rPr sz="600" spc="-5" dirty="0">
                <a:latin typeface="Microsoft Sans Serif"/>
                <a:cs typeface="Microsoft Sans Serif"/>
              </a:rPr>
              <a:t> </a:t>
            </a:r>
            <a:r>
              <a:rPr sz="600" spc="20" dirty="0">
                <a:latin typeface="Microsoft Sans Serif"/>
                <a:cs typeface="Microsoft Sans Serif"/>
              </a:rPr>
              <a:t>energía</a:t>
            </a:r>
            <a:r>
              <a:rPr sz="600" dirty="0">
                <a:latin typeface="Microsoft Sans Serif"/>
                <a:cs typeface="Microsoft Sans Serif"/>
              </a:rPr>
              <a:t> </a:t>
            </a:r>
            <a:r>
              <a:rPr sz="600" spc="10" dirty="0">
                <a:latin typeface="Microsoft Sans Serif"/>
                <a:cs typeface="Microsoft Sans Serif"/>
              </a:rPr>
              <a:t>eléctrica.Estándar</a:t>
            </a:r>
            <a:r>
              <a:rPr sz="600" spc="-5" dirty="0">
                <a:latin typeface="Microsoft Sans Serif"/>
                <a:cs typeface="Microsoft Sans Serif"/>
              </a:rPr>
              <a:t> </a:t>
            </a:r>
            <a:r>
              <a:rPr sz="600" spc="-45" dirty="0">
                <a:latin typeface="Microsoft Sans Serif"/>
                <a:cs typeface="Microsoft Sans Serif"/>
              </a:rPr>
              <a:t>IEEE</a:t>
            </a:r>
            <a:r>
              <a:rPr sz="600" spc="-5" dirty="0">
                <a:latin typeface="Microsoft Sans Serif"/>
                <a:cs typeface="Microsoft Sans Serif"/>
              </a:rPr>
              <a:t> C37.2-2008.</a:t>
            </a:r>
            <a:endParaRPr sz="600">
              <a:latin typeface="Microsoft Sans Serif"/>
              <a:cs typeface="Microsoft Sans Serif"/>
            </a:endParaRPr>
          </a:p>
        </p:txBody>
      </p:sp>
      <p:sp>
        <p:nvSpPr>
          <p:cNvPr id="8" name="object 8"/>
          <p:cNvSpPr txBox="1"/>
          <p:nvPr/>
        </p:nvSpPr>
        <p:spPr>
          <a:xfrm>
            <a:off x="1415277" y="9415125"/>
            <a:ext cx="1459325" cy="143629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sz="850" spc="-25" dirty="0">
                <a:latin typeface="Microsoft Sans Serif"/>
                <a:cs typeface="Microsoft Sans Serif"/>
              </a:rPr>
              <a:t>CAPÍTULO</a:t>
            </a:r>
            <a:r>
              <a:rPr sz="850" spc="-5" dirty="0">
                <a:latin typeface="Microsoft Sans Serif"/>
                <a:cs typeface="Microsoft Sans Serif"/>
              </a:rPr>
              <a:t> </a:t>
            </a:r>
            <a:r>
              <a:rPr sz="850" spc="10" dirty="0">
                <a:latin typeface="Microsoft Sans Serif"/>
                <a:cs typeface="Microsoft Sans Serif"/>
              </a:rPr>
              <a:t>1</a:t>
            </a:r>
            <a:endParaRPr sz="850">
              <a:latin typeface="Microsoft Sans Serif"/>
              <a:cs typeface="Microsoft Sans Serif"/>
            </a:endParaRPr>
          </a:p>
        </p:txBody>
      </p:sp>
      <p:sp>
        <p:nvSpPr>
          <p:cNvPr id="9" name="object 9"/>
          <p:cNvSpPr txBox="1"/>
          <p:nvPr/>
        </p:nvSpPr>
        <p:spPr>
          <a:xfrm>
            <a:off x="7845387" y="9415126"/>
            <a:ext cx="7796212" cy="285115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sz="850" spc="-25" dirty="0">
                <a:latin typeface="Microsoft Sans Serif"/>
                <a:cs typeface="Microsoft Sans Serif"/>
              </a:rPr>
              <a:t>TUTORIAL</a:t>
            </a:r>
            <a:r>
              <a:rPr sz="850" spc="-5" dirty="0">
                <a:latin typeface="Microsoft Sans Serif"/>
                <a:cs typeface="Microsoft Sans Serif"/>
              </a:rPr>
              <a:t> </a:t>
            </a:r>
            <a:r>
              <a:rPr sz="850" spc="-60" dirty="0">
                <a:latin typeface="Microsoft Sans Serif"/>
                <a:cs typeface="Microsoft Sans Serif"/>
              </a:rPr>
              <a:t>SOBRE</a:t>
            </a:r>
            <a:r>
              <a:rPr sz="850" spc="-5" dirty="0">
                <a:latin typeface="Microsoft Sans Serif"/>
                <a:cs typeface="Microsoft Sans Serif"/>
              </a:rPr>
              <a:t> </a:t>
            </a:r>
            <a:r>
              <a:rPr sz="850" spc="-35" dirty="0">
                <a:latin typeface="Microsoft Sans Serif"/>
                <a:cs typeface="Microsoft Sans Serif"/>
              </a:rPr>
              <a:t>PROTECCIÓN</a:t>
            </a:r>
            <a:r>
              <a:rPr sz="850" spc="-5" dirty="0">
                <a:latin typeface="Microsoft Sans Serif"/>
                <a:cs typeface="Microsoft Sans Serif"/>
              </a:rPr>
              <a:t> </a:t>
            </a:r>
            <a:r>
              <a:rPr sz="850" spc="-45" dirty="0">
                <a:latin typeface="Microsoft Sans Serif"/>
                <a:cs typeface="Microsoft Sans Serif"/>
              </a:rPr>
              <a:t>DE</a:t>
            </a:r>
            <a:r>
              <a:rPr sz="850" spc="-5" dirty="0">
                <a:latin typeface="Microsoft Sans Serif"/>
                <a:cs typeface="Microsoft Sans Serif"/>
              </a:rPr>
              <a:t> </a:t>
            </a:r>
            <a:r>
              <a:rPr sz="850" spc="-55" dirty="0">
                <a:latin typeface="Microsoft Sans Serif"/>
                <a:cs typeface="Microsoft Sans Serif"/>
              </a:rPr>
              <a:t>GENERADORES</a:t>
            </a:r>
            <a:r>
              <a:rPr sz="850" dirty="0">
                <a:latin typeface="Microsoft Sans Serif"/>
                <a:cs typeface="Microsoft Sans Serif"/>
              </a:rPr>
              <a:t> </a:t>
            </a:r>
            <a:r>
              <a:rPr sz="850" spc="-30" dirty="0">
                <a:latin typeface="Microsoft Sans Serif"/>
                <a:cs typeface="Microsoft Sans Serif"/>
              </a:rPr>
              <a:t>SÍNCRONOS</a:t>
            </a:r>
            <a:endParaRPr sz="850">
              <a:latin typeface="Microsoft Sans Serif"/>
              <a:cs typeface="Microsoft Sans Serif"/>
            </a:endParaRPr>
          </a:p>
          <a:p>
            <a:pPr marL="1400175">
              <a:lnSpc>
                <a:spcPct val="100000"/>
              </a:lnSpc>
            </a:pPr>
            <a:r>
              <a:rPr sz="850" spc="-15" dirty="0">
                <a:latin typeface="Microsoft Sans Serif"/>
                <a:cs typeface="Microsoft Sans Serif"/>
              </a:rPr>
              <a:t>PUBLICACIÓN</a:t>
            </a:r>
            <a:r>
              <a:rPr sz="850" spc="-5" dirty="0">
                <a:latin typeface="Microsoft Sans Serif"/>
                <a:cs typeface="Microsoft Sans Serif"/>
              </a:rPr>
              <a:t> </a:t>
            </a:r>
            <a:r>
              <a:rPr sz="850" spc="-55" dirty="0">
                <a:latin typeface="Microsoft Sans Serif"/>
                <a:cs typeface="Microsoft Sans Serif"/>
              </a:rPr>
              <a:t>ESPECIAL</a:t>
            </a:r>
            <a:r>
              <a:rPr sz="850" spc="-5" dirty="0">
                <a:latin typeface="Microsoft Sans Serif"/>
                <a:cs typeface="Microsoft Sans Serif"/>
              </a:rPr>
              <a:t> </a:t>
            </a:r>
            <a:r>
              <a:rPr sz="850" spc="-40" dirty="0">
                <a:latin typeface="Microsoft Sans Serif"/>
                <a:cs typeface="Microsoft Sans Serif"/>
              </a:rPr>
              <a:t>DEL</a:t>
            </a:r>
            <a:r>
              <a:rPr sz="850" spc="-5" dirty="0">
                <a:latin typeface="Microsoft Sans Serif"/>
                <a:cs typeface="Microsoft Sans Serif"/>
              </a:rPr>
              <a:t> </a:t>
            </a:r>
            <a:r>
              <a:rPr sz="850" spc="-60" dirty="0">
                <a:latin typeface="Microsoft Sans Serif"/>
                <a:cs typeface="Microsoft Sans Serif"/>
              </a:rPr>
              <a:t>IEEE</a:t>
            </a:r>
            <a:r>
              <a:rPr sz="850" spc="-5" dirty="0">
                <a:latin typeface="Microsoft Sans Serif"/>
                <a:cs typeface="Microsoft Sans Serif"/>
              </a:rPr>
              <a:t> </a:t>
            </a:r>
            <a:r>
              <a:rPr sz="850" spc="-80" dirty="0">
                <a:latin typeface="Microsoft Sans Serif"/>
                <a:cs typeface="Microsoft Sans Serif"/>
              </a:rPr>
              <a:t>PSRC</a:t>
            </a:r>
            <a:endParaRPr sz="850">
              <a:latin typeface="Microsoft Sans Serif"/>
              <a:cs typeface="Microsoft Sans Serif"/>
            </a:endParaRPr>
          </a:p>
        </p:txBody>
      </p:sp>
    </p:spTree>
  </p:cSld>
  <p:clrMapOvr>
    <a:masterClrMapping/>
  </p:clrMapOvr>
</p:sld>
</file>

<file path=ppt/slides/slide15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/>
          <p:nvPr/>
        </p:nvSpPr>
        <p:spPr>
          <a:xfrm>
            <a:off x="1444422" y="9413748"/>
            <a:ext cx="15051933" cy="9525"/>
          </a:xfrm>
          <a:custGeom>
            <a:avLst/>
            <a:gdLst/>
            <a:ahLst/>
            <a:cxnLst/>
            <a:rect l="l" t="t" r="r" b="b"/>
            <a:pathLst>
              <a:path w="6543040" h="9525">
                <a:moveTo>
                  <a:pt x="6542531" y="9144"/>
                </a:moveTo>
                <a:lnTo>
                  <a:pt x="0" y="9144"/>
                </a:lnTo>
                <a:lnTo>
                  <a:pt x="0" y="0"/>
                </a:lnTo>
                <a:lnTo>
                  <a:pt x="6542531" y="0"/>
                </a:lnTo>
                <a:lnTo>
                  <a:pt x="6542531" y="9144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" name="object 3"/>
          <p:cNvSpPr txBox="1"/>
          <p:nvPr/>
        </p:nvSpPr>
        <p:spPr>
          <a:xfrm>
            <a:off x="16290754" y="349008"/>
            <a:ext cx="192824" cy="135935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sz="800" spc="10" dirty="0">
                <a:latin typeface="Microsoft Sans Serif"/>
                <a:cs typeface="Microsoft Sans Serif"/>
              </a:rPr>
              <a:t>1</a:t>
            </a:r>
            <a:endParaRPr sz="800">
              <a:latin typeface="Microsoft Sans Serif"/>
              <a:cs typeface="Microsoft Sans Serif"/>
            </a:endParaRPr>
          </a:p>
        </p:txBody>
      </p:sp>
      <p:sp>
        <p:nvSpPr>
          <p:cNvPr id="4" name="object 4"/>
          <p:cNvSpPr txBox="1"/>
          <p:nvPr/>
        </p:nvSpPr>
        <p:spPr>
          <a:xfrm>
            <a:off x="4854580" y="889014"/>
            <a:ext cx="7638447" cy="638175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sz="1300" spc="30" dirty="0">
                <a:latin typeface="Microsoft Sans Serif"/>
                <a:cs typeface="Microsoft Sans Serif"/>
              </a:rPr>
              <a:t>Protección</a:t>
            </a:r>
            <a:r>
              <a:rPr sz="1300" spc="-10" dirty="0">
                <a:latin typeface="Microsoft Sans Serif"/>
                <a:cs typeface="Microsoft Sans Serif"/>
              </a:rPr>
              <a:t> </a:t>
            </a:r>
            <a:r>
              <a:rPr sz="1300" spc="55" dirty="0">
                <a:latin typeface="Microsoft Sans Serif"/>
                <a:cs typeface="Microsoft Sans Serif"/>
              </a:rPr>
              <a:t>contra</a:t>
            </a:r>
            <a:r>
              <a:rPr sz="1300" spc="-5" dirty="0">
                <a:latin typeface="Microsoft Sans Serif"/>
                <a:cs typeface="Microsoft Sans Serif"/>
              </a:rPr>
              <a:t> </a:t>
            </a:r>
            <a:r>
              <a:rPr sz="1300" spc="20" dirty="0">
                <a:latin typeface="Microsoft Sans Serif"/>
                <a:cs typeface="Microsoft Sans Serif"/>
              </a:rPr>
              <a:t>fallas</a:t>
            </a:r>
            <a:r>
              <a:rPr sz="1300" spc="-5" dirty="0">
                <a:latin typeface="Microsoft Sans Serif"/>
                <a:cs typeface="Microsoft Sans Serif"/>
              </a:rPr>
              <a:t> </a:t>
            </a:r>
            <a:r>
              <a:rPr sz="1300" spc="40" dirty="0">
                <a:latin typeface="Microsoft Sans Serif"/>
                <a:cs typeface="Microsoft Sans Serif"/>
              </a:rPr>
              <a:t>de</a:t>
            </a:r>
            <a:r>
              <a:rPr sz="1300" spc="-10" dirty="0">
                <a:latin typeface="Microsoft Sans Serif"/>
                <a:cs typeface="Microsoft Sans Serif"/>
              </a:rPr>
              <a:t> </a:t>
            </a:r>
            <a:r>
              <a:rPr sz="1300" spc="15" dirty="0">
                <a:latin typeface="Microsoft Sans Serif"/>
                <a:cs typeface="Microsoft Sans Serif"/>
              </a:rPr>
              <a:t>fase</a:t>
            </a:r>
            <a:r>
              <a:rPr sz="1300" spc="-5" dirty="0">
                <a:latin typeface="Microsoft Sans Serif"/>
                <a:cs typeface="Microsoft Sans Serif"/>
              </a:rPr>
              <a:t> </a:t>
            </a:r>
            <a:r>
              <a:rPr sz="1300" spc="40" dirty="0">
                <a:latin typeface="Microsoft Sans Serif"/>
                <a:cs typeface="Microsoft Sans Serif"/>
              </a:rPr>
              <a:t>del</a:t>
            </a:r>
            <a:r>
              <a:rPr sz="1300" spc="-5" dirty="0">
                <a:latin typeface="Microsoft Sans Serif"/>
                <a:cs typeface="Microsoft Sans Serif"/>
              </a:rPr>
              <a:t> </a:t>
            </a:r>
            <a:r>
              <a:rPr sz="1300" spc="50" dirty="0">
                <a:latin typeface="Microsoft Sans Serif"/>
                <a:cs typeface="Microsoft Sans Serif"/>
              </a:rPr>
              <a:t>estator</a:t>
            </a:r>
            <a:endParaRPr sz="1300">
              <a:latin typeface="Microsoft Sans Serif"/>
              <a:cs typeface="Microsoft Sans Serif"/>
            </a:endParaRPr>
          </a:p>
          <a:p>
            <a:pPr>
              <a:lnSpc>
                <a:spcPct val="100000"/>
              </a:lnSpc>
              <a:spcBef>
                <a:spcPts val="25"/>
              </a:spcBef>
            </a:pPr>
            <a:endParaRPr sz="1800">
              <a:latin typeface="Microsoft Sans Serif"/>
              <a:cs typeface="Microsoft Sans Serif"/>
            </a:endParaRPr>
          </a:p>
          <a:p>
            <a:pPr marL="917575">
              <a:lnSpc>
                <a:spcPct val="100000"/>
              </a:lnSpc>
            </a:pPr>
            <a:r>
              <a:rPr sz="1000" spc="10" dirty="0">
                <a:latin typeface="Microsoft Sans Serif"/>
                <a:cs typeface="Microsoft Sans Serif"/>
              </a:rPr>
              <a:t>Dale</a:t>
            </a:r>
            <a:r>
              <a:rPr sz="1000" spc="-25" dirty="0">
                <a:latin typeface="Microsoft Sans Serif"/>
                <a:cs typeface="Microsoft Sans Serif"/>
              </a:rPr>
              <a:t> </a:t>
            </a:r>
            <a:r>
              <a:rPr sz="1000" spc="10" dirty="0">
                <a:latin typeface="Microsoft Sans Serif"/>
                <a:cs typeface="Microsoft Sans Serif"/>
              </a:rPr>
              <a:t>Finney</a:t>
            </a:r>
            <a:r>
              <a:rPr sz="1000" spc="-20" dirty="0">
                <a:latin typeface="Microsoft Sans Serif"/>
                <a:cs typeface="Microsoft Sans Serif"/>
              </a:rPr>
              <a:t> </a:t>
            </a:r>
            <a:r>
              <a:rPr sz="1000" spc="10" dirty="0">
                <a:latin typeface="Microsoft Sans Serif"/>
                <a:cs typeface="Microsoft Sans Serif"/>
              </a:rPr>
              <a:t>y</a:t>
            </a:r>
            <a:r>
              <a:rPr sz="1000" spc="-20" dirty="0">
                <a:latin typeface="Microsoft Sans Serif"/>
                <a:cs typeface="Microsoft Sans Serif"/>
              </a:rPr>
              <a:t> </a:t>
            </a:r>
            <a:r>
              <a:rPr sz="1000" spc="20" dirty="0">
                <a:latin typeface="Microsoft Sans Serif"/>
                <a:cs typeface="Microsoft Sans Serif"/>
              </a:rPr>
              <a:t>Sungsoo</a:t>
            </a:r>
            <a:r>
              <a:rPr sz="1000" spc="-20" dirty="0">
                <a:latin typeface="Microsoft Sans Serif"/>
                <a:cs typeface="Microsoft Sans Serif"/>
              </a:rPr>
              <a:t> </a:t>
            </a:r>
            <a:r>
              <a:rPr sz="1000" spc="25" dirty="0">
                <a:latin typeface="Microsoft Sans Serif"/>
                <a:cs typeface="Microsoft Sans Serif"/>
              </a:rPr>
              <a:t>Kim</a:t>
            </a:r>
            <a:endParaRPr sz="1000">
              <a:latin typeface="Microsoft Sans Serif"/>
              <a:cs typeface="Microsoft Sans Serif"/>
            </a:endParaRPr>
          </a:p>
        </p:txBody>
      </p:sp>
      <p:sp>
        <p:nvSpPr>
          <p:cNvPr id="5" name="object 5"/>
          <p:cNvSpPr txBox="1"/>
          <p:nvPr/>
        </p:nvSpPr>
        <p:spPr>
          <a:xfrm>
            <a:off x="1415277" y="1730403"/>
            <a:ext cx="7416407" cy="807657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 marR="5080" indent="151765">
              <a:lnSpc>
                <a:spcPct val="122800"/>
              </a:lnSpc>
              <a:spcBef>
                <a:spcPts val="100"/>
              </a:spcBef>
            </a:pPr>
            <a:r>
              <a:rPr sz="700" spc="15" dirty="0">
                <a:latin typeface="Microsoft Sans Serif"/>
                <a:cs typeface="Microsoft Sans Serif"/>
              </a:rPr>
              <a:t>Abstracto-Una falla </a:t>
            </a:r>
            <a:r>
              <a:rPr sz="700" spc="20" dirty="0">
                <a:latin typeface="Microsoft Sans Serif"/>
                <a:cs typeface="Microsoft Sans Serif"/>
              </a:rPr>
              <a:t>de </a:t>
            </a:r>
            <a:r>
              <a:rPr sz="700" spc="10" dirty="0">
                <a:latin typeface="Microsoft Sans Serif"/>
                <a:cs typeface="Microsoft Sans Serif"/>
              </a:rPr>
              <a:t>fase </a:t>
            </a:r>
            <a:r>
              <a:rPr sz="700" spc="20" dirty="0">
                <a:latin typeface="Microsoft Sans Serif"/>
                <a:cs typeface="Microsoft Sans Serif"/>
              </a:rPr>
              <a:t>en </a:t>
            </a:r>
            <a:r>
              <a:rPr sz="700" spc="10" dirty="0">
                <a:latin typeface="Microsoft Sans Serif"/>
                <a:cs typeface="Microsoft Sans Serif"/>
              </a:rPr>
              <a:t>el </a:t>
            </a:r>
            <a:r>
              <a:rPr sz="700" spc="20" dirty="0">
                <a:latin typeface="Microsoft Sans Serif"/>
                <a:cs typeface="Microsoft Sans Serif"/>
              </a:rPr>
              <a:t>devanado del </a:t>
            </a:r>
            <a:r>
              <a:rPr sz="700" spc="25" dirty="0">
                <a:latin typeface="Microsoft Sans Serif"/>
                <a:cs typeface="Microsoft Sans Serif"/>
              </a:rPr>
              <a:t>estator </a:t>
            </a:r>
            <a:r>
              <a:rPr sz="700" spc="20" dirty="0">
                <a:latin typeface="Microsoft Sans Serif"/>
                <a:cs typeface="Microsoft Sans Serif"/>
              </a:rPr>
              <a:t>de </a:t>
            </a:r>
            <a:r>
              <a:rPr sz="700" spc="40" dirty="0">
                <a:latin typeface="Microsoft Sans Serif"/>
                <a:cs typeface="Microsoft Sans Serif"/>
              </a:rPr>
              <a:t>un </a:t>
            </a:r>
            <a:r>
              <a:rPr sz="700" spc="30" dirty="0">
                <a:latin typeface="Microsoft Sans Serif"/>
                <a:cs typeface="Microsoft Sans Serif"/>
              </a:rPr>
              <a:t>generador </a:t>
            </a:r>
            <a:r>
              <a:rPr sz="700" spc="35" dirty="0">
                <a:latin typeface="Microsoft Sans Serif"/>
                <a:cs typeface="Microsoft Sans Serif"/>
              </a:rPr>
              <a:t> </a:t>
            </a:r>
            <a:r>
              <a:rPr sz="700" spc="-5" dirty="0">
                <a:latin typeface="Microsoft Sans Serif"/>
                <a:cs typeface="Microsoft Sans Serif"/>
              </a:rPr>
              <a:t>es </a:t>
            </a:r>
            <a:r>
              <a:rPr sz="700" spc="20" dirty="0">
                <a:latin typeface="Microsoft Sans Serif"/>
                <a:cs typeface="Microsoft Sans Serif"/>
              </a:rPr>
              <a:t>grave </a:t>
            </a:r>
            <a:r>
              <a:rPr sz="700" spc="30" dirty="0">
                <a:latin typeface="Microsoft Sans Serif"/>
                <a:cs typeface="Microsoft Sans Serif"/>
              </a:rPr>
              <a:t>debido </a:t>
            </a:r>
            <a:r>
              <a:rPr sz="700" dirty="0">
                <a:latin typeface="Microsoft Sans Serif"/>
                <a:cs typeface="Microsoft Sans Serif"/>
              </a:rPr>
              <a:t>a las </a:t>
            </a:r>
            <a:r>
              <a:rPr sz="700" spc="10" dirty="0">
                <a:latin typeface="Microsoft Sans Serif"/>
                <a:cs typeface="Microsoft Sans Serif"/>
              </a:rPr>
              <a:t>altas </a:t>
            </a:r>
            <a:r>
              <a:rPr sz="700" spc="25" dirty="0">
                <a:latin typeface="Microsoft Sans Serif"/>
                <a:cs typeface="Microsoft Sans Serif"/>
              </a:rPr>
              <a:t>corrientes </a:t>
            </a:r>
            <a:r>
              <a:rPr sz="700" spc="20" dirty="0">
                <a:latin typeface="Microsoft Sans Serif"/>
                <a:cs typeface="Microsoft Sans Serif"/>
              </a:rPr>
              <a:t>encontradas </a:t>
            </a:r>
            <a:r>
              <a:rPr sz="700" spc="5" dirty="0">
                <a:latin typeface="Microsoft Sans Serif"/>
                <a:cs typeface="Microsoft Sans Serif"/>
              </a:rPr>
              <a:t>y </a:t>
            </a:r>
            <a:r>
              <a:rPr sz="700" spc="10" dirty="0">
                <a:latin typeface="Microsoft Sans Serif"/>
                <a:cs typeface="Microsoft Sans Serif"/>
              </a:rPr>
              <a:t>al </a:t>
            </a:r>
            <a:r>
              <a:rPr sz="700" spc="20" dirty="0">
                <a:latin typeface="Microsoft Sans Serif"/>
                <a:cs typeface="Microsoft Sans Serif"/>
              </a:rPr>
              <a:t>potencial de </a:t>
            </a:r>
            <a:r>
              <a:rPr sz="700" spc="30" dirty="0">
                <a:latin typeface="Microsoft Sans Serif"/>
                <a:cs typeface="Microsoft Sans Serif"/>
              </a:rPr>
              <a:t>daño </a:t>
            </a:r>
            <a:r>
              <a:rPr sz="700" dirty="0">
                <a:latin typeface="Microsoft Sans Serif"/>
                <a:cs typeface="Microsoft Sans Serif"/>
              </a:rPr>
              <a:t>a </a:t>
            </a:r>
            <a:r>
              <a:rPr sz="700" spc="5" dirty="0">
                <a:latin typeface="Microsoft Sans Serif"/>
                <a:cs typeface="Microsoft Sans Serif"/>
              </a:rPr>
              <a:t> </a:t>
            </a:r>
            <a:r>
              <a:rPr sz="700" spc="10" dirty="0">
                <a:latin typeface="Microsoft Sans Serif"/>
                <a:cs typeface="Microsoft Sans Serif"/>
              </a:rPr>
              <a:t>los </a:t>
            </a:r>
            <a:r>
              <a:rPr sz="700" spc="15" dirty="0">
                <a:latin typeface="Microsoft Sans Serif"/>
                <a:cs typeface="Microsoft Sans Serif"/>
              </a:rPr>
              <a:t>devanados, </a:t>
            </a:r>
            <a:r>
              <a:rPr sz="700" dirty="0">
                <a:latin typeface="Microsoft Sans Serif"/>
                <a:cs typeface="Microsoft Sans Serif"/>
              </a:rPr>
              <a:t>ejes </a:t>
            </a:r>
            <a:r>
              <a:rPr sz="700" spc="5" dirty="0">
                <a:latin typeface="Microsoft Sans Serif"/>
                <a:cs typeface="Microsoft Sans Serif"/>
              </a:rPr>
              <a:t>y </a:t>
            </a:r>
            <a:r>
              <a:rPr sz="700" spc="20" dirty="0">
                <a:latin typeface="Microsoft Sans Serif"/>
                <a:cs typeface="Microsoft Sans Serif"/>
              </a:rPr>
              <a:t>acoplamientos de </a:t>
            </a:r>
            <a:r>
              <a:rPr sz="700" spc="10" dirty="0">
                <a:latin typeface="Microsoft Sans Serif"/>
                <a:cs typeface="Microsoft Sans Serif"/>
              </a:rPr>
              <a:t>la </a:t>
            </a:r>
            <a:r>
              <a:rPr sz="700" spc="25" dirty="0">
                <a:latin typeface="Microsoft Sans Serif"/>
                <a:cs typeface="Microsoft Sans Serif"/>
              </a:rPr>
              <a:t>máquina. </a:t>
            </a:r>
            <a:r>
              <a:rPr sz="700" dirty="0">
                <a:latin typeface="Microsoft Sans Serif"/>
                <a:cs typeface="Microsoft Sans Serif"/>
              </a:rPr>
              <a:t>Para </a:t>
            </a:r>
            <a:r>
              <a:rPr sz="700" spc="30" dirty="0">
                <a:latin typeface="Microsoft Sans Serif"/>
                <a:cs typeface="Microsoft Sans Serif"/>
              </a:rPr>
              <a:t>empeorar </a:t>
            </a:r>
            <a:r>
              <a:rPr sz="700" spc="10" dirty="0">
                <a:latin typeface="Microsoft Sans Serif"/>
                <a:cs typeface="Microsoft Sans Serif"/>
              </a:rPr>
              <a:t>la </a:t>
            </a:r>
            <a:r>
              <a:rPr sz="700" spc="15" dirty="0">
                <a:latin typeface="Microsoft Sans Serif"/>
                <a:cs typeface="Microsoft Sans Serif"/>
              </a:rPr>
              <a:t> situación, </a:t>
            </a:r>
            <a:r>
              <a:rPr sz="700" spc="10" dirty="0">
                <a:latin typeface="Microsoft Sans Serif"/>
                <a:cs typeface="Microsoft Sans Serif"/>
              </a:rPr>
              <a:t>la </a:t>
            </a:r>
            <a:r>
              <a:rPr sz="700" spc="25" dirty="0">
                <a:latin typeface="Microsoft Sans Serif"/>
                <a:cs typeface="Microsoft Sans Serif"/>
              </a:rPr>
              <a:t>corriente </a:t>
            </a:r>
            <a:r>
              <a:rPr sz="700" spc="20" dirty="0">
                <a:latin typeface="Microsoft Sans Serif"/>
                <a:cs typeface="Microsoft Sans Serif"/>
              </a:rPr>
              <a:t>de </a:t>
            </a:r>
            <a:r>
              <a:rPr sz="700" spc="15" dirty="0">
                <a:latin typeface="Microsoft Sans Serif"/>
                <a:cs typeface="Microsoft Sans Serif"/>
              </a:rPr>
              <a:t>falla </a:t>
            </a:r>
            <a:r>
              <a:rPr sz="700" spc="20" dirty="0">
                <a:latin typeface="Microsoft Sans Serif"/>
                <a:cs typeface="Microsoft Sans Serif"/>
              </a:rPr>
              <a:t>en </a:t>
            </a:r>
            <a:r>
              <a:rPr sz="700" spc="40" dirty="0">
                <a:latin typeface="Microsoft Sans Serif"/>
                <a:cs typeface="Microsoft Sans Serif"/>
              </a:rPr>
              <a:t>un </a:t>
            </a:r>
            <a:r>
              <a:rPr sz="700" spc="30" dirty="0">
                <a:latin typeface="Microsoft Sans Serif"/>
                <a:cs typeface="Microsoft Sans Serif"/>
              </a:rPr>
              <a:t>generador </a:t>
            </a:r>
            <a:r>
              <a:rPr sz="700" spc="20" dirty="0">
                <a:latin typeface="Microsoft Sans Serif"/>
                <a:cs typeface="Microsoft Sans Serif"/>
              </a:rPr>
              <a:t>fallado </a:t>
            </a:r>
            <a:r>
              <a:rPr sz="700" spc="35" dirty="0">
                <a:latin typeface="Microsoft Sans Serif"/>
                <a:cs typeface="Microsoft Sans Serif"/>
              </a:rPr>
              <a:t>no </a:t>
            </a:r>
            <a:r>
              <a:rPr sz="700" spc="15" dirty="0">
                <a:latin typeface="Microsoft Sans Serif"/>
                <a:cs typeface="Microsoft Sans Serif"/>
              </a:rPr>
              <a:t>deja </a:t>
            </a:r>
            <a:r>
              <a:rPr sz="700" spc="20" dirty="0">
                <a:latin typeface="Microsoft Sans Serif"/>
                <a:cs typeface="Microsoft Sans Serif"/>
              </a:rPr>
              <a:t>de </a:t>
            </a:r>
            <a:r>
              <a:rPr sz="700" spc="35" dirty="0">
                <a:latin typeface="Microsoft Sans Serif"/>
                <a:cs typeface="Microsoft Sans Serif"/>
              </a:rPr>
              <a:t>fluir </a:t>
            </a:r>
            <a:r>
              <a:rPr sz="700" spc="40" dirty="0">
                <a:latin typeface="Microsoft Sans Serif"/>
                <a:cs typeface="Microsoft Sans Serif"/>
              </a:rPr>
              <a:t> </a:t>
            </a:r>
            <a:r>
              <a:rPr sz="700" spc="25" dirty="0">
                <a:latin typeface="Microsoft Sans Serif"/>
                <a:cs typeface="Microsoft Sans Serif"/>
              </a:rPr>
              <a:t>cuando </a:t>
            </a:r>
            <a:r>
              <a:rPr sz="700" spc="-5" dirty="0">
                <a:latin typeface="Microsoft Sans Serif"/>
                <a:cs typeface="Microsoft Sans Serif"/>
              </a:rPr>
              <a:t>se </a:t>
            </a:r>
            <a:r>
              <a:rPr sz="700" spc="20" dirty="0">
                <a:latin typeface="Microsoft Sans Serif"/>
                <a:cs typeface="Microsoft Sans Serif"/>
              </a:rPr>
              <a:t>dispara </a:t>
            </a:r>
            <a:r>
              <a:rPr sz="700" spc="10" dirty="0">
                <a:latin typeface="Microsoft Sans Serif"/>
                <a:cs typeface="Microsoft Sans Serif"/>
              </a:rPr>
              <a:t>el </a:t>
            </a:r>
            <a:r>
              <a:rPr sz="700" spc="25" dirty="0">
                <a:latin typeface="Microsoft Sans Serif"/>
                <a:cs typeface="Microsoft Sans Serif"/>
              </a:rPr>
              <a:t>campo </a:t>
            </a:r>
            <a:r>
              <a:rPr sz="700" spc="20" dirty="0">
                <a:latin typeface="Microsoft Sans Serif"/>
                <a:cs typeface="Microsoft Sans Serif"/>
              </a:rPr>
              <a:t>del </a:t>
            </a:r>
            <a:r>
              <a:rPr sz="700" spc="30" dirty="0">
                <a:latin typeface="Microsoft Sans Serif"/>
                <a:cs typeface="Microsoft Sans Serif"/>
              </a:rPr>
              <a:t>generador </a:t>
            </a:r>
            <a:r>
              <a:rPr sz="700" spc="5" dirty="0">
                <a:latin typeface="Microsoft Sans Serif"/>
                <a:cs typeface="Microsoft Sans Serif"/>
              </a:rPr>
              <a:t>y </a:t>
            </a:r>
            <a:r>
              <a:rPr sz="700" spc="10" dirty="0">
                <a:latin typeface="Microsoft Sans Serif"/>
                <a:cs typeface="Microsoft Sans Serif"/>
              </a:rPr>
              <a:t>el </a:t>
            </a:r>
            <a:r>
              <a:rPr sz="700" spc="30" dirty="0">
                <a:latin typeface="Microsoft Sans Serif"/>
                <a:cs typeface="Microsoft Sans Serif"/>
              </a:rPr>
              <a:t>generador </a:t>
            </a:r>
            <a:r>
              <a:rPr sz="700" spc="-5" dirty="0">
                <a:latin typeface="Microsoft Sans Serif"/>
                <a:cs typeface="Microsoft Sans Serif"/>
              </a:rPr>
              <a:t>se </a:t>
            </a:r>
            <a:r>
              <a:rPr sz="700" spc="15" dirty="0">
                <a:latin typeface="Microsoft Sans Serif"/>
                <a:cs typeface="Microsoft Sans Serif"/>
              </a:rPr>
              <a:t>separa </a:t>
            </a:r>
            <a:r>
              <a:rPr sz="700" spc="20" dirty="0">
                <a:latin typeface="Microsoft Sans Serif"/>
                <a:cs typeface="Microsoft Sans Serif"/>
              </a:rPr>
              <a:t>del </a:t>
            </a:r>
            <a:r>
              <a:rPr sz="700" spc="25" dirty="0">
                <a:latin typeface="Microsoft Sans Serif"/>
                <a:cs typeface="Microsoft Sans Serif"/>
              </a:rPr>
              <a:t> </a:t>
            </a:r>
            <a:r>
              <a:rPr sz="700" spc="15" dirty="0">
                <a:latin typeface="Microsoft Sans Serif"/>
                <a:cs typeface="Microsoft Sans Serif"/>
              </a:rPr>
              <a:t>sistema. </a:t>
            </a:r>
            <a:r>
              <a:rPr sz="700" spc="-10" dirty="0">
                <a:latin typeface="Microsoft Sans Serif"/>
                <a:cs typeface="Microsoft Sans Serif"/>
              </a:rPr>
              <a:t>La </a:t>
            </a:r>
            <a:r>
              <a:rPr sz="700" spc="25" dirty="0">
                <a:latin typeface="Microsoft Sans Serif"/>
                <a:cs typeface="Microsoft Sans Serif"/>
              </a:rPr>
              <a:t>energía </a:t>
            </a:r>
            <a:r>
              <a:rPr sz="700" spc="15" dirty="0">
                <a:latin typeface="Microsoft Sans Serif"/>
                <a:cs typeface="Microsoft Sans Serif"/>
              </a:rPr>
              <a:t>almacenada </a:t>
            </a:r>
            <a:r>
              <a:rPr sz="700" spc="20" dirty="0">
                <a:latin typeface="Microsoft Sans Serif"/>
                <a:cs typeface="Microsoft Sans Serif"/>
              </a:rPr>
              <a:t>en </a:t>
            </a:r>
            <a:r>
              <a:rPr sz="700" spc="10" dirty="0">
                <a:latin typeface="Microsoft Sans Serif"/>
                <a:cs typeface="Microsoft Sans Serif"/>
              </a:rPr>
              <a:t>el </a:t>
            </a:r>
            <a:r>
              <a:rPr sz="700" spc="25" dirty="0">
                <a:latin typeface="Microsoft Sans Serif"/>
                <a:cs typeface="Microsoft Sans Serif"/>
              </a:rPr>
              <a:t>campo continuará </a:t>
            </a:r>
            <a:r>
              <a:rPr sz="700" spc="30" dirty="0">
                <a:latin typeface="Microsoft Sans Serif"/>
                <a:cs typeface="Microsoft Sans Serif"/>
              </a:rPr>
              <a:t>suministrando </a:t>
            </a:r>
            <a:r>
              <a:rPr sz="700" spc="35" dirty="0">
                <a:latin typeface="Microsoft Sans Serif"/>
                <a:cs typeface="Microsoft Sans Serif"/>
              </a:rPr>
              <a:t> </a:t>
            </a:r>
            <a:r>
              <a:rPr sz="700" spc="25" dirty="0">
                <a:latin typeface="Microsoft Sans Serif"/>
                <a:cs typeface="Microsoft Sans Serif"/>
              </a:rPr>
              <a:t>corriente </a:t>
            </a:r>
            <a:r>
              <a:rPr sz="700" spc="20" dirty="0">
                <a:latin typeface="Microsoft Sans Serif"/>
                <a:cs typeface="Microsoft Sans Serif"/>
              </a:rPr>
              <a:t>de </a:t>
            </a:r>
            <a:r>
              <a:rPr sz="700" spc="15" dirty="0">
                <a:latin typeface="Microsoft Sans Serif"/>
                <a:cs typeface="Microsoft Sans Serif"/>
              </a:rPr>
              <a:t>falla </a:t>
            </a:r>
            <a:r>
              <a:rPr sz="700" spc="35" dirty="0">
                <a:latin typeface="Microsoft Sans Serif"/>
                <a:cs typeface="Microsoft Sans Serif"/>
              </a:rPr>
              <a:t>durante </a:t>
            </a:r>
            <a:r>
              <a:rPr sz="700" spc="15" dirty="0">
                <a:latin typeface="Microsoft Sans Serif"/>
                <a:cs typeface="Microsoft Sans Serif"/>
              </a:rPr>
              <a:t>varios segundos. </a:t>
            </a:r>
            <a:r>
              <a:rPr sz="700" spc="10" dirty="0">
                <a:latin typeface="Microsoft Sans Serif"/>
                <a:cs typeface="Microsoft Sans Serif"/>
              </a:rPr>
              <a:t>Reparar </a:t>
            </a:r>
            <a:r>
              <a:rPr sz="700" spc="30" dirty="0">
                <a:latin typeface="Microsoft Sans Serif"/>
                <a:cs typeface="Microsoft Sans Serif"/>
              </a:rPr>
              <a:t>una máquina </a:t>
            </a:r>
            <a:r>
              <a:rPr sz="700" spc="35" dirty="0">
                <a:latin typeface="Microsoft Sans Serif"/>
                <a:cs typeface="Microsoft Sans Serif"/>
              </a:rPr>
              <a:t> </a:t>
            </a:r>
            <a:r>
              <a:rPr sz="700" spc="25" dirty="0">
                <a:latin typeface="Microsoft Sans Serif"/>
                <a:cs typeface="Microsoft Sans Serif"/>
              </a:rPr>
              <a:t>gravemente </a:t>
            </a:r>
            <a:r>
              <a:rPr sz="700" spc="20" dirty="0">
                <a:latin typeface="Microsoft Sans Serif"/>
                <a:cs typeface="Microsoft Sans Serif"/>
              </a:rPr>
              <a:t>dañada</a:t>
            </a:r>
            <a:r>
              <a:rPr sz="700" spc="25" dirty="0">
                <a:latin typeface="Microsoft Sans Serif"/>
                <a:cs typeface="Microsoft Sans Serif"/>
              </a:rPr>
              <a:t> puede</a:t>
            </a:r>
            <a:r>
              <a:rPr sz="700" spc="30" dirty="0">
                <a:latin typeface="Microsoft Sans Serif"/>
                <a:cs typeface="Microsoft Sans Serif"/>
              </a:rPr>
              <a:t> </a:t>
            </a:r>
            <a:r>
              <a:rPr sz="700" spc="15" dirty="0">
                <a:latin typeface="Microsoft Sans Serif"/>
                <a:cs typeface="Microsoft Sans Serif"/>
              </a:rPr>
              <a:t>ser</a:t>
            </a:r>
            <a:r>
              <a:rPr sz="700" spc="25" dirty="0">
                <a:latin typeface="Microsoft Sans Serif"/>
                <a:cs typeface="Microsoft Sans Serif"/>
              </a:rPr>
              <a:t> </a:t>
            </a:r>
            <a:r>
              <a:rPr sz="700" spc="40" dirty="0">
                <a:latin typeface="Microsoft Sans Serif"/>
                <a:cs typeface="Microsoft Sans Serif"/>
              </a:rPr>
              <a:t>muy</a:t>
            </a:r>
            <a:r>
              <a:rPr sz="700" spc="30" dirty="0">
                <a:latin typeface="Microsoft Sans Serif"/>
                <a:cs typeface="Microsoft Sans Serif"/>
              </a:rPr>
              <a:t> </a:t>
            </a:r>
            <a:r>
              <a:rPr sz="700" spc="15" dirty="0">
                <a:latin typeface="Microsoft Sans Serif"/>
                <a:cs typeface="Microsoft Sans Serif"/>
              </a:rPr>
              <a:t>costoso</a:t>
            </a:r>
            <a:r>
              <a:rPr sz="700" spc="25" dirty="0">
                <a:latin typeface="Microsoft Sans Serif"/>
                <a:cs typeface="Microsoft Sans Serif"/>
              </a:rPr>
              <a:t> </a:t>
            </a:r>
            <a:r>
              <a:rPr sz="700" spc="5" dirty="0">
                <a:latin typeface="Microsoft Sans Serif"/>
                <a:cs typeface="Microsoft Sans Serif"/>
              </a:rPr>
              <a:t>y</a:t>
            </a:r>
            <a:r>
              <a:rPr sz="700" spc="30" dirty="0">
                <a:latin typeface="Microsoft Sans Serif"/>
                <a:cs typeface="Microsoft Sans Serif"/>
              </a:rPr>
              <a:t> </a:t>
            </a:r>
            <a:r>
              <a:rPr sz="700" spc="25" dirty="0">
                <a:latin typeface="Microsoft Sans Serif"/>
                <a:cs typeface="Microsoft Sans Serif"/>
              </a:rPr>
              <a:t>puede </a:t>
            </a:r>
            <a:r>
              <a:rPr sz="700" spc="35" dirty="0">
                <a:latin typeface="Microsoft Sans Serif"/>
                <a:cs typeface="Microsoft Sans Serif"/>
              </a:rPr>
              <a:t>requerir</a:t>
            </a:r>
            <a:r>
              <a:rPr sz="700" spc="30" dirty="0">
                <a:latin typeface="Microsoft Sans Serif"/>
                <a:cs typeface="Microsoft Sans Serif"/>
              </a:rPr>
              <a:t> </a:t>
            </a:r>
            <a:r>
              <a:rPr sz="700" spc="20" dirty="0">
                <a:latin typeface="Microsoft Sans Serif"/>
                <a:cs typeface="Microsoft Sans Serif"/>
              </a:rPr>
              <a:t>largos </a:t>
            </a:r>
            <a:r>
              <a:rPr sz="700" spc="25" dirty="0">
                <a:latin typeface="Microsoft Sans Serif"/>
                <a:cs typeface="Microsoft Sans Serif"/>
              </a:rPr>
              <a:t> </a:t>
            </a:r>
            <a:r>
              <a:rPr sz="700" spc="30" dirty="0">
                <a:latin typeface="Microsoft Sans Serif"/>
                <a:cs typeface="Microsoft Sans Serif"/>
              </a:rPr>
              <a:t>tiempos </a:t>
            </a:r>
            <a:r>
              <a:rPr sz="700" spc="20" dirty="0">
                <a:latin typeface="Microsoft Sans Serif"/>
                <a:cs typeface="Microsoft Sans Serif"/>
              </a:rPr>
              <a:t>de </a:t>
            </a:r>
            <a:r>
              <a:rPr sz="700" spc="25" dirty="0">
                <a:latin typeface="Microsoft Sans Serif"/>
                <a:cs typeface="Microsoft Sans Serif"/>
              </a:rPr>
              <a:t>reparación </a:t>
            </a:r>
            <a:r>
              <a:rPr sz="700" spc="30" dirty="0">
                <a:latin typeface="Microsoft Sans Serif"/>
                <a:cs typeface="Microsoft Sans Serif"/>
              </a:rPr>
              <a:t>que pueden generar </a:t>
            </a:r>
            <a:r>
              <a:rPr sz="700" spc="20" dirty="0">
                <a:latin typeface="Microsoft Sans Serif"/>
                <a:cs typeface="Microsoft Sans Serif"/>
              </a:rPr>
              <a:t>altos </a:t>
            </a:r>
            <a:r>
              <a:rPr sz="700" spc="10" dirty="0">
                <a:latin typeface="Microsoft Sans Serif"/>
                <a:cs typeface="Microsoft Sans Serif"/>
              </a:rPr>
              <a:t>costos </a:t>
            </a:r>
            <a:r>
              <a:rPr sz="700" spc="20" dirty="0">
                <a:latin typeface="Microsoft Sans Serif"/>
                <a:cs typeface="Microsoft Sans Serif"/>
              </a:rPr>
              <a:t>de reemplazo de </a:t>
            </a:r>
            <a:r>
              <a:rPr sz="700" spc="25" dirty="0">
                <a:latin typeface="Microsoft Sans Serif"/>
                <a:cs typeface="Microsoft Sans Serif"/>
              </a:rPr>
              <a:t> energía </a:t>
            </a:r>
            <a:r>
              <a:rPr sz="700" spc="15" dirty="0">
                <a:latin typeface="Microsoft Sans Serif"/>
                <a:cs typeface="Microsoft Sans Serif"/>
              </a:rPr>
              <a:t>hasta </a:t>
            </a:r>
            <a:r>
              <a:rPr sz="700" spc="30" dirty="0">
                <a:latin typeface="Microsoft Sans Serif"/>
                <a:cs typeface="Microsoft Sans Serif"/>
              </a:rPr>
              <a:t>que </a:t>
            </a:r>
            <a:r>
              <a:rPr sz="700" spc="10" dirty="0">
                <a:latin typeface="Microsoft Sans Serif"/>
                <a:cs typeface="Microsoft Sans Serif"/>
              </a:rPr>
              <a:t>la </a:t>
            </a:r>
            <a:r>
              <a:rPr sz="700" spc="30" dirty="0">
                <a:latin typeface="Microsoft Sans Serif"/>
                <a:cs typeface="Microsoft Sans Serif"/>
              </a:rPr>
              <a:t>máquina </a:t>
            </a:r>
            <a:r>
              <a:rPr sz="700" spc="10" dirty="0">
                <a:latin typeface="Microsoft Sans Serif"/>
                <a:cs typeface="Microsoft Sans Serif"/>
              </a:rPr>
              <a:t>vuelva </a:t>
            </a:r>
            <a:r>
              <a:rPr sz="700" dirty="0">
                <a:latin typeface="Microsoft Sans Serif"/>
                <a:cs typeface="Microsoft Sans Serif"/>
              </a:rPr>
              <a:t>a </a:t>
            </a:r>
            <a:r>
              <a:rPr sz="700" spc="25" dirty="0">
                <a:latin typeface="Microsoft Sans Serif"/>
                <a:cs typeface="Microsoft Sans Serif"/>
              </a:rPr>
              <a:t>funcionar. </a:t>
            </a:r>
            <a:r>
              <a:rPr sz="700" spc="-50" dirty="0">
                <a:latin typeface="Microsoft Sans Serif"/>
                <a:cs typeface="Microsoft Sans Serif"/>
              </a:rPr>
              <a:t>Es </a:t>
            </a:r>
            <a:r>
              <a:rPr sz="700" spc="30" dirty="0">
                <a:latin typeface="Microsoft Sans Serif"/>
                <a:cs typeface="Microsoft Sans Serif"/>
              </a:rPr>
              <a:t>imperativo minimizar </a:t>
            </a:r>
            <a:r>
              <a:rPr sz="700" spc="35" dirty="0">
                <a:latin typeface="Microsoft Sans Serif"/>
                <a:cs typeface="Microsoft Sans Serif"/>
              </a:rPr>
              <a:t> </a:t>
            </a:r>
            <a:r>
              <a:rPr sz="700" spc="10" dirty="0">
                <a:latin typeface="Microsoft Sans Serif"/>
                <a:cs typeface="Microsoft Sans Serif"/>
              </a:rPr>
              <a:t>los </a:t>
            </a:r>
            <a:r>
              <a:rPr sz="700" spc="20" dirty="0">
                <a:latin typeface="Microsoft Sans Serif"/>
                <a:cs typeface="Microsoft Sans Serif"/>
              </a:rPr>
              <a:t>daños </a:t>
            </a:r>
            <a:r>
              <a:rPr sz="700" spc="40" dirty="0">
                <a:latin typeface="Microsoft Sans Serif"/>
                <a:cs typeface="Microsoft Sans Serif"/>
              </a:rPr>
              <a:t>por </a:t>
            </a:r>
            <a:r>
              <a:rPr sz="700" spc="15" dirty="0">
                <a:latin typeface="Microsoft Sans Serif"/>
                <a:cs typeface="Microsoft Sans Serif"/>
              </a:rPr>
              <a:t>falla </a:t>
            </a:r>
            <a:r>
              <a:rPr sz="700" spc="20" dirty="0">
                <a:latin typeface="Microsoft Sans Serif"/>
                <a:cs typeface="Microsoft Sans Serif"/>
              </a:rPr>
              <a:t>del estator. </a:t>
            </a:r>
            <a:r>
              <a:rPr sz="700" spc="-10" dirty="0">
                <a:latin typeface="Microsoft Sans Serif"/>
                <a:cs typeface="Microsoft Sans Serif"/>
              </a:rPr>
              <a:t>La </a:t>
            </a:r>
            <a:r>
              <a:rPr sz="700" spc="25" dirty="0">
                <a:latin typeface="Microsoft Sans Serif"/>
                <a:cs typeface="Microsoft Sans Serif"/>
              </a:rPr>
              <a:t>protección </a:t>
            </a:r>
            <a:r>
              <a:rPr sz="700" spc="20" dirty="0">
                <a:latin typeface="Microsoft Sans Serif"/>
                <a:cs typeface="Microsoft Sans Serif"/>
              </a:rPr>
              <a:t>de alta </a:t>
            </a:r>
            <a:r>
              <a:rPr sz="700" spc="15" dirty="0">
                <a:latin typeface="Microsoft Sans Serif"/>
                <a:cs typeface="Microsoft Sans Serif"/>
              </a:rPr>
              <a:t>velocidad </a:t>
            </a:r>
            <a:r>
              <a:rPr sz="700" spc="20" dirty="0">
                <a:latin typeface="Microsoft Sans Serif"/>
                <a:cs typeface="Microsoft Sans Serif"/>
              </a:rPr>
              <a:t>en </a:t>
            </a:r>
            <a:r>
              <a:rPr sz="700" dirty="0">
                <a:latin typeface="Microsoft Sans Serif"/>
                <a:cs typeface="Microsoft Sans Serif"/>
              </a:rPr>
              <a:t>las </a:t>
            </a:r>
            <a:r>
              <a:rPr sz="700" spc="5" dirty="0">
                <a:latin typeface="Microsoft Sans Serif"/>
                <a:cs typeface="Microsoft Sans Serif"/>
              </a:rPr>
              <a:t> </a:t>
            </a:r>
            <a:r>
              <a:rPr sz="700" spc="20" dirty="0">
                <a:latin typeface="Microsoft Sans Serif"/>
                <a:cs typeface="Microsoft Sans Serif"/>
              </a:rPr>
              <a:t>principales</a:t>
            </a:r>
            <a:r>
              <a:rPr sz="700" spc="-5" dirty="0">
                <a:latin typeface="Microsoft Sans Serif"/>
                <a:cs typeface="Microsoft Sans Serif"/>
              </a:rPr>
              <a:t> </a:t>
            </a:r>
            <a:r>
              <a:rPr sz="700" spc="20" dirty="0">
                <a:latin typeface="Microsoft Sans Serif"/>
                <a:cs typeface="Microsoft Sans Serif"/>
              </a:rPr>
              <a:t>unidades</a:t>
            </a:r>
            <a:r>
              <a:rPr sz="700" spc="-5" dirty="0">
                <a:latin typeface="Microsoft Sans Serif"/>
                <a:cs typeface="Microsoft Sans Serif"/>
              </a:rPr>
              <a:t> </a:t>
            </a:r>
            <a:r>
              <a:rPr sz="700" spc="25" dirty="0">
                <a:latin typeface="Microsoft Sans Serif"/>
                <a:cs typeface="Microsoft Sans Serif"/>
              </a:rPr>
              <a:t>generadoras</a:t>
            </a:r>
            <a:r>
              <a:rPr sz="700" dirty="0">
                <a:latin typeface="Microsoft Sans Serif"/>
                <a:cs typeface="Microsoft Sans Serif"/>
              </a:rPr>
              <a:t> </a:t>
            </a:r>
            <a:r>
              <a:rPr sz="700" spc="20" dirty="0">
                <a:latin typeface="Microsoft Sans Serif"/>
                <a:cs typeface="Microsoft Sans Serif"/>
              </a:rPr>
              <a:t>detecta</a:t>
            </a:r>
            <a:r>
              <a:rPr sz="700" spc="-5" dirty="0">
                <a:latin typeface="Microsoft Sans Serif"/>
                <a:cs typeface="Microsoft Sans Serif"/>
              </a:rPr>
              <a:t> </a:t>
            </a:r>
            <a:r>
              <a:rPr sz="700" spc="5" dirty="0">
                <a:latin typeface="Microsoft Sans Serif"/>
                <a:cs typeface="Microsoft Sans Serif"/>
              </a:rPr>
              <a:t>y</a:t>
            </a:r>
            <a:r>
              <a:rPr sz="700" spc="-5" dirty="0">
                <a:latin typeface="Microsoft Sans Serif"/>
                <a:cs typeface="Microsoft Sans Serif"/>
              </a:rPr>
              <a:t> </a:t>
            </a:r>
            <a:r>
              <a:rPr sz="700" spc="25" dirty="0">
                <a:latin typeface="Microsoft Sans Serif"/>
                <a:cs typeface="Microsoft Sans Serif"/>
              </a:rPr>
              <a:t>elimina</a:t>
            </a:r>
            <a:r>
              <a:rPr sz="700" dirty="0">
                <a:latin typeface="Microsoft Sans Serif"/>
                <a:cs typeface="Microsoft Sans Serif"/>
              </a:rPr>
              <a:t> </a:t>
            </a:r>
            <a:r>
              <a:rPr sz="700" spc="30" dirty="0">
                <a:latin typeface="Microsoft Sans Serif"/>
                <a:cs typeface="Microsoft Sans Serif"/>
              </a:rPr>
              <a:t>rápidamente</a:t>
            </a:r>
            <a:r>
              <a:rPr sz="700" spc="-5" dirty="0">
                <a:latin typeface="Microsoft Sans Serif"/>
                <a:cs typeface="Microsoft Sans Serif"/>
              </a:rPr>
              <a:t> </a:t>
            </a:r>
            <a:r>
              <a:rPr sz="700" spc="5" dirty="0">
                <a:latin typeface="Microsoft Sans Serif"/>
                <a:cs typeface="Microsoft Sans Serif"/>
              </a:rPr>
              <a:t>estas</a:t>
            </a:r>
            <a:r>
              <a:rPr sz="700" spc="-5" dirty="0">
                <a:latin typeface="Microsoft Sans Serif"/>
                <a:cs typeface="Microsoft Sans Serif"/>
              </a:rPr>
              <a:t> </a:t>
            </a:r>
            <a:r>
              <a:rPr sz="700" spc="10" dirty="0">
                <a:latin typeface="Microsoft Sans Serif"/>
                <a:cs typeface="Microsoft Sans Serif"/>
              </a:rPr>
              <a:t>fallas </a:t>
            </a:r>
            <a:r>
              <a:rPr sz="700" spc="-170" dirty="0">
                <a:latin typeface="Microsoft Sans Serif"/>
                <a:cs typeface="Microsoft Sans Serif"/>
              </a:rPr>
              <a:t> </a:t>
            </a:r>
            <a:r>
              <a:rPr sz="700" spc="10" dirty="0">
                <a:latin typeface="Microsoft Sans Serif"/>
                <a:cs typeface="Microsoft Sans Serif"/>
              </a:rPr>
              <a:t>graves. </a:t>
            </a:r>
            <a:r>
              <a:rPr sz="700" spc="15" dirty="0">
                <a:latin typeface="Microsoft Sans Serif"/>
                <a:cs typeface="Microsoft Sans Serif"/>
              </a:rPr>
              <a:t>Pueden </a:t>
            </a:r>
            <a:r>
              <a:rPr sz="700" spc="20" dirty="0">
                <a:latin typeface="Microsoft Sans Serif"/>
                <a:cs typeface="Microsoft Sans Serif"/>
              </a:rPr>
              <a:t>estar justificados </a:t>
            </a:r>
            <a:r>
              <a:rPr sz="700" spc="30" dirty="0">
                <a:latin typeface="Microsoft Sans Serif"/>
                <a:cs typeface="Microsoft Sans Serif"/>
              </a:rPr>
              <a:t>métodos </a:t>
            </a:r>
            <a:r>
              <a:rPr sz="700" spc="20" dirty="0">
                <a:latin typeface="Microsoft Sans Serif"/>
                <a:cs typeface="Microsoft Sans Serif"/>
              </a:rPr>
              <a:t>de </a:t>
            </a:r>
            <a:r>
              <a:rPr sz="700" spc="15" dirty="0">
                <a:latin typeface="Microsoft Sans Serif"/>
                <a:cs typeface="Microsoft Sans Serif"/>
              </a:rPr>
              <a:t>desexcitación </a:t>
            </a:r>
            <a:r>
              <a:rPr sz="700" spc="25" dirty="0">
                <a:latin typeface="Microsoft Sans Serif"/>
                <a:cs typeface="Microsoft Sans Serif"/>
              </a:rPr>
              <a:t>rápida </a:t>
            </a:r>
            <a:r>
              <a:rPr sz="700" spc="30" dirty="0">
                <a:latin typeface="Microsoft Sans Serif"/>
                <a:cs typeface="Microsoft Sans Serif"/>
              </a:rPr>
              <a:t>que </a:t>
            </a:r>
            <a:r>
              <a:rPr sz="700" spc="35" dirty="0">
                <a:latin typeface="Microsoft Sans Serif"/>
                <a:cs typeface="Microsoft Sans Serif"/>
              </a:rPr>
              <a:t> </a:t>
            </a:r>
            <a:r>
              <a:rPr sz="700" spc="25" dirty="0">
                <a:latin typeface="Microsoft Sans Serif"/>
                <a:cs typeface="Microsoft Sans Serif"/>
              </a:rPr>
              <a:t>produzcan</a:t>
            </a:r>
            <a:r>
              <a:rPr sz="700" spc="-5" dirty="0">
                <a:latin typeface="Microsoft Sans Serif"/>
                <a:cs typeface="Microsoft Sans Serif"/>
              </a:rPr>
              <a:t> </a:t>
            </a:r>
            <a:r>
              <a:rPr sz="700" spc="30" dirty="0">
                <a:latin typeface="Microsoft Sans Serif"/>
                <a:cs typeface="Microsoft Sans Serif"/>
              </a:rPr>
              <a:t>una</a:t>
            </a:r>
            <a:r>
              <a:rPr sz="700" spc="-5" dirty="0">
                <a:latin typeface="Microsoft Sans Serif"/>
                <a:cs typeface="Microsoft Sans Serif"/>
              </a:rPr>
              <a:t> </a:t>
            </a:r>
            <a:r>
              <a:rPr sz="700" spc="25" dirty="0">
                <a:latin typeface="Microsoft Sans Serif"/>
                <a:cs typeface="Microsoft Sans Serif"/>
              </a:rPr>
              <a:t>disminución</a:t>
            </a:r>
            <a:r>
              <a:rPr sz="700" spc="-5" dirty="0">
                <a:latin typeface="Microsoft Sans Serif"/>
                <a:cs typeface="Microsoft Sans Serif"/>
              </a:rPr>
              <a:t> </a:t>
            </a:r>
            <a:r>
              <a:rPr sz="700" spc="20" dirty="0">
                <a:latin typeface="Microsoft Sans Serif"/>
                <a:cs typeface="Microsoft Sans Serif"/>
              </a:rPr>
              <a:t>más</a:t>
            </a:r>
            <a:r>
              <a:rPr sz="700" spc="-5" dirty="0">
                <a:latin typeface="Microsoft Sans Serif"/>
                <a:cs typeface="Microsoft Sans Serif"/>
              </a:rPr>
              <a:t> </a:t>
            </a:r>
            <a:r>
              <a:rPr sz="700" spc="25" dirty="0">
                <a:latin typeface="Microsoft Sans Serif"/>
                <a:cs typeface="Microsoft Sans Serif"/>
              </a:rPr>
              <a:t>rápida</a:t>
            </a:r>
            <a:r>
              <a:rPr sz="700" spc="-5" dirty="0">
                <a:latin typeface="Microsoft Sans Serif"/>
                <a:cs typeface="Microsoft Sans Serif"/>
              </a:rPr>
              <a:t> </a:t>
            </a:r>
            <a:r>
              <a:rPr sz="700" spc="20" dirty="0">
                <a:latin typeface="Microsoft Sans Serif"/>
                <a:cs typeface="Microsoft Sans Serif"/>
              </a:rPr>
              <a:t>de</a:t>
            </a:r>
            <a:r>
              <a:rPr sz="700" spc="-5" dirty="0">
                <a:latin typeface="Microsoft Sans Serif"/>
                <a:cs typeface="Microsoft Sans Serif"/>
              </a:rPr>
              <a:t> </a:t>
            </a:r>
            <a:r>
              <a:rPr sz="700" dirty="0">
                <a:latin typeface="Microsoft Sans Serif"/>
                <a:cs typeface="Microsoft Sans Serif"/>
              </a:rPr>
              <a:t>las </a:t>
            </a:r>
            <a:r>
              <a:rPr sz="700" spc="25" dirty="0">
                <a:latin typeface="Microsoft Sans Serif"/>
                <a:cs typeface="Microsoft Sans Serif"/>
              </a:rPr>
              <a:t>corrientes</a:t>
            </a:r>
            <a:r>
              <a:rPr sz="700" spc="-5" dirty="0">
                <a:latin typeface="Microsoft Sans Serif"/>
                <a:cs typeface="Microsoft Sans Serif"/>
              </a:rPr>
              <a:t> </a:t>
            </a:r>
            <a:r>
              <a:rPr sz="700" spc="20" dirty="0">
                <a:latin typeface="Microsoft Sans Serif"/>
                <a:cs typeface="Microsoft Sans Serif"/>
              </a:rPr>
              <a:t>de</a:t>
            </a:r>
            <a:r>
              <a:rPr sz="700" spc="-5" dirty="0">
                <a:latin typeface="Microsoft Sans Serif"/>
                <a:cs typeface="Microsoft Sans Serif"/>
              </a:rPr>
              <a:t> </a:t>
            </a:r>
            <a:r>
              <a:rPr sz="700" spc="15" dirty="0">
                <a:latin typeface="Microsoft Sans Serif"/>
                <a:cs typeface="Microsoft Sans Serif"/>
              </a:rPr>
              <a:t>falla</a:t>
            </a:r>
            <a:r>
              <a:rPr sz="700" spc="-5" dirty="0">
                <a:latin typeface="Microsoft Sans Serif"/>
                <a:cs typeface="Microsoft Sans Serif"/>
              </a:rPr>
              <a:t> </a:t>
            </a:r>
            <a:r>
              <a:rPr sz="700" spc="15" dirty="0">
                <a:latin typeface="Microsoft Sans Serif"/>
                <a:cs typeface="Microsoft Sans Serif"/>
              </a:rPr>
              <a:t>dañinas.</a:t>
            </a:r>
            <a:endParaRPr sz="700">
              <a:latin typeface="Microsoft Sans Serif"/>
              <a:cs typeface="Microsoft Sans Serif"/>
            </a:endParaRPr>
          </a:p>
        </p:txBody>
      </p:sp>
      <p:sp>
        <p:nvSpPr>
          <p:cNvPr id="6" name="object 6"/>
          <p:cNvSpPr txBox="1"/>
          <p:nvPr/>
        </p:nvSpPr>
        <p:spPr>
          <a:xfrm>
            <a:off x="9100215" y="1717679"/>
            <a:ext cx="7341907" cy="320857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 marR="5080">
              <a:lnSpc>
                <a:spcPct val="143200"/>
              </a:lnSpc>
              <a:spcBef>
                <a:spcPts val="100"/>
              </a:spcBef>
            </a:pPr>
            <a:r>
              <a:rPr sz="700" spc="10" dirty="0">
                <a:latin typeface="Microsoft Sans Serif"/>
                <a:cs typeface="Microsoft Sans Serif"/>
              </a:rPr>
              <a:t>el</a:t>
            </a:r>
            <a:r>
              <a:rPr sz="700" dirty="0">
                <a:latin typeface="Microsoft Sans Serif"/>
                <a:cs typeface="Microsoft Sans Serif"/>
              </a:rPr>
              <a:t> </a:t>
            </a:r>
            <a:r>
              <a:rPr sz="700" spc="30" dirty="0">
                <a:latin typeface="Microsoft Sans Serif"/>
                <a:cs typeface="Microsoft Sans Serif"/>
              </a:rPr>
              <a:t>generador</a:t>
            </a:r>
            <a:r>
              <a:rPr sz="700" spc="-5" dirty="0">
                <a:latin typeface="Microsoft Sans Serif"/>
                <a:cs typeface="Microsoft Sans Serif"/>
              </a:rPr>
              <a:t> </a:t>
            </a:r>
            <a:r>
              <a:rPr sz="700" spc="25" dirty="0">
                <a:latin typeface="Microsoft Sans Serif"/>
                <a:cs typeface="Microsoft Sans Serif"/>
              </a:rPr>
              <a:t>puede</a:t>
            </a:r>
            <a:r>
              <a:rPr sz="700" dirty="0">
                <a:latin typeface="Microsoft Sans Serif"/>
                <a:cs typeface="Microsoft Sans Serif"/>
              </a:rPr>
              <a:t> </a:t>
            </a:r>
            <a:r>
              <a:rPr sz="700" spc="15" dirty="0">
                <a:latin typeface="Microsoft Sans Serif"/>
                <a:cs typeface="Microsoft Sans Serif"/>
              </a:rPr>
              <a:t>ser</a:t>
            </a:r>
            <a:r>
              <a:rPr sz="700" dirty="0">
                <a:latin typeface="Microsoft Sans Serif"/>
                <a:cs typeface="Microsoft Sans Serif"/>
              </a:rPr>
              <a:t> </a:t>
            </a:r>
            <a:r>
              <a:rPr sz="700" spc="20" dirty="0">
                <a:latin typeface="Microsoft Sans Serif"/>
                <a:cs typeface="Microsoft Sans Serif"/>
              </a:rPr>
              <a:t>bastante</a:t>
            </a:r>
            <a:r>
              <a:rPr sz="700" dirty="0">
                <a:latin typeface="Microsoft Sans Serif"/>
                <a:cs typeface="Microsoft Sans Serif"/>
              </a:rPr>
              <a:t> </a:t>
            </a:r>
            <a:r>
              <a:rPr sz="700" spc="20" dirty="0">
                <a:latin typeface="Microsoft Sans Serif"/>
                <a:cs typeface="Microsoft Sans Serif"/>
              </a:rPr>
              <a:t>alto.</a:t>
            </a:r>
            <a:r>
              <a:rPr sz="700" dirty="0">
                <a:latin typeface="Microsoft Sans Serif"/>
                <a:cs typeface="Microsoft Sans Serif"/>
              </a:rPr>
              <a:t> </a:t>
            </a:r>
            <a:r>
              <a:rPr sz="700" spc="-30" dirty="0">
                <a:latin typeface="Microsoft Sans Serif"/>
                <a:cs typeface="Microsoft Sans Serif"/>
              </a:rPr>
              <a:t>El</a:t>
            </a:r>
            <a:r>
              <a:rPr sz="700" dirty="0">
                <a:latin typeface="Microsoft Sans Serif"/>
                <a:cs typeface="Microsoft Sans Serif"/>
              </a:rPr>
              <a:t> </a:t>
            </a:r>
            <a:r>
              <a:rPr sz="700" spc="30" dirty="0">
                <a:latin typeface="Microsoft Sans Serif"/>
                <a:cs typeface="Microsoft Sans Serif"/>
              </a:rPr>
              <a:t>componente</a:t>
            </a:r>
            <a:r>
              <a:rPr sz="700" dirty="0">
                <a:latin typeface="Microsoft Sans Serif"/>
                <a:cs typeface="Microsoft Sans Serif"/>
              </a:rPr>
              <a:t> </a:t>
            </a:r>
            <a:r>
              <a:rPr sz="700" spc="20" dirty="0">
                <a:latin typeface="Microsoft Sans Serif"/>
                <a:cs typeface="Microsoft Sans Serif"/>
              </a:rPr>
              <a:t>de</a:t>
            </a:r>
            <a:r>
              <a:rPr sz="700" dirty="0">
                <a:latin typeface="Microsoft Sans Serif"/>
                <a:cs typeface="Microsoft Sans Serif"/>
              </a:rPr>
              <a:t> </a:t>
            </a:r>
            <a:r>
              <a:rPr sz="700" spc="-65" dirty="0">
                <a:latin typeface="Microsoft Sans Serif"/>
                <a:cs typeface="Microsoft Sans Serif"/>
              </a:rPr>
              <a:t>CC</a:t>
            </a:r>
            <a:r>
              <a:rPr sz="700" dirty="0">
                <a:latin typeface="Microsoft Sans Serif"/>
                <a:cs typeface="Microsoft Sans Serif"/>
              </a:rPr>
              <a:t> </a:t>
            </a:r>
            <a:r>
              <a:rPr sz="700" spc="25" dirty="0">
                <a:latin typeface="Microsoft Sans Serif"/>
                <a:cs typeface="Microsoft Sans Serif"/>
              </a:rPr>
              <a:t>resultante</a:t>
            </a:r>
            <a:r>
              <a:rPr sz="700" dirty="0">
                <a:latin typeface="Microsoft Sans Serif"/>
                <a:cs typeface="Microsoft Sans Serif"/>
              </a:rPr>
              <a:t> </a:t>
            </a:r>
            <a:r>
              <a:rPr sz="700" spc="20" dirty="0">
                <a:latin typeface="Microsoft Sans Serif"/>
                <a:cs typeface="Microsoft Sans Serif"/>
              </a:rPr>
              <a:t>de</a:t>
            </a:r>
            <a:r>
              <a:rPr sz="700" dirty="0">
                <a:latin typeface="Microsoft Sans Serif"/>
                <a:cs typeface="Microsoft Sans Serif"/>
              </a:rPr>
              <a:t> </a:t>
            </a:r>
            <a:r>
              <a:rPr sz="700" spc="10" dirty="0">
                <a:latin typeface="Microsoft Sans Serif"/>
                <a:cs typeface="Microsoft Sans Serif"/>
              </a:rPr>
              <a:t>la </a:t>
            </a:r>
            <a:r>
              <a:rPr sz="700" spc="-170" dirty="0">
                <a:latin typeface="Microsoft Sans Serif"/>
                <a:cs typeface="Microsoft Sans Serif"/>
              </a:rPr>
              <a:t> </a:t>
            </a:r>
            <a:r>
              <a:rPr sz="700" spc="25" dirty="0">
                <a:latin typeface="Microsoft Sans Serif"/>
                <a:cs typeface="Microsoft Sans Serif"/>
              </a:rPr>
              <a:t>corriente </a:t>
            </a:r>
            <a:r>
              <a:rPr sz="700" spc="20" dirty="0">
                <a:latin typeface="Microsoft Sans Serif"/>
                <a:cs typeface="Microsoft Sans Serif"/>
              </a:rPr>
              <a:t>de </a:t>
            </a:r>
            <a:r>
              <a:rPr sz="700" spc="15" dirty="0">
                <a:latin typeface="Microsoft Sans Serif"/>
                <a:cs typeface="Microsoft Sans Serif"/>
              </a:rPr>
              <a:t>falla </a:t>
            </a:r>
            <a:r>
              <a:rPr sz="700" spc="10" dirty="0">
                <a:latin typeface="Microsoft Sans Serif"/>
                <a:cs typeface="Microsoft Sans Serif"/>
              </a:rPr>
              <a:t>decaerá </a:t>
            </a:r>
            <a:r>
              <a:rPr sz="700" spc="40" dirty="0">
                <a:latin typeface="Microsoft Sans Serif"/>
                <a:cs typeface="Microsoft Sans Serif"/>
              </a:rPr>
              <a:t>muy </a:t>
            </a:r>
            <a:r>
              <a:rPr sz="700" spc="25" dirty="0">
                <a:latin typeface="Microsoft Sans Serif"/>
                <a:cs typeface="Microsoft Sans Serif"/>
              </a:rPr>
              <a:t>lentamente. </a:t>
            </a:r>
            <a:r>
              <a:rPr sz="700" spc="20" dirty="0">
                <a:latin typeface="Microsoft Sans Serif"/>
                <a:cs typeface="Microsoft Sans Serif"/>
              </a:rPr>
              <a:t>Debido </a:t>
            </a:r>
            <a:r>
              <a:rPr sz="700" dirty="0">
                <a:latin typeface="Microsoft Sans Serif"/>
                <a:cs typeface="Microsoft Sans Serif"/>
              </a:rPr>
              <a:t>a </a:t>
            </a:r>
            <a:r>
              <a:rPr sz="700" spc="30" dirty="0">
                <a:latin typeface="Microsoft Sans Serif"/>
                <a:cs typeface="Microsoft Sans Serif"/>
              </a:rPr>
              <a:t>que </a:t>
            </a:r>
            <a:r>
              <a:rPr sz="700" spc="10" dirty="0">
                <a:latin typeface="Microsoft Sans Serif"/>
                <a:cs typeface="Microsoft Sans Serif"/>
              </a:rPr>
              <a:t>el </a:t>
            </a:r>
            <a:r>
              <a:rPr sz="700" spc="30" dirty="0">
                <a:latin typeface="Microsoft Sans Serif"/>
                <a:cs typeface="Microsoft Sans Serif"/>
              </a:rPr>
              <a:t>flujo </a:t>
            </a:r>
            <a:r>
              <a:rPr sz="700" spc="20" dirty="0">
                <a:latin typeface="Microsoft Sans Serif"/>
                <a:cs typeface="Microsoft Sans Serif"/>
              </a:rPr>
              <a:t>del </a:t>
            </a:r>
            <a:r>
              <a:rPr sz="700" spc="-55" dirty="0">
                <a:latin typeface="Microsoft Sans Serif"/>
                <a:cs typeface="Microsoft Sans Serif"/>
              </a:rPr>
              <a:t>TC </a:t>
            </a:r>
            <a:r>
              <a:rPr sz="700" spc="-5" dirty="0">
                <a:latin typeface="Microsoft Sans Serif"/>
                <a:cs typeface="Microsoft Sans Serif"/>
              </a:rPr>
              <a:t>es </a:t>
            </a:r>
            <a:r>
              <a:rPr sz="700" dirty="0">
                <a:latin typeface="Microsoft Sans Serif"/>
                <a:cs typeface="Microsoft Sans Serif"/>
              </a:rPr>
              <a:t> </a:t>
            </a:r>
            <a:r>
              <a:rPr sz="700" spc="30" dirty="0">
                <a:latin typeface="Microsoft Sans Serif"/>
                <a:cs typeface="Microsoft Sans Serif"/>
              </a:rPr>
              <a:t>función</a:t>
            </a:r>
            <a:r>
              <a:rPr sz="700" spc="-5" dirty="0">
                <a:latin typeface="Microsoft Sans Serif"/>
                <a:cs typeface="Microsoft Sans Serif"/>
              </a:rPr>
              <a:t> </a:t>
            </a:r>
            <a:r>
              <a:rPr sz="700" spc="20" dirty="0">
                <a:latin typeface="Microsoft Sans Serif"/>
                <a:cs typeface="Microsoft Sans Serif"/>
              </a:rPr>
              <a:t>del</a:t>
            </a:r>
            <a:r>
              <a:rPr sz="700" dirty="0">
                <a:latin typeface="Microsoft Sans Serif"/>
                <a:cs typeface="Microsoft Sans Serif"/>
              </a:rPr>
              <a:t> </a:t>
            </a:r>
            <a:r>
              <a:rPr sz="700" spc="15" dirty="0">
                <a:latin typeface="Microsoft Sans Serif"/>
                <a:cs typeface="Microsoft Sans Serif"/>
              </a:rPr>
              <a:t>área</a:t>
            </a:r>
            <a:r>
              <a:rPr sz="700" spc="-5" dirty="0">
                <a:latin typeface="Microsoft Sans Serif"/>
                <a:cs typeface="Microsoft Sans Serif"/>
              </a:rPr>
              <a:t> </a:t>
            </a:r>
            <a:r>
              <a:rPr sz="700" spc="20" dirty="0">
                <a:latin typeface="Microsoft Sans Serif"/>
                <a:cs typeface="Microsoft Sans Serif"/>
              </a:rPr>
              <a:t>bajo</a:t>
            </a:r>
            <a:r>
              <a:rPr sz="700" dirty="0">
                <a:latin typeface="Microsoft Sans Serif"/>
                <a:cs typeface="Microsoft Sans Serif"/>
              </a:rPr>
              <a:t> </a:t>
            </a:r>
            <a:r>
              <a:rPr sz="700" spc="10" dirty="0">
                <a:latin typeface="Microsoft Sans Serif"/>
                <a:cs typeface="Microsoft Sans Serif"/>
              </a:rPr>
              <a:t>la</a:t>
            </a:r>
            <a:r>
              <a:rPr sz="700" dirty="0">
                <a:latin typeface="Microsoft Sans Serif"/>
                <a:cs typeface="Microsoft Sans Serif"/>
              </a:rPr>
              <a:t> </a:t>
            </a:r>
            <a:r>
              <a:rPr sz="700" spc="40" dirty="0">
                <a:latin typeface="Microsoft Sans Serif"/>
                <a:cs typeface="Microsoft Sans Serif"/>
              </a:rPr>
              <a:t>forma</a:t>
            </a:r>
            <a:r>
              <a:rPr sz="700" spc="-5" dirty="0">
                <a:latin typeface="Microsoft Sans Serif"/>
                <a:cs typeface="Microsoft Sans Serif"/>
              </a:rPr>
              <a:t> </a:t>
            </a:r>
            <a:r>
              <a:rPr sz="700" spc="20" dirty="0">
                <a:latin typeface="Microsoft Sans Serif"/>
                <a:cs typeface="Microsoft Sans Serif"/>
              </a:rPr>
              <a:t>de</a:t>
            </a:r>
            <a:r>
              <a:rPr sz="700" dirty="0">
                <a:latin typeface="Microsoft Sans Serif"/>
                <a:cs typeface="Microsoft Sans Serif"/>
              </a:rPr>
              <a:t> </a:t>
            </a:r>
            <a:r>
              <a:rPr sz="700" spc="30" dirty="0">
                <a:latin typeface="Microsoft Sans Serif"/>
                <a:cs typeface="Microsoft Sans Serif"/>
              </a:rPr>
              <a:t>onda</a:t>
            </a:r>
            <a:r>
              <a:rPr sz="700" dirty="0">
                <a:latin typeface="Microsoft Sans Serif"/>
                <a:cs typeface="Microsoft Sans Serif"/>
              </a:rPr>
              <a:t> </a:t>
            </a:r>
            <a:r>
              <a:rPr sz="700" spc="15" dirty="0">
                <a:latin typeface="Microsoft Sans Serif"/>
                <a:cs typeface="Microsoft Sans Serif"/>
              </a:rPr>
              <a:t>actual,</a:t>
            </a:r>
            <a:r>
              <a:rPr sz="700" spc="-5" dirty="0">
                <a:latin typeface="Microsoft Sans Serif"/>
                <a:cs typeface="Microsoft Sans Serif"/>
              </a:rPr>
              <a:t> </a:t>
            </a:r>
            <a:r>
              <a:rPr sz="700" spc="10" dirty="0">
                <a:latin typeface="Microsoft Sans Serif"/>
                <a:cs typeface="Microsoft Sans Serif"/>
              </a:rPr>
              <a:t>el</a:t>
            </a:r>
            <a:r>
              <a:rPr sz="700" dirty="0">
                <a:latin typeface="Microsoft Sans Serif"/>
                <a:cs typeface="Microsoft Sans Serif"/>
              </a:rPr>
              <a:t> </a:t>
            </a:r>
            <a:r>
              <a:rPr sz="700" spc="-55" dirty="0">
                <a:latin typeface="Microsoft Sans Serif"/>
                <a:cs typeface="Microsoft Sans Serif"/>
              </a:rPr>
              <a:t>TC</a:t>
            </a:r>
            <a:r>
              <a:rPr sz="700" dirty="0">
                <a:latin typeface="Microsoft Sans Serif"/>
                <a:cs typeface="Microsoft Sans Serif"/>
              </a:rPr>
              <a:t> </a:t>
            </a:r>
            <a:r>
              <a:rPr sz="700" spc="25" dirty="0">
                <a:latin typeface="Microsoft Sans Serif"/>
                <a:cs typeface="Microsoft Sans Serif"/>
              </a:rPr>
              <a:t>puede</a:t>
            </a:r>
            <a:r>
              <a:rPr sz="700" spc="-5" dirty="0">
                <a:latin typeface="Microsoft Sans Serif"/>
                <a:cs typeface="Microsoft Sans Serif"/>
              </a:rPr>
              <a:t> </a:t>
            </a:r>
            <a:r>
              <a:rPr sz="700" spc="20" dirty="0">
                <a:latin typeface="Microsoft Sans Serif"/>
                <a:cs typeface="Microsoft Sans Serif"/>
              </a:rPr>
              <a:t>saturarse</a:t>
            </a:r>
            <a:r>
              <a:rPr sz="700" dirty="0">
                <a:latin typeface="Microsoft Sans Serif"/>
                <a:cs typeface="Microsoft Sans Serif"/>
              </a:rPr>
              <a:t> </a:t>
            </a:r>
            <a:r>
              <a:rPr sz="700" spc="15" dirty="0">
                <a:latin typeface="Microsoft Sans Serif"/>
                <a:cs typeface="Microsoft Sans Serif"/>
              </a:rPr>
              <a:t>incluso </a:t>
            </a:r>
            <a:r>
              <a:rPr sz="700" spc="-170" dirty="0">
                <a:latin typeface="Microsoft Sans Serif"/>
                <a:cs typeface="Microsoft Sans Serif"/>
              </a:rPr>
              <a:t> </a:t>
            </a:r>
            <a:r>
              <a:rPr sz="700" spc="30" dirty="0">
                <a:latin typeface="Microsoft Sans Serif"/>
                <a:cs typeface="Microsoft Sans Serif"/>
              </a:rPr>
              <a:t>aunque</a:t>
            </a:r>
            <a:r>
              <a:rPr sz="700" spc="-5" dirty="0">
                <a:latin typeface="Microsoft Sans Serif"/>
                <a:cs typeface="Microsoft Sans Serif"/>
              </a:rPr>
              <a:t> </a:t>
            </a:r>
            <a:r>
              <a:rPr sz="700" spc="10" dirty="0">
                <a:latin typeface="Microsoft Sans Serif"/>
                <a:cs typeface="Microsoft Sans Serif"/>
              </a:rPr>
              <a:t>la</a:t>
            </a:r>
            <a:r>
              <a:rPr sz="700" spc="-5" dirty="0">
                <a:latin typeface="Microsoft Sans Serif"/>
                <a:cs typeface="Microsoft Sans Serif"/>
              </a:rPr>
              <a:t> </a:t>
            </a:r>
            <a:r>
              <a:rPr sz="700" spc="40" dirty="0">
                <a:latin typeface="Microsoft Sans Serif"/>
                <a:cs typeface="Microsoft Sans Serif"/>
              </a:rPr>
              <a:t>magnitud</a:t>
            </a:r>
            <a:r>
              <a:rPr sz="700" spc="-5" dirty="0">
                <a:latin typeface="Microsoft Sans Serif"/>
                <a:cs typeface="Microsoft Sans Serif"/>
              </a:rPr>
              <a:t> </a:t>
            </a:r>
            <a:r>
              <a:rPr sz="700" spc="20" dirty="0">
                <a:latin typeface="Microsoft Sans Serif"/>
                <a:cs typeface="Microsoft Sans Serif"/>
              </a:rPr>
              <a:t>de</a:t>
            </a:r>
            <a:r>
              <a:rPr sz="700" spc="-5" dirty="0">
                <a:latin typeface="Microsoft Sans Serif"/>
                <a:cs typeface="Microsoft Sans Serif"/>
              </a:rPr>
              <a:t> </a:t>
            </a:r>
            <a:r>
              <a:rPr sz="700" spc="10" dirty="0">
                <a:latin typeface="Microsoft Sans Serif"/>
                <a:cs typeface="Microsoft Sans Serif"/>
              </a:rPr>
              <a:t>la</a:t>
            </a:r>
            <a:r>
              <a:rPr sz="700" dirty="0">
                <a:latin typeface="Microsoft Sans Serif"/>
                <a:cs typeface="Microsoft Sans Serif"/>
              </a:rPr>
              <a:t> </a:t>
            </a:r>
            <a:r>
              <a:rPr sz="700" spc="25" dirty="0">
                <a:latin typeface="Microsoft Sans Serif"/>
                <a:cs typeface="Microsoft Sans Serif"/>
              </a:rPr>
              <a:t>corriente</a:t>
            </a:r>
            <a:r>
              <a:rPr sz="700" spc="-5" dirty="0">
                <a:latin typeface="Microsoft Sans Serif"/>
                <a:cs typeface="Microsoft Sans Serif"/>
              </a:rPr>
              <a:t> </a:t>
            </a:r>
            <a:r>
              <a:rPr sz="700" spc="20" dirty="0">
                <a:latin typeface="Microsoft Sans Serif"/>
                <a:cs typeface="Microsoft Sans Serif"/>
              </a:rPr>
              <a:t>de</a:t>
            </a:r>
            <a:r>
              <a:rPr sz="700" spc="-5" dirty="0">
                <a:latin typeface="Microsoft Sans Serif"/>
                <a:cs typeface="Microsoft Sans Serif"/>
              </a:rPr>
              <a:t> </a:t>
            </a:r>
            <a:r>
              <a:rPr sz="700" spc="15" dirty="0">
                <a:latin typeface="Microsoft Sans Serif"/>
                <a:cs typeface="Microsoft Sans Serif"/>
              </a:rPr>
              <a:t>falla</a:t>
            </a:r>
            <a:r>
              <a:rPr sz="700" spc="-5" dirty="0">
                <a:latin typeface="Microsoft Sans Serif"/>
                <a:cs typeface="Microsoft Sans Serif"/>
              </a:rPr>
              <a:t> </a:t>
            </a:r>
            <a:r>
              <a:rPr sz="700" spc="20" dirty="0">
                <a:latin typeface="Microsoft Sans Serif"/>
                <a:cs typeface="Microsoft Sans Serif"/>
              </a:rPr>
              <a:t>de</a:t>
            </a:r>
            <a:r>
              <a:rPr sz="700" spc="-5" dirty="0">
                <a:latin typeface="Microsoft Sans Serif"/>
                <a:cs typeface="Microsoft Sans Serif"/>
              </a:rPr>
              <a:t> </a:t>
            </a:r>
            <a:r>
              <a:rPr sz="700" spc="-45" dirty="0">
                <a:latin typeface="Microsoft Sans Serif"/>
                <a:cs typeface="Microsoft Sans Serif"/>
              </a:rPr>
              <a:t>CA</a:t>
            </a:r>
            <a:r>
              <a:rPr sz="700" dirty="0">
                <a:latin typeface="Microsoft Sans Serif"/>
                <a:cs typeface="Microsoft Sans Serif"/>
              </a:rPr>
              <a:t> </a:t>
            </a:r>
            <a:r>
              <a:rPr sz="700" spc="-5" dirty="0">
                <a:latin typeface="Microsoft Sans Serif"/>
                <a:cs typeface="Microsoft Sans Serif"/>
              </a:rPr>
              <a:t>sea </a:t>
            </a:r>
            <a:r>
              <a:rPr sz="700" spc="25" dirty="0">
                <a:latin typeface="Microsoft Sans Serif"/>
                <a:cs typeface="Microsoft Sans Serif"/>
              </a:rPr>
              <a:t>moderada.</a:t>
            </a:r>
            <a:endParaRPr sz="700">
              <a:latin typeface="Microsoft Sans Serif"/>
              <a:cs typeface="Microsoft Sans Serif"/>
            </a:endParaRPr>
          </a:p>
        </p:txBody>
      </p:sp>
      <p:sp>
        <p:nvSpPr>
          <p:cNvPr id="7" name="object 7"/>
          <p:cNvSpPr txBox="1"/>
          <p:nvPr/>
        </p:nvSpPr>
        <p:spPr>
          <a:xfrm>
            <a:off x="9100216" y="2482707"/>
            <a:ext cx="7410564" cy="2323841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 marR="32384" indent="153670">
              <a:lnSpc>
                <a:spcPct val="133500"/>
              </a:lnSpc>
              <a:spcBef>
                <a:spcPts val="100"/>
              </a:spcBef>
            </a:pPr>
            <a:r>
              <a:rPr sz="750" dirty="0">
                <a:latin typeface="Microsoft Sans Serif"/>
                <a:cs typeface="Microsoft Sans Serif"/>
              </a:rPr>
              <a:t>Al </a:t>
            </a:r>
            <a:r>
              <a:rPr sz="750" spc="10" dirty="0">
                <a:latin typeface="Microsoft Sans Serif"/>
                <a:cs typeface="Microsoft Sans Serif"/>
              </a:rPr>
              <a:t>seleccionar </a:t>
            </a:r>
            <a:r>
              <a:rPr sz="750" spc="-55" dirty="0">
                <a:latin typeface="Microsoft Sans Serif"/>
                <a:cs typeface="Microsoft Sans Serif"/>
              </a:rPr>
              <a:t>CT</a:t>
            </a:r>
            <a:r>
              <a:rPr sz="750" spc="-50" dirty="0">
                <a:latin typeface="Microsoft Sans Serif"/>
                <a:cs typeface="Microsoft Sans Serif"/>
              </a:rPr>
              <a:t> </a:t>
            </a:r>
            <a:r>
              <a:rPr sz="750" spc="25" dirty="0">
                <a:latin typeface="Microsoft Sans Serif"/>
                <a:cs typeface="Microsoft Sans Serif"/>
              </a:rPr>
              <a:t>para </a:t>
            </a:r>
            <a:r>
              <a:rPr sz="750" spc="10" dirty="0">
                <a:latin typeface="Microsoft Sans Serif"/>
                <a:cs typeface="Microsoft Sans Serif"/>
              </a:rPr>
              <a:t>el </a:t>
            </a:r>
            <a:r>
              <a:rPr sz="750" spc="20" dirty="0">
                <a:latin typeface="Microsoft Sans Serif"/>
                <a:cs typeface="Microsoft Sans Serif"/>
              </a:rPr>
              <a:t>diferencial del </a:t>
            </a:r>
            <a:r>
              <a:rPr sz="750" spc="25" dirty="0">
                <a:latin typeface="Microsoft Sans Serif"/>
                <a:cs typeface="Microsoft Sans Serif"/>
              </a:rPr>
              <a:t>generador, </a:t>
            </a:r>
            <a:r>
              <a:rPr sz="750" spc="-55" dirty="0">
                <a:latin typeface="Microsoft Sans Serif"/>
                <a:cs typeface="Microsoft Sans Serif"/>
              </a:rPr>
              <a:t>IEEE</a:t>
            </a:r>
            <a:r>
              <a:rPr sz="750" spc="-50" dirty="0">
                <a:latin typeface="Microsoft Sans Serif"/>
                <a:cs typeface="Microsoft Sans Serif"/>
              </a:rPr>
              <a:t> </a:t>
            </a:r>
            <a:r>
              <a:rPr sz="750" spc="-5" dirty="0">
                <a:latin typeface="Microsoft Sans Serif"/>
                <a:cs typeface="Microsoft Sans Serif"/>
              </a:rPr>
              <a:t>C37.110, </a:t>
            </a:r>
            <a:r>
              <a:rPr sz="750" dirty="0">
                <a:latin typeface="Microsoft Sans Serif"/>
                <a:cs typeface="Microsoft Sans Serif"/>
              </a:rPr>
              <a:t> </a:t>
            </a:r>
            <a:r>
              <a:rPr sz="750" spc="5" dirty="0">
                <a:latin typeface="Microsoft Sans Serif"/>
                <a:cs typeface="Microsoft Sans Serif"/>
              </a:rPr>
              <a:t>Guía</a:t>
            </a:r>
            <a:r>
              <a:rPr sz="750" dirty="0">
                <a:latin typeface="Microsoft Sans Serif"/>
                <a:cs typeface="Microsoft Sans Serif"/>
              </a:rPr>
              <a:t> </a:t>
            </a:r>
            <a:r>
              <a:rPr sz="750" spc="-55" dirty="0">
                <a:latin typeface="Microsoft Sans Serif"/>
                <a:cs typeface="Microsoft Sans Serif"/>
              </a:rPr>
              <a:t>IEEE</a:t>
            </a:r>
            <a:r>
              <a:rPr sz="750" spc="5" dirty="0">
                <a:latin typeface="Microsoft Sans Serif"/>
                <a:cs typeface="Microsoft Sans Serif"/>
              </a:rPr>
              <a:t> </a:t>
            </a:r>
            <a:r>
              <a:rPr sz="750" spc="25" dirty="0">
                <a:latin typeface="Microsoft Sans Serif"/>
                <a:cs typeface="Microsoft Sans Serif"/>
              </a:rPr>
              <a:t>para</a:t>
            </a:r>
            <a:r>
              <a:rPr sz="750" dirty="0">
                <a:latin typeface="Microsoft Sans Serif"/>
                <a:cs typeface="Microsoft Sans Serif"/>
              </a:rPr>
              <a:t> </a:t>
            </a:r>
            <a:r>
              <a:rPr sz="750" spc="10" dirty="0">
                <a:latin typeface="Microsoft Sans Serif"/>
                <a:cs typeface="Microsoft Sans Serif"/>
              </a:rPr>
              <a:t>la</a:t>
            </a:r>
            <a:r>
              <a:rPr sz="750" spc="5" dirty="0">
                <a:latin typeface="Microsoft Sans Serif"/>
                <a:cs typeface="Microsoft Sans Serif"/>
              </a:rPr>
              <a:t> </a:t>
            </a:r>
            <a:r>
              <a:rPr sz="750" spc="15" dirty="0">
                <a:latin typeface="Microsoft Sans Serif"/>
                <a:cs typeface="Microsoft Sans Serif"/>
              </a:rPr>
              <a:t>aplicación</a:t>
            </a:r>
            <a:r>
              <a:rPr sz="750" dirty="0">
                <a:latin typeface="Microsoft Sans Serif"/>
                <a:cs typeface="Microsoft Sans Serif"/>
              </a:rPr>
              <a:t> </a:t>
            </a:r>
            <a:r>
              <a:rPr sz="750" spc="25" dirty="0">
                <a:latin typeface="Microsoft Sans Serif"/>
                <a:cs typeface="Microsoft Sans Serif"/>
              </a:rPr>
              <a:t>de</a:t>
            </a:r>
            <a:r>
              <a:rPr sz="750" spc="5" dirty="0">
                <a:latin typeface="Microsoft Sans Serif"/>
                <a:cs typeface="Microsoft Sans Serif"/>
              </a:rPr>
              <a:t> </a:t>
            </a:r>
            <a:r>
              <a:rPr sz="750" spc="30" dirty="0">
                <a:latin typeface="Microsoft Sans Serif"/>
                <a:cs typeface="Microsoft Sans Serif"/>
              </a:rPr>
              <a:t>transformadores</a:t>
            </a:r>
            <a:r>
              <a:rPr sz="750" spc="5" dirty="0">
                <a:latin typeface="Microsoft Sans Serif"/>
                <a:cs typeface="Microsoft Sans Serif"/>
              </a:rPr>
              <a:t> </a:t>
            </a:r>
            <a:r>
              <a:rPr sz="750" spc="25" dirty="0">
                <a:latin typeface="Microsoft Sans Serif"/>
                <a:cs typeface="Microsoft Sans Serif"/>
              </a:rPr>
              <a:t>de</a:t>
            </a:r>
            <a:r>
              <a:rPr sz="750" dirty="0">
                <a:latin typeface="Microsoft Sans Serif"/>
                <a:cs typeface="Microsoft Sans Serif"/>
              </a:rPr>
              <a:t> </a:t>
            </a:r>
            <a:r>
              <a:rPr sz="750" spc="30" dirty="0">
                <a:latin typeface="Microsoft Sans Serif"/>
                <a:cs typeface="Microsoft Sans Serif"/>
              </a:rPr>
              <a:t>corriente</a:t>
            </a:r>
            <a:r>
              <a:rPr sz="750" spc="5" dirty="0">
                <a:latin typeface="Microsoft Sans Serif"/>
                <a:cs typeface="Microsoft Sans Serif"/>
              </a:rPr>
              <a:t> </a:t>
            </a:r>
            <a:r>
              <a:rPr sz="750" spc="20" dirty="0">
                <a:latin typeface="Microsoft Sans Serif"/>
                <a:cs typeface="Microsoft Sans Serif"/>
              </a:rPr>
              <a:t>utilizados </a:t>
            </a:r>
            <a:r>
              <a:rPr sz="750" spc="-185" dirty="0">
                <a:latin typeface="Microsoft Sans Serif"/>
                <a:cs typeface="Microsoft Sans Serif"/>
              </a:rPr>
              <a:t> </a:t>
            </a:r>
            <a:r>
              <a:rPr sz="750" spc="20" dirty="0">
                <a:latin typeface="Microsoft Sans Serif"/>
                <a:cs typeface="Microsoft Sans Serif"/>
              </a:rPr>
              <a:t>con fines </a:t>
            </a:r>
            <a:r>
              <a:rPr sz="750" spc="25" dirty="0">
                <a:latin typeface="Microsoft Sans Serif"/>
                <a:cs typeface="Microsoft Sans Serif"/>
              </a:rPr>
              <a:t>de </a:t>
            </a:r>
            <a:r>
              <a:rPr sz="750" spc="15" dirty="0">
                <a:latin typeface="Microsoft Sans Serif"/>
                <a:cs typeface="Microsoft Sans Serif"/>
              </a:rPr>
              <a:t>relés </a:t>
            </a:r>
            <a:r>
              <a:rPr sz="750" spc="25" dirty="0">
                <a:latin typeface="Microsoft Sans Serif"/>
                <a:cs typeface="Microsoft Sans Serif"/>
              </a:rPr>
              <a:t>de protección, recomienda </a:t>
            </a:r>
            <a:r>
              <a:rPr sz="750" spc="30" dirty="0">
                <a:latin typeface="Microsoft Sans Serif"/>
                <a:cs typeface="Microsoft Sans Serif"/>
              </a:rPr>
              <a:t>que </a:t>
            </a:r>
            <a:r>
              <a:rPr sz="750" spc="15" dirty="0">
                <a:latin typeface="Microsoft Sans Serif"/>
                <a:cs typeface="Microsoft Sans Serif"/>
              </a:rPr>
              <a:t>“los </a:t>
            </a:r>
            <a:r>
              <a:rPr sz="750" spc="-55" dirty="0">
                <a:latin typeface="Microsoft Sans Serif"/>
                <a:cs typeface="Microsoft Sans Serif"/>
              </a:rPr>
              <a:t>CT </a:t>
            </a:r>
            <a:r>
              <a:rPr sz="750" spc="15" dirty="0">
                <a:latin typeface="Microsoft Sans Serif"/>
                <a:cs typeface="Microsoft Sans Serif"/>
              </a:rPr>
              <a:t>diferenciales </a:t>
            </a:r>
            <a:r>
              <a:rPr sz="750" spc="20" dirty="0">
                <a:latin typeface="Microsoft Sans Serif"/>
                <a:cs typeface="Microsoft Sans Serif"/>
              </a:rPr>
              <a:t> </a:t>
            </a:r>
            <a:r>
              <a:rPr sz="750" spc="25" dirty="0">
                <a:latin typeface="Microsoft Sans Serif"/>
                <a:cs typeface="Microsoft Sans Serif"/>
              </a:rPr>
              <a:t>en ambos </a:t>
            </a:r>
            <a:r>
              <a:rPr sz="750" spc="15" dirty="0">
                <a:latin typeface="Microsoft Sans Serif"/>
                <a:cs typeface="Microsoft Sans Serif"/>
              </a:rPr>
              <a:t>lados </a:t>
            </a:r>
            <a:r>
              <a:rPr sz="750" spc="25" dirty="0">
                <a:latin typeface="Microsoft Sans Serif"/>
                <a:cs typeface="Microsoft Sans Serif"/>
              </a:rPr>
              <a:t>de </a:t>
            </a:r>
            <a:r>
              <a:rPr sz="750" spc="45" dirty="0">
                <a:latin typeface="Microsoft Sans Serif"/>
                <a:cs typeface="Microsoft Sans Serif"/>
              </a:rPr>
              <a:t>un </a:t>
            </a:r>
            <a:r>
              <a:rPr sz="750" spc="30" dirty="0">
                <a:latin typeface="Microsoft Sans Serif"/>
                <a:cs typeface="Microsoft Sans Serif"/>
              </a:rPr>
              <a:t>generador </a:t>
            </a:r>
            <a:r>
              <a:rPr sz="750" spc="25" dirty="0">
                <a:latin typeface="Microsoft Sans Serif"/>
                <a:cs typeface="Microsoft Sans Serif"/>
              </a:rPr>
              <a:t>deben </a:t>
            </a:r>
            <a:r>
              <a:rPr sz="750" spc="35" dirty="0">
                <a:latin typeface="Microsoft Sans Serif"/>
                <a:cs typeface="Microsoft Sans Serif"/>
              </a:rPr>
              <a:t>tener </a:t>
            </a:r>
            <a:r>
              <a:rPr sz="750" spc="10" dirty="0">
                <a:latin typeface="Microsoft Sans Serif"/>
                <a:cs typeface="Microsoft Sans Serif"/>
              </a:rPr>
              <a:t>la </a:t>
            </a:r>
            <a:r>
              <a:rPr sz="750" spc="30" dirty="0">
                <a:latin typeface="Microsoft Sans Serif"/>
                <a:cs typeface="Microsoft Sans Serif"/>
              </a:rPr>
              <a:t>misma </a:t>
            </a:r>
            <a:r>
              <a:rPr sz="750" spc="15" dirty="0">
                <a:latin typeface="Microsoft Sans Serif"/>
                <a:cs typeface="Microsoft Sans Serif"/>
              </a:rPr>
              <a:t>relación, </a:t>
            </a:r>
            <a:r>
              <a:rPr sz="750" spc="20" dirty="0">
                <a:latin typeface="Microsoft Sans Serif"/>
                <a:cs typeface="Microsoft Sans Serif"/>
              </a:rPr>
              <a:t> </a:t>
            </a:r>
            <a:r>
              <a:rPr sz="750" spc="10" dirty="0">
                <a:latin typeface="Microsoft Sans Serif"/>
                <a:cs typeface="Microsoft Sans Serif"/>
              </a:rPr>
              <a:t>clasificación, </a:t>
            </a:r>
            <a:r>
              <a:rPr sz="750" spc="15" dirty="0">
                <a:latin typeface="Microsoft Sans Serif"/>
                <a:cs typeface="Microsoft Sans Serif"/>
              </a:rPr>
              <a:t>carga conectada, </a:t>
            </a:r>
            <a:r>
              <a:rPr sz="750" spc="5" dirty="0">
                <a:latin typeface="Microsoft Sans Serif"/>
                <a:cs typeface="Microsoft Sans Serif"/>
              </a:rPr>
              <a:t>y </a:t>
            </a:r>
            <a:r>
              <a:rPr sz="750" spc="30" dirty="0">
                <a:latin typeface="Microsoft Sans Serif"/>
                <a:cs typeface="Microsoft Sans Serif"/>
              </a:rPr>
              <a:t>preferiblemente </a:t>
            </a:r>
            <a:r>
              <a:rPr sz="750" spc="15" dirty="0">
                <a:latin typeface="Microsoft Sans Serif"/>
                <a:cs typeface="Microsoft Sans Serif"/>
              </a:rPr>
              <a:t>ser </a:t>
            </a:r>
            <a:r>
              <a:rPr sz="750" spc="20" dirty="0">
                <a:latin typeface="Microsoft Sans Serif"/>
                <a:cs typeface="Microsoft Sans Serif"/>
              </a:rPr>
              <a:t>del </a:t>
            </a:r>
            <a:r>
              <a:rPr sz="750" spc="35" dirty="0">
                <a:latin typeface="Microsoft Sans Serif"/>
                <a:cs typeface="Microsoft Sans Serif"/>
              </a:rPr>
              <a:t>mismo </a:t>
            </a:r>
            <a:r>
              <a:rPr sz="750" spc="40" dirty="0">
                <a:latin typeface="Microsoft Sans Serif"/>
                <a:cs typeface="Microsoft Sans Serif"/>
              </a:rPr>
              <a:t> </a:t>
            </a:r>
            <a:r>
              <a:rPr sz="750" spc="25" dirty="0">
                <a:latin typeface="Microsoft Sans Serif"/>
                <a:cs typeface="Microsoft Sans Serif"/>
              </a:rPr>
              <a:t>fabricante,</a:t>
            </a:r>
            <a:r>
              <a:rPr sz="750" spc="-10" dirty="0">
                <a:latin typeface="Microsoft Sans Serif"/>
                <a:cs typeface="Microsoft Sans Serif"/>
              </a:rPr>
              <a:t> </a:t>
            </a:r>
            <a:r>
              <a:rPr sz="750" spc="25" dirty="0">
                <a:latin typeface="Microsoft Sans Serif"/>
                <a:cs typeface="Microsoft Sans Serif"/>
              </a:rPr>
              <a:t>para</a:t>
            </a:r>
            <a:r>
              <a:rPr sz="750" spc="-5" dirty="0">
                <a:latin typeface="Microsoft Sans Serif"/>
                <a:cs typeface="Microsoft Sans Serif"/>
              </a:rPr>
              <a:t> </a:t>
            </a:r>
            <a:r>
              <a:rPr sz="750" spc="30" dirty="0">
                <a:latin typeface="Microsoft Sans Serif"/>
                <a:cs typeface="Microsoft Sans Serif"/>
              </a:rPr>
              <a:t>que</a:t>
            </a:r>
            <a:r>
              <a:rPr sz="750" spc="-5" dirty="0">
                <a:latin typeface="Microsoft Sans Serif"/>
                <a:cs typeface="Microsoft Sans Serif"/>
              </a:rPr>
              <a:t> </a:t>
            </a:r>
            <a:r>
              <a:rPr sz="750" dirty="0">
                <a:latin typeface="Microsoft Sans Serif"/>
                <a:cs typeface="Microsoft Sans Serif"/>
              </a:rPr>
              <a:t>las</a:t>
            </a:r>
            <a:r>
              <a:rPr sz="750" spc="-5" dirty="0">
                <a:latin typeface="Microsoft Sans Serif"/>
                <a:cs typeface="Microsoft Sans Serif"/>
              </a:rPr>
              <a:t> </a:t>
            </a:r>
            <a:r>
              <a:rPr sz="750" spc="15" dirty="0">
                <a:latin typeface="Microsoft Sans Serif"/>
                <a:cs typeface="Microsoft Sans Serif"/>
              </a:rPr>
              <a:t>características</a:t>
            </a:r>
            <a:r>
              <a:rPr sz="750" spc="-5" dirty="0">
                <a:latin typeface="Microsoft Sans Serif"/>
                <a:cs typeface="Microsoft Sans Serif"/>
              </a:rPr>
              <a:t> </a:t>
            </a:r>
            <a:r>
              <a:rPr sz="750" spc="25" dirty="0">
                <a:latin typeface="Microsoft Sans Serif"/>
                <a:cs typeface="Microsoft Sans Serif"/>
              </a:rPr>
              <a:t>de</a:t>
            </a:r>
            <a:r>
              <a:rPr sz="750" spc="-5" dirty="0">
                <a:latin typeface="Microsoft Sans Serif"/>
                <a:cs typeface="Microsoft Sans Serif"/>
              </a:rPr>
              <a:t> </a:t>
            </a:r>
            <a:r>
              <a:rPr sz="750" spc="15" dirty="0">
                <a:latin typeface="Microsoft Sans Serif"/>
                <a:cs typeface="Microsoft Sans Serif"/>
              </a:rPr>
              <a:t>excitación</a:t>
            </a:r>
            <a:r>
              <a:rPr sz="750" spc="-5" dirty="0">
                <a:latin typeface="Microsoft Sans Serif"/>
                <a:cs typeface="Microsoft Sans Serif"/>
              </a:rPr>
              <a:t> </a:t>
            </a:r>
            <a:r>
              <a:rPr sz="750" spc="20" dirty="0">
                <a:latin typeface="Microsoft Sans Serif"/>
                <a:cs typeface="Microsoft Sans Serif"/>
              </a:rPr>
              <a:t>coincidan</a:t>
            </a:r>
            <a:endParaRPr sz="750">
              <a:latin typeface="Microsoft Sans Serif"/>
              <a:cs typeface="Microsoft Sans Serif"/>
            </a:endParaRPr>
          </a:p>
          <a:p>
            <a:pPr marL="12700" marR="62230">
              <a:lnSpc>
                <a:spcPct val="133500"/>
              </a:lnSpc>
            </a:pPr>
            <a:r>
              <a:rPr sz="750" spc="25" dirty="0">
                <a:latin typeface="Microsoft Sans Serif"/>
                <a:cs typeface="Microsoft Sans Serif"/>
              </a:rPr>
              <a:t>bien” </a:t>
            </a:r>
            <a:r>
              <a:rPr sz="750" spc="20" dirty="0">
                <a:latin typeface="Microsoft Sans Serif"/>
                <a:cs typeface="Microsoft Sans Serif"/>
              </a:rPr>
              <a:t>[1]. </a:t>
            </a:r>
            <a:r>
              <a:rPr sz="750" spc="-10" dirty="0">
                <a:latin typeface="Microsoft Sans Serif"/>
                <a:cs typeface="Microsoft Sans Serif"/>
              </a:rPr>
              <a:t>Esta </a:t>
            </a:r>
            <a:r>
              <a:rPr sz="750" spc="25" dirty="0">
                <a:latin typeface="Microsoft Sans Serif"/>
                <a:cs typeface="Microsoft Sans Serif"/>
              </a:rPr>
              <a:t>recomendación </a:t>
            </a:r>
            <a:r>
              <a:rPr sz="750" spc="20" dirty="0">
                <a:latin typeface="Microsoft Sans Serif"/>
                <a:cs typeface="Microsoft Sans Serif"/>
              </a:rPr>
              <a:t>asegura </a:t>
            </a:r>
            <a:r>
              <a:rPr sz="750" spc="30" dirty="0">
                <a:latin typeface="Microsoft Sans Serif"/>
                <a:cs typeface="Microsoft Sans Serif"/>
              </a:rPr>
              <a:t>que </a:t>
            </a:r>
            <a:r>
              <a:rPr sz="750" spc="10" dirty="0">
                <a:latin typeface="Microsoft Sans Serif"/>
                <a:cs typeface="Microsoft Sans Serif"/>
              </a:rPr>
              <a:t>los </a:t>
            </a:r>
            <a:r>
              <a:rPr sz="750" spc="-55" dirty="0">
                <a:latin typeface="Microsoft Sans Serif"/>
                <a:cs typeface="Microsoft Sans Serif"/>
              </a:rPr>
              <a:t>CT </a:t>
            </a:r>
            <a:r>
              <a:rPr sz="750" spc="-5" dirty="0">
                <a:latin typeface="Microsoft Sans Serif"/>
                <a:cs typeface="Microsoft Sans Serif"/>
              </a:rPr>
              <a:t>se </a:t>
            </a:r>
            <a:r>
              <a:rPr sz="750" spc="25" dirty="0">
                <a:latin typeface="Microsoft Sans Serif"/>
                <a:cs typeface="Microsoft Sans Serif"/>
              </a:rPr>
              <a:t>saturen de </a:t>
            </a:r>
            <a:r>
              <a:rPr sz="750" spc="30" dirty="0">
                <a:latin typeface="Microsoft Sans Serif"/>
                <a:cs typeface="Microsoft Sans Serif"/>
              </a:rPr>
              <a:t> manera</a:t>
            </a:r>
            <a:r>
              <a:rPr sz="750" spc="-5" dirty="0">
                <a:latin typeface="Microsoft Sans Serif"/>
                <a:cs typeface="Microsoft Sans Serif"/>
              </a:rPr>
              <a:t> </a:t>
            </a:r>
            <a:r>
              <a:rPr sz="750" spc="20" dirty="0">
                <a:latin typeface="Microsoft Sans Serif"/>
                <a:cs typeface="Microsoft Sans Serif"/>
              </a:rPr>
              <a:t>similar.</a:t>
            </a:r>
            <a:r>
              <a:rPr sz="750" spc="-5" dirty="0">
                <a:latin typeface="Microsoft Sans Serif"/>
                <a:cs typeface="Microsoft Sans Serif"/>
              </a:rPr>
              <a:t> </a:t>
            </a:r>
            <a:r>
              <a:rPr sz="750" spc="10" dirty="0">
                <a:latin typeface="Microsoft Sans Serif"/>
                <a:cs typeface="Microsoft Sans Serif"/>
              </a:rPr>
              <a:t>Pequeñas</a:t>
            </a:r>
            <a:r>
              <a:rPr sz="750" spc="-5" dirty="0">
                <a:latin typeface="Microsoft Sans Serif"/>
                <a:cs typeface="Microsoft Sans Serif"/>
              </a:rPr>
              <a:t> </a:t>
            </a:r>
            <a:r>
              <a:rPr sz="750" spc="20" dirty="0">
                <a:latin typeface="Microsoft Sans Serif"/>
                <a:cs typeface="Microsoft Sans Serif"/>
              </a:rPr>
              <a:t>diferencias</a:t>
            </a:r>
            <a:r>
              <a:rPr sz="750" spc="-5" dirty="0">
                <a:latin typeface="Microsoft Sans Serif"/>
                <a:cs typeface="Microsoft Sans Serif"/>
              </a:rPr>
              <a:t> </a:t>
            </a:r>
            <a:r>
              <a:rPr sz="750" spc="25" dirty="0">
                <a:latin typeface="Microsoft Sans Serif"/>
                <a:cs typeface="Microsoft Sans Serif"/>
              </a:rPr>
              <a:t>en</a:t>
            </a:r>
            <a:r>
              <a:rPr sz="750" spc="-5" dirty="0">
                <a:latin typeface="Microsoft Sans Serif"/>
                <a:cs typeface="Microsoft Sans Serif"/>
              </a:rPr>
              <a:t> </a:t>
            </a:r>
            <a:r>
              <a:rPr sz="750" dirty="0">
                <a:latin typeface="Microsoft Sans Serif"/>
                <a:cs typeface="Microsoft Sans Serif"/>
              </a:rPr>
              <a:t>las</a:t>
            </a:r>
            <a:r>
              <a:rPr sz="750" spc="-5" dirty="0">
                <a:latin typeface="Microsoft Sans Serif"/>
                <a:cs typeface="Microsoft Sans Serif"/>
              </a:rPr>
              <a:t> </a:t>
            </a:r>
            <a:r>
              <a:rPr sz="750" spc="15" dirty="0">
                <a:latin typeface="Microsoft Sans Serif"/>
                <a:cs typeface="Microsoft Sans Serif"/>
              </a:rPr>
              <a:t>características</a:t>
            </a:r>
            <a:r>
              <a:rPr sz="750" spc="-5" dirty="0">
                <a:latin typeface="Microsoft Sans Serif"/>
                <a:cs typeface="Microsoft Sans Serif"/>
              </a:rPr>
              <a:t> </a:t>
            </a:r>
            <a:r>
              <a:rPr sz="750" spc="25" dirty="0">
                <a:latin typeface="Microsoft Sans Serif"/>
                <a:cs typeface="Microsoft Sans Serif"/>
              </a:rPr>
              <a:t>de</a:t>
            </a:r>
            <a:r>
              <a:rPr sz="750" spc="-5" dirty="0">
                <a:latin typeface="Microsoft Sans Serif"/>
                <a:cs typeface="Microsoft Sans Serif"/>
              </a:rPr>
              <a:t> </a:t>
            </a:r>
            <a:r>
              <a:rPr sz="750" spc="10" dirty="0">
                <a:latin typeface="Microsoft Sans Serif"/>
                <a:cs typeface="Microsoft Sans Serif"/>
              </a:rPr>
              <a:t>la</a:t>
            </a:r>
            <a:r>
              <a:rPr sz="750" spc="-5" dirty="0">
                <a:latin typeface="Microsoft Sans Serif"/>
                <a:cs typeface="Microsoft Sans Serif"/>
              </a:rPr>
              <a:t> </a:t>
            </a:r>
            <a:r>
              <a:rPr sz="750" spc="-55" dirty="0">
                <a:latin typeface="Microsoft Sans Serif"/>
                <a:cs typeface="Microsoft Sans Serif"/>
              </a:rPr>
              <a:t>TC</a:t>
            </a:r>
            <a:r>
              <a:rPr sz="750" spc="-5" dirty="0">
                <a:latin typeface="Microsoft Sans Serif"/>
                <a:cs typeface="Microsoft Sans Serif"/>
              </a:rPr>
              <a:t> </a:t>
            </a:r>
            <a:r>
              <a:rPr sz="750" spc="20" dirty="0">
                <a:latin typeface="Microsoft Sans Serif"/>
                <a:cs typeface="Microsoft Sans Serif"/>
              </a:rPr>
              <a:t>o  </a:t>
            </a:r>
            <a:r>
              <a:rPr sz="750" spc="25" dirty="0">
                <a:latin typeface="Microsoft Sans Serif"/>
                <a:cs typeface="Microsoft Sans Serif"/>
              </a:rPr>
              <a:t>en</a:t>
            </a:r>
            <a:r>
              <a:rPr sz="750" spc="-5" dirty="0">
                <a:latin typeface="Microsoft Sans Serif"/>
                <a:cs typeface="Microsoft Sans Serif"/>
              </a:rPr>
              <a:t> </a:t>
            </a:r>
            <a:r>
              <a:rPr sz="750" spc="10" dirty="0">
                <a:latin typeface="Microsoft Sans Serif"/>
                <a:cs typeface="Microsoft Sans Serif"/>
              </a:rPr>
              <a:t>la</a:t>
            </a:r>
            <a:r>
              <a:rPr sz="750" dirty="0">
                <a:latin typeface="Microsoft Sans Serif"/>
                <a:cs typeface="Microsoft Sans Serif"/>
              </a:rPr>
              <a:t> </a:t>
            </a:r>
            <a:r>
              <a:rPr sz="750" spc="15" dirty="0">
                <a:latin typeface="Microsoft Sans Serif"/>
                <a:cs typeface="Microsoft Sans Serif"/>
              </a:rPr>
              <a:t>carga</a:t>
            </a:r>
            <a:r>
              <a:rPr sz="750" dirty="0">
                <a:latin typeface="Microsoft Sans Serif"/>
                <a:cs typeface="Microsoft Sans Serif"/>
              </a:rPr>
              <a:t> </a:t>
            </a:r>
            <a:r>
              <a:rPr sz="750" spc="20" dirty="0">
                <a:latin typeface="Microsoft Sans Serif"/>
                <a:cs typeface="Microsoft Sans Serif"/>
              </a:rPr>
              <a:t>secundaria</a:t>
            </a:r>
            <a:r>
              <a:rPr sz="750" spc="-5" dirty="0">
                <a:latin typeface="Microsoft Sans Serif"/>
                <a:cs typeface="Microsoft Sans Serif"/>
              </a:rPr>
              <a:t> </a:t>
            </a:r>
            <a:r>
              <a:rPr sz="750" spc="30" dirty="0">
                <a:latin typeface="Microsoft Sans Serif"/>
                <a:cs typeface="Microsoft Sans Serif"/>
              </a:rPr>
              <a:t>pueden</a:t>
            </a:r>
            <a:r>
              <a:rPr sz="750" dirty="0">
                <a:latin typeface="Microsoft Sans Serif"/>
                <a:cs typeface="Microsoft Sans Serif"/>
              </a:rPr>
              <a:t> </a:t>
            </a:r>
            <a:r>
              <a:rPr sz="750" spc="35" dirty="0">
                <a:latin typeface="Microsoft Sans Serif"/>
                <a:cs typeface="Microsoft Sans Serif"/>
              </a:rPr>
              <a:t>producir</a:t>
            </a:r>
            <a:r>
              <a:rPr sz="750" dirty="0">
                <a:latin typeface="Microsoft Sans Serif"/>
                <a:cs typeface="Microsoft Sans Serif"/>
              </a:rPr>
              <a:t> </a:t>
            </a:r>
            <a:r>
              <a:rPr sz="750" spc="20" dirty="0">
                <a:latin typeface="Microsoft Sans Serif"/>
                <a:cs typeface="Microsoft Sans Serif"/>
              </a:rPr>
              <a:t>diferencias</a:t>
            </a:r>
            <a:r>
              <a:rPr sz="750" dirty="0">
                <a:latin typeface="Microsoft Sans Serif"/>
                <a:cs typeface="Microsoft Sans Serif"/>
              </a:rPr>
              <a:t> </a:t>
            </a:r>
            <a:r>
              <a:rPr sz="750" spc="15" dirty="0">
                <a:latin typeface="Microsoft Sans Serif"/>
                <a:cs typeface="Microsoft Sans Serif"/>
              </a:rPr>
              <a:t>significativas</a:t>
            </a:r>
            <a:r>
              <a:rPr sz="750" spc="-5" dirty="0">
                <a:latin typeface="Microsoft Sans Serif"/>
                <a:cs typeface="Microsoft Sans Serif"/>
              </a:rPr>
              <a:t> </a:t>
            </a:r>
            <a:r>
              <a:rPr sz="750" spc="25" dirty="0">
                <a:latin typeface="Microsoft Sans Serif"/>
                <a:cs typeface="Microsoft Sans Serif"/>
              </a:rPr>
              <a:t>en</a:t>
            </a:r>
            <a:r>
              <a:rPr sz="750" dirty="0">
                <a:latin typeface="Microsoft Sans Serif"/>
                <a:cs typeface="Microsoft Sans Serif"/>
              </a:rPr>
              <a:t> </a:t>
            </a:r>
            <a:r>
              <a:rPr sz="750" spc="10" dirty="0">
                <a:latin typeface="Microsoft Sans Serif"/>
                <a:cs typeface="Microsoft Sans Serif"/>
              </a:rPr>
              <a:t>el </a:t>
            </a:r>
            <a:r>
              <a:rPr sz="750" spc="-185" dirty="0">
                <a:latin typeface="Microsoft Sans Serif"/>
                <a:cs typeface="Microsoft Sans Serif"/>
              </a:rPr>
              <a:t> </a:t>
            </a:r>
            <a:r>
              <a:rPr sz="750" spc="40" dirty="0">
                <a:latin typeface="Microsoft Sans Serif"/>
                <a:cs typeface="Microsoft Sans Serif"/>
              </a:rPr>
              <a:t>tiempo </a:t>
            </a:r>
            <a:r>
              <a:rPr sz="750" spc="25" dirty="0">
                <a:latin typeface="Microsoft Sans Serif"/>
                <a:cs typeface="Microsoft Sans Serif"/>
              </a:rPr>
              <a:t>de saturación de </a:t>
            </a:r>
            <a:r>
              <a:rPr sz="750" spc="10" dirty="0">
                <a:latin typeface="Microsoft Sans Serif"/>
                <a:cs typeface="Microsoft Sans Serif"/>
              </a:rPr>
              <a:t>la </a:t>
            </a:r>
            <a:r>
              <a:rPr sz="750" spc="-40" dirty="0">
                <a:latin typeface="Microsoft Sans Serif"/>
                <a:cs typeface="Microsoft Sans Serif"/>
              </a:rPr>
              <a:t>TC. </a:t>
            </a:r>
            <a:r>
              <a:rPr sz="750" spc="-15" dirty="0">
                <a:latin typeface="Microsoft Sans Serif"/>
                <a:cs typeface="Microsoft Sans Serif"/>
              </a:rPr>
              <a:t>Las </a:t>
            </a:r>
            <a:r>
              <a:rPr sz="750" spc="25" dirty="0">
                <a:latin typeface="Microsoft Sans Serif"/>
                <a:cs typeface="Microsoft Sans Serif"/>
              </a:rPr>
              <a:t>corrientes </a:t>
            </a:r>
            <a:r>
              <a:rPr sz="750" spc="15" dirty="0">
                <a:latin typeface="Microsoft Sans Serif"/>
                <a:cs typeface="Microsoft Sans Serif"/>
              </a:rPr>
              <a:t>diferenciales espurias </a:t>
            </a:r>
            <a:r>
              <a:rPr sz="750" spc="20" dirty="0">
                <a:latin typeface="Microsoft Sans Serif"/>
                <a:cs typeface="Microsoft Sans Serif"/>
              </a:rPr>
              <a:t> </a:t>
            </a:r>
            <a:r>
              <a:rPr sz="750" spc="10" dirty="0">
                <a:latin typeface="Microsoft Sans Serif"/>
                <a:cs typeface="Microsoft Sans Serif"/>
              </a:rPr>
              <a:t>alcanzan </a:t>
            </a:r>
            <a:r>
              <a:rPr sz="750" spc="15" dirty="0">
                <a:latin typeface="Microsoft Sans Serif"/>
                <a:cs typeface="Microsoft Sans Serif"/>
              </a:rPr>
              <a:t>su </a:t>
            </a:r>
            <a:r>
              <a:rPr sz="750" spc="35" dirty="0">
                <a:latin typeface="Microsoft Sans Serif"/>
                <a:cs typeface="Microsoft Sans Serif"/>
              </a:rPr>
              <a:t>peor </a:t>
            </a:r>
            <a:r>
              <a:rPr sz="750" spc="45" dirty="0">
                <a:latin typeface="Microsoft Sans Serif"/>
                <a:cs typeface="Microsoft Sans Serif"/>
              </a:rPr>
              <a:t>momento </a:t>
            </a:r>
            <a:r>
              <a:rPr sz="750" spc="25" dirty="0">
                <a:latin typeface="Microsoft Sans Serif"/>
                <a:cs typeface="Microsoft Sans Serif"/>
              </a:rPr>
              <a:t>cuando </a:t>
            </a:r>
            <a:r>
              <a:rPr sz="750" spc="45" dirty="0">
                <a:latin typeface="Microsoft Sans Serif"/>
                <a:cs typeface="Microsoft Sans Serif"/>
              </a:rPr>
              <a:t>un </a:t>
            </a:r>
            <a:r>
              <a:rPr sz="750" spc="-55" dirty="0">
                <a:latin typeface="Microsoft Sans Serif"/>
                <a:cs typeface="Microsoft Sans Serif"/>
              </a:rPr>
              <a:t>TC </a:t>
            </a:r>
            <a:r>
              <a:rPr sz="750" spc="15" dirty="0">
                <a:latin typeface="Microsoft Sans Serif"/>
                <a:cs typeface="Microsoft Sans Serif"/>
              </a:rPr>
              <a:t>comienza </a:t>
            </a:r>
            <a:r>
              <a:rPr sz="750" dirty="0">
                <a:latin typeface="Microsoft Sans Serif"/>
                <a:cs typeface="Microsoft Sans Serif"/>
              </a:rPr>
              <a:t>a </a:t>
            </a:r>
            <a:r>
              <a:rPr sz="750" spc="20" dirty="0">
                <a:latin typeface="Microsoft Sans Serif"/>
                <a:cs typeface="Microsoft Sans Serif"/>
              </a:rPr>
              <a:t>saturarse </a:t>
            </a:r>
            <a:r>
              <a:rPr sz="750" spc="25" dirty="0">
                <a:latin typeface="Microsoft Sans Serif"/>
                <a:cs typeface="Microsoft Sans Serif"/>
              </a:rPr>
              <a:t> </a:t>
            </a:r>
            <a:r>
              <a:rPr sz="750" spc="30" dirty="0">
                <a:latin typeface="Microsoft Sans Serif"/>
                <a:cs typeface="Microsoft Sans Serif"/>
              </a:rPr>
              <a:t>mientras</a:t>
            </a:r>
            <a:r>
              <a:rPr sz="750" spc="-10" dirty="0">
                <a:latin typeface="Microsoft Sans Serif"/>
                <a:cs typeface="Microsoft Sans Serif"/>
              </a:rPr>
              <a:t> </a:t>
            </a:r>
            <a:r>
              <a:rPr sz="750" spc="10" dirty="0">
                <a:latin typeface="Microsoft Sans Serif"/>
                <a:cs typeface="Microsoft Sans Serif"/>
              </a:rPr>
              <a:t>el</a:t>
            </a:r>
            <a:r>
              <a:rPr sz="750" spc="-5" dirty="0">
                <a:latin typeface="Microsoft Sans Serif"/>
                <a:cs typeface="Microsoft Sans Serif"/>
              </a:rPr>
              <a:t> </a:t>
            </a:r>
            <a:r>
              <a:rPr sz="750" spc="45" dirty="0">
                <a:latin typeface="Microsoft Sans Serif"/>
                <a:cs typeface="Microsoft Sans Serif"/>
              </a:rPr>
              <a:t>otro</a:t>
            </a:r>
            <a:r>
              <a:rPr sz="750" spc="-5" dirty="0">
                <a:latin typeface="Microsoft Sans Serif"/>
                <a:cs typeface="Microsoft Sans Serif"/>
              </a:rPr>
              <a:t> </a:t>
            </a:r>
            <a:r>
              <a:rPr sz="750" spc="30" dirty="0">
                <a:latin typeface="Microsoft Sans Serif"/>
                <a:cs typeface="Microsoft Sans Serif"/>
              </a:rPr>
              <a:t>aún</a:t>
            </a:r>
            <a:r>
              <a:rPr sz="750" spc="-5" dirty="0">
                <a:latin typeface="Microsoft Sans Serif"/>
                <a:cs typeface="Microsoft Sans Serif"/>
              </a:rPr>
              <a:t> </a:t>
            </a:r>
            <a:r>
              <a:rPr sz="750" spc="10" dirty="0">
                <a:latin typeface="Microsoft Sans Serif"/>
                <a:cs typeface="Microsoft Sans Serif"/>
              </a:rPr>
              <a:t>está</a:t>
            </a:r>
            <a:r>
              <a:rPr sz="750" spc="-5" dirty="0">
                <a:latin typeface="Microsoft Sans Serif"/>
                <a:cs typeface="Microsoft Sans Serif"/>
              </a:rPr>
              <a:t> </a:t>
            </a:r>
            <a:r>
              <a:rPr sz="750" spc="10" dirty="0">
                <a:latin typeface="Microsoft Sans Serif"/>
                <a:cs typeface="Microsoft Sans Serif"/>
              </a:rPr>
              <a:t>sano.</a:t>
            </a:r>
            <a:endParaRPr sz="750">
              <a:latin typeface="Microsoft Sans Serif"/>
              <a:cs typeface="Microsoft Sans Serif"/>
            </a:endParaRPr>
          </a:p>
          <a:p>
            <a:pPr marL="12700" marR="45720" indent="153670">
              <a:lnSpc>
                <a:spcPct val="125200"/>
              </a:lnSpc>
              <a:spcBef>
                <a:spcPts val="5"/>
              </a:spcBef>
            </a:pPr>
            <a:r>
              <a:rPr sz="800" spc="15" dirty="0">
                <a:latin typeface="Microsoft Sans Serif"/>
                <a:cs typeface="Microsoft Sans Serif"/>
              </a:rPr>
              <a:t>Cuando </a:t>
            </a:r>
            <a:r>
              <a:rPr sz="800" spc="10" dirty="0">
                <a:latin typeface="Microsoft Sans Serif"/>
                <a:cs typeface="Microsoft Sans Serif"/>
              </a:rPr>
              <a:t>la </a:t>
            </a:r>
            <a:r>
              <a:rPr sz="800" spc="15" dirty="0">
                <a:latin typeface="Microsoft Sans Serif"/>
                <a:cs typeface="Microsoft Sans Serif"/>
              </a:rPr>
              <a:t>zona </a:t>
            </a:r>
            <a:r>
              <a:rPr sz="800" spc="25" dirty="0">
                <a:latin typeface="Microsoft Sans Serif"/>
                <a:cs typeface="Microsoft Sans Serif"/>
              </a:rPr>
              <a:t>diferencial </a:t>
            </a:r>
            <a:r>
              <a:rPr sz="800" spc="15" dirty="0">
                <a:latin typeface="Microsoft Sans Serif"/>
                <a:cs typeface="Microsoft Sans Serif"/>
              </a:rPr>
              <a:t>abarca el </a:t>
            </a:r>
            <a:r>
              <a:rPr sz="800" spc="35" dirty="0">
                <a:latin typeface="Microsoft Sans Serif"/>
                <a:cs typeface="Microsoft Sans Serif"/>
              </a:rPr>
              <a:t>disyuntor </a:t>
            </a:r>
            <a:r>
              <a:rPr sz="800" spc="25" dirty="0">
                <a:latin typeface="Microsoft Sans Serif"/>
                <a:cs typeface="Microsoft Sans Serif"/>
              </a:rPr>
              <a:t>del </a:t>
            </a:r>
            <a:r>
              <a:rPr sz="800" spc="30" dirty="0">
                <a:latin typeface="Microsoft Sans Serif"/>
                <a:cs typeface="Microsoft Sans Serif"/>
              </a:rPr>
              <a:t>generador, </a:t>
            </a:r>
            <a:r>
              <a:rPr sz="800" spc="35" dirty="0">
                <a:latin typeface="Microsoft Sans Serif"/>
                <a:cs typeface="Microsoft Sans Serif"/>
              </a:rPr>
              <a:t> </a:t>
            </a:r>
            <a:r>
              <a:rPr sz="800" spc="-10" dirty="0">
                <a:latin typeface="Microsoft Sans Serif"/>
                <a:cs typeface="Microsoft Sans Serif"/>
              </a:rPr>
              <a:t>es</a:t>
            </a:r>
            <a:r>
              <a:rPr sz="800" spc="-5" dirty="0">
                <a:latin typeface="Microsoft Sans Serif"/>
                <a:cs typeface="Microsoft Sans Serif"/>
              </a:rPr>
              <a:t> </a:t>
            </a:r>
            <a:r>
              <a:rPr sz="800" spc="20" dirty="0">
                <a:latin typeface="Microsoft Sans Serif"/>
                <a:cs typeface="Microsoft Sans Serif"/>
              </a:rPr>
              <a:t>más</a:t>
            </a:r>
            <a:r>
              <a:rPr sz="800" dirty="0">
                <a:latin typeface="Microsoft Sans Serif"/>
                <a:cs typeface="Microsoft Sans Serif"/>
              </a:rPr>
              <a:t> </a:t>
            </a:r>
            <a:r>
              <a:rPr sz="800" spc="30" dirty="0">
                <a:latin typeface="Microsoft Sans Serif"/>
                <a:cs typeface="Microsoft Sans Serif"/>
              </a:rPr>
              <a:t>probable</a:t>
            </a:r>
            <a:r>
              <a:rPr sz="800" dirty="0">
                <a:latin typeface="Microsoft Sans Serif"/>
                <a:cs typeface="Microsoft Sans Serif"/>
              </a:rPr>
              <a:t> </a:t>
            </a:r>
            <a:r>
              <a:rPr sz="800" spc="30" dirty="0">
                <a:latin typeface="Microsoft Sans Serif"/>
                <a:cs typeface="Microsoft Sans Serif"/>
              </a:rPr>
              <a:t>que</a:t>
            </a:r>
            <a:r>
              <a:rPr sz="800" dirty="0">
                <a:latin typeface="Microsoft Sans Serif"/>
                <a:cs typeface="Microsoft Sans Serif"/>
              </a:rPr>
              <a:t> </a:t>
            </a:r>
            <a:r>
              <a:rPr sz="800" spc="15" dirty="0">
                <a:latin typeface="Microsoft Sans Serif"/>
                <a:cs typeface="Microsoft Sans Serif"/>
              </a:rPr>
              <a:t>los</a:t>
            </a:r>
            <a:r>
              <a:rPr sz="800" dirty="0">
                <a:latin typeface="Microsoft Sans Serif"/>
                <a:cs typeface="Microsoft Sans Serif"/>
              </a:rPr>
              <a:t> </a:t>
            </a:r>
            <a:r>
              <a:rPr sz="800" spc="-60" dirty="0">
                <a:latin typeface="Microsoft Sans Serif"/>
                <a:cs typeface="Microsoft Sans Serif"/>
              </a:rPr>
              <a:t>CT</a:t>
            </a:r>
            <a:r>
              <a:rPr sz="800" spc="-5" dirty="0">
                <a:latin typeface="Microsoft Sans Serif"/>
                <a:cs typeface="Microsoft Sans Serif"/>
              </a:rPr>
              <a:t> </a:t>
            </a:r>
            <a:r>
              <a:rPr sz="800" spc="10" dirty="0">
                <a:latin typeface="Microsoft Sans Serif"/>
                <a:cs typeface="Microsoft Sans Serif"/>
              </a:rPr>
              <a:t>sean</a:t>
            </a:r>
            <a:r>
              <a:rPr sz="800" dirty="0">
                <a:latin typeface="Microsoft Sans Serif"/>
                <a:cs typeface="Microsoft Sans Serif"/>
              </a:rPr>
              <a:t> </a:t>
            </a:r>
            <a:r>
              <a:rPr sz="800" spc="30" dirty="0">
                <a:latin typeface="Microsoft Sans Serif"/>
                <a:cs typeface="Microsoft Sans Serif"/>
              </a:rPr>
              <a:t>diferentes</a:t>
            </a:r>
            <a:r>
              <a:rPr sz="800" dirty="0">
                <a:latin typeface="Microsoft Sans Serif"/>
                <a:cs typeface="Microsoft Sans Serif"/>
              </a:rPr>
              <a:t> </a:t>
            </a:r>
            <a:r>
              <a:rPr sz="800" spc="40" dirty="0">
                <a:latin typeface="Microsoft Sans Serif"/>
                <a:cs typeface="Microsoft Sans Serif"/>
              </a:rPr>
              <a:t>porque</a:t>
            </a:r>
            <a:r>
              <a:rPr sz="800" dirty="0">
                <a:latin typeface="Microsoft Sans Serif"/>
                <a:cs typeface="Microsoft Sans Serif"/>
              </a:rPr>
              <a:t> </a:t>
            </a:r>
            <a:r>
              <a:rPr sz="800" spc="30" dirty="0">
                <a:latin typeface="Microsoft Sans Serif"/>
                <a:cs typeface="Microsoft Sans Serif"/>
              </a:rPr>
              <a:t>pueden</a:t>
            </a:r>
            <a:r>
              <a:rPr sz="800" dirty="0">
                <a:latin typeface="Microsoft Sans Serif"/>
                <a:cs typeface="Microsoft Sans Serif"/>
              </a:rPr>
              <a:t> </a:t>
            </a:r>
            <a:r>
              <a:rPr sz="800" spc="30" dirty="0">
                <a:latin typeface="Microsoft Sans Serif"/>
                <a:cs typeface="Microsoft Sans Serif"/>
              </a:rPr>
              <a:t>haber </a:t>
            </a:r>
            <a:r>
              <a:rPr sz="800" spc="-200" dirty="0">
                <a:latin typeface="Microsoft Sans Serif"/>
                <a:cs typeface="Microsoft Sans Serif"/>
              </a:rPr>
              <a:t> </a:t>
            </a:r>
            <a:r>
              <a:rPr sz="800" spc="20" dirty="0">
                <a:latin typeface="Microsoft Sans Serif"/>
                <a:cs typeface="Microsoft Sans Serif"/>
              </a:rPr>
              <a:t>sido </a:t>
            </a:r>
            <a:r>
              <a:rPr sz="800" spc="30" dirty="0">
                <a:latin typeface="Microsoft Sans Serif"/>
                <a:cs typeface="Microsoft Sans Serif"/>
              </a:rPr>
              <a:t>suministrados </a:t>
            </a:r>
            <a:r>
              <a:rPr sz="800" spc="50" dirty="0">
                <a:latin typeface="Microsoft Sans Serif"/>
                <a:cs typeface="Microsoft Sans Serif"/>
              </a:rPr>
              <a:t>por </a:t>
            </a:r>
            <a:r>
              <a:rPr sz="800" spc="30" dirty="0">
                <a:latin typeface="Microsoft Sans Serif"/>
                <a:cs typeface="Microsoft Sans Serif"/>
              </a:rPr>
              <a:t>diferentes </a:t>
            </a:r>
            <a:r>
              <a:rPr sz="800" spc="20" dirty="0">
                <a:latin typeface="Microsoft Sans Serif"/>
                <a:cs typeface="Microsoft Sans Serif"/>
              </a:rPr>
              <a:t>fabricantes. </a:t>
            </a:r>
            <a:r>
              <a:rPr sz="800" spc="-5" dirty="0">
                <a:latin typeface="Microsoft Sans Serif"/>
                <a:cs typeface="Microsoft Sans Serif"/>
              </a:rPr>
              <a:t>Cabe </a:t>
            </a:r>
            <a:r>
              <a:rPr sz="800" spc="15" dirty="0">
                <a:latin typeface="Microsoft Sans Serif"/>
                <a:cs typeface="Microsoft Sans Serif"/>
              </a:rPr>
              <a:t>destacar </a:t>
            </a:r>
            <a:r>
              <a:rPr sz="800" spc="30" dirty="0">
                <a:latin typeface="Microsoft Sans Serif"/>
                <a:cs typeface="Microsoft Sans Serif"/>
              </a:rPr>
              <a:t>que </a:t>
            </a:r>
            <a:r>
              <a:rPr sz="800" spc="-200" dirty="0">
                <a:latin typeface="Microsoft Sans Serif"/>
                <a:cs typeface="Microsoft Sans Serif"/>
              </a:rPr>
              <a:t> </a:t>
            </a:r>
            <a:r>
              <a:rPr sz="800" spc="15" dirty="0">
                <a:latin typeface="Microsoft Sans Serif"/>
                <a:cs typeface="Microsoft Sans Serif"/>
              </a:rPr>
              <a:t>el </a:t>
            </a:r>
            <a:r>
              <a:rPr sz="800" spc="20" dirty="0">
                <a:latin typeface="Microsoft Sans Serif"/>
                <a:cs typeface="Microsoft Sans Serif"/>
              </a:rPr>
              <a:t>uso </a:t>
            </a:r>
            <a:r>
              <a:rPr sz="800" spc="25" dirty="0">
                <a:latin typeface="Microsoft Sans Serif"/>
                <a:cs typeface="Microsoft Sans Serif"/>
              </a:rPr>
              <a:t>de </a:t>
            </a:r>
            <a:r>
              <a:rPr sz="800" spc="15" dirty="0">
                <a:latin typeface="Microsoft Sans Serif"/>
                <a:cs typeface="Microsoft Sans Serif"/>
              </a:rPr>
              <a:t>los </a:t>
            </a:r>
            <a:r>
              <a:rPr sz="800" spc="30" dirty="0">
                <a:latin typeface="Microsoft Sans Serif"/>
                <a:cs typeface="Microsoft Sans Serif"/>
              </a:rPr>
              <a:t>mismos </a:t>
            </a:r>
            <a:r>
              <a:rPr sz="800" spc="-60" dirty="0">
                <a:latin typeface="Microsoft Sans Serif"/>
                <a:cs typeface="Microsoft Sans Serif"/>
              </a:rPr>
              <a:t>TC </a:t>
            </a:r>
            <a:r>
              <a:rPr sz="800" spc="25" dirty="0">
                <a:latin typeface="Microsoft Sans Serif"/>
                <a:cs typeface="Microsoft Sans Serif"/>
              </a:rPr>
              <a:t>de </a:t>
            </a:r>
            <a:r>
              <a:rPr sz="800" spc="20" dirty="0">
                <a:latin typeface="Microsoft Sans Serif"/>
                <a:cs typeface="Microsoft Sans Serif"/>
              </a:rPr>
              <a:t>precisión </a:t>
            </a:r>
            <a:r>
              <a:rPr sz="800" spc="25" dirty="0">
                <a:latin typeface="Microsoft Sans Serif"/>
                <a:cs typeface="Microsoft Sans Serif"/>
              </a:rPr>
              <a:t>estándar </a:t>
            </a:r>
            <a:r>
              <a:rPr sz="800" spc="40" dirty="0">
                <a:latin typeface="Microsoft Sans Serif"/>
                <a:cs typeface="Microsoft Sans Serif"/>
              </a:rPr>
              <a:t>no </a:t>
            </a:r>
            <a:r>
              <a:rPr sz="800" spc="25" dirty="0">
                <a:latin typeface="Microsoft Sans Serif"/>
                <a:cs typeface="Microsoft Sans Serif"/>
              </a:rPr>
              <a:t>garantiza </a:t>
            </a:r>
            <a:r>
              <a:rPr sz="800" dirty="0">
                <a:latin typeface="Microsoft Sans Serif"/>
                <a:cs typeface="Microsoft Sans Serif"/>
              </a:rPr>
              <a:t>las </a:t>
            </a:r>
            <a:r>
              <a:rPr sz="800" spc="5" dirty="0">
                <a:latin typeface="Microsoft Sans Serif"/>
                <a:cs typeface="Microsoft Sans Serif"/>
              </a:rPr>
              <a:t> </a:t>
            </a:r>
            <a:r>
              <a:rPr sz="800" spc="25" dirty="0">
                <a:latin typeface="Microsoft Sans Serif"/>
                <a:cs typeface="Microsoft Sans Serif"/>
              </a:rPr>
              <a:t>mismas </a:t>
            </a:r>
            <a:r>
              <a:rPr sz="800" spc="10" dirty="0">
                <a:latin typeface="Microsoft Sans Serif"/>
                <a:cs typeface="Microsoft Sans Serif"/>
              </a:rPr>
              <a:t>características. Además, </a:t>
            </a:r>
            <a:r>
              <a:rPr sz="800" spc="35" dirty="0">
                <a:latin typeface="Microsoft Sans Serif"/>
                <a:cs typeface="Microsoft Sans Serif"/>
              </a:rPr>
              <a:t>debido </a:t>
            </a:r>
            <a:r>
              <a:rPr sz="800" dirty="0">
                <a:latin typeface="Microsoft Sans Serif"/>
                <a:cs typeface="Microsoft Sans Serif"/>
              </a:rPr>
              <a:t>a </a:t>
            </a:r>
            <a:r>
              <a:rPr sz="800" spc="30" dirty="0">
                <a:latin typeface="Microsoft Sans Serif"/>
                <a:cs typeface="Microsoft Sans Serif"/>
              </a:rPr>
              <a:t>que </a:t>
            </a:r>
            <a:r>
              <a:rPr sz="800" spc="15" dirty="0">
                <a:latin typeface="Microsoft Sans Serif"/>
                <a:cs typeface="Microsoft Sans Serif"/>
              </a:rPr>
              <a:t>el </a:t>
            </a:r>
            <a:r>
              <a:rPr sz="800" spc="25" dirty="0">
                <a:latin typeface="Microsoft Sans Serif"/>
                <a:cs typeface="Microsoft Sans Serif"/>
              </a:rPr>
              <a:t>relé </a:t>
            </a:r>
            <a:r>
              <a:rPr sz="800" spc="10" dirty="0">
                <a:latin typeface="Microsoft Sans Serif"/>
                <a:cs typeface="Microsoft Sans Serif"/>
              </a:rPr>
              <a:t>suele </a:t>
            </a:r>
            <a:r>
              <a:rPr sz="800" spc="15" dirty="0">
                <a:latin typeface="Microsoft Sans Serif"/>
                <a:cs typeface="Microsoft Sans Serif"/>
              </a:rPr>
              <a:t> </a:t>
            </a:r>
            <a:r>
              <a:rPr sz="800" spc="20" dirty="0">
                <a:latin typeface="Microsoft Sans Serif"/>
                <a:cs typeface="Microsoft Sans Serif"/>
              </a:rPr>
              <a:t>instalarse</a:t>
            </a:r>
            <a:r>
              <a:rPr sz="800" spc="-10" dirty="0">
                <a:latin typeface="Microsoft Sans Serif"/>
                <a:cs typeface="Microsoft Sans Serif"/>
              </a:rPr>
              <a:t> </a:t>
            </a:r>
            <a:r>
              <a:rPr sz="800" spc="45" dirty="0">
                <a:latin typeface="Microsoft Sans Serif"/>
                <a:cs typeface="Microsoft Sans Serif"/>
              </a:rPr>
              <a:t>junto</a:t>
            </a:r>
            <a:r>
              <a:rPr sz="800" spc="-5" dirty="0">
                <a:latin typeface="Microsoft Sans Serif"/>
                <a:cs typeface="Microsoft Sans Serif"/>
              </a:rPr>
              <a:t> </a:t>
            </a:r>
            <a:r>
              <a:rPr sz="800" spc="10" dirty="0">
                <a:latin typeface="Microsoft Sans Serif"/>
                <a:cs typeface="Microsoft Sans Serif"/>
              </a:rPr>
              <a:t>al</a:t>
            </a:r>
            <a:r>
              <a:rPr sz="800" spc="-5" dirty="0">
                <a:latin typeface="Microsoft Sans Serif"/>
                <a:cs typeface="Microsoft Sans Serif"/>
              </a:rPr>
              <a:t> </a:t>
            </a:r>
            <a:r>
              <a:rPr sz="800" spc="35" dirty="0">
                <a:latin typeface="Microsoft Sans Serif"/>
                <a:cs typeface="Microsoft Sans Serif"/>
              </a:rPr>
              <a:t>disyuntor</a:t>
            </a:r>
            <a:r>
              <a:rPr sz="800" spc="-5" dirty="0">
                <a:latin typeface="Microsoft Sans Serif"/>
                <a:cs typeface="Microsoft Sans Serif"/>
              </a:rPr>
              <a:t> </a:t>
            </a:r>
            <a:r>
              <a:rPr sz="800" spc="25" dirty="0">
                <a:latin typeface="Microsoft Sans Serif"/>
                <a:cs typeface="Microsoft Sans Serif"/>
              </a:rPr>
              <a:t>del</a:t>
            </a:r>
            <a:r>
              <a:rPr sz="800" spc="-10" dirty="0">
                <a:latin typeface="Microsoft Sans Serif"/>
                <a:cs typeface="Microsoft Sans Serif"/>
              </a:rPr>
              <a:t> </a:t>
            </a:r>
            <a:r>
              <a:rPr sz="800" spc="30" dirty="0">
                <a:latin typeface="Microsoft Sans Serif"/>
                <a:cs typeface="Microsoft Sans Serif"/>
              </a:rPr>
              <a:t>generador,</a:t>
            </a:r>
            <a:r>
              <a:rPr sz="800" spc="-5" dirty="0">
                <a:latin typeface="Microsoft Sans Serif"/>
                <a:cs typeface="Microsoft Sans Serif"/>
              </a:rPr>
              <a:t> </a:t>
            </a:r>
            <a:r>
              <a:rPr sz="800" spc="15" dirty="0">
                <a:latin typeface="Microsoft Sans Serif"/>
                <a:cs typeface="Microsoft Sans Serif"/>
              </a:rPr>
              <a:t>los</a:t>
            </a:r>
            <a:r>
              <a:rPr sz="800" spc="-5" dirty="0">
                <a:latin typeface="Microsoft Sans Serif"/>
                <a:cs typeface="Microsoft Sans Serif"/>
              </a:rPr>
              <a:t> </a:t>
            </a:r>
            <a:r>
              <a:rPr sz="800" spc="5" dirty="0">
                <a:latin typeface="Microsoft Sans Serif"/>
                <a:cs typeface="Microsoft Sans Serif"/>
              </a:rPr>
              <a:t>cables</a:t>
            </a:r>
            <a:r>
              <a:rPr sz="800" spc="-5" dirty="0">
                <a:latin typeface="Microsoft Sans Serif"/>
                <a:cs typeface="Microsoft Sans Serif"/>
              </a:rPr>
              <a:t> </a:t>
            </a:r>
            <a:r>
              <a:rPr sz="800" spc="20" dirty="0">
                <a:latin typeface="Microsoft Sans Serif"/>
                <a:cs typeface="Microsoft Sans Serif"/>
              </a:rPr>
              <a:t>secundarios </a:t>
            </a:r>
            <a:r>
              <a:rPr sz="800" spc="-200" dirty="0">
                <a:latin typeface="Microsoft Sans Serif"/>
                <a:cs typeface="Microsoft Sans Serif"/>
              </a:rPr>
              <a:t> </a:t>
            </a:r>
            <a:r>
              <a:rPr sz="800" spc="30" dirty="0">
                <a:latin typeface="Microsoft Sans Serif"/>
                <a:cs typeface="Microsoft Sans Serif"/>
              </a:rPr>
              <a:t>pueden</a:t>
            </a:r>
            <a:r>
              <a:rPr sz="800" spc="-5" dirty="0">
                <a:latin typeface="Microsoft Sans Serif"/>
                <a:cs typeface="Microsoft Sans Serif"/>
              </a:rPr>
              <a:t> </a:t>
            </a:r>
            <a:r>
              <a:rPr sz="800" spc="15" dirty="0">
                <a:latin typeface="Microsoft Sans Serif"/>
                <a:cs typeface="Microsoft Sans Serif"/>
              </a:rPr>
              <a:t>ser</a:t>
            </a:r>
            <a:r>
              <a:rPr sz="800" dirty="0">
                <a:latin typeface="Microsoft Sans Serif"/>
                <a:cs typeface="Microsoft Sans Serif"/>
              </a:rPr>
              <a:t> </a:t>
            </a:r>
            <a:r>
              <a:rPr sz="800" spc="40" dirty="0">
                <a:latin typeface="Microsoft Sans Serif"/>
                <a:cs typeface="Microsoft Sans Serif"/>
              </a:rPr>
              <a:t>mucho</a:t>
            </a:r>
            <a:r>
              <a:rPr sz="800" spc="-5" dirty="0">
                <a:latin typeface="Microsoft Sans Serif"/>
                <a:cs typeface="Microsoft Sans Serif"/>
              </a:rPr>
              <a:t> </a:t>
            </a:r>
            <a:r>
              <a:rPr sz="800" spc="20" dirty="0">
                <a:latin typeface="Microsoft Sans Serif"/>
                <a:cs typeface="Microsoft Sans Serif"/>
              </a:rPr>
              <a:t>más</a:t>
            </a:r>
            <a:r>
              <a:rPr sz="800" dirty="0">
                <a:latin typeface="Microsoft Sans Serif"/>
                <a:cs typeface="Microsoft Sans Serif"/>
              </a:rPr>
              <a:t> </a:t>
            </a:r>
            <a:r>
              <a:rPr sz="800" spc="25" dirty="0">
                <a:latin typeface="Microsoft Sans Serif"/>
                <a:cs typeface="Microsoft Sans Serif"/>
              </a:rPr>
              <a:t>cortos</a:t>
            </a:r>
            <a:r>
              <a:rPr sz="800" dirty="0">
                <a:latin typeface="Microsoft Sans Serif"/>
                <a:cs typeface="Microsoft Sans Serif"/>
              </a:rPr>
              <a:t> </a:t>
            </a:r>
            <a:r>
              <a:rPr sz="800" spc="30" dirty="0">
                <a:latin typeface="Microsoft Sans Serif"/>
                <a:cs typeface="Microsoft Sans Serif"/>
              </a:rPr>
              <a:t>que</a:t>
            </a:r>
            <a:r>
              <a:rPr sz="800" spc="-5" dirty="0">
                <a:latin typeface="Microsoft Sans Serif"/>
                <a:cs typeface="Microsoft Sans Serif"/>
              </a:rPr>
              <a:t> </a:t>
            </a:r>
            <a:r>
              <a:rPr sz="800" spc="15" dirty="0">
                <a:latin typeface="Microsoft Sans Serif"/>
                <a:cs typeface="Microsoft Sans Serif"/>
              </a:rPr>
              <a:t>los</a:t>
            </a:r>
            <a:r>
              <a:rPr sz="800" dirty="0">
                <a:latin typeface="Microsoft Sans Serif"/>
                <a:cs typeface="Microsoft Sans Serif"/>
              </a:rPr>
              <a:t> </a:t>
            </a:r>
            <a:r>
              <a:rPr sz="800" spc="25" dirty="0">
                <a:latin typeface="Microsoft Sans Serif"/>
                <a:cs typeface="Microsoft Sans Serif"/>
              </a:rPr>
              <a:t>de</a:t>
            </a:r>
            <a:r>
              <a:rPr sz="800" dirty="0">
                <a:latin typeface="Microsoft Sans Serif"/>
                <a:cs typeface="Microsoft Sans Serif"/>
              </a:rPr>
              <a:t> </a:t>
            </a:r>
            <a:r>
              <a:rPr sz="800" spc="35" dirty="0">
                <a:latin typeface="Microsoft Sans Serif"/>
                <a:cs typeface="Microsoft Sans Serif"/>
              </a:rPr>
              <a:t>otros</a:t>
            </a:r>
            <a:r>
              <a:rPr sz="800" spc="-5" dirty="0">
                <a:latin typeface="Microsoft Sans Serif"/>
                <a:cs typeface="Microsoft Sans Serif"/>
              </a:rPr>
              <a:t> </a:t>
            </a:r>
            <a:r>
              <a:rPr sz="800" dirty="0">
                <a:latin typeface="Microsoft Sans Serif"/>
                <a:cs typeface="Microsoft Sans Serif"/>
              </a:rPr>
              <a:t>TI </a:t>
            </a:r>
            <a:r>
              <a:rPr sz="800" spc="20" dirty="0">
                <a:latin typeface="Microsoft Sans Serif"/>
                <a:cs typeface="Microsoft Sans Serif"/>
              </a:rPr>
              <a:t>instalados</a:t>
            </a:r>
            <a:r>
              <a:rPr sz="800" dirty="0">
                <a:latin typeface="Microsoft Sans Serif"/>
                <a:cs typeface="Microsoft Sans Serif"/>
              </a:rPr>
              <a:t> </a:t>
            </a:r>
            <a:r>
              <a:rPr sz="800" spc="25" dirty="0">
                <a:latin typeface="Microsoft Sans Serif"/>
                <a:cs typeface="Microsoft Sans Serif"/>
              </a:rPr>
              <a:t>en</a:t>
            </a:r>
            <a:r>
              <a:rPr sz="800" spc="-5" dirty="0">
                <a:latin typeface="Microsoft Sans Serif"/>
                <a:cs typeface="Microsoft Sans Serif"/>
              </a:rPr>
              <a:t> </a:t>
            </a:r>
            <a:r>
              <a:rPr sz="800" spc="15" dirty="0">
                <a:latin typeface="Microsoft Sans Serif"/>
                <a:cs typeface="Microsoft Sans Serif"/>
              </a:rPr>
              <a:t>el </a:t>
            </a:r>
            <a:r>
              <a:rPr sz="800" spc="-195" dirty="0">
                <a:latin typeface="Microsoft Sans Serif"/>
                <a:cs typeface="Microsoft Sans Serif"/>
              </a:rPr>
              <a:t> </a:t>
            </a:r>
            <a:r>
              <a:rPr sz="800" spc="25" dirty="0">
                <a:latin typeface="Microsoft Sans Serif"/>
                <a:cs typeface="Microsoft Sans Serif"/>
              </a:rPr>
              <a:t>lado</a:t>
            </a:r>
            <a:r>
              <a:rPr sz="800" spc="-10" dirty="0">
                <a:latin typeface="Microsoft Sans Serif"/>
                <a:cs typeface="Microsoft Sans Serif"/>
              </a:rPr>
              <a:t> </a:t>
            </a:r>
            <a:r>
              <a:rPr sz="800" spc="45" dirty="0">
                <a:latin typeface="Microsoft Sans Serif"/>
                <a:cs typeface="Microsoft Sans Serif"/>
              </a:rPr>
              <a:t>neutro</a:t>
            </a:r>
            <a:r>
              <a:rPr sz="800" spc="-5" dirty="0">
                <a:latin typeface="Microsoft Sans Serif"/>
                <a:cs typeface="Microsoft Sans Serif"/>
              </a:rPr>
              <a:t> </a:t>
            </a:r>
            <a:r>
              <a:rPr sz="800" spc="25" dirty="0">
                <a:latin typeface="Microsoft Sans Serif"/>
                <a:cs typeface="Microsoft Sans Serif"/>
              </a:rPr>
              <a:t>del</a:t>
            </a:r>
            <a:r>
              <a:rPr sz="800" spc="-5" dirty="0">
                <a:latin typeface="Microsoft Sans Serif"/>
                <a:cs typeface="Microsoft Sans Serif"/>
              </a:rPr>
              <a:t> </a:t>
            </a:r>
            <a:r>
              <a:rPr sz="800" dirty="0">
                <a:latin typeface="Microsoft Sans Serif"/>
                <a:cs typeface="Microsoft Sans Serif"/>
              </a:rPr>
              <a:t>TI</a:t>
            </a:r>
            <a:r>
              <a:rPr sz="800" spc="-5" dirty="0">
                <a:latin typeface="Microsoft Sans Serif"/>
                <a:cs typeface="Microsoft Sans Serif"/>
              </a:rPr>
              <a:t> </a:t>
            </a:r>
            <a:r>
              <a:rPr sz="800" spc="25" dirty="0">
                <a:latin typeface="Microsoft Sans Serif"/>
                <a:cs typeface="Microsoft Sans Serif"/>
              </a:rPr>
              <a:t>del</a:t>
            </a:r>
            <a:r>
              <a:rPr sz="800" spc="-5" dirty="0">
                <a:latin typeface="Microsoft Sans Serif"/>
                <a:cs typeface="Microsoft Sans Serif"/>
              </a:rPr>
              <a:t> </a:t>
            </a:r>
            <a:r>
              <a:rPr sz="800" spc="30" dirty="0">
                <a:latin typeface="Microsoft Sans Serif"/>
                <a:cs typeface="Microsoft Sans Serif"/>
              </a:rPr>
              <a:t>generador.</a:t>
            </a:r>
            <a:endParaRPr sz="800">
              <a:latin typeface="Microsoft Sans Serif"/>
              <a:cs typeface="Microsoft Sans Serif"/>
            </a:endParaRPr>
          </a:p>
          <a:p>
            <a:pPr marL="12700" marR="5080" indent="153670">
              <a:lnSpc>
                <a:spcPct val="133300"/>
              </a:lnSpc>
              <a:spcBef>
                <a:spcPts val="5"/>
              </a:spcBef>
            </a:pPr>
            <a:r>
              <a:rPr sz="750" spc="-35" dirty="0">
                <a:latin typeface="Microsoft Sans Serif"/>
                <a:cs typeface="Microsoft Sans Serif"/>
              </a:rPr>
              <a:t>El</a:t>
            </a:r>
            <a:r>
              <a:rPr sz="750" spc="-10" dirty="0">
                <a:latin typeface="Microsoft Sans Serif"/>
                <a:cs typeface="Microsoft Sans Serif"/>
              </a:rPr>
              <a:t> </a:t>
            </a:r>
            <a:r>
              <a:rPr sz="750" spc="10" dirty="0">
                <a:latin typeface="Microsoft Sans Serif"/>
                <a:cs typeface="Microsoft Sans Serif"/>
              </a:rPr>
              <a:t>cálculo</a:t>
            </a:r>
            <a:r>
              <a:rPr sz="750" spc="-5" dirty="0">
                <a:latin typeface="Microsoft Sans Serif"/>
                <a:cs typeface="Microsoft Sans Serif"/>
              </a:rPr>
              <a:t> </a:t>
            </a:r>
            <a:r>
              <a:rPr sz="750" spc="20" dirty="0">
                <a:latin typeface="Microsoft Sans Serif"/>
                <a:cs typeface="Microsoft Sans Serif"/>
              </a:rPr>
              <a:t>del</a:t>
            </a:r>
            <a:r>
              <a:rPr sz="750" spc="-5" dirty="0">
                <a:latin typeface="Microsoft Sans Serif"/>
                <a:cs typeface="Microsoft Sans Serif"/>
              </a:rPr>
              <a:t> </a:t>
            </a:r>
            <a:r>
              <a:rPr sz="750" spc="40" dirty="0">
                <a:latin typeface="Microsoft Sans Serif"/>
                <a:cs typeface="Microsoft Sans Serif"/>
              </a:rPr>
              <a:t>tiempo</a:t>
            </a:r>
            <a:r>
              <a:rPr sz="750" spc="-10" dirty="0">
                <a:latin typeface="Microsoft Sans Serif"/>
                <a:cs typeface="Microsoft Sans Serif"/>
              </a:rPr>
              <a:t> </a:t>
            </a:r>
            <a:r>
              <a:rPr sz="750" spc="25" dirty="0">
                <a:latin typeface="Microsoft Sans Serif"/>
                <a:cs typeface="Microsoft Sans Serif"/>
              </a:rPr>
              <a:t>de</a:t>
            </a:r>
            <a:r>
              <a:rPr sz="750" spc="-5" dirty="0">
                <a:latin typeface="Microsoft Sans Serif"/>
                <a:cs typeface="Microsoft Sans Serif"/>
              </a:rPr>
              <a:t> </a:t>
            </a:r>
            <a:r>
              <a:rPr sz="750" spc="25" dirty="0">
                <a:latin typeface="Microsoft Sans Serif"/>
                <a:cs typeface="Microsoft Sans Serif"/>
              </a:rPr>
              <a:t>saturación</a:t>
            </a:r>
            <a:r>
              <a:rPr sz="750" spc="-5" dirty="0">
                <a:latin typeface="Microsoft Sans Serif"/>
                <a:cs typeface="Microsoft Sans Serif"/>
              </a:rPr>
              <a:t> es </a:t>
            </a:r>
            <a:r>
              <a:rPr sz="750" spc="30" dirty="0">
                <a:latin typeface="Microsoft Sans Serif"/>
                <a:cs typeface="Microsoft Sans Serif"/>
              </a:rPr>
              <a:t>una</a:t>
            </a:r>
            <a:r>
              <a:rPr sz="750" spc="-10" dirty="0">
                <a:latin typeface="Microsoft Sans Serif"/>
                <a:cs typeface="Microsoft Sans Serif"/>
              </a:rPr>
              <a:t> </a:t>
            </a:r>
            <a:r>
              <a:rPr sz="750" spc="45" dirty="0">
                <a:latin typeface="Microsoft Sans Serif"/>
                <a:cs typeface="Microsoft Sans Serif"/>
              </a:rPr>
              <a:t>forma</a:t>
            </a:r>
            <a:r>
              <a:rPr sz="750" spc="-5" dirty="0">
                <a:latin typeface="Microsoft Sans Serif"/>
                <a:cs typeface="Microsoft Sans Serif"/>
              </a:rPr>
              <a:t> </a:t>
            </a:r>
            <a:r>
              <a:rPr sz="750" spc="20" dirty="0">
                <a:latin typeface="Microsoft Sans Serif"/>
                <a:cs typeface="Microsoft Sans Serif"/>
              </a:rPr>
              <a:t>práctica</a:t>
            </a:r>
            <a:r>
              <a:rPr sz="750" spc="-5" dirty="0">
                <a:latin typeface="Microsoft Sans Serif"/>
                <a:cs typeface="Microsoft Sans Serif"/>
              </a:rPr>
              <a:t> </a:t>
            </a:r>
            <a:r>
              <a:rPr sz="750" spc="25" dirty="0">
                <a:latin typeface="Microsoft Sans Serif"/>
                <a:cs typeface="Microsoft Sans Serif"/>
              </a:rPr>
              <a:t>de</a:t>
            </a:r>
            <a:r>
              <a:rPr sz="750" spc="-10" dirty="0">
                <a:latin typeface="Microsoft Sans Serif"/>
                <a:cs typeface="Microsoft Sans Serif"/>
              </a:rPr>
              <a:t> </a:t>
            </a:r>
            <a:r>
              <a:rPr sz="750" spc="20" dirty="0">
                <a:latin typeface="Microsoft Sans Serif"/>
                <a:cs typeface="Microsoft Sans Serif"/>
              </a:rPr>
              <a:t>evaluar </a:t>
            </a:r>
            <a:r>
              <a:rPr sz="750" spc="-180" dirty="0">
                <a:latin typeface="Microsoft Sans Serif"/>
                <a:cs typeface="Microsoft Sans Serif"/>
              </a:rPr>
              <a:t> </a:t>
            </a:r>
            <a:r>
              <a:rPr sz="750" spc="10" dirty="0">
                <a:latin typeface="Microsoft Sans Serif"/>
                <a:cs typeface="Microsoft Sans Serif"/>
              </a:rPr>
              <a:t>el </a:t>
            </a:r>
            <a:r>
              <a:rPr sz="750" spc="35" dirty="0">
                <a:latin typeface="Microsoft Sans Serif"/>
                <a:cs typeface="Microsoft Sans Serif"/>
              </a:rPr>
              <a:t>rendimiento </a:t>
            </a:r>
            <a:r>
              <a:rPr sz="750" spc="20" dirty="0">
                <a:latin typeface="Microsoft Sans Serif"/>
                <a:cs typeface="Microsoft Sans Serif"/>
              </a:rPr>
              <a:t>del </a:t>
            </a:r>
            <a:r>
              <a:rPr sz="750" spc="-40" dirty="0">
                <a:latin typeface="Microsoft Sans Serif"/>
                <a:cs typeface="Microsoft Sans Serif"/>
              </a:rPr>
              <a:t>CT.</a:t>
            </a:r>
            <a:r>
              <a:rPr sz="750" spc="114" dirty="0">
                <a:latin typeface="Microsoft Sans Serif"/>
                <a:cs typeface="Microsoft Sans Serif"/>
              </a:rPr>
              <a:t> </a:t>
            </a:r>
            <a:r>
              <a:rPr sz="750" spc="-35" dirty="0">
                <a:latin typeface="Microsoft Sans Serif"/>
                <a:cs typeface="Microsoft Sans Serif"/>
              </a:rPr>
              <a:t>Si </a:t>
            </a:r>
            <a:r>
              <a:rPr sz="750" dirty="0">
                <a:latin typeface="Microsoft Sans Serif"/>
                <a:cs typeface="Microsoft Sans Serif"/>
              </a:rPr>
              <a:t>las </a:t>
            </a:r>
            <a:r>
              <a:rPr sz="750" spc="20" dirty="0">
                <a:latin typeface="Microsoft Sans Serif"/>
                <a:cs typeface="Microsoft Sans Serif"/>
              </a:rPr>
              <a:t>protecciones </a:t>
            </a:r>
            <a:r>
              <a:rPr sz="750" spc="15" dirty="0">
                <a:latin typeface="Microsoft Sans Serif"/>
                <a:cs typeface="Microsoft Sans Serif"/>
              </a:rPr>
              <a:t>aguas </a:t>
            </a:r>
            <a:r>
              <a:rPr sz="750" spc="20" dirty="0">
                <a:latin typeface="Microsoft Sans Serif"/>
                <a:cs typeface="Microsoft Sans Serif"/>
              </a:rPr>
              <a:t>abajo </a:t>
            </a:r>
            <a:r>
              <a:rPr sz="750" spc="30" dirty="0">
                <a:latin typeface="Microsoft Sans Serif"/>
                <a:cs typeface="Microsoft Sans Serif"/>
              </a:rPr>
              <a:t>eliminan una </a:t>
            </a:r>
            <a:r>
              <a:rPr sz="750" spc="35" dirty="0">
                <a:latin typeface="Microsoft Sans Serif"/>
                <a:cs typeface="Microsoft Sans Serif"/>
              </a:rPr>
              <a:t> </a:t>
            </a:r>
            <a:r>
              <a:rPr sz="750" spc="20" dirty="0">
                <a:latin typeface="Microsoft Sans Serif"/>
                <a:cs typeface="Microsoft Sans Serif"/>
              </a:rPr>
              <a:t>falla </a:t>
            </a:r>
            <a:r>
              <a:rPr sz="750" spc="25" dirty="0">
                <a:latin typeface="Microsoft Sans Serif"/>
                <a:cs typeface="Microsoft Sans Serif"/>
              </a:rPr>
              <a:t>externa </a:t>
            </a:r>
            <a:r>
              <a:rPr sz="750" spc="20" dirty="0">
                <a:latin typeface="Microsoft Sans Serif"/>
                <a:cs typeface="Microsoft Sans Serif"/>
              </a:rPr>
              <a:t>antes </a:t>
            </a:r>
            <a:r>
              <a:rPr sz="750" spc="25" dirty="0">
                <a:latin typeface="Microsoft Sans Serif"/>
                <a:cs typeface="Microsoft Sans Serif"/>
              </a:rPr>
              <a:t>de </a:t>
            </a:r>
            <a:r>
              <a:rPr sz="750" spc="10" dirty="0">
                <a:latin typeface="Microsoft Sans Serif"/>
                <a:cs typeface="Microsoft Sans Serif"/>
              </a:rPr>
              <a:t>la </a:t>
            </a:r>
            <a:r>
              <a:rPr sz="750" spc="20" dirty="0">
                <a:latin typeface="Microsoft Sans Serif"/>
                <a:cs typeface="Microsoft Sans Serif"/>
              </a:rPr>
              <a:t>saturación, </a:t>
            </a:r>
            <a:r>
              <a:rPr sz="750" spc="10" dirty="0">
                <a:latin typeface="Microsoft Sans Serif"/>
                <a:cs typeface="Microsoft Sans Serif"/>
              </a:rPr>
              <a:t>el </a:t>
            </a:r>
            <a:r>
              <a:rPr sz="750" spc="20" dirty="0">
                <a:latin typeface="Microsoft Sans Serif"/>
                <a:cs typeface="Microsoft Sans Serif"/>
              </a:rPr>
              <a:t>diferencial del </a:t>
            </a:r>
            <a:r>
              <a:rPr sz="750" spc="30" dirty="0">
                <a:latin typeface="Microsoft Sans Serif"/>
                <a:cs typeface="Microsoft Sans Serif"/>
              </a:rPr>
              <a:t>generador </a:t>
            </a:r>
            <a:r>
              <a:rPr sz="750" spc="40" dirty="0">
                <a:latin typeface="Microsoft Sans Serif"/>
                <a:cs typeface="Microsoft Sans Serif"/>
              </a:rPr>
              <a:t>no </a:t>
            </a:r>
            <a:r>
              <a:rPr sz="750" spc="45" dirty="0">
                <a:latin typeface="Microsoft Sans Serif"/>
                <a:cs typeface="Microsoft Sans Serif"/>
              </a:rPr>
              <a:t> </a:t>
            </a:r>
            <a:r>
              <a:rPr sz="750" spc="25" dirty="0">
                <a:latin typeface="Microsoft Sans Serif"/>
                <a:cs typeface="Microsoft Sans Serif"/>
              </a:rPr>
              <a:t>debe </a:t>
            </a:r>
            <a:r>
              <a:rPr sz="750" spc="10" dirty="0">
                <a:latin typeface="Microsoft Sans Serif"/>
                <a:cs typeface="Microsoft Sans Serif"/>
              </a:rPr>
              <a:t>verse </a:t>
            </a:r>
            <a:r>
              <a:rPr sz="750" spc="35" dirty="0">
                <a:latin typeface="Microsoft Sans Serif"/>
                <a:cs typeface="Microsoft Sans Serif"/>
              </a:rPr>
              <a:t>comprometido. </a:t>
            </a:r>
            <a:r>
              <a:rPr sz="750" spc="-15" dirty="0">
                <a:latin typeface="Microsoft Sans Serif"/>
                <a:cs typeface="Microsoft Sans Serif"/>
              </a:rPr>
              <a:t>La </a:t>
            </a:r>
            <a:r>
              <a:rPr sz="750" spc="20" dirty="0">
                <a:latin typeface="Microsoft Sans Serif"/>
                <a:cs typeface="Microsoft Sans Serif"/>
              </a:rPr>
              <a:t>energización </a:t>
            </a:r>
            <a:r>
              <a:rPr sz="750" spc="25" dirty="0">
                <a:latin typeface="Microsoft Sans Serif"/>
                <a:cs typeface="Microsoft Sans Serif"/>
              </a:rPr>
              <a:t>de </a:t>
            </a:r>
            <a:r>
              <a:rPr sz="750" spc="45" dirty="0">
                <a:latin typeface="Microsoft Sans Serif"/>
                <a:cs typeface="Microsoft Sans Serif"/>
              </a:rPr>
              <a:t>un </a:t>
            </a:r>
            <a:r>
              <a:rPr sz="750" spc="40" dirty="0">
                <a:latin typeface="Microsoft Sans Serif"/>
                <a:cs typeface="Microsoft Sans Serif"/>
              </a:rPr>
              <a:t>transformador </a:t>
            </a:r>
            <a:r>
              <a:rPr sz="750" spc="30" dirty="0">
                <a:latin typeface="Microsoft Sans Serif"/>
                <a:cs typeface="Microsoft Sans Serif"/>
              </a:rPr>
              <a:t>fuera </a:t>
            </a:r>
            <a:r>
              <a:rPr sz="750" spc="-185" dirty="0">
                <a:latin typeface="Microsoft Sans Serif"/>
                <a:cs typeface="Microsoft Sans Serif"/>
              </a:rPr>
              <a:t> </a:t>
            </a:r>
            <a:r>
              <a:rPr sz="750" spc="25" dirty="0">
                <a:latin typeface="Microsoft Sans Serif"/>
                <a:cs typeface="Microsoft Sans Serif"/>
              </a:rPr>
              <a:t>de </a:t>
            </a:r>
            <a:r>
              <a:rPr sz="750" spc="15" dirty="0">
                <a:latin typeface="Microsoft Sans Serif"/>
                <a:cs typeface="Microsoft Sans Serif"/>
              </a:rPr>
              <a:t>zona </a:t>
            </a:r>
            <a:r>
              <a:rPr sz="750" spc="25" dirty="0">
                <a:latin typeface="Microsoft Sans Serif"/>
                <a:cs typeface="Microsoft Sans Serif"/>
              </a:rPr>
              <a:t>puede </a:t>
            </a:r>
            <a:r>
              <a:rPr sz="750" spc="10" dirty="0">
                <a:latin typeface="Microsoft Sans Serif"/>
                <a:cs typeface="Microsoft Sans Serif"/>
              </a:rPr>
              <a:t>causar </a:t>
            </a:r>
            <a:r>
              <a:rPr sz="750" spc="30" dirty="0">
                <a:latin typeface="Microsoft Sans Serif"/>
                <a:cs typeface="Microsoft Sans Serif"/>
              </a:rPr>
              <a:t>problemas </a:t>
            </a:r>
            <a:r>
              <a:rPr sz="750" spc="10" dirty="0">
                <a:latin typeface="Microsoft Sans Serif"/>
                <a:cs typeface="Microsoft Sans Serif"/>
              </a:rPr>
              <a:t>al </a:t>
            </a:r>
            <a:r>
              <a:rPr sz="750" spc="20" dirty="0">
                <a:latin typeface="Microsoft Sans Serif"/>
                <a:cs typeface="Microsoft Sans Serif"/>
              </a:rPr>
              <a:t>diferencial del </a:t>
            </a:r>
            <a:r>
              <a:rPr sz="750" spc="25" dirty="0">
                <a:latin typeface="Microsoft Sans Serif"/>
                <a:cs typeface="Microsoft Sans Serif"/>
              </a:rPr>
              <a:t>generador. </a:t>
            </a:r>
            <a:r>
              <a:rPr sz="750" dirty="0">
                <a:latin typeface="Microsoft Sans Serif"/>
                <a:cs typeface="Microsoft Sans Serif"/>
              </a:rPr>
              <a:t>Esto </a:t>
            </a:r>
            <a:r>
              <a:rPr sz="750" spc="-5" dirty="0">
                <a:latin typeface="Microsoft Sans Serif"/>
                <a:cs typeface="Microsoft Sans Serif"/>
              </a:rPr>
              <a:t>se </a:t>
            </a:r>
            <a:r>
              <a:rPr sz="750" dirty="0">
                <a:latin typeface="Microsoft Sans Serif"/>
                <a:cs typeface="Microsoft Sans Serif"/>
              </a:rPr>
              <a:t> </a:t>
            </a:r>
            <a:r>
              <a:rPr sz="750" spc="25" dirty="0">
                <a:latin typeface="Microsoft Sans Serif"/>
                <a:cs typeface="Microsoft Sans Serif"/>
              </a:rPr>
              <a:t>debe</a:t>
            </a:r>
            <a:r>
              <a:rPr sz="750" spc="-5" dirty="0">
                <a:latin typeface="Microsoft Sans Serif"/>
                <a:cs typeface="Microsoft Sans Serif"/>
              </a:rPr>
              <a:t> </a:t>
            </a:r>
            <a:r>
              <a:rPr sz="750" spc="10" dirty="0">
                <a:latin typeface="Microsoft Sans Serif"/>
                <a:cs typeface="Microsoft Sans Serif"/>
              </a:rPr>
              <a:t>al</a:t>
            </a:r>
            <a:r>
              <a:rPr sz="750" dirty="0">
                <a:latin typeface="Microsoft Sans Serif"/>
                <a:cs typeface="Microsoft Sans Serif"/>
              </a:rPr>
              <a:t> </a:t>
            </a:r>
            <a:r>
              <a:rPr sz="750" spc="35" dirty="0">
                <a:latin typeface="Microsoft Sans Serif"/>
                <a:cs typeface="Microsoft Sans Serif"/>
              </a:rPr>
              <a:t>gran</a:t>
            </a:r>
            <a:r>
              <a:rPr sz="750" spc="-5" dirty="0">
                <a:latin typeface="Microsoft Sans Serif"/>
                <a:cs typeface="Microsoft Sans Serif"/>
              </a:rPr>
              <a:t> </a:t>
            </a:r>
            <a:r>
              <a:rPr sz="750" spc="30" dirty="0">
                <a:latin typeface="Microsoft Sans Serif"/>
                <a:cs typeface="Microsoft Sans Serif"/>
              </a:rPr>
              <a:t>componente</a:t>
            </a:r>
            <a:r>
              <a:rPr sz="750" dirty="0">
                <a:latin typeface="Microsoft Sans Serif"/>
                <a:cs typeface="Microsoft Sans Serif"/>
              </a:rPr>
              <a:t> </a:t>
            </a:r>
            <a:r>
              <a:rPr sz="750" spc="25" dirty="0">
                <a:latin typeface="Microsoft Sans Serif"/>
                <a:cs typeface="Microsoft Sans Serif"/>
              </a:rPr>
              <a:t>de</a:t>
            </a:r>
            <a:r>
              <a:rPr sz="750" dirty="0">
                <a:latin typeface="Microsoft Sans Serif"/>
                <a:cs typeface="Microsoft Sans Serif"/>
              </a:rPr>
              <a:t> </a:t>
            </a:r>
            <a:r>
              <a:rPr sz="750" spc="-70" dirty="0">
                <a:latin typeface="Microsoft Sans Serif"/>
                <a:cs typeface="Microsoft Sans Serif"/>
              </a:rPr>
              <a:t>CC</a:t>
            </a:r>
            <a:r>
              <a:rPr sz="750" spc="-5" dirty="0">
                <a:latin typeface="Microsoft Sans Serif"/>
                <a:cs typeface="Microsoft Sans Serif"/>
              </a:rPr>
              <a:t> </a:t>
            </a:r>
            <a:r>
              <a:rPr sz="750" spc="5" dirty="0">
                <a:latin typeface="Microsoft Sans Serif"/>
                <a:cs typeface="Microsoft Sans Serif"/>
              </a:rPr>
              <a:t>y</a:t>
            </a:r>
            <a:r>
              <a:rPr sz="750" dirty="0">
                <a:latin typeface="Microsoft Sans Serif"/>
                <a:cs typeface="Microsoft Sans Serif"/>
              </a:rPr>
              <a:t> a </a:t>
            </a:r>
            <a:r>
              <a:rPr sz="750" spc="10" dirty="0">
                <a:latin typeface="Microsoft Sans Serif"/>
                <a:cs typeface="Microsoft Sans Serif"/>
              </a:rPr>
              <a:t>la</a:t>
            </a:r>
            <a:r>
              <a:rPr sz="750" spc="-5" dirty="0">
                <a:latin typeface="Microsoft Sans Serif"/>
                <a:cs typeface="Microsoft Sans Serif"/>
              </a:rPr>
              <a:t> </a:t>
            </a:r>
            <a:r>
              <a:rPr sz="750" spc="25" dirty="0">
                <a:latin typeface="Microsoft Sans Serif"/>
                <a:cs typeface="Microsoft Sans Serif"/>
              </a:rPr>
              <a:t>constante</a:t>
            </a:r>
            <a:r>
              <a:rPr sz="750" dirty="0">
                <a:latin typeface="Microsoft Sans Serif"/>
                <a:cs typeface="Microsoft Sans Serif"/>
              </a:rPr>
              <a:t> </a:t>
            </a:r>
            <a:r>
              <a:rPr sz="750" spc="25" dirty="0">
                <a:latin typeface="Microsoft Sans Serif"/>
                <a:cs typeface="Microsoft Sans Serif"/>
              </a:rPr>
              <a:t>de</a:t>
            </a:r>
            <a:r>
              <a:rPr sz="750" dirty="0">
                <a:latin typeface="Microsoft Sans Serif"/>
                <a:cs typeface="Microsoft Sans Serif"/>
              </a:rPr>
              <a:t> </a:t>
            </a:r>
            <a:r>
              <a:rPr sz="750" spc="40" dirty="0">
                <a:latin typeface="Microsoft Sans Serif"/>
                <a:cs typeface="Microsoft Sans Serif"/>
              </a:rPr>
              <a:t>tiempo</a:t>
            </a:r>
            <a:r>
              <a:rPr sz="750" spc="-5" dirty="0">
                <a:latin typeface="Microsoft Sans Serif"/>
                <a:cs typeface="Microsoft Sans Serif"/>
              </a:rPr>
              <a:t> </a:t>
            </a:r>
            <a:r>
              <a:rPr sz="750" spc="30" dirty="0">
                <a:latin typeface="Microsoft Sans Serif"/>
                <a:cs typeface="Microsoft Sans Serif"/>
              </a:rPr>
              <a:t>prolongada </a:t>
            </a:r>
            <a:r>
              <a:rPr sz="750" spc="-185" dirty="0">
                <a:latin typeface="Microsoft Sans Serif"/>
                <a:cs typeface="Microsoft Sans Serif"/>
              </a:rPr>
              <a:t> </a:t>
            </a:r>
            <a:r>
              <a:rPr sz="750" spc="25" dirty="0">
                <a:latin typeface="Microsoft Sans Serif"/>
                <a:cs typeface="Microsoft Sans Serif"/>
              </a:rPr>
              <a:t>de </a:t>
            </a:r>
            <a:r>
              <a:rPr sz="750" spc="10" dirty="0">
                <a:latin typeface="Microsoft Sans Serif"/>
                <a:cs typeface="Microsoft Sans Serif"/>
              </a:rPr>
              <a:t>la </a:t>
            </a:r>
            <a:r>
              <a:rPr sz="750" spc="30" dirty="0">
                <a:latin typeface="Microsoft Sans Serif"/>
                <a:cs typeface="Microsoft Sans Serif"/>
              </a:rPr>
              <a:t>corriente </a:t>
            </a:r>
            <a:r>
              <a:rPr sz="750" spc="25" dirty="0">
                <a:latin typeface="Microsoft Sans Serif"/>
                <a:cs typeface="Microsoft Sans Serif"/>
              </a:rPr>
              <a:t>de entrada. </a:t>
            </a:r>
            <a:r>
              <a:rPr sz="750" spc="-35" dirty="0">
                <a:latin typeface="Microsoft Sans Serif"/>
                <a:cs typeface="Microsoft Sans Serif"/>
              </a:rPr>
              <a:t>El</a:t>
            </a:r>
            <a:r>
              <a:rPr sz="750" spc="125" dirty="0">
                <a:latin typeface="Microsoft Sans Serif"/>
                <a:cs typeface="Microsoft Sans Serif"/>
              </a:rPr>
              <a:t> </a:t>
            </a:r>
            <a:r>
              <a:rPr sz="750" spc="35" dirty="0">
                <a:latin typeface="Microsoft Sans Serif"/>
                <a:cs typeface="Microsoft Sans Serif"/>
              </a:rPr>
              <a:t>fenómeno </a:t>
            </a:r>
            <a:r>
              <a:rPr sz="750" spc="-5" dirty="0">
                <a:latin typeface="Microsoft Sans Serif"/>
                <a:cs typeface="Microsoft Sans Serif"/>
              </a:rPr>
              <a:t>es </a:t>
            </a:r>
            <a:r>
              <a:rPr sz="750" spc="20" dirty="0">
                <a:latin typeface="Microsoft Sans Serif"/>
                <a:cs typeface="Microsoft Sans Serif"/>
              </a:rPr>
              <a:t>esencialmente </a:t>
            </a:r>
            <a:r>
              <a:rPr sz="750" spc="10" dirty="0">
                <a:latin typeface="Microsoft Sans Serif"/>
                <a:cs typeface="Microsoft Sans Serif"/>
              </a:rPr>
              <a:t>el </a:t>
            </a:r>
            <a:r>
              <a:rPr sz="750" spc="35" dirty="0">
                <a:latin typeface="Microsoft Sans Serif"/>
                <a:cs typeface="Microsoft Sans Serif"/>
              </a:rPr>
              <a:t>mismo </a:t>
            </a:r>
            <a:r>
              <a:rPr sz="750" spc="40" dirty="0">
                <a:latin typeface="Microsoft Sans Serif"/>
                <a:cs typeface="Microsoft Sans Serif"/>
              </a:rPr>
              <a:t> </a:t>
            </a:r>
            <a:r>
              <a:rPr sz="750" spc="30" dirty="0">
                <a:latin typeface="Microsoft Sans Serif"/>
                <a:cs typeface="Microsoft Sans Serif"/>
              </a:rPr>
              <a:t>que </a:t>
            </a:r>
            <a:r>
              <a:rPr sz="750" spc="10" dirty="0">
                <a:latin typeface="Microsoft Sans Serif"/>
                <a:cs typeface="Microsoft Sans Serif"/>
              </a:rPr>
              <a:t>el </a:t>
            </a:r>
            <a:r>
              <a:rPr sz="750" spc="20" dirty="0">
                <a:latin typeface="Microsoft Sans Serif"/>
                <a:cs typeface="Microsoft Sans Serif"/>
              </a:rPr>
              <a:t>del </a:t>
            </a:r>
            <a:r>
              <a:rPr sz="750" dirty="0">
                <a:latin typeface="Microsoft Sans Serif"/>
                <a:cs typeface="Microsoft Sans Serif"/>
              </a:rPr>
              <a:t>caso </a:t>
            </a:r>
            <a:r>
              <a:rPr sz="750" spc="25" dirty="0">
                <a:latin typeface="Microsoft Sans Serif"/>
                <a:cs typeface="Microsoft Sans Serif"/>
              </a:rPr>
              <a:t>de </a:t>
            </a:r>
            <a:r>
              <a:rPr sz="750" spc="20" dirty="0">
                <a:latin typeface="Microsoft Sans Serif"/>
                <a:cs typeface="Microsoft Sans Serif"/>
              </a:rPr>
              <a:t>falla </a:t>
            </a:r>
            <a:r>
              <a:rPr sz="750" spc="25" dirty="0">
                <a:latin typeface="Microsoft Sans Serif"/>
                <a:cs typeface="Microsoft Sans Serif"/>
              </a:rPr>
              <a:t>externa </a:t>
            </a:r>
            <a:r>
              <a:rPr sz="750" spc="20" dirty="0">
                <a:latin typeface="Microsoft Sans Serif"/>
                <a:cs typeface="Microsoft Sans Serif"/>
              </a:rPr>
              <a:t>excepto </a:t>
            </a:r>
            <a:r>
              <a:rPr sz="750" spc="30" dirty="0">
                <a:latin typeface="Microsoft Sans Serif"/>
                <a:cs typeface="Microsoft Sans Serif"/>
              </a:rPr>
              <a:t>que </a:t>
            </a:r>
            <a:r>
              <a:rPr sz="750" spc="25" dirty="0">
                <a:latin typeface="Microsoft Sans Serif"/>
                <a:cs typeface="Microsoft Sans Serif"/>
              </a:rPr>
              <a:t>en </a:t>
            </a:r>
            <a:r>
              <a:rPr sz="750" spc="10" dirty="0">
                <a:latin typeface="Microsoft Sans Serif"/>
                <a:cs typeface="Microsoft Sans Serif"/>
              </a:rPr>
              <a:t>este </a:t>
            </a:r>
            <a:r>
              <a:rPr sz="750" dirty="0">
                <a:latin typeface="Microsoft Sans Serif"/>
                <a:cs typeface="Microsoft Sans Serif"/>
              </a:rPr>
              <a:t>caso </a:t>
            </a:r>
            <a:r>
              <a:rPr sz="750" spc="10" dirty="0">
                <a:latin typeface="Microsoft Sans Serif"/>
                <a:cs typeface="Microsoft Sans Serif"/>
              </a:rPr>
              <a:t>la </a:t>
            </a:r>
            <a:r>
              <a:rPr sz="750" spc="30" dirty="0">
                <a:latin typeface="Microsoft Sans Serif"/>
                <a:cs typeface="Microsoft Sans Serif"/>
              </a:rPr>
              <a:t>corriente </a:t>
            </a:r>
            <a:r>
              <a:rPr sz="750" spc="35" dirty="0">
                <a:latin typeface="Microsoft Sans Serif"/>
                <a:cs typeface="Microsoft Sans Serif"/>
              </a:rPr>
              <a:t> </a:t>
            </a:r>
            <a:r>
              <a:rPr sz="750" spc="40" dirty="0">
                <a:latin typeface="Microsoft Sans Serif"/>
                <a:cs typeface="Microsoft Sans Serif"/>
              </a:rPr>
              <a:t>no </a:t>
            </a:r>
            <a:r>
              <a:rPr sz="750" spc="-5" dirty="0">
                <a:latin typeface="Microsoft Sans Serif"/>
                <a:cs typeface="Microsoft Sans Serif"/>
              </a:rPr>
              <a:t>es </a:t>
            </a:r>
            <a:r>
              <a:rPr sz="750" spc="25" dirty="0">
                <a:latin typeface="Microsoft Sans Serif"/>
                <a:cs typeface="Microsoft Sans Serif"/>
              </a:rPr>
              <a:t>eliminada </a:t>
            </a:r>
            <a:r>
              <a:rPr sz="750" spc="45" dirty="0">
                <a:latin typeface="Microsoft Sans Serif"/>
                <a:cs typeface="Microsoft Sans Serif"/>
              </a:rPr>
              <a:t>por </a:t>
            </a:r>
            <a:r>
              <a:rPr sz="750" dirty="0">
                <a:latin typeface="Microsoft Sans Serif"/>
                <a:cs typeface="Microsoft Sans Serif"/>
              </a:rPr>
              <a:t>las </a:t>
            </a:r>
            <a:r>
              <a:rPr sz="750" spc="20" dirty="0">
                <a:latin typeface="Microsoft Sans Serif"/>
                <a:cs typeface="Microsoft Sans Serif"/>
              </a:rPr>
              <a:t>protecciones </a:t>
            </a:r>
            <a:r>
              <a:rPr sz="750" spc="15" dirty="0">
                <a:latin typeface="Microsoft Sans Serif"/>
                <a:cs typeface="Microsoft Sans Serif"/>
              </a:rPr>
              <a:t>aguas abajo. </a:t>
            </a:r>
            <a:r>
              <a:rPr sz="750" spc="20" dirty="0">
                <a:latin typeface="Microsoft Sans Serif"/>
                <a:cs typeface="Microsoft Sans Serif"/>
              </a:rPr>
              <a:t>Algunos fabricantes </a:t>
            </a:r>
            <a:r>
              <a:rPr sz="750" spc="25" dirty="0">
                <a:latin typeface="Microsoft Sans Serif"/>
                <a:cs typeface="Microsoft Sans Serif"/>
              </a:rPr>
              <a:t> de</a:t>
            </a:r>
            <a:r>
              <a:rPr sz="750" spc="-5" dirty="0">
                <a:latin typeface="Microsoft Sans Serif"/>
                <a:cs typeface="Microsoft Sans Serif"/>
              </a:rPr>
              <a:t> </a:t>
            </a:r>
            <a:r>
              <a:rPr sz="750" spc="15" dirty="0">
                <a:latin typeface="Microsoft Sans Serif"/>
                <a:cs typeface="Microsoft Sans Serif"/>
              </a:rPr>
              <a:t>relés</a:t>
            </a:r>
            <a:r>
              <a:rPr sz="750" spc="-5" dirty="0">
                <a:latin typeface="Microsoft Sans Serif"/>
                <a:cs typeface="Microsoft Sans Serif"/>
              </a:rPr>
              <a:t> </a:t>
            </a:r>
            <a:r>
              <a:rPr sz="750" spc="30" dirty="0">
                <a:latin typeface="Microsoft Sans Serif"/>
                <a:cs typeface="Microsoft Sans Serif"/>
              </a:rPr>
              <a:t>han</a:t>
            </a:r>
            <a:r>
              <a:rPr sz="750" spc="-5" dirty="0">
                <a:latin typeface="Microsoft Sans Serif"/>
                <a:cs typeface="Microsoft Sans Serif"/>
              </a:rPr>
              <a:t> </a:t>
            </a:r>
            <a:r>
              <a:rPr sz="750" spc="25" dirty="0">
                <a:latin typeface="Microsoft Sans Serif"/>
                <a:cs typeface="Microsoft Sans Serif"/>
              </a:rPr>
              <a:t>desarrollado</a:t>
            </a:r>
            <a:r>
              <a:rPr sz="750" dirty="0">
                <a:latin typeface="Microsoft Sans Serif"/>
                <a:cs typeface="Microsoft Sans Serif"/>
              </a:rPr>
              <a:t> </a:t>
            </a:r>
            <a:r>
              <a:rPr sz="750" spc="30" dirty="0">
                <a:latin typeface="Microsoft Sans Serif"/>
                <a:cs typeface="Microsoft Sans Serif"/>
              </a:rPr>
              <a:t>algoritmos</a:t>
            </a:r>
            <a:r>
              <a:rPr sz="750" spc="-5" dirty="0">
                <a:latin typeface="Microsoft Sans Serif"/>
                <a:cs typeface="Microsoft Sans Serif"/>
              </a:rPr>
              <a:t> </a:t>
            </a:r>
            <a:r>
              <a:rPr sz="750" spc="20" dirty="0">
                <a:latin typeface="Microsoft Sans Serif"/>
                <a:cs typeface="Microsoft Sans Serif"/>
              </a:rPr>
              <a:t>destinados</a:t>
            </a:r>
            <a:r>
              <a:rPr sz="750" spc="-5" dirty="0">
                <a:latin typeface="Microsoft Sans Serif"/>
                <a:cs typeface="Microsoft Sans Serif"/>
              </a:rPr>
              <a:t> </a:t>
            </a:r>
            <a:r>
              <a:rPr sz="750" dirty="0">
                <a:latin typeface="Microsoft Sans Serif"/>
                <a:cs typeface="Microsoft Sans Serif"/>
              </a:rPr>
              <a:t>a</a:t>
            </a:r>
            <a:r>
              <a:rPr sz="750" spc="-5" dirty="0">
                <a:latin typeface="Microsoft Sans Serif"/>
                <a:cs typeface="Microsoft Sans Serif"/>
              </a:rPr>
              <a:t> </a:t>
            </a:r>
            <a:r>
              <a:rPr sz="750" spc="35" dirty="0">
                <a:latin typeface="Microsoft Sans Serif"/>
                <a:cs typeface="Microsoft Sans Serif"/>
              </a:rPr>
              <a:t>mejorar</a:t>
            </a:r>
            <a:endParaRPr sz="750">
              <a:latin typeface="Microsoft Sans Serif"/>
              <a:cs typeface="Microsoft Sans Serif"/>
            </a:endParaRPr>
          </a:p>
        </p:txBody>
      </p:sp>
      <p:sp>
        <p:nvSpPr>
          <p:cNvPr id="8" name="object 8"/>
          <p:cNvSpPr txBox="1"/>
          <p:nvPr/>
        </p:nvSpPr>
        <p:spPr>
          <a:xfrm>
            <a:off x="1415216" y="3858501"/>
            <a:ext cx="7417868" cy="171906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827405">
              <a:lnSpc>
                <a:spcPct val="100000"/>
              </a:lnSpc>
              <a:spcBef>
                <a:spcPts val="100"/>
              </a:spcBef>
            </a:pPr>
            <a:r>
              <a:rPr sz="850" spc="-45" dirty="0">
                <a:latin typeface="Microsoft Sans Serif"/>
                <a:cs typeface="Microsoft Sans Serif"/>
              </a:rPr>
              <a:t>YO</a:t>
            </a:r>
            <a:r>
              <a:rPr sz="850" spc="-5" dirty="0">
                <a:latin typeface="Microsoft Sans Serif"/>
                <a:cs typeface="Microsoft Sans Serif"/>
              </a:rPr>
              <a:t> </a:t>
            </a:r>
            <a:r>
              <a:rPr sz="850" spc="-45" dirty="0">
                <a:latin typeface="Microsoft Sans Serif"/>
                <a:cs typeface="Microsoft Sans Serif"/>
              </a:rPr>
              <a:t>G</a:t>
            </a:r>
            <a:r>
              <a:rPr sz="700" spc="-45" dirty="0">
                <a:latin typeface="Microsoft Sans Serif"/>
                <a:cs typeface="Microsoft Sans Serif"/>
              </a:rPr>
              <a:t>ENÉRAL</a:t>
            </a:r>
            <a:r>
              <a:rPr sz="850" spc="-80" dirty="0">
                <a:latin typeface="Microsoft Sans Serif"/>
                <a:cs typeface="Microsoft Sans Serif"/>
              </a:rPr>
              <a:t>C</a:t>
            </a:r>
            <a:r>
              <a:rPr sz="700" spc="-30" dirty="0">
                <a:latin typeface="Microsoft Sans Serif"/>
                <a:cs typeface="Microsoft Sans Serif"/>
              </a:rPr>
              <a:t>CONSIDERACIONES</a:t>
            </a:r>
            <a:endParaRPr sz="700">
              <a:latin typeface="Microsoft Sans Serif"/>
              <a:cs typeface="Microsoft Sans Serif"/>
            </a:endParaRPr>
          </a:p>
          <a:p>
            <a:pPr marL="12700" marR="34290" indent="154940">
              <a:lnSpc>
                <a:spcPct val="133600"/>
              </a:lnSpc>
              <a:spcBef>
                <a:spcPts val="310"/>
              </a:spcBef>
            </a:pPr>
            <a:r>
              <a:rPr sz="750" spc="25" dirty="0">
                <a:latin typeface="Microsoft Sans Serif"/>
                <a:cs typeface="Microsoft Sans Serif"/>
              </a:rPr>
              <a:t>Un</a:t>
            </a:r>
            <a:r>
              <a:rPr sz="750" spc="5" dirty="0">
                <a:latin typeface="Microsoft Sans Serif"/>
                <a:cs typeface="Microsoft Sans Serif"/>
              </a:rPr>
              <a:t> </a:t>
            </a:r>
            <a:r>
              <a:rPr sz="750" spc="20" dirty="0">
                <a:latin typeface="Microsoft Sans Serif"/>
                <a:cs typeface="Microsoft Sans Serif"/>
              </a:rPr>
              <a:t>relé</a:t>
            </a:r>
            <a:r>
              <a:rPr sz="750" spc="5" dirty="0">
                <a:latin typeface="Microsoft Sans Serif"/>
                <a:cs typeface="Microsoft Sans Serif"/>
              </a:rPr>
              <a:t> </a:t>
            </a:r>
            <a:r>
              <a:rPr sz="750" spc="20" dirty="0">
                <a:latin typeface="Microsoft Sans Serif"/>
                <a:cs typeface="Microsoft Sans Serif"/>
              </a:rPr>
              <a:t>diferencial</a:t>
            </a:r>
            <a:r>
              <a:rPr sz="750" spc="5" dirty="0">
                <a:latin typeface="Microsoft Sans Serif"/>
                <a:cs typeface="Microsoft Sans Serif"/>
              </a:rPr>
              <a:t> </a:t>
            </a:r>
            <a:r>
              <a:rPr sz="750" spc="25" dirty="0">
                <a:latin typeface="Microsoft Sans Serif"/>
                <a:cs typeface="Microsoft Sans Serif"/>
              </a:rPr>
              <a:t>de</a:t>
            </a:r>
            <a:r>
              <a:rPr sz="750" spc="5" dirty="0">
                <a:latin typeface="Microsoft Sans Serif"/>
                <a:cs typeface="Microsoft Sans Serif"/>
              </a:rPr>
              <a:t> </a:t>
            </a:r>
            <a:r>
              <a:rPr sz="750" spc="20" dirty="0">
                <a:latin typeface="Microsoft Sans Serif"/>
                <a:cs typeface="Microsoft Sans Serif"/>
              </a:rPr>
              <a:t>alta</a:t>
            </a:r>
            <a:r>
              <a:rPr sz="750" spc="5" dirty="0">
                <a:latin typeface="Microsoft Sans Serif"/>
                <a:cs typeface="Microsoft Sans Serif"/>
              </a:rPr>
              <a:t> </a:t>
            </a:r>
            <a:r>
              <a:rPr sz="750" spc="15" dirty="0">
                <a:latin typeface="Microsoft Sans Serif"/>
                <a:cs typeface="Microsoft Sans Serif"/>
              </a:rPr>
              <a:t>velocidad</a:t>
            </a:r>
            <a:r>
              <a:rPr sz="750" spc="5" dirty="0">
                <a:latin typeface="Microsoft Sans Serif"/>
                <a:cs typeface="Microsoft Sans Serif"/>
              </a:rPr>
              <a:t> </a:t>
            </a:r>
            <a:r>
              <a:rPr sz="750" spc="25" dirty="0">
                <a:latin typeface="Microsoft Sans Serif"/>
                <a:cs typeface="Microsoft Sans Serif"/>
              </a:rPr>
              <a:t>puede</a:t>
            </a:r>
            <a:r>
              <a:rPr sz="750" spc="5" dirty="0">
                <a:latin typeface="Microsoft Sans Serif"/>
                <a:cs typeface="Microsoft Sans Serif"/>
              </a:rPr>
              <a:t> </a:t>
            </a:r>
            <a:r>
              <a:rPr sz="750" spc="25" dirty="0">
                <a:latin typeface="Microsoft Sans Serif"/>
                <a:cs typeface="Microsoft Sans Serif"/>
              </a:rPr>
              <a:t>detectar</a:t>
            </a:r>
            <a:r>
              <a:rPr sz="750" spc="5" dirty="0">
                <a:latin typeface="Microsoft Sans Serif"/>
                <a:cs typeface="Microsoft Sans Serif"/>
              </a:rPr>
              <a:t> </a:t>
            </a:r>
            <a:r>
              <a:rPr sz="750" spc="10" dirty="0">
                <a:latin typeface="Microsoft Sans Serif"/>
                <a:cs typeface="Microsoft Sans Serif"/>
              </a:rPr>
              <a:t>fallas</a:t>
            </a:r>
            <a:r>
              <a:rPr sz="750" spc="5" dirty="0">
                <a:latin typeface="Microsoft Sans Serif"/>
                <a:cs typeface="Microsoft Sans Serif"/>
              </a:rPr>
              <a:t> </a:t>
            </a:r>
            <a:r>
              <a:rPr sz="750" spc="15" dirty="0">
                <a:latin typeface="Microsoft Sans Serif"/>
                <a:cs typeface="Microsoft Sans Serif"/>
              </a:rPr>
              <a:t>trifásicas, </a:t>
            </a:r>
            <a:r>
              <a:rPr sz="750" spc="-185" dirty="0">
                <a:latin typeface="Microsoft Sans Serif"/>
                <a:cs typeface="Microsoft Sans Serif"/>
              </a:rPr>
              <a:t> </a:t>
            </a:r>
            <a:r>
              <a:rPr sz="750" spc="35" dirty="0">
                <a:latin typeface="Microsoft Sans Serif"/>
                <a:cs typeface="Microsoft Sans Serif"/>
              </a:rPr>
              <a:t>entre </a:t>
            </a:r>
            <a:r>
              <a:rPr sz="750" spc="5" dirty="0">
                <a:latin typeface="Microsoft Sans Serif"/>
                <a:cs typeface="Microsoft Sans Serif"/>
              </a:rPr>
              <a:t>fases y </a:t>
            </a:r>
            <a:r>
              <a:rPr sz="750" spc="10" dirty="0">
                <a:latin typeface="Microsoft Sans Serif"/>
                <a:cs typeface="Microsoft Sans Serif"/>
              </a:rPr>
              <a:t>bifásicas </a:t>
            </a:r>
            <a:r>
              <a:rPr sz="750" dirty="0">
                <a:latin typeface="Microsoft Sans Serif"/>
                <a:cs typeface="Microsoft Sans Serif"/>
              </a:rPr>
              <a:t>a </a:t>
            </a:r>
            <a:r>
              <a:rPr sz="750" spc="25" dirty="0">
                <a:latin typeface="Microsoft Sans Serif"/>
                <a:cs typeface="Microsoft Sans Serif"/>
              </a:rPr>
              <a:t>tierra. </a:t>
            </a:r>
            <a:r>
              <a:rPr sz="750" spc="-15" dirty="0">
                <a:latin typeface="Microsoft Sans Serif"/>
                <a:cs typeface="Microsoft Sans Serif"/>
              </a:rPr>
              <a:t>Las </a:t>
            </a:r>
            <a:r>
              <a:rPr sz="750" spc="10" dirty="0">
                <a:latin typeface="Microsoft Sans Serif"/>
                <a:cs typeface="Microsoft Sans Serif"/>
              </a:rPr>
              <a:t>fallas </a:t>
            </a:r>
            <a:r>
              <a:rPr sz="750" spc="20" dirty="0">
                <a:latin typeface="Microsoft Sans Serif"/>
                <a:cs typeface="Microsoft Sans Serif"/>
              </a:rPr>
              <a:t>monofásicas </a:t>
            </a:r>
            <a:r>
              <a:rPr sz="750" dirty="0">
                <a:latin typeface="Microsoft Sans Serif"/>
                <a:cs typeface="Microsoft Sans Serif"/>
              </a:rPr>
              <a:t>a </a:t>
            </a:r>
            <a:r>
              <a:rPr sz="750" spc="35" dirty="0">
                <a:latin typeface="Microsoft Sans Serif"/>
                <a:cs typeface="Microsoft Sans Serif"/>
              </a:rPr>
              <a:t>tierra </a:t>
            </a:r>
            <a:r>
              <a:rPr sz="750" spc="40" dirty="0">
                <a:latin typeface="Microsoft Sans Serif"/>
                <a:cs typeface="Microsoft Sans Serif"/>
              </a:rPr>
              <a:t> normalmente no </a:t>
            </a:r>
            <a:r>
              <a:rPr sz="750" spc="20" dirty="0">
                <a:latin typeface="Microsoft Sans Serif"/>
                <a:cs typeface="Microsoft Sans Serif"/>
              </a:rPr>
              <a:t>son detectables </a:t>
            </a:r>
            <a:r>
              <a:rPr sz="750" spc="45" dirty="0">
                <a:latin typeface="Microsoft Sans Serif"/>
                <a:cs typeface="Microsoft Sans Serif"/>
              </a:rPr>
              <a:t>por </a:t>
            </a:r>
            <a:r>
              <a:rPr sz="750" spc="10" dirty="0">
                <a:latin typeface="Microsoft Sans Serif"/>
                <a:cs typeface="Microsoft Sans Serif"/>
              </a:rPr>
              <a:t>los </a:t>
            </a:r>
            <a:r>
              <a:rPr sz="750" spc="15" dirty="0">
                <a:latin typeface="Microsoft Sans Serif"/>
                <a:cs typeface="Microsoft Sans Serif"/>
              </a:rPr>
              <a:t>relés diferenciales </a:t>
            </a:r>
            <a:r>
              <a:rPr sz="750" spc="25" dirty="0">
                <a:latin typeface="Microsoft Sans Serif"/>
                <a:cs typeface="Microsoft Sans Serif"/>
              </a:rPr>
              <a:t>de </a:t>
            </a:r>
            <a:r>
              <a:rPr sz="750" spc="30" dirty="0">
                <a:latin typeface="Microsoft Sans Serif"/>
                <a:cs typeface="Microsoft Sans Serif"/>
              </a:rPr>
              <a:t>una </a:t>
            </a:r>
            <a:r>
              <a:rPr sz="750" spc="35" dirty="0">
                <a:latin typeface="Microsoft Sans Serif"/>
                <a:cs typeface="Microsoft Sans Serif"/>
              </a:rPr>
              <a:t> </a:t>
            </a:r>
            <a:r>
              <a:rPr sz="750" spc="30" dirty="0">
                <a:latin typeface="Microsoft Sans Serif"/>
                <a:cs typeface="Microsoft Sans Serif"/>
              </a:rPr>
              <a:t>máquina</a:t>
            </a:r>
            <a:r>
              <a:rPr sz="750" dirty="0">
                <a:latin typeface="Microsoft Sans Serif"/>
                <a:cs typeface="Microsoft Sans Serif"/>
              </a:rPr>
              <a:t> a </a:t>
            </a:r>
            <a:r>
              <a:rPr sz="750" spc="25" dirty="0">
                <a:latin typeface="Microsoft Sans Serif"/>
                <a:cs typeface="Microsoft Sans Serif"/>
              </a:rPr>
              <a:t>menos</a:t>
            </a:r>
            <a:r>
              <a:rPr sz="750" spc="5" dirty="0">
                <a:latin typeface="Microsoft Sans Serif"/>
                <a:cs typeface="Microsoft Sans Serif"/>
              </a:rPr>
              <a:t> </a:t>
            </a:r>
            <a:r>
              <a:rPr sz="750" spc="30" dirty="0">
                <a:latin typeface="Microsoft Sans Serif"/>
                <a:cs typeface="Microsoft Sans Serif"/>
              </a:rPr>
              <a:t>que</a:t>
            </a:r>
            <a:r>
              <a:rPr sz="750" dirty="0">
                <a:latin typeface="Microsoft Sans Serif"/>
                <a:cs typeface="Microsoft Sans Serif"/>
              </a:rPr>
              <a:t> </a:t>
            </a:r>
            <a:r>
              <a:rPr sz="750" spc="15" dirty="0">
                <a:latin typeface="Microsoft Sans Serif"/>
                <a:cs typeface="Microsoft Sans Serif"/>
              </a:rPr>
              <a:t>su</a:t>
            </a:r>
            <a:r>
              <a:rPr sz="750" dirty="0">
                <a:latin typeface="Microsoft Sans Serif"/>
                <a:cs typeface="Microsoft Sans Serif"/>
              </a:rPr>
              <a:t> </a:t>
            </a:r>
            <a:r>
              <a:rPr sz="750" spc="40" dirty="0">
                <a:latin typeface="Microsoft Sans Serif"/>
                <a:cs typeface="Microsoft Sans Serif"/>
              </a:rPr>
              <a:t>neutro</a:t>
            </a:r>
            <a:r>
              <a:rPr sz="750" spc="5" dirty="0">
                <a:latin typeface="Microsoft Sans Serif"/>
                <a:cs typeface="Microsoft Sans Serif"/>
              </a:rPr>
              <a:t> </a:t>
            </a:r>
            <a:r>
              <a:rPr sz="750" spc="10" dirty="0">
                <a:latin typeface="Microsoft Sans Serif"/>
                <a:cs typeface="Microsoft Sans Serif"/>
              </a:rPr>
              <a:t>esté</a:t>
            </a:r>
            <a:r>
              <a:rPr sz="750" dirty="0">
                <a:latin typeface="Microsoft Sans Serif"/>
                <a:cs typeface="Microsoft Sans Serif"/>
              </a:rPr>
              <a:t> </a:t>
            </a:r>
            <a:r>
              <a:rPr sz="750" spc="25" dirty="0">
                <a:latin typeface="Microsoft Sans Serif"/>
                <a:cs typeface="Microsoft Sans Serif"/>
              </a:rPr>
              <a:t>sólidamente</a:t>
            </a:r>
            <a:r>
              <a:rPr sz="750" dirty="0">
                <a:latin typeface="Microsoft Sans Serif"/>
                <a:cs typeface="Microsoft Sans Serif"/>
              </a:rPr>
              <a:t> </a:t>
            </a:r>
            <a:r>
              <a:rPr sz="750" spc="20" dirty="0">
                <a:latin typeface="Microsoft Sans Serif"/>
                <a:cs typeface="Microsoft Sans Serif"/>
              </a:rPr>
              <a:t>conectado</a:t>
            </a:r>
            <a:r>
              <a:rPr sz="750" spc="5" dirty="0">
                <a:latin typeface="Microsoft Sans Serif"/>
                <a:cs typeface="Microsoft Sans Serif"/>
              </a:rPr>
              <a:t> </a:t>
            </a:r>
            <a:r>
              <a:rPr sz="750" dirty="0">
                <a:latin typeface="Microsoft Sans Serif"/>
                <a:cs typeface="Microsoft Sans Serif"/>
              </a:rPr>
              <a:t>a </a:t>
            </a:r>
            <a:r>
              <a:rPr sz="750" spc="35" dirty="0">
                <a:latin typeface="Microsoft Sans Serif"/>
                <a:cs typeface="Microsoft Sans Serif"/>
              </a:rPr>
              <a:t>tierra</a:t>
            </a:r>
            <a:r>
              <a:rPr sz="750" dirty="0">
                <a:latin typeface="Microsoft Sans Serif"/>
                <a:cs typeface="Microsoft Sans Serif"/>
              </a:rPr>
              <a:t> </a:t>
            </a:r>
            <a:r>
              <a:rPr sz="750" spc="35" dirty="0">
                <a:latin typeface="Microsoft Sans Serif"/>
                <a:cs typeface="Microsoft Sans Serif"/>
              </a:rPr>
              <a:t>o </a:t>
            </a:r>
            <a:r>
              <a:rPr sz="750" spc="-180" dirty="0">
                <a:latin typeface="Microsoft Sans Serif"/>
                <a:cs typeface="Microsoft Sans Serif"/>
              </a:rPr>
              <a:t> </a:t>
            </a:r>
            <a:r>
              <a:rPr sz="750" spc="20" dirty="0">
                <a:latin typeface="Microsoft Sans Serif"/>
                <a:cs typeface="Microsoft Sans Serif"/>
              </a:rPr>
              <a:t>con </a:t>
            </a:r>
            <a:r>
              <a:rPr sz="750" spc="15" dirty="0">
                <a:latin typeface="Microsoft Sans Serif"/>
                <a:cs typeface="Microsoft Sans Serif"/>
              </a:rPr>
              <a:t>baja </a:t>
            </a:r>
            <a:r>
              <a:rPr sz="750" spc="20" dirty="0">
                <a:latin typeface="Microsoft Sans Serif"/>
                <a:cs typeface="Microsoft Sans Serif"/>
              </a:rPr>
              <a:t>impedancia. </a:t>
            </a:r>
            <a:r>
              <a:rPr sz="750" spc="15" dirty="0">
                <a:latin typeface="Microsoft Sans Serif"/>
                <a:cs typeface="Microsoft Sans Serif"/>
              </a:rPr>
              <a:t>Cuando </a:t>
            </a:r>
            <a:r>
              <a:rPr sz="750" spc="10" dirty="0">
                <a:latin typeface="Microsoft Sans Serif"/>
                <a:cs typeface="Microsoft Sans Serif"/>
              </a:rPr>
              <a:t>el </a:t>
            </a:r>
            <a:r>
              <a:rPr sz="750" spc="40" dirty="0">
                <a:latin typeface="Microsoft Sans Serif"/>
                <a:cs typeface="Microsoft Sans Serif"/>
              </a:rPr>
              <a:t>neutro </a:t>
            </a:r>
            <a:r>
              <a:rPr sz="750" spc="10" dirty="0">
                <a:latin typeface="Microsoft Sans Serif"/>
                <a:cs typeface="Microsoft Sans Serif"/>
              </a:rPr>
              <a:t>está </a:t>
            </a:r>
            <a:r>
              <a:rPr sz="750" spc="20" dirty="0">
                <a:latin typeface="Microsoft Sans Serif"/>
                <a:cs typeface="Microsoft Sans Serif"/>
              </a:rPr>
              <a:t>conectado </a:t>
            </a:r>
            <a:r>
              <a:rPr sz="750" dirty="0">
                <a:latin typeface="Microsoft Sans Serif"/>
                <a:cs typeface="Microsoft Sans Serif"/>
              </a:rPr>
              <a:t>a </a:t>
            </a:r>
            <a:r>
              <a:rPr sz="750" spc="35" dirty="0">
                <a:latin typeface="Microsoft Sans Serif"/>
                <a:cs typeface="Microsoft Sans Serif"/>
              </a:rPr>
              <a:t>tierra </a:t>
            </a:r>
            <a:r>
              <a:rPr sz="750" spc="40" dirty="0">
                <a:latin typeface="Microsoft Sans Serif"/>
                <a:cs typeface="Microsoft Sans Serif"/>
              </a:rPr>
              <a:t> </a:t>
            </a:r>
            <a:r>
              <a:rPr sz="750" spc="30" dirty="0">
                <a:latin typeface="Microsoft Sans Serif"/>
                <a:cs typeface="Microsoft Sans Serif"/>
              </a:rPr>
              <a:t>mediante una </a:t>
            </a:r>
            <a:r>
              <a:rPr sz="750" spc="25" dirty="0">
                <a:latin typeface="Microsoft Sans Serif"/>
                <a:cs typeface="Microsoft Sans Serif"/>
              </a:rPr>
              <a:t>impedancia </a:t>
            </a:r>
            <a:r>
              <a:rPr sz="750" spc="15" dirty="0">
                <a:latin typeface="Microsoft Sans Serif"/>
                <a:cs typeface="Microsoft Sans Serif"/>
              </a:rPr>
              <a:t>alta, </a:t>
            </a:r>
            <a:r>
              <a:rPr sz="750" spc="10" dirty="0">
                <a:latin typeface="Microsoft Sans Serif"/>
                <a:cs typeface="Microsoft Sans Serif"/>
              </a:rPr>
              <a:t>la </a:t>
            </a:r>
            <a:r>
              <a:rPr sz="750" spc="30" dirty="0">
                <a:latin typeface="Microsoft Sans Serif"/>
                <a:cs typeface="Microsoft Sans Serif"/>
              </a:rPr>
              <a:t>corriente </a:t>
            </a:r>
            <a:r>
              <a:rPr sz="750" spc="25" dirty="0">
                <a:latin typeface="Microsoft Sans Serif"/>
                <a:cs typeface="Microsoft Sans Serif"/>
              </a:rPr>
              <a:t>de </a:t>
            </a:r>
            <a:r>
              <a:rPr sz="750" spc="20" dirty="0">
                <a:latin typeface="Microsoft Sans Serif"/>
                <a:cs typeface="Microsoft Sans Serif"/>
              </a:rPr>
              <a:t>falla </a:t>
            </a:r>
            <a:r>
              <a:rPr sz="750" spc="10" dirty="0">
                <a:latin typeface="Microsoft Sans Serif"/>
                <a:cs typeface="Microsoft Sans Serif"/>
              </a:rPr>
              <a:t>suele </a:t>
            </a:r>
            <a:r>
              <a:rPr sz="750" spc="20" dirty="0">
                <a:latin typeface="Microsoft Sans Serif"/>
                <a:cs typeface="Microsoft Sans Serif"/>
              </a:rPr>
              <a:t>estar </a:t>
            </a:r>
            <a:r>
              <a:rPr sz="750" spc="45" dirty="0">
                <a:latin typeface="Microsoft Sans Serif"/>
                <a:cs typeface="Microsoft Sans Serif"/>
              </a:rPr>
              <a:t>por </a:t>
            </a:r>
            <a:r>
              <a:rPr sz="750" spc="50" dirty="0">
                <a:latin typeface="Microsoft Sans Serif"/>
                <a:cs typeface="Microsoft Sans Serif"/>
              </a:rPr>
              <a:t> </a:t>
            </a:r>
            <a:r>
              <a:rPr sz="750" spc="25" dirty="0">
                <a:latin typeface="Microsoft Sans Serif"/>
                <a:cs typeface="Microsoft Sans Serif"/>
              </a:rPr>
              <a:t>debajo</a:t>
            </a:r>
            <a:r>
              <a:rPr sz="750" spc="-10" dirty="0">
                <a:latin typeface="Microsoft Sans Serif"/>
                <a:cs typeface="Microsoft Sans Serif"/>
              </a:rPr>
              <a:t> </a:t>
            </a:r>
            <a:r>
              <a:rPr sz="750" spc="25" dirty="0">
                <a:latin typeface="Microsoft Sans Serif"/>
                <a:cs typeface="Microsoft Sans Serif"/>
              </a:rPr>
              <a:t>de</a:t>
            </a:r>
            <a:r>
              <a:rPr sz="750" spc="-5" dirty="0">
                <a:latin typeface="Microsoft Sans Serif"/>
                <a:cs typeface="Microsoft Sans Serif"/>
              </a:rPr>
              <a:t> </a:t>
            </a:r>
            <a:r>
              <a:rPr sz="750" spc="10" dirty="0">
                <a:latin typeface="Microsoft Sans Serif"/>
                <a:cs typeface="Microsoft Sans Serif"/>
              </a:rPr>
              <a:t>la</a:t>
            </a:r>
            <a:r>
              <a:rPr sz="750" spc="-5" dirty="0">
                <a:latin typeface="Microsoft Sans Serif"/>
                <a:cs typeface="Microsoft Sans Serif"/>
              </a:rPr>
              <a:t> </a:t>
            </a:r>
            <a:r>
              <a:rPr sz="750" spc="20" dirty="0">
                <a:latin typeface="Microsoft Sans Serif"/>
                <a:cs typeface="Microsoft Sans Serif"/>
              </a:rPr>
              <a:t>sensibilidad</a:t>
            </a:r>
            <a:r>
              <a:rPr sz="750" spc="-5" dirty="0">
                <a:latin typeface="Microsoft Sans Serif"/>
                <a:cs typeface="Microsoft Sans Serif"/>
              </a:rPr>
              <a:t> </a:t>
            </a:r>
            <a:r>
              <a:rPr sz="750" spc="25" dirty="0">
                <a:latin typeface="Microsoft Sans Serif"/>
                <a:cs typeface="Microsoft Sans Serif"/>
              </a:rPr>
              <a:t>de</a:t>
            </a:r>
            <a:r>
              <a:rPr sz="750" spc="-5" dirty="0">
                <a:latin typeface="Microsoft Sans Serif"/>
                <a:cs typeface="Microsoft Sans Serif"/>
              </a:rPr>
              <a:t> </a:t>
            </a:r>
            <a:r>
              <a:rPr sz="750" spc="45" dirty="0">
                <a:latin typeface="Microsoft Sans Serif"/>
                <a:cs typeface="Microsoft Sans Serif"/>
              </a:rPr>
              <a:t>un</a:t>
            </a:r>
            <a:r>
              <a:rPr sz="750" spc="-10" dirty="0">
                <a:latin typeface="Microsoft Sans Serif"/>
                <a:cs typeface="Microsoft Sans Serif"/>
              </a:rPr>
              <a:t> </a:t>
            </a:r>
            <a:r>
              <a:rPr sz="750" spc="20" dirty="0">
                <a:latin typeface="Microsoft Sans Serif"/>
                <a:cs typeface="Microsoft Sans Serif"/>
              </a:rPr>
              <a:t>relé</a:t>
            </a:r>
            <a:r>
              <a:rPr sz="750" spc="-5" dirty="0">
                <a:latin typeface="Microsoft Sans Serif"/>
                <a:cs typeface="Microsoft Sans Serif"/>
              </a:rPr>
              <a:t> </a:t>
            </a:r>
            <a:r>
              <a:rPr sz="750" spc="20" dirty="0">
                <a:latin typeface="Microsoft Sans Serif"/>
                <a:cs typeface="Microsoft Sans Serif"/>
              </a:rPr>
              <a:t>diferencial.</a:t>
            </a:r>
            <a:endParaRPr sz="750">
              <a:latin typeface="Microsoft Sans Serif"/>
              <a:cs typeface="Microsoft Sans Serif"/>
            </a:endParaRPr>
          </a:p>
          <a:p>
            <a:pPr marL="12700" marR="14604" indent="154940">
              <a:lnSpc>
                <a:spcPct val="117900"/>
              </a:lnSpc>
              <a:spcBef>
                <a:spcPts val="20"/>
              </a:spcBef>
            </a:pPr>
            <a:r>
              <a:rPr sz="850" spc="10" dirty="0">
                <a:latin typeface="Microsoft Sans Serif"/>
                <a:cs typeface="Microsoft Sans Serif"/>
              </a:rPr>
              <a:t>Además, </a:t>
            </a:r>
            <a:r>
              <a:rPr sz="850" spc="50" dirty="0">
                <a:latin typeface="Microsoft Sans Serif"/>
                <a:cs typeface="Microsoft Sans Serif"/>
              </a:rPr>
              <a:t>un </a:t>
            </a:r>
            <a:r>
              <a:rPr sz="850" spc="25" dirty="0">
                <a:latin typeface="Microsoft Sans Serif"/>
                <a:cs typeface="Microsoft Sans Serif"/>
              </a:rPr>
              <a:t>relé diferencial </a:t>
            </a:r>
            <a:r>
              <a:rPr sz="850" spc="45" dirty="0">
                <a:latin typeface="Microsoft Sans Serif"/>
                <a:cs typeface="Microsoft Sans Serif"/>
              </a:rPr>
              <a:t>no </a:t>
            </a:r>
            <a:r>
              <a:rPr sz="850" spc="25" dirty="0">
                <a:latin typeface="Microsoft Sans Serif"/>
                <a:cs typeface="Microsoft Sans Serif"/>
              </a:rPr>
              <a:t>detectará </a:t>
            </a:r>
            <a:r>
              <a:rPr sz="850" spc="35" dirty="0">
                <a:latin typeface="Microsoft Sans Serif"/>
                <a:cs typeface="Microsoft Sans Serif"/>
              </a:rPr>
              <a:t>una </a:t>
            </a:r>
            <a:r>
              <a:rPr sz="850" spc="20" dirty="0">
                <a:latin typeface="Microsoft Sans Serif"/>
                <a:cs typeface="Microsoft Sans Serif"/>
              </a:rPr>
              <a:t>falla </a:t>
            </a:r>
            <a:r>
              <a:rPr sz="850" spc="40" dirty="0">
                <a:latin typeface="Microsoft Sans Serif"/>
                <a:cs typeface="Microsoft Sans Serif"/>
              </a:rPr>
              <a:t>entre </a:t>
            </a:r>
            <a:r>
              <a:rPr sz="850" spc="45" dirty="0">
                <a:latin typeface="Microsoft Sans Serif"/>
                <a:cs typeface="Microsoft Sans Serif"/>
              </a:rPr>
              <a:t> </a:t>
            </a:r>
            <a:r>
              <a:rPr sz="850" spc="15" dirty="0">
                <a:latin typeface="Microsoft Sans Serif"/>
                <a:cs typeface="Microsoft Sans Serif"/>
              </a:rPr>
              <a:t>espiras</a:t>
            </a:r>
            <a:r>
              <a:rPr sz="850" spc="-5" dirty="0">
                <a:latin typeface="Microsoft Sans Serif"/>
                <a:cs typeface="Microsoft Sans Serif"/>
              </a:rPr>
              <a:t> </a:t>
            </a:r>
            <a:r>
              <a:rPr sz="850" spc="45" dirty="0">
                <a:latin typeface="Microsoft Sans Serif"/>
                <a:cs typeface="Microsoft Sans Serif"/>
              </a:rPr>
              <a:t>dentro</a:t>
            </a:r>
            <a:r>
              <a:rPr sz="850" dirty="0">
                <a:latin typeface="Microsoft Sans Serif"/>
                <a:cs typeface="Microsoft Sans Serif"/>
              </a:rPr>
              <a:t> </a:t>
            </a:r>
            <a:r>
              <a:rPr sz="850" spc="25" dirty="0">
                <a:latin typeface="Microsoft Sans Serif"/>
                <a:cs typeface="Microsoft Sans Serif"/>
              </a:rPr>
              <a:t>de</a:t>
            </a:r>
            <a:r>
              <a:rPr sz="850" dirty="0">
                <a:latin typeface="Microsoft Sans Serif"/>
                <a:cs typeface="Microsoft Sans Serif"/>
              </a:rPr>
              <a:t> </a:t>
            </a:r>
            <a:r>
              <a:rPr sz="850" spc="10" dirty="0">
                <a:latin typeface="Microsoft Sans Serif"/>
                <a:cs typeface="Microsoft Sans Serif"/>
              </a:rPr>
              <a:t>la</a:t>
            </a:r>
            <a:r>
              <a:rPr sz="850" dirty="0">
                <a:latin typeface="Microsoft Sans Serif"/>
                <a:cs typeface="Microsoft Sans Serif"/>
              </a:rPr>
              <a:t> </a:t>
            </a:r>
            <a:r>
              <a:rPr sz="850" spc="35" dirty="0">
                <a:latin typeface="Microsoft Sans Serif"/>
                <a:cs typeface="Microsoft Sans Serif"/>
              </a:rPr>
              <a:t>misma</a:t>
            </a:r>
            <a:r>
              <a:rPr sz="850" dirty="0">
                <a:latin typeface="Microsoft Sans Serif"/>
                <a:cs typeface="Microsoft Sans Serif"/>
              </a:rPr>
              <a:t> </a:t>
            </a:r>
            <a:r>
              <a:rPr sz="850" spc="10" dirty="0">
                <a:latin typeface="Microsoft Sans Serif"/>
                <a:cs typeface="Microsoft Sans Serif"/>
              </a:rPr>
              <a:t>fase</a:t>
            </a:r>
            <a:r>
              <a:rPr sz="850" dirty="0">
                <a:latin typeface="Microsoft Sans Serif"/>
                <a:cs typeface="Microsoft Sans Serif"/>
              </a:rPr>
              <a:t> </a:t>
            </a:r>
            <a:r>
              <a:rPr sz="850" spc="40" dirty="0">
                <a:latin typeface="Microsoft Sans Serif"/>
                <a:cs typeface="Microsoft Sans Serif"/>
              </a:rPr>
              <a:t>porque</a:t>
            </a:r>
            <a:r>
              <a:rPr sz="850" dirty="0">
                <a:latin typeface="Microsoft Sans Serif"/>
                <a:cs typeface="Microsoft Sans Serif"/>
              </a:rPr>
              <a:t> </a:t>
            </a:r>
            <a:r>
              <a:rPr sz="850" spc="45" dirty="0">
                <a:latin typeface="Microsoft Sans Serif"/>
                <a:cs typeface="Microsoft Sans Serif"/>
              </a:rPr>
              <a:t>no</a:t>
            </a:r>
            <a:r>
              <a:rPr sz="850" dirty="0">
                <a:latin typeface="Microsoft Sans Serif"/>
                <a:cs typeface="Microsoft Sans Serif"/>
              </a:rPr>
              <a:t> </a:t>
            </a:r>
            <a:r>
              <a:rPr sz="850" spc="20" dirty="0">
                <a:latin typeface="Microsoft Sans Serif"/>
                <a:cs typeface="Microsoft Sans Serif"/>
              </a:rPr>
              <a:t>hay</a:t>
            </a:r>
            <a:r>
              <a:rPr sz="850" dirty="0">
                <a:latin typeface="Microsoft Sans Serif"/>
                <a:cs typeface="Microsoft Sans Serif"/>
              </a:rPr>
              <a:t> </a:t>
            </a:r>
            <a:r>
              <a:rPr sz="850" spc="25" dirty="0">
                <a:latin typeface="Microsoft Sans Serif"/>
                <a:cs typeface="Microsoft Sans Serif"/>
              </a:rPr>
              <a:t>diferencia</a:t>
            </a:r>
            <a:r>
              <a:rPr sz="850" dirty="0">
                <a:latin typeface="Microsoft Sans Serif"/>
                <a:cs typeface="Microsoft Sans Serif"/>
              </a:rPr>
              <a:t> </a:t>
            </a:r>
            <a:r>
              <a:rPr sz="850" spc="25" dirty="0">
                <a:latin typeface="Microsoft Sans Serif"/>
                <a:cs typeface="Microsoft Sans Serif"/>
              </a:rPr>
              <a:t>en</a:t>
            </a:r>
            <a:r>
              <a:rPr sz="850" dirty="0">
                <a:latin typeface="Microsoft Sans Serif"/>
                <a:cs typeface="Microsoft Sans Serif"/>
              </a:rPr>
              <a:t> </a:t>
            </a:r>
            <a:r>
              <a:rPr sz="850" spc="10" dirty="0">
                <a:latin typeface="Microsoft Sans Serif"/>
                <a:cs typeface="Microsoft Sans Serif"/>
              </a:rPr>
              <a:t>la </a:t>
            </a:r>
            <a:r>
              <a:rPr sz="850" spc="-210" dirty="0">
                <a:latin typeface="Microsoft Sans Serif"/>
                <a:cs typeface="Microsoft Sans Serif"/>
              </a:rPr>
              <a:t> </a:t>
            </a:r>
            <a:r>
              <a:rPr sz="850" spc="35" dirty="0">
                <a:latin typeface="Microsoft Sans Serif"/>
                <a:cs typeface="Microsoft Sans Serif"/>
              </a:rPr>
              <a:t>corriente que </a:t>
            </a:r>
            <a:r>
              <a:rPr sz="850" spc="40" dirty="0">
                <a:latin typeface="Microsoft Sans Serif"/>
                <a:cs typeface="Microsoft Sans Serif"/>
              </a:rPr>
              <a:t>entra </a:t>
            </a:r>
            <a:r>
              <a:rPr sz="850" spc="5" dirty="0">
                <a:latin typeface="Microsoft Sans Serif"/>
                <a:cs typeface="Microsoft Sans Serif"/>
              </a:rPr>
              <a:t>y </a:t>
            </a:r>
            <a:r>
              <a:rPr sz="850" dirty="0">
                <a:latin typeface="Microsoft Sans Serif"/>
                <a:cs typeface="Microsoft Sans Serif"/>
              </a:rPr>
              <a:t>sale </a:t>
            </a:r>
            <a:r>
              <a:rPr sz="850" spc="25" dirty="0">
                <a:latin typeface="Microsoft Sans Serif"/>
                <a:cs typeface="Microsoft Sans Serif"/>
              </a:rPr>
              <a:t>del </a:t>
            </a:r>
            <a:r>
              <a:rPr sz="850" spc="20" dirty="0">
                <a:latin typeface="Microsoft Sans Serif"/>
                <a:cs typeface="Microsoft Sans Serif"/>
              </a:rPr>
              <a:t>devanado. </a:t>
            </a:r>
            <a:r>
              <a:rPr sz="850" spc="15" dirty="0">
                <a:latin typeface="Microsoft Sans Serif"/>
                <a:cs typeface="Microsoft Sans Serif"/>
              </a:rPr>
              <a:t>Más </a:t>
            </a:r>
            <a:r>
              <a:rPr sz="850" spc="25" dirty="0">
                <a:latin typeface="Microsoft Sans Serif"/>
                <a:cs typeface="Microsoft Sans Serif"/>
              </a:rPr>
              <a:t>adelante </a:t>
            </a:r>
            <a:r>
              <a:rPr sz="850" spc="-10" dirty="0">
                <a:latin typeface="Microsoft Sans Serif"/>
                <a:cs typeface="Microsoft Sans Serif"/>
              </a:rPr>
              <a:t>se </a:t>
            </a:r>
            <a:r>
              <a:rPr sz="850" spc="-5" dirty="0">
                <a:latin typeface="Microsoft Sans Serif"/>
                <a:cs typeface="Microsoft Sans Serif"/>
              </a:rPr>
              <a:t> </a:t>
            </a:r>
            <a:r>
              <a:rPr sz="850" spc="15" dirty="0">
                <a:latin typeface="Microsoft Sans Serif"/>
                <a:cs typeface="Microsoft Sans Serif"/>
              </a:rPr>
              <a:t>analizará </a:t>
            </a:r>
            <a:r>
              <a:rPr sz="850" spc="10" dirty="0">
                <a:latin typeface="Microsoft Sans Serif"/>
                <a:cs typeface="Microsoft Sans Serif"/>
              </a:rPr>
              <a:t>la </a:t>
            </a:r>
            <a:r>
              <a:rPr sz="850" spc="20" dirty="0">
                <a:latin typeface="Microsoft Sans Serif"/>
                <a:cs typeface="Microsoft Sans Serif"/>
              </a:rPr>
              <a:t>detección separada </a:t>
            </a:r>
            <a:r>
              <a:rPr sz="850" spc="25" dirty="0">
                <a:latin typeface="Microsoft Sans Serif"/>
                <a:cs typeface="Microsoft Sans Serif"/>
              </a:rPr>
              <a:t>de </a:t>
            </a:r>
            <a:r>
              <a:rPr sz="850" spc="15" dirty="0">
                <a:latin typeface="Microsoft Sans Serif"/>
                <a:cs typeface="Microsoft Sans Serif"/>
              </a:rPr>
              <a:t>fallas </a:t>
            </a:r>
            <a:r>
              <a:rPr sz="850" spc="40" dirty="0">
                <a:latin typeface="Microsoft Sans Serif"/>
                <a:cs typeface="Microsoft Sans Serif"/>
              </a:rPr>
              <a:t>entre </a:t>
            </a:r>
            <a:r>
              <a:rPr sz="850" spc="15" dirty="0">
                <a:latin typeface="Microsoft Sans Serif"/>
                <a:cs typeface="Microsoft Sans Serif"/>
              </a:rPr>
              <a:t>espiras </a:t>
            </a:r>
            <a:r>
              <a:rPr sz="850" spc="25" dirty="0">
                <a:latin typeface="Microsoft Sans Serif"/>
                <a:cs typeface="Microsoft Sans Serif"/>
              </a:rPr>
              <a:t>en </a:t>
            </a:r>
            <a:r>
              <a:rPr sz="850" spc="30" dirty="0">
                <a:latin typeface="Microsoft Sans Serif"/>
                <a:cs typeface="Microsoft Sans Serif"/>
              </a:rPr>
              <a:t> generadores</a:t>
            </a:r>
            <a:r>
              <a:rPr sz="850" spc="-10" dirty="0">
                <a:latin typeface="Microsoft Sans Serif"/>
                <a:cs typeface="Microsoft Sans Serif"/>
              </a:rPr>
              <a:t> </a:t>
            </a:r>
            <a:r>
              <a:rPr sz="850" spc="25" dirty="0">
                <a:latin typeface="Microsoft Sans Serif"/>
                <a:cs typeface="Microsoft Sans Serif"/>
              </a:rPr>
              <a:t>con</a:t>
            </a:r>
            <a:r>
              <a:rPr sz="850" spc="-5" dirty="0">
                <a:latin typeface="Microsoft Sans Serif"/>
                <a:cs typeface="Microsoft Sans Serif"/>
              </a:rPr>
              <a:t> </a:t>
            </a:r>
            <a:r>
              <a:rPr sz="850" spc="20" dirty="0">
                <a:latin typeface="Microsoft Sans Serif"/>
                <a:cs typeface="Microsoft Sans Serif"/>
              </a:rPr>
              <a:t>dos</a:t>
            </a:r>
            <a:r>
              <a:rPr sz="850" spc="-5" dirty="0">
                <a:latin typeface="Microsoft Sans Serif"/>
                <a:cs typeface="Microsoft Sans Serif"/>
              </a:rPr>
              <a:t> </a:t>
            </a:r>
            <a:r>
              <a:rPr sz="850" spc="40" dirty="0">
                <a:latin typeface="Microsoft Sans Serif"/>
                <a:cs typeface="Microsoft Sans Serif"/>
              </a:rPr>
              <a:t>o</a:t>
            </a:r>
            <a:r>
              <a:rPr sz="850" spc="-5" dirty="0">
                <a:latin typeface="Microsoft Sans Serif"/>
                <a:cs typeface="Microsoft Sans Serif"/>
              </a:rPr>
              <a:t> </a:t>
            </a:r>
            <a:r>
              <a:rPr sz="850" spc="20" dirty="0">
                <a:latin typeface="Microsoft Sans Serif"/>
                <a:cs typeface="Microsoft Sans Serif"/>
              </a:rPr>
              <a:t>más</a:t>
            </a:r>
            <a:r>
              <a:rPr sz="850" spc="-5" dirty="0">
                <a:latin typeface="Microsoft Sans Serif"/>
                <a:cs typeface="Microsoft Sans Serif"/>
              </a:rPr>
              <a:t> </a:t>
            </a:r>
            <a:r>
              <a:rPr sz="850" spc="20" dirty="0">
                <a:latin typeface="Microsoft Sans Serif"/>
                <a:cs typeface="Microsoft Sans Serif"/>
              </a:rPr>
              <a:t>devanados</a:t>
            </a:r>
            <a:r>
              <a:rPr sz="850" spc="-5" dirty="0">
                <a:latin typeface="Microsoft Sans Serif"/>
                <a:cs typeface="Microsoft Sans Serif"/>
              </a:rPr>
              <a:t> </a:t>
            </a:r>
            <a:r>
              <a:rPr sz="850" spc="50" dirty="0">
                <a:latin typeface="Microsoft Sans Serif"/>
                <a:cs typeface="Microsoft Sans Serif"/>
              </a:rPr>
              <a:t>por</a:t>
            </a:r>
            <a:r>
              <a:rPr sz="850" spc="-5" dirty="0">
                <a:latin typeface="Microsoft Sans Serif"/>
                <a:cs typeface="Microsoft Sans Serif"/>
              </a:rPr>
              <a:t> </a:t>
            </a:r>
            <a:r>
              <a:rPr sz="850" spc="5" dirty="0">
                <a:latin typeface="Microsoft Sans Serif"/>
                <a:cs typeface="Microsoft Sans Serif"/>
              </a:rPr>
              <a:t>fase.</a:t>
            </a:r>
            <a:endParaRPr sz="850">
              <a:latin typeface="Microsoft Sans Serif"/>
              <a:cs typeface="Microsoft Sans Serif"/>
            </a:endParaRPr>
          </a:p>
          <a:p>
            <a:pPr marL="12700" marR="5715" indent="154940">
              <a:lnSpc>
                <a:spcPts val="1200"/>
              </a:lnSpc>
              <a:spcBef>
                <a:spcPts val="70"/>
              </a:spcBef>
            </a:pPr>
            <a:r>
              <a:rPr sz="700" spc="30" dirty="0">
                <a:latin typeface="Microsoft Sans Serif"/>
                <a:cs typeface="Microsoft Sans Serif"/>
              </a:rPr>
              <a:t>Normalmente,</a:t>
            </a:r>
            <a:r>
              <a:rPr sz="700" spc="-5" dirty="0">
                <a:latin typeface="Microsoft Sans Serif"/>
                <a:cs typeface="Microsoft Sans Serif"/>
              </a:rPr>
              <a:t> </a:t>
            </a:r>
            <a:r>
              <a:rPr sz="700" spc="10" dirty="0">
                <a:latin typeface="Microsoft Sans Serif"/>
                <a:cs typeface="Microsoft Sans Serif"/>
              </a:rPr>
              <a:t>la</a:t>
            </a:r>
            <a:r>
              <a:rPr sz="700" dirty="0">
                <a:latin typeface="Microsoft Sans Serif"/>
                <a:cs typeface="Microsoft Sans Serif"/>
              </a:rPr>
              <a:t> </a:t>
            </a:r>
            <a:r>
              <a:rPr sz="700" spc="25" dirty="0">
                <a:latin typeface="Microsoft Sans Serif"/>
                <a:cs typeface="Microsoft Sans Serif"/>
              </a:rPr>
              <a:t>protección</a:t>
            </a:r>
            <a:r>
              <a:rPr sz="700" dirty="0">
                <a:latin typeface="Microsoft Sans Serif"/>
                <a:cs typeface="Microsoft Sans Serif"/>
              </a:rPr>
              <a:t> </a:t>
            </a:r>
            <a:r>
              <a:rPr sz="700" spc="20" dirty="0">
                <a:latin typeface="Microsoft Sans Serif"/>
                <a:cs typeface="Microsoft Sans Serif"/>
              </a:rPr>
              <a:t>de</a:t>
            </a:r>
            <a:r>
              <a:rPr sz="700" dirty="0">
                <a:latin typeface="Microsoft Sans Serif"/>
                <a:cs typeface="Microsoft Sans Serif"/>
              </a:rPr>
              <a:t> </a:t>
            </a:r>
            <a:r>
              <a:rPr sz="700" spc="15" dirty="0">
                <a:latin typeface="Microsoft Sans Serif"/>
                <a:cs typeface="Microsoft Sans Serif"/>
              </a:rPr>
              <a:t>falla</a:t>
            </a:r>
            <a:r>
              <a:rPr sz="700" dirty="0">
                <a:latin typeface="Microsoft Sans Serif"/>
                <a:cs typeface="Microsoft Sans Serif"/>
              </a:rPr>
              <a:t> </a:t>
            </a:r>
            <a:r>
              <a:rPr sz="700" spc="20" dirty="0">
                <a:latin typeface="Microsoft Sans Serif"/>
                <a:cs typeface="Microsoft Sans Serif"/>
              </a:rPr>
              <a:t>de</a:t>
            </a:r>
            <a:r>
              <a:rPr sz="700" dirty="0">
                <a:latin typeface="Microsoft Sans Serif"/>
                <a:cs typeface="Microsoft Sans Serif"/>
              </a:rPr>
              <a:t> </a:t>
            </a:r>
            <a:r>
              <a:rPr sz="700" spc="10" dirty="0">
                <a:latin typeface="Microsoft Sans Serif"/>
                <a:cs typeface="Microsoft Sans Serif"/>
              </a:rPr>
              <a:t>fase</a:t>
            </a:r>
            <a:r>
              <a:rPr sz="700" dirty="0">
                <a:latin typeface="Microsoft Sans Serif"/>
                <a:cs typeface="Microsoft Sans Serif"/>
              </a:rPr>
              <a:t> </a:t>
            </a:r>
            <a:r>
              <a:rPr sz="700" spc="20" dirty="0">
                <a:latin typeface="Microsoft Sans Serif"/>
                <a:cs typeface="Microsoft Sans Serif"/>
              </a:rPr>
              <a:t>del</a:t>
            </a:r>
            <a:r>
              <a:rPr sz="700" spc="-5" dirty="0">
                <a:latin typeface="Microsoft Sans Serif"/>
                <a:cs typeface="Microsoft Sans Serif"/>
              </a:rPr>
              <a:t> </a:t>
            </a:r>
            <a:r>
              <a:rPr sz="700" spc="25" dirty="0">
                <a:latin typeface="Microsoft Sans Serif"/>
                <a:cs typeface="Microsoft Sans Serif"/>
              </a:rPr>
              <a:t>estator</a:t>
            </a:r>
            <a:r>
              <a:rPr sz="700" dirty="0">
                <a:latin typeface="Microsoft Sans Serif"/>
                <a:cs typeface="Microsoft Sans Serif"/>
              </a:rPr>
              <a:t> </a:t>
            </a:r>
            <a:r>
              <a:rPr sz="700" spc="20" dirty="0">
                <a:latin typeface="Microsoft Sans Serif"/>
                <a:cs typeface="Microsoft Sans Serif"/>
              </a:rPr>
              <a:t>del</a:t>
            </a:r>
            <a:r>
              <a:rPr sz="700" dirty="0">
                <a:latin typeface="Microsoft Sans Serif"/>
                <a:cs typeface="Microsoft Sans Serif"/>
              </a:rPr>
              <a:t> </a:t>
            </a:r>
            <a:r>
              <a:rPr sz="700" spc="30" dirty="0">
                <a:latin typeface="Microsoft Sans Serif"/>
                <a:cs typeface="Microsoft Sans Serif"/>
              </a:rPr>
              <a:t>generador</a:t>
            </a:r>
            <a:r>
              <a:rPr sz="700" dirty="0">
                <a:latin typeface="Microsoft Sans Serif"/>
                <a:cs typeface="Microsoft Sans Serif"/>
              </a:rPr>
              <a:t> </a:t>
            </a:r>
            <a:r>
              <a:rPr sz="700" spc="35" dirty="0">
                <a:latin typeface="Microsoft Sans Serif"/>
                <a:cs typeface="Microsoft Sans Serif"/>
              </a:rPr>
              <a:t>no </a:t>
            </a:r>
            <a:r>
              <a:rPr sz="700" spc="-170" dirty="0">
                <a:latin typeface="Microsoft Sans Serif"/>
                <a:cs typeface="Microsoft Sans Serif"/>
              </a:rPr>
              <a:t> </a:t>
            </a:r>
            <a:r>
              <a:rPr sz="700" spc="10" dirty="0">
                <a:latin typeface="Microsoft Sans Serif"/>
                <a:cs typeface="Microsoft Sans Serif"/>
              </a:rPr>
              <a:t>necesita </a:t>
            </a:r>
            <a:r>
              <a:rPr sz="700" spc="20" dirty="0">
                <a:latin typeface="Microsoft Sans Serif"/>
                <a:cs typeface="Microsoft Sans Serif"/>
              </a:rPr>
              <a:t>preocuparse </a:t>
            </a:r>
            <a:r>
              <a:rPr sz="700" spc="40" dirty="0">
                <a:latin typeface="Microsoft Sans Serif"/>
                <a:cs typeface="Microsoft Sans Serif"/>
              </a:rPr>
              <a:t>por </a:t>
            </a:r>
            <a:r>
              <a:rPr sz="700" spc="10" dirty="0">
                <a:latin typeface="Microsoft Sans Serif"/>
                <a:cs typeface="Microsoft Sans Serif"/>
              </a:rPr>
              <a:t>la </a:t>
            </a:r>
            <a:r>
              <a:rPr sz="700" spc="30" dirty="0">
                <a:latin typeface="Microsoft Sans Serif"/>
                <a:cs typeface="Microsoft Sans Serif"/>
              </a:rPr>
              <a:t>irrupción </a:t>
            </a:r>
            <a:r>
              <a:rPr sz="700" spc="25" dirty="0">
                <a:latin typeface="Microsoft Sans Serif"/>
                <a:cs typeface="Microsoft Sans Serif"/>
              </a:rPr>
              <a:t>(por </a:t>
            </a:r>
            <a:r>
              <a:rPr sz="700" spc="20" dirty="0">
                <a:latin typeface="Microsoft Sans Serif"/>
                <a:cs typeface="Microsoft Sans Serif"/>
              </a:rPr>
              <a:t>ejemplo, </a:t>
            </a:r>
            <a:r>
              <a:rPr sz="700" spc="40" dirty="0">
                <a:latin typeface="Microsoft Sans Serif"/>
                <a:cs typeface="Microsoft Sans Serif"/>
              </a:rPr>
              <a:t>un </a:t>
            </a:r>
            <a:r>
              <a:rPr sz="700" spc="20" dirty="0">
                <a:latin typeface="Microsoft Sans Serif"/>
                <a:cs typeface="Microsoft Sans Serif"/>
              </a:rPr>
              <a:t>esquema de </a:t>
            </a:r>
            <a:r>
              <a:rPr sz="700" spc="25" dirty="0">
                <a:latin typeface="Microsoft Sans Serif"/>
                <a:cs typeface="Microsoft Sans Serif"/>
              </a:rPr>
              <a:t> protección </a:t>
            </a:r>
            <a:r>
              <a:rPr sz="700" spc="20" dirty="0">
                <a:latin typeface="Microsoft Sans Serif"/>
                <a:cs typeface="Microsoft Sans Serif"/>
              </a:rPr>
              <a:t>de </a:t>
            </a:r>
            <a:r>
              <a:rPr sz="700" spc="30" dirty="0">
                <a:latin typeface="Microsoft Sans Serif"/>
                <a:cs typeface="Microsoft Sans Serif"/>
              </a:rPr>
              <a:t>transformador), </a:t>
            </a:r>
            <a:r>
              <a:rPr sz="700" spc="35" dirty="0">
                <a:latin typeface="Microsoft Sans Serif"/>
                <a:cs typeface="Microsoft Sans Serif"/>
              </a:rPr>
              <a:t>porque </a:t>
            </a:r>
            <a:r>
              <a:rPr sz="700" spc="10" dirty="0">
                <a:latin typeface="Microsoft Sans Serif"/>
                <a:cs typeface="Microsoft Sans Serif"/>
              </a:rPr>
              <a:t>el </a:t>
            </a:r>
            <a:r>
              <a:rPr sz="700" spc="20" dirty="0">
                <a:latin typeface="Microsoft Sans Serif"/>
                <a:cs typeface="Microsoft Sans Serif"/>
              </a:rPr>
              <a:t>voltaje del </a:t>
            </a:r>
            <a:r>
              <a:rPr sz="700" spc="30" dirty="0">
                <a:latin typeface="Microsoft Sans Serif"/>
                <a:cs typeface="Microsoft Sans Serif"/>
              </a:rPr>
              <a:t>generador aumenta </a:t>
            </a:r>
            <a:r>
              <a:rPr sz="700" spc="35" dirty="0">
                <a:latin typeface="Microsoft Sans Serif"/>
                <a:cs typeface="Microsoft Sans Serif"/>
              </a:rPr>
              <a:t> </a:t>
            </a:r>
            <a:r>
              <a:rPr sz="700" spc="30" dirty="0">
                <a:latin typeface="Microsoft Sans Serif"/>
                <a:cs typeface="Microsoft Sans Serif"/>
              </a:rPr>
              <a:t>lentamente </a:t>
            </a:r>
            <a:r>
              <a:rPr sz="700" spc="25" dirty="0">
                <a:latin typeface="Microsoft Sans Serif"/>
                <a:cs typeface="Microsoft Sans Serif"/>
              </a:rPr>
              <a:t>cuando </a:t>
            </a:r>
            <a:r>
              <a:rPr sz="700" spc="-5" dirty="0">
                <a:latin typeface="Microsoft Sans Serif"/>
                <a:cs typeface="Microsoft Sans Serif"/>
              </a:rPr>
              <a:t>se </a:t>
            </a:r>
            <a:r>
              <a:rPr sz="700" spc="10" dirty="0">
                <a:latin typeface="Microsoft Sans Serif"/>
                <a:cs typeface="Microsoft Sans Serif"/>
              </a:rPr>
              <a:t>aplica el </a:t>
            </a:r>
            <a:r>
              <a:rPr sz="700" spc="20" dirty="0">
                <a:latin typeface="Microsoft Sans Serif"/>
                <a:cs typeface="Microsoft Sans Serif"/>
              </a:rPr>
              <a:t>campo. </a:t>
            </a:r>
            <a:r>
              <a:rPr sz="700" spc="-10" dirty="0">
                <a:latin typeface="Microsoft Sans Serif"/>
                <a:cs typeface="Microsoft Sans Serif"/>
              </a:rPr>
              <a:t>Sin </a:t>
            </a:r>
            <a:r>
              <a:rPr sz="700" spc="30" dirty="0">
                <a:latin typeface="Microsoft Sans Serif"/>
                <a:cs typeface="Microsoft Sans Serif"/>
              </a:rPr>
              <a:t>embargo, </a:t>
            </a:r>
            <a:r>
              <a:rPr sz="700" spc="10" dirty="0">
                <a:latin typeface="Microsoft Sans Serif"/>
                <a:cs typeface="Microsoft Sans Serif"/>
              </a:rPr>
              <a:t>la </a:t>
            </a:r>
            <a:r>
              <a:rPr sz="700" spc="15" dirty="0">
                <a:latin typeface="Microsoft Sans Serif"/>
                <a:cs typeface="Microsoft Sans Serif"/>
              </a:rPr>
              <a:t>energización </a:t>
            </a:r>
            <a:r>
              <a:rPr sz="700" spc="20" dirty="0">
                <a:latin typeface="Microsoft Sans Serif"/>
                <a:cs typeface="Microsoft Sans Serif"/>
              </a:rPr>
              <a:t>de </a:t>
            </a:r>
            <a:r>
              <a:rPr sz="700" spc="40" dirty="0">
                <a:latin typeface="Microsoft Sans Serif"/>
                <a:cs typeface="Microsoft Sans Serif"/>
              </a:rPr>
              <a:t>un </a:t>
            </a:r>
            <a:r>
              <a:rPr sz="700" spc="45" dirty="0">
                <a:latin typeface="Microsoft Sans Serif"/>
                <a:cs typeface="Microsoft Sans Serif"/>
              </a:rPr>
              <a:t> </a:t>
            </a:r>
            <a:r>
              <a:rPr sz="700" spc="35" dirty="0">
                <a:latin typeface="Microsoft Sans Serif"/>
                <a:cs typeface="Microsoft Sans Serif"/>
              </a:rPr>
              <a:t>transformador </a:t>
            </a:r>
            <a:r>
              <a:rPr sz="700" spc="30" dirty="0">
                <a:latin typeface="Microsoft Sans Serif"/>
                <a:cs typeface="Microsoft Sans Serif"/>
              </a:rPr>
              <a:t>fuera </a:t>
            </a:r>
            <a:r>
              <a:rPr sz="700" spc="20" dirty="0">
                <a:latin typeface="Microsoft Sans Serif"/>
                <a:cs typeface="Microsoft Sans Serif"/>
              </a:rPr>
              <a:t>de </a:t>
            </a:r>
            <a:r>
              <a:rPr sz="700" spc="15" dirty="0">
                <a:latin typeface="Microsoft Sans Serif"/>
                <a:cs typeface="Microsoft Sans Serif"/>
              </a:rPr>
              <a:t>zona </a:t>
            </a:r>
            <a:r>
              <a:rPr sz="700" spc="25" dirty="0">
                <a:latin typeface="Microsoft Sans Serif"/>
                <a:cs typeface="Microsoft Sans Serif"/>
              </a:rPr>
              <a:t>puede </a:t>
            </a:r>
            <a:r>
              <a:rPr sz="700" spc="10" dirty="0">
                <a:latin typeface="Microsoft Sans Serif"/>
                <a:cs typeface="Microsoft Sans Serif"/>
              </a:rPr>
              <a:t>causar </a:t>
            </a:r>
            <a:r>
              <a:rPr sz="700" spc="25" dirty="0">
                <a:latin typeface="Microsoft Sans Serif"/>
                <a:cs typeface="Microsoft Sans Serif"/>
              </a:rPr>
              <a:t>problemas </a:t>
            </a:r>
            <a:r>
              <a:rPr sz="700" spc="10" dirty="0">
                <a:latin typeface="Microsoft Sans Serif"/>
                <a:cs typeface="Microsoft Sans Serif"/>
              </a:rPr>
              <a:t>al </a:t>
            </a:r>
            <a:r>
              <a:rPr sz="700" spc="20" dirty="0">
                <a:latin typeface="Microsoft Sans Serif"/>
                <a:cs typeface="Microsoft Sans Serif"/>
              </a:rPr>
              <a:t>diferencial del </a:t>
            </a:r>
            <a:r>
              <a:rPr sz="700" spc="25" dirty="0">
                <a:latin typeface="Microsoft Sans Serif"/>
                <a:cs typeface="Microsoft Sans Serif"/>
              </a:rPr>
              <a:t> generador,</a:t>
            </a:r>
            <a:r>
              <a:rPr sz="700" spc="-5" dirty="0">
                <a:latin typeface="Microsoft Sans Serif"/>
                <a:cs typeface="Microsoft Sans Serif"/>
              </a:rPr>
              <a:t> </a:t>
            </a:r>
            <a:r>
              <a:rPr sz="700" spc="30" dirty="0">
                <a:latin typeface="Microsoft Sans Serif"/>
                <a:cs typeface="Microsoft Sans Serif"/>
              </a:rPr>
              <a:t>como</a:t>
            </a:r>
            <a:r>
              <a:rPr sz="700" spc="-10" dirty="0">
                <a:latin typeface="Microsoft Sans Serif"/>
                <a:cs typeface="Microsoft Sans Serif"/>
              </a:rPr>
              <a:t> </a:t>
            </a:r>
            <a:r>
              <a:rPr sz="700" spc="-5" dirty="0">
                <a:latin typeface="Microsoft Sans Serif"/>
                <a:cs typeface="Microsoft Sans Serif"/>
              </a:rPr>
              <a:t>se </a:t>
            </a:r>
            <a:r>
              <a:rPr sz="700" spc="15" dirty="0">
                <a:latin typeface="Microsoft Sans Serif"/>
                <a:cs typeface="Microsoft Sans Serif"/>
              </a:rPr>
              <a:t>describe</a:t>
            </a:r>
            <a:r>
              <a:rPr sz="700" spc="-5" dirty="0">
                <a:latin typeface="Microsoft Sans Serif"/>
                <a:cs typeface="Microsoft Sans Serif"/>
              </a:rPr>
              <a:t> </a:t>
            </a:r>
            <a:r>
              <a:rPr sz="700" spc="20" dirty="0">
                <a:latin typeface="Microsoft Sans Serif"/>
                <a:cs typeface="Microsoft Sans Serif"/>
              </a:rPr>
              <a:t>más</a:t>
            </a:r>
            <a:r>
              <a:rPr sz="700" spc="-5" dirty="0">
                <a:latin typeface="Microsoft Sans Serif"/>
                <a:cs typeface="Microsoft Sans Serif"/>
              </a:rPr>
              <a:t> </a:t>
            </a:r>
            <a:r>
              <a:rPr sz="700" spc="15" dirty="0">
                <a:latin typeface="Microsoft Sans Serif"/>
                <a:cs typeface="Microsoft Sans Serif"/>
              </a:rPr>
              <a:t>adelante.</a:t>
            </a:r>
            <a:endParaRPr sz="700">
              <a:latin typeface="Microsoft Sans Serif"/>
              <a:cs typeface="Microsoft Sans Serif"/>
            </a:endParaRPr>
          </a:p>
          <a:p>
            <a:pPr marL="167640">
              <a:lnSpc>
                <a:spcPct val="100000"/>
              </a:lnSpc>
              <a:spcBef>
                <a:spcPts val="310"/>
              </a:spcBef>
            </a:pPr>
            <a:r>
              <a:rPr sz="650" spc="20" dirty="0">
                <a:latin typeface="Microsoft Sans Serif"/>
                <a:cs typeface="Microsoft Sans Serif"/>
              </a:rPr>
              <a:t>Un</a:t>
            </a:r>
            <a:r>
              <a:rPr sz="650" spc="-5" dirty="0">
                <a:latin typeface="Microsoft Sans Serif"/>
                <a:cs typeface="Microsoft Sans Serif"/>
              </a:rPr>
              <a:t> </a:t>
            </a:r>
            <a:r>
              <a:rPr sz="650" spc="25" dirty="0">
                <a:latin typeface="Microsoft Sans Serif"/>
                <a:cs typeface="Microsoft Sans Serif"/>
              </a:rPr>
              <a:t>elemento</a:t>
            </a:r>
            <a:r>
              <a:rPr sz="650" dirty="0">
                <a:latin typeface="Microsoft Sans Serif"/>
                <a:cs typeface="Microsoft Sans Serif"/>
              </a:rPr>
              <a:t> </a:t>
            </a:r>
            <a:r>
              <a:rPr sz="650" spc="20" dirty="0">
                <a:latin typeface="Microsoft Sans Serif"/>
                <a:cs typeface="Microsoft Sans Serif"/>
              </a:rPr>
              <a:t>diferencial</a:t>
            </a:r>
            <a:r>
              <a:rPr sz="650" dirty="0">
                <a:latin typeface="Microsoft Sans Serif"/>
                <a:cs typeface="Microsoft Sans Serif"/>
              </a:rPr>
              <a:t> </a:t>
            </a:r>
            <a:r>
              <a:rPr sz="650" spc="25" dirty="0">
                <a:latin typeface="Microsoft Sans Serif"/>
                <a:cs typeface="Microsoft Sans Serif"/>
              </a:rPr>
              <a:t>generalmente</a:t>
            </a:r>
            <a:r>
              <a:rPr sz="650" dirty="0">
                <a:latin typeface="Microsoft Sans Serif"/>
                <a:cs typeface="Microsoft Sans Serif"/>
              </a:rPr>
              <a:t> </a:t>
            </a:r>
            <a:r>
              <a:rPr sz="650" spc="30" dirty="0">
                <a:latin typeface="Microsoft Sans Serif"/>
                <a:cs typeface="Microsoft Sans Serif"/>
              </a:rPr>
              <a:t>mide</a:t>
            </a:r>
            <a:r>
              <a:rPr sz="650" dirty="0">
                <a:latin typeface="Microsoft Sans Serif"/>
                <a:cs typeface="Microsoft Sans Serif"/>
              </a:rPr>
              <a:t> </a:t>
            </a:r>
            <a:r>
              <a:rPr sz="650" spc="25" dirty="0">
                <a:latin typeface="Microsoft Sans Serif"/>
                <a:cs typeface="Microsoft Sans Serif"/>
              </a:rPr>
              <a:t>una</a:t>
            </a:r>
            <a:r>
              <a:rPr sz="650" dirty="0">
                <a:latin typeface="Microsoft Sans Serif"/>
                <a:cs typeface="Microsoft Sans Serif"/>
              </a:rPr>
              <a:t> </a:t>
            </a:r>
            <a:r>
              <a:rPr sz="650" spc="25" dirty="0">
                <a:latin typeface="Microsoft Sans Serif"/>
                <a:cs typeface="Microsoft Sans Serif"/>
              </a:rPr>
              <a:t>corriente</a:t>
            </a:r>
            <a:r>
              <a:rPr sz="650" dirty="0">
                <a:latin typeface="Microsoft Sans Serif"/>
                <a:cs typeface="Microsoft Sans Serif"/>
              </a:rPr>
              <a:t> </a:t>
            </a:r>
            <a:r>
              <a:rPr sz="650" spc="20" dirty="0">
                <a:latin typeface="Microsoft Sans Serif"/>
                <a:cs typeface="Microsoft Sans Serif"/>
              </a:rPr>
              <a:t>diferencial</a:t>
            </a:r>
            <a:r>
              <a:rPr sz="650" dirty="0">
                <a:latin typeface="Microsoft Sans Serif"/>
                <a:cs typeface="Microsoft Sans Serif"/>
              </a:rPr>
              <a:t> </a:t>
            </a:r>
            <a:r>
              <a:rPr sz="650" spc="20" dirty="0">
                <a:latin typeface="Microsoft Sans Serif"/>
                <a:cs typeface="Microsoft Sans Serif"/>
              </a:rPr>
              <a:t>de</a:t>
            </a:r>
            <a:r>
              <a:rPr sz="650" dirty="0">
                <a:latin typeface="Microsoft Sans Serif"/>
                <a:cs typeface="Microsoft Sans Serif"/>
              </a:rPr>
              <a:t> </a:t>
            </a:r>
            <a:r>
              <a:rPr sz="650" spc="15" dirty="0">
                <a:latin typeface="Microsoft Sans Serif"/>
                <a:cs typeface="Microsoft Sans Serif"/>
              </a:rPr>
              <a:t>hasta</a:t>
            </a:r>
            <a:endParaRPr sz="650">
              <a:latin typeface="Microsoft Sans Serif"/>
              <a:cs typeface="Microsoft Sans Serif"/>
            </a:endParaRPr>
          </a:p>
          <a:p>
            <a:pPr marL="12700">
              <a:lnSpc>
                <a:spcPct val="100000"/>
              </a:lnSpc>
              <a:spcBef>
                <a:spcPts val="430"/>
              </a:spcBef>
            </a:pPr>
            <a:r>
              <a:rPr sz="650" spc="25" dirty="0">
                <a:latin typeface="Microsoft Sans Serif"/>
                <a:cs typeface="Microsoft Sans Serif"/>
              </a:rPr>
              <a:t>aproximadamente</a:t>
            </a:r>
            <a:r>
              <a:rPr sz="650" dirty="0">
                <a:latin typeface="Microsoft Sans Serif"/>
                <a:cs typeface="Microsoft Sans Serif"/>
              </a:rPr>
              <a:t> </a:t>
            </a:r>
            <a:r>
              <a:rPr sz="650" spc="10" dirty="0">
                <a:latin typeface="Microsoft Sans Serif"/>
                <a:cs typeface="Microsoft Sans Serif"/>
              </a:rPr>
              <a:t>el</a:t>
            </a:r>
            <a:r>
              <a:rPr sz="650" spc="5" dirty="0">
                <a:latin typeface="Microsoft Sans Serif"/>
                <a:cs typeface="Microsoft Sans Serif"/>
              </a:rPr>
              <a:t> </a:t>
            </a:r>
            <a:r>
              <a:rPr sz="650" spc="10" dirty="0">
                <a:latin typeface="Microsoft Sans Serif"/>
                <a:cs typeface="Microsoft Sans Serif"/>
              </a:rPr>
              <a:t>5</a:t>
            </a:r>
            <a:r>
              <a:rPr sz="650" spc="5" dirty="0">
                <a:latin typeface="Microsoft Sans Serif"/>
                <a:cs typeface="Microsoft Sans Serif"/>
              </a:rPr>
              <a:t> </a:t>
            </a:r>
            <a:r>
              <a:rPr sz="650" spc="40" dirty="0">
                <a:latin typeface="Microsoft Sans Serif"/>
                <a:cs typeface="Microsoft Sans Serif"/>
              </a:rPr>
              <a:t>por</a:t>
            </a:r>
            <a:r>
              <a:rPr sz="650" spc="5" dirty="0">
                <a:latin typeface="Microsoft Sans Serif"/>
                <a:cs typeface="Microsoft Sans Serif"/>
              </a:rPr>
              <a:t> </a:t>
            </a:r>
            <a:r>
              <a:rPr sz="650" spc="20" dirty="0">
                <a:latin typeface="Microsoft Sans Serif"/>
                <a:cs typeface="Microsoft Sans Serif"/>
              </a:rPr>
              <a:t>ciento</a:t>
            </a:r>
            <a:r>
              <a:rPr sz="650" spc="5" dirty="0">
                <a:latin typeface="Microsoft Sans Serif"/>
                <a:cs typeface="Microsoft Sans Serif"/>
              </a:rPr>
              <a:t> </a:t>
            </a:r>
            <a:r>
              <a:rPr sz="650" spc="20" dirty="0">
                <a:latin typeface="Microsoft Sans Serif"/>
                <a:cs typeface="Microsoft Sans Serif"/>
              </a:rPr>
              <a:t>del</a:t>
            </a:r>
            <a:r>
              <a:rPr sz="650" dirty="0">
                <a:latin typeface="Microsoft Sans Serif"/>
                <a:cs typeface="Microsoft Sans Serif"/>
              </a:rPr>
              <a:t> </a:t>
            </a:r>
            <a:r>
              <a:rPr sz="650" spc="30" dirty="0">
                <a:latin typeface="Microsoft Sans Serif"/>
                <a:cs typeface="Microsoft Sans Serif"/>
              </a:rPr>
              <a:t>transformador</a:t>
            </a:r>
            <a:r>
              <a:rPr sz="650" spc="5" dirty="0">
                <a:latin typeface="Microsoft Sans Serif"/>
                <a:cs typeface="Microsoft Sans Serif"/>
              </a:rPr>
              <a:t> </a:t>
            </a:r>
            <a:r>
              <a:rPr sz="650" spc="20" dirty="0">
                <a:latin typeface="Microsoft Sans Serif"/>
                <a:cs typeface="Microsoft Sans Serif"/>
              </a:rPr>
              <a:t>de</a:t>
            </a:r>
            <a:r>
              <a:rPr sz="650" spc="5" dirty="0">
                <a:latin typeface="Microsoft Sans Serif"/>
                <a:cs typeface="Microsoft Sans Serif"/>
              </a:rPr>
              <a:t> </a:t>
            </a:r>
            <a:r>
              <a:rPr sz="650" spc="25" dirty="0">
                <a:latin typeface="Microsoft Sans Serif"/>
                <a:cs typeface="Microsoft Sans Serif"/>
              </a:rPr>
              <a:t>corriente</a:t>
            </a:r>
            <a:r>
              <a:rPr sz="650" spc="5" dirty="0">
                <a:latin typeface="Microsoft Sans Serif"/>
                <a:cs typeface="Microsoft Sans Serif"/>
              </a:rPr>
              <a:t> </a:t>
            </a:r>
            <a:r>
              <a:rPr sz="650" spc="-30" dirty="0">
                <a:latin typeface="Microsoft Sans Serif"/>
                <a:cs typeface="Microsoft Sans Serif"/>
              </a:rPr>
              <a:t>(CT).</a:t>
            </a:r>
            <a:endParaRPr sz="650">
              <a:latin typeface="Microsoft Sans Serif"/>
              <a:cs typeface="Microsoft Sans Serif"/>
            </a:endParaRPr>
          </a:p>
        </p:txBody>
      </p:sp>
      <p:sp>
        <p:nvSpPr>
          <p:cNvPr id="9" name="object 9"/>
          <p:cNvSpPr txBox="1"/>
          <p:nvPr/>
        </p:nvSpPr>
        <p:spPr>
          <a:xfrm>
            <a:off x="1415217" y="7106147"/>
            <a:ext cx="14732021" cy="143629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sz="850" spc="35" dirty="0">
                <a:latin typeface="Microsoft Sans Serif"/>
                <a:cs typeface="Microsoft Sans Serif"/>
              </a:rPr>
              <a:t>corriente</a:t>
            </a:r>
            <a:r>
              <a:rPr sz="850" dirty="0">
                <a:latin typeface="Microsoft Sans Serif"/>
                <a:cs typeface="Microsoft Sans Serif"/>
              </a:rPr>
              <a:t> </a:t>
            </a:r>
            <a:r>
              <a:rPr sz="850" spc="20" dirty="0">
                <a:latin typeface="Microsoft Sans Serif"/>
                <a:cs typeface="Microsoft Sans Serif"/>
              </a:rPr>
              <a:t>secundaria</a:t>
            </a:r>
            <a:r>
              <a:rPr sz="850" spc="5" dirty="0">
                <a:latin typeface="Microsoft Sans Serif"/>
                <a:cs typeface="Microsoft Sans Serif"/>
              </a:rPr>
              <a:t> </a:t>
            </a:r>
            <a:r>
              <a:rPr sz="850" spc="35" dirty="0">
                <a:latin typeface="Microsoft Sans Serif"/>
                <a:cs typeface="Microsoft Sans Serif"/>
              </a:rPr>
              <a:t>nominal,</a:t>
            </a:r>
            <a:r>
              <a:rPr sz="850" spc="5" dirty="0">
                <a:latin typeface="Microsoft Sans Serif"/>
                <a:cs typeface="Microsoft Sans Serif"/>
              </a:rPr>
              <a:t> </a:t>
            </a:r>
            <a:r>
              <a:rPr sz="850" spc="35" dirty="0">
                <a:latin typeface="Microsoft Sans Serif"/>
                <a:cs typeface="Microsoft Sans Serif"/>
              </a:rPr>
              <a:t>que</a:t>
            </a:r>
            <a:r>
              <a:rPr sz="850" dirty="0">
                <a:latin typeface="Microsoft Sans Serif"/>
                <a:cs typeface="Microsoft Sans Serif"/>
              </a:rPr>
              <a:t> </a:t>
            </a:r>
            <a:r>
              <a:rPr sz="850" spc="35" dirty="0">
                <a:latin typeface="Microsoft Sans Serif"/>
                <a:cs typeface="Microsoft Sans Serif"/>
              </a:rPr>
              <a:t>proporciona</a:t>
            </a:r>
            <a:r>
              <a:rPr sz="850" spc="5" dirty="0">
                <a:latin typeface="Microsoft Sans Serif"/>
                <a:cs typeface="Microsoft Sans Serif"/>
              </a:rPr>
              <a:t> </a:t>
            </a:r>
            <a:r>
              <a:rPr sz="850" spc="35" dirty="0">
                <a:latin typeface="Microsoft Sans Serif"/>
                <a:cs typeface="Microsoft Sans Serif"/>
              </a:rPr>
              <a:t>una</a:t>
            </a:r>
            <a:r>
              <a:rPr sz="850" spc="5" dirty="0">
                <a:latin typeface="Microsoft Sans Serif"/>
                <a:cs typeface="Microsoft Sans Serif"/>
              </a:rPr>
              <a:t> </a:t>
            </a:r>
            <a:r>
              <a:rPr sz="850" spc="20" dirty="0">
                <a:latin typeface="Microsoft Sans Serif"/>
                <a:cs typeface="Microsoft Sans Serif"/>
              </a:rPr>
              <a:t>detección</a:t>
            </a:r>
            <a:r>
              <a:rPr sz="850" spc="5" dirty="0">
                <a:latin typeface="Microsoft Sans Serif"/>
                <a:cs typeface="Microsoft Sans Serif"/>
              </a:rPr>
              <a:t> </a:t>
            </a:r>
            <a:r>
              <a:rPr sz="850" spc="15" dirty="0">
                <a:latin typeface="Microsoft Sans Serif"/>
                <a:cs typeface="Microsoft Sans Serif"/>
              </a:rPr>
              <a:t>sensible</a:t>
            </a:r>
            <a:r>
              <a:rPr sz="850" dirty="0">
                <a:latin typeface="Microsoft Sans Serif"/>
                <a:cs typeface="Microsoft Sans Serif"/>
              </a:rPr>
              <a:t> </a:t>
            </a:r>
            <a:r>
              <a:rPr sz="850" spc="25" dirty="0">
                <a:latin typeface="Microsoft Sans Serif"/>
                <a:cs typeface="Microsoft Sans Serif"/>
              </a:rPr>
              <a:t>de</a:t>
            </a:r>
            <a:r>
              <a:rPr sz="850" spc="5" dirty="0">
                <a:latin typeface="Microsoft Sans Serif"/>
                <a:cs typeface="Microsoft Sans Serif"/>
              </a:rPr>
              <a:t> </a:t>
            </a:r>
            <a:r>
              <a:rPr sz="850" spc="30" dirty="0">
                <a:latin typeface="Microsoft Sans Serif"/>
                <a:cs typeface="Microsoft Sans Serif"/>
              </a:rPr>
              <a:t>seguridad</a:t>
            </a:r>
            <a:r>
              <a:rPr sz="850" spc="5" dirty="0">
                <a:latin typeface="Microsoft Sans Serif"/>
                <a:cs typeface="Microsoft Sans Serif"/>
              </a:rPr>
              <a:t> </a:t>
            </a:r>
            <a:r>
              <a:rPr sz="850" spc="30" dirty="0">
                <a:latin typeface="Microsoft Sans Serif"/>
                <a:cs typeface="Microsoft Sans Serif"/>
              </a:rPr>
              <a:t>para</a:t>
            </a:r>
            <a:r>
              <a:rPr sz="850" dirty="0">
                <a:latin typeface="Microsoft Sans Serif"/>
                <a:cs typeface="Microsoft Sans Serif"/>
              </a:rPr>
              <a:t> </a:t>
            </a:r>
            <a:r>
              <a:rPr sz="850" spc="10" dirty="0">
                <a:latin typeface="Microsoft Sans Serif"/>
                <a:cs typeface="Microsoft Sans Serif"/>
              </a:rPr>
              <a:t>la</a:t>
            </a:r>
            <a:r>
              <a:rPr sz="850" spc="5" dirty="0">
                <a:latin typeface="Microsoft Sans Serif"/>
                <a:cs typeface="Microsoft Sans Serif"/>
              </a:rPr>
              <a:t> </a:t>
            </a:r>
            <a:r>
              <a:rPr sz="850" spc="25" dirty="0">
                <a:latin typeface="Microsoft Sans Serif"/>
                <a:cs typeface="Microsoft Sans Serif"/>
              </a:rPr>
              <a:t>saturación</a:t>
            </a:r>
            <a:r>
              <a:rPr sz="850" spc="5" dirty="0">
                <a:latin typeface="Microsoft Sans Serif"/>
                <a:cs typeface="Microsoft Sans Serif"/>
              </a:rPr>
              <a:t> </a:t>
            </a:r>
            <a:r>
              <a:rPr sz="850" spc="25" dirty="0">
                <a:latin typeface="Microsoft Sans Serif"/>
                <a:cs typeface="Microsoft Sans Serif"/>
              </a:rPr>
              <a:t>de</a:t>
            </a:r>
            <a:r>
              <a:rPr sz="850" dirty="0">
                <a:latin typeface="Microsoft Sans Serif"/>
                <a:cs typeface="Microsoft Sans Serif"/>
              </a:rPr>
              <a:t> </a:t>
            </a:r>
            <a:r>
              <a:rPr sz="850" spc="-65" dirty="0">
                <a:latin typeface="Microsoft Sans Serif"/>
                <a:cs typeface="Microsoft Sans Serif"/>
              </a:rPr>
              <a:t>TC</a:t>
            </a:r>
            <a:r>
              <a:rPr sz="850" spc="5" dirty="0">
                <a:latin typeface="Microsoft Sans Serif"/>
                <a:cs typeface="Microsoft Sans Serif"/>
              </a:rPr>
              <a:t> </a:t>
            </a:r>
            <a:r>
              <a:rPr sz="850" spc="45" dirty="0">
                <a:latin typeface="Microsoft Sans Serif"/>
                <a:cs typeface="Microsoft Sans Serif"/>
              </a:rPr>
              <a:t>no</a:t>
            </a:r>
            <a:r>
              <a:rPr sz="850" spc="5" dirty="0">
                <a:latin typeface="Microsoft Sans Serif"/>
                <a:cs typeface="Microsoft Sans Serif"/>
              </a:rPr>
              <a:t> </a:t>
            </a:r>
            <a:r>
              <a:rPr sz="850" spc="20" dirty="0">
                <a:latin typeface="Microsoft Sans Serif"/>
                <a:cs typeface="Microsoft Sans Serif"/>
              </a:rPr>
              <a:t>coincidentes.</a:t>
            </a:r>
            <a:endParaRPr sz="850">
              <a:latin typeface="Microsoft Sans Serif"/>
              <a:cs typeface="Microsoft Sans Serif"/>
            </a:endParaRPr>
          </a:p>
        </p:txBody>
      </p:sp>
      <p:sp>
        <p:nvSpPr>
          <p:cNvPr id="10" name="object 10"/>
          <p:cNvSpPr txBox="1"/>
          <p:nvPr/>
        </p:nvSpPr>
        <p:spPr>
          <a:xfrm>
            <a:off x="1415216" y="7218284"/>
            <a:ext cx="7315613" cy="658514"/>
          </a:xfrm>
          <a:prstGeom prst="rect">
            <a:avLst/>
          </a:prstGeom>
        </p:spPr>
        <p:txBody>
          <a:bodyPr vert="horz" wrap="square" lIns="0" tIns="52705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415"/>
              </a:spcBef>
            </a:pPr>
            <a:r>
              <a:rPr sz="850" spc="25" dirty="0">
                <a:latin typeface="Microsoft Sans Serif"/>
                <a:cs typeface="Microsoft Sans Serif"/>
              </a:rPr>
              <a:t>Otras</a:t>
            </a:r>
            <a:r>
              <a:rPr sz="850" spc="-5" dirty="0">
                <a:latin typeface="Microsoft Sans Serif"/>
                <a:cs typeface="Microsoft Sans Serif"/>
              </a:rPr>
              <a:t> </a:t>
            </a:r>
            <a:r>
              <a:rPr sz="850" spc="15" dirty="0">
                <a:latin typeface="Microsoft Sans Serif"/>
                <a:cs typeface="Microsoft Sans Serif"/>
              </a:rPr>
              <a:t>fallas</a:t>
            </a:r>
            <a:r>
              <a:rPr sz="850" dirty="0">
                <a:latin typeface="Microsoft Sans Serif"/>
                <a:cs typeface="Microsoft Sans Serif"/>
              </a:rPr>
              <a:t> </a:t>
            </a:r>
            <a:r>
              <a:rPr sz="850" spc="25" dirty="0">
                <a:latin typeface="Microsoft Sans Serif"/>
                <a:cs typeface="Microsoft Sans Serif"/>
              </a:rPr>
              <a:t>de</a:t>
            </a:r>
            <a:r>
              <a:rPr sz="850" spc="-5" dirty="0">
                <a:latin typeface="Microsoft Sans Serif"/>
                <a:cs typeface="Microsoft Sans Serif"/>
              </a:rPr>
              <a:t> </a:t>
            </a:r>
            <a:r>
              <a:rPr sz="850" spc="10" dirty="0">
                <a:latin typeface="Microsoft Sans Serif"/>
                <a:cs typeface="Microsoft Sans Serif"/>
              </a:rPr>
              <a:t>fase</a:t>
            </a:r>
            <a:r>
              <a:rPr sz="850" dirty="0">
                <a:latin typeface="Microsoft Sans Serif"/>
                <a:cs typeface="Microsoft Sans Serif"/>
              </a:rPr>
              <a:t> </a:t>
            </a:r>
            <a:r>
              <a:rPr sz="850" spc="25" dirty="0">
                <a:latin typeface="Microsoft Sans Serif"/>
                <a:cs typeface="Microsoft Sans Serif"/>
              </a:rPr>
              <a:t>internas.</a:t>
            </a:r>
            <a:r>
              <a:rPr sz="850" dirty="0">
                <a:latin typeface="Microsoft Sans Serif"/>
                <a:cs typeface="Microsoft Sans Serif"/>
              </a:rPr>
              <a:t> </a:t>
            </a:r>
            <a:r>
              <a:rPr sz="850" spc="-10" dirty="0">
                <a:latin typeface="Microsoft Sans Serif"/>
                <a:cs typeface="Microsoft Sans Serif"/>
              </a:rPr>
              <a:t>Así,</a:t>
            </a:r>
            <a:r>
              <a:rPr sz="850" spc="-5" dirty="0">
                <a:latin typeface="Microsoft Sans Serif"/>
                <a:cs typeface="Microsoft Sans Serif"/>
              </a:rPr>
              <a:t> </a:t>
            </a:r>
            <a:r>
              <a:rPr sz="850" spc="10" dirty="0">
                <a:latin typeface="Microsoft Sans Serif"/>
                <a:cs typeface="Microsoft Sans Serif"/>
              </a:rPr>
              <a:t>al</a:t>
            </a:r>
            <a:r>
              <a:rPr sz="850" dirty="0">
                <a:latin typeface="Microsoft Sans Serif"/>
                <a:cs typeface="Microsoft Sans Serif"/>
              </a:rPr>
              <a:t> </a:t>
            </a:r>
            <a:r>
              <a:rPr sz="850" spc="20" dirty="0">
                <a:latin typeface="Microsoft Sans Serif"/>
                <a:cs typeface="Microsoft Sans Serif"/>
              </a:rPr>
              <a:t>aplicar</a:t>
            </a:r>
            <a:r>
              <a:rPr sz="850" dirty="0">
                <a:latin typeface="Microsoft Sans Serif"/>
                <a:cs typeface="Microsoft Sans Serif"/>
              </a:rPr>
              <a:t> </a:t>
            </a:r>
            <a:r>
              <a:rPr sz="850" spc="25" dirty="0">
                <a:latin typeface="Microsoft Sans Serif"/>
                <a:cs typeface="Microsoft Sans Serif"/>
              </a:rPr>
              <a:t>diferencial</a:t>
            </a:r>
            <a:endParaRPr sz="850">
              <a:latin typeface="Microsoft Sans Serif"/>
              <a:cs typeface="Microsoft Sans Serif"/>
            </a:endParaRPr>
          </a:p>
          <a:p>
            <a:pPr marL="12700" marR="5080">
              <a:lnSpc>
                <a:spcPts val="1200"/>
              </a:lnSpc>
              <a:spcBef>
                <a:spcPts val="70"/>
              </a:spcBef>
            </a:pPr>
            <a:r>
              <a:rPr sz="750" spc="5" dirty="0">
                <a:latin typeface="Microsoft Sans Serif"/>
                <a:cs typeface="Microsoft Sans Serif"/>
              </a:rPr>
              <a:t>Para</a:t>
            </a:r>
            <a:r>
              <a:rPr sz="750" dirty="0">
                <a:latin typeface="Microsoft Sans Serif"/>
                <a:cs typeface="Microsoft Sans Serif"/>
              </a:rPr>
              <a:t> </a:t>
            </a:r>
            <a:r>
              <a:rPr sz="750" spc="35" dirty="0">
                <a:latin typeface="Microsoft Sans Serif"/>
                <a:cs typeface="Microsoft Sans Serif"/>
              </a:rPr>
              <a:t>proteger</a:t>
            </a:r>
            <a:r>
              <a:rPr sz="750" spc="5" dirty="0">
                <a:latin typeface="Microsoft Sans Serif"/>
                <a:cs typeface="Microsoft Sans Serif"/>
              </a:rPr>
              <a:t> </a:t>
            </a:r>
            <a:r>
              <a:rPr sz="750" spc="45" dirty="0">
                <a:latin typeface="Microsoft Sans Serif"/>
                <a:cs typeface="Microsoft Sans Serif"/>
              </a:rPr>
              <a:t>un</a:t>
            </a:r>
            <a:r>
              <a:rPr sz="750" dirty="0">
                <a:latin typeface="Microsoft Sans Serif"/>
                <a:cs typeface="Microsoft Sans Serif"/>
              </a:rPr>
              <a:t> </a:t>
            </a:r>
            <a:r>
              <a:rPr sz="750" spc="25" dirty="0">
                <a:latin typeface="Microsoft Sans Serif"/>
                <a:cs typeface="Microsoft Sans Serif"/>
              </a:rPr>
              <a:t>generador,</a:t>
            </a:r>
            <a:r>
              <a:rPr sz="750" spc="5" dirty="0">
                <a:latin typeface="Microsoft Sans Serif"/>
                <a:cs typeface="Microsoft Sans Serif"/>
              </a:rPr>
              <a:t> </a:t>
            </a:r>
            <a:r>
              <a:rPr sz="750" spc="10" dirty="0">
                <a:latin typeface="Microsoft Sans Serif"/>
                <a:cs typeface="Microsoft Sans Serif"/>
              </a:rPr>
              <a:t>el</a:t>
            </a:r>
            <a:r>
              <a:rPr sz="750" dirty="0">
                <a:latin typeface="Microsoft Sans Serif"/>
                <a:cs typeface="Microsoft Sans Serif"/>
              </a:rPr>
              <a:t> </a:t>
            </a:r>
            <a:r>
              <a:rPr sz="750" spc="25" dirty="0">
                <a:latin typeface="Microsoft Sans Serif"/>
                <a:cs typeface="Microsoft Sans Serif"/>
              </a:rPr>
              <a:t>objetivo</a:t>
            </a:r>
            <a:r>
              <a:rPr sz="750" spc="5" dirty="0">
                <a:latin typeface="Microsoft Sans Serif"/>
                <a:cs typeface="Microsoft Sans Serif"/>
              </a:rPr>
              <a:t> </a:t>
            </a:r>
            <a:r>
              <a:rPr sz="750" spc="25" dirty="0">
                <a:latin typeface="Microsoft Sans Serif"/>
                <a:cs typeface="Microsoft Sans Serif"/>
              </a:rPr>
              <a:t>principal</a:t>
            </a:r>
            <a:r>
              <a:rPr sz="750" dirty="0">
                <a:latin typeface="Microsoft Sans Serif"/>
                <a:cs typeface="Microsoft Sans Serif"/>
              </a:rPr>
              <a:t> </a:t>
            </a:r>
            <a:r>
              <a:rPr sz="750" spc="-5" dirty="0">
                <a:latin typeface="Microsoft Sans Serif"/>
                <a:cs typeface="Microsoft Sans Serif"/>
              </a:rPr>
              <a:t>es</a:t>
            </a:r>
            <a:r>
              <a:rPr sz="750" spc="5" dirty="0">
                <a:latin typeface="Microsoft Sans Serif"/>
                <a:cs typeface="Microsoft Sans Serif"/>
              </a:rPr>
              <a:t> </a:t>
            </a:r>
            <a:r>
              <a:rPr sz="750" spc="25" dirty="0">
                <a:latin typeface="Microsoft Sans Serif"/>
                <a:cs typeface="Microsoft Sans Serif"/>
              </a:rPr>
              <a:t>asegurar</a:t>
            </a:r>
            <a:r>
              <a:rPr sz="750" dirty="0">
                <a:latin typeface="Microsoft Sans Serif"/>
                <a:cs typeface="Microsoft Sans Serif"/>
              </a:rPr>
              <a:t> </a:t>
            </a:r>
            <a:r>
              <a:rPr sz="750" spc="30" dirty="0">
                <a:latin typeface="Microsoft Sans Serif"/>
                <a:cs typeface="Microsoft Sans Serif"/>
              </a:rPr>
              <a:t>que</a:t>
            </a:r>
            <a:r>
              <a:rPr sz="750" spc="5" dirty="0">
                <a:latin typeface="Microsoft Sans Serif"/>
                <a:cs typeface="Microsoft Sans Serif"/>
              </a:rPr>
              <a:t> </a:t>
            </a:r>
            <a:r>
              <a:rPr sz="750" spc="30" dirty="0">
                <a:latin typeface="Microsoft Sans Serif"/>
                <a:cs typeface="Microsoft Sans Serif"/>
              </a:rPr>
              <a:t>una </a:t>
            </a:r>
            <a:r>
              <a:rPr sz="750" spc="-185" dirty="0">
                <a:latin typeface="Microsoft Sans Serif"/>
                <a:cs typeface="Microsoft Sans Serif"/>
              </a:rPr>
              <a:t> </a:t>
            </a:r>
            <a:r>
              <a:rPr sz="750" spc="20" dirty="0">
                <a:latin typeface="Microsoft Sans Serif"/>
                <a:cs typeface="Microsoft Sans Serif"/>
              </a:rPr>
              <a:t>falla</a:t>
            </a:r>
            <a:r>
              <a:rPr sz="750" spc="-5" dirty="0">
                <a:latin typeface="Microsoft Sans Serif"/>
                <a:cs typeface="Microsoft Sans Serif"/>
              </a:rPr>
              <a:t> </a:t>
            </a:r>
            <a:r>
              <a:rPr sz="750" spc="25" dirty="0">
                <a:latin typeface="Microsoft Sans Serif"/>
                <a:cs typeface="Microsoft Sans Serif"/>
              </a:rPr>
              <a:t>externa</a:t>
            </a:r>
            <a:r>
              <a:rPr sz="750" dirty="0">
                <a:latin typeface="Microsoft Sans Serif"/>
                <a:cs typeface="Microsoft Sans Serif"/>
              </a:rPr>
              <a:t> </a:t>
            </a:r>
            <a:r>
              <a:rPr sz="750" spc="40" dirty="0">
                <a:latin typeface="Microsoft Sans Serif"/>
                <a:cs typeface="Microsoft Sans Serif"/>
              </a:rPr>
              <a:t>no</a:t>
            </a:r>
            <a:r>
              <a:rPr sz="750" dirty="0">
                <a:latin typeface="Microsoft Sans Serif"/>
                <a:cs typeface="Microsoft Sans Serif"/>
              </a:rPr>
              <a:t> </a:t>
            </a:r>
            <a:r>
              <a:rPr sz="750" spc="20" dirty="0">
                <a:latin typeface="Microsoft Sans Serif"/>
                <a:cs typeface="Microsoft Sans Serif"/>
              </a:rPr>
              <a:t>produzca</a:t>
            </a:r>
            <a:r>
              <a:rPr sz="750" dirty="0">
                <a:latin typeface="Microsoft Sans Serif"/>
                <a:cs typeface="Microsoft Sans Serif"/>
              </a:rPr>
              <a:t> </a:t>
            </a:r>
            <a:r>
              <a:rPr sz="750" spc="45" dirty="0">
                <a:latin typeface="Microsoft Sans Serif"/>
                <a:cs typeface="Microsoft Sans Serif"/>
              </a:rPr>
              <a:t>un</a:t>
            </a:r>
            <a:r>
              <a:rPr sz="750" dirty="0">
                <a:latin typeface="Microsoft Sans Serif"/>
                <a:cs typeface="Microsoft Sans Serif"/>
              </a:rPr>
              <a:t> </a:t>
            </a:r>
            <a:r>
              <a:rPr sz="750" spc="30" dirty="0">
                <a:latin typeface="Microsoft Sans Serif"/>
                <a:cs typeface="Microsoft Sans Serif"/>
              </a:rPr>
              <a:t>mal</a:t>
            </a:r>
            <a:r>
              <a:rPr sz="750" dirty="0">
                <a:latin typeface="Microsoft Sans Serif"/>
                <a:cs typeface="Microsoft Sans Serif"/>
              </a:rPr>
              <a:t> </a:t>
            </a:r>
            <a:r>
              <a:rPr sz="750" spc="30" dirty="0">
                <a:latin typeface="Microsoft Sans Serif"/>
                <a:cs typeface="Microsoft Sans Serif"/>
              </a:rPr>
              <a:t>funcionamiento.</a:t>
            </a:r>
            <a:r>
              <a:rPr sz="750" spc="-5" dirty="0">
                <a:latin typeface="Microsoft Sans Serif"/>
                <a:cs typeface="Microsoft Sans Serif"/>
              </a:rPr>
              <a:t> </a:t>
            </a:r>
            <a:r>
              <a:rPr sz="750" spc="-15" dirty="0">
                <a:latin typeface="Microsoft Sans Serif"/>
                <a:cs typeface="Microsoft Sans Serif"/>
              </a:rPr>
              <a:t>La</a:t>
            </a:r>
            <a:r>
              <a:rPr sz="750" dirty="0">
                <a:latin typeface="Microsoft Sans Serif"/>
                <a:cs typeface="Microsoft Sans Serif"/>
              </a:rPr>
              <a:t> </a:t>
            </a:r>
            <a:r>
              <a:rPr sz="750" spc="30" dirty="0">
                <a:latin typeface="Microsoft Sans Serif"/>
                <a:cs typeface="Microsoft Sans Serif"/>
              </a:rPr>
              <a:t>corriente</a:t>
            </a:r>
            <a:r>
              <a:rPr sz="750" dirty="0">
                <a:latin typeface="Microsoft Sans Serif"/>
                <a:cs typeface="Microsoft Sans Serif"/>
              </a:rPr>
              <a:t> </a:t>
            </a:r>
            <a:r>
              <a:rPr sz="750" spc="25" dirty="0">
                <a:latin typeface="Microsoft Sans Serif"/>
                <a:cs typeface="Microsoft Sans Serif"/>
              </a:rPr>
              <a:t>de</a:t>
            </a:r>
            <a:r>
              <a:rPr sz="750" dirty="0">
                <a:latin typeface="Microsoft Sans Serif"/>
                <a:cs typeface="Microsoft Sans Serif"/>
              </a:rPr>
              <a:t> </a:t>
            </a:r>
            <a:r>
              <a:rPr sz="750" spc="20" dirty="0">
                <a:latin typeface="Microsoft Sans Serif"/>
                <a:cs typeface="Microsoft Sans Serif"/>
              </a:rPr>
              <a:t>falla </a:t>
            </a:r>
            <a:r>
              <a:rPr sz="750" spc="-185" dirty="0">
                <a:latin typeface="Microsoft Sans Serif"/>
                <a:cs typeface="Microsoft Sans Serif"/>
              </a:rPr>
              <a:t> </a:t>
            </a:r>
            <a:r>
              <a:rPr sz="750" spc="30" dirty="0">
                <a:latin typeface="Microsoft Sans Serif"/>
                <a:cs typeface="Microsoft Sans Serif"/>
              </a:rPr>
              <a:t>máxima </a:t>
            </a:r>
            <a:r>
              <a:rPr sz="750" spc="10" dirty="0">
                <a:latin typeface="Microsoft Sans Serif"/>
                <a:cs typeface="Microsoft Sans Serif"/>
              </a:rPr>
              <a:t>está </a:t>
            </a:r>
            <a:r>
              <a:rPr sz="750" spc="20" dirty="0">
                <a:latin typeface="Microsoft Sans Serif"/>
                <a:cs typeface="Microsoft Sans Serif"/>
              </a:rPr>
              <a:t>dictada </a:t>
            </a:r>
            <a:r>
              <a:rPr sz="750" spc="45" dirty="0">
                <a:latin typeface="Microsoft Sans Serif"/>
                <a:cs typeface="Microsoft Sans Serif"/>
              </a:rPr>
              <a:t>por </a:t>
            </a:r>
            <a:r>
              <a:rPr sz="750" spc="10" dirty="0">
                <a:latin typeface="Microsoft Sans Serif"/>
                <a:cs typeface="Microsoft Sans Serif"/>
              </a:rPr>
              <a:t>la </a:t>
            </a:r>
            <a:r>
              <a:rPr sz="750" spc="15" dirty="0">
                <a:latin typeface="Microsoft Sans Serif"/>
                <a:cs typeface="Microsoft Sans Serif"/>
              </a:rPr>
              <a:t>reactancia </a:t>
            </a:r>
            <a:r>
              <a:rPr sz="750" spc="25" dirty="0">
                <a:latin typeface="Microsoft Sans Serif"/>
                <a:cs typeface="Microsoft Sans Serif"/>
              </a:rPr>
              <a:t>subtransitoria, </a:t>
            </a:r>
            <a:r>
              <a:rPr sz="750" spc="30" dirty="0">
                <a:latin typeface="Microsoft Sans Serif"/>
                <a:cs typeface="Microsoft Sans Serif"/>
              </a:rPr>
              <a:t>que típicamente </a:t>
            </a:r>
            <a:r>
              <a:rPr sz="750" spc="-185" dirty="0">
                <a:latin typeface="Microsoft Sans Serif"/>
                <a:cs typeface="Microsoft Sans Serif"/>
              </a:rPr>
              <a:t> </a:t>
            </a:r>
            <a:r>
              <a:rPr sz="750" spc="10" dirty="0">
                <a:latin typeface="Microsoft Sans Serif"/>
                <a:cs typeface="Microsoft Sans Serif"/>
              </a:rPr>
              <a:t>está </a:t>
            </a:r>
            <a:r>
              <a:rPr sz="750" spc="25" dirty="0">
                <a:latin typeface="Microsoft Sans Serif"/>
                <a:cs typeface="Microsoft Sans Serif"/>
              </a:rPr>
              <a:t>en </a:t>
            </a:r>
            <a:r>
              <a:rPr sz="750" spc="10" dirty="0">
                <a:latin typeface="Microsoft Sans Serif"/>
                <a:cs typeface="Microsoft Sans Serif"/>
              </a:rPr>
              <a:t>el </a:t>
            </a:r>
            <a:r>
              <a:rPr sz="750" spc="35" dirty="0">
                <a:latin typeface="Microsoft Sans Serif"/>
                <a:cs typeface="Microsoft Sans Serif"/>
              </a:rPr>
              <a:t>rango </a:t>
            </a:r>
            <a:r>
              <a:rPr sz="750" spc="25" dirty="0">
                <a:latin typeface="Microsoft Sans Serif"/>
                <a:cs typeface="Microsoft Sans Serif"/>
              </a:rPr>
              <a:t>de </a:t>
            </a:r>
            <a:r>
              <a:rPr sz="750" spc="5" dirty="0">
                <a:latin typeface="Microsoft Sans Serif"/>
                <a:cs typeface="Microsoft Sans Serif"/>
              </a:rPr>
              <a:t>0,12 </a:t>
            </a:r>
            <a:r>
              <a:rPr sz="750" dirty="0">
                <a:latin typeface="Microsoft Sans Serif"/>
                <a:cs typeface="Microsoft Sans Serif"/>
              </a:rPr>
              <a:t>a </a:t>
            </a:r>
            <a:r>
              <a:rPr sz="750" spc="5" dirty="0">
                <a:latin typeface="Microsoft Sans Serif"/>
                <a:cs typeface="Microsoft Sans Serif"/>
              </a:rPr>
              <a:t>0,22 </a:t>
            </a:r>
            <a:r>
              <a:rPr sz="750" spc="25" dirty="0">
                <a:latin typeface="Microsoft Sans Serif"/>
                <a:cs typeface="Microsoft Sans Serif"/>
              </a:rPr>
              <a:t>pu. </a:t>
            </a:r>
            <a:r>
              <a:rPr sz="750" dirty="0">
                <a:latin typeface="Microsoft Sans Serif"/>
                <a:cs typeface="Microsoft Sans Serif"/>
              </a:rPr>
              <a:t>Esto </a:t>
            </a:r>
            <a:r>
              <a:rPr sz="750" spc="20" dirty="0">
                <a:latin typeface="Microsoft Sans Serif"/>
                <a:cs typeface="Microsoft Sans Serif"/>
              </a:rPr>
              <a:t>da </a:t>
            </a:r>
            <a:r>
              <a:rPr sz="750" spc="30" dirty="0">
                <a:latin typeface="Microsoft Sans Serif"/>
                <a:cs typeface="Microsoft Sans Serif"/>
              </a:rPr>
              <a:t>como </a:t>
            </a:r>
            <a:r>
              <a:rPr sz="750" spc="25" dirty="0">
                <a:latin typeface="Microsoft Sans Serif"/>
                <a:cs typeface="Microsoft Sans Serif"/>
              </a:rPr>
              <a:t>resultado </a:t>
            </a:r>
            <a:r>
              <a:rPr sz="750" spc="30" dirty="0">
                <a:latin typeface="Microsoft Sans Serif"/>
                <a:cs typeface="Microsoft Sans Serif"/>
              </a:rPr>
              <a:t>una </a:t>
            </a:r>
            <a:r>
              <a:rPr sz="750" spc="35" dirty="0">
                <a:latin typeface="Microsoft Sans Serif"/>
                <a:cs typeface="Microsoft Sans Serif"/>
              </a:rPr>
              <a:t> </a:t>
            </a:r>
            <a:r>
              <a:rPr sz="750" spc="30" dirty="0">
                <a:latin typeface="Microsoft Sans Serif"/>
                <a:cs typeface="Microsoft Sans Serif"/>
              </a:rPr>
              <a:t>corriente</a:t>
            </a:r>
            <a:r>
              <a:rPr sz="750" spc="-5" dirty="0">
                <a:latin typeface="Microsoft Sans Serif"/>
                <a:cs typeface="Microsoft Sans Serif"/>
              </a:rPr>
              <a:t> </a:t>
            </a:r>
            <a:r>
              <a:rPr sz="750" spc="25" dirty="0">
                <a:latin typeface="Microsoft Sans Serif"/>
                <a:cs typeface="Microsoft Sans Serif"/>
              </a:rPr>
              <a:t>de</a:t>
            </a:r>
            <a:r>
              <a:rPr sz="750" spc="-5" dirty="0">
                <a:latin typeface="Microsoft Sans Serif"/>
                <a:cs typeface="Microsoft Sans Serif"/>
              </a:rPr>
              <a:t> </a:t>
            </a:r>
            <a:r>
              <a:rPr sz="750" spc="20" dirty="0">
                <a:latin typeface="Microsoft Sans Serif"/>
                <a:cs typeface="Microsoft Sans Serif"/>
              </a:rPr>
              <a:t>falla</a:t>
            </a:r>
            <a:r>
              <a:rPr sz="750" dirty="0">
                <a:latin typeface="Microsoft Sans Serif"/>
                <a:cs typeface="Microsoft Sans Serif"/>
              </a:rPr>
              <a:t> </a:t>
            </a:r>
            <a:r>
              <a:rPr sz="750" spc="25" dirty="0">
                <a:latin typeface="Microsoft Sans Serif"/>
                <a:cs typeface="Microsoft Sans Serif"/>
              </a:rPr>
              <a:t>en</a:t>
            </a:r>
            <a:r>
              <a:rPr sz="750" spc="-5" dirty="0">
                <a:latin typeface="Microsoft Sans Serif"/>
                <a:cs typeface="Microsoft Sans Serif"/>
              </a:rPr>
              <a:t> </a:t>
            </a:r>
            <a:r>
              <a:rPr sz="750" spc="10" dirty="0">
                <a:latin typeface="Microsoft Sans Serif"/>
                <a:cs typeface="Microsoft Sans Serif"/>
              </a:rPr>
              <a:t>el</a:t>
            </a:r>
            <a:r>
              <a:rPr sz="750" spc="-5" dirty="0">
                <a:latin typeface="Microsoft Sans Serif"/>
                <a:cs typeface="Microsoft Sans Serif"/>
              </a:rPr>
              <a:t> </a:t>
            </a:r>
            <a:r>
              <a:rPr sz="750" spc="35" dirty="0">
                <a:latin typeface="Microsoft Sans Serif"/>
                <a:cs typeface="Microsoft Sans Serif"/>
              </a:rPr>
              <a:t>rango</a:t>
            </a:r>
            <a:r>
              <a:rPr sz="750" dirty="0">
                <a:latin typeface="Microsoft Sans Serif"/>
                <a:cs typeface="Microsoft Sans Serif"/>
              </a:rPr>
              <a:t> </a:t>
            </a:r>
            <a:r>
              <a:rPr sz="750" spc="25" dirty="0">
                <a:latin typeface="Microsoft Sans Serif"/>
                <a:cs typeface="Microsoft Sans Serif"/>
              </a:rPr>
              <a:t>de</a:t>
            </a:r>
            <a:r>
              <a:rPr sz="750" spc="-5" dirty="0">
                <a:latin typeface="Microsoft Sans Serif"/>
                <a:cs typeface="Microsoft Sans Serif"/>
              </a:rPr>
              <a:t> </a:t>
            </a:r>
            <a:r>
              <a:rPr sz="750" spc="10" dirty="0">
                <a:latin typeface="Microsoft Sans Serif"/>
                <a:cs typeface="Microsoft Sans Serif"/>
              </a:rPr>
              <a:t>6</a:t>
            </a:r>
            <a:r>
              <a:rPr sz="750" spc="-5" dirty="0">
                <a:latin typeface="Microsoft Sans Serif"/>
                <a:cs typeface="Microsoft Sans Serif"/>
              </a:rPr>
              <a:t> </a:t>
            </a:r>
            <a:r>
              <a:rPr sz="750" dirty="0">
                <a:latin typeface="Microsoft Sans Serif"/>
                <a:cs typeface="Microsoft Sans Serif"/>
              </a:rPr>
              <a:t>a </a:t>
            </a:r>
            <a:r>
              <a:rPr sz="750" spc="10" dirty="0">
                <a:latin typeface="Microsoft Sans Serif"/>
                <a:cs typeface="Microsoft Sans Serif"/>
              </a:rPr>
              <a:t>8</a:t>
            </a:r>
            <a:r>
              <a:rPr sz="750" spc="-5" dirty="0">
                <a:latin typeface="Microsoft Sans Serif"/>
                <a:cs typeface="Microsoft Sans Serif"/>
              </a:rPr>
              <a:t> </a:t>
            </a:r>
            <a:r>
              <a:rPr sz="750" spc="25" dirty="0">
                <a:latin typeface="Microsoft Sans Serif"/>
                <a:cs typeface="Microsoft Sans Serif"/>
              </a:rPr>
              <a:t>pu.</a:t>
            </a:r>
            <a:r>
              <a:rPr sz="750" dirty="0">
                <a:latin typeface="Microsoft Sans Serif"/>
                <a:cs typeface="Microsoft Sans Serif"/>
              </a:rPr>
              <a:t> </a:t>
            </a:r>
            <a:r>
              <a:rPr sz="750" spc="25" dirty="0">
                <a:latin typeface="Microsoft Sans Serif"/>
                <a:cs typeface="Microsoft Sans Serif"/>
              </a:rPr>
              <a:t>Dimensionar</a:t>
            </a:r>
            <a:r>
              <a:rPr sz="750" spc="-5" dirty="0">
                <a:latin typeface="Microsoft Sans Serif"/>
                <a:cs typeface="Microsoft Sans Serif"/>
              </a:rPr>
              <a:t> </a:t>
            </a:r>
            <a:r>
              <a:rPr sz="750" spc="45" dirty="0">
                <a:latin typeface="Microsoft Sans Serif"/>
                <a:cs typeface="Microsoft Sans Serif"/>
              </a:rPr>
              <a:t>un</a:t>
            </a:r>
            <a:r>
              <a:rPr sz="750" spc="-5" dirty="0">
                <a:latin typeface="Microsoft Sans Serif"/>
                <a:cs typeface="Microsoft Sans Serif"/>
              </a:rPr>
              <a:t> </a:t>
            </a:r>
            <a:r>
              <a:rPr sz="750" spc="-55" dirty="0">
                <a:latin typeface="Microsoft Sans Serif"/>
                <a:cs typeface="Microsoft Sans Serif"/>
              </a:rPr>
              <a:t>TC</a:t>
            </a:r>
            <a:r>
              <a:rPr sz="750" dirty="0">
                <a:latin typeface="Microsoft Sans Serif"/>
                <a:cs typeface="Microsoft Sans Serif"/>
              </a:rPr>
              <a:t> </a:t>
            </a:r>
            <a:r>
              <a:rPr sz="750" spc="25" dirty="0">
                <a:latin typeface="Microsoft Sans Serif"/>
                <a:cs typeface="Microsoft Sans Serif"/>
              </a:rPr>
              <a:t>para</a:t>
            </a:r>
            <a:r>
              <a:rPr sz="750" spc="-5" dirty="0">
                <a:latin typeface="Microsoft Sans Serif"/>
                <a:cs typeface="Microsoft Sans Serif"/>
              </a:rPr>
              <a:t> </a:t>
            </a:r>
            <a:r>
              <a:rPr sz="750" spc="10" dirty="0">
                <a:latin typeface="Microsoft Sans Serif"/>
                <a:cs typeface="Microsoft Sans Serif"/>
              </a:rPr>
              <a:t>este </a:t>
            </a:r>
            <a:r>
              <a:rPr sz="750" spc="-185" dirty="0">
                <a:latin typeface="Microsoft Sans Serif"/>
                <a:cs typeface="Microsoft Sans Serif"/>
              </a:rPr>
              <a:t> </a:t>
            </a:r>
            <a:r>
              <a:rPr sz="750" spc="25" dirty="0">
                <a:latin typeface="Microsoft Sans Serif"/>
                <a:cs typeface="Microsoft Sans Serif"/>
              </a:rPr>
              <a:t>valor</a:t>
            </a:r>
            <a:r>
              <a:rPr sz="750" spc="-5" dirty="0">
                <a:latin typeface="Microsoft Sans Serif"/>
                <a:cs typeface="Microsoft Sans Serif"/>
              </a:rPr>
              <a:t> </a:t>
            </a:r>
            <a:r>
              <a:rPr sz="750" spc="10" dirty="0">
                <a:latin typeface="Microsoft Sans Serif"/>
                <a:cs typeface="Microsoft Sans Serif"/>
              </a:rPr>
              <a:t>suele</a:t>
            </a:r>
            <a:r>
              <a:rPr sz="750" dirty="0">
                <a:latin typeface="Microsoft Sans Serif"/>
                <a:cs typeface="Microsoft Sans Serif"/>
              </a:rPr>
              <a:t> </a:t>
            </a:r>
            <a:r>
              <a:rPr sz="750" spc="15" dirty="0">
                <a:latin typeface="Microsoft Sans Serif"/>
                <a:cs typeface="Microsoft Sans Serif"/>
              </a:rPr>
              <a:t>ser</a:t>
            </a:r>
            <a:r>
              <a:rPr sz="750" dirty="0">
                <a:latin typeface="Microsoft Sans Serif"/>
                <a:cs typeface="Microsoft Sans Serif"/>
              </a:rPr>
              <a:t> </a:t>
            </a:r>
            <a:r>
              <a:rPr sz="750" spc="10" dirty="0">
                <a:latin typeface="Microsoft Sans Serif"/>
                <a:cs typeface="Microsoft Sans Serif"/>
              </a:rPr>
              <a:t>sencillo;</a:t>
            </a:r>
            <a:r>
              <a:rPr sz="750" dirty="0">
                <a:latin typeface="Microsoft Sans Serif"/>
                <a:cs typeface="Microsoft Sans Serif"/>
              </a:rPr>
              <a:t> </a:t>
            </a:r>
            <a:r>
              <a:rPr sz="750" spc="15" dirty="0">
                <a:latin typeface="Microsoft Sans Serif"/>
                <a:cs typeface="Microsoft Sans Serif"/>
              </a:rPr>
              <a:t>sin</a:t>
            </a:r>
            <a:r>
              <a:rPr sz="750" spc="-5" dirty="0">
                <a:latin typeface="Microsoft Sans Serif"/>
                <a:cs typeface="Microsoft Sans Serif"/>
              </a:rPr>
              <a:t> </a:t>
            </a:r>
            <a:r>
              <a:rPr sz="750" spc="30" dirty="0">
                <a:latin typeface="Microsoft Sans Serif"/>
                <a:cs typeface="Microsoft Sans Serif"/>
              </a:rPr>
              <a:t>embargo,</a:t>
            </a:r>
            <a:r>
              <a:rPr sz="750" dirty="0">
                <a:latin typeface="Microsoft Sans Serif"/>
                <a:cs typeface="Microsoft Sans Serif"/>
              </a:rPr>
              <a:t> </a:t>
            </a:r>
            <a:r>
              <a:rPr sz="750" spc="10" dirty="0">
                <a:latin typeface="Microsoft Sans Serif"/>
                <a:cs typeface="Microsoft Sans Serif"/>
              </a:rPr>
              <a:t>la</a:t>
            </a:r>
            <a:r>
              <a:rPr sz="750" dirty="0">
                <a:latin typeface="Microsoft Sans Serif"/>
                <a:cs typeface="Microsoft Sans Serif"/>
              </a:rPr>
              <a:t> </a:t>
            </a:r>
            <a:r>
              <a:rPr sz="750" spc="20" dirty="0">
                <a:latin typeface="Microsoft Sans Serif"/>
                <a:cs typeface="Microsoft Sans Serif"/>
              </a:rPr>
              <a:t>relación</a:t>
            </a:r>
            <a:r>
              <a:rPr sz="750" dirty="0">
                <a:latin typeface="Microsoft Sans Serif"/>
                <a:cs typeface="Microsoft Sans Serif"/>
              </a:rPr>
              <a:t> </a:t>
            </a:r>
            <a:r>
              <a:rPr sz="750" spc="-25" dirty="0">
                <a:latin typeface="Microsoft Sans Serif"/>
                <a:cs typeface="Microsoft Sans Serif"/>
              </a:rPr>
              <a:t>X/R</a:t>
            </a:r>
            <a:r>
              <a:rPr sz="750" dirty="0">
                <a:latin typeface="Microsoft Sans Serif"/>
                <a:cs typeface="Microsoft Sans Serif"/>
              </a:rPr>
              <a:t> </a:t>
            </a:r>
            <a:r>
              <a:rPr sz="750" spc="20" dirty="0">
                <a:latin typeface="Microsoft Sans Serif"/>
                <a:cs typeface="Microsoft Sans Serif"/>
              </a:rPr>
              <a:t>del</a:t>
            </a:r>
            <a:r>
              <a:rPr sz="750" spc="-5" dirty="0">
                <a:latin typeface="Microsoft Sans Serif"/>
                <a:cs typeface="Microsoft Sans Serif"/>
              </a:rPr>
              <a:t> </a:t>
            </a:r>
            <a:r>
              <a:rPr sz="750" spc="15" dirty="0">
                <a:latin typeface="Microsoft Sans Serif"/>
                <a:cs typeface="Microsoft Sans Serif"/>
              </a:rPr>
              <a:t>sistema</a:t>
            </a:r>
            <a:r>
              <a:rPr sz="750" dirty="0">
                <a:latin typeface="Microsoft Sans Serif"/>
                <a:cs typeface="Microsoft Sans Serif"/>
              </a:rPr>
              <a:t> </a:t>
            </a:r>
            <a:r>
              <a:rPr sz="750" spc="25" dirty="0">
                <a:latin typeface="Microsoft Sans Serif"/>
                <a:cs typeface="Microsoft Sans Serif"/>
              </a:rPr>
              <a:t>en</a:t>
            </a:r>
            <a:endParaRPr sz="750">
              <a:latin typeface="Microsoft Sans Serif"/>
              <a:cs typeface="Microsoft Sans Serif"/>
            </a:endParaRPr>
          </a:p>
        </p:txBody>
      </p:sp>
      <p:sp>
        <p:nvSpPr>
          <p:cNvPr id="11" name="object 11"/>
          <p:cNvSpPr txBox="1"/>
          <p:nvPr/>
        </p:nvSpPr>
        <p:spPr>
          <a:xfrm>
            <a:off x="9100216" y="7270544"/>
            <a:ext cx="7404721" cy="26924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sz="600" spc="-5" dirty="0">
                <a:latin typeface="Microsoft Sans Serif"/>
                <a:cs typeface="Microsoft Sans Serif"/>
              </a:rPr>
              <a:t>Los</a:t>
            </a:r>
            <a:r>
              <a:rPr sz="600" dirty="0">
                <a:latin typeface="Microsoft Sans Serif"/>
                <a:cs typeface="Microsoft Sans Serif"/>
              </a:rPr>
              <a:t> </a:t>
            </a:r>
            <a:r>
              <a:rPr sz="600" spc="15" dirty="0">
                <a:latin typeface="Microsoft Sans Serif"/>
                <a:cs typeface="Microsoft Sans Serif"/>
              </a:rPr>
              <a:t>fabricantes</a:t>
            </a:r>
            <a:r>
              <a:rPr sz="600" spc="5" dirty="0">
                <a:latin typeface="Microsoft Sans Serif"/>
                <a:cs typeface="Microsoft Sans Serif"/>
              </a:rPr>
              <a:t> </a:t>
            </a:r>
            <a:r>
              <a:rPr sz="600" spc="25" dirty="0">
                <a:latin typeface="Microsoft Sans Serif"/>
                <a:cs typeface="Microsoft Sans Serif"/>
              </a:rPr>
              <a:t>proporcionan</a:t>
            </a:r>
            <a:r>
              <a:rPr sz="600" dirty="0">
                <a:latin typeface="Microsoft Sans Serif"/>
                <a:cs typeface="Microsoft Sans Serif"/>
              </a:rPr>
              <a:t> </a:t>
            </a:r>
            <a:r>
              <a:rPr sz="600" spc="25" dirty="0">
                <a:latin typeface="Microsoft Sans Serif"/>
                <a:cs typeface="Microsoft Sans Serif"/>
              </a:rPr>
              <a:t>fórmulas</a:t>
            </a:r>
            <a:r>
              <a:rPr sz="600" spc="5" dirty="0">
                <a:latin typeface="Microsoft Sans Serif"/>
                <a:cs typeface="Microsoft Sans Serif"/>
              </a:rPr>
              <a:t> </a:t>
            </a:r>
            <a:r>
              <a:rPr sz="600" spc="20" dirty="0">
                <a:latin typeface="Microsoft Sans Serif"/>
                <a:cs typeface="Microsoft Sans Serif"/>
              </a:rPr>
              <a:t>de</a:t>
            </a:r>
            <a:r>
              <a:rPr sz="600" dirty="0">
                <a:latin typeface="Microsoft Sans Serif"/>
                <a:cs typeface="Microsoft Sans Serif"/>
              </a:rPr>
              <a:t> </a:t>
            </a:r>
            <a:r>
              <a:rPr sz="600" spc="25" dirty="0">
                <a:latin typeface="Microsoft Sans Serif"/>
                <a:cs typeface="Microsoft Sans Serif"/>
              </a:rPr>
              <a:t>sobredimensionamiento</a:t>
            </a:r>
            <a:r>
              <a:rPr sz="600" spc="5" dirty="0">
                <a:latin typeface="Microsoft Sans Serif"/>
                <a:cs typeface="Microsoft Sans Serif"/>
              </a:rPr>
              <a:t> </a:t>
            </a:r>
            <a:r>
              <a:rPr sz="600" spc="20" dirty="0">
                <a:latin typeface="Microsoft Sans Serif"/>
                <a:cs typeface="Microsoft Sans Serif"/>
              </a:rPr>
              <a:t>de</a:t>
            </a:r>
            <a:r>
              <a:rPr sz="600" dirty="0">
                <a:latin typeface="Microsoft Sans Serif"/>
                <a:cs typeface="Microsoft Sans Serif"/>
              </a:rPr>
              <a:t> </a:t>
            </a:r>
            <a:r>
              <a:rPr sz="600" spc="-45" dirty="0">
                <a:latin typeface="Microsoft Sans Serif"/>
                <a:cs typeface="Microsoft Sans Serif"/>
              </a:rPr>
              <a:t>CT</a:t>
            </a:r>
            <a:r>
              <a:rPr sz="600" spc="5" dirty="0">
                <a:latin typeface="Microsoft Sans Serif"/>
                <a:cs typeface="Microsoft Sans Serif"/>
              </a:rPr>
              <a:t> </a:t>
            </a:r>
            <a:r>
              <a:rPr sz="600" spc="25" dirty="0">
                <a:latin typeface="Microsoft Sans Serif"/>
                <a:cs typeface="Microsoft Sans Serif"/>
              </a:rPr>
              <a:t>que</a:t>
            </a:r>
            <a:r>
              <a:rPr sz="600" spc="5" dirty="0">
                <a:latin typeface="Microsoft Sans Serif"/>
                <a:cs typeface="Microsoft Sans Serif"/>
              </a:rPr>
              <a:t> </a:t>
            </a:r>
            <a:r>
              <a:rPr sz="600" spc="15" dirty="0">
                <a:latin typeface="Microsoft Sans Serif"/>
                <a:cs typeface="Microsoft Sans Serif"/>
              </a:rPr>
              <a:t>consideran</a:t>
            </a:r>
            <a:endParaRPr sz="600">
              <a:latin typeface="Microsoft Sans Serif"/>
              <a:cs typeface="Microsoft Sans Serif"/>
            </a:endParaRPr>
          </a:p>
          <a:p>
            <a:pPr marL="12700">
              <a:lnSpc>
                <a:spcPct val="100000"/>
              </a:lnSpc>
              <a:spcBef>
                <a:spcPts val="480"/>
              </a:spcBef>
            </a:pPr>
            <a:r>
              <a:rPr sz="600" spc="10" dirty="0">
                <a:latin typeface="Microsoft Sans Serif"/>
                <a:cs typeface="Microsoft Sans Serif"/>
              </a:rPr>
              <a:t>el</a:t>
            </a:r>
            <a:r>
              <a:rPr sz="600" spc="-5" dirty="0">
                <a:latin typeface="Microsoft Sans Serif"/>
                <a:cs typeface="Microsoft Sans Serif"/>
              </a:rPr>
              <a:t> </a:t>
            </a:r>
            <a:r>
              <a:rPr sz="600" spc="30" dirty="0">
                <a:latin typeface="Microsoft Sans Serif"/>
                <a:cs typeface="Microsoft Sans Serif"/>
              </a:rPr>
              <a:t>comportamiento</a:t>
            </a:r>
            <a:r>
              <a:rPr sz="600" dirty="0">
                <a:latin typeface="Microsoft Sans Serif"/>
                <a:cs typeface="Microsoft Sans Serif"/>
              </a:rPr>
              <a:t> </a:t>
            </a:r>
            <a:r>
              <a:rPr sz="600" spc="15" dirty="0">
                <a:latin typeface="Microsoft Sans Serif"/>
                <a:cs typeface="Microsoft Sans Serif"/>
              </a:rPr>
              <a:t>diferencial</a:t>
            </a:r>
            <a:r>
              <a:rPr sz="600" dirty="0">
                <a:latin typeface="Microsoft Sans Serif"/>
                <a:cs typeface="Microsoft Sans Serif"/>
              </a:rPr>
              <a:t> </a:t>
            </a:r>
            <a:r>
              <a:rPr sz="600" spc="15" dirty="0">
                <a:latin typeface="Microsoft Sans Serif"/>
                <a:cs typeface="Microsoft Sans Serif"/>
              </a:rPr>
              <a:t>del</a:t>
            </a:r>
            <a:r>
              <a:rPr sz="600" dirty="0">
                <a:latin typeface="Microsoft Sans Serif"/>
                <a:cs typeface="Microsoft Sans Serif"/>
              </a:rPr>
              <a:t> </a:t>
            </a:r>
            <a:r>
              <a:rPr sz="600" spc="25" dirty="0">
                <a:latin typeface="Microsoft Sans Serif"/>
                <a:cs typeface="Microsoft Sans Serif"/>
              </a:rPr>
              <a:t>algoritmo.</a:t>
            </a:r>
            <a:endParaRPr sz="600">
              <a:latin typeface="Microsoft Sans Serif"/>
              <a:cs typeface="Microsoft Sans Serif"/>
            </a:endParaRPr>
          </a:p>
        </p:txBody>
      </p:sp>
      <p:sp>
        <p:nvSpPr>
          <p:cNvPr id="12" name="object 12"/>
          <p:cNvSpPr txBox="1"/>
          <p:nvPr/>
        </p:nvSpPr>
        <p:spPr>
          <a:xfrm>
            <a:off x="9100214" y="7683206"/>
            <a:ext cx="7292241" cy="507703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640080">
              <a:lnSpc>
                <a:spcPct val="100000"/>
              </a:lnSpc>
              <a:spcBef>
                <a:spcPts val="100"/>
              </a:spcBef>
            </a:pPr>
            <a:r>
              <a:rPr sz="950" spc="35" dirty="0">
                <a:latin typeface="Microsoft Sans Serif"/>
                <a:cs typeface="Microsoft Sans Serif"/>
              </a:rPr>
              <a:t>II.</a:t>
            </a:r>
            <a:r>
              <a:rPr sz="950" spc="-35" dirty="0">
                <a:latin typeface="Microsoft Sans Serif"/>
                <a:cs typeface="Microsoft Sans Serif"/>
              </a:rPr>
              <a:t> </a:t>
            </a:r>
            <a:r>
              <a:rPr sz="950" spc="-10" dirty="0">
                <a:latin typeface="Microsoft Sans Serif"/>
                <a:cs typeface="Microsoft Sans Serif"/>
              </a:rPr>
              <a:t>t</a:t>
            </a:r>
            <a:r>
              <a:rPr sz="750" spc="-10" dirty="0">
                <a:latin typeface="Microsoft Sans Serif"/>
                <a:cs typeface="Microsoft Sans Serif"/>
              </a:rPr>
              <a:t>TIPOS</a:t>
            </a:r>
            <a:r>
              <a:rPr sz="750" spc="-20" dirty="0">
                <a:latin typeface="Microsoft Sans Serif"/>
                <a:cs typeface="Microsoft Sans Serif"/>
              </a:rPr>
              <a:t> </a:t>
            </a:r>
            <a:r>
              <a:rPr sz="750" spc="-30" dirty="0">
                <a:latin typeface="Microsoft Sans Serif"/>
                <a:cs typeface="Microsoft Sans Serif"/>
              </a:rPr>
              <a:t>DE</a:t>
            </a:r>
            <a:r>
              <a:rPr sz="950" spc="-30" dirty="0">
                <a:latin typeface="Microsoft Sans Serif"/>
                <a:cs typeface="Microsoft Sans Serif"/>
              </a:rPr>
              <a:t>D</a:t>
            </a:r>
            <a:r>
              <a:rPr sz="750" spc="-30" dirty="0">
                <a:latin typeface="Microsoft Sans Serif"/>
                <a:cs typeface="Microsoft Sans Serif"/>
              </a:rPr>
              <a:t>DIFERENCIAL</a:t>
            </a:r>
            <a:r>
              <a:rPr sz="950" spc="-30" dirty="0">
                <a:latin typeface="Microsoft Sans Serif"/>
                <a:cs typeface="Microsoft Sans Serif"/>
              </a:rPr>
              <a:t>S</a:t>
            </a:r>
            <a:r>
              <a:rPr sz="750" spc="-30" dirty="0">
                <a:latin typeface="Microsoft Sans Serif"/>
                <a:cs typeface="Microsoft Sans Serif"/>
              </a:rPr>
              <a:t>QUEMAS</a:t>
            </a:r>
            <a:endParaRPr sz="750">
              <a:latin typeface="Microsoft Sans Serif"/>
              <a:cs typeface="Microsoft Sans Serif"/>
            </a:endParaRPr>
          </a:p>
          <a:p>
            <a:pPr marL="12700" marR="5080" indent="153670">
              <a:lnSpc>
                <a:spcPct val="143600"/>
              </a:lnSpc>
              <a:spcBef>
                <a:spcPts val="265"/>
              </a:spcBef>
            </a:pPr>
            <a:r>
              <a:rPr sz="700" spc="-40" dirty="0">
                <a:latin typeface="Microsoft Sans Serif"/>
                <a:cs typeface="Microsoft Sans Serif"/>
              </a:rPr>
              <a:t>Se </a:t>
            </a:r>
            <a:r>
              <a:rPr sz="700" spc="20" dirty="0">
                <a:latin typeface="Microsoft Sans Serif"/>
                <a:cs typeface="Microsoft Sans Serif"/>
              </a:rPr>
              <a:t>utilizan </a:t>
            </a:r>
            <a:r>
              <a:rPr sz="700" spc="25" dirty="0">
                <a:latin typeface="Microsoft Sans Serif"/>
                <a:cs typeface="Microsoft Sans Serif"/>
              </a:rPr>
              <a:t>tres </a:t>
            </a:r>
            <a:r>
              <a:rPr sz="700" spc="15" dirty="0">
                <a:latin typeface="Microsoft Sans Serif"/>
                <a:cs typeface="Microsoft Sans Serif"/>
              </a:rPr>
              <a:t>esquemas diferenciales </a:t>
            </a:r>
            <a:r>
              <a:rPr sz="700" spc="20" dirty="0">
                <a:latin typeface="Microsoft Sans Serif"/>
                <a:cs typeface="Microsoft Sans Serif"/>
              </a:rPr>
              <a:t>de alta </a:t>
            </a:r>
            <a:r>
              <a:rPr sz="700" spc="15" dirty="0">
                <a:latin typeface="Microsoft Sans Serif"/>
                <a:cs typeface="Microsoft Sans Serif"/>
              </a:rPr>
              <a:t>velocidad </a:t>
            </a:r>
            <a:r>
              <a:rPr sz="700" spc="25" dirty="0">
                <a:latin typeface="Microsoft Sans Serif"/>
                <a:cs typeface="Microsoft Sans Serif"/>
              </a:rPr>
              <a:t>para </a:t>
            </a:r>
            <a:r>
              <a:rPr sz="700" spc="10" dirty="0">
                <a:latin typeface="Microsoft Sans Serif"/>
                <a:cs typeface="Microsoft Sans Serif"/>
              </a:rPr>
              <a:t>la </a:t>
            </a:r>
            <a:r>
              <a:rPr sz="700" spc="15" dirty="0">
                <a:latin typeface="Microsoft Sans Serif"/>
                <a:cs typeface="Microsoft Sans Serif"/>
              </a:rPr>
              <a:t> </a:t>
            </a:r>
            <a:r>
              <a:rPr sz="700" spc="20" dirty="0">
                <a:latin typeface="Microsoft Sans Serif"/>
                <a:cs typeface="Microsoft Sans Serif"/>
              </a:rPr>
              <a:t>detección</a:t>
            </a:r>
            <a:r>
              <a:rPr sz="700" dirty="0">
                <a:latin typeface="Microsoft Sans Serif"/>
                <a:cs typeface="Microsoft Sans Serif"/>
              </a:rPr>
              <a:t> </a:t>
            </a:r>
            <a:r>
              <a:rPr sz="700" spc="20" dirty="0">
                <a:latin typeface="Microsoft Sans Serif"/>
                <a:cs typeface="Microsoft Sans Serif"/>
              </a:rPr>
              <a:t>de</a:t>
            </a:r>
            <a:r>
              <a:rPr sz="700" dirty="0">
                <a:latin typeface="Microsoft Sans Serif"/>
                <a:cs typeface="Microsoft Sans Serif"/>
              </a:rPr>
              <a:t> </a:t>
            </a:r>
            <a:r>
              <a:rPr sz="700" spc="10" dirty="0">
                <a:latin typeface="Microsoft Sans Serif"/>
                <a:cs typeface="Microsoft Sans Serif"/>
              </a:rPr>
              <a:t>fallas</a:t>
            </a:r>
            <a:r>
              <a:rPr sz="700" dirty="0">
                <a:latin typeface="Microsoft Sans Serif"/>
                <a:cs typeface="Microsoft Sans Serif"/>
              </a:rPr>
              <a:t> </a:t>
            </a:r>
            <a:r>
              <a:rPr sz="700" spc="20" dirty="0">
                <a:latin typeface="Microsoft Sans Serif"/>
                <a:cs typeface="Microsoft Sans Serif"/>
              </a:rPr>
              <a:t>de</a:t>
            </a:r>
            <a:r>
              <a:rPr sz="700" dirty="0">
                <a:latin typeface="Microsoft Sans Serif"/>
                <a:cs typeface="Microsoft Sans Serif"/>
              </a:rPr>
              <a:t> </a:t>
            </a:r>
            <a:r>
              <a:rPr sz="700" spc="10" dirty="0">
                <a:latin typeface="Microsoft Sans Serif"/>
                <a:cs typeface="Microsoft Sans Serif"/>
              </a:rPr>
              <a:t>fase</a:t>
            </a:r>
            <a:r>
              <a:rPr sz="700" dirty="0">
                <a:latin typeface="Microsoft Sans Serif"/>
                <a:cs typeface="Microsoft Sans Serif"/>
              </a:rPr>
              <a:t> </a:t>
            </a:r>
            <a:r>
              <a:rPr sz="700" spc="20" dirty="0">
                <a:latin typeface="Microsoft Sans Serif"/>
                <a:cs typeface="Microsoft Sans Serif"/>
              </a:rPr>
              <a:t>del</a:t>
            </a:r>
            <a:r>
              <a:rPr sz="700" dirty="0">
                <a:latin typeface="Microsoft Sans Serif"/>
                <a:cs typeface="Microsoft Sans Serif"/>
              </a:rPr>
              <a:t> </a:t>
            </a:r>
            <a:r>
              <a:rPr sz="700" spc="20" dirty="0">
                <a:latin typeface="Microsoft Sans Serif"/>
                <a:cs typeface="Microsoft Sans Serif"/>
              </a:rPr>
              <a:t>estator:</a:t>
            </a:r>
            <a:r>
              <a:rPr sz="700" dirty="0">
                <a:latin typeface="Microsoft Sans Serif"/>
                <a:cs typeface="Microsoft Sans Serif"/>
              </a:rPr>
              <a:t> </a:t>
            </a:r>
            <a:r>
              <a:rPr sz="700" spc="20" dirty="0">
                <a:latin typeface="Microsoft Sans Serif"/>
                <a:cs typeface="Microsoft Sans Serif"/>
              </a:rPr>
              <a:t>diferencial</a:t>
            </a:r>
            <a:r>
              <a:rPr sz="700" dirty="0">
                <a:latin typeface="Microsoft Sans Serif"/>
                <a:cs typeface="Microsoft Sans Serif"/>
              </a:rPr>
              <a:t> </a:t>
            </a:r>
            <a:r>
              <a:rPr sz="700" spc="25" dirty="0">
                <a:latin typeface="Microsoft Sans Serif"/>
                <a:cs typeface="Microsoft Sans Serif"/>
              </a:rPr>
              <a:t>porcentual,</a:t>
            </a:r>
            <a:r>
              <a:rPr sz="700" dirty="0">
                <a:latin typeface="Microsoft Sans Serif"/>
                <a:cs typeface="Microsoft Sans Serif"/>
              </a:rPr>
              <a:t> </a:t>
            </a:r>
            <a:r>
              <a:rPr sz="700" spc="20" dirty="0">
                <a:latin typeface="Microsoft Sans Serif"/>
                <a:cs typeface="Microsoft Sans Serif"/>
              </a:rPr>
              <a:t>diferencial</a:t>
            </a:r>
            <a:r>
              <a:rPr sz="700" dirty="0">
                <a:latin typeface="Microsoft Sans Serif"/>
                <a:cs typeface="Microsoft Sans Serif"/>
              </a:rPr>
              <a:t> </a:t>
            </a:r>
            <a:r>
              <a:rPr sz="700" spc="20" dirty="0">
                <a:latin typeface="Microsoft Sans Serif"/>
                <a:cs typeface="Microsoft Sans Serif"/>
              </a:rPr>
              <a:t>de </a:t>
            </a:r>
            <a:r>
              <a:rPr sz="700" spc="-170" dirty="0">
                <a:latin typeface="Microsoft Sans Serif"/>
                <a:cs typeface="Microsoft Sans Serif"/>
              </a:rPr>
              <a:t> </a:t>
            </a:r>
            <a:r>
              <a:rPr sz="700" spc="20" dirty="0">
                <a:latin typeface="Microsoft Sans Serif"/>
                <a:cs typeface="Microsoft Sans Serif"/>
              </a:rPr>
              <a:t>alta</a:t>
            </a:r>
            <a:r>
              <a:rPr sz="700" spc="-5" dirty="0">
                <a:latin typeface="Microsoft Sans Serif"/>
                <a:cs typeface="Microsoft Sans Serif"/>
              </a:rPr>
              <a:t> </a:t>
            </a:r>
            <a:r>
              <a:rPr sz="700" spc="20" dirty="0">
                <a:latin typeface="Microsoft Sans Serif"/>
                <a:cs typeface="Microsoft Sans Serif"/>
              </a:rPr>
              <a:t>impedancia</a:t>
            </a:r>
            <a:r>
              <a:rPr sz="700" spc="-5" dirty="0">
                <a:latin typeface="Microsoft Sans Serif"/>
                <a:cs typeface="Microsoft Sans Serif"/>
              </a:rPr>
              <a:t> </a:t>
            </a:r>
            <a:r>
              <a:rPr sz="700" spc="5" dirty="0">
                <a:latin typeface="Microsoft Sans Serif"/>
                <a:cs typeface="Microsoft Sans Serif"/>
              </a:rPr>
              <a:t>y</a:t>
            </a:r>
            <a:r>
              <a:rPr sz="700" dirty="0">
                <a:latin typeface="Microsoft Sans Serif"/>
                <a:cs typeface="Microsoft Sans Serif"/>
              </a:rPr>
              <a:t> </a:t>
            </a:r>
            <a:r>
              <a:rPr sz="700" spc="15" dirty="0">
                <a:latin typeface="Microsoft Sans Serif"/>
                <a:cs typeface="Microsoft Sans Serif"/>
              </a:rPr>
              <a:t>esquemas</a:t>
            </a:r>
            <a:r>
              <a:rPr sz="700" spc="-5" dirty="0">
                <a:latin typeface="Microsoft Sans Serif"/>
                <a:cs typeface="Microsoft Sans Serif"/>
              </a:rPr>
              <a:t> </a:t>
            </a:r>
            <a:r>
              <a:rPr sz="700" spc="20" dirty="0">
                <a:latin typeface="Microsoft Sans Serif"/>
                <a:cs typeface="Microsoft Sans Serif"/>
              </a:rPr>
              <a:t>diferencial</a:t>
            </a:r>
            <a:r>
              <a:rPr sz="700" spc="-5" dirty="0">
                <a:latin typeface="Microsoft Sans Serif"/>
                <a:cs typeface="Microsoft Sans Serif"/>
              </a:rPr>
              <a:t> </a:t>
            </a:r>
            <a:r>
              <a:rPr sz="700" spc="20" dirty="0">
                <a:latin typeface="Microsoft Sans Serif"/>
                <a:cs typeface="Microsoft Sans Serif"/>
              </a:rPr>
              <a:t>de</a:t>
            </a:r>
            <a:r>
              <a:rPr sz="700" dirty="0">
                <a:latin typeface="Microsoft Sans Serif"/>
                <a:cs typeface="Microsoft Sans Serif"/>
              </a:rPr>
              <a:t> </a:t>
            </a:r>
            <a:r>
              <a:rPr sz="700" spc="25" dirty="0">
                <a:latin typeface="Microsoft Sans Serif"/>
                <a:cs typeface="Microsoft Sans Serif"/>
              </a:rPr>
              <a:t>autoequilibrio.</a:t>
            </a:r>
            <a:endParaRPr sz="700">
              <a:latin typeface="Microsoft Sans Serif"/>
              <a:cs typeface="Microsoft Sans Serif"/>
            </a:endParaRPr>
          </a:p>
        </p:txBody>
      </p:sp>
      <p:sp>
        <p:nvSpPr>
          <p:cNvPr id="13" name="object 13"/>
          <p:cNvSpPr txBox="1"/>
          <p:nvPr/>
        </p:nvSpPr>
        <p:spPr>
          <a:xfrm>
            <a:off x="1415277" y="9415126"/>
            <a:ext cx="7416407" cy="143629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 marR="5080">
              <a:lnSpc>
                <a:spcPct val="100000"/>
              </a:lnSpc>
              <a:spcBef>
                <a:spcPts val="100"/>
              </a:spcBef>
            </a:pPr>
            <a:r>
              <a:rPr sz="850" spc="-25" dirty="0">
                <a:latin typeface="Microsoft Sans Serif"/>
                <a:cs typeface="Microsoft Sans Serif"/>
              </a:rPr>
              <a:t>TUTORIAL</a:t>
            </a:r>
            <a:r>
              <a:rPr sz="850" spc="-5" dirty="0">
                <a:latin typeface="Microsoft Sans Serif"/>
                <a:cs typeface="Microsoft Sans Serif"/>
              </a:rPr>
              <a:t> </a:t>
            </a:r>
            <a:r>
              <a:rPr sz="850" spc="-60" dirty="0">
                <a:latin typeface="Microsoft Sans Serif"/>
                <a:cs typeface="Microsoft Sans Serif"/>
              </a:rPr>
              <a:t>SOBRE</a:t>
            </a:r>
            <a:r>
              <a:rPr sz="850" spc="-5" dirty="0">
                <a:latin typeface="Microsoft Sans Serif"/>
                <a:cs typeface="Microsoft Sans Serif"/>
              </a:rPr>
              <a:t> </a:t>
            </a:r>
            <a:r>
              <a:rPr sz="850" spc="-35" dirty="0">
                <a:latin typeface="Microsoft Sans Serif"/>
                <a:cs typeface="Microsoft Sans Serif"/>
              </a:rPr>
              <a:t>PROTECCIÓN</a:t>
            </a:r>
            <a:r>
              <a:rPr sz="850" spc="-5" dirty="0">
                <a:latin typeface="Microsoft Sans Serif"/>
                <a:cs typeface="Microsoft Sans Serif"/>
              </a:rPr>
              <a:t> </a:t>
            </a:r>
            <a:r>
              <a:rPr sz="850" spc="-45" dirty="0">
                <a:latin typeface="Microsoft Sans Serif"/>
                <a:cs typeface="Microsoft Sans Serif"/>
              </a:rPr>
              <a:t>DE</a:t>
            </a:r>
            <a:r>
              <a:rPr sz="850" dirty="0">
                <a:latin typeface="Microsoft Sans Serif"/>
                <a:cs typeface="Microsoft Sans Serif"/>
              </a:rPr>
              <a:t> </a:t>
            </a:r>
            <a:r>
              <a:rPr sz="850" spc="-55" dirty="0">
                <a:latin typeface="Microsoft Sans Serif"/>
                <a:cs typeface="Microsoft Sans Serif"/>
              </a:rPr>
              <a:t>GENERADORES</a:t>
            </a:r>
            <a:r>
              <a:rPr sz="850" spc="-5" dirty="0">
                <a:latin typeface="Microsoft Sans Serif"/>
                <a:cs typeface="Microsoft Sans Serif"/>
              </a:rPr>
              <a:t> </a:t>
            </a:r>
            <a:r>
              <a:rPr sz="850" spc="-30" dirty="0">
                <a:latin typeface="Microsoft Sans Serif"/>
                <a:cs typeface="Microsoft Sans Serif"/>
              </a:rPr>
              <a:t>SÍNCRONOS </a:t>
            </a:r>
            <a:r>
              <a:rPr sz="850" spc="-215" dirty="0">
                <a:latin typeface="Microsoft Sans Serif"/>
                <a:cs typeface="Microsoft Sans Serif"/>
              </a:rPr>
              <a:t> </a:t>
            </a:r>
            <a:r>
              <a:rPr sz="850" spc="-15" dirty="0">
                <a:latin typeface="Microsoft Sans Serif"/>
                <a:cs typeface="Microsoft Sans Serif"/>
              </a:rPr>
              <a:t>PUBLICACIÓN</a:t>
            </a:r>
            <a:r>
              <a:rPr sz="850" spc="-5" dirty="0">
                <a:latin typeface="Microsoft Sans Serif"/>
                <a:cs typeface="Microsoft Sans Serif"/>
              </a:rPr>
              <a:t> </a:t>
            </a:r>
            <a:r>
              <a:rPr sz="850" spc="-55" dirty="0">
                <a:latin typeface="Microsoft Sans Serif"/>
                <a:cs typeface="Microsoft Sans Serif"/>
              </a:rPr>
              <a:t>ESPECIAL</a:t>
            </a:r>
            <a:r>
              <a:rPr sz="850" spc="-5" dirty="0">
                <a:latin typeface="Microsoft Sans Serif"/>
                <a:cs typeface="Microsoft Sans Serif"/>
              </a:rPr>
              <a:t> </a:t>
            </a:r>
            <a:r>
              <a:rPr sz="850" spc="-40" dirty="0">
                <a:latin typeface="Microsoft Sans Serif"/>
                <a:cs typeface="Microsoft Sans Serif"/>
              </a:rPr>
              <a:t>DEL</a:t>
            </a:r>
            <a:r>
              <a:rPr sz="850" spc="-5" dirty="0">
                <a:latin typeface="Microsoft Sans Serif"/>
                <a:cs typeface="Microsoft Sans Serif"/>
              </a:rPr>
              <a:t> </a:t>
            </a:r>
            <a:r>
              <a:rPr sz="850" spc="-60" dirty="0">
                <a:latin typeface="Microsoft Sans Serif"/>
                <a:cs typeface="Microsoft Sans Serif"/>
              </a:rPr>
              <a:t>IEEE</a:t>
            </a:r>
            <a:r>
              <a:rPr sz="850" spc="-5" dirty="0">
                <a:latin typeface="Microsoft Sans Serif"/>
                <a:cs typeface="Microsoft Sans Serif"/>
              </a:rPr>
              <a:t> </a:t>
            </a:r>
            <a:r>
              <a:rPr sz="850" spc="-80" dirty="0">
                <a:latin typeface="Microsoft Sans Serif"/>
                <a:cs typeface="Microsoft Sans Serif"/>
              </a:rPr>
              <a:t>PSRC</a:t>
            </a:r>
            <a:endParaRPr sz="850">
              <a:latin typeface="Microsoft Sans Serif"/>
              <a:cs typeface="Microsoft Sans Serif"/>
            </a:endParaRPr>
          </a:p>
        </p:txBody>
      </p:sp>
      <p:sp>
        <p:nvSpPr>
          <p:cNvPr id="14" name="object 14"/>
          <p:cNvSpPr txBox="1"/>
          <p:nvPr/>
        </p:nvSpPr>
        <p:spPr>
          <a:xfrm>
            <a:off x="13472061" y="9415125"/>
            <a:ext cx="2852914" cy="143629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sz="850" spc="-25" dirty="0">
                <a:latin typeface="Microsoft Sans Serif"/>
                <a:cs typeface="Microsoft Sans Serif"/>
              </a:rPr>
              <a:t>CAPÍTULO</a:t>
            </a:r>
            <a:r>
              <a:rPr sz="850" spc="-20" dirty="0">
                <a:latin typeface="Microsoft Sans Serif"/>
                <a:cs typeface="Microsoft Sans Serif"/>
              </a:rPr>
              <a:t> </a:t>
            </a:r>
            <a:r>
              <a:rPr sz="850" dirty="0">
                <a:latin typeface="Microsoft Sans Serif"/>
                <a:cs typeface="Microsoft Sans Serif"/>
              </a:rPr>
              <a:t>2,</a:t>
            </a:r>
            <a:r>
              <a:rPr sz="850" spc="-15" dirty="0">
                <a:latin typeface="Microsoft Sans Serif"/>
                <a:cs typeface="Microsoft Sans Serif"/>
              </a:rPr>
              <a:t> </a:t>
            </a:r>
            <a:r>
              <a:rPr sz="850" spc="-40" dirty="0">
                <a:latin typeface="Microsoft Sans Serif"/>
                <a:cs typeface="Microsoft Sans Serif"/>
              </a:rPr>
              <a:t>SECCIÓN</a:t>
            </a:r>
            <a:r>
              <a:rPr sz="850" spc="-15" dirty="0">
                <a:latin typeface="Microsoft Sans Serif"/>
                <a:cs typeface="Microsoft Sans Serif"/>
              </a:rPr>
              <a:t> </a:t>
            </a:r>
            <a:r>
              <a:rPr sz="850" spc="10" dirty="0">
                <a:latin typeface="Microsoft Sans Serif"/>
                <a:cs typeface="Microsoft Sans Serif"/>
              </a:rPr>
              <a:t>1</a:t>
            </a:r>
            <a:endParaRPr sz="850">
              <a:latin typeface="Microsoft Sans Serif"/>
              <a:cs typeface="Microsoft Sans Serif"/>
            </a:endParaRPr>
          </a:p>
        </p:txBody>
      </p:sp>
    </p:spTree>
  </p:cSld>
  <p:clrMapOvr>
    <a:masterClrMapping/>
  </p:clrMapOvr>
</p:sld>
</file>

<file path=ppt/slides/slide16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object 2"/>
          <p:cNvPicPr/>
          <p:nvPr/>
        </p:nvPicPr>
        <p:blipFill>
          <a:blip r:embed="rId2" cstate="print"/>
          <a:stretch>
            <a:fillRect/>
          </a:stretch>
        </p:blipFill>
        <p:spPr>
          <a:xfrm>
            <a:off x="4739957" y="6038088"/>
            <a:ext cx="1749462" cy="83820"/>
          </a:xfrm>
          <a:prstGeom prst="rect">
            <a:avLst/>
          </a:prstGeom>
        </p:spPr>
      </p:pic>
      <p:pic>
        <p:nvPicPr>
          <p:cNvPr id="3" name="object 3"/>
          <p:cNvPicPr/>
          <p:nvPr/>
        </p:nvPicPr>
        <p:blipFill>
          <a:blip r:embed="rId3" cstate="print"/>
          <a:stretch>
            <a:fillRect/>
          </a:stretch>
        </p:blipFill>
        <p:spPr>
          <a:xfrm>
            <a:off x="1654775" y="4334256"/>
            <a:ext cx="196265" cy="701040"/>
          </a:xfrm>
          <a:prstGeom prst="rect">
            <a:avLst/>
          </a:prstGeom>
        </p:spPr>
      </p:pic>
      <p:grpSp>
        <p:nvGrpSpPr>
          <p:cNvPr id="4" name="object 4"/>
          <p:cNvGrpSpPr/>
          <p:nvPr/>
        </p:nvGrpSpPr>
        <p:grpSpPr>
          <a:xfrm>
            <a:off x="2131576" y="3694176"/>
            <a:ext cx="6290142" cy="2275840"/>
            <a:chOff x="926591" y="3694176"/>
            <a:chExt cx="2734310" cy="2275840"/>
          </a:xfrm>
        </p:grpSpPr>
        <p:sp>
          <p:nvSpPr>
            <p:cNvPr id="5" name="object 5"/>
            <p:cNvSpPr/>
            <p:nvPr/>
          </p:nvSpPr>
          <p:spPr>
            <a:xfrm>
              <a:off x="931163" y="3694176"/>
              <a:ext cx="2729865" cy="2270760"/>
            </a:xfrm>
            <a:custGeom>
              <a:avLst/>
              <a:gdLst/>
              <a:ahLst/>
              <a:cxnLst/>
              <a:rect l="l" t="t" r="r" b="b"/>
              <a:pathLst>
                <a:path w="2729865" h="2270760">
                  <a:moveTo>
                    <a:pt x="0" y="2270759"/>
                  </a:moveTo>
                  <a:lnTo>
                    <a:pt x="2729484" y="2270759"/>
                  </a:lnTo>
                </a:path>
                <a:path w="2729865" h="2270760">
                  <a:moveTo>
                    <a:pt x="0" y="2270759"/>
                  </a:moveTo>
                  <a:lnTo>
                    <a:pt x="0" y="0"/>
                  </a:lnTo>
                </a:path>
                <a:path w="2729865" h="2270760">
                  <a:moveTo>
                    <a:pt x="227075" y="2043684"/>
                  </a:moveTo>
                  <a:lnTo>
                    <a:pt x="276013" y="2041674"/>
                  </a:lnTo>
                  <a:lnTo>
                    <a:pt x="324728" y="2038699"/>
                  </a:lnTo>
                  <a:lnTo>
                    <a:pt x="373210" y="2034767"/>
                  </a:lnTo>
                  <a:lnTo>
                    <a:pt x="421448" y="2029886"/>
                  </a:lnTo>
                  <a:lnTo>
                    <a:pt x="469433" y="2024065"/>
                  </a:lnTo>
                  <a:lnTo>
                    <a:pt x="517153" y="2017313"/>
                  </a:lnTo>
                  <a:lnTo>
                    <a:pt x="564599" y="2009638"/>
                  </a:lnTo>
                  <a:lnTo>
                    <a:pt x="611759" y="2001048"/>
                  </a:lnTo>
                  <a:lnTo>
                    <a:pt x="658623" y="1991552"/>
                  </a:lnTo>
                  <a:lnTo>
                    <a:pt x="705182" y="1981158"/>
                  </a:lnTo>
                  <a:lnTo>
                    <a:pt x="751423" y="1969876"/>
                  </a:lnTo>
                  <a:lnTo>
                    <a:pt x="797338" y="1957712"/>
                  </a:lnTo>
                  <a:lnTo>
                    <a:pt x="842915" y="1944677"/>
                  </a:lnTo>
                  <a:lnTo>
                    <a:pt x="888144" y="1930778"/>
                  </a:lnTo>
                  <a:lnTo>
                    <a:pt x="933014" y="1916024"/>
                  </a:lnTo>
                  <a:lnTo>
                    <a:pt x="977515" y="1900423"/>
                  </a:lnTo>
                  <a:lnTo>
                    <a:pt x="1021637" y="1883984"/>
                  </a:lnTo>
                  <a:lnTo>
                    <a:pt x="1065369" y="1866715"/>
                  </a:lnTo>
                  <a:lnTo>
                    <a:pt x="1108701" y="1848626"/>
                  </a:lnTo>
                  <a:lnTo>
                    <a:pt x="1151622" y="1829723"/>
                  </a:lnTo>
                  <a:lnTo>
                    <a:pt x="1194121" y="1810017"/>
                  </a:lnTo>
                  <a:lnTo>
                    <a:pt x="1236189" y="1789514"/>
                  </a:lnTo>
                  <a:lnTo>
                    <a:pt x="1277815" y="1768225"/>
                  </a:lnTo>
                  <a:lnTo>
                    <a:pt x="1318988" y="1746157"/>
                  </a:lnTo>
                  <a:lnTo>
                    <a:pt x="1359697" y="1723318"/>
                  </a:lnTo>
                  <a:lnTo>
                    <a:pt x="1399934" y="1699718"/>
                  </a:lnTo>
                  <a:lnTo>
                    <a:pt x="1439686" y="1675365"/>
                  </a:lnTo>
                  <a:lnTo>
                    <a:pt x="1478943" y="1650267"/>
                  </a:lnTo>
                  <a:lnTo>
                    <a:pt x="1517696" y="1624433"/>
                  </a:lnTo>
                  <a:lnTo>
                    <a:pt x="1555933" y="1597871"/>
                  </a:lnTo>
                  <a:lnTo>
                    <a:pt x="1593644" y="1570589"/>
                  </a:lnTo>
                  <a:lnTo>
                    <a:pt x="1630818" y="1542597"/>
                  </a:lnTo>
                  <a:lnTo>
                    <a:pt x="1667446" y="1513903"/>
                  </a:lnTo>
                  <a:lnTo>
                    <a:pt x="1703516" y="1484515"/>
                  </a:lnTo>
                  <a:lnTo>
                    <a:pt x="1739019" y="1454442"/>
                  </a:lnTo>
                  <a:lnTo>
                    <a:pt x="1773944" y="1423691"/>
                  </a:lnTo>
                  <a:lnTo>
                    <a:pt x="1808279" y="1392273"/>
                  </a:lnTo>
                  <a:lnTo>
                    <a:pt x="1842016" y="1360195"/>
                  </a:lnTo>
                  <a:lnTo>
                    <a:pt x="1875143" y="1327465"/>
                  </a:lnTo>
                  <a:lnTo>
                    <a:pt x="1907649" y="1294093"/>
                  </a:lnTo>
                  <a:lnTo>
                    <a:pt x="1939525" y="1260086"/>
                  </a:lnTo>
                  <a:lnTo>
                    <a:pt x="1970761" y="1225454"/>
                  </a:lnTo>
                  <a:lnTo>
                    <a:pt x="2001344" y="1190204"/>
                  </a:lnTo>
                  <a:lnTo>
                    <a:pt x="2031266" y="1154345"/>
                  </a:lnTo>
                  <a:lnTo>
                    <a:pt x="2060515" y="1117886"/>
                  </a:lnTo>
                  <a:lnTo>
                    <a:pt x="2089081" y="1080835"/>
                  </a:lnTo>
                  <a:lnTo>
                    <a:pt x="2116954" y="1043200"/>
                  </a:lnTo>
                  <a:lnTo>
                    <a:pt x="2144123" y="1004991"/>
                  </a:lnTo>
                  <a:lnTo>
                    <a:pt x="2170578" y="966215"/>
                  </a:lnTo>
                  <a:lnTo>
                    <a:pt x="2196308" y="926882"/>
                  </a:lnTo>
                  <a:lnTo>
                    <a:pt x="2221303" y="886999"/>
                  </a:lnTo>
                  <a:lnTo>
                    <a:pt x="2245552" y="846575"/>
                  </a:lnTo>
                  <a:lnTo>
                    <a:pt x="2269045" y="805619"/>
                  </a:lnTo>
                  <a:lnTo>
                    <a:pt x="2291771" y="764138"/>
                  </a:lnTo>
                  <a:lnTo>
                    <a:pt x="2313721" y="722143"/>
                  </a:lnTo>
                  <a:lnTo>
                    <a:pt x="2334883" y="679640"/>
                  </a:lnTo>
                  <a:lnTo>
                    <a:pt x="2355246" y="636639"/>
                  </a:lnTo>
                  <a:lnTo>
                    <a:pt x="2374802" y="593148"/>
                  </a:lnTo>
                  <a:lnTo>
                    <a:pt x="2393538" y="549175"/>
                  </a:lnTo>
                  <a:lnTo>
                    <a:pt x="2411445" y="504730"/>
                  </a:lnTo>
                  <a:lnTo>
                    <a:pt x="2428512" y="459820"/>
                  </a:lnTo>
                  <a:lnTo>
                    <a:pt x="2444729" y="414454"/>
                  </a:lnTo>
                  <a:lnTo>
                    <a:pt x="2460085" y="368640"/>
                  </a:lnTo>
                  <a:lnTo>
                    <a:pt x="2474570" y="322388"/>
                  </a:lnTo>
                  <a:lnTo>
                    <a:pt x="2488173" y="275705"/>
                  </a:lnTo>
                  <a:lnTo>
                    <a:pt x="2500884" y="228600"/>
                  </a:lnTo>
                </a:path>
                <a:path w="2729865" h="2270760">
                  <a:moveTo>
                    <a:pt x="922019" y="1368552"/>
                  </a:moveTo>
                  <a:lnTo>
                    <a:pt x="1193291" y="1789175"/>
                  </a:lnTo>
                </a:path>
              </a:pathLst>
            </a:custGeom>
            <a:ln w="9144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" name="object 6"/>
            <p:cNvSpPr/>
            <p:nvPr/>
          </p:nvSpPr>
          <p:spPr>
            <a:xfrm>
              <a:off x="1812036" y="5000244"/>
              <a:ext cx="67310" cy="83820"/>
            </a:xfrm>
            <a:custGeom>
              <a:avLst/>
              <a:gdLst/>
              <a:ahLst/>
              <a:cxnLst/>
              <a:rect l="l" t="t" r="r" b="b"/>
              <a:pathLst>
                <a:path w="67310" h="83820">
                  <a:moveTo>
                    <a:pt x="21335" y="83819"/>
                  </a:moveTo>
                  <a:lnTo>
                    <a:pt x="0" y="0"/>
                  </a:lnTo>
                  <a:lnTo>
                    <a:pt x="67055" y="53339"/>
                  </a:lnTo>
                  <a:lnTo>
                    <a:pt x="21335" y="83819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" name="object 7"/>
            <p:cNvSpPr/>
            <p:nvPr/>
          </p:nvSpPr>
          <p:spPr>
            <a:xfrm>
              <a:off x="2732531" y="5113019"/>
              <a:ext cx="386080" cy="321945"/>
            </a:xfrm>
            <a:custGeom>
              <a:avLst/>
              <a:gdLst/>
              <a:ahLst/>
              <a:cxnLst/>
              <a:rect l="l" t="t" r="r" b="b"/>
              <a:pathLst>
                <a:path w="386080" h="321945">
                  <a:moveTo>
                    <a:pt x="385571" y="321564"/>
                  </a:moveTo>
                  <a:lnTo>
                    <a:pt x="0" y="0"/>
                  </a:lnTo>
                </a:path>
              </a:pathLst>
            </a:custGeom>
            <a:ln w="9144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" name="object 8"/>
            <p:cNvSpPr/>
            <p:nvPr/>
          </p:nvSpPr>
          <p:spPr>
            <a:xfrm>
              <a:off x="3095243" y="5408676"/>
              <a:ext cx="81280" cy="74930"/>
            </a:xfrm>
            <a:custGeom>
              <a:avLst/>
              <a:gdLst/>
              <a:ahLst/>
              <a:cxnLst/>
              <a:rect l="l" t="t" r="r" b="b"/>
              <a:pathLst>
                <a:path w="81280" h="74929">
                  <a:moveTo>
                    <a:pt x="80772" y="74675"/>
                  </a:moveTo>
                  <a:lnTo>
                    <a:pt x="0" y="42671"/>
                  </a:lnTo>
                  <a:lnTo>
                    <a:pt x="35052" y="0"/>
                  </a:lnTo>
                  <a:lnTo>
                    <a:pt x="80772" y="74675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9" name="object 9"/>
            <p:cNvPicPr/>
            <p:nvPr/>
          </p:nvPicPr>
          <p:blipFill>
            <a:blip r:embed="rId4" cstate="print"/>
            <a:stretch>
              <a:fillRect/>
            </a:stretch>
          </p:blipFill>
          <p:spPr>
            <a:xfrm>
              <a:off x="1392936" y="4873752"/>
              <a:ext cx="693419" cy="251460"/>
            </a:xfrm>
            <a:prstGeom prst="rect">
              <a:avLst/>
            </a:prstGeom>
          </p:spPr>
        </p:pic>
        <p:pic>
          <p:nvPicPr>
            <p:cNvPr id="10" name="object 10"/>
            <p:cNvPicPr/>
            <p:nvPr/>
          </p:nvPicPr>
          <p:blipFill>
            <a:blip r:embed="rId5" cstate="print"/>
            <a:stretch>
              <a:fillRect/>
            </a:stretch>
          </p:blipFill>
          <p:spPr>
            <a:xfrm>
              <a:off x="2775203" y="5573268"/>
              <a:ext cx="826008" cy="246887"/>
            </a:xfrm>
            <a:prstGeom prst="rect">
              <a:avLst/>
            </a:prstGeom>
          </p:spPr>
        </p:pic>
      </p:grpSp>
      <p:pic>
        <p:nvPicPr>
          <p:cNvPr id="11" name="object 11"/>
          <p:cNvPicPr/>
          <p:nvPr/>
        </p:nvPicPr>
        <p:blipFill>
          <a:blip r:embed="rId6" cstate="print"/>
          <a:stretch>
            <a:fillRect/>
          </a:stretch>
        </p:blipFill>
        <p:spPr>
          <a:xfrm>
            <a:off x="9490429" y="4341877"/>
            <a:ext cx="192821" cy="704087"/>
          </a:xfrm>
          <a:prstGeom prst="rect">
            <a:avLst/>
          </a:prstGeom>
        </p:spPr>
      </p:pic>
      <p:grpSp>
        <p:nvGrpSpPr>
          <p:cNvPr id="12" name="object 12"/>
          <p:cNvGrpSpPr/>
          <p:nvPr/>
        </p:nvGrpSpPr>
        <p:grpSpPr>
          <a:xfrm>
            <a:off x="9760383" y="3701797"/>
            <a:ext cx="6290142" cy="2280285"/>
            <a:chOff x="4242816" y="3701796"/>
            <a:chExt cx="2734310" cy="2280285"/>
          </a:xfrm>
        </p:grpSpPr>
        <p:sp>
          <p:nvSpPr>
            <p:cNvPr id="13" name="object 13"/>
            <p:cNvSpPr/>
            <p:nvPr/>
          </p:nvSpPr>
          <p:spPr>
            <a:xfrm>
              <a:off x="4247388" y="3701796"/>
              <a:ext cx="2729865" cy="2275840"/>
            </a:xfrm>
            <a:custGeom>
              <a:avLst/>
              <a:gdLst/>
              <a:ahLst/>
              <a:cxnLst/>
              <a:rect l="l" t="t" r="r" b="b"/>
              <a:pathLst>
                <a:path w="2729865" h="2275840">
                  <a:moveTo>
                    <a:pt x="0" y="2275332"/>
                  </a:moveTo>
                  <a:lnTo>
                    <a:pt x="2729483" y="2275332"/>
                  </a:lnTo>
                </a:path>
                <a:path w="2729865" h="2275840">
                  <a:moveTo>
                    <a:pt x="0" y="2275332"/>
                  </a:moveTo>
                  <a:lnTo>
                    <a:pt x="0" y="0"/>
                  </a:lnTo>
                </a:path>
                <a:path w="2729865" h="2275840">
                  <a:moveTo>
                    <a:pt x="752856" y="1286255"/>
                  </a:moveTo>
                  <a:lnTo>
                    <a:pt x="1024127" y="1706880"/>
                  </a:lnTo>
                </a:path>
              </a:pathLst>
            </a:custGeom>
            <a:ln w="9144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4" name="object 14"/>
            <p:cNvSpPr/>
            <p:nvPr/>
          </p:nvSpPr>
          <p:spPr>
            <a:xfrm>
              <a:off x="4959096" y="4924044"/>
              <a:ext cx="66040" cy="83820"/>
            </a:xfrm>
            <a:custGeom>
              <a:avLst/>
              <a:gdLst/>
              <a:ahLst/>
              <a:cxnLst/>
              <a:rect l="l" t="t" r="r" b="b"/>
              <a:pathLst>
                <a:path w="66039" h="83820">
                  <a:moveTo>
                    <a:pt x="21335" y="83819"/>
                  </a:moveTo>
                  <a:lnTo>
                    <a:pt x="0" y="0"/>
                  </a:lnTo>
                  <a:lnTo>
                    <a:pt x="65532" y="54863"/>
                  </a:lnTo>
                  <a:lnTo>
                    <a:pt x="21335" y="83819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5" name="object 15"/>
            <p:cNvSpPr/>
            <p:nvPr/>
          </p:nvSpPr>
          <p:spPr>
            <a:xfrm>
              <a:off x="5981700" y="5236464"/>
              <a:ext cx="387350" cy="321945"/>
            </a:xfrm>
            <a:custGeom>
              <a:avLst/>
              <a:gdLst/>
              <a:ahLst/>
              <a:cxnLst/>
              <a:rect l="l" t="t" r="r" b="b"/>
              <a:pathLst>
                <a:path w="387350" h="321945">
                  <a:moveTo>
                    <a:pt x="387096" y="321564"/>
                  </a:moveTo>
                  <a:lnTo>
                    <a:pt x="0" y="0"/>
                  </a:lnTo>
                </a:path>
              </a:pathLst>
            </a:custGeom>
            <a:ln w="9144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6" name="object 16"/>
            <p:cNvSpPr/>
            <p:nvPr/>
          </p:nvSpPr>
          <p:spPr>
            <a:xfrm>
              <a:off x="6345935" y="5533644"/>
              <a:ext cx="81280" cy="73660"/>
            </a:xfrm>
            <a:custGeom>
              <a:avLst/>
              <a:gdLst/>
              <a:ahLst/>
              <a:cxnLst/>
              <a:rect l="l" t="t" r="r" b="b"/>
              <a:pathLst>
                <a:path w="81279" h="73660">
                  <a:moveTo>
                    <a:pt x="80771" y="73151"/>
                  </a:moveTo>
                  <a:lnTo>
                    <a:pt x="0" y="41148"/>
                  </a:lnTo>
                  <a:lnTo>
                    <a:pt x="35051" y="0"/>
                  </a:lnTo>
                  <a:lnTo>
                    <a:pt x="80771" y="73151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7" name="object 17"/>
            <p:cNvSpPr/>
            <p:nvPr/>
          </p:nvSpPr>
          <p:spPr>
            <a:xfrm>
              <a:off x="4247388" y="5079492"/>
              <a:ext cx="1849120" cy="795655"/>
            </a:xfrm>
            <a:custGeom>
              <a:avLst/>
              <a:gdLst/>
              <a:ahLst/>
              <a:cxnLst/>
              <a:rect l="l" t="t" r="r" b="b"/>
              <a:pathLst>
                <a:path w="1849120" h="795654">
                  <a:moveTo>
                    <a:pt x="0" y="795527"/>
                  </a:moveTo>
                  <a:lnTo>
                    <a:pt x="370331" y="795527"/>
                  </a:lnTo>
                  <a:lnTo>
                    <a:pt x="1848611" y="0"/>
                  </a:lnTo>
                </a:path>
              </a:pathLst>
            </a:custGeom>
            <a:ln w="9144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8" name="object 18"/>
            <p:cNvSpPr/>
            <p:nvPr/>
          </p:nvSpPr>
          <p:spPr>
            <a:xfrm>
              <a:off x="5199887" y="5359907"/>
              <a:ext cx="314325" cy="234950"/>
            </a:xfrm>
            <a:custGeom>
              <a:avLst/>
              <a:gdLst/>
              <a:ahLst/>
              <a:cxnLst/>
              <a:rect l="l" t="t" r="r" b="b"/>
              <a:pathLst>
                <a:path w="314325" h="234950">
                  <a:moveTo>
                    <a:pt x="50292" y="234696"/>
                  </a:moveTo>
                  <a:lnTo>
                    <a:pt x="0" y="141732"/>
                  </a:lnTo>
                  <a:lnTo>
                    <a:pt x="263651" y="0"/>
                  </a:lnTo>
                  <a:lnTo>
                    <a:pt x="313944" y="94488"/>
                  </a:lnTo>
                  <a:lnTo>
                    <a:pt x="50292" y="234696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9" name="object 19"/>
            <p:cNvSpPr/>
            <p:nvPr/>
          </p:nvSpPr>
          <p:spPr>
            <a:xfrm>
              <a:off x="6096000" y="3941064"/>
              <a:ext cx="567055" cy="1138555"/>
            </a:xfrm>
            <a:custGeom>
              <a:avLst/>
              <a:gdLst/>
              <a:ahLst/>
              <a:cxnLst/>
              <a:rect l="l" t="t" r="r" b="b"/>
              <a:pathLst>
                <a:path w="567054" h="1138554">
                  <a:moveTo>
                    <a:pt x="0" y="569975"/>
                  </a:moveTo>
                  <a:lnTo>
                    <a:pt x="566928" y="0"/>
                  </a:lnTo>
                </a:path>
                <a:path w="567054" h="1138554">
                  <a:moveTo>
                    <a:pt x="0" y="569975"/>
                  </a:moveTo>
                  <a:lnTo>
                    <a:pt x="0" y="1138428"/>
                  </a:lnTo>
                </a:path>
              </a:pathLst>
            </a:custGeom>
            <a:ln w="9144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20" name="object 20"/>
          <p:cNvGrpSpPr/>
          <p:nvPr/>
        </p:nvGrpSpPr>
        <p:grpSpPr>
          <a:xfrm>
            <a:off x="5581368" y="6664453"/>
            <a:ext cx="8561663" cy="650875"/>
            <a:chOff x="2426207" y="6664452"/>
            <a:chExt cx="3721735" cy="650875"/>
          </a:xfrm>
        </p:grpSpPr>
        <p:sp>
          <p:nvSpPr>
            <p:cNvPr id="21" name="object 21"/>
            <p:cNvSpPr/>
            <p:nvPr/>
          </p:nvSpPr>
          <p:spPr>
            <a:xfrm>
              <a:off x="3979163" y="6672072"/>
              <a:ext cx="637540" cy="635635"/>
            </a:xfrm>
            <a:custGeom>
              <a:avLst/>
              <a:gdLst/>
              <a:ahLst/>
              <a:cxnLst/>
              <a:rect l="l" t="t" r="r" b="b"/>
              <a:pathLst>
                <a:path w="637539" h="635634">
                  <a:moveTo>
                    <a:pt x="0" y="320039"/>
                  </a:moveTo>
                  <a:lnTo>
                    <a:pt x="3812" y="366924"/>
                  </a:lnTo>
                  <a:lnTo>
                    <a:pt x="14104" y="411651"/>
                  </a:lnTo>
                  <a:lnTo>
                    <a:pt x="30399" y="453727"/>
                  </a:lnTo>
                  <a:lnTo>
                    <a:pt x="52225" y="492656"/>
                  </a:lnTo>
                  <a:lnTo>
                    <a:pt x="79108" y="527944"/>
                  </a:lnTo>
                  <a:lnTo>
                    <a:pt x="110573" y="559096"/>
                  </a:lnTo>
                  <a:lnTo>
                    <a:pt x="146145" y="585617"/>
                  </a:lnTo>
                  <a:lnTo>
                    <a:pt x="185353" y="607014"/>
                  </a:lnTo>
                  <a:lnTo>
                    <a:pt x="227720" y="622791"/>
                  </a:lnTo>
                  <a:lnTo>
                    <a:pt x="272774" y="632454"/>
                  </a:lnTo>
                  <a:lnTo>
                    <a:pt x="320039" y="635507"/>
                  </a:lnTo>
                  <a:lnTo>
                    <a:pt x="366925" y="632005"/>
                  </a:lnTo>
                  <a:lnTo>
                    <a:pt x="411660" y="621845"/>
                  </a:lnTo>
                  <a:lnTo>
                    <a:pt x="453758" y="605551"/>
                  </a:lnTo>
                  <a:lnTo>
                    <a:pt x="492729" y="583643"/>
                  </a:lnTo>
                  <a:lnTo>
                    <a:pt x="528087" y="556645"/>
                  </a:lnTo>
                  <a:lnTo>
                    <a:pt x="559343" y="525079"/>
                  </a:lnTo>
                  <a:lnTo>
                    <a:pt x="586010" y="489466"/>
                  </a:lnTo>
                  <a:lnTo>
                    <a:pt x="607600" y="450328"/>
                  </a:lnTo>
                  <a:lnTo>
                    <a:pt x="623626" y="408189"/>
                  </a:lnTo>
                  <a:lnTo>
                    <a:pt x="633599" y="363569"/>
                  </a:lnTo>
                  <a:lnTo>
                    <a:pt x="637031" y="316991"/>
                  </a:lnTo>
                  <a:lnTo>
                    <a:pt x="633184" y="269728"/>
                  </a:lnTo>
                  <a:lnTo>
                    <a:pt x="622804" y="224690"/>
                  </a:lnTo>
                  <a:lnTo>
                    <a:pt x="606384" y="182367"/>
                  </a:lnTo>
                  <a:lnTo>
                    <a:pt x="584421" y="143244"/>
                  </a:lnTo>
                  <a:lnTo>
                    <a:pt x="557408" y="107811"/>
                  </a:lnTo>
                  <a:lnTo>
                    <a:pt x="525840" y="76554"/>
                  </a:lnTo>
                  <a:lnTo>
                    <a:pt x="490212" y="49963"/>
                  </a:lnTo>
                  <a:lnTo>
                    <a:pt x="451019" y="28524"/>
                  </a:lnTo>
                  <a:lnTo>
                    <a:pt x="408754" y="12725"/>
                  </a:lnTo>
                  <a:lnTo>
                    <a:pt x="363914" y="3054"/>
                  </a:lnTo>
                  <a:lnTo>
                    <a:pt x="316991" y="0"/>
                  </a:lnTo>
                  <a:lnTo>
                    <a:pt x="269728" y="3469"/>
                  </a:lnTo>
                  <a:lnTo>
                    <a:pt x="224690" y="13547"/>
                  </a:lnTo>
                  <a:lnTo>
                    <a:pt x="182367" y="29740"/>
                  </a:lnTo>
                  <a:lnTo>
                    <a:pt x="143244" y="51552"/>
                  </a:lnTo>
                  <a:lnTo>
                    <a:pt x="107811" y="78490"/>
                  </a:lnTo>
                  <a:lnTo>
                    <a:pt x="76554" y="110057"/>
                  </a:lnTo>
                  <a:lnTo>
                    <a:pt x="49963" y="145761"/>
                  </a:lnTo>
                  <a:lnTo>
                    <a:pt x="28524" y="185105"/>
                  </a:lnTo>
                  <a:lnTo>
                    <a:pt x="12725" y="227596"/>
                  </a:lnTo>
                  <a:lnTo>
                    <a:pt x="3054" y="272739"/>
                  </a:lnTo>
                  <a:lnTo>
                    <a:pt x="0" y="320039"/>
                  </a:lnTo>
                </a:path>
              </a:pathLst>
            </a:custGeom>
            <a:ln w="1524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2" name="object 22"/>
            <p:cNvSpPr/>
            <p:nvPr/>
          </p:nvSpPr>
          <p:spPr>
            <a:xfrm>
              <a:off x="2426207" y="6816851"/>
              <a:ext cx="3721735" cy="346075"/>
            </a:xfrm>
            <a:custGeom>
              <a:avLst/>
              <a:gdLst/>
              <a:ahLst/>
              <a:cxnLst/>
              <a:rect l="l" t="t" r="r" b="b"/>
              <a:pathLst>
                <a:path w="3721735" h="346075">
                  <a:moveTo>
                    <a:pt x="3721608" y="345948"/>
                  </a:moveTo>
                  <a:lnTo>
                    <a:pt x="2029967" y="345948"/>
                  </a:lnTo>
                </a:path>
                <a:path w="3721735" h="346075">
                  <a:moveTo>
                    <a:pt x="3720084" y="175260"/>
                  </a:moveTo>
                  <a:lnTo>
                    <a:pt x="2028443" y="175260"/>
                  </a:lnTo>
                </a:path>
                <a:path w="3721735" h="346075">
                  <a:moveTo>
                    <a:pt x="3720084" y="3048"/>
                  </a:moveTo>
                  <a:lnTo>
                    <a:pt x="2028443" y="3048"/>
                  </a:lnTo>
                </a:path>
                <a:path w="3721735" h="346075">
                  <a:moveTo>
                    <a:pt x="1702308" y="345948"/>
                  </a:moveTo>
                  <a:lnTo>
                    <a:pt x="210311" y="345948"/>
                  </a:lnTo>
                </a:path>
                <a:path w="3721735" h="346075">
                  <a:moveTo>
                    <a:pt x="1702308" y="175260"/>
                  </a:moveTo>
                  <a:lnTo>
                    <a:pt x="0" y="175260"/>
                  </a:lnTo>
                </a:path>
                <a:path w="3721735" h="346075">
                  <a:moveTo>
                    <a:pt x="1700783" y="1524"/>
                  </a:moveTo>
                  <a:lnTo>
                    <a:pt x="210311" y="1524"/>
                  </a:lnTo>
                </a:path>
                <a:path w="3721735" h="346075">
                  <a:moveTo>
                    <a:pt x="210311" y="345948"/>
                  </a:moveTo>
                  <a:lnTo>
                    <a:pt x="210311" y="0"/>
                  </a:lnTo>
                </a:path>
              </a:pathLst>
            </a:custGeom>
            <a:ln w="1524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23" name="object 23"/>
          <p:cNvGrpSpPr/>
          <p:nvPr/>
        </p:nvGrpSpPr>
        <p:grpSpPr>
          <a:xfrm>
            <a:off x="4291203" y="6894576"/>
            <a:ext cx="525883" cy="167640"/>
            <a:chOff x="1865376" y="6894576"/>
            <a:chExt cx="228600" cy="167640"/>
          </a:xfrm>
        </p:grpSpPr>
        <p:sp>
          <p:nvSpPr>
            <p:cNvPr id="24" name="object 24"/>
            <p:cNvSpPr/>
            <p:nvPr/>
          </p:nvSpPr>
          <p:spPr>
            <a:xfrm>
              <a:off x="1872996" y="6950963"/>
              <a:ext cx="0" cy="56515"/>
            </a:xfrm>
            <a:custGeom>
              <a:avLst/>
              <a:gdLst/>
              <a:ahLst/>
              <a:cxnLst/>
              <a:rect l="l" t="t" r="r" b="b"/>
              <a:pathLst>
                <a:path h="56515">
                  <a:moveTo>
                    <a:pt x="0" y="0"/>
                  </a:moveTo>
                  <a:lnTo>
                    <a:pt x="0" y="56387"/>
                  </a:lnTo>
                </a:path>
              </a:pathLst>
            </a:custGeom>
            <a:ln w="1524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5" name="object 25"/>
            <p:cNvSpPr/>
            <p:nvPr/>
          </p:nvSpPr>
          <p:spPr>
            <a:xfrm>
              <a:off x="1900428" y="6922007"/>
              <a:ext cx="1905" cy="113030"/>
            </a:xfrm>
            <a:custGeom>
              <a:avLst/>
              <a:gdLst/>
              <a:ahLst/>
              <a:cxnLst/>
              <a:rect l="l" t="t" r="r" b="b"/>
              <a:pathLst>
                <a:path w="1905" h="113029">
                  <a:moveTo>
                    <a:pt x="761" y="-7619"/>
                  </a:moveTo>
                  <a:lnTo>
                    <a:pt x="761" y="120396"/>
                  </a:lnTo>
                </a:path>
              </a:pathLst>
            </a:custGeom>
            <a:ln w="16763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6" name="object 26"/>
            <p:cNvSpPr/>
            <p:nvPr/>
          </p:nvSpPr>
          <p:spPr>
            <a:xfrm>
              <a:off x="1929384" y="6894576"/>
              <a:ext cx="165100" cy="167640"/>
            </a:xfrm>
            <a:custGeom>
              <a:avLst/>
              <a:gdLst/>
              <a:ahLst/>
              <a:cxnLst/>
              <a:rect l="l" t="t" r="r" b="b"/>
              <a:pathLst>
                <a:path w="165100" h="167640">
                  <a:moveTo>
                    <a:pt x="0" y="0"/>
                  </a:moveTo>
                  <a:lnTo>
                    <a:pt x="0" y="167639"/>
                  </a:lnTo>
                </a:path>
                <a:path w="165100" h="167640">
                  <a:moveTo>
                    <a:pt x="164591" y="83819"/>
                  </a:moveTo>
                  <a:lnTo>
                    <a:pt x="0" y="83819"/>
                  </a:lnTo>
                </a:path>
              </a:pathLst>
            </a:custGeom>
            <a:ln w="1524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27" name="object 27"/>
          <p:cNvSpPr/>
          <p:nvPr/>
        </p:nvSpPr>
        <p:spPr>
          <a:xfrm>
            <a:off x="9876078" y="7101841"/>
            <a:ext cx="186981" cy="41275"/>
          </a:xfrm>
          <a:custGeom>
            <a:avLst/>
            <a:gdLst/>
            <a:ahLst/>
            <a:cxnLst/>
            <a:rect l="l" t="t" r="r" b="b"/>
            <a:pathLst>
              <a:path w="81279" h="41275">
                <a:moveTo>
                  <a:pt x="80772" y="41148"/>
                </a:moveTo>
                <a:lnTo>
                  <a:pt x="64008" y="6096"/>
                </a:lnTo>
                <a:lnTo>
                  <a:pt x="44196" y="0"/>
                </a:lnTo>
                <a:lnTo>
                  <a:pt x="36576" y="0"/>
                </a:lnTo>
                <a:lnTo>
                  <a:pt x="4572" y="21336"/>
                </a:lnTo>
                <a:lnTo>
                  <a:pt x="3048" y="27432"/>
                </a:lnTo>
                <a:lnTo>
                  <a:pt x="0" y="33528"/>
                </a:lnTo>
                <a:lnTo>
                  <a:pt x="0" y="41148"/>
                </a:lnTo>
              </a:path>
            </a:pathLst>
          </a:custGeom>
          <a:ln w="1524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grpSp>
        <p:nvGrpSpPr>
          <p:cNvPr id="28" name="object 28"/>
          <p:cNvGrpSpPr/>
          <p:nvPr/>
        </p:nvGrpSpPr>
        <p:grpSpPr>
          <a:xfrm>
            <a:off x="9483417" y="7094220"/>
            <a:ext cx="410481" cy="56515"/>
            <a:chOff x="4122419" y="7094219"/>
            <a:chExt cx="178435" cy="56515"/>
          </a:xfrm>
        </p:grpSpPr>
        <p:sp>
          <p:nvSpPr>
            <p:cNvPr id="29" name="object 29"/>
            <p:cNvSpPr/>
            <p:nvPr/>
          </p:nvSpPr>
          <p:spPr>
            <a:xfrm>
              <a:off x="4130039" y="7101839"/>
              <a:ext cx="81280" cy="41275"/>
            </a:xfrm>
            <a:custGeom>
              <a:avLst/>
              <a:gdLst/>
              <a:ahLst/>
              <a:cxnLst/>
              <a:rect l="l" t="t" r="r" b="b"/>
              <a:pathLst>
                <a:path w="81279" h="41275">
                  <a:moveTo>
                    <a:pt x="80772" y="41148"/>
                  </a:moveTo>
                  <a:lnTo>
                    <a:pt x="80772" y="33528"/>
                  </a:lnTo>
                  <a:lnTo>
                    <a:pt x="79248" y="27432"/>
                  </a:lnTo>
                  <a:lnTo>
                    <a:pt x="44196" y="0"/>
                  </a:lnTo>
                  <a:lnTo>
                    <a:pt x="36576" y="0"/>
                  </a:lnTo>
                  <a:lnTo>
                    <a:pt x="1524" y="27432"/>
                  </a:lnTo>
                  <a:lnTo>
                    <a:pt x="0" y="33528"/>
                  </a:lnTo>
                  <a:lnTo>
                    <a:pt x="0" y="41148"/>
                  </a:lnTo>
                </a:path>
              </a:pathLst>
            </a:custGeom>
            <a:ln w="1524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0" name="object 30"/>
            <p:cNvSpPr/>
            <p:nvPr/>
          </p:nvSpPr>
          <p:spPr>
            <a:xfrm>
              <a:off x="4210811" y="7101839"/>
              <a:ext cx="82550" cy="41275"/>
            </a:xfrm>
            <a:custGeom>
              <a:avLst/>
              <a:gdLst/>
              <a:ahLst/>
              <a:cxnLst/>
              <a:rect l="l" t="t" r="r" b="b"/>
              <a:pathLst>
                <a:path w="82550" h="41275">
                  <a:moveTo>
                    <a:pt x="82296" y="41148"/>
                  </a:moveTo>
                  <a:lnTo>
                    <a:pt x="82296" y="33528"/>
                  </a:lnTo>
                  <a:lnTo>
                    <a:pt x="80772" y="27432"/>
                  </a:lnTo>
                  <a:lnTo>
                    <a:pt x="51816" y="1524"/>
                  </a:lnTo>
                  <a:lnTo>
                    <a:pt x="44196" y="0"/>
                  </a:lnTo>
                  <a:lnTo>
                    <a:pt x="38100" y="0"/>
                  </a:lnTo>
                  <a:lnTo>
                    <a:pt x="32004" y="1524"/>
                  </a:lnTo>
                  <a:lnTo>
                    <a:pt x="24384" y="3048"/>
                  </a:lnTo>
                  <a:lnTo>
                    <a:pt x="1524" y="33528"/>
                  </a:lnTo>
                  <a:lnTo>
                    <a:pt x="0" y="41148"/>
                  </a:lnTo>
                </a:path>
              </a:pathLst>
            </a:custGeom>
            <a:ln w="1524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31" name="object 31"/>
          <p:cNvGrpSpPr/>
          <p:nvPr/>
        </p:nvGrpSpPr>
        <p:grpSpPr>
          <a:xfrm>
            <a:off x="10044358" y="7094220"/>
            <a:ext cx="224961" cy="62865"/>
            <a:chOff x="4366259" y="7094219"/>
            <a:chExt cx="97790" cy="62865"/>
          </a:xfrm>
        </p:grpSpPr>
        <p:sp>
          <p:nvSpPr>
            <p:cNvPr id="32" name="object 32"/>
            <p:cNvSpPr/>
            <p:nvPr/>
          </p:nvSpPr>
          <p:spPr>
            <a:xfrm>
              <a:off x="4373879" y="7101839"/>
              <a:ext cx="82550" cy="41275"/>
            </a:xfrm>
            <a:custGeom>
              <a:avLst/>
              <a:gdLst/>
              <a:ahLst/>
              <a:cxnLst/>
              <a:rect l="l" t="t" r="r" b="b"/>
              <a:pathLst>
                <a:path w="82550" h="41275">
                  <a:moveTo>
                    <a:pt x="82296" y="41148"/>
                  </a:moveTo>
                  <a:lnTo>
                    <a:pt x="62484" y="6096"/>
                  </a:lnTo>
                  <a:lnTo>
                    <a:pt x="44196" y="0"/>
                  </a:lnTo>
                  <a:lnTo>
                    <a:pt x="36576" y="0"/>
                  </a:lnTo>
                  <a:lnTo>
                    <a:pt x="1524" y="27432"/>
                  </a:lnTo>
                  <a:lnTo>
                    <a:pt x="0" y="33528"/>
                  </a:lnTo>
                  <a:lnTo>
                    <a:pt x="0" y="41148"/>
                  </a:lnTo>
                </a:path>
              </a:pathLst>
            </a:custGeom>
            <a:ln w="1524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3" name="object 33"/>
            <p:cNvSpPr/>
            <p:nvPr/>
          </p:nvSpPr>
          <p:spPr>
            <a:xfrm>
              <a:off x="4366259" y="7149845"/>
              <a:ext cx="97790" cy="0"/>
            </a:xfrm>
            <a:custGeom>
              <a:avLst/>
              <a:gdLst/>
              <a:ahLst/>
              <a:cxnLst/>
              <a:rect l="l" t="t" r="r" b="b"/>
              <a:pathLst>
                <a:path w="97789">
                  <a:moveTo>
                    <a:pt x="82295" y="0"/>
                  </a:moveTo>
                  <a:lnTo>
                    <a:pt x="97535" y="0"/>
                  </a:lnTo>
                </a:path>
                <a:path w="97789">
                  <a:moveTo>
                    <a:pt x="0" y="0"/>
                  </a:moveTo>
                  <a:lnTo>
                    <a:pt x="15240" y="0"/>
                  </a:lnTo>
                </a:path>
              </a:pathLst>
            </a:custGeom>
            <a:ln w="13716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34" name="object 34"/>
          <p:cNvSpPr/>
          <p:nvPr/>
        </p:nvSpPr>
        <p:spPr>
          <a:xfrm>
            <a:off x="9876078" y="7142988"/>
            <a:ext cx="0" cy="13970"/>
          </a:xfrm>
          <a:custGeom>
            <a:avLst/>
            <a:gdLst/>
            <a:ahLst/>
            <a:cxnLst/>
            <a:rect l="l" t="t" r="r" b="b"/>
            <a:pathLst>
              <a:path h="13970">
                <a:moveTo>
                  <a:pt x="-7620" y="6858"/>
                </a:moveTo>
                <a:lnTo>
                  <a:pt x="7620" y="6858"/>
                </a:lnTo>
              </a:path>
            </a:pathLst>
          </a:custGeom>
          <a:ln w="13716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5" name="object 35"/>
          <p:cNvSpPr/>
          <p:nvPr/>
        </p:nvSpPr>
        <p:spPr>
          <a:xfrm>
            <a:off x="9686758" y="7142988"/>
            <a:ext cx="0" cy="13970"/>
          </a:xfrm>
          <a:custGeom>
            <a:avLst/>
            <a:gdLst/>
            <a:ahLst/>
            <a:cxnLst/>
            <a:rect l="l" t="t" r="r" b="b"/>
            <a:pathLst>
              <a:path h="13970">
                <a:moveTo>
                  <a:pt x="-7620" y="6858"/>
                </a:moveTo>
                <a:lnTo>
                  <a:pt x="7620" y="6858"/>
                </a:lnTo>
              </a:path>
            </a:pathLst>
          </a:custGeom>
          <a:ln w="13716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6" name="object 36"/>
          <p:cNvSpPr/>
          <p:nvPr/>
        </p:nvSpPr>
        <p:spPr>
          <a:xfrm>
            <a:off x="9500948" y="7142988"/>
            <a:ext cx="0" cy="13970"/>
          </a:xfrm>
          <a:custGeom>
            <a:avLst/>
            <a:gdLst/>
            <a:ahLst/>
            <a:cxnLst/>
            <a:rect l="l" t="t" r="r" b="b"/>
            <a:pathLst>
              <a:path h="13970">
                <a:moveTo>
                  <a:pt x="-7620" y="6858"/>
                </a:moveTo>
                <a:lnTo>
                  <a:pt x="7620" y="6858"/>
                </a:lnTo>
              </a:path>
            </a:pathLst>
          </a:custGeom>
          <a:ln w="13716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pic>
        <p:nvPicPr>
          <p:cNvPr id="37" name="object 37"/>
          <p:cNvPicPr/>
          <p:nvPr/>
        </p:nvPicPr>
        <p:blipFill>
          <a:blip r:embed="rId7" cstate="print"/>
          <a:stretch>
            <a:fillRect/>
          </a:stretch>
        </p:blipFill>
        <p:spPr>
          <a:xfrm>
            <a:off x="9483416" y="6755893"/>
            <a:ext cx="785318" cy="64007"/>
          </a:xfrm>
          <a:prstGeom prst="rect">
            <a:avLst/>
          </a:prstGeom>
        </p:spPr>
      </p:pic>
      <p:sp>
        <p:nvSpPr>
          <p:cNvPr id="38" name="object 38"/>
          <p:cNvSpPr/>
          <p:nvPr/>
        </p:nvSpPr>
        <p:spPr>
          <a:xfrm>
            <a:off x="9876078" y="6932677"/>
            <a:ext cx="186981" cy="41275"/>
          </a:xfrm>
          <a:custGeom>
            <a:avLst/>
            <a:gdLst/>
            <a:ahLst/>
            <a:cxnLst/>
            <a:rect l="l" t="t" r="r" b="b"/>
            <a:pathLst>
              <a:path w="81279" h="41275">
                <a:moveTo>
                  <a:pt x="80772" y="39624"/>
                </a:moveTo>
                <a:lnTo>
                  <a:pt x="79248" y="33528"/>
                </a:lnTo>
                <a:lnTo>
                  <a:pt x="77724" y="27432"/>
                </a:lnTo>
                <a:lnTo>
                  <a:pt x="74676" y="19812"/>
                </a:lnTo>
                <a:lnTo>
                  <a:pt x="71628" y="15240"/>
                </a:lnTo>
                <a:lnTo>
                  <a:pt x="64008" y="6096"/>
                </a:lnTo>
                <a:lnTo>
                  <a:pt x="56388" y="3048"/>
                </a:lnTo>
                <a:lnTo>
                  <a:pt x="50292" y="0"/>
                </a:lnTo>
                <a:lnTo>
                  <a:pt x="30480" y="0"/>
                </a:lnTo>
                <a:lnTo>
                  <a:pt x="18288" y="6096"/>
                </a:lnTo>
                <a:lnTo>
                  <a:pt x="9144" y="15240"/>
                </a:lnTo>
                <a:lnTo>
                  <a:pt x="4572" y="21336"/>
                </a:lnTo>
                <a:lnTo>
                  <a:pt x="3048" y="27432"/>
                </a:lnTo>
                <a:lnTo>
                  <a:pt x="0" y="33528"/>
                </a:lnTo>
                <a:lnTo>
                  <a:pt x="0" y="41148"/>
                </a:lnTo>
              </a:path>
            </a:pathLst>
          </a:custGeom>
          <a:ln w="1524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grpSp>
        <p:nvGrpSpPr>
          <p:cNvPr id="39" name="object 39"/>
          <p:cNvGrpSpPr/>
          <p:nvPr/>
        </p:nvGrpSpPr>
        <p:grpSpPr>
          <a:xfrm>
            <a:off x="9483417" y="6925057"/>
            <a:ext cx="410481" cy="56515"/>
            <a:chOff x="4122419" y="6925056"/>
            <a:chExt cx="178435" cy="56515"/>
          </a:xfrm>
        </p:grpSpPr>
        <p:sp>
          <p:nvSpPr>
            <p:cNvPr id="40" name="object 40"/>
            <p:cNvSpPr/>
            <p:nvPr/>
          </p:nvSpPr>
          <p:spPr>
            <a:xfrm>
              <a:off x="4130039" y="6932676"/>
              <a:ext cx="81280" cy="41275"/>
            </a:xfrm>
            <a:custGeom>
              <a:avLst/>
              <a:gdLst/>
              <a:ahLst/>
              <a:cxnLst/>
              <a:rect l="l" t="t" r="r" b="b"/>
              <a:pathLst>
                <a:path w="81279" h="41275">
                  <a:moveTo>
                    <a:pt x="80772" y="39624"/>
                  </a:moveTo>
                  <a:lnTo>
                    <a:pt x="80772" y="33528"/>
                  </a:lnTo>
                  <a:lnTo>
                    <a:pt x="79248" y="27432"/>
                  </a:lnTo>
                  <a:lnTo>
                    <a:pt x="50292" y="0"/>
                  </a:lnTo>
                  <a:lnTo>
                    <a:pt x="30480" y="0"/>
                  </a:lnTo>
                  <a:lnTo>
                    <a:pt x="1524" y="27432"/>
                  </a:lnTo>
                  <a:lnTo>
                    <a:pt x="0" y="33528"/>
                  </a:lnTo>
                  <a:lnTo>
                    <a:pt x="0" y="41148"/>
                  </a:lnTo>
                </a:path>
              </a:pathLst>
            </a:custGeom>
            <a:ln w="1524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1" name="object 41"/>
            <p:cNvSpPr/>
            <p:nvPr/>
          </p:nvSpPr>
          <p:spPr>
            <a:xfrm>
              <a:off x="4210811" y="6932676"/>
              <a:ext cx="82550" cy="41275"/>
            </a:xfrm>
            <a:custGeom>
              <a:avLst/>
              <a:gdLst/>
              <a:ahLst/>
              <a:cxnLst/>
              <a:rect l="l" t="t" r="r" b="b"/>
              <a:pathLst>
                <a:path w="82550" h="41275">
                  <a:moveTo>
                    <a:pt x="82296" y="39624"/>
                  </a:moveTo>
                  <a:lnTo>
                    <a:pt x="82296" y="33528"/>
                  </a:lnTo>
                  <a:lnTo>
                    <a:pt x="80772" y="27432"/>
                  </a:lnTo>
                  <a:lnTo>
                    <a:pt x="77724" y="19812"/>
                  </a:lnTo>
                  <a:lnTo>
                    <a:pt x="64008" y="6096"/>
                  </a:lnTo>
                  <a:lnTo>
                    <a:pt x="51816" y="0"/>
                  </a:lnTo>
                  <a:lnTo>
                    <a:pt x="32004" y="0"/>
                  </a:lnTo>
                  <a:lnTo>
                    <a:pt x="1524" y="33528"/>
                  </a:lnTo>
                  <a:lnTo>
                    <a:pt x="0" y="41148"/>
                  </a:lnTo>
                </a:path>
              </a:pathLst>
            </a:custGeom>
            <a:ln w="1524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42" name="object 42"/>
          <p:cNvGrpSpPr/>
          <p:nvPr/>
        </p:nvGrpSpPr>
        <p:grpSpPr>
          <a:xfrm>
            <a:off x="10044358" y="6925057"/>
            <a:ext cx="224961" cy="62865"/>
            <a:chOff x="4366259" y="6925056"/>
            <a:chExt cx="97790" cy="62865"/>
          </a:xfrm>
        </p:grpSpPr>
        <p:sp>
          <p:nvSpPr>
            <p:cNvPr id="43" name="object 43"/>
            <p:cNvSpPr/>
            <p:nvPr/>
          </p:nvSpPr>
          <p:spPr>
            <a:xfrm>
              <a:off x="4373879" y="6932676"/>
              <a:ext cx="82550" cy="41275"/>
            </a:xfrm>
            <a:custGeom>
              <a:avLst/>
              <a:gdLst/>
              <a:ahLst/>
              <a:cxnLst/>
              <a:rect l="l" t="t" r="r" b="b"/>
              <a:pathLst>
                <a:path w="82550" h="41275">
                  <a:moveTo>
                    <a:pt x="82296" y="39624"/>
                  </a:moveTo>
                  <a:lnTo>
                    <a:pt x="62484" y="6096"/>
                  </a:lnTo>
                  <a:lnTo>
                    <a:pt x="50292" y="0"/>
                  </a:lnTo>
                  <a:lnTo>
                    <a:pt x="30480" y="0"/>
                  </a:lnTo>
                  <a:lnTo>
                    <a:pt x="1524" y="27432"/>
                  </a:lnTo>
                  <a:lnTo>
                    <a:pt x="0" y="33528"/>
                  </a:lnTo>
                  <a:lnTo>
                    <a:pt x="0" y="41148"/>
                  </a:lnTo>
                </a:path>
              </a:pathLst>
            </a:custGeom>
            <a:ln w="1524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4" name="object 44"/>
            <p:cNvSpPr/>
            <p:nvPr/>
          </p:nvSpPr>
          <p:spPr>
            <a:xfrm>
              <a:off x="4366259" y="6979920"/>
              <a:ext cx="97790" cy="0"/>
            </a:xfrm>
            <a:custGeom>
              <a:avLst/>
              <a:gdLst/>
              <a:ahLst/>
              <a:cxnLst/>
              <a:rect l="l" t="t" r="r" b="b"/>
              <a:pathLst>
                <a:path w="97789">
                  <a:moveTo>
                    <a:pt x="82295" y="0"/>
                  </a:moveTo>
                  <a:lnTo>
                    <a:pt x="97535" y="0"/>
                  </a:lnTo>
                </a:path>
                <a:path w="97789">
                  <a:moveTo>
                    <a:pt x="0" y="0"/>
                  </a:moveTo>
                  <a:lnTo>
                    <a:pt x="15240" y="0"/>
                  </a:lnTo>
                </a:path>
              </a:pathLst>
            </a:custGeom>
            <a:ln w="15239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45" name="object 45"/>
          <p:cNvSpPr/>
          <p:nvPr/>
        </p:nvSpPr>
        <p:spPr>
          <a:xfrm>
            <a:off x="9876078" y="6972300"/>
            <a:ext cx="0" cy="15240"/>
          </a:xfrm>
          <a:custGeom>
            <a:avLst/>
            <a:gdLst/>
            <a:ahLst/>
            <a:cxnLst/>
            <a:rect l="l" t="t" r="r" b="b"/>
            <a:pathLst>
              <a:path h="15240">
                <a:moveTo>
                  <a:pt x="-7620" y="7619"/>
                </a:moveTo>
                <a:lnTo>
                  <a:pt x="7620" y="7619"/>
                </a:lnTo>
              </a:path>
            </a:pathLst>
          </a:custGeom>
          <a:ln w="15239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6" name="object 46"/>
          <p:cNvSpPr/>
          <p:nvPr/>
        </p:nvSpPr>
        <p:spPr>
          <a:xfrm>
            <a:off x="9686758" y="6972300"/>
            <a:ext cx="0" cy="15240"/>
          </a:xfrm>
          <a:custGeom>
            <a:avLst/>
            <a:gdLst/>
            <a:ahLst/>
            <a:cxnLst/>
            <a:rect l="l" t="t" r="r" b="b"/>
            <a:pathLst>
              <a:path h="15240">
                <a:moveTo>
                  <a:pt x="-7620" y="7619"/>
                </a:moveTo>
                <a:lnTo>
                  <a:pt x="7620" y="7619"/>
                </a:lnTo>
              </a:path>
            </a:pathLst>
          </a:custGeom>
          <a:ln w="15239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7" name="object 47"/>
          <p:cNvSpPr/>
          <p:nvPr/>
        </p:nvSpPr>
        <p:spPr>
          <a:xfrm>
            <a:off x="9500948" y="6972300"/>
            <a:ext cx="0" cy="15240"/>
          </a:xfrm>
          <a:custGeom>
            <a:avLst/>
            <a:gdLst/>
            <a:ahLst/>
            <a:cxnLst/>
            <a:rect l="l" t="t" r="r" b="b"/>
            <a:pathLst>
              <a:path h="15240">
                <a:moveTo>
                  <a:pt x="-7620" y="7619"/>
                </a:moveTo>
                <a:lnTo>
                  <a:pt x="7620" y="7619"/>
                </a:lnTo>
              </a:path>
            </a:pathLst>
          </a:custGeom>
          <a:ln w="15239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grpSp>
        <p:nvGrpSpPr>
          <p:cNvPr id="48" name="object 48"/>
          <p:cNvGrpSpPr/>
          <p:nvPr/>
        </p:nvGrpSpPr>
        <p:grpSpPr>
          <a:xfrm>
            <a:off x="6009088" y="6966204"/>
            <a:ext cx="109559" cy="48895"/>
            <a:chOff x="2612136" y="6966203"/>
            <a:chExt cx="47625" cy="48895"/>
          </a:xfrm>
        </p:grpSpPr>
        <p:sp>
          <p:nvSpPr>
            <p:cNvPr id="49" name="object 49"/>
            <p:cNvSpPr/>
            <p:nvPr/>
          </p:nvSpPr>
          <p:spPr>
            <a:xfrm>
              <a:off x="2616708" y="6970775"/>
              <a:ext cx="38100" cy="40005"/>
            </a:xfrm>
            <a:custGeom>
              <a:avLst/>
              <a:gdLst/>
              <a:ahLst/>
              <a:cxnLst/>
              <a:rect l="l" t="t" r="r" b="b"/>
              <a:pathLst>
                <a:path w="38100" h="40004">
                  <a:moveTo>
                    <a:pt x="19812" y="39623"/>
                  </a:moveTo>
                  <a:lnTo>
                    <a:pt x="12215" y="38028"/>
                  </a:lnTo>
                  <a:lnTo>
                    <a:pt x="5905" y="33718"/>
                  </a:lnTo>
                  <a:lnTo>
                    <a:pt x="1595" y="27408"/>
                  </a:lnTo>
                  <a:lnTo>
                    <a:pt x="0" y="19811"/>
                  </a:lnTo>
                  <a:lnTo>
                    <a:pt x="1595" y="12215"/>
                  </a:lnTo>
                  <a:lnTo>
                    <a:pt x="5905" y="5905"/>
                  </a:lnTo>
                  <a:lnTo>
                    <a:pt x="12215" y="1595"/>
                  </a:lnTo>
                  <a:lnTo>
                    <a:pt x="19812" y="0"/>
                  </a:lnTo>
                  <a:lnTo>
                    <a:pt x="27170" y="1595"/>
                  </a:lnTo>
                  <a:lnTo>
                    <a:pt x="32956" y="5905"/>
                  </a:lnTo>
                  <a:lnTo>
                    <a:pt x="36742" y="12215"/>
                  </a:lnTo>
                  <a:lnTo>
                    <a:pt x="38100" y="19811"/>
                  </a:lnTo>
                  <a:lnTo>
                    <a:pt x="36742" y="27193"/>
                  </a:lnTo>
                  <a:lnTo>
                    <a:pt x="32956" y="33146"/>
                  </a:lnTo>
                  <a:lnTo>
                    <a:pt x="27170" y="37385"/>
                  </a:lnTo>
                  <a:lnTo>
                    <a:pt x="19812" y="39623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0" name="object 50"/>
            <p:cNvSpPr/>
            <p:nvPr/>
          </p:nvSpPr>
          <p:spPr>
            <a:xfrm>
              <a:off x="2616708" y="6970775"/>
              <a:ext cx="38100" cy="40005"/>
            </a:xfrm>
            <a:custGeom>
              <a:avLst/>
              <a:gdLst/>
              <a:ahLst/>
              <a:cxnLst/>
              <a:rect l="l" t="t" r="r" b="b"/>
              <a:pathLst>
                <a:path w="38100" h="40004">
                  <a:moveTo>
                    <a:pt x="38100" y="19811"/>
                  </a:moveTo>
                  <a:lnTo>
                    <a:pt x="36742" y="27193"/>
                  </a:lnTo>
                  <a:lnTo>
                    <a:pt x="32956" y="33146"/>
                  </a:lnTo>
                  <a:lnTo>
                    <a:pt x="27170" y="37385"/>
                  </a:lnTo>
                  <a:lnTo>
                    <a:pt x="19812" y="39623"/>
                  </a:lnTo>
                  <a:lnTo>
                    <a:pt x="12215" y="38028"/>
                  </a:lnTo>
                  <a:lnTo>
                    <a:pt x="5905" y="33718"/>
                  </a:lnTo>
                  <a:lnTo>
                    <a:pt x="1595" y="27408"/>
                  </a:lnTo>
                  <a:lnTo>
                    <a:pt x="0" y="19811"/>
                  </a:lnTo>
                  <a:lnTo>
                    <a:pt x="1595" y="12215"/>
                  </a:lnTo>
                  <a:lnTo>
                    <a:pt x="5905" y="5905"/>
                  </a:lnTo>
                  <a:lnTo>
                    <a:pt x="12215" y="1595"/>
                  </a:lnTo>
                  <a:lnTo>
                    <a:pt x="19812" y="0"/>
                  </a:lnTo>
                  <a:lnTo>
                    <a:pt x="27170" y="1595"/>
                  </a:lnTo>
                  <a:lnTo>
                    <a:pt x="32956" y="5905"/>
                  </a:lnTo>
                  <a:lnTo>
                    <a:pt x="36742" y="12215"/>
                  </a:lnTo>
                  <a:lnTo>
                    <a:pt x="38100" y="19811"/>
                  </a:lnTo>
                </a:path>
              </a:pathLst>
            </a:custGeom>
            <a:ln w="9144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51" name="object 51"/>
          <p:cNvSpPr/>
          <p:nvPr/>
        </p:nvSpPr>
        <p:spPr>
          <a:xfrm>
            <a:off x="8042498" y="7988807"/>
            <a:ext cx="368118" cy="99060"/>
          </a:xfrm>
          <a:custGeom>
            <a:avLst/>
            <a:gdLst/>
            <a:ahLst/>
            <a:cxnLst/>
            <a:rect l="l" t="t" r="r" b="b"/>
            <a:pathLst>
              <a:path w="160020" h="99059">
                <a:moveTo>
                  <a:pt x="39624" y="48768"/>
                </a:moveTo>
                <a:lnTo>
                  <a:pt x="79247" y="0"/>
                </a:lnTo>
                <a:lnTo>
                  <a:pt x="118871" y="99060"/>
                </a:lnTo>
                <a:lnTo>
                  <a:pt x="160019" y="48768"/>
                </a:lnTo>
              </a:path>
              <a:path w="160020" h="99059">
                <a:moveTo>
                  <a:pt x="0" y="48768"/>
                </a:moveTo>
                <a:lnTo>
                  <a:pt x="39624" y="48768"/>
                </a:lnTo>
              </a:path>
            </a:pathLst>
          </a:custGeom>
          <a:ln w="9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graphicFrame>
        <p:nvGraphicFramePr>
          <p:cNvPr id="52" name="object 52"/>
          <p:cNvGraphicFramePr>
            <a:graphicFrameLocks noGrp="1"/>
          </p:cNvGraphicFramePr>
          <p:nvPr/>
        </p:nvGraphicFramePr>
        <p:xfrm>
          <a:off x="8400098" y="7720583"/>
          <a:ext cx="3009213" cy="460247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726010"/>
                <a:gridCol w="728930"/>
                <a:gridCol w="731851"/>
                <a:gridCol w="822422"/>
              </a:tblGrid>
              <a:tr h="175260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7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R w="9525">
                      <a:solidFill>
                        <a:srgbClr val="000000"/>
                      </a:solidFill>
                      <a:prstDash val="solid"/>
                    </a:lnR>
                    <a:lnB w="9525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7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9525">
                      <a:solidFill>
                        <a:srgbClr val="000000"/>
                      </a:solidFill>
                      <a:prstDash val="solid"/>
                    </a:lnL>
                    <a:lnR w="9525">
                      <a:solidFill>
                        <a:srgbClr val="000000"/>
                      </a:solidFill>
                      <a:prstDash val="solid"/>
                    </a:lnR>
                    <a:lnB w="9525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7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9525">
                      <a:solidFill>
                        <a:srgbClr val="000000"/>
                      </a:solidFill>
                      <a:prstDash val="solid"/>
                    </a:lnL>
                    <a:lnR w="9525">
                      <a:solidFill>
                        <a:srgbClr val="000000"/>
                      </a:solidFill>
                      <a:prstDash val="solid"/>
                    </a:lnR>
                    <a:lnB w="9525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7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9525">
                      <a:solidFill>
                        <a:srgbClr val="000000"/>
                      </a:solidFill>
                      <a:prstDash val="solid"/>
                    </a:lnL>
                    <a:lnB w="9525">
                      <a:solidFill>
                        <a:srgbClr val="000000"/>
                      </a:solidFill>
                      <a:prstDash val="solid"/>
                    </a:lnB>
                  </a:tcPr>
                </a:tc>
              </a:tr>
              <a:tr h="141732">
                <a:tc gridSpan="2"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7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R w="9525">
                      <a:solidFill>
                        <a:srgbClr val="000000"/>
                      </a:solidFill>
                      <a:prstDash val="solid"/>
                    </a:lnR>
                    <a:lnT w="9525">
                      <a:solidFill>
                        <a:srgbClr val="000000"/>
                      </a:solidFill>
                      <a:prstDash val="solid"/>
                    </a:lnT>
                    <a:lnB w="9525">
                      <a:solidFill>
                        <a:srgbClr val="000000"/>
                      </a:solidFill>
                      <a:prstDash val="solid"/>
                    </a:lnB>
                  </a:tcPr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/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7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9525">
                      <a:solidFill>
                        <a:srgbClr val="000000"/>
                      </a:solidFill>
                      <a:prstDash val="solid"/>
                    </a:lnL>
                    <a:lnR w="9525">
                      <a:solidFill>
                        <a:srgbClr val="000000"/>
                      </a:solidFill>
                      <a:prstDash val="solid"/>
                    </a:lnR>
                    <a:lnT w="9525">
                      <a:solidFill>
                        <a:srgbClr val="000000"/>
                      </a:solidFill>
                      <a:prstDash val="solid"/>
                    </a:lnT>
                    <a:lnB w="9525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7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9525">
                      <a:solidFill>
                        <a:srgbClr val="000000"/>
                      </a:solidFill>
                      <a:prstDash val="solid"/>
                    </a:lnL>
                    <a:lnT w="9525">
                      <a:solidFill>
                        <a:srgbClr val="000000"/>
                      </a:solidFill>
                      <a:prstDash val="solid"/>
                    </a:lnT>
                    <a:lnB w="9525">
                      <a:solidFill>
                        <a:srgbClr val="000000"/>
                      </a:solidFill>
                      <a:prstDash val="solid"/>
                    </a:lnB>
                  </a:tcPr>
                </a:tc>
              </a:tr>
              <a:tr h="143255">
                <a:tc gridSpan="3"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7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R w="9525">
                      <a:solidFill>
                        <a:srgbClr val="000000"/>
                      </a:solidFill>
                      <a:prstDash val="solid"/>
                    </a:lnR>
                    <a:lnT w="9525">
                      <a:solidFill>
                        <a:srgbClr val="000000"/>
                      </a:solidFill>
                      <a:prstDash val="solid"/>
                    </a:lnT>
                    <a:lnB w="9525">
                      <a:solidFill>
                        <a:srgbClr val="000000"/>
                      </a:solidFill>
                      <a:prstDash val="solid"/>
                    </a:lnB>
                  </a:tcPr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/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/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7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9525">
                      <a:solidFill>
                        <a:srgbClr val="000000"/>
                      </a:solidFill>
                      <a:prstDash val="solid"/>
                    </a:lnL>
                    <a:lnT w="9525">
                      <a:solidFill>
                        <a:srgbClr val="000000"/>
                      </a:solidFill>
                      <a:prstDash val="solid"/>
                    </a:lnT>
                    <a:lnB w="9525">
                      <a:solidFill>
                        <a:srgbClr val="000000"/>
                      </a:solidFill>
                      <a:prstDash val="solid"/>
                    </a:lnB>
                  </a:tcPr>
                </a:tc>
              </a:tr>
            </a:tbl>
          </a:graphicData>
        </a:graphic>
      </p:graphicFrame>
      <p:sp>
        <p:nvSpPr>
          <p:cNvPr id="53" name="object 53"/>
          <p:cNvSpPr/>
          <p:nvPr/>
        </p:nvSpPr>
        <p:spPr>
          <a:xfrm>
            <a:off x="5570851" y="7124700"/>
            <a:ext cx="0" cy="45720"/>
          </a:xfrm>
          <a:custGeom>
            <a:avLst/>
            <a:gdLst/>
            <a:ahLst/>
            <a:cxnLst/>
            <a:rect l="l" t="t" r="r" b="b"/>
            <a:pathLst>
              <a:path h="45720">
                <a:moveTo>
                  <a:pt x="0" y="0"/>
                </a:moveTo>
                <a:lnTo>
                  <a:pt x="0" y="45719"/>
                </a:lnTo>
              </a:path>
            </a:pathLst>
          </a:custGeom>
          <a:ln w="1524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4" name="object 54"/>
          <p:cNvSpPr/>
          <p:nvPr/>
        </p:nvSpPr>
        <p:spPr>
          <a:xfrm>
            <a:off x="4820592" y="7127747"/>
            <a:ext cx="0" cy="43180"/>
          </a:xfrm>
          <a:custGeom>
            <a:avLst/>
            <a:gdLst/>
            <a:ahLst/>
            <a:cxnLst/>
            <a:rect l="l" t="t" r="r" b="b"/>
            <a:pathLst>
              <a:path h="43179">
                <a:moveTo>
                  <a:pt x="0" y="0"/>
                </a:moveTo>
                <a:lnTo>
                  <a:pt x="0" y="42671"/>
                </a:lnTo>
              </a:path>
            </a:pathLst>
          </a:custGeom>
          <a:ln w="1524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5" name="object 55"/>
          <p:cNvSpPr/>
          <p:nvPr/>
        </p:nvSpPr>
        <p:spPr>
          <a:xfrm>
            <a:off x="4803060" y="6976871"/>
            <a:ext cx="35059" cy="21590"/>
          </a:xfrm>
          <a:custGeom>
            <a:avLst/>
            <a:gdLst/>
            <a:ahLst/>
            <a:cxnLst/>
            <a:rect l="l" t="t" r="r" b="b"/>
            <a:pathLst>
              <a:path w="15239" h="21590">
                <a:moveTo>
                  <a:pt x="0" y="21335"/>
                </a:moveTo>
                <a:lnTo>
                  <a:pt x="15239" y="21335"/>
                </a:lnTo>
                <a:lnTo>
                  <a:pt x="15239" y="0"/>
                </a:lnTo>
                <a:lnTo>
                  <a:pt x="0" y="0"/>
                </a:lnTo>
                <a:lnTo>
                  <a:pt x="0" y="21335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grpSp>
        <p:nvGrpSpPr>
          <p:cNvPr id="56" name="object 56"/>
          <p:cNvGrpSpPr/>
          <p:nvPr/>
        </p:nvGrpSpPr>
        <p:grpSpPr>
          <a:xfrm>
            <a:off x="4701389" y="6995159"/>
            <a:ext cx="891079" cy="386080"/>
            <a:chOff x="2043683" y="6995159"/>
            <a:chExt cx="387350" cy="386080"/>
          </a:xfrm>
        </p:grpSpPr>
        <p:sp>
          <p:nvSpPr>
            <p:cNvPr id="57" name="object 57"/>
            <p:cNvSpPr/>
            <p:nvPr/>
          </p:nvSpPr>
          <p:spPr>
            <a:xfrm>
              <a:off x="2095499" y="7159751"/>
              <a:ext cx="243840" cy="27940"/>
            </a:xfrm>
            <a:custGeom>
              <a:avLst/>
              <a:gdLst/>
              <a:ahLst/>
              <a:cxnLst/>
              <a:rect l="l" t="t" r="r" b="b"/>
              <a:pathLst>
                <a:path w="243839" h="27940">
                  <a:moveTo>
                    <a:pt x="82295" y="27432"/>
                  </a:moveTo>
                  <a:lnTo>
                    <a:pt x="243840" y="27432"/>
                  </a:lnTo>
                  <a:lnTo>
                    <a:pt x="243840" y="0"/>
                  </a:lnTo>
                  <a:lnTo>
                    <a:pt x="82295" y="0"/>
                  </a:lnTo>
                  <a:lnTo>
                    <a:pt x="82295" y="27432"/>
                  </a:lnTo>
                  <a:close/>
                </a:path>
                <a:path w="243839" h="27940">
                  <a:moveTo>
                    <a:pt x="0" y="13716"/>
                  </a:moveTo>
                  <a:lnTo>
                    <a:pt x="77724" y="13716"/>
                  </a:lnTo>
                </a:path>
              </a:pathLst>
            </a:custGeom>
            <a:ln w="1524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8" name="object 58"/>
            <p:cNvSpPr/>
            <p:nvPr/>
          </p:nvSpPr>
          <p:spPr>
            <a:xfrm>
              <a:off x="2257044" y="7071359"/>
              <a:ext cx="82550" cy="41275"/>
            </a:xfrm>
            <a:custGeom>
              <a:avLst/>
              <a:gdLst/>
              <a:ahLst/>
              <a:cxnLst/>
              <a:rect l="l" t="t" r="r" b="b"/>
              <a:pathLst>
                <a:path w="82550" h="41275">
                  <a:moveTo>
                    <a:pt x="82295" y="39624"/>
                  </a:moveTo>
                  <a:lnTo>
                    <a:pt x="79247" y="27432"/>
                  </a:lnTo>
                  <a:lnTo>
                    <a:pt x="73151" y="15240"/>
                  </a:lnTo>
                  <a:lnTo>
                    <a:pt x="64007" y="6096"/>
                  </a:lnTo>
                  <a:lnTo>
                    <a:pt x="56387" y="3048"/>
                  </a:lnTo>
                  <a:lnTo>
                    <a:pt x="50291" y="0"/>
                  </a:lnTo>
                  <a:lnTo>
                    <a:pt x="30479" y="0"/>
                  </a:lnTo>
                  <a:lnTo>
                    <a:pt x="18287" y="6096"/>
                  </a:lnTo>
                  <a:lnTo>
                    <a:pt x="9143" y="15240"/>
                  </a:lnTo>
                  <a:lnTo>
                    <a:pt x="4571" y="21336"/>
                  </a:lnTo>
                  <a:lnTo>
                    <a:pt x="3047" y="27432"/>
                  </a:lnTo>
                  <a:lnTo>
                    <a:pt x="0" y="33528"/>
                  </a:lnTo>
                  <a:lnTo>
                    <a:pt x="0" y="41148"/>
                  </a:lnTo>
                </a:path>
              </a:pathLst>
            </a:custGeom>
            <a:ln w="1524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9" name="object 59"/>
            <p:cNvSpPr/>
            <p:nvPr/>
          </p:nvSpPr>
          <p:spPr>
            <a:xfrm>
              <a:off x="2095500" y="7071359"/>
              <a:ext cx="79375" cy="41275"/>
            </a:xfrm>
            <a:custGeom>
              <a:avLst/>
              <a:gdLst/>
              <a:ahLst/>
              <a:cxnLst/>
              <a:rect l="l" t="t" r="r" b="b"/>
              <a:pathLst>
                <a:path w="79375" h="41275">
                  <a:moveTo>
                    <a:pt x="79248" y="39624"/>
                  </a:moveTo>
                  <a:lnTo>
                    <a:pt x="79248" y="33528"/>
                  </a:lnTo>
                  <a:lnTo>
                    <a:pt x="77724" y="27432"/>
                  </a:lnTo>
                  <a:lnTo>
                    <a:pt x="71628" y="15240"/>
                  </a:lnTo>
                  <a:lnTo>
                    <a:pt x="67056" y="10668"/>
                  </a:lnTo>
                  <a:lnTo>
                    <a:pt x="60960" y="6096"/>
                  </a:lnTo>
                  <a:lnTo>
                    <a:pt x="48768" y="0"/>
                  </a:lnTo>
                  <a:lnTo>
                    <a:pt x="28956" y="0"/>
                  </a:lnTo>
                  <a:lnTo>
                    <a:pt x="1524" y="27432"/>
                  </a:lnTo>
                  <a:lnTo>
                    <a:pt x="0" y="33528"/>
                  </a:lnTo>
                  <a:lnTo>
                    <a:pt x="0" y="41148"/>
                  </a:lnTo>
                </a:path>
              </a:pathLst>
            </a:custGeom>
            <a:ln w="1524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0" name="object 60"/>
            <p:cNvSpPr/>
            <p:nvPr/>
          </p:nvSpPr>
          <p:spPr>
            <a:xfrm>
              <a:off x="2174748" y="7071359"/>
              <a:ext cx="82550" cy="41275"/>
            </a:xfrm>
            <a:custGeom>
              <a:avLst/>
              <a:gdLst/>
              <a:ahLst/>
              <a:cxnLst/>
              <a:rect l="l" t="t" r="r" b="b"/>
              <a:pathLst>
                <a:path w="82550" h="41275">
                  <a:moveTo>
                    <a:pt x="82295" y="39624"/>
                  </a:moveTo>
                  <a:lnTo>
                    <a:pt x="82295" y="33528"/>
                  </a:lnTo>
                  <a:lnTo>
                    <a:pt x="80771" y="27432"/>
                  </a:lnTo>
                  <a:lnTo>
                    <a:pt x="77723" y="21336"/>
                  </a:lnTo>
                  <a:lnTo>
                    <a:pt x="73151" y="15240"/>
                  </a:lnTo>
                  <a:lnTo>
                    <a:pt x="64007" y="6096"/>
                  </a:lnTo>
                  <a:lnTo>
                    <a:pt x="51815" y="0"/>
                  </a:lnTo>
                  <a:lnTo>
                    <a:pt x="32003" y="0"/>
                  </a:lnTo>
                  <a:lnTo>
                    <a:pt x="3047" y="27432"/>
                  </a:lnTo>
                  <a:lnTo>
                    <a:pt x="1523" y="33528"/>
                  </a:lnTo>
                  <a:lnTo>
                    <a:pt x="0" y="41148"/>
                  </a:lnTo>
                </a:path>
              </a:pathLst>
            </a:custGeom>
            <a:ln w="1524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1" name="object 61"/>
            <p:cNvSpPr/>
            <p:nvPr/>
          </p:nvSpPr>
          <p:spPr>
            <a:xfrm>
              <a:off x="2087879" y="7118603"/>
              <a:ext cx="259079" cy="0"/>
            </a:xfrm>
            <a:custGeom>
              <a:avLst/>
              <a:gdLst/>
              <a:ahLst/>
              <a:cxnLst/>
              <a:rect l="l" t="t" r="r" b="b"/>
              <a:pathLst>
                <a:path w="259080">
                  <a:moveTo>
                    <a:pt x="243840" y="0"/>
                  </a:moveTo>
                  <a:lnTo>
                    <a:pt x="259080" y="0"/>
                  </a:lnTo>
                </a:path>
                <a:path w="259080">
                  <a:moveTo>
                    <a:pt x="161544" y="0"/>
                  </a:moveTo>
                  <a:lnTo>
                    <a:pt x="176784" y="0"/>
                  </a:lnTo>
                </a:path>
                <a:path w="259080">
                  <a:moveTo>
                    <a:pt x="79248" y="0"/>
                  </a:moveTo>
                  <a:lnTo>
                    <a:pt x="94488" y="0"/>
                  </a:lnTo>
                </a:path>
                <a:path w="259080">
                  <a:moveTo>
                    <a:pt x="0" y="0"/>
                  </a:moveTo>
                  <a:lnTo>
                    <a:pt x="15239" y="0"/>
                  </a:lnTo>
                </a:path>
              </a:pathLst>
            </a:custGeom>
            <a:ln w="15239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2" name="object 62"/>
            <p:cNvSpPr/>
            <p:nvPr/>
          </p:nvSpPr>
          <p:spPr>
            <a:xfrm>
              <a:off x="2174748" y="7010399"/>
              <a:ext cx="165100" cy="41275"/>
            </a:xfrm>
            <a:custGeom>
              <a:avLst/>
              <a:gdLst/>
              <a:ahLst/>
              <a:cxnLst/>
              <a:rect l="l" t="t" r="r" b="b"/>
              <a:pathLst>
                <a:path w="165100" h="41275">
                  <a:moveTo>
                    <a:pt x="0" y="0"/>
                  </a:moveTo>
                  <a:lnTo>
                    <a:pt x="19812" y="33528"/>
                  </a:lnTo>
                  <a:lnTo>
                    <a:pt x="25908" y="38100"/>
                  </a:lnTo>
                  <a:lnTo>
                    <a:pt x="38100" y="41148"/>
                  </a:lnTo>
                  <a:lnTo>
                    <a:pt x="45719" y="41148"/>
                  </a:lnTo>
                  <a:lnTo>
                    <a:pt x="57912" y="38100"/>
                  </a:lnTo>
                  <a:lnTo>
                    <a:pt x="64008" y="33528"/>
                  </a:lnTo>
                  <a:lnTo>
                    <a:pt x="68580" y="30480"/>
                  </a:lnTo>
                  <a:lnTo>
                    <a:pt x="73152" y="25908"/>
                  </a:lnTo>
                  <a:lnTo>
                    <a:pt x="77724" y="19812"/>
                  </a:lnTo>
                  <a:lnTo>
                    <a:pt x="80772" y="13716"/>
                  </a:lnTo>
                  <a:lnTo>
                    <a:pt x="82296" y="7620"/>
                  </a:lnTo>
                  <a:lnTo>
                    <a:pt x="82296" y="0"/>
                  </a:lnTo>
                  <a:lnTo>
                    <a:pt x="82296" y="7620"/>
                  </a:lnTo>
                  <a:lnTo>
                    <a:pt x="85344" y="13716"/>
                  </a:lnTo>
                  <a:lnTo>
                    <a:pt x="86868" y="19812"/>
                  </a:lnTo>
                  <a:lnTo>
                    <a:pt x="91439" y="25908"/>
                  </a:lnTo>
                  <a:lnTo>
                    <a:pt x="96012" y="30480"/>
                  </a:lnTo>
                  <a:lnTo>
                    <a:pt x="100584" y="33528"/>
                  </a:lnTo>
                  <a:lnTo>
                    <a:pt x="106679" y="38100"/>
                  </a:lnTo>
                  <a:lnTo>
                    <a:pt x="112775" y="39624"/>
                  </a:lnTo>
                  <a:lnTo>
                    <a:pt x="120396" y="41148"/>
                  </a:lnTo>
                  <a:lnTo>
                    <a:pt x="126491" y="41148"/>
                  </a:lnTo>
                  <a:lnTo>
                    <a:pt x="134112" y="39624"/>
                  </a:lnTo>
                  <a:lnTo>
                    <a:pt x="140208" y="38100"/>
                  </a:lnTo>
                  <a:lnTo>
                    <a:pt x="146304" y="33528"/>
                  </a:lnTo>
                  <a:lnTo>
                    <a:pt x="150876" y="30480"/>
                  </a:lnTo>
                  <a:lnTo>
                    <a:pt x="155448" y="25908"/>
                  </a:lnTo>
                  <a:lnTo>
                    <a:pt x="160019" y="19812"/>
                  </a:lnTo>
                  <a:lnTo>
                    <a:pt x="163068" y="7620"/>
                  </a:lnTo>
                  <a:lnTo>
                    <a:pt x="164592" y="0"/>
                  </a:lnTo>
                </a:path>
              </a:pathLst>
            </a:custGeom>
            <a:ln w="1524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3" name="object 63"/>
            <p:cNvSpPr/>
            <p:nvPr/>
          </p:nvSpPr>
          <p:spPr>
            <a:xfrm>
              <a:off x="2095499" y="7010399"/>
              <a:ext cx="79375" cy="41275"/>
            </a:xfrm>
            <a:custGeom>
              <a:avLst/>
              <a:gdLst/>
              <a:ahLst/>
              <a:cxnLst/>
              <a:rect l="l" t="t" r="r" b="b"/>
              <a:pathLst>
                <a:path w="79375" h="41275">
                  <a:moveTo>
                    <a:pt x="0" y="0"/>
                  </a:moveTo>
                  <a:lnTo>
                    <a:pt x="0" y="7620"/>
                  </a:lnTo>
                  <a:lnTo>
                    <a:pt x="1524" y="13716"/>
                  </a:lnTo>
                  <a:lnTo>
                    <a:pt x="7620" y="25908"/>
                  </a:lnTo>
                  <a:lnTo>
                    <a:pt x="10668" y="30480"/>
                  </a:lnTo>
                  <a:lnTo>
                    <a:pt x="16764" y="33528"/>
                  </a:lnTo>
                  <a:lnTo>
                    <a:pt x="22859" y="38100"/>
                  </a:lnTo>
                  <a:lnTo>
                    <a:pt x="35052" y="41148"/>
                  </a:lnTo>
                  <a:lnTo>
                    <a:pt x="42672" y="41148"/>
                  </a:lnTo>
                  <a:lnTo>
                    <a:pt x="54864" y="38100"/>
                  </a:lnTo>
                  <a:lnTo>
                    <a:pt x="60960" y="33528"/>
                  </a:lnTo>
                  <a:lnTo>
                    <a:pt x="67056" y="30480"/>
                  </a:lnTo>
                  <a:lnTo>
                    <a:pt x="71628" y="25908"/>
                  </a:lnTo>
                  <a:lnTo>
                    <a:pt x="77724" y="13716"/>
                  </a:lnTo>
                  <a:lnTo>
                    <a:pt x="79248" y="7620"/>
                  </a:lnTo>
                  <a:lnTo>
                    <a:pt x="79248" y="0"/>
                  </a:lnTo>
                </a:path>
              </a:pathLst>
            </a:custGeom>
            <a:ln w="1524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4" name="object 64"/>
            <p:cNvSpPr/>
            <p:nvPr/>
          </p:nvSpPr>
          <p:spPr>
            <a:xfrm>
              <a:off x="2087879" y="6995159"/>
              <a:ext cx="15240" cy="15240"/>
            </a:xfrm>
            <a:custGeom>
              <a:avLst/>
              <a:gdLst/>
              <a:ahLst/>
              <a:cxnLst/>
              <a:rect l="l" t="t" r="r" b="b"/>
              <a:pathLst>
                <a:path w="15239" h="15240">
                  <a:moveTo>
                    <a:pt x="0" y="15239"/>
                  </a:moveTo>
                  <a:lnTo>
                    <a:pt x="15239" y="15239"/>
                  </a:lnTo>
                  <a:lnTo>
                    <a:pt x="15239" y="0"/>
                  </a:lnTo>
                  <a:lnTo>
                    <a:pt x="0" y="0"/>
                  </a:lnTo>
                  <a:lnTo>
                    <a:pt x="0" y="15239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5" name="object 65"/>
            <p:cNvSpPr/>
            <p:nvPr/>
          </p:nvSpPr>
          <p:spPr>
            <a:xfrm>
              <a:off x="2167128" y="7002779"/>
              <a:ext cx="180340" cy="0"/>
            </a:xfrm>
            <a:custGeom>
              <a:avLst/>
              <a:gdLst/>
              <a:ahLst/>
              <a:cxnLst/>
              <a:rect l="l" t="t" r="r" b="b"/>
              <a:pathLst>
                <a:path w="180339">
                  <a:moveTo>
                    <a:pt x="0" y="0"/>
                  </a:moveTo>
                  <a:lnTo>
                    <a:pt x="15239" y="0"/>
                  </a:lnTo>
                </a:path>
                <a:path w="180339">
                  <a:moveTo>
                    <a:pt x="82295" y="0"/>
                  </a:moveTo>
                  <a:lnTo>
                    <a:pt x="97535" y="0"/>
                  </a:lnTo>
                </a:path>
                <a:path w="180339">
                  <a:moveTo>
                    <a:pt x="164591" y="0"/>
                  </a:moveTo>
                  <a:lnTo>
                    <a:pt x="179831" y="0"/>
                  </a:lnTo>
                </a:path>
              </a:pathLst>
            </a:custGeom>
            <a:ln w="15239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6" name="object 66"/>
            <p:cNvSpPr/>
            <p:nvPr/>
          </p:nvSpPr>
          <p:spPr>
            <a:xfrm>
              <a:off x="2043683" y="7173467"/>
              <a:ext cx="375285" cy="200025"/>
            </a:xfrm>
            <a:custGeom>
              <a:avLst/>
              <a:gdLst/>
              <a:ahLst/>
              <a:cxnLst/>
              <a:rect l="l" t="t" r="r" b="b"/>
              <a:pathLst>
                <a:path w="375285" h="200025">
                  <a:moveTo>
                    <a:pt x="291083" y="0"/>
                  </a:moveTo>
                  <a:lnTo>
                    <a:pt x="374903" y="0"/>
                  </a:lnTo>
                </a:path>
                <a:path w="375285" h="200025">
                  <a:moveTo>
                    <a:pt x="51816" y="134112"/>
                  </a:moveTo>
                  <a:lnTo>
                    <a:pt x="51816" y="1524"/>
                  </a:lnTo>
                </a:path>
                <a:path w="375285" h="200025">
                  <a:moveTo>
                    <a:pt x="13716" y="167639"/>
                  </a:moveTo>
                  <a:lnTo>
                    <a:pt x="89916" y="167639"/>
                  </a:lnTo>
                </a:path>
                <a:path w="375285" h="200025">
                  <a:moveTo>
                    <a:pt x="25908" y="199644"/>
                  </a:moveTo>
                  <a:lnTo>
                    <a:pt x="77724" y="199644"/>
                  </a:lnTo>
                </a:path>
                <a:path w="375285" h="200025">
                  <a:moveTo>
                    <a:pt x="0" y="134112"/>
                  </a:moveTo>
                  <a:lnTo>
                    <a:pt x="103632" y="134112"/>
                  </a:lnTo>
                </a:path>
              </a:pathLst>
            </a:custGeom>
            <a:ln w="1524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7" name="object 67"/>
            <p:cNvSpPr/>
            <p:nvPr/>
          </p:nvSpPr>
          <p:spPr>
            <a:xfrm>
              <a:off x="2077212" y="7155179"/>
              <a:ext cx="36830" cy="38100"/>
            </a:xfrm>
            <a:custGeom>
              <a:avLst/>
              <a:gdLst/>
              <a:ahLst/>
              <a:cxnLst/>
              <a:rect l="l" t="t" r="r" b="b"/>
              <a:pathLst>
                <a:path w="36830" h="38100">
                  <a:moveTo>
                    <a:pt x="19812" y="38100"/>
                  </a:moveTo>
                  <a:lnTo>
                    <a:pt x="12215" y="36504"/>
                  </a:lnTo>
                  <a:lnTo>
                    <a:pt x="5905" y="32194"/>
                  </a:lnTo>
                  <a:lnTo>
                    <a:pt x="1595" y="25884"/>
                  </a:lnTo>
                  <a:lnTo>
                    <a:pt x="0" y="18288"/>
                  </a:lnTo>
                  <a:lnTo>
                    <a:pt x="1595" y="10929"/>
                  </a:lnTo>
                  <a:lnTo>
                    <a:pt x="5905" y="5143"/>
                  </a:lnTo>
                  <a:lnTo>
                    <a:pt x="12215" y="1357"/>
                  </a:lnTo>
                  <a:lnTo>
                    <a:pt x="19812" y="0"/>
                  </a:lnTo>
                  <a:lnTo>
                    <a:pt x="28956" y="0"/>
                  </a:lnTo>
                  <a:lnTo>
                    <a:pt x="36576" y="7620"/>
                  </a:lnTo>
                  <a:lnTo>
                    <a:pt x="36576" y="18288"/>
                  </a:lnTo>
                  <a:lnTo>
                    <a:pt x="35242" y="25884"/>
                  </a:lnTo>
                  <a:lnTo>
                    <a:pt x="31623" y="32194"/>
                  </a:lnTo>
                  <a:lnTo>
                    <a:pt x="26289" y="36504"/>
                  </a:lnTo>
                  <a:lnTo>
                    <a:pt x="19812" y="3810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8" name="object 68"/>
            <p:cNvSpPr/>
            <p:nvPr/>
          </p:nvSpPr>
          <p:spPr>
            <a:xfrm>
              <a:off x="2077212" y="7155179"/>
              <a:ext cx="36830" cy="38100"/>
            </a:xfrm>
            <a:custGeom>
              <a:avLst/>
              <a:gdLst/>
              <a:ahLst/>
              <a:cxnLst/>
              <a:rect l="l" t="t" r="r" b="b"/>
              <a:pathLst>
                <a:path w="36830" h="38100">
                  <a:moveTo>
                    <a:pt x="0" y="18288"/>
                  </a:moveTo>
                  <a:lnTo>
                    <a:pt x="1595" y="10929"/>
                  </a:lnTo>
                  <a:lnTo>
                    <a:pt x="5905" y="5143"/>
                  </a:lnTo>
                  <a:lnTo>
                    <a:pt x="12215" y="1357"/>
                  </a:lnTo>
                  <a:lnTo>
                    <a:pt x="19812" y="0"/>
                  </a:lnTo>
                  <a:lnTo>
                    <a:pt x="28956" y="0"/>
                  </a:lnTo>
                  <a:lnTo>
                    <a:pt x="36576" y="7620"/>
                  </a:lnTo>
                  <a:lnTo>
                    <a:pt x="36576" y="18288"/>
                  </a:lnTo>
                  <a:lnTo>
                    <a:pt x="35242" y="25884"/>
                  </a:lnTo>
                  <a:lnTo>
                    <a:pt x="31623" y="32194"/>
                  </a:lnTo>
                  <a:lnTo>
                    <a:pt x="26289" y="36504"/>
                  </a:lnTo>
                  <a:lnTo>
                    <a:pt x="19812" y="38100"/>
                  </a:lnTo>
                  <a:lnTo>
                    <a:pt x="12215" y="36504"/>
                  </a:lnTo>
                  <a:lnTo>
                    <a:pt x="5905" y="32194"/>
                  </a:lnTo>
                  <a:lnTo>
                    <a:pt x="1595" y="25884"/>
                  </a:lnTo>
                  <a:lnTo>
                    <a:pt x="0" y="18288"/>
                  </a:lnTo>
                </a:path>
              </a:pathLst>
            </a:custGeom>
            <a:ln w="9144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9" name="object 69"/>
            <p:cNvSpPr/>
            <p:nvPr/>
          </p:nvSpPr>
          <p:spPr>
            <a:xfrm>
              <a:off x="2339340" y="7010399"/>
              <a:ext cx="82550" cy="41275"/>
            </a:xfrm>
            <a:custGeom>
              <a:avLst/>
              <a:gdLst/>
              <a:ahLst/>
              <a:cxnLst/>
              <a:rect l="l" t="t" r="r" b="b"/>
              <a:pathLst>
                <a:path w="82550" h="41275">
                  <a:moveTo>
                    <a:pt x="0" y="0"/>
                  </a:moveTo>
                  <a:lnTo>
                    <a:pt x="19812" y="33528"/>
                  </a:lnTo>
                  <a:lnTo>
                    <a:pt x="24384" y="38100"/>
                  </a:lnTo>
                  <a:lnTo>
                    <a:pt x="32004" y="39624"/>
                  </a:lnTo>
                  <a:lnTo>
                    <a:pt x="38100" y="41148"/>
                  </a:lnTo>
                  <a:lnTo>
                    <a:pt x="44195" y="41148"/>
                  </a:lnTo>
                  <a:lnTo>
                    <a:pt x="51816" y="39624"/>
                  </a:lnTo>
                  <a:lnTo>
                    <a:pt x="57912" y="38100"/>
                  </a:lnTo>
                  <a:lnTo>
                    <a:pt x="64008" y="33528"/>
                  </a:lnTo>
                  <a:lnTo>
                    <a:pt x="68580" y="30480"/>
                  </a:lnTo>
                  <a:lnTo>
                    <a:pt x="73152" y="25908"/>
                  </a:lnTo>
                  <a:lnTo>
                    <a:pt x="77724" y="19812"/>
                  </a:lnTo>
                  <a:lnTo>
                    <a:pt x="80772" y="13716"/>
                  </a:lnTo>
                  <a:lnTo>
                    <a:pt x="82296" y="7620"/>
                  </a:lnTo>
                  <a:lnTo>
                    <a:pt x="82296" y="0"/>
                  </a:lnTo>
                </a:path>
              </a:pathLst>
            </a:custGeom>
            <a:ln w="1524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0" name="object 70"/>
            <p:cNvSpPr/>
            <p:nvPr/>
          </p:nvSpPr>
          <p:spPr>
            <a:xfrm>
              <a:off x="2423159" y="6995159"/>
              <a:ext cx="0" cy="15240"/>
            </a:xfrm>
            <a:custGeom>
              <a:avLst/>
              <a:gdLst/>
              <a:ahLst/>
              <a:cxnLst/>
              <a:rect l="l" t="t" r="r" b="b"/>
              <a:pathLst>
                <a:path h="15240">
                  <a:moveTo>
                    <a:pt x="-7619" y="7619"/>
                  </a:moveTo>
                  <a:lnTo>
                    <a:pt x="7619" y="7619"/>
                  </a:lnTo>
                </a:path>
              </a:pathLst>
            </a:custGeom>
            <a:ln w="15239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1" name="object 71"/>
            <p:cNvSpPr/>
            <p:nvPr/>
          </p:nvSpPr>
          <p:spPr>
            <a:xfrm>
              <a:off x="2339340" y="7071359"/>
              <a:ext cx="82550" cy="41275"/>
            </a:xfrm>
            <a:custGeom>
              <a:avLst/>
              <a:gdLst/>
              <a:ahLst/>
              <a:cxnLst/>
              <a:rect l="l" t="t" r="r" b="b"/>
              <a:pathLst>
                <a:path w="82550" h="41275">
                  <a:moveTo>
                    <a:pt x="82295" y="39624"/>
                  </a:moveTo>
                  <a:lnTo>
                    <a:pt x="82295" y="33528"/>
                  </a:lnTo>
                  <a:lnTo>
                    <a:pt x="80771" y="27432"/>
                  </a:lnTo>
                  <a:lnTo>
                    <a:pt x="77723" y="21336"/>
                  </a:lnTo>
                  <a:lnTo>
                    <a:pt x="73151" y="15240"/>
                  </a:lnTo>
                  <a:lnTo>
                    <a:pt x="64007" y="6096"/>
                  </a:lnTo>
                  <a:lnTo>
                    <a:pt x="51815" y="0"/>
                  </a:lnTo>
                  <a:lnTo>
                    <a:pt x="32003" y="0"/>
                  </a:lnTo>
                  <a:lnTo>
                    <a:pt x="1523" y="33528"/>
                  </a:lnTo>
                  <a:lnTo>
                    <a:pt x="0" y="41148"/>
                  </a:lnTo>
                </a:path>
              </a:pathLst>
            </a:custGeom>
            <a:ln w="1524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2" name="object 72"/>
            <p:cNvSpPr/>
            <p:nvPr/>
          </p:nvSpPr>
          <p:spPr>
            <a:xfrm>
              <a:off x="2421636" y="7110983"/>
              <a:ext cx="0" cy="15240"/>
            </a:xfrm>
            <a:custGeom>
              <a:avLst/>
              <a:gdLst/>
              <a:ahLst/>
              <a:cxnLst/>
              <a:rect l="l" t="t" r="r" b="b"/>
              <a:pathLst>
                <a:path h="15240">
                  <a:moveTo>
                    <a:pt x="-7619" y="7619"/>
                  </a:moveTo>
                  <a:lnTo>
                    <a:pt x="7619" y="7619"/>
                  </a:lnTo>
                </a:path>
              </a:pathLst>
            </a:custGeom>
            <a:ln w="15239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73" name="object 73"/>
          <p:cNvSpPr/>
          <p:nvPr/>
        </p:nvSpPr>
        <p:spPr>
          <a:xfrm>
            <a:off x="8042498" y="7845553"/>
            <a:ext cx="368118" cy="100965"/>
          </a:xfrm>
          <a:custGeom>
            <a:avLst/>
            <a:gdLst/>
            <a:ahLst/>
            <a:cxnLst/>
            <a:rect l="l" t="t" r="r" b="b"/>
            <a:pathLst>
              <a:path w="160020" h="100965">
                <a:moveTo>
                  <a:pt x="39624" y="50292"/>
                </a:moveTo>
                <a:lnTo>
                  <a:pt x="79247" y="0"/>
                </a:lnTo>
                <a:lnTo>
                  <a:pt x="118871" y="100583"/>
                </a:lnTo>
                <a:lnTo>
                  <a:pt x="160019" y="50292"/>
                </a:lnTo>
              </a:path>
              <a:path w="160020" h="100965">
                <a:moveTo>
                  <a:pt x="0" y="50292"/>
                </a:moveTo>
                <a:lnTo>
                  <a:pt x="39624" y="50292"/>
                </a:lnTo>
              </a:path>
            </a:pathLst>
          </a:custGeom>
          <a:ln w="9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4" name="object 74"/>
          <p:cNvSpPr/>
          <p:nvPr/>
        </p:nvSpPr>
        <p:spPr>
          <a:xfrm>
            <a:off x="6506920" y="8180832"/>
            <a:ext cx="1577648" cy="0"/>
          </a:xfrm>
          <a:custGeom>
            <a:avLst/>
            <a:gdLst/>
            <a:ahLst/>
            <a:cxnLst/>
            <a:rect l="l" t="t" r="r" b="b"/>
            <a:pathLst>
              <a:path w="685800">
                <a:moveTo>
                  <a:pt x="685800" y="0"/>
                </a:moveTo>
                <a:lnTo>
                  <a:pt x="0" y="0"/>
                </a:lnTo>
              </a:path>
            </a:pathLst>
          </a:custGeom>
          <a:ln w="9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5" name="object 75"/>
          <p:cNvSpPr/>
          <p:nvPr/>
        </p:nvSpPr>
        <p:spPr>
          <a:xfrm>
            <a:off x="6832968" y="8037576"/>
            <a:ext cx="1256275" cy="0"/>
          </a:xfrm>
          <a:custGeom>
            <a:avLst/>
            <a:gdLst/>
            <a:ahLst/>
            <a:cxnLst/>
            <a:rect l="l" t="t" r="r" b="b"/>
            <a:pathLst>
              <a:path w="546100">
                <a:moveTo>
                  <a:pt x="545591" y="0"/>
                </a:moveTo>
                <a:lnTo>
                  <a:pt x="0" y="0"/>
                </a:lnTo>
              </a:path>
            </a:pathLst>
          </a:custGeom>
          <a:ln w="9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6" name="object 76"/>
          <p:cNvSpPr/>
          <p:nvPr/>
        </p:nvSpPr>
        <p:spPr>
          <a:xfrm>
            <a:off x="7155509" y="7895844"/>
            <a:ext cx="926138" cy="0"/>
          </a:xfrm>
          <a:custGeom>
            <a:avLst/>
            <a:gdLst/>
            <a:ahLst/>
            <a:cxnLst/>
            <a:rect l="l" t="t" r="r" b="b"/>
            <a:pathLst>
              <a:path w="402589">
                <a:moveTo>
                  <a:pt x="402335" y="0"/>
                </a:moveTo>
                <a:lnTo>
                  <a:pt x="0" y="0"/>
                </a:lnTo>
              </a:path>
            </a:pathLst>
          </a:custGeom>
          <a:ln w="9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grpSp>
        <p:nvGrpSpPr>
          <p:cNvPr id="77" name="object 77"/>
          <p:cNvGrpSpPr/>
          <p:nvPr/>
        </p:nvGrpSpPr>
        <p:grpSpPr>
          <a:xfrm>
            <a:off x="7407932" y="6958583"/>
            <a:ext cx="347667" cy="55244"/>
            <a:chOff x="3220211" y="6958583"/>
            <a:chExt cx="151130" cy="55244"/>
          </a:xfrm>
        </p:grpSpPr>
        <p:sp>
          <p:nvSpPr>
            <p:cNvPr id="78" name="object 78"/>
            <p:cNvSpPr/>
            <p:nvPr/>
          </p:nvSpPr>
          <p:spPr>
            <a:xfrm>
              <a:off x="3224784" y="6963155"/>
              <a:ext cx="70485" cy="38100"/>
            </a:xfrm>
            <a:custGeom>
              <a:avLst/>
              <a:gdLst/>
              <a:ahLst/>
              <a:cxnLst/>
              <a:rect l="l" t="t" r="r" b="b"/>
              <a:pathLst>
                <a:path w="70485" h="38100">
                  <a:moveTo>
                    <a:pt x="70104" y="36575"/>
                  </a:moveTo>
                  <a:lnTo>
                    <a:pt x="70104" y="30479"/>
                  </a:lnTo>
                  <a:lnTo>
                    <a:pt x="68580" y="25907"/>
                  </a:lnTo>
                  <a:lnTo>
                    <a:pt x="38100" y="0"/>
                  </a:lnTo>
                  <a:lnTo>
                    <a:pt x="32004" y="0"/>
                  </a:lnTo>
                  <a:lnTo>
                    <a:pt x="1524" y="25907"/>
                  </a:lnTo>
                  <a:lnTo>
                    <a:pt x="0" y="30479"/>
                  </a:lnTo>
                  <a:lnTo>
                    <a:pt x="0" y="38099"/>
                  </a:lnTo>
                </a:path>
              </a:pathLst>
            </a:custGeom>
            <a:ln w="9144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9" name="object 79"/>
            <p:cNvSpPr/>
            <p:nvPr/>
          </p:nvSpPr>
          <p:spPr>
            <a:xfrm>
              <a:off x="3294888" y="6963155"/>
              <a:ext cx="71755" cy="38100"/>
            </a:xfrm>
            <a:custGeom>
              <a:avLst/>
              <a:gdLst/>
              <a:ahLst/>
              <a:cxnLst/>
              <a:rect l="l" t="t" r="r" b="b"/>
              <a:pathLst>
                <a:path w="71754" h="38100">
                  <a:moveTo>
                    <a:pt x="71627" y="36575"/>
                  </a:moveTo>
                  <a:lnTo>
                    <a:pt x="71627" y="30479"/>
                  </a:lnTo>
                  <a:lnTo>
                    <a:pt x="70103" y="25907"/>
                  </a:lnTo>
                  <a:lnTo>
                    <a:pt x="64007" y="13715"/>
                  </a:lnTo>
                  <a:lnTo>
                    <a:pt x="59435" y="9143"/>
                  </a:lnTo>
                  <a:lnTo>
                    <a:pt x="50291" y="3047"/>
                  </a:lnTo>
                  <a:lnTo>
                    <a:pt x="44195" y="1523"/>
                  </a:lnTo>
                  <a:lnTo>
                    <a:pt x="39623" y="0"/>
                  </a:lnTo>
                  <a:lnTo>
                    <a:pt x="33527" y="0"/>
                  </a:lnTo>
                  <a:lnTo>
                    <a:pt x="21335" y="3047"/>
                  </a:lnTo>
                  <a:lnTo>
                    <a:pt x="12191" y="9143"/>
                  </a:lnTo>
                  <a:lnTo>
                    <a:pt x="7619" y="13715"/>
                  </a:lnTo>
                  <a:lnTo>
                    <a:pt x="4571" y="19811"/>
                  </a:lnTo>
                  <a:lnTo>
                    <a:pt x="3047" y="25907"/>
                  </a:lnTo>
                  <a:lnTo>
                    <a:pt x="1523" y="30479"/>
                  </a:lnTo>
                  <a:lnTo>
                    <a:pt x="0" y="38099"/>
                  </a:lnTo>
                </a:path>
              </a:pathLst>
            </a:custGeom>
            <a:ln w="9144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0" name="object 80"/>
            <p:cNvSpPr/>
            <p:nvPr/>
          </p:nvSpPr>
          <p:spPr>
            <a:xfrm>
              <a:off x="3220211" y="7006589"/>
              <a:ext cx="151130" cy="0"/>
            </a:xfrm>
            <a:custGeom>
              <a:avLst/>
              <a:gdLst/>
              <a:ahLst/>
              <a:cxnLst/>
              <a:rect l="l" t="t" r="r" b="b"/>
              <a:pathLst>
                <a:path w="151129">
                  <a:moveTo>
                    <a:pt x="141732" y="0"/>
                  </a:moveTo>
                  <a:lnTo>
                    <a:pt x="150876" y="0"/>
                  </a:lnTo>
                </a:path>
                <a:path w="151129">
                  <a:moveTo>
                    <a:pt x="70104" y="0"/>
                  </a:moveTo>
                  <a:lnTo>
                    <a:pt x="79248" y="0"/>
                  </a:lnTo>
                </a:path>
                <a:path w="151129">
                  <a:moveTo>
                    <a:pt x="0" y="0"/>
                  </a:moveTo>
                  <a:lnTo>
                    <a:pt x="9144" y="0"/>
                  </a:lnTo>
                </a:path>
              </a:pathLst>
            </a:custGeom>
            <a:ln w="13716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81" name="object 81"/>
          <p:cNvSpPr/>
          <p:nvPr/>
        </p:nvSpPr>
        <p:spPr>
          <a:xfrm>
            <a:off x="7891746" y="6902197"/>
            <a:ext cx="239567" cy="779145"/>
          </a:xfrm>
          <a:custGeom>
            <a:avLst/>
            <a:gdLst/>
            <a:ahLst/>
            <a:cxnLst/>
            <a:rect l="l" t="t" r="r" b="b"/>
            <a:pathLst>
              <a:path w="104139" h="779145">
                <a:moveTo>
                  <a:pt x="51816" y="714755"/>
                </a:moveTo>
                <a:lnTo>
                  <a:pt x="51816" y="0"/>
                </a:lnTo>
              </a:path>
              <a:path w="104139" h="779145">
                <a:moveTo>
                  <a:pt x="12191" y="748283"/>
                </a:moveTo>
                <a:lnTo>
                  <a:pt x="91440" y="748283"/>
                </a:lnTo>
              </a:path>
              <a:path w="104139" h="779145">
                <a:moveTo>
                  <a:pt x="25908" y="778764"/>
                </a:moveTo>
                <a:lnTo>
                  <a:pt x="77724" y="778764"/>
                </a:lnTo>
              </a:path>
              <a:path w="104139" h="779145">
                <a:moveTo>
                  <a:pt x="0" y="714755"/>
                </a:moveTo>
                <a:lnTo>
                  <a:pt x="103632" y="714755"/>
                </a:lnTo>
              </a:path>
            </a:pathLst>
          </a:custGeom>
          <a:ln w="9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grpSp>
        <p:nvGrpSpPr>
          <p:cNvPr id="82" name="object 82"/>
          <p:cNvGrpSpPr/>
          <p:nvPr/>
        </p:nvGrpSpPr>
        <p:grpSpPr>
          <a:xfrm>
            <a:off x="7407932" y="7123177"/>
            <a:ext cx="347667" cy="56515"/>
            <a:chOff x="3220211" y="7123176"/>
            <a:chExt cx="151130" cy="56515"/>
          </a:xfrm>
        </p:grpSpPr>
        <p:sp>
          <p:nvSpPr>
            <p:cNvPr id="83" name="object 83"/>
            <p:cNvSpPr/>
            <p:nvPr/>
          </p:nvSpPr>
          <p:spPr>
            <a:xfrm>
              <a:off x="3224784" y="7127748"/>
              <a:ext cx="70485" cy="38100"/>
            </a:xfrm>
            <a:custGeom>
              <a:avLst/>
              <a:gdLst/>
              <a:ahLst/>
              <a:cxnLst/>
              <a:rect l="l" t="t" r="r" b="b"/>
              <a:pathLst>
                <a:path w="70485" h="38100">
                  <a:moveTo>
                    <a:pt x="70104" y="38100"/>
                  </a:moveTo>
                  <a:lnTo>
                    <a:pt x="70104" y="32004"/>
                  </a:lnTo>
                  <a:lnTo>
                    <a:pt x="68580" y="25908"/>
                  </a:lnTo>
                  <a:lnTo>
                    <a:pt x="38100" y="0"/>
                  </a:lnTo>
                  <a:lnTo>
                    <a:pt x="32004" y="0"/>
                  </a:lnTo>
                  <a:lnTo>
                    <a:pt x="1524" y="25908"/>
                  </a:lnTo>
                  <a:lnTo>
                    <a:pt x="0" y="32004"/>
                  </a:lnTo>
                  <a:lnTo>
                    <a:pt x="0" y="38100"/>
                  </a:lnTo>
                </a:path>
              </a:pathLst>
            </a:custGeom>
            <a:ln w="9144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4" name="object 84"/>
            <p:cNvSpPr/>
            <p:nvPr/>
          </p:nvSpPr>
          <p:spPr>
            <a:xfrm>
              <a:off x="3294888" y="7127748"/>
              <a:ext cx="71755" cy="38100"/>
            </a:xfrm>
            <a:custGeom>
              <a:avLst/>
              <a:gdLst/>
              <a:ahLst/>
              <a:cxnLst/>
              <a:rect l="l" t="t" r="r" b="b"/>
              <a:pathLst>
                <a:path w="71754" h="38100">
                  <a:moveTo>
                    <a:pt x="71627" y="38100"/>
                  </a:moveTo>
                  <a:lnTo>
                    <a:pt x="71627" y="32004"/>
                  </a:lnTo>
                  <a:lnTo>
                    <a:pt x="70103" y="25908"/>
                  </a:lnTo>
                  <a:lnTo>
                    <a:pt x="44195" y="1524"/>
                  </a:lnTo>
                  <a:lnTo>
                    <a:pt x="39623" y="0"/>
                  </a:lnTo>
                  <a:lnTo>
                    <a:pt x="33527" y="0"/>
                  </a:lnTo>
                  <a:lnTo>
                    <a:pt x="21335" y="3047"/>
                  </a:lnTo>
                  <a:lnTo>
                    <a:pt x="16763" y="6096"/>
                  </a:lnTo>
                  <a:lnTo>
                    <a:pt x="7619" y="15240"/>
                  </a:lnTo>
                  <a:lnTo>
                    <a:pt x="4571" y="19812"/>
                  </a:lnTo>
                  <a:lnTo>
                    <a:pt x="0" y="38100"/>
                  </a:lnTo>
                </a:path>
              </a:pathLst>
            </a:custGeom>
            <a:ln w="9144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5" name="object 85"/>
            <p:cNvSpPr/>
            <p:nvPr/>
          </p:nvSpPr>
          <p:spPr>
            <a:xfrm>
              <a:off x="3220211" y="7172706"/>
              <a:ext cx="151130" cy="0"/>
            </a:xfrm>
            <a:custGeom>
              <a:avLst/>
              <a:gdLst/>
              <a:ahLst/>
              <a:cxnLst/>
              <a:rect l="l" t="t" r="r" b="b"/>
              <a:pathLst>
                <a:path w="151129">
                  <a:moveTo>
                    <a:pt x="141732" y="0"/>
                  </a:moveTo>
                  <a:lnTo>
                    <a:pt x="150876" y="0"/>
                  </a:lnTo>
                </a:path>
                <a:path w="151129">
                  <a:moveTo>
                    <a:pt x="70104" y="0"/>
                  </a:moveTo>
                  <a:lnTo>
                    <a:pt x="79248" y="0"/>
                  </a:lnTo>
                </a:path>
                <a:path w="151129">
                  <a:moveTo>
                    <a:pt x="0" y="0"/>
                  </a:moveTo>
                  <a:lnTo>
                    <a:pt x="9144" y="0"/>
                  </a:lnTo>
                </a:path>
              </a:pathLst>
            </a:custGeom>
            <a:ln w="13716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86" name="object 86"/>
          <p:cNvGrpSpPr/>
          <p:nvPr/>
        </p:nvGrpSpPr>
        <p:grpSpPr>
          <a:xfrm>
            <a:off x="7407932" y="6784847"/>
            <a:ext cx="347667" cy="55244"/>
            <a:chOff x="3220211" y="6784847"/>
            <a:chExt cx="151130" cy="55244"/>
          </a:xfrm>
        </p:grpSpPr>
        <p:sp>
          <p:nvSpPr>
            <p:cNvPr id="87" name="object 87"/>
            <p:cNvSpPr/>
            <p:nvPr/>
          </p:nvSpPr>
          <p:spPr>
            <a:xfrm>
              <a:off x="3224784" y="6789419"/>
              <a:ext cx="70485" cy="38100"/>
            </a:xfrm>
            <a:custGeom>
              <a:avLst/>
              <a:gdLst/>
              <a:ahLst/>
              <a:cxnLst/>
              <a:rect l="l" t="t" r="r" b="b"/>
              <a:pathLst>
                <a:path w="70485" h="38100">
                  <a:moveTo>
                    <a:pt x="70104" y="36575"/>
                  </a:moveTo>
                  <a:lnTo>
                    <a:pt x="70104" y="30479"/>
                  </a:lnTo>
                  <a:lnTo>
                    <a:pt x="68580" y="25907"/>
                  </a:lnTo>
                  <a:lnTo>
                    <a:pt x="38100" y="0"/>
                  </a:lnTo>
                  <a:lnTo>
                    <a:pt x="32004" y="0"/>
                  </a:lnTo>
                  <a:lnTo>
                    <a:pt x="1524" y="25907"/>
                  </a:lnTo>
                  <a:lnTo>
                    <a:pt x="0" y="30479"/>
                  </a:lnTo>
                  <a:lnTo>
                    <a:pt x="0" y="38099"/>
                  </a:lnTo>
                </a:path>
              </a:pathLst>
            </a:custGeom>
            <a:ln w="9144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8" name="object 88"/>
            <p:cNvSpPr/>
            <p:nvPr/>
          </p:nvSpPr>
          <p:spPr>
            <a:xfrm>
              <a:off x="3294888" y="6789419"/>
              <a:ext cx="71755" cy="38100"/>
            </a:xfrm>
            <a:custGeom>
              <a:avLst/>
              <a:gdLst/>
              <a:ahLst/>
              <a:cxnLst/>
              <a:rect l="l" t="t" r="r" b="b"/>
              <a:pathLst>
                <a:path w="71754" h="38100">
                  <a:moveTo>
                    <a:pt x="71627" y="36575"/>
                  </a:moveTo>
                  <a:lnTo>
                    <a:pt x="71627" y="30479"/>
                  </a:lnTo>
                  <a:lnTo>
                    <a:pt x="70103" y="25907"/>
                  </a:lnTo>
                  <a:lnTo>
                    <a:pt x="44195" y="1523"/>
                  </a:lnTo>
                  <a:lnTo>
                    <a:pt x="39623" y="0"/>
                  </a:lnTo>
                  <a:lnTo>
                    <a:pt x="33527" y="0"/>
                  </a:lnTo>
                  <a:lnTo>
                    <a:pt x="21335" y="3047"/>
                  </a:lnTo>
                  <a:lnTo>
                    <a:pt x="16763" y="6095"/>
                  </a:lnTo>
                  <a:lnTo>
                    <a:pt x="7619" y="15239"/>
                  </a:lnTo>
                  <a:lnTo>
                    <a:pt x="4571" y="19811"/>
                  </a:lnTo>
                  <a:lnTo>
                    <a:pt x="3047" y="25907"/>
                  </a:lnTo>
                  <a:lnTo>
                    <a:pt x="1523" y="30479"/>
                  </a:lnTo>
                  <a:lnTo>
                    <a:pt x="0" y="38099"/>
                  </a:lnTo>
                </a:path>
              </a:pathLst>
            </a:custGeom>
            <a:ln w="9144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9" name="object 89"/>
            <p:cNvSpPr/>
            <p:nvPr/>
          </p:nvSpPr>
          <p:spPr>
            <a:xfrm>
              <a:off x="3220211" y="6832853"/>
              <a:ext cx="151130" cy="0"/>
            </a:xfrm>
            <a:custGeom>
              <a:avLst/>
              <a:gdLst/>
              <a:ahLst/>
              <a:cxnLst/>
              <a:rect l="l" t="t" r="r" b="b"/>
              <a:pathLst>
                <a:path w="151129">
                  <a:moveTo>
                    <a:pt x="141732" y="0"/>
                  </a:moveTo>
                  <a:lnTo>
                    <a:pt x="150876" y="0"/>
                  </a:lnTo>
                </a:path>
                <a:path w="151129">
                  <a:moveTo>
                    <a:pt x="70104" y="0"/>
                  </a:moveTo>
                  <a:lnTo>
                    <a:pt x="79248" y="0"/>
                  </a:lnTo>
                </a:path>
                <a:path w="151129">
                  <a:moveTo>
                    <a:pt x="0" y="0"/>
                  </a:moveTo>
                  <a:lnTo>
                    <a:pt x="9144" y="0"/>
                  </a:lnTo>
                </a:path>
              </a:pathLst>
            </a:custGeom>
            <a:ln w="13716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90" name="object 90"/>
          <p:cNvSpPr/>
          <p:nvPr/>
        </p:nvSpPr>
        <p:spPr>
          <a:xfrm>
            <a:off x="7155509" y="7243571"/>
            <a:ext cx="260020" cy="0"/>
          </a:xfrm>
          <a:custGeom>
            <a:avLst/>
            <a:gdLst/>
            <a:ahLst/>
            <a:cxnLst/>
            <a:rect l="l" t="t" r="r" b="b"/>
            <a:pathLst>
              <a:path w="113030">
                <a:moveTo>
                  <a:pt x="0" y="0"/>
                </a:moveTo>
                <a:lnTo>
                  <a:pt x="112775" y="0"/>
                </a:lnTo>
              </a:path>
            </a:pathLst>
          </a:custGeom>
          <a:ln w="9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1" name="object 91"/>
          <p:cNvSpPr/>
          <p:nvPr/>
        </p:nvSpPr>
        <p:spPr>
          <a:xfrm>
            <a:off x="6836476" y="7071359"/>
            <a:ext cx="578471" cy="0"/>
          </a:xfrm>
          <a:custGeom>
            <a:avLst/>
            <a:gdLst/>
            <a:ahLst/>
            <a:cxnLst/>
            <a:rect l="l" t="t" r="r" b="b"/>
            <a:pathLst>
              <a:path w="251460">
                <a:moveTo>
                  <a:pt x="0" y="0"/>
                </a:moveTo>
                <a:lnTo>
                  <a:pt x="251459" y="0"/>
                </a:lnTo>
              </a:path>
            </a:pathLst>
          </a:custGeom>
          <a:ln w="9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2" name="object 92"/>
          <p:cNvSpPr/>
          <p:nvPr/>
        </p:nvSpPr>
        <p:spPr>
          <a:xfrm>
            <a:off x="6503414" y="6902196"/>
            <a:ext cx="911530" cy="0"/>
          </a:xfrm>
          <a:custGeom>
            <a:avLst/>
            <a:gdLst/>
            <a:ahLst/>
            <a:cxnLst/>
            <a:rect l="l" t="t" r="r" b="b"/>
            <a:pathLst>
              <a:path w="396239">
                <a:moveTo>
                  <a:pt x="0" y="0"/>
                </a:moveTo>
                <a:lnTo>
                  <a:pt x="396240" y="0"/>
                </a:lnTo>
              </a:path>
            </a:pathLst>
          </a:custGeom>
          <a:ln w="9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3" name="object 93"/>
          <p:cNvSpPr/>
          <p:nvPr/>
        </p:nvSpPr>
        <p:spPr>
          <a:xfrm>
            <a:off x="7748006" y="7245096"/>
            <a:ext cx="260020" cy="0"/>
          </a:xfrm>
          <a:custGeom>
            <a:avLst/>
            <a:gdLst/>
            <a:ahLst/>
            <a:cxnLst/>
            <a:rect l="l" t="t" r="r" b="b"/>
            <a:pathLst>
              <a:path w="113029">
                <a:moveTo>
                  <a:pt x="0" y="0"/>
                </a:moveTo>
                <a:lnTo>
                  <a:pt x="112775" y="0"/>
                </a:lnTo>
              </a:path>
            </a:pathLst>
          </a:custGeom>
          <a:ln w="9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4" name="object 94"/>
          <p:cNvSpPr/>
          <p:nvPr/>
        </p:nvSpPr>
        <p:spPr>
          <a:xfrm>
            <a:off x="7748006" y="7071359"/>
            <a:ext cx="260020" cy="0"/>
          </a:xfrm>
          <a:custGeom>
            <a:avLst/>
            <a:gdLst/>
            <a:ahLst/>
            <a:cxnLst/>
            <a:rect l="l" t="t" r="r" b="b"/>
            <a:pathLst>
              <a:path w="113029">
                <a:moveTo>
                  <a:pt x="0" y="0"/>
                </a:moveTo>
                <a:lnTo>
                  <a:pt x="112775" y="0"/>
                </a:lnTo>
              </a:path>
            </a:pathLst>
          </a:custGeom>
          <a:ln w="9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5" name="object 95"/>
          <p:cNvSpPr/>
          <p:nvPr/>
        </p:nvSpPr>
        <p:spPr>
          <a:xfrm>
            <a:off x="7740991" y="6902196"/>
            <a:ext cx="260020" cy="0"/>
          </a:xfrm>
          <a:custGeom>
            <a:avLst/>
            <a:gdLst/>
            <a:ahLst/>
            <a:cxnLst/>
            <a:rect l="l" t="t" r="r" b="b"/>
            <a:pathLst>
              <a:path w="113029">
                <a:moveTo>
                  <a:pt x="0" y="0"/>
                </a:moveTo>
                <a:lnTo>
                  <a:pt x="112775" y="0"/>
                </a:lnTo>
              </a:path>
            </a:pathLst>
          </a:custGeom>
          <a:ln w="9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grpSp>
        <p:nvGrpSpPr>
          <p:cNvPr id="96" name="object 96"/>
          <p:cNvGrpSpPr/>
          <p:nvPr/>
        </p:nvGrpSpPr>
        <p:grpSpPr>
          <a:xfrm>
            <a:off x="7705936" y="6800089"/>
            <a:ext cx="214735" cy="85725"/>
            <a:chOff x="3349752" y="6800088"/>
            <a:chExt cx="93345" cy="85725"/>
          </a:xfrm>
        </p:grpSpPr>
        <p:sp>
          <p:nvSpPr>
            <p:cNvPr id="97" name="object 97"/>
            <p:cNvSpPr/>
            <p:nvPr/>
          </p:nvSpPr>
          <p:spPr>
            <a:xfrm>
              <a:off x="3412235" y="6804660"/>
              <a:ext cx="26034" cy="29209"/>
            </a:xfrm>
            <a:custGeom>
              <a:avLst/>
              <a:gdLst/>
              <a:ahLst/>
              <a:cxnLst/>
              <a:rect l="l" t="t" r="r" b="b"/>
              <a:pathLst>
                <a:path w="26035" h="29209">
                  <a:moveTo>
                    <a:pt x="25908" y="28955"/>
                  </a:moveTo>
                  <a:lnTo>
                    <a:pt x="0" y="28955"/>
                  </a:lnTo>
                  <a:lnTo>
                    <a:pt x="0" y="0"/>
                  </a:lnTo>
                  <a:lnTo>
                    <a:pt x="25908" y="0"/>
                  </a:lnTo>
                  <a:lnTo>
                    <a:pt x="25908" y="28955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8" name="object 98"/>
            <p:cNvSpPr/>
            <p:nvPr/>
          </p:nvSpPr>
          <p:spPr>
            <a:xfrm>
              <a:off x="3412235" y="6804660"/>
              <a:ext cx="26034" cy="29209"/>
            </a:xfrm>
            <a:custGeom>
              <a:avLst/>
              <a:gdLst/>
              <a:ahLst/>
              <a:cxnLst/>
              <a:rect l="l" t="t" r="r" b="b"/>
              <a:pathLst>
                <a:path w="26035" h="29209">
                  <a:moveTo>
                    <a:pt x="25908" y="0"/>
                  </a:moveTo>
                  <a:lnTo>
                    <a:pt x="0" y="0"/>
                  </a:lnTo>
                  <a:lnTo>
                    <a:pt x="0" y="28955"/>
                  </a:lnTo>
                  <a:lnTo>
                    <a:pt x="25908" y="28955"/>
                  </a:lnTo>
                  <a:lnTo>
                    <a:pt x="25908" y="0"/>
                  </a:lnTo>
                  <a:close/>
                </a:path>
              </a:pathLst>
            </a:custGeom>
            <a:ln w="9144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9" name="object 99"/>
            <p:cNvSpPr/>
            <p:nvPr/>
          </p:nvSpPr>
          <p:spPr>
            <a:xfrm>
              <a:off x="3412235" y="6804660"/>
              <a:ext cx="1905" cy="0"/>
            </a:xfrm>
            <a:custGeom>
              <a:avLst/>
              <a:gdLst/>
              <a:ahLst/>
              <a:cxnLst/>
              <a:rect l="l" t="t" r="r" b="b"/>
              <a:pathLst>
                <a:path w="1904">
                  <a:moveTo>
                    <a:pt x="762" y="-4572"/>
                  </a:moveTo>
                  <a:lnTo>
                    <a:pt x="762" y="4572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0" name="object 100"/>
            <p:cNvSpPr/>
            <p:nvPr/>
          </p:nvSpPr>
          <p:spPr>
            <a:xfrm>
              <a:off x="3354324" y="6851903"/>
              <a:ext cx="26034" cy="29209"/>
            </a:xfrm>
            <a:custGeom>
              <a:avLst/>
              <a:gdLst/>
              <a:ahLst/>
              <a:cxnLst/>
              <a:rect l="l" t="t" r="r" b="b"/>
              <a:pathLst>
                <a:path w="26035" h="29209">
                  <a:moveTo>
                    <a:pt x="25908" y="28956"/>
                  </a:moveTo>
                  <a:lnTo>
                    <a:pt x="0" y="28956"/>
                  </a:lnTo>
                  <a:lnTo>
                    <a:pt x="0" y="0"/>
                  </a:lnTo>
                  <a:lnTo>
                    <a:pt x="25908" y="0"/>
                  </a:lnTo>
                  <a:lnTo>
                    <a:pt x="25908" y="28956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1" name="object 101"/>
            <p:cNvSpPr/>
            <p:nvPr/>
          </p:nvSpPr>
          <p:spPr>
            <a:xfrm>
              <a:off x="3354324" y="6851903"/>
              <a:ext cx="26034" cy="29209"/>
            </a:xfrm>
            <a:custGeom>
              <a:avLst/>
              <a:gdLst/>
              <a:ahLst/>
              <a:cxnLst/>
              <a:rect l="l" t="t" r="r" b="b"/>
              <a:pathLst>
                <a:path w="26035" h="29209">
                  <a:moveTo>
                    <a:pt x="25908" y="0"/>
                  </a:moveTo>
                  <a:lnTo>
                    <a:pt x="0" y="0"/>
                  </a:lnTo>
                  <a:lnTo>
                    <a:pt x="0" y="28956"/>
                  </a:lnTo>
                  <a:lnTo>
                    <a:pt x="25908" y="28956"/>
                  </a:lnTo>
                  <a:lnTo>
                    <a:pt x="25908" y="0"/>
                  </a:lnTo>
                  <a:close/>
                </a:path>
                <a:path w="26035" h="29209">
                  <a:moveTo>
                    <a:pt x="0" y="0"/>
                  </a:moveTo>
                  <a:lnTo>
                    <a:pt x="0" y="0"/>
                  </a:lnTo>
                </a:path>
              </a:pathLst>
            </a:custGeom>
            <a:ln w="9144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102" name="object 102"/>
          <p:cNvGrpSpPr/>
          <p:nvPr/>
        </p:nvGrpSpPr>
        <p:grpSpPr>
          <a:xfrm>
            <a:off x="7702430" y="6973823"/>
            <a:ext cx="217657" cy="83820"/>
            <a:chOff x="3348228" y="6973823"/>
            <a:chExt cx="94615" cy="83820"/>
          </a:xfrm>
        </p:grpSpPr>
        <p:sp>
          <p:nvSpPr>
            <p:cNvPr id="103" name="object 103"/>
            <p:cNvSpPr/>
            <p:nvPr/>
          </p:nvSpPr>
          <p:spPr>
            <a:xfrm>
              <a:off x="3412236" y="6978395"/>
              <a:ext cx="26034" cy="29209"/>
            </a:xfrm>
            <a:custGeom>
              <a:avLst/>
              <a:gdLst/>
              <a:ahLst/>
              <a:cxnLst/>
              <a:rect l="l" t="t" r="r" b="b"/>
              <a:pathLst>
                <a:path w="26035" h="29209">
                  <a:moveTo>
                    <a:pt x="25908" y="28955"/>
                  </a:moveTo>
                  <a:lnTo>
                    <a:pt x="0" y="28955"/>
                  </a:lnTo>
                  <a:lnTo>
                    <a:pt x="0" y="0"/>
                  </a:lnTo>
                  <a:lnTo>
                    <a:pt x="25908" y="0"/>
                  </a:lnTo>
                  <a:lnTo>
                    <a:pt x="25908" y="28955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4" name="object 104"/>
            <p:cNvSpPr/>
            <p:nvPr/>
          </p:nvSpPr>
          <p:spPr>
            <a:xfrm>
              <a:off x="3412236" y="6978395"/>
              <a:ext cx="26034" cy="29209"/>
            </a:xfrm>
            <a:custGeom>
              <a:avLst/>
              <a:gdLst/>
              <a:ahLst/>
              <a:cxnLst/>
              <a:rect l="l" t="t" r="r" b="b"/>
              <a:pathLst>
                <a:path w="26035" h="29209">
                  <a:moveTo>
                    <a:pt x="25908" y="0"/>
                  </a:moveTo>
                  <a:lnTo>
                    <a:pt x="0" y="0"/>
                  </a:lnTo>
                  <a:lnTo>
                    <a:pt x="0" y="28955"/>
                  </a:lnTo>
                  <a:lnTo>
                    <a:pt x="25908" y="28955"/>
                  </a:lnTo>
                  <a:lnTo>
                    <a:pt x="25908" y="0"/>
                  </a:lnTo>
                  <a:close/>
                </a:path>
              </a:pathLst>
            </a:custGeom>
            <a:ln w="9144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5" name="object 105"/>
            <p:cNvSpPr/>
            <p:nvPr/>
          </p:nvSpPr>
          <p:spPr>
            <a:xfrm>
              <a:off x="3412236" y="6978395"/>
              <a:ext cx="1905" cy="0"/>
            </a:xfrm>
            <a:custGeom>
              <a:avLst/>
              <a:gdLst/>
              <a:ahLst/>
              <a:cxnLst/>
              <a:rect l="l" t="t" r="r" b="b"/>
              <a:pathLst>
                <a:path w="1904">
                  <a:moveTo>
                    <a:pt x="762" y="-4572"/>
                  </a:moveTo>
                  <a:lnTo>
                    <a:pt x="762" y="4572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6" name="object 106"/>
            <p:cNvSpPr/>
            <p:nvPr/>
          </p:nvSpPr>
          <p:spPr>
            <a:xfrm>
              <a:off x="3352800" y="7024115"/>
              <a:ext cx="26034" cy="29209"/>
            </a:xfrm>
            <a:custGeom>
              <a:avLst/>
              <a:gdLst/>
              <a:ahLst/>
              <a:cxnLst/>
              <a:rect l="l" t="t" r="r" b="b"/>
              <a:pathLst>
                <a:path w="26035" h="29209">
                  <a:moveTo>
                    <a:pt x="25908" y="28955"/>
                  </a:moveTo>
                  <a:lnTo>
                    <a:pt x="0" y="28955"/>
                  </a:lnTo>
                  <a:lnTo>
                    <a:pt x="0" y="0"/>
                  </a:lnTo>
                  <a:lnTo>
                    <a:pt x="25908" y="0"/>
                  </a:lnTo>
                  <a:lnTo>
                    <a:pt x="25908" y="28955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7" name="object 107"/>
            <p:cNvSpPr/>
            <p:nvPr/>
          </p:nvSpPr>
          <p:spPr>
            <a:xfrm>
              <a:off x="3352800" y="7024115"/>
              <a:ext cx="26034" cy="29209"/>
            </a:xfrm>
            <a:custGeom>
              <a:avLst/>
              <a:gdLst/>
              <a:ahLst/>
              <a:cxnLst/>
              <a:rect l="l" t="t" r="r" b="b"/>
              <a:pathLst>
                <a:path w="26035" h="29209">
                  <a:moveTo>
                    <a:pt x="25908" y="0"/>
                  </a:moveTo>
                  <a:lnTo>
                    <a:pt x="0" y="0"/>
                  </a:lnTo>
                  <a:lnTo>
                    <a:pt x="0" y="28955"/>
                  </a:lnTo>
                  <a:lnTo>
                    <a:pt x="25908" y="28955"/>
                  </a:lnTo>
                  <a:lnTo>
                    <a:pt x="25908" y="0"/>
                  </a:lnTo>
                  <a:close/>
                </a:path>
                <a:path w="26035" h="29209">
                  <a:moveTo>
                    <a:pt x="0" y="0"/>
                  </a:moveTo>
                  <a:lnTo>
                    <a:pt x="0" y="0"/>
                  </a:lnTo>
                </a:path>
              </a:pathLst>
            </a:custGeom>
            <a:ln w="9144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108" name="object 108"/>
          <p:cNvGrpSpPr/>
          <p:nvPr/>
        </p:nvGrpSpPr>
        <p:grpSpPr>
          <a:xfrm>
            <a:off x="7705936" y="7142989"/>
            <a:ext cx="214735" cy="85725"/>
            <a:chOff x="3349752" y="7142988"/>
            <a:chExt cx="93345" cy="85725"/>
          </a:xfrm>
        </p:grpSpPr>
        <p:sp>
          <p:nvSpPr>
            <p:cNvPr id="109" name="object 109"/>
            <p:cNvSpPr/>
            <p:nvPr/>
          </p:nvSpPr>
          <p:spPr>
            <a:xfrm>
              <a:off x="3354324" y="7194803"/>
              <a:ext cx="26034" cy="29209"/>
            </a:xfrm>
            <a:custGeom>
              <a:avLst/>
              <a:gdLst/>
              <a:ahLst/>
              <a:cxnLst/>
              <a:rect l="l" t="t" r="r" b="b"/>
              <a:pathLst>
                <a:path w="26035" h="29209">
                  <a:moveTo>
                    <a:pt x="25908" y="28956"/>
                  </a:moveTo>
                  <a:lnTo>
                    <a:pt x="0" y="28956"/>
                  </a:lnTo>
                  <a:lnTo>
                    <a:pt x="0" y="0"/>
                  </a:lnTo>
                  <a:lnTo>
                    <a:pt x="25908" y="0"/>
                  </a:lnTo>
                  <a:lnTo>
                    <a:pt x="25908" y="28956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0" name="object 110"/>
            <p:cNvSpPr/>
            <p:nvPr/>
          </p:nvSpPr>
          <p:spPr>
            <a:xfrm>
              <a:off x="3354324" y="7194803"/>
              <a:ext cx="26034" cy="29209"/>
            </a:xfrm>
            <a:custGeom>
              <a:avLst/>
              <a:gdLst/>
              <a:ahLst/>
              <a:cxnLst/>
              <a:rect l="l" t="t" r="r" b="b"/>
              <a:pathLst>
                <a:path w="26035" h="29209">
                  <a:moveTo>
                    <a:pt x="25908" y="0"/>
                  </a:moveTo>
                  <a:lnTo>
                    <a:pt x="0" y="0"/>
                  </a:lnTo>
                  <a:lnTo>
                    <a:pt x="0" y="28956"/>
                  </a:lnTo>
                  <a:lnTo>
                    <a:pt x="25908" y="28956"/>
                  </a:lnTo>
                  <a:lnTo>
                    <a:pt x="25908" y="0"/>
                  </a:lnTo>
                  <a:close/>
                </a:path>
                <a:path w="26035" h="29209">
                  <a:moveTo>
                    <a:pt x="0" y="0"/>
                  </a:moveTo>
                  <a:lnTo>
                    <a:pt x="0" y="0"/>
                  </a:lnTo>
                </a:path>
              </a:pathLst>
            </a:custGeom>
            <a:ln w="9144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1" name="object 111"/>
            <p:cNvSpPr/>
            <p:nvPr/>
          </p:nvSpPr>
          <p:spPr>
            <a:xfrm>
              <a:off x="3412235" y="7147560"/>
              <a:ext cx="26034" cy="29209"/>
            </a:xfrm>
            <a:custGeom>
              <a:avLst/>
              <a:gdLst/>
              <a:ahLst/>
              <a:cxnLst/>
              <a:rect l="l" t="t" r="r" b="b"/>
              <a:pathLst>
                <a:path w="26035" h="29209">
                  <a:moveTo>
                    <a:pt x="25908" y="28955"/>
                  </a:moveTo>
                  <a:lnTo>
                    <a:pt x="0" y="28955"/>
                  </a:lnTo>
                  <a:lnTo>
                    <a:pt x="0" y="0"/>
                  </a:lnTo>
                  <a:lnTo>
                    <a:pt x="25908" y="0"/>
                  </a:lnTo>
                  <a:lnTo>
                    <a:pt x="25908" y="28955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2" name="object 112"/>
            <p:cNvSpPr/>
            <p:nvPr/>
          </p:nvSpPr>
          <p:spPr>
            <a:xfrm>
              <a:off x="3412235" y="7147560"/>
              <a:ext cx="26034" cy="29209"/>
            </a:xfrm>
            <a:custGeom>
              <a:avLst/>
              <a:gdLst/>
              <a:ahLst/>
              <a:cxnLst/>
              <a:rect l="l" t="t" r="r" b="b"/>
              <a:pathLst>
                <a:path w="26035" h="29209">
                  <a:moveTo>
                    <a:pt x="25908" y="0"/>
                  </a:moveTo>
                  <a:lnTo>
                    <a:pt x="0" y="0"/>
                  </a:lnTo>
                  <a:lnTo>
                    <a:pt x="0" y="28955"/>
                  </a:lnTo>
                  <a:lnTo>
                    <a:pt x="25908" y="28955"/>
                  </a:lnTo>
                  <a:lnTo>
                    <a:pt x="25908" y="0"/>
                  </a:lnTo>
                  <a:close/>
                </a:path>
              </a:pathLst>
            </a:custGeom>
            <a:ln w="9144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3" name="object 113"/>
            <p:cNvSpPr/>
            <p:nvPr/>
          </p:nvSpPr>
          <p:spPr>
            <a:xfrm>
              <a:off x="3412235" y="7147560"/>
              <a:ext cx="1905" cy="0"/>
            </a:xfrm>
            <a:custGeom>
              <a:avLst/>
              <a:gdLst/>
              <a:ahLst/>
              <a:cxnLst/>
              <a:rect l="l" t="t" r="r" b="b"/>
              <a:pathLst>
                <a:path w="1904">
                  <a:moveTo>
                    <a:pt x="762" y="-4572"/>
                  </a:moveTo>
                  <a:lnTo>
                    <a:pt x="762" y="4572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114" name="object 114"/>
          <p:cNvSpPr/>
          <p:nvPr/>
        </p:nvSpPr>
        <p:spPr>
          <a:xfrm>
            <a:off x="7744497" y="6832092"/>
            <a:ext cx="0" cy="67310"/>
          </a:xfrm>
          <a:custGeom>
            <a:avLst/>
            <a:gdLst/>
            <a:ahLst/>
            <a:cxnLst/>
            <a:rect l="l" t="t" r="r" b="b"/>
            <a:pathLst>
              <a:path h="67309">
                <a:moveTo>
                  <a:pt x="0" y="67055"/>
                </a:moveTo>
                <a:lnTo>
                  <a:pt x="0" y="0"/>
                </a:lnTo>
              </a:path>
            </a:pathLst>
          </a:custGeom>
          <a:ln w="9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5" name="object 115"/>
          <p:cNvSpPr/>
          <p:nvPr/>
        </p:nvSpPr>
        <p:spPr>
          <a:xfrm>
            <a:off x="7744497" y="7005828"/>
            <a:ext cx="0" cy="66040"/>
          </a:xfrm>
          <a:custGeom>
            <a:avLst/>
            <a:gdLst/>
            <a:ahLst/>
            <a:cxnLst/>
            <a:rect l="l" t="t" r="r" b="b"/>
            <a:pathLst>
              <a:path h="66040">
                <a:moveTo>
                  <a:pt x="0" y="65532"/>
                </a:moveTo>
                <a:lnTo>
                  <a:pt x="0" y="0"/>
                </a:lnTo>
              </a:path>
            </a:pathLst>
          </a:custGeom>
          <a:ln w="9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6" name="object 116"/>
          <p:cNvSpPr/>
          <p:nvPr/>
        </p:nvSpPr>
        <p:spPr>
          <a:xfrm>
            <a:off x="7744497" y="7176516"/>
            <a:ext cx="0" cy="68580"/>
          </a:xfrm>
          <a:custGeom>
            <a:avLst/>
            <a:gdLst/>
            <a:ahLst/>
            <a:cxnLst/>
            <a:rect l="l" t="t" r="r" b="b"/>
            <a:pathLst>
              <a:path h="68579">
                <a:moveTo>
                  <a:pt x="0" y="68580"/>
                </a:moveTo>
                <a:lnTo>
                  <a:pt x="0" y="0"/>
                </a:lnTo>
              </a:path>
            </a:pathLst>
          </a:custGeom>
          <a:ln w="9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7" name="object 117"/>
          <p:cNvSpPr/>
          <p:nvPr/>
        </p:nvSpPr>
        <p:spPr>
          <a:xfrm>
            <a:off x="7418450" y="6830568"/>
            <a:ext cx="0" cy="71755"/>
          </a:xfrm>
          <a:custGeom>
            <a:avLst/>
            <a:gdLst/>
            <a:ahLst/>
            <a:cxnLst/>
            <a:rect l="l" t="t" r="r" b="b"/>
            <a:pathLst>
              <a:path h="71754">
                <a:moveTo>
                  <a:pt x="0" y="0"/>
                </a:moveTo>
                <a:lnTo>
                  <a:pt x="0" y="71628"/>
                </a:lnTo>
              </a:path>
            </a:pathLst>
          </a:custGeom>
          <a:ln w="9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8" name="object 118"/>
          <p:cNvSpPr/>
          <p:nvPr/>
        </p:nvSpPr>
        <p:spPr>
          <a:xfrm>
            <a:off x="7414947" y="7001256"/>
            <a:ext cx="0" cy="71755"/>
          </a:xfrm>
          <a:custGeom>
            <a:avLst/>
            <a:gdLst/>
            <a:ahLst/>
            <a:cxnLst/>
            <a:rect l="l" t="t" r="r" b="b"/>
            <a:pathLst>
              <a:path h="71754">
                <a:moveTo>
                  <a:pt x="0" y="0"/>
                </a:moveTo>
                <a:lnTo>
                  <a:pt x="0" y="71628"/>
                </a:lnTo>
              </a:path>
            </a:pathLst>
          </a:custGeom>
          <a:ln w="9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9" name="object 119"/>
          <p:cNvSpPr/>
          <p:nvPr/>
        </p:nvSpPr>
        <p:spPr>
          <a:xfrm>
            <a:off x="7414947" y="7170419"/>
            <a:ext cx="0" cy="73660"/>
          </a:xfrm>
          <a:custGeom>
            <a:avLst/>
            <a:gdLst/>
            <a:ahLst/>
            <a:cxnLst/>
            <a:rect l="l" t="t" r="r" b="b"/>
            <a:pathLst>
              <a:path h="73659">
                <a:moveTo>
                  <a:pt x="0" y="0"/>
                </a:moveTo>
                <a:lnTo>
                  <a:pt x="0" y="73151"/>
                </a:lnTo>
              </a:path>
            </a:pathLst>
          </a:custGeom>
          <a:ln w="9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grpSp>
        <p:nvGrpSpPr>
          <p:cNvPr id="120" name="object 120"/>
          <p:cNvGrpSpPr/>
          <p:nvPr/>
        </p:nvGrpSpPr>
        <p:grpSpPr>
          <a:xfrm>
            <a:off x="7954852" y="7050023"/>
            <a:ext cx="109559" cy="45720"/>
            <a:chOff x="3457955" y="7050023"/>
            <a:chExt cx="47625" cy="45720"/>
          </a:xfrm>
        </p:grpSpPr>
        <p:sp>
          <p:nvSpPr>
            <p:cNvPr id="121" name="object 121"/>
            <p:cNvSpPr/>
            <p:nvPr/>
          </p:nvSpPr>
          <p:spPr>
            <a:xfrm>
              <a:off x="3462527" y="7054595"/>
              <a:ext cx="38100" cy="36830"/>
            </a:xfrm>
            <a:custGeom>
              <a:avLst/>
              <a:gdLst/>
              <a:ahLst/>
              <a:cxnLst/>
              <a:rect l="l" t="t" r="r" b="b"/>
              <a:pathLst>
                <a:path w="38100" h="36829">
                  <a:moveTo>
                    <a:pt x="18288" y="36576"/>
                  </a:moveTo>
                  <a:lnTo>
                    <a:pt x="10929" y="34980"/>
                  </a:lnTo>
                  <a:lnTo>
                    <a:pt x="5143" y="30670"/>
                  </a:lnTo>
                  <a:lnTo>
                    <a:pt x="1357" y="24360"/>
                  </a:lnTo>
                  <a:lnTo>
                    <a:pt x="0" y="16764"/>
                  </a:lnTo>
                  <a:lnTo>
                    <a:pt x="0" y="6096"/>
                  </a:lnTo>
                  <a:lnTo>
                    <a:pt x="7620" y="0"/>
                  </a:lnTo>
                  <a:lnTo>
                    <a:pt x="18288" y="0"/>
                  </a:lnTo>
                  <a:lnTo>
                    <a:pt x="25884" y="1119"/>
                  </a:lnTo>
                  <a:lnTo>
                    <a:pt x="32194" y="4381"/>
                  </a:lnTo>
                  <a:lnTo>
                    <a:pt x="36504" y="9644"/>
                  </a:lnTo>
                  <a:lnTo>
                    <a:pt x="38100" y="16764"/>
                  </a:lnTo>
                  <a:lnTo>
                    <a:pt x="36504" y="24360"/>
                  </a:lnTo>
                  <a:lnTo>
                    <a:pt x="32194" y="30670"/>
                  </a:lnTo>
                  <a:lnTo>
                    <a:pt x="25884" y="34980"/>
                  </a:lnTo>
                  <a:lnTo>
                    <a:pt x="18288" y="36576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2" name="object 122"/>
            <p:cNvSpPr/>
            <p:nvPr/>
          </p:nvSpPr>
          <p:spPr>
            <a:xfrm>
              <a:off x="3462527" y="7054595"/>
              <a:ext cx="38100" cy="36830"/>
            </a:xfrm>
            <a:custGeom>
              <a:avLst/>
              <a:gdLst/>
              <a:ahLst/>
              <a:cxnLst/>
              <a:rect l="l" t="t" r="r" b="b"/>
              <a:pathLst>
                <a:path w="38100" h="36829">
                  <a:moveTo>
                    <a:pt x="0" y="16764"/>
                  </a:moveTo>
                  <a:lnTo>
                    <a:pt x="0" y="6096"/>
                  </a:lnTo>
                  <a:lnTo>
                    <a:pt x="7620" y="0"/>
                  </a:lnTo>
                  <a:lnTo>
                    <a:pt x="18288" y="0"/>
                  </a:lnTo>
                  <a:lnTo>
                    <a:pt x="25884" y="1119"/>
                  </a:lnTo>
                  <a:lnTo>
                    <a:pt x="32194" y="4381"/>
                  </a:lnTo>
                  <a:lnTo>
                    <a:pt x="36504" y="9644"/>
                  </a:lnTo>
                  <a:lnTo>
                    <a:pt x="38100" y="16764"/>
                  </a:lnTo>
                  <a:lnTo>
                    <a:pt x="36504" y="24360"/>
                  </a:lnTo>
                  <a:lnTo>
                    <a:pt x="32194" y="30670"/>
                  </a:lnTo>
                  <a:lnTo>
                    <a:pt x="25884" y="34980"/>
                  </a:lnTo>
                  <a:lnTo>
                    <a:pt x="18288" y="36576"/>
                  </a:lnTo>
                  <a:lnTo>
                    <a:pt x="10929" y="34980"/>
                  </a:lnTo>
                  <a:lnTo>
                    <a:pt x="5143" y="30670"/>
                  </a:lnTo>
                  <a:lnTo>
                    <a:pt x="1357" y="24360"/>
                  </a:lnTo>
                  <a:lnTo>
                    <a:pt x="0" y="16764"/>
                  </a:lnTo>
                </a:path>
              </a:pathLst>
            </a:custGeom>
            <a:ln w="9144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123" name="object 123"/>
          <p:cNvGrpSpPr/>
          <p:nvPr/>
        </p:nvGrpSpPr>
        <p:grpSpPr>
          <a:xfrm>
            <a:off x="7954852" y="7219189"/>
            <a:ext cx="109559" cy="47625"/>
            <a:chOff x="3457955" y="7219188"/>
            <a:chExt cx="47625" cy="47625"/>
          </a:xfrm>
        </p:grpSpPr>
        <p:sp>
          <p:nvSpPr>
            <p:cNvPr id="124" name="object 124"/>
            <p:cNvSpPr/>
            <p:nvPr/>
          </p:nvSpPr>
          <p:spPr>
            <a:xfrm>
              <a:off x="3462527" y="7223760"/>
              <a:ext cx="38100" cy="38100"/>
            </a:xfrm>
            <a:custGeom>
              <a:avLst/>
              <a:gdLst/>
              <a:ahLst/>
              <a:cxnLst/>
              <a:rect l="l" t="t" r="r" b="b"/>
              <a:pathLst>
                <a:path w="38100" h="38100">
                  <a:moveTo>
                    <a:pt x="18288" y="38100"/>
                  </a:moveTo>
                  <a:lnTo>
                    <a:pt x="10929" y="36742"/>
                  </a:lnTo>
                  <a:lnTo>
                    <a:pt x="5143" y="32956"/>
                  </a:lnTo>
                  <a:lnTo>
                    <a:pt x="1357" y="27170"/>
                  </a:lnTo>
                  <a:lnTo>
                    <a:pt x="0" y="19812"/>
                  </a:lnTo>
                  <a:lnTo>
                    <a:pt x="1357" y="12215"/>
                  </a:lnTo>
                  <a:lnTo>
                    <a:pt x="5143" y="5905"/>
                  </a:lnTo>
                  <a:lnTo>
                    <a:pt x="10929" y="1595"/>
                  </a:lnTo>
                  <a:lnTo>
                    <a:pt x="18288" y="0"/>
                  </a:lnTo>
                  <a:lnTo>
                    <a:pt x="25884" y="1595"/>
                  </a:lnTo>
                  <a:lnTo>
                    <a:pt x="32194" y="5905"/>
                  </a:lnTo>
                  <a:lnTo>
                    <a:pt x="36504" y="12215"/>
                  </a:lnTo>
                  <a:lnTo>
                    <a:pt x="38100" y="19812"/>
                  </a:lnTo>
                  <a:lnTo>
                    <a:pt x="36504" y="27170"/>
                  </a:lnTo>
                  <a:lnTo>
                    <a:pt x="32194" y="32956"/>
                  </a:lnTo>
                  <a:lnTo>
                    <a:pt x="25884" y="36742"/>
                  </a:lnTo>
                  <a:lnTo>
                    <a:pt x="18288" y="3810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5" name="object 125"/>
            <p:cNvSpPr/>
            <p:nvPr/>
          </p:nvSpPr>
          <p:spPr>
            <a:xfrm>
              <a:off x="3462527" y="7223760"/>
              <a:ext cx="38100" cy="38100"/>
            </a:xfrm>
            <a:custGeom>
              <a:avLst/>
              <a:gdLst/>
              <a:ahLst/>
              <a:cxnLst/>
              <a:rect l="l" t="t" r="r" b="b"/>
              <a:pathLst>
                <a:path w="38100" h="38100">
                  <a:moveTo>
                    <a:pt x="0" y="19812"/>
                  </a:moveTo>
                  <a:lnTo>
                    <a:pt x="1357" y="12215"/>
                  </a:lnTo>
                  <a:lnTo>
                    <a:pt x="5143" y="5905"/>
                  </a:lnTo>
                  <a:lnTo>
                    <a:pt x="10929" y="1595"/>
                  </a:lnTo>
                  <a:lnTo>
                    <a:pt x="18288" y="0"/>
                  </a:lnTo>
                  <a:lnTo>
                    <a:pt x="25884" y="1595"/>
                  </a:lnTo>
                  <a:lnTo>
                    <a:pt x="32194" y="5905"/>
                  </a:lnTo>
                  <a:lnTo>
                    <a:pt x="36504" y="12215"/>
                  </a:lnTo>
                  <a:lnTo>
                    <a:pt x="38100" y="19812"/>
                  </a:lnTo>
                  <a:lnTo>
                    <a:pt x="36504" y="27170"/>
                  </a:lnTo>
                  <a:lnTo>
                    <a:pt x="32194" y="32956"/>
                  </a:lnTo>
                  <a:lnTo>
                    <a:pt x="25884" y="36742"/>
                  </a:lnTo>
                  <a:lnTo>
                    <a:pt x="18288" y="38100"/>
                  </a:lnTo>
                  <a:lnTo>
                    <a:pt x="10929" y="36742"/>
                  </a:lnTo>
                  <a:lnTo>
                    <a:pt x="5143" y="32956"/>
                  </a:lnTo>
                  <a:lnTo>
                    <a:pt x="1357" y="27170"/>
                  </a:lnTo>
                  <a:lnTo>
                    <a:pt x="0" y="19812"/>
                  </a:lnTo>
                </a:path>
              </a:pathLst>
            </a:custGeom>
            <a:ln w="9144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126" name="object 126"/>
          <p:cNvSpPr/>
          <p:nvPr/>
        </p:nvSpPr>
        <p:spPr>
          <a:xfrm>
            <a:off x="7155509" y="7243571"/>
            <a:ext cx="0" cy="654050"/>
          </a:xfrm>
          <a:custGeom>
            <a:avLst/>
            <a:gdLst/>
            <a:ahLst/>
            <a:cxnLst/>
            <a:rect l="l" t="t" r="r" b="b"/>
            <a:pathLst>
              <a:path h="654050">
                <a:moveTo>
                  <a:pt x="0" y="653796"/>
                </a:moveTo>
                <a:lnTo>
                  <a:pt x="0" y="0"/>
                </a:lnTo>
              </a:path>
            </a:pathLst>
          </a:custGeom>
          <a:ln w="9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7" name="object 127"/>
          <p:cNvSpPr/>
          <p:nvPr/>
        </p:nvSpPr>
        <p:spPr>
          <a:xfrm>
            <a:off x="6832967" y="7075933"/>
            <a:ext cx="0" cy="962025"/>
          </a:xfrm>
          <a:custGeom>
            <a:avLst/>
            <a:gdLst/>
            <a:ahLst/>
            <a:cxnLst/>
            <a:rect l="l" t="t" r="r" b="b"/>
            <a:pathLst>
              <a:path h="962025">
                <a:moveTo>
                  <a:pt x="0" y="961644"/>
                </a:moveTo>
                <a:lnTo>
                  <a:pt x="0" y="0"/>
                </a:lnTo>
              </a:path>
            </a:pathLst>
          </a:custGeom>
          <a:ln w="9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8" name="object 128"/>
          <p:cNvSpPr/>
          <p:nvPr/>
        </p:nvSpPr>
        <p:spPr>
          <a:xfrm>
            <a:off x="6503414" y="6902196"/>
            <a:ext cx="0" cy="1278890"/>
          </a:xfrm>
          <a:custGeom>
            <a:avLst/>
            <a:gdLst/>
            <a:ahLst/>
            <a:cxnLst/>
            <a:rect l="l" t="t" r="r" b="b"/>
            <a:pathLst>
              <a:path h="1278890">
                <a:moveTo>
                  <a:pt x="0" y="1278635"/>
                </a:moveTo>
                <a:lnTo>
                  <a:pt x="0" y="0"/>
                </a:lnTo>
              </a:path>
            </a:pathLst>
          </a:custGeom>
          <a:ln w="9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grpSp>
        <p:nvGrpSpPr>
          <p:cNvPr id="129" name="object 129"/>
          <p:cNvGrpSpPr/>
          <p:nvPr/>
        </p:nvGrpSpPr>
        <p:grpSpPr>
          <a:xfrm>
            <a:off x="12049727" y="6958583"/>
            <a:ext cx="344745" cy="55244"/>
            <a:chOff x="5237988" y="6958583"/>
            <a:chExt cx="149860" cy="55244"/>
          </a:xfrm>
        </p:grpSpPr>
        <p:sp>
          <p:nvSpPr>
            <p:cNvPr id="130" name="object 130"/>
            <p:cNvSpPr/>
            <p:nvPr/>
          </p:nvSpPr>
          <p:spPr>
            <a:xfrm>
              <a:off x="5314188" y="6963155"/>
              <a:ext cx="68580" cy="36830"/>
            </a:xfrm>
            <a:custGeom>
              <a:avLst/>
              <a:gdLst/>
              <a:ahLst/>
              <a:cxnLst/>
              <a:rect l="l" t="t" r="r" b="b"/>
              <a:pathLst>
                <a:path w="68579" h="36829">
                  <a:moveTo>
                    <a:pt x="0" y="36575"/>
                  </a:moveTo>
                  <a:lnTo>
                    <a:pt x="0" y="30479"/>
                  </a:lnTo>
                  <a:lnTo>
                    <a:pt x="1524" y="24383"/>
                  </a:lnTo>
                  <a:lnTo>
                    <a:pt x="4572" y="18287"/>
                  </a:lnTo>
                  <a:lnTo>
                    <a:pt x="10668" y="9143"/>
                  </a:lnTo>
                  <a:lnTo>
                    <a:pt x="13716" y="6095"/>
                  </a:lnTo>
                  <a:lnTo>
                    <a:pt x="19812" y="3047"/>
                  </a:lnTo>
                  <a:lnTo>
                    <a:pt x="24384" y="0"/>
                  </a:lnTo>
                  <a:lnTo>
                    <a:pt x="42672" y="0"/>
                  </a:lnTo>
                  <a:lnTo>
                    <a:pt x="48768" y="3047"/>
                  </a:lnTo>
                  <a:lnTo>
                    <a:pt x="57912" y="9143"/>
                  </a:lnTo>
                  <a:lnTo>
                    <a:pt x="64008" y="18287"/>
                  </a:lnTo>
                  <a:lnTo>
                    <a:pt x="67056" y="24383"/>
                  </a:lnTo>
                  <a:lnTo>
                    <a:pt x="68580" y="30479"/>
                  </a:lnTo>
                  <a:lnTo>
                    <a:pt x="68580" y="36575"/>
                  </a:lnTo>
                </a:path>
              </a:pathLst>
            </a:custGeom>
            <a:ln w="9143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1" name="object 131"/>
            <p:cNvSpPr/>
            <p:nvPr/>
          </p:nvSpPr>
          <p:spPr>
            <a:xfrm>
              <a:off x="5242560" y="6963155"/>
              <a:ext cx="71755" cy="36830"/>
            </a:xfrm>
            <a:custGeom>
              <a:avLst/>
              <a:gdLst/>
              <a:ahLst/>
              <a:cxnLst/>
              <a:rect l="l" t="t" r="r" b="b"/>
              <a:pathLst>
                <a:path w="71754" h="36829">
                  <a:moveTo>
                    <a:pt x="0" y="36575"/>
                  </a:moveTo>
                  <a:lnTo>
                    <a:pt x="0" y="30479"/>
                  </a:lnTo>
                  <a:lnTo>
                    <a:pt x="1524" y="24383"/>
                  </a:lnTo>
                  <a:lnTo>
                    <a:pt x="27432" y="0"/>
                  </a:lnTo>
                  <a:lnTo>
                    <a:pt x="44195" y="0"/>
                  </a:lnTo>
                  <a:lnTo>
                    <a:pt x="68580" y="24383"/>
                  </a:lnTo>
                  <a:lnTo>
                    <a:pt x="71628" y="36575"/>
                  </a:lnTo>
                </a:path>
              </a:pathLst>
            </a:custGeom>
            <a:ln w="9144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2" name="object 132"/>
            <p:cNvSpPr/>
            <p:nvPr/>
          </p:nvSpPr>
          <p:spPr>
            <a:xfrm>
              <a:off x="5237988" y="7006589"/>
              <a:ext cx="149860" cy="0"/>
            </a:xfrm>
            <a:custGeom>
              <a:avLst/>
              <a:gdLst/>
              <a:ahLst/>
              <a:cxnLst/>
              <a:rect l="l" t="t" r="r" b="b"/>
              <a:pathLst>
                <a:path w="149860">
                  <a:moveTo>
                    <a:pt x="0" y="0"/>
                  </a:moveTo>
                  <a:lnTo>
                    <a:pt x="9144" y="0"/>
                  </a:lnTo>
                </a:path>
                <a:path w="149860">
                  <a:moveTo>
                    <a:pt x="71627" y="0"/>
                  </a:moveTo>
                  <a:lnTo>
                    <a:pt x="80771" y="0"/>
                  </a:lnTo>
                </a:path>
                <a:path w="149860">
                  <a:moveTo>
                    <a:pt x="140207" y="0"/>
                  </a:moveTo>
                  <a:lnTo>
                    <a:pt x="149351" y="0"/>
                  </a:lnTo>
                </a:path>
              </a:pathLst>
            </a:custGeom>
            <a:ln w="13716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133" name="object 133"/>
          <p:cNvSpPr/>
          <p:nvPr/>
        </p:nvSpPr>
        <p:spPr>
          <a:xfrm>
            <a:off x="11790289" y="6905244"/>
            <a:ext cx="0" cy="591820"/>
          </a:xfrm>
          <a:custGeom>
            <a:avLst/>
            <a:gdLst/>
            <a:ahLst/>
            <a:cxnLst/>
            <a:rect l="l" t="t" r="r" b="b"/>
            <a:pathLst>
              <a:path h="591820">
                <a:moveTo>
                  <a:pt x="0" y="591311"/>
                </a:moveTo>
                <a:lnTo>
                  <a:pt x="0" y="0"/>
                </a:lnTo>
              </a:path>
            </a:pathLst>
          </a:custGeom>
          <a:ln w="9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grpSp>
        <p:nvGrpSpPr>
          <p:cNvPr id="134" name="object 134"/>
          <p:cNvGrpSpPr/>
          <p:nvPr/>
        </p:nvGrpSpPr>
        <p:grpSpPr>
          <a:xfrm>
            <a:off x="12049727" y="7123176"/>
            <a:ext cx="344745" cy="55244"/>
            <a:chOff x="5237988" y="7123176"/>
            <a:chExt cx="149860" cy="55244"/>
          </a:xfrm>
        </p:grpSpPr>
        <p:sp>
          <p:nvSpPr>
            <p:cNvPr id="135" name="object 135"/>
            <p:cNvSpPr/>
            <p:nvPr/>
          </p:nvSpPr>
          <p:spPr>
            <a:xfrm>
              <a:off x="5314188" y="7127748"/>
              <a:ext cx="68580" cy="36830"/>
            </a:xfrm>
            <a:custGeom>
              <a:avLst/>
              <a:gdLst/>
              <a:ahLst/>
              <a:cxnLst/>
              <a:rect l="l" t="t" r="r" b="b"/>
              <a:pathLst>
                <a:path w="68579" h="36829">
                  <a:moveTo>
                    <a:pt x="0" y="36575"/>
                  </a:moveTo>
                  <a:lnTo>
                    <a:pt x="0" y="30479"/>
                  </a:lnTo>
                  <a:lnTo>
                    <a:pt x="1524" y="24383"/>
                  </a:lnTo>
                  <a:lnTo>
                    <a:pt x="4572" y="18287"/>
                  </a:lnTo>
                  <a:lnTo>
                    <a:pt x="10668" y="9143"/>
                  </a:lnTo>
                  <a:lnTo>
                    <a:pt x="13716" y="6095"/>
                  </a:lnTo>
                  <a:lnTo>
                    <a:pt x="19812" y="3047"/>
                  </a:lnTo>
                  <a:lnTo>
                    <a:pt x="24384" y="0"/>
                  </a:lnTo>
                  <a:lnTo>
                    <a:pt x="42672" y="0"/>
                  </a:lnTo>
                  <a:lnTo>
                    <a:pt x="48768" y="3047"/>
                  </a:lnTo>
                  <a:lnTo>
                    <a:pt x="57912" y="9143"/>
                  </a:lnTo>
                  <a:lnTo>
                    <a:pt x="60960" y="13715"/>
                  </a:lnTo>
                  <a:lnTo>
                    <a:pt x="64008" y="19811"/>
                  </a:lnTo>
                  <a:lnTo>
                    <a:pt x="67056" y="24383"/>
                  </a:lnTo>
                  <a:lnTo>
                    <a:pt x="68580" y="30479"/>
                  </a:lnTo>
                  <a:lnTo>
                    <a:pt x="68580" y="36575"/>
                  </a:lnTo>
                </a:path>
              </a:pathLst>
            </a:custGeom>
            <a:ln w="9143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6" name="object 136"/>
            <p:cNvSpPr/>
            <p:nvPr/>
          </p:nvSpPr>
          <p:spPr>
            <a:xfrm>
              <a:off x="5242560" y="7127748"/>
              <a:ext cx="71755" cy="36830"/>
            </a:xfrm>
            <a:custGeom>
              <a:avLst/>
              <a:gdLst/>
              <a:ahLst/>
              <a:cxnLst/>
              <a:rect l="l" t="t" r="r" b="b"/>
              <a:pathLst>
                <a:path w="71754" h="36829">
                  <a:moveTo>
                    <a:pt x="0" y="36575"/>
                  </a:moveTo>
                  <a:lnTo>
                    <a:pt x="0" y="30479"/>
                  </a:lnTo>
                  <a:lnTo>
                    <a:pt x="1524" y="24383"/>
                  </a:lnTo>
                  <a:lnTo>
                    <a:pt x="27432" y="0"/>
                  </a:lnTo>
                  <a:lnTo>
                    <a:pt x="44195" y="0"/>
                  </a:lnTo>
                  <a:lnTo>
                    <a:pt x="68580" y="24383"/>
                  </a:lnTo>
                  <a:lnTo>
                    <a:pt x="71628" y="36575"/>
                  </a:lnTo>
                </a:path>
              </a:pathLst>
            </a:custGeom>
            <a:ln w="9144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7" name="object 137"/>
            <p:cNvSpPr/>
            <p:nvPr/>
          </p:nvSpPr>
          <p:spPr>
            <a:xfrm>
              <a:off x="5237988" y="7171182"/>
              <a:ext cx="149860" cy="0"/>
            </a:xfrm>
            <a:custGeom>
              <a:avLst/>
              <a:gdLst/>
              <a:ahLst/>
              <a:cxnLst/>
              <a:rect l="l" t="t" r="r" b="b"/>
              <a:pathLst>
                <a:path w="149860">
                  <a:moveTo>
                    <a:pt x="0" y="0"/>
                  </a:moveTo>
                  <a:lnTo>
                    <a:pt x="9144" y="0"/>
                  </a:lnTo>
                </a:path>
                <a:path w="149860">
                  <a:moveTo>
                    <a:pt x="71627" y="0"/>
                  </a:moveTo>
                  <a:lnTo>
                    <a:pt x="80771" y="0"/>
                  </a:lnTo>
                </a:path>
                <a:path w="149860">
                  <a:moveTo>
                    <a:pt x="140207" y="0"/>
                  </a:moveTo>
                  <a:lnTo>
                    <a:pt x="149351" y="0"/>
                  </a:lnTo>
                </a:path>
              </a:pathLst>
            </a:custGeom>
            <a:ln w="13716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138" name="object 138"/>
          <p:cNvGrpSpPr/>
          <p:nvPr/>
        </p:nvGrpSpPr>
        <p:grpSpPr>
          <a:xfrm>
            <a:off x="12049727" y="6784847"/>
            <a:ext cx="344745" cy="55244"/>
            <a:chOff x="5237988" y="6784847"/>
            <a:chExt cx="149860" cy="55244"/>
          </a:xfrm>
        </p:grpSpPr>
        <p:sp>
          <p:nvSpPr>
            <p:cNvPr id="139" name="object 139"/>
            <p:cNvSpPr/>
            <p:nvPr/>
          </p:nvSpPr>
          <p:spPr>
            <a:xfrm>
              <a:off x="5314188" y="6789419"/>
              <a:ext cx="68580" cy="36830"/>
            </a:xfrm>
            <a:custGeom>
              <a:avLst/>
              <a:gdLst/>
              <a:ahLst/>
              <a:cxnLst/>
              <a:rect l="l" t="t" r="r" b="b"/>
              <a:pathLst>
                <a:path w="68579" h="36829">
                  <a:moveTo>
                    <a:pt x="0" y="36575"/>
                  </a:moveTo>
                  <a:lnTo>
                    <a:pt x="0" y="30479"/>
                  </a:lnTo>
                  <a:lnTo>
                    <a:pt x="1524" y="24383"/>
                  </a:lnTo>
                  <a:lnTo>
                    <a:pt x="4572" y="18287"/>
                  </a:lnTo>
                  <a:lnTo>
                    <a:pt x="10668" y="9143"/>
                  </a:lnTo>
                  <a:lnTo>
                    <a:pt x="13716" y="6095"/>
                  </a:lnTo>
                  <a:lnTo>
                    <a:pt x="19812" y="3047"/>
                  </a:lnTo>
                  <a:lnTo>
                    <a:pt x="24384" y="0"/>
                  </a:lnTo>
                  <a:lnTo>
                    <a:pt x="42672" y="0"/>
                  </a:lnTo>
                  <a:lnTo>
                    <a:pt x="48768" y="3047"/>
                  </a:lnTo>
                  <a:lnTo>
                    <a:pt x="57912" y="9143"/>
                  </a:lnTo>
                  <a:lnTo>
                    <a:pt x="64008" y="18287"/>
                  </a:lnTo>
                  <a:lnTo>
                    <a:pt x="67056" y="24383"/>
                  </a:lnTo>
                  <a:lnTo>
                    <a:pt x="68580" y="30479"/>
                  </a:lnTo>
                  <a:lnTo>
                    <a:pt x="68580" y="36575"/>
                  </a:lnTo>
                </a:path>
              </a:pathLst>
            </a:custGeom>
            <a:ln w="9143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40" name="object 140"/>
            <p:cNvSpPr/>
            <p:nvPr/>
          </p:nvSpPr>
          <p:spPr>
            <a:xfrm>
              <a:off x="5242560" y="6789419"/>
              <a:ext cx="71755" cy="36830"/>
            </a:xfrm>
            <a:custGeom>
              <a:avLst/>
              <a:gdLst/>
              <a:ahLst/>
              <a:cxnLst/>
              <a:rect l="l" t="t" r="r" b="b"/>
              <a:pathLst>
                <a:path w="71754" h="36829">
                  <a:moveTo>
                    <a:pt x="0" y="36575"/>
                  </a:moveTo>
                  <a:lnTo>
                    <a:pt x="0" y="30479"/>
                  </a:lnTo>
                  <a:lnTo>
                    <a:pt x="1524" y="24383"/>
                  </a:lnTo>
                  <a:lnTo>
                    <a:pt x="27432" y="0"/>
                  </a:lnTo>
                  <a:lnTo>
                    <a:pt x="44195" y="0"/>
                  </a:lnTo>
                  <a:lnTo>
                    <a:pt x="68580" y="24383"/>
                  </a:lnTo>
                  <a:lnTo>
                    <a:pt x="71628" y="36575"/>
                  </a:lnTo>
                </a:path>
              </a:pathLst>
            </a:custGeom>
            <a:ln w="9144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41" name="object 141"/>
            <p:cNvSpPr/>
            <p:nvPr/>
          </p:nvSpPr>
          <p:spPr>
            <a:xfrm>
              <a:off x="5237988" y="6832853"/>
              <a:ext cx="149860" cy="0"/>
            </a:xfrm>
            <a:custGeom>
              <a:avLst/>
              <a:gdLst/>
              <a:ahLst/>
              <a:cxnLst/>
              <a:rect l="l" t="t" r="r" b="b"/>
              <a:pathLst>
                <a:path w="149860">
                  <a:moveTo>
                    <a:pt x="0" y="0"/>
                  </a:moveTo>
                  <a:lnTo>
                    <a:pt x="9144" y="0"/>
                  </a:lnTo>
                </a:path>
                <a:path w="149860">
                  <a:moveTo>
                    <a:pt x="71627" y="0"/>
                  </a:moveTo>
                  <a:lnTo>
                    <a:pt x="80771" y="0"/>
                  </a:lnTo>
                </a:path>
                <a:path w="149860">
                  <a:moveTo>
                    <a:pt x="140207" y="0"/>
                  </a:moveTo>
                  <a:lnTo>
                    <a:pt x="149351" y="0"/>
                  </a:lnTo>
                </a:path>
              </a:pathLst>
            </a:custGeom>
            <a:ln w="13716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142" name="object 142"/>
          <p:cNvSpPr/>
          <p:nvPr/>
        </p:nvSpPr>
        <p:spPr>
          <a:xfrm>
            <a:off x="12386292" y="7242047"/>
            <a:ext cx="262941" cy="0"/>
          </a:xfrm>
          <a:custGeom>
            <a:avLst/>
            <a:gdLst/>
            <a:ahLst/>
            <a:cxnLst/>
            <a:rect l="l" t="t" r="r" b="b"/>
            <a:pathLst>
              <a:path w="114300">
                <a:moveTo>
                  <a:pt x="114300" y="0"/>
                </a:moveTo>
                <a:lnTo>
                  <a:pt x="0" y="0"/>
                </a:lnTo>
              </a:path>
            </a:pathLst>
          </a:custGeom>
          <a:ln w="9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3" name="object 143"/>
          <p:cNvSpPr/>
          <p:nvPr/>
        </p:nvSpPr>
        <p:spPr>
          <a:xfrm>
            <a:off x="12386293" y="7071359"/>
            <a:ext cx="582853" cy="0"/>
          </a:xfrm>
          <a:custGeom>
            <a:avLst/>
            <a:gdLst/>
            <a:ahLst/>
            <a:cxnLst/>
            <a:rect l="l" t="t" r="r" b="b"/>
            <a:pathLst>
              <a:path w="253364">
                <a:moveTo>
                  <a:pt x="252983" y="0"/>
                </a:moveTo>
                <a:lnTo>
                  <a:pt x="0" y="0"/>
                </a:lnTo>
              </a:path>
            </a:pathLst>
          </a:custGeom>
          <a:ln w="9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4" name="object 144"/>
          <p:cNvSpPr/>
          <p:nvPr/>
        </p:nvSpPr>
        <p:spPr>
          <a:xfrm>
            <a:off x="12386291" y="6900671"/>
            <a:ext cx="911530" cy="0"/>
          </a:xfrm>
          <a:custGeom>
            <a:avLst/>
            <a:gdLst/>
            <a:ahLst/>
            <a:cxnLst/>
            <a:rect l="l" t="t" r="r" b="b"/>
            <a:pathLst>
              <a:path w="396239">
                <a:moveTo>
                  <a:pt x="396239" y="0"/>
                </a:moveTo>
                <a:lnTo>
                  <a:pt x="0" y="0"/>
                </a:lnTo>
              </a:path>
            </a:pathLst>
          </a:custGeom>
          <a:ln w="9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5" name="object 145"/>
          <p:cNvSpPr/>
          <p:nvPr/>
        </p:nvSpPr>
        <p:spPr>
          <a:xfrm>
            <a:off x="11793795" y="7243571"/>
            <a:ext cx="262941" cy="0"/>
          </a:xfrm>
          <a:custGeom>
            <a:avLst/>
            <a:gdLst/>
            <a:ahLst/>
            <a:cxnLst/>
            <a:rect l="l" t="t" r="r" b="b"/>
            <a:pathLst>
              <a:path w="114300">
                <a:moveTo>
                  <a:pt x="114300" y="0"/>
                </a:moveTo>
                <a:lnTo>
                  <a:pt x="0" y="0"/>
                </a:lnTo>
              </a:path>
            </a:pathLst>
          </a:custGeom>
          <a:ln w="9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6" name="object 146"/>
          <p:cNvSpPr/>
          <p:nvPr/>
        </p:nvSpPr>
        <p:spPr>
          <a:xfrm>
            <a:off x="11793795" y="7071359"/>
            <a:ext cx="262941" cy="0"/>
          </a:xfrm>
          <a:custGeom>
            <a:avLst/>
            <a:gdLst/>
            <a:ahLst/>
            <a:cxnLst/>
            <a:rect l="l" t="t" r="r" b="b"/>
            <a:pathLst>
              <a:path w="114300">
                <a:moveTo>
                  <a:pt x="114300" y="0"/>
                </a:moveTo>
                <a:lnTo>
                  <a:pt x="0" y="0"/>
                </a:lnTo>
              </a:path>
            </a:pathLst>
          </a:custGeom>
          <a:ln w="9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7" name="object 147"/>
          <p:cNvSpPr/>
          <p:nvPr/>
        </p:nvSpPr>
        <p:spPr>
          <a:xfrm>
            <a:off x="11800809" y="6900671"/>
            <a:ext cx="262941" cy="0"/>
          </a:xfrm>
          <a:custGeom>
            <a:avLst/>
            <a:gdLst/>
            <a:ahLst/>
            <a:cxnLst/>
            <a:rect l="l" t="t" r="r" b="b"/>
            <a:pathLst>
              <a:path w="114300">
                <a:moveTo>
                  <a:pt x="114300" y="0"/>
                </a:moveTo>
                <a:lnTo>
                  <a:pt x="0" y="0"/>
                </a:lnTo>
              </a:path>
            </a:pathLst>
          </a:custGeom>
          <a:ln w="9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grpSp>
        <p:nvGrpSpPr>
          <p:cNvPr id="148" name="object 148"/>
          <p:cNvGrpSpPr/>
          <p:nvPr/>
        </p:nvGrpSpPr>
        <p:grpSpPr>
          <a:xfrm>
            <a:off x="12340712" y="6798565"/>
            <a:ext cx="227883" cy="85725"/>
            <a:chOff x="5364479" y="6798564"/>
            <a:chExt cx="99060" cy="85725"/>
          </a:xfrm>
        </p:grpSpPr>
        <p:sp>
          <p:nvSpPr>
            <p:cNvPr id="149" name="object 149"/>
            <p:cNvSpPr/>
            <p:nvPr/>
          </p:nvSpPr>
          <p:spPr>
            <a:xfrm>
              <a:off x="5433060" y="6803136"/>
              <a:ext cx="26034" cy="29209"/>
            </a:xfrm>
            <a:custGeom>
              <a:avLst/>
              <a:gdLst/>
              <a:ahLst/>
              <a:cxnLst/>
              <a:rect l="l" t="t" r="r" b="b"/>
              <a:pathLst>
                <a:path w="26035" h="29209">
                  <a:moveTo>
                    <a:pt x="25907" y="28956"/>
                  </a:moveTo>
                  <a:lnTo>
                    <a:pt x="0" y="28956"/>
                  </a:lnTo>
                  <a:lnTo>
                    <a:pt x="0" y="0"/>
                  </a:lnTo>
                  <a:lnTo>
                    <a:pt x="25907" y="0"/>
                  </a:lnTo>
                  <a:lnTo>
                    <a:pt x="25907" y="28956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50" name="object 150"/>
            <p:cNvSpPr/>
            <p:nvPr/>
          </p:nvSpPr>
          <p:spPr>
            <a:xfrm>
              <a:off x="5433060" y="6803136"/>
              <a:ext cx="26034" cy="29209"/>
            </a:xfrm>
            <a:custGeom>
              <a:avLst/>
              <a:gdLst/>
              <a:ahLst/>
              <a:cxnLst/>
              <a:rect l="l" t="t" r="r" b="b"/>
              <a:pathLst>
                <a:path w="26035" h="29209">
                  <a:moveTo>
                    <a:pt x="0" y="0"/>
                  </a:moveTo>
                  <a:lnTo>
                    <a:pt x="25907" y="0"/>
                  </a:lnTo>
                  <a:lnTo>
                    <a:pt x="25907" y="28956"/>
                  </a:lnTo>
                  <a:lnTo>
                    <a:pt x="0" y="28956"/>
                  </a:lnTo>
                  <a:lnTo>
                    <a:pt x="0" y="0"/>
                  </a:lnTo>
                  <a:close/>
                </a:path>
                <a:path w="26035" h="29209">
                  <a:moveTo>
                    <a:pt x="25907" y="0"/>
                  </a:moveTo>
                  <a:lnTo>
                    <a:pt x="25907" y="0"/>
                  </a:lnTo>
                </a:path>
              </a:pathLst>
            </a:custGeom>
            <a:ln w="9144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51" name="object 151"/>
            <p:cNvSpPr/>
            <p:nvPr/>
          </p:nvSpPr>
          <p:spPr>
            <a:xfrm>
              <a:off x="5369051" y="6850380"/>
              <a:ext cx="26034" cy="29209"/>
            </a:xfrm>
            <a:custGeom>
              <a:avLst/>
              <a:gdLst/>
              <a:ahLst/>
              <a:cxnLst/>
              <a:rect l="l" t="t" r="r" b="b"/>
              <a:pathLst>
                <a:path w="26035" h="29209">
                  <a:moveTo>
                    <a:pt x="25908" y="28955"/>
                  </a:moveTo>
                  <a:lnTo>
                    <a:pt x="0" y="28955"/>
                  </a:lnTo>
                  <a:lnTo>
                    <a:pt x="0" y="0"/>
                  </a:lnTo>
                  <a:lnTo>
                    <a:pt x="25908" y="0"/>
                  </a:lnTo>
                  <a:lnTo>
                    <a:pt x="25908" y="28955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52" name="object 152"/>
            <p:cNvSpPr/>
            <p:nvPr/>
          </p:nvSpPr>
          <p:spPr>
            <a:xfrm>
              <a:off x="5369051" y="6850380"/>
              <a:ext cx="26034" cy="29209"/>
            </a:xfrm>
            <a:custGeom>
              <a:avLst/>
              <a:gdLst/>
              <a:ahLst/>
              <a:cxnLst/>
              <a:rect l="l" t="t" r="r" b="b"/>
              <a:pathLst>
                <a:path w="26035" h="29209">
                  <a:moveTo>
                    <a:pt x="0" y="0"/>
                  </a:moveTo>
                  <a:lnTo>
                    <a:pt x="25908" y="0"/>
                  </a:lnTo>
                  <a:lnTo>
                    <a:pt x="25908" y="28955"/>
                  </a:lnTo>
                  <a:lnTo>
                    <a:pt x="0" y="28955"/>
                  </a:lnTo>
                  <a:lnTo>
                    <a:pt x="0" y="0"/>
                  </a:lnTo>
                  <a:close/>
                </a:path>
                <a:path w="26035" h="29209">
                  <a:moveTo>
                    <a:pt x="25908" y="0"/>
                  </a:moveTo>
                  <a:lnTo>
                    <a:pt x="25908" y="0"/>
                  </a:lnTo>
                </a:path>
              </a:pathLst>
            </a:custGeom>
            <a:ln w="9144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153" name="object 153"/>
          <p:cNvGrpSpPr/>
          <p:nvPr/>
        </p:nvGrpSpPr>
        <p:grpSpPr>
          <a:xfrm>
            <a:off x="12347727" y="6972300"/>
            <a:ext cx="222039" cy="83820"/>
            <a:chOff x="5367528" y="6972300"/>
            <a:chExt cx="96520" cy="83820"/>
          </a:xfrm>
        </p:grpSpPr>
        <p:sp>
          <p:nvSpPr>
            <p:cNvPr id="154" name="object 154"/>
            <p:cNvSpPr/>
            <p:nvPr/>
          </p:nvSpPr>
          <p:spPr>
            <a:xfrm>
              <a:off x="5433060" y="6976872"/>
              <a:ext cx="26034" cy="29209"/>
            </a:xfrm>
            <a:custGeom>
              <a:avLst/>
              <a:gdLst/>
              <a:ahLst/>
              <a:cxnLst/>
              <a:rect l="l" t="t" r="r" b="b"/>
              <a:pathLst>
                <a:path w="26035" h="29209">
                  <a:moveTo>
                    <a:pt x="25907" y="28956"/>
                  </a:moveTo>
                  <a:lnTo>
                    <a:pt x="0" y="28956"/>
                  </a:lnTo>
                  <a:lnTo>
                    <a:pt x="0" y="0"/>
                  </a:lnTo>
                  <a:lnTo>
                    <a:pt x="25907" y="0"/>
                  </a:lnTo>
                  <a:lnTo>
                    <a:pt x="25907" y="28956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55" name="object 155"/>
            <p:cNvSpPr/>
            <p:nvPr/>
          </p:nvSpPr>
          <p:spPr>
            <a:xfrm>
              <a:off x="5433060" y="6976872"/>
              <a:ext cx="26034" cy="29209"/>
            </a:xfrm>
            <a:custGeom>
              <a:avLst/>
              <a:gdLst/>
              <a:ahLst/>
              <a:cxnLst/>
              <a:rect l="l" t="t" r="r" b="b"/>
              <a:pathLst>
                <a:path w="26035" h="29209">
                  <a:moveTo>
                    <a:pt x="0" y="0"/>
                  </a:moveTo>
                  <a:lnTo>
                    <a:pt x="25907" y="0"/>
                  </a:lnTo>
                  <a:lnTo>
                    <a:pt x="25907" y="28956"/>
                  </a:lnTo>
                  <a:lnTo>
                    <a:pt x="0" y="28956"/>
                  </a:lnTo>
                  <a:lnTo>
                    <a:pt x="0" y="0"/>
                  </a:lnTo>
                  <a:close/>
                </a:path>
                <a:path w="26035" h="29209">
                  <a:moveTo>
                    <a:pt x="25907" y="0"/>
                  </a:moveTo>
                  <a:lnTo>
                    <a:pt x="25907" y="0"/>
                  </a:lnTo>
                </a:path>
              </a:pathLst>
            </a:custGeom>
            <a:ln w="9144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56" name="object 156"/>
            <p:cNvSpPr/>
            <p:nvPr/>
          </p:nvSpPr>
          <p:spPr>
            <a:xfrm>
              <a:off x="5372100" y="7022592"/>
              <a:ext cx="26034" cy="29209"/>
            </a:xfrm>
            <a:custGeom>
              <a:avLst/>
              <a:gdLst/>
              <a:ahLst/>
              <a:cxnLst/>
              <a:rect l="l" t="t" r="r" b="b"/>
              <a:pathLst>
                <a:path w="26035" h="29209">
                  <a:moveTo>
                    <a:pt x="25907" y="28955"/>
                  </a:moveTo>
                  <a:lnTo>
                    <a:pt x="0" y="28955"/>
                  </a:lnTo>
                  <a:lnTo>
                    <a:pt x="0" y="0"/>
                  </a:lnTo>
                  <a:lnTo>
                    <a:pt x="25907" y="0"/>
                  </a:lnTo>
                  <a:lnTo>
                    <a:pt x="25907" y="28955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57" name="object 157"/>
            <p:cNvSpPr/>
            <p:nvPr/>
          </p:nvSpPr>
          <p:spPr>
            <a:xfrm>
              <a:off x="5372100" y="7022592"/>
              <a:ext cx="26034" cy="29209"/>
            </a:xfrm>
            <a:custGeom>
              <a:avLst/>
              <a:gdLst/>
              <a:ahLst/>
              <a:cxnLst/>
              <a:rect l="l" t="t" r="r" b="b"/>
              <a:pathLst>
                <a:path w="26035" h="29209">
                  <a:moveTo>
                    <a:pt x="0" y="0"/>
                  </a:moveTo>
                  <a:lnTo>
                    <a:pt x="25907" y="0"/>
                  </a:lnTo>
                  <a:lnTo>
                    <a:pt x="25907" y="28955"/>
                  </a:lnTo>
                  <a:lnTo>
                    <a:pt x="0" y="28955"/>
                  </a:lnTo>
                  <a:lnTo>
                    <a:pt x="0" y="0"/>
                  </a:lnTo>
                  <a:close/>
                </a:path>
                <a:path w="26035" h="29209">
                  <a:moveTo>
                    <a:pt x="25907" y="0"/>
                  </a:moveTo>
                  <a:lnTo>
                    <a:pt x="25907" y="0"/>
                  </a:lnTo>
                </a:path>
              </a:pathLst>
            </a:custGeom>
            <a:ln w="9144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158" name="object 158"/>
          <p:cNvGrpSpPr/>
          <p:nvPr/>
        </p:nvGrpSpPr>
        <p:grpSpPr>
          <a:xfrm>
            <a:off x="12344221" y="7142989"/>
            <a:ext cx="224961" cy="85725"/>
            <a:chOff x="5366004" y="7142988"/>
            <a:chExt cx="97790" cy="85725"/>
          </a:xfrm>
        </p:grpSpPr>
        <p:sp>
          <p:nvSpPr>
            <p:cNvPr id="159" name="object 159"/>
            <p:cNvSpPr/>
            <p:nvPr/>
          </p:nvSpPr>
          <p:spPr>
            <a:xfrm>
              <a:off x="5370576" y="7194803"/>
              <a:ext cx="26034" cy="29209"/>
            </a:xfrm>
            <a:custGeom>
              <a:avLst/>
              <a:gdLst/>
              <a:ahLst/>
              <a:cxnLst/>
              <a:rect l="l" t="t" r="r" b="b"/>
              <a:pathLst>
                <a:path w="26035" h="29209">
                  <a:moveTo>
                    <a:pt x="25907" y="28956"/>
                  </a:moveTo>
                  <a:lnTo>
                    <a:pt x="0" y="28956"/>
                  </a:lnTo>
                  <a:lnTo>
                    <a:pt x="0" y="0"/>
                  </a:lnTo>
                  <a:lnTo>
                    <a:pt x="25907" y="0"/>
                  </a:lnTo>
                  <a:lnTo>
                    <a:pt x="25907" y="28956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60" name="object 160"/>
            <p:cNvSpPr/>
            <p:nvPr/>
          </p:nvSpPr>
          <p:spPr>
            <a:xfrm>
              <a:off x="5370576" y="7194803"/>
              <a:ext cx="26034" cy="29209"/>
            </a:xfrm>
            <a:custGeom>
              <a:avLst/>
              <a:gdLst/>
              <a:ahLst/>
              <a:cxnLst/>
              <a:rect l="l" t="t" r="r" b="b"/>
              <a:pathLst>
                <a:path w="26035" h="29209">
                  <a:moveTo>
                    <a:pt x="0" y="0"/>
                  </a:moveTo>
                  <a:lnTo>
                    <a:pt x="25907" y="0"/>
                  </a:lnTo>
                  <a:lnTo>
                    <a:pt x="25907" y="28956"/>
                  </a:lnTo>
                  <a:lnTo>
                    <a:pt x="0" y="28956"/>
                  </a:lnTo>
                  <a:lnTo>
                    <a:pt x="0" y="0"/>
                  </a:lnTo>
                  <a:close/>
                </a:path>
                <a:path w="26035" h="29209">
                  <a:moveTo>
                    <a:pt x="25907" y="0"/>
                  </a:moveTo>
                  <a:lnTo>
                    <a:pt x="25907" y="0"/>
                  </a:lnTo>
                </a:path>
              </a:pathLst>
            </a:custGeom>
            <a:ln w="9144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61" name="object 161"/>
            <p:cNvSpPr/>
            <p:nvPr/>
          </p:nvSpPr>
          <p:spPr>
            <a:xfrm>
              <a:off x="5433060" y="7147560"/>
              <a:ext cx="26034" cy="27940"/>
            </a:xfrm>
            <a:custGeom>
              <a:avLst/>
              <a:gdLst/>
              <a:ahLst/>
              <a:cxnLst/>
              <a:rect l="l" t="t" r="r" b="b"/>
              <a:pathLst>
                <a:path w="26035" h="27940">
                  <a:moveTo>
                    <a:pt x="25907" y="27432"/>
                  </a:moveTo>
                  <a:lnTo>
                    <a:pt x="0" y="27432"/>
                  </a:lnTo>
                  <a:lnTo>
                    <a:pt x="0" y="0"/>
                  </a:lnTo>
                  <a:lnTo>
                    <a:pt x="25907" y="0"/>
                  </a:lnTo>
                  <a:lnTo>
                    <a:pt x="25907" y="27432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62" name="object 162"/>
            <p:cNvSpPr/>
            <p:nvPr/>
          </p:nvSpPr>
          <p:spPr>
            <a:xfrm>
              <a:off x="5433060" y="7147560"/>
              <a:ext cx="26034" cy="27940"/>
            </a:xfrm>
            <a:custGeom>
              <a:avLst/>
              <a:gdLst/>
              <a:ahLst/>
              <a:cxnLst/>
              <a:rect l="l" t="t" r="r" b="b"/>
              <a:pathLst>
                <a:path w="26035" h="27940">
                  <a:moveTo>
                    <a:pt x="0" y="0"/>
                  </a:moveTo>
                  <a:lnTo>
                    <a:pt x="25907" y="0"/>
                  </a:lnTo>
                  <a:lnTo>
                    <a:pt x="25907" y="27432"/>
                  </a:lnTo>
                  <a:lnTo>
                    <a:pt x="0" y="27432"/>
                  </a:lnTo>
                  <a:lnTo>
                    <a:pt x="0" y="0"/>
                  </a:lnTo>
                  <a:close/>
                </a:path>
                <a:path w="26035" h="27940">
                  <a:moveTo>
                    <a:pt x="25907" y="0"/>
                  </a:moveTo>
                  <a:lnTo>
                    <a:pt x="25907" y="0"/>
                  </a:lnTo>
                </a:path>
              </a:pathLst>
            </a:custGeom>
            <a:ln w="9144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163" name="object 163"/>
          <p:cNvSpPr/>
          <p:nvPr/>
        </p:nvSpPr>
        <p:spPr>
          <a:xfrm>
            <a:off x="12060244" y="6830567"/>
            <a:ext cx="0" cy="68580"/>
          </a:xfrm>
          <a:custGeom>
            <a:avLst/>
            <a:gdLst/>
            <a:ahLst/>
            <a:cxnLst/>
            <a:rect l="l" t="t" r="r" b="b"/>
            <a:pathLst>
              <a:path h="68579">
                <a:moveTo>
                  <a:pt x="0" y="68580"/>
                </a:moveTo>
                <a:lnTo>
                  <a:pt x="0" y="0"/>
                </a:lnTo>
              </a:path>
            </a:pathLst>
          </a:custGeom>
          <a:ln w="9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4" name="object 164"/>
          <p:cNvSpPr/>
          <p:nvPr/>
        </p:nvSpPr>
        <p:spPr>
          <a:xfrm>
            <a:off x="12063750" y="7004303"/>
            <a:ext cx="0" cy="67310"/>
          </a:xfrm>
          <a:custGeom>
            <a:avLst/>
            <a:gdLst/>
            <a:ahLst/>
            <a:cxnLst/>
            <a:rect l="l" t="t" r="r" b="b"/>
            <a:pathLst>
              <a:path h="67309">
                <a:moveTo>
                  <a:pt x="0" y="67056"/>
                </a:moveTo>
                <a:lnTo>
                  <a:pt x="0" y="0"/>
                </a:lnTo>
              </a:path>
            </a:pathLst>
          </a:custGeom>
          <a:ln w="9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5" name="object 165"/>
          <p:cNvSpPr/>
          <p:nvPr/>
        </p:nvSpPr>
        <p:spPr>
          <a:xfrm>
            <a:off x="12063750" y="7176516"/>
            <a:ext cx="0" cy="67310"/>
          </a:xfrm>
          <a:custGeom>
            <a:avLst/>
            <a:gdLst/>
            <a:ahLst/>
            <a:cxnLst/>
            <a:rect l="l" t="t" r="r" b="b"/>
            <a:pathLst>
              <a:path h="67309">
                <a:moveTo>
                  <a:pt x="0" y="67055"/>
                </a:moveTo>
                <a:lnTo>
                  <a:pt x="0" y="0"/>
                </a:lnTo>
              </a:path>
            </a:pathLst>
          </a:custGeom>
          <a:ln w="9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6" name="object 166"/>
          <p:cNvSpPr/>
          <p:nvPr/>
        </p:nvSpPr>
        <p:spPr>
          <a:xfrm>
            <a:off x="12382783" y="6829044"/>
            <a:ext cx="0" cy="73660"/>
          </a:xfrm>
          <a:custGeom>
            <a:avLst/>
            <a:gdLst/>
            <a:ahLst/>
            <a:cxnLst/>
            <a:rect l="l" t="t" r="r" b="b"/>
            <a:pathLst>
              <a:path h="73659">
                <a:moveTo>
                  <a:pt x="0" y="0"/>
                </a:moveTo>
                <a:lnTo>
                  <a:pt x="0" y="73151"/>
                </a:lnTo>
              </a:path>
            </a:pathLst>
          </a:custGeom>
          <a:ln w="9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7" name="object 167"/>
          <p:cNvSpPr/>
          <p:nvPr/>
        </p:nvSpPr>
        <p:spPr>
          <a:xfrm>
            <a:off x="12386291" y="7001256"/>
            <a:ext cx="0" cy="70485"/>
          </a:xfrm>
          <a:custGeom>
            <a:avLst/>
            <a:gdLst/>
            <a:ahLst/>
            <a:cxnLst/>
            <a:rect l="l" t="t" r="r" b="b"/>
            <a:pathLst>
              <a:path h="70484">
                <a:moveTo>
                  <a:pt x="0" y="0"/>
                </a:moveTo>
                <a:lnTo>
                  <a:pt x="0" y="70104"/>
                </a:lnTo>
              </a:path>
            </a:pathLst>
          </a:custGeom>
          <a:ln w="9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8" name="object 168"/>
          <p:cNvSpPr/>
          <p:nvPr/>
        </p:nvSpPr>
        <p:spPr>
          <a:xfrm>
            <a:off x="12386291" y="7170420"/>
            <a:ext cx="0" cy="71755"/>
          </a:xfrm>
          <a:custGeom>
            <a:avLst/>
            <a:gdLst/>
            <a:ahLst/>
            <a:cxnLst/>
            <a:rect l="l" t="t" r="r" b="b"/>
            <a:pathLst>
              <a:path h="71754">
                <a:moveTo>
                  <a:pt x="0" y="0"/>
                </a:moveTo>
                <a:lnTo>
                  <a:pt x="0" y="71628"/>
                </a:lnTo>
              </a:path>
            </a:pathLst>
          </a:custGeom>
          <a:ln w="9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grpSp>
        <p:nvGrpSpPr>
          <p:cNvPr id="169" name="object 169"/>
          <p:cNvGrpSpPr/>
          <p:nvPr/>
        </p:nvGrpSpPr>
        <p:grpSpPr>
          <a:xfrm>
            <a:off x="11737704" y="7048500"/>
            <a:ext cx="112480" cy="45720"/>
            <a:chOff x="5102352" y="7048500"/>
            <a:chExt cx="48895" cy="45720"/>
          </a:xfrm>
        </p:grpSpPr>
        <p:sp>
          <p:nvSpPr>
            <p:cNvPr id="170" name="object 170"/>
            <p:cNvSpPr/>
            <p:nvPr/>
          </p:nvSpPr>
          <p:spPr>
            <a:xfrm>
              <a:off x="5106924" y="7053072"/>
              <a:ext cx="40005" cy="36830"/>
            </a:xfrm>
            <a:custGeom>
              <a:avLst/>
              <a:gdLst/>
              <a:ahLst/>
              <a:cxnLst/>
              <a:rect l="l" t="t" r="r" b="b"/>
              <a:pathLst>
                <a:path w="40004" h="36829">
                  <a:moveTo>
                    <a:pt x="19812" y="36575"/>
                  </a:moveTo>
                  <a:lnTo>
                    <a:pt x="12215" y="35218"/>
                  </a:lnTo>
                  <a:lnTo>
                    <a:pt x="5905" y="31432"/>
                  </a:lnTo>
                  <a:lnTo>
                    <a:pt x="1595" y="25646"/>
                  </a:lnTo>
                  <a:lnTo>
                    <a:pt x="0" y="18287"/>
                  </a:lnTo>
                  <a:lnTo>
                    <a:pt x="1595" y="10929"/>
                  </a:lnTo>
                  <a:lnTo>
                    <a:pt x="5905" y="5143"/>
                  </a:lnTo>
                  <a:lnTo>
                    <a:pt x="12215" y="1357"/>
                  </a:lnTo>
                  <a:lnTo>
                    <a:pt x="19812" y="0"/>
                  </a:lnTo>
                  <a:lnTo>
                    <a:pt x="27408" y="1357"/>
                  </a:lnTo>
                  <a:lnTo>
                    <a:pt x="33718" y="5143"/>
                  </a:lnTo>
                  <a:lnTo>
                    <a:pt x="38028" y="10929"/>
                  </a:lnTo>
                  <a:lnTo>
                    <a:pt x="39624" y="18287"/>
                  </a:lnTo>
                  <a:lnTo>
                    <a:pt x="38028" y="25646"/>
                  </a:lnTo>
                  <a:lnTo>
                    <a:pt x="33718" y="31432"/>
                  </a:lnTo>
                  <a:lnTo>
                    <a:pt x="27408" y="35218"/>
                  </a:lnTo>
                  <a:lnTo>
                    <a:pt x="19812" y="36575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71" name="object 171"/>
            <p:cNvSpPr/>
            <p:nvPr/>
          </p:nvSpPr>
          <p:spPr>
            <a:xfrm>
              <a:off x="5106924" y="7053072"/>
              <a:ext cx="40005" cy="36830"/>
            </a:xfrm>
            <a:custGeom>
              <a:avLst/>
              <a:gdLst/>
              <a:ahLst/>
              <a:cxnLst/>
              <a:rect l="l" t="t" r="r" b="b"/>
              <a:pathLst>
                <a:path w="40004" h="36829">
                  <a:moveTo>
                    <a:pt x="39624" y="18287"/>
                  </a:moveTo>
                  <a:lnTo>
                    <a:pt x="38028" y="10929"/>
                  </a:lnTo>
                  <a:lnTo>
                    <a:pt x="33718" y="5143"/>
                  </a:lnTo>
                  <a:lnTo>
                    <a:pt x="27408" y="1357"/>
                  </a:lnTo>
                  <a:lnTo>
                    <a:pt x="19812" y="0"/>
                  </a:lnTo>
                  <a:lnTo>
                    <a:pt x="12215" y="1357"/>
                  </a:lnTo>
                  <a:lnTo>
                    <a:pt x="5905" y="5143"/>
                  </a:lnTo>
                  <a:lnTo>
                    <a:pt x="1595" y="10929"/>
                  </a:lnTo>
                  <a:lnTo>
                    <a:pt x="0" y="18287"/>
                  </a:lnTo>
                  <a:lnTo>
                    <a:pt x="1595" y="25646"/>
                  </a:lnTo>
                  <a:lnTo>
                    <a:pt x="5905" y="31432"/>
                  </a:lnTo>
                  <a:lnTo>
                    <a:pt x="12215" y="35218"/>
                  </a:lnTo>
                  <a:lnTo>
                    <a:pt x="19812" y="36575"/>
                  </a:lnTo>
                  <a:lnTo>
                    <a:pt x="27408" y="35218"/>
                  </a:lnTo>
                  <a:lnTo>
                    <a:pt x="33718" y="31432"/>
                  </a:lnTo>
                  <a:lnTo>
                    <a:pt x="38028" y="25646"/>
                  </a:lnTo>
                  <a:lnTo>
                    <a:pt x="39624" y="18287"/>
                  </a:lnTo>
                </a:path>
              </a:pathLst>
            </a:custGeom>
            <a:ln w="9144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172" name="object 172"/>
          <p:cNvGrpSpPr/>
          <p:nvPr/>
        </p:nvGrpSpPr>
        <p:grpSpPr>
          <a:xfrm>
            <a:off x="11737704" y="7217665"/>
            <a:ext cx="112480" cy="48895"/>
            <a:chOff x="5102352" y="7217664"/>
            <a:chExt cx="48895" cy="48895"/>
          </a:xfrm>
        </p:grpSpPr>
        <p:sp>
          <p:nvSpPr>
            <p:cNvPr id="173" name="object 173"/>
            <p:cNvSpPr/>
            <p:nvPr/>
          </p:nvSpPr>
          <p:spPr>
            <a:xfrm>
              <a:off x="5106924" y="7222236"/>
              <a:ext cx="40005" cy="40005"/>
            </a:xfrm>
            <a:custGeom>
              <a:avLst/>
              <a:gdLst/>
              <a:ahLst/>
              <a:cxnLst/>
              <a:rect l="l" t="t" r="r" b="b"/>
              <a:pathLst>
                <a:path w="40004" h="40004">
                  <a:moveTo>
                    <a:pt x="19812" y="39623"/>
                  </a:moveTo>
                  <a:lnTo>
                    <a:pt x="12215" y="38028"/>
                  </a:lnTo>
                  <a:lnTo>
                    <a:pt x="5905" y="33718"/>
                  </a:lnTo>
                  <a:lnTo>
                    <a:pt x="1595" y="27408"/>
                  </a:lnTo>
                  <a:lnTo>
                    <a:pt x="0" y="19811"/>
                  </a:lnTo>
                  <a:lnTo>
                    <a:pt x="1595" y="12215"/>
                  </a:lnTo>
                  <a:lnTo>
                    <a:pt x="5905" y="5905"/>
                  </a:lnTo>
                  <a:lnTo>
                    <a:pt x="12215" y="1595"/>
                  </a:lnTo>
                  <a:lnTo>
                    <a:pt x="19812" y="0"/>
                  </a:lnTo>
                  <a:lnTo>
                    <a:pt x="27408" y="1595"/>
                  </a:lnTo>
                  <a:lnTo>
                    <a:pt x="33718" y="5905"/>
                  </a:lnTo>
                  <a:lnTo>
                    <a:pt x="38028" y="12215"/>
                  </a:lnTo>
                  <a:lnTo>
                    <a:pt x="39624" y="19811"/>
                  </a:lnTo>
                  <a:lnTo>
                    <a:pt x="38028" y="27408"/>
                  </a:lnTo>
                  <a:lnTo>
                    <a:pt x="33718" y="33718"/>
                  </a:lnTo>
                  <a:lnTo>
                    <a:pt x="27408" y="38028"/>
                  </a:lnTo>
                  <a:lnTo>
                    <a:pt x="19812" y="39623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74" name="object 174"/>
            <p:cNvSpPr/>
            <p:nvPr/>
          </p:nvSpPr>
          <p:spPr>
            <a:xfrm>
              <a:off x="5106924" y="7222236"/>
              <a:ext cx="40005" cy="40005"/>
            </a:xfrm>
            <a:custGeom>
              <a:avLst/>
              <a:gdLst/>
              <a:ahLst/>
              <a:cxnLst/>
              <a:rect l="l" t="t" r="r" b="b"/>
              <a:pathLst>
                <a:path w="40004" h="40004">
                  <a:moveTo>
                    <a:pt x="39624" y="19811"/>
                  </a:moveTo>
                  <a:lnTo>
                    <a:pt x="38028" y="12215"/>
                  </a:lnTo>
                  <a:lnTo>
                    <a:pt x="33718" y="5905"/>
                  </a:lnTo>
                  <a:lnTo>
                    <a:pt x="27408" y="1595"/>
                  </a:lnTo>
                  <a:lnTo>
                    <a:pt x="19812" y="0"/>
                  </a:lnTo>
                  <a:lnTo>
                    <a:pt x="12215" y="1595"/>
                  </a:lnTo>
                  <a:lnTo>
                    <a:pt x="5905" y="5905"/>
                  </a:lnTo>
                  <a:lnTo>
                    <a:pt x="1595" y="12215"/>
                  </a:lnTo>
                  <a:lnTo>
                    <a:pt x="0" y="19811"/>
                  </a:lnTo>
                  <a:lnTo>
                    <a:pt x="1595" y="27408"/>
                  </a:lnTo>
                  <a:lnTo>
                    <a:pt x="5905" y="33718"/>
                  </a:lnTo>
                  <a:lnTo>
                    <a:pt x="12215" y="38028"/>
                  </a:lnTo>
                  <a:lnTo>
                    <a:pt x="19812" y="39623"/>
                  </a:lnTo>
                  <a:lnTo>
                    <a:pt x="27408" y="38028"/>
                  </a:lnTo>
                  <a:lnTo>
                    <a:pt x="33718" y="33718"/>
                  </a:lnTo>
                  <a:lnTo>
                    <a:pt x="38028" y="27408"/>
                  </a:lnTo>
                  <a:lnTo>
                    <a:pt x="39624" y="19811"/>
                  </a:lnTo>
                </a:path>
              </a:pathLst>
            </a:custGeom>
            <a:ln w="9144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175" name="object 175"/>
          <p:cNvSpPr/>
          <p:nvPr/>
        </p:nvSpPr>
        <p:spPr>
          <a:xfrm>
            <a:off x="12649233" y="7242047"/>
            <a:ext cx="0" cy="654050"/>
          </a:xfrm>
          <a:custGeom>
            <a:avLst/>
            <a:gdLst/>
            <a:ahLst/>
            <a:cxnLst/>
            <a:rect l="l" t="t" r="r" b="b"/>
            <a:pathLst>
              <a:path h="654050">
                <a:moveTo>
                  <a:pt x="0" y="653796"/>
                </a:moveTo>
                <a:lnTo>
                  <a:pt x="0" y="0"/>
                </a:lnTo>
              </a:path>
            </a:pathLst>
          </a:custGeom>
          <a:ln w="9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6" name="object 176"/>
          <p:cNvSpPr/>
          <p:nvPr/>
        </p:nvSpPr>
        <p:spPr>
          <a:xfrm>
            <a:off x="12971774" y="7075933"/>
            <a:ext cx="0" cy="962025"/>
          </a:xfrm>
          <a:custGeom>
            <a:avLst/>
            <a:gdLst/>
            <a:ahLst/>
            <a:cxnLst/>
            <a:rect l="l" t="t" r="r" b="b"/>
            <a:pathLst>
              <a:path h="962025">
                <a:moveTo>
                  <a:pt x="0" y="961644"/>
                </a:moveTo>
                <a:lnTo>
                  <a:pt x="0" y="0"/>
                </a:lnTo>
              </a:path>
            </a:pathLst>
          </a:custGeom>
          <a:ln w="9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7" name="object 177"/>
          <p:cNvSpPr/>
          <p:nvPr/>
        </p:nvSpPr>
        <p:spPr>
          <a:xfrm>
            <a:off x="13297821" y="6900671"/>
            <a:ext cx="0" cy="1278890"/>
          </a:xfrm>
          <a:custGeom>
            <a:avLst/>
            <a:gdLst/>
            <a:ahLst/>
            <a:cxnLst/>
            <a:rect l="l" t="t" r="r" b="b"/>
            <a:pathLst>
              <a:path h="1278890">
                <a:moveTo>
                  <a:pt x="0" y="1278635"/>
                </a:moveTo>
                <a:lnTo>
                  <a:pt x="0" y="0"/>
                </a:lnTo>
              </a:path>
            </a:pathLst>
          </a:custGeom>
          <a:ln w="9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8" name="object 178"/>
          <p:cNvSpPr/>
          <p:nvPr/>
        </p:nvSpPr>
        <p:spPr>
          <a:xfrm>
            <a:off x="8042498" y="8130541"/>
            <a:ext cx="368118" cy="100965"/>
          </a:xfrm>
          <a:custGeom>
            <a:avLst/>
            <a:gdLst/>
            <a:ahLst/>
            <a:cxnLst/>
            <a:rect l="l" t="t" r="r" b="b"/>
            <a:pathLst>
              <a:path w="160020" h="100965">
                <a:moveTo>
                  <a:pt x="39624" y="50292"/>
                </a:moveTo>
                <a:lnTo>
                  <a:pt x="79247" y="0"/>
                </a:lnTo>
                <a:lnTo>
                  <a:pt x="118871" y="100583"/>
                </a:lnTo>
                <a:lnTo>
                  <a:pt x="160019" y="50292"/>
                </a:lnTo>
              </a:path>
              <a:path w="160020" h="100965">
                <a:moveTo>
                  <a:pt x="0" y="50292"/>
                </a:moveTo>
                <a:lnTo>
                  <a:pt x="39624" y="50292"/>
                </a:lnTo>
              </a:path>
            </a:pathLst>
          </a:custGeom>
          <a:ln w="9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grpSp>
        <p:nvGrpSpPr>
          <p:cNvPr id="179" name="object 179"/>
          <p:cNvGrpSpPr/>
          <p:nvPr/>
        </p:nvGrpSpPr>
        <p:grpSpPr>
          <a:xfrm>
            <a:off x="7958358" y="7473696"/>
            <a:ext cx="109559" cy="47625"/>
            <a:chOff x="3459479" y="7473695"/>
            <a:chExt cx="47625" cy="47625"/>
          </a:xfrm>
        </p:grpSpPr>
        <p:sp>
          <p:nvSpPr>
            <p:cNvPr id="180" name="object 180"/>
            <p:cNvSpPr/>
            <p:nvPr/>
          </p:nvSpPr>
          <p:spPr>
            <a:xfrm>
              <a:off x="3464051" y="7478267"/>
              <a:ext cx="38100" cy="38100"/>
            </a:xfrm>
            <a:custGeom>
              <a:avLst/>
              <a:gdLst/>
              <a:ahLst/>
              <a:cxnLst/>
              <a:rect l="l" t="t" r="r" b="b"/>
              <a:pathLst>
                <a:path w="38100" h="38100">
                  <a:moveTo>
                    <a:pt x="18288" y="38100"/>
                  </a:moveTo>
                  <a:lnTo>
                    <a:pt x="10929" y="36504"/>
                  </a:lnTo>
                  <a:lnTo>
                    <a:pt x="5143" y="32194"/>
                  </a:lnTo>
                  <a:lnTo>
                    <a:pt x="1357" y="25884"/>
                  </a:lnTo>
                  <a:lnTo>
                    <a:pt x="0" y="18288"/>
                  </a:lnTo>
                  <a:lnTo>
                    <a:pt x="1357" y="10929"/>
                  </a:lnTo>
                  <a:lnTo>
                    <a:pt x="5143" y="5143"/>
                  </a:lnTo>
                  <a:lnTo>
                    <a:pt x="10929" y="1357"/>
                  </a:lnTo>
                  <a:lnTo>
                    <a:pt x="18288" y="0"/>
                  </a:lnTo>
                  <a:lnTo>
                    <a:pt x="25884" y="1357"/>
                  </a:lnTo>
                  <a:lnTo>
                    <a:pt x="32194" y="5143"/>
                  </a:lnTo>
                  <a:lnTo>
                    <a:pt x="36504" y="10929"/>
                  </a:lnTo>
                  <a:lnTo>
                    <a:pt x="38100" y="18288"/>
                  </a:lnTo>
                  <a:lnTo>
                    <a:pt x="36504" y="25884"/>
                  </a:lnTo>
                  <a:lnTo>
                    <a:pt x="32194" y="32194"/>
                  </a:lnTo>
                  <a:lnTo>
                    <a:pt x="25884" y="36504"/>
                  </a:lnTo>
                  <a:lnTo>
                    <a:pt x="18288" y="3810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81" name="object 181"/>
            <p:cNvSpPr/>
            <p:nvPr/>
          </p:nvSpPr>
          <p:spPr>
            <a:xfrm>
              <a:off x="3464051" y="7478267"/>
              <a:ext cx="38100" cy="38100"/>
            </a:xfrm>
            <a:custGeom>
              <a:avLst/>
              <a:gdLst/>
              <a:ahLst/>
              <a:cxnLst/>
              <a:rect l="l" t="t" r="r" b="b"/>
              <a:pathLst>
                <a:path w="38100" h="38100">
                  <a:moveTo>
                    <a:pt x="0" y="18288"/>
                  </a:moveTo>
                  <a:lnTo>
                    <a:pt x="1357" y="10929"/>
                  </a:lnTo>
                  <a:lnTo>
                    <a:pt x="5143" y="5143"/>
                  </a:lnTo>
                  <a:lnTo>
                    <a:pt x="10929" y="1357"/>
                  </a:lnTo>
                  <a:lnTo>
                    <a:pt x="18288" y="0"/>
                  </a:lnTo>
                  <a:lnTo>
                    <a:pt x="25884" y="1357"/>
                  </a:lnTo>
                  <a:lnTo>
                    <a:pt x="32194" y="5143"/>
                  </a:lnTo>
                  <a:lnTo>
                    <a:pt x="36504" y="10929"/>
                  </a:lnTo>
                  <a:lnTo>
                    <a:pt x="38100" y="18288"/>
                  </a:lnTo>
                  <a:lnTo>
                    <a:pt x="36504" y="25884"/>
                  </a:lnTo>
                  <a:lnTo>
                    <a:pt x="32194" y="32194"/>
                  </a:lnTo>
                  <a:lnTo>
                    <a:pt x="25884" y="36504"/>
                  </a:lnTo>
                  <a:lnTo>
                    <a:pt x="18288" y="38100"/>
                  </a:lnTo>
                  <a:lnTo>
                    <a:pt x="10929" y="36504"/>
                  </a:lnTo>
                  <a:lnTo>
                    <a:pt x="5143" y="32194"/>
                  </a:lnTo>
                  <a:lnTo>
                    <a:pt x="1357" y="25884"/>
                  </a:lnTo>
                  <a:lnTo>
                    <a:pt x="0" y="18288"/>
                  </a:lnTo>
                </a:path>
              </a:pathLst>
            </a:custGeom>
            <a:ln w="9144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182" name="object 182"/>
          <p:cNvSpPr/>
          <p:nvPr/>
        </p:nvSpPr>
        <p:spPr>
          <a:xfrm>
            <a:off x="11422173" y="7845552"/>
            <a:ext cx="365196" cy="386080"/>
          </a:xfrm>
          <a:custGeom>
            <a:avLst/>
            <a:gdLst/>
            <a:ahLst/>
            <a:cxnLst/>
            <a:rect l="l" t="t" r="r" b="b"/>
            <a:pathLst>
              <a:path w="158750" h="386079">
                <a:moveTo>
                  <a:pt x="0" y="192024"/>
                </a:moveTo>
                <a:lnTo>
                  <a:pt x="39623" y="143255"/>
                </a:lnTo>
                <a:lnTo>
                  <a:pt x="77723" y="242316"/>
                </a:lnTo>
                <a:lnTo>
                  <a:pt x="117347" y="192024"/>
                </a:lnTo>
              </a:path>
              <a:path w="158750" h="386079">
                <a:moveTo>
                  <a:pt x="117347" y="192024"/>
                </a:moveTo>
                <a:lnTo>
                  <a:pt x="158495" y="192024"/>
                </a:lnTo>
              </a:path>
              <a:path w="158750" h="386079">
                <a:moveTo>
                  <a:pt x="0" y="50292"/>
                </a:moveTo>
                <a:lnTo>
                  <a:pt x="39623" y="0"/>
                </a:lnTo>
                <a:lnTo>
                  <a:pt x="77723" y="100583"/>
                </a:lnTo>
                <a:lnTo>
                  <a:pt x="117347" y="50292"/>
                </a:lnTo>
              </a:path>
              <a:path w="158750" h="386079">
                <a:moveTo>
                  <a:pt x="117347" y="50292"/>
                </a:moveTo>
                <a:lnTo>
                  <a:pt x="158495" y="50292"/>
                </a:lnTo>
              </a:path>
              <a:path w="158750" h="386079">
                <a:moveTo>
                  <a:pt x="0" y="335280"/>
                </a:moveTo>
                <a:lnTo>
                  <a:pt x="39623" y="284987"/>
                </a:lnTo>
                <a:lnTo>
                  <a:pt x="77723" y="385571"/>
                </a:lnTo>
                <a:lnTo>
                  <a:pt x="117347" y="335280"/>
                </a:lnTo>
              </a:path>
              <a:path w="158750" h="386079">
                <a:moveTo>
                  <a:pt x="117347" y="335280"/>
                </a:moveTo>
                <a:lnTo>
                  <a:pt x="158495" y="335280"/>
                </a:lnTo>
              </a:path>
            </a:pathLst>
          </a:custGeom>
          <a:ln w="9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3" name="object 183"/>
          <p:cNvSpPr/>
          <p:nvPr/>
        </p:nvSpPr>
        <p:spPr>
          <a:xfrm>
            <a:off x="9753371" y="7562088"/>
            <a:ext cx="232265" cy="158750"/>
          </a:xfrm>
          <a:custGeom>
            <a:avLst/>
            <a:gdLst/>
            <a:ahLst/>
            <a:cxnLst/>
            <a:rect l="l" t="t" r="r" b="b"/>
            <a:pathLst>
              <a:path w="100964" h="158750">
                <a:moveTo>
                  <a:pt x="50291" y="158496"/>
                </a:moveTo>
                <a:lnTo>
                  <a:pt x="0" y="118872"/>
                </a:lnTo>
                <a:lnTo>
                  <a:pt x="100583" y="80772"/>
                </a:lnTo>
                <a:lnTo>
                  <a:pt x="50291" y="41148"/>
                </a:lnTo>
              </a:path>
              <a:path w="100964" h="158750">
                <a:moveTo>
                  <a:pt x="50291" y="41148"/>
                </a:moveTo>
                <a:lnTo>
                  <a:pt x="50291" y="0"/>
                </a:lnTo>
              </a:path>
            </a:pathLst>
          </a:custGeom>
          <a:ln w="9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4" name="object 184"/>
          <p:cNvSpPr/>
          <p:nvPr/>
        </p:nvSpPr>
        <p:spPr>
          <a:xfrm>
            <a:off x="9024147" y="7562088"/>
            <a:ext cx="227883" cy="158750"/>
          </a:xfrm>
          <a:custGeom>
            <a:avLst/>
            <a:gdLst/>
            <a:ahLst/>
            <a:cxnLst/>
            <a:rect l="l" t="t" r="r" b="b"/>
            <a:pathLst>
              <a:path w="99060" h="158750">
                <a:moveTo>
                  <a:pt x="48767" y="158496"/>
                </a:moveTo>
                <a:lnTo>
                  <a:pt x="0" y="118872"/>
                </a:lnTo>
                <a:lnTo>
                  <a:pt x="99059" y="80772"/>
                </a:lnTo>
                <a:lnTo>
                  <a:pt x="50291" y="39624"/>
                </a:lnTo>
              </a:path>
              <a:path w="99060" h="158750">
                <a:moveTo>
                  <a:pt x="50291" y="39624"/>
                </a:moveTo>
                <a:lnTo>
                  <a:pt x="50291" y="0"/>
                </a:lnTo>
              </a:path>
            </a:pathLst>
          </a:custGeom>
          <a:ln w="9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5" name="object 185"/>
          <p:cNvSpPr/>
          <p:nvPr/>
        </p:nvSpPr>
        <p:spPr>
          <a:xfrm>
            <a:off x="10482595" y="7563611"/>
            <a:ext cx="232265" cy="157480"/>
          </a:xfrm>
          <a:custGeom>
            <a:avLst/>
            <a:gdLst/>
            <a:ahLst/>
            <a:cxnLst/>
            <a:rect l="l" t="t" r="r" b="b"/>
            <a:pathLst>
              <a:path w="100964" h="157479">
                <a:moveTo>
                  <a:pt x="50291" y="156971"/>
                </a:moveTo>
                <a:lnTo>
                  <a:pt x="0" y="117348"/>
                </a:lnTo>
                <a:lnTo>
                  <a:pt x="100583" y="79248"/>
                </a:lnTo>
                <a:lnTo>
                  <a:pt x="50291" y="39623"/>
                </a:lnTo>
              </a:path>
              <a:path w="100964" h="157479">
                <a:moveTo>
                  <a:pt x="50291" y="39623"/>
                </a:moveTo>
                <a:lnTo>
                  <a:pt x="50291" y="0"/>
                </a:lnTo>
              </a:path>
            </a:pathLst>
          </a:custGeom>
          <a:ln w="9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6" name="object 186"/>
          <p:cNvSpPr/>
          <p:nvPr/>
        </p:nvSpPr>
        <p:spPr>
          <a:xfrm>
            <a:off x="11709656" y="7895844"/>
            <a:ext cx="929059" cy="0"/>
          </a:xfrm>
          <a:custGeom>
            <a:avLst/>
            <a:gdLst/>
            <a:ahLst/>
            <a:cxnLst/>
            <a:rect l="l" t="t" r="r" b="b"/>
            <a:pathLst>
              <a:path w="403860">
                <a:moveTo>
                  <a:pt x="403859" y="0"/>
                </a:moveTo>
                <a:lnTo>
                  <a:pt x="0" y="0"/>
                </a:lnTo>
              </a:path>
            </a:pathLst>
          </a:custGeom>
          <a:ln w="9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7" name="object 187"/>
          <p:cNvSpPr/>
          <p:nvPr/>
        </p:nvSpPr>
        <p:spPr>
          <a:xfrm>
            <a:off x="11709656" y="8037576"/>
            <a:ext cx="1259197" cy="0"/>
          </a:xfrm>
          <a:custGeom>
            <a:avLst/>
            <a:gdLst/>
            <a:ahLst/>
            <a:cxnLst/>
            <a:rect l="l" t="t" r="r" b="b"/>
            <a:pathLst>
              <a:path w="547370">
                <a:moveTo>
                  <a:pt x="547116" y="0"/>
                </a:moveTo>
                <a:lnTo>
                  <a:pt x="0" y="0"/>
                </a:lnTo>
              </a:path>
            </a:pathLst>
          </a:custGeom>
          <a:ln w="9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8" name="object 188"/>
          <p:cNvSpPr/>
          <p:nvPr/>
        </p:nvSpPr>
        <p:spPr>
          <a:xfrm>
            <a:off x="11720174" y="8180832"/>
            <a:ext cx="1582031" cy="0"/>
          </a:xfrm>
          <a:custGeom>
            <a:avLst/>
            <a:gdLst/>
            <a:ahLst/>
            <a:cxnLst/>
            <a:rect l="l" t="t" r="r" b="b"/>
            <a:pathLst>
              <a:path w="687704">
                <a:moveTo>
                  <a:pt x="687323" y="0"/>
                </a:moveTo>
                <a:lnTo>
                  <a:pt x="0" y="0"/>
                </a:lnTo>
              </a:path>
            </a:pathLst>
          </a:custGeom>
          <a:ln w="9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9" name="object 189"/>
          <p:cNvSpPr/>
          <p:nvPr/>
        </p:nvSpPr>
        <p:spPr>
          <a:xfrm>
            <a:off x="8017959" y="7498080"/>
            <a:ext cx="3768826" cy="67310"/>
          </a:xfrm>
          <a:custGeom>
            <a:avLst/>
            <a:gdLst/>
            <a:ahLst/>
            <a:cxnLst/>
            <a:rect l="l" t="t" r="r" b="b"/>
            <a:pathLst>
              <a:path w="1638300" h="67309">
                <a:moveTo>
                  <a:pt x="0" y="0"/>
                </a:moveTo>
                <a:lnTo>
                  <a:pt x="1638299" y="0"/>
                </a:lnTo>
              </a:path>
              <a:path w="1638300" h="67309">
                <a:moveTo>
                  <a:pt x="486155" y="65532"/>
                </a:moveTo>
                <a:lnTo>
                  <a:pt x="486155" y="0"/>
                </a:lnTo>
              </a:path>
              <a:path w="1638300" h="67309">
                <a:moveTo>
                  <a:pt x="803147" y="65532"/>
                </a:moveTo>
                <a:lnTo>
                  <a:pt x="803147" y="0"/>
                </a:lnTo>
              </a:path>
              <a:path w="1638300" h="67309">
                <a:moveTo>
                  <a:pt x="1121663" y="67055"/>
                </a:moveTo>
                <a:lnTo>
                  <a:pt x="1121663" y="0"/>
                </a:lnTo>
              </a:path>
            </a:pathLst>
          </a:custGeom>
          <a:ln w="9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pic>
        <p:nvPicPr>
          <p:cNvPr id="190" name="object 190"/>
          <p:cNvPicPr/>
          <p:nvPr/>
        </p:nvPicPr>
        <p:blipFill>
          <a:blip r:embed="rId8" cstate="print"/>
          <a:stretch>
            <a:fillRect/>
          </a:stretch>
        </p:blipFill>
        <p:spPr>
          <a:xfrm>
            <a:off x="10780597" y="7621523"/>
            <a:ext cx="140146" cy="67564"/>
          </a:xfrm>
          <a:prstGeom prst="rect">
            <a:avLst/>
          </a:prstGeom>
        </p:spPr>
      </p:pic>
      <p:pic>
        <p:nvPicPr>
          <p:cNvPr id="191" name="object 191"/>
          <p:cNvPicPr/>
          <p:nvPr/>
        </p:nvPicPr>
        <p:blipFill>
          <a:blip r:embed="rId8" cstate="print"/>
          <a:stretch>
            <a:fillRect/>
          </a:stretch>
        </p:blipFill>
        <p:spPr>
          <a:xfrm>
            <a:off x="10047867" y="7621523"/>
            <a:ext cx="140146" cy="67564"/>
          </a:xfrm>
          <a:prstGeom prst="rect">
            <a:avLst/>
          </a:prstGeom>
        </p:spPr>
      </p:pic>
      <p:pic>
        <p:nvPicPr>
          <p:cNvPr id="192" name="object 192"/>
          <p:cNvPicPr/>
          <p:nvPr/>
        </p:nvPicPr>
        <p:blipFill>
          <a:blip r:embed="rId8" cstate="print"/>
          <a:stretch>
            <a:fillRect/>
          </a:stretch>
        </p:blipFill>
        <p:spPr>
          <a:xfrm>
            <a:off x="9311631" y="7621523"/>
            <a:ext cx="140146" cy="67564"/>
          </a:xfrm>
          <a:prstGeom prst="rect">
            <a:avLst/>
          </a:prstGeom>
        </p:spPr>
      </p:pic>
      <p:pic>
        <p:nvPicPr>
          <p:cNvPr id="193" name="object 193"/>
          <p:cNvPicPr/>
          <p:nvPr/>
        </p:nvPicPr>
        <p:blipFill>
          <a:blip r:embed="rId9" cstate="print"/>
          <a:stretch>
            <a:fillRect/>
          </a:stretch>
        </p:blipFill>
        <p:spPr>
          <a:xfrm>
            <a:off x="11709657" y="7921752"/>
            <a:ext cx="143739" cy="477012"/>
          </a:xfrm>
          <a:prstGeom prst="rect">
            <a:avLst/>
          </a:prstGeom>
        </p:spPr>
      </p:pic>
      <p:pic>
        <p:nvPicPr>
          <p:cNvPr id="194" name="object 194"/>
          <p:cNvPicPr/>
          <p:nvPr/>
        </p:nvPicPr>
        <p:blipFill>
          <a:blip r:embed="rId9" cstate="print"/>
          <a:stretch>
            <a:fillRect/>
          </a:stretch>
        </p:blipFill>
        <p:spPr>
          <a:xfrm>
            <a:off x="8473725" y="7921752"/>
            <a:ext cx="143739" cy="477012"/>
          </a:xfrm>
          <a:prstGeom prst="rect">
            <a:avLst/>
          </a:prstGeom>
        </p:spPr>
      </p:pic>
      <p:grpSp>
        <p:nvGrpSpPr>
          <p:cNvPr id="195" name="object 195"/>
          <p:cNvGrpSpPr/>
          <p:nvPr/>
        </p:nvGrpSpPr>
        <p:grpSpPr>
          <a:xfrm>
            <a:off x="9087255" y="7475220"/>
            <a:ext cx="112480" cy="48895"/>
            <a:chOff x="3950208" y="7475219"/>
            <a:chExt cx="48895" cy="48895"/>
          </a:xfrm>
        </p:grpSpPr>
        <p:sp>
          <p:nvSpPr>
            <p:cNvPr id="196" name="object 196"/>
            <p:cNvSpPr/>
            <p:nvPr/>
          </p:nvSpPr>
          <p:spPr>
            <a:xfrm>
              <a:off x="3954780" y="7479791"/>
              <a:ext cx="40005" cy="40005"/>
            </a:xfrm>
            <a:custGeom>
              <a:avLst/>
              <a:gdLst/>
              <a:ahLst/>
              <a:cxnLst/>
              <a:rect l="l" t="t" r="r" b="b"/>
              <a:pathLst>
                <a:path w="40004" h="40004">
                  <a:moveTo>
                    <a:pt x="19812" y="39623"/>
                  </a:moveTo>
                  <a:lnTo>
                    <a:pt x="12215" y="38028"/>
                  </a:lnTo>
                  <a:lnTo>
                    <a:pt x="5905" y="33718"/>
                  </a:lnTo>
                  <a:lnTo>
                    <a:pt x="1595" y="27408"/>
                  </a:lnTo>
                  <a:lnTo>
                    <a:pt x="0" y="19811"/>
                  </a:lnTo>
                  <a:lnTo>
                    <a:pt x="1595" y="12215"/>
                  </a:lnTo>
                  <a:lnTo>
                    <a:pt x="5905" y="5905"/>
                  </a:lnTo>
                  <a:lnTo>
                    <a:pt x="12215" y="1595"/>
                  </a:lnTo>
                  <a:lnTo>
                    <a:pt x="19812" y="0"/>
                  </a:lnTo>
                  <a:lnTo>
                    <a:pt x="27408" y="1595"/>
                  </a:lnTo>
                  <a:lnTo>
                    <a:pt x="33718" y="5905"/>
                  </a:lnTo>
                  <a:lnTo>
                    <a:pt x="38028" y="12215"/>
                  </a:lnTo>
                  <a:lnTo>
                    <a:pt x="39624" y="19811"/>
                  </a:lnTo>
                  <a:lnTo>
                    <a:pt x="38028" y="27408"/>
                  </a:lnTo>
                  <a:lnTo>
                    <a:pt x="33718" y="33718"/>
                  </a:lnTo>
                  <a:lnTo>
                    <a:pt x="27408" y="38028"/>
                  </a:lnTo>
                  <a:lnTo>
                    <a:pt x="19812" y="39623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97" name="object 197"/>
            <p:cNvSpPr/>
            <p:nvPr/>
          </p:nvSpPr>
          <p:spPr>
            <a:xfrm>
              <a:off x="3954780" y="7479791"/>
              <a:ext cx="40005" cy="40005"/>
            </a:xfrm>
            <a:custGeom>
              <a:avLst/>
              <a:gdLst/>
              <a:ahLst/>
              <a:cxnLst/>
              <a:rect l="l" t="t" r="r" b="b"/>
              <a:pathLst>
                <a:path w="40004" h="40004">
                  <a:moveTo>
                    <a:pt x="0" y="19811"/>
                  </a:moveTo>
                  <a:lnTo>
                    <a:pt x="1595" y="12215"/>
                  </a:lnTo>
                  <a:lnTo>
                    <a:pt x="5905" y="5905"/>
                  </a:lnTo>
                  <a:lnTo>
                    <a:pt x="12215" y="1595"/>
                  </a:lnTo>
                  <a:lnTo>
                    <a:pt x="19812" y="0"/>
                  </a:lnTo>
                  <a:lnTo>
                    <a:pt x="27408" y="1595"/>
                  </a:lnTo>
                  <a:lnTo>
                    <a:pt x="33718" y="5905"/>
                  </a:lnTo>
                  <a:lnTo>
                    <a:pt x="38028" y="12215"/>
                  </a:lnTo>
                  <a:lnTo>
                    <a:pt x="39624" y="19811"/>
                  </a:lnTo>
                  <a:lnTo>
                    <a:pt x="38028" y="27408"/>
                  </a:lnTo>
                  <a:lnTo>
                    <a:pt x="33718" y="33718"/>
                  </a:lnTo>
                  <a:lnTo>
                    <a:pt x="27408" y="38028"/>
                  </a:lnTo>
                  <a:lnTo>
                    <a:pt x="19812" y="39623"/>
                  </a:lnTo>
                  <a:lnTo>
                    <a:pt x="12215" y="38028"/>
                  </a:lnTo>
                  <a:lnTo>
                    <a:pt x="5905" y="33718"/>
                  </a:lnTo>
                  <a:lnTo>
                    <a:pt x="1595" y="27408"/>
                  </a:lnTo>
                  <a:lnTo>
                    <a:pt x="0" y="19811"/>
                  </a:lnTo>
                </a:path>
              </a:pathLst>
            </a:custGeom>
            <a:ln w="9144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198" name="object 198"/>
          <p:cNvGrpSpPr/>
          <p:nvPr/>
        </p:nvGrpSpPr>
        <p:grpSpPr>
          <a:xfrm>
            <a:off x="9812973" y="7473696"/>
            <a:ext cx="109559" cy="47625"/>
            <a:chOff x="4265676" y="7473695"/>
            <a:chExt cx="47625" cy="47625"/>
          </a:xfrm>
        </p:grpSpPr>
        <p:sp>
          <p:nvSpPr>
            <p:cNvPr id="199" name="object 199"/>
            <p:cNvSpPr/>
            <p:nvPr/>
          </p:nvSpPr>
          <p:spPr>
            <a:xfrm>
              <a:off x="4270248" y="7478267"/>
              <a:ext cx="38100" cy="38100"/>
            </a:xfrm>
            <a:custGeom>
              <a:avLst/>
              <a:gdLst/>
              <a:ahLst/>
              <a:cxnLst/>
              <a:rect l="l" t="t" r="r" b="b"/>
              <a:pathLst>
                <a:path w="38100" h="38100">
                  <a:moveTo>
                    <a:pt x="19812" y="38099"/>
                  </a:moveTo>
                  <a:lnTo>
                    <a:pt x="12215" y="36742"/>
                  </a:lnTo>
                  <a:lnTo>
                    <a:pt x="5905" y="32956"/>
                  </a:lnTo>
                  <a:lnTo>
                    <a:pt x="1595" y="27170"/>
                  </a:lnTo>
                  <a:lnTo>
                    <a:pt x="0" y="19811"/>
                  </a:lnTo>
                  <a:lnTo>
                    <a:pt x="1595" y="12215"/>
                  </a:lnTo>
                  <a:lnTo>
                    <a:pt x="5905" y="5905"/>
                  </a:lnTo>
                  <a:lnTo>
                    <a:pt x="12215" y="1595"/>
                  </a:lnTo>
                  <a:lnTo>
                    <a:pt x="19812" y="0"/>
                  </a:lnTo>
                  <a:lnTo>
                    <a:pt x="27170" y="1595"/>
                  </a:lnTo>
                  <a:lnTo>
                    <a:pt x="32956" y="5905"/>
                  </a:lnTo>
                  <a:lnTo>
                    <a:pt x="36742" y="12215"/>
                  </a:lnTo>
                  <a:lnTo>
                    <a:pt x="38100" y="19811"/>
                  </a:lnTo>
                  <a:lnTo>
                    <a:pt x="36742" y="27170"/>
                  </a:lnTo>
                  <a:lnTo>
                    <a:pt x="32956" y="32956"/>
                  </a:lnTo>
                  <a:lnTo>
                    <a:pt x="27170" y="36742"/>
                  </a:lnTo>
                  <a:lnTo>
                    <a:pt x="19812" y="38099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00" name="object 200"/>
            <p:cNvSpPr/>
            <p:nvPr/>
          </p:nvSpPr>
          <p:spPr>
            <a:xfrm>
              <a:off x="4270248" y="7478267"/>
              <a:ext cx="38100" cy="38100"/>
            </a:xfrm>
            <a:custGeom>
              <a:avLst/>
              <a:gdLst/>
              <a:ahLst/>
              <a:cxnLst/>
              <a:rect l="l" t="t" r="r" b="b"/>
              <a:pathLst>
                <a:path w="38100" h="38100">
                  <a:moveTo>
                    <a:pt x="0" y="19811"/>
                  </a:moveTo>
                  <a:lnTo>
                    <a:pt x="1595" y="12215"/>
                  </a:lnTo>
                  <a:lnTo>
                    <a:pt x="5905" y="5905"/>
                  </a:lnTo>
                  <a:lnTo>
                    <a:pt x="12215" y="1595"/>
                  </a:lnTo>
                  <a:lnTo>
                    <a:pt x="19812" y="0"/>
                  </a:lnTo>
                  <a:lnTo>
                    <a:pt x="27170" y="1595"/>
                  </a:lnTo>
                  <a:lnTo>
                    <a:pt x="32956" y="5905"/>
                  </a:lnTo>
                  <a:lnTo>
                    <a:pt x="36742" y="12215"/>
                  </a:lnTo>
                  <a:lnTo>
                    <a:pt x="38100" y="19811"/>
                  </a:lnTo>
                  <a:lnTo>
                    <a:pt x="36742" y="27170"/>
                  </a:lnTo>
                  <a:lnTo>
                    <a:pt x="32956" y="32956"/>
                  </a:lnTo>
                  <a:lnTo>
                    <a:pt x="27170" y="36742"/>
                  </a:lnTo>
                  <a:lnTo>
                    <a:pt x="19812" y="38099"/>
                  </a:lnTo>
                  <a:lnTo>
                    <a:pt x="12215" y="36742"/>
                  </a:lnTo>
                  <a:lnTo>
                    <a:pt x="5905" y="32956"/>
                  </a:lnTo>
                  <a:lnTo>
                    <a:pt x="1595" y="27170"/>
                  </a:lnTo>
                  <a:lnTo>
                    <a:pt x="0" y="19811"/>
                  </a:lnTo>
                </a:path>
              </a:pathLst>
            </a:custGeom>
            <a:ln w="9144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201" name="object 201"/>
          <p:cNvGrpSpPr/>
          <p:nvPr/>
        </p:nvGrpSpPr>
        <p:grpSpPr>
          <a:xfrm>
            <a:off x="10545703" y="7473696"/>
            <a:ext cx="109559" cy="47625"/>
            <a:chOff x="4584192" y="7473695"/>
            <a:chExt cx="47625" cy="47625"/>
          </a:xfrm>
        </p:grpSpPr>
        <p:sp>
          <p:nvSpPr>
            <p:cNvPr id="202" name="object 202"/>
            <p:cNvSpPr/>
            <p:nvPr/>
          </p:nvSpPr>
          <p:spPr>
            <a:xfrm>
              <a:off x="4588764" y="7478267"/>
              <a:ext cx="38100" cy="38100"/>
            </a:xfrm>
            <a:custGeom>
              <a:avLst/>
              <a:gdLst/>
              <a:ahLst/>
              <a:cxnLst/>
              <a:rect l="l" t="t" r="r" b="b"/>
              <a:pathLst>
                <a:path w="38100" h="38100">
                  <a:moveTo>
                    <a:pt x="18288" y="38100"/>
                  </a:moveTo>
                  <a:lnTo>
                    <a:pt x="10929" y="36504"/>
                  </a:lnTo>
                  <a:lnTo>
                    <a:pt x="5143" y="32194"/>
                  </a:lnTo>
                  <a:lnTo>
                    <a:pt x="1357" y="25884"/>
                  </a:lnTo>
                  <a:lnTo>
                    <a:pt x="0" y="18288"/>
                  </a:lnTo>
                  <a:lnTo>
                    <a:pt x="1357" y="10929"/>
                  </a:lnTo>
                  <a:lnTo>
                    <a:pt x="5143" y="5143"/>
                  </a:lnTo>
                  <a:lnTo>
                    <a:pt x="10929" y="1357"/>
                  </a:lnTo>
                  <a:lnTo>
                    <a:pt x="18288" y="0"/>
                  </a:lnTo>
                  <a:lnTo>
                    <a:pt x="25884" y="1357"/>
                  </a:lnTo>
                  <a:lnTo>
                    <a:pt x="32194" y="5143"/>
                  </a:lnTo>
                  <a:lnTo>
                    <a:pt x="36504" y="10929"/>
                  </a:lnTo>
                  <a:lnTo>
                    <a:pt x="38100" y="18288"/>
                  </a:lnTo>
                  <a:lnTo>
                    <a:pt x="36504" y="25884"/>
                  </a:lnTo>
                  <a:lnTo>
                    <a:pt x="32194" y="32194"/>
                  </a:lnTo>
                  <a:lnTo>
                    <a:pt x="25884" y="36504"/>
                  </a:lnTo>
                  <a:lnTo>
                    <a:pt x="18288" y="3810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03" name="object 203"/>
            <p:cNvSpPr/>
            <p:nvPr/>
          </p:nvSpPr>
          <p:spPr>
            <a:xfrm>
              <a:off x="4588764" y="7478267"/>
              <a:ext cx="38100" cy="38100"/>
            </a:xfrm>
            <a:custGeom>
              <a:avLst/>
              <a:gdLst/>
              <a:ahLst/>
              <a:cxnLst/>
              <a:rect l="l" t="t" r="r" b="b"/>
              <a:pathLst>
                <a:path w="38100" h="38100">
                  <a:moveTo>
                    <a:pt x="0" y="18288"/>
                  </a:moveTo>
                  <a:lnTo>
                    <a:pt x="1357" y="10929"/>
                  </a:lnTo>
                  <a:lnTo>
                    <a:pt x="5143" y="5143"/>
                  </a:lnTo>
                  <a:lnTo>
                    <a:pt x="10929" y="1357"/>
                  </a:lnTo>
                  <a:lnTo>
                    <a:pt x="18288" y="0"/>
                  </a:lnTo>
                  <a:lnTo>
                    <a:pt x="25884" y="1357"/>
                  </a:lnTo>
                  <a:lnTo>
                    <a:pt x="32194" y="5143"/>
                  </a:lnTo>
                  <a:lnTo>
                    <a:pt x="36504" y="10929"/>
                  </a:lnTo>
                  <a:lnTo>
                    <a:pt x="38100" y="18288"/>
                  </a:lnTo>
                  <a:lnTo>
                    <a:pt x="36504" y="25884"/>
                  </a:lnTo>
                  <a:lnTo>
                    <a:pt x="32194" y="32194"/>
                  </a:lnTo>
                  <a:lnTo>
                    <a:pt x="25884" y="36504"/>
                  </a:lnTo>
                  <a:lnTo>
                    <a:pt x="18288" y="38100"/>
                  </a:lnTo>
                  <a:lnTo>
                    <a:pt x="10929" y="36504"/>
                  </a:lnTo>
                  <a:lnTo>
                    <a:pt x="5143" y="32194"/>
                  </a:lnTo>
                  <a:lnTo>
                    <a:pt x="1357" y="25884"/>
                  </a:lnTo>
                  <a:lnTo>
                    <a:pt x="0" y="18288"/>
                  </a:lnTo>
                </a:path>
              </a:pathLst>
            </a:custGeom>
            <a:ln w="9144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204" name="object 204"/>
          <p:cNvGrpSpPr/>
          <p:nvPr/>
        </p:nvGrpSpPr>
        <p:grpSpPr>
          <a:xfrm>
            <a:off x="9087255" y="7871460"/>
            <a:ext cx="109559" cy="48895"/>
            <a:chOff x="3950208" y="7871459"/>
            <a:chExt cx="47625" cy="48895"/>
          </a:xfrm>
        </p:grpSpPr>
        <p:sp>
          <p:nvSpPr>
            <p:cNvPr id="205" name="object 205"/>
            <p:cNvSpPr/>
            <p:nvPr/>
          </p:nvSpPr>
          <p:spPr>
            <a:xfrm>
              <a:off x="3954780" y="7876031"/>
              <a:ext cx="38100" cy="40005"/>
            </a:xfrm>
            <a:custGeom>
              <a:avLst/>
              <a:gdLst/>
              <a:ahLst/>
              <a:cxnLst/>
              <a:rect l="l" t="t" r="r" b="b"/>
              <a:pathLst>
                <a:path w="38100" h="40004">
                  <a:moveTo>
                    <a:pt x="18288" y="39623"/>
                  </a:moveTo>
                  <a:lnTo>
                    <a:pt x="10929" y="38028"/>
                  </a:lnTo>
                  <a:lnTo>
                    <a:pt x="5143" y="33718"/>
                  </a:lnTo>
                  <a:lnTo>
                    <a:pt x="1357" y="27408"/>
                  </a:lnTo>
                  <a:lnTo>
                    <a:pt x="0" y="19811"/>
                  </a:lnTo>
                  <a:lnTo>
                    <a:pt x="1357" y="12215"/>
                  </a:lnTo>
                  <a:lnTo>
                    <a:pt x="5143" y="5905"/>
                  </a:lnTo>
                  <a:lnTo>
                    <a:pt x="10929" y="1595"/>
                  </a:lnTo>
                  <a:lnTo>
                    <a:pt x="18288" y="0"/>
                  </a:lnTo>
                  <a:lnTo>
                    <a:pt x="25884" y="1595"/>
                  </a:lnTo>
                  <a:lnTo>
                    <a:pt x="32194" y="5905"/>
                  </a:lnTo>
                  <a:lnTo>
                    <a:pt x="36504" y="12215"/>
                  </a:lnTo>
                  <a:lnTo>
                    <a:pt x="38100" y="19811"/>
                  </a:lnTo>
                  <a:lnTo>
                    <a:pt x="36504" y="27408"/>
                  </a:lnTo>
                  <a:lnTo>
                    <a:pt x="32194" y="33718"/>
                  </a:lnTo>
                  <a:lnTo>
                    <a:pt x="25884" y="38028"/>
                  </a:lnTo>
                  <a:lnTo>
                    <a:pt x="18288" y="39623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06" name="object 206"/>
            <p:cNvSpPr/>
            <p:nvPr/>
          </p:nvSpPr>
          <p:spPr>
            <a:xfrm>
              <a:off x="3954780" y="7876031"/>
              <a:ext cx="38100" cy="40005"/>
            </a:xfrm>
            <a:custGeom>
              <a:avLst/>
              <a:gdLst/>
              <a:ahLst/>
              <a:cxnLst/>
              <a:rect l="l" t="t" r="r" b="b"/>
              <a:pathLst>
                <a:path w="38100" h="40004">
                  <a:moveTo>
                    <a:pt x="0" y="19811"/>
                  </a:moveTo>
                  <a:lnTo>
                    <a:pt x="1357" y="12215"/>
                  </a:lnTo>
                  <a:lnTo>
                    <a:pt x="5143" y="5905"/>
                  </a:lnTo>
                  <a:lnTo>
                    <a:pt x="10929" y="1595"/>
                  </a:lnTo>
                  <a:lnTo>
                    <a:pt x="18288" y="0"/>
                  </a:lnTo>
                  <a:lnTo>
                    <a:pt x="25884" y="1595"/>
                  </a:lnTo>
                  <a:lnTo>
                    <a:pt x="32194" y="5905"/>
                  </a:lnTo>
                  <a:lnTo>
                    <a:pt x="36504" y="12215"/>
                  </a:lnTo>
                  <a:lnTo>
                    <a:pt x="38100" y="19811"/>
                  </a:lnTo>
                  <a:lnTo>
                    <a:pt x="36504" y="27408"/>
                  </a:lnTo>
                  <a:lnTo>
                    <a:pt x="32194" y="33718"/>
                  </a:lnTo>
                  <a:lnTo>
                    <a:pt x="25884" y="38028"/>
                  </a:lnTo>
                  <a:lnTo>
                    <a:pt x="18288" y="39623"/>
                  </a:lnTo>
                  <a:lnTo>
                    <a:pt x="10929" y="38028"/>
                  </a:lnTo>
                  <a:lnTo>
                    <a:pt x="5143" y="33718"/>
                  </a:lnTo>
                  <a:lnTo>
                    <a:pt x="1357" y="27408"/>
                  </a:lnTo>
                  <a:lnTo>
                    <a:pt x="0" y="19811"/>
                  </a:lnTo>
                </a:path>
              </a:pathLst>
            </a:custGeom>
            <a:ln w="9144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207" name="object 207"/>
          <p:cNvGrpSpPr/>
          <p:nvPr/>
        </p:nvGrpSpPr>
        <p:grpSpPr>
          <a:xfrm>
            <a:off x="9809467" y="8011667"/>
            <a:ext cx="109559" cy="48895"/>
            <a:chOff x="4264152" y="8011667"/>
            <a:chExt cx="47625" cy="48895"/>
          </a:xfrm>
        </p:grpSpPr>
        <p:sp>
          <p:nvSpPr>
            <p:cNvPr id="208" name="object 208"/>
            <p:cNvSpPr/>
            <p:nvPr/>
          </p:nvSpPr>
          <p:spPr>
            <a:xfrm>
              <a:off x="4268724" y="8016239"/>
              <a:ext cx="38100" cy="40005"/>
            </a:xfrm>
            <a:custGeom>
              <a:avLst/>
              <a:gdLst/>
              <a:ahLst/>
              <a:cxnLst/>
              <a:rect l="l" t="t" r="r" b="b"/>
              <a:pathLst>
                <a:path w="38100" h="40004">
                  <a:moveTo>
                    <a:pt x="19812" y="39623"/>
                  </a:moveTo>
                  <a:lnTo>
                    <a:pt x="12215" y="38028"/>
                  </a:lnTo>
                  <a:lnTo>
                    <a:pt x="5905" y="33718"/>
                  </a:lnTo>
                  <a:lnTo>
                    <a:pt x="1595" y="27408"/>
                  </a:lnTo>
                  <a:lnTo>
                    <a:pt x="0" y="19811"/>
                  </a:lnTo>
                  <a:lnTo>
                    <a:pt x="1595" y="12215"/>
                  </a:lnTo>
                  <a:lnTo>
                    <a:pt x="5905" y="5905"/>
                  </a:lnTo>
                  <a:lnTo>
                    <a:pt x="12215" y="1595"/>
                  </a:lnTo>
                  <a:lnTo>
                    <a:pt x="19812" y="0"/>
                  </a:lnTo>
                  <a:lnTo>
                    <a:pt x="27170" y="1595"/>
                  </a:lnTo>
                  <a:lnTo>
                    <a:pt x="32956" y="5905"/>
                  </a:lnTo>
                  <a:lnTo>
                    <a:pt x="36742" y="12215"/>
                  </a:lnTo>
                  <a:lnTo>
                    <a:pt x="38100" y="19811"/>
                  </a:lnTo>
                  <a:lnTo>
                    <a:pt x="36742" y="27408"/>
                  </a:lnTo>
                  <a:lnTo>
                    <a:pt x="32956" y="33718"/>
                  </a:lnTo>
                  <a:lnTo>
                    <a:pt x="27170" y="38028"/>
                  </a:lnTo>
                  <a:lnTo>
                    <a:pt x="19812" y="39623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09" name="object 209"/>
            <p:cNvSpPr/>
            <p:nvPr/>
          </p:nvSpPr>
          <p:spPr>
            <a:xfrm>
              <a:off x="4268724" y="8016239"/>
              <a:ext cx="38100" cy="40005"/>
            </a:xfrm>
            <a:custGeom>
              <a:avLst/>
              <a:gdLst/>
              <a:ahLst/>
              <a:cxnLst/>
              <a:rect l="l" t="t" r="r" b="b"/>
              <a:pathLst>
                <a:path w="38100" h="40004">
                  <a:moveTo>
                    <a:pt x="0" y="19811"/>
                  </a:moveTo>
                  <a:lnTo>
                    <a:pt x="1595" y="12215"/>
                  </a:lnTo>
                  <a:lnTo>
                    <a:pt x="5905" y="5905"/>
                  </a:lnTo>
                  <a:lnTo>
                    <a:pt x="12215" y="1595"/>
                  </a:lnTo>
                  <a:lnTo>
                    <a:pt x="19812" y="0"/>
                  </a:lnTo>
                  <a:lnTo>
                    <a:pt x="27170" y="1595"/>
                  </a:lnTo>
                  <a:lnTo>
                    <a:pt x="32956" y="5905"/>
                  </a:lnTo>
                  <a:lnTo>
                    <a:pt x="36742" y="12215"/>
                  </a:lnTo>
                  <a:lnTo>
                    <a:pt x="38100" y="19811"/>
                  </a:lnTo>
                  <a:lnTo>
                    <a:pt x="36742" y="27408"/>
                  </a:lnTo>
                  <a:lnTo>
                    <a:pt x="32956" y="33718"/>
                  </a:lnTo>
                  <a:lnTo>
                    <a:pt x="27170" y="38028"/>
                  </a:lnTo>
                  <a:lnTo>
                    <a:pt x="19812" y="39623"/>
                  </a:lnTo>
                  <a:lnTo>
                    <a:pt x="12215" y="38028"/>
                  </a:lnTo>
                  <a:lnTo>
                    <a:pt x="5905" y="33718"/>
                  </a:lnTo>
                  <a:lnTo>
                    <a:pt x="1595" y="27408"/>
                  </a:lnTo>
                  <a:lnTo>
                    <a:pt x="0" y="19811"/>
                  </a:lnTo>
                </a:path>
              </a:pathLst>
            </a:custGeom>
            <a:ln w="9144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210" name="object 210"/>
          <p:cNvGrpSpPr/>
          <p:nvPr/>
        </p:nvGrpSpPr>
        <p:grpSpPr>
          <a:xfrm>
            <a:off x="10542195" y="8154924"/>
            <a:ext cx="109559" cy="47625"/>
            <a:chOff x="4582667" y="8154923"/>
            <a:chExt cx="47625" cy="47625"/>
          </a:xfrm>
        </p:grpSpPr>
        <p:sp>
          <p:nvSpPr>
            <p:cNvPr id="211" name="object 211"/>
            <p:cNvSpPr/>
            <p:nvPr/>
          </p:nvSpPr>
          <p:spPr>
            <a:xfrm>
              <a:off x="4587239" y="8159495"/>
              <a:ext cx="38100" cy="38100"/>
            </a:xfrm>
            <a:custGeom>
              <a:avLst/>
              <a:gdLst/>
              <a:ahLst/>
              <a:cxnLst/>
              <a:rect l="l" t="t" r="r" b="b"/>
              <a:pathLst>
                <a:path w="38100" h="38100">
                  <a:moveTo>
                    <a:pt x="18288" y="38100"/>
                  </a:moveTo>
                  <a:lnTo>
                    <a:pt x="10929" y="36742"/>
                  </a:lnTo>
                  <a:lnTo>
                    <a:pt x="5143" y="32956"/>
                  </a:lnTo>
                  <a:lnTo>
                    <a:pt x="1357" y="27170"/>
                  </a:lnTo>
                  <a:lnTo>
                    <a:pt x="0" y="19812"/>
                  </a:lnTo>
                  <a:lnTo>
                    <a:pt x="1357" y="12215"/>
                  </a:lnTo>
                  <a:lnTo>
                    <a:pt x="5143" y="5905"/>
                  </a:lnTo>
                  <a:lnTo>
                    <a:pt x="10929" y="1595"/>
                  </a:lnTo>
                  <a:lnTo>
                    <a:pt x="18288" y="0"/>
                  </a:lnTo>
                  <a:lnTo>
                    <a:pt x="25884" y="1595"/>
                  </a:lnTo>
                  <a:lnTo>
                    <a:pt x="32194" y="5905"/>
                  </a:lnTo>
                  <a:lnTo>
                    <a:pt x="36504" y="12215"/>
                  </a:lnTo>
                  <a:lnTo>
                    <a:pt x="38100" y="19812"/>
                  </a:lnTo>
                  <a:lnTo>
                    <a:pt x="36504" y="27170"/>
                  </a:lnTo>
                  <a:lnTo>
                    <a:pt x="32194" y="32956"/>
                  </a:lnTo>
                  <a:lnTo>
                    <a:pt x="25884" y="36742"/>
                  </a:lnTo>
                  <a:lnTo>
                    <a:pt x="18288" y="3810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12" name="object 212"/>
            <p:cNvSpPr/>
            <p:nvPr/>
          </p:nvSpPr>
          <p:spPr>
            <a:xfrm>
              <a:off x="4587239" y="8159495"/>
              <a:ext cx="38100" cy="38100"/>
            </a:xfrm>
            <a:custGeom>
              <a:avLst/>
              <a:gdLst/>
              <a:ahLst/>
              <a:cxnLst/>
              <a:rect l="l" t="t" r="r" b="b"/>
              <a:pathLst>
                <a:path w="38100" h="38100">
                  <a:moveTo>
                    <a:pt x="0" y="19812"/>
                  </a:moveTo>
                  <a:lnTo>
                    <a:pt x="1357" y="12215"/>
                  </a:lnTo>
                  <a:lnTo>
                    <a:pt x="5143" y="5905"/>
                  </a:lnTo>
                  <a:lnTo>
                    <a:pt x="10929" y="1595"/>
                  </a:lnTo>
                  <a:lnTo>
                    <a:pt x="18288" y="0"/>
                  </a:lnTo>
                  <a:lnTo>
                    <a:pt x="25884" y="1595"/>
                  </a:lnTo>
                  <a:lnTo>
                    <a:pt x="32194" y="5905"/>
                  </a:lnTo>
                  <a:lnTo>
                    <a:pt x="36504" y="12215"/>
                  </a:lnTo>
                  <a:lnTo>
                    <a:pt x="38100" y="19812"/>
                  </a:lnTo>
                  <a:lnTo>
                    <a:pt x="36504" y="27170"/>
                  </a:lnTo>
                  <a:lnTo>
                    <a:pt x="32194" y="32956"/>
                  </a:lnTo>
                  <a:lnTo>
                    <a:pt x="25884" y="36742"/>
                  </a:lnTo>
                  <a:lnTo>
                    <a:pt x="18288" y="38100"/>
                  </a:lnTo>
                  <a:lnTo>
                    <a:pt x="10929" y="36742"/>
                  </a:lnTo>
                  <a:lnTo>
                    <a:pt x="5143" y="32956"/>
                  </a:lnTo>
                  <a:lnTo>
                    <a:pt x="1357" y="27170"/>
                  </a:lnTo>
                  <a:lnTo>
                    <a:pt x="0" y="19812"/>
                  </a:lnTo>
                </a:path>
              </a:pathLst>
            </a:custGeom>
            <a:ln w="9144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213" name="object 213"/>
          <p:cNvSpPr/>
          <p:nvPr/>
        </p:nvSpPr>
        <p:spPr>
          <a:xfrm>
            <a:off x="1444422" y="9413748"/>
            <a:ext cx="15051933" cy="9525"/>
          </a:xfrm>
          <a:custGeom>
            <a:avLst/>
            <a:gdLst/>
            <a:ahLst/>
            <a:cxnLst/>
            <a:rect l="l" t="t" r="r" b="b"/>
            <a:pathLst>
              <a:path w="6543040" h="9525">
                <a:moveTo>
                  <a:pt x="6542531" y="9144"/>
                </a:moveTo>
                <a:lnTo>
                  <a:pt x="0" y="9144"/>
                </a:lnTo>
                <a:lnTo>
                  <a:pt x="0" y="0"/>
                </a:lnTo>
                <a:lnTo>
                  <a:pt x="6542531" y="0"/>
                </a:lnTo>
                <a:lnTo>
                  <a:pt x="6542531" y="9144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4" name="object 214"/>
          <p:cNvSpPr txBox="1"/>
          <p:nvPr/>
        </p:nvSpPr>
        <p:spPr>
          <a:xfrm>
            <a:off x="1415188" y="349008"/>
            <a:ext cx="192824" cy="135935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sz="800" spc="10" dirty="0">
                <a:latin typeface="Microsoft Sans Serif"/>
                <a:cs typeface="Microsoft Sans Serif"/>
              </a:rPr>
              <a:t>2</a:t>
            </a:r>
            <a:endParaRPr sz="800">
              <a:latin typeface="Microsoft Sans Serif"/>
              <a:cs typeface="Microsoft Sans Serif"/>
            </a:endParaRPr>
          </a:p>
        </p:txBody>
      </p:sp>
      <p:sp>
        <p:nvSpPr>
          <p:cNvPr id="215" name="object 215"/>
          <p:cNvSpPr txBox="1"/>
          <p:nvPr/>
        </p:nvSpPr>
        <p:spPr>
          <a:xfrm>
            <a:off x="1415217" y="641855"/>
            <a:ext cx="7393035" cy="1545808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sz="750" spc="-15" dirty="0">
                <a:latin typeface="Microsoft Sans Serif"/>
                <a:cs typeface="Microsoft Sans Serif"/>
              </a:rPr>
              <a:t>A.</a:t>
            </a:r>
            <a:r>
              <a:rPr sz="750" spc="-20" dirty="0">
                <a:latin typeface="Microsoft Sans Serif"/>
                <a:cs typeface="Microsoft Sans Serif"/>
              </a:rPr>
              <a:t> </a:t>
            </a:r>
            <a:r>
              <a:rPr sz="750" spc="10" dirty="0">
                <a:latin typeface="Microsoft Sans Serif"/>
                <a:cs typeface="Microsoft Sans Serif"/>
              </a:rPr>
              <a:t>Esquema</a:t>
            </a:r>
            <a:r>
              <a:rPr sz="750" spc="-15" dirty="0">
                <a:latin typeface="Microsoft Sans Serif"/>
                <a:cs typeface="Microsoft Sans Serif"/>
              </a:rPr>
              <a:t> </a:t>
            </a:r>
            <a:r>
              <a:rPr sz="750" spc="25" dirty="0">
                <a:latin typeface="Microsoft Sans Serif"/>
                <a:cs typeface="Microsoft Sans Serif"/>
              </a:rPr>
              <a:t>de</a:t>
            </a:r>
            <a:r>
              <a:rPr sz="750" spc="-15" dirty="0">
                <a:latin typeface="Microsoft Sans Serif"/>
                <a:cs typeface="Microsoft Sans Serif"/>
              </a:rPr>
              <a:t> </a:t>
            </a:r>
            <a:r>
              <a:rPr sz="750" spc="20" dirty="0">
                <a:latin typeface="Microsoft Sans Serif"/>
                <a:cs typeface="Microsoft Sans Serif"/>
              </a:rPr>
              <a:t>Diferencial</a:t>
            </a:r>
            <a:r>
              <a:rPr sz="750" spc="-15" dirty="0">
                <a:latin typeface="Microsoft Sans Serif"/>
                <a:cs typeface="Microsoft Sans Serif"/>
              </a:rPr>
              <a:t> </a:t>
            </a:r>
            <a:r>
              <a:rPr sz="750" spc="20" dirty="0">
                <a:latin typeface="Microsoft Sans Serif"/>
                <a:cs typeface="Microsoft Sans Serif"/>
              </a:rPr>
              <a:t>Porcentual</a:t>
            </a:r>
            <a:endParaRPr sz="750">
              <a:latin typeface="Microsoft Sans Serif"/>
              <a:cs typeface="Microsoft Sans Serif"/>
            </a:endParaRPr>
          </a:p>
          <a:p>
            <a:pPr marL="12700" marR="5080" indent="154940">
              <a:lnSpc>
                <a:spcPct val="133500"/>
              </a:lnSpc>
              <a:spcBef>
                <a:spcPts val="235"/>
              </a:spcBef>
            </a:pPr>
            <a:r>
              <a:rPr sz="750" spc="-35" dirty="0">
                <a:latin typeface="Microsoft Sans Serif"/>
                <a:cs typeface="Microsoft Sans Serif"/>
              </a:rPr>
              <a:t>El </a:t>
            </a:r>
            <a:r>
              <a:rPr sz="750" spc="20" dirty="0">
                <a:latin typeface="Microsoft Sans Serif"/>
                <a:cs typeface="Microsoft Sans Serif"/>
              </a:rPr>
              <a:t>esquema diferencial </a:t>
            </a:r>
            <a:r>
              <a:rPr sz="750" spc="30" dirty="0">
                <a:latin typeface="Microsoft Sans Serif"/>
                <a:cs typeface="Microsoft Sans Serif"/>
              </a:rPr>
              <a:t>porcentual logra </a:t>
            </a:r>
            <a:r>
              <a:rPr sz="750" spc="25" dirty="0">
                <a:latin typeface="Microsoft Sans Serif"/>
                <a:cs typeface="Microsoft Sans Serif"/>
              </a:rPr>
              <a:t>seguridad </a:t>
            </a:r>
            <a:r>
              <a:rPr sz="750" spc="35" dirty="0">
                <a:latin typeface="Microsoft Sans Serif"/>
                <a:cs typeface="Microsoft Sans Serif"/>
              </a:rPr>
              <a:t>durante </a:t>
            </a:r>
            <a:r>
              <a:rPr sz="750" spc="10" dirty="0">
                <a:latin typeface="Microsoft Sans Serif"/>
                <a:cs typeface="Microsoft Sans Serif"/>
              </a:rPr>
              <a:t>fallas </a:t>
            </a:r>
            <a:r>
              <a:rPr sz="750" spc="15" dirty="0">
                <a:latin typeface="Microsoft Sans Serif"/>
                <a:cs typeface="Microsoft Sans Serif"/>
              </a:rPr>
              <a:t> </a:t>
            </a:r>
            <a:r>
              <a:rPr sz="750" spc="20" dirty="0">
                <a:latin typeface="Microsoft Sans Serif"/>
                <a:cs typeface="Microsoft Sans Serif"/>
              </a:rPr>
              <a:t>externas </a:t>
            </a:r>
            <a:r>
              <a:rPr sz="750" spc="30" dirty="0">
                <a:latin typeface="Microsoft Sans Serif"/>
                <a:cs typeface="Microsoft Sans Serif"/>
              </a:rPr>
              <a:t>empleando una </a:t>
            </a:r>
            <a:r>
              <a:rPr sz="750" spc="10" dirty="0">
                <a:latin typeface="Microsoft Sans Serif"/>
                <a:cs typeface="Microsoft Sans Serif"/>
              </a:rPr>
              <a:t>señal </a:t>
            </a:r>
            <a:r>
              <a:rPr sz="750" spc="25" dirty="0">
                <a:latin typeface="Microsoft Sans Serif"/>
                <a:cs typeface="Microsoft Sans Serif"/>
              </a:rPr>
              <a:t>de </a:t>
            </a:r>
            <a:r>
              <a:rPr sz="750" spc="20" dirty="0">
                <a:latin typeface="Microsoft Sans Serif"/>
                <a:cs typeface="Microsoft Sans Serif"/>
              </a:rPr>
              <a:t>restricción </a:t>
            </a:r>
            <a:r>
              <a:rPr sz="750" spc="25" dirty="0">
                <a:latin typeface="Microsoft Sans Serif"/>
                <a:cs typeface="Microsoft Sans Serif"/>
              </a:rPr>
              <a:t>para polarizar </a:t>
            </a:r>
            <a:r>
              <a:rPr sz="750" spc="10" dirty="0">
                <a:latin typeface="Microsoft Sans Serif"/>
                <a:cs typeface="Microsoft Sans Serif"/>
              </a:rPr>
              <a:t>la señal </a:t>
            </a:r>
            <a:r>
              <a:rPr sz="750" spc="25" dirty="0">
                <a:latin typeface="Microsoft Sans Serif"/>
                <a:cs typeface="Microsoft Sans Serif"/>
              </a:rPr>
              <a:t>de </a:t>
            </a:r>
            <a:r>
              <a:rPr sz="750" spc="-185" dirty="0">
                <a:latin typeface="Microsoft Sans Serif"/>
                <a:cs typeface="Microsoft Sans Serif"/>
              </a:rPr>
              <a:t> </a:t>
            </a:r>
            <a:r>
              <a:rPr sz="750" spc="20" dirty="0">
                <a:latin typeface="Microsoft Sans Serif"/>
                <a:cs typeface="Microsoft Sans Serif"/>
              </a:rPr>
              <a:t>operación. </a:t>
            </a:r>
            <a:r>
              <a:rPr sz="750" spc="-15" dirty="0">
                <a:latin typeface="Microsoft Sans Serif"/>
                <a:cs typeface="Microsoft Sans Serif"/>
              </a:rPr>
              <a:t>La </a:t>
            </a:r>
            <a:r>
              <a:rPr sz="750" spc="10" dirty="0">
                <a:latin typeface="Microsoft Sans Serif"/>
                <a:cs typeface="Microsoft Sans Serif"/>
              </a:rPr>
              <a:t>señal </a:t>
            </a:r>
            <a:r>
              <a:rPr sz="750" spc="25" dirty="0">
                <a:latin typeface="Microsoft Sans Serif"/>
                <a:cs typeface="Microsoft Sans Serif"/>
              </a:rPr>
              <a:t>de operación </a:t>
            </a:r>
            <a:r>
              <a:rPr sz="750" spc="10" dirty="0">
                <a:latin typeface="Microsoft Sans Serif"/>
                <a:cs typeface="Microsoft Sans Serif"/>
              </a:rPr>
              <a:t>suele </a:t>
            </a:r>
            <a:r>
              <a:rPr sz="750" spc="15" dirty="0">
                <a:latin typeface="Microsoft Sans Serif"/>
                <a:cs typeface="Microsoft Sans Serif"/>
              </a:rPr>
              <a:t>ser </a:t>
            </a:r>
            <a:r>
              <a:rPr sz="750" spc="10" dirty="0">
                <a:latin typeface="Microsoft Sans Serif"/>
                <a:cs typeface="Microsoft Sans Serif"/>
              </a:rPr>
              <a:t>la </a:t>
            </a:r>
            <a:r>
              <a:rPr sz="750" spc="25" dirty="0">
                <a:latin typeface="Microsoft Sans Serif"/>
                <a:cs typeface="Microsoft Sans Serif"/>
              </a:rPr>
              <a:t>suma </a:t>
            </a:r>
            <a:r>
              <a:rPr sz="750" spc="20" dirty="0">
                <a:latin typeface="Microsoft Sans Serif"/>
                <a:cs typeface="Microsoft Sans Serif"/>
              </a:rPr>
              <a:t>vectorial </a:t>
            </a:r>
            <a:r>
              <a:rPr sz="750" spc="25" dirty="0">
                <a:latin typeface="Microsoft Sans Serif"/>
                <a:cs typeface="Microsoft Sans Serif"/>
              </a:rPr>
              <a:t>de </a:t>
            </a:r>
            <a:r>
              <a:rPr sz="750" dirty="0">
                <a:latin typeface="Microsoft Sans Serif"/>
                <a:cs typeface="Microsoft Sans Serif"/>
              </a:rPr>
              <a:t>las </a:t>
            </a:r>
            <a:r>
              <a:rPr sz="750" spc="20" dirty="0">
                <a:latin typeface="Microsoft Sans Serif"/>
                <a:cs typeface="Microsoft Sans Serif"/>
              </a:rPr>
              <a:t>dos </a:t>
            </a:r>
            <a:r>
              <a:rPr sz="750" spc="-185" dirty="0">
                <a:latin typeface="Microsoft Sans Serif"/>
                <a:cs typeface="Microsoft Sans Serif"/>
              </a:rPr>
              <a:t> </a:t>
            </a:r>
            <a:r>
              <a:rPr sz="750" spc="25" dirty="0">
                <a:latin typeface="Microsoft Sans Serif"/>
                <a:cs typeface="Microsoft Sans Serif"/>
              </a:rPr>
              <a:t>corrientes </a:t>
            </a:r>
            <a:r>
              <a:rPr sz="750" spc="20" dirty="0">
                <a:latin typeface="Microsoft Sans Serif"/>
                <a:cs typeface="Microsoft Sans Serif"/>
              </a:rPr>
              <a:t>del </a:t>
            </a:r>
            <a:r>
              <a:rPr sz="750" spc="-55" dirty="0">
                <a:latin typeface="Microsoft Sans Serif"/>
                <a:cs typeface="Microsoft Sans Serif"/>
              </a:rPr>
              <a:t>CT </a:t>
            </a:r>
            <a:r>
              <a:rPr sz="750" spc="5" dirty="0">
                <a:latin typeface="Microsoft Sans Serif"/>
                <a:cs typeface="Microsoft Sans Serif"/>
              </a:rPr>
              <a:t>y </a:t>
            </a:r>
            <a:r>
              <a:rPr sz="750" spc="10" dirty="0">
                <a:latin typeface="Microsoft Sans Serif"/>
                <a:cs typeface="Microsoft Sans Serif"/>
              </a:rPr>
              <a:t>la </a:t>
            </a:r>
            <a:r>
              <a:rPr sz="750" spc="30" dirty="0">
                <a:latin typeface="Microsoft Sans Serif"/>
                <a:cs typeface="Microsoft Sans Serif"/>
              </a:rPr>
              <a:t>corriente </a:t>
            </a:r>
            <a:r>
              <a:rPr sz="750" spc="25" dirty="0">
                <a:latin typeface="Microsoft Sans Serif"/>
                <a:cs typeface="Microsoft Sans Serif"/>
              </a:rPr>
              <a:t>de </a:t>
            </a:r>
            <a:r>
              <a:rPr sz="750" spc="20" dirty="0">
                <a:latin typeface="Microsoft Sans Serif"/>
                <a:cs typeface="Microsoft Sans Serif"/>
              </a:rPr>
              <a:t>restricción </a:t>
            </a:r>
            <a:r>
              <a:rPr sz="750" spc="10" dirty="0">
                <a:latin typeface="Microsoft Sans Serif"/>
                <a:cs typeface="Microsoft Sans Serif"/>
              </a:rPr>
              <a:t>suele </a:t>
            </a:r>
            <a:r>
              <a:rPr sz="750" spc="15" dirty="0">
                <a:latin typeface="Microsoft Sans Serif"/>
                <a:cs typeface="Microsoft Sans Serif"/>
              </a:rPr>
              <a:t>ser </a:t>
            </a:r>
            <a:r>
              <a:rPr sz="750" spc="10" dirty="0">
                <a:latin typeface="Microsoft Sans Serif"/>
                <a:cs typeface="Microsoft Sans Serif"/>
              </a:rPr>
              <a:t>la </a:t>
            </a:r>
            <a:r>
              <a:rPr sz="750" spc="40" dirty="0">
                <a:latin typeface="Microsoft Sans Serif"/>
                <a:cs typeface="Microsoft Sans Serif"/>
              </a:rPr>
              <a:t>magnitud </a:t>
            </a:r>
            <a:r>
              <a:rPr sz="750" spc="45" dirty="0">
                <a:latin typeface="Microsoft Sans Serif"/>
                <a:cs typeface="Microsoft Sans Serif"/>
              </a:rPr>
              <a:t> </a:t>
            </a:r>
            <a:r>
              <a:rPr sz="750" spc="40" dirty="0">
                <a:latin typeface="Microsoft Sans Serif"/>
                <a:cs typeface="Microsoft Sans Serif"/>
              </a:rPr>
              <a:t>promedio </a:t>
            </a:r>
            <a:r>
              <a:rPr sz="750" spc="25" dirty="0">
                <a:latin typeface="Microsoft Sans Serif"/>
                <a:cs typeface="Microsoft Sans Serif"/>
              </a:rPr>
              <a:t>de </a:t>
            </a:r>
            <a:r>
              <a:rPr sz="750" dirty="0">
                <a:latin typeface="Microsoft Sans Serif"/>
                <a:cs typeface="Microsoft Sans Serif"/>
              </a:rPr>
              <a:t>las </a:t>
            </a:r>
            <a:r>
              <a:rPr sz="750" spc="20" dirty="0">
                <a:latin typeface="Microsoft Sans Serif"/>
                <a:cs typeface="Microsoft Sans Serif"/>
              </a:rPr>
              <a:t>dos </a:t>
            </a:r>
            <a:r>
              <a:rPr sz="750" spc="25" dirty="0">
                <a:latin typeface="Microsoft Sans Serif"/>
                <a:cs typeface="Microsoft Sans Serif"/>
              </a:rPr>
              <a:t>corrientes </a:t>
            </a:r>
            <a:r>
              <a:rPr sz="750" spc="20" dirty="0">
                <a:latin typeface="Microsoft Sans Serif"/>
                <a:cs typeface="Microsoft Sans Serif"/>
              </a:rPr>
              <a:t>del </a:t>
            </a:r>
            <a:r>
              <a:rPr sz="750" spc="-40" dirty="0">
                <a:latin typeface="Microsoft Sans Serif"/>
                <a:cs typeface="Microsoft Sans Serif"/>
              </a:rPr>
              <a:t>CT. </a:t>
            </a:r>
            <a:r>
              <a:rPr sz="750" spc="-15" dirty="0">
                <a:latin typeface="Microsoft Sans Serif"/>
                <a:cs typeface="Microsoft Sans Serif"/>
              </a:rPr>
              <a:t>La </a:t>
            </a:r>
            <a:r>
              <a:rPr sz="750" spc="20" dirty="0">
                <a:latin typeface="Microsoft Sans Serif"/>
                <a:cs typeface="Microsoft Sans Serif"/>
              </a:rPr>
              <a:t>relación </a:t>
            </a:r>
            <a:r>
              <a:rPr sz="750" spc="35" dirty="0">
                <a:latin typeface="Microsoft Sans Serif"/>
                <a:cs typeface="Microsoft Sans Serif"/>
              </a:rPr>
              <a:t>entre </a:t>
            </a:r>
            <a:r>
              <a:rPr sz="750" spc="10" dirty="0">
                <a:latin typeface="Microsoft Sans Serif"/>
                <a:cs typeface="Microsoft Sans Serif"/>
              </a:rPr>
              <a:t>la señal </a:t>
            </a:r>
            <a:r>
              <a:rPr sz="750" spc="25" dirty="0">
                <a:latin typeface="Microsoft Sans Serif"/>
                <a:cs typeface="Microsoft Sans Serif"/>
              </a:rPr>
              <a:t>de </a:t>
            </a:r>
            <a:r>
              <a:rPr sz="750" spc="30" dirty="0">
                <a:latin typeface="Microsoft Sans Serif"/>
                <a:cs typeface="Microsoft Sans Serif"/>
              </a:rPr>
              <a:t> </a:t>
            </a:r>
            <a:r>
              <a:rPr sz="750" spc="25" dirty="0">
                <a:latin typeface="Microsoft Sans Serif"/>
                <a:cs typeface="Microsoft Sans Serif"/>
              </a:rPr>
              <a:t>operación</a:t>
            </a:r>
            <a:r>
              <a:rPr sz="750" dirty="0">
                <a:latin typeface="Microsoft Sans Serif"/>
                <a:cs typeface="Microsoft Sans Serif"/>
              </a:rPr>
              <a:t> </a:t>
            </a:r>
            <a:r>
              <a:rPr sz="750" spc="5" dirty="0">
                <a:latin typeface="Microsoft Sans Serif"/>
                <a:cs typeface="Microsoft Sans Serif"/>
              </a:rPr>
              <a:t>y</a:t>
            </a:r>
            <a:r>
              <a:rPr sz="750" dirty="0">
                <a:latin typeface="Microsoft Sans Serif"/>
                <a:cs typeface="Microsoft Sans Serif"/>
              </a:rPr>
              <a:t> </a:t>
            </a:r>
            <a:r>
              <a:rPr sz="750" spc="10" dirty="0">
                <a:latin typeface="Microsoft Sans Serif"/>
                <a:cs typeface="Microsoft Sans Serif"/>
              </a:rPr>
              <a:t>la</a:t>
            </a:r>
            <a:r>
              <a:rPr sz="750" dirty="0">
                <a:latin typeface="Microsoft Sans Serif"/>
                <a:cs typeface="Microsoft Sans Serif"/>
              </a:rPr>
              <a:t> </a:t>
            </a:r>
            <a:r>
              <a:rPr sz="750" spc="10" dirty="0">
                <a:latin typeface="Microsoft Sans Serif"/>
                <a:cs typeface="Microsoft Sans Serif"/>
              </a:rPr>
              <a:t>señal</a:t>
            </a:r>
            <a:r>
              <a:rPr sz="750" spc="5" dirty="0">
                <a:latin typeface="Microsoft Sans Serif"/>
                <a:cs typeface="Microsoft Sans Serif"/>
              </a:rPr>
              <a:t> </a:t>
            </a:r>
            <a:r>
              <a:rPr sz="750" spc="25" dirty="0">
                <a:latin typeface="Microsoft Sans Serif"/>
                <a:cs typeface="Microsoft Sans Serif"/>
              </a:rPr>
              <a:t>de</a:t>
            </a:r>
            <a:r>
              <a:rPr sz="750" dirty="0">
                <a:latin typeface="Microsoft Sans Serif"/>
                <a:cs typeface="Microsoft Sans Serif"/>
              </a:rPr>
              <a:t> </a:t>
            </a:r>
            <a:r>
              <a:rPr sz="750" spc="20" dirty="0">
                <a:latin typeface="Microsoft Sans Serif"/>
                <a:cs typeface="Microsoft Sans Serif"/>
              </a:rPr>
              <a:t>restricción</a:t>
            </a:r>
            <a:r>
              <a:rPr sz="750" dirty="0">
                <a:latin typeface="Microsoft Sans Serif"/>
                <a:cs typeface="Microsoft Sans Serif"/>
              </a:rPr>
              <a:t> </a:t>
            </a:r>
            <a:r>
              <a:rPr sz="750" spc="20" dirty="0">
                <a:latin typeface="Microsoft Sans Serif"/>
                <a:cs typeface="Microsoft Sans Serif"/>
              </a:rPr>
              <a:t>(pendiente)</a:t>
            </a:r>
            <a:r>
              <a:rPr sz="750" dirty="0">
                <a:latin typeface="Microsoft Sans Serif"/>
                <a:cs typeface="Microsoft Sans Serif"/>
              </a:rPr>
              <a:t> </a:t>
            </a:r>
            <a:r>
              <a:rPr sz="750" spc="25" dirty="0">
                <a:latin typeface="Microsoft Sans Serif"/>
                <a:cs typeface="Microsoft Sans Serif"/>
              </a:rPr>
              <a:t>puede</a:t>
            </a:r>
            <a:r>
              <a:rPr sz="750" spc="5" dirty="0">
                <a:latin typeface="Microsoft Sans Serif"/>
                <a:cs typeface="Microsoft Sans Serif"/>
              </a:rPr>
              <a:t> </a:t>
            </a:r>
            <a:r>
              <a:rPr sz="750" spc="15" dirty="0">
                <a:latin typeface="Microsoft Sans Serif"/>
                <a:cs typeface="Microsoft Sans Serif"/>
              </a:rPr>
              <a:t>ser</a:t>
            </a:r>
            <a:r>
              <a:rPr sz="750" dirty="0">
                <a:latin typeface="Microsoft Sans Serif"/>
                <a:cs typeface="Microsoft Sans Serif"/>
              </a:rPr>
              <a:t> </a:t>
            </a:r>
            <a:r>
              <a:rPr sz="750" spc="15" dirty="0">
                <a:latin typeface="Microsoft Sans Serif"/>
                <a:cs typeface="Microsoft Sans Serif"/>
              </a:rPr>
              <a:t>variable,</a:t>
            </a:r>
            <a:r>
              <a:rPr sz="750" dirty="0">
                <a:latin typeface="Microsoft Sans Serif"/>
                <a:cs typeface="Microsoft Sans Serif"/>
              </a:rPr>
              <a:t> </a:t>
            </a:r>
            <a:r>
              <a:rPr sz="750" spc="20" dirty="0">
                <a:latin typeface="Microsoft Sans Serif"/>
                <a:cs typeface="Microsoft Sans Serif"/>
              </a:rPr>
              <a:t>fija</a:t>
            </a:r>
            <a:r>
              <a:rPr sz="750" dirty="0">
                <a:latin typeface="Microsoft Sans Serif"/>
                <a:cs typeface="Microsoft Sans Serif"/>
              </a:rPr>
              <a:t> </a:t>
            </a:r>
            <a:r>
              <a:rPr sz="750" spc="35" dirty="0">
                <a:latin typeface="Microsoft Sans Serif"/>
                <a:cs typeface="Microsoft Sans Serif"/>
              </a:rPr>
              <a:t>o </a:t>
            </a:r>
            <a:r>
              <a:rPr sz="750" spc="-180" dirty="0">
                <a:latin typeface="Microsoft Sans Serif"/>
                <a:cs typeface="Microsoft Sans Serif"/>
              </a:rPr>
              <a:t> </a:t>
            </a:r>
            <a:r>
              <a:rPr sz="750" spc="25" dirty="0">
                <a:latin typeface="Microsoft Sans Serif"/>
                <a:cs typeface="Microsoft Sans Serif"/>
              </a:rPr>
              <a:t>de </a:t>
            </a:r>
            <a:r>
              <a:rPr sz="750" spc="30" dirty="0">
                <a:latin typeface="Microsoft Sans Serif"/>
                <a:cs typeface="Microsoft Sans Serif"/>
              </a:rPr>
              <a:t>doble </a:t>
            </a:r>
            <a:r>
              <a:rPr sz="750" spc="25" dirty="0">
                <a:latin typeface="Microsoft Sans Serif"/>
                <a:cs typeface="Microsoft Sans Serif"/>
              </a:rPr>
              <a:t>pendiente. </a:t>
            </a:r>
            <a:r>
              <a:rPr sz="750" spc="15" dirty="0">
                <a:latin typeface="Microsoft Sans Serif"/>
                <a:cs typeface="Microsoft Sans Serif"/>
              </a:rPr>
              <a:t>Consulte </a:t>
            </a:r>
            <a:r>
              <a:rPr sz="750" spc="10" dirty="0">
                <a:latin typeface="Microsoft Sans Serif"/>
                <a:cs typeface="Microsoft Sans Serif"/>
              </a:rPr>
              <a:t>la </a:t>
            </a:r>
            <a:r>
              <a:rPr sz="750" spc="-5" dirty="0">
                <a:latin typeface="Microsoft Sans Serif"/>
                <a:cs typeface="Microsoft Sans Serif"/>
              </a:rPr>
              <a:t>Fig. </a:t>
            </a:r>
            <a:r>
              <a:rPr sz="750" spc="10" dirty="0">
                <a:latin typeface="Microsoft Sans Serif"/>
                <a:cs typeface="Microsoft Sans Serif"/>
              </a:rPr>
              <a:t>1 </a:t>
            </a:r>
            <a:r>
              <a:rPr sz="750" spc="5" dirty="0">
                <a:latin typeface="Microsoft Sans Serif"/>
                <a:cs typeface="Microsoft Sans Serif"/>
              </a:rPr>
              <a:t>y </a:t>
            </a:r>
            <a:r>
              <a:rPr sz="750" spc="10" dirty="0">
                <a:latin typeface="Microsoft Sans Serif"/>
                <a:cs typeface="Microsoft Sans Serif"/>
              </a:rPr>
              <a:t>la </a:t>
            </a:r>
            <a:r>
              <a:rPr sz="750" spc="-5" dirty="0">
                <a:latin typeface="Microsoft Sans Serif"/>
                <a:cs typeface="Microsoft Sans Serif"/>
              </a:rPr>
              <a:t>Fig. </a:t>
            </a:r>
            <a:r>
              <a:rPr sz="750" dirty="0">
                <a:latin typeface="Microsoft Sans Serif"/>
                <a:cs typeface="Microsoft Sans Serif"/>
              </a:rPr>
              <a:t>2. </a:t>
            </a:r>
            <a:r>
              <a:rPr sz="750" spc="-20" dirty="0">
                <a:latin typeface="Microsoft Sans Serif"/>
                <a:cs typeface="Microsoft Sans Serif"/>
              </a:rPr>
              <a:t>En </a:t>
            </a:r>
            <a:r>
              <a:rPr sz="750" spc="45" dirty="0">
                <a:latin typeface="Microsoft Sans Serif"/>
                <a:cs typeface="Microsoft Sans Serif"/>
              </a:rPr>
              <a:t>un </a:t>
            </a:r>
            <a:r>
              <a:rPr sz="750" spc="20" dirty="0">
                <a:latin typeface="Microsoft Sans Serif"/>
                <a:cs typeface="Microsoft Sans Serif"/>
              </a:rPr>
              <a:t>relé diferencial </a:t>
            </a:r>
            <a:r>
              <a:rPr sz="750" spc="25" dirty="0">
                <a:latin typeface="Microsoft Sans Serif"/>
                <a:cs typeface="Microsoft Sans Serif"/>
              </a:rPr>
              <a:t> </a:t>
            </a:r>
            <a:r>
              <a:rPr sz="750" spc="15" dirty="0">
                <a:latin typeface="Microsoft Sans Serif"/>
                <a:cs typeface="Microsoft Sans Serif"/>
              </a:rPr>
              <a:t>variable, </a:t>
            </a:r>
            <a:r>
              <a:rPr sz="750" spc="10" dirty="0">
                <a:latin typeface="Microsoft Sans Serif"/>
                <a:cs typeface="Microsoft Sans Serif"/>
              </a:rPr>
              <a:t>la </a:t>
            </a:r>
            <a:r>
              <a:rPr sz="750" spc="30" dirty="0">
                <a:latin typeface="Microsoft Sans Serif"/>
                <a:cs typeface="Microsoft Sans Serif"/>
              </a:rPr>
              <a:t>pendiente </a:t>
            </a:r>
            <a:r>
              <a:rPr sz="750" spc="25" dirty="0">
                <a:latin typeface="Microsoft Sans Serif"/>
                <a:cs typeface="Microsoft Sans Serif"/>
              </a:rPr>
              <a:t>puede variar </a:t>
            </a:r>
            <a:r>
              <a:rPr sz="750" spc="20" dirty="0">
                <a:latin typeface="Microsoft Sans Serif"/>
                <a:cs typeface="Microsoft Sans Serif"/>
              </a:rPr>
              <a:t>del </a:t>
            </a:r>
            <a:r>
              <a:rPr sz="750" spc="10" dirty="0">
                <a:latin typeface="Microsoft Sans Serif"/>
                <a:cs typeface="Microsoft Sans Serif"/>
              </a:rPr>
              <a:t>5 al 50 </a:t>
            </a:r>
            <a:r>
              <a:rPr sz="750" spc="45" dirty="0">
                <a:latin typeface="Microsoft Sans Serif"/>
                <a:cs typeface="Microsoft Sans Serif"/>
              </a:rPr>
              <a:t>por </a:t>
            </a:r>
            <a:r>
              <a:rPr sz="750" spc="25" dirty="0">
                <a:latin typeface="Microsoft Sans Serif"/>
                <a:cs typeface="Microsoft Sans Serif"/>
              </a:rPr>
              <a:t>ciento </a:t>
            </a:r>
            <a:r>
              <a:rPr sz="750" spc="35" dirty="0">
                <a:latin typeface="Microsoft Sans Serif"/>
                <a:cs typeface="Microsoft Sans Serif"/>
              </a:rPr>
              <a:t>o </a:t>
            </a:r>
            <a:r>
              <a:rPr sz="750" spc="10" dirty="0">
                <a:latin typeface="Microsoft Sans Serif"/>
                <a:cs typeface="Microsoft Sans Serif"/>
              </a:rPr>
              <a:t>más. </a:t>
            </a:r>
            <a:r>
              <a:rPr sz="750" spc="-15" dirty="0">
                <a:latin typeface="Microsoft Sans Serif"/>
                <a:cs typeface="Microsoft Sans Serif"/>
              </a:rPr>
              <a:t>La </a:t>
            </a:r>
            <a:r>
              <a:rPr sz="750" spc="-10" dirty="0">
                <a:latin typeface="Microsoft Sans Serif"/>
                <a:cs typeface="Microsoft Sans Serif"/>
              </a:rPr>
              <a:t> </a:t>
            </a:r>
            <a:r>
              <a:rPr sz="750" spc="30" dirty="0">
                <a:latin typeface="Microsoft Sans Serif"/>
                <a:cs typeface="Microsoft Sans Serif"/>
              </a:rPr>
              <a:t>pendiente</a:t>
            </a:r>
            <a:r>
              <a:rPr sz="750" spc="-5" dirty="0">
                <a:latin typeface="Microsoft Sans Serif"/>
                <a:cs typeface="Microsoft Sans Serif"/>
              </a:rPr>
              <a:t> </a:t>
            </a:r>
            <a:r>
              <a:rPr sz="750" spc="20" dirty="0">
                <a:latin typeface="Microsoft Sans Serif"/>
                <a:cs typeface="Microsoft Sans Serif"/>
              </a:rPr>
              <a:t>del</a:t>
            </a:r>
            <a:r>
              <a:rPr sz="750" dirty="0">
                <a:latin typeface="Microsoft Sans Serif"/>
                <a:cs typeface="Microsoft Sans Serif"/>
              </a:rPr>
              <a:t> </a:t>
            </a:r>
            <a:r>
              <a:rPr sz="750" spc="20" dirty="0">
                <a:latin typeface="Microsoft Sans Serif"/>
                <a:cs typeface="Microsoft Sans Serif"/>
              </a:rPr>
              <a:t>relevo</a:t>
            </a:r>
            <a:r>
              <a:rPr sz="750" dirty="0">
                <a:latin typeface="Microsoft Sans Serif"/>
                <a:cs typeface="Microsoft Sans Serif"/>
              </a:rPr>
              <a:t> </a:t>
            </a:r>
            <a:r>
              <a:rPr sz="750" spc="25" dirty="0">
                <a:latin typeface="Microsoft Sans Serif"/>
                <a:cs typeface="Microsoft Sans Serif"/>
              </a:rPr>
              <a:t>de</a:t>
            </a:r>
            <a:r>
              <a:rPr sz="750" dirty="0">
                <a:latin typeface="Microsoft Sans Serif"/>
                <a:cs typeface="Microsoft Sans Serif"/>
              </a:rPr>
              <a:t> </a:t>
            </a:r>
            <a:r>
              <a:rPr sz="750" spc="25" dirty="0">
                <a:latin typeface="Microsoft Sans Serif"/>
                <a:cs typeface="Microsoft Sans Serif"/>
              </a:rPr>
              <a:t>porcentaje</a:t>
            </a:r>
            <a:r>
              <a:rPr sz="750" dirty="0">
                <a:latin typeface="Microsoft Sans Serif"/>
                <a:cs typeface="Microsoft Sans Serif"/>
              </a:rPr>
              <a:t> </a:t>
            </a:r>
            <a:r>
              <a:rPr sz="750" spc="30" dirty="0">
                <a:latin typeface="Microsoft Sans Serif"/>
                <a:cs typeface="Microsoft Sans Serif"/>
              </a:rPr>
              <a:t>fijo</a:t>
            </a:r>
            <a:r>
              <a:rPr sz="750" dirty="0">
                <a:latin typeface="Microsoft Sans Serif"/>
                <a:cs typeface="Microsoft Sans Serif"/>
              </a:rPr>
              <a:t> </a:t>
            </a:r>
            <a:r>
              <a:rPr sz="750" spc="10" dirty="0">
                <a:latin typeface="Microsoft Sans Serif"/>
                <a:cs typeface="Microsoft Sans Serif"/>
              </a:rPr>
              <a:t>suele</a:t>
            </a:r>
            <a:r>
              <a:rPr sz="750" dirty="0">
                <a:latin typeface="Microsoft Sans Serif"/>
                <a:cs typeface="Microsoft Sans Serif"/>
              </a:rPr>
              <a:t> </a:t>
            </a:r>
            <a:r>
              <a:rPr sz="750" spc="20" dirty="0">
                <a:latin typeface="Microsoft Sans Serif"/>
                <a:cs typeface="Microsoft Sans Serif"/>
              </a:rPr>
              <a:t>estar</a:t>
            </a:r>
            <a:r>
              <a:rPr sz="750" dirty="0">
                <a:latin typeface="Microsoft Sans Serif"/>
                <a:cs typeface="Microsoft Sans Serif"/>
              </a:rPr>
              <a:t> </a:t>
            </a:r>
            <a:r>
              <a:rPr sz="750" spc="20" dirty="0">
                <a:latin typeface="Microsoft Sans Serif"/>
                <a:cs typeface="Microsoft Sans Serif"/>
              </a:rPr>
              <a:t>fijada</a:t>
            </a:r>
            <a:r>
              <a:rPr sz="750" dirty="0">
                <a:latin typeface="Microsoft Sans Serif"/>
                <a:cs typeface="Microsoft Sans Serif"/>
              </a:rPr>
              <a:t> </a:t>
            </a:r>
            <a:r>
              <a:rPr sz="750" spc="35" dirty="0">
                <a:latin typeface="Microsoft Sans Serif"/>
                <a:cs typeface="Microsoft Sans Serif"/>
              </a:rPr>
              <a:t>entre</a:t>
            </a:r>
            <a:r>
              <a:rPr sz="750" dirty="0">
                <a:latin typeface="Microsoft Sans Serif"/>
                <a:cs typeface="Microsoft Sans Serif"/>
              </a:rPr>
              <a:t> </a:t>
            </a:r>
            <a:r>
              <a:rPr sz="750" spc="10" dirty="0">
                <a:latin typeface="Microsoft Sans Serif"/>
                <a:cs typeface="Microsoft Sans Serif"/>
              </a:rPr>
              <a:t>el</a:t>
            </a:r>
            <a:r>
              <a:rPr sz="750" dirty="0">
                <a:latin typeface="Microsoft Sans Serif"/>
                <a:cs typeface="Microsoft Sans Serif"/>
              </a:rPr>
              <a:t> </a:t>
            </a:r>
            <a:r>
              <a:rPr sz="750" spc="10" dirty="0">
                <a:latin typeface="Microsoft Sans Serif"/>
                <a:cs typeface="Microsoft Sans Serif"/>
              </a:rPr>
              <a:t>10</a:t>
            </a:r>
            <a:r>
              <a:rPr sz="750" dirty="0">
                <a:latin typeface="Microsoft Sans Serif"/>
                <a:cs typeface="Microsoft Sans Serif"/>
              </a:rPr>
              <a:t> </a:t>
            </a:r>
            <a:r>
              <a:rPr sz="750" spc="5" dirty="0">
                <a:latin typeface="Microsoft Sans Serif"/>
                <a:cs typeface="Microsoft Sans Serif"/>
              </a:rPr>
              <a:t>y</a:t>
            </a:r>
            <a:r>
              <a:rPr sz="750" dirty="0">
                <a:latin typeface="Microsoft Sans Serif"/>
                <a:cs typeface="Microsoft Sans Serif"/>
              </a:rPr>
              <a:t> </a:t>
            </a:r>
            <a:r>
              <a:rPr sz="750" spc="10" dirty="0">
                <a:latin typeface="Microsoft Sans Serif"/>
                <a:cs typeface="Microsoft Sans Serif"/>
              </a:rPr>
              <a:t>el </a:t>
            </a:r>
            <a:r>
              <a:rPr sz="750" spc="-185" dirty="0">
                <a:latin typeface="Microsoft Sans Serif"/>
                <a:cs typeface="Microsoft Sans Serif"/>
              </a:rPr>
              <a:t> </a:t>
            </a:r>
            <a:r>
              <a:rPr sz="750" spc="10" dirty="0">
                <a:latin typeface="Microsoft Sans Serif"/>
                <a:cs typeface="Microsoft Sans Serif"/>
              </a:rPr>
              <a:t>25</a:t>
            </a:r>
            <a:r>
              <a:rPr sz="750" spc="-5" dirty="0">
                <a:latin typeface="Microsoft Sans Serif"/>
                <a:cs typeface="Microsoft Sans Serif"/>
              </a:rPr>
              <a:t> </a:t>
            </a:r>
            <a:r>
              <a:rPr sz="750" spc="45" dirty="0">
                <a:latin typeface="Microsoft Sans Serif"/>
                <a:cs typeface="Microsoft Sans Serif"/>
              </a:rPr>
              <a:t>por</a:t>
            </a:r>
            <a:r>
              <a:rPr sz="750" spc="-5" dirty="0">
                <a:latin typeface="Microsoft Sans Serif"/>
                <a:cs typeface="Microsoft Sans Serif"/>
              </a:rPr>
              <a:t> </a:t>
            </a:r>
            <a:r>
              <a:rPr sz="750" spc="20" dirty="0">
                <a:latin typeface="Microsoft Sans Serif"/>
                <a:cs typeface="Microsoft Sans Serif"/>
              </a:rPr>
              <a:t>ciento.</a:t>
            </a:r>
            <a:r>
              <a:rPr sz="750" spc="-5" dirty="0">
                <a:latin typeface="Microsoft Sans Serif"/>
                <a:cs typeface="Microsoft Sans Serif"/>
              </a:rPr>
              <a:t> </a:t>
            </a:r>
            <a:r>
              <a:rPr sz="750" spc="-20" dirty="0">
                <a:latin typeface="Microsoft Sans Serif"/>
                <a:cs typeface="Microsoft Sans Serif"/>
              </a:rPr>
              <a:t>En</a:t>
            </a:r>
            <a:r>
              <a:rPr sz="750" spc="-5" dirty="0">
                <a:latin typeface="Microsoft Sans Serif"/>
                <a:cs typeface="Microsoft Sans Serif"/>
              </a:rPr>
              <a:t> </a:t>
            </a:r>
            <a:r>
              <a:rPr sz="750" spc="10" dirty="0">
                <a:latin typeface="Microsoft Sans Serif"/>
                <a:cs typeface="Microsoft Sans Serif"/>
              </a:rPr>
              <a:t>el</a:t>
            </a:r>
            <a:r>
              <a:rPr sz="750" dirty="0">
                <a:latin typeface="Microsoft Sans Serif"/>
                <a:cs typeface="Microsoft Sans Serif"/>
              </a:rPr>
              <a:t> </a:t>
            </a:r>
            <a:r>
              <a:rPr sz="750" spc="20" dirty="0">
                <a:latin typeface="Microsoft Sans Serif"/>
                <a:cs typeface="Microsoft Sans Serif"/>
              </a:rPr>
              <a:t>relé</a:t>
            </a:r>
            <a:r>
              <a:rPr sz="750" spc="-5" dirty="0">
                <a:latin typeface="Microsoft Sans Serif"/>
                <a:cs typeface="Microsoft Sans Serif"/>
              </a:rPr>
              <a:t> </a:t>
            </a:r>
            <a:r>
              <a:rPr sz="750" spc="25" dirty="0">
                <a:latin typeface="Microsoft Sans Serif"/>
                <a:cs typeface="Microsoft Sans Serif"/>
              </a:rPr>
              <a:t>de</a:t>
            </a:r>
            <a:r>
              <a:rPr sz="750" spc="-5" dirty="0">
                <a:latin typeface="Microsoft Sans Serif"/>
                <a:cs typeface="Microsoft Sans Serif"/>
              </a:rPr>
              <a:t> </a:t>
            </a:r>
            <a:r>
              <a:rPr sz="750" spc="30" dirty="0">
                <a:latin typeface="Microsoft Sans Serif"/>
                <a:cs typeface="Microsoft Sans Serif"/>
              </a:rPr>
              <a:t>doble</a:t>
            </a:r>
            <a:r>
              <a:rPr sz="750" spc="-5" dirty="0">
                <a:latin typeface="Microsoft Sans Serif"/>
                <a:cs typeface="Microsoft Sans Serif"/>
              </a:rPr>
              <a:t> </a:t>
            </a:r>
            <a:r>
              <a:rPr sz="750" spc="25" dirty="0">
                <a:latin typeface="Microsoft Sans Serif"/>
                <a:cs typeface="Microsoft Sans Serif"/>
              </a:rPr>
              <a:t>pendiente,</a:t>
            </a:r>
            <a:r>
              <a:rPr sz="750" spc="-5" dirty="0">
                <a:latin typeface="Microsoft Sans Serif"/>
                <a:cs typeface="Microsoft Sans Serif"/>
              </a:rPr>
              <a:t> </a:t>
            </a:r>
            <a:r>
              <a:rPr sz="750" spc="10" dirty="0">
                <a:latin typeface="Microsoft Sans Serif"/>
                <a:cs typeface="Microsoft Sans Serif"/>
              </a:rPr>
              <a:t>la</a:t>
            </a:r>
            <a:r>
              <a:rPr sz="750" dirty="0">
                <a:latin typeface="Microsoft Sans Serif"/>
                <a:cs typeface="Microsoft Sans Serif"/>
              </a:rPr>
              <a:t> </a:t>
            </a:r>
            <a:r>
              <a:rPr sz="750" spc="30" dirty="0">
                <a:latin typeface="Microsoft Sans Serif"/>
                <a:cs typeface="Microsoft Sans Serif"/>
              </a:rPr>
              <a:t>pendiente</a:t>
            </a:r>
            <a:r>
              <a:rPr sz="750" spc="-5" dirty="0">
                <a:latin typeface="Microsoft Sans Serif"/>
                <a:cs typeface="Microsoft Sans Serif"/>
              </a:rPr>
              <a:t> </a:t>
            </a:r>
            <a:r>
              <a:rPr sz="750" spc="10" dirty="0">
                <a:latin typeface="Microsoft Sans Serif"/>
                <a:cs typeface="Microsoft Sans Serif"/>
              </a:rPr>
              <a:t>1</a:t>
            </a:r>
            <a:r>
              <a:rPr sz="750" spc="-5" dirty="0">
                <a:latin typeface="Microsoft Sans Serif"/>
                <a:cs typeface="Microsoft Sans Serif"/>
              </a:rPr>
              <a:t> es </a:t>
            </a:r>
            <a:r>
              <a:rPr sz="750" spc="20" dirty="0">
                <a:latin typeface="Microsoft Sans Serif"/>
                <a:cs typeface="Microsoft Sans Serif"/>
              </a:rPr>
              <a:t>ajustable </a:t>
            </a:r>
            <a:r>
              <a:rPr sz="750" spc="-185" dirty="0">
                <a:latin typeface="Microsoft Sans Serif"/>
                <a:cs typeface="Microsoft Sans Serif"/>
              </a:rPr>
              <a:t> </a:t>
            </a:r>
            <a:r>
              <a:rPr sz="750" spc="5" dirty="0">
                <a:latin typeface="Microsoft Sans Serif"/>
                <a:cs typeface="Microsoft Sans Serif"/>
              </a:rPr>
              <a:t>y</a:t>
            </a:r>
            <a:r>
              <a:rPr sz="750" spc="-5" dirty="0">
                <a:latin typeface="Microsoft Sans Serif"/>
                <a:cs typeface="Microsoft Sans Serif"/>
              </a:rPr>
              <a:t> </a:t>
            </a:r>
            <a:r>
              <a:rPr sz="750" spc="30" dirty="0">
                <a:latin typeface="Microsoft Sans Serif"/>
                <a:cs typeface="Microsoft Sans Serif"/>
              </a:rPr>
              <a:t>configurada</a:t>
            </a:r>
            <a:r>
              <a:rPr sz="750" dirty="0">
                <a:latin typeface="Microsoft Sans Serif"/>
                <a:cs typeface="Microsoft Sans Serif"/>
              </a:rPr>
              <a:t> </a:t>
            </a:r>
            <a:r>
              <a:rPr sz="750" spc="25" dirty="0">
                <a:latin typeface="Microsoft Sans Serif"/>
                <a:cs typeface="Microsoft Sans Serif"/>
              </a:rPr>
              <a:t>para</a:t>
            </a:r>
            <a:r>
              <a:rPr sz="750" spc="-5" dirty="0">
                <a:latin typeface="Microsoft Sans Serif"/>
                <a:cs typeface="Microsoft Sans Serif"/>
              </a:rPr>
              <a:t> </a:t>
            </a:r>
            <a:r>
              <a:rPr sz="750" spc="35" dirty="0">
                <a:latin typeface="Microsoft Sans Serif"/>
                <a:cs typeface="Microsoft Sans Serif"/>
              </a:rPr>
              <a:t>tener</a:t>
            </a:r>
            <a:r>
              <a:rPr sz="750" dirty="0">
                <a:latin typeface="Microsoft Sans Serif"/>
                <a:cs typeface="Microsoft Sans Serif"/>
              </a:rPr>
              <a:t> </a:t>
            </a:r>
            <a:r>
              <a:rPr sz="750" spc="25" dirty="0">
                <a:latin typeface="Microsoft Sans Serif"/>
                <a:cs typeface="Microsoft Sans Serif"/>
              </a:rPr>
              <a:t>en</a:t>
            </a:r>
            <a:r>
              <a:rPr sz="750" spc="-5" dirty="0">
                <a:latin typeface="Microsoft Sans Serif"/>
                <a:cs typeface="Microsoft Sans Serif"/>
              </a:rPr>
              <a:t> </a:t>
            </a:r>
            <a:r>
              <a:rPr sz="750" spc="20" dirty="0">
                <a:latin typeface="Microsoft Sans Serif"/>
                <a:cs typeface="Microsoft Sans Serif"/>
              </a:rPr>
              <a:t>cuenta</a:t>
            </a:r>
            <a:r>
              <a:rPr sz="750" dirty="0">
                <a:latin typeface="Microsoft Sans Serif"/>
                <a:cs typeface="Microsoft Sans Serif"/>
              </a:rPr>
              <a:t> </a:t>
            </a:r>
            <a:r>
              <a:rPr sz="750" spc="10" dirty="0">
                <a:latin typeface="Microsoft Sans Serif"/>
                <a:cs typeface="Microsoft Sans Serif"/>
              </a:rPr>
              <a:t>el</a:t>
            </a:r>
            <a:r>
              <a:rPr sz="750" dirty="0">
                <a:latin typeface="Microsoft Sans Serif"/>
                <a:cs typeface="Microsoft Sans Serif"/>
              </a:rPr>
              <a:t> </a:t>
            </a:r>
            <a:r>
              <a:rPr sz="750" spc="40" dirty="0">
                <a:latin typeface="Microsoft Sans Serif"/>
                <a:cs typeface="Microsoft Sans Serif"/>
              </a:rPr>
              <a:t>error</a:t>
            </a:r>
            <a:r>
              <a:rPr sz="750" spc="-5" dirty="0">
                <a:latin typeface="Microsoft Sans Serif"/>
                <a:cs typeface="Microsoft Sans Serif"/>
              </a:rPr>
              <a:t> </a:t>
            </a:r>
            <a:r>
              <a:rPr sz="750" spc="30" dirty="0">
                <a:latin typeface="Microsoft Sans Serif"/>
                <a:cs typeface="Microsoft Sans Serif"/>
              </a:rPr>
              <a:t>que</a:t>
            </a:r>
            <a:r>
              <a:rPr sz="750" dirty="0">
                <a:latin typeface="Microsoft Sans Serif"/>
                <a:cs typeface="Microsoft Sans Serif"/>
              </a:rPr>
              <a:t> </a:t>
            </a:r>
            <a:r>
              <a:rPr sz="750" spc="-5" dirty="0">
                <a:latin typeface="Microsoft Sans Serif"/>
                <a:cs typeface="Microsoft Sans Serif"/>
              </a:rPr>
              <a:t>se </a:t>
            </a:r>
            <a:r>
              <a:rPr sz="750" spc="30" dirty="0">
                <a:latin typeface="Microsoft Sans Serif"/>
                <a:cs typeface="Microsoft Sans Serif"/>
              </a:rPr>
              <a:t>produce</a:t>
            </a:r>
            <a:r>
              <a:rPr sz="750" dirty="0">
                <a:latin typeface="Microsoft Sans Serif"/>
                <a:cs typeface="Microsoft Sans Serif"/>
              </a:rPr>
              <a:t> </a:t>
            </a:r>
            <a:r>
              <a:rPr sz="750" spc="25" dirty="0">
                <a:latin typeface="Microsoft Sans Serif"/>
                <a:cs typeface="Microsoft Sans Serif"/>
              </a:rPr>
              <a:t>cuando</a:t>
            </a:r>
            <a:r>
              <a:rPr sz="750" dirty="0">
                <a:latin typeface="Microsoft Sans Serif"/>
                <a:cs typeface="Microsoft Sans Serif"/>
              </a:rPr>
              <a:t> </a:t>
            </a:r>
            <a:r>
              <a:rPr sz="750" spc="10" dirty="0">
                <a:latin typeface="Microsoft Sans Serif"/>
                <a:cs typeface="Microsoft Sans Serif"/>
              </a:rPr>
              <a:t>los </a:t>
            </a:r>
            <a:r>
              <a:rPr sz="750" spc="15" dirty="0">
                <a:latin typeface="Microsoft Sans Serif"/>
                <a:cs typeface="Microsoft Sans Serif"/>
              </a:rPr>
              <a:t> </a:t>
            </a:r>
            <a:r>
              <a:rPr sz="750" dirty="0">
                <a:latin typeface="Microsoft Sans Serif"/>
                <a:cs typeface="Microsoft Sans Serif"/>
              </a:rPr>
              <a:t>TI </a:t>
            </a:r>
            <a:r>
              <a:rPr sz="750" spc="30" dirty="0">
                <a:latin typeface="Microsoft Sans Serif"/>
                <a:cs typeface="Microsoft Sans Serif"/>
              </a:rPr>
              <a:t>funcionan </a:t>
            </a:r>
            <a:r>
              <a:rPr sz="750" spc="25" dirty="0">
                <a:latin typeface="Microsoft Sans Serif"/>
                <a:cs typeface="Microsoft Sans Serif"/>
              </a:rPr>
              <a:t>en </a:t>
            </a:r>
            <a:r>
              <a:rPr sz="750" spc="5" dirty="0">
                <a:latin typeface="Microsoft Sans Serif"/>
                <a:cs typeface="Microsoft Sans Serif"/>
              </a:rPr>
              <a:t>sus </a:t>
            </a:r>
            <a:r>
              <a:rPr sz="750" spc="25" dirty="0">
                <a:latin typeface="Microsoft Sans Serif"/>
                <a:cs typeface="Microsoft Sans Serif"/>
              </a:rPr>
              <a:t>regiones </a:t>
            </a:r>
            <a:r>
              <a:rPr sz="750" spc="10" dirty="0">
                <a:latin typeface="Microsoft Sans Serif"/>
                <a:cs typeface="Microsoft Sans Serif"/>
              </a:rPr>
              <a:t>lineales </a:t>
            </a:r>
            <a:r>
              <a:rPr sz="750" spc="15" dirty="0">
                <a:latin typeface="Microsoft Sans Serif"/>
                <a:cs typeface="Microsoft Sans Serif"/>
              </a:rPr>
              <a:t>(no </a:t>
            </a:r>
            <a:r>
              <a:rPr sz="750" spc="10" dirty="0">
                <a:latin typeface="Microsoft Sans Serif"/>
                <a:cs typeface="Microsoft Sans Serif"/>
              </a:rPr>
              <a:t>saturadas). </a:t>
            </a:r>
            <a:r>
              <a:rPr sz="750" spc="-15" dirty="0">
                <a:latin typeface="Microsoft Sans Serif"/>
                <a:cs typeface="Microsoft Sans Serif"/>
              </a:rPr>
              <a:t>La </a:t>
            </a:r>
            <a:r>
              <a:rPr sz="750" spc="30" dirty="0">
                <a:latin typeface="Microsoft Sans Serif"/>
                <a:cs typeface="Microsoft Sans Serif"/>
              </a:rPr>
              <a:t>pendiente </a:t>
            </a:r>
            <a:r>
              <a:rPr sz="750" spc="10" dirty="0">
                <a:latin typeface="Microsoft Sans Serif"/>
                <a:cs typeface="Microsoft Sans Serif"/>
              </a:rPr>
              <a:t>2 </a:t>
            </a:r>
            <a:r>
              <a:rPr sz="750" spc="15" dirty="0">
                <a:latin typeface="Microsoft Sans Serif"/>
                <a:cs typeface="Microsoft Sans Serif"/>
              </a:rPr>
              <a:t> </a:t>
            </a:r>
            <a:r>
              <a:rPr sz="750" spc="25" dirty="0">
                <a:latin typeface="Microsoft Sans Serif"/>
                <a:cs typeface="Microsoft Sans Serif"/>
              </a:rPr>
              <a:t>puede </a:t>
            </a:r>
            <a:r>
              <a:rPr sz="750" spc="15" dirty="0">
                <a:latin typeface="Microsoft Sans Serif"/>
                <a:cs typeface="Microsoft Sans Serif"/>
              </a:rPr>
              <a:t>ser </a:t>
            </a:r>
            <a:r>
              <a:rPr sz="750" spc="20" dirty="0">
                <a:latin typeface="Microsoft Sans Serif"/>
                <a:cs typeface="Microsoft Sans Serif"/>
              </a:rPr>
              <a:t>fija </a:t>
            </a:r>
            <a:r>
              <a:rPr sz="750" spc="35" dirty="0">
                <a:latin typeface="Microsoft Sans Serif"/>
                <a:cs typeface="Microsoft Sans Serif"/>
              </a:rPr>
              <a:t>o </a:t>
            </a:r>
            <a:r>
              <a:rPr sz="750" spc="20" dirty="0">
                <a:latin typeface="Microsoft Sans Serif"/>
                <a:cs typeface="Microsoft Sans Serif"/>
              </a:rPr>
              <a:t>ajustable </a:t>
            </a:r>
            <a:r>
              <a:rPr sz="750" spc="5" dirty="0">
                <a:latin typeface="Microsoft Sans Serif"/>
                <a:cs typeface="Microsoft Sans Serif"/>
              </a:rPr>
              <a:t>y </a:t>
            </a:r>
            <a:r>
              <a:rPr sz="750" spc="10" dirty="0">
                <a:latin typeface="Microsoft Sans Serif"/>
                <a:cs typeface="Microsoft Sans Serif"/>
              </a:rPr>
              <a:t>está </a:t>
            </a:r>
            <a:r>
              <a:rPr sz="750" spc="20" dirty="0">
                <a:latin typeface="Microsoft Sans Serif"/>
                <a:cs typeface="Microsoft Sans Serif"/>
              </a:rPr>
              <a:t>destinada </a:t>
            </a:r>
            <a:r>
              <a:rPr sz="750" dirty="0">
                <a:latin typeface="Microsoft Sans Serif"/>
                <a:cs typeface="Microsoft Sans Serif"/>
              </a:rPr>
              <a:t>a </a:t>
            </a:r>
            <a:r>
              <a:rPr sz="750" spc="35" dirty="0">
                <a:latin typeface="Microsoft Sans Serif"/>
                <a:cs typeface="Microsoft Sans Serif"/>
              </a:rPr>
              <a:t>tener </a:t>
            </a:r>
            <a:r>
              <a:rPr sz="750" spc="25" dirty="0">
                <a:latin typeface="Microsoft Sans Serif"/>
                <a:cs typeface="Microsoft Sans Serif"/>
              </a:rPr>
              <a:t>en </a:t>
            </a:r>
            <a:r>
              <a:rPr sz="750" spc="20" dirty="0">
                <a:latin typeface="Microsoft Sans Serif"/>
                <a:cs typeface="Microsoft Sans Serif"/>
              </a:rPr>
              <a:t>cuenta </a:t>
            </a:r>
            <a:r>
              <a:rPr sz="750" spc="10" dirty="0">
                <a:latin typeface="Microsoft Sans Serif"/>
                <a:cs typeface="Microsoft Sans Serif"/>
              </a:rPr>
              <a:t>el </a:t>
            </a:r>
            <a:r>
              <a:rPr sz="750" spc="40" dirty="0">
                <a:latin typeface="Microsoft Sans Serif"/>
                <a:cs typeface="Microsoft Sans Serif"/>
              </a:rPr>
              <a:t>error </a:t>
            </a:r>
            <a:r>
              <a:rPr sz="750" spc="45" dirty="0">
                <a:latin typeface="Microsoft Sans Serif"/>
                <a:cs typeface="Microsoft Sans Serif"/>
              </a:rPr>
              <a:t> </a:t>
            </a:r>
            <a:r>
              <a:rPr sz="750" spc="30" dirty="0">
                <a:latin typeface="Microsoft Sans Serif"/>
                <a:cs typeface="Microsoft Sans Serif"/>
              </a:rPr>
              <a:t>que</a:t>
            </a:r>
            <a:r>
              <a:rPr sz="750" spc="-5" dirty="0">
                <a:latin typeface="Microsoft Sans Serif"/>
                <a:cs typeface="Microsoft Sans Serif"/>
              </a:rPr>
              <a:t> se </a:t>
            </a:r>
            <a:r>
              <a:rPr sz="750" spc="30" dirty="0">
                <a:latin typeface="Microsoft Sans Serif"/>
                <a:cs typeface="Microsoft Sans Serif"/>
              </a:rPr>
              <a:t>produce</a:t>
            </a:r>
            <a:r>
              <a:rPr sz="750" spc="-5" dirty="0">
                <a:latin typeface="Microsoft Sans Serif"/>
                <a:cs typeface="Microsoft Sans Serif"/>
              </a:rPr>
              <a:t> </a:t>
            </a:r>
            <a:r>
              <a:rPr sz="750" spc="25" dirty="0">
                <a:latin typeface="Microsoft Sans Serif"/>
                <a:cs typeface="Microsoft Sans Serif"/>
              </a:rPr>
              <a:t>cuando</a:t>
            </a:r>
            <a:r>
              <a:rPr sz="750" spc="-5" dirty="0">
                <a:latin typeface="Microsoft Sans Serif"/>
                <a:cs typeface="Microsoft Sans Serif"/>
              </a:rPr>
              <a:t> </a:t>
            </a:r>
            <a:r>
              <a:rPr sz="750" spc="10" dirty="0">
                <a:latin typeface="Microsoft Sans Serif"/>
                <a:cs typeface="Microsoft Sans Serif"/>
              </a:rPr>
              <a:t>los</a:t>
            </a:r>
            <a:r>
              <a:rPr sz="750" spc="-5" dirty="0">
                <a:latin typeface="Microsoft Sans Serif"/>
                <a:cs typeface="Microsoft Sans Serif"/>
              </a:rPr>
              <a:t> </a:t>
            </a:r>
            <a:r>
              <a:rPr sz="750" spc="-55" dirty="0">
                <a:latin typeface="Microsoft Sans Serif"/>
                <a:cs typeface="Microsoft Sans Serif"/>
              </a:rPr>
              <a:t>CT</a:t>
            </a:r>
            <a:r>
              <a:rPr sz="750" spc="-5" dirty="0">
                <a:latin typeface="Microsoft Sans Serif"/>
                <a:cs typeface="Microsoft Sans Serif"/>
              </a:rPr>
              <a:t> </a:t>
            </a:r>
            <a:r>
              <a:rPr sz="750" spc="30" dirty="0">
                <a:latin typeface="Microsoft Sans Serif"/>
                <a:cs typeface="Microsoft Sans Serif"/>
              </a:rPr>
              <a:t>funcionan</a:t>
            </a:r>
            <a:r>
              <a:rPr sz="750" spc="-5" dirty="0">
                <a:latin typeface="Microsoft Sans Serif"/>
                <a:cs typeface="Microsoft Sans Serif"/>
              </a:rPr>
              <a:t> </a:t>
            </a:r>
            <a:r>
              <a:rPr sz="750" spc="25" dirty="0">
                <a:latin typeface="Microsoft Sans Serif"/>
                <a:cs typeface="Microsoft Sans Serif"/>
              </a:rPr>
              <a:t>en</a:t>
            </a:r>
            <a:r>
              <a:rPr sz="750" spc="-5" dirty="0">
                <a:latin typeface="Microsoft Sans Serif"/>
                <a:cs typeface="Microsoft Sans Serif"/>
              </a:rPr>
              <a:t> </a:t>
            </a:r>
            <a:r>
              <a:rPr sz="750" spc="5" dirty="0">
                <a:latin typeface="Microsoft Sans Serif"/>
                <a:cs typeface="Microsoft Sans Serif"/>
              </a:rPr>
              <a:t>sus</a:t>
            </a:r>
            <a:r>
              <a:rPr sz="750" spc="-5" dirty="0">
                <a:latin typeface="Microsoft Sans Serif"/>
                <a:cs typeface="Microsoft Sans Serif"/>
              </a:rPr>
              <a:t> </a:t>
            </a:r>
            <a:r>
              <a:rPr sz="750" spc="25" dirty="0">
                <a:latin typeface="Microsoft Sans Serif"/>
                <a:cs typeface="Microsoft Sans Serif"/>
              </a:rPr>
              <a:t>regiones</a:t>
            </a:r>
            <a:r>
              <a:rPr sz="750" spc="-5" dirty="0">
                <a:latin typeface="Microsoft Sans Serif"/>
                <a:cs typeface="Microsoft Sans Serif"/>
              </a:rPr>
              <a:t> </a:t>
            </a:r>
            <a:r>
              <a:rPr sz="750" spc="15" dirty="0">
                <a:latin typeface="Microsoft Sans Serif"/>
                <a:cs typeface="Microsoft Sans Serif"/>
              </a:rPr>
              <a:t>saturadas.</a:t>
            </a:r>
            <a:endParaRPr sz="750">
              <a:latin typeface="Microsoft Sans Serif"/>
              <a:cs typeface="Microsoft Sans Serif"/>
            </a:endParaRPr>
          </a:p>
          <a:p>
            <a:pPr marL="12700" marR="234315">
              <a:lnSpc>
                <a:spcPct val="133500"/>
              </a:lnSpc>
            </a:pPr>
            <a:r>
              <a:rPr sz="750" spc="-5" dirty="0">
                <a:latin typeface="Microsoft Sans Serif"/>
                <a:cs typeface="Microsoft Sans Serif"/>
              </a:rPr>
              <a:t>Estos </a:t>
            </a:r>
            <a:r>
              <a:rPr sz="750" spc="15" dirty="0">
                <a:latin typeface="Microsoft Sans Serif"/>
                <a:cs typeface="Microsoft Sans Serif"/>
              </a:rPr>
              <a:t>relés </a:t>
            </a:r>
            <a:r>
              <a:rPr sz="750" spc="30" dirty="0">
                <a:latin typeface="Microsoft Sans Serif"/>
                <a:cs typeface="Microsoft Sans Serif"/>
              </a:rPr>
              <a:t>generalmente tienen una </a:t>
            </a:r>
            <a:r>
              <a:rPr sz="750" spc="25" dirty="0">
                <a:latin typeface="Microsoft Sans Serif"/>
                <a:cs typeface="Microsoft Sans Serif"/>
              </a:rPr>
              <a:t>configuración de </a:t>
            </a:r>
            <a:r>
              <a:rPr sz="750" spc="15" dirty="0">
                <a:latin typeface="Microsoft Sans Serif"/>
                <a:cs typeface="Microsoft Sans Serif"/>
              </a:rPr>
              <a:t>activación </a:t>
            </a:r>
            <a:r>
              <a:rPr sz="750" spc="20" dirty="0">
                <a:latin typeface="Microsoft Sans Serif"/>
                <a:cs typeface="Microsoft Sans Serif"/>
              </a:rPr>
              <a:t> </a:t>
            </a:r>
            <a:r>
              <a:rPr sz="750" spc="40" dirty="0">
                <a:latin typeface="Microsoft Sans Serif"/>
                <a:cs typeface="Microsoft Sans Serif"/>
              </a:rPr>
              <a:t>mínima</a:t>
            </a:r>
            <a:r>
              <a:rPr sz="750" spc="-5" dirty="0">
                <a:latin typeface="Microsoft Sans Serif"/>
                <a:cs typeface="Microsoft Sans Serif"/>
              </a:rPr>
              <a:t> </a:t>
            </a:r>
            <a:r>
              <a:rPr sz="750" spc="30" dirty="0">
                <a:latin typeface="Microsoft Sans Serif"/>
                <a:cs typeface="Microsoft Sans Serif"/>
              </a:rPr>
              <a:t>que</a:t>
            </a:r>
            <a:r>
              <a:rPr sz="750" spc="-5" dirty="0">
                <a:latin typeface="Microsoft Sans Serif"/>
                <a:cs typeface="Microsoft Sans Serif"/>
              </a:rPr>
              <a:t> </a:t>
            </a:r>
            <a:r>
              <a:rPr sz="750" spc="30" dirty="0">
                <a:latin typeface="Microsoft Sans Serif"/>
                <a:cs typeface="Microsoft Sans Serif"/>
              </a:rPr>
              <a:t>generalmente</a:t>
            </a:r>
            <a:r>
              <a:rPr sz="750" dirty="0">
                <a:latin typeface="Microsoft Sans Serif"/>
                <a:cs typeface="Microsoft Sans Serif"/>
              </a:rPr>
              <a:t> </a:t>
            </a:r>
            <a:r>
              <a:rPr sz="750" spc="-5" dirty="0">
                <a:latin typeface="Microsoft Sans Serif"/>
                <a:cs typeface="Microsoft Sans Serif"/>
              </a:rPr>
              <a:t>se </a:t>
            </a:r>
            <a:r>
              <a:rPr sz="750" spc="10" dirty="0">
                <a:latin typeface="Microsoft Sans Serif"/>
                <a:cs typeface="Microsoft Sans Serif"/>
              </a:rPr>
              <a:t>establece</a:t>
            </a:r>
            <a:r>
              <a:rPr sz="750" dirty="0">
                <a:latin typeface="Microsoft Sans Serif"/>
                <a:cs typeface="Microsoft Sans Serif"/>
              </a:rPr>
              <a:t> </a:t>
            </a:r>
            <a:r>
              <a:rPr sz="750" spc="25" dirty="0">
                <a:latin typeface="Microsoft Sans Serif"/>
                <a:cs typeface="Microsoft Sans Serif"/>
              </a:rPr>
              <a:t>en</a:t>
            </a:r>
            <a:r>
              <a:rPr sz="750" spc="-5" dirty="0">
                <a:latin typeface="Microsoft Sans Serif"/>
                <a:cs typeface="Microsoft Sans Serif"/>
              </a:rPr>
              <a:t> </a:t>
            </a:r>
            <a:r>
              <a:rPr sz="750" spc="10" dirty="0">
                <a:latin typeface="Microsoft Sans Serif"/>
                <a:cs typeface="Microsoft Sans Serif"/>
              </a:rPr>
              <a:t>el</a:t>
            </a:r>
            <a:r>
              <a:rPr sz="750" spc="-5" dirty="0">
                <a:latin typeface="Microsoft Sans Serif"/>
                <a:cs typeface="Microsoft Sans Serif"/>
              </a:rPr>
              <a:t> </a:t>
            </a:r>
            <a:r>
              <a:rPr sz="750" spc="35" dirty="0">
                <a:latin typeface="Microsoft Sans Serif"/>
                <a:cs typeface="Microsoft Sans Serif"/>
              </a:rPr>
              <a:t>rango</a:t>
            </a:r>
            <a:r>
              <a:rPr sz="750" dirty="0">
                <a:latin typeface="Microsoft Sans Serif"/>
                <a:cs typeface="Microsoft Sans Serif"/>
              </a:rPr>
              <a:t> </a:t>
            </a:r>
            <a:r>
              <a:rPr sz="750" spc="20" dirty="0">
                <a:latin typeface="Microsoft Sans Serif"/>
                <a:cs typeface="Microsoft Sans Serif"/>
              </a:rPr>
              <a:t>del</a:t>
            </a:r>
            <a:r>
              <a:rPr sz="750" spc="-5" dirty="0">
                <a:latin typeface="Microsoft Sans Serif"/>
                <a:cs typeface="Microsoft Sans Serif"/>
              </a:rPr>
              <a:t> </a:t>
            </a:r>
            <a:r>
              <a:rPr sz="750" spc="10" dirty="0">
                <a:latin typeface="Microsoft Sans Serif"/>
                <a:cs typeface="Microsoft Sans Serif"/>
              </a:rPr>
              <a:t>5</a:t>
            </a:r>
            <a:r>
              <a:rPr sz="750" dirty="0">
                <a:latin typeface="Microsoft Sans Serif"/>
                <a:cs typeface="Microsoft Sans Serif"/>
              </a:rPr>
              <a:t> </a:t>
            </a:r>
            <a:r>
              <a:rPr sz="750" spc="10" dirty="0">
                <a:latin typeface="Microsoft Sans Serif"/>
                <a:cs typeface="Microsoft Sans Serif"/>
              </a:rPr>
              <a:t>al</a:t>
            </a:r>
            <a:r>
              <a:rPr sz="750" spc="-5" dirty="0">
                <a:latin typeface="Microsoft Sans Serif"/>
                <a:cs typeface="Microsoft Sans Serif"/>
              </a:rPr>
              <a:t> </a:t>
            </a:r>
            <a:r>
              <a:rPr sz="750" spc="10" dirty="0">
                <a:latin typeface="Microsoft Sans Serif"/>
                <a:cs typeface="Microsoft Sans Serif"/>
              </a:rPr>
              <a:t>10</a:t>
            </a:r>
            <a:r>
              <a:rPr sz="750" dirty="0">
                <a:latin typeface="Microsoft Sans Serif"/>
                <a:cs typeface="Microsoft Sans Serif"/>
              </a:rPr>
              <a:t> </a:t>
            </a:r>
            <a:r>
              <a:rPr sz="750" spc="45" dirty="0">
                <a:latin typeface="Microsoft Sans Serif"/>
                <a:cs typeface="Microsoft Sans Serif"/>
              </a:rPr>
              <a:t>por </a:t>
            </a:r>
            <a:r>
              <a:rPr sz="750" spc="-185" dirty="0">
                <a:latin typeface="Microsoft Sans Serif"/>
                <a:cs typeface="Microsoft Sans Serif"/>
              </a:rPr>
              <a:t> </a:t>
            </a:r>
            <a:r>
              <a:rPr sz="750" spc="25" dirty="0">
                <a:latin typeface="Microsoft Sans Serif"/>
                <a:cs typeface="Microsoft Sans Serif"/>
              </a:rPr>
              <a:t>ciento</a:t>
            </a:r>
            <a:r>
              <a:rPr sz="750" dirty="0">
                <a:latin typeface="Microsoft Sans Serif"/>
                <a:cs typeface="Microsoft Sans Serif"/>
              </a:rPr>
              <a:t> </a:t>
            </a:r>
            <a:r>
              <a:rPr sz="750" spc="-45" dirty="0">
                <a:latin typeface="Microsoft Sans Serif"/>
                <a:cs typeface="Microsoft Sans Serif"/>
              </a:rPr>
              <a:t>(CT</a:t>
            </a:r>
            <a:r>
              <a:rPr sz="750" dirty="0">
                <a:latin typeface="Microsoft Sans Serif"/>
                <a:cs typeface="Microsoft Sans Serif"/>
              </a:rPr>
              <a:t> </a:t>
            </a:r>
            <a:r>
              <a:rPr sz="750" spc="20" dirty="0">
                <a:latin typeface="Microsoft Sans Serif"/>
                <a:cs typeface="Microsoft Sans Serif"/>
              </a:rPr>
              <a:t>nominal).</a:t>
            </a:r>
            <a:r>
              <a:rPr sz="750" dirty="0">
                <a:latin typeface="Microsoft Sans Serif"/>
                <a:cs typeface="Microsoft Sans Serif"/>
              </a:rPr>
              <a:t> </a:t>
            </a:r>
            <a:r>
              <a:rPr sz="750" spc="-20" dirty="0">
                <a:latin typeface="Microsoft Sans Serif"/>
                <a:cs typeface="Microsoft Sans Serif"/>
              </a:rPr>
              <a:t>En</a:t>
            </a:r>
            <a:r>
              <a:rPr sz="750" dirty="0">
                <a:latin typeface="Microsoft Sans Serif"/>
                <a:cs typeface="Microsoft Sans Serif"/>
              </a:rPr>
              <a:t> </a:t>
            </a:r>
            <a:r>
              <a:rPr sz="750" spc="10" dirty="0">
                <a:latin typeface="Microsoft Sans Serif"/>
                <a:cs typeface="Microsoft Sans Serif"/>
              </a:rPr>
              <a:t>la</a:t>
            </a:r>
            <a:r>
              <a:rPr sz="750" dirty="0">
                <a:latin typeface="Microsoft Sans Serif"/>
                <a:cs typeface="Microsoft Sans Serif"/>
              </a:rPr>
              <a:t> </a:t>
            </a:r>
            <a:r>
              <a:rPr sz="750" spc="-5" dirty="0">
                <a:latin typeface="Microsoft Sans Serif"/>
                <a:cs typeface="Microsoft Sans Serif"/>
              </a:rPr>
              <a:t>Fig.</a:t>
            </a:r>
            <a:r>
              <a:rPr sz="750" dirty="0">
                <a:latin typeface="Microsoft Sans Serif"/>
                <a:cs typeface="Microsoft Sans Serif"/>
              </a:rPr>
              <a:t> </a:t>
            </a:r>
            <a:r>
              <a:rPr sz="750" spc="10" dirty="0">
                <a:latin typeface="Microsoft Sans Serif"/>
                <a:cs typeface="Microsoft Sans Serif"/>
              </a:rPr>
              <a:t>3</a:t>
            </a:r>
            <a:r>
              <a:rPr sz="750" dirty="0">
                <a:latin typeface="Microsoft Sans Serif"/>
                <a:cs typeface="Microsoft Sans Serif"/>
              </a:rPr>
              <a:t> </a:t>
            </a:r>
            <a:r>
              <a:rPr sz="750" spc="-5" dirty="0">
                <a:latin typeface="Microsoft Sans Serif"/>
                <a:cs typeface="Microsoft Sans Serif"/>
              </a:rPr>
              <a:t>se</a:t>
            </a:r>
            <a:r>
              <a:rPr sz="750" dirty="0">
                <a:latin typeface="Microsoft Sans Serif"/>
                <a:cs typeface="Microsoft Sans Serif"/>
              </a:rPr>
              <a:t> </a:t>
            </a:r>
            <a:r>
              <a:rPr sz="750" spc="30" dirty="0">
                <a:latin typeface="Microsoft Sans Serif"/>
                <a:cs typeface="Microsoft Sans Serif"/>
              </a:rPr>
              <a:t>muestra</a:t>
            </a:r>
            <a:r>
              <a:rPr sz="750" dirty="0">
                <a:latin typeface="Microsoft Sans Serif"/>
                <a:cs typeface="Microsoft Sans Serif"/>
              </a:rPr>
              <a:t> </a:t>
            </a:r>
            <a:r>
              <a:rPr sz="750" spc="45" dirty="0">
                <a:latin typeface="Microsoft Sans Serif"/>
                <a:cs typeface="Microsoft Sans Serif"/>
              </a:rPr>
              <a:t>un</a:t>
            </a:r>
            <a:r>
              <a:rPr sz="750" dirty="0">
                <a:latin typeface="Microsoft Sans Serif"/>
                <a:cs typeface="Microsoft Sans Serif"/>
              </a:rPr>
              <a:t> </a:t>
            </a:r>
            <a:r>
              <a:rPr sz="750" spc="20" dirty="0">
                <a:latin typeface="Microsoft Sans Serif"/>
                <a:cs typeface="Microsoft Sans Serif"/>
              </a:rPr>
              <a:t>esquema</a:t>
            </a:r>
            <a:r>
              <a:rPr sz="750" dirty="0">
                <a:latin typeface="Microsoft Sans Serif"/>
                <a:cs typeface="Microsoft Sans Serif"/>
              </a:rPr>
              <a:t> </a:t>
            </a:r>
            <a:r>
              <a:rPr sz="750" spc="25" dirty="0">
                <a:latin typeface="Microsoft Sans Serif"/>
                <a:cs typeface="Microsoft Sans Serif"/>
              </a:rPr>
              <a:t>típico</a:t>
            </a:r>
            <a:r>
              <a:rPr sz="750" dirty="0">
                <a:latin typeface="Microsoft Sans Serif"/>
                <a:cs typeface="Microsoft Sans Serif"/>
              </a:rPr>
              <a:t> </a:t>
            </a:r>
            <a:r>
              <a:rPr sz="750" spc="30" dirty="0">
                <a:latin typeface="Microsoft Sans Serif"/>
                <a:cs typeface="Microsoft Sans Serif"/>
              </a:rPr>
              <a:t>que </a:t>
            </a:r>
            <a:r>
              <a:rPr sz="750" spc="-185" dirty="0">
                <a:latin typeface="Microsoft Sans Serif"/>
                <a:cs typeface="Microsoft Sans Serif"/>
              </a:rPr>
              <a:t> </a:t>
            </a:r>
            <a:r>
              <a:rPr sz="750" spc="20" dirty="0">
                <a:latin typeface="Microsoft Sans Serif"/>
                <a:cs typeface="Microsoft Sans Serif"/>
              </a:rPr>
              <a:t>utiliza</a:t>
            </a:r>
            <a:r>
              <a:rPr sz="750" spc="-5" dirty="0">
                <a:latin typeface="Microsoft Sans Serif"/>
                <a:cs typeface="Microsoft Sans Serif"/>
              </a:rPr>
              <a:t> </a:t>
            </a:r>
            <a:r>
              <a:rPr sz="750" spc="45" dirty="0">
                <a:latin typeface="Microsoft Sans Serif"/>
                <a:cs typeface="Microsoft Sans Serif"/>
              </a:rPr>
              <a:t>un</a:t>
            </a:r>
            <a:r>
              <a:rPr sz="750" spc="-5" dirty="0">
                <a:latin typeface="Microsoft Sans Serif"/>
                <a:cs typeface="Microsoft Sans Serif"/>
              </a:rPr>
              <a:t> </a:t>
            </a:r>
            <a:r>
              <a:rPr sz="750" spc="20" dirty="0">
                <a:latin typeface="Microsoft Sans Serif"/>
                <a:cs typeface="Microsoft Sans Serif"/>
              </a:rPr>
              <a:t>relé</a:t>
            </a:r>
            <a:r>
              <a:rPr sz="750" spc="-5" dirty="0">
                <a:latin typeface="Microsoft Sans Serif"/>
                <a:cs typeface="Microsoft Sans Serif"/>
              </a:rPr>
              <a:t> </a:t>
            </a:r>
            <a:r>
              <a:rPr sz="750" spc="20" dirty="0">
                <a:latin typeface="Microsoft Sans Serif"/>
                <a:cs typeface="Microsoft Sans Serif"/>
              </a:rPr>
              <a:t>diferencial</a:t>
            </a:r>
            <a:r>
              <a:rPr sz="750" spc="-5" dirty="0">
                <a:latin typeface="Microsoft Sans Serif"/>
                <a:cs typeface="Microsoft Sans Serif"/>
              </a:rPr>
              <a:t> </a:t>
            </a:r>
            <a:r>
              <a:rPr sz="750" spc="25" dirty="0">
                <a:latin typeface="Microsoft Sans Serif"/>
                <a:cs typeface="Microsoft Sans Serif"/>
              </a:rPr>
              <a:t>porcentual.</a:t>
            </a:r>
            <a:endParaRPr sz="750">
              <a:latin typeface="Microsoft Sans Serif"/>
              <a:cs typeface="Microsoft Sans Serif"/>
            </a:endParaRPr>
          </a:p>
        </p:txBody>
      </p:sp>
      <p:sp>
        <p:nvSpPr>
          <p:cNvPr id="216" name="object 216"/>
          <p:cNvSpPr txBox="1"/>
          <p:nvPr/>
        </p:nvSpPr>
        <p:spPr>
          <a:xfrm>
            <a:off x="9100216" y="563731"/>
            <a:ext cx="7410564" cy="1467838"/>
          </a:xfrm>
          <a:prstGeom prst="rect">
            <a:avLst/>
          </a:prstGeom>
        </p:spPr>
        <p:txBody>
          <a:bodyPr vert="horz" wrap="square" lIns="0" tIns="84455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665"/>
              </a:spcBef>
            </a:pPr>
            <a:r>
              <a:rPr sz="800" spc="-15" dirty="0">
                <a:latin typeface="Microsoft Sans Serif"/>
                <a:cs typeface="Microsoft Sans Serif"/>
              </a:rPr>
              <a:t>B.</a:t>
            </a:r>
            <a:r>
              <a:rPr sz="800" spc="-10" dirty="0">
                <a:latin typeface="Microsoft Sans Serif"/>
                <a:cs typeface="Microsoft Sans Serif"/>
              </a:rPr>
              <a:t> </a:t>
            </a:r>
            <a:r>
              <a:rPr sz="800" spc="10" dirty="0">
                <a:latin typeface="Microsoft Sans Serif"/>
                <a:cs typeface="Microsoft Sans Serif"/>
              </a:rPr>
              <a:t>Esquema</a:t>
            </a:r>
            <a:r>
              <a:rPr sz="800" spc="-10" dirty="0">
                <a:latin typeface="Microsoft Sans Serif"/>
                <a:cs typeface="Microsoft Sans Serif"/>
              </a:rPr>
              <a:t> </a:t>
            </a:r>
            <a:r>
              <a:rPr sz="800" spc="25" dirty="0">
                <a:latin typeface="Microsoft Sans Serif"/>
                <a:cs typeface="Microsoft Sans Serif"/>
              </a:rPr>
              <a:t>diferencial</a:t>
            </a:r>
            <a:r>
              <a:rPr sz="800" spc="-10" dirty="0">
                <a:latin typeface="Microsoft Sans Serif"/>
                <a:cs typeface="Microsoft Sans Serif"/>
              </a:rPr>
              <a:t> </a:t>
            </a:r>
            <a:r>
              <a:rPr sz="800" spc="25" dirty="0">
                <a:latin typeface="Microsoft Sans Serif"/>
                <a:cs typeface="Microsoft Sans Serif"/>
              </a:rPr>
              <a:t>de</a:t>
            </a:r>
            <a:r>
              <a:rPr sz="800" spc="-10" dirty="0">
                <a:latin typeface="Microsoft Sans Serif"/>
                <a:cs typeface="Microsoft Sans Serif"/>
              </a:rPr>
              <a:t> </a:t>
            </a:r>
            <a:r>
              <a:rPr sz="800" spc="20" dirty="0">
                <a:latin typeface="Microsoft Sans Serif"/>
                <a:cs typeface="Microsoft Sans Serif"/>
              </a:rPr>
              <a:t>alta</a:t>
            </a:r>
            <a:r>
              <a:rPr sz="800" spc="-5" dirty="0">
                <a:latin typeface="Microsoft Sans Serif"/>
                <a:cs typeface="Microsoft Sans Serif"/>
              </a:rPr>
              <a:t> </a:t>
            </a:r>
            <a:r>
              <a:rPr sz="800" spc="25" dirty="0">
                <a:latin typeface="Microsoft Sans Serif"/>
                <a:cs typeface="Microsoft Sans Serif"/>
              </a:rPr>
              <a:t>impedancia</a:t>
            </a:r>
            <a:endParaRPr sz="800">
              <a:latin typeface="Microsoft Sans Serif"/>
              <a:cs typeface="Microsoft Sans Serif"/>
            </a:endParaRPr>
          </a:p>
          <a:p>
            <a:pPr marL="12700" marR="5080" indent="153670">
              <a:lnSpc>
                <a:spcPct val="133500"/>
              </a:lnSpc>
              <a:spcBef>
                <a:spcPts val="225"/>
              </a:spcBef>
            </a:pPr>
            <a:r>
              <a:rPr sz="750" spc="-35" dirty="0">
                <a:latin typeface="Microsoft Sans Serif"/>
                <a:cs typeface="Microsoft Sans Serif"/>
              </a:rPr>
              <a:t>El </a:t>
            </a:r>
            <a:r>
              <a:rPr sz="750" spc="20" dirty="0">
                <a:latin typeface="Microsoft Sans Serif"/>
                <a:cs typeface="Microsoft Sans Serif"/>
              </a:rPr>
              <a:t>esquema diferencial </a:t>
            </a:r>
            <a:r>
              <a:rPr sz="750" spc="25" dirty="0">
                <a:latin typeface="Microsoft Sans Serif"/>
                <a:cs typeface="Microsoft Sans Serif"/>
              </a:rPr>
              <a:t>de </a:t>
            </a:r>
            <a:r>
              <a:rPr sz="750" spc="20" dirty="0">
                <a:latin typeface="Microsoft Sans Serif"/>
                <a:cs typeface="Microsoft Sans Serif"/>
              </a:rPr>
              <a:t>alta </a:t>
            </a:r>
            <a:r>
              <a:rPr sz="750" spc="25" dirty="0">
                <a:latin typeface="Microsoft Sans Serif"/>
                <a:cs typeface="Microsoft Sans Serif"/>
              </a:rPr>
              <a:t>impedancia emplea </a:t>
            </a:r>
            <a:r>
              <a:rPr sz="750" spc="30" dirty="0">
                <a:latin typeface="Microsoft Sans Serif"/>
                <a:cs typeface="Microsoft Sans Serif"/>
              </a:rPr>
              <a:t>una </a:t>
            </a:r>
            <a:r>
              <a:rPr sz="750" spc="15" dirty="0">
                <a:latin typeface="Microsoft Sans Serif"/>
                <a:cs typeface="Microsoft Sans Serif"/>
              </a:rPr>
              <a:t>resistencia </a:t>
            </a:r>
            <a:r>
              <a:rPr sz="750" spc="20" dirty="0">
                <a:latin typeface="Microsoft Sans Serif"/>
                <a:cs typeface="Microsoft Sans Serif"/>
              </a:rPr>
              <a:t> estabilizadora</a:t>
            </a:r>
            <a:r>
              <a:rPr sz="750" spc="-5" dirty="0">
                <a:latin typeface="Microsoft Sans Serif"/>
                <a:cs typeface="Microsoft Sans Serif"/>
              </a:rPr>
              <a:t> </a:t>
            </a:r>
            <a:r>
              <a:rPr sz="750" spc="25" dirty="0">
                <a:latin typeface="Microsoft Sans Serif"/>
                <a:cs typeface="Microsoft Sans Serif"/>
              </a:rPr>
              <a:t>para</a:t>
            </a:r>
            <a:r>
              <a:rPr sz="750" spc="-5" dirty="0">
                <a:latin typeface="Microsoft Sans Serif"/>
                <a:cs typeface="Microsoft Sans Serif"/>
              </a:rPr>
              <a:t> </a:t>
            </a:r>
            <a:r>
              <a:rPr sz="750" spc="40" dirty="0">
                <a:latin typeface="Microsoft Sans Serif"/>
                <a:cs typeface="Microsoft Sans Serif"/>
              </a:rPr>
              <a:t>brindar</a:t>
            </a:r>
            <a:r>
              <a:rPr sz="750" dirty="0">
                <a:latin typeface="Microsoft Sans Serif"/>
                <a:cs typeface="Microsoft Sans Serif"/>
              </a:rPr>
              <a:t> </a:t>
            </a:r>
            <a:r>
              <a:rPr sz="750" spc="25" dirty="0">
                <a:latin typeface="Microsoft Sans Serif"/>
                <a:cs typeface="Microsoft Sans Serif"/>
              </a:rPr>
              <a:t>seguridad</a:t>
            </a:r>
            <a:r>
              <a:rPr sz="750" spc="-5" dirty="0">
                <a:latin typeface="Microsoft Sans Serif"/>
                <a:cs typeface="Microsoft Sans Serif"/>
              </a:rPr>
              <a:t> </a:t>
            </a:r>
            <a:r>
              <a:rPr sz="750" spc="25" dirty="0">
                <a:latin typeface="Microsoft Sans Serif"/>
                <a:cs typeface="Microsoft Sans Serif"/>
              </a:rPr>
              <a:t>ante</a:t>
            </a:r>
            <a:r>
              <a:rPr sz="750" dirty="0">
                <a:latin typeface="Microsoft Sans Serif"/>
                <a:cs typeface="Microsoft Sans Serif"/>
              </a:rPr>
              <a:t> </a:t>
            </a:r>
            <a:r>
              <a:rPr sz="750" spc="10" dirty="0">
                <a:latin typeface="Microsoft Sans Serif"/>
                <a:cs typeface="Microsoft Sans Serif"/>
              </a:rPr>
              <a:t>la</a:t>
            </a:r>
            <a:r>
              <a:rPr sz="750" spc="-5" dirty="0">
                <a:latin typeface="Microsoft Sans Serif"/>
                <a:cs typeface="Microsoft Sans Serif"/>
              </a:rPr>
              <a:t> </a:t>
            </a:r>
            <a:r>
              <a:rPr sz="750" spc="25" dirty="0">
                <a:latin typeface="Microsoft Sans Serif"/>
                <a:cs typeface="Microsoft Sans Serif"/>
              </a:rPr>
              <a:t>saturación</a:t>
            </a:r>
            <a:r>
              <a:rPr sz="750" spc="-5" dirty="0">
                <a:latin typeface="Microsoft Sans Serif"/>
                <a:cs typeface="Microsoft Sans Serif"/>
              </a:rPr>
              <a:t> </a:t>
            </a:r>
            <a:r>
              <a:rPr sz="750" spc="20" dirty="0">
                <a:latin typeface="Microsoft Sans Serif"/>
                <a:cs typeface="Microsoft Sans Serif"/>
              </a:rPr>
              <a:t>del</a:t>
            </a:r>
            <a:r>
              <a:rPr sz="750" dirty="0">
                <a:latin typeface="Microsoft Sans Serif"/>
                <a:cs typeface="Microsoft Sans Serif"/>
              </a:rPr>
              <a:t> </a:t>
            </a:r>
            <a:r>
              <a:rPr sz="750" spc="-55" dirty="0">
                <a:latin typeface="Microsoft Sans Serif"/>
                <a:cs typeface="Microsoft Sans Serif"/>
              </a:rPr>
              <a:t>TC</a:t>
            </a:r>
            <a:r>
              <a:rPr sz="750" spc="-5" dirty="0">
                <a:latin typeface="Microsoft Sans Serif"/>
                <a:cs typeface="Microsoft Sans Serif"/>
              </a:rPr>
              <a:t> </a:t>
            </a:r>
            <a:r>
              <a:rPr sz="750" spc="35" dirty="0">
                <a:latin typeface="Microsoft Sans Serif"/>
                <a:cs typeface="Microsoft Sans Serif"/>
              </a:rPr>
              <a:t>durante </a:t>
            </a:r>
            <a:r>
              <a:rPr sz="750" spc="-185" dirty="0">
                <a:latin typeface="Microsoft Sans Serif"/>
                <a:cs typeface="Microsoft Sans Serif"/>
              </a:rPr>
              <a:t> </a:t>
            </a:r>
            <a:r>
              <a:rPr sz="750" spc="30" dirty="0">
                <a:latin typeface="Microsoft Sans Serif"/>
                <a:cs typeface="Microsoft Sans Serif"/>
              </a:rPr>
              <a:t>una </a:t>
            </a:r>
            <a:r>
              <a:rPr sz="750" spc="20" dirty="0">
                <a:latin typeface="Microsoft Sans Serif"/>
                <a:cs typeface="Microsoft Sans Serif"/>
              </a:rPr>
              <a:t>falla externa. </a:t>
            </a:r>
            <a:r>
              <a:rPr sz="750" spc="-35" dirty="0">
                <a:latin typeface="Microsoft Sans Serif"/>
                <a:cs typeface="Microsoft Sans Serif"/>
              </a:rPr>
              <a:t>El </a:t>
            </a:r>
            <a:r>
              <a:rPr sz="750" spc="20" dirty="0">
                <a:latin typeface="Microsoft Sans Serif"/>
                <a:cs typeface="Microsoft Sans Serif"/>
              </a:rPr>
              <a:t>relé </a:t>
            </a:r>
            <a:r>
              <a:rPr sz="750" spc="-5" dirty="0">
                <a:latin typeface="Microsoft Sans Serif"/>
                <a:cs typeface="Microsoft Sans Serif"/>
              </a:rPr>
              <a:t>es </a:t>
            </a:r>
            <a:r>
              <a:rPr sz="750" spc="25" dirty="0">
                <a:latin typeface="Microsoft Sans Serif"/>
                <a:cs typeface="Microsoft Sans Serif"/>
              </a:rPr>
              <a:t>en realidad </a:t>
            </a:r>
            <a:r>
              <a:rPr sz="750" spc="45" dirty="0">
                <a:latin typeface="Microsoft Sans Serif"/>
                <a:cs typeface="Microsoft Sans Serif"/>
              </a:rPr>
              <a:t>un </a:t>
            </a:r>
            <a:r>
              <a:rPr sz="750" spc="20" dirty="0">
                <a:latin typeface="Microsoft Sans Serif"/>
                <a:cs typeface="Microsoft Sans Serif"/>
              </a:rPr>
              <a:t>relé </a:t>
            </a:r>
            <a:r>
              <a:rPr sz="750" spc="25" dirty="0">
                <a:latin typeface="Microsoft Sans Serif"/>
                <a:cs typeface="Microsoft Sans Serif"/>
              </a:rPr>
              <a:t>de </a:t>
            </a:r>
            <a:r>
              <a:rPr sz="750" spc="20" dirty="0">
                <a:latin typeface="Microsoft Sans Serif"/>
                <a:cs typeface="Microsoft Sans Serif"/>
              </a:rPr>
              <a:t>voltaje </a:t>
            </a:r>
            <a:r>
              <a:rPr sz="750" spc="5" dirty="0">
                <a:latin typeface="Microsoft Sans Serif"/>
                <a:cs typeface="Microsoft Sans Serif"/>
              </a:rPr>
              <a:t>y </a:t>
            </a:r>
            <a:r>
              <a:rPr sz="750" spc="25" dirty="0">
                <a:latin typeface="Microsoft Sans Serif"/>
                <a:cs typeface="Microsoft Sans Serif"/>
              </a:rPr>
              <a:t>responde </a:t>
            </a:r>
            <a:r>
              <a:rPr sz="750" spc="10" dirty="0">
                <a:latin typeface="Microsoft Sans Serif"/>
                <a:cs typeface="Microsoft Sans Serif"/>
              </a:rPr>
              <a:t>al </a:t>
            </a:r>
            <a:r>
              <a:rPr sz="750" spc="-185" dirty="0">
                <a:latin typeface="Microsoft Sans Serif"/>
                <a:cs typeface="Microsoft Sans Serif"/>
              </a:rPr>
              <a:t> </a:t>
            </a:r>
            <a:r>
              <a:rPr sz="750" spc="30" dirty="0">
                <a:latin typeface="Microsoft Sans Serif"/>
                <a:cs typeface="Microsoft Sans Serif"/>
              </a:rPr>
              <a:t>alto </a:t>
            </a:r>
            <a:r>
              <a:rPr sz="750" spc="20" dirty="0">
                <a:latin typeface="Microsoft Sans Serif"/>
                <a:cs typeface="Microsoft Sans Serif"/>
              </a:rPr>
              <a:t>voltaje </a:t>
            </a:r>
            <a:r>
              <a:rPr sz="750" spc="30" dirty="0">
                <a:latin typeface="Microsoft Sans Serif"/>
                <a:cs typeface="Microsoft Sans Serif"/>
              </a:rPr>
              <a:t>impreso </a:t>
            </a:r>
            <a:r>
              <a:rPr sz="750" dirty="0">
                <a:latin typeface="Microsoft Sans Serif"/>
                <a:cs typeface="Microsoft Sans Serif"/>
              </a:rPr>
              <a:t>a </a:t>
            </a:r>
            <a:r>
              <a:rPr sz="750" spc="20" dirty="0">
                <a:latin typeface="Microsoft Sans Serif"/>
                <a:cs typeface="Microsoft Sans Serif"/>
              </a:rPr>
              <a:t>través </a:t>
            </a:r>
            <a:r>
              <a:rPr sz="750" spc="25" dirty="0">
                <a:latin typeface="Microsoft Sans Serif"/>
                <a:cs typeface="Microsoft Sans Serif"/>
              </a:rPr>
              <a:t>de </a:t>
            </a:r>
            <a:r>
              <a:rPr sz="750" spc="15" dirty="0">
                <a:latin typeface="Microsoft Sans Serif"/>
                <a:cs typeface="Microsoft Sans Serif"/>
              </a:rPr>
              <a:t>su </a:t>
            </a:r>
            <a:r>
              <a:rPr sz="750" spc="25" dirty="0">
                <a:latin typeface="Microsoft Sans Serif"/>
                <a:cs typeface="Microsoft Sans Serif"/>
              </a:rPr>
              <a:t>bobina, </a:t>
            </a:r>
            <a:r>
              <a:rPr sz="750" spc="10" dirty="0">
                <a:latin typeface="Microsoft Sans Serif"/>
                <a:cs typeface="Microsoft Sans Serif"/>
              </a:rPr>
              <a:t>causado </a:t>
            </a:r>
            <a:r>
              <a:rPr sz="750" spc="45" dirty="0">
                <a:latin typeface="Microsoft Sans Serif"/>
                <a:cs typeface="Microsoft Sans Serif"/>
              </a:rPr>
              <a:t>por </a:t>
            </a:r>
            <a:r>
              <a:rPr sz="750" spc="30" dirty="0">
                <a:latin typeface="Microsoft Sans Serif"/>
                <a:cs typeface="Microsoft Sans Serif"/>
              </a:rPr>
              <a:t>todos </a:t>
            </a:r>
            <a:r>
              <a:rPr sz="750" spc="10" dirty="0">
                <a:latin typeface="Microsoft Sans Serif"/>
                <a:cs typeface="Microsoft Sans Serif"/>
              </a:rPr>
              <a:t>los </a:t>
            </a:r>
            <a:r>
              <a:rPr sz="750" spc="-55" dirty="0">
                <a:latin typeface="Microsoft Sans Serif"/>
                <a:cs typeface="Microsoft Sans Serif"/>
              </a:rPr>
              <a:t>CT </a:t>
            </a:r>
            <a:r>
              <a:rPr sz="750" spc="-50" dirty="0">
                <a:latin typeface="Microsoft Sans Serif"/>
                <a:cs typeface="Microsoft Sans Serif"/>
              </a:rPr>
              <a:t> </a:t>
            </a:r>
            <a:r>
              <a:rPr sz="750" spc="30" dirty="0">
                <a:latin typeface="Microsoft Sans Serif"/>
                <a:cs typeface="Microsoft Sans Serif"/>
              </a:rPr>
              <a:t>que </a:t>
            </a:r>
            <a:r>
              <a:rPr sz="750" spc="35" dirty="0">
                <a:latin typeface="Microsoft Sans Serif"/>
                <a:cs typeface="Microsoft Sans Serif"/>
              </a:rPr>
              <a:t>intentan </a:t>
            </a:r>
            <a:r>
              <a:rPr sz="750" spc="30" dirty="0">
                <a:latin typeface="Microsoft Sans Serif"/>
                <a:cs typeface="Microsoft Sans Serif"/>
              </a:rPr>
              <a:t>forzar </a:t>
            </a:r>
            <a:r>
              <a:rPr sz="750" spc="10" dirty="0">
                <a:latin typeface="Microsoft Sans Serif"/>
                <a:cs typeface="Microsoft Sans Serif"/>
              </a:rPr>
              <a:t>la </a:t>
            </a:r>
            <a:r>
              <a:rPr sz="750" spc="30" dirty="0">
                <a:latin typeface="Microsoft Sans Serif"/>
                <a:cs typeface="Microsoft Sans Serif"/>
              </a:rPr>
              <a:t>corriente </a:t>
            </a:r>
            <a:r>
              <a:rPr sz="750" dirty="0">
                <a:latin typeface="Microsoft Sans Serif"/>
                <a:cs typeface="Microsoft Sans Serif"/>
              </a:rPr>
              <a:t>a </a:t>
            </a:r>
            <a:r>
              <a:rPr sz="750" spc="20" dirty="0">
                <a:latin typeface="Microsoft Sans Serif"/>
                <a:cs typeface="Microsoft Sans Serif"/>
              </a:rPr>
              <a:t>través del devanado </a:t>
            </a:r>
            <a:r>
              <a:rPr sz="750" spc="25" dirty="0">
                <a:latin typeface="Microsoft Sans Serif"/>
                <a:cs typeface="Microsoft Sans Serif"/>
              </a:rPr>
              <a:t>de operación </a:t>
            </a:r>
            <a:r>
              <a:rPr sz="750" spc="30" dirty="0">
                <a:latin typeface="Microsoft Sans Serif"/>
                <a:cs typeface="Microsoft Sans Serif"/>
              </a:rPr>
              <a:t> </a:t>
            </a:r>
            <a:r>
              <a:rPr sz="750" spc="35" dirty="0">
                <a:latin typeface="Microsoft Sans Serif"/>
                <a:cs typeface="Microsoft Sans Serif"/>
              </a:rPr>
              <a:t>durante </a:t>
            </a:r>
            <a:r>
              <a:rPr sz="750" spc="30" dirty="0">
                <a:latin typeface="Microsoft Sans Serif"/>
                <a:cs typeface="Microsoft Sans Serif"/>
              </a:rPr>
              <a:t>una </a:t>
            </a:r>
            <a:r>
              <a:rPr sz="750" spc="20" dirty="0">
                <a:latin typeface="Microsoft Sans Serif"/>
                <a:cs typeface="Microsoft Sans Serif"/>
              </a:rPr>
              <a:t>falla </a:t>
            </a:r>
            <a:r>
              <a:rPr sz="750" spc="30" dirty="0">
                <a:latin typeface="Microsoft Sans Serif"/>
                <a:cs typeface="Microsoft Sans Serif"/>
              </a:rPr>
              <a:t>interna. </a:t>
            </a:r>
            <a:r>
              <a:rPr sz="750" spc="-5" dirty="0">
                <a:latin typeface="Microsoft Sans Serif"/>
                <a:cs typeface="Microsoft Sans Serif"/>
              </a:rPr>
              <a:t>Estos </a:t>
            </a:r>
            <a:r>
              <a:rPr sz="750" spc="15" dirty="0">
                <a:latin typeface="Microsoft Sans Serif"/>
                <a:cs typeface="Microsoft Sans Serif"/>
              </a:rPr>
              <a:t>relés </a:t>
            </a:r>
            <a:r>
              <a:rPr sz="750" spc="25" dirty="0">
                <a:latin typeface="Microsoft Sans Serif"/>
                <a:cs typeface="Microsoft Sans Serif"/>
              </a:rPr>
              <a:t>deben alimentarse </a:t>
            </a:r>
            <a:r>
              <a:rPr sz="750" spc="15" dirty="0">
                <a:latin typeface="Microsoft Sans Serif"/>
                <a:cs typeface="Microsoft Sans Serif"/>
              </a:rPr>
              <a:t>desde </a:t>
            </a:r>
            <a:r>
              <a:rPr sz="750" spc="-55" dirty="0">
                <a:latin typeface="Microsoft Sans Serif"/>
                <a:cs typeface="Microsoft Sans Serif"/>
              </a:rPr>
              <a:t>CT </a:t>
            </a:r>
            <a:r>
              <a:rPr sz="750" spc="-50" dirty="0">
                <a:latin typeface="Microsoft Sans Serif"/>
                <a:cs typeface="Microsoft Sans Serif"/>
              </a:rPr>
              <a:t> </a:t>
            </a:r>
            <a:r>
              <a:rPr sz="750" spc="20" dirty="0">
                <a:latin typeface="Microsoft Sans Serif"/>
                <a:cs typeface="Microsoft Sans Serif"/>
              </a:rPr>
              <a:t>idénticos con </a:t>
            </a:r>
            <a:r>
              <a:rPr sz="750" spc="15" dirty="0">
                <a:latin typeface="Microsoft Sans Serif"/>
                <a:cs typeface="Microsoft Sans Serif"/>
              </a:rPr>
              <a:t>devanados secundarios </a:t>
            </a:r>
            <a:r>
              <a:rPr sz="750" spc="30" dirty="0">
                <a:latin typeface="Microsoft Sans Serif"/>
                <a:cs typeface="Microsoft Sans Serif"/>
              </a:rPr>
              <a:t>completamente distribuidos </a:t>
            </a:r>
            <a:r>
              <a:rPr sz="750" spc="20" dirty="0">
                <a:latin typeface="Microsoft Sans Serif"/>
                <a:cs typeface="Microsoft Sans Serif"/>
              </a:rPr>
              <a:t>con </a:t>
            </a:r>
            <a:r>
              <a:rPr sz="750" spc="25" dirty="0">
                <a:latin typeface="Microsoft Sans Serif"/>
                <a:cs typeface="Microsoft Sans Serif"/>
              </a:rPr>
              <a:t> </a:t>
            </a:r>
            <a:r>
              <a:rPr sz="750" spc="30" dirty="0">
                <a:latin typeface="Microsoft Sans Serif"/>
                <a:cs typeface="Microsoft Sans Serif"/>
              </a:rPr>
              <a:t>una </a:t>
            </a:r>
            <a:r>
              <a:rPr sz="750" spc="15" dirty="0">
                <a:latin typeface="Microsoft Sans Serif"/>
                <a:cs typeface="Microsoft Sans Serif"/>
              </a:rPr>
              <a:t>reactancia </a:t>
            </a:r>
            <a:r>
              <a:rPr sz="750" spc="25" dirty="0">
                <a:latin typeface="Microsoft Sans Serif"/>
                <a:cs typeface="Microsoft Sans Serif"/>
              </a:rPr>
              <a:t>de </a:t>
            </a:r>
            <a:r>
              <a:rPr sz="750" spc="35" dirty="0">
                <a:latin typeface="Microsoft Sans Serif"/>
                <a:cs typeface="Microsoft Sans Serif"/>
              </a:rPr>
              <a:t>fuga </a:t>
            </a:r>
            <a:r>
              <a:rPr sz="750" spc="20" dirty="0">
                <a:latin typeface="Microsoft Sans Serif"/>
                <a:cs typeface="Microsoft Sans Serif"/>
              </a:rPr>
              <a:t>insignificante. </a:t>
            </a:r>
            <a:r>
              <a:rPr sz="750" spc="-35" dirty="0">
                <a:latin typeface="Microsoft Sans Serif"/>
                <a:cs typeface="Microsoft Sans Serif"/>
              </a:rPr>
              <a:t>El </a:t>
            </a:r>
            <a:r>
              <a:rPr sz="750" spc="20" dirty="0">
                <a:latin typeface="Microsoft Sans Serif"/>
                <a:cs typeface="Microsoft Sans Serif"/>
              </a:rPr>
              <a:t>ajuste del relé </a:t>
            </a:r>
            <a:r>
              <a:rPr sz="750" spc="25" dirty="0">
                <a:latin typeface="Microsoft Sans Serif"/>
                <a:cs typeface="Microsoft Sans Serif"/>
              </a:rPr>
              <a:t>de </a:t>
            </a:r>
            <a:r>
              <a:rPr sz="750" spc="20" dirty="0">
                <a:latin typeface="Microsoft Sans Serif"/>
                <a:cs typeface="Microsoft Sans Serif"/>
              </a:rPr>
              <a:t>alta </a:t>
            </a:r>
            <a:r>
              <a:rPr sz="750" spc="25" dirty="0">
                <a:latin typeface="Microsoft Sans Serif"/>
                <a:cs typeface="Microsoft Sans Serif"/>
              </a:rPr>
              <a:t> impedancia </a:t>
            </a:r>
            <a:r>
              <a:rPr sz="750" spc="-5" dirty="0">
                <a:latin typeface="Microsoft Sans Serif"/>
                <a:cs typeface="Microsoft Sans Serif"/>
              </a:rPr>
              <a:t>se </a:t>
            </a:r>
            <a:r>
              <a:rPr sz="750" spc="5" dirty="0">
                <a:latin typeface="Microsoft Sans Serif"/>
                <a:cs typeface="Microsoft Sans Serif"/>
              </a:rPr>
              <a:t>basa </a:t>
            </a:r>
            <a:r>
              <a:rPr sz="750" spc="25" dirty="0">
                <a:latin typeface="Microsoft Sans Serif"/>
                <a:cs typeface="Microsoft Sans Serif"/>
              </a:rPr>
              <a:t>en </a:t>
            </a:r>
            <a:r>
              <a:rPr sz="750" spc="10" dirty="0">
                <a:latin typeface="Microsoft Sans Serif"/>
                <a:cs typeface="Microsoft Sans Serif"/>
              </a:rPr>
              <a:t>el </a:t>
            </a:r>
            <a:r>
              <a:rPr sz="750" spc="30" dirty="0">
                <a:latin typeface="Microsoft Sans Serif"/>
                <a:cs typeface="Microsoft Sans Serif"/>
              </a:rPr>
              <a:t>perfecto funcionamiento </a:t>
            </a:r>
            <a:r>
              <a:rPr sz="750" spc="25" dirty="0">
                <a:latin typeface="Microsoft Sans Serif"/>
                <a:cs typeface="Microsoft Sans Serif"/>
              </a:rPr>
              <a:t>de </a:t>
            </a:r>
            <a:r>
              <a:rPr sz="750" spc="45" dirty="0">
                <a:latin typeface="Microsoft Sans Serif"/>
                <a:cs typeface="Microsoft Sans Serif"/>
              </a:rPr>
              <a:t>un </a:t>
            </a:r>
            <a:r>
              <a:rPr sz="750" dirty="0">
                <a:latin typeface="Microsoft Sans Serif"/>
                <a:cs typeface="Microsoft Sans Serif"/>
              </a:rPr>
              <a:t>TI </a:t>
            </a:r>
            <a:r>
              <a:rPr sz="750" spc="25" dirty="0">
                <a:latin typeface="Microsoft Sans Serif"/>
                <a:cs typeface="Microsoft Sans Serif"/>
              </a:rPr>
              <a:t>de </a:t>
            </a:r>
            <a:r>
              <a:rPr sz="750" spc="30" dirty="0">
                <a:latin typeface="Microsoft Sans Serif"/>
                <a:cs typeface="Microsoft Sans Serif"/>
              </a:rPr>
              <a:t>entrada </a:t>
            </a:r>
            <a:r>
              <a:rPr sz="750" spc="-185" dirty="0">
                <a:latin typeface="Microsoft Sans Serif"/>
                <a:cs typeface="Microsoft Sans Serif"/>
              </a:rPr>
              <a:t> </a:t>
            </a:r>
            <a:r>
              <a:rPr sz="750" spc="5" dirty="0">
                <a:latin typeface="Microsoft Sans Serif"/>
                <a:cs typeface="Microsoft Sans Serif"/>
              </a:rPr>
              <a:t>y</a:t>
            </a:r>
            <a:r>
              <a:rPr sz="750" spc="-10" dirty="0">
                <a:latin typeface="Microsoft Sans Serif"/>
                <a:cs typeface="Microsoft Sans Serif"/>
              </a:rPr>
              <a:t> </a:t>
            </a:r>
            <a:r>
              <a:rPr sz="750" spc="10" dirty="0">
                <a:latin typeface="Microsoft Sans Serif"/>
                <a:cs typeface="Microsoft Sans Serif"/>
              </a:rPr>
              <a:t>la</a:t>
            </a:r>
            <a:r>
              <a:rPr sz="750" spc="-5" dirty="0">
                <a:latin typeface="Microsoft Sans Serif"/>
                <a:cs typeface="Microsoft Sans Serif"/>
              </a:rPr>
              <a:t> </a:t>
            </a:r>
            <a:r>
              <a:rPr sz="750" spc="25" dirty="0">
                <a:latin typeface="Microsoft Sans Serif"/>
                <a:cs typeface="Microsoft Sans Serif"/>
              </a:rPr>
              <a:t>completa</a:t>
            </a:r>
            <a:r>
              <a:rPr sz="750" spc="-5" dirty="0">
                <a:latin typeface="Microsoft Sans Serif"/>
                <a:cs typeface="Microsoft Sans Serif"/>
              </a:rPr>
              <a:t> </a:t>
            </a:r>
            <a:r>
              <a:rPr sz="750" spc="25" dirty="0">
                <a:latin typeface="Microsoft Sans Serif"/>
                <a:cs typeface="Microsoft Sans Serif"/>
              </a:rPr>
              <a:t>saturación</a:t>
            </a:r>
            <a:r>
              <a:rPr sz="750" spc="-5" dirty="0">
                <a:latin typeface="Microsoft Sans Serif"/>
                <a:cs typeface="Microsoft Sans Serif"/>
              </a:rPr>
              <a:t> </a:t>
            </a:r>
            <a:r>
              <a:rPr sz="750" spc="25" dirty="0">
                <a:latin typeface="Microsoft Sans Serif"/>
                <a:cs typeface="Microsoft Sans Serif"/>
              </a:rPr>
              <a:t>de</a:t>
            </a:r>
            <a:r>
              <a:rPr sz="750" spc="-5" dirty="0">
                <a:latin typeface="Microsoft Sans Serif"/>
                <a:cs typeface="Microsoft Sans Serif"/>
              </a:rPr>
              <a:t> </a:t>
            </a:r>
            <a:r>
              <a:rPr sz="750" spc="10" dirty="0">
                <a:latin typeface="Microsoft Sans Serif"/>
                <a:cs typeface="Microsoft Sans Serif"/>
              </a:rPr>
              <a:t>los</a:t>
            </a:r>
            <a:r>
              <a:rPr sz="750" spc="-5" dirty="0">
                <a:latin typeface="Microsoft Sans Serif"/>
                <a:cs typeface="Microsoft Sans Serif"/>
              </a:rPr>
              <a:t> </a:t>
            </a:r>
            <a:r>
              <a:rPr sz="750" spc="15" dirty="0">
                <a:latin typeface="Microsoft Sans Serif"/>
                <a:cs typeface="Microsoft Sans Serif"/>
              </a:rPr>
              <a:t>demás.</a:t>
            </a:r>
            <a:endParaRPr sz="750">
              <a:latin typeface="Microsoft Sans Serif"/>
              <a:cs typeface="Microsoft Sans Serif"/>
            </a:endParaRPr>
          </a:p>
          <a:p>
            <a:pPr marL="12700" marR="112395" indent="153670">
              <a:lnSpc>
                <a:spcPct val="133300"/>
              </a:lnSpc>
              <a:spcBef>
                <a:spcPts val="15"/>
              </a:spcBef>
            </a:pPr>
            <a:r>
              <a:rPr sz="750" spc="5" dirty="0">
                <a:latin typeface="Microsoft Sans Serif"/>
                <a:cs typeface="Microsoft Sans Serif"/>
              </a:rPr>
              <a:t>Para</a:t>
            </a:r>
            <a:r>
              <a:rPr sz="750" spc="-5" dirty="0">
                <a:latin typeface="Microsoft Sans Serif"/>
                <a:cs typeface="Microsoft Sans Serif"/>
              </a:rPr>
              <a:t> </a:t>
            </a:r>
            <a:r>
              <a:rPr sz="750" spc="25" dirty="0">
                <a:latin typeface="Microsoft Sans Serif"/>
                <a:cs typeface="Microsoft Sans Serif"/>
              </a:rPr>
              <a:t>corrientes</a:t>
            </a:r>
            <a:r>
              <a:rPr sz="750" spc="-5" dirty="0">
                <a:latin typeface="Microsoft Sans Serif"/>
                <a:cs typeface="Microsoft Sans Serif"/>
              </a:rPr>
              <a:t> </a:t>
            </a:r>
            <a:r>
              <a:rPr sz="750" spc="40" dirty="0">
                <a:latin typeface="Microsoft Sans Serif"/>
                <a:cs typeface="Microsoft Sans Serif"/>
              </a:rPr>
              <a:t>muy</a:t>
            </a:r>
            <a:r>
              <a:rPr sz="750" spc="-5" dirty="0">
                <a:latin typeface="Microsoft Sans Serif"/>
                <a:cs typeface="Microsoft Sans Serif"/>
              </a:rPr>
              <a:t> </a:t>
            </a:r>
            <a:r>
              <a:rPr sz="750" spc="15" dirty="0">
                <a:latin typeface="Microsoft Sans Serif"/>
                <a:cs typeface="Microsoft Sans Serif"/>
              </a:rPr>
              <a:t>altas</a:t>
            </a:r>
            <a:r>
              <a:rPr sz="750" spc="-5" dirty="0">
                <a:latin typeface="Microsoft Sans Serif"/>
                <a:cs typeface="Microsoft Sans Serif"/>
              </a:rPr>
              <a:t> </a:t>
            </a:r>
            <a:r>
              <a:rPr sz="750" spc="25" dirty="0">
                <a:latin typeface="Microsoft Sans Serif"/>
                <a:cs typeface="Microsoft Sans Serif"/>
              </a:rPr>
              <a:t>en</a:t>
            </a:r>
            <a:r>
              <a:rPr sz="750" dirty="0">
                <a:latin typeface="Microsoft Sans Serif"/>
                <a:cs typeface="Microsoft Sans Serif"/>
              </a:rPr>
              <a:t> </a:t>
            </a:r>
            <a:r>
              <a:rPr sz="750" spc="25" dirty="0">
                <a:latin typeface="Microsoft Sans Serif"/>
                <a:cs typeface="Microsoft Sans Serif"/>
              </a:rPr>
              <a:t>generadores</a:t>
            </a:r>
            <a:r>
              <a:rPr sz="750" spc="-5" dirty="0">
                <a:latin typeface="Microsoft Sans Serif"/>
                <a:cs typeface="Microsoft Sans Serif"/>
              </a:rPr>
              <a:t> </a:t>
            </a:r>
            <a:r>
              <a:rPr sz="750" spc="20" dirty="0">
                <a:latin typeface="Microsoft Sans Serif"/>
                <a:cs typeface="Microsoft Sans Serif"/>
              </a:rPr>
              <a:t>grandes,</a:t>
            </a:r>
            <a:r>
              <a:rPr sz="750" spc="-5" dirty="0">
                <a:latin typeface="Microsoft Sans Serif"/>
                <a:cs typeface="Microsoft Sans Serif"/>
              </a:rPr>
              <a:t> </a:t>
            </a:r>
            <a:r>
              <a:rPr sz="750" spc="10" dirty="0">
                <a:latin typeface="Microsoft Sans Serif"/>
                <a:cs typeface="Microsoft Sans Serif"/>
              </a:rPr>
              <a:t>la</a:t>
            </a:r>
            <a:r>
              <a:rPr sz="750" spc="-5" dirty="0">
                <a:latin typeface="Microsoft Sans Serif"/>
                <a:cs typeface="Microsoft Sans Serif"/>
              </a:rPr>
              <a:t> </a:t>
            </a:r>
            <a:r>
              <a:rPr sz="750" spc="35" dirty="0">
                <a:latin typeface="Microsoft Sans Serif"/>
                <a:cs typeface="Microsoft Sans Serif"/>
              </a:rPr>
              <a:t>proximidad </a:t>
            </a:r>
            <a:r>
              <a:rPr sz="750" spc="-185" dirty="0">
                <a:latin typeface="Microsoft Sans Serif"/>
                <a:cs typeface="Microsoft Sans Serif"/>
              </a:rPr>
              <a:t> </a:t>
            </a:r>
            <a:r>
              <a:rPr sz="750" spc="25" dirty="0">
                <a:latin typeface="Microsoft Sans Serif"/>
                <a:cs typeface="Microsoft Sans Serif"/>
              </a:rPr>
              <a:t>de </a:t>
            </a:r>
            <a:r>
              <a:rPr sz="750" spc="10" dirty="0">
                <a:latin typeface="Microsoft Sans Serif"/>
                <a:cs typeface="Microsoft Sans Serif"/>
              </a:rPr>
              <a:t>los </a:t>
            </a:r>
            <a:r>
              <a:rPr sz="750" dirty="0">
                <a:latin typeface="Microsoft Sans Serif"/>
                <a:cs typeface="Microsoft Sans Serif"/>
              </a:rPr>
              <a:t>TI </a:t>
            </a:r>
            <a:r>
              <a:rPr sz="750" spc="25" dirty="0">
                <a:latin typeface="Microsoft Sans Serif"/>
                <a:cs typeface="Microsoft Sans Serif"/>
              </a:rPr>
              <a:t>en diferentes </a:t>
            </a:r>
            <a:r>
              <a:rPr sz="750" spc="5" dirty="0">
                <a:latin typeface="Microsoft Sans Serif"/>
                <a:cs typeface="Microsoft Sans Serif"/>
              </a:rPr>
              <a:t>fases </a:t>
            </a:r>
            <a:r>
              <a:rPr sz="750" spc="35" dirty="0">
                <a:latin typeface="Microsoft Sans Serif"/>
                <a:cs typeface="Microsoft Sans Serif"/>
              </a:rPr>
              <a:t>entre </a:t>
            </a:r>
            <a:r>
              <a:rPr sz="750" dirty="0">
                <a:latin typeface="Microsoft Sans Serif"/>
                <a:cs typeface="Microsoft Sans Serif"/>
              </a:rPr>
              <a:t>sí </a:t>
            </a:r>
            <a:r>
              <a:rPr sz="750" spc="25" dirty="0">
                <a:latin typeface="Microsoft Sans Serif"/>
                <a:cs typeface="Microsoft Sans Serif"/>
              </a:rPr>
              <a:t>puede </a:t>
            </a:r>
            <a:r>
              <a:rPr sz="750" spc="10" dirty="0">
                <a:latin typeface="Microsoft Sans Serif"/>
                <a:cs typeface="Microsoft Sans Serif"/>
              </a:rPr>
              <a:t>causar </a:t>
            </a:r>
            <a:r>
              <a:rPr sz="750" spc="30" dirty="0">
                <a:latin typeface="Microsoft Sans Serif"/>
                <a:cs typeface="Microsoft Sans Serif"/>
              </a:rPr>
              <a:t>que </a:t>
            </a:r>
            <a:r>
              <a:rPr sz="750" spc="25" dirty="0">
                <a:latin typeface="Microsoft Sans Serif"/>
                <a:cs typeface="Microsoft Sans Serif"/>
              </a:rPr>
              <a:t>fluyan </a:t>
            </a:r>
            <a:r>
              <a:rPr sz="750" spc="30" dirty="0">
                <a:latin typeface="Microsoft Sans Serif"/>
                <a:cs typeface="Microsoft Sans Serif"/>
              </a:rPr>
              <a:t> </a:t>
            </a:r>
            <a:r>
              <a:rPr sz="750" spc="25" dirty="0">
                <a:latin typeface="Microsoft Sans Serif"/>
                <a:cs typeface="Microsoft Sans Serif"/>
              </a:rPr>
              <a:t>corrientes </a:t>
            </a:r>
            <a:r>
              <a:rPr sz="750" spc="20" dirty="0">
                <a:latin typeface="Microsoft Sans Serif"/>
                <a:cs typeface="Microsoft Sans Serif"/>
              </a:rPr>
              <a:t>desequilibradas </a:t>
            </a:r>
            <a:r>
              <a:rPr sz="750" spc="25" dirty="0">
                <a:latin typeface="Microsoft Sans Serif"/>
                <a:cs typeface="Microsoft Sans Serif"/>
              </a:rPr>
              <a:t>en </a:t>
            </a:r>
            <a:r>
              <a:rPr sz="750" spc="10" dirty="0">
                <a:latin typeface="Microsoft Sans Serif"/>
                <a:cs typeface="Microsoft Sans Serif"/>
              </a:rPr>
              <a:t>los </a:t>
            </a:r>
            <a:r>
              <a:rPr sz="750" spc="15" dirty="0">
                <a:latin typeface="Microsoft Sans Serif"/>
                <a:cs typeface="Microsoft Sans Serif"/>
              </a:rPr>
              <a:t>secundarios </a:t>
            </a:r>
            <a:r>
              <a:rPr sz="750" spc="20" dirty="0">
                <a:latin typeface="Microsoft Sans Serif"/>
                <a:cs typeface="Microsoft Sans Serif"/>
              </a:rPr>
              <a:t>del </a:t>
            </a:r>
            <a:r>
              <a:rPr sz="750" spc="-5" dirty="0">
                <a:latin typeface="Microsoft Sans Serif"/>
                <a:cs typeface="Microsoft Sans Serif"/>
              </a:rPr>
              <a:t>TI. </a:t>
            </a:r>
            <a:r>
              <a:rPr sz="750" spc="-10" dirty="0">
                <a:latin typeface="Microsoft Sans Serif"/>
                <a:cs typeface="Microsoft Sans Serif"/>
              </a:rPr>
              <a:t>Estas </a:t>
            </a:r>
            <a:r>
              <a:rPr sz="750" spc="25" dirty="0">
                <a:latin typeface="Microsoft Sans Serif"/>
                <a:cs typeface="Microsoft Sans Serif"/>
              </a:rPr>
              <a:t>corrientes </a:t>
            </a:r>
            <a:r>
              <a:rPr sz="750" spc="-185" dirty="0">
                <a:latin typeface="Microsoft Sans Serif"/>
                <a:cs typeface="Microsoft Sans Serif"/>
              </a:rPr>
              <a:t> </a:t>
            </a:r>
            <a:r>
              <a:rPr sz="750" spc="25" dirty="0">
                <a:latin typeface="Microsoft Sans Serif"/>
                <a:cs typeface="Microsoft Sans Serif"/>
              </a:rPr>
              <a:t>deben </a:t>
            </a:r>
            <a:r>
              <a:rPr sz="750" spc="15" dirty="0">
                <a:latin typeface="Microsoft Sans Serif"/>
                <a:cs typeface="Microsoft Sans Serif"/>
              </a:rPr>
              <a:t>ser </a:t>
            </a:r>
            <a:r>
              <a:rPr sz="750" spc="25" dirty="0">
                <a:latin typeface="Microsoft Sans Serif"/>
                <a:cs typeface="Microsoft Sans Serif"/>
              </a:rPr>
              <a:t>inferiores </a:t>
            </a:r>
            <a:r>
              <a:rPr sz="750" dirty="0">
                <a:latin typeface="Microsoft Sans Serif"/>
                <a:cs typeface="Microsoft Sans Serif"/>
              </a:rPr>
              <a:t>a </a:t>
            </a:r>
            <a:r>
              <a:rPr sz="750" spc="10" dirty="0">
                <a:latin typeface="Microsoft Sans Serif"/>
                <a:cs typeface="Microsoft Sans Serif"/>
              </a:rPr>
              <a:t>la </a:t>
            </a:r>
            <a:r>
              <a:rPr sz="750" spc="20" dirty="0">
                <a:latin typeface="Microsoft Sans Serif"/>
                <a:cs typeface="Microsoft Sans Serif"/>
              </a:rPr>
              <a:t>sensibilidad </a:t>
            </a:r>
            <a:r>
              <a:rPr sz="750" spc="40" dirty="0">
                <a:latin typeface="Microsoft Sans Serif"/>
                <a:cs typeface="Microsoft Sans Serif"/>
              </a:rPr>
              <a:t>mínima </a:t>
            </a:r>
            <a:r>
              <a:rPr sz="750" spc="20" dirty="0">
                <a:latin typeface="Microsoft Sans Serif"/>
                <a:cs typeface="Microsoft Sans Serif"/>
              </a:rPr>
              <a:t>del relé diferencial </a:t>
            </a:r>
            <a:r>
              <a:rPr sz="750" spc="25" dirty="0">
                <a:latin typeface="Microsoft Sans Serif"/>
                <a:cs typeface="Microsoft Sans Serif"/>
              </a:rPr>
              <a:t> </a:t>
            </a:r>
            <a:r>
              <a:rPr sz="750" spc="20" dirty="0">
                <a:latin typeface="Microsoft Sans Serif"/>
                <a:cs typeface="Microsoft Sans Serif"/>
              </a:rPr>
              <a:t>utilizado. </a:t>
            </a:r>
            <a:r>
              <a:rPr sz="750" spc="35" dirty="0">
                <a:latin typeface="Microsoft Sans Serif"/>
                <a:cs typeface="Microsoft Sans Serif"/>
              </a:rPr>
              <a:t>Normalmente </a:t>
            </a:r>
            <a:r>
              <a:rPr sz="750" spc="10" dirty="0">
                <a:latin typeface="Microsoft Sans Serif"/>
                <a:cs typeface="Microsoft Sans Serif"/>
              </a:rPr>
              <a:t>el </a:t>
            </a:r>
            <a:r>
              <a:rPr sz="750" spc="30" dirty="0">
                <a:latin typeface="Microsoft Sans Serif"/>
                <a:cs typeface="Microsoft Sans Serif"/>
              </a:rPr>
              <a:t>proveedor </a:t>
            </a:r>
            <a:r>
              <a:rPr sz="750" spc="20" dirty="0">
                <a:latin typeface="Microsoft Sans Serif"/>
                <a:cs typeface="Microsoft Sans Serif"/>
              </a:rPr>
              <a:t>considera </a:t>
            </a:r>
            <a:r>
              <a:rPr sz="750" spc="10" dirty="0">
                <a:latin typeface="Microsoft Sans Serif"/>
                <a:cs typeface="Microsoft Sans Serif"/>
              </a:rPr>
              <a:t>esta </a:t>
            </a:r>
            <a:r>
              <a:rPr sz="750" spc="25" dirty="0">
                <a:latin typeface="Microsoft Sans Serif"/>
                <a:cs typeface="Microsoft Sans Serif"/>
              </a:rPr>
              <a:t>condición en </a:t>
            </a:r>
            <a:r>
              <a:rPr sz="750" spc="10" dirty="0">
                <a:latin typeface="Microsoft Sans Serif"/>
                <a:cs typeface="Microsoft Sans Serif"/>
              </a:rPr>
              <a:t>el </a:t>
            </a:r>
            <a:r>
              <a:rPr sz="750" spc="15" dirty="0">
                <a:latin typeface="Microsoft Sans Serif"/>
                <a:cs typeface="Microsoft Sans Serif"/>
              </a:rPr>
              <a:t> </a:t>
            </a:r>
            <a:r>
              <a:rPr sz="750" spc="20" dirty="0">
                <a:latin typeface="Microsoft Sans Serif"/>
                <a:cs typeface="Microsoft Sans Serif"/>
              </a:rPr>
              <a:t>diseño</a:t>
            </a:r>
            <a:r>
              <a:rPr sz="750" spc="-10" dirty="0">
                <a:latin typeface="Microsoft Sans Serif"/>
                <a:cs typeface="Microsoft Sans Serif"/>
              </a:rPr>
              <a:t> </a:t>
            </a:r>
            <a:r>
              <a:rPr sz="750" spc="25" dirty="0">
                <a:latin typeface="Microsoft Sans Serif"/>
                <a:cs typeface="Microsoft Sans Serif"/>
              </a:rPr>
              <a:t>de</a:t>
            </a:r>
            <a:r>
              <a:rPr sz="750" spc="-5" dirty="0">
                <a:latin typeface="Microsoft Sans Serif"/>
                <a:cs typeface="Microsoft Sans Serif"/>
              </a:rPr>
              <a:t> </a:t>
            </a:r>
            <a:r>
              <a:rPr sz="750" spc="10" dirty="0">
                <a:latin typeface="Microsoft Sans Serif"/>
                <a:cs typeface="Microsoft Sans Serif"/>
              </a:rPr>
              <a:t>la</a:t>
            </a:r>
            <a:r>
              <a:rPr sz="750" spc="-5" dirty="0">
                <a:latin typeface="Microsoft Sans Serif"/>
                <a:cs typeface="Microsoft Sans Serif"/>
              </a:rPr>
              <a:t> </a:t>
            </a:r>
            <a:r>
              <a:rPr sz="750" spc="25" dirty="0">
                <a:latin typeface="Microsoft Sans Serif"/>
                <a:cs typeface="Microsoft Sans Serif"/>
              </a:rPr>
              <a:t>unidad,</a:t>
            </a:r>
            <a:r>
              <a:rPr sz="750" spc="-5" dirty="0">
                <a:latin typeface="Microsoft Sans Serif"/>
                <a:cs typeface="Microsoft Sans Serif"/>
              </a:rPr>
              <a:t> </a:t>
            </a:r>
            <a:r>
              <a:rPr sz="750" spc="35" dirty="0">
                <a:latin typeface="Microsoft Sans Serif"/>
                <a:cs typeface="Microsoft Sans Serif"/>
              </a:rPr>
              <a:t>pero</a:t>
            </a:r>
            <a:r>
              <a:rPr sz="750" spc="-5" dirty="0">
                <a:latin typeface="Microsoft Sans Serif"/>
                <a:cs typeface="Microsoft Sans Serif"/>
              </a:rPr>
              <a:t> </a:t>
            </a:r>
            <a:r>
              <a:rPr sz="750" spc="35" dirty="0">
                <a:latin typeface="Microsoft Sans Serif"/>
                <a:cs typeface="Microsoft Sans Serif"/>
              </a:rPr>
              <a:t>también</a:t>
            </a:r>
            <a:r>
              <a:rPr sz="750" spc="-5" dirty="0">
                <a:latin typeface="Microsoft Sans Serif"/>
                <a:cs typeface="Microsoft Sans Serif"/>
              </a:rPr>
              <a:t> </a:t>
            </a:r>
            <a:r>
              <a:rPr sz="750" spc="25" dirty="0">
                <a:latin typeface="Microsoft Sans Serif"/>
                <a:cs typeface="Microsoft Sans Serif"/>
              </a:rPr>
              <a:t>debe</a:t>
            </a:r>
            <a:r>
              <a:rPr sz="750" spc="-5" dirty="0">
                <a:latin typeface="Microsoft Sans Serif"/>
                <a:cs typeface="Microsoft Sans Serif"/>
              </a:rPr>
              <a:t> </a:t>
            </a:r>
            <a:r>
              <a:rPr sz="750" spc="15" dirty="0">
                <a:latin typeface="Microsoft Sans Serif"/>
                <a:cs typeface="Microsoft Sans Serif"/>
              </a:rPr>
              <a:t>verificarse.</a:t>
            </a:r>
            <a:endParaRPr sz="750">
              <a:latin typeface="Microsoft Sans Serif"/>
              <a:cs typeface="Microsoft Sans Serif"/>
            </a:endParaRPr>
          </a:p>
        </p:txBody>
      </p:sp>
      <p:sp>
        <p:nvSpPr>
          <p:cNvPr id="217" name="object 217"/>
          <p:cNvSpPr txBox="1"/>
          <p:nvPr/>
        </p:nvSpPr>
        <p:spPr>
          <a:xfrm>
            <a:off x="10653143" y="4754120"/>
            <a:ext cx="1576187" cy="112851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sz="650" spc="10" dirty="0">
                <a:latin typeface="Microsoft Sans Serif"/>
                <a:cs typeface="Microsoft Sans Serif"/>
              </a:rPr>
              <a:t>Región</a:t>
            </a:r>
            <a:r>
              <a:rPr sz="650" spc="-45" dirty="0">
                <a:latin typeface="Microsoft Sans Serif"/>
                <a:cs typeface="Microsoft Sans Serif"/>
              </a:rPr>
              <a:t> </a:t>
            </a:r>
            <a:r>
              <a:rPr sz="650" spc="20" dirty="0">
                <a:latin typeface="Microsoft Sans Serif"/>
                <a:cs typeface="Microsoft Sans Serif"/>
              </a:rPr>
              <a:t>operativa</a:t>
            </a:r>
            <a:endParaRPr sz="650">
              <a:latin typeface="Microsoft Sans Serif"/>
              <a:cs typeface="Microsoft Sans Serif"/>
            </a:endParaRPr>
          </a:p>
        </p:txBody>
      </p:sp>
      <p:sp>
        <p:nvSpPr>
          <p:cNvPr id="218" name="object 218"/>
          <p:cNvSpPr txBox="1"/>
          <p:nvPr/>
        </p:nvSpPr>
        <p:spPr>
          <a:xfrm>
            <a:off x="13784019" y="5619742"/>
            <a:ext cx="1858119" cy="112851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sz="650" spc="10" dirty="0">
                <a:latin typeface="Microsoft Sans Serif"/>
                <a:cs typeface="Microsoft Sans Serif"/>
              </a:rPr>
              <a:t>Región</a:t>
            </a:r>
            <a:r>
              <a:rPr sz="650" spc="-30" dirty="0">
                <a:latin typeface="Microsoft Sans Serif"/>
                <a:cs typeface="Microsoft Sans Serif"/>
              </a:rPr>
              <a:t> </a:t>
            </a:r>
            <a:r>
              <a:rPr sz="650" spc="35" dirty="0">
                <a:latin typeface="Microsoft Sans Serif"/>
                <a:cs typeface="Microsoft Sans Serif"/>
              </a:rPr>
              <a:t>no</a:t>
            </a:r>
            <a:r>
              <a:rPr sz="650" spc="-25" dirty="0">
                <a:latin typeface="Microsoft Sans Serif"/>
                <a:cs typeface="Microsoft Sans Serif"/>
              </a:rPr>
              <a:t> </a:t>
            </a:r>
            <a:r>
              <a:rPr sz="650" spc="20" dirty="0">
                <a:latin typeface="Microsoft Sans Serif"/>
                <a:cs typeface="Microsoft Sans Serif"/>
              </a:rPr>
              <a:t>operativa</a:t>
            </a:r>
            <a:endParaRPr sz="650">
              <a:latin typeface="Microsoft Sans Serif"/>
              <a:cs typeface="Microsoft Sans Serif"/>
            </a:endParaRPr>
          </a:p>
        </p:txBody>
      </p:sp>
      <p:sp>
        <p:nvSpPr>
          <p:cNvPr id="219" name="object 219"/>
          <p:cNvSpPr txBox="1"/>
          <p:nvPr/>
        </p:nvSpPr>
        <p:spPr>
          <a:xfrm>
            <a:off x="12322033" y="6012169"/>
            <a:ext cx="1674060" cy="89768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sz="500" spc="15" dirty="0">
                <a:latin typeface="Microsoft Sans Serif"/>
                <a:cs typeface="Microsoft Sans Serif"/>
              </a:rPr>
              <a:t>Corriente</a:t>
            </a:r>
            <a:r>
              <a:rPr sz="500" spc="-30" dirty="0">
                <a:latin typeface="Microsoft Sans Serif"/>
                <a:cs typeface="Microsoft Sans Serif"/>
              </a:rPr>
              <a:t> </a:t>
            </a:r>
            <a:r>
              <a:rPr sz="500" spc="15" dirty="0">
                <a:latin typeface="Microsoft Sans Serif"/>
                <a:cs typeface="Microsoft Sans Serif"/>
              </a:rPr>
              <a:t>de</a:t>
            </a:r>
            <a:r>
              <a:rPr sz="500" spc="-25" dirty="0">
                <a:latin typeface="Microsoft Sans Serif"/>
                <a:cs typeface="Microsoft Sans Serif"/>
              </a:rPr>
              <a:t> </a:t>
            </a:r>
            <a:r>
              <a:rPr sz="500" spc="15" dirty="0">
                <a:latin typeface="Microsoft Sans Serif"/>
                <a:cs typeface="Microsoft Sans Serif"/>
              </a:rPr>
              <a:t>restricción</a:t>
            </a:r>
            <a:endParaRPr sz="500">
              <a:latin typeface="Microsoft Sans Serif"/>
              <a:cs typeface="Microsoft Sans Serif"/>
            </a:endParaRPr>
          </a:p>
        </p:txBody>
      </p:sp>
      <p:sp>
        <p:nvSpPr>
          <p:cNvPr id="220" name="object 220"/>
          <p:cNvSpPr txBox="1"/>
          <p:nvPr/>
        </p:nvSpPr>
        <p:spPr>
          <a:xfrm>
            <a:off x="1415188" y="6237150"/>
            <a:ext cx="4867337" cy="105157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sz="600" spc="-5" dirty="0">
                <a:latin typeface="Microsoft Sans Serif"/>
                <a:cs typeface="Microsoft Sans Serif"/>
              </a:rPr>
              <a:t>Fig. </a:t>
            </a:r>
            <a:r>
              <a:rPr sz="600" dirty="0">
                <a:latin typeface="Microsoft Sans Serif"/>
                <a:cs typeface="Microsoft Sans Serif"/>
              </a:rPr>
              <a:t>1.</a:t>
            </a:r>
            <a:r>
              <a:rPr sz="600" spc="-5" dirty="0">
                <a:latin typeface="Microsoft Sans Serif"/>
                <a:cs typeface="Microsoft Sans Serif"/>
              </a:rPr>
              <a:t> </a:t>
            </a:r>
            <a:r>
              <a:rPr sz="600" spc="-10" dirty="0">
                <a:latin typeface="Microsoft Sans Serif"/>
                <a:cs typeface="Microsoft Sans Serif"/>
              </a:rPr>
              <a:t>Relé</a:t>
            </a:r>
            <a:r>
              <a:rPr sz="600" spc="-5" dirty="0">
                <a:latin typeface="Microsoft Sans Serif"/>
                <a:cs typeface="Microsoft Sans Serif"/>
              </a:rPr>
              <a:t> </a:t>
            </a:r>
            <a:r>
              <a:rPr sz="600" spc="15" dirty="0">
                <a:latin typeface="Microsoft Sans Serif"/>
                <a:cs typeface="Microsoft Sans Serif"/>
              </a:rPr>
              <a:t>diferencial</a:t>
            </a:r>
            <a:r>
              <a:rPr sz="600" spc="-5" dirty="0">
                <a:latin typeface="Microsoft Sans Serif"/>
                <a:cs typeface="Microsoft Sans Serif"/>
              </a:rPr>
              <a:t> </a:t>
            </a:r>
            <a:r>
              <a:rPr sz="600" spc="20" dirty="0">
                <a:latin typeface="Microsoft Sans Serif"/>
                <a:cs typeface="Microsoft Sans Serif"/>
              </a:rPr>
              <a:t>de</a:t>
            </a:r>
            <a:r>
              <a:rPr sz="600" spc="-5" dirty="0">
                <a:latin typeface="Microsoft Sans Serif"/>
                <a:cs typeface="Microsoft Sans Serif"/>
              </a:rPr>
              <a:t> </a:t>
            </a:r>
            <a:r>
              <a:rPr sz="600" spc="20" dirty="0">
                <a:latin typeface="Microsoft Sans Serif"/>
                <a:cs typeface="Microsoft Sans Serif"/>
              </a:rPr>
              <a:t>porcentaje</a:t>
            </a:r>
            <a:r>
              <a:rPr sz="600" spc="-5" dirty="0">
                <a:latin typeface="Microsoft Sans Serif"/>
                <a:cs typeface="Microsoft Sans Serif"/>
              </a:rPr>
              <a:t> </a:t>
            </a:r>
            <a:r>
              <a:rPr sz="600" spc="20" dirty="0">
                <a:latin typeface="Microsoft Sans Serif"/>
                <a:cs typeface="Microsoft Sans Serif"/>
              </a:rPr>
              <a:t>de</a:t>
            </a:r>
            <a:r>
              <a:rPr sz="600" dirty="0">
                <a:latin typeface="Microsoft Sans Serif"/>
                <a:cs typeface="Microsoft Sans Serif"/>
              </a:rPr>
              <a:t> </a:t>
            </a:r>
            <a:r>
              <a:rPr sz="600" spc="25" dirty="0">
                <a:latin typeface="Microsoft Sans Serif"/>
                <a:cs typeface="Microsoft Sans Serif"/>
              </a:rPr>
              <a:t>pendiente</a:t>
            </a:r>
            <a:r>
              <a:rPr sz="600" spc="-5" dirty="0">
                <a:latin typeface="Microsoft Sans Serif"/>
                <a:cs typeface="Microsoft Sans Serif"/>
              </a:rPr>
              <a:t> </a:t>
            </a:r>
            <a:r>
              <a:rPr sz="600" spc="15" dirty="0">
                <a:latin typeface="Microsoft Sans Serif"/>
                <a:cs typeface="Microsoft Sans Serif"/>
              </a:rPr>
              <a:t>variable</a:t>
            </a:r>
            <a:endParaRPr sz="600">
              <a:latin typeface="Microsoft Sans Serif"/>
              <a:cs typeface="Microsoft Sans Serif"/>
            </a:endParaRPr>
          </a:p>
        </p:txBody>
      </p:sp>
      <p:sp>
        <p:nvSpPr>
          <p:cNvPr id="221" name="object 221"/>
          <p:cNvSpPr txBox="1"/>
          <p:nvPr/>
        </p:nvSpPr>
        <p:spPr>
          <a:xfrm>
            <a:off x="9100126" y="6241771"/>
            <a:ext cx="4678896" cy="105157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sz="600" spc="-5" dirty="0">
                <a:latin typeface="Microsoft Sans Serif"/>
                <a:cs typeface="Microsoft Sans Serif"/>
              </a:rPr>
              <a:t>Fig. </a:t>
            </a:r>
            <a:r>
              <a:rPr sz="600" dirty="0">
                <a:latin typeface="Microsoft Sans Serif"/>
                <a:cs typeface="Microsoft Sans Serif"/>
              </a:rPr>
              <a:t>2.</a:t>
            </a:r>
            <a:r>
              <a:rPr sz="600" spc="-5" dirty="0">
                <a:latin typeface="Microsoft Sans Serif"/>
                <a:cs typeface="Microsoft Sans Serif"/>
              </a:rPr>
              <a:t> </a:t>
            </a:r>
            <a:r>
              <a:rPr sz="600" spc="-10" dirty="0">
                <a:latin typeface="Microsoft Sans Serif"/>
                <a:cs typeface="Microsoft Sans Serif"/>
              </a:rPr>
              <a:t>Relé</a:t>
            </a:r>
            <a:r>
              <a:rPr sz="600" dirty="0">
                <a:latin typeface="Microsoft Sans Serif"/>
                <a:cs typeface="Microsoft Sans Serif"/>
              </a:rPr>
              <a:t> </a:t>
            </a:r>
            <a:r>
              <a:rPr sz="600" spc="15" dirty="0">
                <a:latin typeface="Microsoft Sans Serif"/>
                <a:cs typeface="Microsoft Sans Serif"/>
              </a:rPr>
              <a:t>diferencial</a:t>
            </a:r>
            <a:r>
              <a:rPr sz="600" spc="-5" dirty="0">
                <a:latin typeface="Microsoft Sans Serif"/>
                <a:cs typeface="Microsoft Sans Serif"/>
              </a:rPr>
              <a:t> </a:t>
            </a:r>
            <a:r>
              <a:rPr sz="600" spc="20" dirty="0">
                <a:latin typeface="Microsoft Sans Serif"/>
                <a:cs typeface="Microsoft Sans Serif"/>
              </a:rPr>
              <a:t>de</a:t>
            </a:r>
            <a:r>
              <a:rPr sz="600" spc="-5" dirty="0">
                <a:latin typeface="Microsoft Sans Serif"/>
                <a:cs typeface="Microsoft Sans Serif"/>
              </a:rPr>
              <a:t> </a:t>
            </a:r>
            <a:r>
              <a:rPr sz="600" spc="20" dirty="0">
                <a:latin typeface="Microsoft Sans Serif"/>
                <a:cs typeface="Microsoft Sans Serif"/>
              </a:rPr>
              <a:t>porcentaje</a:t>
            </a:r>
            <a:r>
              <a:rPr sz="600" dirty="0">
                <a:latin typeface="Microsoft Sans Serif"/>
                <a:cs typeface="Microsoft Sans Serif"/>
              </a:rPr>
              <a:t> </a:t>
            </a:r>
            <a:r>
              <a:rPr sz="600" spc="20" dirty="0">
                <a:latin typeface="Microsoft Sans Serif"/>
                <a:cs typeface="Microsoft Sans Serif"/>
              </a:rPr>
              <a:t>de</a:t>
            </a:r>
            <a:r>
              <a:rPr sz="600" spc="-5" dirty="0">
                <a:latin typeface="Microsoft Sans Serif"/>
                <a:cs typeface="Microsoft Sans Serif"/>
              </a:rPr>
              <a:t> </a:t>
            </a:r>
            <a:r>
              <a:rPr sz="600" spc="25" dirty="0">
                <a:latin typeface="Microsoft Sans Serif"/>
                <a:cs typeface="Microsoft Sans Serif"/>
              </a:rPr>
              <a:t>pendiente</a:t>
            </a:r>
            <a:r>
              <a:rPr sz="600" spc="-5" dirty="0">
                <a:latin typeface="Microsoft Sans Serif"/>
                <a:cs typeface="Microsoft Sans Serif"/>
              </a:rPr>
              <a:t> </a:t>
            </a:r>
            <a:r>
              <a:rPr sz="600" spc="20" dirty="0">
                <a:latin typeface="Microsoft Sans Serif"/>
                <a:cs typeface="Microsoft Sans Serif"/>
              </a:rPr>
              <a:t>doble</a:t>
            </a:r>
            <a:endParaRPr sz="600">
              <a:latin typeface="Microsoft Sans Serif"/>
              <a:cs typeface="Microsoft Sans Serif"/>
            </a:endParaRPr>
          </a:p>
        </p:txBody>
      </p:sp>
      <p:sp>
        <p:nvSpPr>
          <p:cNvPr id="222" name="object 222"/>
          <p:cNvSpPr txBox="1"/>
          <p:nvPr/>
        </p:nvSpPr>
        <p:spPr>
          <a:xfrm>
            <a:off x="1415188" y="8390550"/>
            <a:ext cx="7964202" cy="105157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sz="600" spc="-5" dirty="0">
                <a:latin typeface="Microsoft Sans Serif"/>
                <a:cs typeface="Microsoft Sans Serif"/>
              </a:rPr>
              <a:t>Fig.</a:t>
            </a:r>
            <a:r>
              <a:rPr sz="600" dirty="0">
                <a:latin typeface="Microsoft Sans Serif"/>
                <a:cs typeface="Microsoft Sans Serif"/>
              </a:rPr>
              <a:t> </a:t>
            </a:r>
            <a:r>
              <a:rPr sz="600" spc="-5" dirty="0">
                <a:latin typeface="Microsoft Sans Serif"/>
                <a:cs typeface="Microsoft Sans Serif"/>
              </a:rPr>
              <a:t>3.-</a:t>
            </a:r>
            <a:r>
              <a:rPr sz="600" dirty="0">
                <a:latin typeface="Microsoft Sans Serif"/>
                <a:cs typeface="Microsoft Sans Serif"/>
              </a:rPr>
              <a:t> </a:t>
            </a:r>
            <a:r>
              <a:rPr sz="600" spc="10" dirty="0">
                <a:latin typeface="Microsoft Sans Serif"/>
                <a:cs typeface="Microsoft Sans Serif"/>
              </a:rPr>
              <a:t>Conexión</a:t>
            </a:r>
            <a:r>
              <a:rPr sz="600" dirty="0">
                <a:latin typeface="Microsoft Sans Serif"/>
                <a:cs typeface="Microsoft Sans Serif"/>
              </a:rPr>
              <a:t> </a:t>
            </a:r>
            <a:r>
              <a:rPr sz="600" spc="15" dirty="0">
                <a:latin typeface="Microsoft Sans Serif"/>
                <a:cs typeface="Microsoft Sans Serif"/>
              </a:rPr>
              <a:t>del</a:t>
            </a:r>
            <a:r>
              <a:rPr sz="600" spc="5" dirty="0">
                <a:latin typeface="Microsoft Sans Serif"/>
                <a:cs typeface="Microsoft Sans Serif"/>
              </a:rPr>
              <a:t> </a:t>
            </a:r>
            <a:r>
              <a:rPr sz="600" spc="-10" dirty="0">
                <a:latin typeface="Microsoft Sans Serif"/>
                <a:cs typeface="Microsoft Sans Serif"/>
              </a:rPr>
              <a:t>Relé</a:t>
            </a:r>
            <a:r>
              <a:rPr sz="600" dirty="0">
                <a:latin typeface="Microsoft Sans Serif"/>
                <a:cs typeface="Microsoft Sans Serif"/>
              </a:rPr>
              <a:t> </a:t>
            </a:r>
            <a:r>
              <a:rPr sz="600" spc="15" dirty="0">
                <a:latin typeface="Microsoft Sans Serif"/>
                <a:cs typeface="Microsoft Sans Serif"/>
              </a:rPr>
              <a:t>Diferencial</a:t>
            </a:r>
            <a:r>
              <a:rPr sz="600" dirty="0">
                <a:latin typeface="Microsoft Sans Serif"/>
                <a:cs typeface="Microsoft Sans Serif"/>
              </a:rPr>
              <a:t> </a:t>
            </a:r>
            <a:r>
              <a:rPr sz="600" spc="15" dirty="0">
                <a:latin typeface="Microsoft Sans Serif"/>
                <a:cs typeface="Microsoft Sans Serif"/>
              </a:rPr>
              <a:t>Porcentual:</a:t>
            </a:r>
            <a:r>
              <a:rPr sz="600" dirty="0">
                <a:latin typeface="Microsoft Sans Serif"/>
                <a:cs typeface="Microsoft Sans Serif"/>
              </a:rPr>
              <a:t> </a:t>
            </a:r>
            <a:r>
              <a:rPr sz="600" spc="20" dirty="0">
                <a:latin typeface="Microsoft Sans Serif"/>
                <a:cs typeface="Microsoft Sans Serif"/>
              </a:rPr>
              <a:t>Generador</a:t>
            </a:r>
            <a:r>
              <a:rPr sz="600" spc="5" dirty="0">
                <a:latin typeface="Microsoft Sans Serif"/>
                <a:cs typeface="Microsoft Sans Serif"/>
              </a:rPr>
              <a:t> </a:t>
            </a:r>
            <a:r>
              <a:rPr sz="600" spc="20" dirty="0">
                <a:latin typeface="Microsoft Sans Serif"/>
                <a:cs typeface="Microsoft Sans Serif"/>
              </a:rPr>
              <a:t>de</a:t>
            </a:r>
            <a:r>
              <a:rPr sz="600" dirty="0">
                <a:latin typeface="Microsoft Sans Serif"/>
                <a:cs typeface="Microsoft Sans Serif"/>
              </a:rPr>
              <a:t> </a:t>
            </a:r>
            <a:r>
              <a:rPr sz="600" spc="-20" dirty="0">
                <a:latin typeface="Microsoft Sans Serif"/>
                <a:cs typeface="Microsoft Sans Serif"/>
              </a:rPr>
              <a:t>Seis</a:t>
            </a:r>
            <a:r>
              <a:rPr sz="600" dirty="0">
                <a:latin typeface="Microsoft Sans Serif"/>
                <a:cs typeface="Microsoft Sans Serif"/>
              </a:rPr>
              <a:t> </a:t>
            </a:r>
            <a:r>
              <a:rPr sz="600" spc="5" dirty="0">
                <a:latin typeface="Microsoft Sans Serif"/>
                <a:cs typeface="Microsoft Sans Serif"/>
              </a:rPr>
              <a:t>Bujes,</a:t>
            </a:r>
            <a:r>
              <a:rPr sz="600" dirty="0">
                <a:latin typeface="Microsoft Sans Serif"/>
                <a:cs typeface="Microsoft Sans Serif"/>
              </a:rPr>
              <a:t> </a:t>
            </a:r>
            <a:r>
              <a:rPr sz="600" spc="10" dirty="0">
                <a:latin typeface="Microsoft Sans Serif"/>
                <a:cs typeface="Microsoft Sans Serif"/>
              </a:rPr>
              <a:t>Conectado</a:t>
            </a:r>
            <a:r>
              <a:rPr sz="600" spc="5" dirty="0">
                <a:latin typeface="Microsoft Sans Serif"/>
                <a:cs typeface="Microsoft Sans Serif"/>
              </a:rPr>
              <a:t> </a:t>
            </a:r>
            <a:r>
              <a:rPr sz="600" spc="20" dirty="0">
                <a:latin typeface="Microsoft Sans Serif"/>
                <a:cs typeface="Microsoft Sans Serif"/>
              </a:rPr>
              <a:t>en</a:t>
            </a:r>
            <a:r>
              <a:rPr sz="600" dirty="0">
                <a:latin typeface="Microsoft Sans Serif"/>
                <a:cs typeface="Microsoft Sans Serif"/>
              </a:rPr>
              <a:t> </a:t>
            </a:r>
            <a:r>
              <a:rPr sz="600" spc="5" dirty="0">
                <a:latin typeface="Microsoft Sans Serif"/>
                <a:cs typeface="Microsoft Sans Serif"/>
              </a:rPr>
              <a:t>Estrella</a:t>
            </a:r>
            <a:endParaRPr sz="600">
              <a:latin typeface="Microsoft Sans Serif"/>
              <a:cs typeface="Microsoft Sans Serif"/>
            </a:endParaRPr>
          </a:p>
        </p:txBody>
      </p:sp>
      <p:sp>
        <p:nvSpPr>
          <p:cNvPr id="223" name="object 223"/>
          <p:cNvSpPr txBox="1"/>
          <p:nvPr/>
        </p:nvSpPr>
        <p:spPr>
          <a:xfrm>
            <a:off x="1415277" y="9415125"/>
            <a:ext cx="2852914" cy="143629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sz="850" spc="-25" dirty="0">
                <a:latin typeface="Microsoft Sans Serif"/>
                <a:cs typeface="Microsoft Sans Serif"/>
              </a:rPr>
              <a:t>CAPÍTULO</a:t>
            </a:r>
            <a:r>
              <a:rPr sz="850" spc="-20" dirty="0">
                <a:latin typeface="Microsoft Sans Serif"/>
                <a:cs typeface="Microsoft Sans Serif"/>
              </a:rPr>
              <a:t> </a:t>
            </a:r>
            <a:r>
              <a:rPr sz="850" dirty="0">
                <a:latin typeface="Microsoft Sans Serif"/>
                <a:cs typeface="Microsoft Sans Serif"/>
              </a:rPr>
              <a:t>2,</a:t>
            </a:r>
            <a:r>
              <a:rPr sz="850" spc="-15" dirty="0">
                <a:latin typeface="Microsoft Sans Serif"/>
                <a:cs typeface="Microsoft Sans Serif"/>
              </a:rPr>
              <a:t> </a:t>
            </a:r>
            <a:r>
              <a:rPr sz="850" spc="-40" dirty="0">
                <a:latin typeface="Microsoft Sans Serif"/>
                <a:cs typeface="Microsoft Sans Serif"/>
              </a:rPr>
              <a:t>SECCIÓN</a:t>
            </a:r>
            <a:r>
              <a:rPr sz="850" spc="-15" dirty="0">
                <a:latin typeface="Microsoft Sans Serif"/>
                <a:cs typeface="Microsoft Sans Serif"/>
              </a:rPr>
              <a:t> </a:t>
            </a:r>
            <a:r>
              <a:rPr sz="850" spc="10" dirty="0">
                <a:latin typeface="Microsoft Sans Serif"/>
                <a:cs typeface="Microsoft Sans Serif"/>
              </a:rPr>
              <a:t>1</a:t>
            </a:r>
            <a:endParaRPr sz="850">
              <a:latin typeface="Microsoft Sans Serif"/>
              <a:cs typeface="Microsoft Sans Serif"/>
            </a:endParaRPr>
          </a:p>
        </p:txBody>
      </p:sp>
      <p:sp>
        <p:nvSpPr>
          <p:cNvPr id="224" name="object 224"/>
          <p:cNvSpPr txBox="1"/>
          <p:nvPr/>
        </p:nvSpPr>
        <p:spPr>
          <a:xfrm>
            <a:off x="7845387" y="9415126"/>
            <a:ext cx="7796212" cy="285115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sz="850" spc="-25" dirty="0">
                <a:latin typeface="Microsoft Sans Serif"/>
                <a:cs typeface="Microsoft Sans Serif"/>
              </a:rPr>
              <a:t>TUTORIAL</a:t>
            </a:r>
            <a:r>
              <a:rPr sz="850" spc="-5" dirty="0">
                <a:latin typeface="Microsoft Sans Serif"/>
                <a:cs typeface="Microsoft Sans Serif"/>
              </a:rPr>
              <a:t> </a:t>
            </a:r>
            <a:r>
              <a:rPr sz="850" spc="-60" dirty="0">
                <a:latin typeface="Microsoft Sans Serif"/>
                <a:cs typeface="Microsoft Sans Serif"/>
              </a:rPr>
              <a:t>SOBRE</a:t>
            </a:r>
            <a:r>
              <a:rPr sz="850" spc="-5" dirty="0">
                <a:latin typeface="Microsoft Sans Serif"/>
                <a:cs typeface="Microsoft Sans Serif"/>
              </a:rPr>
              <a:t> </a:t>
            </a:r>
            <a:r>
              <a:rPr sz="850" spc="-35" dirty="0">
                <a:latin typeface="Microsoft Sans Serif"/>
                <a:cs typeface="Microsoft Sans Serif"/>
              </a:rPr>
              <a:t>PROTECCIÓN</a:t>
            </a:r>
            <a:r>
              <a:rPr sz="850" spc="-5" dirty="0">
                <a:latin typeface="Microsoft Sans Serif"/>
                <a:cs typeface="Microsoft Sans Serif"/>
              </a:rPr>
              <a:t> </a:t>
            </a:r>
            <a:r>
              <a:rPr sz="850" spc="-45" dirty="0">
                <a:latin typeface="Microsoft Sans Serif"/>
                <a:cs typeface="Microsoft Sans Serif"/>
              </a:rPr>
              <a:t>DE</a:t>
            </a:r>
            <a:r>
              <a:rPr sz="850" spc="-5" dirty="0">
                <a:latin typeface="Microsoft Sans Serif"/>
                <a:cs typeface="Microsoft Sans Serif"/>
              </a:rPr>
              <a:t> </a:t>
            </a:r>
            <a:r>
              <a:rPr sz="850" spc="-55" dirty="0">
                <a:latin typeface="Microsoft Sans Serif"/>
                <a:cs typeface="Microsoft Sans Serif"/>
              </a:rPr>
              <a:t>GENERADORES</a:t>
            </a:r>
            <a:r>
              <a:rPr sz="850" dirty="0">
                <a:latin typeface="Microsoft Sans Serif"/>
                <a:cs typeface="Microsoft Sans Serif"/>
              </a:rPr>
              <a:t> </a:t>
            </a:r>
            <a:r>
              <a:rPr sz="850" spc="-30" dirty="0">
                <a:latin typeface="Microsoft Sans Serif"/>
                <a:cs typeface="Microsoft Sans Serif"/>
              </a:rPr>
              <a:t>SÍNCRONOS</a:t>
            </a:r>
            <a:endParaRPr sz="850">
              <a:latin typeface="Microsoft Sans Serif"/>
              <a:cs typeface="Microsoft Sans Serif"/>
            </a:endParaRPr>
          </a:p>
          <a:p>
            <a:pPr marL="1400175">
              <a:lnSpc>
                <a:spcPct val="100000"/>
              </a:lnSpc>
            </a:pPr>
            <a:r>
              <a:rPr sz="850" spc="-15" dirty="0">
                <a:latin typeface="Microsoft Sans Serif"/>
                <a:cs typeface="Microsoft Sans Serif"/>
              </a:rPr>
              <a:t>PUBLICACIÓN</a:t>
            </a:r>
            <a:r>
              <a:rPr sz="850" spc="-5" dirty="0">
                <a:latin typeface="Microsoft Sans Serif"/>
                <a:cs typeface="Microsoft Sans Serif"/>
              </a:rPr>
              <a:t> </a:t>
            </a:r>
            <a:r>
              <a:rPr sz="850" spc="-55" dirty="0">
                <a:latin typeface="Microsoft Sans Serif"/>
                <a:cs typeface="Microsoft Sans Serif"/>
              </a:rPr>
              <a:t>ESPECIAL</a:t>
            </a:r>
            <a:r>
              <a:rPr sz="850" spc="-5" dirty="0">
                <a:latin typeface="Microsoft Sans Serif"/>
                <a:cs typeface="Microsoft Sans Serif"/>
              </a:rPr>
              <a:t> </a:t>
            </a:r>
            <a:r>
              <a:rPr sz="850" spc="-40" dirty="0">
                <a:latin typeface="Microsoft Sans Serif"/>
                <a:cs typeface="Microsoft Sans Serif"/>
              </a:rPr>
              <a:t>DEL</a:t>
            </a:r>
            <a:r>
              <a:rPr sz="850" spc="-5" dirty="0">
                <a:latin typeface="Microsoft Sans Serif"/>
                <a:cs typeface="Microsoft Sans Serif"/>
              </a:rPr>
              <a:t> </a:t>
            </a:r>
            <a:r>
              <a:rPr sz="850" spc="-60" dirty="0">
                <a:latin typeface="Microsoft Sans Serif"/>
                <a:cs typeface="Microsoft Sans Serif"/>
              </a:rPr>
              <a:t>IEEE</a:t>
            </a:r>
            <a:r>
              <a:rPr sz="850" spc="-5" dirty="0">
                <a:latin typeface="Microsoft Sans Serif"/>
                <a:cs typeface="Microsoft Sans Serif"/>
              </a:rPr>
              <a:t> </a:t>
            </a:r>
            <a:r>
              <a:rPr sz="850" spc="-80" dirty="0">
                <a:latin typeface="Microsoft Sans Serif"/>
                <a:cs typeface="Microsoft Sans Serif"/>
              </a:rPr>
              <a:t>PSRC</a:t>
            </a:r>
            <a:endParaRPr sz="850">
              <a:latin typeface="Microsoft Sans Serif"/>
              <a:cs typeface="Microsoft Sans Serif"/>
            </a:endParaRPr>
          </a:p>
        </p:txBody>
      </p:sp>
      <p:sp>
        <p:nvSpPr>
          <p:cNvPr id="225" name="object 225"/>
          <p:cNvSpPr txBox="1"/>
          <p:nvPr/>
        </p:nvSpPr>
        <p:spPr>
          <a:xfrm rot="19980000">
            <a:off x="11980676" y="5460629"/>
            <a:ext cx="667659" cy="5080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>
              <a:lnSpc>
                <a:spcPts val="400"/>
              </a:lnSpc>
            </a:pPr>
            <a:r>
              <a:rPr sz="400" spc="10" dirty="0">
                <a:latin typeface="Microsoft Sans Serif"/>
                <a:cs typeface="Microsoft Sans Serif"/>
              </a:rPr>
              <a:t>Pendiente</a:t>
            </a:r>
            <a:r>
              <a:rPr sz="400" spc="-15" dirty="0">
                <a:latin typeface="Microsoft Sans Serif"/>
                <a:cs typeface="Microsoft Sans Serif"/>
              </a:rPr>
              <a:t> </a:t>
            </a:r>
            <a:r>
              <a:rPr sz="600" spc="7" baseline="6944" dirty="0">
                <a:latin typeface="Microsoft Sans Serif"/>
                <a:cs typeface="Microsoft Sans Serif"/>
              </a:rPr>
              <a:t>1</a:t>
            </a:r>
            <a:endParaRPr sz="600" baseline="6944">
              <a:latin typeface="Microsoft Sans Serif"/>
              <a:cs typeface="Microsoft Sans Serif"/>
            </a:endParaRPr>
          </a:p>
        </p:txBody>
      </p:sp>
      <p:sp>
        <p:nvSpPr>
          <p:cNvPr id="226" name="object 226"/>
          <p:cNvSpPr txBox="1"/>
          <p:nvPr/>
        </p:nvSpPr>
        <p:spPr>
          <a:xfrm rot="18900000">
            <a:off x="14341899" y="4210589"/>
            <a:ext cx="664784" cy="5080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>
              <a:lnSpc>
                <a:spcPts val="400"/>
              </a:lnSpc>
            </a:pPr>
            <a:r>
              <a:rPr sz="400" spc="10" dirty="0">
                <a:latin typeface="Microsoft Sans Serif"/>
                <a:cs typeface="Microsoft Sans Serif"/>
              </a:rPr>
              <a:t>Pendiente</a:t>
            </a:r>
            <a:r>
              <a:rPr sz="400" spc="-5" dirty="0">
                <a:latin typeface="Microsoft Sans Serif"/>
                <a:cs typeface="Microsoft Sans Serif"/>
              </a:rPr>
              <a:t> </a:t>
            </a:r>
            <a:r>
              <a:rPr sz="400" spc="5" dirty="0">
                <a:latin typeface="Microsoft Sans Serif"/>
                <a:cs typeface="Microsoft Sans Serif"/>
              </a:rPr>
              <a:t>2</a:t>
            </a:r>
            <a:endParaRPr sz="400">
              <a:latin typeface="Microsoft Sans Serif"/>
              <a:cs typeface="Microsoft Sans Serif"/>
            </a:endParaRPr>
          </a:p>
        </p:txBody>
      </p:sp>
    </p:spTree>
  </p:cSld>
  <p:clrMapOvr>
    <a:masterClrMapping/>
  </p:clrMapOvr>
</p:sld>
</file>

<file path=ppt/slides/slide17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" name="object 2"/>
          <p:cNvGrpSpPr/>
          <p:nvPr/>
        </p:nvGrpSpPr>
        <p:grpSpPr>
          <a:xfrm>
            <a:off x="1924729" y="3547871"/>
            <a:ext cx="6328122" cy="1249680"/>
            <a:chOff x="836675" y="3547871"/>
            <a:chExt cx="2750820" cy="1249680"/>
          </a:xfrm>
        </p:grpSpPr>
        <p:sp>
          <p:nvSpPr>
            <p:cNvPr id="3" name="object 3"/>
            <p:cNvSpPr/>
            <p:nvPr/>
          </p:nvSpPr>
          <p:spPr>
            <a:xfrm>
              <a:off x="1098803" y="3691127"/>
              <a:ext cx="1842770" cy="701040"/>
            </a:xfrm>
            <a:custGeom>
              <a:avLst/>
              <a:gdLst/>
              <a:ahLst/>
              <a:cxnLst/>
              <a:rect l="l" t="t" r="r" b="b"/>
              <a:pathLst>
                <a:path w="1842770" h="701039">
                  <a:moveTo>
                    <a:pt x="327659" y="0"/>
                  </a:moveTo>
                  <a:lnTo>
                    <a:pt x="1671828" y="0"/>
                  </a:lnTo>
                </a:path>
                <a:path w="1842770" h="701039">
                  <a:moveTo>
                    <a:pt x="0" y="48768"/>
                  </a:moveTo>
                  <a:lnTo>
                    <a:pt x="1530095" y="48768"/>
                  </a:lnTo>
                  <a:lnTo>
                    <a:pt x="1530095" y="701040"/>
                  </a:lnTo>
                </a:path>
                <a:path w="1842770" h="701039">
                  <a:moveTo>
                    <a:pt x="338328" y="568452"/>
                  </a:moveTo>
                  <a:lnTo>
                    <a:pt x="1671828" y="568452"/>
                  </a:lnTo>
                </a:path>
                <a:path w="1842770" h="701039">
                  <a:moveTo>
                    <a:pt x="13716" y="615696"/>
                  </a:moveTo>
                  <a:lnTo>
                    <a:pt x="1530095" y="615696"/>
                  </a:lnTo>
                </a:path>
                <a:path w="1842770" h="701039">
                  <a:moveTo>
                    <a:pt x="327659" y="284988"/>
                  </a:moveTo>
                  <a:lnTo>
                    <a:pt x="1842515" y="284988"/>
                  </a:lnTo>
                </a:path>
                <a:path w="1842770" h="701039">
                  <a:moveTo>
                    <a:pt x="9143" y="332232"/>
                  </a:moveTo>
                  <a:lnTo>
                    <a:pt x="1530095" y="332232"/>
                  </a:lnTo>
                </a:path>
              </a:pathLst>
            </a:custGeom>
            <a:ln w="1524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" name="object 4"/>
            <p:cNvSpPr/>
            <p:nvPr/>
          </p:nvSpPr>
          <p:spPr>
            <a:xfrm>
              <a:off x="844295" y="3555491"/>
              <a:ext cx="840105" cy="836930"/>
            </a:xfrm>
            <a:custGeom>
              <a:avLst/>
              <a:gdLst/>
              <a:ahLst/>
              <a:cxnLst/>
              <a:rect l="l" t="t" r="r" b="b"/>
              <a:pathLst>
                <a:path w="840105" h="836929">
                  <a:moveTo>
                    <a:pt x="839724" y="417575"/>
                  </a:moveTo>
                  <a:lnTo>
                    <a:pt x="836884" y="368969"/>
                  </a:lnTo>
                  <a:lnTo>
                    <a:pt x="828580" y="321986"/>
                  </a:lnTo>
                  <a:lnTo>
                    <a:pt x="815131" y="276942"/>
                  </a:lnTo>
                  <a:lnTo>
                    <a:pt x="796856" y="234153"/>
                  </a:lnTo>
                  <a:lnTo>
                    <a:pt x="774076" y="193938"/>
                  </a:lnTo>
                  <a:lnTo>
                    <a:pt x="747111" y="156612"/>
                  </a:lnTo>
                  <a:lnTo>
                    <a:pt x="716280" y="122491"/>
                  </a:lnTo>
                  <a:lnTo>
                    <a:pt x="681903" y="91893"/>
                  </a:lnTo>
                  <a:lnTo>
                    <a:pt x="644301" y="65133"/>
                  </a:lnTo>
                  <a:lnTo>
                    <a:pt x="603792" y="42529"/>
                  </a:lnTo>
                  <a:lnTo>
                    <a:pt x="560698" y="24397"/>
                  </a:lnTo>
                  <a:lnTo>
                    <a:pt x="515338" y="11054"/>
                  </a:lnTo>
                  <a:lnTo>
                    <a:pt x="468032" y="2816"/>
                  </a:lnTo>
                  <a:lnTo>
                    <a:pt x="419100" y="0"/>
                  </a:lnTo>
                  <a:lnTo>
                    <a:pt x="370471" y="2816"/>
                  </a:lnTo>
                  <a:lnTo>
                    <a:pt x="323425" y="11054"/>
                  </a:lnTo>
                  <a:lnTo>
                    <a:pt x="278286" y="24397"/>
                  </a:lnTo>
                  <a:lnTo>
                    <a:pt x="235375" y="42529"/>
                  </a:lnTo>
                  <a:lnTo>
                    <a:pt x="195018" y="65133"/>
                  </a:lnTo>
                  <a:lnTo>
                    <a:pt x="157536" y="91893"/>
                  </a:lnTo>
                  <a:lnTo>
                    <a:pt x="123253" y="122491"/>
                  </a:lnTo>
                  <a:lnTo>
                    <a:pt x="92493" y="156612"/>
                  </a:lnTo>
                  <a:lnTo>
                    <a:pt x="65578" y="193938"/>
                  </a:lnTo>
                  <a:lnTo>
                    <a:pt x="42831" y="234153"/>
                  </a:lnTo>
                  <a:lnTo>
                    <a:pt x="24577" y="276942"/>
                  </a:lnTo>
                  <a:lnTo>
                    <a:pt x="11138" y="321986"/>
                  </a:lnTo>
                  <a:lnTo>
                    <a:pt x="2838" y="368969"/>
                  </a:lnTo>
                  <a:lnTo>
                    <a:pt x="0" y="417575"/>
                  </a:lnTo>
                  <a:lnTo>
                    <a:pt x="2838" y="466767"/>
                  </a:lnTo>
                  <a:lnTo>
                    <a:pt x="11138" y="514210"/>
                  </a:lnTo>
                  <a:lnTo>
                    <a:pt x="24577" y="559599"/>
                  </a:lnTo>
                  <a:lnTo>
                    <a:pt x="42831" y="602633"/>
                  </a:lnTo>
                  <a:lnTo>
                    <a:pt x="65578" y="643007"/>
                  </a:lnTo>
                  <a:lnTo>
                    <a:pt x="92493" y="680419"/>
                  </a:lnTo>
                  <a:lnTo>
                    <a:pt x="123253" y="714565"/>
                  </a:lnTo>
                  <a:lnTo>
                    <a:pt x="157536" y="745142"/>
                  </a:lnTo>
                  <a:lnTo>
                    <a:pt x="195018" y="771847"/>
                  </a:lnTo>
                  <a:lnTo>
                    <a:pt x="235375" y="794377"/>
                  </a:lnTo>
                  <a:lnTo>
                    <a:pt x="278286" y="812428"/>
                  </a:lnTo>
                  <a:lnTo>
                    <a:pt x="323425" y="825696"/>
                  </a:lnTo>
                  <a:lnTo>
                    <a:pt x="370471" y="833880"/>
                  </a:lnTo>
                  <a:lnTo>
                    <a:pt x="419100" y="836676"/>
                  </a:lnTo>
                  <a:lnTo>
                    <a:pt x="468032" y="833880"/>
                  </a:lnTo>
                  <a:lnTo>
                    <a:pt x="515338" y="825696"/>
                  </a:lnTo>
                  <a:lnTo>
                    <a:pt x="560698" y="812428"/>
                  </a:lnTo>
                  <a:lnTo>
                    <a:pt x="603792" y="794377"/>
                  </a:lnTo>
                  <a:lnTo>
                    <a:pt x="644301" y="771847"/>
                  </a:lnTo>
                  <a:lnTo>
                    <a:pt x="681903" y="745142"/>
                  </a:lnTo>
                  <a:lnTo>
                    <a:pt x="716280" y="714565"/>
                  </a:lnTo>
                  <a:lnTo>
                    <a:pt x="747111" y="680419"/>
                  </a:lnTo>
                  <a:lnTo>
                    <a:pt x="774076" y="643007"/>
                  </a:lnTo>
                  <a:lnTo>
                    <a:pt x="796856" y="602633"/>
                  </a:lnTo>
                  <a:lnTo>
                    <a:pt x="815131" y="559599"/>
                  </a:lnTo>
                  <a:lnTo>
                    <a:pt x="828580" y="514210"/>
                  </a:lnTo>
                  <a:lnTo>
                    <a:pt x="836884" y="466767"/>
                  </a:lnTo>
                  <a:lnTo>
                    <a:pt x="839724" y="417575"/>
                  </a:lnTo>
                </a:path>
              </a:pathLst>
            </a:custGeom>
            <a:ln w="1524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" name="object 5"/>
            <p:cNvSpPr/>
            <p:nvPr/>
          </p:nvSpPr>
          <p:spPr>
            <a:xfrm>
              <a:off x="1271015" y="4195571"/>
              <a:ext cx="82550" cy="41275"/>
            </a:xfrm>
            <a:custGeom>
              <a:avLst/>
              <a:gdLst/>
              <a:ahLst/>
              <a:cxnLst/>
              <a:rect l="l" t="t" r="r" b="b"/>
              <a:pathLst>
                <a:path w="82550" h="41275">
                  <a:moveTo>
                    <a:pt x="82296" y="41148"/>
                  </a:moveTo>
                  <a:lnTo>
                    <a:pt x="82296" y="35052"/>
                  </a:lnTo>
                  <a:lnTo>
                    <a:pt x="80772" y="28956"/>
                  </a:lnTo>
                  <a:lnTo>
                    <a:pt x="77724" y="21336"/>
                  </a:lnTo>
                  <a:lnTo>
                    <a:pt x="73152" y="16764"/>
                  </a:lnTo>
                  <a:lnTo>
                    <a:pt x="68580" y="10668"/>
                  </a:lnTo>
                  <a:lnTo>
                    <a:pt x="64008" y="7620"/>
                  </a:lnTo>
                  <a:lnTo>
                    <a:pt x="57912" y="3048"/>
                  </a:lnTo>
                  <a:lnTo>
                    <a:pt x="50292" y="1524"/>
                  </a:lnTo>
                  <a:lnTo>
                    <a:pt x="44196" y="0"/>
                  </a:lnTo>
                  <a:lnTo>
                    <a:pt x="38100" y="0"/>
                  </a:lnTo>
                  <a:lnTo>
                    <a:pt x="32004" y="1524"/>
                  </a:lnTo>
                  <a:lnTo>
                    <a:pt x="24384" y="3048"/>
                  </a:lnTo>
                  <a:lnTo>
                    <a:pt x="19812" y="7620"/>
                  </a:lnTo>
                  <a:lnTo>
                    <a:pt x="13716" y="10668"/>
                  </a:lnTo>
                  <a:lnTo>
                    <a:pt x="4572" y="22860"/>
                  </a:lnTo>
                  <a:lnTo>
                    <a:pt x="0" y="41148"/>
                  </a:lnTo>
                </a:path>
              </a:pathLst>
            </a:custGeom>
            <a:ln w="1524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" name="object 6"/>
            <p:cNvSpPr/>
            <p:nvPr/>
          </p:nvSpPr>
          <p:spPr>
            <a:xfrm>
              <a:off x="1109471" y="4195571"/>
              <a:ext cx="81280" cy="41275"/>
            </a:xfrm>
            <a:custGeom>
              <a:avLst/>
              <a:gdLst/>
              <a:ahLst/>
              <a:cxnLst/>
              <a:rect l="l" t="t" r="r" b="b"/>
              <a:pathLst>
                <a:path w="81280" h="41275">
                  <a:moveTo>
                    <a:pt x="80772" y="41148"/>
                  </a:moveTo>
                  <a:lnTo>
                    <a:pt x="60959" y="7620"/>
                  </a:lnTo>
                  <a:lnTo>
                    <a:pt x="56387" y="3048"/>
                  </a:lnTo>
                  <a:lnTo>
                    <a:pt x="48767" y="1524"/>
                  </a:lnTo>
                  <a:lnTo>
                    <a:pt x="42671" y="0"/>
                  </a:lnTo>
                  <a:lnTo>
                    <a:pt x="36576" y="0"/>
                  </a:lnTo>
                  <a:lnTo>
                    <a:pt x="28955" y="1524"/>
                  </a:lnTo>
                  <a:lnTo>
                    <a:pt x="24384" y="3048"/>
                  </a:lnTo>
                  <a:lnTo>
                    <a:pt x="18287" y="7620"/>
                  </a:lnTo>
                  <a:lnTo>
                    <a:pt x="13715" y="10668"/>
                  </a:lnTo>
                  <a:lnTo>
                    <a:pt x="4571" y="22860"/>
                  </a:lnTo>
                  <a:lnTo>
                    <a:pt x="1523" y="28956"/>
                  </a:lnTo>
                  <a:lnTo>
                    <a:pt x="0" y="35052"/>
                  </a:lnTo>
                  <a:lnTo>
                    <a:pt x="0" y="41148"/>
                  </a:lnTo>
                </a:path>
              </a:pathLst>
            </a:custGeom>
            <a:ln w="1524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" name="object 7"/>
            <p:cNvSpPr/>
            <p:nvPr/>
          </p:nvSpPr>
          <p:spPr>
            <a:xfrm>
              <a:off x="1190243" y="4195571"/>
              <a:ext cx="81280" cy="41275"/>
            </a:xfrm>
            <a:custGeom>
              <a:avLst/>
              <a:gdLst/>
              <a:ahLst/>
              <a:cxnLst/>
              <a:rect l="l" t="t" r="r" b="b"/>
              <a:pathLst>
                <a:path w="81280" h="41275">
                  <a:moveTo>
                    <a:pt x="80772" y="41148"/>
                  </a:moveTo>
                  <a:lnTo>
                    <a:pt x="80772" y="35052"/>
                  </a:lnTo>
                  <a:lnTo>
                    <a:pt x="79247" y="28956"/>
                  </a:lnTo>
                  <a:lnTo>
                    <a:pt x="76199" y="21336"/>
                  </a:lnTo>
                  <a:lnTo>
                    <a:pt x="73152" y="16764"/>
                  </a:lnTo>
                  <a:lnTo>
                    <a:pt x="68580" y="10668"/>
                  </a:lnTo>
                  <a:lnTo>
                    <a:pt x="62484" y="7620"/>
                  </a:lnTo>
                  <a:lnTo>
                    <a:pt x="56387" y="3048"/>
                  </a:lnTo>
                  <a:lnTo>
                    <a:pt x="44195" y="0"/>
                  </a:lnTo>
                  <a:lnTo>
                    <a:pt x="36576" y="0"/>
                  </a:lnTo>
                  <a:lnTo>
                    <a:pt x="24384" y="3048"/>
                  </a:lnTo>
                  <a:lnTo>
                    <a:pt x="18287" y="7620"/>
                  </a:lnTo>
                  <a:lnTo>
                    <a:pt x="12191" y="10668"/>
                  </a:lnTo>
                  <a:lnTo>
                    <a:pt x="7619" y="16764"/>
                  </a:lnTo>
                  <a:lnTo>
                    <a:pt x="1523" y="28956"/>
                  </a:lnTo>
                  <a:lnTo>
                    <a:pt x="0" y="35052"/>
                  </a:lnTo>
                  <a:lnTo>
                    <a:pt x="0" y="41148"/>
                  </a:lnTo>
                </a:path>
              </a:pathLst>
            </a:custGeom>
            <a:ln w="1524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" name="object 8"/>
            <p:cNvSpPr/>
            <p:nvPr/>
          </p:nvSpPr>
          <p:spPr>
            <a:xfrm>
              <a:off x="1353311" y="4195571"/>
              <a:ext cx="82550" cy="41275"/>
            </a:xfrm>
            <a:custGeom>
              <a:avLst/>
              <a:gdLst/>
              <a:ahLst/>
              <a:cxnLst/>
              <a:rect l="l" t="t" r="r" b="b"/>
              <a:pathLst>
                <a:path w="82550" h="41275">
                  <a:moveTo>
                    <a:pt x="82296" y="41148"/>
                  </a:moveTo>
                  <a:lnTo>
                    <a:pt x="64008" y="7620"/>
                  </a:lnTo>
                  <a:lnTo>
                    <a:pt x="44196" y="0"/>
                  </a:lnTo>
                  <a:lnTo>
                    <a:pt x="36576" y="0"/>
                  </a:lnTo>
                  <a:lnTo>
                    <a:pt x="24384" y="3048"/>
                  </a:lnTo>
                  <a:lnTo>
                    <a:pt x="18288" y="7620"/>
                  </a:lnTo>
                  <a:lnTo>
                    <a:pt x="12192" y="10668"/>
                  </a:lnTo>
                  <a:lnTo>
                    <a:pt x="9144" y="16764"/>
                  </a:lnTo>
                  <a:lnTo>
                    <a:pt x="4572" y="22860"/>
                  </a:lnTo>
                  <a:lnTo>
                    <a:pt x="3048" y="28956"/>
                  </a:lnTo>
                  <a:lnTo>
                    <a:pt x="0" y="35052"/>
                  </a:lnTo>
                  <a:lnTo>
                    <a:pt x="0" y="41148"/>
                  </a:lnTo>
                </a:path>
              </a:pathLst>
            </a:custGeom>
            <a:ln w="1524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" name="object 9"/>
            <p:cNvSpPr/>
            <p:nvPr/>
          </p:nvSpPr>
          <p:spPr>
            <a:xfrm>
              <a:off x="1101852" y="4243577"/>
              <a:ext cx="341630" cy="0"/>
            </a:xfrm>
            <a:custGeom>
              <a:avLst/>
              <a:gdLst/>
              <a:ahLst/>
              <a:cxnLst/>
              <a:rect l="l" t="t" r="r" b="b"/>
              <a:pathLst>
                <a:path w="341630">
                  <a:moveTo>
                    <a:pt x="326135" y="0"/>
                  </a:moveTo>
                  <a:lnTo>
                    <a:pt x="341375" y="0"/>
                  </a:lnTo>
                </a:path>
                <a:path w="341630">
                  <a:moveTo>
                    <a:pt x="243839" y="0"/>
                  </a:moveTo>
                  <a:lnTo>
                    <a:pt x="259079" y="0"/>
                  </a:lnTo>
                </a:path>
                <a:path w="341630">
                  <a:moveTo>
                    <a:pt x="161543" y="0"/>
                  </a:moveTo>
                  <a:lnTo>
                    <a:pt x="176783" y="0"/>
                  </a:lnTo>
                </a:path>
                <a:path w="341630">
                  <a:moveTo>
                    <a:pt x="80771" y="0"/>
                  </a:moveTo>
                  <a:lnTo>
                    <a:pt x="96011" y="0"/>
                  </a:lnTo>
                </a:path>
                <a:path w="341630">
                  <a:moveTo>
                    <a:pt x="0" y="0"/>
                  </a:moveTo>
                  <a:lnTo>
                    <a:pt x="15239" y="0"/>
                  </a:lnTo>
                </a:path>
              </a:pathLst>
            </a:custGeom>
            <a:ln w="13716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" name="object 10"/>
            <p:cNvSpPr/>
            <p:nvPr/>
          </p:nvSpPr>
          <p:spPr>
            <a:xfrm>
              <a:off x="1261871" y="3912107"/>
              <a:ext cx="82550" cy="40005"/>
            </a:xfrm>
            <a:custGeom>
              <a:avLst/>
              <a:gdLst/>
              <a:ahLst/>
              <a:cxnLst/>
              <a:rect l="l" t="t" r="r" b="b"/>
              <a:pathLst>
                <a:path w="82550" h="40004">
                  <a:moveTo>
                    <a:pt x="82296" y="39624"/>
                  </a:moveTo>
                  <a:lnTo>
                    <a:pt x="64008" y="6096"/>
                  </a:lnTo>
                  <a:lnTo>
                    <a:pt x="44196" y="0"/>
                  </a:lnTo>
                  <a:lnTo>
                    <a:pt x="36576" y="0"/>
                  </a:lnTo>
                  <a:lnTo>
                    <a:pt x="3048" y="25908"/>
                  </a:lnTo>
                  <a:lnTo>
                    <a:pt x="0" y="32004"/>
                  </a:lnTo>
                  <a:lnTo>
                    <a:pt x="0" y="39624"/>
                  </a:lnTo>
                </a:path>
              </a:pathLst>
            </a:custGeom>
            <a:ln w="1524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" name="object 11"/>
            <p:cNvSpPr/>
            <p:nvPr/>
          </p:nvSpPr>
          <p:spPr>
            <a:xfrm>
              <a:off x="1100327" y="3912107"/>
              <a:ext cx="79375" cy="40005"/>
            </a:xfrm>
            <a:custGeom>
              <a:avLst/>
              <a:gdLst/>
              <a:ahLst/>
              <a:cxnLst/>
              <a:rect l="l" t="t" r="r" b="b"/>
              <a:pathLst>
                <a:path w="79375" h="40004">
                  <a:moveTo>
                    <a:pt x="79247" y="39624"/>
                  </a:moveTo>
                  <a:lnTo>
                    <a:pt x="79247" y="32004"/>
                  </a:lnTo>
                  <a:lnTo>
                    <a:pt x="77723" y="25908"/>
                  </a:lnTo>
                  <a:lnTo>
                    <a:pt x="71627" y="13716"/>
                  </a:lnTo>
                  <a:lnTo>
                    <a:pt x="67055" y="10668"/>
                  </a:lnTo>
                  <a:lnTo>
                    <a:pt x="60959" y="6096"/>
                  </a:lnTo>
                  <a:lnTo>
                    <a:pt x="54863" y="3048"/>
                  </a:lnTo>
                  <a:lnTo>
                    <a:pt x="42671" y="0"/>
                  </a:lnTo>
                  <a:lnTo>
                    <a:pt x="36575" y="0"/>
                  </a:lnTo>
                  <a:lnTo>
                    <a:pt x="24383" y="3048"/>
                  </a:lnTo>
                  <a:lnTo>
                    <a:pt x="18287" y="6096"/>
                  </a:lnTo>
                  <a:lnTo>
                    <a:pt x="12191" y="10668"/>
                  </a:lnTo>
                  <a:lnTo>
                    <a:pt x="7619" y="13716"/>
                  </a:lnTo>
                  <a:lnTo>
                    <a:pt x="1523" y="25908"/>
                  </a:lnTo>
                  <a:lnTo>
                    <a:pt x="0" y="32004"/>
                  </a:lnTo>
                  <a:lnTo>
                    <a:pt x="0" y="39624"/>
                  </a:lnTo>
                </a:path>
              </a:pathLst>
            </a:custGeom>
            <a:ln w="1524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" name="object 12"/>
            <p:cNvSpPr/>
            <p:nvPr/>
          </p:nvSpPr>
          <p:spPr>
            <a:xfrm>
              <a:off x="1179575" y="3912107"/>
              <a:ext cx="82550" cy="40005"/>
            </a:xfrm>
            <a:custGeom>
              <a:avLst/>
              <a:gdLst/>
              <a:ahLst/>
              <a:cxnLst/>
              <a:rect l="l" t="t" r="r" b="b"/>
              <a:pathLst>
                <a:path w="82550" h="40004">
                  <a:moveTo>
                    <a:pt x="82296" y="39624"/>
                  </a:moveTo>
                  <a:lnTo>
                    <a:pt x="82296" y="32004"/>
                  </a:lnTo>
                  <a:lnTo>
                    <a:pt x="80772" y="25908"/>
                  </a:lnTo>
                  <a:lnTo>
                    <a:pt x="44196" y="0"/>
                  </a:lnTo>
                  <a:lnTo>
                    <a:pt x="38100" y="0"/>
                  </a:lnTo>
                  <a:lnTo>
                    <a:pt x="32004" y="1524"/>
                  </a:lnTo>
                  <a:lnTo>
                    <a:pt x="24384" y="3048"/>
                  </a:lnTo>
                  <a:lnTo>
                    <a:pt x="19812" y="6096"/>
                  </a:lnTo>
                  <a:lnTo>
                    <a:pt x="13716" y="10668"/>
                  </a:lnTo>
                  <a:lnTo>
                    <a:pt x="9144" y="13716"/>
                  </a:lnTo>
                  <a:lnTo>
                    <a:pt x="4572" y="19812"/>
                  </a:lnTo>
                  <a:lnTo>
                    <a:pt x="1524" y="32004"/>
                  </a:lnTo>
                  <a:lnTo>
                    <a:pt x="0" y="39624"/>
                  </a:lnTo>
                </a:path>
              </a:pathLst>
            </a:custGeom>
            <a:ln w="1524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" name="object 13"/>
            <p:cNvSpPr/>
            <p:nvPr/>
          </p:nvSpPr>
          <p:spPr>
            <a:xfrm>
              <a:off x="1344167" y="3912107"/>
              <a:ext cx="82550" cy="40005"/>
            </a:xfrm>
            <a:custGeom>
              <a:avLst/>
              <a:gdLst/>
              <a:ahLst/>
              <a:cxnLst/>
              <a:rect l="l" t="t" r="r" b="b"/>
              <a:pathLst>
                <a:path w="82550" h="40004">
                  <a:moveTo>
                    <a:pt x="82296" y="39624"/>
                  </a:moveTo>
                  <a:lnTo>
                    <a:pt x="80772" y="32004"/>
                  </a:lnTo>
                  <a:lnTo>
                    <a:pt x="79248" y="25908"/>
                  </a:lnTo>
                  <a:lnTo>
                    <a:pt x="73152" y="13716"/>
                  </a:lnTo>
                  <a:lnTo>
                    <a:pt x="68580" y="10668"/>
                  </a:lnTo>
                  <a:lnTo>
                    <a:pt x="62484" y="6096"/>
                  </a:lnTo>
                  <a:lnTo>
                    <a:pt x="56388" y="3048"/>
                  </a:lnTo>
                  <a:lnTo>
                    <a:pt x="44196" y="0"/>
                  </a:lnTo>
                  <a:lnTo>
                    <a:pt x="36576" y="0"/>
                  </a:lnTo>
                  <a:lnTo>
                    <a:pt x="1524" y="25908"/>
                  </a:lnTo>
                  <a:lnTo>
                    <a:pt x="0" y="32004"/>
                  </a:lnTo>
                  <a:lnTo>
                    <a:pt x="0" y="39624"/>
                  </a:lnTo>
                </a:path>
              </a:pathLst>
            </a:custGeom>
            <a:ln w="1524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4" name="object 14"/>
            <p:cNvSpPr/>
            <p:nvPr/>
          </p:nvSpPr>
          <p:spPr>
            <a:xfrm>
              <a:off x="1092707" y="3958589"/>
              <a:ext cx="341630" cy="0"/>
            </a:xfrm>
            <a:custGeom>
              <a:avLst/>
              <a:gdLst/>
              <a:ahLst/>
              <a:cxnLst/>
              <a:rect l="l" t="t" r="r" b="b"/>
              <a:pathLst>
                <a:path w="341630">
                  <a:moveTo>
                    <a:pt x="326135" y="0"/>
                  </a:moveTo>
                  <a:lnTo>
                    <a:pt x="341375" y="0"/>
                  </a:lnTo>
                </a:path>
                <a:path w="341630">
                  <a:moveTo>
                    <a:pt x="243839" y="0"/>
                  </a:moveTo>
                  <a:lnTo>
                    <a:pt x="259079" y="0"/>
                  </a:lnTo>
                </a:path>
                <a:path w="341630">
                  <a:moveTo>
                    <a:pt x="161543" y="0"/>
                  </a:moveTo>
                  <a:lnTo>
                    <a:pt x="176783" y="0"/>
                  </a:lnTo>
                </a:path>
                <a:path w="341630">
                  <a:moveTo>
                    <a:pt x="79247" y="0"/>
                  </a:moveTo>
                  <a:lnTo>
                    <a:pt x="94487" y="0"/>
                  </a:lnTo>
                </a:path>
                <a:path w="341630">
                  <a:moveTo>
                    <a:pt x="0" y="0"/>
                  </a:moveTo>
                  <a:lnTo>
                    <a:pt x="15239" y="0"/>
                  </a:lnTo>
                </a:path>
              </a:pathLst>
            </a:custGeom>
            <a:ln w="13716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5" name="object 15"/>
            <p:cNvSpPr/>
            <p:nvPr/>
          </p:nvSpPr>
          <p:spPr>
            <a:xfrm>
              <a:off x="1261871" y="3628643"/>
              <a:ext cx="82550" cy="41275"/>
            </a:xfrm>
            <a:custGeom>
              <a:avLst/>
              <a:gdLst/>
              <a:ahLst/>
              <a:cxnLst/>
              <a:rect l="l" t="t" r="r" b="b"/>
              <a:pathLst>
                <a:path w="82550" h="41275">
                  <a:moveTo>
                    <a:pt x="82296" y="39624"/>
                  </a:moveTo>
                  <a:lnTo>
                    <a:pt x="79248" y="27432"/>
                  </a:lnTo>
                  <a:lnTo>
                    <a:pt x="73152" y="15240"/>
                  </a:lnTo>
                  <a:lnTo>
                    <a:pt x="64008" y="6096"/>
                  </a:lnTo>
                  <a:lnTo>
                    <a:pt x="56388" y="3048"/>
                  </a:lnTo>
                  <a:lnTo>
                    <a:pt x="50292" y="0"/>
                  </a:lnTo>
                  <a:lnTo>
                    <a:pt x="30480" y="0"/>
                  </a:lnTo>
                  <a:lnTo>
                    <a:pt x="18288" y="6096"/>
                  </a:lnTo>
                  <a:lnTo>
                    <a:pt x="9144" y="15240"/>
                  </a:lnTo>
                  <a:lnTo>
                    <a:pt x="4572" y="21336"/>
                  </a:lnTo>
                  <a:lnTo>
                    <a:pt x="3048" y="27432"/>
                  </a:lnTo>
                  <a:lnTo>
                    <a:pt x="0" y="33528"/>
                  </a:lnTo>
                  <a:lnTo>
                    <a:pt x="0" y="41148"/>
                  </a:lnTo>
                </a:path>
              </a:pathLst>
            </a:custGeom>
            <a:ln w="1524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6" name="object 16"/>
            <p:cNvSpPr/>
            <p:nvPr/>
          </p:nvSpPr>
          <p:spPr>
            <a:xfrm>
              <a:off x="1100327" y="3628643"/>
              <a:ext cx="79375" cy="41275"/>
            </a:xfrm>
            <a:custGeom>
              <a:avLst/>
              <a:gdLst/>
              <a:ahLst/>
              <a:cxnLst/>
              <a:rect l="l" t="t" r="r" b="b"/>
              <a:pathLst>
                <a:path w="79375" h="41275">
                  <a:moveTo>
                    <a:pt x="79247" y="39624"/>
                  </a:moveTo>
                  <a:lnTo>
                    <a:pt x="79247" y="33528"/>
                  </a:lnTo>
                  <a:lnTo>
                    <a:pt x="77723" y="27432"/>
                  </a:lnTo>
                  <a:lnTo>
                    <a:pt x="71627" y="15240"/>
                  </a:lnTo>
                  <a:lnTo>
                    <a:pt x="67055" y="10668"/>
                  </a:lnTo>
                  <a:lnTo>
                    <a:pt x="60959" y="6096"/>
                  </a:lnTo>
                  <a:lnTo>
                    <a:pt x="48767" y="0"/>
                  </a:lnTo>
                  <a:lnTo>
                    <a:pt x="30479" y="0"/>
                  </a:lnTo>
                  <a:lnTo>
                    <a:pt x="1523" y="27432"/>
                  </a:lnTo>
                  <a:lnTo>
                    <a:pt x="0" y="33528"/>
                  </a:lnTo>
                  <a:lnTo>
                    <a:pt x="0" y="41148"/>
                  </a:lnTo>
                </a:path>
              </a:pathLst>
            </a:custGeom>
            <a:ln w="1524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7" name="object 17"/>
            <p:cNvSpPr/>
            <p:nvPr/>
          </p:nvSpPr>
          <p:spPr>
            <a:xfrm>
              <a:off x="1179575" y="3628643"/>
              <a:ext cx="82550" cy="41275"/>
            </a:xfrm>
            <a:custGeom>
              <a:avLst/>
              <a:gdLst/>
              <a:ahLst/>
              <a:cxnLst/>
              <a:rect l="l" t="t" r="r" b="b"/>
              <a:pathLst>
                <a:path w="82550" h="41275">
                  <a:moveTo>
                    <a:pt x="82296" y="39624"/>
                  </a:moveTo>
                  <a:lnTo>
                    <a:pt x="82296" y="33528"/>
                  </a:lnTo>
                  <a:lnTo>
                    <a:pt x="80772" y="27432"/>
                  </a:lnTo>
                  <a:lnTo>
                    <a:pt x="77724" y="21336"/>
                  </a:lnTo>
                  <a:lnTo>
                    <a:pt x="73152" y="15240"/>
                  </a:lnTo>
                  <a:lnTo>
                    <a:pt x="64008" y="6096"/>
                  </a:lnTo>
                  <a:lnTo>
                    <a:pt x="51816" y="0"/>
                  </a:lnTo>
                  <a:lnTo>
                    <a:pt x="32004" y="0"/>
                  </a:lnTo>
                  <a:lnTo>
                    <a:pt x="1524" y="33528"/>
                  </a:lnTo>
                  <a:lnTo>
                    <a:pt x="0" y="41148"/>
                  </a:lnTo>
                </a:path>
              </a:pathLst>
            </a:custGeom>
            <a:ln w="1524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8" name="object 18"/>
            <p:cNvSpPr/>
            <p:nvPr/>
          </p:nvSpPr>
          <p:spPr>
            <a:xfrm>
              <a:off x="1344167" y="3628643"/>
              <a:ext cx="82550" cy="41275"/>
            </a:xfrm>
            <a:custGeom>
              <a:avLst/>
              <a:gdLst/>
              <a:ahLst/>
              <a:cxnLst/>
              <a:rect l="l" t="t" r="r" b="b"/>
              <a:pathLst>
                <a:path w="82550" h="41275">
                  <a:moveTo>
                    <a:pt x="82296" y="39624"/>
                  </a:moveTo>
                  <a:lnTo>
                    <a:pt x="62484" y="6096"/>
                  </a:lnTo>
                  <a:lnTo>
                    <a:pt x="50292" y="0"/>
                  </a:lnTo>
                  <a:lnTo>
                    <a:pt x="30480" y="0"/>
                  </a:lnTo>
                  <a:lnTo>
                    <a:pt x="18288" y="6096"/>
                  </a:lnTo>
                  <a:lnTo>
                    <a:pt x="12192" y="10668"/>
                  </a:lnTo>
                  <a:lnTo>
                    <a:pt x="9144" y="15240"/>
                  </a:lnTo>
                  <a:lnTo>
                    <a:pt x="4572" y="21336"/>
                  </a:lnTo>
                  <a:lnTo>
                    <a:pt x="1524" y="27432"/>
                  </a:lnTo>
                  <a:lnTo>
                    <a:pt x="0" y="33528"/>
                  </a:lnTo>
                  <a:lnTo>
                    <a:pt x="0" y="41148"/>
                  </a:lnTo>
                </a:path>
              </a:pathLst>
            </a:custGeom>
            <a:ln w="1524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9" name="object 19"/>
            <p:cNvSpPr/>
            <p:nvPr/>
          </p:nvSpPr>
          <p:spPr>
            <a:xfrm>
              <a:off x="1092707" y="3675887"/>
              <a:ext cx="341630" cy="0"/>
            </a:xfrm>
            <a:custGeom>
              <a:avLst/>
              <a:gdLst/>
              <a:ahLst/>
              <a:cxnLst/>
              <a:rect l="l" t="t" r="r" b="b"/>
              <a:pathLst>
                <a:path w="341630">
                  <a:moveTo>
                    <a:pt x="326135" y="0"/>
                  </a:moveTo>
                  <a:lnTo>
                    <a:pt x="341375" y="0"/>
                  </a:lnTo>
                </a:path>
                <a:path w="341630">
                  <a:moveTo>
                    <a:pt x="243839" y="0"/>
                  </a:moveTo>
                  <a:lnTo>
                    <a:pt x="259079" y="0"/>
                  </a:lnTo>
                </a:path>
                <a:path w="341630">
                  <a:moveTo>
                    <a:pt x="161543" y="0"/>
                  </a:moveTo>
                  <a:lnTo>
                    <a:pt x="176783" y="0"/>
                  </a:lnTo>
                </a:path>
                <a:path w="341630">
                  <a:moveTo>
                    <a:pt x="79247" y="0"/>
                  </a:moveTo>
                  <a:lnTo>
                    <a:pt x="94487" y="0"/>
                  </a:lnTo>
                </a:path>
                <a:path w="341630">
                  <a:moveTo>
                    <a:pt x="0" y="0"/>
                  </a:moveTo>
                  <a:lnTo>
                    <a:pt x="15239" y="0"/>
                  </a:lnTo>
                </a:path>
              </a:pathLst>
            </a:custGeom>
            <a:ln w="1524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0" name="object 20"/>
            <p:cNvSpPr/>
            <p:nvPr/>
          </p:nvSpPr>
          <p:spPr>
            <a:xfrm>
              <a:off x="1098803" y="3681983"/>
              <a:ext cx="9525" cy="624840"/>
            </a:xfrm>
            <a:custGeom>
              <a:avLst/>
              <a:gdLst/>
              <a:ahLst/>
              <a:cxnLst/>
              <a:rect l="l" t="t" r="r" b="b"/>
              <a:pathLst>
                <a:path w="9525" h="624839">
                  <a:moveTo>
                    <a:pt x="9143" y="568451"/>
                  </a:moveTo>
                  <a:lnTo>
                    <a:pt x="9143" y="624840"/>
                  </a:lnTo>
                </a:path>
                <a:path w="9525" h="624839">
                  <a:moveTo>
                    <a:pt x="0" y="283464"/>
                  </a:moveTo>
                  <a:lnTo>
                    <a:pt x="0" y="341375"/>
                  </a:lnTo>
                </a:path>
                <a:path w="9525" h="624839">
                  <a:moveTo>
                    <a:pt x="0" y="0"/>
                  </a:moveTo>
                  <a:lnTo>
                    <a:pt x="0" y="57912"/>
                  </a:lnTo>
                </a:path>
              </a:pathLst>
            </a:custGeom>
            <a:ln w="1524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1" name="object 21"/>
            <p:cNvSpPr/>
            <p:nvPr/>
          </p:nvSpPr>
          <p:spPr>
            <a:xfrm>
              <a:off x="2045207" y="3944111"/>
              <a:ext cx="68580" cy="38100"/>
            </a:xfrm>
            <a:custGeom>
              <a:avLst/>
              <a:gdLst/>
              <a:ahLst/>
              <a:cxnLst/>
              <a:rect l="l" t="t" r="r" b="b"/>
              <a:pathLst>
                <a:path w="68580" h="38100">
                  <a:moveTo>
                    <a:pt x="68580" y="36575"/>
                  </a:moveTo>
                  <a:lnTo>
                    <a:pt x="68580" y="30479"/>
                  </a:lnTo>
                  <a:lnTo>
                    <a:pt x="67056" y="25907"/>
                  </a:lnTo>
                  <a:lnTo>
                    <a:pt x="60960" y="13715"/>
                  </a:lnTo>
                  <a:lnTo>
                    <a:pt x="57912" y="9143"/>
                  </a:lnTo>
                  <a:lnTo>
                    <a:pt x="50292" y="3047"/>
                  </a:lnTo>
                  <a:lnTo>
                    <a:pt x="38100" y="0"/>
                  </a:lnTo>
                  <a:lnTo>
                    <a:pt x="32004" y="0"/>
                  </a:lnTo>
                  <a:lnTo>
                    <a:pt x="1524" y="25907"/>
                  </a:lnTo>
                  <a:lnTo>
                    <a:pt x="0" y="30479"/>
                  </a:lnTo>
                  <a:lnTo>
                    <a:pt x="0" y="38099"/>
                  </a:lnTo>
                </a:path>
              </a:pathLst>
            </a:custGeom>
            <a:ln w="9144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2" name="object 22"/>
            <p:cNvSpPr/>
            <p:nvPr/>
          </p:nvSpPr>
          <p:spPr>
            <a:xfrm>
              <a:off x="2113788" y="3944111"/>
              <a:ext cx="71755" cy="38100"/>
            </a:xfrm>
            <a:custGeom>
              <a:avLst/>
              <a:gdLst/>
              <a:ahLst/>
              <a:cxnLst/>
              <a:rect l="l" t="t" r="r" b="b"/>
              <a:pathLst>
                <a:path w="71755" h="38100">
                  <a:moveTo>
                    <a:pt x="71627" y="36575"/>
                  </a:moveTo>
                  <a:lnTo>
                    <a:pt x="71627" y="30479"/>
                  </a:lnTo>
                  <a:lnTo>
                    <a:pt x="70103" y="25907"/>
                  </a:lnTo>
                  <a:lnTo>
                    <a:pt x="39623" y="0"/>
                  </a:lnTo>
                  <a:lnTo>
                    <a:pt x="33527" y="0"/>
                  </a:lnTo>
                  <a:lnTo>
                    <a:pt x="3047" y="25907"/>
                  </a:lnTo>
                  <a:lnTo>
                    <a:pt x="1523" y="30479"/>
                  </a:lnTo>
                  <a:lnTo>
                    <a:pt x="0" y="38099"/>
                  </a:lnTo>
                </a:path>
              </a:pathLst>
            </a:custGeom>
            <a:ln w="9144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3" name="object 23"/>
            <p:cNvSpPr/>
            <p:nvPr/>
          </p:nvSpPr>
          <p:spPr>
            <a:xfrm>
              <a:off x="2185416" y="3980687"/>
              <a:ext cx="0" cy="13970"/>
            </a:xfrm>
            <a:custGeom>
              <a:avLst/>
              <a:gdLst/>
              <a:ahLst/>
              <a:cxnLst/>
              <a:rect l="l" t="t" r="r" b="b"/>
              <a:pathLst>
                <a:path h="13970">
                  <a:moveTo>
                    <a:pt x="-4572" y="6857"/>
                  </a:moveTo>
                  <a:lnTo>
                    <a:pt x="4572" y="6857"/>
                  </a:lnTo>
                </a:path>
              </a:pathLst>
            </a:custGeom>
            <a:ln w="1371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4" name="object 24"/>
            <p:cNvSpPr/>
            <p:nvPr/>
          </p:nvSpPr>
          <p:spPr>
            <a:xfrm>
              <a:off x="2113787" y="3980687"/>
              <a:ext cx="0" cy="64135"/>
            </a:xfrm>
            <a:custGeom>
              <a:avLst/>
              <a:gdLst/>
              <a:ahLst/>
              <a:cxnLst/>
              <a:rect l="l" t="t" r="r" b="b"/>
              <a:pathLst>
                <a:path h="64135">
                  <a:moveTo>
                    <a:pt x="0" y="0"/>
                  </a:moveTo>
                  <a:lnTo>
                    <a:pt x="0" y="64008"/>
                  </a:lnTo>
                </a:path>
              </a:pathLst>
            </a:custGeom>
            <a:ln w="9144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5" name="object 25"/>
            <p:cNvSpPr/>
            <p:nvPr/>
          </p:nvSpPr>
          <p:spPr>
            <a:xfrm>
              <a:off x="2045208" y="3980687"/>
              <a:ext cx="0" cy="13970"/>
            </a:xfrm>
            <a:custGeom>
              <a:avLst/>
              <a:gdLst/>
              <a:ahLst/>
              <a:cxnLst/>
              <a:rect l="l" t="t" r="r" b="b"/>
              <a:pathLst>
                <a:path h="13970">
                  <a:moveTo>
                    <a:pt x="-4572" y="6857"/>
                  </a:moveTo>
                  <a:lnTo>
                    <a:pt x="4572" y="6857"/>
                  </a:lnTo>
                </a:path>
              </a:pathLst>
            </a:custGeom>
            <a:ln w="1371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26" name="object 26"/>
            <p:cNvPicPr/>
            <p:nvPr/>
          </p:nvPicPr>
          <p:blipFill>
            <a:blip r:embed="rId2" cstate="print"/>
            <a:stretch>
              <a:fillRect/>
            </a:stretch>
          </p:blipFill>
          <p:spPr>
            <a:xfrm>
              <a:off x="2052827" y="4090415"/>
              <a:ext cx="121920" cy="201167"/>
            </a:xfrm>
            <a:prstGeom prst="rect">
              <a:avLst/>
            </a:prstGeom>
          </p:spPr>
        </p:pic>
        <p:sp>
          <p:nvSpPr>
            <p:cNvPr id="27" name="object 27"/>
            <p:cNvSpPr/>
            <p:nvPr/>
          </p:nvSpPr>
          <p:spPr>
            <a:xfrm>
              <a:off x="2045208" y="3992879"/>
              <a:ext cx="140335" cy="152400"/>
            </a:xfrm>
            <a:custGeom>
              <a:avLst/>
              <a:gdLst/>
              <a:ahLst/>
              <a:cxnLst/>
              <a:rect l="l" t="t" r="r" b="b"/>
              <a:pathLst>
                <a:path w="140335" h="152400">
                  <a:moveTo>
                    <a:pt x="0" y="3047"/>
                  </a:moveTo>
                  <a:lnTo>
                    <a:pt x="0" y="152400"/>
                  </a:lnTo>
                  <a:lnTo>
                    <a:pt x="9143" y="152400"/>
                  </a:lnTo>
                </a:path>
                <a:path w="140335" h="152400">
                  <a:moveTo>
                    <a:pt x="140208" y="0"/>
                  </a:moveTo>
                  <a:lnTo>
                    <a:pt x="140208" y="152400"/>
                  </a:lnTo>
                  <a:lnTo>
                    <a:pt x="128016" y="152400"/>
                  </a:lnTo>
                </a:path>
              </a:pathLst>
            </a:custGeom>
            <a:ln w="9144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8" name="object 28"/>
            <p:cNvSpPr/>
            <p:nvPr/>
          </p:nvSpPr>
          <p:spPr>
            <a:xfrm>
              <a:off x="2171700" y="4044695"/>
              <a:ext cx="26034" cy="29209"/>
            </a:xfrm>
            <a:custGeom>
              <a:avLst/>
              <a:gdLst/>
              <a:ahLst/>
              <a:cxnLst/>
              <a:rect l="l" t="t" r="r" b="b"/>
              <a:pathLst>
                <a:path w="26035" h="29210">
                  <a:moveTo>
                    <a:pt x="25908" y="28955"/>
                  </a:moveTo>
                  <a:lnTo>
                    <a:pt x="0" y="28955"/>
                  </a:lnTo>
                  <a:lnTo>
                    <a:pt x="0" y="0"/>
                  </a:lnTo>
                  <a:lnTo>
                    <a:pt x="25908" y="0"/>
                  </a:lnTo>
                  <a:lnTo>
                    <a:pt x="25908" y="28955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9" name="object 29"/>
            <p:cNvSpPr/>
            <p:nvPr/>
          </p:nvSpPr>
          <p:spPr>
            <a:xfrm>
              <a:off x="2171700" y="4044695"/>
              <a:ext cx="26034" cy="29209"/>
            </a:xfrm>
            <a:custGeom>
              <a:avLst/>
              <a:gdLst/>
              <a:ahLst/>
              <a:cxnLst/>
              <a:rect l="l" t="t" r="r" b="b"/>
              <a:pathLst>
                <a:path w="26035" h="29210">
                  <a:moveTo>
                    <a:pt x="25908" y="0"/>
                  </a:moveTo>
                  <a:lnTo>
                    <a:pt x="0" y="0"/>
                  </a:lnTo>
                  <a:lnTo>
                    <a:pt x="0" y="28955"/>
                  </a:lnTo>
                  <a:lnTo>
                    <a:pt x="25908" y="28955"/>
                  </a:lnTo>
                  <a:lnTo>
                    <a:pt x="25908" y="0"/>
                  </a:lnTo>
                  <a:close/>
                </a:path>
                <a:path w="26035" h="29210">
                  <a:moveTo>
                    <a:pt x="0" y="0"/>
                  </a:moveTo>
                  <a:lnTo>
                    <a:pt x="0" y="0"/>
                  </a:lnTo>
                </a:path>
              </a:pathLst>
            </a:custGeom>
            <a:ln w="9144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0" name="object 30"/>
            <p:cNvSpPr/>
            <p:nvPr/>
          </p:nvSpPr>
          <p:spPr>
            <a:xfrm>
              <a:off x="2218944" y="3960875"/>
              <a:ext cx="26034" cy="27940"/>
            </a:xfrm>
            <a:custGeom>
              <a:avLst/>
              <a:gdLst/>
              <a:ahLst/>
              <a:cxnLst/>
              <a:rect l="l" t="t" r="r" b="b"/>
              <a:pathLst>
                <a:path w="26035" h="27939">
                  <a:moveTo>
                    <a:pt x="25907" y="27432"/>
                  </a:moveTo>
                  <a:lnTo>
                    <a:pt x="0" y="27432"/>
                  </a:lnTo>
                  <a:lnTo>
                    <a:pt x="0" y="0"/>
                  </a:lnTo>
                  <a:lnTo>
                    <a:pt x="25907" y="0"/>
                  </a:lnTo>
                  <a:lnTo>
                    <a:pt x="25907" y="27432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1" name="object 31"/>
            <p:cNvSpPr/>
            <p:nvPr/>
          </p:nvSpPr>
          <p:spPr>
            <a:xfrm>
              <a:off x="2218944" y="3960875"/>
              <a:ext cx="26034" cy="27940"/>
            </a:xfrm>
            <a:custGeom>
              <a:avLst/>
              <a:gdLst/>
              <a:ahLst/>
              <a:cxnLst/>
              <a:rect l="l" t="t" r="r" b="b"/>
              <a:pathLst>
                <a:path w="26035" h="27939">
                  <a:moveTo>
                    <a:pt x="25907" y="0"/>
                  </a:moveTo>
                  <a:lnTo>
                    <a:pt x="0" y="0"/>
                  </a:lnTo>
                  <a:lnTo>
                    <a:pt x="0" y="27432"/>
                  </a:lnTo>
                  <a:lnTo>
                    <a:pt x="25907" y="27432"/>
                  </a:lnTo>
                  <a:lnTo>
                    <a:pt x="25907" y="0"/>
                  </a:lnTo>
                  <a:close/>
                </a:path>
                <a:path w="26035" h="27939">
                  <a:moveTo>
                    <a:pt x="0" y="0"/>
                  </a:moveTo>
                  <a:lnTo>
                    <a:pt x="0" y="0"/>
                  </a:lnTo>
                </a:path>
              </a:pathLst>
            </a:custGeom>
            <a:ln w="9144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2" name="object 32"/>
            <p:cNvSpPr/>
            <p:nvPr/>
          </p:nvSpPr>
          <p:spPr>
            <a:xfrm>
              <a:off x="2301239" y="4229099"/>
              <a:ext cx="71755" cy="36830"/>
            </a:xfrm>
            <a:custGeom>
              <a:avLst/>
              <a:gdLst/>
              <a:ahLst/>
              <a:cxnLst/>
              <a:rect l="l" t="t" r="r" b="b"/>
              <a:pathLst>
                <a:path w="71755" h="36829">
                  <a:moveTo>
                    <a:pt x="71627" y="36575"/>
                  </a:moveTo>
                  <a:lnTo>
                    <a:pt x="68579" y="24383"/>
                  </a:lnTo>
                  <a:lnTo>
                    <a:pt x="67055" y="18287"/>
                  </a:lnTo>
                  <a:lnTo>
                    <a:pt x="64007" y="13715"/>
                  </a:lnTo>
                  <a:lnTo>
                    <a:pt x="54863" y="6095"/>
                  </a:lnTo>
                  <a:lnTo>
                    <a:pt x="50291" y="3047"/>
                  </a:lnTo>
                  <a:lnTo>
                    <a:pt x="38099" y="0"/>
                  </a:lnTo>
                  <a:lnTo>
                    <a:pt x="32003" y="0"/>
                  </a:lnTo>
                  <a:lnTo>
                    <a:pt x="1523" y="24383"/>
                  </a:lnTo>
                  <a:lnTo>
                    <a:pt x="0" y="30479"/>
                  </a:lnTo>
                  <a:lnTo>
                    <a:pt x="0" y="36575"/>
                  </a:lnTo>
                </a:path>
              </a:pathLst>
            </a:custGeom>
            <a:ln w="9144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3" name="object 33"/>
            <p:cNvSpPr/>
            <p:nvPr/>
          </p:nvSpPr>
          <p:spPr>
            <a:xfrm>
              <a:off x="2372868" y="4229099"/>
              <a:ext cx="68580" cy="36830"/>
            </a:xfrm>
            <a:custGeom>
              <a:avLst/>
              <a:gdLst/>
              <a:ahLst/>
              <a:cxnLst/>
              <a:rect l="l" t="t" r="r" b="b"/>
              <a:pathLst>
                <a:path w="68580" h="36829">
                  <a:moveTo>
                    <a:pt x="68580" y="36575"/>
                  </a:moveTo>
                  <a:lnTo>
                    <a:pt x="68580" y="30479"/>
                  </a:lnTo>
                  <a:lnTo>
                    <a:pt x="67056" y="24383"/>
                  </a:lnTo>
                  <a:lnTo>
                    <a:pt x="38100" y="0"/>
                  </a:lnTo>
                  <a:lnTo>
                    <a:pt x="32004" y="0"/>
                  </a:lnTo>
                  <a:lnTo>
                    <a:pt x="0" y="30479"/>
                  </a:lnTo>
                  <a:lnTo>
                    <a:pt x="0" y="36575"/>
                  </a:lnTo>
                </a:path>
              </a:pathLst>
            </a:custGeom>
            <a:ln w="9143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4" name="object 34"/>
            <p:cNvSpPr/>
            <p:nvPr/>
          </p:nvSpPr>
          <p:spPr>
            <a:xfrm>
              <a:off x="2441448" y="4265675"/>
              <a:ext cx="0" cy="13970"/>
            </a:xfrm>
            <a:custGeom>
              <a:avLst/>
              <a:gdLst/>
              <a:ahLst/>
              <a:cxnLst/>
              <a:rect l="l" t="t" r="r" b="b"/>
              <a:pathLst>
                <a:path h="13970">
                  <a:moveTo>
                    <a:pt x="-4572" y="6858"/>
                  </a:moveTo>
                  <a:lnTo>
                    <a:pt x="4572" y="6858"/>
                  </a:lnTo>
                </a:path>
              </a:pathLst>
            </a:custGeom>
            <a:ln w="13716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5" name="object 35"/>
            <p:cNvSpPr/>
            <p:nvPr/>
          </p:nvSpPr>
          <p:spPr>
            <a:xfrm>
              <a:off x="2372867" y="4265675"/>
              <a:ext cx="0" cy="62865"/>
            </a:xfrm>
            <a:custGeom>
              <a:avLst/>
              <a:gdLst/>
              <a:ahLst/>
              <a:cxnLst/>
              <a:rect l="l" t="t" r="r" b="b"/>
              <a:pathLst>
                <a:path h="62864">
                  <a:moveTo>
                    <a:pt x="0" y="0"/>
                  </a:moveTo>
                  <a:lnTo>
                    <a:pt x="0" y="62483"/>
                  </a:lnTo>
                </a:path>
              </a:pathLst>
            </a:custGeom>
            <a:ln w="9144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6" name="object 36"/>
            <p:cNvSpPr/>
            <p:nvPr/>
          </p:nvSpPr>
          <p:spPr>
            <a:xfrm>
              <a:off x="2301240" y="4265675"/>
              <a:ext cx="0" cy="13970"/>
            </a:xfrm>
            <a:custGeom>
              <a:avLst/>
              <a:gdLst/>
              <a:ahLst/>
              <a:cxnLst/>
              <a:rect l="l" t="t" r="r" b="b"/>
              <a:pathLst>
                <a:path h="13970">
                  <a:moveTo>
                    <a:pt x="-4572" y="6858"/>
                  </a:moveTo>
                  <a:lnTo>
                    <a:pt x="4572" y="6858"/>
                  </a:lnTo>
                </a:path>
              </a:pathLst>
            </a:custGeom>
            <a:ln w="13716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37" name="object 37"/>
            <p:cNvPicPr/>
            <p:nvPr/>
          </p:nvPicPr>
          <p:blipFill>
            <a:blip r:embed="rId3" cstate="print"/>
            <a:stretch>
              <a:fillRect/>
            </a:stretch>
          </p:blipFill>
          <p:spPr>
            <a:xfrm>
              <a:off x="2308859" y="4366259"/>
              <a:ext cx="121920" cy="202691"/>
            </a:xfrm>
            <a:prstGeom prst="rect">
              <a:avLst/>
            </a:prstGeom>
          </p:spPr>
        </p:pic>
        <p:sp>
          <p:nvSpPr>
            <p:cNvPr id="38" name="object 38"/>
            <p:cNvSpPr/>
            <p:nvPr/>
          </p:nvSpPr>
          <p:spPr>
            <a:xfrm>
              <a:off x="2301240" y="4276343"/>
              <a:ext cx="140335" cy="152400"/>
            </a:xfrm>
            <a:custGeom>
              <a:avLst/>
              <a:gdLst/>
              <a:ahLst/>
              <a:cxnLst/>
              <a:rect l="l" t="t" r="r" b="b"/>
              <a:pathLst>
                <a:path w="140335" h="152400">
                  <a:moveTo>
                    <a:pt x="0" y="3048"/>
                  </a:moveTo>
                  <a:lnTo>
                    <a:pt x="0" y="152400"/>
                  </a:lnTo>
                  <a:lnTo>
                    <a:pt x="9143" y="152400"/>
                  </a:lnTo>
                </a:path>
                <a:path w="140335" h="152400">
                  <a:moveTo>
                    <a:pt x="140208" y="0"/>
                  </a:moveTo>
                  <a:lnTo>
                    <a:pt x="140208" y="152400"/>
                  </a:lnTo>
                  <a:lnTo>
                    <a:pt x="128015" y="152400"/>
                  </a:lnTo>
                </a:path>
              </a:pathLst>
            </a:custGeom>
            <a:ln w="9144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9" name="object 39"/>
            <p:cNvSpPr/>
            <p:nvPr/>
          </p:nvSpPr>
          <p:spPr>
            <a:xfrm>
              <a:off x="2427732" y="4328159"/>
              <a:ext cx="26034" cy="29209"/>
            </a:xfrm>
            <a:custGeom>
              <a:avLst/>
              <a:gdLst/>
              <a:ahLst/>
              <a:cxnLst/>
              <a:rect l="l" t="t" r="r" b="b"/>
              <a:pathLst>
                <a:path w="26035" h="29210">
                  <a:moveTo>
                    <a:pt x="25908" y="28956"/>
                  </a:moveTo>
                  <a:lnTo>
                    <a:pt x="0" y="28956"/>
                  </a:lnTo>
                  <a:lnTo>
                    <a:pt x="0" y="0"/>
                  </a:lnTo>
                  <a:lnTo>
                    <a:pt x="25908" y="0"/>
                  </a:lnTo>
                  <a:lnTo>
                    <a:pt x="25908" y="28956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0" name="object 40"/>
            <p:cNvSpPr/>
            <p:nvPr/>
          </p:nvSpPr>
          <p:spPr>
            <a:xfrm>
              <a:off x="2427732" y="4328159"/>
              <a:ext cx="26034" cy="29209"/>
            </a:xfrm>
            <a:custGeom>
              <a:avLst/>
              <a:gdLst/>
              <a:ahLst/>
              <a:cxnLst/>
              <a:rect l="l" t="t" r="r" b="b"/>
              <a:pathLst>
                <a:path w="26035" h="29210">
                  <a:moveTo>
                    <a:pt x="25908" y="0"/>
                  </a:moveTo>
                  <a:lnTo>
                    <a:pt x="0" y="0"/>
                  </a:lnTo>
                  <a:lnTo>
                    <a:pt x="0" y="28956"/>
                  </a:lnTo>
                  <a:lnTo>
                    <a:pt x="25908" y="28956"/>
                  </a:lnTo>
                  <a:lnTo>
                    <a:pt x="25908" y="0"/>
                  </a:lnTo>
                  <a:close/>
                </a:path>
              </a:pathLst>
            </a:custGeom>
            <a:ln w="9144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1" name="object 41"/>
            <p:cNvSpPr/>
            <p:nvPr/>
          </p:nvSpPr>
          <p:spPr>
            <a:xfrm>
              <a:off x="2427732" y="4328159"/>
              <a:ext cx="1905" cy="0"/>
            </a:xfrm>
            <a:custGeom>
              <a:avLst/>
              <a:gdLst/>
              <a:ahLst/>
              <a:cxnLst/>
              <a:rect l="l" t="t" r="r" b="b"/>
              <a:pathLst>
                <a:path w="1905">
                  <a:moveTo>
                    <a:pt x="761" y="-4572"/>
                  </a:moveTo>
                  <a:lnTo>
                    <a:pt x="761" y="4572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2" name="object 42"/>
            <p:cNvSpPr/>
            <p:nvPr/>
          </p:nvSpPr>
          <p:spPr>
            <a:xfrm>
              <a:off x="2476499" y="4244339"/>
              <a:ext cx="26034" cy="29209"/>
            </a:xfrm>
            <a:custGeom>
              <a:avLst/>
              <a:gdLst/>
              <a:ahLst/>
              <a:cxnLst/>
              <a:rect l="l" t="t" r="r" b="b"/>
              <a:pathLst>
                <a:path w="26035" h="29210">
                  <a:moveTo>
                    <a:pt x="25908" y="28956"/>
                  </a:moveTo>
                  <a:lnTo>
                    <a:pt x="0" y="28956"/>
                  </a:lnTo>
                  <a:lnTo>
                    <a:pt x="0" y="0"/>
                  </a:lnTo>
                  <a:lnTo>
                    <a:pt x="25908" y="0"/>
                  </a:lnTo>
                  <a:lnTo>
                    <a:pt x="25908" y="28956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3" name="object 43"/>
            <p:cNvSpPr/>
            <p:nvPr/>
          </p:nvSpPr>
          <p:spPr>
            <a:xfrm>
              <a:off x="2476499" y="4244339"/>
              <a:ext cx="26034" cy="29209"/>
            </a:xfrm>
            <a:custGeom>
              <a:avLst/>
              <a:gdLst/>
              <a:ahLst/>
              <a:cxnLst/>
              <a:rect l="l" t="t" r="r" b="b"/>
              <a:pathLst>
                <a:path w="26035" h="29210">
                  <a:moveTo>
                    <a:pt x="25908" y="0"/>
                  </a:moveTo>
                  <a:lnTo>
                    <a:pt x="0" y="0"/>
                  </a:lnTo>
                  <a:lnTo>
                    <a:pt x="0" y="28956"/>
                  </a:lnTo>
                  <a:lnTo>
                    <a:pt x="25908" y="28956"/>
                  </a:lnTo>
                  <a:lnTo>
                    <a:pt x="25908" y="0"/>
                  </a:lnTo>
                  <a:close/>
                </a:path>
                <a:path w="26035" h="29210">
                  <a:moveTo>
                    <a:pt x="0" y="0"/>
                  </a:moveTo>
                  <a:lnTo>
                    <a:pt x="0" y="0"/>
                  </a:lnTo>
                </a:path>
              </a:pathLst>
            </a:custGeom>
            <a:ln w="9144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4" name="object 44"/>
            <p:cNvSpPr/>
            <p:nvPr/>
          </p:nvSpPr>
          <p:spPr>
            <a:xfrm>
              <a:off x="1787651" y="3660647"/>
              <a:ext cx="70485" cy="36830"/>
            </a:xfrm>
            <a:custGeom>
              <a:avLst/>
              <a:gdLst/>
              <a:ahLst/>
              <a:cxnLst/>
              <a:rect l="l" t="t" r="r" b="b"/>
              <a:pathLst>
                <a:path w="70485" h="36829">
                  <a:moveTo>
                    <a:pt x="70104" y="36575"/>
                  </a:moveTo>
                  <a:lnTo>
                    <a:pt x="70104" y="30479"/>
                  </a:lnTo>
                  <a:lnTo>
                    <a:pt x="68580" y="24383"/>
                  </a:lnTo>
                  <a:lnTo>
                    <a:pt x="65532" y="18287"/>
                  </a:lnTo>
                  <a:lnTo>
                    <a:pt x="59436" y="9143"/>
                  </a:lnTo>
                  <a:lnTo>
                    <a:pt x="54864" y="6095"/>
                  </a:lnTo>
                  <a:lnTo>
                    <a:pt x="48768" y="3047"/>
                  </a:lnTo>
                  <a:lnTo>
                    <a:pt x="44196" y="0"/>
                  </a:lnTo>
                  <a:lnTo>
                    <a:pt x="25908" y="0"/>
                  </a:lnTo>
                  <a:lnTo>
                    <a:pt x="21336" y="3047"/>
                  </a:lnTo>
                  <a:lnTo>
                    <a:pt x="15240" y="6095"/>
                  </a:lnTo>
                  <a:lnTo>
                    <a:pt x="10668" y="9143"/>
                  </a:lnTo>
                  <a:lnTo>
                    <a:pt x="7620" y="13715"/>
                  </a:lnTo>
                  <a:lnTo>
                    <a:pt x="4572" y="19811"/>
                  </a:lnTo>
                  <a:lnTo>
                    <a:pt x="1524" y="24383"/>
                  </a:lnTo>
                  <a:lnTo>
                    <a:pt x="0" y="30479"/>
                  </a:lnTo>
                  <a:lnTo>
                    <a:pt x="0" y="36575"/>
                  </a:lnTo>
                </a:path>
              </a:pathLst>
            </a:custGeom>
            <a:ln w="9144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5" name="object 45"/>
            <p:cNvSpPr/>
            <p:nvPr/>
          </p:nvSpPr>
          <p:spPr>
            <a:xfrm>
              <a:off x="1857755" y="3660647"/>
              <a:ext cx="71755" cy="36830"/>
            </a:xfrm>
            <a:custGeom>
              <a:avLst/>
              <a:gdLst/>
              <a:ahLst/>
              <a:cxnLst/>
              <a:rect l="l" t="t" r="r" b="b"/>
              <a:pathLst>
                <a:path w="71755" h="36829">
                  <a:moveTo>
                    <a:pt x="71627" y="36575"/>
                  </a:moveTo>
                  <a:lnTo>
                    <a:pt x="71627" y="30479"/>
                  </a:lnTo>
                  <a:lnTo>
                    <a:pt x="70103" y="24383"/>
                  </a:lnTo>
                  <a:lnTo>
                    <a:pt x="44195" y="0"/>
                  </a:lnTo>
                  <a:lnTo>
                    <a:pt x="27431" y="0"/>
                  </a:lnTo>
                  <a:lnTo>
                    <a:pt x="3047" y="24383"/>
                  </a:lnTo>
                  <a:lnTo>
                    <a:pt x="0" y="36575"/>
                  </a:lnTo>
                </a:path>
              </a:pathLst>
            </a:custGeom>
            <a:ln w="9144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6" name="object 46"/>
            <p:cNvSpPr/>
            <p:nvPr/>
          </p:nvSpPr>
          <p:spPr>
            <a:xfrm>
              <a:off x="1929383" y="3697223"/>
              <a:ext cx="0" cy="13970"/>
            </a:xfrm>
            <a:custGeom>
              <a:avLst/>
              <a:gdLst/>
              <a:ahLst/>
              <a:cxnLst/>
              <a:rect l="l" t="t" r="r" b="b"/>
              <a:pathLst>
                <a:path h="13970">
                  <a:moveTo>
                    <a:pt x="-4572" y="6858"/>
                  </a:moveTo>
                  <a:lnTo>
                    <a:pt x="4572" y="6858"/>
                  </a:lnTo>
                </a:path>
              </a:pathLst>
            </a:custGeom>
            <a:ln w="13716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7" name="object 47"/>
            <p:cNvSpPr/>
            <p:nvPr/>
          </p:nvSpPr>
          <p:spPr>
            <a:xfrm>
              <a:off x="1857755" y="3697223"/>
              <a:ext cx="0" cy="64135"/>
            </a:xfrm>
            <a:custGeom>
              <a:avLst/>
              <a:gdLst/>
              <a:ahLst/>
              <a:cxnLst/>
              <a:rect l="l" t="t" r="r" b="b"/>
              <a:pathLst>
                <a:path h="64135">
                  <a:moveTo>
                    <a:pt x="0" y="0"/>
                  </a:moveTo>
                  <a:lnTo>
                    <a:pt x="0" y="64008"/>
                  </a:lnTo>
                </a:path>
              </a:pathLst>
            </a:custGeom>
            <a:ln w="9144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8" name="object 48"/>
            <p:cNvSpPr/>
            <p:nvPr/>
          </p:nvSpPr>
          <p:spPr>
            <a:xfrm>
              <a:off x="1787651" y="3697223"/>
              <a:ext cx="0" cy="13970"/>
            </a:xfrm>
            <a:custGeom>
              <a:avLst/>
              <a:gdLst/>
              <a:ahLst/>
              <a:cxnLst/>
              <a:rect l="l" t="t" r="r" b="b"/>
              <a:pathLst>
                <a:path h="13970">
                  <a:moveTo>
                    <a:pt x="-4572" y="6858"/>
                  </a:moveTo>
                  <a:lnTo>
                    <a:pt x="4572" y="6858"/>
                  </a:lnTo>
                </a:path>
              </a:pathLst>
            </a:custGeom>
            <a:ln w="13716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49" name="object 49"/>
            <p:cNvPicPr/>
            <p:nvPr/>
          </p:nvPicPr>
          <p:blipFill>
            <a:blip r:embed="rId4" cstate="print"/>
            <a:stretch>
              <a:fillRect/>
            </a:stretch>
          </p:blipFill>
          <p:spPr>
            <a:xfrm>
              <a:off x="1795272" y="3806951"/>
              <a:ext cx="123444" cy="201167"/>
            </a:xfrm>
            <a:prstGeom prst="rect">
              <a:avLst/>
            </a:prstGeom>
          </p:spPr>
        </p:pic>
        <p:sp>
          <p:nvSpPr>
            <p:cNvPr id="50" name="object 50"/>
            <p:cNvSpPr/>
            <p:nvPr/>
          </p:nvSpPr>
          <p:spPr>
            <a:xfrm>
              <a:off x="1787651" y="3707891"/>
              <a:ext cx="140335" cy="152400"/>
            </a:xfrm>
            <a:custGeom>
              <a:avLst/>
              <a:gdLst/>
              <a:ahLst/>
              <a:cxnLst/>
              <a:rect l="l" t="t" r="r" b="b"/>
              <a:pathLst>
                <a:path w="140335" h="152400">
                  <a:moveTo>
                    <a:pt x="0" y="3048"/>
                  </a:moveTo>
                  <a:lnTo>
                    <a:pt x="0" y="152400"/>
                  </a:lnTo>
                  <a:lnTo>
                    <a:pt x="9144" y="152400"/>
                  </a:lnTo>
                </a:path>
                <a:path w="140335" h="152400">
                  <a:moveTo>
                    <a:pt x="140208" y="0"/>
                  </a:moveTo>
                  <a:lnTo>
                    <a:pt x="140208" y="152400"/>
                  </a:lnTo>
                  <a:lnTo>
                    <a:pt x="129540" y="152400"/>
                  </a:lnTo>
                </a:path>
              </a:pathLst>
            </a:custGeom>
            <a:ln w="9144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1" name="object 51"/>
            <p:cNvSpPr/>
            <p:nvPr/>
          </p:nvSpPr>
          <p:spPr>
            <a:xfrm>
              <a:off x="1915667" y="3761231"/>
              <a:ext cx="26034" cy="27940"/>
            </a:xfrm>
            <a:custGeom>
              <a:avLst/>
              <a:gdLst/>
              <a:ahLst/>
              <a:cxnLst/>
              <a:rect l="l" t="t" r="r" b="b"/>
              <a:pathLst>
                <a:path w="26035" h="27939">
                  <a:moveTo>
                    <a:pt x="25908" y="27432"/>
                  </a:moveTo>
                  <a:lnTo>
                    <a:pt x="0" y="27432"/>
                  </a:lnTo>
                  <a:lnTo>
                    <a:pt x="0" y="0"/>
                  </a:lnTo>
                  <a:lnTo>
                    <a:pt x="25908" y="0"/>
                  </a:lnTo>
                  <a:lnTo>
                    <a:pt x="25908" y="27432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2" name="object 52"/>
            <p:cNvSpPr/>
            <p:nvPr/>
          </p:nvSpPr>
          <p:spPr>
            <a:xfrm>
              <a:off x="1915667" y="3761231"/>
              <a:ext cx="26034" cy="27940"/>
            </a:xfrm>
            <a:custGeom>
              <a:avLst/>
              <a:gdLst/>
              <a:ahLst/>
              <a:cxnLst/>
              <a:rect l="l" t="t" r="r" b="b"/>
              <a:pathLst>
                <a:path w="26035" h="27939">
                  <a:moveTo>
                    <a:pt x="25908" y="0"/>
                  </a:moveTo>
                  <a:lnTo>
                    <a:pt x="0" y="0"/>
                  </a:lnTo>
                  <a:lnTo>
                    <a:pt x="0" y="27432"/>
                  </a:lnTo>
                  <a:lnTo>
                    <a:pt x="25908" y="27432"/>
                  </a:lnTo>
                  <a:lnTo>
                    <a:pt x="25908" y="0"/>
                  </a:lnTo>
                  <a:close/>
                </a:path>
                <a:path w="26035" h="27939">
                  <a:moveTo>
                    <a:pt x="0" y="0"/>
                  </a:moveTo>
                  <a:lnTo>
                    <a:pt x="0" y="0"/>
                  </a:lnTo>
                </a:path>
              </a:pathLst>
            </a:custGeom>
            <a:ln w="9144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3" name="object 53"/>
            <p:cNvSpPr/>
            <p:nvPr/>
          </p:nvSpPr>
          <p:spPr>
            <a:xfrm>
              <a:off x="1962911" y="3675887"/>
              <a:ext cx="26034" cy="29209"/>
            </a:xfrm>
            <a:custGeom>
              <a:avLst/>
              <a:gdLst/>
              <a:ahLst/>
              <a:cxnLst/>
              <a:rect l="l" t="t" r="r" b="b"/>
              <a:pathLst>
                <a:path w="26035" h="29210">
                  <a:moveTo>
                    <a:pt x="25908" y="28955"/>
                  </a:moveTo>
                  <a:lnTo>
                    <a:pt x="0" y="28955"/>
                  </a:lnTo>
                  <a:lnTo>
                    <a:pt x="0" y="0"/>
                  </a:lnTo>
                  <a:lnTo>
                    <a:pt x="25908" y="0"/>
                  </a:lnTo>
                  <a:lnTo>
                    <a:pt x="25908" y="28955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4" name="object 54"/>
            <p:cNvSpPr/>
            <p:nvPr/>
          </p:nvSpPr>
          <p:spPr>
            <a:xfrm>
              <a:off x="1962911" y="3675887"/>
              <a:ext cx="26034" cy="29209"/>
            </a:xfrm>
            <a:custGeom>
              <a:avLst/>
              <a:gdLst/>
              <a:ahLst/>
              <a:cxnLst/>
              <a:rect l="l" t="t" r="r" b="b"/>
              <a:pathLst>
                <a:path w="26035" h="29210">
                  <a:moveTo>
                    <a:pt x="25908" y="0"/>
                  </a:moveTo>
                  <a:lnTo>
                    <a:pt x="0" y="0"/>
                  </a:lnTo>
                  <a:lnTo>
                    <a:pt x="0" y="28955"/>
                  </a:lnTo>
                  <a:lnTo>
                    <a:pt x="25908" y="28955"/>
                  </a:lnTo>
                  <a:lnTo>
                    <a:pt x="25908" y="0"/>
                  </a:lnTo>
                  <a:close/>
                </a:path>
                <a:path w="26035" h="29210">
                  <a:moveTo>
                    <a:pt x="0" y="0"/>
                  </a:moveTo>
                  <a:lnTo>
                    <a:pt x="0" y="0"/>
                  </a:lnTo>
                </a:path>
              </a:pathLst>
            </a:custGeom>
            <a:ln w="9144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5" name="object 55"/>
            <p:cNvSpPr/>
            <p:nvPr/>
          </p:nvSpPr>
          <p:spPr>
            <a:xfrm>
              <a:off x="2599943" y="4392167"/>
              <a:ext cx="58419" cy="200025"/>
            </a:xfrm>
            <a:custGeom>
              <a:avLst/>
              <a:gdLst/>
              <a:ahLst/>
              <a:cxnLst/>
              <a:rect l="l" t="t" r="r" b="b"/>
              <a:pathLst>
                <a:path w="58419" h="200025">
                  <a:moveTo>
                    <a:pt x="0" y="199643"/>
                  </a:moveTo>
                  <a:lnTo>
                    <a:pt x="57912" y="199643"/>
                  </a:lnTo>
                  <a:lnTo>
                    <a:pt x="57912" y="0"/>
                  </a:lnTo>
                  <a:lnTo>
                    <a:pt x="0" y="0"/>
                  </a:lnTo>
                  <a:lnTo>
                    <a:pt x="0" y="199643"/>
                  </a:lnTo>
                  <a:close/>
                </a:path>
              </a:pathLst>
            </a:custGeom>
            <a:ln w="1524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56" name="object 56"/>
            <p:cNvPicPr/>
            <p:nvPr/>
          </p:nvPicPr>
          <p:blipFill>
            <a:blip r:embed="rId5" cstate="print"/>
            <a:stretch>
              <a:fillRect/>
            </a:stretch>
          </p:blipFill>
          <p:spPr>
            <a:xfrm>
              <a:off x="2845308" y="4418075"/>
              <a:ext cx="153923" cy="66039"/>
            </a:xfrm>
            <a:prstGeom prst="rect">
              <a:avLst/>
            </a:prstGeom>
          </p:spPr>
        </p:pic>
        <p:pic>
          <p:nvPicPr>
            <p:cNvPr id="57" name="object 57"/>
            <p:cNvPicPr/>
            <p:nvPr/>
          </p:nvPicPr>
          <p:blipFill>
            <a:blip r:embed="rId6" cstate="print"/>
            <a:stretch>
              <a:fillRect/>
            </a:stretch>
          </p:blipFill>
          <p:spPr>
            <a:xfrm>
              <a:off x="2708147" y="4524755"/>
              <a:ext cx="428243" cy="65531"/>
            </a:xfrm>
            <a:prstGeom prst="rect">
              <a:avLst/>
            </a:prstGeom>
          </p:spPr>
        </p:pic>
        <p:pic>
          <p:nvPicPr>
            <p:cNvPr id="58" name="object 58"/>
            <p:cNvPicPr/>
            <p:nvPr/>
          </p:nvPicPr>
          <p:blipFill>
            <a:blip r:embed="rId7" cstate="print"/>
            <a:stretch>
              <a:fillRect/>
            </a:stretch>
          </p:blipFill>
          <p:spPr>
            <a:xfrm>
              <a:off x="2776727" y="4629911"/>
              <a:ext cx="284987" cy="67055"/>
            </a:xfrm>
            <a:prstGeom prst="rect">
              <a:avLst/>
            </a:prstGeom>
          </p:spPr>
        </p:pic>
        <p:sp>
          <p:nvSpPr>
            <p:cNvPr id="59" name="object 59"/>
            <p:cNvSpPr/>
            <p:nvPr/>
          </p:nvSpPr>
          <p:spPr>
            <a:xfrm>
              <a:off x="2577083" y="3681983"/>
              <a:ext cx="706120" cy="1108075"/>
            </a:xfrm>
            <a:custGeom>
              <a:avLst/>
              <a:gdLst/>
              <a:ahLst/>
              <a:cxnLst/>
              <a:rect l="l" t="t" r="r" b="b"/>
              <a:pathLst>
                <a:path w="706120" h="1108075">
                  <a:moveTo>
                    <a:pt x="51816" y="1042416"/>
                  </a:moveTo>
                  <a:lnTo>
                    <a:pt x="51816" y="909827"/>
                  </a:lnTo>
                </a:path>
                <a:path w="706120" h="1108075">
                  <a:moveTo>
                    <a:pt x="12191" y="1074419"/>
                  </a:moveTo>
                  <a:lnTo>
                    <a:pt x="91440" y="1074419"/>
                  </a:lnTo>
                </a:path>
                <a:path w="706120" h="1108075">
                  <a:moveTo>
                    <a:pt x="25908" y="1107948"/>
                  </a:moveTo>
                  <a:lnTo>
                    <a:pt x="77724" y="1107948"/>
                  </a:lnTo>
                </a:path>
                <a:path w="706120" h="1108075">
                  <a:moveTo>
                    <a:pt x="0" y="1042416"/>
                  </a:moveTo>
                  <a:lnTo>
                    <a:pt x="103632" y="1042416"/>
                  </a:lnTo>
                </a:path>
                <a:path w="706120" h="1108075">
                  <a:moveTo>
                    <a:pt x="364235" y="624840"/>
                  </a:moveTo>
                  <a:lnTo>
                    <a:pt x="705612" y="624840"/>
                  </a:lnTo>
                  <a:lnTo>
                    <a:pt x="705612" y="0"/>
                  </a:lnTo>
                  <a:lnTo>
                    <a:pt x="364235" y="0"/>
                  </a:lnTo>
                  <a:lnTo>
                    <a:pt x="364235" y="624840"/>
                  </a:lnTo>
                  <a:close/>
                </a:path>
              </a:pathLst>
            </a:custGeom>
            <a:ln w="1524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60" name="object 60"/>
            <p:cNvPicPr/>
            <p:nvPr/>
          </p:nvPicPr>
          <p:blipFill>
            <a:blip r:embed="rId8" cstate="print"/>
            <a:stretch>
              <a:fillRect/>
            </a:stretch>
          </p:blipFill>
          <p:spPr>
            <a:xfrm>
              <a:off x="3066288" y="3957827"/>
              <a:ext cx="89773" cy="62483"/>
            </a:xfrm>
            <a:prstGeom prst="rect">
              <a:avLst/>
            </a:prstGeom>
          </p:spPr>
        </p:pic>
        <p:sp>
          <p:nvSpPr>
            <p:cNvPr id="61" name="object 61"/>
            <p:cNvSpPr/>
            <p:nvPr/>
          </p:nvSpPr>
          <p:spPr>
            <a:xfrm>
              <a:off x="2770631" y="3691127"/>
              <a:ext cx="817244" cy="568960"/>
            </a:xfrm>
            <a:custGeom>
              <a:avLst/>
              <a:gdLst/>
              <a:ahLst/>
              <a:cxnLst/>
              <a:rect l="l" t="t" r="r" b="b"/>
              <a:pathLst>
                <a:path w="817245" h="568960">
                  <a:moveTo>
                    <a:pt x="0" y="0"/>
                  </a:moveTo>
                  <a:lnTo>
                    <a:pt x="170687" y="172212"/>
                  </a:lnTo>
                </a:path>
                <a:path w="817245" h="568960">
                  <a:moveTo>
                    <a:pt x="0" y="568452"/>
                  </a:moveTo>
                  <a:lnTo>
                    <a:pt x="170687" y="399288"/>
                  </a:lnTo>
                </a:path>
                <a:path w="817245" h="568960">
                  <a:moveTo>
                    <a:pt x="512064" y="163068"/>
                  </a:moveTo>
                  <a:lnTo>
                    <a:pt x="816864" y="163068"/>
                  </a:lnTo>
                </a:path>
                <a:path w="817245" h="568960">
                  <a:moveTo>
                    <a:pt x="512064" y="274320"/>
                  </a:moveTo>
                  <a:lnTo>
                    <a:pt x="816864" y="274320"/>
                  </a:lnTo>
                </a:path>
                <a:path w="817245" h="568960">
                  <a:moveTo>
                    <a:pt x="512064" y="388620"/>
                  </a:moveTo>
                  <a:lnTo>
                    <a:pt x="816864" y="388620"/>
                  </a:lnTo>
                </a:path>
              </a:pathLst>
            </a:custGeom>
            <a:ln w="1524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2" name="object 62"/>
            <p:cNvSpPr/>
            <p:nvPr/>
          </p:nvSpPr>
          <p:spPr>
            <a:xfrm>
              <a:off x="2610611" y="4005071"/>
              <a:ext cx="40005" cy="38100"/>
            </a:xfrm>
            <a:custGeom>
              <a:avLst/>
              <a:gdLst/>
              <a:ahLst/>
              <a:cxnLst/>
              <a:rect l="l" t="t" r="r" b="b"/>
              <a:pathLst>
                <a:path w="40005" h="38100">
                  <a:moveTo>
                    <a:pt x="19812" y="38099"/>
                  </a:moveTo>
                  <a:lnTo>
                    <a:pt x="12215" y="36504"/>
                  </a:lnTo>
                  <a:lnTo>
                    <a:pt x="5905" y="32194"/>
                  </a:lnTo>
                  <a:lnTo>
                    <a:pt x="1595" y="25884"/>
                  </a:lnTo>
                  <a:lnTo>
                    <a:pt x="0" y="18287"/>
                  </a:lnTo>
                  <a:lnTo>
                    <a:pt x="1595" y="10929"/>
                  </a:lnTo>
                  <a:lnTo>
                    <a:pt x="5905" y="5143"/>
                  </a:lnTo>
                  <a:lnTo>
                    <a:pt x="12215" y="1357"/>
                  </a:lnTo>
                  <a:lnTo>
                    <a:pt x="19812" y="0"/>
                  </a:lnTo>
                  <a:lnTo>
                    <a:pt x="27408" y="1357"/>
                  </a:lnTo>
                  <a:lnTo>
                    <a:pt x="33718" y="5143"/>
                  </a:lnTo>
                  <a:lnTo>
                    <a:pt x="38028" y="10929"/>
                  </a:lnTo>
                  <a:lnTo>
                    <a:pt x="39624" y="18287"/>
                  </a:lnTo>
                  <a:lnTo>
                    <a:pt x="38028" y="25884"/>
                  </a:lnTo>
                  <a:lnTo>
                    <a:pt x="33718" y="32194"/>
                  </a:lnTo>
                  <a:lnTo>
                    <a:pt x="27408" y="36504"/>
                  </a:lnTo>
                  <a:lnTo>
                    <a:pt x="19812" y="38099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3" name="object 63"/>
            <p:cNvSpPr/>
            <p:nvPr/>
          </p:nvSpPr>
          <p:spPr>
            <a:xfrm>
              <a:off x="2610611" y="4005071"/>
              <a:ext cx="40005" cy="38100"/>
            </a:xfrm>
            <a:custGeom>
              <a:avLst/>
              <a:gdLst/>
              <a:ahLst/>
              <a:cxnLst/>
              <a:rect l="l" t="t" r="r" b="b"/>
              <a:pathLst>
                <a:path w="40005" h="38100">
                  <a:moveTo>
                    <a:pt x="0" y="18287"/>
                  </a:moveTo>
                  <a:lnTo>
                    <a:pt x="1595" y="10929"/>
                  </a:lnTo>
                  <a:lnTo>
                    <a:pt x="5905" y="5143"/>
                  </a:lnTo>
                  <a:lnTo>
                    <a:pt x="12215" y="1357"/>
                  </a:lnTo>
                  <a:lnTo>
                    <a:pt x="19812" y="0"/>
                  </a:lnTo>
                  <a:lnTo>
                    <a:pt x="27408" y="1357"/>
                  </a:lnTo>
                  <a:lnTo>
                    <a:pt x="33718" y="5143"/>
                  </a:lnTo>
                  <a:lnTo>
                    <a:pt x="38028" y="10929"/>
                  </a:lnTo>
                  <a:lnTo>
                    <a:pt x="39624" y="18287"/>
                  </a:lnTo>
                  <a:lnTo>
                    <a:pt x="38028" y="25884"/>
                  </a:lnTo>
                  <a:lnTo>
                    <a:pt x="33718" y="32194"/>
                  </a:lnTo>
                  <a:lnTo>
                    <a:pt x="27408" y="36504"/>
                  </a:lnTo>
                  <a:lnTo>
                    <a:pt x="19812" y="38099"/>
                  </a:lnTo>
                  <a:lnTo>
                    <a:pt x="12215" y="36504"/>
                  </a:lnTo>
                  <a:lnTo>
                    <a:pt x="5905" y="32194"/>
                  </a:lnTo>
                  <a:lnTo>
                    <a:pt x="1595" y="25884"/>
                  </a:lnTo>
                  <a:lnTo>
                    <a:pt x="0" y="18287"/>
                  </a:lnTo>
                </a:path>
              </a:pathLst>
            </a:custGeom>
            <a:ln w="9144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4" name="object 64"/>
            <p:cNvSpPr/>
            <p:nvPr/>
          </p:nvSpPr>
          <p:spPr>
            <a:xfrm>
              <a:off x="2610611" y="4288535"/>
              <a:ext cx="40005" cy="38100"/>
            </a:xfrm>
            <a:custGeom>
              <a:avLst/>
              <a:gdLst/>
              <a:ahLst/>
              <a:cxnLst/>
              <a:rect l="l" t="t" r="r" b="b"/>
              <a:pathLst>
                <a:path w="40005" h="38100">
                  <a:moveTo>
                    <a:pt x="19812" y="38100"/>
                  </a:moveTo>
                  <a:lnTo>
                    <a:pt x="12215" y="36742"/>
                  </a:lnTo>
                  <a:lnTo>
                    <a:pt x="5905" y="32956"/>
                  </a:lnTo>
                  <a:lnTo>
                    <a:pt x="1595" y="27170"/>
                  </a:lnTo>
                  <a:lnTo>
                    <a:pt x="0" y="19812"/>
                  </a:lnTo>
                  <a:lnTo>
                    <a:pt x="1595" y="12215"/>
                  </a:lnTo>
                  <a:lnTo>
                    <a:pt x="5905" y="5905"/>
                  </a:lnTo>
                  <a:lnTo>
                    <a:pt x="12215" y="1595"/>
                  </a:lnTo>
                  <a:lnTo>
                    <a:pt x="19812" y="0"/>
                  </a:lnTo>
                  <a:lnTo>
                    <a:pt x="27408" y="1595"/>
                  </a:lnTo>
                  <a:lnTo>
                    <a:pt x="33718" y="5905"/>
                  </a:lnTo>
                  <a:lnTo>
                    <a:pt x="38028" y="12215"/>
                  </a:lnTo>
                  <a:lnTo>
                    <a:pt x="39624" y="19812"/>
                  </a:lnTo>
                  <a:lnTo>
                    <a:pt x="38028" y="27170"/>
                  </a:lnTo>
                  <a:lnTo>
                    <a:pt x="33718" y="32956"/>
                  </a:lnTo>
                  <a:lnTo>
                    <a:pt x="27408" y="36742"/>
                  </a:lnTo>
                  <a:lnTo>
                    <a:pt x="19812" y="3810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5" name="object 65"/>
            <p:cNvSpPr/>
            <p:nvPr/>
          </p:nvSpPr>
          <p:spPr>
            <a:xfrm>
              <a:off x="2610611" y="4288535"/>
              <a:ext cx="40005" cy="38100"/>
            </a:xfrm>
            <a:custGeom>
              <a:avLst/>
              <a:gdLst/>
              <a:ahLst/>
              <a:cxnLst/>
              <a:rect l="l" t="t" r="r" b="b"/>
              <a:pathLst>
                <a:path w="40005" h="38100">
                  <a:moveTo>
                    <a:pt x="0" y="19812"/>
                  </a:moveTo>
                  <a:lnTo>
                    <a:pt x="1595" y="12215"/>
                  </a:lnTo>
                  <a:lnTo>
                    <a:pt x="5905" y="5905"/>
                  </a:lnTo>
                  <a:lnTo>
                    <a:pt x="12215" y="1595"/>
                  </a:lnTo>
                  <a:lnTo>
                    <a:pt x="19812" y="0"/>
                  </a:lnTo>
                  <a:lnTo>
                    <a:pt x="27408" y="1595"/>
                  </a:lnTo>
                  <a:lnTo>
                    <a:pt x="33718" y="5905"/>
                  </a:lnTo>
                  <a:lnTo>
                    <a:pt x="38028" y="12215"/>
                  </a:lnTo>
                  <a:lnTo>
                    <a:pt x="39624" y="19812"/>
                  </a:lnTo>
                  <a:lnTo>
                    <a:pt x="38028" y="27170"/>
                  </a:lnTo>
                  <a:lnTo>
                    <a:pt x="33718" y="32956"/>
                  </a:lnTo>
                  <a:lnTo>
                    <a:pt x="27408" y="36742"/>
                  </a:lnTo>
                  <a:lnTo>
                    <a:pt x="19812" y="38100"/>
                  </a:lnTo>
                  <a:lnTo>
                    <a:pt x="12215" y="36742"/>
                  </a:lnTo>
                  <a:lnTo>
                    <a:pt x="5905" y="32956"/>
                  </a:lnTo>
                  <a:lnTo>
                    <a:pt x="1595" y="27170"/>
                  </a:lnTo>
                  <a:lnTo>
                    <a:pt x="0" y="19812"/>
                  </a:lnTo>
                </a:path>
              </a:pathLst>
            </a:custGeom>
            <a:ln w="9144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66" name="object 66"/>
          <p:cNvSpPr/>
          <p:nvPr/>
        </p:nvSpPr>
        <p:spPr>
          <a:xfrm>
            <a:off x="10969914" y="772669"/>
            <a:ext cx="3137767" cy="1251585"/>
          </a:xfrm>
          <a:custGeom>
            <a:avLst/>
            <a:gdLst/>
            <a:ahLst/>
            <a:cxnLst/>
            <a:rect l="l" t="t" r="r" b="b"/>
            <a:pathLst>
              <a:path w="1363979" h="1251585">
                <a:moveTo>
                  <a:pt x="1025651" y="0"/>
                </a:moveTo>
                <a:lnTo>
                  <a:pt x="1025651" y="283463"/>
                </a:lnTo>
              </a:path>
              <a:path w="1363979" h="1251585">
                <a:moveTo>
                  <a:pt x="681227" y="283463"/>
                </a:moveTo>
                <a:lnTo>
                  <a:pt x="1363980" y="283463"/>
                </a:lnTo>
              </a:path>
              <a:path w="1363979" h="1251585">
                <a:moveTo>
                  <a:pt x="681227" y="283463"/>
                </a:moveTo>
                <a:lnTo>
                  <a:pt x="681227" y="1251203"/>
                </a:lnTo>
              </a:path>
              <a:path w="1363979" h="1251585">
                <a:moveTo>
                  <a:pt x="1363980" y="283463"/>
                </a:moveTo>
                <a:lnTo>
                  <a:pt x="1363980" y="1251203"/>
                </a:lnTo>
              </a:path>
              <a:path w="1363979" h="1251585">
                <a:moveTo>
                  <a:pt x="681227" y="1136903"/>
                </a:moveTo>
                <a:lnTo>
                  <a:pt x="0" y="1136903"/>
                </a:lnTo>
              </a:path>
            </a:pathLst>
          </a:custGeom>
          <a:ln w="9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7" name="object 67"/>
          <p:cNvSpPr/>
          <p:nvPr/>
        </p:nvSpPr>
        <p:spPr>
          <a:xfrm>
            <a:off x="11001466" y="2185416"/>
            <a:ext cx="94951" cy="82550"/>
          </a:xfrm>
          <a:custGeom>
            <a:avLst/>
            <a:gdLst/>
            <a:ahLst/>
            <a:cxnLst/>
            <a:rect l="l" t="t" r="r" b="b"/>
            <a:pathLst>
              <a:path w="41275" h="82550">
                <a:moveTo>
                  <a:pt x="0" y="82296"/>
                </a:moveTo>
                <a:lnTo>
                  <a:pt x="7620" y="82296"/>
                </a:lnTo>
                <a:lnTo>
                  <a:pt x="13716" y="79248"/>
                </a:lnTo>
                <a:lnTo>
                  <a:pt x="19812" y="77724"/>
                </a:lnTo>
                <a:lnTo>
                  <a:pt x="25908" y="73152"/>
                </a:lnTo>
                <a:lnTo>
                  <a:pt x="35052" y="64008"/>
                </a:lnTo>
                <a:lnTo>
                  <a:pt x="38100" y="57912"/>
                </a:lnTo>
                <a:lnTo>
                  <a:pt x="39624" y="50292"/>
                </a:lnTo>
                <a:lnTo>
                  <a:pt x="41148" y="44196"/>
                </a:lnTo>
                <a:lnTo>
                  <a:pt x="41148" y="38100"/>
                </a:lnTo>
                <a:lnTo>
                  <a:pt x="39624" y="30480"/>
                </a:lnTo>
                <a:lnTo>
                  <a:pt x="7620" y="1524"/>
                </a:lnTo>
                <a:lnTo>
                  <a:pt x="0" y="0"/>
                </a:lnTo>
              </a:path>
            </a:pathLst>
          </a:custGeom>
          <a:ln w="9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grpSp>
        <p:nvGrpSpPr>
          <p:cNvPr id="68" name="object 68"/>
          <p:cNvGrpSpPr/>
          <p:nvPr/>
        </p:nvGrpSpPr>
        <p:grpSpPr>
          <a:xfrm>
            <a:off x="10990947" y="2019301"/>
            <a:ext cx="116863" cy="170815"/>
            <a:chOff x="4777739" y="2019300"/>
            <a:chExt cx="50800" cy="170815"/>
          </a:xfrm>
        </p:grpSpPr>
        <p:sp>
          <p:nvSpPr>
            <p:cNvPr id="69" name="object 69"/>
            <p:cNvSpPr/>
            <p:nvPr/>
          </p:nvSpPr>
          <p:spPr>
            <a:xfrm>
              <a:off x="4782311" y="2023872"/>
              <a:ext cx="41275" cy="79375"/>
            </a:xfrm>
            <a:custGeom>
              <a:avLst/>
              <a:gdLst/>
              <a:ahLst/>
              <a:cxnLst/>
              <a:rect l="l" t="t" r="r" b="b"/>
              <a:pathLst>
                <a:path w="41275" h="79375">
                  <a:moveTo>
                    <a:pt x="0" y="79248"/>
                  </a:moveTo>
                  <a:lnTo>
                    <a:pt x="7620" y="79248"/>
                  </a:lnTo>
                  <a:lnTo>
                    <a:pt x="13716" y="77724"/>
                  </a:lnTo>
                  <a:lnTo>
                    <a:pt x="39624" y="48768"/>
                  </a:lnTo>
                  <a:lnTo>
                    <a:pt x="41148" y="42672"/>
                  </a:lnTo>
                  <a:lnTo>
                    <a:pt x="41148" y="35052"/>
                  </a:lnTo>
                  <a:lnTo>
                    <a:pt x="39624" y="28956"/>
                  </a:lnTo>
                  <a:lnTo>
                    <a:pt x="7620" y="0"/>
                  </a:lnTo>
                  <a:lnTo>
                    <a:pt x="0" y="0"/>
                  </a:lnTo>
                </a:path>
              </a:pathLst>
            </a:custGeom>
            <a:ln w="9144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0" name="object 70"/>
            <p:cNvSpPr/>
            <p:nvPr/>
          </p:nvSpPr>
          <p:spPr>
            <a:xfrm>
              <a:off x="4782311" y="2103119"/>
              <a:ext cx="41275" cy="82550"/>
            </a:xfrm>
            <a:custGeom>
              <a:avLst/>
              <a:gdLst/>
              <a:ahLst/>
              <a:cxnLst/>
              <a:rect l="l" t="t" r="r" b="b"/>
              <a:pathLst>
                <a:path w="41275" h="82550">
                  <a:moveTo>
                    <a:pt x="0" y="82296"/>
                  </a:moveTo>
                  <a:lnTo>
                    <a:pt x="7620" y="82296"/>
                  </a:lnTo>
                  <a:lnTo>
                    <a:pt x="13716" y="80772"/>
                  </a:lnTo>
                  <a:lnTo>
                    <a:pt x="39624" y="51816"/>
                  </a:lnTo>
                  <a:lnTo>
                    <a:pt x="41148" y="44196"/>
                  </a:lnTo>
                  <a:lnTo>
                    <a:pt x="41148" y="38100"/>
                  </a:lnTo>
                  <a:lnTo>
                    <a:pt x="39624" y="32004"/>
                  </a:lnTo>
                  <a:lnTo>
                    <a:pt x="38100" y="24384"/>
                  </a:lnTo>
                  <a:lnTo>
                    <a:pt x="7620" y="1524"/>
                  </a:lnTo>
                  <a:lnTo>
                    <a:pt x="0" y="0"/>
                  </a:lnTo>
                </a:path>
              </a:pathLst>
            </a:custGeom>
            <a:ln w="9144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71" name="object 71"/>
          <p:cNvGrpSpPr/>
          <p:nvPr/>
        </p:nvGrpSpPr>
        <p:grpSpPr>
          <a:xfrm>
            <a:off x="10969914" y="2263139"/>
            <a:ext cx="137314" cy="91440"/>
            <a:chOff x="4768596" y="2263139"/>
            <a:chExt cx="59690" cy="91440"/>
          </a:xfrm>
        </p:grpSpPr>
        <p:sp>
          <p:nvSpPr>
            <p:cNvPr id="72" name="object 72"/>
            <p:cNvSpPr/>
            <p:nvPr/>
          </p:nvSpPr>
          <p:spPr>
            <a:xfrm>
              <a:off x="4782311" y="2267711"/>
              <a:ext cx="41275" cy="82550"/>
            </a:xfrm>
            <a:custGeom>
              <a:avLst/>
              <a:gdLst/>
              <a:ahLst/>
              <a:cxnLst/>
              <a:rect l="l" t="t" r="r" b="b"/>
              <a:pathLst>
                <a:path w="41275" h="82550">
                  <a:moveTo>
                    <a:pt x="0" y="82296"/>
                  </a:moveTo>
                  <a:lnTo>
                    <a:pt x="35052" y="62484"/>
                  </a:lnTo>
                  <a:lnTo>
                    <a:pt x="39624" y="50292"/>
                  </a:lnTo>
                  <a:lnTo>
                    <a:pt x="41148" y="44196"/>
                  </a:lnTo>
                  <a:lnTo>
                    <a:pt x="41148" y="36576"/>
                  </a:lnTo>
                  <a:lnTo>
                    <a:pt x="39624" y="30480"/>
                  </a:lnTo>
                  <a:lnTo>
                    <a:pt x="38100" y="24384"/>
                  </a:lnTo>
                  <a:lnTo>
                    <a:pt x="35052" y="18288"/>
                  </a:lnTo>
                  <a:lnTo>
                    <a:pt x="30480" y="12192"/>
                  </a:lnTo>
                  <a:lnTo>
                    <a:pt x="25908" y="9144"/>
                  </a:lnTo>
                  <a:lnTo>
                    <a:pt x="19812" y="4572"/>
                  </a:lnTo>
                  <a:lnTo>
                    <a:pt x="13716" y="1524"/>
                  </a:lnTo>
                  <a:lnTo>
                    <a:pt x="7620" y="0"/>
                  </a:lnTo>
                  <a:lnTo>
                    <a:pt x="0" y="0"/>
                  </a:lnTo>
                </a:path>
              </a:pathLst>
            </a:custGeom>
            <a:ln w="9144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3" name="object 73"/>
            <p:cNvSpPr/>
            <p:nvPr/>
          </p:nvSpPr>
          <p:spPr>
            <a:xfrm>
              <a:off x="4768596" y="2267711"/>
              <a:ext cx="13970" cy="82550"/>
            </a:xfrm>
            <a:custGeom>
              <a:avLst/>
              <a:gdLst/>
              <a:ahLst/>
              <a:cxnLst/>
              <a:rect l="l" t="t" r="r" b="b"/>
              <a:pathLst>
                <a:path w="13970" h="82550">
                  <a:moveTo>
                    <a:pt x="13715" y="82295"/>
                  </a:moveTo>
                  <a:lnTo>
                    <a:pt x="0" y="82295"/>
                  </a:lnTo>
                </a:path>
                <a:path w="13970" h="82550">
                  <a:moveTo>
                    <a:pt x="13715" y="0"/>
                  </a:moveTo>
                  <a:lnTo>
                    <a:pt x="0" y="0"/>
                  </a:lnTo>
                </a:path>
              </a:pathLst>
            </a:custGeom>
            <a:ln w="9144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74" name="object 74"/>
          <p:cNvSpPr/>
          <p:nvPr/>
        </p:nvSpPr>
        <p:spPr>
          <a:xfrm>
            <a:off x="10969914" y="2185416"/>
            <a:ext cx="32137" cy="0"/>
          </a:xfrm>
          <a:custGeom>
            <a:avLst/>
            <a:gdLst/>
            <a:ahLst/>
            <a:cxnLst/>
            <a:rect l="l" t="t" r="r" b="b"/>
            <a:pathLst>
              <a:path w="13970">
                <a:moveTo>
                  <a:pt x="13715" y="0"/>
                </a:moveTo>
                <a:lnTo>
                  <a:pt x="0" y="0"/>
                </a:lnTo>
              </a:path>
            </a:pathLst>
          </a:custGeom>
          <a:ln w="9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5" name="object 75"/>
          <p:cNvSpPr/>
          <p:nvPr/>
        </p:nvSpPr>
        <p:spPr>
          <a:xfrm>
            <a:off x="10969914" y="2103120"/>
            <a:ext cx="32137" cy="0"/>
          </a:xfrm>
          <a:custGeom>
            <a:avLst/>
            <a:gdLst/>
            <a:ahLst/>
            <a:cxnLst/>
            <a:rect l="l" t="t" r="r" b="b"/>
            <a:pathLst>
              <a:path w="13970">
                <a:moveTo>
                  <a:pt x="13715" y="0"/>
                </a:moveTo>
                <a:lnTo>
                  <a:pt x="0" y="0"/>
                </a:lnTo>
              </a:path>
            </a:pathLst>
          </a:custGeom>
          <a:ln w="9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6" name="object 76"/>
          <p:cNvSpPr/>
          <p:nvPr/>
        </p:nvSpPr>
        <p:spPr>
          <a:xfrm>
            <a:off x="10969914" y="2023872"/>
            <a:ext cx="32137" cy="0"/>
          </a:xfrm>
          <a:custGeom>
            <a:avLst/>
            <a:gdLst/>
            <a:ahLst/>
            <a:cxnLst/>
            <a:rect l="l" t="t" r="r" b="b"/>
            <a:pathLst>
              <a:path w="13970">
                <a:moveTo>
                  <a:pt x="13715" y="0"/>
                </a:moveTo>
                <a:lnTo>
                  <a:pt x="0" y="0"/>
                </a:lnTo>
              </a:path>
            </a:pathLst>
          </a:custGeom>
          <a:ln w="9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7" name="object 77"/>
          <p:cNvSpPr/>
          <p:nvPr/>
        </p:nvSpPr>
        <p:spPr>
          <a:xfrm>
            <a:off x="11786786" y="2185416"/>
            <a:ext cx="94951" cy="82550"/>
          </a:xfrm>
          <a:custGeom>
            <a:avLst/>
            <a:gdLst/>
            <a:ahLst/>
            <a:cxnLst/>
            <a:rect l="l" t="t" r="r" b="b"/>
            <a:pathLst>
              <a:path w="41275" h="82550">
                <a:moveTo>
                  <a:pt x="0" y="82296"/>
                </a:moveTo>
                <a:lnTo>
                  <a:pt x="7620" y="82296"/>
                </a:lnTo>
                <a:lnTo>
                  <a:pt x="13716" y="79248"/>
                </a:lnTo>
                <a:lnTo>
                  <a:pt x="19812" y="77724"/>
                </a:lnTo>
                <a:lnTo>
                  <a:pt x="25908" y="73152"/>
                </a:lnTo>
                <a:lnTo>
                  <a:pt x="35052" y="64008"/>
                </a:lnTo>
                <a:lnTo>
                  <a:pt x="38100" y="57912"/>
                </a:lnTo>
                <a:lnTo>
                  <a:pt x="39624" y="50292"/>
                </a:lnTo>
                <a:lnTo>
                  <a:pt x="41148" y="44196"/>
                </a:lnTo>
                <a:lnTo>
                  <a:pt x="41148" y="38100"/>
                </a:lnTo>
                <a:lnTo>
                  <a:pt x="39624" y="30480"/>
                </a:lnTo>
                <a:lnTo>
                  <a:pt x="7620" y="1524"/>
                </a:lnTo>
                <a:lnTo>
                  <a:pt x="0" y="0"/>
                </a:lnTo>
              </a:path>
            </a:pathLst>
          </a:custGeom>
          <a:ln w="9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grpSp>
        <p:nvGrpSpPr>
          <p:cNvPr id="78" name="object 78"/>
          <p:cNvGrpSpPr/>
          <p:nvPr/>
        </p:nvGrpSpPr>
        <p:grpSpPr>
          <a:xfrm>
            <a:off x="11776265" y="2019301"/>
            <a:ext cx="116863" cy="170815"/>
            <a:chOff x="5119115" y="2019300"/>
            <a:chExt cx="50800" cy="170815"/>
          </a:xfrm>
        </p:grpSpPr>
        <p:sp>
          <p:nvSpPr>
            <p:cNvPr id="79" name="object 79"/>
            <p:cNvSpPr/>
            <p:nvPr/>
          </p:nvSpPr>
          <p:spPr>
            <a:xfrm>
              <a:off x="5123687" y="2023872"/>
              <a:ext cx="41275" cy="79375"/>
            </a:xfrm>
            <a:custGeom>
              <a:avLst/>
              <a:gdLst/>
              <a:ahLst/>
              <a:cxnLst/>
              <a:rect l="l" t="t" r="r" b="b"/>
              <a:pathLst>
                <a:path w="41275" h="79375">
                  <a:moveTo>
                    <a:pt x="0" y="79248"/>
                  </a:moveTo>
                  <a:lnTo>
                    <a:pt x="7620" y="79248"/>
                  </a:lnTo>
                  <a:lnTo>
                    <a:pt x="13716" y="77724"/>
                  </a:lnTo>
                  <a:lnTo>
                    <a:pt x="39624" y="48768"/>
                  </a:lnTo>
                  <a:lnTo>
                    <a:pt x="41148" y="42672"/>
                  </a:lnTo>
                  <a:lnTo>
                    <a:pt x="41148" y="35052"/>
                  </a:lnTo>
                  <a:lnTo>
                    <a:pt x="39624" y="28956"/>
                  </a:lnTo>
                  <a:lnTo>
                    <a:pt x="7620" y="0"/>
                  </a:lnTo>
                  <a:lnTo>
                    <a:pt x="0" y="0"/>
                  </a:lnTo>
                </a:path>
              </a:pathLst>
            </a:custGeom>
            <a:ln w="9144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0" name="object 80"/>
            <p:cNvSpPr/>
            <p:nvPr/>
          </p:nvSpPr>
          <p:spPr>
            <a:xfrm>
              <a:off x="5123687" y="2103119"/>
              <a:ext cx="41275" cy="82550"/>
            </a:xfrm>
            <a:custGeom>
              <a:avLst/>
              <a:gdLst/>
              <a:ahLst/>
              <a:cxnLst/>
              <a:rect l="l" t="t" r="r" b="b"/>
              <a:pathLst>
                <a:path w="41275" h="82550">
                  <a:moveTo>
                    <a:pt x="0" y="82296"/>
                  </a:moveTo>
                  <a:lnTo>
                    <a:pt x="7620" y="82296"/>
                  </a:lnTo>
                  <a:lnTo>
                    <a:pt x="13716" y="80772"/>
                  </a:lnTo>
                  <a:lnTo>
                    <a:pt x="39624" y="51816"/>
                  </a:lnTo>
                  <a:lnTo>
                    <a:pt x="41148" y="44196"/>
                  </a:lnTo>
                  <a:lnTo>
                    <a:pt x="41148" y="38100"/>
                  </a:lnTo>
                  <a:lnTo>
                    <a:pt x="39624" y="32004"/>
                  </a:lnTo>
                  <a:lnTo>
                    <a:pt x="38100" y="24384"/>
                  </a:lnTo>
                  <a:lnTo>
                    <a:pt x="7620" y="1524"/>
                  </a:lnTo>
                  <a:lnTo>
                    <a:pt x="0" y="0"/>
                  </a:lnTo>
                </a:path>
              </a:pathLst>
            </a:custGeom>
            <a:ln w="9144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81" name="object 81"/>
          <p:cNvGrpSpPr/>
          <p:nvPr/>
        </p:nvGrpSpPr>
        <p:grpSpPr>
          <a:xfrm>
            <a:off x="11751724" y="2263139"/>
            <a:ext cx="140235" cy="91440"/>
            <a:chOff x="5108447" y="2263139"/>
            <a:chExt cx="60960" cy="91440"/>
          </a:xfrm>
        </p:grpSpPr>
        <p:sp>
          <p:nvSpPr>
            <p:cNvPr id="82" name="object 82"/>
            <p:cNvSpPr/>
            <p:nvPr/>
          </p:nvSpPr>
          <p:spPr>
            <a:xfrm>
              <a:off x="5123687" y="2267711"/>
              <a:ext cx="41275" cy="82550"/>
            </a:xfrm>
            <a:custGeom>
              <a:avLst/>
              <a:gdLst/>
              <a:ahLst/>
              <a:cxnLst/>
              <a:rect l="l" t="t" r="r" b="b"/>
              <a:pathLst>
                <a:path w="41275" h="82550">
                  <a:moveTo>
                    <a:pt x="0" y="82296"/>
                  </a:moveTo>
                  <a:lnTo>
                    <a:pt x="35052" y="62484"/>
                  </a:lnTo>
                  <a:lnTo>
                    <a:pt x="39624" y="50292"/>
                  </a:lnTo>
                  <a:lnTo>
                    <a:pt x="41148" y="44196"/>
                  </a:lnTo>
                  <a:lnTo>
                    <a:pt x="41148" y="36576"/>
                  </a:lnTo>
                  <a:lnTo>
                    <a:pt x="39624" y="30480"/>
                  </a:lnTo>
                  <a:lnTo>
                    <a:pt x="38100" y="24384"/>
                  </a:lnTo>
                  <a:lnTo>
                    <a:pt x="35052" y="18288"/>
                  </a:lnTo>
                  <a:lnTo>
                    <a:pt x="30480" y="12192"/>
                  </a:lnTo>
                  <a:lnTo>
                    <a:pt x="25908" y="9144"/>
                  </a:lnTo>
                  <a:lnTo>
                    <a:pt x="19812" y="4572"/>
                  </a:lnTo>
                  <a:lnTo>
                    <a:pt x="13716" y="1524"/>
                  </a:lnTo>
                  <a:lnTo>
                    <a:pt x="7620" y="0"/>
                  </a:lnTo>
                  <a:lnTo>
                    <a:pt x="0" y="0"/>
                  </a:lnTo>
                </a:path>
              </a:pathLst>
            </a:custGeom>
            <a:ln w="9144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3" name="object 83"/>
            <p:cNvSpPr/>
            <p:nvPr/>
          </p:nvSpPr>
          <p:spPr>
            <a:xfrm>
              <a:off x="5108447" y="2267711"/>
              <a:ext cx="15240" cy="82550"/>
            </a:xfrm>
            <a:custGeom>
              <a:avLst/>
              <a:gdLst/>
              <a:ahLst/>
              <a:cxnLst/>
              <a:rect l="l" t="t" r="r" b="b"/>
              <a:pathLst>
                <a:path w="15239" h="82550">
                  <a:moveTo>
                    <a:pt x="15239" y="82295"/>
                  </a:moveTo>
                  <a:lnTo>
                    <a:pt x="0" y="82295"/>
                  </a:lnTo>
                </a:path>
                <a:path w="15239" h="82550">
                  <a:moveTo>
                    <a:pt x="15239" y="0"/>
                  </a:moveTo>
                  <a:lnTo>
                    <a:pt x="0" y="0"/>
                  </a:lnTo>
                </a:path>
              </a:pathLst>
            </a:custGeom>
            <a:ln w="9144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84" name="object 84"/>
          <p:cNvSpPr/>
          <p:nvPr/>
        </p:nvSpPr>
        <p:spPr>
          <a:xfrm>
            <a:off x="11751724" y="2185416"/>
            <a:ext cx="35059" cy="0"/>
          </a:xfrm>
          <a:custGeom>
            <a:avLst/>
            <a:gdLst/>
            <a:ahLst/>
            <a:cxnLst/>
            <a:rect l="l" t="t" r="r" b="b"/>
            <a:pathLst>
              <a:path w="15239">
                <a:moveTo>
                  <a:pt x="15239" y="0"/>
                </a:moveTo>
                <a:lnTo>
                  <a:pt x="0" y="0"/>
                </a:lnTo>
              </a:path>
            </a:pathLst>
          </a:custGeom>
          <a:ln w="9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5" name="object 85"/>
          <p:cNvSpPr/>
          <p:nvPr/>
        </p:nvSpPr>
        <p:spPr>
          <a:xfrm>
            <a:off x="11751724" y="2103120"/>
            <a:ext cx="35059" cy="0"/>
          </a:xfrm>
          <a:custGeom>
            <a:avLst/>
            <a:gdLst/>
            <a:ahLst/>
            <a:cxnLst/>
            <a:rect l="l" t="t" r="r" b="b"/>
            <a:pathLst>
              <a:path w="15239">
                <a:moveTo>
                  <a:pt x="15239" y="0"/>
                </a:moveTo>
                <a:lnTo>
                  <a:pt x="0" y="0"/>
                </a:lnTo>
              </a:path>
            </a:pathLst>
          </a:custGeom>
          <a:ln w="9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6" name="object 86"/>
          <p:cNvSpPr/>
          <p:nvPr/>
        </p:nvSpPr>
        <p:spPr>
          <a:xfrm>
            <a:off x="11751724" y="2023872"/>
            <a:ext cx="35059" cy="0"/>
          </a:xfrm>
          <a:custGeom>
            <a:avLst/>
            <a:gdLst/>
            <a:ahLst/>
            <a:cxnLst/>
            <a:rect l="l" t="t" r="r" b="b"/>
            <a:pathLst>
              <a:path w="15239">
                <a:moveTo>
                  <a:pt x="15239" y="0"/>
                </a:moveTo>
                <a:lnTo>
                  <a:pt x="0" y="0"/>
                </a:lnTo>
              </a:path>
            </a:pathLst>
          </a:custGeom>
          <a:ln w="9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7" name="object 87"/>
          <p:cNvSpPr/>
          <p:nvPr/>
        </p:nvSpPr>
        <p:spPr>
          <a:xfrm>
            <a:off x="12572104" y="2185416"/>
            <a:ext cx="94951" cy="82550"/>
          </a:xfrm>
          <a:custGeom>
            <a:avLst/>
            <a:gdLst/>
            <a:ahLst/>
            <a:cxnLst/>
            <a:rect l="l" t="t" r="r" b="b"/>
            <a:pathLst>
              <a:path w="41275" h="82550">
                <a:moveTo>
                  <a:pt x="0" y="82296"/>
                </a:moveTo>
                <a:lnTo>
                  <a:pt x="7620" y="82296"/>
                </a:lnTo>
                <a:lnTo>
                  <a:pt x="13716" y="79248"/>
                </a:lnTo>
                <a:lnTo>
                  <a:pt x="19812" y="77724"/>
                </a:lnTo>
                <a:lnTo>
                  <a:pt x="25908" y="73152"/>
                </a:lnTo>
                <a:lnTo>
                  <a:pt x="30480" y="68580"/>
                </a:lnTo>
                <a:lnTo>
                  <a:pt x="33528" y="64008"/>
                </a:lnTo>
                <a:lnTo>
                  <a:pt x="38100" y="57912"/>
                </a:lnTo>
                <a:lnTo>
                  <a:pt x="39624" y="50292"/>
                </a:lnTo>
                <a:lnTo>
                  <a:pt x="41148" y="44196"/>
                </a:lnTo>
                <a:lnTo>
                  <a:pt x="41148" y="38100"/>
                </a:lnTo>
                <a:lnTo>
                  <a:pt x="39624" y="30480"/>
                </a:lnTo>
                <a:lnTo>
                  <a:pt x="38100" y="24384"/>
                </a:lnTo>
                <a:lnTo>
                  <a:pt x="33528" y="18288"/>
                </a:lnTo>
                <a:lnTo>
                  <a:pt x="30480" y="13716"/>
                </a:lnTo>
                <a:lnTo>
                  <a:pt x="25908" y="9144"/>
                </a:lnTo>
                <a:lnTo>
                  <a:pt x="19812" y="4572"/>
                </a:lnTo>
                <a:lnTo>
                  <a:pt x="7620" y="1524"/>
                </a:lnTo>
                <a:lnTo>
                  <a:pt x="0" y="0"/>
                </a:lnTo>
              </a:path>
            </a:pathLst>
          </a:custGeom>
          <a:ln w="9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grpSp>
        <p:nvGrpSpPr>
          <p:cNvPr id="88" name="object 88"/>
          <p:cNvGrpSpPr/>
          <p:nvPr/>
        </p:nvGrpSpPr>
        <p:grpSpPr>
          <a:xfrm>
            <a:off x="12561586" y="2019301"/>
            <a:ext cx="116863" cy="170815"/>
            <a:chOff x="5460492" y="2019300"/>
            <a:chExt cx="50800" cy="170815"/>
          </a:xfrm>
        </p:grpSpPr>
        <p:sp>
          <p:nvSpPr>
            <p:cNvPr id="89" name="object 89"/>
            <p:cNvSpPr/>
            <p:nvPr/>
          </p:nvSpPr>
          <p:spPr>
            <a:xfrm>
              <a:off x="5465064" y="2023872"/>
              <a:ext cx="41275" cy="79375"/>
            </a:xfrm>
            <a:custGeom>
              <a:avLst/>
              <a:gdLst/>
              <a:ahLst/>
              <a:cxnLst/>
              <a:rect l="l" t="t" r="r" b="b"/>
              <a:pathLst>
                <a:path w="41275" h="79375">
                  <a:moveTo>
                    <a:pt x="0" y="79248"/>
                  </a:moveTo>
                  <a:lnTo>
                    <a:pt x="7620" y="79248"/>
                  </a:lnTo>
                  <a:lnTo>
                    <a:pt x="13716" y="77724"/>
                  </a:lnTo>
                  <a:lnTo>
                    <a:pt x="25908" y="71628"/>
                  </a:lnTo>
                  <a:lnTo>
                    <a:pt x="30480" y="67056"/>
                  </a:lnTo>
                  <a:lnTo>
                    <a:pt x="33528" y="60960"/>
                  </a:lnTo>
                  <a:lnTo>
                    <a:pt x="38100" y="54864"/>
                  </a:lnTo>
                  <a:lnTo>
                    <a:pt x="39624" y="48768"/>
                  </a:lnTo>
                  <a:lnTo>
                    <a:pt x="41148" y="42672"/>
                  </a:lnTo>
                  <a:lnTo>
                    <a:pt x="41148" y="35052"/>
                  </a:lnTo>
                  <a:lnTo>
                    <a:pt x="39624" y="28956"/>
                  </a:lnTo>
                  <a:lnTo>
                    <a:pt x="38100" y="24384"/>
                  </a:lnTo>
                  <a:lnTo>
                    <a:pt x="33528" y="18288"/>
                  </a:lnTo>
                  <a:lnTo>
                    <a:pt x="30480" y="12192"/>
                  </a:lnTo>
                  <a:lnTo>
                    <a:pt x="25908" y="7620"/>
                  </a:lnTo>
                  <a:lnTo>
                    <a:pt x="13716" y="1524"/>
                  </a:lnTo>
                  <a:lnTo>
                    <a:pt x="7620" y="0"/>
                  </a:lnTo>
                  <a:lnTo>
                    <a:pt x="0" y="0"/>
                  </a:lnTo>
                </a:path>
              </a:pathLst>
            </a:custGeom>
            <a:ln w="9144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0" name="object 90"/>
            <p:cNvSpPr/>
            <p:nvPr/>
          </p:nvSpPr>
          <p:spPr>
            <a:xfrm>
              <a:off x="5465064" y="2103119"/>
              <a:ext cx="41275" cy="82550"/>
            </a:xfrm>
            <a:custGeom>
              <a:avLst/>
              <a:gdLst/>
              <a:ahLst/>
              <a:cxnLst/>
              <a:rect l="l" t="t" r="r" b="b"/>
              <a:pathLst>
                <a:path w="41275" h="82550">
                  <a:moveTo>
                    <a:pt x="0" y="82296"/>
                  </a:moveTo>
                  <a:lnTo>
                    <a:pt x="7620" y="82296"/>
                  </a:lnTo>
                  <a:lnTo>
                    <a:pt x="13716" y="80772"/>
                  </a:lnTo>
                  <a:lnTo>
                    <a:pt x="19812" y="77724"/>
                  </a:lnTo>
                  <a:lnTo>
                    <a:pt x="25908" y="73152"/>
                  </a:lnTo>
                  <a:lnTo>
                    <a:pt x="30480" y="68580"/>
                  </a:lnTo>
                  <a:lnTo>
                    <a:pt x="33528" y="64008"/>
                  </a:lnTo>
                  <a:lnTo>
                    <a:pt x="38100" y="57912"/>
                  </a:lnTo>
                  <a:lnTo>
                    <a:pt x="39624" y="51816"/>
                  </a:lnTo>
                  <a:lnTo>
                    <a:pt x="41148" y="44196"/>
                  </a:lnTo>
                  <a:lnTo>
                    <a:pt x="41148" y="38100"/>
                  </a:lnTo>
                  <a:lnTo>
                    <a:pt x="39624" y="32004"/>
                  </a:lnTo>
                  <a:lnTo>
                    <a:pt x="38100" y="24384"/>
                  </a:lnTo>
                  <a:lnTo>
                    <a:pt x="33528" y="19812"/>
                  </a:lnTo>
                  <a:lnTo>
                    <a:pt x="30480" y="13716"/>
                  </a:lnTo>
                  <a:lnTo>
                    <a:pt x="25908" y="9144"/>
                  </a:lnTo>
                  <a:lnTo>
                    <a:pt x="19812" y="4572"/>
                  </a:lnTo>
                  <a:lnTo>
                    <a:pt x="7620" y="1524"/>
                  </a:lnTo>
                  <a:lnTo>
                    <a:pt x="0" y="0"/>
                  </a:lnTo>
                </a:path>
              </a:pathLst>
            </a:custGeom>
            <a:ln w="9144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91" name="object 91"/>
          <p:cNvGrpSpPr/>
          <p:nvPr/>
        </p:nvGrpSpPr>
        <p:grpSpPr>
          <a:xfrm>
            <a:off x="12537042" y="2263139"/>
            <a:ext cx="140235" cy="91440"/>
            <a:chOff x="5449823" y="2263139"/>
            <a:chExt cx="60960" cy="91440"/>
          </a:xfrm>
        </p:grpSpPr>
        <p:sp>
          <p:nvSpPr>
            <p:cNvPr id="92" name="object 92"/>
            <p:cNvSpPr/>
            <p:nvPr/>
          </p:nvSpPr>
          <p:spPr>
            <a:xfrm>
              <a:off x="5465063" y="2267711"/>
              <a:ext cx="41275" cy="82550"/>
            </a:xfrm>
            <a:custGeom>
              <a:avLst/>
              <a:gdLst/>
              <a:ahLst/>
              <a:cxnLst/>
              <a:rect l="l" t="t" r="r" b="b"/>
              <a:pathLst>
                <a:path w="41275" h="82550">
                  <a:moveTo>
                    <a:pt x="0" y="82296"/>
                  </a:moveTo>
                  <a:lnTo>
                    <a:pt x="33528" y="62484"/>
                  </a:lnTo>
                  <a:lnTo>
                    <a:pt x="38100" y="56388"/>
                  </a:lnTo>
                  <a:lnTo>
                    <a:pt x="39624" y="50292"/>
                  </a:lnTo>
                  <a:lnTo>
                    <a:pt x="41148" y="44196"/>
                  </a:lnTo>
                  <a:lnTo>
                    <a:pt x="41148" y="36576"/>
                  </a:lnTo>
                  <a:lnTo>
                    <a:pt x="39624" y="30480"/>
                  </a:lnTo>
                  <a:lnTo>
                    <a:pt x="38100" y="24384"/>
                  </a:lnTo>
                  <a:lnTo>
                    <a:pt x="33528" y="18288"/>
                  </a:lnTo>
                  <a:lnTo>
                    <a:pt x="30480" y="12192"/>
                  </a:lnTo>
                  <a:lnTo>
                    <a:pt x="25908" y="9144"/>
                  </a:lnTo>
                  <a:lnTo>
                    <a:pt x="19812" y="4572"/>
                  </a:lnTo>
                  <a:lnTo>
                    <a:pt x="13716" y="1524"/>
                  </a:lnTo>
                  <a:lnTo>
                    <a:pt x="7620" y="0"/>
                  </a:lnTo>
                  <a:lnTo>
                    <a:pt x="0" y="0"/>
                  </a:lnTo>
                </a:path>
              </a:pathLst>
            </a:custGeom>
            <a:ln w="9144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3" name="object 93"/>
            <p:cNvSpPr/>
            <p:nvPr/>
          </p:nvSpPr>
          <p:spPr>
            <a:xfrm>
              <a:off x="5449823" y="2267711"/>
              <a:ext cx="15240" cy="82550"/>
            </a:xfrm>
            <a:custGeom>
              <a:avLst/>
              <a:gdLst/>
              <a:ahLst/>
              <a:cxnLst/>
              <a:rect l="l" t="t" r="r" b="b"/>
              <a:pathLst>
                <a:path w="15239" h="82550">
                  <a:moveTo>
                    <a:pt x="15240" y="82295"/>
                  </a:moveTo>
                  <a:lnTo>
                    <a:pt x="0" y="82295"/>
                  </a:lnTo>
                </a:path>
                <a:path w="15239" h="82550">
                  <a:moveTo>
                    <a:pt x="15240" y="0"/>
                  </a:moveTo>
                  <a:lnTo>
                    <a:pt x="0" y="0"/>
                  </a:lnTo>
                </a:path>
              </a:pathLst>
            </a:custGeom>
            <a:ln w="9144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94" name="object 94"/>
          <p:cNvSpPr/>
          <p:nvPr/>
        </p:nvSpPr>
        <p:spPr>
          <a:xfrm>
            <a:off x="12537042" y="2185416"/>
            <a:ext cx="35059" cy="0"/>
          </a:xfrm>
          <a:custGeom>
            <a:avLst/>
            <a:gdLst/>
            <a:ahLst/>
            <a:cxnLst/>
            <a:rect l="l" t="t" r="r" b="b"/>
            <a:pathLst>
              <a:path w="15239">
                <a:moveTo>
                  <a:pt x="15240" y="0"/>
                </a:moveTo>
                <a:lnTo>
                  <a:pt x="0" y="0"/>
                </a:lnTo>
              </a:path>
            </a:pathLst>
          </a:custGeom>
          <a:ln w="9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5" name="object 95"/>
          <p:cNvSpPr/>
          <p:nvPr/>
        </p:nvSpPr>
        <p:spPr>
          <a:xfrm>
            <a:off x="12537042" y="2103120"/>
            <a:ext cx="35059" cy="0"/>
          </a:xfrm>
          <a:custGeom>
            <a:avLst/>
            <a:gdLst/>
            <a:ahLst/>
            <a:cxnLst/>
            <a:rect l="l" t="t" r="r" b="b"/>
            <a:pathLst>
              <a:path w="15239">
                <a:moveTo>
                  <a:pt x="15240" y="0"/>
                </a:moveTo>
                <a:lnTo>
                  <a:pt x="0" y="0"/>
                </a:lnTo>
              </a:path>
            </a:pathLst>
          </a:custGeom>
          <a:ln w="9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6" name="object 96"/>
          <p:cNvSpPr/>
          <p:nvPr/>
        </p:nvSpPr>
        <p:spPr>
          <a:xfrm>
            <a:off x="12537042" y="2023872"/>
            <a:ext cx="35059" cy="0"/>
          </a:xfrm>
          <a:custGeom>
            <a:avLst/>
            <a:gdLst/>
            <a:ahLst/>
            <a:cxnLst/>
            <a:rect l="l" t="t" r="r" b="b"/>
            <a:pathLst>
              <a:path w="15239">
                <a:moveTo>
                  <a:pt x="15240" y="0"/>
                </a:moveTo>
                <a:lnTo>
                  <a:pt x="0" y="0"/>
                </a:lnTo>
              </a:path>
            </a:pathLst>
          </a:custGeom>
          <a:ln w="9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7" name="object 97"/>
          <p:cNvSpPr/>
          <p:nvPr/>
        </p:nvSpPr>
        <p:spPr>
          <a:xfrm>
            <a:off x="11751724" y="1909572"/>
            <a:ext cx="0" cy="114300"/>
          </a:xfrm>
          <a:custGeom>
            <a:avLst/>
            <a:gdLst/>
            <a:ahLst/>
            <a:cxnLst/>
            <a:rect l="l" t="t" r="r" b="b"/>
            <a:pathLst>
              <a:path h="114300">
                <a:moveTo>
                  <a:pt x="0" y="0"/>
                </a:moveTo>
                <a:lnTo>
                  <a:pt x="0" y="114299"/>
                </a:lnTo>
              </a:path>
            </a:pathLst>
          </a:custGeom>
          <a:ln w="9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8" name="object 98"/>
          <p:cNvSpPr/>
          <p:nvPr/>
        </p:nvSpPr>
        <p:spPr>
          <a:xfrm>
            <a:off x="10969914" y="1909572"/>
            <a:ext cx="0" cy="114300"/>
          </a:xfrm>
          <a:custGeom>
            <a:avLst/>
            <a:gdLst/>
            <a:ahLst/>
            <a:cxnLst/>
            <a:rect l="l" t="t" r="r" b="b"/>
            <a:pathLst>
              <a:path h="114300">
                <a:moveTo>
                  <a:pt x="0" y="0"/>
                </a:moveTo>
                <a:lnTo>
                  <a:pt x="0" y="114299"/>
                </a:lnTo>
              </a:path>
            </a:pathLst>
          </a:custGeom>
          <a:ln w="9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9" name="object 99"/>
          <p:cNvSpPr/>
          <p:nvPr/>
        </p:nvSpPr>
        <p:spPr>
          <a:xfrm>
            <a:off x="12572104" y="2982468"/>
            <a:ext cx="94951" cy="81280"/>
          </a:xfrm>
          <a:custGeom>
            <a:avLst/>
            <a:gdLst/>
            <a:ahLst/>
            <a:cxnLst/>
            <a:rect l="l" t="t" r="r" b="b"/>
            <a:pathLst>
              <a:path w="41275" h="81280">
                <a:moveTo>
                  <a:pt x="0" y="80772"/>
                </a:moveTo>
                <a:lnTo>
                  <a:pt x="33528" y="62484"/>
                </a:lnTo>
                <a:lnTo>
                  <a:pt x="41148" y="42672"/>
                </a:lnTo>
                <a:lnTo>
                  <a:pt x="41148" y="36576"/>
                </a:lnTo>
                <a:lnTo>
                  <a:pt x="39624" y="28956"/>
                </a:lnTo>
                <a:lnTo>
                  <a:pt x="38100" y="22860"/>
                </a:lnTo>
                <a:lnTo>
                  <a:pt x="33528" y="16764"/>
                </a:lnTo>
                <a:lnTo>
                  <a:pt x="30480" y="12192"/>
                </a:lnTo>
                <a:lnTo>
                  <a:pt x="25908" y="7620"/>
                </a:lnTo>
                <a:lnTo>
                  <a:pt x="19812" y="4572"/>
                </a:lnTo>
                <a:lnTo>
                  <a:pt x="13716" y="3048"/>
                </a:lnTo>
                <a:lnTo>
                  <a:pt x="7620" y="0"/>
                </a:lnTo>
                <a:lnTo>
                  <a:pt x="0" y="0"/>
                </a:lnTo>
              </a:path>
            </a:pathLst>
          </a:custGeom>
          <a:ln w="9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grpSp>
        <p:nvGrpSpPr>
          <p:cNvPr id="100" name="object 100"/>
          <p:cNvGrpSpPr/>
          <p:nvPr/>
        </p:nvGrpSpPr>
        <p:grpSpPr>
          <a:xfrm>
            <a:off x="12561586" y="2814828"/>
            <a:ext cx="116863" cy="172720"/>
            <a:chOff x="5460492" y="2814828"/>
            <a:chExt cx="50800" cy="172720"/>
          </a:xfrm>
        </p:grpSpPr>
        <p:sp>
          <p:nvSpPr>
            <p:cNvPr id="101" name="object 101"/>
            <p:cNvSpPr/>
            <p:nvPr/>
          </p:nvSpPr>
          <p:spPr>
            <a:xfrm>
              <a:off x="5465064" y="2819400"/>
              <a:ext cx="41275" cy="81280"/>
            </a:xfrm>
            <a:custGeom>
              <a:avLst/>
              <a:gdLst/>
              <a:ahLst/>
              <a:cxnLst/>
              <a:rect l="l" t="t" r="r" b="b"/>
              <a:pathLst>
                <a:path w="41275" h="81280">
                  <a:moveTo>
                    <a:pt x="0" y="80772"/>
                  </a:moveTo>
                  <a:lnTo>
                    <a:pt x="7620" y="80772"/>
                  </a:lnTo>
                  <a:lnTo>
                    <a:pt x="13716" y="79248"/>
                  </a:lnTo>
                  <a:lnTo>
                    <a:pt x="25908" y="73152"/>
                  </a:lnTo>
                  <a:lnTo>
                    <a:pt x="30480" y="68580"/>
                  </a:lnTo>
                  <a:lnTo>
                    <a:pt x="33528" y="62484"/>
                  </a:lnTo>
                  <a:lnTo>
                    <a:pt x="38100" y="56388"/>
                  </a:lnTo>
                  <a:lnTo>
                    <a:pt x="39624" y="50292"/>
                  </a:lnTo>
                  <a:lnTo>
                    <a:pt x="41148" y="44196"/>
                  </a:lnTo>
                  <a:lnTo>
                    <a:pt x="41148" y="36576"/>
                  </a:lnTo>
                  <a:lnTo>
                    <a:pt x="39624" y="30480"/>
                  </a:lnTo>
                  <a:lnTo>
                    <a:pt x="38100" y="24384"/>
                  </a:lnTo>
                  <a:lnTo>
                    <a:pt x="33528" y="18288"/>
                  </a:lnTo>
                  <a:lnTo>
                    <a:pt x="30480" y="12192"/>
                  </a:lnTo>
                  <a:lnTo>
                    <a:pt x="25908" y="7620"/>
                  </a:lnTo>
                  <a:lnTo>
                    <a:pt x="13716" y="1524"/>
                  </a:lnTo>
                  <a:lnTo>
                    <a:pt x="7620" y="0"/>
                  </a:lnTo>
                  <a:lnTo>
                    <a:pt x="0" y="0"/>
                  </a:lnTo>
                </a:path>
              </a:pathLst>
            </a:custGeom>
            <a:ln w="9144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2" name="object 102"/>
            <p:cNvSpPr/>
            <p:nvPr/>
          </p:nvSpPr>
          <p:spPr>
            <a:xfrm>
              <a:off x="5465064" y="2900172"/>
              <a:ext cx="41275" cy="82550"/>
            </a:xfrm>
            <a:custGeom>
              <a:avLst/>
              <a:gdLst/>
              <a:ahLst/>
              <a:cxnLst/>
              <a:rect l="l" t="t" r="r" b="b"/>
              <a:pathLst>
                <a:path w="41275" h="82550">
                  <a:moveTo>
                    <a:pt x="0" y="82296"/>
                  </a:moveTo>
                  <a:lnTo>
                    <a:pt x="7620" y="82296"/>
                  </a:lnTo>
                  <a:lnTo>
                    <a:pt x="13716" y="80772"/>
                  </a:lnTo>
                  <a:lnTo>
                    <a:pt x="19812" y="77724"/>
                  </a:lnTo>
                  <a:lnTo>
                    <a:pt x="25908" y="73152"/>
                  </a:lnTo>
                  <a:lnTo>
                    <a:pt x="30480" y="68580"/>
                  </a:lnTo>
                  <a:lnTo>
                    <a:pt x="33528" y="64008"/>
                  </a:lnTo>
                  <a:lnTo>
                    <a:pt x="38100" y="57912"/>
                  </a:lnTo>
                  <a:lnTo>
                    <a:pt x="39624" y="51816"/>
                  </a:lnTo>
                  <a:lnTo>
                    <a:pt x="41148" y="44196"/>
                  </a:lnTo>
                  <a:lnTo>
                    <a:pt x="41148" y="38100"/>
                  </a:lnTo>
                  <a:lnTo>
                    <a:pt x="39624" y="32004"/>
                  </a:lnTo>
                  <a:lnTo>
                    <a:pt x="38100" y="24384"/>
                  </a:lnTo>
                  <a:lnTo>
                    <a:pt x="33528" y="19812"/>
                  </a:lnTo>
                  <a:lnTo>
                    <a:pt x="30480" y="13716"/>
                  </a:lnTo>
                  <a:lnTo>
                    <a:pt x="25908" y="9144"/>
                  </a:lnTo>
                  <a:lnTo>
                    <a:pt x="19812" y="4572"/>
                  </a:lnTo>
                  <a:lnTo>
                    <a:pt x="7620" y="1524"/>
                  </a:lnTo>
                  <a:lnTo>
                    <a:pt x="0" y="0"/>
                  </a:lnTo>
                </a:path>
              </a:pathLst>
            </a:custGeom>
            <a:ln w="9144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103" name="object 103"/>
          <p:cNvGrpSpPr/>
          <p:nvPr/>
        </p:nvGrpSpPr>
        <p:grpSpPr>
          <a:xfrm>
            <a:off x="12537042" y="3058667"/>
            <a:ext cx="140235" cy="91440"/>
            <a:chOff x="5449823" y="3058667"/>
            <a:chExt cx="60960" cy="91440"/>
          </a:xfrm>
        </p:grpSpPr>
        <p:sp>
          <p:nvSpPr>
            <p:cNvPr id="104" name="object 104"/>
            <p:cNvSpPr/>
            <p:nvPr/>
          </p:nvSpPr>
          <p:spPr>
            <a:xfrm>
              <a:off x="5465063" y="3063239"/>
              <a:ext cx="41275" cy="82550"/>
            </a:xfrm>
            <a:custGeom>
              <a:avLst/>
              <a:gdLst/>
              <a:ahLst/>
              <a:cxnLst/>
              <a:rect l="l" t="t" r="r" b="b"/>
              <a:pathLst>
                <a:path w="41275" h="82550">
                  <a:moveTo>
                    <a:pt x="0" y="82296"/>
                  </a:moveTo>
                  <a:lnTo>
                    <a:pt x="33528" y="62484"/>
                  </a:lnTo>
                  <a:lnTo>
                    <a:pt x="38100" y="56388"/>
                  </a:lnTo>
                  <a:lnTo>
                    <a:pt x="39624" y="50292"/>
                  </a:lnTo>
                  <a:lnTo>
                    <a:pt x="41148" y="44196"/>
                  </a:lnTo>
                  <a:lnTo>
                    <a:pt x="41148" y="36576"/>
                  </a:lnTo>
                  <a:lnTo>
                    <a:pt x="39624" y="30480"/>
                  </a:lnTo>
                  <a:lnTo>
                    <a:pt x="38100" y="24384"/>
                  </a:lnTo>
                  <a:lnTo>
                    <a:pt x="33528" y="18288"/>
                  </a:lnTo>
                  <a:lnTo>
                    <a:pt x="30480" y="12192"/>
                  </a:lnTo>
                  <a:lnTo>
                    <a:pt x="25908" y="9144"/>
                  </a:lnTo>
                  <a:lnTo>
                    <a:pt x="19812" y="4572"/>
                  </a:lnTo>
                  <a:lnTo>
                    <a:pt x="13716" y="1524"/>
                  </a:lnTo>
                  <a:lnTo>
                    <a:pt x="7620" y="0"/>
                  </a:lnTo>
                  <a:lnTo>
                    <a:pt x="0" y="0"/>
                  </a:lnTo>
                </a:path>
              </a:pathLst>
            </a:custGeom>
            <a:ln w="9144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5" name="object 105"/>
            <p:cNvSpPr/>
            <p:nvPr/>
          </p:nvSpPr>
          <p:spPr>
            <a:xfrm>
              <a:off x="5449823" y="3063240"/>
              <a:ext cx="15240" cy="82550"/>
            </a:xfrm>
            <a:custGeom>
              <a:avLst/>
              <a:gdLst/>
              <a:ahLst/>
              <a:cxnLst/>
              <a:rect l="l" t="t" r="r" b="b"/>
              <a:pathLst>
                <a:path w="15239" h="82550">
                  <a:moveTo>
                    <a:pt x="15240" y="82295"/>
                  </a:moveTo>
                  <a:lnTo>
                    <a:pt x="0" y="82295"/>
                  </a:lnTo>
                </a:path>
                <a:path w="15239" h="82550">
                  <a:moveTo>
                    <a:pt x="15240" y="0"/>
                  </a:moveTo>
                  <a:lnTo>
                    <a:pt x="0" y="0"/>
                  </a:lnTo>
                </a:path>
              </a:pathLst>
            </a:custGeom>
            <a:ln w="9144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106" name="object 106"/>
          <p:cNvSpPr/>
          <p:nvPr/>
        </p:nvSpPr>
        <p:spPr>
          <a:xfrm>
            <a:off x="12537042" y="2982467"/>
            <a:ext cx="35059" cy="0"/>
          </a:xfrm>
          <a:custGeom>
            <a:avLst/>
            <a:gdLst/>
            <a:ahLst/>
            <a:cxnLst/>
            <a:rect l="l" t="t" r="r" b="b"/>
            <a:pathLst>
              <a:path w="15239">
                <a:moveTo>
                  <a:pt x="15240" y="0"/>
                </a:moveTo>
                <a:lnTo>
                  <a:pt x="0" y="0"/>
                </a:lnTo>
              </a:path>
            </a:pathLst>
          </a:custGeom>
          <a:ln w="9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7" name="object 107"/>
          <p:cNvSpPr/>
          <p:nvPr/>
        </p:nvSpPr>
        <p:spPr>
          <a:xfrm>
            <a:off x="12537042" y="2900172"/>
            <a:ext cx="35059" cy="0"/>
          </a:xfrm>
          <a:custGeom>
            <a:avLst/>
            <a:gdLst/>
            <a:ahLst/>
            <a:cxnLst/>
            <a:rect l="l" t="t" r="r" b="b"/>
            <a:pathLst>
              <a:path w="15239">
                <a:moveTo>
                  <a:pt x="15240" y="0"/>
                </a:moveTo>
                <a:lnTo>
                  <a:pt x="0" y="0"/>
                </a:lnTo>
              </a:path>
            </a:pathLst>
          </a:custGeom>
          <a:ln w="9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8" name="object 108"/>
          <p:cNvSpPr/>
          <p:nvPr/>
        </p:nvSpPr>
        <p:spPr>
          <a:xfrm>
            <a:off x="12537042" y="2819400"/>
            <a:ext cx="35059" cy="0"/>
          </a:xfrm>
          <a:custGeom>
            <a:avLst/>
            <a:gdLst/>
            <a:ahLst/>
            <a:cxnLst/>
            <a:rect l="l" t="t" r="r" b="b"/>
            <a:pathLst>
              <a:path w="15239">
                <a:moveTo>
                  <a:pt x="15240" y="0"/>
                </a:moveTo>
                <a:lnTo>
                  <a:pt x="0" y="0"/>
                </a:lnTo>
              </a:path>
            </a:pathLst>
          </a:custGeom>
          <a:ln w="9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9" name="object 109"/>
          <p:cNvSpPr/>
          <p:nvPr/>
        </p:nvSpPr>
        <p:spPr>
          <a:xfrm>
            <a:off x="12572104" y="2584704"/>
            <a:ext cx="94951" cy="81280"/>
          </a:xfrm>
          <a:custGeom>
            <a:avLst/>
            <a:gdLst/>
            <a:ahLst/>
            <a:cxnLst/>
            <a:rect l="l" t="t" r="r" b="b"/>
            <a:pathLst>
              <a:path w="41275" h="81280">
                <a:moveTo>
                  <a:pt x="0" y="80772"/>
                </a:moveTo>
                <a:lnTo>
                  <a:pt x="7620" y="80772"/>
                </a:lnTo>
                <a:lnTo>
                  <a:pt x="13716" y="79248"/>
                </a:lnTo>
                <a:lnTo>
                  <a:pt x="25908" y="73152"/>
                </a:lnTo>
                <a:lnTo>
                  <a:pt x="30480" y="68580"/>
                </a:lnTo>
                <a:lnTo>
                  <a:pt x="33528" y="62484"/>
                </a:lnTo>
                <a:lnTo>
                  <a:pt x="38100" y="56388"/>
                </a:lnTo>
                <a:lnTo>
                  <a:pt x="39624" y="50292"/>
                </a:lnTo>
                <a:lnTo>
                  <a:pt x="41148" y="44196"/>
                </a:lnTo>
                <a:lnTo>
                  <a:pt x="41148" y="36576"/>
                </a:lnTo>
                <a:lnTo>
                  <a:pt x="38100" y="24384"/>
                </a:lnTo>
                <a:lnTo>
                  <a:pt x="33528" y="18288"/>
                </a:lnTo>
                <a:lnTo>
                  <a:pt x="30480" y="12192"/>
                </a:lnTo>
                <a:lnTo>
                  <a:pt x="25908" y="7620"/>
                </a:lnTo>
                <a:lnTo>
                  <a:pt x="13716" y="1524"/>
                </a:lnTo>
                <a:lnTo>
                  <a:pt x="7620" y="0"/>
                </a:lnTo>
                <a:lnTo>
                  <a:pt x="0" y="0"/>
                </a:lnTo>
              </a:path>
            </a:pathLst>
          </a:custGeom>
          <a:ln w="9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grpSp>
        <p:nvGrpSpPr>
          <p:cNvPr id="110" name="object 110"/>
          <p:cNvGrpSpPr/>
          <p:nvPr/>
        </p:nvGrpSpPr>
        <p:grpSpPr>
          <a:xfrm>
            <a:off x="12561586" y="2415539"/>
            <a:ext cx="116863" cy="173990"/>
            <a:chOff x="5460492" y="2415539"/>
            <a:chExt cx="50800" cy="173990"/>
          </a:xfrm>
        </p:grpSpPr>
        <p:sp>
          <p:nvSpPr>
            <p:cNvPr id="111" name="object 111"/>
            <p:cNvSpPr/>
            <p:nvPr/>
          </p:nvSpPr>
          <p:spPr>
            <a:xfrm>
              <a:off x="5465064" y="2420111"/>
              <a:ext cx="41275" cy="82550"/>
            </a:xfrm>
            <a:custGeom>
              <a:avLst/>
              <a:gdLst/>
              <a:ahLst/>
              <a:cxnLst/>
              <a:rect l="l" t="t" r="r" b="b"/>
              <a:pathLst>
                <a:path w="41275" h="82550">
                  <a:moveTo>
                    <a:pt x="0" y="82296"/>
                  </a:moveTo>
                  <a:lnTo>
                    <a:pt x="7620" y="82296"/>
                  </a:lnTo>
                  <a:lnTo>
                    <a:pt x="25908" y="73152"/>
                  </a:lnTo>
                  <a:lnTo>
                    <a:pt x="30480" y="68580"/>
                  </a:lnTo>
                  <a:lnTo>
                    <a:pt x="33528" y="64008"/>
                  </a:lnTo>
                  <a:lnTo>
                    <a:pt x="38100" y="57912"/>
                  </a:lnTo>
                  <a:lnTo>
                    <a:pt x="39624" y="51816"/>
                  </a:lnTo>
                  <a:lnTo>
                    <a:pt x="41148" y="44196"/>
                  </a:lnTo>
                  <a:lnTo>
                    <a:pt x="41148" y="38100"/>
                  </a:lnTo>
                  <a:lnTo>
                    <a:pt x="39624" y="30480"/>
                  </a:lnTo>
                  <a:lnTo>
                    <a:pt x="38100" y="24384"/>
                  </a:lnTo>
                  <a:lnTo>
                    <a:pt x="33528" y="18288"/>
                  </a:lnTo>
                  <a:lnTo>
                    <a:pt x="30480" y="13716"/>
                  </a:lnTo>
                  <a:lnTo>
                    <a:pt x="25908" y="9144"/>
                  </a:lnTo>
                  <a:lnTo>
                    <a:pt x="13716" y="3048"/>
                  </a:lnTo>
                  <a:lnTo>
                    <a:pt x="7620" y="1524"/>
                  </a:lnTo>
                  <a:lnTo>
                    <a:pt x="0" y="0"/>
                  </a:lnTo>
                </a:path>
              </a:pathLst>
            </a:custGeom>
            <a:ln w="9144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2" name="object 112"/>
            <p:cNvSpPr/>
            <p:nvPr/>
          </p:nvSpPr>
          <p:spPr>
            <a:xfrm>
              <a:off x="5465064" y="2502407"/>
              <a:ext cx="41275" cy="82550"/>
            </a:xfrm>
            <a:custGeom>
              <a:avLst/>
              <a:gdLst/>
              <a:ahLst/>
              <a:cxnLst/>
              <a:rect l="l" t="t" r="r" b="b"/>
              <a:pathLst>
                <a:path w="41275" h="82550">
                  <a:moveTo>
                    <a:pt x="0" y="82296"/>
                  </a:moveTo>
                  <a:lnTo>
                    <a:pt x="33528" y="62484"/>
                  </a:lnTo>
                  <a:lnTo>
                    <a:pt x="38100" y="57912"/>
                  </a:lnTo>
                  <a:lnTo>
                    <a:pt x="39624" y="50292"/>
                  </a:lnTo>
                  <a:lnTo>
                    <a:pt x="41148" y="44196"/>
                  </a:lnTo>
                  <a:lnTo>
                    <a:pt x="41148" y="38100"/>
                  </a:lnTo>
                  <a:lnTo>
                    <a:pt x="39624" y="30480"/>
                  </a:lnTo>
                  <a:lnTo>
                    <a:pt x="38100" y="24384"/>
                  </a:lnTo>
                  <a:lnTo>
                    <a:pt x="33528" y="18288"/>
                  </a:lnTo>
                  <a:lnTo>
                    <a:pt x="30480" y="13716"/>
                  </a:lnTo>
                  <a:lnTo>
                    <a:pt x="25908" y="9144"/>
                  </a:lnTo>
                  <a:lnTo>
                    <a:pt x="19812" y="4572"/>
                  </a:lnTo>
                  <a:lnTo>
                    <a:pt x="13716" y="1524"/>
                  </a:lnTo>
                  <a:lnTo>
                    <a:pt x="7620" y="0"/>
                  </a:lnTo>
                  <a:lnTo>
                    <a:pt x="0" y="0"/>
                  </a:lnTo>
                </a:path>
              </a:pathLst>
            </a:custGeom>
            <a:ln w="9144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113" name="object 113"/>
          <p:cNvGrpSpPr/>
          <p:nvPr/>
        </p:nvGrpSpPr>
        <p:grpSpPr>
          <a:xfrm>
            <a:off x="12537042" y="2660904"/>
            <a:ext cx="140235" cy="90170"/>
            <a:chOff x="5449823" y="2660904"/>
            <a:chExt cx="60960" cy="90170"/>
          </a:xfrm>
        </p:grpSpPr>
        <p:sp>
          <p:nvSpPr>
            <p:cNvPr id="114" name="object 114"/>
            <p:cNvSpPr/>
            <p:nvPr/>
          </p:nvSpPr>
          <p:spPr>
            <a:xfrm>
              <a:off x="5465063" y="2665476"/>
              <a:ext cx="41275" cy="81280"/>
            </a:xfrm>
            <a:custGeom>
              <a:avLst/>
              <a:gdLst/>
              <a:ahLst/>
              <a:cxnLst/>
              <a:rect l="l" t="t" r="r" b="b"/>
              <a:pathLst>
                <a:path w="41275" h="81280">
                  <a:moveTo>
                    <a:pt x="0" y="80772"/>
                  </a:moveTo>
                  <a:lnTo>
                    <a:pt x="7620" y="80772"/>
                  </a:lnTo>
                  <a:lnTo>
                    <a:pt x="13716" y="79248"/>
                  </a:lnTo>
                  <a:lnTo>
                    <a:pt x="19812" y="76200"/>
                  </a:lnTo>
                  <a:lnTo>
                    <a:pt x="25908" y="71628"/>
                  </a:lnTo>
                  <a:lnTo>
                    <a:pt x="30480" y="67056"/>
                  </a:lnTo>
                  <a:lnTo>
                    <a:pt x="33528" y="62484"/>
                  </a:lnTo>
                  <a:lnTo>
                    <a:pt x="38100" y="56388"/>
                  </a:lnTo>
                  <a:lnTo>
                    <a:pt x="39624" y="50292"/>
                  </a:lnTo>
                  <a:lnTo>
                    <a:pt x="41148" y="42672"/>
                  </a:lnTo>
                  <a:lnTo>
                    <a:pt x="41148" y="36576"/>
                  </a:lnTo>
                  <a:lnTo>
                    <a:pt x="39624" y="30480"/>
                  </a:lnTo>
                  <a:lnTo>
                    <a:pt x="38100" y="22860"/>
                  </a:lnTo>
                  <a:lnTo>
                    <a:pt x="33528" y="18288"/>
                  </a:lnTo>
                  <a:lnTo>
                    <a:pt x="30480" y="12192"/>
                  </a:lnTo>
                  <a:lnTo>
                    <a:pt x="25908" y="9144"/>
                  </a:lnTo>
                  <a:lnTo>
                    <a:pt x="19812" y="4572"/>
                  </a:lnTo>
                  <a:lnTo>
                    <a:pt x="7620" y="1524"/>
                  </a:lnTo>
                  <a:lnTo>
                    <a:pt x="0" y="0"/>
                  </a:lnTo>
                </a:path>
              </a:pathLst>
            </a:custGeom>
            <a:ln w="9144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5" name="object 115"/>
            <p:cNvSpPr/>
            <p:nvPr/>
          </p:nvSpPr>
          <p:spPr>
            <a:xfrm>
              <a:off x="5449823" y="2665476"/>
              <a:ext cx="15240" cy="81280"/>
            </a:xfrm>
            <a:custGeom>
              <a:avLst/>
              <a:gdLst/>
              <a:ahLst/>
              <a:cxnLst/>
              <a:rect l="l" t="t" r="r" b="b"/>
              <a:pathLst>
                <a:path w="15239" h="81280">
                  <a:moveTo>
                    <a:pt x="15240" y="80772"/>
                  </a:moveTo>
                  <a:lnTo>
                    <a:pt x="0" y="80772"/>
                  </a:lnTo>
                </a:path>
                <a:path w="15239" h="81280">
                  <a:moveTo>
                    <a:pt x="15240" y="0"/>
                  </a:moveTo>
                  <a:lnTo>
                    <a:pt x="0" y="0"/>
                  </a:lnTo>
                </a:path>
              </a:pathLst>
            </a:custGeom>
            <a:ln w="9144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116" name="object 116"/>
          <p:cNvSpPr/>
          <p:nvPr/>
        </p:nvSpPr>
        <p:spPr>
          <a:xfrm>
            <a:off x="12537042" y="2584703"/>
            <a:ext cx="35059" cy="0"/>
          </a:xfrm>
          <a:custGeom>
            <a:avLst/>
            <a:gdLst/>
            <a:ahLst/>
            <a:cxnLst/>
            <a:rect l="l" t="t" r="r" b="b"/>
            <a:pathLst>
              <a:path w="15239">
                <a:moveTo>
                  <a:pt x="15240" y="0"/>
                </a:moveTo>
                <a:lnTo>
                  <a:pt x="0" y="0"/>
                </a:lnTo>
              </a:path>
            </a:pathLst>
          </a:custGeom>
          <a:ln w="9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7" name="object 117"/>
          <p:cNvSpPr/>
          <p:nvPr/>
        </p:nvSpPr>
        <p:spPr>
          <a:xfrm>
            <a:off x="12537042" y="2502407"/>
            <a:ext cx="35059" cy="0"/>
          </a:xfrm>
          <a:custGeom>
            <a:avLst/>
            <a:gdLst/>
            <a:ahLst/>
            <a:cxnLst/>
            <a:rect l="l" t="t" r="r" b="b"/>
            <a:pathLst>
              <a:path w="15239">
                <a:moveTo>
                  <a:pt x="15240" y="0"/>
                </a:moveTo>
                <a:lnTo>
                  <a:pt x="0" y="0"/>
                </a:lnTo>
              </a:path>
            </a:pathLst>
          </a:custGeom>
          <a:ln w="9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8" name="object 118"/>
          <p:cNvSpPr/>
          <p:nvPr/>
        </p:nvSpPr>
        <p:spPr>
          <a:xfrm>
            <a:off x="12537042" y="2420111"/>
            <a:ext cx="35059" cy="0"/>
          </a:xfrm>
          <a:custGeom>
            <a:avLst/>
            <a:gdLst/>
            <a:ahLst/>
            <a:cxnLst/>
            <a:rect l="l" t="t" r="r" b="b"/>
            <a:pathLst>
              <a:path w="15239">
                <a:moveTo>
                  <a:pt x="15240" y="0"/>
                </a:moveTo>
                <a:lnTo>
                  <a:pt x="0" y="0"/>
                </a:lnTo>
              </a:path>
            </a:pathLst>
          </a:custGeom>
          <a:ln w="9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9" name="object 119"/>
          <p:cNvSpPr/>
          <p:nvPr/>
        </p:nvSpPr>
        <p:spPr>
          <a:xfrm>
            <a:off x="12572104" y="3380232"/>
            <a:ext cx="94951" cy="81280"/>
          </a:xfrm>
          <a:custGeom>
            <a:avLst/>
            <a:gdLst/>
            <a:ahLst/>
            <a:cxnLst/>
            <a:rect l="l" t="t" r="r" b="b"/>
            <a:pathLst>
              <a:path w="41275" h="81279">
                <a:moveTo>
                  <a:pt x="0" y="80772"/>
                </a:moveTo>
                <a:lnTo>
                  <a:pt x="7620" y="80772"/>
                </a:lnTo>
                <a:lnTo>
                  <a:pt x="13716" y="79248"/>
                </a:lnTo>
                <a:lnTo>
                  <a:pt x="25908" y="73152"/>
                </a:lnTo>
                <a:lnTo>
                  <a:pt x="30480" y="68580"/>
                </a:lnTo>
                <a:lnTo>
                  <a:pt x="33528" y="62484"/>
                </a:lnTo>
                <a:lnTo>
                  <a:pt x="38100" y="56388"/>
                </a:lnTo>
                <a:lnTo>
                  <a:pt x="41148" y="44196"/>
                </a:lnTo>
                <a:lnTo>
                  <a:pt x="41148" y="36576"/>
                </a:lnTo>
                <a:lnTo>
                  <a:pt x="38100" y="24384"/>
                </a:lnTo>
                <a:lnTo>
                  <a:pt x="33528" y="18288"/>
                </a:lnTo>
                <a:lnTo>
                  <a:pt x="30480" y="12192"/>
                </a:lnTo>
                <a:lnTo>
                  <a:pt x="25908" y="7620"/>
                </a:lnTo>
                <a:lnTo>
                  <a:pt x="13716" y="1524"/>
                </a:lnTo>
                <a:lnTo>
                  <a:pt x="7620" y="0"/>
                </a:lnTo>
                <a:lnTo>
                  <a:pt x="0" y="0"/>
                </a:lnTo>
              </a:path>
            </a:pathLst>
          </a:custGeom>
          <a:ln w="9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grpSp>
        <p:nvGrpSpPr>
          <p:cNvPr id="120" name="object 120"/>
          <p:cNvGrpSpPr/>
          <p:nvPr/>
        </p:nvGrpSpPr>
        <p:grpSpPr>
          <a:xfrm>
            <a:off x="12561586" y="3212591"/>
            <a:ext cx="116863" cy="172720"/>
            <a:chOff x="5460492" y="3212591"/>
            <a:chExt cx="50800" cy="172720"/>
          </a:xfrm>
        </p:grpSpPr>
        <p:sp>
          <p:nvSpPr>
            <p:cNvPr id="121" name="object 121"/>
            <p:cNvSpPr/>
            <p:nvPr/>
          </p:nvSpPr>
          <p:spPr>
            <a:xfrm>
              <a:off x="5465064" y="3217163"/>
              <a:ext cx="41275" cy="82550"/>
            </a:xfrm>
            <a:custGeom>
              <a:avLst/>
              <a:gdLst/>
              <a:ahLst/>
              <a:cxnLst/>
              <a:rect l="l" t="t" r="r" b="b"/>
              <a:pathLst>
                <a:path w="41275" h="82550">
                  <a:moveTo>
                    <a:pt x="0" y="82296"/>
                  </a:moveTo>
                  <a:lnTo>
                    <a:pt x="33528" y="64008"/>
                  </a:lnTo>
                  <a:lnTo>
                    <a:pt x="38100" y="57912"/>
                  </a:lnTo>
                  <a:lnTo>
                    <a:pt x="39624" y="51816"/>
                  </a:lnTo>
                  <a:lnTo>
                    <a:pt x="41148" y="44196"/>
                  </a:lnTo>
                  <a:lnTo>
                    <a:pt x="41148" y="38100"/>
                  </a:lnTo>
                  <a:lnTo>
                    <a:pt x="39624" y="30480"/>
                  </a:lnTo>
                  <a:lnTo>
                    <a:pt x="38100" y="24384"/>
                  </a:lnTo>
                  <a:lnTo>
                    <a:pt x="33528" y="18288"/>
                  </a:lnTo>
                  <a:lnTo>
                    <a:pt x="30480" y="13716"/>
                  </a:lnTo>
                  <a:lnTo>
                    <a:pt x="25908" y="9144"/>
                  </a:lnTo>
                  <a:lnTo>
                    <a:pt x="19812" y="4572"/>
                  </a:lnTo>
                  <a:lnTo>
                    <a:pt x="13716" y="3048"/>
                  </a:lnTo>
                  <a:lnTo>
                    <a:pt x="7620" y="0"/>
                  </a:lnTo>
                  <a:lnTo>
                    <a:pt x="0" y="0"/>
                  </a:lnTo>
                </a:path>
              </a:pathLst>
            </a:custGeom>
            <a:ln w="9144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2" name="object 122"/>
            <p:cNvSpPr/>
            <p:nvPr/>
          </p:nvSpPr>
          <p:spPr>
            <a:xfrm>
              <a:off x="5465064" y="3299459"/>
              <a:ext cx="41275" cy="81280"/>
            </a:xfrm>
            <a:custGeom>
              <a:avLst/>
              <a:gdLst/>
              <a:ahLst/>
              <a:cxnLst/>
              <a:rect l="l" t="t" r="r" b="b"/>
              <a:pathLst>
                <a:path w="41275" h="81279">
                  <a:moveTo>
                    <a:pt x="0" y="80772"/>
                  </a:moveTo>
                  <a:lnTo>
                    <a:pt x="33528" y="60960"/>
                  </a:lnTo>
                  <a:lnTo>
                    <a:pt x="38100" y="56388"/>
                  </a:lnTo>
                  <a:lnTo>
                    <a:pt x="39624" y="48768"/>
                  </a:lnTo>
                  <a:lnTo>
                    <a:pt x="41148" y="42672"/>
                  </a:lnTo>
                  <a:lnTo>
                    <a:pt x="41148" y="36576"/>
                  </a:lnTo>
                  <a:lnTo>
                    <a:pt x="39624" y="28956"/>
                  </a:lnTo>
                  <a:lnTo>
                    <a:pt x="38100" y="22860"/>
                  </a:lnTo>
                  <a:lnTo>
                    <a:pt x="33528" y="16764"/>
                  </a:lnTo>
                  <a:lnTo>
                    <a:pt x="30480" y="12192"/>
                  </a:lnTo>
                  <a:lnTo>
                    <a:pt x="25908" y="7620"/>
                  </a:lnTo>
                  <a:lnTo>
                    <a:pt x="19812" y="3048"/>
                  </a:lnTo>
                  <a:lnTo>
                    <a:pt x="13716" y="1524"/>
                  </a:lnTo>
                  <a:lnTo>
                    <a:pt x="7620" y="0"/>
                  </a:lnTo>
                  <a:lnTo>
                    <a:pt x="0" y="0"/>
                  </a:lnTo>
                </a:path>
              </a:pathLst>
            </a:custGeom>
            <a:ln w="9144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123" name="object 123"/>
          <p:cNvGrpSpPr/>
          <p:nvPr/>
        </p:nvGrpSpPr>
        <p:grpSpPr>
          <a:xfrm>
            <a:off x="12537042" y="3456432"/>
            <a:ext cx="140235" cy="91440"/>
            <a:chOff x="5449823" y="3456432"/>
            <a:chExt cx="60960" cy="91440"/>
          </a:xfrm>
        </p:grpSpPr>
        <p:sp>
          <p:nvSpPr>
            <p:cNvPr id="124" name="object 124"/>
            <p:cNvSpPr/>
            <p:nvPr/>
          </p:nvSpPr>
          <p:spPr>
            <a:xfrm>
              <a:off x="5465063" y="3461004"/>
              <a:ext cx="41275" cy="82550"/>
            </a:xfrm>
            <a:custGeom>
              <a:avLst/>
              <a:gdLst/>
              <a:ahLst/>
              <a:cxnLst/>
              <a:rect l="l" t="t" r="r" b="b"/>
              <a:pathLst>
                <a:path w="41275" h="82550">
                  <a:moveTo>
                    <a:pt x="0" y="82296"/>
                  </a:moveTo>
                  <a:lnTo>
                    <a:pt x="7620" y="82296"/>
                  </a:lnTo>
                  <a:lnTo>
                    <a:pt x="13716" y="80772"/>
                  </a:lnTo>
                  <a:lnTo>
                    <a:pt x="19812" y="77724"/>
                  </a:lnTo>
                  <a:lnTo>
                    <a:pt x="25908" y="73152"/>
                  </a:lnTo>
                  <a:lnTo>
                    <a:pt x="30480" y="68580"/>
                  </a:lnTo>
                  <a:lnTo>
                    <a:pt x="33528" y="64008"/>
                  </a:lnTo>
                  <a:lnTo>
                    <a:pt x="38100" y="57912"/>
                  </a:lnTo>
                  <a:lnTo>
                    <a:pt x="39624" y="50292"/>
                  </a:lnTo>
                  <a:lnTo>
                    <a:pt x="41148" y="44196"/>
                  </a:lnTo>
                  <a:lnTo>
                    <a:pt x="41148" y="38100"/>
                  </a:lnTo>
                  <a:lnTo>
                    <a:pt x="39624" y="32004"/>
                  </a:lnTo>
                  <a:lnTo>
                    <a:pt x="38100" y="24384"/>
                  </a:lnTo>
                  <a:lnTo>
                    <a:pt x="33528" y="19812"/>
                  </a:lnTo>
                  <a:lnTo>
                    <a:pt x="30480" y="13716"/>
                  </a:lnTo>
                  <a:lnTo>
                    <a:pt x="25908" y="9144"/>
                  </a:lnTo>
                  <a:lnTo>
                    <a:pt x="19812" y="4572"/>
                  </a:lnTo>
                  <a:lnTo>
                    <a:pt x="7620" y="1524"/>
                  </a:lnTo>
                  <a:lnTo>
                    <a:pt x="0" y="0"/>
                  </a:lnTo>
                </a:path>
              </a:pathLst>
            </a:custGeom>
            <a:ln w="9144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5" name="object 125"/>
            <p:cNvSpPr/>
            <p:nvPr/>
          </p:nvSpPr>
          <p:spPr>
            <a:xfrm>
              <a:off x="5449823" y="3461004"/>
              <a:ext cx="15240" cy="82550"/>
            </a:xfrm>
            <a:custGeom>
              <a:avLst/>
              <a:gdLst/>
              <a:ahLst/>
              <a:cxnLst/>
              <a:rect l="l" t="t" r="r" b="b"/>
              <a:pathLst>
                <a:path w="15239" h="82550">
                  <a:moveTo>
                    <a:pt x="15240" y="82296"/>
                  </a:moveTo>
                  <a:lnTo>
                    <a:pt x="0" y="82296"/>
                  </a:lnTo>
                </a:path>
                <a:path w="15239" h="82550">
                  <a:moveTo>
                    <a:pt x="15240" y="0"/>
                  </a:moveTo>
                  <a:lnTo>
                    <a:pt x="0" y="0"/>
                  </a:lnTo>
                </a:path>
              </a:pathLst>
            </a:custGeom>
            <a:ln w="9144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126" name="object 126"/>
          <p:cNvSpPr/>
          <p:nvPr/>
        </p:nvSpPr>
        <p:spPr>
          <a:xfrm>
            <a:off x="12537042" y="3380232"/>
            <a:ext cx="35059" cy="0"/>
          </a:xfrm>
          <a:custGeom>
            <a:avLst/>
            <a:gdLst/>
            <a:ahLst/>
            <a:cxnLst/>
            <a:rect l="l" t="t" r="r" b="b"/>
            <a:pathLst>
              <a:path w="15239">
                <a:moveTo>
                  <a:pt x="15240" y="0"/>
                </a:moveTo>
                <a:lnTo>
                  <a:pt x="0" y="0"/>
                </a:lnTo>
              </a:path>
            </a:pathLst>
          </a:custGeom>
          <a:ln w="9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7" name="object 127"/>
          <p:cNvSpPr/>
          <p:nvPr/>
        </p:nvSpPr>
        <p:spPr>
          <a:xfrm>
            <a:off x="12537042" y="3299459"/>
            <a:ext cx="35059" cy="0"/>
          </a:xfrm>
          <a:custGeom>
            <a:avLst/>
            <a:gdLst/>
            <a:ahLst/>
            <a:cxnLst/>
            <a:rect l="l" t="t" r="r" b="b"/>
            <a:pathLst>
              <a:path w="15239">
                <a:moveTo>
                  <a:pt x="15240" y="0"/>
                </a:moveTo>
                <a:lnTo>
                  <a:pt x="0" y="0"/>
                </a:lnTo>
              </a:path>
            </a:pathLst>
          </a:custGeom>
          <a:ln w="9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8" name="object 128"/>
          <p:cNvSpPr/>
          <p:nvPr/>
        </p:nvSpPr>
        <p:spPr>
          <a:xfrm>
            <a:off x="12537042" y="3217164"/>
            <a:ext cx="35059" cy="0"/>
          </a:xfrm>
          <a:custGeom>
            <a:avLst/>
            <a:gdLst/>
            <a:ahLst/>
            <a:cxnLst/>
            <a:rect l="l" t="t" r="r" b="b"/>
            <a:pathLst>
              <a:path w="15239">
                <a:moveTo>
                  <a:pt x="15240" y="0"/>
                </a:moveTo>
                <a:lnTo>
                  <a:pt x="0" y="0"/>
                </a:lnTo>
              </a:path>
            </a:pathLst>
          </a:custGeom>
          <a:ln w="9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9" name="object 129"/>
          <p:cNvSpPr/>
          <p:nvPr/>
        </p:nvSpPr>
        <p:spPr>
          <a:xfrm>
            <a:off x="12572104" y="3779520"/>
            <a:ext cx="94951" cy="81280"/>
          </a:xfrm>
          <a:custGeom>
            <a:avLst/>
            <a:gdLst/>
            <a:ahLst/>
            <a:cxnLst/>
            <a:rect l="l" t="t" r="r" b="b"/>
            <a:pathLst>
              <a:path w="41275" h="81279">
                <a:moveTo>
                  <a:pt x="0" y="80772"/>
                </a:moveTo>
                <a:lnTo>
                  <a:pt x="7620" y="80772"/>
                </a:lnTo>
                <a:lnTo>
                  <a:pt x="13716" y="79248"/>
                </a:lnTo>
                <a:lnTo>
                  <a:pt x="25908" y="73152"/>
                </a:lnTo>
                <a:lnTo>
                  <a:pt x="30480" y="68580"/>
                </a:lnTo>
                <a:lnTo>
                  <a:pt x="33528" y="62484"/>
                </a:lnTo>
                <a:lnTo>
                  <a:pt x="38100" y="56388"/>
                </a:lnTo>
                <a:lnTo>
                  <a:pt x="41148" y="44196"/>
                </a:lnTo>
                <a:lnTo>
                  <a:pt x="41148" y="36576"/>
                </a:lnTo>
                <a:lnTo>
                  <a:pt x="38100" y="24384"/>
                </a:lnTo>
                <a:lnTo>
                  <a:pt x="33528" y="18288"/>
                </a:lnTo>
                <a:lnTo>
                  <a:pt x="30480" y="12192"/>
                </a:lnTo>
                <a:lnTo>
                  <a:pt x="25908" y="7620"/>
                </a:lnTo>
                <a:lnTo>
                  <a:pt x="13716" y="1524"/>
                </a:lnTo>
                <a:lnTo>
                  <a:pt x="7620" y="0"/>
                </a:lnTo>
                <a:lnTo>
                  <a:pt x="0" y="0"/>
                </a:lnTo>
              </a:path>
            </a:pathLst>
          </a:custGeom>
          <a:ln w="9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grpSp>
        <p:nvGrpSpPr>
          <p:cNvPr id="130" name="object 130"/>
          <p:cNvGrpSpPr/>
          <p:nvPr/>
        </p:nvGrpSpPr>
        <p:grpSpPr>
          <a:xfrm>
            <a:off x="12561586" y="3610355"/>
            <a:ext cx="116863" cy="173990"/>
            <a:chOff x="5460492" y="3610355"/>
            <a:chExt cx="50800" cy="173990"/>
          </a:xfrm>
        </p:grpSpPr>
        <p:sp>
          <p:nvSpPr>
            <p:cNvPr id="131" name="object 131"/>
            <p:cNvSpPr/>
            <p:nvPr/>
          </p:nvSpPr>
          <p:spPr>
            <a:xfrm>
              <a:off x="5465064" y="3614927"/>
              <a:ext cx="41275" cy="82550"/>
            </a:xfrm>
            <a:custGeom>
              <a:avLst/>
              <a:gdLst/>
              <a:ahLst/>
              <a:cxnLst/>
              <a:rect l="l" t="t" r="r" b="b"/>
              <a:pathLst>
                <a:path w="41275" h="82550">
                  <a:moveTo>
                    <a:pt x="0" y="82296"/>
                  </a:moveTo>
                  <a:lnTo>
                    <a:pt x="33528" y="64008"/>
                  </a:lnTo>
                  <a:lnTo>
                    <a:pt x="38100" y="57912"/>
                  </a:lnTo>
                  <a:lnTo>
                    <a:pt x="39624" y="51816"/>
                  </a:lnTo>
                  <a:lnTo>
                    <a:pt x="41148" y="44196"/>
                  </a:lnTo>
                  <a:lnTo>
                    <a:pt x="41148" y="38100"/>
                  </a:lnTo>
                  <a:lnTo>
                    <a:pt x="39624" y="30480"/>
                  </a:lnTo>
                  <a:lnTo>
                    <a:pt x="38100" y="24384"/>
                  </a:lnTo>
                  <a:lnTo>
                    <a:pt x="33528" y="18288"/>
                  </a:lnTo>
                  <a:lnTo>
                    <a:pt x="30480" y="13716"/>
                  </a:lnTo>
                  <a:lnTo>
                    <a:pt x="25908" y="9144"/>
                  </a:lnTo>
                  <a:lnTo>
                    <a:pt x="7620" y="0"/>
                  </a:lnTo>
                  <a:lnTo>
                    <a:pt x="0" y="0"/>
                  </a:lnTo>
                </a:path>
              </a:pathLst>
            </a:custGeom>
            <a:ln w="9144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2" name="object 132"/>
            <p:cNvSpPr/>
            <p:nvPr/>
          </p:nvSpPr>
          <p:spPr>
            <a:xfrm>
              <a:off x="5465064" y="3697223"/>
              <a:ext cx="41275" cy="82550"/>
            </a:xfrm>
            <a:custGeom>
              <a:avLst/>
              <a:gdLst/>
              <a:ahLst/>
              <a:cxnLst/>
              <a:rect l="l" t="t" r="r" b="b"/>
              <a:pathLst>
                <a:path w="41275" h="82550">
                  <a:moveTo>
                    <a:pt x="0" y="82296"/>
                  </a:moveTo>
                  <a:lnTo>
                    <a:pt x="33528" y="62484"/>
                  </a:lnTo>
                  <a:lnTo>
                    <a:pt x="38100" y="57912"/>
                  </a:lnTo>
                  <a:lnTo>
                    <a:pt x="39624" y="50292"/>
                  </a:lnTo>
                  <a:lnTo>
                    <a:pt x="41148" y="44196"/>
                  </a:lnTo>
                  <a:lnTo>
                    <a:pt x="41148" y="38100"/>
                  </a:lnTo>
                  <a:lnTo>
                    <a:pt x="39624" y="30480"/>
                  </a:lnTo>
                  <a:lnTo>
                    <a:pt x="38100" y="24384"/>
                  </a:lnTo>
                  <a:lnTo>
                    <a:pt x="33528" y="18288"/>
                  </a:lnTo>
                  <a:lnTo>
                    <a:pt x="30480" y="13716"/>
                  </a:lnTo>
                  <a:lnTo>
                    <a:pt x="25908" y="9144"/>
                  </a:lnTo>
                  <a:lnTo>
                    <a:pt x="19812" y="4572"/>
                  </a:lnTo>
                  <a:lnTo>
                    <a:pt x="13716" y="1524"/>
                  </a:lnTo>
                  <a:lnTo>
                    <a:pt x="7620" y="0"/>
                  </a:lnTo>
                  <a:lnTo>
                    <a:pt x="0" y="0"/>
                  </a:lnTo>
                </a:path>
              </a:pathLst>
            </a:custGeom>
            <a:ln w="9144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133" name="object 133"/>
          <p:cNvGrpSpPr/>
          <p:nvPr/>
        </p:nvGrpSpPr>
        <p:grpSpPr>
          <a:xfrm>
            <a:off x="12537042" y="3855720"/>
            <a:ext cx="140235" cy="90170"/>
            <a:chOff x="5449823" y="3855720"/>
            <a:chExt cx="60960" cy="90170"/>
          </a:xfrm>
        </p:grpSpPr>
        <p:sp>
          <p:nvSpPr>
            <p:cNvPr id="134" name="object 134"/>
            <p:cNvSpPr/>
            <p:nvPr/>
          </p:nvSpPr>
          <p:spPr>
            <a:xfrm>
              <a:off x="5465063" y="3860292"/>
              <a:ext cx="41275" cy="81280"/>
            </a:xfrm>
            <a:custGeom>
              <a:avLst/>
              <a:gdLst/>
              <a:ahLst/>
              <a:cxnLst/>
              <a:rect l="l" t="t" r="r" b="b"/>
              <a:pathLst>
                <a:path w="41275" h="81279">
                  <a:moveTo>
                    <a:pt x="0" y="80772"/>
                  </a:moveTo>
                  <a:lnTo>
                    <a:pt x="7620" y="80772"/>
                  </a:lnTo>
                  <a:lnTo>
                    <a:pt x="13716" y="79248"/>
                  </a:lnTo>
                  <a:lnTo>
                    <a:pt x="41148" y="44196"/>
                  </a:lnTo>
                  <a:lnTo>
                    <a:pt x="41148" y="38100"/>
                  </a:lnTo>
                  <a:lnTo>
                    <a:pt x="39624" y="32004"/>
                  </a:lnTo>
                  <a:lnTo>
                    <a:pt x="38100" y="24384"/>
                  </a:lnTo>
                  <a:lnTo>
                    <a:pt x="33528" y="19812"/>
                  </a:lnTo>
                  <a:lnTo>
                    <a:pt x="30480" y="13716"/>
                  </a:lnTo>
                  <a:lnTo>
                    <a:pt x="25908" y="9144"/>
                  </a:lnTo>
                  <a:lnTo>
                    <a:pt x="19812" y="4572"/>
                  </a:lnTo>
                  <a:lnTo>
                    <a:pt x="7620" y="1524"/>
                  </a:lnTo>
                  <a:lnTo>
                    <a:pt x="0" y="0"/>
                  </a:lnTo>
                </a:path>
              </a:pathLst>
            </a:custGeom>
            <a:ln w="9144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5" name="object 135"/>
            <p:cNvSpPr/>
            <p:nvPr/>
          </p:nvSpPr>
          <p:spPr>
            <a:xfrm>
              <a:off x="5449823" y="3860292"/>
              <a:ext cx="15240" cy="81280"/>
            </a:xfrm>
            <a:custGeom>
              <a:avLst/>
              <a:gdLst/>
              <a:ahLst/>
              <a:cxnLst/>
              <a:rect l="l" t="t" r="r" b="b"/>
              <a:pathLst>
                <a:path w="15239" h="81279">
                  <a:moveTo>
                    <a:pt x="15240" y="80772"/>
                  </a:moveTo>
                  <a:lnTo>
                    <a:pt x="0" y="80772"/>
                  </a:lnTo>
                </a:path>
                <a:path w="15239" h="81279">
                  <a:moveTo>
                    <a:pt x="15240" y="0"/>
                  </a:moveTo>
                  <a:lnTo>
                    <a:pt x="0" y="0"/>
                  </a:lnTo>
                </a:path>
              </a:pathLst>
            </a:custGeom>
            <a:ln w="9144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136" name="object 136"/>
          <p:cNvSpPr/>
          <p:nvPr/>
        </p:nvSpPr>
        <p:spPr>
          <a:xfrm>
            <a:off x="12537042" y="3779520"/>
            <a:ext cx="35059" cy="0"/>
          </a:xfrm>
          <a:custGeom>
            <a:avLst/>
            <a:gdLst/>
            <a:ahLst/>
            <a:cxnLst/>
            <a:rect l="l" t="t" r="r" b="b"/>
            <a:pathLst>
              <a:path w="15239">
                <a:moveTo>
                  <a:pt x="15240" y="0"/>
                </a:moveTo>
                <a:lnTo>
                  <a:pt x="0" y="0"/>
                </a:lnTo>
              </a:path>
            </a:pathLst>
          </a:custGeom>
          <a:ln w="9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7" name="object 137"/>
          <p:cNvSpPr/>
          <p:nvPr/>
        </p:nvSpPr>
        <p:spPr>
          <a:xfrm>
            <a:off x="12537042" y="3697223"/>
            <a:ext cx="35059" cy="0"/>
          </a:xfrm>
          <a:custGeom>
            <a:avLst/>
            <a:gdLst/>
            <a:ahLst/>
            <a:cxnLst/>
            <a:rect l="l" t="t" r="r" b="b"/>
            <a:pathLst>
              <a:path w="15239">
                <a:moveTo>
                  <a:pt x="15240" y="0"/>
                </a:moveTo>
                <a:lnTo>
                  <a:pt x="0" y="0"/>
                </a:lnTo>
              </a:path>
            </a:pathLst>
          </a:custGeom>
          <a:ln w="9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8" name="object 138"/>
          <p:cNvSpPr/>
          <p:nvPr/>
        </p:nvSpPr>
        <p:spPr>
          <a:xfrm>
            <a:off x="12537042" y="3614927"/>
            <a:ext cx="35059" cy="0"/>
          </a:xfrm>
          <a:custGeom>
            <a:avLst/>
            <a:gdLst/>
            <a:ahLst/>
            <a:cxnLst/>
            <a:rect l="l" t="t" r="r" b="b"/>
            <a:pathLst>
              <a:path w="15239">
                <a:moveTo>
                  <a:pt x="15240" y="0"/>
                </a:moveTo>
                <a:lnTo>
                  <a:pt x="0" y="0"/>
                </a:lnTo>
              </a:path>
            </a:pathLst>
          </a:custGeom>
          <a:ln w="9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9" name="object 139"/>
          <p:cNvSpPr/>
          <p:nvPr/>
        </p:nvSpPr>
        <p:spPr>
          <a:xfrm>
            <a:off x="12572104" y="4177284"/>
            <a:ext cx="94951" cy="81280"/>
          </a:xfrm>
          <a:custGeom>
            <a:avLst/>
            <a:gdLst/>
            <a:ahLst/>
            <a:cxnLst/>
            <a:rect l="l" t="t" r="r" b="b"/>
            <a:pathLst>
              <a:path w="41275" h="81279">
                <a:moveTo>
                  <a:pt x="0" y="80772"/>
                </a:moveTo>
                <a:lnTo>
                  <a:pt x="33528" y="62484"/>
                </a:lnTo>
                <a:lnTo>
                  <a:pt x="38100" y="56388"/>
                </a:lnTo>
                <a:lnTo>
                  <a:pt x="41148" y="44196"/>
                </a:lnTo>
                <a:lnTo>
                  <a:pt x="41148" y="36576"/>
                </a:lnTo>
                <a:lnTo>
                  <a:pt x="38100" y="24384"/>
                </a:lnTo>
                <a:lnTo>
                  <a:pt x="33528" y="18288"/>
                </a:lnTo>
                <a:lnTo>
                  <a:pt x="30480" y="13716"/>
                </a:lnTo>
                <a:lnTo>
                  <a:pt x="25908" y="9144"/>
                </a:lnTo>
                <a:lnTo>
                  <a:pt x="19812" y="4572"/>
                </a:lnTo>
                <a:lnTo>
                  <a:pt x="13716" y="3048"/>
                </a:lnTo>
                <a:lnTo>
                  <a:pt x="7620" y="0"/>
                </a:lnTo>
                <a:lnTo>
                  <a:pt x="0" y="0"/>
                </a:lnTo>
              </a:path>
            </a:pathLst>
          </a:custGeom>
          <a:ln w="9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grpSp>
        <p:nvGrpSpPr>
          <p:cNvPr id="140" name="object 140"/>
          <p:cNvGrpSpPr/>
          <p:nvPr/>
        </p:nvGrpSpPr>
        <p:grpSpPr>
          <a:xfrm>
            <a:off x="12561586" y="4009644"/>
            <a:ext cx="116863" cy="172720"/>
            <a:chOff x="5460492" y="4009644"/>
            <a:chExt cx="50800" cy="172720"/>
          </a:xfrm>
        </p:grpSpPr>
        <p:sp>
          <p:nvSpPr>
            <p:cNvPr id="141" name="object 141"/>
            <p:cNvSpPr/>
            <p:nvPr/>
          </p:nvSpPr>
          <p:spPr>
            <a:xfrm>
              <a:off x="5465064" y="4014216"/>
              <a:ext cx="41275" cy="81280"/>
            </a:xfrm>
            <a:custGeom>
              <a:avLst/>
              <a:gdLst/>
              <a:ahLst/>
              <a:cxnLst/>
              <a:rect l="l" t="t" r="r" b="b"/>
              <a:pathLst>
                <a:path w="41275" h="81279">
                  <a:moveTo>
                    <a:pt x="0" y="80772"/>
                  </a:moveTo>
                  <a:lnTo>
                    <a:pt x="7620" y="80772"/>
                  </a:lnTo>
                  <a:lnTo>
                    <a:pt x="13716" y="79248"/>
                  </a:lnTo>
                  <a:lnTo>
                    <a:pt x="25908" y="73152"/>
                  </a:lnTo>
                  <a:lnTo>
                    <a:pt x="30480" y="68580"/>
                  </a:lnTo>
                  <a:lnTo>
                    <a:pt x="33528" y="62484"/>
                  </a:lnTo>
                  <a:lnTo>
                    <a:pt x="38100" y="56388"/>
                  </a:lnTo>
                  <a:lnTo>
                    <a:pt x="41148" y="44196"/>
                  </a:lnTo>
                  <a:lnTo>
                    <a:pt x="41148" y="36576"/>
                  </a:lnTo>
                  <a:lnTo>
                    <a:pt x="38100" y="24384"/>
                  </a:lnTo>
                  <a:lnTo>
                    <a:pt x="33528" y="18288"/>
                  </a:lnTo>
                  <a:lnTo>
                    <a:pt x="30480" y="12192"/>
                  </a:lnTo>
                  <a:lnTo>
                    <a:pt x="25908" y="7620"/>
                  </a:lnTo>
                  <a:lnTo>
                    <a:pt x="13716" y="1524"/>
                  </a:lnTo>
                  <a:lnTo>
                    <a:pt x="7620" y="0"/>
                  </a:lnTo>
                  <a:lnTo>
                    <a:pt x="0" y="0"/>
                  </a:lnTo>
                </a:path>
              </a:pathLst>
            </a:custGeom>
            <a:ln w="9144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42" name="object 142"/>
            <p:cNvSpPr/>
            <p:nvPr/>
          </p:nvSpPr>
          <p:spPr>
            <a:xfrm>
              <a:off x="5465064" y="4094987"/>
              <a:ext cx="41275" cy="82550"/>
            </a:xfrm>
            <a:custGeom>
              <a:avLst/>
              <a:gdLst/>
              <a:ahLst/>
              <a:cxnLst/>
              <a:rect l="l" t="t" r="r" b="b"/>
              <a:pathLst>
                <a:path w="41275" h="82550">
                  <a:moveTo>
                    <a:pt x="0" y="82296"/>
                  </a:moveTo>
                  <a:lnTo>
                    <a:pt x="7620" y="82296"/>
                  </a:lnTo>
                  <a:lnTo>
                    <a:pt x="13716" y="80772"/>
                  </a:lnTo>
                  <a:lnTo>
                    <a:pt x="19812" y="77724"/>
                  </a:lnTo>
                  <a:lnTo>
                    <a:pt x="25908" y="73152"/>
                  </a:lnTo>
                  <a:lnTo>
                    <a:pt x="30480" y="68580"/>
                  </a:lnTo>
                  <a:lnTo>
                    <a:pt x="33528" y="64008"/>
                  </a:lnTo>
                  <a:lnTo>
                    <a:pt x="38100" y="57912"/>
                  </a:lnTo>
                  <a:lnTo>
                    <a:pt x="39624" y="51816"/>
                  </a:lnTo>
                  <a:lnTo>
                    <a:pt x="41148" y="44196"/>
                  </a:lnTo>
                  <a:lnTo>
                    <a:pt x="41148" y="38100"/>
                  </a:lnTo>
                  <a:lnTo>
                    <a:pt x="39624" y="32004"/>
                  </a:lnTo>
                  <a:lnTo>
                    <a:pt x="38100" y="24384"/>
                  </a:lnTo>
                  <a:lnTo>
                    <a:pt x="33528" y="19812"/>
                  </a:lnTo>
                  <a:lnTo>
                    <a:pt x="30480" y="13716"/>
                  </a:lnTo>
                  <a:lnTo>
                    <a:pt x="25908" y="9144"/>
                  </a:lnTo>
                  <a:lnTo>
                    <a:pt x="19812" y="4572"/>
                  </a:lnTo>
                  <a:lnTo>
                    <a:pt x="7620" y="1524"/>
                  </a:lnTo>
                  <a:lnTo>
                    <a:pt x="0" y="0"/>
                  </a:lnTo>
                </a:path>
              </a:pathLst>
            </a:custGeom>
            <a:ln w="9144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143" name="object 143"/>
          <p:cNvGrpSpPr/>
          <p:nvPr/>
        </p:nvGrpSpPr>
        <p:grpSpPr>
          <a:xfrm>
            <a:off x="12537042" y="4253483"/>
            <a:ext cx="140235" cy="91440"/>
            <a:chOff x="5449823" y="4253483"/>
            <a:chExt cx="60960" cy="91440"/>
          </a:xfrm>
        </p:grpSpPr>
        <p:sp>
          <p:nvSpPr>
            <p:cNvPr id="144" name="object 144"/>
            <p:cNvSpPr/>
            <p:nvPr/>
          </p:nvSpPr>
          <p:spPr>
            <a:xfrm>
              <a:off x="5465063" y="4258055"/>
              <a:ext cx="41275" cy="82550"/>
            </a:xfrm>
            <a:custGeom>
              <a:avLst/>
              <a:gdLst/>
              <a:ahLst/>
              <a:cxnLst/>
              <a:rect l="l" t="t" r="r" b="b"/>
              <a:pathLst>
                <a:path w="41275" h="82550">
                  <a:moveTo>
                    <a:pt x="0" y="82296"/>
                  </a:moveTo>
                  <a:lnTo>
                    <a:pt x="33528" y="62484"/>
                  </a:lnTo>
                  <a:lnTo>
                    <a:pt x="38100" y="56388"/>
                  </a:lnTo>
                  <a:lnTo>
                    <a:pt x="41148" y="44196"/>
                  </a:lnTo>
                  <a:lnTo>
                    <a:pt x="41148" y="36576"/>
                  </a:lnTo>
                  <a:lnTo>
                    <a:pt x="38100" y="24384"/>
                  </a:lnTo>
                  <a:lnTo>
                    <a:pt x="33528" y="18288"/>
                  </a:lnTo>
                  <a:lnTo>
                    <a:pt x="30480" y="12192"/>
                  </a:lnTo>
                  <a:lnTo>
                    <a:pt x="25908" y="9144"/>
                  </a:lnTo>
                  <a:lnTo>
                    <a:pt x="19812" y="4572"/>
                  </a:lnTo>
                  <a:lnTo>
                    <a:pt x="13716" y="1524"/>
                  </a:lnTo>
                  <a:lnTo>
                    <a:pt x="7620" y="0"/>
                  </a:lnTo>
                  <a:lnTo>
                    <a:pt x="0" y="0"/>
                  </a:lnTo>
                </a:path>
              </a:pathLst>
            </a:custGeom>
            <a:ln w="9144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45" name="object 145"/>
            <p:cNvSpPr/>
            <p:nvPr/>
          </p:nvSpPr>
          <p:spPr>
            <a:xfrm>
              <a:off x="5449823" y="4258055"/>
              <a:ext cx="15240" cy="82550"/>
            </a:xfrm>
            <a:custGeom>
              <a:avLst/>
              <a:gdLst/>
              <a:ahLst/>
              <a:cxnLst/>
              <a:rect l="l" t="t" r="r" b="b"/>
              <a:pathLst>
                <a:path w="15239" h="82550">
                  <a:moveTo>
                    <a:pt x="15240" y="82295"/>
                  </a:moveTo>
                  <a:lnTo>
                    <a:pt x="0" y="82295"/>
                  </a:lnTo>
                </a:path>
                <a:path w="15239" h="82550">
                  <a:moveTo>
                    <a:pt x="15240" y="0"/>
                  </a:moveTo>
                  <a:lnTo>
                    <a:pt x="0" y="0"/>
                  </a:lnTo>
                </a:path>
              </a:pathLst>
            </a:custGeom>
            <a:ln w="9144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146" name="object 146"/>
          <p:cNvSpPr/>
          <p:nvPr/>
        </p:nvSpPr>
        <p:spPr>
          <a:xfrm>
            <a:off x="12537042" y="4177284"/>
            <a:ext cx="35059" cy="0"/>
          </a:xfrm>
          <a:custGeom>
            <a:avLst/>
            <a:gdLst/>
            <a:ahLst/>
            <a:cxnLst/>
            <a:rect l="l" t="t" r="r" b="b"/>
            <a:pathLst>
              <a:path w="15239">
                <a:moveTo>
                  <a:pt x="15240" y="0"/>
                </a:moveTo>
                <a:lnTo>
                  <a:pt x="0" y="0"/>
                </a:lnTo>
              </a:path>
            </a:pathLst>
          </a:custGeom>
          <a:ln w="9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7" name="object 147"/>
          <p:cNvSpPr/>
          <p:nvPr/>
        </p:nvSpPr>
        <p:spPr>
          <a:xfrm>
            <a:off x="12537042" y="4094988"/>
            <a:ext cx="35059" cy="0"/>
          </a:xfrm>
          <a:custGeom>
            <a:avLst/>
            <a:gdLst/>
            <a:ahLst/>
            <a:cxnLst/>
            <a:rect l="l" t="t" r="r" b="b"/>
            <a:pathLst>
              <a:path w="15239">
                <a:moveTo>
                  <a:pt x="15240" y="0"/>
                </a:moveTo>
                <a:lnTo>
                  <a:pt x="0" y="0"/>
                </a:lnTo>
              </a:path>
            </a:pathLst>
          </a:custGeom>
          <a:ln w="9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8" name="object 148"/>
          <p:cNvSpPr/>
          <p:nvPr/>
        </p:nvSpPr>
        <p:spPr>
          <a:xfrm>
            <a:off x="12537042" y="4014215"/>
            <a:ext cx="35059" cy="0"/>
          </a:xfrm>
          <a:custGeom>
            <a:avLst/>
            <a:gdLst/>
            <a:ahLst/>
            <a:cxnLst/>
            <a:rect l="l" t="t" r="r" b="b"/>
            <a:pathLst>
              <a:path w="15239">
                <a:moveTo>
                  <a:pt x="15240" y="0"/>
                </a:moveTo>
                <a:lnTo>
                  <a:pt x="0" y="0"/>
                </a:lnTo>
              </a:path>
            </a:pathLst>
          </a:custGeom>
          <a:ln w="9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9" name="object 149"/>
          <p:cNvSpPr/>
          <p:nvPr/>
        </p:nvSpPr>
        <p:spPr>
          <a:xfrm>
            <a:off x="11001466" y="2584704"/>
            <a:ext cx="94951" cy="82550"/>
          </a:xfrm>
          <a:custGeom>
            <a:avLst/>
            <a:gdLst/>
            <a:ahLst/>
            <a:cxnLst/>
            <a:rect l="l" t="t" r="r" b="b"/>
            <a:pathLst>
              <a:path w="41275" h="82550">
                <a:moveTo>
                  <a:pt x="0" y="82296"/>
                </a:moveTo>
                <a:lnTo>
                  <a:pt x="7620" y="82296"/>
                </a:lnTo>
                <a:lnTo>
                  <a:pt x="13716" y="79248"/>
                </a:lnTo>
                <a:lnTo>
                  <a:pt x="19812" y="77724"/>
                </a:lnTo>
                <a:lnTo>
                  <a:pt x="25908" y="73152"/>
                </a:lnTo>
                <a:lnTo>
                  <a:pt x="35052" y="64008"/>
                </a:lnTo>
                <a:lnTo>
                  <a:pt x="38100" y="57912"/>
                </a:lnTo>
                <a:lnTo>
                  <a:pt x="39624" y="50292"/>
                </a:lnTo>
                <a:lnTo>
                  <a:pt x="41148" y="44196"/>
                </a:lnTo>
                <a:lnTo>
                  <a:pt x="41148" y="38100"/>
                </a:lnTo>
                <a:lnTo>
                  <a:pt x="39624" y="30480"/>
                </a:lnTo>
                <a:lnTo>
                  <a:pt x="7620" y="1524"/>
                </a:lnTo>
                <a:lnTo>
                  <a:pt x="0" y="0"/>
                </a:lnTo>
              </a:path>
            </a:pathLst>
          </a:custGeom>
          <a:ln w="9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grpSp>
        <p:nvGrpSpPr>
          <p:cNvPr id="150" name="object 150"/>
          <p:cNvGrpSpPr/>
          <p:nvPr/>
        </p:nvGrpSpPr>
        <p:grpSpPr>
          <a:xfrm>
            <a:off x="10990947" y="2417064"/>
            <a:ext cx="116863" cy="172720"/>
            <a:chOff x="4777739" y="2417064"/>
            <a:chExt cx="50800" cy="172720"/>
          </a:xfrm>
        </p:grpSpPr>
        <p:sp>
          <p:nvSpPr>
            <p:cNvPr id="151" name="object 151"/>
            <p:cNvSpPr/>
            <p:nvPr/>
          </p:nvSpPr>
          <p:spPr>
            <a:xfrm>
              <a:off x="4782311" y="2421636"/>
              <a:ext cx="41275" cy="81280"/>
            </a:xfrm>
            <a:custGeom>
              <a:avLst/>
              <a:gdLst/>
              <a:ahLst/>
              <a:cxnLst/>
              <a:rect l="l" t="t" r="r" b="b"/>
              <a:pathLst>
                <a:path w="41275" h="81280">
                  <a:moveTo>
                    <a:pt x="0" y="80772"/>
                  </a:moveTo>
                  <a:lnTo>
                    <a:pt x="7620" y="80772"/>
                  </a:lnTo>
                  <a:lnTo>
                    <a:pt x="13716" y="79248"/>
                  </a:lnTo>
                  <a:lnTo>
                    <a:pt x="39624" y="50292"/>
                  </a:lnTo>
                  <a:lnTo>
                    <a:pt x="41148" y="44196"/>
                  </a:lnTo>
                  <a:lnTo>
                    <a:pt x="41148" y="38100"/>
                  </a:lnTo>
                  <a:lnTo>
                    <a:pt x="39624" y="30480"/>
                  </a:lnTo>
                  <a:lnTo>
                    <a:pt x="38100" y="24384"/>
                  </a:lnTo>
                  <a:lnTo>
                    <a:pt x="35052" y="18288"/>
                  </a:lnTo>
                  <a:lnTo>
                    <a:pt x="30480" y="13716"/>
                  </a:lnTo>
                  <a:lnTo>
                    <a:pt x="25908" y="7620"/>
                  </a:lnTo>
                  <a:lnTo>
                    <a:pt x="13716" y="1524"/>
                  </a:lnTo>
                  <a:lnTo>
                    <a:pt x="7620" y="0"/>
                  </a:lnTo>
                  <a:lnTo>
                    <a:pt x="0" y="0"/>
                  </a:lnTo>
                </a:path>
              </a:pathLst>
            </a:custGeom>
            <a:ln w="9144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52" name="object 152"/>
            <p:cNvSpPr/>
            <p:nvPr/>
          </p:nvSpPr>
          <p:spPr>
            <a:xfrm>
              <a:off x="4782311" y="2502407"/>
              <a:ext cx="41275" cy="82550"/>
            </a:xfrm>
            <a:custGeom>
              <a:avLst/>
              <a:gdLst/>
              <a:ahLst/>
              <a:cxnLst/>
              <a:rect l="l" t="t" r="r" b="b"/>
              <a:pathLst>
                <a:path w="41275" h="82550">
                  <a:moveTo>
                    <a:pt x="0" y="82296"/>
                  </a:moveTo>
                  <a:lnTo>
                    <a:pt x="7620" y="82296"/>
                  </a:lnTo>
                  <a:lnTo>
                    <a:pt x="13716" y="80772"/>
                  </a:lnTo>
                  <a:lnTo>
                    <a:pt x="25908" y="74676"/>
                  </a:lnTo>
                  <a:lnTo>
                    <a:pt x="30480" y="68580"/>
                  </a:lnTo>
                  <a:lnTo>
                    <a:pt x="35052" y="64008"/>
                  </a:lnTo>
                  <a:lnTo>
                    <a:pt x="38100" y="57912"/>
                  </a:lnTo>
                  <a:lnTo>
                    <a:pt x="39624" y="51816"/>
                  </a:lnTo>
                  <a:lnTo>
                    <a:pt x="41148" y="44196"/>
                  </a:lnTo>
                  <a:lnTo>
                    <a:pt x="41148" y="38100"/>
                  </a:lnTo>
                  <a:lnTo>
                    <a:pt x="39624" y="32004"/>
                  </a:lnTo>
                  <a:lnTo>
                    <a:pt x="38100" y="24384"/>
                  </a:lnTo>
                  <a:lnTo>
                    <a:pt x="7620" y="1524"/>
                  </a:lnTo>
                  <a:lnTo>
                    <a:pt x="0" y="0"/>
                  </a:lnTo>
                </a:path>
              </a:pathLst>
            </a:custGeom>
            <a:ln w="9144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153" name="object 153"/>
          <p:cNvGrpSpPr/>
          <p:nvPr/>
        </p:nvGrpSpPr>
        <p:grpSpPr>
          <a:xfrm>
            <a:off x="10969914" y="2662427"/>
            <a:ext cx="137314" cy="90170"/>
            <a:chOff x="4768596" y="2662427"/>
            <a:chExt cx="59690" cy="90170"/>
          </a:xfrm>
        </p:grpSpPr>
        <p:sp>
          <p:nvSpPr>
            <p:cNvPr id="154" name="object 154"/>
            <p:cNvSpPr/>
            <p:nvPr/>
          </p:nvSpPr>
          <p:spPr>
            <a:xfrm>
              <a:off x="4782311" y="2667000"/>
              <a:ext cx="41275" cy="81280"/>
            </a:xfrm>
            <a:custGeom>
              <a:avLst/>
              <a:gdLst/>
              <a:ahLst/>
              <a:cxnLst/>
              <a:rect l="l" t="t" r="r" b="b"/>
              <a:pathLst>
                <a:path w="41275" h="81280">
                  <a:moveTo>
                    <a:pt x="0" y="80772"/>
                  </a:moveTo>
                  <a:lnTo>
                    <a:pt x="35052" y="62484"/>
                  </a:lnTo>
                  <a:lnTo>
                    <a:pt x="39624" y="48768"/>
                  </a:lnTo>
                  <a:lnTo>
                    <a:pt x="41148" y="42672"/>
                  </a:lnTo>
                  <a:lnTo>
                    <a:pt x="41148" y="35052"/>
                  </a:lnTo>
                  <a:lnTo>
                    <a:pt x="39624" y="28956"/>
                  </a:lnTo>
                  <a:lnTo>
                    <a:pt x="38100" y="22860"/>
                  </a:lnTo>
                  <a:lnTo>
                    <a:pt x="13716" y="3048"/>
                  </a:lnTo>
                  <a:lnTo>
                    <a:pt x="7620" y="0"/>
                  </a:lnTo>
                  <a:lnTo>
                    <a:pt x="0" y="0"/>
                  </a:lnTo>
                </a:path>
              </a:pathLst>
            </a:custGeom>
            <a:ln w="9144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55" name="object 155"/>
            <p:cNvSpPr/>
            <p:nvPr/>
          </p:nvSpPr>
          <p:spPr>
            <a:xfrm>
              <a:off x="4768596" y="2666999"/>
              <a:ext cx="13970" cy="81280"/>
            </a:xfrm>
            <a:custGeom>
              <a:avLst/>
              <a:gdLst/>
              <a:ahLst/>
              <a:cxnLst/>
              <a:rect l="l" t="t" r="r" b="b"/>
              <a:pathLst>
                <a:path w="13970" h="81280">
                  <a:moveTo>
                    <a:pt x="13715" y="80772"/>
                  </a:moveTo>
                  <a:lnTo>
                    <a:pt x="0" y="80772"/>
                  </a:lnTo>
                </a:path>
                <a:path w="13970" h="81280">
                  <a:moveTo>
                    <a:pt x="13715" y="0"/>
                  </a:moveTo>
                  <a:lnTo>
                    <a:pt x="0" y="0"/>
                  </a:lnTo>
                </a:path>
              </a:pathLst>
            </a:custGeom>
            <a:ln w="9144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156" name="object 156"/>
          <p:cNvSpPr/>
          <p:nvPr/>
        </p:nvSpPr>
        <p:spPr>
          <a:xfrm>
            <a:off x="10969914" y="2584703"/>
            <a:ext cx="32137" cy="0"/>
          </a:xfrm>
          <a:custGeom>
            <a:avLst/>
            <a:gdLst/>
            <a:ahLst/>
            <a:cxnLst/>
            <a:rect l="l" t="t" r="r" b="b"/>
            <a:pathLst>
              <a:path w="13970">
                <a:moveTo>
                  <a:pt x="13715" y="0"/>
                </a:moveTo>
                <a:lnTo>
                  <a:pt x="0" y="0"/>
                </a:lnTo>
              </a:path>
            </a:pathLst>
          </a:custGeom>
          <a:ln w="9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7" name="object 157"/>
          <p:cNvSpPr/>
          <p:nvPr/>
        </p:nvSpPr>
        <p:spPr>
          <a:xfrm>
            <a:off x="10969914" y="2502407"/>
            <a:ext cx="32137" cy="0"/>
          </a:xfrm>
          <a:custGeom>
            <a:avLst/>
            <a:gdLst/>
            <a:ahLst/>
            <a:cxnLst/>
            <a:rect l="l" t="t" r="r" b="b"/>
            <a:pathLst>
              <a:path w="13970">
                <a:moveTo>
                  <a:pt x="13715" y="0"/>
                </a:moveTo>
                <a:lnTo>
                  <a:pt x="0" y="0"/>
                </a:lnTo>
              </a:path>
            </a:pathLst>
          </a:custGeom>
          <a:ln w="9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8" name="object 158"/>
          <p:cNvSpPr/>
          <p:nvPr/>
        </p:nvSpPr>
        <p:spPr>
          <a:xfrm>
            <a:off x="10969914" y="2421636"/>
            <a:ext cx="32137" cy="0"/>
          </a:xfrm>
          <a:custGeom>
            <a:avLst/>
            <a:gdLst/>
            <a:ahLst/>
            <a:cxnLst/>
            <a:rect l="l" t="t" r="r" b="b"/>
            <a:pathLst>
              <a:path w="13970">
                <a:moveTo>
                  <a:pt x="13715" y="0"/>
                </a:moveTo>
                <a:lnTo>
                  <a:pt x="0" y="0"/>
                </a:lnTo>
              </a:path>
            </a:pathLst>
          </a:custGeom>
          <a:ln w="9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9" name="object 159"/>
          <p:cNvSpPr/>
          <p:nvPr/>
        </p:nvSpPr>
        <p:spPr>
          <a:xfrm>
            <a:off x="11001466" y="2982468"/>
            <a:ext cx="94951" cy="81280"/>
          </a:xfrm>
          <a:custGeom>
            <a:avLst/>
            <a:gdLst/>
            <a:ahLst/>
            <a:cxnLst/>
            <a:rect l="l" t="t" r="r" b="b"/>
            <a:pathLst>
              <a:path w="41275" h="81280">
                <a:moveTo>
                  <a:pt x="0" y="80772"/>
                </a:moveTo>
                <a:lnTo>
                  <a:pt x="35052" y="62484"/>
                </a:lnTo>
                <a:lnTo>
                  <a:pt x="41148" y="42672"/>
                </a:lnTo>
                <a:lnTo>
                  <a:pt x="41148" y="36576"/>
                </a:lnTo>
                <a:lnTo>
                  <a:pt x="19812" y="4572"/>
                </a:lnTo>
                <a:lnTo>
                  <a:pt x="13716" y="3048"/>
                </a:lnTo>
                <a:lnTo>
                  <a:pt x="7620" y="0"/>
                </a:lnTo>
                <a:lnTo>
                  <a:pt x="0" y="0"/>
                </a:lnTo>
              </a:path>
            </a:pathLst>
          </a:custGeom>
          <a:ln w="9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grpSp>
        <p:nvGrpSpPr>
          <p:cNvPr id="160" name="object 160"/>
          <p:cNvGrpSpPr/>
          <p:nvPr/>
        </p:nvGrpSpPr>
        <p:grpSpPr>
          <a:xfrm>
            <a:off x="10990947" y="2814828"/>
            <a:ext cx="116863" cy="172720"/>
            <a:chOff x="4777739" y="2814828"/>
            <a:chExt cx="50800" cy="172720"/>
          </a:xfrm>
        </p:grpSpPr>
        <p:sp>
          <p:nvSpPr>
            <p:cNvPr id="161" name="object 161"/>
            <p:cNvSpPr/>
            <p:nvPr/>
          </p:nvSpPr>
          <p:spPr>
            <a:xfrm>
              <a:off x="4782311" y="2819400"/>
              <a:ext cx="41275" cy="81280"/>
            </a:xfrm>
            <a:custGeom>
              <a:avLst/>
              <a:gdLst/>
              <a:ahLst/>
              <a:cxnLst/>
              <a:rect l="l" t="t" r="r" b="b"/>
              <a:pathLst>
                <a:path w="41275" h="81280">
                  <a:moveTo>
                    <a:pt x="0" y="80772"/>
                  </a:moveTo>
                  <a:lnTo>
                    <a:pt x="7620" y="80772"/>
                  </a:lnTo>
                  <a:lnTo>
                    <a:pt x="13716" y="79248"/>
                  </a:lnTo>
                  <a:lnTo>
                    <a:pt x="39624" y="50292"/>
                  </a:lnTo>
                  <a:lnTo>
                    <a:pt x="41148" y="44196"/>
                  </a:lnTo>
                  <a:lnTo>
                    <a:pt x="41148" y="36576"/>
                  </a:lnTo>
                  <a:lnTo>
                    <a:pt x="39624" y="30480"/>
                  </a:lnTo>
                  <a:lnTo>
                    <a:pt x="13716" y="1524"/>
                  </a:lnTo>
                  <a:lnTo>
                    <a:pt x="7620" y="0"/>
                  </a:lnTo>
                  <a:lnTo>
                    <a:pt x="0" y="0"/>
                  </a:lnTo>
                </a:path>
              </a:pathLst>
            </a:custGeom>
            <a:ln w="9144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62" name="object 162"/>
            <p:cNvSpPr/>
            <p:nvPr/>
          </p:nvSpPr>
          <p:spPr>
            <a:xfrm>
              <a:off x="4782311" y="2900172"/>
              <a:ext cx="41275" cy="82550"/>
            </a:xfrm>
            <a:custGeom>
              <a:avLst/>
              <a:gdLst/>
              <a:ahLst/>
              <a:cxnLst/>
              <a:rect l="l" t="t" r="r" b="b"/>
              <a:pathLst>
                <a:path w="41275" h="82550">
                  <a:moveTo>
                    <a:pt x="0" y="82296"/>
                  </a:moveTo>
                  <a:lnTo>
                    <a:pt x="7620" y="82296"/>
                  </a:lnTo>
                  <a:lnTo>
                    <a:pt x="13716" y="80772"/>
                  </a:lnTo>
                  <a:lnTo>
                    <a:pt x="39624" y="51816"/>
                  </a:lnTo>
                  <a:lnTo>
                    <a:pt x="41148" y="44196"/>
                  </a:lnTo>
                  <a:lnTo>
                    <a:pt x="41148" y="38100"/>
                  </a:lnTo>
                  <a:lnTo>
                    <a:pt x="39624" y="32004"/>
                  </a:lnTo>
                  <a:lnTo>
                    <a:pt x="38100" y="24384"/>
                  </a:lnTo>
                  <a:lnTo>
                    <a:pt x="7620" y="1524"/>
                  </a:lnTo>
                  <a:lnTo>
                    <a:pt x="0" y="0"/>
                  </a:lnTo>
                </a:path>
              </a:pathLst>
            </a:custGeom>
            <a:ln w="9144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163" name="object 163"/>
          <p:cNvGrpSpPr/>
          <p:nvPr/>
        </p:nvGrpSpPr>
        <p:grpSpPr>
          <a:xfrm>
            <a:off x="10969914" y="3058667"/>
            <a:ext cx="137314" cy="91440"/>
            <a:chOff x="4768596" y="3058667"/>
            <a:chExt cx="59690" cy="91440"/>
          </a:xfrm>
        </p:grpSpPr>
        <p:sp>
          <p:nvSpPr>
            <p:cNvPr id="164" name="object 164"/>
            <p:cNvSpPr/>
            <p:nvPr/>
          </p:nvSpPr>
          <p:spPr>
            <a:xfrm>
              <a:off x="4782311" y="3063239"/>
              <a:ext cx="41275" cy="82550"/>
            </a:xfrm>
            <a:custGeom>
              <a:avLst/>
              <a:gdLst/>
              <a:ahLst/>
              <a:cxnLst/>
              <a:rect l="l" t="t" r="r" b="b"/>
              <a:pathLst>
                <a:path w="41275" h="82550">
                  <a:moveTo>
                    <a:pt x="0" y="82296"/>
                  </a:moveTo>
                  <a:lnTo>
                    <a:pt x="35052" y="62484"/>
                  </a:lnTo>
                  <a:lnTo>
                    <a:pt x="39624" y="50292"/>
                  </a:lnTo>
                  <a:lnTo>
                    <a:pt x="41148" y="44196"/>
                  </a:lnTo>
                  <a:lnTo>
                    <a:pt x="41148" y="36576"/>
                  </a:lnTo>
                  <a:lnTo>
                    <a:pt x="39624" y="30480"/>
                  </a:lnTo>
                  <a:lnTo>
                    <a:pt x="38100" y="24384"/>
                  </a:lnTo>
                  <a:lnTo>
                    <a:pt x="35052" y="18288"/>
                  </a:lnTo>
                  <a:lnTo>
                    <a:pt x="30480" y="12192"/>
                  </a:lnTo>
                  <a:lnTo>
                    <a:pt x="25908" y="9144"/>
                  </a:lnTo>
                  <a:lnTo>
                    <a:pt x="19812" y="4572"/>
                  </a:lnTo>
                  <a:lnTo>
                    <a:pt x="13716" y="1524"/>
                  </a:lnTo>
                  <a:lnTo>
                    <a:pt x="7620" y="0"/>
                  </a:lnTo>
                  <a:lnTo>
                    <a:pt x="0" y="0"/>
                  </a:lnTo>
                </a:path>
              </a:pathLst>
            </a:custGeom>
            <a:ln w="9144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65" name="object 165"/>
            <p:cNvSpPr/>
            <p:nvPr/>
          </p:nvSpPr>
          <p:spPr>
            <a:xfrm>
              <a:off x="4768596" y="3063240"/>
              <a:ext cx="13970" cy="82550"/>
            </a:xfrm>
            <a:custGeom>
              <a:avLst/>
              <a:gdLst/>
              <a:ahLst/>
              <a:cxnLst/>
              <a:rect l="l" t="t" r="r" b="b"/>
              <a:pathLst>
                <a:path w="13970" h="82550">
                  <a:moveTo>
                    <a:pt x="13715" y="82295"/>
                  </a:moveTo>
                  <a:lnTo>
                    <a:pt x="0" y="82295"/>
                  </a:lnTo>
                </a:path>
                <a:path w="13970" h="82550">
                  <a:moveTo>
                    <a:pt x="13715" y="0"/>
                  </a:moveTo>
                  <a:lnTo>
                    <a:pt x="0" y="0"/>
                  </a:lnTo>
                </a:path>
              </a:pathLst>
            </a:custGeom>
            <a:ln w="9144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166" name="object 166"/>
          <p:cNvSpPr/>
          <p:nvPr/>
        </p:nvSpPr>
        <p:spPr>
          <a:xfrm>
            <a:off x="10969914" y="2982467"/>
            <a:ext cx="32137" cy="0"/>
          </a:xfrm>
          <a:custGeom>
            <a:avLst/>
            <a:gdLst/>
            <a:ahLst/>
            <a:cxnLst/>
            <a:rect l="l" t="t" r="r" b="b"/>
            <a:pathLst>
              <a:path w="13970">
                <a:moveTo>
                  <a:pt x="13715" y="0"/>
                </a:moveTo>
                <a:lnTo>
                  <a:pt x="0" y="0"/>
                </a:lnTo>
              </a:path>
            </a:pathLst>
          </a:custGeom>
          <a:ln w="9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7" name="object 167"/>
          <p:cNvSpPr/>
          <p:nvPr/>
        </p:nvSpPr>
        <p:spPr>
          <a:xfrm>
            <a:off x="10969914" y="2900172"/>
            <a:ext cx="32137" cy="0"/>
          </a:xfrm>
          <a:custGeom>
            <a:avLst/>
            <a:gdLst/>
            <a:ahLst/>
            <a:cxnLst/>
            <a:rect l="l" t="t" r="r" b="b"/>
            <a:pathLst>
              <a:path w="13970">
                <a:moveTo>
                  <a:pt x="13715" y="0"/>
                </a:moveTo>
                <a:lnTo>
                  <a:pt x="0" y="0"/>
                </a:lnTo>
              </a:path>
            </a:pathLst>
          </a:custGeom>
          <a:ln w="9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8" name="object 168"/>
          <p:cNvSpPr/>
          <p:nvPr/>
        </p:nvSpPr>
        <p:spPr>
          <a:xfrm>
            <a:off x="10969914" y="2819400"/>
            <a:ext cx="32137" cy="0"/>
          </a:xfrm>
          <a:custGeom>
            <a:avLst/>
            <a:gdLst/>
            <a:ahLst/>
            <a:cxnLst/>
            <a:rect l="l" t="t" r="r" b="b"/>
            <a:pathLst>
              <a:path w="13970">
                <a:moveTo>
                  <a:pt x="13715" y="0"/>
                </a:moveTo>
                <a:lnTo>
                  <a:pt x="0" y="0"/>
                </a:lnTo>
              </a:path>
            </a:pathLst>
          </a:custGeom>
          <a:ln w="9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9" name="object 169"/>
          <p:cNvSpPr/>
          <p:nvPr/>
        </p:nvSpPr>
        <p:spPr>
          <a:xfrm>
            <a:off x="11001466" y="3380232"/>
            <a:ext cx="94951" cy="81280"/>
          </a:xfrm>
          <a:custGeom>
            <a:avLst/>
            <a:gdLst/>
            <a:ahLst/>
            <a:cxnLst/>
            <a:rect l="l" t="t" r="r" b="b"/>
            <a:pathLst>
              <a:path w="41275" h="81279">
                <a:moveTo>
                  <a:pt x="0" y="80772"/>
                </a:moveTo>
                <a:lnTo>
                  <a:pt x="7620" y="80772"/>
                </a:lnTo>
                <a:lnTo>
                  <a:pt x="13716" y="79248"/>
                </a:lnTo>
                <a:lnTo>
                  <a:pt x="41148" y="44196"/>
                </a:lnTo>
                <a:lnTo>
                  <a:pt x="41148" y="36576"/>
                </a:lnTo>
                <a:lnTo>
                  <a:pt x="13716" y="1524"/>
                </a:lnTo>
                <a:lnTo>
                  <a:pt x="7620" y="0"/>
                </a:lnTo>
                <a:lnTo>
                  <a:pt x="0" y="0"/>
                </a:lnTo>
              </a:path>
            </a:pathLst>
          </a:custGeom>
          <a:ln w="9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grpSp>
        <p:nvGrpSpPr>
          <p:cNvPr id="170" name="object 170"/>
          <p:cNvGrpSpPr/>
          <p:nvPr/>
        </p:nvGrpSpPr>
        <p:grpSpPr>
          <a:xfrm>
            <a:off x="10990947" y="3212591"/>
            <a:ext cx="116863" cy="172720"/>
            <a:chOff x="4777739" y="3212591"/>
            <a:chExt cx="50800" cy="172720"/>
          </a:xfrm>
        </p:grpSpPr>
        <p:sp>
          <p:nvSpPr>
            <p:cNvPr id="171" name="object 171"/>
            <p:cNvSpPr/>
            <p:nvPr/>
          </p:nvSpPr>
          <p:spPr>
            <a:xfrm>
              <a:off x="4782311" y="3217163"/>
              <a:ext cx="41275" cy="82550"/>
            </a:xfrm>
            <a:custGeom>
              <a:avLst/>
              <a:gdLst/>
              <a:ahLst/>
              <a:cxnLst/>
              <a:rect l="l" t="t" r="r" b="b"/>
              <a:pathLst>
                <a:path w="41275" h="82550">
                  <a:moveTo>
                    <a:pt x="0" y="82296"/>
                  </a:moveTo>
                  <a:lnTo>
                    <a:pt x="35052" y="64008"/>
                  </a:lnTo>
                  <a:lnTo>
                    <a:pt x="41148" y="44196"/>
                  </a:lnTo>
                  <a:lnTo>
                    <a:pt x="41148" y="38100"/>
                  </a:lnTo>
                  <a:lnTo>
                    <a:pt x="19812" y="4572"/>
                  </a:lnTo>
                  <a:lnTo>
                    <a:pt x="13716" y="3048"/>
                  </a:lnTo>
                  <a:lnTo>
                    <a:pt x="7620" y="0"/>
                  </a:lnTo>
                  <a:lnTo>
                    <a:pt x="0" y="0"/>
                  </a:lnTo>
                </a:path>
              </a:pathLst>
            </a:custGeom>
            <a:ln w="9144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72" name="object 172"/>
            <p:cNvSpPr/>
            <p:nvPr/>
          </p:nvSpPr>
          <p:spPr>
            <a:xfrm>
              <a:off x="4782311" y="3299459"/>
              <a:ext cx="41275" cy="81280"/>
            </a:xfrm>
            <a:custGeom>
              <a:avLst/>
              <a:gdLst/>
              <a:ahLst/>
              <a:cxnLst/>
              <a:rect l="l" t="t" r="r" b="b"/>
              <a:pathLst>
                <a:path w="41275" h="81279">
                  <a:moveTo>
                    <a:pt x="0" y="80772"/>
                  </a:moveTo>
                  <a:lnTo>
                    <a:pt x="35052" y="60960"/>
                  </a:lnTo>
                  <a:lnTo>
                    <a:pt x="39624" y="48768"/>
                  </a:lnTo>
                  <a:lnTo>
                    <a:pt x="41148" y="42672"/>
                  </a:lnTo>
                  <a:lnTo>
                    <a:pt x="41148" y="36576"/>
                  </a:lnTo>
                  <a:lnTo>
                    <a:pt x="39624" y="28956"/>
                  </a:lnTo>
                  <a:lnTo>
                    <a:pt x="13716" y="1524"/>
                  </a:lnTo>
                  <a:lnTo>
                    <a:pt x="7620" y="0"/>
                  </a:lnTo>
                  <a:lnTo>
                    <a:pt x="0" y="0"/>
                  </a:lnTo>
                </a:path>
              </a:pathLst>
            </a:custGeom>
            <a:ln w="9144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173" name="object 173"/>
          <p:cNvGrpSpPr/>
          <p:nvPr/>
        </p:nvGrpSpPr>
        <p:grpSpPr>
          <a:xfrm>
            <a:off x="10969914" y="3456432"/>
            <a:ext cx="137314" cy="91440"/>
            <a:chOff x="4768596" y="3456432"/>
            <a:chExt cx="59690" cy="91440"/>
          </a:xfrm>
        </p:grpSpPr>
        <p:sp>
          <p:nvSpPr>
            <p:cNvPr id="174" name="object 174"/>
            <p:cNvSpPr/>
            <p:nvPr/>
          </p:nvSpPr>
          <p:spPr>
            <a:xfrm>
              <a:off x="4782311" y="3461004"/>
              <a:ext cx="41275" cy="82550"/>
            </a:xfrm>
            <a:custGeom>
              <a:avLst/>
              <a:gdLst/>
              <a:ahLst/>
              <a:cxnLst/>
              <a:rect l="l" t="t" r="r" b="b"/>
              <a:pathLst>
                <a:path w="41275" h="82550">
                  <a:moveTo>
                    <a:pt x="0" y="82296"/>
                  </a:moveTo>
                  <a:lnTo>
                    <a:pt x="7620" y="82296"/>
                  </a:lnTo>
                  <a:lnTo>
                    <a:pt x="13716" y="80772"/>
                  </a:lnTo>
                  <a:lnTo>
                    <a:pt x="39624" y="50292"/>
                  </a:lnTo>
                  <a:lnTo>
                    <a:pt x="41148" y="44196"/>
                  </a:lnTo>
                  <a:lnTo>
                    <a:pt x="41148" y="38100"/>
                  </a:lnTo>
                  <a:lnTo>
                    <a:pt x="39624" y="32004"/>
                  </a:lnTo>
                  <a:lnTo>
                    <a:pt x="38100" y="24384"/>
                  </a:lnTo>
                  <a:lnTo>
                    <a:pt x="7620" y="1524"/>
                  </a:lnTo>
                  <a:lnTo>
                    <a:pt x="0" y="0"/>
                  </a:lnTo>
                </a:path>
              </a:pathLst>
            </a:custGeom>
            <a:ln w="9144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75" name="object 175"/>
            <p:cNvSpPr/>
            <p:nvPr/>
          </p:nvSpPr>
          <p:spPr>
            <a:xfrm>
              <a:off x="4768596" y="3461004"/>
              <a:ext cx="13970" cy="82550"/>
            </a:xfrm>
            <a:custGeom>
              <a:avLst/>
              <a:gdLst/>
              <a:ahLst/>
              <a:cxnLst/>
              <a:rect l="l" t="t" r="r" b="b"/>
              <a:pathLst>
                <a:path w="13970" h="82550">
                  <a:moveTo>
                    <a:pt x="13715" y="82296"/>
                  </a:moveTo>
                  <a:lnTo>
                    <a:pt x="0" y="82296"/>
                  </a:lnTo>
                </a:path>
                <a:path w="13970" h="82550">
                  <a:moveTo>
                    <a:pt x="13715" y="0"/>
                  </a:moveTo>
                  <a:lnTo>
                    <a:pt x="0" y="0"/>
                  </a:lnTo>
                </a:path>
              </a:pathLst>
            </a:custGeom>
            <a:ln w="9144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176" name="object 176"/>
          <p:cNvSpPr/>
          <p:nvPr/>
        </p:nvSpPr>
        <p:spPr>
          <a:xfrm>
            <a:off x="10969914" y="3380232"/>
            <a:ext cx="32137" cy="0"/>
          </a:xfrm>
          <a:custGeom>
            <a:avLst/>
            <a:gdLst/>
            <a:ahLst/>
            <a:cxnLst/>
            <a:rect l="l" t="t" r="r" b="b"/>
            <a:pathLst>
              <a:path w="13970">
                <a:moveTo>
                  <a:pt x="13715" y="0"/>
                </a:moveTo>
                <a:lnTo>
                  <a:pt x="0" y="0"/>
                </a:lnTo>
              </a:path>
            </a:pathLst>
          </a:custGeom>
          <a:ln w="9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7" name="object 177"/>
          <p:cNvSpPr/>
          <p:nvPr/>
        </p:nvSpPr>
        <p:spPr>
          <a:xfrm>
            <a:off x="10969914" y="3299459"/>
            <a:ext cx="32137" cy="0"/>
          </a:xfrm>
          <a:custGeom>
            <a:avLst/>
            <a:gdLst/>
            <a:ahLst/>
            <a:cxnLst/>
            <a:rect l="l" t="t" r="r" b="b"/>
            <a:pathLst>
              <a:path w="13970">
                <a:moveTo>
                  <a:pt x="13715" y="0"/>
                </a:moveTo>
                <a:lnTo>
                  <a:pt x="0" y="0"/>
                </a:lnTo>
              </a:path>
            </a:pathLst>
          </a:custGeom>
          <a:ln w="9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8" name="object 178"/>
          <p:cNvSpPr/>
          <p:nvPr/>
        </p:nvSpPr>
        <p:spPr>
          <a:xfrm>
            <a:off x="10969914" y="3217164"/>
            <a:ext cx="32137" cy="0"/>
          </a:xfrm>
          <a:custGeom>
            <a:avLst/>
            <a:gdLst/>
            <a:ahLst/>
            <a:cxnLst/>
            <a:rect l="l" t="t" r="r" b="b"/>
            <a:pathLst>
              <a:path w="13970">
                <a:moveTo>
                  <a:pt x="13715" y="0"/>
                </a:moveTo>
                <a:lnTo>
                  <a:pt x="0" y="0"/>
                </a:lnTo>
              </a:path>
            </a:pathLst>
          </a:custGeom>
          <a:ln w="9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9" name="object 179"/>
          <p:cNvSpPr/>
          <p:nvPr/>
        </p:nvSpPr>
        <p:spPr>
          <a:xfrm>
            <a:off x="11001466" y="3777996"/>
            <a:ext cx="94951" cy="82550"/>
          </a:xfrm>
          <a:custGeom>
            <a:avLst/>
            <a:gdLst/>
            <a:ahLst/>
            <a:cxnLst/>
            <a:rect l="l" t="t" r="r" b="b"/>
            <a:pathLst>
              <a:path w="41275" h="82550">
                <a:moveTo>
                  <a:pt x="0" y="82296"/>
                </a:moveTo>
                <a:lnTo>
                  <a:pt x="35052" y="64008"/>
                </a:lnTo>
                <a:lnTo>
                  <a:pt x="41148" y="44196"/>
                </a:lnTo>
                <a:lnTo>
                  <a:pt x="41148" y="36576"/>
                </a:lnTo>
                <a:lnTo>
                  <a:pt x="19812" y="4572"/>
                </a:lnTo>
                <a:lnTo>
                  <a:pt x="13716" y="3048"/>
                </a:lnTo>
                <a:lnTo>
                  <a:pt x="7620" y="0"/>
                </a:lnTo>
                <a:lnTo>
                  <a:pt x="0" y="0"/>
                </a:lnTo>
              </a:path>
            </a:pathLst>
          </a:custGeom>
          <a:ln w="9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grpSp>
        <p:nvGrpSpPr>
          <p:cNvPr id="180" name="object 180"/>
          <p:cNvGrpSpPr/>
          <p:nvPr/>
        </p:nvGrpSpPr>
        <p:grpSpPr>
          <a:xfrm>
            <a:off x="10990947" y="3610355"/>
            <a:ext cx="116863" cy="172720"/>
            <a:chOff x="4777739" y="3610355"/>
            <a:chExt cx="50800" cy="172720"/>
          </a:xfrm>
        </p:grpSpPr>
        <p:sp>
          <p:nvSpPr>
            <p:cNvPr id="181" name="object 181"/>
            <p:cNvSpPr/>
            <p:nvPr/>
          </p:nvSpPr>
          <p:spPr>
            <a:xfrm>
              <a:off x="4782311" y="3614927"/>
              <a:ext cx="41275" cy="81280"/>
            </a:xfrm>
            <a:custGeom>
              <a:avLst/>
              <a:gdLst/>
              <a:ahLst/>
              <a:cxnLst/>
              <a:rect l="l" t="t" r="r" b="b"/>
              <a:pathLst>
                <a:path w="41275" h="81279">
                  <a:moveTo>
                    <a:pt x="0" y="80772"/>
                  </a:moveTo>
                  <a:lnTo>
                    <a:pt x="7620" y="80772"/>
                  </a:lnTo>
                  <a:lnTo>
                    <a:pt x="13716" y="79248"/>
                  </a:lnTo>
                  <a:lnTo>
                    <a:pt x="39624" y="50292"/>
                  </a:lnTo>
                  <a:lnTo>
                    <a:pt x="41148" y="42672"/>
                  </a:lnTo>
                  <a:lnTo>
                    <a:pt x="41148" y="36576"/>
                  </a:lnTo>
                  <a:lnTo>
                    <a:pt x="13716" y="1524"/>
                  </a:lnTo>
                  <a:lnTo>
                    <a:pt x="7620" y="0"/>
                  </a:lnTo>
                  <a:lnTo>
                    <a:pt x="0" y="0"/>
                  </a:lnTo>
                </a:path>
              </a:pathLst>
            </a:custGeom>
            <a:ln w="9144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82" name="object 182"/>
            <p:cNvSpPr/>
            <p:nvPr/>
          </p:nvSpPr>
          <p:spPr>
            <a:xfrm>
              <a:off x="4782311" y="3695700"/>
              <a:ext cx="41275" cy="82550"/>
            </a:xfrm>
            <a:custGeom>
              <a:avLst/>
              <a:gdLst/>
              <a:ahLst/>
              <a:cxnLst/>
              <a:rect l="l" t="t" r="r" b="b"/>
              <a:pathLst>
                <a:path w="41275" h="82550">
                  <a:moveTo>
                    <a:pt x="0" y="82296"/>
                  </a:moveTo>
                  <a:lnTo>
                    <a:pt x="7620" y="82296"/>
                  </a:lnTo>
                  <a:lnTo>
                    <a:pt x="13716" y="79248"/>
                  </a:lnTo>
                  <a:lnTo>
                    <a:pt x="19812" y="77724"/>
                  </a:lnTo>
                  <a:lnTo>
                    <a:pt x="41148" y="44196"/>
                  </a:lnTo>
                  <a:lnTo>
                    <a:pt x="41148" y="38100"/>
                  </a:lnTo>
                  <a:lnTo>
                    <a:pt x="19812" y="4572"/>
                  </a:lnTo>
                  <a:lnTo>
                    <a:pt x="7620" y="1524"/>
                  </a:lnTo>
                  <a:lnTo>
                    <a:pt x="0" y="0"/>
                  </a:lnTo>
                </a:path>
              </a:pathLst>
            </a:custGeom>
            <a:ln w="9144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183" name="object 183"/>
          <p:cNvGrpSpPr/>
          <p:nvPr/>
        </p:nvGrpSpPr>
        <p:grpSpPr>
          <a:xfrm>
            <a:off x="10969914" y="3855720"/>
            <a:ext cx="137314" cy="90170"/>
            <a:chOff x="4768596" y="3855720"/>
            <a:chExt cx="59690" cy="90170"/>
          </a:xfrm>
        </p:grpSpPr>
        <p:sp>
          <p:nvSpPr>
            <p:cNvPr id="184" name="object 184"/>
            <p:cNvSpPr/>
            <p:nvPr/>
          </p:nvSpPr>
          <p:spPr>
            <a:xfrm>
              <a:off x="4782311" y="3860292"/>
              <a:ext cx="41275" cy="81280"/>
            </a:xfrm>
            <a:custGeom>
              <a:avLst/>
              <a:gdLst/>
              <a:ahLst/>
              <a:cxnLst/>
              <a:rect l="l" t="t" r="r" b="b"/>
              <a:pathLst>
                <a:path w="41275" h="81279">
                  <a:moveTo>
                    <a:pt x="0" y="80772"/>
                  </a:moveTo>
                  <a:lnTo>
                    <a:pt x="7620" y="79248"/>
                  </a:lnTo>
                  <a:lnTo>
                    <a:pt x="13716" y="77724"/>
                  </a:lnTo>
                  <a:lnTo>
                    <a:pt x="25908" y="71628"/>
                  </a:lnTo>
                  <a:lnTo>
                    <a:pt x="30480" y="67056"/>
                  </a:lnTo>
                  <a:lnTo>
                    <a:pt x="35052" y="62484"/>
                  </a:lnTo>
                  <a:lnTo>
                    <a:pt x="38100" y="56388"/>
                  </a:lnTo>
                  <a:lnTo>
                    <a:pt x="41148" y="44196"/>
                  </a:lnTo>
                  <a:lnTo>
                    <a:pt x="41148" y="36576"/>
                  </a:lnTo>
                  <a:lnTo>
                    <a:pt x="13716" y="1524"/>
                  </a:lnTo>
                  <a:lnTo>
                    <a:pt x="7620" y="0"/>
                  </a:lnTo>
                  <a:lnTo>
                    <a:pt x="0" y="0"/>
                  </a:lnTo>
                </a:path>
              </a:pathLst>
            </a:custGeom>
            <a:ln w="9144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85" name="object 185"/>
            <p:cNvSpPr/>
            <p:nvPr/>
          </p:nvSpPr>
          <p:spPr>
            <a:xfrm>
              <a:off x="4768596" y="3860292"/>
              <a:ext cx="13970" cy="81280"/>
            </a:xfrm>
            <a:custGeom>
              <a:avLst/>
              <a:gdLst/>
              <a:ahLst/>
              <a:cxnLst/>
              <a:rect l="l" t="t" r="r" b="b"/>
              <a:pathLst>
                <a:path w="13970" h="81279">
                  <a:moveTo>
                    <a:pt x="13715" y="80772"/>
                  </a:moveTo>
                  <a:lnTo>
                    <a:pt x="0" y="80772"/>
                  </a:lnTo>
                </a:path>
                <a:path w="13970" h="81279">
                  <a:moveTo>
                    <a:pt x="13715" y="0"/>
                  </a:moveTo>
                  <a:lnTo>
                    <a:pt x="0" y="0"/>
                  </a:lnTo>
                </a:path>
              </a:pathLst>
            </a:custGeom>
            <a:ln w="9144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186" name="object 186"/>
          <p:cNvSpPr/>
          <p:nvPr/>
        </p:nvSpPr>
        <p:spPr>
          <a:xfrm>
            <a:off x="10969914" y="3777996"/>
            <a:ext cx="32137" cy="0"/>
          </a:xfrm>
          <a:custGeom>
            <a:avLst/>
            <a:gdLst/>
            <a:ahLst/>
            <a:cxnLst/>
            <a:rect l="l" t="t" r="r" b="b"/>
            <a:pathLst>
              <a:path w="13970">
                <a:moveTo>
                  <a:pt x="13715" y="0"/>
                </a:moveTo>
                <a:lnTo>
                  <a:pt x="0" y="0"/>
                </a:lnTo>
              </a:path>
            </a:pathLst>
          </a:custGeom>
          <a:ln w="9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7" name="object 187"/>
          <p:cNvSpPr/>
          <p:nvPr/>
        </p:nvSpPr>
        <p:spPr>
          <a:xfrm>
            <a:off x="10969914" y="3695700"/>
            <a:ext cx="32137" cy="0"/>
          </a:xfrm>
          <a:custGeom>
            <a:avLst/>
            <a:gdLst/>
            <a:ahLst/>
            <a:cxnLst/>
            <a:rect l="l" t="t" r="r" b="b"/>
            <a:pathLst>
              <a:path w="13970">
                <a:moveTo>
                  <a:pt x="13715" y="0"/>
                </a:moveTo>
                <a:lnTo>
                  <a:pt x="0" y="0"/>
                </a:lnTo>
              </a:path>
            </a:pathLst>
          </a:custGeom>
          <a:ln w="9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8" name="object 188"/>
          <p:cNvSpPr/>
          <p:nvPr/>
        </p:nvSpPr>
        <p:spPr>
          <a:xfrm>
            <a:off x="10969914" y="3614927"/>
            <a:ext cx="32137" cy="0"/>
          </a:xfrm>
          <a:custGeom>
            <a:avLst/>
            <a:gdLst/>
            <a:ahLst/>
            <a:cxnLst/>
            <a:rect l="l" t="t" r="r" b="b"/>
            <a:pathLst>
              <a:path w="13970">
                <a:moveTo>
                  <a:pt x="13715" y="0"/>
                </a:moveTo>
                <a:lnTo>
                  <a:pt x="0" y="0"/>
                </a:lnTo>
              </a:path>
            </a:pathLst>
          </a:custGeom>
          <a:ln w="9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9" name="object 189"/>
          <p:cNvSpPr/>
          <p:nvPr/>
        </p:nvSpPr>
        <p:spPr>
          <a:xfrm>
            <a:off x="11001466" y="4175760"/>
            <a:ext cx="94951" cy="81280"/>
          </a:xfrm>
          <a:custGeom>
            <a:avLst/>
            <a:gdLst/>
            <a:ahLst/>
            <a:cxnLst/>
            <a:rect l="l" t="t" r="r" b="b"/>
            <a:pathLst>
              <a:path w="41275" h="81279">
                <a:moveTo>
                  <a:pt x="0" y="80772"/>
                </a:moveTo>
                <a:lnTo>
                  <a:pt x="7620" y="80772"/>
                </a:lnTo>
                <a:lnTo>
                  <a:pt x="13716" y="79248"/>
                </a:lnTo>
                <a:lnTo>
                  <a:pt x="25908" y="73152"/>
                </a:lnTo>
                <a:lnTo>
                  <a:pt x="30480" y="67056"/>
                </a:lnTo>
                <a:lnTo>
                  <a:pt x="35052" y="62484"/>
                </a:lnTo>
                <a:lnTo>
                  <a:pt x="38100" y="57912"/>
                </a:lnTo>
                <a:lnTo>
                  <a:pt x="39624" y="51816"/>
                </a:lnTo>
                <a:lnTo>
                  <a:pt x="41148" y="44196"/>
                </a:lnTo>
                <a:lnTo>
                  <a:pt x="41148" y="38100"/>
                </a:lnTo>
                <a:lnTo>
                  <a:pt x="39624" y="32004"/>
                </a:lnTo>
                <a:lnTo>
                  <a:pt x="38100" y="24384"/>
                </a:lnTo>
                <a:lnTo>
                  <a:pt x="7620" y="1524"/>
                </a:lnTo>
                <a:lnTo>
                  <a:pt x="0" y="0"/>
                </a:lnTo>
              </a:path>
            </a:pathLst>
          </a:custGeom>
          <a:ln w="9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grpSp>
        <p:nvGrpSpPr>
          <p:cNvPr id="190" name="object 190"/>
          <p:cNvGrpSpPr/>
          <p:nvPr/>
        </p:nvGrpSpPr>
        <p:grpSpPr>
          <a:xfrm>
            <a:off x="10990947" y="4008120"/>
            <a:ext cx="116863" cy="172720"/>
            <a:chOff x="4777739" y="4008120"/>
            <a:chExt cx="50800" cy="172720"/>
          </a:xfrm>
        </p:grpSpPr>
        <p:sp>
          <p:nvSpPr>
            <p:cNvPr id="191" name="object 191"/>
            <p:cNvSpPr/>
            <p:nvPr/>
          </p:nvSpPr>
          <p:spPr>
            <a:xfrm>
              <a:off x="4782311" y="4012692"/>
              <a:ext cx="41275" cy="82550"/>
            </a:xfrm>
            <a:custGeom>
              <a:avLst/>
              <a:gdLst/>
              <a:ahLst/>
              <a:cxnLst/>
              <a:rect l="l" t="t" r="r" b="b"/>
              <a:pathLst>
                <a:path w="41275" h="82550">
                  <a:moveTo>
                    <a:pt x="0" y="82296"/>
                  </a:moveTo>
                  <a:lnTo>
                    <a:pt x="35052" y="64008"/>
                  </a:lnTo>
                  <a:lnTo>
                    <a:pt x="41148" y="44196"/>
                  </a:lnTo>
                  <a:lnTo>
                    <a:pt x="41148" y="38100"/>
                  </a:lnTo>
                  <a:lnTo>
                    <a:pt x="19812" y="4572"/>
                  </a:lnTo>
                  <a:lnTo>
                    <a:pt x="13716" y="3048"/>
                  </a:lnTo>
                  <a:lnTo>
                    <a:pt x="7620" y="0"/>
                  </a:lnTo>
                  <a:lnTo>
                    <a:pt x="0" y="0"/>
                  </a:lnTo>
                </a:path>
              </a:pathLst>
            </a:custGeom>
            <a:ln w="9144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92" name="object 192"/>
            <p:cNvSpPr/>
            <p:nvPr/>
          </p:nvSpPr>
          <p:spPr>
            <a:xfrm>
              <a:off x="4782311" y="4094987"/>
              <a:ext cx="41275" cy="81280"/>
            </a:xfrm>
            <a:custGeom>
              <a:avLst/>
              <a:gdLst/>
              <a:ahLst/>
              <a:cxnLst/>
              <a:rect l="l" t="t" r="r" b="b"/>
              <a:pathLst>
                <a:path w="41275" h="81279">
                  <a:moveTo>
                    <a:pt x="0" y="80772"/>
                  </a:moveTo>
                  <a:lnTo>
                    <a:pt x="7620" y="80772"/>
                  </a:lnTo>
                  <a:lnTo>
                    <a:pt x="13716" y="79248"/>
                  </a:lnTo>
                  <a:lnTo>
                    <a:pt x="41148" y="44196"/>
                  </a:lnTo>
                  <a:lnTo>
                    <a:pt x="41148" y="38100"/>
                  </a:lnTo>
                  <a:lnTo>
                    <a:pt x="13716" y="1524"/>
                  </a:lnTo>
                  <a:lnTo>
                    <a:pt x="7620" y="0"/>
                  </a:lnTo>
                  <a:lnTo>
                    <a:pt x="0" y="0"/>
                  </a:lnTo>
                </a:path>
              </a:pathLst>
            </a:custGeom>
            <a:ln w="9144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193" name="object 193"/>
          <p:cNvGrpSpPr/>
          <p:nvPr/>
        </p:nvGrpSpPr>
        <p:grpSpPr>
          <a:xfrm>
            <a:off x="10969914" y="4251959"/>
            <a:ext cx="137314" cy="91440"/>
            <a:chOff x="4768596" y="4251959"/>
            <a:chExt cx="59690" cy="91440"/>
          </a:xfrm>
        </p:grpSpPr>
        <p:sp>
          <p:nvSpPr>
            <p:cNvPr id="194" name="object 194"/>
            <p:cNvSpPr/>
            <p:nvPr/>
          </p:nvSpPr>
          <p:spPr>
            <a:xfrm>
              <a:off x="4782311" y="4256531"/>
              <a:ext cx="41275" cy="82550"/>
            </a:xfrm>
            <a:custGeom>
              <a:avLst/>
              <a:gdLst/>
              <a:ahLst/>
              <a:cxnLst/>
              <a:rect l="l" t="t" r="r" b="b"/>
              <a:pathLst>
                <a:path w="41275" h="82550">
                  <a:moveTo>
                    <a:pt x="0" y="82296"/>
                  </a:moveTo>
                  <a:lnTo>
                    <a:pt x="7620" y="82296"/>
                  </a:lnTo>
                  <a:lnTo>
                    <a:pt x="13716" y="79248"/>
                  </a:lnTo>
                  <a:lnTo>
                    <a:pt x="19812" y="77724"/>
                  </a:lnTo>
                  <a:lnTo>
                    <a:pt x="25908" y="73152"/>
                  </a:lnTo>
                  <a:lnTo>
                    <a:pt x="35052" y="64008"/>
                  </a:lnTo>
                  <a:lnTo>
                    <a:pt x="38100" y="57912"/>
                  </a:lnTo>
                  <a:lnTo>
                    <a:pt x="39624" y="50292"/>
                  </a:lnTo>
                  <a:lnTo>
                    <a:pt x="41148" y="44196"/>
                  </a:lnTo>
                  <a:lnTo>
                    <a:pt x="41148" y="38100"/>
                  </a:lnTo>
                  <a:lnTo>
                    <a:pt x="39624" y="30480"/>
                  </a:lnTo>
                  <a:lnTo>
                    <a:pt x="7620" y="1524"/>
                  </a:lnTo>
                  <a:lnTo>
                    <a:pt x="0" y="0"/>
                  </a:lnTo>
                </a:path>
              </a:pathLst>
            </a:custGeom>
            <a:ln w="9144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95" name="object 195"/>
            <p:cNvSpPr/>
            <p:nvPr/>
          </p:nvSpPr>
          <p:spPr>
            <a:xfrm>
              <a:off x="4768596" y="4256531"/>
              <a:ext cx="13970" cy="82550"/>
            </a:xfrm>
            <a:custGeom>
              <a:avLst/>
              <a:gdLst/>
              <a:ahLst/>
              <a:cxnLst/>
              <a:rect l="l" t="t" r="r" b="b"/>
              <a:pathLst>
                <a:path w="13970" h="82550">
                  <a:moveTo>
                    <a:pt x="13715" y="82295"/>
                  </a:moveTo>
                  <a:lnTo>
                    <a:pt x="0" y="82295"/>
                  </a:lnTo>
                </a:path>
                <a:path w="13970" h="82550">
                  <a:moveTo>
                    <a:pt x="13715" y="0"/>
                  </a:moveTo>
                  <a:lnTo>
                    <a:pt x="0" y="0"/>
                  </a:lnTo>
                </a:path>
              </a:pathLst>
            </a:custGeom>
            <a:ln w="9144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196" name="object 196"/>
          <p:cNvSpPr/>
          <p:nvPr/>
        </p:nvSpPr>
        <p:spPr>
          <a:xfrm>
            <a:off x="10969914" y="4175759"/>
            <a:ext cx="32137" cy="0"/>
          </a:xfrm>
          <a:custGeom>
            <a:avLst/>
            <a:gdLst/>
            <a:ahLst/>
            <a:cxnLst/>
            <a:rect l="l" t="t" r="r" b="b"/>
            <a:pathLst>
              <a:path w="13970">
                <a:moveTo>
                  <a:pt x="13715" y="0"/>
                </a:moveTo>
                <a:lnTo>
                  <a:pt x="0" y="0"/>
                </a:lnTo>
              </a:path>
            </a:pathLst>
          </a:custGeom>
          <a:ln w="9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7" name="object 197"/>
          <p:cNvSpPr/>
          <p:nvPr/>
        </p:nvSpPr>
        <p:spPr>
          <a:xfrm>
            <a:off x="10969914" y="4094988"/>
            <a:ext cx="32137" cy="0"/>
          </a:xfrm>
          <a:custGeom>
            <a:avLst/>
            <a:gdLst/>
            <a:ahLst/>
            <a:cxnLst/>
            <a:rect l="l" t="t" r="r" b="b"/>
            <a:pathLst>
              <a:path w="13970">
                <a:moveTo>
                  <a:pt x="13715" y="0"/>
                </a:moveTo>
                <a:lnTo>
                  <a:pt x="0" y="0"/>
                </a:lnTo>
              </a:path>
            </a:pathLst>
          </a:custGeom>
          <a:ln w="9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8" name="object 198"/>
          <p:cNvSpPr/>
          <p:nvPr/>
        </p:nvSpPr>
        <p:spPr>
          <a:xfrm>
            <a:off x="10969914" y="4012691"/>
            <a:ext cx="32137" cy="0"/>
          </a:xfrm>
          <a:custGeom>
            <a:avLst/>
            <a:gdLst/>
            <a:ahLst/>
            <a:cxnLst/>
            <a:rect l="l" t="t" r="r" b="b"/>
            <a:pathLst>
              <a:path w="13970">
                <a:moveTo>
                  <a:pt x="13715" y="0"/>
                </a:moveTo>
                <a:lnTo>
                  <a:pt x="0" y="0"/>
                </a:lnTo>
              </a:path>
            </a:pathLst>
          </a:custGeom>
          <a:ln w="9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9" name="object 199"/>
          <p:cNvSpPr/>
          <p:nvPr/>
        </p:nvSpPr>
        <p:spPr>
          <a:xfrm>
            <a:off x="11001466" y="4573523"/>
            <a:ext cx="94951" cy="82550"/>
          </a:xfrm>
          <a:custGeom>
            <a:avLst/>
            <a:gdLst/>
            <a:ahLst/>
            <a:cxnLst/>
            <a:rect l="l" t="t" r="r" b="b"/>
            <a:pathLst>
              <a:path w="41275" h="82550">
                <a:moveTo>
                  <a:pt x="0" y="82296"/>
                </a:moveTo>
                <a:lnTo>
                  <a:pt x="35052" y="62484"/>
                </a:lnTo>
                <a:lnTo>
                  <a:pt x="41148" y="44196"/>
                </a:lnTo>
                <a:lnTo>
                  <a:pt x="41148" y="36576"/>
                </a:lnTo>
                <a:lnTo>
                  <a:pt x="19812" y="4572"/>
                </a:lnTo>
                <a:lnTo>
                  <a:pt x="7620" y="0"/>
                </a:lnTo>
                <a:lnTo>
                  <a:pt x="0" y="0"/>
                </a:lnTo>
              </a:path>
            </a:pathLst>
          </a:custGeom>
          <a:ln w="9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grpSp>
        <p:nvGrpSpPr>
          <p:cNvPr id="200" name="object 200"/>
          <p:cNvGrpSpPr/>
          <p:nvPr/>
        </p:nvGrpSpPr>
        <p:grpSpPr>
          <a:xfrm>
            <a:off x="10990947" y="4405883"/>
            <a:ext cx="116863" cy="172720"/>
            <a:chOff x="4777739" y="4405883"/>
            <a:chExt cx="50800" cy="172720"/>
          </a:xfrm>
        </p:grpSpPr>
        <p:sp>
          <p:nvSpPr>
            <p:cNvPr id="201" name="object 201"/>
            <p:cNvSpPr/>
            <p:nvPr/>
          </p:nvSpPr>
          <p:spPr>
            <a:xfrm>
              <a:off x="4782311" y="4410455"/>
              <a:ext cx="41275" cy="82550"/>
            </a:xfrm>
            <a:custGeom>
              <a:avLst/>
              <a:gdLst/>
              <a:ahLst/>
              <a:cxnLst/>
              <a:rect l="l" t="t" r="r" b="b"/>
              <a:pathLst>
                <a:path w="41275" h="82550">
                  <a:moveTo>
                    <a:pt x="0" y="82296"/>
                  </a:moveTo>
                  <a:lnTo>
                    <a:pt x="7620" y="82296"/>
                  </a:lnTo>
                  <a:lnTo>
                    <a:pt x="13716" y="80772"/>
                  </a:lnTo>
                  <a:lnTo>
                    <a:pt x="39624" y="51816"/>
                  </a:lnTo>
                  <a:lnTo>
                    <a:pt x="41148" y="44196"/>
                  </a:lnTo>
                  <a:lnTo>
                    <a:pt x="41148" y="38100"/>
                  </a:lnTo>
                  <a:lnTo>
                    <a:pt x="39624" y="32004"/>
                  </a:lnTo>
                  <a:lnTo>
                    <a:pt x="38100" y="24384"/>
                  </a:lnTo>
                  <a:lnTo>
                    <a:pt x="7620" y="1524"/>
                  </a:lnTo>
                  <a:lnTo>
                    <a:pt x="0" y="0"/>
                  </a:lnTo>
                </a:path>
              </a:pathLst>
            </a:custGeom>
            <a:ln w="9144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02" name="object 202"/>
            <p:cNvSpPr/>
            <p:nvPr/>
          </p:nvSpPr>
          <p:spPr>
            <a:xfrm>
              <a:off x="4782311" y="4492751"/>
              <a:ext cx="41275" cy="81280"/>
            </a:xfrm>
            <a:custGeom>
              <a:avLst/>
              <a:gdLst/>
              <a:ahLst/>
              <a:cxnLst/>
              <a:rect l="l" t="t" r="r" b="b"/>
              <a:pathLst>
                <a:path w="41275" h="81279">
                  <a:moveTo>
                    <a:pt x="0" y="80772"/>
                  </a:moveTo>
                  <a:lnTo>
                    <a:pt x="7620" y="80772"/>
                  </a:lnTo>
                  <a:lnTo>
                    <a:pt x="13716" y="77724"/>
                  </a:lnTo>
                  <a:lnTo>
                    <a:pt x="19812" y="76200"/>
                  </a:lnTo>
                  <a:lnTo>
                    <a:pt x="41148" y="44196"/>
                  </a:lnTo>
                  <a:lnTo>
                    <a:pt x="41148" y="38100"/>
                  </a:lnTo>
                  <a:lnTo>
                    <a:pt x="19812" y="4572"/>
                  </a:lnTo>
                  <a:lnTo>
                    <a:pt x="7620" y="1524"/>
                  </a:lnTo>
                  <a:lnTo>
                    <a:pt x="0" y="0"/>
                  </a:lnTo>
                </a:path>
              </a:pathLst>
            </a:custGeom>
            <a:ln w="9144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203" name="object 203"/>
          <p:cNvGrpSpPr/>
          <p:nvPr/>
        </p:nvGrpSpPr>
        <p:grpSpPr>
          <a:xfrm>
            <a:off x="10969914" y="4651247"/>
            <a:ext cx="137314" cy="90170"/>
            <a:chOff x="4768596" y="4651247"/>
            <a:chExt cx="59690" cy="90170"/>
          </a:xfrm>
        </p:grpSpPr>
        <p:sp>
          <p:nvSpPr>
            <p:cNvPr id="204" name="object 204"/>
            <p:cNvSpPr/>
            <p:nvPr/>
          </p:nvSpPr>
          <p:spPr>
            <a:xfrm>
              <a:off x="4782311" y="4655819"/>
              <a:ext cx="41275" cy="81280"/>
            </a:xfrm>
            <a:custGeom>
              <a:avLst/>
              <a:gdLst/>
              <a:ahLst/>
              <a:cxnLst/>
              <a:rect l="l" t="t" r="r" b="b"/>
              <a:pathLst>
                <a:path w="41275" h="81279">
                  <a:moveTo>
                    <a:pt x="0" y="80772"/>
                  </a:moveTo>
                  <a:lnTo>
                    <a:pt x="7620" y="80772"/>
                  </a:lnTo>
                  <a:lnTo>
                    <a:pt x="13716" y="79248"/>
                  </a:lnTo>
                  <a:lnTo>
                    <a:pt x="41148" y="44196"/>
                  </a:lnTo>
                  <a:lnTo>
                    <a:pt x="41148" y="36576"/>
                  </a:lnTo>
                  <a:lnTo>
                    <a:pt x="13716" y="1524"/>
                  </a:lnTo>
                  <a:lnTo>
                    <a:pt x="7620" y="0"/>
                  </a:lnTo>
                  <a:lnTo>
                    <a:pt x="0" y="0"/>
                  </a:lnTo>
                </a:path>
              </a:pathLst>
            </a:custGeom>
            <a:ln w="9144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05" name="object 205"/>
            <p:cNvSpPr/>
            <p:nvPr/>
          </p:nvSpPr>
          <p:spPr>
            <a:xfrm>
              <a:off x="4768596" y="4655819"/>
              <a:ext cx="13970" cy="81280"/>
            </a:xfrm>
            <a:custGeom>
              <a:avLst/>
              <a:gdLst/>
              <a:ahLst/>
              <a:cxnLst/>
              <a:rect l="l" t="t" r="r" b="b"/>
              <a:pathLst>
                <a:path w="13970" h="81279">
                  <a:moveTo>
                    <a:pt x="13715" y="80772"/>
                  </a:moveTo>
                  <a:lnTo>
                    <a:pt x="0" y="80772"/>
                  </a:lnTo>
                </a:path>
                <a:path w="13970" h="81279">
                  <a:moveTo>
                    <a:pt x="13715" y="0"/>
                  </a:moveTo>
                  <a:lnTo>
                    <a:pt x="0" y="0"/>
                  </a:lnTo>
                </a:path>
              </a:pathLst>
            </a:custGeom>
            <a:ln w="9144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206" name="object 206"/>
          <p:cNvSpPr/>
          <p:nvPr/>
        </p:nvSpPr>
        <p:spPr>
          <a:xfrm>
            <a:off x="10969914" y="4573523"/>
            <a:ext cx="32137" cy="0"/>
          </a:xfrm>
          <a:custGeom>
            <a:avLst/>
            <a:gdLst/>
            <a:ahLst/>
            <a:cxnLst/>
            <a:rect l="l" t="t" r="r" b="b"/>
            <a:pathLst>
              <a:path w="13970">
                <a:moveTo>
                  <a:pt x="13715" y="0"/>
                </a:moveTo>
                <a:lnTo>
                  <a:pt x="0" y="0"/>
                </a:lnTo>
              </a:path>
            </a:pathLst>
          </a:custGeom>
          <a:ln w="9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7" name="object 207"/>
          <p:cNvSpPr/>
          <p:nvPr/>
        </p:nvSpPr>
        <p:spPr>
          <a:xfrm>
            <a:off x="10969914" y="4492752"/>
            <a:ext cx="32137" cy="0"/>
          </a:xfrm>
          <a:custGeom>
            <a:avLst/>
            <a:gdLst/>
            <a:ahLst/>
            <a:cxnLst/>
            <a:rect l="l" t="t" r="r" b="b"/>
            <a:pathLst>
              <a:path w="13970">
                <a:moveTo>
                  <a:pt x="13715" y="0"/>
                </a:moveTo>
                <a:lnTo>
                  <a:pt x="0" y="0"/>
                </a:lnTo>
              </a:path>
            </a:pathLst>
          </a:custGeom>
          <a:ln w="9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8" name="object 208"/>
          <p:cNvSpPr/>
          <p:nvPr/>
        </p:nvSpPr>
        <p:spPr>
          <a:xfrm>
            <a:off x="10969914" y="4410455"/>
            <a:ext cx="32137" cy="0"/>
          </a:xfrm>
          <a:custGeom>
            <a:avLst/>
            <a:gdLst/>
            <a:ahLst/>
            <a:cxnLst/>
            <a:rect l="l" t="t" r="r" b="b"/>
            <a:pathLst>
              <a:path w="13970">
                <a:moveTo>
                  <a:pt x="13715" y="0"/>
                </a:moveTo>
                <a:lnTo>
                  <a:pt x="0" y="0"/>
                </a:lnTo>
              </a:path>
            </a:pathLst>
          </a:custGeom>
          <a:ln w="9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9" name="object 209"/>
          <p:cNvSpPr/>
          <p:nvPr/>
        </p:nvSpPr>
        <p:spPr>
          <a:xfrm>
            <a:off x="11786786" y="2584704"/>
            <a:ext cx="94951" cy="82550"/>
          </a:xfrm>
          <a:custGeom>
            <a:avLst/>
            <a:gdLst/>
            <a:ahLst/>
            <a:cxnLst/>
            <a:rect l="l" t="t" r="r" b="b"/>
            <a:pathLst>
              <a:path w="41275" h="82550">
                <a:moveTo>
                  <a:pt x="0" y="82296"/>
                </a:moveTo>
                <a:lnTo>
                  <a:pt x="7620" y="82296"/>
                </a:lnTo>
                <a:lnTo>
                  <a:pt x="13716" y="79248"/>
                </a:lnTo>
                <a:lnTo>
                  <a:pt x="19812" y="77724"/>
                </a:lnTo>
                <a:lnTo>
                  <a:pt x="25908" y="73152"/>
                </a:lnTo>
                <a:lnTo>
                  <a:pt x="35052" y="64008"/>
                </a:lnTo>
                <a:lnTo>
                  <a:pt x="38100" y="57912"/>
                </a:lnTo>
                <a:lnTo>
                  <a:pt x="39624" y="50292"/>
                </a:lnTo>
                <a:lnTo>
                  <a:pt x="41148" y="44196"/>
                </a:lnTo>
                <a:lnTo>
                  <a:pt x="41148" y="38100"/>
                </a:lnTo>
                <a:lnTo>
                  <a:pt x="39624" y="30480"/>
                </a:lnTo>
                <a:lnTo>
                  <a:pt x="7620" y="1524"/>
                </a:lnTo>
                <a:lnTo>
                  <a:pt x="0" y="0"/>
                </a:lnTo>
              </a:path>
            </a:pathLst>
          </a:custGeom>
          <a:ln w="9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grpSp>
        <p:nvGrpSpPr>
          <p:cNvPr id="210" name="object 210"/>
          <p:cNvGrpSpPr/>
          <p:nvPr/>
        </p:nvGrpSpPr>
        <p:grpSpPr>
          <a:xfrm>
            <a:off x="11776265" y="2417064"/>
            <a:ext cx="116863" cy="172720"/>
            <a:chOff x="5119115" y="2417064"/>
            <a:chExt cx="50800" cy="172720"/>
          </a:xfrm>
        </p:grpSpPr>
        <p:sp>
          <p:nvSpPr>
            <p:cNvPr id="211" name="object 211"/>
            <p:cNvSpPr/>
            <p:nvPr/>
          </p:nvSpPr>
          <p:spPr>
            <a:xfrm>
              <a:off x="5123687" y="2421636"/>
              <a:ext cx="41275" cy="81280"/>
            </a:xfrm>
            <a:custGeom>
              <a:avLst/>
              <a:gdLst/>
              <a:ahLst/>
              <a:cxnLst/>
              <a:rect l="l" t="t" r="r" b="b"/>
              <a:pathLst>
                <a:path w="41275" h="81280">
                  <a:moveTo>
                    <a:pt x="0" y="80772"/>
                  </a:moveTo>
                  <a:lnTo>
                    <a:pt x="7620" y="80772"/>
                  </a:lnTo>
                  <a:lnTo>
                    <a:pt x="13716" y="79248"/>
                  </a:lnTo>
                  <a:lnTo>
                    <a:pt x="39624" y="50292"/>
                  </a:lnTo>
                  <a:lnTo>
                    <a:pt x="41148" y="44196"/>
                  </a:lnTo>
                  <a:lnTo>
                    <a:pt x="41148" y="38100"/>
                  </a:lnTo>
                  <a:lnTo>
                    <a:pt x="39624" y="30480"/>
                  </a:lnTo>
                  <a:lnTo>
                    <a:pt x="38100" y="24384"/>
                  </a:lnTo>
                  <a:lnTo>
                    <a:pt x="35052" y="18288"/>
                  </a:lnTo>
                  <a:lnTo>
                    <a:pt x="30480" y="13716"/>
                  </a:lnTo>
                  <a:lnTo>
                    <a:pt x="25908" y="7620"/>
                  </a:lnTo>
                  <a:lnTo>
                    <a:pt x="13716" y="1524"/>
                  </a:lnTo>
                  <a:lnTo>
                    <a:pt x="7620" y="0"/>
                  </a:lnTo>
                  <a:lnTo>
                    <a:pt x="0" y="0"/>
                  </a:lnTo>
                </a:path>
              </a:pathLst>
            </a:custGeom>
            <a:ln w="9144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12" name="object 212"/>
            <p:cNvSpPr/>
            <p:nvPr/>
          </p:nvSpPr>
          <p:spPr>
            <a:xfrm>
              <a:off x="5123687" y="2502407"/>
              <a:ext cx="41275" cy="82550"/>
            </a:xfrm>
            <a:custGeom>
              <a:avLst/>
              <a:gdLst/>
              <a:ahLst/>
              <a:cxnLst/>
              <a:rect l="l" t="t" r="r" b="b"/>
              <a:pathLst>
                <a:path w="41275" h="82550">
                  <a:moveTo>
                    <a:pt x="0" y="82296"/>
                  </a:moveTo>
                  <a:lnTo>
                    <a:pt x="7620" y="82296"/>
                  </a:lnTo>
                  <a:lnTo>
                    <a:pt x="13716" y="80772"/>
                  </a:lnTo>
                  <a:lnTo>
                    <a:pt x="25908" y="74676"/>
                  </a:lnTo>
                  <a:lnTo>
                    <a:pt x="30480" y="68580"/>
                  </a:lnTo>
                  <a:lnTo>
                    <a:pt x="35052" y="64008"/>
                  </a:lnTo>
                  <a:lnTo>
                    <a:pt x="38100" y="57912"/>
                  </a:lnTo>
                  <a:lnTo>
                    <a:pt x="39624" y="51816"/>
                  </a:lnTo>
                  <a:lnTo>
                    <a:pt x="41148" y="44196"/>
                  </a:lnTo>
                  <a:lnTo>
                    <a:pt x="41148" y="38100"/>
                  </a:lnTo>
                  <a:lnTo>
                    <a:pt x="39624" y="32004"/>
                  </a:lnTo>
                  <a:lnTo>
                    <a:pt x="38100" y="24384"/>
                  </a:lnTo>
                  <a:lnTo>
                    <a:pt x="7620" y="1524"/>
                  </a:lnTo>
                  <a:lnTo>
                    <a:pt x="0" y="0"/>
                  </a:lnTo>
                </a:path>
              </a:pathLst>
            </a:custGeom>
            <a:ln w="9144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213" name="object 213"/>
          <p:cNvGrpSpPr/>
          <p:nvPr/>
        </p:nvGrpSpPr>
        <p:grpSpPr>
          <a:xfrm>
            <a:off x="11751724" y="2662427"/>
            <a:ext cx="140235" cy="90170"/>
            <a:chOff x="5108447" y="2662427"/>
            <a:chExt cx="60960" cy="90170"/>
          </a:xfrm>
        </p:grpSpPr>
        <p:sp>
          <p:nvSpPr>
            <p:cNvPr id="214" name="object 214"/>
            <p:cNvSpPr/>
            <p:nvPr/>
          </p:nvSpPr>
          <p:spPr>
            <a:xfrm>
              <a:off x="5123687" y="2667000"/>
              <a:ext cx="41275" cy="81280"/>
            </a:xfrm>
            <a:custGeom>
              <a:avLst/>
              <a:gdLst/>
              <a:ahLst/>
              <a:cxnLst/>
              <a:rect l="l" t="t" r="r" b="b"/>
              <a:pathLst>
                <a:path w="41275" h="81280">
                  <a:moveTo>
                    <a:pt x="0" y="80772"/>
                  </a:moveTo>
                  <a:lnTo>
                    <a:pt x="35052" y="62484"/>
                  </a:lnTo>
                  <a:lnTo>
                    <a:pt x="39624" y="48768"/>
                  </a:lnTo>
                  <a:lnTo>
                    <a:pt x="41148" y="42672"/>
                  </a:lnTo>
                  <a:lnTo>
                    <a:pt x="41148" y="35052"/>
                  </a:lnTo>
                  <a:lnTo>
                    <a:pt x="39624" y="28956"/>
                  </a:lnTo>
                  <a:lnTo>
                    <a:pt x="38100" y="22860"/>
                  </a:lnTo>
                  <a:lnTo>
                    <a:pt x="13716" y="3048"/>
                  </a:lnTo>
                  <a:lnTo>
                    <a:pt x="7620" y="0"/>
                  </a:lnTo>
                  <a:lnTo>
                    <a:pt x="0" y="0"/>
                  </a:lnTo>
                </a:path>
              </a:pathLst>
            </a:custGeom>
            <a:ln w="9144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15" name="object 215"/>
            <p:cNvSpPr/>
            <p:nvPr/>
          </p:nvSpPr>
          <p:spPr>
            <a:xfrm>
              <a:off x="5108447" y="2666999"/>
              <a:ext cx="15240" cy="81280"/>
            </a:xfrm>
            <a:custGeom>
              <a:avLst/>
              <a:gdLst/>
              <a:ahLst/>
              <a:cxnLst/>
              <a:rect l="l" t="t" r="r" b="b"/>
              <a:pathLst>
                <a:path w="15239" h="81280">
                  <a:moveTo>
                    <a:pt x="15239" y="80772"/>
                  </a:moveTo>
                  <a:lnTo>
                    <a:pt x="0" y="80772"/>
                  </a:lnTo>
                </a:path>
                <a:path w="15239" h="81280">
                  <a:moveTo>
                    <a:pt x="15239" y="0"/>
                  </a:moveTo>
                  <a:lnTo>
                    <a:pt x="0" y="0"/>
                  </a:lnTo>
                </a:path>
              </a:pathLst>
            </a:custGeom>
            <a:ln w="9144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216" name="object 216"/>
          <p:cNvSpPr/>
          <p:nvPr/>
        </p:nvSpPr>
        <p:spPr>
          <a:xfrm>
            <a:off x="11751724" y="2584703"/>
            <a:ext cx="35059" cy="0"/>
          </a:xfrm>
          <a:custGeom>
            <a:avLst/>
            <a:gdLst/>
            <a:ahLst/>
            <a:cxnLst/>
            <a:rect l="l" t="t" r="r" b="b"/>
            <a:pathLst>
              <a:path w="15239">
                <a:moveTo>
                  <a:pt x="15239" y="0"/>
                </a:moveTo>
                <a:lnTo>
                  <a:pt x="0" y="0"/>
                </a:lnTo>
              </a:path>
            </a:pathLst>
          </a:custGeom>
          <a:ln w="9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7" name="object 217"/>
          <p:cNvSpPr/>
          <p:nvPr/>
        </p:nvSpPr>
        <p:spPr>
          <a:xfrm>
            <a:off x="11751724" y="2502407"/>
            <a:ext cx="35059" cy="0"/>
          </a:xfrm>
          <a:custGeom>
            <a:avLst/>
            <a:gdLst/>
            <a:ahLst/>
            <a:cxnLst/>
            <a:rect l="l" t="t" r="r" b="b"/>
            <a:pathLst>
              <a:path w="15239">
                <a:moveTo>
                  <a:pt x="15239" y="0"/>
                </a:moveTo>
                <a:lnTo>
                  <a:pt x="0" y="0"/>
                </a:lnTo>
              </a:path>
            </a:pathLst>
          </a:custGeom>
          <a:ln w="9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8" name="object 218"/>
          <p:cNvSpPr/>
          <p:nvPr/>
        </p:nvSpPr>
        <p:spPr>
          <a:xfrm>
            <a:off x="11751724" y="2421636"/>
            <a:ext cx="35059" cy="0"/>
          </a:xfrm>
          <a:custGeom>
            <a:avLst/>
            <a:gdLst/>
            <a:ahLst/>
            <a:cxnLst/>
            <a:rect l="l" t="t" r="r" b="b"/>
            <a:pathLst>
              <a:path w="15239">
                <a:moveTo>
                  <a:pt x="15239" y="0"/>
                </a:moveTo>
                <a:lnTo>
                  <a:pt x="0" y="0"/>
                </a:lnTo>
              </a:path>
            </a:pathLst>
          </a:custGeom>
          <a:ln w="9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9" name="object 219"/>
          <p:cNvSpPr/>
          <p:nvPr/>
        </p:nvSpPr>
        <p:spPr>
          <a:xfrm>
            <a:off x="11786786" y="2982468"/>
            <a:ext cx="94951" cy="81280"/>
          </a:xfrm>
          <a:custGeom>
            <a:avLst/>
            <a:gdLst/>
            <a:ahLst/>
            <a:cxnLst/>
            <a:rect l="l" t="t" r="r" b="b"/>
            <a:pathLst>
              <a:path w="41275" h="81280">
                <a:moveTo>
                  <a:pt x="0" y="80772"/>
                </a:moveTo>
                <a:lnTo>
                  <a:pt x="35052" y="62484"/>
                </a:lnTo>
                <a:lnTo>
                  <a:pt x="41148" y="42672"/>
                </a:lnTo>
                <a:lnTo>
                  <a:pt x="41148" y="36576"/>
                </a:lnTo>
                <a:lnTo>
                  <a:pt x="19812" y="4572"/>
                </a:lnTo>
                <a:lnTo>
                  <a:pt x="13716" y="3048"/>
                </a:lnTo>
                <a:lnTo>
                  <a:pt x="7620" y="0"/>
                </a:lnTo>
                <a:lnTo>
                  <a:pt x="0" y="0"/>
                </a:lnTo>
              </a:path>
            </a:pathLst>
          </a:custGeom>
          <a:ln w="9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grpSp>
        <p:nvGrpSpPr>
          <p:cNvPr id="220" name="object 220"/>
          <p:cNvGrpSpPr/>
          <p:nvPr/>
        </p:nvGrpSpPr>
        <p:grpSpPr>
          <a:xfrm>
            <a:off x="11776265" y="2814828"/>
            <a:ext cx="116863" cy="172720"/>
            <a:chOff x="5119115" y="2814828"/>
            <a:chExt cx="50800" cy="172720"/>
          </a:xfrm>
        </p:grpSpPr>
        <p:sp>
          <p:nvSpPr>
            <p:cNvPr id="221" name="object 221"/>
            <p:cNvSpPr/>
            <p:nvPr/>
          </p:nvSpPr>
          <p:spPr>
            <a:xfrm>
              <a:off x="5123687" y="2819400"/>
              <a:ext cx="41275" cy="81280"/>
            </a:xfrm>
            <a:custGeom>
              <a:avLst/>
              <a:gdLst/>
              <a:ahLst/>
              <a:cxnLst/>
              <a:rect l="l" t="t" r="r" b="b"/>
              <a:pathLst>
                <a:path w="41275" h="81280">
                  <a:moveTo>
                    <a:pt x="0" y="80772"/>
                  </a:moveTo>
                  <a:lnTo>
                    <a:pt x="7620" y="80772"/>
                  </a:lnTo>
                  <a:lnTo>
                    <a:pt x="13716" y="79248"/>
                  </a:lnTo>
                  <a:lnTo>
                    <a:pt x="39624" y="50292"/>
                  </a:lnTo>
                  <a:lnTo>
                    <a:pt x="41148" y="44196"/>
                  </a:lnTo>
                  <a:lnTo>
                    <a:pt x="41148" y="36576"/>
                  </a:lnTo>
                  <a:lnTo>
                    <a:pt x="39624" y="30480"/>
                  </a:lnTo>
                  <a:lnTo>
                    <a:pt x="13716" y="1524"/>
                  </a:lnTo>
                  <a:lnTo>
                    <a:pt x="7620" y="0"/>
                  </a:lnTo>
                  <a:lnTo>
                    <a:pt x="0" y="0"/>
                  </a:lnTo>
                </a:path>
              </a:pathLst>
            </a:custGeom>
            <a:ln w="9144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22" name="object 222"/>
            <p:cNvSpPr/>
            <p:nvPr/>
          </p:nvSpPr>
          <p:spPr>
            <a:xfrm>
              <a:off x="5123687" y="2900172"/>
              <a:ext cx="41275" cy="82550"/>
            </a:xfrm>
            <a:custGeom>
              <a:avLst/>
              <a:gdLst/>
              <a:ahLst/>
              <a:cxnLst/>
              <a:rect l="l" t="t" r="r" b="b"/>
              <a:pathLst>
                <a:path w="41275" h="82550">
                  <a:moveTo>
                    <a:pt x="0" y="82296"/>
                  </a:moveTo>
                  <a:lnTo>
                    <a:pt x="7620" y="82296"/>
                  </a:lnTo>
                  <a:lnTo>
                    <a:pt x="13716" y="80772"/>
                  </a:lnTo>
                  <a:lnTo>
                    <a:pt x="39624" y="51816"/>
                  </a:lnTo>
                  <a:lnTo>
                    <a:pt x="41148" y="44196"/>
                  </a:lnTo>
                  <a:lnTo>
                    <a:pt x="41148" y="38100"/>
                  </a:lnTo>
                  <a:lnTo>
                    <a:pt x="39624" y="32004"/>
                  </a:lnTo>
                  <a:lnTo>
                    <a:pt x="38100" y="24384"/>
                  </a:lnTo>
                  <a:lnTo>
                    <a:pt x="7620" y="1524"/>
                  </a:lnTo>
                  <a:lnTo>
                    <a:pt x="0" y="0"/>
                  </a:lnTo>
                </a:path>
              </a:pathLst>
            </a:custGeom>
            <a:ln w="9144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223" name="object 223"/>
          <p:cNvGrpSpPr/>
          <p:nvPr/>
        </p:nvGrpSpPr>
        <p:grpSpPr>
          <a:xfrm>
            <a:off x="11751724" y="3058667"/>
            <a:ext cx="140235" cy="91440"/>
            <a:chOff x="5108447" y="3058667"/>
            <a:chExt cx="60960" cy="91440"/>
          </a:xfrm>
        </p:grpSpPr>
        <p:sp>
          <p:nvSpPr>
            <p:cNvPr id="224" name="object 224"/>
            <p:cNvSpPr/>
            <p:nvPr/>
          </p:nvSpPr>
          <p:spPr>
            <a:xfrm>
              <a:off x="5123687" y="3063239"/>
              <a:ext cx="41275" cy="82550"/>
            </a:xfrm>
            <a:custGeom>
              <a:avLst/>
              <a:gdLst/>
              <a:ahLst/>
              <a:cxnLst/>
              <a:rect l="l" t="t" r="r" b="b"/>
              <a:pathLst>
                <a:path w="41275" h="82550">
                  <a:moveTo>
                    <a:pt x="0" y="82296"/>
                  </a:moveTo>
                  <a:lnTo>
                    <a:pt x="35052" y="62484"/>
                  </a:lnTo>
                  <a:lnTo>
                    <a:pt x="39624" y="50292"/>
                  </a:lnTo>
                  <a:lnTo>
                    <a:pt x="41148" y="44196"/>
                  </a:lnTo>
                  <a:lnTo>
                    <a:pt x="41148" y="36576"/>
                  </a:lnTo>
                  <a:lnTo>
                    <a:pt x="39624" y="30480"/>
                  </a:lnTo>
                  <a:lnTo>
                    <a:pt x="38100" y="24384"/>
                  </a:lnTo>
                  <a:lnTo>
                    <a:pt x="35052" y="18288"/>
                  </a:lnTo>
                  <a:lnTo>
                    <a:pt x="30480" y="12192"/>
                  </a:lnTo>
                  <a:lnTo>
                    <a:pt x="25908" y="9144"/>
                  </a:lnTo>
                  <a:lnTo>
                    <a:pt x="19812" y="4572"/>
                  </a:lnTo>
                  <a:lnTo>
                    <a:pt x="13716" y="1524"/>
                  </a:lnTo>
                  <a:lnTo>
                    <a:pt x="7620" y="0"/>
                  </a:lnTo>
                  <a:lnTo>
                    <a:pt x="0" y="0"/>
                  </a:lnTo>
                </a:path>
              </a:pathLst>
            </a:custGeom>
            <a:ln w="9144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25" name="object 225"/>
            <p:cNvSpPr/>
            <p:nvPr/>
          </p:nvSpPr>
          <p:spPr>
            <a:xfrm>
              <a:off x="5108447" y="3063240"/>
              <a:ext cx="15240" cy="82550"/>
            </a:xfrm>
            <a:custGeom>
              <a:avLst/>
              <a:gdLst/>
              <a:ahLst/>
              <a:cxnLst/>
              <a:rect l="l" t="t" r="r" b="b"/>
              <a:pathLst>
                <a:path w="15239" h="82550">
                  <a:moveTo>
                    <a:pt x="15239" y="82295"/>
                  </a:moveTo>
                  <a:lnTo>
                    <a:pt x="0" y="82295"/>
                  </a:lnTo>
                </a:path>
                <a:path w="15239" h="82550">
                  <a:moveTo>
                    <a:pt x="15239" y="0"/>
                  </a:moveTo>
                  <a:lnTo>
                    <a:pt x="0" y="0"/>
                  </a:lnTo>
                </a:path>
              </a:pathLst>
            </a:custGeom>
            <a:ln w="9144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226" name="object 226"/>
          <p:cNvSpPr/>
          <p:nvPr/>
        </p:nvSpPr>
        <p:spPr>
          <a:xfrm>
            <a:off x="11751724" y="2982467"/>
            <a:ext cx="35059" cy="0"/>
          </a:xfrm>
          <a:custGeom>
            <a:avLst/>
            <a:gdLst/>
            <a:ahLst/>
            <a:cxnLst/>
            <a:rect l="l" t="t" r="r" b="b"/>
            <a:pathLst>
              <a:path w="15239">
                <a:moveTo>
                  <a:pt x="15239" y="0"/>
                </a:moveTo>
                <a:lnTo>
                  <a:pt x="0" y="0"/>
                </a:lnTo>
              </a:path>
            </a:pathLst>
          </a:custGeom>
          <a:ln w="9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27" name="object 227"/>
          <p:cNvSpPr/>
          <p:nvPr/>
        </p:nvSpPr>
        <p:spPr>
          <a:xfrm>
            <a:off x="11751724" y="2900172"/>
            <a:ext cx="35059" cy="0"/>
          </a:xfrm>
          <a:custGeom>
            <a:avLst/>
            <a:gdLst/>
            <a:ahLst/>
            <a:cxnLst/>
            <a:rect l="l" t="t" r="r" b="b"/>
            <a:pathLst>
              <a:path w="15239">
                <a:moveTo>
                  <a:pt x="15239" y="0"/>
                </a:moveTo>
                <a:lnTo>
                  <a:pt x="0" y="0"/>
                </a:lnTo>
              </a:path>
            </a:pathLst>
          </a:custGeom>
          <a:ln w="9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28" name="object 228"/>
          <p:cNvSpPr/>
          <p:nvPr/>
        </p:nvSpPr>
        <p:spPr>
          <a:xfrm>
            <a:off x="11751724" y="2819400"/>
            <a:ext cx="35059" cy="0"/>
          </a:xfrm>
          <a:custGeom>
            <a:avLst/>
            <a:gdLst/>
            <a:ahLst/>
            <a:cxnLst/>
            <a:rect l="l" t="t" r="r" b="b"/>
            <a:pathLst>
              <a:path w="15239">
                <a:moveTo>
                  <a:pt x="15239" y="0"/>
                </a:moveTo>
                <a:lnTo>
                  <a:pt x="0" y="0"/>
                </a:lnTo>
              </a:path>
            </a:pathLst>
          </a:custGeom>
          <a:ln w="9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29" name="object 229"/>
          <p:cNvSpPr/>
          <p:nvPr/>
        </p:nvSpPr>
        <p:spPr>
          <a:xfrm>
            <a:off x="11786786" y="3380232"/>
            <a:ext cx="94951" cy="82550"/>
          </a:xfrm>
          <a:custGeom>
            <a:avLst/>
            <a:gdLst/>
            <a:ahLst/>
            <a:cxnLst/>
            <a:rect l="l" t="t" r="r" b="b"/>
            <a:pathLst>
              <a:path w="41275" h="82550">
                <a:moveTo>
                  <a:pt x="0" y="82296"/>
                </a:moveTo>
                <a:lnTo>
                  <a:pt x="7620" y="82296"/>
                </a:lnTo>
                <a:lnTo>
                  <a:pt x="25908" y="73152"/>
                </a:lnTo>
                <a:lnTo>
                  <a:pt x="35052" y="64008"/>
                </a:lnTo>
                <a:lnTo>
                  <a:pt x="38100" y="57912"/>
                </a:lnTo>
                <a:lnTo>
                  <a:pt x="39624" y="50292"/>
                </a:lnTo>
                <a:lnTo>
                  <a:pt x="41148" y="44196"/>
                </a:lnTo>
                <a:lnTo>
                  <a:pt x="41148" y="38100"/>
                </a:lnTo>
                <a:lnTo>
                  <a:pt x="39624" y="30480"/>
                </a:lnTo>
                <a:lnTo>
                  <a:pt x="7620" y="1524"/>
                </a:lnTo>
                <a:lnTo>
                  <a:pt x="0" y="0"/>
                </a:lnTo>
              </a:path>
            </a:pathLst>
          </a:custGeom>
          <a:ln w="9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grpSp>
        <p:nvGrpSpPr>
          <p:cNvPr id="230" name="object 230"/>
          <p:cNvGrpSpPr/>
          <p:nvPr/>
        </p:nvGrpSpPr>
        <p:grpSpPr>
          <a:xfrm>
            <a:off x="11776265" y="3214117"/>
            <a:ext cx="116863" cy="170815"/>
            <a:chOff x="5119115" y="3214116"/>
            <a:chExt cx="50800" cy="170815"/>
          </a:xfrm>
        </p:grpSpPr>
        <p:sp>
          <p:nvSpPr>
            <p:cNvPr id="231" name="object 231"/>
            <p:cNvSpPr/>
            <p:nvPr/>
          </p:nvSpPr>
          <p:spPr>
            <a:xfrm>
              <a:off x="5123687" y="3218688"/>
              <a:ext cx="41275" cy="81280"/>
            </a:xfrm>
            <a:custGeom>
              <a:avLst/>
              <a:gdLst/>
              <a:ahLst/>
              <a:cxnLst/>
              <a:rect l="l" t="t" r="r" b="b"/>
              <a:pathLst>
                <a:path w="41275" h="81279">
                  <a:moveTo>
                    <a:pt x="0" y="80772"/>
                  </a:moveTo>
                  <a:lnTo>
                    <a:pt x="7620" y="80772"/>
                  </a:lnTo>
                  <a:lnTo>
                    <a:pt x="13716" y="79248"/>
                  </a:lnTo>
                  <a:lnTo>
                    <a:pt x="39624" y="50292"/>
                  </a:lnTo>
                  <a:lnTo>
                    <a:pt x="41148" y="44196"/>
                  </a:lnTo>
                  <a:lnTo>
                    <a:pt x="41148" y="36576"/>
                  </a:lnTo>
                  <a:lnTo>
                    <a:pt x="39624" y="30480"/>
                  </a:lnTo>
                  <a:lnTo>
                    <a:pt x="13716" y="1524"/>
                  </a:lnTo>
                  <a:lnTo>
                    <a:pt x="7620" y="0"/>
                  </a:lnTo>
                  <a:lnTo>
                    <a:pt x="0" y="0"/>
                  </a:lnTo>
                </a:path>
              </a:pathLst>
            </a:custGeom>
            <a:ln w="9144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32" name="object 232"/>
            <p:cNvSpPr/>
            <p:nvPr/>
          </p:nvSpPr>
          <p:spPr>
            <a:xfrm>
              <a:off x="5123687" y="3299460"/>
              <a:ext cx="41275" cy="81280"/>
            </a:xfrm>
            <a:custGeom>
              <a:avLst/>
              <a:gdLst/>
              <a:ahLst/>
              <a:cxnLst/>
              <a:rect l="l" t="t" r="r" b="b"/>
              <a:pathLst>
                <a:path w="41275" h="81279">
                  <a:moveTo>
                    <a:pt x="0" y="80772"/>
                  </a:moveTo>
                  <a:lnTo>
                    <a:pt x="7620" y="80772"/>
                  </a:lnTo>
                  <a:lnTo>
                    <a:pt x="13716" y="79248"/>
                  </a:lnTo>
                  <a:lnTo>
                    <a:pt x="39624" y="50292"/>
                  </a:lnTo>
                  <a:lnTo>
                    <a:pt x="41148" y="42672"/>
                  </a:lnTo>
                  <a:lnTo>
                    <a:pt x="41148" y="36576"/>
                  </a:lnTo>
                  <a:lnTo>
                    <a:pt x="39624" y="30480"/>
                  </a:lnTo>
                  <a:lnTo>
                    <a:pt x="38100" y="22860"/>
                  </a:lnTo>
                  <a:lnTo>
                    <a:pt x="7620" y="1524"/>
                  </a:lnTo>
                  <a:lnTo>
                    <a:pt x="0" y="0"/>
                  </a:lnTo>
                </a:path>
              </a:pathLst>
            </a:custGeom>
            <a:ln w="9144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233" name="object 233"/>
          <p:cNvGrpSpPr/>
          <p:nvPr/>
        </p:nvGrpSpPr>
        <p:grpSpPr>
          <a:xfrm>
            <a:off x="11751724" y="3457955"/>
            <a:ext cx="140235" cy="91440"/>
            <a:chOff x="5108447" y="3457955"/>
            <a:chExt cx="60960" cy="91440"/>
          </a:xfrm>
        </p:grpSpPr>
        <p:sp>
          <p:nvSpPr>
            <p:cNvPr id="234" name="object 234"/>
            <p:cNvSpPr/>
            <p:nvPr/>
          </p:nvSpPr>
          <p:spPr>
            <a:xfrm>
              <a:off x="5123687" y="3462528"/>
              <a:ext cx="41275" cy="82550"/>
            </a:xfrm>
            <a:custGeom>
              <a:avLst/>
              <a:gdLst/>
              <a:ahLst/>
              <a:cxnLst/>
              <a:rect l="l" t="t" r="r" b="b"/>
              <a:pathLst>
                <a:path w="41275" h="82550">
                  <a:moveTo>
                    <a:pt x="0" y="82296"/>
                  </a:moveTo>
                  <a:lnTo>
                    <a:pt x="35052" y="62484"/>
                  </a:lnTo>
                  <a:lnTo>
                    <a:pt x="39624" y="50292"/>
                  </a:lnTo>
                  <a:lnTo>
                    <a:pt x="41148" y="44196"/>
                  </a:lnTo>
                  <a:lnTo>
                    <a:pt x="41148" y="36576"/>
                  </a:lnTo>
                  <a:lnTo>
                    <a:pt x="39624" y="30480"/>
                  </a:lnTo>
                  <a:lnTo>
                    <a:pt x="38100" y="24384"/>
                  </a:lnTo>
                  <a:lnTo>
                    <a:pt x="35052" y="18288"/>
                  </a:lnTo>
                  <a:lnTo>
                    <a:pt x="30480" y="12192"/>
                  </a:lnTo>
                  <a:lnTo>
                    <a:pt x="25908" y="9144"/>
                  </a:lnTo>
                  <a:lnTo>
                    <a:pt x="19812" y="4572"/>
                  </a:lnTo>
                  <a:lnTo>
                    <a:pt x="13716" y="1524"/>
                  </a:lnTo>
                  <a:lnTo>
                    <a:pt x="7620" y="0"/>
                  </a:lnTo>
                  <a:lnTo>
                    <a:pt x="0" y="0"/>
                  </a:lnTo>
                </a:path>
              </a:pathLst>
            </a:custGeom>
            <a:ln w="9144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35" name="object 235"/>
            <p:cNvSpPr/>
            <p:nvPr/>
          </p:nvSpPr>
          <p:spPr>
            <a:xfrm>
              <a:off x="5108447" y="3462527"/>
              <a:ext cx="15240" cy="82550"/>
            </a:xfrm>
            <a:custGeom>
              <a:avLst/>
              <a:gdLst/>
              <a:ahLst/>
              <a:cxnLst/>
              <a:rect l="l" t="t" r="r" b="b"/>
              <a:pathLst>
                <a:path w="15239" h="82550">
                  <a:moveTo>
                    <a:pt x="15239" y="82296"/>
                  </a:moveTo>
                  <a:lnTo>
                    <a:pt x="0" y="82296"/>
                  </a:lnTo>
                </a:path>
                <a:path w="15239" h="82550">
                  <a:moveTo>
                    <a:pt x="15239" y="0"/>
                  </a:moveTo>
                  <a:lnTo>
                    <a:pt x="0" y="0"/>
                  </a:lnTo>
                </a:path>
              </a:pathLst>
            </a:custGeom>
            <a:ln w="9144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236" name="object 236"/>
          <p:cNvSpPr/>
          <p:nvPr/>
        </p:nvSpPr>
        <p:spPr>
          <a:xfrm>
            <a:off x="11751724" y="3380232"/>
            <a:ext cx="35059" cy="0"/>
          </a:xfrm>
          <a:custGeom>
            <a:avLst/>
            <a:gdLst/>
            <a:ahLst/>
            <a:cxnLst/>
            <a:rect l="l" t="t" r="r" b="b"/>
            <a:pathLst>
              <a:path w="15239">
                <a:moveTo>
                  <a:pt x="15239" y="0"/>
                </a:moveTo>
                <a:lnTo>
                  <a:pt x="0" y="0"/>
                </a:lnTo>
              </a:path>
            </a:pathLst>
          </a:custGeom>
          <a:ln w="9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37" name="object 237"/>
          <p:cNvSpPr/>
          <p:nvPr/>
        </p:nvSpPr>
        <p:spPr>
          <a:xfrm>
            <a:off x="11751724" y="3299459"/>
            <a:ext cx="35059" cy="0"/>
          </a:xfrm>
          <a:custGeom>
            <a:avLst/>
            <a:gdLst/>
            <a:ahLst/>
            <a:cxnLst/>
            <a:rect l="l" t="t" r="r" b="b"/>
            <a:pathLst>
              <a:path w="15239">
                <a:moveTo>
                  <a:pt x="15239" y="0"/>
                </a:moveTo>
                <a:lnTo>
                  <a:pt x="0" y="0"/>
                </a:lnTo>
              </a:path>
            </a:pathLst>
          </a:custGeom>
          <a:ln w="9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38" name="object 238"/>
          <p:cNvSpPr/>
          <p:nvPr/>
        </p:nvSpPr>
        <p:spPr>
          <a:xfrm>
            <a:off x="11751724" y="3218688"/>
            <a:ext cx="35059" cy="0"/>
          </a:xfrm>
          <a:custGeom>
            <a:avLst/>
            <a:gdLst/>
            <a:ahLst/>
            <a:cxnLst/>
            <a:rect l="l" t="t" r="r" b="b"/>
            <a:pathLst>
              <a:path w="15239">
                <a:moveTo>
                  <a:pt x="15239" y="0"/>
                </a:moveTo>
                <a:lnTo>
                  <a:pt x="0" y="0"/>
                </a:lnTo>
              </a:path>
            </a:pathLst>
          </a:custGeom>
          <a:ln w="9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39" name="object 239"/>
          <p:cNvSpPr/>
          <p:nvPr/>
        </p:nvSpPr>
        <p:spPr>
          <a:xfrm>
            <a:off x="11786786" y="3779520"/>
            <a:ext cx="94951" cy="81280"/>
          </a:xfrm>
          <a:custGeom>
            <a:avLst/>
            <a:gdLst/>
            <a:ahLst/>
            <a:cxnLst/>
            <a:rect l="l" t="t" r="r" b="b"/>
            <a:pathLst>
              <a:path w="41275" h="81279">
                <a:moveTo>
                  <a:pt x="0" y="80772"/>
                </a:moveTo>
                <a:lnTo>
                  <a:pt x="7620" y="80772"/>
                </a:lnTo>
                <a:lnTo>
                  <a:pt x="13716" y="79248"/>
                </a:lnTo>
                <a:lnTo>
                  <a:pt x="41148" y="44196"/>
                </a:lnTo>
                <a:lnTo>
                  <a:pt x="41148" y="36576"/>
                </a:lnTo>
                <a:lnTo>
                  <a:pt x="13716" y="1524"/>
                </a:lnTo>
                <a:lnTo>
                  <a:pt x="7620" y="0"/>
                </a:lnTo>
                <a:lnTo>
                  <a:pt x="0" y="0"/>
                </a:lnTo>
              </a:path>
            </a:pathLst>
          </a:custGeom>
          <a:ln w="9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grpSp>
        <p:nvGrpSpPr>
          <p:cNvPr id="240" name="object 240"/>
          <p:cNvGrpSpPr/>
          <p:nvPr/>
        </p:nvGrpSpPr>
        <p:grpSpPr>
          <a:xfrm>
            <a:off x="11776265" y="3610355"/>
            <a:ext cx="116863" cy="173990"/>
            <a:chOff x="5119115" y="3610355"/>
            <a:chExt cx="50800" cy="173990"/>
          </a:xfrm>
        </p:grpSpPr>
        <p:sp>
          <p:nvSpPr>
            <p:cNvPr id="241" name="object 241"/>
            <p:cNvSpPr/>
            <p:nvPr/>
          </p:nvSpPr>
          <p:spPr>
            <a:xfrm>
              <a:off x="5123687" y="3614927"/>
              <a:ext cx="41275" cy="82550"/>
            </a:xfrm>
            <a:custGeom>
              <a:avLst/>
              <a:gdLst/>
              <a:ahLst/>
              <a:cxnLst/>
              <a:rect l="l" t="t" r="r" b="b"/>
              <a:pathLst>
                <a:path w="41275" h="82550">
                  <a:moveTo>
                    <a:pt x="0" y="82296"/>
                  </a:moveTo>
                  <a:lnTo>
                    <a:pt x="35052" y="64008"/>
                  </a:lnTo>
                  <a:lnTo>
                    <a:pt x="41148" y="44196"/>
                  </a:lnTo>
                  <a:lnTo>
                    <a:pt x="41148" y="38100"/>
                  </a:lnTo>
                  <a:lnTo>
                    <a:pt x="7620" y="0"/>
                  </a:lnTo>
                  <a:lnTo>
                    <a:pt x="0" y="0"/>
                  </a:lnTo>
                </a:path>
              </a:pathLst>
            </a:custGeom>
            <a:ln w="9144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42" name="object 242"/>
            <p:cNvSpPr/>
            <p:nvPr/>
          </p:nvSpPr>
          <p:spPr>
            <a:xfrm>
              <a:off x="5123687" y="3697223"/>
              <a:ext cx="41275" cy="82550"/>
            </a:xfrm>
            <a:custGeom>
              <a:avLst/>
              <a:gdLst/>
              <a:ahLst/>
              <a:cxnLst/>
              <a:rect l="l" t="t" r="r" b="b"/>
              <a:pathLst>
                <a:path w="41275" h="82550">
                  <a:moveTo>
                    <a:pt x="0" y="82296"/>
                  </a:moveTo>
                  <a:lnTo>
                    <a:pt x="35052" y="62484"/>
                  </a:lnTo>
                  <a:lnTo>
                    <a:pt x="39624" y="50292"/>
                  </a:lnTo>
                  <a:lnTo>
                    <a:pt x="41148" y="44196"/>
                  </a:lnTo>
                  <a:lnTo>
                    <a:pt x="41148" y="38100"/>
                  </a:lnTo>
                  <a:lnTo>
                    <a:pt x="39624" y="30480"/>
                  </a:lnTo>
                  <a:lnTo>
                    <a:pt x="13716" y="1524"/>
                  </a:lnTo>
                  <a:lnTo>
                    <a:pt x="7620" y="0"/>
                  </a:lnTo>
                  <a:lnTo>
                    <a:pt x="0" y="0"/>
                  </a:lnTo>
                </a:path>
              </a:pathLst>
            </a:custGeom>
            <a:ln w="9144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243" name="object 243"/>
          <p:cNvGrpSpPr/>
          <p:nvPr/>
        </p:nvGrpSpPr>
        <p:grpSpPr>
          <a:xfrm>
            <a:off x="11751724" y="3855720"/>
            <a:ext cx="140235" cy="90170"/>
            <a:chOff x="5108447" y="3855720"/>
            <a:chExt cx="60960" cy="90170"/>
          </a:xfrm>
        </p:grpSpPr>
        <p:sp>
          <p:nvSpPr>
            <p:cNvPr id="244" name="object 244"/>
            <p:cNvSpPr/>
            <p:nvPr/>
          </p:nvSpPr>
          <p:spPr>
            <a:xfrm>
              <a:off x="5123687" y="3860292"/>
              <a:ext cx="41275" cy="81280"/>
            </a:xfrm>
            <a:custGeom>
              <a:avLst/>
              <a:gdLst/>
              <a:ahLst/>
              <a:cxnLst/>
              <a:rect l="l" t="t" r="r" b="b"/>
              <a:pathLst>
                <a:path w="41275" h="81279">
                  <a:moveTo>
                    <a:pt x="0" y="80772"/>
                  </a:moveTo>
                  <a:lnTo>
                    <a:pt x="7620" y="80772"/>
                  </a:lnTo>
                  <a:lnTo>
                    <a:pt x="13716" y="79248"/>
                  </a:lnTo>
                  <a:lnTo>
                    <a:pt x="41148" y="44196"/>
                  </a:lnTo>
                  <a:lnTo>
                    <a:pt x="41148" y="38100"/>
                  </a:lnTo>
                  <a:lnTo>
                    <a:pt x="39624" y="32004"/>
                  </a:lnTo>
                  <a:lnTo>
                    <a:pt x="38100" y="24384"/>
                  </a:lnTo>
                  <a:lnTo>
                    <a:pt x="7620" y="1524"/>
                  </a:lnTo>
                  <a:lnTo>
                    <a:pt x="0" y="0"/>
                  </a:lnTo>
                </a:path>
              </a:pathLst>
            </a:custGeom>
            <a:ln w="9144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45" name="object 245"/>
            <p:cNvSpPr/>
            <p:nvPr/>
          </p:nvSpPr>
          <p:spPr>
            <a:xfrm>
              <a:off x="5108447" y="3860292"/>
              <a:ext cx="15240" cy="81280"/>
            </a:xfrm>
            <a:custGeom>
              <a:avLst/>
              <a:gdLst/>
              <a:ahLst/>
              <a:cxnLst/>
              <a:rect l="l" t="t" r="r" b="b"/>
              <a:pathLst>
                <a:path w="15239" h="81279">
                  <a:moveTo>
                    <a:pt x="15239" y="80772"/>
                  </a:moveTo>
                  <a:lnTo>
                    <a:pt x="0" y="80772"/>
                  </a:lnTo>
                </a:path>
                <a:path w="15239" h="81279">
                  <a:moveTo>
                    <a:pt x="15239" y="0"/>
                  </a:moveTo>
                  <a:lnTo>
                    <a:pt x="0" y="0"/>
                  </a:lnTo>
                </a:path>
              </a:pathLst>
            </a:custGeom>
            <a:ln w="9144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246" name="object 246"/>
          <p:cNvSpPr/>
          <p:nvPr/>
        </p:nvSpPr>
        <p:spPr>
          <a:xfrm>
            <a:off x="11751724" y="3779520"/>
            <a:ext cx="35059" cy="0"/>
          </a:xfrm>
          <a:custGeom>
            <a:avLst/>
            <a:gdLst/>
            <a:ahLst/>
            <a:cxnLst/>
            <a:rect l="l" t="t" r="r" b="b"/>
            <a:pathLst>
              <a:path w="15239">
                <a:moveTo>
                  <a:pt x="15239" y="0"/>
                </a:moveTo>
                <a:lnTo>
                  <a:pt x="0" y="0"/>
                </a:lnTo>
              </a:path>
            </a:pathLst>
          </a:custGeom>
          <a:ln w="9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47" name="object 247"/>
          <p:cNvSpPr/>
          <p:nvPr/>
        </p:nvSpPr>
        <p:spPr>
          <a:xfrm>
            <a:off x="11751724" y="3697223"/>
            <a:ext cx="35059" cy="0"/>
          </a:xfrm>
          <a:custGeom>
            <a:avLst/>
            <a:gdLst/>
            <a:ahLst/>
            <a:cxnLst/>
            <a:rect l="l" t="t" r="r" b="b"/>
            <a:pathLst>
              <a:path w="15239">
                <a:moveTo>
                  <a:pt x="15239" y="0"/>
                </a:moveTo>
                <a:lnTo>
                  <a:pt x="0" y="0"/>
                </a:lnTo>
              </a:path>
            </a:pathLst>
          </a:custGeom>
          <a:ln w="9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48" name="object 248"/>
          <p:cNvSpPr/>
          <p:nvPr/>
        </p:nvSpPr>
        <p:spPr>
          <a:xfrm>
            <a:off x="11751724" y="3614927"/>
            <a:ext cx="35059" cy="0"/>
          </a:xfrm>
          <a:custGeom>
            <a:avLst/>
            <a:gdLst/>
            <a:ahLst/>
            <a:cxnLst/>
            <a:rect l="l" t="t" r="r" b="b"/>
            <a:pathLst>
              <a:path w="15239">
                <a:moveTo>
                  <a:pt x="15239" y="0"/>
                </a:moveTo>
                <a:lnTo>
                  <a:pt x="0" y="0"/>
                </a:lnTo>
              </a:path>
            </a:pathLst>
          </a:custGeom>
          <a:ln w="9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49" name="object 249"/>
          <p:cNvSpPr/>
          <p:nvPr/>
        </p:nvSpPr>
        <p:spPr>
          <a:xfrm>
            <a:off x="11786786" y="4575047"/>
            <a:ext cx="94951" cy="81280"/>
          </a:xfrm>
          <a:custGeom>
            <a:avLst/>
            <a:gdLst/>
            <a:ahLst/>
            <a:cxnLst/>
            <a:rect l="l" t="t" r="r" b="b"/>
            <a:pathLst>
              <a:path w="41275" h="81279">
                <a:moveTo>
                  <a:pt x="0" y="80772"/>
                </a:moveTo>
                <a:lnTo>
                  <a:pt x="7620" y="80772"/>
                </a:lnTo>
                <a:lnTo>
                  <a:pt x="13716" y="79248"/>
                </a:lnTo>
                <a:lnTo>
                  <a:pt x="39624" y="50292"/>
                </a:lnTo>
                <a:lnTo>
                  <a:pt x="41148" y="42672"/>
                </a:lnTo>
                <a:lnTo>
                  <a:pt x="41148" y="36576"/>
                </a:lnTo>
                <a:lnTo>
                  <a:pt x="13716" y="1524"/>
                </a:lnTo>
                <a:lnTo>
                  <a:pt x="7620" y="0"/>
                </a:lnTo>
                <a:lnTo>
                  <a:pt x="0" y="0"/>
                </a:lnTo>
              </a:path>
            </a:pathLst>
          </a:custGeom>
          <a:ln w="9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grpSp>
        <p:nvGrpSpPr>
          <p:cNvPr id="250" name="object 250"/>
          <p:cNvGrpSpPr/>
          <p:nvPr/>
        </p:nvGrpSpPr>
        <p:grpSpPr>
          <a:xfrm>
            <a:off x="11776265" y="4407408"/>
            <a:ext cx="116863" cy="172720"/>
            <a:chOff x="5119115" y="4407408"/>
            <a:chExt cx="50800" cy="172720"/>
          </a:xfrm>
        </p:grpSpPr>
        <p:sp>
          <p:nvSpPr>
            <p:cNvPr id="251" name="object 251"/>
            <p:cNvSpPr/>
            <p:nvPr/>
          </p:nvSpPr>
          <p:spPr>
            <a:xfrm>
              <a:off x="5123687" y="4411980"/>
              <a:ext cx="41275" cy="82550"/>
            </a:xfrm>
            <a:custGeom>
              <a:avLst/>
              <a:gdLst/>
              <a:ahLst/>
              <a:cxnLst/>
              <a:rect l="l" t="t" r="r" b="b"/>
              <a:pathLst>
                <a:path w="41275" h="82550">
                  <a:moveTo>
                    <a:pt x="0" y="82296"/>
                  </a:moveTo>
                  <a:lnTo>
                    <a:pt x="35052" y="64008"/>
                  </a:lnTo>
                  <a:lnTo>
                    <a:pt x="41148" y="44196"/>
                  </a:lnTo>
                  <a:lnTo>
                    <a:pt x="41148" y="38100"/>
                  </a:lnTo>
                  <a:lnTo>
                    <a:pt x="19812" y="4572"/>
                  </a:lnTo>
                  <a:lnTo>
                    <a:pt x="13716" y="3048"/>
                  </a:lnTo>
                  <a:lnTo>
                    <a:pt x="7620" y="0"/>
                  </a:lnTo>
                  <a:lnTo>
                    <a:pt x="0" y="0"/>
                  </a:lnTo>
                </a:path>
              </a:pathLst>
            </a:custGeom>
            <a:ln w="9144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52" name="object 252"/>
            <p:cNvSpPr/>
            <p:nvPr/>
          </p:nvSpPr>
          <p:spPr>
            <a:xfrm>
              <a:off x="5123687" y="4494276"/>
              <a:ext cx="41275" cy="81280"/>
            </a:xfrm>
            <a:custGeom>
              <a:avLst/>
              <a:gdLst/>
              <a:ahLst/>
              <a:cxnLst/>
              <a:rect l="l" t="t" r="r" b="b"/>
              <a:pathLst>
                <a:path w="41275" h="81279">
                  <a:moveTo>
                    <a:pt x="0" y="80772"/>
                  </a:moveTo>
                  <a:lnTo>
                    <a:pt x="35052" y="60960"/>
                  </a:lnTo>
                  <a:lnTo>
                    <a:pt x="38100" y="57912"/>
                  </a:lnTo>
                  <a:lnTo>
                    <a:pt x="39624" y="50292"/>
                  </a:lnTo>
                  <a:lnTo>
                    <a:pt x="41148" y="44196"/>
                  </a:lnTo>
                  <a:lnTo>
                    <a:pt x="41148" y="38100"/>
                  </a:lnTo>
                  <a:lnTo>
                    <a:pt x="39624" y="30480"/>
                  </a:lnTo>
                  <a:lnTo>
                    <a:pt x="38100" y="24384"/>
                  </a:lnTo>
                  <a:lnTo>
                    <a:pt x="35052" y="18288"/>
                  </a:lnTo>
                  <a:lnTo>
                    <a:pt x="30480" y="13716"/>
                  </a:lnTo>
                  <a:lnTo>
                    <a:pt x="25908" y="7620"/>
                  </a:lnTo>
                  <a:lnTo>
                    <a:pt x="13716" y="1524"/>
                  </a:lnTo>
                  <a:lnTo>
                    <a:pt x="7620" y="0"/>
                  </a:lnTo>
                  <a:lnTo>
                    <a:pt x="0" y="0"/>
                  </a:lnTo>
                </a:path>
              </a:pathLst>
            </a:custGeom>
            <a:ln w="9144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253" name="object 253"/>
          <p:cNvGrpSpPr/>
          <p:nvPr/>
        </p:nvGrpSpPr>
        <p:grpSpPr>
          <a:xfrm>
            <a:off x="11751724" y="4651247"/>
            <a:ext cx="140235" cy="91440"/>
            <a:chOff x="5108447" y="4651247"/>
            <a:chExt cx="60960" cy="91440"/>
          </a:xfrm>
        </p:grpSpPr>
        <p:sp>
          <p:nvSpPr>
            <p:cNvPr id="254" name="object 254"/>
            <p:cNvSpPr/>
            <p:nvPr/>
          </p:nvSpPr>
          <p:spPr>
            <a:xfrm>
              <a:off x="5123687" y="4655820"/>
              <a:ext cx="41275" cy="82550"/>
            </a:xfrm>
            <a:custGeom>
              <a:avLst/>
              <a:gdLst/>
              <a:ahLst/>
              <a:cxnLst/>
              <a:rect l="l" t="t" r="r" b="b"/>
              <a:pathLst>
                <a:path w="41275" h="82550">
                  <a:moveTo>
                    <a:pt x="0" y="82296"/>
                  </a:moveTo>
                  <a:lnTo>
                    <a:pt x="7620" y="82296"/>
                  </a:lnTo>
                  <a:lnTo>
                    <a:pt x="13716" y="80772"/>
                  </a:lnTo>
                  <a:lnTo>
                    <a:pt x="39624" y="50292"/>
                  </a:lnTo>
                  <a:lnTo>
                    <a:pt x="41148" y="44196"/>
                  </a:lnTo>
                  <a:lnTo>
                    <a:pt x="41148" y="38100"/>
                  </a:lnTo>
                  <a:lnTo>
                    <a:pt x="39624" y="30480"/>
                  </a:lnTo>
                  <a:lnTo>
                    <a:pt x="7620" y="1524"/>
                  </a:lnTo>
                  <a:lnTo>
                    <a:pt x="0" y="0"/>
                  </a:lnTo>
                </a:path>
              </a:pathLst>
            </a:custGeom>
            <a:ln w="9144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55" name="object 255"/>
            <p:cNvSpPr/>
            <p:nvPr/>
          </p:nvSpPr>
          <p:spPr>
            <a:xfrm>
              <a:off x="5108447" y="4655819"/>
              <a:ext cx="15240" cy="82550"/>
            </a:xfrm>
            <a:custGeom>
              <a:avLst/>
              <a:gdLst/>
              <a:ahLst/>
              <a:cxnLst/>
              <a:rect l="l" t="t" r="r" b="b"/>
              <a:pathLst>
                <a:path w="15239" h="82550">
                  <a:moveTo>
                    <a:pt x="15239" y="82296"/>
                  </a:moveTo>
                  <a:lnTo>
                    <a:pt x="0" y="82296"/>
                  </a:lnTo>
                </a:path>
                <a:path w="15239" h="82550">
                  <a:moveTo>
                    <a:pt x="15239" y="0"/>
                  </a:moveTo>
                  <a:lnTo>
                    <a:pt x="0" y="0"/>
                  </a:lnTo>
                </a:path>
              </a:pathLst>
            </a:custGeom>
            <a:ln w="9144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256" name="object 256"/>
          <p:cNvSpPr/>
          <p:nvPr/>
        </p:nvSpPr>
        <p:spPr>
          <a:xfrm>
            <a:off x="11751724" y="4575047"/>
            <a:ext cx="35059" cy="0"/>
          </a:xfrm>
          <a:custGeom>
            <a:avLst/>
            <a:gdLst/>
            <a:ahLst/>
            <a:cxnLst/>
            <a:rect l="l" t="t" r="r" b="b"/>
            <a:pathLst>
              <a:path w="15239">
                <a:moveTo>
                  <a:pt x="15239" y="0"/>
                </a:moveTo>
                <a:lnTo>
                  <a:pt x="0" y="0"/>
                </a:lnTo>
              </a:path>
            </a:pathLst>
          </a:custGeom>
          <a:ln w="9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57" name="object 257"/>
          <p:cNvSpPr/>
          <p:nvPr/>
        </p:nvSpPr>
        <p:spPr>
          <a:xfrm>
            <a:off x="11751724" y="4494276"/>
            <a:ext cx="35059" cy="0"/>
          </a:xfrm>
          <a:custGeom>
            <a:avLst/>
            <a:gdLst/>
            <a:ahLst/>
            <a:cxnLst/>
            <a:rect l="l" t="t" r="r" b="b"/>
            <a:pathLst>
              <a:path w="15239">
                <a:moveTo>
                  <a:pt x="15239" y="0"/>
                </a:moveTo>
                <a:lnTo>
                  <a:pt x="0" y="0"/>
                </a:lnTo>
              </a:path>
            </a:pathLst>
          </a:custGeom>
          <a:ln w="9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58" name="object 258"/>
          <p:cNvSpPr/>
          <p:nvPr/>
        </p:nvSpPr>
        <p:spPr>
          <a:xfrm>
            <a:off x="11751724" y="4411979"/>
            <a:ext cx="35059" cy="0"/>
          </a:xfrm>
          <a:custGeom>
            <a:avLst/>
            <a:gdLst/>
            <a:ahLst/>
            <a:cxnLst/>
            <a:rect l="l" t="t" r="r" b="b"/>
            <a:pathLst>
              <a:path w="15239">
                <a:moveTo>
                  <a:pt x="15239" y="0"/>
                </a:moveTo>
                <a:lnTo>
                  <a:pt x="0" y="0"/>
                </a:lnTo>
              </a:path>
            </a:pathLst>
          </a:custGeom>
          <a:ln w="9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59" name="object 259"/>
          <p:cNvSpPr/>
          <p:nvPr/>
        </p:nvSpPr>
        <p:spPr>
          <a:xfrm>
            <a:off x="11786786" y="4175760"/>
            <a:ext cx="94951" cy="81280"/>
          </a:xfrm>
          <a:custGeom>
            <a:avLst/>
            <a:gdLst/>
            <a:ahLst/>
            <a:cxnLst/>
            <a:rect l="l" t="t" r="r" b="b"/>
            <a:pathLst>
              <a:path w="41275" h="81279">
                <a:moveTo>
                  <a:pt x="0" y="80772"/>
                </a:moveTo>
                <a:lnTo>
                  <a:pt x="7620" y="80772"/>
                </a:lnTo>
                <a:lnTo>
                  <a:pt x="13716" y="79248"/>
                </a:lnTo>
                <a:lnTo>
                  <a:pt x="25908" y="73152"/>
                </a:lnTo>
                <a:lnTo>
                  <a:pt x="30480" y="67056"/>
                </a:lnTo>
                <a:lnTo>
                  <a:pt x="35052" y="62484"/>
                </a:lnTo>
                <a:lnTo>
                  <a:pt x="38100" y="57912"/>
                </a:lnTo>
                <a:lnTo>
                  <a:pt x="39624" y="51816"/>
                </a:lnTo>
                <a:lnTo>
                  <a:pt x="41148" y="44196"/>
                </a:lnTo>
                <a:lnTo>
                  <a:pt x="41148" y="38100"/>
                </a:lnTo>
                <a:lnTo>
                  <a:pt x="39624" y="32004"/>
                </a:lnTo>
                <a:lnTo>
                  <a:pt x="38100" y="24384"/>
                </a:lnTo>
                <a:lnTo>
                  <a:pt x="7620" y="1524"/>
                </a:lnTo>
                <a:lnTo>
                  <a:pt x="0" y="0"/>
                </a:lnTo>
              </a:path>
            </a:pathLst>
          </a:custGeom>
          <a:ln w="9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grpSp>
        <p:nvGrpSpPr>
          <p:cNvPr id="260" name="object 260"/>
          <p:cNvGrpSpPr/>
          <p:nvPr/>
        </p:nvGrpSpPr>
        <p:grpSpPr>
          <a:xfrm>
            <a:off x="11776265" y="4008120"/>
            <a:ext cx="116863" cy="172720"/>
            <a:chOff x="5119115" y="4008120"/>
            <a:chExt cx="50800" cy="172720"/>
          </a:xfrm>
        </p:grpSpPr>
        <p:sp>
          <p:nvSpPr>
            <p:cNvPr id="261" name="object 261"/>
            <p:cNvSpPr/>
            <p:nvPr/>
          </p:nvSpPr>
          <p:spPr>
            <a:xfrm>
              <a:off x="5123687" y="4012692"/>
              <a:ext cx="41275" cy="82550"/>
            </a:xfrm>
            <a:custGeom>
              <a:avLst/>
              <a:gdLst/>
              <a:ahLst/>
              <a:cxnLst/>
              <a:rect l="l" t="t" r="r" b="b"/>
              <a:pathLst>
                <a:path w="41275" h="82550">
                  <a:moveTo>
                    <a:pt x="0" y="82296"/>
                  </a:moveTo>
                  <a:lnTo>
                    <a:pt x="35052" y="64008"/>
                  </a:lnTo>
                  <a:lnTo>
                    <a:pt x="41148" y="44196"/>
                  </a:lnTo>
                  <a:lnTo>
                    <a:pt x="41148" y="38100"/>
                  </a:lnTo>
                  <a:lnTo>
                    <a:pt x="19812" y="4572"/>
                  </a:lnTo>
                  <a:lnTo>
                    <a:pt x="13716" y="3048"/>
                  </a:lnTo>
                  <a:lnTo>
                    <a:pt x="7620" y="0"/>
                  </a:lnTo>
                  <a:lnTo>
                    <a:pt x="0" y="0"/>
                  </a:lnTo>
                </a:path>
              </a:pathLst>
            </a:custGeom>
            <a:ln w="9144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62" name="object 262"/>
            <p:cNvSpPr/>
            <p:nvPr/>
          </p:nvSpPr>
          <p:spPr>
            <a:xfrm>
              <a:off x="5123687" y="4094987"/>
              <a:ext cx="41275" cy="81280"/>
            </a:xfrm>
            <a:custGeom>
              <a:avLst/>
              <a:gdLst/>
              <a:ahLst/>
              <a:cxnLst/>
              <a:rect l="l" t="t" r="r" b="b"/>
              <a:pathLst>
                <a:path w="41275" h="81279">
                  <a:moveTo>
                    <a:pt x="0" y="80772"/>
                  </a:moveTo>
                  <a:lnTo>
                    <a:pt x="7620" y="80772"/>
                  </a:lnTo>
                  <a:lnTo>
                    <a:pt x="13716" y="79248"/>
                  </a:lnTo>
                  <a:lnTo>
                    <a:pt x="41148" y="44196"/>
                  </a:lnTo>
                  <a:lnTo>
                    <a:pt x="41148" y="38100"/>
                  </a:lnTo>
                  <a:lnTo>
                    <a:pt x="13716" y="1524"/>
                  </a:lnTo>
                  <a:lnTo>
                    <a:pt x="7620" y="0"/>
                  </a:lnTo>
                  <a:lnTo>
                    <a:pt x="0" y="0"/>
                  </a:lnTo>
                </a:path>
              </a:pathLst>
            </a:custGeom>
            <a:ln w="9144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263" name="object 263"/>
          <p:cNvGrpSpPr/>
          <p:nvPr/>
        </p:nvGrpSpPr>
        <p:grpSpPr>
          <a:xfrm>
            <a:off x="11751724" y="4251959"/>
            <a:ext cx="140235" cy="91440"/>
            <a:chOff x="5108447" y="4251959"/>
            <a:chExt cx="60960" cy="91440"/>
          </a:xfrm>
        </p:grpSpPr>
        <p:sp>
          <p:nvSpPr>
            <p:cNvPr id="264" name="object 264"/>
            <p:cNvSpPr/>
            <p:nvPr/>
          </p:nvSpPr>
          <p:spPr>
            <a:xfrm>
              <a:off x="5123687" y="4256531"/>
              <a:ext cx="41275" cy="82550"/>
            </a:xfrm>
            <a:custGeom>
              <a:avLst/>
              <a:gdLst/>
              <a:ahLst/>
              <a:cxnLst/>
              <a:rect l="l" t="t" r="r" b="b"/>
              <a:pathLst>
                <a:path w="41275" h="82550">
                  <a:moveTo>
                    <a:pt x="0" y="82296"/>
                  </a:moveTo>
                  <a:lnTo>
                    <a:pt x="7620" y="82296"/>
                  </a:lnTo>
                  <a:lnTo>
                    <a:pt x="13716" y="79248"/>
                  </a:lnTo>
                  <a:lnTo>
                    <a:pt x="19812" y="77724"/>
                  </a:lnTo>
                  <a:lnTo>
                    <a:pt x="25908" y="73152"/>
                  </a:lnTo>
                  <a:lnTo>
                    <a:pt x="35052" y="64008"/>
                  </a:lnTo>
                  <a:lnTo>
                    <a:pt x="38100" y="57912"/>
                  </a:lnTo>
                  <a:lnTo>
                    <a:pt x="39624" y="50292"/>
                  </a:lnTo>
                  <a:lnTo>
                    <a:pt x="41148" y="44196"/>
                  </a:lnTo>
                  <a:lnTo>
                    <a:pt x="41148" y="38100"/>
                  </a:lnTo>
                  <a:lnTo>
                    <a:pt x="39624" y="30480"/>
                  </a:lnTo>
                  <a:lnTo>
                    <a:pt x="7620" y="1524"/>
                  </a:lnTo>
                  <a:lnTo>
                    <a:pt x="0" y="0"/>
                  </a:lnTo>
                </a:path>
              </a:pathLst>
            </a:custGeom>
            <a:ln w="9144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65" name="object 265"/>
            <p:cNvSpPr/>
            <p:nvPr/>
          </p:nvSpPr>
          <p:spPr>
            <a:xfrm>
              <a:off x="5108447" y="4256531"/>
              <a:ext cx="15240" cy="82550"/>
            </a:xfrm>
            <a:custGeom>
              <a:avLst/>
              <a:gdLst/>
              <a:ahLst/>
              <a:cxnLst/>
              <a:rect l="l" t="t" r="r" b="b"/>
              <a:pathLst>
                <a:path w="15239" h="82550">
                  <a:moveTo>
                    <a:pt x="15239" y="82295"/>
                  </a:moveTo>
                  <a:lnTo>
                    <a:pt x="0" y="82295"/>
                  </a:lnTo>
                </a:path>
                <a:path w="15239" h="82550">
                  <a:moveTo>
                    <a:pt x="15239" y="0"/>
                  </a:moveTo>
                  <a:lnTo>
                    <a:pt x="0" y="0"/>
                  </a:lnTo>
                </a:path>
              </a:pathLst>
            </a:custGeom>
            <a:ln w="9144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266" name="object 266"/>
          <p:cNvSpPr/>
          <p:nvPr/>
        </p:nvSpPr>
        <p:spPr>
          <a:xfrm>
            <a:off x="11751724" y="4175759"/>
            <a:ext cx="35059" cy="0"/>
          </a:xfrm>
          <a:custGeom>
            <a:avLst/>
            <a:gdLst/>
            <a:ahLst/>
            <a:cxnLst/>
            <a:rect l="l" t="t" r="r" b="b"/>
            <a:pathLst>
              <a:path w="15239">
                <a:moveTo>
                  <a:pt x="15239" y="0"/>
                </a:moveTo>
                <a:lnTo>
                  <a:pt x="0" y="0"/>
                </a:lnTo>
              </a:path>
            </a:pathLst>
          </a:custGeom>
          <a:ln w="9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67" name="object 267"/>
          <p:cNvSpPr/>
          <p:nvPr/>
        </p:nvSpPr>
        <p:spPr>
          <a:xfrm>
            <a:off x="11751724" y="4094988"/>
            <a:ext cx="35059" cy="0"/>
          </a:xfrm>
          <a:custGeom>
            <a:avLst/>
            <a:gdLst/>
            <a:ahLst/>
            <a:cxnLst/>
            <a:rect l="l" t="t" r="r" b="b"/>
            <a:pathLst>
              <a:path w="15239">
                <a:moveTo>
                  <a:pt x="15239" y="0"/>
                </a:moveTo>
                <a:lnTo>
                  <a:pt x="0" y="0"/>
                </a:lnTo>
              </a:path>
            </a:pathLst>
          </a:custGeom>
          <a:ln w="9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68" name="object 268"/>
          <p:cNvSpPr/>
          <p:nvPr/>
        </p:nvSpPr>
        <p:spPr>
          <a:xfrm>
            <a:off x="11751724" y="4012691"/>
            <a:ext cx="35059" cy="0"/>
          </a:xfrm>
          <a:custGeom>
            <a:avLst/>
            <a:gdLst/>
            <a:ahLst/>
            <a:cxnLst/>
            <a:rect l="l" t="t" r="r" b="b"/>
            <a:pathLst>
              <a:path w="15239">
                <a:moveTo>
                  <a:pt x="15239" y="0"/>
                </a:moveTo>
                <a:lnTo>
                  <a:pt x="0" y="0"/>
                </a:lnTo>
              </a:path>
            </a:pathLst>
          </a:custGeom>
          <a:ln w="9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69" name="object 269"/>
          <p:cNvSpPr/>
          <p:nvPr/>
        </p:nvSpPr>
        <p:spPr>
          <a:xfrm>
            <a:off x="12799985" y="1112519"/>
            <a:ext cx="3142149" cy="0"/>
          </a:xfrm>
          <a:custGeom>
            <a:avLst/>
            <a:gdLst/>
            <a:ahLst/>
            <a:cxnLst/>
            <a:rect l="l" t="t" r="r" b="b"/>
            <a:pathLst>
              <a:path w="1365884">
                <a:moveTo>
                  <a:pt x="0" y="0"/>
                </a:moveTo>
                <a:lnTo>
                  <a:pt x="1365504" y="0"/>
                </a:lnTo>
              </a:path>
            </a:pathLst>
          </a:custGeom>
          <a:ln w="9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70" name="object 270"/>
          <p:cNvSpPr/>
          <p:nvPr/>
        </p:nvSpPr>
        <p:spPr>
          <a:xfrm>
            <a:off x="13844739" y="1424940"/>
            <a:ext cx="2097688" cy="0"/>
          </a:xfrm>
          <a:custGeom>
            <a:avLst/>
            <a:gdLst/>
            <a:ahLst/>
            <a:cxnLst/>
            <a:rect l="l" t="t" r="r" b="b"/>
            <a:pathLst>
              <a:path w="911859">
                <a:moveTo>
                  <a:pt x="0" y="0"/>
                </a:moveTo>
                <a:lnTo>
                  <a:pt x="911351" y="0"/>
                </a:lnTo>
              </a:path>
            </a:pathLst>
          </a:custGeom>
          <a:ln w="9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71" name="object 271"/>
          <p:cNvSpPr/>
          <p:nvPr/>
        </p:nvSpPr>
        <p:spPr>
          <a:xfrm>
            <a:off x="12799983" y="1112520"/>
            <a:ext cx="0" cy="398145"/>
          </a:xfrm>
          <a:custGeom>
            <a:avLst/>
            <a:gdLst/>
            <a:ahLst/>
            <a:cxnLst/>
            <a:rect l="l" t="t" r="r" b="b"/>
            <a:pathLst>
              <a:path h="398144">
                <a:moveTo>
                  <a:pt x="0" y="0"/>
                </a:moveTo>
                <a:lnTo>
                  <a:pt x="0" y="397763"/>
                </a:lnTo>
              </a:path>
            </a:pathLst>
          </a:custGeom>
          <a:ln w="9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72" name="object 272"/>
          <p:cNvSpPr/>
          <p:nvPr/>
        </p:nvSpPr>
        <p:spPr>
          <a:xfrm>
            <a:off x="13844739" y="1424940"/>
            <a:ext cx="0" cy="85725"/>
          </a:xfrm>
          <a:custGeom>
            <a:avLst/>
            <a:gdLst/>
            <a:ahLst/>
            <a:cxnLst/>
            <a:rect l="l" t="t" r="r" b="b"/>
            <a:pathLst>
              <a:path h="85725">
                <a:moveTo>
                  <a:pt x="0" y="0"/>
                </a:moveTo>
                <a:lnTo>
                  <a:pt x="0" y="85343"/>
                </a:lnTo>
              </a:path>
            </a:pathLst>
          </a:custGeom>
          <a:ln w="9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grpSp>
        <p:nvGrpSpPr>
          <p:cNvPr id="273" name="object 273"/>
          <p:cNvGrpSpPr/>
          <p:nvPr/>
        </p:nvGrpSpPr>
        <p:grpSpPr>
          <a:xfrm>
            <a:off x="12470430" y="1505711"/>
            <a:ext cx="127086" cy="152400"/>
            <a:chOff x="5420867" y="1505711"/>
            <a:chExt cx="55244" cy="152400"/>
          </a:xfrm>
        </p:grpSpPr>
        <p:sp>
          <p:nvSpPr>
            <p:cNvPr id="274" name="object 274"/>
            <p:cNvSpPr/>
            <p:nvPr/>
          </p:nvSpPr>
          <p:spPr>
            <a:xfrm>
              <a:off x="5425439" y="1581912"/>
              <a:ext cx="36830" cy="71755"/>
            </a:xfrm>
            <a:custGeom>
              <a:avLst/>
              <a:gdLst/>
              <a:ahLst/>
              <a:cxnLst/>
              <a:rect l="l" t="t" r="r" b="b"/>
              <a:pathLst>
                <a:path w="36829" h="71755">
                  <a:moveTo>
                    <a:pt x="36575" y="0"/>
                  </a:moveTo>
                  <a:lnTo>
                    <a:pt x="30479" y="0"/>
                  </a:lnTo>
                  <a:lnTo>
                    <a:pt x="24383" y="1524"/>
                  </a:lnTo>
                  <a:lnTo>
                    <a:pt x="18287" y="4572"/>
                  </a:lnTo>
                  <a:lnTo>
                    <a:pt x="13715" y="7620"/>
                  </a:lnTo>
                  <a:lnTo>
                    <a:pt x="6095" y="15240"/>
                  </a:lnTo>
                  <a:lnTo>
                    <a:pt x="3047" y="21336"/>
                  </a:lnTo>
                  <a:lnTo>
                    <a:pt x="0" y="25908"/>
                  </a:lnTo>
                  <a:lnTo>
                    <a:pt x="0" y="44195"/>
                  </a:lnTo>
                  <a:lnTo>
                    <a:pt x="3047" y="50292"/>
                  </a:lnTo>
                  <a:lnTo>
                    <a:pt x="9143" y="59436"/>
                  </a:lnTo>
                  <a:lnTo>
                    <a:pt x="13715" y="64008"/>
                  </a:lnTo>
                  <a:lnTo>
                    <a:pt x="19811" y="67056"/>
                  </a:lnTo>
                  <a:lnTo>
                    <a:pt x="24383" y="68580"/>
                  </a:lnTo>
                  <a:lnTo>
                    <a:pt x="36575" y="71628"/>
                  </a:lnTo>
                </a:path>
              </a:pathLst>
            </a:custGeom>
            <a:ln w="9144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75" name="object 275"/>
            <p:cNvSpPr/>
            <p:nvPr/>
          </p:nvSpPr>
          <p:spPr>
            <a:xfrm>
              <a:off x="5425439" y="1510283"/>
              <a:ext cx="36830" cy="71755"/>
            </a:xfrm>
            <a:custGeom>
              <a:avLst/>
              <a:gdLst/>
              <a:ahLst/>
              <a:cxnLst/>
              <a:rect l="l" t="t" r="r" b="b"/>
              <a:pathLst>
                <a:path w="36829" h="71755">
                  <a:moveTo>
                    <a:pt x="36575" y="0"/>
                  </a:moveTo>
                  <a:lnTo>
                    <a:pt x="3047" y="21336"/>
                  </a:lnTo>
                  <a:lnTo>
                    <a:pt x="0" y="27432"/>
                  </a:lnTo>
                  <a:lnTo>
                    <a:pt x="0" y="44195"/>
                  </a:lnTo>
                  <a:lnTo>
                    <a:pt x="3047" y="50292"/>
                  </a:lnTo>
                  <a:lnTo>
                    <a:pt x="9143" y="59436"/>
                  </a:lnTo>
                  <a:lnTo>
                    <a:pt x="13715" y="64008"/>
                  </a:lnTo>
                  <a:lnTo>
                    <a:pt x="19811" y="67056"/>
                  </a:lnTo>
                  <a:lnTo>
                    <a:pt x="24383" y="70104"/>
                  </a:lnTo>
                  <a:lnTo>
                    <a:pt x="30479" y="71628"/>
                  </a:lnTo>
                  <a:lnTo>
                    <a:pt x="36575" y="71628"/>
                  </a:lnTo>
                </a:path>
              </a:pathLst>
            </a:custGeom>
            <a:ln w="9144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76" name="object 276"/>
            <p:cNvSpPr/>
            <p:nvPr/>
          </p:nvSpPr>
          <p:spPr>
            <a:xfrm>
              <a:off x="5462015" y="1510283"/>
              <a:ext cx="13970" cy="143510"/>
            </a:xfrm>
            <a:custGeom>
              <a:avLst/>
              <a:gdLst/>
              <a:ahLst/>
              <a:cxnLst/>
              <a:rect l="l" t="t" r="r" b="b"/>
              <a:pathLst>
                <a:path w="13970" h="143510">
                  <a:moveTo>
                    <a:pt x="0" y="0"/>
                  </a:moveTo>
                  <a:lnTo>
                    <a:pt x="13716" y="0"/>
                  </a:lnTo>
                </a:path>
                <a:path w="13970" h="143510">
                  <a:moveTo>
                    <a:pt x="0" y="71628"/>
                  </a:moveTo>
                  <a:lnTo>
                    <a:pt x="13716" y="71628"/>
                  </a:lnTo>
                </a:path>
                <a:path w="13970" h="143510">
                  <a:moveTo>
                    <a:pt x="0" y="143256"/>
                  </a:moveTo>
                  <a:lnTo>
                    <a:pt x="13716" y="143256"/>
                  </a:lnTo>
                </a:path>
              </a:pathLst>
            </a:custGeom>
            <a:ln w="9144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277" name="object 277"/>
          <p:cNvGrpSpPr/>
          <p:nvPr/>
        </p:nvGrpSpPr>
        <p:grpSpPr>
          <a:xfrm>
            <a:off x="14051587" y="1505711"/>
            <a:ext cx="127086" cy="152400"/>
            <a:chOff x="6108192" y="1505711"/>
            <a:chExt cx="55244" cy="152400"/>
          </a:xfrm>
        </p:grpSpPr>
        <p:sp>
          <p:nvSpPr>
            <p:cNvPr id="278" name="object 278"/>
            <p:cNvSpPr/>
            <p:nvPr/>
          </p:nvSpPr>
          <p:spPr>
            <a:xfrm>
              <a:off x="6120383" y="1510284"/>
              <a:ext cx="38100" cy="71755"/>
            </a:xfrm>
            <a:custGeom>
              <a:avLst/>
              <a:gdLst/>
              <a:ahLst/>
              <a:cxnLst/>
              <a:rect l="l" t="t" r="r" b="b"/>
              <a:pathLst>
                <a:path w="38100" h="71755">
                  <a:moveTo>
                    <a:pt x="0" y="71627"/>
                  </a:moveTo>
                  <a:lnTo>
                    <a:pt x="6096" y="71627"/>
                  </a:lnTo>
                  <a:lnTo>
                    <a:pt x="12192" y="70103"/>
                  </a:lnTo>
                  <a:lnTo>
                    <a:pt x="36576" y="44195"/>
                  </a:lnTo>
                  <a:lnTo>
                    <a:pt x="38100" y="38099"/>
                  </a:lnTo>
                  <a:lnTo>
                    <a:pt x="38100" y="33527"/>
                  </a:lnTo>
                  <a:lnTo>
                    <a:pt x="36576" y="27431"/>
                  </a:lnTo>
                  <a:lnTo>
                    <a:pt x="35052" y="21335"/>
                  </a:lnTo>
                  <a:lnTo>
                    <a:pt x="32004" y="16763"/>
                  </a:lnTo>
                  <a:lnTo>
                    <a:pt x="22859" y="7619"/>
                  </a:lnTo>
                  <a:lnTo>
                    <a:pt x="18288" y="4571"/>
                  </a:lnTo>
                  <a:lnTo>
                    <a:pt x="0" y="0"/>
                  </a:lnTo>
                </a:path>
              </a:pathLst>
            </a:custGeom>
            <a:ln w="9144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79" name="object 279"/>
            <p:cNvSpPr/>
            <p:nvPr/>
          </p:nvSpPr>
          <p:spPr>
            <a:xfrm>
              <a:off x="6120383" y="1581912"/>
              <a:ext cx="38100" cy="71755"/>
            </a:xfrm>
            <a:custGeom>
              <a:avLst/>
              <a:gdLst/>
              <a:ahLst/>
              <a:cxnLst/>
              <a:rect l="l" t="t" r="r" b="b"/>
              <a:pathLst>
                <a:path w="38100" h="71755">
                  <a:moveTo>
                    <a:pt x="0" y="71627"/>
                  </a:moveTo>
                  <a:lnTo>
                    <a:pt x="35052" y="50291"/>
                  </a:lnTo>
                  <a:lnTo>
                    <a:pt x="36576" y="44195"/>
                  </a:lnTo>
                  <a:lnTo>
                    <a:pt x="38100" y="38099"/>
                  </a:lnTo>
                  <a:lnTo>
                    <a:pt x="38100" y="32003"/>
                  </a:lnTo>
                  <a:lnTo>
                    <a:pt x="36576" y="25907"/>
                  </a:lnTo>
                  <a:lnTo>
                    <a:pt x="35052" y="21335"/>
                  </a:lnTo>
                  <a:lnTo>
                    <a:pt x="32004" y="15239"/>
                  </a:lnTo>
                  <a:lnTo>
                    <a:pt x="27432" y="12191"/>
                  </a:lnTo>
                  <a:lnTo>
                    <a:pt x="22859" y="7619"/>
                  </a:lnTo>
                  <a:lnTo>
                    <a:pt x="18288" y="4571"/>
                  </a:lnTo>
                  <a:lnTo>
                    <a:pt x="12192" y="1523"/>
                  </a:lnTo>
                  <a:lnTo>
                    <a:pt x="6096" y="0"/>
                  </a:lnTo>
                  <a:lnTo>
                    <a:pt x="0" y="0"/>
                  </a:lnTo>
                </a:path>
              </a:pathLst>
            </a:custGeom>
            <a:ln w="9144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80" name="object 280"/>
            <p:cNvSpPr/>
            <p:nvPr/>
          </p:nvSpPr>
          <p:spPr>
            <a:xfrm>
              <a:off x="6108192" y="1510283"/>
              <a:ext cx="12700" cy="143510"/>
            </a:xfrm>
            <a:custGeom>
              <a:avLst/>
              <a:gdLst/>
              <a:ahLst/>
              <a:cxnLst/>
              <a:rect l="l" t="t" r="r" b="b"/>
              <a:pathLst>
                <a:path w="12700" h="143510">
                  <a:moveTo>
                    <a:pt x="12191" y="143256"/>
                  </a:moveTo>
                  <a:lnTo>
                    <a:pt x="0" y="143256"/>
                  </a:lnTo>
                </a:path>
                <a:path w="12700" h="143510">
                  <a:moveTo>
                    <a:pt x="12191" y="71628"/>
                  </a:moveTo>
                  <a:lnTo>
                    <a:pt x="0" y="71628"/>
                  </a:lnTo>
                </a:path>
                <a:path w="12700" h="143510">
                  <a:moveTo>
                    <a:pt x="12191" y="0"/>
                  </a:moveTo>
                  <a:lnTo>
                    <a:pt x="0" y="0"/>
                  </a:lnTo>
                </a:path>
              </a:pathLst>
            </a:custGeom>
            <a:ln w="9144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281" name="object 281"/>
          <p:cNvSpPr/>
          <p:nvPr/>
        </p:nvSpPr>
        <p:spPr>
          <a:xfrm>
            <a:off x="15583659" y="1112521"/>
            <a:ext cx="708481" cy="307975"/>
          </a:xfrm>
          <a:custGeom>
            <a:avLst/>
            <a:gdLst/>
            <a:ahLst/>
            <a:cxnLst/>
            <a:rect l="l" t="t" r="r" b="b"/>
            <a:pathLst>
              <a:path w="307975" h="307975">
                <a:moveTo>
                  <a:pt x="0" y="153924"/>
                </a:moveTo>
                <a:lnTo>
                  <a:pt x="7973" y="105143"/>
                </a:lnTo>
                <a:lnTo>
                  <a:pt x="30138" y="62874"/>
                </a:lnTo>
                <a:lnTo>
                  <a:pt x="63861" y="29602"/>
                </a:lnTo>
                <a:lnTo>
                  <a:pt x="106509" y="7815"/>
                </a:lnTo>
                <a:lnTo>
                  <a:pt x="155448" y="0"/>
                </a:lnTo>
                <a:lnTo>
                  <a:pt x="203484" y="7815"/>
                </a:lnTo>
                <a:lnTo>
                  <a:pt x="245303" y="29602"/>
                </a:lnTo>
                <a:lnTo>
                  <a:pt x="278343" y="62874"/>
                </a:lnTo>
                <a:lnTo>
                  <a:pt x="300045" y="105143"/>
                </a:lnTo>
                <a:lnTo>
                  <a:pt x="307848" y="153924"/>
                </a:lnTo>
                <a:lnTo>
                  <a:pt x="300045" y="202704"/>
                </a:lnTo>
                <a:lnTo>
                  <a:pt x="278343" y="244973"/>
                </a:lnTo>
                <a:lnTo>
                  <a:pt x="245303" y="278245"/>
                </a:lnTo>
                <a:lnTo>
                  <a:pt x="203484" y="300032"/>
                </a:lnTo>
                <a:lnTo>
                  <a:pt x="155448" y="307848"/>
                </a:lnTo>
                <a:lnTo>
                  <a:pt x="106509" y="300032"/>
                </a:lnTo>
                <a:lnTo>
                  <a:pt x="63861" y="278245"/>
                </a:lnTo>
                <a:lnTo>
                  <a:pt x="30138" y="244973"/>
                </a:lnTo>
                <a:lnTo>
                  <a:pt x="7973" y="202704"/>
                </a:lnTo>
                <a:lnTo>
                  <a:pt x="0" y="153924"/>
                </a:lnTo>
              </a:path>
            </a:pathLst>
          </a:custGeom>
          <a:ln w="9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82" name="object 282"/>
          <p:cNvSpPr/>
          <p:nvPr/>
        </p:nvSpPr>
        <p:spPr>
          <a:xfrm>
            <a:off x="12537042" y="1510283"/>
            <a:ext cx="262941" cy="0"/>
          </a:xfrm>
          <a:custGeom>
            <a:avLst/>
            <a:gdLst/>
            <a:ahLst/>
            <a:cxnLst/>
            <a:rect l="l" t="t" r="r" b="b"/>
            <a:pathLst>
              <a:path w="114300">
                <a:moveTo>
                  <a:pt x="114300" y="0"/>
                </a:moveTo>
                <a:lnTo>
                  <a:pt x="0" y="0"/>
                </a:lnTo>
              </a:path>
            </a:pathLst>
          </a:custGeom>
          <a:ln w="9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83" name="object 283"/>
          <p:cNvSpPr/>
          <p:nvPr/>
        </p:nvSpPr>
        <p:spPr>
          <a:xfrm>
            <a:off x="13844740" y="1510283"/>
            <a:ext cx="262941" cy="0"/>
          </a:xfrm>
          <a:custGeom>
            <a:avLst/>
            <a:gdLst/>
            <a:ahLst/>
            <a:cxnLst/>
            <a:rect l="l" t="t" r="r" b="b"/>
            <a:pathLst>
              <a:path w="114300">
                <a:moveTo>
                  <a:pt x="0" y="0"/>
                </a:moveTo>
                <a:lnTo>
                  <a:pt x="114300" y="0"/>
                </a:lnTo>
              </a:path>
            </a:pathLst>
          </a:custGeom>
          <a:ln w="9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84" name="object 284"/>
          <p:cNvSpPr/>
          <p:nvPr/>
        </p:nvSpPr>
        <p:spPr>
          <a:xfrm>
            <a:off x="12537042" y="1653539"/>
            <a:ext cx="262941" cy="0"/>
          </a:xfrm>
          <a:custGeom>
            <a:avLst/>
            <a:gdLst/>
            <a:ahLst/>
            <a:cxnLst/>
            <a:rect l="l" t="t" r="r" b="b"/>
            <a:pathLst>
              <a:path w="114300">
                <a:moveTo>
                  <a:pt x="114300" y="0"/>
                </a:moveTo>
                <a:lnTo>
                  <a:pt x="0" y="0"/>
                </a:lnTo>
              </a:path>
            </a:pathLst>
          </a:custGeom>
          <a:ln w="9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85" name="object 285"/>
          <p:cNvSpPr/>
          <p:nvPr/>
        </p:nvSpPr>
        <p:spPr>
          <a:xfrm>
            <a:off x="12799983" y="1510283"/>
            <a:ext cx="1308864" cy="143510"/>
          </a:xfrm>
          <a:custGeom>
            <a:avLst/>
            <a:gdLst/>
            <a:ahLst/>
            <a:cxnLst/>
            <a:rect l="l" t="t" r="r" b="b"/>
            <a:pathLst>
              <a:path w="568960" h="143510">
                <a:moveTo>
                  <a:pt x="454152" y="143256"/>
                </a:moveTo>
                <a:lnTo>
                  <a:pt x="568452" y="143256"/>
                </a:lnTo>
              </a:path>
              <a:path w="568960" h="143510">
                <a:moveTo>
                  <a:pt x="0" y="143256"/>
                </a:moveTo>
                <a:lnTo>
                  <a:pt x="454152" y="0"/>
                </a:lnTo>
              </a:path>
              <a:path w="568960" h="143510">
                <a:moveTo>
                  <a:pt x="454152" y="143256"/>
                </a:moveTo>
                <a:lnTo>
                  <a:pt x="0" y="0"/>
                </a:lnTo>
              </a:path>
            </a:pathLst>
          </a:custGeom>
          <a:ln w="9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86" name="object 286"/>
          <p:cNvSpPr/>
          <p:nvPr/>
        </p:nvSpPr>
        <p:spPr>
          <a:xfrm>
            <a:off x="14107681" y="1909572"/>
            <a:ext cx="1048844" cy="0"/>
          </a:xfrm>
          <a:custGeom>
            <a:avLst/>
            <a:gdLst/>
            <a:ahLst/>
            <a:cxnLst/>
            <a:rect l="l" t="t" r="r" b="b"/>
            <a:pathLst>
              <a:path w="455929">
                <a:moveTo>
                  <a:pt x="455675" y="0"/>
                </a:moveTo>
                <a:lnTo>
                  <a:pt x="0" y="0"/>
                </a:lnTo>
              </a:path>
            </a:pathLst>
          </a:custGeom>
          <a:ln w="9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87" name="object 287"/>
          <p:cNvSpPr/>
          <p:nvPr/>
        </p:nvSpPr>
        <p:spPr>
          <a:xfrm>
            <a:off x="12537042" y="2350008"/>
            <a:ext cx="0" cy="70485"/>
          </a:xfrm>
          <a:custGeom>
            <a:avLst/>
            <a:gdLst/>
            <a:ahLst/>
            <a:cxnLst/>
            <a:rect l="l" t="t" r="r" b="b"/>
            <a:pathLst>
              <a:path h="70485">
                <a:moveTo>
                  <a:pt x="0" y="70104"/>
                </a:moveTo>
                <a:lnTo>
                  <a:pt x="0" y="0"/>
                </a:lnTo>
              </a:path>
            </a:pathLst>
          </a:custGeom>
          <a:ln w="9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88" name="object 288"/>
          <p:cNvSpPr/>
          <p:nvPr/>
        </p:nvSpPr>
        <p:spPr>
          <a:xfrm>
            <a:off x="11751724" y="2350008"/>
            <a:ext cx="0" cy="70485"/>
          </a:xfrm>
          <a:custGeom>
            <a:avLst/>
            <a:gdLst/>
            <a:ahLst/>
            <a:cxnLst/>
            <a:rect l="l" t="t" r="r" b="b"/>
            <a:pathLst>
              <a:path h="70485">
                <a:moveTo>
                  <a:pt x="0" y="70104"/>
                </a:moveTo>
                <a:lnTo>
                  <a:pt x="0" y="0"/>
                </a:lnTo>
              </a:path>
            </a:pathLst>
          </a:custGeom>
          <a:ln w="9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89" name="object 289"/>
          <p:cNvSpPr/>
          <p:nvPr/>
        </p:nvSpPr>
        <p:spPr>
          <a:xfrm>
            <a:off x="10969914" y="2350008"/>
            <a:ext cx="0" cy="70485"/>
          </a:xfrm>
          <a:custGeom>
            <a:avLst/>
            <a:gdLst/>
            <a:ahLst/>
            <a:cxnLst/>
            <a:rect l="l" t="t" r="r" b="b"/>
            <a:pathLst>
              <a:path h="70485">
                <a:moveTo>
                  <a:pt x="0" y="70104"/>
                </a:moveTo>
                <a:lnTo>
                  <a:pt x="0" y="0"/>
                </a:lnTo>
              </a:path>
            </a:pathLst>
          </a:custGeom>
          <a:ln w="9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90" name="object 290"/>
          <p:cNvSpPr/>
          <p:nvPr/>
        </p:nvSpPr>
        <p:spPr>
          <a:xfrm>
            <a:off x="12537042" y="2747773"/>
            <a:ext cx="0" cy="71755"/>
          </a:xfrm>
          <a:custGeom>
            <a:avLst/>
            <a:gdLst/>
            <a:ahLst/>
            <a:cxnLst/>
            <a:rect l="l" t="t" r="r" b="b"/>
            <a:pathLst>
              <a:path h="71755">
                <a:moveTo>
                  <a:pt x="0" y="71627"/>
                </a:moveTo>
                <a:lnTo>
                  <a:pt x="0" y="0"/>
                </a:lnTo>
              </a:path>
            </a:pathLst>
          </a:custGeom>
          <a:ln w="9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91" name="object 291"/>
          <p:cNvSpPr/>
          <p:nvPr/>
        </p:nvSpPr>
        <p:spPr>
          <a:xfrm>
            <a:off x="11751724" y="2747773"/>
            <a:ext cx="0" cy="71755"/>
          </a:xfrm>
          <a:custGeom>
            <a:avLst/>
            <a:gdLst/>
            <a:ahLst/>
            <a:cxnLst/>
            <a:rect l="l" t="t" r="r" b="b"/>
            <a:pathLst>
              <a:path h="71755">
                <a:moveTo>
                  <a:pt x="0" y="71627"/>
                </a:moveTo>
                <a:lnTo>
                  <a:pt x="0" y="0"/>
                </a:lnTo>
              </a:path>
            </a:pathLst>
          </a:custGeom>
          <a:ln w="9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92" name="object 292"/>
          <p:cNvSpPr/>
          <p:nvPr/>
        </p:nvSpPr>
        <p:spPr>
          <a:xfrm>
            <a:off x="10969914" y="2747773"/>
            <a:ext cx="0" cy="71755"/>
          </a:xfrm>
          <a:custGeom>
            <a:avLst/>
            <a:gdLst/>
            <a:ahLst/>
            <a:cxnLst/>
            <a:rect l="l" t="t" r="r" b="b"/>
            <a:pathLst>
              <a:path h="71755">
                <a:moveTo>
                  <a:pt x="0" y="71627"/>
                </a:moveTo>
                <a:lnTo>
                  <a:pt x="0" y="0"/>
                </a:lnTo>
              </a:path>
            </a:pathLst>
          </a:custGeom>
          <a:ln w="9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93" name="object 293"/>
          <p:cNvSpPr/>
          <p:nvPr/>
        </p:nvSpPr>
        <p:spPr>
          <a:xfrm>
            <a:off x="10969914" y="3145536"/>
            <a:ext cx="0" cy="71755"/>
          </a:xfrm>
          <a:custGeom>
            <a:avLst/>
            <a:gdLst/>
            <a:ahLst/>
            <a:cxnLst/>
            <a:rect l="l" t="t" r="r" b="b"/>
            <a:pathLst>
              <a:path h="71755">
                <a:moveTo>
                  <a:pt x="0" y="71628"/>
                </a:moveTo>
                <a:lnTo>
                  <a:pt x="0" y="0"/>
                </a:lnTo>
              </a:path>
            </a:pathLst>
          </a:custGeom>
          <a:ln w="9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94" name="object 294"/>
          <p:cNvSpPr/>
          <p:nvPr/>
        </p:nvSpPr>
        <p:spPr>
          <a:xfrm>
            <a:off x="11751724" y="3145536"/>
            <a:ext cx="0" cy="71755"/>
          </a:xfrm>
          <a:custGeom>
            <a:avLst/>
            <a:gdLst/>
            <a:ahLst/>
            <a:cxnLst/>
            <a:rect l="l" t="t" r="r" b="b"/>
            <a:pathLst>
              <a:path h="71755">
                <a:moveTo>
                  <a:pt x="0" y="71628"/>
                </a:moveTo>
                <a:lnTo>
                  <a:pt x="0" y="0"/>
                </a:lnTo>
              </a:path>
            </a:pathLst>
          </a:custGeom>
          <a:ln w="9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95" name="object 295"/>
          <p:cNvSpPr/>
          <p:nvPr/>
        </p:nvSpPr>
        <p:spPr>
          <a:xfrm>
            <a:off x="12537042" y="3145536"/>
            <a:ext cx="0" cy="71755"/>
          </a:xfrm>
          <a:custGeom>
            <a:avLst/>
            <a:gdLst/>
            <a:ahLst/>
            <a:cxnLst/>
            <a:rect l="l" t="t" r="r" b="b"/>
            <a:pathLst>
              <a:path h="71755">
                <a:moveTo>
                  <a:pt x="0" y="71628"/>
                </a:moveTo>
                <a:lnTo>
                  <a:pt x="0" y="0"/>
                </a:lnTo>
              </a:path>
            </a:pathLst>
          </a:custGeom>
          <a:ln w="9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96" name="object 296"/>
          <p:cNvSpPr/>
          <p:nvPr/>
        </p:nvSpPr>
        <p:spPr>
          <a:xfrm>
            <a:off x="10969914" y="3544824"/>
            <a:ext cx="0" cy="70485"/>
          </a:xfrm>
          <a:custGeom>
            <a:avLst/>
            <a:gdLst/>
            <a:ahLst/>
            <a:cxnLst/>
            <a:rect l="l" t="t" r="r" b="b"/>
            <a:pathLst>
              <a:path h="70485">
                <a:moveTo>
                  <a:pt x="0" y="70103"/>
                </a:moveTo>
                <a:lnTo>
                  <a:pt x="0" y="0"/>
                </a:lnTo>
              </a:path>
            </a:pathLst>
          </a:custGeom>
          <a:ln w="9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97" name="object 297"/>
          <p:cNvSpPr/>
          <p:nvPr/>
        </p:nvSpPr>
        <p:spPr>
          <a:xfrm>
            <a:off x="11751724" y="3544824"/>
            <a:ext cx="0" cy="70485"/>
          </a:xfrm>
          <a:custGeom>
            <a:avLst/>
            <a:gdLst/>
            <a:ahLst/>
            <a:cxnLst/>
            <a:rect l="l" t="t" r="r" b="b"/>
            <a:pathLst>
              <a:path h="70485">
                <a:moveTo>
                  <a:pt x="0" y="70103"/>
                </a:moveTo>
                <a:lnTo>
                  <a:pt x="0" y="0"/>
                </a:lnTo>
              </a:path>
            </a:pathLst>
          </a:custGeom>
          <a:ln w="9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98" name="object 298"/>
          <p:cNvSpPr/>
          <p:nvPr/>
        </p:nvSpPr>
        <p:spPr>
          <a:xfrm>
            <a:off x="12537042" y="3544824"/>
            <a:ext cx="0" cy="70485"/>
          </a:xfrm>
          <a:custGeom>
            <a:avLst/>
            <a:gdLst/>
            <a:ahLst/>
            <a:cxnLst/>
            <a:rect l="l" t="t" r="r" b="b"/>
            <a:pathLst>
              <a:path h="70485">
                <a:moveTo>
                  <a:pt x="0" y="70103"/>
                </a:moveTo>
                <a:lnTo>
                  <a:pt x="0" y="0"/>
                </a:lnTo>
              </a:path>
            </a:pathLst>
          </a:custGeom>
          <a:ln w="9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99" name="object 299"/>
          <p:cNvSpPr/>
          <p:nvPr/>
        </p:nvSpPr>
        <p:spPr>
          <a:xfrm>
            <a:off x="10969914" y="3941065"/>
            <a:ext cx="0" cy="71755"/>
          </a:xfrm>
          <a:custGeom>
            <a:avLst/>
            <a:gdLst/>
            <a:ahLst/>
            <a:cxnLst/>
            <a:rect l="l" t="t" r="r" b="b"/>
            <a:pathLst>
              <a:path h="71754">
                <a:moveTo>
                  <a:pt x="0" y="71627"/>
                </a:moveTo>
                <a:lnTo>
                  <a:pt x="0" y="0"/>
                </a:lnTo>
              </a:path>
            </a:pathLst>
          </a:custGeom>
          <a:ln w="9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00" name="object 300"/>
          <p:cNvSpPr/>
          <p:nvPr/>
        </p:nvSpPr>
        <p:spPr>
          <a:xfrm>
            <a:off x="11751724" y="3941065"/>
            <a:ext cx="0" cy="71755"/>
          </a:xfrm>
          <a:custGeom>
            <a:avLst/>
            <a:gdLst/>
            <a:ahLst/>
            <a:cxnLst/>
            <a:rect l="l" t="t" r="r" b="b"/>
            <a:pathLst>
              <a:path h="71754">
                <a:moveTo>
                  <a:pt x="0" y="71627"/>
                </a:moveTo>
                <a:lnTo>
                  <a:pt x="0" y="0"/>
                </a:lnTo>
              </a:path>
            </a:pathLst>
          </a:custGeom>
          <a:ln w="9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01" name="object 301"/>
          <p:cNvSpPr/>
          <p:nvPr/>
        </p:nvSpPr>
        <p:spPr>
          <a:xfrm>
            <a:off x="12537042" y="3941065"/>
            <a:ext cx="0" cy="71755"/>
          </a:xfrm>
          <a:custGeom>
            <a:avLst/>
            <a:gdLst/>
            <a:ahLst/>
            <a:cxnLst/>
            <a:rect l="l" t="t" r="r" b="b"/>
            <a:pathLst>
              <a:path h="71754">
                <a:moveTo>
                  <a:pt x="0" y="71627"/>
                </a:moveTo>
                <a:lnTo>
                  <a:pt x="0" y="0"/>
                </a:lnTo>
              </a:path>
            </a:pathLst>
          </a:custGeom>
          <a:ln w="9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02" name="object 302"/>
          <p:cNvSpPr/>
          <p:nvPr/>
        </p:nvSpPr>
        <p:spPr>
          <a:xfrm>
            <a:off x="12572104" y="4575047"/>
            <a:ext cx="94951" cy="81280"/>
          </a:xfrm>
          <a:custGeom>
            <a:avLst/>
            <a:gdLst/>
            <a:ahLst/>
            <a:cxnLst/>
            <a:rect l="l" t="t" r="r" b="b"/>
            <a:pathLst>
              <a:path w="41275" h="81279">
                <a:moveTo>
                  <a:pt x="0" y="80772"/>
                </a:moveTo>
                <a:lnTo>
                  <a:pt x="7620" y="80772"/>
                </a:lnTo>
                <a:lnTo>
                  <a:pt x="13716" y="79248"/>
                </a:lnTo>
                <a:lnTo>
                  <a:pt x="25908" y="73152"/>
                </a:lnTo>
                <a:lnTo>
                  <a:pt x="30480" y="68580"/>
                </a:lnTo>
                <a:lnTo>
                  <a:pt x="33528" y="62484"/>
                </a:lnTo>
                <a:lnTo>
                  <a:pt x="38100" y="56388"/>
                </a:lnTo>
                <a:lnTo>
                  <a:pt x="39624" y="50292"/>
                </a:lnTo>
                <a:lnTo>
                  <a:pt x="41148" y="42672"/>
                </a:lnTo>
                <a:lnTo>
                  <a:pt x="41148" y="36576"/>
                </a:lnTo>
                <a:lnTo>
                  <a:pt x="38100" y="24384"/>
                </a:lnTo>
                <a:lnTo>
                  <a:pt x="33528" y="18288"/>
                </a:lnTo>
                <a:lnTo>
                  <a:pt x="30480" y="12192"/>
                </a:lnTo>
                <a:lnTo>
                  <a:pt x="25908" y="7620"/>
                </a:lnTo>
                <a:lnTo>
                  <a:pt x="13716" y="1524"/>
                </a:lnTo>
                <a:lnTo>
                  <a:pt x="7620" y="0"/>
                </a:lnTo>
                <a:lnTo>
                  <a:pt x="0" y="0"/>
                </a:lnTo>
              </a:path>
            </a:pathLst>
          </a:custGeom>
          <a:ln w="9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grpSp>
        <p:nvGrpSpPr>
          <p:cNvPr id="303" name="object 303"/>
          <p:cNvGrpSpPr/>
          <p:nvPr/>
        </p:nvGrpSpPr>
        <p:grpSpPr>
          <a:xfrm>
            <a:off x="12561586" y="4407408"/>
            <a:ext cx="116863" cy="172720"/>
            <a:chOff x="5460492" y="4407408"/>
            <a:chExt cx="50800" cy="172720"/>
          </a:xfrm>
        </p:grpSpPr>
        <p:sp>
          <p:nvSpPr>
            <p:cNvPr id="304" name="object 304"/>
            <p:cNvSpPr/>
            <p:nvPr/>
          </p:nvSpPr>
          <p:spPr>
            <a:xfrm>
              <a:off x="5465064" y="4411980"/>
              <a:ext cx="41275" cy="82550"/>
            </a:xfrm>
            <a:custGeom>
              <a:avLst/>
              <a:gdLst/>
              <a:ahLst/>
              <a:cxnLst/>
              <a:rect l="l" t="t" r="r" b="b"/>
              <a:pathLst>
                <a:path w="41275" h="82550">
                  <a:moveTo>
                    <a:pt x="0" y="82296"/>
                  </a:moveTo>
                  <a:lnTo>
                    <a:pt x="33528" y="64008"/>
                  </a:lnTo>
                  <a:lnTo>
                    <a:pt x="38100" y="57912"/>
                  </a:lnTo>
                  <a:lnTo>
                    <a:pt x="39624" y="51816"/>
                  </a:lnTo>
                  <a:lnTo>
                    <a:pt x="41148" y="44196"/>
                  </a:lnTo>
                  <a:lnTo>
                    <a:pt x="41148" y="38100"/>
                  </a:lnTo>
                  <a:lnTo>
                    <a:pt x="39624" y="30480"/>
                  </a:lnTo>
                  <a:lnTo>
                    <a:pt x="38100" y="24384"/>
                  </a:lnTo>
                  <a:lnTo>
                    <a:pt x="33528" y="18288"/>
                  </a:lnTo>
                  <a:lnTo>
                    <a:pt x="30480" y="13716"/>
                  </a:lnTo>
                  <a:lnTo>
                    <a:pt x="25908" y="9144"/>
                  </a:lnTo>
                  <a:lnTo>
                    <a:pt x="19812" y="4572"/>
                  </a:lnTo>
                  <a:lnTo>
                    <a:pt x="13716" y="3048"/>
                  </a:lnTo>
                  <a:lnTo>
                    <a:pt x="7620" y="0"/>
                  </a:lnTo>
                  <a:lnTo>
                    <a:pt x="0" y="0"/>
                  </a:lnTo>
                </a:path>
              </a:pathLst>
            </a:custGeom>
            <a:ln w="9144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05" name="object 305"/>
            <p:cNvSpPr/>
            <p:nvPr/>
          </p:nvSpPr>
          <p:spPr>
            <a:xfrm>
              <a:off x="5465064" y="4494276"/>
              <a:ext cx="41275" cy="81280"/>
            </a:xfrm>
            <a:custGeom>
              <a:avLst/>
              <a:gdLst/>
              <a:ahLst/>
              <a:cxnLst/>
              <a:rect l="l" t="t" r="r" b="b"/>
              <a:pathLst>
                <a:path w="41275" h="81279">
                  <a:moveTo>
                    <a:pt x="0" y="80772"/>
                  </a:moveTo>
                  <a:lnTo>
                    <a:pt x="33528" y="60960"/>
                  </a:lnTo>
                  <a:lnTo>
                    <a:pt x="38100" y="57912"/>
                  </a:lnTo>
                  <a:lnTo>
                    <a:pt x="39624" y="50292"/>
                  </a:lnTo>
                  <a:lnTo>
                    <a:pt x="41148" y="44196"/>
                  </a:lnTo>
                  <a:lnTo>
                    <a:pt x="41148" y="38100"/>
                  </a:lnTo>
                  <a:lnTo>
                    <a:pt x="39624" y="30480"/>
                  </a:lnTo>
                  <a:lnTo>
                    <a:pt x="38100" y="24384"/>
                  </a:lnTo>
                  <a:lnTo>
                    <a:pt x="33528" y="18288"/>
                  </a:lnTo>
                  <a:lnTo>
                    <a:pt x="30480" y="13716"/>
                  </a:lnTo>
                  <a:lnTo>
                    <a:pt x="25908" y="7620"/>
                  </a:lnTo>
                  <a:lnTo>
                    <a:pt x="13716" y="1524"/>
                  </a:lnTo>
                  <a:lnTo>
                    <a:pt x="7620" y="0"/>
                  </a:lnTo>
                  <a:lnTo>
                    <a:pt x="0" y="0"/>
                  </a:lnTo>
                </a:path>
              </a:pathLst>
            </a:custGeom>
            <a:ln w="9144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306" name="object 306"/>
          <p:cNvGrpSpPr/>
          <p:nvPr/>
        </p:nvGrpSpPr>
        <p:grpSpPr>
          <a:xfrm>
            <a:off x="12537042" y="4651247"/>
            <a:ext cx="140235" cy="91440"/>
            <a:chOff x="5449823" y="4651247"/>
            <a:chExt cx="60960" cy="91440"/>
          </a:xfrm>
        </p:grpSpPr>
        <p:sp>
          <p:nvSpPr>
            <p:cNvPr id="307" name="object 307"/>
            <p:cNvSpPr/>
            <p:nvPr/>
          </p:nvSpPr>
          <p:spPr>
            <a:xfrm>
              <a:off x="5465063" y="4655820"/>
              <a:ext cx="41275" cy="82550"/>
            </a:xfrm>
            <a:custGeom>
              <a:avLst/>
              <a:gdLst/>
              <a:ahLst/>
              <a:cxnLst/>
              <a:rect l="l" t="t" r="r" b="b"/>
              <a:pathLst>
                <a:path w="41275" h="82550">
                  <a:moveTo>
                    <a:pt x="0" y="82296"/>
                  </a:moveTo>
                  <a:lnTo>
                    <a:pt x="7620" y="82296"/>
                  </a:lnTo>
                  <a:lnTo>
                    <a:pt x="13716" y="80772"/>
                  </a:lnTo>
                  <a:lnTo>
                    <a:pt x="19812" y="77724"/>
                  </a:lnTo>
                  <a:lnTo>
                    <a:pt x="25908" y="73152"/>
                  </a:lnTo>
                  <a:lnTo>
                    <a:pt x="30480" y="68580"/>
                  </a:lnTo>
                  <a:lnTo>
                    <a:pt x="33528" y="64008"/>
                  </a:lnTo>
                  <a:lnTo>
                    <a:pt x="38100" y="57912"/>
                  </a:lnTo>
                  <a:lnTo>
                    <a:pt x="39624" y="50292"/>
                  </a:lnTo>
                  <a:lnTo>
                    <a:pt x="41148" y="44196"/>
                  </a:lnTo>
                  <a:lnTo>
                    <a:pt x="41148" y="38100"/>
                  </a:lnTo>
                  <a:lnTo>
                    <a:pt x="39624" y="30480"/>
                  </a:lnTo>
                  <a:lnTo>
                    <a:pt x="38100" y="24384"/>
                  </a:lnTo>
                  <a:lnTo>
                    <a:pt x="33528" y="18288"/>
                  </a:lnTo>
                  <a:lnTo>
                    <a:pt x="30480" y="13716"/>
                  </a:lnTo>
                  <a:lnTo>
                    <a:pt x="25908" y="9144"/>
                  </a:lnTo>
                  <a:lnTo>
                    <a:pt x="19812" y="4572"/>
                  </a:lnTo>
                  <a:lnTo>
                    <a:pt x="7620" y="1524"/>
                  </a:lnTo>
                  <a:lnTo>
                    <a:pt x="0" y="0"/>
                  </a:lnTo>
                </a:path>
              </a:pathLst>
            </a:custGeom>
            <a:ln w="9144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08" name="object 308"/>
            <p:cNvSpPr/>
            <p:nvPr/>
          </p:nvSpPr>
          <p:spPr>
            <a:xfrm>
              <a:off x="5449823" y="4655819"/>
              <a:ext cx="15240" cy="82550"/>
            </a:xfrm>
            <a:custGeom>
              <a:avLst/>
              <a:gdLst/>
              <a:ahLst/>
              <a:cxnLst/>
              <a:rect l="l" t="t" r="r" b="b"/>
              <a:pathLst>
                <a:path w="15239" h="82550">
                  <a:moveTo>
                    <a:pt x="15240" y="82296"/>
                  </a:moveTo>
                  <a:lnTo>
                    <a:pt x="0" y="82296"/>
                  </a:lnTo>
                </a:path>
                <a:path w="15239" h="82550">
                  <a:moveTo>
                    <a:pt x="15240" y="0"/>
                  </a:moveTo>
                  <a:lnTo>
                    <a:pt x="0" y="0"/>
                  </a:lnTo>
                </a:path>
              </a:pathLst>
            </a:custGeom>
            <a:ln w="9144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309" name="object 309"/>
          <p:cNvSpPr/>
          <p:nvPr/>
        </p:nvSpPr>
        <p:spPr>
          <a:xfrm>
            <a:off x="12537042" y="4575047"/>
            <a:ext cx="35059" cy="0"/>
          </a:xfrm>
          <a:custGeom>
            <a:avLst/>
            <a:gdLst/>
            <a:ahLst/>
            <a:cxnLst/>
            <a:rect l="l" t="t" r="r" b="b"/>
            <a:pathLst>
              <a:path w="15239">
                <a:moveTo>
                  <a:pt x="15240" y="0"/>
                </a:moveTo>
                <a:lnTo>
                  <a:pt x="0" y="0"/>
                </a:lnTo>
              </a:path>
            </a:pathLst>
          </a:custGeom>
          <a:ln w="9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10" name="object 310"/>
          <p:cNvSpPr/>
          <p:nvPr/>
        </p:nvSpPr>
        <p:spPr>
          <a:xfrm>
            <a:off x="12537042" y="4494276"/>
            <a:ext cx="35059" cy="0"/>
          </a:xfrm>
          <a:custGeom>
            <a:avLst/>
            <a:gdLst/>
            <a:ahLst/>
            <a:cxnLst/>
            <a:rect l="l" t="t" r="r" b="b"/>
            <a:pathLst>
              <a:path w="15239">
                <a:moveTo>
                  <a:pt x="15240" y="0"/>
                </a:moveTo>
                <a:lnTo>
                  <a:pt x="0" y="0"/>
                </a:lnTo>
              </a:path>
            </a:pathLst>
          </a:custGeom>
          <a:ln w="9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11" name="object 311"/>
          <p:cNvSpPr/>
          <p:nvPr/>
        </p:nvSpPr>
        <p:spPr>
          <a:xfrm>
            <a:off x="12537042" y="4411979"/>
            <a:ext cx="35059" cy="0"/>
          </a:xfrm>
          <a:custGeom>
            <a:avLst/>
            <a:gdLst/>
            <a:ahLst/>
            <a:cxnLst/>
            <a:rect l="l" t="t" r="r" b="b"/>
            <a:pathLst>
              <a:path w="15239">
                <a:moveTo>
                  <a:pt x="15240" y="0"/>
                </a:moveTo>
                <a:lnTo>
                  <a:pt x="0" y="0"/>
                </a:lnTo>
              </a:path>
            </a:pathLst>
          </a:custGeom>
          <a:ln w="9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12" name="object 312"/>
          <p:cNvSpPr/>
          <p:nvPr/>
        </p:nvSpPr>
        <p:spPr>
          <a:xfrm>
            <a:off x="10969914" y="4340353"/>
            <a:ext cx="0" cy="70485"/>
          </a:xfrm>
          <a:custGeom>
            <a:avLst/>
            <a:gdLst/>
            <a:ahLst/>
            <a:cxnLst/>
            <a:rect l="l" t="t" r="r" b="b"/>
            <a:pathLst>
              <a:path h="70485">
                <a:moveTo>
                  <a:pt x="0" y="70104"/>
                </a:moveTo>
                <a:lnTo>
                  <a:pt x="0" y="0"/>
                </a:lnTo>
              </a:path>
            </a:pathLst>
          </a:custGeom>
          <a:ln w="9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13" name="object 313"/>
          <p:cNvSpPr/>
          <p:nvPr/>
        </p:nvSpPr>
        <p:spPr>
          <a:xfrm>
            <a:off x="11751724" y="4340353"/>
            <a:ext cx="0" cy="70485"/>
          </a:xfrm>
          <a:custGeom>
            <a:avLst/>
            <a:gdLst/>
            <a:ahLst/>
            <a:cxnLst/>
            <a:rect l="l" t="t" r="r" b="b"/>
            <a:pathLst>
              <a:path h="70485">
                <a:moveTo>
                  <a:pt x="0" y="70104"/>
                </a:moveTo>
                <a:lnTo>
                  <a:pt x="0" y="0"/>
                </a:lnTo>
              </a:path>
            </a:pathLst>
          </a:custGeom>
          <a:ln w="9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14" name="object 314"/>
          <p:cNvSpPr/>
          <p:nvPr/>
        </p:nvSpPr>
        <p:spPr>
          <a:xfrm>
            <a:off x="12537042" y="4340353"/>
            <a:ext cx="0" cy="70485"/>
          </a:xfrm>
          <a:custGeom>
            <a:avLst/>
            <a:gdLst/>
            <a:ahLst/>
            <a:cxnLst/>
            <a:rect l="l" t="t" r="r" b="b"/>
            <a:pathLst>
              <a:path h="70485">
                <a:moveTo>
                  <a:pt x="0" y="70104"/>
                </a:moveTo>
                <a:lnTo>
                  <a:pt x="0" y="0"/>
                </a:lnTo>
              </a:path>
            </a:pathLst>
          </a:custGeom>
          <a:ln w="9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grpSp>
        <p:nvGrpSpPr>
          <p:cNvPr id="315" name="object 315"/>
          <p:cNvGrpSpPr/>
          <p:nvPr/>
        </p:nvGrpSpPr>
        <p:grpSpPr>
          <a:xfrm>
            <a:off x="13392478" y="800101"/>
            <a:ext cx="127086" cy="170815"/>
            <a:chOff x="5821679" y="800100"/>
            <a:chExt cx="55244" cy="170815"/>
          </a:xfrm>
        </p:grpSpPr>
        <p:sp>
          <p:nvSpPr>
            <p:cNvPr id="316" name="object 316"/>
            <p:cNvSpPr/>
            <p:nvPr/>
          </p:nvSpPr>
          <p:spPr>
            <a:xfrm>
              <a:off x="5849111" y="874775"/>
              <a:ext cx="0" cy="96520"/>
            </a:xfrm>
            <a:custGeom>
              <a:avLst/>
              <a:gdLst/>
              <a:ahLst/>
              <a:cxnLst/>
              <a:rect l="l" t="t" r="r" b="b"/>
              <a:pathLst>
                <a:path h="96519">
                  <a:moveTo>
                    <a:pt x="0" y="96012"/>
                  </a:moveTo>
                  <a:lnTo>
                    <a:pt x="0" y="0"/>
                  </a:lnTo>
                </a:path>
              </a:pathLst>
            </a:custGeom>
            <a:ln w="9144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17" name="object 317"/>
            <p:cNvSpPr/>
            <p:nvPr/>
          </p:nvSpPr>
          <p:spPr>
            <a:xfrm>
              <a:off x="5821679" y="800100"/>
              <a:ext cx="55244" cy="82550"/>
            </a:xfrm>
            <a:custGeom>
              <a:avLst/>
              <a:gdLst/>
              <a:ahLst/>
              <a:cxnLst/>
              <a:rect l="l" t="t" r="r" b="b"/>
              <a:pathLst>
                <a:path w="55245" h="82550">
                  <a:moveTo>
                    <a:pt x="54864" y="82295"/>
                  </a:moveTo>
                  <a:lnTo>
                    <a:pt x="0" y="82295"/>
                  </a:lnTo>
                  <a:lnTo>
                    <a:pt x="27432" y="0"/>
                  </a:lnTo>
                  <a:lnTo>
                    <a:pt x="54864" y="82295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318" name="object 318"/>
          <p:cNvGrpSpPr/>
          <p:nvPr/>
        </p:nvGrpSpPr>
        <p:grpSpPr>
          <a:xfrm>
            <a:off x="12344218" y="1653540"/>
            <a:ext cx="127086" cy="169545"/>
            <a:chOff x="5366003" y="1653539"/>
            <a:chExt cx="55244" cy="169545"/>
          </a:xfrm>
        </p:grpSpPr>
        <p:sp>
          <p:nvSpPr>
            <p:cNvPr id="319" name="object 319"/>
            <p:cNvSpPr/>
            <p:nvPr/>
          </p:nvSpPr>
          <p:spPr>
            <a:xfrm>
              <a:off x="5393435" y="1728215"/>
              <a:ext cx="0" cy="94615"/>
            </a:xfrm>
            <a:custGeom>
              <a:avLst/>
              <a:gdLst/>
              <a:ahLst/>
              <a:cxnLst/>
              <a:rect l="l" t="t" r="r" b="b"/>
              <a:pathLst>
                <a:path h="94614">
                  <a:moveTo>
                    <a:pt x="0" y="94487"/>
                  </a:moveTo>
                  <a:lnTo>
                    <a:pt x="0" y="0"/>
                  </a:lnTo>
                </a:path>
              </a:pathLst>
            </a:custGeom>
            <a:ln w="9144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20" name="object 320"/>
            <p:cNvSpPr/>
            <p:nvPr/>
          </p:nvSpPr>
          <p:spPr>
            <a:xfrm>
              <a:off x="5366003" y="1653539"/>
              <a:ext cx="55244" cy="82550"/>
            </a:xfrm>
            <a:custGeom>
              <a:avLst/>
              <a:gdLst/>
              <a:ahLst/>
              <a:cxnLst/>
              <a:rect l="l" t="t" r="r" b="b"/>
              <a:pathLst>
                <a:path w="55245" h="82550">
                  <a:moveTo>
                    <a:pt x="54864" y="82295"/>
                  </a:moveTo>
                  <a:lnTo>
                    <a:pt x="0" y="82295"/>
                  </a:lnTo>
                  <a:lnTo>
                    <a:pt x="27432" y="0"/>
                  </a:lnTo>
                  <a:lnTo>
                    <a:pt x="54864" y="82295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321" name="object 321"/>
          <p:cNvGrpSpPr/>
          <p:nvPr/>
        </p:nvGrpSpPr>
        <p:grpSpPr>
          <a:xfrm>
            <a:off x="14177796" y="1653540"/>
            <a:ext cx="127086" cy="169545"/>
            <a:chOff x="6163055" y="1653539"/>
            <a:chExt cx="55244" cy="169545"/>
          </a:xfrm>
        </p:grpSpPr>
        <p:sp>
          <p:nvSpPr>
            <p:cNvPr id="322" name="object 322"/>
            <p:cNvSpPr/>
            <p:nvPr/>
          </p:nvSpPr>
          <p:spPr>
            <a:xfrm>
              <a:off x="6190487" y="1653539"/>
              <a:ext cx="0" cy="94615"/>
            </a:xfrm>
            <a:custGeom>
              <a:avLst/>
              <a:gdLst/>
              <a:ahLst/>
              <a:cxnLst/>
              <a:rect l="l" t="t" r="r" b="b"/>
              <a:pathLst>
                <a:path h="94614">
                  <a:moveTo>
                    <a:pt x="0" y="0"/>
                  </a:moveTo>
                  <a:lnTo>
                    <a:pt x="0" y="94487"/>
                  </a:lnTo>
                </a:path>
              </a:pathLst>
            </a:custGeom>
            <a:ln w="9144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23" name="object 323"/>
            <p:cNvSpPr/>
            <p:nvPr/>
          </p:nvSpPr>
          <p:spPr>
            <a:xfrm>
              <a:off x="6163055" y="1740407"/>
              <a:ext cx="55244" cy="82550"/>
            </a:xfrm>
            <a:custGeom>
              <a:avLst/>
              <a:gdLst/>
              <a:ahLst/>
              <a:cxnLst/>
              <a:rect l="l" t="t" r="r" b="b"/>
              <a:pathLst>
                <a:path w="55245" h="82550">
                  <a:moveTo>
                    <a:pt x="27432" y="82296"/>
                  </a:moveTo>
                  <a:lnTo>
                    <a:pt x="0" y="0"/>
                  </a:lnTo>
                  <a:lnTo>
                    <a:pt x="54864" y="0"/>
                  </a:lnTo>
                  <a:lnTo>
                    <a:pt x="27432" y="82296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324" name="object 324"/>
          <p:cNvSpPr/>
          <p:nvPr/>
        </p:nvSpPr>
        <p:spPr>
          <a:xfrm>
            <a:off x="10969914" y="4738116"/>
            <a:ext cx="0" cy="184785"/>
          </a:xfrm>
          <a:custGeom>
            <a:avLst/>
            <a:gdLst/>
            <a:ahLst/>
            <a:cxnLst/>
            <a:rect l="l" t="t" r="r" b="b"/>
            <a:pathLst>
              <a:path h="184785">
                <a:moveTo>
                  <a:pt x="0" y="0"/>
                </a:moveTo>
                <a:lnTo>
                  <a:pt x="0" y="184403"/>
                </a:lnTo>
              </a:path>
            </a:pathLst>
          </a:custGeom>
          <a:ln w="9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25" name="object 325"/>
          <p:cNvSpPr/>
          <p:nvPr/>
        </p:nvSpPr>
        <p:spPr>
          <a:xfrm>
            <a:off x="11751724" y="4738116"/>
            <a:ext cx="0" cy="184785"/>
          </a:xfrm>
          <a:custGeom>
            <a:avLst/>
            <a:gdLst/>
            <a:ahLst/>
            <a:cxnLst/>
            <a:rect l="l" t="t" r="r" b="b"/>
            <a:pathLst>
              <a:path h="184785">
                <a:moveTo>
                  <a:pt x="0" y="0"/>
                </a:moveTo>
                <a:lnTo>
                  <a:pt x="0" y="184403"/>
                </a:lnTo>
              </a:path>
            </a:pathLst>
          </a:custGeom>
          <a:ln w="9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26" name="object 326"/>
          <p:cNvSpPr/>
          <p:nvPr/>
        </p:nvSpPr>
        <p:spPr>
          <a:xfrm>
            <a:off x="10969915" y="4738116"/>
            <a:ext cx="4709570" cy="184785"/>
          </a:xfrm>
          <a:custGeom>
            <a:avLst/>
            <a:gdLst/>
            <a:ahLst/>
            <a:cxnLst/>
            <a:rect l="l" t="t" r="r" b="b"/>
            <a:pathLst>
              <a:path w="2047240" h="184785">
                <a:moveTo>
                  <a:pt x="681227" y="0"/>
                </a:moveTo>
                <a:lnTo>
                  <a:pt x="681227" y="184403"/>
                </a:lnTo>
              </a:path>
              <a:path w="2047240" h="184785">
                <a:moveTo>
                  <a:pt x="0" y="184403"/>
                </a:moveTo>
                <a:lnTo>
                  <a:pt x="2046732" y="184403"/>
                </a:lnTo>
              </a:path>
            </a:pathLst>
          </a:custGeom>
          <a:ln w="9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27" name="object 327"/>
          <p:cNvSpPr/>
          <p:nvPr/>
        </p:nvSpPr>
        <p:spPr>
          <a:xfrm>
            <a:off x="14111188" y="1909572"/>
            <a:ext cx="1567423" cy="0"/>
          </a:xfrm>
          <a:custGeom>
            <a:avLst/>
            <a:gdLst/>
            <a:ahLst/>
            <a:cxnLst/>
            <a:rect l="l" t="t" r="r" b="b"/>
            <a:pathLst>
              <a:path w="681354">
                <a:moveTo>
                  <a:pt x="681228" y="0"/>
                </a:moveTo>
                <a:lnTo>
                  <a:pt x="0" y="0"/>
                </a:lnTo>
              </a:path>
            </a:pathLst>
          </a:custGeom>
          <a:ln w="9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28" name="object 328"/>
          <p:cNvSpPr/>
          <p:nvPr/>
        </p:nvSpPr>
        <p:spPr>
          <a:xfrm>
            <a:off x="14146244" y="2185416"/>
            <a:ext cx="94951" cy="82550"/>
          </a:xfrm>
          <a:custGeom>
            <a:avLst/>
            <a:gdLst/>
            <a:ahLst/>
            <a:cxnLst/>
            <a:rect l="l" t="t" r="r" b="b"/>
            <a:pathLst>
              <a:path w="41275" h="82550">
                <a:moveTo>
                  <a:pt x="0" y="82296"/>
                </a:moveTo>
                <a:lnTo>
                  <a:pt x="6096" y="82296"/>
                </a:lnTo>
                <a:lnTo>
                  <a:pt x="12192" y="79248"/>
                </a:lnTo>
                <a:lnTo>
                  <a:pt x="19812" y="77724"/>
                </a:lnTo>
                <a:lnTo>
                  <a:pt x="24384" y="73152"/>
                </a:lnTo>
                <a:lnTo>
                  <a:pt x="30480" y="68580"/>
                </a:lnTo>
                <a:lnTo>
                  <a:pt x="33528" y="64008"/>
                </a:lnTo>
                <a:lnTo>
                  <a:pt x="36576" y="57912"/>
                </a:lnTo>
                <a:lnTo>
                  <a:pt x="39624" y="50292"/>
                </a:lnTo>
                <a:lnTo>
                  <a:pt x="41148" y="44196"/>
                </a:lnTo>
                <a:lnTo>
                  <a:pt x="41148" y="38100"/>
                </a:lnTo>
                <a:lnTo>
                  <a:pt x="39624" y="30480"/>
                </a:lnTo>
                <a:lnTo>
                  <a:pt x="33528" y="18288"/>
                </a:lnTo>
                <a:lnTo>
                  <a:pt x="30480" y="13716"/>
                </a:lnTo>
                <a:lnTo>
                  <a:pt x="18288" y="4572"/>
                </a:lnTo>
                <a:lnTo>
                  <a:pt x="0" y="0"/>
                </a:lnTo>
              </a:path>
            </a:pathLst>
          </a:custGeom>
          <a:ln w="9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grpSp>
        <p:nvGrpSpPr>
          <p:cNvPr id="329" name="object 329"/>
          <p:cNvGrpSpPr/>
          <p:nvPr/>
        </p:nvGrpSpPr>
        <p:grpSpPr>
          <a:xfrm>
            <a:off x="14135726" y="2019301"/>
            <a:ext cx="116863" cy="170815"/>
            <a:chOff x="6144767" y="2019300"/>
            <a:chExt cx="50800" cy="170815"/>
          </a:xfrm>
        </p:grpSpPr>
        <p:sp>
          <p:nvSpPr>
            <p:cNvPr id="330" name="object 330"/>
            <p:cNvSpPr/>
            <p:nvPr/>
          </p:nvSpPr>
          <p:spPr>
            <a:xfrm>
              <a:off x="6149339" y="2023872"/>
              <a:ext cx="41275" cy="79375"/>
            </a:xfrm>
            <a:custGeom>
              <a:avLst/>
              <a:gdLst/>
              <a:ahLst/>
              <a:cxnLst/>
              <a:rect l="l" t="t" r="r" b="b"/>
              <a:pathLst>
                <a:path w="41275" h="79375">
                  <a:moveTo>
                    <a:pt x="0" y="79248"/>
                  </a:moveTo>
                  <a:lnTo>
                    <a:pt x="6096" y="79248"/>
                  </a:lnTo>
                  <a:lnTo>
                    <a:pt x="12192" y="77724"/>
                  </a:lnTo>
                  <a:lnTo>
                    <a:pt x="39624" y="48768"/>
                  </a:lnTo>
                  <a:lnTo>
                    <a:pt x="41148" y="42672"/>
                  </a:lnTo>
                  <a:lnTo>
                    <a:pt x="41148" y="35052"/>
                  </a:lnTo>
                  <a:lnTo>
                    <a:pt x="12192" y="1524"/>
                  </a:lnTo>
                  <a:lnTo>
                    <a:pt x="6096" y="0"/>
                  </a:lnTo>
                  <a:lnTo>
                    <a:pt x="0" y="0"/>
                  </a:lnTo>
                </a:path>
              </a:pathLst>
            </a:custGeom>
            <a:ln w="9144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31" name="object 331"/>
            <p:cNvSpPr/>
            <p:nvPr/>
          </p:nvSpPr>
          <p:spPr>
            <a:xfrm>
              <a:off x="6149339" y="2103119"/>
              <a:ext cx="41275" cy="82550"/>
            </a:xfrm>
            <a:custGeom>
              <a:avLst/>
              <a:gdLst/>
              <a:ahLst/>
              <a:cxnLst/>
              <a:rect l="l" t="t" r="r" b="b"/>
              <a:pathLst>
                <a:path w="41275" h="82550">
                  <a:moveTo>
                    <a:pt x="0" y="82296"/>
                  </a:moveTo>
                  <a:lnTo>
                    <a:pt x="6096" y="82296"/>
                  </a:lnTo>
                  <a:lnTo>
                    <a:pt x="12192" y="80772"/>
                  </a:lnTo>
                  <a:lnTo>
                    <a:pt x="19812" y="77724"/>
                  </a:lnTo>
                  <a:lnTo>
                    <a:pt x="24384" y="73152"/>
                  </a:lnTo>
                  <a:lnTo>
                    <a:pt x="30480" y="68580"/>
                  </a:lnTo>
                  <a:lnTo>
                    <a:pt x="33528" y="64008"/>
                  </a:lnTo>
                  <a:lnTo>
                    <a:pt x="39624" y="51816"/>
                  </a:lnTo>
                  <a:lnTo>
                    <a:pt x="41148" y="44196"/>
                  </a:lnTo>
                  <a:lnTo>
                    <a:pt x="41148" y="38100"/>
                  </a:lnTo>
                  <a:lnTo>
                    <a:pt x="39624" y="32004"/>
                  </a:lnTo>
                  <a:lnTo>
                    <a:pt x="36576" y="24384"/>
                  </a:lnTo>
                  <a:lnTo>
                    <a:pt x="33528" y="19812"/>
                  </a:lnTo>
                  <a:lnTo>
                    <a:pt x="30480" y="13716"/>
                  </a:lnTo>
                  <a:lnTo>
                    <a:pt x="18288" y="4572"/>
                  </a:lnTo>
                  <a:lnTo>
                    <a:pt x="0" y="0"/>
                  </a:lnTo>
                </a:path>
              </a:pathLst>
            </a:custGeom>
            <a:ln w="9144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332" name="object 332"/>
          <p:cNvGrpSpPr/>
          <p:nvPr/>
        </p:nvGrpSpPr>
        <p:grpSpPr>
          <a:xfrm>
            <a:off x="14111187" y="2263139"/>
            <a:ext cx="140235" cy="91440"/>
            <a:chOff x="6134100" y="2263139"/>
            <a:chExt cx="60960" cy="91440"/>
          </a:xfrm>
        </p:grpSpPr>
        <p:sp>
          <p:nvSpPr>
            <p:cNvPr id="333" name="object 333"/>
            <p:cNvSpPr/>
            <p:nvPr/>
          </p:nvSpPr>
          <p:spPr>
            <a:xfrm>
              <a:off x="6149339" y="2267711"/>
              <a:ext cx="41275" cy="82550"/>
            </a:xfrm>
            <a:custGeom>
              <a:avLst/>
              <a:gdLst/>
              <a:ahLst/>
              <a:cxnLst/>
              <a:rect l="l" t="t" r="r" b="b"/>
              <a:pathLst>
                <a:path w="41275" h="82550">
                  <a:moveTo>
                    <a:pt x="0" y="82296"/>
                  </a:moveTo>
                  <a:lnTo>
                    <a:pt x="39624" y="50292"/>
                  </a:lnTo>
                  <a:lnTo>
                    <a:pt x="41148" y="44196"/>
                  </a:lnTo>
                  <a:lnTo>
                    <a:pt x="41148" y="36576"/>
                  </a:lnTo>
                  <a:lnTo>
                    <a:pt x="39624" y="30480"/>
                  </a:lnTo>
                  <a:lnTo>
                    <a:pt x="30480" y="12192"/>
                  </a:lnTo>
                  <a:lnTo>
                    <a:pt x="24384" y="9144"/>
                  </a:lnTo>
                  <a:lnTo>
                    <a:pt x="18288" y="4572"/>
                  </a:lnTo>
                  <a:lnTo>
                    <a:pt x="12192" y="1524"/>
                  </a:lnTo>
                  <a:lnTo>
                    <a:pt x="6096" y="0"/>
                  </a:lnTo>
                  <a:lnTo>
                    <a:pt x="0" y="0"/>
                  </a:lnTo>
                </a:path>
              </a:pathLst>
            </a:custGeom>
            <a:ln w="9144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34" name="object 334"/>
            <p:cNvSpPr/>
            <p:nvPr/>
          </p:nvSpPr>
          <p:spPr>
            <a:xfrm>
              <a:off x="6134100" y="2267711"/>
              <a:ext cx="15240" cy="82550"/>
            </a:xfrm>
            <a:custGeom>
              <a:avLst/>
              <a:gdLst/>
              <a:ahLst/>
              <a:cxnLst/>
              <a:rect l="l" t="t" r="r" b="b"/>
              <a:pathLst>
                <a:path w="15239" h="82550">
                  <a:moveTo>
                    <a:pt x="15239" y="82295"/>
                  </a:moveTo>
                  <a:lnTo>
                    <a:pt x="0" y="82295"/>
                  </a:lnTo>
                </a:path>
                <a:path w="15239" h="82550">
                  <a:moveTo>
                    <a:pt x="15239" y="0"/>
                  </a:moveTo>
                  <a:lnTo>
                    <a:pt x="0" y="0"/>
                  </a:lnTo>
                </a:path>
              </a:pathLst>
            </a:custGeom>
            <a:ln w="9144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335" name="object 335"/>
          <p:cNvSpPr/>
          <p:nvPr/>
        </p:nvSpPr>
        <p:spPr>
          <a:xfrm>
            <a:off x="14111187" y="2185416"/>
            <a:ext cx="35059" cy="0"/>
          </a:xfrm>
          <a:custGeom>
            <a:avLst/>
            <a:gdLst/>
            <a:ahLst/>
            <a:cxnLst/>
            <a:rect l="l" t="t" r="r" b="b"/>
            <a:pathLst>
              <a:path w="15239">
                <a:moveTo>
                  <a:pt x="15239" y="0"/>
                </a:moveTo>
                <a:lnTo>
                  <a:pt x="0" y="0"/>
                </a:lnTo>
              </a:path>
            </a:pathLst>
          </a:custGeom>
          <a:ln w="9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36" name="object 336"/>
          <p:cNvSpPr/>
          <p:nvPr/>
        </p:nvSpPr>
        <p:spPr>
          <a:xfrm>
            <a:off x="14111187" y="2103120"/>
            <a:ext cx="35059" cy="0"/>
          </a:xfrm>
          <a:custGeom>
            <a:avLst/>
            <a:gdLst/>
            <a:ahLst/>
            <a:cxnLst/>
            <a:rect l="l" t="t" r="r" b="b"/>
            <a:pathLst>
              <a:path w="15239">
                <a:moveTo>
                  <a:pt x="15239" y="0"/>
                </a:moveTo>
                <a:lnTo>
                  <a:pt x="0" y="0"/>
                </a:lnTo>
              </a:path>
            </a:pathLst>
          </a:custGeom>
          <a:ln w="9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37" name="object 337"/>
          <p:cNvSpPr/>
          <p:nvPr/>
        </p:nvSpPr>
        <p:spPr>
          <a:xfrm>
            <a:off x="14111187" y="2023872"/>
            <a:ext cx="35059" cy="0"/>
          </a:xfrm>
          <a:custGeom>
            <a:avLst/>
            <a:gdLst/>
            <a:ahLst/>
            <a:cxnLst/>
            <a:rect l="l" t="t" r="r" b="b"/>
            <a:pathLst>
              <a:path w="15239">
                <a:moveTo>
                  <a:pt x="15239" y="0"/>
                </a:moveTo>
                <a:lnTo>
                  <a:pt x="0" y="0"/>
                </a:lnTo>
              </a:path>
            </a:pathLst>
          </a:custGeom>
          <a:ln w="9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38" name="object 338"/>
          <p:cNvSpPr/>
          <p:nvPr/>
        </p:nvSpPr>
        <p:spPr>
          <a:xfrm>
            <a:off x="14924553" y="2185416"/>
            <a:ext cx="94951" cy="82550"/>
          </a:xfrm>
          <a:custGeom>
            <a:avLst/>
            <a:gdLst/>
            <a:ahLst/>
            <a:cxnLst/>
            <a:rect l="l" t="t" r="r" b="b"/>
            <a:pathLst>
              <a:path w="41275" h="82550">
                <a:moveTo>
                  <a:pt x="1524" y="82296"/>
                </a:moveTo>
                <a:lnTo>
                  <a:pt x="7620" y="82296"/>
                </a:lnTo>
                <a:lnTo>
                  <a:pt x="13716" y="79248"/>
                </a:lnTo>
                <a:lnTo>
                  <a:pt x="21336" y="77724"/>
                </a:lnTo>
                <a:lnTo>
                  <a:pt x="25908" y="73152"/>
                </a:lnTo>
                <a:lnTo>
                  <a:pt x="32004" y="68580"/>
                </a:lnTo>
                <a:lnTo>
                  <a:pt x="35052" y="64008"/>
                </a:lnTo>
                <a:lnTo>
                  <a:pt x="38100" y="57912"/>
                </a:lnTo>
                <a:lnTo>
                  <a:pt x="41148" y="50292"/>
                </a:lnTo>
                <a:lnTo>
                  <a:pt x="41148" y="30480"/>
                </a:lnTo>
                <a:lnTo>
                  <a:pt x="35052" y="18288"/>
                </a:lnTo>
                <a:lnTo>
                  <a:pt x="32004" y="13716"/>
                </a:lnTo>
                <a:lnTo>
                  <a:pt x="19812" y="4572"/>
                </a:lnTo>
                <a:lnTo>
                  <a:pt x="7620" y="1524"/>
                </a:lnTo>
                <a:lnTo>
                  <a:pt x="0" y="0"/>
                </a:lnTo>
              </a:path>
            </a:pathLst>
          </a:custGeom>
          <a:ln w="9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grpSp>
        <p:nvGrpSpPr>
          <p:cNvPr id="339" name="object 339"/>
          <p:cNvGrpSpPr/>
          <p:nvPr/>
        </p:nvGrpSpPr>
        <p:grpSpPr>
          <a:xfrm>
            <a:off x="14914034" y="2019301"/>
            <a:ext cx="116863" cy="170815"/>
            <a:chOff x="6483096" y="2019300"/>
            <a:chExt cx="50800" cy="170815"/>
          </a:xfrm>
        </p:grpSpPr>
        <p:sp>
          <p:nvSpPr>
            <p:cNvPr id="340" name="object 340"/>
            <p:cNvSpPr/>
            <p:nvPr/>
          </p:nvSpPr>
          <p:spPr>
            <a:xfrm>
              <a:off x="6487668" y="2023872"/>
              <a:ext cx="41275" cy="79375"/>
            </a:xfrm>
            <a:custGeom>
              <a:avLst/>
              <a:gdLst/>
              <a:ahLst/>
              <a:cxnLst/>
              <a:rect l="l" t="t" r="r" b="b"/>
              <a:pathLst>
                <a:path w="41275" h="79375">
                  <a:moveTo>
                    <a:pt x="1524" y="79248"/>
                  </a:moveTo>
                  <a:lnTo>
                    <a:pt x="7620" y="79248"/>
                  </a:lnTo>
                  <a:lnTo>
                    <a:pt x="13716" y="77724"/>
                  </a:lnTo>
                  <a:lnTo>
                    <a:pt x="21336" y="74676"/>
                  </a:lnTo>
                  <a:lnTo>
                    <a:pt x="25908" y="71628"/>
                  </a:lnTo>
                  <a:lnTo>
                    <a:pt x="32004" y="67056"/>
                  </a:lnTo>
                  <a:lnTo>
                    <a:pt x="41148" y="48768"/>
                  </a:lnTo>
                  <a:lnTo>
                    <a:pt x="41148" y="28956"/>
                  </a:lnTo>
                  <a:lnTo>
                    <a:pt x="32004" y="12192"/>
                  </a:lnTo>
                  <a:lnTo>
                    <a:pt x="25908" y="7620"/>
                  </a:lnTo>
                  <a:lnTo>
                    <a:pt x="13716" y="1524"/>
                  </a:lnTo>
                  <a:lnTo>
                    <a:pt x="7620" y="0"/>
                  </a:lnTo>
                  <a:lnTo>
                    <a:pt x="0" y="0"/>
                  </a:lnTo>
                </a:path>
              </a:pathLst>
            </a:custGeom>
            <a:ln w="9144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41" name="object 341"/>
            <p:cNvSpPr/>
            <p:nvPr/>
          </p:nvSpPr>
          <p:spPr>
            <a:xfrm>
              <a:off x="6487668" y="2103119"/>
              <a:ext cx="41275" cy="82550"/>
            </a:xfrm>
            <a:custGeom>
              <a:avLst/>
              <a:gdLst/>
              <a:ahLst/>
              <a:cxnLst/>
              <a:rect l="l" t="t" r="r" b="b"/>
              <a:pathLst>
                <a:path w="41275" h="82550">
                  <a:moveTo>
                    <a:pt x="1524" y="82296"/>
                  </a:moveTo>
                  <a:lnTo>
                    <a:pt x="7620" y="82296"/>
                  </a:lnTo>
                  <a:lnTo>
                    <a:pt x="13716" y="80772"/>
                  </a:lnTo>
                  <a:lnTo>
                    <a:pt x="21336" y="77724"/>
                  </a:lnTo>
                  <a:lnTo>
                    <a:pt x="25908" y="73152"/>
                  </a:lnTo>
                  <a:lnTo>
                    <a:pt x="32004" y="68580"/>
                  </a:lnTo>
                  <a:lnTo>
                    <a:pt x="35052" y="64008"/>
                  </a:lnTo>
                  <a:lnTo>
                    <a:pt x="41148" y="51816"/>
                  </a:lnTo>
                  <a:lnTo>
                    <a:pt x="41148" y="32004"/>
                  </a:lnTo>
                  <a:lnTo>
                    <a:pt x="38100" y="24384"/>
                  </a:lnTo>
                  <a:lnTo>
                    <a:pt x="35052" y="19812"/>
                  </a:lnTo>
                  <a:lnTo>
                    <a:pt x="32004" y="13716"/>
                  </a:lnTo>
                  <a:lnTo>
                    <a:pt x="19812" y="4572"/>
                  </a:lnTo>
                  <a:lnTo>
                    <a:pt x="7620" y="1524"/>
                  </a:lnTo>
                  <a:lnTo>
                    <a:pt x="0" y="0"/>
                  </a:lnTo>
                </a:path>
              </a:pathLst>
            </a:custGeom>
            <a:ln w="9144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342" name="object 342"/>
          <p:cNvGrpSpPr/>
          <p:nvPr/>
        </p:nvGrpSpPr>
        <p:grpSpPr>
          <a:xfrm>
            <a:off x="14892999" y="2263139"/>
            <a:ext cx="137314" cy="91440"/>
            <a:chOff x="6473952" y="2263139"/>
            <a:chExt cx="59690" cy="91440"/>
          </a:xfrm>
        </p:grpSpPr>
        <p:sp>
          <p:nvSpPr>
            <p:cNvPr id="343" name="object 343"/>
            <p:cNvSpPr/>
            <p:nvPr/>
          </p:nvSpPr>
          <p:spPr>
            <a:xfrm>
              <a:off x="6487668" y="2267711"/>
              <a:ext cx="41275" cy="82550"/>
            </a:xfrm>
            <a:custGeom>
              <a:avLst/>
              <a:gdLst/>
              <a:ahLst/>
              <a:cxnLst/>
              <a:rect l="l" t="t" r="r" b="b"/>
              <a:pathLst>
                <a:path w="41275" h="82550">
                  <a:moveTo>
                    <a:pt x="1524" y="82296"/>
                  </a:moveTo>
                  <a:lnTo>
                    <a:pt x="41148" y="50292"/>
                  </a:lnTo>
                  <a:lnTo>
                    <a:pt x="41148" y="30480"/>
                  </a:lnTo>
                  <a:lnTo>
                    <a:pt x="32004" y="12192"/>
                  </a:lnTo>
                  <a:lnTo>
                    <a:pt x="25908" y="9144"/>
                  </a:lnTo>
                  <a:lnTo>
                    <a:pt x="19812" y="4572"/>
                  </a:lnTo>
                  <a:lnTo>
                    <a:pt x="13716" y="1524"/>
                  </a:lnTo>
                  <a:lnTo>
                    <a:pt x="7620" y="0"/>
                  </a:lnTo>
                  <a:lnTo>
                    <a:pt x="0" y="0"/>
                  </a:lnTo>
                </a:path>
              </a:pathLst>
            </a:custGeom>
            <a:ln w="9144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44" name="object 344"/>
            <p:cNvSpPr/>
            <p:nvPr/>
          </p:nvSpPr>
          <p:spPr>
            <a:xfrm>
              <a:off x="6473952" y="2267711"/>
              <a:ext cx="15240" cy="82550"/>
            </a:xfrm>
            <a:custGeom>
              <a:avLst/>
              <a:gdLst/>
              <a:ahLst/>
              <a:cxnLst/>
              <a:rect l="l" t="t" r="r" b="b"/>
              <a:pathLst>
                <a:path w="15239" h="82550">
                  <a:moveTo>
                    <a:pt x="15240" y="82295"/>
                  </a:moveTo>
                  <a:lnTo>
                    <a:pt x="0" y="82295"/>
                  </a:lnTo>
                </a:path>
                <a:path w="15239" h="82550">
                  <a:moveTo>
                    <a:pt x="15240" y="0"/>
                  </a:moveTo>
                  <a:lnTo>
                    <a:pt x="0" y="0"/>
                  </a:lnTo>
                </a:path>
              </a:pathLst>
            </a:custGeom>
            <a:ln w="9144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345" name="object 345"/>
          <p:cNvSpPr/>
          <p:nvPr/>
        </p:nvSpPr>
        <p:spPr>
          <a:xfrm>
            <a:off x="14892999" y="2185416"/>
            <a:ext cx="35059" cy="0"/>
          </a:xfrm>
          <a:custGeom>
            <a:avLst/>
            <a:gdLst/>
            <a:ahLst/>
            <a:cxnLst/>
            <a:rect l="l" t="t" r="r" b="b"/>
            <a:pathLst>
              <a:path w="15239">
                <a:moveTo>
                  <a:pt x="15240" y="0"/>
                </a:moveTo>
                <a:lnTo>
                  <a:pt x="0" y="0"/>
                </a:lnTo>
              </a:path>
            </a:pathLst>
          </a:custGeom>
          <a:ln w="9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46" name="object 346"/>
          <p:cNvSpPr/>
          <p:nvPr/>
        </p:nvSpPr>
        <p:spPr>
          <a:xfrm>
            <a:off x="14892999" y="2103120"/>
            <a:ext cx="35059" cy="0"/>
          </a:xfrm>
          <a:custGeom>
            <a:avLst/>
            <a:gdLst/>
            <a:ahLst/>
            <a:cxnLst/>
            <a:rect l="l" t="t" r="r" b="b"/>
            <a:pathLst>
              <a:path w="15239">
                <a:moveTo>
                  <a:pt x="15240" y="0"/>
                </a:moveTo>
                <a:lnTo>
                  <a:pt x="0" y="0"/>
                </a:lnTo>
              </a:path>
            </a:pathLst>
          </a:custGeom>
          <a:ln w="9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47" name="object 347"/>
          <p:cNvSpPr/>
          <p:nvPr/>
        </p:nvSpPr>
        <p:spPr>
          <a:xfrm>
            <a:off x="14892999" y="2023872"/>
            <a:ext cx="35059" cy="0"/>
          </a:xfrm>
          <a:custGeom>
            <a:avLst/>
            <a:gdLst/>
            <a:ahLst/>
            <a:cxnLst/>
            <a:rect l="l" t="t" r="r" b="b"/>
            <a:pathLst>
              <a:path w="15239">
                <a:moveTo>
                  <a:pt x="15240" y="0"/>
                </a:moveTo>
                <a:lnTo>
                  <a:pt x="0" y="0"/>
                </a:lnTo>
              </a:path>
            </a:pathLst>
          </a:custGeom>
          <a:ln w="9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48" name="object 348"/>
          <p:cNvSpPr/>
          <p:nvPr/>
        </p:nvSpPr>
        <p:spPr>
          <a:xfrm>
            <a:off x="15713375" y="2185416"/>
            <a:ext cx="94951" cy="82550"/>
          </a:xfrm>
          <a:custGeom>
            <a:avLst/>
            <a:gdLst/>
            <a:ahLst/>
            <a:cxnLst/>
            <a:rect l="l" t="t" r="r" b="b"/>
            <a:pathLst>
              <a:path w="41275" h="82550">
                <a:moveTo>
                  <a:pt x="0" y="82296"/>
                </a:moveTo>
                <a:lnTo>
                  <a:pt x="7620" y="82296"/>
                </a:lnTo>
                <a:lnTo>
                  <a:pt x="13716" y="79248"/>
                </a:lnTo>
                <a:lnTo>
                  <a:pt x="19812" y="77724"/>
                </a:lnTo>
                <a:lnTo>
                  <a:pt x="25908" y="73152"/>
                </a:lnTo>
                <a:lnTo>
                  <a:pt x="35052" y="64008"/>
                </a:lnTo>
                <a:lnTo>
                  <a:pt x="38100" y="57912"/>
                </a:lnTo>
                <a:lnTo>
                  <a:pt x="39624" y="50292"/>
                </a:lnTo>
                <a:lnTo>
                  <a:pt x="41148" y="44196"/>
                </a:lnTo>
                <a:lnTo>
                  <a:pt x="41148" y="38100"/>
                </a:lnTo>
                <a:lnTo>
                  <a:pt x="39624" y="30480"/>
                </a:lnTo>
                <a:lnTo>
                  <a:pt x="7620" y="1524"/>
                </a:lnTo>
                <a:lnTo>
                  <a:pt x="0" y="0"/>
                </a:lnTo>
              </a:path>
            </a:pathLst>
          </a:custGeom>
          <a:ln w="9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grpSp>
        <p:nvGrpSpPr>
          <p:cNvPr id="349" name="object 349"/>
          <p:cNvGrpSpPr/>
          <p:nvPr/>
        </p:nvGrpSpPr>
        <p:grpSpPr>
          <a:xfrm>
            <a:off x="15702856" y="2019301"/>
            <a:ext cx="116863" cy="170815"/>
            <a:chOff x="6825995" y="2019300"/>
            <a:chExt cx="50800" cy="170815"/>
          </a:xfrm>
        </p:grpSpPr>
        <p:sp>
          <p:nvSpPr>
            <p:cNvPr id="350" name="object 350"/>
            <p:cNvSpPr/>
            <p:nvPr/>
          </p:nvSpPr>
          <p:spPr>
            <a:xfrm>
              <a:off x="6830567" y="2023872"/>
              <a:ext cx="41275" cy="79375"/>
            </a:xfrm>
            <a:custGeom>
              <a:avLst/>
              <a:gdLst/>
              <a:ahLst/>
              <a:cxnLst/>
              <a:rect l="l" t="t" r="r" b="b"/>
              <a:pathLst>
                <a:path w="41275" h="79375">
                  <a:moveTo>
                    <a:pt x="0" y="79248"/>
                  </a:moveTo>
                  <a:lnTo>
                    <a:pt x="7620" y="79248"/>
                  </a:lnTo>
                  <a:lnTo>
                    <a:pt x="13716" y="77724"/>
                  </a:lnTo>
                  <a:lnTo>
                    <a:pt x="39624" y="48768"/>
                  </a:lnTo>
                  <a:lnTo>
                    <a:pt x="41148" y="42672"/>
                  </a:lnTo>
                  <a:lnTo>
                    <a:pt x="41148" y="35052"/>
                  </a:lnTo>
                  <a:lnTo>
                    <a:pt x="39624" y="28956"/>
                  </a:lnTo>
                  <a:lnTo>
                    <a:pt x="7620" y="0"/>
                  </a:lnTo>
                  <a:lnTo>
                    <a:pt x="0" y="0"/>
                  </a:lnTo>
                </a:path>
              </a:pathLst>
            </a:custGeom>
            <a:ln w="9144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51" name="object 351"/>
            <p:cNvSpPr/>
            <p:nvPr/>
          </p:nvSpPr>
          <p:spPr>
            <a:xfrm>
              <a:off x="6830567" y="2103119"/>
              <a:ext cx="41275" cy="82550"/>
            </a:xfrm>
            <a:custGeom>
              <a:avLst/>
              <a:gdLst/>
              <a:ahLst/>
              <a:cxnLst/>
              <a:rect l="l" t="t" r="r" b="b"/>
              <a:pathLst>
                <a:path w="41275" h="82550">
                  <a:moveTo>
                    <a:pt x="0" y="82296"/>
                  </a:moveTo>
                  <a:lnTo>
                    <a:pt x="7620" y="82296"/>
                  </a:lnTo>
                  <a:lnTo>
                    <a:pt x="13716" y="80772"/>
                  </a:lnTo>
                  <a:lnTo>
                    <a:pt x="39624" y="51816"/>
                  </a:lnTo>
                  <a:lnTo>
                    <a:pt x="41148" y="44196"/>
                  </a:lnTo>
                  <a:lnTo>
                    <a:pt x="41148" y="38100"/>
                  </a:lnTo>
                  <a:lnTo>
                    <a:pt x="39624" y="32004"/>
                  </a:lnTo>
                  <a:lnTo>
                    <a:pt x="38100" y="24384"/>
                  </a:lnTo>
                  <a:lnTo>
                    <a:pt x="7620" y="1524"/>
                  </a:lnTo>
                  <a:lnTo>
                    <a:pt x="0" y="0"/>
                  </a:lnTo>
                </a:path>
              </a:pathLst>
            </a:custGeom>
            <a:ln w="9144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352" name="object 352"/>
          <p:cNvGrpSpPr/>
          <p:nvPr/>
        </p:nvGrpSpPr>
        <p:grpSpPr>
          <a:xfrm>
            <a:off x="15678317" y="2263139"/>
            <a:ext cx="140235" cy="91440"/>
            <a:chOff x="6815328" y="2263139"/>
            <a:chExt cx="60960" cy="91440"/>
          </a:xfrm>
        </p:grpSpPr>
        <p:sp>
          <p:nvSpPr>
            <p:cNvPr id="353" name="object 353"/>
            <p:cNvSpPr/>
            <p:nvPr/>
          </p:nvSpPr>
          <p:spPr>
            <a:xfrm>
              <a:off x="6830567" y="2267711"/>
              <a:ext cx="41275" cy="82550"/>
            </a:xfrm>
            <a:custGeom>
              <a:avLst/>
              <a:gdLst/>
              <a:ahLst/>
              <a:cxnLst/>
              <a:rect l="l" t="t" r="r" b="b"/>
              <a:pathLst>
                <a:path w="41275" h="82550">
                  <a:moveTo>
                    <a:pt x="0" y="82296"/>
                  </a:moveTo>
                  <a:lnTo>
                    <a:pt x="35052" y="62484"/>
                  </a:lnTo>
                  <a:lnTo>
                    <a:pt x="39624" y="50292"/>
                  </a:lnTo>
                  <a:lnTo>
                    <a:pt x="41148" y="44196"/>
                  </a:lnTo>
                  <a:lnTo>
                    <a:pt x="41148" y="36576"/>
                  </a:lnTo>
                  <a:lnTo>
                    <a:pt x="39624" y="30480"/>
                  </a:lnTo>
                  <a:lnTo>
                    <a:pt x="38100" y="24384"/>
                  </a:lnTo>
                  <a:lnTo>
                    <a:pt x="35052" y="18288"/>
                  </a:lnTo>
                  <a:lnTo>
                    <a:pt x="30480" y="12192"/>
                  </a:lnTo>
                  <a:lnTo>
                    <a:pt x="25908" y="9144"/>
                  </a:lnTo>
                  <a:lnTo>
                    <a:pt x="19812" y="4572"/>
                  </a:lnTo>
                  <a:lnTo>
                    <a:pt x="13716" y="1524"/>
                  </a:lnTo>
                  <a:lnTo>
                    <a:pt x="7620" y="0"/>
                  </a:lnTo>
                  <a:lnTo>
                    <a:pt x="0" y="0"/>
                  </a:lnTo>
                </a:path>
              </a:pathLst>
            </a:custGeom>
            <a:ln w="9144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54" name="object 354"/>
            <p:cNvSpPr/>
            <p:nvPr/>
          </p:nvSpPr>
          <p:spPr>
            <a:xfrm>
              <a:off x="6815328" y="2267711"/>
              <a:ext cx="15240" cy="82550"/>
            </a:xfrm>
            <a:custGeom>
              <a:avLst/>
              <a:gdLst/>
              <a:ahLst/>
              <a:cxnLst/>
              <a:rect l="l" t="t" r="r" b="b"/>
              <a:pathLst>
                <a:path w="15240" h="82550">
                  <a:moveTo>
                    <a:pt x="15239" y="82295"/>
                  </a:moveTo>
                  <a:lnTo>
                    <a:pt x="0" y="82295"/>
                  </a:lnTo>
                </a:path>
                <a:path w="15240" h="82550">
                  <a:moveTo>
                    <a:pt x="15239" y="0"/>
                  </a:moveTo>
                  <a:lnTo>
                    <a:pt x="0" y="0"/>
                  </a:lnTo>
                </a:path>
              </a:pathLst>
            </a:custGeom>
            <a:ln w="9144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355" name="object 355"/>
          <p:cNvSpPr/>
          <p:nvPr/>
        </p:nvSpPr>
        <p:spPr>
          <a:xfrm>
            <a:off x="15678317" y="2185416"/>
            <a:ext cx="35059" cy="0"/>
          </a:xfrm>
          <a:custGeom>
            <a:avLst/>
            <a:gdLst/>
            <a:ahLst/>
            <a:cxnLst/>
            <a:rect l="l" t="t" r="r" b="b"/>
            <a:pathLst>
              <a:path w="15240">
                <a:moveTo>
                  <a:pt x="15239" y="0"/>
                </a:moveTo>
                <a:lnTo>
                  <a:pt x="0" y="0"/>
                </a:lnTo>
              </a:path>
            </a:pathLst>
          </a:custGeom>
          <a:ln w="9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56" name="object 356"/>
          <p:cNvSpPr/>
          <p:nvPr/>
        </p:nvSpPr>
        <p:spPr>
          <a:xfrm>
            <a:off x="15678317" y="2103120"/>
            <a:ext cx="35059" cy="0"/>
          </a:xfrm>
          <a:custGeom>
            <a:avLst/>
            <a:gdLst/>
            <a:ahLst/>
            <a:cxnLst/>
            <a:rect l="l" t="t" r="r" b="b"/>
            <a:pathLst>
              <a:path w="15240">
                <a:moveTo>
                  <a:pt x="15239" y="0"/>
                </a:moveTo>
                <a:lnTo>
                  <a:pt x="0" y="0"/>
                </a:lnTo>
              </a:path>
            </a:pathLst>
          </a:custGeom>
          <a:ln w="9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57" name="object 357"/>
          <p:cNvSpPr/>
          <p:nvPr/>
        </p:nvSpPr>
        <p:spPr>
          <a:xfrm>
            <a:off x="15678317" y="2023872"/>
            <a:ext cx="35059" cy="0"/>
          </a:xfrm>
          <a:custGeom>
            <a:avLst/>
            <a:gdLst/>
            <a:ahLst/>
            <a:cxnLst/>
            <a:rect l="l" t="t" r="r" b="b"/>
            <a:pathLst>
              <a:path w="15240">
                <a:moveTo>
                  <a:pt x="15239" y="0"/>
                </a:moveTo>
                <a:lnTo>
                  <a:pt x="0" y="0"/>
                </a:lnTo>
              </a:path>
            </a:pathLst>
          </a:custGeom>
          <a:ln w="9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58" name="object 358"/>
          <p:cNvSpPr/>
          <p:nvPr/>
        </p:nvSpPr>
        <p:spPr>
          <a:xfrm>
            <a:off x="14892999" y="1909572"/>
            <a:ext cx="0" cy="114300"/>
          </a:xfrm>
          <a:custGeom>
            <a:avLst/>
            <a:gdLst/>
            <a:ahLst/>
            <a:cxnLst/>
            <a:rect l="l" t="t" r="r" b="b"/>
            <a:pathLst>
              <a:path h="114300">
                <a:moveTo>
                  <a:pt x="0" y="0"/>
                </a:moveTo>
                <a:lnTo>
                  <a:pt x="0" y="114299"/>
                </a:lnTo>
              </a:path>
            </a:pathLst>
          </a:custGeom>
          <a:ln w="9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59" name="object 359"/>
          <p:cNvSpPr/>
          <p:nvPr/>
        </p:nvSpPr>
        <p:spPr>
          <a:xfrm>
            <a:off x="15678317" y="1909572"/>
            <a:ext cx="0" cy="114300"/>
          </a:xfrm>
          <a:custGeom>
            <a:avLst/>
            <a:gdLst/>
            <a:ahLst/>
            <a:cxnLst/>
            <a:rect l="l" t="t" r="r" b="b"/>
            <a:pathLst>
              <a:path h="114300">
                <a:moveTo>
                  <a:pt x="0" y="0"/>
                </a:moveTo>
                <a:lnTo>
                  <a:pt x="0" y="114299"/>
                </a:lnTo>
              </a:path>
            </a:pathLst>
          </a:custGeom>
          <a:ln w="9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60" name="object 360"/>
          <p:cNvSpPr/>
          <p:nvPr/>
        </p:nvSpPr>
        <p:spPr>
          <a:xfrm>
            <a:off x="15713375" y="2982468"/>
            <a:ext cx="94951" cy="81280"/>
          </a:xfrm>
          <a:custGeom>
            <a:avLst/>
            <a:gdLst/>
            <a:ahLst/>
            <a:cxnLst/>
            <a:rect l="l" t="t" r="r" b="b"/>
            <a:pathLst>
              <a:path w="41275" h="81280">
                <a:moveTo>
                  <a:pt x="0" y="80772"/>
                </a:moveTo>
                <a:lnTo>
                  <a:pt x="35052" y="62484"/>
                </a:lnTo>
                <a:lnTo>
                  <a:pt x="39624" y="48768"/>
                </a:lnTo>
                <a:lnTo>
                  <a:pt x="41148" y="42672"/>
                </a:lnTo>
                <a:lnTo>
                  <a:pt x="41148" y="36576"/>
                </a:lnTo>
                <a:lnTo>
                  <a:pt x="39624" y="28956"/>
                </a:lnTo>
                <a:lnTo>
                  <a:pt x="13716" y="3048"/>
                </a:lnTo>
                <a:lnTo>
                  <a:pt x="7620" y="0"/>
                </a:lnTo>
                <a:lnTo>
                  <a:pt x="0" y="0"/>
                </a:lnTo>
              </a:path>
            </a:pathLst>
          </a:custGeom>
          <a:ln w="9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grpSp>
        <p:nvGrpSpPr>
          <p:cNvPr id="361" name="object 361"/>
          <p:cNvGrpSpPr/>
          <p:nvPr/>
        </p:nvGrpSpPr>
        <p:grpSpPr>
          <a:xfrm>
            <a:off x="15702856" y="2814828"/>
            <a:ext cx="116863" cy="172720"/>
            <a:chOff x="6825995" y="2814828"/>
            <a:chExt cx="50800" cy="172720"/>
          </a:xfrm>
        </p:grpSpPr>
        <p:sp>
          <p:nvSpPr>
            <p:cNvPr id="362" name="object 362"/>
            <p:cNvSpPr/>
            <p:nvPr/>
          </p:nvSpPr>
          <p:spPr>
            <a:xfrm>
              <a:off x="6830567" y="2819400"/>
              <a:ext cx="41275" cy="81280"/>
            </a:xfrm>
            <a:custGeom>
              <a:avLst/>
              <a:gdLst/>
              <a:ahLst/>
              <a:cxnLst/>
              <a:rect l="l" t="t" r="r" b="b"/>
              <a:pathLst>
                <a:path w="41275" h="81280">
                  <a:moveTo>
                    <a:pt x="0" y="80772"/>
                  </a:moveTo>
                  <a:lnTo>
                    <a:pt x="7620" y="80772"/>
                  </a:lnTo>
                  <a:lnTo>
                    <a:pt x="13716" y="79248"/>
                  </a:lnTo>
                  <a:lnTo>
                    <a:pt x="39624" y="50292"/>
                  </a:lnTo>
                  <a:lnTo>
                    <a:pt x="41148" y="44196"/>
                  </a:lnTo>
                  <a:lnTo>
                    <a:pt x="41148" y="36576"/>
                  </a:lnTo>
                  <a:lnTo>
                    <a:pt x="39624" y="30480"/>
                  </a:lnTo>
                  <a:lnTo>
                    <a:pt x="13716" y="1524"/>
                  </a:lnTo>
                  <a:lnTo>
                    <a:pt x="7620" y="0"/>
                  </a:lnTo>
                  <a:lnTo>
                    <a:pt x="0" y="0"/>
                  </a:lnTo>
                </a:path>
              </a:pathLst>
            </a:custGeom>
            <a:ln w="9144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63" name="object 363"/>
            <p:cNvSpPr/>
            <p:nvPr/>
          </p:nvSpPr>
          <p:spPr>
            <a:xfrm>
              <a:off x="6830567" y="2900172"/>
              <a:ext cx="41275" cy="82550"/>
            </a:xfrm>
            <a:custGeom>
              <a:avLst/>
              <a:gdLst/>
              <a:ahLst/>
              <a:cxnLst/>
              <a:rect l="l" t="t" r="r" b="b"/>
              <a:pathLst>
                <a:path w="41275" h="82550">
                  <a:moveTo>
                    <a:pt x="0" y="82296"/>
                  </a:moveTo>
                  <a:lnTo>
                    <a:pt x="7620" y="82296"/>
                  </a:lnTo>
                  <a:lnTo>
                    <a:pt x="13716" y="80772"/>
                  </a:lnTo>
                  <a:lnTo>
                    <a:pt x="39624" y="51816"/>
                  </a:lnTo>
                  <a:lnTo>
                    <a:pt x="41148" y="44196"/>
                  </a:lnTo>
                  <a:lnTo>
                    <a:pt x="41148" y="38100"/>
                  </a:lnTo>
                  <a:lnTo>
                    <a:pt x="39624" y="32004"/>
                  </a:lnTo>
                  <a:lnTo>
                    <a:pt x="38100" y="24384"/>
                  </a:lnTo>
                  <a:lnTo>
                    <a:pt x="7620" y="1524"/>
                  </a:lnTo>
                  <a:lnTo>
                    <a:pt x="0" y="0"/>
                  </a:lnTo>
                </a:path>
              </a:pathLst>
            </a:custGeom>
            <a:ln w="9144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364" name="object 364"/>
          <p:cNvGrpSpPr/>
          <p:nvPr/>
        </p:nvGrpSpPr>
        <p:grpSpPr>
          <a:xfrm>
            <a:off x="15678317" y="3058667"/>
            <a:ext cx="140235" cy="91440"/>
            <a:chOff x="6815328" y="3058667"/>
            <a:chExt cx="60960" cy="91440"/>
          </a:xfrm>
        </p:grpSpPr>
        <p:sp>
          <p:nvSpPr>
            <p:cNvPr id="365" name="object 365"/>
            <p:cNvSpPr/>
            <p:nvPr/>
          </p:nvSpPr>
          <p:spPr>
            <a:xfrm>
              <a:off x="6830567" y="3063239"/>
              <a:ext cx="41275" cy="82550"/>
            </a:xfrm>
            <a:custGeom>
              <a:avLst/>
              <a:gdLst/>
              <a:ahLst/>
              <a:cxnLst/>
              <a:rect l="l" t="t" r="r" b="b"/>
              <a:pathLst>
                <a:path w="41275" h="82550">
                  <a:moveTo>
                    <a:pt x="0" y="82296"/>
                  </a:moveTo>
                  <a:lnTo>
                    <a:pt x="35052" y="62484"/>
                  </a:lnTo>
                  <a:lnTo>
                    <a:pt x="39624" y="50292"/>
                  </a:lnTo>
                  <a:lnTo>
                    <a:pt x="41148" y="44196"/>
                  </a:lnTo>
                  <a:lnTo>
                    <a:pt x="41148" y="36576"/>
                  </a:lnTo>
                  <a:lnTo>
                    <a:pt x="39624" y="30480"/>
                  </a:lnTo>
                  <a:lnTo>
                    <a:pt x="38100" y="24384"/>
                  </a:lnTo>
                  <a:lnTo>
                    <a:pt x="35052" y="18288"/>
                  </a:lnTo>
                  <a:lnTo>
                    <a:pt x="30480" y="12192"/>
                  </a:lnTo>
                  <a:lnTo>
                    <a:pt x="25908" y="9144"/>
                  </a:lnTo>
                  <a:lnTo>
                    <a:pt x="19812" y="4572"/>
                  </a:lnTo>
                  <a:lnTo>
                    <a:pt x="13716" y="1524"/>
                  </a:lnTo>
                  <a:lnTo>
                    <a:pt x="7620" y="0"/>
                  </a:lnTo>
                  <a:lnTo>
                    <a:pt x="0" y="0"/>
                  </a:lnTo>
                </a:path>
              </a:pathLst>
            </a:custGeom>
            <a:ln w="9144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66" name="object 366"/>
            <p:cNvSpPr/>
            <p:nvPr/>
          </p:nvSpPr>
          <p:spPr>
            <a:xfrm>
              <a:off x="6815328" y="3063240"/>
              <a:ext cx="15240" cy="82550"/>
            </a:xfrm>
            <a:custGeom>
              <a:avLst/>
              <a:gdLst/>
              <a:ahLst/>
              <a:cxnLst/>
              <a:rect l="l" t="t" r="r" b="b"/>
              <a:pathLst>
                <a:path w="15240" h="82550">
                  <a:moveTo>
                    <a:pt x="15239" y="82295"/>
                  </a:moveTo>
                  <a:lnTo>
                    <a:pt x="0" y="82295"/>
                  </a:lnTo>
                </a:path>
                <a:path w="15240" h="82550">
                  <a:moveTo>
                    <a:pt x="15239" y="0"/>
                  </a:moveTo>
                  <a:lnTo>
                    <a:pt x="0" y="0"/>
                  </a:lnTo>
                </a:path>
              </a:pathLst>
            </a:custGeom>
            <a:ln w="9144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367" name="object 367"/>
          <p:cNvSpPr/>
          <p:nvPr/>
        </p:nvSpPr>
        <p:spPr>
          <a:xfrm>
            <a:off x="15678317" y="2982467"/>
            <a:ext cx="35059" cy="0"/>
          </a:xfrm>
          <a:custGeom>
            <a:avLst/>
            <a:gdLst/>
            <a:ahLst/>
            <a:cxnLst/>
            <a:rect l="l" t="t" r="r" b="b"/>
            <a:pathLst>
              <a:path w="15240">
                <a:moveTo>
                  <a:pt x="15239" y="0"/>
                </a:moveTo>
                <a:lnTo>
                  <a:pt x="0" y="0"/>
                </a:lnTo>
              </a:path>
            </a:pathLst>
          </a:custGeom>
          <a:ln w="9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68" name="object 368"/>
          <p:cNvSpPr/>
          <p:nvPr/>
        </p:nvSpPr>
        <p:spPr>
          <a:xfrm>
            <a:off x="15678317" y="2900172"/>
            <a:ext cx="35059" cy="0"/>
          </a:xfrm>
          <a:custGeom>
            <a:avLst/>
            <a:gdLst/>
            <a:ahLst/>
            <a:cxnLst/>
            <a:rect l="l" t="t" r="r" b="b"/>
            <a:pathLst>
              <a:path w="15240">
                <a:moveTo>
                  <a:pt x="15239" y="0"/>
                </a:moveTo>
                <a:lnTo>
                  <a:pt x="0" y="0"/>
                </a:lnTo>
              </a:path>
            </a:pathLst>
          </a:custGeom>
          <a:ln w="9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69" name="object 369"/>
          <p:cNvSpPr/>
          <p:nvPr/>
        </p:nvSpPr>
        <p:spPr>
          <a:xfrm>
            <a:off x="15678317" y="2819400"/>
            <a:ext cx="35059" cy="0"/>
          </a:xfrm>
          <a:custGeom>
            <a:avLst/>
            <a:gdLst/>
            <a:ahLst/>
            <a:cxnLst/>
            <a:rect l="l" t="t" r="r" b="b"/>
            <a:pathLst>
              <a:path w="15240">
                <a:moveTo>
                  <a:pt x="15239" y="0"/>
                </a:moveTo>
                <a:lnTo>
                  <a:pt x="0" y="0"/>
                </a:lnTo>
              </a:path>
            </a:pathLst>
          </a:custGeom>
          <a:ln w="9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70" name="object 370"/>
          <p:cNvSpPr/>
          <p:nvPr/>
        </p:nvSpPr>
        <p:spPr>
          <a:xfrm>
            <a:off x="15713375" y="2584704"/>
            <a:ext cx="94951" cy="81280"/>
          </a:xfrm>
          <a:custGeom>
            <a:avLst/>
            <a:gdLst/>
            <a:ahLst/>
            <a:cxnLst/>
            <a:rect l="l" t="t" r="r" b="b"/>
            <a:pathLst>
              <a:path w="41275" h="81280">
                <a:moveTo>
                  <a:pt x="0" y="80772"/>
                </a:moveTo>
                <a:lnTo>
                  <a:pt x="7620" y="80772"/>
                </a:lnTo>
                <a:lnTo>
                  <a:pt x="13716" y="79248"/>
                </a:lnTo>
                <a:lnTo>
                  <a:pt x="39624" y="50292"/>
                </a:lnTo>
                <a:lnTo>
                  <a:pt x="41148" y="44196"/>
                </a:lnTo>
                <a:lnTo>
                  <a:pt x="41148" y="36576"/>
                </a:lnTo>
                <a:lnTo>
                  <a:pt x="39624" y="30480"/>
                </a:lnTo>
                <a:lnTo>
                  <a:pt x="13716" y="1524"/>
                </a:lnTo>
                <a:lnTo>
                  <a:pt x="7620" y="0"/>
                </a:lnTo>
                <a:lnTo>
                  <a:pt x="0" y="0"/>
                </a:lnTo>
              </a:path>
            </a:pathLst>
          </a:custGeom>
          <a:ln w="9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grpSp>
        <p:nvGrpSpPr>
          <p:cNvPr id="371" name="object 371"/>
          <p:cNvGrpSpPr/>
          <p:nvPr/>
        </p:nvGrpSpPr>
        <p:grpSpPr>
          <a:xfrm>
            <a:off x="15702856" y="2415539"/>
            <a:ext cx="116863" cy="173990"/>
            <a:chOff x="6825995" y="2415539"/>
            <a:chExt cx="50800" cy="173990"/>
          </a:xfrm>
        </p:grpSpPr>
        <p:sp>
          <p:nvSpPr>
            <p:cNvPr id="372" name="object 372"/>
            <p:cNvSpPr/>
            <p:nvPr/>
          </p:nvSpPr>
          <p:spPr>
            <a:xfrm>
              <a:off x="6830567" y="2420111"/>
              <a:ext cx="41275" cy="82550"/>
            </a:xfrm>
            <a:custGeom>
              <a:avLst/>
              <a:gdLst/>
              <a:ahLst/>
              <a:cxnLst/>
              <a:rect l="l" t="t" r="r" b="b"/>
              <a:pathLst>
                <a:path w="41275" h="82550">
                  <a:moveTo>
                    <a:pt x="0" y="82296"/>
                  </a:moveTo>
                  <a:lnTo>
                    <a:pt x="7620" y="82296"/>
                  </a:lnTo>
                  <a:lnTo>
                    <a:pt x="25908" y="73152"/>
                  </a:lnTo>
                  <a:lnTo>
                    <a:pt x="35052" y="64008"/>
                  </a:lnTo>
                  <a:lnTo>
                    <a:pt x="38100" y="57912"/>
                  </a:lnTo>
                  <a:lnTo>
                    <a:pt x="39624" y="51816"/>
                  </a:lnTo>
                  <a:lnTo>
                    <a:pt x="41148" y="44196"/>
                  </a:lnTo>
                  <a:lnTo>
                    <a:pt x="41148" y="38100"/>
                  </a:lnTo>
                  <a:lnTo>
                    <a:pt x="13716" y="3048"/>
                  </a:lnTo>
                  <a:lnTo>
                    <a:pt x="7620" y="1524"/>
                  </a:lnTo>
                  <a:lnTo>
                    <a:pt x="0" y="0"/>
                  </a:lnTo>
                </a:path>
              </a:pathLst>
            </a:custGeom>
            <a:ln w="9144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73" name="object 373"/>
            <p:cNvSpPr/>
            <p:nvPr/>
          </p:nvSpPr>
          <p:spPr>
            <a:xfrm>
              <a:off x="6830567" y="2502407"/>
              <a:ext cx="41275" cy="82550"/>
            </a:xfrm>
            <a:custGeom>
              <a:avLst/>
              <a:gdLst/>
              <a:ahLst/>
              <a:cxnLst/>
              <a:rect l="l" t="t" r="r" b="b"/>
              <a:pathLst>
                <a:path w="41275" h="82550">
                  <a:moveTo>
                    <a:pt x="0" y="82296"/>
                  </a:moveTo>
                  <a:lnTo>
                    <a:pt x="35052" y="62484"/>
                  </a:lnTo>
                  <a:lnTo>
                    <a:pt x="39624" y="50292"/>
                  </a:lnTo>
                  <a:lnTo>
                    <a:pt x="41148" y="44196"/>
                  </a:lnTo>
                  <a:lnTo>
                    <a:pt x="41148" y="38100"/>
                  </a:lnTo>
                  <a:lnTo>
                    <a:pt x="39624" y="30480"/>
                  </a:lnTo>
                  <a:lnTo>
                    <a:pt x="13716" y="1524"/>
                  </a:lnTo>
                  <a:lnTo>
                    <a:pt x="7620" y="0"/>
                  </a:lnTo>
                  <a:lnTo>
                    <a:pt x="0" y="0"/>
                  </a:lnTo>
                </a:path>
              </a:pathLst>
            </a:custGeom>
            <a:ln w="9144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374" name="object 374"/>
          <p:cNvGrpSpPr/>
          <p:nvPr/>
        </p:nvGrpSpPr>
        <p:grpSpPr>
          <a:xfrm>
            <a:off x="15678317" y="2660904"/>
            <a:ext cx="140235" cy="90170"/>
            <a:chOff x="6815328" y="2660904"/>
            <a:chExt cx="60960" cy="90170"/>
          </a:xfrm>
        </p:grpSpPr>
        <p:sp>
          <p:nvSpPr>
            <p:cNvPr id="375" name="object 375"/>
            <p:cNvSpPr/>
            <p:nvPr/>
          </p:nvSpPr>
          <p:spPr>
            <a:xfrm>
              <a:off x="6830567" y="2665476"/>
              <a:ext cx="41275" cy="81280"/>
            </a:xfrm>
            <a:custGeom>
              <a:avLst/>
              <a:gdLst/>
              <a:ahLst/>
              <a:cxnLst/>
              <a:rect l="l" t="t" r="r" b="b"/>
              <a:pathLst>
                <a:path w="41275" h="81280">
                  <a:moveTo>
                    <a:pt x="0" y="80772"/>
                  </a:moveTo>
                  <a:lnTo>
                    <a:pt x="7620" y="80772"/>
                  </a:lnTo>
                  <a:lnTo>
                    <a:pt x="13716" y="79248"/>
                  </a:lnTo>
                  <a:lnTo>
                    <a:pt x="39624" y="50292"/>
                  </a:lnTo>
                  <a:lnTo>
                    <a:pt x="41148" y="42672"/>
                  </a:lnTo>
                  <a:lnTo>
                    <a:pt x="41148" y="36576"/>
                  </a:lnTo>
                  <a:lnTo>
                    <a:pt x="39624" y="30480"/>
                  </a:lnTo>
                  <a:lnTo>
                    <a:pt x="38100" y="22860"/>
                  </a:lnTo>
                  <a:lnTo>
                    <a:pt x="35052" y="18288"/>
                  </a:lnTo>
                  <a:lnTo>
                    <a:pt x="30480" y="12192"/>
                  </a:lnTo>
                  <a:lnTo>
                    <a:pt x="25908" y="9144"/>
                  </a:lnTo>
                  <a:lnTo>
                    <a:pt x="19812" y="4572"/>
                  </a:lnTo>
                  <a:lnTo>
                    <a:pt x="7620" y="1524"/>
                  </a:lnTo>
                  <a:lnTo>
                    <a:pt x="0" y="0"/>
                  </a:lnTo>
                </a:path>
              </a:pathLst>
            </a:custGeom>
            <a:ln w="9144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76" name="object 376"/>
            <p:cNvSpPr/>
            <p:nvPr/>
          </p:nvSpPr>
          <p:spPr>
            <a:xfrm>
              <a:off x="6815328" y="2665476"/>
              <a:ext cx="15240" cy="81280"/>
            </a:xfrm>
            <a:custGeom>
              <a:avLst/>
              <a:gdLst/>
              <a:ahLst/>
              <a:cxnLst/>
              <a:rect l="l" t="t" r="r" b="b"/>
              <a:pathLst>
                <a:path w="15240" h="81280">
                  <a:moveTo>
                    <a:pt x="15239" y="80772"/>
                  </a:moveTo>
                  <a:lnTo>
                    <a:pt x="0" y="80772"/>
                  </a:lnTo>
                </a:path>
                <a:path w="15240" h="81280">
                  <a:moveTo>
                    <a:pt x="15239" y="0"/>
                  </a:moveTo>
                  <a:lnTo>
                    <a:pt x="0" y="0"/>
                  </a:lnTo>
                </a:path>
              </a:pathLst>
            </a:custGeom>
            <a:ln w="9144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377" name="object 377"/>
          <p:cNvSpPr/>
          <p:nvPr/>
        </p:nvSpPr>
        <p:spPr>
          <a:xfrm>
            <a:off x="15678317" y="2584703"/>
            <a:ext cx="35059" cy="0"/>
          </a:xfrm>
          <a:custGeom>
            <a:avLst/>
            <a:gdLst/>
            <a:ahLst/>
            <a:cxnLst/>
            <a:rect l="l" t="t" r="r" b="b"/>
            <a:pathLst>
              <a:path w="15240">
                <a:moveTo>
                  <a:pt x="15239" y="0"/>
                </a:moveTo>
                <a:lnTo>
                  <a:pt x="0" y="0"/>
                </a:lnTo>
              </a:path>
            </a:pathLst>
          </a:custGeom>
          <a:ln w="9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78" name="object 378"/>
          <p:cNvSpPr/>
          <p:nvPr/>
        </p:nvSpPr>
        <p:spPr>
          <a:xfrm>
            <a:off x="15678317" y="2502407"/>
            <a:ext cx="35059" cy="0"/>
          </a:xfrm>
          <a:custGeom>
            <a:avLst/>
            <a:gdLst/>
            <a:ahLst/>
            <a:cxnLst/>
            <a:rect l="l" t="t" r="r" b="b"/>
            <a:pathLst>
              <a:path w="15240">
                <a:moveTo>
                  <a:pt x="15239" y="0"/>
                </a:moveTo>
                <a:lnTo>
                  <a:pt x="0" y="0"/>
                </a:lnTo>
              </a:path>
            </a:pathLst>
          </a:custGeom>
          <a:ln w="9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79" name="object 379"/>
          <p:cNvSpPr/>
          <p:nvPr/>
        </p:nvSpPr>
        <p:spPr>
          <a:xfrm>
            <a:off x="15678317" y="2420111"/>
            <a:ext cx="35059" cy="0"/>
          </a:xfrm>
          <a:custGeom>
            <a:avLst/>
            <a:gdLst/>
            <a:ahLst/>
            <a:cxnLst/>
            <a:rect l="l" t="t" r="r" b="b"/>
            <a:pathLst>
              <a:path w="15240">
                <a:moveTo>
                  <a:pt x="15239" y="0"/>
                </a:moveTo>
                <a:lnTo>
                  <a:pt x="0" y="0"/>
                </a:lnTo>
              </a:path>
            </a:pathLst>
          </a:custGeom>
          <a:ln w="9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80" name="object 380"/>
          <p:cNvSpPr/>
          <p:nvPr/>
        </p:nvSpPr>
        <p:spPr>
          <a:xfrm>
            <a:off x="15713375" y="3380232"/>
            <a:ext cx="94951" cy="81280"/>
          </a:xfrm>
          <a:custGeom>
            <a:avLst/>
            <a:gdLst/>
            <a:ahLst/>
            <a:cxnLst/>
            <a:rect l="l" t="t" r="r" b="b"/>
            <a:pathLst>
              <a:path w="41275" h="81279">
                <a:moveTo>
                  <a:pt x="0" y="80772"/>
                </a:moveTo>
                <a:lnTo>
                  <a:pt x="7620" y="80772"/>
                </a:lnTo>
                <a:lnTo>
                  <a:pt x="13716" y="79248"/>
                </a:lnTo>
                <a:lnTo>
                  <a:pt x="39624" y="50292"/>
                </a:lnTo>
                <a:lnTo>
                  <a:pt x="41148" y="44196"/>
                </a:lnTo>
                <a:lnTo>
                  <a:pt x="41148" y="36576"/>
                </a:lnTo>
                <a:lnTo>
                  <a:pt x="39624" y="30480"/>
                </a:lnTo>
                <a:lnTo>
                  <a:pt x="13716" y="1524"/>
                </a:lnTo>
                <a:lnTo>
                  <a:pt x="7620" y="0"/>
                </a:lnTo>
                <a:lnTo>
                  <a:pt x="0" y="0"/>
                </a:lnTo>
              </a:path>
            </a:pathLst>
          </a:custGeom>
          <a:ln w="9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grpSp>
        <p:nvGrpSpPr>
          <p:cNvPr id="381" name="object 381"/>
          <p:cNvGrpSpPr/>
          <p:nvPr/>
        </p:nvGrpSpPr>
        <p:grpSpPr>
          <a:xfrm>
            <a:off x="15702856" y="3212591"/>
            <a:ext cx="116863" cy="172720"/>
            <a:chOff x="6825995" y="3212591"/>
            <a:chExt cx="50800" cy="172720"/>
          </a:xfrm>
        </p:grpSpPr>
        <p:sp>
          <p:nvSpPr>
            <p:cNvPr id="382" name="object 382"/>
            <p:cNvSpPr/>
            <p:nvPr/>
          </p:nvSpPr>
          <p:spPr>
            <a:xfrm>
              <a:off x="6830567" y="3217163"/>
              <a:ext cx="41275" cy="82550"/>
            </a:xfrm>
            <a:custGeom>
              <a:avLst/>
              <a:gdLst/>
              <a:ahLst/>
              <a:cxnLst/>
              <a:rect l="l" t="t" r="r" b="b"/>
              <a:pathLst>
                <a:path w="41275" h="82550">
                  <a:moveTo>
                    <a:pt x="0" y="82296"/>
                  </a:moveTo>
                  <a:lnTo>
                    <a:pt x="35052" y="64008"/>
                  </a:lnTo>
                  <a:lnTo>
                    <a:pt x="41148" y="44196"/>
                  </a:lnTo>
                  <a:lnTo>
                    <a:pt x="41148" y="38100"/>
                  </a:lnTo>
                  <a:lnTo>
                    <a:pt x="19812" y="4572"/>
                  </a:lnTo>
                  <a:lnTo>
                    <a:pt x="13716" y="3048"/>
                  </a:lnTo>
                  <a:lnTo>
                    <a:pt x="7620" y="0"/>
                  </a:lnTo>
                  <a:lnTo>
                    <a:pt x="0" y="0"/>
                  </a:lnTo>
                </a:path>
              </a:pathLst>
            </a:custGeom>
            <a:ln w="9144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83" name="object 383"/>
            <p:cNvSpPr/>
            <p:nvPr/>
          </p:nvSpPr>
          <p:spPr>
            <a:xfrm>
              <a:off x="6830567" y="3299459"/>
              <a:ext cx="41275" cy="81280"/>
            </a:xfrm>
            <a:custGeom>
              <a:avLst/>
              <a:gdLst/>
              <a:ahLst/>
              <a:cxnLst/>
              <a:rect l="l" t="t" r="r" b="b"/>
              <a:pathLst>
                <a:path w="41275" h="81279">
                  <a:moveTo>
                    <a:pt x="0" y="80772"/>
                  </a:moveTo>
                  <a:lnTo>
                    <a:pt x="35052" y="60960"/>
                  </a:lnTo>
                  <a:lnTo>
                    <a:pt x="39624" y="48768"/>
                  </a:lnTo>
                  <a:lnTo>
                    <a:pt x="41148" y="42672"/>
                  </a:lnTo>
                  <a:lnTo>
                    <a:pt x="41148" y="36576"/>
                  </a:lnTo>
                  <a:lnTo>
                    <a:pt x="39624" y="28956"/>
                  </a:lnTo>
                  <a:lnTo>
                    <a:pt x="13716" y="1524"/>
                  </a:lnTo>
                  <a:lnTo>
                    <a:pt x="7620" y="0"/>
                  </a:lnTo>
                  <a:lnTo>
                    <a:pt x="0" y="0"/>
                  </a:lnTo>
                </a:path>
              </a:pathLst>
            </a:custGeom>
            <a:ln w="9144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384" name="object 384"/>
          <p:cNvGrpSpPr/>
          <p:nvPr/>
        </p:nvGrpSpPr>
        <p:grpSpPr>
          <a:xfrm>
            <a:off x="15678317" y="3456432"/>
            <a:ext cx="140235" cy="91440"/>
            <a:chOff x="6815328" y="3456432"/>
            <a:chExt cx="60960" cy="91440"/>
          </a:xfrm>
        </p:grpSpPr>
        <p:sp>
          <p:nvSpPr>
            <p:cNvPr id="385" name="object 385"/>
            <p:cNvSpPr/>
            <p:nvPr/>
          </p:nvSpPr>
          <p:spPr>
            <a:xfrm>
              <a:off x="6830567" y="3461004"/>
              <a:ext cx="41275" cy="82550"/>
            </a:xfrm>
            <a:custGeom>
              <a:avLst/>
              <a:gdLst/>
              <a:ahLst/>
              <a:cxnLst/>
              <a:rect l="l" t="t" r="r" b="b"/>
              <a:pathLst>
                <a:path w="41275" h="82550">
                  <a:moveTo>
                    <a:pt x="0" y="82296"/>
                  </a:moveTo>
                  <a:lnTo>
                    <a:pt x="7620" y="82296"/>
                  </a:lnTo>
                  <a:lnTo>
                    <a:pt x="13716" y="80772"/>
                  </a:lnTo>
                  <a:lnTo>
                    <a:pt x="39624" y="50292"/>
                  </a:lnTo>
                  <a:lnTo>
                    <a:pt x="41148" y="44196"/>
                  </a:lnTo>
                  <a:lnTo>
                    <a:pt x="41148" y="38100"/>
                  </a:lnTo>
                  <a:lnTo>
                    <a:pt x="39624" y="32004"/>
                  </a:lnTo>
                  <a:lnTo>
                    <a:pt x="38100" y="24384"/>
                  </a:lnTo>
                  <a:lnTo>
                    <a:pt x="7620" y="1524"/>
                  </a:lnTo>
                  <a:lnTo>
                    <a:pt x="0" y="0"/>
                  </a:lnTo>
                </a:path>
              </a:pathLst>
            </a:custGeom>
            <a:ln w="9144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86" name="object 386"/>
            <p:cNvSpPr/>
            <p:nvPr/>
          </p:nvSpPr>
          <p:spPr>
            <a:xfrm>
              <a:off x="6815328" y="3461004"/>
              <a:ext cx="15240" cy="82550"/>
            </a:xfrm>
            <a:custGeom>
              <a:avLst/>
              <a:gdLst/>
              <a:ahLst/>
              <a:cxnLst/>
              <a:rect l="l" t="t" r="r" b="b"/>
              <a:pathLst>
                <a:path w="15240" h="82550">
                  <a:moveTo>
                    <a:pt x="15239" y="82296"/>
                  </a:moveTo>
                  <a:lnTo>
                    <a:pt x="0" y="82296"/>
                  </a:lnTo>
                </a:path>
                <a:path w="15240" h="82550">
                  <a:moveTo>
                    <a:pt x="15239" y="0"/>
                  </a:moveTo>
                  <a:lnTo>
                    <a:pt x="0" y="0"/>
                  </a:lnTo>
                </a:path>
              </a:pathLst>
            </a:custGeom>
            <a:ln w="9144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387" name="object 387"/>
          <p:cNvSpPr/>
          <p:nvPr/>
        </p:nvSpPr>
        <p:spPr>
          <a:xfrm>
            <a:off x="15678317" y="3380232"/>
            <a:ext cx="35059" cy="0"/>
          </a:xfrm>
          <a:custGeom>
            <a:avLst/>
            <a:gdLst/>
            <a:ahLst/>
            <a:cxnLst/>
            <a:rect l="l" t="t" r="r" b="b"/>
            <a:pathLst>
              <a:path w="15240">
                <a:moveTo>
                  <a:pt x="15239" y="0"/>
                </a:moveTo>
                <a:lnTo>
                  <a:pt x="0" y="0"/>
                </a:lnTo>
              </a:path>
            </a:pathLst>
          </a:custGeom>
          <a:ln w="9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88" name="object 388"/>
          <p:cNvSpPr/>
          <p:nvPr/>
        </p:nvSpPr>
        <p:spPr>
          <a:xfrm>
            <a:off x="15678317" y="3299459"/>
            <a:ext cx="35059" cy="0"/>
          </a:xfrm>
          <a:custGeom>
            <a:avLst/>
            <a:gdLst/>
            <a:ahLst/>
            <a:cxnLst/>
            <a:rect l="l" t="t" r="r" b="b"/>
            <a:pathLst>
              <a:path w="15240">
                <a:moveTo>
                  <a:pt x="15239" y="0"/>
                </a:moveTo>
                <a:lnTo>
                  <a:pt x="0" y="0"/>
                </a:lnTo>
              </a:path>
            </a:pathLst>
          </a:custGeom>
          <a:ln w="9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89" name="object 389"/>
          <p:cNvSpPr/>
          <p:nvPr/>
        </p:nvSpPr>
        <p:spPr>
          <a:xfrm>
            <a:off x="15678317" y="3217164"/>
            <a:ext cx="35059" cy="0"/>
          </a:xfrm>
          <a:custGeom>
            <a:avLst/>
            <a:gdLst/>
            <a:ahLst/>
            <a:cxnLst/>
            <a:rect l="l" t="t" r="r" b="b"/>
            <a:pathLst>
              <a:path w="15240">
                <a:moveTo>
                  <a:pt x="15239" y="0"/>
                </a:moveTo>
                <a:lnTo>
                  <a:pt x="0" y="0"/>
                </a:lnTo>
              </a:path>
            </a:pathLst>
          </a:custGeom>
          <a:ln w="9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90" name="object 390"/>
          <p:cNvSpPr/>
          <p:nvPr/>
        </p:nvSpPr>
        <p:spPr>
          <a:xfrm>
            <a:off x="15713375" y="3779520"/>
            <a:ext cx="94951" cy="81280"/>
          </a:xfrm>
          <a:custGeom>
            <a:avLst/>
            <a:gdLst/>
            <a:ahLst/>
            <a:cxnLst/>
            <a:rect l="l" t="t" r="r" b="b"/>
            <a:pathLst>
              <a:path w="41275" h="81279">
                <a:moveTo>
                  <a:pt x="0" y="80772"/>
                </a:moveTo>
                <a:lnTo>
                  <a:pt x="7620" y="80772"/>
                </a:lnTo>
                <a:lnTo>
                  <a:pt x="13716" y="79248"/>
                </a:lnTo>
                <a:lnTo>
                  <a:pt x="39624" y="50292"/>
                </a:lnTo>
                <a:lnTo>
                  <a:pt x="41148" y="44196"/>
                </a:lnTo>
                <a:lnTo>
                  <a:pt x="41148" y="36576"/>
                </a:lnTo>
                <a:lnTo>
                  <a:pt x="39624" y="30480"/>
                </a:lnTo>
                <a:lnTo>
                  <a:pt x="13716" y="1524"/>
                </a:lnTo>
                <a:lnTo>
                  <a:pt x="7620" y="0"/>
                </a:lnTo>
                <a:lnTo>
                  <a:pt x="0" y="0"/>
                </a:lnTo>
              </a:path>
            </a:pathLst>
          </a:custGeom>
          <a:ln w="9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grpSp>
        <p:nvGrpSpPr>
          <p:cNvPr id="391" name="object 391"/>
          <p:cNvGrpSpPr/>
          <p:nvPr/>
        </p:nvGrpSpPr>
        <p:grpSpPr>
          <a:xfrm>
            <a:off x="15702856" y="3610355"/>
            <a:ext cx="116863" cy="173990"/>
            <a:chOff x="6825995" y="3610355"/>
            <a:chExt cx="50800" cy="173990"/>
          </a:xfrm>
        </p:grpSpPr>
        <p:sp>
          <p:nvSpPr>
            <p:cNvPr id="392" name="object 392"/>
            <p:cNvSpPr/>
            <p:nvPr/>
          </p:nvSpPr>
          <p:spPr>
            <a:xfrm>
              <a:off x="6830567" y="3614927"/>
              <a:ext cx="41275" cy="82550"/>
            </a:xfrm>
            <a:custGeom>
              <a:avLst/>
              <a:gdLst/>
              <a:ahLst/>
              <a:cxnLst/>
              <a:rect l="l" t="t" r="r" b="b"/>
              <a:pathLst>
                <a:path w="41275" h="82550">
                  <a:moveTo>
                    <a:pt x="0" y="82296"/>
                  </a:moveTo>
                  <a:lnTo>
                    <a:pt x="35052" y="64008"/>
                  </a:lnTo>
                  <a:lnTo>
                    <a:pt x="41148" y="44196"/>
                  </a:lnTo>
                  <a:lnTo>
                    <a:pt x="41148" y="38100"/>
                  </a:lnTo>
                  <a:lnTo>
                    <a:pt x="7620" y="0"/>
                  </a:lnTo>
                  <a:lnTo>
                    <a:pt x="0" y="0"/>
                  </a:lnTo>
                </a:path>
              </a:pathLst>
            </a:custGeom>
            <a:ln w="9144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93" name="object 393"/>
            <p:cNvSpPr/>
            <p:nvPr/>
          </p:nvSpPr>
          <p:spPr>
            <a:xfrm>
              <a:off x="6830567" y="3697223"/>
              <a:ext cx="41275" cy="82550"/>
            </a:xfrm>
            <a:custGeom>
              <a:avLst/>
              <a:gdLst/>
              <a:ahLst/>
              <a:cxnLst/>
              <a:rect l="l" t="t" r="r" b="b"/>
              <a:pathLst>
                <a:path w="41275" h="82550">
                  <a:moveTo>
                    <a:pt x="0" y="82296"/>
                  </a:moveTo>
                  <a:lnTo>
                    <a:pt x="35052" y="62484"/>
                  </a:lnTo>
                  <a:lnTo>
                    <a:pt x="39624" y="50292"/>
                  </a:lnTo>
                  <a:lnTo>
                    <a:pt x="41148" y="44196"/>
                  </a:lnTo>
                  <a:lnTo>
                    <a:pt x="41148" y="38100"/>
                  </a:lnTo>
                  <a:lnTo>
                    <a:pt x="39624" y="30480"/>
                  </a:lnTo>
                  <a:lnTo>
                    <a:pt x="13716" y="1524"/>
                  </a:lnTo>
                  <a:lnTo>
                    <a:pt x="7620" y="0"/>
                  </a:lnTo>
                  <a:lnTo>
                    <a:pt x="0" y="0"/>
                  </a:lnTo>
                </a:path>
              </a:pathLst>
            </a:custGeom>
            <a:ln w="9144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394" name="object 394"/>
          <p:cNvGrpSpPr/>
          <p:nvPr/>
        </p:nvGrpSpPr>
        <p:grpSpPr>
          <a:xfrm>
            <a:off x="15678317" y="3855720"/>
            <a:ext cx="140235" cy="90170"/>
            <a:chOff x="6815328" y="3855720"/>
            <a:chExt cx="60960" cy="90170"/>
          </a:xfrm>
        </p:grpSpPr>
        <p:sp>
          <p:nvSpPr>
            <p:cNvPr id="395" name="object 395"/>
            <p:cNvSpPr/>
            <p:nvPr/>
          </p:nvSpPr>
          <p:spPr>
            <a:xfrm>
              <a:off x="6830567" y="3860292"/>
              <a:ext cx="41275" cy="81280"/>
            </a:xfrm>
            <a:custGeom>
              <a:avLst/>
              <a:gdLst/>
              <a:ahLst/>
              <a:cxnLst/>
              <a:rect l="l" t="t" r="r" b="b"/>
              <a:pathLst>
                <a:path w="41275" h="81279">
                  <a:moveTo>
                    <a:pt x="0" y="80772"/>
                  </a:moveTo>
                  <a:lnTo>
                    <a:pt x="7620" y="80772"/>
                  </a:lnTo>
                  <a:lnTo>
                    <a:pt x="13716" y="79248"/>
                  </a:lnTo>
                  <a:lnTo>
                    <a:pt x="41148" y="44196"/>
                  </a:lnTo>
                  <a:lnTo>
                    <a:pt x="41148" y="38100"/>
                  </a:lnTo>
                  <a:lnTo>
                    <a:pt x="39624" y="32004"/>
                  </a:lnTo>
                  <a:lnTo>
                    <a:pt x="38100" y="24384"/>
                  </a:lnTo>
                  <a:lnTo>
                    <a:pt x="7620" y="1524"/>
                  </a:lnTo>
                  <a:lnTo>
                    <a:pt x="0" y="0"/>
                  </a:lnTo>
                </a:path>
              </a:pathLst>
            </a:custGeom>
            <a:ln w="9144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96" name="object 396"/>
            <p:cNvSpPr/>
            <p:nvPr/>
          </p:nvSpPr>
          <p:spPr>
            <a:xfrm>
              <a:off x="6815328" y="3860292"/>
              <a:ext cx="15240" cy="81280"/>
            </a:xfrm>
            <a:custGeom>
              <a:avLst/>
              <a:gdLst/>
              <a:ahLst/>
              <a:cxnLst/>
              <a:rect l="l" t="t" r="r" b="b"/>
              <a:pathLst>
                <a:path w="15240" h="81279">
                  <a:moveTo>
                    <a:pt x="15239" y="80772"/>
                  </a:moveTo>
                  <a:lnTo>
                    <a:pt x="0" y="80772"/>
                  </a:lnTo>
                </a:path>
                <a:path w="15240" h="81279">
                  <a:moveTo>
                    <a:pt x="15239" y="0"/>
                  </a:moveTo>
                  <a:lnTo>
                    <a:pt x="0" y="0"/>
                  </a:lnTo>
                </a:path>
              </a:pathLst>
            </a:custGeom>
            <a:ln w="9144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397" name="object 397"/>
          <p:cNvSpPr/>
          <p:nvPr/>
        </p:nvSpPr>
        <p:spPr>
          <a:xfrm>
            <a:off x="15678317" y="3779520"/>
            <a:ext cx="35059" cy="0"/>
          </a:xfrm>
          <a:custGeom>
            <a:avLst/>
            <a:gdLst/>
            <a:ahLst/>
            <a:cxnLst/>
            <a:rect l="l" t="t" r="r" b="b"/>
            <a:pathLst>
              <a:path w="15240">
                <a:moveTo>
                  <a:pt x="15239" y="0"/>
                </a:moveTo>
                <a:lnTo>
                  <a:pt x="0" y="0"/>
                </a:lnTo>
              </a:path>
            </a:pathLst>
          </a:custGeom>
          <a:ln w="9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98" name="object 398"/>
          <p:cNvSpPr/>
          <p:nvPr/>
        </p:nvSpPr>
        <p:spPr>
          <a:xfrm>
            <a:off x="15678317" y="3697223"/>
            <a:ext cx="35059" cy="0"/>
          </a:xfrm>
          <a:custGeom>
            <a:avLst/>
            <a:gdLst/>
            <a:ahLst/>
            <a:cxnLst/>
            <a:rect l="l" t="t" r="r" b="b"/>
            <a:pathLst>
              <a:path w="15240">
                <a:moveTo>
                  <a:pt x="15239" y="0"/>
                </a:moveTo>
                <a:lnTo>
                  <a:pt x="0" y="0"/>
                </a:lnTo>
              </a:path>
            </a:pathLst>
          </a:custGeom>
          <a:ln w="9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99" name="object 399"/>
          <p:cNvSpPr/>
          <p:nvPr/>
        </p:nvSpPr>
        <p:spPr>
          <a:xfrm>
            <a:off x="15678317" y="3614927"/>
            <a:ext cx="35059" cy="0"/>
          </a:xfrm>
          <a:custGeom>
            <a:avLst/>
            <a:gdLst/>
            <a:ahLst/>
            <a:cxnLst/>
            <a:rect l="l" t="t" r="r" b="b"/>
            <a:pathLst>
              <a:path w="15240">
                <a:moveTo>
                  <a:pt x="15239" y="0"/>
                </a:moveTo>
                <a:lnTo>
                  <a:pt x="0" y="0"/>
                </a:lnTo>
              </a:path>
            </a:pathLst>
          </a:custGeom>
          <a:ln w="9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00" name="object 400"/>
          <p:cNvSpPr/>
          <p:nvPr/>
        </p:nvSpPr>
        <p:spPr>
          <a:xfrm>
            <a:off x="15713375" y="4177284"/>
            <a:ext cx="94951" cy="81280"/>
          </a:xfrm>
          <a:custGeom>
            <a:avLst/>
            <a:gdLst/>
            <a:ahLst/>
            <a:cxnLst/>
            <a:rect l="l" t="t" r="r" b="b"/>
            <a:pathLst>
              <a:path w="41275" h="81279">
                <a:moveTo>
                  <a:pt x="0" y="80772"/>
                </a:moveTo>
                <a:lnTo>
                  <a:pt x="35052" y="62484"/>
                </a:lnTo>
                <a:lnTo>
                  <a:pt x="39624" y="50292"/>
                </a:lnTo>
                <a:lnTo>
                  <a:pt x="41148" y="44196"/>
                </a:lnTo>
                <a:lnTo>
                  <a:pt x="41148" y="36576"/>
                </a:lnTo>
                <a:lnTo>
                  <a:pt x="39624" y="30480"/>
                </a:lnTo>
                <a:lnTo>
                  <a:pt x="13716" y="3048"/>
                </a:lnTo>
                <a:lnTo>
                  <a:pt x="7620" y="0"/>
                </a:lnTo>
                <a:lnTo>
                  <a:pt x="0" y="0"/>
                </a:lnTo>
              </a:path>
            </a:pathLst>
          </a:custGeom>
          <a:ln w="9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grpSp>
        <p:nvGrpSpPr>
          <p:cNvPr id="401" name="object 401"/>
          <p:cNvGrpSpPr/>
          <p:nvPr/>
        </p:nvGrpSpPr>
        <p:grpSpPr>
          <a:xfrm>
            <a:off x="15702856" y="4009644"/>
            <a:ext cx="116863" cy="172720"/>
            <a:chOff x="6825995" y="4009644"/>
            <a:chExt cx="50800" cy="172720"/>
          </a:xfrm>
        </p:grpSpPr>
        <p:sp>
          <p:nvSpPr>
            <p:cNvPr id="402" name="object 402"/>
            <p:cNvSpPr/>
            <p:nvPr/>
          </p:nvSpPr>
          <p:spPr>
            <a:xfrm>
              <a:off x="6830567" y="4014216"/>
              <a:ext cx="41275" cy="81280"/>
            </a:xfrm>
            <a:custGeom>
              <a:avLst/>
              <a:gdLst/>
              <a:ahLst/>
              <a:cxnLst/>
              <a:rect l="l" t="t" r="r" b="b"/>
              <a:pathLst>
                <a:path w="41275" h="81279">
                  <a:moveTo>
                    <a:pt x="0" y="80772"/>
                  </a:moveTo>
                  <a:lnTo>
                    <a:pt x="7620" y="80772"/>
                  </a:lnTo>
                  <a:lnTo>
                    <a:pt x="13716" y="79248"/>
                  </a:lnTo>
                  <a:lnTo>
                    <a:pt x="39624" y="50292"/>
                  </a:lnTo>
                  <a:lnTo>
                    <a:pt x="41148" y="44196"/>
                  </a:lnTo>
                  <a:lnTo>
                    <a:pt x="41148" y="36576"/>
                  </a:lnTo>
                  <a:lnTo>
                    <a:pt x="39624" y="30480"/>
                  </a:lnTo>
                  <a:lnTo>
                    <a:pt x="13716" y="1524"/>
                  </a:lnTo>
                  <a:lnTo>
                    <a:pt x="7620" y="0"/>
                  </a:lnTo>
                  <a:lnTo>
                    <a:pt x="0" y="0"/>
                  </a:lnTo>
                </a:path>
              </a:pathLst>
            </a:custGeom>
            <a:ln w="9144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03" name="object 403"/>
            <p:cNvSpPr/>
            <p:nvPr/>
          </p:nvSpPr>
          <p:spPr>
            <a:xfrm>
              <a:off x="6830567" y="4094987"/>
              <a:ext cx="41275" cy="82550"/>
            </a:xfrm>
            <a:custGeom>
              <a:avLst/>
              <a:gdLst/>
              <a:ahLst/>
              <a:cxnLst/>
              <a:rect l="l" t="t" r="r" b="b"/>
              <a:pathLst>
                <a:path w="41275" h="82550">
                  <a:moveTo>
                    <a:pt x="0" y="82296"/>
                  </a:moveTo>
                  <a:lnTo>
                    <a:pt x="7620" y="82296"/>
                  </a:lnTo>
                  <a:lnTo>
                    <a:pt x="13716" y="80772"/>
                  </a:lnTo>
                  <a:lnTo>
                    <a:pt x="39624" y="51816"/>
                  </a:lnTo>
                  <a:lnTo>
                    <a:pt x="41148" y="44196"/>
                  </a:lnTo>
                  <a:lnTo>
                    <a:pt x="41148" y="38100"/>
                  </a:lnTo>
                  <a:lnTo>
                    <a:pt x="39624" y="32004"/>
                  </a:lnTo>
                  <a:lnTo>
                    <a:pt x="38100" y="24384"/>
                  </a:lnTo>
                  <a:lnTo>
                    <a:pt x="7620" y="1524"/>
                  </a:lnTo>
                  <a:lnTo>
                    <a:pt x="0" y="0"/>
                  </a:lnTo>
                </a:path>
              </a:pathLst>
            </a:custGeom>
            <a:ln w="9144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404" name="object 404"/>
          <p:cNvGrpSpPr/>
          <p:nvPr/>
        </p:nvGrpSpPr>
        <p:grpSpPr>
          <a:xfrm>
            <a:off x="15678317" y="4253483"/>
            <a:ext cx="140235" cy="91440"/>
            <a:chOff x="6815328" y="4253483"/>
            <a:chExt cx="60960" cy="91440"/>
          </a:xfrm>
        </p:grpSpPr>
        <p:sp>
          <p:nvSpPr>
            <p:cNvPr id="405" name="object 405"/>
            <p:cNvSpPr/>
            <p:nvPr/>
          </p:nvSpPr>
          <p:spPr>
            <a:xfrm>
              <a:off x="6830567" y="4258055"/>
              <a:ext cx="41275" cy="82550"/>
            </a:xfrm>
            <a:custGeom>
              <a:avLst/>
              <a:gdLst/>
              <a:ahLst/>
              <a:cxnLst/>
              <a:rect l="l" t="t" r="r" b="b"/>
              <a:pathLst>
                <a:path w="41275" h="82550">
                  <a:moveTo>
                    <a:pt x="0" y="82296"/>
                  </a:moveTo>
                  <a:lnTo>
                    <a:pt x="35052" y="62484"/>
                  </a:lnTo>
                  <a:lnTo>
                    <a:pt x="39624" y="50292"/>
                  </a:lnTo>
                  <a:lnTo>
                    <a:pt x="41148" y="44196"/>
                  </a:lnTo>
                  <a:lnTo>
                    <a:pt x="41148" y="36576"/>
                  </a:lnTo>
                  <a:lnTo>
                    <a:pt x="39624" y="30480"/>
                  </a:lnTo>
                  <a:lnTo>
                    <a:pt x="38100" y="24384"/>
                  </a:lnTo>
                  <a:lnTo>
                    <a:pt x="35052" y="18288"/>
                  </a:lnTo>
                  <a:lnTo>
                    <a:pt x="30480" y="12192"/>
                  </a:lnTo>
                  <a:lnTo>
                    <a:pt x="25908" y="9144"/>
                  </a:lnTo>
                  <a:lnTo>
                    <a:pt x="19812" y="4572"/>
                  </a:lnTo>
                  <a:lnTo>
                    <a:pt x="13716" y="1524"/>
                  </a:lnTo>
                  <a:lnTo>
                    <a:pt x="7620" y="0"/>
                  </a:lnTo>
                  <a:lnTo>
                    <a:pt x="0" y="0"/>
                  </a:lnTo>
                </a:path>
              </a:pathLst>
            </a:custGeom>
            <a:ln w="9144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06" name="object 406"/>
            <p:cNvSpPr/>
            <p:nvPr/>
          </p:nvSpPr>
          <p:spPr>
            <a:xfrm>
              <a:off x="6815328" y="4258055"/>
              <a:ext cx="15240" cy="82550"/>
            </a:xfrm>
            <a:custGeom>
              <a:avLst/>
              <a:gdLst/>
              <a:ahLst/>
              <a:cxnLst/>
              <a:rect l="l" t="t" r="r" b="b"/>
              <a:pathLst>
                <a:path w="15240" h="82550">
                  <a:moveTo>
                    <a:pt x="15239" y="82295"/>
                  </a:moveTo>
                  <a:lnTo>
                    <a:pt x="0" y="82295"/>
                  </a:lnTo>
                </a:path>
                <a:path w="15240" h="82550">
                  <a:moveTo>
                    <a:pt x="15239" y="0"/>
                  </a:moveTo>
                  <a:lnTo>
                    <a:pt x="0" y="0"/>
                  </a:lnTo>
                </a:path>
              </a:pathLst>
            </a:custGeom>
            <a:ln w="9144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407" name="object 407"/>
          <p:cNvSpPr/>
          <p:nvPr/>
        </p:nvSpPr>
        <p:spPr>
          <a:xfrm>
            <a:off x="15678317" y="4177284"/>
            <a:ext cx="35059" cy="0"/>
          </a:xfrm>
          <a:custGeom>
            <a:avLst/>
            <a:gdLst/>
            <a:ahLst/>
            <a:cxnLst/>
            <a:rect l="l" t="t" r="r" b="b"/>
            <a:pathLst>
              <a:path w="15240">
                <a:moveTo>
                  <a:pt x="15239" y="0"/>
                </a:moveTo>
                <a:lnTo>
                  <a:pt x="0" y="0"/>
                </a:lnTo>
              </a:path>
            </a:pathLst>
          </a:custGeom>
          <a:ln w="9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08" name="object 408"/>
          <p:cNvSpPr/>
          <p:nvPr/>
        </p:nvSpPr>
        <p:spPr>
          <a:xfrm>
            <a:off x="15678317" y="4094988"/>
            <a:ext cx="35059" cy="0"/>
          </a:xfrm>
          <a:custGeom>
            <a:avLst/>
            <a:gdLst/>
            <a:ahLst/>
            <a:cxnLst/>
            <a:rect l="l" t="t" r="r" b="b"/>
            <a:pathLst>
              <a:path w="15240">
                <a:moveTo>
                  <a:pt x="15239" y="0"/>
                </a:moveTo>
                <a:lnTo>
                  <a:pt x="0" y="0"/>
                </a:lnTo>
              </a:path>
            </a:pathLst>
          </a:custGeom>
          <a:ln w="9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09" name="object 409"/>
          <p:cNvSpPr/>
          <p:nvPr/>
        </p:nvSpPr>
        <p:spPr>
          <a:xfrm>
            <a:off x="15678317" y="4014215"/>
            <a:ext cx="35059" cy="0"/>
          </a:xfrm>
          <a:custGeom>
            <a:avLst/>
            <a:gdLst/>
            <a:ahLst/>
            <a:cxnLst/>
            <a:rect l="l" t="t" r="r" b="b"/>
            <a:pathLst>
              <a:path w="15240">
                <a:moveTo>
                  <a:pt x="15239" y="0"/>
                </a:moveTo>
                <a:lnTo>
                  <a:pt x="0" y="0"/>
                </a:lnTo>
              </a:path>
            </a:pathLst>
          </a:custGeom>
          <a:ln w="9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10" name="object 410"/>
          <p:cNvSpPr/>
          <p:nvPr/>
        </p:nvSpPr>
        <p:spPr>
          <a:xfrm>
            <a:off x="14146244" y="2584704"/>
            <a:ext cx="94951" cy="82550"/>
          </a:xfrm>
          <a:custGeom>
            <a:avLst/>
            <a:gdLst/>
            <a:ahLst/>
            <a:cxnLst/>
            <a:rect l="l" t="t" r="r" b="b"/>
            <a:pathLst>
              <a:path w="41275" h="82550">
                <a:moveTo>
                  <a:pt x="0" y="82296"/>
                </a:moveTo>
                <a:lnTo>
                  <a:pt x="6096" y="82296"/>
                </a:lnTo>
                <a:lnTo>
                  <a:pt x="12192" y="79248"/>
                </a:lnTo>
                <a:lnTo>
                  <a:pt x="19812" y="77724"/>
                </a:lnTo>
                <a:lnTo>
                  <a:pt x="24384" y="73152"/>
                </a:lnTo>
                <a:lnTo>
                  <a:pt x="30480" y="68580"/>
                </a:lnTo>
                <a:lnTo>
                  <a:pt x="33528" y="64008"/>
                </a:lnTo>
                <a:lnTo>
                  <a:pt x="36576" y="57912"/>
                </a:lnTo>
                <a:lnTo>
                  <a:pt x="39624" y="50292"/>
                </a:lnTo>
                <a:lnTo>
                  <a:pt x="41148" y="44196"/>
                </a:lnTo>
                <a:lnTo>
                  <a:pt x="41148" y="38100"/>
                </a:lnTo>
                <a:lnTo>
                  <a:pt x="39624" y="30480"/>
                </a:lnTo>
                <a:lnTo>
                  <a:pt x="33528" y="18288"/>
                </a:lnTo>
                <a:lnTo>
                  <a:pt x="30480" y="13716"/>
                </a:lnTo>
                <a:lnTo>
                  <a:pt x="18288" y="4572"/>
                </a:lnTo>
                <a:lnTo>
                  <a:pt x="0" y="0"/>
                </a:lnTo>
              </a:path>
            </a:pathLst>
          </a:custGeom>
          <a:ln w="9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grpSp>
        <p:nvGrpSpPr>
          <p:cNvPr id="411" name="object 411"/>
          <p:cNvGrpSpPr/>
          <p:nvPr/>
        </p:nvGrpSpPr>
        <p:grpSpPr>
          <a:xfrm>
            <a:off x="14135726" y="2417064"/>
            <a:ext cx="116863" cy="172720"/>
            <a:chOff x="6144767" y="2417064"/>
            <a:chExt cx="50800" cy="172720"/>
          </a:xfrm>
        </p:grpSpPr>
        <p:sp>
          <p:nvSpPr>
            <p:cNvPr id="412" name="object 412"/>
            <p:cNvSpPr/>
            <p:nvPr/>
          </p:nvSpPr>
          <p:spPr>
            <a:xfrm>
              <a:off x="6149339" y="2421636"/>
              <a:ext cx="41275" cy="81280"/>
            </a:xfrm>
            <a:custGeom>
              <a:avLst/>
              <a:gdLst/>
              <a:ahLst/>
              <a:cxnLst/>
              <a:rect l="l" t="t" r="r" b="b"/>
              <a:pathLst>
                <a:path w="41275" h="81280">
                  <a:moveTo>
                    <a:pt x="0" y="80772"/>
                  </a:moveTo>
                  <a:lnTo>
                    <a:pt x="6096" y="80772"/>
                  </a:lnTo>
                  <a:lnTo>
                    <a:pt x="12192" y="79248"/>
                  </a:lnTo>
                  <a:lnTo>
                    <a:pt x="39624" y="50292"/>
                  </a:lnTo>
                  <a:lnTo>
                    <a:pt x="41148" y="44196"/>
                  </a:lnTo>
                  <a:lnTo>
                    <a:pt x="41148" y="38100"/>
                  </a:lnTo>
                  <a:lnTo>
                    <a:pt x="12192" y="1524"/>
                  </a:lnTo>
                  <a:lnTo>
                    <a:pt x="6096" y="0"/>
                  </a:lnTo>
                  <a:lnTo>
                    <a:pt x="0" y="0"/>
                  </a:lnTo>
                </a:path>
              </a:pathLst>
            </a:custGeom>
            <a:ln w="9144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13" name="object 413"/>
            <p:cNvSpPr/>
            <p:nvPr/>
          </p:nvSpPr>
          <p:spPr>
            <a:xfrm>
              <a:off x="6149339" y="2502407"/>
              <a:ext cx="41275" cy="82550"/>
            </a:xfrm>
            <a:custGeom>
              <a:avLst/>
              <a:gdLst/>
              <a:ahLst/>
              <a:cxnLst/>
              <a:rect l="l" t="t" r="r" b="b"/>
              <a:pathLst>
                <a:path w="41275" h="82550">
                  <a:moveTo>
                    <a:pt x="0" y="82296"/>
                  </a:moveTo>
                  <a:lnTo>
                    <a:pt x="6096" y="82296"/>
                  </a:lnTo>
                  <a:lnTo>
                    <a:pt x="12192" y="80772"/>
                  </a:lnTo>
                  <a:lnTo>
                    <a:pt x="39624" y="51816"/>
                  </a:lnTo>
                  <a:lnTo>
                    <a:pt x="41148" y="44196"/>
                  </a:lnTo>
                  <a:lnTo>
                    <a:pt x="41148" y="38100"/>
                  </a:lnTo>
                  <a:lnTo>
                    <a:pt x="39624" y="32004"/>
                  </a:lnTo>
                  <a:lnTo>
                    <a:pt x="36576" y="24384"/>
                  </a:lnTo>
                  <a:lnTo>
                    <a:pt x="33528" y="19812"/>
                  </a:lnTo>
                  <a:lnTo>
                    <a:pt x="30480" y="13716"/>
                  </a:lnTo>
                  <a:lnTo>
                    <a:pt x="24384" y="9144"/>
                  </a:lnTo>
                  <a:lnTo>
                    <a:pt x="12192" y="3048"/>
                  </a:lnTo>
                  <a:lnTo>
                    <a:pt x="0" y="0"/>
                  </a:lnTo>
                </a:path>
              </a:pathLst>
            </a:custGeom>
            <a:ln w="9144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414" name="object 414"/>
          <p:cNvGrpSpPr/>
          <p:nvPr/>
        </p:nvGrpSpPr>
        <p:grpSpPr>
          <a:xfrm>
            <a:off x="14111187" y="2662427"/>
            <a:ext cx="140235" cy="90170"/>
            <a:chOff x="6134100" y="2662427"/>
            <a:chExt cx="60960" cy="90170"/>
          </a:xfrm>
        </p:grpSpPr>
        <p:sp>
          <p:nvSpPr>
            <p:cNvPr id="415" name="object 415"/>
            <p:cNvSpPr/>
            <p:nvPr/>
          </p:nvSpPr>
          <p:spPr>
            <a:xfrm>
              <a:off x="6149339" y="2667000"/>
              <a:ext cx="41275" cy="81280"/>
            </a:xfrm>
            <a:custGeom>
              <a:avLst/>
              <a:gdLst/>
              <a:ahLst/>
              <a:cxnLst/>
              <a:rect l="l" t="t" r="r" b="b"/>
              <a:pathLst>
                <a:path w="41275" h="81280">
                  <a:moveTo>
                    <a:pt x="0" y="80772"/>
                  </a:moveTo>
                  <a:lnTo>
                    <a:pt x="33528" y="62484"/>
                  </a:lnTo>
                  <a:lnTo>
                    <a:pt x="36576" y="54864"/>
                  </a:lnTo>
                  <a:lnTo>
                    <a:pt x="39624" y="48768"/>
                  </a:lnTo>
                  <a:lnTo>
                    <a:pt x="41148" y="42672"/>
                  </a:lnTo>
                  <a:lnTo>
                    <a:pt x="41148" y="35052"/>
                  </a:lnTo>
                  <a:lnTo>
                    <a:pt x="39624" y="28956"/>
                  </a:lnTo>
                  <a:lnTo>
                    <a:pt x="30480" y="10668"/>
                  </a:lnTo>
                  <a:lnTo>
                    <a:pt x="24384" y="7620"/>
                  </a:lnTo>
                  <a:lnTo>
                    <a:pt x="18288" y="4572"/>
                  </a:lnTo>
                  <a:lnTo>
                    <a:pt x="12192" y="3048"/>
                  </a:lnTo>
                  <a:lnTo>
                    <a:pt x="6096" y="0"/>
                  </a:lnTo>
                  <a:lnTo>
                    <a:pt x="0" y="0"/>
                  </a:lnTo>
                </a:path>
              </a:pathLst>
            </a:custGeom>
            <a:ln w="9144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16" name="object 416"/>
            <p:cNvSpPr/>
            <p:nvPr/>
          </p:nvSpPr>
          <p:spPr>
            <a:xfrm>
              <a:off x="6134100" y="2666999"/>
              <a:ext cx="15240" cy="81280"/>
            </a:xfrm>
            <a:custGeom>
              <a:avLst/>
              <a:gdLst/>
              <a:ahLst/>
              <a:cxnLst/>
              <a:rect l="l" t="t" r="r" b="b"/>
              <a:pathLst>
                <a:path w="15239" h="81280">
                  <a:moveTo>
                    <a:pt x="15239" y="80772"/>
                  </a:moveTo>
                  <a:lnTo>
                    <a:pt x="0" y="80772"/>
                  </a:lnTo>
                </a:path>
                <a:path w="15239" h="81280">
                  <a:moveTo>
                    <a:pt x="15239" y="0"/>
                  </a:moveTo>
                  <a:lnTo>
                    <a:pt x="0" y="0"/>
                  </a:lnTo>
                </a:path>
              </a:pathLst>
            </a:custGeom>
            <a:ln w="9144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417" name="object 417"/>
          <p:cNvSpPr/>
          <p:nvPr/>
        </p:nvSpPr>
        <p:spPr>
          <a:xfrm>
            <a:off x="14111187" y="2584703"/>
            <a:ext cx="35059" cy="0"/>
          </a:xfrm>
          <a:custGeom>
            <a:avLst/>
            <a:gdLst/>
            <a:ahLst/>
            <a:cxnLst/>
            <a:rect l="l" t="t" r="r" b="b"/>
            <a:pathLst>
              <a:path w="15239">
                <a:moveTo>
                  <a:pt x="15239" y="0"/>
                </a:moveTo>
                <a:lnTo>
                  <a:pt x="0" y="0"/>
                </a:lnTo>
              </a:path>
            </a:pathLst>
          </a:custGeom>
          <a:ln w="9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18" name="object 418"/>
          <p:cNvSpPr/>
          <p:nvPr/>
        </p:nvSpPr>
        <p:spPr>
          <a:xfrm>
            <a:off x="14111187" y="2502407"/>
            <a:ext cx="35059" cy="0"/>
          </a:xfrm>
          <a:custGeom>
            <a:avLst/>
            <a:gdLst/>
            <a:ahLst/>
            <a:cxnLst/>
            <a:rect l="l" t="t" r="r" b="b"/>
            <a:pathLst>
              <a:path w="15239">
                <a:moveTo>
                  <a:pt x="15239" y="0"/>
                </a:moveTo>
                <a:lnTo>
                  <a:pt x="0" y="0"/>
                </a:lnTo>
              </a:path>
            </a:pathLst>
          </a:custGeom>
          <a:ln w="9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19" name="object 419"/>
          <p:cNvSpPr/>
          <p:nvPr/>
        </p:nvSpPr>
        <p:spPr>
          <a:xfrm>
            <a:off x="14111187" y="2421636"/>
            <a:ext cx="35059" cy="0"/>
          </a:xfrm>
          <a:custGeom>
            <a:avLst/>
            <a:gdLst/>
            <a:ahLst/>
            <a:cxnLst/>
            <a:rect l="l" t="t" r="r" b="b"/>
            <a:pathLst>
              <a:path w="15239">
                <a:moveTo>
                  <a:pt x="15239" y="0"/>
                </a:moveTo>
                <a:lnTo>
                  <a:pt x="0" y="0"/>
                </a:lnTo>
              </a:path>
            </a:pathLst>
          </a:custGeom>
          <a:ln w="9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20" name="object 420"/>
          <p:cNvSpPr/>
          <p:nvPr/>
        </p:nvSpPr>
        <p:spPr>
          <a:xfrm>
            <a:off x="14146244" y="2982468"/>
            <a:ext cx="94951" cy="81280"/>
          </a:xfrm>
          <a:custGeom>
            <a:avLst/>
            <a:gdLst/>
            <a:ahLst/>
            <a:cxnLst/>
            <a:rect l="l" t="t" r="r" b="b"/>
            <a:pathLst>
              <a:path w="41275" h="81280">
                <a:moveTo>
                  <a:pt x="0" y="80772"/>
                </a:moveTo>
                <a:lnTo>
                  <a:pt x="33528" y="62484"/>
                </a:lnTo>
                <a:lnTo>
                  <a:pt x="36576" y="54864"/>
                </a:lnTo>
                <a:lnTo>
                  <a:pt x="39624" y="48768"/>
                </a:lnTo>
                <a:lnTo>
                  <a:pt x="41148" y="42672"/>
                </a:lnTo>
                <a:lnTo>
                  <a:pt x="41148" y="36576"/>
                </a:lnTo>
                <a:lnTo>
                  <a:pt x="18288" y="4572"/>
                </a:lnTo>
                <a:lnTo>
                  <a:pt x="12192" y="3048"/>
                </a:lnTo>
                <a:lnTo>
                  <a:pt x="6096" y="0"/>
                </a:lnTo>
                <a:lnTo>
                  <a:pt x="0" y="0"/>
                </a:lnTo>
              </a:path>
            </a:pathLst>
          </a:custGeom>
          <a:ln w="9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grpSp>
        <p:nvGrpSpPr>
          <p:cNvPr id="421" name="object 421"/>
          <p:cNvGrpSpPr/>
          <p:nvPr/>
        </p:nvGrpSpPr>
        <p:grpSpPr>
          <a:xfrm>
            <a:off x="14135726" y="2814828"/>
            <a:ext cx="116863" cy="172720"/>
            <a:chOff x="6144767" y="2814828"/>
            <a:chExt cx="50800" cy="172720"/>
          </a:xfrm>
        </p:grpSpPr>
        <p:sp>
          <p:nvSpPr>
            <p:cNvPr id="422" name="object 422"/>
            <p:cNvSpPr/>
            <p:nvPr/>
          </p:nvSpPr>
          <p:spPr>
            <a:xfrm>
              <a:off x="6149339" y="2819400"/>
              <a:ext cx="41275" cy="81280"/>
            </a:xfrm>
            <a:custGeom>
              <a:avLst/>
              <a:gdLst/>
              <a:ahLst/>
              <a:cxnLst/>
              <a:rect l="l" t="t" r="r" b="b"/>
              <a:pathLst>
                <a:path w="41275" h="81280">
                  <a:moveTo>
                    <a:pt x="0" y="80772"/>
                  </a:moveTo>
                  <a:lnTo>
                    <a:pt x="6096" y="80772"/>
                  </a:lnTo>
                  <a:lnTo>
                    <a:pt x="12192" y="79248"/>
                  </a:lnTo>
                  <a:lnTo>
                    <a:pt x="39624" y="50292"/>
                  </a:lnTo>
                  <a:lnTo>
                    <a:pt x="41148" y="44196"/>
                  </a:lnTo>
                  <a:lnTo>
                    <a:pt x="41148" y="36576"/>
                  </a:lnTo>
                  <a:lnTo>
                    <a:pt x="12192" y="1524"/>
                  </a:lnTo>
                  <a:lnTo>
                    <a:pt x="6096" y="0"/>
                  </a:lnTo>
                  <a:lnTo>
                    <a:pt x="0" y="0"/>
                  </a:lnTo>
                </a:path>
              </a:pathLst>
            </a:custGeom>
            <a:ln w="9144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23" name="object 423"/>
            <p:cNvSpPr/>
            <p:nvPr/>
          </p:nvSpPr>
          <p:spPr>
            <a:xfrm>
              <a:off x="6149339" y="2900172"/>
              <a:ext cx="41275" cy="82550"/>
            </a:xfrm>
            <a:custGeom>
              <a:avLst/>
              <a:gdLst/>
              <a:ahLst/>
              <a:cxnLst/>
              <a:rect l="l" t="t" r="r" b="b"/>
              <a:pathLst>
                <a:path w="41275" h="82550">
                  <a:moveTo>
                    <a:pt x="0" y="82296"/>
                  </a:moveTo>
                  <a:lnTo>
                    <a:pt x="6096" y="82296"/>
                  </a:lnTo>
                  <a:lnTo>
                    <a:pt x="12192" y="80772"/>
                  </a:lnTo>
                  <a:lnTo>
                    <a:pt x="19812" y="77724"/>
                  </a:lnTo>
                  <a:lnTo>
                    <a:pt x="24384" y="73152"/>
                  </a:lnTo>
                  <a:lnTo>
                    <a:pt x="30480" y="68580"/>
                  </a:lnTo>
                  <a:lnTo>
                    <a:pt x="33528" y="64008"/>
                  </a:lnTo>
                  <a:lnTo>
                    <a:pt x="39624" y="51816"/>
                  </a:lnTo>
                  <a:lnTo>
                    <a:pt x="41148" y="44196"/>
                  </a:lnTo>
                  <a:lnTo>
                    <a:pt x="41148" y="38100"/>
                  </a:lnTo>
                  <a:lnTo>
                    <a:pt x="39624" y="32004"/>
                  </a:lnTo>
                  <a:lnTo>
                    <a:pt x="36576" y="24384"/>
                  </a:lnTo>
                  <a:lnTo>
                    <a:pt x="33528" y="19812"/>
                  </a:lnTo>
                  <a:lnTo>
                    <a:pt x="30480" y="13716"/>
                  </a:lnTo>
                  <a:lnTo>
                    <a:pt x="18288" y="4572"/>
                  </a:lnTo>
                  <a:lnTo>
                    <a:pt x="0" y="0"/>
                  </a:lnTo>
                </a:path>
              </a:pathLst>
            </a:custGeom>
            <a:ln w="9144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424" name="object 424"/>
          <p:cNvGrpSpPr/>
          <p:nvPr/>
        </p:nvGrpSpPr>
        <p:grpSpPr>
          <a:xfrm>
            <a:off x="14111187" y="3058667"/>
            <a:ext cx="140235" cy="91440"/>
            <a:chOff x="6134100" y="3058667"/>
            <a:chExt cx="60960" cy="91440"/>
          </a:xfrm>
        </p:grpSpPr>
        <p:sp>
          <p:nvSpPr>
            <p:cNvPr id="425" name="object 425"/>
            <p:cNvSpPr/>
            <p:nvPr/>
          </p:nvSpPr>
          <p:spPr>
            <a:xfrm>
              <a:off x="6149339" y="3063239"/>
              <a:ext cx="41275" cy="82550"/>
            </a:xfrm>
            <a:custGeom>
              <a:avLst/>
              <a:gdLst/>
              <a:ahLst/>
              <a:cxnLst/>
              <a:rect l="l" t="t" r="r" b="b"/>
              <a:pathLst>
                <a:path w="41275" h="82550">
                  <a:moveTo>
                    <a:pt x="0" y="82296"/>
                  </a:moveTo>
                  <a:lnTo>
                    <a:pt x="39624" y="50292"/>
                  </a:lnTo>
                  <a:lnTo>
                    <a:pt x="41148" y="44196"/>
                  </a:lnTo>
                  <a:lnTo>
                    <a:pt x="41148" y="36576"/>
                  </a:lnTo>
                  <a:lnTo>
                    <a:pt x="39624" y="30480"/>
                  </a:lnTo>
                  <a:lnTo>
                    <a:pt x="30480" y="12192"/>
                  </a:lnTo>
                  <a:lnTo>
                    <a:pt x="24384" y="9144"/>
                  </a:lnTo>
                  <a:lnTo>
                    <a:pt x="18288" y="4572"/>
                  </a:lnTo>
                  <a:lnTo>
                    <a:pt x="12192" y="1524"/>
                  </a:lnTo>
                  <a:lnTo>
                    <a:pt x="6096" y="0"/>
                  </a:lnTo>
                  <a:lnTo>
                    <a:pt x="0" y="0"/>
                  </a:lnTo>
                </a:path>
              </a:pathLst>
            </a:custGeom>
            <a:ln w="9144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26" name="object 426"/>
            <p:cNvSpPr/>
            <p:nvPr/>
          </p:nvSpPr>
          <p:spPr>
            <a:xfrm>
              <a:off x="6134100" y="3063240"/>
              <a:ext cx="15240" cy="82550"/>
            </a:xfrm>
            <a:custGeom>
              <a:avLst/>
              <a:gdLst/>
              <a:ahLst/>
              <a:cxnLst/>
              <a:rect l="l" t="t" r="r" b="b"/>
              <a:pathLst>
                <a:path w="15239" h="82550">
                  <a:moveTo>
                    <a:pt x="15239" y="82295"/>
                  </a:moveTo>
                  <a:lnTo>
                    <a:pt x="0" y="82295"/>
                  </a:lnTo>
                </a:path>
                <a:path w="15239" h="82550">
                  <a:moveTo>
                    <a:pt x="15239" y="0"/>
                  </a:moveTo>
                  <a:lnTo>
                    <a:pt x="0" y="0"/>
                  </a:lnTo>
                </a:path>
              </a:pathLst>
            </a:custGeom>
            <a:ln w="9144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427" name="object 427"/>
          <p:cNvSpPr/>
          <p:nvPr/>
        </p:nvSpPr>
        <p:spPr>
          <a:xfrm>
            <a:off x="14111187" y="2982467"/>
            <a:ext cx="35059" cy="0"/>
          </a:xfrm>
          <a:custGeom>
            <a:avLst/>
            <a:gdLst/>
            <a:ahLst/>
            <a:cxnLst/>
            <a:rect l="l" t="t" r="r" b="b"/>
            <a:pathLst>
              <a:path w="15239">
                <a:moveTo>
                  <a:pt x="15239" y="0"/>
                </a:moveTo>
                <a:lnTo>
                  <a:pt x="0" y="0"/>
                </a:lnTo>
              </a:path>
            </a:pathLst>
          </a:custGeom>
          <a:ln w="9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28" name="object 428"/>
          <p:cNvSpPr/>
          <p:nvPr/>
        </p:nvSpPr>
        <p:spPr>
          <a:xfrm>
            <a:off x="14111187" y="2900172"/>
            <a:ext cx="35059" cy="0"/>
          </a:xfrm>
          <a:custGeom>
            <a:avLst/>
            <a:gdLst/>
            <a:ahLst/>
            <a:cxnLst/>
            <a:rect l="l" t="t" r="r" b="b"/>
            <a:pathLst>
              <a:path w="15239">
                <a:moveTo>
                  <a:pt x="15239" y="0"/>
                </a:moveTo>
                <a:lnTo>
                  <a:pt x="0" y="0"/>
                </a:lnTo>
              </a:path>
            </a:pathLst>
          </a:custGeom>
          <a:ln w="9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29" name="object 429"/>
          <p:cNvSpPr/>
          <p:nvPr/>
        </p:nvSpPr>
        <p:spPr>
          <a:xfrm>
            <a:off x="14111187" y="2819400"/>
            <a:ext cx="35059" cy="0"/>
          </a:xfrm>
          <a:custGeom>
            <a:avLst/>
            <a:gdLst/>
            <a:ahLst/>
            <a:cxnLst/>
            <a:rect l="l" t="t" r="r" b="b"/>
            <a:pathLst>
              <a:path w="15239">
                <a:moveTo>
                  <a:pt x="15239" y="0"/>
                </a:moveTo>
                <a:lnTo>
                  <a:pt x="0" y="0"/>
                </a:lnTo>
              </a:path>
            </a:pathLst>
          </a:custGeom>
          <a:ln w="9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30" name="object 430"/>
          <p:cNvSpPr/>
          <p:nvPr/>
        </p:nvSpPr>
        <p:spPr>
          <a:xfrm>
            <a:off x="14146244" y="3380232"/>
            <a:ext cx="94951" cy="81280"/>
          </a:xfrm>
          <a:custGeom>
            <a:avLst/>
            <a:gdLst/>
            <a:ahLst/>
            <a:cxnLst/>
            <a:rect l="l" t="t" r="r" b="b"/>
            <a:pathLst>
              <a:path w="41275" h="81279">
                <a:moveTo>
                  <a:pt x="0" y="80772"/>
                </a:moveTo>
                <a:lnTo>
                  <a:pt x="6096" y="80772"/>
                </a:lnTo>
                <a:lnTo>
                  <a:pt x="12192" y="79248"/>
                </a:lnTo>
                <a:lnTo>
                  <a:pt x="39624" y="50292"/>
                </a:lnTo>
                <a:lnTo>
                  <a:pt x="41148" y="44196"/>
                </a:lnTo>
                <a:lnTo>
                  <a:pt x="41148" y="36576"/>
                </a:lnTo>
                <a:lnTo>
                  <a:pt x="12192" y="1524"/>
                </a:lnTo>
                <a:lnTo>
                  <a:pt x="6096" y="0"/>
                </a:lnTo>
                <a:lnTo>
                  <a:pt x="0" y="0"/>
                </a:lnTo>
              </a:path>
            </a:pathLst>
          </a:custGeom>
          <a:ln w="9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grpSp>
        <p:nvGrpSpPr>
          <p:cNvPr id="431" name="object 431"/>
          <p:cNvGrpSpPr/>
          <p:nvPr/>
        </p:nvGrpSpPr>
        <p:grpSpPr>
          <a:xfrm>
            <a:off x="14135726" y="3212591"/>
            <a:ext cx="116863" cy="172720"/>
            <a:chOff x="6144767" y="3212591"/>
            <a:chExt cx="50800" cy="172720"/>
          </a:xfrm>
        </p:grpSpPr>
        <p:sp>
          <p:nvSpPr>
            <p:cNvPr id="432" name="object 432"/>
            <p:cNvSpPr/>
            <p:nvPr/>
          </p:nvSpPr>
          <p:spPr>
            <a:xfrm>
              <a:off x="6149339" y="3217163"/>
              <a:ext cx="41275" cy="82550"/>
            </a:xfrm>
            <a:custGeom>
              <a:avLst/>
              <a:gdLst/>
              <a:ahLst/>
              <a:cxnLst/>
              <a:rect l="l" t="t" r="r" b="b"/>
              <a:pathLst>
                <a:path w="41275" h="82550">
                  <a:moveTo>
                    <a:pt x="0" y="82296"/>
                  </a:moveTo>
                  <a:lnTo>
                    <a:pt x="33528" y="64008"/>
                  </a:lnTo>
                  <a:lnTo>
                    <a:pt x="41148" y="44196"/>
                  </a:lnTo>
                  <a:lnTo>
                    <a:pt x="41148" y="38100"/>
                  </a:lnTo>
                  <a:lnTo>
                    <a:pt x="18288" y="4572"/>
                  </a:lnTo>
                  <a:lnTo>
                    <a:pt x="12192" y="3048"/>
                  </a:lnTo>
                  <a:lnTo>
                    <a:pt x="6096" y="0"/>
                  </a:lnTo>
                  <a:lnTo>
                    <a:pt x="0" y="0"/>
                  </a:lnTo>
                </a:path>
              </a:pathLst>
            </a:custGeom>
            <a:ln w="9144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33" name="object 433"/>
            <p:cNvSpPr/>
            <p:nvPr/>
          </p:nvSpPr>
          <p:spPr>
            <a:xfrm>
              <a:off x="6149339" y="3299459"/>
              <a:ext cx="41275" cy="81280"/>
            </a:xfrm>
            <a:custGeom>
              <a:avLst/>
              <a:gdLst/>
              <a:ahLst/>
              <a:cxnLst/>
              <a:rect l="l" t="t" r="r" b="b"/>
              <a:pathLst>
                <a:path w="41275" h="81279">
                  <a:moveTo>
                    <a:pt x="0" y="80772"/>
                  </a:moveTo>
                  <a:lnTo>
                    <a:pt x="33528" y="60960"/>
                  </a:lnTo>
                  <a:lnTo>
                    <a:pt x="36576" y="56388"/>
                  </a:lnTo>
                  <a:lnTo>
                    <a:pt x="39624" y="48768"/>
                  </a:lnTo>
                  <a:lnTo>
                    <a:pt x="41148" y="42672"/>
                  </a:lnTo>
                  <a:lnTo>
                    <a:pt x="41148" y="36576"/>
                  </a:lnTo>
                  <a:lnTo>
                    <a:pt x="18288" y="3048"/>
                  </a:lnTo>
                  <a:lnTo>
                    <a:pt x="12192" y="1524"/>
                  </a:lnTo>
                  <a:lnTo>
                    <a:pt x="6096" y="0"/>
                  </a:lnTo>
                  <a:lnTo>
                    <a:pt x="0" y="0"/>
                  </a:lnTo>
                </a:path>
              </a:pathLst>
            </a:custGeom>
            <a:ln w="9144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434" name="object 434"/>
          <p:cNvGrpSpPr/>
          <p:nvPr/>
        </p:nvGrpSpPr>
        <p:grpSpPr>
          <a:xfrm>
            <a:off x="14111187" y="3456432"/>
            <a:ext cx="140235" cy="91440"/>
            <a:chOff x="6134100" y="3456432"/>
            <a:chExt cx="60960" cy="91440"/>
          </a:xfrm>
        </p:grpSpPr>
        <p:sp>
          <p:nvSpPr>
            <p:cNvPr id="435" name="object 435"/>
            <p:cNvSpPr/>
            <p:nvPr/>
          </p:nvSpPr>
          <p:spPr>
            <a:xfrm>
              <a:off x="6149339" y="3461004"/>
              <a:ext cx="41275" cy="82550"/>
            </a:xfrm>
            <a:custGeom>
              <a:avLst/>
              <a:gdLst/>
              <a:ahLst/>
              <a:cxnLst/>
              <a:rect l="l" t="t" r="r" b="b"/>
              <a:pathLst>
                <a:path w="41275" h="82550">
                  <a:moveTo>
                    <a:pt x="0" y="82296"/>
                  </a:moveTo>
                  <a:lnTo>
                    <a:pt x="6096" y="82296"/>
                  </a:lnTo>
                  <a:lnTo>
                    <a:pt x="12192" y="80772"/>
                  </a:lnTo>
                  <a:lnTo>
                    <a:pt x="19812" y="77724"/>
                  </a:lnTo>
                  <a:lnTo>
                    <a:pt x="24384" y="73152"/>
                  </a:lnTo>
                  <a:lnTo>
                    <a:pt x="30480" y="68580"/>
                  </a:lnTo>
                  <a:lnTo>
                    <a:pt x="33528" y="64008"/>
                  </a:lnTo>
                  <a:lnTo>
                    <a:pt x="36576" y="57912"/>
                  </a:lnTo>
                  <a:lnTo>
                    <a:pt x="39624" y="50292"/>
                  </a:lnTo>
                  <a:lnTo>
                    <a:pt x="41148" y="44196"/>
                  </a:lnTo>
                  <a:lnTo>
                    <a:pt x="41148" y="38100"/>
                  </a:lnTo>
                  <a:lnTo>
                    <a:pt x="39624" y="32004"/>
                  </a:lnTo>
                  <a:lnTo>
                    <a:pt x="36576" y="24384"/>
                  </a:lnTo>
                  <a:lnTo>
                    <a:pt x="33528" y="19812"/>
                  </a:lnTo>
                  <a:lnTo>
                    <a:pt x="30480" y="13716"/>
                  </a:lnTo>
                  <a:lnTo>
                    <a:pt x="18288" y="4572"/>
                  </a:lnTo>
                  <a:lnTo>
                    <a:pt x="0" y="0"/>
                  </a:lnTo>
                </a:path>
              </a:pathLst>
            </a:custGeom>
            <a:ln w="9144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36" name="object 436"/>
            <p:cNvSpPr/>
            <p:nvPr/>
          </p:nvSpPr>
          <p:spPr>
            <a:xfrm>
              <a:off x="6134100" y="3461004"/>
              <a:ext cx="15240" cy="82550"/>
            </a:xfrm>
            <a:custGeom>
              <a:avLst/>
              <a:gdLst/>
              <a:ahLst/>
              <a:cxnLst/>
              <a:rect l="l" t="t" r="r" b="b"/>
              <a:pathLst>
                <a:path w="15239" h="82550">
                  <a:moveTo>
                    <a:pt x="15239" y="82296"/>
                  </a:moveTo>
                  <a:lnTo>
                    <a:pt x="0" y="82296"/>
                  </a:lnTo>
                </a:path>
                <a:path w="15239" h="82550">
                  <a:moveTo>
                    <a:pt x="15239" y="0"/>
                  </a:moveTo>
                  <a:lnTo>
                    <a:pt x="0" y="0"/>
                  </a:lnTo>
                </a:path>
              </a:pathLst>
            </a:custGeom>
            <a:ln w="9144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437" name="object 437"/>
          <p:cNvSpPr/>
          <p:nvPr/>
        </p:nvSpPr>
        <p:spPr>
          <a:xfrm>
            <a:off x="14111187" y="3380232"/>
            <a:ext cx="35059" cy="0"/>
          </a:xfrm>
          <a:custGeom>
            <a:avLst/>
            <a:gdLst/>
            <a:ahLst/>
            <a:cxnLst/>
            <a:rect l="l" t="t" r="r" b="b"/>
            <a:pathLst>
              <a:path w="15239">
                <a:moveTo>
                  <a:pt x="15239" y="0"/>
                </a:moveTo>
                <a:lnTo>
                  <a:pt x="0" y="0"/>
                </a:lnTo>
              </a:path>
            </a:pathLst>
          </a:custGeom>
          <a:ln w="9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38" name="object 438"/>
          <p:cNvSpPr/>
          <p:nvPr/>
        </p:nvSpPr>
        <p:spPr>
          <a:xfrm>
            <a:off x="14111187" y="3299459"/>
            <a:ext cx="35059" cy="0"/>
          </a:xfrm>
          <a:custGeom>
            <a:avLst/>
            <a:gdLst/>
            <a:ahLst/>
            <a:cxnLst/>
            <a:rect l="l" t="t" r="r" b="b"/>
            <a:pathLst>
              <a:path w="15239">
                <a:moveTo>
                  <a:pt x="15239" y="0"/>
                </a:moveTo>
                <a:lnTo>
                  <a:pt x="0" y="0"/>
                </a:lnTo>
              </a:path>
            </a:pathLst>
          </a:custGeom>
          <a:ln w="9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39" name="object 439"/>
          <p:cNvSpPr/>
          <p:nvPr/>
        </p:nvSpPr>
        <p:spPr>
          <a:xfrm>
            <a:off x="14111187" y="3217164"/>
            <a:ext cx="35059" cy="0"/>
          </a:xfrm>
          <a:custGeom>
            <a:avLst/>
            <a:gdLst/>
            <a:ahLst/>
            <a:cxnLst/>
            <a:rect l="l" t="t" r="r" b="b"/>
            <a:pathLst>
              <a:path w="15239">
                <a:moveTo>
                  <a:pt x="15239" y="0"/>
                </a:moveTo>
                <a:lnTo>
                  <a:pt x="0" y="0"/>
                </a:lnTo>
              </a:path>
            </a:pathLst>
          </a:custGeom>
          <a:ln w="9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40" name="object 440"/>
          <p:cNvSpPr/>
          <p:nvPr/>
        </p:nvSpPr>
        <p:spPr>
          <a:xfrm>
            <a:off x="14146244" y="3777996"/>
            <a:ext cx="94951" cy="82550"/>
          </a:xfrm>
          <a:custGeom>
            <a:avLst/>
            <a:gdLst/>
            <a:ahLst/>
            <a:cxnLst/>
            <a:rect l="l" t="t" r="r" b="b"/>
            <a:pathLst>
              <a:path w="41275" h="82550">
                <a:moveTo>
                  <a:pt x="0" y="82296"/>
                </a:moveTo>
                <a:lnTo>
                  <a:pt x="33528" y="64008"/>
                </a:lnTo>
                <a:lnTo>
                  <a:pt x="36576" y="56388"/>
                </a:lnTo>
                <a:lnTo>
                  <a:pt x="39624" y="50292"/>
                </a:lnTo>
                <a:lnTo>
                  <a:pt x="41148" y="44196"/>
                </a:lnTo>
                <a:lnTo>
                  <a:pt x="41148" y="36576"/>
                </a:lnTo>
                <a:lnTo>
                  <a:pt x="18288" y="4572"/>
                </a:lnTo>
                <a:lnTo>
                  <a:pt x="12192" y="3048"/>
                </a:lnTo>
                <a:lnTo>
                  <a:pt x="6096" y="0"/>
                </a:lnTo>
                <a:lnTo>
                  <a:pt x="0" y="0"/>
                </a:lnTo>
              </a:path>
            </a:pathLst>
          </a:custGeom>
          <a:ln w="9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grpSp>
        <p:nvGrpSpPr>
          <p:cNvPr id="441" name="object 441"/>
          <p:cNvGrpSpPr/>
          <p:nvPr/>
        </p:nvGrpSpPr>
        <p:grpSpPr>
          <a:xfrm>
            <a:off x="14135726" y="3610355"/>
            <a:ext cx="116863" cy="172720"/>
            <a:chOff x="6144767" y="3610355"/>
            <a:chExt cx="50800" cy="172720"/>
          </a:xfrm>
        </p:grpSpPr>
        <p:sp>
          <p:nvSpPr>
            <p:cNvPr id="442" name="object 442"/>
            <p:cNvSpPr/>
            <p:nvPr/>
          </p:nvSpPr>
          <p:spPr>
            <a:xfrm>
              <a:off x="6149339" y="3614927"/>
              <a:ext cx="41275" cy="81280"/>
            </a:xfrm>
            <a:custGeom>
              <a:avLst/>
              <a:gdLst/>
              <a:ahLst/>
              <a:cxnLst/>
              <a:rect l="l" t="t" r="r" b="b"/>
              <a:pathLst>
                <a:path w="41275" h="81279">
                  <a:moveTo>
                    <a:pt x="0" y="80772"/>
                  </a:moveTo>
                  <a:lnTo>
                    <a:pt x="6096" y="80772"/>
                  </a:lnTo>
                  <a:lnTo>
                    <a:pt x="12192" y="79248"/>
                  </a:lnTo>
                  <a:lnTo>
                    <a:pt x="39624" y="50292"/>
                  </a:lnTo>
                  <a:lnTo>
                    <a:pt x="41148" y="42672"/>
                  </a:lnTo>
                  <a:lnTo>
                    <a:pt x="41148" y="36576"/>
                  </a:lnTo>
                  <a:lnTo>
                    <a:pt x="12192" y="1524"/>
                  </a:lnTo>
                  <a:lnTo>
                    <a:pt x="6096" y="0"/>
                  </a:lnTo>
                  <a:lnTo>
                    <a:pt x="0" y="0"/>
                  </a:lnTo>
                </a:path>
              </a:pathLst>
            </a:custGeom>
            <a:ln w="9144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43" name="object 443"/>
            <p:cNvSpPr/>
            <p:nvPr/>
          </p:nvSpPr>
          <p:spPr>
            <a:xfrm>
              <a:off x="6149339" y="3695700"/>
              <a:ext cx="41275" cy="82550"/>
            </a:xfrm>
            <a:custGeom>
              <a:avLst/>
              <a:gdLst/>
              <a:ahLst/>
              <a:cxnLst/>
              <a:rect l="l" t="t" r="r" b="b"/>
              <a:pathLst>
                <a:path w="41275" h="82550">
                  <a:moveTo>
                    <a:pt x="0" y="82296"/>
                  </a:moveTo>
                  <a:lnTo>
                    <a:pt x="6096" y="82296"/>
                  </a:lnTo>
                  <a:lnTo>
                    <a:pt x="12192" y="79248"/>
                  </a:lnTo>
                  <a:lnTo>
                    <a:pt x="19812" y="77724"/>
                  </a:lnTo>
                  <a:lnTo>
                    <a:pt x="24384" y="73152"/>
                  </a:lnTo>
                  <a:lnTo>
                    <a:pt x="30480" y="68580"/>
                  </a:lnTo>
                  <a:lnTo>
                    <a:pt x="33528" y="64008"/>
                  </a:lnTo>
                  <a:lnTo>
                    <a:pt x="39624" y="51816"/>
                  </a:lnTo>
                  <a:lnTo>
                    <a:pt x="41148" y="44196"/>
                  </a:lnTo>
                  <a:lnTo>
                    <a:pt x="41148" y="38100"/>
                  </a:lnTo>
                  <a:lnTo>
                    <a:pt x="39624" y="30480"/>
                  </a:lnTo>
                  <a:lnTo>
                    <a:pt x="33528" y="18288"/>
                  </a:lnTo>
                  <a:lnTo>
                    <a:pt x="30480" y="13716"/>
                  </a:lnTo>
                  <a:lnTo>
                    <a:pt x="18288" y="4572"/>
                  </a:lnTo>
                  <a:lnTo>
                    <a:pt x="0" y="0"/>
                  </a:lnTo>
                </a:path>
              </a:pathLst>
            </a:custGeom>
            <a:ln w="9144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444" name="object 444"/>
          <p:cNvGrpSpPr/>
          <p:nvPr/>
        </p:nvGrpSpPr>
        <p:grpSpPr>
          <a:xfrm>
            <a:off x="14111187" y="3855720"/>
            <a:ext cx="140235" cy="90170"/>
            <a:chOff x="6134100" y="3855720"/>
            <a:chExt cx="60960" cy="90170"/>
          </a:xfrm>
        </p:grpSpPr>
        <p:sp>
          <p:nvSpPr>
            <p:cNvPr id="445" name="object 445"/>
            <p:cNvSpPr/>
            <p:nvPr/>
          </p:nvSpPr>
          <p:spPr>
            <a:xfrm>
              <a:off x="6149339" y="3860292"/>
              <a:ext cx="41275" cy="81280"/>
            </a:xfrm>
            <a:custGeom>
              <a:avLst/>
              <a:gdLst/>
              <a:ahLst/>
              <a:cxnLst/>
              <a:rect l="l" t="t" r="r" b="b"/>
              <a:pathLst>
                <a:path w="41275" h="81279">
                  <a:moveTo>
                    <a:pt x="0" y="80772"/>
                  </a:moveTo>
                  <a:lnTo>
                    <a:pt x="39624" y="50292"/>
                  </a:lnTo>
                  <a:lnTo>
                    <a:pt x="41148" y="44196"/>
                  </a:lnTo>
                  <a:lnTo>
                    <a:pt x="41148" y="36576"/>
                  </a:lnTo>
                  <a:lnTo>
                    <a:pt x="12192" y="1524"/>
                  </a:lnTo>
                  <a:lnTo>
                    <a:pt x="6096" y="0"/>
                  </a:lnTo>
                  <a:lnTo>
                    <a:pt x="0" y="0"/>
                  </a:lnTo>
                </a:path>
              </a:pathLst>
            </a:custGeom>
            <a:ln w="9144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46" name="object 446"/>
            <p:cNvSpPr/>
            <p:nvPr/>
          </p:nvSpPr>
          <p:spPr>
            <a:xfrm>
              <a:off x="6134100" y="3860292"/>
              <a:ext cx="15240" cy="81280"/>
            </a:xfrm>
            <a:custGeom>
              <a:avLst/>
              <a:gdLst/>
              <a:ahLst/>
              <a:cxnLst/>
              <a:rect l="l" t="t" r="r" b="b"/>
              <a:pathLst>
                <a:path w="15239" h="81279">
                  <a:moveTo>
                    <a:pt x="15239" y="80772"/>
                  </a:moveTo>
                  <a:lnTo>
                    <a:pt x="0" y="80772"/>
                  </a:lnTo>
                </a:path>
                <a:path w="15239" h="81279">
                  <a:moveTo>
                    <a:pt x="15239" y="0"/>
                  </a:moveTo>
                  <a:lnTo>
                    <a:pt x="0" y="0"/>
                  </a:lnTo>
                </a:path>
              </a:pathLst>
            </a:custGeom>
            <a:ln w="9144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447" name="object 447"/>
          <p:cNvSpPr/>
          <p:nvPr/>
        </p:nvSpPr>
        <p:spPr>
          <a:xfrm>
            <a:off x="14111187" y="3777996"/>
            <a:ext cx="35059" cy="0"/>
          </a:xfrm>
          <a:custGeom>
            <a:avLst/>
            <a:gdLst/>
            <a:ahLst/>
            <a:cxnLst/>
            <a:rect l="l" t="t" r="r" b="b"/>
            <a:pathLst>
              <a:path w="15239">
                <a:moveTo>
                  <a:pt x="15239" y="0"/>
                </a:moveTo>
                <a:lnTo>
                  <a:pt x="0" y="0"/>
                </a:lnTo>
              </a:path>
            </a:pathLst>
          </a:custGeom>
          <a:ln w="9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48" name="object 448"/>
          <p:cNvSpPr/>
          <p:nvPr/>
        </p:nvSpPr>
        <p:spPr>
          <a:xfrm>
            <a:off x="14111187" y="3695700"/>
            <a:ext cx="35059" cy="0"/>
          </a:xfrm>
          <a:custGeom>
            <a:avLst/>
            <a:gdLst/>
            <a:ahLst/>
            <a:cxnLst/>
            <a:rect l="l" t="t" r="r" b="b"/>
            <a:pathLst>
              <a:path w="15239">
                <a:moveTo>
                  <a:pt x="15239" y="0"/>
                </a:moveTo>
                <a:lnTo>
                  <a:pt x="0" y="0"/>
                </a:lnTo>
              </a:path>
            </a:pathLst>
          </a:custGeom>
          <a:ln w="9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49" name="object 449"/>
          <p:cNvSpPr/>
          <p:nvPr/>
        </p:nvSpPr>
        <p:spPr>
          <a:xfrm>
            <a:off x="14111187" y="3614927"/>
            <a:ext cx="35059" cy="0"/>
          </a:xfrm>
          <a:custGeom>
            <a:avLst/>
            <a:gdLst/>
            <a:ahLst/>
            <a:cxnLst/>
            <a:rect l="l" t="t" r="r" b="b"/>
            <a:pathLst>
              <a:path w="15239">
                <a:moveTo>
                  <a:pt x="15239" y="0"/>
                </a:moveTo>
                <a:lnTo>
                  <a:pt x="0" y="0"/>
                </a:lnTo>
              </a:path>
            </a:pathLst>
          </a:custGeom>
          <a:ln w="9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50" name="object 450"/>
          <p:cNvSpPr/>
          <p:nvPr/>
        </p:nvSpPr>
        <p:spPr>
          <a:xfrm>
            <a:off x="14146244" y="4175760"/>
            <a:ext cx="94951" cy="81280"/>
          </a:xfrm>
          <a:custGeom>
            <a:avLst/>
            <a:gdLst/>
            <a:ahLst/>
            <a:cxnLst/>
            <a:rect l="l" t="t" r="r" b="b"/>
            <a:pathLst>
              <a:path w="41275" h="81279">
                <a:moveTo>
                  <a:pt x="0" y="80772"/>
                </a:moveTo>
                <a:lnTo>
                  <a:pt x="6096" y="80772"/>
                </a:lnTo>
                <a:lnTo>
                  <a:pt x="12192" y="79248"/>
                </a:lnTo>
                <a:lnTo>
                  <a:pt x="39624" y="51816"/>
                </a:lnTo>
                <a:lnTo>
                  <a:pt x="41148" y="44196"/>
                </a:lnTo>
                <a:lnTo>
                  <a:pt x="41148" y="38100"/>
                </a:lnTo>
                <a:lnTo>
                  <a:pt x="39624" y="32004"/>
                </a:lnTo>
                <a:lnTo>
                  <a:pt x="36576" y="24384"/>
                </a:lnTo>
                <a:lnTo>
                  <a:pt x="33528" y="19812"/>
                </a:lnTo>
                <a:lnTo>
                  <a:pt x="30480" y="13716"/>
                </a:lnTo>
                <a:lnTo>
                  <a:pt x="24384" y="9144"/>
                </a:lnTo>
                <a:lnTo>
                  <a:pt x="12192" y="3048"/>
                </a:lnTo>
                <a:lnTo>
                  <a:pt x="0" y="0"/>
                </a:lnTo>
              </a:path>
            </a:pathLst>
          </a:custGeom>
          <a:ln w="9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grpSp>
        <p:nvGrpSpPr>
          <p:cNvPr id="451" name="object 451"/>
          <p:cNvGrpSpPr/>
          <p:nvPr/>
        </p:nvGrpSpPr>
        <p:grpSpPr>
          <a:xfrm>
            <a:off x="14135726" y="4008120"/>
            <a:ext cx="116863" cy="172720"/>
            <a:chOff x="6144767" y="4008120"/>
            <a:chExt cx="50800" cy="172720"/>
          </a:xfrm>
        </p:grpSpPr>
        <p:sp>
          <p:nvSpPr>
            <p:cNvPr id="452" name="object 452"/>
            <p:cNvSpPr/>
            <p:nvPr/>
          </p:nvSpPr>
          <p:spPr>
            <a:xfrm>
              <a:off x="6149339" y="4012692"/>
              <a:ext cx="41275" cy="82550"/>
            </a:xfrm>
            <a:custGeom>
              <a:avLst/>
              <a:gdLst/>
              <a:ahLst/>
              <a:cxnLst/>
              <a:rect l="l" t="t" r="r" b="b"/>
              <a:pathLst>
                <a:path w="41275" h="82550">
                  <a:moveTo>
                    <a:pt x="0" y="82296"/>
                  </a:moveTo>
                  <a:lnTo>
                    <a:pt x="33528" y="64008"/>
                  </a:lnTo>
                  <a:lnTo>
                    <a:pt x="41148" y="44196"/>
                  </a:lnTo>
                  <a:lnTo>
                    <a:pt x="41148" y="38100"/>
                  </a:lnTo>
                  <a:lnTo>
                    <a:pt x="18288" y="4572"/>
                  </a:lnTo>
                  <a:lnTo>
                    <a:pt x="12192" y="3048"/>
                  </a:lnTo>
                  <a:lnTo>
                    <a:pt x="6096" y="0"/>
                  </a:lnTo>
                  <a:lnTo>
                    <a:pt x="0" y="0"/>
                  </a:lnTo>
                </a:path>
              </a:pathLst>
            </a:custGeom>
            <a:ln w="9144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53" name="object 453"/>
            <p:cNvSpPr/>
            <p:nvPr/>
          </p:nvSpPr>
          <p:spPr>
            <a:xfrm>
              <a:off x="6149339" y="4094987"/>
              <a:ext cx="41275" cy="81280"/>
            </a:xfrm>
            <a:custGeom>
              <a:avLst/>
              <a:gdLst/>
              <a:ahLst/>
              <a:cxnLst/>
              <a:rect l="l" t="t" r="r" b="b"/>
              <a:pathLst>
                <a:path w="41275" h="81279">
                  <a:moveTo>
                    <a:pt x="0" y="80772"/>
                  </a:moveTo>
                  <a:lnTo>
                    <a:pt x="6096" y="80772"/>
                  </a:lnTo>
                  <a:lnTo>
                    <a:pt x="12192" y="79248"/>
                  </a:lnTo>
                  <a:lnTo>
                    <a:pt x="39624" y="50292"/>
                  </a:lnTo>
                  <a:lnTo>
                    <a:pt x="41148" y="44196"/>
                  </a:lnTo>
                  <a:lnTo>
                    <a:pt x="41148" y="38100"/>
                  </a:lnTo>
                  <a:lnTo>
                    <a:pt x="12192" y="1524"/>
                  </a:lnTo>
                  <a:lnTo>
                    <a:pt x="6096" y="0"/>
                  </a:lnTo>
                  <a:lnTo>
                    <a:pt x="0" y="0"/>
                  </a:lnTo>
                </a:path>
              </a:pathLst>
            </a:custGeom>
            <a:ln w="9144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454" name="object 454"/>
          <p:cNvGrpSpPr/>
          <p:nvPr/>
        </p:nvGrpSpPr>
        <p:grpSpPr>
          <a:xfrm>
            <a:off x="14111187" y="4251959"/>
            <a:ext cx="140235" cy="91440"/>
            <a:chOff x="6134100" y="4251959"/>
            <a:chExt cx="60960" cy="91440"/>
          </a:xfrm>
        </p:grpSpPr>
        <p:sp>
          <p:nvSpPr>
            <p:cNvPr id="455" name="object 455"/>
            <p:cNvSpPr/>
            <p:nvPr/>
          </p:nvSpPr>
          <p:spPr>
            <a:xfrm>
              <a:off x="6149339" y="4256531"/>
              <a:ext cx="41275" cy="82550"/>
            </a:xfrm>
            <a:custGeom>
              <a:avLst/>
              <a:gdLst/>
              <a:ahLst/>
              <a:cxnLst/>
              <a:rect l="l" t="t" r="r" b="b"/>
              <a:pathLst>
                <a:path w="41275" h="82550">
                  <a:moveTo>
                    <a:pt x="0" y="82296"/>
                  </a:moveTo>
                  <a:lnTo>
                    <a:pt x="6096" y="82296"/>
                  </a:lnTo>
                  <a:lnTo>
                    <a:pt x="12192" y="79248"/>
                  </a:lnTo>
                  <a:lnTo>
                    <a:pt x="19812" y="77724"/>
                  </a:lnTo>
                  <a:lnTo>
                    <a:pt x="24384" y="73152"/>
                  </a:lnTo>
                  <a:lnTo>
                    <a:pt x="30480" y="68580"/>
                  </a:lnTo>
                  <a:lnTo>
                    <a:pt x="33528" y="64008"/>
                  </a:lnTo>
                  <a:lnTo>
                    <a:pt x="36576" y="57912"/>
                  </a:lnTo>
                  <a:lnTo>
                    <a:pt x="39624" y="50292"/>
                  </a:lnTo>
                  <a:lnTo>
                    <a:pt x="41148" y="44196"/>
                  </a:lnTo>
                  <a:lnTo>
                    <a:pt x="41148" y="38100"/>
                  </a:lnTo>
                  <a:lnTo>
                    <a:pt x="39624" y="30480"/>
                  </a:lnTo>
                  <a:lnTo>
                    <a:pt x="33528" y="18288"/>
                  </a:lnTo>
                  <a:lnTo>
                    <a:pt x="30480" y="13716"/>
                  </a:lnTo>
                  <a:lnTo>
                    <a:pt x="18288" y="4572"/>
                  </a:lnTo>
                  <a:lnTo>
                    <a:pt x="0" y="0"/>
                  </a:lnTo>
                </a:path>
              </a:pathLst>
            </a:custGeom>
            <a:ln w="9144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56" name="object 456"/>
            <p:cNvSpPr/>
            <p:nvPr/>
          </p:nvSpPr>
          <p:spPr>
            <a:xfrm>
              <a:off x="6134100" y="4256531"/>
              <a:ext cx="15240" cy="82550"/>
            </a:xfrm>
            <a:custGeom>
              <a:avLst/>
              <a:gdLst/>
              <a:ahLst/>
              <a:cxnLst/>
              <a:rect l="l" t="t" r="r" b="b"/>
              <a:pathLst>
                <a:path w="15239" h="82550">
                  <a:moveTo>
                    <a:pt x="15239" y="82295"/>
                  </a:moveTo>
                  <a:lnTo>
                    <a:pt x="0" y="82295"/>
                  </a:lnTo>
                </a:path>
                <a:path w="15239" h="82550">
                  <a:moveTo>
                    <a:pt x="15239" y="0"/>
                  </a:moveTo>
                  <a:lnTo>
                    <a:pt x="0" y="0"/>
                  </a:lnTo>
                </a:path>
              </a:pathLst>
            </a:custGeom>
            <a:ln w="9144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457" name="object 457"/>
          <p:cNvSpPr/>
          <p:nvPr/>
        </p:nvSpPr>
        <p:spPr>
          <a:xfrm>
            <a:off x="14111187" y="4175759"/>
            <a:ext cx="35059" cy="0"/>
          </a:xfrm>
          <a:custGeom>
            <a:avLst/>
            <a:gdLst/>
            <a:ahLst/>
            <a:cxnLst/>
            <a:rect l="l" t="t" r="r" b="b"/>
            <a:pathLst>
              <a:path w="15239">
                <a:moveTo>
                  <a:pt x="15239" y="0"/>
                </a:moveTo>
                <a:lnTo>
                  <a:pt x="0" y="0"/>
                </a:lnTo>
              </a:path>
            </a:pathLst>
          </a:custGeom>
          <a:ln w="9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58" name="object 458"/>
          <p:cNvSpPr/>
          <p:nvPr/>
        </p:nvSpPr>
        <p:spPr>
          <a:xfrm>
            <a:off x="14111187" y="4094988"/>
            <a:ext cx="35059" cy="0"/>
          </a:xfrm>
          <a:custGeom>
            <a:avLst/>
            <a:gdLst/>
            <a:ahLst/>
            <a:cxnLst/>
            <a:rect l="l" t="t" r="r" b="b"/>
            <a:pathLst>
              <a:path w="15239">
                <a:moveTo>
                  <a:pt x="15239" y="0"/>
                </a:moveTo>
                <a:lnTo>
                  <a:pt x="0" y="0"/>
                </a:lnTo>
              </a:path>
            </a:pathLst>
          </a:custGeom>
          <a:ln w="9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59" name="object 459"/>
          <p:cNvSpPr/>
          <p:nvPr/>
        </p:nvSpPr>
        <p:spPr>
          <a:xfrm>
            <a:off x="14111187" y="4012691"/>
            <a:ext cx="35059" cy="0"/>
          </a:xfrm>
          <a:custGeom>
            <a:avLst/>
            <a:gdLst/>
            <a:ahLst/>
            <a:cxnLst/>
            <a:rect l="l" t="t" r="r" b="b"/>
            <a:pathLst>
              <a:path w="15239">
                <a:moveTo>
                  <a:pt x="15239" y="0"/>
                </a:moveTo>
                <a:lnTo>
                  <a:pt x="0" y="0"/>
                </a:lnTo>
              </a:path>
            </a:pathLst>
          </a:custGeom>
          <a:ln w="9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60" name="object 460"/>
          <p:cNvSpPr/>
          <p:nvPr/>
        </p:nvSpPr>
        <p:spPr>
          <a:xfrm>
            <a:off x="14146244" y="4573523"/>
            <a:ext cx="94951" cy="82550"/>
          </a:xfrm>
          <a:custGeom>
            <a:avLst/>
            <a:gdLst/>
            <a:ahLst/>
            <a:cxnLst/>
            <a:rect l="l" t="t" r="r" b="b"/>
            <a:pathLst>
              <a:path w="41275" h="82550">
                <a:moveTo>
                  <a:pt x="0" y="82296"/>
                </a:moveTo>
                <a:lnTo>
                  <a:pt x="39624" y="50292"/>
                </a:lnTo>
                <a:lnTo>
                  <a:pt x="41148" y="44196"/>
                </a:lnTo>
                <a:lnTo>
                  <a:pt x="41148" y="36576"/>
                </a:lnTo>
                <a:lnTo>
                  <a:pt x="18288" y="4572"/>
                </a:lnTo>
                <a:lnTo>
                  <a:pt x="6096" y="0"/>
                </a:lnTo>
                <a:lnTo>
                  <a:pt x="0" y="0"/>
                </a:lnTo>
              </a:path>
            </a:pathLst>
          </a:custGeom>
          <a:ln w="9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grpSp>
        <p:nvGrpSpPr>
          <p:cNvPr id="461" name="object 461"/>
          <p:cNvGrpSpPr/>
          <p:nvPr/>
        </p:nvGrpSpPr>
        <p:grpSpPr>
          <a:xfrm>
            <a:off x="14135726" y="4405883"/>
            <a:ext cx="116863" cy="172720"/>
            <a:chOff x="6144767" y="4405883"/>
            <a:chExt cx="50800" cy="172720"/>
          </a:xfrm>
        </p:grpSpPr>
        <p:sp>
          <p:nvSpPr>
            <p:cNvPr id="462" name="object 462"/>
            <p:cNvSpPr/>
            <p:nvPr/>
          </p:nvSpPr>
          <p:spPr>
            <a:xfrm>
              <a:off x="6149339" y="4410455"/>
              <a:ext cx="41275" cy="82550"/>
            </a:xfrm>
            <a:custGeom>
              <a:avLst/>
              <a:gdLst/>
              <a:ahLst/>
              <a:cxnLst/>
              <a:rect l="l" t="t" r="r" b="b"/>
              <a:pathLst>
                <a:path w="41275" h="82550">
                  <a:moveTo>
                    <a:pt x="0" y="82296"/>
                  </a:moveTo>
                  <a:lnTo>
                    <a:pt x="6096" y="82296"/>
                  </a:lnTo>
                  <a:lnTo>
                    <a:pt x="12192" y="80772"/>
                  </a:lnTo>
                  <a:lnTo>
                    <a:pt x="19812" y="77724"/>
                  </a:lnTo>
                  <a:lnTo>
                    <a:pt x="24384" y="73152"/>
                  </a:lnTo>
                  <a:lnTo>
                    <a:pt x="30480" y="68580"/>
                  </a:lnTo>
                  <a:lnTo>
                    <a:pt x="33528" y="64008"/>
                  </a:lnTo>
                  <a:lnTo>
                    <a:pt x="39624" y="51816"/>
                  </a:lnTo>
                  <a:lnTo>
                    <a:pt x="41148" y="44196"/>
                  </a:lnTo>
                  <a:lnTo>
                    <a:pt x="41148" y="38100"/>
                  </a:lnTo>
                  <a:lnTo>
                    <a:pt x="39624" y="32004"/>
                  </a:lnTo>
                  <a:lnTo>
                    <a:pt x="36576" y="24384"/>
                  </a:lnTo>
                  <a:lnTo>
                    <a:pt x="33528" y="19812"/>
                  </a:lnTo>
                  <a:lnTo>
                    <a:pt x="30480" y="13716"/>
                  </a:lnTo>
                  <a:lnTo>
                    <a:pt x="24384" y="9144"/>
                  </a:lnTo>
                  <a:lnTo>
                    <a:pt x="12192" y="3048"/>
                  </a:lnTo>
                  <a:lnTo>
                    <a:pt x="0" y="0"/>
                  </a:lnTo>
                </a:path>
              </a:pathLst>
            </a:custGeom>
            <a:ln w="9144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63" name="object 463"/>
            <p:cNvSpPr/>
            <p:nvPr/>
          </p:nvSpPr>
          <p:spPr>
            <a:xfrm>
              <a:off x="6149339" y="4492751"/>
              <a:ext cx="41275" cy="81280"/>
            </a:xfrm>
            <a:custGeom>
              <a:avLst/>
              <a:gdLst/>
              <a:ahLst/>
              <a:cxnLst/>
              <a:rect l="l" t="t" r="r" b="b"/>
              <a:pathLst>
                <a:path w="41275" h="81279">
                  <a:moveTo>
                    <a:pt x="0" y="80772"/>
                  </a:moveTo>
                  <a:lnTo>
                    <a:pt x="6096" y="80772"/>
                  </a:lnTo>
                  <a:lnTo>
                    <a:pt x="12192" y="77724"/>
                  </a:lnTo>
                  <a:lnTo>
                    <a:pt x="19812" y="76200"/>
                  </a:lnTo>
                  <a:lnTo>
                    <a:pt x="24384" y="71628"/>
                  </a:lnTo>
                  <a:lnTo>
                    <a:pt x="30480" y="67056"/>
                  </a:lnTo>
                  <a:lnTo>
                    <a:pt x="33528" y="62484"/>
                  </a:lnTo>
                  <a:lnTo>
                    <a:pt x="39624" y="51816"/>
                  </a:lnTo>
                  <a:lnTo>
                    <a:pt x="41148" y="44196"/>
                  </a:lnTo>
                  <a:lnTo>
                    <a:pt x="41148" y="38100"/>
                  </a:lnTo>
                  <a:lnTo>
                    <a:pt x="39624" y="30480"/>
                  </a:lnTo>
                  <a:lnTo>
                    <a:pt x="33528" y="18288"/>
                  </a:lnTo>
                  <a:lnTo>
                    <a:pt x="30480" y="13716"/>
                  </a:lnTo>
                  <a:lnTo>
                    <a:pt x="18288" y="4572"/>
                  </a:lnTo>
                  <a:lnTo>
                    <a:pt x="0" y="0"/>
                  </a:lnTo>
                </a:path>
              </a:pathLst>
            </a:custGeom>
            <a:ln w="9144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464" name="object 464"/>
          <p:cNvGrpSpPr/>
          <p:nvPr/>
        </p:nvGrpSpPr>
        <p:grpSpPr>
          <a:xfrm>
            <a:off x="14111187" y="4651247"/>
            <a:ext cx="140235" cy="90170"/>
            <a:chOff x="6134100" y="4651247"/>
            <a:chExt cx="60960" cy="90170"/>
          </a:xfrm>
        </p:grpSpPr>
        <p:sp>
          <p:nvSpPr>
            <p:cNvPr id="465" name="object 465"/>
            <p:cNvSpPr/>
            <p:nvPr/>
          </p:nvSpPr>
          <p:spPr>
            <a:xfrm>
              <a:off x="6149339" y="4655819"/>
              <a:ext cx="41275" cy="81280"/>
            </a:xfrm>
            <a:custGeom>
              <a:avLst/>
              <a:gdLst/>
              <a:ahLst/>
              <a:cxnLst/>
              <a:rect l="l" t="t" r="r" b="b"/>
              <a:pathLst>
                <a:path w="41275" h="81279">
                  <a:moveTo>
                    <a:pt x="0" y="80772"/>
                  </a:moveTo>
                  <a:lnTo>
                    <a:pt x="6096" y="80772"/>
                  </a:lnTo>
                  <a:lnTo>
                    <a:pt x="12192" y="79248"/>
                  </a:lnTo>
                  <a:lnTo>
                    <a:pt x="39624" y="50292"/>
                  </a:lnTo>
                  <a:lnTo>
                    <a:pt x="41148" y="44196"/>
                  </a:lnTo>
                  <a:lnTo>
                    <a:pt x="41148" y="36576"/>
                  </a:lnTo>
                  <a:lnTo>
                    <a:pt x="12192" y="1524"/>
                  </a:lnTo>
                  <a:lnTo>
                    <a:pt x="6096" y="0"/>
                  </a:lnTo>
                  <a:lnTo>
                    <a:pt x="0" y="0"/>
                  </a:lnTo>
                </a:path>
              </a:pathLst>
            </a:custGeom>
            <a:ln w="9144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66" name="object 466"/>
            <p:cNvSpPr/>
            <p:nvPr/>
          </p:nvSpPr>
          <p:spPr>
            <a:xfrm>
              <a:off x="6134100" y="4655819"/>
              <a:ext cx="15240" cy="81280"/>
            </a:xfrm>
            <a:custGeom>
              <a:avLst/>
              <a:gdLst/>
              <a:ahLst/>
              <a:cxnLst/>
              <a:rect l="l" t="t" r="r" b="b"/>
              <a:pathLst>
                <a:path w="15239" h="81279">
                  <a:moveTo>
                    <a:pt x="15239" y="80772"/>
                  </a:moveTo>
                  <a:lnTo>
                    <a:pt x="0" y="80772"/>
                  </a:lnTo>
                </a:path>
                <a:path w="15239" h="81279">
                  <a:moveTo>
                    <a:pt x="15239" y="0"/>
                  </a:moveTo>
                  <a:lnTo>
                    <a:pt x="0" y="0"/>
                  </a:lnTo>
                </a:path>
              </a:pathLst>
            </a:custGeom>
            <a:ln w="9144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467" name="object 467"/>
          <p:cNvSpPr/>
          <p:nvPr/>
        </p:nvSpPr>
        <p:spPr>
          <a:xfrm>
            <a:off x="14111187" y="4573523"/>
            <a:ext cx="35059" cy="0"/>
          </a:xfrm>
          <a:custGeom>
            <a:avLst/>
            <a:gdLst/>
            <a:ahLst/>
            <a:cxnLst/>
            <a:rect l="l" t="t" r="r" b="b"/>
            <a:pathLst>
              <a:path w="15239">
                <a:moveTo>
                  <a:pt x="15239" y="0"/>
                </a:moveTo>
                <a:lnTo>
                  <a:pt x="0" y="0"/>
                </a:lnTo>
              </a:path>
            </a:pathLst>
          </a:custGeom>
          <a:ln w="9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68" name="object 468"/>
          <p:cNvSpPr/>
          <p:nvPr/>
        </p:nvSpPr>
        <p:spPr>
          <a:xfrm>
            <a:off x="14111187" y="4492752"/>
            <a:ext cx="35059" cy="0"/>
          </a:xfrm>
          <a:custGeom>
            <a:avLst/>
            <a:gdLst/>
            <a:ahLst/>
            <a:cxnLst/>
            <a:rect l="l" t="t" r="r" b="b"/>
            <a:pathLst>
              <a:path w="15239">
                <a:moveTo>
                  <a:pt x="15239" y="0"/>
                </a:moveTo>
                <a:lnTo>
                  <a:pt x="0" y="0"/>
                </a:lnTo>
              </a:path>
            </a:pathLst>
          </a:custGeom>
          <a:ln w="9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69" name="object 469"/>
          <p:cNvSpPr/>
          <p:nvPr/>
        </p:nvSpPr>
        <p:spPr>
          <a:xfrm>
            <a:off x="14111187" y="4410455"/>
            <a:ext cx="35059" cy="0"/>
          </a:xfrm>
          <a:custGeom>
            <a:avLst/>
            <a:gdLst/>
            <a:ahLst/>
            <a:cxnLst/>
            <a:rect l="l" t="t" r="r" b="b"/>
            <a:pathLst>
              <a:path w="15239">
                <a:moveTo>
                  <a:pt x="15239" y="0"/>
                </a:moveTo>
                <a:lnTo>
                  <a:pt x="0" y="0"/>
                </a:lnTo>
              </a:path>
            </a:pathLst>
          </a:custGeom>
          <a:ln w="9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70" name="object 470"/>
          <p:cNvSpPr/>
          <p:nvPr/>
        </p:nvSpPr>
        <p:spPr>
          <a:xfrm>
            <a:off x="14924553" y="2584704"/>
            <a:ext cx="94951" cy="82550"/>
          </a:xfrm>
          <a:custGeom>
            <a:avLst/>
            <a:gdLst/>
            <a:ahLst/>
            <a:cxnLst/>
            <a:rect l="l" t="t" r="r" b="b"/>
            <a:pathLst>
              <a:path w="41275" h="82550">
                <a:moveTo>
                  <a:pt x="1524" y="82296"/>
                </a:moveTo>
                <a:lnTo>
                  <a:pt x="7620" y="82296"/>
                </a:lnTo>
                <a:lnTo>
                  <a:pt x="13716" y="79248"/>
                </a:lnTo>
                <a:lnTo>
                  <a:pt x="21336" y="77724"/>
                </a:lnTo>
                <a:lnTo>
                  <a:pt x="25908" y="73152"/>
                </a:lnTo>
                <a:lnTo>
                  <a:pt x="32004" y="68580"/>
                </a:lnTo>
                <a:lnTo>
                  <a:pt x="35052" y="64008"/>
                </a:lnTo>
                <a:lnTo>
                  <a:pt x="38100" y="57912"/>
                </a:lnTo>
                <a:lnTo>
                  <a:pt x="41148" y="50292"/>
                </a:lnTo>
                <a:lnTo>
                  <a:pt x="41148" y="30480"/>
                </a:lnTo>
                <a:lnTo>
                  <a:pt x="35052" y="18288"/>
                </a:lnTo>
                <a:lnTo>
                  <a:pt x="32004" y="13716"/>
                </a:lnTo>
                <a:lnTo>
                  <a:pt x="19812" y="4572"/>
                </a:lnTo>
                <a:lnTo>
                  <a:pt x="7620" y="1524"/>
                </a:lnTo>
                <a:lnTo>
                  <a:pt x="0" y="0"/>
                </a:lnTo>
              </a:path>
            </a:pathLst>
          </a:custGeom>
          <a:ln w="9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grpSp>
        <p:nvGrpSpPr>
          <p:cNvPr id="471" name="object 471"/>
          <p:cNvGrpSpPr/>
          <p:nvPr/>
        </p:nvGrpSpPr>
        <p:grpSpPr>
          <a:xfrm>
            <a:off x="14914034" y="2417064"/>
            <a:ext cx="116863" cy="172720"/>
            <a:chOff x="6483096" y="2417064"/>
            <a:chExt cx="50800" cy="172720"/>
          </a:xfrm>
        </p:grpSpPr>
        <p:sp>
          <p:nvSpPr>
            <p:cNvPr id="472" name="object 472"/>
            <p:cNvSpPr/>
            <p:nvPr/>
          </p:nvSpPr>
          <p:spPr>
            <a:xfrm>
              <a:off x="6487668" y="2421636"/>
              <a:ext cx="41275" cy="81280"/>
            </a:xfrm>
            <a:custGeom>
              <a:avLst/>
              <a:gdLst/>
              <a:ahLst/>
              <a:cxnLst/>
              <a:rect l="l" t="t" r="r" b="b"/>
              <a:pathLst>
                <a:path w="41275" h="81280">
                  <a:moveTo>
                    <a:pt x="1524" y="80772"/>
                  </a:moveTo>
                  <a:lnTo>
                    <a:pt x="7620" y="80772"/>
                  </a:lnTo>
                  <a:lnTo>
                    <a:pt x="13716" y="79248"/>
                  </a:lnTo>
                  <a:lnTo>
                    <a:pt x="21336" y="76200"/>
                  </a:lnTo>
                  <a:lnTo>
                    <a:pt x="25908" y="73152"/>
                  </a:lnTo>
                  <a:lnTo>
                    <a:pt x="32004" y="68580"/>
                  </a:lnTo>
                  <a:lnTo>
                    <a:pt x="41148" y="50292"/>
                  </a:lnTo>
                  <a:lnTo>
                    <a:pt x="41148" y="30480"/>
                  </a:lnTo>
                  <a:lnTo>
                    <a:pt x="13716" y="1524"/>
                  </a:lnTo>
                  <a:lnTo>
                    <a:pt x="7620" y="0"/>
                  </a:lnTo>
                  <a:lnTo>
                    <a:pt x="0" y="0"/>
                  </a:lnTo>
                </a:path>
              </a:pathLst>
            </a:custGeom>
            <a:ln w="9144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73" name="object 473"/>
            <p:cNvSpPr/>
            <p:nvPr/>
          </p:nvSpPr>
          <p:spPr>
            <a:xfrm>
              <a:off x="6487668" y="2502407"/>
              <a:ext cx="41275" cy="82550"/>
            </a:xfrm>
            <a:custGeom>
              <a:avLst/>
              <a:gdLst/>
              <a:ahLst/>
              <a:cxnLst/>
              <a:rect l="l" t="t" r="r" b="b"/>
              <a:pathLst>
                <a:path w="41275" h="82550">
                  <a:moveTo>
                    <a:pt x="1524" y="82296"/>
                  </a:moveTo>
                  <a:lnTo>
                    <a:pt x="7620" y="82296"/>
                  </a:lnTo>
                  <a:lnTo>
                    <a:pt x="13716" y="80772"/>
                  </a:lnTo>
                  <a:lnTo>
                    <a:pt x="41148" y="51816"/>
                  </a:lnTo>
                  <a:lnTo>
                    <a:pt x="41148" y="32004"/>
                  </a:lnTo>
                  <a:lnTo>
                    <a:pt x="38100" y="24384"/>
                  </a:lnTo>
                  <a:lnTo>
                    <a:pt x="35052" y="19812"/>
                  </a:lnTo>
                  <a:lnTo>
                    <a:pt x="32004" y="13716"/>
                  </a:lnTo>
                  <a:lnTo>
                    <a:pt x="25908" y="9144"/>
                  </a:lnTo>
                  <a:lnTo>
                    <a:pt x="13716" y="3048"/>
                  </a:lnTo>
                  <a:lnTo>
                    <a:pt x="7620" y="1524"/>
                  </a:lnTo>
                  <a:lnTo>
                    <a:pt x="0" y="0"/>
                  </a:lnTo>
                </a:path>
              </a:pathLst>
            </a:custGeom>
            <a:ln w="9144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474" name="object 474"/>
          <p:cNvGrpSpPr/>
          <p:nvPr/>
        </p:nvGrpSpPr>
        <p:grpSpPr>
          <a:xfrm>
            <a:off x="14892999" y="2662427"/>
            <a:ext cx="137314" cy="90170"/>
            <a:chOff x="6473952" y="2662427"/>
            <a:chExt cx="59690" cy="90170"/>
          </a:xfrm>
        </p:grpSpPr>
        <p:sp>
          <p:nvSpPr>
            <p:cNvPr id="475" name="object 475"/>
            <p:cNvSpPr/>
            <p:nvPr/>
          </p:nvSpPr>
          <p:spPr>
            <a:xfrm>
              <a:off x="6487668" y="2667000"/>
              <a:ext cx="41275" cy="81280"/>
            </a:xfrm>
            <a:custGeom>
              <a:avLst/>
              <a:gdLst/>
              <a:ahLst/>
              <a:cxnLst/>
              <a:rect l="l" t="t" r="r" b="b"/>
              <a:pathLst>
                <a:path w="41275" h="81280">
                  <a:moveTo>
                    <a:pt x="1524" y="80772"/>
                  </a:moveTo>
                  <a:lnTo>
                    <a:pt x="35052" y="62484"/>
                  </a:lnTo>
                  <a:lnTo>
                    <a:pt x="38100" y="54864"/>
                  </a:lnTo>
                  <a:lnTo>
                    <a:pt x="41148" y="48768"/>
                  </a:lnTo>
                  <a:lnTo>
                    <a:pt x="41148" y="28956"/>
                  </a:lnTo>
                  <a:lnTo>
                    <a:pt x="32004" y="10668"/>
                  </a:lnTo>
                  <a:lnTo>
                    <a:pt x="25908" y="7620"/>
                  </a:lnTo>
                  <a:lnTo>
                    <a:pt x="19812" y="4572"/>
                  </a:lnTo>
                  <a:lnTo>
                    <a:pt x="13716" y="3048"/>
                  </a:lnTo>
                  <a:lnTo>
                    <a:pt x="7620" y="0"/>
                  </a:lnTo>
                  <a:lnTo>
                    <a:pt x="0" y="0"/>
                  </a:lnTo>
                </a:path>
              </a:pathLst>
            </a:custGeom>
            <a:ln w="9144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76" name="object 476"/>
            <p:cNvSpPr/>
            <p:nvPr/>
          </p:nvSpPr>
          <p:spPr>
            <a:xfrm>
              <a:off x="6473952" y="2666999"/>
              <a:ext cx="15240" cy="81280"/>
            </a:xfrm>
            <a:custGeom>
              <a:avLst/>
              <a:gdLst/>
              <a:ahLst/>
              <a:cxnLst/>
              <a:rect l="l" t="t" r="r" b="b"/>
              <a:pathLst>
                <a:path w="15239" h="81280">
                  <a:moveTo>
                    <a:pt x="15240" y="80772"/>
                  </a:moveTo>
                  <a:lnTo>
                    <a:pt x="0" y="80772"/>
                  </a:lnTo>
                </a:path>
                <a:path w="15239" h="81280">
                  <a:moveTo>
                    <a:pt x="15240" y="0"/>
                  </a:moveTo>
                  <a:lnTo>
                    <a:pt x="0" y="0"/>
                  </a:lnTo>
                </a:path>
              </a:pathLst>
            </a:custGeom>
            <a:ln w="9144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477" name="object 477"/>
          <p:cNvSpPr/>
          <p:nvPr/>
        </p:nvSpPr>
        <p:spPr>
          <a:xfrm>
            <a:off x="14892999" y="2584703"/>
            <a:ext cx="35059" cy="0"/>
          </a:xfrm>
          <a:custGeom>
            <a:avLst/>
            <a:gdLst/>
            <a:ahLst/>
            <a:cxnLst/>
            <a:rect l="l" t="t" r="r" b="b"/>
            <a:pathLst>
              <a:path w="15239">
                <a:moveTo>
                  <a:pt x="15240" y="0"/>
                </a:moveTo>
                <a:lnTo>
                  <a:pt x="0" y="0"/>
                </a:lnTo>
              </a:path>
            </a:pathLst>
          </a:custGeom>
          <a:ln w="9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78" name="object 478"/>
          <p:cNvSpPr/>
          <p:nvPr/>
        </p:nvSpPr>
        <p:spPr>
          <a:xfrm>
            <a:off x="14892999" y="2502407"/>
            <a:ext cx="35059" cy="0"/>
          </a:xfrm>
          <a:custGeom>
            <a:avLst/>
            <a:gdLst/>
            <a:ahLst/>
            <a:cxnLst/>
            <a:rect l="l" t="t" r="r" b="b"/>
            <a:pathLst>
              <a:path w="15239">
                <a:moveTo>
                  <a:pt x="15240" y="0"/>
                </a:moveTo>
                <a:lnTo>
                  <a:pt x="0" y="0"/>
                </a:lnTo>
              </a:path>
            </a:pathLst>
          </a:custGeom>
          <a:ln w="9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79" name="object 479"/>
          <p:cNvSpPr/>
          <p:nvPr/>
        </p:nvSpPr>
        <p:spPr>
          <a:xfrm>
            <a:off x="14892999" y="2421636"/>
            <a:ext cx="35059" cy="0"/>
          </a:xfrm>
          <a:custGeom>
            <a:avLst/>
            <a:gdLst/>
            <a:ahLst/>
            <a:cxnLst/>
            <a:rect l="l" t="t" r="r" b="b"/>
            <a:pathLst>
              <a:path w="15239">
                <a:moveTo>
                  <a:pt x="15240" y="0"/>
                </a:moveTo>
                <a:lnTo>
                  <a:pt x="0" y="0"/>
                </a:lnTo>
              </a:path>
            </a:pathLst>
          </a:custGeom>
          <a:ln w="9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80" name="object 480"/>
          <p:cNvSpPr/>
          <p:nvPr/>
        </p:nvSpPr>
        <p:spPr>
          <a:xfrm>
            <a:off x="14924553" y="2982468"/>
            <a:ext cx="94951" cy="81280"/>
          </a:xfrm>
          <a:custGeom>
            <a:avLst/>
            <a:gdLst/>
            <a:ahLst/>
            <a:cxnLst/>
            <a:rect l="l" t="t" r="r" b="b"/>
            <a:pathLst>
              <a:path w="41275" h="81280">
                <a:moveTo>
                  <a:pt x="1524" y="80772"/>
                </a:moveTo>
                <a:lnTo>
                  <a:pt x="35052" y="62484"/>
                </a:lnTo>
                <a:lnTo>
                  <a:pt x="38100" y="54864"/>
                </a:lnTo>
                <a:lnTo>
                  <a:pt x="41148" y="48768"/>
                </a:lnTo>
                <a:lnTo>
                  <a:pt x="41148" y="28956"/>
                </a:lnTo>
                <a:lnTo>
                  <a:pt x="35052" y="16764"/>
                </a:lnTo>
                <a:lnTo>
                  <a:pt x="32004" y="12192"/>
                </a:lnTo>
                <a:lnTo>
                  <a:pt x="19812" y="4572"/>
                </a:lnTo>
                <a:lnTo>
                  <a:pt x="13716" y="3048"/>
                </a:lnTo>
                <a:lnTo>
                  <a:pt x="7620" y="0"/>
                </a:lnTo>
                <a:lnTo>
                  <a:pt x="0" y="0"/>
                </a:lnTo>
              </a:path>
            </a:pathLst>
          </a:custGeom>
          <a:ln w="9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grpSp>
        <p:nvGrpSpPr>
          <p:cNvPr id="481" name="object 481"/>
          <p:cNvGrpSpPr/>
          <p:nvPr/>
        </p:nvGrpSpPr>
        <p:grpSpPr>
          <a:xfrm>
            <a:off x="14914034" y="2814828"/>
            <a:ext cx="116863" cy="172720"/>
            <a:chOff x="6483096" y="2814828"/>
            <a:chExt cx="50800" cy="172720"/>
          </a:xfrm>
        </p:grpSpPr>
        <p:sp>
          <p:nvSpPr>
            <p:cNvPr id="482" name="object 482"/>
            <p:cNvSpPr/>
            <p:nvPr/>
          </p:nvSpPr>
          <p:spPr>
            <a:xfrm>
              <a:off x="6487668" y="2819400"/>
              <a:ext cx="41275" cy="81280"/>
            </a:xfrm>
            <a:custGeom>
              <a:avLst/>
              <a:gdLst/>
              <a:ahLst/>
              <a:cxnLst/>
              <a:rect l="l" t="t" r="r" b="b"/>
              <a:pathLst>
                <a:path w="41275" h="81280">
                  <a:moveTo>
                    <a:pt x="1524" y="80772"/>
                  </a:moveTo>
                  <a:lnTo>
                    <a:pt x="7620" y="80772"/>
                  </a:lnTo>
                  <a:lnTo>
                    <a:pt x="13716" y="79248"/>
                  </a:lnTo>
                  <a:lnTo>
                    <a:pt x="21336" y="76200"/>
                  </a:lnTo>
                  <a:lnTo>
                    <a:pt x="25908" y="73152"/>
                  </a:lnTo>
                  <a:lnTo>
                    <a:pt x="32004" y="68580"/>
                  </a:lnTo>
                  <a:lnTo>
                    <a:pt x="41148" y="50292"/>
                  </a:lnTo>
                  <a:lnTo>
                    <a:pt x="41148" y="30480"/>
                  </a:lnTo>
                  <a:lnTo>
                    <a:pt x="32004" y="12192"/>
                  </a:lnTo>
                  <a:lnTo>
                    <a:pt x="25908" y="7620"/>
                  </a:lnTo>
                  <a:lnTo>
                    <a:pt x="13716" y="1524"/>
                  </a:lnTo>
                  <a:lnTo>
                    <a:pt x="7620" y="0"/>
                  </a:lnTo>
                  <a:lnTo>
                    <a:pt x="0" y="0"/>
                  </a:lnTo>
                </a:path>
              </a:pathLst>
            </a:custGeom>
            <a:ln w="9144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83" name="object 483"/>
            <p:cNvSpPr/>
            <p:nvPr/>
          </p:nvSpPr>
          <p:spPr>
            <a:xfrm>
              <a:off x="6487668" y="2900172"/>
              <a:ext cx="41275" cy="82550"/>
            </a:xfrm>
            <a:custGeom>
              <a:avLst/>
              <a:gdLst/>
              <a:ahLst/>
              <a:cxnLst/>
              <a:rect l="l" t="t" r="r" b="b"/>
              <a:pathLst>
                <a:path w="41275" h="82550">
                  <a:moveTo>
                    <a:pt x="1524" y="82296"/>
                  </a:moveTo>
                  <a:lnTo>
                    <a:pt x="7620" y="82296"/>
                  </a:lnTo>
                  <a:lnTo>
                    <a:pt x="13716" y="80772"/>
                  </a:lnTo>
                  <a:lnTo>
                    <a:pt x="21336" y="77724"/>
                  </a:lnTo>
                  <a:lnTo>
                    <a:pt x="25908" y="73152"/>
                  </a:lnTo>
                  <a:lnTo>
                    <a:pt x="32004" y="68580"/>
                  </a:lnTo>
                  <a:lnTo>
                    <a:pt x="35052" y="64008"/>
                  </a:lnTo>
                  <a:lnTo>
                    <a:pt x="41148" y="51816"/>
                  </a:lnTo>
                  <a:lnTo>
                    <a:pt x="41148" y="32004"/>
                  </a:lnTo>
                  <a:lnTo>
                    <a:pt x="38100" y="24384"/>
                  </a:lnTo>
                  <a:lnTo>
                    <a:pt x="35052" y="19812"/>
                  </a:lnTo>
                  <a:lnTo>
                    <a:pt x="32004" y="13716"/>
                  </a:lnTo>
                  <a:lnTo>
                    <a:pt x="19812" y="4572"/>
                  </a:lnTo>
                  <a:lnTo>
                    <a:pt x="7620" y="1524"/>
                  </a:lnTo>
                  <a:lnTo>
                    <a:pt x="0" y="0"/>
                  </a:lnTo>
                </a:path>
              </a:pathLst>
            </a:custGeom>
            <a:ln w="9144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484" name="object 484"/>
          <p:cNvGrpSpPr/>
          <p:nvPr/>
        </p:nvGrpSpPr>
        <p:grpSpPr>
          <a:xfrm>
            <a:off x="14892999" y="3058667"/>
            <a:ext cx="137314" cy="91440"/>
            <a:chOff x="6473952" y="3058667"/>
            <a:chExt cx="59690" cy="91440"/>
          </a:xfrm>
        </p:grpSpPr>
        <p:sp>
          <p:nvSpPr>
            <p:cNvPr id="485" name="object 485"/>
            <p:cNvSpPr/>
            <p:nvPr/>
          </p:nvSpPr>
          <p:spPr>
            <a:xfrm>
              <a:off x="6487668" y="3063239"/>
              <a:ext cx="41275" cy="82550"/>
            </a:xfrm>
            <a:custGeom>
              <a:avLst/>
              <a:gdLst/>
              <a:ahLst/>
              <a:cxnLst/>
              <a:rect l="l" t="t" r="r" b="b"/>
              <a:pathLst>
                <a:path w="41275" h="82550">
                  <a:moveTo>
                    <a:pt x="1524" y="82296"/>
                  </a:moveTo>
                  <a:lnTo>
                    <a:pt x="41148" y="50292"/>
                  </a:lnTo>
                  <a:lnTo>
                    <a:pt x="41148" y="30480"/>
                  </a:lnTo>
                  <a:lnTo>
                    <a:pt x="32004" y="12192"/>
                  </a:lnTo>
                  <a:lnTo>
                    <a:pt x="25908" y="9144"/>
                  </a:lnTo>
                  <a:lnTo>
                    <a:pt x="19812" y="4572"/>
                  </a:lnTo>
                  <a:lnTo>
                    <a:pt x="13716" y="1524"/>
                  </a:lnTo>
                  <a:lnTo>
                    <a:pt x="7620" y="0"/>
                  </a:lnTo>
                  <a:lnTo>
                    <a:pt x="0" y="0"/>
                  </a:lnTo>
                </a:path>
              </a:pathLst>
            </a:custGeom>
            <a:ln w="9144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86" name="object 486"/>
            <p:cNvSpPr/>
            <p:nvPr/>
          </p:nvSpPr>
          <p:spPr>
            <a:xfrm>
              <a:off x="6473952" y="3063240"/>
              <a:ext cx="15240" cy="82550"/>
            </a:xfrm>
            <a:custGeom>
              <a:avLst/>
              <a:gdLst/>
              <a:ahLst/>
              <a:cxnLst/>
              <a:rect l="l" t="t" r="r" b="b"/>
              <a:pathLst>
                <a:path w="15239" h="82550">
                  <a:moveTo>
                    <a:pt x="15240" y="82295"/>
                  </a:moveTo>
                  <a:lnTo>
                    <a:pt x="0" y="82295"/>
                  </a:lnTo>
                </a:path>
                <a:path w="15239" h="82550">
                  <a:moveTo>
                    <a:pt x="15240" y="0"/>
                  </a:moveTo>
                  <a:lnTo>
                    <a:pt x="0" y="0"/>
                  </a:lnTo>
                </a:path>
              </a:pathLst>
            </a:custGeom>
            <a:ln w="9144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487" name="object 487"/>
          <p:cNvSpPr/>
          <p:nvPr/>
        </p:nvSpPr>
        <p:spPr>
          <a:xfrm>
            <a:off x="14892999" y="2982467"/>
            <a:ext cx="35059" cy="0"/>
          </a:xfrm>
          <a:custGeom>
            <a:avLst/>
            <a:gdLst/>
            <a:ahLst/>
            <a:cxnLst/>
            <a:rect l="l" t="t" r="r" b="b"/>
            <a:pathLst>
              <a:path w="15239">
                <a:moveTo>
                  <a:pt x="15240" y="0"/>
                </a:moveTo>
                <a:lnTo>
                  <a:pt x="0" y="0"/>
                </a:lnTo>
              </a:path>
            </a:pathLst>
          </a:custGeom>
          <a:ln w="9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88" name="object 488"/>
          <p:cNvSpPr/>
          <p:nvPr/>
        </p:nvSpPr>
        <p:spPr>
          <a:xfrm>
            <a:off x="14892999" y="2900172"/>
            <a:ext cx="35059" cy="0"/>
          </a:xfrm>
          <a:custGeom>
            <a:avLst/>
            <a:gdLst/>
            <a:ahLst/>
            <a:cxnLst/>
            <a:rect l="l" t="t" r="r" b="b"/>
            <a:pathLst>
              <a:path w="15239">
                <a:moveTo>
                  <a:pt x="15240" y="0"/>
                </a:moveTo>
                <a:lnTo>
                  <a:pt x="0" y="0"/>
                </a:lnTo>
              </a:path>
            </a:pathLst>
          </a:custGeom>
          <a:ln w="9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89" name="object 489"/>
          <p:cNvSpPr/>
          <p:nvPr/>
        </p:nvSpPr>
        <p:spPr>
          <a:xfrm>
            <a:off x="14892999" y="2819400"/>
            <a:ext cx="35059" cy="0"/>
          </a:xfrm>
          <a:custGeom>
            <a:avLst/>
            <a:gdLst/>
            <a:ahLst/>
            <a:cxnLst/>
            <a:rect l="l" t="t" r="r" b="b"/>
            <a:pathLst>
              <a:path w="15239">
                <a:moveTo>
                  <a:pt x="15240" y="0"/>
                </a:moveTo>
                <a:lnTo>
                  <a:pt x="0" y="0"/>
                </a:lnTo>
              </a:path>
            </a:pathLst>
          </a:custGeom>
          <a:ln w="9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90" name="object 490"/>
          <p:cNvSpPr/>
          <p:nvPr/>
        </p:nvSpPr>
        <p:spPr>
          <a:xfrm>
            <a:off x="14924553" y="3380232"/>
            <a:ext cx="94951" cy="82550"/>
          </a:xfrm>
          <a:custGeom>
            <a:avLst/>
            <a:gdLst/>
            <a:ahLst/>
            <a:cxnLst/>
            <a:rect l="l" t="t" r="r" b="b"/>
            <a:pathLst>
              <a:path w="41275" h="82550">
                <a:moveTo>
                  <a:pt x="1524" y="82296"/>
                </a:moveTo>
                <a:lnTo>
                  <a:pt x="7620" y="82296"/>
                </a:lnTo>
                <a:lnTo>
                  <a:pt x="13716" y="79248"/>
                </a:lnTo>
                <a:lnTo>
                  <a:pt x="21336" y="76200"/>
                </a:lnTo>
                <a:lnTo>
                  <a:pt x="41148" y="50292"/>
                </a:lnTo>
                <a:lnTo>
                  <a:pt x="41148" y="30480"/>
                </a:lnTo>
                <a:lnTo>
                  <a:pt x="35052" y="18288"/>
                </a:lnTo>
                <a:lnTo>
                  <a:pt x="32004" y="13716"/>
                </a:lnTo>
                <a:lnTo>
                  <a:pt x="19812" y="4572"/>
                </a:lnTo>
                <a:lnTo>
                  <a:pt x="7620" y="1524"/>
                </a:lnTo>
                <a:lnTo>
                  <a:pt x="0" y="0"/>
                </a:lnTo>
              </a:path>
            </a:pathLst>
          </a:custGeom>
          <a:ln w="9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grpSp>
        <p:nvGrpSpPr>
          <p:cNvPr id="491" name="object 491"/>
          <p:cNvGrpSpPr/>
          <p:nvPr/>
        </p:nvGrpSpPr>
        <p:grpSpPr>
          <a:xfrm>
            <a:off x="14914034" y="3214117"/>
            <a:ext cx="116863" cy="170815"/>
            <a:chOff x="6483096" y="3214116"/>
            <a:chExt cx="50800" cy="170815"/>
          </a:xfrm>
        </p:grpSpPr>
        <p:sp>
          <p:nvSpPr>
            <p:cNvPr id="492" name="object 492"/>
            <p:cNvSpPr/>
            <p:nvPr/>
          </p:nvSpPr>
          <p:spPr>
            <a:xfrm>
              <a:off x="6487668" y="3218688"/>
              <a:ext cx="41275" cy="81280"/>
            </a:xfrm>
            <a:custGeom>
              <a:avLst/>
              <a:gdLst/>
              <a:ahLst/>
              <a:cxnLst/>
              <a:rect l="l" t="t" r="r" b="b"/>
              <a:pathLst>
                <a:path w="41275" h="81279">
                  <a:moveTo>
                    <a:pt x="1524" y="80772"/>
                  </a:moveTo>
                  <a:lnTo>
                    <a:pt x="7620" y="80772"/>
                  </a:lnTo>
                  <a:lnTo>
                    <a:pt x="13716" y="79248"/>
                  </a:lnTo>
                  <a:lnTo>
                    <a:pt x="21336" y="76200"/>
                  </a:lnTo>
                  <a:lnTo>
                    <a:pt x="25908" y="73152"/>
                  </a:lnTo>
                  <a:lnTo>
                    <a:pt x="32004" y="68580"/>
                  </a:lnTo>
                  <a:lnTo>
                    <a:pt x="41148" y="50292"/>
                  </a:lnTo>
                  <a:lnTo>
                    <a:pt x="41148" y="30480"/>
                  </a:lnTo>
                  <a:lnTo>
                    <a:pt x="32004" y="12192"/>
                  </a:lnTo>
                  <a:lnTo>
                    <a:pt x="25908" y="7620"/>
                  </a:lnTo>
                  <a:lnTo>
                    <a:pt x="13716" y="1524"/>
                  </a:lnTo>
                  <a:lnTo>
                    <a:pt x="7620" y="0"/>
                  </a:lnTo>
                  <a:lnTo>
                    <a:pt x="0" y="0"/>
                  </a:lnTo>
                </a:path>
              </a:pathLst>
            </a:custGeom>
            <a:ln w="9144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93" name="object 493"/>
            <p:cNvSpPr/>
            <p:nvPr/>
          </p:nvSpPr>
          <p:spPr>
            <a:xfrm>
              <a:off x="6487668" y="3299460"/>
              <a:ext cx="41275" cy="81280"/>
            </a:xfrm>
            <a:custGeom>
              <a:avLst/>
              <a:gdLst/>
              <a:ahLst/>
              <a:cxnLst/>
              <a:rect l="l" t="t" r="r" b="b"/>
              <a:pathLst>
                <a:path w="41275" h="81279">
                  <a:moveTo>
                    <a:pt x="1524" y="80772"/>
                  </a:moveTo>
                  <a:lnTo>
                    <a:pt x="7620" y="80772"/>
                  </a:lnTo>
                  <a:lnTo>
                    <a:pt x="13716" y="79248"/>
                  </a:lnTo>
                  <a:lnTo>
                    <a:pt x="21336" y="76200"/>
                  </a:lnTo>
                  <a:lnTo>
                    <a:pt x="25908" y="71628"/>
                  </a:lnTo>
                  <a:lnTo>
                    <a:pt x="32004" y="67056"/>
                  </a:lnTo>
                  <a:lnTo>
                    <a:pt x="35052" y="62484"/>
                  </a:lnTo>
                  <a:lnTo>
                    <a:pt x="41148" y="50292"/>
                  </a:lnTo>
                  <a:lnTo>
                    <a:pt x="41148" y="30480"/>
                  </a:lnTo>
                  <a:lnTo>
                    <a:pt x="38100" y="22860"/>
                  </a:lnTo>
                  <a:lnTo>
                    <a:pt x="35052" y="18288"/>
                  </a:lnTo>
                  <a:lnTo>
                    <a:pt x="32004" y="12192"/>
                  </a:lnTo>
                  <a:lnTo>
                    <a:pt x="19812" y="3048"/>
                  </a:lnTo>
                  <a:lnTo>
                    <a:pt x="7620" y="1524"/>
                  </a:lnTo>
                  <a:lnTo>
                    <a:pt x="0" y="0"/>
                  </a:lnTo>
                </a:path>
              </a:pathLst>
            </a:custGeom>
            <a:ln w="9144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494" name="object 494"/>
          <p:cNvGrpSpPr/>
          <p:nvPr/>
        </p:nvGrpSpPr>
        <p:grpSpPr>
          <a:xfrm>
            <a:off x="14892999" y="3457955"/>
            <a:ext cx="137314" cy="91440"/>
            <a:chOff x="6473952" y="3457955"/>
            <a:chExt cx="59690" cy="91440"/>
          </a:xfrm>
        </p:grpSpPr>
        <p:sp>
          <p:nvSpPr>
            <p:cNvPr id="495" name="object 495"/>
            <p:cNvSpPr/>
            <p:nvPr/>
          </p:nvSpPr>
          <p:spPr>
            <a:xfrm>
              <a:off x="6487668" y="3462528"/>
              <a:ext cx="41275" cy="82550"/>
            </a:xfrm>
            <a:custGeom>
              <a:avLst/>
              <a:gdLst/>
              <a:ahLst/>
              <a:cxnLst/>
              <a:rect l="l" t="t" r="r" b="b"/>
              <a:pathLst>
                <a:path w="41275" h="82550">
                  <a:moveTo>
                    <a:pt x="1524" y="82296"/>
                  </a:moveTo>
                  <a:lnTo>
                    <a:pt x="41148" y="50292"/>
                  </a:lnTo>
                  <a:lnTo>
                    <a:pt x="41148" y="30480"/>
                  </a:lnTo>
                  <a:lnTo>
                    <a:pt x="32004" y="12192"/>
                  </a:lnTo>
                  <a:lnTo>
                    <a:pt x="25908" y="9144"/>
                  </a:lnTo>
                  <a:lnTo>
                    <a:pt x="19812" y="4572"/>
                  </a:lnTo>
                  <a:lnTo>
                    <a:pt x="13716" y="1524"/>
                  </a:lnTo>
                  <a:lnTo>
                    <a:pt x="7620" y="0"/>
                  </a:lnTo>
                  <a:lnTo>
                    <a:pt x="0" y="0"/>
                  </a:lnTo>
                </a:path>
              </a:pathLst>
            </a:custGeom>
            <a:ln w="9144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96" name="object 496"/>
            <p:cNvSpPr/>
            <p:nvPr/>
          </p:nvSpPr>
          <p:spPr>
            <a:xfrm>
              <a:off x="6473952" y="3462527"/>
              <a:ext cx="15240" cy="82550"/>
            </a:xfrm>
            <a:custGeom>
              <a:avLst/>
              <a:gdLst/>
              <a:ahLst/>
              <a:cxnLst/>
              <a:rect l="l" t="t" r="r" b="b"/>
              <a:pathLst>
                <a:path w="15239" h="82550">
                  <a:moveTo>
                    <a:pt x="15240" y="82296"/>
                  </a:moveTo>
                  <a:lnTo>
                    <a:pt x="0" y="82296"/>
                  </a:lnTo>
                </a:path>
                <a:path w="15239" h="82550">
                  <a:moveTo>
                    <a:pt x="15240" y="0"/>
                  </a:moveTo>
                  <a:lnTo>
                    <a:pt x="0" y="0"/>
                  </a:lnTo>
                </a:path>
              </a:pathLst>
            </a:custGeom>
            <a:ln w="9144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497" name="object 497"/>
          <p:cNvSpPr/>
          <p:nvPr/>
        </p:nvSpPr>
        <p:spPr>
          <a:xfrm>
            <a:off x="14892999" y="3380232"/>
            <a:ext cx="35059" cy="0"/>
          </a:xfrm>
          <a:custGeom>
            <a:avLst/>
            <a:gdLst/>
            <a:ahLst/>
            <a:cxnLst/>
            <a:rect l="l" t="t" r="r" b="b"/>
            <a:pathLst>
              <a:path w="15239">
                <a:moveTo>
                  <a:pt x="15240" y="0"/>
                </a:moveTo>
                <a:lnTo>
                  <a:pt x="0" y="0"/>
                </a:lnTo>
              </a:path>
            </a:pathLst>
          </a:custGeom>
          <a:ln w="9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98" name="object 498"/>
          <p:cNvSpPr/>
          <p:nvPr/>
        </p:nvSpPr>
        <p:spPr>
          <a:xfrm>
            <a:off x="14892999" y="3299459"/>
            <a:ext cx="35059" cy="0"/>
          </a:xfrm>
          <a:custGeom>
            <a:avLst/>
            <a:gdLst/>
            <a:ahLst/>
            <a:cxnLst/>
            <a:rect l="l" t="t" r="r" b="b"/>
            <a:pathLst>
              <a:path w="15239">
                <a:moveTo>
                  <a:pt x="15240" y="0"/>
                </a:moveTo>
                <a:lnTo>
                  <a:pt x="0" y="0"/>
                </a:lnTo>
              </a:path>
            </a:pathLst>
          </a:custGeom>
          <a:ln w="9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99" name="object 499"/>
          <p:cNvSpPr/>
          <p:nvPr/>
        </p:nvSpPr>
        <p:spPr>
          <a:xfrm>
            <a:off x="14892999" y="3218688"/>
            <a:ext cx="35059" cy="0"/>
          </a:xfrm>
          <a:custGeom>
            <a:avLst/>
            <a:gdLst/>
            <a:ahLst/>
            <a:cxnLst/>
            <a:rect l="l" t="t" r="r" b="b"/>
            <a:pathLst>
              <a:path w="15239">
                <a:moveTo>
                  <a:pt x="15240" y="0"/>
                </a:moveTo>
                <a:lnTo>
                  <a:pt x="0" y="0"/>
                </a:lnTo>
              </a:path>
            </a:pathLst>
          </a:custGeom>
          <a:ln w="9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00" name="object 500"/>
          <p:cNvSpPr/>
          <p:nvPr/>
        </p:nvSpPr>
        <p:spPr>
          <a:xfrm>
            <a:off x="14924553" y="3779520"/>
            <a:ext cx="94951" cy="81280"/>
          </a:xfrm>
          <a:custGeom>
            <a:avLst/>
            <a:gdLst/>
            <a:ahLst/>
            <a:cxnLst/>
            <a:rect l="l" t="t" r="r" b="b"/>
            <a:pathLst>
              <a:path w="41275" h="81279">
                <a:moveTo>
                  <a:pt x="1524" y="80772"/>
                </a:moveTo>
                <a:lnTo>
                  <a:pt x="7620" y="80772"/>
                </a:lnTo>
                <a:lnTo>
                  <a:pt x="13716" y="79248"/>
                </a:lnTo>
                <a:lnTo>
                  <a:pt x="21336" y="76200"/>
                </a:lnTo>
                <a:lnTo>
                  <a:pt x="25908" y="73152"/>
                </a:lnTo>
                <a:lnTo>
                  <a:pt x="32004" y="68580"/>
                </a:lnTo>
                <a:lnTo>
                  <a:pt x="41148" y="50292"/>
                </a:lnTo>
                <a:lnTo>
                  <a:pt x="41148" y="30480"/>
                </a:lnTo>
                <a:lnTo>
                  <a:pt x="32004" y="12192"/>
                </a:lnTo>
                <a:lnTo>
                  <a:pt x="25908" y="7620"/>
                </a:lnTo>
                <a:lnTo>
                  <a:pt x="13716" y="1524"/>
                </a:lnTo>
                <a:lnTo>
                  <a:pt x="7620" y="0"/>
                </a:lnTo>
                <a:lnTo>
                  <a:pt x="0" y="0"/>
                </a:lnTo>
              </a:path>
            </a:pathLst>
          </a:custGeom>
          <a:ln w="9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grpSp>
        <p:nvGrpSpPr>
          <p:cNvPr id="501" name="object 501"/>
          <p:cNvGrpSpPr/>
          <p:nvPr/>
        </p:nvGrpSpPr>
        <p:grpSpPr>
          <a:xfrm>
            <a:off x="14914034" y="3610355"/>
            <a:ext cx="116863" cy="173990"/>
            <a:chOff x="6483096" y="3610355"/>
            <a:chExt cx="50800" cy="173990"/>
          </a:xfrm>
        </p:grpSpPr>
        <p:sp>
          <p:nvSpPr>
            <p:cNvPr id="502" name="object 502"/>
            <p:cNvSpPr/>
            <p:nvPr/>
          </p:nvSpPr>
          <p:spPr>
            <a:xfrm>
              <a:off x="6487668" y="3614927"/>
              <a:ext cx="41275" cy="82550"/>
            </a:xfrm>
            <a:custGeom>
              <a:avLst/>
              <a:gdLst/>
              <a:ahLst/>
              <a:cxnLst/>
              <a:rect l="l" t="t" r="r" b="b"/>
              <a:pathLst>
                <a:path w="41275" h="82550">
                  <a:moveTo>
                    <a:pt x="1524" y="82296"/>
                  </a:moveTo>
                  <a:lnTo>
                    <a:pt x="35052" y="64008"/>
                  </a:lnTo>
                  <a:lnTo>
                    <a:pt x="41148" y="51816"/>
                  </a:lnTo>
                  <a:lnTo>
                    <a:pt x="41148" y="30480"/>
                  </a:lnTo>
                  <a:lnTo>
                    <a:pt x="35052" y="18288"/>
                  </a:lnTo>
                  <a:lnTo>
                    <a:pt x="32004" y="13716"/>
                  </a:lnTo>
                  <a:lnTo>
                    <a:pt x="25908" y="9144"/>
                  </a:lnTo>
                  <a:lnTo>
                    <a:pt x="7620" y="0"/>
                  </a:lnTo>
                  <a:lnTo>
                    <a:pt x="0" y="0"/>
                  </a:lnTo>
                </a:path>
              </a:pathLst>
            </a:custGeom>
            <a:ln w="9144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03" name="object 503"/>
            <p:cNvSpPr/>
            <p:nvPr/>
          </p:nvSpPr>
          <p:spPr>
            <a:xfrm>
              <a:off x="6487668" y="3697223"/>
              <a:ext cx="41275" cy="82550"/>
            </a:xfrm>
            <a:custGeom>
              <a:avLst/>
              <a:gdLst/>
              <a:ahLst/>
              <a:cxnLst/>
              <a:rect l="l" t="t" r="r" b="b"/>
              <a:pathLst>
                <a:path w="41275" h="82550">
                  <a:moveTo>
                    <a:pt x="1524" y="82296"/>
                  </a:moveTo>
                  <a:lnTo>
                    <a:pt x="35052" y="62484"/>
                  </a:lnTo>
                  <a:lnTo>
                    <a:pt x="38100" y="57912"/>
                  </a:lnTo>
                  <a:lnTo>
                    <a:pt x="41148" y="50292"/>
                  </a:lnTo>
                  <a:lnTo>
                    <a:pt x="41148" y="30480"/>
                  </a:lnTo>
                  <a:lnTo>
                    <a:pt x="13716" y="1524"/>
                  </a:lnTo>
                  <a:lnTo>
                    <a:pt x="7620" y="0"/>
                  </a:lnTo>
                  <a:lnTo>
                    <a:pt x="0" y="0"/>
                  </a:lnTo>
                </a:path>
              </a:pathLst>
            </a:custGeom>
            <a:ln w="9144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504" name="object 504"/>
          <p:cNvGrpSpPr/>
          <p:nvPr/>
        </p:nvGrpSpPr>
        <p:grpSpPr>
          <a:xfrm>
            <a:off x="14892999" y="3855720"/>
            <a:ext cx="137314" cy="90170"/>
            <a:chOff x="6473952" y="3855720"/>
            <a:chExt cx="59690" cy="90170"/>
          </a:xfrm>
        </p:grpSpPr>
        <p:sp>
          <p:nvSpPr>
            <p:cNvPr id="505" name="object 505"/>
            <p:cNvSpPr/>
            <p:nvPr/>
          </p:nvSpPr>
          <p:spPr>
            <a:xfrm>
              <a:off x="6487668" y="3860292"/>
              <a:ext cx="41275" cy="81280"/>
            </a:xfrm>
            <a:custGeom>
              <a:avLst/>
              <a:gdLst/>
              <a:ahLst/>
              <a:cxnLst/>
              <a:rect l="l" t="t" r="r" b="b"/>
              <a:pathLst>
                <a:path w="41275" h="81279">
                  <a:moveTo>
                    <a:pt x="1524" y="80772"/>
                  </a:moveTo>
                  <a:lnTo>
                    <a:pt x="7620" y="80772"/>
                  </a:lnTo>
                  <a:lnTo>
                    <a:pt x="13716" y="79248"/>
                  </a:lnTo>
                  <a:lnTo>
                    <a:pt x="21336" y="76200"/>
                  </a:lnTo>
                  <a:lnTo>
                    <a:pt x="25908" y="71628"/>
                  </a:lnTo>
                  <a:lnTo>
                    <a:pt x="32004" y="67056"/>
                  </a:lnTo>
                  <a:lnTo>
                    <a:pt x="35052" y="64008"/>
                  </a:lnTo>
                  <a:lnTo>
                    <a:pt x="41148" y="51816"/>
                  </a:lnTo>
                  <a:lnTo>
                    <a:pt x="41148" y="32004"/>
                  </a:lnTo>
                  <a:lnTo>
                    <a:pt x="38100" y="24384"/>
                  </a:lnTo>
                  <a:lnTo>
                    <a:pt x="35052" y="19812"/>
                  </a:lnTo>
                  <a:lnTo>
                    <a:pt x="32004" y="13716"/>
                  </a:lnTo>
                  <a:lnTo>
                    <a:pt x="19812" y="4572"/>
                  </a:lnTo>
                  <a:lnTo>
                    <a:pt x="7620" y="1524"/>
                  </a:lnTo>
                  <a:lnTo>
                    <a:pt x="0" y="0"/>
                  </a:lnTo>
                </a:path>
              </a:pathLst>
            </a:custGeom>
            <a:ln w="9144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06" name="object 506"/>
            <p:cNvSpPr/>
            <p:nvPr/>
          </p:nvSpPr>
          <p:spPr>
            <a:xfrm>
              <a:off x="6473952" y="3860292"/>
              <a:ext cx="15240" cy="81280"/>
            </a:xfrm>
            <a:custGeom>
              <a:avLst/>
              <a:gdLst/>
              <a:ahLst/>
              <a:cxnLst/>
              <a:rect l="l" t="t" r="r" b="b"/>
              <a:pathLst>
                <a:path w="15239" h="81279">
                  <a:moveTo>
                    <a:pt x="15240" y="80772"/>
                  </a:moveTo>
                  <a:lnTo>
                    <a:pt x="0" y="80772"/>
                  </a:lnTo>
                </a:path>
                <a:path w="15239" h="81279">
                  <a:moveTo>
                    <a:pt x="15240" y="0"/>
                  </a:moveTo>
                  <a:lnTo>
                    <a:pt x="0" y="0"/>
                  </a:lnTo>
                </a:path>
              </a:pathLst>
            </a:custGeom>
            <a:ln w="9144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507" name="object 507"/>
          <p:cNvSpPr/>
          <p:nvPr/>
        </p:nvSpPr>
        <p:spPr>
          <a:xfrm>
            <a:off x="14892999" y="3779520"/>
            <a:ext cx="35059" cy="0"/>
          </a:xfrm>
          <a:custGeom>
            <a:avLst/>
            <a:gdLst/>
            <a:ahLst/>
            <a:cxnLst/>
            <a:rect l="l" t="t" r="r" b="b"/>
            <a:pathLst>
              <a:path w="15239">
                <a:moveTo>
                  <a:pt x="15240" y="0"/>
                </a:moveTo>
                <a:lnTo>
                  <a:pt x="0" y="0"/>
                </a:lnTo>
              </a:path>
            </a:pathLst>
          </a:custGeom>
          <a:ln w="9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08" name="object 508"/>
          <p:cNvSpPr/>
          <p:nvPr/>
        </p:nvSpPr>
        <p:spPr>
          <a:xfrm>
            <a:off x="14892999" y="3697223"/>
            <a:ext cx="35059" cy="0"/>
          </a:xfrm>
          <a:custGeom>
            <a:avLst/>
            <a:gdLst/>
            <a:ahLst/>
            <a:cxnLst/>
            <a:rect l="l" t="t" r="r" b="b"/>
            <a:pathLst>
              <a:path w="15239">
                <a:moveTo>
                  <a:pt x="15240" y="0"/>
                </a:moveTo>
                <a:lnTo>
                  <a:pt x="0" y="0"/>
                </a:lnTo>
              </a:path>
            </a:pathLst>
          </a:custGeom>
          <a:ln w="9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09" name="object 509"/>
          <p:cNvSpPr/>
          <p:nvPr/>
        </p:nvSpPr>
        <p:spPr>
          <a:xfrm>
            <a:off x="14892999" y="3614927"/>
            <a:ext cx="35059" cy="0"/>
          </a:xfrm>
          <a:custGeom>
            <a:avLst/>
            <a:gdLst/>
            <a:ahLst/>
            <a:cxnLst/>
            <a:rect l="l" t="t" r="r" b="b"/>
            <a:pathLst>
              <a:path w="15239">
                <a:moveTo>
                  <a:pt x="15240" y="0"/>
                </a:moveTo>
                <a:lnTo>
                  <a:pt x="0" y="0"/>
                </a:lnTo>
              </a:path>
            </a:pathLst>
          </a:custGeom>
          <a:ln w="9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10" name="object 510"/>
          <p:cNvSpPr/>
          <p:nvPr/>
        </p:nvSpPr>
        <p:spPr>
          <a:xfrm>
            <a:off x="14924553" y="4575047"/>
            <a:ext cx="94951" cy="81280"/>
          </a:xfrm>
          <a:custGeom>
            <a:avLst/>
            <a:gdLst/>
            <a:ahLst/>
            <a:cxnLst/>
            <a:rect l="l" t="t" r="r" b="b"/>
            <a:pathLst>
              <a:path w="41275" h="81279">
                <a:moveTo>
                  <a:pt x="1524" y="80772"/>
                </a:moveTo>
                <a:lnTo>
                  <a:pt x="7620" y="80772"/>
                </a:lnTo>
                <a:lnTo>
                  <a:pt x="13716" y="79248"/>
                </a:lnTo>
                <a:lnTo>
                  <a:pt x="21336" y="76200"/>
                </a:lnTo>
                <a:lnTo>
                  <a:pt x="25908" y="73152"/>
                </a:lnTo>
                <a:lnTo>
                  <a:pt x="32004" y="68580"/>
                </a:lnTo>
                <a:lnTo>
                  <a:pt x="41148" y="50292"/>
                </a:lnTo>
                <a:lnTo>
                  <a:pt x="41148" y="30480"/>
                </a:lnTo>
                <a:lnTo>
                  <a:pt x="32004" y="12192"/>
                </a:lnTo>
                <a:lnTo>
                  <a:pt x="25908" y="7620"/>
                </a:lnTo>
                <a:lnTo>
                  <a:pt x="13716" y="1524"/>
                </a:lnTo>
                <a:lnTo>
                  <a:pt x="7620" y="0"/>
                </a:lnTo>
                <a:lnTo>
                  <a:pt x="0" y="0"/>
                </a:lnTo>
              </a:path>
            </a:pathLst>
          </a:custGeom>
          <a:ln w="9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grpSp>
        <p:nvGrpSpPr>
          <p:cNvPr id="511" name="object 511"/>
          <p:cNvGrpSpPr/>
          <p:nvPr/>
        </p:nvGrpSpPr>
        <p:grpSpPr>
          <a:xfrm>
            <a:off x="14914034" y="4407408"/>
            <a:ext cx="116863" cy="172720"/>
            <a:chOff x="6483096" y="4407408"/>
            <a:chExt cx="50800" cy="172720"/>
          </a:xfrm>
        </p:grpSpPr>
        <p:sp>
          <p:nvSpPr>
            <p:cNvPr id="512" name="object 512"/>
            <p:cNvSpPr/>
            <p:nvPr/>
          </p:nvSpPr>
          <p:spPr>
            <a:xfrm>
              <a:off x="6487668" y="4411980"/>
              <a:ext cx="41275" cy="82550"/>
            </a:xfrm>
            <a:custGeom>
              <a:avLst/>
              <a:gdLst/>
              <a:ahLst/>
              <a:cxnLst/>
              <a:rect l="l" t="t" r="r" b="b"/>
              <a:pathLst>
                <a:path w="41275" h="82550">
                  <a:moveTo>
                    <a:pt x="1524" y="82296"/>
                  </a:moveTo>
                  <a:lnTo>
                    <a:pt x="35052" y="64008"/>
                  </a:lnTo>
                  <a:lnTo>
                    <a:pt x="41148" y="51816"/>
                  </a:lnTo>
                  <a:lnTo>
                    <a:pt x="41148" y="30480"/>
                  </a:lnTo>
                  <a:lnTo>
                    <a:pt x="35052" y="18288"/>
                  </a:lnTo>
                  <a:lnTo>
                    <a:pt x="32004" y="13716"/>
                  </a:lnTo>
                  <a:lnTo>
                    <a:pt x="19812" y="4572"/>
                  </a:lnTo>
                  <a:lnTo>
                    <a:pt x="13716" y="3048"/>
                  </a:lnTo>
                  <a:lnTo>
                    <a:pt x="7620" y="0"/>
                  </a:lnTo>
                  <a:lnTo>
                    <a:pt x="0" y="0"/>
                  </a:lnTo>
                </a:path>
              </a:pathLst>
            </a:custGeom>
            <a:ln w="9144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13" name="object 513"/>
            <p:cNvSpPr/>
            <p:nvPr/>
          </p:nvSpPr>
          <p:spPr>
            <a:xfrm>
              <a:off x="6487668" y="4494276"/>
              <a:ext cx="41275" cy="81280"/>
            </a:xfrm>
            <a:custGeom>
              <a:avLst/>
              <a:gdLst/>
              <a:ahLst/>
              <a:cxnLst/>
              <a:rect l="l" t="t" r="r" b="b"/>
              <a:pathLst>
                <a:path w="41275" h="81279">
                  <a:moveTo>
                    <a:pt x="1524" y="80772"/>
                  </a:moveTo>
                  <a:lnTo>
                    <a:pt x="35052" y="60960"/>
                  </a:lnTo>
                  <a:lnTo>
                    <a:pt x="38100" y="57912"/>
                  </a:lnTo>
                  <a:lnTo>
                    <a:pt x="41148" y="50292"/>
                  </a:lnTo>
                  <a:lnTo>
                    <a:pt x="41148" y="30480"/>
                  </a:lnTo>
                  <a:lnTo>
                    <a:pt x="13716" y="1524"/>
                  </a:lnTo>
                  <a:lnTo>
                    <a:pt x="7620" y="0"/>
                  </a:lnTo>
                  <a:lnTo>
                    <a:pt x="0" y="0"/>
                  </a:lnTo>
                </a:path>
              </a:pathLst>
            </a:custGeom>
            <a:ln w="9144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514" name="object 514"/>
          <p:cNvGrpSpPr/>
          <p:nvPr/>
        </p:nvGrpSpPr>
        <p:grpSpPr>
          <a:xfrm>
            <a:off x="14892999" y="4651247"/>
            <a:ext cx="137314" cy="91440"/>
            <a:chOff x="6473952" y="4651247"/>
            <a:chExt cx="59690" cy="91440"/>
          </a:xfrm>
        </p:grpSpPr>
        <p:sp>
          <p:nvSpPr>
            <p:cNvPr id="515" name="object 515"/>
            <p:cNvSpPr/>
            <p:nvPr/>
          </p:nvSpPr>
          <p:spPr>
            <a:xfrm>
              <a:off x="6487668" y="4655820"/>
              <a:ext cx="41275" cy="82550"/>
            </a:xfrm>
            <a:custGeom>
              <a:avLst/>
              <a:gdLst/>
              <a:ahLst/>
              <a:cxnLst/>
              <a:rect l="l" t="t" r="r" b="b"/>
              <a:pathLst>
                <a:path w="41275" h="82550">
                  <a:moveTo>
                    <a:pt x="1524" y="82296"/>
                  </a:moveTo>
                  <a:lnTo>
                    <a:pt x="7620" y="82296"/>
                  </a:lnTo>
                  <a:lnTo>
                    <a:pt x="13716" y="80772"/>
                  </a:lnTo>
                  <a:lnTo>
                    <a:pt x="21336" y="77724"/>
                  </a:lnTo>
                  <a:lnTo>
                    <a:pt x="25908" y="73152"/>
                  </a:lnTo>
                  <a:lnTo>
                    <a:pt x="32004" y="68580"/>
                  </a:lnTo>
                  <a:lnTo>
                    <a:pt x="35052" y="64008"/>
                  </a:lnTo>
                  <a:lnTo>
                    <a:pt x="38100" y="57912"/>
                  </a:lnTo>
                  <a:lnTo>
                    <a:pt x="41148" y="50292"/>
                  </a:lnTo>
                  <a:lnTo>
                    <a:pt x="41148" y="30480"/>
                  </a:lnTo>
                  <a:lnTo>
                    <a:pt x="35052" y="18288"/>
                  </a:lnTo>
                  <a:lnTo>
                    <a:pt x="32004" y="13716"/>
                  </a:lnTo>
                  <a:lnTo>
                    <a:pt x="19812" y="4572"/>
                  </a:lnTo>
                  <a:lnTo>
                    <a:pt x="7620" y="1524"/>
                  </a:lnTo>
                  <a:lnTo>
                    <a:pt x="0" y="0"/>
                  </a:lnTo>
                </a:path>
              </a:pathLst>
            </a:custGeom>
            <a:ln w="9144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16" name="object 516"/>
            <p:cNvSpPr/>
            <p:nvPr/>
          </p:nvSpPr>
          <p:spPr>
            <a:xfrm>
              <a:off x="6473952" y="4655819"/>
              <a:ext cx="15240" cy="82550"/>
            </a:xfrm>
            <a:custGeom>
              <a:avLst/>
              <a:gdLst/>
              <a:ahLst/>
              <a:cxnLst/>
              <a:rect l="l" t="t" r="r" b="b"/>
              <a:pathLst>
                <a:path w="15239" h="82550">
                  <a:moveTo>
                    <a:pt x="15240" y="82296"/>
                  </a:moveTo>
                  <a:lnTo>
                    <a:pt x="0" y="82296"/>
                  </a:lnTo>
                </a:path>
                <a:path w="15239" h="82550">
                  <a:moveTo>
                    <a:pt x="15240" y="0"/>
                  </a:moveTo>
                  <a:lnTo>
                    <a:pt x="0" y="0"/>
                  </a:lnTo>
                </a:path>
              </a:pathLst>
            </a:custGeom>
            <a:ln w="9144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517" name="object 517"/>
          <p:cNvSpPr/>
          <p:nvPr/>
        </p:nvSpPr>
        <p:spPr>
          <a:xfrm>
            <a:off x="14892999" y="4575047"/>
            <a:ext cx="35059" cy="0"/>
          </a:xfrm>
          <a:custGeom>
            <a:avLst/>
            <a:gdLst/>
            <a:ahLst/>
            <a:cxnLst/>
            <a:rect l="l" t="t" r="r" b="b"/>
            <a:pathLst>
              <a:path w="15239">
                <a:moveTo>
                  <a:pt x="15240" y="0"/>
                </a:moveTo>
                <a:lnTo>
                  <a:pt x="0" y="0"/>
                </a:lnTo>
              </a:path>
            </a:pathLst>
          </a:custGeom>
          <a:ln w="9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18" name="object 518"/>
          <p:cNvSpPr/>
          <p:nvPr/>
        </p:nvSpPr>
        <p:spPr>
          <a:xfrm>
            <a:off x="14892999" y="4494276"/>
            <a:ext cx="35059" cy="0"/>
          </a:xfrm>
          <a:custGeom>
            <a:avLst/>
            <a:gdLst/>
            <a:ahLst/>
            <a:cxnLst/>
            <a:rect l="l" t="t" r="r" b="b"/>
            <a:pathLst>
              <a:path w="15239">
                <a:moveTo>
                  <a:pt x="15240" y="0"/>
                </a:moveTo>
                <a:lnTo>
                  <a:pt x="0" y="0"/>
                </a:lnTo>
              </a:path>
            </a:pathLst>
          </a:custGeom>
          <a:ln w="9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19" name="object 519"/>
          <p:cNvSpPr/>
          <p:nvPr/>
        </p:nvSpPr>
        <p:spPr>
          <a:xfrm>
            <a:off x="14892999" y="4411979"/>
            <a:ext cx="35059" cy="0"/>
          </a:xfrm>
          <a:custGeom>
            <a:avLst/>
            <a:gdLst/>
            <a:ahLst/>
            <a:cxnLst/>
            <a:rect l="l" t="t" r="r" b="b"/>
            <a:pathLst>
              <a:path w="15239">
                <a:moveTo>
                  <a:pt x="15240" y="0"/>
                </a:moveTo>
                <a:lnTo>
                  <a:pt x="0" y="0"/>
                </a:lnTo>
              </a:path>
            </a:pathLst>
          </a:custGeom>
          <a:ln w="9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20" name="object 520"/>
          <p:cNvSpPr/>
          <p:nvPr/>
        </p:nvSpPr>
        <p:spPr>
          <a:xfrm>
            <a:off x="14924553" y="4175760"/>
            <a:ext cx="94951" cy="81280"/>
          </a:xfrm>
          <a:custGeom>
            <a:avLst/>
            <a:gdLst/>
            <a:ahLst/>
            <a:cxnLst/>
            <a:rect l="l" t="t" r="r" b="b"/>
            <a:pathLst>
              <a:path w="41275" h="81279">
                <a:moveTo>
                  <a:pt x="1524" y="80772"/>
                </a:moveTo>
                <a:lnTo>
                  <a:pt x="7620" y="80772"/>
                </a:lnTo>
                <a:lnTo>
                  <a:pt x="13716" y="79248"/>
                </a:lnTo>
                <a:lnTo>
                  <a:pt x="41148" y="51816"/>
                </a:lnTo>
                <a:lnTo>
                  <a:pt x="41148" y="32004"/>
                </a:lnTo>
                <a:lnTo>
                  <a:pt x="38100" y="24384"/>
                </a:lnTo>
                <a:lnTo>
                  <a:pt x="35052" y="19812"/>
                </a:lnTo>
                <a:lnTo>
                  <a:pt x="32004" y="13716"/>
                </a:lnTo>
                <a:lnTo>
                  <a:pt x="25908" y="9144"/>
                </a:lnTo>
                <a:lnTo>
                  <a:pt x="13716" y="3048"/>
                </a:lnTo>
                <a:lnTo>
                  <a:pt x="7620" y="1524"/>
                </a:lnTo>
                <a:lnTo>
                  <a:pt x="0" y="0"/>
                </a:lnTo>
              </a:path>
            </a:pathLst>
          </a:custGeom>
          <a:ln w="9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grpSp>
        <p:nvGrpSpPr>
          <p:cNvPr id="521" name="object 521"/>
          <p:cNvGrpSpPr/>
          <p:nvPr/>
        </p:nvGrpSpPr>
        <p:grpSpPr>
          <a:xfrm>
            <a:off x="14914034" y="4008120"/>
            <a:ext cx="116863" cy="172720"/>
            <a:chOff x="6483096" y="4008120"/>
            <a:chExt cx="50800" cy="172720"/>
          </a:xfrm>
        </p:grpSpPr>
        <p:sp>
          <p:nvSpPr>
            <p:cNvPr id="522" name="object 522"/>
            <p:cNvSpPr/>
            <p:nvPr/>
          </p:nvSpPr>
          <p:spPr>
            <a:xfrm>
              <a:off x="6487668" y="4012692"/>
              <a:ext cx="41275" cy="82550"/>
            </a:xfrm>
            <a:custGeom>
              <a:avLst/>
              <a:gdLst/>
              <a:ahLst/>
              <a:cxnLst/>
              <a:rect l="l" t="t" r="r" b="b"/>
              <a:pathLst>
                <a:path w="41275" h="82550">
                  <a:moveTo>
                    <a:pt x="1524" y="82296"/>
                  </a:moveTo>
                  <a:lnTo>
                    <a:pt x="35052" y="64008"/>
                  </a:lnTo>
                  <a:lnTo>
                    <a:pt x="41148" y="51816"/>
                  </a:lnTo>
                  <a:lnTo>
                    <a:pt x="41148" y="30480"/>
                  </a:lnTo>
                  <a:lnTo>
                    <a:pt x="35052" y="18288"/>
                  </a:lnTo>
                  <a:lnTo>
                    <a:pt x="32004" y="13716"/>
                  </a:lnTo>
                  <a:lnTo>
                    <a:pt x="19812" y="4572"/>
                  </a:lnTo>
                  <a:lnTo>
                    <a:pt x="13716" y="3048"/>
                  </a:lnTo>
                  <a:lnTo>
                    <a:pt x="7620" y="0"/>
                  </a:lnTo>
                  <a:lnTo>
                    <a:pt x="0" y="0"/>
                  </a:lnTo>
                </a:path>
              </a:pathLst>
            </a:custGeom>
            <a:ln w="9144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23" name="object 523"/>
            <p:cNvSpPr/>
            <p:nvPr/>
          </p:nvSpPr>
          <p:spPr>
            <a:xfrm>
              <a:off x="6487668" y="4094987"/>
              <a:ext cx="41275" cy="81280"/>
            </a:xfrm>
            <a:custGeom>
              <a:avLst/>
              <a:gdLst/>
              <a:ahLst/>
              <a:cxnLst/>
              <a:rect l="l" t="t" r="r" b="b"/>
              <a:pathLst>
                <a:path w="41275" h="81279">
                  <a:moveTo>
                    <a:pt x="1524" y="80772"/>
                  </a:moveTo>
                  <a:lnTo>
                    <a:pt x="7620" y="80772"/>
                  </a:lnTo>
                  <a:lnTo>
                    <a:pt x="13716" y="79248"/>
                  </a:lnTo>
                  <a:lnTo>
                    <a:pt x="21336" y="76200"/>
                  </a:lnTo>
                  <a:lnTo>
                    <a:pt x="25908" y="73152"/>
                  </a:lnTo>
                  <a:lnTo>
                    <a:pt x="32004" y="68580"/>
                  </a:lnTo>
                  <a:lnTo>
                    <a:pt x="41148" y="50292"/>
                  </a:lnTo>
                  <a:lnTo>
                    <a:pt x="41148" y="30480"/>
                  </a:lnTo>
                  <a:lnTo>
                    <a:pt x="32004" y="12192"/>
                  </a:lnTo>
                  <a:lnTo>
                    <a:pt x="25908" y="7620"/>
                  </a:lnTo>
                  <a:lnTo>
                    <a:pt x="13716" y="1524"/>
                  </a:lnTo>
                  <a:lnTo>
                    <a:pt x="7620" y="0"/>
                  </a:lnTo>
                  <a:lnTo>
                    <a:pt x="0" y="0"/>
                  </a:lnTo>
                </a:path>
              </a:pathLst>
            </a:custGeom>
            <a:ln w="9144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524" name="object 524"/>
          <p:cNvGrpSpPr/>
          <p:nvPr/>
        </p:nvGrpSpPr>
        <p:grpSpPr>
          <a:xfrm>
            <a:off x="14892999" y="4251959"/>
            <a:ext cx="137314" cy="91440"/>
            <a:chOff x="6473952" y="4251959"/>
            <a:chExt cx="59690" cy="91440"/>
          </a:xfrm>
        </p:grpSpPr>
        <p:sp>
          <p:nvSpPr>
            <p:cNvPr id="525" name="object 525"/>
            <p:cNvSpPr/>
            <p:nvPr/>
          </p:nvSpPr>
          <p:spPr>
            <a:xfrm>
              <a:off x="6487668" y="4256531"/>
              <a:ext cx="41275" cy="82550"/>
            </a:xfrm>
            <a:custGeom>
              <a:avLst/>
              <a:gdLst/>
              <a:ahLst/>
              <a:cxnLst/>
              <a:rect l="l" t="t" r="r" b="b"/>
              <a:pathLst>
                <a:path w="41275" h="82550">
                  <a:moveTo>
                    <a:pt x="1524" y="82296"/>
                  </a:moveTo>
                  <a:lnTo>
                    <a:pt x="7620" y="82296"/>
                  </a:lnTo>
                  <a:lnTo>
                    <a:pt x="13716" y="79248"/>
                  </a:lnTo>
                  <a:lnTo>
                    <a:pt x="21336" y="77724"/>
                  </a:lnTo>
                  <a:lnTo>
                    <a:pt x="25908" y="73152"/>
                  </a:lnTo>
                  <a:lnTo>
                    <a:pt x="32004" y="68580"/>
                  </a:lnTo>
                  <a:lnTo>
                    <a:pt x="35052" y="64008"/>
                  </a:lnTo>
                  <a:lnTo>
                    <a:pt x="38100" y="57912"/>
                  </a:lnTo>
                  <a:lnTo>
                    <a:pt x="41148" y="50292"/>
                  </a:lnTo>
                  <a:lnTo>
                    <a:pt x="41148" y="30480"/>
                  </a:lnTo>
                  <a:lnTo>
                    <a:pt x="35052" y="18288"/>
                  </a:lnTo>
                  <a:lnTo>
                    <a:pt x="32004" y="13716"/>
                  </a:lnTo>
                  <a:lnTo>
                    <a:pt x="19812" y="4572"/>
                  </a:lnTo>
                  <a:lnTo>
                    <a:pt x="7620" y="1524"/>
                  </a:lnTo>
                  <a:lnTo>
                    <a:pt x="0" y="0"/>
                  </a:lnTo>
                </a:path>
              </a:pathLst>
            </a:custGeom>
            <a:ln w="9144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26" name="object 526"/>
            <p:cNvSpPr/>
            <p:nvPr/>
          </p:nvSpPr>
          <p:spPr>
            <a:xfrm>
              <a:off x="6473952" y="4256531"/>
              <a:ext cx="15240" cy="82550"/>
            </a:xfrm>
            <a:custGeom>
              <a:avLst/>
              <a:gdLst/>
              <a:ahLst/>
              <a:cxnLst/>
              <a:rect l="l" t="t" r="r" b="b"/>
              <a:pathLst>
                <a:path w="15239" h="82550">
                  <a:moveTo>
                    <a:pt x="15240" y="82295"/>
                  </a:moveTo>
                  <a:lnTo>
                    <a:pt x="0" y="82295"/>
                  </a:lnTo>
                </a:path>
                <a:path w="15239" h="82550">
                  <a:moveTo>
                    <a:pt x="15240" y="0"/>
                  </a:moveTo>
                  <a:lnTo>
                    <a:pt x="0" y="0"/>
                  </a:lnTo>
                </a:path>
              </a:pathLst>
            </a:custGeom>
            <a:ln w="9144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527" name="object 527"/>
          <p:cNvSpPr/>
          <p:nvPr/>
        </p:nvSpPr>
        <p:spPr>
          <a:xfrm>
            <a:off x="14892999" y="4175759"/>
            <a:ext cx="35059" cy="0"/>
          </a:xfrm>
          <a:custGeom>
            <a:avLst/>
            <a:gdLst/>
            <a:ahLst/>
            <a:cxnLst/>
            <a:rect l="l" t="t" r="r" b="b"/>
            <a:pathLst>
              <a:path w="15239">
                <a:moveTo>
                  <a:pt x="15240" y="0"/>
                </a:moveTo>
                <a:lnTo>
                  <a:pt x="0" y="0"/>
                </a:lnTo>
              </a:path>
            </a:pathLst>
          </a:custGeom>
          <a:ln w="9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28" name="object 528"/>
          <p:cNvSpPr/>
          <p:nvPr/>
        </p:nvSpPr>
        <p:spPr>
          <a:xfrm>
            <a:off x="14892999" y="4094988"/>
            <a:ext cx="35059" cy="0"/>
          </a:xfrm>
          <a:custGeom>
            <a:avLst/>
            <a:gdLst/>
            <a:ahLst/>
            <a:cxnLst/>
            <a:rect l="l" t="t" r="r" b="b"/>
            <a:pathLst>
              <a:path w="15239">
                <a:moveTo>
                  <a:pt x="15240" y="0"/>
                </a:moveTo>
                <a:lnTo>
                  <a:pt x="0" y="0"/>
                </a:lnTo>
              </a:path>
            </a:pathLst>
          </a:custGeom>
          <a:ln w="9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29" name="object 529"/>
          <p:cNvSpPr/>
          <p:nvPr/>
        </p:nvSpPr>
        <p:spPr>
          <a:xfrm>
            <a:off x="14892999" y="4012691"/>
            <a:ext cx="35059" cy="0"/>
          </a:xfrm>
          <a:custGeom>
            <a:avLst/>
            <a:gdLst/>
            <a:ahLst/>
            <a:cxnLst/>
            <a:rect l="l" t="t" r="r" b="b"/>
            <a:pathLst>
              <a:path w="15239">
                <a:moveTo>
                  <a:pt x="15240" y="0"/>
                </a:moveTo>
                <a:lnTo>
                  <a:pt x="0" y="0"/>
                </a:lnTo>
              </a:path>
            </a:pathLst>
          </a:custGeom>
          <a:ln w="9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30" name="object 530"/>
          <p:cNvSpPr/>
          <p:nvPr/>
        </p:nvSpPr>
        <p:spPr>
          <a:xfrm>
            <a:off x="15678317" y="2350008"/>
            <a:ext cx="0" cy="70485"/>
          </a:xfrm>
          <a:custGeom>
            <a:avLst/>
            <a:gdLst/>
            <a:ahLst/>
            <a:cxnLst/>
            <a:rect l="l" t="t" r="r" b="b"/>
            <a:pathLst>
              <a:path h="70485">
                <a:moveTo>
                  <a:pt x="0" y="70104"/>
                </a:moveTo>
                <a:lnTo>
                  <a:pt x="0" y="0"/>
                </a:lnTo>
              </a:path>
            </a:pathLst>
          </a:custGeom>
          <a:ln w="9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31" name="object 531"/>
          <p:cNvSpPr/>
          <p:nvPr/>
        </p:nvSpPr>
        <p:spPr>
          <a:xfrm>
            <a:off x="14892999" y="2350008"/>
            <a:ext cx="0" cy="70485"/>
          </a:xfrm>
          <a:custGeom>
            <a:avLst/>
            <a:gdLst/>
            <a:ahLst/>
            <a:cxnLst/>
            <a:rect l="l" t="t" r="r" b="b"/>
            <a:pathLst>
              <a:path h="70485">
                <a:moveTo>
                  <a:pt x="0" y="70104"/>
                </a:moveTo>
                <a:lnTo>
                  <a:pt x="0" y="0"/>
                </a:lnTo>
              </a:path>
            </a:pathLst>
          </a:custGeom>
          <a:ln w="9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32" name="object 532"/>
          <p:cNvSpPr/>
          <p:nvPr/>
        </p:nvSpPr>
        <p:spPr>
          <a:xfrm>
            <a:off x="14111187" y="2350008"/>
            <a:ext cx="0" cy="70485"/>
          </a:xfrm>
          <a:custGeom>
            <a:avLst/>
            <a:gdLst/>
            <a:ahLst/>
            <a:cxnLst/>
            <a:rect l="l" t="t" r="r" b="b"/>
            <a:pathLst>
              <a:path h="70485">
                <a:moveTo>
                  <a:pt x="0" y="70104"/>
                </a:moveTo>
                <a:lnTo>
                  <a:pt x="0" y="0"/>
                </a:lnTo>
              </a:path>
            </a:pathLst>
          </a:custGeom>
          <a:ln w="9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33" name="object 533"/>
          <p:cNvSpPr/>
          <p:nvPr/>
        </p:nvSpPr>
        <p:spPr>
          <a:xfrm>
            <a:off x="15678317" y="2747773"/>
            <a:ext cx="0" cy="71755"/>
          </a:xfrm>
          <a:custGeom>
            <a:avLst/>
            <a:gdLst/>
            <a:ahLst/>
            <a:cxnLst/>
            <a:rect l="l" t="t" r="r" b="b"/>
            <a:pathLst>
              <a:path h="71755">
                <a:moveTo>
                  <a:pt x="0" y="71627"/>
                </a:moveTo>
                <a:lnTo>
                  <a:pt x="0" y="0"/>
                </a:lnTo>
              </a:path>
            </a:pathLst>
          </a:custGeom>
          <a:ln w="9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34" name="object 534"/>
          <p:cNvSpPr/>
          <p:nvPr/>
        </p:nvSpPr>
        <p:spPr>
          <a:xfrm>
            <a:off x="14892999" y="2747773"/>
            <a:ext cx="0" cy="71755"/>
          </a:xfrm>
          <a:custGeom>
            <a:avLst/>
            <a:gdLst/>
            <a:ahLst/>
            <a:cxnLst/>
            <a:rect l="l" t="t" r="r" b="b"/>
            <a:pathLst>
              <a:path h="71755">
                <a:moveTo>
                  <a:pt x="0" y="71627"/>
                </a:moveTo>
                <a:lnTo>
                  <a:pt x="0" y="0"/>
                </a:lnTo>
              </a:path>
            </a:pathLst>
          </a:custGeom>
          <a:ln w="9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35" name="object 535"/>
          <p:cNvSpPr/>
          <p:nvPr/>
        </p:nvSpPr>
        <p:spPr>
          <a:xfrm>
            <a:off x="14111187" y="2747773"/>
            <a:ext cx="0" cy="71755"/>
          </a:xfrm>
          <a:custGeom>
            <a:avLst/>
            <a:gdLst/>
            <a:ahLst/>
            <a:cxnLst/>
            <a:rect l="l" t="t" r="r" b="b"/>
            <a:pathLst>
              <a:path h="71755">
                <a:moveTo>
                  <a:pt x="0" y="71627"/>
                </a:moveTo>
                <a:lnTo>
                  <a:pt x="0" y="0"/>
                </a:lnTo>
              </a:path>
            </a:pathLst>
          </a:custGeom>
          <a:ln w="9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36" name="object 536"/>
          <p:cNvSpPr/>
          <p:nvPr/>
        </p:nvSpPr>
        <p:spPr>
          <a:xfrm>
            <a:off x="14111187" y="3145536"/>
            <a:ext cx="0" cy="71755"/>
          </a:xfrm>
          <a:custGeom>
            <a:avLst/>
            <a:gdLst/>
            <a:ahLst/>
            <a:cxnLst/>
            <a:rect l="l" t="t" r="r" b="b"/>
            <a:pathLst>
              <a:path h="71755">
                <a:moveTo>
                  <a:pt x="0" y="71628"/>
                </a:moveTo>
                <a:lnTo>
                  <a:pt x="0" y="0"/>
                </a:lnTo>
              </a:path>
            </a:pathLst>
          </a:custGeom>
          <a:ln w="9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37" name="object 537"/>
          <p:cNvSpPr/>
          <p:nvPr/>
        </p:nvSpPr>
        <p:spPr>
          <a:xfrm>
            <a:off x="14892999" y="3145536"/>
            <a:ext cx="0" cy="71755"/>
          </a:xfrm>
          <a:custGeom>
            <a:avLst/>
            <a:gdLst/>
            <a:ahLst/>
            <a:cxnLst/>
            <a:rect l="l" t="t" r="r" b="b"/>
            <a:pathLst>
              <a:path h="71755">
                <a:moveTo>
                  <a:pt x="0" y="71628"/>
                </a:moveTo>
                <a:lnTo>
                  <a:pt x="0" y="0"/>
                </a:lnTo>
              </a:path>
            </a:pathLst>
          </a:custGeom>
          <a:ln w="9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38" name="object 538"/>
          <p:cNvSpPr/>
          <p:nvPr/>
        </p:nvSpPr>
        <p:spPr>
          <a:xfrm>
            <a:off x="15678317" y="3145536"/>
            <a:ext cx="0" cy="71755"/>
          </a:xfrm>
          <a:custGeom>
            <a:avLst/>
            <a:gdLst/>
            <a:ahLst/>
            <a:cxnLst/>
            <a:rect l="l" t="t" r="r" b="b"/>
            <a:pathLst>
              <a:path h="71755">
                <a:moveTo>
                  <a:pt x="0" y="71628"/>
                </a:moveTo>
                <a:lnTo>
                  <a:pt x="0" y="0"/>
                </a:lnTo>
              </a:path>
            </a:pathLst>
          </a:custGeom>
          <a:ln w="9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39" name="object 539"/>
          <p:cNvSpPr/>
          <p:nvPr/>
        </p:nvSpPr>
        <p:spPr>
          <a:xfrm>
            <a:off x="14111187" y="3544824"/>
            <a:ext cx="0" cy="70485"/>
          </a:xfrm>
          <a:custGeom>
            <a:avLst/>
            <a:gdLst/>
            <a:ahLst/>
            <a:cxnLst/>
            <a:rect l="l" t="t" r="r" b="b"/>
            <a:pathLst>
              <a:path h="70485">
                <a:moveTo>
                  <a:pt x="0" y="70103"/>
                </a:moveTo>
                <a:lnTo>
                  <a:pt x="0" y="0"/>
                </a:lnTo>
              </a:path>
            </a:pathLst>
          </a:custGeom>
          <a:ln w="9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40" name="object 540"/>
          <p:cNvSpPr/>
          <p:nvPr/>
        </p:nvSpPr>
        <p:spPr>
          <a:xfrm>
            <a:off x="14892999" y="3544824"/>
            <a:ext cx="0" cy="70485"/>
          </a:xfrm>
          <a:custGeom>
            <a:avLst/>
            <a:gdLst/>
            <a:ahLst/>
            <a:cxnLst/>
            <a:rect l="l" t="t" r="r" b="b"/>
            <a:pathLst>
              <a:path h="70485">
                <a:moveTo>
                  <a:pt x="0" y="70103"/>
                </a:moveTo>
                <a:lnTo>
                  <a:pt x="0" y="0"/>
                </a:lnTo>
              </a:path>
            </a:pathLst>
          </a:custGeom>
          <a:ln w="9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41" name="object 541"/>
          <p:cNvSpPr/>
          <p:nvPr/>
        </p:nvSpPr>
        <p:spPr>
          <a:xfrm>
            <a:off x="15678317" y="3544824"/>
            <a:ext cx="0" cy="70485"/>
          </a:xfrm>
          <a:custGeom>
            <a:avLst/>
            <a:gdLst/>
            <a:ahLst/>
            <a:cxnLst/>
            <a:rect l="l" t="t" r="r" b="b"/>
            <a:pathLst>
              <a:path h="70485">
                <a:moveTo>
                  <a:pt x="0" y="70103"/>
                </a:moveTo>
                <a:lnTo>
                  <a:pt x="0" y="0"/>
                </a:lnTo>
              </a:path>
            </a:pathLst>
          </a:custGeom>
          <a:ln w="9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42" name="object 542"/>
          <p:cNvSpPr/>
          <p:nvPr/>
        </p:nvSpPr>
        <p:spPr>
          <a:xfrm>
            <a:off x="14111187" y="3941065"/>
            <a:ext cx="0" cy="71755"/>
          </a:xfrm>
          <a:custGeom>
            <a:avLst/>
            <a:gdLst/>
            <a:ahLst/>
            <a:cxnLst/>
            <a:rect l="l" t="t" r="r" b="b"/>
            <a:pathLst>
              <a:path h="71754">
                <a:moveTo>
                  <a:pt x="0" y="71627"/>
                </a:moveTo>
                <a:lnTo>
                  <a:pt x="0" y="0"/>
                </a:lnTo>
              </a:path>
            </a:pathLst>
          </a:custGeom>
          <a:ln w="9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43" name="object 543"/>
          <p:cNvSpPr/>
          <p:nvPr/>
        </p:nvSpPr>
        <p:spPr>
          <a:xfrm>
            <a:off x="14892999" y="3941065"/>
            <a:ext cx="0" cy="71755"/>
          </a:xfrm>
          <a:custGeom>
            <a:avLst/>
            <a:gdLst/>
            <a:ahLst/>
            <a:cxnLst/>
            <a:rect l="l" t="t" r="r" b="b"/>
            <a:pathLst>
              <a:path h="71754">
                <a:moveTo>
                  <a:pt x="0" y="71627"/>
                </a:moveTo>
                <a:lnTo>
                  <a:pt x="0" y="0"/>
                </a:lnTo>
              </a:path>
            </a:pathLst>
          </a:custGeom>
          <a:ln w="9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44" name="object 544"/>
          <p:cNvSpPr/>
          <p:nvPr/>
        </p:nvSpPr>
        <p:spPr>
          <a:xfrm>
            <a:off x="15678317" y="3941065"/>
            <a:ext cx="0" cy="71755"/>
          </a:xfrm>
          <a:custGeom>
            <a:avLst/>
            <a:gdLst/>
            <a:ahLst/>
            <a:cxnLst/>
            <a:rect l="l" t="t" r="r" b="b"/>
            <a:pathLst>
              <a:path h="71754">
                <a:moveTo>
                  <a:pt x="0" y="71627"/>
                </a:moveTo>
                <a:lnTo>
                  <a:pt x="0" y="0"/>
                </a:lnTo>
              </a:path>
            </a:pathLst>
          </a:custGeom>
          <a:ln w="9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45" name="object 545"/>
          <p:cNvSpPr/>
          <p:nvPr/>
        </p:nvSpPr>
        <p:spPr>
          <a:xfrm>
            <a:off x="15713375" y="4575047"/>
            <a:ext cx="94951" cy="81280"/>
          </a:xfrm>
          <a:custGeom>
            <a:avLst/>
            <a:gdLst/>
            <a:ahLst/>
            <a:cxnLst/>
            <a:rect l="l" t="t" r="r" b="b"/>
            <a:pathLst>
              <a:path w="41275" h="81279">
                <a:moveTo>
                  <a:pt x="0" y="80772"/>
                </a:moveTo>
                <a:lnTo>
                  <a:pt x="7620" y="80772"/>
                </a:lnTo>
                <a:lnTo>
                  <a:pt x="13716" y="79248"/>
                </a:lnTo>
                <a:lnTo>
                  <a:pt x="39624" y="50292"/>
                </a:lnTo>
                <a:lnTo>
                  <a:pt x="41148" y="42672"/>
                </a:lnTo>
                <a:lnTo>
                  <a:pt x="41148" y="36576"/>
                </a:lnTo>
                <a:lnTo>
                  <a:pt x="13716" y="1524"/>
                </a:lnTo>
                <a:lnTo>
                  <a:pt x="7620" y="0"/>
                </a:lnTo>
                <a:lnTo>
                  <a:pt x="0" y="0"/>
                </a:lnTo>
              </a:path>
            </a:pathLst>
          </a:custGeom>
          <a:ln w="9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grpSp>
        <p:nvGrpSpPr>
          <p:cNvPr id="546" name="object 546"/>
          <p:cNvGrpSpPr/>
          <p:nvPr/>
        </p:nvGrpSpPr>
        <p:grpSpPr>
          <a:xfrm>
            <a:off x="15702856" y="4407408"/>
            <a:ext cx="116863" cy="172720"/>
            <a:chOff x="6825995" y="4407408"/>
            <a:chExt cx="50800" cy="172720"/>
          </a:xfrm>
        </p:grpSpPr>
        <p:sp>
          <p:nvSpPr>
            <p:cNvPr id="547" name="object 547"/>
            <p:cNvSpPr/>
            <p:nvPr/>
          </p:nvSpPr>
          <p:spPr>
            <a:xfrm>
              <a:off x="6830567" y="4411980"/>
              <a:ext cx="41275" cy="82550"/>
            </a:xfrm>
            <a:custGeom>
              <a:avLst/>
              <a:gdLst/>
              <a:ahLst/>
              <a:cxnLst/>
              <a:rect l="l" t="t" r="r" b="b"/>
              <a:pathLst>
                <a:path w="41275" h="82550">
                  <a:moveTo>
                    <a:pt x="0" y="82296"/>
                  </a:moveTo>
                  <a:lnTo>
                    <a:pt x="35052" y="64008"/>
                  </a:lnTo>
                  <a:lnTo>
                    <a:pt x="41148" y="44196"/>
                  </a:lnTo>
                  <a:lnTo>
                    <a:pt x="41148" y="38100"/>
                  </a:lnTo>
                  <a:lnTo>
                    <a:pt x="19812" y="4572"/>
                  </a:lnTo>
                  <a:lnTo>
                    <a:pt x="13716" y="3048"/>
                  </a:lnTo>
                  <a:lnTo>
                    <a:pt x="7620" y="0"/>
                  </a:lnTo>
                  <a:lnTo>
                    <a:pt x="0" y="0"/>
                  </a:lnTo>
                </a:path>
              </a:pathLst>
            </a:custGeom>
            <a:ln w="9144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48" name="object 548"/>
            <p:cNvSpPr/>
            <p:nvPr/>
          </p:nvSpPr>
          <p:spPr>
            <a:xfrm>
              <a:off x="6830567" y="4494276"/>
              <a:ext cx="41275" cy="81280"/>
            </a:xfrm>
            <a:custGeom>
              <a:avLst/>
              <a:gdLst/>
              <a:ahLst/>
              <a:cxnLst/>
              <a:rect l="l" t="t" r="r" b="b"/>
              <a:pathLst>
                <a:path w="41275" h="81279">
                  <a:moveTo>
                    <a:pt x="0" y="80772"/>
                  </a:moveTo>
                  <a:lnTo>
                    <a:pt x="35052" y="60960"/>
                  </a:lnTo>
                  <a:lnTo>
                    <a:pt x="38100" y="57912"/>
                  </a:lnTo>
                  <a:lnTo>
                    <a:pt x="39624" y="50292"/>
                  </a:lnTo>
                  <a:lnTo>
                    <a:pt x="41148" y="44196"/>
                  </a:lnTo>
                  <a:lnTo>
                    <a:pt x="41148" y="38100"/>
                  </a:lnTo>
                  <a:lnTo>
                    <a:pt x="39624" y="30480"/>
                  </a:lnTo>
                  <a:lnTo>
                    <a:pt x="38100" y="24384"/>
                  </a:lnTo>
                  <a:lnTo>
                    <a:pt x="35052" y="18288"/>
                  </a:lnTo>
                  <a:lnTo>
                    <a:pt x="30480" y="13716"/>
                  </a:lnTo>
                  <a:lnTo>
                    <a:pt x="25908" y="7620"/>
                  </a:lnTo>
                  <a:lnTo>
                    <a:pt x="13716" y="1524"/>
                  </a:lnTo>
                  <a:lnTo>
                    <a:pt x="7620" y="0"/>
                  </a:lnTo>
                  <a:lnTo>
                    <a:pt x="0" y="0"/>
                  </a:lnTo>
                </a:path>
              </a:pathLst>
            </a:custGeom>
            <a:ln w="9144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549" name="object 549"/>
          <p:cNvGrpSpPr/>
          <p:nvPr/>
        </p:nvGrpSpPr>
        <p:grpSpPr>
          <a:xfrm>
            <a:off x="15678317" y="4651247"/>
            <a:ext cx="140235" cy="91440"/>
            <a:chOff x="6815328" y="4651247"/>
            <a:chExt cx="60960" cy="91440"/>
          </a:xfrm>
        </p:grpSpPr>
        <p:sp>
          <p:nvSpPr>
            <p:cNvPr id="550" name="object 550"/>
            <p:cNvSpPr/>
            <p:nvPr/>
          </p:nvSpPr>
          <p:spPr>
            <a:xfrm>
              <a:off x="6830567" y="4655820"/>
              <a:ext cx="41275" cy="82550"/>
            </a:xfrm>
            <a:custGeom>
              <a:avLst/>
              <a:gdLst/>
              <a:ahLst/>
              <a:cxnLst/>
              <a:rect l="l" t="t" r="r" b="b"/>
              <a:pathLst>
                <a:path w="41275" h="82550">
                  <a:moveTo>
                    <a:pt x="0" y="82296"/>
                  </a:moveTo>
                  <a:lnTo>
                    <a:pt x="7620" y="82296"/>
                  </a:lnTo>
                  <a:lnTo>
                    <a:pt x="13716" y="80772"/>
                  </a:lnTo>
                  <a:lnTo>
                    <a:pt x="39624" y="50292"/>
                  </a:lnTo>
                  <a:lnTo>
                    <a:pt x="41148" y="44196"/>
                  </a:lnTo>
                  <a:lnTo>
                    <a:pt x="41148" y="38100"/>
                  </a:lnTo>
                  <a:lnTo>
                    <a:pt x="39624" y="30480"/>
                  </a:lnTo>
                  <a:lnTo>
                    <a:pt x="7620" y="1524"/>
                  </a:lnTo>
                  <a:lnTo>
                    <a:pt x="0" y="0"/>
                  </a:lnTo>
                </a:path>
              </a:pathLst>
            </a:custGeom>
            <a:ln w="9144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51" name="object 551"/>
            <p:cNvSpPr/>
            <p:nvPr/>
          </p:nvSpPr>
          <p:spPr>
            <a:xfrm>
              <a:off x="6815328" y="4655819"/>
              <a:ext cx="15240" cy="82550"/>
            </a:xfrm>
            <a:custGeom>
              <a:avLst/>
              <a:gdLst/>
              <a:ahLst/>
              <a:cxnLst/>
              <a:rect l="l" t="t" r="r" b="b"/>
              <a:pathLst>
                <a:path w="15240" h="82550">
                  <a:moveTo>
                    <a:pt x="15239" y="82296"/>
                  </a:moveTo>
                  <a:lnTo>
                    <a:pt x="0" y="82296"/>
                  </a:lnTo>
                </a:path>
                <a:path w="15240" h="82550">
                  <a:moveTo>
                    <a:pt x="15239" y="0"/>
                  </a:moveTo>
                  <a:lnTo>
                    <a:pt x="0" y="0"/>
                  </a:lnTo>
                </a:path>
              </a:pathLst>
            </a:custGeom>
            <a:ln w="9144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552" name="object 552"/>
          <p:cNvSpPr/>
          <p:nvPr/>
        </p:nvSpPr>
        <p:spPr>
          <a:xfrm>
            <a:off x="15678317" y="4575047"/>
            <a:ext cx="35059" cy="0"/>
          </a:xfrm>
          <a:custGeom>
            <a:avLst/>
            <a:gdLst/>
            <a:ahLst/>
            <a:cxnLst/>
            <a:rect l="l" t="t" r="r" b="b"/>
            <a:pathLst>
              <a:path w="15240">
                <a:moveTo>
                  <a:pt x="15239" y="0"/>
                </a:moveTo>
                <a:lnTo>
                  <a:pt x="0" y="0"/>
                </a:lnTo>
              </a:path>
            </a:pathLst>
          </a:custGeom>
          <a:ln w="9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53" name="object 553"/>
          <p:cNvSpPr/>
          <p:nvPr/>
        </p:nvSpPr>
        <p:spPr>
          <a:xfrm>
            <a:off x="15678317" y="4494276"/>
            <a:ext cx="35059" cy="0"/>
          </a:xfrm>
          <a:custGeom>
            <a:avLst/>
            <a:gdLst/>
            <a:ahLst/>
            <a:cxnLst/>
            <a:rect l="l" t="t" r="r" b="b"/>
            <a:pathLst>
              <a:path w="15240">
                <a:moveTo>
                  <a:pt x="15239" y="0"/>
                </a:moveTo>
                <a:lnTo>
                  <a:pt x="0" y="0"/>
                </a:lnTo>
              </a:path>
            </a:pathLst>
          </a:custGeom>
          <a:ln w="9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54" name="object 554"/>
          <p:cNvSpPr/>
          <p:nvPr/>
        </p:nvSpPr>
        <p:spPr>
          <a:xfrm>
            <a:off x="15678317" y="4411979"/>
            <a:ext cx="35059" cy="0"/>
          </a:xfrm>
          <a:custGeom>
            <a:avLst/>
            <a:gdLst/>
            <a:ahLst/>
            <a:cxnLst/>
            <a:rect l="l" t="t" r="r" b="b"/>
            <a:pathLst>
              <a:path w="15240">
                <a:moveTo>
                  <a:pt x="15239" y="0"/>
                </a:moveTo>
                <a:lnTo>
                  <a:pt x="0" y="0"/>
                </a:lnTo>
              </a:path>
            </a:pathLst>
          </a:custGeom>
          <a:ln w="9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55" name="object 555"/>
          <p:cNvSpPr/>
          <p:nvPr/>
        </p:nvSpPr>
        <p:spPr>
          <a:xfrm>
            <a:off x="14111187" y="4340353"/>
            <a:ext cx="0" cy="70485"/>
          </a:xfrm>
          <a:custGeom>
            <a:avLst/>
            <a:gdLst/>
            <a:ahLst/>
            <a:cxnLst/>
            <a:rect l="l" t="t" r="r" b="b"/>
            <a:pathLst>
              <a:path h="70485">
                <a:moveTo>
                  <a:pt x="0" y="70104"/>
                </a:moveTo>
                <a:lnTo>
                  <a:pt x="0" y="0"/>
                </a:lnTo>
              </a:path>
            </a:pathLst>
          </a:custGeom>
          <a:ln w="9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56" name="object 556"/>
          <p:cNvSpPr/>
          <p:nvPr/>
        </p:nvSpPr>
        <p:spPr>
          <a:xfrm>
            <a:off x="14892999" y="4340353"/>
            <a:ext cx="0" cy="70485"/>
          </a:xfrm>
          <a:custGeom>
            <a:avLst/>
            <a:gdLst/>
            <a:ahLst/>
            <a:cxnLst/>
            <a:rect l="l" t="t" r="r" b="b"/>
            <a:pathLst>
              <a:path h="70485">
                <a:moveTo>
                  <a:pt x="0" y="70104"/>
                </a:moveTo>
                <a:lnTo>
                  <a:pt x="0" y="0"/>
                </a:lnTo>
              </a:path>
            </a:pathLst>
          </a:custGeom>
          <a:ln w="9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57" name="object 557"/>
          <p:cNvSpPr/>
          <p:nvPr/>
        </p:nvSpPr>
        <p:spPr>
          <a:xfrm>
            <a:off x="15678317" y="4340353"/>
            <a:ext cx="0" cy="70485"/>
          </a:xfrm>
          <a:custGeom>
            <a:avLst/>
            <a:gdLst/>
            <a:ahLst/>
            <a:cxnLst/>
            <a:rect l="l" t="t" r="r" b="b"/>
            <a:pathLst>
              <a:path h="70485">
                <a:moveTo>
                  <a:pt x="0" y="70104"/>
                </a:moveTo>
                <a:lnTo>
                  <a:pt x="0" y="0"/>
                </a:lnTo>
              </a:path>
            </a:pathLst>
          </a:custGeom>
          <a:ln w="9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58" name="object 558"/>
          <p:cNvSpPr/>
          <p:nvPr/>
        </p:nvSpPr>
        <p:spPr>
          <a:xfrm>
            <a:off x="14111187" y="4738116"/>
            <a:ext cx="0" cy="184785"/>
          </a:xfrm>
          <a:custGeom>
            <a:avLst/>
            <a:gdLst/>
            <a:ahLst/>
            <a:cxnLst/>
            <a:rect l="l" t="t" r="r" b="b"/>
            <a:pathLst>
              <a:path h="184785">
                <a:moveTo>
                  <a:pt x="0" y="0"/>
                </a:moveTo>
                <a:lnTo>
                  <a:pt x="0" y="184403"/>
                </a:lnTo>
              </a:path>
            </a:pathLst>
          </a:custGeom>
          <a:ln w="9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59" name="object 559"/>
          <p:cNvSpPr/>
          <p:nvPr/>
        </p:nvSpPr>
        <p:spPr>
          <a:xfrm>
            <a:off x="14892999" y="4738116"/>
            <a:ext cx="0" cy="184785"/>
          </a:xfrm>
          <a:custGeom>
            <a:avLst/>
            <a:gdLst/>
            <a:ahLst/>
            <a:cxnLst/>
            <a:rect l="l" t="t" r="r" b="b"/>
            <a:pathLst>
              <a:path h="184785">
                <a:moveTo>
                  <a:pt x="0" y="0"/>
                </a:moveTo>
                <a:lnTo>
                  <a:pt x="0" y="184403"/>
                </a:lnTo>
              </a:path>
            </a:pathLst>
          </a:custGeom>
          <a:ln w="9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60" name="object 560"/>
          <p:cNvSpPr/>
          <p:nvPr/>
        </p:nvSpPr>
        <p:spPr>
          <a:xfrm>
            <a:off x="15678317" y="4738116"/>
            <a:ext cx="0" cy="184785"/>
          </a:xfrm>
          <a:custGeom>
            <a:avLst/>
            <a:gdLst/>
            <a:ahLst/>
            <a:cxnLst/>
            <a:rect l="l" t="t" r="r" b="b"/>
            <a:pathLst>
              <a:path h="184785">
                <a:moveTo>
                  <a:pt x="0" y="0"/>
                </a:moveTo>
                <a:lnTo>
                  <a:pt x="0" y="184403"/>
                </a:lnTo>
              </a:path>
            </a:pathLst>
          </a:custGeom>
          <a:ln w="9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61" name="object 561"/>
          <p:cNvSpPr/>
          <p:nvPr/>
        </p:nvSpPr>
        <p:spPr>
          <a:xfrm>
            <a:off x="13325866" y="4922521"/>
            <a:ext cx="0" cy="283845"/>
          </a:xfrm>
          <a:custGeom>
            <a:avLst/>
            <a:gdLst/>
            <a:ahLst/>
            <a:cxnLst/>
            <a:rect l="l" t="t" r="r" b="b"/>
            <a:pathLst>
              <a:path h="283845">
                <a:moveTo>
                  <a:pt x="0" y="0"/>
                </a:moveTo>
                <a:lnTo>
                  <a:pt x="0" y="283464"/>
                </a:lnTo>
              </a:path>
            </a:pathLst>
          </a:custGeom>
          <a:ln w="9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grpSp>
        <p:nvGrpSpPr>
          <p:cNvPr id="562" name="object 562"/>
          <p:cNvGrpSpPr/>
          <p:nvPr/>
        </p:nvGrpSpPr>
        <p:grpSpPr>
          <a:xfrm>
            <a:off x="13395984" y="4994148"/>
            <a:ext cx="127086" cy="170815"/>
            <a:chOff x="5823203" y="4994147"/>
            <a:chExt cx="55244" cy="170815"/>
          </a:xfrm>
        </p:grpSpPr>
        <p:sp>
          <p:nvSpPr>
            <p:cNvPr id="563" name="object 563"/>
            <p:cNvSpPr/>
            <p:nvPr/>
          </p:nvSpPr>
          <p:spPr>
            <a:xfrm>
              <a:off x="5850635" y="5068823"/>
              <a:ext cx="0" cy="96520"/>
            </a:xfrm>
            <a:custGeom>
              <a:avLst/>
              <a:gdLst/>
              <a:ahLst/>
              <a:cxnLst/>
              <a:rect l="l" t="t" r="r" b="b"/>
              <a:pathLst>
                <a:path h="96520">
                  <a:moveTo>
                    <a:pt x="0" y="96012"/>
                  </a:moveTo>
                  <a:lnTo>
                    <a:pt x="0" y="0"/>
                  </a:lnTo>
                </a:path>
              </a:pathLst>
            </a:custGeom>
            <a:ln w="9144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64" name="object 564"/>
            <p:cNvSpPr/>
            <p:nvPr/>
          </p:nvSpPr>
          <p:spPr>
            <a:xfrm>
              <a:off x="5823203" y="4994147"/>
              <a:ext cx="55244" cy="82550"/>
            </a:xfrm>
            <a:custGeom>
              <a:avLst/>
              <a:gdLst/>
              <a:ahLst/>
              <a:cxnLst/>
              <a:rect l="l" t="t" r="r" b="b"/>
              <a:pathLst>
                <a:path w="55245" h="82550">
                  <a:moveTo>
                    <a:pt x="54864" y="82296"/>
                  </a:moveTo>
                  <a:lnTo>
                    <a:pt x="0" y="82296"/>
                  </a:lnTo>
                  <a:lnTo>
                    <a:pt x="27432" y="0"/>
                  </a:lnTo>
                  <a:lnTo>
                    <a:pt x="54864" y="82296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565" name="object 565"/>
          <p:cNvGrpSpPr/>
          <p:nvPr/>
        </p:nvGrpSpPr>
        <p:grpSpPr>
          <a:xfrm>
            <a:off x="13269775" y="1033273"/>
            <a:ext cx="109559" cy="47625"/>
            <a:chOff x="5768340" y="1033272"/>
            <a:chExt cx="47625" cy="47625"/>
          </a:xfrm>
        </p:grpSpPr>
        <p:sp>
          <p:nvSpPr>
            <p:cNvPr id="566" name="object 566"/>
            <p:cNvSpPr/>
            <p:nvPr/>
          </p:nvSpPr>
          <p:spPr>
            <a:xfrm>
              <a:off x="5772912" y="1037844"/>
              <a:ext cx="38100" cy="38100"/>
            </a:xfrm>
            <a:custGeom>
              <a:avLst/>
              <a:gdLst/>
              <a:ahLst/>
              <a:cxnLst/>
              <a:rect l="l" t="t" r="r" b="b"/>
              <a:pathLst>
                <a:path w="38100" h="38100">
                  <a:moveTo>
                    <a:pt x="18288" y="38100"/>
                  </a:moveTo>
                  <a:lnTo>
                    <a:pt x="10929" y="36504"/>
                  </a:lnTo>
                  <a:lnTo>
                    <a:pt x="5143" y="32194"/>
                  </a:lnTo>
                  <a:lnTo>
                    <a:pt x="1357" y="25884"/>
                  </a:lnTo>
                  <a:lnTo>
                    <a:pt x="0" y="18288"/>
                  </a:lnTo>
                  <a:lnTo>
                    <a:pt x="1357" y="10929"/>
                  </a:lnTo>
                  <a:lnTo>
                    <a:pt x="5143" y="5143"/>
                  </a:lnTo>
                  <a:lnTo>
                    <a:pt x="10929" y="1357"/>
                  </a:lnTo>
                  <a:lnTo>
                    <a:pt x="18288" y="0"/>
                  </a:lnTo>
                  <a:lnTo>
                    <a:pt x="25884" y="1357"/>
                  </a:lnTo>
                  <a:lnTo>
                    <a:pt x="32194" y="5143"/>
                  </a:lnTo>
                  <a:lnTo>
                    <a:pt x="36504" y="10929"/>
                  </a:lnTo>
                  <a:lnTo>
                    <a:pt x="38100" y="18288"/>
                  </a:lnTo>
                  <a:lnTo>
                    <a:pt x="36504" y="25884"/>
                  </a:lnTo>
                  <a:lnTo>
                    <a:pt x="32194" y="32194"/>
                  </a:lnTo>
                  <a:lnTo>
                    <a:pt x="25884" y="36504"/>
                  </a:lnTo>
                  <a:lnTo>
                    <a:pt x="18288" y="3810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67" name="object 567"/>
            <p:cNvSpPr/>
            <p:nvPr/>
          </p:nvSpPr>
          <p:spPr>
            <a:xfrm>
              <a:off x="5772912" y="1037844"/>
              <a:ext cx="38100" cy="38100"/>
            </a:xfrm>
            <a:custGeom>
              <a:avLst/>
              <a:gdLst/>
              <a:ahLst/>
              <a:cxnLst/>
              <a:rect l="l" t="t" r="r" b="b"/>
              <a:pathLst>
                <a:path w="38100" h="38100">
                  <a:moveTo>
                    <a:pt x="0" y="18288"/>
                  </a:moveTo>
                  <a:lnTo>
                    <a:pt x="1357" y="10929"/>
                  </a:lnTo>
                  <a:lnTo>
                    <a:pt x="5143" y="5143"/>
                  </a:lnTo>
                  <a:lnTo>
                    <a:pt x="10929" y="1357"/>
                  </a:lnTo>
                  <a:lnTo>
                    <a:pt x="18288" y="0"/>
                  </a:lnTo>
                  <a:lnTo>
                    <a:pt x="25884" y="1357"/>
                  </a:lnTo>
                  <a:lnTo>
                    <a:pt x="32194" y="5143"/>
                  </a:lnTo>
                  <a:lnTo>
                    <a:pt x="36504" y="10929"/>
                  </a:lnTo>
                  <a:lnTo>
                    <a:pt x="38100" y="18288"/>
                  </a:lnTo>
                  <a:lnTo>
                    <a:pt x="36504" y="25884"/>
                  </a:lnTo>
                  <a:lnTo>
                    <a:pt x="32194" y="32194"/>
                  </a:lnTo>
                  <a:lnTo>
                    <a:pt x="25884" y="36504"/>
                  </a:lnTo>
                  <a:lnTo>
                    <a:pt x="18288" y="38100"/>
                  </a:lnTo>
                  <a:lnTo>
                    <a:pt x="10929" y="36504"/>
                  </a:lnTo>
                  <a:lnTo>
                    <a:pt x="5143" y="32194"/>
                  </a:lnTo>
                  <a:lnTo>
                    <a:pt x="1357" y="25884"/>
                  </a:lnTo>
                  <a:lnTo>
                    <a:pt x="0" y="18288"/>
                  </a:lnTo>
                </a:path>
              </a:pathLst>
            </a:custGeom>
            <a:ln w="9144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568" name="object 568"/>
          <p:cNvGrpSpPr/>
          <p:nvPr/>
        </p:nvGrpSpPr>
        <p:grpSpPr>
          <a:xfrm>
            <a:off x="12747399" y="1487424"/>
            <a:ext cx="109559" cy="47625"/>
            <a:chOff x="5541264" y="1487423"/>
            <a:chExt cx="47625" cy="47625"/>
          </a:xfrm>
        </p:grpSpPr>
        <p:sp>
          <p:nvSpPr>
            <p:cNvPr id="569" name="object 569"/>
            <p:cNvSpPr/>
            <p:nvPr/>
          </p:nvSpPr>
          <p:spPr>
            <a:xfrm>
              <a:off x="5545836" y="1491995"/>
              <a:ext cx="38100" cy="38100"/>
            </a:xfrm>
            <a:custGeom>
              <a:avLst/>
              <a:gdLst/>
              <a:ahLst/>
              <a:cxnLst/>
              <a:rect l="l" t="t" r="r" b="b"/>
              <a:pathLst>
                <a:path w="38100" h="38100">
                  <a:moveTo>
                    <a:pt x="18288" y="38100"/>
                  </a:moveTo>
                  <a:lnTo>
                    <a:pt x="10929" y="36504"/>
                  </a:lnTo>
                  <a:lnTo>
                    <a:pt x="5143" y="32194"/>
                  </a:lnTo>
                  <a:lnTo>
                    <a:pt x="1357" y="25884"/>
                  </a:lnTo>
                  <a:lnTo>
                    <a:pt x="0" y="18288"/>
                  </a:lnTo>
                  <a:lnTo>
                    <a:pt x="1357" y="10929"/>
                  </a:lnTo>
                  <a:lnTo>
                    <a:pt x="5143" y="5143"/>
                  </a:lnTo>
                  <a:lnTo>
                    <a:pt x="10929" y="1357"/>
                  </a:lnTo>
                  <a:lnTo>
                    <a:pt x="18288" y="0"/>
                  </a:lnTo>
                  <a:lnTo>
                    <a:pt x="25884" y="1357"/>
                  </a:lnTo>
                  <a:lnTo>
                    <a:pt x="32194" y="5143"/>
                  </a:lnTo>
                  <a:lnTo>
                    <a:pt x="36504" y="10929"/>
                  </a:lnTo>
                  <a:lnTo>
                    <a:pt x="38100" y="18288"/>
                  </a:lnTo>
                  <a:lnTo>
                    <a:pt x="36504" y="25884"/>
                  </a:lnTo>
                  <a:lnTo>
                    <a:pt x="32194" y="32194"/>
                  </a:lnTo>
                  <a:lnTo>
                    <a:pt x="25884" y="36504"/>
                  </a:lnTo>
                  <a:lnTo>
                    <a:pt x="18288" y="3810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70" name="object 570"/>
            <p:cNvSpPr/>
            <p:nvPr/>
          </p:nvSpPr>
          <p:spPr>
            <a:xfrm>
              <a:off x="5545836" y="1491995"/>
              <a:ext cx="38100" cy="38100"/>
            </a:xfrm>
            <a:custGeom>
              <a:avLst/>
              <a:gdLst/>
              <a:ahLst/>
              <a:cxnLst/>
              <a:rect l="l" t="t" r="r" b="b"/>
              <a:pathLst>
                <a:path w="38100" h="38100">
                  <a:moveTo>
                    <a:pt x="0" y="18288"/>
                  </a:moveTo>
                  <a:lnTo>
                    <a:pt x="1357" y="10929"/>
                  </a:lnTo>
                  <a:lnTo>
                    <a:pt x="5143" y="5143"/>
                  </a:lnTo>
                  <a:lnTo>
                    <a:pt x="10929" y="1357"/>
                  </a:lnTo>
                  <a:lnTo>
                    <a:pt x="18288" y="0"/>
                  </a:lnTo>
                  <a:lnTo>
                    <a:pt x="25884" y="1357"/>
                  </a:lnTo>
                  <a:lnTo>
                    <a:pt x="32194" y="5143"/>
                  </a:lnTo>
                  <a:lnTo>
                    <a:pt x="36504" y="10929"/>
                  </a:lnTo>
                  <a:lnTo>
                    <a:pt x="38100" y="18288"/>
                  </a:lnTo>
                  <a:lnTo>
                    <a:pt x="36504" y="25884"/>
                  </a:lnTo>
                  <a:lnTo>
                    <a:pt x="32194" y="32194"/>
                  </a:lnTo>
                  <a:lnTo>
                    <a:pt x="25884" y="36504"/>
                  </a:lnTo>
                  <a:lnTo>
                    <a:pt x="18288" y="38100"/>
                  </a:lnTo>
                  <a:lnTo>
                    <a:pt x="10929" y="36504"/>
                  </a:lnTo>
                  <a:lnTo>
                    <a:pt x="5143" y="32194"/>
                  </a:lnTo>
                  <a:lnTo>
                    <a:pt x="1357" y="25884"/>
                  </a:lnTo>
                  <a:lnTo>
                    <a:pt x="0" y="18288"/>
                  </a:lnTo>
                </a:path>
              </a:pathLst>
            </a:custGeom>
            <a:ln w="9144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571" name="object 571"/>
          <p:cNvGrpSpPr/>
          <p:nvPr/>
        </p:nvGrpSpPr>
        <p:grpSpPr>
          <a:xfrm>
            <a:off x="13788647" y="1487424"/>
            <a:ext cx="112480" cy="47625"/>
            <a:chOff x="5993892" y="1487423"/>
            <a:chExt cx="48895" cy="47625"/>
          </a:xfrm>
        </p:grpSpPr>
        <p:sp>
          <p:nvSpPr>
            <p:cNvPr id="572" name="object 572"/>
            <p:cNvSpPr/>
            <p:nvPr/>
          </p:nvSpPr>
          <p:spPr>
            <a:xfrm>
              <a:off x="5998464" y="1491995"/>
              <a:ext cx="40005" cy="38100"/>
            </a:xfrm>
            <a:custGeom>
              <a:avLst/>
              <a:gdLst/>
              <a:ahLst/>
              <a:cxnLst/>
              <a:rect l="l" t="t" r="r" b="b"/>
              <a:pathLst>
                <a:path w="40004" h="38100">
                  <a:moveTo>
                    <a:pt x="19812" y="38100"/>
                  </a:moveTo>
                  <a:lnTo>
                    <a:pt x="12215" y="36504"/>
                  </a:lnTo>
                  <a:lnTo>
                    <a:pt x="5905" y="32194"/>
                  </a:lnTo>
                  <a:lnTo>
                    <a:pt x="1595" y="25884"/>
                  </a:lnTo>
                  <a:lnTo>
                    <a:pt x="0" y="18288"/>
                  </a:lnTo>
                  <a:lnTo>
                    <a:pt x="1595" y="10929"/>
                  </a:lnTo>
                  <a:lnTo>
                    <a:pt x="5905" y="5143"/>
                  </a:lnTo>
                  <a:lnTo>
                    <a:pt x="12215" y="1357"/>
                  </a:lnTo>
                  <a:lnTo>
                    <a:pt x="19812" y="0"/>
                  </a:lnTo>
                  <a:lnTo>
                    <a:pt x="27408" y="1357"/>
                  </a:lnTo>
                  <a:lnTo>
                    <a:pt x="33718" y="5143"/>
                  </a:lnTo>
                  <a:lnTo>
                    <a:pt x="38028" y="10929"/>
                  </a:lnTo>
                  <a:lnTo>
                    <a:pt x="39624" y="18288"/>
                  </a:lnTo>
                  <a:lnTo>
                    <a:pt x="38028" y="25884"/>
                  </a:lnTo>
                  <a:lnTo>
                    <a:pt x="33718" y="32194"/>
                  </a:lnTo>
                  <a:lnTo>
                    <a:pt x="27408" y="36504"/>
                  </a:lnTo>
                  <a:lnTo>
                    <a:pt x="19812" y="3810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73" name="object 573"/>
            <p:cNvSpPr/>
            <p:nvPr/>
          </p:nvSpPr>
          <p:spPr>
            <a:xfrm>
              <a:off x="5998464" y="1491995"/>
              <a:ext cx="40005" cy="38100"/>
            </a:xfrm>
            <a:custGeom>
              <a:avLst/>
              <a:gdLst/>
              <a:ahLst/>
              <a:cxnLst/>
              <a:rect l="l" t="t" r="r" b="b"/>
              <a:pathLst>
                <a:path w="40004" h="38100">
                  <a:moveTo>
                    <a:pt x="0" y="18288"/>
                  </a:moveTo>
                  <a:lnTo>
                    <a:pt x="1595" y="10929"/>
                  </a:lnTo>
                  <a:lnTo>
                    <a:pt x="5905" y="5143"/>
                  </a:lnTo>
                  <a:lnTo>
                    <a:pt x="12215" y="1357"/>
                  </a:lnTo>
                  <a:lnTo>
                    <a:pt x="19812" y="0"/>
                  </a:lnTo>
                  <a:lnTo>
                    <a:pt x="27408" y="1357"/>
                  </a:lnTo>
                  <a:lnTo>
                    <a:pt x="33718" y="5143"/>
                  </a:lnTo>
                  <a:lnTo>
                    <a:pt x="38028" y="10929"/>
                  </a:lnTo>
                  <a:lnTo>
                    <a:pt x="39624" y="18288"/>
                  </a:lnTo>
                  <a:lnTo>
                    <a:pt x="38028" y="25884"/>
                  </a:lnTo>
                  <a:lnTo>
                    <a:pt x="33718" y="32194"/>
                  </a:lnTo>
                  <a:lnTo>
                    <a:pt x="27408" y="36504"/>
                  </a:lnTo>
                  <a:lnTo>
                    <a:pt x="19812" y="38100"/>
                  </a:lnTo>
                  <a:lnTo>
                    <a:pt x="12215" y="36504"/>
                  </a:lnTo>
                  <a:lnTo>
                    <a:pt x="5905" y="32194"/>
                  </a:lnTo>
                  <a:lnTo>
                    <a:pt x="1595" y="25884"/>
                  </a:lnTo>
                  <a:lnTo>
                    <a:pt x="0" y="18288"/>
                  </a:lnTo>
                </a:path>
              </a:pathLst>
            </a:custGeom>
            <a:ln w="9144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574" name="object 574"/>
          <p:cNvGrpSpPr/>
          <p:nvPr/>
        </p:nvGrpSpPr>
        <p:grpSpPr>
          <a:xfrm>
            <a:off x="11699139" y="1885189"/>
            <a:ext cx="109559" cy="47625"/>
            <a:chOff x="5085588" y="1885188"/>
            <a:chExt cx="47625" cy="47625"/>
          </a:xfrm>
        </p:grpSpPr>
        <p:sp>
          <p:nvSpPr>
            <p:cNvPr id="575" name="object 575"/>
            <p:cNvSpPr/>
            <p:nvPr/>
          </p:nvSpPr>
          <p:spPr>
            <a:xfrm>
              <a:off x="5090160" y="1889760"/>
              <a:ext cx="38100" cy="38100"/>
            </a:xfrm>
            <a:custGeom>
              <a:avLst/>
              <a:gdLst/>
              <a:ahLst/>
              <a:cxnLst/>
              <a:rect l="l" t="t" r="r" b="b"/>
              <a:pathLst>
                <a:path w="38100" h="38100">
                  <a:moveTo>
                    <a:pt x="18288" y="38099"/>
                  </a:moveTo>
                  <a:lnTo>
                    <a:pt x="10929" y="36742"/>
                  </a:lnTo>
                  <a:lnTo>
                    <a:pt x="5143" y="32956"/>
                  </a:lnTo>
                  <a:lnTo>
                    <a:pt x="1357" y="27170"/>
                  </a:lnTo>
                  <a:lnTo>
                    <a:pt x="0" y="19811"/>
                  </a:lnTo>
                  <a:lnTo>
                    <a:pt x="1357" y="12215"/>
                  </a:lnTo>
                  <a:lnTo>
                    <a:pt x="5143" y="5905"/>
                  </a:lnTo>
                  <a:lnTo>
                    <a:pt x="10929" y="1595"/>
                  </a:lnTo>
                  <a:lnTo>
                    <a:pt x="18288" y="0"/>
                  </a:lnTo>
                  <a:lnTo>
                    <a:pt x="25884" y="1595"/>
                  </a:lnTo>
                  <a:lnTo>
                    <a:pt x="32194" y="5905"/>
                  </a:lnTo>
                  <a:lnTo>
                    <a:pt x="36504" y="12215"/>
                  </a:lnTo>
                  <a:lnTo>
                    <a:pt x="38100" y="19811"/>
                  </a:lnTo>
                  <a:lnTo>
                    <a:pt x="36504" y="27170"/>
                  </a:lnTo>
                  <a:lnTo>
                    <a:pt x="32194" y="32956"/>
                  </a:lnTo>
                  <a:lnTo>
                    <a:pt x="25884" y="36742"/>
                  </a:lnTo>
                  <a:lnTo>
                    <a:pt x="18288" y="38099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76" name="object 576"/>
            <p:cNvSpPr/>
            <p:nvPr/>
          </p:nvSpPr>
          <p:spPr>
            <a:xfrm>
              <a:off x="5090160" y="1889760"/>
              <a:ext cx="38100" cy="38100"/>
            </a:xfrm>
            <a:custGeom>
              <a:avLst/>
              <a:gdLst/>
              <a:ahLst/>
              <a:cxnLst/>
              <a:rect l="l" t="t" r="r" b="b"/>
              <a:pathLst>
                <a:path w="38100" h="38100">
                  <a:moveTo>
                    <a:pt x="0" y="19811"/>
                  </a:moveTo>
                  <a:lnTo>
                    <a:pt x="1357" y="12215"/>
                  </a:lnTo>
                  <a:lnTo>
                    <a:pt x="5143" y="5905"/>
                  </a:lnTo>
                  <a:lnTo>
                    <a:pt x="10929" y="1595"/>
                  </a:lnTo>
                  <a:lnTo>
                    <a:pt x="18288" y="0"/>
                  </a:lnTo>
                  <a:lnTo>
                    <a:pt x="25884" y="1595"/>
                  </a:lnTo>
                  <a:lnTo>
                    <a:pt x="32194" y="5905"/>
                  </a:lnTo>
                  <a:lnTo>
                    <a:pt x="36504" y="12215"/>
                  </a:lnTo>
                  <a:lnTo>
                    <a:pt x="38100" y="19811"/>
                  </a:lnTo>
                  <a:lnTo>
                    <a:pt x="36504" y="27170"/>
                  </a:lnTo>
                  <a:lnTo>
                    <a:pt x="32194" y="32956"/>
                  </a:lnTo>
                  <a:lnTo>
                    <a:pt x="25884" y="36742"/>
                  </a:lnTo>
                  <a:lnTo>
                    <a:pt x="18288" y="38099"/>
                  </a:lnTo>
                  <a:lnTo>
                    <a:pt x="10929" y="36742"/>
                  </a:lnTo>
                  <a:lnTo>
                    <a:pt x="5143" y="32956"/>
                  </a:lnTo>
                  <a:lnTo>
                    <a:pt x="1357" y="27170"/>
                  </a:lnTo>
                  <a:lnTo>
                    <a:pt x="0" y="19811"/>
                  </a:lnTo>
                </a:path>
              </a:pathLst>
            </a:custGeom>
            <a:ln w="9144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577" name="object 577"/>
          <p:cNvGrpSpPr/>
          <p:nvPr/>
        </p:nvGrpSpPr>
        <p:grpSpPr>
          <a:xfrm>
            <a:off x="12484457" y="1885189"/>
            <a:ext cx="109559" cy="47625"/>
            <a:chOff x="5426964" y="1885188"/>
            <a:chExt cx="47625" cy="47625"/>
          </a:xfrm>
        </p:grpSpPr>
        <p:sp>
          <p:nvSpPr>
            <p:cNvPr id="578" name="object 578"/>
            <p:cNvSpPr/>
            <p:nvPr/>
          </p:nvSpPr>
          <p:spPr>
            <a:xfrm>
              <a:off x="5431536" y="1889760"/>
              <a:ext cx="38100" cy="38100"/>
            </a:xfrm>
            <a:custGeom>
              <a:avLst/>
              <a:gdLst/>
              <a:ahLst/>
              <a:cxnLst/>
              <a:rect l="l" t="t" r="r" b="b"/>
              <a:pathLst>
                <a:path w="38100" h="38100">
                  <a:moveTo>
                    <a:pt x="18288" y="38099"/>
                  </a:moveTo>
                  <a:lnTo>
                    <a:pt x="10929" y="36742"/>
                  </a:lnTo>
                  <a:lnTo>
                    <a:pt x="5143" y="32956"/>
                  </a:lnTo>
                  <a:lnTo>
                    <a:pt x="1357" y="27170"/>
                  </a:lnTo>
                  <a:lnTo>
                    <a:pt x="0" y="19811"/>
                  </a:lnTo>
                  <a:lnTo>
                    <a:pt x="1357" y="12215"/>
                  </a:lnTo>
                  <a:lnTo>
                    <a:pt x="5143" y="5905"/>
                  </a:lnTo>
                  <a:lnTo>
                    <a:pt x="10929" y="1595"/>
                  </a:lnTo>
                  <a:lnTo>
                    <a:pt x="18288" y="0"/>
                  </a:lnTo>
                  <a:lnTo>
                    <a:pt x="25884" y="1595"/>
                  </a:lnTo>
                  <a:lnTo>
                    <a:pt x="32194" y="5905"/>
                  </a:lnTo>
                  <a:lnTo>
                    <a:pt x="36504" y="12215"/>
                  </a:lnTo>
                  <a:lnTo>
                    <a:pt x="38100" y="19811"/>
                  </a:lnTo>
                  <a:lnTo>
                    <a:pt x="36504" y="27170"/>
                  </a:lnTo>
                  <a:lnTo>
                    <a:pt x="32194" y="32956"/>
                  </a:lnTo>
                  <a:lnTo>
                    <a:pt x="25884" y="36742"/>
                  </a:lnTo>
                  <a:lnTo>
                    <a:pt x="18288" y="38099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79" name="object 579"/>
            <p:cNvSpPr/>
            <p:nvPr/>
          </p:nvSpPr>
          <p:spPr>
            <a:xfrm>
              <a:off x="5431536" y="1889760"/>
              <a:ext cx="38100" cy="38100"/>
            </a:xfrm>
            <a:custGeom>
              <a:avLst/>
              <a:gdLst/>
              <a:ahLst/>
              <a:cxnLst/>
              <a:rect l="l" t="t" r="r" b="b"/>
              <a:pathLst>
                <a:path w="38100" h="38100">
                  <a:moveTo>
                    <a:pt x="0" y="19811"/>
                  </a:moveTo>
                  <a:lnTo>
                    <a:pt x="1357" y="12215"/>
                  </a:lnTo>
                  <a:lnTo>
                    <a:pt x="5143" y="5905"/>
                  </a:lnTo>
                  <a:lnTo>
                    <a:pt x="10929" y="1595"/>
                  </a:lnTo>
                  <a:lnTo>
                    <a:pt x="18288" y="0"/>
                  </a:lnTo>
                  <a:lnTo>
                    <a:pt x="25884" y="1595"/>
                  </a:lnTo>
                  <a:lnTo>
                    <a:pt x="32194" y="5905"/>
                  </a:lnTo>
                  <a:lnTo>
                    <a:pt x="36504" y="12215"/>
                  </a:lnTo>
                  <a:lnTo>
                    <a:pt x="38100" y="19811"/>
                  </a:lnTo>
                  <a:lnTo>
                    <a:pt x="36504" y="27170"/>
                  </a:lnTo>
                  <a:lnTo>
                    <a:pt x="32194" y="32956"/>
                  </a:lnTo>
                  <a:lnTo>
                    <a:pt x="25884" y="36742"/>
                  </a:lnTo>
                  <a:lnTo>
                    <a:pt x="18288" y="38099"/>
                  </a:lnTo>
                  <a:lnTo>
                    <a:pt x="10929" y="36742"/>
                  </a:lnTo>
                  <a:lnTo>
                    <a:pt x="5143" y="32956"/>
                  </a:lnTo>
                  <a:lnTo>
                    <a:pt x="1357" y="27170"/>
                  </a:lnTo>
                  <a:lnTo>
                    <a:pt x="0" y="19811"/>
                  </a:lnTo>
                </a:path>
              </a:pathLst>
            </a:custGeom>
            <a:ln w="9144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580" name="object 580"/>
          <p:cNvGrpSpPr/>
          <p:nvPr/>
        </p:nvGrpSpPr>
        <p:grpSpPr>
          <a:xfrm>
            <a:off x="14051588" y="1885189"/>
            <a:ext cx="112480" cy="47625"/>
            <a:chOff x="6108192" y="1885188"/>
            <a:chExt cx="48895" cy="47625"/>
          </a:xfrm>
        </p:grpSpPr>
        <p:sp>
          <p:nvSpPr>
            <p:cNvPr id="581" name="object 581"/>
            <p:cNvSpPr/>
            <p:nvPr/>
          </p:nvSpPr>
          <p:spPr>
            <a:xfrm>
              <a:off x="6112764" y="1889760"/>
              <a:ext cx="40005" cy="38100"/>
            </a:xfrm>
            <a:custGeom>
              <a:avLst/>
              <a:gdLst/>
              <a:ahLst/>
              <a:cxnLst/>
              <a:rect l="l" t="t" r="r" b="b"/>
              <a:pathLst>
                <a:path w="40004" h="38100">
                  <a:moveTo>
                    <a:pt x="19812" y="38099"/>
                  </a:moveTo>
                  <a:lnTo>
                    <a:pt x="12215" y="36742"/>
                  </a:lnTo>
                  <a:lnTo>
                    <a:pt x="5905" y="32956"/>
                  </a:lnTo>
                  <a:lnTo>
                    <a:pt x="1595" y="27170"/>
                  </a:lnTo>
                  <a:lnTo>
                    <a:pt x="0" y="19811"/>
                  </a:lnTo>
                  <a:lnTo>
                    <a:pt x="1595" y="12215"/>
                  </a:lnTo>
                  <a:lnTo>
                    <a:pt x="5905" y="5905"/>
                  </a:lnTo>
                  <a:lnTo>
                    <a:pt x="12215" y="1595"/>
                  </a:lnTo>
                  <a:lnTo>
                    <a:pt x="19812" y="0"/>
                  </a:lnTo>
                  <a:lnTo>
                    <a:pt x="27408" y="1595"/>
                  </a:lnTo>
                  <a:lnTo>
                    <a:pt x="33718" y="5905"/>
                  </a:lnTo>
                  <a:lnTo>
                    <a:pt x="38028" y="12215"/>
                  </a:lnTo>
                  <a:lnTo>
                    <a:pt x="39624" y="19811"/>
                  </a:lnTo>
                  <a:lnTo>
                    <a:pt x="38028" y="27170"/>
                  </a:lnTo>
                  <a:lnTo>
                    <a:pt x="33718" y="32956"/>
                  </a:lnTo>
                  <a:lnTo>
                    <a:pt x="27408" y="36742"/>
                  </a:lnTo>
                  <a:lnTo>
                    <a:pt x="19812" y="38099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82" name="object 582"/>
            <p:cNvSpPr/>
            <p:nvPr/>
          </p:nvSpPr>
          <p:spPr>
            <a:xfrm>
              <a:off x="6112764" y="1889760"/>
              <a:ext cx="40005" cy="38100"/>
            </a:xfrm>
            <a:custGeom>
              <a:avLst/>
              <a:gdLst/>
              <a:ahLst/>
              <a:cxnLst/>
              <a:rect l="l" t="t" r="r" b="b"/>
              <a:pathLst>
                <a:path w="40004" h="38100">
                  <a:moveTo>
                    <a:pt x="0" y="19811"/>
                  </a:moveTo>
                  <a:lnTo>
                    <a:pt x="1595" y="12215"/>
                  </a:lnTo>
                  <a:lnTo>
                    <a:pt x="5905" y="5905"/>
                  </a:lnTo>
                  <a:lnTo>
                    <a:pt x="12215" y="1595"/>
                  </a:lnTo>
                  <a:lnTo>
                    <a:pt x="19812" y="0"/>
                  </a:lnTo>
                  <a:lnTo>
                    <a:pt x="27408" y="1595"/>
                  </a:lnTo>
                  <a:lnTo>
                    <a:pt x="33718" y="5905"/>
                  </a:lnTo>
                  <a:lnTo>
                    <a:pt x="38028" y="12215"/>
                  </a:lnTo>
                  <a:lnTo>
                    <a:pt x="39624" y="19811"/>
                  </a:lnTo>
                  <a:lnTo>
                    <a:pt x="38028" y="27170"/>
                  </a:lnTo>
                  <a:lnTo>
                    <a:pt x="33718" y="32956"/>
                  </a:lnTo>
                  <a:lnTo>
                    <a:pt x="27408" y="36742"/>
                  </a:lnTo>
                  <a:lnTo>
                    <a:pt x="19812" y="38099"/>
                  </a:lnTo>
                  <a:lnTo>
                    <a:pt x="12215" y="36742"/>
                  </a:lnTo>
                  <a:lnTo>
                    <a:pt x="5905" y="32956"/>
                  </a:lnTo>
                  <a:lnTo>
                    <a:pt x="1595" y="27170"/>
                  </a:lnTo>
                  <a:lnTo>
                    <a:pt x="0" y="19811"/>
                  </a:lnTo>
                </a:path>
              </a:pathLst>
            </a:custGeom>
            <a:ln w="9144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583" name="object 583"/>
          <p:cNvGrpSpPr/>
          <p:nvPr/>
        </p:nvGrpSpPr>
        <p:grpSpPr>
          <a:xfrm>
            <a:off x="14836904" y="1885189"/>
            <a:ext cx="112480" cy="47625"/>
            <a:chOff x="6449567" y="1885188"/>
            <a:chExt cx="48895" cy="47625"/>
          </a:xfrm>
        </p:grpSpPr>
        <p:sp>
          <p:nvSpPr>
            <p:cNvPr id="584" name="object 584"/>
            <p:cNvSpPr/>
            <p:nvPr/>
          </p:nvSpPr>
          <p:spPr>
            <a:xfrm>
              <a:off x="6454139" y="1889760"/>
              <a:ext cx="40005" cy="38100"/>
            </a:xfrm>
            <a:custGeom>
              <a:avLst/>
              <a:gdLst/>
              <a:ahLst/>
              <a:cxnLst/>
              <a:rect l="l" t="t" r="r" b="b"/>
              <a:pathLst>
                <a:path w="40004" h="38100">
                  <a:moveTo>
                    <a:pt x="19812" y="38099"/>
                  </a:moveTo>
                  <a:lnTo>
                    <a:pt x="12215" y="36742"/>
                  </a:lnTo>
                  <a:lnTo>
                    <a:pt x="5905" y="32956"/>
                  </a:lnTo>
                  <a:lnTo>
                    <a:pt x="1595" y="27170"/>
                  </a:lnTo>
                  <a:lnTo>
                    <a:pt x="0" y="19811"/>
                  </a:lnTo>
                  <a:lnTo>
                    <a:pt x="1595" y="12215"/>
                  </a:lnTo>
                  <a:lnTo>
                    <a:pt x="5905" y="5905"/>
                  </a:lnTo>
                  <a:lnTo>
                    <a:pt x="12215" y="1595"/>
                  </a:lnTo>
                  <a:lnTo>
                    <a:pt x="19812" y="0"/>
                  </a:lnTo>
                  <a:lnTo>
                    <a:pt x="27408" y="1595"/>
                  </a:lnTo>
                  <a:lnTo>
                    <a:pt x="33718" y="5905"/>
                  </a:lnTo>
                  <a:lnTo>
                    <a:pt x="38028" y="12215"/>
                  </a:lnTo>
                  <a:lnTo>
                    <a:pt x="39624" y="19811"/>
                  </a:lnTo>
                  <a:lnTo>
                    <a:pt x="38028" y="27170"/>
                  </a:lnTo>
                  <a:lnTo>
                    <a:pt x="33718" y="32956"/>
                  </a:lnTo>
                  <a:lnTo>
                    <a:pt x="27408" y="36742"/>
                  </a:lnTo>
                  <a:lnTo>
                    <a:pt x="19812" y="38099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85" name="object 585"/>
            <p:cNvSpPr/>
            <p:nvPr/>
          </p:nvSpPr>
          <p:spPr>
            <a:xfrm>
              <a:off x="6454139" y="1889760"/>
              <a:ext cx="40005" cy="38100"/>
            </a:xfrm>
            <a:custGeom>
              <a:avLst/>
              <a:gdLst/>
              <a:ahLst/>
              <a:cxnLst/>
              <a:rect l="l" t="t" r="r" b="b"/>
              <a:pathLst>
                <a:path w="40004" h="38100">
                  <a:moveTo>
                    <a:pt x="0" y="19811"/>
                  </a:moveTo>
                  <a:lnTo>
                    <a:pt x="1595" y="12215"/>
                  </a:lnTo>
                  <a:lnTo>
                    <a:pt x="5905" y="5905"/>
                  </a:lnTo>
                  <a:lnTo>
                    <a:pt x="12215" y="1595"/>
                  </a:lnTo>
                  <a:lnTo>
                    <a:pt x="19812" y="0"/>
                  </a:lnTo>
                  <a:lnTo>
                    <a:pt x="27408" y="1595"/>
                  </a:lnTo>
                  <a:lnTo>
                    <a:pt x="33718" y="5905"/>
                  </a:lnTo>
                  <a:lnTo>
                    <a:pt x="38028" y="12215"/>
                  </a:lnTo>
                  <a:lnTo>
                    <a:pt x="39624" y="19811"/>
                  </a:lnTo>
                  <a:lnTo>
                    <a:pt x="38028" y="27170"/>
                  </a:lnTo>
                  <a:lnTo>
                    <a:pt x="33718" y="32956"/>
                  </a:lnTo>
                  <a:lnTo>
                    <a:pt x="27408" y="36742"/>
                  </a:lnTo>
                  <a:lnTo>
                    <a:pt x="19812" y="38099"/>
                  </a:lnTo>
                  <a:lnTo>
                    <a:pt x="12215" y="36742"/>
                  </a:lnTo>
                  <a:lnTo>
                    <a:pt x="5905" y="32956"/>
                  </a:lnTo>
                  <a:lnTo>
                    <a:pt x="1595" y="27170"/>
                  </a:lnTo>
                  <a:lnTo>
                    <a:pt x="0" y="19811"/>
                  </a:lnTo>
                </a:path>
              </a:pathLst>
            </a:custGeom>
            <a:ln w="9144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586" name="object 586"/>
          <p:cNvGrpSpPr/>
          <p:nvPr/>
        </p:nvGrpSpPr>
        <p:grpSpPr>
          <a:xfrm>
            <a:off x="9883087" y="1955292"/>
            <a:ext cx="1571805" cy="570230"/>
            <a:chOff x="4296155" y="1955292"/>
            <a:chExt cx="683260" cy="570230"/>
          </a:xfrm>
        </p:grpSpPr>
        <p:sp>
          <p:nvSpPr>
            <p:cNvPr id="587" name="object 587"/>
            <p:cNvSpPr/>
            <p:nvPr/>
          </p:nvSpPr>
          <p:spPr>
            <a:xfrm>
              <a:off x="4656772" y="2023871"/>
              <a:ext cx="113664" cy="326390"/>
            </a:xfrm>
            <a:custGeom>
              <a:avLst/>
              <a:gdLst/>
              <a:ahLst/>
              <a:cxnLst/>
              <a:rect l="l" t="t" r="r" b="b"/>
              <a:pathLst>
                <a:path w="113664" h="326389">
                  <a:moveTo>
                    <a:pt x="113347" y="0"/>
                  </a:moveTo>
                  <a:lnTo>
                    <a:pt x="58269" y="32146"/>
                  </a:lnTo>
                  <a:lnTo>
                    <a:pt x="25693" y="68127"/>
                  </a:lnTo>
                  <a:lnTo>
                    <a:pt x="9072" y="103036"/>
                  </a:lnTo>
                  <a:lnTo>
                    <a:pt x="0" y="153352"/>
                  </a:lnTo>
                  <a:lnTo>
                    <a:pt x="404" y="169711"/>
                  </a:lnTo>
                  <a:lnTo>
                    <a:pt x="10477" y="218884"/>
                  </a:lnTo>
                  <a:lnTo>
                    <a:pt x="39409" y="275772"/>
                  </a:lnTo>
                  <a:lnTo>
                    <a:pt x="82796" y="313348"/>
                  </a:lnTo>
                  <a:lnTo>
                    <a:pt x="113347" y="326136"/>
                  </a:lnTo>
                </a:path>
              </a:pathLst>
            </a:custGeom>
            <a:ln w="9144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88" name="object 588"/>
            <p:cNvSpPr/>
            <p:nvPr/>
          </p:nvSpPr>
          <p:spPr>
            <a:xfrm>
              <a:off x="4558284" y="1955292"/>
              <a:ext cx="421005" cy="419100"/>
            </a:xfrm>
            <a:custGeom>
              <a:avLst/>
              <a:gdLst/>
              <a:ahLst/>
              <a:cxnLst/>
              <a:rect l="l" t="t" r="r" b="b"/>
              <a:pathLst>
                <a:path w="421004" h="419100">
                  <a:moveTo>
                    <a:pt x="4572" y="225552"/>
                  </a:moveTo>
                  <a:lnTo>
                    <a:pt x="1524" y="224028"/>
                  </a:lnTo>
                  <a:lnTo>
                    <a:pt x="0" y="220979"/>
                  </a:lnTo>
                  <a:lnTo>
                    <a:pt x="0" y="193548"/>
                  </a:lnTo>
                  <a:lnTo>
                    <a:pt x="1524" y="190500"/>
                  </a:lnTo>
                  <a:lnTo>
                    <a:pt x="6096" y="188975"/>
                  </a:lnTo>
                  <a:lnTo>
                    <a:pt x="9143" y="190500"/>
                  </a:lnTo>
                  <a:lnTo>
                    <a:pt x="9143" y="224028"/>
                  </a:lnTo>
                  <a:lnTo>
                    <a:pt x="4572" y="225552"/>
                  </a:lnTo>
                  <a:close/>
                </a:path>
                <a:path w="421004" h="419100">
                  <a:moveTo>
                    <a:pt x="10667" y="260604"/>
                  </a:moveTo>
                  <a:lnTo>
                    <a:pt x="7619" y="260604"/>
                  </a:lnTo>
                  <a:lnTo>
                    <a:pt x="6096" y="257556"/>
                  </a:lnTo>
                  <a:lnTo>
                    <a:pt x="4572" y="251459"/>
                  </a:lnTo>
                  <a:lnTo>
                    <a:pt x="1524" y="230124"/>
                  </a:lnTo>
                  <a:lnTo>
                    <a:pt x="1524" y="227075"/>
                  </a:lnTo>
                  <a:lnTo>
                    <a:pt x="4572" y="225552"/>
                  </a:lnTo>
                  <a:lnTo>
                    <a:pt x="7619" y="227075"/>
                  </a:lnTo>
                  <a:lnTo>
                    <a:pt x="10667" y="230124"/>
                  </a:lnTo>
                  <a:lnTo>
                    <a:pt x="13716" y="249936"/>
                  </a:lnTo>
                  <a:lnTo>
                    <a:pt x="13716" y="257556"/>
                  </a:lnTo>
                  <a:lnTo>
                    <a:pt x="10667" y="260604"/>
                  </a:lnTo>
                  <a:close/>
                </a:path>
                <a:path w="421004" h="419100">
                  <a:moveTo>
                    <a:pt x="10667" y="170687"/>
                  </a:moveTo>
                  <a:lnTo>
                    <a:pt x="7619" y="170687"/>
                  </a:lnTo>
                  <a:lnTo>
                    <a:pt x="4572" y="166116"/>
                  </a:lnTo>
                  <a:lnTo>
                    <a:pt x="9143" y="146304"/>
                  </a:lnTo>
                  <a:lnTo>
                    <a:pt x="12191" y="138683"/>
                  </a:lnTo>
                  <a:lnTo>
                    <a:pt x="18288" y="135636"/>
                  </a:lnTo>
                  <a:lnTo>
                    <a:pt x="21335" y="138683"/>
                  </a:lnTo>
                  <a:lnTo>
                    <a:pt x="21335" y="141732"/>
                  </a:lnTo>
                  <a:lnTo>
                    <a:pt x="18288" y="149352"/>
                  </a:lnTo>
                  <a:lnTo>
                    <a:pt x="13716" y="167640"/>
                  </a:lnTo>
                  <a:lnTo>
                    <a:pt x="10667" y="170687"/>
                  </a:lnTo>
                  <a:close/>
                </a:path>
                <a:path w="421004" h="419100">
                  <a:moveTo>
                    <a:pt x="25908" y="120395"/>
                  </a:moveTo>
                  <a:lnTo>
                    <a:pt x="22859" y="117348"/>
                  </a:lnTo>
                  <a:lnTo>
                    <a:pt x="22859" y="114300"/>
                  </a:lnTo>
                  <a:lnTo>
                    <a:pt x="25908" y="109728"/>
                  </a:lnTo>
                  <a:lnTo>
                    <a:pt x="36575" y="91440"/>
                  </a:lnTo>
                  <a:lnTo>
                    <a:pt x="38100" y="89916"/>
                  </a:lnTo>
                  <a:lnTo>
                    <a:pt x="41148" y="88391"/>
                  </a:lnTo>
                  <a:lnTo>
                    <a:pt x="44196" y="88391"/>
                  </a:lnTo>
                  <a:lnTo>
                    <a:pt x="45719" y="91440"/>
                  </a:lnTo>
                  <a:lnTo>
                    <a:pt x="44196" y="94487"/>
                  </a:lnTo>
                  <a:lnTo>
                    <a:pt x="44196" y="96012"/>
                  </a:lnTo>
                  <a:lnTo>
                    <a:pt x="33527" y="112775"/>
                  </a:lnTo>
                  <a:lnTo>
                    <a:pt x="32004" y="117348"/>
                  </a:lnTo>
                  <a:lnTo>
                    <a:pt x="25908" y="120395"/>
                  </a:lnTo>
                  <a:close/>
                </a:path>
                <a:path w="421004" h="419100">
                  <a:moveTo>
                    <a:pt x="59435" y="76200"/>
                  </a:moveTo>
                  <a:lnTo>
                    <a:pt x="54864" y="74675"/>
                  </a:lnTo>
                  <a:lnTo>
                    <a:pt x="53340" y="71628"/>
                  </a:lnTo>
                  <a:lnTo>
                    <a:pt x="54864" y="68579"/>
                  </a:lnTo>
                  <a:lnTo>
                    <a:pt x="60959" y="60959"/>
                  </a:lnTo>
                  <a:lnTo>
                    <a:pt x="74675" y="48767"/>
                  </a:lnTo>
                  <a:lnTo>
                    <a:pt x="79248" y="47244"/>
                  </a:lnTo>
                  <a:lnTo>
                    <a:pt x="82296" y="48767"/>
                  </a:lnTo>
                  <a:lnTo>
                    <a:pt x="82296" y="51816"/>
                  </a:lnTo>
                  <a:lnTo>
                    <a:pt x="80772" y="54863"/>
                  </a:lnTo>
                  <a:lnTo>
                    <a:pt x="68580" y="67056"/>
                  </a:lnTo>
                  <a:lnTo>
                    <a:pt x="62483" y="74675"/>
                  </a:lnTo>
                  <a:lnTo>
                    <a:pt x="59435" y="76200"/>
                  </a:lnTo>
                  <a:close/>
                </a:path>
                <a:path w="421004" h="419100">
                  <a:moveTo>
                    <a:pt x="99059" y="41148"/>
                  </a:moveTo>
                  <a:lnTo>
                    <a:pt x="96012" y="38100"/>
                  </a:lnTo>
                  <a:lnTo>
                    <a:pt x="96012" y="35052"/>
                  </a:lnTo>
                  <a:lnTo>
                    <a:pt x="97535" y="32004"/>
                  </a:lnTo>
                  <a:lnTo>
                    <a:pt x="109727" y="24383"/>
                  </a:lnTo>
                  <a:lnTo>
                    <a:pt x="121919" y="19812"/>
                  </a:lnTo>
                  <a:lnTo>
                    <a:pt x="126491" y="19812"/>
                  </a:lnTo>
                  <a:lnTo>
                    <a:pt x="128016" y="21336"/>
                  </a:lnTo>
                  <a:lnTo>
                    <a:pt x="128016" y="24383"/>
                  </a:lnTo>
                  <a:lnTo>
                    <a:pt x="126491" y="27432"/>
                  </a:lnTo>
                  <a:lnTo>
                    <a:pt x="99059" y="41148"/>
                  </a:lnTo>
                  <a:close/>
                </a:path>
                <a:path w="421004" h="419100">
                  <a:moveTo>
                    <a:pt x="150875" y="18287"/>
                  </a:moveTo>
                  <a:lnTo>
                    <a:pt x="144780" y="15240"/>
                  </a:lnTo>
                  <a:lnTo>
                    <a:pt x="146304" y="10667"/>
                  </a:lnTo>
                  <a:lnTo>
                    <a:pt x="147827" y="9144"/>
                  </a:lnTo>
                  <a:lnTo>
                    <a:pt x="167640" y="4571"/>
                  </a:lnTo>
                  <a:lnTo>
                    <a:pt x="175259" y="3048"/>
                  </a:lnTo>
                  <a:lnTo>
                    <a:pt x="178308" y="3048"/>
                  </a:lnTo>
                  <a:lnTo>
                    <a:pt x="181356" y="6095"/>
                  </a:lnTo>
                  <a:lnTo>
                    <a:pt x="179832" y="10667"/>
                  </a:lnTo>
                  <a:lnTo>
                    <a:pt x="176783" y="12191"/>
                  </a:lnTo>
                  <a:lnTo>
                    <a:pt x="170688" y="12191"/>
                  </a:lnTo>
                  <a:lnTo>
                    <a:pt x="150875" y="18287"/>
                  </a:lnTo>
                  <a:close/>
                </a:path>
                <a:path w="421004" h="419100">
                  <a:moveTo>
                    <a:pt x="230124" y="10667"/>
                  </a:moveTo>
                  <a:lnTo>
                    <a:pt x="210312" y="9144"/>
                  </a:lnTo>
                  <a:lnTo>
                    <a:pt x="204216" y="9144"/>
                  </a:lnTo>
                  <a:lnTo>
                    <a:pt x="199643" y="7620"/>
                  </a:lnTo>
                  <a:lnTo>
                    <a:pt x="198119" y="4571"/>
                  </a:lnTo>
                  <a:lnTo>
                    <a:pt x="199643" y="1524"/>
                  </a:lnTo>
                  <a:lnTo>
                    <a:pt x="202691" y="0"/>
                  </a:lnTo>
                  <a:lnTo>
                    <a:pt x="210312" y="0"/>
                  </a:lnTo>
                  <a:lnTo>
                    <a:pt x="231648" y="1524"/>
                  </a:lnTo>
                  <a:lnTo>
                    <a:pt x="234696" y="3048"/>
                  </a:lnTo>
                  <a:lnTo>
                    <a:pt x="234696" y="6095"/>
                  </a:lnTo>
                  <a:lnTo>
                    <a:pt x="233172" y="9144"/>
                  </a:lnTo>
                  <a:lnTo>
                    <a:pt x="230124" y="10667"/>
                  </a:lnTo>
                  <a:close/>
                </a:path>
                <a:path w="421004" h="419100">
                  <a:moveTo>
                    <a:pt x="284988" y="22859"/>
                  </a:moveTo>
                  <a:lnTo>
                    <a:pt x="281940" y="22859"/>
                  </a:lnTo>
                  <a:lnTo>
                    <a:pt x="269748" y="18287"/>
                  </a:lnTo>
                  <a:lnTo>
                    <a:pt x="256032" y="13716"/>
                  </a:lnTo>
                  <a:lnTo>
                    <a:pt x="252983" y="12191"/>
                  </a:lnTo>
                  <a:lnTo>
                    <a:pt x="252983" y="9144"/>
                  </a:lnTo>
                  <a:lnTo>
                    <a:pt x="256032" y="6095"/>
                  </a:lnTo>
                  <a:lnTo>
                    <a:pt x="259080" y="6095"/>
                  </a:lnTo>
                  <a:lnTo>
                    <a:pt x="272796" y="9144"/>
                  </a:lnTo>
                  <a:lnTo>
                    <a:pt x="284988" y="13716"/>
                  </a:lnTo>
                  <a:lnTo>
                    <a:pt x="288035" y="16763"/>
                  </a:lnTo>
                  <a:lnTo>
                    <a:pt x="288035" y="19812"/>
                  </a:lnTo>
                  <a:lnTo>
                    <a:pt x="284988" y="22859"/>
                  </a:lnTo>
                  <a:close/>
                </a:path>
                <a:path w="421004" h="419100">
                  <a:moveTo>
                    <a:pt x="332232" y="48767"/>
                  </a:moveTo>
                  <a:lnTo>
                    <a:pt x="329183" y="47244"/>
                  </a:lnTo>
                  <a:lnTo>
                    <a:pt x="323087" y="42671"/>
                  </a:lnTo>
                  <a:lnTo>
                    <a:pt x="306324" y="33528"/>
                  </a:lnTo>
                  <a:lnTo>
                    <a:pt x="303275" y="30479"/>
                  </a:lnTo>
                  <a:lnTo>
                    <a:pt x="304800" y="27432"/>
                  </a:lnTo>
                  <a:lnTo>
                    <a:pt x="307848" y="24383"/>
                  </a:lnTo>
                  <a:lnTo>
                    <a:pt x="310896" y="25908"/>
                  </a:lnTo>
                  <a:lnTo>
                    <a:pt x="327660" y="35052"/>
                  </a:lnTo>
                  <a:lnTo>
                    <a:pt x="333755" y="39624"/>
                  </a:lnTo>
                  <a:lnTo>
                    <a:pt x="335280" y="42671"/>
                  </a:lnTo>
                  <a:lnTo>
                    <a:pt x="335280" y="47244"/>
                  </a:lnTo>
                  <a:lnTo>
                    <a:pt x="332232" y="48767"/>
                  </a:lnTo>
                  <a:close/>
                </a:path>
                <a:path w="421004" h="419100">
                  <a:moveTo>
                    <a:pt x="373380" y="85344"/>
                  </a:moveTo>
                  <a:lnTo>
                    <a:pt x="370332" y="85344"/>
                  </a:lnTo>
                  <a:lnTo>
                    <a:pt x="367283" y="83820"/>
                  </a:lnTo>
                  <a:lnTo>
                    <a:pt x="365760" y="82295"/>
                  </a:lnTo>
                  <a:lnTo>
                    <a:pt x="352044" y="67056"/>
                  </a:lnTo>
                  <a:lnTo>
                    <a:pt x="348996" y="65532"/>
                  </a:lnTo>
                  <a:lnTo>
                    <a:pt x="347471" y="62483"/>
                  </a:lnTo>
                  <a:lnTo>
                    <a:pt x="348996" y="57912"/>
                  </a:lnTo>
                  <a:lnTo>
                    <a:pt x="352044" y="56387"/>
                  </a:lnTo>
                  <a:lnTo>
                    <a:pt x="355092" y="57912"/>
                  </a:lnTo>
                  <a:lnTo>
                    <a:pt x="358139" y="60959"/>
                  </a:lnTo>
                  <a:lnTo>
                    <a:pt x="371855" y="76200"/>
                  </a:lnTo>
                  <a:lnTo>
                    <a:pt x="374903" y="79248"/>
                  </a:lnTo>
                  <a:lnTo>
                    <a:pt x="374903" y="82295"/>
                  </a:lnTo>
                  <a:lnTo>
                    <a:pt x="373380" y="85344"/>
                  </a:lnTo>
                  <a:close/>
                </a:path>
                <a:path w="421004" h="419100">
                  <a:moveTo>
                    <a:pt x="400812" y="132587"/>
                  </a:moveTo>
                  <a:lnTo>
                    <a:pt x="394716" y="129540"/>
                  </a:lnTo>
                  <a:lnTo>
                    <a:pt x="387096" y="112775"/>
                  </a:lnTo>
                  <a:lnTo>
                    <a:pt x="382523" y="106679"/>
                  </a:lnTo>
                  <a:lnTo>
                    <a:pt x="382523" y="103632"/>
                  </a:lnTo>
                  <a:lnTo>
                    <a:pt x="384048" y="100583"/>
                  </a:lnTo>
                  <a:lnTo>
                    <a:pt x="387096" y="99059"/>
                  </a:lnTo>
                  <a:lnTo>
                    <a:pt x="390144" y="102108"/>
                  </a:lnTo>
                  <a:lnTo>
                    <a:pt x="394716" y="108204"/>
                  </a:lnTo>
                  <a:lnTo>
                    <a:pt x="402335" y="126491"/>
                  </a:lnTo>
                  <a:lnTo>
                    <a:pt x="402335" y="129540"/>
                  </a:lnTo>
                  <a:lnTo>
                    <a:pt x="400812" y="132587"/>
                  </a:lnTo>
                  <a:close/>
                </a:path>
                <a:path w="421004" h="419100">
                  <a:moveTo>
                    <a:pt x="414528" y="184404"/>
                  </a:moveTo>
                  <a:lnTo>
                    <a:pt x="409955" y="184404"/>
                  </a:lnTo>
                  <a:lnTo>
                    <a:pt x="408432" y="181356"/>
                  </a:lnTo>
                  <a:lnTo>
                    <a:pt x="406908" y="169163"/>
                  </a:lnTo>
                  <a:lnTo>
                    <a:pt x="403860" y="155448"/>
                  </a:lnTo>
                  <a:lnTo>
                    <a:pt x="403860" y="150875"/>
                  </a:lnTo>
                  <a:lnTo>
                    <a:pt x="406908" y="149352"/>
                  </a:lnTo>
                  <a:lnTo>
                    <a:pt x="409955" y="149352"/>
                  </a:lnTo>
                  <a:lnTo>
                    <a:pt x="411480" y="152400"/>
                  </a:lnTo>
                  <a:lnTo>
                    <a:pt x="416051" y="166116"/>
                  </a:lnTo>
                  <a:lnTo>
                    <a:pt x="417576" y="179832"/>
                  </a:lnTo>
                  <a:lnTo>
                    <a:pt x="417576" y="182879"/>
                  </a:lnTo>
                  <a:lnTo>
                    <a:pt x="414528" y="184404"/>
                  </a:lnTo>
                  <a:close/>
                </a:path>
                <a:path w="421004" h="419100">
                  <a:moveTo>
                    <a:pt x="411480" y="208787"/>
                  </a:moveTo>
                  <a:lnTo>
                    <a:pt x="411480" y="204216"/>
                  </a:lnTo>
                  <a:lnTo>
                    <a:pt x="414528" y="202691"/>
                  </a:lnTo>
                  <a:lnTo>
                    <a:pt x="419100" y="204216"/>
                  </a:lnTo>
                  <a:lnTo>
                    <a:pt x="416051" y="204216"/>
                  </a:lnTo>
                  <a:lnTo>
                    <a:pt x="413003" y="205740"/>
                  </a:lnTo>
                  <a:lnTo>
                    <a:pt x="411480" y="208787"/>
                  </a:lnTo>
                  <a:close/>
                </a:path>
                <a:path w="421004" h="419100">
                  <a:moveTo>
                    <a:pt x="416051" y="213359"/>
                  </a:moveTo>
                  <a:lnTo>
                    <a:pt x="413003" y="211836"/>
                  </a:lnTo>
                  <a:lnTo>
                    <a:pt x="411480" y="208787"/>
                  </a:lnTo>
                  <a:lnTo>
                    <a:pt x="413003" y="205740"/>
                  </a:lnTo>
                  <a:lnTo>
                    <a:pt x="416051" y="204216"/>
                  </a:lnTo>
                  <a:lnTo>
                    <a:pt x="419100" y="205740"/>
                  </a:lnTo>
                  <a:lnTo>
                    <a:pt x="420623" y="208787"/>
                  </a:lnTo>
                  <a:lnTo>
                    <a:pt x="419100" y="211836"/>
                  </a:lnTo>
                  <a:lnTo>
                    <a:pt x="416051" y="213359"/>
                  </a:lnTo>
                  <a:close/>
                </a:path>
                <a:path w="421004" h="419100">
                  <a:moveTo>
                    <a:pt x="420623" y="208787"/>
                  </a:moveTo>
                  <a:lnTo>
                    <a:pt x="419100" y="205740"/>
                  </a:lnTo>
                  <a:lnTo>
                    <a:pt x="416051" y="204216"/>
                  </a:lnTo>
                  <a:lnTo>
                    <a:pt x="419100" y="204216"/>
                  </a:lnTo>
                  <a:lnTo>
                    <a:pt x="420623" y="207263"/>
                  </a:lnTo>
                  <a:lnTo>
                    <a:pt x="420623" y="208787"/>
                  </a:lnTo>
                  <a:close/>
                </a:path>
                <a:path w="421004" h="419100">
                  <a:moveTo>
                    <a:pt x="416051" y="239267"/>
                  </a:moveTo>
                  <a:lnTo>
                    <a:pt x="413003" y="239267"/>
                  </a:lnTo>
                  <a:lnTo>
                    <a:pt x="409955" y="237744"/>
                  </a:lnTo>
                  <a:lnTo>
                    <a:pt x="408432" y="234695"/>
                  </a:lnTo>
                  <a:lnTo>
                    <a:pt x="409955" y="230124"/>
                  </a:lnTo>
                  <a:lnTo>
                    <a:pt x="411480" y="208787"/>
                  </a:lnTo>
                  <a:lnTo>
                    <a:pt x="413003" y="211836"/>
                  </a:lnTo>
                  <a:lnTo>
                    <a:pt x="416051" y="213359"/>
                  </a:lnTo>
                  <a:lnTo>
                    <a:pt x="420297" y="213359"/>
                  </a:lnTo>
                  <a:lnTo>
                    <a:pt x="419100" y="230124"/>
                  </a:lnTo>
                  <a:lnTo>
                    <a:pt x="417576" y="236220"/>
                  </a:lnTo>
                  <a:lnTo>
                    <a:pt x="416051" y="239267"/>
                  </a:lnTo>
                  <a:close/>
                </a:path>
                <a:path w="421004" h="419100">
                  <a:moveTo>
                    <a:pt x="420297" y="213359"/>
                  </a:moveTo>
                  <a:lnTo>
                    <a:pt x="416051" y="213359"/>
                  </a:lnTo>
                  <a:lnTo>
                    <a:pt x="419100" y="211836"/>
                  </a:lnTo>
                  <a:lnTo>
                    <a:pt x="420623" y="208787"/>
                  </a:lnTo>
                  <a:lnTo>
                    <a:pt x="420297" y="213359"/>
                  </a:lnTo>
                  <a:close/>
                </a:path>
                <a:path w="421004" h="419100">
                  <a:moveTo>
                    <a:pt x="402335" y="291083"/>
                  </a:moveTo>
                  <a:lnTo>
                    <a:pt x="397764" y="291083"/>
                  </a:lnTo>
                  <a:lnTo>
                    <a:pt x="396239" y="289559"/>
                  </a:lnTo>
                  <a:lnTo>
                    <a:pt x="396239" y="286512"/>
                  </a:lnTo>
                  <a:lnTo>
                    <a:pt x="402335" y="269748"/>
                  </a:lnTo>
                  <a:lnTo>
                    <a:pt x="403860" y="260604"/>
                  </a:lnTo>
                  <a:lnTo>
                    <a:pt x="406908" y="257556"/>
                  </a:lnTo>
                  <a:lnTo>
                    <a:pt x="409955" y="257556"/>
                  </a:lnTo>
                  <a:lnTo>
                    <a:pt x="413003" y="259079"/>
                  </a:lnTo>
                  <a:lnTo>
                    <a:pt x="413003" y="262128"/>
                  </a:lnTo>
                  <a:lnTo>
                    <a:pt x="403860" y="289559"/>
                  </a:lnTo>
                  <a:lnTo>
                    <a:pt x="402335" y="291083"/>
                  </a:lnTo>
                  <a:close/>
                </a:path>
                <a:path w="421004" h="419100">
                  <a:moveTo>
                    <a:pt x="373380" y="338328"/>
                  </a:moveTo>
                  <a:lnTo>
                    <a:pt x="370332" y="338328"/>
                  </a:lnTo>
                  <a:lnTo>
                    <a:pt x="368808" y="335279"/>
                  </a:lnTo>
                  <a:lnTo>
                    <a:pt x="368808" y="332232"/>
                  </a:lnTo>
                  <a:lnTo>
                    <a:pt x="376428" y="321563"/>
                  </a:lnTo>
                  <a:lnTo>
                    <a:pt x="384048" y="309371"/>
                  </a:lnTo>
                  <a:lnTo>
                    <a:pt x="387096" y="307848"/>
                  </a:lnTo>
                  <a:lnTo>
                    <a:pt x="390144" y="307848"/>
                  </a:lnTo>
                  <a:lnTo>
                    <a:pt x="391667" y="310895"/>
                  </a:lnTo>
                  <a:lnTo>
                    <a:pt x="391667" y="313944"/>
                  </a:lnTo>
                  <a:lnTo>
                    <a:pt x="384048" y="326136"/>
                  </a:lnTo>
                  <a:lnTo>
                    <a:pt x="376428" y="336804"/>
                  </a:lnTo>
                  <a:lnTo>
                    <a:pt x="373380" y="338328"/>
                  </a:lnTo>
                  <a:close/>
                </a:path>
                <a:path w="421004" h="419100">
                  <a:moveTo>
                    <a:pt x="333755" y="377952"/>
                  </a:moveTo>
                  <a:lnTo>
                    <a:pt x="330708" y="376428"/>
                  </a:lnTo>
                  <a:lnTo>
                    <a:pt x="329183" y="371856"/>
                  </a:lnTo>
                  <a:lnTo>
                    <a:pt x="330708" y="368808"/>
                  </a:lnTo>
                  <a:lnTo>
                    <a:pt x="336803" y="364236"/>
                  </a:lnTo>
                  <a:lnTo>
                    <a:pt x="352044" y="352044"/>
                  </a:lnTo>
                  <a:lnTo>
                    <a:pt x="355092" y="350520"/>
                  </a:lnTo>
                  <a:lnTo>
                    <a:pt x="358139" y="352044"/>
                  </a:lnTo>
                  <a:lnTo>
                    <a:pt x="359664" y="355092"/>
                  </a:lnTo>
                  <a:lnTo>
                    <a:pt x="358139" y="358140"/>
                  </a:lnTo>
                  <a:lnTo>
                    <a:pt x="344423" y="371856"/>
                  </a:lnTo>
                  <a:lnTo>
                    <a:pt x="336803" y="376428"/>
                  </a:lnTo>
                  <a:lnTo>
                    <a:pt x="333755" y="377952"/>
                  </a:lnTo>
                  <a:close/>
                </a:path>
                <a:path w="421004" h="419100">
                  <a:moveTo>
                    <a:pt x="292608" y="403859"/>
                  </a:moveTo>
                  <a:lnTo>
                    <a:pt x="284988" y="403859"/>
                  </a:lnTo>
                  <a:lnTo>
                    <a:pt x="283464" y="402336"/>
                  </a:lnTo>
                  <a:lnTo>
                    <a:pt x="283464" y="397763"/>
                  </a:lnTo>
                  <a:lnTo>
                    <a:pt x="284988" y="396240"/>
                  </a:lnTo>
                  <a:lnTo>
                    <a:pt x="288035" y="394716"/>
                  </a:lnTo>
                  <a:lnTo>
                    <a:pt x="304800" y="387096"/>
                  </a:lnTo>
                  <a:lnTo>
                    <a:pt x="309372" y="384048"/>
                  </a:lnTo>
                  <a:lnTo>
                    <a:pt x="312419" y="384048"/>
                  </a:lnTo>
                  <a:lnTo>
                    <a:pt x="315467" y="385571"/>
                  </a:lnTo>
                  <a:lnTo>
                    <a:pt x="315467" y="388620"/>
                  </a:lnTo>
                  <a:lnTo>
                    <a:pt x="313943" y="391667"/>
                  </a:lnTo>
                  <a:lnTo>
                    <a:pt x="310896" y="394716"/>
                  </a:lnTo>
                  <a:lnTo>
                    <a:pt x="292608" y="403859"/>
                  </a:lnTo>
                  <a:close/>
                </a:path>
                <a:path w="421004" h="419100">
                  <a:moveTo>
                    <a:pt x="234696" y="419100"/>
                  </a:moveTo>
                  <a:lnTo>
                    <a:pt x="231648" y="417575"/>
                  </a:lnTo>
                  <a:lnTo>
                    <a:pt x="230124" y="414528"/>
                  </a:lnTo>
                  <a:lnTo>
                    <a:pt x="230124" y="411479"/>
                  </a:lnTo>
                  <a:lnTo>
                    <a:pt x="233172" y="409956"/>
                  </a:lnTo>
                  <a:lnTo>
                    <a:pt x="249935" y="406908"/>
                  </a:lnTo>
                  <a:lnTo>
                    <a:pt x="260604" y="403859"/>
                  </a:lnTo>
                  <a:lnTo>
                    <a:pt x="263651" y="405383"/>
                  </a:lnTo>
                  <a:lnTo>
                    <a:pt x="265175" y="406908"/>
                  </a:lnTo>
                  <a:lnTo>
                    <a:pt x="265175" y="411479"/>
                  </a:lnTo>
                  <a:lnTo>
                    <a:pt x="262127" y="413004"/>
                  </a:lnTo>
                  <a:lnTo>
                    <a:pt x="252983" y="416052"/>
                  </a:lnTo>
                  <a:lnTo>
                    <a:pt x="234696" y="419100"/>
                  </a:lnTo>
                  <a:close/>
                </a:path>
                <a:path w="421004" h="419100">
                  <a:moveTo>
                    <a:pt x="210312" y="419100"/>
                  </a:moveTo>
                  <a:lnTo>
                    <a:pt x="188975" y="419100"/>
                  </a:lnTo>
                  <a:lnTo>
                    <a:pt x="179832" y="417575"/>
                  </a:lnTo>
                  <a:lnTo>
                    <a:pt x="176783" y="416052"/>
                  </a:lnTo>
                  <a:lnTo>
                    <a:pt x="175259" y="411479"/>
                  </a:lnTo>
                  <a:lnTo>
                    <a:pt x="176783" y="408432"/>
                  </a:lnTo>
                  <a:lnTo>
                    <a:pt x="181356" y="408432"/>
                  </a:lnTo>
                  <a:lnTo>
                    <a:pt x="190500" y="409956"/>
                  </a:lnTo>
                  <a:lnTo>
                    <a:pt x="207264" y="409956"/>
                  </a:lnTo>
                  <a:lnTo>
                    <a:pt x="210312" y="411479"/>
                  </a:lnTo>
                  <a:lnTo>
                    <a:pt x="211835" y="416052"/>
                  </a:lnTo>
                  <a:lnTo>
                    <a:pt x="210312" y="419100"/>
                  </a:lnTo>
                  <a:close/>
                </a:path>
                <a:path w="421004" h="419100">
                  <a:moveTo>
                    <a:pt x="155448" y="411479"/>
                  </a:moveTo>
                  <a:lnTo>
                    <a:pt x="152400" y="411479"/>
                  </a:lnTo>
                  <a:lnTo>
                    <a:pt x="129540" y="403859"/>
                  </a:lnTo>
                  <a:lnTo>
                    <a:pt x="126491" y="402336"/>
                  </a:lnTo>
                  <a:lnTo>
                    <a:pt x="123443" y="399287"/>
                  </a:lnTo>
                  <a:lnTo>
                    <a:pt x="123443" y="396240"/>
                  </a:lnTo>
                  <a:lnTo>
                    <a:pt x="126491" y="393192"/>
                  </a:lnTo>
                  <a:lnTo>
                    <a:pt x="129540" y="393192"/>
                  </a:lnTo>
                  <a:lnTo>
                    <a:pt x="132588" y="394716"/>
                  </a:lnTo>
                  <a:lnTo>
                    <a:pt x="150875" y="402336"/>
                  </a:lnTo>
                  <a:lnTo>
                    <a:pt x="153924" y="402336"/>
                  </a:lnTo>
                  <a:lnTo>
                    <a:pt x="156972" y="405383"/>
                  </a:lnTo>
                  <a:lnTo>
                    <a:pt x="158496" y="408432"/>
                  </a:lnTo>
                  <a:lnTo>
                    <a:pt x="155448" y="411479"/>
                  </a:lnTo>
                  <a:close/>
                </a:path>
                <a:path w="421004" h="419100">
                  <a:moveTo>
                    <a:pt x="105156" y="390144"/>
                  </a:moveTo>
                  <a:lnTo>
                    <a:pt x="100583" y="388620"/>
                  </a:lnTo>
                  <a:lnTo>
                    <a:pt x="92964" y="384048"/>
                  </a:lnTo>
                  <a:lnTo>
                    <a:pt x="79248" y="373379"/>
                  </a:lnTo>
                  <a:lnTo>
                    <a:pt x="76200" y="370332"/>
                  </a:lnTo>
                  <a:lnTo>
                    <a:pt x="77724" y="367283"/>
                  </a:lnTo>
                  <a:lnTo>
                    <a:pt x="80772" y="365759"/>
                  </a:lnTo>
                  <a:lnTo>
                    <a:pt x="83819" y="365759"/>
                  </a:lnTo>
                  <a:lnTo>
                    <a:pt x="97535" y="376428"/>
                  </a:lnTo>
                  <a:lnTo>
                    <a:pt x="106680" y="381000"/>
                  </a:lnTo>
                  <a:lnTo>
                    <a:pt x="108204" y="384048"/>
                  </a:lnTo>
                  <a:lnTo>
                    <a:pt x="108204" y="387096"/>
                  </a:lnTo>
                  <a:lnTo>
                    <a:pt x="105156" y="390144"/>
                  </a:lnTo>
                  <a:close/>
                </a:path>
                <a:path w="421004" h="419100">
                  <a:moveTo>
                    <a:pt x="60959" y="355092"/>
                  </a:moveTo>
                  <a:lnTo>
                    <a:pt x="57912" y="353567"/>
                  </a:lnTo>
                  <a:lnTo>
                    <a:pt x="39624" y="332232"/>
                  </a:lnTo>
                  <a:lnTo>
                    <a:pt x="39624" y="329183"/>
                  </a:lnTo>
                  <a:lnTo>
                    <a:pt x="41148" y="326136"/>
                  </a:lnTo>
                  <a:lnTo>
                    <a:pt x="44196" y="326136"/>
                  </a:lnTo>
                  <a:lnTo>
                    <a:pt x="47243" y="327659"/>
                  </a:lnTo>
                  <a:lnTo>
                    <a:pt x="54864" y="336804"/>
                  </a:lnTo>
                  <a:lnTo>
                    <a:pt x="64008" y="347471"/>
                  </a:lnTo>
                  <a:lnTo>
                    <a:pt x="65532" y="350520"/>
                  </a:lnTo>
                  <a:lnTo>
                    <a:pt x="64008" y="353567"/>
                  </a:lnTo>
                  <a:lnTo>
                    <a:pt x="60959" y="355092"/>
                  </a:lnTo>
                  <a:close/>
                </a:path>
                <a:path w="421004" h="419100">
                  <a:moveTo>
                    <a:pt x="30480" y="310895"/>
                  </a:moveTo>
                  <a:lnTo>
                    <a:pt x="27432" y="310895"/>
                  </a:lnTo>
                  <a:lnTo>
                    <a:pt x="25908" y="309371"/>
                  </a:lnTo>
                  <a:lnTo>
                    <a:pt x="16764" y="291083"/>
                  </a:lnTo>
                  <a:lnTo>
                    <a:pt x="13716" y="283463"/>
                  </a:lnTo>
                  <a:lnTo>
                    <a:pt x="13716" y="280416"/>
                  </a:lnTo>
                  <a:lnTo>
                    <a:pt x="16764" y="277367"/>
                  </a:lnTo>
                  <a:lnTo>
                    <a:pt x="19812" y="277367"/>
                  </a:lnTo>
                  <a:lnTo>
                    <a:pt x="22859" y="280416"/>
                  </a:lnTo>
                  <a:lnTo>
                    <a:pt x="24383" y="286512"/>
                  </a:lnTo>
                  <a:lnTo>
                    <a:pt x="33527" y="304800"/>
                  </a:lnTo>
                  <a:lnTo>
                    <a:pt x="33527" y="307848"/>
                  </a:lnTo>
                  <a:lnTo>
                    <a:pt x="30480" y="310895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89" name="object 589"/>
            <p:cNvSpPr/>
            <p:nvPr/>
          </p:nvSpPr>
          <p:spPr>
            <a:xfrm>
              <a:off x="4300727" y="2354580"/>
              <a:ext cx="210820" cy="166370"/>
            </a:xfrm>
            <a:custGeom>
              <a:avLst/>
              <a:gdLst/>
              <a:ahLst/>
              <a:cxnLst/>
              <a:rect l="l" t="t" r="r" b="b"/>
              <a:pathLst>
                <a:path w="210820" h="166369">
                  <a:moveTo>
                    <a:pt x="0" y="166116"/>
                  </a:moveTo>
                  <a:lnTo>
                    <a:pt x="210312" y="0"/>
                  </a:lnTo>
                </a:path>
              </a:pathLst>
            </a:custGeom>
            <a:ln w="9144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90" name="object 590"/>
            <p:cNvSpPr/>
            <p:nvPr/>
          </p:nvSpPr>
          <p:spPr>
            <a:xfrm>
              <a:off x="4488180" y="2307336"/>
              <a:ext cx="81280" cy="71755"/>
            </a:xfrm>
            <a:custGeom>
              <a:avLst/>
              <a:gdLst/>
              <a:ahLst/>
              <a:cxnLst/>
              <a:rect l="l" t="t" r="r" b="b"/>
              <a:pathLst>
                <a:path w="81279" h="71755">
                  <a:moveTo>
                    <a:pt x="33527" y="71627"/>
                  </a:moveTo>
                  <a:lnTo>
                    <a:pt x="0" y="30479"/>
                  </a:lnTo>
                  <a:lnTo>
                    <a:pt x="80771" y="0"/>
                  </a:lnTo>
                  <a:lnTo>
                    <a:pt x="33527" y="71627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591" name="object 591"/>
          <p:cNvGrpSpPr/>
          <p:nvPr/>
        </p:nvGrpSpPr>
        <p:grpSpPr>
          <a:xfrm>
            <a:off x="11699139" y="4898136"/>
            <a:ext cx="109559" cy="48895"/>
            <a:chOff x="5085588" y="4898135"/>
            <a:chExt cx="47625" cy="48895"/>
          </a:xfrm>
        </p:grpSpPr>
        <p:sp>
          <p:nvSpPr>
            <p:cNvPr id="592" name="object 592"/>
            <p:cNvSpPr/>
            <p:nvPr/>
          </p:nvSpPr>
          <p:spPr>
            <a:xfrm>
              <a:off x="5090160" y="4902707"/>
              <a:ext cx="38100" cy="40005"/>
            </a:xfrm>
            <a:custGeom>
              <a:avLst/>
              <a:gdLst/>
              <a:ahLst/>
              <a:cxnLst/>
              <a:rect l="l" t="t" r="r" b="b"/>
              <a:pathLst>
                <a:path w="38100" h="40004">
                  <a:moveTo>
                    <a:pt x="18288" y="39624"/>
                  </a:moveTo>
                  <a:lnTo>
                    <a:pt x="10929" y="38028"/>
                  </a:lnTo>
                  <a:lnTo>
                    <a:pt x="5143" y="33718"/>
                  </a:lnTo>
                  <a:lnTo>
                    <a:pt x="1357" y="27408"/>
                  </a:lnTo>
                  <a:lnTo>
                    <a:pt x="0" y="19812"/>
                  </a:lnTo>
                  <a:lnTo>
                    <a:pt x="1357" y="12215"/>
                  </a:lnTo>
                  <a:lnTo>
                    <a:pt x="5143" y="5905"/>
                  </a:lnTo>
                  <a:lnTo>
                    <a:pt x="10929" y="1595"/>
                  </a:lnTo>
                  <a:lnTo>
                    <a:pt x="18288" y="0"/>
                  </a:lnTo>
                  <a:lnTo>
                    <a:pt x="25884" y="1595"/>
                  </a:lnTo>
                  <a:lnTo>
                    <a:pt x="32194" y="5905"/>
                  </a:lnTo>
                  <a:lnTo>
                    <a:pt x="36504" y="12215"/>
                  </a:lnTo>
                  <a:lnTo>
                    <a:pt x="38100" y="19812"/>
                  </a:lnTo>
                  <a:lnTo>
                    <a:pt x="36504" y="27408"/>
                  </a:lnTo>
                  <a:lnTo>
                    <a:pt x="32194" y="33718"/>
                  </a:lnTo>
                  <a:lnTo>
                    <a:pt x="25884" y="38028"/>
                  </a:lnTo>
                  <a:lnTo>
                    <a:pt x="18288" y="39624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93" name="object 593"/>
            <p:cNvSpPr/>
            <p:nvPr/>
          </p:nvSpPr>
          <p:spPr>
            <a:xfrm>
              <a:off x="5090160" y="4902707"/>
              <a:ext cx="38100" cy="40005"/>
            </a:xfrm>
            <a:custGeom>
              <a:avLst/>
              <a:gdLst/>
              <a:ahLst/>
              <a:cxnLst/>
              <a:rect l="l" t="t" r="r" b="b"/>
              <a:pathLst>
                <a:path w="38100" h="40004">
                  <a:moveTo>
                    <a:pt x="0" y="19812"/>
                  </a:moveTo>
                  <a:lnTo>
                    <a:pt x="1357" y="12215"/>
                  </a:lnTo>
                  <a:lnTo>
                    <a:pt x="5143" y="5905"/>
                  </a:lnTo>
                  <a:lnTo>
                    <a:pt x="10929" y="1595"/>
                  </a:lnTo>
                  <a:lnTo>
                    <a:pt x="18288" y="0"/>
                  </a:lnTo>
                  <a:lnTo>
                    <a:pt x="25884" y="1595"/>
                  </a:lnTo>
                  <a:lnTo>
                    <a:pt x="32194" y="5905"/>
                  </a:lnTo>
                  <a:lnTo>
                    <a:pt x="36504" y="12215"/>
                  </a:lnTo>
                  <a:lnTo>
                    <a:pt x="38100" y="19812"/>
                  </a:lnTo>
                  <a:lnTo>
                    <a:pt x="36504" y="27408"/>
                  </a:lnTo>
                  <a:lnTo>
                    <a:pt x="32194" y="33718"/>
                  </a:lnTo>
                  <a:lnTo>
                    <a:pt x="25884" y="38028"/>
                  </a:lnTo>
                  <a:lnTo>
                    <a:pt x="18288" y="39624"/>
                  </a:lnTo>
                  <a:lnTo>
                    <a:pt x="10929" y="38028"/>
                  </a:lnTo>
                  <a:lnTo>
                    <a:pt x="5143" y="33718"/>
                  </a:lnTo>
                  <a:lnTo>
                    <a:pt x="1357" y="27408"/>
                  </a:lnTo>
                  <a:lnTo>
                    <a:pt x="0" y="19812"/>
                  </a:lnTo>
                </a:path>
              </a:pathLst>
            </a:custGeom>
            <a:ln w="9144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594" name="object 594"/>
          <p:cNvGrpSpPr/>
          <p:nvPr/>
        </p:nvGrpSpPr>
        <p:grpSpPr>
          <a:xfrm>
            <a:off x="12484457" y="4898136"/>
            <a:ext cx="109559" cy="48895"/>
            <a:chOff x="5426964" y="4898135"/>
            <a:chExt cx="47625" cy="48895"/>
          </a:xfrm>
        </p:grpSpPr>
        <p:sp>
          <p:nvSpPr>
            <p:cNvPr id="595" name="object 595"/>
            <p:cNvSpPr/>
            <p:nvPr/>
          </p:nvSpPr>
          <p:spPr>
            <a:xfrm>
              <a:off x="5431536" y="4902707"/>
              <a:ext cx="38100" cy="40005"/>
            </a:xfrm>
            <a:custGeom>
              <a:avLst/>
              <a:gdLst/>
              <a:ahLst/>
              <a:cxnLst/>
              <a:rect l="l" t="t" r="r" b="b"/>
              <a:pathLst>
                <a:path w="38100" h="40004">
                  <a:moveTo>
                    <a:pt x="18288" y="39624"/>
                  </a:moveTo>
                  <a:lnTo>
                    <a:pt x="10929" y="38028"/>
                  </a:lnTo>
                  <a:lnTo>
                    <a:pt x="5143" y="33718"/>
                  </a:lnTo>
                  <a:lnTo>
                    <a:pt x="1357" y="27408"/>
                  </a:lnTo>
                  <a:lnTo>
                    <a:pt x="0" y="19812"/>
                  </a:lnTo>
                  <a:lnTo>
                    <a:pt x="1357" y="12215"/>
                  </a:lnTo>
                  <a:lnTo>
                    <a:pt x="5143" y="5905"/>
                  </a:lnTo>
                  <a:lnTo>
                    <a:pt x="10929" y="1595"/>
                  </a:lnTo>
                  <a:lnTo>
                    <a:pt x="18288" y="0"/>
                  </a:lnTo>
                  <a:lnTo>
                    <a:pt x="25884" y="1595"/>
                  </a:lnTo>
                  <a:lnTo>
                    <a:pt x="32194" y="5905"/>
                  </a:lnTo>
                  <a:lnTo>
                    <a:pt x="36504" y="12215"/>
                  </a:lnTo>
                  <a:lnTo>
                    <a:pt x="38100" y="19812"/>
                  </a:lnTo>
                  <a:lnTo>
                    <a:pt x="36504" y="27408"/>
                  </a:lnTo>
                  <a:lnTo>
                    <a:pt x="32194" y="33718"/>
                  </a:lnTo>
                  <a:lnTo>
                    <a:pt x="25884" y="38028"/>
                  </a:lnTo>
                  <a:lnTo>
                    <a:pt x="18288" y="39624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96" name="object 596"/>
            <p:cNvSpPr/>
            <p:nvPr/>
          </p:nvSpPr>
          <p:spPr>
            <a:xfrm>
              <a:off x="5431536" y="4902707"/>
              <a:ext cx="38100" cy="40005"/>
            </a:xfrm>
            <a:custGeom>
              <a:avLst/>
              <a:gdLst/>
              <a:ahLst/>
              <a:cxnLst/>
              <a:rect l="l" t="t" r="r" b="b"/>
              <a:pathLst>
                <a:path w="38100" h="40004">
                  <a:moveTo>
                    <a:pt x="0" y="19812"/>
                  </a:moveTo>
                  <a:lnTo>
                    <a:pt x="1357" y="12215"/>
                  </a:lnTo>
                  <a:lnTo>
                    <a:pt x="5143" y="5905"/>
                  </a:lnTo>
                  <a:lnTo>
                    <a:pt x="10929" y="1595"/>
                  </a:lnTo>
                  <a:lnTo>
                    <a:pt x="18288" y="0"/>
                  </a:lnTo>
                  <a:lnTo>
                    <a:pt x="25884" y="1595"/>
                  </a:lnTo>
                  <a:lnTo>
                    <a:pt x="32194" y="5905"/>
                  </a:lnTo>
                  <a:lnTo>
                    <a:pt x="36504" y="12215"/>
                  </a:lnTo>
                  <a:lnTo>
                    <a:pt x="38100" y="19812"/>
                  </a:lnTo>
                  <a:lnTo>
                    <a:pt x="36504" y="27408"/>
                  </a:lnTo>
                  <a:lnTo>
                    <a:pt x="32194" y="33718"/>
                  </a:lnTo>
                  <a:lnTo>
                    <a:pt x="25884" y="38028"/>
                  </a:lnTo>
                  <a:lnTo>
                    <a:pt x="18288" y="39624"/>
                  </a:lnTo>
                  <a:lnTo>
                    <a:pt x="10929" y="38028"/>
                  </a:lnTo>
                  <a:lnTo>
                    <a:pt x="5143" y="33718"/>
                  </a:lnTo>
                  <a:lnTo>
                    <a:pt x="1357" y="27408"/>
                  </a:lnTo>
                  <a:lnTo>
                    <a:pt x="0" y="19812"/>
                  </a:lnTo>
                </a:path>
              </a:pathLst>
            </a:custGeom>
            <a:ln w="9144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597" name="object 597"/>
          <p:cNvGrpSpPr/>
          <p:nvPr/>
        </p:nvGrpSpPr>
        <p:grpSpPr>
          <a:xfrm>
            <a:off x="14055092" y="4898136"/>
            <a:ext cx="112480" cy="48895"/>
            <a:chOff x="6109715" y="4898135"/>
            <a:chExt cx="48895" cy="48895"/>
          </a:xfrm>
        </p:grpSpPr>
        <p:sp>
          <p:nvSpPr>
            <p:cNvPr id="598" name="object 598"/>
            <p:cNvSpPr/>
            <p:nvPr/>
          </p:nvSpPr>
          <p:spPr>
            <a:xfrm>
              <a:off x="6114287" y="4902707"/>
              <a:ext cx="40005" cy="40005"/>
            </a:xfrm>
            <a:custGeom>
              <a:avLst/>
              <a:gdLst/>
              <a:ahLst/>
              <a:cxnLst/>
              <a:rect l="l" t="t" r="r" b="b"/>
              <a:pathLst>
                <a:path w="40004" h="40004">
                  <a:moveTo>
                    <a:pt x="19812" y="39624"/>
                  </a:moveTo>
                  <a:lnTo>
                    <a:pt x="12215" y="38028"/>
                  </a:lnTo>
                  <a:lnTo>
                    <a:pt x="5905" y="33718"/>
                  </a:lnTo>
                  <a:lnTo>
                    <a:pt x="1595" y="27408"/>
                  </a:lnTo>
                  <a:lnTo>
                    <a:pt x="0" y="19812"/>
                  </a:lnTo>
                  <a:lnTo>
                    <a:pt x="1595" y="12215"/>
                  </a:lnTo>
                  <a:lnTo>
                    <a:pt x="5905" y="5905"/>
                  </a:lnTo>
                  <a:lnTo>
                    <a:pt x="12215" y="1595"/>
                  </a:lnTo>
                  <a:lnTo>
                    <a:pt x="19812" y="0"/>
                  </a:lnTo>
                  <a:lnTo>
                    <a:pt x="27408" y="1595"/>
                  </a:lnTo>
                  <a:lnTo>
                    <a:pt x="33718" y="5905"/>
                  </a:lnTo>
                  <a:lnTo>
                    <a:pt x="38028" y="12215"/>
                  </a:lnTo>
                  <a:lnTo>
                    <a:pt x="39624" y="19812"/>
                  </a:lnTo>
                  <a:lnTo>
                    <a:pt x="38028" y="27408"/>
                  </a:lnTo>
                  <a:lnTo>
                    <a:pt x="33718" y="33718"/>
                  </a:lnTo>
                  <a:lnTo>
                    <a:pt x="27408" y="38028"/>
                  </a:lnTo>
                  <a:lnTo>
                    <a:pt x="19812" y="39624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99" name="object 599"/>
            <p:cNvSpPr/>
            <p:nvPr/>
          </p:nvSpPr>
          <p:spPr>
            <a:xfrm>
              <a:off x="6114287" y="4902707"/>
              <a:ext cx="40005" cy="40005"/>
            </a:xfrm>
            <a:custGeom>
              <a:avLst/>
              <a:gdLst/>
              <a:ahLst/>
              <a:cxnLst/>
              <a:rect l="l" t="t" r="r" b="b"/>
              <a:pathLst>
                <a:path w="40004" h="40004">
                  <a:moveTo>
                    <a:pt x="0" y="19812"/>
                  </a:moveTo>
                  <a:lnTo>
                    <a:pt x="1595" y="12215"/>
                  </a:lnTo>
                  <a:lnTo>
                    <a:pt x="5905" y="5905"/>
                  </a:lnTo>
                  <a:lnTo>
                    <a:pt x="12215" y="1595"/>
                  </a:lnTo>
                  <a:lnTo>
                    <a:pt x="19812" y="0"/>
                  </a:lnTo>
                  <a:lnTo>
                    <a:pt x="27408" y="1595"/>
                  </a:lnTo>
                  <a:lnTo>
                    <a:pt x="33718" y="5905"/>
                  </a:lnTo>
                  <a:lnTo>
                    <a:pt x="38028" y="12215"/>
                  </a:lnTo>
                  <a:lnTo>
                    <a:pt x="39624" y="19812"/>
                  </a:lnTo>
                  <a:lnTo>
                    <a:pt x="38028" y="27408"/>
                  </a:lnTo>
                  <a:lnTo>
                    <a:pt x="33718" y="33718"/>
                  </a:lnTo>
                  <a:lnTo>
                    <a:pt x="27408" y="38028"/>
                  </a:lnTo>
                  <a:lnTo>
                    <a:pt x="19812" y="39624"/>
                  </a:lnTo>
                  <a:lnTo>
                    <a:pt x="12215" y="38028"/>
                  </a:lnTo>
                  <a:lnTo>
                    <a:pt x="5905" y="33718"/>
                  </a:lnTo>
                  <a:lnTo>
                    <a:pt x="1595" y="27408"/>
                  </a:lnTo>
                  <a:lnTo>
                    <a:pt x="0" y="19812"/>
                  </a:lnTo>
                </a:path>
              </a:pathLst>
            </a:custGeom>
            <a:ln w="9144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600" name="object 600"/>
          <p:cNvGrpSpPr/>
          <p:nvPr/>
        </p:nvGrpSpPr>
        <p:grpSpPr>
          <a:xfrm>
            <a:off x="13269775" y="4898136"/>
            <a:ext cx="109559" cy="48895"/>
            <a:chOff x="5768340" y="4898135"/>
            <a:chExt cx="47625" cy="48895"/>
          </a:xfrm>
        </p:grpSpPr>
        <p:sp>
          <p:nvSpPr>
            <p:cNvPr id="601" name="object 601"/>
            <p:cNvSpPr/>
            <p:nvPr/>
          </p:nvSpPr>
          <p:spPr>
            <a:xfrm>
              <a:off x="5772912" y="4902707"/>
              <a:ext cx="38100" cy="40005"/>
            </a:xfrm>
            <a:custGeom>
              <a:avLst/>
              <a:gdLst/>
              <a:ahLst/>
              <a:cxnLst/>
              <a:rect l="l" t="t" r="r" b="b"/>
              <a:pathLst>
                <a:path w="38100" h="40004">
                  <a:moveTo>
                    <a:pt x="19812" y="39624"/>
                  </a:moveTo>
                  <a:lnTo>
                    <a:pt x="12215" y="38028"/>
                  </a:lnTo>
                  <a:lnTo>
                    <a:pt x="5905" y="33718"/>
                  </a:lnTo>
                  <a:lnTo>
                    <a:pt x="1595" y="27408"/>
                  </a:lnTo>
                  <a:lnTo>
                    <a:pt x="0" y="19812"/>
                  </a:lnTo>
                  <a:lnTo>
                    <a:pt x="1595" y="12215"/>
                  </a:lnTo>
                  <a:lnTo>
                    <a:pt x="5905" y="5905"/>
                  </a:lnTo>
                  <a:lnTo>
                    <a:pt x="12215" y="1595"/>
                  </a:lnTo>
                  <a:lnTo>
                    <a:pt x="19812" y="0"/>
                  </a:lnTo>
                  <a:lnTo>
                    <a:pt x="27170" y="1595"/>
                  </a:lnTo>
                  <a:lnTo>
                    <a:pt x="32956" y="5905"/>
                  </a:lnTo>
                  <a:lnTo>
                    <a:pt x="36742" y="12215"/>
                  </a:lnTo>
                  <a:lnTo>
                    <a:pt x="38100" y="19812"/>
                  </a:lnTo>
                  <a:lnTo>
                    <a:pt x="36742" y="27408"/>
                  </a:lnTo>
                  <a:lnTo>
                    <a:pt x="32956" y="33718"/>
                  </a:lnTo>
                  <a:lnTo>
                    <a:pt x="27170" y="38028"/>
                  </a:lnTo>
                  <a:lnTo>
                    <a:pt x="19812" y="39624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02" name="object 602"/>
            <p:cNvSpPr/>
            <p:nvPr/>
          </p:nvSpPr>
          <p:spPr>
            <a:xfrm>
              <a:off x="5772912" y="4902707"/>
              <a:ext cx="38100" cy="40005"/>
            </a:xfrm>
            <a:custGeom>
              <a:avLst/>
              <a:gdLst/>
              <a:ahLst/>
              <a:cxnLst/>
              <a:rect l="l" t="t" r="r" b="b"/>
              <a:pathLst>
                <a:path w="38100" h="40004">
                  <a:moveTo>
                    <a:pt x="0" y="19812"/>
                  </a:moveTo>
                  <a:lnTo>
                    <a:pt x="1595" y="12215"/>
                  </a:lnTo>
                  <a:lnTo>
                    <a:pt x="5905" y="5905"/>
                  </a:lnTo>
                  <a:lnTo>
                    <a:pt x="12215" y="1595"/>
                  </a:lnTo>
                  <a:lnTo>
                    <a:pt x="19812" y="0"/>
                  </a:lnTo>
                  <a:lnTo>
                    <a:pt x="27170" y="1595"/>
                  </a:lnTo>
                  <a:lnTo>
                    <a:pt x="32956" y="5905"/>
                  </a:lnTo>
                  <a:lnTo>
                    <a:pt x="36742" y="12215"/>
                  </a:lnTo>
                  <a:lnTo>
                    <a:pt x="38100" y="19812"/>
                  </a:lnTo>
                  <a:lnTo>
                    <a:pt x="36742" y="27408"/>
                  </a:lnTo>
                  <a:lnTo>
                    <a:pt x="32956" y="33718"/>
                  </a:lnTo>
                  <a:lnTo>
                    <a:pt x="27170" y="38028"/>
                  </a:lnTo>
                  <a:lnTo>
                    <a:pt x="19812" y="39624"/>
                  </a:lnTo>
                  <a:lnTo>
                    <a:pt x="12215" y="38028"/>
                  </a:lnTo>
                  <a:lnTo>
                    <a:pt x="5905" y="33718"/>
                  </a:lnTo>
                  <a:lnTo>
                    <a:pt x="1595" y="27408"/>
                  </a:lnTo>
                  <a:lnTo>
                    <a:pt x="0" y="19812"/>
                  </a:lnTo>
                </a:path>
              </a:pathLst>
            </a:custGeom>
            <a:ln w="9144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603" name="object 603"/>
          <p:cNvGrpSpPr/>
          <p:nvPr/>
        </p:nvGrpSpPr>
        <p:grpSpPr>
          <a:xfrm>
            <a:off x="14836904" y="4898136"/>
            <a:ext cx="112480" cy="48895"/>
            <a:chOff x="6449567" y="4898135"/>
            <a:chExt cx="48895" cy="48895"/>
          </a:xfrm>
        </p:grpSpPr>
        <p:sp>
          <p:nvSpPr>
            <p:cNvPr id="604" name="object 604"/>
            <p:cNvSpPr/>
            <p:nvPr/>
          </p:nvSpPr>
          <p:spPr>
            <a:xfrm>
              <a:off x="6454139" y="4902707"/>
              <a:ext cx="40005" cy="40005"/>
            </a:xfrm>
            <a:custGeom>
              <a:avLst/>
              <a:gdLst/>
              <a:ahLst/>
              <a:cxnLst/>
              <a:rect l="l" t="t" r="r" b="b"/>
              <a:pathLst>
                <a:path w="40004" h="40004">
                  <a:moveTo>
                    <a:pt x="19812" y="39624"/>
                  </a:moveTo>
                  <a:lnTo>
                    <a:pt x="12215" y="38028"/>
                  </a:lnTo>
                  <a:lnTo>
                    <a:pt x="5905" y="33718"/>
                  </a:lnTo>
                  <a:lnTo>
                    <a:pt x="1595" y="27408"/>
                  </a:lnTo>
                  <a:lnTo>
                    <a:pt x="0" y="19812"/>
                  </a:lnTo>
                  <a:lnTo>
                    <a:pt x="1595" y="12215"/>
                  </a:lnTo>
                  <a:lnTo>
                    <a:pt x="5905" y="5905"/>
                  </a:lnTo>
                  <a:lnTo>
                    <a:pt x="12215" y="1595"/>
                  </a:lnTo>
                  <a:lnTo>
                    <a:pt x="19812" y="0"/>
                  </a:lnTo>
                  <a:lnTo>
                    <a:pt x="27408" y="1595"/>
                  </a:lnTo>
                  <a:lnTo>
                    <a:pt x="33718" y="5905"/>
                  </a:lnTo>
                  <a:lnTo>
                    <a:pt x="38028" y="12215"/>
                  </a:lnTo>
                  <a:lnTo>
                    <a:pt x="39624" y="19812"/>
                  </a:lnTo>
                  <a:lnTo>
                    <a:pt x="38028" y="27408"/>
                  </a:lnTo>
                  <a:lnTo>
                    <a:pt x="33718" y="33718"/>
                  </a:lnTo>
                  <a:lnTo>
                    <a:pt x="27408" y="38028"/>
                  </a:lnTo>
                  <a:lnTo>
                    <a:pt x="19812" y="39624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05" name="object 605"/>
            <p:cNvSpPr/>
            <p:nvPr/>
          </p:nvSpPr>
          <p:spPr>
            <a:xfrm>
              <a:off x="6454139" y="4902707"/>
              <a:ext cx="40005" cy="40005"/>
            </a:xfrm>
            <a:custGeom>
              <a:avLst/>
              <a:gdLst/>
              <a:ahLst/>
              <a:cxnLst/>
              <a:rect l="l" t="t" r="r" b="b"/>
              <a:pathLst>
                <a:path w="40004" h="40004">
                  <a:moveTo>
                    <a:pt x="0" y="19812"/>
                  </a:moveTo>
                  <a:lnTo>
                    <a:pt x="1595" y="12215"/>
                  </a:lnTo>
                  <a:lnTo>
                    <a:pt x="5905" y="5905"/>
                  </a:lnTo>
                  <a:lnTo>
                    <a:pt x="12215" y="1595"/>
                  </a:lnTo>
                  <a:lnTo>
                    <a:pt x="19812" y="0"/>
                  </a:lnTo>
                  <a:lnTo>
                    <a:pt x="27408" y="1595"/>
                  </a:lnTo>
                  <a:lnTo>
                    <a:pt x="33718" y="5905"/>
                  </a:lnTo>
                  <a:lnTo>
                    <a:pt x="38028" y="12215"/>
                  </a:lnTo>
                  <a:lnTo>
                    <a:pt x="39624" y="19812"/>
                  </a:lnTo>
                  <a:lnTo>
                    <a:pt x="38028" y="27408"/>
                  </a:lnTo>
                  <a:lnTo>
                    <a:pt x="33718" y="33718"/>
                  </a:lnTo>
                  <a:lnTo>
                    <a:pt x="27408" y="38028"/>
                  </a:lnTo>
                  <a:lnTo>
                    <a:pt x="19812" y="39624"/>
                  </a:lnTo>
                  <a:lnTo>
                    <a:pt x="12215" y="38028"/>
                  </a:lnTo>
                  <a:lnTo>
                    <a:pt x="5905" y="33718"/>
                  </a:lnTo>
                  <a:lnTo>
                    <a:pt x="1595" y="27408"/>
                  </a:lnTo>
                  <a:lnTo>
                    <a:pt x="0" y="19812"/>
                  </a:lnTo>
                </a:path>
              </a:pathLst>
            </a:custGeom>
            <a:ln w="9144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606" name="object 606"/>
          <p:cNvGrpSpPr/>
          <p:nvPr/>
        </p:nvGrpSpPr>
        <p:grpSpPr>
          <a:xfrm>
            <a:off x="14500341" y="1141475"/>
            <a:ext cx="655893" cy="55244"/>
            <a:chOff x="6303264" y="1141475"/>
            <a:chExt cx="285115" cy="55244"/>
          </a:xfrm>
        </p:grpSpPr>
        <p:sp>
          <p:nvSpPr>
            <p:cNvPr id="607" name="object 607"/>
            <p:cNvSpPr/>
            <p:nvPr/>
          </p:nvSpPr>
          <p:spPr>
            <a:xfrm>
              <a:off x="6377939" y="1168908"/>
              <a:ext cx="210820" cy="0"/>
            </a:xfrm>
            <a:custGeom>
              <a:avLst/>
              <a:gdLst/>
              <a:ahLst/>
              <a:cxnLst/>
              <a:rect l="l" t="t" r="r" b="b"/>
              <a:pathLst>
                <a:path w="210820">
                  <a:moveTo>
                    <a:pt x="210312" y="0"/>
                  </a:moveTo>
                  <a:lnTo>
                    <a:pt x="0" y="0"/>
                  </a:lnTo>
                </a:path>
              </a:pathLst>
            </a:custGeom>
            <a:ln w="9144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08" name="object 608"/>
            <p:cNvSpPr/>
            <p:nvPr/>
          </p:nvSpPr>
          <p:spPr>
            <a:xfrm>
              <a:off x="6303264" y="1141475"/>
              <a:ext cx="81280" cy="55244"/>
            </a:xfrm>
            <a:custGeom>
              <a:avLst/>
              <a:gdLst/>
              <a:ahLst/>
              <a:cxnLst/>
              <a:rect l="l" t="t" r="r" b="b"/>
              <a:pathLst>
                <a:path w="81279" h="55244">
                  <a:moveTo>
                    <a:pt x="80771" y="54864"/>
                  </a:moveTo>
                  <a:lnTo>
                    <a:pt x="0" y="27432"/>
                  </a:lnTo>
                  <a:lnTo>
                    <a:pt x="80771" y="0"/>
                  </a:lnTo>
                  <a:lnTo>
                    <a:pt x="80771" y="54864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609" name="object 609"/>
          <p:cNvGrpSpPr/>
          <p:nvPr/>
        </p:nvGrpSpPr>
        <p:grpSpPr>
          <a:xfrm>
            <a:off x="14500341" y="1455419"/>
            <a:ext cx="655893" cy="53340"/>
            <a:chOff x="6303264" y="1455419"/>
            <a:chExt cx="285115" cy="53340"/>
          </a:xfrm>
        </p:grpSpPr>
        <p:sp>
          <p:nvSpPr>
            <p:cNvPr id="610" name="object 610"/>
            <p:cNvSpPr/>
            <p:nvPr/>
          </p:nvSpPr>
          <p:spPr>
            <a:xfrm>
              <a:off x="6303264" y="1482851"/>
              <a:ext cx="208915" cy="0"/>
            </a:xfrm>
            <a:custGeom>
              <a:avLst/>
              <a:gdLst/>
              <a:ahLst/>
              <a:cxnLst/>
              <a:rect l="l" t="t" r="r" b="b"/>
              <a:pathLst>
                <a:path w="208915">
                  <a:moveTo>
                    <a:pt x="0" y="0"/>
                  </a:moveTo>
                  <a:lnTo>
                    <a:pt x="208787" y="0"/>
                  </a:lnTo>
                </a:path>
              </a:pathLst>
            </a:custGeom>
            <a:ln w="9144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11" name="object 611"/>
            <p:cNvSpPr/>
            <p:nvPr/>
          </p:nvSpPr>
          <p:spPr>
            <a:xfrm>
              <a:off x="6505955" y="1455419"/>
              <a:ext cx="82550" cy="53340"/>
            </a:xfrm>
            <a:custGeom>
              <a:avLst/>
              <a:gdLst/>
              <a:ahLst/>
              <a:cxnLst/>
              <a:rect l="l" t="t" r="r" b="b"/>
              <a:pathLst>
                <a:path w="82550" h="53340">
                  <a:moveTo>
                    <a:pt x="0" y="53339"/>
                  </a:moveTo>
                  <a:lnTo>
                    <a:pt x="0" y="0"/>
                  </a:lnTo>
                  <a:lnTo>
                    <a:pt x="82296" y="27431"/>
                  </a:lnTo>
                  <a:lnTo>
                    <a:pt x="0" y="53339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612" name="object 612"/>
          <p:cNvSpPr/>
          <p:nvPr/>
        </p:nvSpPr>
        <p:spPr>
          <a:xfrm>
            <a:off x="1444422" y="9413748"/>
            <a:ext cx="15051933" cy="9525"/>
          </a:xfrm>
          <a:custGeom>
            <a:avLst/>
            <a:gdLst/>
            <a:ahLst/>
            <a:cxnLst/>
            <a:rect l="l" t="t" r="r" b="b"/>
            <a:pathLst>
              <a:path w="6543040" h="9525">
                <a:moveTo>
                  <a:pt x="6542531" y="9144"/>
                </a:moveTo>
                <a:lnTo>
                  <a:pt x="0" y="9144"/>
                </a:lnTo>
                <a:lnTo>
                  <a:pt x="0" y="0"/>
                </a:lnTo>
                <a:lnTo>
                  <a:pt x="6542531" y="0"/>
                </a:lnTo>
                <a:lnTo>
                  <a:pt x="6542531" y="9144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13" name="object 613"/>
          <p:cNvSpPr txBox="1"/>
          <p:nvPr/>
        </p:nvSpPr>
        <p:spPr>
          <a:xfrm>
            <a:off x="16290754" y="349008"/>
            <a:ext cx="192824" cy="135935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sz="800" spc="10" dirty="0">
                <a:latin typeface="Microsoft Sans Serif"/>
                <a:cs typeface="Microsoft Sans Serif"/>
              </a:rPr>
              <a:t>3</a:t>
            </a:r>
            <a:endParaRPr sz="800">
              <a:latin typeface="Microsoft Sans Serif"/>
              <a:cs typeface="Microsoft Sans Serif"/>
            </a:endParaRPr>
          </a:p>
        </p:txBody>
      </p:sp>
      <p:sp>
        <p:nvSpPr>
          <p:cNvPr id="614" name="object 614"/>
          <p:cNvSpPr txBox="1"/>
          <p:nvPr/>
        </p:nvSpPr>
        <p:spPr>
          <a:xfrm>
            <a:off x="1415217" y="679962"/>
            <a:ext cx="7428094" cy="1390381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sz="750" spc="-40" dirty="0">
                <a:latin typeface="Microsoft Sans Serif"/>
                <a:cs typeface="Microsoft Sans Serif"/>
              </a:rPr>
              <a:t>C.</a:t>
            </a:r>
            <a:r>
              <a:rPr sz="750" spc="-5" dirty="0">
                <a:latin typeface="Microsoft Sans Serif"/>
                <a:cs typeface="Microsoft Sans Serif"/>
              </a:rPr>
              <a:t> </a:t>
            </a:r>
            <a:r>
              <a:rPr sz="750" spc="10" dirty="0">
                <a:latin typeface="Microsoft Sans Serif"/>
                <a:cs typeface="Microsoft Sans Serif"/>
              </a:rPr>
              <a:t>Esquema</a:t>
            </a:r>
            <a:r>
              <a:rPr sz="750" spc="-5" dirty="0">
                <a:latin typeface="Microsoft Sans Serif"/>
                <a:cs typeface="Microsoft Sans Serif"/>
              </a:rPr>
              <a:t> </a:t>
            </a:r>
            <a:r>
              <a:rPr sz="750" spc="20" dirty="0">
                <a:latin typeface="Microsoft Sans Serif"/>
                <a:cs typeface="Microsoft Sans Serif"/>
              </a:rPr>
              <a:t>Diferencial</a:t>
            </a:r>
            <a:r>
              <a:rPr sz="750" spc="-5" dirty="0">
                <a:latin typeface="Microsoft Sans Serif"/>
                <a:cs typeface="Microsoft Sans Serif"/>
              </a:rPr>
              <a:t> </a:t>
            </a:r>
            <a:r>
              <a:rPr sz="750" spc="25" dirty="0">
                <a:latin typeface="Microsoft Sans Serif"/>
                <a:cs typeface="Microsoft Sans Serif"/>
              </a:rPr>
              <a:t>de</a:t>
            </a:r>
            <a:r>
              <a:rPr sz="750" spc="-5" dirty="0">
                <a:latin typeface="Microsoft Sans Serif"/>
                <a:cs typeface="Microsoft Sans Serif"/>
              </a:rPr>
              <a:t> </a:t>
            </a:r>
            <a:r>
              <a:rPr sz="750" spc="30" dirty="0">
                <a:latin typeface="Microsoft Sans Serif"/>
                <a:cs typeface="Microsoft Sans Serif"/>
              </a:rPr>
              <a:t>Autoequilibrio</a:t>
            </a:r>
            <a:endParaRPr sz="750">
              <a:latin typeface="Microsoft Sans Serif"/>
              <a:cs typeface="Microsoft Sans Serif"/>
            </a:endParaRPr>
          </a:p>
          <a:p>
            <a:pPr marL="167640">
              <a:lnSpc>
                <a:spcPct val="100000"/>
              </a:lnSpc>
              <a:spcBef>
                <a:spcPts val="540"/>
              </a:spcBef>
            </a:pPr>
            <a:r>
              <a:rPr sz="750" spc="-35" dirty="0">
                <a:latin typeface="Microsoft Sans Serif"/>
                <a:cs typeface="Microsoft Sans Serif"/>
              </a:rPr>
              <a:t>El</a:t>
            </a:r>
            <a:r>
              <a:rPr sz="750" dirty="0">
                <a:latin typeface="Microsoft Sans Serif"/>
                <a:cs typeface="Microsoft Sans Serif"/>
              </a:rPr>
              <a:t> </a:t>
            </a:r>
            <a:r>
              <a:rPr sz="750" spc="20" dirty="0">
                <a:latin typeface="Microsoft Sans Serif"/>
                <a:cs typeface="Microsoft Sans Serif"/>
              </a:rPr>
              <a:t>esquema</a:t>
            </a:r>
            <a:r>
              <a:rPr sz="750" dirty="0">
                <a:latin typeface="Microsoft Sans Serif"/>
                <a:cs typeface="Microsoft Sans Serif"/>
              </a:rPr>
              <a:t> </a:t>
            </a:r>
            <a:r>
              <a:rPr sz="750" spc="20" dirty="0">
                <a:latin typeface="Microsoft Sans Serif"/>
                <a:cs typeface="Microsoft Sans Serif"/>
              </a:rPr>
              <a:t>diferencial</a:t>
            </a:r>
            <a:r>
              <a:rPr sz="750" dirty="0">
                <a:latin typeface="Microsoft Sans Serif"/>
                <a:cs typeface="Microsoft Sans Serif"/>
              </a:rPr>
              <a:t> </a:t>
            </a:r>
            <a:r>
              <a:rPr sz="750" spc="25" dirty="0">
                <a:latin typeface="Microsoft Sans Serif"/>
                <a:cs typeface="Microsoft Sans Serif"/>
              </a:rPr>
              <a:t>de</a:t>
            </a:r>
            <a:r>
              <a:rPr sz="750" dirty="0">
                <a:latin typeface="Microsoft Sans Serif"/>
                <a:cs typeface="Microsoft Sans Serif"/>
              </a:rPr>
              <a:t> </a:t>
            </a:r>
            <a:r>
              <a:rPr sz="750" spc="30" dirty="0">
                <a:latin typeface="Microsoft Sans Serif"/>
                <a:cs typeface="Microsoft Sans Serif"/>
              </a:rPr>
              <a:t>autoequilibrio,</a:t>
            </a:r>
            <a:r>
              <a:rPr sz="750" spc="5" dirty="0">
                <a:latin typeface="Microsoft Sans Serif"/>
                <a:cs typeface="Microsoft Sans Serif"/>
              </a:rPr>
              <a:t> </a:t>
            </a:r>
            <a:r>
              <a:rPr sz="750" spc="30" dirty="0">
                <a:latin typeface="Microsoft Sans Serif"/>
                <a:cs typeface="Microsoft Sans Serif"/>
              </a:rPr>
              <a:t>como</a:t>
            </a:r>
            <a:r>
              <a:rPr sz="750" dirty="0">
                <a:latin typeface="Microsoft Sans Serif"/>
                <a:cs typeface="Microsoft Sans Serif"/>
              </a:rPr>
              <a:t> </a:t>
            </a:r>
            <a:r>
              <a:rPr sz="750" spc="-5" dirty="0">
                <a:latin typeface="Microsoft Sans Serif"/>
                <a:cs typeface="Microsoft Sans Serif"/>
              </a:rPr>
              <a:t>se</a:t>
            </a:r>
            <a:r>
              <a:rPr sz="750" dirty="0">
                <a:latin typeface="Microsoft Sans Serif"/>
                <a:cs typeface="Microsoft Sans Serif"/>
              </a:rPr>
              <a:t> </a:t>
            </a:r>
            <a:r>
              <a:rPr sz="750" spc="30" dirty="0">
                <a:latin typeface="Microsoft Sans Serif"/>
                <a:cs typeface="Microsoft Sans Serif"/>
              </a:rPr>
              <a:t>muestra</a:t>
            </a:r>
            <a:r>
              <a:rPr sz="750" dirty="0">
                <a:latin typeface="Microsoft Sans Serif"/>
                <a:cs typeface="Microsoft Sans Serif"/>
              </a:rPr>
              <a:t> </a:t>
            </a:r>
            <a:r>
              <a:rPr sz="750" spc="25" dirty="0">
                <a:latin typeface="Microsoft Sans Serif"/>
                <a:cs typeface="Microsoft Sans Serif"/>
              </a:rPr>
              <a:t>en</a:t>
            </a:r>
            <a:r>
              <a:rPr sz="750" spc="5" dirty="0">
                <a:latin typeface="Microsoft Sans Serif"/>
                <a:cs typeface="Microsoft Sans Serif"/>
              </a:rPr>
              <a:t> </a:t>
            </a:r>
            <a:r>
              <a:rPr sz="750" spc="10" dirty="0">
                <a:latin typeface="Microsoft Sans Serif"/>
                <a:cs typeface="Microsoft Sans Serif"/>
              </a:rPr>
              <a:t>la</a:t>
            </a:r>
            <a:r>
              <a:rPr sz="750" dirty="0">
                <a:latin typeface="Microsoft Sans Serif"/>
                <a:cs typeface="Microsoft Sans Serif"/>
              </a:rPr>
              <a:t> </a:t>
            </a:r>
            <a:r>
              <a:rPr sz="750" spc="-5" dirty="0">
                <a:latin typeface="Microsoft Sans Serif"/>
                <a:cs typeface="Microsoft Sans Serif"/>
              </a:rPr>
              <a:t>Fig.</a:t>
            </a:r>
            <a:endParaRPr sz="750">
              <a:latin typeface="Microsoft Sans Serif"/>
              <a:cs typeface="Microsoft Sans Serif"/>
            </a:endParaRPr>
          </a:p>
          <a:p>
            <a:pPr marL="12700" marR="62865">
              <a:lnSpc>
                <a:spcPct val="133500"/>
              </a:lnSpc>
            </a:pPr>
            <a:r>
              <a:rPr sz="750" dirty="0">
                <a:latin typeface="Microsoft Sans Serif"/>
                <a:cs typeface="Microsoft Sans Serif"/>
              </a:rPr>
              <a:t>4, </a:t>
            </a:r>
            <a:r>
              <a:rPr sz="750" spc="40" dirty="0">
                <a:latin typeface="Microsoft Sans Serif"/>
                <a:cs typeface="Microsoft Sans Serif"/>
              </a:rPr>
              <a:t>normalmente </a:t>
            </a:r>
            <a:r>
              <a:rPr sz="750" spc="-5" dirty="0">
                <a:latin typeface="Microsoft Sans Serif"/>
                <a:cs typeface="Microsoft Sans Serif"/>
              </a:rPr>
              <a:t>se </a:t>
            </a:r>
            <a:r>
              <a:rPr sz="750" spc="20" dirty="0">
                <a:latin typeface="Microsoft Sans Serif"/>
                <a:cs typeface="Microsoft Sans Serif"/>
              </a:rPr>
              <a:t>utiliza </a:t>
            </a:r>
            <a:r>
              <a:rPr sz="750" spc="25" dirty="0">
                <a:latin typeface="Microsoft Sans Serif"/>
                <a:cs typeface="Microsoft Sans Serif"/>
              </a:rPr>
              <a:t>en generadores </a:t>
            </a:r>
            <a:r>
              <a:rPr sz="750" spc="20" dirty="0">
                <a:latin typeface="Microsoft Sans Serif"/>
                <a:cs typeface="Microsoft Sans Serif"/>
              </a:rPr>
              <a:t>pequeños. </a:t>
            </a:r>
            <a:r>
              <a:rPr sz="750" spc="-10" dirty="0">
                <a:latin typeface="Microsoft Sans Serif"/>
                <a:cs typeface="Microsoft Sans Serif"/>
              </a:rPr>
              <a:t>Este </a:t>
            </a:r>
            <a:r>
              <a:rPr sz="750" spc="20" dirty="0">
                <a:latin typeface="Microsoft Sans Serif"/>
                <a:cs typeface="Microsoft Sans Serif"/>
              </a:rPr>
              <a:t>esquema </a:t>
            </a:r>
            <a:r>
              <a:rPr sz="750" spc="25" dirty="0">
                <a:latin typeface="Microsoft Sans Serif"/>
                <a:cs typeface="Microsoft Sans Serif"/>
              </a:rPr>
              <a:t> </a:t>
            </a:r>
            <a:r>
              <a:rPr sz="750" spc="20" dirty="0">
                <a:latin typeface="Microsoft Sans Serif"/>
                <a:cs typeface="Microsoft Sans Serif"/>
              </a:rPr>
              <a:t>detecta </a:t>
            </a:r>
            <a:r>
              <a:rPr sz="750" spc="10" dirty="0">
                <a:latin typeface="Microsoft Sans Serif"/>
                <a:cs typeface="Microsoft Sans Serif"/>
              </a:rPr>
              <a:t>fallas </a:t>
            </a:r>
            <a:r>
              <a:rPr sz="750" spc="25" dirty="0">
                <a:latin typeface="Microsoft Sans Serif"/>
                <a:cs typeface="Microsoft Sans Serif"/>
              </a:rPr>
              <a:t>de </a:t>
            </a:r>
            <a:r>
              <a:rPr sz="750" spc="10" dirty="0">
                <a:latin typeface="Microsoft Sans Serif"/>
                <a:cs typeface="Microsoft Sans Serif"/>
              </a:rPr>
              <a:t>fase </a:t>
            </a:r>
            <a:r>
              <a:rPr sz="750" spc="5" dirty="0">
                <a:latin typeface="Microsoft Sans Serif"/>
                <a:cs typeface="Microsoft Sans Serif"/>
              </a:rPr>
              <a:t>y </a:t>
            </a:r>
            <a:r>
              <a:rPr sz="750" spc="35" dirty="0">
                <a:latin typeface="Microsoft Sans Serif"/>
                <a:cs typeface="Microsoft Sans Serif"/>
              </a:rPr>
              <a:t>tierra </a:t>
            </a:r>
            <a:r>
              <a:rPr sz="750" spc="25" dirty="0">
                <a:latin typeface="Microsoft Sans Serif"/>
                <a:cs typeface="Microsoft Sans Serif"/>
              </a:rPr>
              <a:t>en </a:t>
            </a:r>
            <a:r>
              <a:rPr sz="750" spc="10" dirty="0">
                <a:latin typeface="Microsoft Sans Serif"/>
                <a:cs typeface="Microsoft Sans Serif"/>
              </a:rPr>
              <a:t>el </a:t>
            </a:r>
            <a:r>
              <a:rPr sz="750" spc="30" dirty="0">
                <a:latin typeface="Microsoft Sans Serif"/>
                <a:cs typeface="Microsoft Sans Serif"/>
              </a:rPr>
              <a:t>estator </a:t>
            </a:r>
            <a:r>
              <a:rPr sz="750" spc="20" dirty="0">
                <a:latin typeface="Microsoft Sans Serif"/>
                <a:cs typeface="Microsoft Sans Serif"/>
              </a:rPr>
              <a:t>del </a:t>
            </a:r>
            <a:r>
              <a:rPr sz="750" spc="30" dirty="0">
                <a:latin typeface="Microsoft Sans Serif"/>
                <a:cs typeface="Microsoft Sans Serif"/>
              </a:rPr>
              <a:t>generador </a:t>
            </a:r>
            <a:r>
              <a:rPr sz="750" spc="25" dirty="0">
                <a:latin typeface="Microsoft Sans Serif"/>
                <a:cs typeface="Microsoft Sans Serif"/>
              </a:rPr>
              <a:t>usando </a:t>
            </a:r>
            <a:r>
              <a:rPr sz="750" spc="45" dirty="0">
                <a:latin typeface="Microsoft Sans Serif"/>
                <a:cs typeface="Microsoft Sans Serif"/>
              </a:rPr>
              <a:t>un </a:t>
            </a:r>
            <a:r>
              <a:rPr sz="750" spc="50" dirty="0">
                <a:latin typeface="Microsoft Sans Serif"/>
                <a:cs typeface="Microsoft Sans Serif"/>
              </a:rPr>
              <a:t> </a:t>
            </a:r>
            <a:r>
              <a:rPr sz="750" spc="25" dirty="0">
                <a:latin typeface="Microsoft Sans Serif"/>
                <a:cs typeface="Microsoft Sans Serif"/>
              </a:rPr>
              <a:t>único </a:t>
            </a:r>
            <a:r>
              <a:rPr sz="750" spc="-55" dirty="0">
                <a:latin typeface="Microsoft Sans Serif"/>
                <a:cs typeface="Microsoft Sans Serif"/>
              </a:rPr>
              <a:t>CT </a:t>
            </a:r>
            <a:r>
              <a:rPr sz="750" spc="25" dirty="0">
                <a:latin typeface="Microsoft Sans Serif"/>
                <a:cs typeface="Microsoft Sans Serif"/>
              </a:rPr>
              <a:t>de </a:t>
            </a:r>
            <a:r>
              <a:rPr sz="750" spc="15" dirty="0">
                <a:latin typeface="Microsoft Sans Serif"/>
                <a:cs typeface="Microsoft Sans Serif"/>
              </a:rPr>
              <a:t>baja </a:t>
            </a:r>
            <a:r>
              <a:rPr sz="750" spc="20" dirty="0">
                <a:latin typeface="Microsoft Sans Serif"/>
                <a:cs typeface="Microsoft Sans Serif"/>
              </a:rPr>
              <a:t>relación </a:t>
            </a:r>
            <a:r>
              <a:rPr sz="750" spc="45" dirty="0">
                <a:latin typeface="Microsoft Sans Serif"/>
                <a:cs typeface="Microsoft Sans Serif"/>
              </a:rPr>
              <a:t>por </a:t>
            </a:r>
            <a:r>
              <a:rPr sz="750" spc="10" dirty="0">
                <a:latin typeface="Microsoft Sans Serif"/>
                <a:cs typeface="Microsoft Sans Serif"/>
              </a:rPr>
              <a:t>fase </a:t>
            </a:r>
            <a:r>
              <a:rPr sz="750" spc="20" dirty="0">
                <a:latin typeface="Microsoft Sans Serif"/>
                <a:cs typeface="Microsoft Sans Serif"/>
              </a:rPr>
              <a:t>con </a:t>
            </a:r>
            <a:r>
              <a:rPr sz="750" spc="10" dirty="0">
                <a:latin typeface="Microsoft Sans Serif"/>
                <a:cs typeface="Microsoft Sans Serif"/>
              </a:rPr>
              <a:t>los </a:t>
            </a:r>
            <a:r>
              <a:rPr sz="750" spc="5" dirty="0">
                <a:latin typeface="Microsoft Sans Serif"/>
                <a:cs typeface="Microsoft Sans Serif"/>
              </a:rPr>
              <a:t>cables </a:t>
            </a:r>
            <a:r>
              <a:rPr sz="750" spc="25" dirty="0">
                <a:latin typeface="Microsoft Sans Serif"/>
                <a:cs typeface="Microsoft Sans Serif"/>
              </a:rPr>
              <a:t>de ambos </a:t>
            </a:r>
            <a:r>
              <a:rPr sz="750" spc="30" dirty="0">
                <a:latin typeface="Microsoft Sans Serif"/>
                <a:cs typeface="Microsoft Sans Serif"/>
              </a:rPr>
              <a:t>extremos </a:t>
            </a:r>
            <a:r>
              <a:rPr sz="750" spc="35" dirty="0">
                <a:latin typeface="Microsoft Sans Serif"/>
                <a:cs typeface="Microsoft Sans Serif"/>
              </a:rPr>
              <a:t> </a:t>
            </a:r>
            <a:r>
              <a:rPr sz="750" spc="25" dirty="0">
                <a:latin typeface="Microsoft Sans Serif"/>
                <a:cs typeface="Microsoft Sans Serif"/>
              </a:rPr>
              <a:t>de </a:t>
            </a:r>
            <a:r>
              <a:rPr sz="750" spc="5" dirty="0">
                <a:latin typeface="Microsoft Sans Serif"/>
                <a:cs typeface="Microsoft Sans Serif"/>
              </a:rPr>
              <a:t>cada </a:t>
            </a:r>
            <a:r>
              <a:rPr sz="750" spc="20" dirty="0">
                <a:latin typeface="Microsoft Sans Serif"/>
                <a:cs typeface="Microsoft Sans Serif"/>
              </a:rPr>
              <a:t>devanado pasando </a:t>
            </a:r>
            <a:r>
              <a:rPr sz="750" dirty="0">
                <a:latin typeface="Microsoft Sans Serif"/>
                <a:cs typeface="Microsoft Sans Serif"/>
              </a:rPr>
              <a:t>a </a:t>
            </a:r>
            <a:r>
              <a:rPr sz="750" spc="20" dirty="0">
                <a:latin typeface="Microsoft Sans Serif"/>
                <a:cs typeface="Microsoft Sans Serif"/>
              </a:rPr>
              <a:t>través </a:t>
            </a:r>
            <a:r>
              <a:rPr sz="750" spc="25" dirty="0">
                <a:latin typeface="Microsoft Sans Serif"/>
                <a:cs typeface="Microsoft Sans Serif"/>
              </a:rPr>
              <a:t>de </a:t>
            </a:r>
            <a:r>
              <a:rPr sz="750" spc="5" dirty="0">
                <a:latin typeface="Microsoft Sans Serif"/>
                <a:cs typeface="Microsoft Sans Serif"/>
              </a:rPr>
              <a:t>él, </a:t>
            </a:r>
            <a:r>
              <a:rPr sz="750" spc="45" dirty="0">
                <a:latin typeface="Microsoft Sans Serif"/>
                <a:cs typeface="Microsoft Sans Serif"/>
              </a:rPr>
              <a:t>por </a:t>
            </a:r>
            <a:r>
              <a:rPr sz="750" spc="25" dirty="0">
                <a:latin typeface="Microsoft Sans Serif"/>
                <a:cs typeface="Microsoft Sans Serif"/>
              </a:rPr>
              <a:t>lo </a:t>
            </a:r>
            <a:r>
              <a:rPr sz="750" spc="30" dirty="0">
                <a:latin typeface="Microsoft Sans Serif"/>
                <a:cs typeface="Microsoft Sans Serif"/>
              </a:rPr>
              <a:t>que </a:t>
            </a:r>
            <a:r>
              <a:rPr sz="750" spc="10" dirty="0">
                <a:latin typeface="Microsoft Sans Serif"/>
                <a:cs typeface="Microsoft Sans Serif"/>
              </a:rPr>
              <a:t>el </a:t>
            </a:r>
            <a:r>
              <a:rPr sz="750" spc="35" dirty="0">
                <a:latin typeface="Microsoft Sans Serif"/>
                <a:cs typeface="Microsoft Sans Serif"/>
              </a:rPr>
              <a:t>flujo neto </a:t>
            </a:r>
            <a:r>
              <a:rPr sz="750" spc="-5" dirty="0">
                <a:latin typeface="Microsoft Sans Serif"/>
                <a:cs typeface="Microsoft Sans Serif"/>
              </a:rPr>
              <a:t>es </a:t>
            </a:r>
            <a:r>
              <a:rPr sz="750" dirty="0">
                <a:latin typeface="Microsoft Sans Serif"/>
                <a:cs typeface="Microsoft Sans Serif"/>
              </a:rPr>
              <a:t> </a:t>
            </a:r>
            <a:r>
              <a:rPr sz="750" spc="20" dirty="0">
                <a:latin typeface="Microsoft Sans Serif"/>
                <a:cs typeface="Microsoft Sans Serif"/>
              </a:rPr>
              <a:t>cero </a:t>
            </a:r>
            <a:r>
              <a:rPr sz="750" spc="25" dirty="0">
                <a:latin typeface="Microsoft Sans Serif"/>
                <a:cs typeface="Microsoft Sans Serif"/>
              </a:rPr>
              <a:t>en </a:t>
            </a:r>
            <a:r>
              <a:rPr sz="750" spc="15" dirty="0">
                <a:latin typeface="Microsoft Sans Serif"/>
                <a:cs typeface="Microsoft Sans Serif"/>
              </a:rPr>
              <a:t>condiciones </a:t>
            </a:r>
            <a:r>
              <a:rPr sz="750" spc="25" dirty="0">
                <a:latin typeface="Microsoft Sans Serif"/>
                <a:cs typeface="Microsoft Sans Serif"/>
              </a:rPr>
              <a:t>normales. Un simple </a:t>
            </a:r>
            <a:r>
              <a:rPr sz="750" spc="20" dirty="0">
                <a:latin typeface="Microsoft Sans Serif"/>
                <a:cs typeface="Microsoft Sans Serif"/>
              </a:rPr>
              <a:t>relé </a:t>
            </a:r>
            <a:r>
              <a:rPr sz="750" spc="25" dirty="0">
                <a:latin typeface="Microsoft Sans Serif"/>
                <a:cs typeface="Microsoft Sans Serif"/>
              </a:rPr>
              <a:t>de sobrecorriente </a:t>
            </a:r>
            <a:r>
              <a:rPr sz="750" spc="30" dirty="0">
                <a:latin typeface="Microsoft Sans Serif"/>
                <a:cs typeface="Microsoft Sans Serif"/>
              </a:rPr>
              <a:t> </a:t>
            </a:r>
            <a:r>
              <a:rPr sz="750" spc="25" dirty="0">
                <a:latin typeface="Microsoft Sans Serif"/>
                <a:cs typeface="Microsoft Sans Serif"/>
              </a:rPr>
              <a:t>instantáneo </a:t>
            </a:r>
            <a:r>
              <a:rPr sz="750" spc="20" dirty="0">
                <a:latin typeface="Microsoft Sans Serif"/>
                <a:cs typeface="Microsoft Sans Serif"/>
              </a:rPr>
              <a:t>conectado </a:t>
            </a:r>
            <a:r>
              <a:rPr sz="750" spc="10" dirty="0">
                <a:latin typeface="Microsoft Sans Serif"/>
                <a:cs typeface="Microsoft Sans Serif"/>
              </a:rPr>
              <a:t>al </a:t>
            </a:r>
            <a:r>
              <a:rPr sz="750" spc="20" dirty="0">
                <a:latin typeface="Microsoft Sans Serif"/>
                <a:cs typeface="Microsoft Sans Serif"/>
              </a:rPr>
              <a:t>secundario del </a:t>
            </a:r>
            <a:r>
              <a:rPr sz="750" spc="-55" dirty="0">
                <a:latin typeface="Microsoft Sans Serif"/>
                <a:cs typeface="Microsoft Sans Serif"/>
              </a:rPr>
              <a:t>CT </a:t>
            </a:r>
            <a:r>
              <a:rPr sz="750" spc="30" dirty="0">
                <a:latin typeface="Microsoft Sans Serif"/>
                <a:cs typeface="Microsoft Sans Serif"/>
              </a:rPr>
              <a:t>proporciona una </a:t>
            </a:r>
            <a:r>
              <a:rPr sz="750" spc="35" dirty="0">
                <a:latin typeface="Microsoft Sans Serif"/>
                <a:cs typeface="Microsoft Sans Serif"/>
              </a:rPr>
              <a:t> </a:t>
            </a:r>
            <a:r>
              <a:rPr sz="750" spc="25" dirty="0">
                <a:latin typeface="Microsoft Sans Serif"/>
                <a:cs typeface="Microsoft Sans Serif"/>
              </a:rPr>
              <a:t>protección rápida </a:t>
            </a:r>
            <a:r>
              <a:rPr sz="750" spc="5" dirty="0">
                <a:latin typeface="Microsoft Sans Serif"/>
                <a:cs typeface="Microsoft Sans Serif"/>
              </a:rPr>
              <a:t>y </a:t>
            </a:r>
            <a:r>
              <a:rPr sz="750" spc="20" dirty="0">
                <a:latin typeface="Microsoft Sans Serif"/>
                <a:cs typeface="Microsoft Sans Serif"/>
              </a:rPr>
              <a:t>confiable </a:t>
            </a:r>
            <a:r>
              <a:rPr sz="750" spc="10" dirty="0">
                <a:latin typeface="Microsoft Sans Serif"/>
                <a:cs typeface="Microsoft Sans Serif"/>
              </a:rPr>
              <a:t>al </a:t>
            </a:r>
            <a:r>
              <a:rPr sz="750" spc="25" dirty="0">
                <a:latin typeface="Microsoft Sans Serif"/>
                <a:cs typeface="Microsoft Sans Serif"/>
              </a:rPr>
              <a:t>detectar cualquier </a:t>
            </a:r>
            <a:r>
              <a:rPr sz="750" spc="20" dirty="0">
                <a:latin typeface="Microsoft Sans Serif"/>
                <a:cs typeface="Microsoft Sans Serif"/>
              </a:rPr>
              <a:t>diferencia </a:t>
            </a:r>
            <a:r>
              <a:rPr sz="750" spc="35" dirty="0">
                <a:latin typeface="Microsoft Sans Serif"/>
                <a:cs typeface="Microsoft Sans Serif"/>
              </a:rPr>
              <a:t>entre </a:t>
            </a:r>
            <a:r>
              <a:rPr sz="750" spc="10" dirty="0">
                <a:latin typeface="Microsoft Sans Serif"/>
                <a:cs typeface="Microsoft Sans Serif"/>
              </a:rPr>
              <a:t>la </a:t>
            </a:r>
            <a:r>
              <a:rPr sz="750" spc="15" dirty="0">
                <a:latin typeface="Microsoft Sans Serif"/>
                <a:cs typeface="Microsoft Sans Serif"/>
              </a:rPr>
              <a:t> </a:t>
            </a:r>
            <a:r>
              <a:rPr sz="750" spc="30" dirty="0">
                <a:latin typeface="Microsoft Sans Serif"/>
                <a:cs typeface="Microsoft Sans Serif"/>
              </a:rPr>
              <a:t>corriente que </a:t>
            </a:r>
            <a:r>
              <a:rPr sz="750" spc="35" dirty="0">
                <a:latin typeface="Microsoft Sans Serif"/>
                <a:cs typeface="Microsoft Sans Serif"/>
              </a:rPr>
              <a:t>entra o </a:t>
            </a:r>
            <a:r>
              <a:rPr sz="750" dirty="0">
                <a:latin typeface="Microsoft Sans Serif"/>
                <a:cs typeface="Microsoft Sans Serif"/>
              </a:rPr>
              <a:t>sale </a:t>
            </a:r>
            <a:r>
              <a:rPr sz="750" spc="20" dirty="0">
                <a:latin typeface="Microsoft Sans Serif"/>
                <a:cs typeface="Microsoft Sans Serif"/>
              </a:rPr>
              <a:t>del devanado. </a:t>
            </a:r>
            <a:r>
              <a:rPr sz="750" spc="-35" dirty="0">
                <a:latin typeface="Microsoft Sans Serif"/>
                <a:cs typeface="Microsoft Sans Serif"/>
              </a:rPr>
              <a:t>El </a:t>
            </a:r>
            <a:r>
              <a:rPr sz="750" spc="35" dirty="0">
                <a:latin typeface="Microsoft Sans Serif"/>
                <a:cs typeface="Microsoft Sans Serif"/>
              </a:rPr>
              <a:t>tamaño limitado </a:t>
            </a:r>
            <a:r>
              <a:rPr sz="750" spc="25" dirty="0">
                <a:latin typeface="Microsoft Sans Serif"/>
                <a:cs typeface="Microsoft Sans Serif"/>
              </a:rPr>
              <a:t>de </a:t>
            </a:r>
            <a:r>
              <a:rPr sz="750" spc="10" dirty="0">
                <a:latin typeface="Microsoft Sans Serif"/>
                <a:cs typeface="Microsoft Sans Serif"/>
              </a:rPr>
              <a:t>la </a:t>
            </a:r>
            <a:r>
              <a:rPr sz="750" spc="15" dirty="0">
                <a:latin typeface="Microsoft Sans Serif"/>
                <a:cs typeface="Microsoft Sans Serif"/>
              </a:rPr>
              <a:t> </a:t>
            </a:r>
            <a:r>
              <a:rPr sz="750" spc="20" dirty="0">
                <a:latin typeface="Microsoft Sans Serif"/>
                <a:cs typeface="Microsoft Sans Serif"/>
              </a:rPr>
              <a:t>ventana </a:t>
            </a:r>
            <a:r>
              <a:rPr sz="750" spc="-55" dirty="0">
                <a:latin typeface="Microsoft Sans Serif"/>
                <a:cs typeface="Microsoft Sans Serif"/>
              </a:rPr>
              <a:t>CT </a:t>
            </a:r>
            <a:r>
              <a:rPr sz="750" spc="35" dirty="0">
                <a:latin typeface="Microsoft Sans Serif"/>
                <a:cs typeface="Microsoft Sans Serif"/>
              </a:rPr>
              <a:t>limita </a:t>
            </a:r>
            <a:r>
              <a:rPr sz="750" spc="10" dirty="0">
                <a:latin typeface="Microsoft Sans Serif"/>
                <a:cs typeface="Microsoft Sans Serif"/>
              </a:rPr>
              <a:t>el </a:t>
            </a:r>
            <a:r>
              <a:rPr sz="750" spc="35" dirty="0">
                <a:latin typeface="Microsoft Sans Serif"/>
                <a:cs typeface="Microsoft Sans Serif"/>
              </a:rPr>
              <a:t>tamaño </a:t>
            </a:r>
            <a:r>
              <a:rPr sz="750" spc="20" dirty="0">
                <a:latin typeface="Microsoft Sans Serif"/>
                <a:cs typeface="Microsoft Sans Serif"/>
              </a:rPr>
              <a:t>del </a:t>
            </a:r>
            <a:r>
              <a:rPr sz="750" spc="30" dirty="0">
                <a:latin typeface="Microsoft Sans Serif"/>
                <a:cs typeface="Microsoft Sans Serif"/>
              </a:rPr>
              <a:t>conductor </a:t>
            </a:r>
            <a:r>
              <a:rPr sz="750" dirty="0">
                <a:latin typeface="Microsoft Sans Serif"/>
                <a:cs typeface="Microsoft Sans Serif"/>
              </a:rPr>
              <a:t>y, </a:t>
            </a:r>
            <a:r>
              <a:rPr sz="750" spc="25" dirty="0">
                <a:latin typeface="Microsoft Sans Serif"/>
                <a:cs typeface="Microsoft Sans Serif"/>
              </a:rPr>
              <a:t>en </a:t>
            </a:r>
            <a:r>
              <a:rPr sz="750" spc="10" dirty="0">
                <a:latin typeface="Microsoft Sans Serif"/>
                <a:cs typeface="Microsoft Sans Serif"/>
              </a:rPr>
              <a:t>consecuencia, el </a:t>
            </a:r>
            <a:r>
              <a:rPr sz="750" spc="15" dirty="0">
                <a:latin typeface="Microsoft Sans Serif"/>
                <a:cs typeface="Microsoft Sans Serif"/>
              </a:rPr>
              <a:t> </a:t>
            </a:r>
            <a:r>
              <a:rPr sz="750" spc="35" dirty="0">
                <a:latin typeface="Microsoft Sans Serif"/>
                <a:cs typeface="Microsoft Sans Serif"/>
              </a:rPr>
              <a:t>tamaño </a:t>
            </a:r>
            <a:r>
              <a:rPr sz="750" spc="25" dirty="0">
                <a:latin typeface="Microsoft Sans Serif"/>
                <a:cs typeface="Microsoft Sans Serif"/>
              </a:rPr>
              <a:t>de </a:t>
            </a:r>
            <a:r>
              <a:rPr sz="750" spc="10" dirty="0">
                <a:latin typeface="Microsoft Sans Serif"/>
                <a:cs typeface="Microsoft Sans Serif"/>
              </a:rPr>
              <a:t>la </a:t>
            </a:r>
            <a:r>
              <a:rPr sz="750" spc="30" dirty="0">
                <a:latin typeface="Microsoft Sans Serif"/>
                <a:cs typeface="Microsoft Sans Serif"/>
              </a:rPr>
              <a:t>unidad que </a:t>
            </a:r>
            <a:r>
              <a:rPr sz="750" spc="-5" dirty="0">
                <a:latin typeface="Microsoft Sans Serif"/>
                <a:cs typeface="Microsoft Sans Serif"/>
              </a:rPr>
              <a:t>se </a:t>
            </a:r>
            <a:r>
              <a:rPr sz="750" spc="25" dirty="0">
                <a:latin typeface="Microsoft Sans Serif"/>
                <a:cs typeface="Microsoft Sans Serif"/>
              </a:rPr>
              <a:t>puede </a:t>
            </a:r>
            <a:r>
              <a:rPr sz="750" spc="30" dirty="0">
                <a:latin typeface="Microsoft Sans Serif"/>
                <a:cs typeface="Microsoft Sans Serif"/>
              </a:rPr>
              <a:t>proteger. </a:t>
            </a:r>
            <a:r>
              <a:rPr sz="750" spc="-15" dirty="0">
                <a:latin typeface="Microsoft Sans Serif"/>
                <a:cs typeface="Microsoft Sans Serif"/>
              </a:rPr>
              <a:t>La </a:t>
            </a:r>
            <a:r>
              <a:rPr sz="750" spc="25" dirty="0">
                <a:latin typeface="Microsoft Sans Serif"/>
                <a:cs typeface="Microsoft Sans Serif"/>
              </a:rPr>
              <a:t>saturación </a:t>
            </a:r>
            <a:r>
              <a:rPr sz="750" spc="45" dirty="0">
                <a:latin typeface="Microsoft Sans Serif"/>
                <a:cs typeface="Microsoft Sans Serif"/>
              </a:rPr>
              <a:t>por </a:t>
            </a:r>
            <a:r>
              <a:rPr sz="750" spc="10" dirty="0">
                <a:latin typeface="Microsoft Sans Serif"/>
                <a:cs typeface="Microsoft Sans Serif"/>
              </a:rPr>
              <a:t>fallas </a:t>
            </a:r>
            <a:r>
              <a:rPr sz="750" spc="15" dirty="0">
                <a:latin typeface="Microsoft Sans Serif"/>
                <a:cs typeface="Microsoft Sans Serif"/>
              </a:rPr>
              <a:t> </a:t>
            </a:r>
            <a:r>
              <a:rPr sz="750" spc="20" dirty="0">
                <a:latin typeface="Microsoft Sans Serif"/>
                <a:cs typeface="Microsoft Sans Serif"/>
              </a:rPr>
              <a:t>externas </a:t>
            </a:r>
            <a:r>
              <a:rPr sz="750" spc="40" dirty="0">
                <a:latin typeface="Microsoft Sans Serif"/>
                <a:cs typeface="Microsoft Sans Serif"/>
              </a:rPr>
              <a:t>no </a:t>
            </a:r>
            <a:r>
              <a:rPr sz="750" spc="-5" dirty="0">
                <a:latin typeface="Microsoft Sans Serif"/>
                <a:cs typeface="Microsoft Sans Serif"/>
              </a:rPr>
              <a:t>es </a:t>
            </a:r>
            <a:r>
              <a:rPr sz="750" spc="30" dirty="0">
                <a:latin typeface="Microsoft Sans Serif"/>
                <a:cs typeface="Microsoft Sans Serif"/>
              </a:rPr>
              <a:t>una </a:t>
            </a:r>
            <a:r>
              <a:rPr sz="750" spc="20" dirty="0">
                <a:latin typeface="Microsoft Sans Serif"/>
                <a:cs typeface="Microsoft Sans Serif"/>
              </a:rPr>
              <a:t>preocupación, </a:t>
            </a:r>
            <a:r>
              <a:rPr sz="750" spc="35" dirty="0">
                <a:latin typeface="Microsoft Sans Serif"/>
                <a:cs typeface="Microsoft Sans Serif"/>
              </a:rPr>
              <a:t>pero </a:t>
            </a:r>
            <a:r>
              <a:rPr sz="750" spc="10" dirty="0">
                <a:latin typeface="Microsoft Sans Serif"/>
                <a:cs typeface="Microsoft Sans Serif"/>
              </a:rPr>
              <a:t>la </a:t>
            </a:r>
            <a:r>
              <a:rPr sz="750" spc="25" dirty="0">
                <a:latin typeface="Microsoft Sans Serif"/>
                <a:cs typeface="Microsoft Sans Serif"/>
              </a:rPr>
              <a:t>saturación </a:t>
            </a:r>
            <a:r>
              <a:rPr sz="750" spc="35" dirty="0">
                <a:latin typeface="Microsoft Sans Serif"/>
                <a:cs typeface="Microsoft Sans Serif"/>
              </a:rPr>
              <a:t>durante </a:t>
            </a:r>
            <a:r>
              <a:rPr sz="750" spc="10" dirty="0">
                <a:latin typeface="Microsoft Sans Serif"/>
                <a:cs typeface="Microsoft Sans Serif"/>
              </a:rPr>
              <a:t>fallas </a:t>
            </a:r>
            <a:r>
              <a:rPr sz="750" spc="15" dirty="0">
                <a:latin typeface="Microsoft Sans Serif"/>
                <a:cs typeface="Microsoft Sans Serif"/>
              </a:rPr>
              <a:t> </a:t>
            </a:r>
            <a:r>
              <a:rPr sz="750" spc="25" dirty="0">
                <a:latin typeface="Microsoft Sans Serif"/>
                <a:cs typeface="Microsoft Sans Serif"/>
              </a:rPr>
              <a:t>internas </a:t>
            </a:r>
            <a:r>
              <a:rPr sz="750" spc="-5" dirty="0">
                <a:latin typeface="Microsoft Sans Serif"/>
                <a:cs typeface="Microsoft Sans Serif"/>
              </a:rPr>
              <a:t>es </a:t>
            </a:r>
            <a:r>
              <a:rPr sz="750" spc="15" dirty="0">
                <a:latin typeface="Microsoft Sans Serif"/>
                <a:cs typeface="Microsoft Sans Serif"/>
              </a:rPr>
              <a:t>posible. </a:t>
            </a:r>
            <a:r>
              <a:rPr sz="750" spc="-35" dirty="0">
                <a:latin typeface="Microsoft Sans Serif"/>
                <a:cs typeface="Microsoft Sans Serif"/>
              </a:rPr>
              <a:t>El </a:t>
            </a:r>
            <a:r>
              <a:rPr sz="750" spc="20" dirty="0">
                <a:latin typeface="Microsoft Sans Serif"/>
                <a:cs typeface="Microsoft Sans Serif"/>
              </a:rPr>
              <a:t>relé </a:t>
            </a:r>
            <a:r>
              <a:rPr sz="750" spc="25" dirty="0">
                <a:latin typeface="Microsoft Sans Serif"/>
                <a:cs typeface="Microsoft Sans Serif"/>
              </a:rPr>
              <a:t>debe </a:t>
            </a:r>
            <a:r>
              <a:rPr sz="750" spc="35" dirty="0">
                <a:latin typeface="Microsoft Sans Serif"/>
                <a:cs typeface="Microsoft Sans Serif"/>
              </a:rPr>
              <a:t>tener </a:t>
            </a:r>
            <a:r>
              <a:rPr sz="750" spc="30" dirty="0">
                <a:latin typeface="Microsoft Sans Serif"/>
                <a:cs typeface="Microsoft Sans Serif"/>
              </a:rPr>
              <a:t>una </a:t>
            </a:r>
            <a:r>
              <a:rPr sz="750" spc="15" dirty="0">
                <a:latin typeface="Microsoft Sans Serif"/>
                <a:cs typeface="Microsoft Sans Serif"/>
              </a:rPr>
              <a:t>carga </a:t>
            </a:r>
            <a:r>
              <a:rPr sz="750" spc="25" dirty="0">
                <a:latin typeface="Microsoft Sans Serif"/>
                <a:cs typeface="Microsoft Sans Serif"/>
              </a:rPr>
              <a:t>lo </a:t>
            </a:r>
            <a:r>
              <a:rPr sz="750" spc="20" dirty="0">
                <a:latin typeface="Microsoft Sans Serif"/>
                <a:cs typeface="Microsoft Sans Serif"/>
              </a:rPr>
              <a:t>más </a:t>
            </a:r>
            <a:r>
              <a:rPr sz="750" spc="15" dirty="0">
                <a:latin typeface="Microsoft Sans Serif"/>
                <a:cs typeface="Microsoft Sans Serif"/>
              </a:rPr>
              <a:t>baja posible, </a:t>
            </a:r>
            <a:r>
              <a:rPr sz="750" spc="20" dirty="0">
                <a:latin typeface="Microsoft Sans Serif"/>
                <a:cs typeface="Microsoft Sans Serif"/>
              </a:rPr>
              <a:t> </a:t>
            </a:r>
            <a:r>
              <a:rPr sz="750" spc="30" dirty="0">
                <a:latin typeface="Microsoft Sans Serif"/>
                <a:cs typeface="Microsoft Sans Serif"/>
              </a:rPr>
              <a:t>generalmente</a:t>
            </a:r>
            <a:r>
              <a:rPr sz="750" spc="-5" dirty="0">
                <a:latin typeface="Microsoft Sans Serif"/>
                <a:cs typeface="Microsoft Sans Serif"/>
              </a:rPr>
              <a:t> </a:t>
            </a:r>
            <a:r>
              <a:rPr sz="750" spc="25" dirty="0">
                <a:latin typeface="Microsoft Sans Serif"/>
                <a:cs typeface="Microsoft Sans Serif"/>
              </a:rPr>
              <a:t>de</a:t>
            </a:r>
            <a:r>
              <a:rPr sz="750" dirty="0">
                <a:latin typeface="Microsoft Sans Serif"/>
                <a:cs typeface="Microsoft Sans Serif"/>
              </a:rPr>
              <a:t> </a:t>
            </a:r>
            <a:r>
              <a:rPr sz="750" spc="20" dirty="0">
                <a:latin typeface="Microsoft Sans Serif"/>
                <a:cs typeface="Microsoft Sans Serif"/>
              </a:rPr>
              <a:t>estado</a:t>
            </a:r>
            <a:r>
              <a:rPr sz="750" dirty="0">
                <a:latin typeface="Microsoft Sans Serif"/>
                <a:cs typeface="Microsoft Sans Serif"/>
              </a:rPr>
              <a:t> </a:t>
            </a:r>
            <a:r>
              <a:rPr sz="750" spc="15" dirty="0">
                <a:latin typeface="Microsoft Sans Serif"/>
                <a:cs typeface="Microsoft Sans Serif"/>
              </a:rPr>
              <a:t>sólido,</a:t>
            </a:r>
            <a:r>
              <a:rPr sz="750" dirty="0">
                <a:latin typeface="Microsoft Sans Serif"/>
                <a:cs typeface="Microsoft Sans Serif"/>
              </a:rPr>
              <a:t> </a:t>
            </a:r>
            <a:r>
              <a:rPr sz="750" spc="25" dirty="0">
                <a:latin typeface="Microsoft Sans Serif"/>
                <a:cs typeface="Microsoft Sans Serif"/>
              </a:rPr>
              <a:t>para</a:t>
            </a:r>
            <a:r>
              <a:rPr sz="750" dirty="0">
                <a:latin typeface="Microsoft Sans Serif"/>
                <a:cs typeface="Microsoft Sans Serif"/>
              </a:rPr>
              <a:t> </a:t>
            </a:r>
            <a:r>
              <a:rPr sz="750" spc="35" dirty="0">
                <a:latin typeface="Microsoft Sans Serif"/>
                <a:cs typeface="Microsoft Sans Serif"/>
              </a:rPr>
              <a:t>mantener</a:t>
            </a:r>
            <a:r>
              <a:rPr sz="750" dirty="0">
                <a:latin typeface="Microsoft Sans Serif"/>
                <a:cs typeface="Microsoft Sans Serif"/>
              </a:rPr>
              <a:t> </a:t>
            </a:r>
            <a:r>
              <a:rPr sz="750" spc="30" dirty="0">
                <a:latin typeface="Microsoft Sans Serif"/>
                <a:cs typeface="Microsoft Sans Serif"/>
              </a:rPr>
              <a:t>una</a:t>
            </a:r>
            <a:r>
              <a:rPr sz="750" dirty="0">
                <a:latin typeface="Microsoft Sans Serif"/>
                <a:cs typeface="Microsoft Sans Serif"/>
              </a:rPr>
              <a:t> </a:t>
            </a:r>
            <a:r>
              <a:rPr sz="750" spc="20" dirty="0">
                <a:latin typeface="Microsoft Sans Serif"/>
                <a:cs typeface="Microsoft Sans Serif"/>
              </a:rPr>
              <a:t>alta</a:t>
            </a:r>
            <a:r>
              <a:rPr sz="750" spc="-5" dirty="0">
                <a:latin typeface="Microsoft Sans Serif"/>
                <a:cs typeface="Microsoft Sans Serif"/>
              </a:rPr>
              <a:t> </a:t>
            </a:r>
            <a:r>
              <a:rPr sz="750" spc="20" dirty="0">
                <a:latin typeface="Microsoft Sans Serif"/>
                <a:cs typeface="Microsoft Sans Serif"/>
              </a:rPr>
              <a:t>sensibilidad</a:t>
            </a:r>
            <a:r>
              <a:rPr sz="750" dirty="0">
                <a:latin typeface="Microsoft Sans Serif"/>
                <a:cs typeface="Microsoft Sans Serif"/>
              </a:rPr>
              <a:t> </a:t>
            </a:r>
            <a:r>
              <a:rPr sz="750" spc="5" dirty="0">
                <a:latin typeface="Microsoft Sans Serif"/>
                <a:cs typeface="Microsoft Sans Serif"/>
              </a:rPr>
              <a:t>y </a:t>
            </a:r>
            <a:r>
              <a:rPr sz="750" spc="-180" dirty="0">
                <a:latin typeface="Microsoft Sans Serif"/>
                <a:cs typeface="Microsoft Sans Serif"/>
              </a:rPr>
              <a:t> </a:t>
            </a:r>
            <a:r>
              <a:rPr sz="750" spc="35" dirty="0">
                <a:latin typeface="Microsoft Sans Serif"/>
                <a:cs typeface="Microsoft Sans Serif"/>
              </a:rPr>
              <a:t>disminuir</a:t>
            </a:r>
            <a:r>
              <a:rPr sz="750" spc="-10" dirty="0">
                <a:latin typeface="Microsoft Sans Serif"/>
                <a:cs typeface="Microsoft Sans Serif"/>
              </a:rPr>
              <a:t> </a:t>
            </a:r>
            <a:r>
              <a:rPr sz="750" spc="10" dirty="0">
                <a:latin typeface="Microsoft Sans Serif"/>
                <a:cs typeface="Microsoft Sans Serif"/>
              </a:rPr>
              <a:t>la</a:t>
            </a:r>
            <a:r>
              <a:rPr sz="750" spc="-5" dirty="0">
                <a:latin typeface="Microsoft Sans Serif"/>
                <a:cs typeface="Microsoft Sans Serif"/>
              </a:rPr>
              <a:t> </a:t>
            </a:r>
            <a:r>
              <a:rPr sz="750" spc="30" dirty="0">
                <a:latin typeface="Microsoft Sans Serif"/>
                <a:cs typeface="Microsoft Sans Serif"/>
              </a:rPr>
              <a:t>probabilidad</a:t>
            </a:r>
            <a:r>
              <a:rPr sz="750" spc="-5" dirty="0">
                <a:latin typeface="Microsoft Sans Serif"/>
                <a:cs typeface="Microsoft Sans Serif"/>
              </a:rPr>
              <a:t> </a:t>
            </a:r>
            <a:r>
              <a:rPr sz="750" spc="25" dirty="0">
                <a:latin typeface="Microsoft Sans Serif"/>
                <a:cs typeface="Microsoft Sans Serif"/>
              </a:rPr>
              <a:t>de</a:t>
            </a:r>
            <a:r>
              <a:rPr sz="750" spc="-5" dirty="0">
                <a:latin typeface="Microsoft Sans Serif"/>
                <a:cs typeface="Microsoft Sans Serif"/>
              </a:rPr>
              <a:t> </a:t>
            </a:r>
            <a:r>
              <a:rPr sz="750" spc="25" dirty="0">
                <a:latin typeface="Microsoft Sans Serif"/>
                <a:cs typeface="Microsoft Sans Serif"/>
              </a:rPr>
              <a:t>saturación</a:t>
            </a:r>
            <a:r>
              <a:rPr sz="750" spc="-5" dirty="0">
                <a:latin typeface="Microsoft Sans Serif"/>
                <a:cs typeface="Microsoft Sans Serif"/>
              </a:rPr>
              <a:t> </a:t>
            </a:r>
            <a:r>
              <a:rPr sz="750" spc="20" dirty="0">
                <a:latin typeface="Microsoft Sans Serif"/>
                <a:cs typeface="Microsoft Sans Serif"/>
              </a:rPr>
              <a:t>del</a:t>
            </a:r>
            <a:r>
              <a:rPr sz="750" spc="-5" dirty="0">
                <a:latin typeface="Microsoft Sans Serif"/>
                <a:cs typeface="Microsoft Sans Serif"/>
              </a:rPr>
              <a:t> </a:t>
            </a:r>
            <a:r>
              <a:rPr sz="750" spc="-40" dirty="0">
                <a:latin typeface="Microsoft Sans Serif"/>
                <a:cs typeface="Microsoft Sans Serif"/>
              </a:rPr>
              <a:t>TC.</a:t>
            </a:r>
            <a:r>
              <a:rPr sz="750" spc="-5" dirty="0">
                <a:latin typeface="Microsoft Sans Serif"/>
                <a:cs typeface="Microsoft Sans Serif"/>
              </a:rPr>
              <a:t> </a:t>
            </a:r>
            <a:r>
              <a:rPr sz="750" spc="20" dirty="0">
                <a:latin typeface="Microsoft Sans Serif"/>
                <a:cs typeface="Microsoft Sans Serif"/>
              </a:rPr>
              <a:t>Corrientes</a:t>
            </a:r>
            <a:r>
              <a:rPr sz="750" spc="-5" dirty="0">
                <a:latin typeface="Microsoft Sans Serif"/>
                <a:cs typeface="Microsoft Sans Serif"/>
              </a:rPr>
              <a:t> </a:t>
            </a:r>
            <a:r>
              <a:rPr sz="750" spc="25" dirty="0">
                <a:latin typeface="Microsoft Sans Serif"/>
                <a:cs typeface="Microsoft Sans Serif"/>
              </a:rPr>
              <a:t>de</a:t>
            </a:r>
            <a:r>
              <a:rPr sz="750" spc="-10" dirty="0">
                <a:latin typeface="Microsoft Sans Serif"/>
                <a:cs typeface="Microsoft Sans Serif"/>
              </a:rPr>
              <a:t> </a:t>
            </a:r>
            <a:r>
              <a:rPr sz="750" spc="20" dirty="0">
                <a:latin typeface="Microsoft Sans Serif"/>
                <a:cs typeface="Microsoft Sans Serif"/>
              </a:rPr>
              <a:t>falla</a:t>
            </a:r>
            <a:r>
              <a:rPr sz="750" spc="-5" dirty="0">
                <a:latin typeface="Microsoft Sans Serif"/>
                <a:cs typeface="Microsoft Sans Serif"/>
              </a:rPr>
              <a:t> </a:t>
            </a:r>
            <a:r>
              <a:rPr sz="750" spc="40" dirty="0">
                <a:latin typeface="Microsoft Sans Serif"/>
                <a:cs typeface="Microsoft Sans Serif"/>
              </a:rPr>
              <a:t>muy </a:t>
            </a:r>
            <a:r>
              <a:rPr sz="750" spc="-185" dirty="0">
                <a:latin typeface="Microsoft Sans Serif"/>
                <a:cs typeface="Microsoft Sans Serif"/>
              </a:rPr>
              <a:t> </a:t>
            </a:r>
            <a:r>
              <a:rPr sz="750" spc="15" dirty="0">
                <a:latin typeface="Microsoft Sans Serif"/>
                <a:cs typeface="Microsoft Sans Serif"/>
              </a:rPr>
              <a:t>altas</a:t>
            </a:r>
            <a:r>
              <a:rPr sz="750" spc="-5" dirty="0">
                <a:latin typeface="Microsoft Sans Serif"/>
                <a:cs typeface="Microsoft Sans Serif"/>
              </a:rPr>
              <a:t> </a:t>
            </a:r>
            <a:r>
              <a:rPr sz="750" spc="30" dirty="0">
                <a:latin typeface="Microsoft Sans Serif"/>
                <a:cs typeface="Microsoft Sans Serif"/>
              </a:rPr>
              <a:t>pueden</a:t>
            </a:r>
            <a:r>
              <a:rPr sz="750" spc="-5" dirty="0">
                <a:latin typeface="Microsoft Sans Serif"/>
                <a:cs typeface="Microsoft Sans Serif"/>
              </a:rPr>
              <a:t> </a:t>
            </a:r>
            <a:r>
              <a:rPr sz="750" spc="30" dirty="0">
                <a:latin typeface="Microsoft Sans Serif"/>
                <a:cs typeface="Microsoft Sans Serif"/>
              </a:rPr>
              <a:t>saturar</a:t>
            </a:r>
            <a:r>
              <a:rPr sz="750" spc="-5" dirty="0">
                <a:latin typeface="Microsoft Sans Serif"/>
                <a:cs typeface="Microsoft Sans Serif"/>
              </a:rPr>
              <a:t> </a:t>
            </a:r>
            <a:r>
              <a:rPr sz="750" spc="10" dirty="0">
                <a:latin typeface="Microsoft Sans Serif"/>
                <a:cs typeface="Microsoft Sans Serif"/>
              </a:rPr>
              <a:t>este</a:t>
            </a:r>
            <a:r>
              <a:rPr sz="750" spc="-5" dirty="0">
                <a:latin typeface="Microsoft Sans Serif"/>
                <a:cs typeface="Microsoft Sans Serif"/>
              </a:rPr>
              <a:t> </a:t>
            </a:r>
            <a:r>
              <a:rPr sz="750" spc="40" dirty="0">
                <a:latin typeface="Microsoft Sans Serif"/>
                <a:cs typeface="Microsoft Sans Serif"/>
              </a:rPr>
              <a:t>tipo</a:t>
            </a:r>
            <a:r>
              <a:rPr sz="750" spc="-5" dirty="0">
                <a:latin typeface="Microsoft Sans Serif"/>
                <a:cs typeface="Microsoft Sans Serif"/>
              </a:rPr>
              <a:t> </a:t>
            </a:r>
            <a:r>
              <a:rPr sz="750" spc="25" dirty="0">
                <a:latin typeface="Microsoft Sans Serif"/>
                <a:cs typeface="Microsoft Sans Serif"/>
              </a:rPr>
              <a:t>de</a:t>
            </a:r>
            <a:r>
              <a:rPr sz="750" spc="-5" dirty="0">
                <a:latin typeface="Microsoft Sans Serif"/>
                <a:cs typeface="Microsoft Sans Serif"/>
              </a:rPr>
              <a:t> </a:t>
            </a:r>
            <a:r>
              <a:rPr sz="750" spc="-55" dirty="0">
                <a:latin typeface="Microsoft Sans Serif"/>
                <a:cs typeface="Microsoft Sans Serif"/>
              </a:rPr>
              <a:t>TC</a:t>
            </a:r>
            <a:r>
              <a:rPr sz="750" spc="-5" dirty="0">
                <a:latin typeface="Microsoft Sans Serif"/>
                <a:cs typeface="Microsoft Sans Serif"/>
              </a:rPr>
              <a:t> </a:t>
            </a:r>
            <a:r>
              <a:rPr sz="750" dirty="0">
                <a:latin typeface="Microsoft Sans Serif"/>
                <a:cs typeface="Microsoft Sans Serif"/>
              </a:rPr>
              <a:t>si</a:t>
            </a:r>
            <a:r>
              <a:rPr sz="750" spc="-5" dirty="0">
                <a:latin typeface="Microsoft Sans Serif"/>
                <a:cs typeface="Microsoft Sans Serif"/>
              </a:rPr>
              <a:t> se </a:t>
            </a:r>
            <a:r>
              <a:rPr sz="750" spc="20" dirty="0">
                <a:latin typeface="Microsoft Sans Serif"/>
                <a:cs typeface="Microsoft Sans Serif"/>
              </a:rPr>
              <a:t>utiliza</a:t>
            </a:r>
            <a:r>
              <a:rPr sz="750" spc="-5" dirty="0">
                <a:latin typeface="Microsoft Sans Serif"/>
                <a:cs typeface="Microsoft Sans Serif"/>
              </a:rPr>
              <a:t> </a:t>
            </a:r>
            <a:r>
              <a:rPr sz="750" spc="45" dirty="0">
                <a:latin typeface="Microsoft Sans Serif"/>
                <a:cs typeface="Microsoft Sans Serif"/>
              </a:rPr>
              <a:t>un</a:t>
            </a:r>
            <a:r>
              <a:rPr sz="750" spc="-5" dirty="0">
                <a:latin typeface="Microsoft Sans Serif"/>
                <a:cs typeface="Microsoft Sans Serif"/>
              </a:rPr>
              <a:t> </a:t>
            </a:r>
            <a:r>
              <a:rPr sz="750" spc="20" dirty="0">
                <a:latin typeface="Microsoft Sans Serif"/>
                <a:cs typeface="Microsoft Sans Serif"/>
              </a:rPr>
              <a:t>relé  electromecánico</a:t>
            </a:r>
            <a:r>
              <a:rPr sz="750" spc="-5" dirty="0">
                <a:latin typeface="Microsoft Sans Serif"/>
                <a:cs typeface="Microsoft Sans Serif"/>
              </a:rPr>
              <a:t> </a:t>
            </a:r>
            <a:r>
              <a:rPr sz="750" spc="10" dirty="0">
                <a:latin typeface="Microsoft Sans Serif"/>
                <a:cs typeface="Microsoft Sans Serif"/>
              </a:rPr>
              <a:t>sensible</a:t>
            </a:r>
            <a:r>
              <a:rPr sz="750" spc="-5" dirty="0">
                <a:latin typeface="Microsoft Sans Serif"/>
                <a:cs typeface="Microsoft Sans Serif"/>
              </a:rPr>
              <a:t> </a:t>
            </a:r>
            <a:r>
              <a:rPr sz="750" spc="20" dirty="0">
                <a:latin typeface="Microsoft Sans Serif"/>
                <a:cs typeface="Microsoft Sans Serif"/>
              </a:rPr>
              <a:t>con</a:t>
            </a:r>
            <a:r>
              <a:rPr sz="750" spc="-5" dirty="0">
                <a:latin typeface="Microsoft Sans Serif"/>
                <a:cs typeface="Microsoft Sans Serif"/>
              </a:rPr>
              <a:t> </a:t>
            </a:r>
            <a:r>
              <a:rPr sz="750" spc="20" dirty="0">
                <a:latin typeface="Microsoft Sans Serif"/>
                <a:cs typeface="Microsoft Sans Serif"/>
              </a:rPr>
              <a:t>alta</a:t>
            </a:r>
            <a:r>
              <a:rPr sz="750" spc="-5" dirty="0">
                <a:latin typeface="Microsoft Sans Serif"/>
                <a:cs typeface="Microsoft Sans Serif"/>
              </a:rPr>
              <a:t> </a:t>
            </a:r>
            <a:r>
              <a:rPr sz="750" spc="10" dirty="0">
                <a:latin typeface="Microsoft Sans Serif"/>
                <a:cs typeface="Microsoft Sans Serif"/>
              </a:rPr>
              <a:t>carga.</a:t>
            </a:r>
            <a:endParaRPr sz="750">
              <a:latin typeface="Microsoft Sans Serif"/>
              <a:cs typeface="Microsoft Sans Serif"/>
            </a:endParaRPr>
          </a:p>
        </p:txBody>
      </p:sp>
      <p:sp>
        <p:nvSpPr>
          <p:cNvPr id="615" name="object 615"/>
          <p:cNvSpPr txBox="1"/>
          <p:nvPr/>
        </p:nvSpPr>
        <p:spPr>
          <a:xfrm>
            <a:off x="12914462" y="645395"/>
            <a:ext cx="632520" cy="112851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sz="650" spc="-20" dirty="0">
                <a:latin typeface="Microsoft Sans Serif"/>
                <a:cs typeface="Microsoft Sans Serif"/>
              </a:rPr>
              <a:t>Fase</a:t>
            </a:r>
            <a:r>
              <a:rPr sz="650" spc="-5" dirty="0">
                <a:latin typeface="Microsoft Sans Serif"/>
                <a:cs typeface="Microsoft Sans Serif"/>
              </a:rPr>
              <a:t> </a:t>
            </a:r>
            <a:r>
              <a:rPr sz="650" spc="-20" dirty="0">
                <a:latin typeface="Microsoft Sans Serif"/>
                <a:cs typeface="Microsoft Sans Serif"/>
              </a:rPr>
              <a:t>A</a:t>
            </a:r>
            <a:endParaRPr sz="650">
              <a:latin typeface="Microsoft Sans Serif"/>
              <a:cs typeface="Microsoft Sans Serif"/>
            </a:endParaRPr>
          </a:p>
        </p:txBody>
      </p:sp>
      <p:sp>
        <p:nvSpPr>
          <p:cNvPr id="616" name="object 616"/>
          <p:cNvSpPr txBox="1"/>
          <p:nvPr/>
        </p:nvSpPr>
        <p:spPr>
          <a:xfrm>
            <a:off x="13556115" y="850904"/>
            <a:ext cx="162147" cy="120546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sz="700" spc="40" dirty="0">
                <a:latin typeface="Microsoft Sans Serif"/>
                <a:cs typeface="Microsoft Sans Serif"/>
              </a:rPr>
              <a:t>I</a:t>
            </a:r>
            <a:r>
              <a:rPr sz="450" spc="10" dirty="0">
                <a:latin typeface="Microsoft Sans Serif"/>
                <a:cs typeface="Microsoft Sans Serif"/>
              </a:rPr>
              <a:t>l</a:t>
            </a:r>
            <a:endParaRPr sz="450">
              <a:latin typeface="Microsoft Sans Serif"/>
              <a:cs typeface="Microsoft Sans Serif"/>
            </a:endParaRPr>
          </a:p>
        </p:txBody>
      </p:sp>
      <p:sp>
        <p:nvSpPr>
          <p:cNvPr id="617" name="object 617"/>
          <p:cNvSpPr txBox="1"/>
          <p:nvPr/>
        </p:nvSpPr>
        <p:spPr>
          <a:xfrm>
            <a:off x="14344888" y="992117"/>
            <a:ext cx="930520" cy="89768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sz="500" dirty="0">
                <a:latin typeface="Microsoft Sans Serif"/>
                <a:cs typeface="Microsoft Sans Serif"/>
              </a:rPr>
              <a:t>yo(sp)</a:t>
            </a:r>
            <a:r>
              <a:rPr sz="500" spc="-5" dirty="0">
                <a:latin typeface="Microsoft Sans Serif"/>
                <a:cs typeface="Microsoft Sans Serif"/>
              </a:rPr>
              <a:t> </a:t>
            </a:r>
            <a:r>
              <a:rPr sz="500" spc="-10" dirty="0">
                <a:latin typeface="Microsoft Sans Serif"/>
                <a:cs typeface="Microsoft Sans Serif"/>
              </a:rPr>
              <a:t>=</a:t>
            </a:r>
            <a:r>
              <a:rPr sz="500" spc="-5" dirty="0">
                <a:latin typeface="Microsoft Sans Serif"/>
                <a:cs typeface="Microsoft Sans Serif"/>
              </a:rPr>
              <a:t> </a:t>
            </a:r>
            <a:r>
              <a:rPr sz="500" spc="10" dirty="0">
                <a:latin typeface="Microsoft Sans Serif"/>
                <a:cs typeface="Microsoft Sans Serif"/>
              </a:rPr>
              <a:t>2yo</a:t>
            </a:r>
            <a:r>
              <a:rPr sz="300" spc="-30" dirty="0">
                <a:latin typeface="Microsoft Sans Serif"/>
                <a:cs typeface="Microsoft Sans Serif"/>
              </a:rPr>
              <a:t>C</a:t>
            </a:r>
            <a:endParaRPr sz="300">
              <a:latin typeface="Microsoft Sans Serif"/>
              <a:cs typeface="Microsoft Sans Serif"/>
            </a:endParaRPr>
          </a:p>
        </p:txBody>
      </p:sp>
      <p:sp>
        <p:nvSpPr>
          <p:cNvPr id="618" name="object 618"/>
          <p:cNvSpPr txBox="1"/>
          <p:nvPr/>
        </p:nvSpPr>
        <p:spPr>
          <a:xfrm>
            <a:off x="15652589" y="1203450"/>
            <a:ext cx="525883" cy="105157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sz="600" spc="15" dirty="0">
                <a:latin typeface="Microsoft Sans Serif"/>
                <a:cs typeface="Microsoft Sans Serif"/>
              </a:rPr>
              <a:t>50/51</a:t>
            </a:r>
            <a:endParaRPr sz="600">
              <a:latin typeface="Microsoft Sans Serif"/>
              <a:cs typeface="Microsoft Sans Serif"/>
            </a:endParaRPr>
          </a:p>
        </p:txBody>
      </p:sp>
      <p:sp>
        <p:nvSpPr>
          <p:cNvPr id="619" name="object 619"/>
          <p:cNvSpPr txBox="1"/>
          <p:nvPr/>
        </p:nvSpPr>
        <p:spPr>
          <a:xfrm>
            <a:off x="12104630" y="1702831"/>
            <a:ext cx="211814" cy="120546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sz="700" spc="40" dirty="0">
                <a:latin typeface="Microsoft Sans Serif"/>
                <a:cs typeface="Microsoft Sans Serif"/>
              </a:rPr>
              <a:t>I</a:t>
            </a:r>
            <a:r>
              <a:rPr sz="450" spc="-45" dirty="0">
                <a:latin typeface="Microsoft Sans Serif"/>
                <a:cs typeface="Microsoft Sans Serif"/>
              </a:rPr>
              <a:t>C</a:t>
            </a:r>
            <a:endParaRPr sz="450">
              <a:latin typeface="Microsoft Sans Serif"/>
              <a:cs typeface="Microsoft Sans Serif"/>
            </a:endParaRPr>
          </a:p>
        </p:txBody>
      </p:sp>
      <p:sp>
        <p:nvSpPr>
          <p:cNvPr id="620" name="object 620"/>
          <p:cNvSpPr txBox="1"/>
          <p:nvPr/>
        </p:nvSpPr>
        <p:spPr>
          <a:xfrm>
            <a:off x="14330867" y="1702831"/>
            <a:ext cx="211814" cy="120546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sz="700" spc="40" dirty="0">
                <a:latin typeface="Microsoft Sans Serif"/>
                <a:cs typeface="Microsoft Sans Serif"/>
              </a:rPr>
              <a:t>I</a:t>
            </a:r>
            <a:r>
              <a:rPr sz="450" spc="-45" dirty="0">
                <a:latin typeface="Microsoft Sans Serif"/>
                <a:cs typeface="Microsoft Sans Serif"/>
              </a:rPr>
              <a:t>C</a:t>
            </a:r>
            <a:endParaRPr sz="450">
              <a:latin typeface="Microsoft Sans Serif"/>
              <a:cs typeface="Microsoft Sans Serif"/>
            </a:endParaRPr>
          </a:p>
        </p:txBody>
      </p:sp>
      <p:sp>
        <p:nvSpPr>
          <p:cNvPr id="621" name="object 621"/>
          <p:cNvSpPr txBox="1"/>
          <p:nvPr/>
        </p:nvSpPr>
        <p:spPr>
          <a:xfrm>
            <a:off x="9299921" y="2529344"/>
            <a:ext cx="1140871" cy="105157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sz="600" spc="15" dirty="0">
                <a:latin typeface="Microsoft Sans Serif"/>
                <a:cs typeface="Microsoft Sans Serif"/>
              </a:rPr>
              <a:t>Giro</a:t>
            </a:r>
            <a:r>
              <a:rPr sz="600" spc="-35" dirty="0">
                <a:latin typeface="Microsoft Sans Serif"/>
                <a:cs typeface="Microsoft Sans Serif"/>
              </a:rPr>
              <a:t> </a:t>
            </a:r>
            <a:r>
              <a:rPr sz="600" spc="20" dirty="0">
                <a:latin typeface="Microsoft Sans Serif"/>
                <a:cs typeface="Microsoft Sans Serif"/>
              </a:rPr>
              <a:t>en</a:t>
            </a:r>
            <a:r>
              <a:rPr sz="600" spc="-30" dirty="0">
                <a:latin typeface="Microsoft Sans Serif"/>
                <a:cs typeface="Microsoft Sans Serif"/>
              </a:rPr>
              <a:t> </a:t>
            </a:r>
            <a:r>
              <a:rPr sz="600" spc="25" dirty="0">
                <a:latin typeface="Microsoft Sans Serif"/>
                <a:cs typeface="Microsoft Sans Serif"/>
              </a:rPr>
              <a:t>corto</a:t>
            </a:r>
            <a:endParaRPr sz="600">
              <a:latin typeface="Microsoft Sans Serif"/>
              <a:cs typeface="Microsoft Sans Serif"/>
            </a:endParaRPr>
          </a:p>
        </p:txBody>
      </p:sp>
      <p:sp>
        <p:nvSpPr>
          <p:cNvPr id="622" name="object 622"/>
          <p:cNvSpPr txBox="1"/>
          <p:nvPr/>
        </p:nvSpPr>
        <p:spPr>
          <a:xfrm>
            <a:off x="1415189" y="4899118"/>
            <a:ext cx="3954346" cy="105157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sz="600" spc="-5" dirty="0">
                <a:latin typeface="Microsoft Sans Serif"/>
                <a:cs typeface="Microsoft Sans Serif"/>
              </a:rPr>
              <a:t>Fig.</a:t>
            </a:r>
            <a:r>
              <a:rPr sz="600" spc="-15" dirty="0">
                <a:latin typeface="Microsoft Sans Serif"/>
                <a:cs typeface="Microsoft Sans Serif"/>
              </a:rPr>
              <a:t> </a:t>
            </a:r>
            <a:r>
              <a:rPr sz="600" spc="-5" dirty="0">
                <a:latin typeface="Microsoft Sans Serif"/>
                <a:cs typeface="Microsoft Sans Serif"/>
              </a:rPr>
              <a:t>4.-</a:t>
            </a:r>
            <a:r>
              <a:rPr sz="600" spc="-10" dirty="0">
                <a:latin typeface="Microsoft Sans Serif"/>
                <a:cs typeface="Microsoft Sans Serif"/>
              </a:rPr>
              <a:t> </a:t>
            </a:r>
            <a:r>
              <a:rPr sz="600" spc="5" dirty="0">
                <a:latin typeface="Microsoft Sans Serif"/>
                <a:cs typeface="Microsoft Sans Serif"/>
              </a:rPr>
              <a:t>Esquema</a:t>
            </a:r>
            <a:r>
              <a:rPr sz="600" spc="-10" dirty="0">
                <a:latin typeface="Microsoft Sans Serif"/>
                <a:cs typeface="Microsoft Sans Serif"/>
              </a:rPr>
              <a:t> </a:t>
            </a:r>
            <a:r>
              <a:rPr sz="600" spc="20" dirty="0">
                <a:latin typeface="Microsoft Sans Serif"/>
                <a:cs typeface="Microsoft Sans Serif"/>
              </a:rPr>
              <a:t>de</a:t>
            </a:r>
            <a:r>
              <a:rPr sz="600" spc="-15" dirty="0">
                <a:latin typeface="Microsoft Sans Serif"/>
                <a:cs typeface="Microsoft Sans Serif"/>
              </a:rPr>
              <a:t> </a:t>
            </a:r>
            <a:r>
              <a:rPr sz="600" spc="15" dirty="0">
                <a:latin typeface="Microsoft Sans Serif"/>
                <a:cs typeface="Microsoft Sans Serif"/>
              </a:rPr>
              <a:t>Protección</a:t>
            </a:r>
            <a:r>
              <a:rPr sz="600" spc="-10" dirty="0">
                <a:latin typeface="Microsoft Sans Serif"/>
                <a:cs typeface="Microsoft Sans Serif"/>
              </a:rPr>
              <a:t> </a:t>
            </a:r>
            <a:r>
              <a:rPr sz="600" spc="25" dirty="0">
                <a:latin typeface="Microsoft Sans Serif"/>
                <a:cs typeface="Microsoft Sans Serif"/>
              </a:rPr>
              <a:t>Autoequilibrado</a:t>
            </a:r>
            <a:endParaRPr sz="600">
              <a:latin typeface="Microsoft Sans Serif"/>
              <a:cs typeface="Microsoft Sans Serif"/>
            </a:endParaRPr>
          </a:p>
        </p:txBody>
      </p:sp>
      <p:sp>
        <p:nvSpPr>
          <p:cNvPr id="623" name="object 623"/>
          <p:cNvSpPr txBox="1"/>
          <p:nvPr/>
        </p:nvSpPr>
        <p:spPr>
          <a:xfrm>
            <a:off x="13559575" y="5045009"/>
            <a:ext cx="162147" cy="120546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sz="700" spc="40" dirty="0">
                <a:latin typeface="Microsoft Sans Serif"/>
                <a:cs typeface="Microsoft Sans Serif"/>
              </a:rPr>
              <a:t>I</a:t>
            </a:r>
            <a:r>
              <a:rPr sz="450" spc="10" dirty="0">
                <a:latin typeface="Microsoft Sans Serif"/>
                <a:cs typeface="Microsoft Sans Serif"/>
              </a:rPr>
              <a:t>l</a:t>
            </a:r>
            <a:endParaRPr sz="450">
              <a:latin typeface="Microsoft Sans Serif"/>
              <a:cs typeface="Microsoft Sans Serif"/>
            </a:endParaRPr>
          </a:p>
        </p:txBody>
      </p:sp>
      <p:sp>
        <p:nvSpPr>
          <p:cNvPr id="624" name="object 624"/>
          <p:cNvSpPr txBox="1"/>
          <p:nvPr/>
        </p:nvSpPr>
        <p:spPr>
          <a:xfrm>
            <a:off x="1415216" y="5153624"/>
            <a:ext cx="7423711" cy="1637371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571500">
              <a:lnSpc>
                <a:spcPct val="100000"/>
              </a:lnSpc>
              <a:spcBef>
                <a:spcPts val="100"/>
              </a:spcBef>
            </a:pPr>
            <a:r>
              <a:rPr sz="900" spc="35" dirty="0">
                <a:latin typeface="Microsoft Sans Serif"/>
                <a:cs typeface="Microsoft Sans Serif"/>
              </a:rPr>
              <a:t>III.</a:t>
            </a:r>
            <a:r>
              <a:rPr sz="900" spc="-5" dirty="0">
                <a:latin typeface="Microsoft Sans Serif"/>
                <a:cs typeface="Microsoft Sans Serif"/>
              </a:rPr>
              <a:t> </a:t>
            </a:r>
            <a:r>
              <a:rPr sz="900" spc="-25" dirty="0">
                <a:latin typeface="Microsoft Sans Serif"/>
                <a:cs typeface="Microsoft Sans Serif"/>
              </a:rPr>
              <a:t>t</a:t>
            </a:r>
            <a:r>
              <a:rPr sz="700" spc="-25" dirty="0">
                <a:latin typeface="Microsoft Sans Serif"/>
                <a:cs typeface="Microsoft Sans Serif"/>
              </a:rPr>
              <a:t>URNA</a:t>
            </a:r>
            <a:r>
              <a:rPr sz="900" spc="-25" dirty="0">
                <a:latin typeface="Microsoft Sans Serif"/>
                <a:cs typeface="Microsoft Sans Serif"/>
              </a:rPr>
              <a:t>-</a:t>
            </a:r>
            <a:r>
              <a:rPr sz="700" spc="-25" dirty="0">
                <a:latin typeface="Microsoft Sans Serif"/>
                <a:cs typeface="Microsoft Sans Serif"/>
              </a:rPr>
              <a:t>A</a:t>
            </a:r>
            <a:r>
              <a:rPr sz="900" spc="-25" dirty="0">
                <a:latin typeface="Microsoft Sans Serif"/>
                <a:cs typeface="Microsoft Sans Serif"/>
              </a:rPr>
              <a:t>-T</a:t>
            </a:r>
            <a:r>
              <a:rPr sz="700" spc="-25" dirty="0">
                <a:latin typeface="Microsoft Sans Serif"/>
                <a:cs typeface="Microsoft Sans Serif"/>
              </a:rPr>
              <a:t>URNA</a:t>
            </a:r>
            <a:r>
              <a:rPr sz="900" spc="-25" dirty="0">
                <a:latin typeface="Microsoft Sans Serif"/>
                <a:cs typeface="Microsoft Sans Serif"/>
              </a:rPr>
              <a:t>F</a:t>
            </a:r>
            <a:r>
              <a:rPr sz="700" spc="-25" dirty="0">
                <a:latin typeface="Microsoft Sans Serif"/>
                <a:cs typeface="Microsoft Sans Serif"/>
              </a:rPr>
              <a:t>AULTA</a:t>
            </a:r>
            <a:r>
              <a:rPr sz="900" spc="-25" dirty="0">
                <a:latin typeface="Microsoft Sans Serif"/>
                <a:cs typeface="Microsoft Sans Serif"/>
              </a:rPr>
              <a:t>PAG</a:t>
            </a:r>
            <a:r>
              <a:rPr sz="700" spc="-25" dirty="0">
                <a:latin typeface="Microsoft Sans Serif"/>
                <a:cs typeface="Microsoft Sans Serif"/>
              </a:rPr>
              <a:t>ROTECCIÓN</a:t>
            </a:r>
            <a:endParaRPr sz="700">
              <a:latin typeface="Microsoft Sans Serif"/>
              <a:cs typeface="Microsoft Sans Serif"/>
            </a:endParaRPr>
          </a:p>
          <a:p>
            <a:pPr marL="12700">
              <a:lnSpc>
                <a:spcPct val="100000"/>
              </a:lnSpc>
              <a:spcBef>
                <a:spcPts val="860"/>
              </a:spcBef>
            </a:pPr>
            <a:r>
              <a:rPr sz="700" spc="-15" dirty="0">
                <a:latin typeface="Microsoft Sans Serif"/>
                <a:cs typeface="Microsoft Sans Serif"/>
              </a:rPr>
              <a:t>A.</a:t>
            </a:r>
            <a:r>
              <a:rPr sz="700" spc="-10" dirty="0">
                <a:latin typeface="Microsoft Sans Serif"/>
                <a:cs typeface="Microsoft Sans Serif"/>
              </a:rPr>
              <a:t> </a:t>
            </a:r>
            <a:r>
              <a:rPr sz="700" spc="10" dirty="0">
                <a:latin typeface="Microsoft Sans Serif"/>
                <a:cs typeface="Microsoft Sans Serif"/>
              </a:rPr>
              <a:t>Esquema</a:t>
            </a:r>
            <a:r>
              <a:rPr sz="700" spc="-10" dirty="0">
                <a:latin typeface="Microsoft Sans Serif"/>
                <a:cs typeface="Microsoft Sans Serif"/>
              </a:rPr>
              <a:t> </a:t>
            </a:r>
            <a:r>
              <a:rPr sz="700" spc="10" dirty="0">
                <a:latin typeface="Microsoft Sans Serif"/>
                <a:cs typeface="Microsoft Sans Serif"/>
              </a:rPr>
              <a:t>básico</a:t>
            </a:r>
            <a:r>
              <a:rPr sz="700" spc="-5" dirty="0">
                <a:latin typeface="Microsoft Sans Serif"/>
                <a:cs typeface="Microsoft Sans Serif"/>
              </a:rPr>
              <a:t> </a:t>
            </a:r>
            <a:r>
              <a:rPr sz="700" spc="20" dirty="0">
                <a:latin typeface="Microsoft Sans Serif"/>
                <a:cs typeface="Microsoft Sans Serif"/>
              </a:rPr>
              <a:t>de</a:t>
            </a:r>
            <a:r>
              <a:rPr sz="700" spc="-10" dirty="0">
                <a:latin typeface="Microsoft Sans Serif"/>
                <a:cs typeface="Microsoft Sans Serif"/>
              </a:rPr>
              <a:t> </a:t>
            </a:r>
            <a:r>
              <a:rPr sz="700" spc="20" dirty="0">
                <a:latin typeface="Microsoft Sans Serif"/>
                <a:cs typeface="Microsoft Sans Serif"/>
              </a:rPr>
              <a:t>relé</a:t>
            </a:r>
            <a:r>
              <a:rPr sz="700" spc="-10" dirty="0">
                <a:latin typeface="Microsoft Sans Serif"/>
                <a:cs typeface="Microsoft Sans Serif"/>
              </a:rPr>
              <a:t> </a:t>
            </a:r>
            <a:r>
              <a:rPr sz="700" spc="20" dirty="0">
                <a:latin typeface="Microsoft Sans Serif"/>
                <a:cs typeface="Microsoft Sans Serif"/>
              </a:rPr>
              <a:t>de</a:t>
            </a:r>
            <a:r>
              <a:rPr sz="700" spc="-5" dirty="0">
                <a:latin typeface="Microsoft Sans Serif"/>
                <a:cs typeface="Microsoft Sans Serif"/>
              </a:rPr>
              <a:t> </a:t>
            </a:r>
            <a:r>
              <a:rPr sz="700" spc="10" dirty="0">
                <a:latin typeface="Microsoft Sans Serif"/>
                <a:cs typeface="Microsoft Sans Serif"/>
              </a:rPr>
              <a:t>fase</a:t>
            </a:r>
            <a:r>
              <a:rPr sz="700" spc="-10" dirty="0">
                <a:latin typeface="Microsoft Sans Serif"/>
                <a:cs typeface="Microsoft Sans Serif"/>
              </a:rPr>
              <a:t> </a:t>
            </a:r>
            <a:r>
              <a:rPr sz="700" spc="20" dirty="0">
                <a:latin typeface="Microsoft Sans Serif"/>
                <a:cs typeface="Microsoft Sans Serif"/>
              </a:rPr>
              <a:t>dividida</a:t>
            </a:r>
            <a:endParaRPr sz="700">
              <a:latin typeface="Microsoft Sans Serif"/>
              <a:cs typeface="Microsoft Sans Serif"/>
            </a:endParaRPr>
          </a:p>
          <a:p>
            <a:pPr marL="12700" marR="106045" indent="154940">
              <a:lnSpc>
                <a:spcPct val="133600"/>
              </a:lnSpc>
              <a:spcBef>
                <a:spcPts val="235"/>
              </a:spcBef>
            </a:pPr>
            <a:r>
              <a:rPr sz="750" spc="-15" dirty="0">
                <a:latin typeface="Microsoft Sans Serif"/>
                <a:cs typeface="Microsoft Sans Serif"/>
              </a:rPr>
              <a:t>La </a:t>
            </a:r>
            <a:r>
              <a:rPr sz="750" spc="25" dirty="0">
                <a:latin typeface="Microsoft Sans Serif"/>
                <a:cs typeface="Microsoft Sans Serif"/>
              </a:rPr>
              <a:t>protección </a:t>
            </a:r>
            <a:r>
              <a:rPr sz="750" spc="20" dirty="0">
                <a:latin typeface="Microsoft Sans Serif"/>
                <a:cs typeface="Microsoft Sans Serif"/>
              </a:rPr>
              <a:t>diferencial </a:t>
            </a:r>
            <a:r>
              <a:rPr sz="750" spc="25" dirty="0">
                <a:latin typeface="Microsoft Sans Serif"/>
                <a:cs typeface="Microsoft Sans Serif"/>
              </a:rPr>
              <a:t>de </a:t>
            </a:r>
            <a:r>
              <a:rPr sz="750" spc="10" dirty="0">
                <a:latin typeface="Microsoft Sans Serif"/>
                <a:cs typeface="Microsoft Sans Serif"/>
              </a:rPr>
              <a:t>fase </a:t>
            </a:r>
            <a:r>
              <a:rPr sz="750" spc="-10" dirty="0">
                <a:latin typeface="Microsoft Sans Serif"/>
                <a:cs typeface="Microsoft Sans Serif"/>
              </a:rPr>
              <a:t>(87) </a:t>
            </a:r>
            <a:r>
              <a:rPr sz="750" spc="40" dirty="0">
                <a:latin typeface="Microsoft Sans Serif"/>
                <a:cs typeface="Microsoft Sans Serif"/>
              </a:rPr>
              <a:t>no </a:t>
            </a:r>
            <a:r>
              <a:rPr sz="750" spc="25" dirty="0">
                <a:latin typeface="Microsoft Sans Serif"/>
                <a:cs typeface="Microsoft Sans Serif"/>
              </a:rPr>
              <a:t>detectará </a:t>
            </a:r>
            <a:r>
              <a:rPr sz="750" spc="30" dirty="0">
                <a:latin typeface="Microsoft Sans Serif"/>
                <a:cs typeface="Microsoft Sans Serif"/>
              </a:rPr>
              <a:t>una </a:t>
            </a:r>
            <a:r>
              <a:rPr sz="750" spc="20" dirty="0">
                <a:latin typeface="Microsoft Sans Serif"/>
                <a:cs typeface="Microsoft Sans Serif"/>
              </a:rPr>
              <a:t>falla </a:t>
            </a:r>
            <a:r>
              <a:rPr sz="750" spc="35" dirty="0">
                <a:latin typeface="Microsoft Sans Serif"/>
                <a:cs typeface="Microsoft Sans Serif"/>
              </a:rPr>
              <a:t>entre </a:t>
            </a:r>
            <a:r>
              <a:rPr sz="750" spc="-185" dirty="0">
                <a:latin typeface="Microsoft Sans Serif"/>
                <a:cs typeface="Microsoft Sans Serif"/>
              </a:rPr>
              <a:t> </a:t>
            </a:r>
            <a:r>
              <a:rPr sz="750" spc="10" dirty="0">
                <a:latin typeface="Microsoft Sans Serif"/>
                <a:cs typeface="Microsoft Sans Serif"/>
              </a:rPr>
              <a:t>espiras</a:t>
            </a:r>
            <a:r>
              <a:rPr sz="750" spc="-5" dirty="0">
                <a:latin typeface="Microsoft Sans Serif"/>
                <a:cs typeface="Microsoft Sans Serif"/>
              </a:rPr>
              <a:t> </a:t>
            </a:r>
            <a:r>
              <a:rPr sz="750" spc="30" dirty="0">
                <a:latin typeface="Microsoft Sans Serif"/>
                <a:cs typeface="Microsoft Sans Serif"/>
              </a:rPr>
              <a:t>que</a:t>
            </a:r>
            <a:r>
              <a:rPr sz="750" spc="-5" dirty="0">
                <a:latin typeface="Microsoft Sans Serif"/>
                <a:cs typeface="Microsoft Sans Serif"/>
              </a:rPr>
              <a:t> </a:t>
            </a:r>
            <a:r>
              <a:rPr sz="750" spc="30" dirty="0">
                <a:latin typeface="Microsoft Sans Serif"/>
                <a:cs typeface="Microsoft Sans Serif"/>
              </a:rPr>
              <a:t>ocurra</a:t>
            </a:r>
            <a:r>
              <a:rPr sz="750" dirty="0">
                <a:latin typeface="Microsoft Sans Serif"/>
                <a:cs typeface="Microsoft Sans Serif"/>
              </a:rPr>
              <a:t> </a:t>
            </a:r>
            <a:r>
              <a:rPr sz="750" spc="25" dirty="0">
                <a:latin typeface="Microsoft Sans Serif"/>
                <a:cs typeface="Microsoft Sans Serif"/>
              </a:rPr>
              <a:t>en</a:t>
            </a:r>
            <a:r>
              <a:rPr sz="750" spc="-5" dirty="0">
                <a:latin typeface="Microsoft Sans Serif"/>
                <a:cs typeface="Microsoft Sans Serif"/>
              </a:rPr>
              <a:t> </a:t>
            </a:r>
            <a:r>
              <a:rPr sz="750" spc="10" dirty="0">
                <a:latin typeface="Microsoft Sans Serif"/>
                <a:cs typeface="Microsoft Sans Serif"/>
              </a:rPr>
              <a:t>la</a:t>
            </a:r>
            <a:r>
              <a:rPr sz="750" spc="-5" dirty="0">
                <a:latin typeface="Microsoft Sans Serif"/>
                <a:cs typeface="Microsoft Sans Serif"/>
              </a:rPr>
              <a:t> </a:t>
            </a:r>
            <a:r>
              <a:rPr sz="750" spc="30" dirty="0">
                <a:latin typeface="Microsoft Sans Serif"/>
                <a:cs typeface="Microsoft Sans Serif"/>
              </a:rPr>
              <a:t>misma</a:t>
            </a:r>
            <a:r>
              <a:rPr sz="750" dirty="0">
                <a:latin typeface="Microsoft Sans Serif"/>
                <a:cs typeface="Microsoft Sans Serif"/>
              </a:rPr>
              <a:t> </a:t>
            </a:r>
            <a:r>
              <a:rPr sz="750" spc="10" dirty="0">
                <a:latin typeface="Microsoft Sans Serif"/>
                <a:cs typeface="Microsoft Sans Serif"/>
              </a:rPr>
              <a:t>fase</a:t>
            </a:r>
            <a:r>
              <a:rPr sz="750" spc="-5" dirty="0">
                <a:latin typeface="Microsoft Sans Serif"/>
                <a:cs typeface="Microsoft Sans Serif"/>
              </a:rPr>
              <a:t> </a:t>
            </a:r>
            <a:r>
              <a:rPr sz="750" dirty="0">
                <a:latin typeface="Microsoft Sans Serif"/>
                <a:cs typeface="Microsoft Sans Serif"/>
              </a:rPr>
              <a:t>a</a:t>
            </a:r>
            <a:r>
              <a:rPr sz="750" spc="-5" dirty="0">
                <a:latin typeface="Microsoft Sans Serif"/>
                <a:cs typeface="Microsoft Sans Serif"/>
              </a:rPr>
              <a:t> </a:t>
            </a:r>
            <a:r>
              <a:rPr sz="750" spc="25" dirty="0">
                <a:latin typeface="Microsoft Sans Serif"/>
                <a:cs typeface="Microsoft Sans Serif"/>
              </a:rPr>
              <a:t>menos</a:t>
            </a:r>
            <a:r>
              <a:rPr sz="750" dirty="0">
                <a:latin typeface="Microsoft Sans Serif"/>
                <a:cs typeface="Microsoft Sans Serif"/>
              </a:rPr>
              <a:t> </a:t>
            </a:r>
            <a:r>
              <a:rPr sz="750" spc="30" dirty="0">
                <a:latin typeface="Microsoft Sans Serif"/>
                <a:cs typeface="Microsoft Sans Serif"/>
              </a:rPr>
              <a:t>que</a:t>
            </a:r>
            <a:r>
              <a:rPr sz="750" spc="-5" dirty="0">
                <a:latin typeface="Microsoft Sans Serif"/>
                <a:cs typeface="Microsoft Sans Serif"/>
              </a:rPr>
              <a:t> </a:t>
            </a:r>
            <a:r>
              <a:rPr sz="750" spc="10" dirty="0">
                <a:latin typeface="Microsoft Sans Serif"/>
                <a:cs typeface="Microsoft Sans Serif"/>
              </a:rPr>
              <a:t>la</a:t>
            </a:r>
            <a:r>
              <a:rPr sz="750" dirty="0">
                <a:latin typeface="Microsoft Sans Serif"/>
                <a:cs typeface="Microsoft Sans Serif"/>
              </a:rPr>
              <a:t> </a:t>
            </a:r>
            <a:r>
              <a:rPr sz="750" spc="20" dirty="0">
                <a:latin typeface="Microsoft Sans Serif"/>
                <a:cs typeface="Microsoft Sans Serif"/>
              </a:rPr>
              <a:t>falla</a:t>
            </a:r>
            <a:r>
              <a:rPr sz="750" spc="-5" dirty="0">
                <a:latin typeface="Microsoft Sans Serif"/>
                <a:cs typeface="Microsoft Sans Serif"/>
              </a:rPr>
              <a:t> se </a:t>
            </a:r>
            <a:r>
              <a:rPr sz="750" spc="25" dirty="0">
                <a:latin typeface="Microsoft Sans Serif"/>
                <a:cs typeface="Microsoft Sans Serif"/>
              </a:rPr>
              <a:t>convierta </a:t>
            </a:r>
            <a:r>
              <a:rPr sz="750" spc="-185" dirty="0">
                <a:latin typeface="Microsoft Sans Serif"/>
                <a:cs typeface="Microsoft Sans Serif"/>
              </a:rPr>
              <a:t> </a:t>
            </a:r>
            <a:r>
              <a:rPr sz="750" spc="25" dirty="0">
                <a:latin typeface="Microsoft Sans Serif"/>
                <a:cs typeface="Microsoft Sans Serif"/>
              </a:rPr>
              <a:t>en </a:t>
            </a:r>
            <a:r>
              <a:rPr sz="750" spc="30" dirty="0">
                <a:latin typeface="Microsoft Sans Serif"/>
                <a:cs typeface="Microsoft Sans Serif"/>
              </a:rPr>
              <a:t>una </a:t>
            </a:r>
            <a:r>
              <a:rPr sz="750" spc="20" dirty="0">
                <a:latin typeface="Microsoft Sans Serif"/>
                <a:cs typeface="Microsoft Sans Serif"/>
              </a:rPr>
              <a:t>falla </a:t>
            </a:r>
            <a:r>
              <a:rPr sz="750" spc="25" dirty="0">
                <a:latin typeface="Microsoft Sans Serif"/>
                <a:cs typeface="Microsoft Sans Serif"/>
              </a:rPr>
              <a:t>de </a:t>
            </a:r>
            <a:r>
              <a:rPr sz="750" spc="10" dirty="0">
                <a:latin typeface="Microsoft Sans Serif"/>
                <a:cs typeface="Microsoft Sans Serif"/>
              </a:rPr>
              <a:t>fase </a:t>
            </a:r>
            <a:r>
              <a:rPr sz="750" dirty="0">
                <a:latin typeface="Microsoft Sans Serif"/>
                <a:cs typeface="Microsoft Sans Serif"/>
              </a:rPr>
              <a:t>a </a:t>
            </a:r>
            <a:r>
              <a:rPr sz="750" spc="10" dirty="0">
                <a:latin typeface="Microsoft Sans Serif"/>
                <a:cs typeface="Microsoft Sans Serif"/>
              </a:rPr>
              <a:t>fase </a:t>
            </a:r>
            <a:r>
              <a:rPr sz="750" spc="35" dirty="0">
                <a:latin typeface="Microsoft Sans Serif"/>
                <a:cs typeface="Microsoft Sans Serif"/>
              </a:rPr>
              <a:t>o </a:t>
            </a:r>
            <a:r>
              <a:rPr sz="750" spc="25" dirty="0">
                <a:latin typeface="Microsoft Sans Serif"/>
                <a:cs typeface="Microsoft Sans Serif"/>
              </a:rPr>
              <a:t>de </a:t>
            </a:r>
            <a:r>
              <a:rPr sz="750" spc="10" dirty="0">
                <a:latin typeface="Microsoft Sans Serif"/>
                <a:cs typeface="Microsoft Sans Serif"/>
              </a:rPr>
              <a:t>fase </a:t>
            </a:r>
            <a:r>
              <a:rPr sz="750" dirty="0">
                <a:latin typeface="Microsoft Sans Serif"/>
                <a:cs typeface="Microsoft Sans Serif"/>
              </a:rPr>
              <a:t>a </a:t>
            </a:r>
            <a:r>
              <a:rPr sz="750" spc="35" dirty="0">
                <a:latin typeface="Microsoft Sans Serif"/>
                <a:cs typeface="Microsoft Sans Serif"/>
              </a:rPr>
              <a:t>tierra </a:t>
            </a:r>
            <a:r>
              <a:rPr sz="750" spc="20" dirty="0">
                <a:latin typeface="Microsoft Sans Serif"/>
                <a:cs typeface="Microsoft Sans Serif"/>
              </a:rPr>
              <a:t>con </a:t>
            </a:r>
            <a:r>
              <a:rPr sz="750" spc="10" dirty="0">
                <a:latin typeface="Microsoft Sans Serif"/>
                <a:cs typeface="Microsoft Sans Serif"/>
              </a:rPr>
              <a:t>el </a:t>
            </a:r>
            <a:r>
              <a:rPr sz="750" spc="30" dirty="0">
                <a:latin typeface="Microsoft Sans Serif"/>
                <a:cs typeface="Microsoft Sans Serif"/>
              </a:rPr>
              <a:t>tiempo, </a:t>
            </a:r>
            <a:r>
              <a:rPr sz="750" spc="25" dirty="0">
                <a:latin typeface="Microsoft Sans Serif"/>
                <a:cs typeface="Microsoft Sans Serif"/>
              </a:rPr>
              <a:t>lo </a:t>
            </a:r>
            <a:r>
              <a:rPr sz="750" spc="30" dirty="0">
                <a:latin typeface="Microsoft Sans Serif"/>
                <a:cs typeface="Microsoft Sans Serif"/>
              </a:rPr>
              <a:t>que </a:t>
            </a:r>
            <a:r>
              <a:rPr sz="750" spc="35" dirty="0">
                <a:latin typeface="Microsoft Sans Serif"/>
                <a:cs typeface="Microsoft Sans Serif"/>
              </a:rPr>
              <a:t> </a:t>
            </a:r>
            <a:r>
              <a:rPr sz="750" spc="30" dirty="0">
                <a:latin typeface="Microsoft Sans Serif"/>
                <a:cs typeface="Microsoft Sans Serif"/>
              </a:rPr>
              <a:t>eventualmente</a:t>
            </a:r>
            <a:r>
              <a:rPr sz="750" dirty="0">
                <a:latin typeface="Microsoft Sans Serif"/>
                <a:cs typeface="Microsoft Sans Serif"/>
              </a:rPr>
              <a:t> </a:t>
            </a:r>
            <a:r>
              <a:rPr sz="750" spc="15" dirty="0">
                <a:latin typeface="Microsoft Sans Serif"/>
                <a:cs typeface="Microsoft Sans Serif"/>
              </a:rPr>
              <a:t>activará</a:t>
            </a:r>
            <a:r>
              <a:rPr sz="750" spc="-5" dirty="0">
                <a:latin typeface="Microsoft Sans Serif"/>
                <a:cs typeface="Microsoft Sans Serif"/>
              </a:rPr>
              <a:t> </a:t>
            </a:r>
            <a:r>
              <a:rPr sz="750" spc="10" dirty="0">
                <a:latin typeface="Microsoft Sans Serif"/>
                <a:cs typeface="Microsoft Sans Serif"/>
              </a:rPr>
              <a:t>la</a:t>
            </a:r>
            <a:r>
              <a:rPr sz="750" dirty="0">
                <a:latin typeface="Microsoft Sans Serif"/>
                <a:cs typeface="Microsoft Sans Serif"/>
              </a:rPr>
              <a:t> </a:t>
            </a:r>
            <a:r>
              <a:rPr sz="750" spc="25" dirty="0">
                <a:latin typeface="Microsoft Sans Serif"/>
                <a:cs typeface="Microsoft Sans Serif"/>
              </a:rPr>
              <a:t>operación</a:t>
            </a:r>
            <a:r>
              <a:rPr sz="750" dirty="0">
                <a:latin typeface="Microsoft Sans Serif"/>
                <a:cs typeface="Microsoft Sans Serif"/>
              </a:rPr>
              <a:t> </a:t>
            </a:r>
            <a:r>
              <a:rPr sz="750" spc="20" dirty="0">
                <a:latin typeface="Microsoft Sans Serif"/>
                <a:cs typeface="Microsoft Sans Serif"/>
              </a:rPr>
              <a:t>del</a:t>
            </a:r>
            <a:r>
              <a:rPr sz="750" dirty="0">
                <a:latin typeface="Microsoft Sans Serif"/>
                <a:cs typeface="Microsoft Sans Serif"/>
              </a:rPr>
              <a:t> </a:t>
            </a:r>
            <a:r>
              <a:rPr sz="750" spc="20" dirty="0">
                <a:latin typeface="Microsoft Sans Serif"/>
                <a:cs typeface="Microsoft Sans Serif"/>
              </a:rPr>
              <a:t>diferencial</a:t>
            </a:r>
            <a:r>
              <a:rPr sz="750" dirty="0">
                <a:latin typeface="Microsoft Sans Serif"/>
                <a:cs typeface="Microsoft Sans Serif"/>
              </a:rPr>
              <a:t> </a:t>
            </a:r>
            <a:r>
              <a:rPr sz="750" spc="25" dirty="0">
                <a:latin typeface="Microsoft Sans Serif"/>
                <a:cs typeface="Microsoft Sans Serif"/>
              </a:rPr>
              <a:t>de</a:t>
            </a:r>
            <a:r>
              <a:rPr sz="750" dirty="0">
                <a:latin typeface="Microsoft Sans Serif"/>
                <a:cs typeface="Microsoft Sans Serif"/>
              </a:rPr>
              <a:t> </a:t>
            </a:r>
            <a:r>
              <a:rPr sz="750" spc="10" dirty="0">
                <a:latin typeface="Microsoft Sans Serif"/>
                <a:cs typeface="Microsoft Sans Serif"/>
              </a:rPr>
              <a:t>fase</a:t>
            </a:r>
            <a:r>
              <a:rPr sz="750" dirty="0">
                <a:latin typeface="Microsoft Sans Serif"/>
                <a:cs typeface="Microsoft Sans Serif"/>
              </a:rPr>
              <a:t> </a:t>
            </a:r>
            <a:r>
              <a:rPr sz="750" spc="-10" dirty="0">
                <a:latin typeface="Microsoft Sans Serif"/>
                <a:cs typeface="Microsoft Sans Serif"/>
              </a:rPr>
              <a:t>(87).</a:t>
            </a:r>
            <a:r>
              <a:rPr sz="750" dirty="0">
                <a:latin typeface="Microsoft Sans Serif"/>
                <a:cs typeface="Microsoft Sans Serif"/>
              </a:rPr>
              <a:t> </a:t>
            </a:r>
            <a:r>
              <a:rPr sz="750" spc="-5" dirty="0">
                <a:latin typeface="Microsoft Sans Serif"/>
                <a:cs typeface="Microsoft Sans Serif"/>
              </a:rPr>
              <a:t>87)</a:t>
            </a:r>
            <a:r>
              <a:rPr sz="750" dirty="0">
                <a:latin typeface="Microsoft Sans Serif"/>
                <a:cs typeface="Microsoft Sans Serif"/>
              </a:rPr>
              <a:t> </a:t>
            </a:r>
            <a:r>
              <a:rPr sz="750" spc="35" dirty="0">
                <a:latin typeface="Microsoft Sans Serif"/>
                <a:cs typeface="Microsoft Sans Serif"/>
              </a:rPr>
              <a:t>o </a:t>
            </a:r>
            <a:r>
              <a:rPr sz="750" spc="-180" dirty="0">
                <a:latin typeface="Microsoft Sans Serif"/>
                <a:cs typeface="Microsoft Sans Serif"/>
              </a:rPr>
              <a:t> </a:t>
            </a:r>
            <a:r>
              <a:rPr sz="750" spc="25" dirty="0">
                <a:latin typeface="Microsoft Sans Serif"/>
                <a:cs typeface="Microsoft Sans Serif"/>
              </a:rPr>
              <a:t>protección de </a:t>
            </a:r>
            <a:r>
              <a:rPr sz="750" spc="35" dirty="0">
                <a:latin typeface="Microsoft Sans Serif"/>
                <a:cs typeface="Microsoft Sans Serif"/>
              </a:rPr>
              <a:t>tierra </a:t>
            </a:r>
            <a:r>
              <a:rPr sz="750" spc="-15" dirty="0">
                <a:latin typeface="Microsoft Sans Serif"/>
                <a:cs typeface="Microsoft Sans Serif"/>
              </a:rPr>
              <a:t>(59G), </a:t>
            </a:r>
            <a:r>
              <a:rPr sz="750" spc="20" dirty="0">
                <a:latin typeface="Microsoft Sans Serif"/>
                <a:cs typeface="Microsoft Sans Serif"/>
              </a:rPr>
              <a:t>respectivamente. </a:t>
            </a:r>
            <a:r>
              <a:rPr sz="750" spc="10" dirty="0">
                <a:latin typeface="Microsoft Sans Serif"/>
                <a:cs typeface="Microsoft Sans Serif"/>
              </a:rPr>
              <a:t>Pero </a:t>
            </a:r>
            <a:r>
              <a:rPr sz="750" spc="25" dirty="0">
                <a:latin typeface="Microsoft Sans Serif"/>
                <a:cs typeface="Microsoft Sans Serif"/>
              </a:rPr>
              <a:t>para cuando </a:t>
            </a:r>
            <a:r>
              <a:rPr sz="750" spc="10" dirty="0">
                <a:latin typeface="Microsoft Sans Serif"/>
                <a:cs typeface="Microsoft Sans Serif"/>
              </a:rPr>
              <a:t>el </a:t>
            </a:r>
            <a:r>
              <a:rPr sz="750" spc="15" dirty="0">
                <a:latin typeface="Microsoft Sans Serif"/>
                <a:cs typeface="Microsoft Sans Serif"/>
              </a:rPr>
              <a:t> </a:t>
            </a:r>
            <a:r>
              <a:rPr sz="750" spc="30" dirty="0">
                <a:latin typeface="Microsoft Sans Serif"/>
                <a:cs typeface="Microsoft Sans Serif"/>
              </a:rPr>
              <a:t>elemento</a:t>
            </a:r>
            <a:r>
              <a:rPr sz="750" spc="-5" dirty="0">
                <a:latin typeface="Microsoft Sans Serif"/>
                <a:cs typeface="Microsoft Sans Serif"/>
              </a:rPr>
              <a:t> </a:t>
            </a:r>
            <a:r>
              <a:rPr sz="750" spc="10" dirty="0">
                <a:latin typeface="Microsoft Sans Serif"/>
                <a:cs typeface="Microsoft Sans Serif"/>
              </a:rPr>
              <a:t>87</a:t>
            </a:r>
            <a:r>
              <a:rPr sz="750" dirty="0">
                <a:latin typeface="Microsoft Sans Serif"/>
                <a:cs typeface="Microsoft Sans Serif"/>
              </a:rPr>
              <a:t> </a:t>
            </a:r>
            <a:r>
              <a:rPr sz="750" spc="35" dirty="0">
                <a:latin typeface="Microsoft Sans Serif"/>
                <a:cs typeface="Microsoft Sans Serif"/>
              </a:rPr>
              <a:t>o</a:t>
            </a:r>
            <a:r>
              <a:rPr sz="750" dirty="0">
                <a:latin typeface="Microsoft Sans Serif"/>
                <a:cs typeface="Microsoft Sans Serif"/>
              </a:rPr>
              <a:t> </a:t>
            </a:r>
            <a:r>
              <a:rPr sz="750" spc="-5" dirty="0">
                <a:latin typeface="Microsoft Sans Serif"/>
                <a:cs typeface="Microsoft Sans Serif"/>
              </a:rPr>
              <a:t>59G </a:t>
            </a:r>
            <a:r>
              <a:rPr sz="750" spc="25" dirty="0">
                <a:latin typeface="Microsoft Sans Serif"/>
                <a:cs typeface="Microsoft Sans Serif"/>
              </a:rPr>
              <a:t>funcione,</a:t>
            </a:r>
            <a:r>
              <a:rPr sz="750" dirty="0">
                <a:latin typeface="Microsoft Sans Serif"/>
                <a:cs typeface="Microsoft Sans Serif"/>
              </a:rPr>
              <a:t> </a:t>
            </a:r>
            <a:r>
              <a:rPr sz="750" spc="25" dirty="0">
                <a:latin typeface="Microsoft Sans Serif"/>
                <a:cs typeface="Microsoft Sans Serif"/>
              </a:rPr>
              <a:t>puede</a:t>
            </a:r>
            <a:r>
              <a:rPr sz="750" dirty="0">
                <a:latin typeface="Microsoft Sans Serif"/>
                <a:cs typeface="Microsoft Sans Serif"/>
              </a:rPr>
              <a:t> </a:t>
            </a:r>
            <a:r>
              <a:rPr sz="750" spc="30" dirty="0">
                <a:latin typeface="Microsoft Sans Serif"/>
                <a:cs typeface="Microsoft Sans Serif"/>
              </a:rPr>
              <a:t>que</a:t>
            </a:r>
            <a:r>
              <a:rPr sz="750" spc="-5" dirty="0">
                <a:latin typeface="Microsoft Sans Serif"/>
                <a:cs typeface="Microsoft Sans Serif"/>
              </a:rPr>
              <a:t> sea</a:t>
            </a:r>
            <a:r>
              <a:rPr sz="750" dirty="0">
                <a:latin typeface="Microsoft Sans Serif"/>
                <a:cs typeface="Microsoft Sans Serif"/>
              </a:rPr>
              <a:t> </a:t>
            </a:r>
            <a:r>
              <a:rPr sz="750" spc="20" dirty="0">
                <a:latin typeface="Microsoft Sans Serif"/>
                <a:cs typeface="Microsoft Sans Serif"/>
              </a:rPr>
              <a:t>demasiado</a:t>
            </a:r>
            <a:r>
              <a:rPr sz="750" dirty="0">
                <a:latin typeface="Microsoft Sans Serif"/>
                <a:cs typeface="Microsoft Sans Serif"/>
              </a:rPr>
              <a:t> </a:t>
            </a:r>
            <a:r>
              <a:rPr sz="750" spc="25" dirty="0">
                <a:latin typeface="Microsoft Sans Serif"/>
                <a:cs typeface="Microsoft Sans Serif"/>
              </a:rPr>
              <a:t>tarde,</a:t>
            </a:r>
            <a:r>
              <a:rPr sz="750" dirty="0">
                <a:latin typeface="Microsoft Sans Serif"/>
                <a:cs typeface="Microsoft Sans Serif"/>
              </a:rPr>
              <a:t> </a:t>
            </a:r>
            <a:r>
              <a:rPr sz="750" spc="5" dirty="0">
                <a:latin typeface="Microsoft Sans Serif"/>
                <a:cs typeface="Microsoft Sans Serif"/>
              </a:rPr>
              <a:t>ya</a:t>
            </a:r>
            <a:r>
              <a:rPr sz="750" spc="-5" dirty="0">
                <a:latin typeface="Microsoft Sans Serif"/>
                <a:cs typeface="Microsoft Sans Serif"/>
              </a:rPr>
              <a:t> </a:t>
            </a:r>
            <a:r>
              <a:rPr sz="750" spc="30" dirty="0">
                <a:latin typeface="Microsoft Sans Serif"/>
                <a:cs typeface="Microsoft Sans Serif"/>
              </a:rPr>
              <a:t>que </a:t>
            </a:r>
            <a:r>
              <a:rPr sz="750" spc="-185" dirty="0">
                <a:latin typeface="Microsoft Sans Serif"/>
                <a:cs typeface="Microsoft Sans Serif"/>
              </a:rPr>
              <a:t> </a:t>
            </a:r>
            <a:r>
              <a:rPr sz="750" spc="5" dirty="0">
                <a:latin typeface="Microsoft Sans Serif"/>
                <a:cs typeface="Microsoft Sans Serif"/>
              </a:rPr>
              <a:t>ya</a:t>
            </a:r>
            <a:r>
              <a:rPr sz="750" spc="-10" dirty="0">
                <a:latin typeface="Microsoft Sans Serif"/>
                <a:cs typeface="Microsoft Sans Serif"/>
              </a:rPr>
              <a:t> </a:t>
            </a:r>
            <a:r>
              <a:rPr sz="750" spc="-5" dirty="0">
                <a:latin typeface="Microsoft Sans Serif"/>
                <a:cs typeface="Microsoft Sans Serif"/>
              </a:rPr>
              <a:t>se </a:t>
            </a:r>
            <a:r>
              <a:rPr sz="750" spc="30" dirty="0">
                <a:latin typeface="Microsoft Sans Serif"/>
                <a:cs typeface="Microsoft Sans Serif"/>
              </a:rPr>
              <a:t>habrían</a:t>
            </a:r>
            <a:r>
              <a:rPr sz="750" spc="-5" dirty="0">
                <a:latin typeface="Microsoft Sans Serif"/>
                <a:cs typeface="Microsoft Sans Serif"/>
              </a:rPr>
              <a:t> </a:t>
            </a:r>
            <a:r>
              <a:rPr sz="750" spc="35" dirty="0">
                <a:latin typeface="Microsoft Sans Serif"/>
                <a:cs typeface="Microsoft Sans Serif"/>
              </a:rPr>
              <a:t>producido</a:t>
            </a:r>
            <a:r>
              <a:rPr sz="750" spc="-5" dirty="0">
                <a:latin typeface="Microsoft Sans Serif"/>
                <a:cs typeface="Microsoft Sans Serif"/>
              </a:rPr>
              <a:t> </a:t>
            </a:r>
            <a:r>
              <a:rPr sz="750" spc="20" dirty="0">
                <a:latin typeface="Microsoft Sans Serif"/>
                <a:cs typeface="Microsoft Sans Serif"/>
              </a:rPr>
              <a:t>daños</a:t>
            </a:r>
            <a:r>
              <a:rPr sz="750" spc="-5" dirty="0">
                <a:latin typeface="Microsoft Sans Serif"/>
                <a:cs typeface="Microsoft Sans Serif"/>
              </a:rPr>
              <a:t> </a:t>
            </a:r>
            <a:r>
              <a:rPr sz="750" spc="15" dirty="0">
                <a:latin typeface="Microsoft Sans Serif"/>
                <a:cs typeface="Microsoft Sans Serif"/>
              </a:rPr>
              <a:t>graves</a:t>
            </a:r>
            <a:r>
              <a:rPr sz="750" spc="-5" dirty="0">
                <a:latin typeface="Microsoft Sans Serif"/>
                <a:cs typeface="Microsoft Sans Serif"/>
              </a:rPr>
              <a:t> </a:t>
            </a:r>
            <a:r>
              <a:rPr sz="750" spc="25" dirty="0">
                <a:latin typeface="Microsoft Sans Serif"/>
                <a:cs typeface="Microsoft Sans Serif"/>
              </a:rPr>
              <a:t>en</a:t>
            </a:r>
            <a:r>
              <a:rPr sz="750" spc="-10" dirty="0">
                <a:latin typeface="Microsoft Sans Serif"/>
                <a:cs typeface="Microsoft Sans Serif"/>
              </a:rPr>
              <a:t> </a:t>
            </a:r>
            <a:r>
              <a:rPr sz="750" spc="10" dirty="0">
                <a:latin typeface="Microsoft Sans Serif"/>
                <a:cs typeface="Microsoft Sans Serif"/>
              </a:rPr>
              <a:t>el</a:t>
            </a:r>
            <a:r>
              <a:rPr sz="750" spc="-5" dirty="0">
                <a:latin typeface="Microsoft Sans Serif"/>
                <a:cs typeface="Microsoft Sans Serif"/>
              </a:rPr>
              <a:t> </a:t>
            </a:r>
            <a:r>
              <a:rPr sz="750" spc="25" dirty="0">
                <a:latin typeface="Microsoft Sans Serif"/>
                <a:cs typeface="Microsoft Sans Serif"/>
              </a:rPr>
              <a:t>estator.</a:t>
            </a:r>
            <a:endParaRPr sz="750">
              <a:latin typeface="Microsoft Sans Serif"/>
              <a:cs typeface="Microsoft Sans Serif"/>
            </a:endParaRPr>
          </a:p>
          <a:p>
            <a:pPr marL="12700" marR="5080" indent="154940">
              <a:lnSpc>
                <a:spcPct val="133500"/>
              </a:lnSpc>
              <a:spcBef>
                <a:spcPts val="10"/>
              </a:spcBef>
            </a:pPr>
            <a:r>
              <a:rPr sz="750" spc="-35" dirty="0">
                <a:latin typeface="Microsoft Sans Serif"/>
                <a:cs typeface="Microsoft Sans Serif"/>
              </a:rPr>
              <a:t>El </a:t>
            </a:r>
            <a:r>
              <a:rPr sz="750" spc="20" dirty="0">
                <a:latin typeface="Microsoft Sans Serif"/>
                <a:cs typeface="Microsoft Sans Serif"/>
              </a:rPr>
              <a:t>esquema </a:t>
            </a:r>
            <a:r>
              <a:rPr sz="750" spc="25" dirty="0">
                <a:latin typeface="Microsoft Sans Serif"/>
                <a:cs typeface="Microsoft Sans Serif"/>
              </a:rPr>
              <a:t>de </a:t>
            </a:r>
            <a:r>
              <a:rPr sz="750" spc="20" dirty="0">
                <a:latin typeface="Microsoft Sans Serif"/>
                <a:cs typeface="Microsoft Sans Serif"/>
              </a:rPr>
              <a:t>relé </a:t>
            </a:r>
            <a:r>
              <a:rPr sz="750" spc="25" dirty="0">
                <a:latin typeface="Microsoft Sans Serif"/>
                <a:cs typeface="Microsoft Sans Serif"/>
              </a:rPr>
              <a:t>de </a:t>
            </a:r>
            <a:r>
              <a:rPr sz="750" spc="10" dirty="0">
                <a:latin typeface="Microsoft Sans Serif"/>
                <a:cs typeface="Microsoft Sans Serif"/>
              </a:rPr>
              <a:t>fase </a:t>
            </a:r>
            <a:r>
              <a:rPr sz="750" spc="25" dirty="0">
                <a:latin typeface="Microsoft Sans Serif"/>
                <a:cs typeface="Microsoft Sans Serif"/>
              </a:rPr>
              <a:t>dividida puede detectar </a:t>
            </a:r>
            <a:r>
              <a:rPr sz="750" spc="10" dirty="0">
                <a:latin typeface="Microsoft Sans Serif"/>
                <a:cs typeface="Microsoft Sans Serif"/>
              </a:rPr>
              <a:t>fallas </a:t>
            </a:r>
            <a:r>
              <a:rPr sz="750" spc="35" dirty="0">
                <a:latin typeface="Microsoft Sans Serif"/>
                <a:cs typeface="Microsoft Sans Serif"/>
              </a:rPr>
              <a:t>entre </a:t>
            </a:r>
            <a:r>
              <a:rPr sz="750" spc="40" dirty="0">
                <a:latin typeface="Microsoft Sans Serif"/>
                <a:cs typeface="Microsoft Sans Serif"/>
              </a:rPr>
              <a:t> </a:t>
            </a:r>
            <a:r>
              <a:rPr sz="750" spc="10" dirty="0">
                <a:latin typeface="Microsoft Sans Serif"/>
                <a:cs typeface="Microsoft Sans Serif"/>
              </a:rPr>
              <a:t>espiras, </a:t>
            </a:r>
            <a:r>
              <a:rPr sz="750" spc="35" dirty="0">
                <a:latin typeface="Microsoft Sans Serif"/>
                <a:cs typeface="Microsoft Sans Serif"/>
              </a:rPr>
              <a:t>pero </a:t>
            </a:r>
            <a:r>
              <a:rPr sz="750" spc="30" dirty="0">
                <a:latin typeface="Microsoft Sans Serif"/>
                <a:cs typeface="Microsoft Sans Serif"/>
              </a:rPr>
              <a:t>requiere que </a:t>
            </a:r>
            <a:r>
              <a:rPr sz="750" spc="10" dirty="0">
                <a:latin typeface="Microsoft Sans Serif"/>
                <a:cs typeface="Microsoft Sans Serif"/>
              </a:rPr>
              <a:t>los </a:t>
            </a:r>
            <a:r>
              <a:rPr sz="750" spc="15" dirty="0">
                <a:latin typeface="Microsoft Sans Serif"/>
                <a:cs typeface="Microsoft Sans Serif"/>
              </a:rPr>
              <a:t>devanados </a:t>
            </a:r>
            <a:r>
              <a:rPr sz="750" spc="20" dirty="0">
                <a:latin typeface="Microsoft Sans Serif"/>
                <a:cs typeface="Microsoft Sans Serif"/>
              </a:rPr>
              <a:t>del </a:t>
            </a:r>
            <a:r>
              <a:rPr sz="750" spc="30" dirty="0">
                <a:latin typeface="Microsoft Sans Serif"/>
                <a:cs typeface="Microsoft Sans Serif"/>
              </a:rPr>
              <a:t>estator </a:t>
            </a:r>
            <a:r>
              <a:rPr sz="750" spc="-5" dirty="0">
                <a:latin typeface="Microsoft Sans Serif"/>
                <a:cs typeface="Microsoft Sans Serif"/>
              </a:rPr>
              <a:t>se </a:t>
            </a:r>
            <a:r>
              <a:rPr sz="750" spc="20" dirty="0">
                <a:latin typeface="Microsoft Sans Serif"/>
                <a:cs typeface="Microsoft Sans Serif"/>
              </a:rPr>
              <a:t>divida </a:t>
            </a:r>
            <a:r>
              <a:rPr sz="750" spc="25" dirty="0">
                <a:latin typeface="Microsoft Sans Serif"/>
                <a:cs typeface="Microsoft Sans Serif"/>
              </a:rPr>
              <a:t>en </a:t>
            </a:r>
            <a:r>
              <a:rPr sz="750" spc="20" dirty="0">
                <a:latin typeface="Microsoft Sans Serif"/>
                <a:cs typeface="Microsoft Sans Serif"/>
              </a:rPr>
              <a:t>dos </a:t>
            </a:r>
            <a:r>
              <a:rPr sz="750" spc="25" dirty="0">
                <a:latin typeface="Microsoft Sans Serif"/>
                <a:cs typeface="Microsoft Sans Serif"/>
              </a:rPr>
              <a:t> </a:t>
            </a:r>
            <a:r>
              <a:rPr sz="750" spc="35" dirty="0">
                <a:latin typeface="Microsoft Sans Serif"/>
                <a:cs typeface="Microsoft Sans Serif"/>
              </a:rPr>
              <a:t>grupos </a:t>
            </a:r>
            <a:r>
              <a:rPr sz="750" spc="15" dirty="0">
                <a:latin typeface="Microsoft Sans Serif"/>
                <a:cs typeface="Microsoft Sans Serif"/>
              </a:rPr>
              <a:t>iguales </a:t>
            </a:r>
            <a:r>
              <a:rPr sz="750" spc="45" dirty="0">
                <a:latin typeface="Microsoft Sans Serif"/>
                <a:cs typeface="Microsoft Sans Serif"/>
              </a:rPr>
              <a:t>por </a:t>
            </a:r>
            <a:r>
              <a:rPr sz="750" spc="5" dirty="0">
                <a:latin typeface="Microsoft Sans Serif"/>
                <a:cs typeface="Microsoft Sans Serif"/>
              </a:rPr>
              <a:t>fase, </a:t>
            </a:r>
            <a:r>
              <a:rPr sz="750" spc="30" dirty="0">
                <a:latin typeface="Microsoft Sans Serif"/>
                <a:cs typeface="Microsoft Sans Serif"/>
              </a:rPr>
              <a:t>como </a:t>
            </a:r>
            <a:r>
              <a:rPr sz="750" spc="-5" dirty="0">
                <a:latin typeface="Microsoft Sans Serif"/>
                <a:cs typeface="Microsoft Sans Serif"/>
              </a:rPr>
              <a:t>se </a:t>
            </a:r>
            <a:r>
              <a:rPr sz="750" spc="30" dirty="0">
                <a:latin typeface="Microsoft Sans Serif"/>
                <a:cs typeface="Microsoft Sans Serif"/>
              </a:rPr>
              <a:t>muestra </a:t>
            </a:r>
            <a:r>
              <a:rPr sz="750" spc="25" dirty="0">
                <a:latin typeface="Microsoft Sans Serif"/>
                <a:cs typeface="Microsoft Sans Serif"/>
              </a:rPr>
              <a:t>en </a:t>
            </a:r>
            <a:r>
              <a:rPr sz="750" spc="10" dirty="0">
                <a:latin typeface="Microsoft Sans Serif"/>
                <a:cs typeface="Microsoft Sans Serif"/>
              </a:rPr>
              <a:t>la </a:t>
            </a:r>
            <a:r>
              <a:rPr sz="750" spc="-5" dirty="0">
                <a:latin typeface="Microsoft Sans Serif"/>
                <a:cs typeface="Microsoft Sans Serif"/>
              </a:rPr>
              <a:t>Fig. </a:t>
            </a:r>
            <a:r>
              <a:rPr sz="750" dirty="0">
                <a:latin typeface="Microsoft Sans Serif"/>
                <a:cs typeface="Microsoft Sans Serif"/>
              </a:rPr>
              <a:t>5. </a:t>
            </a:r>
            <a:r>
              <a:rPr sz="750" spc="-15" dirty="0">
                <a:latin typeface="Microsoft Sans Serif"/>
                <a:cs typeface="Microsoft Sans Serif"/>
              </a:rPr>
              <a:t>La </a:t>
            </a:r>
            <a:r>
              <a:rPr sz="750" spc="30" dirty="0">
                <a:latin typeface="Microsoft Sans Serif"/>
                <a:cs typeface="Microsoft Sans Serif"/>
              </a:rPr>
              <a:t>mayoría </a:t>
            </a:r>
            <a:r>
              <a:rPr sz="750" spc="25" dirty="0">
                <a:latin typeface="Microsoft Sans Serif"/>
                <a:cs typeface="Microsoft Sans Serif"/>
              </a:rPr>
              <a:t>de </a:t>
            </a:r>
            <a:r>
              <a:rPr sz="750" spc="30" dirty="0">
                <a:latin typeface="Microsoft Sans Serif"/>
                <a:cs typeface="Microsoft Sans Serif"/>
              </a:rPr>
              <a:t> </a:t>
            </a:r>
            <a:r>
              <a:rPr sz="750" spc="10" dirty="0">
                <a:latin typeface="Microsoft Sans Serif"/>
                <a:cs typeface="Microsoft Sans Serif"/>
              </a:rPr>
              <a:t>los</a:t>
            </a:r>
            <a:r>
              <a:rPr sz="750" dirty="0">
                <a:latin typeface="Microsoft Sans Serif"/>
                <a:cs typeface="Microsoft Sans Serif"/>
              </a:rPr>
              <a:t> </a:t>
            </a:r>
            <a:r>
              <a:rPr sz="750" spc="25" dirty="0">
                <a:latin typeface="Microsoft Sans Serif"/>
                <a:cs typeface="Microsoft Sans Serif"/>
              </a:rPr>
              <a:t>generadores</a:t>
            </a:r>
            <a:r>
              <a:rPr sz="750" dirty="0">
                <a:latin typeface="Microsoft Sans Serif"/>
                <a:cs typeface="Microsoft Sans Serif"/>
              </a:rPr>
              <a:t> </a:t>
            </a:r>
            <a:r>
              <a:rPr sz="750" spc="25" dirty="0">
                <a:latin typeface="Microsoft Sans Serif"/>
                <a:cs typeface="Microsoft Sans Serif"/>
              </a:rPr>
              <a:t>hidroeléctricos</a:t>
            </a:r>
            <a:r>
              <a:rPr sz="750" dirty="0">
                <a:latin typeface="Microsoft Sans Serif"/>
                <a:cs typeface="Microsoft Sans Serif"/>
              </a:rPr>
              <a:t> </a:t>
            </a:r>
            <a:r>
              <a:rPr sz="750" spc="25" dirty="0">
                <a:latin typeface="Microsoft Sans Serif"/>
                <a:cs typeface="Microsoft Sans Serif"/>
              </a:rPr>
              <a:t>de</a:t>
            </a:r>
            <a:r>
              <a:rPr sz="750" dirty="0">
                <a:latin typeface="Microsoft Sans Serif"/>
                <a:cs typeface="Microsoft Sans Serif"/>
              </a:rPr>
              <a:t> </a:t>
            </a:r>
            <a:r>
              <a:rPr sz="750" spc="15" dirty="0">
                <a:latin typeface="Microsoft Sans Serif"/>
                <a:cs typeface="Microsoft Sans Serif"/>
              </a:rPr>
              <a:t>baja</a:t>
            </a:r>
            <a:r>
              <a:rPr sz="750" dirty="0">
                <a:latin typeface="Microsoft Sans Serif"/>
                <a:cs typeface="Microsoft Sans Serif"/>
              </a:rPr>
              <a:t> </a:t>
            </a:r>
            <a:r>
              <a:rPr sz="750" spc="15" dirty="0">
                <a:latin typeface="Microsoft Sans Serif"/>
                <a:cs typeface="Microsoft Sans Serif"/>
              </a:rPr>
              <a:t>velocidad</a:t>
            </a:r>
            <a:r>
              <a:rPr sz="750" dirty="0">
                <a:latin typeface="Microsoft Sans Serif"/>
                <a:cs typeface="Microsoft Sans Serif"/>
              </a:rPr>
              <a:t> </a:t>
            </a:r>
            <a:r>
              <a:rPr sz="750" spc="25" dirty="0">
                <a:latin typeface="Microsoft Sans Serif"/>
                <a:cs typeface="Microsoft Sans Serif"/>
              </a:rPr>
              <a:t>en</a:t>
            </a:r>
            <a:r>
              <a:rPr sz="750" dirty="0">
                <a:latin typeface="Microsoft Sans Serif"/>
                <a:cs typeface="Microsoft Sans Serif"/>
              </a:rPr>
              <a:t> </a:t>
            </a:r>
            <a:r>
              <a:rPr sz="750" spc="15" dirty="0">
                <a:latin typeface="Microsoft Sans Serif"/>
                <a:cs typeface="Microsoft Sans Serif"/>
              </a:rPr>
              <a:t>América</a:t>
            </a:r>
            <a:r>
              <a:rPr sz="750" dirty="0">
                <a:latin typeface="Microsoft Sans Serif"/>
                <a:cs typeface="Microsoft Sans Serif"/>
              </a:rPr>
              <a:t> </a:t>
            </a:r>
            <a:r>
              <a:rPr sz="750" spc="20" dirty="0">
                <a:latin typeface="Microsoft Sans Serif"/>
                <a:cs typeface="Microsoft Sans Serif"/>
              </a:rPr>
              <a:t>del</a:t>
            </a:r>
            <a:r>
              <a:rPr sz="750" dirty="0">
                <a:latin typeface="Microsoft Sans Serif"/>
                <a:cs typeface="Microsoft Sans Serif"/>
              </a:rPr>
              <a:t> </a:t>
            </a:r>
            <a:r>
              <a:rPr sz="750" spc="35" dirty="0">
                <a:latin typeface="Microsoft Sans Serif"/>
                <a:cs typeface="Microsoft Sans Serif"/>
              </a:rPr>
              <a:t>Norte </a:t>
            </a:r>
            <a:r>
              <a:rPr sz="750" spc="-185" dirty="0">
                <a:latin typeface="Microsoft Sans Serif"/>
                <a:cs typeface="Microsoft Sans Serif"/>
              </a:rPr>
              <a:t> </a:t>
            </a:r>
            <a:r>
              <a:rPr sz="750" spc="20" dirty="0">
                <a:latin typeface="Microsoft Sans Serif"/>
                <a:cs typeface="Microsoft Sans Serif"/>
              </a:rPr>
              <a:t>están </a:t>
            </a:r>
            <a:r>
              <a:rPr sz="750" spc="25" dirty="0">
                <a:latin typeface="Microsoft Sans Serif"/>
                <a:cs typeface="Microsoft Sans Serif"/>
              </a:rPr>
              <a:t>construidos </a:t>
            </a:r>
            <a:r>
              <a:rPr sz="750" spc="20" dirty="0">
                <a:latin typeface="Microsoft Sans Serif"/>
                <a:cs typeface="Microsoft Sans Serif"/>
              </a:rPr>
              <a:t>con dos </a:t>
            </a:r>
            <a:r>
              <a:rPr sz="750" spc="35" dirty="0">
                <a:latin typeface="Microsoft Sans Serif"/>
                <a:cs typeface="Microsoft Sans Serif"/>
              </a:rPr>
              <a:t>o </a:t>
            </a:r>
            <a:r>
              <a:rPr sz="750" spc="20" dirty="0">
                <a:latin typeface="Microsoft Sans Serif"/>
                <a:cs typeface="Microsoft Sans Serif"/>
              </a:rPr>
              <a:t>más circuitos </a:t>
            </a:r>
            <a:r>
              <a:rPr sz="750" spc="45" dirty="0">
                <a:latin typeface="Microsoft Sans Serif"/>
                <a:cs typeface="Microsoft Sans Serif"/>
              </a:rPr>
              <a:t>por </a:t>
            </a:r>
            <a:r>
              <a:rPr sz="750" spc="5" dirty="0">
                <a:latin typeface="Microsoft Sans Serif"/>
                <a:cs typeface="Microsoft Sans Serif"/>
              </a:rPr>
              <a:t>fase, </a:t>
            </a:r>
            <a:r>
              <a:rPr sz="750" spc="30" dirty="0">
                <a:latin typeface="Microsoft Sans Serif"/>
                <a:cs typeface="Microsoft Sans Serif"/>
              </a:rPr>
              <a:t>teniendo </a:t>
            </a:r>
            <a:r>
              <a:rPr sz="750" spc="5" dirty="0">
                <a:latin typeface="Microsoft Sans Serif"/>
                <a:cs typeface="Microsoft Sans Serif"/>
              </a:rPr>
              <a:t>cada </a:t>
            </a:r>
            <a:r>
              <a:rPr sz="750" spc="10" dirty="0">
                <a:latin typeface="Microsoft Sans Serif"/>
                <a:cs typeface="Microsoft Sans Serif"/>
              </a:rPr>
              <a:t> </a:t>
            </a:r>
            <a:r>
              <a:rPr sz="750" spc="25" dirty="0">
                <a:latin typeface="Microsoft Sans Serif"/>
                <a:cs typeface="Microsoft Sans Serif"/>
              </a:rPr>
              <a:t>circuito bobinas multivueltas. </a:t>
            </a:r>
            <a:r>
              <a:rPr sz="750" spc="15" dirty="0">
                <a:latin typeface="Microsoft Sans Serif"/>
                <a:cs typeface="Microsoft Sans Serif"/>
              </a:rPr>
              <a:t>Cuando </a:t>
            </a:r>
            <a:r>
              <a:rPr sz="750" spc="-5" dirty="0">
                <a:latin typeface="Microsoft Sans Serif"/>
                <a:cs typeface="Microsoft Sans Serif"/>
              </a:rPr>
              <a:t>se </a:t>
            </a:r>
            <a:r>
              <a:rPr sz="750" spc="25" dirty="0">
                <a:latin typeface="Microsoft Sans Serif"/>
                <a:cs typeface="Microsoft Sans Serif"/>
              </a:rPr>
              <a:t>cortocircuita </a:t>
            </a:r>
            <a:r>
              <a:rPr sz="750" spc="30" dirty="0">
                <a:latin typeface="Microsoft Sans Serif"/>
                <a:cs typeface="Microsoft Sans Serif"/>
              </a:rPr>
              <a:t>una </a:t>
            </a:r>
            <a:r>
              <a:rPr sz="750" spc="25" dirty="0">
                <a:latin typeface="Microsoft Sans Serif"/>
                <a:cs typeface="Microsoft Sans Serif"/>
              </a:rPr>
              <a:t>bobina, </a:t>
            </a:r>
            <a:r>
              <a:rPr sz="750" spc="30" dirty="0">
                <a:latin typeface="Microsoft Sans Serif"/>
                <a:cs typeface="Microsoft Sans Serif"/>
              </a:rPr>
              <a:t> como </a:t>
            </a:r>
            <a:r>
              <a:rPr sz="750" spc="-5" dirty="0">
                <a:latin typeface="Microsoft Sans Serif"/>
                <a:cs typeface="Microsoft Sans Serif"/>
              </a:rPr>
              <a:t>se </a:t>
            </a:r>
            <a:r>
              <a:rPr sz="750" spc="30" dirty="0">
                <a:latin typeface="Microsoft Sans Serif"/>
                <a:cs typeface="Microsoft Sans Serif"/>
              </a:rPr>
              <a:t>muestra </a:t>
            </a:r>
            <a:r>
              <a:rPr sz="750" spc="25" dirty="0">
                <a:latin typeface="Microsoft Sans Serif"/>
                <a:cs typeface="Microsoft Sans Serif"/>
              </a:rPr>
              <a:t>en </a:t>
            </a:r>
            <a:r>
              <a:rPr sz="750" spc="10" dirty="0">
                <a:latin typeface="Microsoft Sans Serif"/>
                <a:cs typeface="Microsoft Sans Serif"/>
              </a:rPr>
              <a:t>la </a:t>
            </a:r>
            <a:r>
              <a:rPr sz="750" spc="-5" dirty="0">
                <a:latin typeface="Microsoft Sans Serif"/>
                <a:cs typeface="Microsoft Sans Serif"/>
              </a:rPr>
              <a:t>Fig. </a:t>
            </a:r>
            <a:r>
              <a:rPr sz="750" dirty="0">
                <a:latin typeface="Microsoft Sans Serif"/>
                <a:cs typeface="Microsoft Sans Serif"/>
              </a:rPr>
              <a:t>5, </a:t>
            </a:r>
            <a:r>
              <a:rPr sz="750" spc="-5" dirty="0">
                <a:latin typeface="Microsoft Sans Serif"/>
                <a:cs typeface="Microsoft Sans Serif"/>
              </a:rPr>
              <a:t>se </a:t>
            </a:r>
            <a:r>
              <a:rPr sz="750" spc="30" dirty="0">
                <a:latin typeface="Microsoft Sans Serif"/>
                <a:cs typeface="Microsoft Sans Serif"/>
              </a:rPr>
              <a:t>produce </a:t>
            </a:r>
            <a:r>
              <a:rPr sz="750" spc="45" dirty="0">
                <a:latin typeface="Microsoft Sans Serif"/>
                <a:cs typeface="Microsoft Sans Serif"/>
              </a:rPr>
              <a:t>un </a:t>
            </a:r>
            <a:r>
              <a:rPr sz="750" spc="25" dirty="0">
                <a:latin typeface="Microsoft Sans Serif"/>
                <a:cs typeface="Microsoft Sans Serif"/>
              </a:rPr>
              <a:t>desequilibrio de </a:t>
            </a:r>
            <a:r>
              <a:rPr sz="750" spc="15" dirty="0">
                <a:latin typeface="Microsoft Sans Serif"/>
                <a:cs typeface="Microsoft Sans Serif"/>
              </a:rPr>
              <a:t>voltaje, </a:t>
            </a:r>
            <a:r>
              <a:rPr sz="750" spc="25" dirty="0">
                <a:latin typeface="Microsoft Sans Serif"/>
                <a:cs typeface="Microsoft Sans Serif"/>
              </a:rPr>
              <a:t>lo </a:t>
            </a:r>
            <a:r>
              <a:rPr sz="750" spc="-185" dirty="0">
                <a:latin typeface="Microsoft Sans Serif"/>
                <a:cs typeface="Microsoft Sans Serif"/>
              </a:rPr>
              <a:t> </a:t>
            </a:r>
            <a:r>
              <a:rPr sz="750" spc="30" dirty="0">
                <a:latin typeface="Microsoft Sans Serif"/>
                <a:cs typeface="Microsoft Sans Serif"/>
              </a:rPr>
              <a:t>que </a:t>
            </a:r>
            <a:r>
              <a:rPr sz="750" dirty="0">
                <a:latin typeface="Microsoft Sans Serif"/>
                <a:cs typeface="Microsoft Sans Serif"/>
              </a:rPr>
              <a:t>a </a:t>
            </a:r>
            <a:r>
              <a:rPr sz="750" spc="15" dirty="0">
                <a:latin typeface="Microsoft Sans Serif"/>
                <a:cs typeface="Microsoft Sans Serif"/>
              </a:rPr>
              <a:t>su </a:t>
            </a:r>
            <a:r>
              <a:rPr sz="750" spc="-5" dirty="0">
                <a:latin typeface="Microsoft Sans Serif"/>
                <a:cs typeface="Microsoft Sans Serif"/>
              </a:rPr>
              <a:t>vez </a:t>
            </a:r>
            <a:r>
              <a:rPr sz="750" spc="10" dirty="0">
                <a:latin typeface="Microsoft Sans Serif"/>
                <a:cs typeface="Microsoft Sans Serif"/>
              </a:rPr>
              <a:t>hace </a:t>
            </a:r>
            <a:r>
              <a:rPr sz="750" spc="30" dirty="0">
                <a:latin typeface="Microsoft Sans Serif"/>
                <a:cs typeface="Microsoft Sans Serif"/>
              </a:rPr>
              <a:t>que </a:t>
            </a:r>
            <a:r>
              <a:rPr sz="750" spc="10" dirty="0">
                <a:latin typeface="Microsoft Sans Serif"/>
                <a:cs typeface="Microsoft Sans Serif"/>
              </a:rPr>
              <a:t>la </a:t>
            </a:r>
            <a:r>
              <a:rPr sz="750" spc="30" dirty="0">
                <a:latin typeface="Microsoft Sans Serif"/>
                <a:cs typeface="Microsoft Sans Serif"/>
              </a:rPr>
              <a:t>corriente </a:t>
            </a:r>
            <a:r>
              <a:rPr sz="750" spc="20" dirty="0">
                <a:latin typeface="Microsoft Sans Serif"/>
                <a:cs typeface="Microsoft Sans Serif"/>
              </a:rPr>
              <a:t>circulante </a:t>
            </a:r>
            <a:r>
              <a:rPr sz="750" spc="25" dirty="0">
                <a:latin typeface="Microsoft Sans Serif"/>
                <a:cs typeface="Microsoft Sans Serif"/>
              </a:rPr>
              <a:t>fluya </a:t>
            </a:r>
            <a:r>
              <a:rPr sz="750" spc="35" dirty="0">
                <a:latin typeface="Microsoft Sans Serif"/>
                <a:cs typeface="Microsoft Sans Serif"/>
              </a:rPr>
              <a:t>entre </a:t>
            </a:r>
            <a:r>
              <a:rPr sz="750" spc="10" dirty="0">
                <a:latin typeface="Microsoft Sans Serif"/>
                <a:cs typeface="Microsoft Sans Serif"/>
              </a:rPr>
              <a:t>los </a:t>
            </a:r>
            <a:r>
              <a:rPr sz="750" spc="15" dirty="0">
                <a:latin typeface="Microsoft Sans Serif"/>
                <a:cs typeface="Microsoft Sans Serif"/>
              </a:rPr>
              <a:t>devanados </a:t>
            </a:r>
            <a:r>
              <a:rPr sz="750" spc="-185" dirty="0">
                <a:latin typeface="Microsoft Sans Serif"/>
                <a:cs typeface="Microsoft Sans Serif"/>
              </a:rPr>
              <a:t> </a:t>
            </a:r>
            <a:r>
              <a:rPr sz="750" spc="25" dirty="0">
                <a:latin typeface="Microsoft Sans Serif"/>
                <a:cs typeface="Microsoft Sans Serif"/>
              </a:rPr>
              <a:t>de </a:t>
            </a:r>
            <a:r>
              <a:rPr sz="750" spc="10" dirty="0">
                <a:latin typeface="Microsoft Sans Serif"/>
                <a:cs typeface="Microsoft Sans Serif"/>
              </a:rPr>
              <a:t>la fase </a:t>
            </a:r>
            <a:r>
              <a:rPr sz="750" spc="25" dirty="0">
                <a:latin typeface="Microsoft Sans Serif"/>
                <a:cs typeface="Microsoft Sans Serif"/>
              </a:rPr>
              <a:t>en </a:t>
            </a:r>
            <a:r>
              <a:rPr sz="750" spc="15" dirty="0">
                <a:latin typeface="Microsoft Sans Serif"/>
                <a:cs typeface="Microsoft Sans Serif"/>
              </a:rPr>
              <a:t>falla. </a:t>
            </a:r>
            <a:r>
              <a:rPr sz="750" spc="-50" dirty="0">
                <a:latin typeface="Microsoft Sans Serif"/>
                <a:cs typeface="Microsoft Sans Serif"/>
              </a:rPr>
              <a:t>Es </a:t>
            </a:r>
            <a:r>
              <a:rPr sz="750" spc="25" dirty="0">
                <a:latin typeface="Microsoft Sans Serif"/>
                <a:cs typeface="Microsoft Sans Serif"/>
              </a:rPr>
              <a:t>típico instalar </a:t>
            </a:r>
            <a:r>
              <a:rPr sz="750" spc="45" dirty="0">
                <a:latin typeface="Microsoft Sans Serif"/>
                <a:cs typeface="Microsoft Sans Serif"/>
              </a:rPr>
              <a:t>un </a:t>
            </a:r>
            <a:r>
              <a:rPr sz="750" spc="20" dirty="0">
                <a:latin typeface="Microsoft Sans Serif"/>
                <a:cs typeface="Microsoft Sans Serif"/>
              </a:rPr>
              <a:t>relé </a:t>
            </a:r>
            <a:r>
              <a:rPr sz="750" spc="25" dirty="0">
                <a:latin typeface="Microsoft Sans Serif"/>
                <a:cs typeface="Microsoft Sans Serif"/>
              </a:rPr>
              <a:t>de sobreintensidad </a:t>
            </a:r>
            <a:r>
              <a:rPr sz="750" spc="30" dirty="0">
                <a:latin typeface="Microsoft Sans Serif"/>
                <a:cs typeface="Microsoft Sans Serif"/>
              </a:rPr>
              <a:t> </a:t>
            </a:r>
            <a:r>
              <a:rPr sz="750" spc="25" dirty="0">
                <a:latin typeface="Microsoft Sans Serif"/>
                <a:cs typeface="Microsoft Sans Serif"/>
              </a:rPr>
              <a:t>individual</a:t>
            </a:r>
            <a:r>
              <a:rPr sz="750" dirty="0">
                <a:latin typeface="Microsoft Sans Serif"/>
                <a:cs typeface="Microsoft Sans Serif"/>
              </a:rPr>
              <a:t> </a:t>
            </a:r>
            <a:r>
              <a:rPr sz="750" spc="20" dirty="0">
                <a:latin typeface="Microsoft Sans Serif"/>
                <a:cs typeface="Microsoft Sans Serif"/>
              </a:rPr>
              <a:t>con</a:t>
            </a:r>
            <a:r>
              <a:rPr sz="750" dirty="0">
                <a:latin typeface="Microsoft Sans Serif"/>
                <a:cs typeface="Microsoft Sans Serif"/>
              </a:rPr>
              <a:t> </a:t>
            </a:r>
            <a:r>
              <a:rPr sz="750" spc="15" dirty="0">
                <a:latin typeface="Microsoft Sans Serif"/>
                <a:cs typeface="Microsoft Sans Serif"/>
              </a:rPr>
              <a:t>características</a:t>
            </a:r>
            <a:r>
              <a:rPr sz="750" dirty="0">
                <a:latin typeface="Microsoft Sans Serif"/>
                <a:cs typeface="Microsoft Sans Serif"/>
              </a:rPr>
              <a:t> </a:t>
            </a:r>
            <a:r>
              <a:rPr sz="750" spc="20" dirty="0">
                <a:latin typeface="Microsoft Sans Serif"/>
                <a:cs typeface="Microsoft Sans Serif"/>
              </a:rPr>
              <a:t>instantáneas</a:t>
            </a:r>
            <a:r>
              <a:rPr sz="750" dirty="0">
                <a:latin typeface="Microsoft Sans Serif"/>
                <a:cs typeface="Microsoft Sans Serif"/>
              </a:rPr>
              <a:t> </a:t>
            </a:r>
            <a:r>
              <a:rPr sz="750" spc="5" dirty="0">
                <a:latin typeface="Microsoft Sans Serif"/>
                <a:cs typeface="Microsoft Sans Serif"/>
              </a:rPr>
              <a:t>y</a:t>
            </a:r>
            <a:r>
              <a:rPr sz="750" dirty="0">
                <a:latin typeface="Microsoft Sans Serif"/>
                <a:cs typeface="Microsoft Sans Serif"/>
              </a:rPr>
              <a:t> </a:t>
            </a:r>
            <a:r>
              <a:rPr sz="750" spc="40" dirty="0">
                <a:latin typeface="Microsoft Sans Serif"/>
                <a:cs typeface="Microsoft Sans Serif"/>
              </a:rPr>
              <a:t>muy</a:t>
            </a:r>
            <a:r>
              <a:rPr sz="750" dirty="0">
                <a:latin typeface="Microsoft Sans Serif"/>
                <a:cs typeface="Microsoft Sans Serif"/>
              </a:rPr>
              <a:t> </a:t>
            </a:r>
            <a:r>
              <a:rPr sz="750" spc="10" dirty="0">
                <a:latin typeface="Microsoft Sans Serif"/>
                <a:cs typeface="Microsoft Sans Serif"/>
              </a:rPr>
              <a:t>inversas</a:t>
            </a:r>
            <a:r>
              <a:rPr sz="750" dirty="0">
                <a:latin typeface="Microsoft Sans Serif"/>
                <a:cs typeface="Microsoft Sans Serif"/>
              </a:rPr>
              <a:t> </a:t>
            </a:r>
            <a:r>
              <a:rPr sz="750" spc="45" dirty="0">
                <a:latin typeface="Microsoft Sans Serif"/>
                <a:cs typeface="Microsoft Sans Serif"/>
              </a:rPr>
              <a:t>por</a:t>
            </a:r>
            <a:r>
              <a:rPr sz="750" dirty="0">
                <a:latin typeface="Microsoft Sans Serif"/>
                <a:cs typeface="Microsoft Sans Serif"/>
              </a:rPr>
              <a:t> </a:t>
            </a:r>
            <a:r>
              <a:rPr sz="750" spc="5" dirty="0">
                <a:latin typeface="Microsoft Sans Serif"/>
                <a:cs typeface="Microsoft Sans Serif"/>
              </a:rPr>
              <a:t>cada</a:t>
            </a:r>
            <a:r>
              <a:rPr sz="750" dirty="0">
                <a:latin typeface="Microsoft Sans Serif"/>
                <a:cs typeface="Microsoft Sans Serif"/>
              </a:rPr>
              <a:t> </a:t>
            </a:r>
            <a:r>
              <a:rPr sz="750" spc="10" dirty="0">
                <a:latin typeface="Microsoft Sans Serif"/>
                <a:cs typeface="Microsoft Sans Serif"/>
              </a:rPr>
              <a:t>fase </a:t>
            </a:r>
            <a:r>
              <a:rPr sz="750" spc="-185" dirty="0">
                <a:latin typeface="Microsoft Sans Serif"/>
                <a:cs typeface="Microsoft Sans Serif"/>
              </a:rPr>
              <a:t> </a:t>
            </a:r>
            <a:r>
              <a:rPr sz="750" spc="25" dirty="0">
                <a:latin typeface="Microsoft Sans Serif"/>
                <a:cs typeface="Microsoft Sans Serif"/>
              </a:rPr>
              <a:t>para</a:t>
            </a:r>
            <a:r>
              <a:rPr sz="750" spc="-10" dirty="0">
                <a:latin typeface="Microsoft Sans Serif"/>
                <a:cs typeface="Microsoft Sans Serif"/>
              </a:rPr>
              <a:t> </a:t>
            </a:r>
            <a:r>
              <a:rPr sz="750" spc="25" dirty="0">
                <a:latin typeface="Microsoft Sans Serif"/>
                <a:cs typeface="Microsoft Sans Serif"/>
              </a:rPr>
              <a:t>detectar</a:t>
            </a:r>
            <a:r>
              <a:rPr sz="750" spc="-5" dirty="0">
                <a:latin typeface="Microsoft Sans Serif"/>
                <a:cs typeface="Microsoft Sans Serif"/>
              </a:rPr>
              <a:t> </a:t>
            </a:r>
            <a:r>
              <a:rPr sz="750" spc="10" dirty="0">
                <a:latin typeface="Microsoft Sans Serif"/>
                <a:cs typeface="Microsoft Sans Serif"/>
              </a:rPr>
              <a:t>la</a:t>
            </a:r>
            <a:r>
              <a:rPr sz="750" spc="-5" dirty="0">
                <a:latin typeface="Microsoft Sans Serif"/>
                <a:cs typeface="Microsoft Sans Serif"/>
              </a:rPr>
              <a:t> </a:t>
            </a:r>
            <a:r>
              <a:rPr sz="750" spc="30" dirty="0">
                <a:latin typeface="Microsoft Sans Serif"/>
                <a:cs typeface="Microsoft Sans Serif"/>
              </a:rPr>
              <a:t>corriente</a:t>
            </a:r>
            <a:r>
              <a:rPr sz="750" spc="-5" dirty="0">
                <a:latin typeface="Microsoft Sans Serif"/>
                <a:cs typeface="Microsoft Sans Serif"/>
              </a:rPr>
              <a:t> </a:t>
            </a:r>
            <a:r>
              <a:rPr sz="750" spc="20" dirty="0">
                <a:latin typeface="Microsoft Sans Serif"/>
                <a:cs typeface="Microsoft Sans Serif"/>
              </a:rPr>
              <a:t>circulante.</a:t>
            </a:r>
            <a:endParaRPr sz="750">
              <a:latin typeface="Microsoft Sans Serif"/>
              <a:cs typeface="Microsoft Sans Serif"/>
            </a:endParaRPr>
          </a:p>
        </p:txBody>
      </p:sp>
      <p:sp>
        <p:nvSpPr>
          <p:cNvPr id="625" name="object 625"/>
          <p:cNvSpPr txBox="1"/>
          <p:nvPr/>
        </p:nvSpPr>
        <p:spPr>
          <a:xfrm>
            <a:off x="9100126" y="5352005"/>
            <a:ext cx="5669308" cy="97463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sz="500" spc="10" dirty="0">
                <a:latin typeface="Microsoft Sans Serif"/>
                <a:cs typeface="Microsoft Sans Serif"/>
              </a:rPr>
              <a:t>Figura</a:t>
            </a:r>
            <a:r>
              <a:rPr sz="500" spc="15" dirty="0">
                <a:latin typeface="Microsoft Sans Serif"/>
                <a:cs typeface="Microsoft Sans Serif"/>
              </a:rPr>
              <a:t> </a:t>
            </a:r>
            <a:r>
              <a:rPr sz="500" spc="-5" dirty="0">
                <a:latin typeface="Microsoft Sans Serif"/>
                <a:cs typeface="Microsoft Sans Serif"/>
              </a:rPr>
              <a:t>5.-</a:t>
            </a:r>
            <a:r>
              <a:rPr sz="500" spc="195" dirty="0">
                <a:latin typeface="Microsoft Sans Serif"/>
                <a:cs typeface="Microsoft Sans Serif"/>
              </a:rPr>
              <a:t> </a:t>
            </a:r>
            <a:r>
              <a:rPr sz="500" spc="200" dirty="0">
                <a:latin typeface="Microsoft Sans Serif"/>
                <a:cs typeface="Microsoft Sans Serif"/>
              </a:rPr>
              <a:t> </a:t>
            </a:r>
            <a:r>
              <a:rPr sz="550" spc="15" dirty="0">
                <a:latin typeface="Microsoft Sans Serif"/>
                <a:cs typeface="Microsoft Sans Serif"/>
              </a:rPr>
              <a:t>Corriente</a:t>
            </a:r>
            <a:r>
              <a:rPr sz="550" spc="5" dirty="0">
                <a:latin typeface="Microsoft Sans Serif"/>
                <a:cs typeface="Microsoft Sans Serif"/>
              </a:rPr>
              <a:t> </a:t>
            </a:r>
            <a:r>
              <a:rPr sz="550" spc="15" dirty="0">
                <a:latin typeface="Microsoft Sans Serif"/>
                <a:cs typeface="Microsoft Sans Serif"/>
              </a:rPr>
              <a:t>de</a:t>
            </a:r>
            <a:r>
              <a:rPr sz="550" dirty="0">
                <a:latin typeface="Microsoft Sans Serif"/>
                <a:cs typeface="Microsoft Sans Serif"/>
              </a:rPr>
              <a:t> </a:t>
            </a:r>
            <a:r>
              <a:rPr sz="550" spc="5" dirty="0">
                <a:latin typeface="Microsoft Sans Serif"/>
                <a:cs typeface="Microsoft Sans Serif"/>
              </a:rPr>
              <a:t>fase </a:t>
            </a:r>
            <a:r>
              <a:rPr sz="550" spc="15" dirty="0">
                <a:latin typeface="Microsoft Sans Serif"/>
                <a:cs typeface="Microsoft Sans Serif"/>
              </a:rPr>
              <a:t>dividida</a:t>
            </a:r>
            <a:r>
              <a:rPr sz="550" dirty="0">
                <a:latin typeface="Microsoft Sans Serif"/>
                <a:cs typeface="Microsoft Sans Serif"/>
              </a:rPr>
              <a:t> </a:t>
            </a:r>
            <a:r>
              <a:rPr sz="550" spc="20" dirty="0">
                <a:latin typeface="Microsoft Sans Serif"/>
                <a:cs typeface="Microsoft Sans Serif"/>
              </a:rPr>
              <a:t>debido</a:t>
            </a:r>
            <a:r>
              <a:rPr sz="550" spc="5" dirty="0">
                <a:latin typeface="Microsoft Sans Serif"/>
                <a:cs typeface="Microsoft Sans Serif"/>
              </a:rPr>
              <a:t> </a:t>
            </a:r>
            <a:r>
              <a:rPr sz="550" dirty="0">
                <a:latin typeface="Microsoft Sans Serif"/>
                <a:cs typeface="Microsoft Sans Serif"/>
              </a:rPr>
              <a:t>a </a:t>
            </a:r>
            <a:r>
              <a:rPr sz="550" spc="30" dirty="0">
                <a:latin typeface="Microsoft Sans Serif"/>
                <a:cs typeface="Microsoft Sans Serif"/>
              </a:rPr>
              <a:t>un</a:t>
            </a:r>
            <a:r>
              <a:rPr sz="550" spc="5" dirty="0">
                <a:latin typeface="Microsoft Sans Serif"/>
                <a:cs typeface="Microsoft Sans Serif"/>
              </a:rPr>
              <a:t> </a:t>
            </a:r>
            <a:r>
              <a:rPr sz="550" spc="20" dirty="0">
                <a:latin typeface="Microsoft Sans Serif"/>
                <a:cs typeface="Microsoft Sans Serif"/>
              </a:rPr>
              <a:t>cortocircuito</a:t>
            </a:r>
            <a:r>
              <a:rPr sz="550" dirty="0">
                <a:latin typeface="Microsoft Sans Serif"/>
                <a:cs typeface="Microsoft Sans Serif"/>
              </a:rPr>
              <a:t> </a:t>
            </a:r>
            <a:r>
              <a:rPr sz="550" spc="15" dirty="0">
                <a:latin typeface="Microsoft Sans Serif"/>
                <a:cs typeface="Microsoft Sans Serif"/>
              </a:rPr>
              <a:t>en</a:t>
            </a:r>
            <a:r>
              <a:rPr sz="550" spc="5" dirty="0">
                <a:latin typeface="Microsoft Sans Serif"/>
                <a:cs typeface="Microsoft Sans Serif"/>
              </a:rPr>
              <a:t> la</a:t>
            </a:r>
            <a:r>
              <a:rPr sz="550" dirty="0">
                <a:latin typeface="Microsoft Sans Serif"/>
                <a:cs typeface="Microsoft Sans Serif"/>
              </a:rPr>
              <a:t> </a:t>
            </a:r>
            <a:r>
              <a:rPr sz="550" spc="5" dirty="0">
                <a:latin typeface="Microsoft Sans Serif"/>
                <a:cs typeface="Microsoft Sans Serif"/>
              </a:rPr>
              <a:t>fase </a:t>
            </a:r>
            <a:r>
              <a:rPr sz="550" spc="-20" dirty="0">
                <a:latin typeface="Microsoft Sans Serif"/>
                <a:cs typeface="Microsoft Sans Serif"/>
              </a:rPr>
              <a:t>A</a:t>
            </a:r>
            <a:endParaRPr sz="550">
              <a:latin typeface="Microsoft Sans Serif"/>
              <a:cs typeface="Microsoft Sans Serif"/>
            </a:endParaRPr>
          </a:p>
        </p:txBody>
      </p:sp>
      <p:sp>
        <p:nvSpPr>
          <p:cNvPr id="626" name="object 626"/>
          <p:cNvSpPr txBox="1"/>
          <p:nvPr/>
        </p:nvSpPr>
        <p:spPr>
          <a:xfrm>
            <a:off x="1415277" y="9415126"/>
            <a:ext cx="7416407" cy="143629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 marR="5080">
              <a:lnSpc>
                <a:spcPct val="100000"/>
              </a:lnSpc>
              <a:spcBef>
                <a:spcPts val="100"/>
              </a:spcBef>
            </a:pPr>
            <a:r>
              <a:rPr sz="850" spc="-25" dirty="0">
                <a:latin typeface="Microsoft Sans Serif"/>
                <a:cs typeface="Microsoft Sans Serif"/>
              </a:rPr>
              <a:t>TUTORIAL</a:t>
            </a:r>
            <a:r>
              <a:rPr sz="850" spc="-5" dirty="0">
                <a:latin typeface="Microsoft Sans Serif"/>
                <a:cs typeface="Microsoft Sans Serif"/>
              </a:rPr>
              <a:t> </a:t>
            </a:r>
            <a:r>
              <a:rPr sz="850" spc="-60" dirty="0">
                <a:latin typeface="Microsoft Sans Serif"/>
                <a:cs typeface="Microsoft Sans Serif"/>
              </a:rPr>
              <a:t>SOBRE</a:t>
            </a:r>
            <a:r>
              <a:rPr sz="850" spc="-5" dirty="0">
                <a:latin typeface="Microsoft Sans Serif"/>
                <a:cs typeface="Microsoft Sans Serif"/>
              </a:rPr>
              <a:t> </a:t>
            </a:r>
            <a:r>
              <a:rPr sz="850" spc="-35" dirty="0">
                <a:latin typeface="Microsoft Sans Serif"/>
                <a:cs typeface="Microsoft Sans Serif"/>
              </a:rPr>
              <a:t>PROTECCIÓN</a:t>
            </a:r>
            <a:r>
              <a:rPr sz="850" spc="-5" dirty="0">
                <a:latin typeface="Microsoft Sans Serif"/>
                <a:cs typeface="Microsoft Sans Serif"/>
              </a:rPr>
              <a:t> </a:t>
            </a:r>
            <a:r>
              <a:rPr sz="850" spc="-45" dirty="0">
                <a:latin typeface="Microsoft Sans Serif"/>
                <a:cs typeface="Microsoft Sans Serif"/>
              </a:rPr>
              <a:t>DE</a:t>
            </a:r>
            <a:r>
              <a:rPr sz="850" dirty="0">
                <a:latin typeface="Microsoft Sans Serif"/>
                <a:cs typeface="Microsoft Sans Serif"/>
              </a:rPr>
              <a:t> </a:t>
            </a:r>
            <a:r>
              <a:rPr sz="850" spc="-55" dirty="0">
                <a:latin typeface="Microsoft Sans Serif"/>
                <a:cs typeface="Microsoft Sans Serif"/>
              </a:rPr>
              <a:t>GENERADORES</a:t>
            </a:r>
            <a:r>
              <a:rPr sz="850" spc="-5" dirty="0">
                <a:latin typeface="Microsoft Sans Serif"/>
                <a:cs typeface="Microsoft Sans Serif"/>
              </a:rPr>
              <a:t> </a:t>
            </a:r>
            <a:r>
              <a:rPr sz="850" spc="-30" dirty="0">
                <a:latin typeface="Microsoft Sans Serif"/>
                <a:cs typeface="Microsoft Sans Serif"/>
              </a:rPr>
              <a:t>SÍNCRONOS </a:t>
            </a:r>
            <a:r>
              <a:rPr sz="850" spc="-215" dirty="0">
                <a:latin typeface="Microsoft Sans Serif"/>
                <a:cs typeface="Microsoft Sans Serif"/>
              </a:rPr>
              <a:t> </a:t>
            </a:r>
            <a:r>
              <a:rPr sz="850" spc="-15" dirty="0">
                <a:latin typeface="Microsoft Sans Serif"/>
                <a:cs typeface="Microsoft Sans Serif"/>
              </a:rPr>
              <a:t>PUBLICACIÓN</a:t>
            </a:r>
            <a:r>
              <a:rPr sz="850" spc="-5" dirty="0">
                <a:latin typeface="Microsoft Sans Serif"/>
                <a:cs typeface="Microsoft Sans Serif"/>
              </a:rPr>
              <a:t> </a:t>
            </a:r>
            <a:r>
              <a:rPr sz="850" spc="-55" dirty="0">
                <a:latin typeface="Microsoft Sans Serif"/>
                <a:cs typeface="Microsoft Sans Serif"/>
              </a:rPr>
              <a:t>ESPECIAL</a:t>
            </a:r>
            <a:r>
              <a:rPr sz="850" spc="-5" dirty="0">
                <a:latin typeface="Microsoft Sans Serif"/>
                <a:cs typeface="Microsoft Sans Serif"/>
              </a:rPr>
              <a:t> </a:t>
            </a:r>
            <a:r>
              <a:rPr sz="850" spc="-40" dirty="0">
                <a:latin typeface="Microsoft Sans Serif"/>
                <a:cs typeface="Microsoft Sans Serif"/>
              </a:rPr>
              <a:t>DEL</a:t>
            </a:r>
            <a:r>
              <a:rPr sz="850" spc="-5" dirty="0">
                <a:latin typeface="Microsoft Sans Serif"/>
                <a:cs typeface="Microsoft Sans Serif"/>
              </a:rPr>
              <a:t> </a:t>
            </a:r>
            <a:r>
              <a:rPr sz="850" spc="-60" dirty="0">
                <a:latin typeface="Microsoft Sans Serif"/>
                <a:cs typeface="Microsoft Sans Serif"/>
              </a:rPr>
              <a:t>IEEE</a:t>
            </a:r>
            <a:r>
              <a:rPr sz="850" spc="-5" dirty="0">
                <a:latin typeface="Microsoft Sans Serif"/>
                <a:cs typeface="Microsoft Sans Serif"/>
              </a:rPr>
              <a:t> </a:t>
            </a:r>
            <a:r>
              <a:rPr sz="850" spc="-80" dirty="0">
                <a:latin typeface="Microsoft Sans Serif"/>
                <a:cs typeface="Microsoft Sans Serif"/>
              </a:rPr>
              <a:t>PSRC</a:t>
            </a:r>
            <a:endParaRPr sz="850">
              <a:latin typeface="Microsoft Sans Serif"/>
              <a:cs typeface="Microsoft Sans Serif"/>
            </a:endParaRPr>
          </a:p>
        </p:txBody>
      </p:sp>
      <p:sp>
        <p:nvSpPr>
          <p:cNvPr id="627" name="object 627"/>
          <p:cNvSpPr txBox="1"/>
          <p:nvPr/>
        </p:nvSpPr>
        <p:spPr>
          <a:xfrm>
            <a:off x="13472061" y="9415125"/>
            <a:ext cx="2852914" cy="143629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sz="850" spc="-25" dirty="0">
                <a:latin typeface="Microsoft Sans Serif"/>
                <a:cs typeface="Microsoft Sans Serif"/>
              </a:rPr>
              <a:t>CAPÍTULO</a:t>
            </a:r>
            <a:r>
              <a:rPr sz="850" spc="-20" dirty="0">
                <a:latin typeface="Microsoft Sans Serif"/>
                <a:cs typeface="Microsoft Sans Serif"/>
              </a:rPr>
              <a:t> </a:t>
            </a:r>
            <a:r>
              <a:rPr sz="850" dirty="0">
                <a:latin typeface="Microsoft Sans Serif"/>
                <a:cs typeface="Microsoft Sans Serif"/>
              </a:rPr>
              <a:t>2,</a:t>
            </a:r>
            <a:r>
              <a:rPr sz="850" spc="-15" dirty="0">
                <a:latin typeface="Microsoft Sans Serif"/>
                <a:cs typeface="Microsoft Sans Serif"/>
              </a:rPr>
              <a:t> </a:t>
            </a:r>
            <a:r>
              <a:rPr sz="850" spc="-40" dirty="0">
                <a:latin typeface="Microsoft Sans Serif"/>
                <a:cs typeface="Microsoft Sans Serif"/>
              </a:rPr>
              <a:t>SECCIÓN</a:t>
            </a:r>
            <a:r>
              <a:rPr sz="850" spc="-15" dirty="0">
                <a:latin typeface="Microsoft Sans Serif"/>
                <a:cs typeface="Microsoft Sans Serif"/>
              </a:rPr>
              <a:t> </a:t>
            </a:r>
            <a:r>
              <a:rPr sz="850" spc="10" dirty="0">
                <a:latin typeface="Microsoft Sans Serif"/>
                <a:cs typeface="Microsoft Sans Serif"/>
              </a:rPr>
              <a:t>1</a:t>
            </a:r>
            <a:endParaRPr sz="850">
              <a:latin typeface="Microsoft Sans Serif"/>
              <a:cs typeface="Microsoft Sans Serif"/>
            </a:endParaRPr>
          </a:p>
        </p:txBody>
      </p:sp>
    </p:spTree>
  </p:cSld>
  <p:clrMapOvr>
    <a:masterClrMapping/>
  </p:clrMapOvr>
</p:sld>
</file>

<file path=ppt/slides/slide18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/>
          <p:nvPr/>
        </p:nvSpPr>
        <p:spPr>
          <a:xfrm>
            <a:off x="5549817" y="4936235"/>
            <a:ext cx="2002737" cy="0"/>
          </a:xfrm>
          <a:custGeom>
            <a:avLst/>
            <a:gdLst/>
            <a:ahLst/>
            <a:cxnLst/>
            <a:rect l="l" t="t" r="r" b="b"/>
            <a:pathLst>
              <a:path w="870585">
                <a:moveTo>
                  <a:pt x="0" y="0"/>
                </a:moveTo>
                <a:lnTo>
                  <a:pt x="870204" y="0"/>
                </a:lnTo>
              </a:path>
            </a:pathLst>
          </a:custGeom>
          <a:ln w="9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" name="object 3"/>
          <p:cNvSpPr/>
          <p:nvPr/>
        </p:nvSpPr>
        <p:spPr>
          <a:xfrm>
            <a:off x="5549817" y="4637532"/>
            <a:ext cx="2002737" cy="0"/>
          </a:xfrm>
          <a:custGeom>
            <a:avLst/>
            <a:gdLst/>
            <a:ahLst/>
            <a:cxnLst/>
            <a:rect l="l" t="t" r="r" b="b"/>
            <a:pathLst>
              <a:path w="870585">
                <a:moveTo>
                  <a:pt x="0" y="0"/>
                </a:moveTo>
                <a:lnTo>
                  <a:pt x="870204" y="0"/>
                </a:lnTo>
              </a:path>
            </a:pathLst>
          </a:custGeom>
          <a:ln w="9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" name="object 4"/>
          <p:cNvSpPr/>
          <p:nvPr/>
        </p:nvSpPr>
        <p:spPr>
          <a:xfrm>
            <a:off x="5549817" y="4445508"/>
            <a:ext cx="2002737" cy="0"/>
          </a:xfrm>
          <a:custGeom>
            <a:avLst/>
            <a:gdLst/>
            <a:ahLst/>
            <a:cxnLst/>
            <a:rect l="l" t="t" r="r" b="b"/>
            <a:pathLst>
              <a:path w="870585">
                <a:moveTo>
                  <a:pt x="0" y="0"/>
                </a:moveTo>
                <a:lnTo>
                  <a:pt x="870204" y="0"/>
                </a:lnTo>
              </a:path>
            </a:pathLst>
          </a:custGeom>
          <a:ln w="9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" name="object 5"/>
          <p:cNvSpPr/>
          <p:nvPr/>
        </p:nvSpPr>
        <p:spPr>
          <a:xfrm>
            <a:off x="5549817" y="4146803"/>
            <a:ext cx="2002737" cy="0"/>
          </a:xfrm>
          <a:custGeom>
            <a:avLst/>
            <a:gdLst/>
            <a:ahLst/>
            <a:cxnLst/>
            <a:rect l="l" t="t" r="r" b="b"/>
            <a:pathLst>
              <a:path w="870585">
                <a:moveTo>
                  <a:pt x="0" y="0"/>
                </a:moveTo>
                <a:lnTo>
                  <a:pt x="870204" y="0"/>
                </a:lnTo>
              </a:path>
            </a:pathLst>
          </a:custGeom>
          <a:ln w="9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" name="object 6"/>
          <p:cNvSpPr/>
          <p:nvPr/>
        </p:nvSpPr>
        <p:spPr>
          <a:xfrm>
            <a:off x="3646119" y="5902453"/>
            <a:ext cx="1104351" cy="283845"/>
          </a:xfrm>
          <a:custGeom>
            <a:avLst/>
            <a:gdLst/>
            <a:ahLst/>
            <a:cxnLst/>
            <a:rect l="l" t="t" r="r" b="b"/>
            <a:pathLst>
              <a:path w="480060" h="283845">
                <a:moveTo>
                  <a:pt x="0" y="283464"/>
                </a:moveTo>
                <a:lnTo>
                  <a:pt x="480060" y="0"/>
                </a:lnTo>
              </a:path>
            </a:pathLst>
          </a:custGeom>
          <a:ln w="9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" name="object 7"/>
          <p:cNvSpPr/>
          <p:nvPr/>
        </p:nvSpPr>
        <p:spPr>
          <a:xfrm>
            <a:off x="5223769" y="5571744"/>
            <a:ext cx="835569" cy="248920"/>
          </a:xfrm>
          <a:custGeom>
            <a:avLst/>
            <a:gdLst/>
            <a:ahLst/>
            <a:cxnLst/>
            <a:rect l="l" t="t" r="r" b="b"/>
            <a:pathLst>
              <a:path w="363219" h="248920">
                <a:moveTo>
                  <a:pt x="0" y="204216"/>
                </a:moveTo>
                <a:lnTo>
                  <a:pt x="333756" y="0"/>
                </a:lnTo>
              </a:path>
              <a:path w="363219" h="248920">
                <a:moveTo>
                  <a:pt x="24384" y="248411"/>
                </a:moveTo>
                <a:lnTo>
                  <a:pt x="362712" y="42671"/>
                </a:lnTo>
              </a:path>
            </a:pathLst>
          </a:custGeom>
          <a:ln w="9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" name="object 8"/>
          <p:cNvSpPr/>
          <p:nvPr/>
        </p:nvSpPr>
        <p:spPr>
          <a:xfrm>
            <a:off x="3779344" y="5949696"/>
            <a:ext cx="1028393" cy="265430"/>
          </a:xfrm>
          <a:custGeom>
            <a:avLst/>
            <a:gdLst/>
            <a:ahLst/>
            <a:cxnLst/>
            <a:rect l="l" t="t" r="r" b="b"/>
            <a:pathLst>
              <a:path w="447039" h="265429">
                <a:moveTo>
                  <a:pt x="0" y="265175"/>
                </a:moveTo>
                <a:lnTo>
                  <a:pt x="446532" y="0"/>
                </a:lnTo>
              </a:path>
            </a:pathLst>
          </a:custGeom>
          <a:ln w="9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" name="object 9"/>
          <p:cNvSpPr/>
          <p:nvPr/>
        </p:nvSpPr>
        <p:spPr>
          <a:xfrm>
            <a:off x="6538477" y="5907023"/>
            <a:ext cx="740618" cy="230504"/>
          </a:xfrm>
          <a:custGeom>
            <a:avLst/>
            <a:gdLst/>
            <a:ahLst/>
            <a:cxnLst/>
            <a:rect l="l" t="t" r="r" b="b"/>
            <a:pathLst>
              <a:path w="321944" h="230504">
                <a:moveTo>
                  <a:pt x="0" y="182880"/>
                </a:moveTo>
                <a:lnTo>
                  <a:pt x="297180" y="0"/>
                </a:lnTo>
              </a:path>
              <a:path w="321944" h="230504">
                <a:moveTo>
                  <a:pt x="28956" y="230124"/>
                </a:moveTo>
                <a:lnTo>
                  <a:pt x="321564" y="51816"/>
                </a:lnTo>
              </a:path>
            </a:pathLst>
          </a:custGeom>
          <a:ln w="9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" name="object 10"/>
          <p:cNvSpPr/>
          <p:nvPr/>
        </p:nvSpPr>
        <p:spPr>
          <a:xfrm>
            <a:off x="4824097" y="5993892"/>
            <a:ext cx="1241668" cy="745490"/>
          </a:xfrm>
          <a:custGeom>
            <a:avLst/>
            <a:gdLst/>
            <a:ahLst/>
            <a:cxnLst/>
            <a:rect l="l" t="t" r="r" b="b"/>
            <a:pathLst>
              <a:path w="539750" h="745490">
                <a:moveTo>
                  <a:pt x="0" y="547115"/>
                </a:moveTo>
                <a:lnTo>
                  <a:pt x="539495" y="222503"/>
                </a:lnTo>
              </a:path>
              <a:path w="539750" h="745490">
                <a:moveTo>
                  <a:pt x="234695" y="0"/>
                </a:moveTo>
                <a:lnTo>
                  <a:pt x="234695" y="402335"/>
                </a:lnTo>
              </a:path>
              <a:path w="539750" h="745490">
                <a:moveTo>
                  <a:pt x="504443" y="390143"/>
                </a:moveTo>
                <a:lnTo>
                  <a:pt x="504443" y="745235"/>
                </a:lnTo>
              </a:path>
              <a:path w="539750" h="745490">
                <a:moveTo>
                  <a:pt x="234695" y="483107"/>
                </a:moveTo>
                <a:lnTo>
                  <a:pt x="234695" y="588263"/>
                </a:lnTo>
              </a:path>
            </a:pathLst>
          </a:custGeom>
          <a:ln w="9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" name="object 11"/>
          <p:cNvSpPr/>
          <p:nvPr/>
        </p:nvSpPr>
        <p:spPr>
          <a:xfrm>
            <a:off x="3207882" y="6284976"/>
            <a:ext cx="1452021" cy="355600"/>
          </a:xfrm>
          <a:custGeom>
            <a:avLst/>
            <a:gdLst/>
            <a:ahLst/>
            <a:cxnLst/>
            <a:rect l="l" t="t" r="r" b="b"/>
            <a:pathLst>
              <a:path w="631189" h="355600">
                <a:moveTo>
                  <a:pt x="217932" y="0"/>
                </a:moveTo>
                <a:lnTo>
                  <a:pt x="630936" y="260603"/>
                </a:lnTo>
              </a:path>
              <a:path w="631189" h="355600">
                <a:moveTo>
                  <a:pt x="0" y="303275"/>
                </a:moveTo>
                <a:lnTo>
                  <a:pt x="298704" y="124967"/>
                </a:lnTo>
              </a:path>
              <a:path w="631189" h="355600">
                <a:moveTo>
                  <a:pt x="27432" y="355091"/>
                </a:moveTo>
                <a:lnTo>
                  <a:pt x="304800" y="185927"/>
                </a:lnTo>
              </a:path>
              <a:path w="631189" h="355600">
                <a:moveTo>
                  <a:pt x="388620" y="170687"/>
                </a:moveTo>
                <a:lnTo>
                  <a:pt x="609600" y="309371"/>
                </a:lnTo>
              </a:path>
            </a:pathLst>
          </a:custGeom>
          <a:ln w="9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" name="object 12"/>
          <p:cNvSpPr/>
          <p:nvPr/>
        </p:nvSpPr>
        <p:spPr>
          <a:xfrm>
            <a:off x="4869674" y="6274308"/>
            <a:ext cx="1273805" cy="321945"/>
          </a:xfrm>
          <a:custGeom>
            <a:avLst/>
            <a:gdLst/>
            <a:ahLst/>
            <a:cxnLst/>
            <a:rect l="l" t="t" r="r" b="b"/>
            <a:pathLst>
              <a:path w="553719" h="321945">
                <a:moveTo>
                  <a:pt x="0" y="321564"/>
                </a:moveTo>
                <a:lnTo>
                  <a:pt x="553212" y="0"/>
                </a:lnTo>
              </a:path>
            </a:pathLst>
          </a:custGeom>
          <a:ln w="9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" name="object 13"/>
          <p:cNvSpPr/>
          <p:nvPr/>
        </p:nvSpPr>
        <p:spPr>
          <a:xfrm>
            <a:off x="3186411" y="6588537"/>
            <a:ext cx="100794" cy="54610"/>
          </a:xfrm>
          <a:custGeom>
            <a:avLst/>
            <a:gdLst/>
            <a:ahLst/>
            <a:cxnLst/>
            <a:rect l="l" t="t" r="r" b="b"/>
            <a:pathLst>
              <a:path w="43815" h="54609">
                <a:moveTo>
                  <a:pt x="38290" y="18002"/>
                </a:moveTo>
                <a:lnTo>
                  <a:pt x="30718" y="8953"/>
                </a:lnTo>
                <a:lnTo>
                  <a:pt x="22288" y="2762"/>
                </a:lnTo>
                <a:lnTo>
                  <a:pt x="13858" y="0"/>
                </a:lnTo>
                <a:lnTo>
                  <a:pt x="6286" y="1238"/>
                </a:lnTo>
                <a:lnTo>
                  <a:pt x="1785" y="6715"/>
                </a:lnTo>
                <a:lnTo>
                  <a:pt x="0" y="15335"/>
                </a:lnTo>
                <a:lnTo>
                  <a:pt x="1357" y="25669"/>
                </a:lnTo>
                <a:lnTo>
                  <a:pt x="6286" y="36290"/>
                </a:lnTo>
                <a:lnTo>
                  <a:pt x="12977" y="45339"/>
                </a:lnTo>
                <a:lnTo>
                  <a:pt x="20955" y="51530"/>
                </a:lnTo>
                <a:lnTo>
                  <a:pt x="29217" y="54292"/>
                </a:lnTo>
                <a:lnTo>
                  <a:pt x="36766" y="53054"/>
                </a:lnTo>
                <a:lnTo>
                  <a:pt x="41933" y="47577"/>
                </a:lnTo>
                <a:lnTo>
                  <a:pt x="43815" y="38957"/>
                </a:lnTo>
                <a:lnTo>
                  <a:pt x="42552" y="28622"/>
                </a:lnTo>
                <a:lnTo>
                  <a:pt x="38290" y="18002"/>
                </a:lnTo>
              </a:path>
            </a:pathLst>
          </a:custGeom>
          <a:ln w="9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" name="object 14"/>
          <p:cNvSpPr/>
          <p:nvPr/>
        </p:nvSpPr>
        <p:spPr>
          <a:xfrm>
            <a:off x="3533931" y="6306311"/>
            <a:ext cx="568246" cy="165100"/>
          </a:xfrm>
          <a:custGeom>
            <a:avLst/>
            <a:gdLst/>
            <a:ahLst/>
            <a:cxnLst/>
            <a:rect l="l" t="t" r="r" b="b"/>
            <a:pathLst>
              <a:path w="247014" h="165100">
                <a:moveTo>
                  <a:pt x="0" y="0"/>
                </a:moveTo>
                <a:lnTo>
                  <a:pt x="156971" y="103632"/>
                </a:lnTo>
              </a:path>
              <a:path w="247014" h="165100">
                <a:moveTo>
                  <a:pt x="155448" y="100583"/>
                </a:moveTo>
                <a:lnTo>
                  <a:pt x="243840" y="86867"/>
                </a:lnTo>
              </a:path>
              <a:path w="247014" h="165100">
                <a:moveTo>
                  <a:pt x="163067" y="164591"/>
                </a:moveTo>
                <a:lnTo>
                  <a:pt x="205311" y="142708"/>
                </a:lnTo>
                <a:lnTo>
                  <a:pt x="217170" y="142684"/>
                </a:lnTo>
                <a:lnTo>
                  <a:pt x="230171" y="145232"/>
                </a:lnTo>
                <a:lnTo>
                  <a:pt x="246887" y="149351"/>
                </a:lnTo>
              </a:path>
            </a:pathLst>
          </a:custGeom>
          <a:ln w="9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" name="object 15"/>
          <p:cNvSpPr/>
          <p:nvPr/>
        </p:nvSpPr>
        <p:spPr>
          <a:xfrm>
            <a:off x="4610239" y="6542532"/>
            <a:ext cx="262941" cy="64135"/>
          </a:xfrm>
          <a:custGeom>
            <a:avLst/>
            <a:gdLst/>
            <a:ahLst/>
            <a:cxnLst/>
            <a:rect l="l" t="t" r="r" b="b"/>
            <a:pathLst>
              <a:path w="114300" h="64134">
                <a:moveTo>
                  <a:pt x="0" y="51816"/>
                </a:moveTo>
                <a:lnTo>
                  <a:pt x="25788" y="59316"/>
                </a:lnTo>
                <a:lnTo>
                  <a:pt x="54292" y="63817"/>
                </a:lnTo>
                <a:lnTo>
                  <a:pt x="84224" y="62317"/>
                </a:lnTo>
                <a:lnTo>
                  <a:pt x="114300" y="51816"/>
                </a:lnTo>
              </a:path>
              <a:path w="114300" h="64134">
                <a:moveTo>
                  <a:pt x="21336" y="3048"/>
                </a:moveTo>
                <a:lnTo>
                  <a:pt x="39171" y="7715"/>
                </a:lnTo>
                <a:lnTo>
                  <a:pt x="57721" y="9524"/>
                </a:lnTo>
                <a:lnTo>
                  <a:pt x="75985" y="7334"/>
                </a:lnTo>
                <a:lnTo>
                  <a:pt x="92964" y="0"/>
                </a:lnTo>
              </a:path>
            </a:pathLst>
          </a:custGeom>
          <a:ln w="9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grpSp>
        <p:nvGrpSpPr>
          <p:cNvPr id="16" name="object 16"/>
          <p:cNvGrpSpPr/>
          <p:nvPr/>
        </p:nvGrpSpPr>
        <p:grpSpPr>
          <a:xfrm>
            <a:off x="3497011" y="6181344"/>
            <a:ext cx="293618" cy="127000"/>
            <a:chOff x="1520142" y="6181344"/>
            <a:chExt cx="127635" cy="127000"/>
          </a:xfrm>
        </p:grpSpPr>
        <p:sp>
          <p:nvSpPr>
            <p:cNvPr id="17" name="object 17"/>
            <p:cNvSpPr/>
            <p:nvPr/>
          </p:nvSpPr>
          <p:spPr>
            <a:xfrm>
              <a:off x="1524714" y="6185916"/>
              <a:ext cx="60325" cy="117475"/>
            </a:xfrm>
            <a:custGeom>
              <a:avLst/>
              <a:gdLst/>
              <a:ahLst/>
              <a:cxnLst/>
              <a:rect l="l" t="t" r="r" b="b"/>
              <a:pathLst>
                <a:path w="60325" h="117475">
                  <a:moveTo>
                    <a:pt x="9953" y="117348"/>
                  </a:moveTo>
                  <a:lnTo>
                    <a:pt x="5381" y="111252"/>
                  </a:lnTo>
                  <a:lnTo>
                    <a:pt x="2333" y="102108"/>
                  </a:lnTo>
                  <a:lnTo>
                    <a:pt x="809" y="94488"/>
                  </a:lnTo>
                  <a:lnTo>
                    <a:pt x="0" y="77081"/>
                  </a:lnTo>
                  <a:lnTo>
                    <a:pt x="3476" y="61531"/>
                  </a:lnTo>
                  <a:lnTo>
                    <a:pt x="26598" y="26360"/>
                  </a:lnTo>
                  <a:lnTo>
                    <a:pt x="46934" y="9358"/>
                  </a:lnTo>
                  <a:lnTo>
                    <a:pt x="60245" y="0"/>
                  </a:lnTo>
                </a:path>
              </a:pathLst>
            </a:custGeom>
            <a:ln w="9144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8" name="object 18"/>
            <p:cNvSpPr/>
            <p:nvPr/>
          </p:nvSpPr>
          <p:spPr>
            <a:xfrm>
              <a:off x="1602295" y="6214871"/>
              <a:ext cx="40640" cy="71755"/>
            </a:xfrm>
            <a:custGeom>
              <a:avLst/>
              <a:gdLst/>
              <a:ahLst/>
              <a:cxnLst/>
              <a:rect l="l" t="t" r="r" b="b"/>
              <a:pathLst>
                <a:path w="40639" h="71754">
                  <a:moveTo>
                    <a:pt x="11620" y="71628"/>
                  </a:moveTo>
                  <a:lnTo>
                    <a:pt x="3167" y="58031"/>
                  </a:lnTo>
                  <a:lnTo>
                    <a:pt x="0" y="45148"/>
                  </a:lnTo>
                  <a:lnTo>
                    <a:pt x="1119" y="33694"/>
                  </a:lnTo>
                  <a:lnTo>
                    <a:pt x="5524" y="24383"/>
                  </a:lnTo>
                  <a:lnTo>
                    <a:pt x="9715" y="19931"/>
                  </a:lnTo>
                  <a:lnTo>
                    <a:pt x="16192" y="15049"/>
                  </a:lnTo>
                  <a:lnTo>
                    <a:pt x="26098" y="8739"/>
                  </a:lnTo>
                  <a:lnTo>
                    <a:pt x="40576" y="0"/>
                  </a:lnTo>
                </a:path>
              </a:pathLst>
            </a:custGeom>
            <a:ln w="9144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19" name="object 19"/>
          <p:cNvSpPr/>
          <p:nvPr/>
        </p:nvSpPr>
        <p:spPr>
          <a:xfrm>
            <a:off x="5988053" y="5562600"/>
            <a:ext cx="109559" cy="55244"/>
          </a:xfrm>
          <a:custGeom>
            <a:avLst/>
            <a:gdLst/>
            <a:ahLst/>
            <a:cxnLst/>
            <a:rect l="l" t="t" r="r" b="b"/>
            <a:pathLst>
              <a:path w="47625" h="55245">
                <a:moveTo>
                  <a:pt x="0" y="9144"/>
                </a:moveTo>
                <a:lnTo>
                  <a:pt x="6096" y="6096"/>
                </a:lnTo>
                <a:lnTo>
                  <a:pt x="15240" y="0"/>
                </a:lnTo>
                <a:lnTo>
                  <a:pt x="22859" y="1524"/>
                </a:lnTo>
                <a:lnTo>
                  <a:pt x="25908" y="1524"/>
                </a:lnTo>
                <a:lnTo>
                  <a:pt x="28956" y="1524"/>
                </a:lnTo>
                <a:lnTo>
                  <a:pt x="30480" y="3048"/>
                </a:lnTo>
                <a:lnTo>
                  <a:pt x="32004" y="4572"/>
                </a:lnTo>
                <a:lnTo>
                  <a:pt x="33528" y="4572"/>
                </a:lnTo>
                <a:lnTo>
                  <a:pt x="33528" y="6096"/>
                </a:lnTo>
                <a:lnTo>
                  <a:pt x="35052" y="7620"/>
                </a:lnTo>
                <a:lnTo>
                  <a:pt x="38100" y="9144"/>
                </a:lnTo>
                <a:lnTo>
                  <a:pt x="41148" y="13716"/>
                </a:lnTo>
                <a:lnTo>
                  <a:pt x="44195" y="18288"/>
                </a:lnTo>
                <a:lnTo>
                  <a:pt x="47244" y="25908"/>
                </a:lnTo>
                <a:lnTo>
                  <a:pt x="45719" y="32004"/>
                </a:lnTo>
                <a:lnTo>
                  <a:pt x="45719" y="35052"/>
                </a:lnTo>
                <a:lnTo>
                  <a:pt x="44195" y="38100"/>
                </a:lnTo>
                <a:lnTo>
                  <a:pt x="42672" y="41148"/>
                </a:lnTo>
                <a:lnTo>
                  <a:pt x="41148" y="44196"/>
                </a:lnTo>
                <a:lnTo>
                  <a:pt x="39624" y="45720"/>
                </a:lnTo>
                <a:lnTo>
                  <a:pt x="38100" y="47244"/>
                </a:lnTo>
                <a:lnTo>
                  <a:pt x="33528" y="50292"/>
                </a:lnTo>
                <a:lnTo>
                  <a:pt x="30480" y="51816"/>
                </a:lnTo>
                <a:lnTo>
                  <a:pt x="24384" y="54864"/>
                </a:lnTo>
              </a:path>
            </a:pathLst>
          </a:custGeom>
          <a:ln w="9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" name="object 20"/>
          <p:cNvSpPr/>
          <p:nvPr/>
        </p:nvSpPr>
        <p:spPr>
          <a:xfrm>
            <a:off x="7218617" y="5899405"/>
            <a:ext cx="116863" cy="58419"/>
          </a:xfrm>
          <a:custGeom>
            <a:avLst/>
            <a:gdLst/>
            <a:ahLst/>
            <a:cxnLst/>
            <a:rect l="l" t="t" r="r" b="b"/>
            <a:pathLst>
              <a:path w="50800" h="58420">
                <a:moveTo>
                  <a:pt x="0" y="9144"/>
                </a:moveTo>
                <a:lnTo>
                  <a:pt x="5548" y="6429"/>
                </a:lnTo>
                <a:lnTo>
                  <a:pt x="12382" y="3429"/>
                </a:lnTo>
                <a:lnTo>
                  <a:pt x="19502" y="1000"/>
                </a:lnTo>
                <a:lnTo>
                  <a:pt x="25908" y="0"/>
                </a:lnTo>
                <a:lnTo>
                  <a:pt x="28956" y="0"/>
                </a:lnTo>
                <a:lnTo>
                  <a:pt x="32004" y="1524"/>
                </a:lnTo>
                <a:lnTo>
                  <a:pt x="33528" y="3048"/>
                </a:lnTo>
                <a:lnTo>
                  <a:pt x="35052" y="3048"/>
                </a:lnTo>
                <a:lnTo>
                  <a:pt x="36576" y="4572"/>
                </a:lnTo>
                <a:lnTo>
                  <a:pt x="38100" y="6096"/>
                </a:lnTo>
                <a:lnTo>
                  <a:pt x="39624" y="7620"/>
                </a:lnTo>
                <a:lnTo>
                  <a:pt x="41148" y="9144"/>
                </a:lnTo>
                <a:lnTo>
                  <a:pt x="44195" y="13716"/>
                </a:lnTo>
                <a:lnTo>
                  <a:pt x="48768" y="19812"/>
                </a:lnTo>
                <a:lnTo>
                  <a:pt x="50292" y="27432"/>
                </a:lnTo>
                <a:lnTo>
                  <a:pt x="50292" y="33528"/>
                </a:lnTo>
                <a:lnTo>
                  <a:pt x="50292" y="38100"/>
                </a:lnTo>
                <a:lnTo>
                  <a:pt x="48768" y="41148"/>
                </a:lnTo>
                <a:lnTo>
                  <a:pt x="47244" y="44196"/>
                </a:lnTo>
                <a:lnTo>
                  <a:pt x="45719" y="45720"/>
                </a:lnTo>
                <a:lnTo>
                  <a:pt x="44195" y="48768"/>
                </a:lnTo>
                <a:lnTo>
                  <a:pt x="41148" y="50292"/>
                </a:lnTo>
                <a:lnTo>
                  <a:pt x="38100" y="53340"/>
                </a:lnTo>
                <a:lnTo>
                  <a:pt x="33528" y="54864"/>
                </a:lnTo>
                <a:lnTo>
                  <a:pt x="27432" y="57912"/>
                </a:lnTo>
              </a:path>
            </a:pathLst>
          </a:custGeom>
          <a:ln w="9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grpSp>
        <p:nvGrpSpPr>
          <p:cNvPr id="21" name="object 21"/>
          <p:cNvGrpSpPr/>
          <p:nvPr/>
        </p:nvGrpSpPr>
        <p:grpSpPr>
          <a:xfrm>
            <a:off x="6159838" y="5439157"/>
            <a:ext cx="400255" cy="117475"/>
            <a:chOff x="2677667" y="5439156"/>
            <a:chExt cx="173990" cy="117475"/>
          </a:xfrm>
        </p:grpSpPr>
        <p:sp>
          <p:nvSpPr>
            <p:cNvPr id="22" name="object 22"/>
            <p:cNvSpPr/>
            <p:nvPr/>
          </p:nvSpPr>
          <p:spPr>
            <a:xfrm>
              <a:off x="2740151" y="5443728"/>
              <a:ext cx="106680" cy="70485"/>
            </a:xfrm>
            <a:custGeom>
              <a:avLst/>
              <a:gdLst/>
              <a:ahLst/>
              <a:cxnLst/>
              <a:rect l="l" t="t" r="r" b="b"/>
              <a:pathLst>
                <a:path w="106680" h="70485">
                  <a:moveTo>
                    <a:pt x="106680" y="0"/>
                  </a:moveTo>
                  <a:lnTo>
                    <a:pt x="0" y="70103"/>
                  </a:lnTo>
                </a:path>
              </a:pathLst>
            </a:custGeom>
            <a:ln w="9144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3" name="object 23"/>
            <p:cNvSpPr/>
            <p:nvPr/>
          </p:nvSpPr>
          <p:spPr>
            <a:xfrm>
              <a:off x="2677667" y="5489448"/>
              <a:ext cx="82550" cy="67310"/>
            </a:xfrm>
            <a:custGeom>
              <a:avLst/>
              <a:gdLst/>
              <a:ahLst/>
              <a:cxnLst/>
              <a:rect l="l" t="t" r="r" b="b"/>
              <a:pathLst>
                <a:path w="82550" h="67310">
                  <a:moveTo>
                    <a:pt x="0" y="67055"/>
                  </a:moveTo>
                  <a:lnTo>
                    <a:pt x="53340" y="0"/>
                  </a:lnTo>
                  <a:lnTo>
                    <a:pt x="82296" y="44196"/>
                  </a:lnTo>
                  <a:lnTo>
                    <a:pt x="0" y="67055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24" name="object 24"/>
          <p:cNvGrpSpPr/>
          <p:nvPr/>
        </p:nvGrpSpPr>
        <p:grpSpPr>
          <a:xfrm>
            <a:off x="7376383" y="5779009"/>
            <a:ext cx="407559" cy="117475"/>
            <a:chOff x="3206496" y="5779008"/>
            <a:chExt cx="177165" cy="117475"/>
          </a:xfrm>
        </p:grpSpPr>
        <p:sp>
          <p:nvSpPr>
            <p:cNvPr id="25" name="object 25"/>
            <p:cNvSpPr/>
            <p:nvPr/>
          </p:nvSpPr>
          <p:spPr>
            <a:xfrm>
              <a:off x="3270503" y="5783580"/>
              <a:ext cx="108585" cy="71755"/>
            </a:xfrm>
            <a:custGeom>
              <a:avLst/>
              <a:gdLst/>
              <a:ahLst/>
              <a:cxnLst/>
              <a:rect l="l" t="t" r="r" b="b"/>
              <a:pathLst>
                <a:path w="108585" h="71754">
                  <a:moveTo>
                    <a:pt x="108204" y="0"/>
                  </a:moveTo>
                  <a:lnTo>
                    <a:pt x="0" y="71627"/>
                  </a:lnTo>
                </a:path>
              </a:pathLst>
            </a:custGeom>
            <a:ln w="9143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6" name="object 26"/>
            <p:cNvSpPr/>
            <p:nvPr/>
          </p:nvSpPr>
          <p:spPr>
            <a:xfrm>
              <a:off x="3206496" y="5827776"/>
              <a:ext cx="83820" cy="68580"/>
            </a:xfrm>
            <a:custGeom>
              <a:avLst/>
              <a:gdLst/>
              <a:ahLst/>
              <a:cxnLst/>
              <a:rect l="l" t="t" r="r" b="b"/>
              <a:pathLst>
                <a:path w="83820" h="68579">
                  <a:moveTo>
                    <a:pt x="0" y="68579"/>
                  </a:moveTo>
                  <a:lnTo>
                    <a:pt x="53339" y="0"/>
                  </a:lnTo>
                  <a:lnTo>
                    <a:pt x="83819" y="45719"/>
                  </a:lnTo>
                  <a:lnTo>
                    <a:pt x="0" y="68579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27" name="object 27"/>
          <p:cNvGrpSpPr/>
          <p:nvPr/>
        </p:nvGrpSpPr>
        <p:grpSpPr>
          <a:xfrm>
            <a:off x="2710050" y="6641593"/>
            <a:ext cx="428010" cy="131445"/>
            <a:chOff x="1178052" y="6641592"/>
            <a:chExt cx="186055" cy="131445"/>
          </a:xfrm>
        </p:grpSpPr>
        <p:sp>
          <p:nvSpPr>
            <p:cNvPr id="28" name="object 28"/>
            <p:cNvSpPr/>
            <p:nvPr/>
          </p:nvSpPr>
          <p:spPr>
            <a:xfrm>
              <a:off x="1239012" y="6646164"/>
              <a:ext cx="120650" cy="83820"/>
            </a:xfrm>
            <a:custGeom>
              <a:avLst/>
              <a:gdLst/>
              <a:ahLst/>
              <a:cxnLst/>
              <a:rect l="l" t="t" r="r" b="b"/>
              <a:pathLst>
                <a:path w="120650" h="83820">
                  <a:moveTo>
                    <a:pt x="120395" y="0"/>
                  </a:moveTo>
                  <a:lnTo>
                    <a:pt x="0" y="83819"/>
                  </a:lnTo>
                </a:path>
              </a:pathLst>
            </a:custGeom>
            <a:ln w="9144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9" name="object 29"/>
            <p:cNvSpPr/>
            <p:nvPr/>
          </p:nvSpPr>
          <p:spPr>
            <a:xfrm>
              <a:off x="1178052" y="6704076"/>
              <a:ext cx="82550" cy="68580"/>
            </a:xfrm>
            <a:custGeom>
              <a:avLst/>
              <a:gdLst/>
              <a:ahLst/>
              <a:cxnLst/>
              <a:rect l="l" t="t" r="r" b="b"/>
              <a:pathLst>
                <a:path w="82550" h="68579">
                  <a:moveTo>
                    <a:pt x="0" y="68579"/>
                  </a:moveTo>
                  <a:lnTo>
                    <a:pt x="51815" y="0"/>
                  </a:lnTo>
                  <a:lnTo>
                    <a:pt x="82296" y="44195"/>
                  </a:lnTo>
                  <a:lnTo>
                    <a:pt x="0" y="68579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30" name="object 30"/>
          <p:cNvSpPr/>
          <p:nvPr/>
        </p:nvSpPr>
        <p:spPr>
          <a:xfrm>
            <a:off x="5364005" y="6585203"/>
            <a:ext cx="197206" cy="50800"/>
          </a:xfrm>
          <a:custGeom>
            <a:avLst/>
            <a:gdLst/>
            <a:ahLst/>
            <a:cxnLst/>
            <a:rect l="l" t="t" r="r" b="b"/>
            <a:pathLst>
              <a:path w="85725" h="50800">
                <a:moveTo>
                  <a:pt x="0" y="0"/>
                </a:moveTo>
                <a:lnTo>
                  <a:pt x="85343" y="50292"/>
                </a:lnTo>
              </a:path>
            </a:pathLst>
          </a:custGeom>
          <a:ln w="9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1" name="object 31"/>
          <p:cNvSpPr/>
          <p:nvPr/>
        </p:nvSpPr>
        <p:spPr>
          <a:xfrm>
            <a:off x="5563839" y="6606540"/>
            <a:ext cx="420706" cy="134620"/>
          </a:xfrm>
          <a:custGeom>
            <a:avLst/>
            <a:gdLst/>
            <a:ahLst/>
            <a:cxnLst/>
            <a:rect l="l" t="t" r="r" b="b"/>
            <a:pathLst>
              <a:path w="182880" h="134620">
                <a:moveTo>
                  <a:pt x="65531" y="67056"/>
                </a:moveTo>
                <a:lnTo>
                  <a:pt x="182879" y="134112"/>
                </a:lnTo>
              </a:path>
              <a:path w="182880" h="134620">
                <a:moveTo>
                  <a:pt x="0" y="28956"/>
                </a:moveTo>
                <a:lnTo>
                  <a:pt x="27431" y="0"/>
                </a:lnTo>
                <a:lnTo>
                  <a:pt x="38100" y="100583"/>
                </a:lnTo>
              </a:path>
              <a:path w="182880" h="134620">
                <a:moveTo>
                  <a:pt x="64008" y="67056"/>
                </a:moveTo>
                <a:lnTo>
                  <a:pt x="39623" y="100583"/>
                </a:lnTo>
              </a:path>
            </a:pathLst>
          </a:custGeom>
          <a:ln w="9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grpSp>
        <p:nvGrpSpPr>
          <p:cNvPr id="32" name="object 32"/>
          <p:cNvGrpSpPr/>
          <p:nvPr/>
        </p:nvGrpSpPr>
        <p:grpSpPr>
          <a:xfrm>
            <a:off x="3039602" y="3323435"/>
            <a:ext cx="2559296" cy="1885314"/>
            <a:chOff x="1321308" y="3323435"/>
            <a:chExt cx="1112520" cy="1885314"/>
          </a:xfrm>
        </p:grpSpPr>
        <p:sp>
          <p:nvSpPr>
            <p:cNvPr id="33" name="object 33"/>
            <p:cNvSpPr/>
            <p:nvPr/>
          </p:nvSpPr>
          <p:spPr>
            <a:xfrm>
              <a:off x="1662683" y="3328007"/>
              <a:ext cx="767080" cy="1876425"/>
            </a:xfrm>
            <a:custGeom>
              <a:avLst/>
              <a:gdLst/>
              <a:ahLst/>
              <a:cxnLst/>
              <a:rect l="l" t="t" r="r" b="b"/>
              <a:pathLst>
                <a:path w="767080" h="1876425">
                  <a:moveTo>
                    <a:pt x="0" y="1588416"/>
                  </a:moveTo>
                  <a:lnTo>
                    <a:pt x="13672" y="1632794"/>
                  </a:lnTo>
                  <a:lnTo>
                    <a:pt x="32601" y="1674312"/>
                  </a:lnTo>
                  <a:lnTo>
                    <a:pt x="56362" y="1712709"/>
                  </a:lnTo>
                  <a:lnTo>
                    <a:pt x="84531" y="1747722"/>
                  </a:lnTo>
                  <a:lnTo>
                    <a:pt x="116682" y="1779089"/>
                  </a:lnTo>
                  <a:lnTo>
                    <a:pt x="152393" y="1806548"/>
                  </a:lnTo>
                  <a:lnTo>
                    <a:pt x="191237" y="1829837"/>
                  </a:lnTo>
                  <a:lnTo>
                    <a:pt x="232791" y="1848693"/>
                  </a:lnTo>
                  <a:lnTo>
                    <a:pt x="276629" y="1862855"/>
                  </a:lnTo>
                  <a:lnTo>
                    <a:pt x="322329" y="1872059"/>
                  </a:lnTo>
                  <a:lnTo>
                    <a:pt x="369464" y="1876044"/>
                  </a:lnTo>
                  <a:lnTo>
                    <a:pt x="417610" y="1874548"/>
                  </a:lnTo>
                  <a:lnTo>
                    <a:pt x="466343" y="1867308"/>
                  </a:lnTo>
                  <a:lnTo>
                    <a:pt x="515373" y="1854733"/>
                  </a:lnTo>
                  <a:lnTo>
                    <a:pt x="561567" y="1836590"/>
                  </a:lnTo>
                  <a:lnTo>
                    <a:pt x="604463" y="1813291"/>
                  </a:lnTo>
                  <a:lnTo>
                    <a:pt x="643596" y="1785250"/>
                  </a:lnTo>
                  <a:lnTo>
                    <a:pt x="678501" y="1752883"/>
                  </a:lnTo>
                  <a:lnTo>
                    <a:pt x="708716" y="1716601"/>
                  </a:lnTo>
                  <a:lnTo>
                    <a:pt x="733775" y="1676821"/>
                  </a:lnTo>
                  <a:lnTo>
                    <a:pt x="753215" y="1633954"/>
                  </a:lnTo>
                  <a:lnTo>
                    <a:pt x="766572" y="1588416"/>
                  </a:lnTo>
                  <a:lnTo>
                    <a:pt x="766572" y="309780"/>
                  </a:lnTo>
                  <a:lnTo>
                    <a:pt x="756983" y="265515"/>
                  </a:lnTo>
                  <a:lnTo>
                    <a:pt x="741859" y="223647"/>
                  </a:lnTo>
                  <a:lnTo>
                    <a:pt x="721615" y="184463"/>
                  </a:lnTo>
                  <a:lnTo>
                    <a:pt x="696669" y="148251"/>
                  </a:lnTo>
                  <a:lnTo>
                    <a:pt x="667435" y="115298"/>
                  </a:lnTo>
                  <a:lnTo>
                    <a:pt x="634331" y="85891"/>
                  </a:lnTo>
                  <a:lnTo>
                    <a:pt x="597772" y="60318"/>
                  </a:lnTo>
                  <a:lnTo>
                    <a:pt x="558175" y="38865"/>
                  </a:lnTo>
                  <a:lnTo>
                    <a:pt x="515956" y="21819"/>
                  </a:lnTo>
                  <a:lnTo>
                    <a:pt x="471531" y="9468"/>
                  </a:lnTo>
                  <a:lnTo>
                    <a:pt x="425317" y="2099"/>
                  </a:lnTo>
                  <a:lnTo>
                    <a:pt x="377729" y="0"/>
                  </a:lnTo>
                  <a:lnTo>
                    <a:pt x="329184" y="3456"/>
                  </a:lnTo>
                  <a:lnTo>
                    <a:pt x="279148" y="13309"/>
                  </a:lnTo>
                  <a:lnTo>
                    <a:pt x="231745" y="28876"/>
                  </a:lnTo>
                  <a:lnTo>
                    <a:pt x="187415" y="49748"/>
                  </a:lnTo>
                  <a:lnTo>
                    <a:pt x="146596" y="75511"/>
                  </a:lnTo>
                  <a:lnTo>
                    <a:pt x="109727" y="105755"/>
                  </a:lnTo>
                  <a:lnTo>
                    <a:pt x="77248" y="140067"/>
                  </a:lnTo>
                  <a:lnTo>
                    <a:pt x="49597" y="178038"/>
                  </a:lnTo>
                  <a:lnTo>
                    <a:pt x="27212" y="219254"/>
                  </a:lnTo>
                  <a:lnTo>
                    <a:pt x="10533" y="263306"/>
                  </a:lnTo>
                  <a:lnTo>
                    <a:pt x="0" y="309780"/>
                  </a:lnTo>
                  <a:lnTo>
                    <a:pt x="0" y="1588416"/>
                  </a:lnTo>
                  <a:close/>
                </a:path>
              </a:pathLst>
            </a:custGeom>
            <a:ln w="9143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4" name="object 34"/>
            <p:cNvSpPr/>
            <p:nvPr/>
          </p:nvSpPr>
          <p:spPr>
            <a:xfrm>
              <a:off x="1839467" y="3613403"/>
              <a:ext cx="82550" cy="41275"/>
            </a:xfrm>
            <a:custGeom>
              <a:avLst/>
              <a:gdLst/>
              <a:ahLst/>
              <a:cxnLst/>
              <a:rect l="l" t="t" r="r" b="b"/>
              <a:pathLst>
                <a:path w="82550" h="41275">
                  <a:moveTo>
                    <a:pt x="82295" y="41148"/>
                  </a:moveTo>
                  <a:lnTo>
                    <a:pt x="64007" y="7620"/>
                  </a:lnTo>
                  <a:lnTo>
                    <a:pt x="44195" y="0"/>
                  </a:lnTo>
                  <a:lnTo>
                    <a:pt x="36575" y="0"/>
                  </a:lnTo>
                  <a:lnTo>
                    <a:pt x="24383" y="3048"/>
                  </a:lnTo>
                  <a:lnTo>
                    <a:pt x="18287" y="7620"/>
                  </a:lnTo>
                  <a:lnTo>
                    <a:pt x="13715" y="10668"/>
                  </a:lnTo>
                  <a:lnTo>
                    <a:pt x="9143" y="15240"/>
                  </a:lnTo>
                  <a:lnTo>
                    <a:pt x="4571" y="21336"/>
                  </a:lnTo>
                  <a:lnTo>
                    <a:pt x="3047" y="28956"/>
                  </a:lnTo>
                  <a:lnTo>
                    <a:pt x="0" y="35052"/>
                  </a:lnTo>
                  <a:lnTo>
                    <a:pt x="0" y="41148"/>
                  </a:lnTo>
                </a:path>
              </a:pathLst>
            </a:custGeom>
            <a:ln w="9144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5" name="object 35"/>
            <p:cNvSpPr/>
            <p:nvPr/>
          </p:nvSpPr>
          <p:spPr>
            <a:xfrm>
              <a:off x="1677923" y="3613403"/>
              <a:ext cx="81280" cy="41275"/>
            </a:xfrm>
            <a:custGeom>
              <a:avLst/>
              <a:gdLst/>
              <a:ahLst/>
              <a:cxnLst/>
              <a:rect l="l" t="t" r="r" b="b"/>
              <a:pathLst>
                <a:path w="81280" h="41275">
                  <a:moveTo>
                    <a:pt x="80772" y="41148"/>
                  </a:moveTo>
                  <a:lnTo>
                    <a:pt x="80772" y="35052"/>
                  </a:lnTo>
                  <a:lnTo>
                    <a:pt x="79248" y="28956"/>
                  </a:lnTo>
                  <a:lnTo>
                    <a:pt x="76200" y="21336"/>
                  </a:lnTo>
                  <a:lnTo>
                    <a:pt x="73152" y="15240"/>
                  </a:lnTo>
                  <a:lnTo>
                    <a:pt x="68580" y="10668"/>
                  </a:lnTo>
                  <a:lnTo>
                    <a:pt x="62484" y="7620"/>
                  </a:lnTo>
                  <a:lnTo>
                    <a:pt x="56388" y="3048"/>
                  </a:lnTo>
                  <a:lnTo>
                    <a:pt x="44196" y="0"/>
                  </a:lnTo>
                  <a:lnTo>
                    <a:pt x="36576" y="0"/>
                  </a:lnTo>
                  <a:lnTo>
                    <a:pt x="24384" y="3048"/>
                  </a:lnTo>
                  <a:lnTo>
                    <a:pt x="18288" y="7620"/>
                  </a:lnTo>
                  <a:lnTo>
                    <a:pt x="12192" y="10668"/>
                  </a:lnTo>
                  <a:lnTo>
                    <a:pt x="7620" y="15240"/>
                  </a:lnTo>
                  <a:lnTo>
                    <a:pt x="4572" y="21336"/>
                  </a:lnTo>
                  <a:lnTo>
                    <a:pt x="1524" y="28956"/>
                  </a:lnTo>
                  <a:lnTo>
                    <a:pt x="0" y="35052"/>
                  </a:lnTo>
                  <a:lnTo>
                    <a:pt x="0" y="41148"/>
                  </a:lnTo>
                </a:path>
              </a:pathLst>
            </a:custGeom>
            <a:ln w="9144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6" name="object 36"/>
            <p:cNvSpPr/>
            <p:nvPr/>
          </p:nvSpPr>
          <p:spPr>
            <a:xfrm>
              <a:off x="1758695" y="3613403"/>
              <a:ext cx="81280" cy="41275"/>
            </a:xfrm>
            <a:custGeom>
              <a:avLst/>
              <a:gdLst/>
              <a:ahLst/>
              <a:cxnLst/>
              <a:rect l="l" t="t" r="r" b="b"/>
              <a:pathLst>
                <a:path w="81280" h="41275">
                  <a:moveTo>
                    <a:pt x="80772" y="41148"/>
                  </a:moveTo>
                  <a:lnTo>
                    <a:pt x="80772" y="35052"/>
                  </a:lnTo>
                  <a:lnTo>
                    <a:pt x="77724" y="28956"/>
                  </a:lnTo>
                  <a:lnTo>
                    <a:pt x="76200" y="21336"/>
                  </a:lnTo>
                  <a:lnTo>
                    <a:pt x="71628" y="15240"/>
                  </a:lnTo>
                  <a:lnTo>
                    <a:pt x="67056" y="10668"/>
                  </a:lnTo>
                  <a:lnTo>
                    <a:pt x="62484" y="7620"/>
                  </a:lnTo>
                  <a:lnTo>
                    <a:pt x="56388" y="3048"/>
                  </a:lnTo>
                  <a:lnTo>
                    <a:pt x="50292" y="1524"/>
                  </a:lnTo>
                  <a:lnTo>
                    <a:pt x="42672" y="0"/>
                  </a:lnTo>
                  <a:lnTo>
                    <a:pt x="36576" y="0"/>
                  </a:lnTo>
                  <a:lnTo>
                    <a:pt x="28956" y="1524"/>
                  </a:lnTo>
                  <a:lnTo>
                    <a:pt x="22860" y="3048"/>
                  </a:lnTo>
                  <a:lnTo>
                    <a:pt x="18288" y="7620"/>
                  </a:lnTo>
                  <a:lnTo>
                    <a:pt x="13716" y="10668"/>
                  </a:lnTo>
                  <a:lnTo>
                    <a:pt x="9144" y="15240"/>
                  </a:lnTo>
                  <a:lnTo>
                    <a:pt x="4572" y="21336"/>
                  </a:lnTo>
                  <a:lnTo>
                    <a:pt x="3048" y="28956"/>
                  </a:lnTo>
                  <a:lnTo>
                    <a:pt x="0" y="41148"/>
                  </a:lnTo>
                </a:path>
              </a:pathLst>
            </a:custGeom>
            <a:ln w="9144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7" name="object 37"/>
            <p:cNvSpPr/>
            <p:nvPr/>
          </p:nvSpPr>
          <p:spPr>
            <a:xfrm>
              <a:off x="1921764" y="3613403"/>
              <a:ext cx="81280" cy="41275"/>
            </a:xfrm>
            <a:custGeom>
              <a:avLst/>
              <a:gdLst/>
              <a:ahLst/>
              <a:cxnLst/>
              <a:rect l="l" t="t" r="r" b="b"/>
              <a:pathLst>
                <a:path w="81280" h="41275">
                  <a:moveTo>
                    <a:pt x="80772" y="41148"/>
                  </a:moveTo>
                  <a:lnTo>
                    <a:pt x="80772" y="35052"/>
                  </a:lnTo>
                  <a:lnTo>
                    <a:pt x="79248" y="28956"/>
                  </a:lnTo>
                  <a:lnTo>
                    <a:pt x="76200" y="21336"/>
                  </a:lnTo>
                  <a:lnTo>
                    <a:pt x="73152" y="15240"/>
                  </a:lnTo>
                  <a:lnTo>
                    <a:pt x="68580" y="10668"/>
                  </a:lnTo>
                  <a:lnTo>
                    <a:pt x="62484" y="7620"/>
                  </a:lnTo>
                  <a:lnTo>
                    <a:pt x="56388" y="3048"/>
                  </a:lnTo>
                  <a:lnTo>
                    <a:pt x="44196" y="0"/>
                  </a:lnTo>
                  <a:lnTo>
                    <a:pt x="36576" y="0"/>
                  </a:lnTo>
                  <a:lnTo>
                    <a:pt x="24384" y="3048"/>
                  </a:lnTo>
                  <a:lnTo>
                    <a:pt x="18288" y="7620"/>
                  </a:lnTo>
                  <a:lnTo>
                    <a:pt x="12192" y="10668"/>
                  </a:lnTo>
                  <a:lnTo>
                    <a:pt x="7620" y="15240"/>
                  </a:lnTo>
                  <a:lnTo>
                    <a:pt x="4572" y="21336"/>
                  </a:lnTo>
                  <a:lnTo>
                    <a:pt x="1524" y="28956"/>
                  </a:lnTo>
                  <a:lnTo>
                    <a:pt x="0" y="35052"/>
                  </a:lnTo>
                  <a:lnTo>
                    <a:pt x="0" y="41148"/>
                  </a:lnTo>
                </a:path>
              </a:pathLst>
            </a:custGeom>
            <a:ln w="9144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8" name="object 38"/>
            <p:cNvSpPr/>
            <p:nvPr/>
          </p:nvSpPr>
          <p:spPr>
            <a:xfrm>
              <a:off x="1997964" y="3654551"/>
              <a:ext cx="9525" cy="15240"/>
            </a:xfrm>
            <a:custGeom>
              <a:avLst/>
              <a:gdLst/>
              <a:ahLst/>
              <a:cxnLst/>
              <a:rect l="l" t="t" r="r" b="b"/>
              <a:pathLst>
                <a:path w="9525" h="15239">
                  <a:moveTo>
                    <a:pt x="0" y="15240"/>
                  </a:moveTo>
                  <a:lnTo>
                    <a:pt x="9144" y="15240"/>
                  </a:lnTo>
                  <a:lnTo>
                    <a:pt x="9144" y="0"/>
                  </a:lnTo>
                  <a:lnTo>
                    <a:pt x="0" y="0"/>
                  </a:lnTo>
                  <a:lnTo>
                    <a:pt x="0" y="1524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9" name="object 39"/>
            <p:cNvSpPr/>
            <p:nvPr/>
          </p:nvSpPr>
          <p:spPr>
            <a:xfrm>
              <a:off x="1673352" y="3662171"/>
              <a:ext cx="253365" cy="0"/>
            </a:xfrm>
            <a:custGeom>
              <a:avLst/>
              <a:gdLst/>
              <a:ahLst/>
              <a:cxnLst/>
              <a:rect l="l" t="t" r="r" b="b"/>
              <a:pathLst>
                <a:path w="253364">
                  <a:moveTo>
                    <a:pt x="243839" y="0"/>
                  </a:moveTo>
                  <a:lnTo>
                    <a:pt x="252983" y="0"/>
                  </a:lnTo>
                </a:path>
                <a:path w="253364">
                  <a:moveTo>
                    <a:pt x="161543" y="0"/>
                  </a:moveTo>
                  <a:lnTo>
                    <a:pt x="170687" y="0"/>
                  </a:lnTo>
                </a:path>
                <a:path w="253364">
                  <a:moveTo>
                    <a:pt x="80771" y="0"/>
                  </a:moveTo>
                  <a:lnTo>
                    <a:pt x="89915" y="0"/>
                  </a:lnTo>
                </a:path>
                <a:path w="253364">
                  <a:moveTo>
                    <a:pt x="0" y="0"/>
                  </a:moveTo>
                  <a:lnTo>
                    <a:pt x="9144" y="0"/>
                  </a:lnTo>
                </a:path>
              </a:pathLst>
            </a:custGeom>
            <a:ln w="1524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0" name="object 40"/>
            <p:cNvSpPr/>
            <p:nvPr/>
          </p:nvSpPr>
          <p:spPr>
            <a:xfrm>
              <a:off x="2167127" y="3613403"/>
              <a:ext cx="81280" cy="41275"/>
            </a:xfrm>
            <a:custGeom>
              <a:avLst/>
              <a:gdLst/>
              <a:ahLst/>
              <a:cxnLst/>
              <a:rect l="l" t="t" r="r" b="b"/>
              <a:pathLst>
                <a:path w="81280" h="41275">
                  <a:moveTo>
                    <a:pt x="80772" y="41148"/>
                  </a:moveTo>
                  <a:lnTo>
                    <a:pt x="80772" y="35052"/>
                  </a:lnTo>
                  <a:lnTo>
                    <a:pt x="79248" y="28956"/>
                  </a:lnTo>
                  <a:lnTo>
                    <a:pt x="76200" y="21336"/>
                  </a:lnTo>
                  <a:lnTo>
                    <a:pt x="73152" y="15240"/>
                  </a:lnTo>
                  <a:lnTo>
                    <a:pt x="68580" y="10668"/>
                  </a:lnTo>
                  <a:lnTo>
                    <a:pt x="62484" y="7620"/>
                  </a:lnTo>
                  <a:lnTo>
                    <a:pt x="56388" y="3048"/>
                  </a:lnTo>
                  <a:lnTo>
                    <a:pt x="44196" y="0"/>
                  </a:lnTo>
                  <a:lnTo>
                    <a:pt x="36576" y="0"/>
                  </a:lnTo>
                  <a:lnTo>
                    <a:pt x="24384" y="3048"/>
                  </a:lnTo>
                  <a:lnTo>
                    <a:pt x="18288" y="7620"/>
                  </a:lnTo>
                  <a:lnTo>
                    <a:pt x="12192" y="10668"/>
                  </a:lnTo>
                  <a:lnTo>
                    <a:pt x="7620" y="15240"/>
                  </a:lnTo>
                  <a:lnTo>
                    <a:pt x="4572" y="21336"/>
                  </a:lnTo>
                  <a:lnTo>
                    <a:pt x="1524" y="28956"/>
                  </a:lnTo>
                  <a:lnTo>
                    <a:pt x="0" y="35052"/>
                  </a:lnTo>
                  <a:lnTo>
                    <a:pt x="0" y="41148"/>
                  </a:lnTo>
                </a:path>
              </a:pathLst>
            </a:custGeom>
            <a:ln w="9144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1" name="object 41"/>
            <p:cNvSpPr/>
            <p:nvPr/>
          </p:nvSpPr>
          <p:spPr>
            <a:xfrm>
              <a:off x="2004059" y="3613403"/>
              <a:ext cx="82550" cy="41275"/>
            </a:xfrm>
            <a:custGeom>
              <a:avLst/>
              <a:gdLst/>
              <a:ahLst/>
              <a:cxnLst/>
              <a:rect l="l" t="t" r="r" b="b"/>
              <a:pathLst>
                <a:path w="82550" h="41275">
                  <a:moveTo>
                    <a:pt x="82295" y="41148"/>
                  </a:moveTo>
                  <a:lnTo>
                    <a:pt x="80771" y="35052"/>
                  </a:lnTo>
                  <a:lnTo>
                    <a:pt x="79247" y="28956"/>
                  </a:lnTo>
                  <a:lnTo>
                    <a:pt x="76199" y="21336"/>
                  </a:lnTo>
                  <a:lnTo>
                    <a:pt x="73151" y="15240"/>
                  </a:lnTo>
                  <a:lnTo>
                    <a:pt x="68579" y="10668"/>
                  </a:lnTo>
                  <a:lnTo>
                    <a:pt x="64007" y="7620"/>
                  </a:lnTo>
                  <a:lnTo>
                    <a:pt x="57911" y="3048"/>
                  </a:lnTo>
                  <a:lnTo>
                    <a:pt x="51815" y="1524"/>
                  </a:lnTo>
                  <a:lnTo>
                    <a:pt x="44195" y="0"/>
                  </a:lnTo>
                  <a:lnTo>
                    <a:pt x="38099" y="0"/>
                  </a:lnTo>
                  <a:lnTo>
                    <a:pt x="30479" y="1524"/>
                  </a:lnTo>
                  <a:lnTo>
                    <a:pt x="24383" y="3048"/>
                  </a:lnTo>
                  <a:lnTo>
                    <a:pt x="18287" y="7620"/>
                  </a:lnTo>
                  <a:lnTo>
                    <a:pt x="13715" y="10668"/>
                  </a:lnTo>
                  <a:lnTo>
                    <a:pt x="9143" y="15240"/>
                  </a:lnTo>
                  <a:lnTo>
                    <a:pt x="6095" y="21336"/>
                  </a:lnTo>
                  <a:lnTo>
                    <a:pt x="3047" y="28956"/>
                  </a:lnTo>
                  <a:lnTo>
                    <a:pt x="0" y="35052"/>
                  </a:lnTo>
                  <a:lnTo>
                    <a:pt x="0" y="41148"/>
                  </a:lnTo>
                </a:path>
              </a:pathLst>
            </a:custGeom>
            <a:ln w="9144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2" name="object 42"/>
            <p:cNvSpPr/>
            <p:nvPr/>
          </p:nvSpPr>
          <p:spPr>
            <a:xfrm>
              <a:off x="2086356" y="3613403"/>
              <a:ext cx="81280" cy="41275"/>
            </a:xfrm>
            <a:custGeom>
              <a:avLst/>
              <a:gdLst/>
              <a:ahLst/>
              <a:cxnLst/>
              <a:rect l="l" t="t" r="r" b="b"/>
              <a:pathLst>
                <a:path w="81280" h="41275">
                  <a:moveTo>
                    <a:pt x="80772" y="41148"/>
                  </a:moveTo>
                  <a:lnTo>
                    <a:pt x="79248" y="35052"/>
                  </a:lnTo>
                  <a:lnTo>
                    <a:pt x="77724" y="28956"/>
                  </a:lnTo>
                  <a:lnTo>
                    <a:pt x="74676" y="21336"/>
                  </a:lnTo>
                  <a:lnTo>
                    <a:pt x="71628" y="15240"/>
                  </a:lnTo>
                  <a:lnTo>
                    <a:pt x="67056" y="10668"/>
                  </a:lnTo>
                  <a:lnTo>
                    <a:pt x="60960" y="7620"/>
                  </a:lnTo>
                  <a:lnTo>
                    <a:pt x="56388" y="3048"/>
                  </a:lnTo>
                  <a:lnTo>
                    <a:pt x="48768" y="1524"/>
                  </a:lnTo>
                  <a:lnTo>
                    <a:pt x="42672" y="0"/>
                  </a:lnTo>
                  <a:lnTo>
                    <a:pt x="36576" y="0"/>
                  </a:lnTo>
                  <a:lnTo>
                    <a:pt x="4572" y="21336"/>
                  </a:lnTo>
                  <a:lnTo>
                    <a:pt x="0" y="35052"/>
                  </a:lnTo>
                  <a:lnTo>
                    <a:pt x="0" y="41148"/>
                  </a:lnTo>
                </a:path>
              </a:pathLst>
            </a:custGeom>
            <a:ln w="9144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3" name="object 43"/>
            <p:cNvSpPr/>
            <p:nvPr/>
          </p:nvSpPr>
          <p:spPr>
            <a:xfrm>
              <a:off x="2247900" y="3613403"/>
              <a:ext cx="82550" cy="41275"/>
            </a:xfrm>
            <a:custGeom>
              <a:avLst/>
              <a:gdLst/>
              <a:ahLst/>
              <a:cxnLst/>
              <a:rect l="l" t="t" r="r" b="b"/>
              <a:pathLst>
                <a:path w="82550" h="41275">
                  <a:moveTo>
                    <a:pt x="82295" y="41148"/>
                  </a:moveTo>
                  <a:lnTo>
                    <a:pt x="82295" y="35052"/>
                  </a:lnTo>
                  <a:lnTo>
                    <a:pt x="79247" y="28956"/>
                  </a:lnTo>
                  <a:lnTo>
                    <a:pt x="77723" y="21336"/>
                  </a:lnTo>
                  <a:lnTo>
                    <a:pt x="73151" y="15240"/>
                  </a:lnTo>
                  <a:lnTo>
                    <a:pt x="68579" y="10668"/>
                  </a:lnTo>
                  <a:lnTo>
                    <a:pt x="64007" y="7620"/>
                  </a:lnTo>
                  <a:lnTo>
                    <a:pt x="57911" y="3048"/>
                  </a:lnTo>
                  <a:lnTo>
                    <a:pt x="50291" y="1524"/>
                  </a:lnTo>
                  <a:lnTo>
                    <a:pt x="44195" y="0"/>
                  </a:lnTo>
                  <a:lnTo>
                    <a:pt x="38099" y="0"/>
                  </a:lnTo>
                  <a:lnTo>
                    <a:pt x="30479" y="1524"/>
                  </a:lnTo>
                  <a:lnTo>
                    <a:pt x="24383" y="3048"/>
                  </a:lnTo>
                  <a:lnTo>
                    <a:pt x="18287" y="7620"/>
                  </a:lnTo>
                  <a:lnTo>
                    <a:pt x="13715" y="10668"/>
                  </a:lnTo>
                  <a:lnTo>
                    <a:pt x="9143" y="15240"/>
                  </a:lnTo>
                  <a:lnTo>
                    <a:pt x="4571" y="21336"/>
                  </a:lnTo>
                  <a:lnTo>
                    <a:pt x="3047" y="28956"/>
                  </a:lnTo>
                  <a:lnTo>
                    <a:pt x="1523" y="35052"/>
                  </a:lnTo>
                  <a:lnTo>
                    <a:pt x="0" y="41148"/>
                  </a:lnTo>
                </a:path>
              </a:pathLst>
            </a:custGeom>
            <a:ln w="9144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4" name="object 44"/>
            <p:cNvSpPr/>
            <p:nvPr/>
          </p:nvSpPr>
          <p:spPr>
            <a:xfrm>
              <a:off x="2325624" y="3654551"/>
              <a:ext cx="9525" cy="15240"/>
            </a:xfrm>
            <a:custGeom>
              <a:avLst/>
              <a:gdLst/>
              <a:ahLst/>
              <a:cxnLst/>
              <a:rect l="l" t="t" r="r" b="b"/>
              <a:pathLst>
                <a:path w="9525" h="15239">
                  <a:moveTo>
                    <a:pt x="0" y="15240"/>
                  </a:moveTo>
                  <a:lnTo>
                    <a:pt x="9144" y="15240"/>
                  </a:lnTo>
                  <a:lnTo>
                    <a:pt x="9144" y="0"/>
                  </a:lnTo>
                  <a:lnTo>
                    <a:pt x="0" y="0"/>
                  </a:lnTo>
                  <a:lnTo>
                    <a:pt x="0" y="1524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5" name="object 45"/>
            <p:cNvSpPr/>
            <p:nvPr/>
          </p:nvSpPr>
          <p:spPr>
            <a:xfrm>
              <a:off x="2081783" y="3662171"/>
              <a:ext cx="170815" cy="0"/>
            </a:xfrm>
            <a:custGeom>
              <a:avLst/>
              <a:gdLst/>
              <a:ahLst/>
              <a:cxnLst/>
              <a:rect l="l" t="t" r="r" b="b"/>
              <a:pathLst>
                <a:path w="170814">
                  <a:moveTo>
                    <a:pt x="161544" y="0"/>
                  </a:moveTo>
                  <a:lnTo>
                    <a:pt x="170688" y="0"/>
                  </a:lnTo>
                </a:path>
                <a:path w="170814">
                  <a:moveTo>
                    <a:pt x="80772" y="0"/>
                  </a:moveTo>
                  <a:lnTo>
                    <a:pt x="89916" y="0"/>
                  </a:lnTo>
                </a:path>
                <a:path w="170814">
                  <a:moveTo>
                    <a:pt x="0" y="0"/>
                  </a:moveTo>
                  <a:lnTo>
                    <a:pt x="9144" y="0"/>
                  </a:lnTo>
                </a:path>
              </a:pathLst>
            </a:custGeom>
            <a:ln w="1524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6" name="object 46"/>
            <p:cNvSpPr/>
            <p:nvPr/>
          </p:nvSpPr>
          <p:spPr>
            <a:xfrm>
              <a:off x="1999487" y="3654551"/>
              <a:ext cx="9525" cy="15240"/>
            </a:xfrm>
            <a:custGeom>
              <a:avLst/>
              <a:gdLst/>
              <a:ahLst/>
              <a:cxnLst/>
              <a:rect l="l" t="t" r="r" b="b"/>
              <a:pathLst>
                <a:path w="9525" h="15239">
                  <a:moveTo>
                    <a:pt x="0" y="15240"/>
                  </a:moveTo>
                  <a:lnTo>
                    <a:pt x="9144" y="15240"/>
                  </a:lnTo>
                  <a:lnTo>
                    <a:pt x="9144" y="0"/>
                  </a:lnTo>
                  <a:lnTo>
                    <a:pt x="0" y="0"/>
                  </a:lnTo>
                  <a:lnTo>
                    <a:pt x="0" y="1524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7" name="object 47"/>
            <p:cNvSpPr/>
            <p:nvPr/>
          </p:nvSpPr>
          <p:spPr>
            <a:xfrm>
              <a:off x="2331719" y="3613403"/>
              <a:ext cx="81280" cy="41275"/>
            </a:xfrm>
            <a:custGeom>
              <a:avLst/>
              <a:gdLst/>
              <a:ahLst/>
              <a:cxnLst/>
              <a:rect l="l" t="t" r="r" b="b"/>
              <a:pathLst>
                <a:path w="81280" h="41275">
                  <a:moveTo>
                    <a:pt x="80772" y="41148"/>
                  </a:moveTo>
                  <a:lnTo>
                    <a:pt x="80772" y="35052"/>
                  </a:lnTo>
                  <a:lnTo>
                    <a:pt x="79248" y="28956"/>
                  </a:lnTo>
                  <a:lnTo>
                    <a:pt x="76200" y="21336"/>
                  </a:lnTo>
                  <a:lnTo>
                    <a:pt x="73152" y="15240"/>
                  </a:lnTo>
                  <a:lnTo>
                    <a:pt x="68580" y="10668"/>
                  </a:lnTo>
                  <a:lnTo>
                    <a:pt x="62484" y="7620"/>
                  </a:lnTo>
                  <a:lnTo>
                    <a:pt x="56388" y="3048"/>
                  </a:lnTo>
                  <a:lnTo>
                    <a:pt x="44196" y="0"/>
                  </a:lnTo>
                  <a:lnTo>
                    <a:pt x="36576" y="0"/>
                  </a:lnTo>
                  <a:lnTo>
                    <a:pt x="24384" y="3048"/>
                  </a:lnTo>
                  <a:lnTo>
                    <a:pt x="18288" y="7620"/>
                  </a:lnTo>
                  <a:lnTo>
                    <a:pt x="12192" y="10668"/>
                  </a:lnTo>
                  <a:lnTo>
                    <a:pt x="7620" y="15240"/>
                  </a:lnTo>
                  <a:lnTo>
                    <a:pt x="4572" y="21336"/>
                  </a:lnTo>
                  <a:lnTo>
                    <a:pt x="1524" y="28956"/>
                  </a:lnTo>
                  <a:lnTo>
                    <a:pt x="0" y="35052"/>
                  </a:lnTo>
                  <a:lnTo>
                    <a:pt x="0" y="41148"/>
                  </a:lnTo>
                </a:path>
              </a:pathLst>
            </a:custGeom>
            <a:ln w="9144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8" name="object 48"/>
            <p:cNvSpPr/>
            <p:nvPr/>
          </p:nvSpPr>
          <p:spPr>
            <a:xfrm>
              <a:off x="2412491" y="3654551"/>
              <a:ext cx="0" cy="15240"/>
            </a:xfrm>
            <a:custGeom>
              <a:avLst/>
              <a:gdLst/>
              <a:ahLst/>
              <a:cxnLst/>
              <a:rect l="l" t="t" r="r" b="b"/>
              <a:pathLst>
                <a:path h="15239">
                  <a:moveTo>
                    <a:pt x="-4572" y="7620"/>
                  </a:moveTo>
                  <a:lnTo>
                    <a:pt x="4572" y="7620"/>
                  </a:lnTo>
                </a:path>
              </a:pathLst>
            </a:custGeom>
            <a:ln w="1524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9" name="object 49"/>
            <p:cNvSpPr/>
            <p:nvPr/>
          </p:nvSpPr>
          <p:spPr>
            <a:xfrm>
              <a:off x="2327148" y="3654551"/>
              <a:ext cx="9525" cy="15240"/>
            </a:xfrm>
            <a:custGeom>
              <a:avLst/>
              <a:gdLst/>
              <a:ahLst/>
              <a:cxnLst/>
              <a:rect l="l" t="t" r="r" b="b"/>
              <a:pathLst>
                <a:path w="9525" h="15239">
                  <a:moveTo>
                    <a:pt x="0" y="15240"/>
                  </a:moveTo>
                  <a:lnTo>
                    <a:pt x="9144" y="15240"/>
                  </a:lnTo>
                  <a:lnTo>
                    <a:pt x="9144" y="0"/>
                  </a:lnTo>
                  <a:lnTo>
                    <a:pt x="0" y="0"/>
                  </a:lnTo>
                  <a:lnTo>
                    <a:pt x="0" y="1524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0" name="object 50"/>
            <p:cNvSpPr/>
            <p:nvPr/>
          </p:nvSpPr>
          <p:spPr>
            <a:xfrm>
              <a:off x="1321308" y="3669791"/>
              <a:ext cx="356870" cy="0"/>
            </a:xfrm>
            <a:custGeom>
              <a:avLst/>
              <a:gdLst/>
              <a:ahLst/>
              <a:cxnLst/>
              <a:rect l="l" t="t" r="r" b="b"/>
              <a:pathLst>
                <a:path w="356869">
                  <a:moveTo>
                    <a:pt x="356616" y="0"/>
                  </a:moveTo>
                  <a:lnTo>
                    <a:pt x="0" y="0"/>
                  </a:lnTo>
                </a:path>
              </a:pathLst>
            </a:custGeom>
            <a:ln w="9144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51" name="object 51"/>
          <p:cNvGrpSpPr/>
          <p:nvPr/>
        </p:nvGrpSpPr>
        <p:grpSpPr>
          <a:xfrm>
            <a:off x="7260685" y="3735324"/>
            <a:ext cx="127086" cy="177165"/>
            <a:chOff x="3156203" y="3735323"/>
            <a:chExt cx="55244" cy="177165"/>
          </a:xfrm>
        </p:grpSpPr>
        <p:sp>
          <p:nvSpPr>
            <p:cNvPr id="52" name="object 52"/>
            <p:cNvSpPr/>
            <p:nvPr/>
          </p:nvSpPr>
          <p:spPr>
            <a:xfrm>
              <a:off x="3183635" y="3735323"/>
              <a:ext cx="0" cy="102235"/>
            </a:xfrm>
            <a:custGeom>
              <a:avLst/>
              <a:gdLst/>
              <a:ahLst/>
              <a:cxnLst/>
              <a:rect l="l" t="t" r="r" b="b"/>
              <a:pathLst>
                <a:path h="102235">
                  <a:moveTo>
                    <a:pt x="0" y="0"/>
                  </a:moveTo>
                  <a:lnTo>
                    <a:pt x="0" y="102108"/>
                  </a:lnTo>
                </a:path>
              </a:pathLst>
            </a:custGeom>
            <a:ln w="9144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3" name="object 53"/>
            <p:cNvSpPr/>
            <p:nvPr/>
          </p:nvSpPr>
          <p:spPr>
            <a:xfrm>
              <a:off x="3156203" y="3829811"/>
              <a:ext cx="55244" cy="82550"/>
            </a:xfrm>
            <a:custGeom>
              <a:avLst/>
              <a:gdLst/>
              <a:ahLst/>
              <a:cxnLst/>
              <a:rect l="l" t="t" r="r" b="b"/>
              <a:pathLst>
                <a:path w="55244" h="82550">
                  <a:moveTo>
                    <a:pt x="27432" y="82296"/>
                  </a:moveTo>
                  <a:lnTo>
                    <a:pt x="0" y="0"/>
                  </a:lnTo>
                  <a:lnTo>
                    <a:pt x="54864" y="0"/>
                  </a:lnTo>
                  <a:lnTo>
                    <a:pt x="27432" y="82296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54" name="object 54"/>
          <p:cNvGrpSpPr/>
          <p:nvPr/>
        </p:nvGrpSpPr>
        <p:grpSpPr>
          <a:xfrm>
            <a:off x="6471861" y="4006596"/>
            <a:ext cx="397334" cy="55244"/>
            <a:chOff x="2813303" y="4006596"/>
            <a:chExt cx="172720" cy="55244"/>
          </a:xfrm>
        </p:grpSpPr>
        <p:sp>
          <p:nvSpPr>
            <p:cNvPr id="55" name="object 55"/>
            <p:cNvSpPr/>
            <p:nvPr/>
          </p:nvSpPr>
          <p:spPr>
            <a:xfrm>
              <a:off x="2889503" y="4034027"/>
              <a:ext cx="96520" cy="0"/>
            </a:xfrm>
            <a:custGeom>
              <a:avLst/>
              <a:gdLst/>
              <a:ahLst/>
              <a:cxnLst/>
              <a:rect l="l" t="t" r="r" b="b"/>
              <a:pathLst>
                <a:path w="96519">
                  <a:moveTo>
                    <a:pt x="96012" y="0"/>
                  </a:moveTo>
                  <a:lnTo>
                    <a:pt x="0" y="0"/>
                  </a:lnTo>
                </a:path>
              </a:pathLst>
            </a:custGeom>
            <a:ln w="9144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6" name="object 56"/>
            <p:cNvSpPr/>
            <p:nvPr/>
          </p:nvSpPr>
          <p:spPr>
            <a:xfrm>
              <a:off x="2813303" y="4006596"/>
              <a:ext cx="82550" cy="55244"/>
            </a:xfrm>
            <a:custGeom>
              <a:avLst/>
              <a:gdLst/>
              <a:ahLst/>
              <a:cxnLst/>
              <a:rect l="l" t="t" r="r" b="b"/>
              <a:pathLst>
                <a:path w="82550" h="55245">
                  <a:moveTo>
                    <a:pt x="82296" y="54863"/>
                  </a:moveTo>
                  <a:lnTo>
                    <a:pt x="0" y="27431"/>
                  </a:lnTo>
                  <a:lnTo>
                    <a:pt x="82296" y="0"/>
                  </a:lnTo>
                  <a:lnTo>
                    <a:pt x="82296" y="54863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57" name="object 57"/>
          <p:cNvGrpSpPr/>
          <p:nvPr/>
        </p:nvGrpSpPr>
        <p:grpSpPr>
          <a:xfrm>
            <a:off x="6471861" y="3573779"/>
            <a:ext cx="397334" cy="53340"/>
            <a:chOff x="2813303" y="3573779"/>
            <a:chExt cx="172720" cy="53340"/>
          </a:xfrm>
        </p:grpSpPr>
        <p:sp>
          <p:nvSpPr>
            <p:cNvPr id="58" name="object 58"/>
            <p:cNvSpPr/>
            <p:nvPr/>
          </p:nvSpPr>
          <p:spPr>
            <a:xfrm>
              <a:off x="2889503" y="3601211"/>
              <a:ext cx="96520" cy="0"/>
            </a:xfrm>
            <a:custGeom>
              <a:avLst/>
              <a:gdLst/>
              <a:ahLst/>
              <a:cxnLst/>
              <a:rect l="l" t="t" r="r" b="b"/>
              <a:pathLst>
                <a:path w="96519">
                  <a:moveTo>
                    <a:pt x="96012" y="0"/>
                  </a:moveTo>
                  <a:lnTo>
                    <a:pt x="0" y="0"/>
                  </a:lnTo>
                </a:path>
              </a:pathLst>
            </a:custGeom>
            <a:ln w="9144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9" name="object 59"/>
            <p:cNvSpPr/>
            <p:nvPr/>
          </p:nvSpPr>
          <p:spPr>
            <a:xfrm>
              <a:off x="2813303" y="3573779"/>
              <a:ext cx="82550" cy="53340"/>
            </a:xfrm>
            <a:custGeom>
              <a:avLst/>
              <a:gdLst/>
              <a:ahLst/>
              <a:cxnLst/>
              <a:rect l="l" t="t" r="r" b="b"/>
              <a:pathLst>
                <a:path w="82550" h="53339">
                  <a:moveTo>
                    <a:pt x="82296" y="53339"/>
                  </a:moveTo>
                  <a:lnTo>
                    <a:pt x="0" y="27431"/>
                  </a:lnTo>
                  <a:lnTo>
                    <a:pt x="82296" y="0"/>
                  </a:lnTo>
                  <a:lnTo>
                    <a:pt x="82296" y="53339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60" name="object 60"/>
          <p:cNvSpPr/>
          <p:nvPr/>
        </p:nvSpPr>
        <p:spPr>
          <a:xfrm>
            <a:off x="4231601" y="3913633"/>
            <a:ext cx="189902" cy="40005"/>
          </a:xfrm>
          <a:custGeom>
            <a:avLst/>
            <a:gdLst/>
            <a:ahLst/>
            <a:cxnLst/>
            <a:rect l="l" t="t" r="r" b="b"/>
            <a:pathLst>
              <a:path w="82550" h="40004">
                <a:moveTo>
                  <a:pt x="82295" y="39624"/>
                </a:moveTo>
                <a:lnTo>
                  <a:pt x="64007" y="6096"/>
                </a:lnTo>
                <a:lnTo>
                  <a:pt x="44195" y="0"/>
                </a:lnTo>
                <a:lnTo>
                  <a:pt x="36575" y="0"/>
                </a:lnTo>
                <a:lnTo>
                  <a:pt x="3047" y="25908"/>
                </a:lnTo>
                <a:lnTo>
                  <a:pt x="0" y="32004"/>
                </a:lnTo>
                <a:lnTo>
                  <a:pt x="0" y="39624"/>
                </a:lnTo>
              </a:path>
            </a:pathLst>
          </a:custGeom>
          <a:ln w="9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grpSp>
        <p:nvGrpSpPr>
          <p:cNvPr id="61" name="object 61"/>
          <p:cNvGrpSpPr/>
          <p:nvPr/>
        </p:nvGrpSpPr>
        <p:grpSpPr>
          <a:xfrm>
            <a:off x="3849461" y="3909061"/>
            <a:ext cx="392951" cy="48895"/>
            <a:chOff x="1673351" y="3909060"/>
            <a:chExt cx="170815" cy="48895"/>
          </a:xfrm>
        </p:grpSpPr>
        <p:sp>
          <p:nvSpPr>
            <p:cNvPr id="62" name="object 62"/>
            <p:cNvSpPr/>
            <p:nvPr/>
          </p:nvSpPr>
          <p:spPr>
            <a:xfrm>
              <a:off x="1677923" y="3913632"/>
              <a:ext cx="81280" cy="40005"/>
            </a:xfrm>
            <a:custGeom>
              <a:avLst/>
              <a:gdLst/>
              <a:ahLst/>
              <a:cxnLst/>
              <a:rect l="l" t="t" r="r" b="b"/>
              <a:pathLst>
                <a:path w="81280" h="40004">
                  <a:moveTo>
                    <a:pt x="80772" y="39624"/>
                  </a:moveTo>
                  <a:lnTo>
                    <a:pt x="80772" y="32004"/>
                  </a:lnTo>
                  <a:lnTo>
                    <a:pt x="79248" y="25908"/>
                  </a:lnTo>
                  <a:lnTo>
                    <a:pt x="73152" y="13716"/>
                  </a:lnTo>
                  <a:lnTo>
                    <a:pt x="68580" y="10668"/>
                  </a:lnTo>
                  <a:lnTo>
                    <a:pt x="62484" y="6096"/>
                  </a:lnTo>
                  <a:lnTo>
                    <a:pt x="56388" y="3048"/>
                  </a:lnTo>
                  <a:lnTo>
                    <a:pt x="44196" y="0"/>
                  </a:lnTo>
                  <a:lnTo>
                    <a:pt x="36576" y="0"/>
                  </a:lnTo>
                  <a:lnTo>
                    <a:pt x="24384" y="3048"/>
                  </a:lnTo>
                  <a:lnTo>
                    <a:pt x="18288" y="6096"/>
                  </a:lnTo>
                  <a:lnTo>
                    <a:pt x="12192" y="10668"/>
                  </a:lnTo>
                  <a:lnTo>
                    <a:pt x="7620" y="13716"/>
                  </a:lnTo>
                  <a:lnTo>
                    <a:pt x="1524" y="25908"/>
                  </a:lnTo>
                  <a:lnTo>
                    <a:pt x="0" y="32004"/>
                  </a:lnTo>
                  <a:lnTo>
                    <a:pt x="0" y="39624"/>
                  </a:lnTo>
                </a:path>
              </a:pathLst>
            </a:custGeom>
            <a:ln w="9144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3" name="object 63"/>
            <p:cNvSpPr/>
            <p:nvPr/>
          </p:nvSpPr>
          <p:spPr>
            <a:xfrm>
              <a:off x="1758695" y="3913632"/>
              <a:ext cx="81280" cy="40005"/>
            </a:xfrm>
            <a:custGeom>
              <a:avLst/>
              <a:gdLst/>
              <a:ahLst/>
              <a:cxnLst/>
              <a:rect l="l" t="t" r="r" b="b"/>
              <a:pathLst>
                <a:path w="81280" h="40004">
                  <a:moveTo>
                    <a:pt x="80772" y="39624"/>
                  </a:moveTo>
                  <a:lnTo>
                    <a:pt x="80772" y="32004"/>
                  </a:lnTo>
                  <a:lnTo>
                    <a:pt x="77724" y="25908"/>
                  </a:lnTo>
                  <a:lnTo>
                    <a:pt x="76200" y="19812"/>
                  </a:lnTo>
                  <a:lnTo>
                    <a:pt x="42672" y="0"/>
                  </a:lnTo>
                  <a:lnTo>
                    <a:pt x="36576" y="0"/>
                  </a:lnTo>
                  <a:lnTo>
                    <a:pt x="1524" y="32004"/>
                  </a:lnTo>
                  <a:lnTo>
                    <a:pt x="0" y="39624"/>
                  </a:lnTo>
                </a:path>
              </a:pathLst>
            </a:custGeom>
            <a:ln w="9144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64" name="object 64"/>
          <p:cNvGrpSpPr/>
          <p:nvPr/>
        </p:nvGrpSpPr>
        <p:grpSpPr>
          <a:xfrm>
            <a:off x="4410401" y="3909060"/>
            <a:ext cx="207432" cy="59690"/>
            <a:chOff x="1917191" y="3909060"/>
            <a:chExt cx="90170" cy="59690"/>
          </a:xfrm>
        </p:grpSpPr>
        <p:sp>
          <p:nvSpPr>
            <p:cNvPr id="65" name="object 65"/>
            <p:cNvSpPr/>
            <p:nvPr/>
          </p:nvSpPr>
          <p:spPr>
            <a:xfrm>
              <a:off x="1921763" y="3913632"/>
              <a:ext cx="81280" cy="40005"/>
            </a:xfrm>
            <a:custGeom>
              <a:avLst/>
              <a:gdLst/>
              <a:ahLst/>
              <a:cxnLst/>
              <a:rect l="l" t="t" r="r" b="b"/>
              <a:pathLst>
                <a:path w="81280" h="40004">
                  <a:moveTo>
                    <a:pt x="80772" y="39624"/>
                  </a:moveTo>
                  <a:lnTo>
                    <a:pt x="80772" y="32004"/>
                  </a:lnTo>
                  <a:lnTo>
                    <a:pt x="79248" y="25908"/>
                  </a:lnTo>
                  <a:lnTo>
                    <a:pt x="73152" y="13716"/>
                  </a:lnTo>
                  <a:lnTo>
                    <a:pt x="68580" y="10668"/>
                  </a:lnTo>
                  <a:lnTo>
                    <a:pt x="62484" y="6096"/>
                  </a:lnTo>
                  <a:lnTo>
                    <a:pt x="56388" y="3048"/>
                  </a:lnTo>
                  <a:lnTo>
                    <a:pt x="44196" y="0"/>
                  </a:lnTo>
                  <a:lnTo>
                    <a:pt x="36576" y="0"/>
                  </a:lnTo>
                  <a:lnTo>
                    <a:pt x="24384" y="3048"/>
                  </a:lnTo>
                  <a:lnTo>
                    <a:pt x="18288" y="6096"/>
                  </a:lnTo>
                  <a:lnTo>
                    <a:pt x="12192" y="10668"/>
                  </a:lnTo>
                  <a:lnTo>
                    <a:pt x="7620" y="13716"/>
                  </a:lnTo>
                  <a:lnTo>
                    <a:pt x="1524" y="25908"/>
                  </a:lnTo>
                  <a:lnTo>
                    <a:pt x="0" y="32004"/>
                  </a:lnTo>
                  <a:lnTo>
                    <a:pt x="0" y="39624"/>
                  </a:lnTo>
                </a:path>
              </a:pathLst>
            </a:custGeom>
            <a:ln w="9144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6" name="object 66"/>
            <p:cNvSpPr/>
            <p:nvPr/>
          </p:nvSpPr>
          <p:spPr>
            <a:xfrm>
              <a:off x="1997963" y="3953256"/>
              <a:ext cx="9525" cy="15240"/>
            </a:xfrm>
            <a:custGeom>
              <a:avLst/>
              <a:gdLst/>
              <a:ahLst/>
              <a:cxnLst/>
              <a:rect l="l" t="t" r="r" b="b"/>
              <a:pathLst>
                <a:path w="9525" h="15239">
                  <a:moveTo>
                    <a:pt x="0" y="15240"/>
                  </a:moveTo>
                  <a:lnTo>
                    <a:pt x="9144" y="15240"/>
                  </a:lnTo>
                  <a:lnTo>
                    <a:pt x="9144" y="0"/>
                  </a:lnTo>
                  <a:lnTo>
                    <a:pt x="0" y="0"/>
                  </a:lnTo>
                  <a:lnTo>
                    <a:pt x="0" y="1524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7" name="object 67"/>
            <p:cNvSpPr/>
            <p:nvPr/>
          </p:nvSpPr>
          <p:spPr>
            <a:xfrm>
              <a:off x="1921763" y="3953256"/>
              <a:ext cx="0" cy="15240"/>
            </a:xfrm>
            <a:custGeom>
              <a:avLst/>
              <a:gdLst/>
              <a:ahLst/>
              <a:cxnLst/>
              <a:rect l="l" t="t" r="r" b="b"/>
              <a:pathLst>
                <a:path h="15239">
                  <a:moveTo>
                    <a:pt x="-4572" y="7620"/>
                  </a:moveTo>
                  <a:lnTo>
                    <a:pt x="4572" y="7620"/>
                  </a:lnTo>
                </a:path>
              </a:pathLst>
            </a:custGeom>
            <a:ln w="1524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68" name="object 68"/>
          <p:cNvSpPr/>
          <p:nvPr/>
        </p:nvSpPr>
        <p:spPr>
          <a:xfrm>
            <a:off x="4231601" y="3953255"/>
            <a:ext cx="0" cy="15240"/>
          </a:xfrm>
          <a:custGeom>
            <a:avLst/>
            <a:gdLst/>
            <a:ahLst/>
            <a:cxnLst/>
            <a:rect l="l" t="t" r="r" b="b"/>
            <a:pathLst>
              <a:path h="15239">
                <a:moveTo>
                  <a:pt x="-4572" y="7620"/>
                </a:moveTo>
                <a:lnTo>
                  <a:pt x="4572" y="7620"/>
                </a:lnTo>
              </a:path>
            </a:pathLst>
          </a:custGeom>
          <a:ln w="1524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9" name="object 69"/>
          <p:cNvSpPr/>
          <p:nvPr/>
        </p:nvSpPr>
        <p:spPr>
          <a:xfrm>
            <a:off x="4045789" y="3953255"/>
            <a:ext cx="0" cy="15240"/>
          </a:xfrm>
          <a:custGeom>
            <a:avLst/>
            <a:gdLst/>
            <a:ahLst/>
            <a:cxnLst/>
            <a:rect l="l" t="t" r="r" b="b"/>
            <a:pathLst>
              <a:path h="15239">
                <a:moveTo>
                  <a:pt x="-4572" y="7620"/>
                </a:moveTo>
                <a:lnTo>
                  <a:pt x="4572" y="7620"/>
                </a:lnTo>
              </a:path>
            </a:pathLst>
          </a:custGeom>
          <a:ln w="1524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0" name="object 70"/>
          <p:cNvSpPr/>
          <p:nvPr/>
        </p:nvSpPr>
        <p:spPr>
          <a:xfrm>
            <a:off x="3859979" y="3953255"/>
            <a:ext cx="0" cy="15240"/>
          </a:xfrm>
          <a:custGeom>
            <a:avLst/>
            <a:gdLst/>
            <a:ahLst/>
            <a:cxnLst/>
            <a:rect l="l" t="t" r="r" b="b"/>
            <a:pathLst>
              <a:path h="15239">
                <a:moveTo>
                  <a:pt x="-4572" y="7620"/>
                </a:moveTo>
                <a:lnTo>
                  <a:pt x="4572" y="7620"/>
                </a:lnTo>
              </a:path>
            </a:pathLst>
          </a:custGeom>
          <a:ln w="1524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1" name="object 71"/>
          <p:cNvSpPr/>
          <p:nvPr/>
        </p:nvSpPr>
        <p:spPr>
          <a:xfrm>
            <a:off x="4985366" y="3913633"/>
            <a:ext cx="186981" cy="40005"/>
          </a:xfrm>
          <a:custGeom>
            <a:avLst/>
            <a:gdLst/>
            <a:ahLst/>
            <a:cxnLst/>
            <a:rect l="l" t="t" r="r" b="b"/>
            <a:pathLst>
              <a:path w="81280" h="40004">
                <a:moveTo>
                  <a:pt x="80772" y="39624"/>
                </a:moveTo>
                <a:lnTo>
                  <a:pt x="80772" y="32004"/>
                </a:lnTo>
                <a:lnTo>
                  <a:pt x="79248" y="25908"/>
                </a:lnTo>
                <a:lnTo>
                  <a:pt x="73152" y="13716"/>
                </a:lnTo>
                <a:lnTo>
                  <a:pt x="68580" y="10668"/>
                </a:lnTo>
                <a:lnTo>
                  <a:pt x="62484" y="6096"/>
                </a:lnTo>
                <a:lnTo>
                  <a:pt x="56388" y="3048"/>
                </a:lnTo>
                <a:lnTo>
                  <a:pt x="44196" y="0"/>
                </a:lnTo>
                <a:lnTo>
                  <a:pt x="36576" y="0"/>
                </a:lnTo>
                <a:lnTo>
                  <a:pt x="24384" y="3048"/>
                </a:lnTo>
                <a:lnTo>
                  <a:pt x="18288" y="6096"/>
                </a:lnTo>
                <a:lnTo>
                  <a:pt x="12192" y="10668"/>
                </a:lnTo>
                <a:lnTo>
                  <a:pt x="7620" y="13716"/>
                </a:lnTo>
                <a:lnTo>
                  <a:pt x="1524" y="25908"/>
                </a:lnTo>
                <a:lnTo>
                  <a:pt x="0" y="32004"/>
                </a:lnTo>
                <a:lnTo>
                  <a:pt x="0" y="39624"/>
                </a:lnTo>
              </a:path>
            </a:pathLst>
          </a:custGeom>
          <a:ln w="9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grpSp>
        <p:nvGrpSpPr>
          <p:cNvPr id="72" name="object 72"/>
          <p:cNvGrpSpPr/>
          <p:nvPr/>
        </p:nvGrpSpPr>
        <p:grpSpPr>
          <a:xfrm>
            <a:off x="4599719" y="3909061"/>
            <a:ext cx="397334" cy="48895"/>
            <a:chOff x="1999487" y="3909060"/>
            <a:chExt cx="172720" cy="48895"/>
          </a:xfrm>
        </p:grpSpPr>
        <p:sp>
          <p:nvSpPr>
            <p:cNvPr id="73" name="object 73"/>
            <p:cNvSpPr/>
            <p:nvPr/>
          </p:nvSpPr>
          <p:spPr>
            <a:xfrm>
              <a:off x="2004059" y="3913632"/>
              <a:ext cx="82550" cy="40005"/>
            </a:xfrm>
            <a:custGeom>
              <a:avLst/>
              <a:gdLst/>
              <a:ahLst/>
              <a:cxnLst/>
              <a:rect l="l" t="t" r="r" b="b"/>
              <a:pathLst>
                <a:path w="82550" h="40004">
                  <a:moveTo>
                    <a:pt x="82295" y="39624"/>
                  </a:moveTo>
                  <a:lnTo>
                    <a:pt x="64007" y="6096"/>
                  </a:lnTo>
                  <a:lnTo>
                    <a:pt x="44195" y="0"/>
                  </a:lnTo>
                  <a:lnTo>
                    <a:pt x="38099" y="0"/>
                  </a:lnTo>
                  <a:lnTo>
                    <a:pt x="0" y="32004"/>
                  </a:lnTo>
                  <a:lnTo>
                    <a:pt x="0" y="39624"/>
                  </a:lnTo>
                </a:path>
              </a:pathLst>
            </a:custGeom>
            <a:ln w="9144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4" name="object 74"/>
            <p:cNvSpPr/>
            <p:nvPr/>
          </p:nvSpPr>
          <p:spPr>
            <a:xfrm>
              <a:off x="2086355" y="3913632"/>
              <a:ext cx="81280" cy="40005"/>
            </a:xfrm>
            <a:custGeom>
              <a:avLst/>
              <a:gdLst/>
              <a:ahLst/>
              <a:cxnLst/>
              <a:rect l="l" t="t" r="r" b="b"/>
              <a:pathLst>
                <a:path w="81280" h="40004">
                  <a:moveTo>
                    <a:pt x="80772" y="39624"/>
                  </a:moveTo>
                  <a:lnTo>
                    <a:pt x="79248" y="32004"/>
                  </a:lnTo>
                  <a:lnTo>
                    <a:pt x="77724" y="25908"/>
                  </a:lnTo>
                  <a:lnTo>
                    <a:pt x="71628" y="13716"/>
                  </a:lnTo>
                  <a:lnTo>
                    <a:pt x="67056" y="10668"/>
                  </a:lnTo>
                  <a:lnTo>
                    <a:pt x="60960" y="6096"/>
                  </a:lnTo>
                  <a:lnTo>
                    <a:pt x="56388" y="3048"/>
                  </a:lnTo>
                  <a:lnTo>
                    <a:pt x="48768" y="1524"/>
                  </a:lnTo>
                  <a:lnTo>
                    <a:pt x="42672" y="0"/>
                  </a:lnTo>
                  <a:lnTo>
                    <a:pt x="36576" y="0"/>
                  </a:lnTo>
                  <a:lnTo>
                    <a:pt x="28956" y="1524"/>
                  </a:lnTo>
                  <a:lnTo>
                    <a:pt x="0" y="32004"/>
                  </a:lnTo>
                  <a:lnTo>
                    <a:pt x="0" y="39624"/>
                  </a:lnTo>
                </a:path>
              </a:pathLst>
            </a:custGeom>
            <a:ln w="9144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75" name="object 75"/>
          <p:cNvGrpSpPr/>
          <p:nvPr/>
        </p:nvGrpSpPr>
        <p:grpSpPr>
          <a:xfrm>
            <a:off x="5160660" y="3909060"/>
            <a:ext cx="210353" cy="59690"/>
            <a:chOff x="2243327" y="3909060"/>
            <a:chExt cx="91440" cy="59690"/>
          </a:xfrm>
        </p:grpSpPr>
        <p:sp>
          <p:nvSpPr>
            <p:cNvPr id="76" name="object 76"/>
            <p:cNvSpPr/>
            <p:nvPr/>
          </p:nvSpPr>
          <p:spPr>
            <a:xfrm>
              <a:off x="2247899" y="3913632"/>
              <a:ext cx="82550" cy="40005"/>
            </a:xfrm>
            <a:custGeom>
              <a:avLst/>
              <a:gdLst/>
              <a:ahLst/>
              <a:cxnLst/>
              <a:rect l="l" t="t" r="r" b="b"/>
              <a:pathLst>
                <a:path w="82550" h="40004">
                  <a:moveTo>
                    <a:pt x="82295" y="39624"/>
                  </a:moveTo>
                  <a:lnTo>
                    <a:pt x="82295" y="32004"/>
                  </a:lnTo>
                  <a:lnTo>
                    <a:pt x="79247" y="25908"/>
                  </a:lnTo>
                  <a:lnTo>
                    <a:pt x="77723" y="19812"/>
                  </a:lnTo>
                  <a:lnTo>
                    <a:pt x="73151" y="13716"/>
                  </a:lnTo>
                  <a:lnTo>
                    <a:pt x="64007" y="6096"/>
                  </a:lnTo>
                  <a:lnTo>
                    <a:pt x="57911" y="3048"/>
                  </a:lnTo>
                  <a:lnTo>
                    <a:pt x="50291" y="1524"/>
                  </a:lnTo>
                  <a:lnTo>
                    <a:pt x="44195" y="0"/>
                  </a:lnTo>
                  <a:lnTo>
                    <a:pt x="38099" y="0"/>
                  </a:lnTo>
                  <a:lnTo>
                    <a:pt x="30479" y="1524"/>
                  </a:lnTo>
                  <a:lnTo>
                    <a:pt x="3047" y="25908"/>
                  </a:lnTo>
                  <a:lnTo>
                    <a:pt x="1523" y="32004"/>
                  </a:lnTo>
                  <a:lnTo>
                    <a:pt x="0" y="39624"/>
                  </a:lnTo>
                </a:path>
              </a:pathLst>
            </a:custGeom>
            <a:ln w="9144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7" name="object 77"/>
            <p:cNvSpPr/>
            <p:nvPr/>
          </p:nvSpPr>
          <p:spPr>
            <a:xfrm>
              <a:off x="2325623" y="3953256"/>
              <a:ext cx="9525" cy="15240"/>
            </a:xfrm>
            <a:custGeom>
              <a:avLst/>
              <a:gdLst/>
              <a:ahLst/>
              <a:cxnLst/>
              <a:rect l="l" t="t" r="r" b="b"/>
              <a:pathLst>
                <a:path w="9525" h="15239">
                  <a:moveTo>
                    <a:pt x="0" y="15240"/>
                  </a:moveTo>
                  <a:lnTo>
                    <a:pt x="9144" y="15240"/>
                  </a:lnTo>
                  <a:lnTo>
                    <a:pt x="9144" y="0"/>
                  </a:lnTo>
                  <a:lnTo>
                    <a:pt x="0" y="0"/>
                  </a:lnTo>
                  <a:lnTo>
                    <a:pt x="0" y="1524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8" name="object 78"/>
            <p:cNvSpPr/>
            <p:nvPr/>
          </p:nvSpPr>
          <p:spPr>
            <a:xfrm>
              <a:off x="2247900" y="3953256"/>
              <a:ext cx="0" cy="15240"/>
            </a:xfrm>
            <a:custGeom>
              <a:avLst/>
              <a:gdLst/>
              <a:ahLst/>
              <a:cxnLst/>
              <a:rect l="l" t="t" r="r" b="b"/>
              <a:pathLst>
                <a:path h="15239">
                  <a:moveTo>
                    <a:pt x="-4572" y="7620"/>
                  </a:moveTo>
                  <a:lnTo>
                    <a:pt x="4572" y="7620"/>
                  </a:lnTo>
                </a:path>
              </a:pathLst>
            </a:custGeom>
            <a:ln w="1524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79" name="object 79"/>
          <p:cNvSpPr/>
          <p:nvPr/>
        </p:nvSpPr>
        <p:spPr>
          <a:xfrm>
            <a:off x="4985366" y="3953255"/>
            <a:ext cx="0" cy="15240"/>
          </a:xfrm>
          <a:custGeom>
            <a:avLst/>
            <a:gdLst/>
            <a:ahLst/>
            <a:cxnLst/>
            <a:rect l="l" t="t" r="r" b="b"/>
            <a:pathLst>
              <a:path h="15239">
                <a:moveTo>
                  <a:pt x="-4572" y="7620"/>
                </a:moveTo>
                <a:lnTo>
                  <a:pt x="4572" y="7620"/>
                </a:lnTo>
              </a:path>
            </a:pathLst>
          </a:custGeom>
          <a:ln w="1524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0" name="object 80"/>
          <p:cNvSpPr/>
          <p:nvPr/>
        </p:nvSpPr>
        <p:spPr>
          <a:xfrm>
            <a:off x="4799554" y="3953255"/>
            <a:ext cx="0" cy="15240"/>
          </a:xfrm>
          <a:custGeom>
            <a:avLst/>
            <a:gdLst/>
            <a:ahLst/>
            <a:cxnLst/>
            <a:rect l="l" t="t" r="r" b="b"/>
            <a:pathLst>
              <a:path h="15239">
                <a:moveTo>
                  <a:pt x="-4572" y="7620"/>
                </a:moveTo>
                <a:lnTo>
                  <a:pt x="4572" y="7620"/>
                </a:lnTo>
              </a:path>
            </a:pathLst>
          </a:custGeom>
          <a:ln w="1524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1" name="object 81"/>
          <p:cNvSpPr/>
          <p:nvPr/>
        </p:nvSpPr>
        <p:spPr>
          <a:xfrm>
            <a:off x="4599722" y="3953255"/>
            <a:ext cx="21912" cy="15240"/>
          </a:xfrm>
          <a:custGeom>
            <a:avLst/>
            <a:gdLst/>
            <a:ahLst/>
            <a:cxnLst/>
            <a:rect l="l" t="t" r="r" b="b"/>
            <a:pathLst>
              <a:path w="9525" h="15239">
                <a:moveTo>
                  <a:pt x="0" y="15240"/>
                </a:moveTo>
                <a:lnTo>
                  <a:pt x="9144" y="15240"/>
                </a:lnTo>
                <a:lnTo>
                  <a:pt x="9144" y="0"/>
                </a:lnTo>
                <a:lnTo>
                  <a:pt x="0" y="0"/>
                </a:lnTo>
                <a:lnTo>
                  <a:pt x="0" y="1524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grpSp>
        <p:nvGrpSpPr>
          <p:cNvPr id="82" name="object 82"/>
          <p:cNvGrpSpPr/>
          <p:nvPr/>
        </p:nvGrpSpPr>
        <p:grpSpPr>
          <a:xfrm>
            <a:off x="5353486" y="3909060"/>
            <a:ext cx="207432" cy="59690"/>
            <a:chOff x="2327148" y="3909060"/>
            <a:chExt cx="90170" cy="59690"/>
          </a:xfrm>
        </p:grpSpPr>
        <p:sp>
          <p:nvSpPr>
            <p:cNvPr id="83" name="object 83"/>
            <p:cNvSpPr/>
            <p:nvPr/>
          </p:nvSpPr>
          <p:spPr>
            <a:xfrm>
              <a:off x="2331720" y="3913632"/>
              <a:ext cx="81280" cy="40005"/>
            </a:xfrm>
            <a:custGeom>
              <a:avLst/>
              <a:gdLst/>
              <a:ahLst/>
              <a:cxnLst/>
              <a:rect l="l" t="t" r="r" b="b"/>
              <a:pathLst>
                <a:path w="81280" h="40004">
                  <a:moveTo>
                    <a:pt x="80772" y="39624"/>
                  </a:moveTo>
                  <a:lnTo>
                    <a:pt x="80772" y="32004"/>
                  </a:lnTo>
                  <a:lnTo>
                    <a:pt x="79248" y="25908"/>
                  </a:lnTo>
                  <a:lnTo>
                    <a:pt x="73152" y="13716"/>
                  </a:lnTo>
                  <a:lnTo>
                    <a:pt x="68580" y="10668"/>
                  </a:lnTo>
                  <a:lnTo>
                    <a:pt x="62484" y="6096"/>
                  </a:lnTo>
                  <a:lnTo>
                    <a:pt x="56388" y="3048"/>
                  </a:lnTo>
                  <a:lnTo>
                    <a:pt x="44196" y="0"/>
                  </a:lnTo>
                  <a:lnTo>
                    <a:pt x="36576" y="0"/>
                  </a:lnTo>
                  <a:lnTo>
                    <a:pt x="24384" y="3048"/>
                  </a:lnTo>
                  <a:lnTo>
                    <a:pt x="18288" y="6096"/>
                  </a:lnTo>
                  <a:lnTo>
                    <a:pt x="12192" y="10668"/>
                  </a:lnTo>
                  <a:lnTo>
                    <a:pt x="7620" y="13716"/>
                  </a:lnTo>
                  <a:lnTo>
                    <a:pt x="1524" y="25908"/>
                  </a:lnTo>
                  <a:lnTo>
                    <a:pt x="0" y="32004"/>
                  </a:lnTo>
                  <a:lnTo>
                    <a:pt x="0" y="39624"/>
                  </a:lnTo>
                </a:path>
              </a:pathLst>
            </a:custGeom>
            <a:ln w="9144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4" name="object 84"/>
            <p:cNvSpPr/>
            <p:nvPr/>
          </p:nvSpPr>
          <p:spPr>
            <a:xfrm>
              <a:off x="2412492" y="3953256"/>
              <a:ext cx="0" cy="15240"/>
            </a:xfrm>
            <a:custGeom>
              <a:avLst/>
              <a:gdLst/>
              <a:ahLst/>
              <a:cxnLst/>
              <a:rect l="l" t="t" r="r" b="b"/>
              <a:pathLst>
                <a:path h="15239">
                  <a:moveTo>
                    <a:pt x="-4572" y="7620"/>
                  </a:moveTo>
                  <a:lnTo>
                    <a:pt x="4572" y="7620"/>
                  </a:lnTo>
                </a:path>
              </a:pathLst>
            </a:custGeom>
            <a:ln w="1524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5" name="object 85"/>
            <p:cNvSpPr/>
            <p:nvPr/>
          </p:nvSpPr>
          <p:spPr>
            <a:xfrm>
              <a:off x="2327148" y="3953256"/>
              <a:ext cx="9525" cy="15240"/>
            </a:xfrm>
            <a:custGeom>
              <a:avLst/>
              <a:gdLst/>
              <a:ahLst/>
              <a:cxnLst/>
              <a:rect l="l" t="t" r="r" b="b"/>
              <a:pathLst>
                <a:path w="9525" h="15239">
                  <a:moveTo>
                    <a:pt x="0" y="15240"/>
                  </a:moveTo>
                  <a:lnTo>
                    <a:pt x="9144" y="15240"/>
                  </a:lnTo>
                  <a:lnTo>
                    <a:pt x="9144" y="0"/>
                  </a:lnTo>
                  <a:lnTo>
                    <a:pt x="0" y="0"/>
                  </a:lnTo>
                  <a:lnTo>
                    <a:pt x="0" y="1524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86" name="object 86"/>
          <p:cNvSpPr/>
          <p:nvPr/>
        </p:nvSpPr>
        <p:spPr>
          <a:xfrm>
            <a:off x="4231601" y="4090417"/>
            <a:ext cx="189902" cy="41275"/>
          </a:xfrm>
          <a:custGeom>
            <a:avLst/>
            <a:gdLst/>
            <a:ahLst/>
            <a:cxnLst/>
            <a:rect l="l" t="t" r="r" b="b"/>
            <a:pathLst>
              <a:path w="82550" h="41275">
                <a:moveTo>
                  <a:pt x="82295" y="41148"/>
                </a:moveTo>
                <a:lnTo>
                  <a:pt x="64007" y="7620"/>
                </a:lnTo>
                <a:lnTo>
                  <a:pt x="44195" y="0"/>
                </a:lnTo>
                <a:lnTo>
                  <a:pt x="36575" y="0"/>
                </a:lnTo>
                <a:lnTo>
                  <a:pt x="24383" y="3048"/>
                </a:lnTo>
                <a:lnTo>
                  <a:pt x="18287" y="7620"/>
                </a:lnTo>
                <a:lnTo>
                  <a:pt x="13715" y="10668"/>
                </a:lnTo>
                <a:lnTo>
                  <a:pt x="9143" y="15240"/>
                </a:lnTo>
                <a:lnTo>
                  <a:pt x="4571" y="21336"/>
                </a:lnTo>
                <a:lnTo>
                  <a:pt x="3047" y="27432"/>
                </a:lnTo>
                <a:lnTo>
                  <a:pt x="0" y="33528"/>
                </a:lnTo>
                <a:lnTo>
                  <a:pt x="0" y="41148"/>
                </a:lnTo>
              </a:path>
            </a:pathLst>
          </a:custGeom>
          <a:ln w="9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grpSp>
        <p:nvGrpSpPr>
          <p:cNvPr id="87" name="object 87"/>
          <p:cNvGrpSpPr/>
          <p:nvPr/>
        </p:nvGrpSpPr>
        <p:grpSpPr>
          <a:xfrm>
            <a:off x="3849461" y="4085844"/>
            <a:ext cx="392951" cy="50800"/>
            <a:chOff x="1673351" y="4085844"/>
            <a:chExt cx="170815" cy="50800"/>
          </a:xfrm>
        </p:grpSpPr>
        <p:sp>
          <p:nvSpPr>
            <p:cNvPr id="88" name="object 88"/>
            <p:cNvSpPr/>
            <p:nvPr/>
          </p:nvSpPr>
          <p:spPr>
            <a:xfrm>
              <a:off x="1677923" y="4090416"/>
              <a:ext cx="81280" cy="41275"/>
            </a:xfrm>
            <a:custGeom>
              <a:avLst/>
              <a:gdLst/>
              <a:ahLst/>
              <a:cxnLst/>
              <a:rect l="l" t="t" r="r" b="b"/>
              <a:pathLst>
                <a:path w="81280" h="41275">
                  <a:moveTo>
                    <a:pt x="80772" y="41148"/>
                  </a:moveTo>
                  <a:lnTo>
                    <a:pt x="80772" y="33528"/>
                  </a:lnTo>
                  <a:lnTo>
                    <a:pt x="79248" y="27432"/>
                  </a:lnTo>
                  <a:lnTo>
                    <a:pt x="73152" y="15240"/>
                  </a:lnTo>
                  <a:lnTo>
                    <a:pt x="68580" y="10668"/>
                  </a:lnTo>
                  <a:lnTo>
                    <a:pt x="62484" y="7620"/>
                  </a:lnTo>
                  <a:lnTo>
                    <a:pt x="56388" y="3048"/>
                  </a:lnTo>
                  <a:lnTo>
                    <a:pt x="44196" y="0"/>
                  </a:lnTo>
                  <a:lnTo>
                    <a:pt x="36576" y="0"/>
                  </a:lnTo>
                  <a:lnTo>
                    <a:pt x="24384" y="3048"/>
                  </a:lnTo>
                  <a:lnTo>
                    <a:pt x="18288" y="7620"/>
                  </a:lnTo>
                  <a:lnTo>
                    <a:pt x="12192" y="10668"/>
                  </a:lnTo>
                  <a:lnTo>
                    <a:pt x="7620" y="15240"/>
                  </a:lnTo>
                  <a:lnTo>
                    <a:pt x="1524" y="27432"/>
                  </a:lnTo>
                  <a:lnTo>
                    <a:pt x="0" y="33528"/>
                  </a:lnTo>
                  <a:lnTo>
                    <a:pt x="0" y="41148"/>
                  </a:lnTo>
                </a:path>
              </a:pathLst>
            </a:custGeom>
            <a:ln w="9144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9" name="object 89"/>
            <p:cNvSpPr/>
            <p:nvPr/>
          </p:nvSpPr>
          <p:spPr>
            <a:xfrm>
              <a:off x="1758695" y="4090416"/>
              <a:ext cx="81280" cy="41275"/>
            </a:xfrm>
            <a:custGeom>
              <a:avLst/>
              <a:gdLst/>
              <a:ahLst/>
              <a:cxnLst/>
              <a:rect l="l" t="t" r="r" b="b"/>
              <a:pathLst>
                <a:path w="81280" h="41275">
                  <a:moveTo>
                    <a:pt x="80772" y="41148"/>
                  </a:moveTo>
                  <a:lnTo>
                    <a:pt x="80772" y="33528"/>
                  </a:lnTo>
                  <a:lnTo>
                    <a:pt x="77724" y="27432"/>
                  </a:lnTo>
                  <a:lnTo>
                    <a:pt x="76200" y="21336"/>
                  </a:lnTo>
                  <a:lnTo>
                    <a:pt x="71628" y="15240"/>
                  </a:lnTo>
                  <a:lnTo>
                    <a:pt x="67056" y="10668"/>
                  </a:lnTo>
                  <a:lnTo>
                    <a:pt x="62484" y="7620"/>
                  </a:lnTo>
                  <a:lnTo>
                    <a:pt x="56388" y="3048"/>
                  </a:lnTo>
                  <a:lnTo>
                    <a:pt x="50292" y="1524"/>
                  </a:lnTo>
                  <a:lnTo>
                    <a:pt x="42672" y="0"/>
                  </a:lnTo>
                  <a:lnTo>
                    <a:pt x="36576" y="0"/>
                  </a:lnTo>
                  <a:lnTo>
                    <a:pt x="28956" y="1524"/>
                  </a:lnTo>
                  <a:lnTo>
                    <a:pt x="22860" y="3048"/>
                  </a:lnTo>
                  <a:lnTo>
                    <a:pt x="18288" y="7620"/>
                  </a:lnTo>
                  <a:lnTo>
                    <a:pt x="13716" y="10668"/>
                  </a:lnTo>
                  <a:lnTo>
                    <a:pt x="9144" y="15240"/>
                  </a:lnTo>
                  <a:lnTo>
                    <a:pt x="4572" y="21336"/>
                  </a:lnTo>
                  <a:lnTo>
                    <a:pt x="1524" y="33528"/>
                  </a:lnTo>
                  <a:lnTo>
                    <a:pt x="0" y="41148"/>
                  </a:lnTo>
                </a:path>
              </a:pathLst>
            </a:custGeom>
            <a:ln w="9144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90" name="object 90"/>
          <p:cNvGrpSpPr/>
          <p:nvPr/>
        </p:nvGrpSpPr>
        <p:grpSpPr>
          <a:xfrm>
            <a:off x="4410401" y="4085844"/>
            <a:ext cx="207432" cy="60960"/>
            <a:chOff x="1917191" y="4085844"/>
            <a:chExt cx="90170" cy="60960"/>
          </a:xfrm>
        </p:grpSpPr>
        <p:sp>
          <p:nvSpPr>
            <p:cNvPr id="91" name="object 91"/>
            <p:cNvSpPr/>
            <p:nvPr/>
          </p:nvSpPr>
          <p:spPr>
            <a:xfrm>
              <a:off x="1921763" y="4090416"/>
              <a:ext cx="81280" cy="41275"/>
            </a:xfrm>
            <a:custGeom>
              <a:avLst/>
              <a:gdLst/>
              <a:ahLst/>
              <a:cxnLst/>
              <a:rect l="l" t="t" r="r" b="b"/>
              <a:pathLst>
                <a:path w="81280" h="41275">
                  <a:moveTo>
                    <a:pt x="80772" y="41148"/>
                  </a:moveTo>
                  <a:lnTo>
                    <a:pt x="80772" y="33528"/>
                  </a:lnTo>
                  <a:lnTo>
                    <a:pt x="79248" y="27432"/>
                  </a:lnTo>
                  <a:lnTo>
                    <a:pt x="73152" y="15240"/>
                  </a:lnTo>
                  <a:lnTo>
                    <a:pt x="68580" y="10668"/>
                  </a:lnTo>
                  <a:lnTo>
                    <a:pt x="62484" y="7620"/>
                  </a:lnTo>
                  <a:lnTo>
                    <a:pt x="56388" y="3048"/>
                  </a:lnTo>
                  <a:lnTo>
                    <a:pt x="44196" y="0"/>
                  </a:lnTo>
                  <a:lnTo>
                    <a:pt x="36576" y="0"/>
                  </a:lnTo>
                  <a:lnTo>
                    <a:pt x="24384" y="3048"/>
                  </a:lnTo>
                  <a:lnTo>
                    <a:pt x="18288" y="7620"/>
                  </a:lnTo>
                  <a:lnTo>
                    <a:pt x="12192" y="10668"/>
                  </a:lnTo>
                  <a:lnTo>
                    <a:pt x="7620" y="15240"/>
                  </a:lnTo>
                  <a:lnTo>
                    <a:pt x="1524" y="27432"/>
                  </a:lnTo>
                  <a:lnTo>
                    <a:pt x="0" y="33528"/>
                  </a:lnTo>
                  <a:lnTo>
                    <a:pt x="0" y="41148"/>
                  </a:lnTo>
                </a:path>
              </a:pathLst>
            </a:custGeom>
            <a:ln w="9144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2" name="object 92"/>
            <p:cNvSpPr/>
            <p:nvPr/>
          </p:nvSpPr>
          <p:spPr>
            <a:xfrm>
              <a:off x="1997963" y="4131564"/>
              <a:ext cx="9525" cy="15240"/>
            </a:xfrm>
            <a:custGeom>
              <a:avLst/>
              <a:gdLst/>
              <a:ahLst/>
              <a:cxnLst/>
              <a:rect l="l" t="t" r="r" b="b"/>
              <a:pathLst>
                <a:path w="9525" h="15239">
                  <a:moveTo>
                    <a:pt x="0" y="15239"/>
                  </a:moveTo>
                  <a:lnTo>
                    <a:pt x="9144" y="15239"/>
                  </a:lnTo>
                  <a:lnTo>
                    <a:pt x="9144" y="0"/>
                  </a:lnTo>
                  <a:lnTo>
                    <a:pt x="0" y="0"/>
                  </a:lnTo>
                  <a:lnTo>
                    <a:pt x="0" y="15239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3" name="object 93"/>
            <p:cNvSpPr/>
            <p:nvPr/>
          </p:nvSpPr>
          <p:spPr>
            <a:xfrm>
              <a:off x="1921763" y="4131564"/>
              <a:ext cx="0" cy="15240"/>
            </a:xfrm>
            <a:custGeom>
              <a:avLst/>
              <a:gdLst/>
              <a:ahLst/>
              <a:cxnLst/>
              <a:rect l="l" t="t" r="r" b="b"/>
              <a:pathLst>
                <a:path h="15239">
                  <a:moveTo>
                    <a:pt x="-4572" y="7619"/>
                  </a:moveTo>
                  <a:lnTo>
                    <a:pt x="4572" y="7619"/>
                  </a:lnTo>
                </a:path>
              </a:pathLst>
            </a:custGeom>
            <a:ln w="15239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94" name="object 94"/>
          <p:cNvSpPr/>
          <p:nvPr/>
        </p:nvSpPr>
        <p:spPr>
          <a:xfrm>
            <a:off x="4231601" y="4131564"/>
            <a:ext cx="0" cy="15240"/>
          </a:xfrm>
          <a:custGeom>
            <a:avLst/>
            <a:gdLst/>
            <a:ahLst/>
            <a:cxnLst/>
            <a:rect l="l" t="t" r="r" b="b"/>
            <a:pathLst>
              <a:path h="15239">
                <a:moveTo>
                  <a:pt x="-4572" y="7619"/>
                </a:moveTo>
                <a:lnTo>
                  <a:pt x="4572" y="7619"/>
                </a:lnTo>
              </a:path>
            </a:pathLst>
          </a:custGeom>
          <a:ln w="15239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5" name="object 95"/>
          <p:cNvSpPr/>
          <p:nvPr/>
        </p:nvSpPr>
        <p:spPr>
          <a:xfrm>
            <a:off x="4045789" y="4131564"/>
            <a:ext cx="0" cy="15240"/>
          </a:xfrm>
          <a:custGeom>
            <a:avLst/>
            <a:gdLst/>
            <a:ahLst/>
            <a:cxnLst/>
            <a:rect l="l" t="t" r="r" b="b"/>
            <a:pathLst>
              <a:path h="15239">
                <a:moveTo>
                  <a:pt x="-4572" y="7619"/>
                </a:moveTo>
                <a:lnTo>
                  <a:pt x="4572" y="7619"/>
                </a:lnTo>
              </a:path>
            </a:pathLst>
          </a:custGeom>
          <a:ln w="15239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6" name="object 96"/>
          <p:cNvSpPr/>
          <p:nvPr/>
        </p:nvSpPr>
        <p:spPr>
          <a:xfrm>
            <a:off x="3859979" y="4131564"/>
            <a:ext cx="0" cy="15240"/>
          </a:xfrm>
          <a:custGeom>
            <a:avLst/>
            <a:gdLst/>
            <a:ahLst/>
            <a:cxnLst/>
            <a:rect l="l" t="t" r="r" b="b"/>
            <a:pathLst>
              <a:path h="15239">
                <a:moveTo>
                  <a:pt x="-4572" y="7619"/>
                </a:moveTo>
                <a:lnTo>
                  <a:pt x="4572" y="7619"/>
                </a:lnTo>
              </a:path>
            </a:pathLst>
          </a:custGeom>
          <a:ln w="15239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7" name="object 97"/>
          <p:cNvSpPr/>
          <p:nvPr/>
        </p:nvSpPr>
        <p:spPr>
          <a:xfrm>
            <a:off x="4985366" y="4090417"/>
            <a:ext cx="186981" cy="41275"/>
          </a:xfrm>
          <a:custGeom>
            <a:avLst/>
            <a:gdLst/>
            <a:ahLst/>
            <a:cxnLst/>
            <a:rect l="l" t="t" r="r" b="b"/>
            <a:pathLst>
              <a:path w="81280" h="41275">
                <a:moveTo>
                  <a:pt x="80772" y="41148"/>
                </a:moveTo>
                <a:lnTo>
                  <a:pt x="80772" y="33528"/>
                </a:lnTo>
                <a:lnTo>
                  <a:pt x="79248" y="27432"/>
                </a:lnTo>
                <a:lnTo>
                  <a:pt x="73152" y="15240"/>
                </a:lnTo>
                <a:lnTo>
                  <a:pt x="68580" y="10668"/>
                </a:lnTo>
                <a:lnTo>
                  <a:pt x="62484" y="7620"/>
                </a:lnTo>
                <a:lnTo>
                  <a:pt x="56388" y="3048"/>
                </a:lnTo>
                <a:lnTo>
                  <a:pt x="44196" y="0"/>
                </a:lnTo>
                <a:lnTo>
                  <a:pt x="36576" y="0"/>
                </a:lnTo>
                <a:lnTo>
                  <a:pt x="24384" y="3048"/>
                </a:lnTo>
                <a:lnTo>
                  <a:pt x="18288" y="7620"/>
                </a:lnTo>
                <a:lnTo>
                  <a:pt x="12192" y="10668"/>
                </a:lnTo>
                <a:lnTo>
                  <a:pt x="7620" y="15240"/>
                </a:lnTo>
                <a:lnTo>
                  <a:pt x="1524" y="27432"/>
                </a:lnTo>
                <a:lnTo>
                  <a:pt x="0" y="33528"/>
                </a:lnTo>
                <a:lnTo>
                  <a:pt x="0" y="41148"/>
                </a:lnTo>
              </a:path>
            </a:pathLst>
          </a:custGeom>
          <a:ln w="9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grpSp>
        <p:nvGrpSpPr>
          <p:cNvPr id="98" name="object 98"/>
          <p:cNvGrpSpPr/>
          <p:nvPr/>
        </p:nvGrpSpPr>
        <p:grpSpPr>
          <a:xfrm>
            <a:off x="4599719" y="4085844"/>
            <a:ext cx="397334" cy="50800"/>
            <a:chOff x="1999487" y="4085844"/>
            <a:chExt cx="172720" cy="50800"/>
          </a:xfrm>
        </p:grpSpPr>
        <p:sp>
          <p:nvSpPr>
            <p:cNvPr id="99" name="object 99"/>
            <p:cNvSpPr/>
            <p:nvPr/>
          </p:nvSpPr>
          <p:spPr>
            <a:xfrm>
              <a:off x="2004059" y="4090416"/>
              <a:ext cx="82550" cy="41275"/>
            </a:xfrm>
            <a:custGeom>
              <a:avLst/>
              <a:gdLst/>
              <a:ahLst/>
              <a:cxnLst/>
              <a:rect l="l" t="t" r="r" b="b"/>
              <a:pathLst>
                <a:path w="82550" h="41275">
                  <a:moveTo>
                    <a:pt x="82295" y="41148"/>
                  </a:moveTo>
                  <a:lnTo>
                    <a:pt x="64007" y="7620"/>
                  </a:lnTo>
                  <a:lnTo>
                    <a:pt x="57911" y="3048"/>
                  </a:lnTo>
                  <a:lnTo>
                    <a:pt x="51815" y="1524"/>
                  </a:lnTo>
                  <a:lnTo>
                    <a:pt x="44195" y="0"/>
                  </a:lnTo>
                  <a:lnTo>
                    <a:pt x="38099" y="0"/>
                  </a:lnTo>
                  <a:lnTo>
                    <a:pt x="30479" y="1524"/>
                  </a:lnTo>
                  <a:lnTo>
                    <a:pt x="24383" y="3048"/>
                  </a:lnTo>
                  <a:lnTo>
                    <a:pt x="18287" y="7620"/>
                  </a:lnTo>
                  <a:lnTo>
                    <a:pt x="13715" y="10668"/>
                  </a:lnTo>
                  <a:lnTo>
                    <a:pt x="9143" y="15240"/>
                  </a:lnTo>
                  <a:lnTo>
                    <a:pt x="0" y="33528"/>
                  </a:lnTo>
                  <a:lnTo>
                    <a:pt x="0" y="41148"/>
                  </a:lnTo>
                </a:path>
              </a:pathLst>
            </a:custGeom>
            <a:ln w="9144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0" name="object 100"/>
            <p:cNvSpPr/>
            <p:nvPr/>
          </p:nvSpPr>
          <p:spPr>
            <a:xfrm>
              <a:off x="2086355" y="4090416"/>
              <a:ext cx="81280" cy="41275"/>
            </a:xfrm>
            <a:custGeom>
              <a:avLst/>
              <a:gdLst/>
              <a:ahLst/>
              <a:cxnLst/>
              <a:rect l="l" t="t" r="r" b="b"/>
              <a:pathLst>
                <a:path w="81280" h="41275">
                  <a:moveTo>
                    <a:pt x="80772" y="41148"/>
                  </a:moveTo>
                  <a:lnTo>
                    <a:pt x="60960" y="7620"/>
                  </a:lnTo>
                  <a:lnTo>
                    <a:pt x="56388" y="3048"/>
                  </a:lnTo>
                  <a:lnTo>
                    <a:pt x="48768" y="1524"/>
                  </a:lnTo>
                  <a:lnTo>
                    <a:pt x="42672" y="0"/>
                  </a:lnTo>
                  <a:lnTo>
                    <a:pt x="36576" y="0"/>
                  </a:lnTo>
                  <a:lnTo>
                    <a:pt x="4572" y="21336"/>
                  </a:lnTo>
                  <a:lnTo>
                    <a:pt x="0" y="33528"/>
                  </a:lnTo>
                  <a:lnTo>
                    <a:pt x="0" y="41148"/>
                  </a:lnTo>
                </a:path>
              </a:pathLst>
            </a:custGeom>
            <a:ln w="9144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101" name="object 101"/>
          <p:cNvGrpSpPr/>
          <p:nvPr/>
        </p:nvGrpSpPr>
        <p:grpSpPr>
          <a:xfrm>
            <a:off x="5160660" y="4085844"/>
            <a:ext cx="210353" cy="60960"/>
            <a:chOff x="2243327" y="4085844"/>
            <a:chExt cx="91440" cy="60960"/>
          </a:xfrm>
        </p:grpSpPr>
        <p:sp>
          <p:nvSpPr>
            <p:cNvPr id="102" name="object 102"/>
            <p:cNvSpPr/>
            <p:nvPr/>
          </p:nvSpPr>
          <p:spPr>
            <a:xfrm>
              <a:off x="2247899" y="4090416"/>
              <a:ext cx="82550" cy="41275"/>
            </a:xfrm>
            <a:custGeom>
              <a:avLst/>
              <a:gdLst/>
              <a:ahLst/>
              <a:cxnLst/>
              <a:rect l="l" t="t" r="r" b="b"/>
              <a:pathLst>
                <a:path w="82550" h="41275">
                  <a:moveTo>
                    <a:pt x="82295" y="41148"/>
                  </a:moveTo>
                  <a:lnTo>
                    <a:pt x="82295" y="33528"/>
                  </a:lnTo>
                  <a:lnTo>
                    <a:pt x="79247" y="27432"/>
                  </a:lnTo>
                  <a:lnTo>
                    <a:pt x="77723" y="21336"/>
                  </a:lnTo>
                  <a:lnTo>
                    <a:pt x="73151" y="15240"/>
                  </a:lnTo>
                  <a:lnTo>
                    <a:pt x="68579" y="10668"/>
                  </a:lnTo>
                  <a:lnTo>
                    <a:pt x="64007" y="7620"/>
                  </a:lnTo>
                  <a:lnTo>
                    <a:pt x="57911" y="3048"/>
                  </a:lnTo>
                  <a:lnTo>
                    <a:pt x="50291" y="1524"/>
                  </a:lnTo>
                  <a:lnTo>
                    <a:pt x="44195" y="0"/>
                  </a:lnTo>
                  <a:lnTo>
                    <a:pt x="38099" y="0"/>
                  </a:lnTo>
                  <a:lnTo>
                    <a:pt x="30479" y="1524"/>
                  </a:lnTo>
                  <a:lnTo>
                    <a:pt x="24383" y="3048"/>
                  </a:lnTo>
                  <a:lnTo>
                    <a:pt x="18287" y="7620"/>
                  </a:lnTo>
                  <a:lnTo>
                    <a:pt x="13715" y="10668"/>
                  </a:lnTo>
                  <a:lnTo>
                    <a:pt x="9143" y="15240"/>
                  </a:lnTo>
                  <a:lnTo>
                    <a:pt x="4571" y="21336"/>
                  </a:lnTo>
                  <a:lnTo>
                    <a:pt x="3047" y="27432"/>
                  </a:lnTo>
                  <a:lnTo>
                    <a:pt x="1523" y="33528"/>
                  </a:lnTo>
                  <a:lnTo>
                    <a:pt x="0" y="41148"/>
                  </a:lnTo>
                </a:path>
              </a:pathLst>
            </a:custGeom>
            <a:ln w="9144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3" name="object 103"/>
            <p:cNvSpPr/>
            <p:nvPr/>
          </p:nvSpPr>
          <p:spPr>
            <a:xfrm>
              <a:off x="2325623" y="4131564"/>
              <a:ext cx="9525" cy="15240"/>
            </a:xfrm>
            <a:custGeom>
              <a:avLst/>
              <a:gdLst/>
              <a:ahLst/>
              <a:cxnLst/>
              <a:rect l="l" t="t" r="r" b="b"/>
              <a:pathLst>
                <a:path w="9525" h="15239">
                  <a:moveTo>
                    <a:pt x="0" y="15239"/>
                  </a:moveTo>
                  <a:lnTo>
                    <a:pt x="9144" y="15239"/>
                  </a:lnTo>
                  <a:lnTo>
                    <a:pt x="9144" y="0"/>
                  </a:lnTo>
                  <a:lnTo>
                    <a:pt x="0" y="0"/>
                  </a:lnTo>
                  <a:lnTo>
                    <a:pt x="0" y="15239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4" name="object 104"/>
            <p:cNvSpPr/>
            <p:nvPr/>
          </p:nvSpPr>
          <p:spPr>
            <a:xfrm>
              <a:off x="2247900" y="4131564"/>
              <a:ext cx="0" cy="15240"/>
            </a:xfrm>
            <a:custGeom>
              <a:avLst/>
              <a:gdLst/>
              <a:ahLst/>
              <a:cxnLst/>
              <a:rect l="l" t="t" r="r" b="b"/>
              <a:pathLst>
                <a:path h="15239">
                  <a:moveTo>
                    <a:pt x="-4572" y="7619"/>
                  </a:moveTo>
                  <a:lnTo>
                    <a:pt x="4572" y="7619"/>
                  </a:lnTo>
                </a:path>
              </a:pathLst>
            </a:custGeom>
            <a:ln w="15239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105" name="object 105"/>
          <p:cNvSpPr/>
          <p:nvPr/>
        </p:nvSpPr>
        <p:spPr>
          <a:xfrm>
            <a:off x="4985366" y="4131564"/>
            <a:ext cx="0" cy="15240"/>
          </a:xfrm>
          <a:custGeom>
            <a:avLst/>
            <a:gdLst/>
            <a:ahLst/>
            <a:cxnLst/>
            <a:rect l="l" t="t" r="r" b="b"/>
            <a:pathLst>
              <a:path h="15239">
                <a:moveTo>
                  <a:pt x="-4572" y="7619"/>
                </a:moveTo>
                <a:lnTo>
                  <a:pt x="4572" y="7619"/>
                </a:lnTo>
              </a:path>
            </a:pathLst>
          </a:custGeom>
          <a:ln w="15239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6" name="object 106"/>
          <p:cNvSpPr/>
          <p:nvPr/>
        </p:nvSpPr>
        <p:spPr>
          <a:xfrm>
            <a:off x="4799554" y="4131564"/>
            <a:ext cx="0" cy="15240"/>
          </a:xfrm>
          <a:custGeom>
            <a:avLst/>
            <a:gdLst/>
            <a:ahLst/>
            <a:cxnLst/>
            <a:rect l="l" t="t" r="r" b="b"/>
            <a:pathLst>
              <a:path h="15239">
                <a:moveTo>
                  <a:pt x="-4572" y="7619"/>
                </a:moveTo>
                <a:lnTo>
                  <a:pt x="4572" y="7619"/>
                </a:lnTo>
              </a:path>
            </a:pathLst>
          </a:custGeom>
          <a:ln w="15239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7" name="object 107"/>
          <p:cNvSpPr/>
          <p:nvPr/>
        </p:nvSpPr>
        <p:spPr>
          <a:xfrm>
            <a:off x="4599722" y="4131564"/>
            <a:ext cx="21912" cy="15240"/>
          </a:xfrm>
          <a:custGeom>
            <a:avLst/>
            <a:gdLst/>
            <a:ahLst/>
            <a:cxnLst/>
            <a:rect l="l" t="t" r="r" b="b"/>
            <a:pathLst>
              <a:path w="9525" h="15239">
                <a:moveTo>
                  <a:pt x="0" y="15239"/>
                </a:moveTo>
                <a:lnTo>
                  <a:pt x="9144" y="15239"/>
                </a:lnTo>
                <a:lnTo>
                  <a:pt x="9144" y="0"/>
                </a:lnTo>
                <a:lnTo>
                  <a:pt x="0" y="0"/>
                </a:lnTo>
                <a:lnTo>
                  <a:pt x="0" y="15239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grpSp>
        <p:nvGrpSpPr>
          <p:cNvPr id="108" name="object 108"/>
          <p:cNvGrpSpPr/>
          <p:nvPr/>
        </p:nvGrpSpPr>
        <p:grpSpPr>
          <a:xfrm>
            <a:off x="5353486" y="4085844"/>
            <a:ext cx="207432" cy="60960"/>
            <a:chOff x="2327148" y="4085844"/>
            <a:chExt cx="90170" cy="60960"/>
          </a:xfrm>
        </p:grpSpPr>
        <p:sp>
          <p:nvSpPr>
            <p:cNvPr id="109" name="object 109"/>
            <p:cNvSpPr/>
            <p:nvPr/>
          </p:nvSpPr>
          <p:spPr>
            <a:xfrm>
              <a:off x="2331720" y="4090416"/>
              <a:ext cx="81280" cy="41275"/>
            </a:xfrm>
            <a:custGeom>
              <a:avLst/>
              <a:gdLst/>
              <a:ahLst/>
              <a:cxnLst/>
              <a:rect l="l" t="t" r="r" b="b"/>
              <a:pathLst>
                <a:path w="81280" h="41275">
                  <a:moveTo>
                    <a:pt x="80772" y="41148"/>
                  </a:moveTo>
                  <a:lnTo>
                    <a:pt x="80772" y="33528"/>
                  </a:lnTo>
                  <a:lnTo>
                    <a:pt x="79248" y="27432"/>
                  </a:lnTo>
                  <a:lnTo>
                    <a:pt x="73152" y="15240"/>
                  </a:lnTo>
                  <a:lnTo>
                    <a:pt x="68580" y="10668"/>
                  </a:lnTo>
                  <a:lnTo>
                    <a:pt x="62484" y="7620"/>
                  </a:lnTo>
                  <a:lnTo>
                    <a:pt x="56388" y="3048"/>
                  </a:lnTo>
                  <a:lnTo>
                    <a:pt x="44196" y="0"/>
                  </a:lnTo>
                  <a:lnTo>
                    <a:pt x="36576" y="0"/>
                  </a:lnTo>
                  <a:lnTo>
                    <a:pt x="24384" y="3048"/>
                  </a:lnTo>
                  <a:lnTo>
                    <a:pt x="18288" y="7620"/>
                  </a:lnTo>
                  <a:lnTo>
                    <a:pt x="12192" y="10668"/>
                  </a:lnTo>
                  <a:lnTo>
                    <a:pt x="7620" y="15240"/>
                  </a:lnTo>
                  <a:lnTo>
                    <a:pt x="1524" y="27432"/>
                  </a:lnTo>
                  <a:lnTo>
                    <a:pt x="0" y="33528"/>
                  </a:lnTo>
                  <a:lnTo>
                    <a:pt x="0" y="41148"/>
                  </a:lnTo>
                </a:path>
              </a:pathLst>
            </a:custGeom>
            <a:ln w="9144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0" name="object 110"/>
            <p:cNvSpPr/>
            <p:nvPr/>
          </p:nvSpPr>
          <p:spPr>
            <a:xfrm>
              <a:off x="2412492" y="4131564"/>
              <a:ext cx="0" cy="15240"/>
            </a:xfrm>
            <a:custGeom>
              <a:avLst/>
              <a:gdLst/>
              <a:ahLst/>
              <a:cxnLst/>
              <a:rect l="l" t="t" r="r" b="b"/>
              <a:pathLst>
                <a:path h="15239">
                  <a:moveTo>
                    <a:pt x="-4572" y="7619"/>
                  </a:moveTo>
                  <a:lnTo>
                    <a:pt x="4572" y="7619"/>
                  </a:lnTo>
                </a:path>
              </a:pathLst>
            </a:custGeom>
            <a:ln w="15239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1" name="object 111"/>
            <p:cNvSpPr/>
            <p:nvPr/>
          </p:nvSpPr>
          <p:spPr>
            <a:xfrm>
              <a:off x="2327148" y="4131564"/>
              <a:ext cx="9525" cy="15240"/>
            </a:xfrm>
            <a:custGeom>
              <a:avLst/>
              <a:gdLst/>
              <a:ahLst/>
              <a:cxnLst/>
              <a:rect l="l" t="t" r="r" b="b"/>
              <a:pathLst>
                <a:path w="9525" h="15239">
                  <a:moveTo>
                    <a:pt x="0" y="15239"/>
                  </a:moveTo>
                  <a:lnTo>
                    <a:pt x="9144" y="15239"/>
                  </a:lnTo>
                  <a:lnTo>
                    <a:pt x="9144" y="0"/>
                  </a:lnTo>
                  <a:lnTo>
                    <a:pt x="0" y="0"/>
                  </a:lnTo>
                  <a:lnTo>
                    <a:pt x="0" y="15239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112" name="object 112"/>
          <p:cNvSpPr/>
          <p:nvPr/>
        </p:nvSpPr>
        <p:spPr>
          <a:xfrm>
            <a:off x="4231601" y="4389121"/>
            <a:ext cx="189902" cy="41275"/>
          </a:xfrm>
          <a:custGeom>
            <a:avLst/>
            <a:gdLst/>
            <a:ahLst/>
            <a:cxnLst/>
            <a:rect l="l" t="t" r="r" b="b"/>
            <a:pathLst>
              <a:path w="82550" h="41275">
                <a:moveTo>
                  <a:pt x="82295" y="41148"/>
                </a:moveTo>
                <a:lnTo>
                  <a:pt x="64007" y="6096"/>
                </a:lnTo>
                <a:lnTo>
                  <a:pt x="44195" y="0"/>
                </a:lnTo>
                <a:lnTo>
                  <a:pt x="36575" y="0"/>
                </a:lnTo>
                <a:lnTo>
                  <a:pt x="4571" y="21336"/>
                </a:lnTo>
                <a:lnTo>
                  <a:pt x="3047" y="27432"/>
                </a:lnTo>
                <a:lnTo>
                  <a:pt x="0" y="33528"/>
                </a:lnTo>
                <a:lnTo>
                  <a:pt x="0" y="41148"/>
                </a:lnTo>
              </a:path>
            </a:pathLst>
          </a:custGeom>
          <a:ln w="9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grpSp>
        <p:nvGrpSpPr>
          <p:cNvPr id="113" name="object 113"/>
          <p:cNvGrpSpPr/>
          <p:nvPr/>
        </p:nvGrpSpPr>
        <p:grpSpPr>
          <a:xfrm>
            <a:off x="3849461" y="4384547"/>
            <a:ext cx="392951" cy="50800"/>
            <a:chOff x="1673351" y="4384547"/>
            <a:chExt cx="170815" cy="50800"/>
          </a:xfrm>
        </p:grpSpPr>
        <p:sp>
          <p:nvSpPr>
            <p:cNvPr id="114" name="object 114"/>
            <p:cNvSpPr/>
            <p:nvPr/>
          </p:nvSpPr>
          <p:spPr>
            <a:xfrm>
              <a:off x="1677923" y="4389119"/>
              <a:ext cx="81280" cy="41275"/>
            </a:xfrm>
            <a:custGeom>
              <a:avLst/>
              <a:gdLst/>
              <a:ahLst/>
              <a:cxnLst/>
              <a:rect l="l" t="t" r="r" b="b"/>
              <a:pathLst>
                <a:path w="81280" h="41275">
                  <a:moveTo>
                    <a:pt x="80772" y="41148"/>
                  </a:moveTo>
                  <a:lnTo>
                    <a:pt x="80772" y="33528"/>
                  </a:lnTo>
                  <a:lnTo>
                    <a:pt x="79248" y="27432"/>
                  </a:lnTo>
                  <a:lnTo>
                    <a:pt x="44196" y="0"/>
                  </a:lnTo>
                  <a:lnTo>
                    <a:pt x="36576" y="0"/>
                  </a:lnTo>
                  <a:lnTo>
                    <a:pt x="1524" y="27432"/>
                  </a:lnTo>
                  <a:lnTo>
                    <a:pt x="0" y="33528"/>
                  </a:lnTo>
                  <a:lnTo>
                    <a:pt x="0" y="41148"/>
                  </a:lnTo>
                </a:path>
              </a:pathLst>
            </a:custGeom>
            <a:ln w="9144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5" name="object 115"/>
            <p:cNvSpPr/>
            <p:nvPr/>
          </p:nvSpPr>
          <p:spPr>
            <a:xfrm>
              <a:off x="1758695" y="4389119"/>
              <a:ext cx="81280" cy="41275"/>
            </a:xfrm>
            <a:custGeom>
              <a:avLst/>
              <a:gdLst/>
              <a:ahLst/>
              <a:cxnLst/>
              <a:rect l="l" t="t" r="r" b="b"/>
              <a:pathLst>
                <a:path w="81280" h="41275">
                  <a:moveTo>
                    <a:pt x="80772" y="41148"/>
                  </a:moveTo>
                  <a:lnTo>
                    <a:pt x="80772" y="33528"/>
                  </a:lnTo>
                  <a:lnTo>
                    <a:pt x="77724" y="27432"/>
                  </a:lnTo>
                  <a:lnTo>
                    <a:pt x="76200" y="21336"/>
                  </a:lnTo>
                  <a:lnTo>
                    <a:pt x="42672" y="0"/>
                  </a:lnTo>
                  <a:lnTo>
                    <a:pt x="36576" y="0"/>
                  </a:lnTo>
                  <a:lnTo>
                    <a:pt x="4572" y="21336"/>
                  </a:lnTo>
                  <a:lnTo>
                    <a:pt x="3048" y="27432"/>
                  </a:lnTo>
                  <a:lnTo>
                    <a:pt x="1524" y="33528"/>
                  </a:lnTo>
                  <a:lnTo>
                    <a:pt x="0" y="41148"/>
                  </a:lnTo>
                </a:path>
              </a:pathLst>
            </a:custGeom>
            <a:ln w="9144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116" name="object 116"/>
          <p:cNvGrpSpPr/>
          <p:nvPr/>
        </p:nvGrpSpPr>
        <p:grpSpPr>
          <a:xfrm>
            <a:off x="4410401" y="4384547"/>
            <a:ext cx="207432" cy="60960"/>
            <a:chOff x="1917191" y="4384547"/>
            <a:chExt cx="90170" cy="60960"/>
          </a:xfrm>
        </p:grpSpPr>
        <p:sp>
          <p:nvSpPr>
            <p:cNvPr id="117" name="object 117"/>
            <p:cNvSpPr/>
            <p:nvPr/>
          </p:nvSpPr>
          <p:spPr>
            <a:xfrm>
              <a:off x="1921763" y="4389119"/>
              <a:ext cx="81280" cy="41275"/>
            </a:xfrm>
            <a:custGeom>
              <a:avLst/>
              <a:gdLst/>
              <a:ahLst/>
              <a:cxnLst/>
              <a:rect l="l" t="t" r="r" b="b"/>
              <a:pathLst>
                <a:path w="81280" h="41275">
                  <a:moveTo>
                    <a:pt x="80772" y="41148"/>
                  </a:moveTo>
                  <a:lnTo>
                    <a:pt x="80772" y="33528"/>
                  </a:lnTo>
                  <a:lnTo>
                    <a:pt x="79248" y="27432"/>
                  </a:lnTo>
                  <a:lnTo>
                    <a:pt x="44196" y="0"/>
                  </a:lnTo>
                  <a:lnTo>
                    <a:pt x="36576" y="0"/>
                  </a:lnTo>
                  <a:lnTo>
                    <a:pt x="1524" y="27432"/>
                  </a:lnTo>
                  <a:lnTo>
                    <a:pt x="0" y="33528"/>
                  </a:lnTo>
                  <a:lnTo>
                    <a:pt x="0" y="41148"/>
                  </a:lnTo>
                </a:path>
              </a:pathLst>
            </a:custGeom>
            <a:ln w="9144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8" name="object 118"/>
            <p:cNvSpPr/>
            <p:nvPr/>
          </p:nvSpPr>
          <p:spPr>
            <a:xfrm>
              <a:off x="1997963" y="4430267"/>
              <a:ext cx="9525" cy="15240"/>
            </a:xfrm>
            <a:custGeom>
              <a:avLst/>
              <a:gdLst/>
              <a:ahLst/>
              <a:cxnLst/>
              <a:rect l="l" t="t" r="r" b="b"/>
              <a:pathLst>
                <a:path w="9525" h="15239">
                  <a:moveTo>
                    <a:pt x="0" y="15240"/>
                  </a:moveTo>
                  <a:lnTo>
                    <a:pt x="9144" y="15240"/>
                  </a:lnTo>
                  <a:lnTo>
                    <a:pt x="9144" y="0"/>
                  </a:lnTo>
                  <a:lnTo>
                    <a:pt x="0" y="0"/>
                  </a:lnTo>
                  <a:lnTo>
                    <a:pt x="0" y="1524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9" name="object 119"/>
            <p:cNvSpPr/>
            <p:nvPr/>
          </p:nvSpPr>
          <p:spPr>
            <a:xfrm>
              <a:off x="1921763" y="4430267"/>
              <a:ext cx="0" cy="15240"/>
            </a:xfrm>
            <a:custGeom>
              <a:avLst/>
              <a:gdLst/>
              <a:ahLst/>
              <a:cxnLst/>
              <a:rect l="l" t="t" r="r" b="b"/>
              <a:pathLst>
                <a:path h="15239">
                  <a:moveTo>
                    <a:pt x="-4572" y="7620"/>
                  </a:moveTo>
                  <a:lnTo>
                    <a:pt x="4572" y="7620"/>
                  </a:lnTo>
                </a:path>
              </a:pathLst>
            </a:custGeom>
            <a:ln w="1524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120" name="object 120"/>
          <p:cNvSpPr/>
          <p:nvPr/>
        </p:nvSpPr>
        <p:spPr>
          <a:xfrm>
            <a:off x="4231601" y="4430267"/>
            <a:ext cx="0" cy="15240"/>
          </a:xfrm>
          <a:custGeom>
            <a:avLst/>
            <a:gdLst/>
            <a:ahLst/>
            <a:cxnLst/>
            <a:rect l="l" t="t" r="r" b="b"/>
            <a:pathLst>
              <a:path h="15239">
                <a:moveTo>
                  <a:pt x="-4572" y="7620"/>
                </a:moveTo>
                <a:lnTo>
                  <a:pt x="4572" y="7620"/>
                </a:lnTo>
              </a:path>
            </a:pathLst>
          </a:custGeom>
          <a:ln w="1524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1" name="object 121"/>
          <p:cNvSpPr/>
          <p:nvPr/>
        </p:nvSpPr>
        <p:spPr>
          <a:xfrm>
            <a:off x="4045789" y="4430267"/>
            <a:ext cx="0" cy="15240"/>
          </a:xfrm>
          <a:custGeom>
            <a:avLst/>
            <a:gdLst/>
            <a:ahLst/>
            <a:cxnLst/>
            <a:rect l="l" t="t" r="r" b="b"/>
            <a:pathLst>
              <a:path h="15239">
                <a:moveTo>
                  <a:pt x="-4572" y="7620"/>
                </a:moveTo>
                <a:lnTo>
                  <a:pt x="4572" y="7620"/>
                </a:lnTo>
              </a:path>
            </a:pathLst>
          </a:custGeom>
          <a:ln w="1524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2" name="object 122"/>
          <p:cNvSpPr/>
          <p:nvPr/>
        </p:nvSpPr>
        <p:spPr>
          <a:xfrm>
            <a:off x="3859979" y="4430267"/>
            <a:ext cx="0" cy="15240"/>
          </a:xfrm>
          <a:custGeom>
            <a:avLst/>
            <a:gdLst/>
            <a:ahLst/>
            <a:cxnLst/>
            <a:rect l="l" t="t" r="r" b="b"/>
            <a:pathLst>
              <a:path h="15239">
                <a:moveTo>
                  <a:pt x="-4572" y="7620"/>
                </a:moveTo>
                <a:lnTo>
                  <a:pt x="4572" y="7620"/>
                </a:lnTo>
              </a:path>
            </a:pathLst>
          </a:custGeom>
          <a:ln w="1524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3" name="object 123"/>
          <p:cNvSpPr/>
          <p:nvPr/>
        </p:nvSpPr>
        <p:spPr>
          <a:xfrm>
            <a:off x="4985366" y="4389121"/>
            <a:ext cx="186981" cy="41275"/>
          </a:xfrm>
          <a:custGeom>
            <a:avLst/>
            <a:gdLst/>
            <a:ahLst/>
            <a:cxnLst/>
            <a:rect l="l" t="t" r="r" b="b"/>
            <a:pathLst>
              <a:path w="81280" h="41275">
                <a:moveTo>
                  <a:pt x="80772" y="41148"/>
                </a:moveTo>
                <a:lnTo>
                  <a:pt x="80772" y="33528"/>
                </a:lnTo>
                <a:lnTo>
                  <a:pt x="79248" y="27432"/>
                </a:lnTo>
                <a:lnTo>
                  <a:pt x="44196" y="0"/>
                </a:lnTo>
                <a:lnTo>
                  <a:pt x="36576" y="0"/>
                </a:lnTo>
                <a:lnTo>
                  <a:pt x="1524" y="27432"/>
                </a:lnTo>
                <a:lnTo>
                  <a:pt x="0" y="33528"/>
                </a:lnTo>
                <a:lnTo>
                  <a:pt x="0" y="41148"/>
                </a:lnTo>
              </a:path>
            </a:pathLst>
          </a:custGeom>
          <a:ln w="9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grpSp>
        <p:nvGrpSpPr>
          <p:cNvPr id="124" name="object 124"/>
          <p:cNvGrpSpPr/>
          <p:nvPr/>
        </p:nvGrpSpPr>
        <p:grpSpPr>
          <a:xfrm>
            <a:off x="4599719" y="4384547"/>
            <a:ext cx="397334" cy="50800"/>
            <a:chOff x="1999487" y="4384547"/>
            <a:chExt cx="172720" cy="50800"/>
          </a:xfrm>
        </p:grpSpPr>
        <p:sp>
          <p:nvSpPr>
            <p:cNvPr id="125" name="object 125"/>
            <p:cNvSpPr/>
            <p:nvPr/>
          </p:nvSpPr>
          <p:spPr>
            <a:xfrm>
              <a:off x="2004059" y="4389119"/>
              <a:ext cx="82550" cy="41275"/>
            </a:xfrm>
            <a:custGeom>
              <a:avLst/>
              <a:gdLst/>
              <a:ahLst/>
              <a:cxnLst/>
              <a:rect l="l" t="t" r="r" b="b"/>
              <a:pathLst>
                <a:path w="82550" h="41275">
                  <a:moveTo>
                    <a:pt x="82295" y="41148"/>
                  </a:moveTo>
                  <a:lnTo>
                    <a:pt x="64007" y="6096"/>
                  </a:lnTo>
                  <a:lnTo>
                    <a:pt x="44195" y="0"/>
                  </a:lnTo>
                  <a:lnTo>
                    <a:pt x="38099" y="0"/>
                  </a:lnTo>
                  <a:lnTo>
                    <a:pt x="0" y="33528"/>
                  </a:lnTo>
                  <a:lnTo>
                    <a:pt x="0" y="41148"/>
                  </a:lnTo>
                </a:path>
              </a:pathLst>
            </a:custGeom>
            <a:ln w="9144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6" name="object 126"/>
            <p:cNvSpPr/>
            <p:nvPr/>
          </p:nvSpPr>
          <p:spPr>
            <a:xfrm>
              <a:off x="2086355" y="4389119"/>
              <a:ext cx="81280" cy="41275"/>
            </a:xfrm>
            <a:custGeom>
              <a:avLst/>
              <a:gdLst/>
              <a:ahLst/>
              <a:cxnLst/>
              <a:rect l="l" t="t" r="r" b="b"/>
              <a:pathLst>
                <a:path w="81280" h="41275">
                  <a:moveTo>
                    <a:pt x="80772" y="41148"/>
                  </a:moveTo>
                  <a:lnTo>
                    <a:pt x="60960" y="6096"/>
                  </a:lnTo>
                  <a:lnTo>
                    <a:pt x="48768" y="1524"/>
                  </a:lnTo>
                  <a:lnTo>
                    <a:pt x="42672" y="0"/>
                  </a:lnTo>
                  <a:lnTo>
                    <a:pt x="36576" y="0"/>
                  </a:lnTo>
                  <a:lnTo>
                    <a:pt x="28956" y="1524"/>
                  </a:lnTo>
                  <a:lnTo>
                    <a:pt x="0" y="33528"/>
                  </a:lnTo>
                  <a:lnTo>
                    <a:pt x="0" y="41148"/>
                  </a:lnTo>
                </a:path>
              </a:pathLst>
            </a:custGeom>
            <a:ln w="9144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127" name="object 127"/>
          <p:cNvGrpSpPr/>
          <p:nvPr/>
        </p:nvGrpSpPr>
        <p:grpSpPr>
          <a:xfrm>
            <a:off x="5160660" y="4384547"/>
            <a:ext cx="210353" cy="60960"/>
            <a:chOff x="2243327" y="4384547"/>
            <a:chExt cx="91440" cy="60960"/>
          </a:xfrm>
        </p:grpSpPr>
        <p:sp>
          <p:nvSpPr>
            <p:cNvPr id="128" name="object 128"/>
            <p:cNvSpPr/>
            <p:nvPr/>
          </p:nvSpPr>
          <p:spPr>
            <a:xfrm>
              <a:off x="2247899" y="4389119"/>
              <a:ext cx="82550" cy="41275"/>
            </a:xfrm>
            <a:custGeom>
              <a:avLst/>
              <a:gdLst/>
              <a:ahLst/>
              <a:cxnLst/>
              <a:rect l="l" t="t" r="r" b="b"/>
              <a:pathLst>
                <a:path w="82550" h="41275">
                  <a:moveTo>
                    <a:pt x="82295" y="41148"/>
                  </a:moveTo>
                  <a:lnTo>
                    <a:pt x="82295" y="33528"/>
                  </a:lnTo>
                  <a:lnTo>
                    <a:pt x="79247" y="27432"/>
                  </a:lnTo>
                  <a:lnTo>
                    <a:pt x="77723" y="21336"/>
                  </a:lnTo>
                  <a:lnTo>
                    <a:pt x="73151" y="15240"/>
                  </a:lnTo>
                  <a:lnTo>
                    <a:pt x="64007" y="6096"/>
                  </a:lnTo>
                  <a:lnTo>
                    <a:pt x="57911" y="3048"/>
                  </a:lnTo>
                  <a:lnTo>
                    <a:pt x="50291" y="1524"/>
                  </a:lnTo>
                  <a:lnTo>
                    <a:pt x="44195" y="0"/>
                  </a:lnTo>
                  <a:lnTo>
                    <a:pt x="38099" y="0"/>
                  </a:lnTo>
                  <a:lnTo>
                    <a:pt x="30479" y="1524"/>
                  </a:lnTo>
                  <a:lnTo>
                    <a:pt x="1523" y="33528"/>
                  </a:lnTo>
                  <a:lnTo>
                    <a:pt x="0" y="41148"/>
                  </a:lnTo>
                </a:path>
              </a:pathLst>
            </a:custGeom>
            <a:ln w="9144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9" name="object 129"/>
            <p:cNvSpPr/>
            <p:nvPr/>
          </p:nvSpPr>
          <p:spPr>
            <a:xfrm>
              <a:off x="2325623" y="4430267"/>
              <a:ext cx="9525" cy="15240"/>
            </a:xfrm>
            <a:custGeom>
              <a:avLst/>
              <a:gdLst/>
              <a:ahLst/>
              <a:cxnLst/>
              <a:rect l="l" t="t" r="r" b="b"/>
              <a:pathLst>
                <a:path w="9525" h="15239">
                  <a:moveTo>
                    <a:pt x="0" y="15240"/>
                  </a:moveTo>
                  <a:lnTo>
                    <a:pt x="9144" y="15240"/>
                  </a:lnTo>
                  <a:lnTo>
                    <a:pt x="9144" y="0"/>
                  </a:lnTo>
                  <a:lnTo>
                    <a:pt x="0" y="0"/>
                  </a:lnTo>
                  <a:lnTo>
                    <a:pt x="0" y="1524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0" name="object 130"/>
            <p:cNvSpPr/>
            <p:nvPr/>
          </p:nvSpPr>
          <p:spPr>
            <a:xfrm>
              <a:off x="2247900" y="4430267"/>
              <a:ext cx="0" cy="15240"/>
            </a:xfrm>
            <a:custGeom>
              <a:avLst/>
              <a:gdLst/>
              <a:ahLst/>
              <a:cxnLst/>
              <a:rect l="l" t="t" r="r" b="b"/>
              <a:pathLst>
                <a:path h="15239">
                  <a:moveTo>
                    <a:pt x="-4572" y="7620"/>
                  </a:moveTo>
                  <a:lnTo>
                    <a:pt x="4572" y="7620"/>
                  </a:lnTo>
                </a:path>
              </a:pathLst>
            </a:custGeom>
            <a:ln w="1524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131" name="object 131"/>
          <p:cNvSpPr/>
          <p:nvPr/>
        </p:nvSpPr>
        <p:spPr>
          <a:xfrm>
            <a:off x="4985366" y="4430267"/>
            <a:ext cx="0" cy="15240"/>
          </a:xfrm>
          <a:custGeom>
            <a:avLst/>
            <a:gdLst/>
            <a:ahLst/>
            <a:cxnLst/>
            <a:rect l="l" t="t" r="r" b="b"/>
            <a:pathLst>
              <a:path h="15239">
                <a:moveTo>
                  <a:pt x="-4572" y="7620"/>
                </a:moveTo>
                <a:lnTo>
                  <a:pt x="4572" y="7620"/>
                </a:lnTo>
              </a:path>
            </a:pathLst>
          </a:custGeom>
          <a:ln w="1524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2" name="object 132"/>
          <p:cNvSpPr/>
          <p:nvPr/>
        </p:nvSpPr>
        <p:spPr>
          <a:xfrm>
            <a:off x="4799554" y="4430267"/>
            <a:ext cx="0" cy="15240"/>
          </a:xfrm>
          <a:custGeom>
            <a:avLst/>
            <a:gdLst/>
            <a:ahLst/>
            <a:cxnLst/>
            <a:rect l="l" t="t" r="r" b="b"/>
            <a:pathLst>
              <a:path h="15239">
                <a:moveTo>
                  <a:pt x="-4572" y="7620"/>
                </a:moveTo>
                <a:lnTo>
                  <a:pt x="4572" y="7620"/>
                </a:lnTo>
              </a:path>
            </a:pathLst>
          </a:custGeom>
          <a:ln w="1524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3" name="object 133"/>
          <p:cNvSpPr/>
          <p:nvPr/>
        </p:nvSpPr>
        <p:spPr>
          <a:xfrm>
            <a:off x="4599722" y="4430267"/>
            <a:ext cx="21912" cy="15240"/>
          </a:xfrm>
          <a:custGeom>
            <a:avLst/>
            <a:gdLst/>
            <a:ahLst/>
            <a:cxnLst/>
            <a:rect l="l" t="t" r="r" b="b"/>
            <a:pathLst>
              <a:path w="9525" h="15239">
                <a:moveTo>
                  <a:pt x="0" y="15240"/>
                </a:moveTo>
                <a:lnTo>
                  <a:pt x="9144" y="15240"/>
                </a:lnTo>
                <a:lnTo>
                  <a:pt x="9144" y="0"/>
                </a:lnTo>
                <a:lnTo>
                  <a:pt x="0" y="0"/>
                </a:lnTo>
                <a:lnTo>
                  <a:pt x="0" y="1524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grpSp>
        <p:nvGrpSpPr>
          <p:cNvPr id="134" name="object 134"/>
          <p:cNvGrpSpPr/>
          <p:nvPr/>
        </p:nvGrpSpPr>
        <p:grpSpPr>
          <a:xfrm>
            <a:off x="5353486" y="4384547"/>
            <a:ext cx="207432" cy="60960"/>
            <a:chOff x="2327148" y="4384547"/>
            <a:chExt cx="90170" cy="60960"/>
          </a:xfrm>
        </p:grpSpPr>
        <p:sp>
          <p:nvSpPr>
            <p:cNvPr id="135" name="object 135"/>
            <p:cNvSpPr/>
            <p:nvPr/>
          </p:nvSpPr>
          <p:spPr>
            <a:xfrm>
              <a:off x="2331720" y="4389119"/>
              <a:ext cx="81280" cy="41275"/>
            </a:xfrm>
            <a:custGeom>
              <a:avLst/>
              <a:gdLst/>
              <a:ahLst/>
              <a:cxnLst/>
              <a:rect l="l" t="t" r="r" b="b"/>
              <a:pathLst>
                <a:path w="81280" h="41275">
                  <a:moveTo>
                    <a:pt x="80772" y="41148"/>
                  </a:moveTo>
                  <a:lnTo>
                    <a:pt x="80772" y="33528"/>
                  </a:lnTo>
                  <a:lnTo>
                    <a:pt x="79248" y="27432"/>
                  </a:lnTo>
                  <a:lnTo>
                    <a:pt x="44196" y="0"/>
                  </a:lnTo>
                  <a:lnTo>
                    <a:pt x="36576" y="0"/>
                  </a:lnTo>
                  <a:lnTo>
                    <a:pt x="1524" y="27432"/>
                  </a:lnTo>
                  <a:lnTo>
                    <a:pt x="0" y="33528"/>
                  </a:lnTo>
                  <a:lnTo>
                    <a:pt x="0" y="41148"/>
                  </a:lnTo>
                </a:path>
              </a:pathLst>
            </a:custGeom>
            <a:ln w="9144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6" name="object 136"/>
            <p:cNvSpPr/>
            <p:nvPr/>
          </p:nvSpPr>
          <p:spPr>
            <a:xfrm>
              <a:off x="2412492" y="4430267"/>
              <a:ext cx="0" cy="15240"/>
            </a:xfrm>
            <a:custGeom>
              <a:avLst/>
              <a:gdLst/>
              <a:ahLst/>
              <a:cxnLst/>
              <a:rect l="l" t="t" r="r" b="b"/>
              <a:pathLst>
                <a:path h="15239">
                  <a:moveTo>
                    <a:pt x="-4572" y="7620"/>
                  </a:moveTo>
                  <a:lnTo>
                    <a:pt x="4572" y="7620"/>
                  </a:lnTo>
                </a:path>
              </a:pathLst>
            </a:custGeom>
            <a:ln w="1524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7" name="object 137"/>
            <p:cNvSpPr/>
            <p:nvPr/>
          </p:nvSpPr>
          <p:spPr>
            <a:xfrm>
              <a:off x="2327148" y="4430267"/>
              <a:ext cx="9525" cy="15240"/>
            </a:xfrm>
            <a:custGeom>
              <a:avLst/>
              <a:gdLst/>
              <a:ahLst/>
              <a:cxnLst/>
              <a:rect l="l" t="t" r="r" b="b"/>
              <a:pathLst>
                <a:path w="9525" h="15239">
                  <a:moveTo>
                    <a:pt x="0" y="15240"/>
                  </a:moveTo>
                  <a:lnTo>
                    <a:pt x="9144" y="15240"/>
                  </a:lnTo>
                  <a:lnTo>
                    <a:pt x="9144" y="0"/>
                  </a:lnTo>
                  <a:lnTo>
                    <a:pt x="0" y="0"/>
                  </a:lnTo>
                  <a:lnTo>
                    <a:pt x="0" y="1524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138" name="object 138"/>
          <p:cNvSpPr/>
          <p:nvPr/>
        </p:nvSpPr>
        <p:spPr>
          <a:xfrm>
            <a:off x="4231601" y="4582668"/>
            <a:ext cx="189902" cy="41275"/>
          </a:xfrm>
          <a:custGeom>
            <a:avLst/>
            <a:gdLst/>
            <a:ahLst/>
            <a:cxnLst/>
            <a:rect l="l" t="t" r="r" b="b"/>
            <a:pathLst>
              <a:path w="82550" h="41275">
                <a:moveTo>
                  <a:pt x="82295" y="39624"/>
                </a:moveTo>
                <a:lnTo>
                  <a:pt x="79247" y="27432"/>
                </a:lnTo>
                <a:lnTo>
                  <a:pt x="73151" y="15240"/>
                </a:lnTo>
                <a:lnTo>
                  <a:pt x="64007" y="6096"/>
                </a:lnTo>
                <a:lnTo>
                  <a:pt x="56387" y="3048"/>
                </a:lnTo>
                <a:lnTo>
                  <a:pt x="50291" y="0"/>
                </a:lnTo>
                <a:lnTo>
                  <a:pt x="30479" y="0"/>
                </a:lnTo>
                <a:lnTo>
                  <a:pt x="18287" y="6096"/>
                </a:lnTo>
                <a:lnTo>
                  <a:pt x="9143" y="15240"/>
                </a:lnTo>
                <a:lnTo>
                  <a:pt x="4571" y="21336"/>
                </a:lnTo>
                <a:lnTo>
                  <a:pt x="3047" y="27432"/>
                </a:lnTo>
                <a:lnTo>
                  <a:pt x="0" y="33528"/>
                </a:lnTo>
                <a:lnTo>
                  <a:pt x="0" y="41148"/>
                </a:lnTo>
              </a:path>
            </a:pathLst>
          </a:custGeom>
          <a:ln w="9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grpSp>
        <p:nvGrpSpPr>
          <p:cNvPr id="139" name="object 139"/>
          <p:cNvGrpSpPr/>
          <p:nvPr/>
        </p:nvGrpSpPr>
        <p:grpSpPr>
          <a:xfrm>
            <a:off x="3849461" y="4578096"/>
            <a:ext cx="392951" cy="50800"/>
            <a:chOff x="1673351" y="4578096"/>
            <a:chExt cx="170815" cy="50800"/>
          </a:xfrm>
        </p:grpSpPr>
        <p:sp>
          <p:nvSpPr>
            <p:cNvPr id="140" name="object 140"/>
            <p:cNvSpPr/>
            <p:nvPr/>
          </p:nvSpPr>
          <p:spPr>
            <a:xfrm>
              <a:off x="1677923" y="4582668"/>
              <a:ext cx="81280" cy="41275"/>
            </a:xfrm>
            <a:custGeom>
              <a:avLst/>
              <a:gdLst/>
              <a:ahLst/>
              <a:cxnLst/>
              <a:rect l="l" t="t" r="r" b="b"/>
              <a:pathLst>
                <a:path w="81280" h="41275">
                  <a:moveTo>
                    <a:pt x="80772" y="39624"/>
                  </a:moveTo>
                  <a:lnTo>
                    <a:pt x="80772" y="33528"/>
                  </a:lnTo>
                  <a:lnTo>
                    <a:pt x="79248" y="27432"/>
                  </a:lnTo>
                  <a:lnTo>
                    <a:pt x="73152" y="15240"/>
                  </a:lnTo>
                  <a:lnTo>
                    <a:pt x="68580" y="10668"/>
                  </a:lnTo>
                  <a:lnTo>
                    <a:pt x="62484" y="6096"/>
                  </a:lnTo>
                  <a:lnTo>
                    <a:pt x="50292" y="0"/>
                  </a:lnTo>
                  <a:lnTo>
                    <a:pt x="30480" y="0"/>
                  </a:lnTo>
                  <a:lnTo>
                    <a:pt x="1524" y="27432"/>
                  </a:lnTo>
                  <a:lnTo>
                    <a:pt x="0" y="33528"/>
                  </a:lnTo>
                  <a:lnTo>
                    <a:pt x="0" y="41148"/>
                  </a:lnTo>
                </a:path>
              </a:pathLst>
            </a:custGeom>
            <a:ln w="9144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41" name="object 141"/>
            <p:cNvSpPr/>
            <p:nvPr/>
          </p:nvSpPr>
          <p:spPr>
            <a:xfrm>
              <a:off x="1758695" y="4582668"/>
              <a:ext cx="81280" cy="41275"/>
            </a:xfrm>
            <a:custGeom>
              <a:avLst/>
              <a:gdLst/>
              <a:ahLst/>
              <a:cxnLst/>
              <a:rect l="l" t="t" r="r" b="b"/>
              <a:pathLst>
                <a:path w="81280" h="41275">
                  <a:moveTo>
                    <a:pt x="80772" y="39624"/>
                  </a:moveTo>
                  <a:lnTo>
                    <a:pt x="80772" y="33528"/>
                  </a:lnTo>
                  <a:lnTo>
                    <a:pt x="77724" y="27432"/>
                  </a:lnTo>
                  <a:lnTo>
                    <a:pt x="76200" y="21336"/>
                  </a:lnTo>
                  <a:lnTo>
                    <a:pt x="71628" y="15240"/>
                  </a:lnTo>
                  <a:lnTo>
                    <a:pt x="62484" y="6096"/>
                  </a:lnTo>
                  <a:lnTo>
                    <a:pt x="50292" y="0"/>
                  </a:lnTo>
                  <a:lnTo>
                    <a:pt x="28956" y="0"/>
                  </a:lnTo>
                  <a:lnTo>
                    <a:pt x="18288" y="6096"/>
                  </a:lnTo>
                  <a:lnTo>
                    <a:pt x="9144" y="15240"/>
                  </a:lnTo>
                  <a:lnTo>
                    <a:pt x="4572" y="21336"/>
                  </a:lnTo>
                  <a:lnTo>
                    <a:pt x="1524" y="33528"/>
                  </a:lnTo>
                  <a:lnTo>
                    <a:pt x="0" y="41148"/>
                  </a:lnTo>
                </a:path>
              </a:pathLst>
            </a:custGeom>
            <a:ln w="9144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142" name="object 142"/>
          <p:cNvGrpSpPr/>
          <p:nvPr/>
        </p:nvGrpSpPr>
        <p:grpSpPr>
          <a:xfrm>
            <a:off x="4410401" y="4578096"/>
            <a:ext cx="207432" cy="59690"/>
            <a:chOff x="1917191" y="4578096"/>
            <a:chExt cx="90170" cy="59690"/>
          </a:xfrm>
        </p:grpSpPr>
        <p:sp>
          <p:nvSpPr>
            <p:cNvPr id="143" name="object 143"/>
            <p:cNvSpPr/>
            <p:nvPr/>
          </p:nvSpPr>
          <p:spPr>
            <a:xfrm>
              <a:off x="1921763" y="4582668"/>
              <a:ext cx="81280" cy="41275"/>
            </a:xfrm>
            <a:custGeom>
              <a:avLst/>
              <a:gdLst/>
              <a:ahLst/>
              <a:cxnLst/>
              <a:rect l="l" t="t" r="r" b="b"/>
              <a:pathLst>
                <a:path w="81280" h="41275">
                  <a:moveTo>
                    <a:pt x="80772" y="39624"/>
                  </a:moveTo>
                  <a:lnTo>
                    <a:pt x="80772" y="33528"/>
                  </a:lnTo>
                  <a:lnTo>
                    <a:pt x="79248" y="27432"/>
                  </a:lnTo>
                  <a:lnTo>
                    <a:pt x="73152" y="15240"/>
                  </a:lnTo>
                  <a:lnTo>
                    <a:pt x="68580" y="10668"/>
                  </a:lnTo>
                  <a:lnTo>
                    <a:pt x="62484" y="6096"/>
                  </a:lnTo>
                  <a:lnTo>
                    <a:pt x="50292" y="0"/>
                  </a:lnTo>
                  <a:lnTo>
                    <a:pt x="30480" y="0"/>
                  </a:lnTo>
                  <a:lnTo>
                    <a:pt x="1524" y="27432"/>
                  </a:lnTo>
                  <a:lnTo>
                    <a:pt x="0" y="33528"/>
                  </a:lnTo>
                  <a:lnTo>
                    <a:pt x="0" y="41148"/>
                  </a:lnTo>
                </a:path>
              </a:pathLst>
            </a:custGeom>
            <a:ln w="9144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44" name="object 144"/>
            <p:cNvSpPr/>
            <p:nvPr/>
          </p:nvSpPr>
          <p:spPr>
            <a:xfrm>
              <a:off x="1997963" y="4622292"/>
              <a:ext cx="9525" cy="15240"/>
            </a:xfrm>
            <a:custGeom>
              <a:avLst/>
              <a:gdLst/>
              <a:ahLst/>
              <a:cxnLst/>
              <a:rect l="l" t="t" r="r" b="b"/>
              <a:pathLst>
                <a:path w="9525" h="15239">
                  <a:moveTo>
                    <a:pt x="0" y="15240"/>
                  </a:moveTo>
                  <a:lnTo>
                    <a:pt x="9144" y="15240"/>
                  </a:lnTo>
                  <a:lnTo>
                    <a:pt x="9144" y="0"/>
                  </a:lnTo>
                  <a:lnTo>
                    <a:pt x="0" y="0"/>
                  </a:lnTo>
                  <a:lnTo>
                    <a:pt x="0" y="1524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45" name="object 145"/>
            <p:cNvSpPr/>
            <p:nvPr/>
          </p:nvSpPr>
          <p:spPr>
            <a:xfrm>
              <a:off x="1921763" y="4622292"/>
              <a:ext cx="0" cy="15240"/>
            </a:xfrm>
            <a:custGeom>
              <a:avLst/>
              <a:gdLst/>
              <a:ahLst/>
              <a:cxnLst/>
              <a:rect l="l" t="t" r="r" b="b"/>
              <a:pathLst>
                <a:path h="15239">
                  <a:moveTo>
                    <a:pt x="-4572" y="7620"/>
                  </a:moveTo>
                  <a:lnTo>
                    <a:pt x="4572" y="7620"/>
                  </a:lnTo>
                </a:path>
              </a:pathLst>
            </a:custGeom>
            <a:ln w="1524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146" name="object 146"/>
          <p:cNvSpPr/>
          <p:nvPr/>
        </p:nvSpPr>
        <p:spPr>
          <a:xfrm>
            <a:off x="4231601" y="4622291"/>
            <a:ext cx="0" cy="15240"/>
          </a:xfrm>
          <a:custGeom>
            <a:avLst/>
            <a:gdLst/>
            <a:ahLst/>
            <a:cxnLst/>
            <a:rect l="l" t="t" r="r" b="b"/>
            <a:pathLst>
              <a:path h="15239">
                <a:moveTo>
                  <a:pt x="-4572" y="7620"/>
                </a:moveTo>
                <a:lnTo>
                  <a:pt x="4572" y="7620"/>
                </a:lnTo>
              </a:path>
            </a:pathLst>
          </a:custGeom>
          <a:ln w="1524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7" name="object 147"/>
          <p:cNvSpPr/>
          <p:nvPr/>
        </p:nvSpPr>
        <p:spPr>
          <a:xfrm>
            <a:off x="4045789" y="4622291"/>
            <a:ext cx="0" cy="15240"/>
          </a:xfrm>
          <a:custGeom>
            <a:avLst/>
            <a:gdLst/>
            <a:ahLst/>
            <a:cxnLst/>
            <a:rect l="l" t="t" r="r" b="b"/>
            <a:pathLst>
              <a:path h="15239">
                <a:moveTo>
                  <a:pt x="-4572" y="7620"/>
                </a:moveTo>
                <a:lnTo>
                  <a:pt x="4572" y="7620"/>
                </a:lnTo>
              </a:path>
            </a:pathLst>
          </a:custGeom>
          <a:ln w="1524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8" name="object 148"/>
          <p:cNvSpPr/>
          <p:nvPr/>
        </p:nvSpPr>
        <p:spPr>
          <a:xfrm>
            <a:off x="3859979" y="4622291"/>
            <a:ext cx="0" cy="15240"/>
          </a:xfrm>
          <a:custGeom>
            <a:avLst/>
            <a:gdLst/>
            <a:ahLst/>
            <a:cxnLst/>
            <a:rect l="l" t="t" r="r" b="b"/>
            <a:pathLst>
              <a:path h="15239">
                <a:moveTo>
                  <a:pt x="-4572" y="7620"/>
                </a:moveTo>
                <a:lnTo>
                  <a:pt x="4572" y="7620"/>
                </a:lnTo>
              </a:path>
            </a:pathLst>
          </a:custGeom>
          <a:ln w="1524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9" name="object 149"/>
          <p:cNvSpPr/>
          <p:nvPr/>
        </p:nvSpPr>
        <p:spPr>
          <a:xfrm>
            <a:off x="4985366" y="4582668"/>
            <a:ext cx="186981" cy="41275"/>
          </a:xfrm>
          <a:custGeom>
            <a:avLst/>
            <a:gdLst/>
            <a:ahLst/>
            <a:cxnLst/>
            <a:rect l="l" t="t" r="r" b="b"/>
            <a:pathLst>
              <a:path w="81280" h="41275">
                <a:moveTo>
                  <a:pt x="80772" y="39624"/>
                </a:moveTo>
                <a:lnTo>
                  <a:pt x="80772" y="33528"/>
                </a:lnTo>
                <a:lnTo>
                  <a:pt x="79248" y="27432"/>
                </a:lnTo>
                <a:lnTo>
                  <a:pt x="73152" y="15240"/>
                </a:lnTo>
                <a:lnTo>
                  <a:pt x="68580" y="10668"/>
                </a:lnTo>
                <a:lnTo>
                  <a:pt x="62484" y="6096"/>
                </a:lnTo>
                <a:lnTo>
                  <a:pt x="50292" y="0"/>
                </a:lnTo>
                <a:lnTo>
                  <a:pt x="30480" y="0"/>
                </a:lnTo>
                <a:lnTo>
                  <a:pt x="1524" y="27432"/>
                </a:lnTo>
                <a:lnTo>
                  <a:pt x="0" y="33528"/>
                </a:lnTo>
                <a:lnTo>
                  <a:pt x="0" y="41148"/>
                </a:lnTo>
              </a:path>
            </a:pathLst>
          </a:custGeom>
          <a:ln w="9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grpSp>
        <p:nvGrpSpPr>
          <p:cNvPr id="150" name="object 150"/>
          <p:cNvGrpSpPr/>
          <p:nvPr/>
        </p:nvGrpSpPr>
        <p:grpSpPr>
          <a:xfrm>
            <a:off x="4599719" y="4578096"/>
            <a:ext cx="397334" cy="50800"/>
            <a:chOff x="1999487" y="4578096"/>
            <a:chExt cx="172720" cy="50800"/>
          </a:xfrm>
        </p:grpSpPr>
        <p:sp>
          <p:nvSpPr>
            <p:cNvPr id="151" name="object 151"/>
            <p:cNvSpPr/>
            <p:nvPr/>
          </p:nvSpPr>
          <p:spPr>
            <a:xfrm>
              <a:off x="2004059" y="4582668"/>
              <a:ext cx="82550" cy="41275"/>
            </a:xfrm>
            <a:custGeom>
              <a:avLst/>
              <a:gdLst/>
              <a:ahLst/>
              <a:cxnLst/>
              <a:rect l="l" t="t" r="r" b="b"/>
              <a:pathLst>
                <a:path w="82550" h="41275">
                  <a:moveTo>
                    <a:pt x="82295" y="39624"/>
                  </a:moveTo>
                  <a:lnTo>
                    <a:pt x="80771" y="33528"/>
                  </a:lnTo>
                  <a:lnTo>
                    <a:pt x="79247" y="27432"/>
                  </a:lnTo>
                  <a:lnTo>
                    <a:pt x="73151" y="15240"/>
                  </a:lnTo>
                  <a:lnTo>
                    <a:pt x="64007" y="6096"/>
                  </a:lnTo>
                  <a:lnTo>
                    <a:pt x="51815" y="0"/>
                  </a:lnTo>
                  <a:lnTo>
                    <a:pt x="30479" y="0"/>
                  </a:lnTo>
                  <a:lnTo>
                    <a:pt x="18287" y="6096"/>
                  </a:lnTo>
                  <a:lnTo>
                    <a:pt x="9143" y="15240"/>
                  </a:lnTo>
                  <a:lnTo>
                    <a:pt x="0" y="33528"/>
                  </a:lnTo>
                  <a:lnTo>
                    <a:pt x="0" y="41148"/>
                  </a:lnTo>
                </a:path>
              </a:pathLst>
            </a:custGeom>
            <a:ln w="9144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52" name="object 152"/>
            <p:cNvSpPr/>
            <p:nvPr/>
          </p:nvSpPr>
          <p:spPr>
            <a:xfrm>
              <a:off x="2086355" y="4582668"/>
              <a:ext cx="81280" cy="41275"/>
            </a:xfrm>
            <a:custGeom>
              <a:avLst/>
              <a:gdLst/>
              <a:ahLst/>
              <a:cxnLst/>
              <a:rect l="l" t="t" r="r" b="b"/>
              <a:pathLst>
                <a:path w="81280" h="41275">
                  <a:moveTo>
                    <a:pt x="80772" y="39624"/>
                  </a:moveTo>
                  <a:lnTo>
                    <a:pt x="79248" y="33528"/>
                  </a:lnTo>
                  <a:lnTo>
                    <a:pt x="77724" y="27432"/>
                  </a:lnTo>
                  <a:lnTo>
                    <a:pt x="71628" y="15240"/>
                  </a:lnTo>
                  <a:lnTo>
                    <a:pt x="67056" y="10668"/>
                  </a:lnTo>
                  <a:lnTo>
                    <a:pt x="60960" y="6096"/>
                  </a:lnTo>
                  <a:lnTo>
                    <a:pt x="56388" y="3048"/>
                  </a:lnTo>
                  <a:lnTo>
                    <a:pt x="48768" y="0"/>
                  </a:lnTo>
                  <a:lnTo>
                    <a:pt x="28956" y="0"/>
                  </a:lnTo>
                  <a:lnTo>
                    <a:pt x="1524" y="27432"/>
                  </a:lnTo>
                  <a:lnTo>
                    <a:pt x="0" y="33528"/>
                  </a:lnTo>
                  <a:lnTo>
                    <a:pt x="0" y="41148"/>
                  </a:lnTo>
                </a:path>
              </a:pathLst>
            </a:custGeom>
            <a:ln w="9144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153" name="object 153"/>
          <p:cNvGrpSpPr/>
          <p:nvPr/>
        </p:nvGrpSpPr>
        <p:grpSpPr>
          <a:xfrm>
            <a:off x="5160660" y="4578096"/>
            <a:ext cx="210353" cy="59690"/>
            <a:chOff x="2243327" y="4578096"/>
            <a:chExt cx="91440" cy="59690"/>
          </a:xfrm>
        </p:grpSpPr>
        <p:sp>
          <p:nvSpPr>
            <p:cNvPr id="154" name="object 154"/>
            <p:cNvSpPr/>
            <p:nvPr/>
          </p:nvSpPr>
          <p:spPr>
            <a:xfrm>
              <a:off x="2247899" y="4582668"/>
              <a:ext cx="82550" cy="41275"/>
            </a:xfrm>
            <a:custGeom>
              <a:avLst/>
              <a:gdLst/>
              <a:ahLst/>
              <a:cxnLst/>
              <a:rect l="l" t="t" r="r" b="b"/>
              <a:pathLst>
                <a:path w="82550" h="41275">
                  <a:moveTo>
                    <a:pt x="82295" y="39624"/>
                  </a:moveTo>
                  <a:lnTo>
                    <a:pt x="82295" y="33528"/>
                  </a:lnTo>
                  <a:lnTo>
                    <a:pt x="79247" y="27432"/>
                  </a:lnTo>
                  <a:lnTo>
                    <a:pt x="77723" y="21336"/>
                  </a:lnTo>
                  <a:lnTo>
                    <a:pt x="73151" y="15240"/>
                  </a:lnTo>
                  <a:lnTo>
                    <a:pt x="64007" y="6096"/>
                  </a:lnTo>
                  <a:lnTo>
                    <a:pt x="57911" y="3048"/>
                  </a:lnTo>
                  <a:lnTo>
                    <a:pt x="50291" y="0"/>
                  </a:lnTo>
                  <a:lnTo>
                    <a:pt x="30479" y="0"/>
                  </a:lnTo>
                  <a:lnTo>
                    <a:pt x="18287" y="6096"/>
                  </a:lnTo>
                  <a:lnTo>
                    <a:pt x="9143" y="15240"/>
                  </a:lnTo>
                  <a:lnTo>
                    <a:pt x="4571" y="21336"/>
                  </a:lnTo>
                  <a:lnTo>
                    <a:pt x="3047" y="27432"/>
                  </a:lnTo>
                  <a:lnTo>
                    <a:pt x="1523" y="33528"/>
                  </a:lnTo>
                  <a:lnTo>
                    <a:pt x="0" y="41148"/>
                  </a:lnTo>
                </a:path>
              </a:pathLst>
            </a:custGeom>
            <a:ln w="9144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55" name="object 155"/>
            <p:cNvSpPr/>
            <p:nvPr/>
          </p:nvSpPr>
          <p:spPr>
            <a:xfrm>
              <a:off x="2325623" y="4622292"/>
              <a:ext cx="9525" cy="15240"/>
            </a:xfrm>
            <a:custGeom>
              <a:avLst/>
              <a:gdLst/>
              <a:ahLst/>
              <a:cxnLst/>
              <a:rect l="l" t="t" r="r" b="b"/>
              <a:pathLst>
                <a:path w="9525" h="15239">
                  <a:moveTo>
                    <a:pt x="0" y="15240"/>
                  </a:moveTo>
                  <a:lnTo>
                    <a:pt x="9144" y="15240"/>
                  </a:lnTo>
                  <a:lnTo>
                    <a:pt x="9144" y="0"/>
                  </a:lnTo>
                  <a:lnTo>
                    <a:pt x="0" y="0"/>
                  </a:lnTo>
                  <a:lnTo>
                    <a:pt x="0" y="1524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56" name="object 156"/>
            <p:cNvSpPr/>
            <p:nvPr/>
          </p:nvSpPr>
          <p:spPr>
            <a:xfrm>
              <a:off x="2247900" y="4622292"/>
              <a:ext cx="0" cy="15240"/>
            </a:xfrm>
            <a:custGeom>
              <a:avLst/>
              <a:gdLst/>
              <a:ahLst/>
              <a:cxnLst/>
              <a:rect l="l" t="t" r="r" b="b"/>
              <a:pathLst>
                <a:path h="15239">
                  <a:moveTo>
                    <a:pt x="-4572" y="7620"/>
                  </a:moveTo>
                  <a:lnTo>
                    <a:pt x="4572" y="7620"/>
                  </a:lnTo>
                </a:path>
              </a:pathLst>
            </a:custGeom>
            <a:ln w="1524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157" name="object 157"/>
          <p:cNvSpPr/>
          <p:nvPr/>
        </p:nvSpPr>
        <p:spPr>
          <a:xfrm>
            <a:off x="4985366" y="4622291"/>
            <a:ext cx="0" cy="15240"/>
          </a:xfrm>
          <a:custGeom>
            <a:avLst/>
            <a:gdLst/>
            <a:ahLst/>
            <a:cxnLst/>
            <a:rect l="l" t="t" r="r" b="b"/>
            <a:pathLst>
              <a:path h="15239">
                <a:moveTo>
                  <a:pt x="-4572" y="7620"/>
                </a:moveTo>
                <a:lnTo>
                  <a:pt x="4572" y="7620"/>
                </a:lnTo>
              </a:path>
            </a:pathLst>
          </a:custGeom>
          <a:ln w="1524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8" name="object 158"/>
          <p:cNvSpPr/>
          <p:nvPr/>
        </p:nvSpPr>
        <p:spPr>
          <a:xfrm>
            <a:off x="4799554" y="4622291"/>
            <a:ext cx="0" cy="15240"/>
          </a:xfrm>
          <a:custGeom>
            <a:avLst/>
            <a:gdLst/>
            <a:ahLst/>
            <a:cxnLst/>
            <a:rect l="l" t="t" r="r" b="b"/>
            <a:pathLst>
              <a:path h="15239">
                <a:moveTo>
                  <a:pt x="-4572" y="7620"/>
                </a:moveTo>
                <a:lnTo>
                  <a:pt x="4572" y="7620"/>
                </a:lnTo>
              </a:path>
            </a:pathLst>
          </a:custGeom>
          <a:ln w="1524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9" name="object 159"/>
          <p:cNvSpPr/>
          <p:nvPr/>
        </p:nvSpPr>
        <p:spPr>
          <a:xfrm>
            <a:off x="4599722" y="4622291"/>
            <a:ext cx="21912" cy="15240"/>
          </a:xfrm>
          <a:custGeom>
            <a:avLst/>
            <a:gdLst/>
            <a:ahLst/>
            <a:cxnLst/>
            <a:rect l="l" t="t" r="r" b="b"/>
            <a:pathLst>
              <a:path w="9525" h="15239">
                <a:moveTo>
                  <a:pt x="0" y="15240"/>
                </a:moveTo>
                <a:lnTo>
                  <a:pt x="9144" y="15240"/>
                </a:lnTo>
                <a:lnTo>
                  <a:pt x="9144" y="0"/>
                </a:lnTo>
                <a:lnTo>
                  <a:pt x="0" y="0"/>
                </a:lnTo>
                <a:lnTo>
                  <a:pt x="0" y="1524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grpSp>
        <p:nvGrpSpPr>
          <p:cNvPr id="160" name="object 160"/>
          <p:cNvGrpSpPr/>
          <p:nvPr/>
        </p:nvGrpSpPr>
        <p:grpSpPr>
          <a:xfrm>
            <a:off x="5353486" y="4578096"/>
            <a:ext cx="207432" cy="59690"/>
            <a:chOff x="2327148" y="4578096"/>
            <a:chExt cx="90170" cy="59690"/>
          </a:xfrm>
        </p:grpSpPr>
        <p:sp>
          <p:nvSpPr>
            <p:cNvPr id="161" name="object 161"/>
            <p:cNvSpPr/>
            <p:nvPr/>
          </p:nvSpPr>
          <p:spPr>
            <a:xfrm>
              <a:off x="2331720" y="4582668"/>
              <a:ext cx="81280" cy="41275"/>
            </a:xfrm>
            <a:custGeom>
              <a:avLst/>
              <a:gdLst/>
              <a:ahLst/>
              <a:cxnLst/>
              <a:rect l="l" t="t" r="r" b="b"/>
              <a:pathLst>
                <a:path w="81280" h="41275">
                  <a:moveTo>
                    <a:pt x="80772" y="39624"/>
                  </a:moveTo>
                  <a:lnTo>
                    <a:pt x="80772" y="33528"/>
                  </a:lnTo>
                  <a:lnTo>
                    <a:pt x="79248" y="27432"/>
                  </a:lnTo>
                  <a:lnTo>
                    <a:pt x="73152" y="15240"/>
                  </a:lnTo>
                  <a:lnTo>
                    <a:pt x="68580" y="10668"/>
                  </a:lnTo>
                  <a:lnTo>
                    <a:pt x="62484" y="6096"/>
                  </a:lnTo>
                  <a:lnTo>
                    <a:pt x="50292" y="0"/>
                  </a:lnTo>
                  <a:lnTo>
                    <a:pt x="30480" y="0"/>
                  </a:lnTo>
                  <a:lnTo>
                    <a:pt x="1524" y="27432"/>
                  </a:lnTo>
                  <a:lnTo>
                    <a:pt x="0" y="33528"/>
                  </a:lnTo>
                  <a:lnTo>
                    <a:pt x="0" y="41148"/>
                  </a:lnTo>
                </a:path>
              </a:pathLst>
            </a:custGeom>
            <a:ln w="9144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62" name="object 162"/>
            <p:cNvSpPr/>
            <p:nvPr/>
          </p:nvSpPr>
          <p:spPr>
            <a:xfrm>
              <a:off x="2412492" y="4622292"/>
              <a:ext cx="0" cy="15240"/>
            </a:xfrm>
            <a:custGeom>
              <a:avLst/>
              <a:gdLst/>
              <a:ahLst/>
              <a:cxnLst/>
              <a:rect l="l" t="t" r="r" b="b"/>
              <a:pathLst>
                <a:path h="15239">
                  <a:moveTo>
                    <a:pt x="-4572" y="7620"/>
                  </a:moveTo>
                  <a:lnTo>
                    <a:pt x="4572" y="7620"/>
                  </a:lnTo>
                </a:path>
              </a:pathLst>
            </a:custGeom>
            <a:ln w="1524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63" name="object 163"/>
            <p:cNvSpPr/>
            <p:nvPr/>
          </p:nvSpPr>
          <p:spPr>
            <a:xfrm>
              <a:off x="2327148" y="4622292"/>
              <a:ext cx="9525" cy="15240"/>
            </a:xfrm>
            <a:custGeom>
              <a:avLst/>
              <a:gdLst/>
              <a:ahLst/>
              <a:cxnLst/>
              <a:rect l="l" t="t" r="r" b="b"/>
              <a:pathLst>
                <a:path w="9525" h="15239">
                  <a:moveTo>
                    <a:pt x="0" y="15240"/>
                  </a:moveTo>
                  <a:lnTo>
                    <a:pt x="9144" y="15240"/>
                  </a:lnTo>
                  <a:lnTo>
                    <a:pt x="9144" y="0"/>
                  </a:lnTo>
                  <a:lnTo>
                    <a:pt x="0" y="0"/>
                  </a:lnTo>
                  <a:lnTo>
                    <a:pt x="0" y="1524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164" name="object 164"/>
          <p:cNvSpPr/>
          <p:nvPr/>
        </p:nvSpPr>
        <p:spPr>
          <a:xfrm>
            <a:off x="4231601" y="4881373"/>
            <a:ext cx="189902" cy="41275"/>
          </a:xfrm>
          <a:custGeom>
            <a:avLst/>
            <a:gdLst/>
            <a:ahLst/>
            <a:cxnLst/>
            <a:rect l="l" t="t" r="r" b="b"/>
            <a:pathLst>
              <a:path w="82550" h="41275">
                <a:moveTo>
                  <a:pt x="82295" y="39624"/>
                </a:moveTo>
                <a:lnTo>
                  <a:pt x="64007" y="6096"/>
                </a:lnTo>
                <a:lnTo>
                  <a:pt x="56387" y="3048"/>
                </a:lnTo>
                <a:lnTo>
                  <a:pt x="50291" y="0"/>
                </a:lnTo>
                <a:lnTo>
                  <a:pt x="30479" y="0"/>
                </a:lnTo>
                <a:lnTo>
                  <a:pt x="18287" y="6096"/>
                </a:lnTo>
                <a:lnTo>
                  <a:pt x="13715" y="9144"/>
                </a:lnTo>
                <a:lnTo>
                  <a:pt x="4571" y="21336"/>
                </a:lnTo>
                <a:lnTo>
                  <a:pt x="3047" y="27432"/>
                </a:lnTo>
                <a:lnTo>
                  <a:pt x="0" y="33528"/>
                </a:lnTo>
                <a:lnTo>
                  <a:pt x="0" y="41148"/>
                </a:lnTo>
              </a:path>
            </a:pathLst>
          </a:custGeom>
          <a:ln w="9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grpSp>
        <p:nvGrpSpPr>
          <p:cNvPr id="165" name="object 165"/>
          <p:cNvGrpSpPr/>
          <p:nvPr/>
        </p:nvGrpSpPr>
        <p:grpSpPr>
          <a:xfrm>
            <a:off x="3849461" y="4876800"/>
            <a:ext cx="392951" cy="50800"/>
            <a:chOff x="1673351" y="4876800"/>
            <a:chExt cx="170815" cy="50800"/>
          </a:xfrm>
        </p:grpSpPr>
        <p:sp>
          <p:nvSpPr>
            <p:cNvPr id="166" name="object 166"/>
            <p:cNvSpPr/>
            <p:nvPr/>
          </p:nvSpPr>
          <p:spPr>
            <a:xfrm>
              <a:off x="1677923" y="4881372"/>
              <a:ext cx="81280" cy="41275"/>
            </a:xfrm>
            <a:custGeom>
              <a:avLst/>
              <a:gdLst/>
              <a:ahLst/>
              <a:cxnLst/>
              <a:rect l="l" t="t" r="r" b="b"/>
              <a:pathLst>
                <a:path w="81280" h="41275">
                  <a:moveTo>
                    <a:pt x="80772" y="39624"/>
                  </a:moveTo>
                  <a:lnTo>
                    <a:pt x="80772" y="33528"/>
                  </a:lnTo>
                  <a:lnTo>
                    <a:pt x="79248" y="27432"/>
                  </a:lnTo>
                  <a:lnTo>
                    <a:pt x="76200" y="19812"/>
                  </a:lnTo>
                  <a:lnTo>
                    <a:pt x="73152" y="15240"/>
                  </a:lnTo>
                  <a:lnTo>
                    <a:pt x="68580" y="9144"/>
                  </a:lnTo>
                  <a:lnTo>
                    <a:pt x="50292" y="0"/>
                  </a:lnTo>
                  <a:lnTo>
                    <a:pt x="30480" y="0"/>
                  </a:lnTo>
                  <a:lnTo>
                    <a:pt x="12192" y="9144"/>
                  </a:lnTo>
                  <a:lnTo>
                    <a:pt x="7620" y="15240"/>
                  </a:lnTo>
                  <a:lnTo>
                    <a:pt x="1524" y="27432"/>
                  </a:lnTo>
                  <a:lnTo>
                    <a:pt x="0" y="33528"/>
                  </a:lnTo>
                  <a:lnTo>
                    <a:pt x="0" y="41148"/>
                  </a:lnTo>
                </a:path>
              </a:pathLst>
            </a:custGeom>
            <a:ln w="9144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67" name="object 167"/>
            <p:cNvSpPr/>
            <p:nvPr/>
          </p:nvSpPr>
          <p:spPr>
            <a:xfrm>
              <a:off x="1758695" y="4881372"/>
              <a:ext cx="81280" cy="41275"/>
            </a:xfrm>
            <a:custGeom>
              <a:avLst/>
              <a:gdLst/>
              <a:ahLst/>
              <a:cxnLst/>
              <a:rect l="l" t="t" r="r" b="b"/>
              <a:pathLst>
                <a:path w="81280" h="41275">
                  <a:moveTo>
                    <a:pt x="80772" y="39624"/>
                  </a:moveTo>
                  <a:lnTo>
                    <a:pt x="80772" y="33528"/>
                  </a:lnTo>
                  <a:lnTo>
                    <a:pt x="77724" y="27432"/>
                  </a:lnTo>
                  <a:lnTo>
                    <a:pt x="76200" y="19812"/>
                  </a:lnTo>
                  <a:lnTo>
                    <a:pt x="71628" y="15240"/>
                  </a:lnTo>
                  <a:lnTo>
                    <a:pt x="67056" y="9144"/>
                  </a:lnTo>
                  <a:lnTo>
                    <a:pt x="62484" y="6096"/>
                  </a:lnTo>
                  <a:lnTo>
                    <a:pt x="50292" y="0"/>
                  </a:lnTo>
                  <a:lnTo>
                    <a:pt x="28956" y="0"/>
                  </a:lnTo>
                  <a:lnTo>
                    <a:pt x="18288" y="6096"/>
                  </a:lnTo>
                  <a:lnTo>
                    <a:pt x="13716" y="9144"/>
                  </a:lnTo>
                  <a:lnTo>
                    <a:pt x="4572" y="21336"/>
                  </a:lnTo>
                  <a:lnTo>
                    <a:pt x="3048" y="27432"/>
                  </a:lnTo>
                  <a:lnTo>
                    <a:pt x="1524" y="33528"/>
                  </a:lnTo>
                  <a:lnTo>
                    <a:pt x="0" y="41148"/>
                  </a:lnTo>
                </a:path>
              </a:pathLst>
            </a:custGeom>
            <a:ln w="9144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168" name="object 168"/>
          <p:cNvGrpSpPr/>
          <p:nvPr/>
        </p:nvGrpSpPr>
        <p:grpSpPr>
          <a:xfrm>
            <a:off x="4410401" y="4876800"/>
            <a:ext cx="207432" cy="59690"/>
            <a:chOff x="1917191" y="4876800"/>
            <a:chExt cx="90170" cy="59690"/>
          </a:xfrm>
        </p:grpSpPr>
        <p:sp>
          <p:nvSpPr>
            <p:cNvPr id="169" name="object 169"/>
            <p:cNvSpPr/>
            <p:nvPr/>
          </p:nvSpPr>
          <p:spPr>
            <a:xfrm>
              <a:off x="1921763" y="4881372"/>
              <a:ext cx="81280" cy="41275"/>
            </a:xfrm>
            <a:custGeom>
              <a:avLst/>
              <a:gdLst/>
              <a:ahLst/>
              <a:cxnLst/>
              <a:rect l="l" t="t" r="r" b="b"/>
              <a:pathLst>
                <a:path w="81280" h="41275">
                  <a:moveTo>
                    <a:pt x="80772" y="39624"/>
                  </a:moveTo>
                  <a:lnTo>
                    <a:pt x="80772" y="33528"/>
                  </a:lnTo>
                  <a:lnTo>
                    <a:pt x="79248" y="27432"/>
                  </a:lnTo>
                  <a:lnTo>
                    <a:pt x="76200" y="19812"/>
                  </a:lnTo>
                  <a:lnTo>
                    <a:pt x="73152" y="15240"/>
                  </a:lnTo>
                  <a:lnTo>
                    <a:pt x="68580" y="9144"/>
                  </a:lnTo>
                  <a:lnTo>
                    <a:pt x="50292" y="0"/>
                  </a:lnTo>
                  <a:lnTo>
                    <a:pt x="30480" y="0"/>
                  </a:lnTo>
                  <a:lnTo>
                    <a:pt x="12192" y="9144"/>
                  </a:lnTo>
                  <a:lnTo>
                    <a:pt x="7620" y="15240"/>
                  </a:lnTo>
                  <a:lnTo>
                    <a:pt x="1524" y="27432"/>
                  </a:lnTo>
                  <a:lnTo>
                    <a:pt x="0" y="33528"/>
                  </a:lnTo>
                  <a:lnTo>
                    <a:pt x="0" y="41148"/>
                  </a:lnTo>
                </a:path>
              </a:pathLst>
            </a:custGeom>
            <a:ln w="9144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70" name="object 170"/>
            <p:cNvSpPr/>
            <p:nvPr/>
          </p:nvSpPr>
          <p:spPr>
            <a:xfrm>
              <a:off x="1997963" y="4920996"/>
              <a:ext cx="9525" cy="15240"/>
            </a:xfrm>
            <a:custGeom>
              <a:avLst/>
              <a:gdLst/>
              <a:ahLst/>
              <a:cxnLst/>
              <a:rect l="l" t="t" r="r" b="b"/>
              <a:pathLst>
                <a:path w="9525" h="15239">
                  <a:moveTo>
                    <a:pt x="0" y="15239"/>
                  </a:moveTo>
                  <a:lnTo>
                    <a:pt x="9144" y="15239"/>
                  </a:lnTo>
                  <a:lnTo>
                    <a:pt x="9144" y="0"/>
                  </a:lnTo>
                  <a:lnTo>
                    <a:pt x="0" y="0"/>
                  </a:lnTo>
                  <a:lnTo>
                    <a:pt x="0" y="15239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71" name="object 171"/>
            <p:cNvSpPr/>
            <p:nvPr/>
          </p:nvSpPr>
          <p:spPr>
            <a:xfrm>
              <a:off x="1921763" y="4920996"/>
              <a:ext cx="0" cy="15240"/>
            </a:xfrm>
            <a:custGeom>
              <a:avLst/>
              <a:gdLst/>
              <a:ahLst/>
              <a:cxnLst/>
              <a:rect l="l" t="t" r="r" b="b"/>
              <a:pathLst>
                <a:path h="15239">
                  <a:moveTo>
                    <a:pt x="-4572" y="7619"/>
                  </a:moveTo>
                  <a:lnTo>
                    <a:pt x="4572" y="7619"/>
                  </a:lnTo>
                </a:path>
              </a:pathLst>
            </a:custGeom>
            <a:ln w="15239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172" name="object 172"/>
          <p:cNvSpPr/>
          <p:nvPr/>
        </p:nvSpPr>
        <p:spPr>
          <a:xfrm>
            <a:off x="4231601" y="4920996"/>
            <a:ext cx="0" cy="15240"/>
          </a:xfrm>
          <a:custGeom>
            <a:avLst/>
            <a:gdLst/>
            <a:ahLst/>
            <a:cxnLst/>
            <a:rect l="l" t="t" r="r" b="b"/>
            <a:pathLst>
              <a:path h="15239">
                <a:moveTo>
                  <a:pt x="-4572" y="7619"/>
                </a:moveTo>
                <a:lnTo>
                  <a:pt x="4572" y="7619"/>
                </a:lnTo>
              </a:path>
            </a:pathLst>
          </a:custGeom>
          <a:ln w="15239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3" name="object 173"/>
          <p:cNvSpPr/>
          <p:nvPr/>
        </p:nvSpPr>
        <p:spPr>
          <a:xfrm>
            <a:off x="4045789" y="4920996"/>
            <a:ext cx="0" cy="15240"/>
          </a:xfrm>
          <a:custGeom>
            <a:avLst/>
            <a:gdLst/>
            <a:ahLst/>
            <a:cxnLst/>
            <a:rect l="l" t="t" r="r" b="b"/>
            <a:pathLst>
              <a:path h="15239">
                <a:moveTo>
                  <a:pt x="-4572" y="7619"/>
                </a:moveTo>
                <a:lnTo>
                  <a:pt x="4572" y="7619"/>
                </a:lnTo>
              </a:path>
            </a:pathLst>
          </a:custGeom>
          <a:ln w="15239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4" name="object 174"/>
          <p:cNvSpPr/>
          <p:nvPr/>
        </p:nvSpPr>
        <p:spPr>
          <a:xfrm>
            <a:off x="3859979" y="4920996"/>
            <a:ext cx="0" cy="15240"/>
          </a:xfrm>
          <a:custGeom>
            <a:avLst/>
            <a:gdLst/>
            <a:ahLst/>
            <a:cxnLst/>
            <a:rect l="l" t="t" r="r" b="b"/>
            <a:pathLst>
              <a:path h="15239">
                <a:moveTo>
                  <a:pt x="-4572" y="7619"/>
                </a:moveTo>
                <a:lnTo>
                  <a:pt x="4572" y="7619"/>
                </a:lnTo>
              </a:path>
            </a:pathLst>
          </a:custGeom>
          <a:ln w="15239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5" name="object 175"/>
          <p:cNvSpPr/>
          <p:nvPr/>
        </p:nvSpPr>
        <p:spPr>
          <a:xfrm>
            <a:off x="4985366" y="4881373"/>
            <a:ext cx="186981" cy="41275"/>
          </a:xfrm>
          <a:custGeom>
            <a:avLst/>
            <a:gdLst/>
            <a:ahLst/>
            <a:cxnLst/>
            <a:rect l="l" t="t" r="r" b="b"/>
            <a:pathLst>
              <a:path w="81280" h="41275">
                <a:moveTo>
                  <a:pt x="80772" y="39624"/>
                </a:moveTo>
                <a:lnTo>
                  <a:pt x="80772" y="33528"/>
                </a:lnTo>
                <a:lnTo>
                  <a:pt x="79248" y="27432"/>
                </a:lnTo>
                <a:lnTo>
                  <a:pt x="76200" y="19812"/>
                </a:lnTo>
                <a:lnTo>
                  <a:pt x="73152" y="15240"/>
                </a:lnTo>
                <a:lnTo>
                  <a:pt x="68580" y="9144"/>
                </a:lnTo>
                <a:lnTo>
                  <a:pt x="50292" y="0"/>
                </a:lnTo>
                <a:lnTo>
                  <a:pt x="30480" y="0"/>
                </a:lnTo>
                <a:lnTo>
                  <a:pt x="12192" y="9144"/>
                </a:lnTo>
                <a:lnTo>
                  <a:pt x="7620" y="15240"/>
                </a:lnTo>
                <a:lnTo>
                  <a:pt x="1524" y="27432"/>
                </a:lnTo>
                <a:lnTo>
                  <a:pt x="0" y="33528"/>
                </a:lnTo>
                <a:lnTo>
                  <a:pt x="0" y="41148"/>
                </a:lnTo>
              </a:path>
            </a:pathLst>
          </a:custGeom>
          <a:ln w="9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grpSp>
        <p:nvGrpSpPr>
          <p:cNvPr id="176" name="object 176"/>
          <p:cNvGrpSpPr/>
          <p:nvPr/>
        </p:nvGrpSpPr>
        <p:grpSpPr>
          <a:xfrm>
            <a:off x="4599719" y="4876800"/>
            <a:ext cx="397334" cy="50800"/>
            <a:chOff x="1999487" y="4876800"/>
            <a:chExt cx="172720" cy="50800"/>
          </a:xfrm>
        </p:grpSpPr>
        <p:sp>
          <p:nvSpPr>
            <p:cNvPr id="177" name="object 177"/>
            <p:cNvSpPr/>
            <p:nvPr/>
          </p:nvSpPr>
          <p:spPr>
            <a:xfrm>
              <a:off x="2004059" y="4881372"/>
              <a:ext cx="82550" cy="41275"/>
            </a:xfrm>
            <a:custGeom>
              <a:avLst/>
              <a:gdLst/>
              <a:ahLst/>
              <a:cxnLst/>
              <a:rect l="l" t="t" r="r" b="b"/>
              <a:pathLst>
                <a:path w="82550" h="41275">
                  <a:moveTo>
                    <a:pt x="82295" y="39624"/>
                  </a:moveTo>
                  <a:lnTo>
                    <a:pt x="80771" y="33528"/>
                  </a:lnTo>
                  <a:lnTo>
                    <a:pt x="79247" y="27432"/>
                  </a:lnTo>
                  <a:lnTo>
                    <a:pt x="76199" y="19812"/>
                  </a:lnTo>
                  <a:lnTo>
                    <a:pt x="73151" y="15240"/>
                  </a:lnTo>
                  <a:lnTo>
                    <a:pt x="68579" y="9144"/>
                  </a:lnTo>
                  <a:lnTo>
                    <a:pt x="64007" y="6096"/>
                  </a:lnTo>
                  <a:lnTo>
                    <a:pt x="51815" y="0"/>
                  </a:lnTo>
                  <a:lnTo>
                    <a:pt x="30479" y="0"/>
                  </a:lnTo>
                  <a:lnTo>
                    <a:pt x="18287" y="6096"/>
                  </a:lnTo>
                  <a:lnTo>
                    <a:pt x="13715" y="9144"/>
                  </a:lnTo>
                  <a:lnTo>
                    <a:pt x="9143" y="15240"/>
                  </a:lnTo>
                  <a:lnTo>
                    <a:pt x="0" y="33528"/>
                  </a:lnTo>
                  <a:lnTo>
                    <a:pt x="0" y="41148"/>
                  </a:lnTo>
                </a:path>
              </a:pathLst>
            </a:custGeom>
            <a:ln w="9144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78" name="object 178"/>
            <p:cNvSpPr/>
            <p:nvPr/>
          </p:nvSpPr>
          <p:spPr>
            <a:xfrm>
              <a:off x="2086355" y="4881372"/>
              <a:ext cx="81280" cy="41275"/>
            </a:xfrm>
            <a:custGeom>
              <a:avLst/>
              <a:gdLst/>
              <a:ahLst/>
              <a:cxnLst/>
              <a:rect l="l" t="t" r="r" b="b"/>
              <a:pathLst>
                <a:path w="81280" h="41275">
                  <a:moveTo>
                    <a:pt x="80772" y="39624"/>
                  </a:moveTo>
                  <a:lnTo>
                    <a:pt x="79248" y="33528"/>
                  </a:lnTo>
                  <a:lnTo>
                    <a:pt x="77724" y="27432"/>
                  </a:lnTo>
                  <a:lnTo>
                    <a:pt x="74676" y="19812"/>
                  </a:lnTo>
                  <a:lnTo>
                    <a:pt x="71628" y="15240"/>
                  </a:lnTo>
                  <a:lnTo>
                    <a:pt x="67056" y="9144"/>
                  </a:lnTo>
                  <a:lnTo>
                    <a:pt x="60960" y="6096"/>
                  </a:lnTo>
                  <a:lnTo>
                    <a:pt x="56388" y="3048"/>
                  </a:lnTo>
                  <a:lnTo>
                    <a:pt x="48768" y="0"/>
                  </a:lnTo>
                  <a:lnTo>
                    <a:pt x="28956" y="0"/>
                  </a:lnTo>
                  <a:lnTo>
                    <a:pt x="1524" y="27432"/>
                  </a:lnTo>
                  <a:lnTo>
                    <a:pt x="0" y="33528"/>
                  </a:lnTo>
                  <a:lnTo>
                    <a:pt x="0" y="41148"/>
                  </a:lnTo>
                </a:path>
              </a:pathLst>
            </a:custGeom>
            <a:ln w="9144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179" name="object 179"/>
          <p:cNvGrpSpPr/>
          <p:nvPr/>
        </p:nvGrpSpPr>
        <p:grpSpPr>
          <a:xfrm>
            <a:off x="5160660" y="4876800"/>
            <a:ext cx="210353" cy="59690"/>
            <a:chOff x="2243327" y="4876800"/>
            <a:chExt cx="91440" cy="59690"/>
          </a:xfrm>
        </p:grpSpPr>
        <p:sp>
          <p:nvSpPr>
            <p:cNvPr id="180" name="object 180"/>
            <p:cNvSpPr/>
            <p:nvPr/>
          </p:nvSpPr>
          <p:spPr>
            <a:xfrm>
              <a:off x="2247899" y="4881372"/>
              <a:ext cx="82550" cy="41275"/>
            </a:xfrm>
            <a:custGeom>
              <a:avLst/>
              <a:gdLst/>
              <a:ahLst/>
              <a:cxnLst/>
              <a:rect l="l" t="t" r="r" b="b"/>
              <a:pathLst>
                <a:path w="82550" h="41275">
                  <a:moveTo>
                    <a:pt x="82295" y="39624"/>
                  </a:moveTo>
                  <a:lnTo>
                    <a:pt x="82295" y="33528"/>
                  </a:lnTo>
                  <a:lnTo>
                    <a:pt x="79247" y="27432"/>
                  </a:lnTo>
                  <a:lnTo>
                    <a:pt x="77723" y="19812"/>
                  </a:lnTo>
                  <a:lnTo>
                    <a:pt x="73151" y="15240"/>
                  </a:lnTo>
                  <a:lnTo>
                    <a:pt x="68579" y="9144"/>
                  </a:lnTo>
                  <a:lnTo>
                    <a:pt x="64007" y="6096"/>
                  </a:lnTo>
                  <a:lnTo>
                    <a:pt x="57911" y="3048"/>
                  </a:lnTo>
                  <a:lnTo>
                    <a:pt x="50291" y="0"/>
                  </a:lnTo>
                  <a:lnTo>
                    <a:pt x="30479" y="0"/>
                  </a:lnTo>
                  <a:lnTo>
                    <a:pt x="18287" y="6096"/>
                  </a:lnTo>
                  <a:lnTo>
                    <a:pt x="13715" y="9144"/>
                  </a:lnTo>
                  <a:lnTo>
                    <a:pt x="4571" y="21336"/>
                  </a:lnTo>
                  <a:lnTo>
                    <a:pt x="1523" y="33528"/>
                  </a:lnTo>
                  <a:lnTo>
                    <a:pt x="0" y="41148"/>
                  </a:lnTo>
                </a:path>
              </a:pathLst>
            </a:custGeom>
            <a:ln w="9144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81" name="object 181"/>
            <p:cNvSpPr/>
            <p:nvPr/>
          </p:nvSpPr>
          <p:spPr>
            <a:xfrm>
              <a:off x="2325623" y="4920996"/>
              <a:ext cx="9525" cy="15240"/>
            </a:xfrm>
            <a:custGeom>
              <a:avLst/>
              <a:gdLst/>
              <a:ahLst/>
              <a:cxnLst/>
              <a:rect l="l" t="t" r="r" b="b"/>
              <a:pathLst>
                <a:path w="9525" h="15239">
                  <a:moveTo>
                    <a:pt x="0" y="15239"/>
                  </a:moveTo>
                  <a:lnTo>
                    <a:pt x="9144" y="15239"/>
                  </a:lnTo>
                  <a:lnTo>
                    <a:pt x="9144" y="0"/>
                  </a:lnTo>
                  <a:lnTo>
                    <a:pt x="0" y="0"/>
                  </a:lnTo>
                  <a:lnTo>
                    <a:pt x="0" y="15239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82" name="object 182"/>
            <p:cNvSpPr/>
            <p:nvPr/>
          </p:nvSpPr>
          <p:spPr>
            <a:xfrm>
              <a:off x="2247900" y="4920996"/>
              <a:ext cx="0" cy="15240"/>
            </a:xfrm>
            <a:custGeom>
              <a:avLst/>
              <a:gdLst/>
              <a:ahLst/>
              <a:cxnLst/>
              <a:rect l="l" t="t" r="r" b="b"/>
              <a:pathLst>
                <a:path h="15239">
                  <a:moveTo>
                    <a:pt x="-4572" y="7619"/>
                  </a:moveTo>
                  <a:lnTo>
                    <a:pt x="4572" y="7619"/>
                  </a:lnTo>
                </a:path>
              </a:pathLst>
            </a:custGeom>
            <a:ln w="15239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183" name="object 183"/>
          <p:cNvSpPr/>
          <p:nvPr/>
        </p:nvSpPr>
        <p:spPr>
          <a:xfrm>
            <a:off x="4985366" y="4920996"/>
            <a:ext cx="0" cy="15240"/>
          </a:xfrm>
          <a:custGeom>
            <a:avLst/>
            <a:gdLst/>
            <a:ahLst/>
            <a:cxnLst/>
            <a:rect l="l" t="t" r="r" b="b"/>
            <a:pathLst>
              <a:path h="15239">
                <a:moveTo>
                  <a:pt x="-4572" y="7619"/>
                </a:moveTo>
                <a:lnTo>
                  <a:pt x="4572" y="7619"/>
                </a:lnTo>
              </a:path>
            </a:pathLst>
          </a:custGeom>
          <a:ln w="15239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4" name="object 184"/>
          <p:cNvSpPr/>
          <p:nvPr/>
        </p:nvSpPr>
        <p:spPr>
          <a:xfrm>
            <a:off x="4799554" y="4920996"/>
            <a:ext cx="0" cy="15240"/>
          </a:xfrm>
          <a:custGeom>
            <a:avLst/>
            <a:gdLst/>
            <a:ahLst/>
            <a:cxnLst/>
            <a:rect l="l" t="t" r="r" b="b"/>
            <a:pathLst>
              <a:path h="15239">
                <a:moveTo>
                  <a:pt x="-4572" y="7619"/>
                </a:moveTo>
                <a:lnTo>
                  <a:pt x="4572" y="7619"/>
                </a:lnTo>
              </a:path>
            </a:pathLst>
          </a:custGeom>
          <a:ln w="15239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5" name="object 185"/>
          <p:cNvSpPr/>
          <p:nvPr/>
        </p:nvSpPr>
        <p:spPr>
          <a:xfrm>
            <a:off x="4599722" y="4920996"/>
            <a:ext cx="21912" cy="15240"/>
          </a:xfrm>
          <a:custGeom>
            <a:avLst/>
            <a:gdLst/>
            <a:ahLst/>
            <a:cxnLst/>
            <a:rect l="l" t="t" r="r" b="b"/>
            <a:pathLst>
              <a:path w="9525" h="15239">
                <a:moveTo>
                  <a:pt x="0" y="15239"/>
                </a:moveTo>
                <a:lnTo>
                  <a:pt x="9144" y="15239"/>
                </a:lnTo>
                <a:lnTo>
                  <a:pt x="9144" y="0"/>
                </a:lnTo>
                <a:lnTo>
                  <a:pt x="0" y="0"/>
                </a:lnTo>
                <a:lnTo>
                  <a:pt x="0" y="15239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grpSp>
        <p:nvGrpSpPr>
          <p:cNvPr id="186" name="object 186"/>
          <p:cNvGrpSpPr/>
          <p:nvPr/>
        </p:nvGrpSpPr>
        <p:grpSpPr>
          <a:xfrm>
            <a:off x="5353486" y="4876800"/>
            <a:ext cx="207432" cy="59690"/>
            <a:chOff x="2327148" y="4876800"/>
            <a:chExt cx="90170" cy="59690"/>
          </a:xfrm>
        </p:grpSpPr>
        <p:sp>
          <p:nvSpPr>
            <p:cNvPr id="187" name="object 187"/>
            <p:cNvSpPr/>
            <p:nvPr/>
          </p:nvSpPr>
          <p:spPr>
            <a:xfrm>
              <a:off x="2331720" y="4881372"/>
              <a:ext cx="81280" cy="41275"/>
            </a:xfrm>
            <a:custGeom>
              <a:avLst/>
              <a:gdLst/>
              <a:ahLst/>
              <a:cxnLst/>
              <a:rect l="l" t="t" r="r" b="b"/>
              <a:pathLst>
                <a:path w="81280" h="41275">
                  <a:moveTo>
                    <a:pt x="80772" y="39624"/>
                  </a:moveTo>
                  <a:lnTo>
                    <a:pt x="80772" y="33528"/>
                  </a:lnTo>
                  <a:lnTo>
                    <a:pt x="79248" y="27432"/>
                  </a:lnTo>
                  <a:lnTo>
                    <a:pt x="76200" y="19812"/>
                  </a:lnTo>
                  <a:lnTo>
                    <a:pt x="73152" y="15240"/>
                  </a:lnTo>
                  <a:lnTo>
                    <a:pt x="68580" y="9144"/>
                  </a:lnTo>
                  <a:lnTo>
                    <a:pt x="50292" y="0"/>
                  </a:lnTo>
                  <a:lnTo>
                    <a:pt x="30480" y="0"/>
                  </a:lnTo>
                  <a:lnTo>
                    <a:pt x="12192" y="9144"/>
                  </a:lnTo>
                  <a:lnTo>
                    <a:pt x="7620" y="15240"/>
                  </a:lnTo>
                  <a:lnTo>
                    <a:pt x="1524" y="27432"/>
                  </a:lnTo>
                  <a:lnTo>
                    <a:pt x="0" y="33528"/>
                  </a:lnTo>
                  <a:lnTo>
                    <a:pt x="0" y="41148"/>
                  </a:lnTo>
                </a:path>
              </a:pathLst>
            </a:custGeom>
            <a:ln w="9144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88" name="object 188"/>
            <p:cNvSpPr/>
            <p:nvPr/>
          </p:nvSpPr>
          <p:spPr>
            <a:xfrm>
              <a:off x="2412492" y="4920996"/>
              <a:ext cx="0" cy="15240"/>
            </a:xfrm>
            <a:custGeom>
              <a:avLst/>
              <a:gdLst/>
              <a:ahLst/>
              <a:cxnLst/>
              <a:rect l="l" t="t" r="r" b="b"/>
              <a:pathLst>
                <a:path h="15239">
                  <a:moveTo>
                    <a:pt x="-4572" y="7619"/>
                  </a:moveTo>
                  <a:lnTo>
                    <a:pt x="4572" y="7619"/>
                  </a:lnTo>
                </a:path>
              </a:pathLst>
            </a:custGeom>
            <a:ln w="15239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89" name="object 189"/>
            <p:cNvSpPr/>
            <p:nvPr/>
          </p:nvSpPr>
          <p:spPr>
            <a:xfrm>
              <a:off x="2327148" y="4920996"/>
              <a:ext cx="9525" cy="15240"/>
            </a:xfrm>
            <a:custGeom>
              <a:avLst/>
              <a:gdLst/>
              <a:ahLst/>
              <a:cxnLst/>
              <a:rect l="l" t="t" r="r" b="b"/>
              <a:pathLst>
                <a:path w="9525" h="15239">
                  <a:moveTo>
                    <a:pt x="0" y="15239"/>
                  </a:moveTo>
                  <a:lnTo>
                    <a:pt x="9144" y="15239"/>
                  </a:lnTo>
                  <a:lnTo>
                    <a:pt x="9144" y="0"/>
                  </a:lnTo>
                  <a:lnTo>
                    <a:pt x="0" y="0"/>
                  </a:lnTo>
                  <a:lnTo>
                    <a:pt x="0" y="15239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190" name="object 190"/>
          <p:cNvSpPr/>
          <p:nvPr/>
        </p:nvSpPr>
        <p:spPr>
          <a:xfrm>
            <a:off x="3039602" y="3968496"/>
            <a:ext cx="820961" cy="0"/>
          </a:xfrm>
          <a:custGeom>
            <a:avLst/>
            <a:gdLst/>
            <a:ahLst/>
            <a:cxnLst/>
            <a:rect l="l" t="t" r="r" b="b"/>
            <a:pathLst>
              <a:path w="356869">
                <a:moveTo>
                  <a:pt x="356616" y="0"/>
                </a:moveTo>
                <a:lnTo>
                  <a:pt x="0" y="0"/>
                </a:lnTo>
              </a:path>
            </a:pathLst>
          </a:custGeom>
          <a:ln w="9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1" name="object 191"/>
          <p:cNvSpPr/>
          <p:nvPr/>
        </p:nvSpPr>
        <p:spPr>
          <a:xfrm>
            <a:off x="3039602" y="4146803"/>
            <a:ext cx="820961" cy="0"/>
          </a:xfrm>
          <a:custGeom>
            <a:avLst/>
            <a:gdLst/>
            <a:ahLst/>
            <a:cxnLst/>
            <a:rect l="l" t="t" r="r" b="b"/>
            <a:pathLst>
              <a:path w="356869">
                <a:moveTo>
                  <a:pt x="356616" y="0"/>
                </a:moveTo>
                <a:lnTo>
                  <a:pt x="0" y="0"/>
                </a:lnTo>
              </a:path>
            </a:pathLst>
          </a:custGeom>
          <a:ln w="9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2" name="object 192"/>
          <p:cNvSpPr/>
          <p:nvPr/>
        </p:nvSpPr>
        <p:spPr>
          <a:xfrm>
            <a:off x="3039602" y="4445508"/>
            <a:ext cx="820961" cy="0"/>
          </a:xfrm>
          <a:custGeom>
            <a:avLst/>
            <a:gdLst/>
            <a:ahLst/>
            <a:cxnLst/>
            <a:rect l="l" t="t" r="r" b="b"/>
            <a:pathLst>
              <a:path w="356869">
                <a:moveTo>
                  <a:pt x="356616" y="0"/>
                </a:moveTo>
                <a:lnTo>
                  <a:pt x="0" y="0"/>
                </a:lnTo>
              </a:path>
            </a:pathLst>
          </a:custGeom>
          <a:ln w="9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3" name="object 193"/>
          <p:cNvSpPr/>
          <p:nvPr/>
        </p:nvSpPr>
        <p:spPr>
          <a:xfrm>
            <a:off x="3039602" y="4637532"/>
            <a:ext cx="820961" cy="0"/>
          </a:xfrm>
          <a:custGeom>
            <a:avLst/>
            <a:gdLst/>
            <a:ahLst/>
            <a:cxnLst/>
            <a:rect l="l" t="t" r="r" b="b"/>
            <a:pathLst>
              <a:path w="356869">
                <a:moveTo>
                  <a:pt x="356616" y="0"/>
                </a:moveTo>
                <a:lnTo>
                  <a:pt x="0" y="0"/>
                </a:lnTo>
              </a:path>
            </a:pathLst>
          </a:custGeom>
          <a:ln w="9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4" name="object 194"/>
          <p:cNvSpPr/>
          <p:nvPr/>
        </p:nvSpPr>
        <p:spPr>
          <a:xfrm>
            <a:off x="3039602" y="4936235"/>
            <a:ext cx="820961" cy="0"/>
          </a:xfrm>
          <a:custGeom>
            <a:avLst/>
            <a:gdLst/>
            <a:ahLst/>
            <a:cxnLst/>
            <a:rect l="l" t="t" r="r" b="b"/>
            <a:pathLst>
              <a:path w="356869">
                <a:moveTo>
                  <a:pt x="356616" y="0"/>
                </a:moveTo>
                <a:lnTo>
                  <a:pt x="0" y="0"/>
                </a:lnTo>
              </a:path>
            </a:pathLst>
          </a:custGeom>
          <a:ln w="9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5" name="object 195"/>
          <p:cNvSpPr/>
          <p:nvPr/>
        </p:nvSpPr>
        <p:spPr>
          <a:xfrm>
            <a:off x="3039602" y="3669792"/>
            <a:ext cx="0" cy="299085"/>
          </a:xfrm>
          <a:custGeom>
            <a:avLst/>
            <a:gdLst/>
            <a:ahLst/>
            <a:cxnLst/>
            <a:rect l="l" t="t" r="r" b="b"/>
            <a:pathLst>
              <a:path h="299085">
                <a:moveTo>
                  <a:pt x="0" y="0"/>
                </a:moveTo>
                <a:lnTo>
                  <a:pt x="0" y="298704"/>
                </a:lnTo>
              </a:path>
            </a:pathLst>
          </a:custGeom>
          <a:ln w="9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6" name="object 196"/>
          <p:cNvSpPr/>
          <p:nvPr/>
        </p:nvSpPr>
        <p:spPr>
          <a:xfrm>
            <a:off x="3039602" y="4146804"/>
            <a:ext cx="0" cy="299085"/>
          </a:xfrm>
          <a:custGeom>
            <a:avLst/>
            <a:gdLst/>
            <a:ahLst/>
            <a:cxnLst/>
            <a:rect l="l" t="t" r="r" b="b"/>
            <a:pathLst>
              <a:path h="299085">
                <a:moveTo>
                  <a:pt x="0" y="0"/>
                </a:moveTo>
                <a:lnTo>
                  <a:pt x="0" y="298704"/>
                </a:lnTo>
              </a:path>
            </a:pathLst>
          </a:custGeom>
          <a:ln w="9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7" name="object 197"/>
          <p:cNvSpPr/>
          <p:nvPr/>
        </p:nvSpPr>
        <p:spPr>
          <a:xfrm>
            <a:off x="3039602" y="4639055"/>
            <a:ext cx="0" cy="295910"/>
          </a:xfrm>
          <a:custGeom>
            <a:avLst/>
            <a:gdLst/>
            <a:ahLst/>
            <a:cxnLst/>
            <a:rect l="l" t="t" r="r" b="b"/>
            <a:pathLst>
              <a:path h="295910">
                <a:moveTo>
                  <a:pt x="0" y="0"/>
                </a:moveTo>
                <a:lnTo>
                  <a:pt x="0" y="295656"/>
                </a:lnTo>
              </a:path>
            </a:pathLst>
          </a:custGeom>
          <a:ln w="9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8" name="object 198"/>
          <p:cNvSpPr/>
          <p:nvPr/>
        </p:nvSpPr>
        <p:spPr>
          <a:xfrm>
            <a:off x="2254281" y="3819144"/>
            <a:ext cx="785903" cy="0"/>
          </a:xfrm>
          <a:custGeom>
            <a:avLst/>
            <a:gdLst/>
            <a:ahLst/>
            <a:cxnLst/>
            <a:rect l="l" t="t" r="r" b="b"/>
            <a:pathLst>
              <a:path w="341630">
                <a:moveTo>
                  <a:pt x="341376" y="0"/>
                </a:moveTo>
                <a:lnTo>
                  <a:pt x="0" y="0"/>
                </a:lnTo>
              </a:path>
            </a:pathLst>
          </a:custGeom>
          <a:ln w="9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9" name="object 199"/>
          <p:cNvSpPr/>
          <p:nvPr/>
        </p:nvSpPr>
        <p:spPr>
          <a:xfrm>
            <a:off x="2254281" y="4294632"/>
            <a:ext cx="785903" cy="0"/>
          </a:xfrm>
          <a:custGeom>
            <a:avLst/>
            <a:gdLst/>
            <a:ahLst/>
            <a:cxnLst/>
            <a:rect l="l" t="t" r="r" b="b"/>
            <a:pathLst>
              <a:path w="341630">
                <a:moveTo>
                  <a:pt x="341376" y="0"/>
                </a:moveTo>
                <a:lnTo>
                  <a:pt x="0" y="0"/>
                </a:lnTo>
              </a:path>
            </a:pathLst>
          </a:custGeom>
          <a:ln w="9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0" name="object 200"/>
          <p:cNvSpPr/>
          <p:nvPr/>
        </p:nvSpPr>
        <p:spPr>
          <a:xfrm>
            <a:off x="2254281" y="4788408"/>
            <a:ext cx="785903" cy="0"/>
          </a:xfrm>
          <a:custGeom>
            <a:avLst/>
            <a:gdLst/>
            <a:ahLst/>
            <a:cxnLst/>
            <a:rect l="l" t="t" r="r" b="b"/>
            <a:pathLst>
              <a:path w="341630">
                <a:moveTo>
                  <a:pt x="341376" y="0"/>
                </a:moveTo>
                <a:lnTo>
                  <a:pt x="0" y="0"/>
                </a:lnTo>
              </a:path>
            </a:pathLst>
          </a:custGeom>
          <a:ln w="9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grpSp>
        <p:nvGrpSpPr>
          <p:cNvPr id="201" name="object 201"/>
          <p:cNvGrpSpPr/>
          <p:nvPr/>
        </p:nvGrpSpPr>
        <p:grpSpPr>
          <a:xfrm>
            <a:off x="2987015" y="3796284"/>
            <a:ext cx="109559" cy="47625"/>
            <a:chOff x="1298448" y="3796283"/>
            <a:chExt cx="47625" cy="47625"/>
          </a:xfrm>
        </p:grpSpPr>
        <p:sp>
          <p:nvSpPr>
            <p:cNvPr id="202" name="object 202"/>
            <p:cNvSpPr/>
            <p:nvPr/>
          </p:nvSpPr>
          <p:spPr>
            <a:xfrm>
              <a:off x="1303020" y="3800855"/>
              <a:ext cx="38100" cy="38100"/>
            </a:xfrm>
            <a:custGeom>
              <a:avLst/>
              <a:gdLst/>
              <a:ahLst/>
              <a:cxnLst/>
              <a:rect l="l" t="t" r="r" b="b"/>
              <a:pathLst>
                <a:path w="38100" h="38100">
                  <a:moveTo>
                    <a:pt x="18288" y="38099"/>
                  </a:moveTo>
                  <a:lnTo>
                    <a:pt x="10929" y="36504"/>
                  </a:lnTo>
                  <a:lnTo>
                    <a:pt x="5143" y="32194"/>
                  </a:lnTo>
                  <a:lnTo>
                    <a:pt x="1357" y="25884"/>
                  </a:lnTo>
                  <a:lnTo>
                    <a:pt x="0" y="18287"/>
                  </a:lnTo>
                  <a:lnTo>
                    <a:pt x="1357" y="10929"/>
                  </a:lnTo>
                  <a:lnTo>
                    <a:pt x="5143" y="5143"/>
                  </a:lnTo>
                  <a:lnTo>
                    <a:pt x="10929" y="1357"/>
                  </a:lnTo>
                  <a:lnTo>
                    <a:pt x="18288" y="0"/>
                  </a:lnTo>
                  <a:lnTo>
                    <a:pt x="25884" y="1357"/>
                  </a:lnTo>
                  <a:lnTo>
                    <a:pt x="32194" y="5143"/>
                  </a:lnTo>
                  <a:lnTo>
                    <a:pt x="36504" y="10929"/>
                  </a:lnTo>
                  <a:lnTo>
                    <a:pt x="38100" y="18287"/>
                  </a:lnTo>
                  <a:lnTo>
                    <a:pt x="36504" y="25884"/>
                  </a:lnTo>
                  <a:lnTo>
                    <a:pt x="32194" y="32194"/>
                  </a:lnTo>
                  <a:lnTo>
                    <a:pt x="25884" y="36504"/>
                  </a:lnTo>
                  <a:lnTo>
                    <a:pt x="18288" y="38099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03" name="object 203"/>
            <p:cNvSpPr/>
            <p:nvPr/>
          </p:nvSpPr>
          <p:spPr>
            <a:xfrm>
              <a:off x="1303020" y="3800855"/>
              <a:ext cx="38100" cy="38100"/>
            </a:xfrm>
            <a:custGeom>
              <a:avLst/>
              <a:gdLst/>
              <a:ahLst/>
              <a:cxnLst/>
              <a:rect l="l" t="t" r="r" b="b"/>
              <a:pathLst>
                <a:path w="38100" h="38100">
                  <a:moveTo>
                    <a:pt x="0" y="18287"/>
                  </a:moveTo>
                  <a:lnTo>
                    <a:pt x="1357" y="10929"/>
                  </a:lnTo>
                  <a:lnTo>
                    <a:pt x="5143" y="5143"/>
                  </a:lnTo>
                  <a:lnTo>
                    <a:pt x="10929" y="1357"/>
                  </a:lnTo>
                  <a:lnTo>
                    <a:pt x="18288" y="0"/>
                  </a:lnTo>
                  <a:lnTo>
                    <a:pt x="25884" y="1357"/>
                  </a:lnTo>
                  <a:lnTo>
                    <a:pt x="32194" y="5143"/>
                  </a:lnTo>
                  <a:lnTo>
                    <a:pt x="36504" y="10929"/>
                  </a:lnTo>
                  <a:lnTo>
                    <a:pt x="38100" y="18287"/>
                  </a:lnTo>
                  <a:lnTo>
                    <a:pt x="36504" y="25884"/>
                  </a:lnTo>
                  <a:lnTo>
                    <a:pt x="32194" y="32194"/>
                  </a:lnTo>
                  <a:lnTo>
                    <a:pt x="25884" y="36504"/>
                  </a:lnTo>
                  <a:lnTo>
                    <a:pt x="18288" y="38099"/>
                  </a:lnTo>
                  <a:lnTo>
                    <a:pt x="10929" y="36504"/>
                  </a:lnTo>
                  <a:lnTo>
                    <a:pt x="5143" y="32194"/>
                  </a:lnTo>
                  <a:lnTo>
                    <a:pt x="1357" y="25884"/>
                  </a:lnTo>
                  <a:lnTo>
                    <a:pt x="0" y="18287"/>
                  </a:lnTo>
                </a:path>
              </a:pathLst>
            </a:custGeom>
            <a:ln w="9144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204" name="object 204"/>
          <p:cNvGrpSpPr/>
          <p:nvPr/>
        </p:nvGrpSpPr>
        <p:grpSpPr>
          <a:xfrm>
            <a:off x="2987015" y="4270248"/>
            <a:ext cx="109559" cy="48895"/>
            <a:chOff x="1298448" y="4270247"/>
            <a:chExt cx="47625" cy="48895"/>
          </a:xfrm>
        </p:grpSpPr>
        <p:sp>
          <p:nvSpPr>
            <p:cNvPr id="205" name="object 205"/>
            <p:cNvSpPr/>
            <p:nvPr/>
          </p:nvSpPr>
          <p:spPr>
            <a:xfrm>
              <a:off x="1303020" y="4274819"/>
              <a:ext cx="38100" cy="40005"/>
            </a:xfrm>
            <a:custGeom>
              <a:avLst/>
              <a:gdLst/>
              <a:ahLst/>
              <a:cxnLst/>
              <a:rect l="l" t="t" r="r" b="b"/>
              <a:pathLst>
                <a:path w="38100" h="40004">
                  <a:moveTo>
                    <a:pt x="18288" y="39624"/>
                  </a:moveTo>
                  <a:lnTo>
                    <a:pt x="10929" y="38028"/>
                  </a:lnTo>
                  <a:lnTo>
                    <a:pt x="5143" y="33718"/>
                  </a:lnTo>
                  <a:lnTo>
                    <a:pt x="1357" y="27408"/>
                  </a:lnTo>
                  <a:lnTo>
                    <a:pt x="0" y="19812"/>
                  </a:lnTo>
                  <a:lnTo>
                    <a:pt x="1357" y="12215"/>
                  </a:lnTo>
                  <a:lnTo>
                    <a:pt x="5143" y="5905"/>
                  </a:lnTo>
                  <a:lnTo>
                    <a:pt x="10929" y="1595"/>
                  </a:lnTo>
                  <a:lnTo>
                    <a:pt x="18288" y="0"/>
                  </a:lnTo>
                  <a:lnTo>
                    <a:pt x="25884" y="1595"/>
                  </a:lnTo>
                  <a:lnTo>
                    <a:pt x="32194" y="5905"/>
                  </a:lnTo>
                  <a:lnTo>
                    <a:pt x="36504" y="12215"/>
                  </a:lnTo>
                  <a:lnTo>
                    <a:pt x="38100" y="19812"/>
                  </a:lnTo>
                  <a:lnTo>
                    <a:pt x="36504" y="27408"/>
                  </a:lnTo>
                  <a:lnTo>
                    <a:pt x="32194" y="33718"/>
                  </a:lnTo>
                  <a:lnTo>
                    <a:pt x="25884" y="38028"/>
                  </a:lnTo>
                  <a:lnTo>
                    <a:pt x="18288" y="39624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06" name="object 206"/>
            <p:cNvSpPr/>
            <p:nvPr/>
          </p:nvSpPr>
          <p:spPr>
            <a:xfrm>
              <a:off x="1303020" y="4274819"/>
              <a:ext cx="38100" cy="40005"/>
            </a:xfrm>
            <a:custGeom>
              <a:avLst/>
              <a:gdLst/>
              <a:ahLst/>
              <a:cxnLst/>
              <a:rect l="l" t="t" r="r" b="b"/>
              <a:pathLst>
                <a:path w="38100" h="40004">
                  <a:moveTo>
                    <a:pt x="0" y="19812"/>
                  </a:moveTo>
                  <a:lnTo>
                    <a:pt x="1357" y="12215"/>
                  </a:lnTo>
                  <a:lnTo>
                    <a:pt x="5143" y="5905"/>
                  </a:lnTo>
                  <a:lnTo>
                    <a:pt x="10929" y="1595"/>
                  </a:lnTo>
                  <a:lnTo>
                    <a:pt x="18288" y="0"/>
                  </a:lnTo>
                  <a:lnTo>
                    <a:pt x="25884" y="1595"/>
                  </a:lnTo>
                  <a:lnTo>
                    <a:pt x="32194" y="5905"/>
                  </a:lnTo>
                  <a:lnTo>
                    <a:pt x="36504" y="12215"/>
                  </a:lnTo>
                  <a:lnTo>
                    <a:pt x="38100" y="19812"/>
                  </a:lnTo>
                  <a:lnTo>
                    <a:pt x="36504" y="27408"/>
                  </a:lnTo>
                  <a:lnTo>
                    <a:pt x="32194" y="33718"/>
                  </a:lnTo>
                  <a:lnTo>
                    <a:pt x="25884" y="38028"/>
                  </a:lnTo>
                  <a:lnTo>
                    <a:pt x="18288" y="39624"/>
                  </a:lnTo>
                  <a:lnTo>
                    <a:pt x="10929" y="38028"/>
                  </a:lnTo>
                  <a:lnTo>
                    <a:pt x="5143" y="33718"/>
                  </a:lnTo>
                  <a:lnTo>
                    <a:pt x="1357" y="27408"/>
                  </a:lnTo>
                  <a:lnTo>
                    <a:pt x="0" y="19812"/>
                  </a:lnTo>
                </a:path>
              </a:pathLst>
            </a:custGeom>
            <a:ln w="9144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207" name="object 207"/>
          <p:cNvGrpSpPr/>
          <p:nvPr/>
        </p:nvGrpSpPr>
        <p:grpSpPr>
          <a:xfrm>
            <a:off x="2987015" y="4764024"/>
            <a:ext cx="109559" cy="47625"/>
            <a:chOff x="1298448" y="4764023"/>
            <a:chExt cx="47625" cy="47625"/>
          </a:xfrm>
        </p:grpSpPr>
        <p:sp>
          <p:nvSpPr>
            <p:cNvPr id="208" name="object 208"/>
            <p:cNvSpPr/>
            <p:nvPr/>
          </p:nvSpPr>
          <p:spPr>
            <a:xfrm>
              <a:off x="1303020" y="4768595"/>
              <a:ext cx="38100" cy="38100"/>
            </a:xfrm>
            <a:custGeom>
              <a:avLst/>
              <a:gdLst/>
              <a:ahLst/>
              <a:cxnLst/>
              <a:rect l="l" t="t" r="r" b="b"/>
              <a:pathLst>
                <a:path w="38100" h="38100">
                  <a:moveTo>
                    <a:pt x="18288" y="38100"/>
                  </a:moveTo>
                  <a:lnTo>
                    <a:pt x="10929" y="36742"/>
                  </a:lnTo>
                  <a:lnTo>
                    <a:pt x="5143" y="32956"/>
                  </a:lnTo>
                  <a:lnTo>
                    <a:pt x="1357" y="27170"/>
                  </a:lnTo>
                  <a:lnTo>
                    <a:pt x="0" y="19812"/>
                  </a:lnTo>
                  <a:lnTo>
                    <a:pt x="1357" y="12215"/>
                  </a:lnTo>
                  <a:lnTo>
                    <a:pt x="5143" y="5905"/>
                  </a:lnTo>
                  <a:lnTo>
                    <a:pt x="10929" y="1595"/>
                  </a:lnTo>
                  <a:lnTo>
                    <a:pt x="18288" y="0"/>
                  </a:lnTo>
                  <a:lnTo>
                    <a:pt x="25884" y="1595"/>
                  </a:lnTo>
                  <a:lnTo>
                    <a:pt x="32194" y="5905"/>
                  </a:lnTo>
                  <a:lnTo>
                    <a:pt x="36504" y="12215"/>
                  </a:lnTo>
                  <a:lnTo>
                    <a:pt x="38100" y="19812"/>
                  </a:lnTo>
                  <a:lnTo>
                    <a:pt x="36504" y="27170"/>
                  </a:lnTo>
                  <a:lnTo>
                    <a:pt x="32194" y="32956"/>
                  </a:lnTo>
                  <a:lnTo>
                    <a:pt x="25884" y="36742"/>
                  </a:lnTo>
                  <a:lnTo>
                    <a:pt x="18288" y="3810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09" name="object 209"/>
            <p:cNvSpPr/>
            <p:nvPr/>
          </p:nvSpPr>
          <p:spPr>
            <a:xfrm>
              <a:off x="1303020" y="4768595"/>
              <a:ext cx="38100" cy="38100"/>
            </a:xfrm>
            <a:custGeom>
              <a:avLst/>
              <a:gdLst/>
              <a:ahLst/>
              <a:cxnLst/>
              <a:rect l="l" t="t" r="r" b="b"/>
              <a:pathLst>
                <a:path w="38100" h="38100">
                  <a:moveTo>
                    <a:pt x="0" y="19812"/>
                  </a:moveTo>
                  <a:lnTo>
                    <a:pt x="1357" y="12215"/>
                  </a:lnTo>
                  <a:lnTo>
                    <a:pt x="5143" y="5905"/>
                  </a:lnTo>
                  <a:lnTo>
                    <a:pt x="10929" y="1595"/>
                  </a:lnTo>
                  <a:lnTo>
                    <a:pt x="18288" y="0"/>
                  </a:lnTo>
                  <a:lnTo>
                    <a:pt x="25884" y="1595"/>
                  </a:lnTo>
                  <a:lnTo>
                    <a:pt x="32194" y="5905"/>
                  </a:lnTo>
                  <a:lnTo>
                    <a:pt x="36504" y="12215"/>
                  </a:lnTo>
                  <a:lnTo>
                    <a:pt x="38100" y="19812"/>
                  </a:lnTo>
                  <a:lnTo>
                    <a:pt x="36504" y="27170"/>
                  </a:lnTo>
                  <a:lnTo>
                    <a:pt x="32194" y="32956"/>
                  </a:lnTo>
                  <a:lnTo>
                    <a:pt x="25884" y="36742"/>
                  </a:lnTo>
                  <a:lnTo>
                    <a:pt x="18288" y="38100"/>
                  </a:lnTo>
                  <a:lnTo>
                    <a:pt x="10929" y="36742"/>
                  </a:lnTo>
                  <a:lnTo>
                    <a:pt x="5143" y="32956"/>
                  </a:lnTo>
                  <a:lnTo>
                    <a:pt x="1357" y="27170"/>
                  </a:lnTo>
                  <a:lnTo>
                    <a:pt x="0" y="19812"/>
                  </a:lnTo>
                </a:path>
              </a:pathLst>
            </a:custGeom>
            <a:ln w="9144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210" name="object 210"/>
          <p:cNvSpPr/>
          <p:nvPr/>
        </p:nvSpPr>
        <p:spPr>
          <a:xfrm>
            <a:off x="2254282" y="3819145"/>
            <a:ext cx="0" cy="1243965"/>
          </a:xfrm>
          <a:custGeom>
            <a:avLst/>
            <a:gdLst/>
            <a:ahLst/>
            <a:cxnLst/>
            <a:rect l="l" t="t" r="r" b="b"/>
            <a:pathLst>
              <a:path h="1243964">
                <a:moveTo>
                  <a:pt x="0" y="0"/>
                </a:moveTo>
                <a:lnTo>
                  <a:pt x="0" y="1243584"/>
                </a:lnTo>
              </a:path>
            </a:pathLst>
          </a:custGeom>
          <a:ln w="9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grpSp>
        <p:nvGrpSpPr>
          <p:cNvPr id="211" name="object 211"/>
          <p:cNvGrpSpPr/>
          <p:nvPr/>
        </p:nvGrpSpPr>
        <p:grpSpPr>
          <a:xfrm>
            <a:off x="5549817" y="3639311"/>
            <a:ext cx="2002737" cy="55244"/>
            <a:chOff x="2412492" y="3639311"/>
            <a:chExt cx="870585" cy="55244"/>
          </a:xfrm>
        </p:grpSpPr>
        <p:sp>
          <p:nvSpPr>
            <p:cNvPr id="212" name="object 212"/>
            <p:cNvSpPr/>
            <p:nvPr/>
          </p:nvSpPr>
          <p:spPr>
            <a:xfrm>
              <a:off x="2412492" y="3669792"/>
              <a:ext cx="870585" cy="0"/>
            </a:xfrm>
            <a:custGeom>
              <a:avLst/>
              <a:gdLst/>
              <a:ahLst/>
              <a:cxnLst/>
              <a:rect l="l" t="t" r="r" b="b"/>
              <a:pathLst>
                <a:path w="870585">
                  <a:moveTo>
                    <a:pt x="0" y="0"/>
                  </a:moveTo>
                  <a:lnTo>
                    <a:pt x="870204" y="0"/>
                  </a:lnTo>
                </a:path>
              </a:pathLst>
            </a:custGeom>
            <a:ln w="9144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13" name="object 213"/>
            <p:cNvSpPr/>
            <p:nvPr/>
          </p:nvSpPr>
          <p:spPr>
            <a:xfrm>
              <a:off x="2686812" y="3643883"/>
              <a:ext cx="70485" cy="38100"/>
            </a:xfrm>
            <a:custGeom>
              <a:avLst/>
              <a:gdLst/>
              <a:ahLst/>
              <a:cxnLst/>
              <a:rect l="l" t="t" r="r" b="b"/>
              <a:pathLst>
                <a:path w="70485" h="38100">
                  <a:moveTo>
                    <a:pt x="70104" y="36575"/>
                  </a:moveTo>
                  <a:lnTo>
                    <a:pt x="68580" y="30479"/>
                  </a:lnTo>
                  <a:lnTo>
                    <a:pt x="67056" y="25907"/>
                  </a:lnTo>
                  <a:lnTo>
                    <a:pt x="65532" y="19811"/>
                  </a:lnTo>
                  <a:lnTo>
                    <a:pt x="62484" y="13715"/>
                  </a:lnTo>
                  <a:lnTo>
                    <a:pt x="59436" y="10667"/>
                  </a:lnTo>
                  <a:lnTo>
                    <a:pt x="54864" y="6095"/>
                  </a:lnTo>
                  <a:lnTo>
                    <a:pt x="50292" y="3047"/>
                  </a:lnTo>
                  <a:lnTo>
                    <a:pt x="38100" y="0"/>
                  </a:lnTo>
                  <a:lnTo>
                    <a:pt x="32004" y="0"/>
                  </a:lnTo>
                  <a:lnTo>
                    <a:pt x="1524" y="25907"/>
                  </a:lnTo>
                  <a:lnTo>
                    <a:pt x="0" y="30479"/>
                  </a:lnTo>
                  <a:lnTo>
                    <a:pt x="0" y="38099"/>
                  </a:lnTo>
                </a:path>
              </a:pathLst>
            </a:custGeom>
            <a:ln w="9144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14" name="object 214"/>
            <p:cNvSpPr/>
            <p:nvPr/>
          </p:nvSpPr>
          <p:spPr>
            <a:xfrm>
              <a:off x="2756915" y="3643883"/>
              <a:ext cx="70485" cy="38100"/>
            </a:xfrm>
            <a:custGeom>
              <a:avLst/>
              <a:gdLst/>
              <a:ahLst/>
              <a:cxnLst/>
              <a:rect l="l" t="t" r="r" b="b"/>
              <a:pathLst>
                <a:path w="70485" h="38100">
                  <a:moveTo>
                    <a:pt x="70104" y="36575"/>
                  </a:moveTo>
                  <a:lnTo>
                    <a:pt x="70104" y="30479"/>
                  </a:lnTo>
                  <a:lnTo>
                    <a:pt x="68580" y="25907"/>
                  </a:lnTo>
                  <a:lnTo>
                    <a:pt x="38100" y="0"/>
                  </a:lnTo>
                  <a:lnTo>
                    <a:pt x="32004" y="0"/>
                  </a:lnTo>
                  <a:lnTo>
                    <a:pt x="19812" y="3047"/>
                  </a:lnTo>
                  <a:lnTo>
                    <a:pt x="15240" y="6095"/>
                  </a:lnTo>
                  <a:lnTo>
                    <a:pt x="10668" y="10667"/>
                  </a:lnTo>
                  <a:lnTo>
                    <a:pt x="6096" y="13715"/>
                  </a:lnTo>
                  <a:lnTo>
                    <a:pt x="3048" y="19811"/>
                  </a:lnTo>
                  <a:lnTo>
                    <a:pt x="1524" y="25907"/>
                  </a:lnTo>
                  <a:lnTo>
                    <a:pt x="0" y="30479"/>
                  </a:lnTo>
                  <a:lnTo>
                    <a:pt x="0" y="38099"/>
                  </a:lnTo>
                </a:path>
              </a:pathLst>
            </a:custGeom>
            <a:ln w="9144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15" name="object 215"/>
            <p:cNvSpPr/>
            <p:nvPr/>
          </p:nvSpPr>
          <p:spPr>
            <a:xfrm>
              <a:off x="2822447" y="3680459"/>
              <a:ext cx="9525" cy="13970"/>
            </a:xfrm>
            <a:custGeom>
              <a:avLst/>
              <a:gdLst/>
              <a:ahLst/>
              <a:cxnLst/>
              <a:rect l="l" t="t" r="r" b="b"/>
              <a:pathLst>
                <a:path w="9525" h="13970">
                  <a:moveTo>
                    <a:pt x="0" y="13716"/>
                  </a:moveTo>
                  <a:lnTo>
                    <a:pt x="9144" y="13716"/>
                  </a:lnTo>
                  <a:lnTo>
                    <a:pt x="9144" y="0"/>
                  </a:lnTo>
                  <a:lnTo>
                    <a:pt x="0" y="0"/>
                  </a:lnTo>
                  <a:lnTo>
                    <a:pt x="0" y="13716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16" name="object 216"/>
            <p:cNvSpPr/>
            <p:nvPr/>
          </p:nvSpPr>
          <p:spPr>
            <a:xfrm>
              <a:off x="2682239" y="3687317"/>
              <a:ext cx="79375" cy="0"/>
            </a:xfrm>
            <a:custGeom>
              <a:avLst/>
              <a:gdLst/>
              <a:ahLst/>
              <a:cxnLst/>
              <a:rect l="l" t="t" r="r" b="b"/>
              <a:pathLst>
                <a:path w="79375">
                  <a:moveTo>
                    <a:pt x="70104" y="0"/>
                  </a:moveTo>
                  <a:lnTo>
                    <a:pt x="79248" y="0"/>
                  </a:lnTo>
                </a:path>
                <a:path w="79375">
                  <a:moveTo>
                    <a:pt x="0" y="0"/>
                  </a:moveTo>
                  <a:lnTo>
                    <a:pt x="9144" y="0"/>
                  </a:lnTo>
                </a:path>
              </a:pathLst>
            </a:custGeom>
            <a:ln w="13716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17" name="object 217"/>
            <p:cNvSpPr/>
            <p:nvPr/>
          </p:nvSpPr>
          <p:spPr>
            <a:xfrm>
              <a:off x="2827020" y="3643883"/>
              <a:ext cx="71755" cy="38100"/>
            </a:xfrm>
            <a:custGeom>
              <a:avLst/>
              <a:gdLst/>
              <a:ahLst/>
              <a:cxnLst/>
              <a:rect l="l" t="t" r="r" b="b"/>
              <a:pathLst>
                <a:path w="71755" h="38100">
                  <a:moveTo>
                    <a:pt x="71627" y="36575"/>
                  </a:moveTo>
                  <a:lnTo>
                    <a:pt x="70103" y="30479"/>
                  </a:lnTo>
                  <a:lnTo>
                    <a:pt x="68579" y="25907"/>
                  </a:lnTo>
                  <a:lnTo>
                    <a:pt x="67055" y="19811"/>
                  </a:lnTo>
                  <a:lnTo>
                    <a:pt x="64007" y="13715"/>
                  </a:lnTo>
                  <a:lnTo>
                    <a:pt x="59435" y="10667"/>
                  </a:lnTo>
                  <a:lnTo>
                    <a:pt x="54863" y="6095"/>
                  </a:lnTo>
                  <a:lnTo>
                    <a:pt x="50291" y="3047"/>
                  </a:lnTo>
                  <a:lnTo>
                    <a:pt x="38099" y="0"/>
                  </a:lnTo>
                  <a:lnTo>
                    <a:pt x="32003" y="0"/>
                  </a:lnTo>
                  <a:lnTo>
                    <a:pt x="25907" y="1523"/>
                  </a:lnTo>
                  <a:lnTo>
                    <a:pt x="21335" y="3047"/>
                  </a:lnTo>
                  <a:lnTo>
                    <a:pt x="16763" y="6095"/>
                  </a:lnTo>
                  <a:lnTo>
                    <a:pt x="12191" y="10667"/>
                  </a:lnTo>
                  <a:lnTo>
                    <a:pt x="7619" y="13715"/>
                  </a:lnTo>
                  <a:lnTo>
                    <a:pt x="1523" y="25907"/>
                  </a:lnTo>
                  <a:lnTo>
                    <a:pt x="0" y="30479"/>
                  </a:lnTo>
                  <a:lnTo>
                    <a:pt x="0" y="38099"/>
                  </a:lnTo>
                </a:path>
              </a:pathLst>
            </a:custGeom>
            <a:ln w="9144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18" name="object 218"/>
            <p:cNvSpPr/>
            <p:nvPr/>
          </p:nvSpPr>
          <p:spPr>
            <a:xfrm>
              <a:off x="2898648" y="3680459"/>
              <a:ext cx="0" cy="13970"/>
            </a:xfrm>
            <a:custGeom>
              <a:avLst/>
              <a:gdLst/>
              <a:ahLst/>
              <a:cxnLst/>
              <a:rect l="l" t="t" r="r" b="b"/>
              <a:pathLst>
                <a:path h="13970">
                  <a:moveTo>
                    <a:pt x="-4572" y="6858"/>
                  </a:moveTo>
                  <a:lnTo>
                    <a:pt x="4572" y="6858"/>
                  </a:lnTo>
                </a:path>
              </a:pathLst>
            </a:custGeom>
            <a:ln w="13716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19" name="object 219"/>
            <p:cNvSpPr/>
            <p:nvPr/>
          </p:nvSpPr>
          <p:spPr>
            <a:xfrm>
              <a:off x="2822447" y="3680459"/>
              <a:ext cx="9525" cy="13970"/>
            </a:xfrm>
            <a:custGeom>
              <a:avLst/>
              <a:gdLst/>
              <a:ahLst/>
              <a:cxnLst/>
              <a:rect l="l" t="t" r="r" b="b"/>
              <a:pathLst>
                <a:path w="9525" h="13970">
                  <a:moveTo>
                    <a:pt x="0" y="13716"/>
                  </a:moveTo>
                  <a:lnTo>
                    <a:pt x="9144" y="13716"/>
                  </a:lnTo>
                  <a:lnTo>
                    <a:pt x="9144" y="0"/>
                  </a:lnTo>
                  <a:lnTo>
                    <a:pt x="0" y="0"/>
                  </a:lnTo>
                  <a:lnTo>
                    <a:pt x="0" y="13716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220" name="object 220"/>
          <p:cNvGrpSpPr/>
          <p:nvPr/>
        </p:nvGrpSpPr>
        <p:grpSpPr>
          <a:xfrm>
            <a:off x="6727791" y="3948684"/>
            <a:ext cx="81804" cy="38100"/>
            <a:chOff x="2924555" y="3948684"/>
            <a:chExt cx="35560" cy="38100"/>
          </a:xfrm>
        </p:grpSpPr>
        <p:sp>
          <p:nvSpPr>
            <p:cNvPr id="221" name="object 221"/>
            <p:cNvSpPr/>
            <p:nvPr/>
          </p:nvSpPr>
          <p:spPr>
            <a:xfrm>
              <a:off x="2929127" y="3953256"/>
              <a:ext cx="26034" cy="29209"/>
            </a:xfrm>
            <a:custGeom>
              <a:avLst/>
              <a:gdLst/>
              <a:ahLst/>
              <a:cxnLst/>
              <a:rect l="l" t="t" r="r" b="b"/>
              <a:pathLst>
                <a:path w="26035" h="29210">
                  <a:moveTo>
                    <a:pt x="25908" y="28955"/>
                  </a:moveTo>
                  <a:lnTo>
                    <a:pt x="0" y="28955"/>
                  </a:lnTo>
                  <a:lnTo>
                    <a:pt x="0" y="0"/>
                  </a:lnTo>
                  <a:lnTo>
                    <a:pt x="25908" y="0"/>
                  </a:lnTo>
                  <a:lnTo>
                    <a:pt x="25908" y="28955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22" name="object 222"/>
            <p:cNvSpPr/>
            <p:nvPr/>
          </p:nvSpPr>
          <p:spPr>
            <a:xfrm>
              <a:off x="2929127" y="3953256"/>
              <a:ext cx="26034" cy="29209"/>
            </a:xfrm>
            <a:custGeom>
              <a:avLst/>
              <a:gdLst/>
              <a:ahLst/>
              <a:cxnLst/>
              <a:rect l="l" t="t" r="r" b="b"/>
              <a:pathLst>
                <a:path w="26035" h="29210">
                  <a:moveTo>
                    <a:pt x="25908" y="0"/>
                  </a:moveTo>
                  <a:lnTo>
                    <a:pt x="0" y="0"/>
                  </a:lnTo>
                  <a:lnTo>
                    <a:pt x="0" y="28955"/>
                  </a:lnTo>
                  <a:lnTo>
                    <a:pt x="25908" y="28955"/>
                  </a:lnTo>
                  <a:lnTo>
                    <a:pt x="25908" y="0"/>
                  </a:lnTo>
                  <a:close/>
                </a:path>
                <a:path w="26035" h="29210">
                  <a:moveTo>
                    <a:pt x="0" y="0"/>
                  </a:moveTo>
                  <a:lnTo>
                    <a:pt x="0" y="0"/>
                  </a:lnTo>
                </a:path>
              </a:pathLst>
            </a:custGeom>
            <a:ln w="9144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223" name="object 223"/>
          <p:cNvGrpSpPr/>
          <p:nvPr/>
        </p:nvGrpSpPr>
        <p:grpSpPr>
          <a:xfrm>
            <a:off x="6727791" y="3649979"/>
            <a:ext cx="81804" cy="38100"/>
            <a:chOff x="2924555" y="3649979"/>
            <a:chExt cx="35560" cy="38100"/>
          </a:xfrm>
        </p:grpSpPr>
        <p:sp>
          <p:nvSpPr>
            <p:cNvPr id="224" name="object 224"/>
            <p:cNvSpPr/>
            <p:nvPr/>
          </p:nvSpPr>
          <p:spPr>
            <a:xfrm>
              <a:off x="2929127" y="3654551"/>
              <a:ext cx="26034" cy="29209"/>
            </a:xfrm>
            <a:custGeom>
              <a:avLst/>
              <a:gdLst/>
              <a:ahLst/>
              <a:cxnLst/>
              <a:rect l="l" t="t" r="r" b="b"/>
              <a:pathLst>
                <a:path w="26035" h="29210">
                  <a:moveTo>
                    <a:pt x="25908" y="28956"/>
                  </a:moveTo>
                  <a:lnTo>
                    <a:pt x="0" y="28956"/>
                  </a:lnTo>
                  <a:lnTo>
                    <a:pt x="0" y="0"/>
                  </a:lnTo>
                  <a:lnTo>
                    <a:pt x="25908" y="0"/>
                  </a:lnTo>
                  <a:lnTo>
                    <a:pt x="25908" y="28956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25" name="object 225"/>
            <p:cNvSpPr/>
            <p:nvPr/>
          </p:nvSpPr>
          <p:spPr>
            <a:xfrm>
              <a:off x="2929127" y="3654551"/>
              <a:ext cx="26034" cy="29209"/>
            </a:xfrm>
            <a:custGeom>
              <a:avLst/>
              <a:gdLst/>
              <a:ahLst/>
              <a:cxnLst/>
              <a:rect l="l" t="t" r="r" b="b"/>
              <a:pathLst>
                <a:path w="26035" h="29210">
                  <a:moveTo>
                    <a:pt x="25908" y="0"/>
                  </a:moveTo>
                  <a:lnTo>
                    <a:pt x="0" y="0"/>
                  </a:lnTo>
                  <a:lnTo>
                    <a:pt x="0" y="28956"/>
                  </a:lnTo>
                  <a:lnTo>
                    <a:pt x="25908" y="28956"/>
                  </a:lnTo>
                  <a:lnTo>
                    <a:pt x="25908" y="0"/>
                  </a:lnTo>
                  <a:close/>
                </a:path>
                <a:path w="26035" h="29210">
                  <a:moveTo>
                    <a:pt x="0" y="0"/>
                  </a:moveTo>
                  <a:lnTo>
                    <a:pt x="0" y="0"/>
                  </a:lnTo>
                </a:path>
              </a:pathLst>
            </a:custGeom>
            <a:ln w="9144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226" name="object 226"/>
          <p:cNvGrpSpPr/>
          <p:nvPr/>
        </p:nvGrpSpPr>
        <p:grpSpPr>
          <a:xfrm>
            <a:off x="5549817" y="3669791"/>
            <a:ext cx="2493561" cy="327660"/>
            <a:chOff x="2412492" y="3669791"/>
            <a:chExt cx="1083945" cy="327660"/>
          </a:xfrm>
        </p:grpSpPr>
        <p:sp>
          <p:nvSpPr>
            <p:cNvPr id="227" name="object 227"/>
            <p:cNvSpPr/>
            <p:nvPr/>
          </p:nvSpPr>
          <p:spPr>
            <a:xfrm>
              <a:off x="3282696" y="3669791"/>
              <a:ext cx="213360" cy="299085"/>
            </a:xfrm>
            <a:custGeom>
              <a:avLst/>
              <a:gdLst/>
              <a:ahLst/>
              <a:cxnLst/>
              <a:rect l="l" t="t" r="r" b="b"/>
              <a:pathLst>
                <a:path w="213360" h="299085">
                  <a:moveTo>
                    <a:pt x="0" y="0"/>
                  </a:moveTo>
                  <a:lnTo>
                    <a:pt x="0" y="298704"/>
                  </a:lnTo>
                </a:path>
                <a:path w="213360" h="299085">
                  <a:moveTo>
                    <a:pt x="0" y="149351"/>
                  </a:moveTo>
                  <a:lnTo>
                    <a:pt x="213359" y="149351"/>
                  </a:lnTo>
                </a:path>
              </a:pathLst>
            </a:custGeom>
            <a:ln w="9144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28" name="object 228"/>
            <p:cNvSpPr/>
            <p:nvPr/>
          </p:nvSpPr>
          <p:spPr>
            <a:xfrm>
              <a:off x="3264408" y="3800855"/>
              <a:ext cx="38100" cy="38100"/>
            </a:xfrm>
            <a:custGeom>
              <a:avLst/>
              <a:gdLst/>
              <a:ahLst/>
              <a:cxnLst/>
              <a:rect l="l" t="t" r="r" b="b"/>
              <a:pathLst>
                <a:path w="38100" h="38100">
                  <a:moveTo>
                    <a:pt x="18288" y="38099"/>
                  </a:moveTo>
                  <a:lnTo>
                    <a:pt x="10929" y="36504"/>
                  </a:lnTo>
                  <a:lnTo>
                    <a:pt x="5143" y="32194"/>
                  </a:lnTo>
                  <a:lnTo>
                    <a:pt x="1357" y="25884"/>
                  </a:lnTo>
                  <a:lnTo>
                    <a:pt x="0" y="18287"/>
                  </a:lnTo>
                  <a:lnTo>
                    <a:pt x="1357" y="10929"/>
                  </a:lnTo>
                  <a:lnTo>
                    <a:pt x="5143" y="5143"/>
                  </a:lnTo>
                  <a:lnTo>
                    <a:pt x="10929" y="1357"/>
                  </a:lnTo>
                  <a:lnTo>
                    <a:pt x="18288" y="0"/>
                  </a:lnTo>
                  <a:lnTo>
                    <a:pt x="25884" y="1357"/>
                  </a:lnTo>
                  <a:lnTo>
                    <a:pt x="32194" y="5143"/>
                  </a:lnTo>
                  <a:lnTo>
                    <a:pt x="36504" y="10929"/>
                  </a:lnTo>
                  <a:lnTo>
                    <a:pt x="38100" y="18287"/>
                  </a:lnTo>
                  <a:lnTo>
                    <a:pt x="36504" y="25884"/>
                  </a:lnTo>
                  <a:lnTo>
                    <a:pt x="32194" y="32194"/>
                  </a:lnTo>
                  <a:lnTo>
                    <a:pt x="25884" y="36504"/>
                  </a:lnTo>
                  <a:lnTo>
                    <a:pt x="18288" y="38099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29" name="object 229"/>
            <p:cNvSpPr/>
            <p:nvPr/>
          </p:nvSpPr>
          <p:spPr>
            <a:xfrm>
              <a:off x="3264408" y="3800855"/>
              <a:ext cx="38100" cy="38100"/>
            </a:xfrm>
            <a:custGeom>
              <a:avLst/>
              <a:gdLst/>
              <a:ahLst/>
              <a:cxnLst/>
              <a:rect l="l" t="t" r="r" b="b"/>
              <a:pathLst>
                <a:path w="38100" h="38100">
                  <a:moveTo>
                    <a:pt x="0" y="18287"/>
                  </a:moveTo>
                  <a:lnTo>
                    <a:pt x="1357" y="10929"/>
                  </a:lnTo>
                  <a:lnTo>
                    <a:pt x="5143" y="5143"/>
                  </a:lnTo>
                  <a:lnTo>
                    <a:pt x="10929" y="1357"/>
                  </a:lnTo>
                  <a:lnTo>
                    <a:pt x="18288" y="0"/>
                  </a:lnTo>
                  <a:lnTo>
                    <a:pt x="25884" y="1357"/>
                  </a:lnTo>
                  <a:lnTo>
                    <a:pt x="32194" y="5143"/>
                  </a:lnTo>
                  <a:lnTo>
                    <a:pt x="36504" y="10929"/>
                  </a:lnTo>
                  <a:lnTo>
                    <a:pt x="38100" y="18287"/>
                  </a:lnTo>
                  <a:lnTo>
                    <a:pt x="36504" y="25884"/>
                  </a:lnTo>
                  <a:lnTo>
                    <a:pt x="32194" y="32194"/>
                  </a:lnTo>
                  <a:lnTo>
                    <a:pt x="25884" y="36504"/>
                  </a:lnTo>
                  <a:lnTo>
                    <a:pt x="18288" y="38099"/>
                  </a:lnTo>
                  <a:lnTo>
                    <a:pt x="10929" y="36504"/>
                  </a:lnTo>
                  <a:lnTo>
                    <a:pt x="5143" y="32194"/>
                  </a:lnTo>
                  <a:lnTo>
                    <a:pt x="1357" y="25884"/>
                  </a:lnTo>
                  <a:lnTo>
                    <a:pt x="0" y="18287"/>
                  </a:lnTo>
                </a:path>
              </a:pathLst>
            </a:custGeom>
            <a:ln w="9144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30" name="object 230"/>
            <p:cNvSpPr/>
            <p:nvPr/>
          </p:nvSpPr>
          <p:spPr>
            <a:xfrm>
              <a:off x="2412492" y="3968496"/>
              <a:ext cx="870585" cy="0"/>
            </a:xfrm>
            <a:custGeom>
              <a:avLst/>
              <a:gdLst/>
              <a:ahLst/>
              <a:cxnLst/>
              <a:rect l="l" t="t" r="r" b="b"/>
              <a:pathLst>
                <a:path w="870585">
                  <a:moveTo>
                    <a:pt x="0" y="0"/>
                  </a:moveTo>
                  <a:lnTo>
                    <a:pt x="870204" y="0"/>
                  </a:lnTo>
                </a:path>
              </a:pathLst>
            </a:custGeom>
            <a:ln w="9144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231" name="object 231"/>
            <p:cNvPicPr/>
            <p:nvPr/>
          </p:nvPicPr>
          <p:blipFill>
            <a:blip r:embed="rId2" cstate="print"/>
            <a:stretch>
              <a:fillRect/>
            </a:stretch>
          </p:blipFill>
          <p:spPr>
            <a:xfrm>
              <a:off x="2680716" y="3675888"/>
              <a:ext cx="464819" cy="321563"/>
            </a:xfrm>
            <a:prstGeom prst="rect">
              <a:avLst/>
            </a:prstGeom>
          </p:spPr>
        </p:pic>
      </p:grpSp>
      <p:grpSp>
        <p:nvGrpSpPr>
          <p:cNvPr id="232" name="object 232"/>
          <p:cNvGrpSpPr/>
          <p:nvPr/>
        </p:nvGrpSpPr>
        <p:grpSpPr>
          <a:xfrm>
            <a:off x="6170356" y="4608576"/>
            <a:ext cx="508351" cy="55244"/>
            <a:chOff x="2682239" y="4608576"/>
            <a:chExt cx="220979" cy="55244"/>
          </a:xfrm>
        </p:grpSpPr>
        <p:sp>
          <p:nvSpPr>
            <p:cNvPr id="233" name="object 233"/>
            <p:cNvSpPr/>
            <p:nvPr/>
          </p:nvSpPr>
          <p:spPr>
            <a:xfrm>
              <a:off x="2686812" y="4613148"/>
              <a:ext cx="70485" cy="36830"/>
            </a:xfrm>
            <a:custGeom>
              <a:avLst/>
              <a:gdLst/>
              <a:ahLst/>
              <a:cxnLst/>
              <a:rect l="l" t="t" r="r" b="b"/>
              <a:pathLst>
                <a:path w="70485" h="36829">
                  <a:moveTo>
                    <a:pt x="70104" y="36575"/>
                  </a:moveTo>
                  <a:lnTo>
                    <a:pt x="50292" y="3047"/>
                  </a:lnTo>
                  <a:lnTo>
                    <a:pt x="44196" y="0"/>
                  </a:lnTo>
                  <a:lnTo>
                    <a:pt x="25908" y="0"/>
                  </a:lnTo>
                  <a:lnTo>
                    <a:pt x="21336" y="3047"/>
                  </a:lnTo>
                  <a:lnTo>
                    <a:pt x="15240" y="6095"/>
                  </a:lnTo>
                  <a:lnTo>
                    <a:pt x="10668" y="9143"/>
                  </a:lnTo>
                  <a:lnTo>
                    <a:pt x="4572" y="18287"/>
                  </a:lnTo>
                  <a:lnTo>
                    <a:pt x="1524" y="24383"/>
                  </a:lnTo>
                  <a:lnTo>
                    <a:pt x="0" y="30479"/>
                  </a:lnTo>
                  <a:lnTo>
                    <a:pt x="0" y="36575"/>
                  </a:lnTo>
                </a:path>
              </a:pathLst>
            </a:custGeom>
            <a:ln w="9144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34" name="object 234"/>
            <p:cNvSpPr/>
            <p:nvPr/>
          </p:nvSpPr>
          <p:spPr>
            <a:xfrm>
              <a:off x="2756915" y="4613148"/>
              <a:ext cx="70485" cy="36830"/>
            </a:xfrm>
            <a:custGeom>
              <a:avLst/>
              <a:gdLst/>
              <a:ahLst/>
              <a:cxnLst/>
              <a:rect l="l" t="t" r="r" b="b"/>
              <a:pathLst>
                <a:path w="70485" h="36829">
                  <a:moveTo>
                    <a:pt x="70104" y="36575"/>
                  </a:moveTo>
                  <a:lnTo>
                    <a:pt x="70104" y="30479"/>
                  </a:lnTo>
                  <a:lnTo>
                    <a:pt x="68580" y="24383"/>
                  </a:lnTo>
                  <a:lnTo>
                    <a:pt x="65532" y="18287"/>
                  </a:lnTo>
                  <a:lnTo>
                    <a:pt x="59436" y="9143"/>
                  </a:lnTo>
                  <a:lnTo>
                    <a:pt x="54864" y="6095"/>
                  </a:lnTo>
                  <a:lnTo>
                    <a:pt x="48768" y="3047"/>
                  </a:lnTo>
                  <a:lnTo>
                    <a:pt x="44196" y="0"/>
                  </a:lnTo>
                  <a:lnTo>
                    <a:pt x="25908" y="0"/>
                  </a:lnTo>
                  <a:lnTo>
                    <a:pt x="19812" y="3047"/>
                  </a:lnTo>
                  <a:lnTo>
                    <a:pt x="10668" y="9143"/>
                  </a:lnTo>
                  <a:lnTo>
                    <a:pt x="6096" y="13715"/>
                  </a:lnTo>
                  <a:lnTo>
                    <a:pt x="3048" y="18287"/>
                  </a:lnTo>
                  <a:lnTo>
                    <a:pt x="0" y="30479"/>
                  </a:lnTo>
                  <a:lnTo>
                    <a:pt x="0" y="36575"/>
                  </a:lnTo>
                </a:path>
              </a:pathLst>
            </a:custGeom>
            <a:ln w="9144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35" name="object 235"/>
            <p:cNvSpPr/>
            <p:nvPr/>
          </p:nvSpPr>
          <p:spPr>
            <a:xfrm>
              <a:off x="2822447" y="4649724"/>
              <a:ext cx="9525" cy="13970"/>
            </a:xfrm>
            <a:custGeom>
              <a:avLst/>
              <a:gdLst/>
              <a:ahLst/>
              <a:cxnLst/>
              <a:rect l="l" t="t" r="r" b="b"/>
              <a:pathLst>
                <a:path w="9525" h="13970">
                  <a:moveTo>
                    <a:pt x="0" y="13716"/>
                  </a:moveTo>
                  <a:lnTo>
                    <a:pt x="9144" y="13716"/>
                  </a:lnTo>
                  <a:lnTo>
                    <a:pt x="9144" y="0"/>
                  </a:lnTo>
                  <a:lnTo>
                    <a:pt x="0" y="0"/>
                  </a:lnTo>
                  <a:lnTo>
                    <a:pt x="0" y="13716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36" name="object 236"/>
            <p:cNvSpPr/>
            <p:nvPr/>
          </p:nvSpPr>
          <p:spPr>
            <a:xfrm>
              <a:off x="2682239" y="4656582"/>
              <a:ext cx="79375" cy="0"/>
            </a:xfrm>
            <a:custGeom>
              <a:avLst/>
              <a:gdLst/>
              <a:ahLst/>
              <a:cxnLst/>
              <a:rect l="l" t="t" r="r" b="b"/>
              <a:pathLst>
                <a:path w="79375">
                  <a:moveTo>
                    <a:pt x="70104" y="0"/>
                  </a:moveTo>
                  <a:lnTo>
                    <a:pt x="79248" y="0"/>
                  </a:lnTo>
                </a:path>
                <a:path w="79375">
                  <a:moveTo>
                    <a:pt x="0" y="0"/>
                  </a:moveTo>
                  <a:lnTo>
                    <a:pt x="9144" y="0"/>
                  </a:lnTo>
                </a:path>
              </a:pathLst>
            </a:custGeom>
            <a:ln w="13716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37" name="object 237"/>
            <p:cNvSpPr/>
            <p:nvPr/>
          </p:nvSpPr>
          <p:spPr>
            <a:xfrm>
              <a:off x="2827020" y="4613148"/>
              <a:ext cx="71755" cy="36830"/>
            </a:xfrm>
            <a:custGeom>
              <a:avLst/>
              <a:gdLst/>
              <a:ahLst/>
              <a:cxnLst/>
              <a:rect l="l" t="t" r="r" b="b"/>
              <a:pathLst>
                <a:path w="71755" h="36829">
                  <a:moveTo>
                    <a:pt x="71627" y="36575"/>
                  </a:moveTo>
                  <a:lnTo>
                    <a:pt x="50291" y="3047"/>
                  </a:lnTo>
                  <a:lnTo>
                    <a:pt x="44195" y="0"/>
                  </a:lnTo>
                  <a:lnTo>
                    <a:pt x="25907" y="0"/>
                  </a:lnTo>
                  <a:lnTo>
                    <a:pt x="0" y="30479"/>
                  </a:lnTo>
                  <a:lnTo>
                    <a:pt x="0" y="36575"/>
                  </a:lnTo>
                </a:path>
              </a:pathLst>
            </a:custGeom>
            <a:ln w="9144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38" name="object 238"/>
            <p:cNvSpPr/>
            <p:nvPr/>
          </p:nvSpPr>
          <p:spPr>
            <a:xfrm>
              <a:off x="2898648" y="4649724"/>
              <a:ext cx="0" cy="13970"/>
            </a:xfrm>
            <a:custGeom>
              <a:avLst/>
              <a:gdLst/>
              <a:ahLst/>
              <a:cxnLst/>
              <a:rect l="l" t="t" r="r" b="b"/>
              <a:pathLst>
                <a:path h="13970">
                  <a:moveTo>
                    <a:pt x="-4572" y="6858"/>
                  </a:moveTo>
                  <a:lnTo>
                    <a:pt x="4572" y="6858"/>
                  </a:lnTo>
                </a:path>
              </a:pathLst>
            </a:custGeom>
            <a:ln w="13716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39" name="object 239"/>
            <p:cNvSpPr/>
            <p:nvPr/>
          </p:nvSpPr>
          <p:spPr>
            <a:xfrm>
              <a:off x="2822447" y="4649724"/>
              <a:ext cx="9525" cy="13970"/>
            </a:xfrm>
            <a:custGeom>
              <a:avLst/>
              <a:gdLst/>
              <a:ahLst/>
              <a:cxnLst/>
              <a:rect l="l" t="t" r="r" b="b"/>
              <a:pathLst>
                <a:path w="9525" h="13970">
                  <a:moveTo>
                    <a:pt x="0" y="13716"/>
                  </a:moveTo>
                  <a:lnTo>
                    <a:pt x="9144" y="13716"/>
                  </a:lnTo>
                  <a:lnTo>
                    <a:pt x="9144" y="0"/>
                  </a:lnTo>
                  <a:lnTo>
                    <a:pt x="0" y="0"/>
                  </a:lnTo>
                  <a:lnTo>
                    <a:pt x="0" y="13716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240" name="object 240"/>
          <p:cNvGrpSpPr/>
          <p:nvPr/>
        </p:nvGrpSpPr>
        <p:grpSpPr>
          <a:xfrm>
            <a:off x="6727791" y="4917947"/>
            <a:ext cx="81804" cy="36830"/>
            <a:chOff x="2924555" y="4917947"/>
            <a:chExt cx="35560" cy="36830"/>
          </a:xfrm>
        </p:grpSpPr>
        <p:sp>
          <p:nvSpPr>
            <p:cNvPr id="241" name="object 241"/>
            <p:cNvSpPr/>
            <p:nvPr/>
          </p:nvSpPr>
          <p:spPr>
            <a:xfrm>
              <a:off x="2929127" y="4922519"/>
              <a:ext cx="26034" cy="27940"/>
            </a:xfrm>
            <a:custGeom>
              <a:avLst/>
              <a:gdLst/>
              <a:ahLst/>
              <a:cxnLst/>
              <a:rect l="l" t="t" r="r" b="b"/>
              <a:pathLst>
                <a:path w="26035" h="27939">
                  <a:moveTo>
                    <a:pt x="25908" y="27432"/>
                  </a:moveTo>
                  <a:lnTo>
                    <a:pt x="0" y="27432"/>
                  </a:lnTo>
                  <a:lnTo>
                    <a:pt x="0" y="0"/>
                  </a:lnTo>
                  <a:lnTo>
                    <a:pt x="25908" y="0"/>
                  </a:lnTo>
                  <a:lnTo>
                    <a:pt x="25908" y="27432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42" name="object 242"/>
            <p:cNvSpPr/>
            <p:nvPr/>
          </p:nvSpPr>
          <p:spPr>
            <a:xfrm>
              <a:off x="2929127" y="4922519"/>
              <a:ext cx="26034" cy="27940"/>
            </a:xfrm>
            <a:custGeom>
              <a:avLst/>
              <a:gdLst/>
              <a:ahLst/>
              <a:cxnLst/>
              <a:rect l="l" t="t" r="r" b="b"/>
              <a:pathLst>
                <a:path w="26035" h="27939">
                  <a:moveTo>
                    <a:pt x="25908" y="0"/>
                  </a:moveTo>
                  <a:lnTo>
                    <a:pt x="0" y="0"/>
                  </a:lnTo>
                  <a:lnTo>
                    <a:pt x="0" y="27432"/>
                  </a:lnTo>
                  <a:lnTo>
                    <a:pt x="25908" y="27432"/>
                  </a:lnTo>
                  <a:lnTo>
                    <a:pt x="25908" y="0"/>
                  </a:lnTo>
                  <a:close/>
                </a:path>
                <a:path w="26035" h="27939">
                  <a:moveTo>
                    <a:pt x="0" y="0"/>
                  </a:moveTo>
                  <a:lnTo>
                    <a:pt x="0" y="0"/>
                  </a:lnTo>
                </a:path>
              </a:pathLst>
            </a:custGeom>
            <a:ln w="9144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243" name="object 243"/>
          <p:cNvGrpSpPr/>
          <p:nvPr/>
        </p:nvGrpSpPr>
        <p:grpSpPr>
          <a:xfrm>
            <a:off x="6727791" y="4619244"/>
            <a:ext cx="81804" cy="36830"/>
            <a:chOff x="2924555" y="4619244"/>
            <a:chExt cx="35560" cy="36830"/>
          </a:xfrm>
        </p:grpSpPr>
        <p:sp>
          <p:nvSpPr>
            <p:cNvPr id="244" name="object 244"/>
            <p:cNvSpPr/>
            <p:nvPr/>
          </p:nvSpPr>
          <p:spPr>
            <a:xfrm>
              <a:off x="2929127" y="4623816"/>
              <a:ext cx="26034" cy="27940"/>
            </a:xfrm>
            <a:custGeom>
              <a:avLst/>
              <a:gdLst/>
              <a:ahLst/>
              <a:cxnLst/>
              <a:rect l="l" t="t" r="r" b="b"/>
              <a:pathLst>
                <a:path w="26035" h="27939">
                  <a:moveTo>
                    <a:pt x="25908" y="27432"/>
                  </a:moveTo>
                  <a:lnTo>
                    <a:pt x="0" y="27432"/>
                  </a:lnTo>
                  <a:lnTo>
                    <a:pt x="0" y="0"/>
                  </a:lnTo>
                  <a:lnTo>
                    <a:pt x="25908" y="0"/>
                  </a:lnTo>
                  <a:lnTo>
                    <a:pt x="25908" y="27432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45" name="object 245"/>
            <p:cNvSpPr/>
            <p:nvPr/>
          </p:nvSpPr>
          <p:spPr>
            <a:xfrm>
              <a:off x="2929127" y="4623816"/>
              <a:ext cx="26034" cy="27940"/>
            </a:xfrm>
            <a:custGeom>
              <a:avLst/>
              <a:gdLst/>
              <a:ahLst/>
              <a:cxnLst/>
              <a:rect l="l" t="t" r="r" b="b"/>
              <a:pathLst>
                <a:path w="26035" h="27939">
                  <a:moveTo>
                    <a:pt x="25908" y="0"/>
                  </a:moveTo>
                  <a:lnTo>
                    <a:pt x="0" y="0"/>
                  </a:lnTo>
                  <a:lnTo>
                    <a:pt x="0" y="27432"/>
                  </a:lnTo>
                  <a:lnTo>
                    <a:pt x="25908" y="27432"/>
                  </a:lnTo>
                  <a:lnTo>
                    <a:pt x="25908" y="0"/>
                  </a:lnTo>
                  <a:close/>
                </a:path>
                <a:path w="26035" h="27939">
                  <a:moveTo>
                    <a:pt x="0" y="0"/>
                  </a:moveTo>
                  <a:lnTo>
                    <a:pt x="0" y="0"/>
                  </a:lnTo>
                </a:path>
              </a:pathLst>
            </a:custGeom>
            <a:ln w="9144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246" name="object 246"/>
          <p:cNvGrpSpPr/>
          <p:nvPr/>
        </p:nvGrpSpPr>
        <p:grpSpPr>
          <a:xfrm>
            <a:off x="7499086" y="4637533"/>
            <a:ext cx="543412" cy="299085"/>
            <a:chOff x="3259835" y="4637532"/>
            <a:chExt cx="236220" cy="299085"/>
          </a:xfrm>
        </p:grpSpPr>
        <p:sp>
          <p:nvSpPr>
            <p:cNvPr id="247" name="object 247"/>
            <p:cNvSpPr/>
            <p:nvPr/>
          </p:nvSpPr>
          <p:spPr>
            <a:xfrm>
              <a:off x="3282696" y="4637532"/>
              <a:ext cx="213360" cy="299085"/>
            </a:xfrm>
            <a:custGeom>
              <a:avLst/>
              <a:gdLst/>
              <a:ahLst/>
              <a:cxnLst/>
              <a:rect l="l" t="t" r="r" b="b"/>
              <a:pathLst>
                <a:path w="213360" h="299085">
                  <a:moveTo>
                    <a:pt x="0" y="0"/>
                  </a:moveTo>
                  <a:lnTo>
                    <a:pt x="0" y="298703"/>
                  </a:lnTo>
                </a:path>
                <a:path w="213360" h="299085">
                  <a:moveTo>
                    <a:pt x="0" y="150875"/>
                  </a:moveTo>
                  <a:lnTo>
                    <a:pt x="213359" y="150875"/>
                  </a:lnTo>
                </a:path>
              </a:pathLst>
            </a:custGeom>
            <a:ln w="9144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48" name="object 248"/>
            <p:cNvSpPr/>
            <p:nvPr/>
          </p:nvSpPr>
          <p:spPr>
            <a:xfrm>
              <a:off x="3264407" y="4768596"/>
              <a:ext cx="38100" cy="38100"/>
            </a:xfrm>
            <a:custGeom>
              <a:avLst/>
              <a:gdLst/>
              <a:ahLst/>
              <a:cxnLst/>
              <a:rect l="l" t="t" r="r" b="b"/>
              <a:pathLst>
                <a:path w="38100" h="38100">
                  <a:moveTo>
                    <a:pt x="18288" y="38100"/>
                  </a:moveTo>
                  <a:lnTo>
                    <a:pt x="10929" y="36742"/>
                  </a:lnTo>
                  <a:lnTo>
                    <a:pt x="5143" y="32956"/>
                  </a:lnTo>
                  <a:lnTo>
                    <a:pt x="1357" y="27170"/>
                  </a:lnTo>
                  <a:lnTo>
                    <a:pt x="0" y="19812"/>
                  </a:lnTo>
                  <a:lnTo>
                    <a:pt x="1357" y="12215"/>
                  </a:lnTo>
                  <a:lnTo>
                    <a:pt x="5143" y="5905"/>
                  </a:lnTo>
                  <a:lnTo>
                    <a:pt x="10929" y="1595"/>
                  </a:lnTo>
                  <a:lnTo>
                    <a:pt x="18288" y="0"/>
                  </a:lnTo>
                  <a:lnTo>
                    <a:pt x="25884" y="1595"/>
                  </a:lnTo>
                  <a:lnTo>
                    <a:pt x="32194" y="5905"/>
                  </a:lnTo>
                  <a:lnTo>
                    <a:pt x="36504" y="12215"/>
                  </a:lnTo>
                  <a:lnTo>
                    <a:pt x="38100" y="19812"/>
                  </a:lnTo>
                  <a:lnTo>
                    <a:pt x="36504" y="27170"/>
                  </a:lnTo>
                  <a:lnTo>
                    <a:pt x="32194" y="32956"/>
                  </a:lnTo>
                  <a:lnTo>
                    <a:pt x="25884" y="36742"/>
                  </a:lnTo>
                  <a:lnTo>
                    <a:pt x="18288" y="3810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49" name="object 249"/>
            <p:cNvSpPr/>
            <p:nvPr/>
          </p:nvSpPr>
          <p:spPr>
            <a:xfrm>
              <a:off x="3264407" y="4768596"/>
              <a:ext cx="38100" cy="38100"/>
            </a:xfrm>
            <a:custGeom>
              <a:avLst/>
              <a:gdLst/>
              <a:ahLst/>
              <a:cxnLst/>
              <a:rect l="l" t="t" r="r" b="b"/>
              <a:pathLst>
                <a:path w="38100" h="38100">
                  <a:moveTo>
                    <a:pt x="0" y="19812"/>
                  </a:moveTo>
                  <a:lnTo>
                    <a:pt x="1357" y="12215"/>
                  </a:lnTo>
                  <a:lnTo>
                    <a:pt x="5143" y="5905"/>
                  </a:lnTo>
                  <a:lnTo>
                    <a:pt x="10929" y="1595"/>
                  </a:lnTo>
                  <a:lnTo>
                    <a:pt x="18288" y="0"/>
                  </a:lnTo>
                  <a:lnTo>
                    <a:pt x="25884" y="1595"/>
                  </a:lnTo>
                  <a:lnTo>
                    <a:pt x="32194" y="5905"/>
                  </a:lnTo>
                  <a:lnTo>
                    <a:pt x="36504" y="12215"/>
                  </a:lnTo>
                  <a:lnTo>
                    <a:pt x="38100" y="19812"/>
                  </a:lnTo>
                  <a:lnTo>
                    <a:pt x="36504" y="27170"/>
                  </a:lnTo>
                  <a:lnTo>
                    <a:pt x="32194" y="32956"/>
                  </a:lnTo>
                  <a:lnTo>
                    <a:pt x="25884" y="36742"/>
                  </a:lnTo>
                  <a:lnTo>
                    <a:pt x="18288" y="38100"/>
                  </a:lnTo>
                  <a:lnTo>
                    <a:pt x="10929" y="36742"/>
                  </a:lnTo>
                  <a:lnTo>
                    <a:pt x="5143" y="32956"/>
                  </a:lnTo>
                  <a:lnTo>
                    <a:pt x="1357" y="27170"/>
                  </a:lnTo>
                  <a:lnTo>
                    <a:pt x="0" y="19812"/>
                  </a:lnTo>
                </a:path>
              </a:pathLst>
            </a:custGeom>
            <a:ln w="9144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pic>
        <p:nvPicPr>
          <p:cNvPr id="250" name="object 250"/>
          <p:cNvPicPr/>
          <p:nvPr/>
        </p:nvPicPr>
        <p:blipFill>
          <a:blip r:embed="rId3" cstate="print"/>
          <a:stretch>
            <a:fillRect/>
          </a:stretch>
        </p:blipFill>
        <p:spPr>
          <a:xfrm>
            <a:off x="6166852" y="4645152"/>
            <a:ext cx="1069293" cy="320040"/>
          </a:xfrm>
          <a:prstGeom prst="rect">
            <a:avLst/>
          </a:prstGeom>
        </p:spPr>
      </p:pic>
      <p:grpSp>
        <p:nvGrpSpPr>
          <p:cNvPr id="251" name="object 251"/>
          <p:cNvGrpSpPr/>
          <p:nvPr/>
        </p:nvGrpSpPr>
        <p:grpSpPr>
          <a:xfrm>
            <a:off x="6170356" y="4116323"/>
            <a:ext cx="508351" cy="55244"/>
            <a:chOff x="2682239" y="4116323"/>
            <a:chExt cx="220979" cy="55244"/>
          </a:xfrm>
        </p:grpSpPr>
        <p:sp>
          <p:nvSpPr>
            <p:cNvPr id="252" name="object 252"/>
            <p:cNvSpPr/>
            <p:nvPr/>
          </p:nvSpPr>
          <p:spPr>
            <a:xfrm>
              <a:off x="2686812" y="4120895"/>
              <a:ext cx="70485" cy="38100"/>
            </a:xfrm>
            <a:custGeom>
              <a:avLst/>
              <a:gdLst/>
              <a:ahLst/>
              <a:cxnLst/>
              <a:rect l="l" t="t" r="r" b="b"/>
              <a:pathLst>
                <a:path w="70485" h="38100">
                  <a:moveTo>
                    <a:pt x="70104" y="36575"/>
                  </a:moveTo>
                  <a:lnTo>
                    <a:pt x="68580" y="30479"/>
                  </a:lnTo>
                  <a:lnTo>
                    <a:pt x="67056" y="25907"/>
                  </a:lnTo>
                  <a:lnTo>
                    <a:pt x="65532" y="19811"/>
                  </a:lnTo>
                  <a:lnTo>
                    <a:pt x="62484" y="13715"/>
                  </a:lnTo>
                  <a:lnTo>
                    <a:pt x="59436" y="9143"/>
                  </a:lnTo>
                  <a:lnTo>
                    <a:pt x="50292" y="3047"/>
                  </a:lnTo>
                  <a:lnTo>
                    <a:pt x="38100" y="0"/>
                  </a:lnTo>
                  <a:lnTo>
                    <a:pt x="32004" y="0"/>
                  </a:lnTo>
                  <a:lnTo>
                    <a:pt x="1524" y="25907"/>
                  </a:lnTo>
                  <a:lnTo>
                    <a:pt x="0" y="30479"/>
                  </a:lnTo>
                  <a:lnTo>
                    <a:pt x="0" y="38099"/>
                  </a:lnTo>
                </a:path>
              </a:pathLst>
            </a:custGeom>
            <a:ln w="9144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53" name="object 253"/>
            <p:cNvSpPr/>
            <p:nvPr/>
          </p:nvSpPr>
          <p:spPr>
            <a:xfrm>
              <a:off x="2756915" y="4120895"/>
              <a:ext cx="70485" cy="38100"/>
            </a:xfrm>
            <a:custGeom>
              <a:avLst/>
              <a:gdLst/>
              <a:ahLst/>
              <a:cxnLst/>
              <a:rect l="l" t="t" r="r" b="b"/>
              <a:pathLst>
                <a:path w="70485" h="38100">
                  <a:moveTo>
                    <a:pt x="70104" y="36575"/>
                  </a:moveTo>
                  <a:lnTo>
                    <a:pt x="70104" y="30479"/>
                  </a:lnTo>
                  <a:lnTo>
                    <a:pt x="68580" y="25907"/>
                  </a:lnTo>
                  <a:lnTo>
                    <a:pt x="38100" y="0"/>
                  </a:lnTo>
                  <a:lnTo>
                    <a:pt x="32004" y="0"/>
                  </a:lnTo>
                  <a:lnTo>
                    <a:pt x="1524" y="25907"/>
                  </a:lnTo>
                  <a:lnTo>
                    <a:pt x="0" y="30479"/>
                  </a:lnTo>
                  <a:lnTo>
                    <a:pt x="0" y="38099"/>
                  </a:lnTo>
                </a:path>
              </a:pathLst>
            </a:custGeom>
            <a:ln w="9144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54" name="object 254"/>
            <p:cNvSpPr/>
            <p:nvPr/>
          </p:nvSpPr>
          <p:spPr>
            <a:xfrm>
              <a:off x="2822447" y="4157471"/>
              <a:ext cx="9525" cy="13970"/>
            </a:xfrm>
            <a:custGeom>
              <a:avLst/>
              <a:gdLst/>
              <a:ahLst/>
              <a:cxnLst/>
              <a:rect l="l" t="t" r="r" b="b"/>
              <a:pathLst>
                <a:path w="9525" h="13970">
                  <a:moveTo>
                    <a:pt x="0" y="13716"/>
                  </a:moveTo>
                  <a:lnTo>
                    <a:pt x="9144" y="13716"/>
                  </a:lnTo>
                  <a:lnTo>
                    <a:pt x="9144" y="0"/>
                  </a:lnTo>
                  <a:lnTo>
                    <a:pt x="0" y="0"/>
                  </a:lnTo>
                  <a:lnTo>
                    <a:pt x="0" y="13716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55" name="object 255"/>
            <p:cNvSpPr/>
            <p:nvPr/>
          </p:nvSpPr>
          <p:spPr>
            <a:xfrm>
              <a:off x="2682239" y="4164329"/>
              <a:ext cx="79375" cy="0"/>
            </a:xfrm>
            <a:custGeom>
              <a:avLst/>
              <a:gdLst/>
              <a:ahLst/>
              <a:cxnLst/>
              <a:rect l="l" t="t" r="r" b="b"/>
              <a:pathLst>
                <a:path w="79375">
                  <a:moveTo>
                    <a:pt x="70104" y="0"/>
                  </a:moveTo>
                  <a:lnTo>
                    <a:pt x="79248" y="0"/>
                  </a:lnTo>
                </a:path>
                <a:path w="79375">
                  <a:moveTo>
                    <a:pt x="0" y="0"/>
                  </a:moveTo>
                  <a:lnTo>
                    <a:pt x="9144" y="0"/>
                  </a:lnTo>
                </a:path>
              </a:pathLst>
            </a:custGeom>
            <a:ln w="13716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56" name="object 256"/>
            <p:cNvSpPr/>
            <p:nvPr/>
          </p:nvSpPr>
          <p:spPr>
            <a:xfrm>
              <a:off x="2827020" y="4120895"/>
              <a:ext cx="71755" cy="38100"/>
            </a:xfrm>
            <a:custGeom>
              <a:avLst/>
              <a:gdLst/>
              <a:ahLst/>
              <a:cxnLst/>
              <a:rect l="l" t="t" r="r" b="b"/>
              <a:pathLst>
                <a:path w="71755" h="38100">
                  <a:moveTo>
                    <a:pt x="71627" y="36575"/>
                  </a:moveTo>
                  <a:lnTo>
                    <a:pt x="70103" y="30479"/>
                  </a:lnTo>
                  <a:lnTo>
                    <a:pt x="68579" y="25907"/>
                  </a:lnTo>
                  <a:lnTo>
                    <a:pt x="67055" y="19811"/>
                  </a:lnTo>
                  <a:lnTo>
                    <a:pt x="64007" y="13715"/>
                  </a:lnTo>
                  <a:lnTo>
                    <a:pt x="59435" y="9143"/>
                  </a:lnTo>
                  <a:lnTo>
                    <a:pt x="50291" y="3047"/>
                  </a:lnTo>
                  <a:lnTo>
                    <a:pt x="38099" y="0"/>
                  </a:lnTo>
                  <a:lnTo>
                    <a:pt x="32003" y="0"/>
                  </a:lnTo>
                  <a:lnTo>
                    <a:pt x="1523" y="25907"/>
                  </a:lnTo>
                  <a:lnTo>
                    <a:pt x="0" y="30479"/>
                  </a:lnTo>
                  <a:lnTo>
                    <a:pt x="0" y="38099"/>
                  </a:lnTo>
                </a:path>
              </a:pathLst>
            </a:custGeom>
            <a:ln w="9144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57" name="object 257"/>
            <p:cNvSpPr/>
            <p:nvPr/>
          </p:nvSpPr>
          <p:spPr>
            <a:xfrm>
              <a:off x="2898648" y="4157471"/>
              <a:ext cx="0" cy="13970"/>
            </a:xfrm>
            <a:custGeom>
              <a:avLst/>
              <a:gdLst/>
              <a:ahLst/>
              <a:cxnLst/>
              <a:rect l="l" t="t" r="r" b="b"/>
              <a:pathLst>
                <a:path h="13970">
                  <a:moveTo>
                    <a:pt x="-4572" y="6858"/>
                  </a:moveTo>
                  <a:lnTo>
                    <a:pt x="4572" y="6858"/>
                  </a:lnTo>
                </a:path>
              </a:pathLst>
            </a:custGeom>
            <a:ln w="13716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58" name="object 258"/>
            <p:cNvSpPr/>
            <p:nvPr/>
          </p:nvSpPr>
          <p:spPr>
            <a:xfrm>
              <a:off x="2822447" y="4157471"/>
              <a:ext cx="9525" cy="13970"/>
            </a:xfrm>
            <a:custGeom>
              <a:avLst/>
              <a:gdLst/>
              <a:ahLst/>
              <a:cxnLst/>
              <a:rect l="l" t="t" r="r" b="b"/>
              <a:pathLst>
                <a:path w="9525" h="13970">
                  <a:moveTo>
                    <a:pt x="0" y="13716"/>
                  </a:moveTo>
                  <a:lnTo>
                    <a:pt x="9144" y="13716"/>
                  </a:lnTo>
                  <a:lnTo>
                    <a:pt x="9144" y="0"/>
                  </a:lnTo>
                  <a:lnTo>
                    <a:pt x="0" y="0"/>
                  </a:lnTo>
                  <a:lnTo>
                    <a:pt x="0" y="13716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259" name="object 259"/>
          <p:cNvGrpSpPr/>
          <p:nvPr/>
        </p:nvGrpSpPr>
        <p:grpSpPr>
          <a:xfrm>
            <a:off x="6727791" y="4425696"/>
            <a:ext cx="81804" cy="38100"/>
            <a:chOff x="2924555" y="4425696"/>
            <a:chExt cx="35560" cy="38100"/>
          </a:xfrm>
        </p:grpSpPr>
        <p:sp>
          <p:nvSpPr>
            <p:cNvPr id="260" name="object 260"/>
            <p:cNvSpPr/>
            <p:nvPr/>
          </p:nvSpPr>
          <p:spPr>
            <a:xfrm>
              <a:off x="2929127" y="4430268"/>
              <a:ext cx="26034" cy="29209"/>
            </a:xfrm>
            <a:custGeom>
              <a:avLst/>
              <a:gdLst/>
              <a:ahLst/>
              <a:cxnLst/>
              <a:rect l="l" t="t" r="r" b="b"/>
              <a:pathLst>
                <a:path w="26035" h="29210">
                  <a:moveTo>
                    <a:pt x="25908" y="28956"/>
                  </a:moveTo>
                  <a:lnTo>
                    <a:pt x="0" y="28956"/>
                  </a:lnTo>
                  <a:lnTo>
                    <a:pt x="0" y="0"/>
                  </a:lnTo>
                  <a:lnTo>
                    <a:pt x="25908" y="0"/>
                  </a:lnTo>
                  <a:lnTo>
                    <a:pt x="25908" y="28956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61" name="object 261"/>
            <p:cNvSpPr/>
            <p:nvPr/>
          </p:nvSpPr>
          <p:spPr>
            <a:xfrm>
              <a:off x="2929127" y="4430268"/>
              <a:ext cx="26034" cy="29209"/>
            </a:xfrm>
            <a:custGeom>
              <a:avLst/>
              <a:gdLst/>
              <a:ahLst/>
              <a:cxnLst/>
              <a:rect l="l" t="t" r="r" b="b"/>
              <a:pathLst>
                <a:path w="26035" h="29210">
                  <a:moveTo>
                    <a:pt x="25908" y="0"/>
                  </a:moveTo>
                  <a:lnTo>
                    <a:pt x="0" y="0"/>
                  </a:lnTo>
                  <a:lnTo>
                    <a:pt x="0" y="28956"/>
                  </a:lnTo>
                  <a:lnTo>
                    <a:pt x="25908" y="28956"/>
                  </a:lnTo>
                  <a:lnTo>
                    <a:pt x="25908" y="0"/>
                  </a:lnTo>
                  <a:close/>
                </a:path>
                <a:path w="26035" h="29210">
                  <a:moveTo>
                    <a:pt x="0" y="0"/>
                  </a:moveTo>
                  <a:lnTo>
                    <a:pt x="0" y="0"/>
                  </a:lnTo>
                </a:path>
              </a:pathLst>
            </a:custGeom>
            <a:ln w="9144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262" name="object 262"/>
          <p:cNvGrpSpPr/>
          <p:nvPr/>
        </p:nvGrpSpPr>
        <p:grpSpPr>
          <a:xfrm>
            <a:off x="6727791" y="4126992"/>
            <a:ext cx="81804" cy="38100"/>
            <a:chOff x="2924555" y="4126992"/>
            <a:chExt cx="35560" cy="38100"/>
          </a:xfrm>
        </p:grpSpPr>
        <p:sp>
          <p:nvSpPr>
            <p:cNvPr id="263" name="object 263"/>
            <p:cNvSpPr/>
            <p:nvPr/>
          </p:nvSpPr>
          <p:spPr>
            <a:xfrm>
              <a:off x="2929127" y="4131564"/>
              <a:ext cx="26034" cy="29209"/>
            </a:xfrm>
            <a:custGeom>
              <a:avLst/>
              <a:gdLst/>
              <a:ahLst/>
              <a:cxnLst/>
              <a:rect l="l" t="t" r="r" b="b"/>
              <a:pathLst>
                <a:path w="26035" h="29210">
                  <a:moveTo>
                    <a:pt x="25908" y="28955"/>
                  </a:moveTo>
                  <a:lnTo>
                    <a:pt x="0" y="28955"/>
                  </a:lnTo>
                  <a:lnTo>
                    <a:pt x="0" y="0"/>
                  </a:lnTo>
                  <a:lnTo>
                    <a:pt x="25908" y="0"/>
                  </a:lnTo>
                  <a:lnTo>
                    <a:pt x="25908" y="28955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64" name="object 264"/>
            <p:cNvSpPr/>
            <p:nvPr/>
          </p:nvSpPr>
          <p:spPr>
            <a:xfrm>
              <a:off x="2929127" y="4131564"/>
              <a:ext cx="26034" cy="29209"/>
            </a:xfrm>
            <a:custGeom>
              <a:avLst/>
              <a:gdLst/>
              <a:ahLst/>
              <a:cxnLst/>
              <a:rect l="l" t="t" r="r" b="b"/>
              <a:pathLst>
                <a:path w="26035" h="29210">
                  <a:moveTo>
                    <a:pt x="25908" y="0"/>
                  </a:moveTo>
                  <a:lnTo>
                    <a:pt x="0" y="0"/>
                  </a:lnTo>
                  <a:lnTo>
                    <a:pt x="0" y="28955"/>
                  </a:lnTo>
                  <a:lnTo>
                    <a:pt x="25908" y="28955"/>
                  </a:lnTo>
                  <a:lnTo>
                    <a:pt x="25908" y="0"/>
                  </a:lnTo>
                  <a:close/>
                </a:path>
                <a:path w="26035" h="29210">
                  <a:moveTo>
                    <a:pt x="0" y="0"/>
                  </a:moveTo>
                  <a:lnTo>
                    <a:pt x="0" y="0"/>
                  </a:lnTo>
                </a:path>
              </a:pathLst>
            </a:custGeom>
            <a:ln w="9144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265" name="object 265"/>
          <p:cNvGrpSpPr/>
          <p:nvPr/>
        </p:nvGrpSpPr>
        <p:grpSpPr>
          <a:xfrm>
            <a:off x="7499086" y="4146804"/>
            <a:ext cx="543412" cy="299085"/>
            <a:chOff x="3259835" y="4146803"/>
            <a:chExt cx="236220" cy="299085"/>
          </a:xfrm>
        </p:grpSpPr>
        <p:sp>
          <p:nvSpPr>
            <p:cNvPr id="266" name="object 266"/>
            <p:cNvSpPr/>
            <p:nvPr/>
          </p:nvSpPr>
          <p:spPr>
            <a:xfrm>
              <a:off x="3282696" y="4146803"/>
              <a:ext cx="213360" cy="299085"/>
            </a:xfrm>
            <a:custGeom>
              <a:avLst/>
              <a:gdLst/>
              <a:ahLst/>
              <a:cxnLst/>
              <a:rect l="l" t="t" r="r" b="b"/>
              <a:pathLst>
                <a:path w="213360" h="299085">
                  <a:moveTo>
                    <a:pt x="0" y="0"/>
                  </a:moveTo>
                  <a:lnTo>
                    <a:pt x="0" y="298704"/>
                  </a:lnTo>
                </a:path>
                <a:path w="213360" h="299085">
                  <a:moveTo>
                    <a:pt x="0" y="147828"/>
                  </a:moveTo>
                  <a:lnTo>
                    <a:pt x="213359" y="147828"/>
                  </a:lnTo>
                </a:path>
              </a:pathLst>
            </a:custGeom>
            <a:ln w="9144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67" name="object 267"/>
            <p:cNvSpPr/>
            <p:nvPr/>
          </p:nvSpPr>
          <p:spPr>
            <a:xfrm>
              <a:off x="3264407" y="4274820"/>
              <a:ext cx="38100" cy="40005"/>
            </a:xfrm>
            <a:custGeom>
              <a:avLst/>
              <a:gdLst/>
              <a:ahLst/>
              <a:cxnLst/>
              <a:rect l="l" t="t" r="r" b="b"/>
              <a:pathLst>
                <a:path w="38100" h="40004">
                  <a:moveTo>
                    <a:pt x="18288" y="39624"/>
                  </a:moveTo>
                  <a:lnTo>
                    <a:pt x="10929" y="38028"/>
                  </a:lnTo>
                  <a:lnTo>
                    <a:pt x="5143" y="33718"/>
                  </a:lnTo>
                  <a:lnTo>
                    <a:pt x="1357" y="27408"/>
                  </a:lnTo>
                  <a:lnTo>
                    <a:pt x="0" y="19812"/>
                  </a:lnTo>
                  <a:lnTo>
                    <a:pt x="1357" y="12215"/>
                  </a:lnTo>
                  <a:lnTo>
                    <a:pt x="5143" y="5905"/>
                  </a:lnTo>
                  <a:lnTo>
                    <a:pt x="10929" y="1595"/>
                  </a:lnTo>
                  <a:lnTo>
                    <a:pt x="18288" y="0"/>
                  </a:lnTo>
                  <a:lnTo>
                    <a:pt x="25884" y="1595"/>
                  </a:lnTo>
                  <a:lnTo>
                    <a:pt x="32194" y="5905"/>
                  </a:lnTo>
                  <a:lnTo>
                    <a:pt x="36504" y="12215"/>
                  </a:lnTo>
                  <a:lnTo>
                    <a:pt x="38100" y="19812"/>
                  </a:lnTo>
                  <a:lnTo>
                    <a:pt x="36504" y="27408"/>
                  </a:lnTo>
                  <a:lnTo>
                    <a:pt x="32194" y="33718"/>
                  </a:lnTo>
                  <a:lnTo>
                    <a:pt x="25884" y="38028"/>
                  </a:lnTo>
                  <a:lnTo>
                    <a:pt x="18288" y="39624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68" name="object 268"/>
            <p:cNvSpPr/>
            <p:nvPr/>
          </p:nvSpPr>
          <p:spPr>
            <a:xfrm>
              <a:off x="3264407" y="4274820"/>
              <a:ext cx="38100" cy="40005"/>
            </a:xfrm>
            <a:custGeom>
              <a:avLst/>
              <a:gdLst/>
              <a:ahLst/>
              <a:cxnLst/>
              <a:rect l="l" t="t" r="r" b="b"/>
              <a:pathLst>
                <a:path w="38100" h="40004">
                  <a:moveTo>
                    <a:pt x="0" y="19812"/>
                  </a:moveTo>
                  <a:lnTo>
                    <a:pt x="1357" y="12215"/>
                  </a:lnTo>
                  <a:lnTo>
                    <a:pt x="5143" y="5905"/>
                  </a:lnTo>
                  <a:lnTo>
                    <a:pt x="10929" y="1595"/>
                  </a:lnTo>
                  <a:lnTo>
                    <a:pt x="18288" y="0"/>
                  </a:lnTo>
                  <a:lnTo>
                    <a:pt x="25884" y="1595"/>
                  </a:lnTo>
                  <a:lnTo>
                    <a:pt x="32194" y="5905"/>
                  </a:lnTo>
                  <a:lnTo>
                    <a:pt x="36504" y="12215"/>
                  </a:lnTo>
                  <a:lnTo>
                    <a:pt x="38100" y="19812"/>
                  </a:lnTo>
                  <a:lnTo>
                    <a:pt x="36504" y="27408"/>
                  </a:lnTo>
                  <a:lnTo>
                    <a:pt x="32194" y="33718"/>
                  </a:lnTo>
                  <a:lnTo>
                    <a:pt x="25884" y="38028"/>
                  </a:lnTo>
                  <a:lnTo>
                    <a:pt x="18288" y="39624"/>
                  </a:lnTo>
                  <a:lnTo>
                    <a:pt x="10929" y="38028"/>
                  </a:lnTo>
                  <a:lnTo>
                    <a:pt x="5143" y="33718"/>
                  </a:lnTo>
                  <a:lnTo>
                    <a:pt x="1357" y="27408"/>
                  </a:lnTo>
                  <a:lnTo>
                    <a:pt x="0" y="19812"/>
                  </a:lnTo>
                </a:path>
              </a:pathLst>
            </a:custGeom>
            <a:ln w="9144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pic>
        <p:nvPicPr>
          <p:cNvPr id="269" name="object 269"/>
          <p:cNvPicPr/>
          <p:nvPr/>
        </p:nvPicPr>
        <p:blipFill>
          <a:blip r:embed="rId4" cstate="print"/>
          <a:stretch>
            <a:fillRect/>
          </a:stretch>
        </p:blipFill>
        <p:spPr>
          <a:xfrm>
            <a:off x="6166852" y="4152900"/>
            <a:ext cx="1069293" cy="321564"/>
          </a:xfrm>
          <a:prstGeom prst="rect">
            <a:avLst/>
          </a:prstGeom>
        </p:spPr>
      </p:pic>
      <p:grpSp>
        <p:nvGrpSpPr>
          <p:cNvPr id="270" name="object 270"/>
          <p:cNvGrpSpPr/>
          <p:nvPr/>
        </p:nvGrpSpPr>
        <p:grpSpPr>
          <a:xfrm>
            <a:off x="2387509" y="3925823"/>
            <a:ext cx="390030" cy="55244"/>
            <a:chOff x="1037844" y="3925823"/>
            <a:chExt cx="169545" cy="55244"/>
          </a:xfrm>
        </p:grpSpPr>
        <p:sp>
          <p:nvSpPr>
            <p:cNvPr id="271" name="object 271"/>
            <p:cNvSpPr/>
            <p:nvPr/>
          </p:nvSpPr>
          <p:spPr>
            <a:xfrm>
              <a:off x="1112520" y="3953255"/>
              <a:ext cx="94615" cy="0"/>
            </a:xfrm>
            <a:custGeom>
              <a:avLst/>
              <a:gdLst/>
              <a:ahLst/>
              <a:cxnLst/>
              <a:rect l="l" t="t" r="r" b="b"/>
              <a:pathLst>
                <a:path w="94615">
                  <a:moveTo>
                    <a:pt x="94487" y="0"/>
                  </a:moveTo>
                  <a:lnTo>
                    <a:pt x="0" y="0"/>
                  </a:lnTo>
                </a:path>
              </a:pathLst>
            </a:custGeom>
            <a:ln w="9144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72" name="object 272"/>
            <p:cNvSpPr/>
            <p:nvPr/>
          </p:nvSpPr>
          <p:spPr>
            <a:xfrm>
              <a:off x="1037844" y="3925823"/>
              <a:ext cx="82550" cy="55244"/>
            </a:xfrm>
            <a:custGeom>
              <a:avLst/>
              <a:gdLst/>
              <a:ahLst/>
              <a:cxnLst/>
              <a:rect l="l" t="t" r="r" b="b"/>
              <a:pathLst>
                <a:path w="82550" h="55245">
                  <a:moveTo>
                    <a:pt x="82295" y="54864"/>
                  </a:moveTo>
                  <a:lnTo>
                    <a:pt x="0" y="27432"/>
                  </a:lnTo>
                  <a:lnTo>
                    <a:pt x="82295" y="0"/>
                  </a:lnTo>
                  <a:lnTo>
                    <a:pt x="82295" y="54864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pic>
        <p:nvPicPr>
          <p:cNvPr id="273" name="object 273"/>
          <p:cNvPicPr/>
          <p:nvPr/>
        </p:nvPicPr>
        <p:blipFill>
          <a:blip r:embed="rId5" cstate="print"/>
          <a:stretch>
            <a:fillRect/>
          </a:stretch>
        </p:blipFill>
        <p:spPr>
          <a:xfrm>
            <a:off x="2257789" y="5059679"/>
            <a:ext cx="305010" cy="333756"/>
          </a:xfrm>
          <a:prstGeom prst="rect">
            <a:avLst/>
          </a:prstGeom>
        </p:spPr>
      </p:pic>
      <p:grpSp>
        <p:nvGrpSpPr>
          <p:cNvPr id="274" name="object 274"/>
          <p:cNvGrpSpPr/>
          <p:nvPr/>
        </p:nvGrpSpPr>
        <p:grpSpPr>
          <a:xfrm>
            <a:off x="2138589" y="5390389"/>
            <a:ext cx="775677" cy="259079"/>
            <a:chOff x="929639" y="5390388"/>
            <a:chExt cx="337185" cy="259079"/>
          </a:xfrm>
        </p:grpSpPr>
        <p:sp>
          <p:nvSpPr>
            <p:cNvPr id="275" name="object 275"/>
            <p:cNvSpPr/>
            <p:nvPr/>
          </p:nvSpPr>
          <p:spPr>
            <a:xfrm>
              <a:off x="929639" y="5390388"/>
              <a:ext cx="337185" cy="254635"/>
            </a:xfrm>
            <a:custGeom>
              <a:avLst/>
              <a:gdLst/>
              <a:ahLst/>
              <a:cxnLst/>
              <a:rect l="l" t="t" r="r" b="b"/>
              <a:pathLst>
                <a:path w="337184" h="254635">
                  <a:moveTo>
                    <a:pt x="51816" y="188976"/>
                  </a:moveTo>
                  <a:lnTo>
                    <a:pt x="51816" y="57912"/>
                  </a:lnTo>
                </a:path>
                <a:path w="337184" h="254635">
                  <a:moveTo>
                    <a:pt x="91439" y="220980"/>
                  </a:moveTo>
                  <a:lnTo>
                    <a:pt x="12191" y="220980"/>
                  </a:lnTo>
                </a:path>
                <a:path w="337184" h="254635">
                  <a:moveTo>
                    <a:pt x="77724" y="254508"/>
                  </a:moveTo>
                  <a:lnTo>
                    <a:pt x="25908" y="254508"/>
                  </a:lnTo>
                </a:path>
                <a:path w="337184" h="254635">
                  <a:moveTo>
                    <a:pt x="103632" y="188976"/>
                  </a:moveTo>
                  <a:lnTo>
                    <a:pt x="0" y="188976"/>
                  </a:lnTo>
                </a:path>
                <a:path w="337184" h="254635">
                  <a:moveTo>
                    <a:pt x="51816" y="57912"/>
                  </a:moveTo>
                  <a:lnTo>
                    <a:pt x="336804" y="57912"/>
                  </a:lnTo>
                </a:path>
                <a:path w="337184" h="254635">
                  <a:moveTo>
                    <a:pt x="184404" y="57912"/>
                  </a:moveTo>
                  <a:lnTo>
                    <a:pt x="184404" y="0"/>
                  </a:lnTo>
                </a:path>
              </a:pathLst>
            </a:custGeom>
            <a:ln w="9144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76" name="object 276"/>
            <p:cNvSpPr/>
            <p:nvPr/>
          </p:nvSpPr>
          <p:spPr>
            <a:xfrm>
              <a:off x="1094231" y="5428488"/>
              <a:ext cx="40005" cy="38100"/>
            </a:xfrm>
            <a:custGeom>
              <a:avLst/>
              <a:gdLst/>
              <a:ahLst/>
              <a:cxnLst/>
              <a:rect l="l" t="t" r="r" b="b"/>
              <a:pathLst>
                <a:path w="40005" h="38100">
                  <a:moveTo>
                    <a:pt x="19812" y="38100"/>
                  </a:moveTo>
                  <a:lnTo>
                    <a:pt x="12215" y="36742"/>
                  </a:lnTo>
                  <a:lnTo>
                    <a:pt x="5905" y="32956"/>
                  </a:lnTo>
                  <a:lnTo>
                    <a:pt x="1595" y="27170"/>
                  </a:lnTo>
                  <a:lnTo>
                    <a:pt x="0" y="19812"/>
                  </a:lnTo>
                  <a:lnTo>
                    <a:pt x="1595" y="12215"/>
                  </a:lnTo>
                  <a:lnTo>
                    <a:pt x="5905" y="5905"/>
                  </a:lnTo>
                  <a:lnTo>
                    <a:pt x="12215" y="1595"/>
                  </a:lnTo>
                  <a:lnTo>
                    <a:pt x="19812" y="0"/>
                  </a:lnTo>
                  <a:lnTo>
                    <a:pt x="27408" y="1595"/>
                  </a:lnTo>
                  <a:lnTo>
                    <a:pt x="33718" y="5905"/>
                  </a:lnTo>
                  <a:lnTo>
                    <a:pt x="38028" y="12215"/>
                  </a:lnTo>
                  <a:lnTo>
                    <a:pt x="39624" y="19812"/>
                  </a:lnTo>
                  <a:lnTo>
                    <a:pt x="38028" y="27170"/>
                  </a:lnTo>
                  <a:lnTo>
                    <a:pt x="33718" y="32956"/>
                  </a:lnTo>
                  <a:lnTo>
                    <a:pt x="27408" y="36742"/>
                  </a:lnTo>
                  <a:lnTo>
                    <a:pt x="19812" y="3810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77" name="object 277"/>
            <p:cNvSpPr/>
            <p:nvPr/>
          </p:nvSpPr>
          <p:spPr>
            <a:xfrm>
              <a:off x="1094231" y="5428488"/>
              <a:ext cx="40005" cy="38100"/>
            </a:xfrm>
            <a:custGeom>
              <a:avLst/>
              <a:gdLst/>
              <a:ahLst/>
              <a:cxnLst/>
              <a:rect l="l" t="t" r="r" b="b"/>
              <a:pathLst>
                <a:path w="40005" h="38100">
                  <a:moveTo>
                    <a:pt x="39624" y="19812"/>
                  </a:moveTo>
                  <a:lnTo>
                    <a:pt x="38028" y="12215"/>
                  </a:lnTo>
                  <a:lnTo>
                    <a:pt x="33718" y="5905"/>
                  </a:lnTo>
                  <a:lnTo>
                    <a:pt x="27408" y="1595"/>
                  </a:lnTo>
                  <a:lnTo>
                    <a:pt x="19812" y="0"/>
                  </a:lnTo>
                  <a:lnTo>
                    <a:pt x="12215" y="1595"/>
                  </a:lnTo>
                  <a:lnTo>
                    <a:pt x="5905" y="5905"/>
                  </a:lnTo>
                  <a:lnTo>
                    <a:pt x="1595" y="12215"/>
                  </a:lnTo>
                  <a:lnTo>
                    <a:pt x="0" y="19812"/>
                  </a:lnTo>
                  <a:lnTo>
                    <a:pt x="1595" y="27170"/>
                  </a:lnTo>
                  <a:lnTo>
                    <a:pt x="5905" y="32956"/>
                  </a:lnTo>
                  <a:lnTo>
                    <a:pt x="12215" y="36742"/>
                  </a:lnTo>
                  <a:lnTo>
                    <a:pt x="19812" y="38100"/>
                  </a:lnTo>
                  <a:lnTo>
                    <a:pt x="27408" y="36742"/>
                  </a:lnTo>
                  <a:lnTo>
                    <a:pt x="33718" y="32956"/>
                  </a:lnTo>
                  <a:lnTo>
                    <a:pt x="38028" y="27170"/>
                  </a:lnTo>
                  <a:lnTo>
                    <a:pt x="39624" y="19812"/>
                  </a:lnTo>
                </a:path>
              </a:pathLst>
            </a:custGeom>
            <a:ln w="9144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78" name="object 278"/>
            <p:cNvSpPr/>
            <p:nvPr/>
          </p:nvSpPr>
          <p:spPr>
            <a:xfrm>
              <a:off x="961644" y="5428488"/>
              <a:ext cx="40005" cy="38100"/>
            </a:xfrm>
            <a:custGeom>
              <a:avLst/>
              <a:gdLst/>
              <a:ahLst/>
              <a:cxnLst/>
              <a:rect l="l" t="t" r="r" b="b"/>
              <a:pathLst>
                <a:path w="40005" h="38100">
                  <a:moveTo>
                    <a:pt x="19812" y="38100"/>
                  </a:moveTo>
                  <a:lnTo>
                    <a:pt x="12215" y="36742"/>
                  </a:lnTo>
                  <a:lnTo>
                    <a:pt x="5905" y="32956"/>
                  </a:lnTo>
                  <a:lnTo>
                    <a:pt x="1595" y="27170"/>
                  </a:lnTo>
                  <a:lnTo>
                    <a:pt x="0" y="19812"/>
                  </a:lnTo>
                  <a:lnTo>
                    <a:pt x="1595" y="12215"/>
                  </a:lnTo>
                  <a:lnTo>
                    <a:pt x="5905" y="5905"/>
                  </a:lnTo>
                  <a:lnTo>
                    <a:pt x="12215" y="1595"/>
                  </a:lnTo>
                  <a:lnTo>
                    <a:pt x="19812" y="0"/>
                  </a:lnTo>
                  <a:lnTo>
                    <a:pt x="27408" y="1595"/>
                  </a:lnTo>
                  <a:lnTo>
                    <a:pt x="33718" y="5905"/>
                  </a:lnTo>
                  <a:lnTo>
                    <a:pt x="38028" y="12215"/>
                  </a:lnTo>
                  <a:lnTo>
                    <a:pt x="39624" y="19812"/>
                  </a:lnTo>
                  <a:lnTo>
                    <a:pt x="38028" y="27170"/>
                  </a:lnTo>
                  <a:lnTo>
                    <a:pt x="33718" y="32956"/>
                  </a:lnTo>
                  <a:lnTo>
                    <a:pt x="27408" y="36742"/>
                  </a:lnTo>
                  <a:lnTo>
                    <a:pt x="19812" y="3810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79" name="object 279"/>
            <p:cNvSpPr/>
            <p:nvPr/>
          </p:nvSpPr>
          <p:spPr>
            <a:xfrm>
              <a:off x="961644" y="5428488"/>
              <a:ext cx="40005" cy="38100"/>
            </a:xfrm>
            <a:custGeom>
              <a:avLst/>
              <a:gdLst/>
              <a:ahLst/>
              <a:cxnLst/>
              <a:rect l="l" t="t" r="r" b="b"/>
              <a:pathLst>
                <a:path w="40005" h="38100">
                  <a:moveTo>
                    <a:pt x="39624" y="19812"/>
                  </a:moveTo>
                  <a:lnTo>
                    <a:pt x="38028" y="12215"/>
                  </a:lnTo>
                  <a:lnTo>
                    <a:pt x="33718" y="5905"/>
                  </a:lnTo>
                  <a:lnTo>
                    <a:pt x="27408" y="1595"/>
                  </a:lnTo>
                  <a:lnTo>
                    <a:pt x="19812" y="0"/>
                  </a:lnTo>
                  <a:lnTo>
                    <a:pt x="12215" y="1595"/>
                  </a:lnTo>
                  <a:lnTo>
                    <a:pt x="5905" y="5905"/>
                  </a:lnTo>
                  <a:lnTo>
                    <a:pt x="1595" y="12215"/>
                  </a:lnTo>
                  <a:lnTo>
                    <a:pt x="0" y="19812"/>
                  </a:lnTo>
                  <a:lnTo>
                    <a:pt x="1595" y="27170"/>
                  </a:lnTo>
                  <a:lnTo>
                    <a:pt x="5905" y="32956"/>
                  </a:lnTo>
                  <a:lnTo>
                    <a:pt x="12215" y="36742"/>
                  </a:lnTo>
                  <a:lnTo>
                    <a:pt x="19812" y="38100"/>
                  </a:lnTo>
                  <a:lnTo>
                    <a:pt x="27408" y="36742"/>
                  </a:lnTo>
                  <a:lnTo>
                    <a:pt x="33718" y="32956"/>
                  </a:lnTo>
                  <a:lnTo>
                    <a:pt x="38028" y="27170"/>
                  </a:lnTo>
                  <a:lnTo>
                    <a:pt x="39624" y="19812"/>
                  </a:lnTo>
                </a:path>
              </a:pathLst>
            </a:custGeom>
            <a:ln w="9144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280" name="object 280"/>
          <p:cNvSpPr/>
          <p:nvPr/>
        </p:nvSpPr>
        <p:spPr>
          <a:xfrm>
            <a:off x="2562802" y="5006339"/>
            <a:ext cx="350588" cy="58419"/>
          </a:xfrm>
          <a:custGeom>
            <a:avLst/>
            <a:gdLst/>
            <a:ahLst/>
            <a:cxnLst/>
            <a:rect l="l" t="t" r="r" b="b"/>
            <a:pathLst>
              <a:path w="152400" h="58420">
                <a:moveTo>
                  <a:pt x="0" y="57912"/>
                </a:moveTo>
                <a:lnTo>
                  <a:pt x="0" y="0"/>
                </a:lnTo>
                <a:lnTo>
                  <a:pt x="152400" y="0"/>
                </a:lnTo>
              </a:path>
            </a:pathLst>
          </a:custGeom>
          <a:ln w="9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81" name="object 281"/>
          <p:cNvSpPr/>
          <p:nvPr/>
        </p:nvSpPr>
        <p:spPr>
          <a:xfrm>
            <a:off x="2846777" y="5006340"/>
            <a:ext cx="130010" cy="441959"/>
          </a:xfrm>
          <a:custGeom>
            <a:avLst/>
            <a:gdLst/>
            <a:ahLst/>
            <a:cxnLst/>
            <a:rect l="l" t="t" r="r" b="b"/>
            <a:pathLst>
              <a:path w="56515" h="441960">
                <a:moveTo>
                  <a:pt x="54863" y="304800"/>
                </a:moveTo>
                <a:lnTo>
                  <a:pt x="0" y="304800"/>
                </a:lnTo>
                <a:lnTo>
                  <a:pt x="0" y="135636"/>
                </a:lnTo>
                <a:lnTo>
                  <a:pt x="56387" y="135636"/>
                </a:lnTo>
                <a:lnTo>
                  <a:pt x="54863" y="304800"/>
                </a:lnTo>
                <a:close/>
              </a:path>
              <a:path w="56515" h="441960">
                <a:moveTo>
                  <a:pt x="28956" y="0"/>
                </a:moveTo>
                <a:lnTo>
                  <a:pt x="28956" y="135636"/>
                </a:lnTo>
              </a:path>
              <a:path w="56515" h="441960">
                <a:moveTo>
                  <a:pt x="28956" y="441960"/>
                </a:moveTo>
                <a:lnTo>
                  <a:pt x="28956" y="306324"/>
                </a:lnTo>
              </a:path>
            </a:pathLst>
          </a:custGeom>
          <a:ln w="9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82" name="object 282"/>
          <p:cNvSpPr/>
          <p:nvPr/>
        </p:nvSpPr>
        <p:spPr>
          <a:xfrm>
            <a:off x="2257788" y="5390389"/>
            <a:ext cx="0" cy="58419"/>
          </a:xfrm>
          <a:custGeom>
            <a:avLst/>
            <a:gdLst/>
            <a:ahLst/>
            <a:cxnLst/>
            <a:rect l="l" t="t" r="r" b="b"/>
            <a:pathLst>
              <a:path h="58420">
                <a:moveTo>
                  <a:pt x="0" y="57912"/>
                </a:moveTo>
                <a:lnTo>
                  <a:pt x="0" y="0"/>
                </a:lnTo>
              </a:path>
            </a:pathLst>
          </a:custGeom>
          <a:ln w="9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grpSp>
        <p:nvGrpSpPr>
          <p:cNvPr id="283" name="object 283"/>
          <p:cNvGrpSpPr/>
          <p:nvPr/>
        </p:nvGrpSpPr>
        <p:grpSpPr>
          <a:xfrm>
            <a:off x="4436259" y="5716239"/>
            <a:ext cx="889618" cy="372745"/>
            <a:chOff x="1928431" y="5716238"/>
            <a:chExt cx="386715" cy="372745"/>
          </a:xfrm>
        </p:grpSpPr>
        <p:pic>
          <p:nvPicPr>
            <p:cNvPr id="284" name="object 284"/>
            <p:cNvPicPr/>
            <p:nvPr/>
          </p:nvPicPr>
          <p:blipFill>
            <a:blip r:embed="rId6" cstate="print"/>
            <a:stretch>
              <a:fillRect/>
            </a:stretch>
          </p:blipFill>
          <p:spPr>
            <a:xfrm>
              <a:off x="1932431" y="5716524"/>
              <a:ext cx="382523" cy="365760"/>
            </a:xfrm>
            <a:prstGeom prst="rect">
              <a:avLst/>
            </a:prstGeom>
          </p:spPr>
        </p:pic>
        <p:sp>
          <p:nvSpPr>
            <p:cNvPr id="285" name="object 285"/>
            <p:cNvSpPr/>
            <p:nvPr/>
          </p:nvSpPr>
          <p:spPr>
            <a:xfrm>
              <a:off x="1933003" y="5821393"/>
              <a:ext cx="204470" cy="262890"/>
            </a:xfrm>
            <a:custGeom>
              <a:avLst/>
              <a:gdLst/>
              <a:ahLst/>
              <a:cxnLst/>
              <a:rect l="l" t="t" r="r" b="b"/>
              <a:pathLst>
                <a:path w="204469" h="262889">
                  <a:moveTo>
                    <a:pt x="19240" y="148113"/>
                  </a:moveTo>
                  <a:lnTo>
                    <a:pt x="16192" y="140493"/>
                  </a:lnTo>
                  <a:lnTo>
                    <a:pt x="16192" y="138969"/>
                  </a:lnTo>
                  <a:lnTo>
                    <a:pt x="14668" y="137445"/>
                  </a:lnTo>
                  <a:lnTo>
                    <a:pt x="3952" y="100155"/>
                  </a:lnTo>
                  <a:lnTo>
                    <a:pt x="0" y="60864"/>
                  </a:lnTo>
                  <a:lnTo>
                    <a:pt x="3619" y="39909"/>
                  </a:lnTo>
                  <a:lnTo>
                    <a:pt x="30860" y="4572"/>
                  </a:lnTo>
                  <a:lnTo>
                    <a:pt x="51434" y="0"/>
                  </a:lnTo>
                  <a:lnTo>
                    <a:pt x="63436" y="285"/>
                  </a:lnTo>
                  <a:lnTo>
                    <a:pt x="106108" y="14001"/>
                  </a:lnTo>
                  <a:lnTo>
                    <a:pt x="139826" y="42386"/>
                  </a:lnTo>
                  <a:lnTo>
                    <a:pt x="170116" y="81057"/>
                  </a:lnTo>
                  <a:lnTo>
                    <a:pt x="196596" y="140112"/>
                  </a:lnTo>
                  <a:lnTo>
                    <a:pt x="204192" y="173212"/>
                  </a:lnTo>
                  <a:lnTo>
                    <a:pt x="203644" y="206025"/>
                  </a:lnTo>
                  <a:lnTo>
                    <a:pt x="197524" y="226837"/>
                  </a:lnTo>
                  <a:lnTo>
                    <a:pt x="186689" y="244506"/>
                  </a:lnTo>
                  <a:lnTo>
                    <a:pt x="172140" y="257032"/>
                  </a:lnTo>
                  <a:lnTo>
                    <a:pt x="154876" y="262413"/>
                  </a:lnTo>
                  <a:lnTo>
                    <a:pt x="127015" y="257722"/>
                  </a:lnTo>
                  <a:lnTo>
                    <a:pt x="97726" y="242030"/>
                  </a:lnTo>
                  <a:lnTo>
                    <a:pt x="69580" y="219765"/>
                  </a:lnTo>
                  <a:lnTo>
                    <a:pt x="45148" y="195357"/>
                  </a:lnTo>
                </a:path>
              </a:pathLst>
            </a:custGeom>
            <a:ln w="9144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86" name="object 286"/>
            <p:cNvSpPr/>
            <p:nvPr/>
          </p:nvSpPr>
          <p:spPr>
            <a:xfrm>
              <a:off x="2145791" y="5720810"/>
              <a:ext cx="165100" cy="252095"/>
            </a:xfrm>
            <a:custGeom>
              <a:avLst/>
              <a:gdLst/>
              <a:ahLst/>
              <a:cxnLst/>
              <a:rect l="l" t="t" r="r" b="b"/>
              <a:pathLst>
                <a:path w="165100" h="252095">
                  <a:moveTo>
                    <a:pt x="0" y="285"/>
                  </a:moveTo>
                  <a:lnTo>
                    <a:pt x="45005" y="4571"/>
                  </a:lnTo>
                  <a:lnTo>
                    <a:pt x="85344" y="23145"/>
                  </a:lnTo>
                  <a:lnTo>
                    <a:pt x="95345" y="31027"/>
                  </a:lnTo>
                  <a:lnTo>
                    <a:pt x="135636" y="74961"/>
                  </a:lnTo>
                  <a:lnTo>
                    <a:pt x="154495" y="117181"/>
                  </a:lnTo>
                  <a:lnTo>
                    <a:pt x="164068" y="164591"/>
                  </a:lnTo>
                  <a:lnTo>
                    <a:pt x="164592" y="175545"/>
                  </a:lnTo>
                  <a:lnTo>
                    <a:pt x="164330" y="183546"/>
                  </a:lnTo>
                  <a:lnTo>
                    <a:pt x="154114" y="232505"/>
                  </a:lnTo>
                  <a:lnTo>
                    <a:pt x="148899" y="242482"/>
                  </a:lnTo>
                  <a:lnTo>
                    <a:pt x="143256" y="251745"/>
                  </a:lnTo>
                </a:path>
              </a:pathLst>
            </a:custGeom>
            <a:ln w="9144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287" name="object 287"/>
          <p:cNvGrpSpPr/>
          <p:nvPr/>
        </p:nvGrpSpPr>
        <p:grpSpPr>
          <a:xfrm>
            <a:off x="5209745" y="5772912"/>
            <a:ext cx="1449099" cy="635635"/>
            <a:chOff x="2264664" y="5772911"/>
            <a:chExt cx="629920" cy="635635"/>
          </a:xfrm>
        </p:grpSpPr>
        <p:pic>
          <p:nvPicPr>
            <p:cNvPr id="288" name="object 288"/>
            <p:cNvPicPr/>
            <p:nvPr/>
          </p:nvPicPr>
          <p:blipFill>
            <a:blip r:embed="rId7" cstate="print"/>
            <a:stretch>
              <a:fillRect/>
            </a:stretch>
          </p:blipFill>
          <p:spPr>
            <a:xfrm>
              <a:off x="2510028" y="6035040"/>
              <a:ext cx="382524" cy="368808"/>
            </a:xfrm>
            <a:prstGeom prst="rect">
              <a:avLst/>
            </a:prstGeom>
          </p:spPr>
        </p:pic>
        <p:sp>
          <p:nvSpPr>
            <p:cNvPr id="289" name="object 289"/>
            <p:cNvSpPr/>
            <p:nvPr/>
          </p:nvSpPr>
          <p:spPr>
            <a:xfrm>
              <a:off x="2510599" y="6141458"/>
              <a:ext cx="206375" cy="262890"/>
            </a:xfrm>
            <a:custGeom>
              <a:avLst/>
              <a:gdLst/>
              <a:ahLst/>
              <a:cxnLst/>
              <a:rect l="l" t="t" r="r" b="b"/>
              <a:pathLst>
                <a:path w="206375" h="262889">
                  <a:moveTo>
                    <a:pt x="17716" y="140469"/>
                  </a:moveTo>
                  <a:lnTo>
                    <a:pt x="14668" y="137421"/>
                  </a:lnTo>
                  <a:lnTo>
                    <a:pt x="14668" y="135897"/>
                  </a:lnTo>
                  <a:lnTo>
                    <a:pt x="12311" y="130611"/>
                  </a:lnTo>
                  <a:lnTo>
                    <a:pt x="8382" y="118752"/>
                  </a:lnTo>
                  <a:lnTo>
                    <a:pt x="4167" y="102893"/>
                  </a:lnTo>
                  <a:lnTo>
                    <a:pt x="952" y="85605"/>
                  </a:lnTo>
                  <a:lnTo>
                    <a:pt x="0" y="61079"/>
                  </a:lnTo>
                  <a:lnTo>
                    <a:pt x="3619" y="40266"/>
                  </a:lnTo>
                  <a:lnTo>
                    <a:pt x="30861" y="5191"/>
                  </a:lnTo>
                  <a:lnTo>
                    <a:pt x="51435" y="0"/>
                  </a:lnTo>
                  <a:lnTo>
                    <a:pt x="63436" y="261"/>
                  </a:lnTo>
                  <a:lnTo>
                    <a:pt x="106108" y="13977"/>
                  </a:lnTo>
                  <a:lnTo>
                    <a:pt x="140017" y="42933"/>
                  </a:lnTo>
                  <a:lnTo>
                    <a:pt x="171640" y="81033"/>
                  </a:lnTo>
                  <a:lnTo>
                    <a:pt x="198691" y="140660"/>
                  </a:lnTo>
                  <a:lnTo>
                    <a:pt x="206359" y="173831"/>
                  </a:lnTo>
                  <a:lnTo>
                    <a:pt x="205168" y="206001"/>
                  </a:lnTo>
                  <a:lnTo>
                    <a:pt x="198786" y="226814"/>
                  </a:lnTo>
                  <a:lnTo>
                    <a:pt x="187261" y="244482"/>
                  </a:lnTo>
                  <a:lnTo>
                    <a:pt x="171735" y="257008"/>
                  </a:lnTo>
                  <a:lnTo>
                    <a:pt x="153352" y="262389"/>
                  </a:lnTo>
                  <a:lnTo>
                    <a:pt x="126634" y="257984"/>
                  </a:lnTo>
                  <a:lnTo>
                    <a:pt x="98488" y="243149"/>
                  </a:lnTo>
                  <a:lnTo>
                    <a:pt x="71485" y="222313"/>
                  </a:lnTo>
                  <a:lnTo>
                    <a:pt x="48196" y="199905"/>
                  </a:lnTo>
                </a:path>
              </a:pathLst>
            </a:custGeom>
            <a:ln w="9144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90" name="object 290"/>
            <p:cNvSpPr/>
            <p:nvPr/>
          </p:nvSpPr>
          <p:spPr>
            <a:xfrm>
              <a:off x="2726435" y="6041135"/>
              <a:ext cx="163195" cy="253365"/>
            </a:xfrm>
            <a:custGeom>
              <a:avLst/>
              <a:gdLst/>
              <a:ahLst/>
              <a:cxnLst/>
              <a:rect l="l" t="t" r="r" b="b"/>
              <a:pathLst>
                <a:path w="163194" h="253364">
                  <a:moveTo>
                    <a:pt x="0" y="0"/>
                  </a:moveTo>
                  <a:lnTo>
                    <a:pt x="44577" y="5143"/>
                  </a:lnTo>
                  <a:lnTo>
                    <a:pt x="85344" y="22859"/>
                  </a:lnTo>
                  <a:lnTo>
                    <a:pt x="119205" y="56292"/>
                  </a:lnTo>
                  <a:lnTo>
                    <a:pt x="142184" y="86725"/>
                  </a:lnTo>
                  <a:lnTo>
                    <a:pt x="156972" y="132588"/>
                  </a:lnTo>
                  <a:lnTo>
                    <a:pt x="159853" y="143565"/>
                  </a:lnTo>
                  <a:lnTo>
                    <a:pt x="161734" y="154114"/>
                  </a:lnTo>
                  <a:lnTo>
                    <a:pt x="162758" y="164949"/>
                  </a:lnTo>
                  <a:lnTo>
                    <a:pt x="163068" y="176783"/>
                  </a:lnTo>
                  <a:lnTo>
                    <a:pt x="163044" y="184118"/>
                  </a:lnTo>
                  <a:lnTo>
                    <a:pt x="152780" y="232981"/>
                  </a:lnTo>
                  <a:lnTo>
                    <a:pt x="147399" y="243482"/>
                  </a:lnTo>
                  <a:lnTo>
                    <a:pt x="141732" y="252983"/>
                  </a:lnTo>
                </a:path>
              </a:pathLst>
            </a:custGeom>
            <a:ln w="9144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91" name="object 291"/>
            <p:cNvSpPr/>
            <p:nvPr/>
          </p:nvSpPr>
          <p:spPr>
            <a:xfrm>
              <a:off x="2269236" y="5777483"/>
              <a:ext cx="452755" cy="355600"/>
            </a:xfrm>
            <a:custGeom>
              <a:avLst/>
              <a:gdLst/>
              <a:ahLst/>
              <a:cxnLst/>
              <a:rect l="l" t="t" r="r" b="b"/>
              <a:pathLst>
                <a:path w="452755" h="355600">
                  <a:moveTo>
                    <a:pt x="0" y="0"/>
                  </a:moveTo>
                  <a:lnTo>
                    <a:pt x="452628" y="260603"/>
                  </a:lnTo>
                </a:path>
                <a:path w="452755" h="355600">
                  <a:moveTo>
                    <a:pt x="21335" y="192023"/>
                  </a:moveTo>
                  <a:lnTo>
                    <a:pt x="300228" y="355092"/>
                  </a:lnTo>
                </a:path>
                <a:path w="452755" h="355600">
                  <a:moveTo>
                    <a:pt x="310895" y="350519"/>
                  </a:moveTo>
                  <a:lnTo>
                    <a:pt x="310895" y="181355"/>
                  </a:lnTo>
                </a:path>
              </a:pathLst>
            </a:custGeom>
            <a:ln w="9144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292" name="object 292"/>
          <p:cNvGrpSpPr/>
          <p:nvPr/>
        </p:nvGrpSpPr>
        <p:grpSpPr>
          <a:xfrm>
            <a:off x="5823275" y="6512052"/>
            <a:ext cx="127086" cy="143510"/>
            <a:chOff x="2531364" y="6512052"/>
            <a:chExt cx="55244" cy="143510"/>
          </a:xfrm>
        </p:grpSpPr>
        <p:sp>
          <p:nvSpPr>
            <p:cNvPr id="293" name="object 293"/>
            <p:cNvSpPr/>
            <p:nvPr/>
          </p:nvSpPr>
          <p:spPr>
            <a:xfrm>
              <a:off x="2558796" y="6512052"/>
              <a:ext cx="0" cy="67310"/>
            </a:xfrm>
            <a:custGeom>
              <a:avLst/>
              <a:gdLst/>
              <a:ahLst/>
              <a:cxnLst/>
              <a:rect l="l" t="t" r="r" b="b"/>
              <a:pathLst>
                <a:path h="67309">
                  <a:moveTo>
                    <a:pt x="0" y="0"/>
                  </a:moveTo>
                  <a:lnTo>
                    <a:pt x="0" y="67055"/>
                  </a:lnTo>
                </a:path>
              </a:pathLst>
            </a:custGeom>
            <a:ln w="9144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94" name="object 294"/>
            <p:cNvSpPr/>
            <p:nvPr/>
          </p:nvSpPr>
          <p:spPr>
            <a:xfrm>
              <a:off x="2531364" y="6573012"/>
              <a:ext cx="55244" cy="82550"/>
            </a:xfrm>
            <a:custGeom>
              <a:avLst/>
              <a:gdLst/>
              <a:ahLst/>
              <a:cxnLst/>
              <a:rect l="l" t="t" r="r" b="b"/>
              <a:pathLst>
                <a:path w="55244" h="82550">
                  <a:moveTo>
                    <a:pt x="27432" y="82295"/>
                  </a:moveTo>
                  <a:lnTo>
                    <a:pt x="0" y="0"/>
                  </a:lnTo>
                  <a:lnTo>
                    <a:pt x="54863" y="0"/>
                  </a:lnTo>
                  <a:lnTo>
                    <a:pt x="27432" y="82295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295" name="object 295"/>
          <p:cNvGrpSpPr/>
          <p:nvPr/>
        </p:nvGrpSpPr>
        <p:grpSpPr>
          <a:xfrm>
            <a:off x="5066002" y="6019800"/>
            <a:ext cx="297998" cy="73660"/>
            <a:chOff x="2202179" y="6019800"/>
            <a:chExt cx="129539" cy="73660"/>
          </a:xfrm>
        </p:grpSpPr>
        <p:sp>
          <p:nvSpPr>
            <p:cNvPr id="296" name="object 296"/>
            <p:cNvSpPr/>
            <p:nvPr/>
          </p:nvSpPr>
          <p:spPr>
            <a:xfrm>
              <a:off x="2206751" y="6024372"/>
              <a:ext cx="58419" cy="32384"/>
            </a:xfrm>
            <a:custGeom>
              <a:avLst/>
              <a:gdLst/>
              <a:ahLst/>
              <a:cxnLst/>
              <a:rect l="l" t="t" r="r" b="b"/>
              <a:pathLst>
                <a:path w="58419" h="32385">
                  <a:moveTo>
                    <a:pt x="0" y="0"/>
                  </a:moveTo>
                  <a:lnTo>
                    <a:pt x="57912" y="32004"/>
                  </a:lnTo>
                </a:path>
              </a:pathLst>
            </a:custGeom>
            <a:ln w="9144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97" name="object 297"/>
            <p:cNvSpPr/>
            <p:nvPr/>
          </p:nvSpPr>
          <p:spPr>
            <a:xfrm>
              <a:off x="2246375" y="6030468"/>
              <a:ext cx="85725" cy="62865"/>
            </a:xfrm>
            <a:custGeom>
              <a:avLst/>
              <a:gdLst/>
              <a:ahLst/>
              <a:cxnLst/>
              <a:rect l="l" t="t" r="r" b="b"/>
              <a:pathLst>
                <a:path w="85725" h="62864">
                  <a:moveTo>
                    <a:pt x="85344" y="62483"/>
                  </a:moveTo>
                  <a:lnTo>
                    <a:pt x="0" y="47244"/>
                  </a:lnTo>
                  <a:lnTo>
                    <a:pt x="25908" y="0"/>
                  </a:lnTo>
                  <a:lnTo>
                    <a:pt x="85344" y="62483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298" name="object 298"/>
          <p:cNvGrpSpPr/>
          <p:nvPr/>
        </p:nvGrpSpPr>
        <p:grpSpPr>
          <a:xfrm>
            <a:off x="5795228" y="5844539"/>
            <a:ext cx="350588" cy="90170"/>
            <a:chOff x="2519172" y="5844539"/>
            <a:chExt cx="152400" cy="90170"/>
          </a:xfrm>
        </p:grpSpPr>
        <p:sp>
          <p:nvSpPr>
            <p:cNvPr id="299" name="object 299"/>
            <p:cNvSpPr/>
            <p:nvPr/>
          </p:nvSpPr>
          <p:spPr>
            <a:xfrm>
              <a:off x="2584703" y="5881116"/>
              <a:ext cx="82550" cy="48895"/>
            </a:xfrm>
            <a:custGeom>
              <a:avLst/>
              <a:gdLst/>
              <a:ahLst/>
              <a:cxnLst/>
              <a:rect l="l" t="t" r="r" b="b"/>
              <a:pathLst>
                <a:path w="82550" h="48895">
                  <a:moveTo>
                    <a:pt x="82296" y="48767"/>
                  </a:moveTo>
                  <a:lnTo>
                    <a:pt x="0" y="0"/>
                  </a:lnTo>
                </a:path>
              </a:pathLst>
            </a:custGeom>
            <a:ln w="9144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00" name="object 300"/>
            <p:cNvSpPr/>
            <p:nvPr/>
          </p:nvSpPr>
          <p:spPr>
            <a:xfrm>
              <a:off x="2519172" y="5844539"/>
              <a:ext cx="85725" cy="64135"/>
            </a:xfrm>
            <a:custGeom>
              <a:avLst/>
              <a:gdLst/>
              <a:ahLst/>
              <a:cxnLst/>
              <a:rect l="l" t="t" r="r" b="b"/>
              <a:pathLst>
                <a:path w="85725" h="64135">
                  <a:moveTo>
                    <a:pt x="57911" y="64008"/>
                  </a:moveTo>
                  <a:lnTo>
                    <a:pt x="0" y="0"/>
                  </a:lnTo>
                  <a:lnTo>
                    <a:pt x="85343" y="16764"/>
                  </a:lnTo>
                  <a:lnTo>
                    <a:pt x="57911" y="64008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301" name="object 301"/>
          <p:cNvGrpSpPr/>
          <p:nvPr/>
        </p:nvGrpSpPr>
        <p:grpSpPr>
          <a:xfrm>
            <a:off x="11089113" y="653361"/>
            <a:ext cx="2563678" cy="1858645"/>
            <a:chOff x="4820411" y="653360"/>
            <a:chExt cx="1114425" cy="1858645"/>
          </a:xfrm>
        </p:grpSpPr>
        <p:sp>
          <p:nvSpPr>
            <p:cNvPr id="302" name="object 302"/>
            <p:cNvSpPr/>
            <p:nvPr/>
          </p:nvSpPr>
          <p:spPr>
            <a:xfrm>
              <a:off x="5161787" y="657932"/>
              <a:ext cx="768350" cy="1849120"/>
            </a:xfrm>
            <a:custGeom>
              <a:avLst/>
              <a:gdLst/>
              <a:ahLst/>
              <a:cxnLst/>
              <a:rect l="l" t="t" r="r" b="b"/>
              <a:pathLst>
                <a:path w="768350" h="1849120">
                  <a:moveTo>
                    <a:pt x="0" y="1565583"/>
                  </a:moveTo>
                  <a:lnTo>
                    <a:pt x="13373" y="1608961"/>
                  </a:lnTo>
                  <a:lnTo>
                    <a:pt x="32103" y="1649591"/>
                  </a:lnTo>
                  <a:lnTo>
                    <a:pt x="55756" y="1687217"/>
                  </a:lnTo>
                  <a:lnTo>
                    <a:pt x="83901" y="1721579"/>
                  </a:lnTo>
                  <a:lnTo>
                    <a:pt x="116103" y="1752421"/>
                  </a:lnTo>
                  <a:lnTo>
                    <a:pt x="151931" y="1779483"/>
                  </a:lnTo>
                  <a:lnTo>
                    <a:pt x="190950" y="1802508"/>
                  </a:lnTo>
                  <a:lnTo>
                    <a:pt x="232730" y="1821238"/>
                  </a:lnTo>
                  <a:lnTo>
                    <a:pt x="276835" y="1835414"/>
                  </a:lnTo>
                  <a:lnTo>
                    <a:pt x="322835" y="1844780"/>
                  </a:lnTo>
                  <a:lnTo>
                    <a:pt x="370295" y="1849076"/>
                  </a:lnTo>
                  <a:lnTo>
                    <a:pt x="418784" y="1848044"/>
                  </a:lnTo>
                  <a:lnTo>
                    <a:pt x="467867" y="1841427"/>
                  </a:lnTo>
                  <a:lnTo>
                    <a:pt x="516445" y="1828506"/>
                  </a:lnTo>
                  <a:lnTo>
                    <a:pt x="562301" y="1810303"/>
                  </a:lnTo>
                  <a:lnTo>
                    <a:pt x="604971" y="1787184"/>
                  </a:lnTo>
                  <a:lnTo>
                    <a:pt x="643991" y="1759512"/>
                  </a:lnTo>
                  <a:lnTo>
                    <a:pt x="678897" y="1727650"/>
                  </a:lnTo>
                  <a:lnTo>
                    <a:pt x="709224" y="1691962"/>
                  </a:lnTo>
                  <a:lnTo>
                    <a:pt x="734509" y="1652813"/>
                  </a:lnTo>
                  <a:lnTo>
                    <a:pt x="754288" y="1610565"/>
                  </a:lnTo>
                  <a:lnTo>
                    <a:pt x="768095" y="1565583"/>
                  </a:lnTo>
                  <a:lnTo>
                    <a:pt x="768095" y="305235"/>
                  </a:lnTo>
                  <a:lnTo>
                    <a:pt x="758182" y="261646"/>
                  </a:lnTo>
                  <a:lnTo>
                    <a:pt x="742782" y="220400"/>
                  </a:lnTo>
                  <a:lnTo>
                    <a:pt x="722309" y="181785"/>
                  </a:lnTo>
                  <a:lnTo>
                    <a:pt x="697174" y="146087"/>
                  </a:lnTo>
                  <a:lnTo>
                    <a:pt x="667790" y="113594"/>
                  </a:lnTo>
                  <a:lnTo>
                    <a:pt x="634569" y="84593"/>
                  </a:lnTo>
                  <a:lnTo>
                    <a:pt x="597922" y="59371"/>
                  </a:lnTo>
                  <a:lnTo>
                    <a:pt x="558262" y="38215"/>
                  </a:lnTo>
                  <a:lnTo>
                    <a:pt x="516001" y="21413"/>
                  </a:lnTo>
                  <a:lnTo>
                    <a:pt x="471550" y="9252"/>
                  </a:lnTo>
                  <a:lnTo>
                    <a:pt x="425322" y="2018"/>
                  </a:lnTo>
                  <a:lnTo>
                    <a:pt x="377730" y="0"/>
                  </a:lnTo>
                  <a:lnTo>
                    <a:pt x="329184" y="3483"/>
                  </a:lnTo>
                  <a:lnTo>
                    <a:pt x="279518" y="13249"/>
                  </a:lnTo>
                  <a:lnTo>
                    <a:pt x="232330" y="28574"/>
                  </a:lnTo>
                  <a:lnTo>
                    <a:pt x="188087" y="49075"/>
                  </a:lnTo>
                  <a:lnTo>
                    <a:pt x="147254" y="74367"/>
                  </a:lnTo>
                  <a:lnTo>
                    <a:pt x="110299" y="104067"/>
                  </a:lnTo>
                  <a:lnTo>
                    <a:pt x="77687" y="137790"/>
                  </a:lnTo>
                  <a:lnTo>
                    <a:pt x="49885" y="175153"/>
                  </a:lnTo>
                  <a:lnTo>
                    <a:pt x="27358" y="215770"/>
                  </a:lnTo>
                  <a:lnTo>
                    <a:pt x="10575" y="259259"/>
                  </a:lnTo>
                  <a:lnTo>
                    <a:pt x="0" y="305235"/>
                  </a:lnTo>
                  <a:lnTo>
                    <a:pt x="0" y="1565583"/>
                  </a:lnTo>
                  <a:close/>
                </a:path>
              </a:pathLst>
            </a:custGeom>
            <a:ln w="9144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03" name="object 303"/>
            <p:cNvSpPr/>
            <p:nvPr/>
          </p:nvSpPr>
          <p:spPr>
            <a:xfrm>
              <a:off x="5338572" y="943355"/>
              <a:ext cx="82550" cy="41275"/>
            </a:xfrm>
            <a:custGeom>
              <a:avLst/>
              <a:gdLst/>
              <a:ahLst/>
              <a:cxnLst/>
              <a:rect l="l" t="t" r="r" b="b"/>
              <a:pathLst>
                <a:path w="82550" h="41275">
                  <a:moveTo>
                    <a:pt x="82296" y="41148"/>
                  </a:moveTo>
                  <a:lnTo>
                    <a:pt x="50292" y="1524"/>
                  </a:lnTo>
                  <a:lnTo>
                    <a:pt x="44196" y="0"/>
                  </a:lnTo>
                  <a:lnTo>
                    <a:pt x="36576" y="0"/>
                  </a:lnTo>
                  <a:lnTo>
                    <a:pt x="4572" y="22860"/>
                  </a:lnTo>
                  <a:lnTo>
                    <a:pt x="0" y="35052"/>
                  </a:lnTo>
                  <a:lnTo>
                    <a:pt x="0" y="41148"/>
                  </a:lnTo>
                </a:path>
              </a:pathLst>
            </a:custGeom>
            <a:ln w="9144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04" name="object 304"/>
            <p:cNvSpPr/>
            <p:nvPr/>
          </p:nvSpPr>
          <p:spPr>
            <a:xfrm>
              <a:off x="5175504" y="943355"/>
              <a:ext cx="82550" cy="41275"/>
            </a:xfrm>
            <a:custGeom>
              <a:avLst/>
              <a:gdLst/>
              <a:ahLst/>
              <a:cxnLst/>
              <a:rect l="l" t="t" r="r" b="b"/>
              <a:pathLst>
                <a:path w="82550" h="41275">
                  <a:moveTo>
                    <a:pt x="82296" y="41148"/>
                  </a:moveTo>
                  <a:lnTo>
                    <a:pt x="82296" y="35052"/>
                  </a:lnTo>
                  <a:lnTo>
                    <a:pt x="80772" y="28956"/>
                  </a:lnTo>
                  <a:lnTo>
                    <a:pt x="77724" y="21336"/>
                  </a:lnTo>
                  <a:lnTo>
                    <a:pt x="73152" y="16764"/>
                  </a:lnTo>
                  <a:lnTo>
                    <a:pt x="68580" y="10668"/>
                  </a:lnTo>
                  <a:lnTo>
                    <a:pt x="64008" y="7620"/>
                  </a:lnTo>
                  <a:lnTo>
                    <a:pt x="51816" y="1524"/>
                  </a:lnTo>
                  <a:lnTo>
                    <a:pt x="44196" y="0"/>
                  </a:lnTo>
                  <a:lnTo>
                    <a:pt x="38100" y="0"/>
                  </a:lnTo>
                  <a:lnTo>
                    <a:pt x="32004" y="1524"/>
                  </a:lnTo>
                  <a:lnTo>
                    <a:pt x="24384" y="4572"/>
                  </a:lnTo>
                  <a:lnTo>
                    <a:pt x="19812" y="7620"/>
                  </a:lnTo>
                  <a:lnTo>
                    <a:pt x="13716" y="10668"/>
                  </a:lnTo>
                  <a:lnTo>
                    <a:pt x="9144" y="16764"/>
                  </a:lnTo>
                  <a:lnTo>
                    <a:pt x="3048" y="28956"/>
                  </a:lnTo>
                  <a:lnTo>
                    <a:pt x="1524" y="35052"/>
                  </a:lnTo>
                  <a:lnTo>
                    <a:pt x="0" y="41148"/>
                  </a:lnTo>
                </a:path>
              </a:pathLst>
            </a:custGeom>
            <a:ln w="9144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05" name="object 305"/>
            <p:cNvSpPr/>
            <p:nvPr/>
          </p:nvSpPr>
          <p:spPr>
            <a:xfrm>
              <a:off x="5257799" y="943355"/>
              <a:ext cx="81280" cy="41275"/>
            </a:xfrm>
            <a:custGeom>
              <a:avLst/>
              <a:gdLst/>
              <a:ahLst/>
              <a:cxnLst/>
              <a:rect l="l" t="t" r="r" b="b"/>
              <a:pathLst>
                <a:path w="81279" h="41275">
                  <a:moveTo>
                    <a:pt x="80772" y="41148"/>
                  </a:moveTo>
                  <a:lnTo>
                    <a:pt x="80772" y="35052"/>
                  </a:lnTo>
                  <a:lnTo>
                    <a:pt x="77724" y="28956"/>
                  </a:lnTo>
                  <a:lnTo>
                    <a:pt x="74676" y="21336"/>
                  </a:lnTo>
                  <a:lnTo>
                    <a:pt x="71628" y="16764"/>
                  </a:lnTo>
                  <a:lnTo>
                    <a:pt x="68580" y="10668"/>
                  </a:lnTo>
                  <a:lnTo>
                    <a:pt x="64008" y="7620"/>
                  </a:lnTo>
                  <a:lnTo>
                    <a:pt x="51816" y="1524"/>
                  </a:lnTo>
                  <a:lnTo>
                    <a:pt x="44196" y="0"/>
                  </a:lnTo>
                  <a:lnTo>
                    <a:pt x="38100" y="0"/>
                  </a:lnTo>
                  <a:lnTo>
                    <a:pt x="30480" y="1524"/>
                  </a:lnTo>
                  <a:lnTo>
                    <a:pt x="18288" y="7620"/>
                  </a:lnTo>
                  <a:lnTo>
                    <a:pt x="13716" y="10668"/>
                  </a:lnTo>
                  <a:lnTo>
                    <a:pt x="4572" y="22860"/>
                  </a:lnTo>
                  <a:lnTo>
                    <a:pt x="0" y="41148"/>
                  </a:lnTo>
                </a:path>
              </a:pathLst>
            </a:custGeom>
            <a:ln w="9144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06" name="object 306"/>
            <p:cNvSpPr/>
            <p:nvPr/>
          </p:nvSpPr>
          <p:spPr>
            <a:xfrm>
              <a:off x="5420867" y="943355"/>
              <a:ext cx="81280" cy="41275"/>
            </a:xfrm>
            <a:custGeom>
              <a:avLst/>
              <a:gdLst/>
              <a:ahLst/>
              <a:cxnLst/>
              <a:rect l="l" t="t" r="r" b="b"/>
              <a:pathLst>
                <a:path w="81279" h="41275">
                  <a:moveTo>
                    <a:pt x="80772" y="41148"/>
                  </a:moveTo>
                  <a:lnTo>
                    <a:pt x="80772" y="35052"/>
                  </a:lnTo>
                  <a:lnTo>
                    <a:pt x="79248" y="28956"/>
                  </a:lnTo>
                  <a:lnTo>
                    <a:pt x="50292" y="1524"/>
                  </a:lnTo>
                  <a:lnTo>
                    <a:pt x="44196" y="0"/>
                  </a:lnTo>
                  <a:lnTo>
                    <a:pt x="36576" y="0"/>
                  </a:lnTo>
                  <a:lnTo>
                    <a:pt x="30480" y="1524"/>
                  </a:lnTo>
                  <a:lnTo>
                    <a:pt x="12192" y="10668"/>
                  </a:lnTo>
                  <a:lnTo>
                    <a:pt x="7620" y="16764"/>
                  </a:lnTo>
                  <a:lnTo>
                    <a:pt x="4572" y="22860"/>
                  </a:lnTo>
                  <a:lnTo>
                    <a:pt x="1524" y="28956"/>
                  </a:lnTo>
                  <a:lnTo>
                    <a:pt x="0" y="35052"/>
                  </a:lnTo>
                  <a:lnTo>
                    <a:pt x="0" y="41148"/>
                  </a:lnTo>
                </a:path>
              </a:pathLst>
            </a:custGeom>
            <a:ln w="9144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07" name="object 307"/>
            <p:cNvSpPr/>
            <p:nvPr/>
          </p:nvSpPr>
          <p:spPr>
            <a:xfrm>
              <a:off x="5497067" y="984503"/>
              <a:ext cx="9525" cy="15240"/>
            </a:xfrm>
            <a:custGeom>
              <a:avLst/>
              <a:gdLst/>
              <a:ahLst/>
              <a:cxnLst/>
              <a:rect l="l" t="t" r="r" b="b"/>
              <a:pathLst>
                <a:path w="9525" h="15240">
                  <a:moveTo>
                    <a:pt x="0" y="15239"/>
                  </a:moveTo>
                  <a:lnTo>
                    <a:pt x="9144" y="15239"/>
                  </a:lnTo>
                  <a:lnTo>
                    <a:pt x="9144" y="0"/>
                  </a:lnTo>
                  <a:lnTo>
                    <a:pt x="0" y="0"/>
                  </a:lnTo>
                  <a:lnTo>
                    <a:pt x="0" y="15239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08" name="object 308"/>
            <p:cNvSpPr/>
            <p:nvPr/>
          </p:nvSpPr>
          <p:spPr>
            <a:xfrm>
              <a:off x="5170931" y="992123"/>
              <a:ext cx="254635" cy="0"/>
            </a:xfrm>
            <a:custGeom>
              <a:avLst/>
              <a:gdLst/>
              <a:ahLst/>
              <a:cxnLst/>
              <a:rect l="l" t="t" r="r" b="b"/>
              <a:pathLst>
                <a:path w="254635">
                  <a:moveTo>
                    <a:pt x="245364" y="0"/>
                  </a:moveTo>
                  <a:lnTo>
                    <a:pt x="254508" y="0"/>
                  </a:lnTo>
                </a:path>
                <a:path w="254635">
                  <a:moveTo>
                    <a:pt x="163067" y="0"/>
                  </a:moveTo>
                  <a:lnTo>
                    <a:pt x="172211" y="0"/>
                  </a:lnTo>
                </a:path>
                <a:path w="254635">
                  <a:moveTo>
                    <a:pt x="82296" y="0"/>
                  </a:moveTo>
                  <a:lnTo>
                    <a:pt x="91440" y="0"/>
                  </a:lnTo>
                </a:path>
                <a:path w="254635">
                  <a:moveTo>
                    <a:pt x="0" y="0"/>
                  </a:moveTo>
                  <a:lnTo>
                    <a:pt x="9144" y="0"/>
                  </a:lnTo>
                </a:path>
              </a:pathLst>
            </a:custGeom>
            <a:ln w="15239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09" name="object 309"/>
            <p:cNvSpPr/>
            <p:nvPr/>
          </p:nvSpPr>
          <p:spPr>
            <a:xfrm>
              <a:off x="5664707" y="943355"/>
              <a:ext cx="82550" cy="41275"/>
            </a:xfrm>
            <a:custGeom>
              <a:avLst/>
              <a:gdLst/>
              <a:ahLst/>
              <a:cxnLst/>
              <a:rect l="l" t="t" r="r" b="b"/>
              <a:pathLst>
                <a:path w="82550" h="41275">
                  <a:moveTo>
                    <a:pt x="82296" y="41148"/>
                  </a:moveTo>
                  <a:lnTo>
                    <a:pt x="82296" y="35052"/>
                  </a:lnTo>
                  <a:lnTo>
                    <a:pt x="80772" y="28956"/>
                  </a:lnTo>
                  <a:lnTo>
                    <a:pt x="51816" y="1524"/>
                  </a:lnTo>
                  <a:lnTo>
                    <a:pt x="44196" y="0"/>
                  </a:lnTo>
                  <a:lnTo>
                    <a:pt x="38100" y="0"/>
                  </a:lnTo>
                  <a:lnTo>
                    <a:pt x="32004" y="1524"/>
                  </a:lnTo>
                  <a:lnTo>
                    <a:pt x="24384" y="4572"/>
                  </a:lnTo>
                  <a:lnTo>
                    <a:pt x="19812" y="7620"/>
                  </a:lnTo>
                  <a:lnTo>
                    <a:pt x="13716" y="10668"/>
                  </a:lnTo>
                  <a:lnTo>
                    <a:pt x="9144" y="16764"/>
                  </a:lnTo>
                  <a:lnTo>
                    <a:pt x="6096" y="22860"/>
                  </a:lnTo>
                  <a:lnTo>
                    <a:pt x="3048" y="28956"/>
                  </a:lnTo>
                  <a:lnTo>
                    <a:pt x="0" y="41148"/>
                  </a:lnTo>
                </a:path>
              </a:pathLst>
            </a:custGeom>
            <a:ln w="9144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10" name="object 310"/>
            <p:cNvSpPr/>
            <p:nvPr/>
          </p:nvSpPr>
          <p:spPr>
            <a:xfrm>
              <a:off x="5503164" y="943355"/>
              <a:ext cx="82550" cy="41275"/>
            </a:xfrm>
            <a:custGeom>
              <a:avLst/>
              <a:gdLst/>
              <a:ahLst/>
              <a:cxnLst/>
              <a:rect l="l" t="t" r="r" b="b"/>
              <a:pathLst>
                <a:path w="82550" h="41275">
                  <a:moveTo>
                    <a:pt x="82296" y="41148"/>
                  </a:moveTo>
                  <a:lnTo>
                    <a:pt x="64008" y="7620"/>
                  </a:lnTo>
                  <a:lnTo>
                    <a:pt x="44196" y="0"/>
                  </a:lnTo>
                  <a:lnTo>
                    <a:pt x="38100" y="0"/>
                  </a:lnTo>
                  <a:lnTo>
                    <a:pt x="4572" y="22860"/>
                  </a:lnTo>
                  <a:lnTo>
                    <a:pt x="0" y="35052"/>
                  </a:lnTo>
                  <a:lnTo>
                    <a:pt x="0" y="41148"/>
                  </a:lnTo>
                </a:path>
              </a:pathLst>
            </a:custGeom>
            <a:ln w="9144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11" name="object 311"/>
            <p:cNvSpPr/>
            <p:nvPr/>
          </p:nvSpPr>
          <p:spPr>
            <a:xfrm>
              <a:off x="5585459" y="943355"/>
              <a:ext cx="79375" cy="41275"/>
            </a:xfrm>
            <a:custGeom>
              <a:avLst/>
              <a:gdLst/>
              <a:ahLst/>
              <a:cxnLst/>
              <a:rect l="l" t="t" r="r" b="b"/>
              <a:pathLst>
                <a:path w="79375" h="41275">
                  <a:moveTo>
                    <a:pt x="79248" y="41148"/>
                  </a:moveTo>
                  <a:lnTo>
                    <a:pt x="79248" y="35052"/>
                  </a:lnTo>
                  <a:lnTo>
                    <a:pt x="77724" y="28956"/>
                  </a:lnTo>
                  <a:lnTo>
                    <a:pt x="50292" y="1524"/>
                  </a:lnTo>
                  <a:lnTo>
                    <a:pt x="44196" y="0"/>
                  </a:lnTo>
                  <a:lnTo>
                    <a:pt x="38100" y="0"/>
                  </a:lnTo>
                  <a:lnTo>
                    <a:pt x="30480" y="1524"/>
                  </a:lnTo>
                  <a:lnTo>
                    <a:pt x="12192" y="10668"/>
                  </a:lnTo>
                  <a:lnTo>
                    <a:pt x="7620" y="16764"/>
                  </a:lnTo>
                  <a:lnTo>
                    <a:pt x="4572" y="22860"/>
                  </a:lnTo>
                  <a:lnTo>
                    <a:pt x="1524" y="28956"/>
                  </a:lnTo>
                  <a:lnTo>
                    <a:pt x="0" y="35052"/>
                  </a:lnTo>
                  <a:lnTo>
                    <a:pt x="0" y="41148"/>
                  </a:lnTo>
                </a:path>
              </a:pathLst>
            </a:custGeom>
            <a:ln w="9144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12" name="object 312"/>
            <p:cNvSpPr/>
            <p:nvPr/>
          </p:nvSpPr>
          <p:spPr>
            <a:xfrm>
              <a:off x="5747004" y="943355"/>
              <a:ext cx="82550" cy="41275"/>
            </a:xfrm>
            <a:custGeom>
              <a:avLst/>
              <a:gdLst/>
              <a:ahLst/>
              <a:cxnLst/>
              <a:rect l="l" t="t" r="r" b="b"/>
              <a:pathLst>
                <a:path w="82550" h="41275">
                  <a:moveTo>
                    <a:pt x="82296" y="41148"/>
                  </a:moveTo>
                  <a:lnTo>
                    <a:pt x="82296" y="35052"/>
                  </a:lnTo>
                  <a:lnTo>
                    <a:pt x="79248" y="28956"/>
                  </a:lnTo>
                  <a:lnTo>
                    <a:pt x="77724" y="21336"/>
                  </a:lnTo>
                  <a:lnTo>
                    <a:pt x="73152" y="16764"/>
                  </a:lnTo>
                  <a:lnTo>
                    <a:pt x="68580" y="10668"/>
                  </a:lnTo>
                  <a:lnTo>
                    <a:pt x="64008" y="7620"/>
                  </a:lnTo>
                  <a:lnTo>
                    <a:pt x="57912" y="4572"/>
                  </a:lnTo>
                  <a:lnTo>
                    <a:pt x="50292" y="1524"/>
                  </a:lnTo>
                  <a:lnTo>
                    <a:pt x="44196" y="0"/>
                  </a:lnTo>
                  <a:lnTo>
                    <a:pt x="38100" y="0"/>
                  </a:lnTo>
                  <a:lnTo>
                    <a:pt x="30480" y="1524"/>
                  </a:lnTo>
                  <a:lnTo>
                    <a:pt x="18288" y="7620"/>
                  </a:lnTo>
                  <a:lnTo>
                    <a:pt x="13716" y="10668"/>
                  </a:lnTo>
                  <a:lnTo>
                    <a:pt x="4572" y="22860"/>
                  </a:lnTo>
                  <a:lnTo>
                    <a:pt x="0" y="41148"/>
                  </a:lnTo>
                </a:path>
              </a:pathLst>
            </a:custGeom>
            <a:ln w="9144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13" name="object 313"/>
            <p:cNvSpPr/>
            <p:nvPr/>
          </p:nvSpPr>
          <p:spPr>
            <a:xfrm>
              <a:off x="5824728" y="984503"/>
              <a:ext cx="9525" cy="15240"/>
            </a:xfrm>
            <a:custGeom>
              <a:avLst/>
              <a:gdLst/>
              <a:ahLst/>
              <a:cxnLst/>
              <a:rect l="l" t="t" r="r" b="b"/>
              <a:pathLst>
                <a:path w="9525" h="15240">
                  <a:moveTo>
                    <a:pt x="0" y="15239"/>
                  </a:moveTo>
                  <a:lnTo>
                    <a:pt x="9144" y="15239"/>
                  </a:lnTo>
                  <a:lnTo>
                    <a:pt x="9144" y="0"/>
                  </a:lnTo>
                  <a:lnTo>
                    <a:pt x="0" y="0"/>
                  </a:lnTo>
                  <a:lnTo>
                    <a:pt x="0" y="15239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14" name="object 314"/>
            <p:cNvSpPr/>
            <p:nvPr/>
          </p:nvSpPr>
          <p:spPr>
            <a:xfrm>
              <a:off x="5580888" y="992123"/>
              <a:ext cx="170815" cy="0"/>
            </a:xfrm>
            <a:custGeom>
              <a:avLst/>
              <a:gdLst/>
              <a:ahLst/>
              <a:cxnLst/>
              <a:rect l="l" t="t" r="r" b="b"/>
              <a:pathLst>
                <a:path w="170814">
                  <a:moveTo>
                    <a:pt x="161543" y="0"/>
                  </a:moveTo>
                  <a:lnTo>
                    <a:pt x="170687" y="0"/>
                  </a:lnTo>
                </a:path>
                <a:path w="170814">
                  <a:moveTo>
                    <a:pt x="79247" y="0"/>
                  </a:moveTo>
                  <a:lnTo>
                    <a:pt x="88391" y="0"/>
                  </a:lnTo>
                </a:path>
                <a:path w="170814">
                  <a:moveTo>
                    <a:pt x="0" y="0"/>
                  </a:moveTo>
                  <a:lnTo>
                    <a:pt x="9144" y="0"/>
                  </a:lnTo>
                </a:path>
              </a:pathLst>
            </a:custGeom>
            <a:ln w="15239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15" name="object 315"/>
            <p:cNvSpPr/>
            <p:nvPr/>
          </p:nvSpPr>
          <p:spPr>
            <a:xfrm>
              <a:off x="5498592" y="984503"/>
              <a:ext cx="9525" cy="15240"/>
            </a:xfrm>
            <a:custGeom>
              <a:avLst/>
              <a:gdLst/>
              <a:ahLst/>
              <a:cxnLst/>
              <a:rect l="l" t="t" r="r" b="b"/>
              <a:pathLst>
                <a:path w="9525" h="15240">
                  <a:moveTo>
                    <a:pt x="0" y="15239"/>
                  </a:moveTo>
                  <a:lnTo>
                    <a:pt x="9144" y="15239"/>
                  </a:lnTo>
                  <a:lnTo>
                    <a:pt x="9144" y="0"/>
                  </a:lnTo>
                  <a:lnTo>
                    <a:pt x="0" y="0"/>
                  </a:lnTo>
                  <a:lnTo>
                    <a:pt x="0" y="15239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16" name="object 316"/>
            <p:cNvSpPr/>
            <p:nvPr/>
          </p:nvSpPr>
          <p:spPr>
            <a:xfrm>
              <a:off x="5830824" y="943355"/>
              <a:ext cx="81280" cy="41275"/>
            </a:xfrm>
            <a:custGeom>
              <a:avLst/>
              <a:gdLst/>
              <a:ahLst/>
              <a:cxnLst/>
              <a:rect l="l" t="t" r="r" b="b"/>
              <a:pathLst>
                <a:path w="81279" h="41275">
                  <a:moveTo>
                    <a:pt x="80772" y="41148"/>
                  </a:moveTo>
                  <a:lnTo>
                    <a:pt x="80772" y="35052"/>
                  </a:lnTo>
                  <a:lnTo>
                    <a:pt x="79248" y="28956"/>
                  </a:lnTo>
                  <a:lnTo>
                    <a:pt x="50292" y="1524"/>
                  </a:lnTo>
                  <a:lnTo>
                    <a:pt x="44196" y="0"/>
                  </a:lnTo>
                  <a:lnTo>
                    <a:pt x="36576" y="0"/>
                  </a:lnTo>
                  <a:lnTo>
                    <a:pt x="30480" y="1524"/>
                  </a:lnTo>
                  <a:lnTo>
                    <a:pt x="12192" y="10668"/>
                  </a:lnTo>
                  <a:lnTo>
                    <a:pt x="7620" y="16764"/>
                  </a:lnTo>
                  <a:lnTo>
                    <a:pt x="4572" y="22860"/>
                  </a:lnTo>
                  <a:lnTo>
                    <a:pt x="1524" y="28956"/>
                  </a:lnTo>
                  <a:lnTo>
                    <a:pt x="0" y="35052"/>
                  </a:lnTo>
                  <a:lnTo>
                    <a:pt x="0" y="41148"/>
                  </a:lnTo>
                </a:path>
              </a:pathLst>
            </a:custGeom>
            <a:ln w="9144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17" name="object 317"/>
            <p:cNvSpPr/>
            <p:nvPr/>
          </p:nvSpPr>
          <p:spPr>
            <a:xfrm>
              <a:off x="5911596" y="984503"/>
              <a:ext cx="0" cy="15240"/>
            </a:xfrm>
            <a:custGeom>
              <a:avLst/>
              <a:gdLst/>
              <a:ahLst/>
              <a:cxnLst/>
              <a:rect l="l" t="t" r="r" b="b"/>
              <a:pathLst>
                <a:path h="15240">
                  <a:moveTo>
                    <a:pt x="-4572" y="7619"/>
                  </a:moveTo>
                  <a:lnTo>
                    <a:pt x="4572" y="7619"/>
                  </a:lnTo>
                </a:path>
              </a:pathLst>
            </a:custGeom>
            <a:ln w="15239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18" name="object 318"/>
            <p:cNvSpPr/>
            <p:nvPr/>
          </p:nvSpPr>
          <p:spPr>
            <a:xfrm>
              <a:off x="5826251" y="984503"/>
              <a:ext cx="9525" cy="15240"/>
            </a:xfrm>
            <a:custGeom>
              <a:avLst/>
              <a:gdLst/>
              <a:ahLst/>
              <a:cxnLst/>
              <a:rect l="l" t="t" r="r" b="b"/>
              <a:pathLst>
                <a:path w="9525" h="15240">
                  <a:moveTo>
                    <a:pt x="0" y="15239"/>
                  </a:moveTo>
                  <a:lnTo>
                    <a:pt x="9144" y="15239"/>
                  </a:lnTo>
                  <a:lnTo>
                    <a:pt x="9144" y="0"/>
                  </a:lnTo>
                  <a:lnTo>
                    <a:pt x="0" y="0"/>
                  </a:lnTo>
                  <a:lnTo>
                    <a:pt x="0" y="15239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19" name="object 319"/>
            <p:cNvSpPr/>
            <p:nvPr/>
          </p:nvSpPr>
          <p:spPr>
            <a:xfrm>
              <a:off x="4820411" y="999743"/>
              <a:ext cx="355600" cy="0"/>
            </a:xfrm>
            <a:custGeom>
              <a:avLst/>
              <a:gdLst/>
              <a:ahLst/>
              <a:cxnLst/>
              <a:rect l="l" t="t" r="r" b="b"/>
              <a:pathLst>
                <a:path w="355600">
                  <a:moveTo>
                    <a:pt x="355091" y="0"/>
                  </a:moveTo>
                  <a:lnTo>
                    <a:pt x="0" y="0"/>
                  </a:lnTo>
                </a:path>
              </a:pathLst>
            </a:custGeom>
            <a:ln w="9144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320" name="object 320"/>
          <p:cNvGrpSpPr/>
          <p:nvPr/>
        </p:nvGrpSpPr>
        <p:grpSpPr>
          <a:xfrm>
            <a:off x="14700177" y="1299972"/>
            <a:ext cx="392951" cy="55244"/>
            <a:chOff x="6390132" y="1299972"/>
            <a:chExt cx="170815" cy="55244"/>
          </a:xfrm>
        </p:grpSpPr>
        <p:sp>
          <p:nvSpPr>
            <p:cNvPr id="321" name="object 321"/>
            <p:cNvSpPr/>
            <p:nvPr/>
          </p:nvSpPr>
          <p:spPr>
            <a:xfrm>
              <a:off x="6464807" y="1327404"/>
              <a:ext cx="96520" cy="0"/>
            </a:xfrm>
            <a:custGeom>
              <a:avLst/>
              <a:gdLst/>
              <a:ahLst/>
              <a:cxnLst/>
              <a:rect l="l" t="t" r="r" b="b"/>
              <a:pathLst>
                <a:path w="96520">
                  <a:moveTo>
                    <a:pt x="0" y="0"/>
                  </a:moveTo>
                  <a:lnTo>
                    <a:pt x="96012" y="0"/>
                  </a:lnTo>
                </a:path>
              </a:pathLst>
            </a:custGeom>
            <a:ln w="9144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22" name="object 322"/>
            <p:cNvSpPr/>
            <p:nvPr/>
          </p:nvSpPr>
          <p:spPr>
            <a:xfrm>
              <a:off x="6390132" y="1299972"/>
              <a:ext cx="82550" cy="55244"/>
            </a:xfrm>
            <a:custGeom>
              <a:avLst/>
              <a:gdLst/>
              <a:ahLst/>
              <a:cxnLst/>
              <a:rect l="l" t="t" r="r" b="b"/>
              <a:pathLst>
                <a:path w="82550" h="55244">
                  <a:moveTo>
                    <a:pt x="82296" y="54864"/>
                  </a:moveTo>
                  <a:lnTo>
                    <a:pt x="0" y="27432"/>
                  </a:lnTo>
                  <a:lnTo>
                    <a:pt x="82296" y="0"/>
                  </a:lnTo>
                  <a:lnTo>
                    <a:pt x="82296" y="54864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323" name="object 323"/>
          <p:cNvGrpSpPr/>
          <p:nvPr/>
        </p:nvGrpSpPr>
        <p:grpSpPr>
          <a:xfrm>
            <a:off x="13771115" y="886968"/>
            <a:ext cx="392951" cy="55244"/>
            <a:chOff x="5986271" y="886968"/>
            <a:chExt cx="170815" cy="55244"/>
          </a:xfrm>
        </p:grpSpPr>
        <p:sp>
          <p:nvSpPr>
            <p:cNvPr id="324" name="object 324"/>
            <p:cNvSpPr/>
            <p:nvPr/>
          </p:nvSpPr>
          <p:spPr>
            <a:xfrm>
              <a:off x="6060948" y="914400"/>
              <a:ext cx="96520" cy="0"/>
            </a:xfrm>
            <a:custGeom>
              <a:avLst/>
              <a:gdLst/>
              <a:ahLst/>
              <a:cxnLst/>
              <a:rect l="l" t="t" r="r" b="b"/>
              <a:pathLst>
                <a:path w="96520">
                  <a:moveTo>
                    <a:pt x="96012" y="0"/>
                  </a:moveTo>
                  <a:lnTo>
                    <a:pt x="0" y="0"/>
                  </a:lnTo>
                </a:path>
              </a:pathLst>
            </a:custGeom>
            <a:ln w="9144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25" name="object 325"/>
            <p:cNvSpPr/>
            <p:nvPr/>
          </p:nvSpPr>
          <p:spPr>
            <a:xfrm>
              <a:off x="5986271" y="886968"/>
              <a:ext cx="82550" cy="55244"/>
            </a:xfrm>
            <a:custGeom>
              <a:avLst/>
              <a:gdLst/>
              <a:ahLst/>
              <a:cxnLst/>
              <a:rect l="l" t="t" r="r" b="b"/>
              <a:pathLst>
                <a:path w="82550" h="55244">
                  <a:moveTo>
                    <a:pt x="82296" y="54863"/>
                  </a:moveTo>
                  <a:lnTo>
                    <a:pt x="0" y="27431"/>
                  </a:lnTo>
                  <a:lnTo>
                    <a:pt x="82296" y="0"/>
                  </a:lnTo>
                  <a:lnTo>
                    <a:pt x="82296" y="54863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326" name="object 326"/>
          <p:cNvSpPr/>
          <p:nvPr/>
        </p:nvSpPr>
        <p:spPr>
          <a:xfrm>
            <a:off x="12281113" y="1170432"/>
            <a:ext cx="189902" cy="41275"/>
          </a:xfrm>
          <a:custGeom>
            <a:avLst/>
            <a:gdLst/>
            <a:ahLst/>
            <a:cxnLst/>
            <a:rect l="l" t="t" r="r" b="b"/>
            <a:pathLst>
              <a:path w="82550" h="41275">
                <a:moveTo>
                  <a:pt x="82296" y="41148"/>
                </a:moveTo>
                <a:lnTo>
                  <a:pt x="50292" y="1524"/>
                </a:lnTo>
                <a:lnTo>
                  <a:pt x="44196" y="0"/>
                </a:lnTo>
                <a:lnTo>
                  <a:pt x="36576" y="0"/>
                </a:lnTo>
                <a:lnTo>
                  <a:pt x="4572" y="22860"/>
                </a:lnTo>
                <a:lnTo>
                  <a:pt x="0" y="35052"/>
                </a:lnTo>
                <a:lnTo>
                  <a:pt x="0" y="41148"/>
                </a:lnTo>
              </a:path>
            </a:pathLst>
          </a:custGeom>
          <a:ln w="9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grpSp>
        <p:nvGrpSpPr>
          <p:cNvPr id="327" name="object 327"/>
          <p:cNvGrpSpPr/>
          <p:nvPr/>
        </p:nvGrpSpPr>
        <p:grpSpPr>
          <a:xfrm>
            <a:off x="11895467" y="1165859"/>
            <a:ext cx="397334" cy="50800"/>
            <a:chOff x="5170932" y="1165859"/>
            <a:chExt cx="172720" cy="50800"/>
          </a:xfrm>
        </p:grpSpPr>
        <p:sp>
          <p:nvSpPr>
            <p:cNvPr id="328" name="object 328"/>
            <p:cNvSpPr/>
            <p:nvPr/>
          </p:nvSpPr>
          <p:spPr>
            <a:xfrm>
              <a:off x="5175504" y="1170431"/>
              <a:ext cx="82550" cy="41275"/>
            </a:xfrm>
            <a:custGeom>
              <a:avLst/>
              <a:gdLst/>
              <a:ahLst/>
              <a:cxnLst/>
              <a:rect l="l" t="t" r="r" b="b"/>
              <a:pathLst>
                <a:path w="82550" h="41275">
                  <a:moveTo>
                    <a:pt x="82296" y="41148"/>
                  </a:moveTo>
                  <a:lnTo>
                    <a:pt x="82296" y="35052"/>
                  </a:lnTo>
                  <a:lnTo>
                    <a:pt x="80772" y="28956"/>
                  </a:lnTo>
                  <a:lnTo>
                    <a:pt x="77724" y="21336"/>
                  </a:lnTo>
                  <a:lnTo>
                    <a:pt x="73152" y="16764"/>
                  </a:lnTo>
                  <a:lnTo>
                    <a:pt x="68580" y="10668"/>
                  </a:lnTo>
                  <a:lnTo>
                    <a:pt x="64008" y="7620"/>
                  </a:lnTo>
                  <a:lnTo>
                    <a:pt x="51816" y="1524"/>
                  </a:lnTo>
                  <a:lnTo>
                    <a:pt x="44196" y="0"/>
                  </a:lnTo>
                  <a:lnTo>
                    <a:pt x="38100" y="0"/>
                  </a:lnTo>
                  <a:lnTo>
                    <a:pt x="32004" y="1524"/>
                  </a:lnTo>
                  <a:lnTo>
                    <a:pt x="24384" y="4572"/>
                  </a:lnTo>
                  <a:lnTo>
                    <a:pt x="19812" y="7620"/>
                  </a:lnTo>
                  <a:lnTo>
                    <a:pt x="13716" y="10668"/>
                  </a:lnTo>
                  <a:lnTo>
                    <a:pt x="9144" y="16764"/>
                  </a:lnTo>
                  <a:lnTo>
                    <a:pt x="3048" y="28956"/>
                  </a:lnTo>
                  <a:lnTo>
                    <a:pt x="1524" y="35052"/>
                  </a:lnTo>
                  <a:lnTo>
                    <a:pt x="0" y="41148"/>
                  </a:lnTo>
                </a:path>
              </a:pathLst>
            </a:custGeom>
            <a:ln w="9144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29" name="object 329"/>
            <p:cNvSpPr/>
            <p:nvPr/>
          </p:nvSpPr>
          <p:spPr>
            <a:xfrm>
              <a:off x="5257799" y="1170431"/>
              <a:ext cx="81280" cy="41275"/>
            </a:xfrm>
            <a:custGeom>
              <a:avLst/>
              <a:gdLst/>
              <a:ahLst/>
              <a:cxnLst/>
              <a:rect l="l" t="t" r="r" b="b"/>
              <a:pathLst>
                <a:path w="81279" h="41275">
                  <a:moveTo>
                    <a:pt x="80772" y="41148"/>
                  </a:moveTo>
                  <a:lnTo>
                    <a:pt x="80772" y="35052"/>
                  </a:lnTo>
                  <a:lnTo>
                    <a:pt x="77724" y="28956"/>
                  </a:lnTo>
                  <a:lnTo>
                    <a:pt x="74676" y="21336"/>
                  </a:lnTo>
                  <a:lnTo>
                    <a:pt x="71628" y="16764"/>
                  </a:lnTo>
                  <a:lnTo>
                    <a:pt x="68580" y="10668"/>
                  </a:lnTo>
                  <a:lnTo>
                    <a:pt x="64008" y="7620"/>
                  </a:lnTo>
                  <a:lnTo>
                    <a:pt x="51816" y="1524"/>
                  </a:lnTo>
                  <a:lnTo>
                    <a:pt x="44196" y="0"/>
                  </a:lnTo>
                  <a:lnTo>
                    <a:pt x="38100" y="0"/>
                  </a:lnTo>
                  <a:lnTo>
                    <a:pt x="30480" y="1524"/>
                  </a:lnTo>
                  <a:lnTo>
                    <a:pt x="18288" y="7620"/>
                  </a:lnTo>
                  <a:lnTo>
                    <a:pt x="13716" y="10668"/>
                  </a:lnTo>
                  <a:lnTo>
                    <a:pt x="4572" y="22860"/>
                  </a:lnTo>
                  <a:lnTo>
                    <a:pt x="0" y="41148"/>
                  </a:lnTo>
                </a:path>
              </a:pathLst>
            </a:custGeom>
            <a:ln w="9144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330" name="object 330"/>
          <p:cNvGrpSpPr/>
          <p:nvPr/>
        </p:nvGrpSpPr>
        <p:grpSpPr>
          <a:xfrm>
            <a:off x="12459912" y="1165859"/>
            <a:ext cx="207432" cy="60960"/>
            <a:chOff x="5416295" y="1165859"/>
            <a:chExt cx="90170" cy="60960"/>
          </a:xfrm>
        </p:grpSpPr>
        <p:sp>
          <p:nvSpPr>
            <p:cNvPr id="331" name="object 331"/>
            <p:cNvSpPr/>
            <p:nvPr/>
          </p:nvSpPr>
          <p:spPr>
            <a:xfrm>
              <a:off x="5420867" y="1170431"/>
              <a:ext cx="81280" cy="41275"/>
            </a:xfrm>
            <a:custGeom>
              <a:avLst/>
              <a:gdLst/>
              <a:ahLst/>
              <a:cxnLst/>
              <a:rect l="l" t="t" r="r" b="b"/>
              <a:pathLst>
                <a:path w="81279" h="41275">
                  <a:moveTo>
                    <a:pt x="80772" y="41148"/>
                  </a:moveTo>
                  <a:lnTo>
                    <a:pt x="80772" y="35052"/>
                  </a:lnTo>
                  <a:lnTo>
                    <a:pt x="79248" y="28956"/>
                  </a:lnTo>
                  <a:lnTo>
                    <a:pt x="50292" y="1524"/>
                  </a:lnTo>
                  <a:lnTo>
                    <a:pt x="44196" y="0"/>
                  </a:lnTo>
                  <a:lnTo>
                    <a:pt x="36576" y="0"/>
                  </a:lnTo>
                  <a:lnTo>
                    <a:pt x="30480" y="1524"/>
                  </a:lnTo>
                  <a:lnTo>
                    <a:pt x="12192" y="10668"/>
                  </a:lnTo>
                  <a:lnTo>
                    <a:pt x="7620" y="16764"/>
                  </a:lnTo>
                  <a:lnTo>
                    <a:pt x="4572" y="22860"/>
                  </a:lnTo>
                  <a:lnTo>
                    <a:pt x="1524" y="28956"/>
                  </a:lnTo>
                  <a:lnTo>
                    <a:pt x="0" y="35052"/>
                  </a:lnTo>
                  <a:lnTo>
                    <a:pt x="0" y="41148"/>
                  </a:lnTo>
                </a:path>
              </a:pathLst>
            </a:custGeom>
            <a:ln w="9144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32" name="object 332"/>
            <p:cNvSpPr/>
            <p:nvPr/>
          </p:nvSpPr>
          <p:spPr>
            <a:xfrm>
              <a:off x="5497067" y="1211579"/>
              <a:ext cx="9525" cy="15240"/>
            </a:xfrm>
            <a:custGeom>
              <a:avLst/>
              <a:gdLst/>
              <a:ahLst/>
              <a:cxnLst/>
              <a:rect l="l" t="t" r="r" b="b"/>
              <a:pathLst>
                <a:path w="9525" h="15240">
                  <a:moveTo>
                    <a:pt x="0" y="15240"/>
                  </a:moveTo>
                  <a:lnTo>
                    <a:pt x="9144" y="15240"/>
                  </a:lnTo>
                  <a:lnTo>
                    <a:pt x="9144" y="0"/>
                  </a:lnTo>
                  <a:lnTo>
                    <a:pt x="0" y="0"/>
                  </a:lnTo>
                  <a:lnTo>
                    <a:pt x="0" y="1524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33" name="object 333"/>
            <p:cNvSpPr/>
            <p:nvPr/>
          </p:nvSpPr>
          <p:spPr>
            <a:xfrm>
              <a:off x="5420867" y="1211579"/>
              <a:ext cx="0" cy="15240"/>
            </a:xfrm>
            <a:custGeom>
              <a:avLst/>
              <a:gdLst/>
              <a:ahLst/>
              <a:cxnLst/>
              <a:rect l="l" t="t" r="r" b="b"/>
              <a:pathLst>
                <a:path h="15240">
                  <a:moveTo>
                    <a:pt x="-4572" y="7620"/>
                  </a:moveTo>
                  <a:lnTo>
                    <a:pt x="4572" y="7620"/>
                  </a:lnTo>
                </a:path>
              </a:pathLst>
            </a:custGeom>
            <a:ln w="1524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334" name="object 334"/>
          <p:cNvSpPr/>
          <p:nvPr/>
        </p:nvSpPr>
        <p:spPr>
          <a:xfrm>
            <a:off x="12281113" y="1211580"/>
            <a:ext cx="0" cy="15240"/>
          </a:xfrm>
          <a:custGeom>
            <a:avLst/>
            <a:gdLst/>
            <a:ahLst/>
            <a:cxnLst/>
            <a:rect l="l" t="t" r="r" b="b"/>
            <a:pathLst>
              <a:path h="15240">
                <a:moveTo>
                  <a:pt x="-4572" y="7620"/>
                </a:moveTo>
                <a:lnTo>
                  <a:pt x="4572" y="7620"/>
                </a:lnTo>
              </a:path>
            </a:pathLst>
          </a:custGeom>
          <a:ln w="1524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35" name="object 335"/>
          <p:cNvSpPr/>
          <p:nvPr/>
        </p:nvSpPr>
        <p:spPr>
          <a:xfrm>
            <a:off x="12095303" y="1211580"/>
            <a:ext cx="0" cy="15240"/>
          </a:xfrm>
          <a:custGeom>
            <a:avLst/>
            <a:gdLst/>
            <a:ahLst/>
            <a:cxnLst/>
            <a:rect l="l" t="t" r="r" b="b"/>
            <a:pathLst>
              <a:path h="15240">
                <a:moveTo>
                  <a:pt x="-4572" y="7620"/>
                </a:moveTo>
                <a:lnTo>
                  <a:pt x="4572" y="7620"/>
                </a:lnTo>
              </a:path>
            </a:pathLst>
          </a:custGeom>
          <a:ln w="1524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36" name="object 336"/>
          <p:cNvSpPr/>
          <p:nvPr/>
        </p:nvSpPr>
        <p:spPr>
          <a:xfrm>
            <a:off x="11905983" y="1211580"/>
            <a:ext cx="0" cy="15240"/>
          </a:xfrm>
          <a:custGeom>
            <a:avLst/>
            <a:gdLst/>
            <a:ahLst/>
            <a:cxnLst/>
            <a:rect l="l" t="t" r="r" b="b"/>
            <a:pathLst>
              <a:path h="15240">
                <a:moveTo>
                  <a:pt x="-4572" y="7620"/>
                </a:moveTo>
                <a:lnTo>
                  <a:pt x="4572" y="7620"/>
                </a:lnTo>
              </a:path>
            </a:pathLst>
          </a:custGeom>
          <a:ln w="1524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37" name="object 337"/>
          <p:cNvSpPr/>
          <p:nvPr/>
        </p:nvSpPr>
        <p:spPr>
          <a:xfrm>
            <a:off x="13031372" y="1170432"/>
            <a:ext cx="189902" cy="41275"/>
          </a:xfrm>
          <a:custGeom>
            <a:avLst/>
            <a:gdLst/>
            <a:ahLst/>
            <a:cxnLst/>
            <a:rect l="l" t="t" r="r" b="b"/>
            <a:pathLst>
              <a:path w="82550" h="41275">
                <a:moveTo>
                  <a:pt x="82296" y="41148"/>
                </a:moveTo>
                <a:lnTo>
                  <a:pt x="82296" y="35052"/>
                </a:lnTo>
                <a:lnTo>
                  <a:pt x="80772" y="28956"/>
                </a:lnTo>
                <a:lnTo>
                  <a:pt x="51816" y="1524"/>
                </a:lnTo>
                <a:lnTo>
                  <a:pt x="44196" y="0"/>
                </a:lnTo>
                <a:lnTo>
                  <a:pt x="38100" y="0"/>
                </a:lnTo>
                <a:lnTo>
                  <a:pt x="32004" y="1524"/>
                </a:lnTo>
                <a:lnTo>
                  <a:pt x="24384" y="4572"/>
                </a:lnTo>
                <a:lnTo>
                  <a:pt x="19812" y="7620"/>
                </a:lnTo>
                <a:lnTo>
                  <a:pt x="13716" y="10668"/>
                </a:lnTo>
                <a:lnTo>
                  <a:pt x="9144" y="16764"/>
                </a:lnTo>
                <a:lnTo>
                  <a:pt x="6096" y="22860"/>
                </a:lnTo>
                <a:lnTo>
                  <a:pt x="3048" y="28956"/>
                </a:lnTo>
                <a:lnTo>
                  <a:pt x="0" y="41148"/>
                </a:lnTo>
              </a:path>
            </a:pathLst>
          </a:custGeom>
          <a:ln w="9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grpSp>
        <p:nvGrpSpPr>
          <p:cNvPr id="338" name="object 338"/>
          <p:cNvGrpSpPr/>
          <p:nvPr/>
        </p:nvGrpSpPr>
        <p:grpSpPr>
          <a:xfrm>
            <a:off x="12649234" y="1165859"/>
            <a:ext cx="392951" cy="50800"/>
            <a:chOff x="5498592" y="1165859"/>
            <a:chExt cx="170815" cy="50800"/>
          </a:xfrm>
        </p:grpSpPr>
        <p:sp>
          <p:nvSpPr>
            <p:cNvPr id="339" name="object 339"/>
            <p:cNvSpPr/>
            <p:nvPr/>
          </p:nvSpPr>
          <p:spPr>
            <a:xfrm>
              <a:off x="5503164" y="1170431"/>
              <a:ext cx="82550" cy="41275"/>
            </a:xfrm>
            <a:custGeom>
              <a:avLst/>
              <a:gdLst/>
              <a:ahLst/>
              <a:cxnLst/>
              <a:rect l="l" t="t" r="r" b="b"/>
              <a:pathLst>
                <a:path w="82550" h="41275">
                  <a:moveTo>
                    <a:pt x="82296" y="41148"/>
                  </a:moveTo>
                  <a:lnTo>
                    <a:pt x="64008" y="7620"/>
                  </a:lnTo>
                  <a:lnTo>
                    <a:pt x="44196" y="0"/>
                  </a:lnTo>
                  <a:lnTo>
                    <a:pt x="38100" y="0"/>
                  </a:lnTo>
                  <a:lnTo>
                    <a:pt x="4572" y="22860"/>
                  </a:lnTo>
                  <a:lnTo>
                    <a:pt x="0" y="35052"/>
                  </a:lnTo>
                  <a:lnTo>
                    <a:pt x="0" y="41148"/>
                  </a:lnTo>
                </a:path>
              </a:pathLst>
            </a:custGeom>
            <a:ln w="9144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40" name="object 340"/>
            <p:cNvSpPr/>
            <p:nvPr/>
          </p:nvSpPr>
          <p:spPr>
            <a:xfrm>
              <a:off x="5585459" y="1170431"/>
              <a:ext cx="79375" cy="41275"/>
            </a:xfrm>
            <a:custGeom>
              <a:avLst/>
              <a:gdLst/>
              <a:ahLst/>
              <a:cxnLst/>
              <a:rect l="l" t="t" r="r" b="b"/>
              <a:pathLst>
                <a:path w="79375" h="41275">
                  <a:moveTo>
                    <a:pt x="79248" y="41148"/>
                  </a:moveTo>
                  <a:lnTo>
                    <a:pt x="79248" y="35052"/>
                  </a:lnTo>
                  <a:lnTo>
                    <a:pt x="77724" y="28956"/>
                  </a:lnTo>
                  <a:lnTo>
                    <a:pt x="50292" y="1524"/>
                  </a:lnTo>
                  <a:lnTo>
                    <a:pt x="44196" y="0"/>
                  </a:lnTo>
                  <a:lnTo>
                    <a:pt x="38100" y="0"/>
                  </a:lnTo>
                  <a:lnTo>
                    <a:pt x="30480" y="1524"/>
                  </a:lnTo>
                  <a:lnTo>
                    <a:pt x="12192" y="10668"/>
                  </a:lnTo>
                  <a:lnTo>
                    <a:pt x="7620" y="16764"/>
                  </a:lnTo>
                  <a:lnTo>
                    <a:pt x="4572" y="22860"/>
                  </a:lnTo>
                  <a:lnTo>
                    <a:pt x="1524" y="28956"/>
                  </a:lnTo>
                  <a:lnTo>
                    <a:pt x="0" y="35052"/>
                  </a:lnTo>
                  <a:lnTo>
                    <a:pt x="0" y="41148"/>
                  </a:lnTo>
                </a:path>
              </a:pathLst>
            </a:custGeom>
            <a:ln w="9144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341" name="object 341"/>
          <p:cNvGrpSpPr/>
          <p:nvPr/>
        </p:nvGrpSpPr>
        <p:grpSpPr>
          <a:xfrm>
            <a:off x="13210174" y="1165859"/>
            <a:ext cx="210353" cy="60960"/>
            <a:chOff x="5742432" y="1165859"/>
            <a:chExt cx="91440" cy="60960"/>
          </a:xfrm>
        </p:grpSpPr>
        <p:sp>
          <p:nvSpPr>
            <p:cNvPr id="342" name="object 342"/>
            <p:cNvSpPr/>
            <p:nvPr/>
          </p:nvSpPr>
          <p:spPr>
            <a:xfrm>
              <a:off x="5747004" y="1170431"/>
              <a:ext cx="82550" cy="41275"/>
            </a:xfrm>
            <a:custGeom>
              <a:avLst/>
              <a:gdLst/>
              <a:ahLst/>
              <a:cxnLst/>
              <a:rect l="l" t="t" r="r" b="b"/>
              <a:pathLst>
                <a:path w="82550" h="41275">
                  <a:moveTo>
                    <a:pt x="82296" y="41148"/>
                  </a:moveTo>
                  <a:lnTo>
                    <a:pt x="82296" y="35052"/>
                  </a:lnTo>
                  <a:lnTo>
                    <a:pt x="79248" y="28956"/>
                  </a:lnTo>
                  <a:lnTo>
                    <a:pt x="77724" y="21336"/>
                  </a:lnTo>
                  <a:lnTo>
                    <a:pt x="73152" y="16764"/>
                  </a:lnTo>
                  <a:lnTo>
                    <a:pt x="68580" y="10668"/>
                  </a:lnTo>
                  <a:lnTo>
                    <a:pt x="64008" y="7620"/>
                  </a:lnTo>
                  <a:lnTo>
                    <a:pt x="57912" y="4572"/>
                  </a:lnTo>
                  <a:lnTo>
                    <a:pt x="50292" y="1524"/>
                  </a:lnTo>
                  <a:lnTo>
                    <a:pt x="44196" y="0"/>
                  </a:lnTo>
                  <a:lnTo>
                    <a:pt x="38100" y="0"/>
                  </a:lnTo>
                  <a:lnTo>
                    <a:pt x="30480" y="1524"/>
                  </a:lnTo>
                  <a:lnTo>
                    <a:pt x="18288" y="7620"/>
                  </a:lnTo>
                  <a:lnTo>
                    <a:pt x="13716" y="10668"/>
                  </a:lnTo>
                  <a:lnTo>
                    <a:pt x="4572" y="22860"/>
                  </a:lnTo>
                  <a:lnTo>
                    <a:pt x="0" y="41148"/>
                  </a:lnTo>
                </a:path>
              </a:pathLst>
            </a:custGeom>
            <a:ln w="9144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43" name="object 343"/>
            <p:cNvSpPr/>
            <p:nvPr/>
          </p:nvSpPr>
          <p:spPr>
            <a:xfrm>
              <a:off x="5824728" y="1211579"/>
              <a:ext cx="9525" cy="15240"/>
            </a:xfrm>
            <a:custGeom>
              <a:avLst/>
              <a:gdLst/>
              <a:ahLst/>
              <a:cxnLst/>
              <a:rect l="l" t="t" r="r" b="b"/>
              <a:pathLst>
                <a:path w="9525" h="15240">
                  <a:moveTo>
                    <a:pt x="0" y="15240"/>
                  </a:moveTo>
                  <a:lnTo>
                    <a:pt x="9144" y="15240"/>
                  </a:lnTo>
                  <a:lnTo>
                    <a:pt x="9144" y="0"/>
                  </a:lnTo>
                  <a:lnTo>
                    <a:pt x="0" y="0"/>
                  </a:lnTo>
                  <a:lnTo>
                    <a:pt x="0" y="1524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44" name="object 344"/>
            <p:cNvSpPr/>
            <p:nvPr/>
          </p:nvSpPr>
          <p:spPr>
            <a:xfrm>
              <a:off x="5747004" y="1211579"/>
              <a:ext cx="0" cy="15240"/>
            </a:xfrm>
            <a:custGeom>
              <a:avLst/>
              <a:gdLst/>
              <a:ahLst/>
              <a:cxnLst/>
              <a:rect l="l" t="t" r="r" b="b"/>
              <a:pathLst>
                <a:path h="15240">
                  <a:moveTo>
                    <a:pt x="-4572" y="7620"/>
                  </a:moveTo>
                  <a:lnTo>
                    <a:pt x="4572" y="7620"/>
                  </a:lnTo>
                </a:path>
              </a:pathLst>
            </a:custGeom>
            <a:ln w="1524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345" name="object 345"/>
          <p:cNvSpPr/>
          <p:nvPr/>
        </p:nvSpPr>
        <p:spPr>
          <a:xfrm>
            <a:off x="13031372" y="1211580"/>
            <a:ext cx="0" cy="15240"/>
          </a:xfrm>
          <a:custGeom>
            <a:avLst/>
            <a:gdLst/>
            <a:ahLst/>
            <a:cxnLst/>
            <a:rect l="l" t="t" r="r" b="b"/>
            <a:pathLst>
              <a:path h="15240">
                <a:moveTo>
                  <a:pt x="-4572" y="7620"/>
                </a:moveTo>
                <a:lnTo>
                  <a:pt x="4572" y="7620"/>
                </a:lnTo>
              </a:path>
            </a:pathLst>
          </a:custGeom>
          <a:ln w="1524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46" name="object 346"/>
          <p:cNvSpPr/>
          <p:nvPr/>
        </p:nvSpPr>
        <p:spPr>
          <a:xfrm>
            <a:off x="12849068" y="1211580"/>
            <a:ext cx="0" cy="15240"/>
          </a:xfrm>
          <a:custGeom>
            <a:avLst/>
            <a:gdLst/>
            <a:ahLst/>
            <a:cxnLst/>
            <a:rect l="l" t="t" r="r" b="b"/>
            <a:pathLst>
              <a:path h="15240">
                <a:moveTo>
                  <a:pt x="-4572" y="7620"/>
                </a:moveTo>
                <a:lnTo>
                  <a:pt x="4572" y="7620"/>
                </a:lnTo>
              </a:path>
            </a:pathLst>
          </a:custGeom>
          <a:ln w="1524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47" name="object 347"/>
          <p:cNvSpPr/>
          <p:nvPr/>
        </p:nvSpPr>
        <p:spPr>
          <a:xfrm>
            <a:off x="12649234" y="1211580"/>
            <a:ext cx="21912" cy="15240"/>
          </a:xfrm>
          <a:custGeom>
            <a:avLst/>
            <a:gdLst/>
            <a:ahLst/>
            <a:cxnLst/>
            <a:rect l="l" t="t" r="r" b="b"/>
            <a:pathLst>
              <a:path w="9525" h="15240">
                <a:moveTo>
                  <a:pt x="0" y="15240"/>
                </a:moveTo>
                <a:lnTo>
                  <a:pt x="9144" y="15240"/>
                </a:lnTo>
                <a:lnTo>
                  <a:pt x="9144" y="0"/>
                </a:lnTo>
                <a:lnTo>
                  <a:pt x="0" y="0"/>
                </a:lnTo>
                <a:lnTo>
                  <a:pt x="0" y="1524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grpSp>
        <p:nvGrpSpPr>
          <p:cNvPr id="348" name="object 348"/>
          <p:cNvGrpSpPr/>
          <p:nvPr/>
        </p:nvGrpSpPr>
        <p:grpSpPr>
          <a:xfrm>
            <a:off x="13402995" y="1165859"/>
            <a:ext cx="207432" cy="60960"/>
            <a:chOff x="5826251" y="1165859"/>
            <a:chExt cx="90170" cy="60960"/>
          </a:xfrm>
        </p:grpSpPr>
        <p:sp>
          <p:nvSpPr>
            <p:cNvPr id="349" name="object 349"/>
            <p:cNvSpPr/>
            <p:nvPr/>
          </p:nvSpPr>
          <p:spPr>
            <a:xfrm>
              <a:off x="5830824" y="1170431"/>
              <a:ext cx="81280" cy="41275"/>
            </a:xfrm>
            <a:custGeom>
              <a:avLst/>
              <a:gdLst/>
              <a:ahLst/>
              <a:cxnLst/>
              <a:rect l="l" t="t" r="r" b="b"/>
              <a:pathLst>
                <a:path w="81279" h="41275">
                  <a:moveTo>
                    <a:pt x="80772" y="41148"/>
                  </a:moveTo>
                  <a:lnTo>
                    <a:pt x="80772" y="35052"/>
                  </a:lnTo>
                  <a:lnTo>
                    <a:pt x="79248" y="28956"/>
                  </a:lnTo>
                  <a:lnTo>
                    <a:pt x="50292" y="1524"/>
                  </a:lnTo>
                  <a:lnTo>
                    <a:pt x="44196" y="0"/>
                  </a:lnTo>
                  <a:lnTo>
                    <a:pt x="36576" y="0"/>
                  </a:lnTo>
                  <a:lnTo>
                    <a:pt x="30480" y="1524"/>
                  </a:lnTo>
                  <a:lnTo>
                    <a:pt x="12192" y="10668"/>
                  </a:lnTo>
                  <a:lnTo>
                    <a:pt x="7620" y="16764"/>
                  </a:lnTo>
                  <a:lnTo>
                    <a:pt x="4572" y="22860"/>
                  </a:lnTo>
                  <a:lnTo>
                    <a:pt x="1524" y="28956"/>
                  </a:lnTo>
                  <a:lnTo>
                    <a:pt x="0" y="35052"/>
                  </a:lnTo>
                  <a:lnTo>
                    <a:pt x="0" y="41148"/>
                  </a:lnTo>
                </a:path>
              </a:pathLst>
            </a:custGeom>
            <a:ln w="9144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50" name="object 350"/>
            <p:cNvSpPr/>
            <p:nvPr/>
          </p:nvSpPr>
          <p:spPr>
            <a:xfrm>
              <a:off x="5911596" y="1211579"/>
              <a:ext cx="0" cy="15240"/>
            </a:xfrm>
            <a:custGeom>
              <a:avLst/>
              <a:gdLst/>
              <a:ahLst/>
              <a:cxnLst/>
              <a:rect l="l" t="t" r="r" b="b"/>
              <a:pathLst>
                <a:path h="15240">
                  <a:moveTo>
                    <a:pt x="-4572" y="7620"/>
                  </a:moveTo>
                  <a:lnTo>
                    <a:pt x="4572" y="7620"/>
                  </a:lnTo>
                </a:path>
              </a:pathLst>
            </a:custGeom>
            <a:ln w="1524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51" name="object 351"/>
            <p:cNvSpPr/>
            <p:nvPr/>
          </p:nvSpPr>
          <p:spPr>
            <a:xfrm>
              <a:off x="5826251" y="1211579"/>
              <a:ext cx="9525" cy="15240"/>
            </a:xfrm>
            <a:custGeom>
              <a:avLst/>
              <a:gdLst/>
              <a:ahLst/>
              <a:cxnLst/>
              <a:rect l="l" t="t" r="r" b="b"/>
              <a:pathLst>
                <a:path w="9525" h="15240">
                  <a:moveTo>
                    <a:pt x="0" y="15240"/>
                  </a:moveTo>
                  <a:lnTo>
                    <a:pt x="9144" y="15240"/>
                  </a:lnTo>
                  <a:lnTo>
                    <a:pt x="9144" y="0"/>
                  </a:lnTo>
                  <a:lnTo>
                    <a:pt x="0" y="0"/>
                  </a:lnTo>
                  <a:lnTo>
                    <a:pt x="0" y="1524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352" name="object 352"/>
          <p:cNvSpPr/>
          <p:nvPr/>
        </p:nvSpPr>
        <p:spPr>
          <a:xfrm>
            <a:off x="12281113" y="1421892"/>
            <a:ext cx="189902" cy="40005"/>
          </a:xfrm>
          <a:custGeom>
            <a:avLst/>
            <a:gdLst/>
            <a:ahLst/>
            <a:cxnLst/>
            <a:rect l="l" t="t" r="r" b="b"/>
            <a:pathLst>
              <a:path w="82550" h="40005">
                <a:moveTo>
                  <a:pt x="82296" y="38100"/>
                </a:moveTo>
                <a:lnTo>
                  <a:pt x="80772" y="32004"/>
                </a:lnTo>
                <a:lnTo>
                  <a:pt x="79248" y="25908"/>
                </a:lnTo>
                <a:lnTo>
                  <a:pt x="76200" y="18288"/>
                </a:lnTo>
                <a:lnTo>
                  <a:pt x="73152" y="13716"/>
                </a:lnTo>
                <a:lnTo>
                  <a:pt x="68580" y="9143"/>
                </a:lnTo>
                <a:lnTo>
                  <a:pt x="62484" y="4571"/>
                </a:lnTo>
                <a:lnTo>
                  <a:pt x="50292" y="0"/>
                </a:lnTo>
                <a:lnTo>
                  <a:pt x="30480" y="0"/>
                </a:lnTo>
                <a:lnTo>
                  <a:pt x="1524" y="25908"/>
                </a:lnTo>
                <a:lnTo>
                  <a:pt x="0" y="32004"/>
                </a:lnTo>
                <a:lnTo>
                  <a:pt x="0" y="39624"/>
                </a:lnTo>
              </a:path>
            </a:pathLst>
          </a:custGeom>
          <a:ln w="9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grpSp>
        <p:nvGrpSpPr>
          <p:cNvPr id="353" name="object 353"/>
          <p:cNvGrpSpPr/>
          <p:nvPr/>
        </p:nvGrpSpPr>
        <p:grpSpPr>
          <a:xfrm>
            <a:off x="11895467" y="1417320"/>
            <a:ext cx="397334" cy="48895"/>
            <a:chOff x="5170932" y="1417319"/>
            <a:chExt cx="172720" cy="48895"/>
          </a:xfrm>
        </p:grpSpPr>
        <p:sp>
          <p:nvSpPr>
            <p:cNvPr id="354" name="object 354"/>
            <p:cNvSpPr/>
            <p:nvPr/>
          </p:nvSpPr>
          <p:spPr>
            <a:xfrm>
              <a:off x="5175504" y="1421891"/>
              <a:ext cx="82550" cy="40005"/>
            </a:xfrm>
            <a:custGeom>
              <a:avLst/>
              <a:gdLst/>
              <a:ahLst/>
              <a:cxnLst/>
              <a:rect l="l" t="t" r="r" b="b"/>
              <a:pathLst>
                <a:path w="82550" h="40005">
                  <a:moveTo>
                    <a:pt x="82296" y="38100"/>
                  </a:moveTo>
                  <a:lnTo>
                    <a:pt x="82296" y="32004"/>
                  </a:lnTo>
                  <a:lnTo>
                    <a:pt x="80772" y="25908"/>
                  </a:lnTo>
                  <a:lnTo>
                    <a:pt x="77724" y="18288"/>
                  </a:lnTo>
                  <a:lnTo>
                    <a:pt x="64008" y="4571"/>
                  </a:lnTo>
                  <a:lnTo>
                    <a:pt x="51816" y="0"/>
                  </a:lnTo>
                  <a:lnTo>
                    <a:pt x="32004" y="0"/>
                  </a:lnTo>
                  <a:lnTo>
                    <a:pt x="3048" y="25908"/>
                  </a:lnTo>
                  <a:lnTo>
                    <a:pt x="1524" y="32004"/>
                  </a:lnTo>
                  <a:lnTo>
                    <a:pt x="0" y="39624"/>
                  </a:lnTo>
                </a:path>
              </a:pathLst>
            </a:custGeom>
            <a:ln w="9144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55" name="object 355"/>
            <p:cNvSpPr/>
            <p:nvPr/>
          </p:nvSpPr>
          <p:spPr>
            <a:xfrm>
              <a:off x="5257799" y="1421891"/>
              <a:ext cx="81280" cy="40005"/>
            </a:xfrm>
            <a:custGeom>
              <a:avLst/>
              <a:gdLst/>
              <a:ahLst/>
              <a:cxnLst/>
              <a:rect l="l" t="t" r="r" b="b"/>
              <a:pathLst>
                <a:path w="81279" h="40005">
                  <a:moveTo>
                    <a:pt x="80772" y="38100"/>
                  </a:moveTo>
                  <a:lnTo>
                    <a:pt x="80772" y="32004"/>
                  </a:lnTo>
                  <a:lnTo>
                    <a:pt x="77724" y="25908"/>
                  </a:lnTo>
                  <a:lnTo>
                    <a:pt x="74676" y="18288"/>
                  </a:lnTo>
                  <a:lnTo>
                    <a:pt x="71628" y="13716"/>
                  </a:lnTo>
                  <a:lnTo>
                    <a:pt x="64008" y="4571"/>
                  </a:lnTo>
                  <a:lnTo>
                    <a:pt x="51816" y="0"/>
                  </a:lnTo>
                  <a:lnTo>
                    <a:pt x="30480" y="0"/>
                  </a:lnTo>
                  <a:lnTo>
                    <a:pt x="18288" y="4571"/>
                  </a:lnTo>
                  <a:lnTo>
                    <a:pt x="9144" y="13716"/>
                  </a:lnTo>
                  <a:lnTo>
                    <a:pt x="4572" y="19812"/>
                  </a:lnTo>
                  <a:lnTo>
                    <a:pt x="3048" y="25908"/>
                  </a:lnTo>
                  <a:lnTo>
                    <a:pt x="1524" y="32004"/>
                  </a:lnTo>
                  <a:lnTo>
                    <a:pt x="0" y="39624"/>
                  </a:lnTo>
                </a:path>
              </a:pathLst>
            </a:custGeom>
            <a:ln w="9144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356" name="object 356"/>
          <p:cNvGrpSpPr/>
          <p:nvPr/>
        </p:nvGrpSpPr>
        <p:grpSpPr>
          <a:xfrm>
            <a:off x="12459912" y="1417320"/>
            <a:ext cx="207432" cy="58419"/>
            <a:chOff x="5416295" y="1417319"/>
            <a:chExt cx="90170" cy="58419"/>
          </a:xfrm>
        </p:grpSpPr>
        <p:sp>
          <p:nvSpPr>
            <p:cNvPr id="357" name="object 357"/>
            <p:cNvSpPr/>
            <p:nvPr/>
          </p:nvSpPr>
          <p:spPr>
            <a:xfrm>
              <a:off x="5420867" y="1421891"/>
              <a:ext cx="81280" cy="40005"/>
            </a:xfrm>
            <a:custGeom>
              <a:avLst/>
              <a:gdLst/>
              <a:ahLst/>
              <a:cxnLst/>
              <a:rect l="l" t="t" r="r" b="b"/>
              <a:pathLst>
                <a:path w="81279" h="40005">
                  <a:moveTo>
                    <a:pt x="80772" y="38100"/>
                  </a:moveTo>
                  <a:lnTo>
                    <a:pt x="80772" y="32004"/>
                  </a:lnTo>
                  <a:lnTo>
                    <a:pt x="79248" y="25908"/>
                  </a:lnTo>
                  <a:lnTo>
                    <a:pt x="50292" y="0"/>
                  </a:lnTo>
                  <a:lnTo>
                    <a:pt x="30480" y="0"/>
                  </a:lnTo>
                  <a:lnTo>
                    <a:pt x="1524" y="25908"/>
                  </a:lnTo>
                  <a:lnTo>
                    <a:pt x="0" y="32004"/>
                  </a:lnTo>
                  <a:lnTo>
                    <a:pt x="0" y="39624"/>
                  </a:lnTo>
                </a:path>
              </a:pathLst>
            </a:custGeom>
            <a:ln w="9144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58" name="object 358"/>
            <p:cNvSpPr/>
            <p:nvPr/>
          </p:nvSpPr>
          <p:spPr>
            <a:xfrm>
              <a:off x="5497067" y="1459991"/>
              <a:ext cx="9525" cy="15240"/>
            </a:xfrm>
            <a:custGeom>
              <a:avLst/>
              <a:gdLst/>
              <a:ahLst/>
              <a:cxnLst/>
              <a:rect l="l" t="t" r="r" b="b"/>
              <a:pathLst>
                <a:path w="9525" h="15240">
                  <a:moveTo>
                    <a:pt x="0" y="15240"/>
                  </a:moveTo>
                  <a:lnTo>
                    <a:pt x="9144" y="15240"/>
                  </a:lnTo>
                  <a:lnTo>
                    <a:pt x="9144" y="0"/>
                  </a:lnTo>
                  <a:lnTo>
                    <a:pt x="0" y="0"/>
                  </a:lnTo>
                  <a:lnTo>
                    <a:pt x="0" y="1524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59" name="object 359"/>
            <p:cNvSpPr/>
            <p:nvPr/>
          </p:nvSpPr>
          <p:spPr>
            <a:xfrm>
              <a:off x="5420867" y="1459991"/>
              <a:ext cx="0" cy="15240"/>
            </a:xfrm>
            <a:custGeom>
              <a:avLst/>
              <a:gdLst/>
              <a:ahLst/>
              <a:cxnLst/>
              <a:rect l="l" t="t" r="r" b="b"/>
              <a:pathLst>
                <a:path h="15240">
                  <a:moveTo>
                    <a:pt x="-4572" y="7620"/>
                  </a:moveTo>
                  <a:lnTo>
                    <a:pt x="4572" y="7620"/>
                  </a:lnTo>
                </a:path>
              </a:pathLst>
            </a:custGeom>
            <a:ln w="1524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360" name="object 360"/>
          <p:cNvSpPr/>
          <p:nvPr/>
        </p:nvSpPr>
        <p:spPr>
          <a:xfrm>
            <a:off x="12281113" y="1459991"/>
            <a:ext cx="0" cy="15240"/>
          </a:xfrm>
          <a:custGeom>
            <a:avLst/>
            <a:gdLst/>
            <a:ahLst/>
            <a:cxnLst/>
            <a:rect l="l" t="t" r="r" b="b"/>
            <a:pathLst>
              <a:path h="15240">
                <a:moveTo>
                  <a:pt x="-4572" y="7620"/>
                </a:moveTo>
                <a:lnTo>
                  <a:pt x="4572" y="7620"/>
                </a:lnTo>
              </a:path>
            </a:pathLst>
          </a:custGeom>
          <a:ln w="1524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61" name="object 361"/>
          <p:cNvSpPr/>
          <p:nvPr/>
        </p:nvSpPr>
        <p:spPr>
          <a:xfrm>
            <a:off x="12095303" y="1459991"/>
            <a:ext cx="0" cy="15240"/>
          </a:xfrm>
          <a:custGeom>
            <a:avLst/>
            <a:gdLst/>
            <a:ahLst/>
            <a:cxnLst/>
            <a:rect l="l" t="t" r="r" b="b"/>
            <a:pathLst>
              <a:path h="15240">
                <a:moveTo>
                  <a:pt x="-4572" y="7620"/>
                </a:moveTo>
                <a:lnTo>
                  <a:pt x="4572" y="7620"/>
                </a:lnTo>
              </a:path>
            </a:pathLst>
          </a:custGeom>
          <a:ln w="1524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62" name="object 362"/>
          <p:cNvSpPr/>
          <p:nvPr/>
        </p:nvSpPr>
        <p:spPr>
          <a:xfrm>
            <a:off x="11905983" y="1459991"/>
            <a:ext cx="0" cy="15240"/>
          </a:xfrm>
          <a:custGeom>
            <a:avLst/>
            <a:gdLst/>
            <a:ahLst/>
            <a:cxnLst/>
            <a:rect l="l" t="t" r="r" b="b"/>
            <a:pathLst>
              <a:path h="15240">
                <a:moveTo>
                  <a:pt x="-4572" y="7620"/>
                </a:moveTo>
                <a:lnTo>
                  <a:pt x="4572" y="7620"/>
                </a:lnTo>
              </a:path>
            </a:pathLst>
          </a:custGeom>
          <a:ln w="1524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63" name="object 363"/>
          <p:cNvSpPr/>
          <p:nvPr/>
        </p:nvSpPr>
        <p:spPr>
          <a:xfrm>
            <a:off x="13031372" y="1421892"/>
            <a:ext cx="189902" cy="40005"/>
          </a:xfrm>
          <a:custGeom>
            <a:avLst/>
            <a:gdLst/>
            <a:ahLst/>
            <a:cxnLst/>
            <a:rect l="l" t="t" r="r" b="b"/>
            <a:pathLst>
              <a:path w="82550" h="40005">
                <a:moveTo>
                  <a:pt x="82296" y="38100"/>
                </a:moveTo>
                <a:lnTo>
                  <a:pt x="82296" y="32004"/>
                </a:lnTo>
                <a:lnTo>
                  <a:pt x="80772" y="25908"/>
                </a:lnTo>
                <a:lnTo>
                  <a:pt x="77724" y="18288"/>
                </a:lnTo>
                <a:lnTo>
                  <a:pt x="74676" y="13716"/>
                </a:lnTo>
                <a:lnTo>
                  <a:pt x="68580" y="9143"/>
                </a:lnTo>
                <a:lnTo>
                  <a:pt x="64008" y="4571"/>
                </a:lnTo>
                <a:lnTo>
                  <a:pt x="51816" y="0"/>
                </a:lnTo>
                <a:lnTo>
                  <a:pt x="32004" y="0"/>
                </a:lnTo>
                <a:lnTo>
                  <a:pt x="3048" y="25908"/>
                </a:lnTo>
                <a:lnTo>
                  <a:pt x="1524" y="32004"/>
                </a:lnTo>
                <a:lnTo>
                  <a:pt x="0" y="39624"/>
                </a:lnTo>
              </a:path>
            </a:pathLst>
          </a:custGeom>
          <a:ln w="9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grpSp>
        <p:nvGrpSpPr>
          <p:cNvPr id="364" name="object 364"/>
          <p:cNvGrpSpPr/>
          <p:nvPr/>
        </p:nvGrpSpPr>
        <p:grpSpPr>
          <a:xfrm>
            <a:off x="12649234" y="1417320"/>
            <a:ext cx="392951" cy="48895"/>
            <a:chOff x="5498592" y="1417319"/>
            <a:chExt cx="170815" cy="48895"/>
          </a:xfrm>
        </p:grpSpPr>
        <p:sp>
          <p:nvSpPr>
            <p:cNvPr id="365" name="object 365"/>
            <p:cNvSpPr/>
            <p:nvPr/>
          </p:nvSpPr>
          <p:spPr>
            <a:xfrm>
              <a:off x="5503164" y="1421891"/>
              <a:ext cx="82550" cy="40005"/>
            </a:xfrm>
            <a:custGeom>
              <a:avLst/>
              <a:gdLst/>
              <a:ahLst/>
              <a:cxnLst/>
              <a:rect l="l" t="t" r="r" b="b"/>
              <a:pathLst>
                <a:path w="82550" h="40005">
                  <a:moveTo>
                    <a:pt x="82296" y="38100"/>
                  </a:moveTo>
                  <a:lnTo>
                    <a:pt x="80772" y="32004"/>
                  </a:lnTo>
                  <a:lnTo>
                    <a:pt x="79248" y="25908"/>
                  </a:lnTo>
                  <a:lnTo>
                    <a:pt x="76200" y="18288"/>
                  </a:lnTo>
                  <a:lnTo>
                    <a:pt x="73152" y="13716"/>
                  </a:lnTo>
                  <a:lnTo>
                    <a:pt x="64008" y="4571"/>
                  </a:lnTo>
                  <a:lnTo>
                    <a:pt x="51816" y="0"/>
                  </a:lnTo>
                  <a:lnTo>
                    <a:pt x="30480" y="0"/>
                  </a:lnTo>
                  <a:lnTo>
                    <a:pt x="1524" y="25908"/>
                  </a:lnTo>
                  <a:lnTo>
                    <a:pt x="0" y="32004"/>
                  </a:lnTo>
                  <a:lnTo>
                    <a:pt x="0" y="39624"/>
                  </a:lnTo>
                </a:path>
              </a:pathLst>
            </a:custGeom>
            <a:ln w="9144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66" name="object 366"/>
            <p:cNvSpPr/>
            <p:nvPr/>
          </p:nvSpPr>
          <p:spPr>
            <a:xfrm>
              <a:off x="5585459" y="1421891"/>
              <a:ext cx="79375" cy="40005"/>
            </a:xfrm>
            <a:custGeom>
              <a:avLst/>
              <a:gdLst/>
              <a:ahLst/>
              <a:cxnLst/>
              <a:rect l="l" t="t" r="r" b="b"/>
              <a:pathLst>
                <a:path w="79375" h="40005">
                  <a:moveTo>
                    <a:pt x="79248" y="38100"/>
                  </a:moveTo>
                  <a:lnTo>
                    <a:pt x="79248" y="32004"/>
                  </a:lnTo>
                  <a:lnTo>
                    <a:pt x="77724" y="25908"/>
                  </a:lnTo>
                  <a:lnTo>
                    <a:pt x="50292" y="0"/>
                  </a:lnTo>
                  <a:lnTo>
                    <a:pt x="30480" y="0"/>
                  </a:lnTo>
                  <a:lnTo>
                    <a:pt x="1524" y="25908"/>
                  </a:lnTo>
                  <a:lnTo>
                    <a:pt x="0" y="32004"/>
                  </a:lnTo>
                  <a:lnTo>
                    <a:pt x="0" y="39624"/>
                  </a:lnTo>
                </a:path>
              </a:pathLst>
            </a:custGeom>
            <a:ln w="9144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367" name="object 367"/>
          <p:cNvGrpSpPr/>
          <p:nvPr/>
        </p:nvGrpSpPr>
        <p:grpSpPr>
          <a:xfrm>
            <a:off x="13210174" y="1417320"/>
            <a:ext cx="210353" cy="58419"/>
            <a:chOff x="5742432" y="1417319"/>
            <a:chExt cx="91440" cy="58419"/>
          </a:xfrm>
        </p:grpSpPr>
        <p:sp>
          <p:nvSpPr>
            <p:cNvPr id="368" name="object 368"/>
            <p:cNvSpPr/>
            <p:nvPr/>
          </p:nvSpPr>
          <p:spPr>
            <a:xfrm>
              <a:off x="5747004" y="1421891"/>
              <a:ext cx="82550" cy="40005"/>
            </a:xfrm>
            <a:custGeom>
              <a:avLst/>
              <a:gdLst/>
              <a:ahLst/>
              <a:cxnLst/>
              <a:rect l="l" t="t" r="r" b="b"/>
              <a:pathLst>
                <a:path w="82550" h="40005">
                  <a:moveTo>
                    <a:pt x="82296" y="38100"/>
                  </a:moveTo>
                  <a:lnTo>
                    <a:pt x="82296" y="32004"/>
                  </a:lnTo>
                  <a:lnTo>
                    <a:pt x="79248" y="25908"/>
                  </a:lnTo>
                  <a:lnTo>
                    <a:pt x="77724" y="18288"/>
                  </a:lnTo>
                  <a:lnTo>
                    <a:pt x="64008" y="4571"/>
                  </a:lnTo>
                  <a:lnTo>
                    <a:pt x="57912" y="1524"/>
                  </a:lnTo>
                  <a:lnTo>
                    <a:pt x="50292" y="0"/>
                  </a:lnTo>
                  <a:lnTo>
                    <a:pt x="30480" y="0"/>
                  </a:lnTo>
                  <a:lnTo>
                    <a:pt x="18288" y="4571"/>
                  </a:lnTo>
                  <a:lnTo>
                    <a:pt x="9144" y="13716"/>
                  </a:lnTo>
                  <a:lnTo>
                    <a:pt x="4572" y="19812"/>
                  </a:lnTo>
                  <a:lnTo>
                    <a:pt x="3048" y="25908"/>
                  </a:lnTo>
                  <a:lnTo>
                    <a:pt x="1524" y="32004"/>
                  </a:lnTo>
                  <a:lnTo>
                    <a:pt x="0" y="39624"/>
                  </a:lnTo>
                </a:path>
              </a:pathLst>
            </a:custGeom>
            <a:ln w="9144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69" name="object 369"/>
            <p:cNvSpPr/>
            <p:nvPr/>
          </p:nvSpPr>
          <p:spPr>
            <a:xfrm>
              <a:off x="5824728" y="1459991"/>
              <a:ext cx="9525" cy="15240"/>
            </a:xfrm>
            <a:custGeom>
              <a:avLst/>
              <a:gdLst/>
              <a:ahLst/>
              <a:cxnLst/>
              <a:rect l="l" t="t" r="r" b="b"/>
              <a:pathLst>
                <a:path w="9525" h="15240">
                  <a:moveTo>
                    <a:pt x="0" y="15240"/>
                  </a:moveTo>
                  <a:lnTo>
                    <a:pt x="9144" y="15240"/>
                  </a:lnTo>
                  <a:lnTo>
                    <a:pt x="9144" y="0"/>
                  </a:lnTo>
                  <a:lnTo>
                    <a:pt x="0" y="0"/>
                  </a:lnTo>
                  <a:lnTo>
                    <a:pt x="0" y="1524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70" name="object 370"/>
            <p:cNvSpPr/>
            <p:nvPr/>
          </p:nvSpPr>
          <p:spPr>
            <a:xfrm>
              <a:off x="5747004" y="1459991"/>
              <a:ext cx="0" cy="15240"/>
            </a:xfrm>
            <a:custGeom>
              <a:avLst/>
              <a:gdLst/>
              <a:ahLst/>
              <a:cxnLst/>
              <a:rect l="l" t="t" r="r" b="b"/>
              <a:pathLst>
                <a:path h="15240">
                  <a:moveTo>
                    <a:pt x="-4572" y="7620"/>
                  </a:moveTo>
                  <a:lnTo>
                    <a:pt x="4572" y="7620"/>
                  </a:lnTo>
                </a:path>
              </a:pathLst>
            </a:custGeom>
            <a:ln w="1524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371" name="object 371"/>
          <p:cNvSpPr/>
          <p:nvPr/>
        </p:nvSpPr>
        <p:spPr>
          <a:xfrm>
            <a:off x="13031372" y="1459991"/>
            <a:ext cx="0" cy="15240"/>
          </a:xfrm>
          <a:custGeom>
            <a:avLst/>
            <a:gdLst/>
            <a:ahLst/>
            <a:cxnLst/>
            <a:rect l="l" t="t" r="r" b="b"/>
            <a:pathLst>
              <a:path h="15240">
                <a:moveTo>
                  <a:pt x="-4572" y="7620"/>
                </a:moveTo>
                <a:lnTo>
                  <a:pt x="4572" y="7620"/>
                </a:lnTo>
              </a:path>
            </a:pathLst>
          </a:custGeom>
          <a:ln w="1524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72" name="object 372"/>
          <p:cNvSpPr/>
          <p:nvPr/>
        </p:nvSpPr>
        <p:spPr>
          <a:xfrm>
            <a:off x="12849068" y="1459991"/>
            <a:ext cx="0" cy="15240"/>
          </a:xfrm>
          <a:custGeom>
            <a:avLst/>
            <a:gdLst/>
            <a:ahLst/>
            <a:cxnLst/>
            <a:rect l="l" t="t" r="r" b="b"/>
            <a:pathLst>
              <a:path h="15240">
                <a:moveTo>
                  <a:pt x="-4572" y="7620"/>
                </a:moveTo>
                <a:lnTo>
                  <a:pt x="4572" y="7620"/>
                </a:lnTo>
              </a:path>
            </a:pathLst>
          </a:custGeom>
          <a:ln w="1524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73" name="object 373"/>
          <p:cNvSpPr/>
          <p:nvPr/>
        </p:nvSpPr>
        <p:spPr>
          <a:xfrm>
            <a:off x="12649234" y="1459991"/>
            <a:ext cx="21912" cy="15240"/>
          </a:xfrm>
          <a:custGeom>
            <a:avLst/>
            <a:gdLst/>
            <a:ahLst/>
            <a:cxnLst/>
            <a:rect l="l" t="t" r="r" b="b"/>
            <a:pathLst>
              <a:path w="9525" h="15240">
                <a:moveTo>
                  <a:pt x="0" y="15240"/>
                </a:moveTo>
                <a:lnTo>
                  <a:pt x="9144" y="15240"/>
                </a:lnTo>
                <a:lnTo>
                  <a:pt x="9144" y="0"/>
                </a:lnTo>
                <a:lnTo>
                  <a:pt x="0" y="0"/>
                </a:lnTo>
                <a:lnTo>
                  <a:pt x="0" y="1524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grpSp>
        <p:nvGrpSpPr>
          <p:cNvPr id="374" name="object 374"/>
          <p:cNvGrpSpPr/>
          <p:nvPr/>
        </p:nvGrpSpPr>
        <p:grpSpPr>
          <a:xfrm>
            <a:off x="13402995" y="1417320"/>
            <a:ext cx="207432" cy="58419"/>
            <a:chOff x="5826251" y="1417319"/>
            <a:chExt cx="90170" cy="58419"/>
          </a:xfrm>
        </p:grpSpPr>
        <p:sp>
          <p:nvSpPr>
            <p:cNvPr id="375" name="object 375"/>
            <p:cNvSpPr/>
            <p:nvPr/>
          </p:nvSpPr>
          <p:spPr>
            <a:xfrm>
              <a:off x="5830824" y="1421891"/>
              <a:ext cx="81280" cy="40005"/>
            </a:xfrm>
            <a:custGeom>
              <a:avLst/>
              <a:gdLst/>
              <a:ahLst/>
              <a:cxnLst/>
              <a:rect l="l" t="t" r="r" b="b"/>
              <a:pathLst>
                <a:path w="81279" h="40005">
                  <a:moveTo>
                    <a:pt x="80772" y="38100"/>
                  </a:moveTo>
                  <a:lnTo>
                    <a:pt x="80772" y="32004"/>
                  </a:lnTo>
                  <a:lnTo>
                    <a:pt x="79248" y="25908"/>
                  </a:lnTo>
                  <a:lnTo>
                    <a:pt x="50292" y="0"/>
                  </a:lnTo>
                  <a:lnTo>
                    <a:pt x="30480" y="0"/>
                  </a:lnTo>
                  <a:lnTo>
                    <a:pt x="1524" y="25908"/>
                  </a:lnTo>
                  <a:lnTo>
                    <a:pt x="0" y="32004"/>
                  </a:lnTo>
                  <a:lnTo>
                    <a:pt x="0" y="39624"/>
                  </a:lnTo>
                </a:path>
              </a:pathLst>
            </a:custGeom>
            <a:ln w="9144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76" name="object 376"/>
            <p:cNvSpPr/>
            <p:nvPr/>
          </p:nvSpPr>
          <p:spPr>
            <a:xfrm>
              <a:off x="5911596" y="1459991"/>
              <a:ext cx="0" cy="15240"/>
            </a:xfrm>
            <a:custGeom>
              <a:avLst/>
              <a:gdLst/>
              <a:ahLst/>
              <a:cxnLst/>
              <a:rect l="l" t="t" r="r" b="b"/>
              <a:pathLst>
                <a:path h="15240">
                  <a:moveTo>
                    <a:pt x="-4572" y="7620"/>
                  </a:moveTo>
                  <a:lnTo>
                    <a:pt x="4572" y="7620"/>
                  </a:lnTo>
                </a:path>
              </a:pathLst>
            </a:custGeom>
            <a:ln w="1524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77" name="object 377"/>
            <p:cNvSpPr/>
            <p:nvPr/>
          </p:nvSpPr>
          <p:spPr>
            <a:xfrm>
              <a:off x="5826251" y="1459991"/>
              <a:ext cx="9525" cy="15240"/>
            </a:xfrm>
            <a:custGeom>
              <a:avLst/>
              <a:gdLst/>
              <a:ahLst/>
              <a:cxnLst/>
              <a:rect l="l" t="t" r="r" b="b"/>
              <a:pathLst>
                <a:path w="9525" h="15240">
                  <a:moveTo>
                    <a:pt x="0" y="15240"/>
                  </a:moveTo>
                  <a:lnTo>
                    <a:pt x="9144" y="15240"/>
                  </a:lnTo>
                  <a:lnTo>
                    <a:pt x="9144" y="0"/>
                  </a:lnTo>
                  <a:lnTo>
                    <a:pt x="0" y="0"/>
                  </a:lnTo>
                  <a:lnTo>
                    <a:pt x="0" y="1524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378" name="object 378"/>
          <p:cNvSpPr/>
          <p:nvPr/>
        </p:nvSpPr>
        <p:spPr>
          <a:xfrm>
            <a:off x="12281113" y="1648968"/>
            <a:ext cx="189902" cy="41275"/>
          </a:xfrm>
          <a:custGeom>
            <a:avLst/>
            <a:gdLst/>
            <a:ahLst/>
            <a:cxnLst/>
            <a:rect l="l" t="t" r="r" b="b"/>
            <a:pathLst>
              <a:path w="82550" h="41275">
                <a:moveTo>
                  <a:pt x="82296" y="39624"/>
                </a:moveTo>
                <a:lnTo>
                  <a:pt x="80772" y="33528"/>
                </a:lnTo>
                <a:lnTo>
                  <a:pt x="79248" y="27432"/>
                </a:lnTo>
                <a:lnTo>
                  <a:pt x="73152" y="15240"/>
                </a:lnTo>
                <a:lnTo>
                  <a:pt x="68580" y="10668"/>
                </a:lnTo>
                <a:lnTo>
                  <a:pt x="62484" y="6096"/>
                </a:lnTo>
                <a:lnTo>
                  <a:pt x="50292" y="0"/>
                </a:lnTo>
                <a:lnTo>
                  <a:pt x="30480" y="0"/>
                </a:lnTo>
                <a:lnTo>
                  <a:pt x="1524" y="27432"/>
                </a:lnTo>
                <a:lnTo>
                  <a:pt x="0" y="33528"/>
                </a:lnTo>
                <a:lnTo>
                  <a:pt x="0" y="41148"/>
                </a:lnTo>
              </a:path>
            </a:pathLst>
          </a:custGeom>
          <a:ln w="9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grpSp>
        <p:nvGrpSpPr>
          <p:cNvPr id="379" name="object 379"/>
          <p:cNvGrpSpPr/>
          <p:nvPr/>
        </p:nvGrpSpPr>
        <p:grpSpPr>
          <a:xfrm>
            <a:off x="11895467" y="1644395"/>
            <a:ext cx="397334" cy="50800"/>
            <a:chOff x="5170932" y="1644395"/>
            <a:chExt cx="172720" cy="50800"/>
          </a:xfrm>
        </p:grpSpPr>
        <p:sp>
          <p:nvSpPr>
            <p:cNvPr id="380" name="object 380"/>
            <p:cNvSpPr/>
            <p:nvPr/>
          </p:nvSpPr>
          <p:spPr>
            <a:xfrm>
              <a:off x="5175504" y="1648967"/>
              <a:ext cx="82550" cy="41275"/>
            </a:xfrm>
            <a:custGeom>
              <a:avLst/>
              <a:gdLst/>
              <a:ahLst/>
              <a:cxnLst/>
              <a:rect l="l" t="t" r="r" b="b"/>
              <a:pathLst>
                <a:path w="82550" h="41275">
                  <a:moveTo>
                    <a:pt x="82296" y="39624"/>
                  </a:moveTo>
                  <a:lnTo>
                    <a:pt x="82296" y="33528"/>
                  </a:lnTo>
                  <a:lnTo>
                    <a:pt x="80772" y="27432"/>
                  </a:lnTo>
                  <a:lnTo>
                    <a:pt x="77724" y="21336"/>
                  </a:lnTo>
                  <a:lnTo>
                    <a:pt x="73152" y="15240"/>
                  </a:lnTo>
                  <a:lnTo>
                    <a:pt x="64008" y="6096"/>
                  </a:lnTo>
                  <a:lnTo>
                    <a:pt x="51816" y="0"/>
                  </a:lnTo>
                  <a:lnTo>
                    <a:pt x="32004" y="0"/>
                  </a:lnTo>
                  <a:lnTo>
                    <a:pt x="3048" y="27432"/>
                  </a:lnTo>
                  <a:lnTo>
                    <a:pt x="1524" y="33528"/>
                  </a:lnTo>
                  <a:lnTo>
                    <a:pt x="0" y="41148"/>
                  </a:lnTo>
                </a:path>
              </a:pathLst>
            </a:custGeom>
            <a:ln w="9144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81" name="object 381"/>
            <p:cNvSpPr/>
            <p:nvPr/>
          </p:nvSpPr>
          <p:spPr>
            <a:xfrm>
              <a:off x="5257799" y="1648967"/>
              <a:ext cx="81280" cy="41275"/>
            </a:xfrm>
            <a:custGeom>
              <a:avLst/>
              <a:gdLst/>
              <a:ahLst/>
              <a:cxnLst/>
              <a:rect l="l" t="t" r="r" b="b"/>
              <a:pathLst>
                <a:path w="81279" h="41275">
                  <a:moveTo>
                    <a:pt x="80772" y="39624"/>
                  </a:moveTo>
                  <a:lnTo>
                    <a:pt x="80772" y="33528"/>
                  </a:lnTo>
                  <a:lnTo>
                    <a:pt x="71628" y="15240"/>
                  </a:lnTo>
                  <a:lnTo>
                    <a:pt x="64008" y="6096"/>
                  </a:lnTo>
                  <a:lnTo>
                    <a:pt x="51816" y="0"/>
                  </a:lnTo>
                  <a:lnTo>
                    <a:pt x="30480" y="0"/>
                  </a:lnTo>
                  <a:lnTo>
                    <a:pt x="18288" y="6096"/>
                  </a:lnTo>
                  <a:lnTo>
                    <a:pt x="9144" y="15240"/>
                  </a:lnTo>
                  <a:lnTo>
                    <a:pt x="4572" y="21336"/>
                  </a:lnTo>
                  <a:lnTo>
                    <a:pt x="1524" y="33528"/>
                  </a:lnTo>
                  <a:lnTo>
                    <a:pt x="0" y="41148"/>
                  </a:lnTo>
                </a:path>
              </a:pathLst>
            </a:custGeom>
            <a:ln w="9144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382" name="object 382"/>
          <p:cNvGrpSpPr/>
          <p:nvPr/>
        </p:nvGrpSpPr>
        <p:grpSpPr>
          <a:xfrm>
            <a:off x="12459912" y="1644395"/>
            <a:ext cx="207432" cy="59690"/>
            <a:chOff x="5416295" y="1644395"/>
            <a:chExt cx="90170" cy="59690"/>
          </a:xfrm>
        </p:grpSpPr>
        <p:sp>
          <p:nvSpPr>
            <p:cNvPr id="383" name="object 383"/>
            <p:cNvSpPr/>
            <p:nvPr/>
          </p:nvSpPr>
          <p:spPr>
            <a:xfrm>
              <a:off x="5420867" y="1648967"/>
              <a:ext cx="81280" cy="41275"/>
            </a:xfrm>
            <a:custGeom>
              <a:avLst/>
              <a:gdLst/>
              <a:ahLst/>
              <a:cxnLst/>
              <a:rect l="l" t="t" r="r" b="b"/>
              <a:pathLst>
                <a:path w="81279" h="41275">
                  <a:moveTo>
                    <a:pt x="80772" y="39624"/>
                  </a:moveTo>
                  <a:lnTo>
                    <a:pt x="80772" y="33528"/>
                  </a:lnTo>
                  <a:lnTo>
                    <a:pt x="79248" y="27432"/>
                  </a:lnTo>
                  <a:lnTo>
                    <a:pt x="73152" y="15240"/>
                  </a:lnTo>
                  <a:lnTo>
                    <a:pt x="68580" y="10668"/>
                  </a:lnTo>
                  <a:lnTo>
                    <a:pt x="62484" y="6096"/>
                  </a:lnTo>
                  <a:lnTo>
                    <a:pt x="50292" y="0"/>
                  </a:lnTo>
                  <a:lnTo>
                    <a:pt x="30480" y="0"/>
                  </a:lnTo>
                  <a:lnTo>
                    <a:pt x="1524" y="27432"/>
                  </a:lnTo>
                  <a:lnTo>
                    <a:pt x="0" y="33528"/>
                  </a:lnTo>
                  <a:lnTo>
                    <a:pt x="0" y="41148"/>
                  </a:lnTo>
                </a:path>
              </a:pathLst>
            </a:custGeom>
            <a:ln w="9144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84" name="object 384"/>
            <p:cNvSpPr/>
            <p:nvPr/>
          </p:nvSpPr>
          <p:spPr>
            <a:xfrm>
              <a:off x="5497067" y="1688591"/>
              <a:ext cx="9525" cy="15240"/>
            </a:xfrm>
            <a:custGeom>
              <a:avLst/>
              <a:gdLst/>
              <a:ahLst/>
              <a:cxnLst/>
              <a:rect l="l" t="t" r="r" b="b"/>
              <a:pathLst>
                <a:path w="9525" h="15239">
                  <a:moveTo>
                    <a:pt x="0" y="15240"/>
                  </a:moveTo>
                  <a:lnTo>
                    <a:pt x="9144" y="15240"/>
                  </a:lnTo>
                  <a:lnTo>
                    <a:pt x="9144" y="0"/>
                  </a:lnTo>
                  <a:lnTo>
                    <a:pt x="0" y="0"/>
                  </a:lnTo>
                  <a:lnTo>
                    <a:pt x="0" y="1524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85" name="object 385"/>
            <p:cNvSpPr/>
            <p:nvPr/>
          </p:nvSpPr>
          <p:spPr>
            <a:xfrm>
              <a:off x="5420867" y="1688591"/>
              <a:ext cx="0" cy="15240"/>
            </a:xfrm>
            <a:custGeom>
              <a:avLst/>
              <a:gdLst/>
              <a:ahLst/>
              <a:cxnLst/>
              <a:rect l="l" t="t" r="r" b="b"/>
              <a:pathLst>
                <a:path h="15239">
                  <a:moveTo>
                    <a:pt x="-4572" y="7620"/>
                  </a:moveTo>
                  <a:lnTo>
                    <a:pt x="4572" y="7620"/>
                  </a:lnTo>
                </a:path>
              </a:pathLst>
            </a:custGeom>
            <a:ln w="1524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386" name="object 386"/>
          <p:cNvSpPr/>
          <p:nvPr/>
        </p:nvSpPr>
        <p:spPr>
          <a:xfrm>
            <a:off x="12281113" y="1688592"/>
            <a:ext cx="0" cy="15240"/>
          </a:xfrm>
          <a:custGeom>
            <a:avLst/>
            <a:gdLst/>
            <a:ahLst/>
            <a:cxnLst/>
            <a:rect l="l" t="t" r="r" b="b"/>
            <a:pathLst>
              <a:path h="15239">
                <a:moveTo>
                  <a:pt x="-4572" y="7620"/>
                </a:moveTo>
                <a:lnTo>
                  <a:pt x="4572" y="7620"/>
                </a:lnTo>
              </a:path>
            </a:pathLst>
          </a:custGeom>
          <a:ln w="1524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87" name="object 387"/>
          <p:cNvSpPr/>
          <p:nvPr/>
        </p:nvSpPr>
        <p:spPr>
          <a:xfrm>
            <a:off x="12095303" y="1688592"/>
            <a:ext cx="0" cy="15240"/>
          </a:xfrm>
          <a:custGeom>
            <a:avLst/>
            <a:gdLst/>
            <a:ahLst/>
            <a:cxnLst/>
            <a:rect l="l" t="t" r="r" b="b"/>
            <a:pathLst>
              <a:path h="15239">
                <a:moveTo>
                  <a:pt x="-4572" y="7620"/>
                </a:moveTo>
                <a:lnTo>
                  <a:pt x="4572" y="7620"/>
                </a:lnTo>
              </a:path>
            </a:pathLst>
          </a:custGeom>
          <a:ln w="1524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88" name="object 388"/>
          <p:cNvSpPr/>
          <p:nvPr/>
        </p:nvSpPr>
        <p:spPr>
          <a:xfrm>
            <a:off x="11905983" y="1688592"/>
            <a:ext cx="0" cy="15240"/>
          </a:xfrm>
          <a:custGeom>
            <a:avLst/>
            <a:gdLst/>
            <a:ahLst/>
            <a:cxnLst/>
            <a:rect l="l" t="t" r="r" b="b"/>
            <a:pathLst>
              <a:path h="15239">
                <a:moveTo>
                  <a:pt x="-4572" y="7620"/>
                </a:moveTo>
                <a:lnTo>
                  <a:pt x="4572" y="7620"/>
                </a:lnTo>
              </a:path>
            </a:pathLst>
          </a:custGeom>
          <a:ln w="1524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89" name="object 389"/>
          <p:cNvSpPr/>
          <p:nvPr/>
        </p:nvSpPr>
        <p:spPr>
          <a:xfrm>
            <a:off x="13031372" y="1648968"/>
            <a:ext cx="189902" cy="41275"/>
          </a:xfrm>
          <a:custGeom>
            <a:avLst/>
            <a:gdLst/>
            <a:ahLst/>
            <a:cxnLst/>
            <a:rect l="l" t="t" r="r" b="b"/>
            <a:pathLst>
              <a:path w="82550" h="41275">
                <a:moveTo>
                  <a:pt x="82296" y="39624"/>
                </a:moveTo>
                <a:lnTo>
                  <a:pt x="82296" y="33528"/>
                </a:lnTo>
                <a:lnTo>
                  <a:pt x="80772" y="27432"/>
                </a:lnTo>
                <a:lnTo>
                  <a:pt x="74676" y="15240"/>
                </a:lnTo>
                <a:lnTo>
                  <a:pt x="68580" y="10668"/>
                </a:lnTo>
                <a:lnTo>
                  <a:pt x="64008" y="6096"/>
                </a:lnTo>
                <a:lnTo>
                  <a:pt x="51816" y="0"/>
                </a:lnTo>
                <a:lnTo>
                  <a:pt x="32004" y="0"/>
                </a:lnTo>
                <a:lnTo>
                  <a:pt x="3048" y="27432"/>
                </a:lnTo>
                <a:lnTo>
                  <a:pt x="1524" y="33528"/>
                </a:lnTo>
                <a:lnTo>
                  <a:pt x="0" y="41148"/>
                </a:lnTo>
              </a:path>
            </a:pathLst>
          </a:custGeom>
          <a:ln w="9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grpSp>
        <p:nvGrpSpPr>
          <p:cNvPr id="390" name="object 390"/>
          <p:cNvGrpSpPr/>
          <p:nvPr/>
        </p:nvGrpSpPr>
        <p:grpSpPr>
          <a:xfrm>
            <a:off x="12649234" y="1644395"/>
            <a:ext cx="392951" cy="50800"/>
            <a:chOff x="5498592" y="1644395"/>
            <a:chExt cx="170815" cy="50800"/>
          </a:xfrm>
        </p:grpSpPr>
        <p:sp>
          <p:nvSpPr>
            <p:cNvPr id="391" name="object 391"/>
            <p:cNvSpPr/>
            <p:nvPr/>
          </p:nvSpPr>
          <p:spPr>
            <a:xfrm>
              <a:off x="5503164" y="1648967"/>
              <a:ext cx="82550" cy="41275"/>
            </a:xfrm>
            <a:custGeom>
              <a:avLst/>
              <a:gdLst/>
              <a:ahLst/>
              <a:cxnLst/>
              <a:rect l="l" t="t" r="r" b="b"/>
              <a:pathLst>
                <a:path w="82550" h="41275">
                  <a:moveTo>
                    <a:pt x="82296" y="39624"/>
                  </a:moveTo>
                  <a:lnTo>
                    <a:pt x="80772" y="33528"/>
                  </a:lnTo>
                  <a:lnTo>
                    <a:pt x="79248" y="27432"/>
                  </a:lnTo>
                  <a:lnTo>
                    <a:pt x="73152" y="15240"/>
                  </a:lnTo>
                  <a:lnTo>
                    <a:pt x="64008" y="6096"/>
                  </a:lnTo>
                  <a:lnTo>
                    <a:pt x="51816" y="0"/>
                  </a:lnTo>
                  <a:lnTo>
                    <a:pt x="30480" y="0"/>
                  </a:lnTo>
                  <a:lnTo>
                    <a:pt x="1524" y="27432"/>
                  </a:lnTo>
                  <a:lnTo>
                    <a:pt x="0" y="33528"/>
                  </a:lnTo>
                  <a:lnTo>
                    <a:pt x="0" y="41148"/>
                  </a:lnTo>
                </a:path>
              </a:pathLst>
            </a:custGeom>
            <a:ln w="9144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92" name="object 392"/>
            <p:cNvSpPr/>
            <p:nvPr/>
          </p:nvSpPr>
          <p:spPr>
            <a:xfrm>
              <a:off x="5585459" y="1648967"/>
              <a:ext cx="79375" cy="41275"/>
            </a:xfrm>
            <a:custGeom>
              <a:avLst/>
              <a:gdLst/>
              <a:ahLst/>
              <a:cxnLst/>
              <a:rect l="l" t="t" r="r" b="b"/>
              <a:pathLst>
                <a:path w="79375" h="41275">
                  <a:moveTo>
                    <a:pt x="79248" y="39624"/>
                  </a:moveTo>
                  <a:lnTo>
                    <a:pt x="79248" y="33528"/>
                  </a:lnTo>
                  <a:lnTo>
                    <a:pt x="77724" y="27432"/>
                  </a:lnTo>
                  <a:lnTo>
                    <a:pt x="71628" y="15240"/>
                  </a:lnTo>
                  <a:lnTo>
                    <a:pt x="67056" y="10668"/>
                  </a:lnTo>
                  <a:lnTo>
                    <a:pt x="62484" y="6096"/>
                  </a:lnTo>
                  <a:lnTo>
                    <a:pt x="50292" y="0"/>
                  </a:lnTo>
                  <a:lnTo>
                    <a:pt x="30480" y="0"/>
                  </a:lnTo>
                  <a:lnTo>
                    <a:pt x="1524" y="27432"/>
                  </a:lnTo>
                  <a:lnTo>
                    <a:pt x="0" y="33528"/>
                  </a:lnTo>
                  <a:lnTo>
                    <a:pt x="0" y="41148"/>
                  </a:lnTo>
                </a:path>
              </a:pathLst>
            </a:custGeom>
            <a:ln w="9144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393" name="object 393"/>
          <p:cNvGrpSpPr/>
          <p:nvPr/>
        </p:nvGrpSpPr>
        <p:grpSpPr>
          <a:xfrm>
            <a:off x="13210174" y="1644395"/>
            <a:ext cx="210353" cy="59690"/>
            <a:chOff x="5742432" y="1644395"/>
            <a:chExt cx="91440" cy="59690"/>
          </a:xfrm>
        </p:grpSpPr>
        <p:sp>
          <p:nvSpPr>
            <p:cNvPr id="394" name="object 394"/>
            <p:cNvSpPr/>
            <p:nvPr/>
          </p:nvSpPr>
          <p:spPr>
            <a:xfrm>
              <a:off x="5747004" y="1648967"/>
              <a:ext cx="82550" cy="41275"/>
            </a:xfrm>
            <a:custGeom>
              <a:avLst/>
              <a:gdLst/>
              <a:ahLst/>
              <a:cxnLst/>
              <a:rect l="l" t="t" r="r" b="b"/>
              <a:pathLst>
                <a:path w="82550" h="41275">
                  <a:moveTo>
                    <a:pt x="82296" y="39624"/>
                  </a:moveTo>
                  <a:lnTo>
                    <a:pt x="82296" y="33528"/>
                  </a:lnTo>
                  <a:lnTo>
                    <a:pt x="79248" y="27432"/>
                  </a:lnTo>
                  <a:lnTo>
                    <a:pt x="77724" y="21336"/>
                  </a:lnTo>
                  <a:lnTo>
                    <a:pt x="73152" y="15240"/>
                  </a:lnTo>
                  <a:lnTo>
                    <a:pt x="64008" y="6096"/>
                  </a:lnTo>
                  <a:lnTo>
                    <a:pt x="57912" y="3048"/>
                  </a:lnTo>
                  <a:lnTo>
                    <a:pt x="50292" y="0"/>
                  </a:lnTo>
                  <a:lnTo>
                    <a:pt x="30480" y="0"/>
                  </a:lnTo>
                  <a:lnTo>
                    <a:pt x="18288" y="6096"/>
                  </a:lnTo>
                  <a:lnTo>
                    <a:pt x="9144" y="15240"/>
                  </a:lnTo>
                  <a:lnTo>
                    <a:pt x="4572" y="21336"/>
                  </a:lnTo>
                  <a:lnTo>
                    <a:pt x="1524" y="33528"/>
                  </a:lnTo>
                  <a:lnTo>
                    <a:pt x="0" y="41148"/>
                  </a:lnTo>
                </a:path>
              </a:pathLst>
            </a:custGeom>
            <a:ln w="9144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95" name="object 395"/>
            <p:cNvSpPr/>
            <p:nvPr/>
          </p:nvSpPr>
          <p:spPr>
            <a:xfrm>
              <a:off x="5824728" y="1688591"/>
              <a:ext cx="9525" cy="15240"/>
            </a:xfrm>
            <a:custGeom>
              <a:avLst/>
              <a:gdLst/>
              <a:ahLst/>
              <a:cxnLst/>
              <a:rect l="l" t="t" r="r" b="b"/>
              <a:pathLst>
                <a:path w="9525" h="15239">
                  <a:moveTo>
                    <a:pt x="0" y="15240"/>
                  </a:moveTo>
                  <a:lnTo>
                    <a:pt x="9144" y="15240"/>
                  </a:lnTo>
                  <a:lnTo>
                    <a:pt x="9144" y="0"/>
                  </a:lnTo>
                  <a:lnTo>
                    <a:pt x="0" y="0"/>
                  </a:lnTo>
                  <a:lnTo>
                    <a:pt x="0" y="1524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96" name="object 396"/>
            <p:cNvSpPr/>
            <p:nvPr/>
          </p:nvSpPr>
          <p:spPr>
            <a:xfrm>
              <a:off x="5747004" y="1688591"/>
              <a:ext cx="0" cy="15240"/>
            </a:xfrm>
            <a:custGeom>
              <a:avLst/>
              <a:gdLst/>
              <a:ahLst/>
              <a:cxnLst/>
              <a:rect l="l" t="t" r="r" b="b"/>
              <a:pathLst>
                <a:path h="15239">
                  <a:moveTo>
                    <a:pt x="-4572" y="7620"/>
                  </a:moveTo>
                  <a:lnTo>
                    <a:pt x="4572" y="7620"/>
                  </a:lnTo>
                </a:path>
              </a:pathLst>
            </a:custGeom>
            <a:ln w="1524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397" name="object 397"/>
          <p:cNvSpPr/>
          <p:nvPr/>
        </p:nvSpPr>
        <p:spPr>
          <a:xfrm>
            <a:off x="13031372" y="1688592"/>
            <a:ext cx="0" cy="15240"/>
          </a:xfrm>
          <a:custGeom>
            <a:avLst/>
            <a:gdLst/>
            <a:ahLst/>
            <a:cxnLst/>
            <a:rect l="l" t="t" r="r" b="b"/>
            <a:pathLst>
              <a:path h="15239">
                <a:moveTo>
                  <a:pt x="-4572" y="7620"/>
                </a:moveTo>
                <a:lnTo>
                  <a:pt x="4572" y="7620"/>
                </a:lnTo>
              </a:path>
            </a:pathLst>
          </a:custGeom>
          <a:ln w="1524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98" name="object 398"/>
          <p:cNvSpPr/>
          <p:nvPr/>
        </p:nvSpPr>
        <p:spPr>
          <a:xfrm>
            <a:off x="12849068" y="1688592"/>
            <a:ext cx="0" cy="15240"/>
          </a:xfrm>
          <a:custGeom>
            <a:avLst/>
            <a:gdLst/>
            <a:ahLst/>
            <a:cxnLst/>
            <a:rect l="l" t="t" r="r" b="b"/>
            <a:pathLst>
              <a:path h="15239">
                <a:moveTo>
                  <a:pt x="-4572" y="7620"/>
                </a:moveTo>
                <a:lnTo>
                  <a:pt x="4572" y="7620"/>
                </a:lnTo>
              </a:path>
            </a:pathLst>
          </a:custGeom>
          <a:ln w="1524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99" name="object 399"/>
          <p:cNvSpPr/>
          <p:nvPr/>
        </p:nvSpPr>
        <p:spPr>
          <a:xfrm>
            <a:off x="12649234" y="1688592"/>
            <a:ext cx="21912" cy="15240"/>
          </a:xfrm>
          <a:custGeom>
            <a:avLst/>
            <a:gdLst/>
            <a:ahLst/>
            <a:cxnLst/>
            <a:rect l="l" t="t" r="r" b="b"/>
            <a:pathLst>
              <a:path w="9525" h="15239">
                <a:moveTo>
                  <a:pt x="0" y="15240"/>
                </a:moveTo>
                <a:lnTo>
                  <a:pt x="9144" y="15240"/>
                </a:lnTo>
                <a:lnTo>
                  <a:pt x="9144" y="0"/>
                </a:lnTo>
                <a:lnTo>
                  <a:pt x="0" y="0"/>
                </a:lnTo>
                <a:lnTo>
                  <a:pt x="0" y="1524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grpSp>
        <p:nvGrpSpPr>
          <p:cNvPr id="400" name="object 400"/>
          <p:cNvGrpSpPr/>
          <p:nvPr/>
        </p:nvGrpSpPr>
        <p:grpSpPr>
          <a:xfrm>
            <a:off x="13402995" y="1644395"/>
            <a:ext cx="207432" cy="59690"/>
            <a:chOff x="5826251" y="1644395"/>
            <a:chExt cx="90170" cy="59690"/>
          </a:xfrm>
        </p:grpSpPr>
        <p:sp>
          <p:nvSpPr>
            <p:cNvPr id="401" name="object 401"/>
            <p:cNvSpPr/>
            <p:nvPr/>
          </p:nvSpPr>
          <p:spPr>
            <a:xfrm>
              <a:off x="5830824" y="1648967"/>
              <a:ext cx="81280" cy="41275"/>
            </a:xfrm>
            <a:custGeom>
              <a:avLst/>
              <a:gdLst/>
              <a:ahLst/>
              <a:cxnLst/>
              <a:rect l="l" t="t" r="r" b="b"/>
              <a:pathLst>
                <a:path w="81279" h="41275">
                  <a:moveTo>
                    <a:pt x="80772" y="39624"/>
                  </a:moveTo>
                  <a:lnTo>
                    <a:pt x="80772" y="33528"/>
                  </a:lnTo>
                  <a:lnTo>
                    <a:pt x="79248" y="27432"/>
                  </a:lnTo>
                  <a:lnTo>
                    <a:pt x="73152" y="15240"/>
                  </a:lnTo>
                  <a:lnTo>
                    <a:pt x="68580" y="10668"/>
                  </a:lnTo>
                  <a:lnTo>
                    <a:pt x="62484" y="6096"/>
                  </a:lnTo>
                  <a:lnTo>
                    <a:pt x="50292" y="0"/>
                  </a:lnTo>
                  <a:lnTo>
                    <a:pt x="30480" y="0"/>
                  </a:lnTo>
                  <a:lnTo>
                    <a:pt x="1524" y="27432"/>
                  </a:lnTo>
                  <a:lnTo>
                    <a:pt x="0" y="33528"/>
                  </a:lnTo>
                  <a:lnTo>
                    <a:pt x="0" y="41148"/>
                  </a:lnTo>
                </a:path>
              </a:pathLst>
            </a:custGeom>
            <a:ln w="9144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02" name="object 402"/>
            <p:cNvSpPr/>
            <p:nvPr/>
          </p:nvSpPr>
          <p:spPr>
            <a:xfrm>
              <a:off x="5911596" y="1688591"/>
              <a:ext cx="0" cy="15240"/>
            </a:xfrm>
            <a:custGeom>
              <a:avLst/>
              <a:gdLst/>
              <a:ahLst/>
              <a:cxnLst/>
              <a:rect l="l" t="t" r="r" b="b"/>
              <a:pathLst>
                <a:path h="15239">
                  <a:moveTo>
                    <a:pt x="-4572" y="7620"/>
                  </a:moveTo>
                  <a:lnTo>
                    <a:pt x="4572" y="7620"/>
                  </a:lnTo>
                </a:path>
              </a:pathLst>
            </a:custGeom>
            <a:ln w="1524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03" name="object 403"/>
            <p:cNvSpPr/>
            <p:nvPr/>
          </p:nvSpPr>
          <p:spPr>
            <a:xfrm>
              <a:off x="5826251" y="1688591"/>
              <a:ext cx="9525" cy="15240"/>
            </a:xfrm>
            <a:custGeom>
              <a:avLst/>
              <a:gdLst/>
              <a:ahLst/>
              <a:cxnLst/>
              <a:rect l="l" t="t" r="r" b="b"/>
              <a:pathLst>
                <a:path w="9525" h="15239">
                  <a:moveTo>
                    <a:pt x="0" y="15240"/>
                  </a:moveTo>
                  <a:lnTo>
                    <a:pt x="9144" y="15240"/>
                  </a:lnTo>
                  <a:lnTo>
                    <a:pt x="9144" y="0"/>
                  </a:lnTo>
                  <a:lnTo>
                    <a:pt x="0" y="0"/>
                  </a:lnTo>
                  <a:lnTo>
                    <a:pt x="0" y="1524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404" name="object 404"/>
          <p:cNvSpPr/>
          <p:nvPr/>
        </p:nvSpPr>
        <p:spPr>
          <a:xfrm>
            <a:off x="12281113" y="1912620"/>
            <a:ext cx="189902" cy="41275"/>
          </a:xfrm>
          <a:custGeom>
            <a:avLst/>
            <a:gdLst/>
            <a:ahLst/>
            <a:cxnLst/>
            <a:rect l="l" t="t" r="r" b="b"/>
            <a:pathLst>
              <a:path w="82550" h="41275">
                <a:moveTo>
                  <a:pt x="82296" y="41148"/>
                </a:moveTo>
                <a:lnTo>
                  <a:pt x="62484" y="7620"/>
                </a:lnTo>
                <a:lnTo>
                  <a:pt x="56388" y="3048"/>
                </a:lnTo>
                <a:lnTo>
                  <a:pt x="44196" y="0"/>
                </a:lnTo>
                <a:lnTo>
                  <a:pt x="36576" y="0"/>
                </a:lnTo>
                <a:lnTo>
                  <a:pt x="24384" y="3048"/>
                </a:lnTo>
                <a:lnTo>
                  <a:pt x="18288" y="7620"/>
                </a:lnTo>
                <a:lnTo>
                  <a:pt x="13716" y="10668"/>
                </a:lnTo>
                <a:lnTo>
                  <a:pt x="4572" y="22860"/>
                </a:lnTo>
                <a:lnTo>
                  <a:pt x="1524" y="28956"/>
                </a:lnTo>
                <a:lnTo>
                  <a:pt x="0" y="35052"/>
                </a:lnTo>
                <a:lnTo>
                  <a:pt x="0" y="41148"/>
                </a:lnTo>
              </a:path>
            </a:pathLst>
          </a:custGeom>
          <a:ln w="9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grpSp>
        <p:nvGrpSpPr>
          <p:cNvPr id="405" name="object 405"/>
          <p:cNvGrpSpPr/>
          <p:nvPr/>
        </p:nvGrpSpPr>
        <p:grpSpPr>
          <a:xfrm>
            <a:off x="11895467" y="1908047"/>
            <a:ext cx="397334" cy="50800"/>
            <a:chOff x="5170932" y="1908047"/>
            <a:chExt cx="172720" cy="50800"/>
          </a:xfrm>
        </p:grpSpPr>
        <p:sp>
          <p:nvSpPr>
            <p:cNvPr id="406" name="object 406"/>
            <p:cNvSpPr/>
            <p:nvPr/>
          </p:nvSpPr>
          <p:spPr>
            <a:xfrm>
              <a:off x="5175504" y="1912619"/>
              <a:ext cx="82550" cy="41275"/>
            </a:xfrm>
            <a:custGeom>
              <a:avLst/>
              <a:gdLst/>
              <a:ahLst/>
              <a:cxnLst/>
              <a:rect l="l" t="t" r="r" b="b"/>
              <a:pathLst>
                <a:path w="82550" h="41275">
                  <a:moveTo>
                    <a:pt x="82296" y="41148"/>
                  </a:moveTo>
                  <a:lnTo>
                    <a:pt x="82296" y="35052"/>
                  </a:lnTo>
                  <a:lnTo>
                    <a:pt x="80772" y="28956"/>
                  </a:lnTo>
                  <a:lnTo>
                    <a:pt x="77724" y="21336"/>
                  </a:lnTo>
                  <a:lnTo>
                    <a:pt x="73152" y="16764"/>
                  </a:lnTo>
                  <a:lnTo>
                    <a:pt x="68580" y="10668"/>
                  </a:lnTo>
                  <a:lnTo>
                    <a:pt x="64008" y="7620"/>
                  </a:lnTo>
                  <a:lnTo>
                    <a:pt x="57912" y="3048"/>
                  </a:lnTo>
                  <a:lnTo>
                    <a:pt x="51816" y="1524"/>
                  </a:lnTo>
                  <a:lnTo>
                    <a:pt x="44196" y="0"/>
                  </a:lnTo>
                  <a:lnTo>
                    <a:pt x="38100" y="0"/>
                  </a:lnTo>
                  <a:lnTo>
                    <a:pt x="32004" y="1524"/>
                  </a:lnTo>
                  <a:lnTo>
                    <a:pt x="24384" y="3048"/>
                  </a:lnTo>
                  <a:lnTo>
                    <a:pt x="19812" y="7620"/>
                  </a:lnTo>
                  <a:lnTo>
                    <a:pt x="13716" y="10668"/>
                  </a:lnTo>
                  <a:lnTo>
                    <a:pt x="9144" y="16764"/>
                  </a:lnTo>
                  <a:lnTo>
                    <a:pt x="3048" y="28956"/>
                  </a:lnTo>
                  <a:lnTo>
                    <a:pt x="1524" y="35052"/>
                  </a:lnTo>
                  <a:lnTo>
                    <a:pt x="0" y="41148"/>
                  </a:lnTo>
                </a:path>
              </a:pathLst>
            </a:custGeom>
            <a:ln w="9144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07" name="object 407"/>
            <p:cNvSpPr/>
            <p:nvPr/>
          </p:nvSpPr>
          <p:spPr>
            <a:xfrm>
              <a:off x="5257799" y="1912619"/>
              <a:ext cx="81280" cy="41275"/>
            </a:xfrm>
            <a:custGeom>
              <a:avLst/>
              <a:gdLst/>
              <a:ahLst/>
              <a:cxnLst/>
              <a:rect l="l" t="t" r="r" b="b"/>
              <a:pathLst>
                <a:path w="81279" h="41275">
                  <a:moveTo>
                    <a:pt x="80772" y="41148"/>
                  </a:moveTo>
                  <a:lnTo>
                    <a:pt x="80772" y="35052"/>
                  </a:lnTo>
                  <a:lnTo>
                    <a:pt x="77724" y="28956"/>
                  </a:lnTo>
                  <a:lnTo>
                    <a:pt x="74676" y="21336"/>
                  </a:lnTo>
                  <a:lnTo>
                    <a:pt x="71628" y="16764"/>
                  </a:lnTo>
                  <a:lnTo>
                    <a:pt x="68580" y="10668"/>
                  </a:lnTo>
                  <a:lnTo>
                    <a:pt x="64008" y="7620"/>
                  </a:lnTo>
                  <a:lnTo>
                    <a:pt x="57912" y="3048"/>
                  </a:lnTo>
                  <a:lnTo>
                    <a:pt x="51816" y="1524"/>
                  </a:lnTo>
                  <a:lnTo>
                    <a:pt x="44196" y="0"/>
                  </a:lnTo>
                  <a:lnTo>
                    <a:pt x="38100" y="0"/>
                  </a:lnTo>
                  <a:lnTo>
                    <a:pt x="30480" y="1524"/>
                  </a:lnTo>
                  <a:lnTo>
                    <a:pt x="24384" y="3048"/>
                  </a:lnTo>
                  <a:lnTo>
                    <a:pt x="18288" y="7620"/>
                  </a:lnTo>
                  <a:lnTo>
                    <a:pt x="13716" y="10668"/>
                  </a:lnTo>
                  <a:lnTo>
                    <a:pt x="4572" y="22860"/>
                  </a:lnTo>
                  <a:lnTo>
                    <a:pt x="3048" y="28956"/>
                  </a:lnTo>
                  <a:lnTo>
                    <a:pt x="0" y="41148"/>
                  </a:lnTo>
                </a:path>
              </a:pathLst>
            </a:custGeom>
            <a:ln w="9144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408" name="object 408"/>
          <p:cNvGrpSpPr/>
          <p:nvPr/>
        </p:nvGrpSpPr>
        <p:grpSpPr>
          <a:xfrm>
            <a:off x="12459912" y="1908047"/>
            <a:ext cx="207432" cy="60960"/>
            <a:chOff x="5416295" y="1908047"/>
            <a:chExt cx="90170" cy="60960"/>
          </a:xfrm>
        </p:grpSpPr>
        <p:sp>
          <p:nvSpPr>
            <p:cNvPr id="409" name="object 409"/>
            <p:cNvSpPr/>
            <p:nvPr/>
          </p:nvSpPr>
          <p:spPr>
            <a:xfrm>
              <a:off x="5420867" y="1912619"/>
              <a:ext cx="81280" cy="41275"/>
            </a:xfrm>
            <a:custGeom>
              <a:avLst/>
              <a:gdLst/>
              <a:ahLst/>
              <a:cxnLst/>
              <a:rect l="l" t="t" r="r" b="b"/>
              <a:pathLst>
                <a:path w="81279" h="41275">
                  <a:moveTo>
                    <a:pt x="80772" y="41148"/>
                  </a:moveTo>
                  <a:lnTo>
                    <a:pt x="80772" y="35052"/>
                  </a:lnTo>
                  <a:lnTo>
                    <a:pt x="79248" y="28956"/>
                  </a:lnTo>
                  <a:lnTo>
                    <a:pt x="76200" y="21336"/>
                  </a:lnTo>
                  <a:lnTo>
                    <a:pt x="73152" y="16764"/>
                  </a:lnTo>
                  <a:lnTo>
                    <a:pt x="68580" y="10668"/>
                  </a:lnTo>
                  <a:lnTo>
                    <a:pt x="62484" y="7620"/>
                  </a:lnTo>
                  <a:lnTo>
                    <a:pt x="56388" y="3048"/>
                  </a:lnTo>
                  <a:lnTo>
                    <a:pt x="44196" y="0"/>
                  </a:lnTo>
                  <a:lnTo>
                    <a:pt x="36576" y="0"/>
                  </a:lnTo>
                  <a:lnTo>
                    <a:pt x="24384" y="3048"/>
                  </a:lnTo>
                  <a:lnTo>
                    <a:pt x="18288" y="7620"/>
                  </a:lnTo>
                  <a:lnTo>
                    <a:pt x="12192" y="10668"/>
                  </a:lnTo>
                  <a:lnTo>
                    <a:pt x="7620" y="16764"/>
                  </a:lnTo>
                  <a:lnTo>
                    <a:pt x="1524" y="28956"/>
                  </a:lnTo>
                  <a:lnTo>
                    <a:pt x="0" y="35052"/>
                  </a:lnTo>
                  <a:lnTo>
                    <a:pt x="0" y="41148"/>
                  </a:lnTo>
                </a:path>
              </a:pathLst>
            </a:custGeom>
            <a:ln w="9144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10" name="object 410"/>
            <p:cNvSpPr/>
            <p:nvPr/>
          </p:nvSpPr>
          <p:spPr>
            <a:xfrm>
              <a:off x="5497067" y="1953767"/>
              <a:ext cx="9525" cy="15240"/>
            </a:xfrm>
            <a:custGeom>
              <a:avLst/>
              <a:gdLst/>
              <a:ahLst/>
              <a:cxnLst/>
              <a:rect l="l" t="t" r="r" b="b"/>
              <a:pathLst>
                <a:path w="9525" h="15239">
                  <a:moveTo>
                    <a:pt x="0" y="15240"/>
                  </a:moveTo>
                  <a:lnTo>
                    <a:pt x="9144" y="15240"/>
                  </a:lnTo>
                  <a:lnTo>
                    <a:pt x="9144" y="0"/>
                  </a:lnTo>
                  <a:lnTo>
                    <a:pt x="0" y="0"/>
                  </a:lnTo>
                  <a:lnTo>
                    <a:pt x="0" y="1524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11" name="object 411"/>
            <p:cNvSpPr/>
            <p:nvPr/>
          </p:nvSpPr>
          <p:spPr>
            <a:xfrm>
              <a:off x="5420867" y="1953767"/>
              <a:ext cx="0" cy="15240"/>
            </a:xfrm>
            <a:custGeom>
              <a:avLst/>
              <a:gdLst/>
              <a:ahLst/>
              <a:cxnLst/>
              <a:rect l="l" t="t" r="r" b="b"/>
              <a:pathLst>
                <a:path h="15239">
                  <a:moveTo>
                    <a:pt x="-4572" y="7620"/>
                  </a:moveTo>
                  <a:lnTo>
                    <a:pt x="4572" y="7620"/>
                  </a:lnTo>
                </a:path>
              </a:pathLst>
            </a:custGeom>
            <a:ln w="1524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412" name="object 412"/>
          <p:cNvSpPr/>
          <p:nvPr/>
        </p:nvSpPr>
        <p:spPr>
          <a:xfrm>
            <a:off x="12281113" y="1953767"/>
            <a:ext cx="0" cy="15240"/>
          </a:xfrm>
          <a:custGeom>
            <a:avLst/>
            <a:gdLst/>
            <a:ahLst/>
            <a:cxnLst/>
            <a:rect l="l" t="t" r="r" b="b"/>
            <a:pathLst>
              <a:path h="15239">
                <a:moveTo>
                  <a:pt x="-4572" y="7620"/>
                </a:moveTo>
                <a:lnTo>
                  <a:pt x="4572" y="7620"/>
                </a:lnTo>
              </a:path>
            </a:pathLst>
          </a:custGeom>
          <a:ln w="1524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13" name="object 413"/>
          <p:cNvSpPr/>
          <p:nvPr/>
        </p:nvSpPr>
        <p:spPr>
          <a:xfrm>
            <a:off x="12095303" y="1953767"/>
            <a:ext cx="0" cy="15240"/>
          </a:xfrm>
          <a:custGeom>
            <a:avLst/>
            <a:gdLst/>
            <a:ahLst/>
            <a:cxnLst/>
            <a:rect l="l" t="t" r="r" b="b"/>
            <a:pathLst>
              <a:path h="15239">
                <a:moveTo>
                  <a:pt x="-4572" y="7620"/>
                </a:moveTo>
                <a:lnTo>
                  <a:pt x="4572" y="7620"/>
                </a:lnTo>
              </a:path>
            </a:pathLst>
          </a:custGeom>
          <a:ln w="1524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14" name="object 414"/>
          <p:cNvSpPr/>
          <p:nvPr/>
        </p:nvSpPr>
        <p:spPr>
          <a:xfrm>
            <a:off x="11905983" y="1953767"/>
            <a:ext cx="0" cy="15240"/>
          </a:xfrm>
          <a:custGeom>
            <a:avLst/>
            <a:gdLst/>
            <a:ahLst/>
            <a:cxnLst/>
            <a:rect l="l" t="t" r="r" b="b"/>
            <a:pathLst>
              <a:path h="15239">
                <a:moveTo>
                  <a:pt x="-4572" y="7620"/>
                </a:moveTo>
                <a:lnTo>
                  <a:pt x="4572" y="7620"/>
                </a:lnTo>
              </a:path>
            </a:pathLst>
          </a:custGeom>
          <a:ln w="1524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15" name="object 415"/>
          <p:cNvSpPr/>
          <p:nvPr/>
        </p:nvSpPr>
        <p:spPr>
          <a:xfrm>
            <a:off x="13031372" y="1912620"/>
            <a:ext cx="189902" cy="41275"/>
          </a:xfrm>
          <a:custGeom>
            <a:avLst/>
            <a:gdLst/>
            <a:ahLst/>
            <a:cxnLst/>
            <a:rect l="l" t="t" r="r" b="b"/>
            <a:pathLst>
              <a:path w="82550" h="41275">
                <a:moveTo>
                  <a:pt x="82296" y="41148"/>
                </a:moveTo>
                <a:lnTo>
                  <a:pt x="82296" y="35052"/>
                </a:lnTo>
                <a:lnTo>
                  <a:pt x="80772" y="28956"/>
                </a:lnTo>
                <a:lnTo>
                  <a:pt x="77724" y="21336"/>
                </a:lnTo>
                <a:lnTo>
                  <a:pt x="74676" y="16764"/>
                </a:lnTo>
                <a:lnTo>
                  <a:pt x="68580" y="10668"/>
                </a:lnTo>
                <a:lnTo>
                  <a:pt x="64008" y="7620"/>
                </a:lnTo>
                <a:lnTo>
                  <a:pt x="57912" y="3048"/>
                </a:lnTo>
                <a:lnTo>
                  <a:pt x="51816" y="1524"/>
                </a:lnTo>
                <a:lnTo>
                  <a:pt x="44196" y="0"/>
                </a:lnTo>
                <a:lnTo>
                  <a:pt x="38100" y="0"/>
                </a:lnTo>
                <a:lnTo>
                  <a:pt x="32004" y="1524"/>
                </a:lnTo>
                <a:lnTo>
                  <a:pt x="24384" y="3048"/>
                </a:lnTo>
                <a:lnTo>
                  <a:pt x="19812" y="7620"/>
                </a:lnTo>
                <a:lnTo>
                  <a:pt x="13716" y="10668"/>
                </a:lnTo>
                <a:lnTo>
                  <a:pt x="9144" y="16764"/>
                </a:lnTo>
                <a:lnTo>
                  <a:pt x="3048" y="28956"/>
                </a:lnTo>
                <a:lnTo>
                  <a:pt x="0" y="41148"/>
                </a:lnTo>
              </a:path>
            </a:pathLst>
          </a:custGeom>
          <a:ln w="9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grpSp>
        <p:nvGrpSpPr>
          <p:cNvPr id="416" name="object 416"/>
          <p:cNvGrpSpPr/>
          <p:nvPr/>
        </p:nvGrpSpPr>
        <p:grpSpPr>
          <a:xfrm>
            <a:off x="12649234" y="1908047"/>
            <a:ext cx="392951" cy="50800"/>
            <a:chOff x="5498592" y="1908047"/>
            <a:chExt cx="170815" cy="50800"/>
          </a:xfrm>
        </p:grpSpPr>
        <p:sp>
          <p:nvSpPr>
            <p:cNvPr id="417" name="object 417"/>
            <p:cNvSpPr/>
            <p:nvPr/>
          </p:nvSpPr>
          <p:spPr>
            <a:xfrm>
              <a:off x="5503164" y="1912619"/>
              <a:ext cx="82550" cy="41275"/>
            </a:xfrm>
            <a:custGeom>
              <a:avLst/>
              <a:gdLst/>
              <a:ahLst/>
              <a:cxnLst/>
              <a:rect l="l" t="t" r="r" b="b"/>
              <a:pathLst>
                <a:path w="82550" h="41275">
                  <a:moveTo>
                    <a:pt x="82296" y="41148"/>
                  </a:moveTo>
                  <a:lnTo>
                    <a:pt x="64008" y="7620"/>
                  </a:lnTo>
                  <a:lnTo>
                    <a:pt x="57912" y="3048"/>
                  </a:lnTo>
                  <a:lnTo>
                    <a:pt x="51816" y="1524"/>
                  </a:lnTo>
                  <a:lnTo>
                    <a:pt x="44196" y="0"/>
                  </a:lnTo>
                  <a:lnTo>
                    <a:pt x="38100" y="0"/>
                  </a:lnTo>
                  <a:lnTo>
                    <a:pt x="30480" y="1524"/>
                  </a:lnTo>
                  <a:lnTo>
                    <a:pt x="24384" y="3048"/>
                  </a:lnTo>
                  <a:lnTo>
                    <a:pt x="18288" y="7620"/>
                  </a:lnTo>
                  <a:lnTo>
                    <a:pt x="13716" y="10668"/>
                  </a:lnTo>
                  <a:lnTo>
                    <a:pt x="4572" y="22860"/>
                  </a:lnTo>
                  <a:lnTo>
                    <a:pt x="1524" y="28956"/>
                  </a:lnTo>
                  <a:lnTo>
                    <a:pt x="0" y="35052"/>
                  </a:lnTo>
                  <a:lnTo>
                    <a:pt x="0" y="41148"/>
                  </a:lnTo>
                </a:path>
              </a:pathLst>
            </a:custGeom>
            <a:ln w="9144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18" name="object 418"/>
            <p:cNvSpPr/>
            <p:nvPr/>
          </p:nvSpPr>
          <p:spPr>
            <a:xfrm>
              <a:off x="5585459" y="1912619"/>
              <a:ext cx="79375" cy="41275"/>
            </a:xfrm>
            <a:custGeom>
              <a:avLst/>
              <a:gdLst/>
              <a:ahLst/>
              <a:cxnLst/>
              <a:rect l="l" t="t" r="r" b="b"/>
              <a:pathLst>
                <a:path w="79375" h="41275">
                  <a:moveTo>
                    <a:pt x="79248" y="41148"/>
                  </a:moveTo>
                  <a:lnTo>
                    <a:pt x="79248" y="35052"/>
                  </a:lnTo>
                  <a:lnTo>
                    <a:pt x="77724" y="28956"/>
                  </a:lnTo>
                  <a:lnTo>
                    <a:pt x="74676" y="21336"/>
                  </a:lnTo>
                  <a:lnTo>
                    <a:pt x="71628" y="16764"/>
                  </a:lnTo>
                  <a:lnTo>
                    <a:pt x="67056" y="10668"/>
                  </a:lnTo>
                  <a:lnTo>
                    <a:pt x="62484" y="7620"/>
                  </a:lnTo>
                  <a:lnTo>
                    <a:pt x="56388" y="3048"/>
                  </a:lnTo>
                  <a:lnTo>
                    <a:pt x="44196" y="0"/>
                  </a:lnTo>
                  <a:lnTo>
                    <a:pt x="38100" y="0"/>
                  </a:lnTo>
                  <a:lnTo>
                    <a:pt x="30480" y="1524"/>
                  </a:lnTo>
                  <a:lnTo>
                    <a:pt x="24384" y="3048"/>
                  </a:lnTo>
                  <a:lnTo>
                    <a:pt x="18288" y="7620"/>
                  </a:lnTo>
                  <a:lnTo>
                    <a:pt x="12192" y="10668"/>
                  </a:lnTo>
                  <a:lnTo>
                    <a:pt x="7620" y="16764"/>
                  </a:lnTo>
                  <a:lnTo>
                    <a:pt x="1524" y="28956"/>
                  </a:lnTo>
                  <a:lnTo>
                    <a:pt x="0" y="35052"/>
                  </a:lnTo>
                  <a:lnTo>
                    <a:pt x="0" y="41148"/>
                  </a:lnTo>
                </a:path>
              </a:pathLst>
            </a:custGeom>
            <a:ln w="9144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419" name="object 419"/>
          <p:cNvGrpSpPr/>
          <p:nvPr/>
        </p:nvGrpSpPr>
        <p:grpSpPr>
          <a:xfrm>
            <a:off x="13210174" y="1908047"/>
            <a:ext cx="210353" cy="60960"/>
            <a:chOff x="5742432" y="1908047"/>
            <a:chExt cx="91440" cy="60960"/>
          </a:xfrm>
        </p:grpSpPr>
        <p:sp>
          <p:nvSpPr>
            <p:cNvPr id="420" name="object 420"/>
            <p:cNvSpPr/>
            <p:nvPr/>
          </p:nvSpPr>
          <p:spPr>
            <a:xfrm>
              <a:off x="5747004" y="1912619"/>
              <a:ext cx="82550" cy="41275"/>
            </a:xfrm>
            <a:custGeom>
              <a:avLst/>
              <a:gdLst/>
              <a:ahLst/>
              <a:cxnLst/>
              <a:rect l="l" t="t" r="r" b="b"/>
              <a:pathLst>
                <a:path w="82550" h="41275">
                  <a:moveTo>
                    <a:pt x="82296" y="41148"/>
                  </a:moveTo>
                  <a:lnTo>
                    <a:pt x="82296" y="35052"/>
                  </a:lnTo>
                  <a:lnTo>
                    <a:pt x="79248" y="28956"/>
                  </a:lnTo>
                  <a:lnTo>
                    <a:pt x="77724" y="21336"/>
                  </a:lnTo>
                  <a:lnTo>
                    <a:pt x="73152" y="16764"/>
                  </a:lnTo>
                  <a:lnTo>
                    <a:pt x="68580" y="10668"/>
                  </a:lnTo>
                  <a:lnTo>
                    <a:pt x="64008" y="7620"/>
                  </a:lnTo>
                  <a:lnTo>
                    <a:pt x="57912" y="3048"/>
                  </a:lnTo>
                  <a:lnTo>
                    <a:pt x="50292" y="1524"/>
                  </a:lnTo>
                  <a:lnTo>
                    <a:pt x="44196" y="0"/>
                  </a:lnTo>
                  <a:lnTo>
                    <a:pt x="38100" y="0"/>
                  </a:lnTo>
                  <a:lnTo>
                    <a:pt x="30480" y="1524"/>
                  </a:lnTo>
                  <a:lnTo>
                    <a:pt x="24384" y="3048"/>
                  </a:lnTo>
                  <a:lnTo>
                    <a:pt x="18288" y="7620"/>
                  </a:lnTo>
                  <a:lnTo>
                    <a:pt x="13716" y="10668"/>
                  </a:lnTo>
                  <a:lnTo>
                    <a:pt x="4572" y="22860"/>
                  </a:lnTo>
                  <a:lnTo>
                    <a:pt x="3048" y="28956"/>
                  </a:lnTo>
                  <a:lnTo>
                    <a:pt x="0" y="41148"/>
                  </a:lnTo>
                </a:path>
              </a:pathLst>
            </a:custGeom>
            <a:ln w="9144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21" name="object 421"/>
            <p:cNvSpPr/>
            <p:nvPr/>
          </p:nvSpPr>
          <p:spPr>
            <a:xfrm>
              <a:off x="5824728" y="1953767"/>
              <a:ext cx="9525" cy="15240"/>
            </a:xfrm>
            <a:custGeom>
              <a:avLst/>
              <a:gdLst/>
              <a:ahLst/>
              <a:cxnLst/>
              <a:rect l="l" t="t" r="r" b="b"/>
              <a:pathLst>
                <a:path w="9525" h="15239">
                  <a:moveTo>
                    <a:pt x="0" y="15240"/>
                  </a:moveTo>
                  <a:lnTo>
                    <a:pt x="9144" y="15240"/>
                  </a:lnTo>
                  <a:lnTo>
                    <a:pt x="9144" y="0"/>
                  </a:lnTo>
                  <a:lnTo>
                    <a:pt x="0" y="0"/>
                  </a:lnTo>
                  <a:lnTo>
                    <a:pt x="0" y="1524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22" name="object 422"/>
            <p:cNvSpPr/>
            <p:nvPr/>
          </p:nvSpPr>
          <p:spPr>
            <a:xfrm>
              <a:off x="5747004" y="1953767"/>
              <a:ext cx="0" cy="15240"/>
            </a:xfrm>
            <a:custGeom>
              <a:avLst/>
              <a:gdLst/>
              <a:ahLst/>
              <a:cxnLst/>
              <a:rect l="l" t="t" r="r" b="b"/>
              <a:pathLst>
                <a:path h="15239">
                  <a:moveTo>
                    <a:pt x="-4572" y="7620"/>
                  </a:moveTo>
                  <a:lnTo>
                    <a:pt x="4572" y="7620"/>
                  </a:lnTo>
                </a:path>
              </a:pathLst>
            </a:custGeom>
            <a:ln w="1524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423" name="object 423"/>
          <p:cNvSpPr/>
          <p:nvPr/>
        </p:nvSpPr>
        <p:spPr>
          <a:xfrm>
            <a:off x="13031372" y="1953767"/>
            <a:ext cx="0" cy="15240"/>
          </a:xfrm>
          <a:custGeom>
            <a:avLst/>
            <a:gdLst/>
            <a:ahLst/>
            <a:cxnLst/>
            <a:rect l="l" t="t" r="r" b="b"/>
            <a:pathLst>
              <a:path h="15239">
                <a:moveTo>
                  <a:pt x="-4572" y="7620"/>
                </a:moveTo>
                <a:lnTo>
                  <a:pt x="4572" y="7620"/>
                </a:lnTo>
              </a:path>
            </a:pathLst>
          </a:custGeom>
          <a:ln w="1524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24" name="object 424"/>
          <p:cNvSpPr/>
          <p:nvPr/>
        </p:nvSpPr>
        <p:spPr>
          <a:xfrm>
            <a:off x="12849068" y="1953767"/>
            <a:ext cx="0" cy="15240"/>
          </a:xfrm>
          <a:custGeom>
            <a:avLst/>
            <a:gdLst/>
            <a:ahLst/>
            <a:cxnLst/>
            <a:rect l="l" t="t" r="r" b="b"/>
            <a:pathLst>
              <a:path h="15239">
                <a:moveTo>
                  <a:pt x="-4572" y="7620"/>
                </a:moveTo>
                <a:lnTo>
                  <a:pt x="4572" y="7620"/>
                </a:lnTo>
              </a:path>
            </a:pathLst>
          </a:custGeom>
          <a:ln w="1524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25" name="object 425"/>
          <p:cNvSpPr/>
          <p:nvPr/>
        </p:nvSpPr>
        <p:spPr>
          <a:xfrm>
            <a:off x="12649234" y="1953767"/>
            <a:ext cx="21912" cy="15240"/>
          </a:xfrm>
          <a:custGeom>
            <a:avLst/>
            <a:gdLst/>
            <a:ahLst/>
            <a:cxnLst/>
            <a:rect l="l" t="t" r="r" b="b"/>
            <a:pathLst>
              <a:path w="9525" h="15239">
                <a:moveTo>
                  <a:pt x="0" y="15240"/>
                </a:moveTo>
                <a:lnTo>
                  <a:pt x="9144" y="15240"/>
                </a:lnTo>
                <a:lnTo>
                  <a:pt x="9144" y="0"/>
                </a:lnTo>
                <a:lnTo>
                  <a:pt x="0" y="0"/>
                </a:lnTo>
                <a:lnTo>
                  <a:pt x="0" y="1524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grpSp>
        <p:nvGrpSpPr>
          <p:cNvPr id="426" name="object 426"/>
          <p:cNvGrpSpPr/>
          <p:nvPr/>
        </p:nvGrpSpPr>
        <p:grpSpPr>
          <a:xfrm>
            <a:off x="13402995" y="1908047"/>
            <a:ext cx="207432" cy="60960"/>
            <a:chOff x="5826251" y="1908047"/>
            <a:chExt cx="90170" cy="60960"/>
          </a:xfrm>
        </p:grpSpPr>
        <p:sp>
          <p:nvSpPr>
            <p:cNvPr id="427" name="object 427"/>
            <p:cNvSpPr/>
            <p:nvPr/>
          </p:nvSpPr>
          <p:spPr>
            <a:xfrm>
              <a:off x="5830824" y="1912619"/>
              <a:ext cx="81280" cy="41275"/>
            </a:xfrm>
            <a:custGeom>
              <a:avLst/>
              <a:gdLst/>
              <a:ahLst/>
              <a:cxnLst/>
              <a:rect l="l" t="t" r="r" b="b"/>
              <a:pathLst>
                <a:path w="81279" h="41275">
                  <a:moveTo>
                    <a:pt x="80772" y="41148"/>
                  </a:moveTo>
                  <a:lnTo>
                    <a:pt x="80772" y="35052"/>
                  </a:lnTo>
                  <a:lnTo>
                    <a:pt x="79248" y="28956"/>
                  </a:lnTo>
                  <a:lnTo>
                    <a:pt x="76200" y="21336"/>
                  </a:lnTo>
                  <a:lnTo>
                    <a:pt x="73152" y="16764"/>
                  </a:lnTo>
                  <a:lnTo>
                    <a:pt x="68580" y="10668"/>
                  </a:lnTo>
                  <a:lnTo>
                    <a:pt x="62484" y="7620"/>
                  </a:lnTo>
                  <a:lnTo>
                    <a:pt x="56388" y="3048"/>
                  </a:lnTo>
                  <a:lnTo>
                    <a:pt x="44196" y="0"/>
                  </a:lnTo>
                  <a:lnTo>
                    <a:pt x="36576" y="0"/>
                  </a:lnTo>
                  <a:lnTo>
                    <a:pt x="24384" y="3048"/>
                  </a:lnTo>
                  <a:lnTo>
                    <a:pt x="18288" y="7620"/>
                  </a:lnTo>
                  <a:lnTo>
                    <a:pt x="12192" y="10668"/>
                  </a:lnTo>
                  <a:lnTo>
                    <a:pt x="7620" y="16764"/>
                  </a:lnTo>
                  <a:lnTo>
                    <a:pt x="1524" y="28956"/>
                  </a:lnTo>
                  <a:lnTo>
                    <a:pt x="0" y="35052"/>
                  </a:lnTo>
                  <a:lnTo>
                    <a:pt x="0" y="41148"/>
                  </a:lnTo>
                </a:path>
              </a:pathLst>
            </a:custGeom>
            <a:ln w="9144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28" name="object 428"/>
            <p:cNvSpPr/>
            <p:nvPr/>
          </p:nvSpPr>
          <p:spPr>
            <a:xfrm>
              <a:off x="5911596" y="1953767"/>
              <a:ext cx="0" cy="15240"/>
            </a:xfrm>
            <a:custGeom>
              <a:avLst/>
              <a:gdLst/>
              <a:ahLst/>
              <a:cxnLst/>
              <a:rect l="l" t="t" r="r" b="b"/>
              <a:pathLst>
                <a:path h="15239">
                  <a:moveTo>
                    <a:pt x="-4572" y="7620"/>
                  </a:moveTo>
                  <a:lnTo>
                    <a:pt x="4572" y="7620"/>
                  </a:lnTo>
                </a:path>
              </a:pathLst>
            </a:custGeom>
            <a:ln w="1524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29" name="object 429"/>
            <p:cNvSpPr/>
            <p:nvPr/>
          </p:nvSpPr>
          <p:spPr>
            <a:xfrm>
              <a:off x="5826251" y="1953767"/>
              <a:ext cx="9525" cy="15240"/>
            </a:xfrm>
            <a:custGeom>
              <a:avLst/>
              <a:gdLst/>
              <a:ahLst/>
              <a:cxnLst/>
              <a:rect l="l" t="t" r="r" b="b"/>
              <a:pathLst>
                <a:path w="9525" h="15239">
                  <a:moveTo>
                    <a:pt x="0" y="15240"/>
                  </a:moveTo>
                  <a:lnTo>
                    <a:pt x="9144" y="15240"/>
                  </a:lnTo>
                  <a:lnTo>
                    <a:pt x="9144" y="0"/>
                  </a:lnTo>
                  <a:lnTo>
                    <a:pt x="0" y="0"/>
                  </a:lnTo>
                  <a:lnTo>
                    <a:pt x="0" y="1524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430" name="object 430"/>
          <p:cNvSpPr/>
          <p:nvPr/>
        </p:nvSpPr>
        <p:spPr>
          <a:xfrm>
            <a:off x="12281113" y="2142745"/>
            <a:ext cx="189902" cy="41275"/>
          </a:xfrm>
          <a:custGeom>
            <a:avLst/>
            <a:gdLst/>
            <a:ahLst/>
            <a:cxnLst/>
            <a:rect l="l" t="t" r="r" b="b"/>
            <a:pathLst>
              <a:path w="82550" h="41275">
                <a:moveTo>
                  <a:pt x="82296" y="39624"/>
                </a:moveTo>
                <a:lnTo>
                  <a:pt x="80772" y="33528"/>
                </a:lnTo>
                <a:lnTo>
                  <a:pt x="79248" y="27432"/>
                </a:lnTo>
                <a:lnTo>
                  <a:pt x="76200" y="19812"/>
                </a:lnTo>
                <a:lnTo>
                  <a:pt x="73152" y="15240"/>
                </a:lnTo>
                <a:lnTo>
                  <a:pt x="68580" y="9144"/>
                </a:lnTo>
                <a:lnTo>
                  <a:pt x="50292" y="0"/>
                </a:lnTo>
                <a:lnTo>
                  <a:pt x="30480" y="0"/>
                </a:lnTo>
                <a:lnTo>
                  <a:pt x="1524" y="27432"/>
                </a:lnTo>
                <a:lnTo>
                  <a:pt x="0" y="33528"/>
                </a:lnTo>
                <a:lnTo>
                  <a:pt x="0" y="41148"/>
                </a:lnTo>
              </a:path>
            </a:pathLst>
          </a:custGeom>
          <a:ln w="9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grpSp>
        <p:nvGrpSpPr>
          <p:cNvPr id="431" name="object 431"/>
          <p:cNvGrpSpPr/>
          <p:nvPr/>
        </p:nvGrpSpPr>
        <p:grpSpPr>
          <a:xfrm>
            <a:off x="11895467" y="2138172"/>
            <a:ext cx="397334" cy="50800"/>
            <a:chOff x="5170932" y="2138172"/>
            <a:chExt cx="172720" cy="50800"/>
          </a:xfrm>
        </p:grpSpPr>
        <p:sp>
          <p:nvSpPr>
            <p:cNvPr id="432" name="object 432"/>
            <p:cNvSpPr/>
            <p:nvPr/>
          </p:nvSpPr>
          <p:spPr>
            <a:xfrm>
              <a:off x="5175504" y="2142744"/>
              <a:ext cx="82550" cy="41275"/>
            </a:xfrm>
            <a:custGeom>
              <a:avLst/>
              <a:gdLst/>
              <a:ahLst/>
              <a:cxnLst/>
              <a:rect l="l" t="t" r="r" b="b"/>
              <a:pathLst>
                <a:path w="82550" h="41275">
                  <a:moveTo>
                    <a:pt x="82296" y="39624"/>
                  </a:moveTo>
                  <a:lnTo>
                    <a:pt x="82296" y="33528"/>
                  </a:lnTo>
                  <a:lnTo>
                    <a:pt x="80772" y="27432"/>
                  </a:lnTo>
                  <a:lnTo>
                    <a:pt x="77724" y="19812"/>
                  </a:lnTo>
                  <a:lnTo>
                    <a:pt x="73152" y="15240"/>
                  </a:lnTo>
                  <a:lnTo>
                    <a:pt x="68580" y="9144"/>
                  </a:lnTo>
                  <a:lnTo>
                    <a:pt x="64008" y="6096"/>
                  </a:lnTo>
                  <a:lnTo>
                    <a:pt x="51816" y="0"/>
                  </a:lnTo>
                  <a:lnTo>
                    <a:pt x="32004" y="0"/>
                  </a:lnTo>
                  <a:lnTo>
                    <a:pt x="24384" y="3048"/>
                  </a:lnTo>
                  <a:lnTo>
                    <a:pt x="19812" y="6096"/>
                  </a:lnTo>
                  <a:lnTo>
                    <a:pt x="13716" y="9144"/>
                  </a:lnTo>
                  <a:lnTo>
                    <a:pt x="9144" y="15240"/>
                  </a:lnTo>
                  <a:lnTo>
                    <a:pt x="3048" y="27432"/>
                  </a:lnTo>
                  <a:lnTo>
                    <a:pt x="1524" y="33528"/>
                  </a:lnTo>
                  <a:lnTo>
                    <a:pt x="0" y="41148"/>
                  </a:lnTo>
                </a:path>
              </a:pathLst>
            </a:custGeom>
            <a:ln w="9144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33" name="object 433"/>
            <p:cNvSpPr/>
            <p:nvPr/>
          </p:nvSpPr>
          <p:spPr>
            <a:xfrm>
              <a:off x="5257799" y="2142744"/>
              <a:ext cx="81280" cy="41275"/>
            </a:xfrm>
            <a:custGeom>
              <a:avLst/>
              <a:gdLst/>
              <a:ahLst/>
              <a:cxnLst/>
              <a:rect l="l" t="t" r="r" b="b"/>
              <a:pathLst>
                <a:path w="81279" h="41275">
                  <a:moveTo>
                    <a:pt x="80772" y="39624"/>
                  </a:moveTo>
                  <a:lnTo>
                    <a:pt x="80772" y="33528"/>
                  </a:lnTo>
                  <a:lnTo>
                    <a:pt x="77724" y="27432"/>
                  </a:lnTo>
                  <a:lnTo>
                    <a:pt x="74676" y="19812"/>
                  </a:lnTo>
                  <a:lnTo>
                    <a:pt x="71628" y="15240"/>
                  </a:lnTo>
                  <a:lnTo>
                    <a:pt x="68580" y="9144"/>
                  </a:lnTo>
                  <a:lnTo>
                    <a:pt x="64008" y="6096"/>
                  </a:lnTo>
                  <a:lnTo>
                    <a:pt x="51816" y="0"/>
                  </a:lnTo>
                  <a:lnTo>
                    <a:pt x="30480" y="0"/>
                  </a:lnTo>
                  <a:lnTo>
                    <a:pt x="18288" y="6096"/>
                  </a:lnTo>
                  <a:lnTo>
                    <a:pt x="13716" y="9144"/>
                  </a:lnTo>
                  <a:lnTo>
                    <a:pt x="4572" y="21336"/>
                  </a:lnTo>
                  <a:lnTo>
                    <a:pt x="3048" y="27432"/>
                  </a:lnTo>
                  <a:lnTo>
                    <a:pt x="1524" y="33528"/>
                  </a:lnTo>
                  <a:lnTo>
                    <a:pt x="0" y="41148"/>
                  </a:lnTo>
                </a:path>
              </a:pathLst>
            </a:custGeom>
            <a:ln w="9144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434" name="object 434"/>
          <p:cNvGrpSpPr/>
          <p:nvPr/>
        </p:nvGrpSpPr>
        <p:grpSpPr>
          <a:xfrm>
            <a:off x="12459912" y="2138172"/>
            <a:ext cx="207432" cy="59690"/>
            <a:chOff x="5416295" y="2138172"/>
            <a:chExt cx="90170" cy="59690"/>
          </a:xfrm>
        </p:grpSpPr>
        <p:sp>
          <p:nvSpPr>
            <p:cNvPr id="435" name="object 435"/>
            <p:cNvSpPr/>
            <p:nvPr/>
          </p:nvSpPr>
          <p:spPr>
            <a:xfrm>
              <a:off x="5420867" y="2142744"/>
              <a:ext cx="81280" cy="41275"/>
            </a:xfrm>
            <a:custGeom>
              <a:avLst/>
              <a:gdLst/>
              <a:ahLst/>
              <a:cxnLst/>
              <a:rect l="l" t="t" r="r" b="b"/>
              <a:pathLst>
                <a:path w="81279" h="41275">
                  <a:moveTo>
                    <a:pt x="80772" y="39624"/>
                  </a:moveTo>
                  <a:lnTo>
                    <a:pt x="80772" y="33528"/>
                  </a:lnTo>
                  <a:lnTo>
                    <a:pt x="79248" y="27432"/>
                  </a:lnTo>
                  <a:lnTo>
                    <a:pt x="76200" y="19812"/>
                  </a:lnTo>
                  <a:lnTo>
                    <a:pt x="73152" y="15240"/>
                  </a:lnTo>
                  <a:lnTo>
                    <a:pt x="68580" y="9144"/>
                  </a:lnTo>
                  <a:lnTo>
                    <a:pt x="50292" y="0"/>
                  </a:lnTo>
                  <a:lnTo>
                    <a:pt x="30480" y="0"/>
                  </a:lnTo>
                  <a:lnTo>
                    <a:pt x="12192" y="9144"/>
                  </a:lnTo>
                  <a:lnTo>
                    <a:pt x="7620" y="15240"/>
                  </a:lnTo>
                  <a:lnTo>
                    <a:pt x="1524" y="27432"/>
                  </a:lnTo>
                  <a:lnTo>
                    <a:pt x="0" y="33528"/>
                  </a:lnTo>
                  <a:lnTo>
                    <a:pt x="0" y="41148"/>
                  </a:lnTo>
                </a:path>
              </a:pathLst>
            </a:custGeom>
            <a:ln w="9144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36" name="object 436"/>
            <p:cNvSpPr/>
            <p:nvPr/>
          </p:nvSpPr>
          <p:spPr>
            <a:xfrm>
              <a:off x="5497067" y="2182368"/>
              <a:ext cx="9525" cy="15240"/>
            </a:xfrm>
            <a:custGeom>
              <a:avLst/>
              <a:gdLst/>
              <a:ahLst/>
              <a:cxnLst/>
              <a:rect l="l" t="t" r="r" b="b"/>
              <a:pathLst>
                <a:path w="9525" h="15239">
                  <a:moveTo>
                    <a:pt x="0" y="15240"/>
                  </a:moveTo>
                  <a:lnTo>
                    <a:pt x="9144" y="15240"/>
                  </a:lnTo>
                  <a:lnTo>
                    <a:pt x="9144" y="0"/>
                  </a:lnTo>
                  <a:lnTo>
                    <a:pt x="0" y="0"/>
                  </a:lnTo>
                  <a:lnTo>
                    <a:pt x="0" y="1524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37" name="object 437"/>
            <p:cNvSpPr/>
            <p:nvPr/>
          </p:nvSpPr>
          <p:spPr>
            <a:xfrm>
              <a:off x="5420867" y="2182368"/>
              <a:ext cx="0" cy="15240"/>
            </a:xfrm>
            <a:custGeom>
              <a:avLst/>
              <a:gdLst/>
              <a:ahLst/>
              <a:cxnLst/>
              <a:rect l="l" t="t" r="r" b="b"/>
              <a:pathLst>
                <a:path h="15239">
                  <a:moveTo>
                    <a:pt x="-4572" y="7620"/>
                  </a:moveTo>
                  <a:lnTo>
                    <a:pt x="4572" y="7620"/>
                  </a:lnTo>
                </a:path>
              </a:pathLst>
            </a:custGeom>
            <a:ln w="1524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438" name="object 438"/>
          <p:cNvSpPr/>
          <p:nvPr/>
        </p:nvSpPr>
        <p:spPr>
          <a:xfrm>
            <a:off x="12281113" y="2182367"/>
            <a:ext cx="0" cy="15240"/>
          </a:xfrm>
          <a:custGeom>
            <a:avLst/>
            <a:gdLst/>
            <a:ahLst/>
            <a:cxnLst/>
            <a:rect l="l" t="t" r="r" b="b"/>
            <a:pathLst>
              <a:path h="15239">
                <a:moveTo>
                  <a:pt x="-4572" y="7620"/>
                </a:moveTo>
                <a:lnTo>
                  <a:pt x="4572" y="7620"/>
                </a:lnTo>
              </a:path>
            </a:pathLst>
          </a:custGeom>
          <a:ln w="1524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39" name="object 439"/>
          <p:cNvSpPr/>
          <p:nvPr/>
        </p:nvSpPr>
        <p:spPr>
          <a:xfrm>
            <a:off x="12095303" y="2182367"/>
            <a:ext cx="0" cy="15240"/>
          </a:xfrm>
          <a:custGeom>
            <a:avLst/>
            <a:gdLst/>
            <a:ahLst/>
            <a:cxnLst/>
            <a:rect l="l" t="t" r="r" b="b"/>
            <a:pathLst>
              <a:path h="15239">
                <a:moveTo>
                  <a:pt x="-4572" y="7620"/>
                </a:moveTo>
                <a:lnTo>
                  <a:pt x="4572" y="7620"/>
                </a:lnTo>
              </a:path>
            </a:pathLst>
          </a:custGeom>
          <a:ln w="1524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40" name="object 440"/>
          <p:cNvSpPr/>
          <p:nvPr/>
        </p:nvSpPr>
        <p:spPr>
          <a:xfrm>
            <a:off x="11905983" y="2182367"/>
            <a:ext cx="0" cy="15240"/>
          </a:xfrm>
          <a:custGeom>
            <a:avLst/>
            <a:gdLst/>
            <a:ahLst/>
            <a:cxnLst/>
            <a:rect l="l" t="t" r="r" b="b"/>
            <a:pathLst>
              <a:path h="15239">
                <a:moveTo>
                  <a:pt x="-4572" y="7620"/>
                </a:moveTo>
                <a:lnTo>
                  <a:pt x="4572" y="7620"/>
                </a:lnTo>
              </a:path>
            </a:pathLst>
          </a:custGeom>
          <a:ln w="1524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41" name="object 441"/>
          <p:cNvSpPr/>
          <p:nvPr/>
        </p:nvSpPr>
        <p:spPr>
          <a:xfrm>
            <a:off x="13031372" y="2142745"/>
            <a:ext cx="189902" cy="41275"/>
          </a:xfrm>
          <a:custGeom>
            <a:avLst/>
            <a:gdLst/>
            <a:ahLst/>
            <a:cxnLst/>
            <a:rect l="l" t="t" r="r" b="b"/>
            <a:pathLst>
              <a:path w="82550" h="41275">
                <a:moveTo>
                  <a:pt x="82296" y="39624"/>
                </a:moveTo>
                <a:lnTo>
                  <a:pt x="82296" y="33528"/>
                </a:lnTo>
                <a:lnTo>
                  <a:pt x="80772" y="27432"/>
                </a:lnTo>
                <a:lnTo>
                  <a:pt x="51816" y="0"/>
                </a:lnTo>
                <a:lnTo>
                  <a:pt x="32004" y="0"/>
                </a:lnTo>
                <a:lnTo>
                  <a:pt x="24384" y="3048"/>
                </a:lnTo>
                <a:lnTo>
                  <a:pt x="19812" y="6096"/>
                </a:lnTo>
                <a:lnTo>
                  <a:pt x="13716" y="9144"/>
                </a:lnTo>
                <a:lnTo>
                  <a:pt x="9144" y="15240"/>
                </a:lnTo>
                <a:lnTo>
                  <a:pt x="3048" y="27432"/>
                </a:lnTo>
                <a:lnTo>
                  <a:pt x="1524" y="33528"/>
                </a:lnTo>
                <a:lnTo>
                  <a:pt x="0" y="41148"/>
                </a:lnTo>
              </a:path>
            </a:pathLst>
          </a:custGeom>
          <a:ln w="9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grpSp>
        <p:nvGrpSpPr>
          <p:cNvPr id="442" name="object 442"/>
          <p:cNvGrpSpPr/>
          <p:nvPr/>
        </p:nvGrpSpPr>
        <p:grpSpPr>
          <a:xfrm>
            <a:off x="12649234" y="2138172"/>
            <a:ext cx="392951" cy="50800"/>
            <a:chOff x="5498592" y="2138172"/>
            <a:chExt cx="170815" cy="50800"/>
          </a:xfrm>
        </p:grpSpPr>
        <p:sp>
          <p:nvSpPr>
            <p:cNvPr id="443" name="object 443"/>
            <p:cNvSpPr/>
            <p:nvPr/>
          </p:nvSpPr>
          <p:spPr>
            <a:xfrm>
              <a:off x="5503164" y="2142744"/>
              <a:ext cx="82550" cy="41275"/>
            </a:xfrm>
            <a:custGeom>
              <a:avLst/>
              <a:gdLst/>
              <a:ahLst/>
              <a:cxnLst/>
              <a:rect l="l" t="t" r="r" b="b"/>
              <a:pathLst>
                <a:path w="82550" h="41275">
                  <a:moveTo>
                    <a:pt x="82296" y="39624"/>
                  </a:moveTo>
                  <a:lnTo>
                    <a:pt x="80772" y="33528"/>
                  </a:lnTo>
                  <a:lnTo>
                    <a:pt x="79248" y="27432"/>
                  </a:lnTo>
                  <a:lnTo>
                    <a:pt x="76200" y="19812"/>
                  </a:lnTo>
                  <a:lnTo>
                    <a:pt x="73152" y="15240"/>
                  </a:lnTo>
                  <a:lnTo>
                    <a:pt x="68580" y="9144"/>
                  </a:lnTo>
                  <a:lnTo>
                    <a:pt x="64008" y="6096"/>
                  </a:lnTo>
                  <a:lnTo>
                    <a:pt x="51816" y="0"/>
                  </a:lnTo>
                  <a:lnTo>
                    <a:pt x="30480" y="0"/>
                  </a:lnTo>
                  <a:lnTo>
                    <a:pt x="1524" y="27432"/>
                  </a:lnTo>
                  <a:lnTo>
                    <a:pt x="0" y="33528"/>
                  </a:lnTo>
                  <a:lnTo>
                    <a:pt x="0" y="41148"/>
                  </a:lnTo>
                </a:path>
              </a:pathLst>
            </a:custGeom>
            <a:ln w="9144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44" name="object 444"/>
            <p:cNvSpPr/>
            <p:nvPr/>
          </p:nvSpPr>
          <p:spPr>
            <a:xfrm>
              <a:off x="5585459" y="2142744"/>
              <a:ext cx="79375" cy="41275"/>
            </a:xfrm>
            <a:custGeom>
              <a:avLst/>
              <a:gdLst/>
              <a:ahLst/>
              <a:cxnLst/>
              <a:rect l="l" t="t" r="r" b="b"/>
              <a:pathLst>
                <a:path w="79375" h="41275">
                  <a:moveTo>
                    <a:pt x="79248" y="39624"/>
                  </a:moveTo>
                  <a:lnTo>
                    <a:pt x="79248" y="33528"/>
                  </a:lnTo>
                  <a:lnTo>
                    <a:pt x="77724" y="27432"/>
                  </a:lnTo>
                  <a:lnTo>
                    <a:pt x="74676" y="19812"/>
                  </a:lnTo>
                  <a:lnTo>
                    <a:pt x="71628" y="15240"/>
                  </a:lnTo>
                  <a:lnTo>
                    <a:pt x="67056" y="9144"/>
                  </a:lnTo>
                  <a:lnTo>
                    <a:pt x="50292" y="0"/>
                  </a:lnTo>
                  <a:lnTo>
                    <a:pt x="30480" y="0"/>
                  </a:lnTo>
                  <a:lnTo>
                    <a:pt x="12192" y="9144"/>
                  </a:lnTo>
                  <a:lnTo>
                    <a:pt x="7620" y="15240"/>
                  </a:lnTo>
                  <a:lnTo>
                    <a:pt x="1524" y="27432"/>
                  </a:lnTo>
                  <a:lnTo>
                    <a:pt x="0" y="33528"/>
                  </a:lnTo>
                  <a:lnTo>
                    <a:pt x="0" y="41148"/>
                  </a:lnTo>
                </a:path>
              </a:pathLst>
            </a:custGeom>
            <a:ln w="9144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445" name="object 445"/>
          <p:cNvGrpSpPr/>
          <p:nvPr/>
        </p:nvGrpSpPr>
        <p:grpSpPr>
          <a:xfrm>
            <a:off x="13210174" y="2138172"/>
            <a:ext cx="210353" cy="59690"/>
            <a:chOff x="5742432" y="2138172"/>
            <a:chExt cx="91440" cy="59690"/>
          </a:xfrm>
        </p:grpSpPr>
        <p:sp>
          <p:nvSpPr>
            <p:cNvPr id="446" name="object 446"/>
            <p:cNvSpPr/>
            <p:nvPr/>
          </p:nvSpPr>
          <p:spPr>
            <a:xfrm>
              <a:off x="5747004" y="2142744"/>
              <a:ext cx="82550" cy="41275"/>
            </a:xfrm>
            <a:custGeom>
              <a:avLst/>
              <a:gdLst/>
              <a:ahLst/>
              <a:cxnLst/>
              <a:rect l="l" t="t" r="r" b="b"/>
              <a:pathLst>
                <a:path w="82550" h="41275">
                  <a:moveTo>
                    <a:pt x="82296" y="39624"/>
                  </a:moveTo>
                  <a:lnTo>
                    <a:pt x="82296" y="33528"/>
                  </a:lnTo>
                  <a:lnTo>
                    <a:pt x="79248" y="27432"/>
                  </a:lnTo>
                  <a:lnTo>
                    <a:pt x="77724" y="19812"/>
                  </a:lnTo>
                  <a:lnTo>
                    <a:pt x="73152" y="15240"/>
                  </a:lnTo>
                  <a:lnTo>
                    <a:pt x="68580" y="9144"/>
                  </a:lnTo>
                  <a:lnTo>
                    <a:pt x="64008" y="6096"/>
                  </a:lnTo>
                  <a:lnTo>
                    <a:pt x="57912" y="3048"/>
                  </a:lnTo>
                  <a:lnTo>
                    <a:pt x="50292" y="0"/>
                  </a:lnTo>
                  <a:lnTo>
                    <a:pt x="30480" y="0"/>
                  </a:lnTo>
                  <a:lnTo>
                    <a:pt x="18288" y="6096"/>
                  </a:lnTo>
                  <a:lnTo>
                    <a:pt x="13716" y="9144"/>
                  </a:lnTo>
                  <a:lnTo>
                    <a:pt x="4572" y="21336"/>
                  </a:lnTo>
                  <a:lnTo>
                    <a:pt x="3048" y="27432"/>
                  </a:lnTo>
                  <a:lnTo>
                    <a:pt x="1524" y="33528"/>
                  </a:lnTo>
                  <a:lnTo>
                    <a:pt x="0" y="41148"/>
                  </a:lnTo>
                </a:path>
              </a:pathLst>
            </a:custGeom>
            <a:ln w="9144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47" name="object 447"/>
            <p:cNvSpPr/>
            <p:nvPr/>
          </p:nvSpPr>
          <p:spPr>
            <a:xfrm>
              <a:off x="5824728" y="2182368"/>
              <a:ext cx="9525" cy="15240"/>
            </a:xfrm>
            <a:custGeom>
              <a:avLst/>
              <a:gdLst/>
              <a:ahLst/>
              <a:cxnLst/>
              <a:rect l="l" t="t" r="r" b="b"/>
              <a:pathLst>
                <a:path w="9525" h="15239">
                  <a:moveTo>
                    <a:pt x="0" y="15240"/>
                  </a:moveTo>
                  <a:lnTo>
                    <a:pt x="9144" y="15240"/>
                  </a:lnTo>
                  <a:lnTo>
                    <a:pt x="9144" y="0"/>
                  </a:lnTo>
                  <a:lnTo>
                    <a:pt x="0" y="0"/>
                  </a:lnTo>
                  <a:lnTo>
                    <a:pt x="0" y="1524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48" name="object 448"/>
            <p:cNvSpPr/>
            <p:nvPr/>
          </p:nvSpPr>
          <p:spPr>
            <a:xfrm>
              <a:off x="5747004" y="2182368"/>
              <a:ext cx="0" cy="15240"/>
            </a:xfrm>
            <a:custGeom>
              <a:avLst/>
              <a:gdLst/>
              <a:ahLst/>
              <a:cxnLst/>
              <a:rect l="l" t="t" r="r" b="b"/>
              <a:pathLst>
                <a:path h="15239">
                  <a:moveTo>
                    <a:pt x="-4572" y="7620"/>
                  </a:moveTo>
                  <a:lnTo>
                    <a:pt x="4572" y="7620"/>
                  </a:lnTo>
                </a:path>
              </a:pathLst>
            </a:custGeom>
            <a:ln w="1524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449" name="object 449"/>
          <p:cNvSpPr/>
          <p:nvPr/>
        </p:nvSpPr>
        <p:spPr>
          <a:xfrm>
            <a:off x="13031372" y="2182367"/>
            <a:ext cx="0" cy="15240"/>
          </a:xfrm>
          <a:custGeom>
            <a:avLst/>
            <a:gdLst/>
            <a:ahLst/>
            <a:cxnLst/>
            <a:rect l="l" t="t" r="r" b="b"/>
            <a:pathLst>
              <a:path h="15239">
                <a:moveTo>
                  <a:pt x="-4572" y="7620"/>
                </a:moveTo>
                <a:lnTo>
                  <a:pt x="4572" y="7620"/>
                </a:lnTo>
              </a:path>
            </a:pathLst>
          </a:custGeom>
          <a:ln w="1524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50" name="object 450"/>
          <p:cNvSpPr/>
          <p:nvPr/>
        </p:nvSpPr>
        <p:spPr>
          <a:xfrm>
            <a:off x="12849068" y="2182367"/>
            <a:ext cx="0" cy="15240"/>
          </a:xfrm>
          <a:custGeom>
            <a:avLst/>
            <a:gdLst/>
            <a:ahLst/>
            <a:cxnLst/>
            <a:rect l="l" t="t" r="r" b="b"/>
            <a:pathLst>
              <a:path h="15239">
                <a:moveTo>
                  <a:pt x="-4572" y="7620"/>
                </a:moveTo>
                <a:lnTo>
                  <a:pt x="4572" y="7620"/>
                </a:lnTo>
              </a:path>
            </a:pathLst>
          </a:custGeom>
          <a:ln w="1524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51" name="object 451"/>
          <p:cNvSpPr/>
          <p:nvPr/>
        </p:nvSpPr>
        <p:spPr>
          <a:xfrm>
            <a:off x="12649234" y="2182367"/>
            <a:ext cx="21912" cy="15240"/>
          </a:xfrm>
          <a:custGeom>
            <a:avLst/>
            <a:gdLst/>
            <a:ahLst/>
            <a:cxnLst/>
            <a:rect l="l" t="t" r="r" b="b"/>
            <a:pathLst>
              <a:path w="9525" h="15239">
                <a:moveTo>
                  <a:pt x="0" y="15240"/>
                </a:moveTo>
                <a:lnTo>
                  <a:pt x="9144" y="15240"/>
                </a:lnTo>
                <a:lnTo>
                  <a:pt x="9144" y="0"/>
                </a:lnTo>
                <a:lnTo>
                  <a:pt x="0" y="0"/>
                </a:lnTo>
                <a:lnTo>
                  <a:pt x="0" y="1524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grpSp>
        <p:nvGrpSpPr>
          <p:cNvPr id="452" name="object 452"/>
          <p:cNvGrpSpPr/>
          <p:nvPr/>
        </p:nvGrpSpPr>
        <p:grpSpPr>
          <a:xfrm>
            <a:off x="13402995" y="2138172"/>
            <a:ext cx="207432" cy="59690"/>
            <a:chOff x="5826251" y="2138172"/>
            <a:chExt cx="90170" cy="59690"/>
          </a:xfrm>
        </p:grpSpPr>
        <p:sp>
          <p:nvSpPr>
            <p:cNvPr id="453" name="object 453"/>
            <p:cNvSpPr/>
            <p:nvPr/>
          </p:nvSpPr>
          <p:spPr>
            <a:xfrm>
              <a:off x="5830824" y="2142744"/>
              <a:ext cx="81280" cy="41275"/>
            </a:xfrm>
            <a:custGeom>
              <a:avLst/>
              <a:gdLst/>
              <a:ahLst/>
              <a:cxnLst/>
              <a:rect l="l" t="t" r="r" b="b"/>
              <a:pathLst>
                <a:path w="81279" h="41275">
                  <a:moveTo>
                    <a:pt x="80772" y="39624"/>
                  </a:moveTo>
                  <a:lnTo>
                    <a:pt x="80772" y="33528"/>
                  </a:lnTo>
                  <a:lnTo>
                    <a:pt x="79248" y="27432"/>
                  </a:lnTo>
                  <a:lnTo>
                    <a:pt x="76200" y="19812"/>
                  </a:lnTo>
                  <a:lnTo>
                    <a:pt x="73152" y="15240"/>
                  </a:lnTo>
                  <a:lnTo>
                    <a:pt x="68580" y="9144"/>
                  </a:lnTo>
                  <a:lnTo>
                    <a:pt x="50292" y="0"/>
                  </a:lnTo>
                  <a:lnTo>
                    <a:pt x="30480" y="0"/>
                  </a:lnTo>
                  <a:lnTo>
                    <a:pt x="12192" y="9144"/>
                  </a:lnTo>
                  <a:lnTo>
                    <a:pt x="7620" y="15240"/>
                  </a:lnTo>
                  <a:lnTo>
                    <a:pt x="1524" y="27432"/>
                  </a:lnTo>
                  <a:lnTo>
                    <a:pt x="0" y="33528"/>
                  </a:lnTo>
                  <a:lnTo>
                    <a:pt x="0" y="41148"/>
                  </a:lnTo>
                </a:path>
              </a:pathLst>
            </a:custGeom>
            <a:ln w="9144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54" name="object 454"/>
            <p:cNvSpPr/>
            <p:nvPr/>
          </p:nvSpPr>
          <p:spPr>
            <a:xfrm>
              <a:off x="5911596" y="2182368"/>
              <a:ext cx="0" cy="15240"/>
            </a:xfrm>
            <a:custGeom>
              <a:avLst/>
              <a:gdLst/>
              <a:ahLst/>
              <a:cxnLst/>
              <a:rect l="l" t="t" r="r" b="b"/>
              <a:pathLst>
                <a:path h="15239">
                  <a:moveTo>
                    <a:pt x="-4572" y="7620"/>
                  </a:moveTo>
                  <a:lnTo>
                    <a:pt x="4572" y="7620"/>
                  </a:lnTo>
                </a:path>
              </a:pathLst>
            </a:custGeom>
            <a:ln w="1524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55" name="object 455"/>
            <p:cNvSpPr/>
            <p:nvPr/>
          </p:nvSpPr>
          <p:spPr>
            <a:xfrm>
              <a:off x="5826251" y="2182368"/>
              <a:ext cx="9525" cy="15240"/>
            </a:xfrm>
            <a:custGeom>
              <a:avLst/>
              <a:gdLst/>
              <a:ahLst/>
              <a:cxnLst/>
              <a:rect l="l" t="t" r="r" b="b"/>
              <a:pathLst>
                <a:path w="9525" h="15239">
                  <a:moveTo>
                    <a:pt x="0" y="15240"/>
                  </a:moveTo>
                  <a:lnTo>
                    <a:pt x="9144" y="15240"/>
                  </a:lnTo>
                  <a:lnTo>
                    <a:pt x="9144" y="0"/>
                  </a:lnTo>
                  <a:lnTo>
                    <a:pt x="0" y="0"/>
                  </a:lnTo>
                  <a:lnTo>
                    <a:pt x="0" y="1524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456" name="object 456"/>
          <p:cNvSpPr/>
          <p:nvPr/>
        </p:nvSpPr>
        <p:spPr>
          <a:xfrm>
            <a:off x="11089112" y="1226819"/>
            <a:ext cx="818040" cy="0"/>
          </a:xfrm>
          <a:custGeom>
            <a:avLst/>
            <a:gdLst/>
            <a:ahLst/>
            <a:cxnLst/>
            <a:rect l="l" t="t" r="r" b="b"/>
            <a:pathLst>
              <a:path w="355600">
                <a:moveTo>
                  <a:pt x="355091" y="0"/>
                </a:moveTo>
                <a:lnTo>
                  <a:pt x="0" y="0"/>
                </a:lnTo>
              </a:path>
            </a:pathLst>
          </a:custGeom>
          <a:ln w="9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57" name="object 457"/>
          <p:cNvSpPr/>
          <p:nvPr/>
        </p:nvSpPr>
        <p:spPr>
          <a:xfrm>
            <a:off x="11089112" y="1475232"/>
            <a:ext cx="818040" cy="0"/>
          </a:xfrm>
          <a:custGeom>
            <a:avLst/>
            <a:gdLst/>
            <a:ahLst/>
            <a:cxnLst/>
            <a:rect l="l" t="t" r="r" b="b"/>
            <a:pathLst>
              <a:path w="355600">
                <a:moveTo>
                  <a:pt x="355091" y="0"/>
                </a:moveTo>
                <a:lnTo>
                  <a:pt x="0" y="0"/>
                </a:lnTo>
              </a:path>
            </a:pathLst>
          </a:custGeom>
          <a:ln w="9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58" name="object 458"/>
          <p:cNvSpPr/>
          <p:nvPr/>
        </p:nvSpPr>
        <p:spPr>
          <a:xfrm>
            <a:off x="11089112" y="1703832"/>
            <a:ext cx="818040" cy="0"/>
          </a:xfrm>
          <a:custGeom>
            <a:avLst/>
            <a:gdLst/>
            <a:ahLst/>
            <a:cxnLst/>
            <a:rect l="l" t="t" r="r" b="b"/>
            <a:pathLst>
              <a:path w="355600">
                <a:moveTo>
                  <a:pt x="355091" y="0"/>
                </a:moveTo>
                <a:lnTo>
                  <a:pt x="0" y="0"/>
                </a:lnTo>
              </a:path>
            </a:pathLst>
          </a:custGeom>
          <a:ln w="9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59" name="object 459"/>
          <p:cNvSpPr/>
          <p:nvPr/>
        </p:nvSpPr>
        <p:spPr>
          <a:xfrm>
            <a:off x="11089112" y="1969007"/>
            <a:ext cx="818040" cy="0"/>
          </a:xfrm>
          <a:custGeom>
            <a:avLst/>
            <a:gdLst/>
            <a:ahLst/>
            <a:cxnLst/>
            <a:rect l="l" t="t" r="r" b="b"/>
            <a:pathLst>
              <a:path w="355600">
                <a:moveTo>
                  <a:pt x="355091" y="0"/>
                </a:moveTo>
                <a:lnTo>
                  <a:pt x="0" y="0"/>
                </a:lnTo>
              </a:path>
            </a:pathLst>
          </a:custGeom>
          <a:ln w="9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60" name="object 460"/>
          <p:cNvSpPr/>
          <p:nvPr/>
        </p:nvSpPr>
        <p:spPr>
          <a:xfrm>
            <a:off x="11089112" y="2197607"/>
            <a:ext cx="818040" cy="0"/>
          </a:xfrm>
          <a:custGeom>
            <a:avLst/>
            <a:gdLst/>
            <a:ahLst/>
            <a:cxnLst/>
            <a:rect l="l" t="t" r="r" b="b"/>
            <a:pathLst>
              <a:path w="355600">
                <a:moveTo>
                  <a:pt x="355091" y="0"/>
                </a:moveTo>
                <a:lnTo>
                  <a:pt x="0" y="0"/>
                </a:lnTo>
              </a:path>
            </a:pathLst>
          </a:custGeom>
          <a:ln w="9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61" name="object 461"/>
          <p:cNvSpPr/>
          <p:nvPr/>
        </p:nvSpPr>
        <p:spPr>
          <a:xfrm>
            <a:off x="11089112" y="999745"/>
            <a:ext cx="0" cy="227329"/>
          </a:xfrm>
          <a:custGeom>
            <a:avLst/>
            <a:gdLst/>
            <a:ahLst/>
            <a:cxnLst/>
            <a:rect l="l" t="t" r="r" b="b"/>
            <a:pathLst>
              <a:path h="227330">
                <a:moveTo>
                  <a:pt x="0" y="0"/>
                </a:moveTo>
                <a:lnTo>
                  <a:pt x="0" y="227076"/>
                </a:lnTo>
              </a:path>
            </a:pathLst>
          </a:custGeom>
          <a:ln w="9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62" name="object 462"/>
          <p:cNvSpPr/>
          <p:nvPr/>
        </p:nvSpPr>
        <p:spPr>
          <a:xfrm>
            <a:off x="11089112" y="1475232"/>
            <a:ext cx="0" cy="228600"/>
          </a:xfrm>
          <a:custGeom>
            <a:avLst/>
            <a:gdLst/>
            <a:ahLst/>
            <a:cxnLst/>
            <a:rect l="l" t="t" r="r" b="b"/>
            <a:pathLst>
              <a:path h="228600">
                <a:moveTo>
                  <a:pt x="0" y="0"/>
                </a:moveTo>
                <a:lnTo>
                  <a:pt x="0" y="228600"/>
                </a:lnTo>
              </a:path>
            </a:pathLst>
          </a:custGeom>
          <a:ln w="9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63" name="object 463"/>
          <p:cNvSpPr/>
          <p:nvPr/>
        </p:nvSpPr>
        <p:spPr>
          <a:xfrm>
            <a:off x="11089112" y="1970532"/>
            <a:ext cx="0" cy="224154"/>
          </a:xfrm>
          <a:custGeom>
            <a:avLst/>
            <a:gdLst/>
            <a:ahLst/>
            <a:cxnLst/>
            <a:rect l="l" t="t" r="r" b="b"/>
            <a:pathLst>
              <a:path h="224155">
                <a:moveTo>
                  <a:pt x="0" y="0"/>
                </a:moveTo>
                <a:lnTo>
                  <a:pt x="0" y="224027"/>
                </a:lnTo>
              </a:path>
            </a:pathLst>
          </a:custGeom>
          <a:ln w="9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64" name="object 464"/>
          <p:cNvSpPr/>
          <p:nvPr/>
        </p:nvSpPr>
        <p:spPr>
          <a:xfrm>
            <a:off x="10303793" y="1112519"/>
            <a:ext cx="785903" cy="0"/>
          </a:xfrm>
          <a:custGeom>
            <a:avLst/>
            <a:gdLst/>
            <a:ahLst/>
            <a:cxnLst/>
            <a:rect l="l" t="t" r="r" b="b"/>
            <a:pathLst>
              <a:path w="341629">
                <a:moveTo>
                  <a:pt x="341375" y="0"/>
                </a:moveTo>
                <a:lnTo>
                  <a:pt x="0" y="0"/>
                </a:lnTo>
              </a:path>
            </a:pathLst>
          </a:custGeom>
          <a:ln w="9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65" name="object 465"/>
          <p:cNvSpPr/>
          <p:nvPr/>
        </p:nvSpPr>
        <p:spPr>
          <a:xfrm>
            <a:off x="10303793" y="1589532"/>
            <a:ext cx="785903" cy="0"/>
          </a:xfrm>
          <a:custGeom>
            <a:avLst/>
            <a:gdLst/>
            <a:ahLst/>
            <a:cxnLst/>
            <a:rect l="l" t="t" r="r" b="b"/>
            <a:pathLst>
              <a:path w="341629">
                <a:moveTo>
                  <a:pt x="341375" y="0"/>
                </a:moveTo>
                <a:lnTo>
                  <a:pt x="0" y="0"/>
                </a:lnTo>
              </a:path>
            </a:pathLst>
          </a:custGeom>
          <a:ln w="9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66" name="object 466"/>
          <p:cNvSpPr/>
          <p:nvPr/>
        </p:nvSpPr>
        <p:spPr>
          <a:xfrm>
            <a:off x="10303793" y="2081783"/>
            <a:ext cx="785903" cy="0"/>
          </a:xfrm>
          <a:custGeom>
            <a:avLst/>
            <a:gdLst/>
            <a:ahLst/>
            <a:cxnLst/>
            <a:rect l="l" t="t" r="r" b="b"/>
            <a:pathLst>
              <a:path w="341629">
                <a:moveTo>
                  <a:pt x="341375" y="0"/>
                </a:moveTo>
                <a:lnTo>
                  <a:pt x="0" y="0"/>
                </a:lnTo>
              </a:path>
            </a:pathLst>
          </a:custGeom>
          <a:ln w="9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grpSp>
        <p:nvGrpSpPr>
          <p:cNvPr id="467" name="object 467"/>
          <p:cNvGrpSpPr/>
          <p:nvPr/>
        </p:nvGrpSpPr>
        <p:grpSpPr>
          <a:xfrm>
            <a:off x="11033021" y="1089661"/>
            <a:ext cx="112480" cy="47625"/>
            <a:chOff x="4796028" y="1089660"/>
            <a:chExt cx="48895" cy="47625"/>
          </a:xfrm>
        </p:grpSpPr>
        <p:sp>
          <p:nvSpPr>
            <p:cNvPr id="468" name="object 468"/>
            <p:cNvSpPr/>
            <p:nvPr/>
          </p:nvSpPr>
          <p:spPr>
            <a:xfrm>
              <a:off x="4800600" y="1094232"/>
              <a:ext cx="40005" cy="38100"/>
            </a:xfrm>
            <a:custGeom>
              <a:avLst/>
              <a:gdLst/>
              <a:ahLst/>
              <a:cxnLst/>
              <a:rect l="l" t="t" r="r" b="b"/>
              <a:pathLst>
                <a:path w="40004" h="38100">
                  <a:moveTo>
                    <a:pt x="19812" y="38100"/>
                  </a:moveTo>
                  <a:lnTo>
                    <a:pt x="12215" y="36504"/>
                  </a:lnTo>
                  <a:lnTo>
                    <a:pt x="5905" y="32194"/>
                  </a:lnTo>
                  <a:lnTo>
                    <a:pt x="1595" y="25884"/>
                  </a:lnTo>
                  <a:lnTo>
                    <a:pt x="0" y="18288"/>
                  </a:lnTo>
                  <a:lnTo>
                    <a:pt x="1595" y="11572"/>
                  </a:lnTo>
                  <a:lnTo>
                    <a:pt x="5905" y="5715"/>
                  </a:lnTo>
                  <a:lnTo>
                    <a:pt x="12215" y="1571"/>
                  </a:lnTo>
                  <a:lnTo>
                    <a:pt x="19812" y="0"/>
                  </a:lnTo>
                  <a:lnTo>
                    <a:pt x="27408" y="1571"/>
                  </a:lnTo>
                  <a:lnTo>
                    <a:pt x="33718" y="5715"/>
                  </a:lnTo>
                  <a:lnTo>
                    <a:pt x="38028" y="11572"/>
                  </a:lnTo>
                  <a:lnTo>
                    <a:pt x="39624" y="18288"/>
                  </a:lnTo>
                  <a:lnTo>
                    <a:pt x="38028" y="25884"/>
                  </a:lnTo>
                  <a:lnTo>
                    <a:pt x="33718" y="32194"/>
                  </a:lnTo>
                  <a:lnTo>
                    <a:pt x="27408" y="36504"/>
                  </a:lnTo>
                  <a:lnTo>
                    <a:pt x="19812" y="3810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69" name="object 469"/>
            <p:cNvSpPr/>
            <p:nvPr/>
          </p:nvSpPr>
          <p:spPr>
            <a:xfrm>
              <a:off x="4800600" y="1094232"/>
              <a:ext cx="40005" cy="38100"/>
            </a:xfrm>
            <a:custGeom>
              <a:avLst/>
              <a:gdLst/>
              <a:ahLst/>
              <a:cxnLst/>
              <a:rect l="l" t="t" r="r" b="b"/>
              <a:pathLst>
                <a:path w="40004" h="38100">
                  <a:moveTo>
                    <a:pt x="0" y="18288"/>
                  </a:moveTo>
                  <a:lnTo>
                    <a:pt x="1595" y="11572"/>
                  </a:lnTo>
                  <a:lnTo>
                    <a:pt x="5905" y="5715"/>
                  </a:lnTo>
                  <a:lnTo>
                    <a:pt x="12215" y="1571"/>
                  </a:lnTo>
                  <a:lnTo>
                    <a:pt x="19812" y="0"/>
                  </a:lnTo>
                  <a:lnTo>
                    <a:pt x="27408" y="1571"/>
                  </a:lnTo>
                  <a:lnTo>
                    <a:pt x="33718" y="5715"/>
                  </a:lnTo>
                  <a:lnTo>
                    <a:pt x="38028" y="11572"/>
                  </a:lnTo>
                  <a:lnTo>
                    <a:pt x="39624" y="18288"/>
                  </a:lnTo>
                  <a:lnTo>
                    <a:pt x="38028" y="25884"/>
                  </a:lnTo>
                  <a:lnTo>
                    <a:pt x="33718" y="32194"/>
                  </a:lnTo>
                  <a:lnTo>
                    <a:pt x="27408" y="36504"/>
                  </a:lnTo>
                  <a:lnTo>
                    <a:pt x="19812" y="38100"/>
                  </a:lnTo>
                  <a:lnTo>
                    <a:pt x="12215" y="36504"/>
                  </a:lnTo>
                  <a:lnTo>
                    <a:pt x="5905" y="32194"/>
                  </a:lnTo>
                  <a:lnTo>
                    <a:pt x="1595" y="25884"/>
                  </a:lnTo>
                  <a:lnTo>
                    <a:pt x="0" y="18288"/>
                  </a:lnTo>
                </a:path>
              </a:pathLst>
            </a:custGeom>
            <a:ln w="9144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470" name="object 470"/>
          <p:cNvGrpSpPr/>
          <p:nvPr/>
        </p:nvGrpSpPr>
        <p:grpSpPr>
          <a:xfrm>
            <a:off x="11033021" y="1565149"/>
            <a:ext cx="112480" cy="48895"/>
            <a:chOff x="4796028" y="1565148"/>
            <a:chExt cx="48895" cy="48895"/>
          </a:xfrm>
        </p:grpSpPr>
        <p:sp>
          <p:nvSpPr>
            <p:cNvPr id="471" name="object 471"/>
            <p:cNvSpPr/>
            <p:nvPr/>
          </p:nvSpPr>
          <p:spPr>
            <a:xfrm>
              <a:off x="4800600" y="1569720"/>
              <a:ext cx="40005" cy="40005"/>
            </a:xfrm>
            <a:custGeom>
              <a:avLst/>
              <a:gdLst/>
              <a:ahLst/>
              <a:cxnLst/>
              <a:rect l="l" t="t" r="r" b="b"/>
              <a:pathLst>
                <a:path w="40004" h="40005">
                  <a:moveTo>
                    <a:pt x="19812" y="39623"/>
                  </a:moveTo>
                  <a:lnTo>
                    <a:pt x="12215" y="38028"/>
                  </a:lnTo>
                  <a:lnTo>
                    <a:pt x="5905" y="33718"/>
                  </a:lnTo>
                  <a:lnTo>
                    <a:pt x="1595" y="27408"/>
                  </a:lnTo>
                  <a:lnTo>
                    <a:pt x="0" y="19811"/>
                  </a:lnTo>
                  <a:lnTo>
                    <a:pt x="1595" y="12215"/>
                  </a:lnTo>
                  <a:lnTo>
                    <a:pt x="5905" y="5905"/>
                  </a:lnTo>
                  <a:lnTo>
                    <a:pt x="12215" y="1595"/>
                  </a:lnTo>
                  <a:lnTo>
                    <a:pt x="19812" y="0"/>
                  </a:lnTo>
                  <a:lnTo>
                    <a:pt x="27408" y="1595"/>
                  </a:lnTo>
                  <a:lnTo>
                    <a:pt x="33718" y="5905"/>
                  </a:lnTo>
                  <a:lnTo>
                    <a:pt x="38028" y="12215"/>
                  </a:lnTo>
                  <a:lnTo>
                    <a:pt x="39624" y="19811"/>
                  </a:lnTo>
                  <a:lnTo>
                    <a:pt x="38028" y="27408"/>
                  </a:lnTo>
                  <a:lnTo>
                    <a:pt x="33718" y="33718"/>
                  </a:lnTo>
                  <a:lnTo>
                    <a:pt x="27408" y="38028"/>
                  </a:lnTo>
                  <a:lnTo>
                    <a:pt x="19812" y="39623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72" name="object 472"/>
            <p:cNvSpPr/>
            <p:nvPr/>
          </p:nvSpPr>
          <p:spPr>
            <a:xfrm>
              <a:off x="4800600" y="1569720"/>
              <a:ext cx="40005" cy="40005"/>
            </a:xfrm>
            <a:custGeom>
              <a:avLst/>
              <a:gdLst/>
              <a:ahLst/>
              <a:cxnLst/>
              <a:rect l="l" t="t" r="r" b="b"/>
              <a:pathLst>
                <a:path w="40004" h="40005">
                  <a:moveTo>
                    <a:pt x="0" y="19811"/>
                  </a:moveTo>
                  <a:lnTo>
                    <a:pt x="1595" y="12215"/>
                  </a:lnTo>
                  <a:lnTo>
                    <a:pt x="5905" y="5905"/>
                  </a:lnTo>
                  <a:lnTo>
                    <a:pt x="12215" y="1595"/>
                  </a:lnTo>
                  <a:lnTo>
                    <a:pt x="19812" y="0"/>
                  </a:lnTo>
                  <a:lnTo>
                    <a:pt x="27408" y="1595"/>
                  </a:lnTo>
                  <a:lnTo>
                    <a:pt x="33718" y="5905"/>
                  </a:lnTo>
                  <a:lnTo>
                    <a:pt x="38028" y="12215"/>
                  </a:lnTo>
                  <a:lnTo>
                    <a:pt x="39624" y="19811"/>
                  </a:lnTo>
                  <a:lnTo>
                    <a:pt x="38028" y="27408"/>
                  </a:lnTo>
                  <a:lnTo>
                    <a:pt x="33718" y="33718"/>
                  </a:lnTo>
                  <a:lnTo>
                    <a:pt x="27408" y="38028"/>
                  </a:lnTo>
                  <a:lnTo>
                    <a:pt x="19812" y="39623"/>
                  </a:lnTo>
                  <a:lnTo>
                    <a:pt x="12215" y="38028"/>
                  </a:lnTo>
                  <a:lnTo>
                    <a:pt x="5905" y="33718"/>
                  </a:lnTo>
                  <a:lnTo>
                    <a:pt x="1595" y="27408"/>
                  </a:lnTo>
                  <a:lnTo>
                    <a:pt x="0" y="19811"/>
                  </a:lnTo>
                </a:path>
              </a:pathLst>
            </a:custGeom>
            <a:ln w="9144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473" name="object 473"/>
          <p:cNvGrpSpPr/>
          <p:nvPr/>
        </p:nvGrpSpPr>
        <p:grpSpPr>
          <a:xfrm>
            <a:off x="11033021" y="2057401"/>
            <a:ext cx="112480" cy="48895"/>
            <a:chOff x="4796028" y="2057400"/>
            <a:chExt cx="48895" cy="48895"/>
          </a:xfrm>
        </p:grpSpPr>
        <p:sp>
          <p:nvSpPr>
            <p:cNvPr id="474" name="object 474"/>
            <p:cNvSpPr/>
            <p:nvPr/>
          </p:nvSpPr>
          <p:spPr>
            <a:xfrm>
              <a:off x="4800600" y="2061972"/>
              <a:ext cx="40005" cy="40005"/>
            </a:xfrm>
            <a:custGeom>
              <a:avLst/>
              <a:gdLst/>
              <a:ahLst/>
              <a:cxnLst/>
              <a:rect l="l" t="t" r="r" b="b"/>
              <a:pathLst>
                <a:path w="40004" h="40005">
                  <a:moveTo>
                    <a:pt x="19812" y="39623"/>
                  </a:moveTo>
                  <a:lnTo>
                    <a:pt x="12215" y="38028"/>
                  </a:lnTo>
                  <a:lnTo>
                    <a:pt x="5905" y="33718"/>
                  </a:lnTo>
                  <a:lnTo>
                    <a:pt x="1595" y="27408"/>
                  </a:lnTo>
                  <a:lnTo>
                    <a:pt x="0" y="19811"/>
                  </a:lnTo>
                  <a:lnTo>
                    <a:pt x="1595" y="12215"/>
                  </a:lnTo>
                  <a:lnTo>
                    <a:pt x="5905" y="5905"/>
                  </a:lnTo>
                  <a:lnTo>
                    <a:pt x="12215" y="1595"/>
                  </a:lnTo>
                  <a:lnTo>
                    <a:pt x="19812" y="0"/>
                  </a:lnTo>
                  <a:lnTo>
                    <a:pt x="27408" y="1595"/>
                  </a:lnTo>
                  <a:lnTo>
                    <a:pt x="33718" y="5905"/>
                  </a:lnTo>
                  <a:lnTo>
                    <a:pt x="38028" y="12215"/>
                  </a:lnTo>
                  <a:lnTo>
                    <a:pt x="39624" y="19811"/>
                  </a:lnTo>
                  <a:lnTo>
                    <a:pt x="38028" y="27408"/>
                  </a:lnTo>
                  <a:lnTo>
                    <a:pt x="33718" y="33718"/>
                  </a:lnTo>
                  <a:lnTo>
                    <a:pt x="27408" y="38028"/>
                  </a:lnTo>
                  <a:lnTo>
                    <a:pt x="19812" y="39623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75" name="object 475"/>
            <p:cNvSpPr/>
            <p:nvPr/>
          </p:nvSpPr>
          <p:spPr>
            <a:xfrm>
              <a:off x="4800600" y="2061972"/>
              <a:ext cx="40005" cy="40005"/>
            </a:xfrm>
            <a:custGeom>
              <a:avLst/>
              <a:gdLst/>
              <a:ahLst/>
              <a:cxnLst/>
              <a:rect l="l" t="t" r="r" b="b"/>
              <a:pathLst>
                <a:path w="40004" h="40005">
                  <a:moveTo>
                    <a:pt x="0" y="19811"/>
                  </a:moveTo>
                  <a:lnTo>
                    <a:pt x="1595" y="12215"/>
                  </a:lnTo>
                  <a:lnTo>
                    <a:pt x="5905" y="5905"/>
                  </a:lnTo>
                  <a:lnTo>
                    <a:pt x="12215" y="1595"/>
                  </a:lnTo>
                  <a:lnTo>
                    <a:pt x="19812" y="0"/>
                  </a:lnTo>
                  <a:lnTo>
                    <a:pt x="27408" y="1595"/>
                  </a:lnTo>
                  <a:lnTo>
                    <a:pt x="33718" y="5905"/>
                  </a:lnTo>
                  <a:lnTo>
                    <a:pt x="38028" y="12215"/>
                  </a:lnTo>
                  <a:lnTo>
                    <a:pt x="39624" y="19811"/>
                  </a:lnTo>
                  <a:lnTo>
                    <a:pt x="38028" y="27408"/>
                  </a:lnTo>
                  <a:lnTo>
                    <a:pt x="33718" y="33718"/>
                  </a:lnTo>
                  <a:lnTo>
                    <a:pt x="27408" y="38028"/>
                  </a:lnTo>
                  <a:lnTo>
                    <a:pt x="19812" y="39623"/>
                  </a:lnTo>
                  <a:lnTo>
                    <a:pt x="12215" y="38028"/>
                  </a:lnTo>
                  <a:lnTo>
                    <a:pt x="5905" y="33718"/>
                  </a:lnTo>
                  <a:lnTo>
                    <a:pt x="1595" y="27408"/>
                  </a:lnTo>
                  <a:lnTo>
                    <a:pt x="0" y="19811"/>
                  </a:lnTo>
                </a:path>
              </a:pathLst>
            </a:custGeom>
            <a:ln w="9144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476" name="object 476"/>
          <p:cNvGrpSpPr/>
          <p:nvPr/>
        </p:nvGrpSpPr>
        <p:grpSpPr>
          <a:xfrm>
            <a:off x="10002290" y="1112519"/>
            <a:ext cx="312608" cy="1610995"/>
            <a:chOff x="4347972" y="1112519"/>
            <a:chExt cx="135890" cy="1610995"/>
          </a:xfrm>
        </p:grpSpPr>
        <p:sp>
          <p:nvSpPr>
            <p:cNvPr id="477" name="object 477"/>
            <p:cNvSpPr/>
            <p:nvPr/>
          </p:nvSpPr>
          <p:spPr>
            <a:xfrm>
              <a:off x="4479036" y="1112519"/>
              <a:ext cx="0" cy="1280160"/>
            </a:xfrm>
            <a:custGeom>
              <a:avLst/>
              <a:gdLst/>
              <a:ahLst/>
              <a:cxnLst/>
              <a:rect l="l" t="t" r="r" b="b"/>
              <a:pathLst>
                <a:path h="1280160">
                  <a:moveTo>
                    <a:pt x="0" y="0"/>
                  </a:moveTo>
                  <a:lnTo>
                    <a:pt x="0" y="1280159"/>
                  </a:lnTo>
                </a:path>
              </a:pathLst>
            </a:custGeom>
            <a:ln w="9144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478" name="object 478"/>
            <p:cNvPicPr/>
            <p:nvPr/>
          </p:nvPicPr>
          <p:blipFill>
            <a:blip r:embed="rId8" cstate="print"/>
            <a:stretch>
              <a:fillRect/>
            </a:stretch>
          </p:blipFill>
          <p:spPr>
            <a:xfrm>
              <a:off x="4347972" y="2388107"/>
              <a:ext cx="131063" cy="335280"/>
            </a:xfrm>
            <a:prstGeom prst="rect">
              <a:avLst/>
            </a:prstGeom>
          </p:spPr>
        </p:pic>
      </p:grpSp>
      <p:grpSp>
        <p:nvGrpSpPr>
          <p:cNvPr id="479" name="object 479"/>
          <p:cNvGrpSpPr/>
          <p:nvPr/>
        </p:nvGrpSpPr>
        <p:grpSpPr>
          <a:xfrm>
            <a:off x="9651701" y="2720340"/>
            <a:ext cx="771295" cy="260985"/>
            <a:chOff x="4195572" y="2720339"/>
            <a:chExt cx="335280" cy="260985"/>
          </a:xfrm>
        </p:grpSpPr>
        <p:sp>
          <p:nvSpPr>
            <p:cNvPr id="480" name="object 480"/>
            <p:cNvSpPr/>
            <p:nvPr/>
          </p:nvSpPr>
          <p:spPr>
            <a:xfrm>
              <a:off x="4195572" y="2720339"/>
              <a:ext cx="335280" cy="256540"/>
            </a:xfrm>
            <a:custGeom>
              <a:avLst/>
              <a:gdLst/>
              <a:ahLst/>
              <a:cxnLst/>
              <a:rect l="l" t="t" r="r" b="b"/>
              <a:pathLst>
                <a:path w="335279" h="256539">
                  <a:moveTo>
                    <a:pt x="283463" y="188975"/>
                  </a:moveTo>
                  <a:lnTo>
                    <a:pt x="283463" y="56387"/>
                  </a:lnTo>
                </a:path>
                <a:path w="335279" h="256539">
                  <a:moveTo>
                    <a:pt x="243839" y="222503"/>
                  </a:moveTo>
                  <a:lnTo>
                    <a:pt x="323087" y="222503"/>
                  </a:lnTo>
                </a:path>
                <a:path w="335279" h="256539">
                  <a:moveTo>
                    <a:pt x="257555" y="256032"/>
                  </a:moveTo>
                  <a:lnTo>
                    <a:pt x="309371" y="256032"/>
                  </a:lnTo>
                </a:path>
                <a:path w="335279" h="256539">
                  <a:moveTo>
                    <a:pt x="231647" y="188975"/>
                  </a:moveTo>
                  <a:lnTo>
                    <a:pt x="335279" y="188975"/>
                  </a:lnTo>
                </a:path>
                <a:path w="335279" h="256539">
                  <a:moveTo>
                    <a:pt x="283463" y="56387"/>
                  </a:moveTo>
                  <a:lnTo>
                    <a:pt x="0" y="56387"/>
                  </a:lnTo>
                </a:path>
                <a:path w="335279" h="256539">
                  <a:moveTo>
                    <a:pt x="152400" y="56387"/>
                  </a:moveTo>
                  <a:lnTo>
                    <a:pt x="152400" y="0"/>
                  </a:lnTo>
                </a:path>
              </a:pathLst>
            </a:custGeom>
            <a:ln w="9144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81" name="object 481"/>
            <p:cNvSpPr/>
            <p:nvPr/>
          </p:nvSpPr>
          <p:spPr>
            <a:xfrm>
              <a:off x="4328160" y="2758439"/>
              <a:ext cx="38100" cy="38100"/>
            </a:xfrm>
            <a:custGeom>
              <a:avLst/>
              <a:gdLst/>
              <a:ahLst/>
              <a:cxnLst/>
              <a:rect l="l" t="t" r="r" b="b"/>
              <a:pathLst>
                <a:path w="38100" h="38100">
                  <a:moveTo>
                    <a:pt x="19812" y="38100"/>
                  </a:moveTo>
                  <a:lnTo>
                    <a:pt x="12215" y="36504"/>
                  </a:lnTo>
                  <a:lnTo>
                    <a:pt x="5905" y="32194"/>
                  </a:lnTo>
                  <a:lnTo>
                    <a:pt x="1595" y="25884"/>
                  </a:lnTo>
                  <a:lnTo>
                    <a:pt x="0" y="18288"/>
                  </a:lnTo>
                  <a:lnTo>
                    <a:pt x="1595" y="10929"/>
                  </a:lnTo>
                  <a:lnTo>
                    <a:pt x="5905" y="5143"/>
                  </a:lnTo>
                  <a:lnTo>
                    <a:pt x="12215" y="1357"/>
                  </a:lnTo>
                  <a:lnTo>
                    <a:pt x="19812" y="0"/>
                  </a:lnTo>
                  <a:lnTo>
                    <a:pt x="27170" y="1357"/>
                  </a:lnTo>
                  <a:lnTo>
                    <a:pt x="32956" y="5143"/>
                  </a:lnTo>
                  <a:lnTo>
                    <a:pt x="36742" y="10929"/>
                  </a:lnTo>
                  <a:lnTo>
                    <a:pt x="38100" y="18288"/>
                  </a:lnTo>
                  <a:lnTo>
                    <a:pt x="36742" y="25884"/>
                  </a:lnTo>
                  <a:lnTo>
                    <a:pt x="32956" y="32194"/>
                  </a:lnTo>
                  <a:lnTo>
                    <a:pt x="27170" y="36504"/>
                  </a:lnTo>
                  <a:lnTo>
                    <a:pt x="19812" y="3810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82" name="object 482"/>
            <p:cNvSpPr/>
            <p:nvPr/>
          </p:nvSpPr>
          <p:spPr>
            <a:xfrm>
              <a:off x="4328160" y="2758439"/>
              <a:ext cx="38100" cy="38100"/>
            </a:xfrm>
            <a:custGeom>
              <a:avLst/>
              <a:gdLst/>
              <a:ahLst/>
              <a:cxnLst/>
              <a:rect l="l" t="t" r="r" b="b"/>
              <a:pathLst>
                <a:path w="38100" h="38100">
                  <a:moveTo>
                    <a:pt x="0" y="18288"/>
                  </a:moveTo>
                  <a:lnTo>
                    <a:pt x="1595" y="10929"/>
                  </a:lnTo>
                  <a:lnTo>
                    <a:pt x="5905" y="5143"/>
                  </a:lnTo>
                  <a:lnTo>
                    <a:pt x="12215" y="1357"/>
                  </a:lnTo>
                  <a:lnTo>
                    <a:pt x="19812" y="0"/>
                  </a:lnTo>
                  <a:lnTo>
                    <a:pt x="27170" y="1357"/>
                  </a:lnTo>
                  <a:lnTo>
                    <a:pt x="32956" y="5143"/>
                  </a:lnTo>
                  <a:lnTo>
                    <a:pt x="36742" y="10929"/>
                  </a:lnTo>
                  <a:lnTo>
                    <a:pt x="38100" y="18288"/>
                  </a:lnTo>
                  <a:lnTo>
                    <a:pt x="36742" y="25884"/>
                  </a:lnTo>
                  <a:lnTo>
                    <a:pt x="32956" y="32194"/>
                  </a:lnTo>
                  <a:lnTo>
                    <a:pt x="27170" y="36504"/>
                  </a:lnTo>
                  <a:lnTo>
                    <a:pt x="19812" y="38100"/>
                  </a:lnTo>
                  <a:lnTo>
                    <a:pt x="12215" y="36504"/>
                  </a:lnTo>
                  <a:lnTo>
                    <a:pt x="5905" y="32194"/>
                  </a:lnTo>
                  <a:lnTo>
                    <a:pt x="1595" y="25884"/>
                  </a:lnTo>
                  <a:lnTo>
                    <a:pt x="0" y="18288"/>
                  </a:lnTo>
                </a:path>
              </a:pathLst>
            </a:custGeom>
            <a:ln w="9144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83" name="object 483"/>
            <p:cNvSpPr/>
            <p:nvPr/>
          </p:nvSpPr>
          <p:spPr>
            <a:xfrm>
              <a:off x="4459224" y="2758439"/>
              <a:ext cx="40005" cy="38100"/>
            </a:xfrm>
            <a:custGeom>
              <a:avLst/>
              <a:gdLst/>
              <a:ahLst/>
              <a:cxnLst/>
              <a:rect l="l" t="t" r="r" b="b"/>
              <a:pathLst>
                <a:path w="40004" h="38100">
                  <a:moveTo>
                    <a:pt x="19812" y="38100"/>
                  </a:moveTo>
                  <a:lnTo>
                    <a:pt x="12215" y="36504"/>
                  </a:lnTo>
                  <a:lnTo>
                    <a:pt x="5905" y="32194"/>
                  </a:lnTo>
                  <a:lnTo>
                    <a:pt x="1595" y="25884"/>
                  </a:lnTo>
                  <a:lnTo>
                    <a:pt x="0" y="18288"/>
                  </a:lnTo>
                  <a:lnTo>
                    <a:pt x="1595" y="10929"/>
                  </a:lnTo>
                  <a:lnTo>
                    <a:pt x="5905" y="5143"/>
                  </a:lnTo>
                  <a:lnTo>
                    <a:pt x="12215" y="1357"/>
                  </a:lnTo>
                  <a:lnTo>
                    <a:pt x="19812" y="0"/>
                  </a:lnTo>
                  <a:lnTo>
                    <a:pt x="27408" y="1357"/>
                  </a:lnTo>
                  <a:lnTo>
                    <a:pt x="33718" y="5143"/>
                  </a:lnTo>
                  <a:lnTo>
                    <a:pt x="38028" y="10929"/>
                  </a:lnTo>
                  <a:lnTo>
                    <a:pt x="39624" y="18288"/>
                  </a:lnTo>
                  <a:lnTo>
                    <a:pt x="38028" y="25884"/>
                  </a:lnTo>
                  <a:lnTo>
                    <a:pt x="33718" y="32194"/>
                  </a:lnTo>
                  <a:lnTo>
                    <a:pt x="27408" y="36504"/>
                  </a:lnTo>
                  <a:lnTo>
                    <a:pt x="19812" y="3810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84" name="object 484"/>
            <p:cNvSpPr/>
            <p:nvPr/>
          </p:nvSpPr>
          <p:spPr>
            <a:xfrm>
              <a:off x="4459224" y="2758439"/>
              <a:ext cx="40005" cy="38100"/>
            </a:xfrm>
            <a:custGeom>
              <a:avLst/>
              <a:gdLst/>
              <a:ahLst/>
              <a:cxnLst/>
              <a:rect l="l" t="t" r="r" b="b"/>
              <a:pathLst>
                <a:path w="40004" h="38100">
                  <a:moveTo>
                    <a:pt x="0" y="18288"/>
                  </a:moveTo>
                  <a:lnTo>
                    <a:pt x="1595" y="10929"/>
                  </a:lnTo>
                  <a:lnTo>
                    <a:pt x="5905" y="5143"/>
                  </a:lnTo>
                  <a:lnTo>
                    <a:pt x="12215" y="1357"/>
                  </a:lnTo>
                  <a:lnTo>
                    <a:pt x="19812" y="0"/>
                  </a:lnTo>
                  <a:lnTo>
                    <a:pt x="27408" y="1357"/>
                  </a:lnTo>
                  <a:lnTo>
                    <a:pt x="33718" y="5143"/>
                  </a:lnTo>
                  <a:lnTo>
                    <a:pt x="38028" y="10929"/>
                  </a:lnTo>
                  <a:lnTo>
                    <a:pt x="39624" y="18288"/>
                  </a:lnTo>
                  <a:lnTo>
                    <a:pt x="38028" y="25884"/>
                  </a:lnTo>
                  <a:lnTo>
                    <a:pt x="33718" y="32194"/>
                  </a:lnTo>
                  <a:lnTo>
                    <a:pt x="27408" y="36504"/>
                  </a:lnTo>
                  <a:lnTo>
                    <a:pt x="19812" y="38100"/>
                  </a:lnTo>
                  <a:lnTo>
                    <a:pt x="12215" y="36504"/>
                  </a:lnTo>
                  <a:lnTo>
                    <a:pt x="5905" y="32194"/>
                  </a:lnTo>
                  <a:lnTo>
                    <a:pt x="1595" y="25884"/>
                  </a:lnTo>
                  <a:lnTo>
                    <a:pt x="0" y="18288"/>
                  </a:lnTo>
                </a:path>
              </a:pathLst>
            </a:custGeom>
            <a:ln w="9144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485" name="object 485"/>
          <p:cNvSpPr/>
          <p:nvPr/>
        </p:nvSpPr>
        <p:spPr>
          <a:xfrm>
            <a:off x="9651701" y="2337816"/>
            <a:ext cx="350588" cy="55244"/>
          </a:xfrm>
          <a:custGeom>
            <a:avLst/>
            <a:gdLst/>
            <a:ahLst/>
            <a:cxnLst/>
            <a:rect l="l" t="t" r="r" b="b"/>
            <a:pathLst>
              <a:path w="152400" h="55244">
                <a:moveTo>
                  <a:pt x="152400" y="54863"/>
                </a:moveTo>
                <a:lnTo>
                  <a:pt x="152400" y="0"/>
                </a:lnTo>
                <a:lnTo>
                  <a:pt x="0" y="0"/>
                </a:lnTo>
              </a:path>
            </a:pathLst>
          </a:custGeom>
          <a:ln w="9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86" name="object 486"/>
          <p:cNvSpPr/>
          <p:nvPr/>
        </p:nvSpPr>
        <p:spPr>
          <a:xfrm>
            <a:off x="9585088" y="2337816"/>
            <a:ext cx="130010" cy="439420"/>
          </a:xfrm>
          <a:custGeom>
            <a:avLst/>
            <a:gdLst/>
            <a:ahLst/>
            <a:cxnLst/>
            <a:rect l="l" t="t" r="r" b="b"/>
            <a:pathLst>
              <a:path w="56514" h="439419">
                <a:moveTo>
                  <a:pt x="1524" y="304800"/>
                </a:moveTo>
                <a:lnTo>
                  <a:pt x="56387" y="304800"/>
                </a:lnTo>
                <a:lnTo>
                  <a:pt x="56387" y="132587"/>
                </a:lnTo>
                <a:lnTo>
                  <a:pt x="0" y="132587"/>
                </a:lnTo>
                <a:lnTo>
                  <a:pt x="1524" y="304800"/>
                </a:lnTo>
                <a:close/>
              </a:path>
              <a:path w="56514" h="439419">
                <a:moveTo>
                  <a:pt x="28956" y="0"/>
                </a:moveTo>
                <a:lnTo>
                  <a:pt x="28956" y="134111"/>
                </a:lnTo>
              </a:path>
              <a:path w="56514" h="439419">
                <a:moveTo>
                  <a:pt x="28956" y="438911"/>
                </a:moveTo>
                <a:lnTo>
                  <a:pt x="28956" y="304800"/>
                </a:lnTo>
              </a:path>
            </a:pathLst>
          </a:custGeom>
          <a:ln w="9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87" name="object 487"/>
          <p:cNvSpPr/>
          <p:nvPr/>
        </p:nvSpPr>
        <p:spPr>
          <a:xfrm>
            <a:off x="10303793" y="2720340"/>
            <a:ext cx="0" cy="56515"/>
          </a:xfrm>
          <a:custGeom>
            <a:avLst/>
            <a:gdLst/>
            <a:ahLst/>
            <a:cxnLst/>
            <a:rect l="l" t="t" r="r" b="b"/>
            <a:pathLst>
              <a:path h="56514">
                <a:moveTo>
                  <a:pt x="0" y="56387"/>
                </a:moveTo>
                <a:lnTo>
                  <a:pt x="0" y="0"/>
                </a:lnTo>
              </a:path>
            </a:pathLst>
          </a:custGeom>
          <a:ln w="9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grpSp>
        <p:nvGrpSpPr>
          <p:cNvPr id="488" name="object 488"/>
          <p:cNvGrpSpPr/>
          <p:nvPr/>
        </p:nvGrpSpPr>
        <p:grpSpPr>
          <a:xfrm>
            <a:off x="14984153" y="1199387"/>
            <a:ext cx="390030" cy="55244"/>
            <a:chOff x="6513576" y="1199387"/>
            <a:chExt cx="169545" cy="55244"/>
          </a:xfrm>
        </p:grpSpPr>
        <p:sp>
          <p:nvSpPr>
            <p:cNvPr id="489" name="object 489"/>
            <p:cNvSpPr/>
            <p:nvPr/>
          </p:nvSpPr>
          <p:spPr>
            <a:xfrm>
              <a:off x="6588251" y="1226819"/>
              <a:ext cx="94615" cy="0"/>
            </a:xfrm>
            <a:custGeom>
              <a:avLst/>
              <a:gdLst/>
              <a:ahLst/>
              <a:cxnLst/>
              <a:rect l="l" t="t" r="r" b="b"/>
              <a:pathLst>
                <a:path w="94615">
                  <a:moveTo>
                    <a:pt x="0" y="0"/>
                  </a:moveTo>
                  <a:lnTo>
                    <a:pt x="94487" y="0"/>
                  </a:lnTo>
                </a:path>
              </a:pathLst>
            </a:custGeom>
            <a:ln w="9144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90" name="object 490"/>
            <p:cNvSpPr/>
            <p:nvPr/>
          </p:nvSpPr>
          <p:spPr>
            <a:xfrm>
              <a:off x="6513576" y="1199387"/>
              <a:ext cx="82550" cy="55244"/>
            </a:xfrm>
            <a:custGeom>
              <a:avLst/>
              <a:gdLst/>
              <a:ahLst/>
              <a:cxnLst/>
              <a:rect l="l" t="t" r="r" b="b"/>
              <a:pathLst>
                <a:path w="82550" h="55244">
                  <a:moveTo>
                    <a:pt x="82295" y="54863"/>
                  </a:moveTo>
                  <a:lnTo>
                    <a:pt x="0" y="27432"/>
                  </a:lnTo>
                  <a:lnTo>
                    <a:pt x="82295" y="0"/>
                  </a:lnTo>
                  <a:lnTo>
                    <a:pt x="82295" y="54863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491" name="object 491"/>
          <p:cNvGrpSpPr/>
          <p:nvPr/>
        </p:nvGrpSpPr>
        <p:grpSpPr>
          <a:xfrm>
            <a:off x="14984153" y="886968"/>
            <a:ext cx="390030" cy="55244"/>
            <a:chOff x="6513576" y="886968"/>
            <a:chExt cx="169545" cy="55244"/>
          </a:xfrm>
        </p:grpSpPr>
        <p:sp>
          <p:nvSpPr>
            <p:cNvPr id="492" name="object 492"/>
            <p:cNvSpPr/>
            <p:nvPr/>
          </p:nvSpPr>
          <p:spPr>
            <a:xfrm>
              <a:off x="6588251" y="914400"/>
              <a:ext cx="94615" cy="0"/>
            </a:xfrm>
            <a:custGeom>
              <a:avLst/>
              <a:gdLst/>
              <a:ahLst/>
              <a:cxnLst/>
              <a:rect l="l" t="t" r="r" b="b"/>
              <a:pathLst>
                <a:path w="94615">
                  <a:moveTo>
                    <a:pt x="94487" y="0"/>
                  </a:moveTo>
                  <a:lnTo>
                    <a:pt x="0" y="0"/>
                  </a:lnTo>
                </a:path>
              </a:pathLst>
            </a:custGeom>
            <a:ln w="9144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93" name="object 493"/>
            <p:cNvSpPr/>
            <p:nvPr/>
          </p:nvSpPr>
          <p:spPr>
            <a:xfrm>
              <a:off x="6513576" y="886968"/>
              <a:ext cx="82550" cy="55244"/>
            </a:xfrm>
            <a:custGeom>
              <a:avLst/>
              <a:gdLst/>
              <a:ahLst/>
              <a:cxnLst/>
              <a:rect l="l" t="t" r="r" b="b"/>
              <a:pathLst>
                <a:path w="82550" h="55244">
                  <a:moveTo>
                    <a:pt x="82295" y="54863"/>
                  </a:moveTo>
                  <a:lnTo>
                    <a:pt x="0" y="27431"/>
                  </a:lnTo>
                  <a:lnTo>
                    <a:pt x="82295" y="0"/>
                  </a:lnTo>
                  <a:lnTo>
                    <a:pt x="82295" y="54863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494" name="object 494"/>
          <p:cNvGrpSpPr/>
          <p:nvPr/>
        </p:nvGrpSpPr>
        <p:grpSpPr>
          <a:xfrm>
            <a:off x="13599327" y="995172"/>
            <a:ext cx="2363551" cy="379730"/>
            <a:chOff x="5911596" y="995172"/>
            <a:chExt cx="1027430" cy="379730"/>
          </a:xfrm>
        </p:grpSpPr>
        <p:sp>
          <p:nvSpPr>
            <p:cNvPr id="495" name="object 495"/>
            <p:cNvSpPr/>
            <p:nvPr/>
          </p:nvSpPr>
          <p:spPr>
            <a:xfrm>
              <a:off x="5911596" y="999744"/>
              <a:ext cx="573405" cy="43180"/>
            </a:xfrm>
            <a:custGeom>
              <a:avLst/>
              <a:gdLst/>
              <a:ahLst/>
              <a:cxnLst/>
              <a:rect l="l" t="t" r="r" b="b"/>
              <a:pathLst>
                <a:path w="573404" h="43180">
                  <a:moveTo>
                    <a:pt x="0" y="0"/>
                  </a:moveTo>
                  <a:lnTo>
                    <a:pt x="131064" y="0"/>
                  </a:lnTo>
                </a:path>
                <a:path w="573404" h="43180">
                  <a:moveTo>
                    <a:pt x="131064" y="42672"/>
                  </a:moveTo>
                  <a:lnTo>
                    <a:pt x="573023" y="42672"/>
                  </a:lnTo>
                </a:path>
              </a:pathLst>
            </a:custGeom>
            <a:ln w="9144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96" name="object 496"/>
            <p:cNvSpPr/>
            <p:nvPr/>
          </p:nvSpPr>
          <p:spPr>
            <a:xfrm>
              <a:off x="6185916" y="1088136"/>
              <a:ext cx="71755" cy="36830"/>
            </a:xfrm>
            <a:custGeom>
              <a:avLst/>
              <a:gdLst/>
              <a:ahLst/>
              <a:cxnLst/>
              <a:rect l="l" t="t" r="r" b="b"/>
              <a:pathLst>
                <a:path w="71754" h="36830">
                  <a:moveTo>
                    <a:pt x="71627" y="36575"/>
                  </a:moveTo>
                  <a:lnTo>
                    <a:pt x="70103" y="30479"/>
                  </a:lnTo>
                  <a:lnTo>
                    <a:pt x="68579" y="24383"/>
                  </a:lnTo>
                  <a:lnTo>
                    <a:pt x="67055" y="19811"/>
                  </a:lnTo>
                  <a:lnTo>
                    <a:pt x="64007" y="15239"/>
                  </a:lnTo>
                  <a:lnTo>
                    <a:pt x="54863" y="6095"/>
                  </a:lnTo>
                  <a:lnTo>
                    <a:pt x="50291" y="3047"/>
                  </a:lnTo>
                  <a:lnTo>
                    <a:pt x="38099" y="0"/>
                  </a:lnTo>
                  <a:lnTo>
                    <a:pt x="32003" y="0"/>
                  </a:lnTo>
                  <a:lnTo>
                    <a:pt x="4571" y="19811"/>
                  </a:lnTo>
                  <a:lnTo>
                    <a:pt x="1523" y="24383"/>
                  </a:lnTo>
                  <a:lnTo>
                    <a:pt x="0" y="30479"/>
                  </a:lnTo>
                  <a:lnTo>
                    <a:pt x="0" y="36575"/>
                  </a:lnTo>
                </a:path>
              </a:pathLst>
            </a:custGeom>
            <a:ln w="9144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97" name="object 497"/>
            <p:cNvSpPr/>
            <p:nvPr/>
          </p:nvSpPr>
          <p:spPr>
            <a:xfrm>
              <a:off x="6257543" y="1088136"/>
              <a:ext cx="68580" cy="36830"/>
            </a:xfrm>
            <a:custGeom>
              <a:avLst/>
              <a:gdLst/>
              <a:ahLst/>
              <a:cxnLst/>
              <a:rect l="l" t="t" r="r" b="b"/>
              <a:pathLst>
                <a:path w="68579" h="36830">
                  <a:moveTo>
                    <a:pt x="68579" y="36575"/>
                  </a:moveTo>
                  <a:lnTo>
                    <a:pt x="68579" y="30479"/>
                  </a:lnTo>
                  <a:lnTo>
                    <a:pt x="67055" y="24383"/>
                  </a:lnTo>
                  <a:lnTo>
                    <a:pt x="64007" y="19811"/>
                  </a:lnTo>
                  <a:lnTo>
                    <a:pt x="57911" y="10667"/>
                  </a:lnTo>
                  <a:lnTo>
                    <a:pt x="53339" y="6095"/>
                  </a:lnTo>
                  <a:lnTo>
                    <a:pt x="47243" y="3047"/>
                  </a:lnTo>
                  <a:lnTo>
                    <a:pt x="42671" y="1523"/>
                  </a:lnTo>
                  <a:lnTo>
                    <a:pt x="36575" y="0"/>
                  </a:lnTo>
                  <a:lnTo>
                    <a:pt x="32003" y="0"/>
                  </a:lnTo>
                  <a:lnTo>
                    <a:pt x="19811" y="3047"/>
                  </a:lnTo>
                  <a:lnTo>
                    <a:pt x="15239" y="6095"/>
                  </a:lnTo>
                  <a:lnTo>
                    <a:pt x="10667" y="10667"/>
                  </a:lnTo>
                  <a:lnTo>
                    <a:pt x="7619" y="15239"/>
                  </a:lnTo>
                  <a:lnTo>
                    <a:pt x="3047" y="19811"/>
                  </a:lnTo>
                  <a:lnTo>
                    <a:pt x="1523" y="24383"/>
                  </a:lnTo>
                  <a:lnTo>
                    <a:pt x="0" y="30479"/>
                  </a:lnTo>
                  <a:lnTo>
                    <a:pt x="0" y="36575"/>
                  </a:lnTo>
                </a:path>
              </a:pathLst>
            </a:custGeom>
            <a:ln w="9143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98" name="object 498"/>
            <p:cNvSpPr/>
            <p:nvPr/>
          </p:nvSpPr>
          <p:spPr>
            <a:xfrm>
              <a:off x="6181344" y="1131570"/>
              <a:ext cx="149860" cy="0"/>
            </a:xfrm>
            <a:custGeom>
              <a:avLst/>
              <a:gdLst/>
              <a:ahLst/>
              <a:cxnLst/>
              <a:rect l="l" t="t" r="r" b="b"/>
              <a:pathLst>
                <a:path w="149860">
                  <a:moveTo>
                    <a:pt x="140207" y="0"/>
                  </a:moveTo>
                  <a:lnTo>
                    <a:pt x="149351" y="0"/>
                  </a:lnTo>
                </a:path>
                <a:path w="149860">
                  <a:moveTo>
                    <a:pt x="71628" y="0"/>
                  </a:moveTo>
                  <a:lnTo>
                    <a:pt x="80772" y="0"/>
                  </a:lnTo>
                </a:path>
                <a:path w="149860">
                  <a:moveTo>
                    <a:pt x="0" y="0"/>
                  </a:moveTo>
                  <a:lnTo>
                    <a:pt x="9144" y="0"/>
                  </a:lnTo>
                </a:path>
              </a:pathLst>
            </a:custGeom>
            <a:ln w="1371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99" name="object 499"/>
            <p:cNvSpPr/>
            <p:nvPr/>
          </p:nvSpPr>
          <p:spPr>
            <a:xfrm>
              <a:off x="6326123" y="1088136"/>
              <a:ext cx="71755" cy="36830"/>
            </a:xfrm>
            <a:custGeom>
              <a:avLst/>
              <a:gdLst/>
              <a:ahLst/>
              <a:cxnLst/>
              <a:rect l="l" t="t" r="r" b="b"/>
              <a:pathLst>
                <a:path w="71754" h="36830">
                  <a:moveTo>
                    <a:pt x="71627" y="36575"/>
                  </a:moveTo>
                  <a:lnTo>
                    <a:pt x="70103" y="30479"/>
                  </a:lnTo>
                  <a:lnTo>
                    <a:pt x="68579" y="24383"/>
                  </a:lnTo>
                  <a:lnTo>
                    <a:pt x="67055" y="19811"/>
                  </a:lnTo>
                  <a:lnTo>
                    <a:pt x="64007" y="15239"/>
                  </a:lnTo>
                  <a:lnTo>
                    <a:pt x="54863" y="6095"/>
                  </a:lnTo>
                  <a:lnTo>
                    <a:pt x="50291" y="3047"/>
                  </a:lnTo>
                  <a:lnTo>
                    <a:pt x="38099" y="0"/>
                  </a:lnTo>
                  <a:lnTo>
                    <a:pt x="33527" y="0"/>
                  </a:lnTo>
                  <a:lnTo>
                    <a:pt x="21335" y="3047"/>
                  </a:lnTo>
                  <a:lnTo>
                    <a:pt x="16763" y="6095"/>
                  </a:lnTo>
                  <a:lnTo>
                    <a:pt x="7619" y="15239"/>
                  </a:lnTo>
                  <a:lnTo>
                    <a:pt x="4571" y="19811"/>
                  </a:lnTo>
                  <a:lnTo>
                    <a:pt x="1523" y="24383"/>
                  </a:lnTo>
                  <a:lnTo>
                    <a:pt x="0" y="30479"/>
                  </a:lnTo>
                  <a:lnTo>
                    <a:pt x="0" y="36575"/>
                  </a:lnTo>
                </a:path>
              </a:pathLst>
            </a:custGeom>
            <a:ln w="9144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00" name="object 500"/>
            <p:cNvSpPr/>
            <p:nvPr/>
          </p:nvSpPr>
          <p:spPr>
            <a:xfrm>
              <a:off x="6321551" y="1131570"/>
              <a:ext cx="81280" cy="0"/>
            </a:xfrm>
            <a:custGeom>
              <a:avLst/>
              <a:gdLst/>
              <a:ahLst/>
              <a:cxnLst/>
              <a:rect l="l" t="t" r="r" b="b"/>
              <a:pathLst>
                <a:path w="81279">
                  <a:moveTo>
                    <a:pt x="71628" y="0"/>
                  </a:moveTo>
                  <a:lnTo>
                    <a:pt x="80772" y="0"/>
                  </a:lnTo>
                </a:path>
                <a:path w="81279">
                  <a:moveTo>
                    <a:pt x="0" y="0"/>
                  </a:moveTo>
                  <a:lnTo>
                    <a:pt x="9144" y="0"/>
                  </a:lnTo>
                </a:path>
              </a:pathLst>
            </a:custGeom>
            <a:ln w="1371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01" name="object 501"/>
            <p:cNvSpPr/>
            <p:nvPr/>
          </p:nvSpPr>
          <p:spPr>
            <a:xfrm>
              <a:off x="6042660" y="1120139"/>
              <a:ext cx="683260" cy="165100"/>
            </a:xfrm>
            <a:custGeom>
              <a:avLst/>
              <a:gdLst/>
              <a:ahLst/>
              <a:cxnLst/>
              <a:rect l="l" t="t" r="r" b="b"/>
              <a:pathLst>
                <a:path w="683259" h="165100">
                  <a:moveTo>
                    <a:pt x="0" y="48768"/>
                  </a:moveTo>
                  <a:lnTo>
                    <a:pt x="682751" y="48768"/>
                  </a:lnTo>
                </a:path>
                <a:path w="683259" h="165100">
                  <a:moveTo>
                    <a:pt x="143255" y="0"/>
                  </a:moveTo>
                  <a:lnTo>
                    <a:pt x="143255" y="164592"/>
                  </a:lnTo>
                </a:path>
                <a:path w="683259" h="165100">
                  <a:moveTo>
                    <a:pt x="214883" y="0"/>
                  </a:moveTo>
                  <a:lnTo>
                    <a:pt x="214883" y="48768"/>
                  </a:lnTo>
                </a:path>
                <a:path w="683259" h="165100">
                  <a:moveTo>
                    <a:pt x="283463" y="0"/>
                  </a:moveTo>
                  <a:lnTo>
                    <a:pt x="283463" y="48768"/>
                  </a:lnTo>
                </a:path>
                <a:path w="683259" h="165100">
                  <a:moveTo>
                    <a:pt x="355091" y="0"/>
                  </a:moveTo>
                  <a:lnTo>
                    <a:pt x="355091" y="164592"/>
                  </a:lnTo>
                </a:path>
              </a:pathLst>
            </a:custGeom>
            <a:ln w="9144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02" name="object 502"/>
            <p:cNvSpPr/>
            <p:nvPr/>
          </p:nvSpPr>
          <p:spPr>
            <a:xfrm>
              <a:off x="6208776" y="1202435"/>
              <a:ext cx="166370" cy="167640"/>
            </a:xfrm>
            <a:custGeom>
              <a:avLst/>
              <a:gdLst/>
              <a:ahLst/>
              <a:cxnLst/>
              <a:rect l="l" t="t" r="r" b="b"/>
              <a:pathLst>
                <a:path w="166370" h="167640">
                  <a:moveTo>
                    <a:pt x="0" y="83820"/>
                  </a:moveTo>
                  <a:lnTo>
                    <a:pt x="6453" y="50792"/>
                  </a:lnTo>
                  <a:lnTo>
                    <a:pt x="24193" y="24193"/>
                  </a:lnTo>
                  <a:lnTo>
                    <a:pt x="50792" y="6453"/>
                  </a:lnTo>
                  <a:lnTo>
                    <a:pt x="83820" y="0"/>
                  </a:lnTo>
                  <a:lnTo>
                    <a:pt x="115323" y="6453"/>
                  </a:lnTo>
                  <a:lnTo>
                    <a:pt x="141541" y="24193"/>
                  </a:lnTo>
                  <a:lnTo>
                    <a:pt x="159472" y="50792"/>
                  </a:lnTo>
                  <a:lnTo>
                    <a:pt x="166116" y="83820"/>
                  </a:lnTo>
                  <a:lnTo>
                    <a:pt x="159472" y="116205"/>
                  </a:lnTo>
                  <a:lnTo>
                    <a:pt x="141541" y="142875"/>
                  </a:lnTo>
                  <a:lnTo>
                    <a:pt x="115323" y="160972"/>
                  </a:lnTo>
                  <a:lnTo>
                    <a:pt x="83820" y="167640"/>
                  </a:lnTo>
                  <a:lnTo>
                    <a:pt x="50792" y="160972"/>
                  </a:lnTo>
                  <a:lnTo>
                    <a:pt x="24193" y="142875"/>
                  </a:lnTo>
                  <a:lnTo>
                    <a:pt x="6453" y="116205"/>
                  </a:lnTo>
                  <a:lnTo>
                    <a:pt x="0" y="83820"/>
                  </a:lnTo>
                </a:path>
              </a:pathLst>
            </a:custGeom>
            <a:ln w="9144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03" name="object 503"/>
            <p:cNvSpPr/>
            <p:nvPr/>
          </p:nvSpPr>
          <p:spPr>
            <a:xfrm>
              <a:off x="6185916" y="1286255"/>
              <a:ext cx="212090" cy="0"/>
            </a:xfrm>
            <a:custGeom>
              <a:avLst/>
              <a:gdLst/>
              <a:ahLst/>
              <a:cxnLst/>
              <a:rect l="l" t="t" r="r" b="b"/>
              <a:pathLst>
                <a:path w="212089">
                  <a:moveTo>
                    <a:pt x="0" y="0"/>
                  </a:moveTo>
                  <a:lnTo>
                    <a:pt x="21335" y="0"/>
                  </a:lnTo>
                </a:path>
                <a:path w="212089">
                  <a:moveTo>
                    <a:pt x="190500" y="0"/>
                  </a:moveTo>
                  <a:lnTo>
                    <a:pt x="211835" y="0"/>
                  </a:lnTo>
                </a:path>
              </a:pathLst>
            </a:custGeom>
            <a:ln w="9144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04" name="object 504"/>
            <p:cNvSpPr/>
            <p:nvPr/>
          </p:nvSpPr>
          <p:spPr>
            <a:xfrm>
              <a:off x="6387083" y="1197864"/>
              <a:ext cx="26034" cy="29209"/>
            </a:xfrm>
            <a:custGeom>
              <a:avLst/>
              <a:gdLst/>
              <a:ahLst/>
              <a:cxnLst/>
              <a:rect l="l" t="t" r="r" b="b"/>
              <a:pathLst>
                <a:path w="26035" h="29209">
                  <a:moveTo>
                    <a:pt x="25908" y="28956"/>
                  </a:moveTo>
                  <a:lnTo>
                    <a:pt x="0" y="28956"/>
                  </a:lnTo>
                  <a:lnTo>
                    <a:pt x="0" y="0"/>
                  </a:lnTo>
                  <a:lnTo>
                    <a:pt x="25908" y="0"/>
                  </a:lnTo>
                  <a:lnTo>
                    <a:pt x="25908" y="28956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05" name="object 505"/>
            <p:cNvSpPr/>
            <p:nvPr/>
          </p:nvSpPr>
          <p:spPr>
            <a:xfrm>
              <a:off x="6387083" y="1197864"/>
              <a:ext cx="26034" cy="29209"/>
            </a:xfrm>
            <a:custGeom>
              <a:avLst/>
              <a:gdLst/>
              <a:ahLst/>
              <a:cxnLst/>
              <a:rect l="l" t="t" r="r" b="b"/>
              <a:pathLst>
                <a:path w="26035" h="29209">
                  <a:moveTo>
                    <a:pt x="25908" y="0"/>
                  </a:moveTo>
                  <a:lnTo>
                    <a:pt x="0" y="0"/>
                  </a:lnTo>
                  <a:lnTo>
                    <a:pt x="0" y="28956"/>
                  </a:lnTo>
                  <a:lnTo>
                    <a:pt x="25908" y="28956"/>
                  </a:lnTo>
                  <a:lnTo>
                    <a:pt x="25908" y="0"/>
                  </a:lnTo>
                  <a:close/>
                </a:path>
                <a:path w="26035" h="29209">
                  <a:moveTo>
                    <a:pt x="0" y="0"/>
                  </a:moveTo>
                  <a:lnTo>
                    <a:pt x="0" y="0"/>
                  </a:lnTo>
                </a:path>
              </a:pathLst>
            </a:custGeom>
            <a:ln w="9144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06" name="object 506"/>
            <p:cNvSpPr/>
            <p:nvPr/>
          </p:nvSpPr>
          <p:spPr>
            <a:xfrm>
              <a:off x="6428232" y="1155192"/>
              <a:ext cx="26034" cy="29209"/>
            </a:xfrm>
            <a:custGeom>
              <a:avLst/>
              <a:gdLst/>
              <a:ahLst/>
              <a:cxnLst/>
              <a:rect l="l" t="t" r="r" b="b"/>
              <a:pathLst>
                <a:path w="26035" h="29209">
                  <a:moveTo>
                    <a:pt x="25907" y="28956"/>
                  </a:moveTo>
                  <a:lnTo>
                    <a:pt x="0" y="28956"/>
                  </a:lnTo>
                  <a:lnTo>
                    <a:pt x="0" y="0"/>
                  </a:lnTo>
                  <a:lnTo>
                    <a:pt x="25907" y="0"/>
                  </a:lnTo>
                  <a:lnTo>
                    <a:pt x="25907" y="28956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07" name="object 507"/>
            <p:cNvSpPr/>
            <p:nvPr/>
          </p:nvSpPr>
          <p:spPr>
            <a:xfrm>
              <a:off x="6428232" y="1155192"/>
              <a:ext cx="26034" cy="29209"/>
            </a:xfrm>
            <a:custGeom>
              <a:avLst/>
              <a:gdLst/>
              <a:ahLst/>
              <a:cxnLst/>
              <a:rect l="l" t="t" r="r" b="b"/>
              <a:pathLst>
                <a:path w="26035" h="29209">
                  <a:moveTo>
                    <a:pt x="25907" y="0"/>
                  </a:moveTo>
                  <a:lnTo>
                    <a:pt x="0" y="0"/>
                  </a:lnTo>
                  <a:lnTo>
                    <a:pt x="0" y="28956"/>
                  </a:lnTo>
                  <a:lnTo>
                    <a:pt x="25907" y="28956"/>
                  </a:lnTo>
                  <a:lnTo>
                    <a:pt x="25907" y="0"/>
                  </a:lnTo>
                  <a:close/>
                </a:path>
                <a:path w="26035" h="29209">
                  <a:moveTo>
                    <a:pt x="0" y="0"/>
                  </a:moveTo>
                  <a:lnTo>
                    <a:pt x="0" y="0"/>
                  </a:lnTo>
                </a:path>
              </a:pathLst>
            </a:custGeom>
            <a:ln w="9144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08" name="object 508"/>
            <p:cNvSpPr/>
            <p:nvPr/>
          </p:nvSpPr>
          <p:spPr>
            <a:xfrm>
              <a:off x="6428232" y="1100327"/>
              <a:ext cx="26034" cy="27940"/>
            </a:xfrm>
            <a:custGeom>
              <a:avLst/>
              <a:gdLst/>
              <a:ahLst/>
              <a:cxnLst/>
              <a:rect l="l" t="t" r="r" b="b"/>
              <a:pathLst>
                <a:path w="26035" h="27940">
                  <a:moveTo>
                    <a:pt x="25907" y="27432"/>
                  </a:moveTo>
                  <a:lnTo>
                    <a:pt x="0" y="27432"/>
                  </a:lnTo>
                  <a:lnTo>
                    <a:pt x="0" y="0"/>
                  </a:lnTo>
                  <a:lnTo>
                    <a:pt x="25907" y="0"/>
                  </a:lnTo>
                  <a:lnTo>
                    <a:pt x="25907" y="27432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09" name="object 509"/>
            <p:cNvSpPr/>
            <p:nvPr/>
          </p:nvSpPr>
          <p:spPr>
            <a:xfrm>
              <a:off x="6042660" y="999744"/>
              <a:ext cx="411480" cy="127000"/>
            </a:xfrm>
            <a:custGeom>
              <a:avLst/>
              <a:gdLst/>
              <a:ahLst/>
              <a:cxnLst/>
              <a:rect l="l" t="t" r="r" b="b"/>
              <a:pathLst>
                <a:path w="411479" h="127000">
                  <a:moveTo>
                    <a:pt x="411479" y="100583"/>
                  </a:moveTo>
                  <a:lnTo>
                    <a:pt x="385571" y="100583"/>
                  </a:lnTo>
                  <a:lnTo>
                    <a:pt x="385571" y="126491"/>
                  </a:lnTo>
                  <a:lnTo>
                    <a:pt x="411479" y="126491"/>
                  </a:lnTo>
                  <a:lnTo>
                    <a:pt x="411479" y="100583"/>
                  </a:lnTo>
                  <a:close/>
                </a:path>
                <a:path w="411479" h="127000">
                  <a:moveTo>
                    <a:pt x="385571" y="100583"/>
                  </a:moveTo>
                  <a:lnTo>
                    <a:pt x="385571" y="100583"/>
                  </a:lnTo>
                </a:path>
                <a:path w="411479" h="127000">
                  <a:moveTo>
                    <a:pt x="0" y="0"/>
                  </a:moveTo>
                  <a:lnTo>
                    <a:pt x="0" y="42672"/>
                  </a:lnTo>
                </a:path>
              </a:pathLst>
            </a:custGeom>
            <a:ln w="9144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510" name="object 510"/>
            <p:cNvPicPr/>
            <p:nvPr/>
          </p:nvPicPr>
          <p:blipFill>
            <a:blip r:embed="rId9" cstate="print"/>
            <a:stretch>
              <a:fillRect/>
            </a:stretch>
          </p:blipFill>
          <p:spPr>
            <a:xfrm>
              <a:off x="6701027" y="999744"/>
              <a:ext cx="237743" cy="169164"/>
            </a:xfrm>
            <a:prstGeom prst="rect">
              <a:avLst/>
            </a:prstGeom>
          </p:spPr>
        </p:pic>
        <p:sp>
          <p:nvSpPr>
            <p:cNvPr id="511" name="object 511"/>
            <p:cNvSpPr/>
            <p:nvPr/>
          </p:nvSpPr>
          <p:spPr>
            <a:xfrm>
              <a:off x="5911596" y="999744"/>
              <a:ext cx="814069" cy="227329"/>
            </a:xfrm>
            <a:custGeom>
              <a:avLst/>
              <a:gdLst/>
              <a:ahLst/>
              <a:cxnLst/>
              <a:rect l="l" t="t" r="r" b="b"/>
              <a:pathLst>
                <a:path w="814070" h="227330">
                  <a:moveTo>
                    <a:pt x="131064" y="169164"/>
                  </a:moveTo>
                  <a:lnTo>
                    <a:pt x="131064" y="227076"/>
                  </a:lnTo>
                </a:path>
                <a:path w="814070" h="227330">
                  <a:moveTo>
                    <a:pt x="0" y="227076"/>
                  </a:moveTo>
                  <a:lnTo>
                    <a:pt x="131064" y="227076"/>
                  </a:lnTo>
                </a:path>
                <a:path w="814070" h="227330">
                  <a:moveTo>
                    <a:pt x="160019" y="112776"/>
                  </a:moveTo>
                  <a:lnTo>
                    <a:pt x="573023" y="112776"/>
                  </a:lnTo>
                </a:path>
                <a:path w="814070" h="227330">
                  <a:moveTo>
                    <a:pt x="160019" y="112776"/>
                  </a:moveTo>
                  <a:lnTo>
                    <a:pt x="160019" y="0"/>
                  </a:lnTo>
                  <a:lnTo>
                    <a:pt x="813816" y="0"/>
                  </a:lnTo>
                </a:path>
                <a:path w="814070" h="227330">
                  <a:moveTo>
                    <a:pt x="573023" y="112776"/>
                  </a:moveTo>
                  <a:lnTo>
                    <a:pt x="573023" y="42672"/>
                  </a:lnTo>
                </a:path>
              </a:pathLst>
            </a:custGeom>
            <a:ln w="9144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512" name="object 512"/>
          <p:cNvGrpSpPr/>
          <p:nvPr/>
        </p:nvGrpSpPr>
        <p:grpSpPr>
          <a:xfrm>
            <a:off x="13599327" y="1470660"/>
            <a:ext cx="2363551" cy="379730"/>
            <a:chOff x="5911596" y="1470660"/>
            <a:chExt cx="1027430" cy="379730"/>
          </a:xfrm>
        </p:grpSpPr>
        <p:sp>
          <p:nvSpPr>
            <p:cNvPr id="513" name="object 513"/>
            <p:cNvSpPr/>
            <p:nvPr/>
          </p:nvSpPr>
          <p:spPr>
            <a:xfrm>
              <a:off x="5911596" y="1475232"/>
              <a:ext cx="573405" cy="43180"/>
            </a:xfrm>
            <a:custGeom>
              <a:avLst/>
              <a:gdLst/>
              <a:ahLst/>
              <a:cxnLst/>
              <a:rect l="l" t="t" r="r" b="b"/>
              <a:pathLst>
                <a:path w="573404" h="43180">
                  <a:moveTo>
                    <a:pt x="0" y="0"/>
                  </a:moveTo>
                  <a:lnTo>
                    <a:pt x="131064" y="0"/>
                  </a:lnTo>
                </a:path>
                <a:path w="573404" h="43180">
                  <a:moveTo>
                    <a:pt x="131064" y="42671"/>
                  </a:moveTo>
                  <a:lnTo>
                    <a:pt x="573023" y="42671"/>
                  </a:lnTo>
                </a:path>
              </a:pathLst>
            </a:custGeom>
            <a:ln w="9144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14" name="object 514"/>
            <p:cNvSpPr/>
            <p:nvPr/>
          </p:nvSpPr>
          <p:spPr>
            <a:xfrm>
              <a:off x="6185916" y="1565148"/>
              <a:ext cx="71755" cy="36830"/>
            </a:xfrm>
            <a:custGeom>
              <a:avLst/>
              <a:gdLst/>
              <a:ahLst/>
              <a:cxnLst/>
              <a:rect l="l" t="t" r="r" b="b"/>
              <a:pathLst>
                <a:path w="71754" h="36830">
                  <a:moveTo>
                    <a:pt x="71627" y="36575"/>
                  </a:moveTo>
                  <a:lnTo>
                    <a:pt x="50291" y="3047"/>
                  </a:lnTo>
                  <a:lnTo>
                    <a:pt x="44195" y="0"/>
                  </a:lnTo>
                  <a:lnTo>
                    <a:pt x="25907" y="0"/>
                  </a:lnTo>
                  <a:lnTo>
                    <a:pt x="12191" y="9143"/>
                  </a:lnTo>
                  <a:lnTo>
                    <a:pt x="7619" y="13715"/>
                  </a:lnTo>
                  <a:lnTo>
                    <a:pt x="4571" y="19811"/>
                  </a:lnTo>
                  <a:lnTo>
                    <a:pt x="1523" y="24383"/>
                  </a:lnTo>
                  <a:lnTo>
                    <a:pt x="0" y="30479"/>
                  </a:lnTo>
                  <a:lnTo>
                    <a:pt x="0" y="36575"/>
                  </a:lnTo>
                </a:path>
              </a:pathLst>
            </a:custGeom>
            <a:ln w="9144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15" name="object 515"/>
            <p:cNvSpPr/>
            <p:nvPr/>
          </p:nvSpPr>
          <p:spPr>
            <a:xfrm>
              <a:off x="6257543" y="1565148"/>
              <a:ext cx="68580" cy="36830"/>
            </a:xfrm>
            <a:custGeom>
              <a:avLst/>
              <a:gdLst/>
              <a:ahLst/>
              <a:cxnLst/>
              <a:rect l="l" t="t" r="r" b="b"/>
              <a:pathLst>
                <a:path w="68579" h="36830">
                  <a:moveTo>
                    <a:pt x="68579" y="36575"/>
                  </a:moveTo>
                  <a:lnTo>
                    <a:pt x="68579" y="30479"/>
                  </a:lnTo>
                  <a:lnTo>
                    <a:pt x="67055" y="24383"/>
                  </a:lnTo>
                  <a:lnTo>
                    <a:pt x="64007" y="18287"/>
                  </a:lnTo>
                  <a:lnTo>
                    <a:pt x="57911" y="9143"/>
                  </a:lnTo>
                  <a:lnTo>
                    <a:pt x="53339" y="6095"/>
                  </a:lnTo>
                  <a:lnTo>
                    <a:pt x="47243" y="3047"/>
                  </a:lnTo>
                  <a:lnTo>
                    <a:pt x="42671" y="0"/>
                  </a:lnTo>
                  <a:lnTo>
                    <a:pt x="25907" y="0"/>
                  </a:lnTo>
                  <a:lnTo>
                    <a:pt x="19811" y="3047"/>
                  </a:lnTo>
                  <a:lnTo>
                    <a:pt x="10667" y="9143"/>
                  </a:lnTo>
                  <a:lnTo>
                    <a:pt x="7619" y="13715"/>
                  </a:lnTo>
                  <a:lnTo>
                    <a:pt x="3047" y="19811"/>
                  </a:lnTo>
                  <a:lnTo>
                    <a:pt x="1523" y="24383"/>
                  </a:lnTo>
                  <a:lnTo>
                    <a:pt x="0" y="30479"/>
                  </a:lnTo>
                  <a:lnTo>
                    <a:pt x="0" y="36575"/>
                  </a:lnTo>
                </a:path>
              </a:pathLst>
            </a:custGeom>
            <a:ln w="9143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16" name="object 516"/>
            <p:cNvSpPr/>
            <p:nvPr/>
          </p:nvSpPr>
          <p:spPr>
            <a:xfrm>
              <a:off x="6252972" y="1608582"/>
              <a:ext cx="78105" cy="0"/>
            </a:xfrm>
            <a:custGeom>
              <a:avLst/>
              <a:gdLst/>
              <a:ahLst/>
              <a:cxnLst/>
              <a:rect l="l" t="t" r="r" b="b"/>
              <a:pathLst>
                <a:path w="78104">
                  <a:moveTo>
                    <a:pt x="68579" y="0"/>
                  </a:moveTo>
                  <a:lnTo>
                    <a:pt x="77723" y="0"/>
                  </a:lnTo>
                </a:path>
                <a:path w="78104">
                  <a:moveTo>
                    <a:pt x="0" y="0"/>
                  </a:moveTo>
                  <a:lnTo>
                    <a:pt x="9144" y="0"/>
                  </a:lnTo>
                </a:path>
              </a:pathLst>
            </a:custGeom>
            <a:ln w="13716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17" name="object 517"/>
            <p:cNvSpPr/>
            <p:nvPr/>
          </p:nvSpPr>
          <p:spPr>
            <a:xfrm>
              <a:off x="6326123" y="1565148"/>
              <a:ext cx="71755" cy="36830"/>
            </a:xfrm>
            <a:custGeom>
              <a:avLst/>
              <a:gdLst/>
              <a:ahLst/>
              <a:cxnLst/>
              <a:rect l="l" t="t" r="r" b="b"/>
              <a:pathLst>
                <a:path w="71754" h="36830">
                  <a:moveTo>
                    <a:pt x="71627" y="36575"/>
                  </a:moveTo>
                  <a:lnTo>
                    <a:pt x="70103" y="30479"/>
                  </a:lnTo>
                  <a:lnTo>
                    <a:pt x="67055" y="18287"/>
                  </a:lnTo>
                  <a:lnTo>
                    <a:pt x="64007" y="13715"/>
                  </a:lnTo>
                  <a:lnTo>
                    <a:pt x="59435" y="9143"/>
                  </a:lnTo>
                  <a:lnTo>
                    <a:pt x="50291" y="3047"/>
                  </a:lnTo>
                  <a:lnTo>
                    <a:pt x="44195" y="0"/>
                  </a:lnTo>
                  <a:lnTo>
                    <a:pt x="27431" y="0"/>
                  </a:lnTo>
                  <a:lnTo>
                    <a:pt x="21335" y="3047"/>
                  </a:lnTo>
                  <a:lnTo>
                    <a:pt x="12191" y="9143"/>
                  </a:lnTo>
                  <a:lnTo>
                    <a:pt x="7619" y="13715"/>
                  </a:lnTo>
                  <a:lnTo>
                    <a:pt x="4571" y="19811"/>
                  </a:lnTo>
                  <a:lnTo>
                    <a:pt x="1523" y="24383"/>
                  </a:lnTo>
                  <a:lnTo>
                    <a:pt x="0" y="30479"/>
                  </a:lnTo>
                  <a:lnTo>
                    <a:pt x="0" y="36575"/>
                  </a:lnTo>
                </a:path>
              </a:pathLst>
            </a:custGeom>
            <a:ln w="9144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18" name="object 518"/>
            <p:cNvSpPr/>
            <p:nvPr/>
          </p:nvSpPr>
          <p:spPr>
            <a:xfrm>
              <a:off x="6326123" y="1601724"/>
              <a:ext cx="0" cy="13970"/>
            </a:xfrm>
            <a:custGeom>
              <a:avLst/>
              <a:gdLst/>
              <a:ahLst/>
              <a:cxnLst/>
              <a:rect l="l" t="t" r="r" b="b"/>
              <a:pathLst>
                <a:path h="13969">
                  <a:moveTo>
                    <a:pt x="-4572" y="6858"/>
                  </a:moveTo>
                  <a:lnTo>
                    <a:pt x="4572" y="6858"/>
                  </a:lnTo>
                </a:path>
              </a:pathLst>
            </a:custGeom>
            <a:ln w="13716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19" name="object 519"/>
            <p:cNvSpPr/>
            <p:nvPr/>
          </p:nvSpPr>
          <p:spPr>
            <a:xfrm>
              <a:off x="6042660" y="1597151"/>
              <a:ext cx="683260" cy="50800"/>
            </a:xfrm>
            <a:custGeom>
              <a:avLst/>
              <a:gdLst/>
              <a:ahLst/>
              <a:cxnLst/>
              <a:rect l="l" t="t" r="r" b="b"/>
              <a:pathLst>
                <a:path w="683259" h="50800">
                  <a:moveTo>
                    <a:pt x="0" y="50292"/>
                  </a:moveTo>
                  <a:lnTo>
                    <a:pt x="682751" y="50292"/>
                  </a:lnTo>
                </a:path>
                <a:path w="683259" h="50800">
                  <a:moveTo>
                    <a:pt x="214883" y="0"/>
                  </a:moveTo>
                  <a:lnTo>
                    <a:pt x="214883" y="50292"/>
                  </a:lnTo>
                </a:path>
                <a:path w="683259" h="50800">
                  <a:moveTo>
                    <a:pt x="283463" y="0"/>
                  </a:moveTo>
                  <a:lnTo>
                    <a:pt x="283463" y="50292"/>
                  </a:lnTo>
                </a:path>
              </a:pathLst>
            </a:custGeom>
            <a:ln w="9144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20" name="object 520"/>
            <p:cNvSpPr/>
            <p:nvPr/>
          </p:nvSpPr>
          <p:spPr>
            <a:xfrm>
              <a:off x="6208776" y="1679448"/>
              <a:ext cx="166370" cy="166370"/>
            </a:xfrm>
            <a:custGeom>
              <a:avLst/>
              <a:gdLst/>
              <a:ahLst/>
              <a:cxnLst/>
              <a:rect l="l" t="t" r="r" b="b"/>
              <a:pathLst>
                <a:path w="166370" h="166369">
                  <a:moveTo>
                    <a:pt x="0" y="82296"/>
                  </a:moveTo>
                  <a:lnTo>
                    <a:pt x="6453" y="50149"/>
                  </a:lnTo>
                  <a:lnTo>
                    <a:pt x="24193" y="24003"/>
                  </a:lnTo>
                  <a:lnTo>
                    <a:pt x="50792" y="6429"/>
                  </a:lnTo>
                  <a:lnTo>
                    <a:pt x="83820" y="0"/>
                  </a:lnTo>
                  <a:lnTo>
                    <a:pt x="115323" y="6429"/>
                  </a:lnTo>
                  <a:lnTo>
                    <a:pt x="141541" y="24003"/>
                  </a:lnTo>
                  <a:lnTo>
                    <a:pt x="159472" y="50149"/>
                  </a:lnTo>
                  <a:lnTo>
                    <a:pt x="166116" y="82296"/>
                  </a:lnTo>
                  <a:lnTo>
                    <a:pt x="159472" y="114681"/>
                  </a:lnTo>
                  <a:lnTo>
                    <a:pt x="141541" y="141351"/>
                  </a:lnTo>
                  <a:lnTo>
                    <a:pt x="115323" y="159448"/>
                  </a:lnTo>
                  <a:lnTo>
                    <a:pt x="83820" y="166116"/>
                  </a:lnTo>
                  <a:lnTo>
                    <a:pt x="50792" y="159448"/>
                  </a:lnTo>
                  <a:lnTo>
                    <a:pt x="24193" y="141351"/>
                  </a:lnTo>
                  <a:lnTo>
                    <a:pt x="6453" y="114681"/>
                  </a:lnTo>
                  <a:lnTo>
                    <a:pt x="0" y="82296"/>
                  </a:lnTo>
                </a:path>
              </a:pathLst>
            </a:custGeom>
            <a:ln w="9144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21" name="object 521"/>
            <p:cNvSpPr/>
            <p:nvPr/>
          </p:nvSpPr>
          <p:spPr>
            <a:xfrm>
              <a:off x="6387083" y="1674875"/>
              <a:ext cx="26034" cy="29209"/>
            </a:xfrm>
            <a:custGeom>
              <a:avLst/>
              <a:gdLst/>
              <a:ahLst/>
              <a:cxnLst/>
              <a:rect l="l" t="t" r="r" b="b"/>
              <a:pathLst>
                <a:path w="26035" h="29210">
                  <a:moveTo>
                    <a:pt x="25908" y="28956"/>
                  </a:moveTo>
                  <a:lnTo>
                    <a:pt x="0" y="28956"/>
                  </a:lnTo>
                  <a:lnTo>
                    <a:pt x="0" y="0"/>
                  </a:lnTo>
                  <a:lnTo>
                    <a:pt x="25908" y="0"/>
                  </a:lnTo>
                  <a:lnTo>
                    <a:pt x="25908" y="28956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22" name="object 522"/>
            <p:cNvSpPr/>
            <p:nvPr/>
          </p:nvSpPr>
          <p:spPr>
            <a:xfrm>
              <a:off x="6387083" y="1674875"/>
              <a:ext cx="26034" cy="29209"/>
            </a:xfrm>
            <a:custGeom>
              <a:avLst/>
              <a:gdLst/>
              <a:ahLst/>
              <a:cxnLst/>
              <a:rect l="l" t="t" r="r" b="b"/>
              <a:pathLst>
                <a:path w="26035" h="29210">
                  <a:moveTo>
                    <a:pt x="25908" y="0"/>
                  </a:moveTo>
                  <a:lnTo>
                    <a:pt x="0" y="0"/>
                  </a:lnTo>
                  <a:lnTo>
                    <a:pt x="0" y="28956"/>
                  </a:lnTo>
                  <a:lnTo>
                    <a:pt x="25908" y="28956"/>
                  </a:lnTo>
                  <a:lnTo>
                    <a:pt x="25908" y="0"/>
                  </a:lnTo>
                  <a:close/>
                </a:path>
                <a:path w="26035" h="29210">
                  <a:moveTo>
                    <a:pt x="0" y="0"/>
                  </a:moveTo>
                  <a:lnTo>
                    <a:pt x="0" y="0"/>
                  </a:lnTo>
                </a:path>
              </a:pathLst>
            </a:custGeom>
            <a:ln w="9144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23" name="object 523"/>
            <p:cNvSpPr/>
            <p:nvPr/>
          </p:nvSpPr>
          <p:spPr>
            <a:xfrm>
              <a:off x="6428232" y="1575816"/>
              <a:ext cx="26034" cy="29209"/>
            </a:xfrm>
            <a:custGeom>
              <a:avLst/>
              <a:gdLst/>
              <a:ahLst/>
              <a:cxnLst/>
              <a:rect l="l" t="t" r="r" b="b"/>
              <a:pathLst>
                <a:path w="26035" h="29209">
                  <a:moveTo>
                    <a:pt x="25907" y="28955"/>
                  </a:moveTo>
                  <a:lnTo>
                    <a:pt x="0" y="28955"/>
                  </a:lnTo>
                  <a:lnTo>
                    <a:pt x="0" y="0"/>
                  </a:lnTo>
                  <a:lnTo>
                    <a:pt x="25907" y="0"/>
                  </a:lnTo>
                  <a:lnTo>
                    <a:pt x="25907" y="28955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24" name="object 524"/>
            <p:cNvSpPr/>
            <p:nvPr/>
          </p:nvSpPr>
          <p:spPr>
            <a:xfrm>
              <a:off x="6042660" y="1475232"/>
              <a:ext cx="411480" cy="129539"/>
            </a:xfrm>
            <a:custGeom>
              <a:avLst/>
              <a:gdLst/>
              <a:ahLst/>
              <a:cxnLst/>
              <a:rect l="l" t="t" r="r" b="b"/>
              <a:pathLst>
                <a:path w="411479" h="129540">
                  <a:moveTo>
                    <a:pt x="411479" y="100583"/>
                  </a:moveTo>
                  <a:lnTo>
                    <a:pt x="385571" y="100583"/>
                  </a:lnTo>
                  <a:lnTo>
                    <a:pt x="385571" y="129539"/>
                  </a:lnTo>
                  <a:lnTo>
                    <a:pt x="411479" y="129539"/>
                  </a:lnTo>
                  <a:lnTo>
                    <a:pt x="411479" y="100583"/>
                  </a:lnTo>
                  <a:close/>
                </a:path>
                <a:path w="411479" h="129540">
                  <a:moveTo>
                    <a:pt x="385571" y="100583"/>
                  </a:moveTo>
                  <a:lnTo>
                    <a:pt x="385571" y="100583"/>
                  </a:lnTo>
                </a:path>
                <a:path w="411479" h="129540">
                  <a:moveTo>
                    <a:pt x="0" y="0"/>
                  </a:moveTo>
                  <a:lnTo>
                    <a:pt x="0" y="42671"/>
                  </a:lnTo>
                </a:path>
              </a:pathLst>
            </a:custGeom>
            <a:ln w="9144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525" name="object 525"/>
            <p:cNvPicPr/>
            <p:nvPr/>
          </p:nvPicPr>
          <p:blipFill>
            <a:blip r:embed="rId10" cstate="print"/>
            <a:stretch>
              <a:fillRect/>
            </a:stretch>
          </p:blipFill>
          <p:spPr>
            <a:xfrm>
              <a:off x="6701027" y="1475232"/>
              <a:ext cx="237743" cy="172212"/>
            </a:xfrm>
            <a:prstGeom prst="rect">
              <a:avLst/>
            </a:prstGeom>
          </p:spPr>
        </p:pic>
        <p:sp>
          <p:nvSpPr>
            <p:cNvPr id="526" name="object 526"/>
            <p:cNvSpPr/>
            <p:nvPr/>
          </p:nvSpPr>
          <p:spPr>
            <a:xfrm>
              <a:off x="5911596" y="1475232"/>
              <a:ext cx="814069" cy="228600"/>
            </a:xfrm>
            <a:custGeom>
              <a:avLst/>
              <a:gdLst/>
              <a:ahLst/>
              <a:cxnLst/>
              <a:rect l="l" t="t" r="r" b="b"/>
              <a:pathLst>
                <a:path w="814070" h="228600">
                  <a:moveTo>
                    <a:pt x="131064" y="172212"/>
                  </a:moveTo>
                  <a:lnTo>
                    <a:pt x="131064" y="228600"/>
                  </a:lnTo>
                </a:path>
                <a:path w="814070" h="228600">
                  <a:moveTo>
                    <a:pt x="0" y="228600"/>
                  </a:moveTo>
                  <a:lnTo>
                    <a:pt x="131064" y="228600"/>
                  </a:lnTo>
                </a:path>
                <a:path w="814070" h="228600">
                  <a:moveTo>
                    <a:pt x="160019" y="114300"/>
                  </a:moveTo>
                  <a:lnTo>
                    <a:pt x="573023" y="114300"/>
                  </a:lnTo>
                </a:path>
                <a:path w="814070" h="228600">
                  <a:moveTo>
                    <a:pt x="160019" y="114300"/>
                  </a:moveTo>
                  <a:lnTo>
                    <a:pt x="160019" y="0"/>
                  </a:lnTo>
                  <a:lnTo>
                    <a:pt x="813816" y="0"/>
                  </a:lnTo>
                </a:path>
                <a:path w="814070" h="228600">
                  <a:moveTo>
                    <a:pt x="573023" y="114300"/>
                  </a:moveTo>
                  <a:lnTo>
                    <a:pt x="573023" y="42671"/>
                  </a:lnTo>
                </a:path>
              </a:pathLst>
            </a:custGeom>
            <a:ln w="9144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527" name="object 527"/>
          <p:cNvGrpSpPr/>
          <p:nvPr/>
        </p:nvGrpSpPr>
        <p:grpSpPr>
          <a:xfrm>
            <a:off x="13599327" y="1965960"/>
            <a:ext cx="2363551" cy="379730"/>
            <a:chOff x="5911596" y="1965960"/>
            <a:chExt cx="1027430" cy="379730"/>
          </a:xfrm>
        </p:grpSpPr>
        <p:sp>
          <p:nvSpPr>
            <p:cNvPr id="528" name="object 528"/>
            <p:cNvSpPr/>
            <p:nvPr/>
          </p:nvSpPr>
          <p:spPr>
            <a:xfrm>
              <a:off x="5911596" y="1970532"/>
              <a:ext cx="573405" cy="43180"/>
            </a:xfrm>
            <a:custGeom>
              <a:avLst/>
              <a:gdLst/>
              <a:ahLst/>
              <a:cxnLst/>
              <a:rect l="l" t="t" r="r" b="b"/>
              <a:pathLst>
                <a:path w="573404" h="43180">
                  <a:moveTo>
                    <a:pt x="0" y="0"/>
                  </a:moveTo>
                  <a:lnTo>
                    <a:pt x="131064" y="0"/>
                  </a:lnTo>
                </a:path>
                <a:path w="573404" h="43180">
                  <a:moveTo>
                    <a:pt x="131064" y="42671"/>
                  </a:moveTo>
                  <a:lnTo>
                    <a:pt x="573023" y="42671"/>
                  </a:lnTo>
                </a:path>
              </a:pathLst>
            </a:custGeom>
            <a:ln w="9144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29" name="object 529"/>
            <p:cNvSpPr/>
            <p:nvPr/>
          </p:nvSpPr>
          <p:spPr>
            <a:xfrm>
              <a:off x="6185916" y="2058923"/>
              <a:ext cx="71755" cy="36830"/>
            </a:xfrm>
            <a:custGeom>
              <a:avLst/>
              <a:gdLst/>
              <a:ahLst/>
              <a:cxnLst/>
              <a:rect l="l" t="t" r="r" b="b"/>
              <a:pathLst>
                <a:path w="71754" h="36830">
                  <a:moveTo>
                    <a:pt x="71627" y="36575"/>
                  </a:moveTo>
                  <a:lnTo>
                    <a:pt x="70103" y="30479"/>
                  </a:lnTo>
                  <a:lnTo>
                    <a:pt x="67055" y="18287"/>
                  </a:lnTo>
                  <a:lnTo>
                    <a:pt x="64007" y="13715"/>
                  </a:lnTo>
                  <a:lnTo>
                    <a:pt x="54863" y="4571"/>
                  </a:lnTo>
                  <a:lnTo>
                    <a:pt x="50291" y="3047"/>
                  </a:lnTo>
                  <a:lnTo>
                    <a:pt x="44195" y="0"/>
                  </a:lnTo>
                  <a:lnTo>
                    <a:pt x="25907" y="0"/>
                  </a:lnTo>
                  <a:lnTo>
                    <a:pt x="21335" y="3047"/>
                  </a:lnTo>
                  <a:lnTo>
                    <a:pt x="16763" y="4571"/>
                  </a:lnTo>
                  <a:lnTo>
                    <a:pt x="7619" y="13715"/>
                  </a:lnTo>
                  <a:lnTo>
                    <a:pt x="4571" y="18287"/>
                  </a:lnTo>
                  <a:lnTo>
                    <a:pt x="1523" y="24383"/>
                  </a:lnTo>
                  <a:lnTo>
                    <a:pt x="0" y="30479"/>
                  </a:lnTo>
                  <a:lnTo>
                    <a:pt x="0" y="36575"/>
                  </a:lnTo>
                </a:path>
              </a:pathLst>
            </a:custGeom>
            <a:ln w="9144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30" name="object 530"/>
            <p:cNvSpPr/>
            <p:nvPr/>
          </p:nvSpPr>
          <p:spPr>
            <a:xfrm>
              <a:off x="6257543" y="2058923"/>
              <a:ext cx="68580" cy="36830"/>
            </a:xfrm>
            <a:custGeom>
              <a:avLst/>
              <a:gdLst/>
              <a:ahLst/>
              <a:cxnLst/>
              <a:rect l="l" t="t" r="r" b="b"/>
              <a:pathLst>
                <a:path w="68579" h="36830">
                  <a:moveTo>
                    <a:pt x="68579" y="36575"/>
                  </a:moveTo>
                  <a:lnTo>
                    <a:pt x="68579" y="30479"/>
                  </a:lnTo>
                  <a:lnTo>
                    <a:pt x="67055" y="24383"/>
                  </a:lnTo>
                  <a:lnTo>
                    <a:pt x="64007" y="18287"/>
                  </a:lnTo>
                  <a:lnTo>
                    <a:pt x="57911" y="9143"/>
                  </a:lnTo>
                  <a:lnTo>
                    <a:pt x="53339" y="4571"/>
                  </a:lnTo>
                  <a:lnTo>
                    <a:pt x="47243" y="3047"/>
                  </a:lnTo>
                  <a:lnTo>
                    <a:pt x="42671" y="0"/>
                  </a:lnTo>
                  <a:lnTo>
                    <a:pt x="25907" y="0"/>
                  </a:lnTo>
                  <a:lnTo>
                    <a:pt x="19811" y="3047"/>
                  </a:lnTo>
                  <a:lnTo>
                    <a:pt x="15239" y="4571"/>
                  </a:lnTo>
                  <a:lnTo>
                    <a:pt x="10667" y="9143"/>
                  </a:lnTo>
                  <a:lnTo>
                    <a:pt x="7619" y="13715"/>
                  </a:lnTo>
                  <a:lnTo>
                    <a:pt x="3047" y="18287"/>
                  </a:lnTo>
                  <a:lnTo>
                    <a:pt x="0" y="30479"/>
                  </a:lnTo>
                  <a:lnTo>
                    <a:pt x="0" y="36575"/>
                  </a:lnTo>
                </a:path>
              </a:pathLst>
            </a:custGeom>
            <a:ln w="9143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31" name="object 531"/>
            <p:cNvSpPr/>
            <p:nvPr/>
          </p:nvSpPr>
          <p:spPr>
            <a:xfrm>
              <a:off x="6181344" y="2102357"/>
              <a:ext cx="149860" cy="0"/>
            </a:xfrm>
            <a:custGeom>
              <a:avLst/>
              <a:gdLst/>
              <a:ahLst/>
              <a:cxnLst/>
              <a:rect l="l" t="t" r="r" b="b"/>
              <a:pathLst>
                <a:path w="149860">
                  <a:moveTo>
                    <a:pt x="140207" y="0"/>
                  </a:moveTo>
                  <a:lnTo>
                    <a:pt x="149351" y="0"/>
                  </a:lnTo>
                </a:path>
                <a:path w="149860">
                  <a:moveTo>
                    <a:pt x="71628" y="0"/>
                  </a:moveTo>
                  <a:lnTo>
                    <a:pt x="80772" y="0"/>
                  </a:lnTo>
                </a:path>
                <a:path w="149860">
                  <a:moveTo>
                    <a:pt x="0" y="0"/>
                  </a:moveTo>
                  <a:lnTo>
                    <a:pt x="9144" y="0"/>
                  </a:lnTo>
                </a:path>
              </a:pathLst>
            </a:custGeom>
            <a:ln w="13716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32" name="object 532"/>
            <p:cNvSpPr/>
            <p:nvPr/>
          </p:nvSpPr>
          <p:spPr>
            <a:xfrm>
              <a:off x="6326123" y="2058923"/>
              <a:ext cx="71755" cy="36830"/>
            </a:xfrm>
            <a:custGeom>
              <a:avLst/>
              <a:gdLst/>
              <a:ahLst/>
              <a:cxnLst/>
              <a:rect l="l" t="t" r="r" b="b"/>
              <a:pathLst>
                <a:path w="71754" h="36830">
                  <a:moveTo>
                    <a:pt x="71627" y="36575"/>
                  </a:moveTo>
                  <a:lnTo>
                    <a:pt x="70103" y="30479"/>
                  </a:lnTo>
                  <a:lnTo>
                    <a:pt x="67055" y="18287"/>
                  </a:lnTo>
                  <a:lnTo>
                    <a:pt x="64007" y="13715"/>
                  </a:lnTo>
                  <a:lnTo>
                    <a:pt x="54863" y="4571"/>
                  </a:lnTo>
                  <a:lnTo>
                    <a:pt x="50291" y="3047"/>
                  </a:lnTo>
                  <a:lnTo>
                    <a:pt x="44195" y="0"/>
                  </a:lnTo>
                  <a:lnTo>
                    <a:pt x="27431" y="0"/>
                  </a:lnTo>
                  <a:lnTo>
                    <a:pt x="21335" y="3047"/>
                  </a:lnTo>
                  <a:lnTo>
                    <a:pt x="16763" y="4571"/>
                  </a:lnTo>
                  <a:lnTo>
                    <a:pt x="7619" y="13715"/>
                  </a:lnTo>
                  <a:lnTo>
                    <a:pt x="4571" y="18287"/>
                  </a:lnTo>
                  <a:lnTo>
                    <a:pt x="1523" y="24383"/>
                  </a:lnTo>
                  <a:lnTo>
                    <a:pt x="0" y="30479"/>
                  </a:lnTo>
                  <a:lnTo>
                    <a:pt x="0" y="36575"/>
                  </a:lnTo>
                </a:path>
              </a:pathLst>
            </a:custGeom>
            <a:ln w="9144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33" name="object 533"/>
            <p:cNvSpPr/>
            <p:nvPr/>
          </p:nvSpPr>
          <p:spPr>
            <a:xfrm>
              <a:off x="6321551" y="2102357"/>
              <a:ext cx="81280" cy="0"/>
            </a:xfrm>
            <a:custGeom>
              <a:avLst/>
              <a:gdLst/>
              <a:ahLst/>
              <a:cxnLst/>
              <a:rect l="l" t="t" r="r" b="b"/>
              <a:pathLst>
                <a:path w="81279">
                  <a:moveTo>
                    <a:pt x="71628" y="0"/>
                  </a:moveTo>
                  <a:lnTo>
                    <a:pt x="80772" y="0"/>
                  </a:lnTo>
                </a:path>
                <a:path w="81279">
                  <a:moveTo>
                    <a:pt x="0" y="0"/>
                  </a:moveTo>
                  <a:lnTo>
                    <a:pt x="9144" y="0"/>
                  </a:lnTo>
                </a:path>
              </a:pathLst>
            </a:custGeom>
            <a:ln w="13716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34" name="object 534"/>
            <p:cNvSpPr/>
            <p:nvPr/>
          </p:nvSpPr>
          <p:spPr>
            <a:xfrm>
              <a:off x="6042660" y="2090928"/>
              <a:ext cx="683260" cy="165100"/>
            </a:xfrm>
            <a:custGeom>
              <a:avLst/>
              <a:gdLst/>
              <a:ahLst/>
              <a:cxnLst/>
              <a:rect l="l" t="t" r="r" b="b"/>
              <a:pathLst>
                <a:path w="683259" h="165100">
                  <a:moveTo>
                    <a:pt x="0" y="50291"/>
                  </a:moveTo>
                  <a:lnTo>
                    <a:pt x="682751" y="50291"/>
                  </a:lnTo>
                </a:path>
                <a:path w="683259" h="165100">
                  <a:moveTo>
                    <a:pt x="143255" y="0"/>
                  </a:moveTo>
                  <a:lnTo>
                    <a:pt x="143255" y="164591"/>
                  </a:lnTo>
                </a:path>
                <a:path w="683259" h="165100">
                  <a:moveTo>
                    <a:pt x="214883" y="0"/>
                  </a:moveTo>
                  <a:lnTo>
                    <a:pt x="214883" y="50291"/>
                  </a:lnTo>
                </a:path>
                <a:path w="683259" h="165100">
                  <a:moveTo>
                    <a:pt x="283463" y="0"/>
                  </a:moveTo>
                  <a:lnTo>
                    <a:pt x="283463" y="50291"/>
                  </a:lnTo>
                </a:path>
                <a:path w="683259" h="165100">
                  <a:moveTo>
                    <a:pt x="355091" y="0"/>
                  </a:moveTo>
                  <a:lnTo>
                    <a:pt x="355091" y="164591"/>
                  </a:lnTo>
                </a:path>
              </a:pathLst>
            </a:custGeom>
            <a:ln w="9144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35" name="object 535"/>
            <p:cNvSpPr/>
            <p:nvPr/>
          </p:nvSpPr>
          <p:spPr>
            <a:xfrm>
              <a:off x="6208776" y="2173224"/>
              <a:ext cx="166370" cy="167640"/>
            </a:xfrm>
            <a:custGeom>
              <a:avLst/>
              <a:gdLst/>
              <a:ahLst/>
              <a:cxnLst/>
              <a:rect l="l" t="t" r="r" b="b"/>
              <a:pathLst>
                <a:path w="166370" h="167639">
                  <a:moveTo>
                    <a:pt x="0" y="83820"/>
                  </a:moveTo>
                  <a:lnTo>
                    <a:pt x="6453" y="50792"/>
                  </a:lnTo>
                  <a:lnTo>
                    <a:pt x="24193" y="24193"/>
                  </a:lnTo>
                  <a:lnTo>
                    <a:pt x="50792" y="6453"/>
                  </a:lnTo>
                  <a:lnTo>
                    <a:pt x="83820" y="0"/>
                  </a:lnTo>
                  <a:lnTo>
                    <a:pt x="115323" y="6453"/>
                  </a:lnTo>
                  <a:lnTo>
                    <a:pt x="141541" y="24193"/>
                  </a:lnTo>
                  <a:lnTo>
                    <a:pt x="159472" y="50792"/>
                  </a:lnTo>
                  <a:lnTo>
                    <a:pt x="166116" y="83820"/>
                  </a:lnTo>
                  <a:lnTo>
                    <a:pt x="159472" y="116205"/>
                  </a:lnTo>
                  <a:lnTo>
                    <a:pt x="141541" y="142875"/>
                  </a:lnTo>
                  <a:lnTo>
                    <a:pt x="115323" y="160972"/>
                  </a:lnTo>
                  <a:lnTo>
                    <a:pt x="83820" y="167640"/>
                  </a:lnTo>
                  <a:lnTo>
                    <a:pt x="50792" y="160972"/>
                  </a:lnTo>
                  <a:lnTo>
                    <a:pt x="24193" y="142875"/>
                  </a:lnTo>
                  <a:lnTo>
                    <a:pt x="6453" y="116205"/>
                  </a:lnTo>
                  <a:lnTo>
                    <a:pt x="0" y="83820"/>
                  </a:lnTo>
                </a:path>
              </a:pathLst>
            </a:custGeom>
            <a:ln w="9144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36" name="object 536"/>
            <p:cNvSpPr/>
            <p:nvPr/>
          </p:nvSpPr>
          <p:spPr>
            <a:xfrm>
              <a:off x="6185916" y="2257044"/>
              <a:ext cx="212090" cy="0"/>
            </a:xfrm>
            <a:custGeom>
              <a:avLst/>
              <a:gdLst/>
              <a:ahLst/>
              <a:cxnLst/>
              <a:rect l="l" t="t" r="r" b="b"/>
              <a:pathLst>
                <a:path w="212089">
                  <a:moveTo>
                    <a:pt x="0" y="0"/>
                  </a:moveTo>
                  <a:lnTo>
                    <a:pt x="21335" y="0"/>
                  </a:lnTo>
                </a:path>
                <a:path w="212089">
                  <a:moveTo>
                    <a:pt x="190500" y="0"/>
                  </a:moveTo>
                  <a:lnTo>
                    <a:pt x="211835" y="0"/>
                  </a:lnTo>
                </a:path>
              </a:pathLst>
            </a:custGeom>
            <a:ln w="9144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37" name="object 537"/>
            <p:cNvSpPr/>
            <p:nvPr/>
          </p:nvSpPr>
          <p:spPr>
            <a:xfrm>
              <a:off x="6387083" y="2168651"/>
              <a:ext cx="26034" cy="29209"/>
            </a:xfrm>
            <a:custGeom>
              <a:avLst/>
              <a:gdLst/>
              <a:ahLst/>
              <a:cxnLst/>
              <a:rect l="l" t="t" r="r" b="b"/>
              <a:pathLst>
                <a:path w="26035" h="29210">
                  <a:moveTo>
                    <a:pt x="25908" y="28956"/>
                  </a:moveTo>
                  <a:lnTo>
                    <a:pt x="0" y="28956"/>
                  </a:lnTo>
                  <a:lnTo>
                    <a:pt x="0" y="0"/>
                  </a:lnTo>
                  <a:lnTo>
                    <a:pt x="25908" y="0"/>
                  </a:lnTo>
                  <a:lnTo>
                    <a:pt x="25908" y="28956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38" name="object 538"/>
            <p:cNvSpPr/>
            <p:nvPr/>
          </p:nvSpPr>
          <p:spPr>
            <a:xfrm>
              <a:off x="6387083" y="2168651"/>
              <a:ext cx="26034" cy="29209"/>
            </a:xfrm>
            <a:custGeom>
              <a:avLst/>
              <a:gdLst/>
              <a:ahLst/>
              <a:cxnLst/>
              <a:rect l="l" t="t" r="r" b="b"/>
              <a:pathLst>
                <a:path w="26035" h="29210">
                  <a:moveTo>
                    <a:pt x="25908" y="0"/>
                  </a:moveTo>
                  <a:lnTo>
                    <a:pt x="0" y="0"/>
                  </a:lnTo>
                  <a:lnTo>
                    <a:pt x="0" y="28956"/>
                  </a:lnTo>
                  <a:lnTo>
                    <a:pt x="25908" y="28956"/>
                  </a:lnTo>
                  <a:lnTo>
                    <a:pt x="25908" y="0"/>
                  </a:lnTo>
                  <a:close/>
                </a:path>
                <a:path w="26035" h="29210">
                  <a:moveTo>
                    <a:pt x="0" y="0"/>
                  </a:moveTo>
                  <a:lnTo>
                    <a:pt x="0" y="0"/>
                  </a:lnTo>
                </a:path>
              </a:pathLst>
            </a:custGeom>
            <a:ln w="9144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39" name="object 539"/>
            <p:cNvSpPr/>
            <p:nvPr/>
          </p:nvSpPr>
          <p:spPr>
            <a:xfrm>
              <a:off x="6428232" y="2125979"/>
              <a:ext cx="26034" cy="29209"/>
            </a:xfrm>
            <a:custGeom>
              <a:avLst/>
              <a:gdLst/>
              <a:ahLst/>
              <a:cxnLst/>
              <a:rect l="l" t="t" r="r" b="b"/>
              <a:pathLst>
                <a:path w="26035" h="29210">
                  <a:moveTo>
                    <a:pt x="25907" y="28956"/>
                  </a:moveTo>
                  <a:lnTo>
                    <a:pt x="0" y="28956"/>
                  </a:lnTo>
                  <a:lnTo>
                    <a:pt x="0" y="0"/>
                  </a:lnTo>
                  <a:lnTo>
                    <a:pt x="25907" y="0"/>
                  </a:lnTo>
                  <a:lnTo>
                    <a:pt x="25907" y="28956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40" name="object 540"/>
            <p:cNvSpPr/>
            <p:nvPr/>
          </p:nvSpPr>
          <p:spPr>
            <a:xfrm>
              <a:off x="6428232" y="2125979"/>
              <a:ext cx="26034" cy="29209"/>
            </a:xfrm>
            <a:custGeom>
              <a:avLst/>
              <a:gdLst/>
              <a:ahLst/>
              <a:cxnLst/>
              <a:rect l="l" t="t" r="r" b="b"/>
              <a:pathLst>
                <a:path w="26035" h="29210">
                  <a:moveTo>
                    <a:pt x="25907" y="0"/>
                  </a:moveTo>
                  <a:lnTo>
                    <a:pt x="0" y="0"/>
                  </a:lnTo>
                  <a:lnTo>
                    <a:pt x="0" y="28956"/>
                  </a:lnTo>
                  <a:lnTo>
                    <a:pt x="25907" y="28956"/>
                  </a:lnTo>
                  <a:lnTo>
                    <a:pt x="25907" y="0"/>
                  </a:lnTo>
                  <a:close/>
                </a:path>
                <a:path w="26035" h="29210">
                  <a:moveTo>
                    <a:pt x="0" y="0"/>
                  </a:moveTo>
                  <a:lnTo>
                    <a:pt x="0" y="0"/>
                  </a:lnTo>
                </a:path>
              </a:pathLst>
            </a:custGeom>
            <a:ln w="9144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41" name="object 541"/>
            <p:cNvSpPr/>
            <p:nvPr/>
          </p:nvSpPr>
          <p:spPr>
            <a:xfrm>
              <a:off x="6428232" y="2069591"/>
              <a:ext cx="26034" cy="27940"/>
            </a:xfrm>
            <a:custGeom>
              <a:avLst/>
              <a:gdLst/>
              <a:ahLst/>
              <a:cxnLst/>
              <a:rect l="l" t="t" r="r" b="b"/>
              <a:pathLst>
                <a:path w="26035" h="27939">
                  <a:moveTo>
                    <a:pt x="25907" y="27432"/>
                  </a:moveTo>
                  <a:lnTo>
                    <a:pt x="0" y="27432"/>
                  </a:lnTo>
                  <a:lnTo>
                    <a:pt x="0" y="0"/>
                  </a:lnTo>
                  <a:lnTo>
                    <a:pt x="25907" y="0"/>
                  </a:lnTo>
                  <a:lnTo>
                    <a:pt x="25907" y="27432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42" name="object 542"/>
            <p:cNvSpPr/>
            <p:nvPr/>
          </p:nvSpPr>
          <p:spPr>
            <a:xfrm>
              <a:off x="6042660" y="1970532"/>
              <a:ext cx="411480" cy="127000"/>
            </a:xfrm>
            <a:custGeom>
              <a:avLst/>
              <a:gdLst/>
              <a:ahLst/>
              <a:cxnLst/>
              <a:rect l="l" t="t" r="r" b="b"/>
              <a:pathLst>
                <a:path w="411479" h="127000">
                  <a:moveTo>
                    <a:pt x="411479" y="99059"/>
                  </a:moveTo>
                  <a:lnTo>
                    <a:pt x="385571" y="99059"/>
                  </a:lnTo>
                  <a:lnTo>
                    <a:pt x="385571" y="126491"/>
                  </a:lnTo>
                  <a:lnTo>
                    <a:pt x="411479" y="126491"/>
                  </a:lnTo>
                  <a:lnTo>
                    <a:pt x="411479" y="99059"/>
                  </a:lnTo>
                  <a:close/>
                </a:path>
                <a:path w="411479" h="127000">
                  <a:moveTo>
                    <a:pt x="385571" y="99059"/>
                  </a:moveTo>
                  <a:lnTo>
                    <a:pt x="385571" y="99059"/>
                  </a:lnTo>
                </a:path>
                <a:path w="411479" h="127000">
                  <a:moveTo>
                    <a:pt x="0" y="0"/>
                  </a:moveTo>
                  <a:lnTo>
                    <a:pt x="0" y="42671"/>
                  </a:lnTo>
                </a:path>
              </a:pathLst>
            </a:custGeom>
            <a:ln w="9144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543" name="object 543"/>
            <p:cNvPicPr/>
            <p:nvPr/>
          </p:nvPicPr>
          <p:blipFill>
            <a:blip r:embed="rId11" cstate="print"/>
            <a:stretch>
              <a:fillRect/>
            </a:stretch>
          </p:blipFill>
          <p:spPr>
            <a:xfrm>
              <a:off x="6701027" y="1970532"/>
              <a:ext cx="237743" cy="170687"/>
            </a:xfrm>
            <a:prstGeom prst="rect">
              <a:avLst/>
            </a:prstGeom>
          </p:spPr>
        </p:pic>
        <p:sp>
          <p:nvSpPr>
            <p:cNvPr id="544" name="object 544"/>
            <p:cNvSpPr/>
            <p:nvPr/>
          </p:nvSpPr>
          <p:spPr>
            <a:xfrm>
              <a:off x="5911596" y="1970532"/>
              <a:ext cx="814069" cy="227329"/>
            </a:xfrm>
            <a:custGeom>
              <a:avLst/>
              <a:gdLst/>
              <a:ahLst/>
              <a:cxnLst/>
              <a:rect l="l" t="t" r="r" b="b"/>
              <a:pathLst>
                <a:path w="814070" h="227330">
                  <a:moveTo>
                    <a:pt x="131064" y="170687"/>
                  </a:moveTo>
                  <a:lnTo>
                    <a:pt x="131064" y="227075"/>
                  </a:lnTo>
                </a:path>
                <a:path w="814070" h="227330">
                  <a:moveTo>
                    <a:pt x="0" y="227075"/>
                  </a:moveTo>
                  <a:lnTo>
                    <a:pt x="131064" y="227075"/>
                  </a:lnTo>
                </a:path>
                <a:path w="814070" h="227330">
                  <a:moveTo>
                    <a:pt x="160019" y="112775"/>
                  </a:moveTo>
                  <a:lnTo>
                    <a:pt x="573023" y="112775"/>
                  </a:lnTo>
                </a:path>
                <a:path w="814070" h="227330">
                  <a:moveTo>
                    <a:pt x="160019" y="112775"/>
                  </a:moveTo>
                  <a:lnTo>
                    <a:pt x="160019" y="0"/>
                  </a:lnTo>
                  <a:lnTo>
                    <a:pt x="813816" y="0"/>
                  </a:lnTo>
                </a:path>
                <a:path w="814070" h="227330">
                  <a:moveTo>
                    <a:pt x="573023" y="112775"/>
                  </a:moveTo>
                  <a:lnTo>
                    <a:pt x="573023" y="42671"/>
                  </a:lnTo>
                </a:path>
              </a:pathLst>
            </a:custGeom>
            <a:ln w="9144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545" name="object 545"/>
          <p:cNvSpPr/>
          <p:nvPr/>
        </p:nvSpPr>
        <p:spPr>
          <a:xfrm>
            <a:off x="11082102" y="2881884"/>
            <a:ext cx="2167805" cy="550545"/>
          </a:xfrm>
          <a:custGeom>
            <a:avLst/>
            <a:gdLst/>
            <a:ahLst/>
            <a:cxnLst/>
            <a:rect l="l" t="t" r="r" b="b"/>
            <a:pathLst>
              <a:path w="942339" h="550545">
                <a:moveTo>
                  <a:pt x="0" y="550164"/>
                </a:moveTo>
                <a:lnTo>
                  <a:pt x="941832" y="0"/>
                </a:lnTo>
              </a:path>
            </a:pathLst>
          </a:custGeom>
          <a:ln w="9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grpSp>
        <p:nvGrpSpPr>
          <p:cNvPr id="546" name="object 546"/>
          <p:cNvGrpSpPr/>
          <p:nvPr/>
        </p:nvGrpSpPr>
        <p:grpSpPr>
          <a:xfrm>
            <a:off x="10987498" y="2875788"/>
            <a:ext cx="4652601" cy="1498600"/>
            <a:chOff x="4776239" y="2875788"/>
            <a:chExt cx="2022475" cy="1498600"/>
          </a:xfrm>
        </p:grpSpPr>
        <p:sp>
          <p:nvSpPr>
            <p:cNvPr id="547" name="object 547"/>
            <p:cNvSpPr/>
            <p:nvPr/>
          </p:nvSpPr>
          <p:spPr>
            <a:xfrm>
              <a:off x="4806696" y="2880360"/>
              <a:ext cx="1983105" cy="1447800"/>
            </a:xfrm>
            <a:custGeom>
              <a:avLst/>
              <a:gdLst/>
              <a:ahLst/>
              <a:cxnLst/>
              <a:rect l="l" t="t" r="r" b="b"/>
              <a:pathLst>
                <a:path w="1983104" h="1447800">
                  <a:moveTo>
                    <a:pt x="3047" y="623316"/>
                  </a:moveTo>
                  <a:lnTo>
                    <a:pt x="283464" y="775716"/>
                  </a:lnTo>
                </a:path>
                <a:path w="1983104" h="1447800">
                  <a:moveTo>
                    <a:pt x="178307" y="658367"/>
                  </a:moveTo>
                  <a:lnTo>
                    <a:pt x="1110996" y="111251"/>
                  </a:lnTo>
                </a:path>
                <a:path w="1983104" h="1447800">
                  <a:moveTo>
                    <a:pt x="323087" y="755904"/>
                  </a:moveTo>
                  <a:lnTo>
                    <a:pt x="195071" y="682751"/>
                  </a:lnTo>
                </a:path>
                <a:path w="1983104" h="1447800">
                  <a:moveTo>
                    <a:pt x="196596" y="681228"/>
                  </a:moveTo>
                  <a:lnTo>
                    <a:pt x="1120139" y="140208"/>
                  </a:lnTo>
                </a:path>
                <a:path w="1983104" h="1447800">
                  <a:moveTo>
                    <a:pt x="954023" y="0"/>
                  </a:moveTo>
                  <a:lnTo>
                    <a:pt x="1115567" y="106680"/>
                  </a:lnTo>
                </a:path>
                <a:path w="1983104" h="1447800">
                  <a:moveTo>
                    <a:pt x="6095" y="943356"/>
                  </a:moveTo>
                  <a:lnTo>
                    <a:pt x="1487423" y="77724"/>
                  </a:lnTo>
                </a:path>
                <a:path w="1983104" h="1447800">
                  <a:moveTo>
                    <a:pt x="175259" y="1045464"/>
                  </a:moveTo>
                  <a:lnTo>
                    <a:pt x="1658111" y="178308"/>
                  </a:lnTo>
                </a:path>
                <a:path w="1983104" h="1447800">
                  <a:moveTo>
                    <a:pt x="175259" y="1080516"/>
                  </a:moveTo>
                  <a:lnTo>
                    <a:pt x="1662683" y="210312"/>
                  </a:lnTo>
                </a:path>
                <a:path w="1983104" h="1447800">
                  <a:moveTo>
                    <a:pt x="1488948" y="77724"/>
                  </a:moveTo>
                  <a:lnTo>
                    <a:pt x="1693164" y="195072"/>
                  </a:lnTo>
                </a:path>
                <a:path w="1983104" h="1447800">
                  <a:moveTo>
                    <a:pt x="0" y="946404"/>
                  </a:moveTo>
                  <a:lnTo>
                    <a:pt x="172211" y="1046988"/>
                  </a:lnTo>
                </a:path>
                <a:path w="1983104" h="1447800">
                  <a:moveTo>
                    <a:pt x="0" y="981456"/>
                  </a:moveTo>
                  <a:lnTo>
                    <a:pt x="170687" y="1080516"/>
                  </a:lnTo>
                </a:path>
                <a:path w="1983104" h="1447800">
                  <a:moveTo>
                    <a:pt x="0" y="947928"/>
                  </a:moveTo>
                  <a:lnTo>
                    <a:pt x="0" y="978408"/>
                  </a:lnTo>
                </a:path>
                <a:path w="1983104" h="1447800">
                  <a:moveTo>
                    <a:pt x="172211" y="1045464"/>
                  </a:moveTo>
                  <a:lnTo>
                    <a:pt x="172211" y="1080516"/>
                  </a:lnTo>
                </a:path>
                <a:path w="1983104" h="1447800">
                  <a:moveTo>
                    <a:pt x="733043" y="515112"/>
                  </a:moveTo>
                  <a:lnTo>
                    <a:pt x="733043" y="396240"/>
                  </a:lnTo>
                </a:path>
                <a:path w="1983104" h="1447800">
                  <a:moveTo>
                    <a:pt x="731519" y="396240"/>
                  </a:moveTo>
                  <a:lnTo>
                    <a:pt x="966216" y="259080"/>
                  </a:lnTo>
                </a:path>
                <a:path w="1983104" h="1447800">
                  <a:moveTo>
                    <a:pt x="739139" y="396240"/>
                  </a:moveTo>
                  <a:lnTo>
                    <a:pt x="839723" y="454151"/>
                  </a:lnTo>
                </a:path>
                <a:path w="1983104" h="1447800">
                  <a:moveTo>
                    <a:pt x="967739" y="257556"/>
                  </a:moveTo>
                  <a:lnTo>
                    <a:pt x="1069848" y="318516"/>
                  </a:lnTo>
                </a:path>
                <a:path w="1983104" h="1447800">
                  <a:moveTo>
                    <a:pt x="504443" y="890016"/>
                  </a:moveTo>
                  <a:lnTo>
                    <a:pt x="729996" y="1019556"/>
                  </a:lnTo>
                </a:path>
                <a:path w="1983104" h="1447800">
                  <a:moveTo>
                    <a:pt x="536448" y="870204"/>
                  </a:moveTo>
                  <a:lnTo>
                    <a:pt x="731519" y="984504"/>
                  </a:lnTo>
                </a:path>
                <a:path w="1983104" h="1447800">
                  <a:moveTo>
                    <a:pt x="1304543" y="451104"/>
                  </a:moveTo>
                  <a:lnTo>
                    <a:pt x="1426464" y="376428"/>
                  </a:lnTo>
                  <a:lnTo>
                    <a:pt x="1431035" y="348996"/>
                  </a:lnTo>
                </a:path>
                <a:path w="1983104" h="1447800">
                  <a:moveTo>
                    <a:pt x="1040891" y="576072"/>
                  </a:moveTo>
                  <a:lnTo>
                    <a:pt x="1252727" y="693420"/>
                  </a:lnTo>
                </a:path>
                <a:path w="1983104" h="1447800">
                  <a:moveTo>
                    <a:pt x="1278635" y="437388"/>
                  </a:moveTo>
                  <a:lnTo>
                    <a:pt x="1484375" y="559308"/>
                  </a:lnTo>
                </a:path>
                <a:path w="1983104" h="1447800">
                  <a:moveTo>
                    <a:pt x="1254251" y="693420"/>
                  </a:moveTo>
                  <a:lnTo>
                    <a:pt x="1482851" y="560832"/>
                  </a:lnTo>
                </a:path>
                <a:path w="1983104" h="1447800">
                  <a:moveTo>
                    <a:pt x="1662683" y="211836"/>
                  </a:moveTo>
                  <a:lnTo>
                    <a:pt x="1577339" y="487680"/>
                  </a:lnTo>
                </a:path>
                <a:path w="1983104" h="1447800">
                  <a:moveTo>
                    <a:pt x="1487423" y="569975"/>
                  </a:moveTo>
                  <a:lnTo>
                    <a:pt x="1595627" y="512064"/>
                  </a:lnTo>
                </a:path>
                <a:path w="1983104" h="1447800">
                  <a:moveTo>
                    <a:pt x="1472183" y="548640"/>
                  </a:moveTo>
                  <a:lnTo>
                    <a:pt x="1577339" y="487680"/>
                  </a:lnTo>
                </a:path>
                <a:path w="1983104" h="1447800">
                  <a:moveTo>
                    <a:pt x="1693164" y="195072"/>
                  </a:moveTo>
                  <a:lnTo>
                    <a:pt x="1595627" y="512064"/>
                  </a:lnTo>
                </a:path>
                <a:path w="1983104" h="1447800">
                  <a:moveTo>
                    <a:pt x="1485899" y="621791"/>
                  </a:moveTo>
                  <a:lnTo>
                    <a:pt x="1822703" y="423672"/>
                  </a:lnTo>
                </a:path>
                <a:path w="1983104" h="1447800">
                  <a:moveTo>
                    <a:pt x="1485899" y="635508"/>
                  </a:moveTo>
                  <a:lnTo>
                    <a:pt x="1886711" y="874775"/>
                  </a:lnTo>
                </a:path>
                <a:path w="1983104" h="1447800">
                  <a:moveTo>
                    <a:pt x="1822703" y="422148"/>
                  </a:moveTo>
                  <a:lnTo>
                    <a:pt x="1979675" y="522732"/>
                  </a:lnTo>
                </a:path>
                <a:path w="1983104" h="1447800">
                  <a:moveTo>
                    <a:pt x="1485899" y="560832"/>
                  </a:moveTo>
                  <a:lnTo>
                    <a:pt x="1485899" y="1168908"/>
                  </a:lnTo>
                </a:path>
                <a:path w="1983104" h="1447800">
                  <a:moveTo>
                    <a:pt x="1485899" y="819912"/>
                  </a:moveTo>
                  <a:lnTo>
                    <a:pt x="1982723" y="528828"/>
                  </a:lnTo>
                </a:path>
                <a:path w="1983104" h="1447800">
                  <a:moveTo>
                    <a:pt x="1485899" y="856488"/>
                  </a:moveTo>
                  <a:lnTo>
                    <a:pt x="1981199" y="566928"/>
                  </a:lnTo>
                </a:path>
                <a:path w="1983104" h="1447800">
                  <a:moveTo>
                    <a:pt x="560832" y="885443"/>
                  </a:moveTo>
                  <a:lnTo>
                    <a:pt x="979932" y="638556"/>
                  </a:lnTo>
                </a:path>
                <a:path w="1983104" h="1447800">
                  <a:moveTo>
                    <a:pt x="731519" y="982980"/>
                  </a:moveTo>
                  <a:lnTo>
                    <a:pt x="1152143" y="737616"/>
                  </a:lnTo>
                </a:path>
                <a:path w="1983104" h="1447800">
                  <a:moveTo>
                    <a:pt x="731519" y="754380"/>
                  </a:moveTo>
                  <a:lnTo>
                    <a:pt x="736091" y="781812"/>
                  </a:lnTo>
                </a:path>
                <a:path w="1983104" h="1447800">
                  <a:moveTo>
                    <a:pt x="821435" y="708659"/>
                  </a:moveTo>
                  <a:lnTo>
                    <a:pt x="824483" y="729996"/>
                  </a:lnTo>
                </a:path>
                <a:path w="1983104" h="1447800">
                  <a:moveTo>
                    <a:pt x="972311" y="620267"/>
                  </a:moveTo>
                  <a:lnTo>
                    <a:pt x="981455" y="637032"/>
                  </a:lnTo>
                </a:path>
                <a:path w="1983104" h="1447800">
                  <a:moveTo>
                    <a:pt x="984503" y="640080"/>
                  </a:moveTo>
                  <a:lnTo>
                    <a:pt x="1164335" y="743712"/>
                  </a:lnTo>
                </a:path>
                <a:path w="1983104" h="1447800">
                  <a:moveTo>
                    <a:pt x="842771" y="957072"/>
                  </a:moveTo>
                  <a:lnTo>
                    <a:pt x="865632" y="981456"/>
                  </a:lnTo>
                </a:path>
                <a:path w="1983104" h="1447800">
                  <a:moveTo>
                    <a:pt x="1072896" y="821436"/>
                  </a:moveTo>
                  <a:lnTo>
                    <a:pt x="1097280" y="844296"/>
                  </a:lnTo>
                </a:path>
                <a:path w="1983104" h="1447800">
                  <a:moveTo>
                    <a:pt x="754380" y="1007364"/>
                  </a:moveTo>
                  <a:lnTo>
                    <a:pt x="783335" y="1036320"/>
                  </a:lnTo>
                </a:path>
                <a:path w="1983104" h="1447800">
                  <a:moveTo>
                    <a:pt x="1164335" y="766572"/>
                  </a:moveTo>
                  <a:lnTo>
                    <a:pt x="731519" y="1018032"/>
                  </a:lnTo>
                </a:path>
                <a:path w="1983104" h="1447800">
                  <a:moveTo>
                    <a:pt x="1165859" y="743712"/>
                  </a:moveTo>
                  <a:lnTo>
                    <a:pt x="1165859" y="1153667"/>
                  </a:lnTo>
                </a:path>
                <a:path w="1983104" h="1447800">
                  <a:moveTo>
                    <a:pt x="1888235" y="876300"/>
                  </a:moveTo>
                  <a:lnTo>
                    <a:pt x="1888235" y="1447800"/>
                  </a:lnTo>
                </a:path>
                <a:path w="1983104" h="1447800">
                  <a:moveTo>
                    <a:pt x="1484375" y="1019556"/>
                  </a:moveTo>
                  <a:lnTo>
                    <a:pt x="1655064" y="1124712"/>
                  </a:lnTo>
                </a:path>
                <a:path w="1983104" h="1447800">
                  <a:moveTo>
                    <a:pt x="1656587" y="1310640"/>
                  </a:moveTo>
                  <a:lnTo>
                    <a:pt x="1725167" y="1351788"/>
                  </a:lnTo>
                </a:path>
                <a:path w="1983104" h="1447800">
                  <a:moveTo>
                    <a:pt x="1886711" y="1447800"/>
                  </a:moveTo>
                  <a:lnTo>
                    <a:pt x="1793748" y="1388364"/>
                  </a:lnTo>
                </a:path>
                <a:path w="1983104" h="1447800">
                  <a:moveTo>
                    <a:pt x="1655064" y="1124712"/>
                  </a:moveTo>
                  <a:lnTo>
                    <a:pt x="1655064" y="1309116"/>
                  </a:lnTo>
                </a:path>
                <a:path w="1983104" h="1447800">
                  <a:moveTo>
                    <a:pt x="1254251" y="693420"/>
                  </a:moveTo>
                  <a:lnTo>
                    <a:pt x="1254251" y="1301496"/>
                  </a:lnTo>
                </a:path>
                <a:path w="1983104" h="1447800">
                  <a:moveTo>
                    <a:pt x="1484375" y="1170432"/>
                  </a:moveTo>
                  <a:lnTo>
                    <a:pt x="1254251" y="1304543"/>
                  </a:lnTo>
                </a:path>
                <a:path w="1983104" h="1447800">
                  <a:moveTo>
                    <a:pt x="996696" y="1153667"/>
                  </a:moveTo>
                  <a:lnTo>
                    <a:pt x="1254251" y="1304543"/>
                  </a:lnTo>
                </a:path>
              </a:pathLst>
            </a:custGeom>
            <a:ln w="9144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548" name="object 548"/>
            <p:cNvPicPr/>
            <p:nvPr/>
          </p:nvPicPr>
          <p:blipFill>
            <a:blip r:embed="rId12" cstate="print"/>
            <a:stretch>
              <a:fillRect/>
            </a:stretch>
          </p:blipFill>
          <p:spPr>
            <a:xfrm>
              <a:off x="5881115" y="3628644"/>
              <a:ext cx="416052" cy="411479"/>
            </a:xfrm>
            <a:prstGeom prst="rect">
              <a:avLst/>
            </a:prstGeom>
          </p:spPr>
        </p:pic>
        <p:sp>
          <p:nvSpPr>
            <p:cNvPr id="549" name="object 549"/>
            <p:cNvSpPr/>
            <p:nvPr/>
          </p:nvSpPr>
          <p:spPr>
            <a:xfrm>
              <a:off x="4780811" y="2988564"/>
              <a:ext cx="2013585" cy="1381125"/>
            </a:xfrm>
            <a:custGeom>
              <a:avLst/>
              <a:gdLst/>
              <a:ahLst/>
              <a:cxnLst/>
              <a:rect l="l" t="t" r="r" b="b"/>
              <a:pathLst>
                <a:path w="2013584" h="1381125">
                  <a:moveTo>
                    <a:pt x="1194792" y="694943"/>
                  </a:moveTo>
                  <a:lnTo>
                    <a:pt x="280392" y="1242059"/>
                  </a:lnTo>
                </a:path>
                <a:path w="2013584" h="1381125">
                  <a:moveTo>
                    <a:pt x="1190220" y="903732"/>
                  </a:moveTo>
                  <a:lnTo>
                    <a:pt x="452604" y="1341119"/>
                  </a:lnTo>
                </a:path>
                <a:path w="2013584" h="1381125">
                  <a:moveTo>
                    <a:pt x="1190220" y="940308"/>
                  </a:moveTo>
                  <a:lnTo>
                    <a:pt x="452604" y="1380743"/>
                  </a:lnTo>
                </a:path>
                <a:path w="2013584" h="1381125">
                  <a:moveTo>
                    <a:pt x="281916" y="1243583"/>
                  </a:moveTo>
                  <a:lnTo>
                    <a:pt x="449556" y="1339595"/>
                  </a:lnTo>
                </a:path>
                <a:path w="2013584" h="1381125">
                  <a:moveTo>
                    <a:pt x="452604" y="1377695"/>
                  </a:moveTo>
                  <a:lnTo>
                    <a:pt x="452604" y="1341119"/>
                  </a:lnTo>
                </a:path>
                <a:path w="2013584" h="1381125">
                  <a:moveTo>
                    <a:pt x="280392" y="1281683"/>
                  </a:moveTo>
                  <a:lnTo>
                    <a:pt x="280392" y="1243583"/>
                  </a:lnTo>
                </a:path>
                <a:path w="2013584" h="1381125">
                  <a:moveTo>
                    <a:pt x="1141452" y="0"/>
                  </a:moveTo>
                  <a:lnTo>
                    <a:pt x="1146024" y="30479"/>
                  </a:lnTo>
                </a:path>
                <a:path w="2013584" h="1381125">
                  <a:moveTo>
                    <a:pt x="2013180" y="414527"/>
                  </a:moveTo>
                  <a:lnTo>
                    <a:pt x="2013180" y="457200"/>
                  </a:lnTo>
                </a:path>
                <a:path w="2013584" h="1381125">
                  <a:moveTo>
                    <a:pt x="28932" y="515111"/>
                  </a:moveTo>
                  <a:lnTo>
                    <a:pt x="12430" y="504372"/>
                  </a:lnTo>
                  <a:lnTo>
                    <a:pt x="3214" y="493204"/>
                  </a:lnTo>
                  <a:lnTo>
                    <a:pt x="0" y="482322"/>
                  </a:lnTo>
                  <a:lnTo>
                    <a:pt x="1500" y="472439"/>
                  </a:lnTo>
                  <a:lnTo>
                    <a:pt x="5691" y="467058"/>
                  </a:lnTo>
                  <a:lnTo>
                    <a:pt x="12168" y="461390"/>
                  </a:lnTo>
                  <a:lnTo>
                    <a:pt x="22074" y="454009"/>
                  </a:lnTo>
                  <a:lnTo>
                    <a:pt x="36552" y="443483"/>
                  </a:lnTo>
                </a:path>
                <a:path w="2013584" h="1381125">
                  <a:moveTo>
                    <a:pt x="204192" y="611124"/>
                  </a:moveTo>
                  <a:lnTo>
                    <a:pt x="192286" y="600432"/>
                  </a:lnTo>
                  <a:lnTo>
                    <a:pt x="185523" y="589597"/>
                  </a:lnTo>
                  <a:lnTo>
                    <a:pt x="182761" y="579620"/>
                  </a:lnTo>
                  <a:lnTo>
                    <a:pt x="182856" y="571500"/>
                  </a:lnTo>
                  <a:lnTo>
                    <a:pt x="185547" y="567094"/>
                  </a:lnTo>
                  <a:lnTo>
                    <a:pt x="189523" y="562546"/>
                  </a:lnTo>
                  <a:lnTo>
                    <a:pt x="195500" y="557140"/>
                  </a:lnTo>
                  <a:lnTo>
                    <a:pt x="204192" y="550163"/>
                  </a:lnTo>
                </a:path>
                <a:path w="2013584" h="1381125">
                  <a:moveTo>
                    <a:pt x="909804" y="15239"/>
                  </a:moveTo>
                  <a:lnTo>
                    <a:pt x="818364" y="74675"/>
                  </a:lnTo>
                </a:path>
              </a:pathLst>
            </a:custGeom>
            <a:ln w="9144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50" name="object 550"/>
            <p:cNvSpPr/>
            <p:nvPr/>
          </p:nvSpPr>
          <p:spPr>
            <a:xfrm>
              <a:off x="5535168" y="3037332"/>
              <a:ext cx="83820" cy="67310"/>
            </a:xfrm>
            <a:custGeom>
              <a:avLst/>
              <a:gdLst/>
              <a:ahLst/>
              <a:cxnLst/>
              <a:rect l="l" t="t" r="r" b="b"/>
              <a:pathLst>
                <a:path w="83820" h="67310">
                  <a:moveTo>
                    <a:pt x="0" y="67056"/>
                  </a:moveTo>
                  <a:lnTo>
                    <a:pt x="54864" y="0"/>
                  </a:lnTo>
                  <a:lnTo>
                    <a:pt x="83819" y="45719"/>
                  </a:lnTo>
                  <a:lnTo>
                    <a:pt x="0" y="67056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51" name="object 551"/>
            <p:cNvSpPr/>
            <p:nvPr/>
          </p:nvSpPr>
          <p:spPr>
            <a:xfrm>
              <a:off x="5042916" y="3730752"/>
              <a:ext cx="94615" cy="59690"/>
            </a:xfrm>
            <a:custGeom>
              <a:avLst/>
              <a:gdLst/>
              <a:ahLst/>
              <a:cxnLst/>
              <a:rect l="l" t="t" r="r" b="b"/>
              <a:pathLst>
                <a:path w="94614" h="59689">
                  <a:moveTo>
                    <a:pt x="94487" y="0"/>
                  </a:moveTo>
                  <a:lnTo>
                    <a:pt x="0" y="59436"/>
                  </a:lnTo>
                </a:path>
              </a:pathLst>
            </a:custGeom>
            <a:ln w="9144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52" name="object 552"/>
            <p:cNvSpPr/>
            <p:nvPr/>
          </p:nvSpPr>
          <p:spPr>
            <a:xfrm>
              <a:off x="4981955" y="3762756"/>
              <a:ext cx="82550" cy="67310"/>
            </a:xfrm>
            <a:custGeom>
              <a:avLst/>
              <a:gdLst/>
              <a:ahLst/>
              <a:cxnLst/>
              <a:rect l="l" t="t" r="r" b="b"/>
              <a:pathLst>
                <a:path w="82550" h="67310">
                  <a:moveTo>
                    <a:pt x="0" y="67055"/>
                  </a:moveTo>
                  <a:lnTo>
                    <a:pt x="53340" y="0"/>
                  </a:lnTo>
                  <a:lnTo>
                    <a:pt x="82296" y="45719"/>
                  </a:lnTo>
                  <a:lnTo>
                    <a:pt x="0" y="67055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53" name="object 553"/>
            <p:cNvSpPr/>
            <p:nvPr/>
          </p:nvSpPr>
          <p:spPr>
            <a:xfrm>
              <a:off x="5593080" y="3685032"/>
              <a:ext cx="91440" cy="59690"/>
            </a:xfrm>
            <a:custGeom>
              <a:avLst/>
              <a:gdLst/>
              <a:ahLst/>
              <a:cxnLst/>
              <a:rect l="l" t="t" r="r" b="b"/>
              <a:pathLst>
                <a:path w="91439" h="59689">
                  <a:moveTo>
                    <a:pt x="91439" y="0"/>
                  </a:moveTo>
                  <a:lnTo>
                    <a:pt x="0" y="59435"/>
                  </a:lnTo>
                </a:path>
              </a:pathLst>
            </a:custGeom>
            <a:ln w="9144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54" name="object 554"/>
            <p:cNvSpPr/>
            <p:nvPr/>
          </p:nvSpPr>
          <p:spPr>
            <a:xfrm>
              <a:off x="5664707" y="3643884"/>
              <a:ext cx="83820" cy="68580"/>
            </a:xfrm>
            <a:custGeom>
              <a:avLst/>
              <a:gdLst/>
              <a:ahLst/>
              <a:cxnLst/>
              <a:rect l="l" t="t" r="r" b="b"/>
              <a:pathLst>
                <a:path w="83820" h="68579">
                  <a:moveTo>
                    <a:pt x="28956" y="68580"/>
                  </a:moveTo>
                  <a:lnTo>
                    <a:pt x="0" y="21335"/>
                  </a:lnTo>
                  <a:lnTo>
                    <a:pt x="83820" y="0"/>
                  </a:lnTo>
                  <a:lnTo>
                    <a:pt x="28956" y="6858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55" name="object 555"/>
            <p:cNvSpPr/>
            <p:nvPr/>
          </p:nvSpPr>
          <p:spPr>
            <a:xfrm>
              <a:off x="6484619" y="3439668"/>
              <a:ext cx="94615" cy="59690"/>
            </a:xfrm>
            <a:custGeom>
              <a:avLst/>
              <a:gdLst/>
              <a:ahLst/>
              <a:cxnLst/>
              <a:rect l="l" t="t" r="r" b="b"/>
              <a:pathLst>
                <a:path w="94615" h="59689">
                  <a:moveTo>
                    <a:pt x="94487" y="0"/>
                  </a:moveTo>
                  <a:lnTo>
                    <a:pt x="0" y="59435"/>
                  </a:lnTo>
                </a:path>
              </a:pathLst>
            </a:custGeom>
            <a:ln w="9143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56" name="object 556"/>
            <p:cNvSpPr/>
            <p:nvPr/>
          </p:nvSpPr>
          <p:spPr>
            <a:xfrm>
              <a:off x="6422135" y="3471672"/>
              <a:ext cx="83820" cy="68580"/>
            </a:xfrm>
            <a:custGeom>
              <a:avLst/>
              <a:gdLst/>
              <a:ahLst/>
              <a:cxnLst/>
              <a:rect l="l" t="t" r="r" b="b"/>
              <a:pathLst>
                <a:path w="83820" h="68579">
                  <a:moveTo>
                    <a:pt x="0" y="68579"/>
                  </a:moveTo>
                  <a:lnTo>
                    <a:pt x="53340" y="0"/>
                  </a:lnTo>
                  <a:lnTo>
                    <a:pt x="83819" y="47243"/>
                  </a:lnTo>
                  <a:lnTo>
                    <a:pt x="0" y="68579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57" name="object 557"/>
            <p:cNvSpPr/>
            <p:nvPr/>
          </p:nvSpPr>
          <p:spPr>
            <a:xfrm>
              <a:off x="6501384" y="3726180"/>
              <a:ext cx="94615" cy="55244"/>
            </a:xfrm>
            <a:custGeom>
              <a:avLst/>
              <a:gdLst/>
              <a:ahLst/>
              <a:cxnLst/>
              <a:rect l="l" t="t" r="r" b="b"/>
              <a:pathLst>
                <a:path w="94615" h="55245">
                  <a:moveTo>
                    <a:pt x="0" y="0"/>
                  </a:moveTo>
                  <a:lnTo>
                    <a:pt x="94487" y="54863"/>
                  </a:lnTo>
                </a:path>
              </a:pathLst>
            </a:custGeom>
            <a:ln w="9144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58" name="object 558"/>
            <p:cNvSpPr/>
            <p:nvPr/>
          </p:nvSpPr>
          <p:spPr>
            <a:xfrm>
              <a:off x="6576060" y="3753611"/>
              <a:ext cx="83820" cy="66040"/>
            </a:xfrm>
            <a:custGeom>
              <a:avLst/>
              <a:gdLst/>
              <a:ahLst/>
              <a:cxnLst/>
              <a:rect l="l" t="t" r="r" b="b"/>
              <a:pathLst>
                <a:path w="83820" h="66039">
                  <a:moveTo>
                    <a:pt x="83819" y="65532"/>
                  </a:moveTo>
                  <a:lnTo>
                    <a:pt x="0" y="47244"/>
                  </a:lnTo>
                  <a:lnTo>
                    <a:pt x="28955" y="0"/>
                  </a:lnTo>
                  <a:lnTo>
                    <a:pt x="83819" y="65532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59" name="object 559"/>
            <p:cNvSpPr/>
            <p:nvPr/>
          </p:nvSpPr>
          <p:spPr>
            <a:xfrm>
              <a:off x="5259323" y="4163568"/>
              <a:ext cx="91440" cy="59690"/>
            </a:xfrm>
            <a:custGeom>
              <a:avLst/>
              <a:gdLst/>
              <a:ahLst/>
              <a:cxnLst/>
              <a:rect l="l" t="t" r="r" b="b"/>
              <a:pathLst>
                <a:path w="91439" h="59689">
                  <a:moveTo>
                    <a:pt x="91440" y="0"/>
                  </a:moveTo>
                  <a:lnTo>
                    <a:pt x="0" y="59435"/>
                  </a:lnTo>
                </a:path>
              </a:pathLst>
            </a:custGeom>
            <a:ln w="9144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60" name="object 560"/>
            <p:cNvSpPr/>
            <p:nvPr/>
          </p:nvSpPr>
          <p:spPr>
            <a:xfrm>
              <a:off x="5195316" y="4197096"/>
              <a:ext cx="85725" cy="66040"/>
            </a:xfrm>
            <a:custGeom>
              <a:avLst/>
              <a:gdLst/>
              <a:ahLst/>
              <a:cxnLst/>
              <a:rect l="l" t="t" r="r" b="b"/>
              <a:pathLst>
                <a:path w="85725" h="66039">
                  <a:moveTo>
                    <a:pt x="0" y="65531"/>
                  </a:moveTo>
                  <a:lnTo>
                    <a:pt x="54864" y="0"/>
                  </a:lnTo>
                  <a:lnTo>
                    <a:pt x="85344" y="44195"/>
                  </a:lnTo>
                  <a:lnTo>
                    <a:pt x="0" y="65531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561" name="object 561"/>
            <p:cNvPicPr/>
            <p:nvPr/>
          </p:nvPicPr>
          <p:blipFill>
            <a:blip r:embed="rId13" cstate="print"/>
            <a:stretch>
              <a:fillRect/>
            </a:stretch>
          </p:blipFill>
          <p:spPr>
            <a:xfrm>
              <a:off x="5935980" y="3532631"/>
              <a:ext cx="99059" cy="155448"/>
            </a:xfrm>
            <a:prstGeom prst="rect">
              <a:avLst/>
            </a:prstGeom>
          </p:spPr>
        </p:pic>
        <p:pic>
          <p:nvPicPr>
            <p:cNvPr id="562" name="object 562"/>
            <p:cNvPicPr/>
            <p:nvPr/>
          </p:nvPicPr>
          <p:blipFill>
            <a:blip r:embed="rId14" cstate="print"/>
            <a:stretch>
              <a:fillRect/>
            </a:stretch>
          </p:blipFill>
          <p:spPr>
            <a:xfrm>
              <a:off x="5929883" y="4000500"/>
              <a:ext cx="105155" cy="113466"/>
            </a:xfrm>
            <a:prstGeom prst="rect">
              <a:avLst/>
            </a:prstGeom>
          </p:spPr>
        </p:pic>
        <p:sp>
          <p:nvSpPr>
            <p:cNvPr id="563" name="object 563"/>
            <p:cNvSpPr/>
            <p:nvPr/>
          </p:nvSpPr>
          <p:spPr>
            <a:xfrm>
              <a:off x="5061203" y="4204716"/>
              <a:ext cx="1537970" cy="165100"/>
            </a:xfrm>
            <a:custGeom>
              <a:avLst/>
              <a:gdLst/>
              <a:ahLst/>
              <a:cxnLst/>
              <a:rect l="l" t="t" r="r" b="b"/>
              <a:pathLst>
                <a:path w="1537970" h="165100">
                  <a:moveTo>
                    <a:pt x="1472183" y="28956"/>
                  </a:moveTo>
                  <a:lnTo>
                    <a:pt x="1501140" y="0"/>
                  </a:lnTo>
                  <a:lnTo>
                    <a:pt x="1511808" y="97535"/>
                  </a:lnTo>
                </a:path>
                <a:path w="1537970" h="165100">
                  <a:moveTo>
                    <a:pt x="1537716" y="65532"/>
                  </a:moveTo>
                  <a:lnTo>
                    <a:pt x="1511808" y="97535"/>
                  </a:lnTo>
                </a:path>
                <a:path w="1537970" h="165100">
                  <a:moveTo>
                    <a:pt x="0" y="65532"/>
                  </a:moveTo>
                  <a:lnTo>
                    <a:pt x="170688" y="164591"/>
                  </a:lnTo>
                </a:path>
              </a:pathLst>
            </a:custGeom>
            <a:ln w="9144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564" name="object 564"/>
            <p:cNvPicPr/>
            <p:nvPr/>
          </p:nvPicPr>
          <p:blipFill>
            <a:blip r:embed="rId15" cstate="print"/>
            <a:stretch>
              <a:fillRect/>
            </a:stretch>
          </p:blipFill>
          <p:spPr>
            <a:xfrm>
              <a:off x="6007607" y="3465576"/>
              <a:ext cx="50291" cy="237743"/>
            </a:xfrm>
            <a:prstGeom prst="rect">
              <a:avLst/>
            </a:prstGeom>
          </p:spPr>
        </p:pic>
      </p:grpSp>
      <p:sp>
        <p:nvSpPr>
          <p:cNvPr id="565" name="object 565"/>
          <p:cNvSpPr/>
          <p:nvPr/>
        </p:nvSpPr>
        <p:spPr>
          <a:xfrm>
            <a:off x="14356596" y="1284732"/>
            <a:ext cx="260020" cy="0"/>
          </a:xfrm>
          <a:custGeom>
            <a:avLst/>
            <a:gdLst/>
            <a:ahLst/>
            <a:cxnLst/>
            <a:rect l="l" t="t" r="r" b="b"/>
            <a:pathLst>
              <a:path w="113029">
                <a:moveTo>
                  <a:pt x="0" y="0"/>
                </a:moveTo>
                <a:lnTo>
                  <a:pt x="112775" y="0"/>
                </a:lnTo>
              </a:path>
            </a:pathLst>
          </a:custGeom>
          <a:ln w="9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66" name="object 566"/>
          <p:cNvSpPr/>
          <p:nvPr/>
        </p:nvSpPr>
        <p:spPr>
          <a:xfrm>
            <a:off x="14363610" y="2252472"/>
            <a:ext cx="260020" cy="0"/>
          </a:xfrm>
          <a:custGeom>
            <a:avLst/>
            <a:gdLst/>
            <a:ahLst/>
            <a:cxnLst/>
            <a:rect l="l" t="t" r="r" b="b"/>
            <a:pathLst>
              <a:path w="113029">
                <a:moveTo>
                  <a:pt x="0" y="0"/>
                </a:moveTo>
                <a:lnTo>
                  <a:pt x="112775" y="0"/>
                </a:lnTo>
              </a:path>
            </a:pathLst>
          </a:custGeom>
          <a:ln w="9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pic>
        <p:nvPicPr>
          <p:cNvPr id="567" name="object 567"/>
          <p:cNvPicPr/>
          <p:nvPr/>
        </p:nvPicPr>
        <p:blipFill>
          <a:blip r:embed="rId15" cstate="print"/>
          <a:stretch>
            <a:fillRect/>
          </a:stretch>
        </p:blipFill>
        <p:spPr>
          <a:xfrm>
            <a:off x="13434550" y="4119373"/>
            <a:ext cx="115692" cy="239267"/>
          </a:xfrm>
          <a:prstGeom prst="rect">
            <a:avLst/>
          </a:prstGeom>
        </p:spPr>
      </p:pic>
      <p:sp>
        <p:nvSpPr>
          <p:cNvPr id="568" name="object 568"/>
          <p:cNvSpPr/>
          <p:nvPr/>
        </p:nvSpPr>
        <p:spPr>
          <a:xfrm>
            <a:off x="10896289" y="7498081"/>
            <a:ext cx="1073677" cy="277495"/>
          </a:xfrm>
          <a:custGeom>
            <a:avLst/>
            <a:gdLst/>
            <a:ahLst/>
            <a:cxnLst/>
            <a:rect l="l" t="t" r="r" b="b"/>
            <a:pathLst>
              <a:path w="466725" h="277495">
                <a:moveTo>
                  <a:pt x="0" y="277367"/>
                </a:moveTo>
                <a:lnTo>
                  <a:pt x="466343" y="0"/>
                </a:lnTo>
              </a:path>
            </a:pathLst>
          </a:custGeom>
          <a:ln w="9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69" name="object 569"/>
          <p:cNvSpPr/>
          <p:nvPr/>
        </p:nvSpPr>
        <p:spPr>
          <a:xfrm>
            <a:off x="12652737" y="7168896"/>
            <a:ext cx="652971" cy="189230"/>
          </a:xfrm>
          <a:custGeom>
            <a:avLst/>
            <a:gdLst/>
            <a:ahLst/>
            <a:cxnLst/>
            <a:rect l="l" t="t" r="r" b="b"/>
            <a:pathLst>
              <a:path w="283845" h="189229">
                <a:moveTo>
                  <a:pt x="0" y="156971"/>
                </a:moveTo>
                <a:lnTo>
                  <a:pt x="254507" y="0"/>
                </a:lnTo>
              </a:path>
              <a:path w="283845" h="189229">
                <a:moveTo>
                  <a:pt x="48767" y="188975"/>
                </a:moveTo>
                <a:lnTo>
                  <a:pt x="283464" y="44196"/>
                </a:lnTo>
              </a:path>
            </a:pathLst>
          </a:custGeom>
          <a:ln w="9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70" name="object 570"/>
          <p:cNvSpPr/>
          <p:nvPr/>
        </p:nvSpPr>
        <p:spPr>
          <a:xfrm>
            <a:off x="11026006" y="7548371"/>
            <a:ext cx="993334" cy="256540"/>
          </a:xfrm>
          <a:custGeom>
            <a:avLst/>
            <a:gdLst/>
            <a:ahLst/>
            <a:cxnLst/>
            <a:rect l="l" t="t" r="r" b="b"/>
            <a:pathLst>
              <a:path w="431800" h="256540">
                <a:moveTo>
                  <a:pt x="0" y="256032"/>
                </a:moveTo>
                <a:lnTo>
                  <a:pt x="431291" y="0"/>
                </a:lnTo>
              </a:path>
            </a:pathLst>
          </a:custGeom>
          <a:ln w="9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71" name="object 571"/>
          <p:cNvSpPr/>
          <p:nvPr/>
        </p:nvSpPr>
        <p:spPr>
          <a:xfrm>
            <a:off x="13757092" y="7447789"/>
            <a:ext cx="645667" cy="215265"/>
          </a:xfrm>
          <a:custGeom>
            <a:avLst/>
            <a:gdLst/>
            <a:ahLst/>
            <a:cxnLst/>
            <a:rect l="l" t="t" r="r" b="b"/>
            <a:pathLst>
              <a:path w="280670" h="215265">
                <a:moveTo>
                  <a:pt x="0" y="158496"/>
                </a:moveTo>
                <a:lnTo>
                  <a:pt x="257555" y="0"/>
                </a:lnTo>
              </a:path>
              <a:path w="280670" h="215265">
                <a:moveTo>
                  <a:pt x="13716" y="214883"/>
                </a:moveTo>
                <a:lnTo>
                  <a:pt x="280416" y="51816"/>
                </a:lnTo>
              </a:path>
            </a:pathLst>
          </a:custGeom>
          <a:ln w="9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72" name="object 572"/>
          <p:cNvSpPr/>
          <p:nvPr/>
        </p:nvSpPr>
        <p:spPr>
          <a:xfrm>
            <a:off x="11898972" y="7787640"/>
            <a:ext cx="1178854" cy="304800"/>
          </a:xfrm>
          <a:custGeom>
            <a:avLst/>
            <a:gdLst/>
            <a:ahLst/>
            <a:cxnLst/>
            <a:rect l="l" t="t" r="r" b="b"/>
            <a:pathLst>
              <a:path w="512445" h="304800">
                <a:moveTo>
                  <a:pt x="0" y="304800"/>
                </a:moveTo>
                <a:lnTo>
                  <a:pt x="512064" y="0"/>
                </a:lnTo>
              </a:path>
            </a:pathLst>
          </a:custGeom>
          <a:ln w="9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grpSp>
        <p:nvGrpSpPr>
          <p:cNvPr id="573" name="object 573"/>
          <p:cNvGrpSpPr/>
          <p:nvPr/>
        </p:nvGrpSpPr>
        <p:grpSpPr>
          <a:xfrm>
            <a:off x="10424310" y="6798565"/>
            <a:ext cx="3779052" cy="1824355"/>
            <a:chOff x="4531423" y="6798564"/>
            <a:chExt cx="1642745" cy="1824355"/>
          </a:xfrm>
        </p:grpSpPr>
        <p:sp>
          <p:nvSpPr>
            <p:cNvPr id="574" name="object 574"/>
            <p:cNvSpPr/>
            <p:nvPr/>
          </p:nvSpPr>
          <p:spPr>
            <a:xfrm>
              <a:off x="4736591" y="6803136"/>
              <a:ext cx="1432560" cy="1687195"/>
            </a:xfrm>
            <a:custGeom>
              <a:avLst/>
              <a:gdLst/>
              <a:ahLst/>
              <a:cxnLst/>
              <a:rect l="l" t="t" r="r" b="b"/>
              <a:pathLst>
                <a:path w="1432560" h="1687195">
                  <a:moveTo>
                    <a:pt x="0" y="0"/>
                  </a:moveTo>
                  <a:lnTo>
                    <a:pt x="1432559" y="835151"/>
                  </a:lnTo>
                </a:path>
                <a:path w="1432560" h="1687195">
                  <a:moveTo>
                    <a:pt x="0" y="3048"/>
                  </a:moveTo>
                  <a:lnTo>
                    <a:pt x="0" y="548640"/>
                  </a:lnTo>
                </a:path>
                <a:path w="1432560" h="1687195">
                  <a:moveTo>
                    <a:pt x="1432559" y="835151"/>
                  </a:moveTo>
                  <a:lnTo>
                    <a:pt x="1432559" y="1065276"/>
                  </a:lnTo>
                </a:path>
                <a:path w="1432560" h="1687195">
                  <a:moveTo>
                    <a:pt x="0" y="752856"/>
                  </a:moveTo>
                  <a:lnTo>
                    <a:pt x="0" y="972312"/>
                  </a:lnTo>
                </a:path>
                <a:path w="1432560" h="1687195">
                  <a:moveTo>
                    <a:pt x="170688" y="646176"/>
                  </a:moveTo>
                  <a:lnTo>
                    <a:pt x="268224" y="591312"/>
                  </a:lnTo>
                </a:path>
                <a:path w="1432560" h="1687195">
                  <a:moveTo>
                    <a:pt x="170688" y="716280"/>
                  </a:moveTo>
                  <a:lnTo>
                    <a:pt x="304800" y="638556"/>
                  </a:lnTo>
                </a:path>
                <a:path w="1432560" h="1687195">
                  <a:moveTo>
                    <a:pt x="170688" y="780287"/>
                  </a:moveTo>
                  <a:lnTo>
                    <a:pt x="304800" y="702564"/>
                  </a:lnTo>
                </a:path>
                <a:path w="1432560" h="1687195">
                  <a:moveTo>
                    <a:pt x="92964" y="915924"/>
                  </a:moveTo>
                  <a:lnTo>
                    <a:pt x="92964" y="390144"/>
                  </a:lnTo>
                </a:path>
                <a:path w="1432560" h="1687195">
                  <a:moveTo>
                    <a:pt x="1042415" y="929640"/>
                  </a:moveTo>
                  <a:lnTo>
                    <a:pt x="1042415" y="1504187"/>
                  </a:lnTo>
                </a:path>
                <a:path w="1432560" h="1687195">
                  <a:moveTo>
                    <a:pt x="67056" y="998219"/>
                  </a:moveTo>
                  <a:lnTo>
                    <a:pt x="483108" y="1255776"/>
                  </a:lnTo>
                </a:path>
                <a:path w="1432560" h="1687195">
                  <a:moveTo>
                    <a:pt x="131064" y="960119"/>
                  </a:moveTo>
                  <a:lnTo>
                    <a:pt x="547115" y="1217676"/>
                  </a:lnTo>
                </a:path>
                <a:path w="1432560" h="1687195">
                  <a:moveTo>
                    <a:pt x="202691" y="917448"/>
                  </a:moveTo>
                  <a:lnTo>
                    <a:pt x="489204" y="1089660"/>
                  </a:lnTo>
                </a:path>
                <a:path w="1432560" h="1687195">
                  <a:moveTo>
                    <a:pt x="170688" y="868680"/>
                  </a:moveTo>
                  <a:lnTo>
                    <a:pt x="170688" y="533400"/>
                  </a:lnTo>
                </a:path>
                <a:path w="1432560" h="1687195">
                  <a:moveTo>
                    <a:pt x="490727" y="1089660"/>
                  </a:moveTo>
                  <a:lnTo>
                    <a:pt x="490727" y="710183"/>
                  </a:lnTo>
                </a:path>
                <a:path w="1432560" h="1687195">
                  <a:moveTo>
                    <a:pt x="170688" y="533400"/>
                  </a:moveTo>
                  <a:lnTo>
                    <a:pt x="489204" y="707135"/>
                  </a:lnTo>
                </a:path>
                <a:path w="1432560" h="1687195">
                  <a:moveTo>
                    <a:pt x="694943" y="1207008"/>
                  </a:moveTo>
                  <a:lnTo>
                    <a:pt x="966215" y="1370076"/>
                  </a:lnTo>
                </a:path>
                <a:path w="1432560" h="1687195">
                  <a:moveTo>
                    <a:pt x="653795" y="1155192"/>
                  </a:moveTo>
                  <a:lnTo>
                    <a:pt x="653795" y="803148"/>
                  </a:lnTo>
                </a:path>
                <a:path w="1432560" h="1687195">
                  <a:moveTo>
                    <a:pt x="966215" y="1370076"/>
                  </a:moveTo>
                  <a:lnTo>
                    <a:pt x="966215" y="993648"/>
                  </a:lnTo>
                </a:path>
                <a:path w="1432560" h="1687195">
                  <a:moveTo>
                    <a:pt x="304800" y="609600"/>
                  </a:moveTo>
                  <a:lnTo>
                    <a:pt x="304800" y="787908"/>
                  </a:lnTo>
                </a:path>
                <a:path w="1432560" h="1687195">
                  <a:moveTo>
                    <a:pt x="332231" y="841248"/>
                  </a:moveTo>
                  <a:lnTo>
                    <a:pt x="489204" y="925067"/>
                  </a:lnTo>
                </a:path>
                <a:path w="1432560" h="1687195">
                  <a:moveTo>
                    <a:pt x="653795" y="803148"/>
                  </a:moveTo>
                  <a:lnTo>
                    <a:pt x="964691" y="992124"/>
                  </a:lnTo>
                </a:path>
                <a:path w="1432560" h="1687195">
                  <a:moveTo>
                    <a:pt x="653795" y="1054608"/>
                  </a:moveTo>
                  <a:lnTo>
                    <a:pt x="774191" y="986028"/>
                  </a:lnTo>
                </a:path>
                <a:path w="1432560" h="1687195">
                  <a:moveTo>
                    <a:pt x="653795" y="984503"/>
                  </a:moveTo>
                  <a:lnTo>
                    <a:pt x="778763" y="911351"/>
                  </a:lnTo>
                </a:path>
                <a:path w="1432560" h="1687195">
                  <a:moveTo>
                    <a:pt x="653795" y="908303"/>
                  </a:moveTo>
                  <a:lnTo>
                    <a:pt x="815340" y="1001267"/>
                  </a:lnTo>
                </a:path>
                <a:path w="1432560" h="1687195">
                  <a:moveTo>
                    <a:pt x="819911" y="1136903"/>
                  </a:moveTo>
                  <a:lnTo>
                    <a:pt x="966215" y="1213103"/>
                  </a:lnTo>
                </a:path>
                <a:path w="1432560" h="1687195">
                  <a:moveTo>
                    <a:pt x="495300" y="816864"/>
                  </a:moveTo>
                  <a:lnTo>
                    <a:pt x="649224" y="905256"/>
                  </a:lnTo>
                </a:path>
                <a:path w="1432560" h="1687195">
                  <a:moveTo>
                    <a:pt x="490727" y="891540"/>
                  </a:moveTo>
                  <a:lnTo>
                    <a:pt x="652272" y="984503"/>
                  </a:lnTo>
                </a:path>
                <a:path w="1432560" h="1687195">
                  <a:moveTo>
                    <a:pt x="780288" y="879348"/>
                  </a:moveTo>
                  <a:lnTo>
                    <a:pt x="780288" y="1078992"/>
                  </a:lnTo>
                </a:path>
                <a:path w="1432560" h="1687195">
                  <a:moveTo>
                    <a:pt x="566927" y="1072896"/>
                  </a:moveTo>
                  <a:lnTo>
                    <a:pt x="650747" y="1121664"/>
                  </a:lnTo>
                </a:path>
                <a:path w="1432560" h="1687195">
                  <a:moveTo>
                    <a:pt x="566927" y="1077467"/>
                  </a:moveTo>
                  <a:lnTo>
                    <a:pt x="566927" y="1203960"/>
                  </a:lnTo>
                </a:path>
                <a:path w="1432560" h="1687195">
                  <a:moveTo>
                    <a:pt x="815340" y="1141476"/>
                  </a:moveTo>
                  <a:lnTo>
                    <a:pt x="815340" y="1687067"/>
                  </a:lnTo>
                </a:path>
                <a:path w="1432560" h="1687195">
                  <a:moveTo>
                    <a:pt x="566927" y="1303019"/>
                  </a:moveTo>
                  <a:lnTo>
                    <a:pt x="566927" y="1545335"/>
                  </a:lnTo>
                </a:path>
              </a:pathLst>
            </a:custGeom>
            <a:ln w="9144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575" name="object 575"/>
            <p:cNvPicPr/>
            <p:nvPr/>
          </p:nvPicPr>
          <p:blipFill>
            <a:blip r:embed="rId16" cstate="print"/>
            <a:stretch>
              <a:fillRect/>
            </a:stretch>
          </p:blipFill>
          <p:spPr>
            <a:xfrm>
              <a:off x="5698235" y="7854696"/>
              <a:ext cx="300228" cy="269747"/>
            </a:xfrm>
            <a:prstGeom prst="rect">
              <a:avLst/>
            </a:prstGeom>
          </p:spPr>
        </p:pic>
        <p:sp>
          <p:nvSpPr>
            <p:cNvPr id="576" name="object 576"/>
            <p:cNvSpPr/>
            <p:nvPr/>
          </p:nvSpPr>
          <p:spPr>
            <a:xfrm>
              <a:off x="4544567" y="7060692"/>
              <a:ext cx="1624965" cy="1557655"/>
            </a:xfrm>
            <a:custGeom>
              <a:avLst/>
              <a:gdLst/>
              <a:ahLst/>
              <a:cxnLst/>
              <a:rect l="l" t="t" r="r" b="b"/>
              <a:pathLst>
                <a:path w="1624964" h="1557654">
                  <a:moveTo>
                    <a:pt x="804671" y="999743"/>
                  </a:moveTo>
                  <a:lnTo>
                    <a:pt x="1235964" y="1249679"/>
                  </a:lnTo>
                </a:path>
                <a:path w="1624964" h="1557654">
                  <a:moveTo>
                    <a:pt x="746760" y="1034795"/>
                  </a:moveTo>
                  <a:lnTo>
                    <a:pt x="1620012" y="1557527"/>
                  </a:lnTo>
                </a:path>
                <a:path w="1624964" h="1557654">
                  <a:moveTo>
                    <a:pt x="1235964" y="1249679"/>
                  </a:moveTo>
                  <a:lnTo>
                    <a:pt x="1449324" y="1117091"/>
                  </a:lnTo>
                </a:path>
                <a:path w="1624964" h="1557654">
                  <a:moveTo>
                    <a:pt x="283464" y="132587"/>
                  </a:moveTo>
                  <a:lnTo>
                    <a:pt x="499871" y="0"/>
                  </a:lnTo>
                  <a:lnTo>
                    <a:pt x="1447800" y="554735"/>
                  </a:lnTo>
                  <a:lnTo>
                    <a:pt x="1235964" y="672083"/>
                  </a:lnTo>
                  <a:lnTo>
                    <a:pt x="283464" y="132587"/>
                  </a:lnTo>
                  <a:close/>
                </a:path>
                <a:path w="1624964" h="1557654">
                  <a:moveTo>
                    <a:pt x="219456" y="813815"/>
                  </a:moveTo>
                  <a:lnTo>
                    <a:pt x="560832" y="1028700"/>
                  </a:lnTo>
                </a:path>
                <a:path w="1624964" h="1557654">
                  <a:moveTo>
                    <a:pt x="1449324" y="556259"/>
                  </a:moveTo>
                  <a:lnTo>
                    <a:pt x="1449324" y="1117091"/>
                  </a:lnTo>
                </a:path>
                <a:path w="1624964" h="1557654">
                  <a:moveTo>
                    <a:pt x="1621535" y="1557527"/>
                  </a:moveTo>
                  <a:lnTo>
                    <a:pt x="1621535" y="1066800"/>
                  </a:lnTo>
                </a:path>
                <a:path w="1624964" h="1557654">
                  <a:moveTo>
                    <a:pt x="1452371" y="704087"/>
                  </a:moveTo>
                  <a:lnTo>
                    <a:pt x="1624583" y="807719"/>
                  </a:lnTo>
                </a:path>
                <a:path w="1624964" h="1557654">
                  <a:moveTo>
                    <a:pt x="1449324" y="966215"/>
                  </a:moveTo>
                  <a:lnTo>
                    <a:pt x="1620012" y="1065275"/>
                  </a:lnTo>
                </a:path>
                <a:path w="1624964" h="1557654">
                  <a:moveTo>
                    <a:pt x="192024" y="294131"/>
                  </a:moveTo>
                  <a:lnTo>
                    <a:pt x="359664" y="388619"/>
                  </a:lnTo>
                </a:path>
                <a:path w="1624964" h="1557654">
                  <a:moveTo>
                    <a:pt x="286512" y="417575"/>
                  </a:moveTo>
                  <a:lnTo>
                    <a:pt x="359664" y="458723"/>
                  </a:lnTo>
                </a:path>
                <a:path w="1624964" h="1557654">
                  <a:moveTo>
                    <a:pt x="286512" y="481583"/>
                  </a:moveTo>
                  <a:lnTo>
                    <a:pt x="359664" y="522731"/>
                  </a:lnTo>
                </a:path>
                <a:path w="1624964" h="1557654">
                  <a:moveTo>
                    <a:pt x="192024" y="495300"/>
                  </a:moveTo>
                  <a:lnTo>
                    <a:pt x="283464" y="548639"/>
                  </a:lnTo>
                </a:path>
                <a:path w="1624964" h="1557654">
                  <a:moveTo>
                    <a:pt x="0" y="1117091"/>
                  </a:moveTo>
                  <a:lnTo>
                    <a:pt x="283464" y="946403"/>
                  </a:lnTo>
                </a:path>
                <a:path w="1624964" h="1557654">
                  <a:moveTo>
                    <a:pt x="28956" y="1168907"/>
                  </a:moveTo>
                  <a:lnTo>
                    <a:pt x="316991" y="992123"/>
                  </a:lnTo>
                </a:path>
                <a:path w="1624964" h="1557654">
                  <a:moveTo>
                    <a:pt x="388619" y="989075"/>
                  </a:moveTo>
                  <a:lnTo>
                    <a:pt x="551687" y="1083563"/>
                  </a:lnTo>
                </a:path>
                <a:path w="1624964" h="1557654">
                  <a:moveTo>
                    <a:pt x="661416" y="1085087"/>
                  </a:moveTo>
                  <a:lnTo>
                    <a:pt x="1156716" y="790955"/>
                  </a:lnTo>
                </a:path>
              </a:pathLst>
            </a:custGeom>
            <a:ln w="9144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77" name="object 577"/>
            <p:cNvSpPr/>
            <p:nvPr/>
          </p:nvSpPr>
          <p:spPr>
            <a:xfrm>
              <a:off x="4535995" y="8178069"/>
              <a:ext cx="43180" cy="54610"/>
            </a:xfrm>
            <a:custGeom>
              <a:avLst/>
              <a:gdLst/>
              <a:ahLst/>
              <a:cxnLst/>
              <a:rect l="l" t="t" r="r" b="b"/>
              <a:pathLst>
                <a:path w="43179" h="54609">
                  <a:moveTo>
                    <a:pt x="37528" y="18002"/>
                  </a:moveTo>
                  <a:lnTo>
                    <a:pt x="30837" y="8953"/>
                  </a:lnTo>
                  <a:lnTo>
                    <a:pt x="22859" y="2762"/>
                  </a:lnTo>
                  <a:lnTo>
                    <a:pt x="14597" y="0"/>
                  </a:lnTo>
                  <a:lnTo>
                    <a:pt x="7048" y="1238"/>
                  </a:lnTo>
                  <a:lnTo>
                    <a:pt x="1881" y="6715"/>
                  </a:lnTo>
                  <a:lnTo>
                    <a:pt x="0" y="15335"/>
                  </a:lnTo>
                  <a:lnTo>
                    <a:pt x="1262" y="25669"/>
                  </a:lnTo>
                  <a:lnTo>
                    <a:pt x="5524" y="36290"/>
                  </a:lnTo>
                  <a:lnTo>
                    <a:pt x="12215" y="45339"/>
                  </a:lnTo>
                  <a:lnTo>
                    <a:pt x="20192" y="51530"/>
                  </a:lnTo>
                  <a:lnTo>
                    <a:pt x="28455" y="54292"/>
                  </a:lnTo>
                  <a:lnTo>
                    <a:pt x="36004" y="53054"/>
                  </a:lnTo>
                  <a:lnTo>
                    <a:pt x="41171" y="46934"/>
                  </a:lnTo>
                  <a:lnTo>
                    <a:pt x="43052" y="38385"/>
                  </a:lnTo>
                  <a:lnTo>
                    <a:pt x="41790" y="28408"/>
                  </a:lnTo>
                  <a:lnTo>
                    <a:pt x="37528" y="18002"/>
                  </a:lnTo>
                </a:path>
              </a:pathLst>
            </a:custGeom>
            <a:ln w="9144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78" name="object 578"/>
            <p:cNvSpPr/>
            <p:nvPr/>
          </p:nvSpPr>
          <p:spPr>
            <a:xfrm>
              <a:off x="4686299" y="7895844"/>
              <a:ext cx="524510" cy="260350"/>
            </a:xfrm>
            <a:custGeom>
              <a:avLst/>
              <a:gdLst/>
              <a:ahLst/>
              <a:cxnLst/>
              <a:rect l="l" t="t" r="r" b="b"/>
              <a:pathLst>
                <a:path w="524510" h="260350">
                  <a:moveTo>
                    <a:pt x="0" y="0"/>
                  </a:moveTo>
                  <a:lnTo>
                    <a:pt x="146303" y="96011"/>
                  </a:lnTo>
                </a:path>
                <a:path w="524510" h="260350">
                  <a:moveTo>
                    <a:pt x="178308" y="153923"/>
                  </a:moveTo>
                  <a:lnTo>
                    <a:pt x="213669" y="139993"/>
                  </a:lnTo>
                  <a:lnTo>
                    <a:pt x="223075" y="141541"/>
                  </a:lnTo>
                  <a:lnTo>
                    <a:pt x="233338" y="146232"/>
                  </a:lnTo>
                  <a:lnTo>
                    <a:pt x="246887" y="153923"/>
                  </a:lnTo>
                </a:path>
                <a:path w="524510" h="260350">
                  <a:moveTo>
                    <a:pt x="405383" y="248411"/>
                  </a:moveTo>
                  <a:lnTo>
                    <a:pt x="432101" y="255269"/>
                  </a:lnTo>
                  <a:lnTo>
                    <a:pt x="461391" y="259841"/>
                  </a:lnTo>
                  <a:lnTo>
                    <a:pt x="492394" y="258698"/>
                  </a:lnTo>
                  <a:lnTo>
                    <a:pt x="524255" y="248411"/>
                  </a:lnTo>
                </a:path>
                <a:path w="524510" h="260350">
                  <a:moveTo>
                    <a:pt x="416051" y="193548"/>
                  </a:moveTo>
                  <a:lnTo>
                    <a:pt x="433935" y="198477"/>
                  </a:lnTo>
                  <a:lnTo>
                    <a:pt x="452818" y="200977"/>
                  </a:lnTo>
                  <a:lnTo>
                    <a:pt x="471987" y="199762"/>
                  </a:lnTo>
                  <a:lnTo>
                    <a:pt x="490728" y="193548"/>
                  </a:lnTo>
                </a:path>
              </a:pathLst>
            </a:custGeom>
            <a:ln w="9144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79" name="object 579"/>
            <p:cNvSpPr/>
            <p:nvPr/>
          </p:nvSpPr>
          <p:spPr>
            <a:xfrm>
              <a:off x="4676108" y="7775448"/>
              <a:ext cx="60960" cy="117475"/>
            </a:xfrm>
            <a:custGeom>
              <a:avLst/>
              <a:gdLst/>
              <a:ahLst/>
              <a:cxnLst/>
              <a:rect l="l" t="t" r="r" b="b"/>
              <a:pathLst>
                <a:path w="60960" h="117475">
                  <a:moveTo>
                    <a:pt x="8667" y="117348"/>
                  </a:moveTo>
                  <a:lnTo>
                    <a:pt x="5619" y="111252"/>
                  </a:lnTo>
                  <a:lnTo>
                    <a:pt x="2571" y="102108"/>
                  </a:lnTo>
                  <a:lnTo>
                    <a:pt x="1047" y="94488"/>
                  </a:lnTo>
                  <a:lnTo>
                    <a:pt x="0" y="77081"/>
                  </a:lnTo>
                  <a:lnTo>
                    <a:pt x="2952" y="61531"/>
                  </a:lnTo>
                  <a:lnTo>
                    <a:pt x="25550" y="26360"/>
                  </a:lnTo>
                  <a:lnTo>
                    <a:pt x="46934" y="9358"/>
                  </a:lnTo>
                  <a:lnTo>
                    <a:pt x="60483" y="0"/>
                  </a:lnTo>
                </a:path>
              </a:pathLst>
            </a:custGeom>
            <a:ln w="9144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80" name="object 580"/>
            <p:cNvSpPr/>
            <p:nvPr/>
          </p:nvSpPr>
          <p:spPr>
            <a:xfrm>
              <a:off x="4753165" y="7804404"/>
              <a:ext cx="40005" cy="71755"/>
            </a:xfrm>
            <a:custGeom>
              <a:avLst/>
              <a:gdLst/>
              <a:ahLst/>
              <a:cxnLst/>
              <a:rect l="l" t="t" r="r" b="b"/>
              <a:pathLst>
                <a:path w="40004" h="71754">
                  <a:moveTo>
                    <a:pt x="10858" y="71628"/>
                  </a:moveTo>
                  <a:lnTo>
                    <a:pt x="2643" y="58031"/>
                  </a:lnTo>
                  <a:lnTo>
                    <a:pt x="0" y="45148"/>
                  </a:lnTo>
                  <a:lnTo>
                    <a:pt x="1643" y="33694"/>
                  </a:lnTo>
                  <a:lnTo>
                    <a:pt x="6286" y="24383"/>
                  </a:lnTo>
                  <a:lnTo>
                    <a:pt x="10239" y="19288"/>
                  </a:lnTo>
                  <a:lnTo>
                    <a:pt x="16192" y="14478"/>
                  </a:lnTo>
                  <a:lnTo>
                    <a:pt x="25574" y="8524"/>
                  </a:lnTo>
                  <a:lnTo>
                    <a:pt x="39814" y="0"/>
                  </a:lnTo>
                </a:path>
              </a:pathLst>
            </a:custGeom>
            <a:ln w="9144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81" name="object 581"/>
            <p:cNvSpPr/>
            <p:nvPr/>
          </p:nvSpPr>
          <p:spPr>
            <a:xfrm>
              <a:off x="5756147" y="7159752"/>
              <a:ext cx="45720" cy="55244"/>
            </a:xfrm>
            <a:custGeom>
              <a:avLst/>
              <a:gdLst/>
              <a:ahLst/>
              <a:cxnLst/>
              <a:rect l="l" t="t" r="r" b="b"/>
              <a:pathLst>
                <a:path w="45720" h="55245">
                  <a:moveTo>
                    <a:pt x="0" y="9144"/>
                  </a:moveTo>
                  <a:lnTo>
                    <a:pt x="4572" y="6096"/>
                  </a:lnTo>
                  <a:lnTo>
                    <a:pt x="15240" y="0"/>
                  </a:lnTo>
                  <a:lnTo>
                    <a:pt x="22859" y="1524"/>
                  </a:lnTo>
                  <a:lnTo>
                    <a:pt x="25908" y="1524"/>
                  </a:lnTo>
                  <a:lnTo>
                    <a:pt x="27432" y="1524"/>
                  </a:lnTo>
                  <a:lnTo>
                    <a:pt x="30480" y="3048"/>
                  </a:lnTo>
                  <a:lnTo>
                    <a:pt x="32004" y="4572"/>
                  </a:lnTo>
                  <a:lnTo>
                    <a:pt x="33528" y="6096"/>
                  </a:lnTo>
                  <a:lnTo>
                    <a:pt x="35052" y="7620"/>
                  </a:lnTo>
                  <a:lnTo>
                    <a:pt x="36576" y="9144"/>
                  </a:lnTo>
                  <a:lnTo>
                    <a:pt x="41148" y="13716"/>
                  </a:lnTo>
                  <a:lnTo>
                    <a:pt x="44195" y="18288"/>
                  </a:lnTo>
                  <a:lnTo>
                    <a:pt x="45719" y="25908"/>
                  </a:lnTo>
                  <a:lnTo>
                    <a:pt x="45719" y="32004"/>
                  </a:lnTo>
                  <a:lnTo>
                    <a:pt x="45719" y="35052"/>
                  </a:lnTo>
                  <a:lnTo>
                    <a:pt x="44195" y="38100"/>
                  </a:lnTo>
                  <a:lnTo>
                    <a:pt x="42672" y="41148"/>
                  </a:lnTo>
                  <a:lnTo>
                    <a:pt x="41148" y="44196"/>
                  </a:lnTo>
                  <a:lnTo>
                    <a:pt x="39624" y="45720"/>
                  </a:lnTo>
                  <a:lnTo>
                    <a:pt x="38100" y="47244"/>
                  </a:lnTo>
                  <a:lnTo>
                    <a:pt x="33528" y="50292"/>
                  </a:lnTo>
                  <a:lnTo>
                    <a:pt x="30480" y="51816"/>
                  </a:lnTo>
                  <a:lnTo>
                    <a:pt x="24384" y="54864"/>
                  </a:lnTo>
                </a:path>
              </a:pathLst>
            </a:custGeom>
            <a:ln w="9144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582" name="object 582"/>
          <p:cNvSpPr/>
          <p:nvPr/>
        </p:nvSpPr>
        <p:spPr>
          <a:xfrm>
            <a:off x="14342576" y="7440169"/>
            <a:ext cx="119782" cy="58419"/>
          </a:xfrm>
          <a:custGeom>
            <a:avLst/>
            <a:gdLst/>
            <a:ahLst/>
            <a:cxnLst/>
            <a:rect l="l" t="t" r="r" b="b"/>
            <a:pathLst>
              <a:path w="52070" h="58420">
                <a:moveTo>
                  <a:pt x="0" y="9144"/>
                </a:moveTo>
                <a:lnTo>
                  <a:pt x="6191" y="6429"/>
                </a:lnTo>
                <a:lnTo>
                  <a:pt x="12954" y="3429"/>
                </a:lnTo>
                <a:lnTo>
                  <a:pt x="19716" y="1000"/>
                </a:lnTo>
                <a:lnTo>
                  <a:pt x="25908" y="0"/>
                </a:lnTo>
                <a:lnTo>
                  <a:pt x="28956" y="0"/>
                </a:lnTo>
                <a:lnTo>
                  <a:pt x="32004" y="1524"/>
                </a:lnTo>
                <a:lnTo>
                  <a:pt x="33528" y="3048"/>
                </a:lnTo>
                <a:lnTo>
                  <a:pt x="35052" y="3048"/>
                </a:lnTo>
                <a:lnTo>
                  <a:pt x="36576" y="4572"/>
                </a:lnTo>
                <a:lnTo>
                  <a:pt x="38100" y="6096"/>
                </a:lnTo>
                <a:lnTo>
                  <a:pt x="39624" y="7620"/>
                </a:lnTo>
                <a:lnTo>
                  <a:pt x="41148" y="9144"/>
                </a:lnTo>
                <a:lnTo>
                  <a:pt x="44195" y="13716"/>
                </a:lnTo>
                <a:lnTo>
                  <a:pt x="48768" y="19812"/>
                </a:lnTo>
                <a:lnTo>
                  <a:pt x="51816" y="27432"/>
                </a:lnTo>
                <a:lnTo>
                  <a:pt x="50292" y="35052"/>
                </a:lnTo>
                <a:lnTo>
                  <a:pt x="50292" y="38100"/>
                </a:lnTo>
                <a:lnTo>
                  <a:pt x="48768" y="41148"/>
                </a:lnTo>
                <a:lnTo>
                  <a:pt x="47244" y="44196"/>
                </a:lnTo>
                <a:lnTo>
                  <a:pt x="45719" y="45720"/>
                </a:lnTo>
                <a:lnTo>
                  <a:pt x="44195" y="48768"/>
                </a:lnTo>
                <a:lnTo>
                  <a:pt x="41148" y="50292"/>
                </a:lnTo>
                <a:lnTo>
                  <a:pt x="38100" y="53340"/>
                </a:lnTo>
                <a:lnTo>
                  <a:pt x="33528" y="54864"/>
                </a:lnTo>
                <a:lnTo>
                  <a:pt x="27432" y="57912"/>
                </a:lnTo>
              </a:path>
            </a:pathLst>
          </a:custGeom>
          <a:ln w="9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grpSp>
        <p:nvGrpSpPr>
          <p:cNvPr id="583" name="object 583"/>
          <p:cNvGrpSpPr/>
          <p:nvPr/>
        </p:nvGrpSpPr>
        <p:grpSpPr>
          <a:xfrm>
            <a:off x="13406504" y="7028689"/>
            <a:ext cx="403177" cy="117475"/>
            <a:chOff x="5827776" y="7028688"/>
            <a:chExt cx="175260" cy="117475"/>
          </a:xfrm>
        </p:grpSpPr>
        <p:sp>
          <p:nvSpPr>
            <p:cNvPr id="584" name="object 584"/>
            <p:cNvSpPr/>
            <p:nvPr/>
          </p:nvSpPr>
          <p:spPr>
            <a:xfrm>
              <a:off x="5890260" y="7033260"/>
              <a:ext cx="108585" cy="70485"/>
            </a:xfrm>
            <a:custGeom>
              <a:avLst/>
              <a:gdLst/>
              <a:ahLst/>
              <a:cxnLst/>
              <a:rect l="l" t="t" r="r" b="b"/>
              <a:pathLst>
                <a:path w="108585" h="70484">
                  <a:moveTo>
                    <a:pt x="108203" y="0"/>
                  </a:moveTo>
                  <a:lnTo>
                    <a:pt x="0" y="70103"/>
                  </a:lnTo>
                </a:path>
              </a:pathLst>
            </a:custGeom>
            <a:ln w="9144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85" name="object 585"/>
            <p:cNvSpPr/>
            <p:nvPr/>
          </p:nvSpPr>
          <p:spPr>
            <a:xfrm>
              <a:off x="5827776" y="7077455"/>
              <a:ext cx="83820" cy="68580"/>
            </a:xfrm>
            <a:custGeom>
              <a:avLst/>
              <a:gdLst/>
              <a:ahLst/>
              <a:cxnLst/>
              <a:rect l="l" t="t" r="r" b="b"/>
              <a:pathLst>
                <a:path w="83820" h="68579">
                  <a:moveTo>
                    <a:pt x="0" y="68580"/>
                  </a:moveTo>
                  <a:lnTo>
                    <a:pt x="53339" y="0"/>
                  </a:lnTo>
                  <a:lnTo>
                    <a:pt x="83819" y="45720"/>
                  </a:lnTo>
                  <a:lnTo>
                    <a:pt x="0" y="6858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586" name="object 586"/>
          <p:cNvGrpSpPr/>
          <p:nvPr/>
        </p:nvGrpSpPr>
        <p:grpSpPr>
          <a:xfrm>
            <a:off x="14507349" y="7316724"/>
            <a:ext cx="403177" cy="117475"/>
            <a:chOff x="6306311" y="7316723"/>
            <a:chExt cx="175260" cy="117475"/>
          </a:xfrm>
        </p:grpSpPr>
        <p:sp>
          <p:nvSpPr>
            <p:cNvPr id="587" name="object 587"/>
            <p:cNvSpPr/>
            <p:nvPr/>
          </p:nvSpPr>
          <p:spPr>
            <a:xfrm>
              <a:off x="6368795" y="7321295"/>
              <a:ext cx="108585" cy="71755"/>
            </a:xfrm>
            <a:custGeom>
              <a:avLst/>
              <a:gdLst/>
              <a:ahLst/>
              <a:cxnLst/>
              <a:rect l="l" t="t" r="r" b="b"/>
              <a:pathLst>
                <a:path w="108585" h="71754">
                  <a:moveTo>
                    <a:pt x="108203" y="0"/>
                  </a:moveTo>
                  <a:lnTo>
                    <a:pt x="0" y="71627"/>
                  </a:lnTo>
                </a:path>
              </a:pathLst>
            </a:custGeom>
            <a:ln w="9144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88" name="object 588"/>
            <p:cNvSpPr/>
            <p:nvPr/>
          </p:nvSpPr>
          <p:spPr>
            <a:xfrm>
              <a:off x="6306311" y="7367015"/>
              <a:ext cx="83820" cy="67310"/>
            </a:xfrm>
            <a:custGeom>
              <a:avLst/>
              <a:gdLst/>
              <a:ahLst/>
              <a:cxnLst/>
              <a:rect l="l" t="t" r="r" b="b"/>
              <a:pathLst>
                <a:path w="83820" h="67309">
                  <a:moveTo>
                    <a:pt x="0" y="67055"/>
                  </a:moveTo>
                  <a:lnTo>
                    <a:pt x="53339" y="0"/>
                  </a:lnTo>
                  <a:lnTo>
                    <a:pt x="83819" y="44196"/>
                  </a:lnTo>
                  <a:lnTo>
                    <a:pt x="0" y="67055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589" name="object 589"/>
          <p:cNvGrpSpPr/>
          <p:nvPr/>
        </p:nvGrpSpPr>
        <p:grpSpPr>
          <a:xfrm>
            <a:off x="9960220" y="8231124"/>
            <a:ext cx="428010" cy="131445"/>
            <a:chOff x="4329684" y="8231123"/>
            <a:chExt cx="186055" cy="131445"/>
          </a:xfrm>
        </p:grpSpPr>
        <p:sp>
          <p:nvSpPr>
            <p:cNvPr id="590" name="object 590"/>
            <p:cNvSpPr/>
            <p:nvPr/>
          </p:nvSpPr>
          <p:spPr>
            <a:xfrm>
              <a:off x="4390644" y="8235695"/>
              <a:ext cx="120650" cy="82550"/>
            </a:xfrm>
            <a:custGeom>
              <a:avLst/>
              <a:gdLst/>
              <a:ahLst/>
              <a:cxnLst/>
              <a:rect l="l" t="t" r="r" b="b"/>
              <a:pathLst>
                <a:path w="120650" h="82550">
                  <a:moveTo>
                    <a:pt x="120396" y="0"/>
                  </a:moveTo>
                  <a:lnTo>
                    <a:pt x="0" y="82296"/>
                  </a:lnTo>
                </a:path>
              </a:pathLst>
            </a:custGeom>
            <a:ln w="9144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91" name="object 591"/>
            <p:cNvSpPr/>
            <p:nvPr/>
          </p:nvSpPr>
          <p:spPr>
            <a:xfrm>
              <a:off x="4329684" y="8293607"/>
              <a:ext cx="82550" cy="68580"/>
            </a:xfrm>
            <a:custGeom>
              <a:avLst/>
              <a:gdLst/>
              <a:ahLst/>
              <a:cxnLst/>
              <a:rect l="l" t="t" r="r" b="b"/>
              <a:pathLst>
                <a:path w="82550" h="68579">
                  <a:moveTo>
                    <a:pt x="0" y="68580"/>
                  </a:moveTo>
                  <a:lnTo>
                    <a:pt x="50291" y="0"/>
                  </a:lnTo>
                  <a:lnTo>
                    <a:pt x="82296" y="42672"/>
                  </a:lnTo>
                  <a:lnTo>
                    <a:pt x="0" y="6858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pic>
        <p:nvPicPr>
          <p:cNvPr id="592" name="object 592"/>
          <p:cNvPicPr/>
          <p:nvPr/>
        </p:nvPicPr>
        <p:blipFill>
          <a:blip r:embed="rId17" cstate="print"/>
          <a:stretch>
            <a:fillRect/>
          </a:stretch>
        </p:blipFill>
        <p:spPr>
          <a:xfrm>
            <a:off x="11874432" y="7427977"/>
            <a:ext cx="255930" cy="140207"/>
          </a:xfrm>
          <a:prstGeom prst="rect">
            <a:avLst/>
          </a:prstGeom>
        </p:spPr>
      </p:pic>
      <p:pic>
        <p:nvPicPr>
          <p:cNvPr id="593" name="object 593"/>
          <p:cNvPicPr/>
          <p:nvPr/>
        </p:nvPicPr>
        <p:blipFill>
          <a:blip r:embed="rId18" cstate="print"/>
          <a:stretch>
            <a:fillRect/>
          </a:stretch>
        </p:blipFill>
        <p:spPr>
          <a:xfrm>
            <a:off x="12246057" y="7549205"/>
            <a:ext cx="245410" cy="113466"/>
          </a:xfrm>
          <a:prstGeom prst="rect">
            <a:avLst/>
          </a:prstGeom>
        </p:spPr>
      </p:pic>
      <p:sp>
        <p:nvSpPr>
          <p:cNvPr id="594" name="object 594"/>
          <p:cNvSpPr/>
          <p:nvPr/>
        </p:nvSpPr>
        <p:spPr>
          <a:xfrm>
            <a:off x="12200481" y="8353045"/>
            <a:ext cx="162147" cy="41275"/>
          </a:xfrm>
          <a:custGeom>
            <a:avLst/>
            <a:gdLst/>
            <a:ahLst/>
            <a:cxnLst/>
            <a:rect l="l" t="t" r="r" b="b"/>
            <a:pathLst>
              <a:path w="70485" h="41275">
                <a:moveTo>
                  <a:pt x="0" y="0"/>
                </a:moveTo>
                <a:lnTo>
                  <a:pt x="70103" y="41148"/>
                </a:lnTo>
              </a:path>
            </a:pathLst>
          </a:custGeom>
          <a:ln w="9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95" name="object 595"/>
          <p:cNvSpPr/>
          <p:nvPr/>
        </p:nvSpPr>
        <p:spPr>
          <a:xfrm>
            <a:off x="12365254" y="8366760"/>
            <a:ext cx="400255" cy="123825"/>
          </a:xfrm>
          <a:custGeom>
            <a:avLst/>
            <a:gdLst/>
            <a:ahLst/>
            <a:cxnLst/>
            <a:rect l="l" t="t" r="r" b="b"/>
            <a:pathLst>
              <a:path w="173989" h="123825">
                <a:moveTo>
                  <a:pt x="68580" y="64007"/>
                </a:moveTo>
                <a:lnTo>
                  <a:pt x="173735" y="123443"/>
                </a:lnTo>
              </a:path>
              <a:path w="173989" h="123825">
                <a:moveTo>
                  <a:pt x="0" y="27432"/>
                </a:moveTo>
                <a:lnTo>
                  <a:pt x="28955" y="0"/>
                </a:lnTo>
                <a:lnTo>
                  <a:pt x="39623" y="99059"/>
                </a:lnTo>
              </a:path>
              <a:path w="173989" h="123825">
                <a:moveTo>
                  <a:pt x="65532" y="67055"/>
                </a:moveTo>
                <a:lnTo>
                  <a:pt x="41148" y="99059"/>
                </a:lnTo>
              </a:path>
            </a:pathLst>
          </a:custGeom>
          <a:ln w="9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grpSp>
        <p:nvGrpSpPr>
          <p:cNvPr id="596" name="object 596"/>
          <p:cNvGrpSpPr/>
          <p:nvPr/>
        </p:nvGrpSpPr>
        <p:grpSpPr>
          <a:xfrm>
            <a:off x="12098807" y="8564880"/>
            <a:ext cx="1291334" cy="356870"/>
            <a:chOff x="5259323" y="8564880"/>
            <a:chExt cx="561340" cy="356870"/>
          </a:xfrm>
        </p:grpSpPr>
        <p:pic>
          <p:nvPicPr>
            <p:cNvPr id="597" name="object 597"/>
            <p:cNvPicPr/>
            <p:nvPr/>
          </p:nvPicPr>
          <p:blipFill>
            <a:blip r:embed="rId19" cstate="print"/>
            <a:stretch>
              <a:fillRect/>
            </a:stretch>
          </p:blipFill>
          <p:spPr>
            <a:xfrm>
              <a:off x="5433060" y="8564880"/>
              <a:ext cx="219455" cy="246887"/>
            </a:xfrm>
            <a:prstGeom prst="rect">
              <a:avLst/>
            </a:prstGeom>
          </p:spPr>
        </p:pic>
        <p:pic>
          <p:nvPicPr>
            <p:cNvPr id="598" name="object 598"/>
            <p:cNvPicPr/>
            <p:nvPr/>
          </p:nvPicPr>
          <p:blipFill>
            <a:blip r:embed="rId20" cstate="print"/>
            <a:stretch>
              <a:fillRect/>
            </a:stretch>
          </p:blipFill>
          <p:spPr>
            <a:xfrm>
              <a:off x="5259323" y="8670036"/>
              <a:ext cx="560831" cy="251459"/>
            </a:xfrm>
            <a:prstGeom prst="rect">
              <a:avLst/>
            </a:prstGeom>
          </p:spPr>
        </p:pic>
      </p:grpSp>
      <p:grpSp>
        <p:nvGrpSpPr>
          <p:cNvPr id="599" name="object 599"/>
          <p:cNvGrpSpPr/>
          <p:nvPr/>
        </p:nvGrpSpPr>
        <p:grpSpPr>
          <a:xfrm>
            <a:off x="14020033" y="7911084"/>
            <a:ext cx="785903" cy="306705"/>
            <a:chOff x="6094476" y="7911083"/>
            <a:chExt cx="341630" cy="306705"/>
          </a:xfrm>
        </p:grpSpPr>
        <p:pic>
          <p:nvPicPr>
            <p:cNvPr id="600" name="object 600"/>
            <p:cNvPicPr/>
            <p:nvPr/>
          </p:nvPicPr>
          <p:blipFill>
            <a:blip r:embed="rId21" cstate="print"/>
            <a:stretch>
              <a:fillRect/>
            </a:stretch>
          </p:blipFill>
          <p:spPr>
            <a:xfrm>
              <a:off x="6094476" y="7911083"/>
              <a:ext cx="341375" cy="248412"/>
            </a:xfrm>
            <a:prstGeom prst="rect">
              <a:avLst/>
            </a:prstGeom>
          </p:spPr>
        </p:pic>
        <p:pic>
          <p:nvPicPr>
            <p:cNvPr id="601" name="object 601"/>
            <p:cNvPicPr/>
            <p:nvPr/>
          </p:nvPicPr>
          <p:blipFill>
            <a:blip r:embed="rId22" cstate="print"/>
            <a:stretch>
              <a:fillRect/>
            </a:stretch>
          </p:blipFill>
          <p:spPr>
            <a:xfrm>
              <a:off x="6190488" y="8016239"/>
              <a:ext cx="147827" cy="201167"/>
            </a:xfrm>
            <a:prstGeom prst="rect">
              <a:avLst/>
            </a:prstGeom>
          </p:spPr>
        </p:pic>
      </p:grpSp>
      <p:pic>
        <p:nvPicPr>
          <p:cNvPr id="602" name="object 602"/>
          <p:cNvPicPr/>
          <p:nvPr/>
        </p:nvPicPr>
        <p:blipFill>
          <a:blip r:embed="rId23" cstate="print"/>
          <a:stretch>
            <a:fillRect/>
          </a:stretch>
        </p:blipFill>
        <p:spPr>
          <a:xfrm>
            <a:off x="13935894" y="6940296"/>
            <a:ext cx="112186" cy="193548"/>
          </a:xfrm>
          <a:prstGeom prst="rect">
            <a:avLst/>
          </a:prstGeom>
        </p:spPr>
      </p:pic>
      <p:pic>
        <p:nvPicPr>
          <p:cNvPr id="603" name="object 603"/>
          <p:cNvPicPr/>
          <p:nvPr/>
        </p:nvPicPr>
        <p:blipFill>
          <a:blip r:embed="rId24" cstate="print"/>
          <a:stretch>
            <a:fillRect/>
          </a:stretch>
        </p:blipFill>
        <p:spPr>
          <a:xfrm>
            <a:off x="15012198" y="7225283"/>
            <a:ext cx="129715" cy="193548"/>
          </a:xfrm>
          <a:prstGeom prst="rect">
            <a:avLst/>
          </a:prstGeom>
        </p:spPr>
      </p:pic>
      <p:pic>
        <p:nvPicPr>
          <p:cNvPr id="604" name="object 604"/>
          <p:cNvPicPr/>
          <p:nvPr/>
        </p:nvPicPr>
        <p:blipFill>
          <a:blip r:embed="rId25" cstate="print"/>
          <a:stretch>
            <a:fillRect/>
          </a:stretch>
        </p:blipFill>
        <p:spPr>
          <a:xfrm>
            <a:off x="11643043" y="7347205"/>
            <a:ext cx="171786" cy="237743"/>
          </a:xfrm>
          <a:prstGeom prst="rect">
            <a:avLst/>
          </a:prstGeom>
        </p:spPr>
      </p:pic>
      <p:pic>
        <p:nvPicPr>
          <p:cNvPr id="605" name="object 605"/>
          <p:cNvPicPr/>
          <p:nvPr/>
        </p:nvPicPr>
        <p:blipFill>
          <a:blip r:embed="rId26" cstate="print"/>
          <a:stretch>
            <a:fillRect/>
          </a:stretch>
        </p:blipFill>
        <p:spPr>
          <a:xfrm>
            <a:off x="12530034" y="7566660"/>
            <a:ext cx="189315" cy="239267"/>
          </a:xfrm>
          <a:prstGeom prst="rect">
            <a:avLst/>
          </a:prstGeom>
        </p:spPr>
      </p:pic>
      <p:pic>
        <p:nvPicPr>
          <p:cNvPr id="606" name="object 606"/>
          <p:cNvPicPr/>
          <p:nvPr/>
        </p:nvPicPr>
        <p:blipFill>
          <a:blip r:embed="rId27" cstate="print"/>
          <a:stretch>
            <a:fillRect/>
          </a:stretch>
        </p:blipFill>
        <p:spPr>
          <a:xfrm>
            <a:off x="9823488" y="8348472"/>
            <a:ext cx="136727" cy="192023"/>
          </a:xfrm>
          <a:prstGeom prst="rect">
            <a:avLst/>
          </a:prstGeom>
        </p:spPr>
      </p:pic>
      <p:grpSp>
        <p:nvGrpSpPr>
          <p:cNvPr id="607" name="object 607"/>
          <p:cNvGrpSpPr/>
          <p:nvPr/>
        </p:nvGrpSpPr>
        <p:grpSpPr>
          <a:xfrm>
            <a:off x="9855042" y="4912967"/>
            <a:ext cx="6094397" cy="2070100"/>
            <a:chOff x="4283964" y="4912967"/>
            <a:chExt cx="2649220" cy="2070100"/>
          </a:xfrm>
        </p:grpSpPr>
        <p:sp>
          <p:nvSpPr>
            <p:cNvPr id="608" name="object 608"/>
            <p:cNvSpPr/>
            <p:nvPr/>
          </p:nvSpPr>
          <p:spPr>
            <a:xfrm>
              <a:off x="5097780" y="4917539"/>
              <a:ext cx="768350" cy="1876425"/>
            </a:xfrm>
            <a:custGeom>
              <a:avLst/>
              <a:gdLst/>
              <a:ahLst/>
              <a:cxnLst/>
              <a:rect l="l" t="t" r="r" b="b"/>
              <a:pathLst>
                <a:path w="768350" h="1876425">
                  <a:moveTo>
                    <a:pt x="0" y="1588416"/>
                  </a:moveTo>
                  <a:lnTo>
                    <a:pt x="13373" y="1632794"/>
                  </a:lnTo>
                  <a:lnTo>
                    <a:pt x="32103" y="1674312"/>
                  </a:lnTo>
                  <a:lnTo>
                    <a:pt x="55756" y="1712709"/>
                  </a:lnTo>
                  <a:lnTo>
                    <a:pt x="83901" y="1747722"/>
                  </a:lnTo>
                  <a:lnTo>
                    <a:pt x="116103" y="1779089"/>
                  </a:lnTo>
                  <a:lnTo>
                    <a:pt x="151931" y="1806548"/>
                  </a:lnTo>
                  <a:lnTo>
                    <a:pt x="190950" y="1829837"/>
                  </a:lnTo>
                  <a:lnTo>
                    <a:pt x="232730" y="1848693"/>
                  </a:lnTo>
                  <a:lnTo>
                    <a:pt x="276835" y="1862855"/>
                  </a:lnTo>
                  <a:lnTo>
                    <a:pt x="322835" y="1872059"/>
                  </a:lnTo>
                  <a:lnTo>
                    <a:pt x="370295" y="1876044"/>
                  </a:lnTo>
                  <a:lnTo>
                    <a:pt x="418784" y="1874548"/>
                  </a:lnTo>
                  <a:lnTo>
                    <a:pt x="467867" y="1867308"/>
                  </a:lnTo>
                  <a:lnTo>
                    <a:pt x="516445" y="1854332"/>
                  </a:lnTo>
                  <a:lnTo>
                    <a:pt x="562301" y="1835975"/>
                  </a:lnTo>
                  <a:lnTo>
                    <a:pt x="604971" y="1812613"/>
                  </a:lnTo>
                  <a:lnTo>
                    <a:pt x="643991" y="1784623"/>
                  </a:lnTo>
                  <a:lnTo>
                    <a:pt x="678897" y="1752381"/>
                  </a:lnTo>
                  <a:lnTo>
                    <a:pt x="709224" y="1716263"/>
                  </a:lnTo>
                  <a:lnTo>
                    <a:pt x="734509" y="1676645"/>
                  </a:lnTo>
                  <a:lnTo>
                    <a:pt x="754288" y="1633904"/>
                  </a:lnTo>
                  <a:lnTo>
                    <a:pt x="768095" y="1588416"/>
                  </a:lnTo>
                  <a:lnTo>
                    <a:pt x="768095" y="309780"/>
                  </a:lnTo>
                  <a:lnTo>
                    <a:pt x="758206" y="265515"/>
                  </a:lnTo>
                  <a:lnTo>
                    <a:pt x="742874" y="223647"/>
                  </a:lnTo>
                  <a:lnTo>
                    <a:pt x="722496" y="184463"/>
                  </a:lnTo>
                  <a:lnTo>
                    <a:pt x="697474" y="148251"/>
                  </a:lnTo>
                  <a:lnTo>
                    <a:pt x="668207" y="115298"/>
                  </a:lnTo>
                  <a:lnTo>
                    <a:pt x="635093" y="85891"/>
                  </a:lnTo>
                  <a:lnTo>
                    <a:pt x="598534" y="60318"/>
                  </a:lnTo>
                  <a:lnTo>
                    <a:pt x="558928" y="38865"/>
                  </a:lnTo>
                  <a:lnTo>
                    <a:pt x="516675" y="21819"/>
                  </a:lnTo>
                  <a:lnTo>
                    <a:pt x="472175" y="9468"/>
                  </a:lnTo>
                  <a:lnTo>
                    <a:pt x="425826" y="2099"/>
                  </a:lnTo>
                  <a:lnTo>
                    <a:pt x="378029" y="0"/>
                  </a:lnTo>
                  <a:lnTo>
                    <a:pt x="329184" y="3456"/>
                  </a:lnTo>
                  <a:lnTo>
                    <a:pt x="279518" y="13309"/>
                  </a:lnTo>
                  <a:lnTo>
                    <a:pt x="232330" y="28876"/>
                  </a:lnTo>
                  <a:lnTo>
                    <a:pt x="188087" y="49748"/>
                  </a:lnTo>
                  <a:lnTo>
                    <a:pt x="147254" y="75511"/>
                  </a:lnTo>
                  <a:lnTo>
                    <a:pt x="110299" y="105755"/>
                  </a:lnTo>
                  <a:lnTo>
                    <a:pt x="77687" y="140067"/>
                  </a:lnTo>
                  <a:lnTo>
                    <a:pt x="49885" y="178038"/>
                  </a:lnTo>
                  <a:lnTo>
                    <a:pt x="27358" y="219254"/>
                  </a:lnTo>
                  <a:lnTo>
                    <a:pt x="10575" y="263306"/>
                  </a:lnTo>
                  <a:lnTo>
                    <a:pt x="0" y="309780"/>
                  </a:lnTo>
                  <a:lnTo>
                    <a:pt x="0" y="1588416"/>
                  </a:lnTo>
                  <a:close/>
                </a:path>
              </a:pathLst>
            </a:custGeom>
            <a:ln w="9144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09" name="object 609"/>
            <p:cNvSpPr/>
            <p:nvPr/>
          </p:nvSpPr>
          <p:spPr>
            <a:xfrm>
              <a:off x="5276088" y="5202935"/>
              <a:ext cx="81280" cy="41275"/>
            </a:xfrm>
            <a:custGeom>
              <a:avLst/>
              <a:gdLst/>
              <a:ahLst/>
              <a:cxnLst/>
              <a:rect l="l" t="t" r="r" b="b"/>
              <a:pathLst>
                <a:path w="81279" h="41275">
                  <a:moveTo>
                    <a:pt x="80772" y="41148"/>
                  </a:moveTo>
                  <a:lnTo>
                    <a:pt x="79248" y="35052"/>
                  </a:lnTo>
                  <a:lnTo>
                    <a:pt x="77724" y="27432"/>
                  </a:lnTo>
                  <a:lnTo>
                    <a:pt x="71628" y="15240"/>
                  </a:lnTo>
                  <a:lnTo>
                    <a:pt x="67056" y="10668"/>
                  </a:lnTo>
                  <a:lnTo>
                    <a:pt x="60960" y="7620"/>
                  </a:lnTo>
                  <a:lnTo>
                    <a:pt x="54864" y="3048"/>
                  </a:lnTo>
                  <a:lnTo>
                    <a:pt x="44196" y="0"/>
                  </a:lnTo>
                  <a:lnTo>
                    <a:pt x="36576" y="0"/>
                  </a:lnTo>
                  <a:lnTo>
                    <a:pt x="24384" y="3048"/>
                  </a:lnTo>
                  <a:lnTo>
                    <a:pt x="18288" y="7620"/>
                  </a:lnTo>
                  <a:lnTo>
                    <a:pt x="13716" y="10668"/>
                  </a:lnTo>
                  <a:lnTo>
                    <a:pt x="9144" y="15240"/>
                  </a:lnTo>
                  <a:lnTo>
                    <a:pt x="4572" y="21336"/>
                  </a:lnTo>
                  <a:lnTo>
                    <a:pt x="1524" y="27432"/>
                  </a:lnTo>
                  <a:lnTo>
                    <a:pt x="0" y="35052"/>
                  </a:lnTo>
                  <a:lnTo>
                    <a:pt x="0" y="41148"/>
                  </a:lnTo>
                </a:path>
              </a:pathLst>
            </a:custGeom>
            <a:ln w="9144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10" name="object 610"/>
            <p:cNvSpPr/>
            <p:nvPr/>
          </p:nvSpPr>
          <p:spPr>
            <a:xfrm>
              <a:off x="5111496" y="5202935"/>
              <a:ext cx="82550" cy="41275"/>
            </a:xfrm>
            <a:custGeom>
              <a:avLst/>
              <a:gdLst/>
              <a:ahLst/>
              <a:cxnLst/>
              <a:rect l="l" t="t" r="r" b="b"/>
              <a:pathLst>
                <a:path w="82550" h="41275">
                  <a:moveTo>
                    <a:pt x="82296" y="41148"/>
                  </a:moveTo>
                  <a:lnTo>
                    <a:pt x="82296" y="35052"/>
                  </a:lnTo>
                  <a:lnTo>
                    <a:pt x="80772" y="27432"/>
                  </a:lnTo>
                  <a:lnTo>
                    <a:pt x="77724" y="21336"/>
                  </a:lnTo>
                  <a:lnTo>
                    <a:pt x="73152" y="15240"/>
                  </a:lnTo>
                  <a:lnTo>
                    <a:pt x="68580" y="10668"/>
                  </a:lnTo>
                  <a:lnTo>
                    <a:pt x="64008" y="7620"/>
                  </a:lnTo>
                  <a:lnTo>
                    <a:pt x="57912" y="3048"/>
                  </a:lnTo>
                  <a:lnTo>
                    <a:pt x="51816" y="1524"/>
                  </a:lnTo>
                  <a:lnTo>
                    <a:pt x="44196" y="0"/>
                  </a:lnTo>
                  <a:lnTo>
                    <a:pt x="38100" y="0"/>
                  </a:lnTo>
                  <a:lnTo>
                    <a:pt x="32004" y="1524"/>
                  </a:lnTo>
                  <a:lnTo>
                    <a:pt x="24384" y="3048"/>
                  </a:lnTo>
                  <a:lnTo>
                    <a:pt x="19812" y="7620"/>
                  </a:lnTo>
                  <a:lnTo>
                    <a:pt x="13716" y="10668"/>
                  </a:lnTo>
                  <a:lnTo>
                    <a:pt x="9144" y="15240"/>
                  </a:lnTo>
                  <a:lnTo>
                    <a:pt x="3048" y="27432"/>
                  </a:lnTo>
                  <a:lnTo>
                    <a:pt x="1524" y="35052"/>
                  </a:lnTo>
                  <a:lnTo>
                    <a:pt x="0" y="41148"/>
                  </a:lnTo>
                </a:path>
              </a:pathLst>
            </a:custGeom>
            <a:ln w="9144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11" name="object 611"/>
            <p:cNvSpPr/>
            <p:nvPr/>
          </p:nvSpPr>
          <p:spPr>
            <a:xfrm>
              <a:off x="5193791" y="5202935"/>
              <a:ext cx="82550" cy="41275"/>
            </a:xfrm>
            <a:custGeom>
              <a:avLst/>
              <a:gdLst/>
              <a:ahLst/>
              <a:cxnLst/>
              <a:rect l="l" t="t" r="r" b="b"/>
              <a:pathLst>
                <a:path w="82550" h="41275">
                  <a:moveTo>
                    <a:pt x="82296" y="41148"/>
                  </a:moveTo>
                  <a:lnTo>
                    <a:pt x="82296" y="35052"/>
                  </a:lnTo>
                  <a:lnTo>
                    <a:pt x="79248" y="27432"/>
                  </a:lnTo>
                  <a:lnTo>
                    <a:pt x="73152" y="15240"/>
                  </a:lnTo>
                  <a:lnTo>
                    <a:pt x="68580" y="10668"/>
                  </a:lnTo>
                  <a:lnTo>
                    <a:pt x="64008" y="7620"/>
                  </a:lnTo>
                  <a:lnTo>
                    <a:pt x="57912" y="3048"/>
                  </a:lnTo>
                  <a:lnTo>
                    <a:pt x="51816" y="1524"/>
                  </a:lnTo>
                  <a:lnTo>
                    <a:pt x="44196" y="0"/>
                  </a:lnTo>
                  <a:lnTo>
                    <a:pt x="38100" y="0"/>
                  </a:lnTo>
                  <a:lnTo>
                    <a:pt x="30480" y="1524"/>
                  </a:lnTo>
                  <a:lnTo>
                    <a:pt x="24384" y="3048"/>
                  </a:lnTo>
                  <a:lnTo>
                    <a:pt x="18288" y="7620"/>
                  </a:lnTo>
                  <a:lnTo>
                    <a:pt x="13716" y="10668"/>
                  </a:lnTo>
                  <a:lnTo>
                    <a:pt x="9144" y="15240"/>
                  </a:lnTo>
                  <a:lnTo>
                    <a:pt x="4572" y="21336"/>
                  </a:lnTo>
                  <a:lnTo>
                    <a:pt x="3048" y="27432"/>
                  </a:lnTo>
                  <a:lnTo>
                    <a:pt x="1524" y="35052"/>
                  </a:lnTo>
                  <a:lnTo>
                    <a:pt x="0" y="41148"/>
                  </a:lnTo>
                </a:path>
              </a:pathLst>
            </a:custGeom>
            <a:ln w="9144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12" name="object 612"/>
            <p:cNvSpPr/>
            <p:nvPr/>
          </p:nvSpPr>
          <p:spPr>
            <a:xfrm>
              <a:off x="5356860" y="5202935"/>
              <a:ext cx="81280" cy="41275"/>
            </a:xfrm>
            <a:custGeom>
              <a:avLst/>
              <a:gdLst/>
              <a:ahLst/>
              <a:cxnLst/>
              <a:rect l="l" t="t" r="r" b="b"/>
              <a:pathLst>
                <a:path w="81279" h="41275">
                  <a:moveTo>
                    <a:pt x="80772" y="41148"/>
                  </a:moveTo>
                  <a:lnTo>
                    <a:pt x="80772" y="35052"/>
                  </a:lnTo>
                  <a:lnTo>
                    <a:pt x="79248" y="27432"/>
                  </a:lnTo>
                  <a:lnTo>
                    <a:pt x="73152" y="15240"/>
                  </a:lnTo>
                  <a:lnTo>
                    <a:pt x="68580" y="10668"/>
                  </a:lnTo>
                  <a:lnTo>
                    <a:pt x="62484" y="7620"/>
                  </a:lnTo>
                  <a:lnTo>
                    <a:pt x="56388" y="3048"/>
                  </a:lnTo>
                  <a:lnTo>
                    <a:pt x="44196" y="0"/>
                  </a:lnTo>
                  <a:lnTo>
                    <a:pt x="36576" y="0"/>
                  </a:lnTo>
                  <a:lnTo>
                    <a:pt x="24384" y="3048"/>
                  </a:lnTo>
                  <a:lnTo>
                    <a:pt x="18288" y="7620"/>
                  </a:lnTo>
                  <a:lnTo>
                    <a:pt x="12192" y="10668"/>
                  </a:lnTo>
                  <a:lnTo>
                    <a:pt x="7620" y="15240"/>
                  </a:lnTo>
                  <a:lnTo>
                    <a:pt x="1524" y="27432"/>
                  </a:lnTo>
                  <a:lnTo>
                    <a:pt x="0" y="35052"/>
                  </a:lnTo>
                  <a:lnTo>
                    <a:pt x="0" y="41148"/>
                  </a:lnTo>
                </a:path>
              </a:pathLst>
            </a:custGeom>
            <a:ln w="9144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13" name="object 613"/>
            <p:cNvSpPr/>
            <p:nvPr/>
          </p:nvSpPr>
          <p:spPr>
            <a:xfrm>
              <a:off x="5433060" y="5244083"/>
              <a:ext cx="9525" cy="15240"/>
            </a:xfrm>
            <a:custGeom>
              <a:avLst/>
              <a:gdLst/>
              <a:ahLst/>
              <a:cxnLst/>
              <a:rect l="l" t="t" r="r" b="b"/>
              <a:pathLst>
                <a:path w="9525" h="15239">
                  <a:moveTo>
                    <a:pt x="0" y="15239"/>
                  </a:moveTo>
                  <a:lnTo>
                    <a:pt x="9144" y="15239"/>
                  </a:lnTo>
                  <a:lnTo>
                    <a:pt x="9144" y="0"/>
                  </a:lnTo>
                  <a:lnTo>
                    <a:pt x="0" y="0"/>
                  </a:lnTo>
                  <a:lnTo>
                    <a:pt x="0" y="15239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14" name="object 614"/>
            <p:cNvSpPr/>
            <p:nvPr/>
          </p:nvSpPr>
          <p:spPr>
            <a:xfrm>
              <a:off x="5106924" y="5251703"/>
              <a:ext cx="254635" cy="0"/>
            </a:xfrm>
            <a:custGeom>
              <a:avLst/>
              <a:gdLst/>
              <a:ahLst/>
              <a:cxnLst/>
              <a:rect l="l" t="t" r="r" b="b"/>
              <a:pathLst>
                <a:path w="254635">
                  <a:moveTo>
                    <a:pt x="245364" y="0"/>
                  </a:moveTo>
                  <a:lnTo>
                    <a:pt x="254508" y="0"/>
                  </a:lnTo>
                </a:path>
                <a:path w="254635">
                  <a:moveTo>
                    <a:pt x="164591" y="0"/>
                  </a:moveTo>
                  <a:lnTo>
                    <a:pt x="173735" y="0"/>
                  </a:lnTo>
                </a:path>
                <a:path w="254635">
                  <a:moveTo>
                    <a:pt x="82296" y="0"/>
                  </a:moveTo>
                  <a:lnTo>
                    <a:pt x="91440" y="0"/>
                  </a:lnTo>
                </a:path>
                <a:path w="254635">
                  <a:moveTo>
                    <a:pt x="0" y="0"/>
                  </a:moveTo>
                  <a:lnTo>
                    <a:pt x="9144" y="0"/>
                  </a:lnTo>
                </a:path>
              </a:pathLst>
            </a:custGeom>
            <a:ln w="15239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15" name="object 615"/>
            <p:cNvSpPr/>
            <p:nvPr/>
          </p:nvSpPr>
          <p:spPr>
            <a:xfrm>
              <a:off x="5602224" y="5202935"/>
              <a:ext cx="81280" cy="41275"/>
            </a:xfrm>
            <a:custGeom>
              <a:avLst/>
              <a:gdLst/>
              <a:ahLst/>
              <a:cxnLst/>
              <a:rect l="l" t="t" r="r" b="b"/>
              <a:pathLst>
                <a:path w="81279" h="41275">
                  <a:moveTo>
                    <a:pt x="80772" y="41148"/>
                  </a:moveTo>
                  <a:lnTo>
                    <a:pt x="80772" y="35052"/>
                  </a:lnTo>
                  <a:lnTo>
                    <a:pt x="79248" y="27432"/>
                  </a:lnTo>
                  <a:lnTo>
                    <a:pt x="73152" y="15240"/>
                  </a:lnTo>
                  <a:lnTo>
                    <a:pt x="67056" y="10668"/>
                  </a:lnTo>
                  <a:lnTo>
                    <a:pt x="62484" y="7620"/>
                  </a:lnTo>
                  <a:lnTo>
                    <a:pt x="56388" y="3048"/>
                  </a:lnTo>
                  <a:lnTo>
                    <a:pt x="50292" y="1524"/>
                  </a:lnTo>
                  <a:lnTo>
                    <a:pt x="44196" y="0"/>
                  </a:lnTo>
                  <a:lnTo>
                    <a:pt x="38100" y="0"/>
                  </a:lnTo>
                  <a:lnTo>
                    <a:pt x="32004" y="1524"/>
                  </a:lnTo>
                  <a:lnTo>
                    <a:pt x="24384" y="3048"/>
                  </a:lnTo>
                  <a:lnTo>
                    <a:pt x="19812" y="7620"/>
                  </a:lnTo>
                  <a:lnTo>
                    <a:pt x="13716" y="10668"/>
                  </a:lnTo>
                  <a:lnTo>
                    <a:pt x="9144" y="15240"/>
                  </a:lnTo>
                  <a:lnTo>
                    <a:pt x="3048" y="27432"/>
                  </a:lnTo>
                  <a:lnTo>
                    <a:pt x="1524" y="35052"/>
                  </a:lnTo>
                  <a:lnTo>
                    <a:pt x="0" y="41148"/>
                  </a:lnTo>
                </a:path>
              </a:pathLst>
            </a:custGeom>
            <a:ln w="9144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16" name="object 616"/>
            <p:cNvSpPr/>
            <p:nvPr/>
          </p:nvSpPr>
          <p:spPr>
            <a:xfrm>
              <a:off x="5439155" y="5202935"/>
              <a:ext cx="82550" cy="41275"/>
            </a:xfrm>
            <a:custGeom>
              <a:avLst/>
              <a:gdLst/>
              <a:ahLst/>
              <a:cxnLst/>
              <a:rect l="l" t="t" r="r" b="b"/>
              <a:pathLst>
                <a:path w="82550" h="41275">
                  <a:moveTo>
                    <a:pt x="82296" y="41148"/>
                  </a:moveTo>
                  <a:lnTo>
                    <a:pt x="80772" y="35052"/>
                  </a:lnTo>
                  <a:lnTo>
                    <a:pt x="79248" y="27432"/>
                  </a:lnTo>
                  <a:lnTo>
                    <a:pt x="73152" y="15240"/>
                  </a:lnTo>
                  <a:lnTo>
                    <a:pt x="68580" y="10668"/>
                  </a:lnTo>
                  <a:lnTo>
                    <a:pt x="64008" y="7620"/>
                  </a:lnTo>
                  <a:lnTo>
                    <a:pt x="57912" y="3048"/>
                  </a:lnTo>
                  <a:lnTo>
                    <a:pt x="51816" y="1524"/>
                  </a:lnTo>
                  <a:lnTo>
                    <a:pt x="44196" y="0"/>
                  </a:lnTo>
                  <a:lnTo>
                    <a:pt x="38100" y="0"/>
                  </a:lnTo>
                  <a:lnTo>
                    <a:pt x="30480" y="1524"/>
                  </a:lnTo>
                  <a:lnTo>
                    <a:pt x="24384" y="3048"/>
                  </a:lnTo>
                  <a:lnTo>
                    <a:pt x="18288" y="7620"/>
                  </a:lnTo>
                  <a:lnTo>
                    <a:pt x="13716" y="10668"/>
                  </a:lnTo>
                  <a:lnTo>
                    <a:pt x="9144" y="15240"/>
                  </a:lnTo>
                  <a:lnTo>
                    <a:pt x="4572" y="21336"/>
                  </a:lnTo>
                  <a:lnTo>
                    <a:pt x="3048" y="27432"/>
                  </a:lnTo>
                  <a:lnTo>
                    <a:pt x="0" y="35052"/>
                  </a:lnTo>
                  <a:lnTo>
                    <a:pt x="0" y="41148"/>
                  </a:lnTo>
                </a:path>
              </a:pathLst>
            </a:custGeom>
            <a:ln w="9144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17" name="object 617"/>
            <p:cNvSpPr/>
            <p:nvPr/>
          </p:nvSpPr>
          <p:spPr>
            <a:xfrm>
              <a:off x="5521451" y="5202935"/>
              <a:ext cx="81280" cy="41275"/>
            </a:xfrm>
            <a:custGeom>
              <a:avLst/>
              <a:gdLst/>
              <a:ahLst/>
              <a:cxnLst/>
              <a:rect l="l" t="t" r="r" b="b"/>
              <a:pathLst>
                <a:path w="81279" h="41275">
                  <a:moveTo>
                    <a:pt x="80772" y="41148"/>
                  </a:moveTo>
                  <a:lnTo>
                    <a:pt x="80772" y="35052"/>
                  </a:lnTo>
                  <a:lnTo>
                    <a:pt x="79248" y="27432"/>
                  </a:lnTo>
                  <a:lnTo>
                    <a:pt x="73152" y="15240"/>
                  </a:lnTo>
                  <a:lnTo>
                    <a:pt x="68580" y="10668"/>
                  </a:lnTo>
                  <a:lnTo>
                    <a:pt x="62484" y="7620"/>
                  </a:lnTo>
                  <a:lnTo>
                    <a:pt x="56388" y="3048"/>
                  </a:lnTo>
                  <a:lnTo>
                    <a:pt x="44196" y="0"/>
                  </a:lnTo>
                  <a:lnTo>
                    <a:pt x="38100" y="0"/>
                  </a:lnTo>
                  <a:lnTo>
                    <a:pt x="30480" y="1524"/>
                  </a:lnTo>
                  <a:lnTo>
                    <a:pt x="24384" y="3048"/>
                  </a:lnTo>
                  <a:lnTo>
                    <a:pt x="18288" y="7620"/>
                  </a:lnTo>
                  <a:lnTo>
                    <a:pt x="12192" y="10668"/>
                  </a:lnTo>
                  <a:lnTo>
                    <a:pt x="7620" y="15240"/>
                  </a:lnTo>
                  <a:lnTo>
                    <a:pt x="1524" y="27432"/>
                  </a:lnTo>
                  <a:lnTo>
                    <a:pt x="0" y="35052"/>
                  </a:lnTo>
                  <a:lnTo>
                    <a:pt x="0" y="41148"/>
                  </a:lnTo>
                </a:path>
              </a:pathLst>
            </a:custGeom>
            <a:ln w="9144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18" name="object 618"/>
            <p:cNvSpPr/>
            <p:nvPr/>
          </p:nvSpPr>
          <p:spPr>
            <a:xfrm>
              <a:off x="5682996" y="5202935"/>
              <a:ext cx="82550" cy="41275"/>
            </a:xfrm>
            <a:custGeom>
              <a:avLst/>
              <a:gdLst/>
              <a:ahLst/>
              <a:cxnLst/>
              <a:rect l="l" t="t" r="r" b="b"/>
              <a:pathLst>
                <a:path w="82550" h="41275">
                  <a:moveTo>
                    <a:pt x="82296" y="41148"/>
                  </a:moveTo>
                  <a:lnTo>
                    <a:pt x="82296" y="35052"/>
                  </a:lnTo>
                  <a:lnTo>
                    <a:pt x="79248" y="27432"/>
                  </a:lnTo>
                  <a:lnTo>
                    <a:pt x="77724" y="21336"/>
                  </a:lnTo>
                  <a:lnTo>
                    <a:pt x="73152" y="15240"/>
                  </a:lnTo>
                  <a:lnTo>
                    <a:pt x="68580" y="10668"/>
                  </a:lnTo>
                  <a:lnTo>
                    <a:pt x="64008" y="7620"/>
                  </a:lnTo>
                  <a:lnTo>
                    <a:pt x="57912" y="3048"/>
                  </a:lnTo>
                  <a:lnTo>
                    <a:pt x="50292" y="1524"/>
                  </a:lnTo>
                  <a:lnTo>
                    <a:pt x="44196" y="0"/>
                  </a:lnTo>
                  <a:lnTo>
                    <a:pt x="38100" y="0"/>
                  </a:lnTo>
                  <a:lnTo>
                    <a:pt x="30480" y="1524"/>
                  </a:lnTo>
                  <a:lnTo>
                    <a:pt x="24384" y="3048"/>
                  </a:lnTo>
                  <a:lnTo>
                    <a:pt x="18288" y="7620"/>
                  </a:lnTo>
                  <a:lnTo>
                    <a:pt x="13716" y="10668"/>
                  </a:lnTo>
                  <a:lnTo>
                    <a:pt x="9144" y="15240"/>
                  </a:lnTo>
                  <a:lnTo>
                    <a:pt x="4572" y="21336"/>
                  </a:lnTo>
                  <a:lnTo>
                    <a:pt x="3048" y="27432"/>
                  </a:lnTo>
                  <a:lnTo>
                    <a:pt x="1524" y="35052"/>
                  </a:lnTo>
                  <a:lnTo>
                    <a:pt x="0" y="41148"/>
                  </a:lnTo>
                </a:path>
              </a:pathLst>
            </a:custGeom>
            <a:ln w="9144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19" name="object 619"/>
            <p:cNvSpPr/>
            <p:nvPr/>
          </p:nvSpPr>
          <p:spPr>
            <a:xfrm>
              <a:off x="5760720" y="5244083"/>
              <a:ext cx="9525" cy="15240"/>
            </a:xfrm>
            <a:custGeom>
              <a:avLst/>
              <a:gdLst/>
              <a:ahLst/>
              <a:cxnLst/>
              <a:rect l="l" t="t" r="r" b="b"/>
              <a:pathLst>
                <a:path w="9525" h="15239">
                  <a:moveTo>
                    <a:pt x="0" y="15239"/>
                  </a:moveTo>
                  <a:lnTo>
                    <a:pt x="9144" y="15239"/>
                  </a:lnTo>
                  <a:lnTo>
                    <a:pt x="9144" y="0"/>
                  </a:lnTo>
                  <a:lnTo>
                    <a:pt x="0" y="0"/>
                  </a:lnTo>
                  <a:lnTo>
                    <a:pt x="0" y="15239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20" name="object 620"/>
            <p:cNvSpPr/>
            <p:nvPr/>
          </p:nvSpPr>
          <p:spPr>
            <a:xfrm>
              <a:off x="5516879" y="5251703"/>
              <a:ext cx="170815" cy="0"/>
            </a:xfrm>
            <a:custGeom>
              <a:avLst/>
              <a:gdLst/>
              <a:ahLst/>
              <a:cxnLst/>
              <a:rect l="l" t="t" r="r" b="b"/>
              <a:pathLst>
                <a:path w="170814">
                  <a:moveTo>
                    <a:pt x="161544" y="0"/>
                  </a:moveTo>
                  <a:lnTo>
                    <a:pt x="170688" y="0"/>
                  </a:lnTo>
                </a:path>
                <a:path w="170814">
                  <a:moveTo>
                    <a:pt x="80771" y="0"/>
                  </a:moveTo>
                  <a:lnTo>
                    <a:pt x="89915" y="0"/>
                  </a:lnTo>
                </a:path>
                <a:path w="170814">
                  <a:moveTo>
                    <a:pt x="0" y="0"/>
                  </a:moveTo>
                  <a:lnTo>
                    <a:pt x="9144" y="0"/>
                  </a:lnTo>
                </a:path>
              </a:pathLst>
            </a:custGeom>
            <a:ln w="15239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21" name="object 621"/>
            <p:cNvSpPr/>
            <p:nvPr/>
          </p:nvSpPr>
          <p:spPr>
            <a:xfrm>
              <a:off x="5434583" y="5244083"/>
              <a:ext cx="9525" cy="15240"/>
            </a:xfrm>
            <a:custGeom>
              <a:avLst/>
              <a:gdLst/>
              <a:ahLst/>
              <a:cxnLst/>
              <a:rect l="l" t="t" r="r" b="b"/>
              <a:pathLst>
                <a:path w="9525" h="15239">
                  <a:moveTo>
                    <a:pt x="0" y="15239"/>
                  </a:moveTo>
                  <a:lnTo>
                    <a:pt x="9144" y="15239"/>
                  </a:lnTo>
                  <a:lnTo>
                    <a:pt x="9144" y="0"/>
                  </a:lnTo>
                  <a:lnTo>
                    <a:pt x="0" y="0"/>
                  </a:lnTo>
                  <a:lnTo>
                    <a:pt x="0" y="15239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22" name="object 622"/>
            <p:cNvSpPr/>
            <p:nvPr/>
          </p:nvSpPr>
          <p:spPr>
            <a:xfrm>
              <a:off x="5766815" y="5202935"/>
              <a:ext cx="81280" cy="41275"/>
            </a:xfrm>
            <a:custGeom>
              <a:avLst/>
              <a:gdLst/>
              <a:ahLst/>
              <a:cxnLst/>
              <a:rect l="l" t="t" r="r" b="b"/>
              <a:pathLst>
                <a:path w="81279" h="41275">
                  <a:moveTo>
                    <a:pt x="80772" y="41148"/>
                  </a:moveTo>
                  <a:lnTo>
                    <a:pt x="80772" y="35052"/>
                  </a:lnTo>
                  <a:lnTo>
                    <a:pt x="79248" y="27432"/>
                  </a:lnTo>
                  <a:lnTo>
                    <a:pt x="73152" y="15240"/>
                  </a:lnTo>
                  <a:lnTo>
                    <a:pt x="68580" y="10668"/>
                  </a:lnTo>
                  <a:lnTo>
                    <a:pt x="62484" y="7620"/>
                  </a:lnTo>
                  <a:lnTo>
                    <a:pt x="56388" y="3048"/>
                  </a:lnTo>
                  <a:lnTo>
                    <a:pt x="44196" y="0"/>
                  </a:lnTo>
                  <a:lnTo>
                    <a:pt x="36576" y="0"/>
                  </a:lnTo>
                  <a:lnTo>
                    <a:pt x="24384" y="3048"/>
                  </a:lnTo>
                  <a:lnTo>
                    <a:pt x="18288" y="7620"/>
                  </a:lnTo>
                  <a:lnTo>
                    <a:pt x="12192" y="10668"/>
                  </a:lnTo>
                  <a:lnTo>
                    <a:pt x="7620" y="15240"/>
                  </a:lnTo>
                  <a:lnTo>
                    <a:pt x="1524" y="27432"/>
                  </a:lnTo>
                  <a:lnTo>
                    <a:pt x="0" y="35052"/>
                  </a:lnTo>
                  <a:lnTo>
                    <a:pt x="0" y="41148"/>
                  </a:lnTo>
                </a:path>
              </a:pathLst>
            </a:custGeom>
            <a:ln w="9144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23" name="object 623"/>
            <p:cNvSpPr/>
            <p:nvPr/>
          </p:nvSpPr>
          <p:spPr>
            <a:xfrm>
              <a:off x="5847587" y="5244083"/>
              <a:ext cx="0" cy="15240"/>
            </a:xfrm>
            <a:custGeom>
              <a:avLst/>
              <a:gdLst/>
              <a:ahLst/>
              <a:cxnLst/>
              <a:rect l="l" t="t" r="r" b="b"/>
              <a:pathLst>
                <a:path h="15239">
                  <a:moveTo>
                    <a:pt x="-4572" y="7619"/>
                  </a:moveTo>
                  <a:lnTo>
                    <a:pt x="4572" y="7619"/>
                  </a:lnTo>
                </a:path>
              </a:pathLst>
            </a:custGeom>
            <a:ln w="15239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24" name="object 624"/>
            <p:cNvSpPr/>
            <p:nvPr/>
          </p:nvSpPr>
          <p:spPr>
            <a:xfrm>
              <a:off x="5762244" y="5244083"/>
              <a:ext cx="9525" cy="15240"/>
            </a:xfrm>
            <a:custGeom>
              <a:avLst/>
              <a:gdLst/>
              <a:ahLst/>
              <a:cxnLst/>
              <a:rect l="l" t="t" r="r" b="b"/>
              <a:pathLst>
                <a:path w="9525" h="15239">
                  <a:moveTo>
                    <a:pt x="0" y="15239"/>
                  </a:moveTo>
                  <a:lnTo>
                    <a:pt x="9144" y="15239"/>
                  </a:lnTo>
                  <a:lnTo>
                    <a:pt x="9144" y="0"/>
                  </a:lnTo>
                  <a:lnTo>
                    <a:pt x="0" y="0"/>
                  </a:lnTo>
                  <a:lnTo>
                    <a:pt x="0" y="15239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25" name="object 625"/>
            <p:cNvSpPr/>
            <p:nvPr/>
          </p:nvSpPr>
          <p:spPr>
            <a:xfrm>
              <a:off x="4756403" y="5259323"/>
              <a:ext cx="1905000" cy="58419"/>
            </a:xfrm>
            <a:custGeom>
              <a:avLst/>
              <a:gdLst/>
              <a:ahLst/>
              <a:cxnLst/>
              <a:rect l="l" t="t" r="r" b="b"/>
              <a:pathLst>
                <a:path w="1905000" h="58420">
                  <a:moveTo>
                    <a:pt x="355092" y="0"/>
                  </a:moveTo>
                  <a:lnTo>
                    <a:pt x="0" y="0"/>
                  </a:lnTo>
                </a:path>
                <a:path w="1905000" h="58420">
                  <a:moveTo>
                    <a:pt x="1091183" y="0"/>
                  </a:moveTo>
                  <a:lnTo>
                    <a:pt x="1222248" y="0"/>
                  </a:lnTo>
                </a:path>
                <a:path w="1905000" h="58420">
                  <a:moveTo>
                    <a:pt x="1222248" y="57912"/>
                  </a:moveTo>
                  <a:lnTo>
                    <a:pt x="1905000" y="57912"/>
                  </a:lnTo>
                </a:path>
              </a:pathLst>
            </a:custGeom>
            <a:ln w="9144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26" name="object 626"/>
            <p:cNvSpPr/>
            <p:nvPr/>
          </p:nvSpPr>
          <p:spPr>
            <a:xfrm>
              <a:off x="6121907" y="5292852"/>
              <a:ext cx="71755" cy="36830"/>
            </a:xfrm>
            <a:custGeom>
              <a:avLst/>
              <a:gdLst/>
              <a:ahLst/>
              <a:cxnLst/>
              <a:rect l="l" t="t" r="r" b="b"/>
              <a:pathLst>
                <a:path w="71754" h="36829">
                  <a:moveTo>
                    <a:pt x="71627" y="36575"/>
                  </a:moveTo>
                  <a:lnTo>
                    <a:pt x="50291" y="3047"/>
                  </a:lnTo>
                  <a:lnTo>
                    <a:pt x="38099" y="0"/>
                  </a:lnTo>
                  <a:lnTo>
                    <a:pt x="32003" y="0"/>
                  </a:lnTo>
                  <a:lnTo>
                    <a:pt x="4571" y="19811"/>
                  </a:lnTo>
                  <a:lnTo>
                    <a:pt x="1523" y="24383"/>
                  </a:lnTo>
                  <a:lnTo>
                    <a:pt x="0" y="30479"/>
                  </a:lnTo>
                  <a:lnTo>
                    <a:pt x="0" y="36575"/>
                  </a:lnTo>
                </a:path>
              </a:pathLst>
            </a:custGeom>
            <a:ln w="9144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27" name="object 627"/>
            <p:cNvSpPr/>
            <p:nvPr/>
          </p:nvSpPr>
          <p:spPr>
            <a:xfrm>
              <a:off x="6193535" y="5292852"/>
              <a:ext cx="70485" cy="36830"/>
            </a:xfrm>
            <a:custGeom>
              <a:avLst/>
              <a:gdLst/>
              <a:ahLst/>
              <a:cxnLst/>
              <a:rect l="l" t="t" r="r" b="b"/>
              <a:pathLst>
                <a:path w="70485" h="36829">
                  <a:moveTo>
                    <a:pt x="70103" y="36575"/>
                  </a:moveTo>
                  <a:lnTo>
                    <a:pt x="70103" y="30479"/>
                  </a:lnTo>
                  <a:lnTo>
                    <a:pt x="68579" y="24383"/>
                  </a:lnTo>
                  <a:lnTo>
                    <a:pt x="65531" y="19811"/>
                  </a:lnTo>
                  <a:lnTo>
                    <a:pt x="62483" y="13715"/>
                  </a:lnTo>
                  <a:lnTo>
                    <a:pt x="38099" y="0"/>
                  </a:lnTo>
                  <a:lnTo>
                    <a:pt x="32003" y="0"/>
                  </a:lnTo>
                  <a:lnTo>
                    <a:pt x="19811" y="3047"/>
                  </a:lnTo>
                  <a:lnTo>
                    <a:pt x="10667" y="9143"/>
                  </a:lnTo>
                  <a:lnTo>
                    <a:pt x="7619" y="13715"/>
                  </a:lnTo>
                  <a:lnTo>
                    <a:pt x="3047" y="19811"/>
                  </a:lnTo>
                  <a:lnTo>
                    <a:pt x="1523" y="24383"/>
                  </a:lnTo>
                  <a:lnTo>
                    <a:pt x="0" y="30479"/>
                  </a:lnTo>
                  <a:lnTo>
                    <a:pt x="0" y="36575"/>
                  </a:lnTo>
                </a:path>
              </a:pathLst>
            </a:custGeom>
            <a:ln w="9144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28" name="object 628"/>
            <p:cNvSpPr/>
            <p:nvPr/>
          </p:nvSpPr>
          <p:spPr>
            <a:xfrm>
              <a:off x="6259067" y="5329428"/>
              <a:ext cx="9525" cy="13970"/>
            </a:xfrm>
            <a:custGeom>
              <a:avLst/>
              <a:gdLst/>
              <a:ahLst/>
              <a:cxnLst/>
              <a:rect l="l" t="t" r="r" b="b"/>
              <a:pathLst>
                <a:path w="9525" h="13970">
                  <a:moveTo>
                    <a:pt x="0" y="13716"/>
                  </a:moveTo>
                  <a:lnTo>
                    <a:pt x="9144" y="13716"/>
                  </a:lnTo>
                  <a:lnTo>
                    <a:pt x="9144" y="0"/>
                  </a:lnTo>
                  <a:lnTo>
                    <a:pt x="0" y="0"/>
                  </a:lnTo>
                  <a:lnTo>
                    <a:pt x="0" y="13716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29" name="object 629"/>
            <p:cNvSpPr/>
            <p:nvPr/>
          </p:nvSpPr>
          <p:spPr>
            <a:xfrm>
              <a:off x="6117335" y="5336286"/>
              <a:ext cx="81280" cy="0"/>
            </a:xfrm>
            <a:custGeom>
              <a:avLst/>
              <a:gdLst/>
              <a:ahLst/>
              <a:cxnLst/>
              <a:rect l="l" t="t" r="r" b="b"/>
              <a:pathLst>
                <a:path w="81279">
                  <a:moveTo>
                    <a:pt x="71628" y="0"/>
                  </a:moveTo>
                  <a:lnTo>
                    <a:pt x="80772" y="0"/>
                  </a:lnTo>
                </a:path>
                <a:path w="81279">
                  <a:moveTo>
                    <a:pt x="0" y="0"/>
                  </a:moveTo>
                  <a:lnTo>
                    <a:pt x="9144" y="0"/>
                  </a:lnTo>
                </a:path>
              </a:pathLst>
            </a:custGeom>
            <a:ln w="13716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30" name="object 630"/>
            <p:cNvSpPr/>
            <p:nvPr/>
          </p:nvSpPr>
          <p:spPr>
            <a:xfrm>
              <a:off x="6263640" y="5292852"/>
              <a:ext cx="70485" cy="36830"/>
            </a:xfrm>
            <a:custGeom>
              <a:avLst/>
              <a:gdLst/>
              <a:ahLst/>
              <a:cxnLst/>
              <a:rect l="l" t="t" r="r" b="b"/>
              <a:pathLst>
                <a:path w="70485" h="36829">
                  <a:moveTo>
                    <a:pt x="70103" y="36575"/>
                  </a:moveTo>
                  <a:lnTo>
                    <a:pt x="48767" y="3047"/>
                  </a:lnTo>
                  <a:lnTo>
                    <a:pt x="36575" y="0"/>
                  </a:lnTo>
                  <a:lnTo>
                    <a:pt x="32003" y="0"/>
                  </a:lnTo>
                  <a:lnTo>
                    <a:pt x="21335" y="3047"/>
                  </a:lnTo>
                  <a:lnTo>
                    <a:pt x="12191" y="9143"/>
                  </a:lnTo>
                  <a:lnTo>
                    <a:pt x="7619" y="13715"/>
                  </a:lnTo>
                  <a:lnTo>
                    <a:pt x="4571" y="19811"/>
                  </a:lnTo>
                  <a:lnTo>
                    <a:pt x="1523" y="24383"/>
                  </a:lnTo>
                  <a:lnTo>
                    <a:pt x="0" y="30479"/>
                  </a:lnTo>
                  <a:lnTo>
                    <a:pt x="0" y="36575"/>
                  </a:lnTo>
                </a:path>
              </a:pathLst>
            </a:custGeom>
            <a:ln w="9144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31" name="object 631"/>
            <p:cNvSpPr/>
            <p:nvPr/>
          </p:nvSpPr>
          <p:spPr>
            <a:xfrm>
              <a:off x="6333744" y="5329428"/>
              <a:ext cx="0" cy="13970"/>
            </a:xfrm>
            <a:custGeom>
              <a:avLst/>
              <a:gdLst/>
              <a:ahLst/>
              <a:cxnLst/>
              <a:rect l="l" t="t" r="r" b="b"/>
              <a:pathLst>
                <a:path h="13970">
                  <a:moveTo>
                    <a:pt x="-4572" y="6858"/>
                  </a:moveTo>
                  <a:lnTo>
                    <a:pt x="4572" y="6858"/>
                  </a:lnTo>
                </a:path>
              </a:pathLst>
            </a:custGeom>
            <a:ln w="13716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32" name="object 632"/>
            <p:cNvSpPr/>
            <p:nvPr/>
          </p:nvSpPr>
          <p:spPr>
            <a:xfrm>
              <a:off x="6259067" y="5329428"/>
              <a:ext cx="9525" cy="13970"/>
            </a:xfrm>
            <a:custGeom>
              <a:avLst/>
              <a:gdLst/>
              <a:ahLst/>
              <a:cxnLst/>
              <a:rect l="l" t="t" r="r" b="b"/>
              <a:pathLst>
                <a:path w="9525" h="13970">
                  <a:moveTo>
                    <a:pt x="0" y="13716"/>
                  </a:moveTo>
                  <a:lnTo>
                    <a:pt x="9144" y="13716"/>
                  </a:lnTo>
                  <a:lnTo>
                    <a:pt x="9144" y="0"/>
                  </a:lnTo>
                  <a:lnTo>
                    <a:pt x="0" y="0"/>
                  </a:lnTo>
                  <a:lnTo>
                    <a:pt x="0" y="13716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33" name="object 633"/>
            <p:cNvSpPr/>
            <p:nvPr/>
          </p:nvSpPr>
          <p:spPr>
            <a:xfrm>
              <a:off x="5978651" y="5346192"/>
              <a:ext cx="683260" cy="265430"/>
            </a:xfrm>
            <a:custGeom>
              <a:avLst/>
              <a:gdLst/>
              <a:ahLst/>
              <a:cxnLst/>
              <a:rect l="l" t="t" r="r" b="b"/>
              <a:pathLst>
                <a:path w="683259" h="265429">
                  <a:moveTo>
                    <a:pt x="0" y="153923"/>
                  </a:moveTo>
                  <a:lnTo>
                    <a:pt x="682751" y="153923"/>
                  </a:lnTo>
                </a:path>
                <a:path w="683259" h="265429">
                  <a:moveTo>
                    <a:pt x="143255" y="0"/>
                  </a:moveTo>
                  <a:lnTo>
                    <a:pt x="143255" y="265175"/>
                  </a:lnTo>
                </a:path>
                <a:path w="683259" h="265429">
                  <a:moveTo>
                    <a:pt x="214883" y="0"/>
                  </a:moveTo>
                  <a:lnTo>
                    <a:pt x="214883" y="167639"/>
                  </a:lnTo>
                </a:path>
                <a:path w="683259" h="265429">
                  <a:moveTo>
                    <a:pt x="284987" y="0"/>
                  </a:moveTo>
                  <a:lnTo>
                    <a:pt x="284987" y="167639"/>
                  </a:lnTo>
                </a:path>
                <a:path w="683259" h="265429">
                  <a:moveTo>
                    <a:pt x="355092" y="0"/>
                  </a:moveTo>
                  <a:lnTo>
                    <a:pt x="355092" y="265175"/>
                  </a:lnTo>
                </a:path>
              </a:pathLst>
            </a:custGeom>
            <a:ln w="9144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634" name="object 634"/>
            <p:cNvPicPr/>
            <p:nvPr/>
          </p:nvPicPr>
          <p:blipFill>
            <a:blip r:embed="rId28" cstate="print"/>
            <a:stretch>
              <a:fillRect/>
            </a:stretch>
          </p:blipFill>
          <p:spPr>
            <a:xfrm>
              <a:off x="6160008" y="5542787"/>
              <a:ext cx="137160" cy="222503"/>
            </a:xfrm>
            <a:prstGeom prst="rect">
              <a:avLst/>
            </a:prstGeom>
          </p:spPr>
        </p:pic>
        <p:sp>
          <p:nvSpPr>
            <p:cNvPr id="635" name="object 635"/>
            <p:cNvSpPr/>
            <p:nvPr/>
          </p:nvSpPr>
          <p:spPr>
            <a:xfrm>
              <a:off x="6121907" y="5611367"/>
              <a:ext cx="212090" cy="0"/>
            </a:xfrm>
            <a:custGeom>
              <a:avLst/>
              <a:gdLst/>
              <a:ahLst/>
              <a:cxnLst/>
              <a:rect l="l" t="t" r="r" b="b"/>
              <a:pathLst>
                <a:path w="212089">
                  <a:moveTo>
                    <a:pt x="0" y="0"/>
                  </a:moveTo>
                  <a:lnTo>
                    <a:pt x="42672" y="0"/>
                  </a:lnTo>
                </a:path>
                <a:path w="212089">
                  <a:moveTo>
                    <a:pt x="170688" y="0"/>
                  </a:moveTo>
                  <a:lnTo>
                    <a:pt x="211836" y="0"/>
                  </a:lnTo>
                </a:path>
              </a:pathLst>
            </a:custGeom>
            <a:ln w="9144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36" name="object 636"/>
            <p:cNvSpPr/>
            <p:nvPr/>
          </p:nvSpPr>
          <p:spPr>
            <a:xfrm>
              <a:off x="6320028" y="5529071"/>
              <a:ext cx="26034" cy="29209"/>
            </a:xfrm>
            <a:custGeom>
              <a:avLst/>
              <a:gdLst/>
              <a:ahLst/>
              <a:cxnLst/>
              <a:rect l="l" t="t" r="r" b="b"/>
              <a:pathLst>
                <a:path w="26035" h="29210">
                  <a:moveTo>
                    <a:pt x="25907" y="28956"/>
                  </a:moveTo>
                  <a:lnTo>
                    <a:pt x="0" y="28956"/>
                  </a:lnTo>
                  <a:lnTo>
                    <a:pt x="0" y="0"/>
                  </a:lnTo>
                  <a:lnTo>
                    <a:pt x="25907" y="0"/>
                  </a:lnTo>
                  <a:lnTo>
                    <a:pt x="25907" y="28956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37" name="object 637"/>
            <p:cNvSpPr/>
            <p:nvPr/>
          </p:nvSpPr>
          <p:spPr>
            <a:xfrm>
              <a:off x="6320028" y="5529071"/>
              <a:ext cx="26034" cy="29209"/>
            </a:xfrm>
            <a:custGeom>
              <a:avLst/>
              <a:gdLst/>
              <a:ahLst/>
              <a:cxnLst/>
              <a:rect l="l" t="t" r="r" b="b"/>
              <a:pathLst>
                <a:path w="26035" h="29210">
                  <a:moveTo>
                    <a:pt x="25907" y="0"/>
                  </a:moveTo>
                  <a:lnTo>
                    <a:pt x="0" y="0"/>
                  </a:lnTo>
                  <a:lnTo>
                    <a:pt x="0" y="28956"/>
                  </a:lnTo>
                  <a:lnTo>
                    <a:pt x="25907" y="28956"/>
                  </a:lnTo>
                  <a:lnTo>
                    <a:pt x="25907" y="0"/>
                  </a:lnTo>
                  <a:close/>
                </a:path>
                <a:path w="26035" h="29210">
                  <a:moveTo>
                    <a:pt x="0" y="0"/>
                  </a:moveTo>
                  <a:lnTo>
                    <a:pt x="0" y="0"/>
                  </a:lnTo>
                </a:path>
              </a:pathLst>
            </a:custGeom>
            <a:ln w="9144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38" name="object 638"/>
            <p:cNvSpPr/>
            <p:nvPr/>
          </p:nvSpPr>
          <p:spPr>
            <a:xfrm>
              <a:off x="6364223" y="5486399"/>
              <a:ext cx="26034" cy="27940"/>
            </a:xfrm>
            <a:custGeom>
              <a:avLst/>
              <a:gdLst/>
              <a:ahLst/>
              <a:cxnLst/>
              <a:rect l="l" t="t" r="r" b="b"/>
              <a:pathLst>
                <a:path w="26035" h="27939">
                  <a:moveTo>
                    <a:pt x="25908" y="27432"/>
                  </a:moveTo>
                  <a:lnTo>
                    <a:pt x="0" y="27432"/>
                  </a:lnTo>
                  <a:lnTo>
                    <a:pt x="0" y="0"/>
                  </a:lnTo>
                  <a:lnTo>
                    <a:pt x="25908" y="0"/>
                  </a:lnTo>
                  <a:lnTo>
                    <a:pt x="25908" y="27432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39" name="object 639"/>
            <p:cNvSpPr/>
            <p:nvPr/>
          </p:nvSpPr>
          <p:spPr>
            <a:xfrm>
              <a:off x="6364223" y="5487923"/>
              <a:ext cx="26034" cy="26034"/>
            </a:xfrm>
            <a:custGeom>
              <a:avLst/>
              <a:gdLst/>
              <a:ahLst/>
              <a:cxnLst/>
              <a:rect l="l" t="t" r="r" b="b"/>
              <a:pathLst>
                <a:path w="26035" h="26035">
                  <a:moveTo>
                    <a:pt x="25908" y="0"/>
                  </a:moveTo>
                  <a:lnTo>
                    <a:pt x="0" y="0"/>
                  </a:lnTo>
                  <a:lnTo>
                    <a:pt x="0" y="25908"/>
                  </a:lnTo>
                  <a:lnTo>
                    <a:pt x="25908" y="25908"/>
                  </a:lnTo>
                  <a:lnTo>
                    <a:pt x="25908" y="0"/>
                  </a:lnTo>
                  <a:close/>
                </a:path>
                <a:path w="26035" h="26035">
                  <a:moveTo>
                    <a:pt x="0" y="0"/>
                  </a:moveTo>
                  <a:lnTo>
                    <a:pt x="0" y="0"/>
                  </a:lnTo>
                </a:path>
              </a:pathLst>
            </a:custGeom>
            <a:ln w="9144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40" name="object 640"/>
            <p:cNvSpPr/>
            <p:nvPr/>
          </p:nvSpPr>
          <p:spPr>
            <a:xfrm>
              <a:off x="6364223" y="5303519"/>
              <a:ext cx="26034" cy="29209"/>
            </a:xfrm>
            <a:custGeom>
              <a:avLst/>
              <a:gdLst/>
              <a:ahLst/>
              <a:cxnLst/>
              <a:rect l="l" t="t" r="r" b="b"/>
              <a:pathLst>
                <a:path w="26035" h="29210">
                  <a:moveTo>
                    <a:pt x="25908" y="28956"/>
                  </a:moveTo>
                  <a:lnTo>
                    <a:pt x="0" y="28956"/>
                  </a:lnTo>
                  <a:lnTo>
                    <a:pt x="0" y="0"/>
                  </a:lnTo>
                  <a:lnTo>
                    <a:pt x="25908" y="0"/>
                  </a:lnTo>
                  <a:lnTo>
                    <a:pt x="25908" y="28956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41" name="object 641"/>
            <p:cNvSpPr/>
            <p:nvPr/>
          </p:nvSpPr>
          <p:spPr>
            <a:xfrm>
              <a:off x="5978651" y="5259323"/>
              <a:ext cx="463550" cy="152400"/>
            </a:xfrm>
            <a:custGeom>
              <a:avLst/>
              <a:gdLst/>
              <a:ahLst/>
              <a:cxnLst/>
              <a:rect l="l" t="t" r="r" b="b"/>
              <a:pathLst>
                <a:path w="463550" h="152400">
                  <a:moveTo>
                    <a:pt x="411480" y="44196"/>
                  </a:moveTo>
                  <a:lnTo>
                    <a:pt x="385571" y="44196"/>
                  </a:lnTo>
                  <a:lnTo>
                    <a:pt x="385571" y="73152"/>
                  </a:lnTo>
                  <a:lnTo>
                    <a:pt x="411480" y="73152"/>
                  </a:lnTo>
                  <a:lnTo>
                    <a:pt x="411480" y="44196"/>
                  </a:lnTo>
                  <a:close/>
                </a:path>
                <a:path w="463550" h="152400">
                  <a:moveTo>
                    <a:pt x="385571" y="44196"/>
                  </a:moveTo>
                  <a:lnTo>
                    <a:pt x="385571" y="44196"/>
                  </a:lnTo>
                </a:path>
                <a:path w="463550" h="152400">
                  <a:moveTo>
                    <a:pt x="0" y="0"/>
                  </a:moveTo>
                  <a:lnTo>
                    <a:pt x="0" y="56388"/>
                  </a:lnTo>
                </a:path>
                <a:path w="463550" h="152400">
                  <a:moveTo>
                    <a:pt x="463296" y="85344"/>
                  </a:moveTo>
                  <a:lnTo>
                    <a:pt x="463296" y="152400"/>
                  </a:lnTo>
                </a:path>
              </a:pathLst>
            </a:custGeom>
            <a:ln w="9144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42" name="object 642"/>
            <p:cNvSpPr/>
            <p:nvPr/>
          </p:nvSpPr>
          <p:spPr>
            <a:xfrm>
              <a:off x="6414516" y="5405628"/>
              <a:ext cx="55244" cy="82550"/>
            </a:xfrm>
            <a:custGeom>
              <a:avLst/>
              <a:gdLst/>
              <a:ahLst/>
              <a:cxnLst/>
              <a:rect l="l" t="t" r="r" b="b"/>
              <a:pathLst>
                <a:path w="55245" h="82550">
                  <a:moveTo>
                    <a:pt x="27432" y="82295"/>
                  </a:moveTo>
                  <a:lnTo>
                    <a:pt x="0" y="0"/>
                  </a:lnTo>
                  <a:lnTo>
                    <a:pt x="54864" y="0"/>
                  </a:lnTo>
                  <a:lnTo>
                    <a:pt x="27432" y="82295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643" name="object 643"/>
            <p:cNvPicPr/>
            <p:nvPr/>
          </p:nvPicPr>
          <p:blipFill>
            <a:blip r:embed="rId29" cstate="print"/>
            <a:stretch>
              <a:fillRect/>
            </a:stretch>
          </p:blipFill>
          <p:spPr>
            <a:xfrm>
              <a:off x="6496812" y="5369051"/>
              <a:ext cx="59435" cy="193548"/>
            </a:xfrm>
            <a:prstGeom prst="rect">
              <a:avLst/>
            </a:prstGeom>
          </p:spPr>
        </p:pic>
        <p:sp>
          <p:nvSpPr>
            <p:cNvPr id="644" name="object 644"/>
            <p:cNvSpPr/>
            <p:nvPr/>
          </p:nvSpPr>
          <p:spPr>
            <a:xfrm>
              <a:off x="6399276" y="5558028"/>
              <a:ext cx="96520" cy="0"/>
            </a:xfrm>
            <a:custGeom>
              <a:avLst/>
              <a:gdLst/>
              <a:ahLst/>
              <a:cxnLst/>
              <a:rect l="l" t="t" r="r" b="b"/>
              <a:pathLst>
                <a:path w="96520">
                  <a:moveTo>
                    <a:pt x="0" y="0"/>
                  </a:moveTo>
                  <a:lnTo>
                    <a:pt x="96011" y="0"/>
                  </a:lnTo>
                </a:path>
              </a:pathLst>
            </a:custGeom>
            <a:ln w="9144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45" name="object 645"/>
            <p:cNvSpPr/>
            <p:nvPr/>
          </p:nvSpPr>
          <p:spPr>
            <a:xfrm>
              <a:off x="6487667" y="5530596"/>
              <a:ext cx="82550" cy="55244"/>
            </a:xfrm>
            <a:custGeom>
              <a:avLst/>
              <a:gdLst/>
              <a:ahLst/>
              <a:cxnLst/>
              <a:rect l="l" t="t" r="r" b="b"/>
              <a:pathLst>
                <a:path w="82550" h="55245">
                  <a:moveTo>
                    <a:pt x="0" y="54864"/>
                  </a:moveTo>
                  <a:lnTo>
                    <a:pt x="0" y="0"/>
                  </a:lnTo>
                  <a:lnTo>
                    <a:pt x="82296" y="27432"/>
                  </a:lnTo>
                  <a:lnTo>
                    <a:pt x="0" y="54864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46" name="object 646"/>
            <p:cNvSpPr/>
            <p:nvPr/>
          </p:nvSpPr>
          <p:spPr>
            <a:xfrm>
              <a:off x="6150864" y="5230367"/>
              <a:ext cx="96520" cy="0"/>
            </a:xfrm>
            <a:custGeom>
              <a:avLst/>
              <a:gdLst/>
              <a:ahLst/>
              <a:cxnLst/>
              <a:rect l="l" t="t" r="r" b="b"/>
              <a:pathLst>
                <a:path w="96520">
                  <a:moveTo>
                    <a:pt x="0" y="0"/>
                  </a:moveTo>
                  <a:lnTo>
                    <a:pt x="96012" y="0"/>
                  </a:lnTo>
                </a:path>
              </a:pathLst>
            </a:custGeom>
            <a:ln w="9144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47" name="object 647"/>
            <p:cNvSpPr/>
            <p:nvPr/>
          </p:nvSpPr>
          <p:spPr>
            <a:xfrm>
              <a:off x="6239255" y="5202935"/>
              <a:ext cx="81280" cy="55244"/>
            </a:xfrm>
            <a:custGeom>
              <a:avLst/>
              <a:gdLst/>
              <a:ahLst/>
              <a:cxnLst/>
              <a:rect l="l" t="t" r="r" b="b"/>
              <a:pathLst>
                <a:path w="81279" h="55245">
                  <a:moveTo>
                    <a:pt x="0" y="54864"/>
                  </a:moveTo>
                  <a:lnTo>
                    <a:pt x="0" y="0"/>
                  </a:lnTo>
                  <a:lnTo>
                    <a:pt x="80772" y="27432"/>
                  </a:lnTo>
                  <a:lnTo>
                    <a:pt x="0" y="54864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648" name="object 648"/>
            <p:cNvPicPr/>
            <p:nvPr/>
          </p:nvPicPr>
          <p:blipFill>
            <a:blip r:embed="rId30" cstate="print"/>
            <a:stretch>
              <a:fillRect/>
            </a:stretch>
          </p:blipFill>
          <p:spPr>
            <a:xfrm>
              <a:off x="6345935" y="5192267"/>
              <a:ext cx="56387" cy="192023"/>
            </a:xfrm>
            <a:prstGeom prst="rect">
              <a:avLst/>
            </a:prstGeom>
          </p:spPr>
        </p:pic>
        <p:pic>
          <p:nvPicPr>
            <p:cNvPr id="649" name="object 649"/>
            <p:cNvPicPr/>
            <p:nvPr/>
          </p:nvPicPr>
          <p:blipFill>
            <a:blip r:embed="rId31" cstate="print"/>
            <a:stretch>
              <a:fillRect/>
            </a:stretch>
          </p:blipFill>
          <p:spPr>
            <a:xfrm>
              <a:off x="6598919" y="5519928"/>
              <a:ext cx="48767" cy="192023"/>
            </a:xfrm>
            <a:prstGeom prst="rect">
              <a:avLst/>
            </a:prstGeom>
          </p:spPr>
        </p:pic>
        <p:sp>
          <p:nvSpPr>
            <p:cNvPr id="650" name="object 650"/>
            <p:cNvSpPr/>
            <p:nvPr/>
          </p:nvSpPr>
          <p:spPr>
            <a:xfrm>
              <a:off x="6661403" y="5315712"/>
              <a:ext cx="215265" cy="184785"/>
            </a:xfrm>
            <a:custGeom>
              <a:avLst/>
              <a:gdLst/>
              <a:ahLst/>
              <a:cxnLst/>
              <a:rect l="l" t="t" r="r" b="b"/>
              <a:pathLst>
                <a:path w="215265" h="184785">
                  <a:moveTo>
                    <a:pt x="0" y="0"/>
                  </a:moveTo>
                  <a:lnTo>
                    <a:pt x="0" y="184403"/>
                  </a:lnTo>
                </a:path>
                <a:path w="215265" h="184785">
                  <a:moveTo>
                    <a:pt x="0" y="92964"/>
                  </a:moveTo>
                  <a:lnTo>
                    <a:pt x="214883" y="92964"/>
                  </a:lnTo>
                </a:path>
              </a:pathLst>
            </a:custGeom>
            <a:ln w="9144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51" name="object 651"/>
            <p:cNvSpPr/>
            <p:nvPr/>
          </p:nvSpPr>
          <p:spPr>
            <a:xfrm>
              <a:off x="6641592" y="5388864"/>
              <a:ext cx="40005" cy="40005"/>
            </a:xfrm>
            <a:custGeom>
              <a:avLst/>
              <a:gdLst/>
              <a:ahLst/>
              <a:cxnLst/>
              <a:rect l="l" t="t" r="r" b="b"/>
              <a:pathLst>
                <a:path w="40004" h="40004">
                  <a:moveTo>
                    <a:pt x="19812" y="39624"/>
                  </a:moveTo>
                  <a:lnTo>
                    <a:pt x="12215" y="38028"/>
                  </a:lnTo>
                  <a:lnTo>
                    <a:pt x="5905" y="33718"/>
                  </a:lnTo>
                  <a:lnTo>
                    <a:pt x="1595" y="27408"/>
                  </a:lnTo>
                  <a:lnTo>
                    <a:pt x="0" y="19812"/>
                  </a:lnTo>
                  <a:lnTo>
                    <a:pt x="1595" y="12215"/>
                  </a:lnTo>
                  <a:lnTo>
                    <a:pt x="5905" y="5905"/>
                  </a:lnTo>
                  <a:lnTo>
                    <a:pt x="12215" y="1595"/>
                  </a:lnTo>
                  <a:lnTo>
                    <a:pt x="19812" y="0"/>
                  </a:lnTo>
                  <a:lnTo>
                    <a:pt x="27408" y="1595"/>
                  </a:lnTo>
                  <a:lnTo>
                    <a:pt x="33718" y="5905"/>
                  </a:lnTo>
                  <a:lnTo>
                    <a:pt x="38028" y="12215"/>
                  </a:lnTo>
                  <a:lnTo>
                    <a:pt x="39624" y="19812"/>
                  </a:lnTo>
                  <a:lnTo>
                    <a:pt x="38028" y="27408"/>
                  </a:lnTo>
                  <a:lnTo>
                    <a:pt x="33718" y="33718"/>
                  </a:lnTo>
                  <a:lnTo>
                    <a:pt x="27408" y="38028"/>
                  </a:lnTo>
                  <a:lnTo>
                    <a:pt x="19812" y="39624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652" name="object 652"/>
            <p:cNvPicPr/>
            <p:nvPr/>
          </p:nvPicPr>
          <p:blipFill>
            <a:blip r:embed="rId32" cstate="print"/>
            <a:stretch>
              <a:fillRect/>
            </a:stretch>
          </p:blipFill>
          <p:spPr>
            <a:xfrm>
              <a:off x="6637020" y="5298947"/>
              <a:ext cx="121919" cy="192023"/>
            </a:xfrm>
            <a:prstGeom prst="rect">
              <a:avLst/>
            </a:prstGeom>
          </p:spPr>
        </p:pic>
        <p:sp>
          <p:nvSpPr>
            <p:cNvPr id="653" name="object 653"/>
            <p:cNvSpPr/>
            <p:nvPr/>
          </p:nvSpPr>
          <p:spPr>
            <a:xfrm>
              <a:off x="6761987" y="5344667"/>
              <a:ext cx="96520" cy="0"/>
            </a:xfrm>
            <a:custGeom>
              <a:avLst/>
              <a:gdLst/>
              <a:ahLst/>
              <a:cxnLst/>
              <a:rect l="l" t="t" r="r" b="b"/>
              <a:pathLst>
                <a:path w="96520">
                  <a:moveTo>
                    <a:pt x="0" y="0"/>
                  </a:moveTo>
                  <a:lnTo>
                    <a:pt x="96012" y="0"/>
                  </a:lnTo>
                </a:path>
              </a:pathLst>
            </a:custGeom>
            <a:ln w="9144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54" name="object 654"/>
            <p:cNvSpPr/>
            <p:nvPr/>
          </p:nvSpPr>
          <p:spPr>
            <a:xfrm>
              <a:off x="6850380" y="5317235"/>
              <a:ext cx="82550" cy="55244"/>
            </a:xfrm>
            <a:custGeom>
              <a:avLst/>
              <a:gdLst/>
              <a:ahLst/>
              <a:cxnLst/>
              <a:rect l="l" t="t" r="r" b="b"/>
              <a:pathLst>
                <a:path w="82550" h="55245">
                  <a:moveTo>
                    <a:pt x="0" y="54864"/>
                  </a:moveTo>
                  <a:lnTo>
                    <a:pt x="0" y="0"/>
                  </a:lnTo>
                  <a:lnTo>
                    <a:pt x="82296" y="27432"/>
                  </a:lnTo>
                  <a:lnTo>
                    <a:pt x="0" y="54864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55" name="object 655"/>
            <p:cNvSpPr/>
            <p:nvPr/>
          </p:nvSpPr>
          <p:spPr>
            <a:xfrm>
              <a:off x="5847587" y="5500115"/>
              <a:ext cx="814069" cy="294640"/>
            </a:xfrm>
            <a:custGeom>
              <a:avLst/>
              <a:gdLst/>
              <a:ahLst/>
              <a:cxnLst/>
              <a:rect l="l" t="t" r="r" b="b"/>
              <a:pathLst>
                <a:path w="814070" h="294639">
                  <a:moveTo>
                    <a:pt x="131064" y="0"/>
                  </a:moveTo>
                  <a:lnTo>
                    <a:pt x="131064" y="57912"/>
                  </a:lnTo>
                </a:path>
                <a:path w="814070" h="294639">
                  <a:moveTo>
                    <a:pt x="0" y="57912"/>
                  </a:moveTo>
                  <a:lnTo>
                    <a:pt x="131064" y="57912"/>
                  </a:lnTo>
                </a:path>
                <a:path w="814070" h="294639">
                  <a:moveTo>
                    <a:pt x="0" y="236219"/>
                  </a:moveTo>
                  <a:lnTo>
                    <a:pt x="131064" y="236219"/>
                  </a:lnTo>
                </a:path>
                <a:path w="814070" h="294639">
                  <a:moveTo>
                    <a:pt x="131064" y="294132"/>
                  </a:moveTo>
                  <a:lnTo>
                    <a:pt x="813816" y="294132"/>
                  </a:lnTo>
                </a:path>
              </a:pathLst>
            </a:custGeom>
            <a:ln w="9144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56" name="object 656"/>
            <p:cNvSpPr/>
            <p:nvPr/>
          </p:nvSpPr>
          <p:spPr>
            <a:xfrm>
              <a:off x="6121907" y="5769863"/>
              <a:ext cx="71755" cy="35560"/>
            </a:xfrm>
            <a:custGeom>
              <a:avLst/>
              <a:gdLst/>
              <a:ahLst/>
              <a:cxnLst/>
              <a:rect l="l" t="t" r="r" b="b"/>
              <a:pathLst>
                <a:path w="71754" h="35560">
                  <a:moveTo>
                    <a:pt x="71627" y="35051"/>
                  </a:moveTo>
                  <a:lnTo>
                    <a:pt x="50291" y="3047"/>
                  </a:lnTo>
                  <a:lnTo>
                    <a:pt x="38099" y="0"/>
                  </a:lnTo>
                  <a:lnTo>
                    <a:pt x="32003" y="0"/>
                  </a:lnTo>
                  <a:lnTo>
                    <a:pt x="4571" y="19811"/>
                  </a:lnTo>
                  <a:lnTo>
                    <a:pt x="1523" y="24383"/>
                  </a:lnTo>
                  <a:lnTo>
                    <a:pt x="0" y="30479"/>
                  </a:lnTo>
                  <a:lnTo>
                    <a:pt x="0" y="35051"/>
                  </a:lnTo>
                </a:path>
              </a:pathLst>
            </a:custGeom>
            <a:ln w="9144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57" name="object 657"/>
            <p:cNvSpPr/>
            <p:nvPr/>
          </p:nvSpPr>
          <p:spPr>
            <a:xfrm>
              <a:off x="6193535" y="5769863"/>
              <a:ext cx="70485" cy="35560"/>
            </a:xfrm>
            <a:custGeom>
              <a:avLst/>
              <a:gdLst/>
              <a:ahLst/>
              <a:cxnLst/>
              <a:rect l="l" t="t" r="r" b="b"/>
              <a:pathLst>
                <a:path w="70485" h="35560">
                  <a:moveTo>
                    <a:pt x="70103" y="35051"/>
                  </a:moveTo>
                  <a:lnTo>
                    <a:pt x="70103" y="30479"/>
                  </a:lnTo>
                  <a:lnTo>
                    <a:pt x="68579" y="24383"/>
                  </a:lnTo>
                  <a:lnTo>
                    <a:pt x="38099" y="0"/>
                  </a:lnTo>
                  <a:lnTo>
                    <a:pt x="32003" y="0"/>
                  </a:lnTo>
                  <a:lnTo>
                    <a:pt x="19811" y="3047"/>
                  </a:lnTo>
                  <a:lnTo>
                    <a:pt x="10667" y="9143"/>
                  </a:lnTo>
                  <a:lnTo>
                    <a:pt x="7619" y="13715"/>
                  </a:lnTo>
                  <a:lnTo>
                    <a:pt x="3047" y="19811"/>
                  </a:lnTo>
                  <a:lnTo>
                    <a:pt x="1523" y="24383"/>
                  </a:lnTo>
                  <a:lnTo>
                    <a:pt x="0" y="30479"/>
                  </a:lnTo>
                  <a:lnTo>
                    <a:pt x="0" y="35051"/>
                  </a:lnTo>
                </a:path>
              </a:pathLst>
            </a:custGeom>
            <a:ln w="9144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58" name="object 658"/>
            <p:cNvSpPr/>
            <p:nvPr/>
          </p:nvSpPr>
          <p:spPr>
            <a:xfrm>
              <a:off x="6259067" y="5804915"/>
              <a:ext cx="9525" cy="13970"/>
            </a:xfrm>
            <a:custGeom>
              <a:avLst/>
              <a:gdLst/>
              <a:ahLst/>
              <a:cxnLst/>
              <a:rect l="l" t="t" r="r" b="b"/>
              <a:pathLst>
                <a:path w="9525" h="13970">
                  <a:moveTo>
                    <a:pt x="0" y="13716"/>
                  </a:moveTo>
                  <a:lnTo>
                    <a:pt x="9144" y="13716"/>
                  </a:lnTo>
                  <a:lnTo>
                    <a:pt x="9144" y="0"/>
                  </a:lnTo>
                  <a:lnTo>
                    <a:pt x="0" y="0"/>
                  </a:lnTo>
                  <a:lnTo>
                    <a:pt x="0" y="13716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59" name="object 659"/>
            <p:cNvSpPr/>
            <p:nvPr/>
          </p:nvSpPr>
          <p:spPr>
            <a:xfrm>
              <a:off x="6117335" y="5811773"/>
              <a:ext cx="81280" cy="0"/>
            </a:xfrm>
            <a:custGeom>
              <a:avLst/>
              <a:gdLst/>
              <a:ahLst/>
              <a:cxnLst/>
              <a:rect l="l" t="t" r="r" b="b"/>
              <a:pathLst>
                <a:path w="81279">
                  <a:moveTo>
                    <a:pt x="71628" y="0"/>
                  </a:moveTo>
                  <a:lnTo>
                    <a:pt x="80772" y="0"/>
                  </a:lnTo>
                </a:path>
                <a:path w="81279">
                  <a:moveTo>
                    <a:pt x="0" y="0"/>
                  </a:moveTo>
                  <a:lnTo>
                    <a:pt x="9144" y="0"/>
                  </a:lnTo>
                </a:path>
              </a:pathLst>
            </a:custGeom>
            <a:ln w="13716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60" name="object 660"/>
            <p:cNvSpPr/>
            <p:nvPr/>
          </p:nvSpPr>
          <p:spPr>
            <a:xfrm>
              <a:off x="6263640" y="5769863"/>
              <a:ext cx="70485" cy="35560"/>
            </a:xfrm>
            <a:custGeom>
              <a:avLst/>
              <a:gdLst/>
              <a:ahLst/>
              <a:cxnLst/>
              <a:rect l="l" t="t" r="r" b="b"/>
              <a:pathLst>
                <a:path w="70485" h="35560">
                  <a:moveTo>
                    <a:pt x="70103" y="35051"/>
                  </a:moveTo>
                  <a:lnTo>
                    <a:pt x="48767" y="3047"/>
                  </a:lnTo>
                  <a:lnTo>
                    <a:pt x="36575" y="0"/>
                  </a:lnTo>
                  <a:lnTo>
                    <a:pt x="32003" y="0"/>
                  </a:lnTo>
                  <a:lnTo>
                    <a:pt x="21335" y="3047"/>
                  </a:lnTo>
                  <a:lnTo>
                    <a:pt x="12191" y="9143"/>
                  </a:lnTo>
                  <a:lnTo>
                    <a:pt x="7619" y="13715"/>
                  </a:lnTo>
                  <a:lnTo>
                    <a:pt x="4571" y="19811"/>
                  </a:lnTo>
                  <a:lnTo>
                    <a:pt x="1523" y="24383"/>
                  </a:lnTo>
                  <a:lnTo>
                    <a:pt x="0" y="30479"/>
                  </a:lnTo>
                  <a:lnTo>
                    <a:pt x="0" y="35051"/>
                  </a:lnTo>
                </a:path>
              </a:pathLst>
            </a:custGeom>
            <a:ln w="9144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61" name="object 661"/>
            <p:cNvSpPr/>
            <p:nvPr/>
          </p:nvSpPr>
          <p:spPr>
            <a:xfrm>
              <a:off x="6333744" y="5804915"/>
              <a:ext cx="0" cy="13970"/>
            </a:xfrm>
            <a:custGeom>
              <a:avLst/>
              <a:gdLst/>
              <a:ahLst/>
              <a:cxnLst/>
              <a:rect l="l" t="t" r="r" b="b"/>
              <a:pathLst>
                <a:path h="13970">
                  <a:moveTo>
                    <a:pt x="-4572" y="6858"/>
                  </a:moveTo>
                  <a:lnTo>
                    <a:pt x="4572" y="6858"/>
                  </a:lnTo>
                </a:path>
              </a:pathLst>
            </a:custGeom>
            <a:ln w="13716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62" name="object 662"/>
            <p:cNvSpPr/>
            <p:nvPr/>
          </p:nvSpPr>
          <p:spPr>
            <a:xfrm>
              <a:off x="6259067" y="5804915"/>
              <a:ext cx="9525" cy="13970"/>
            </a:xfrm>
            <a:custGeom>
              <a:avLst/>
              <a:gdLst/>
              <a:ahLst/>
              <a:cxnLst/>
              <a:rect l="l" t="t" r="r" b="b"/>
              <a:pathLst>
                <a:path w="9525" h="13970">
                  <a:moveTo>
                    <a:pt x="0" y="13716"/>
                  </a:moveTo>
                  <a:lnTo>
                    <a:pt x="9144" y="13716"/>
                  </a:lnTo>
                  <a:lnTo>
                    <a:pt x="9144" y="0"/>
                  </a:lnTo>
                  <a:lnTo>
                    <a:pt x="0" y="0"/>
                  </a:lnTo>
                  <a:lnTo>
                    <a:pt x="0" y="13716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63" name="object 663"/>
            <p:cNvSpPr/>
            <p:nvPr/>
          </p:nvSpPr>
          <p:spPr>
            <a:xfrm>
              <a:off x="5978651" y="5821680"/>
              <a:ext cx="683260" cy="266700"/>
            </a:xfrm>
            <a:custGeom>
              <a:avLst/>
              <a:gdLst/>
              <a:ahLst/>
              <a:cxnLst/>
              <a:rect l="l" t="t" r="r" b="b"/>
              <a:pathLst>
                <a:path w="683259" h="266700">
                  <a:moveTo>
                    <a:pt x="0" y="155448"/>
                  </a:moveTo>
                  <a:lnTo>
                    <a:pt x="682751" y="155448"/>
                  </a:lnTo>
                </a:path>
                <a:path w="683259" h="266700">
                  <a:moveTo>
                    <a:pt x="143255" y="0"/>
                  </a:moveTo>
                  <a:lnTo>
                    <a:pt x="143255" y="266700"/>
                  </a:lnTo>
                </a:path>
                <a:path w="683259" h="266700">
                  <a:moveTo>
                    <a:pt x="214883" y="0"/>
                  </a:moveTo>
                  <a:lnTo>
                    <a:pt x="214883" y="169164"/>
                  </a:lnTo>
                </a:path>
                <a:path w="683259" h="266700">
                  <a:moveTo>
                    <a:pt x="284987" y="0"/>
                  </a:moveTo>
                  <a:lnTo>
                    <a:pt x="284987" y="169164"/>
                  </a:lnTo>
                </a:path>
                <a:path w="683259" h="266700">
                  <a:moveTo>
                    <a:pt x="355092" y="0"/>
                  </a:moveTo>
                  <a:lnTo>
                    <a:pt x="355092" y="266700"/>
                  </a:lnTo>
                </a:path>
              </a:pathLst>
            </a:custGeom>
            <a:ln w="9144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664" name="object 664"/>
            <p:cNvPicPr/>
            <p:nvPr/>
          </p:nvPicPr>
          <p:blipFill>
            <a:blip r:embed="rId33" cstate="print"/>
            <a:stretch>
              <a:fillRect/>
            </a:stretch>
          </p:blipFill>
          <p:spPr>
            <a:xfrm>
              <a:off x="6160008" y="6018276"/>
              <a:ext cx="137160" cy="224027"/>
            </a:xfrm>
            <a:prstGeom prst="rect">
              <a:avLst/>
            </a:prstGeom>
          </p:spPr>
        </p:pic>
        <p:sp>
          <p:nvSpPr>
            <p:cNvPr id="665" name="object 665"/>
            <p:cNvSpPr/>
            <p:nvPr/>
          </p:nvSpPr>
          <p:spPr>
            <a:xfrm>
              <a:off x="6121907" y="6088380"/>
              <a:ext cx="212090" cy="0"/>
            </a:xfrm>
            <a:custGeom>
              <a:avLst/>
              <a:gdLst/>
              <a:ahLst/>
              <a:cxnLst/>
              <a:rect l="l" t="t" r="r" b="b"/>
              <a:pathLst>
                <a:path w="212089">
                  <a:moveTo>
                    <a:pt x="0" y="0"/>
                  </a:moveTo>
                  <a:lnTo>
                    <a:pt x="42672" y="0"/>
                  </a:lnTo>
                </a:path>
                <a:path w="212089">
                  <a:moveTo>
                    <a:pt x="170688" y="0"/>
                  </a:moveTo>
                  <a:lnTo>
                    <a:pt x="211836" y="0"/>
                  </a:lnTo>
                </a:path>
              </a:pathLst>
            </a:custGeom>
            <a:ln w="9144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66" name="object 666"/>
            <p:cNvSpPr/>
            <p:nvPr/>
          </p:nvSpPr>
          <p:spPr>
            <a:xfrm>
              <a:off x="6320028" y="6006083"/>
              <a:ext cx="26034" cy="27940"/>
            </a:xfrm>
            <a:custGeom>
              <a:avLst/>
              <a:gdLst/>
              <a:ahLst/>
              <a:cxnLst/>
              <a:rect l="l" t="t" r="r" b="b"/>
              <a:pathLst>
                <a:path w="26035" h="27939">
                  <a:moveTo>
                    <a:pt x="25907" y="27432"/>
                  </a:moveTo>
                  <a:lnTo>
                    <a:pt x="0" y="27432"/>
                  </a:lnTo>
                  <a:lnTo>
                    <a:pt x="0" y="0"/>
                  </a:lnTo>
                  <a:lnTo>
                    <a:pt x="25907" y="0"/>
                  </a:lnTo>
                  <a:lnTo>
                    <a:pt x="25907" y="27432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67" name="object 667"/>
            <p:cNvSpPr/>
            <p:nvPr/>
          </p:nvSpPr>
          <p:spPr>
            <a:xfrm>
              <a:off x="6320028" y="6006083"/>
              <a:ext cx="26034" cy="27940"/>
            </a:xfrm>
            <a:custGeom>
              <a:avLst/>
              <a:gdLst/>
              <a:ahLst/>
              <a:cxnLst/>
              <a:rect l="l" t="t" r="r" b="b"/>
              <a:pathLst>
                <a:path w="26035" h="27939">
                  <a:moveTo>
                    <a:pt x="25907" y="0"/>
                  </a:moveTo>
                  <a:lnTo>
                    <a:pt x="0" y="0"/>
                  </a:lnTo>
                  <a:lnTo>
                    <a:pt x="0" y="27432"/>
                  </a:lnTo>
                  <a:lnTo>
                    <a:pt x="25907" y="27432"/>
                  </a:lnTo>
                  <a:lnTo>
                    <a:pt x="25907" y="0"/>
                  </a:lnTo>
                  <a:close/>
                </a:path>
                <a:path w="26035" h="27939">
                  <a:moveTo>
                    <a:pt x="0" y="0"/>
                  </a:moveTo>
                  <a:lnTo>
                    <a:pt x="0" y="0"/>
                  </a:lnTo>
                </a:path>
              </a:pathLst>
            </a:custGeom>
            <a:ln w="9144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68" name="object 668"/>
            <p:cNvSpPr/>
            <p:nvPr/>
          </p:nvSpPr>
          <p:spPr>
            <a:xfrm>
              <a:off x="6364223" y="5963412"/>
              <a:ext cx="26034" cy="27940"/>
            </a:xfrm>
            <a:custGeom>
              <a:avLst/>
              <a:gdLst/>
              <a:ahLst/>
              <a:cxnLst/>
              <a:rect l="l" t="t" r="r" b="b"/>
              <a:pathLst>
                <a:path w="26035" h="27939">
                  <a:moveTo>
                    <a:pt x="25908" y="27432"/>
                  </a:moveTo>
                  <a:lnTo>
                    <a:pt x="0" y="27432"/>
                  </a:lnTo>
                  <a:lnTo>
                    <a:pt x="0" y="0"/>
                  </a:lnTo>
                  <a:lnTo>
                    <a:pt x="25908" y="0"/>
                  </a:lnTo>
                  <a:lnTo>
                    <a:pt x="25908" y="27432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69" name="object 669"/>
            <p:cNvSpPr/>
            <p:nvPr/>
          </p:nvSpPr>
          <p:spPr>
            <a:xfrm>
              <a:off x="6364223" y="5963412"/>
              <a:ext cx="26034" cy="27940"/>
            </a:xfrm>
            <a:custGeom>
              <a:avLst/>
              <a:gdLst/>
              <a:ahLst/>
              <a:cxnLst/>
              <a:rect l="l" t="t" r="r" b="b"/>
              <a:pathLst>
                <a:path w="26035" h="27939">
                  <a:moveTo>
                    <a:pt x="25908" y="0"/>
                  </a:moveTo>
                  <a:lnTo>
                    <a:pt x="0" y="0"/>
                  </a:lnTo>
                  <a:lnTo>
                    <a:pt x="0" y="27432"/>
                  </a:lnTo>
                  <a:lnTo>
                    <a:pt x="25908" y="27432"/>
                  </a:lnTo>
                  <a:lnTo>
                    <a:pt x="25908" y="0"/>
                  </a:lnTo>
                  <a:close/>
                </a:path>
                <a:path w="26035" h="27939">
                  <a:moveTo>
                    <a:pt x="0" y="0"/>
                  </a:moveTo>
                  <a:lnTo>
                    <a:pt x="0" y="0"/>
                  </a:lnTo>
                </a:path>
              </a:pathLst>
            </a:custGeom>
            <a:ln w="9144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70" name="object 670"/>
            <p:cNvSpPr/>
            <p:nvPr/>
          </p:nvSpPr>
          <p:spPr>
            <a:xfrm>
              <a:off x="6364223" y="5780531"/>
              <a:ext cx="26034" cy="29209"/>
            </a:xfrm>
            <a:custGeom>
              <a:avLst/>
              <a:gdLst/>
              <a:ahLst/>
              <a:cxnLst/>
              <a:rect l="l" t="t" r="r" b="b"/>
              <a:pathLst>
                <a:path w="26035" h="29210">
                  <a:moveTo>
                    <a:pt x="25908" y="28955"/>
                  </a:moveTo>
                  <a:lnTo>
                    <a:pt x="0" y="28955"/>
                  </a:lnTo>
                  <a:lnTo>
                    <a:pt x="0" y="0"/>
                  </a:lnTo>
                  <a:lnTo>
                    <a:pt x="25908" y="0"/>
                  </a:lnTo>
                  <a:lnTo>
                    <a:pt x="25908" y="28955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71" name="object 671"/>
            <p:cNvSpPr/>
            <p:nvPr/>
          </p:nvSpPr>
          <p:spPr>
            <a:xfrm>
              <a:off x="5978651" y="5736335"/>
              <a:ext cx="411480" cy="71755"/>
            </a:xfrm>
            <a:custGeom>
              <a:avLst/>
              <a:gdLst/>
              <a:ahLst/>
              <a:cxnLst/>
              <a:rect l="l" t="t" r="r" b="b"/>
              <a:pathLst>
                <a:path w="411479" h="71754">
                  <a:moveTo>
                    <a:pt x="411480" y="44196"/>
                  </a:moveTo>
                  <a:lnTo>
                    <a:pt x="385571" y="44196"/>
                  </a:lnTo>
                  <a:lnTo>
                    <a:pt x="385571" y="71628"/>
                  </a:lnTo>
                  <a:lnTo>
                    <a:pt x="411480" y="71628"/>
                  </a:lnTo>
                  <a:lnTo>
                    <a:pt x="411480" y="44196"/>
                  </a:lnTo>
                  <a:close/>
                </a:path>
                <a:path w="411479" h="71754">
                  <a:moveTo>
                    <a:pt x="385571" y="44196"/>
                  </a:moveTo>
                  <a:lnTo>
                    <a:pt x="385571" y="44196"/>
                  </a:lnTo>
                </a:path>
                <a:path w="411479" h="71754">
                  <a:moveTo>
                    <a:pt x="0" y="0"/>
                  </a:moveTo>
                  <a:lnTo>
                    <a:pt x="0" y="56387"/>
                  </a:lnTo>
                </a:path>
              </a:pathLst>
            </a:custGeom>
            <a:ln w="9144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672" name="object 672"/>
            <p:cNvPicPr/>
            <p:nvPr/>
          </p:nvPicPr>
          <p:blipFill>
            <a:blip r:embed="rId34" cstate="print"/>
            <a:stretch>
              <a:fillRect/>
            </a:stretch>
          </p:blipFill>
          <p:spPr>
            <a:xfrm>
              <a:off x="6637020" y="5792723"/>
              <a:ext cx="239267" cy="184404"/>
            </a:xfrm>
            <a:prstGeom prst="rect">
              <a:avLst/>
            </a:prstGeom>
          </p:spPr>
        </p:pic>
        <p:sp>
          <p:nvSpPr>
            <p:cNvPr id="673" name="object 673"/>
            <p:cNvSpPr/>
            <p:nvPr/>
          </p:nvSpPr>
          <p:spPr>
            <a:xfrm>
              <a:off x="5847587" y="5977128"/>
              <a:ext cx="814069" cy="309880"/>
            </a:xfrm>
            <a:custGeom>
              <a:avLst/>
              <a:gdLst/>
              <a:ahLst/>
              <a:cxnLst/>
              <a:rect l="l" t="t" r="r" b="b"/>
              <a:pathLst>
                <a:path w="814070" h="309879">
                  <a:moveTo>
                    <a:pt x="131064" y="0"/>
                  </a:moveTo>
                  <a:lnTo>
                    <a:pt x="131064" y="56387"/>
                  </a:lnTo>
                </a:path>
                <a:path w="814070" h="309879">
                  <a:moveTo>
                    <a:pt x="0" y="56387"/>
                  </a:moveTo>
                  <a:lnTo>
                    <a:pt x="131064" y="56387"/>
                  </a:lnTo>
                </a:path>
                <a:path w="814070" h="309879">
                  <a:moveTo>
                    <a:pt x="0" y="249935"/>
                  </a:moveTo>
                  <a:lnTo>
                    <a:pt x="131064" y="249935"/>
                  </a:lnTo>
                </a:path>
                <a:path w="814070" h="309879">
                  <a:moveTo>
                    <a:pt x="131064" y="309371"/>
                  </a:moveTo>
                  <a:lnTo>
                    <a:pt x="813816" y="309371"/>
                  </a:lnTo>
                </a:path>
              </a:pathLst>
            </a:custGeom>
            <a:ln w="9144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74" name="object 674"/>
            <p:cNvSpPr/>
            <p:nvPr/>
          </p:nvSpPr>
          <p:spPr>
            <a:xfrm>
              <a:off x="6121907" y="6260592"/>
              <a:ext cx="71755" cy="38100"/>
            </a:xfrm>
            <a:custGeom>
              <a:avLst/>
              <a:gdLst/>
              <a:ahLst/>
              <a:cxnLst/>
              <a:rect l="l" t="t" r="r" b="b"/>
              <a:pathLst>
                <a:path w="71754" h="38100">
                  <a:moveTo>
                    <a:pt x="71627" y="38100"/>
                  </a:moveTo>
                  <a:lnTo>
                    <a:pt x="50291" y="3047"/>
                  </a:lnTo>
                  <a:lnTo>
                    <a:pt x="38099" y="0"/>
                  </a:lnTo>
                  <a:lnTo>
                    <a:pt x="32003" y="0"/>
                  </a:lnTo>
                  <a:lnTo>
                    <a:pt x="1523" y="25908"/>
                  </a:lnTo>
                  <a:lnTo>
                    <a:pt x="0" y="32004"/>
                  </a:lnTo>
                  <a:lnTo>
                    <a:pt x="0" y="38100"/>
                  </a:lnTo>
                </a:path>
              </a:pathLst>
            </a:custGeom>
            <a:ln w="9144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75" name="object 675"/>
            <p:cNvSpPr/>
            <p:nvPr/>
          </p:nvSpPr>
          <p:spPr>
            <a:xfrm>
              <a:off x="6193535" y="6260592"/>
              <a:ext cx="70485" cy="38100"/>
            </a:xfrm>
            <a:custGeom>
              <a:avLst/>
              <a:gdLst/>
              <a:ahLst/>
              <a:cxnLst/>
              <a:rect l="l" t="t" r="r" b="b"/>
              <a:pathLst>
                <a:path w="70485" h="38100">
                  <a:moveTo>
                    <a:pt x="70103" y="38100"/>
                  </a:moveTo>
                  <a:lnTo>
                    <a:pt x="70103" y="32004"/>
                  </a:lnTo>
                  <a:lnTo>
                    <a:pt x="68579" y="25908"/>
                  </a:lnTo>
                  <a:lnTo>
                    <a:pt x="38099" y="0"/>
                  </a:lnTo>
                  <a:lnTo>
                    <a:pt x="32003" y="0"/>
                  </a:lnTo>
                  <a:lnTo>
                    <a:pt x="19811" y="3047"/>
                  </a:lnTo>
                  <a:lnTo>
                    <a:pt x="15239" y="6096"/>
                  </a:lnTo>
                  <a:lnTo>
                    <a:pt x="10667" y="10667"/>
                  </a:lnTo>
                  <a:lnTo>
                    <a:pt x="7619" y="15240"/>
                  </a:lnTo>
                  <a:lnTo>
                    <a:pt x="3047" y="19812"/>
                  </a:lnTo>
                  <a:lnTo>
                    <a:pt x="1523" y="25908"/>
                  </a:lnTo>
                  <a:lnTo>
                    <a:pt x="0" y="32004"/>
                  </a:lnTo>
                  <a:lnTo>
                    <a:pt x="0" y="38100"/>
                  </a:lnTo>
                </a:path>
              </a:pathLst>
            </a:custGeom>
            <a:ln w="9144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76" name="object 676"/>
            <p:cNvSpPr/>
            <p:nvPr/>
          </p:nvSpPr>
          <p:spPr>
            <a:xfrm>
              <a:off x="6259067" y="6298692"/>
              <a:ext cx="9525" cy="12700"/>
            </a:xfrm>
            <a:custGeom>
              <a:avLst/>
              <a:gdLst/>
              <a:ahLst/>
              <a:cxnLst/>
              <a:rect l="l" t="t" r="r" b="b"/>
              <a:pathLst>
                <a:path w="9525" h="12700">
                  <a:moveTo>
                    <a:pt x="0" y="12191"/>
                  </a:moveTo>
                  <a:lnTo>
                    <a:pt x="9144" y="12191"/>
                  </a:lnTo>
                  <a:lnTo>
                    <a:pt x="9144" y="0"/>
                  </a:lnTo>
                  <a:lnTo>
                    <a:pt x="0" y="0"/>
                  </a:lnTo>
                  <a:lnTo>
                    <a:pt x="0" y="12191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77" name="object 677"/>
            <p:cNvSpPr/>
            <p:nvPr/>
          </p:nvSpPr>
          <p:spPr>
            <a:xfrm>
              <a:off x="6117335" y="6304788"/>
              <a:ext cx="81280" cy="0"/>
            </a:xfrm>
            <a:custGeom>
              <a:avLst/>
              <a:gdLst/>
              <a:ahLst/>
              <a:cxnLst/>
              <a:rect l="l" t="t" r="r" b="b"/>
              <a:pathLst>
                <a:path w="81279">
                  <a:moveTo>
                    <a:pt x="71628" y="0"/>
                  </a:moveTo>
                  <a:lnTo>
                    <a:pt x="80772" y="0"/>
                  </a:lnTo>
                </a:path>
                <a:path w="81279">
                  <a:moveTo>
                    <a:pt x="0" y="0"/>
                  </a:moveTo>
                  <a:lnTo>
                    <a:pt x="9144" y="0"/>
                  </a:lnTo>
                </a:path>
              </a:pathLst>
            </a:custGeom>
            <a:ln w="12191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78" name="object 678"/>
            <p:cNvSpPr/>
            <p:nvPr/>
          </p:nvSpPr>
          <p:spPr>
            <a:xfrm>
              <a:off x="6263640" y="6260592"/>
              <a:ext cx="70485" cy="38100"/>
            </a:xfrm>
            <a:custGeom>
              <a:avLst/>
              <a:gdLst/>
              <a:ahLst/>
              <a:cxnLst/>
              <a:rect l="l" t="t" r="r" b="b"/>
              <a:pathLst>
                <a:path w="70485" h="38100">
                  <a:moveTo>
                    <a:pt x="70103" y="38100"/>
                  </a:moveTo>
                  <a:lnTo>
                    <a:pt x="48767" y="3047"/>
                  </a:lnTo>
                  <a:lnTo>
                    <a:pt x="36575" y="0"/>
                  </a:lnTo>
                  <a:lnTo>
                    <a:pt x="32003" y="0"/>
                  </a:lnTo>
                  <a:lnTo>
                    <a:pt x="1523" y="25908"/>
                  </a:lnTo>
                  <a:lnTo>
                    <a:pt x="0" y="32004"/>
                  </a:lnTo>
                  <a:lnTo>
                    <a:pt x="0" y="38100"/>
                  </a:lnTo>
                </a:path>
              </a:pathLst>
            </a:custGeom>
            <a:ln w="9144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79" name="object 679"/>
            <p:cNvSpPr/>
            <p:nvPr/>
          </p:nvSpPr>
          <p:spPr>
            <a:xfrm>
              <a:off x="6333744" y="6298692"/>
              <a:ext cx="0" cy="12700"/>
            </a:xfrm>
            <a:custGeom>
              <a:avLst/>
              <a:gdLst/>
              <a:ahLst/>
              <a:cxnLst/>
              <a:rect l="l" t="t" r="r" b="b"/>
              <a:pathLst>
                <a:path h="12700">
                  <a:moveTo>
                    <a:pt x="-4572" y="6095"/>
                  </a:moveTo>
                  <a:lnTo>
                    <a:pt x="4572" y="6095"/>
                  </a:lnTo>
                </a:path>
              </a:pathLst>
            </a:custGeom>
            <a:ln w="12191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80" name="object 680"/>
            <p:cNvSpPr/>
            <p:nvPr/>
          </p:nvSpPr>
          <p:spPr>
            <a:xfrm>
              <a:off x="6259067" y="6298692"/>
              <a:ext cx="9525" cy="12700"/>
            </a:xfrm>
            <a:custGeom>
              <a:avLst/>
              <a:gdLst/>
              <a:ahLst/>
              <a:cxnLst/>
              <a:rect l="l" t="t" r="r" b="b"/>
              <a:pathLst>
                <a:path w="9525" h="12700">
                  <a:moveTo>
                    <a:pt x="0" y="12191"/>
                  </a:moveTo>
                  <a:lnTo>
                    <a:pt x="9144" y="12191"/>
                  </a:lnTo>
                  <a:lnTo>
                    <a:pt x="9144" y="0"/>
                  </a:lnTo>
                  <a:lnTo>
                    <a:pt x="0" y="0"/>
                  </a:lnTo>
                  <a:lnTo>
                    <a:pt x="0" y="12191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81" name="object 681"/>
            <p:cNvSpPr/>
            <p:nvPr/>
          </p:nvSpPr>
          <p:spPr>
            <a:xfrm>
              <a:off x="5978651" y="6315455"/>
              <a:ext cx="683260" cy="264160"/>
            </a:xfrm>
            <a:custGeom>
              <a:avLst/>
              <a:gdLst/>
              <a:ahLst/>
              <a:cxnLst/>
              <a:rect l="l" t="t" r="r" b="b"/>
              <a:pathLst>
                <a:path w="683259" h="264159">
                  <a:moveTo>
                    <a:pt x="0" y="152400"/>
                  </a:moveTo>
                  <a:lnTo>
                    <a:pt x="682751" y="152400"/>
                  </a:lnTo>
                </a:path>
                <a:path w="683259" h="264159">
                  <a:moveTo>
                    <a:pt x="143255" y="0"/>
                  </a:moveTo>
                  <a:lnTo>
                    <a:pt x="143255" y="263651"/>
                  </a:lnTo>
                </a:path>
                <a:path w="683259" h="264159">
                  <a:moveTo>
                    <a:pt x="214883" y="0"/>
                  </a:moveTo>
                  <a:lnTo>
                    <a:pt x="214883" y="167640"/>
                  </a:lnTo>
                </a:path>
                <a:path w="683259" h="264159">
                  <a:moveTo>
                    <a:pt x="284987" y="0"/>
                  </a:moveTo>
                  <a:lnTo>
                    <a:pt x="284987" y="167640"/>
                  </a:lnTo>
                </a:path>
                <a:path w="683259" h="264159">
                  <a:moveTo>
                    <a:pt x="355092" y="0"/>
                  </a:moveTo>
                  <a:lnTo>
                    <a:pt x="355092" y="263651"/>
                  </a:lnTo>
                </a:path>
              </a:pathLst>
            </a:custGeom>
            <a:ln w="9144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682" name="object 682"/>
            <p:cNvPicPr/>
            <p:nvPr/>
          </p:nvPicPr>
          <p:blipFill>
            <a:blip r:embed="rId35" cstate="print"/>
            <a:stretch>
              <a:fillRect/>
            </a:stretch>
          </p:blipFill>
          <p:spPr>
            <a:xfrm>
              <a:off x="6160008" y="6510527"/>
              <a:ext cx="137160" cy="222503"/>
            </a:xfrm>
            <a:prstGeom prst="rect">
              <a:avLst/>
            </a:prstGeom>
          </p:spPr>
        </p:pic>
        <p:sp>
          <p:nvSpPr>
            <p:cNvPr id="683" name="object 683"/>
            <p:cNvSpPr/>
            <p:nvPr/>
          </p:nvSpPr>
          <p:spPr>
            <a:xfrm>
              <a:off x="6121907" y="6579107"/>
              <a:ext cx="212090" cy="0"/>
            </a:xfrm>
            <a:custGeom>
              <a:avLst/>
              <a:gdLst/>
              <a:ahLst/>
              <a:cxnLst/>
              <a:rect l="l" t="t" r="r" b="b"/>
              <a:pathLst>
                <a:path w="212089">
                  <a:moveTo>
                    <a:pt x="0" y="0"/>
                  </a:moveTo>
                  <a:lnTo>
                    <a:pt x="42672" y="0"/>
                  </a:lnTo>
                </a:path>
                <a:path w="212089">
                  <a:moveTo>
                    <a:pt x="170688" y="0"/>
                  </a:moveTo>
                  <a:lnTo>
                    <a:pt x="211836" y="0"/>
                  </a:lnTo>
                </a:path>
              </a:pathLst>
            </a:custGeom>
            <a:ln w="9144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84" name="object 684"/>
            <p:cNvSpPr/>
            <p:nvPr/>
          </p:nvSpPr>
          <p:spPr>
            <a:xfrm>
              <a:off x="6320028" y="6496812"/>
              <a:ext cx="26034" cy="29209"/>
            </a:xfrm>
            <a:custGeom>
              <a:avLst/>
              <a:gdLst/>
              <a:ahLst/>
              <a:cxnLst/>
              <a:rect l="l" t="t" r="r" b="b"/>
              <a:pathLst>
                <a:path w="26035" h="29209">
                  <a:moveTo>
                    <a:pt x="25907" y="28955"/>
                  </a:moveTo>
                  <a:lnTo>
                    <a:pt x="0" y="28955"/>
                  </a:lnTo>
                  <a:lnTo>
                    <a:pt x="0" y="0"/>
                  </a:lnTo>
                  <a:lnTo>
                    <a:pt x="25907" y="0"/>
                  </a:lnTo>
                  <a:lnTo>
                    <a:pt x="25907" y="28955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85" name="object 685"/>
            <p:cNvSpPr/>
            <p:nvPr/>
          </p:nvSpPr>
          <p:spPr>
            <a:xfrm>
              <a:off x="6320028" y="6496812"/>
              <a:ext cx="26034" cy="29209"/>
            </a:xfrm>
            <a:custGeom>
              <a:avLst/>
              <a:gdLst/>
              <a:ahLst/>
              <a:cxnLst/>
              <a:rect l="l" t="t" r="r" b="b"/>
              <a:pathLst>
                <a:path w="26035" h="29209">
                  <a:moveTo>
                    <a:pt x="25907" y="0"/>
                  </a:moveTo>
                  <a:lnTo>
                    <a:pt x="0" y="0"/>
                  </a:lnTo>
                  <a:lnTo>
                    <a:pt x="0" y="28955"/>
                  </a:lnTo>
                  <a:lnTo>
                    <a:pt x="25907" y="28955"/>
                  </a:lnTo>
                  <a:lnTo>
                    <a:pt x="25907" y="0"/>
                  </a:lnTo>
                  <a:close/>
                </a:path>
                <a:path w="26035" h="29209">
                  <a:moveTo>
                    <a:pt x="0" y="0"/>
                  </a:moveTo>
                  <a:lnTo>
                    <a:pt x="0" y="0"/>
                  </a:lnTo>
                </a:path>
              </a:pathLst>
            </a:custGeom>
            <a:ln w="9144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86" name="object 686"/>
            <p:cNvSpPr/>
            <p:nvPr/>
          </p:nvSpPr>
          <p:spPr>
            <a:xfrm>
              <a:off x="6364223" y="6454139"/>
              <a:ext cx="26034" cy="29209"/>
            </a:xfrm>
            <a:custGeom>
              <a:avLst/>
              <a:gdLst/>
              <a:ahLst/>
              <a:cxnLst/>
              <a:rect l="l" t="t" r="r" b="b"/>
              <a:pathLst>
                <a:path w="26035" h="29210">
                  <a:moveTo>
                    <a:pt x="25908" y="28956"/>
                  </a:moveTo>
                  <a:lnTo>
                    <a:pt x="0" y="28956"/>
                  </a:lnTo>
                  <a:lnTo>
                    <a:pt x="0" y="0"/>
                  </a:lnTo>
                  <a:lnTo>
                    <a:pt x="25908" y="0"/>
                  </a:lnTo>
                  <a:lnTo>
                    <a:pt x="25908" y="28956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87" name="object 687"/>
            <p:cNvSpPr/>
            <p:nvPr/>
          </p:nvSpPr>
          <p:spPr>
            <a:xfrm>
              <a:off x="6364223" y="6454139"/>
              <a:ext cx="26034" cy="29209"/>
            </a:xfrm>
            <a:custGeom>
              <a:avLst/>
              <a:gdLst/>
              <a:ahLst/>
              <a:cxnLst/>
              <a:rect l="l" t="t" r="r" b="b"/>
              <a:pathLst>
                <a:path w="26035" h="29210">
                  <a:moveTo>
                    <a:pt x="25908" y="0"/>
                  </a:moveTo>
                  <a:lnTo>
                    <a:pt x="0" y="0"/>
                  </a:lnTo>
                  <a:lnTo>
                    <a:pt x="0" y="28956"/>
                  </a:lnTo>
                  <a:lnTo>
                    <a:pt x="25908" y="28956"/>
                  </a:lnTo>
                  <a:lnTo>
                    <a:pt x="25908" y="0"/>
                  </a:lnTo>
                  <a:close/>
                </a:path>
                <a:path w="26035" h="29210">
                  <a:moveTo>
                    <a:pt x="0" y="0"/>
                  </a:moveTo>
                  <a:lnTo>
                    <a:pt x="0" y="0"/>
                  </a:lnTo>
                </a:path>
              </a:pathLst>
            </a:custGeom>
            <a:ln w="9144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88" name="object 688"/>
            <p:cNvSpPr/>
            <p:nvPr/>
          </p:nvSpPr>
          <p:spPr>
            <a:xfrm>
              <a:off x="6364223" y="6272783"/>
              <a:ext cx="26034" cy="27940"/>
            </a:xfrm>
            <a:custGeom>
              <a:avLst/>
              <a:gdLst/>
              <a:ahLst/>
              <a:cxnLst/>
              <a:rect l="l" t="t" r="r" b="b"/>
              <a:pathLst>
                <a:path w="26035" h="27939">
                  <a:moveTo>
                    <a:pt x="25908" y="27432"/>
                  </a:moveTo>
                  <a:lnTo>
                    <a:pt x="0" y="27432"/>
                  </a:lnTo>
                  <a:lnTo>
                    <a:pt x="0" y="0"/>
                  </a:lnTo>
                  <a:lnTo>
                    <a:pt x="25908" y="0"/>
                  </a:lnTo>
                  <a:lnTo>
                    <a:pt x="25908" y="27432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89" name="object 689"/>
            <p:cNvSpPr/>
            <p:nvPr/>
          </p:nvSpPr>
          <p:spPr>
            <a:xfrm>
              <a:off x="5978651" y="6227063"/>
              <a:ext cx="411480" cy="73660"/>
            </a:xfrm>
            <a:custGeom>
              <a:avLst/>
              <a:gdLst/>
              <a:ahLst/>
              <a:cxnLst/>
              <a:rect l="l" t="t" r="r" b="b"/>
              <a:pathLst>
                <a:path w="411479" h="73660">
                  <a:moveTo>
                    <a:pt x="411480" y="45719"/>
                  </a:moveTo>
                  <a:lnTo>
                    <a:pt x="385571" y="45719"/>
                  </a:lnTo>
                  <a:lnTo>
                    <a:pt x="385571" y="73151"/>
                  </a:lnTo>
                  <a:lnTo>
                    <a:pt x="411480" y="73151"/>
                  </a:lnTo>
                  <a:lnTo>
                    <a:pt x="411480" y="45719"/>
                  </a:lnTo>
                  <a:close/>
                </a:path>
                <a:path w="411479" h="73660">
                  <a:moveTo>
                    <a:pt x="385571" y="45719"/>
                  </a:moveTo>
                  <a:lnTo>
                    <a:pt x="385571" y="45719"/>
                  </a:lnTo>
                </a:path>
                <a:path w="411479" h="73660">
                  <a:moveTo>
                    <a:pt x="0" y="0"/>
                  </a:moveTo>
                  <a:lnTo>
                    <a:pt x="0" y="57912"/>
                  </a:lnTo>
                </a:path>
              </a:pathLst>
            </a:custGeom>
            <a:ln w="9144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690" name="object 690"/>
            <p:cNvPicPr/>
            <p:nvPr/>
          </p:nvPicPr>
          <p:blipFill>
            <a:blip r:embed="rId36" cstate="print"/>
            <a:stretch>
              <a:fillRect/>
            </a:stretch>
          </p:blipFill>
          <p:spPr>
            <a:xfrm>
              <a:off x="6637020" y="6284976"/>
              <a:ext cx="239267" cy="182879"/>
            </a:xfrm>
            <a:prstGeom prst="rect">
              <a:avLst/>
            </a:prstGeom>
          </p:spPr>
        </p:pic>
        <p:sp>
          <p:nvSpPr>
            <p:cNvPr id="691" name="object 691"/>
            <p:cNvSpPr/>
            <p:nvPr/>
          </p:nvSpPr>
          <p:spPr>
            <a:xfrm>
              <a:off x="5847587" y="6467855"/>
              <a:ext cx="131445" cy="58419"/>
            </a:xfrm>
            <a:custGeom>
              <a:avLst/>
              <a:gdLst/>
              <a:ahLst/>
              <a:cxnLst/>
              <a:rect l="l" t="t" r="r" b="b"/>
              <a:pathLst>
                <a:path w="131445" h="58420">
                  <a:moveTo>
                    <a:pt x="131064" y="0"/>
                  </a:moveTo>
                  <a:lnTo>
                    <a:pt x="131064" y="57912"/>
                  </a:lnTo>
                </a:path>
                <a:path w="131445" h="58420">
                  <a:moveTo>
                    <a:pt x="0" y="57912"/>
                  </a:moveTo>
                  <a:lnTo>
                    <a:pt x="131064" y="57912"/>
                  </a:lnTo>
                </a:path>
              </a:pathLst>
            </a:custGeom>
            <a:ln w="9144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92" name="object 692"/>
            <p:cNvSpPr/>
            <p:nvPr/>
          </p:nvSpPr>
          <p:spPr>
            <a:xfrm>
              <a:off x="5276088" y="5501639"/>
              <a:ext cx="81280" cy="41275"/>
            </a:xfrm>
            <a:custGeom>
              <a:avLst/>
              <a:gdLst/>
              <a:ahLst/>
              <a:cxnLst/>
              <a:rect l="l" t="t" r="r" b="b"/>
              <a:pathLst>
                <a:path w="81279" h="41275">
                  <a:moveTo>
                    <a:pt x="80772" y="41148"/>
                  </a:moveTo>
                  <a:lnTo>
                    <a:pt x="60960" y="6096"/>
                  </a:lnTo>
                  <a:lnTo>
                    <a:pt x="44196" y="0"/>
                  </a:lnTo>
                  <a:lnTo>
                    <a:pt x="36576" y="0"/>
                  </a:lnTo>
                  <a:lnTo>
                    <a:pt x="4572" y="21336"/>
                  </a:lnTo>
                  <a:lnTo>
                    <a:pt x="0" y="33528"/>
                  </a:lnTo>
                  <a:lnTo>
                    <a:pt x="0" y="41148"/>
                  </a:lnTo>
                </a:path>
              </a:pathLst>
            </a:custGeom>
            <a:ln w="9144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93" name="object 693"/>
            <p:cNvSpPr/>
            <p:nvPr/>
          </p:nvSpPr>
          <p:spPr>
            <a:xfrm>
              <a:off x="5111496" y="5501639"/>
              <a:ext cx="82550" cy="41275"/>
            </a:xfrm>
            <a:custGeom>
              <a:avLst/>
              <a:gdLst/>
              <a:ahLst/>
              <a:cxnLst/>
              <a:rect l="l" t="t" r="r" b="b"/>
              <a:pathLst>
                <a:path w="82550" h="41275">
                  <a:moveTo>
                    <a:pt x="82296" y="41148"/>
                  </a:moveTo>
                  <a:lnTo>
                    <a:pt x="82296" y="33528"/>
                  </a:lnTo>
                  <a:lnTo>
                    <a:pt x="80772" y="27432"/>
                  </a:lnTo>
                  <a:lnTo>
                    <a:pt x="51816" y="1524"/>
                  </a:lnTo>
                  <a:lnTo>
                    <a:pt x="44196" y="0"/>
                  </a:lnTo>
                  <a:lnTo>
                    <a:pt x="38100" y="0"/>
                  </a:lnTo>
                  <a:lnTo>
                    <a:pt x="32004" y="1524"/>
                  </a:lnTo>
                  <a:lnTo>
                    <a:pt x="24384" y="3048"/>
                  </a:lnTo>
                  <a:lnTo>
                    <a:pt x="1524" y="33528"/>
                  </a:lnTo>
                  <a:lnTo>
                    <a:pt x="0" y="41148"/>
                  </a:lnTo>
                </a:path>
              </a:pathLst>
            </a:custGeom>
            <a:ln w="9144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94" name="object 694"/>
            <p:cNvSpPr/>
            <p:nvPr/>
          </p:nvSpPr>
          <p:spPr>
            <a:xfrm>
              <a:off x="5193791" y="5501639"/>
              <a:ext cx="82550" cy="41275"/>
            </a:xfrm>
            <a:custGeom>
              <a:avLst/>
              <a:gdLst/>
              <a:ahLst/>
              <a:cxnLst/>
              <a:rect l="l" t="t" r="r" b="b"/>
              <a:pathLst>
                <a:path w="82550" h="41275">
                  <a:moveTo>
                    <a:pt x="82296" y="41148"/>
                  </a:moveTo>
                  <a:lnTo>
                    <a:pt x="82296" y="33528"/>
                  </a:lnTo>
                  <a:lnTo>
                    <a:pt x="73152" y="15240"/>
                  </a:lnTo>
                  <a:lnTo>
                    <a:pt x="64008" y="6096"/>
                  </a:lnTo>
                  <a:lnTo>
                    <a:pt x="57912" y="3048"/>
                  </a:lnTo>
                  <a:lnTo>
                    <a:pt x="51816" y="1524"/>
                  </a:lnTo>
                  <a:lnTo>
                    <a:pt x="44196" y="0"/>
                  </a:lnTo>
                  <a:lnTo>
                    <a:pt x="38100" y="0"/>
                  </a:lnTo>
                  <a:lnTo>
                    <a:pt x="4572" y="21336"/>
                  </a:lnTo>
                  <a:lnTo>
                    <a:pt x="3048" y="27432"/>
                  </a:lnTo>
                  <a:lnTo>
                    <a:pt x="1524" y="33528"/>
                  </a:lnTo>
                  <a:lnTo>
                    <a:pt x="0" y="41148"/>
                  </a:lnTo>
                </a:path>
              </a:pathLst>
            </a:custGeom>
            <a:ln w="9144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95" name="object 695"/>
            <p:cNvSpPr/>
            <p:nvPr/>
          </p:nvSpPr>
          <p:spPr>
            <a:xfrm>
              <a:off x="5356860" y="5501639"/>
              <a:ext cx="81280" cy="41275"/>
            </a:xfrm>
            <a:custGeom>
              <a:avLst/>
              <a:gdLst/>
              <a:ahLst/>
              <a:cxnLst/>
              <a:rect l="l" t="t" r="r" b="b"/>
              <a:pathLst>
                <a:path w="81279" h="41275">
                  <a:moveTo>
                    <a:pt x="80772" y="41148"/>
                  </a:moveTo>
                  <a:lnTo>
                    <a:pt x="80772" y="33528"/>
                  </a:lnTo>
                  <a:lnTo>
                    <a:pt x="79248" y="27432"/>
                  </a:lnTo>
                  <a:lnTo>
                    <a:pt x="44196" y="0"/>
                  </a:lnTo>
                  <a:lnTo>
                    <a:pt x="36576" y="0"/>
                  </a:lnTo>
                  <a:lnTo>
                    <a:pt x="1524" y="27432"/>
                  </a:lnTo>
                  <a:lnTo>
                    <a:pt x="0" y="33528"/>
                  </a:lnTo>
                  <a:lnTo>
                    <a:pt x="0" y="41148"/>
                  </a:lnTo>
                </a:path>
              </a:pathLst>
            </a:custGeom>
            <a:ln w="9144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96" name="object 696"/>
            <p:cNvSpPr/>
            <p:nvPr/>
          </p:nvSpPr>
          <p:spPr>
            <a:xfrm>
              <a:off x="5433060" y="5542787"/>
              <a:ext cx="9525" cy="15240"/>
            </a:xfrm>
            <a:custGeom>
              <a:avLst/>
              <a:gdLst/>
              <a:ahLst/>
              <a:cxnLst/>
              <a:rect l="l" t="t" r="r" b="b"/>
              <a:pathLst>
                <a:path w="9525" h="15239">
                  <a:moveTo>
                    <a:pt x="0" y="15240"/>
                  </a:moveTo>
                  <a:lnTo>
                    <a:pt x="9144" y="15240"/>
                  </a:lnTo>
                  <a:lnTo>
                    <a:pt x="9144" y="0"/>
                  </a:lnTo>
                  <a:lnTo>
                    <a:pt x="0" y="0"/>
                  </a:lnTo>
                  <a:lnTo>
                    <a:pt x="0" y="1524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97" name="object 697"/>
            <p:cNvSpPr/>
            <p:nvPr/>
          </p:nvSpPr>
          <p:spPr>
            <a:xfrm>
              <a:off x="5106924" y="5550407"/>
              <a:ext cx="254635" cy="0"/>
            </a:xfrm>
            <a:custGeom>
              <a:avLst/>
              <a:gdLst/>
              <a:ahLst/>
              <a:cxnLst/>
              <a:rect l="l" t="t" r="r" b="b"/>
              <a:pathLst>
                <a:path w="254635">
                  <a:moveTo>
                    <a:pt x="245364" y="0"/>
                  </a:moveTo>
                  <a:lnTo>
                    <a:pt x="254508" y="0"/>
                  </a:lnTo>
                </a:path>
                <a:path w="254635">
                  <a:moveTo>
                    <a:pt x="164591" y="0"/>
                  </a:moveTo>
                  <a:lnTo>
                    <a:pt x="173735" y="0"/>
                  </a:lnTo>
                </a:path>
                <a:path w="254635">
                  <a:moveTo>
                    <a:pt x="82296" y="0"/>
                  </a:moveTo>
                  <a:lnTo>
                    <a:pt x="91440" y="0"/>
                  </a:lnTo>
                </a:path>
                <a:path w="254635">
                  <a:moveTo>
                    <a:pt x="0" y="0"/>
                  </a:moveTo>
                  <a:lnTo>
                    <a:pt x="9144" y="0"/>
                  </a:lnTo>
                </a:path>
              </a:pathLst>
            </a:custGeom>
            <a:ln w="1524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98" name="object 698"/>
            <p:cNvSpPr/>
            <p:nvPr/>
          </p:nvSpPr>
          <p:spPr>
            <a:xfrm>
              <a:off x="5602224" y="5501639"/>
              <a:ext cx="81280" cy="41275"/>
            </a:xfrm>
            <a:custGeom>
              <a:avLst/>
              <a:gdLst/>
              <a:ahLst/>
              <a:cxnLst/>
              <a:rect l="l" t="t" r="r" b="b"/>
              <a:pathLst>
                <a:path w="81279" h="41275">
                  <a:moveTo>
                    <a:pt x="80772" y="41148"/>
                  </a:moveTo>
                  <a:lnTo>
                    <a:pt x="80772" y="33528"/>
                  </a:lnTo>
                  <a:lnTo>
                    <a:pt x="79248" y="27432"/>
                  </a:lnTo>
                  <a:lnTo>
                    <a:pt x="73152" y="15240"/>
                  </a:lnTo>
                  <a:lnTo>
                    <a:pt x="67056" y="10668"/>
                  </a:lnTo>
                  <a:lnTo>
                    <a:pt x="62484" y="6096"/>
                  </a:lnTo>
                  <a:lnTo>
                    <a:pt x="56388" y="3048"/>
                  </a:lnTo>
                  <a:lnTo>
                    <a:pt x="50292" y="1524"/>
                  </a:lnTo>
                  <a:lnTo>
                    <a:pt x="44196" y="0"/>
                  </a:lnTo>
                  <a:lnTo>
                    <a:pt x="38100" y="0"/>
                  </a:lnTo>
                  <a:lnTo>
                    <a:pt x="32004" y="1524"/>
                  </a:lnTo>
                  <a:lnTo>
                    <a:pt x="24384" y="3048"/>
                  </a:lnTo>
                  <a:lnTo>
                    <a:pt x="1524" y="33528"/>
                  </a:lnTo>
                  <a:lnTo>
                    <a:pt x="0" y="41148"/>
                  </a:lnTo>
                </a:path>
              </a:pathLst>
            </a:custGeom>
            <a:ln w="9144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99" name="object 699"/>
            <p:cNvSpPr/>
            <p:nvPr/>
          </p:nvSpPr>
          <p:spPr>
            <a:xfrm>
              <a:off x="5439155" y="5501639"/>
              <a:ext cx="82550" cy="41275"/>
            </a:xfrm>
            <a:custGeom>
              <a:avLst/>
              <a:gdLst/>
              <a:ahLst/>
              <a:cxnLst/>
              <a:rect l="l" t="t" r="r" b="b"/>
              <a:pathLst>
                <a:path w="82550" h="41275">
                  <a:moveTo>
                    <a:pt x="82296" y="41148"/>
                  </a:moveTo>
                  <a:lnTo>
                    <a:pt x="64008" y="6096"/>
                  </a:lnTo>
                  <a:lnTo>
                    <a:pt x="44196" y="0"/>
                  </a:lnTo>
                  <a:lnTo>
                    <a:pt x="38100" y="0"/>
                  </a:lnTo>
                  <a:lnTo>
                    <a:pt x="4572" y="21336"/>
                  </a:lnTo>
                  <a:lnTo>
                    <a:pt x="3048" y="27432"/>
                  </a:lnTo>
                  <a:lnTo>
                    <a:pt x="0" y="33528"/>
                  </a:lnTo>
                  <a:lnTo>
                    <a:pt x="0" y="41148"/>
                  </a:lnTo>
                </a:path>
              </a:pathLst>
            </a:custGeom>
            <a:ln w="9144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00" name="object 700"/>
            <p:cNvSpPr/>
            <p:nvPr/>
          </p:nvSpPr>
          <p:spPr>
            <a:xfrm>
              <a:off x="5521451" y="5501639"/>
              <a:ext cx="81280" cy="41275"/>
            </a:xfrm>
            <a:custGeom>
              <a:avLst/>
              <a:gdLst/>
              <a:ahLst/>
              <a:cxnLst/>
              <a:rect l="l" t="t" r="r" b="b"/>
              <a:pathLst>
                <a:path w="81279" h="41275">
                  <a:moveTo>
                    <a:pt x="80772" y="41148"/>
                  </a:moveTo>
                  <a:lnTo>
                    <a:pt x="80772" y="33528"/>
                  </a:lnTo>
                  <a:lnTo>
                    <a:pt x="79248" y="27432"/>
                  </a:lnTo>
                  <a:lnTo>
                    <a:pt x="44196" y="0"/>
                  </a:lnTo>
                  <a:lnTo>
                    <a:pt x="38100" y="0"/>
                  </a:lnTo>
                  <a:lnTo>
                    <a:pt x="1524" y="27432"/>
                  </a:lnTo>
                  <a:lnTo>
                    <a:pt x="0" y="33528"/>
                  </a:lnTo>
                  <a:lnTo>
                    <a:pt x="0" y="41148"/>
                  </a:lnTo>
                </a:path>
              </a:pathLst>
            </a:custGeom>
            <a:ln w="9144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01" name="object 701"/>
            <p:cNvSpPr/>
            <p:nvPr/>
          </p:nvSpPr>
          <p:spPr>
            <a:xfrm>
              <a:off x="5682996" y="5501639"/>
              <a:ext cx="82550" cy="41275"/>
            </a:xfrm>
            <a:custGeom>
              <a:avLst/>
              <a:gdLst/>
              <a:ahLst/>
              <a:cxnLst/>
              <a:rect l="l" t="t" r="r" b="b"/>
              <a:pathLst>
                <a:path w="82550" h="41275">
                  <a:moveTo>
                    <a:pt x="82296" y="41148"/>
                  </a:moveTo>
                  <a:lnTo>
                    <a:pt x="82296" y="33528"/>
                  </a:lnTo>
                  <a:lnTo>
                    <a:pt x="79248" y="27432"/>
                  </a:lnTo>
                  <a:lnTo>
                    <a:pt x="77724" y="21336"/>
                  </a:lnTo>
                  <a:lnTo>
                    <a:pt x="73152" y="15240"/>
                  </a:lnTo>
                  <a:lnTo>
                    <a:pt x="64008" y="6096"/>
                  </a:lnTo>
                  <a:lnTo>
                    <a:pt x="57912" y="3048"/>
                  </a:lnTo>
                  <a:lnTo>
                    <a:pt x="50292" y="1524"/>
                  </a:lnTo>
                  <a:lnTo>
                    <a:pt x="44196" y="0"/>
                  </a:lnTo>
                  <a:lnTo>
                    <a:pt x="38100" y="0"/>
                  </a:lnTo>
                  <a:lnTo>
                    <a:pt x="30480" y="1524"/>
                  </a:lnTo>
                  <a:lnTo>
                    <a:pt x="3048" y="27432"/>
                  </a:lnTo>
                  <a:lnTo>
                    <a:pt x="1524" y="33528"/>
                  </a:lnTo>
                  <a:lnTo>
                    <a:pt x="0" y="41148"/>
                  </a:lnTo>
                </a:path>
              </a:pathLst>
            </a:custGeom>
            <a:ln w="9144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02" name="object 702"/>
            <p:cNvSpPr/>
            <p:nvPr/>
          </p:nvSpPr>
          <p:spPr>
            <a:xfrm>
              <a:off x="5760720" y="5542787"/>
              <a:ext cx="9525" cy="15240"/>
            </a:xfrm>
            <a:custGeom>
              <a:avLst/>
              <a:gdLst/>
              <a:ahLst/>
              <a:cxnLst/>
              <a:rect l="l" t="t" r="r" b="b"/>
              <a:pathLst>
                <a:path w="9525" h="15239">
                  <a:moveTo>
                    <a:pt x="0" y="15240"/>
                  </a:moveTo>
                  <a:lnTo>
                    <a:pt x="9144" y="15240"/>
                  </a:lnTo>
                  <a:lnTo>
                    <a:pt x="9144" y="0"/>
                  </a:lnTo>
                  <a:lnTo>
                    <a:pt x="0" y="0"/>
                  </a:lnTo>
                  <a:lnTo>
                    <a:pt x="0" y="1524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03" name="object 703"/>
            <p:cNvSpPr/>
            <p:nvPr/>
          </p:nvSpPr>
          <p:spPr>
            <a:xfrm>
              <a:off x="5516879" y="5550407"/>
              <a:ext cx="170815" cy="0"/>
            </a:xfrm>
            <a:custGeom>
              <a:avLst/>
              <a:gdLst/>
              <a:ahLst/>
              <a:cxnLst/>
              <a:rect l="l" t="t" r="r" b="b"/>
              <a:pathLst>
                <a:path w="170814">
                  <a:moveTo>
                    <a:pt x="161544" y="0"/>
                  </a:moveTo>
                  <a:lnTo>
                    <a:pt x="170688" y="0"/>
                  </a:lnTo>
                </a:path>
                <a:path w="170814">
                  <a:moveTo>
                    <a:pt x="80771" y="0"/>
                  </a:moveTo>
                  <a:lnTo>
                    <a:pt x="89915" y="0"/>
                  </a:lnTo>
                </a:path>
                <a:path w="170814">
                  <a:moveTo>
                    <a:pt x="0" y="0"/>
                  </a:moveTo>
                  <a:lnTo>
                    <a:pt x="9144" y="0"/>
                  </a:lnTo>
                </a:path>
              </a:pathLst>
            </a:custGeom>
            <a:ln w="1524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04" name="object 704"/>
            <p:cNvSpPr/>
            <p:nvPr/>
          </p:nvSpPr>
          <p:spPr>
            <a:xfrm>
              <a:off x="5434583" y="5542787"/>
              <a:ext cx="9525" cy="15240"/>
            </a:xfrm>
            <a:custGeom>
              <a:avLst/>
              <a:gdLst/>
              <a:ahLst/>
              <a:cxnLst/>
              <a:rect l="l" t="t" r="r" b="b"/>
              <a:pathLst>
                <a:path w="9525" h="15239">
                  <a:moveTo>
                    <a:pt x="0" y="15240"/>
                  </a:moveTo>
                  <a:lnTo>
                    <a:pt x="9144" y="15240"/>
                  </a:lnTo>
                  <a:lnTo>
                    <a:pt x="9144" y="0"/>
                  </a:lnTo>
                  <a:lnTo>
                    <a:pt x="0" y="0"/>
                  </a:lnTo>
                  <a:lnTo>
                    <a:pt x="0" y="1524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05" name="object 705"/>
            <p:cNvSpPr/>
            <p:nvPr/>
          </p:nvSpPr>
          <p:spPr>
            <a:xfrm>
              <a:off x="5766815" y="5501639"/>
              <a:ext cx="81280" cy="41275"/>
            </a:xfrm>
            <a:custGeom>
              <a:avLst/>
              <a:gdLst/>
              <a:ahLst/>
              <a:cxnLst/>
              <a:rect l="l" t="t" r="r" b="b"/>
              <a:pathLst>
                <a:path w="81279" h="41275">
                  <a:moveTo>
                    <a:pt x="80772" y="41148"/>
                  </a:moveTo>
                  <a:lnTo>
                    <a:pt x="80772" y="33528"/>
                  </a:lnTo>
                  <a:lnTo>
                    <a:pt x="79248" y="27432"/>
                  </a:lnTo>
                  <a:lnTo>
                    <a:pt x="44196" y="0"/>
                  </a:lnTo>
                  <a:lnTo>
                    <a:pt x="36576" y="0"/>
                  </a:lnTo>
                  <a:lnTo>
                    <a:pt x="1524" y="27432"/>
                  </a:lnTo>
                  <a:lnTo>
                    <a:pt x="0" y="33528"/>
                  </a:lnTo>
                  <a:lnTo>
                    <a:pt x="0" y="41148"/>
                  </a:lnTo>
                </a:path>
              </a:pathLst>
            </a:custGeom>
            <a:ln w="9144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06" name="object 706"/>
            <p:cNvSpPr/>
            <p:nvPr/>
          </p:nvSpPr>
          <p:spPr>
            <a:xfrm>
              <a:off x="5847587" y="5542787"/>
              <a:ext cx="0" cy="15240"/>
            </a:xfrm>
            <a:custGeom>
              <a:avLst/>
              <a:gdLst/>
              <a:ahLst/>
              <a:cxnLst/>
              <a:rect l="l" t="t" r="r" b="b"/>
              <a:pathLst>
                <a:path h="15239">
                  <a:moveTo>
                    <a:pt x="-4572" y="7620"/>
                  </a:moveTo>
                  <a:lnTo>
                    <a:pt x="4572" y="7620"/>
                  </a:lnTo>
                </a:path>
              </a:pathLst>
            </a:custGeom>
            <a:ln w="1524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07" name="object 707"/>
            <p:cNvSpPr/>
            <p:nvPr/>
          </p:nvSpPr>
          <p:spPr>
            <a:xfrm>
              <a:off x="5762244" y="5542787"/>
              <a:ext cx="9525" cy="15240"/>
            </a:xfrm>
            <a:custGeom>
              <a:avLst/>
              <a:gdLst/>
              <a:ahLst/>
              <a:cxnLst/>
              <a:rect l="l" t="t" r="r" b="b"/>
              <a:pathLst>
                <a:path w="9525" h="15239">
                  <a:moveTo>
                    <a:pt x="0" y="15240"/>
                  </a:moveTo>
                  <a:lnTo>
                    <a:pt x="9144" y="15240"/>
                  </a:lnTo>
                  <a:lnTo>
                    <a:pt x="9144" y="0"/>
                  </a:lnTo>
                  <a:lnTo>
                    <a:pt x="0" y="0"/>
                  </a:lnTo>
                  <a:lnTo>
                    <a:pt x="0" y="1524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08" name="object 708"/>
            <p:cNvSpPr/>
            <p:nvPr/>
          </p:nvSpPr>
          <p:spPr>
            <a:xfrm>
              <a:off x="5276088" y="5679948"/>
              <a:ext cx="81280" cy="41275"/>
            </a:xfrm>
            <a:custGeom>
              <a:avLst/>
              <a:gdLst/>
              <a:ahLst/>
              <a:cxnLst/>
              <a:rect l="l" t="t" r="r" b="b"/>
              <a:pathLst>
                <a:path w="81279" h="41275">
                  <a:moveTo>
                    <a:pt x="80772" y="41148"/>
                  </a:moveTo>
                  <a:lnTo>
                    <a:pt x="60960" y="7620"/>
                  </a:lnTo>
                  <a:lnTo>
                    <a:pt x="54864" y="3048"/>
                  </a:lnTo>
                  <a:lnTo>
                    <a:pt x="44196" y="0"/>
                  </a:lnTo>
                  <a:lnTo>
                    <a:pt x="36576" y="0"/>
                  </a:lnTo>
                  <a:lnTo>
                    <a:pt x="24384" y="3048"/>
                  </a:lnTo>
                  <a:lnTo>
                    <a:pt x="18288" y="7620"/>
                  </a:lnTo>
                  <a:lnTo>
                    <a:pt x="13716" y="10668"/>
                  </a:lnTo>
                  <a:lnTo>
                    <a:pt x="9144" y="15240"/>
                  </a:lnTo>
                  <a:lnTo>
                    <a:pt x="4572" y="21336"/>
                  </a:lnTo>
                  <a:lnTo>
                    <a:pt x="1524" y="27432"/>
                  </a:lnTo>
                  <a:lnTo>
                    <a:pt x="0" y="33528"/>
                  </a:lnTo>
                  <a:lnTo>
                    <a:pt x="0" y="41148"/>
                  </a:lnTo>
                </a:path>
              </a:pathLst>
            </a:custGeom>
            <a:ln w="9144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09" name="object 709"/>
            <p:cNvSpPr/>
            <p:nvPr/>
          </p:nvSpPr>
          <p:spPr>
            <a:xfrm>
              <a:off x="5111496" y="5679948"/>
              <a:ext cx="82550" cy="41275"/>
            </a:xfrm>
            <a:custGeom>
              <a:avLst/>
              <a:gdLst/>
              <a:ahLst/>
              <a:cxnLst/>
              <a:rect l="l" t="t" r="r" b="b"/>
              <a:pathLst>
                <a:path w="82550" h="41275">
                  <a:moveTo>
                    <a:pt x="82296" y="41148"/>
                  </a:moveTo>
                  <a:lnTo>
                    <a:pt x="82296" y="33528"/>
                  </a:lnTo>
                  <a:lnTo>
                    <a:pt x="80772" y="27432"/>
                  </a:lnTo>
                  <a:lnTo>
                    <a:pt x="77724" y="21336"/>
                  </a:lnTo>
                  <a:lnTo>
                    <a:pt x="73152" y="15240"/>
                  </a:lnTo>
                  <a:lnTo>
                    <a:pt x="68580" y="10668"/>
                  </a:lnTo>
                  <a:lnTo>
                    <a:pt x="64008" y="7620"/>
                  </a:lnTo>
                  <a:lnTo>
                    <a:pt x="57912" y="3048"/>
                  </a:lnTo>
                  <a:lnTo>
                    <a:pt x="51816" y="1524"/>
                  </a:lnTo>
                  <a:lnTo>
                    <a:pt x="44196" y="0"/>
                  </a:lnTo>
                  <a:lnTo>
                    <a:pt x="38100" y="0"/>
                  </a:lnTo>
                  <a:lnTo>
                    <a:pt x="32004" y="1524"/>
                  </a:lnTo>
                  <a:lnTo>
                    <a:pt x="24384" y="3048"/>
                  </a:lnTo>
                  <a:lnTo>
                    <a:pt x="19812" y="7620"/>
                  </a:lnTo>
                  <a:lnTo>
                    <a:pt x="13716" y="10668"/>
                  </a:lnTo>
                  <a:lnTo>
                    <a:pt x="9144" y="15240"/>
                  </a:lnTo>
                  <a:lnTo>
                    <a:pt x="3048" y="27432"/>
                  </a:lnTo>
                  <a:lnTo>
                    <a:pt x="1524" y="33528"/>
                  </a:lnTo>
                  <a:lnTo>
                    <a:pt x="0" y="41148"/>
                  </a:lnTo>
                </a:path>
              </a:pathLst>
            </a:custGeom>
            <a:ln w="9144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10" name="object 710"/>
            <p:cNvSpPr/>
            <p:nvPr/>
          </p:nvSpPr>
          <p:spPr>
            <a:xfrm>
              <a:off x="5193791" y="5679948"/>
              <a:ext cx="82550" cy="41275"/>
            </a:xfrm>
            <a:custGeom>
              <a:avLst/>
              <a:gdLst/>
              <a:ahLst/>
              <a:cxnLst/>
              <a:rect l="l" t="t" r="r" b="b"/>
              <a:pathLst>
                <a:path w="82550" h="41275">
                  <a:moveTo>
                    <a:pt x="82296" y="41148"/>
                  </a:moveTo>
                  <a:lnTo>
                    <a:pt x="82296" y="33528"/>
                  </a:lnTo>
                  <a:lnTo>
                    <a:pt x="73152" y="15240"/>
                  </a:lnTo>
                  <a:lnTo>
                    <a:pt x="68580" y="10668"/>
                  </a:lnTo>
                  <a:lnTo>
                    <a:pt x="64008" y="7620"/>
                  </a:lnTo>
                  <a:lnTo>
                    <a:pt x="57912" y="3048"/>
                  </a:lnTo>
                  <a:lnTo>
                    <a:pt x="51816" y="1524"/>
                  </a:lnTo>
                  <a:lnTo>
                    <a:pt x="44196" y="0"/>
                  </a:lnTo>
                  <a:lnTo>
                    <a:pt x="38100" y="0"/>
                  </a:lnTo>
                  <a:lnTo>
                    <a:pt x="30480" y="1524"/>
                  </a:lnTo>
                  <a:lnTo>
                    <a:pt x="24384" y="3048"/>
                  </a:lnTo>
                  <a:lnTo>
                    <a:pt x="18288" y="7620"/>
                  </a:lnTo>
                  <a:lnTo>
                    <a:pt x="13716" y="10668"/>
                  </a:lnTo>
                  <a:lnTo>
                    <a:pt x="9144" y="15240"/>
                  </a:lnTo>
                  <a:lnTo>
                    <a:pt x="4572" y="21336"/>
                  </a:lnTo>
                  <a:lnTo>
                    <a:pt x="3048" y="27432"/>
                  </a:lnTo>
                  <a:lnTo>
                    <a:pt x="1524" y="33528"/>
                  </a:lnTo>
                  <a:lnTo>
                    <a:pt x="0" y="41148"/>
                  </a:lnTo>
                </a:path>
              </a:pathLst>
            </a:custGeom>
            <a:ln w="9144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11" name="object 711"/>
            <p:cNvSpPr/>
            <p:nvPr/>
          </p:nvSpPr>
          <p:spPr>
            <a:xfrm>
              <a:off x="5356860" y="5679948"/>
              <a:ext cx="81280" cy="41275"/>
            </a:xfrm>
            <a:custGeom>
              <a:avLst/>
              <a:gdLst/>
              <a:ahLst/>
              <a:cxnLst/>
              <a:rect l="l" t="t" r="r" b="b"/>
              <a:pathLst>
                <a:path w="81279" h="41275">
                  <a:moveTo>
                    <a:pt x="80772" y="41148"/>
                  </a:moveTo>
                  <a:lnTo>
                    <a:pt x="80772" y="33528"/>
                  </a:lnTo>
                  <a:lnTo>
                    <a:pt x="79248" y="27432"/>
                  </a:lnTo>
                  <a:lnTo>
                    <a:pt x="73152" y="15240"/>
                  </a:lnTo>
                  <a:lnTo>
                    <a:pt x="68580" y="10668"/>
                  </a:lnTo>
                  <a:lnTo>
                    <a:pt x="62484" y="7620"/>
                  </a:lnTo>
                  <a:lnTo>
                    <a:pt x="56388" y="3048"/>
                  </a:lnTo>
                  <a:lnTo>
                    <a:pt x="44196" y="0"/>
                  </a:lnTo>
                  <a:lnTo>
                    <a:pt x="36576" y="0"/>
                  </a:lnTo>
                  <a:lnTo>
                    <a:pt x="24384" y="3048"/>
                  </a:lnTo>
                  <a:lnTo>
                    <a:pt x="18288" y="7620"/>
                  </a:lnTo>
                  <a:lnTo>
                    <a:pt x="12192" y="10668"/>
                  </a:lnTo>
                  <a:lnTo>
                    <a:pt x="7620" y="15240"/>
                  </a:lnTo>
                  <a:lnTo>
                    <a:pt x="1524" y="27432"/>
                  </a:lnTo>
                  <a:lnTo>
                    <a:pt x="0" y="33528"/>
                  </a:lnTo>
                  <a:lnTo>
                    <a:pt x="0" y="41148"/>
                  </a:lnTo>
                </a:path>
              </a:pathLst>
            </a:custGeom>
            <a:ln w="9144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12" name="object 712"/>
            <p:cNvSpPr/>
            <p:nvPr/>
          </p:nvSpPr>
          <p:spPr>
            <a:xfrm>
              <a:off x="5433060" y="5721096"/>
              <a:ext cx="9525" cy="15240"/>
            </a:xfrm>
            <a:custGeom>
              <a:avLst/>
              <a:gdLst/>
              <a:ahLst/>
              <a:cxnLst/>
              <a:rect l="l" t="t" r="r" b="b"/>
              <a:pathLst>
                <a:path w="9525" h="15239">
                  <a:moveTo>
                    <a:pt x="0" y="15239"/>
                  </a:moveTo>
                  <a:lnTo>
                    <a:pt x="9144" y="15239"/>
                  </a:lnTo>
                  <a:lnTo>
                    <a:pt x="9144" y="0"/>
                  </a:lnTo>
                  <a:lnTo>
                    <a:pt x="0" y="0"/>
                  </a:lnTo>
                  <a:lnTo>
                    <a:pt x="0" y="15239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13" name="object 713"/>
            <p:cNvSpPr/>
            <p:nvPr/>
          </p:nvSpPr>
          <p:spPr>
            <a:xfrm>
              <a:off x="5106924" y="5728715"/>
              <a:ext cx="254635" cy="0"/>
            </a:xfrm>
            <a:custGeom>
              <a:avLst/>
              <a:gdLst/>
              <a:ahLst/>
              <a:cxnLst/>
              <a:rect l="l" t="t" r="r" b="b"/>
              <a:pathLst>
                <a:path w="254635">
                  <a:moveTo>
                    <a:pt x="245364" y="0"/>
                  </a:moveTo>
                  <a:lnTo>
                    <a:pt x="254508" y="0"/>
                  </a:lnTo>
                </a:path>
                <a:path w="254635">
                  <a:moveTo>
                    <a:pt x="164591" y="0"/>
                  </a:moveTo>
                  <a:lnTo>
                    <a:pt x="173735" y="0"/>
                  </a:lnTo>
                </a:path>
                <a:path w="254635">
                  <a:moveTo>
                    <a:pt x="82296" y="0"/>
                  </a:moveTo>
                  <a:lnTo>
                    <a:pt x="91440" y="0"/>
                  </a:lnTo>
                </a:path>
                <a:path w="254635">
                  <a:moveTo>
                    <a:pt x="0" y="0"/>
                  </a:moveTo>
                  <a:lnTo>
                    <a:pt x="9144" y="0"/>
                  </a:lnTo>
                </a:path>
              </a:pathLst>
            </a:custGeom>
            <a:ln w="15239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14" name="object 714"/>
            <p:cNvSpPr/>
            <p:nvPr/>
          </p:nvSpPr>
          <p:spPr>
            <a:xfrm>
              <a:off x="5602224" y="5679948"/>
              <a:ext cx="81280" cy="41275"/>
            </a:xfrm>
            <a:custGeom>
              <a:avLst/>
              <a:gdLst/>
              <a:ahLst/>
              <a:cxnLst/>
              <a:rect l="l" t="t" r="r" b="b"/>
              <a:pathLst>
                <a:path w="81279" h="41275">
                  <a:moveTo>
                    <a:pt x="80772" y="41148"/>
                  </a:moveTo>
                  <a:lnTo>
                    <a:pt x="80772" y="33528"/>
                  </a:lnTo>
                  <a:lnTo>
                    <a:pt x="79248" y="27432"/>
                  </a:lnTo>
                  <a:lnTo>
                    <a:pt x="73152" y="15240"/>
                  </a:lnTo>
                  <a:lnTo>
                    <a:pt x="67056" y="10668"/>
                  </a:lnTo>
                  <a:lnTo>
                    <a:pt x="62484" y="7620"/>
                  </a:lnTo>
                  <a:lnTo>
                    <a:pt x="56388" y="3048"/>
                  </a:lnTo>
                  <a:lnTo>
                    <a:pt x="50292" y="1524"/>
                  </a:lnTo>
                  <a:lnTo>
                    <a:pt x="44196" y="0"/>
                  </a:lnTo>
                  <a:lnTo>
                    <a:pt x="38100" y="0"/>
                  </a:lnTo>
                  <a:lnTo>
                    <a:pt x="32004" y="1524"/>
                  </a:lnTo>
                  <a:lnTo>
                    <a:pt x="24384" y="3048"/>
                  </a:lnTo>
                  <a:lnTo>
                    <a:pt x="19812" y="7620"/>
                  </a:lnTo>
                  <a:lnTo>
                    <a:pt x="13716" y="10668"/>
                  </a:lnTo>
                  <a:lnTo>
                    <a:pt x="9144" y="15240"/>
                  </a:lnTo>
                  <a:lnTo>
                    <a:pt x="3048" y="27432"/>
                  </a:lnTo>
                  <a:lnTo>
                    <a:pt x="1524" y="33528"/>
                  </a:lnTo>
                  <a:lnTo>
                    <a:pt x="0" y="41148"/>
                  </a:lnTo>
                </a:path>
              </a:pathLst>
            </a:custGeom>
            <a:ln w="9144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15" name="object 715"/>
            <p:cNvSpPr/>
            <p:nvPr/>
          </p:nvSpPr>
          <p:spPr>
            <a:xfrm>
              <a:off x="5439155" y="5679948"/>
              <a:ext cx="82550" cy="41275"/>
            </a:xfrm>
            <a:custGeom>
              <a:avLst/>
              <a:gdLst/>
              <a:ahLst/>
              <a:cxnLst/>
              <a:rect l="l" t="t" r="r" b="b"/>
              <a:pathLst>
                <a:path w="82550" h="41275">
                  <a:moveTo>
                    <a:pt x="82296" y="41148"/>
                  </a:moveTo>
                  <a:lnTo>
                    <a:pt x="64008" y="7620"/>
                  </a:lnTo>
                  <a:lnTo>
                    <a:pt x="57912" y="3048"/>
                  </a:lnTo>
                  <a:lnTo>
                    <a:pt x="51816" y="1524"/>
                  </a:lnTo>
                  <a:lnTo>
                    <a:pt x="44196" y="0"/>
                  </a:lnTo>
                  <a:lnTo>
                    <a:pt x="38100" y="0"/>
                  </a:lnTo>
                  <a:lnTo>
                    <a:pt x="30480" y="1524"/>
                  </a:lnTo>
                  <a:lnTo>
                    <a:pt x="24384" y="3048"/>
                  </a:lnTo>
                  <a:lnTo>
                    <a:pt x="18288" y="7620"/>
                  </a:lnTo>
                  <a:lnTo>
                    <a:pt x="13716" y="10668"/>
                  </a:lnTo>
                  <a:lnTo>
                    <a:pt x="9144" y="15240"/>
                  </a:lnTo>
                  <a:lnTo>
                    <a:pt x="4572" y="21336"/>
                  </a:lnTo>
                  <a:lnTo>
                    <a:pt x="3048" y="27432"/>
                  </a:lnTo>
                  <a:lnTo>
                    <a:pt x="0" y="33528"/>
                  </a:lnTo>
                  <a:lnTo>
                    <a:pt x="0" y="41148"/>
                  </a:lnTo>
                </a:path>
              </a:pathLst>
            </a:custGeom>
            <a:ln w="9144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16" name="object 716"/>
            <p:cNvSpPr/>
            <p:nvPr/>
          </p:nvSpPr>
          <p:spPr>
            <a:xfrm>
              <a:off x="5521451" y="5679948"/>
              <a:ext cx="81280" cy="41275"/>
            </a:xfrm>
            <a:custGeom>
              <a:avLst/>
              <a:gdLst/>
              <a:ahLst/>
              <a:cxnLst/>
              <a:rect l="l" t="t" r="r" b="b"/>
              <a:pathLst>
                <a:path w="81279" h="41275">
                  <a:moveTo>
                    <a:pt x="80772" y="41148"/>
                  </a:moveTo>
                  <a:lnTo>
                    <a:pt x="80772" y="33528"/>
                  </a:lnTo>
                  <a:lnTo>
                    <a:pt x="79248" y="27432"/>
                  </a:lnTo>
                  <a:lnTo>
                    <a:pt x="73152" y="15240"/>
                  </a:lnTo>
                  <a:lnTo>
                    <a:pt x="68580" y="10668"/>
                  </a:lnTo>
                  <a:lnTo>
                    <a:pt x="62484" y="7620"/>
                  </a:lnTo>
                  <a:lnTo>
                    <a:pt x="56388" y="3048"/>
                  </a:lnTo>
                  <a:lnTo>
                    <a:pt x="44196" y="0"/>
                  </a:lnTo>
                  <a:lnTo>
                    <a:pt x="38100" y="0"/>
                  </a:lnTo>
                  <a:lnTo>
                    <a:pt x="30480" y="1524"/>
                  </a:lnTo>
                  <a:lnTo>
                    <a:pt x="24384" y="3048"/>
                  </a:lnTo>
                  <a:lnTo>
                    <a:pt x="18288" y="7620"/>
                  </a:lnTo>
                  <a:lnTo>
                    <a:pt x="12192" y="10668"/>
                  </a:lnTo>
                  <a:lnTo>
                    <a:pt x="7620" y="15240"/>
                  </a:lnTo>
                  <a:lnTo>
                    <a:pt x="1524" y="27432"/>
                  </a:lnTo>
                  <a:lnTo>
                    <a:pt x="0" y="33528"/>
                  </a:lnTo>
                  <a:lnTo>
                    <a:pt x="0" y="41148"/>
                  </a:lnTo>
                </a:path>
              </a:pathLst>
            </a:custGeom>
            <a:ln w="9144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17" name="object 717"/>
            <p:cNvSpPr/>
            <p:nvPr/>
          </p:nvSpPr>
          <p:spPr>
            <a:xfrm>
              <a:off x="5682996" y="5679948"/>
              <a:ext cx="82550" cy="41275"/>
            </a:xfrm>
            <a:custGeom>
              <a:avLst/>
              <a:gdLst/>
              <a:ahLst/>
              <a:cxnLst/>
              <a:rect l="l" t="t" r="r" b="b"/>
              <a:pathLst>
                <a:path w="82550" h="41275">
                  <a:moveTo>
                    <a:pt x="82296" y="41148"/>
                  </a:moveTo>
                  <a:lnTo>
                    <a:pt x="82296" y="33528"/>
                  </a:lnTo>
                  <a:lnTo>
                    <a:pt x="79248" y="27432"/>
                  </a:lnTo>
                  <a:lnTo>
                    <a:pt x="77724" y="21336"/>
                  </a:lnTo>
                  <a:lnTo>
                    <a:pt x="73152" y="15240"/>
                  </a:lnTo>
                  <a:lnTo>
                    <a:pt x="68580" y="10668"/>
                  </a:lnTo>
                  <a:lnTo>
                    <a:pt x="64008" y="7620"/>
                  </a:lnTo>
                  <a:lnTo>
                    <a:pt x="57912" y="3048"/>
                  </a:lnTo>
                  <a:lnTo>
                    <a:pt x="50292" y="1524"/>
                  </a:lnTo>
                  <a:lnTo>
                    <a:pt x="44196" y="0"/>
                  </a:lnTo>
                  <a:lnTo>
                    <a:pt x="38100" y="0"/>
                  </a:lnTo>
                  <a:lnTo>
                    <a:pt x="30480" y="1524"/>
                  </a:lnTo>
                  <a:lnTo>
                    <a:pt x="24384" y="3048"/>
                  </a:lnTo>
                  <a:lnTo>
                    <a:pt x="18288" y="7620"/>
                  </a:lnTo>
                  <a:lnTo>
                    <a:pt x="13716" y="10668"/>
                  </a:lnTo>
                  <a:lnTo>
                    <a:pt x="9144" y="15240"/>
                  </a:lnTo>
                  <a:lnTo>
                    <a:pt x="4572" y="21336"/>
                  </a:lnTo>
                  <a:lnTo>
                    <a:pt x="3048" y="27432"/>
                  </a:lnTo>
                  <a:lnTo>
                    <a:pt x="1524" y="33528"/>
                  </a:lnTo>
                  <a:lnTo>
                    <a:pt x="0" y="41148"/>
                  </a:lnTo>
                </a:path>
              </a:pathLst>
            </a:custGeom>
            <a:ln w="9144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18" name="object 718"/>
            <p:cNvSpPr/>
            <p:nvPr/>
          </p:nvSpPr>
          <p:spPr>
            <a:xfrm>
              <a:off x="5760720" y="5721096"/>
              <a:ext cx="9525" cy="15240"/>
            </a:xfrm>
            <a:custGeom>
              <a:avLst/>
              <a:gdLst/>
              <a:ahLst/>
              <a:cxnLst/>
              <a:rect l="l" t="t" r="r" b="b"/>
              <a:pathLst>
                <a:path w="9525" h="15239">
                  <a:moveTo>
                    <a:pt x="0" y="15239"/>
                  </a:moveTo>
                  <a:lnTo>
                    <a:pt x="9144" y="15239"/>
                  </a:lnTo>
                  <a:lnTo>
                    <a:pt x="9144" y="0"/>
                  </a:lnTo>
                  <a:lnTo>
                    <a:pt x="0" y="0"/>
                  </a:lnTo>
                  <a:lnTo>
                    <a:pt x="0" y="15239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19" name="object 719"/>
            <p:cNvSpPr/>
            <p:nvPr/>
          </p:nvSpPr>
          <p:spPr>
            <a:xfrm>
              <a:off x="5516879" y="5728715"/>
              <a:ext cx="170815" cy="0"/>
            </a:xfrm>
            <a:custGeom>
              <a:avLst/>
              <a:gdLst/>
              <a:ahLst/>
              <a:cxnLst/>
              <a:rect l="l" t="t" r="r" b="b"/>
              <a:pathLst>
                <a:path w="170814">
                  <a:moveTo>
                    <a:pt x="161544" y="0"/>
                  </a:moveTo>
                  <a:lnTo>
                    <a:pt x="170688" y="0"/>
                  </a:lnTo>
                </a:path>
                <a:path w="170814">
                  <a:moveTo>
                    <a:pt x="80771" y="0"/>
                  </a:moveTo>
                  <a:lnTo>
                    <a:pt x="89915" y="0"/>
                  </a:lnTo>
                </a:path>
                <a:path w="170814">
                  <a:moveTo>
                    <a:pt x="0" y="0"/>
                  </a:moveTo>
                  <a:lnTo>
                    <a:pt x="9144" y="0"/>
                  </a:lnTo>
                </a:path>
              </a:pathLst>
            </a:custGeom>
            <a:ln w="15239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20" name="object 720"/>
            <p:cNvSpPr/>
            <p:nvPr/>
          </p:nvSpPr>
          <p:spPr>
            <a:xfrm>
              <a:off x="5434583" y="5721096"/>
              <a:ext cx="9525" cy="15240"/>
            </a:xfrm>
            <a:custGeom>
              <a:avLst/>
              <a:gdLst/>
              <a:ahLst/>
              <a:cxnLst/>
              <a:rect l="l" t="t" r="r" b="b"/>
              <a:pathLst>
                <a:path w="9525" h="15239">
                  <a:moveTo>
                    <a:pt x="0" y="15239"/>
                  </a:moveTo>
                  <a:lnTo>
                    <a:pt x="9144" y="15239"/>
                  </a:lnTo>
                  <a:lnTo>
                    <a:pt x="9144" y="0"/>
                  </a:lnTo>
                  <a:lnTo>
                    <a:pt x="0" y="0"/>
                  </a:lnTo>
                  <a:lnTo>
                    <a:pt x="0" y="15239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21" name="object 721"/>
            <p:cNvSpPr/>
            <p:nvPr/>
          </p:nvSpPr>
          <p:spPr>
            <a:xfrm>
              <a:off x="5766815" y="5679948"/>
              <a:ext cx="81280" cy="41275"/>
            </a:xfrm>
            <a:custGeom>
              <a:avLst/>
              <a:gdLst/>
              <a:ahLst/>
              <a:cxnLst/>
              <a:rect l="l" t="t" r="r" b="b"/>
              <a:pathLst>
                <a:path w="81279" h="41275">
                  <a:moveTo>
                    <a:pt x="80772" y="41148"/>
                  </a:moveTo>
                  <a:lnTo>
                    <a:pt x="80772" y="33528"/>
                  </a:lnTo>
                  <a:lnTo>
                    <a:pt x="79248" y="27432"/>
                  </a:lnTo>
                  <a:lnTo>
                    <a:pt x="73152" y="15240"/>
                  </a:lnTo>
                  <a:lnTo>
                    <a:pt x="68580" y="10668"/>
                  </a:lnTo>
                  <a:lnTo>
                    <a:pt x="62484" y="7620"/>
                  </a:lnTo>
                  <a:lnTo>
                    <a:pt x="56388" y="3048"/>
                  </a:lnTo>
                  <a:lnTo>
                    <a:pt x="44196" y="0"/>
                  </a:lnTo>
                  <a:lnTo>
                    <a:pt x="36576" y="0"/>
                  </a:lnTo>
                  <a:lnTo>
                    <a:pt x="24384" y="3048"/>
                  </a:lnTo>
                  <a:lnTo>
                    <a:pt x="18288" y="7620"/>
                  </a:lnTo>
                  <a:lnTo>
                    <a:pt x="12192" y="10668"/>
                  </a:lnTo>
                  <a:lnTo>
                    <a:pt x="7620" y="15240"/>
                  </a:lnTo>
                  <a:lnTo>
                    <a:pt x="1524" y="27432"/>
                  </a:lnTo>
                  <a:lnTo>
                    <a:pt x="0" y="33528"/>
                  </a:lnTo>
                  <a:lnTo>
                    <a:pt x="0" y="41148"/>
                  </a:lnTo>
                </a:path>
              </a:pathLst>
            </a:custGeom>
            <a:ln w="9144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22" name="object 722"/>
            <p:cNvSpPr/>
            <p:nvPr/>
          </p:nvSpPr>
          <p:spPr>
            <a:xfrm>
              <a:off x="5847587" y="5721096"/>
              <a:ext cx="0" cy="15240"/>
            </a:xfrm>
            <a:custGeom>
              <a:avLst/>
              <a:gdLst/>
              <a:ahLst/>
              <a:cxnLst/>
              <a:rect l="l" t="t" r="r" b="b"/>
              <a:pathLst>
                <a:path h="15239">
                  <a:moveTo>
                    <a:pt x="-4572" y="7619"/>
                  </a:moveTo>
                  <a:lnTo>
                    <a:pt x="4572" y="7619"/>
                  </a:lnTo>
                </a:path>
              </a:pathLst>
            </a:custGeom>
            <a:ln w="15239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23" name="object 723"/>
            <p:cNvSpPr/>
            <p:nvPr/>
          </p:nvSpPr>
          <p:spPr>
            <a:xfrm>
              <a:off x="5762244" y="5721096"/>
              <a:ext cx="9525" cy="15240"/>
            </a:xfrm>
            <a:custGeom>
              <a:avLst/>
              <a:gdLst/>
              <a:ahLst/>
              <a:cxnLst/>
              <a:rect l="l" t="t" r="r" b="b"/>
              <a:pathLst>
                <a:path w="9525" h="15239">
                  <a:moveTo>
                    <a:pt x="0" y="15239"/>
                  </a:moveTo>
                  <a:lnTo>
                    <a:pt x="9144" y="15239"/>
                  </a:lnTo>
                  <a:lnTo>
                    <a:pt x="9144" y="0"/>
                  </a:lnTo>
                  <a:lnTo>
                    <a:pt x="0" y="0"/>
                  </a:lnTo>
                  <a:lnTo>
                    <a:pt x="0" y="15239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24" name="object 724"/>
            <p:cNvSpPr/>
            <p:nvPr/>
          </p:nvSpPr>
          <p:spPr>
            <a:xfrm>
              <a:off x="5276088" y="5978651"/>
              <a:ext cx="81280" cy="41275"/>
            </a:xfrm>
            <a:custGeom>
              <a:avLst/>
              <a:gdLst/>
              <a:ahLst/>
              <a:cxnLst/>
              <a:rect l="l" t="t" r="r" b="b"/>
              <a:pathLst>
                <a:path w="81279" h="41275">
                  <a:moveTo>
                    <a:pt x="80772" y="41148"/>
                  </a:moveTo>
                  <a:lnTo>
                    <a:pt x="60960" y="6096"/>
                  </a:lnTo>
                  <a:lnTo>
                    <a:pt x="44196" y="0"/>
                  </a:lnTo>
                  <a:lnTo>
                    <a:pt x="36576" y="0"/>
                  </a:lnTo>
                  <a:lnTo>
                    <a:pt x="4572" y="21336"/>
                  </a:lnTo>
                  <a:lnTo>
                    <a:pt x="0" y="33528"/>
                  </a:lnTo>
                  <a:lnTo>
                    <a:pt x="0" y="41148"/>
                  </a:lnTo>
                </a:path>
              </a:pathLst>
            </a:custGeom>
            <a:ln w="9144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25" name="object 725"/>
            <p:cNvSpPr/>
            <p:nvPr/>
          </p:nvSpPr>
          <p:spPr>
            <a:xfrm>
              <a:off x="5111496" y="5978651"/>
              <a:ext cx="82550" cy="41275"/>
            </a:xfrm>
            <a:custGeom>
              <a:avLst/>
              <a:gdLst/>
              <a:ahLst/>
              <a:cxnLst/>
              <a:rect l="l" t="t" r="r" b="b"/>
              <a:pathLst>
                <a:path w="82550" h="41275">
                  <a:moveTo>
                    <a:pt x="82296" y="41148"/>
                  </a:moveTo>
                  <a:lnTo>
                    <a:pt x="82296" y="33528"/>
                  </a:lnTo>
                  <a:lnTo>
                    <a:pt x="80772" y="27432"/>
                  </a:lnTo>
                  <a:lnTo>
                    <a:pt x="51816" y="1524"/>
                  </a:lnTo>
                  <a:lnTo>
                    <a:pt x="44196" y="0"/>
                  </a:lnTo>
                  <a:lnTo>
                    <a:pt x="38100" y="0"/>
                  </a:lnTo>
                  <a:lnTo>
                    <a:pt x="32004" y="1524"/>
                  </a:lnTo>
                  <a:lnTo>
                    <a:pt x="24384" y="3048"/>
                  </a:lnTo>
                  <a:lnTo>
                    <a:pt x="1524" y="33528"/>
                  </a:lnTo>
                  <a:lnTo>
                    <a:pt x="0" y="41148"/>
                  </a:lnTo>
                </a:path>
              </a:pathLst>
            </a:custGeom>
            <a:ln w="9144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26" name="object 726"/>
            <p:cNvSpPr/>
            <p:nvPr/>
          </p:nvSpPr>
          <p:spPr>
            <a:xfrm>
              <a:off x="5193791" y="5978651"/>
              <a:ext cx="82550" cy="41275"/>
            </a:xfrm>
            <a:custGeom>
              <a:avLst/>
              <a:gdLst/>
              <a:ahLst/>
              <a:cxnLst/>
              <a:rect l="l" t="t" r="r" b="b"/>
              <a:pathLst>
                <a:path w="82550" h="41275">
                  <a:moveTo>
                    <a:pt x="82296" y="41148"/>
                  </a:moveTo>
                  <a:lnTo>
                    <a:pt x="82296" y="33528"/>
                  </a:lnTo>
                  <a:lnTo>
                    <a:pt x="73152" y="15240"/>
                  </a:lnTo>
                  <a:lnTo>
                    <a:pt x="64008" y="6096"/>
                  </a:lnTo>
                  <a:lnTo>
                    <a:pt x="57912" y="3048"/>
                  </a:lnTo>
                  <a:lnTo>
                    <a:pt x="51816" y="1524"/>
                  </a:lnTo>
                  <a:lnTo>
                    <a:pt x="44196" y="0"/>
                  </a:lnTo>
                  <a:lnTo>
                    <a:pt x="38100" y="0"/>
                  </a:lnTo>
                  <a:lnTo>
                    <a:pt x="4572" y="21336"/>
                  </a:lnTo>
                  <a:lnTo>
                    <a:pt x="3048" y="27432"/>
                  </a:lnTo>
                  <a:lnTo>
                    <a:pt x="1524" y="33528"/>
                  </a:lnTo>
                  <a:lnTo>
                    <a:pt x="0" y="41148"/>
                  </a:lnTo>
                </a:path>
              </a:pathLst>
            </a:custGeom>
            <a:ln w="9144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27" name="object 727"/>
            <p:cNvSpPr/>
            <p:nvPr/>
          </p:nvSpPr>
          <p:spPr>
            <a:xfrm>
              <a:off x="5356860" y="5978651"/>
              <a:ext cx="81280" cy="41275"/>
            </a:xfrm>
            <a:custGeom>
              <a:avLst/>
              <a:gdLst/>
              <a:ahLst/>
              <a:cxnLst/>
              <a:rect l="l" t="t" r="r" b="b"/>
              <a:pathLst>
                <a:path w="81279" h="41275">
                  <a:moveTo>
                    <a:pt x="80772" y="41148"/>
                  </a:moveTo>
                  <a:lnTo>
                    <a:pt x="80772" y="33528"/>
                  </a:lnTo>
                  <a:lnTo>
                    <a:pt x="79248" y="27432"/>
                  </a:lnTo>
                  <a:lnTo>
                    <a:pt x="44196" y="0"/>
                  </a:lnTo>
                  <a:lnTo>
                    <a:pt x="36576" y="0"/>
                  </a:lnTo>
                  <a:lnTo>
                    <a:pt x="1524" y="27432"/>
                  </a:lnTo>
                  <a:lnTo>
                    <a:pt x="0" y="33528"/>
                  </a:lnTo>
                  <a:lnTo>
                    <a:pt x="0" y="41148"/>
                  </a:lnTo>
                </a:path>
              </a:pathLst>
            </a:custGeom>
            <a:ln w="9144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28" name="object 728"/>
            <p:cNvSpPr/>
            <p:nvPr/>
          </p:nvSpPr>
          <p:spPr>
            <a:xfrm>
              <a:off x="5433060" y="6019799"/>
              <a:ext cx="9525" cy="13970"/>
            </a:xfrm>
            <a:custGeom>
              <a:avLst/>
              <a:gdLst/>
              <a:ahLst/>
              <a:cxnLst/>
              <a:rect l="l" t="t" r="r" b="b"/>
              <a:pathLst>
                <a:path w="9525" h="13970">
                  <a:moveTo>
                    <a:pt x="0" y="13716"/>
                  </a:moveTo>
                  <a:lnTo>
                    <a:pt x="9144" y="13716"/>
                  </a:lnTo>
                  <a:lnTo>
                    <a:pt x="9144" y="0"/>
                  </a:lnTo>
                  <a:lnTo>
                    <a:pt x="0" y="0"/>
                  </a:lnTo>
                  <a:lnTo>
                    <a:pt x="0" y="13716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29" name="object 729"/>
            <p:cNvSpPr/>
            <p:nvPr/>
          </p:nvSpPr>
          <p:spPr>
            <a:xfrm>
              <a:off x="5106924" y="6026657"/>
              <a:ext cx="254635" cy="0"/>
            </a:xfrm>
            <a:custGeom>
              <a:avLst/>
              <a:gdLst/>
              <a:ahLst/>
              <a:cxnLst/>
              <a:rect l="l" t="t" r="r" b="b"/>
              <a:pathLst>
                <a:path w="254635">
                  <a:moveTo>
                    <a:pt x="245364" y="0"/>
                  </a:moveTo>
                  <a:lnTo>
                    <a:pt x="254508" y="0"/>
                  </a:lnTo>
                </a:path>
                <a:path w="254635">
                  <a:moveTo>
                    <a:pt x="164591" y="0"/>
                  </a:moveTo>
                  <a:lnTo>
                    <a:pt x="173735" y="0"/>
                  </a:lnTo>
                </a:path>
                <a:path w="254635">
                  <a:moveTo>
                    <a:pt x="82296" y="0"/>
                  </a:moveTo>
                  <a:lnTo>
                    <a:pt x="91440" y="0"/>
                  </a:lnTo>
                </a:path>
                <a:path w="254635">
                  <a:moveTo>
                    <a:pt x="0" y="0"/>
                  </a:moveTo>
                  <a:lnTo>
                    <a:pt x="9144" y="0"/>
                  </a:lnTo>
                </a:path>
              </a:pathLst>
            </a:custGeom>
            <a:ln w="13716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30" name="object 730"/>
            <p:cNvSpPr/>
            <p:nvPr/>
          </p:nvSpPr>
          <p:spPr>
            <a:xfrm>
              <a:off x="5602224" y="5978651"/>
              <a:ext cx="81280" cy="41275"/>
            </a:xfrm>
            <a:custGeom>
              <a:avLst/>
              <a:gdLst/>
              <a:ahLst/>
              <a:cxnLst/>
              <a:rect l="l" t="t" r="r" b="b"/>
              <a:pathLst>
                <a:path w="81279" h="41275">
                  <a:moveTo>
                    <a:pt x="80772" y="41148"/>
                  </a:moveTo>
                  <a:lnTo>
                    <a:pt x="80772" y="33528"/>
                  </a:lnTo>
                  <a:lnTo>
                    <a:pt x="79248" y="27432"/>
                  </a:lnTo>
                  <a:lnTo>
                    <a:pt x="73152" y="15240"/>
                  </a:lnTo>
                  <a:lnTo>
                    <a:pt x="67056" y="10668"/>
                  </a:lnTo>
                  <a:lnTo>
                    <a:pt x="62484" y="6096"/>
                  </a:lnTo>
                  <a:lnTo>
                    <a:pt x="56388" y="3048"/>
                  </a:lnTo>
                  <a:lnTo>
                    <a:pt x="50292" y="1524"/>
                  </a:lnTo>
                  <a:lnTo>
                    <a:pt x="44196" y="0"/>
                  </a:lnTo>
                  <a:lnTo>
                    <a:pt x="38100" y="0"/>
                  </a:lnTo>
                  <a:lnTo>
                    <a:pt x="32004" y="1524"/>
                  </a:lnTo>
                  <a:lnTo>
                    <a:pt x="24384" y="3048"/>
                  </a:lnTo>
                  <a:lnTo>
                    <a:pt x="1524" y="33528"/>
                  </a:lnTo>
                  <a:lnTo>
                    <a:pt x="0" y="41148"/>
                  </a:lnTo>
                </a:path>
              </a:pathLst>
            </a:custGeom>
            <a:ln w="9144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31" name="object 731"/>
            <p:cNvSpPr/>
            <p:nvPr/>
          </p:nvSpPr>
          <p:spPr>
            <a:xfrm>
              <a:off x="5439155" y="5978651"/>
              <a:ext cx="82550" cy="41275"/>
            </a:xfrm>
            <a:custGeom>
              <a:avLst/>
              <a:gdLst/>
              <a:ahLst/>
              <a:cxnLst/>
              <a:rect l="l" t="t" r="r" b="b"/>
              <a:pathLst>
                <a:path w="82550" h="41275">
                  <a:moveTo>
                    <a:pt x="82296" y="41148"/>
                  </a:moveTo>
                  <a:lnTo>
                    <a:pt x="64008" y="6096"/>
                  </a:lnTo>
                  <a:lnTo>
                    <a:pt x="44196" y="0"/>
                  </a:lnTo>
                  <a:lnTo>
                    <a:pt x="38100" y="0"/>
                  </a:lnTo>
                  <a:lnTo>
                    <a:pt x="4572" y="21336"/>
                  </a:lnTo>
                  <a:lnTo>
                    <a:pt x="3048" y="27432"/>
                  </a:lnTo>
                  <a:lnTo>
                    <a:pt x="0" y="33528"/>
                  </a:lnTo>
                  <a:lnTo>
                    <a:pt x="0" y="41148"/>
                  </a:lnTo>
                </a:path>
              </a:pathLst>
            </a:custGeom>
            <a:ln w="9144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32" name="object 732"/>
            <p:cNvSpPr/>
            <p:nvPr/>
          </p:nvSpPr>
          <p:spPr>
            <a:xfrm>
              <a:off x="5521451" y="5978651"/>
              <a:ext cx="81280" cy="41275"/>
            </a:xfrm>
            <a:custGeom>
              <a:avLst/>
              <a:gdLst/>
              <a:ahLst/>
              <a:cxnLst/>
              <a:rect l="l" t="t" r="r" b="b"/>
              <a:pathLst>
                <a:path w="81279" h="41275">
                  <a:moveTo>
                    <a:pt x="80772" y="41148"/>
                  </a:moveTo>
                  <a:lnTo>
                    <a:pt x="80772" y="33528"/>
                  </a:lnTo>
                  <a:lnTo>
                    <a:pt x="79248" y="27432"/>
                  </a:lnTo>
                  <a:lnTo>
                    <a:pt x="44196" y="0"/>
                  </a:lnTo>
                  <a:lnTo>
                    <a:pt x="38100" y="0"/>
                  </a:lnTo>
                  <a:lnTo>
                    <a:pt x="1524" y="27432"/>
                  </a:lnTo>
                  <a:lnTo>
                    <a:pt x="0" y="33528"/>
                  </a:lnTo>
                  <a:lnTo>
                    <a:pt x="0" y="41148"/>
                  </a:lnTo>
                </a:path>
              </a:pathLst>
            </a:custGeom>
            <a:ln w="9144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33" name="object 733"/>
            <p:cNvSpPr/>
            <p:nvPr/>
          </p:nvSpPr>
          <p:spPr>
            <a:xfrm>
              <a:off x="5682996" y="5978651"/>
              <a:ext cx="82550" cy="41275"/>
            </a:xfrm>
            <a:custGeom>
              <a:avLst/>
              <a:gdLst/>
              <a:ahLst/>
              <a:cxnLst/>
              <a:rect l="l" t="t" r="r" b="b"/>
              <a:pathLst>
                <a:path w="82550" h="41275">
                  <a:moveTo>
                    <a:pt x="82296" y="41148"/>
                  </a:moveTo>
                  <a:lnTo>
                    <a:pt x="82296" y="33528"/>
                  </a:lnTo>
                  <a:lnTo>
                    <a:pt x="79248" y="27432"/>
                  </a:lnTo>
                  <a:lnTo>
                    <a:pt x="77724" y="21336"/>
                  </a:lnTo>
                  <a:lnTo>
                    <a:pt x="73152" y="15240"/>
                  </a:lnTo>
                  <a:lnTo>
                    <a:pt x="64008" y="6096"/>
                  </a:lnTo>
                  <a:lnTo>
                    <a:pt x="57912" y="3048"/>
                  </a:lnTo>
                  <a:lnTo>
                    <a:pt x="50292" y="1524"/>
                  </a:lnTo>
                  <a:lnTo>
                    <a:pt x="44196" y="0"/>
                  </a:lnTo>
                  <a:lnTo>
                    <a:pt x="38100" y="0"/>
                  </a:lnTo>
                  <a:lnTo>
                    <a:pt x="30480" y="1524"/>
                  </a:lnTo>
                  <a:lnTo>
                    <a:pt x="3048" y="27432"/>
                  </a:lnTo>
                  <a:lnTo>
                    <a:pt x="1524" y="33528"/>
                  </a:lnTo>
                  <a:lnTo>
                    <a:pt x="0" y="41148"/>
                  </a:lnTo>
                </a:path>
              </a:pathLst>
            </a:custGeom>
            <a:ln w="9144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34" name="object 734"/>
            <p:cNvSpPr/>
            <p:nvPr/>
          </p:nvSpPr>
          <p:spPr>
            <a:xfrm>
              <a:off x="5760720" y="6019799"/>
              <a:ext cx="9525" cy="13970"/>
            </a:xfrm>
            <a:custGeom>
              <a:avLst/>
              <a:gdLst/>
              <a:ahLst/>
              <a:cxnLst/>
              <a:rect l="l" t="t" r="r" b="b"/>
              <a:pathLst>
                <a:path w="9525" h="13970">
                  <a:moveTo>
                    <a:pt x="0" y="13716"/>
                  </a:moveTo>
                  <a:lnTo>
                    <a:pt x="9144" y="13716"/>
                  </a:lnTo>
                  <a:lnTo>
                    <a:pt x="9144" y="0"/>
                  </a:lnTo>
                  <a:lnTo>
                    <a:pt x="0" y="0"/>
                  </a:lnTo>
                  <a:lnTo>
                    <a:pt x="0" y="13716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35" name="object 735"/>
            <p:cNvSpPr/>
            <p:nvPr/>
          </p:nvSpPr>
          <p:spPr>
            <a:xfrm>
              <a:off x="5516879" y="6026657"/>
              <a:ext cx="170815" cy="0"/>
            </a:xfrm>
            <a:custGeom>
              <a:avLst/>
              <a:gdLst/>
              <a:ahLst/>
              <a:cxnLst/>
              <a:rect l="l" t="t" r="r" b="b"/>
              <a:pathLst>
                <a:path w="170814">
                  <a:moveTo>
                    <a:pt x="161544" y="0"/>
                  </a:moveTo>
                  <a:lnTo>
                    <a:pt x="170688" y="0"/>
                  </a:lnTo>
                </a:path>
                <a:path w="170814">
                  <a:moveTo>
                    <a:pt x="80771" y="0"/>
                  </a:moveTo>
                  <a:lnTo>
                    <a:pt x="89915" y="0"/>
                  </a:lnTo>
                </a:path>
                <a:path w="170814">
                  <a:moveTo>
                    <a:pt x="0" y="0"/>
                  </a:moveTo>
                  <a:lnTo>
                    <a:pt x="9144" y="0"/>
                  </a:lnTo>
                </a:path>
              </a:pathLst>
            </a:custGeom>
            <a:ln w="13716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36" name="object 736"/>
            <p:cNvSpPr/>
            <p:nvPr/>
          </p:nvSpPr>
          <p:spPr>
            <a:xfrm>
              <a:off x="5434583" y="6019799"/>
              <a:ext cx="9525" cy="13970"/>
            </a:xfrm>
            <a:custGeom>
              <a:avLst/>
              <a:gdLst/>
              <a:ahLst/>
              <a:cxnLst/>
              <a:rect l="l" t="t" r="r" b="b"/>
              <a:pathLst>
                <a:path w="9525" h="13970">
                  <a:moveTo>
                    <a:pt x="0" y="13716"/>
                  </a:moveTo>
                  <a:lnTo>
                    <a:pt x="9144" y="13716"/>
                  </a:lnTo>
                  <a:lnTo>
                    <a:pt x="9144" y="0"/>
                  </a:lnTo>
                  <a:lnTo>
                    <a:pt x="0" y="0"/>
                  </a:lnTo>
                  <a:lnTo>
                    <a:pt x="0" y="13716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37" name="object 737"/>
            <p:cNvSpPr/>
            <p:nvPr/>
          </p:nvSpPr>
          <p:spPr>
            <a:xfrm>
              <a:off x="5766815" y="5978651"/>
              <a:ext cx="81280" cy="41275"/>
            </a:xfrm>
            <a:custGeom>
              <a:avLst/>
              <a:gdLst/>
              <a:ahLst/>
              <a:cxnLst/>
              <a:rect l="l" t="t" r="r" b="b"/>
              <a:pathLst>
                <a:path w="81279" h="41275">
                  <a:moveTo>
                    <a:pt x="80772" y="41148"/>
                  </a:moveTo>
                  <a:lnTo>
                    <a:pt x="80772" y="33528"/>
                  </a:lnTo>
                  <a:lnTo>
                    <a:pt x="79248" y="27432"/>
                  </a:lnTo>
                  <a:lnTo>
                    <a:pt x="44196" y="0"/>
                  </a:lnTo>
                  <a:lnTo>
                    <a:pt x="36576" y="0"/>
                  </a:lnTo>
                  <a:lnTo>
                    <a:pt x="1524" y="27432"/>
                  </a:lnTo>
                  <a:lnTo>
                    <a:pt x="0" y="33528"/>
                  </a:lnTo>
                  <a:lnTo>
                    <a:pt x="0" y="41148"/>
                  </a:lnTo>
                </a:path>
              </a:pathLst>
            </a:custGeom>
            <a:ln w="9144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38" name="object 738"/>
            <p:cNvSpPr/>
            <p:nvPr/>
          </p:nvSpPr>
          <p:spPr>
            <a:xfrm>
              <a:off x="5847587" y="6019799"/>
              <a:ext cx="0" cy="13970"/>
            </a:xfrm>
            <a:custGeom>
              <a:avLst/>
              <a:gdLst/>
              <a:ahLst/>
              <a:cxnLst/>
              <a:rect l="l" t="t" r="r" b="b"/>
              <a:pathLst>
                <a:path h="13970">
                  <a:moveTo>
                    <a:pt x="-4572" y="6858"/>
                  </a:moveTo>
                  <a:lnTo>
                    <a:pt x="4572" y="6858"/>
                  </a:lnTo>
                </a:path>
              </a:pathLst>
            </a:custGeom>
            <a:ln w="13716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39" name="object 739"/>
            <p:cNvSpPr/>
            <p:nvPr/>
          </p:nvSpPr>
          <p:spPr>
            <a:xfrm>
              <a:off x="5762244" y="6019799"/>
              <a:ext cx="9525" cy="13970"/>
            </a:xfrm>
            <a:custGeom>
              <a:avLst/>
              <a:gdLst/>
              <a:ahLst/>
              <a:cxnLst/>
              <a:rect l="l" t="t" r="r" b="b"/>
              <a:pathLst>
                <a:path w="9525" h="13970">
                  <a:moveTo>
                    <a:pt x="0" y="13716"/>
                  </a:moveTo>
                  <a:lnTo>
                    <a:pt x="9144" y="13716"/>
                  </a:lnTo>
                  <a:lnTo>
                    <a:pt x="9144" y="0"/>
                  </a:lnTo>
                  <a:lnTo>
                    <a:pt x="0" y="0"/>
                  </a:lnTo>
                  <a:lnTo>
                    <a:pt x="0" y="13716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40" name="object 740"/>
            <p:cNvSpPr/>
            <p:nvPr/>
          </p:nvSpPr>
          <p:spPr>
            <a:xfrm>
              <a:off x="5276088" y="6172199"/>
              <a:ext cx="81280" cy="41275"/>
            </a:xfrm>
            <a:custGeom>
              <a:avLst/>
              <a:gdLst/>
              <a:ahLst/>
              <a:cxnLst/>
              <a:rect l="l" t="t" r="r" b="b"/>
              <a:pathLst>
                <a:path w="81279" h="41275">
                  <a:moveTo>
                    <a:pt x="80772" y="39624"/>
                  </a:moveTo>
                  <a:lnTo>
                    <a:pt x="60960" y="6096"/>
                  </a:lnTo>
                  <a:lnTo>
                    <a:pt x="50292" y="0"/>
                  </a:lnTo>
                  <a:lnTo>
                    <a:pt x="30480" y="0"/>
                  </a:lnTo>
                  <a:lnTo>
                    <a:pt x="1524" y="27432"/>
                  </a:lnTo>
                  <a:lnTo>
                    <a:pt x="0" y="33528"/>
                  </a:lnTo>
                  <a:lnTo>
                    <a:pt x="0" y="41148"/>
                  </a:lnTo>
                </a:path>
              </a:pathLst>
            </a:custGeom>
            <a:ln w="9144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41" name="object 741"/>
            <p:cNvSpPr/>
            <p:nvPr/>
          </p:nvSpPr>
          <p:spPr>
            <a:xfrm>
              <a:off x="5111496" y="6172199"/>
              <a:ext cx="82550" cy="41275"/>
            </a:xfrm>
            <a:custGeom>
              <a:avLst/>
              <a:gdLst/>
              <a:ahLst/>
              <a:cxnLst/>
              <a:rect l="l" t="t" r="r" b="b"/>
              <a:pathLst>
                <a:path w="82550" h="41275">
                  <a:moveTo>
                    <a:pt x="82296" y="39624"/>
                  </a:moveTo>
                  <a:lnTo>
                    <a:pt x="82296" y="33528"/>
                  </a:lnTo>
                  <a:lnTo>
                    <a:pt x="80772" y="27432"/>
                  </a:lnTo>
                  <a:lnTo>
                    <a:pt x="77724" y="21336"/>
                  </a:lnTo>
                  <a:lnTo>
                    <a:pt x="73152" y="15240"/>
                  </a:lnTo>
                  <a:lnTo>
                    <a:pt x="64008" y="6096"/>
                  </a:lnTo>
                  <a:lnTo>
                    <a:pt x="51816" y="0"/>
                  </a:lnTo>
                  <a:lnTo>
                    <a:pt x="32004" y="0"/>
                  </a:lnTo>
                  <a:lnTo>
                    <a:pt x="3048" y="27432"/>
                  </a:lnTo>
                  <a:lnTo>
                    <a:pt x="1524" y="33528"/>
                  </a:lnTo>
                  <a:lnTo>
                    <a:pt x="0" y="41148"/>
                  </a:lnTo>
                </a:path>
              </a:pathLst>
            </a:custGeom>
            <a:ln w="9144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42" name="object 742"/>
            <p:cNvSpPr/>
            <p:nvPr/>
          </p:nvSpPr>
          <p:spPr>
            <a:xfrm>
              <a:off x="5193791" y="6172199"/>
              <a:ext cx="82550" cy="41275"/>
            </a:xfrm>
            <a:custGeom>
              <a:avLst/>
              <a:gdLst/>
              <a:ahLst/>
              <a:cxnLst/>
              <a:rect l="l" t="t" r="r" b="b"/>
              <a:pathLst>
                <a:path w="82550" h="41275">
                  <a:moveTo>
                    <a:pt x="82296" y="39624"/>
                  </a:moveTo>
                  <a:lnTo>
                    <a:pt x="82296" y="33528"/>
                  </a:lnTo>
                  <a:lnTo>
                    <a:pt x="73152" y="15240"/>
                  </a:lnTo>
                  <a:lnTo>
                    <a:pt x="64008" y="6096"/>
                  </a:lnTo>
                  <a:lnTo>
                    <a:pt x="51816" y="0"/>
                  </a:lnTo>
                  <a:lnTo>
                    <a:pt x="30480" y="0"/>
                  </a:lnTo>
                  <a:lnTo>
                    <a:pt x="18288" y="6096"/>
                  </a:lnTo>
                  <a:lnTo>
                    <a:pt x="9144" y="15240"/>
                  </a:lnTo>
                  <a:lnTo>
                    <a:pt x="4572" y="21336"/>
                  </a:lnTo>
                  <a:lnTo>
                    <a:pt x="3048" y="27432"/>
                  </a:lnTo>
                  <a:lnTo>
                    <a:pt x="1524" y="33528"/>
                  </a:lnTo>
                  <a:lnTo>
                    <a:pt x="0" y="41148"/>
                  </a:lnTo>
                </a:path>
              </a:pathLst>
            </a:custGeom>
            <a:ln w="9144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43" name="object 743"/>
            <p:cNvSpPr/>
            <p:nvPr/>
          </p:nvSpPr>
          <p:spPr>
            <a:xfrm>
              <a:off x="5356860" y="6172199"/>
              <a:ext cx="81280" cy="41275"/>
            </a:xfrm>
            <a:custGeom>
              <a:avLst/>
              <a:gdLst/>
              <a:ahLst/>
              <a:cxnLst/>
              <a:rect l="l" t="t" r="r" b="b"/>
              <a:pathLst>
                <a:path w="81279" h="41275">
                  <a:moveTo>
                    <a:pt x="80772" y="39624"/>
                  </a:moveTo>
                  <a:lnTo>
                    <a:pt x="80772" y="33528"/>
                  </a:lnTo>
                  <a:lnTo>
                    <a:pt x="79248" y="27432"/>
                  </a:lnTo>
                  <a:lnTo>
                    <a:pt x="73152" y="15240"/>
                  </a:lnTo>
                  <a:lnTo>
                    <a:pt x="68580" y="10668"/>
                  </a:lnTo>
                  <a:lnTo>
                    <a:pt x="62484" y="6096"/>
                  </a:lnTo>
                  <a:lnTo>
                    <a:pt x="50292" y="0"/>
                  </a:lnTo>
                  <a:lnTo>
                    <a:pt x="30480" y="0"/>
                  </a:lnTo>
                  <a:lnTo>
                    <a:pt x="1524" y="27432"/>
                  </a:lnTo>
                  <a:lnTo>
                    <a:pt x="0" y="33528"/>
                  </a:lnTo>
                  <a:lnTo>
                    <a:pt x="0" y="41148"/>
                  </a:lnTo>
                </a:path>
              </a:pathLst>
            </a:custGeom>
            <a:ln w="9144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44" name="object 744"/>
            <p:cNvSpPr/>
            <p:nvPr/>
          </p:nvSpPr>
          <p:spPr>
            <a:xfrm>
              <a:off x="5433060" y="6211823"/>
              <a:ext cx="9525" cy="15240"/>
            </a:xfrm>
            <a:custGeom>
              <a:avLst/>
              <a:gdLst/>
              <a:ahLst/>
              <a:cxnLst/>
              <a:rect l="l" t="t" r="r" b="b"/>
              <a:pathLst>
                <a:path w="9525" h="15239">
                  <a:moveTo>
                    <a:pt x="0" y="15240"/>
                  </a:moveTo>
                  <a:lnTo>
                    <a:pt x="9144" y="15240"/>
                  </a:lnTo>
                  <a:lnTo>
                    <a:pt x="9144" y="0"/>
                  </a:lnTo>
                  <a:lnTo>
                    <a:pt x="0" y="0"/>
                  </a:lnTo>
                  <a:lnTo>
                    <a:pt x="0" y="1524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45" name="object 745"/>
            <p:cNvSpPr/>
            <p:nvPr/>
          </p:nvSpPr>
          <p:spPr>
            <a:xfrm>
              <a:off x="5106924" y="6219443"/>
              <a:ext cx="254635" cy="0"/>
            </a:xfrm>
            <a:custGeom>
              <a:avLst/>
              <a:gdLst/>
              <a:ahLst/>
              <a:cxnLst/>
              <a:rect l="l" t="t" r="r" b="b"/>
              <a:pathLst>
                <a:path w="254635">
                  <a:moveTo>
                    <a:pt x="245364" y="0"/>
                  </a:moveTo>
                  <a:lnTo>
                    <a:pt x="254508" y="0"/>
                  </a:lnTo>
                </a:path>
                <a:path w="254635">
                  <a:moveTo>
                    <a:pt x="164591" y="0"/>
                  </a:moveTo>
                  <a:lnTo>
                    <a:pt x="173735" y="0"/>
                  </a:lnTo>
                </a:path>
                <a:path w="254635">
                  <a:moveTo>
                    <a:pt x="82296" y="0"/>
                  </a:moveTo>
                  <a:lnTo>
                    <a:pt x="91440" y="0"/>
                  </a:lnTo>
                </a:path>
                <a:path w="254635">
                  <a:moveTo>
                    <a:pt x="0" y="0"/>
                  </a:moveTo>
                  <a:lnTo>
                    <a:pt x="9144" y="0"/>
                  </a:lnTo>
                </a:path>
              </a:pathLst>
            </a:custGeom>
            <a:ln w="1524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46" name="object 746"/>
            <p:cNvSpPr/>
            <p:nvPr/>
          </p:nvSpPr>
          <p:spPr>
            <a:xfrm>
              <a:off x="5602224" y="6172199"/>
              <a:ext cx="81280" cy="41275"/>
            </a:xfrm>
            <a:custGeom>
              <a:avLst/>
              <a:gdLst/>
              <a:ahLst/>
              <a:cxnLst/>
              <a:rect l="l" t="t" r="r" b="b"/>
              <a:pathLst>
                <a:path w="81279" h="41275">
                  <a:moveTo>
                    <a:pt x="80772" y="39624"/>
                  </a:moveTo>
                  <a:lnTo>
                    <a:pt x="80772" y="33528"/>
                  </a:lnTo>
                  <a:lnTo>
                    <a:pt x="79248" y="27432"/>
                  </a:lnTo>
                  <a:lnTo>
                    <a:pt x="73152" y="15240"/>
                  </a:lnTo>
                  <a:lnTo>
                    <a:pt x="67056" y="10668"/>
                  </a:lnTo>
                  <a:lnTo>
                    <a:pt x="62484" y="6096"/>
                  </a:lnTo>
                  <a:lnTo>
                    <a:pt x="50292" y="0"/>
                  </a:lnTo>
                  <a:lnTo>
                    <a:pt x="32004" y="0"/>
                  </a:lnTo>
                  <a:lnTo>
                    <a:pt x="3048" y="27432"/>
                  </a:lnTo>
                  <a:lnTo>
                    <a:pt x="1524" y="33528"/>
                  </a:lnTo>
                  <a:lnTo>
                    <a:pt x="0" y="41148"/>
                  </a:lnTo>
                </a:path>
              </a:pathLst>
            </a:custGeom>
            <a:ln w="9144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47" name="object 747"/>
            <p:cNvSpPr/>
            <p:nvPr/>
          </p:nvSpPr>
          <p:spPr>
            <a:xfrm>
              <a:off x="5439155" y="6172199"/>
              <a:ext cx="82550" cy="41275"/>
            </a:xfrm>
            <a:custGeom>
              <a:avLst/>
              <a:gdLst/>
              <a:ahLst/>
              <a:cxnLst/>
              <a:rect l="l" t="t" r="r" b="b"/>
              <a:pathLst>
                <a:path w="82550" h="41275">
                  <a:moveTo>
                    <a:pt x="82296" y="39624"/>
                  </a:moveTo>
                  <a:lnTo>
                    <a:pt x="79248" y="27432"/>
                  </a:lnTo>
                  <a:lnTo>
                    <a:pt x="73152" y="15240"/>
                  </a:lnTo>
                  <a:lnTo>
                    <a:pt x="64008" y="6096"/>
                  </a:lnTo>
                  <a:lnTo>
                    <a:pt x="51816" y="0"/>
                  </a:lnTo>
                  <a:lnTo>
                    <a:pt x="30480" y="0"/>
                  </a:lnTo>
                  <a:lnTo>
                    <a:pt x="18288" y="6096"/>
                  </a:lnTo>
                  <a:lnTo>
                    <a:pt x="9144" y="15240"/>
                  </a:lnTo>
                  <a:lnTo>
                    <a:pt x="4572" y="21336"/>
                  </a:lnTo>
                  <a:lnTo>
                    <a:pt x="3048" y="27432"/>
                  </a:lnTo>
                  <a:lnTo>
                    <a:pt x="0" y="33528"/>
                  </a:lnTo>
                  <a:lnTo>
                    <a:pt x="0" y="41148"/>
                  </a:lnTo>
                </a:path>
              </a:pathLst>
            </a:custGeom>
            <a:ln w="9144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48" name="object 748"/>
            <p:cNvSpPr/>
            <p:nvPr/>
          </p:nvSpPr>
          <p:spPr>
            <a:xfrm>
              <a:off x="5521451" y="6172199"/>
              <a:ext cx="81280" cy="41275"/>
            </a:xfrm>
            <a:custGeom>
              <a:avLst/>
              <a:gdLst/>
              <a:ahLst/>
              <a:cxnLst/>
              <a:rect l="l" t="t" r="r" b="b"/>
              <a:pathLst>
                <a:path w="81279" h="41275">
                  <a:moveTo>
                    <a:pt x="80772" y="39624"/>
                  </a:moveTo>
                  <a:lnTo>
                    <a:pt x="80772" y="33528"/>
                  </a:lnTo>
                  <a:lnTo>
                    <a:pt x="79248" y="27432"/>
                  </a:lnTo>
                  <a:lnTo>
                    <a:pt x="73152" y="15240"/>
                  </a:lnTo>
                  <a:lnTo>
                    <a:pt x="68580" y="10668"/>
                  </a:lnTo>
                  <a:lnTo>
                    <a:pt x="62484" y="6096"/>
                  </a:lnTo>
                  <a:lnTo>
                    <a:pt x="50292" y="0"/>
                  </a:lnTo>
                  <a:lnTo>
                    <a:pt x="30480" y="0"/>
                  </a:lnTo>
                  <a:lnTo>
                    <a:pt x="1524" y="27432"/>
                  </a:lnTo>
                  <a:lnTo>
                    <a:pt x="0" y="33528"/>
                  </a:lnTo>
                  <a:lnTo>
                    <a:pt x="0" y="41148"/>
                  </a:lnTo>
                </a:path>
              </a:pathLst>
            </a:custGeom>
            <a:ln w="9144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49" name="object 749"/>
            <p:cNvSpPr/>
            <p:nvPr/>
          </p:nvSpPr>
          <p:spPr>
            <a:xfrm>
              <a:off x="5682996" y="6172199"/>
              <a:ext cx="82550" cy="41275"/>
            </a:xfrm>
            <a:custGeom>
              <a:avLst/>
              <a:gdLst/>
              <a:ahLst/>
              <a:cxnLst/>
              <a:rect l="l" t="t" r="r" b="b"/>
              <a:pathLst>
                <a:path w="82550" h="41275">
                  <a:moveTo>
                    <a:pt x="82296" y="39624"/>
                  </a:moveTo>
                  <a:lnTo>
                    <a:pt x="82296" y="33528"/>
                  </a:lnTo>
                  <a:lnTo>
                    <a:pt x="79248" y="27432"/>
                  </a:lnTo>
                  <a:lnTo>
                    <a:pt x="77724" y="21336"/>
                  </a:lnTo>
                  <a:lnTo>
                    <a:pt x="73152" y="15240"/>
                  </a:lnTo>
                  <a:lnTo>
                    <a:pt x="64008" y="6096"/>
                  </a:lnTo>
                  <a:lnTo>
                    <a:pt x="57912" y="3048"/>
                  </a:lnTo>
                  <a:lnTo>
                    <a:pt x="50292" y="0"/>
                  </a:lnTo>
                  <a:lnTo>
                    <a:pt x="30480" y="0"/>
                  </a:lnTo>
                  <a:lnTo>
                    <a:pt x="18288" y="6096"/>
                  </a:lnTo>
                  <a:lnTo>
                    <a:pt x="9144" y="15240"/>
                  </a:lnTo>
                  <a:lnTo>
                    <a:pt x="4572" y="21336"/>
                  </a:lnTo>
                  <a:lnTo>
                    <a:pt x="3048" y="27432"/>
                  </a:lnTo>
                  <a:lnTo>
                    <a:pt x="1524" y="33528"/>
                  </a:lnTo>
                  <a:lnTo>
                    <a:pt x="0" y="41148"/>
                  </a:lnTo>
                </a:path>
              </a:pathLst>
            </a:custGeom>
            <a:ln w="9144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50" name="object 750"/>
            <p:cNvSpPr/>
            <p:nvPr/>
          </p:nvSpPr>
          <p:spPr>
            <a:xfrm>
              <a:off x="5760720" y="6211823"/>
              <a:ext cx="9525" cy="15240"/>
            </a:xfrm>
            <a:custGeom>
              <a:avLst/>
              <a:gdLst/>
              <a:ahLst/>
              <a:cxnLst/>
              <a:rect l="l" t="t" r="r" b="b"/>
              <a:pathLst>
                <a:path w="9525" h="15239">
                  <a:moveTo>
                    <a:pt x="0" y="15240"/>
                  </a:moveTo>
                  <a:lnTo>
                    <a:pt x="9144" y="15240"/>
                  </a:lnTo>
                  <a:lnTo>
                    <a:pt x="9144" y="0"/>
                  </a:lnTo>
                  <a:lnTo>
                    <a:pt x="0" y="0"/>
                  </a:lnTo>
                  <a:lnTo>
                    <a:pt x="0" y="1524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51" name="object 751"/>
            <p:cNvSpPr/>
            <p:nvPr/>
          </p:nvSpPr>
          <p:spPr>
            <a:xfrm>
              <a:off x="5516879" y="6219443"/>
              <a:ext cx="170815" cy="0"/>
            </a:xfrm>
            <a:custGeom>
              <a:avLst/>
              <a:gdLst/>
              <a:ahLst/>
              <a:cxnLst/>
              <a:rect l="l" t="t" r="r" b="b"/>
              <a:pathLst>
                <a:path w="170814">
                  <a:moveTo>
                    <a:pt x="161544" y="0"/>
                  </a:moveTo>
                  <a:lnTo>
                    <a:pt x="170688" y="0"/>
                  </a:lnTo>
                </a:path>
                <a:path w="170814">
                  <a:moveTo>
                    <a:pt x="80771" y="0"/>
                  </a:moveTo>
                  <a:lnTo>
                    <a:pt x="89915" y="0"/>
                  </a:lnTo>
                </a:path>
                <a:path w="170814">
                  <a:moveTo>
                    <a:pt x="0" y="0"/>
                  </a:moveTo>
                  <a:lnTo>
                    <a:pt x="9144" y="0"/>
                  </a:lnTo>
                </a:path>
              </a:pathLst>
            </a:custGeom>
            <a:ln w="1524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52" name="object 752"/>
            <p:cNvSpPr/>
            <p:nvPr/>
          </p:nvSpPr>
          <p:spPr>
            <a:xfrm>
              <a:off x="5434583" y="6211823"/>
              <a:ext cx="9525" cy="15240"/>
            </a:xfrm>
            <a:custGeom>
              <a:avLst/>
              <a:gdLst/>
              <a:ahLst/>
              <a:cxnLst/>
              <a:rect l="l" t="t" r="r" b="b"/>
              <a:pathLst>
                <a:path w="9525" h="15239">
                  <a:moveTo>
                    <a:pt x="0" y="15240"/>
                  </a:moveTo>
                  <a:lnTo>
                    <a:pt x="9144" y="15240"/>
                  </a:lnTo>
                  <a:lnTo>
                    <a:pt x="9144" y="0"/>
                  </a:lnTo>
                  <a:lnTo>
                    <a:pt x="0" y="0"/>
                  </a:lnTo>
                  <a:lnTo>
                    <a:pt x="0" y="1524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53" name="object 753"/>
            <p:cNvSpPr/>
            <p:nvPr/>
          </p:nvSpPr>
          <p:spPr>
            <a:xfrm>
              <a:off x="5766815" y="6172199"/>
              <a:ext cx="81280" cy="41275"/>
            </a:xfrm>
            <a:custGeom>
              <a:avLst/>
              <a:gdLst/>
              <a:ahLst/>
              <a:cxnLst/>
              <a:rect l="l" t="t" r="r" b="b"/>
              <a:pathLst>
                <a:path w="81279" h="41275">
                  <a:moveTo>
                    <a:pt x="80772" y="39624"/>
                  </a:moveTo>
                  <a:lnTo>
                    <a:pt x="80772" y="33528"/>
                  </a:lnTo>
                  <a:lnTo>
                    <a:pt x="79248" y="27432"/>
                  </a:lnTo>
                  <a:lnTo>
                    <a:pt x="73152" y="15240"/>
                  </a:lnTo>
                  <a:lnTo>
                    <a:pt x="68580" y="10668"/>
                  </a:lnTo>
                  <a:lnTo>
                    <a:pt x="62484" y="6096"/>
                  </a:lnTo>
                  <a:lnTo>
                    <a:pt x="50292" y="0"/>
                  </a:lnTo>
                  <a:lnTo>
                    <a:pt x="30480" y="0"/>
                  </a:lnTo>
                  <a:lnTo>
                    <a:pt x="1524" y="27432"/>
                  </a:lnTo>
                  <a:lnTo>
                    <a:pt x="0" y="33528"/>
                  </a:lnTo>
                  <a:lnTo>
                    <a:pt x="0" y="41148"/>
                  </a:lnTo>
                </a:path>
              </a:pathLst>
            </a:custGeom>
            <a:ln w="9144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54" name="object 754"/>
            <p:cNvSpPr/>
            <p:nvPr/>
          </p:nvSpPr>
          <p:spPr>
            <a:xfrm>
              <a:off x="5847587" y="6211823"/>
              <a:ext cx="0" cy="15240"/>
            </a:xfrm>
            <a:custGeom>
              <a:avLst/>
              <a:gdLst/>
              <a:ahLst/>
              <a:cxnLst/>
              <a:rect l="l" t="t" r="r" b="b"/>
              <a:pathLst>
                <a:path h="15239">
                  <a:moveTo>
                    <a:pt x="-4572" y="7620"/>
                  </a:moveTo>
                  <a:lnTo>
                    <a:pt x="4572" y="7620"/>
                  </a:lnTo>
                </a:path>
              </a:pathLst>
            </a:custGeom>
            <a:ln w="1524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55" name="object 755"/>
            <p:cNvSpPr/>
            <p:nvPr/>
          </p:nvSpPr>
          <p:spPr>
            <a:xfrm>
              <a:off x="5762244" y="6211823"/>
              <a:ext cx="9525" cy="15240"/>
            </a:xfrm>
            <a:custGeom>
              <a:avLst/>
              <a:gdLst/>
              <a:ahLst/>
              <a:cxnLst/>
              <a:rect l="l" t="t" r="r" b="b"/>
              <a:pathLst>
                <a:path w="9525" h="15239">
                  <a:moveTo>
                    <a:pt x="0" y="15240"/>
                  </a:moveTo>
                  <a:lnTo>
                    <a:pt x="9144" y="15240"/>
                  </a:lnTo>
                  <a:lnTo>
                    <a:pt x="9144" y="0"/>
                  </a:lnTo>
                  <a:lnTo>
                    <a:pt x="0" y="0"/>
                  </a:lnTo>
                  <a:lnTo>
                    <a:pt x="0" y="1524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56" name="object 756"/>
            <p:cNvSpPr/>
            <p:nvPr/>
          </p:nvSpPr>
          <p:spPr>
            <a:xfrm>
              <a:off x="5276088" y="6469380"/>
              <a:ext cx="81280" cy="41275"/>
            </a:xfrm>
            <a:custGeom>
              <a:avLst/>
              <a:gdLst/>
              <a:ahLst/>
              <a:cxnLst/>
              <a:rect l="l" t="t" r="r" b="b"/>
              <a:pathLst>
                <a:path w="81279" h="41275">
                  <a:moveTo>
                    <a:pt x="80772" y="41148"/>
                  </a:moveTo>
                  <a:lnTo>
                    <a:pt x="50292" y="1524"/>
                  </a:lnTo>
                  <a:lnTo>
                    <a:pt x="44196" y="0"/>
                  </a:lnTo>
                  <a:lnTo>
                    <a:pt x="36576" y="0"/>
                  </a:lnTo>
                  <a:lnTo>
                    <a:pt x="4572" y="22860"/>
                  </a:lnTo>
                  <a:lnTo>
                    <a:pt x="0" y="35052"/>
                  </a:lnTo>
                  <a:lnTo>
                    <a:pt x="0" y="41148"/>
                  </a:lnTo>
                </a:path>
              </a:pathLst>
            </a:custGeom>
            <a:ln w="9144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57" name="object 757"/>
            <p:cNvSpPr/>
            <p:nvPr/>
          </p:nvSpPr>
          <p:spPr>
            <a:xfrm>
              <a:off x="5111496" y="6469380"/>
              <a:ext cx="82550" cy="41275"/>
            </a:xfrm>
            <a:custGeom>
              <a:avLst/>
              <a:gdLst/>
              <a:ahLst/>
              <a:cxnLst/>
              <a:rect l="l" t="t" r="r" b="b"/>
              <a:pathLst>
                <a:path w="82550" h="41275">
                  <a:moveTo>
                    <a:pt x="82296" y="41148"/>
                  </a:moveTo>
                  <a:lnTo>
                    <a:pt x="82296" y="35052"/>
                  </a:lnTo>
                  <a:lnTo>
                    <a:pt x="80772" y="28956"/>
                  </a:lnTo>
                  <a:lnTo>
                    <a:pt x="77724" y="21336"/>
                  </a:lnTo>
                  <a:lnTo>
                    <a:pt x="73152" y="16764"/>
                  </a:lnTo>
                  <a:lnTo>
                    <a:pt x="68580" y="10668"/>
                  </a:lnTo>
                  <a:lnTo>
                    <a:pt x="64008" y="7620"/>
                  </a:lnTo>
                  <a:lnTo>
                    <a:pt x="51816" y="1524"/>
                  </a:lnTo>
                  <a:lnTo>
                    <a:pt x="44196" y="0"/>
                  </a:lnTo>
                  <a:lnTo>
                    <a:pt x="38100" y="0"/>
                  </a:lnTo>
                  <a:lnTo>
                    <a:pt x="32004" y="1524"/>
                  </a:lnTo>
                  <a:lnTo>
                    <a:pt x="24384" y="4572"/>
                  </a:lnTo>
                  <a:lnTo>
                    <a:pt x="19812" y="7620"/>
                  </a:lnTo>
                  <a:lnTo>
                    <a:pt x="13716" y="10668"/>
                  </a:lnTo>
                  <a:lnTo>
                    <a:pt x="9144" y="16764"/>
                  </a:lnTo>
                  <a:lnTo>
                    <a:pt x="3048" y="28956"/>
                  </a:lnTo>
                  <a:lnTo>
                    <a:pt x="1524" y="35052"/>
                  </a:lnTo>
                  <a:lnTo>
                    <a:pt x="0" y="41148"/>
                  </a:lnTo>
                </a:path>
              </a:pathLst>
            </a:custGeom>
            <a:ln w="9144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58" name="object 758"/>
            <p:cNvSpPr/>
            <p:nvPr/>
          </p:nvSpPr>
          <p:spPr>
            <a:xfrm>
              <a:off x="5193791" y="6469380"/>
              <a:ext cx="82550" cy="41275"/>
            </a:xfrm>
            <a:custGeom>
              <a:avLst/>
              <a:gdLst/>
              <a:ahLst/>
              <a:cxnLst/>
              <a:rect l="l" t="t" r="r" b="b"/>
              <a:pathLst>
                <a:path w="82550" h="41275">
                  <a:moveTo>
                    <a:pt x="82296" y="41148"/>
                  </a:moveTo>
                  <a:lnTo>
                    <a:pt x="82296" y="35052"/>
                  </a:lnTo>
                  <a:lnTo>
                    <a:pt x="79248" y="28956"/>
                  </a:lnTo>
                  <a:lnTo>
                    <a:pt x="76200" y="21336"/>
                  </a:lnTo>
                  <a:lnTo>
                    <a:pt x="44196" y="0"/>
                  </a:lnTo>
                  <a:lnTo>
                    <a:pt x="38100" y="0"/>
                  </a:lnTo>
                  <a:lnTo>
                    <a:pt x="4572" y="22860"/>
                  </a:lnTo>
                  <a:lnTo>
                    <a:pt x="3048" y="28956"/>
                  </a:lnTo>
                  <a:lnTo>
                    <a:pt x="1524" y="35052"/>
                  </a:lnTo>
                  <a:lnTo>
                    <a:pt x="0" y="41148"/>
                  </a:lnTo>
                </a:path>
              </a:pathLst>
            </a:custGeom>
            <a:ln w="9144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59" name="object 759"/>
            <p:cNvSpPr/>
            <p:nvPr/>
          </p:nvSpPr>
          <p:spPr>
            <a:xfrm>
              <a:off x="5356860" y="6469380"/>
              <a:ext cx="81280" cy="41275"/>
            </a:xfrm>
            <a:custGeom>
              <a:avLst/>
              <a:gdLst/>
              <a:ahLst/>
              <a:cxnLst/>
              <a:rect l="l" t="t" r="r" b="b"/>
              <a:pathLst>
                <a:path w="81279" h="41275">
                  <a:moveTo>
                    <a:pt x="80772" y="41148"/>
                  </a:moveTo>
                  <a:lnTo>
                    <a:pt x="80772" y="35052"/>
                  </a:lnTo>
                  <a:lnTo>
                    <a:pt x="79248" y="28956"/>
                  </a:lnTo>
                  <a:lnTo>
                    <a:pt x="50292" y="1524"/>
                  </a:lnTo>
                  <a:lnTo>
                    <a:pt x="44196" y="0"/>
                  </a:lnTo>
                  <a:lnTo>
                    <a:pt x="36576" y="0"/>
                  </a:lnTo>
                  <a:lnTo>
                    <a:pt x="1524" y="28956"/>
                  </a:lnTo>
                  <a:lnTo>
                    <a:pt x="0" y="35052"/>
                  </a:lnTo>
                  <a:lnTo>
                    <a:pt x="0" y="41148"/>
                  </a:lnTo>
                </a:path>
              </a:pathLst>
            </a:custGeom>
            <a:ln w="9144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60" name="object 760"/>
            <p:cNvSpPr/>
            <p:nvPr/>
          </p:nvSpPr>
          <p:spPr>
            <a:xfrm>
              <a:off x="5433060" y="6510528"/>
              <a:ext cx="9525" cy="15240"/>
            </a:xfrm>
            <a:custGeom>
              <a:avLst/>
              <a:gdLst/>
              <a:ahLst/>
              <a:cxnLst/>
              <a:rect l="l" t="t" r="r" b="b"/>
              <a:pathLst>
                <a:path w="9525" h="15240">
                  <a:moveTo>
                    <a:pt x="0" y="15239"/>
                  </a:moveTo>
                  <a:lnTo>
                    <a:pt x="9144" y="15239"/>
                  </a:lnTo>
                  <a:lnTo>
                    <a:pt x="9144" y="0"/>
                  </a:lnTo>
                  <a:lnTo>
                    <a:pt x="0" y="0"/>
                  </a:lnTo>
                  <a:lnTo>
                    <a:pt x="0" y="15239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61" name="object 761"/>
            <p:cNvSpPr/>
            <p:nvPr/>
          </p:nvSpPr>
          <p:spPr>
            <a:xfrm>
              <a:off x="5106924" y="6518147"/>
              <a:ext cx="254635" cy="0"/>
            </a:xfrm>
            <a:custGeom>
              <a:avLst/>
              <a:gdLst/>
              <a:ahLst/>
              <a:cxnLst/>
              <a:rect l="l" t="t" r="r" b="b"/>
              <a:pathLst>
                <a:path w="254635">
                  <a:moveTo>
                    <a:pt x="245364" y="0"/>
                  </a:moveTo>
                  <a:lnTo>
                    <a:pt x="254508" y="0"/>
                  </a:lnTo>
                </a:path>
                <a:path w="254635">
                  <a:moveTo>
                    <a:pt x="164591" y="0"/>
                  </a:moveTo>
                  <a:lnTo>
                    <a:pt x="173735" y="0"/>
                  </a:lnTo>
                </a:path>
                <a:path w="254635">
                  <a:moveTo>
                    <a:pt x="82296" y="0"/>
                  </a:moveTo>
                  <a:lnTo>
                    <a:pt x="91440" y="0"/>
                  </a:lnTo>
                </a:path>
                <a:path w="254635">
                  <a:moveTo>
                    <a:pt x="0" y="0"/>
                  </a:moveTo>
                  <a:lnTo>
                    <a:pt x="9144" y="0"/>
                  </a:lnTo>
                </a:path>
              </a:pathLst>
            </a:custGeom>
            <a:ln w="15239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62" name="object 762"/>
            <p:cNvSpPr/>
            <p:nvPr/>
          </p:nvSpPr>
          <p:spPr>
            <a:xfrm>
              <a:off x="5602224" y="6469380"/>
              <a:ext cx="81280" cy="41275"/>
            </a:xfrm>
            <a:custGeom>
              <a:avLst/>
              <a:gdLst/>
              <a:ahLst/>
              <a:cxnLst/>
              <a:rect l="l" t="t" r="r" b="b"/>
              <a:pathLst>
                <a:path w="81279" h="41275">
                  <a:moveTo>
                    <a:pt x="80772" y="41148"/>
                  </a:moveTo>
                  <a:lnTo>
                    <a:pt x="80772" y="35052"/>
                  </a:lnTo>
                  <a:lnTo>
                    <a:pt x="79248" y="28956"/>
                  </a:lnTo>
                  <a:lnTo>
                    <a:pt x="50292" y="1524"/>
                  </a:lnTo>
                  <a:lnTo>
                    <a:pt x="44196" y="0"/>
                  </a:lnTo>
                  <a:lnTo>
                    <a:pt x="38100" y="0"/>
                  </a:lnTo>
                  <a:lnTo>
                    <a:pt x="32004" y="1524"/>
                  </a:lnTo>
                  <a:lnTo>
                    <a:pt x="24384" y="4572"/>
                  </a:lnTo>
                  <a:lnTo>
                    <a:pt x="19812" y="7620"/>
                  </a:lnTo>
                  <a:lnTo>
                    <a:pt x="13716" y="10668"/>
                  </a:lnTo>
                  <a:lnTo>
                    <a:pt x="9144" y="16764"/>
                  </a:lnTo>
                  <a:lnTo>
                    <a:pt x="3048" y="28956"/>
                  </a:lnTo>
                  <a:lnTo>
                    <a:pt x="0" y="41148"/>
                  </a:lnTo>
                </a:path>
              </a:pathLst>
            </a:custGeom>
            <a:ln w="9144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63" name="object 763"/>
            <p:cNvSpPr/>
            <p:nvPr/>
          </p:nvSpPr>
          <p:spPr>
            <a:xfrm>
              <a:off x="5439155" y="6469380"/>
              <a:ext cx="82550" cy="41275"/>
            </a:xfrm>
            <a:custGeom>
              <a:avLst/>
              <a:gdLst/>
              <a:ahLst/>
              <a:cxnLst/>
              <a:rect l="l" t="t" r="r" b="b"/>
              <a:pathLst>
                <a:path w="82550" h="41275">
                  <a:moveTo>
                    <a:pt x="82296" y="41148"/>
                  </a:moveTo>
                  <a:lnTo>
                    <a:pt x="64008" y="7620"/>
                  </a:lnTo>
                  <a:lnTo>
                    <a:pt x="44196" y="0"/>
                  </a:lnTo>
                  <a:lnTo>
                    <a:pt x="38100" y="0"/>
                  </a:lnTo>
                  <a:lnTo>
                    <a:pt x="4572" y="22860"/>
                  </a:lnTo>
                  <a:lnTo>
                    <a:pt x="3048" y="28956"/>
                  </a:lnTo>
                  <a:lnTo>
                    <a:pt x="0" y="35052"/>
                  </a:lnTo>
                  <a:lnTo>
                    <a:pt x="0" y="41148"/>
                  </a:lnTo>
                </a:path>
              </a:pathLst>
            </a:custGeom>
            <a:ln w="9144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64" name="object 764"/>
            <p:cNvSpPr/>
            <p:nvPr/>
          </p:nvSpPr>
          <p:spPr>
            <a:xfrm>
              <a:off x="5521451" y="6469380"/>
              <a:ext cx="81280" cy="41275"/>
            </a:xfrm>
            <a:custGeom>
              <a:avLst/>
              <a:gdLst/>
              <a:ahLst/>
              <a:cxnLst/>
              <a:rect l="l" t="t" r="r" b="b"/>
              <a:pathLst>
                <a:path w="81279" h="41275">
                  <a:moveTo>
                    <a:pt x="80772" y="41148"/>
                  </a:moveTo>
                  <a:lnTo>
                    <a:pt x="80772" y="35052"/>
                  </a:lnTo>
                  <a:lnTo>
                    <a:pt x="79248" y="28956"/>
                  </a:lnTo>
                  <a:lnTo>
                    <a:pt x="50292" y="1524"/>
                  </a:lnTo>
                  <a:lnTo>
                    <a:pt x="44196" y="0"/>
                  </a:lnTo>
                  <a:lnTo>
                    <a:pt x="38100" y="0"/>
                  </a:lnTo>
                  <a:lnTo>
                    <a:pt x="1524" y="28956"/>
                  </a:lnTo>
                  <a:lnTo>
                    <a:pt x="0" y="35052"/>
                  </a:lnTo>
                  <a:lnTo>
                    <a:pt x="0" y="41148"/>
                  </a:lnTo>
                </a:path>
              </a:pathLst>
            </a:custGeom>
            <a:ln w="9144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65" name="object 765"/>
            <p:cNvSpPr/>
            <p:nvPr/>
          </p:nvSpPr>
          <p:spPr>
            <a:xfrm>
              <a:off x="5682996" y="6469380"/>
              <a:ext cx="82550" cy="41275"/>
            </a:xfrm>
            <a:custGeom>
              <a:avLst/>
              <a:gdLst/>
              <a:ahLst/>
              <a:cxnLst/>
              <a:rect l="l" t="t" r="r" b="b"/>
              <a:pathLst>
                <a:path w="82550" h="41275">
                  <a:moveTo>
                    <a:pt x="82296" y="41148"/>
                  </a:moveTo>
                  <a:lnTo>
                    <a:pt x="82296" y="35052"/>
                  </a:lnTo>
                  <a:lnTo>
                    <a:pt x="79248" y="28956"/>
                  </a:lnTo>
                  <a:lnTo>
                    <a:pt x="77724" y="21336"/>
                  </a:lnTo>
                  <a:lnTo>
                    <a:pt x="73152" y="16764"/>
                  </a:lnTo>
                  <a:lnTo>
                    <a:pt x="68580" y="10668"/>
                  </a:lnTo>
                  <a:lnTo>
                    <a:pt x="64008" y="7620"/>
                  </a:lnTo>
                  <a:lnTo>
                    <a:pt x="57912" y="4572"/>
                  </a:lnTo>
                  <a:lnTo>
                    <a:pt x="50292" y="1524"/>
                  </a:lnTo>
                  <a:lnTo>
                    <a:pt x="44196" y="0"/>
                  </a:lnTo>
                  <a:lnTo>
                    <a:pt x="38100" y="0"/>
                  </a:lnTo>
                  <a:lnTo>
                    <a:pt x="4572" y="22860"/>
                  </a:lnTo>
                  <a:lnTo>
                    <a:pt x="3048" y="28956"/>
                  </a:lnTo>
                  <a:lnTo>
                    <a:pt x="0" y="41148"/>
                  </a:lnTo>
                </a:path>
              </a:pathLst>
            </a:custGeom>
            <a:ln w="9144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66" name="object 766"/>
            <p:cNvSpPr/>
            <p:nvPr/>
          </p:nvSpPr>
          <p:spPr>
            <a:xfrm>
              <a:off x="5760720" y="6510528"/>
              <a:ext cx="9525" cy="15240"/>
            </a:xfrm>
            <a:custGeom>
              <a:avLst/>
              <a:gdLst/>
              <a:ahLst/>
              <a:cxnLst/>
              <a:rect l="l" t="t" r="r" b="b"/>
              <a:pathLst>
                <a:path w="9525" h="15240">
                  <a:moveTo>
                    <a:pt x="0" y="15239"/>
                  </a:moveTo>
                  <a:lnTo>
                    <a:pt x="9144" y="15239"/>
                  </a:lnTo>
                  <a:lnTo>
                    <a:pt x="9144" y="0"/>
                  </a:lnTo>
                  <a:lnTo>
                    <a:pt x="0" y="0"/>
                  </a:lnTo>
                  <a:lnTo>
                    <a:pt x="0" y="15239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67" name="object 767"/>
            <p:cNvSpPr/>
            <p:nvPr/>
          </p:nvSpPr>
          <p:spPr>
            <a:xfrm>
              <a:off x="5516879" y="6518147"/>
              <a:ext cx="170815" cy="0"/>
            </a:xfrm>
            <a:custGeom>
              <a:avLst/>
              <a:gdLst/>
              <a:ahLst/>
              <a:cxnLst/>
              <a:rect l="l" t="t" r="r" b="b"/>
              <a:pathLst>
                <a:path w="170814">
                  <a:moveTo>
                    <a:pt x="161544" y="0"/>
                  </a:moveTo>
                  <a:lnTo>
                    <a:pt x="170688" y="0"/>
                  </a:lnTo>
                </a:path>
                <a:path w="170814">
                  <a:moveTo>
                    <a:pt x="80771" y="0"/>
                  </a:moveTo>
                  <a:lnTo>
                    <a:pt x="89915" y="0"/>
                  </a:lnTo>
                </a:path>
                <a:path w="170814">
                  <a:moveTo>
                    <a:pt x="0" y="0"/>
                  </a:moveTo>
                  <a:lnTo>
                    <a:pt x="9144" y="0"/>
                  </a:lnTo>
                </a:path>
              </a:pathLst>
            </a:custGeom>
            <a:ln w="15239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68" name="object 768"/>
            <p:cNvSpPr/>
            <p:nvPr/>
          </p:nvSpPr>
          <p:spPr>
            <a:xfrm>
              <a:off x="5434583" y="6510528"/>
              <a:ext cx="9525" cy="15240"/>
            </a:xfrm>
            <a:custGeom>
              <a:avLst/>
              <a:gdLst/>
              <a:ahLst/>
              <a:cxnLst/>
              <a:rect l="l" t="t" r="r" b="b"/>
              <a:pathLst>
                <a:path w="9525" h="15240">
                  <a:moveTo>
                    <a:pt x="0" y="15239"/>
                  </a:moveTo>
                  <a:lnTo>
                    <a:pt x="9144" y="15239"/>
                  </a:lnTo>
                  <a:lnTo>
                    <a:pt x="9144" y="0"/>
                  </a:lnTo>
                  <a:lnTo>
                    <a:pt x="0" y="0"/>
                  </a:lnTo>
                  <a:lnTo>
                    <a:pt x="0" y="15239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69" name="object 769"/>
            <p:cNvSpPr/>
            <p:nvPr/>
          </p:nvSpPr>
          <p:spPr>
            <a:xfrm>
              <a:off x="5766815" y="6469380"/>
              <a:ext cx="81280" cy="41275"/>
            </a:xfrm>
            <a:custGeom>
              <a:avLst/>
              <a:gdLst/>
              <a:ahLst/>
              <a:cxnLst/>
              <a:rect l="l" t="t" r="r" b="b"/>
              <a:pathLst>
                <a:path w="81279" h="41275">
                  <a:moveTo>
                    <a:pt x="80772" y="41148"/>
                  </a:moveTo>
                  <a:lnTo>
                    <a:pt x="80772" y="35052"/>
                  </a:lnTo>
                  <a:lnTo>
                    <a:pt x="79248" y="28956"/>
                  </a:lnTo>
                  <a:lnTo>
                    <a:pt x="50292" y="1524"/>
                  </a:lnTo>
                  <a:lnTo>
                    <a:pt x="44196" y="0"/>
                  </a:lnTo>
                  <a:lnTo>
                    <a:pt x="36576" y="0"/>
                  </a:lnTo>
                  <a:lnTo>
                    <a:pt x="1524" y="28956"/>
                  </a:lnTo>
                  <a:lnTo>
                    <a:pt x="0" y="35052"/>
                  </a:lnTo>
                  <a:lnTo>
                    <a:pt x="0" y="41148"/>
                  </a:lnTo>
                </a:path>
              </a:pathLst>
            </a:custGeom>
            <a:ln w="9144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70" name="object 770"/>
            <p:cNvSpPr/>
            <p:nvPr/>
          </p:nvSpPr>
          <p:spPr>
            <a:xfrm>
              <a:off x="5847587" y="6510528"/>
              <a:ext cx="0" cy="15240"/>
            </a:xfrm>
            <a:custGeom>
              <a:avLst/>
              <a:gdLst/>
              <a:ahLst/>
              <a:cxnLst/>
              <a:rect l="l" t="t" r="r" b="b"/>
              <a:pathLst>
                <a:path h="15240">
                  <a:moveTo>
                    <a:pt x="-4572" y="7619"/>
                  </a:moveTo>
                  <a:lnTo>
                    <a:pt x="4572" y="7619"/>
                  </a:lnTo>
                </a:path>
              </a:pathLst>
            </a:custGeom>
            <a:ln w="15239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71" name="object 771"/>
            <p:cNvSpPr/>
            <p:nvPr/>
          </p:nvSpPr>
          <p:spPr>
            <a:xfrm>
              <a:off x="5762244" y="6510528"/>
              <a:ext cx="9525" cy="15240"/>
            </a:xfrm>
            <a:custGeom>
              <a:avLst/>
              <a:gdLst/>
              <a:ahLst/>
              <a:cxnLst/>
              <a:rect l="l" t="t" r="r" b="b"/>
              <a:pathLst>
                <a:path w="9525" h="15240">
                  <a:moveTo>
                    <a:pt x="0" y="15239"/>
                  </a:moveTo>
                  <a:lnTo>
                    <a:pt x="9144" y="15239"/>
                  </a:lnTo>
                  <a:lnTo>
                    <a:pt x="9144" y="0"/>
                  </a:lnTo>
                  <a:lnTo>
                    <a:pt x="0" y="0"/>
                  </a:lnTo>
                  <a:lnTo>
                    <a:pt x="0" y="15239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72" name="object 772"/>
            <p:cNvSpPr/>
            <p:nvPr/>
          </p:nvSpPr>
          <p:spPr>
            <a:xfrm>
              <a:off x="4415027" y="5259323"/>
              <a:ext cx="696595" cy="1266825"/>
            </a:xfrm>
            <a:custGeom>
              <a:avLst/>
              <a:gdLst/>
              <a:ahLst/>
              <a:cxnLst/>
              <a:rect l="l" t="t" r="r" b="b"/>
              <a:pathLst>
                <a:path w="696595" h="1266825">
                  <a:moveTo>
                    <a:pt x="696468" y="298704"/>
                  </a:moveTo>
                  <a:lnTo>
                    <a:pt x="341375" y="298704"/>
                  </a:lnTo>
                </a:path>
                <a:path w="696595" h="1266825">
                  <a:moveTo>
                    <a:pt x="696468" y="477012"/>
                  </a:moveTo>
                  <a:lnTo>
                    <a:pt x="341375" y="477012"/>
                  </a:lnTo>
                </a:path>
                <a:path w="696595" h="1266825">
                  <a:moveTo>
                    <a:pt x="696468" y="774192"/>
                  </a:moveTo>
                  <a:lnTo>
                    <a:pt x="341375" y="774192"/>
                  </a:lnTo>
                </a:path>
                <a:path w="696595" h="1266825">
                  <a:moveTo>
                    <a:pt x="696468" y="967740"/>
                  </a:moveTo>
                  <a:lnTo>
                    <a:pt x="341375" y="967740"/>
                  </a:lnTo>
                </a:path>
                <a:path w="696595" h="1266825">
                  <a:moveTo>
                    <a:pt x="696468" y="1266444"/>
                  </a:moveTo>
                  <a:lnTo>
                    <a:pt x="341375" y="1266444"/>
                  </a:lnTo>
                </a:path>
                <a:path w="696595" h="1266825">
                  <a:moveTo>
                    <a:pt x="341375" y="0"/>
                  </a:moveTo>
                  <a:lnTo>
                    <a:pt x="341375" y="298704"/>
                  </a:lnTo>
                </a:path>
                <a:path w="696595" h="1266825">
                  <a:moveTo>
                    <a:pt x="341375" y="477012"/>
                  </a:moveTo>
                  <a:lnTo>
                    <a:pt x="341375" y="774192"/>
                  </a:lnTo>
                </a:path>
                <a:path w="696595" h="1266825">
                  <a:moveTo>
                    <a:pt x="341375" y="969264"/>
                  </a:moveTo>
                  <a:lnTo>
                    <a:pt x="341375" y="1264920"/>
                  </a:lnTo>
                </a:path>
                <a:path w="696595" h="1266825">
                  <a:moveTo>
                    <a:pt x="341375" y="149352"/>
                  </a:moveTo>
                  <a:lnTo>
                    <a:pt x="0" y="149352"/>
                  </a:lnTo>
                </a:path>
                <a:path w="696595" h="1266825">
                  <a:moveTo>
                    <a:pt x="341375" y="624840"/>
                  </a:moveTo>
                  <a:lnTo>
                    <a:pt x="0" y="624840"/>
                  </a:lnTo>
                </a:path>
                <a:path w="696595" h="1266825">
                  <a:moveTo>
                    <a:pt x="341375" y="1118616"/>
                  </a:moveTo>
                  <a:lnTo>
                    <a:pt x="0" y="1118616"/>
                  </a:lnTo>
                </a:path>
              </a:pathLst>
            </a:custGeom>
            <a:ln w="9144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73" name="object 773"/>
            <p:cNvSpPr/>
            <p:nvPr/>
          </p:nvSpPr>
          <p:spPr>
            <a:xfrm>
              <a:off x="4736591" y="5388864"/>
              <a:ext cx="40005" cy="40005"/>
            </a:xfrm>
            <a:custGeom>
              <a:avLst/>
              <a:gdLst/>
              <a:ahLst/>
              <a:cxnLst/>
              <a:rect l="l" t="t" r="r" b="b"/>
              <a:pathLst>
                <a:path w="40004" h="40004">
                  <a:moveTo>
                    <a:pt x="19812" y="39624"/>
                  </a:moveTo>
                  <a:lnTo>
                    <a:pt x="12215" y="38028"/>
                  </a:lnTo>
                  <a:lnTo>
                    <a:pt x="5905" y="33718"/>
                  </a:lnTo>
                  <a:lnTo>
                    <a:pt x="1595" y="27408"/>
                  </a:lnTo>
                  <a:lnTo>
                    <a:pt x="0" y="19812"/>
                  </a:lnTo>
                  <a:lnTo>
                    <a:pt x="1595" y="12215"/>
                  </a:lnTo>
                  <a:lnTo>
                    <a:pt x="5905" y="5905"/>
                  </a:lnTo>
                  <a:lnTo>
                    <a:pt x="12215" y="1595"/>
                  </a:lnTo>
                  <a:lnTo>
                    <a:pt x="19812" y="0"/>
                  </a:lnTo>
                  <a:lnTo>
                    <a:pt x="27408" y="1595"/>
                  </a:lnTo>
                  <a:lnTo>
                    <a:pt x="33718" y="5905"/>
                  </a:lnTo>
                  <a:lnTo>
                    <a:pt x="38028" y="12215"/>
                  </a:lnTo>
                  <a:lnTo>
                    <a:pt x="39624" y="19812"/>
                  </a:lnTo>
                  <a:lnTo>
                    <a:pt x="38028" y="27408"/>
                  </a:lnTo>
                  <a:lnTo>
                    <a:pt x="33718" y="33718"/>
                  </a:lnTo>
                  <a:lnTo>
                    <a:pt x="27408" y="38028"/>
                  </a:lnTo>
                  <a:lnTo>
                    <a:pt x="19812" y="39624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74" name="object 774"/>
            <p:cNvSpPr/>
            <p:nvPr/>
          </p:nvSpPr>
          <p:spPr>
            <a:xfrm>
              <a:off x="4736591" y="5388864"/>
              <a:ext cx="40005" cy="40005"/>
            </a:xfrm>
            <a:custGeom>
              <a:avLst/>
              <a:gdLst/>
              <a:ahLst/>
              <a:cxnLst/>
              <a:rect l="l" t="t" r="r" b="b"/>
              <a:pathLst>
                <a:path w="40004" h="40004">
                  <a:moveTo>
                    <a:pt x="0" y="19812"/>
                  </a:moveTo>
                  <a:lnTo>
                    <a:pt x="1595" y="12215"/>
                  </a:lnTo>
                  <a:lnTo>
                    <a:pt x="5905" y="5905"/>
                  </a:lnTo>
                  <a:lnTo>
                    <a:pt x="12215" y="1595"/>
                  </a:lnTo>
                  <a:lnTo>
                    <a:pt x="19812" y="0"/>
                  </a:lnTo>
                  <a:lnTo>
                    <a:pt x="27408" y="1595"/>
                  </a:lnTo>
                  <a:lnTo>
                    <a:pt x="33718" y="5905"/>
                  </a:lnTo>
                  <a:lnTo>
                    <a:pt x="38028" y="12215"/>
                  </a:lnTo>
                  <a:lnTo>
                    <a:pt x="39624" y="19812"/>
                  </a:lnTo>
                  <a:lnTo>
                    <a:pt x="38028" y="27408"/>
                  </a:lnTo>
                  <a:lnTo>
                    <a:pt x="33718" y="33718"/>
                  </a:lnTo>
                  <a:lnTo>
                    <a:pt x="27408" y="38028"/>
                  </a:lnTo>
                  <a:lnTo>
                    <a:pt x="19812" y="39624"/>
                  </a:lnTo>
                  <a:lnTo>
                    <a:pt x="12215" y="38028"/>
                  </a:lnTo>
                  <a:lnTo>
                    <a:pt x="5905" y="33718"/>
                  </a:lnTo>
                  <a:lnTo>
                    <a:pt x="1595" y="27408"/>
                  </a:lnTo>
                  <a:lnTo>
                    <a:pt x="0" y="19812"/>
                  </a:lnTo>
                </a:path>
              </a:pathLst>
            </a:custGeom>
            <a:ln w="9144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75" name="object 775"/>
            <p:cNvSpPr/>
            <p:nvPr/>
          </p:nvSpPr>
          <p:spPr>
            <a:xfrm>
              <a:off x="4736591" y="5864352"/>
              <a:ext cx="40005" cy="40005"/>
            </a:xfrm>
            <a:custGeom>
              <a:avLst/>
              <a:gdLst/>
              <a:ahLst/>
              <a:cxnLst/>
              <a:rect l="l" t="t" r="r" b="b"/>
              <a:pathLst>
                <a:path w="40004" h="40004">
                  <a:moveTo>
                    <a:pt x="19812" y="39624"/>
                  </a:moveTo>
                  <a:lnTo>
                    <a:pt x="12215" y="38028"/>
                  </a:lnTo>
                  <a:lnTo>
                    <a:pt x="5905" y="33718"/>
                  </a:lnTo>
                  <a:lnTo>
                    <a:pt x="1595" y="27408"/>
                  </a:lnTo>
                  <a:lnTo>
                    <a:pt x="0" y="19812"/>
                  </a:lnTo>
                  <a:lnTo>
                    <a:pt x="1595" y="12215"/>
                  </a:lnTo>
                  <a:lnTo>
                    <a:pt x="5905" y="5905"/>
                  </a:lnTo>
                  <a:lnTo>
                    <a:pt x="12215" y="1595"/>
                  </a:lnTo>
                  <a:lnTo>
                    <a:pt x="19812" y="0"/>
                  </a:lnTo>
                  <a:lnTo>
                    <a:pt x="27408" y="1595"/>
                  </a:lnTo>
                  <a:lnTo>
                    <a:pt x="33718" y="5905"/>
                  </a:lnTo>
                  <a:lnTo>
                    <a:pt x="38028" y="12215"/>
                  </a:lnTo>
                  <a:lnTo>
                    <a:pt x="39624" y="19812"/>
                  </a:lnTo>
                  <a:lnTo>
                    <a:pt x="38028" y="27408"/>
                  </a:lnTo>
                  <a:lnTo>
                    <a:pt x="33718" y="33718"/>
                  </a:lnTo>
                  <a:lnTo>
                    <a:pt x="27408" y="38028"/>
                  </a:lnTo>
                  <a:lnTo>
                    <a:pt x="19812" y="39624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76" name="object 776"/>
            <p:cNvSpPr/>
            <p:nvPr/>
          </p:nvSpPr>
          <p:spPr>
            <a:xfrm>
              <a:off x="4736591" y="5864352"/>
              <a:ext cx="40005" cy="40005"/>
            </a:xfrm>
            <a:custGeom>
              <a:avLst/>
              <a:gdLst/>
              <a:ahLst/>
              <a:cxnLst/>
              <a:rect l="l" t="t" r="r" b="b"/>
              <a:pathLst>
                <a:path w="40004" h="40004">
                  <a:moveTo>
                    <a:pt x="0" y="19812"/>
                  </a:moveTo>
                  <a:lnTo>
                    <a:pt x="1595" y="12215"/>
                  </a:lnTo>
                  <a:lnTo>
                    <a:pt x="5905" y="5905"/>
                  </a:lnTo>
                  <a:lnTo>
                    <a:pt x="12215" y="1595"/>
                  </a:lnTo>
                  <a:lnTo>
                    <a:pt x="19812" y="0"/>
                  </a:lnTo>
                  <a:lnTo>
                    <a:pt x="27408" y="1595"/>
                  </a:lnTo>
                  <a:lnTo>
                    <a:pt x="33718" y="5905"/>
                  </a:lnTo>
                  <a:lnTo>
                    <a:pt x="38028" y="12215"/>
                  </a:lnTo>
                  <a:lnTo>
                    <a:pt x="39624" y="19812"/>
                  </a:lnTo>
                  <a:lnTo>
                    <a:pt x="38028" y="27408"/>
                  </a:lnTo>
                  <a:lnTo>
                    <a:pt x="33718" y="33718"/>
                  </a:lnTo>
                  <a:lnTo>
                    <a:pt x="27408" y="38028"/>
                  </a:lnTo>
                  <a:lnTo>
                    <a:pt x="19812" y="39624"/>
                  </a:lnTo>
                  <a:lnTo>
                    <a:pt x="12215" y="38028"/>
                  </a:lnTo>
                  <a:lnTo>
                    <a:pt x="5905" y="33718"/>
                  </a:lnTo>
                  <a:lnTo>
                    <a:pt x="1595" y="27408"/>
                  </a:lnTo>
                  <a:lnTo>
                    <a:pt x="0" y="19812"/>
                  </a:lnTo>
                </a:path>
              </a:pathLst>
            </a:custGeom>
            <a:ln w="9144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77" name="object 777"/>
            <p:cNvSpPr/>
            <p:nvPr/>
          </p:nvSpPr>
          <p:spPr>
            <a:xfrm>
              <a:off x="4736591" y="6358127"/>
              <a:ext cx="40005" cy="38100"/>
            </a:xfrm>
            <a:custGeom>
              <a:avLst/>
              <a:gdLst/>
              <a:ahLst/>
              <a:cxnLst/>
              <a:rect l="l" t="t" r="r" b="b"/>
              <a:pathLst>
                <a:path w="40004" h="38100">
                  <a:moveTo>
                    <a:pt x="19812" y="38100"/>
                  </a:moveTo>
                  <a:lnTo>
                    <a:pt x="12215" y="36742"/>
                  </a:lnTo>
                  <a:lnTo>
                    <a:pt x="5905" y="32956"/>
                  </a:lnTo>
                  <a:lnTo>
                    <a:pt x="1595" y="27170"/>
                  </a:lnTo>
                  <a:lnTo>
                    <a:pt x="0" y="19812"/>
                  </a:lnTo>
                  <a:lnTo>
                    <a:pt x="1595" y="12215"/>
                  </a:lnTo>
                  <a:lnTo>
                    <a:pt x="5905" y="5905"/>
                  </a:lnTo>
                  <a:lnTo>
                    <a:pt x="12215" y="1595"/>
                  </a:lnTo>
                  <a:lnTo>
                    <a:pt x="19812" y="0"/>
                  </a:lnTo>
                  <a:lnTo>
                    <a:pt x="27408" y="1595"/>
                  </a:lnTo>
                  <a:lnTo>
                    <a:pt x="33718" y="5905"/>
                  </a:lnTo>
                  <a:lnTo>
                    <a:pt x="38028" y="12215"/>
                  </a:lnTo>
                  <a:lnTo>
                    <a:pt x="39624" y="19812"/>
                  </a:lnTo>
                  <a:lnTo>
                    <a:pt x="38028" y="27170"/>
                  </a:lnTo>
                  <a:lnTo>
                    <a:pt x="33718" y="32956"/>
                  </a:lnTo>
                  <a:lnTo>
                    <a:pt x="27408" y="36742"/>
                  </a:lnTo>
                  <a:lnTo>
                    <a:pt x="19812" y="3810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78" name="object 778"/>
            <p:cNvSpPr/>
            <p:nvPr/>
          </p:nvSpPr>
          <p:spPr>
            <a:xfrm>
              <a:off x="4736591" y="6358127"/>
              <a:ext cx="40005" cy="38100"/>
            </a:xfrm>
            <a:custGeom>
              <a:avLst/>
              <a:gdLst/>
              <a:ahLst/>
              <a:cxnLst/>
              <a:rect l="l" t="t" r="r" b="b"/>
              <a:pathLst>
                <a:path w="40004" h="38100">
                  <a:moveTo>
                    <a:pt x="0" y="19812"/>
                  </a:moveTo>
                  <a:lnTo>
                    <a:pt x="1595" y="12215"/>
                  </a:lnTo>
                  <a:lnTo>
                    <a:pt x="5905" y="5905"/>
                  </a:lnTo>
                  <a:lnTo>
                    <a:pt x="12215" y="1595"/>
                  </a:lnTo>
                  <a:lnTo>
                    <a:pt x="19812" y="0"/>
                  </a:lnTo>
                  <a:lnTo>
                    <a:pt x="27408" y="1595"/>
                  </a:lnTo>
                  <a:lnTo>
                    <a:pt x="33718" y="5905"/>
                  </a:lnTo>
                  <a:lnTo>
                    <a:pt x="38028" y="12215"/>
                  </a:lnTo>
                  <a:lnTo>
                    <a:pt x="39624" y="19812"/>
                  </a:lnTo>
                  <a:lnTo>
                    <a:pt x="38028" y="27170"/>
                  </a:lnTo>
                  <a:lnTo>
                    <a:pt x="33718" y="32956"/>
                  </a:lnTo>
                  <a:lnTo>
                    <a:pt x="27408" y="36742"/>
                  </a:lnTo>
                  <a:lnTo>
                    <a:pt x="19812" y="38100"/>
                  </a:lnTo>
                  <a:lnTo>
                    <a:pt x="12215" y="36742"/>
                  </a:lnTo>
                  <a:lnTo>
                    <a:pt x="5905" y="32956"/>
                  </a:lnTo>
                  <a:lnTo>
                    <a:pt x="1595" y="27170"/>
                  </a:lnTo>
                  <a:lnTo>
                    <a:pt x="0" y="19812"/>
                  </a:lnTo>
                </a:path>
              </a:pathLst>
            </a:custGeom>
            <a:ln w="9144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79" name="object 779"/>
            <p:cNvSpPr/>
            <p:nvPr/>
          </p:nvSpPr>
          <p:spPr>
            <a:xfrm>
              <a:off x="4415027" y="5408676"/>
              <a:ext cx="0" cy="1243965"/>
            </a:xfrm>
            <a:custGeom>
              <a:avLst/>
              <a:gdLst/>
              <a:ahLst/>
              <a:cxnLst/>
              <a:rect l="l" t="t" r="r" b="b"/>
              <a:pathLst>
                <a:path h="1243965">
                  <a:moveTo>
                    <a:pt x="0" y="0"/>
                  </a:moveTo>
                  <a:lnTo>
                    <a:pt x="0" y="1243583"/>
                  </a:lnTo>
                </a:path>
              </a:pathLst>
            </a:custGeom>
            <a:ln w="9144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780" name="object 780"/>
            <p:cNvPicPr/>
            <p:nvPr/>
          </p:nvPicPr>
          <p:blipFill>
            <a:blip r:embed="rId37" cstate="print"/>
            <a:stretch>
              <a:fillRect/>
            </a:stretch>
          </p:blipFill>
          <p:spPr>
            <a:xfrm>
              <a:off x="4283964" y="6647687"/>
              <a:ext cx="131063" cy="335280"/>
            </a:xfrm>
            <a:prstGeom prst="rect">
              <a:avLst/>
            </a:prstGeom>
          </p:spPr>
        </p:pic>
      </p:grpSp>
      <p:grpSp>
        <p:nvGrpSpPr>
          <p:cNvPr id="781" name="object 781"/>
          <p:cNvGrpSpPr/>
          <p:nvPr/>
        </p:nvGrpSpPr>
        <p:grpSpPr>
          <a:xfrm>
            <a:off x="9504454" y="6979920"/>
            <a:ext cx="771295" cy="259079"/>
            <a:chOff x="4131564" y="6979919"/>
            <a:chExt cx="335280" cy="259079"/>
          </a:xfrm>
        </p:grpSpPr>
        <p:sp>
          <p:nvSpPr>
            <p:cNvPr id="782" name="object 782"/>
            <p:cNvSpPr/>
            <p:nvPr/>
          </p:nvSpPr>
          <p:spPr>
            <a:xfrm>
              <a:off x="4131564" y="6979919"/>
              <a:ext cx="335280" cy="254635"/>
            </a:xfrm>
            <a:custGeom>
              <a:avLst/>
              <a:gdLst/>
              <a:ahLst/>
              <a:cxnLst/>
              <a:rect l="l" t="t" r="r" b="b"/>
              <a:pathLst>
                <a:path w="335279" h="254634">
                  <a:moveTo>
                    <a:pt x="283463" y="187451"/>
                  </a:moveTo>
                  <a:lnTo>
                    <a:pt x="283463" y="56387"/>
                  </a:lnTo>
                </a:path>
                <a:path w="335279" h="254634">
                  <a:moveTo>
                    <a:pt x="243839" y="220980"/>
                  </a:moveTo>
                  <a:lnTo>
                    <a:pt x="323087" y="220980"/>
                  </a:lnTo>
                </a:path>
                <a:path w="335279" h="254634">
                  <a:moveTo>
                    <a:pt x="257555" y="254508"/>
                  </a:moveTo>
                  <a:lnTo>
                    <a:pt x="309371" y="254508"/>
                  </a:lnTo>
                </a:path>
                <a:path w="335279" h="254634">
                  <a:moveTo>
                    <a:pt x="231647" y="187451"/>
                  </a:moveTo>
                  <a:lnTo>
                    <a:pt x="335279" y="187451"/>
                  </a:lnTo>
                </a:path>
                <a:path w="335279" h="254634">
                  <a:moveTo>
                    <a:pt x="283463" y="56387"/>
                  </a:moveTo>
                  <a:lnTo>
                    <a:pt x="0" y="56387"/>
                  </a:lnTo>
                </a:path>
                <a:path w="335279" h="254634">
                  <a:moveTo>
                    <a:pt x="152400" y="56387"/>
                  </a:moveTo>
                  <a:lnTo>
                    <a:pt x="152400" y="0"/>
                  </a:lnTo>
                </a:path>
              </a:pathLst>
            </a:custGeom>
            <a:ln w="9144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83" name="object 783"/>
            <p:cNvSpPr/>
            <p:nvPr/>
          </p:nvSpPr>
          <p:spPr>
            <a:xfrm>
              <a:off x="4264151" y="7018019"/>
              <a:ext cx="40005" cy="36830"/>
            </a:xfrm>
            <a:custGeom>
              <a:avLst/>
              <a:gdLst/>
              <a:ahLst/>
              <a:cxnLst/>
              <a:rect l="l" t="t" r="r" b="b"/>
              <a:pathLst>
                <a:path w="40004" h="36829">
                  <a:moveTo>
                    <a:pt x="19812" y="36575"/>
                  </a:moveTo>
                  <a:lnTo>
                    <a:pt x="12215" y="35218"/>
                  </a:lnTo>
                  <a:lnTo>
                    <a:pt x="5905" y="31432"/>
                  </a:lnTo>
                  <a:lnTo>
                    <a:pt x="1595" y="25646"/>
                  </a:lnTo>
                  <a:lnTo>
                    <a:pt x="0" y="18287"/>
                  </a:lnTo>
                  <a:lnTo>
                    <a:pt x="1595" y="10929"/>
                  </a:lnTo>
                  <a:lnTo>
                    <a:pt x="5905" y="5143"/>
                  </a:lnTo>
                  <a:lnTo>
                    <a:pt x="12215" y="1357"/>
                  </a:lnTo>
                  <a:lnTo>
                    <a:pt x="19812" y="0"/>
                  </a:lnTo>
                  <a:lnTo>
                    <a:pt x="27408" y="1357"/>
                  </a:lnTo>
                  <a:lnTo>
                    <a:pt x="33718" y="5143"/>
                  </a:lnTo>
                  <a:lnTo>
                    <a:pt x="38028" y="10929"/>
                  </a:lnTo>
                  <a:lnTo>
                    <a:pt x="39624" y="18287"/>
                  </a:lnTo>
                  <a:lnTo>
                    <a:pt x="38028" y="25646"/>
                  </a:lnTo>
                  <a:lnTo>
                    <a:pt x="33718" y="31432"/>
                  </a:lnTo>
                  <a:lnTo>
                    <a:pt x="27408" y="35218"/>
                  </a:lnTo>
                  <a:lnTo>
                    <a:pt x="19812" y="36575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84" name="object 784"/>
            <p:cNvSpPr/>
            <p:nvPr/>
          </p:nvSpPr>
          <p:spPr>
            <a:xfrm>
              <a:off x="4264151" y="7018019"/>
              <a:ext cx="40005" cy="36830"/>
            </a:xfrm>
            <a:custGeom>
              <a:avLst/>
              <a:gdLst/>
              <a:ahLst/>
              <a:cxnLst/>
              <a:rect l="l" t="t" r="r" b="b"/>
              <a:pathLst>
                <a:path w="40004" h="36829">
                  <a:moveTo>
                    <a:pt x="0" y="18287"/>
                  </a:moveTo>
                  <a:lnTo>
                    <a:pt x="1595" y="10929"/>
                  </a:lnTo>
                  <a:lnTo>
                    <a:pt x="5905" y="5143"/>
                  </a:lnTo>
                  <a:lnTo>
                    <a:pt x="12215" y="1357"/>
                  </a:lnTo>
                  <a:lnTo>
                    <a:pt x="19812" y="0"/>
                  </a:lnTo>
                  <a:lnTo>
                    <a:pt x="27408" y="1357"/>
                  </a:lnTo>
                  <a:lnTo>
                    <a:pt x="33718" y="5143"/>
                  </a:lnTo>
                  <a:lnTo>
                    <a:pt x="38028" y="10929"/>
                  </a:lnTo>
                  <a:lnTo>
                    <a:pt x="39624" y="18287"/>
                  </a:lnTo>
                  <a:lnTo>
                    <a:pt x="38028" y="25646"/>
                  </a:lnTo>
                  <a:lnTo>
                    <a:pt x="33718" y="31432"/>
                  </a:lnTo>
                  <a:lnTo>
                    <a:pt x="27408" y="35218"/>
                  </a:lnTo>
                  <a:lnTo>
                    <a:pt x="19812" y="36575"/>
                  </a:lnTo>
                  <a:lnTo>
                    <a:pt x="12215" y="35218"/>
                  </a:lnTo>
                  <a:lnTo>
                    <a:pt x="5905" y="31432"/>
                  </a:lnTo>
                  <a:lnTo>
                    <a:pt x="1595" y="25646"/>
                  </a:lnTo>
                  <a:lnTo>
                    <a:pt x="0" y="18287"/>
                  </a:lnTo>
                </a:path>
              </a:pathLst>
            </a:custGeom>
            <a:ln w="9144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85" name="object 785"/>
            <p:cNvSpPr/>
            <p:nvPr/>
          </p:nvSpPr>
          <p:spPr>
            <a:xfrm>
              <a:off x="4395216" y="7018019"/>
              <a:ext cx="40005" cy="36830"/>
            </a:xfrm>
            <a:custGeom>
              <a:avLst/>
              <a:gdLst/>
              <a:ahLst/>
              <a:cxnLst/>
              <a:rect l="l" t="t" r="r" b="b"/>
              <a:pathLst>
                <a:path w="40004" h="36829">
                  <a:moveTo>
                    <a:pt x="19812" y="36575"/>
                  </a:moveTo>
                  <a:lnTo>
                    <a:pt x="12215" y="35218"/>
                  </a:lnTo>
                  <a:lnTo>
                    <a:pt x="5905" y="31432"/>
                  </a:lnTo>
                  <a:lnTo>
                    <a:pt x="1595" y="25646"/>
                  </a:lnTo>
                  <a:lnTo>
                    <a:pt x="0" y="18287"/>
                  </a:lnTo>
                  <a:lnTo>
                    <a:pt x="1595" y="10929"/>
                  </a:lnTo>
                  <a:lnTo>
                    <a:pt x="5905" y="5143"/>
                  </a:lnTo>
                  <a:lnTo>
                    <a:pt x="12215" y="1357"/>
                  </a:lnTo>
                  <a:lnTo>
                    <a:pt x="19812" y="0"/>
                  </a:lnTo>
                  <a:lnTo>
                    <a:pt x="27408" y="1357"/>
                  </a:lnTo>
                  <a:lnTo>
                    <a:pt x="33718" y="5143"/>
                  </a:lnTo>
                  <a:lnTo>
                    <a:pt x="38028" y="10929"/>
                  </a:lnTo>
                  <a:lnTo>
                    <a:pt x="39624" y="18287"/>
                  </a:lnTo>
                  <a:lnTo>
                    <a:pt x="38028" y="25646"/>
                  </a:lnTo>
                  <a:lnTo>
                    <a:pt x="33718" y="31432"/>
                  </a:lnTo>
                  <a:lnTo>
                    <a:pt x="27408" y="35218"/>
                  </a:lnTo>
                  <a:lnTo>
                    <a:pt x="19812" y="36575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86" name="object 786"/>
            <p:cNvSpPr/>
            <p:nvPr/>
          </p:nvSpPr>
          <p:spPr>
            <a:xfrm>
              <a:off x="4395216" y="7018019"/>
              <a:ext cx="40005" cy="36830"/>
            </a:xfrm>
            <a:custGeom>
              <a:avLst/>
              <a:gdLst/>
              <a:ahLst/>
              <a:cxnLst/>
              <a:rect l="l" t="t" r="r" b="b"/>
              <a:pathLst>
                <a:path w="40004" h="36829">
                  <a:moveTo>
                    <a:pt x="0" y="18287"/>
                  </a:moveTo>
                  <a:lnTo>
                    <a:pt x="1595" y="10929"/>
                  </a:lnTo>
                  <a:lnTo>
                    <a:pt x="5905" y="5143"/>
                  </a:lnTo>
                  <a:lnTo>
                    <a:pt x="12215" y="1357"/>
                  </a:lnTo>
                  <a:lnTo>
                    <a:pt x="19812" y="0"/>
                  </a:lnTo>
                  <a:lnTo>
                    <a:pt x="27408" y="1357"/>
                  </a:lnTo>
                  <a:lnTo>
                    <a:pt x="33718" y="5143"/>
                  </a:lnTo>
                  <a:lnTo>
                    <a:pt x="38028" y="10929"/>
                  </a:lnTo>
                  <a:lnTo>
                    <a:pt x="39624" y="18287"/>
                  </a:lnTo>
                  <a:lnTo>
                    <a:pt x="38028" y="25646"/>
                  </a:lnTo>
                  <a:lnTo>
                    <a:pt x="33718" y="31432"/>
                  </a:lnTo>
                  <a:lnTo>
                    <a:pt x="27408" y="35218"/>
                  </a:lnTo>
                  <a:lnTo>
                    <a:pt x="19812" y="36575"/>
                  </a:lnTo>
                  <a:lnTo>
                    <a:pt x="12215" y="35218"/>
                  </a:lnTo>
                  <a:lnTo>
                    <a:pt x="5905" y="31432"/>
                  </a:lnTo>
                  <a:lnTo>
                    <a:pt x="1595" y="25646"/>
                  </a:lnTo>
                  <a:lnTo>
                    <a:pt x="0" y="18287"/>
                  </a:lnTo>
                </a:path>
              </a:pathLst>
            </a:custGeom>
            <a:ln w="9144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787" name="object 787"/>
          <p:cNvSpPr/>
          <p:nvPr/>
        </p:nvSpPr>
        <p:spPr>
          <a:xfrm>
            <a:off x="9504454" y="6595871"/>
            <a:ext cx="350588" cy="56515"/>
          </a:xfrm>
          <a:custGeom>
            <a:avLst/>
            <a:gdLst/>
            <a:ahLst/>
            <a:cxnLst/>
            <a:rect l="l" t="t" r="r" b="b"/>
            <a:pathLst>
              <a:path w="152400" h="56515">
                <a:moveTo>
                  <a:pt x="152400" y="56388"/>
                </a:moveTo>
                <a:lnTo>
                  <a:pt x="152400" y="0"/>
                </a:lnTo>
                <a:lnTo>
                  <a:pt x="0" y="0"/>
                </a:lnTo>
              </a:path>
            </a:pathLst>
          </a:custGeom>
          <a:ln w="9143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88" name="object 788"/>
          <p:cNvSpPr/>
          <p:nvPr/>
        </p:nvSpPr>
        <p:spPr>
          <a:xfrm>
            <a:off x="9437843" y="6595871"/>
            <a:ext cx="130010" cy="440690"/>
          </a:xfrm>
          <a:custGeom>
            <a:avLst/>
            <a:gdLst/>
            <a:ahLst/>
            <a:cxnLst/>
            <a:rect l="l" t="t" r="r" b="b"/>
            <a:pathLst>
              <a:path w="56514" h="440690">
                <a:moveTo>
                  <a:pt x="1524" y="304800"/>
                </a:moveTo>
                <a:lnTo>
                  <a:pt x="56388" y="304800"/>
                </a:lnTo>
                <a:lnTo>
                  <a:pt x="56388" y="134112"/>
                </a:lnTo>
                <a:lnTo>
                  <a:pt x="0" y="134112"/>
                </a:lnTo>
                <a:lnTo>
                  <a:pt x="1524" y="304800"/>
                </a:lnTo>
                <a:close/>
              </a:path>
              <a:path w="56514" h="440690">
                <a:moveTo>
                  <a:pt x="28956" y="0"/>
                </a:moveTo>
                <a:lnTo>
                  <a:pt x="28956" y="135635"/>
                </a:lnTo>
              </a:path>
              <a:path w="56514" h="440690">
                <a:moveTo>
                  <a:pt x="28956" y="440435"/>
                </a:moveTo>
                <a:lnTo>
                  <a:pt x="28956" y="304800"/>
                </a:lnTo>
              </a:path>
            </a:pathLst>
          </a:custGeom>
          <a:ln w="9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89" name="object 789"/>
          <p:cNvSpPr/>
          <p:nvPr/>
        </p:nvSpPr>
        <p:spPr>
          <a:xfrm>
            <a:off x="10156546" y="6979920"/>
            <a:ext cx="0" cy="56515"/>
          </a:xfrm>
          <a:custGeom>
            <a:avLst/>
            <a:gdLst/>
            <a:ahLst/>
            <a:cxnLst/>
            <a:rect l="l" t="t" r="r" b="b"/>
            <a:pathLst>
              <a:path h="56515">
                <a:moveTo>
                  <a:pt x="0" y="56387"/>
                </a:moveTo>
                <a:lnTo>
                  <a:pt x="0" y="0"/>
                </a:lnTo>
              </a:path>
            </a:pathLst>
          </a:custGeom>
          <a:ln w="9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pic>
        <p:nvPicPr>
          <p:cNvPr id="790" name="object 790"/>
          <p:cNvPicPr/>
          <p:nvPr/>
        </p:nvPicPr>
        <p:blipFill>
          <a:blip r:embed="rId38" cstate="print"/>
          <a:stretch>
            <a:fillRect/>
          </a:stretch>
        </p:blipFill>
        <p:spPr>
          <a:xfrm>
            <a:off x="14041070" y="8595360"/>
            <a:ext cx="301504" cy="217931"/>
          </a:xfrm>
          <a:prstGeom prst="rect">
            <a:avLst/>
          </a:prstGeom>
        </p:spPr>
      </p:pic>
      <p:sp>
        <p:nvSpPr>
          <p:cNvPr id="791" name="object 791"/>
          <p:cNvSpPr/>
          <p:nvPr/>
        </p:nvSpPr>
        <p:spPr>
          <a:xfrm>
            <a:off x="11092619" y="7987283"/>
            <a:ext cx="39441" cy="22860"/>
          </a:xfrm>
          <a:custGeom>
            <a:avLst/>
            <a:gdLst/>
            <a:ahLst/>
            <a:cxnLst/>
            <a:rect l="l" t="t" r="r" b="b"/>
            <a:pathLst>
              <a:path w="17145" h="22859">
                <a:moveTo>
                  <a:pt x="0" y="22860"/>
                </a:moveTo>
                <a:lnTo>
                  <a:pt x="10667" y="16764"/>
                </a:lnTo>
                <a:lnTo>
                  <a:pt x="12191" y="15239"/>
                </a:lnTo>
                <a:lnTo>
                  <a:pt x="12191" y="13716"/>
                </a:lnTo>
                <a:lnTo>
                  <a:pt x="16764" y="7619"/>
                </a:lnTo>
                <a:lnTo>
                  <a:pt x="12191" y="6096"/>
                </a:lnTo>
                <a:lnTo>
                  <a:pt x="0" y="0"/>
                </a:lnTo>
              </a:path>
            </a:pathLst>
          </a:custGeom>
          <a:ln w="9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92" name="object 792"/>
          <p:cNvSpPr/>
          <p:nvPr/>
        </p:nvSpPr>
        <p:spPr>
          <a:xfrm>
            <a:off x="12025185" y="7766303"/>
            <a:ext cx="747922" cy="157480"/>
          </a:xfrm>
          <a:custGeom>
            <a:avLst/>
            <a:gdLst/>
            <a:ahLst/>
            <a:cxnLst/>
            <a:rect l="l" t="t" r="r" b="b"/>
            <a:pathLst>
              <a:path w="325120" h="157479">
                <a:moveTo>
                  <a:pt x="0" y="0"/>
                </a:moveTo>
                <a:lnTo>
                  <a:pt x="161544" y="92964"/>
                </a:lnTo>
              </a:path>
              <a:path w="325120" h="157479">
                <a:moveTo>
                  <a:pt x="167640" y="156972"/>
                </a:moveTo>
                <a:lnTo>
                  <a:pt x="286512" y="86867"/>
                </a:lnTo>
              </a:path>
              <a:path w="325120" h="157479">
                <a:moveTo>
                  <a:pt x="324612" y="38100"/>
                </a:moveTo>
                <a:lnTo>
                  <a:pt x="324612" y="99060"/>
                </a:lnTo>
              </a:path>
            </a:pathLst>
          </a:custGeom>
          <a:ln w="9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93" name="object 793"/>
          <p:cNvSpPr/>
          <p:nvPr/>
        </p:nvSpPr>
        <p:spPr>
          <a:xfrm>
            <a:off x="1444422" y="9413748"/>
            <a:ext cx="15051933" cy="9525"/>
          </a:xfrm>
          <a:custGeom>
            <a:avLst/>
            <a:gdLst/>
            <a:ahLst/>
            <a:cxnLst/>
            <a:rect l="l" t="t" r="r" b="b"/>
            <a:pathLst>
              <a:path w="6543040" h="9525">
                <a:moveTo>
                  <a:pt x="6542531" y="9144"/>
                </a:moveTo>
                <a:lnTo>
                  <a:pt x="0" y="9144"/>
                </a:lnTo>
                <a:lnTo>
                  <a:pt x="0" y="0"/>
                </a:lnTo>
                <a:lnTo>
                  <a:pt x="6542531" y="0"/>
                </a:lnTo>
                <a:lnTo>
                  <a:pt x="6542531" y="9144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94" name="object 794"/>
          <p:cNvSpPr txBox="1"/>
          <p:nvPr/>
        </p:nvSpPr>
        <p:spPr>
          <a:xfrm>
            <a:off x="1415188" y="349008"/>
            <a:ext cx="192824" cy="135935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sz="800" spc="10" dirty="0">
                <a:latin typeface="Microsoft Sans Serif"/>
                <a:cs typeface="Microsoft Sans Serif"/>
              </a:rPr>
              <a:t>4</a:t>
            </a:r>
            <a:endParaRPr sz="800">
              <a:latin typeface="Microsoft Sans Serif"/>
              <a:cs typeface="Microsoft Sans Serif"/>
            </a:endParaRPr>
          </a:p>
        </p:txBody>
      </p:sp>
      <p:sp>
        <p:nvSpPr>
          <p:cNvPr id="795" name="object 795"/>
          <p:cNvSpPr txBox="1"/>
          <p:nvPr/>
        </p:nvSpPr>
        <p:spPr>
          <a:xfrm>
            <a:off x="1415217" y="603561"/>
            <a:ext cx="7404721" cy="1259832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 marR="20320" indent="154940">
              <a:lnSpc>
                <a:spcPct val="133500"/>
              </a:lnSpc>
              <a:spcBef>
                <a:spcPts val="100"/>
              </a:spcBef>
            </a:pPr>
            <a:r>
              <a:rPr sz="750" spc="-15" dirty="0">
                <a:latin typeface="Microsoft Sans Serif"/>
                <a:cs typeface="Microsoft Sans Serif"/>
              </a:rPr>
              <a:t>La </a:t>
            </a:r>
            <a:r>
              <a:rPr sz="750" spc="-5" dirty="0">
                <a:latin typeface="Microsoft Sans Serif"/>
                <a:cs typeface="Microsoft Sans Serif"/>
              </a:rPr>
              <a:t>Fig. </a:t>
            </a:r>
            <a:r>
              <a:rPr sz="750" spc="10" dirty="0">
                <a:latin typeface="Microsoft Sans Serif"/>
                <a:cs typeface="Microsoft Sans Serif"/>
              </a:rPr>
              <a:t>6 </a:t>
            </a:r>
            <a:r>
              <a:rPr sz="750" spc="25" dirty="0">
                <a:latin typeface="Microsoft Sans Serif"/>
                <a:cs typeface="Microsoft Sans Serif"/>
              </a:rPr>
              <a:t>ilustra </a:t>
            </a:r>
            <a:r>
              <a:rPr sz="750" spc="10" dirty="0">
                <a:latin typeface="Microsoft Sans Serif"/>
                <a:cs typeface="Microsoft Sans Serif"/>
              </a:rPr>
              <a:t>el </a:t>
            </a:r>
            <a:r>
              <a:rPr sz="750" spc="20" dirty="0">
                <a:latin typeface="Microsoft Sans Serif"/>
                <a:cs typeface="Microsoft Sans Serif"/>
              </a:rPr>
              <a:t>esquema </a:t>
            </a:r>
            <a:r>
              <a:rPr sz="750" spc="25" dirty="0">
                <a:latin typeface="Microsoft Sans Serif"/>
                <a:cs typeface="Microsoft Sans Serif"/>
              </a:rPr>
              <a:t>de </a:t>
            </a:r>
            <a:r>
              <a:rPr sz="750" spc="20" dirty="0">
                <a:latin typeface="Microsoft Sans Serif"/>
                <a:cs typeface="Microsoft Sans Serif"/>
              </a:rPr>
              <a:t>relé </a:t>
            </a:r>
            <a:r>
              <a:rPr sz="750" spc="30" dirty="0">
                <a:latin typeface="Microsoft Sans Serif"/>
                <a:cs typeface="Microsoft Sans Serif"/>
              </a:rPr>
              <a:t>dividido </a:t>
            </a:r>
            <a:r>
              <a:rPr sz="750" spc="25" dirty="0">
                <a:latin typeface="Microsoft Sans Serif"/>
                <a:cs typeface="Microsoft Sans Serif"/>
              </a:rPr>
              <a:t>utilizando </a:t>
            </a:r>
            <a:r>
              <a:rPr sz="750" spc="-5" dirty="0">
                <a:latin typeface="Microsoft Sans Serif"/>
                <a:cs typeface="Microsoft Sans Serif"/>
              </a:rPr>
              <a:t>seis </a:t>
            </a:r>
            <a:r>
              <a:rPr sz="750" spc="-55" dirty="0">
                <a:latin typeface="Microsoft Sans Serif"/>
                <a:cs typeface="Microsoft Sans Serif"/>
              </a:rPr>
              <a:t>CT </a:t>
            </a:r>
            <a:r>
              <a:rPr sz="750" spc="40" dirty="0">
                <a:latin typeface="Microsoft Sans Serif"/>
                <a:cs typeface="Microsoft Sans Serif"/>
              </a:rPr>
              <a:t>tipo </a:t>
            </a:r>
            <a:r>
              <a:rPr sz="750" spc="45" dirty="0">
                <a:latin typeface="Microsoft Sans Serif"/>
                <a:cs typeface="Microsoft Sans Serif"/>
              </a:rPr>
              <a:t> </a:t>
            </a:r>
            <a:r>
              <a:rPr sz="750" spc="15" dirty="0">
                <a:latin typeface="Microsoft Sans Serif"/>
                <a:cs typeface="Microsoft Sans Serif"/>
              </a:rPr>
              <a:t>casquillo separados. </a:t>
            </a:r>
            <a:r>
              <a:rPr sz="750" spc="-5" dirty="0">
                <a:latin typeface="Microsoft Sans Serif"/>
                <a:cs typeface="Microsoft Sans Serif"/>
              </a:rPr>
              <a:t>Cada </a:t>
            </a:r>
            <a:r>
              <a:rPr sz="750" spc="10" dirty="0">
                <a:latin typeface="Microsoft Sans Serif"/>
                <a:cs typeface="Microsoft Sans Serif"/>
              </a:rPr>
              <a:t>fase </a:t>
            </a:r>
            <a:r>
              <a:rPr sz="750" spc="15" dirty="0">
                <a:latin typeface="Microsoft Sans Serif"/>
                <a:cs typeface="Microsoft Sans Serif"/>
              </a:rPr>
              <a:t>consta </a:t>
            </a:r>
            <a:r>
              <a:rPr sz="750" spc="25" dirty="0">
                <a:latin typeface="Microsoft Sans Serif"/>
                <a:cs typeface="Microsoft Sans Serif"/>
              </a:rPr>
              <a:t>de </a:t>
            </a:r>
            <a:r>
              <a:rPr sz="750" spc="20" dirty="0">
                <a:latin typeface="Microsoft Sans Serif"/>
                <a:cs typeface="Microsoft Sans Serif"/>
              </a:rPr>
              <a:t>dos </a:t>
            </a:r>
            <a:r>
              <a:rPr sz="750" dirty="0">
                <a:latin typeface="Microsoft Sans Serif"/>
                <a:cs typeface="Microsoft Sans Serif"/>
              </a:rPr>
              <a:t>TI </a:t>
            </a:r>
            <a:r>
              <a:rPr sz="750" spc="15" dirty="0">
                <a:latin typeface="Microsoft Sans Serif"/>
                <a:cs typeface="Microsoft Sans Serif"/>
              </a:rPr>
              <a:t>conectados </a:t>
            </a:r>
            <a:r>
              <a:rPr sz="750" spc="20" dirty="0">
                <a:latin typeface="Microsoft Sans Serif"/>
                <a:cs typeface="Microsoft Sans Serif"/>
              </a:rPr>
              <a:t> </a:t>
            </a:r>
            <a:r>
              <a:rPr sz="750" spc="25" dirty="0">
                <a:latin typeface="Microsoft Sans Serif"/>
                <a:cs typeface="Microsoft Sans Serif"/>
              </a:rPr>
              <a:t>diferencialmente, </a:t>
            </a:r>
            <a:r>
              <a:rPr sz="750" spc="20" dirty="0">
                <a:latin typeface="Microsoft Sans Serif"/>
                <a:cs typeface="Microsoft Sans Serif"/>
              </a:rPr>
              <a:t>con </a:t>
            </a:r>
            <a:r>
              <a:rPr sz="750" spc="5" dirty="0">
                <a:latin typeface="Microsoft Sans Serif"/>
                <a:cs typeface="Microsoft Sans Serif"/>
              </a:rPr>
              <a:t>sus </a:t>
            </a:r>
            <a:r>
              <a:rPr sz="750" spc="25" dirty="0">
                <a:latin typeface="Microsoft Sans Serif"/>
                <a:cs typeface="Microsoft Sans Serif"/>
              </a:rPr>
              <a:t>terminales de </a:t>
            </a:r>
            <a:r>
              <a:rPr sz="750" spc="10" dirty="0">
                <a:latin typeface="Microsoft Sans Serif"/>
                <a:cs typeface="Microsoft Sans Serif"/>
              </a:rPr>
              <a:t>salida </a:t>
            </a:r>
            <a:r>
              <a:rPr sz="750" spc="15" dirty="0">
                <a:latin typeface="Microsoft Sans Serif"/>
                <a:cs typeface="Microsoft Sans Serif"/>
              </a:rPr>
              <a:t>conectados </a:t>
            </a:r>
            <a:r>
              <a:rPr sz="750" dirty="0">
                <a:latin typeface="Microsoft Sans Serif"/>
                <a:cs typeface="Microsoft Sans Serif"/>
              </a:rPr>
              <a:t>a </a:t>
            </a:r>
            <a:r>
              <a:rPr sz="750" spc="45" dirty="0">
                <a:latin typeface="Microsoft Sans Serif"/>
                <a:cs typeface="Microsoft Sans Serif"/>
              </a:rPr>
              <a:t>un </a:t>
            </a:r>
            <a:r>
              <a:rPr sz="750" spc="25" dirty="0">
                <a:latin typeface="Microsoft Sans Serif"/>
                <a:cs typeface="Microsoft Sans Serif"/>
              </a:rPr>
              <a:t>único </a:t>
            </a:r>
            <a:r>
              <a:rPr sz="750" spc="30" dirty="0">
                <a:latin typeface="Microsoft Sans Serif"/>
                <a:cs typeface="Microsoft Sans Serif"/>
              </a:rPr>
              <a:t> </a:t>
            </a:r>
            <a:r>
              <a:rPr sz="750" spc="20" dirty="0">
                <a:latin typeface="Microsoft Sans Serif"/>
                <a:cs typeface="Microsoft Sans Serif"/>
              </a:rPr>
              <a:t>relé</a:t>
            </a:r>
            <a:r>
              <a:rPr sz="750" dirty="0">
                <a:latin typeface="Microsoft Sans Serif"/>
                <a:cs typeface="Microsoft Sans Serif"/>
              </a:rPr>
              <a:t> </a:t>
            </a:r>
            <a:r>
              <a:rPr sz="750" spc="25" dirty="0">
                <a:latin typeface="Microsoft Sans Serif"/>
                <a:cs typeface="Microsoft Sans Serif"/>
              </a:rPr>
              <a:t>de</a:t>
            </a:r>
            <a:r>
              <a:rPr sz="750" dirty="0">
                <a:latin typeface="Microsoft Sans Serif"/>
                <a:cs typeface="Microsoft Sans Serif"/>
              </a:rPr>
              <a:t> </a:t>
            </a:r>
            <a:r>
              <a:rPr sz="750" spc="25" dirty="0">
                <a:latin typeface="Microsoft Sans Serif"/>
                <a:cs typeface="Microsoft Sans Serif"/>
              </a:rPr>
              <a:t>sobrecorriente.</a:t>
            </a:r>
            <a:r>
              <a:rPr sz="750" spc="5" dirty="0">
                <a:latin typeface="Microsoft Sans Serif"/>
                <a:cs typeface="Microsoft Sans Serif"/>
              </a:rPr>
              <a:t> </a:t>
            </a:r>
            <a:r>
              <a:rPr sz="750" spc="-35" dirty="0">
                <a:latin typeface="Microsoft Sans Serif"/>
                <a:cs typeface="Microsoft Sans Serif"/>
              </a:rPr>
              <a:t>El</a:t>
            </a:r>
            <a:r>
              <a:rPr sz="750" dirty="0">
                <a:latin typeface="Microsoft Sans Serif"/>
                <a:cs typeface="Microsoft Sans Serif"/>
              </a:rPr>
              <a:t> </a:t>
            </a:r>
            <a:r>
              <a:rPr sz="750" spc="35" dirty="0">
                <a:latin typeface="Microsoft Sans Serif"/>
                <a:cs typeface="Microsoft Sans Serif"/>
              </a:rPr>
              <a:t>propósito</a:t>
            </a:r>
            <a:r>
              <a:rPr sz="750" dirty="0">
                <a:latin typeface="Microsoft Sans Serif"/>
                <a:cs typeface="Microsoft Sans Serif"/>
              </a:rPr>
              <a:t> </a:t>
            </a:r>
            <a:r>
              <a:rPr sz="750" spc="20" dirty="0">
                <a:latin typeface="Microsoft Sans Serif"/>
                <a:cs typeface="Microsoft Sans Serif"/>
              </a:rPr>
              <a:t>del</a:t>
            </a:r>
            <a:r>
              <a:rPr sz="750" spc="5" dirty="0">
                <a:latin typeface="Microsoft Sans Serif"/>
                <a:cs typeface="Microsoft Sans Serif"/>
              </a:rPr>
              <a:t> </a:t>
            </a:r>
            <a:r>
              <a:rPr sz="750" spc="20" dirty="0">
                <a:latin typeface="Microsoft Sans Serif"/>
                <a:cs typeface="Microsoft Sans Serif"/>
              </a:rPr>
              <a:t>relé</a:t>
            </a:r>
            <a:r>
              <a:rPr sz="750" dirty="0">
                <a:latin typeface="Microsoft Sans Serif"/>
                <a:cs typeface="Microsoft Sans Serif"/>
              </a:rPr>
              <a:t> </a:t>
            </a:r>
            <a:r>
              <a:rPr sz="750" spc="25" dirty="0">
                <a:latin typeface="Microsoft Sans Serif"/>
                <a:cs typeface="Microsoft Sans Serif"/>
              </a:rPr>
              <a:t>de</a:t>
            </a:r>
            <a:r>
              <a:rPr sz="750" spc="5" dirty="0">
                <a:latin typeface="Microsoft Sans Serif"/>
                <a:cs typeface="Microsoft Sans Serif"/>
              </a:rPr>
              <a:t> </a:t>
            </a:r>
            <a:r>
              <a:rPr sz="750" spc="25" dirty="0">
                <a:latin typeface="Microsoft Sans Serif"/>
                <a:cs typeface="Microsoft Sans Serif"/>
              </a:rPr>
              <a:t>sobrecorriente</a:t>
            </a:r>
            <a:r>
              <a:rPr sz="750" dirty="0">
                <a:latin typeface="Microsoft Sans Serif"/>
                <a:cs typeface="Microsoft Sans Serif"/>
              </a:rPr>
              <a:t> </a:t>
            </a:r>
            <a:r>
              <a:rPr sz="750" spc="-5" dirty="0">
                <a:latin typeface="Microsoft Sans Serif"/>
                <a:cs typeface="Microsoft Sans Serif"/>
              </a:rPr>
              <a:t>es</a:t>
            </a:r>
            <a:r>
              <a:rPr sz="750" dirty="0">
                <a:latin typeface="Microsoft Sans Serif"/>
                <a:cs typeface="Microsoft Sans Serif"/>
              </a:rPr>
              <a:t> </a:t>
            </a:r>
            <a:r>
              <a:rPr sz="750" spc="40" dirty="0">
                <a:latin typeface="Microsoft Sans Serif"/>
                <a:cs typeface="Microsoft Sans Serif"/>
              </a:rPr>
              <a:t>medir </a:t>
            </a:r>
            <a:r>
              <a:rPr sz="750" spc="-180" dirty="0">
                <a:latin typeface="Microsoft Sans Serif"/>
                <a:cs typeface="Microsoft Sans Serif"/>
              </a:rPr>
              <a:t> </a:t>
            </a:r>
            <a:r>
              <a:rPr sz="750" spc="30" dirty="0">
                <a:latin typeface="Microsoft Sans Serif"/>
                <a:cs typeface="Microsoft Sans Serif"/>
              </a:rPr>
              <a:t>una </a:t>
            </a:r>
            <a:r>
              <a:rPr sz="750" spc="20" dirty="0">
                <a:latin typeface="Microsoft Sans Serif"/>
                <a:cs typeface="Microsoft Sans Serif"/>
              </a:rPr>
              <a:t>diferencia </a:t>
            </a:r>
            <a:r>
              <a:rPr sz="750" spc="25" dirty="0">
                <a:latin typeface="Microsoft Sans Serif"/>
                <a:cs typeface="Microsoft Sans Serif"/>
              </a:rPr>
              <a:t>de </a:t>
            </a:r>
            <a:r>
              <a:rPr sz="750" dirty="0">
                <a:latin typeface="Microsoft Sans Serif"/>
                <a:cs typeface="Microsoft Sans Serif"/>
              </a:rPr>
              <a:t>las </a:t>
            </a:r>
            <a:r>
              <a:rPr sz="750" spc="20" dirty="0">
                <a:latin typeface="Microsoft Sans Serif"/>
                <a:cs typeface="Microsoft Sans Serif"/>
              </a:rPr>
              <a:t>corrientes, I</a:t>
            </a:r>
            <a:r>
              <a:rPr sz="500" spc="20" dirty="0">
                <a:latin typeface="Microsoft Sans Serif"/>
                <a:cs typeface="Microsoft Sans Serif"/>
              </a:rPr>
              <a:t>1</a:t>
            </a:r>
            <a:r>
              <a:rPr sz="750" spc="20" dirty="0">
                <a:latin typeface="Microsoft Sans Serif"/>
                <a:cs typeface="Microsoft Sans Serif"/>
              </a:rPr>
              <a:t>y </a:t>
            </a:r>
            <a:r>
              <a:rPr sz="750" spc="10" dirty="0">
                <a:latin typeface="Microsoft Sans Serif"/>
                <a:cs typeface="Microsoft Sans Serif"/>
              </a:rPr>
              <a:t>yo</a:t>
            </a:r>
            <a:r>
              <a:rPr sz="500" spc="10" dirty="0">
                <a:latin typeface="Microsoft Sans Serif"/>
                <a:cs typeface="Microsoft Sans Serif"/>
              </a:rPr>
              <a:t>2</a:t>
            </a:r>
            <a:r>
              <a:rPr sz="750" spc="10" dirty="0">
                <a:latin typeface="Microsoft Sans Serif"/>
                <a:cs typeface="Microsoft Sans Serif"/>
              </a:rPr>
              <a:t>. </a:t>
            </a:r>
            <a:r>
              <a:rPr sz="750" spc="-10" dirty="0">
                <a:latin typeface="Microsoft Sans Serif"/>
                <a:cs typeface="Microsoft Sans Serif"/>
              </a:rPr>
              <a:t>Sin </a:t>
            </a:r>
            <a:r>
              <a:rPr sz="750" spc="30" dirty="0">
                <a:latin typeface="Microsoft Sans Serif"/>
                <a:cs typeface="Microsoft Sans Serif"/>
              </a:rPr>
              <a:t>embargo, </a:t>
            </a:r>
            <a:r>
              <a:rPr sz="750" spc="-5" dirty="0">
                <a:latin typeface="Microsoft Sans Serif"/>
                <a:cs typeface="Microsoft Sans Serif"/>
              </a:rPr>
              <a:t>es </a:t>
            </a:r>
            <a:r>
              <a:rPr sz="750" spc="20" dirty="0">
                <a:latin typeface="Microsoft Sans Serif"/>
                <a:cs typeface="Microsoft Sans Serif"/>
              </a:rPr>
              <a:t>posible </a:t>
            </a:r>
            <a:r>
              <a:rPr sz="750" spc="30" dirty="0">
                <a:latin typeface="Microsoft Sans Serif"/>
                <a:cs typeface="Microsoft Sans Serif"/>
              </a:rPr>
              <a:t>que </a:t>
            </a:r>
            <a:r>
              <a:rPr sz="750" spc="35" dirty="0">
                <a:latin typeface="Microsoft Sans Serif"/>
                <a:cs typeface="Microsoft Sans Serif"/>
              </a:rPr>
              <a:t> </a:t>
            </a:r>
            <a:r>
              <a:rPr sz="750" spc="10" dirty="0">
                <a:latin typeface="Microsoft Sans Serif"/>
                <a:cs typeface="Microsoft Sans Serif"/>
              </a:rPr>
              <a:t>este </a:t>
            </a:r>
            <a:r>
              <a:rPr sz="750" spc="20" dirty="0">
                <a:latin typeface="Microsoft Sans Serif"/>
                <a:cs typeface="Microsoft Sans Serif"/>
              </a:rPr>
              <a:t>esquema </a:t>
            </a:r>
            <a:r>
              <a:rPr sz="750" spc="40" dirty="0">
                <a:latin typeface="Microsoft Sans Serif"/>
                <a:cs typeface="Microsoft Sans Serif"/>
              </a:rPr>
              <a:t>no </a:t>
            </a:r>
            <a:r>
              <a:rPr sz="750" spc="30" dirty="0">
                <a:latin typeface="Microsoft Sans Serif"/>
                <a:cs typeface="Microsoft Sans Serif"/>
              </a:rPr>
              <a:t>proporcione </a:t>
            </a:r>
            <a:r>
              <a:rPr sz="750" spc="10" dirty="0">
                <a:latin typeface="Microsoft Sans Serif"/>
                <a:cs typeface="Microsoft Sans Serif"/>
              </a:rPr>
              <a:t>los </a:t>
            </a:r>
            <a:r>
              <a:rPr sz="750" spc="15" dirty="0">
                <a:latin typeface="Microsoft Sans Serif"/>
                <a:cs typeface="Microsoft Sans Serif"/>
              </a:rPr>
              <a:t>ajustes </a:t>
            </a:r>
            <a:r>
              <a:rPr sz="750" spc="10" dirty="0">
                <a:latin typeface="Microsoft Sans Serif"/>
                <a:cs typeface="Microsoft Sans Serif"/>
              </a:rPr>
              <a:t>sensibles deseados </a:t>
            </a:r>
            <a:r>
              <a:rPr sz="750" spc="35" dirty="0">
                <a:latin typeface="Microsoft Sans Serif"/>
                <a:cs typeface="Microsoft Sans Serif"/>
              </a:rPr>
              <a:t>porque </a:t>
            </a:r>
            <a:r>
              <a:rPr sz="750" spc="40" dirty="0">
                <a:latin typeface="Microsoft Sans Serif"/>
                <a:cs typeface="Microsoft Sans Serif"/>
              </a:rPr>
              <a:t> </a:t>
            </a:r>
            <a:r>
              <a:rPr sz="750" spc="25" dirty="0">
                <a:latin typeface="Microsoft Sans Serif"/>
                <a:cs typeface="Microsoft Sans Serif"/>
              </a:rPr>
              <a:t>puede existir </a:t>
            </a:r>
            <a:r>
              <a:rPr sz="750" spc="30" dirty="0">
                <a:latin typeface="Microsoft Sans Serif"/>
                <a:cs typeface="Microsoft Sans Serif"/>
              </a:rPr>
              <a:t>una corriente </a:t>
            </a:r>
            <a:r>
              <a:rPr sz="750" spc="25" dirty="0">
                <a:latin typeface="Microsoft Sans Serif"/>
                <a:cs typeface="Microsoft Sans Serif"/>
              </a:rPr>
              <a:t>desequilibrada </a:t>
            </a:r>
            <a:r>
              <a:rPr sz="750" spc="30" dirty="0">
                <a:latin typeface="Microsoft Sans Serif"/>
                <a:cs typeface="Microsoft Sans Serif"/>
              </a:rPr>
              <a:t>superior </a:t>
            </a:r>
            <a:r>
              <a:rPr sz="750" dirty="0">
                <a:latin typeface="Microsoft Sans Serif"/>
                <a:cs typeface="Microsoft Sans Serif"/>
              </a:rPr>
              <a:t>a </a:t>
            </a:r>
            <a:r>
              <a:rPr sz="750" spc="10" dirty="0">
                <a:latin typeface="Microsoft Sans Serif"/>
                <a:cs typeface="Microsoft Sans Serif"/>
              </a:rPr>
              <a:t>la </a:t>
            </a:r>
            <a:r>
              <a:rPr sz="750" spc="40" dirty="0">
                <a:latin typeface="Microsoft Sans Serif"/>
                <a:cs typeface="Microsoft Sans Serif"/>
              </a:rPr>
              <a:t>normal </a:t>
            </a:r>
            <a:r>
              <a:rPr sz="750" spc="25" dirty="0">
                <a:latin typeface="Microsoft Sans Serif"/>
                <a:cs typeface="Microsoft Sans Serif"/>
              </a:rPr>
              <a:t>en </a:t>
            </a:r>
            <a:r>
              <a:rPr sz="750" spc="30" dirty="0">
                <a:latin typeface="Microsoft Sans Serif"/>
                <a:cs typeface="Microsoft Sans Serif"/>
              </a:rPr>
              <a:t> </a:t>
            </a:r>
            <a:r>
              <a:rPr sz="750" spc="15" dirty="0">
                <a:latin typeface="Microsoft Sans Serif"/>
                <a:cs typeface="Microsoft Sans Serif"/>
              </a:rPr>
              <a:t>condiciones </a:t>
            </a:r>
            <a:r>
              <a:rPr sz="750" spc="25" dirty="0">
                <a:latin typeface="Microsoft Sans Serif"/>
                <a:cs typeface="Microsoft Sans Serif"/>
              </a:rPr>
              <a:t>de </a:t>
            </a:r>
            <a:r>
              <a:rPr sz="750" spc="30" dirty="0">
                <a:latin typeface="Microsoft Sans Serif"/>
                <a:cs typeface="Microsoft Sans Serif"/>
              </a:rPr>
              <a:t>funcionamiento </a:t>
            </a:r>
            <a:r>
              <a:rPr sz="750" spc="25" dirty="0">
                <a:latin typeface="Microsoft Sans Serif"/>
                <a:cs typeface="Microsoft Sans Serif"/>
              </a:rPr>
              <a:t>normales </a:t>
            </a:r>
            <a:r>
              <a:rPr sz="750" spc="30" dirty="0">
                <a:latin typeface="Microsoft Sans Serif"/>
                <a:cs typeface="Microsoft Sans Serif"/>
              </a:rPr>
              <a:t>debido </a:t>
            </a:r>
            <a:r>
              <a:rPr sz="750" dirty="0">
                <a:latin typeface="Microsoft Sans Serif"/>
                <a:cs typeface="Microsoft Sans Serif"/>
              </a:rPr>
              <a:t>a </a:t>
            </a:r>
            <a:r>
              <a:rPr sz="750" spc="15" dirty="0">
                <a:latin typeface="Microsoft Sans Serif"/>
                <a:cs typeface="Microsoft Sans Serif"/>
              </a:rPr>
              <a:t>características </a:t>
            </a:r>
            <a:r>
              <a:rPr sz="750" spc="20" dirty="0">
                <a:latin typeface="Microsoft Sans Serif"/>
                <a:cs typeface="Microsoft Sans Serif"/>
              </a:rPr>
              <a:t> </a:t>
            </a:r>
            <a:r>
              <a:rPr sz="750" spc="15" dirty="0">
                <a:latin typeface="Microsoft Sans Serif"/>
                <a:cs typeface="Microsoft Sans Serif"/>
              </a:rPr>
              <a:t>desiguales</a:t>
            </a:r>
            <a:r>
              <a:rPr sz="750" spc="-5" dirty="0">
                <a:latin typeface="Microsoft Sans Serif"/>
                <a:cs typeface="Microsoft Sans Serif"/>
              </a:rPr>
              <a:t> </a:t>
            </a:r>
            <a:r>
              <a:rPr sz="750" spc="20" dirty="0">
                <a:latin typeface="Microsoft Sans Serif"/>
                <a:cs typeface="Microsoft Sans Serif"/>
              </a:rPr>
              <a:t>del</a:t>
            </a:r>
            <a:r>
              <a:rPr sz="750" spc="-5" dirty="0">
                <a:latin typeface="Microsoft Sans Serif"/>
                <a:cs typeface="Microsoft Sans Serif"/>
              </a:rPr>
              <a:t> </a:t>
            </a:r>
            <a:r>
              <a:rPr sz="750" spc="-55" dirty="0">
                <a:latin typeface="Microsoft Sans Serif"/>
                <a:cs typeface="Microsoft Sans Serif"/>
              </a:rPr>
              <a:t>TC</a:t>
            </a:r>
            <a:r>
              <a:rPr sz="750" spc="-5" dirty="0">
                <a:latin typeface="Microsoft Sans Serif"/>
                <a:cs typeface="Microsoft Sans Serif"/>
              </a:rPr>
              <a:t> </a:t>
            </a:r>
            <a:r>
              <a:rPr sz="750" spc="35" dirty="0">
                <a:latin typeface="Microsoft Sans Serif"/>
                <a:cs typeface="Microsoft Sans Serif"/>
              </a:rPr>
              <a:t>entre</a:t>
            </a:r>
            <a:r>
              <a:rPr sz="750" spc="-5" dirty="0">
                <a:latin typeface="Microsoft Sans Serif"/>
                <a:cs typeface="Microsoft Sans Serif"/>
              </a:rPr>
              <a:t> </a:t>
            </a:r>
            <a:r>
              <a:rPr sz="750" spc="10" dirty="0">
                <a:latin typeface="Microsoft Sans Serif"/>
                <a:cs typeface="Microsoft Sans Serif"/>
              </a:rPr>
              <a:t>los</a:t>
            </a:r>
            <a:r>
              <a:rPr sz="750" spc="-5" dirty="0">
                <a:latin typeface="Microsoft Sans Serif"/>
                <a:cs typeface="Microsoft Sans Serif"/>
              </a:rPr>
              <a:t> </a:t>
            </a:r>
            <a:r>
              <a:rPr sz="750" spc="20" dirty="0">
                <a:latin typeface="Microsoft Sans Serif"/>
                <a:cs typeface="Microsoft Sans Serif"/>
              </a:rPr>
              <a:t>dos</a:t>
            </a:r>
            <a:r>
              <a:rPr sz="750" spc="-5" dirty="0">
                <a:latin typeface="Microsoft Sans Serif"/>
                <a:cs typeface="Microsoft Sans Serif"/>
              </a:rPr>
              <a:t> </a:t>
            </a:r>
            <a:r>
              <a:rPr sz="750" spc="-40" dirty="0">
                <a:latin typeface="Microsoft Sans Serif"/>
                <a:cs typeface="Microsoft Sans Serif"/>
              </a:rPr>
              <a:t>TC.</a:t>
            </a:r>
            <a:endParaRPr sz="750">
              <a:latin typeface="Microsoft Sans Serif"/>
              <a:cs typeface="Microsoft Sans Serif"/>
            </a:endParaRPr>
          </a:p>
          <a:p>
            <a:pPr marL="12700" marR="5080" indent="154940">
              <a:lnSpc>
                <a:spcPts val="1200"/>
              </a:lnSpc>
              <a:spcBef>
                <a:spcPts val="90"/>
              </a:spcBef>
            </a:pPr>
            <a:r>
              <a:rPr sz="750" spc="-15" dirty="0">
                <a:latin typeface="Microsoft Sans Serif"/>
                <a:cs typeface="Microsoft Sans Serif"/>
              </a:rPr>
              <a:t>Las</a:t>
            </a:r>
            <a:r>
              <a:rPr sz="750" spc="-5" dirty="0">
                <a:latin typeface="Microsoft Sans Serif"/>
                <a:cs typeface="Microsoft Sans Serif"/>
              </a:rPr>
              <a:t> </a:t>
            </a:r>
            <a:r>
              <a:rPr sz="750" spc="25" dirty="0">
                <a:latin typeface="Microsoft Sans Serif"/>
                <a:cs typeface="Microsoft Sans Serif"/>
              </a:rPr>
              <a:t>corrientes</a:t>
            </a:r>
            <a:r>
              <a:rPr sz="750" spc="-5" dirty="0">
                <a:latin typeface="Microsoft Sans Serif"/>
                <a:cs typeface="Microsoft Sans Serif"/>
              </a:rPr>
              <a:t> </a:t>
            </a:r>
            <a:r>
              <a:rPr sz="750" spc="25" dirty="0">
                <a:latin typeface="Microsoft Sans Serif"/>
                <a:cs typeface="Microsoft Sans Serif"/>
              </a:rPr>
              <a:t>de</a:t>
            </a:r>
            <a:r>
              <a:rPr sz="750" spc="-5" dirty="0">
                <a:latin typeface="Microsoft Sans Serif"/>
                <a:cs typeface="Microsoft Sans Serif"/>
              </a:rPr>
              <a:t> </a:t>
            </a:r>
            <a:r>
              <a:rPr sz="750" spc="40" dirty="0">
                <a:latin typeface="Microsoft Sans Serif"/>
                <a:cs typeface="Microsoft Sans Serif"/>
              </a:rPr>
              <a:t>error</a:t>
            </a:r>
            <a:r>
              <a:rPr sz="750" spc="-5" dirty="0">
                <a:latin typeface="Microsoft Sans Serif"/>
                <a:cs typeface="Microsoft Sans Serif"/>
              </a:rPr>
              <a:t> </a:t>
            </a:r>
            <a:r>
              <a:rPr sz="750" spc="20" dirty="0">
                <a:latin typeface="Microsoft Sans Serif"/>
                <a:cs typeface="Microsoft Sans Serif"/>
              </a:rPr>
              <a:t>del</a:t>
            </a:r>
            <a:r>
              <a:rPr sz="750" spc="-5" dirty="0">
                <a:latin typeface="Microsoft Sans Serif"/>
                <a:cs typeface="Microsoft Sans Serif"/>
              </a:rPr>
              <a:t> </a:t>
            </a:r>
            <a:r>
              <a:rPr sz="750" spc="-55" dirty="0">
                <a:latin typeface="Microsoft Sans Serif"/>
                <a:cs typeface="Microsoft Sans Serif"/>
              </a:rPr>
              <a:t>CT</a:t>
            </a:r>
            <a:r>
              <a:rPr sz="750" dirty="0">
                <a:latin typeface="Microsoft Sans Serif"/>
                <a:cs typeface="Microsoft Sans Serif"/>
              </a:rPr>
              <a:t> </a:t>
            </a:r>
            <a:r>
              <a:rPr sz="750" spc="30" dirty="0">
                <a:latin typeface="Microsoft Sans Serif"/>
                <a:cs typeface="Microsoft Sans Serif"/>
              </a:rPr>
              <a:t>que</a:t>
            </a:r>
            <a:r>
              <a:rPr sz="750" spc="-5" dirty="0">
                <a:latin typeface="Microsoft Sans Serif"/>
                <a:cs typeface="Microsoft Sans Serif"/>
              </a:rPr>
              <a:t> se </a:t>
            </a:r>
            <a:r>
              <a:rPr sz="750" spc="20" dirty="0">
                <a:latin typeface="Microsoft Sans Serif"/>
                <a:cs typeface="Microsoft Sans Serif"/>
              </a:rPr>
              <a:t>esperan</a:t>
            </a:r>
            <a:r>
              <a:rPr sz="750" spc="-5" dirty="0">
                <a:latin typeface="Microsoft Sans Serif"/>
                <a:cs typeface="Microsoft Sans Serif"/>
              </a:rPr>
              <a:t> </a:t>
            </a:r>
            <a:r>
              <a:rPr sz="750" spc="20" dirty="0">
                <a:latin typeface="Microsoft Sans Serif"/>
                <a:cs typeface="Microsoft Sans Serif"/>
              </a:rPr>
              <a:t>con</a:t>
            </a:r>
            <a:r>
              <a:rPr sz="750" spc="-5" dirty="0">
                <a:latin typeface="Microsoft Sans Serif"/>
                <a:cs typeface="Microsoft Sans Serif"/>
              </a:rPr>
              <a:t> </a:t>
            </a:r>
            <a:r>
              <a:rPr sz="750" spc="10" dirty="0">
                <a:latin typeface="Microsoft Sans Serif"/>
                <a:cs typeface="Microsoft Sans Serif"/>
              </a:rPr>
              <a:t>la</a:t>
            </a:r>
            <a:r>
              <a:rPr sz="750" spc="-5" dirty="0">
                <a:latin typeface="Microsoft Sans Serif"/>
                <a:cs typeface="Microsoft Sans Serif"/>
              </a:rPr>
              <a:t> </a:t>
            </a:r>
            <a:r>
              <a:rPr sz="750" spc="20" dirty="0">
                <a:latin typeface="Microsoft Sans Serif"/>
                <a:cs typeface="Microsoft Sans Serif"/>
              </a:rPr>
              <a:t>disposición</a:t>
            </a:r>
            <a:r>
              <a:rPr sz="750" spc="-5" dirty="0">
                <a:latin typeface="Microsoft Sans Serif"/>
                <a:cs typeface="Microsoft Sans Serif"/>
              </a:rPr>
              <a:t> </a:t>
            </a:r>
            <a:r>
              <a:rPr sz="750" spc="30" dirty="0">
                <a:latin typeface="Microsoft Sans Serif"/>
                <a:cs typeface="Microsoft Sans Serif"/>
              </a:rPr>
              <a:t>que </a:t>
            </a:r>
            <a:r>
              <a:rPr sz="750" spc="-180" dirty="0">
                <a:latin typeface="Microsoft Sans Serif"/>
                <a:cs typeface="Microsoft Sans Serif"/>
              </a:rPr>
              <a:t> </a:t>
            </a:r>
            <a:r>
              <a:rPr sz="750" spc="-5" dirty="0">
                <a:latin typeface="Microsoft Sans Serif"/>
                <a:cs typeface="Microsoft Sans Serif"/>
              </a:rPr>
              <a:t>se </a:t>
            </a:r>
            <a:r>
              <a:rPr sz="750" spc="30" dirty="0">
                <a:latin typeface="Microsoft Sans Serif"/>
                <a:cs typeface="Microsoft Sans Serif"/>
              </a:rPr>
              <a:t>muestra </a:t>
            </a:r>
            <a:r>
              <a:rPr sz="750" spc="25" dirty="0">
                <a:latin typeface="Microsoft Sans Serif"/>
                <a:cs typeface="Microsoft Sans Serif"/>
              </a:rPr>
              <a:t>en </a:t>
            </a:r>
            <a:r>
              <a:rPr sz="750" spc="10" dirty="0">
                <a:latin typeface="Microsoft Sans Serif"/>
                <a:cs typeface="Microsoft Sans Serif"/>
              </a:rPr>
              <a:t>la </a:t>
            </a:r>
            <a:r>
              <a:rPr sz="750" spc="-5" dirty="0">
                <a:latin typeface="Microsoft Sans Serif"/>
                <a:cs typeface="Microsoft Sans Serif"/>
              </a:rPr>
              <a:t>Fig. </a:t>
            </a:r>
            <a:r>
              <a:rPr sz="750" spc="10" dirty="0">
                <a:latin typeface="Microsoft Sans Serif"/>
                <a:cs typeface="Microsoft Sans Serif"/>
              </a:rPr>
              <a:t>6 </a:t>
            </a:r>
            <a:r>
              <a:rPr sz="750" spc="-5" dirty="0">
                <a:latin typeface="Microsoft Sans Serif"/>
                <a:cs typeface="Microsoft Sans Serif"/>
              </a:rPr>
              <a:t>se </a:t>
            </a:r>
            <a:r>
              <a:rPr sz="750" spc="30" dirty="0">
                <a:latin typeface="Microsoft Sans Serif"/>
                <a:cs typeface="Microsoft Sans Serif"/>
              </a:rPr>
              <a:t>eliminan mediante </a:t>
            </a:r>
            <a:r>
              <a:rPr sz="750" spc="10" dirty="0">
                <a:latin typeface="Microsoft Sans Serif"/>
                <a:cs typeface="Microsoft Sans Serif"/>
              </a:rPr>
              <a:t>el </a:t>
            </a:r>
            <a:r>
              <a:rPr sz="750" spc="20" dirty="0">
                <a:latin typeface="Microsoft Sans Serif"/>
                <a:cs typeface="Microsoft Sans Serif"/>
              </a:rPr>
              <a:t>uso </a:t>
            </a:r>
            <a:r>
              <a:rPr sz="750" spc="25" dirty="0">
                <a:latin typeface="Microsoft Sans Serif"/>
                <a:cs typeface="Microsoft Sans Serif"/>
              </a:rPr>
              <a:t>de </a:t>
            </a:r>
            <a:r>
              <a:rPr sz="750" spc="-55" dirty="0">
                <a:latin typeface="Microsoft Sans Serif"/>
                <a:cs typeface="Microsoft Sans Serif"/>
              </a:rPr>
              <a:t>CT </a:t>
            </a:r>
            <a:r>
              <a:rPr sz="750" spc="25" dirty="0">
                <a:latin typeface="Microsoft Sans Serif"/>
                <a:cs typeface="Microsoft Sans Serif"/>
              </a:rPr>
              <a:t>de </a:t>
            </a:r>
            <a:r>
              <a:rPr sz="750" spc="20" dirty="0">
                <a:latin typeface="Microsoft Sans Serif"/>
                <a:cs typeface="Microsoft Sans Serif"/>
              </a:rPr>
              <a:t>ventana </a:t>
            </a:r>
            <a:r>
              <a:rPr sz="750" spc="25" dirty="0">
                <a:latin typeface="Microsoft Sans Serif"/>
                <a:cs typeface="Microsoft Sans Serif"/>
              </a:rPr>
              <a:t> simple </a:t>
            </a:r>
            <a:r>
              <a:rPr sz="750" spc="35" dirty="0">
                <a:latin typeface="Microsoft Sans Serif"/>
                <a:cs typeface="Microsoft Sans Serif"/>
              </a:rPr>
              <a:t>o </a:t>
            </a:r>
            <a:r>
              <a:rPr sz="750" spc="20" dirty="0">
                <a:latin typeface="Microsoft Sans Serif"/>
                <a:cs typeface="Microsoft Sans Serif"/>
              </a:rPr>
              <a:t>doble, </a:t>
            </a:r>
            <a:r>
              <a:rPr sz="750" spc="30" dirty="0">
                <a:latin typeface="Microsoft Sans Serif"/>
                <a:cs typeface="Microsoft Sans Serif"/>
              </a:rPr>
              <a:t>como </a:t>
            </a:r>
            <a:r>
              <a:rPr sz="750" spc="-5" dirty="0">
                <a:latin typeface="Microsoft Sans Serif"/>
                <a:cs typeface="Microsoft Sans Serif"/>
              </a:rPr>
              <a:t>se </a:t>
            </a:r>
            <a:r>
              <a:rPr sz="750" spc="30" dirty="0">
                <a:latin typeface="Microsoft Sans Serif"/>
                <a:cs typeface="Microsoft Sans Serif"/>
              </a:rPr>
              <a:t>muestra </a:t>
            </a:r>
            <a:r>
              <a:rPr sz="750" spc="25" dirty="0">
                <a:latin typeface="Microsoft Sans Serif"/>
                <a:cs typeface="Microsoft Sans Serif"/>
              </a:rPr>
              <a:t>en </a:t>
            </a:r>
            <a:r>
              <a:rPr sz="750" spc="10" dirty="0">
                <a:latin typeface="Microsoft Sans Serif"/>
                <a:cs typeface="Microsoft Sans Serif"/>
              </a:rPr>
              <a:t>la </a:t>
            </a:r>
            <a:r>
              <a:rPr sz="750" spc="-5" dirty="0">
                <a:latin typeface="Microsoft Sans Serif"/>
                <a:cs typeface="Microsoft Sans Serif"/>
              </a:rPr>
              <a:t>Fig. </a:t>
            </a:r>
            <a:r>
              <a:rPr sz="750" spc="10" dirty="0">
                <a:latin typeface="Microsoft Sans Serif"/>
                <a:cs typeface="Microsoft Sans Serif"/>
              </a:rPr>
              <a:t>7 </a:t>
            </a:r>
            <a:r>
              <a:rPr sz="750" spc="5" dirty="0">
                <a:latin typeface="Microsoft Sans Serif"/>
                <a:cs typeface="Microsoft Sans Serif"/>
              </a:rPr>
              <a:t>y </a:t>
            </a:r>
            <a:r>
              <a:rPr sz="750" spc="10" dirty="0">
                <a:latin typeface="Microsoft Sans Serif"/>
                <a:cs typeface="Microsoft Sans Serif"/>
              </a:rPr>
              <a:t>la </a:t>
            </a:r>
            <a:r>
              <a:rPr sz="750" spc="-5" dirty="0">
                <a:latin typeface="Microsoft Sans Serif"/>
                <a:cs typeface="Microsoft Sans Serif"/>
              </a:rPr>
              <a:t>Fig. </a:t>
            </a:r>
            <a:r>
              <a:rPr sz="750" dirty="0">
                <a:latin typeface="Microsoft Sans Serif"/>
                <a:cs typeface="Microsoft Sans Serif"/>
              </a:rPr>
              <a:t>8. </a:t>
            </a:r>
            <a:r>
              <a:rPr sz="750" spc="-15" dirty="0">
                <a:latin typeface="Microsoft Sans Serif"/>
                <a:cs typeface="Microsoft Sans Serif"/>
              </a:rPr>
              <a:t>La </a:t>
            </a:r>
            <a:r>
              <a:rPr sz="750" spc="25" dirty="0">
                <a:latin typeface="Microsoft Sans Serif"/>
                <a:cs typeface="Microsoft Sans Serif"/>
              </a:rPr>
              <a:t>eliminación </a:t>
            </a:r>
            <a:r>
              <a:rPr sz="750" spc="30" dirty="0">
                <a:latin typeface="Microsoft Sans Serif"/>
                <a:cs typeface="Microsoft Sans Serif"/>
              </a:rPr>
              <a:t> </a:t>
            </a:r>
            <a:r>
              <a:rPr sz="750" spc="25" dirty="0">
                <a:latin typeface="Microsoft Sans Serif"/>
                <a:cs typeface="Microsoft Sans Serif"/>
              </a:rPr>
              <a:t>de </a:t>
            </a:r>
            <a:r>
              <a:rPr sz="750" spc="10" dirty="0">
                <a:latin typeface="Microsoft Sans Serif"/>
                <a:cs typeface="Microsoft Sans Serif"/>
              </a:rPr>
              <a:t>los </a:t>
            </a:r>
            <a:r>
              <a:rPr sz="750" spc="30" dirty="0">
                <a:latin typeface="Microsoft Sans Serif"/>
                <a:cs typeface="Microsoft Sans Serif"/>
              </a:rPr>
              <a:t>errores </a:t>
            </a:r>
            <a:r>
              <a:rPr sz="750" spc="20" dirty="0">
                <a:latin typeface="Microsoft Sans Serif"/>
                <a:cs typeface="Microsoft Sans Serif"/>
              </a:rPr>
              <a:t>del </a:t>
            </a:r>
            <a:r>
              <a:rPr sz="750" spc="-55" dirty="0">
                <a:latin typeface="Microsoft Sans Serif"/>
                <a:cs typeface="Microsoft Sans Serif"/>
              </a:rPr>
              <a:t>CT </a:t>
            </a:r>
            <a:r>
              <a:rPr sz="750" spc="35" dirty="0">
                <a:latin typeface="Microsoft Sans Serif"/>
                <a:cs typeface="Microsoft Sans Serif"/>
              </a:rPr>
              <a:t>permite </a:t>
            </a:r>
            <a:r>
              <a:rPr sz="750" spc="30" dirty="0">
                <a:latin typeface="Microsoft Sans Serif"/>
                <a:cs typeface="Microsoft Sans Serif"/>
              </a:rPr>
              <a:t>una </a:t>
            </a:r>
            <a:r>
              <a:rPr sz="750" spc="25" dirty="0">
                <a:latin typeface="Microsoft Sans Serif"/>
                <a:cs typeface="Microsoft Sans Serif"/>
              </a:rPr>
              <a:t>configuración </a:t>
            </a:r>
            <a:r>
              <a:rPr sz="750" spc="20" dirty="0">
                <a:latin typeface="Microsoft Sans Serif"/>
                <a:cs typeface="Microsoft Sans Serif"/>
              </a:rPr>
              <a:t>más </a:t>
            </a:r>
            <a:r>
              <a:rPr sz="750" spc="10" dirty="0">
                <a:latin typeface="Microsoft Sans Serif"/>
                <a:cs typeface="Microsoft Sans Serif"/>
              </a:rPr>
              <a:t>sensible </a:t>
            </a:r>
            <a:r>
              <a:rPr sz="750" spc="25" dirty="0">
                <a:latin typeface="Microsoft Sans Serif"/>
                <a:cs typeface="Microsoft Sans Serif"/>
              </a:rPr>
              <a:t>en </a:t>
            </a:r>
            <a:r>
              <a:rPr sz="750" spc="10" dirty="0">
                <a:latin typeface="Microsoft Sans Serif"/>
                <a:cs typeface="Microsoft Sans Serif"/>
              </a:rPr>
              <a:t>el </a:t>
            </a:r>
            <a:r>
              <a:rPr sz="750" spc="20" dirty="0">
                <a:latin typeface="Microsoft Sans Serif"/>
                <a:cs typeface="Microsoft Sans Serif"/>
              </a:rPr>
              <a:t>relé </a:t>
            </a:r>
            <a:r>
              <a:rPr sz="750" spc="-185" dirty="0">
                <a:latin typeface="Microsoft Sans Serif"/>
                <a:cs typeface="Microsoft Sans Serif"/>
              </a:rPr>
              <a:t> </a:t>
            </a:r>
            <a:r>
              <a:rPr sz="750" spc="25" dirty="0">
                <a:latin typeface="Microsoft Sans Serif"/>
                <a:cs typeface="Microsoft Sans Serif"/>
              </a:rPr>
              <a:t>instantáneo. </a:t>
            </a:r>
            <a:r>
              <a:rPr sz="750" spc="-35" dirty="0">
                <a:latin typeface="Microsoft Sans Serif"/>
                <a:cs typeface="Microsoft Sans Serif"/>
              </a:rPr>
              <a:t>El </a:t>
            </a:r>
            <a:r>
              <a:rPr sz="750" spc="-55" dirty="0">
                <a:latin typeface="Microsoft Sans Serif"/>
                <a:cs typeface="Microsoft Sans Serif"/>
              </a:rPr>
              <a:t>TC </a:t>
            </a:r>
            <a:r>
              <a:rPr sz="750" spc="25" dirty="0">
                <a:latin typeface="Microsoft Sans Serif"/>
                <a:cs typeface="Microsoft Sans Serif"/>
              </a:rPr>
              <a:t>de </a:t>
            </a:r>
            <a:r>
              <a:rPr sz="750" spc="20" dirty="0">
                <a:latin typeface="Microsoft Sans Serif"/>
                <a:cs typeface="Microsoft Sans Serif"/>
              </a:rPr>
              <a:t>ventana única </a:t>
            </a:r>
            <a:r>
              <a:rPr sz="750" spc="25" dirty="0">
                <a:latin typeface="Microsoft Sans Serif"/>
                <a:cs typeface="Microsoft Sans Serif"/>
              </a:rPr>
              <a:t>de </a:t>
            </a:r>
            <a:r>
              <a:rPr sz="750" spc="10" dirty="0">
                <a:latin typeface="Microsoft Sans Serif"/>
                <a:cs typeface="Microsoft Sans Serif"/>
              </a:rPr>
              <a:t>la </a:t>
            </a:r>
            <a:r>
              <a:rPr sz="750" spc="-5" dirty="0">
                <a:latin typeface="Microsoft Sans Serif"/>
                <a:cs typeface="Microsoft Sans Serif"/>
              </a:rPr>
              <a:t>Fig. </a:t>
            </a:r>
            <a:r>
              <a:rPr sz="750" spc="10" dirty="0">
                <a:latin typeface="Microsoft Sans Serif"/>
                <a:cs typeface="Microsoft Sans Serif"/>
              </a:rPr>
              <a:t>7 suele </a:t>
            </a:r>
            <a:r>
              <a:rPr sz="750" spc="25" dirty="0">
                <a:latin typeface="Microsoft Sans Serif"/>
                <a:cs typeface="Microsoft Sans Serif"/>
              </a:rPr>
              <a:t>limitarse </a:t>
            </a:r>
            <a:r>
              <a:rPr sz="750" dirty="0">
                <a:latin typeface="Microsoft Sans Serif"/>
                <a:cs typeface="Microsoft Sans Serif"/>
              </a:rPr>
              <a:t>a </a:t>
            </a:r>
            <a:r>
              <a:rPr sz="750" spc="5" dirty="0">
                <a:latin typeface="Microsoft Sans Serif"/>
                <a:cs typeface="Microsoft Sans Serif"/>
              </a:rPr>
              <a:t> </a:t>
            </a:r>
            <a:r>
              <a:rPr sz="750" spc="25" dirty="0">
                <a:latin typeface="Microsoft Sans Serif"/>
                <a:cs typeface="Microsoft Sans Serif"/>
              </a:rPr>
              <a:t>generadores pequeños </a:t>
            </a:r>
            <a:r>
              <a:rPr sz="750" spc="30" dirty="0">
                <a:latin typeface="Microsoft Sans Serif"/>
                <a:cs typeface="Microsoft Sans Serif"/>
              </a:rPr>
              <a:t>debido </a:t>
            </a:r>
            <a:r>
              <a:rPr sz="750" spc="10" dirty="0">
                <a:latin typeface="Microsoft Sans Serif"/>
                <a:cs typeface="Microsoft Sans Serif"/>
              </a:rPr>
              <a:t>al </a:t>
            </a:r>
            <a:r>
              <a:rPr sz="750" spc="35" dirty="0">
                <a:latin typeface="Microsoft Sans Serif"/>
                <a:cs typeface="Microsoft Sans Serif"/>
              </a:rPr>
              <a:t>tamaño </a:t>
            </a:r>
            <a:r>
              <a:rPr sz="750" spc="25" dirty="0">
                <a:latin typeface="Microsoft Sans Serif"/>
                <a:cs typeface="Microsoft Sans Serif"/>
              </a:rPr>
              <a:t>de </a:t>
            </a:r>
            <a:r>
              <a:rPr sz="750" spc="10" dirty="0">
                <a:latin typeface="Microsoft Sans Serif"/>
                <a:cs typeface="Microsoft Sans Serif"/>
              </a:rPr>
              <a:t>la </a:t>
            </a:r>
            <a:r>
              <a:rPr sz="750" spc="20" dirty="0">
                <a:latin typeface="Microsoft Sans Serif"/>
                <a:cs typeface="Microsoft Sans Serif"/>
              </a:rPr>
              <a:t>ventana, </a:t>
            </a:r>
            <a:r>
              <a:rPr sz="750" spc="30" dirty="0">
                <a:latin typeface="Microsoft Sans Serif"/>
                <a:cs typeface="Microsoft Sans Serif"/>
              </a:rPr>
              <a:t>que requiere </a:t>
            </a:r>
            <a:r>
              <a:rPr sz="750" spc="35" dirty="0">
                <a:latin typeface="Microsoft Sans Serif"/>
                <a:cs typeface="Microsoft Sans Serif"/>
              </a:rPr>
              <a:t> </a:t>
            </a:r>
            <a:r>
              <a:rPr sz="750" spc="5" dirty="0">
                <a:latin typeface="Microsoft Sans Serif"/>
                <a:cs typeface="Microsoft Sans Serif"/>
              </a:rPr>
              <a:t>cables </a:t>
            </a:r>
            <a:r>
              <a:rPr sz="750" spc="25" dirty="0">
                <a:latin typeface="Microsoft Sans Serif"/>
                <a:cs typeface="Microsoft Sans Serif"/>
              </a:rPr>
              <a:t>conductores </a:t>
            </a:r>
            <a:r>
              <a:rPr sz="750" spc="20" dirty="0">
                <a:latin typeface="Microsoft Sans Serif"/>
                <a:cs typeface="Microsoft Sans Serif"/>
              </a:rPr>
              <a:t>más pequeños. </a:t>
            </a:r>
            <a:r>
              <a:rPr sz="750" spc="-35" dirty="0">
                <a:latin typeface="Microsoft Sans Serif"/>
                <a:cs typeface="Microsoft Sans Serif"/>
              </a:rPr>
              <a:t>El </a:t>
            </a:r>
            <a:r>
              <a:rPr sz="750" spc="-55" dirty="0">
                <a:latin typeface="Microsoft Sans Serif"/>
                <a:cs typeface="Microsoft Sans Serif"/>
              </a:rPr>
              <a:t>TC </a:t>
            </a:r>
            <a:r>
              <a:rPr sz="750" spc="25" dirty="0">
                <a:latin typeface="Microsoft Sans Serif"/>
                <a:cs typeface="Microsoft Sans Serif"/>
              </a:rPr>
              <a:t>de </a:t>
            </a:r>
            <a:r>
              <a:rPr sz="750" spc="30" dirty="0">
                <a:latin typeface="Microsoft Sans Serif"/>
                <a:cs typeface="Microsoft Sans Serif"/>
              </a:rPr>
              <a:t>doble </a:t>
            </a:r>
            <a:r>
              <a:rPr sz="750" spc="20" dirty="0">
                <a:latin typeface="Microsoft Sans Serif"/>
                <a:cs typeface="Microsoft Sans Serif"/>
              </a:rPr>
              <a:t>ventana </a:t>
            </a:r>
            <a:r>
              <a:rPr sz="750" spc="25" dirty="0">
                <a:latin typeface="Microsoft Sans Serif"/>
                <a:cs typeface="Microsoft Sans Serif"/>
              </a:rPr>
              <a:t>de </a:t>
            </a:r>
            <a:r>
              <a:rPr sz="750" spc="10" dirty="0">
                <a:latin typeface="Microsoft Sans Serif"/>
                <a:cs typeface="Microsoft Sans Serif"/>
              </a:rPr>
              <a:t>la </a:t>
            </a:r>
            <a:r>
              <a:rPr sz="750" spc="-5" dirty="0">
                <a:latin typeface="Microsoft Sans Serif"/>
                <a:cs typeface="Microsoft Sans Serif"/>
              </a:rPr>
              <a:t>Fig. </a:t>
            </a:r>
            <a:r>
              <a:rPr sz="750" spc="10" dirty="0">
                <a:latin typeface="Microsoft Sans Serif"/>
                <a:cs typeface="Microsoft Sans Serif"/>
              </a:rPr>
              <a:t>8 </a:t>
            </a:r>
            <a:r>
              <a:rPr sz="750" spc="15" dirty="0">
                <a:latin typeface="Microsoft Sans Serif"/>
                <a:cs typeface="Microsoft Sans Serif"/>
              </a:rPr>
              <a:t> </a:t>
            </a:r>
            <a:r>
              <a:rPr sz="750" spc="-5" dirty="0">
                <a:latin typeface="Microsoft Sans Serif"/>
                <a:cs typeface="Microsoft Sans Serif"/>
              </a:rPr>
              <a:t>se</a:t>
            </a:r>
            <a:r>
              <a:rPr sz="750" spc="-10" dirty="0">
                <a:latin typeface="Microsoft Sans Serif"/>
                <a:cs typeface="Microsoft Sans Serif"/>
              </a:rPr>
              <a:t> </a:t>
            </a:r>
            <a:r>
              <a:rPr sz="750" spc="20" dirty="0">
                <a:latin typeface="Microsoft Sans Serif"/>
                <a:cs typeface="Microsoft Sans Serif"/>
              </a:rPr>
              <a:t>utiliza</a:t>
            </a:r>
            <a:r>
              <a:rPr sz="750" spc="-5" dirty="0">
                <a:latin typeface="Microsoft Sans Serif"/>
                <a:cs typeface="Microsoft Sans Serif"/>
              </a:rPr>
              <a:t> </a:t>
            </a:r>
            <a:r>
              <a:rPr sz="750" spc="25" dirty="0">
                <a:latin typeface="Microsoft Sans Serif"/>
                <a:cs typeface="Microsoft Sans Serif"/>
              </a:rPr>
              <a:t>para</a:t>
            </a:r>
            <a:r>
              <a:rPr sz="750" spc="-5" dirty="0">
                <a:latin typeface="Microsoft Sans Serif"/>
                <a:cs typeface="Microsoft Sans Serif"/>
              </a:rPr>
              <a:t> </a:t>
            </a:r>
            <a:r>
              <a:rPr sz="750" spc="25" dirty="0">
                <a:latin typeface="Microsoft Sans Serif"/>
                <a:cs typeface="Microsoft Sans Serif"/>
              </a:rPr>
              <a:t>generadores</a:t>
            </a:r>
            <a:r>
              <a:rPr sz="750" spc="-5" dirty="0">
                <a:latin typeface="Microsoft Sans Serif"/>
                <a:cs typeface="Microsoft Sans Serif"/>
              </a:rPr>
              <a:t> </a:t>
            </a:r>
            <a:r>
              <a:rPr sz="750" spc="20" dirty="0">
                <a:latin typeface="Microsoft Sans Serif"/>
                <a:cs typeface="Microsoft Sans Serif"/>
              </a:rPr>
              <a:t>más</a:t>
            </a:r>
            <a:r>
              <a:rPr sz="750" spc="-5" dirty="0">
                <a:latin typeface="Microsoft Sans Serif"/>
                <a:cs typeface="Microsoft Sans Serif"/>
              </a:rPr>
              <a:t> </a:t>
            </a:r>
            <a:r>
              <a:rPr sz="750" spc="20" dirty="0">
                <a:latin typeface="Microsoft Sans Serif"/>
                <a:cs typeface="Microsoft Sans Serif"/>
              </a:rPr>
              <a:t>grandes.</a:t>
            </a:r>
            <a:endParaRPr sz="750">
              <a:latin typeface="Microsoft Sans Serif"/>
              <a:cs typeface="Microsoft Sans Serif"/>
            </a:endParaRPr>
          </a:p>
        </p:txBody>
      </p:sp>
      <p:sp>
        <p:nvSpPr>
          <p:cNvPr id="796" name="object 796"/>
          <p:cNvSpPr txBox="1"/>
          <p:nvPr/>
        </p:nvSpPr>
        <p:spPr>
          <a:xfrm>
            <a:off x="14208145" y="850904"/>
            <a:ext cx="162147" cy="120546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sz="700" spc="40" dirty="0">
                <a:latin typeface="Microsoft Sans Serif"/>
                <a:cs typeface="Microsoft Sans Serif"/>
              </a:rPr>
              <a:t>I</a:t>
            </a:r>
            <a:r>
              <a:rPr sz="450" spc="10" dirty="0">
                <a:latin typeface="Microsoft Sans Serif"/>
                <a:cs typeface="Microsoft Sans Serif"/>
              </a:rPr>
              <a:t>l</a:t>
            </a:r>
            <a:endParaRPr sz="450">
              <a:latin typeface="Microsoft Sans Serif"/>
              <a:cs typeface="Microsoft Sans Serif"/>
            </a:endParaRPr>
          </a:p>
        </p:txBody>
      </p:sp>
      <p:sp>
        <p:nvSpPr>
          <p:cNvPr id="797" name="object 797"/>
          <p:cNvSpPr txBox="1"/>
          <p:nvPr/>
        </p:nvSpPr>
        <p:spPr>
          <a:xfrm>
            <a:off x="15382626" y="850904"/>
            <a:ext cx="203049" cy="120546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sz="700" spc="40" dirty="0">
                <a:latin typeface="Microsoft Sans Serif"/>
                <a:cs typeface="Microsoft Sans Serif"/>
              </a:rPr>
              <a:t>I</a:t>
            </a:r>
            <a:r>
              <a:rPr sz="450" spc="5" dirty="0">
                <a:latin typeface="Microsoft Sans Serif"/>
                <a:cs typeface="Microsoft Sans Serif"/>
              </a:rPr>
              <a:t>1</a:t>
            </a:r>
            <a:endParaRPr sz="450">
              <a:latin typeface="Microsoft Sans Serif"/>
              <a:cs typeface="Microsoft Sans Serif"/>
            </a:endParaRPr>
          </a:p>
        </p:txBody>
      </p:sp>
      <p:sp>
        <p:nvSpPr>
          <p:cNvPr id="798" name="object 798"/>
          <p:cNvSpPr txBox="1"/>
          <p:nvPr/>
        </p:nvSpPr>
        <p:spPr>
          <a:xfrm>
            <a:off x="14240906" y="1186721"/>
            <a:ext cx="436775" cy="105157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63500">
              <a:lnSpc>
                <a:spcPct val="100000"/>
              </a:lnSpc>
              <a:spcBef>
                <a:spcPts val="100"/>
              </a:spcBef>
            </a:pPr>
            <a:r>
              <a:rPr sz="600" spc="5" dirty="0">
                <a:latin typeface="Microsoft Sans Serif"/>
                <a:cs typeface="Microsoft Sans Serif"/>
              </a:rPr>
              <a:t>50</a:t>
            </a:r>
            <a:endParaRPr sz="600">
              <a:latin typeface="Microsoft Sans Serif"/>
              <a:cs typeface="Microsoft Sans Serif"/>
            </a:endParaRPr>
          </a:p>
        </p:txBody>
      </p:sp>
      <p:sp>
        <p:nvSpPr>
          <p:cNvPr id="799" name="object 799"/>
          <p:cNvSpPr txBox="1"/>
          <p:nvPr/>
        </p:nvSpPr>
        <p:spPr>
          <a:xfrm>
            <a:off x="14358862" y="1262923"/>
            <a:ext cx="260020" cy="105157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sz="600" spc="5" dirty="0">
                <a:latin typeface="Microsoft Sans Serif"/>
                <a:cs typeface="Microsoft Sans Serif"/>
              </a:rPr>
              <a:t>51</a:t>
            </a:r>
            <a:endParaRPr sz="600">
              <a:latin typeface="Microsoft Sans Serif"/>
              <a:cs typeface="Microsoft Sans Serif"/>
            </a:endParaRPr>
          </a:p>
        </p:txBody>
      </p:sp>
      <p:sp>
        <p:nvSpPr>
          <p:cNvPr id="800" name="object 800"/>
          <p:cNvSpPr txBox="1"/>
          <p:nvPr/>
        </p:nvSpPr>
        <p:spPr>
          <a:xfrm>
            <a:off x="15123219" y="1155657"/>
            <a:ext cx="815118" cy="238125"/>
          </a:xfrm>
          <a:prstGeom prst="rect">
            <a:avLst/>
          </a:prstGeom>
        </p:spPr>
        <p:txBody>
          <a:bodyPr vert="horz" wrap="square" lIns="0" tIns="20320" rIns="0" bIns="0" rtlCol="0">
            <a:spAutoFit/>
          </a:bodyPr>
          <a:lstStyle/>
          <a:p>
            <a:pPr marR="31750" algn="ctr">
              <a:lnSpc>
                <a:spcPct val="100000"/>
              </a:lnSpc>
              <a:spcBef>
                <a:spcPts val="160"/>
              </a:spcBef>
            </a:pPr>
            <a:r>
              <a:rPr sz="700" spc="25" dirty="0">
                <a:latin typeface="Microsoft Sans Serif"/>
                <a:cs typeface="Microsoft Sans Serif"/>
              </a:rPr>
              <a:t>I</a:t>
            </a:r>
            <a:r>
              <a:rPr sz="450" spc="25" dirty="0">
                <a:latin typeface="Microsoft Sans Serif"/>
                <a:cs typeface="Microsoft Sans Serif"/>
              </a:rPr>
              <a:t>2</a:t>
            </a:r>
            <a:endParaRPr sz="450">
              <a:latin typeface="Microsoft Sans Serif"/>
              <a:cs typeface="Microsoft Sans Serif"/>
            </a:endParaRPr>
          </a:p>
          <a:p>
            <a:pPr algn="ctr">
              <a:lnSpc>
                <a:spcPct val="100000"/>
              </a:lnSpc>
              <a:spcBef>
                <a:spcPts val="50"/>
              </a:spcBef>
            </a:pPr>
            <a:r>
              <a:rPr sz="600" spc="-5" dirty="0">
                <a:latin typeface="Microsoft Sans Serif"/>
                <a:cs typeface="Microsoft Sans Serif"/>
              </a:rPr>
              <a:t>I</a:t>
            </a:r>
            <a:r>
              <a:rPr sz="400" spc="-5" dirty="0">
                <a:latin typeface="Microsoft Sans Serif"/>
                <a:cs typeface="Microsoft Sans Serif"/>
              </a:rPr>
              <a:t>R</a:t>
            </a:r>
            <a:r>
              <a:rPr sz="600" spc="-5" dirty="0">
                <a:latin typeface="Microsoft Sans Serif"/>
                <a:cs typeface="Microsoft Sans Serif"/>
              </a:rPr>
              <a:t>=</a:t>
            </a:r>
            <a:r>
              <a:rPr sz="600" spc="-35" dirty="0">
                <a:latin typeface="Microsoft Sans Serif"/>
                <a:cs typeface="Microsoft Sans Serif"/>
              </a:rPr>
              <a:t> </a:t>
            </a:r>
            <a:r>
              <a:rPr sz="600" spc="10" dirty="0">
                <a:latin typeface="Microsoft Sans Serif"/>
                <a:cs typeface="Microsoft Sans Serif"/>
              </a:rPr>
              <a:t>yo</a:t>
            </a:r>
            <a:r>
              <a:rPr sz="400" spc="10" dirty="0">
                <a:latin typeface="Microsoft Sans Serif"/>
                <a:cs typeface="Microsoft Sans Serif"/>
              </a:rPr>
              <a:t>1</a:t>
            </a:r>
            <a:r>
              <a:rPr sz="400" spc="-20" dirty="0">
                <a:latin typeface="Microsoft Sans Serif"/>
                <a:cs typeface="Microsoft Sans Serif"/>
              </a:rPr>
              <a:t> </a:t>
            </a:r>
            <a:r>
              <a:rPr sz="400" spc="40" dirty="0">
                <a:latin typeface="Microsoft Sans Serif"/>
                <a:cs typeface="Microsoft Sans Serif"/>
              </a:rPr>
              <a:t>–</a:t>
            </a:r>
            <a:r>
              <a:rPr sz="600" spc="40" dirty="0">
                <a:latin typeface="Microsoft Sans Serif"/>
                <a:cs typeface="Microsoft Sans Serif"/>
              </a:rPr>
              <a:t>I</a:t>
            </a:r>
            <a:r>
              <a:rPr sz="400" spc="40" dirty="0">
                <a:latin typeface="Microsoft Sans Serif"/>
                <a:cs typeface="Microsoft Sans Serif"/>
              </a:rPr>
              <a:t>2</a:t>
            </a:r>
            <a:endParaRPr sz="400">
              <a:latin typeface="Microsoft Sans Serif"/>
              <a:cs typeface="Microsoft Sans Serif"/>
            </a:endParaRPr>
          </a:p>
        </p:txBody>
      </p:sp>
      <p:sp>
        <p:nvSpPr>
          <p:cNvPr id="801" name="object 801"/>
          <p:cNvSpPr txBox="1"/>
          <p:nvPr/>
        </p:nvSpPr>
        <p:spPr>
          <a:xfrm>
            <a:off x="14230385" y="1647445"/>
            <a:ext cx="487902" cy="81915"/>
          </a:xfrm>
          <a:prstGeom prst="rect">
            <a:avLst/>
          </a:prstGeom>
          <a:ln w="9144">
            <a:solidFill>
              <a:srgbClr val="000000"/>
            </a:solidFill>
          </a:ln>
        </p:spPr>
        <p:txBody>
          <a:bodyPr vert="horz" wrap="square" lIns="0" tIns="27305" rIns="0" bIns="0" rtlCol="0">
            <a:spAutoFit/>
          </a:bodyPr>
          <a:lstStyle/>
          <a:p>
            <a:pPr marL="66675">
              <a:lnSpc>
                <a:spcPts val="425"/>
              </a:lnSpc>
              <a:spcBef>
                <a:spcPts val="215"/>
              </a:spcBef>
            </a:pPr>
            <a:r>
              <a:rPr sz="600" spc="5" dirty="0">
                <a:latin typeface="Microsoft Sans Serif"/>
                <a:cs typeface="Microsoft Sans Serif"/>
              </a:rPr>
              <a:t>50</a:t>
            </a:r>
            <a:endParaRPr sz="600">
              <a:latin typeface="Microsoft Sans Serif"/>
              <a:cs typeface="Microsoft Sans Serif"/>
            </a:endParaRPr>
          </a:p>
        </p:txBody>
      </p:sp>
      <p:sp>
        <p:nvSpPr>
          <p:cNvPr id="802" name="object 802"/>
          <p:cNvSpPr txBox="1"/>
          <p:nvPr/>
        </p:nvSpPr>
        <p:spPr>
          <a:xfrm>
            <a:off x="14355297" y="1736870"/>
            <a:ext cx="260020" cy="105157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sz="600" spc="5" dirty="0">
                <a:latin typeface="Microsoft Sans Serif"/>
                <a:cs typeface="Microsoft Sans Serif"/>
              </a:rPr>
              <a:t>51</a:t>
            </a:r>
            <a:endParaRPr sz="600">
              <a:latin typeface="Microsoft Sans Serif"/>
              <a:cs typeface="Microsoft Sans Serif"/>
            </a:endParaRPr>
          </a:p>
        </p:txBody>
      </p:sp>
      <p:sp>
        <p:nvSpPr>
          <p:cNvPr id="803" name="object 803"/>
          <p:cNvSpPr txBox="1"/>
          <p:nvPr/>
        </p:nvSpPr>
        <p:spPr>
          <a:xfrm>
            <a:off x="14240906" y="2154461"/>
            <a:ext cx="436775" cy="105157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67945">
              <a:lnSpc>
                <a:spcPct val="100000"/>
              </a:lnSpc>
              <a:spcBef>
                <a:spcPts val="100"/>
              </a:spcBef>
            </a:pPr>
            <a:r>
              <a:rPr sz="600" spc="5" dirty="0">
                <a:latin typeface="Microsoft Sans Serif"/>
                <a:cs typeface="Microsoft Sans Serif"/>
              </a:rPr>
              <a:t>50</a:t>
            </a:r>
            <a:endParaRPr sz="600">
              <a:latin typeface="Microsoft Sans Serif"/>
              <a:cs typeface="Microsoft Sans Serif"/>
            </a:endParaRPr>
          </a:p>
        </p:txBody>
      </p:sp>
      <p:sp>
        <p:nvSpPr>
          <p:cNvPr id="804" name="object 804"/>
          <p:cNvSpPr txBox="1"/>
          <p:nvPr/>
        </p:nvSpPr>
        <p:spPr>
          <a:xfrm>
            <a:off x="14369352" y="2230664"/>
            <a:ext cx="260020" cy="105157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sz="600" spc="5" dirty="0">
                <a:latin typeface="Microsoft Sans Serif"/>
                <a:cs typeface="Microsoft Sans Serif"/>
              </a:rPr>
              <a:t>51</a:t>
            </a:r>
            <a:endParaRPr sz="600">
              <a:latin typeface="Microsoft Sans Serif"/>
              <a:cs typeface="Microsoft Sans Serif"/>
            </a:endParaRPr>
          </a:p>
        </p:txBody>
      </p:sp>
      <p:sp>
        <p:nvSpPr>
          <p:cNvPr id="805" name="object 805"/>
          <p:cNvSpPr txBox="1"/>
          <p:nvPr/>
        </p:nvSpPr>
        <p:spPr>
          <a:xfrm>
            <a:off x="13173865" y="2912915"/>
            <a:ext cx="203049" cy="120546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sz="700" spc="40" dirty="0">
                <a:latin typeface="Microsoft Sans Serif"/>
                <a:cs typeface="Microsoft Sans Serif"/>
              </a:rPr>
              <a:t>I</a:t>
            </a:r>
            <a:r>
              <a:rPr sz="450" spc="5" dirty="0">
                <a:latin typeface="Microsoft Sans Serif"/>
                <a:cs typeface="Microsoft Sans Serif"/>
              </a:rPr>
              <a:t>1</a:t>
            </a:r>
            <a:endParaRPr sz="450">
              <a:latin typeface="Microsoft Sans Serif"/>
              <a:cs typeface="Microsoft Sans Serif"/>
            </a:endParaRPr>
          </a:p>
        </p:txBody>
      </p:sp>
      <p:sp>
        <p:nvSpPr>
          <p:cNvPr id="806" name="object 806"/>
          <p:cNvSpPr txBox="1"/>
          <p:nvPr/>
        </p:nvSpPr>
        <p:spPr>
          <a:xfrm>
            <a:off x="15161762" y="3325931"/>
            <a:ext cx="203049" cy="120546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sz="700" spc="40" dirty="0">
                <a:latin typeface="Microsoft Sans Serif"/>
                <a:cs typeface="Microsoft Sans Serif"/>
              </a:rPr>
              <a:t>I</a:t>
            </a:r>
            <a:r>
              <a:rPr sz="450" spc="5" dirty="0">
                <a:latin typeface="Microsoft Sans Serif"/>
                <a:cs typeface="Microsoft Sans Serif"/>
              </a:rPr>
              <a:t>2</a:t>
            </a:r>
            <a:endParaRPr sz="450">
              <a:latin typeface="Microsoft Sans Serif"/>
              <a:cs typeface="Microsoft Sans Serif"/>
            </a:endParaRPr>
          </a:p>
        </p:txBody>
      </p:sp>
      <p:sp>
        <p:nvSpPr>
          <p:cNvPr id="807" name="object 807"/>
          <p:cNvSpPr txBox="1"/>
          <p:nvPr/>
        </p:nvSpPr>
        <p:spPr>
          <a:xfrm>
            <a:off x="13889139" y="3424936"/>
            <a:ext cx="176755" cy="120546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sz="700" spc="10" dirty="0">
                <a:latin typeface="Microsoft Sans Serif"/>
                <a:cs typeface="Microsoft Sans Serif"/>
              </a:rPr>
              <a:t>1</a:t>
            </a:r>
            <a:endParaRPr sz="700">
              <a:latin typeface="Microsoft Sans Serif"/>
              <a:cs typeface="Microsoft Sans Serif"/>
            </a:endParaRPr>
          </a:p>
        </p:txBody>
      </p:sp>
      <p:sp>
        <p:nvSpPr>
          <p:cNvPr id="808" name="object 808"/>
          <p:cNvSpPr txBox="1"/>
          <p:nvPr/>
        </p:nvSpPr>
        <p:spPr>
          <a:xfrm>
            <a:off x="6873882" y="3536248"/>
            <a:ext cx="203049" cy="120546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sz="700" spc="40" dirty="0">
                <a:latin typeface="Microsoft Sans Serif"/>
                <a:cs typeface="Microsoft Sans Serif"/>
              </a:rPr>
              <a:t>I</a:t>
            </a:r>
            <a:r>
              <a:rPr sz="450" spc="5" dirty="0">
                <a:latin typeface="Microsoft Sans Serif"/>
                <a:cs typeface="Microsoft Sans Serif"/>
              </a:rPr>
              <a:t>1</a:t>
            </a:r>
            <a:endParaRPr sz="450">
              <a:latin typeface="Microsoft Sans Serif"/>
              <a:cs typeface="Microsoft Sans Serif"/>
            </a:endParaRPr>
          </a:p>
        </p:txBody>
      </p:sp>
      <p:sp>
        <p:nvSpPr>
          <p:cNvPr id="809" name="object 809"/>
          <p:cNvSpPr txBox="1"/>
          <p:nvPr/>
        </p:nvSpPr>
        <p:spPr>
          <a:xfrm>
            <a:off x="11887224" y="3638346"/>
            <a:ext cx="203049" cy="120546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sz="700" spc="40" dirty="0">
                <a:latin typeface="Microsoft Sans Serif"/>
                <a:cs typeface="Microsoft Sans Serif"/>
              </a:rPr>
              <a:t>I</a:t>
            </a:r>
            <a:r>
              <a:rPr sz="450" spc="5" dirty="0">
                <a:latin typeface="Microsoft Sans Serif"/>
                <a:cs typeface="Microsoft Sans Serif"/>
              </a:rPr>
              <a:t>1</a:t>
            </a:r>
            <a:endParaRPr sz="450">
              <a:latin typeface="Microsoft Sans Serif"/>
              <a:cs typeface="Microsoft Sans Serif"/>
            </a:endParaRPr>
          </a:p>
        </p:txBody>
      </p:sp>
      <p:sp>
        <p:nvSpPr>
          <p:cNvPr id="810" name="object 810"/>
          <p:cNvSpPr txBox="1"/>
          <p:nvPr/>
        </p:nvSpPr>
        <p:spPr>
          <a:xfrm>
            <a:off x="12672538" y="3694750"/>
            <a:ext cx="203049" cy="120546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sz="700" spc="40" dirty="0">
                <a:latin typeface="Microsoft Sans Serif"/>
                <a:cs typeface="Microsoft Sans Serif"/>
              </a:rPr>
              <a:t>I</a:t>
            </a:r>
            <a:r>
              <a:rPr sz="450" spc="5" dirty="0">
                <a:latin typeface="Microsoft Sans Serif"/>
                <a:cs typeface="Microsoft Sans Serif"/>
              </a:rPr>
              <a:t>1</a:t>
            </a:r>
            <a:endParaRPr sz="450">
              <a:latin typeface="Microsoft Sans Serif"/>
              <a:cs typeface="Microsoft Sans Serif"/>
            </a:endParaRPr>
          </a:p>
        </p:txBody>
      </p:sp>
      <p:sp>
        <p:nvSpPr>
          <p:cNvPr id="811" name="object 811"/>
          <p:cNvSpPr txBox="1"/>
          <p:nvPr/>
        </p:nvSpPr>
        <p:spPr>
          <a:xfrm>
            <a:off x="14755115" y="3667313"/>
            <a:ext cx="210353" cy="120546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sz="700" spc="40" dirty="0">
                <a:latin typeface="Microsoft Sans Serif"/>
                <a:cs typeface="Microsoft Sans Serif"/>
              </a:rPr>
              <a:t>I</a:t>
            </a:r>
            <a:r>
              <a:rPr sz="450" spc="-50" dirty="0">
                <a:latin typeface="Microsoft Sans Serif"/>
                <a:cs typeface="Microsoft Sans Serif"/>
              </a:rPr>
              <a:t>R</a:t>
            </a:r>
            <a:endParaRPr sz="450">
              <a:latin typeface="Microsoft Sans Serif"/>
              <a:cs typeface="Microsoft Sans Serif"/>
            </a:endParaRPr>
          </a:p>
        </p:txBody>
      </p:sp>
      <p:sp>
        <p:nvSpPr>
          <p:cNvPr id="812" name="object 812"/>
          <p:cNvSpPr txBox="1"/>
          <p:nvPr/>
        </p:nvSpPr>
        <p:spPr>
          <a:xfrm>
            <a:off x="6912342" y="3719638"/>
            <a:ext cx="260020" cy="19304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ts val="660"/>
              </a:lnSpc>
              <a:spcBef>
                <a:spcPts val="100"/>
              </a:spcBef>
            </a:pPr>
            <a:r>
              <a:rPr sz="600" u="sng" spc="5" dirty="0">
                <a:uFill>
                  <a:solidFill>
                    <a:srgbClr val="000000"/>
                  </a:solidFill>
                </a:uFill>
                <a:latin typeface="Microsoft Sans Serif"/>
                <a:cs typeface="Microsoft Sans Serif"/>
              </a:rPr>
              <a:t>50</a:t>
            </a:r>
            <a:endParaRPr sz="600">
              <a:latin typeface="Microsoft Sans Serif"/>
              <a:cs typeface="Microsoft Sans Serif"/>
            </a:endParaRPr>
          </a:p>
          <a:p>
            <a:pPr marL="12700">
              <a:lnSpc>
                <a:spcPts val="660"/>
              </a:lnSpc>
            </a:pPr>
            <a:r>
              <a:rPr sz="600" spc="5" dirty="0">
                <a:latin typeface="Microsoft Sans Serif"/>
                <a:cs typeface="Microsoft Sans Serif"/>
              </a:rPr>
              <a:t>51</a:t>
            </a:r>
            <a:endParaRPr sz="600">
              <a:latin typeface="Microsoft Sans Serif"/>
              <a:cs typeface="Microsoft Sans Serif"/>
            </a:endParaRPr>
          </a:p>
        </p:txBody>
      </p:sp>
      <p:sp>
        <p:nvSpPr>
          <p:cNvPr id="813" name="object 813"/>
          <p:cNvSpPr txBox="1"/>
          <p:nvPr/>
        </p:nvSpPr>
        <p:spPr>
          <a:xfrm>
            <a:off x="7329628" y="3684075"/>
            <a:ext cx="210353" cy="120546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sz="700" spc="40" dirty="0">
                <a:latin typeface="Microsoft Sans Serif"/>
                <a:cs typeface="Microsoft Sans Serif"/>
              </a:rPr>
              <a:t>I</a:t>
            </a:r>
            <a:r>
              <a:rPr sz="450" spc="-50" dirty="0">
                <a:latin typeface="Microsoft Sans Serif"/>
                <a:cs typeface="Microsoft Sans Serif"/>
              </a:rPr>
              <a:t>R</a:t>
            </a:r>
            <a:endParaRPr sz="450">
              <a:latin typeface="Microsoft Sans Serif"/>
              <a:cs typeface="Microsoft Sans Serif"/>
            </a:endParaRPr>
          </a:p>
        </p:txBody>
      </p:sp>
      <p:sp>
        <p:nvSpPr>
          <p:cNvPr id="814" name="object 814"/>
          <p:cNvSpPr txBox="1"/>
          <p:nvPr/>
        </p:nvSpPr>
        <p:spPr>
          <a:xfrm>
            <a:off x="2743980" y="3834944"/>
            <a:ext cx="162147" cy="120546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sz="700" spc="40" dirty="0">
                <a:latin typeface="Microsoft Sans Serif"/>
                <a:cs typeface="Microsoft Sans Serif"/>
              </a:rPr>
              <a:t>I</a:t>
            </a:r>
            <a:r>
              <a:rPr sz="450" spc="10" dirty="0">
                <a:latin typeface="Microsoft Sans Serif"/>
                <a:cs typeface="Microsoft Sans Serif"/>
              </a:rPr>
              <a:t>l</a:t>
            </a:r>
            <a:endParaRPr sz="450">
              <a:latin typeface="Microsoft Sans Serif"/>
              <a:cs typeface="Microsoft Sans Serif"/>
            </a:endParaRPr>
          </a:p>
        </p:txBody>
      </p:sp>
      <p:sp>
        <p:nvSpPr>
          <p:cNvPr id="815" name="object 815"/>
          <p:cNvSpPr txBox="1"/>
          <p:nvPr/>
        </p:nvSpPr>
        <p:spPr>
          <a:xfrm>
            <a:off x="6873882" y="3970582"/>
            <a:ext cx="203049" cy="120546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sz="700" spc="40" dirty="0">
                <a:latin typeface="Microsoft Sans Serif"/>
                <a:cs typeface="Microsoft Sans Serif"/>
              </a:rPr>
              <a:t>I</a:t>
            </a:r>
            <a:r>
              <a:rPr sz="450" spc="5" dirty="0">
                <a:latin typeface="Microsoft Sans Serif"/>
                <a:cs typeface="Microsoft Sans Serif"/>
              </a:rPr>
              <a:t>2</a:t>
            </a:r>
            <a:endParaRPr sz="450">
              <a:latin typeface="Microsoft Sans Serif"/>
              <a:cs typeface="Microsoft Sans Serif"/>
            </a:endParaRPr>
          </a:p>
        </p:txBody>
      </p:sp>
      <p:sp>
        <p:nvSpPr>
          <p:cNvPr id="816" name="object 816"/>
          <p:cNvSpPr txBox="1"/>
          <p:nvPr/>
        </p:nvSpPr>
        <p:spPr>
          <a:xfrm>
            <a:off x="12342973" y="4065081"/>
            <a:ext cx="203049" cy="120546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sz="700" spc="40" dirty="0">
                <a:latin typeface="Microsoft Sans Serif"/>
                <a:cs typeface="Microsoft Sans Serif"/>
              </a:rPr>
              <a:t>I</a:t>
            </a:r>
            <a:r>
              <a:rPr sz="450" spc="5" dirty="0">
                <a:latin typeface="Microsoft Sans Serif"/>
                <a:cs typeface="Microsoft Sans Serif"/>
              </a:rPr>
              <a:t>2</a:t>
            </a:r>
            <a:endParaRPr sz="450">
              <a:latin typeface="Microsoft Sans Serif"/>
              <a:cs typeface="Microsoft Sans Serif"/>
            </a:endParaRPr>
          </a:p>
        </p:txBody>
      </p:sp>
      <p:sp>
        <p:nvSpPr>
          <p:cNvPr id="817" name="object 817"/>
          <p:cNvSpPr txBox="1"/>
          <p:nvPr/>
        </p:nvSpPr>
        <p:spPr>
          <a:xfrm>
            <a:off x="13510472" y="4080260"/>
            <a:ext cx="176755" cy="120546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sz="700" spc="10" dirty="0">
                <a:latin typeface="Microsoft Sans Serif"/>
                <a:cs typeface="Microsoft Sans Serif"/>
              </a:rPr>
              <a:t>2</a:t>
            </a:r>
            <a:endParaRPr sz="700">
              <a:latin typeface="Microsoft Sans Serif"/>
              <a:cs typeface="Microsoft Sans Serif"/>
            </a:endParaRPr>
          </a:p>
        </p:txBody>
      </p:sp>
      <p:sp>
        <p:nvSpPr>
          <p:cNvPr id="818" name="object 818"/>
          <p:cNvSpPr txBox="1"/>
          <p:nvPr/>
        </p:nvSpPr>
        <p:spPr>
          <a:xfrm>
            <a:off x="6912342" y="4195137"/>
            <a:ext cx="260020" cy="193675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ts val="660"/>
              </a:lnSpc>
              <a:spcBef>
                <a:spcPts val="100"/>
              </a:spcBef>
            </a:pPr>
            <a:r>
              <a:rPr sz="600" u="sng" spc="5" dirty="0">
                <a:uFill>
                  <a:solidFill>
                    <a:srgbClr val="000000"/>
                  </a:solidFill>
                </a:uFill>
                <a:latin typeface="Microsoft Sans Serif"/>
                <a:cs typeface="Microsoft Sans Serif"/>
              </a:rPr>
              <a:t>50</a:t>
            </a:r>
            <a:endParaRPr sz="600">
              <a:latin typeface="Microsoft Sans Serif"/>
              <a:cs typeface="Microsoft Sans Serif"/>
            </a:endParaRPr>
          </a:p>
          <a:p>
            <a:pPr marL="12700">
              <a:lnSpc>
                <a:spcPts val="660"/>
              </a:lnSpc>
            </a:pPr>
            <a:r>
              <a:rPr sz="600" spc="5" dirty="0">
                <a:latin typeface="Microsoft Sans Serif"/>
                <a:cs typeface="Microsoft Sans Serif"/>
              </a:rPr>
              <a:t>51</a:t>
            </a:r>
            <a:endParaRPr sz="600">
              <a:latin typeface="Microsoft Sans Serif"/>
              <a:cs typeface="Microsoft Sans Serif"/>
            </a:endParaRPr>
          </a:p>
        </p:txBody>
      </p:sp>
      <p:sp>
        <p:nvSpPr>
          <p:cNvPr id="819" name="object 819"/>
          <p:cNvSpPr txBox="1"/>
          <p:nvPr/>
        </p:nvSpPr>
        <p:spPr>
          <a:xfrm>
            <a:off x="14800634" y="4313402"/>
            <a:ext cx="470373" cy="120546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sz="700" spc="-10" dirty="0">
                <a:latin typeface="Microsoft Sans Serif"/>
                <a:cs typeface="Microsoft Sans Serif"/>
              </a:rPr>
              <a:t>Relé</a:t>
            </a:r>
            <a:endParaRPr sz="700">
              <a:latin typeface="Microsoft Sans Serif"/>
              <a:cs typeface="Microsoft Sans Serif"/>
            </a:endParaRPr>
          </a:p>
        </p:txBody>
      </p:sp>
      <p:sp>
        <p:nvSpPr>
          <p:cNvPr id="820" name="object 820"/>
          <p:cNvSpPr txBox="1"/>
          <p:nvPr/>
        </p:nvSpPr>
        <p:spPr>
          <a:xfrm>
            <a:off x="14411529" y="4451858"/>
            <a:ext cx="1338079" cy="82074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sz="450" spc="10" dirty="0">
                <a:latin typeface="Microsoft Sans Serif"/>
                <a:cs typeface="Microsoft Sans Serif"/>
              </a:rPr>
              <a:t>Bobina</a:t>
            </a:r>
            <a:r>
              <a:rPr sz="450" spc="-30" dirty="0">
                <a:latin typeface="Microsoft Sans Serif"/>
                <a:cs typeface="Microsoft Sans Serif"/>
              </a:rPr>
              <a:t> </a:t>
            </a:r>
            <a:r>
              <a:rPr sz="450" spc="15" dirty="0">
                <a:latin typeface="Microsoft Sans Serif"/>
                <a:cs typeface="Microsoft Sans Serif"/>
              </a:rPr>
              <a:t>de</a:t>
            </a:r>
            <a:r>
              <a:rPr sz="450" spc="-25" dirty="0">
                <a:latin typeface="Microsoft Sans Serif"/>
                <a:cs typeface="Microsoft Sans Serif"/>
              </a:rPr>
              <a:t> </a:t>
            </a:r>
            <a:r>
              <a:rPr sz="450" spc="15" dirty="0">
                <a:latin typeface="Microsoft Sans Serif"/>
                <a:cs typeface="Microsoft Sans Serif"/>
              </a:rPr>
              <a:t>operación</a:t>
            </a:r>
            <a:endParaRPr sz="450">
              <a:latin typeface="Microsoft Sans Serif"/>
              <a:cs typeface="Microsoft Sans Serif"/>
            </a:endParaRPr>
          </a:p>
        </p:txBody>
      </p:sp>
      <p:sp>
        <p:nvSpPr>
          <p:cNvPr id="821" name="object 821"/>
          <p:cNvSpPr txBox="1"/>
          <p:nvPr/>
        </p:nvSpPr>
        <p:spPr>
          <a:xfrm>
            <a:off x="9100125" y="4629365"/>
            <a:ext cx="5591886" cy="105157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sz="600" spc="-5" dirty="0">
                <a:latin typeface="Microsoft Sans Serif"/>
                <a:cs typeface="Microsoft Sans Serif"/>
              </a:rPr>
              <a:t>Fig. </a:t>
            </a:r>
            <a:r>
              <a:rPr sz="600" dirty="0">
                <a:latin typeface="Microsoft Sans Serif"/>
                <a:cs typeface="Microsoft Sans Serif"/>
              </a:rPr>
              <a:t>7.</a:t>
            </a:r>
            <a:r>
              <a:rPr sz="600" spc="-5" dirty="0">
                <a:latin typeface="Microsoft Sans Serif"/>
                <a:cs typeface="Microsoft Sans Serif"/>
              </a:rPr>
              <a:t> </a:t>
            </a:r>
            <a:r>
              <a:rPr sz="600" spc="15" dirty="0">
                <a:latin typeface="Microsoft Sans Serif"/>
                <a:cs typeface="Microsoft Sans Serif"/>
              </a:rPr>
              <a:t>Protección</a:t>
            </a:r>
            <a:r>
              <a:rPr sz="600" spc="-5" dirty="0">
                <a:latin typeface="Microsoft Sans Serif"/>
                <a:cs typeface="Microsoft Sans Serif"/>
              </a:rPr>
              <a:t> </a:t>
            </a:r>
            <a:r>
              <a:rPr sz="600" spc="20" dirty="0">
                <a:latin typeface="Microsoft Sans Serif"/>
                <a:cs typeface="Microsoft Sans Serif"/>
              </a:rPr>
              <a:t>de</a:t>
            </a:r>
            <a:r>
              <a:rPr sz="600" spc="-5" dirty="0">
                <a:latin typeface="Microsoft Sans Serif"/>
                <a:cs typeface="Microsoft Sans Serif"/>
              </a:rPr>
              <a:t> </a:t>
            </a:r>
            <a:r>
              <a:rPr sz="600" spc="5" dirty="0">
                <a:latin typeface="Microsoft Sans Serif"/>
                <a:cs typeface="Microsoft Sans Serif"/>
              </a:rPr>
              <a:t>fase</a:t>
            </a:r>
            <a:r>
              <a:rPr sz="600" dirty="0">
                <a:latin typeface="Microsoft Sans Serif"/>
                <a:cs typeface="Microsoft Sans Serif"/>
              </a:rPr>
              <a:t> </a:t>
            </a:r>
            <a:r>
              <a:rPr sz="600" spc="20" dirty="0">
                <a:latin typeface="Microsoft Sans Serif"/>
                <a:cs typeface="Microsoft Sans Serif"/>
              </a:rPr>
              <a:t>dividida</a:t>
            </a:r>
            <a:r>
              <a:rPr sz="600" spc="-5" dirty="0">
                <a:latin typeface="Microsoft Sans Serif"/>
                <a:cs typeface="Microsoft Sans Serif"/>
              </a:rPr>
              <a:t> </a:t>
            </a:r>
            <a:r>
              <a:rPr sz="600" spc="25" dirty="0">
                <a:latin typeface="Microsoft Sans Serif"/>
                <a:cs typeface="Microsoft Sans Serif"/>
              </a:rPr>
              <a:t>mediante</a:t>
            </a:r>
            <a:r>
              <a:rPr sz="600" spc="-5" dirty="0">
                <a:latin typeface="Microsoft Sans Serif"/>
                <a:cs typeface="Microsoft Sans Serif"/>
              </a:rPr>
              <a:t> </a:t>
            </a:r>
            <a:r>
              <a:rPr sz="600" spc="-45" dirty="0">
                <a:latin typeface="Microsoft Sans Serif"/>
                <a:cs typeface="Microsoft Sans Serif"/>
              </a:rPr>
              <a:t>CT</a:t>
            </a:r>
            <a:r>
              <a:rPr sz="600" spc="-5" dirty="0">
                <a:latin typeface="Microsoft Sans Serif"/>
                <a:cs typeface="Microsoft Sans Serif"/>
              </a:rPr>
              <a:t> </a:t>
            </a:r>
            <a:r>
              <a:rPr sz="600" spc="20" dirty="0">
                <a:latin typeface="Microsoft Sans Serif"/>
                <a:cs typeface="Microsoft Sans Serif"/>
              </a:rPr>
              <a:t>de</a:t>
            </a:r>
            <a:r>
              <a:rPr sz="600" dirty="0">
                <a:latin typeface="Microsoft Sans Serif"/>
                <a:cs typeface="Microsoft Sans Serif"/>
              </a:rPr>
              <a:t> </a:t>
            </a:r>
            <a:r>
              <a:rPr sz="600" spc="15" dirty="0">
                <a:latin typeface="Microsoft Sans Serif"/>
                <a:cs typeface="Microsoft Sans Serif"/>
              </a:rPr>
              <a:t>ventana</a:t>
            </a:r>
            <a:r>
              <a:rPr sz="600" spc="-5" dirty="0">
                <a:latin typeface="Microsoft Sans Serif"/>
                <a:cs typeface="Microsoft Sans Serif"/>
              </a:rPr>
              <a:t> </a:t>
            </a:r>
            <a:r>
              <a:rPr sz="600" spc="15" dirty="0">
                <a:latin typeface="Microsoft Sans Serif"/>
                <a:cs typeface="Microsoft Sans Serif"/>
              </a:rPr>
              <a:t>única</a:t>
            </a:r>
            <a:r>
              <a:rPr sz="600" spc="-5" dirty="0">
                <a:latin typeface="Microsoft Sans Serif"/>
                <a:cs typeface="Microsoft Sans Serif"/>
              </a:rPr>
              <a:t> </a:t>
            </a:r>
            <a:r>
              <a:rPr sz="600" spc="20" dirty="0">
                <a:latin typeface="Microsoft Sans Serif"/>
                <a:cs typeface="Microsoft Sans Serif"/>
              </a:rPr>
              <a:t>[2]</a:t>
            </a:r>
            <a:endParaRPr sz="600">
              <a:latin typeface="Microsoft Sans Serif"/>
              <a:cs typeface="Microsoft Sans Serif"/>
            </a:endParaRPr>
          </a:p>
        </p:txBody>
      </p:sp>
      <p:sp>
        <p:nvSpPr>
          <p:cNvPr id="822" name="object 822"/>
          <p:cNvSpPr txBox="1"/>
          <p:nvPr/>
        </p:nvSpPr>
        <p:spPr>
          <a:xfrm>
            <a:off x="6912342" y="4687366"/>
            <a:ext cx="260020" cy="193675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ts val="660"/>
              </a:lnSpc>
              <a:spcBef>
                <a:spcPts val="100"/>
              </a:spcBef>
            </a:pPr>
            <a:r>
              <a:rPr sz="600" u="sng" spc="5" dirty="0">
                <a:uFill>
                  <a:solidFill>
                    <a:srgbClr val="000000"/>
                  </a:solidFill>
                </a:uFill>
                <a:latin typeface="Microsoft Sans Serif"/>
                <a:cs typeface="Microsoft Sans Serif"/>
              </a:rPr>
              <a:t>50</a:t>
            </a:r>
            <a:endParaRPr sz="600">
              <a:latin typeface="Microsoft Sans Serif"/>
              <a:cs typeface="Microsoft Sans Serif"/>
            </a:endParaRPr>
          </a:p>
          <a:p>
            <a:pPr marL="12700">
              <a:lnSpc>
                <a:spcPts val="660"/>
              </a:lnSpc>
            </a:pPr>
            <a:r>
              <a:rPr sz="600" spc="5" dirty="0">
                <a:latin typeface="Microsoft Sans Serif"/>
                <a:cs typeface="Microsoft Sans Serif"/>
              </a:rPr>
              <a:t>51</a:t>
            </a:r>
            <a:endParaRPr sz="600">
              <a:latin typeface="Microsoft Sans Serif"/>
              <a:cs typeface="Microsoft Sans Serif"/>
            </a:endParaRPr>
          </a:p>
        </p:txBody>
      </p:sp>
      <p:sp>
        <p:nvSpPr>
          <p:cNvPr id="823" name="object 823"/>
          <p:cNvSpPr txBox="1"/>
          <p:nvPr/>
        </p:nvSpPr>
        <p:spPr>
          <a:xfrm>
            <a:off x="6596876" y="5326962"/>
            <a:ext cx="203049" cy="120546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sz="700" spc="40" dirty="0">
                <a:latin typeface="Microsoft Sans Serif"/>
                <a:cs typeface="Microsoft Sans Serif"/>
              </a:rPr>
              <a:t>I</a:t>
            </a:r>
            <a:r>
              <a:rPr sz="450" spc="5" dirty="0">
                <a:latin typeface="Microsoft Sans Serif"/>
                <a:cs typeface="Microsoft Sans Serif"/>
              </a:rPr>
              <a:t>1</a:t>
            </a:r>
            <a:endParaRPr sz="450">
              <a:latin typeface="Microsoft Sans Serif"/>
              <a:cs typeface="Microsoft Sans Serif"/>
            </a:endParaRPr>
          </a:p>
        </p:txBody>
      </p:sp>
      <p:sp>
        <p:nvSpPr>
          <p:cNvPr id="824" name="object 824"/>
          <p:cNvSpPr txBox="1"/>
          <p:nvPr/>
        </p:nvSpPr>
        <p:spPr>
          <a:xfrm>
            <a:off x="7785375" y="5653111"/>
            <a:ext cx="203049" cy="120546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sz="700" spc="40" dirty="0">
                <a:latin typeface="Microsoft Sans Serif"/>
                <a:cs typeface="Microsoft Sans Serif"/>
              </a:rPr>
              <a:t>I</a:t>
            </a:r>
            <a:r>
              <a:rPr sz="450" spc="5" dirty="0">
                <a:latin typeface="Microsoft Sans Serif"/>
                <a:cs typeface="Microsoft Sans Serif"/>
              </a:rPr>
              <a:t>2</a:t>
            </a:r>
            <a:endParaRPr sz="450">
              <a:latin typeface="Microsoft Sans Serif"/>
              <a:cs typeface="Microsoft Sans Serif"/>
            </a:endParaRPr>
          </a:p>
        </p:txBody>
      </p:sp>
      <p:sp>
        <p:nvSpPr>
          <p:cNvPr id="825" name="object 825"/>
          <p:cNvSpPr txBox="1"/>
          <p:nvPr/>
        </p:nvSpPr>
        <p:spPr>
          <a:xfrm>
            <a:off x="5029792" y="5866472"/>
            <a:ext cx="1346844" cy="650875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R="5080" algn="r">
              <a:lnSpc>
                <a:spcPct val="100000"/>
              </a:lnSpc>
              <a:spcBef>
                <a:spcPts val="100"/>
              </a:spcBef>
            </a:pPr>
            <a:r>
              <a:rPr sz="700" spc="25" dirty="0">
                <a:latin typeface="Microsoft Sans Serif"/>
                <a:cs typeface="Microsoft Sans Serif"/>
              </a:rPr>
              <a:t>I</a:t>
            </a:r>
            <a:r>
              <a:rPr sz="450" spc="25" dirty="0">
                <a:latin typeface="Microsoft Sans Serif"/>
                <a:cs typeface="Microsoft Sans Serif"/>
              </a:rPr>
              <a:t>2</a:t>
            </a:r>
            <a:endParaRPr sz="450">
              <a:latin typeface="Microsoft Sans Serif"/>
              <a:cs typeface="Microsoft Sans Serif"/>
            </a:endParaRPr>
          </a:p>
          <a:p>
            <a:pPr marL="12700">
              <a:lnSpc>
                <a:spcPct val="100000"/>
              </a:lnSpc>
              <a:spcBef>
                <a:spcPts val="685"/>
              </a:spcBef>
            </a:pPr>
            <a:r>
              <a:rPr sz="700" spc="25" dirty="0">
                <a:latin typeface="Microsoft Sans Serif"/>
                <a:cs typeface="Microsoft Sans Serif"/>
              </a:rPr>
              <a:t>I</a:t>
            </a:r>
            <a:r>
              <a:rPr sz="450" spc="25" dirty="0">
                <a:latin typeface="Microsoft Sans Serif"/>
                <a:cs typeface="Microsoft Sans Serif"/>
              </a:rPr>
              <a:t>1</a:t>
            </a:r>
            <a:endParaRPr sz="450">
              <a:latin typeface="Microsoft Sans Serif"/>
              <a:cs typeface="Microsoft Sans Serif"/>
            </a:endParaRPr>
          </a:p>
          <a:p>
            <a:pPr>
              <a:lnSpc>
                <a:spcPct val="100000"/>
              </a:lnSpc>
            </a:pPr>
            <a:endParaRPr sz="900">
              <a:latin typeface="Microsoft Sans Serif"/>
              <a:cs typeface="Microsoft Sans Serif"/>
            </a:endParaRPr>
          </a:p>
          <a:p>
            <a:pPr marL="326390">
              <a:lnSpc>
                <a:spcPct val="100000"/>
              </a:lnSpc>
              <a:spcBef>
                <a:spcPts val="695"/>
              </a:spcBef>
            </a:pPr>
            <a:r>
              <a:rPr sz="700" spc="-5" dirty="0">
                <a:latin typeface="Microsoft Sans Serif"/>
                <a:cs typeface="Microsoft Sans Serif"/>
              </a:rPr>
              <a:t>I</a:t>
            </a:r>
            <a:r>
              <a:rPr sz="450" spc="-5" dirty="0">
                <a:latin typeface="Microsoft Sans Serif"/>
                <a:cs typeface="Microsoft Sans Serif"/>
              </a:rPr>
              <a:t>R</a:t>
            </a:r>
            <a:endParaRPr sz="450">
              <a:latin typeface="Microsoft Sans Serif"/>
              <a:cs typeface="Microsoft Sans Serif"/>
            </a:endParaRPr>
          </a:p>
        </p:txBody>
      </p:sp>
      <p:sp>
        <p:nvSpPr>
          <p:cNvPr id="826" name="object 826"/>
          <p:cNvSpPr txBox="1"/>
          <p:nvPr/>
        </p:nvSpPr>
        <p:spPr>
          <a:xfrm>
            <a:off x="2530036" y="6733660"/>
            <a:ext cx="162147" cy="120546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sz="700" spc="40" dirty="0">
                <a:latin typeface="Microsoft Sans Serif"/>
                <a:cs typeface="Microsoft Sans Serif"/>
              </a:rPr>
              <a:t>I</a:t>
            </a:r>
            <a:r>
              <a:rPr sz="450" spc="10" dirty="0">
                <a:latin typeface="Microsoft Sans Serif"/>
                <a:cs typeface="Microsoft Sans Serif"/>
              </a:rPr>
              <a:t>l</a:t>
            </a:r>
            <a:endParaRPr sz="450">
              <a:latin typeface="Microsoft Sans Serif"/>
              <a:cs typeface="Microsoft Sans Serif"/>
            </a:endParaRPr>
          </a:p>
        </p:txBody>
      </p:sp>
      <p:sp>
        <p:nvSpPr>
          <p:cNvPr id="827" name="object 827"/>
          <p:cNvSpPr txBox="1"/>
          <p:nvPr/>
        </p:nvSpPr>
        <p:spPr>
          <a:xfrm>
            <a:off x="5005187" y="6690231"/>
            <a:ext cx="1338079" cy="281940"/>
          </a:xfrm>
          <a:prstGeom prst="rect">
            <a:avLst/>
          </a:prstGeom>
        </p:spPr>
        <p:txBody>
          <a:bodyPr vert="horz" wrap="square" lIns="0" tIns="61594" rIns="0" bIns="0" rtlCol="0">
            <a:spAutoFit/>
          </a:bodyPr>
          <a:lstStyle/>
          <a:p>
            <a:pPr marR="27940" algn="ctr">
              <a:lnSpc>
                <a:spcPct val="100000"/>
              </a:lnSpc>
              <a:spcBef>
                <a:spcPts val="484"/>
              </a:spcBef>
            </a:pPr>
            <a:r>
              <a:rPr sz="700" spc="-10" dirty="0">
                <a:latin typeface="Microsoft Sans Serif"/>
                <a:cs typeface="Microsoft Sans Serif"/>
              </a:rPr>
              <a:t>Relé</a:t>
            </a:r>
            <a:endParaRPr sz="700">
              <a:latin typeface="Microsoft Sans Serif"/>
              <a:cs typeface="Microsoft Sans Serif"/>
            </a:endParaRPr>
          </a:p>
          <a:p>
            <a:pPr algn="ctr">
              <a:lnSpc>
                <a:spcPct val="100000"/>
              </a:lnSpc>
              <a:spcBef>
                <a:spcPts val="250"/>
              </a:spcBef>
            </a:pPr>
            <a:r>
              <a:rPr sz="450" spc="10" dirty="0">
                <a:latin typeface="Microsoft Sans Serif"/>
                <a:cs typeface="Microsoft Sans Serif"/>
              </a:rPr>
              <a:t>Bobina</a:t>
            </a:r>
            <a:r>
              <a:rPr sz="450" spc="-25" dirty="0">
                <a:latin typeface="Microsoft Sans Serif"/>
                <a:cs typeface="Microsoft Sans Serif"/>
              </a:rPr>
              <a:t> </a:t>
            </a:r>
            <a:r>
              <a:rPr sz="450" spc="15" dirty="0">
                <a:latin typeface="Microsoft Sans Serif"/>
                <a:cs typeface="Microsoft Sans Serif"/>
              </a:rPr>
              <a:t>de</a:t>
            </a:r>
            <a:r>
              <a:rPr sz="450" spc="-25" dirty="0">
                <a:latin typeface="Microsoft Sans Serif"/>
                <a:cs typeface="Microsoft Sans Serif"/>
              </a:rPr>
              <a:t> </a:t>
            </a:r>
            <a:r>
              <a:rPr sz="450" spc="15" dirty="0">
                <a:latin typeface="Microsoft Sans Serif"/>
                <a:cs typeface="Microsoft Sans Serif"/>
              </a:rPr>
              <a:t>operación</a:t>
            </a:r>
            <a:endParaRPr sz="450">
              <a:latin typeface="Microsoft Sans Serif"/>
              <a:cs typeface="Microsoft Sans Serif"/>
            </a:endParaRPr>
          </a:p>
        </p:txBody>
      </p:sp>
      <p:sp>
        <p:nvSpPr>
          <p:cNvPr id="828" name="object 828"/>
          <p:cNvSpPr txBox="1"/>
          <p:nvPr/>
        </p:nvSpPr>
        <p:spPr>
          <a:xfrm>
            <a:off x="1415189" y="7069261"/>
            <a:ext cx="4959366" cy="105157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sz="600" spc="-5" dirty="0">
                <a:latin typeface="Microsoft Sans Serif"/>
                <a:cs typeface="Microsoft Sans Serif"/>
              </a:rPr>
              <a:t>Fig.</a:t>
            </a:r>
            <a:r>
              <a:rPr sz="600" spc="-10" dirty="0">
                <a:latin typeface="Microsoft Sans Serif"/>
                <a:cs typeface="Microsoft Sans Serif"/>
              </a:rPr>
              <a:t> </a:t>
            </a:r>
            <a:r>
              <a:rPr sz="600" spc="-5" dirty="0">
                <a:latin typeface="Microsoft Sans Serif"/>
                <a:cs typeface="Microsoft Sans Serif"/>
              </a:rPr>
              <a:t>6.- </a:t>
            </a:r>
            <a:r>
              <a:rPr sz="600" spc="15" dirty="0">
                <a:latin typeface="Microsoft Sans Serif"/>
                <a:cs typeface="Microsoft Sans Serif"/>
              </a:rPr>
              <a:t>Protección</a:t>
            </a:r>
            <a:r>
              <a:rPr sz="600" spc="-5" dirty="0">
                <a:latin typeface="Microsoft Sans Serif"/>
                <a:cs typeface="Microsoft Sans Serif"/>
              </a:rPr>
              <a:t> </a:t>
            </a:r>
            <a:r>
              <a:rPr sz="600" spc="20" dirty="0">
                <a:latin typeface="Microsoft Sans Serif"/>
                <a:cs typeface="Microsoft Sans Serif"/>
              </a:rPr>
              <a:t>de</a:t>
            </a:r>
            <a:r>
              <a:rPr sz="600" spc="-5" dirty="0">
                <a:latin typeface="Microsoft Sans Serif"/>
                <a:cs typeface="Microsoft Sans Serif"/>
              </a:rPr>
              <a:t> </a:t>
            </a:r>
            <a:r>
              <a:rPr sz="600" spc="-15" dirty="0">
                <a:latin typeface="Microsoft Sans Serif"/>
                <a:cs typeface="Microsoft Sans Serif"/>
              </a:rPr>
              <a:t>Fase</a:t>
            </a:r>
            <a:r>
              <a:rPr sz="600" spc="-5" dirty="0">
                <a:latin typeface="Microsoft Sans Serif"/>
                <a:cs typeface="Microsoft Sans Serif"/>
              </a:rPr>
              <a:t> </a:t>
            </a:r>
            <a:r>
              <a:rPr sz="600" spc="15" dirty="0">
                <a:latin typeface="Microsoft Sans Serif"/>
                <a:cs typeface="Microsoft Sans Serif"/>
              </a:rPr>
              <a:t>Dividida</a:t>
            </a:r>
            <a:r>
              <a:rPr sz="600" spc="-5" dirty="0">
                <a:latin typeface="Microsoft Sans Serif"/>
                <a:cs typeface="Microsoft Sans Serif"/>
              </a:rPr>
              <a:t> </a:t>
            </a:r>
            <a:r>
              <a:rPr sz="600" spc="15" dirty="0">
                <a:latin typeface="Microsoft Sans Serif"/>
                <a:cs typeface="Microsoft Sans Serif"/>
              </a:rPr>
              <a:t>Usando</a:t>
            </a:r>
            <a:r>
              <a:rPr sz="600" spc="-5" dirty="0">
                <a:latin typeface="Microsoft Sans Serif"/>
                <a:cs typeface="Microsoft Sans Serif"/>
              </a:rPr>
              <a:t> </a:t>
            </a:r>
            <a:r>
              <a:rPr sz="600" dirty="0">
                <a:latin typeface="Microsoft Sans Serif"/>
                <a:cs typeface="Microsoft Sans Serif"/>
              </a:rPr>
              <a:t>TI</a:t>
            </a:r>
            <a:r>
              <a:rPr sz="600" spc="-5" dirty="0">
                <a:latin typeface="Microsoft Sans Serif"/>
                <a:cs typeface="Microsoft Sans Serif"/>
              </a:rPr>
              <a:t> </a:t>
            </a:r>
            <a:r>
              <a:rPr sz="600" spc="5" dirty="0">
                <a:latin typeface="Microsoft Sans Serif"/>
                <a:cs typeface="Microsoft Sans Serif"/>
              </a:rPr>
              <a:t>Separados</a:t>
            </a:r>
            <a:r>
              <a:rPr sz="600" spc="-5" dirty="0">
                <a:latin typeface="Microsoft Sans Serif"/>
                <a:cs typeface="Microsoft Sans Serif"/>
              </a:rPr>
              <a:t> </a:t>
            </a:r>
            <a:r>
              <a:rPr sz="600" spc="20" dirty="0">
                <a:latin typeface="Microsoft Sans Serif"/>
                <a:cs typeface="Microsoft Sans Serif"/>
              </a:rPr>
              <a:t>[2]</a:t>
            </a:r>
            <a:endParaRPr sz="600">
              <a:latin typeface="Microsoft Sans Serif"/>
              <a:cs typeface="Microsoft Sans Serif"/>
            </a:endParaRPr>
          </a:p>
        </p:txBody>
      </p:sp>
      <p:sp>
        <p:nvSpPr>
          <p:cNvPr id="829" name="object 829"/>
          <p:cNvSpPr txBox="1"/>
          <p:nvPr/>
        </p:nvSpPr>
        <p:spPr>
          <a:xfrm>
            <a:off x="9100126" y="8887347"/>
            <a:ext cx="6466897" cy="13010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 marR="5080">
              <a:lnSpc>
                <a:spcPct val="126699"/>
              </a:lnSpc>
              <a:spcBef>
                <a:spcPts val="100"/>
              </a:spcBef>
            </a:pPr>
            <a:r>
              <a:rPr sz="600" spc="-5" dirty="0">
                <a:latin typeface="Microsoft Sans Serif"/>
                <a:cs typeface="Microsoft Sans Serif"/>
              </a:rPr>
              <a:t>Fig. </a:t>
            </a:r>
            <a:r>
              <a:rPr sz="600" dirty="0">
                <a:latin typeface="Microsoft Sans Serif"/>
                <a:cs typeface="Microsoft Sans Serif"/>
              </a:rPr>
              <a:t>8. </a:t>
            </a:r>
            <a:r>
              <a:rPr sz="600" spc="15" dirty="0">
                <a:latin typeface="Microsoft Sans Serif"/>
                <a:cs typeface="Microsoft Sans Serif"/>
              </a:rPr>
              <a:t>Protección</a:t>
            </a:r>
            <a:r>
              <a:rPr sz="600" spc="-5" dirty="0">
                <a:latin typeface="Microsoft Sans Serif"/>
                <a:cs typeface="Microsoft Sans Serif"/>
              </a:rPr>
              <a:t> </a:t>
            </a:r>
            <a:r>
              <a:rPr sz="600" spc="20" dirty="0">
                <a:latin typeface="Microsoft Sans Serif"/>
                <a:cs typeface="Microsoft Sans Serif"/>
              </a:rPr>
              <a:t>de</a:t>
            </a:r>
            <a:r>
              <a:rPr sz="600" dirty="0">
                <a:latin typeface="Microsoft Sans Serif"/>
                <a:cs typeface="Microsoft Sans Serif"/>
              </a:rPr>
              <a:t> </a:t>
            </a:r>
            <a:r>
              <a:rPr sz="600" spc="5" dirty="0">
                <a:latin typeface="Microsoft Sans Serif"/>
                <a:cs typeface="Microsoft Sans Serif"/>
              </a:rPr>
              <a:t>fase</a:t>
            </a:r>
            <a:r>
              <a:rPr sz="600" spc="-5" dirty="0">
                <a:latin typeface="Microsoft Sans Serif"/>
                <a:cs typeface="Microsoft Sans Serif"/>
              </a:rPr>
              <a:t> </a:t>
            </a:r>
            <a:r>
              <a:rPr sz="600" spc="20" dirty="0">
                <a:latin typeface="Microsoft Sans Serif"/>
                <a:cs typeface="Microsoft Sans Serif"/>
              </a:rPr>
              <a:t>dividida</a:t>
            </a:r>
            <a:r>
              <a:rPr sz="600" dirty="0">
                <a:latin typeface="Microsoft Sans Serif"/>
                <a:cs typeface="Microsoft Sans Serif"/>
              </a:rPr>
              <a:t> </a:t>
            </a:r>
            <a:r>
              <a:rPr sz="600" spc="20" dirty="0">
                <a:latin typeface="Microsoft Sans Serif"/>
                <a:cs typeface="Microsoft Sans Serif"/>
              </a:rPr>
              <a:t>utilizando</a:t>
            </a:r>
            <a:r>
              <a:rPr sz="600" spc="-5" dirty="0">
                <a:latin typeface="Microsoft Sans Serif"/>
                <a:cs typeface="Microsoft Sans Serif"/>
              </a:rPr>
              <a:t> </a:t>
            </a:r>
            <a:r>
              <a:rPr sz="600" dirty="0">
                <a:latin typeface="Microsoft Sans Serif"/>
                <a:cs typeface="Microsoft Sans Serif"/>
              </a:rPr>
              <a:t>TI </a:t>
            </a:r>
            <a:r>
              <a:rPr sz="600" spc="25" dirty="0">
                <a:latin typeface="Microsoft Sans Serif"/>
                <a:cs typeface="Microsoft Sans Serif"/>
              </a:rPr>
              <a:t>primarios</a:t>
            </a:r>
            <a:r>
              <a:rPr sz="600" spc="-5" dirty="0">
                <a:latin typeface="Microsoft Sans Serif"/>
                <a:cs typeface="Microsoft Sans Serif"/>
              </a:rPr>
              <a:t> </a:t>
            </a:r>
            <a:r>
              <a:rPr sz="600" spc="15" dirty="0">
                <a:latin typeface="Microsoft Sans Serif"/>
                <a:cs typeface="Microsoft Sans Serif"/>
              </a:rPr>
              <a:t>dobles</a:t>
            </a:r>
            <a:r>
              <a:rPr sz="600" dirty="0">
                <a:latin typeface="Microsoft Sans Serif"/>
                <a:cs typeface="Microsoft Sans Serif"/>
              </a:rPr>
              <a:t> </a:t>
            </a:r>
            <a:r>
              <a:rPr sz="600" spc="5" dirty="0">
                <a:latin typeface="Microsoft Sans Serif"/>
                <a:cs typeface="Microsoft Sans Serif"/>
              </a:rPr>
              <a:t>y</a:t>
            </a:r>
            <a:r>
              <a:rPr sz="600" spc="-5" dirty="0">
                <a:latin typeface="Microsoft Sans Serif"/>
                <a:cs typeface="Microsoft Sans Serif"/>
              </a:rPr>
              <a:t> </a:t>
            </a:r>
            <a:r>
              <a:rPr sz="600" spc="15" dirty="0">
                <a:latin typeface="Microsoft Sans Serif"/>
                <a:cs typeface="Microsoft Sans Serif"/>
              </a:rPr>
              <a:t>secundarios </a:t>
            </a:r>
            <a:r>
              <a:rPr sz="600" spc="-145" dirty="0">
                <a:latin typeface="Microsoft Sans Serif"/>
                <a:cs typeface="Microsoft Sans Serif"/>
              </a:rPr>
              <a:t> </a:t>
            </a:r>
            <a:r>
              <a:rPr sz="600" spc="15" dirty="0">
                <a:latin typeface="Microsoft Sans Serif"/>
                <a:cs typeface="Microsoft Sans Serif"/>
              </a:rPr>
              <a:t>simples</a:t>
            </a:r>
            <a:r>
              <a:rPr sz="600" spc="-10" dirty="0">
                <a:latin typeface="Microsoft Sans Serif"/>
                <a:cs typeface="Microsoft Sans Serif"/>
              </a:rPr>
              <a:t> </a:t>
            </a:r>
            <a:r>
              <a:rPr sz="600" spc="20" dirty="0">
                <a:latin typeface="Microsoft Sans Serif"/>
                <a:cs typeface="Microsoft Sans Serif"/>
              </a:rPr>
              <a:t>[2]</a:t>
            </a:r>
            <a:endParaRPr sz="600">
              <a:latin typeface="Microsoft Sans Serif"/>
              <a:cs typeface="Microsoft Sans Serif"/>
            </a:endParaRPr>
          </a:p>
        </p:txBody>
      </p:sp>
      <p:sp>
        <p:nvSpPr>
          <p:cNvPr id="830" name="object 830"/>
          <p:cNvSpPr txBox="1"/>
          <p:nvPr/>
        </p:nvSpPr>
        <p:spPr>
          <a:xfrm>
            <a:off x="1415277" y="9415125"/>
            <a:ext cx="2852914" cy="143629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sz="850" spc="-25" dirty="0">
                <a:latin typeface="Microsoft Sans Serif"/>
                <a:cs typeface="Microsoft Sans Serif"/>
              </a:rPr>
              <a:t>CAPÍTULO</a:t>
            </a:r>
            <a:r>
              <a:rPr sz="850" spc="-20" dirty="0">
                <a:latin typeface="Microsoft Sans Serif"/>
                <a:cs typeface="Microsoft Sans Serif"/>
              </a:rPr>
              <a:t> </a:t>
            </a:r>
            <a:r>
              <a:rPr sz="850" dirty="0">
                <a:latin typeface="Microsoft Sans Serif"/>
                <a:cs typeface="Microsoft Sans Serif"/>
              </a:rPr>
              <a:t>2,</a:t>
            </a:r>
            <a:r>
              <a:rPr sz="850" spc="-15" dirty="0">
                <a:latin typeface="Microsoft Sans Serif"/>
                <a:cs typeface="Microsoft Sans Serif"/>
              </a:rPr>
              <a:t> </a:t>
            </a:r>
            <a:r>
              <a:rPr sz="850" spc="-40" dirty="0">
                <a:latin typeface="Microsoft Sans Serif"/>
                <a:cs typeface="Microsoft Sans Serif"/>
              </a:rPr>
              <a:t>SECCIÓN</a:t>
            </a:r>
            <a:r>
              <a:rPr sz="850" spc="-15" dirty="0">
                <a:latin typeface="Microsoft Sans Serif"/>
                <a:cs typeface="Microsoft Sans Serif"/>
              </a:rPr>
              <a:t> </a:t>
            </a:r>
            <a:r>
              <a:rPr sz="850" spc="10" dirty="0">
                <a:latin typeface="Microsoft Sans Serif"/>
                <a:cs typeface="Microsoft Sans Serif"/>
              </a:rPr>
              <a:t>1</a:t>
            </a:r>
            <a:endParaRPr sz="850">
              <a:latin typeface="Microsoft Sans Serif"/>
              <a:cs typeface="Microsoft Sans Serif"/>
            </a:endParaRPr>
          </a:p>
        </p:txBody>
      </p:sp>
      <p:sp>
        <p:nvSpPr>
          <p:cNvPr id="831" name="object 831"/>
          <p:cNvSpPr txBox="1"/>
          <p:nvPr/>
        </p:nvSpPr>
        <p:spPr>
          <a:xfrm>
            <a:off x="7845387" y="9415126"/>
            <a:ext cx="7796212" cy="285115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sz="850" spc="-25" dirty="0">
                <a:latin typeface="Microsoft Sans Serif"/>
                <a:cs typeface="Microsoft Sans Serif"/>
              </a:rPr>
              <a:t>TUTORIAL</a:t>
            </a:r>
            <a:r>
              <a:rPr sz="850" spc="-5" dirty="0">
                <a:latin typeface="Microsoft Sans Serif"/>
                <a:cs typeface="Microsoft Sans Serif"/>
              </a:rPr>
              <a:t> </a:t>
            </a:r>
            <a:r>
              <a:rPr sz="850" spc="-60" dirty="0">
                <a:latin typeface="Microsoft Sans Serif"/>
                <a:cs typeface="Microsoft Sans Serif"/>
              </a:rPr>
              <a:t>SOBRE</a:t>
            </a:r>
            <a:r>
              <a:rPr sz="850" spc="-5" dirty="0">
                <a:latin typeface="Microsoft Sans Serif"/>
                <a:cs typeface="Microsoft Sans Serif"/>
              </a:rPr>
              <a:t> </a:t>
            </a:r>
            <a:r>
              <a:rPr sz="850" spc="-35" dirty="0">
                <a:latin typeface="Microsoft Sans Serif"/>
                <a:cs typeface="Microsoft Sans Serif"/>
              </a:rPr>
              <a:t>PROTECCIÓN</a:t>
            </a:r>
            <a:r>
              <a:rPr sz="850" spc="-5" dirty="0">
                <a:latin typeface="Microsoft Sans Serif"/>
                <a:cs typeface="Microsoft Sans Serif"/>
              </a:rPr>
              <a:t> </a:t>
            </a:r>
            <a:r>
              <a:rPr sz="850" spc="-45" dirty="0">
                <a:latin typeface="Microsoft Sans Serif"/>
                <a:cs typeface="Microsoft Sans Serif"/>
              </a:rPr>
              <a:t>DE</a:t>
            </a:r>
            <a:r>
              <a:rPr sz="850" spc="-5" dirty="0">
                <a:latin typeface="Microsoft Sans Serif"/>
                <a:cs typeface="Microsoft Sans Serif"/>
              </a:rPr>
              <a:t> </a:t>
            </a:r>
            <a:r>
              <a:rPr sz="850" spc="-55" dirty="0">
                <a:latin typeface="Microsoft Sans Serif"/>
                <a:cs typeface="Microsoft Sans Serif"/>
              </a:rPr>
              <a:t>GENERADORES</a:t>
            </a:r>
            <a:r>
              <a:rPr sz="850" dirty="0">
                <a:latin typeface="Microsoft Sans Serif"/>
                <a:cs typeface="Microsoft Sans Serif"/>
              </a:rPr>
              <a:t> </a:t>
            </a:r>
            <a:r>
              <a:rPr sz="850" spc="-30" dirty="0">
                <a:latin typeface="Microsoft Sans Serif"/>
                <a:cs typeface="Microsoft Sans Serif"/>
              </a:rPr>
              <a:t>SÍNCRONOS</a:t>
            </a:r>
            <a:endParaRPr sz="850">
              <a:latin typeface="Microsoft Sans Serif"/>
              <a:cs typeface="Microsoft Sans Serif"/>
            </a:endParaRPr>
          </a:p>
          <a:p>
            <a:pPr marL="1400175">
              <a:lnSpc>
                <a:spcPct val="100000"/>
              </a:lnSpc>
            </a:pPr>
            <a:r>
              <a:rPr sz="850" spc="-15" dirty="0">
                <a:latin typeface="Microsoft Sans Serif"/>
                <a:cs typeface="Microsoft Sans Serif"/>
              </a:rPr>
              <a:t>PUBLICACIÓN</a:t>
            </a:r>
            <a:r>
              <a:rPr sz="850" spc="-5" dirty="0">
                <a:latin typeface="Microsoft Sans Serif"/>
                <a:cs typeface="Microsoft Sans Serif"/>
              </a:rPr>
              <a:t> </a:t>
            </a:r>
            <a:r>
              <a:rPr sz="850" spc="-55" dirty="0">
                <a:latin typeface="Microsoft Sans Serif"/>
                <a:cs typeface="Microsoft Sans Serif"/>
              </a:rPr>
              <a:t>ESPECIAL</a:t>
            </a:r>
            <a:r>
              <a:rPr sz="850" spc="-5" dirty="0">
                <a:latin typeface="Microsoft Sans Serif"/>
                <a:cs typeface="Microsoft Sans Serif"/>
              </a:rPr>
              <a:t> </a:t>
            </a:r>
            <a:r>
              <a:rPr sz="850" spc="-40" dirty="0">
                <a:latin typeface="Microsoft Sans Serif"/>
                <a:cs typeface="Microsoft Sans Serif"/>
              </a:rPr>
              <a:t>DEL</a:t>
            </a:r>
            <a:r>
              <a:rPr sz="850" spc="-5" dirty="0">
                <a:latin typeface="Microsoft Sans Serif"/>
                <a:cs typeface="Microsoft Sans Serif"/>
              </a:rPr>
              <a:t> </a:t>
            </a:r>
            <a:r>
              <a:rPr sz="850" spc="-60" dirty="0">
                <a:latin typeface="Microsoft Sans Serif"/>
                <a:cs typeface="Microsoft Sans Serif"/>
              </a:rPr>
              <a:t>IEEE</a:t>
            </a:r>
            <a:r>
              <a:rPr sz="850" spc="-5" dirty="0">
                <a:latin typeface="Microsoft Sans Serif"/>
                <a:cs typeface="Microsoft Sans Serif"/>
              </a:rPr>
              <a:t> </a:t>
            </a:r>
            <a:r>
              <a:rPr sz="850" spc="-80" dirty="0">
                <a:latin typeface="Microsoft Sans Serif"/>
                <a:cs typeface="Microsoft Sans Serif"/>
              </a:rPr>
              <a:t>PSRC</a:t>
            </a:r>
            <a:endParaRPr sz="850">
              <a:latin typeface="Microsoft Sans Serif"/>
              <a:cs typeface="Microsoft Sans Serif"/>
            </a:endParaRPr>
          </a:p>
        </p:txBody>
      </p:sp>
    </p:spTree>
  </p:cSld>
  <p:clrMapOvr>
    <a:masterClrMapping/>
  </p:clrMapOvr>
</p:sld>
</file>

<file path=ppt/slides/slide19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/>
          <p:nvPr/>
        </p:nvSpPr>
        <p:spPr>
          <a:xfrm>
            <a:off x="1444422" y="9413748"/>
            <a:ext cx="15051933" cy="9525"/>
          </a:xfrm>
          <a:custGeom>
            <a:avLst/>
            <a:gdLst/>
            <a:ahLst/>
            <a:cxnLst/>
            <a:rect l="l" t="t" r="r" b="b"/>
            <a:pathLst>
              <a:path w="6543040" h="9525">
                <a:moveTo>
                  <a:pt x="6542531" y="9144"/>
                </a:moveTo>
                <a:lnTo>
                  <a:pt x="0" y="9144"/>
                </a:lnTo>
                <a:lnTo>
                  <a:pt x="0" y="0"/>
                </a:lnTo>
                <a:lnTo>
                  <a:pt x="6542531" y="0"/>
                </a:lnTo>
                <a:lnTo>
                  <a:pt x="6542531" y="9144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" name="object 3"/>
          <p:cNvSpPr txBox="1"/>
          <p:nvPr/>
        </p:nvSpPr>
        <p:spPr>
          <a:xfrm>
            <a:off x="16290754" y="349008"/>
            <a:ext cx="192824" cy="135935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sz="800" spc="10" dirty="0">
                <a:latin typeface="Microsoft Sans Serif"/>
                <a:cs typeface="Microsoft Sans Serif"/>
              </a:rPr>
              <a:t>5</a:t>
            </a:r>
            <a:endParaRPr sz="800">
              <a:latin typeface="Microsoft Sans Serif"/>
              <a:cs typeface="Microsoft Sans Serif"/>
            </a:endParaRPr>
          </a:p>
        </p:txBody>
      </p:sp>
      <p:sp>
        <p:nvSpPr>
          <p:cNvPr id="4" name="object 4"/>
          <p:cNvSpPr txBox="1"/>
          <p:nvPr/>
        </p:nvSpPr>
        <p:spPr>
          <a:xfrm>
            <a:off x="1415216" y="583536"/>
            <a:ext cx="7385731" cy="700192"/>
          </a:xfrm>
          <a:prstGeom prst="rect">
            <a:avLst/>
          </a:prstGeom>
        </p:spPr>
        <p:txBody>
          <a:bodyPr vert="horz" wrap="square" lIns="0" tIns="7112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560"/>
              </a:spcBef>
            </a:pPr>
            <a:r>
              <a:rPr sz="750" spc="-15" dirty="0">
                <a:latin typeface="Microsoft Sans Serif"/>
                <a:cs typeface="Microsoft Sans Serif"/>
              </a:rPr>
              <a:t>B.</a:t>
            </a:r>
            <a:r>
              <a:rPr sz="750" spc="-10" dirty="0">
                <a:latin typeface="Microsoft Sans Serif"/>
                <a:cs typeface="Microsoft Sans Serif"/>
              </a:rPr>
              <a:t> </a:t>
            </a:r>
            <a:r>
              <a:rPr sz="750" spc="10" dirty="0">
                <a:latin typeface="Microsoft Sans Serif"/>
                <a:cs typeface="Microsoft Sans Serif"/>
              </a:rPr>
              <a:t>Variaciones</a:t>
            </a:r>
            <a:r>
              <a:rPr sz="750" spc="-5" dirty="0">
                <a:latin typeface="Microsoft Sans Serif"/>
                <a:cs typeface="Microsoft Sans Serif"/>
              </a:rPr>
              <a:t> </a:t>
            </a:r>
            <a:r>
              <a:rPr sz="750" spc="5" dirty="0">
                <a:latin typeface="Microsoft Sans Serif"/>
                <a:cs typeface="Microsoft Sans Serif"/>
              </a:rPr>
              <a:t>y</a:t>
            </a:r>
            <a:r>
              <a:rPr sz="750" spc="-10" dirty="0">
                <a:latin typeface="Microsoft Sans Serif"/>
                <a:cs typeface="Microsoft Sans Serif"/>
              </a:rPr>
              <a:t> </a:t>
            </a:r>
            <a:r>
              <a:rPr sz="750" spc="20" dirty="0">
                <a:latin typeface="Microsoft Sans Serif"/>
                <a:cs typeface="Microsoft Sans Serif"/>
              </a:rPr>
              <a:t>mediciones</a:t>
            </a:r>
            <a:r>
              <a:rPr sz="750" spc="-5" dirty="0">
                <a:latin typeface="Microsoft Sans Serif"/>
                <a:cs typeface="Microsoft Sans Serif"/>
              </a:rPr>
              <a:t> </a:t>
            </a:r>
            <a:r>
              <a:rPr sz="750" spc="25" dirty="0">
                <a:latin typeface="Microsoft Sans Serif"/>
                <a:cs typeface="Microsoft Sans Serif"/>
              </a:rPr>
              <a:t>de</a:t>
            </a:r>
            <a:r>
              <a:rPr sz="750" spc="-10" dirty="0">
                <a:latin typeface="Microsoft Sans Serif"/>
                <a:cs typeface="Microsoft Sans Serif"/>
              </a:rPr>
              <a:t> </a:t>
            </a:r>
            <a:r>
              <a:rPr sz="750" spc="30" dirty="0">
                <a:latin typeface="Microsoft Sans Serif"/>
                <a:cs typeface="Microsoft Sans Serif"/>
              </a:rPr>
              <a:t>corriente</a:t>
            </a:r>
            <a:r>
              <a:rPr sz="750" spc="-5" dirty="0">
                <a:latin typeface="Microsoft Sans Serif"/>
                <a:cs typeface="Microsoft Sans Serif"/>
              </a:rPr>
              <a:t> </a:t>
            </a:r>
            <a:r>
              <a:rPr sz="750" spc="25" dirty="0">
                <a:latin typeface="Microsoft Sans Serif"/>
                <a:cs typeface="Microsoft Sans Serif"/>
              </a:rPr>
              <a:t>de</a:t>
            </a:r>
            <a:r>
              <a:rPr sz="750" spc="-10" dirty="0">
                <a:latin typeface="Microsoft Sans Serif"/>
                <a:cs typeface="Microsoft Sans Serif"/>
              </a:rPr>
              <a:t> </a:t>
            </a:r>
            <a:r>
              <a:rPr sz="750" spc="10" dirty="0">
                <a:latin typeface="Microsoft Sans Serif"/>
                <a:cs typeface="Microsoft Sans Serif"/>
              </a:rPr>
              <a:t>fase</a:t>
            </a:r>
            <a:r>
              <a:rPr sz="750" spc="-5" dirty="0">
                <a:latin typeface="Microsoft Sans Serif"/>
                <a:cs typeface="Microsoft Sans Serif"/>
              </a:rPr>
              <a:t> </a:t>
            </a:r>
            <a:r>
              <a:rPr sz="750" spc="25" dirty="0">
                <a:latin typeface="Microsoft Sans Serif"/>
                <a:cs typeface="Microsoft Sans Serif"/>
              </a:rPr>
              <a:t>dividida</a:t>
            </a:r>
            <a:endParaRPr sz="750">
              <a:latin typeface="Microsoft Sans Serif"/>
              <a:cs typeface="Microsoft Sans Serif"/>
            </a:endParaRPr>
          </a:p>
          <a:p>
            <a:pPr marL="12700" marR="5080" indent="154940">
              <a:lnSpc>
                <a:spcPct val="125000"/>
              </a:lnSpc>
              <a:spcBef>
                <a:spcPts val="250"/>
              </a:spcBef>
            </a:pPr>
            <a:r>
              <a:rPr sz="800" spc="30" dirty="0">
                <a:latin typeface="Microsoft Sans Serif"/>
                <a:cs typeface="Microsoft Sans Serif"/>
              </a:rPr>
              <a:t>Idealmente, </a:t>
            </a:r>
            <a:r>
              <a:rPr sz="800" spc="25" dirty="0">
                <a:latin typeface="Microsoft Sans Serif"/>
                <a:cs typeface="Microsoft Sans Serif"/>
              </a:rPr>
              <a:t>en </a:t>
            </a:r>
            <a:r>
              <a:rPr sz="800" spc="20" dirty="0">
                <a:latin typeface="Microsoft Sans Serif"/>
                <a:cs typeface="Microsoft Sans Serif"/>
              </a:rPr>
              <a:t>condiciones </a:t>
            </a:r>
            <a:r>
              <a:rPr sz="800" spc="25" dirty="0">
                <a:latin typeface="Microsoft Sans Serif"/>
                <a:cs typeface="Microsoft Sans Serif"/>
              </a:rPr>
              <a:t>normales, </a:t>
            </a:r>
            <a:r>
              <a:rPr sz="800" spc="40" dirty="0">
                <a:latin typeface="Microsoft Sans Serif"/>
                <a:cs typeface="Microsoft Sans Serif"/>
              </a:rPr>
              <a:t>no </a:t>
            </a:r>
            <a:r>
              <a:rPr sz="800" spc="30" dirty="0">
                <a:latin typeface="Microsoft Sans Serif"/>
                <a:cs typeface="Microsoft Sans Serif"/>
              </a:rPr>
              <a:t>deberían </a:t>
            </a:r>
            <a:r>
              <a:rPr sz="800" spc="25" dirty="0">
                <a:latin typeface="Microsoft Sans Serif"/>
                <a:cs typeface="Microsoft Sans Serif"/>
              </a:rPr>
              <a:t>existir </a:t>
            </a:r>
            <a:r>
              <a:rPr sz="800" spc="30" dirty="0">
                <a:latin typeface="Microsoft Sans Serif"/>
                <a:cs typeface="Microsoft Sans Serif"/>
              </a:rPr>
              <a:t> </a:t>
            </a:r>
            <a:r>
              <a:rPr sz="800" spc="25" dirty="0">
                <a:latin typeface="Microsoft Sans Serif"/>
                <a:cs typeface="Microsoft Sans Serif"/>
              </a:rPr>
              <a:t>corrientes </a:t>
            </a:r>
            <a:r>
              <a:rPr sz="800" spc="20" dirty="0">
                <a:latin typeface="Microsoft Sans Serif"/>
                <a:cs typeface="Microsoft Sans Serif"/>
              </a:rPr>
              <a:t>circulantes </a:t>
            </a:r>
            <a:r>
              <a:rPr sz="800" spc="25" dirty="0">
                <a:latin typeface="Microsoft Sans Serif"/>
                <a:cs typeface="Microsoft Sans Serif"/>
              </a:rPr>
              <a:t>en </a:t>
            </a:r>
            <a:r>
              <a:rPr sz="800" spc="15" dirty="0">
                <a:latin typeface="Microsoft Sans Serif"/>
                <a:cs typeface="Microsoft Sans Serif"/>
              </a:rPr>
              <a:t>los </a:t>
            </a:r>
            <a:r>
              <a:rPr sz="800" spc="20" dirty="0">
                <a:latin typeface="Microsoft Sans Serif"/>
                <a:cs typeface="Microsoft Sans Serif"/>
              </a:rPr>
              <a:t>devanados </a:t>
            </a:r>
            <a:r>
              <a:rPr sz="800" spc="15" dirty="0">
                <a:latin typeface="Microsoft Sans Serif"/>
                <a:cs typeface="Microsoft Sans Serif"/>
              </a:rPr>
              <a:t>paralelos. </a:t>
            </a:r>
            <a:r>
              <a:rPr sz="800" spc="10" dirty="0">
                <a:latin typeface="Microsoft Sans Serif"/>
                <a:cs typeface="Microsoft Sans Serif"/>
              </a:rPr>
              <a:t>Pero </a:t>
            </a:r>
            <a:r>
              <a:rPr sz="800" spc="25" dirty="0">
                <a:latin typeface="Microsoft Sans Serif"/>
                <a:cs typeface="Microsoft Sans Serif"/>
              </a:rPr>
              <a:t>en </a:t>
            </a:r>
            <a:r>
              <a:rPr sz="800" spc="30" dirty="0">
                <a:latin typeface="Microsoft Sans Serif"/>
                <a:cs typeface="Microsoft Sans Serif"/>
              </a:rPr>
              <a:t> </a:t>
            </a:r>
            <a:r>
              <a:rPr sz="800" spc="20" dirty="0">
                <a:latin typeface="Microsoft Sans Serif"/>
                <a:cs typeface="Microsoft Sans Serif"/>
              </a:rPr>
              <a:t>realidad,</a:t>
            </a:r>
            <a:r>
              <a:rPr sz="800" dirty="0">
                <a:latin typeface="Microsoft Sans Serif"/>
                <a:cs typeface="Microsoft Sans Serif"/>
              </a:rPr>
              <a:t> </a:t>
            </a:r>
            <a:r>
              <a:rPr sz="800" spc="30" dirty="0">
                <a:latin typeface="Microsoft Sans Serif"/>
                <a:cs typeface="Microsoft Sans Serif"/>
              </a:rPr>
              <a:t>siempre</a:t>
            </a:r>
            <a:r>
              <a:rPr sz="800" spc="5" dirty="0">
                <a:latin typeface="Microsoft Sans Serif"/>
                <a:cs typeface="Microsoft Sans Serif"/>
              </a:rPr>
              <a:t> </a:t>
            </a:r>
            <a:r>
              <a:rPr sz="800" spc="15" dirty="0">
                <a:latin typeface="Microsoft Sans Serif"/>
                <a:cs typeface="Microsoft Sans Serif"/>
              </a:rPr>
              <a:t>existe</a:t>
            </a:r>
            <a:r>
              <a:rPr sz="800" dirty="0">
                <a:latin typeface="Microsoft Sans Serif"/>
                <a:cs typeface="Microsoft Sans Serif"/>
              </a:rPr>
              <a:t> </a:t>
            </a:r>
            <a:r>
              <a:rPr sz="800" spc="30" dirty="0">
                <a:latin typeface="Microsoft Sans Serif"/>
                <a:cs typeface="Microsoft Sans Serif"/>
              </a:rPr>
              <a:t>una</a:t>
            </a:r>
            <a:r>
              <a:rPr sz="800" spc="5" dirty="0">
                <a:latin typeface="Microsoft Sans Serif"/>
                <a:cs typeface="Microsoft Sans Serif"/>
              </a:rPr>
              <a:t> </a:t>
            </a:r>
            <a:r>
              <a:rPr sz="800" spc="20" dirty="0">
                <a:latin typeface="Microsoft Sans Serif"/>
                <a:cs typeface="Microsoft Sans Serif"/>
              </a:rPr>
              <a:t>cierta</a:t>
            </a:r>
            <a:r>
              <a:rPr sz="800" dirty="0">
                <a:latin typeface="Microsoft Sans Serif"/>
                <a:cs typeface="Microsoft Sans Serif"/>
              </a:rPr>
              <a:t> </a:t>
            </a:r>
            <a:r>
              <a:rPr sz="800" spc="25" dirty="0">
                <a:latin typeface="Microsoft Sans Serif"/>
                <a:cs typeface="Microsoft Sans Serif"/>
              </a:rPr>
              <a:t>cantidad</a:t>
            </a:r>
            <a:r>
              <a:rPr sz="800" spc="5" dirty="0">
                <a:latin typeface="Microsoft Sans Serif"/>
                <a:cs typeface="Microsoft Sans Serif"/>
              </a:rPr>
              <a:t> </a:t>
            </a:r>
            <a:r>
              <a:rPr sz="800" spc="25" dirty="0">
                <a:latin typeface="Microsoft Sans Serif"/>
                <a:cs typeface="Microsoft Sans Serif"/>
              </a:rPr>
              <a:t>de</a:t>
            </a:r>
            <a:r>
              <a:rPr sz="800" spc="5" dirty="0">
                <a:latin typeface="Microsoft Sans Serif"/>
                <a:cs typeface="Microsoft Sans Serif"/>
              </a:rPr>
              <a:t> </a:t>
            </a:r>
            <a:r>
              <a:rPr sz="800" spc="30" dirty="0">
                <a:latin typeface="Microsoft Sans Serif"/>
                <a:cs typeface="Microsoft Sans Serif"/>
              </a:rPr>
              <a:t>corriente</a:t>
            </a:r>
            <a:r>
              <a:rPr sz="800" dirty="0">
                <a:latin typeface="Microsoft Sans Serif"/>
                <a:cs typeface="Microsoft Sans Serif"/>
              </a:rPr>
              <a:t> </a:t>
            </a:r>
            <a:r>
              <a:rPr sz="800" spc="25" dirty="0">
                <a:latin typeface="Microsoft Sans Serif"/>
                <a:cs typeface="Microsoft Sans Serif"/>
              </a:rPr>
              <a:t>circulante </a:t>
            </a:r>
            <a:r>
              <a:rPr sz="800" spc="-195" dirty="0">
                <a:latin typeface="Microsoft Sans Serif"/>
                <a:cs typeface="Microsoft Sans Serif"/>
              </a:rPr>
              <a:t> </a:t>
            </a:r>
            <a:r>
              <a:rPr sz="800" spc="30" dirty="0">
                <a:latin typeface="Microsoft Sans Serif"/>
                <a:cs typeface="Microsoft Sans Serif"/>
              </a:rPr>
              <a:t>que </a:t>
            </a:r>
            <a:r>
              <a:rPr sz="800" spc="25" dirty="0">
                <a:latin typeface="Microsoft Sans Serif"/>
                <a:cs typeface="Microsoft Sans Serif"/>
              </a:rPr>
              <a:t>fluye en </a:t>
            </a:r>
            <a:r>
              <a:rPr sz="800" spc="15" dirty="0">
                <a:latin typeface="Microsoft Sans Serif"/>
                <a:cs typeface="Microsoft Sans Serif"/>
              </a:rPr>
              <a:t>los </a:t>
            </a:r>
            <a:r>
              <a:rPr sz="800" spc="20" dirty="0">
                <a:latin typeface="Microsoft Sans Serif"/>
                <a:cs typeface="Microsoft Sans Serif"/>
              </a:rPr>
              <a:t>devanados paralelos </a:t>
            </a:r>
            <a:r>
              <a:rPr sz="800" spc="35" dirty="0">
                <a:latin typeface="Microsoft Sans Serif"/>
                <a:cs typeface="Microsoft Sans Serif"/>
              </a:rPr>
              <a:t>debido </a:t>
            </a:r>
            <a:r>
              <a:rPr sz="800" dirty="0">
                <a:latin typeface="Microsoft Sans Serif"/>
                <a:cs typeface="Microsoft Sans Serif"/>
              </a:rPr>
              <a:t>a </a:t>
            </a:r>
            <a:r>
              <a:rPr sz="800" spc="15" dirty="0">
                <a:latin typeface="Microsoft Sans Serif"/>
                <a:cs typeface="Microsoft Sans Serif"/>
              </a:rPr>
              <a:t>los </a:t>
            </a:r>
            <a:r>
              <a:rPr sz="800" spc="20" dirty="0">
                <a:latin typeface="Microsoft Sans Serif"/>
                <a:cs typeface="Microsoft Sans Serif"/>
              </a:rPr>
              <a:t>siguientes </a:t>
            </a:r>
            <a:r>
              <a:rPr sz="800" spc="25" dirty="0">
                <a:latin typeface="Microsoft Sans Serif"/>
                <a:cs typeface="Microsoft Sans Serif"/>
              </a:rPr>
              <a:t> </a:t>
            </a:r>
            <a:r>
              <a:rPr sz="800" spc="20" dirty="0">
                <a:latin typeface="Microsoft Sans Serif"/>
                <a:cs typeface="Microsoft Sans Serif"/>
              </a:rPr>
              <a:t>factores:</a:t>
            </a:r>
            <a:endParaRPr sz="800">
              <a:latin typeface="Microsoft Sans Serif"/>
              <a:cs typeface="Microsoft Sans Serif"/>
            </a:endParaRPr>
          </a:p>
          <a:p>
            <a:pPr marL="411480" indent="-172720">
              <a:lnSpc>
                <a:spcPct val="100000"/>
              </a:lnSpc>
              <a:spcBef>
                <a:spcPts val="370"/>
              </a:spcBef>
              <a:buSzPct val="133333"/>
              <a:buChar char="•"/>
              <a:tabLst>
                <a:tab pos="412115" algn="l"/>
              </a:tabLst>
            </a:pPr>
            <a:r>
              <a:rPr sz="750" spc="25" dirty="0">
                <a:latin typeface="Microsoft Sans Serif"/>
                <a:cs typeface="Microsoft Sans Serif"/>
              </a:rPr>
              <a:t>imperfección</a:t>
            </a:r>
            <a:r>
              <a:rPr sz="750" dirty="0">
                <a:latin typeface="Microsoft Sans Serif"/>
                <a:cs typeface="Microsoft Sans Serif"/>
              </a:rPr>
              <a:t> </a:t>
            </a:r>
            <a:r>
              <a:rPr sz="750" spc="25" dirty="0">
                <a:latin typeface="Microsoft Sans Serif"/>
                <a:cs typeface="Microsoft Sans Serif"/>
              </a:rPr>
              <a:t>en</a:t>
            </a:r>
            <a:r>
              <a:rPr sz="750" spc="5" dirty="0">
                <a:latin typeface="Microsoft Sans Serif"/>
                <a:cs typeface="Microsoft Sans Serif"/>
              </a:rPr>
              <a:t> </a:t>
            </a:r>
            <a:r>
              <a:rPr sz="750" spc="10" dirty="0">
                <a:latin typeface="Microsoft Sans Serif"/>
                <a:cs typeface="Microsoft Sans Serif"/>
              </a:rPr>
              <a:t>la</a:t>
            </a:r>
            <a:r>
              <a:rPr sz="750" spc="5" dirty="0">
                <a:latin typeface="Microsoft Sans Serif"/>
                <a:cs typeface="Microsoft Sans Serif"/>
              </a:rPr>
              <a:t> </a:t>
            </a:r>
            <a:r>
              <a:rPr sz="750" spc="20" dirty="0">
                <a:latin typeface="Microsoft Sans Serif"/>
                <a:cs typeface="Microsoft Sans Serif"/>
              </a:rPr>
              <a:t>construcción</a:t>
            </a:r>
            <a:r>
              <a:rPr sz="750" dirty="0">
                <a:latin typeface="Microsoft Sans Serif"/>
                <a:cs typeface="Microsoft Sans Serif"/>
              </a:rPr>
              <a:t> </a:t>
            </a:r>
            <a:r>
              <a:rPr sz="750" spc="20" dirty="0">
                <a:latin typeface="Microsoft Sans Serif"/>
                <a:cs typeface="Microsoft Sans Serif"/>
              </a:rPr>
              <a:t>del</a:t>
            </a:r>
            <a:r>
              <a:rPr sz="750" spc="5" dirty="0">
                <a:latin typeface="Microsoft Sans Serif"/>
                <a:cs typeface="Microsoft Sans Serif"/>
              </a:rPr>
              <a:t> </a:t>
            </a:r>
            <a:r>
              <a:rPr sz="750" spc="30" dirty="0">
                <a:latin typeface="Microsoft Sans Serif"/>
                <a:cs typeface="Microsoft Sans Serif"/>
              </a:rPr>
              <a:t>generador</a:t>
            </a:r>
            <a:endParaRPr sz="750">
              <a:latin typeface="Microsoft Sans Serif"/>
              <a:cs typeface="Microsoft Sans Serif"/>
            </a:endParaRPr>
          </a:p>
        </p:txBody>
      </p:sp>
      <p:sp>
        <p:nvSpPr>
          <p:cNvPr id="5" name="object 5"/>
          <p:cNvSpPr txBox="1"/>
          <p:nvPr/>
        </p:nvSpPr>
        <p:spPr>
          <a:xfrm>
            <a:off x="9100214" y="602228"/>
            <a:ext cx="7338986" cy="474874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 marR="5080">
              <a:lnSpc>
                <a:spcPct val="143100"/>
              </a:lnSpc>
              <a:spcBef>
                <a:spcPts val="100"/>
              </a:spcBef>
            </a:pPr>
            <a:r>
              <a:rPr sz="700" spc="-10" dirty="0">
                <a:latin typeface="Microsoft Sans Serif"/>
                <a:cs typeface="Microsoft Sans Serif"/>
              </a:rPr>
              <a:t>La</a:t>
            </a:r>
            <a:r>
              <a:rPr sz="700" dirty="0">
                <a:latin typeface="Microsoft Sans Serif"/>
                <a:cs typeface="Microsoft Sans Serif"/>
              </a:rPr>
              <a:t> </a:t>
            </a:r>
            <a:r>
              <a:rPr sz="700" spc="20" dirty="0">
                <a:latin typeface="Microsoft Sans Serif"/>
                <a:cs typeface="Microsoft Sans Serif"/>
              </a:rPr>
              <a:t>cantidad</a:t>
            </a:r>
            <a:r>
              <a:rPr sz="700" dirty="0">
                <a:latin typeface="Microsoft Sans Serif"/>
                <a:cs typeface="Microsoft Sans Serif"/>
              </a:rPr>
              <a:t> </a:t>
            </a:r>
            <a:r>
              <a:rPr sz="700" spc="20" dirty="0">
                <a:latin typeface="Microsoft Sans Serif"/>
                <a:cs typeface="Microsoft Sans Serif"/>
              </a:rPr>
              <a:t>de</a:t>
            </a:r>
            <a:r>
              <a:rPr sz="700" dirty="0">
                <a:latin typeface="Microsoft Sans Serif"/>
                <a:cs typeface="Microsoft Sans Serif"/>
              </a:rPr>
              <a:t> </a:t>
            </a:r>
            <a:r>
              <a:rPr sz="700" spc="30" dirty="0">
                <a:latin typeface="Microsoft Sans Serif"/>
                <a:cs typeface="Microsoft Sans Serif"/>
              </a:rPr>
              <a:t>bobina</a:t>
            </a:r>
            <a:r>
              <a:rPr sz="700" spc="5" dirty="0">
                <a:latin typeface="Microsoft Sans Serif"/>
                <a:cs typeface="Microsoft Sans Serif"/>
              </a:rPr>
              <a:t> </a:t>
            </a:r>
            <a:r>
              <a:rPr sz="700" spc="25" dirty="0">
                <a:latin typeface="Microsoft Sans Serif"/>
                <a:cs typeface="Microsoft Sans Serif"/>
              </a:rPr>
              <a:t>cortada</a:t>
            </a:r>
            <a:r>
              <a:rPr sz="700" dirty="0">
                <a:latin typeface="Microsoft Sans Serif"/>
                <a:cs typeface="Microsoft Sans Serif"/>
              </a:rPr>
              <a:t> </a:t>
            </a:r>
            <a:r>
              <a:rPr sz="700" spc="20" dirty="0">
                <a:latin typeface="Microsoft Sans Serif"/>
                <a:cs typeface="Microsoft Sans Serif"/>
              </a:rPr>
              <a:t>debe</a:t>
            </a:r>
            <a:r>
              <a:rPr sz="700" dirty="0">
                <a:latin typeface="Microsoft Sans Serif"/>
                <a:cs typeface="Microsoft Sans Serif"/>
              </a:rPr>
              <a:t> </a:t>
            </a:r>
            <a:r>
              <a:rPr sz="700" spc="25" dirty="0">
                <a:latin typeface="Microsoft Sans Serif"/>
                <a:cs typeface="Microsoft Sans Serif"/>
              </a:rPr>
              <a:t>limitarse</a:t>
            </a:r>
            <a:r>
              <a:rPr sz="700" dirty="0">
                <a:latin typeface="Microsoft Sans Serif"/>
                <a:cs typeface="Microsoft Sans Serif"/>
              </a:rPr>
              <a:t> </a:t>
            </a:r>
            <a:r>
              <a:rPr sz="700" spc="10" dirty="0">
                <a:latin typeface="Microsoft Sans Serif"/>
                <a:cs typeface="Microsoft Sans Serif"/>
              </a:rPr>
              <a:t>al</a:t>
            </a:r>
            <a:r>
              <a:rPr sz="700" spc="5" dirty="0">
                <a:latin typeface="Microsoft Sans Serif"/>
                <a:cs typeface="Microsoft Sans Serif"/>
              </a:rPr>
              <a:t> </a:t>
            </a:r>
            <a:r>
              <a:rPr sz="700" spc="10" dirty="0">
                <a:latin typeface="Microsoft Sans Serif"/>
                <a:cs typeface="Microsoft Sans Serif"/>
              </a:rPr>
              <a:t>10</a:t>
            </a:r>
            <a:r>
              <a:rPr sz="700" dirty="0">
                <a:latin typeface="Microsoft Sans Serif"/>
                <a:cs typeface="Microsoft Sans Serif"/>
              </a:rPr>
              <a:t> </a:t>
            </a:r>
            <a:r>
              <a:rPr sz="700" spc="40" dirty="0">
                <a:latin typeface="Microsoft Sans Serif"/>
                <a:cs typeface="Microsoft Sans Serif"/>
              </a:rPr>
              <a:t>por</a:t>
            </a:r>
            <a:r>
              <a:rPr sz="700" dirty="0">
                <a:latin typeface="Microsoft Sans Serif"/>
                <a:cs typeface="Microsoft Sans Serif"/>
              </a:rPr>
              <a:t> </a:t>
            </a:r>
            <a:r>
              <a:rPr sz="700" spc="20" dirty="0">
                <a:latin typeface="Microsoft Sans Serif"/>
                <a:cs typeface="Microsoft Sans Serif"/>
              </a:rPr>
              <a:t>ciento</a:t>
            </a:r>
            <a:r>
              <a:rPr sz="700" spc="5" dirty="0">
                <a:latin typeface="Microsoft Sans Serif"/>
                <a:cs typeface="Microsoft Sans Serif"/>
              </a:rPr>
              <a:t> </a:t>
            </a:r>
            <a:r>
              <a:rPr sz="700" spc="20" dirty="0">
                <a:latin typeface="Microsoft Sans Serif"/>
                <a:cs typeface="Microsoft Sans Serif"/>
              </a:rPr>
              <a:t>del</a:t>
            </a:r>
            <a:r>
              <a:rPr sz="700" dirty="0">
                <a:latin typeface="Microsoft Sans Serif"/>
                <a:cs typeface="Microsoft Sans Serif"/>
              </a:rPr>
              <a:t> </a:t>
            </a:r>
            <a:r>
              <a:rPr sz="700" spc="15" dirty="0">
                <a:latin typeface="Microsoft Sans Serif"/>
                <a:cs typeface="Microsoft Sans Serif"/>
              </a:rPr>
              <a:t>devanado. </a:t>
            </a:r>
            <a:r>
              <a:rPr sz="700" spc="-170" dirty="0">
                <a:latin typeface="Microsoft Sans Serif"/>
                <a:cs typeface="Microsoft Sans Serif"/>
              </a:rPr>
              <a:t> </a:t>
            </a:r>
            <a:r>
              <a:rPr sz="700" spc="-30" dirty="0">
                <a:latin typeface="Microsoft Sans Serif"/>
                <a:cs typeface="Microsoft Sans Serif"/>
              </a:rPr>
              <a:t>El </a:t>
            </a:r>
            <a:r>
              <a:rPr sz="700" spc="35" dirty="0">
                <a:latin typeface="Microsoft Sans Serif"/>
                <a:cs typeface="Microsoft Sans Serif"/>
              </a:rPr>
              <a:t>retardo </a:t>
            </a:r>
            <a:r>
              <a:rPr sz="700" spc="20" dirty="0">
                <a:latin typeface="Microsoft Sans Serif"/>
                <a:cs typeface="Microsoft Sans Serif"/>
              </a:rPr>
              <a:t>de </a:t>
            </a:r>
            <a:r>
              <a:rPr sz="700" spc="35" dirty="0">
                <a:latin typeface="Microsoft Sans Serif"/>
                <a:cs typeface="Microsoft Sans Serif"/>
              </a:rPr>
              <a:t>tiempo </a:t>
            </a:r>
            <a:r>
              <a:rPr sz="700" spc="25" dirty="0">
                <a:latin typeface="Microsoft Sans Serif"/>
                <a:cs typeface="Microsoft Sans Serif"/>
              </a:rPr>
              <a:t>para </a:t>
            </a:r>
            <a:r>
              <a:rPr sz="700" spc="10" dirty="0">
                <a:latin typeface="Microsoft Sans Serif"/>
                <a:cs typeface="Microsoft Sans Serif"/>
              </a:rPr>
              <a:t>la </a:t>
            </a:r>
            <a:r>
              <a:rPr sz="700" spc="25" dirty="0">
                <a:latin typeface="Microsoft Sans Serif"/>
                <a:cs typeface="Microsoft Sans Serif"/>
              </a:rPr>
              <a:t>protección </a:t>
            </a:r>
            <a:r>
              <a:rPr sz="700" spc="20" dirty="0">
                <a:latin typeface="Microsoft Sans Serif"/>
                <a:cs typeface="Microsoft Sans Serif"/>
              </a:rPr>
              <a:t>debe </a:t>
            </a:r>
            <a:r>
              <a:rPr sz="700" spc="25" dirty="0">
                <a:latin typeface="Microsoft Sans Serif"/>
                <a:cs typeface="Microsoft Sans Serif"/>
              </a:rPr>
              <a:t>configurarse para </a:t>
            </a:r>
            <a:r>
              <a:rPr sz="700" spc="20" dirty="0">
                <a:latin typeface="Microsoft Sans Serif"/>
                <a:cs typeface="Microsoft Sans Serif"/>
              </a:rPr>
              <a:t>evitar </a:t>
            </a:r>
            <a:r>
              <a:rPr sz="700" spc="10" dirty="0">
                <a:latin typeface="Microsoft Sans Serif"/>
                <a:cs typeface="Microsoft Sans Serif"/>
              </a:rPr>
              <a:t>la </a:t>
            </a:r>
            <a:r>
              <a:rPr sz="700" spc="15" dirty="0">
                <a:latin typeface="Microsoft Sans Serif"/>
                <a:cs typeface="Microsoft Sans Serif"/>
              </a:rPr>
              <a:t> </a:t>
            </a:r>
            <a:r>
              <a:rPr sz="700" spc="25" dirty="0">
                <a:latin typeface="Microsoft Sans Serif"/>
                <a:cs typeface="Microsoft Sans Serif"/>
              </a:rPr>
              <a:t>operación </a:t>
            </a:r>
            <a:r>
              <a:rPr sz="700" spc="30" dirty="0">
                <a:latin typeface="Microsoft Sans Serif"/>
                <a:cs typeface="Microsoft Sans Serif"/>
              </a:rPr>
              <a:t>que </a:t>
            </a:r>
            <a:r>
              <a:rPr sz="700" spc="25" dirty="0">
                <a:latin typeface="Microsoft Sans Serif"/>
                <a:cs typeface="Microsoft Sans Serif"/>
              </a:rPr>
              <a:t>puede </a:t>
            </a:r>
            <a:r>
              <a:rPr sz="700" spc="35" dirty="0">
                <a:latin typeface="Microsoft Sans Serif"/>
                <a:cs typeface="Microsoft Sans Serif"/>
              </a:rPr>
              <a:t>ocurrir durante </a:t>
            </a:r>
            <a:r>
              <a:rPr sz="700" spc="10" dirty="0">
                <a:latin typeface="Microsoft Sans Serif"/>
                <a:cs typeface="Microsoft Sans Serif"/>
              </a:rPr>
              <a:t>fallas </a:t>
            </a:r>
            <a:r>
              <a:rPr sz="700" spc="20" dirty="0">
                <a:latin typeface="Microsoft Sans Serif"/>
                <a:cs typeface="Microsoft Sans Serif"/>
              </a:rPr>
              <a:t>externas </a:t>
            </a:r>
            <a:r>
              <a:rPr sz="700" spc="5" dirty="0">
                <a:latin typeface="Microsoft Sans Serif"/>
                <a:cs typeface="Microsoft Sans Serif"/>
              </a:rPr>
              <a:t>causadas </a:t>
            </a:r>
            <a:r>
              <a:rPr sz="700" spc="40" dirty="0">
                <a:latin typeface="Microsoft Sans Serif"/>
                <a:cs typeface="Microsoft Sans Serif"/>
              </a:rPr>
              <a:t>por </a:t>
            </a:r>
            <a:r>
              <a:rPr sz="700" spc="30" dirty="0">
                <a:latin typeface="Microsoft Sans Serif"/>
                <a:cs typeface="Microsoft Sans Serif"/>
              </a:rPr>
              <a:t>una </a:t>
            </a:r>
            <a:r>
              <a:rPr sz="700" spc="35" dirty="0">
                <a:latin typeface="Microsoft Sans Serif"/>
                <a:cs typeface="Microsoft Sans Serif"/>
              </a:rPr>
              <a:t> </a:t>
            </a:r>
            <a:r>
              <a:rPr sz="700" spc="20" dirty="0">
                <a:latin typeface="Microsoft Sans Serif"/>
                <a:cs typeface="Microsoft Sans Serif"/>
              </a:rPr>
              <a:t>respuesta desigual del </a:t>
            </a:r>
            <a:r>
              <a:rPr sz="700" spc="-55" dirty="0">
                <a:latin typeface="Microsoft Sans Serif"/>
                <a:cs typeface="Microsoft Sans Serif"/>
              </a:rPr>
              <a:t>CT </a:t>
            </a:r>
            <a:r>
              <a:rPr sz="700" spc="10" dirty="0">
                <a:latin typeface="Microsoft Sans Serif"/>
                <a:cs typeface="Microsoft Sans Serif"/>
              </a:rPr>
              <a:t>al </a:t>
            </a:r>
            <a:r>
              <a:rPr sz="700" spc="30" dirty="0">
                <a:latin typeface="Microsoft Sans Serif"/>
                <a:cs typeface="Microsoft Sans Serif"/>
              </a:rPr>
              <a:t>transitorio. </a:t>
            </a:r>
            <a:r>
              <a:rPr sz="700" spc="-10" dirty="0">
                <a:latin typeface="Microsoft Sans Serif"/>
                <a:cs typeface="Microsoft Sans Serif"/>
              </a:rPr>
              <a:t>La </a:t>
            </a:r>
            <a:r>
              <a:rPr sz="700" spc="30" dirty="0">
                <a:latin typeface="Microsoft Sans Serif"/>
                <a:cs typeface="Microsoft Sans Serif"/>
              </a:rPr>
              <a:t>unidad </a:t>
            </a:r>
            <a:r>
              <a:rPr sz="700" spc="20" dirty="0">
                <a:latin typeface="Microsoft Sans Serif"/>
                <a:cs typeface="Microsoft Sans Serif"/>
              </a:rPr>
              <a:t>instantánea </a:t>
            </a:r>
            <a:r>
              <a:rPr sz="700" spc="30" dirty="0">
                <a:latin typeface="Microsoft Sans Serif"/>
                <a:cs typeface="Microsoft Sans Serif"/>
              </a:rPr>
              <a:t>también </a:t>
            </a:r>
            <a:r>
              <a:rPr sz="700" spc="35" dirty="0">
                <a:latin typeface="Microsoft Sans Serif"/>
                <a:cs typeface="Microsoft Sans Serif"/>
              </a:rPr>
              <a:t> </a:t>
            </a:r>
            <a:r>
              <a:rPr sz="700" spc="20" dirty="0">
                <a:latin typeface="Microsoft Sans Serif"/>
                <a:cs typeface="Microsoft Sans Serif"/>
              </a:rPr>
              <a:t>debe </a:t>
            </a:r>
            <a:r>
              <a:rPr sz="700" spc="25" dirty="0">
                <a:latin typeface="Microsoft Sans Serif"/>
                <a:cs typeface="Microsoft Sans Serif"/>
              </a:rPr>
              <a:t>configurarse </a:t>
            </a:r>
            <a:r>
              <a:rPr sz="700" spc="40" dirty="0">
                <a:latin typeface="Microsoft Sans Serif"/>
                <a:cs typeface="Microsoft Sans Serif"/>
              </a:rPr>
              <a:t>por </a:t>
            </a:r>
            <a:r>
              <a:rPr sz="700" spc="20" dirty="0">
                <a:latin typeface="Microsoft Sans Serif"/>
                <a:cs typeface="Microsoft Sans Serif"/>
              </a:rPr>
              <a:t>encima del </a:t>
            </a:r>
            <a:r>
              <a:rPr sz="700" spc="15" dirty="0">
                <a:latin typeface="Microsoft Sans Serif"/>
                <a:cs typeface="Microsoft Sans Serif"/>
              </a:rPr>
              <a:t>nivel </a:t>
            </a:r>
            <a:r>
              <a:rPr sz="700" spc="30" dirty="0">
                <a:latin typeface="Microsoft Sans Serif"/>
                <a:cs typeface="Microsoft Sans Serif"/>
              </a:rPr>
              <a:t>transitorio </a:t>
            </a:r>
            <a:r>
              <a:rPr sz="700" spc="20" dirty="0">
                <a:latin typeface="Microsoft Sans Serif"/>
                <a:cs typeface="Microsoft Sans Serif"/>
              </a:rPr>
              <a:t>esperado </a:t>
            </a:r>
            <a:r>
              <a:rPr sz="700" spc="35" dirty="0">
                <a:latin typeface="Microsoft Sans Serif"/>
                <a:cs typeface="Microsoft Sans Serif"/>
              </a:rPr>
              <a:t>durante </a:t>
            </a:r>
            <a:r>
              <a:rPr sz="700" spc="10" dirty="0">
                <a:latin typeface="Microsoft Sans Serif"/>
                <a:cs typeface="Microsoft Sans Serif"/>
              </a:rPr>
              <a:t>fallas </a:t>
            </a:r>
            <a:r>
              <a:rPr sz="700" spc="15" dirty="0">
                <a:latin typeface="Microsoft Sans Serif"/>
                <a:cs typeface="Microsoft Sans Serif"/>
              </a:rPr>
              <a:t> </a:t>
            </a:r>
            <a:r>
              <a:rPr sz="700" spc="20" dirty="0">
                <a:latin typeface="Microsoft Sans Serif"/>
                <a:cs typeface="Microsoft Sans Serif"/>
              </a:rPr>
              <a:t>externas </a:t>
            </a:r>
            <a:r>
              <a:rPr sz="700" dirty="0">
                <a:latin typeface="Microsoft Sans Serif"/>
                <a:cs typeface="Microsoft Sans Serif"/>
              </a:rPr>
              <a:t>y, </a:t>
            </a:r>
            <a:r>
              <a:rPr sz="700" spc="20" dirty="0">
                <a:latin typeface="Microsoft Sans Serif"/>
                <a:cs typeface="Microsoft Sans Serif"/>
              </a:rPr>
              <a:t>en </a:t>
            </a:r>
            <a:r>
              <a:rPr sz="700" spc="10" dirty="0">
                <a:latin typeface="Microsoft Sans Serif"/>
                <a:cs typeface="Microsoft Sans Serif"/>
              </a:rPr>
              <a:t>consecuencia, </a:t>
            </a:r>
            <a:r>
              <a:rPr sz="700" spc="30" dirty="0">
                <a:latin typeface="Microsoft Sans Serif"/>
                <a:cs typeface="Microsoft Sans Serif"/>
              </a:rPr>
              <a:t>probablemente </a:t>
            </a:r>
            <a:r>
              <a:rPr sz="700" spc="20" dirty="0">
                <a:latin typeface="Microsoft Sans Serif"/>
                <a:cs typeface="Microsoft Sans Serif"/>
              </a:rPr>
              <a:t>detectará </a:t>
            </a:r>
            <a:r>
              <a:rPr sz="700" spc="10" dirty="0">
                <a:latin typeface="Microsoft Sans Serif"/>
                <a:cs typeface="Microsoft Sans Serif"/>
              </a:rPr>
              <a:t>fallas </a:t>
            </a:r>
            <a:r>
              <a:rPr sz="700" spc="25" dirty="0">
                <a:latin typeface="Microsoft Sans Serif"/>
                <a:cs typeface="Microsoft Sans Serif"/>
              </a:rPr>
              <a:t>multivueltas </a:t>
            </a:r>
            <a:r>
              <a:rPr sz="700" spc="5" dirty="0">
                <a:latin typeface="Microsoft Sans Serif"/>
                <a:cs typeface="Microsoft Sans Serif"/>
              </a:rPr>
              <a:t>y </a:t>
            </a:r>
            <a:r>
              <a:rPr sz="700" spc="-175" dirty="0">
                <a:latin typeface="Microsoft Sans Serif"/>
                <a:cs typeface="Microsoft Sans Serif"/>
              </a:rPr>
              <a:t> </a:t>
            </a:r>
            <a:r>
              <a:rPr sz="700" spc="20" dirty="0">
                <a:latin typeface="Microsoft Sans Serif"/>
                <a:cs typeface="Microsoft Sans Serif"/>
              </a:rPr>
              <a:t>de</a:t>
            </a:r>
            <a:r>
              <a:rPr sz="700" spc="-10" dirty="0">
                <a:latin typeface="Microsoft Sans Serif"/>
                <a:cs typeface="Microsoft Sans Serif"/>
              </a:rPr>
              <a:t> </a:t>
            </a:r>
            <a:r>
              <a:rPr sz="700" spc="10" dirty="0">
                <a:latin typeface="Microsoft Sans Serif"/>
                <a:cs typeface="Microsoft Sans Serif"/>
              </a:rPr>
              <a:t>fase</a:t>
            </a:r>
            <a:r>
              <a:rPr sz="700" spc="-5" dirty="0">
                <a:latin typeface="Microsoft Sans Serif"/>
                <a:cs typeface="Microsoft Sans Serif"/>
              </a:rPr>
              <a:t> </a:t>
            </a:r>
            <a:r>
              <a:rPr sz="700" dirty="0">
                <a:latin typeface="Microsoft Sans Serif"/>
                <a:cs typeface="Microsoft Sans Serif"/>
              </a:rPr>
              <a:t>a</a:t>
            </a:r>
            <a:r>
              <a:rPr sz="700" spc="-5" dirty="0">
                <a:latin typeface="Microsoft Sans Serif"/>
                <a:cs typeface="Microsoft Sans Serif"/>
              </a:rPr>
              <a:t> </a:t>
            </a:r>
            <a:r>
              <a:rPr sz="700" spc="10" dirty="0">
                <a:latin typeface="Microsoft Sans Serif"/>
                <a:cs typeface="Microsoft Sans Serif"/>
              </a:rPr>
              <a:t>fase</a:t>
            </a:r>
            <a:r>
              <a:rPr sz="700" spc="-5" dirty="0">
                <a:latin typeface="Microsoft Sans Serif"/>
                <a:cs typeface="Microsoft Sans Serif"/>
              </a:rPr>
              <a:t> </a:t>
            </a:r>
            <a:r>
              <a:rPr sz="700" spc="20" dirty="0">
                <a:latin typeface="Microsoft Sans Serif"/>
                <a:cs typeface="Microsoft Sans Serif"/>
              </a:rPr>
              <a:t>únicamente.</a:t>
            </a:r>
            <a:endParaRPr sz="700">
              <a:latin typeface="Microsoft Sans Serif"/>
              <a:cs typeface="Microsoft Sans Serif"/>
            </a:endParaRPr>
          </a:p>
        </p:txBody>
      </p:sp>
      <p:sp>
        <p:nvSpPr>
          <p:cNvPr id="6" name="object 6"/>
          <p:cNvSpPr txBox="1"/>
          <p:nvPr/>
        </p:nvSpPr>
        <p:spPr>
          <a:xfrm>
            <a:off x="1937609" y="1759958"/>
            <a:ext cx="4312238" cy="604012"/>
          </a:xfrm>
          <a:prstGeom prst="rect">
            <a:avLst/>
          </a:prstGeom>
        </p:spPr>
        <p:txBody>
          <a:bodyPr vert="horz" wrap="square" lIns="0" tIns="24130" rIns="0" bIns="0" rtlCol="0">
            <a:spAutoFit/>
          </a:bodyPr>
          <a:lstStyle/>
          <a:p>
            <a:pPr marL="184785" indent="-172720">
              <a:lnSpc>
                <a:spcPct val="100000"/>
              </a:lnSpc>
              <a:spcBef>
                <a:spcPts val="190"/>
              </a:spcBef>
              <a:buSzPct val="153846"/>
              <a:buChar char="•"/>
              <a:tabLst>
                <a:tab pos="185420" algn="l"/>
              </a:tabLst>
            </a:pPr>
            <a:r>
              <a:rPr sz="650" spc="10" dirty="0">
                <a:latin typeface="Microsoft Sans Serif"/>
                <a:cs typeface="Microsoft Sans Serif"/>
              </a:rPr>
              <a:t>variaciones</a:t>
            </a:r>
            <a:r>
              <a:rPr sz="650" spc="-10" dirty="0">
                <a:latin typeface="Microsoft Sans Serif"/>
                <a:cs typeface="Microsoft Sans Serif"/>
              </a:rPr>
              <a:t> </a:t>
            </a:r>
            <a:r>
              <a:rPr sz="650" spc="20" dirty="0">
                <a:latin typeface="Microsoft Sans Serif"/>
                <a:cs typeface="Microsoft Sans Serif"/>
              </a:rPr>
              <a:t>de</a:t>
            </a:r>
            <a:r>
              <a:rPr sz="650" spc="-10" dirty="0">
                <a:latin typeface="Microsoft Sans Serif"/>
                <a:cs typeface="Microsoft Sans Serif"/>
              </a:rPr>
              <a:t> </a:t>
            </a:r>
            <a:r>
              <a:rPr sz="650" spc="30" dirty="0">
                <a:latin typeface="Microsoft Sans Serif"/>
                <a:cs typeface="Microsoft Sans Serif"/>
              </a:rPr>
              <a:t>temperatura</a:t>
            </a:r>
            <a:endParaRPr sz="650">
              <a:latin typeface="Microsoft Sans Serif"/>
              <a:cs typeface="Microsoft Sans Serif"/>
            </a:endParaRPr>
          </a:p>
          <a:p>
            <a:pPr marL="184785" indent="-172720">
              <a:lnSpc>
                <a:spcPct val="100000"/>
              </a:lnSpc>
              <a:spcBef>
                <a:spcPts val="445"/>
              </a:spcBef>
              <a:buSzPct val="142857"/>
              <a:buChar char="•"/>
              <a:tabLst>
                <a:tab pos="185420" algn="l"/>
              </a:tabLst>
            </a:pPr>
            <a:r>
              <a:rPr sz="700" spc="15" dirty="0">
                <a:latin typeface="Microsoft Sans Serif"/>
                <a:cs typeface="Microsoft Sans Serif"/>
              </a:rPr>
              <a:t>conexiones</a:t>
            </a:r>
            <a:r>
              <a:rPr sz="700" spc="-20" dirty="0">
                <a:latin typeface="Microsoft Sans Serif"/>
                <a:cs typeface="Microsoft Sans Serif"/>
              </a:rPr>
              <a:t> </a:t>
            </a:r>
            <a:r>
              <a:rPr sz="700" spc="20" dirty="0">
                <a:latin typeface="Microsoft Sans Serif"/>
                <a:cs typeface="Microsoft Sans Serif"/>
              </a:rPr>
              <a:t>de</a:t>
            </a:r>
            <a:r>
              <a:rPr sz="700" spc="-20" dirty="0">
                <a:latin typeface="Microsoft Sans Serif"/>
                <a:cs typeface="Microsoft Sans Serif"/>
              </a:rPr>
              <a:t> </a:t>
            </a:r>
            <a:r>
              <a:rPr sz="700" spc="30" dirty="0">
                <a:latin typeface="Microsoft Sans Serif"/>
                <a:cs typeface="Microsoft Sans Serif"/>
              </a:rPr>
              <a:t>bobinado</a:t>
            </a:r>
            <a:endParaRPr sz="700">
              <a:latin typeface="Microsoft Sans Serif"/>
              <a:cs typeface="Microsoft Sans Serif"/>
            </a:endParaRPr>
          </a:p>
          <a:p>
            <a:pPr marL="184785" indent="-171450">
              <a:lnSpc>
                <a:spcPct val="100000"/>
              </a:lnSpc>
              <a:spcBef>
                <a:spcPts val="330"/>
              </a:spcBef>
              <a:buSzPct val="125000"/>
              <a:buChar char="•"/>
              <a:tabLst>
                <a:tab pos="185420" algn="l"/>
              </a:tabLst>
            </a:pPr>
            <a:r>
              <a:rPr sz="800" spc="15" dirty="0">
                <a:latin typeface="Microsoft Sans Serif"/>
                <a:cs typeface="Microsoft Sans Serif"/>
              </a:rPr>
              <a:t>fallas</a:t>
            </a:r>
            <a:r>
              <a:rPr sz="800" spc="-50" dirty="0">
                <a:latin typeface="Microsoft Sans Serif"/>
                <a:cs typeface="Microsoft Sans Serif"/>
              </a:rPr>
              <a:t> </a:t>
            </a:r>
            <a:r>
              <a:rPr sz="800" spc="25" dirty="0">
                <a:latin typeface="Microsoft Sans Serif"/>
                <a:cs typeface="Microsoft Sans Serif"/>
              </a:rPr>
              <a:t>externas</a:t>
            </a:r>
            <a:endParaRPr sz="800">
              <a:latin typeface="Microsoft Sans Serif"/>
              <a:cs typeface="Microsoft Sans Serif"/>
            </a:endParaRPr>
          </a:p>
          <a:p>
            <a:pPr marL="184785" indent="-171450">
              <a:lnSpc>
                <a:spcPct val="100000"/>
              </a:lnSpc>
              <a:spcBef>
                <a:spcPts val="409"/>
              </a:spcBef>
              <a:buSzPct val="142857"/>
              <a:buChar char="•"/>
              <a:tabLst>
                <a:tab pos="185420" algn="l"/>
              </a:tabLst>
            </a:pPr>
            <a:r>
              <a:rPr sz="700" spc="10" dirty="0">
                <a:latin typeface="Microsoft Sans Serif"/>
                <a:cs typeface="Microsoft Sans Serif"/>
              </a:rPr>
              <a:t>Tensión</a:t>
            </a:r>
            <a:r>
              <a:rPr sz="700" spc="-15" dirty="0">
                <a:latin typeface="Microsoft Sans Serif"/>
                <a:cs typeface="Microsoft Sans Serif"/>
              </a:rPr>
              <a:t> </a:t>
            </a:r>
            <a:r>
              <a:rPr sz="700" spc="35" dirty="0">
                <a:latin typeface="Microsoft Sans Serif"/>
                <a:cs typeface="Microsoft Sans Serif"/>
              </a:rPr>
              <a:t>terminal</a:t>
            </a:r>
            <a:r>
              <a:rPr sz="700" spc="-15" dirty="0">
                <a:latin typeface="Microsoft Sans Serif"/>
                <a:cs typeface="Microsoft Sans Serif"/>
              </a:rPr>
              <a:t> </a:t>
            </a:r>
            <a:r>
              <a:rPr sz="700" spc="5" dirty="0">
                <a:latin typeface="Microsoft Sans Serif"/>
                <a:cs typeface="Microsoft Sans Serif"/>
              </a:rPr>
              <a:t>y</a:t>
            </a:r>
            <a:r>
              <a:rPr sz="700" spc="-10" dirty="0">
                <a:latin typeface="Microsoft Sans Serif"/>
                <a:cs typeface="Microsoft Sans Serif"/>
              </a:rPr>
              <a:t> </a:t>
            </a:r>
            <a:r>
              <a:rPr sz="700" spc="15" dirty="0">
                <a:latin typeface="Microsoft Sans Serif"/>
                <a:cs typeface="Microsoft Sans Serif"/>
              </a:rPr>
              <a:t>variaciones</a:t>
            </a:r>
            <a:r>
              <a:rPr sz="700" spc="-15" dirty="0">
                <a:latin typeface="Microsoft Sans Serif"/>
                <a:cs typeface="Microsoft Sans Serif"/>
              </a:rPr>
              <a:t> </a:t>
            </a:r>
            <a:r>
              <a:rPr sz="700" spc="20" dirty="0">
                <a:latin typeface="Microsoft Sans Serif"/>
                <a:cs typeface="Microsoft Sans Serif"/>
              </a:rPr>
              <a:t>de</a:t>
            </a:r>
            <a:r>
              <a:rPr sz="700" spc="-10" dirty="0">
                <a:latin typeface="Microsoft Sans Serif"/>
                <a:cs typeface="Microsoft Sans Serif"/>
              </a:rPr>
              <a:t> </a:t>
            </a:r>
            <a:r>
              <a:rPr sz="700" spc="10" dirty="0">
                <a:latin typeface="Microsoft Sans Serif"/>
                <a:cs typeface="Microsoft Sans Serif"/>
              </a:rPr>
              <a:t>carga.</a:t>
            </a:r>
            <a:endParaRPr sz="700">
              <a:latin typeface="Microsoft Sans Serif"/>
              <a:cs typeface="Microsoft Sans Serif"/>
            </a:endParaRPr>
          </a:p>
        </p:txBody>
      </p:sp>
      <p:sp>
        <p:nvSpPr>
          <p:cNvPr id="7" name="object 7"/>
          <p:cNvSpPr txBox="1"/>
          <p:nvPr/>
        </p:nvSpPr>
        <p:spPr>
          <a:xfrm>
            <a:off x="1415217" y="2356403"/>
            <a:ext cx="7401799" cy="62889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 marR="5080" indent="154940">
              <a:lnSpc>
                <a:spcPct val="143100"/>
              </a:lnSpc>
              <a:spcBef>
                <a:spcPts val="100"/>
              </a:spcBef>
            </a:pPr>
            <a:r>
              <a:rPr sz="700" spc="10" dirty="0">
                <a:latin typeface="Microsoft Sans Serif"/>
                <a:cs typeface="Microsoft Sans Serif"/>
              </a:rPr>
              <a:t>Todos estos </a:t>
            </a:r>
            <a:r>
              <a:rPr sz="700" spc="20" dirty="0">
                <a:latin typeface="Microsoft Sans Serif"/>
                <a:cs typeface="Microsoft Sans Serif"/>
              </a:rPr>
              <a:t>factores </a:t>
            </a:r>
            <a:r>
              <a:rPr sz="700" spc="25" dirty="0">
                <a:latin typeface="Microsoft Sans Serif"/>
                <a:cs typeface="Microsoft Sans Serif"/>
              </a:rPr>
              <a:t>dificultan </a:t>
            </a:r>
            <a:r>
              <a:rPr sz="700" spc="10" dirty="0">
                <a:latin typeface="Microsoft Sans Serif"/>
                <a:cs typeface="Microsoft Sans Serif"/>
              </a:rPr>
              <a:t>la </a:t>
            </a:r>
            <a:r>
              <a:rPr sz="700" spc="30" dirty="0">
                <a:latin typeface="Microsoft Sans Serif"/>
                <a:cs typeface="Microsoft Sans Serif"/>
              </a:rPr>
              <a:t>determinación </a:t>
            </a:r>
            <a:r>
              <a:rPr sz="700" spc="20" dirty="0">
                <a:latin typeface="Microsoft Sans Serif"/>
                <a:cs typeface="Microsoft Sans Serif"/>
              </a:rPr>
              <a:t>de </a:t>
            </a:r>
            <a:r>
              <a:rPr sz="700" spc="10" dirty="0">
                <a:latin typeface="Microsoft Sans Serif"/>
                <a:cs typeface="Microsoft Sans Serif"/>
              </a:rPr>
              <a:t>los </a:t>
            </a:r>
            <a:r>
              <a:rPr sz="700" spc="15" dirty="0">
                <a:latin typeface="Microsoft Sans Serif"/>
                <a:cs typeface="Microsoft Sans Serif"/>
              </a:rPr>
              <a:t>valores </a:t>
            </a:r>
            <a:r>
              <a:rPr sz="700" spc="20" dirty="0">
                <a:latin typeface="Microsoft Sans Serif"/>
                <a:cs typeface="Microsoft Sans Serif"/>
              </a:rPr>
              <a:t>de </a:t>
            </a:r>
            <a:r>
              <a:rPr sz="700" spc="25" dirty="0">
                <a:latin typeface="Microsoft Sans Serif"/>
                <a:cs typeface="Microsoft Sans Serif"/>
              </a:rPr>
              <a:t> configuración </a:t>
            </a:r>
            <a:r>
              <a:rPr sz="700" spc="10" dirty="0">
                <a:latin typeface="Microsoft Sans Serif"/>
                <a:cs typeface="Microsoft Sans Serif"/>
              </a:rPr>
              <a:t>adecuados. </a:t>
            </a:r>
            <a:r>
              <a:rPr sz="700" dirty="0">
                <a:latin typeface="Microsoft Sans Serif"/>
                <a:cs typeface="Microsoft Sans Serif"/>
              </a:rPr>
              <a:t>Para </a:t>
            </a:r>
            <a:r>
              <a:rPr sz="700" spc="15" dirty="0">
                <a:latin typeface="Microsoft Sans Serif"/>
                <a:cs typeface="Microsoft Sans Serif"/>
              </a:rPr>
              <a:t>aplicar valores </a:t>
            </a:r>
            <a:r>
              <a:rPr sz="700" spc="20" dirty="0">
                <a:latin typeface="Microsoft Sans Serif"/>
                <a:cs typeface="Microsoft Sans Serif"/>
              </a:rPr>
              <a:t>de </a:t>
            </a:r>
            <a:r>
              <a:rPr sz="700" spc="25" dirty="0">
                <a:latin typeface="Microsoft Sans Serif"/>
                <a:cs typeface="Microsoft Sans Serif"/>
              </a:rPr>
              <a:t>configuración </a:t>
            </a:r>
            <a:r>
              <a:rPr sz="700" spc="20" dirty="0">
                <a:latin typeface="Microsoft Sans Serif"/>
                <a:cs typeface="Microsoft Sans Serif"/>
              </a:rPr>
              <a:t>de </a:t>
            </a:r>
            <a:r>
              <a:rPr sz="700" spc="10" dirty="0">
                <a:latin typeface="Microsoft Sans Serif"/>
                <a:cs typeface="Microsoft Sans Serif"/>
              </a:rPr>
              <a:t>fase </a:t>
            </a:r>
            <a:r>
              <a:rPr sz="700" spc="15" dirty="0">
                <a:latin typeface="Microsoft Sans Serif"/>
                <a:cs typeface="Microsoft Sans Serif"/>
              </a:rPr>
              <a:t> </a:t>
            </a:r>
            <a:r>
              <a:rPr sz="700" spc="20" dirty="0">
                <a:latin typeface="Microsoft Sans Serif"/>
                <a:cs typeface="Microsoft Sans Serif"/>
              </a:rPr>
              <a:t>dividida </a:t>
            </a:r>
            <a:r>
              <a:rPr sz="700" spc="10" dirty="0">
                <a:latin typeface="Microsoft Sans Serif"/>
                <a:cs typeface="Microsoft Sans Serif"/>
              </a:rPr>
              <a:t>adecuados, </a:t>
            </a:r>
            <a:r>
              <a:rPr sz="700" dirty="0">
                <a:latin typeface="Microsoft Sans Serif"/>
                <a:cs typeface="Microsoft Sans Serif"/>
              </a:rPr>
              <a:t>las </a:t>
            </a:r>
            <a:r>
              <a:rPr sz="700" spc="25" dirty="0">
                <a:latin typeface="Microsoft Sans Serif"/>
                <a:cs typeface="Microsoft Sans Serif"/>
              </a:rPr>
              <a:t>corrientes </a:t>
            </a:r>
            <a:r>
              <a:rPr sz="700" spc="15" dirty="0">
                <a:latin typeface="Microsoft Sans Serif"/>
                <a:cs typeface="Microsoft Sans Serif"/>
              </a:rPr>
              <a:t>circulantes </a:t>
            </a:r>
            <a:r>
              <a:rPr sz="700" spc="25" dirty="0">
                <a:latin typeface="Microsoft Sans Serif"/>
                <a:cs typeface="Microsoft Sans Serif"/>
              </a:rPr>
              <a:t>normales deben medirse </a:t>
            </a:r>
            <a:r>
              <a:rPr sz="700" spc="30" dirty="0">
                <a:latin typeface="Microsoft Sans Serif"/>
                <a:cs typeface="Microsoft Sans Serif"/>
              </a:rPr>
              <a:t> mediante </a:t>
            </a:r>
            <a:r>
              <a:rPr sz="700" spc="25" dirty="0">
                <a:latin typeface="Microsoft Sans Serif"/>
                <a:cs typeface="Microsoft Sans Serif"/>
              </a:rPr>
              <a:t>pruebas </a:t>
            </a:r>
            <a:r>
              <a:rPr sz="700" spc="20" dirty="0">
                <a:latin typeface="Microsoft Sans Serif"/>
                <a:cs typeface="Microsoft Sans Serif"/>
              </a:rPr>
              <a:t>de </a:t>
            </a:r>
            <a:r>
              <a:rPr sz="700" spc="25" dirty="0">
                <a:latin typeface="Microsoft Sans Serif"/>
                <a:cs typeface="Microsoft Sans Serif"/>
              </a:rPr>
              <a:t>campo </a:t>
            </a:r>
            <a:r>
              <a:rPr sz="700" spc="5" dirty="0">
                <a:latin typeface="Microsoft Sans Serif"/>
                <a:cs typeface="Microsoft Sans Serif"/>
              </a:rPr>
              <a:t>y </a:t>
            </a:r>
            <a:r>
              <a:rPr sz="700" spc="15" dirty="0">
                <a:latin typeface="Microsoft Sans Serif"/>
                <a:cs typeface="Microsoft Sans Serif"/>
              </a:rPr>
              <a:t>verificarse </a:t>
            </a:r>
            <a:r>
              <a:rPr sz="700" spc="25" dirty="0">
                <a:latin typeface="Microsoft Sans Serif"/>
                <a:cs typeface="Microsoft Sans Serif"/>
              </a:rPr>
              <a:t>periódicamente, </a:t>
            </a:r>
            <a:r>
              <a:rPr sz="700" spc="35" dirty="0">
                <a:latin typeface="Microsoft Sans Serif"/>
                <a:cs typeface="Microsoft Sans Serif"/>
              </a:rPr>
              <a:t>porque </a:t>
            </a:r>
            <a:r>
              <a:rPr sz="700" dirty="0">
                <a:latin typeface="Microsoft Sans Serif"/>
                <a:cs typeface="Microsoft Sans Serif"/>
              </a:rPr>
              <a:t>las </a:t>
            </a:r>
            <a:r>
              <a:rPr sz="700" spc="5" dirty="0">
                <a:latin typeface="Microsoft Sans Serif"/>
                <a:cs typeface="Microsoft Sans Serif"/>
              </a:rPr>
              <a:t> </a:t>
            </a:r>
            <a:r>
              <a:rPr sz="700" spc="25" dirty="0">
                <a:latin typeface="Microsoft Sans Serif"/>
                <a:cs typeface="Microsoft Sans Serif"/>
              </a:rPr>
              <a:t>corrientes </a:t>
            </a:r>
            <a:r>
              <a:rPr sz="700" spc="15" dirty="0">
                <a:latin typeface="Microsoft Sans Serif"/>
                <a:cs typeface="Microsoft Sans Serif"/>
              </a:rPr>
              <a:t>circulantes </a:t>
            </a:r>
            <a:r>
              <a:rPr sz="700" spc="25" dirty="0">
                <a:latin typeface="Microsoft Sans Serif"/>
                <a:cs typeface="Microsoft Sans Serif"/>
              </a:rPr>
              <a:t>normales </a:t>
            </a:r>
            <a:r>
              <a:rPr sz="700" spc="20" dirty="0">
                <a:latin typeface="Microsoft Sans Serif"/>
                <a:cs typeface="Microsoft Sans Serif"/>
              </a:rPr>
              <a:t>varían </a:t>
            </a:r>
            <a:r>
              <a:rPr sz="700" spc="30" dirty="0">
                <a:latin typeface="Microsoft Sans Serif"/>
                <a:cs typeface="Microsoft Sans Serif"/>
              </a:rPr>
              <a:t>continuamente </a:t>
            </a:r>
            <a:r>
              <a:rPr sz="700" spc="20" dirty="0">
                <a:latin typeface="Microsoft Sans Serif"/>
                <a:cs typeface="Microsoft Sans Serif"/>
              </a:rPr>
              <a:t>con </a:t>
            </a:r>
            <a:r>
              <a:rPr sz="700" spc="10" dirty="0">
                <a:latin typeface="Microsoft Sans Serif"/>
                <a:cs typeface="Microsoft Sans Serif"/>
              </a:rPr>
              <a:t>el </a:t>
            </a:r>
            <a:r>
              <a:rPr sz="700" spc="30" dirty="0">
                <a:latin typeface="Microsoft Sans Serif"/>
                <a:cs typeface="Microsoft Sans Serif"/>
              </a:rPr>
              <a:t>tiempo, </a:t>
            </a:r>
            <a:r>
              <a:rPr sz="700" spc="35" dirty="0">
                <a:latin typeface="Microsoft Sans Serif"/>
                <a:cs typeface="Microsoft Sans Serif"/>
              </a:rPr>
              <a:t> </a:t>
            </a:r>
            <a:r>
              <a:rPr sz="700" spc="25" dirty="0">
                <a:latin typeface="Microsoft Sans Serif"/>
                <a:cs typeface="Microsoft Sans Serif"/>
              </a:rPr>
              <a:t>cambiando </a:t>
            </a:r>
            <a:r>
              <a:rPr sz="700" spc="20" dirty="0">
                <a:latin typeface="Microsoft Sans Serif"/>
                <a:cs typeface="Microsoft Sans Serif"/>
              </a:rPr>
              <a:t>de </a:t>
            </a:r>
            <a:r>
              <a:rPr sz="700" spc="30" dirty="0">
                <a:latin typeface="Microsoft Sans Serif"/>
                <a:cs typeface="Microsoft Sans Serif"/>
              </a:rPr>
              <a:t>una </a:t>
            </a:r>
            <a:r>
              <a:rPr sz="700" spc="15" dirty="0">
                <a:latin typeface="Microsoft Sans Serif"/>
                <a:cs typeface="Microsoft Sans Serif"/>
              </a:rPr>
              <a:t>estación </a:t>
            </a:r>
            <a:r>
              <a:rPr sz="700" dirty="0">
                <a:latin typeface="Microsoft Sans Serif"/>
                <a:cs typeface="Microsoft Sans Serif"/>
              </a:rPr>
              <a:t>a </a:t>
            </a:r>
            <a:r>
              <a:rPr sz="700" spc="35" dirty="0">
                <a:latin typeface="Microsoft Sans Serif"/>
                <a:cs typeface="Microsoft Sans Serif"/>
              </a:rPr>
              <a:t>otra </a:t>
            </a:r>
            <a:r>
              <a:rPr sz="700" spc="30" dirty="0">
                <a:latin typeface="Microsoft Sans Serif"/>
                <a:cs typeface="Microsoft Sans Serif"/>
              </a:rPr>
              <a:t>o </a:t>
            </a:r>
            <a:r>
              <a:rPr sz="700" spc="35" dirty="0">
                <a:latin typeface="Microsoft Sans Serif"/>
                <a:cs typeface="Microsoft Sans Serif"/>
              </a:rPr>
              <a:t>durante </a:t>
            </a:r>
            <a:r>
              <a:rPr sz="700" spc="10" dirty="0">
                <a:latin typeface="Microsoft Sans Serif"/>
                <a:cs typeface="Microsoft Sans Serif"/>
              </a:rPr>
              <a:t>el </a:t>
            </a:r>
            <a:r>
              <a:rPr sz="700" spc="20" dirty="0">
                <a:latin typeface="Microsoft Sans Serif"/>
                <a:cs typeface="Microsoft Sans Serif"/>
              </a:rPr>
              <a:t>día </a:t>
            </a:r>
            <a:r>
              <a:rPr sz="700" spc="5" dirty="0">
                <a:latin typeface="Microsoft Sans Serif"/>
                <a:cs typeface="Microsoft Sans Serif"/>
              </a:rPr>
              <a:t>y </a:t>
            </a:r>
            <a:r>
              <a:rPr sz="700" spc="10" dirty="0">
                <a:latin typeface="Microsoft Sans Serif"/>
                <a:cs typeface="Microsoft Sans Serif"/>
              </a:rPr>
              <a:t>la </a:t>
            </a:r>
            <a:r>
              <a:rPr sz="700" spc="20" dirty="0">
                <a:latin typeface="Microsoft Sans Serif"/>
                <a:cs typeface="Microsoft Sans Serif"/>
              </a:rPr>
              <a:t>noche </a:t>
            </a:r>
            <a:r>
              <a:rPr sz="700" spc="30" dirty="0">
                <a:latin typeface="Microsoft Sans Serif"/>
                <a:cs typeface="Microsoft Sans Serif"/>
              </a:rPr>
              <a:t>debido </a:t>
            </a:r>
            <a:r>
              <a:rPr sz="700" dirty="0">
                <a:latin typeface="Microsoft Sans Serif"/>
                <a:cs typeface="Microsoft Sans Serif"/>
              </a:rPr>
              <a:t>a las </a:t>
            </a:r>
            <a:r>
              <a:rPr sz="700" spc="5" dirty="0">
                <a:latin typeface="Microsoft Sans Serif"/>
                <a:cs typeface="Microsoft Sans Serif"/>
              </a:rPr>
              <a:t> </a:t>
            </a:r>
            <a:r>
              <a:rPr sz="700" spc="15" dirty="0">
                <a:latin typeface="Microsoft Sans Serif"/>
                <a:cs typeface="Microsoft Sans Serif"/>
              </a:rPr>
              <a:t>variaciones</a:t>
            </a:r>
            <a:r>
              <a:rPr sz="700" dirty="0">
                <a:latin typeface="Microsoft Sans Serif"/>
                <a:cs typeface="Microsoft Sans Serif"/>
              </a:rPr>
              <a:t> </a:t>
            </a:r>
            <a:r>
              <a:rPr sz="700" spc="20" dirty="0">
                <a:latin typeface="Microsoft Sans Serif"/>
                <a:cs typeface="Microsoft Sans Serif"/>
              </a:rPr>
              <a:t>de</a:t>
            </a:r>
            <a:r>
              <a:rPr sz="700" dirty="0">
                <a:latin typeface="Microsoft Sans Serif"/>
                <a:cs typeface="Microsoft Sans Serif"/>
              </a:rPr>
              <a:t> </a:t>
            </a:r>
            <a:r>
              <a:rPr sz="700" spc="30" dirty="0">
                <a:latin typeface="Microsoft Sans Serif"/>
                <a:cs typeface="Microsoft Sans Serif"/>
              </a:rPr>
              <a:t>temperatura.</a:t>
            </a:r>
            <a:r>
              <a:rPr sz="700" dirty="0">
                <a:latin typeface="Microsoft Sans Serif"/>
                <a:cs typeface="Microsoft Sans Serif"/>
              </a:rPr>
              <a:t> </a:t>
            </a:r>
            <a:r>
              <a:rPr sz="700" spc="-40" dirty="0">
                <a:latin typeface="Microsoft Sans Serif"/>
                <a:cs typeface="Microsoft Sans Serif"/>
              </a:rPr>
              <a:t>Se</a:t>
            </a:r>
            <a:r>
              <a:rPr sz="700" dirty="0">
                <a:latin typeface="Microsoft Sans Serif"/>
                <a:cs typeface="Microsoft Sans Serif"/>
              </a:rPr>
              <a:t> </a:t>
            </a:r>
            <a:r>
              <a:rPr sz="700" spc="20" dirty="0">
                <a:latin typeface="Microsoft Sans Serif"/>
                <a:cs typeface="Microsoft Sans Serif"/>
              </a:rPr>
              <a:t>debe</a:t>
            </a:r>
            <a:r>
              <a:rPr sz="700" dirty="0">
                <a:latin typeface="Microsoft Sans Serif"/>
                <a:cs typeface="Microsoft Sans Serif"/>
              </a:rPr>
              <a:t> </a:t>
            </a:r>
            <a:r>
              <a:rPr sz="700" spc="20" dirty="0">
                <a:latin typeface="Microsoft Sans Serif"/>
                <a:cs typeface="Microsoft Sans Serif"/>
              </a:rPr>
              <a:t>considerar</a:t>
            </a:r>
            <a:r>
              <a:rPr sz="700" spc="5" dirty="0">
                <a:latin typeface="Microsoft Sans Serif"/>
                <a:cs typeface="Microsoft Sans Serif"/>
              </a:rPr>
              <a:t> </a:t>
            </a:r>
            <a:r>
              <a:rPr sz="700" spc="25" dirty="0">
                <a:latin typeface="Microsoft Sans Serif"/>
                <a:cs typeface="Microsoft Sans Serif"/>
              </a:rPr>
              <a:t>lo</a:t>
            </a:r>
            <a:r>
              <a:rPr sz="700" dirty="0">
                <a:latin typeface="Microsoft Sans Serif"/>
                <a:cs typeface="Microsoft Sans Serif"/>
              </a:rPr>
              <a:t> </a:t>
            </a:r>
            <a:r>
              <a:rPr sz="700" spc="20" dirty="0">
                <a:latin typeface="Microsoft Sans Serif"/>
                <a:cs typeface="Microsoft Sans Serif"/>
              </a:rPr>
              <a:t>siguiente</a:t>
            </a:r>
            <a:r>
              <a:rPr sz="700" dirty="0">
                <a:latin typeface="Microsoft Sans Serif"/>
                <a:cs typeface="Microsoft Sans Serif"/>
              </a:rPr>
              <a:t> </a:t>
            </a:r>
            <a:r>
              <a:rPr sz="700" spc="25" dirty="0">
                <a:latin typeface="Microsoft Sans Serif"/>
                <a:cs typeface="Microsoft Sans Serif"/>
              </a:rPr>
              <a:t>cuando</a:t>
            </a:r>
            <a:r>
              <a:rPr sz="700" dirty="0">
                <a:latin typeface="Microsoft Sans Serif"/>
                <a:cs typeface="Microsoft Sans Serif"/>
              </a:rPr>
              <a:t> </a:t>
            </a:r>
            <a:r>
              <a:rPr sz="700" spc="-5" dirty="0">
                <a:latin typeface="Microsoft Sans Serif"/>
                <a:cs typeface="Microsoft Sans Serif"/>
              </a:rPr>
              <a:t>se</a:t>
            </a:r>
            <a:r>
              <a:rPr sz="700" dirty="0">
                <a:latin typeface="Microsoft Sans Serif"/>
                <a:cs typeface="Microsoft Sans Serif"/>
              </a:rPr>
              <a:t> </a:t>
            </a:r>
            <a:r>
              <a:rPr sz="700" spc="30" dirty="0">
                <a:latin typeface="Microsoft Sans Serif"/>
                <a:cs typeface="Microsoft Sans Serif"/>
              </a:rPr>
              <a:t>mide </a:t>
            </a:r>
            <a:r>
              <a:rPr sz="700" spc="-170" dirty="0">
                <a:latin typeface="Microsoft Sans Serif"/>
                <a:cs typeface="Microsoft Sans Serif"/>
              </a:rPr>
              <a:t> </a:t>
            </a:r>
            <a:r>
              <a:rPr sz="700" spc="10" dirty="0">
                <a:latin typeface="Microsoft Sans Serif"/>
                <a:cs typeface="Microsoft Sans Serif"/>
              </a:rPr>
              <a:t>la</a:t>
            </a:r>
            <a:r>
              <a:rPr sz="700" spc="-5" dirty="0">
                <a:latin typeface="Microsoft Sans Serif"/>
                <a:cs typeface="Microsoft Sans Serif"/>
              </a:rPr>
              <a:t> </a:t>
            </a:r>
            <a:r>
              <a:rPr sz="700" spc="25" dirty="0">
                <a:latin typeface="Microsoft Sans Serif"/>
                <a:cs typeface="Microsoft Sans Serif"/>
              </a:rPr>
              <a:t>corriente</a:t>
            </a:r>
            <a:r>
              <a:rPr sz="700" spc="-5" dirty="0">
                <a:latin typeface="Microsoft Sans Serif"/>
                <a:cs typeface="Microsoft Sans Serif"/>
              </a:rPr>
              <a:t> </a:t>
            </a:r>
            <a:r>
              <a:rPr sz="700" spc="20" dirty="0">
                <a:latin typeface="Microsoft Sans Serif"/>
                <a:cs typeface="Microsoft Sans Serif"/>
              </a:rPr>
              <a:t>de</a:t>
            </a:r>
            <a:r>
              <a:rPr sz="700" spc="-5" dirty="0">
                <a:latin typeface="Microsoft Sans Serif"/>
                <a:cs typeface="Microsoft Sans Serif"/>
              </a:rPr>
              <a:t> </a:t>
            </a:r>
            <a:r>
              <a:rPr sz="700" spc="10" dirty="0">
                <a:latin typeface="Microsoft Sans Serif"/>
                <a:cs typeface="Microsoft Sans Serif"/>
              </a:rPr>
              <a:t>fase</a:t>
            </a:r>
            <a:r>
              <a:rPr sz="700" spc="-5" dirty="0">
                <a:latin typeface="Microsoft Sans Serif"/>
                <a:cs typeface="Microsoft Sans Serif"/>
              </a:rPr>
              <a:t> </a:t>
            </a:r>
            <a:r>
              <a:rPr sz="700" spc="20" dirty="0">
                <a:latin typeface="Microsoft Sans Serif"/>
                <a:cs typeface="Microsoft Sans Serif"/>
              </a:rPr>
              <a:t>dividida</a:t>
            </a:r>
            <a:r>
              <a:rPr sz="700" spc="-5" dirty="0">
                <a:latin typeface="Microsoft Sans Serif"/>
                <a:cs typeface="Microsoft Sans Serif"/>
              </a:rPr>
              <a:t> </a:t>
            </a:r>
            <a:r>
              <a:rPr sz="700" spc="20" dirty="0">
                <a:latin typeface="Microsoft Sans Serif"/>
                <a:cs typeface="Microsoft Sans Serif"/>
              </a:rPr>
              <a:t>en</a:t>
            </a:r>
            <a:r>
              <a:rPr sz="700" spc="-5" dirty="0">
                <a:latin typeface="Microsoft Sans Serif"/>
                <a:cs typeface="Microsoft Sans Serif"/>
              </a:rPr>
              <a:t> </a:t>
            </a:r>
            <a:r>
              <a:rPr sz="700" spc="10" dirty="0">
                <a:latin typeface="Microsoft Sans Serif"/>
                <a:cs typeface="Microsoft Sans Serif"/>
              </a:rPr>
              <a:t>el</a:t>
            </a:r>
            <a:r>
              <a:rPr sz="700" spc="-5" dirty="0">
                <a:latin typeface="Microsoft Sans Serif"/>
                <a:cs typeface="Microsoft Sans Serif"/>
              </a:rPr>
              <a:t> </a:t>
            </a:r>
            <a:r>
              <a:rPr sz="700" spc="20" dirty="0">
                <a:latin typeface="Microsoft Sans Serif"/>
                <a:cs typeface="Microsoft Sans Serif"/>
              </a:rPr>
              <a:t>campo:</a:t>
            </a:r>
            <a:endParaRPr sz="700">
              <a:latin typeface="Microsoft Sans Serif"/>
              <a:cs typeface="Microsoft Sans Serif"/>
            </a:endParaRPr>
          </a:p>
        </p:txBody>
      </p:sp>
      <p:sp>
        <p:nvSpPr>
          <p:cNvPr id="8" name="object 8"/>
          <p:cNvSpPr txBox="1"/>
          <p:nvPr/>
        </p:nvSpPr>
        <p:spPr>
          <a:xfrm>
            <a:off x="1937609" y="3585246"/>
            <a:ext cx="6745907" cy="1116588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86055" marR="151130" indent="-172720">
              <a:lnSpc>
                <a:spcPct val="153900"/>
              </a:lnSpc>
              <a:spcBef>
                <a:spcPts val="100"/>
              </a:spcBef>
              <a:buSzPct val="153846"/>
              <a:buChar char="•"/>
              <a:tabLst>
                <a:tab pos="185420" algn="l"/>
              </a:tabLst>
            </a:pPr>
            <a:r>
              <a:rPr sz="650" spc="-10" dirty="0">
                <a:latin typeface="Microsoft Sans Serif"/>
                <a:cs typeface="Microsoft Sans Serif"/>
              </a:rPr>
              <a:t>La</a:t>
            </a:r>
            <a:r>
              <a:rPr sz="650" dirty="0">
                <a:latin typeface="Microsoft Sans Serif"/>
                <a:cs typeface="Microsoft Sans Serif"/>
              </a:rPr>
              <a:t> </a:t>
            </a:r>
            <a:r>
              <a:rPr sz="650" spc="25" dirty="0">
                <a:latin typeface="Microsoft Sans Serif"/>
                <a:cs typeface="Microsoft Sans Serif"/>
              </a:rPr>
              <a:t>corriente</a:t>
            </a:r>
            <a:r>
              <a:rPr sz="650" dirty="0">
                <a:latin typeface="Microsoft Sans Serif"/>
                <a:cs typeface="Microsoft Sans Serif"/>
              </a:rPr>
              <a:t> </a:t>
            </a:r>
            <a:r>
              <a:rPr sz="650" spc="20" dirty="0">
                <a:latin typeface="Microsoft Sans Serif"/>
                <a:cs typeface="Microsoft Sans Serif"/>
              </a:rPr>
              <a:t>de</a:t>
            </a:r>
            <a:r>
              <a:rPr sz="650" dirty="0">
                <a:latin typeface="Microsoft Sans Serif"/>
                <a:cs typeface="Microsoft Sans Serif"/>
              </a:rPr>
              <a:t> </a:t>
            </a:r>
            <a:r>
              <a:rPr sz="650" spc="5" dirty="0">
                <a:latin typeface="Microsoft Sans Serif"/>
                <a:cs typeface="Microsoft Sans Serif"/>
              </a:rPr>
              <a:t>fase</a:t>
            </a:r>
            <a:r>
              <a:rPr sz="650" dirty="0">
                <a:latin typeface="Microsoft Sans Serif"/>
                <a:cs typeface="Microsoft Sans Serif"/>
              </a:rPr>
              <a:t> </a:t>
            </a:r>
            <a:r>
              <a:rPr sz="650" spc="20" dirty="0">
                <a:latin typeface="Microsoft Sans Serif"/>
                <a:cs typeface="Microsoft Sans Serif"/>
              </a:rPr>
              <a:t>dividida</a:t>
            </a:r>
            <a:r>
              <a:rPr sz="650" dirty="0">
                <a:latin typeface="Microsoft Sans Serif"/>
                <a:cs typeface="Microsoft Sans Serif"/>
              </a:rPr>
              <a:t> </a:t>
            </a:r>
            <a:r>
              <a:rPr sz="650" spc="10" dirty="0">
                <a:latin typeface="Microsoft Sans Serif"/>
                <a:cs typeface="Microsoft Sans Serif"/>
              </a:rPr>
              <a:t>existe</a:t>
            </a:r>
            <a:r>
              <a:rPr sz="650" dirty="0">
                <a:latin typeface="Microsoft Sans Serif"/>
                <a:cs typeface="Microsoft Sans Serif"/>
              </a:rPr>
              <a:t> </a:t>
            </a:r>
            <a:r>
              <a:rPr sz="650" spc="30" dirty="0">
                <a:latin typeface="Microsoft Sans Serif"/>
                <a:cs typeface="Microsoft Sans Serif"/>
              </a:rPr>
              <a:t>naturalmente</a:t>
            </a:r>
            <a:r>
              <a:rPr sz="650" dirty="0">
                <a:latin typeface="Microsoft Sans Serif"/>
                <a:cs typeface="Microsoft Sans Serif"/>
              </a:rPr>
              <a:t> </a:t>
            </a:r>
            <a:r>
              <a:rPr sz="650" spc="20" dirty="0">
                <a:latin typeface="Microsoft Sans Serif"/>
                <a:cs typeface="Microsoft Sans Serif"/>
              </a:rPr>
              <a:t>en</a:t>
            </a:r>
            <a:r>
              <a:rPr sz="650" dirty="0">
                <a:latin typeface="Microsoft Sans Serif"/>
                <a:cs typeface="Microsoft Sans Serif"/>
              </a:rPr>
              <a:t> </a:t>
            </a:r>
            <a:r>
              <a:rPr sz="650" spc="10" dirty="0">
                <a:latin typeface="Microsoft Sans Serif"/>
                <a:cs typeface="Microsoft Sans Serif"/>
              </a:rPr>
              <a:t>los</a:t>
            </a:r>
            <a:r>
              <a:rPr sz="650" dirty="0">
                <a:latin typeface="Microsoft Sans Serif"/>
                <a:cs typeface="Microsoft Sans Serif"/>
              </a:rPr>
              <a:t> </a:t>
            </a:r>
            <a:r>
              <a:rPr sz="650" spc="15" dirty="0">
                <a:latin typeface="Microsoft Sans Serif"/>
                <a:cs typeface="Microsoft Sans Serif"/>
              </a:rPr>
              <a:t>devanados </a:t>
            </a:r>
            <a:r>
              <a:rPr sz="650" spc="-160" dirty="0">
                <a:latin typeface="Microsoft Sans Serif"/>
                <a:cs typeface="Microsoft Sans Serif"/>
              </a:rPr>
              <a:t> </a:t>
            </a:r>
            <a:r>
              <a:rPr sz="650" spc="20" dirty="0">
                <a:latin typeface="Microsoft Sans Serif"/>
                <a:cs typeface="Microsoft Sans Serif"/>
              </a:rPr>
              <a:t>del estator. </a:t>
            </a:r>
            <a:r>
              <a:rPr sz="650" spc="-10" dirty="0">
                <a:latin typeface="Microsoft Sans Serif"/>
                <a:cs typeface="Microsoft Sans Serif"/>
              </a:rPr>
              <a:t>La </a:t>
            </a:r>
            <a:r>
              <a:rPr sz="650" spc="25" dirty="0">
                <a:latin typeface="Microsoft Sans Serif"/>
                <a:cs typeface="Microsoft Sans Serif"/>
              </a:rPr>
              <a:t>medición </a:t>
            </a:r>
            <a:r>
              <a:rPr sz="650" spc="20" dirty="0">
                <a:latin typeface="Microsoft Sans Serif"/>
                <a:cs typeface="Microsoft Sans Serif"/>
              </a:rPr>
              <a:t>de </a:t>
            </a:r>
            <a:r>
              <a:rPr sz="650" spc="10" dirty="0">
                <a:latin typeface="Microsoft Sans Serif"/>
                <a:cs typeface="Microsoft Sans Serif"/>
              </a:rPr>
              <a:t>la </a:t>
            </a:r>
            <a:r>
              <a:rPr sz="650" spc="25" dirty="0">
                <a:latin typeface="Microsoft Sans Serif"/>
                <a:cs typeface="Microsoft Sans Serif"/>
              </a:rPr>
              <a:t>corriente </a:t>
            </a:r>
            <a:r>
              <a:rPr sz="650" spc="20" dirty="0">
                <a:latin typeface="Microsoft Sans Serif"/>
                <a:cs typeface="Microsoft Sans Serif"/>
              </a:rPr>
              <a:t>de </a:t>
            </a:r>
            <a:r>
              <a:rPr sz="650" spc="5" dirty="0">
                <a:latin typeface="Microsoft Sans Serif"/>
                <a:cs typeface="Microsoft Sans Serif"/>
              </a:rPr>
              <a:t>fase </a:t>
            </a:r>
            <a:r>
              <a:rPr sz="650" spc="20" dirty="0">
                <a:latin typeface="Microsoft Sans Serif"/>
                <a:cs typeface="Microsoft Sans Serif"/>
              </a:rPr>
              <a:t>dividida </a:t>
            </a:r>
            <a:r>
              <a:rPr sz="650" spc="15" dirty="0">
                <a:latin typeface="Microsoft Sans Serif"/>
                <a:cs typeface="Microsoft Sans Serif"/>
              </a:rPr>
              <a:t>más </a:t>
            </a:r>
            <a:r>
              <a:rPr sz="650" spc="20" dirty="0">
                <a:latin typeface="Microsoft Sans Serif"/>
                <a:cs typeface="Microsoft Sans Serif"/>
              </a:rPr>
              <a:t>alta </a:t>
            </a:r>
            <a:r>
              <a:rPr sz="650" spc="25" dirty="0">
                <a:latin typeface="Microsoft Sans Serif"/>
                <a:cs typeface="Microsoft Sans Serif"/>
              </a:rPr>
              <a:t> generalmente </a:t>
            </a:r>
            <a:r>
              <a:rPr sz="650" spc="-5" dirty="0">
                <a:latin typeface="Microsoft Sans Serif"/>
                <a:cs typeface="Microsoft Sans Serif"/>
              </a:rPr>
              <a:t>se </a:t>
            </a:r>
            <a:r>
              <a:rPr sz="650" spc="10" dirty="0">
                <a:latin typeface="Microsoft Sans Serif"/>
                <a:cs typeface="Microsoft Sans Serif"/>
              </a:rPr>
              <a:t>realiza </a:t>
            </a:r>
            <a:r>
              <a:rPr sz="650" spc="15" dirty="0">
                <a:latin typeface="Microsoft Sans Serif"/>
                <a:cs typeface="Microsoft Sans Serif"/>
              </a:rPr>
              <a:t>con voltaje </a:t>
            </a:r>
            <a:r>
              <a:rPr sz="650" spc="5" dirty="0">
                <a:latin typeface="Microsoft Sans Serif"/>
                <a:cs typeface="Microsoft Sans Serif"/>
              </a:rPr>
              <a:t>y </a:t>
            </a:r>
            <a:r>
              <a:rPr sz="650" spc="25" dirty="0">
                <a:latin typeface="Microsoft Sans Serif"/>
                <a:cs typeface="Microsoft Sans Serif"/>
              </a:rPr>
              <a:t>corriente </a:t>
            </a:r>
            <a:r>
              <a:rPr sz="650" spc="20" dirty="0">
                <a:latin typeface="Microsoft Sans Serif"/>
                <a:cs typeface="Microsoft Sans Serif"/>
              </a:rPr>
              <a:t>de </a:t>
            </a:r>
            <a:r>
              <a:rPr sz="650" spc="30" dirty="0">
                <a:latin typeface="Microsoft Sans Serif"/>
                <a:cs typeface="Microsoft Sans Serif"/>
              </a:rPr>
              <a:t>funcionamiento </a:t>
            </a:r>
            <a:r>
              <a:rPr sz="650" spc="-160" dirty="0">
                <a:latin typeface="Microsoft Sans Serif"/>
                <a:cs typeface="Microsoft Sans Serif"/>
              </a:rPr>
              <a:t> </a:t>
            </a:r>
            <a:r>
              <a:rPr sz="650" spc="20" dirty="0">
                <a:latin typeface="Microsoft Sans Serif"/>
                <a:cs typeface="Microsoft Sans Serif"/>
              </a:rPr>
              <a:t>máximos, </a:t>
            </a:r>
            <a:r>
              <a:rPr sz="650" spc="30" dirty="0">
                <a:latin typeface="Microsoft Sans Serif"/>
                <a:cs typeface="Microsoft Sans Serif"/>
              </a:rPr>
              <a:t>pero también </a:t>
            </a:r>
            <a:r>
              <a:rPr sz="650" spc="25" dirty="0">
                <a:latin typeface="Microsoft Sans Serif"/>
                <a:cs typeface="Microsoft Sans Serif"/>
              </a:rPr>
              <a:t>puede </a:t>
            </a:r>
            <a:r>
              <a:rPr sz="650" spc="30" dirty="0">
                <a:latin typeface="Microsoft Sans Serif"/>
                <a:cs typeface="Microsoft Sans Serif"/>
              </a:rPr>
              <a:t>ocurrir </a:t>
            </a:r>
            <a:r>
              <a:rPr sz="650" spc="20" dirty="0">
                <a:latin typeface="Microsoft Sans Serif"/>
                <a:cs typeface="Microsoft Sans Serif"/>
              </a:rPr>
              <a:t>cuando </a:t>
            </a:r>
            <a:r>
              <a:rPr sz="650" spc="15" dirty="0">
                <a:latin typeface="Microsoft Sans Serif"/>
                <a:cs typeface="Microsoft Sans Serif"/>
              </a:rPr>
              <a:t>hay </a:t>
            </a:r>
            <a:r>
              <a:rPr sz="650" spc="25" dirty="0">
                <a:latin typeface="Microsoft Sans Serif"/>
                <a:cs typeface="Microsoft Sans Serif"/>
              </a:rPr>
              <a:t>corriente </a:t>
            </a:r>
            <a:r>
              <a:rPr sz="650" spc="15" dirty="0">
                <a:latin typeface="Microsoft Sans Serif"/>
                <a:cs typeface="Microsoft Sans Serif"/>
              </a:rPr>
              <a:t>sin </a:t>
            </a:r>
            <a:r>
              <a:rPr sz="650" spc="20" dirty="0">
                <a:latin typeface="Microsoft Sans Serif"/>
                <a:cs typeface="Microsoft Sans Serif"/>
              </a:rPr>
              <a:t> </a:t>
            </a:r>
            <a:r>
              <a:rPr sz="650" spc="15" dirty="0">
                <a:latin typeface="Microsoft Sans Serif"/>
                <a:cs typeface="Microsoft Sans Serif"/>
              </a:rPr>
              <a:t>carga</a:t>
            </a:r>
            <a:r>
              <a:rPr sz="650" spc="-10" dirty="0">
                <a:latin typeface="Microsoft Sans Serif"/>
                <a:cs typeface="Microsoft Sans Serif"/>
              </a:rPr>
              <a:t> </a:t>
            </a:r>
            <a:r>
              <a:rPr sz="650" spc="15" dirty="0">
                <a:latin typeface="Microsoft Sans Serif"/>
                <a:cs typeface="Microsoft Sans Serif"/>
              </a:rPr>
              <a:t>con</a:t>
            </a:r>
            <a:r>
              <a:rPr sz="650" spc="-5" dirty="0">
                <a:latin typeface="Microsoft Sans Serif"/>
                <a:cs typeface="Microsoft Sans Serif"/>
              </a:rPr>
              <a:t> </a:t>
            </a:r>
            <a:r>
              <a:rPr sz="650" spc="25" dirty="0">
                <a:latin typeface="Microsoft Sans Serif"/>
                <a:cs typeface="Microsoft Sans Serif"/>
              </a:rPr>
              <a:t>alto</a:t>
            </a:r>
            <a:r>
              <a:rPr sz="650" spc="-5" dirty="0">
                <a:latin typeface="Microsoft Sans Serif"/>
                <a:cs typeface="Microsoft Sans Serif"/>
              </a:rPr>
              <a:t> </a:t>
            </a:r>
            <a:r>
              <a:rPr sz="650" spc="15" dirty="0">
                <a:latin typeface="Microsoft Sans Serif"/>
                <a:cs typeface="Microsoft Sans Serif"/>
              </a:rPr>
              <a:t>voltaje.</a:t>
            </a:r>
            <a:endParaRPr sz="650">
              <a:latin typeface="Microsoft Sans Serif"/>
              <a:cs typeface="Microsoft Sans Serif"/>
            </a:endParaRPr>
          </a:p>
          <a:p>
            <a:pPr marL="186055" marR="5080" indent="-172720">
              <a:lnSpc>
                <a:spcPct val="154100"/>
              </a:lnSpc>
              <a:spcBef>
                <a:spcPts val="80"/>
              </a:spcBef>
              <a:buSzPct val="153846"/>
              <a:buChar char="•"/>
              <a:tabLst>
                <a:tab pos="185420" algn="l"/>
              </a:tabLst>
            </a:pPr>
            <a:r>
              <a:rPr sz="650" spc="-30" dirty="0">
                <a:latin typeface="Microsoft Sans Serif"/>
                <a:cs typeface="Microsoft Sans Serif"/>
              </a:rPr>
              <a:t>El </a:t>
            </a:r>
            <a:r>
              <a:rPr sz="650" spc="20" dirty="0">
                <a:latin typeface="Microsoft Sans Serif"/>
                <a:cs typeface="Microsoft Sans Serif"/>
              </a:rPr>
              <a:t>fabricante del </a:t>
            </a:r>
            <a:r>
              <a:rPr sz="650" spc="25" dirty="0">
                <a:latin typeface="Microsoft Sans Serif"/>
                <a:cs typeface="Microsoft Sans Serif"/>
              </a:rPr>
              <a:t>generador </a:t>
            </a:r>
            <a:r>
              <a:rPr sz="650" spc="20" dirty="0">
                <a:latin typeface="Microsoft Sans Serif"/>
                <a:cs typeface="Microsoft Sans Serif"/>
              </a:rPr>
              <a:t>debe </a:t>
            </a:r>
            <a:r>
              <a:rPr sz="650" spc="30" dirty="0">
                <a:latin typeface="Microsoft Sans Serif"/>
                <a:cs typeface="Microsoft Sans Serif"/>
              </a:rPr>
              <a:t>proporcionar </a:t>
            </a:r>
            <a:r>
              <a:rPr sz="650" spc="20" dirty="0">
                <a:latin typeface="Microsoft Sans Serif"/>
                <a:cs typeface="Microsoft Sans Serif"/>
              </a:rPr>
              <a:t>datos sobre </a:t>
            </a:r>
            <a:r>
              <a:rPr sz="650" spc="10" dirty="0">
                <a:latin typeface="Microsoft Sans Serif"/>
                <a:cs typeface="Microsoft Sans Serif"/>
              </a:rPr>
              <a:t>el </a:t>
            </a:r>
            <a:r>
              <a:rPr sz="650" spc="20" dirty="0">
                <a:latin typeface="Microsoft Sans Serif"/>
                <a:cs typeface="Microsoft Sans Serif"/>
              </a:rPr>
              <a:t>valor de </a:t>
            </a:r>
            <a:r>
              <a:rPr sz="650" spc="-160" dirty="0">
                <a:latin typeface="Microsoft Sans Serif"/>
                <a:cs typeface="Microsoft Sans Serif"/>
              </a:rPr>
              <a:t> </a:t>
            </a:r>
            <a:r>
              <a:rPr sz="650" spc="10" dirty="0">
                <a:latin typeface="Microsoft Sans Serif"/>
                <a:cs typeface="Microsoft Sans Serif"/>
              </a:rPr>
              <a:t>la </a:t>
            </a:r>
            <a:r>
              <a:rPr sz="650" spc="25" dirty="0">
                <a:latin typeface="Microsoft Sans Serif"/>
                <a:cs typeface="Microsoft Sans Serif"/>
              </a:rPr>
              <a:t>corriente </a:t>
            </a:r>
            <a:r>
              <a:rPr sz="650" spc="35" dirty="0">
                <a:latin typeface="Microsoft Sans Serif"/>
                <a:cs typeface="Microsoft Sans Serif"/>
              </a:rPr>
              <a:t>mínima </a:t>
            </a:r>
            <a:r>
              <a:rPr sz="650" spc="20" dirty="0">
                <a:latin typeface="Microsoft Sans Serif"/>
                <a:cs typeface="Microsoft Sans Serif"/>
              </a:rPr>
              <a:t>de </a:t>
            </a:r>
            <a:r>
              <a:rPr sz="650" spc="5" dirty="0">
                <a:latin typeface="Microsoft Sans Serif"/>
                <a:cs typeface="Microsoft Sans Serif"/>
              </a:rPr>
              <a:t>fase </a:t>
            </a:r>
            <a:r>
              <a:rPr sz="650" spc="20" dirty="0">
                <a:latin typeface="Microsoft Sans Serif"/>
                <a:cs typeface="Microsoft Sans Serif"/>
              </a:rPr>
              <a:t>dividida para </a:t>
            </a:r>
            <a:r>
              <a:rPr sz="650" spc="25" dirty="0">
                <a:latin typeface="Microsoft Sans Serif"/>
                <a:cs typeface="Microsoft Sans Serif"/>
              </a:rPr>
              <a:t>una </a:t>
            </a:r>
            <a:r>
              <a:rPr sz="650" spc="10" dirty="0">
                <a:latin typeface="Microsoft Sans Serif"/>
                <a:cs typeface="Microsoft Sans Serif"/>
              </a:rPr>
              <a:t>sola </a:t>
            </a:r>
            <a:r>
              <a:rPr sz="650" spc="20" dirty="0">
                <a:latin typeface="Microsoft Sans Serif"/>
                <a:cs typeface="Microsoft Sans Serif"/>
              </a:rPr>
              <a:t>vuelta en </a:t>
            </a:r>
            <a:r>
              <a:rPr sz="650" spc="25" dirty="0">
                <a:latin typeface="Microsoft Sans Serif"/>
                <a:cs typeface="Microsoft Sans Serif"/>
              </a:rPr>
              <a:t> </a:t>
            </a:r>
            <a:r>
              <a:rPr sz="650" spc="20" dirty="0">
                <a:latin typeface="Microsoft Sans Serif"/>
                <a:cs typeface="Microsoft Sans Serif"/>
              </a:rPr>
              <a:t>cortocircuito, </a:t>
            </a:r>
            <a:r>
              <a:rPr sz="650" spc="25" dirty="0">
                <a:latin typeface="Microsoft Sans Serif"/>
                <a:cs typeface="Microsoft Sans Serif"/>
              </a:rPr>
              <a:t>que </a:t>
            </a:r>
            <a:r>
              <a:rPr sz="650" spc="30" dirty="0">
                <a:latin typeface="Microsoft Sans Serif"/>
                <a:cs typeface="Microsoft Sans Serif"/>
              </a:rPr>
              <a:t>normalmente </a:t>
            </a:r>
            <a:r>
              <a:rPr sz="650" spc="-5" dirty="0">
                <a:latin typeface="Microsoft Sans Serif"/>
                <a:cs typeface="Microsoft Sans Serif"/>
              </a:rPr>
              <a:t>es </a:t>
            </a:r>
            <a:r>
              <a:rPr sz="650" spc="10" dirty="0">
                <a:latin typeface="Microsoft Sans Serif"/>
                <a:cs typeface="Microsoft Sans Serif"/>
              </a:rPr>
              <a:t>el 4 </a:t>
            </a:r>
            <a:r>
              <a:rPr sz="650" spc="40" dirty="0">
                <a:latin typeface="Microsoft Sans Serif"/>
                <a:cs typeface="Microsoft Sans Serif"/>
              </a:rPr>
              <a:t>por </a:t>
            </a:r>
            <a:r>
              <a:rPr sz="650" spc="20" dirty="0">
                <a:latin typeface="Microsoft Sans Serif"/>
                <a:cs typeface="Microsoft Sans Serif"/>
              </a:rPr>
              <a:t>ciento de </a:t>
            </a:r>
            <a:r>
              <a:rPr sz="650" spc="10" dirty="0">
                <a:latin typeface="Microsoft Sans Serif"/>
                <a:cs typeface="Microsoft Sans Serif"/>
              </a:rPr>
              <a:t>la </a:t>
            </a:r>
            <a:r>
              <a:rPr sz="650" spc="25" dirty="0">
                <a:latin typeface="Microsoft Sans Serif"/>
                <a:cs typeface="Microsoft Sans Serif"/>
              </a:rPr>
              <a:t>corriente </a:t>
            </a:r>
            <a:r>
              <a:rPr sz="650" spc="20" dirty="0">
                <a:latin typeface="Microsoft Sans Serif"/>
                <a:cs typeface="Microsoft Sans Serif"/>
              </a:rPr>
              <a:t>de </a:t>
            </a:r>
            <a:r>
              <a:rPr sz="650" spc="25" dirty="0">
                <a:latin typeface="Microsoft Sans Serif"/>
                <a:cs typeface="Microsoft Sans Serif"/>
              </a:rPr>
              <a:t> </a:t>
            </a:r>
            <a:r>
              <a:rPr sz="650" spc="15" dirty="0">
                <a:latin typeface="Microsoft Sans Serif"/>
                <a:cs typeface="Microsoft Sans Serif"/>
              </a:rPr>
              <a:t>carga</a:t>
            </a:r>
            <a:r>
              <a:rPr sz="650" spc="-5" dirty="0">
                <a:latin typeface="Microsoft Sans Serif"/>
                <a:cs typeface="Microsoft Sans Serif"/>
              </a:rPr>
              <a:t> </a:t>
            </a:r>
            <a:r>
              <a:rPr sz="650" spc="25" dirty="0">
                <a:latin typeface="Microsoft Sans Serif"/>
                <a:cs typeface="Microsoft Sans Serif"/>
              </a:rPr>
              <a:t>completa</a:t>
            </a:r>
            <a:r>
              <a:rPr sz="650" spc="-5" dirty="0">
                <a:latin typeface="Microsoft Sans Serif"/>
                <a:cs typeface="Microsoft Sans Serif"/>
              </a:rPr>
              <a:t> </a:t>
            </a:r>
            <a:r>
              <a:rPr sz="650" spc="20" dirty="0">
                <a:latin typeface="Microsoft Sans Serif"/>
                <a:cs typeface="Microsoft Sans Serif"/>
              </a:rPr>
              <a:t>del</a:t>
            </a:r>
            <a:r>
              <a:rPr sz="650" spc="-5" dirty="0">
                <a:latin typeface="Microsoft Sans Serif"/>
                <a:cs typeface="Microsoft Sans Serif"/>
              </a:rPr>
              <a:t> </a:t>
            </a:r>
            <a:r>
              <a:rPr sz="650" spc="25" dirty="0">
                <a:latin typeface="Microsoft Sans Serif"/>
                <a:cs typeface="Microsoft Sans Serif"/>
              </a:rPr>
              <a:t>generador.</a:t>
            </a:r>
            <a:r>
              <a:rPr sz="650" spc="-5" dirty="0">
                <a:latin typeface="Microsoft Sans Serif"/>
                <a:cs typeface="Microsoft Sans Serif"/>
              </a:rPr>
              <a:t> </a:t>
            </a:r>
            <a:r>
              <a:rPr sz="650" spc="-40" dirty="0">
                <a:latin typeface="Microsoft Sans Serif"/>
                <a:cs typeface="Microsoft Sans Serif"/>
              </a:rPr>
              <a:t>Se</a:t>
            </a:r>
            <a:r>
              <a:rPr sz="650" spc="-5" dirty="0">
                <a:latin typeface="Microsoft Sans Serif"/>
                <a:cs typeface="Microsoft Sans Serif"/>
              </a:rPr>
              <a:t> </a:t>
            </a:r>
            <a:r>
              <a:rPr sz="650" spc="25" dirty="0">
                <a:latin typeface="Microsoft Sans Serif"/>
                <a:cs typeface="Microsoft Sans Serif"/>
              </a:rPr>
              <a:t>puede</a:t>
            </a:r>
            <a:r>
              <a:rPr sz="650" spc="-5" dirty="0">
                <a:latin typeface="Microsoft Sans Serif"/>
                <a:cs typeface="Microsoft Sans Serif"/>
              </a:rPr>
              <a:t> </a:t>
            </a:r>
            <a:r>
              <a:rPr sz="650" spc="25" dirty="0">
                <a:latin typeface="Microsoft Sans Serif"/>
                <a:cs typeface="Microsoft Sans Serif"/>
              </a:rPr>
              <a:t>suponer</a:t>
            </a:r>
            <a:r>
              <a:rPr sz="650" spc="-5" dirty="0">
                <a:latin typeface="Microsoft Sans Serif"/>
                <a:cs typeface="Microsoft Sans Serif"/>
              </a:rPr>
              <a:t> </a:t>
            </a:r>
            <a:r>
              <a:rPr sz="650" spc="25" dirty="0">
                <a:latin typeface="Microsoft Sans Serif"/>
                <a:cs typeface="Microsoft Sans Serif"/>
              </a:rPr>
              <a:t>que</a:t>
            </a:r>
            <a:r>
              <a:rPr sz="650" spc="-5" dirty="0">
                <a:latin typeface="Microsoft Sans Serif"/>
                <a:cs typeface="Microsoft Sans Serif"/>
              </a:rPr>
              <a:t> </a:t>
            </a:r>
            <a:r>
              <a:rPr sz="650" spc="10" dirty="0">
                <a:latin typeface="Microsoft Sans Serif"/>
                <a:cs typeface="Microsoft Sans Serif"/>
              </a:rPr>
              <a:t>la</a:t>
            </a:r>
            <a:r>
              <a:rPr sz="650" spc="-5" dirty="0">
                <a:latin typeface="Microsoft Sans Serif"/>
                <a:cs typeface="Microsoft Sans Serif"/>
              </a:rPr>
              <a:t> </a:t>
            </a:r>
            <a:r>
              <a:rPr sz="650" spc="25" dirty="0">
                <a:latin typeface="Microsoft Sans Serif"/>
                <a:cs typeface="Microsoft Sans Serif"/>
              </a:rPr>
              <a:t>corriente  </a:t>
            </a:r>
            <a:r>
              <a:rPr sz="650" spc="35" dirty="0">
                <a:latin typeface="Microsoft Sans Serif"/>
                <a:cs typeface="Microsoft Sans Serif"/>
              </a:rPr>
              <a:t>mínima </a:t>
            </a:r>
            <a:r>
              <a:rPr sz="650" spc="20" dirty="0">
                <a:latin typeface="Microsoft Sans Serif"/>
                <a:cs typeface="Microsoft Sans Serif"/>
              </a:rPr>
              <a:t>de </a:t>
            </a:r>
            <a:r>
              <a:rPr sz="650" spc="5" dirty="0">
                <a:latin typeface="Microsoft Sans Serif"/>
                <a:cs typeface="Microsoft Sans Serif"/>
              </a:rPr>
              <a:t>fase </a:t>
            </a:r>
            <a:r>
              <a:rPr sz="650" spc="20" dirty="0">
                <a:latin typeface="Microsoft Sans Serif"/>
                <a:cs typeface="Microsoft Sans Serif"/>
              </a:rPr>
              <a:t>dividida </a:t>
            </a:r>
            <a:r>
              <a:rPr sz="650" spc="25" dirty="0">
                <a:latin typeface="Microsoft Sans Serif"/>
                <a:cs typeface="Microsoft Sans Serif"/>
              </a:rPr>
              <a:t>que ocurre </a:t>
            </a:r>
            <a:r>
              <a:rPr sz="650" spc="30" dirty="0">
                <a:latin typeface="Microsoft Sans Serif"/>
                <a:cs typeface="Microsoft Sans Serif"/>
              </a:rPr>
              <a:t>durante </a:t>
            </a:r>
            <a:r>
              <a:rPr sz="650" spc="25" dirty="0">
                <a:latin typeface="Microsoft Sans Serif"/>
                <a:cs typeface="Microsoft Sans Serif"/>
              </a:rPr>
              <a:t>una </a:t>
            </a:r>
            <a:r>
              <a:rPr sz="650" spc="10" dirty="0">
                <a:latin typeface="Microsoft Sans Serif"/>
                <a:cs typeface="Microsoft Sans Serif"/>
              </a:rPr>
              <a:t>sola </a:t>
            </a:r>
            <a:r>
              <a:rPr sz="650" spc="20" dirty="0">
                <a:latin typeface="Microsoft Sans Serif"/>
                <a:cs typeface="Microsoft Sans Serif"/>
              </a:rPr>
              <a:t>vuelta en </a:t>
            </a:r>
            <a:r>
              <a:rPr sz="650" spc="25" dirty="0">
                <a:latin typeface="Microsoft Sans Serif"/>
                <a:cs typeface="Microsoft Sans Serif"/>
              </a:rPr>
              <a:t> cortocircuito</a:t>
            </a:r>
            <a:r>
              <a:rPr sz="650" spc="-5" dirty="0">
                <a:latin typeface="Microsoft Sans Serif"/>
                <a:cs typeface="Microsoft Sans Serif"/>
              </a:rPr>
              <a:t> es</a:t>
            </a:r>
            <a:r>
              <a:rPr sz="650" dirty="0">
                <a:latin typeface="Microsoft Sans Serif"/>
                <a:cs typeface="Microsoft Sans Serif"/>
              </a:rPr>
              <a:t> </a:t>
            </a:r>
            <a:r>
              <a:rPr sz="650" spc="10" dirty="0">
                <a:latin typeface="Microsoft Sans Serif"/>
                <a:cs typeface="Microsoft Sans Serif"/>
              </a:rPr>
              <a:t>el</a:t>
            </a:r>
            <a:r>
              <a:rPr sz="650" dirty="0">
                <a:latin typeface="Microsoft Sans Serif"/>
                <a:cs typeface="Microsoft Sans Serif"/>
              </a:rPr>
              <a:t> </a:t>
            </a:r>
            <a:r>
              <a:rPr sz="650" spc="25" dirty="0">
                <a:latin typeface="Microsoft Sans Serif"/>
                <a:cs typeface="Microsoft Sans Serif"/>
              </a:rPr>
              <a:t>doble</a:t>
            </a:r>
            <a:r>
              <a:rPr sz="650" dirty="0">
                <a:latin typeface="Microsoft Sans Serif"/>
                <a:cs typeface="Microsoft Sans Serif"/>
              </a:rPr>
              <a:t> </a:t>
            </a:r>
            <a:r>
              <a:rPr sz="650" spc="20" dirty="0">
                <a:latin typeface="Microsoft Sans Serif"/>
                <a:cs typeface="Microsoft Sans Serif"/>
              </a:rPr>
              <a:t>de</a:t>
            </a:r>
            <a:r>
              <a:rPr sz="650" dirty="0">
                <a:latin typeface="Microsoft Sans Serif"/>
                <a:cs typeface="Microsoft Sans Serif"/>
              </a:rPr>
              <a:t> </a:t>
            </a:r>
            <a:r>
              <a:rPr sz="650" spc="10" dirty="0">
                <a:latin typeface="Microsoft Sans Serif"/>
                <a:cs typeface="Microsoft Sans Serif"/>
              </a:rPr>
              <a:t>la</a:t>
            </a:r>
            <a:r>
              <a:rPr sz="650" dirty="0">
                <a:latin typeface="Microsoft Sans Serif"/>
                <a:cs typeface="Microsoft Sans Serif"/>
              </a:rPr>
              <a:t> </a:t>
            </a:r>
            <a:r>
              <a:rPr sz="650" spc="25" dirty="0">
                <a:latin typeface="Microsoft Sans Serif"/>
                <a:cs typeface="Microsoft Sans Serif"/>
              </a:rPr>
              <a:t>corriente</a:t>
            </a:r>
            <a:r>
              <a:rPr sz="650" dirty="0">
                <a:latin typeface="Microsoft Sans Serif"/>
                <a:cs typeface="Microsoft Sans Serif"/>
              </a:rPr>
              <a:t> </a:t>
            </a:r>
            <a:r>
              <a:rPr sz="650" spc="20" dirty="0">
                <a:latin typeface="Microsoft Sans Serif"/>
                <a:cs typeface="Microsoft Sans Serif"/>
              </a:rPr>
              <a:t>de</a:t>
            </a:r>
            <a:r>
              <a:rPr sz="650" dirty="0">
                <a:latin typeface="Microsoft Sans Serif"/>
                <a:cs typeface="Microsoft Sans Serif"/>
              </a:rPr>
              <a:t> </a:t>
            </a:r>
            <a:r>
              <a:rPr sz="650" spc="5" dirty="0">
                <a:latin typeface="Microsoft Sans Serif"/>
                <a:cs typeface="Microsoft Sans Serif"/>
              </a:rPr>
              <a:t>fase</a:t>
            </a:r>
            <a:r>
              <a:rPr sz="650" dirty="0">
                <a:latin typeface="Microsoft Sans Serif"/>
                <a:cs typeface="Microsoft Sans Serif"/>
              </a:rPr>
              <a:t> </a:t>
            </a:r>
            <a:r>
              <a:rPr sz="650" spc="15" dirty="0">
                <a:latin typeface="Microsoft Sans Serif"/>
                <a:cs typeface="Microsoft Sans Serif"/>
              </a:rPr>
              <a:t>dividida,</a:t>
            </a:r>
            <a:r>
              <a:rPr sz="650" dirty="0">
                <a:latin typeface="Microsoft Sans Serif"/>
                <a:cs typeface="Microsoft Sans Serif"/>
              </a:rPr>
              <a:t> </a:t>
            </a:r>
            <a:r>
              <a:rPr sz="650" spc="10" dirty="0">
                <a:latin typeface="Microsoft Sans Serif"/>
                <a:cs typeface="Microsoft Sans Serif"/>
              </a:rPr>
              <a:t>I</a:t>
            </a:r>
            <a:r>
              <a:rPr sz="400" spc="10" dirty="0">
                <a:latin typeface="Microsoft Sans Serif"/>
                <a:cs typeface="Microsoft Sans Serif"/>
              </a:rPr>
              <a:t>sp</a:t>
            </a:r>
            <a:r>
              <a:rPr sz="650" spc="10" dirty="0">
                <a:latin typeface="Microsoft Sans Serif"/>
                <a:cs typeface="Microsoft Sans Serif"/>
              </a:rPr>
              <a:t>,</a:t>
            </a:r>
            <a:r>
              <a:rPr sz="650" dirty="0">
                <a:latin typeface="Microsoft Sans Serif"/>
                <a:cs typeface="Microsoft Sans Serif"/>
              </a:rPr>
              <a:t> </a:t>
            </a:r>
            <a:r>
              <a:rPr sz="650" spc="25" dirty="0">
                <a:latin typeface="Microsoft Sans Serif"/>
                <a:cs typeface="Microsoft Sans Serif"/>
              </a:rPr>
              <a:t>que</a:t>
            </a:r>
            <a:r>
              <a:rPr sz="650" dirty="0">
                <a:latin typeface="Microsoft Sans Serif"/>
                <a:cs typeface="Microsoft Sans Serif"/>
              </a:rPr>
              <a:t> </a:t>
            </a:r>
            <a:r>
              <a:rPr sz="650" spc="25" dirty="0">
                <a:latin typeface="Microsoft Sans Serif"/>
                <a:cs typeface="Microsoft Sans Serif"/>
              </a:rPr>
              <a:t>ocurre </a:t>
            </a:r>
            <a:r>
              <a:rPr sz="650" spc="-155" dirty="0">
                <a:latin typeface="Microsoft Sans Serif"/>
                <a:cs typeface="Microsoft Sans Serif"/>
              </a:rPr>
              <a:t> </a:t>
            </a:r>
            <a:r>
              <a:rPr sz="650" spc="30" dirty="0">
                <a:latin typeface="Microsoft Sans Serif"/>
                <a:cs typeface="Microsoft Sans Serif"/>
              </a:rPr>
              <a:t>durante</a:t>
            </a:r>
            <a:r>
              <a:rPr sz="650" spc="-10" dirty="0">
                <a:latin typeface="Microsoft Sans Serif"/>
                <a:cs typeface="Microsoft Sans Serif"/>
              </a:rPr>
              <a:t> </a:t>
            </a:r>
            <a:r>
              <a:rPr sz="650" spc="10" dirty="0">
                <a:latin typeface="Microsoft Sans Serif"/>
                <a:cs typeface="Microsoft Sans Serif"/>
              </a:rPr>
              <a:t>la</a:t>
            </a:r>
            <a:r>
              <a:rPr sz="650" spc="-5" dirty="0">
                <a:latin typeface="Microsoft Sans Serif"/>
                <a:cs typeface="Microsoft Sans Serif"/>
              </a:rPr>
              <a:t> </a:t>
            </a:r>
            <a:r>
              <a:rPr sz="650" spc="20" dirty="0">
                <a:latin typeface="Microsoft Sans Serif"/>
                <a:cs typeface="Microsoft Sans Serif"/>
              </a:rPr>
              <a:t>condición</a:t>
            </a:r>
            <a:r>
              <a:rPr sz="650" spc="-5" dirty="0">
                <a:latin typeface="Microsoft Sans Serif"/>
                <a:cs typeface="Microsoft Sans Serif"/>
              </a:rPr>
              <a:t> </a:t>
            </a:r>
            <a:r>
              <a:rPr sz="650" spc="25" dirty="0">
                <a:latin typeface="Microsoft Sans Serif"/>
                <a:cs typeface="Microsoft Sans Serif"/>
              </a:rPr>
              <a:t>normal.</a:t>
            </a:r>
            <a:endParaRPr sz="650">
              <a:latin typeface="Microsoft Sans Serif"/>
              <a:cs typeface="Microsoft Sans Serif"/>
            </a:endParaRPr>
          </a:p>
          <a:p>
            <a:pPr marL="186055" marR="41910" indent="-173990">
              <a:lnSpc>
                <a:spcPct val="143100"/>
              </a:lnSpc>
              <a:spcBef>
                <a:spcPts val="70"/>
              </a:spcBef>
              <a:buSzPct val="142857"/>
              <a:buChar char="•"/>
              <a:tabLst>
                <a:tab pos="185420" algn="l"/>
              </a:tabLst>
            </a:pPr>
            <a:r>
              <a:rPr sz="700" spc="-40" dirty="0">
                <a:latin typeface="Microsoft Sans Serif"/>
                <a:cs typeface="Microsoft Sans Serif"/>
              </a:rPr>
              <a:t>Se</a:t>
            </a:r>
            <a:r>
              <a:rPr sz="700" spc="-5" dirty="0">
                <a:latin typeface="Microsoft Sans Serif"/>
                <a:cs typeface="Microsoft Sans Serif"/>
              </a:rPr>
              <a:t> </a:t>
            </a:r>
            <a:r>
              <a:rPr sz="700" spc="20" dirty="0">
                <a:latin typeface="Microsoft Sans Serif"/>
                <a:cs typeface="Microsoft Sans Serif"/>
              </a:rPr>
              <a:t>debe</a:t>
            </a:r>
            <a:r>
              <a:rPr sz="700" spc="-5" dirty="0">
                <a:latin typeface="Microsoft Sans Serif"/>
                <a:cs typeface="Microsoft Sans Serif"/>
              </a:rPr>
              <a:t> </a:t>
            </a:r>
            <a:r>
              <a:rPr sz="700" spc="15" dirty="0">
                <a:latin typeface="Microsoft Sans Serif"/>
                <a:cs typeface="Microsoft Sans Serif"/>
              </a:rPr>
              <a:t>realizar</a:t>
            </a:r>
            <a:r>
              <a:rPr sz="700" spc="-5" dirty="0">
                <a:latin typeface="Microsoft Sans Serif"/>
                <a:cs typeface="Microsoft Sans Serif"/>
              </a:rPr>
              <a:t> </a:t>
            </a:r>
            <a:r>
              <a:rPr sz="700" spc="30" dirty="0">
                <a:latin typeface="Microsoft Sans Serif"/>
                <a:cs typeface="Microsoft Sans Serif"/>
              </a:rPr>
              <a:t>una</a:t>
            </a:r>
            <a:r>
              <a:rPr sz="700" spc="-5" dirty="0">
                <a:latin typeface="Microsoft Sans Serif"/>
                <a:cs typeface="Microsoft Sans Serif"/>
              </a:rPr>
              <a:t> </a:t>
            </a:r>
            <a:r>
              <a:rPr sz="700" spc="30" dirty="0">
                <a:latin typeface="Microsoft Sans Serif"/>
                <a:cs typeface="Microsoft Sans Serif"/>
              </a:rPr>
              <a:t>prueba</a:t>
            </a:r>
            <a:r>
              <a:rPr sz="700" spc="-5" dirty="0">
                <a:latin typeface="Microsoft Sans Serif"/>
                <a:cs typeface="Microsoft Sans Serif"/>
              </a:rPr>
              <a:t> </a:t>
            </a:r>
            <a:r>
              <a:rPr sz="700" spc="20" dirty="0">
                <a:latin typeface="Microsoft Sans Serif"/>
                <a:cs typeface="Microsoft Sans Serif"/>
              </a:rPr>
              <a:t>de</a:t>
            </a:r>
            <a:r>
              <a:rPr sz="700" dirty="0">
                <a:latin typeface="Microsoft Sans Serif"/>
                <a:cs typeface="Microsoft Sans Serif"/>
              </a:rPr>
              <a:t> </a:t>
            </a:r>
            <a:r>
              <a:rPr sz="700" spc="15" dirty="0">
                <a:latin typeface="Microsoft Sans Serif"/>
                <a:cs typeface="Microsoft Sans Serif"/>
              </a:rPr>
              <a:t>falla</a:t>
            </a:r>
            <a:r>
              <a:rPr sz="700" spc="-5" dirty="0">
                <a:latin typeface="Microsoft Sans Serif"/>
                <a:cs typeface="Microsoft Sans Serif"/>
              </a:rPr>
              <a:t> </a:t>
            </a:r>
            <a:r>
              <a:rPr sz="700" spc="20" dirty="0">
                <a:latin typeface="Microsoft Sans Serif"/>
                <a:cs typeface="Microsoft Sans Serif"/>
              </a:rPr>
              <a:t>trifásica</a:t>
            </a:r>
            <a:r>
              <a:rPr sz="700" spc="-5" dirty="0">
                <a:latin typeface="Microsoft Sans Serif"/>
                <a:cs typeface="Microsoft Sans Serif"/>
              </a:rPr>
              <a:t> </a:t>
            </a:r>
            <a:r>
              <a:rPr sz="700" spc="40" dirty="0">
                <a:latin typeface="Microsoft Sans Serif"/>
                <a:cs typeface="Microsoft Sans Serif"/>
              </a:rPr>
              <a:t>por</a:t>
            </a:r>
            <a:r>
              <a:rPr sz="700" spc="-5" dirty="0">
                <a:latin typeface="Microsoft Sans Serif"/>
                <a:cs typeface="Microsoft Sans Serif"/>
              </a:rPr>
              <a:t> </a:t>
            </a:r>
            <a:r>
              <a:rPr sz="700" spc="15" dirty="0">
                <a:latin typeface="Microsoft Sans Serif"/>
                <a:cs typeface="Microsoft Sans Serif"/>
              </a:rPr>
              <a:t>etapas</a:t>
            </a:r>
            <a:r>
              <a:rPr sz="700" spc="-5" dirty="0">
                <a:latin typeface="Microsoft Sans Serif"/>
                <a:cs typeface="Microsoft Sans Serif"/>
              </a:rPr>
              <a:t> </a:t>
            </a:r>
            <a:r>
              <a:rPr sz="700" dirty="0">
                <a:latin typeface="Microsoft Sans Serif"/>
                <a:cs typeface="Microsoft Sans Serif"/>
              </a:rPr>
              <a:t>a</a:t>
            </a:r>
            <a:r>
              <a:rPr sz="700" spc="-5" dirty="0">
                <a:latin typeface="Microsoft Sans Serif"/>
                <a:cs typeface="Microsoft Sans Serif"/>
              </a:rPr>
              <a:t> </a:t>
            </a:r>
            <a:r>
              <a:rPr sz="700" spc="20" dirty="0">
                <a:latin typeface="Microsoft Sans Serif"/>
                <a:cs typeface="Microsoft Sans Serif"/>
              </a:rPr>
              <a:t>voltaje </a:t>
            </a:r>
            <a:r>
              <a:rPr sz="700" spc="-170" dirty="0">
                <a:latin typeface="Microsoft Sans Serif"/>
                <a:cs typeface="Microsoft Sans Serif"/>
              </a:rPr>
              <a:t> </a:t>
            </a:r>
            <a:r>
              <a:rPr sz="700" spc="25" dirty="0">
                <a:latin typeface="Microsoft Sans Serif"/>
                <a:cs typeface="Microsoft Sans Serif"/>
              </a:rPr>
              <a:t>reducido para </a:t>
            </a:r>
            <a:r>
              <a:rPr sz="700" spc="35" dirty="0">
                <a:latin typeface="Microsoft Sans Serif"/>
                <a:cs typeface="Microsoft Sans Serif"/>
              </a:rPr>
              <a:t>determinar </a:t>
            </a:r>
            <a:r>
              <a:rPr sz="700" spc="10" dirty="0">
                <a:latin typeface="Microsoft Sans Serif"/>
                <a:cs typeface="Microsoft Sans Serif"/>
              </a:rPr>
              <a:t>la </a:t>
            </a:r>
            <a:r>
              <a:rPr sz="700" spc="25" dirty="0">
                <a:latin typeface="Microsoft Sans Serif"/>
                <a:cs typeface="Microsoft Sans Serif"/>
              </a:rPr>
              <a:t>corriente </a:t>
            </a:r>
            <a:r>
              <a:rPr sz="700" spc="30" dirty="0">
                <a:latin typeface="Microsoft Sans Serif"/>
                <a:cs typeface="Microsoft Sans Serif"/>
              </a:rPr>
              <a:t>máxima </a:t>
            </a:r>
            <a:r>
              <a:rPr sz="700" spc="20" dirty="0">
                <a:latin typeface="Microsoft Sans Serif"/>
                <a:cs typeface="Microsoft Sans Serif"/>
              </a:rPr>
              <a:t>de </a:t>
            </a:r>
            <a:r>
              <a:rPr sz="700" spc="10" dirty="0">
                <a:latin typeface="Microsoft Sans Serif"/>
                <a:cs typeface="Microsoft Sans Serif"/>
              </a:rPr>
              <a:t>fase </a:t>
            </a:r>
            <a:r>
              <a:rPr sz="700" spc="20" dirty="0">
                <a:latin typeface="Microsoft Sans Serif"/>
                <a:cs typeface="Microsoft Sans Serif"/>
              </a:rPr>
              <a:t>dividida </a:t>
            </a:r>
            <a:r>
              <a:rPr sz="700" spc="25" dirty="0">
                <a:latin typeface="Microsoft Sans Serif"/>
                <a:cs typeface="Microsoft Sans Serif"/>
              </a:rPr>
              <a:t> </a:t>
            </a:r>
            <a:r>
              <a:rPr sz="700" spc="20" dirty="0">
                <a:latin typeface="Microsoft Sans Serif"/>
                <a:cs typeface="Microsoft Sans Serif"/>
              </a:rPr>
              <a:t>bajo condición de </a:t>
            </a:r>
            <a:r>
              <a:rPr sz="700" spc="15" dirty="0">
                <a:latin typeface="Microsoft Sans Serif"/>
                <a:cs typeface="Microsoft Sans Serif"/>
              </a:rPr>
              <a:t>falla </a:t>
            </a:r>
            <a:r>
              <a:rPr sz="700" spc="20" dirty="0">
                <a:latin typeface="Microsoft Sans Serif"/>
                <a:cs typeface="Microsoft Sans Serif"/>
              </a:rPr>
              <a:t>externa. </a:t>
            </a:r>
            <a:r>
              <a:rPr sz="700" spc="15" dirty="0">
                <a:latin typeface="Microsoft Sans Serif"/>
                <a:cs typeface="Microsoft Sans Serif"/>
              </a:rPr>
              <a:t>Por </a:t>
            </a:r>
            <a:r>
              <a:rPr sz="700" spc="25" dirty="0">
                <a:latin typeface="Microsoft Sans Serif"/>
                <a:cs typeface="Microsoft Sans Serif"/>
              </a:rPr>
              <a:t>lo </a:t>
            </a:r>
            <a:r>
              <a:rPr sz="700" spc="30" dirty="0">
                <a:latin typeface="Microsoft Sans Serif"/>
                <a:cs typeface="Microsoft Sans Serif"/>
              </a:rPr>
              <a:t>tanto, </a:t>
            </a:r>
            <a:r>
              <a:rPr sz="700" spc="10" dirty="0">
                <a:latin typeface="Microsoft Sans Serif"/>
                <a:cs typeface="Microsoft Sans Serif"/>
              </a:rPr>
              <a:t>la </a:t>
            </a:r>
            <a:r>
              <a:rPr sz="700" spc="20" dirty="0">
                <a:latin typeface="Microsoft Sans Serif"/>
                <a:cs typeface="Microsoft Sans Serif"/>
              </a:rPr>
              <a:t>predicción de </a:t>
            </a:r>
            <a:r>
              <a:rPr sz="700" spc="10" dirty="0">
                <a:latin typeface="Microsoft Sans Serif"/>
                <a:cs typeface="Microsoft Sans Serif"/>
              </a:rPr>
              <a:t>la </a:t>
            </a:r>
            <a:r>
              <a:rPr sz="700" spc="15" dirty="0">
                <a:latin typeface="Microsoft Sans Serif"/>
                <a:cs typeface="Microsoft Sans Serif"/>
              </a:rPr>
              <a:t> </a:t>
            </a:r>
            <a:r>
              <a:rPr sz="700" spc="25" dirty="0">
                <a:latin typeface="Microsoft Sans Serif"/>
                <a:cs typeface="Microsoft Sans Serif"/>
              </a:rPr>
              <a:t>corriente </a:t>
            </a:r>
            <a:r>
              <a:rPr sz="700" spc="20" dirty="0">
                <a:latin typeface="Microsoft Sans Serif"/>
                <a:cs typeface="Microsoft Sans Serif"/>
              </a:rPr>
              <a:t>de </a:t>
            </a:r>
            <a:r>
              <a:rPr sz="700" spc="10" dirty="0">
                <a:latin typeface="Microsoft Sans Serif"/>
                <a:cs typeface="Microsoft Sans Serif"/>
              </a:rPr>
              <a:t>fase </a:t>
            </a:r>
            <a:r>
              <a:rPr sz="700" spc="20" dirty="0">
                <a:latin typeface="Microsoft Sans Serif"/>
                <a:cs typeface="Microsoft Sans Serif"/>
              </a:rPr>
              <a:t>dividida </a:t>
            </a:r>
            <a:r>
              <a:rPr sz="700" spc="-5" dirty="0">
                <a:latin typeface="Microsoft Sans Serif"/>
                <a:cs typeface="Microsoft Sans Serif"/>
              </a:rPr>
              <a:t>se </a:t>
            </a:r>
            <a:r>
              <a:rPr sz="700" spc="25" dirty="0">
                <a:latin typeface="Microsoft Sans Serif"/>
                <a:cs typeface="Microsoft Sans Serif"/>
              </a:rPr>
              <a:t>puede </a:t>
            </a:r>
            <a:r>
              <a:rPr sz="700" spc="35" dirty="0">
                <a:latin typeface="Microsoft Sans Serif"/>
                <a:cs typeface="Microsoft Sans Serif"/>
              </a:rPr>
              <a:t>determinar </a:t>
            </a:r>
            <a:r>
              <a:rPr sz="700" spc="30" dirty="0">
                <a:latin typeface="Microsoft Sans Serif"/>
                <a:cs typeface="Microsoft Sans Serif"/>
              </a:rPr>
              <a:t>mediante </a:t>
            </a:r>
            <a:r>
              <a:rPr sz="700" spc="35" dirty="0">
                <a:latin typeface="Microsoft Sans Serif"/>
                <a:cs typeface="Microsoft Sans Serif"/>
              </a:rPr>
              <a:t> </a:t>
            </a:r>
            <a:r>
              <a:rPr sz="700" spc="25" dirty="0">
                <a:latin typeface="Microsoft Sans Serif"/>
                <a:cs typeface="Microsoft Sans Serif"/>
              </a:rPr>
              <a:t>extrapolación</a:t>
            </a:r>
            <a:r>
              <a:rPr sz="700" spc="-10" dirty="0">
                <a:latin typeface="Microsoft Sans Serif"/>
                <a:cs typeface="Microsoft Sans Serif"/>
              </a:rPr>
              <a:t> </a:t>
            </a:r>
            <a:r>
              <a:rPr sz="700" spc="15" dirty="0">
                <a:latin typeface="Microsoft Sans Serif"/>
                <a:cs typeface="Microsoft Sans Serif"/>
              </a:rPr>
              <a:t>lineal</a:t>
            </a:r>
            <a:r>
              <a:rPr sz="700" spc="-5" dirty="0">
                <a:latin typeface="Microsoft Sans Serif"/>
                <a:cs typeface="Microsoft Sans Serif"/>
              </a:rPr>
              <a:t> </a:t>
            </a:r>
            <a:r>
              <a:rPr sz="700" spc="10" dirty="0">
                <a:latin typeface="Microsoft Sans Serif"/>
                <a:cs typeface="Microsoft Sans Serif"/>
              </a:rPr>
              <a:t>al</a:t>
            </a:r>
            <a:r>
              <a:rPr sz="700" spc="-5" dirty="0">
                <a:latin typeface="Microsoft Sans Serif"/>
                <a:cs typeface="Microsoft Sans Serif"/>
              </a:rPr>
              <a:t> </a:t>
            </a:r>
            <a:r>
              <a:rPr sz="700" spc="20" dirty="0">
                <a:latin typeface="Microsoft Sans Serif"/>
                <a:cs typeface="Microsoft Sans Serif"/>
              </a:rPr>
              <a:t>voltaje</a:t>
            </a:r>
            <a:r>
              <a:rPr sz="700" spc="-5" dirty="0">
                <a:latin typeface="Microsoft Sans Serif"/>
                <a:cs typeface="Microsoft Sans Serif"/>
              </a:rPr>
              <a:t> </a:t>
            </a:r>
            <a:r>
              <a:rPr sz="700" spc="20" dirty="0">
                <a:latin typeface="Microsoft Sans Serif"/>
                <a:cs typeface="Microsoft Sans Serif"/>
              </a:rPr>
              <a:t>de</a:t>
            </a:r>
            <a:r>
              <a:rPr sz="700" spc="-5" dirty="0">
                <a:latin typeface="Microsoft Sans Serif"/>
                <a:cs typeface="Microsoft Sans Serif"/>
              </a:rPr>
              <a:t> </a:t>
            </a:r>
            <a:r>
              <a:rPr sz="700" spc="15" dirty="0">
                <a:latin typeface="Microsoft Sans Serif"/>
                <a:cs typeface="Microsoft Sans Serif"/>
              </a:rPr>
              <a:t>carga</a:t>
            </a:r>
            <a:r>
              <a:rPr sz="700" spc="-5" dirty="0">
                <a:latin typeface="Microsoft Sans Serif"/>
                <a:cs typeface="Microsoft Sans Serif"/>
              </a:rPr>
              <a:t> </a:t>
            </a:r>
            <a:r>
              <a:rPr sz="700" spc="20" dirty="0">
                <a:latin typeface="Microsoft Sans Serif"/>
                <a:cs typeface="Microsoft Sans Serif"/>
              </a:rPr>
              <a:t>completa.</a:t>
            </a:r>
            <a:endParaRPr sz="700">
              <a:latin typeface="Microsoft Sans Serif"/>
              <a:cs typeface="Microsoft Sans Serif"/>
            </a:endParaRPr>
          </a:p>
        </p:txBody>
      </p:sp>
      <p:sp>
        <p:nvSpPr>
          <p:cNvPr id="9" name="object 9"/>
          <p:cNvSpPr txBox="1"/>
          <p:nvPr/>
        </p:nvSpPr>
        <p:spPr>
          <a:xfrm>
            <a:off x="9100215" y="1775213"/>
            <a:ext cx="7409103" cy="2904000"/>
          </a:xfrm>
          <a:prstGeom prst="rect">
            <a:avLst/>
          </a:prstGeom>
        </p:spPr>
        <p:txBody>
          <a:bodyPr vert="horz" wrap="square" lIns="0" tIns="41275" rIns="0" bIns="0" rtlCol="0">
            <a:spAutoFit/>
          </a:bodyPr>
          <a:lstStyle/>
          <a:p>
            <a:pPr marL="223520" indent="-86995">
              <a:lnSpc>
                <a:spcPct val="100000"/>
              </a:lnSpc>
              <a:spcBef>
                <a:spcPts val="325"/>
              </a:spcBef>
              <a:buAutoNum type="arabicParenR"/>
              <a:tabLst>
                <a:tab pos="224154" algn="l"/>
              </a:tabLst>
            </a:pPr>
            <a:r>
              <a:rPr sz="600" spc="15" dirty="0">
                <a:latin typeface="Microsoft Sans Serif"/>
                <a:cs typeface="Microsoft Sans Serif"/>
              </a:rPr>
              <a:t>Elemento</a:t>
            </a:r>
            <a:r>
              <a:rPr sz="600" spc="-25" dirty="0">
                <a:latin typeface="Microsoft Sans Serif"/>
                <a:cs typeface="Microsoft Sans Serif"/>
              </a:rPr>
              <a:t> </a:t>
            </a:r>
            <a:r>
              <a:rPr sz="600" spc="20" dirty="0">
                <a:latin typeface="Microsoft Sans Serif"/>
                <a:cs typeface="Microsoft Sans Serif"/>
              </a:rPr>
              <a:t>de</a:t>
            </a:r>
            <a:r>
              <a:rPr sz="600" spc="-25" dirty="0">
                <a:latin typeface="Microsoft Sans Serif"/>
                <a:cs typeface="Microsoft Sans Serif"/>
              </a:rPr>
              <a:t> </a:t>
            </a:r>
            <a:r>
              <a:rPr sz="600" spc="30" dirty="0">
                <a:latin typeface="Microsoft Sans Serif"/>
                <a:cs typeface="Microsoft Sans Serif"/>
              </a:rPr>
              <a:t>tiempo</a:t>
            </a:r>
            <a:endParaRPr sz="600">
              <a:latin typeface="Microsoft Sans Serif"/>
              <a:cs typeface="Microsoft Sans Serif"/>
            </a:endParaRPr>
          </a:p>
          <a:p>
            <a:pPr marL="12700" marR="5080" indent="153670">
              <a:lnSpc>
                <a:spcPts val="1200"/>
              </a:lnSpc>
              <a:spcBef>
                <a:spcPts val="70"/>
              </a:spcBef>
            </a:pPr>
            <a:r>
              <a:rPr sz="750" spc="-35" dirty="0">
                <a:latin typeface="Microsoft Sans Serif"/>
                <a:cs typeface="Microsoft Sans Serif"/>
              </a:rPr>
              <a:t>El </a:t>
            </a:r>
            <a:r>
              <a:rPr sz="750" spc="20" dirty="0">
                <a:latin typeface="Microsoft Sans Serif"/>
                <a:cs typeface="Microsoft Sans Serif"/>
              </a:rPr>
              <a:t>ajuste </a:t>
            </a:r>
            <a:r>
              <a:rPr sz="750" spc="45" dirty="0">
                <a:latin typeface="Microsoft Sans Serif"/>
                <a:cs typeface="Microsoft Sans Serif"/>
              </a:rPr>
              <a:t>mínimo </a:t>
            </a:r>
            <a:r>
              <a:rPr sz="750" spc="25" dirty="0">
                <a:latin typeface="Microsoft Sans Serif"/>
                <a:cs typeface="Microsoft Sans Serif"/>
              </a:rPr>
              <a:t>de </a:t>
            </a:r>
            <a:r>
              <a:rPr sz="750" spc="30" dirty="0">
                <a:latin typeface="Microsoft Sans Serif"/>
                <a:cs typeface="Microsoft Sans Serif"/>
              </a:rPr>
              <a:t>corriente </a:t>
            </a:r>
            <a:r>
              <a:rPr sz="750" spc="25" dirty="0">
                <a:latin typeface="Microsoft Sans Serif"/>
                <a:cs typeface="Microsoft Sans Serif"/>
              </a:rPr>
              <a:t>de </a:t>
            </a:r>
            <a:r>
              <a:rPr sz="750" spc="15" dirty="0">
                <a:latin typeface="Microsoft Sans Serif"/>
                <a:cs typeface="Microsoft Sans Serif"/>
              </a:rPr>
              <a:t>activación </a:t>
            </a:r>
            <a:r>
              <a:rPr sz="750" spc="25" dirty="0">
                <a:latin typeface="Microsoft Sans Serif"/>
                <a:cs typeface="Microsoft Sans Serif"/>
              </a:rPr>
              <a:t>para </a:t>
            </a:r>
            <a:r>
              <a:rPr sz="750" spc="10" dirty="0">
                <a:latin typeface="Microsoft Sans Serif"/>
                <a:cs typeface="Microsoft Sans Serif"/>
              </a:rPr>
              <a:t>el </a:t>
            </a:r>
            <a:r>
              <a:rPr sz="750" spc="30" dirty="0">
                <a:latin typeface="Microsoft Sans Serif"/>
                <a:cs typeface="Microsoft Sans Serif"/>
              </a:rPr>
              <a:t>elemento </a:t>
            </a:r>
            <a:r>
              <a:rPr sz="750" spc="25" dirty="0">
                <a:latin typeface="Microsoft Sans Serif"/>
                <a:cs typeface="Microsoft Sans Serif"/>
              </a:rPr>
              <a:t>de </a:t>
            </a:r>
            <a:r>
              <a:rPr sz="750" spc="30" dirty="0">
                <a:latin typeface="Microsoft Sans Serif"/>
                <a:cs typeface="Microsoft Sans Serif"/>
              </a:rPr>
              <a:t> </a:t>
            </a:r>
            <a:r>
              <a:rPr sz="750" spc="40" dirty="0">
                <a:latin typeface="Microsoft Sans Serif"/>
                <a:cs typeface="Microsoft Sans Serif"/>
              </a:rPr>
              <a:t>tiempo </a:t>
            </a:r>
            <a:r>
              <a:rPr sz="750" spc="25" dirty="0">
                <a:latin typeface="Microsoft Sans Serif"/>
                <a:cs typeface="Microsoft Sans Serif"/>
              </a:rPr>
              <a:t>debe </a:t>
            </a:r>
            <a:r>
              <a:rPr sz="750" spc="10" dirty="0">
                <a:latin typeface="Microsoft Sans Serif"/>
                <a:cs typeface="Microsoft Sans Serif"/>
              </a:rPr>
              <a:t>seleccionarse </a:t>
            </a:r>
            <a:r>
              <a:rPr sz="750" spc="25" dirty="0">
                <a:latin typeface="Microsoft Sans Serif"/>
                <a:cs typeface="Microsoft Sans Serif"/>
              </a:rPr>
              <a:t>en </a:t>
            </a:r>
            <a:r>
              <a:rPr sz="750" spc="5" dirty="0">
                <a:latin typeface="Microsoft Sans Serif"/>
                <a:cs typeface="Microsoft Sans Serif"/>
              </a:rPr>
              <a:t>1,5 </a:t>
            </a:r>
            <a:r>
              <a:rPr sz="750" spc="-5" dirty="0">
                <a:latin typeface="Microsoft Sans Serif"/>
                <a:cs typeface="Microsoft Sans Serif"/>
              </a:rPr>
              <a:t>veces </a:t>
            </a:r>
            <a:r>
              <a:rPr sz="750" spc="10" dirty="0">
                <a:latin typeface="Microsoft Sans Serif"/>
                <a:cs typeface="Microsoft Sans Serif"/>
              </a:rPr>
              <a:t>la </a:t>
            </a:r>
            <a:r>
              <a:rPr sz="750" spc="40" dirty="0">
                <a:latin typeface="Microsoft Sans Serif"/>
                <a:cs typeface="Microsoft Sans Serif"/>
              </a:rPr>
              <a:t>magnitud </a:t>
            </a:r>
            <a:r>
              <a:rPr sz="750" spc="25" dirty="0">
                <a:latin typeface="Microsoft Sans Serif"/>
                <a:cs typeface="Microsoft Sans Serif"/>
              </a:rPr>
              <a:t>de </a:t>
            </a:r>
            <a:r>
              <a:rPr sz="750" spc="10" dirty="0">
                <a:latin typeface="Microsoft Sans Serif"/>
                <a:cs typeface="Microsoft Sans Serif"/>
              </a:rPr>
              <a:t>la </a:t>
            </a:r>
            <a:r>
              <a:rPr sz="750" spc="30" dirty="0">
                <a:latin typeface="Microsoft Sans Serif"/>
                <a:cs typeface="Microsoft Sans Serif"/>
              </a:rPr>
              <a:t>corriente </a:t>
            </a:r>
            <a:r>
              <a:rPr sz="750" spc="35" dirty="0">
                <a:latin typeface="Microsoft Sans Serif"/>
                <a:cs typeface="Microsoft Sans Serif"/>
              </a:rPr>
              <a:t> </a:t>
            </a:r>
            <a:r>
              <a:rPr sz="750" spc="30" dirty="0">
                <a:latin typeface="Microsoft Sans Serif"/>
                <a:cs typeface="Microsoft Sans Serif"/>
              </a:rPr>
              <a:t>máxima </a:t>
            </a:r>
            <a:r>
              <a:rPr sz="750" spc="25" dirty="0">
                <a:latin typeface="Microsoft Sans Serif"/>
                <a:cs typeface="Microsoft Sans Serif"/>
              </a:rPr>
              <a:t>de </a:t>
            </a:r>
            <a:r>
              <a:rPr sz="750" spc="10" dirty="0">
                <a:latin typeface="Microsoft Sans Serif"/>
                <a:cs typeface="Microsoft Sans Serif"/>
              </a:rPr>
              <a:t>fase </a:t>
            </a:r>
            <a:r>
              <a:rPr sz="750" spc="25" dirty="0">
                <a:latin typeface="Microsoft Sans Serif"/>
                <a:cs typeface="Microsoft Sans Serif"/>
              </a:rPr>
              <a:t>dividida </a:t>
            </a:r>
            <a:r>
              <a:rPr sz="750" spc="30" dirty="0">
                <a:latin typeface="Microsoft Sans Serif"/>
                <a:cs typeface="Microsoft Sans Serif"/>
              </a:rPr>
              <a:t>medida </a:t>
            </a:r>
            <a:r>
              <a:rPr sz="750" spc="25" dirty="0">
                <a:latin typeface="Microsoft Sans Serif"/>
                <a:cs typeface="Microsoft Sans Serif"/>
              </a:rPr>
              <a:t>en </a:t>
            </a:r>
            <a:r>
              <a:rPr sz="750" spc="15" dirty="0">
                <a:latin typeface="Microsoft Sans Serif"/>
                <a:cs typeface="Microsoft Sans Serif"/>
              </a:rPr>
              <a:t>condiciones </a:t>
            </a:r>
            <a:r>
              <a:rPr sz="750" spc="25" dirty="0">
                <a:latin typeface="Microsoft Sans Serif"/>
                <a:cs typeface="Microsoft Sans Serif"/>
              </a:rPr>
              <a:t>de </a:t>
            </a:r>
            <a:r>
              <a:rPr sz="750" spc="30" dirty="0">
                <a:latin typeface="Microsoft Sans Serif"/>
                <a:cs typeface="Microsoft Sans Serif"/>
              </a:rPr>
              <a:t>funcionamiento </a:t>
            </a:r>
            <a:r>
              <a:rPr sz="750" spc="35" dirty="0">
                <a:latin typeface="Microsoft Sans Serif"/>
                <a:cs typeface="Microsoft Sans Serif"/>
              </a:rPr>
              <a:t> </a:t>
            </a:r>
            <a:r>
              <a:rPr sz="750" spc="30" dirty="0">
                <a:latin typeface="Microsoft Sans Serif"/>
                <a:cs typeface="Microsoft Sans Serif"/>
              </a:rPr>
              <a:t>normal,</a:t>
            </a:r>
            <a:r>
              <a:rPr sz="750" spc="-5" dirty="0">
                <a:latin typeface="Microsoft Sans Serif"/>
                <a:cs typeface="Microsoft Sans Serif"/>
              </a:rPr>
              <a:t> </a:t>
            </a:r>
            <a:r>
              <a:rPr sz="750" spc="15" dirty="0">
                <a:latin typeface="Microsoft Sans Serif"/>
                <a:cs typeface="Microsoft Sans Serif"/>
              </a:rPr>
              <a:t>I</a:t>
            </a:r>
            <a:r>
              <a:rPr sz="400" spc="15" dirty="0">
                <a:latin typeface="Microsoft Sans Serif"/>
                <a:cs typeface="Microsoft Sans Serif"/>
              </a:rPr>
              <a:t>mín.</a:t>
            </a:r>
            <a:r>
              <a:rPr sz="750" spc="15" dirty="0">
                <a:latin typeface="Microsoft Sans Serif"/>
                <a:cs typeface="Microsoft Sans Serif"/>
              </a:rPr>
              <a:t>=</a:t>
            </a:r>
            <a:r>
              <a:rPr sz="750" dirty="0">
                <a:latin typeface="Microsoft Sans Serif"/>
                <a:cs typeface="Microsoft Sans Serif"/>
              </a:rPr>
              <a:t> </a:t>
            </a:r>
            <a:r>
              <a:rPr sz="750" spc="5" dirty="0">
                <a:latin typeface="Microsoft Sans Serif"/>
                <a:cs typeface="Microsoft Sans Serif"/>
              </a:rPr>
              <a:t>1,5</a:t>
            </a:r>
            <a:r>
              <a:rPr sz="750" dirty="0">
                <a:latin typeface="Microsoft Sans Serif"/>
                <a:cs typeface="Microsoft Sans Serif"/>
              </a:rPr>
              <a:t> </a:t>
            </a:r>
            <a:r>
              <a:rPr sz="750" spc="15" dirty="0">
                <a:latin typeface="Microsoft Sans Serif"/>
                <a:cs typeface="Microsoft Sans Serif"/>
              </a:rPr>
              <a:t>•</a:t>
            </a:r>
            <a:r>
              <a:rPr sz="750" dirty="0">
                <a:latin typeface="Microsoft Sans Serif"/>
                <a:cs typeface="Microsoft Sans Serif"/>
              </a:rPr>
              <a:t> </a:t>
            </a:r>
            <a:r>
              <a:rPr sz="750" spc="10" dirty="0">
                <a:latin typeface="Microsoft Sans Serif"/>
                <a:cs typeface="Microsoft Sans Serif"/>
              </a:rPr>
              <a:t>yo</a:t>
            </a:r>
            <a:r>
              <a:rPr sz="500" spc="10" dirty="0">
                <a:latin typeface="Microsoft Sans Serif"/>
                <a:cs typeface="Microsoft Sans Serif"/>
              </a:rPr>
              <a:t>sp</a:t>
            </a:r>
            <a:r>
              <a:rPr sz="750" spc="10" dirty="0">
                <a:latin typeface="Microsoft Sans Serif"/>
                <a:cs typeface="Microsoft Sans Serif"/>
              </a:rPr>
              <a:t>.</a:t>
            </a:r>
            <a:r>
              <a:rPr sz="750" dirty="0">
                <a:latin typeface="Microsoft Sans Serif"/>
                <a:cs typeface="Microsoft Sans Serif"/>
              </a:rPr>
              <a:t> </a:t>
            </a:r>
            <a:r>
              <a:rPr sz="750" spc="-35" dirty="0">
                <a:latin typeface="Microsoft Sans Serif"/>
                <a:cs typeface="Microsoft Sans Serif"/>
              </a:rPr>
              <a:t>Si</a:t>
            </a:r>
            <a:r>
              <a:rPr sz="750" spc="-5" dirty="0">
                <a:latin typeface="Microsoft Sans Serif"/>
                <a:cs typeface="Microsoft Sans Serif"/>
              </a:rPr>
              <a:t> </a:t>
            </a:r>
            <a:r>
              <a:rPr sz="750" dirty="0">
                <a:latin typeface="Microsoft Sans Serif"/>
                <a:cs typeface="Microsoft Sans Serif"/>
              </a:rPr>
              <a:t>las </a:t>
            </a:r>
            <a:r>
              <a:rPr sz="750" spc="25" dirty="0">
                <a:latin typeface="Microsoft Sans Serif"/>
                <a:cs typeface="Microsoft Sans Serif"/>
              </a:rPr>
              <a:t>corrientes</a:t>
            </a:r>
            <a:r>
              <a:rPr sz="750" dirty="0">
                <a:latin typeface="Microsoft Sans Serif"/>
                <a:cs typeface="Microsoft Sans Serif"/>
              </a:rPr>
              <a:t> </a:t>
            </a:r>
            <a:r>
              <a:rPr sz="750" spc="25" dirty="0">
                <a:latin typeface="Microsoft Sans Serif"/>
                <a:cs typeface="Microsoft Sans Serif"/>
              </a:rPr>
              <a:t>normales</a:t>
            </a:r>
            <a:r>
              <a:rPr sz="750" dirty="0">
                <a:latin typeface="Microsoft Sans Serif"/>
                <a:cs typeface="Microsoft Sans Serif"/>
              </a:rPr>
              <a:t> </a:t>
            </a:r>
            <a:r>
              <a:rPr sz="750" spc="25" dirty="0">
                <a:latin typeface="Microsoft Sans Serif"/>
                <a:cs typeface="Microsoft Sans Serif"/>
              </a:rPr>
              <a:t>de</a:t>
            </a:r>
            <a:r>
              <a:rPr sz="750" dirty="0">
                <a:latin typeface="Microsoft Sans Serif"/>
                <a:cs typeface="Microsoft Sans Serif"/>
              </a:rPr>
              <a:t> </a:t>
            </a:r>
            <a:r>
              <a:rPr sz="750" spc="10" dirty="0">
                <a:latin typeface="Microsoft Sans Serif"/>
                <a:cs typeface="Microsoft Sans Serif"/>
              </a:rPr>
              <a:t>fase</a:t>
            </a:r>
            <a:r>
              <a:rPr sz="750" spc="-5" dirty="0">
                <a:latin typeface="Microsoft Sans Serif"/>
                <a:cs typeface="Microsoft Sans Serif"/>
              </a:rPr>
              <a:t> </a:t>
            </a:r>
            <a:r>
              <a:rPr sz="750" spc="25" dirty="0">
                <a:latin typeface="Microsoft Sans Serif"/>
                <a:cs typeface="Microsoft Sans Serif"/>
              </a:rPr>
              <a:t>dividida</a:t>
            </a:r>
            <a:r>
              <a:rPr sz="750" dirty="0">
                <a:latin typeface="Microsoft Sans Serif"/>
                <a:cs typeface="Microsoft Sans Serif"/>
              </a:rPr>
              <a:t> </a:t>
            </a:r>
            <a:r>
              <a:rPr sz="750" spc="25" dirty="0">
                <a:latin typeface="Microsoft Sans Serif"/>
                <a:cs typeface="Microsoft Sans Serif"/>
              </a:rPr>
              <a:t>de</a:t>
            </a:r>
            <a:r>
              <a:rPr sz="750" dirty="0">
                <a:latin typeface="Microsoft Sans Serif"/>
                <a:cs typeface="Microsoft Sans Serif"/>
              </a:rPr>
              <a:t> las </a:t>
            </a:r>
            <a:r>
              <a:rPr sz="750" spc="-185" dirty="0">
                <a:latin typeface="Microsoft Sans Serif"/>
                <a:cs typeface="Microsoft Sans Serif"/>
              </a:rPr>
              <a:t> </a:t>
            </a:r>
            <a:r>
              <a:rPr sz="750" spc="25" dirty="0">
                <a:latin typeface="Microsoft Sans Serif"/>
                <a:cs typeface="Microsoft Sans Serif"/>
              </a:rPr>
              <a:t>tres </a:t>
            </a:r>
            <a:r>
              <a:rPr sz="750" spc="5" dirty="0">
                <a:latin typeface="Microsoft Sans Serif"/>
                <a:cs typeface="Microsoft Sans Serif"/>
              </a:rPr>
              <a:t>fases </a:t>
            </a:r>
            <a:r>
              <a:rPr sz="750" spc="20" dirty="0">
                <a:latin typeface="Microsoft Sans Serif"/>
                <a:cs typeface="Microsoft Sans Serif"/>
              </a:rPr>
              <a:t>están </a:t>
            </a:r>
            <a:r>
              <a:rPr sz="750" spc="25" dirty="0">
                <a:latin typeface="Microsoft Sans Serif"/>
                <a:cs typeface="Microsoft Sans Serif"/>
              </a:rPr>
              <a:t>razonablemente </a:t>
            </a:r>
            <a:r>
              <a:rPr sz="750" spc="5" dirty="0">
                <a:latin typeface="Microsoft Sans Serif"/>
                <a:cs typeface="Microsoft Sans Serif"/>
              </a:rPr>
              <a:t>cercanas </a:t>
            </a:r>
            <a:r>
              <a:rPr sz="750" spc="35" dirty="0">
                <a:latin typeface="Microsoft Sans Serif"/>
                <a:cs typeface="Microsoft Sans Serif"/>
              </a:rPr>
              <a:t>entre </a:t>
            </a:r>
            <a:r>
              <a:rPr sz="750" spc="-5" dirty="0">
                <a:latin typeface="Microsoft Sans Serif"/>
                <a:cs typeface="Microsoft Sans Serif"/>
              </a:rPr>
              <a:t>sí, se </a:t>
            </a:r>
            <a:r>
              <a:rPr sz="750" spc="25" dirty="0">
                <a:latin typeface="Microsoft Sans Serif"/>
                <a:cs typeface="Microsoft Sans Serif"/>
              </a:rPr>
              <a:t>puede </a:t>
            </a:r>
            <a:r>
              <a:rPr sz="750" spc="20" dirty="0">
                <a:latin typeface="Microsoft Sans Serif"/>
                <a:cs typeface="Microsoft Sans Serif"/>
              </a:rPr>
              <a:t>aplicar </a:t>
            </a:r>
            <a:r>
              <a:rPr sz="750" spc="10" dirty="0">
                <a:latin typeface="Microsoft Sans Serif"/>
                <a:cs typeface="Microsoft Sans Serif"/>
              </a:rPr>
              <a:t>la </a:t>
            </a:r>
            <a:r>
              <a:rPr sz="750" spc="15" dirty="0">
                <a:latin typeface="Microsoft Sans Serif"/>
                <a:cs typeface="Microsoft Sans Serif"/>
              </a:rPr>
              <a:t> </a:t>
            </a:r>
            <a:r>
              <a:rPr sz="750" spc="30" dirty="0">
                <a:latin typeface="Microsoft Sans Serif"/>
                <a:cs typeface="Microsoft Sans Serif"/>
              </a:rPr>
              <a:t>misma </a:t>
            </a:r>
            <a:r>
              <a:rPr sz="750" spc="25" dirty="0">
                <a:latin typeface="Microsoft Sans Serif"/>
                <a:cs typeface="Microsoft Sans Serif"/>
              </a:rPr>
              <a:t>configuración para </a:t>
            </a:r>
            <a:r>
              <a:rPr sz="750" spc="10" dirty="0">
                <a:latin typeface="Microsoft Sans Serif"/>
                <a:cs typeface="Microsoft Sans Serif"/>
              </a:rPr>
              <a:t>los </a:t>
            </a:r>
            <a:r>
              <a:rPr sz="750" spc="25" dirty="0">
                <a:latin typeface="Microsoft Sans Serif"/>
                <a:cs typeface="Microsoft Sans Serif"/>
              </a:rPr>
              <a:t>tres </a:t>
            </a:r>
            <a:r>
              <a:rPr sz="750" spc="10" dirty="0">
                <a:latin typeface="Microsoft Sans Serif"/>
                <a:cs typeface="Microsoft Sans Serif"/>
              </a:rPr>
              <a:t>relés. </a:t>
            </a:r>
            <a:r>
              <a:rPr sz="750" spc="-10" dirty="0">
                <a:latin typeface="Microsoft Sans Serif"/>
                <a:cs typeface="Microsoft Sans Serif"/>
              </a:rPr>
              <a:t>Este </a:t>
            </a:r>
            <a:r>
              <a:rPr sz="750" spc="25" dirty="0">
                <a:latin typeface="Microsoft Sans Serif"/>
                <a:cs typeface="Microsoft Sans Serif"/>
              </a:rPr>
              <a:t>valor de </a:t>
            </a:r>
            <a:r>
              <a:rPr sz="750" spc="20" dirty="0">
                <a:latin typeface="Microsoft Sans Serif"/>
                <a:cs typeface="Microsoft Sans Serif"/>
              </a:rPr>
              <a:t>ajuste </a:t>
            </a:r>
            <a:r>
              <a:rPr sz="750" spc="25" dirty="0">
                <a:latin typeface="Microsoft Sans Serif"/>
                <a:cs typeface="Microsoft Sans Serif"/>
              </a:rPr>
              <a:t>debe </a:t>
            </a:r>
            <a:r>
              <a:rPr sz="750" spc="30" dirty="0">
                <a:latin typeface="Microsoft Sans Serif"/>
                <a:cs typeface="Microsoft Sans Serif"/>
              </a:rPr>
              <a:t> </a:t>
            </a:r>
            <a:r>
              <a:rPr sz="750" spc="10" dirty="0">
                <a:latin typeface="Microsoft Sans Serif"/>
                <a:cs typeface="Microsoft Sans Serif"/>
              </a:rPr>
              <a:t>basarse </a:t>
            </a:r>
            <a:r>
              <a:rPr sz="750" spc="25" dirty="0">
                <a:latin typeface="Microsoft Sans Serif"/>
                <a:cs typeface="Microsoft Sans Serif"/>
              </a:rPr>
              <a:t>en </a:t>
            </a:r>
            <a:r>
              <a:rPr sz="750" spc="10" dirty="0">
                <a:latin typeface="Microsoft Sans Serif"/>
                <a:cs typeface="Microsoft Sans Serif"/>
              </a:rPr>
              <a:t>el </a:t>
            </a:r>
            <a:r>
              <a:rPr sz="750" spc="45" dirty="0">
                <a:latin typeface="Microsoft Sans Serif"/>
                <a:cs typeface="Microsoft Sans Serif"/>
              </a:rPr>
              <a:t>I </a:t>
            </a:r>
            <a:r>
              <a:rPr sz="750" spc="20" dirty="0">
                <a:latin typeface="Microsoft Sans Serif"/>
                <a:cs typeface="Microsoft Sans Serif"/>
              </a:rPr>
              <a:t>más </a:t>
            </a:r>
            <a:r>
              <a:rPr sz="750" spc="30" dirty="0">
                <a:latin typeface="Microsoft Sans Serif"/>
                <a:cs typeface="Microsoft Sans Serif"/>
              </a:rPr>
              <a:t>alto </a:t>
            </a:r>
            <a:r>
              <a:rPr sz="750" spc="20" dirty="0">
                <a:latin typeface="Microsoft Sans Serif"/>
                <a:cs typeface="Microsoft Sans Serif"/>
              </a:rPr>
              <a:t>medido.</a:t>
            </a:r>
            <a:r>
              <a:rPr sz="500" spc="20" dirty="0">
                <a:latin typeface="Microsoft Sans Serif"/>
                <a:cs typeface="Microsoft Sans Serif"/>
              </a:rPr>
              <a:t>sp</a:t>
            </a:r>
            <a:r>
              <a:rPr sz="750" spc="20" dirty="0">
                <a:latin typeface="Microsoft Sans Serif"/>
                <a:cs typeface="Microsoft Sans Serif"/>
              </a:rPr>
              <a:t>. </a:t>
            </a:r>
            <a:r>
              <a:rPr sz="750" spc="-10" dirty="0">
                <a:latin typeface="Microsoft Sans Serif"/>
                <a:cs typeface="Microsoft Sans Serif"/>
              </a:rPr>
              <a:t>Sin </a:t>
            </a:r>
            <a:r>
              <a:rPr sz="750" spc="30" dirty="0">
                <a:latin typeface="Microsoft Sans Serif"/>
                <a:cs typeface="Microsoft Sans Serif"/>
              </a:rPr>
              <a:t>embargo, </a:t>
            </a:r>
            <a:r>
              <a:rPr sz="750" dirty="0">
                <a:latin typeface="Microsoft Sans Serif"/>
                <a:cs typeface="Microsoft Sans Serif"/>
              </a:rPr>
              <a:t>si </a:t>
            </a:r>
            <a:r>
              <a:rPr sz="750" spc="10" dirty="0">
                <a:latin typeface="Microsoft Sans Serif"/>
                <a:cs typeface="Microsoft Sans Serif"/>
              </a:rPr>
              <a:t>la </a:t>
            </a:r>
            <a:r>
              <a:rPr sz="750" spc="30" dirty="0">
                <a:latin typeface="Microsoft Sans Serif"/>
                <a:cs typeface="Microsoft Sans Serif"/>
              </a:rPr>
              <a:t>corriente </a:t>
            </a:r>
            <a:r>
              <a:rPr sz="750" spc="25" dirty="0">
                <a:latin typeface="Microsoft Sans Serif"/>
                <a:cs typeface="Microsoft Sans Serif"/>
              </a:rPr>
              <a:t>de </a:t>
            </a:r>
            <a:r>
              <a:rPr sz="750" spc="10" dirty="0">
                <a:latin typeface="Microsoft Sans Serif"/>
                <a:cs typeface="Microsoft Sans Serif"/>
              </a:rPr>
              <a:t>fase </a:t>
            </a:r>
            <a:r>
              <a:rPr sz="750" spc="-185" dirty="0">
                <a:latin typeface="Microsoft Sans Serif"/>
                <a:cs typeface="Microsoft Sans Serif"/>
              </a:rPr>
              <a:t> </a:t>
            </a:r>
            <a:r>
              <a:rPr sz="750" spc="25" dirty="0">
                <a:latin typeface="Microsoft Sans Serif"/>
                <a:cs typeface="Microsoft Sans Serif"/>
              </a:rPr>
              <a:t>dividida de </a:t>
            </a:r>
            <a:r>
              <a:rPr sz="750" spc="30" dirty="0">
                <a:latin typeface="Microsoft Sans Serif"/>
                <a:cs typeface="Microsoft Sans Serif"/>
              </a:rPr>
              <a:t>una </a:t>
            </a:r>
            <a:r>
              <a:rPr sz="750" spc="5" dirty="0">
                <a:latin typeface="Microsoft Sans Serif"/>
                <a:cs typeface="Microsoft Sans Serif"/>
              </a:rPr>
              <a:t>(o </a:t>
            </a:r>
            <a:r>
              <a:rPr sz="750" spc="10" dirty="0">
                <a:latin typeface="Microsoft Sans Serif"/>
                <a:cs typeface="Microsoft Sans Serif"/>
              </a:rPr>
              <a:t>dos) </a:t>
            </a:r>
            <a:r>
              <a:rPr sz="750" spc="5" dirty="0">
                <a:latin typeface="Microsoft Sans Serif"/>
                <a:cs typeface="Microsoft Sans Serif"/>
              </a:rPr>
              <a:t>fases </a:t>
            </a:r>
            <a:r>
              <a:rPr sz="750" spc="-5" dirty="0">
                <a:latin typeface="Microsoft Sans Serif"/>
                <a:cs typeface="Microsoft Sans Serif"/>
              </a:rPr>
              <a:t>es </a:t>
            </a:r>
            <a:r>
              <a:rPr sz="750" spc="30" dirty="0">
                <a:latin typeface="Microsoft Sans Serif"/>
                <a:cs typeface="Microsoft Sans Serif"/>
              </a:rPr>
              <a:t>inusualmente </a:t>
            </a:r>
            <a:r>
              <a:rPr sz="750" spc="20" dirty="0">
                <a:latin typeface="Microsoft Sans Serif"/>
                <a:cs typeface="Microsoft Sans Serif"/>
              </a:rPr>
              <a:t>alta </a:t>
            </a:r>
            <a:r>
              <a:rPr sz="750" spc="25" dirty="0">
                <a:latin typeface="Microsoft Sans Serif"/>
                <a:cs typeface="Microsoft Sans Serif"/>
              </a:rPr>
              <a:t>en comparación </a:t>
            </a:r>
            <a:r>
              <a:rPr sz="750" spc="20" dirty="0">
                <a:latin typeface="Microsoft Sans Serif"/>
                <a:cs typeface="Microsoft Sans Serif"/>
              </a:rPr>
              <a:t>con </a:t>
            </a:r>
            <a:r>
              <a:rPr sz="750" spc="-185" dirty="0">
                <a:latin typeface="Microsoft Sans Serif"/>
                <a:cs typeface="Microsoft Sans Serif"/>
              </a:rPr>
              <a:t> </a:t>
            </a:r>
            <a:r>
              <a:rPr sz="750" dirty="0">
                <a:latin typeface="Microsoft Sans Serif"/>
                <a:cs typeface="Microsoft Sans Serif"/>
              </a:rPr>
              <a:t>las </a:t>
            </a:r>
            <a:r>
              <a:rPr sz="750" spc="25" dirty="0">
                <a:latin typeface="Microsoft Sans Serif"/>
                <a:cs typeface="Microsoft Sans Serif"/>
              </a:rPr>
              <a:t>otras </a:t>
            </a:r>
            <a:r>
              <a:rPr sz="750" dirty="0">
                <a:latin typeface="Microsoft Sans Serif"/>
                <a:cs typeface="Microsoft Sans Serif"/>
              </a:rPr>
              <a:t>fases, </a:t>
            </a:r>
            <a:r>
              <a:rPr sz="750" spc="-5" dirty="0">
                <a:latin typeface="Microsoft Sans Serif"/>
                <a:cs typeface="Microsoft Sans Serif"/>
              </a:rPr>
              <a:t>se </a:t>
            </a:r>
            <a:r>
              <a:rPr sz="750" spc="25" dirty="0">
                <a:latin typeface="Microsoft Sans Serif"/>
                <a:cs typeface="Microsoft Sans Serif"/>
              </a:rPr>
              <a:t>deben </a:t>
            </a:r>
            <a:r>
              <a:rPr sz="750" spc="20" dirty="0">
                <a:latin typeface="Microsoft Sans Serif"/>
                <a:cs typeface="Microsoft Sans Serif"/>
              </a:rPr>
              <a:t>aplicar </a:t>
            </a:r>
            <a:r>
              <a:rPr sz="750" spc="15" dirty="0">
                <a:latin typeface="Microsoft Sans Serif"/>
                <a:cs typeface="Microsoft Sans Serif"/>
              </a:rPr>
              <a:t>ajustes </a:t>
            </a:r>
            <a:r>
              <a:rPr sz="750" spc="25" dirty="0">
                <a:latin typeface="Microsoft Sans Serif"/>
                <a:cs typeface="Microsoft Sans Serif"/>
              </a:rPr>
              <a:t>de </a:t>
            </a:r>
            <a:r>
              <a:rPr sz="750" spc="10" dirty="0">
                <a:latin typeface="Microsoft Sans Serif"/>
                <a:cs typeface="Microsoft Sans Serif"/>
              </a:rPr>
              <a:t>fase </a:t>
            </a:r>
            <a:r>
              <a:rPr sz="750" spc="20" dirty="0">
                <a:latin typeface="Microsoft Sans Serif"/>
                <a:cs typeface="Microsoft Sans Serif"/>
              </a:rPr>
              <a:t>individuales. </a:t>
            </a:r>
            <a:r>
              <a:rPr sz="750" spc="-20" dirty="0">
                <a:latin typeface="Microsoft Sans Serif"/>
                <a:cs typeface="Microsoft Sans Serif"/>
              </a:rPr>
              <a:t>En </a:t>
            </a:r>
            <a:r>
              <a:rPr sz="750" spc="10" dirty="0">
                <a:latin typeface="Microsoft Sans Serif"/>
                <a:cs typeface="Microsoft Sans Serif"/>
              </a:rPr>
              <a:t>este </a:t>
            </a:r>
            <a:r>
              <a:rPr sz="750" spc="15" dirty="0">
                <a:latin typeface="Microsoft Sans Serif"/>
                <a:cs typeface="Microsoft Sans Serif"/>
              </a:rPr>
              <a:t> </a:t>
            </a:r>
            <a:r>
              <a:rPr sz="750" dirty="0">
                <a:latin typeface="Microsoft Sans Serif"/>
                <a:cs typeface="Microsoft Sans Serif"/>
              </a:rPr>
              <a:t>caso, </a:t>
            </a:r>
            <a:r>
              <a:rPr sz="750" spc="-5" dirty="0">
                <a:latin typeface="Microsoft Sans Serif"/>
                <a:cs typeface="Microsoft Sans Serif"/>
              </a:rPr>
              <a:t>se </a:t>
            </a:r>
            <a:r>
              <a:rPr sz="750" spc="30" dirty="0">
                <a:latin typeface="Microsoft Sans Serif"/>
                <a:cs typeface="Microsoft Sans Serif"/>
              </a:rPr>
              <a:t>requieren </a:t>
            </a:r>
            <a:r>
              <a:rPr sz="750" spc="25" dirty="0">
                <a:latin typeface="Microsoft Sans Serif"/>
                <a:cs typeface="Microsoft Sans Serif"/>
              </a:rPr>
              <a:t>tres elementos de </a:t>
            </a:r>
            <a:r>
              <a:rPr sz="750" spc="20" dirty="0">
                <a:latin typeface="Microsoft Sans Serif"/>
                <a:cs typeface="Microsoft Sans Serif"/>
              </a:rPr>
              <a:t>relé </a:t>
            </a:r>
            <a:r>
              <a:rPr sz="750" spc="25" dirty="0">
                <a:latin typeface="Microsoft Sans Serif"/>
                <a:cs typeface="Microsoft Sans Serif"/>
              </a:rPr>
              <a:t>independientes para </a:t>
            </a:r>
            <a:r>
              <a:rPr sz="750" spc="10" dirty="0">
                <a:latin typeface="Microsoft Sans Serif"/>
                <a:cs typeface="Microsoft Sans Serif"/>
              </a:rPr>
              <a:t>la </a:t>
            </a:r>
            <a:r>
              <a:rPr sz="750" spc="15" dirty="0">
                <a:latin typeface="Microsoft Sans Serif"/>
                <a:cs typeface="Microsoft Sans Serif"/>
              </a:rPr>
              <a:t> </a:t>
            </a:r>
            <a:r>
              <a:rPr sz="750" spc="25" dirty="0">
                <a:latin typeface="Microsoft Sans Serif"/>
                <a:cs typeface="Microsoft Sans Serif"/>
              </a:rPr>
              <a:t>protección</a:t>
            </a:r>
            <a:r>
              <a:rPr sz="750" spc="-10" dirty="0">
                <a:latin typeface="Microsoft Sans Serif"/>
                <a:cs typeface="Microsoft Sans Serif"/>
              </a:rPr>
              <a:t> </a:t>
            </a:r>
            <a:r>
              <a:rPr sz="750" spc="25" dirty="0">
                <a:latin typeface="Microsoft Sans Serif"/>
                <a:cs typeface="Microsoft Sans Serif"/>
              </a:rPr>
              <a:t>de</a:t>
            </a:r>
            <a:r>
              <a:rPr sz="750" spc="-5" dirty="0">
                <a:latin typeface="Microsoft Sans Serif"/>
                <a:cs typeface="Microsoft Sans Serif"/>
              </a:rPr>
              <a:t> </a:t>
            </a:r>
            <a:r>
              <a:rPr sz="750" spc="10" dirty="0">
                <a:latin typeface="Microsoft Sans Serif"/>
                <a:cs typeface="Microsoft Sans Serif"/>
              </a:rPr>
              <a:t>fase</a:t>
            </a:r>
            <a:r>
              <a:rPr sz="750" spc="-5" dirty="0">
                <a:latin typeface="Microsoft Sans Serif"/>
                <a:cs typeface="Microsoft Sans Serif"/>
              </a:rPr>
              <a:t> </a:t>
            </a:r>
            <a:r>
              <a:rPr sz="750" spc="20" dirty="0">
                <a:latin typeface="Microsoft Sans Serif"/>
                <a:cs typeface="Microsoft Sans Serif"/>
              </a:rPr>
              <a:t>dividida.</a:t>
            </a:r>
            <a:endParaRPr sz="750">
              <a:latin typeface="Microsoft Sans Serif"/>
              <a:cs typeface="Microsoft Sans Serif"/>
            </a:endParaRPr>
          </a:p>
          <a:p>
            <a:pPr marL="12700" marR="67945" indent="153670">
              <a:lnSpc>
                <a:spcPts val="1200"/>
              </a:lnSpc>
              <a:spcBef>
                <a:spcPts val="15"/>
              </a:spcBef>
            </a:pPr>
            <a:r>
              <a:rPr sz="650" spc="-10" dirty="0">
                <a:latin typeface="Microsoft Sans Serif"/>
                <a:cs typeface="Microsoft Sans Serif"/>
              </a:rPr>
              <a:t>La </a:t>
            </a:r>
            <a:r>
              <a:rPr sz="650" spc="25" dirty="0">
                <a:latin typeface="Microsoft Sans Serif"/>
                <a:cs typeface="Microsoft Sans Serif"/>
              </a:rPr>
              <a:t>configuración </a:t>
            </a:r>
            <a:r>
              <a:rPr sz="650" spc="20" dirty="0">
                <a:latin typeface="Microsoft Sans Serif"/>
                <a:cs typeface="Microsoft Sans Serif"/>
              </a:rPr>
              <a:t>del dial de </a:t>
            </a:r>
            <a:r>
              <a:rPr sz="650" spc="35" dirty="0">
                <a:latin typeface="Microsoft Sans Serif"/>
                <a:cs typeface="Microsoft Sans Serif"/>
              </a:rPr>
              <a:t>tiempo </a:t>
            </a:r>
            <a:r>
              <a:rPr sz="650" spc="20" dirty="0">
                <a:latin typeface="Microsoft Sans Serif"/>
                <a:cs typeface="Microsoft Sans Serif"/>
              </a:rPr>
              <a:t>debe </a:t>
            </a:r>
            <a:r>
              <a:rPr sz="650" spc="15" dirty="0">
                <a:latin typeface="Microsoft Sans Serif"/>
                <a:cs typeface="Microsoft Sans Serif"/>
              </a:rPr>
              <a:t>elegirse </a:t>
            </a:r>
            <a:r>
              <a:rPr sz="650" spc="20" dirty="0">
                <a:latin typeface="Microsoft Sans Serif"/>
                <a:cs typeface="Microsoft Sans Serif"/>
              </a:rPr>
              <a:t>de </a:t>
            </a:r>
            <a:r>
              <a:rPr sz="650" spc="40" dirty="0">
                <a:latin typeface="Microsoft Sans Serif"/>
                <a:cs typeface="Microsoft Sans Serif"/>
              </a:rPr>
              <a:t>modo </a:t>
            </a:r>
            <a:r>
              <a:rPr sz="650" spc="25" dirty="0">
                <a:latin typeface="Microsoft Sans Serif"/>
                <a:cs typeface="Microsoft Sans Serif"/>
              </a:rPr>
              <a:t>que </a:t>
            </a:r>
            <a:r>
              <a:rPr sz="650" spc="10" dirty="0">
                <a:latin typeface="Microsoft Sans Serif"/>
                <a:cs typeface="Microsoft Sans Serif"/>
              </a:rPr>
              <a:t>el </a:t>
            </a:r>
            <a:r>
              <a:rPr sz="650" spc="20" dirty="0">
                <a:latin typeface="Microsoft Sans Serif"/>
                <a:cs typeface="Microsoft Sans Serif"/>
              </a:rPr>
              <a:t>relé </a:t>
            </a:r>
            <a:r>
              <a:rPr sz="650" spc="25" dirty="0">
                <a:latin typeface="Microsoft Sans Serif"/>
                <a:cs typeface="Microsoft Sans Serif"/>
              </a:rPr>
              <a:t> funcione</a:t>
            </a:r>
            <a:r>
              <a:rPr sz="650" spc="-5" dirty="0">
                <a:latin typeface="Microsoft Sans Serif"/>
                <a:cs typeface="Microsoft Sans Serif"/>
              </a:rPr>
              <a:t> </a:t>
            </a:r>
            <a:r>
              <a:rPr sz="650" spc="20" dirty="0">
                <a:latin typeface="Microsoft Sans Serif"/>
                <a:cs typeface="Microsoft Sans Serif"/>
              </a:rPr>
              <a:t>en</a:t>
            </a:r>
            <a:r>
              <a:rPr sz="650" dirty="0">
                <a:latin typeface="Microsoft Sans Serif"/>
                <a:cs typeface="Microsoft Sans Serif"/>
              </a:rPr>
              <a:t> </a:t>
            </a:r>
            <a:r>
              <a:rPr sz="650" spc="25" dirty="0">
                <a:latin typeface="Microsoft Sans Serif"/>
                <a:cs typeface="Microsoft Sans Serif"/>
              </a:rPr>
              <a:t>aproximadamente</a:t>
            </a:r>
            <a:r>
              <a:rPr sz="650" dirty="0">
                <a:latin typeface="Microsoft Sans Serif"/>
                <a:cs typeface="Microsoft Sans Serif"/>
              </a:rPr>
              <a:t> 0,5 </a:t>
            </a:r>
            <a:r>
              <a:rPr sz="650" spc="20" dirty="0">
                <a:latin typeface="Microsoft Sans Serif"/>
                <a:cs typeface="Microsoft Sans Serif"/>
              </a:rPr>
              <a:t>segundos</a:t>
            </a:r>
            <a:r>
              <a:rPr sz="650" dirty="0">
                <a:latin typeface="Microsoft Sans Serif"/>
                <a:cs typeface="Microsoft Sans Serif"/>
              </a:rPr>
              <a:t> </a:t>
            </a:r>
            <a:r>
              <a:rPr sz="650" spc="20" dirty="0">
                <a:latin typeface="Microsoft Sans Serif"/>
                <a:cs typeface="Microsoft Sans Serif"/>
              </a:rPr>
              <a:t>en</a:t>
            </a:r>
            <a:r>
              <a:rPr sz="650" dirty="0">
                <a:latin typeface="Microsoft Sans Serif"/>
                <a:cs typeface="Microsoft Sans Serif"/>
              </a:rPr>
              <a:t> </a:t>
            </a:r>
            <a:r>
              <a:rPr sz="650" spc="15" dirty="0">
                <a:latin typeface="Microsoft Sans Serif"/>
                <a:cs typeface="Microsoft Sans Serif"/>
              </a:rPr>
              <a:t>dos</a:t>
            </a:r>
            <a:r>
              <a:rPr sz="650" spc="-5" dirty="0">
                <a:latin typeface="Microsoft Sans Serif"/>
                <a:cs typeface="Microsoft Sans Serif"/>
              </a:rPr>
              <a:t> </a:t>
            </a:r>
            <a:r>
              <a:rPr sz="650" spc="35" dirty="0">
                <a:latin typeface="Microsoft Sans Serif"/>
                <a:cs typeface="Microsoft Sans Serif"/>
              </a:rPr>
              <a:t>momentos</a:t>
            </a:r>
            <a:r>
              <a:rPr sz="650" dirty="0">
                <a:latin typeface="Microsoft Sans Serif"/>
                <a:cs typeface="Microsoft Sans Serif"/>
              </a:rPr>
              <a:t> </a:t>
            </a:r>
            <a:r>
              <a:rPr sz="650" spc="15" dirty="0">
                <a:latin typeface="Microsoft Sans Serif"/>
                <a:cs typeface="Microsoft Sans Serif"/>
              </a:rPr>
              <a:t>I.</a:t>
            </a:r>
            <a:r>
              <a:rPr sz="450" spc="15" dirty="0">
                <a:latin typeface="Microsoft Sans Serif"/>
                <a:cs typeface="Microsoft Sans Serif"/>
              </a:rPr>
              <a:t>mín.</a:t>
            </a:r>
            <a:r>
              <a:rPr sz="650" spc="15" dirty="0">
                <a:latin typeface="Microsoft Sans Serif"/>
                <a:cs typeface="Microsoft Sans Serif"/>
              </a:rPr>
              <a:t>.</a:t>
            </a:r>
            <a:r>
              <a:rPr sz="650" dirty="0">
                <a:latin typeface="Microsoft Sans Serif"/>
                <a:cs typeface="Microsoft Sans Serif"/>
              </a:rPr>
              <a:t> </a:t>
            </a:r>
            <a:r>
              <a:rPr sz="650" spc="-10" dirty="0">
                <a:latin typeface="Microsoft Sans Serif"/>
                <a:cs typeface="Microsoft Sans Serif"/>
              </a:rPr>
              <a:t>Esta</a:t>
            </a:r>
            <a:r>
              <a:rPr sz="650" dirty="0">
                <a:latin typeface="Microsoft Sans Serif"/>
                <a:cs typeface="Microsoft Sans Serif"/>
              </a:rPr>
              <a:t> </a:t>
            </a:r>
            <a:r>
              <a:rPr sz="650" spc="-5" dirty="0">
                <a:latin typeface="Microsoft Sans Serif"/>
                <a:cs typeface="Microsoft Sans Serif"/>
              </a:rPr>
              <a:t>es</a:t>
            </a:r>
            <a:r>
              <a:rPr sz="650" dirty="0">
                <a:latin typeface="Microsoft Sans Serif"/>
                <a:cs typeface="Microsoft Sans Serif"/>
              </a:rPr>
              <a:t> </a:t>
            </a:r>
            <a:r>
              <a:rPr sz="650" spc="25" dirty="0">
                <a:latin typeface="Microsoft Sans Serif"/>
                <a:cs typeface="Microsoft Sans Serif"/>
              </a:rPr>
              <a:t>una </a:t>
            </a:r>
            <a:r>
              <a:rPr sz="650" spc="-160" dirty="0">
                <a:latin typeface="Microsoft Sans Serif"/>
                <a:cs typeface="Microsoft Sans Serif"/>
              </a:rPr>
              <a:t> </a:t>
            </a:r>
            <a:r>
              <a:rPr sz="650" spc="10" dirty="0">
                <a:latin typeface="Microsoft Sans Serif"/>
                <a:cs typeface="Microsoft Sans Serif"/>
              </a:rPr>
              <a:t>elección </a:t>
            </a:r>
            <a:r>
              <a:rPr sz="650" spc="15" dirty="0">
                <a:latin typeface="Microsoft Sans Serif"/>
                <a:cs typeface="Microsoft Sans Serif"/>
              </a:rPr>
              <a:t>razonable, </a:t>
            </a:r>
            <a:r>
              <a:rPr sz="650" dirty="0">
                <a:latin typeface="Microsoft Sans Serif"/>
                <a:cs typeface="Microsoft Sans Serif"/>
              </a:rPr>
              <a:t>ya </a:t>
            </a:r>
            <a:r>
              <a:rPr sz="650" spc="25" dirty="0">
                <a:latin typeface="Microsoft Sans Serif"/>
                <a:cs typeface="Microsoft Sans Serif"/>
              </a:rPr>
              <a:t>que </a:t>
            </a:r>
            <a:r>
              <a:rPr sz="650" spc="10" dirty="0">
                <a:latin typeface="Microsoft Sans Serif"/>
                <a:cs typeface="Microsoft Sans Serif"/>
              </a:rPr>
              <a:t>la </a:t>
            </a:r>
            <a:r>
              <a:rPr sz="650" spc="25" dirty="0">
                <a:latin typeface="Microsoft Sans Serif"/>
                <a:cs typeface="Microsoft Sans Serif"/>
              </a:rPr>
              <a:t>corriente </a:t>
            </a:r>
            <a:r>
              <a:rPr sz="650" spc="20" dirty="0">
                <a:latin typeface="Microsoft Sans Serif"/>
                <a:cs typeface="Microsoft Sans Serif"/>
              </a:rPr>
              <a:t>de </a:t>
            </a:r>
            <a:r>
              <a:rPr sz="650" spc="5" dirty="0">
                <a:latin typeface="Microsoft Sans Serif"/>
                <a:cs typeface="Microsoft Sans Serif"/>
              </a:rPr>
              <a:t>fase </a:t>
            </a:r>
            <a:r>
              <a:rPr sz="650" spc="20" dirty="0">
                <a:latin typeface="Microsoft Sans Serif"/>
                <a:cs typeface="Microsoft Sans Serif"/>
              </a:rPr>
              <a:t>dividida </a:t>
            </a:r>
            <a:r>
              <a:rPr sz="650" spc="25" dirty="0">
                <a:latin typeface="Microsoft Sans Serif"/>
                <a:cs typeface="Microsoft Sans Serif"/>
              </a:rPr>
              <a:t>puede </a:t>
            </a:r>
            <a:r>
              <a:rPr sz="650" spc="30" dirty="0">
                <a:latin typeface="Microsoft Sans Serif"/>
                <a:cs typeface="Microsoft Sans Serif"/>
              </a:rPr>
              <a:t>aumentar </a:t>
            </a:r>
            <a:r>
              <a:rPr sz="650" spc="15" dirty="0">
                <a:latin typeface="Microsoft Sans Serif"/>
                <a:cs typeface="Microsoft Sans Serif"/>
              </a:rPr>
              <a:t>hasta </a:t>
            </a:r>
            <a:r>
              <a:rPr sz="650" spc="20" dirty="0">
                <a:latin typeface="Microsoft Sans Serif"/>
                <a:cs typeface="Microsoft Sans Serif"/>
              </a:rPr>
              <a:t> </a:t>
            </a:r>
            <a:r>
              <a:rPr sz="650" spc="25" dirty="0">
                <a:latin typeface="Microsoft Sans Serif"/>
                <a:cs typeface="Microsoft Sans Serif"/>
              </a:rPr>
              <a:t>cuatro</a:t>
            </a:r>
            <a:r>
              <a:rPr sz="650" spc="-10" dirty="0">
                <a:latin typeface="Microsoft Sans Serif"/>
                <a:cs typeface="Microsoft Sans Serif"/>
              </a:rPr>
              <a:t> </a:t>
            </a:r>
            <a:r>
              <a:rPr sz="650" spc="-5" dirty="0">
                <a:latin typeface="Microsoft Sans Serif"/>
                <a:cs typeface="Microsoft Sans Serif"/>
              </a:rPr>
              <a:t>veces </a:t>
            </a:r>
            <a:r>
              <a:rPr sz="650" spc="25" dirty="0">
                <a:latin typeface="Microsoft Sans Serif"/>
                <a:cs typeface="Microsoft Sans Serif"/>
              </a:rPr>
              <a:t>I.</a:t>
            </a:r>
            <a:r>
              <a:rPr sz="450" spc="25" dirty="0">
                <a:latin typeface="Microsoft Sans Serif"/>
                <a:cs typeface="Microsoft Sans Serif"/>
              </a:rPr>
              <a:t>sp</a:t>
            </a:r>
            <a:r>
              <a:rPr sz="650" spc="25" dirty="0">
                <a:latin typeface="Microsoft Sans Serif"/>
                <a:cs typeface="Microsoft Sans Serif"/>
              </a:rPr>
              <a:t>durante</a:t>
            </a:r>
            <a:r>
              <a:rPr sz="650" spc="-5" dirty="0">
                <a:latin typeface="Microsoft Sans Serif"/>
                <a:cs typeface="Microsoft Sans Serif"/>
              </a:rPr>
              <a:t> </a:t>
            </a:r>
            <a:r>
              <a:rPr sz="650" spc="15" dirty="0">
                <a:latin typeface="Microsoft Sans Serif"/>
                <a:cs typeface="Microsoft Sans Serif"/>
              </a:rPr>
              <a:t>condiciones</a:t>
            </a:r>
            <a:r>
              <a:rPr sz="650" spc="-5" dirty="0">
                <a:latin typeface="Microsoft Sans Serif"/>
                <a:cs typeface="Microsoft Sans Serif"/>
              </a:rPr>
              <a:t> </a:t>
            </a:r>
            <a:r>
              <a:rPr sz="650" spc="20" dirty="0">
                <a:latin typeface="Microsoft Sans Serif"/>
                <a:cs typeface="Microsoft Sans Serif"/>
              </a:rPr>
              <a:t>de</a:t>
            </a:r>
            <a:r>
              <a:rPr sz="650" spc="-5" dirty="0">
                <a:latin typeface="Microsoft Sans Serif"/>
                <a:cs typeface="Microsoft Sans Serif"/>
              </a:rPr>
              <a:t> </a:t>
            </a:r>
            <a:r>
              <a:rPr sz="650" spc="15" dirty="0">
                <a:latin typeface="Microsoft Sans Serif"/>
                <a:cs typeface="Microsoft Sans Serif"/>
              </a:rPr>
              <a:t>falla</a:t>
            </a:r>
            <a:r>
              <a:rPr sz="650" spc="-5" dirty="0">
                <a:latin typeface="Microsoft Sans Serif"/>
                <a:cs typeface="Microsoft Sans Serif"/>
              </a:rPr>
              <a:t> </a:t>
            </a:r>
            <a:r>
              <a:rPr sz="650" spc="20" dirty="0">
                <a:latin typeface="Microsoft Sans Serif"/>
                <a:cs typeface="Microsoft Sans Serif"/>
              </a:rPr>
              <a:t>externa.</a:t>
            </a:r>
            <a:endParaRPr sz="650">
              <a:latin typeface="Microsoft Sans Serif"/>
              <a:cs typeface="Microsoft Sans Serif"/>
            </a:endParaRPr>
          </a:p>
          <a:p>
            <a:pPr marL="259079" indent="-122555">
              <a:lnSpc>
                <a:spcPct val="100000"/>
              </a:lnSpc>
              <a:spcBef>
                <a:spcPts val="710"/>
              </a:spcBef>
              <a:buAutoNum type="arabicParenR" startAt="2"/>
              <a:tabLst>
                <a:tab pos="259715" algn="l"/>
              </a:tabLst>
            </a:pPr>
            <a:r>
              <a:rPr sz="850" spc="20" dirty="0">
                <a:latin typeface="Microsoft Sans Serif"/>
                <a:cs typeface="Microsoft Sans Serif"/>
              </a:rPr>
              <a:t>Elemento</a:t>
            </a:r>
            <a:r>
              <a:rPr sz="850" spc="-35" dirty="0">
                <a:latin typeface="Microsoft Sans Serif"/>
                <a:cs typeface="Microsoft Sans Serif"/>
              </a:rPr>
              <a:t> </a:t>
            </a:r>
            <a:r>
              <a:rPr sz="850" spc="35" dirty="0">
                <a:latin typeface="Microsoft Sans Serif"/>
                <a:cs typeface="Microsoft Sans Serif"/>
              </a:rPr>
              <a:t>Instantáneo</a:t>
            </a:r>
            <a:endParaRPr sz="850">
              <a:latin typeface="Microsoft Sans Serif"/>
              <a:cs typeface="Microsoft Sans Serif"/>
            </a:endParaRPr>
          </a:p>
          <a:p>
            <a:pPr marL="12700" marR="54610" indent="153670">
              <a:lnSpc>
                <a:spcPts val="1200"/>
              </a:lnSpc>
              <a:spcBef>
                <a:spcPts val="20"/>
              </a:spcBef>
            </a:pPr>
            <a:r>
              <a:rPr sz="800" spc="-45" dirty="0">
                <a:latin typeface="Microsoft Sans Serif"/>
                <a:cs typeface="Microsoft Sans Serif"/>
              </a:rPr>
              <a:t>Se </a:t>
            </a:r>
            <a:r>
              <a:rPr sz="800" spc="25" dirty="0">
                <a:latin typeface="Microsoft Sans Serif"/>
                <a:cs typeface="Microsoft Sans Serif"/>
              </a:rPr>
              <a:t>debe elegir </a:t>
            </a:r>
            <a:r>
              <a:rPr sz="800" spc="45" dirty="0">
                <a:latin typeface="Microsoft Sans Serif"/>
                <a:cs typeface="Microsoft Sans Serif"/>
              </a:rPr>
              <a:t>un </a:t>
            </a:r>
            <a:r>
              <a:rPr sz="800" spc="20" dirty="0">
                <a:latin typeface="Microsoft Sans Serif"/>
                <a:cs typeface="Microsoft Sans Serif"/>
              </a:rPr>
              <a:t>ajuste </a:t>
            </a:r>
            <a:r>
              <a:rPr sz="800" spc="25" dirty="0">
                <a:latin typeface="Microsoft Sans Serif"/>
                <a:cs typeface="Microsoft Sans Serif"/>
              </a:rPr>
              <a:t>de </a:t>
            </a:r>
            <a:r>
              <a:rPr sz="800" spc="20" dirty="0">
                <a:latin typeface="Microsoft Sans Serif"/>
                <a:cs typeface="Microsoft Sans Serif"/>
              </a:rPr>
              <a:t>captación </a:t>
            </a:r>
            <a:r>
              <a:rPr sz="800" spc="25" dirty="0">
                <a:latin typeface="Microsoft Sans Serif"/>
                <a:cs typeface="Microsoft Sans Serif"/>
              </a:rPr>
              <a:t>instantánea </a:t>
            </a:r>
            <a:r>
              <a:rPr sz="800" spc="30" dirty="0">
                <a:latin typeface="Microsoft Sans Serif"/>
                <a:cs typeface="Microsoft Sans Serif"/>
              </a:rPr>
              <a:t> </a:t>
            </a:r>
            <a:r>
              <a:rPr sz="800" spc="35" dirty="0">
                <a:latin typeface="Microsoft Sans Serif"/>
                <a:cs typeface="Microsoft Sans Serif"/>
              </a:rPr>
              <a:t>aproximadamente </a:t>
            </a:r>
            <a:r>
              <a:rPr sz="800" spc="25" dirty="0">
                <a:latin typeface="Microsoft Sans Serif"/>
                <a:cs typeface="Microsoft Sans Serif"/>
              </a:rPr>
              <a:t>en </a:t>
            </a:r>
            <a:r>
              <a:rPr sz="800" spc="15" dirty="0">
                <a:latin typeface="Microsoft Sans Serif"/>
                <a:cs typeface="Microsoft Sans Serif"/>
              </a:rPr>
              <a:t>I</a:t>
            </a:r>
            <a:r>
              <a:rPr sz="500" spc="15" dirty="0">
                <a:latin typeface="Microsoft Sans Serif"/>
                <a:cs typeface="Microsoft Sans Serif"/>
              </a:rPr>
              <a:t>inst</a:t>
            </a:r>
            <a:r>
              <a:rPr sz="800" spc="15" dirty="0">
                <a:latin typeface="Microsoft Sans Serif"/>
                <a:cs typeface="Microsoft Sans Serif"/>
              </a:rPr>
              <a:t>= </a:t>
            </a:r>
            <a:r>
              <a:rPr sz="800" spc="10" dirty="0">
                <a:latin typeface="Microsoft Sans Serif"/>
                <a:cs typeface="Microsoft Sans Serif"/>
              </a:rPr>
              <a:t>7 </a:t>
            </a:r>
            <a:r>
              <a:rPr sz="800" spc="20" dirty="0">
                <a:latin typeface="Microsoft Sans Serif"/>
                <a:cs typeface="Microsoft Sans Serif"/>
              </a:rPr>
              <a:t>• </a:t>
            </a:r>
            <a:r>
              <a:rPr sz="800" spc="15" dirty="0">
                <a:latin typeface="Microsoft Sans Serif"/>
                <a:cs typeface="Microsoft Sans Serif"/>
              </a:rPr>
              <a:t>yo</a:t>
            </a:r>
            <a:r>
              <a:rPr sz="500" spc="15" dirty="0">
                <a:latin typeface="Microsoft Sans Serif"/>
                <a:cs typeface="Microsoft Sans Serif"/>
              </a:rPr>
              <a:t>mín.</a:t>
            </a:r>
            <a:r>
              <a:rPr sz="800" spc="15" dirty="0">
                <a:latin typeface="Microsoft Sans Serif"/>
                <a:cs typeface="Microsoft Sans Serif"/>
              </a:rPr>
              <a:t>, </a:t>
            </a:r>
            <a:r>
              <a:rPr sz="800" spc="30" dirty="0">
                <a:latin typeface="Microsoft Sans Serif"/>
                <a:cs typeface="Microsoft Sans Serif"/>
              </a:rPr>
              <a:t>que </a:t>
            </a:r>
            <a:r>
              <a:rPr sz="800" spc="-10" dirty="0">
                <a:latin typeface="Microsoft Sans Serif"/>
                <a:cs typeface="Microsoft Sans Serif"/>
              </a:rPr>
              <a:t>se </a:t>
            </a:r>
            <a:r>
              <a:rPr sz="800" spc="5" dirty="0">
                <a:latin typeface="Microsoft Sans Serif"/>
                <a:cs typeface="Microsoft Sans Serif"/>
              </a:rPr>
              <a:t>basa </a:t>
            </a:r>
            <a:r>
              <a:rPr sz="800" spc="25" dirty="0">
                <a:latin typeface="Microsoft Sans Serif"/>
                <a:cs typeface="Microsoft Sans Serif"/>
              </a:rPr>
              <a:t>en </a:t>
            </a:r>
            <a:r>
              <a:rPr sz="800" spc="30" dirty="0">
                <a:latin typeface="Microsoft Sans Serif"/>
                <a:cs typeface="Microsoft Sans Serif"/>
              </a:rPr>
              <a:t>una corriente </a:t>
            </a:r>
            <a:r>
              <a:rPr sz="800" spc="-200" dirty="0">
                <a:latin typeface="Microsoft Sans Serif"/>
                <a:cs typeface="Microsoft Sans Serif"/>
              </a:rPr>
              <a:t> </a:t>
            </a:r>
            <a:r>
              <a:rPr sz="800" spc="25" dirty="0">
                <a:latin typeface="Microsoft Sans Serif"/>
                <a:cs typeface="Microsoft Sans Serif"/>
              </a:rPr>
              <a:t>de </a:t>
            </a:r>
            <a:r>
              <a:rPr sz="800" spc="20" dirty="0">
                <a:latin typeface="Microsoft Sans Serif"/>
                <a:cs typeface="Microsoft Sans Serif"/>
              </a:rPr>
              <a:t>falla </a:t>
            </a:r>
            <a:r>
              <a:rPr sz="800" spc="30" dirty="0">
                <a:latin typeface="Microsoft Sans Serif"/>
                <a:cs typeface="Microsoft Sans Serif"/>
              </a:rPr>
              <a:t>subtransitoria, </a:t>
            </a:r>
            <a:r>
              <a:rPr sz="800" spc="50" dirty="0">
                <a:latin typeface="Microsoft Sans Serif"/>
                <a:cs typeface="Microsoft Sans Serif"/>
              </a:rPr>
              <a:t>I″ </a:t>
            </a:r>
            <a:r>
              <a:rPr sz="800" spc="20" dirty="0">
                <a:latin typeface="Microsoft Sans Serif"/>
                <a:cs typeface="Microsoft Sans Serif"/>
              </a:rPr>
              <a:t>=1/X″g </a:t>
            </a:r>
            <a:r>
              <a:rPr sz="800" spc="25" dirty="0">
                <a:latin typeface="Microsoft Sans Serif"/>
                <a:cs typeface="Microsoft Sans Serif"/>
              </a:rPr>
              <a:t>pu, </a:t>
            </a:r>
            <a:r>
              <a:rPr sz="800" spc="40" dirty="0">
                <a:latin typeface="Microsoft Sans Serif"/>
                <a:cs typeface="Microsoft Sans Serif"/>
              </a:rPr>
              <a:t>tiempo durante </a:t>
            </a:r>
            <a:r>
              <a:rPr sz="800" spc="15" dirty="0">
                <a:latin typeface="Microsoft Sans Serif"/>
                <a:cs typeface="Microsoft Sans Serif"/>
              </a:rPr>
              <a:t>el cual </a:t>
            </a:r>
            <a:r>
              <a:rPr sz="800" spc="10" dirty="0">
                <a:latin typeface="Microsoft Sans Serif"/>
                <a:cs typeface="Microsoft Sans Serif"/>
              </a:rPr>
              <a:t>la </a:t>
            </a:r>
            <a:r>
              <a:rPr sz="800" spc="15" dirty="0">
                <a:latin typeface="Microsoft Sans Serif"/>
                <a:cs typeface="Microsoft Sans Serif"/>
              </a:rPr>
              <a:t> </a:t>
            </a:r>
            <a:r>
              <a:rPr sz="800" spc="30" dirty="0">
                <a:latin typeface="Microsoft Sans Serif"/>
                <a:cs typeface="Microsoft Sans Serif"/>
              </a:rPr>
              <a:t>corriente </a:t>
            </a:r>
            <a:r>
              <a:rPr sz="800" spc="25" dirty="0">
                <a:latin typeface="Microsoft Sans Serif"/>
                <a:cs typeface="Microsoft Sans Serif"/>
              </a:rPr>
              <a:t>de </a:t>
            </a:r>
            <a:r>
              <a:rPr sz="800" spc="10" dirty="0">
                <a:latin typeface="Microsoft Sans Serif"/>
                <a:cs typeface="Microsoft Sans Serif"/>
              </a:rPr>
              <a:t>fase </a:t>
            </a:r>
            <a:r>
              <a:rPr sz="800" spc="25" dirty="0">
                <a:latin typeface="Microsoft Sans Serif"/>
                <a:cs typeface="Microsoft Sans Serif"/>
              </a:rPr>
              <a:t>dividida </a:t>
            </a:r>
            <a:r>
              <a:rPr sz="800" spc="30" dirty="0">
                <a:latin typeface="Microsoft Sans Serif"/>
                <a:cs typeface="Microsoft Sans Serif"/>
              </a:rPr>
              <a:t>puede </a:t>
            </a:r>
            <a:r>
              <a:rPr sz="800" spc="10" dirty="0">
                <a:latin typeface="Microsoft Sans Serif"/>
                <a:cs typeface="Microsoft Sans Serif"/>
              </a:rPr>
              <a:t>alcanzar </a:t>
            </a:r>
            <a:r>
              <a:rPr sz="800" spc="25" dirty="0">
                <a:latin typeface="Microsoft Sans Serif"/>
                <a:cs typeface="Microsoft Sans Serif"/>
              </a:rPr>
              <a:t>de </a:t>
            </a:r>
            <a:r>
              <a:rPr sz="800" spc="15" dirty="0">
                <a:latin typeface="Microsoft Sans Serif"/>
                <a:cs typeface="Microsoft Sans Serif"/>
              </a:rPr>
              <a:t>cinco </a:t>
            </a:r>
            <a:r>
              <a:rPr sz="800" dirty="0">
                <a:latin typeface="Microsoft Sans Serif"/>
                <a:cs typeface="Microsoft Sans Serif"/>
              </a:rPr>
              <a:t>a </a:t>
            </a:r>
            <a:r>
              <a:rPr sz="800" spc="15" dirty="0">
                <a:latin typeface="Microsoft Sans Serif"/>
                <a:cs typeface="Microsoft Sans Serif"/>
              </a:rPr>
              <a:t>siete </a:t>
            </a:r>
            <a:r>
              <a:rPr sz="800" spc="-5" dirty="0">
                <a:latin typeface="Microsoft Sans Serif"/>
                <a:cs typeface="Microsoft Sans Serif"/>
              </a:rPr>
              <a:t>veces </a:t>
            </a:r>
            <a:r>
              <a:rPr sz="800" spc="45" dirty="0">
                <a:latin typeface="Microsoft Sans Serif"/>
                <a:cs typeface="Microsoft Sans Serif"/>
              </a:rPr>
              <a:t>I </a:t>
            </a:r>
            <a:r>
              <a:rPr sz="800" spc="50" dirty="0">
                <a:latin typeface="Microsoft Sans Serif"/>
                <a:cs typeface="Microsoft Sans Serif"/>
              </a:rPr>
              <a:t> </a:t>
            </a:r>
            <a:r>
              <a:rPr sz="500" spc="15" dirty="0">
                <a:latin typeface="Microsoft Sans Serif"/>
                <a:cs typeface="Microsoft Sans Serif"/>
              </a:rPr>
              <a:t>mín.</a:t>
            </a:r>
            <a:r>
              <a:rPr sz="800" spc="15" dirty="0">
                <a:latin typeface="Microsoft Sans Serif"/>
                <a:cs typeface="Microsoft Sans Serif"/>
              </a:rPr>
              <a:t>. </a:t>
            </a:r>
            <a:r>
              <a:rPr sz="800" spc="-35" dirty="0">
                <a:latin typeface="Microsoft Sans Serif"/>
                <a:cs typeface="Microsoft Sans Serif"/>
              </a:rPr>
              <a:t>El </a:t>
            </a:r>
            <a:r>
              <a:rPr sz="800" spc="20" dirty="0">
                <a:latin typeface="Microsoft Sans Serif"/>
                <a:cs typeface="Microsoft Sans Serif"/>
              </a:rPr>
              <a:t>ajuste </a:t>
            </a:r>
            <a:r>
              <a:rPr sz="800" spc="-10" dirty="0">
                <a:latin typeface="Microsoft Sans Serif"/>
                <a:cs typeface="Microsoft Sans Serif"/>
              </a:rPr>
              <a:t>se </a:t>
            </a:r>
            <a:r>
              <a:rPr sz="800" spc="10" dirty="0">
                <a:latin typeface="Microsoft Sans Serif"/>
                <a:cs typeface="Microsoft Sans Serif"/>
              </a:rPr>
              <a:t>establece </a:t>
            </a:r>
            <a:r>
              <a:rPr sz="800" spc="25" dirty="0">
                <a:latin typeface="Microsoft Sans Serif"/>
                <a:cs typeface="Microsoft Sans Serif"/>
              </a:rPr>
              <a:t>en </a:t>
            </a:r>
            <a:r>
              <a:rPr sz="800" spc="30" dirty="0">
                <a:latin typeface="Microsoft Sans Serif"/>
                <a:cs typeface="Microsoft Sans Serif"/>
              </a:rPr>
              <a:t>alto </a:t>
            </a:r>
            <a:r>
              <a:rPr sz="800" spc="25" dirty="0">
                <a:latin typeface="Microsoft Sans Serif"/>
                <a:cs typeface="Microsoft Sans Serif"/>
              </a:rPr>
              <a:t>para </a:t>
            </a:r>
            <a:r>
              <a:rPr sz="800" spc="30" dirty="0">
                <a:latin typeface="Microsoft Sans Serif"/>
                <a:cs typeface="Microsoft Sans Serif"/>
              </a:rPr>
              <a:t>que </a:t>
            </a:r>
            <a:r>
              <a:rPr sz="800" spc="15" dirty="0">
                <a:latin typeface="Microsoft Sans Serif"/>
                <a:cs typeface="Microsoft Sans Serif"/>
              </a:rPr>
              <a:t>el </a:t>
            </a:r>
            <a:r>
              <a:rPr sz="800" spc="30" dirty="0">
                <a:latin typeface="Microsoft Sans Serif"/>
                <a:cs typeface="Microsoft Sans Serif"/>
              </a:rPr>
              <a:t>elemento </a:t>
            </a:r>
            <a:r>
              <a:rPr sz="800" spc="25" dirty="0">
                <a:latin typeface="Microsoft Sans Serif"/>
                <a:cs typeface="Microsoft Sans Serif"/>
              </a:rPr>
              <a:t>de </a:t>
            </a:r>
            <a:r>
              <a:rPr sz="800" spc="30" dirty="0">
                <a:latin typeface="Microsoft Sans Serif"/>
                <a:cs typeface="Microsoft Sans Serif"/>
              </a:rPr>
              <a:t> sobrecorriente</a:t>
            </a:r>
            <a:r>
              <a:rPr sz="800" spc="-5" dirty="0">
                <a:latin typeface="Microsoft Sans Serif"/>
                <a:cs typeface="Microsoft Sans Serif"/>
              </a:rPr>
              <a:t> </a:t>
            </a:r>
            <a:r>
              <a:rPr sz="800" spc="25" dirty="0">
                <a:latin typeface="Microsoft Sans Serif"/>
                <a:cs typeface="Microsoft Sans Serif"/>
              </a:rPr>
              <a:t>instantánea</a:t>
            </a:r>
            <a:r>
              <a:rPr sz="800" spc="-5" dirty="0">
                <a:latin typeface="Microsoft Sans Serif"/>
                <a:cs typeface="Microsoft Sans Serif"/>
              </a:rPr>
              <a:t> </a:t>
            </a:r>
            <a:r>
              <a:rPr sz="800" spc="40" dirty="0">
                <a:latin typeface="Microsoft Sans Serif"/>
                <a:cs typeface="Microsoft Sans Serif"/>
              </a:rPr>
              <a:t>no</a:t>
            </a:r>
            <a:r>
              <a:rPr sz="800" spc="-5" dirty="0">
                <a:latin typeface="Microsoft Sans Serif"/>
                <a:cs typeface="Microsoft Sans Serif"/>
              </a:rPr>
              <a:t> </a:t>
            </a:r>
            <a:r>
              <a:rPr sz="800" spc="15" dirty="0">
                <a:latin typeface="Microsoft Sans Serif"/>
                <a:cs typeface="Microsoft Sans Serif"/>
              </a:rPr>
              <a:t>reaccione</a:t>
            </a:r>
            <a:r>
              <a:rPr sz="800" spc="-5" dirty="0">
                <a:latin typeface="Microsoft Sans Serif"/>
                <a:cs typeface="Microsoft Sans Serif"/>
              </a:rPr>
              <a:t> </a:t>
            </a:r>
            <a:r>
              <a:rPr sz="800" dirty="0">
                <a:latin typeface="Microsoft Sans Serif"/>
                <a:cs typeface="Microsoft Sans Serif"/>
              </a:rPr>
              <a:t>a</a:t>
            </a:r>
            <a:r>
              <a:rPr sz="800" spc="-5" dirty="0">
                <a:latin typeface="Microsoft Sans Serif"/>
                <a:cs typeface="Microsoft Sans Serif"/>
              </a:rPr>
              <a:t> </a:t>
            </a:r>
            <a:r>
              <a:rPr sz="800" spc="15" dirty="0">
                <a:latin typeface="Microsoft Sans Serif"/>
                <a:cs typeface="Microsoft Sans Serif"/>
              </a:rPr>
              <a:t>fallas</a:t>
            </a:r>
            <a:r>
              <a:rPr sz="800" spc="-5" dirty="0">
                <a:latin typeface="Microsoft Sans Serif"/>
                <a:cs typeface="Microsoft Sans Serif"/>
              </a:rPr>
              <a:t> </a:t>
            </a:r>
            <a:r>
              <a:rPr sz="800" spc="25" dirty="0">
                <a:latin typeface="Microsoft Sans Serif"/>
                <a:cs typeface="Microsoft Sans Serif"/>
              </a:rPr>
              <a:t>externas</a:t>
            </a:r>
            <a:r>
              <a:rPr sz="800" spc="-5" dirty="0">
                <a:latin typeface="Microsoft Sans Serif"/>
                <a:cs typeface="Microsoft Sans Serif"/>
              </a:rPr>
              <a:t> </a:t>
            </a:r>
            <a:r>
              <a:rPr sz="800" spc="40" dirty="0">
                <a:latin typeface="Microsoft Sans Serif"/>
                <a:cs typeface="Microsoft Sans Serif"/>
              </a:rPr>
              <a:t>durante </a:t>
            </a:r>
            <a:r>
              <a:rPr sz="800" spc="-195" dirty="0">
                <a:latin typeface="Microsoft Sans Serif"/>
                <a:cs typeface="Microsoft Sans Serif"/>
              </a:rPr>
              <a:t> </a:t>
            </a:r>
            <a:r>
              <a:rPr sz="800" spc="15" dirty="0">
                <a:latin typeface="Microsoft Sans Serif"/>
                <a:cs typeface="Microsoft Sans Serif"/>
              </a:rPr>
              <a:t>el </a:t>
            </a:r>
            <a:r>
              <a:rPr sz="800" spc="35" dirty="0">
                <a:latin typeface="Microsoft Sans Serif"/>
                <a:cs typeface="Microsoft Sans Serif"/>
              </a:rPr>
              <a:t>período </a:t>
            </a:r>
            <a:r>
              <a:rPr sz="800" spc="30" dirty="0">
                <a:latin typeface="Microsoft Sans Serif"/>
                <a:cs typeface="Microsoft Sans Serif"/>
              </a:rPr>
              <a:t>subtransitorio. </a:t>
            </a:r>
            <a:r>
              <a:rPr sz="800" spc="20" dirty="0">
                <a:latin typeface="Microsoft Sans Serif"/>
                <a:cs typeface="Microsoft Sans Serif"/>
              </a:rPr>
              <a:t>También </a:t>
            </a:r>
            <a:r>
              <a:rPr sz="800" spc="35" dirty="0">
                <a:latin typeface="Microsoft Sans Serif"/>
                <a:cs typeface="Microsoft Sans Serif"/>
              </a:rPr>
              <a:t>proporciona </a:t>
            </a:r>
            <a:r>
              <a:rPr sz="800" spc="30" dirty="0">
                <a:latin typeface="Microsoft Sans Serif"/>
                <a:cs typeface="Microsoft Sans Serif"/>
              </a:rPr>
              <a:t>protección </a:t>
            </a:r>
            <a:r>
              <a:rPr sz="800" spc="25" dirty="0">
                <a:latin typeface="Microsoft Sans Serif"/>
                <a:cs typeface="Microsoft Sans Serif"/>
              </a:rPr>
              <a:t>de </a:t>
            </a:r>
            <a:r>
              <a:rPr sz="800" spc="30" dirty="0">
                <a:latin typeface="Microsoft Sans Serif"/>
                <a:cs typeface="Microsoft Sans Serif"/>
              </a:rPr>
              <a:t> </a:t>
            </a:r>
            <a:r>
              <a:rPr sz="800" spc="25" dirty="0">
                <a:latin typeface="Microsoft Sans Serif"/>
                <a:cs typeface="Microsoft Sans Serif"/>
              </a:rPr>
              <a:t>respaldo</a:t>
            </a:r>
            <a:r>
              <a:rPr sz="800" spc="-10" dirty="0">
                <a:latin typeface="Microsoft Sans Serif"/>
                <a:cs typeface="Microsoft Sans Serif"/>
              </a:rPr>
              <a:t> </a:t>
            </a:r>
            <a:r>
              <a:rPr sz="800" dirty="0">
                <a:latin typeface="Microsoft Sans Serif"/>
                <a:cs typeface="Microsoft Sans Serif"/>
              </a:rPr>
              <a:t>a</a:t>
            </a:r>
            <a:r>
              <a:rPr sz="800" spc="-5" dirty="0">
                <a:latin typeface="Microsoft Sans Serif"/>
                <a:cs typeface="Microsoft Sans Serif"/>
              </a:rPr>
              <a:t> </a:t>
            </a:r>
            <a:r>
              <a:rPr sz="800" spc="10" dirty="0">
                <a:latin typeface="Microsoft Sans Serif"/>
                <a:cs typeface="Microsoft Sans Serif"/>
              </a:rPr>
              <a:t>la</a:t>
            </a:r>
            <a:r>
              <a:rPr sz="800" spc="-5" dirty="0">
                <a:latin typeface="Microsoft Sans Serif"/>
                <a:cs typeface="Microsoft Sans Serif"/>
              </a:rPr>
              <a:t> </a:t>
            </a:r>
            <a:r>
              <a:rPr sz="800" spc="30" dirty="0">
                <a:latin typeface="Microsoft Sans Serif"/>
                <a:cs typeface="Microsoft Sans Serif"/>
              </a:rPr>
              <a:t>protección</a:t>
            </a:r>
            <a:r>
              <a:rPr sz="800" spc="-5" dirty="0">
                <a:latin typeface="Microsoft Sans Serif"/>
                <a:cs typeface="Microsoft Sans Serif"/>
              </a:rPr>
              <a:t> </a:t>
            </a:r>
            <a:r>
              <a:rPr sz="800" spc="25" dirty="0">
                <a:latin typeface="Microsoft Sans Serif"/>
                <a:cs typeface="Microsoft Sans Serif"/>
              </a:rPr>
              <a:t>diferencial</a:t>
            </a:r>
            <a:r>
              <a:rPr sz="800" spc="-10" dirty="0">
                <a:latin typeface="Microsoft Sans Serif"/>
                <a:cs typeface="Microsoft Sans Serif"/>
              </a:rPr>
              <a:t> </a:t>
            </a:r>
            <a:r>
              <a:rPr sz="800" spc="25" dirty="0">
                <a:latin typeface="Microsoft Sans Serif"/>
                <a:cs typeface="Microsoft Sans Serif"/>
              </a:rPr>
              <a:t>del</a:t>
            </a:r>
            <a:r>
              <a:rPr sz="800" spc="-5" dirty="0">
                <a:latin typeface="Microsoft Sans Serif"/>
                <a:cs typeface="Microsoft Sans Serif"/>
              </a:rPr>
              <a:t> </a:t>
            </a:r>
            <a:r>
              <a:rPr sz="800" spc="30" dirty="0">
                <a:latin typeface="Microsoft Sans Serif"/>
                <a:cs typeface="Microsoft Sans Serif"/>
              </a:rPr>
              <a:t>generador.</a:t>
            </a:r>
            <a:endParaRPr sz="800">
              <a:latin typeface="Microsoft Sans Serif"/>
              <a:cs typeface="Microsoft Sans Serif"/>
            </a:endParaRPr>
          </a:p>
          <a:p>
            <a:pPr marL="266700" indent="-130175">
              <a:lnSpc>
                <a:spcPct val="100000"/>
              </a:lnSpc>
              <a:spcBef>
                <a:spcPts val="660"/>
              </a:spcBef>
              <a:buAutoNum type="arabicParenR" startAt="3"/>
              <a:tabLst>
                <a:tab pos="267335" algn="l"/>
              </a:tabLst>
            </a:pPr>
            <a:r>
              <a:rPr sz="900" spc="10" dirty="0">
                <a:latin typeface="Microsoft Sans Serif"/>
                <a:cs typeface="Microsoft Sans Serif"/>
              </a:rPr>
              <a:t>viaje</a:t>
            </a:r>
            <a:endParaRPr sz="900">
              <a:latin typeface="Microsoft Sans Serif"/>
              <a:cs typeface="Microsoft Sans Serif"/>
            </a:endParaRPr>
          </a:p>
          <a:p>
            <a:pPr marL="12700" marR="48895" indent="153670">
              <a:lnSpc>
                <a:spcPts val="1200"/>
              </a:lnSpc>
              <a:spcBef>
                <a:spcPts val="15"/>
              </a:spcBef>
            </a:pPr>
            <a:r>
              <a:rPr sz="700" spc="-10" dirty="0">
                <a:latin typeface="Microsoft Sans Serif"/>
                <a:cs typeface="Microsoft Sans Serif"/>
              </a:rPr>
              <a:t>La </a:t>
            </a:r>
            <a:r>
              <a:rPr sz="700" spc="25" dirty="0">
                <a:latin typeface="Microsoft Sans Serif"/>
                <a:cs typeface="Microsoft Sans Serif"/>
              </a:rPr>
              <a:t>protección </a:t>
            </a:r>
            <a:r>
              <a:rPr sz="700" spc="20" dirty="0">
                <a:latin typeface="Microsoft Sans Serif"/>
                <a:cs typeface="Microsoft Sans Serif"/>
              </a:rPr>
              <a:t>de </a:t>
            </a:r>
            <a:r>
              <a:rPr sz="700" spc="10" dirty="0">
                <a:latin typeface="Microsoft Sans Serif"/>
                <a:cs typeface="Microsoft Sans Serif"/>
              </a:rPr>
              <a:t>fase </a:t>
            </a:r>
            <a:r>
              <a:rPr sz="700" spc="20" dirty="0">
                <a:latin typeface="Microsoft Sans Serif"/>
                <a:cs typeface="Microsoft Sans Serif"/>
              </a:rPr>
              <a:t>dividida, </a:t>
            </a:r>
            <a:r>
              <a:rPr sz="700" dirty="0">
                <a:latin typeface="Microsoft Sans Serif"/>
                <a:cs typeface="Microsoft Sans Serif"/>
              </a:rPr>
              <a:t>si </a:t>
            </a:r>
            <a:r>
              <a:rPr sz="700" spc="-5" dirty="0">
                <a:latin typeface="Microsoft Sans Serif"/>
                <a:cs typeface="Microsoft Sans Serif"/>
              </a:rPr>
              <a:t>se </a:t>
            </a:r>
            <a:r>
              <a:rPr sz="700" spc="20" dirty="0">
                <a:latin typeface="Microsoft Sans Serif"/>
                <a:cs typeface="Microsoft Sans Serif"/>
              </a:rPr>
              <a:t>opera, </a:t>
            </a:r>
            <a:r>
              <a:rPr sz="700" spc="15" dirty="0">
                <a:latin typeface="Microsoft Sans Serif"/>
                <a:cs typeface="Microsoft Sans Serif"/>
              </a:rPr>
              <a:t>inicia </a:t>
            </a:r>
            <a:r>
              <a:rPr sz="700" spc="40" dirty="0">
                <a:latin typeface="Microsoft Sans Serif"/>
                <a:cs typeface="Microsoft Sans Serif"/>
              </a:rPr>
              <a:t>un </a:t>
            </a:r>
            <a:r>
              <a:rPr sz="700" spc="20" dirty="0">
                <a:latin typeface="Microsoft Sans Serif"/>
                <a:cs typeface="Microsoft Sans Serif"/>
              </a:rPr>
              <a:t>apagado </a:t>
            </a:r>
            <a:r>
              <a:rPr sz="700" spc="30" dirty="0">
                <a:latin typeface="Microsoft Sans Serif"/>
                <a:cs typeface="Microsoft Sans Serif"/>
              </a:rPr>
              <a:t>completo </a:t>
            </a:r>
            <a:r>
              <a:rPr sz="700" spc="35" dirty="0">
                <a:latin typeface="Microsoft Sans Serif"/>
                <a:cs typeface="Microsoft Sans Serif"/>
              </a:rPr>
              <a:t> </a:t>
            </a:r>
            <a:r>
              <a:rPr sz="700" spc="20" dirty="0">
                <a:latin typeface="Microsoft Sans Serif"/>
                <a:cs typeface="Microsoft Sans Serif"/>
              </a:rPr>
              <a:t>del </a:t>
            </a:r>
            <a:r>
              <a:rPr sz="700" spc="30" dirty="0">
                <a:latin typeface="Microsoft Sans Serif"/>
                <a:cs typeface="Microsoft Sans Serif"/>
              </a:rPr>
              <a:t>generador </a:t>
            </a:r>
            <a:r>
              <a:rPr sz="700" spc="5" dirty="0">
                <a:latin typeface="Microsoft Sans Serif"/>
                <a:cs typeface="Microsoft Sans Serif"/>
              </a:rPr>
              <a:t>y </a:t>
            </a:r>
            <a:r>
              <a:rPr sz="700" spc="25" dirty="0">
                <a:latin typeface="Microsoft Sans Serif"/>
                <a:cs typeface="Microsoft Sans Serif"/>
              </a:rPr>
              <a:t>lo </a:t>
            </a:r>
            <a:r>
              <a:rPr sz="700" spc="20" dirty="0">
                <a:latin typeface="Microsoft Sans Serif"/>
                <a:cs typeface="Microsoft Sans Serif"/>
              </a:rPr>
              <a:t>bloquea. </a:t>
            </a:r>
            <a:r>
              <a:rPr sz="700" spc="-10" dirty="0">
                <a:latin typeface="Microsoft Sans Serif"/>
                <a:cs typeface="Microsoft Sans Serif"/>
              </a:rPr>
              <a:t>La </a:t>
            </a:r>
            <a:r>
              <a:rPr sz="700" spc="30" dirty="0">
                <a:latin typeface="Microsoft Sans Serif"/>
                <a:cs typeface="Microsoft Sans Serif"/>
              </a:rPr>
              <a:t>función </a:t>
            </a:r>
            <a:r>
              <a:rPr sz="700" spc="20" dirty="0">
                <a:latin typeface="Microsoft Sans Serif"/>
                <a:cs typeface="Microsoft Sans Serif"/>
              </a:rPr>
              <a:t>de </a:t>
            </a:r>
            <a:r>
              <a:rPr sz="700" spc="30" dirty="0">
                <a:latin typeface="Microsoft Sans Serif"/>
                <a:cs typeface="Microsoft Sans Serif"/>
              </a:rPr>
              <a:t>bloqueo </a:t>
            </a:r>
            <a:r>
              <a:rPr sz="700" spc="-5" dirty="0">
                <a:latin typeface="Microsoft Sans Serif"/>
                <a:cs typeface="Microsoft Sans Serif"/>
              </a:rPr>
              <a:t>es </a:t>
            </a:r>
            <a:r>
              <a:rPr sz="700" spc="10" dirty="0">
                <a:latin typeface="Microsoft Sans Serif"/>
                <a:cs typeface="Microsoft Sans Serif"/>
              </a:rPr>
              <a:t>necesaria </a:t>
            </a:r>
            <a:r>
              <a:rPr sz="700" spc="25" dirty="0">
                <a:latin typeface="Microsoft Sans Serif"/>
                <a:cs typeface="Microsoft Sans Serif"/>
              </a:rPr>
              <a:t>para </a:t>
            </a:r>
            <a:r>
              <a:rPr sz="700" spc="30" dirty="0">
                <a:latin typeface="Microsoft Sans Serif"/>
                <a:cs typeface="Microsoft Sans Serif"/>
              </a:rPr>
              <a:t>una </a:t>
            </a:r>
            <a:r>
              <a:rPr sz="700" spc="35" dirty="0">
                <a:latin typeface="Microsoft Sans Serif"/>
                <a:cs typeface="Microsoft Sans Serif"/>
              </a:rPr>
              <a:t> </a:t>
            </a:r>
            <a:r>
              <a:rPr sz="700" spc="15" dirty="0">
                <a:latin typeface="Microsoft Sans Serif"/>
                <a:cs typeface="Microsoft Sans Serif"/>
              </a:rPr>
              <a:t>inspección </a:t>
            </a:r>
            <a:r>
              <a:rPr sz="700" spc="20" dirty="0">
                <a:latin typeface="Microsoft Sans Serif"/>
                <a:cs typeface="Microsoft Sans Serif"/>
              </a:rPr>
              <a:t>más detallada de </a:t>
            </a:r>
            <a:r>
              <a:rPr sz="700" spc="10" dirty="0">
                <a:latin typeface="Microsoft Sans Serif"/>
                <a:cs typeface="Microsoft Sans Serif"/>
              </a:rPr>
              <a:t>los </a:t>
            </a:r>
            <a:r>
              <a:rPr sz="700" spc="20" dirty="0">
                <a:latin typeface="Microsoft Sans Serif"/>
                <a:cs typeface="Microsoft Sans Serif"/>
              </a:rPr>
              <a:t>daños en </a:t>
            </a:r>
            <a:r>
              <a:rPr sz="700" spc="10" dirty="0">
                <a:latin typeface="Microsoft Sans Serif"/>
                <a:cs typeface="Microsoft Sans Serif"/>
              </a:rPr>
              <a:t>los </a:t>
            </a:r>
            <a:r>
              <a:rPr sz="700" spc="15" dirty="0">
                <a:latin typeface="Microsoft Sans Serif"/>
                <a:cs typeface="Microsoft Sans Serif"/>
              </a:rPr>
              <a:t>devanados antes </a:t>
            </a:r>
            <a:r>
              <a:rPr sz="700" spc="20" dirty="0">
                <a:latin typeface="Microsoft Sans Serif"/>
                <a:cs typeface="Microsoft Sans Serif"/>
              </a:rPr>
              <a:t>de </a:t>
            </a:r>
            <a:r>
              <a:rPr sz="700" spc="30" dirty="0">
                <a:latin typeface="Microsoft Sans Serif"/>
                <a:cs typeface="Microsoft Sans Serif"/>
              </a:rPr>
              <a:t>que </a:t>
            </a:r>
            <a:r>
              <a:rPr sz="700" spc="10" dirty="0">
                <a:latin typeface="Microsoft Sans Serif"/>
                <a:cs typeface="Microsoft Sans Serif"/>
              </a:rPr>
              <a:t>el </a:t>
            </a:r>
            <a:r>
              <a:rPr sz="700" spc="15" dirty="0">
                <a:latin typeface="Microsoft Sans Serif"/>
                <a:cs typeface="Microsoft Sans Serif"/>
              </a:rPr>
              <a:t> </a:t>
            </a:r>
            <a:r>
              <a:rPr sz="700" spc="30" dirty="0">
                <a:latin typeface="Microsoft Sans Serif"/>
                <a:cs typeface="Microsoft Sans Serif"/>
              </a:rPr>
              <a:t>generador </a:t>
            </a:r>
            <a:r>
              <a:rPr sz="700" spc="10" dirty="0">
                <a:latin typeface="Microsoft Sans Serif"/>
                <a:cs typeface="Microsoft Sans Serif"/>
              </a:rPr>
              <a:t>vuelva </a:t>
            </a:r>
            <a:r>
              <a:rPr sz="700" dirty="0">
                <a:latin typeface="Microsoft Sans Serif"/>
                <a:cs typeface="Microsoft Sans Serif"/>
              </a:rPr>
              <a:t>a </a:t>
            </a:r>
            <a:r>
              <a:rPr sz="700" spc="20" dirty="0">
                <a:latin typeface="Microsoft Sans Serif"/>
                <a:cs typeface="Microsoft Sans Serif"/>
              </a:rPr>
              <a:t>ponerse en </a:t>
            </a:r>
            <a:r>
              <a:rPr sz="700" spc="10" dirty="0">
                <a:latin typeface="Microsoft Sans Serif"/>
                <a:cs typeface="Microsoft Sans Serif"/>
              </a:rPr>
              <a:t>servicio. </a:t>
            </a:r>
            <a:r>
              <a:rPr sz="700" spc="15" dirty="0">
                <a:latin typeface="Microsoft Sans Serif"/>
                <a:cs typeface="Microsoft Sans Serif"/>
              </a:rPr>
              <a:t>Una falla </a:t>
            </a:r>
            <a:r>
              <a:rPr sz="700" spc="30" dirty="0">
                <a:latin typeface="Microsoft Sans Serif"/>
                <a:cs typeface="Microsoft Sans Serif"/>
              </a:rPr>
              <a:t>entre </a:t>
            </a:r>
            <a:r>
              <a:rPr sz="700" spc="10" dirty="0">
                <a:latin typeface="Microsoft Sans Serif"/>
                <a:cs typeface="Microsoft Sans Serif"/>
              </a:rPr>
              <a:t>espiras </a:t>
            </a:r>
            <a:r>
              <a:rPr sz="700" spc="25" dirty="0">
                <a:latin typeface="Microsoft Sans Serif"/>
                <a:cs typeface="Microsoft Sans Serif"/>
              </a:rPr>
              <a:t>puede </a:t>
            </a:r>
            <a:r>
              <a:rPr sz="700" spc="30" dirty="0">
                <a:latin typeface="Microsoft Sans Serif"/>
                <a:cs typeface="Microsoft Sans Serif"/>
              </a:rPr>
              <a:t> </a:t>
            </a:r>
            <a:r>
              <a:rPr sz="700" spc="25" dirty="0">
                <a:latin typeface="Microsoft Sans Serif"/>
                <a:cs typeface="Microsoft Sans Serif"/>
              </a:rPr>
              <a:t>provocar </a:t>
            </a:r>
            <a:r>
              <a:rPr sz="700" spc="40" dirty="0">
                <a:latin typeface="Microsoft Sans Serif"/>
                <a:cs typeface="Microsoft Sans Serif"/>
              </a:rPr>
              <a:t>un </a:t>
            </a:r>
            <a:r>
              <a:rPr sz="700" spc="20" dirty="0">
                <a:latin typeface="Microsoft Sans Serif"/>
                <a:cs typeface="Microsoft Sans Serif"/>
              </a:rPr>
              <a:t>incendio, </a:t>
            </a:r>
            <a:r>
              <a:rPr sz="700" spc="25" dirty="0">
                <a:latin typeface="Microsoft Sans Serif"/>
                <a:cs typeface="Microsoft Sans Serif"/>
              </a:rPr>
              <a:t>para lo </a:t>
            </a:r>
            <a:r>
              <a:rPr sz="700" spc="10" dirty="0">
                <a:latin typeface="Microsoft Sans Serif"/>
                <a:cs typeface="Microsoft Sans Serif"/>
              </a:rPr>
              <a:t>cual </a:t>
            </a:r>
            <a:r>
              <a:rPr sz="700" spc="-5" dirty="0">
                <a:latin typeface="Microsoft Sans Serif"/>
                <a:cs typeface="Microsoft Sans Serif"/>
              </a:rPr>
              <a:t>se </a:t>
            </a:r>
            <a:r>
              <a:rPr sz="700" spc="25" dirty="0">
                <a:latin typeface="Microsoft Sans Serif"/>
                <a:cs typeface="Microsoft Sans Serif"/>
              </a:rPr>
              <a:t>requiere </a:t>
            </a:r>
            <a:r>
              <a:rPr sz="700" spc="30" dirty="0">
                <a:latin typeface="Microsoft Sans Serif"/>
                <a:cs typeface="Microsoft Sans Serif"/>
              </a:rPr>
              <a:t>una </a:t>
            </a:r>
            <a:r>
              <a:rPr sz="700" spc="25" dirty="0">
                <a:latin typeface="Microsoft Sans Serif"/>
                <a:cs typeface="Microsoft Sans Serif"/>
              </a:rPr>
              <a:t>operación </a:t>
            </a:r>
            <a:r>
              <a:rPr sz="700" spc="20" dirty="0">
                <a:latin typeface="Microsoft Sans Serif"/>
                <a:cs typeface="Microsoft Sans Serif"/>
              </a:rPr>
              <a:t>de diluvio. </a:t>
            </a:r>
            <a:r>
              <a:rPr sz="700" spc="-30" dirty="0">
                <a:latin typeface="Microsoft Sans Serif"/>
                <a:cs typeface="Microsoft Sans Serif"/>
              </a:rPr>
              <a:t>El </a:t>
            </a:r>
            <a:r>
              <a:rPr sz="700" spc="-25" dirty="0">
                <a:latin typeface="Microsoft Sans Serif"/>
                <a:cs typeface="Microsoft Sans Serif"/>
              </a:rPr>
              <a:t> </a:t>
            </a:r>
            <a:r>
              <a:rPr sz="700" spc="25" dirty="0">
                <a:latin typeface="Microsoft Sans Serif"/>
                <a:cs typeface="Microsoft Sans Serif"/>
              </a:rPr>
              <a:t>diluvio </a:t>
            </a:r>
            <a:r>
              <a:rPr sz="700" spc="20" dirty="0">
                <a:latin typeface="Microsoft Sans Serif"/>
                <a:cs typeface="Microsoft Sans Serif"/>
              </a:rPr>
              <a:t>debe </a:t>
            </a:r>
            <a:r>
              <a:rPr sz="700" spc="30" dirty="0">
                <a:latin typeface="Microsoft Sans Serif"/>
                <a:cs typeface="Microsoft Sans Serif"/>
              </a:rPr>
              <a:t>funcionar </a:t>
            </a:r>
            <a:r>
              <a:rPr sz="700" spc="15" dirty="0">
                <a:latin typeface="Microsoft Sans Serif"/>
                <a:cs typeface="Microsoft Sans Serif"/>
              </a:rPr>
              <a:t>sólo </a:t>
            </a:r>
            <a:r>
              <a:rPr sz="700" dirty="0">
                <a:latin typeface="Microsoft Sans Serif"/>
                <a:cs typeface="Microsoft Sans Serif"/>
              </a:rPr>
              <a:t>si </a:t>
            </a:r>
            <a:r>
              <a:rPr sz="700" spc="-5" dirty="0">
                <a:latin typeface="Microsoft Sans Serif"/>
                <a:cs typeface="Microsoft Sans Serif"/>
              </a:rPr>
              <a:t>se </a:t>
            </a:r>
            <a:r>
              <a:rPr sz="700" spc="10" dirty="0">
                <a:latin typeface="Microsoft Sans Serif"/>
                <a:cs typeface="Microsoft Sans Serif"/>
              </a:rPr>
              <a:t>activa </a:t>
            </a:r>
            <a:r>
              <a:rPr sz="700" spc="40" dirty="0">
                <a:latin typeface="Microsoft Sans Serif"/>
                <a:cs typeface="Microsoft Sans Serif"/>
              </a:rPr>
              <a:t>un </a:t>
            </a:r>
            <a:r>
              <a:rPr sz="700" spc="20" dirty="0">
                <a:latin typeface="Microsoft Sans Serif"/>
                <a:cs typeface="Microsoft Sans Serif"/>
              </a:rPr>
              <a:t>dispositivo de detección de </a:t>
            </a:r>
            <a:r>
              <a:rPr sz="700" spc="25" dirty="0">
                <a:latin typeface="Microsoft Sans Serif"/>
                <a:cs typeface="Microsoft Sans Serif"/>
              </a:rPr>
              <a:t> </a:t>
            </a:r>
            <a:r>
              <a:rPr sz="700" spc="20" dirty="0">
                <a:latin typeface="Microsoft Sans Serif"/>
                <a:cs typeface="Microsoft Sans Serif"/>
              </a:rPr>
              <a:t>incendios</a:t>
            </a:r>
            <a:r>
              <a:rPr sz="700" spc="-5" dirty="0">
                <a:latin typeface="Microsoft Sans Serif"/>
                <a:cs typeface="Microsoft Sans Serif"/>
              </a:rPr>
              <a:t> </a:t>
            </a:r>
            <a:r>
              <a:rPr sz="700" spc="30" dirty="0">
                <a:latin typeface="Microsoft Sans Serif"/>
                <a:cs typeface="Microsoft Sans Serif"/>
              </a:rPr>
              <a:t>como</a:t>
            </a:r>
            <a:r>
              <a:rPr sz="700" dirty="0">
                <a:latin typeface="Microsoft Sans Serif"/>
                <a:cs typeface="Microsoft Sans Serif"/>
              </a:rPr>
              <a:t> </a:t>
            </a:r>
            <a:r>
              <a:rPr sz="700" spc="10" dirty="0">
                <a:latin typeface="Microsoft Sans Serif"/>
                <a:cs typeface="Microsoft Sans Serif"/>
              </a:rPr>
              <a:t>el</a:t>
            </a:r>
            <a:r>
              <a:rPr sz="700" dirty="0">
                <a:latin typeface="Microsoft Sans Serif"/>
                <a:cs typeface="Microsoft Sans Serif"/>
              </a:rPr>
              <a:t> </a:t>
            </a:r>
            <a:r>
              <a:rPr sz="700" spc="-5" dirty="0">
                <a:latin typeface="Microsoft Sans Serif"/>
                <a:cs typeface="Microsoft Sans Serif"/>
              </a:rPr>
              <a:t>HAD</a:t>
            </a:r>
            <a:r>
              <a:rPr sz="700" dirty="0">
                <a:latin typeface="Microsoft Sans Serif"/>
                <a:cs typeface="Microsoft Sans Serif"/>
              </a:rPr>
              <a:t> </a:t>
            </a:r>
            <a:r>
              <a:rPr sz="700" spc="15" dirty="0">
                <a:latin typeface="Microsoft Sans Serif"/>
                <a:cs typeface="Microsoft Sans Serif"/>
              </a:rPr>
              <a:t>(dispositivo</a:t>
            </a:r>
            <a:r>
              <a:rPr sz="700" spc="-5" dirty="0">
                <a:latin typeface="Microsoft Sans Serif"/>
                <a:cs typeface="Microsoft Sans Serif"/>
              </a:rPr>
              <a:t> </a:t>
            </a:r>
            <a:r>
              <a:rPr sz="700" spc="20" dirty="0">
                <a:latin typeface="Microsoft Sans Serif"/>
                <a:cs typeface="Microsoft Sans Serif"/>
              </a:rPr>
              <a:t>de</a:t>
            </a:r>
            <a:r>
              <a:rPr sz="700" dirty="0">
                <a:latin typeface="Microsoft Sans Serif"/>
                <a:cs typeface="Microsoft Sans Serif"/>
              </a:rPr>
              <a:t> </a:t>
            </a:r>
            <a:r>
              <a:rPr sz="700" spc="15" dirty="0">
                <a:latin typeface="Microsoft Sans Serif"/>
                <a:cs typeface="Microsoft Sans Serif"/>
              </a:rPr>
              <a:t>activación</a:t>
            </a:r>
            <a:r>
              <a:rPr sz="700" dirty="0">
                <a:latin typeface="Microsoft Sans Serif"/>
                <a:cs typeface="Microsoft Sans Serif"/>
              </a:rPr>
              <a:t> </a:t>
            </a:r>
            <a:r>
              <a:rPr sz="700" spc="20" dirty="0">
                <a:latin typeface="Microsoft Sans Serif"/>
                <a:cs typeface="Microsoft Sans Serif"/>
              </a:rPr>
              <a:t>de</a:t>
            </a:r>
            <a:r>
              <a:rPr sz="700" dirty="0">
                <a:latin typeface="Microsoft Sans Serif"/>
                <a:cs typeface="Microsoft Sans Serif"/>
              </a:rPr>
              <a:t> </a:t>
            </a:r>
            <a:r>
              <a:rPr sz="700" spc="10" dirty="0">
                <a:latin typeface="Microsoft Sans Serif"/>
                <a:cs typeface="Microsoft Sans Serif"/>
              </a:rPr>
              <a:t>calor).</a:t>
            </a:r>
            <a:r>
              <a:rPr sz="700" dirty="0">
                <a:latin typeface="Microsoft Sans Serif"/>
                <a:cs typeface="Microsoft Sans Serif"/>
              </a:rPr>
              <a:t> </a:t>
            </a:r>
            <a:r>
              <a:rPr sz="700" spc="20" dirty="0">
                <a:latin typeface="Microsoft Sans Serif"/>
                <a:cs typeface="Microsoft Sans Serif"/>
              </a:rPr>
              <a:t>También</a:t>
            </a:r>
            <a:r>
              <a:rPr sz="700" spc="-5" dirty="0">
                <a:latin typeface="Microsoft Sans Serif"/>
                <a:cs typeface="Microsoft Sans Serif"/>
              </a:rPr>
              <a:t> </a:t>
            </a:r>
            <a:r>
              <a:rPr sz="700" spc="15" dirty="0">
                <a:latin typeface="Microsoft Sans Serif"/>
                <a:cs typeface="Microsoft Sans Serif"/>
              </a:rPr>
              <a:t>iniciará </a:t>
            </a:r>
            <a:r>
              <a:rPr sz="700" spc="-170" dirty="0">
                <a:latin typeface="Microsoft Sans Serif"/>
                <a:cs typeface="Microsoft Sans Serif"/>
              </a:rPr>
              <a:t> </a:t>
            </a:r>
            <a:r>
              <a:rPr sz="700" spc="10" dirty="0">
                <a:latin typeface="Microsoft Sans Serif"/>
                <a:cs typeface="Microsoft Sans Serif"/>
              </a:rPr>
              <a:t>el</a:t>
            </a:r>
            <a:r>
              <a:rPr sz="700" spc="-5" dirty="0">
                <a:latin typeface="Microsoft Sans Serif"/>
                <a:cs typeface="Microsoft Sans Serif"/>
              </a:rPr>
              <a:t> </a:t>
            </a:r>
            <a:r>
              <a:rPr sz="700" spc="20" dirty="0">
                <a:latin typeface="Microsoft Sans Serif"/>
                <a:cs typeface="Microsoft Sans Serif"/>
              </a:rPr>
              <a:t>cierre</a:t>
            </a:r>
            <a:r>
              <a:rPr sz="700" spc="-5" dirty="0">
                <a:latin typeface="Microsoft Sans Serif"/>
                <a:cs typeface="Microsoft Sans Serif"/>
              </a:rPr>
              <a:t> </a:t>
            </a:r>
            <a:r>
              <a:rPr sz="700" spc="20" dirty="0">
                <a:latin typeface="Microsoft Sans Serif"/>
                <a:cs typeface="Microsoft Sans Serif"/>
              </a:rPr>
              <a:t>de</a:t>
            </a:r>
            <a:r>
              <a:rPr sz="700" dirty="0">
                <a:latin typeface="Microsoft Sans Serif"/>
                <a:cs typeface="Microsoft Sans Serif"/>
              </a:rPr>
              <a:t> las</a:t>
            </a:r>
            <a:r>
              <a:rPr sz="700" spc="-5" dirty="0">
                <a:latin typeface="Microsoft Sans Serif"/>
                <a:cs typeface="Microsoft Sans Serif"/>
              </a:rPr>
              <a:t> </a:t>
            </a:r>
            <a:r>
              <a:rPr sz="700" spc="15" dirty="0">
                <a:latin typeface="Microsoft Sans Serif"/>
                <a:cs typeface="Microsoft Sans Serif"/>
              </a:rPr>
              <a:t>rejillas</a:t>
            </a:r>
            <a:r>
              <a:rPr sz="700" spc="-5" dirty="0">
                <a:latin typeface="Microsoft Sans Serif"/>
                <a:cs typeface="Microsoft Sans Serif"/>
              </a:rPr>
              <a:t> </a:t>
            </a:r>
            <a:r>
              <a:rPr sz="700" spc="25" dirty="0">
                <a:latin typeface="Microsoft Sans Serif"/>
                <a:cs typeface="Microsoft Sans Serif"/>
              </a:rPr>
              <a:t>para</a:t>
            </a:r>
            <a:r>
              <a:rPr sz="700" dirty="0">
                <a:latin typeface="Microsoft Sans Serif"/>
                <a:cs typeface="Microsoft Sans Serif"/>
              </a:rPr>
              <a:t> </a:t>
            </a:r>
            <a:r>
              <a:rPr sz="700" spc="30" dirty="0">
                <a:latin typeface="Microsoft Sans Serif"/>
                <a:cs typeface="Microsoft Sans Serif"/>
              </a:rPr>
              <a:t>privar</a:t>
            </a:r>
            <a:r>
              <a:rPr sz="700" spc="-5" dirty="0">
                <a:latin typeface="Microsoft Sans Serif"/>
                <a:cs typeface="Microsoft Sans Serif"/>
              </a:rPr>
              <a:t> </a:t>
            </a:r>
            <a:r>
              <a:rPr sz="700" spc="20" dirty="0">
                <a:latin typeface="Microsoft Sans Serif"/>
                <a:cs typeface="Microsoft Sans Serif"/>
              </a:rPr>
              <a:t>de</a:t>
            </a:r>
            <a:r>
              <a:rPr sz="700" spc="-5" dirty="0">
                <a:latin typeface="Microsoft Sans Serif"/>
                <a:cs typeface="Microsoft Sans Serif"/>
              </a:rPr>
              <a:t> </a:t>
            </a:r>
            <a:r>
              <a:rPr sz="700" spc="25" dirty="0">
                <a:latin typeface="Microsoft Sans Serif"/>
                <a:cs typeface="Microsoft Sans Serif"/>
              </a:rPr>
              <a:t>oxígeno</a:t>
            </a:r>
            <a:r>
              <a:rPr sz="700" dirty="0">
                <a:latin typeface="Microsoft Sans Serif"/>
                <a:cs typeface="Microsoft Sans Serif"/>
              </a:rPr>
              <a:t> a</a:t>
            </a:r>
            <a:r>
              <a:rPr sz="700" spc="-5" dirty="0">
                <a:latin typeface="Microsoft Sans Serif"/>
                <a:cs typeface="Microsoft Sans Serif"/>
              </a:rPr>
              <a:t> </a:t>
            </a:r>
            <a:r>
              <a:rPr sz="700" spc="10" dirty="0">
                <a:latin typeface="Microsoft Sans Serif"/>
                <a:cs typeface="Microsoft Sans Serif"/>
              </a:rPr>
              <a:t>la</a:t>
            </a:r>
            <a:r>
              <a:rPr sz="700" spc="-5" dirty="0">
                <a:latin typeface="Microsoft Sans Serif"/>
                <a:cs typeface="Microsoft Sans Serif"/>
              </a:rPr>
              <a:t> </a:t>
            </a:r>
            <a:r>
              <a:rPr sz="700" spc="20" dirty="0">
                <a:latin typeface="Microsoft Sans Serif"/>
                <a:cs typeface="Microsoft Sans Serif"/>
              </a:rPr>
              <a:t>cámara</a:t>
            </a:r>
            <a:r>
              <a:rPr sz="700" dirty="0">
                <a:latin typeface="Microsoft Sans Serif"/>
                <a:cs typeface="Microsoft Sans Serif"/>
              </a:rPr>
              <a:t> </a:t>
            </a:r>
            <a:r>
              <a:rPr sz="700" spc="20" dirty="0">
                <a:latin typeface="Microsoft Sans Serif"/>
                <a:cs typeface="Microsoft Sans Serif"/>
              </a:rPr>
              <a:t>del</a:t>
            </a:r>
            <a:r>
              <a:rPr sz="700" spc="-5" dirty="0">
                <a:latin typeface="Microsoft Sans Serif"/>
                <a:cs typeface="Microsoft Sans Serif"/>
              </a:rPr>
              <a:t> </a:t>
            </a:r>
            <a:r>
              <a:rPr sz="700" spc="25" dirty="0">
                <a:latin typeface="Microsoft Sans Serif"/>
                <a:cs typeface="Microsoft Sans Serif"/>
              </a:rPr>
              <a:t>generador.</a:t>
            </a:r>
            <a:endParaRPr sz="700">
              <a:latin typeface="Microsoft Sans Serif"/>
              <a:cs typeface="Microsoft Sans Serif"/>
            </a:endParaRPr>
          </a:p>
        </p:txBody>
      </p:sp>
      <p:sp>
        <p:nvSpPr>
          <p:cNvPr id="10" name="object 10"/>
          <p:cNvSpPr txBox="1"/>
          <p:nvPr/>
        </p:nvSpPr>
        <p:spPr>
          <a:xfrm>
            <a:off x="1415217" y="6491995"/>
            <a:ext cx="7261564" cy="443968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sz="550" spc="-30" dirty="0">
                <a:latin typeface="Microsoft Sans Serif"/>
                <a:cs typeface="Microsoft Sans Serif"/>
              </a:rPr>
              <a:t>C.</a:t>
            </a:r>
            <a:r>
              <a:rPr sz="550" spc="-5" dirty="0">
                <a:latin typeface="Microsoft Sans Serif"/>
                <a:cs typeface="Microsoft Sans Serif"/>
              </a:rPr>
              <a:t> </a:t>
            </a:r>
            <a:r>
              <a:rPr sz="550" spc="15" dirty="0">
                <a:latin typeface="Microsoft Sans Serif"/>
                <a:cs typeface="Microsoft Sans Serif"/>
              </a:rPr>
              <a:t>Configuración</a:t>
            </a:r>
            <a:endParaRPr sz="550">
              <a:latin typeface="Microsoft Sans Serif"/>
              <a:cs typeface="Microsoft Sans Serif"/>
            </a:endParaRPr>
          </a:p>
          <a:p>
            <a:pPr marL="12700" marR="5080" indent="154940">
              <a:lnSpc>
                <a:spcPct val="142900"/>
              </a:lnSpc>
              <a:spcBef>
                <a:spcPts val="280"/>
              </a:spcBef>
            </a:pPr>
            <a:r>
              <a:rPr sz="700" spc="-20" dirty="0">
                <a:latin typeface="Microsoft Sans Serif"/>
                <a:cs typeface="Microsoft Sans Serif"/>
              </a:rPr>
              <a:t>En</a:t>
            </a:r>
            <a:r>
              <a:rPr sz="700" dirty="0">
                <a:latin typeface="Microsoft Sans Serif"/>
                <a:cs typeface="Microsoft Sans Serif"/>
              </a:rPr>
              <a:t> </a:t>
            </a:r>
            <a:r>
              <a:rPr sz="700" spc="20" dirty="0">
                <a:latin typeface="Microsoft Sans Serif"/>
                <a:cs typeface="Microsoft Sans Serif"/>
              </a:rPr>
              <a:t>general,</a:t>
            </a:r>
            <a:r>
              <a:rPr sz="700" dirty="0">
                <a:latin typeface="Microsoft Sans Serif"/>
                <a:cs typeface="Microsoft Sans Serif"/>
              </a:rPr>
              <a:t> </a:t>
            </a:r>
            <a:r>
              <a:rPr sz="700" spc="10" dirty="0">
                <a:latin typeface="Microsoft Sans Serif"/>
                <a:cs typeface="Microsoft Sans Serif"/>
              </a:rPr>
              <a:t>el</a:t>
            </a:r>
            <a:r>
              <a:rPr sz="700" spc="5" dirty="0">
                <a:latin typeface="Microsoft Sans Serif"/>
                <a:cs typeface="Microsoft Sans Serif"/>
              </a:rPr>
              <a:t> </a:t>
            </a:r>
            <a:r>
              <a:rPr sz="700" spc="20" dirty="0">
                <a:latin typeface="Microsoft Sans Serif"/>
                <a:cs typeface="Microsoft Sans Serif"/>
              </a:rPr>
              <a:t>relé</a:t>
            </a:r>
            <a:r>
              <a:rPr sz="700" dirty="0">
                <a:latin typeface="Microsoft Sans Serif"/>
                <a:cs typeface="Microsoft Sans Serif"/>
              </a:rPr>
              <a:t> </a:t>
            </a:r>
            <a:r>
              <a:rPr sz="700" spc="20" dirty="0">
                <a:latin typeface="Microsoft Sans Serif"/>
                <a:cs typeface="Microsoft Sans Serif"/>
              </a:rPr>
              <a:t>debe</a:t>
            </a:r>
            <a:r>
              <a:rPr sz="700" spc="5" dirty="0">
                <a:latin typeface="Microsoft Sans Serif"/>
                <a:cs typeface="Microsoft Sans Serif"/>
              </a:rPr>
              <a:t> </a:t>
            </a:r>
            <a:r>
              <a:rPr sz="700" spc="25" dirty="0">
                <a:latin typeface="Microsoft Sans Serif"/>
                <a:cs typeface="Microsoft Sans Serif"/>
              </a:rPr>
              <a:t>configurarse</a:t>
            </a:r>
            <a:r>
              <a:rPr sz="700" dirty="0">
                <a:latin typeface="Microsoft Sans Serif"/>
                <a:cs typeface="Microsoft Sans Serif"/>
              </a:rPr>
              <a:t> </a:t>
            </a:r>
            <a:r>
              <a:rPr sz="700" spc="40" dirty="0">
                <a:latin typeface="Microsoft Sans Serif"/>
                <a:cs typeface="Microsoft Sans Serif"/>
              </a:rPr>
              <a:t>por</a:t>
            </a:r>
            <a:r>
              <a:rPr sz="700" spc="5" dirty="0">
                <a:latin typeface="Microsoft Sans Serif"/>
                <a:cs typeface="Microsoft Sans Serif"/>
              </a:rPr>
              <a:t> </a:t>
            </a:r>
            <a:r>
              <a:rPr sz="700" spc="20" dirty="0">
                <a:latin typeface="Microsoft Sans Serif"/>
                <a:cs typeface="Microsoft Sans Serif"/>
              </a:rPr>
              <a:t>encima</a:t>
            </a:r>
            <a:r>
              <a:rPr sz="700" dirty="0">
                <a:latin typeface="Microsoft Sans Serif"/>
                <a:cs typeface="Microsoft Sans Serif"/>
              </a:rPr>
              <a:t> </a:t>
            </a:r>
            <a:r>
              <a:rPr sz="700" spc="20" dirty="0">
                <a:latin typeface="Microsoft Sans Serif"/>
                <a:cs typeface="Microsoft Sans Serif"/>
              </a:rPr>
              <a:t>de</a:t>
            </a:r>
            <a:r>
              <a:rPr sz="700" spc="5" dirty="0">
                <a:latin typeface="Microsoft Sans Serif"/>
                <a:cs typeface="Microsoft Sans Serif"/>
              </a:rPr>
              <a:t> </a:t>
            </a:r>
            <a:r>
              <a:rPr sz="700" spc="20" dirty="0">
                <a:latin typeface="Microsoft Sans Serif"/>
                <a:cs typeface="Microsoft Sans Serif"/>
              </a:rPr>
              <a:t>cualquier</a:t>
            </a:r>
            <a:r>
              <a:rPr sz="700" dirty="0">
                <a:latin typeface="Microsoft Sans Serif"/>
                <a:cs typeface="Microsoft Sans Serif"/>
              </a:rPr>
              <a:t> </a:t>
            </a:r>
            <a:r>
              <a:rPr sz="700" spc="25" dirty="0">
                <a:latin typeface="Microsoft Sans Serif"/>
                <a:cs typeface="Microsoft Sans Serif"/>
              </a:rPr>
              <a:t>corriente </a:t>
            </a:r>
            <a:r>
              <a:rPr sz="700" spc="-170" dirty="0">
                <a:latin typeface="Microsoft Sans Serif"/>
                <a:cs typeface="Microsoft Sans Serif"/>
              </a:rPr>
              <a:t> </a:t>
            </a:r>
            <a:r>
              <a:rPr sz="700" spc="20" dirty="0">
                <a:latin typeface="Microsoft Sans Serif"/>
                <a:cs typeface="Microsoft Sans Serif"/>
              </a:rPr>
              <a:t>desequilibrada </a:t>
            </a:r>
            <a:r>
              <a:rPr sz="700" spc="35" dirty="0">
                <a:latin typeface="Microsoft Sans Serif"/>
                <a:cs typeface="Microsoft Sans Serif"/>
              </a:rPr>
              <a:t>normal </a:t>
            </a:r>
            <a:r>
              <a:rPr sz="700" spc="30" dirty="0">
                <a:latin typeface="Microsoft Sans Serif"/>
                <a:cs typeface="Microsoft Sans Serif"/>
              </a:rPr>
              <a:t>pero </a:t>
            </a:r>
            <a:r>
              <a:rPr sz="700" spc="40" dirty="0">
                <a:latin typeface="Microsoft Sans Serif"/>
                <a:cs typeface="Microsoft Sans Serif"/>
              </a:rPr>
              <a:t>por </a:t>
            </a:r>
            <a:r>
              <a:rPr sz="700" spc="20" dirty="0">
                <a:latin typeface="Microsoft Sans Serif"/>
                <a:cs typeface="Microsoft Sans Serif"/>
              </a:rPr>
              <a:t>debajo del </a:t>
            </a:r>
            <a:r>
              <a:rPr sz="700" spc="25" dirty="0">
                <a:latin typeface="Microsoft Sans Serif"/>
                <a:cs typeface="Microsoft Sans Serif"/>
              </a:rPr>
              <a:t>desequilibrio </a:t>
            </a:r>
            <a:r>
              <a:rPr sz="700" spc="10" dirty="0">
                <a:latin typeface="Microsoft Sans Serif"/>
                <a:cs typeface="Microsoft Sans Serif"/>
              </a:rPr>
              <a:t>causado </a:t>
            </a:r>
            <a:r>
              <a:rPr sz="700" spc="40" dirty="0">
                <a:latin typeface="Microsoft Sans Serif"/>
                <a:cs typeface="Microsoft Sans Serif"/>
              </a:rPr>
              <a:t>por </a:t>
            </a:r>
            <a:r>
              <a:rPr sz="700" spc="30" dirty="0">
                <a:latin typeface="Microsoft Sans Serif"/>
                <a:cs typeface="Microsoft Sans Serif"/>
              </a:rPr>
              <a:t>una </a:t>
            </a:r>
            <a:r>
              <a:rPr sz="700" spc="-175" dirty="0">
                <a:latin typeface="Microsoft Sans Serif"/>
                <a:cs typeface="Microsoft Sans Serif"/>
              </a:rPr>
              <a:t> </a:t>
            </a:r>
            <a:r>
              <a:rPr sz="700" spc="10" dirty="0">
                <a:latin typeface="Microsoft Sans Serif"/>
                <a:cs typeface="Microsoft Sans Serif"/>
              </a:rPr>
              <a:t>sola </a:t>
            </a:r>
            <a:r>
              <a:rPr sz="700" spc="20" dirty="0">
                <a:latin typeface="Microsoft Sans Serif"/>
                <a:cs typeface="Microsoft Sans Serif"/>
              </a:rPr>
              <a:t>vuelta en </a:t>
            </a:r>
            <a:r>
              <a:rPr sz="700" spc="25" dirty="0">
                <a:latin typeface="Microsoft Sans Serif"/>
                <a:cs typeface="Microsoft Sans Serif"/>
              </a:rPr>
              <a:t>cortocircuito. </a:t>
            </a:r>
            <a:r>
              <a:rPr sz="700" spc="-20" dirty="0">
                <a:latin typeface="Microsoft Sans Serif"/>
                <a:cs typeface="Microsoft Sans Serif"/>
              </a:rPr>
              <a:t>A </a:t>
            </a:r>
            <a:r>
              <a:rPr sz="700" spc="-5" dirty="0">
                <a:latin typeface="Microsoft Sans Serif"/>
                <a:cs typeface="Microsoft Sans Serif"/>
              </a:rPr>
              <a:t>veces, </a:t>
            </a:r>
            <a:r>
              <a:rPr sz="700" spc="20" dirty="0">
                <a:latin typeface="Microsoft Sans Serif"/>
                <a:cs typeface="Microsoft Sans Serif"/>
              </a:rPr>
              <a:t>en </a:t>
            </a:r>
            <a:r>
              <a:rPr sz="700" spc="15" dirty="0">
                <a:latin typeface="Microsoft Sans Serif"/>
                <a:cs typeface="Microsoft Sans Serif"/>
              </a:rPr>
              <a:t>condiciones </a:t>
            </a:r>
            <a:r>
              <a:rPr sz="700" spc="20" dirty="0">
                <a:latin typeface="Microsoft Sans Serif"/>
                <a:cs typeface="Microsoft Sans Serif"/>
              </a:rPr>
              <a:t>de emergencia, </a:t>
            </a:r>
            <a:r>
              <a:rPr sz="700" spc="-5" dirty="0">
                <a:latin typeface="Microsoft Sans Serif"/>
                <a:cs typeface="Microsoft Sans Serif"/>
              </a:rPr>
              <a:t>se </a:t>
            </a:r>
            <a:r>
              <a:rPr sz="700" dirty="0">
                <a:latin typeface="Microsoft Sans Serif"/>
                <a:cs typeface="Microsoft Sans Serif"/>
              </a:rPr>
              <a:t> </a:t>
            </a:r>
            <a:r>
              <a:rPr sz="700" spc="35" dirty="0">
                <a:latin typeface="Microsoft Sans Serif"/>
                <a:cs typeface="Microsoft Sans Serif"/>
              </a:rPr>
              <a:t>permite</a:t>
            </a:r>
            <a:r>
              <a:rPr sz="700" spc="-5" dirty="0">
                <a:latin typeface="Microsoft Sans Serif"/>
                <a:cs typeface="Microsoft Sans Serif"/>
              </a:rPr>
              <a:t> </a:t>
            </a:r>
            <a:r>
              <a:rPr sz="700" spc="30" dirty="0">
                <a:latin typeface="Microsoft Sans Serif"/>
                <a:cs typeface="Microsoft Sans Serif"/>
              </a:rPr>
              <a:t>que</a:t>
            </a:r>
            <a:r>
              <a:rPr sz="700" spc="-5" dirty="0">
                <a:latin typeface="Microsoft Sans Serif"/>
                <a:cs typeface="Microsoft Sans Serif"/>
              </a:rPr>
              <a:t> </a:t>
            </a:r>
            <a:r>
              <a:rPr sz="700" spc="10" dirty="0">
                <a:latin typeface="Microsoft Sans Serif"/>
                <a:cs typeface="Microsoft Sans Serif"/>
              </a:rPr>
              <a:t>el</a:t>
            </a:r>
            <a:r>
              <a:rPr sz="700" spc="-5" dirty="0">
                <a:latin typeface="Microsoft Sans Serif"/>
                <a:cs typeface="Microsoft Sans Serif"/>
              </a:rPr>
              <a:t> </a:t>
            </a:r>
            <a:r>
              <a:rPr sz="700" spc="30" dirty="0">
                <a:latin typeface="Microsoft Sans Serif"/>
                <a:cs typeface="Microsoft Sans Serif"/>
              </a:rPr>
              <a:t>generador</a:t>
            </a:r>
            <a:r>
              <a:rPr sz="700" spc="-5" dirty="0">
                <a:latin typeface="Microsoft Sans Serif"/>
                <a:cs typeface="Microsoft Sans Serif"/>
              </a:rPr>
              <a:t> </a:t>
            </a:r>
            <a:r>
              <a:rPr sz="700" spc="25" dirty="0">
                <a:latin typeface="Microsoft Sans Serif"/>
                <a:cs typeface="Microsoft Sans Serif"/>
              </a:rPr>
              <a:t>funcione</a:t>
            </a:r>
            <a:r>
              <a:rPr sz="700" spc="-5" dirty="0">
                <a:latin typeface="Microsoft Sans Serif"/>
                <a:cs typeface="Microsoft Sans Serif"/>
              </a:rPr>
              <a:t> </a:t>
            </a:r>
            <a:r>
              <a:rPr sz="700" spc="20" dirty="0">
                <a:latin typeface="Microsoft Sans Serif"/>
                <a:cs typeface="Microsoft Sans Serif"/>
              </a:rPr>
              <a:t>con</a:t>
            </a:r>
            <a:r>
              <a:rPr sz="700" spc="-5" dirty="0">
                <a:latin typeface="Microsoft Sans Serif"/>
                <a:cs typeface="Microsoft Sans Serif"/>
              </a:rPr>
              <a:t> </a:t>
            </a:r>
            <a:r>
              <a:rPr sz="700" spc="30" dirty="0">
                <a:latin typeface="Microsoft Sans Serif"/>
                <a:cs typeface="Microsoft Sans Serif"/>
              </a:rPr>
              <a:t>una</a:t>
            </a:r>
            <a:r>
              <a:rPr sz="700" spc="-5" dirty="0">
                <a:latin typeface="Microsoft Sans Serif"/>
                <a:cs typeface="Microsoft Sans Serif"/>
              </a:rPr>
              <a:t> </a:t>
            </a:r>
            <a:r>
              <a:rPr sz="700" spc="30" dirty="0">
                <a:latin typeface="Microsoft Sans Serif"/>
                <a:cs typeface="Microsoft Sans Serif"/>
              </a:rPr>
              <a:t>bobina</a:t>
            </a:r>
            <a:r>
              <a:rPr sz="700" spc="-5" dirty="0">
                <a:latin typeface="Microsoft Sans Serif"/>
                <a:cs typeface="Microsoft Sans Serif"/>
              </a:rPr>
              <a:t> </a:t>
            </a:r>
            <a:r>
              <a:rPr sz="700" spc="20" dirty="0">
                <a:latin typeface="Microsoft Sans Serif"/>
                <a:cs typeface="Microsoft Sans Serif"/>
              </a:rPr>
              <a:t>de</a:t>
            </a:r>
            <a:r>
              <a:rPr sz="700" spc="-5" dirty="0">
                <a:latin typeface="Microsoft Sans Serif"/>
                <a:cs typeface="Microsoft Sans Serif"/>
              </a:rPr>
              <a:t> </a:t>
            </a:r>
            <a:r>
              <a:rPr sz="700" spc="20" dirty="0">
                <a:latin typeface="Microsoft Sans Serif"/>
                <a:cs typeface="Microsoft Sans Serif"/>
              </a:rPr>
              <a:t>corte,</a:t>
            </a:r>
            <a:r>
              <a:rPr sz="700" spc="-5" dirty="0">
                <a:latin typeface="Microsoft Sans Serif"/>
                <a:cs typeface="Microsoft Sans Serif"/>
              </a:rPr>
              <a:t> </a:t>
            </a:r>
            <a:r>
              <a:rPr sz="700" spc="30" dirty="0">
                <a:latin typeface="Microsoft Sans Serif"/>
                <a:cs typeface="Microsoft Sans Serif"/>
              </a:rPr>
              <a:t>pero</a:t>
            </a:r>
            <a:r>
              <a:rPr sz="700" spc="-5" dirty="0">
                <a:latin typeface="Microsoft Sans Serif"/>
                <a:cs typeface="Microsoft Sans Serif"/>
              </a:rPr>
              <a:t> </a:t>
            </a:r>
            <a:r>
              <a:rPr sz="700" spc="10" dirty="0">
                <a:latin typeface="Microsoft Sans Serif"/>
                <a:cs typeface="Microsoft Sans Serif"/>
              </a:rPr>
              <a:t>el</a:t>
            </a:r>
            <a:endParaRPr sz="700">
              <a:latin typeface="Microsoft Sans Serif"/>
              <a:cs typeface="Microsoft Sans Serif"/>
            </a:endParaRPr>
          </a:p>
        </p:txBody>
      </p:sp>
      <p:sp>
        <p:nvSpPr>
          <p:cNvPr id="11" name="object 11"/>
          <p:cNvSpPr txBox="1"/>
          <p:nvPr/>
        </p:nvSpPr>
        <p:spPr>
          <a:xfrm>
            <a:off x="1415277" y="9415126"/>
            <a:ext cx="7416407" cy="143629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 marR="5080">
              <a:lnSpc>
                <a:spcPct val="100000"/>
              </a:lnSpc>
              <a:spcBef>
                <a:spcPts val="100"/>
              </a:spcBef>
            </a:pPr>
            <a:r>
              <a:rPr sz="850" spc="-25" dirty="0">
                <a:latin typeface="Microsoft Sans Serif"/>
                <a:cs typeface="Microsoft Sans Serif"/>
              </a:rPr>
              <a:t>TUTORIAL</a:t>
            </a:r>
            <a:r>
              <a:rPr sz="850" spc="-5" dirty="0">
                <a:latin typeface="Microsoft Sans Serif"/>
                <a:cs typeface="Microsoft Sans Serif"/>
              </a:rPr>
              <a:t> </a:t>
            </a:r>
            <a:r>
              <a:rPr sz="850" spc="-60" dirty="0">
                <a:latin typeface="Microsoft Sans Serif"/>
                <a:cs typeface="Microsoft Sans Serif"/>
              </a:rPr>
              <a:t>SOBRE</a:t>
            </a:r>
            <a:r>
              <a:rPr sz="850" spc="-5" dirty="0">
                <a:latin typeface="Microsoft Sans Serif"/>
                <a:cs typeface="Microsoft Sans Serif"/>
              </a:rPr>
              <a:t> </a:t>
            </a:r>
            <a:r>
              <a:rPr sz="850" spc="-35" dirty="0">
                <a:latin typeface="Microsoft Sans Serif"/>
                <a:cs typeface="Microsoft Sans Serif"/>
              </a:rPr>
              <a:t>PROTECCIÓN</a:t>
            </a:r>
            <a:r>
              <a:rPr sz="850" spc="-5" dirty="0">
                <a:latin typeface="Microsoft Sans Serif"/>
                <a:cs typeface="Microsoft Sans Serif"/>
              </a:rPr>
              <a:t> </a:t>
            </a:r>
            <a:r>
              <a:rPr sz="850" spc="-45" dirty="0">
                <a:latin typeface="Microsoft Sans Serif"/>
                <a:cs typeface="Microsoft Sans Serif"/>
              </a:rPr>
              <a:t>DE</a:t>
            </a:r>
            <a:r>
              <a:rPr sz="850" dirty="0">
                <a:latin typeface="Microsoft Sans Serif"/>
                <a:cs typeface="Microsoft Sans Serif"/>
              </a:rPr>
              <a:t> </a:t>
            </a:r>
            <a:r>
              <a:rPr sz="850" spc="-55" dirty="0">
                <a:latin typeface="Microsoft Sans Serif"/>
                <a:cs typeface="Microsoft Sans Serif"/>
              </a:rPr>
              <a:t>GENERADORES</a:t>
            </a:r>
            <a:r>
              <a:rPr sz="850" spc="-5" dirty="0">
                <a:latin typeface="Microsoft Sans Serif"/>
                <a:cs typeface="Microsoft Sans Serif"/>
              </a:rPr>
              <a:t> </a:t>
            </a:r>
            <a:r>
              <a:rPr sz="850" spc="-30" dirty="0">
                <a:latin typeface="Microsoft Sans Serif"/>
                <a:cs typeface="Microsoft Sans Serif"/>
              </a:rPr>
              <a:t>SÍNCRONOS </a:t>
            </a:r>
            <a:r>
              <a:rPr sz="850" spc="-215" dirty="0">
                <a:latin typeface="Microsoft Sans Serif"/>
                <a:cs typeface="Microsoft Sans Serif"/>
              </a:rPr>
              <a:t> </a:t>
            </a:r>
            <a:r>
              <a:rPr sz="850" spc="-15" dirty="0">
                <a:latin typeface="Microsoft Sans Serif"/>
                <a:cs typeface="Microsoft Sans Serif"/>
              </a:rPr>
              <a:t>PUBLICACIÓN</a:t>
            </a:r>
            <a:r>
              <a:rPr sz="850" spc="-5" dirty="0">
                <a:latin typeface="Microsoft Sans Serif"/>
                <a:cs typeface="Microsoft Sans Serif"/>
              </a:rPr>
              <a:t> </a:t>
            </a:r>
            <a:r>
              <a:rPr sz="850" spc="-55" dirty="0">
                <a:latin typeface="Microsoft Sans Serif"/>
                <a:cs typeface="Microsoft Sans Serif"/>
              </a:rPr>
              <a:t>ESPECIAL</a:t>
            </a:r>
            <a:r>
              <a:rPr sz="850" spc="-5" dirty="0">
                <a:latin typeface="Microsoft Sans Serif"/>
                <a:cs typeface="Microsoft Sans Serif"/>
              </a:rPr>
              <a:t> </a:t>
            </a:r>
            <a:r>
              <a:rPr sz="850" spc="-40" dirty="0">
                <a:latin typeface="Microsoft Sans Serif"/>
                <a:cs typeface="Microsoft Sans Serif"/>
              </a:rPr>
              <a:t>DEL</a:t>
            </a:r>
            <a:r>
              <a:rPr sz="850" spc="-5" dirty="0">
                <a:latin typeface="Microsoft Sans Serif"/>
                <a:cs typeface="Microsoft Sans Serif"/>
              </a:rPr>
              <a:t> </a:t>
            </a:r>
            <a:r>
              <a:rPr sz="850" spc="-60" dirty="0">
                <a:latin typeface="Microsoft Sans Serif"/>
                <a:cs typeface="Microsoft Sans Serif"/>
              </a:rPr>
              <a:t>IEEE</a:t>
            </a:r>
            <a:r>
              <a:rPr sz="850" spc="-5" dirty="0">
                <a:latin typeface="Microsoft Sans Serif"/>
                <a:cs typeface="Microsoft Sans Serif"/>
              </a:rPr>
              <a:t> </a:t>
            </a:r>
            <a:r>
              <a:rPr sz="850" spc="-80" dirty="0">
                <a:latin typeface="Microsoft Sans Serif"/>
                <a:cs typeface="Microsoft Sans Serif"/>
              </a:rPr>
              <a:t>PSRC</a:t>
            </a:r>
            <a:endParaRPr sz="850">
              <a:latin typeface="Microsoft Sans Serif"/>
              <a:cs typeface="Microsoft Sans Serif"/>
            </a:endParaRPr>
          </a:p>
        </p:txBody>
      </p:sp>
      <p:sp>
        <p:nvSpPr>
          <p:cNvPr id="12" name="object 12"/>
          <p:cNvSpPr txBox="1"/>
          <p:nvPr/>
        </p:nvSpPr>
        <p:spPr>
          <a:xfrm>
            <a:off x="13472061" y="9415125"/>
            <a:ext cx="2852914" cy="143629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sz="850" spc="-25" dirty="0">
                <a:latin typeface="Microsoft Sans Serif"/>
                <a:cs typeface="Microsoft Sans Serif"/>
              </a:rPr>
              <a:t>CAPÍTULO</a:t>
            </a:r>
            <a:r>
              <a:rPr sz="850" spc="-20" dirty="0">
                <a:latin typeface="Microsoft Sans Serif"/>
                <a:cs typeface="Microsoft Sans Serif"/>
              </a:rPr>
              <a:t> </a:t>
            </a:r>
            <a:r>
              <a:rPr sz="850" dirty="0">
                <a:latin typeface="Microsoft Sans Serif"/>
                <a:cs typeface="Microsoft Sans Serif"/>
              </a:rPr>
              <a:t>2,</a:t>
            </a:r>
            <a:r>
              <a:rPr sz="850" spc="-15" dirty="0">
                <a:latin typeface="Microsoft Sans Serif"/>
                <a:cs typeface="Microsoft Sans Serif"/>
              </a:rPr>
              <a:t> </a:t>
            </a:r>
            <a:r>
              <a:rPr sz="850" spc="-40" dirty="0">
                <a:latin typeface="Microsoft Sans Serif"/>
                <a:cs typeface="Microsoft Sans Serif"/>
              </a:rPr>
              <a:t>SECCIÓN</a:t>
            </a:r>
            <a:r>
              <a:rPr sz="850" spc="-15" dirty="0">
                <a:latin typeface="Microsoft Sans Serif"/>
                <a:cs typeface="Microsoft Sans Serif"/>
              </a:rPr>
              <a:t> </a:t>
            </a:r>
            <a:r>
              <a:rPr sz="850" spc="10" dirty="0">
                <a:latin typeface="Microsoft Sans Serif"/>
                <a:cs typeface="Microsoft Sans Serif"/>
              </a:rPr>
              <a:t>1</a:t>
            </a:r>
            <a:endParaRPr sz="850">
              <a:latin typeface="Microsoft Sans Serif"/>
              <a:cs typeface="Microsoft Sans Serif"/>
            </a:endParaRPr>
          </a:p>
        </p:txBody>
      </p:sp>
    </p:spTree>
  </p:cSld>
  <p:clrMapOvr>
    <a:masterClrMapping/>
  </p:clrMapOvr>
</p:sld>
</file>

<file path=ppt/slides/slide20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" name="object 2"/>
          <p:cNvGrpSpPr/>
          <p:nvPr/>
        </p:nvGrpSpPr>
        <p:grpSpPr>
          <a:xfrm>
            <a:off x="2215718" y="3197353"/>
            <a:ext cx="5897191" cy="725805"/>
            <a:chOff x="963167" y="3197352"/>
            <a:chExt cx="2563495" cy="725805"/>
          </a:xfrm>
        </p:grpSpPr>
        <p:sp>
          <p:nvSpPr>
            <p:cNvPr id="3" name="object 3"/>
            <p:cNvSpPr/>
            <p:nvPr/>
          </p:nvSpPr>
          <p:spPr>
            <a:xfrm>
              <a:off x="1632204" y="3204972"/>
              <a:ext cx="637540" cy="634365"/>
            </a:xfrm>
            <a:custGeom>
              <a:avLst/>
              <a:gdLst/>
              <a:ahLst/>
              <a:cxnLst/>
              <a:rect l="l" t="t" r="r" b="b"/>
              <a:pathLst>
                <a:path w="637539" h="634364">
                  <a:moveTo>
                    <a:pt x="0" y="318515"/>
                  </a:moveTo>
                  <a:lnTo>
                    <a:pt x="3503" y="365400"/>
                  </a:lnTo>
                  <a:lnTo>
                    <a:pt x="13671" y="410127"/>
                  </a:lnTo>
                  <a:lnTo>
                    <a:pt x="29987" y="452203"/>
                  </a:lnTo>
                  <a:lnTo>
                    <a:pt x="51937" y="491132"/>
                  </a:lnTo>
                  <a:lnTo>
                    <a:pt x="79005" y="526420"/>
                  </a:lnTo>
                  <a:lnTo>
                    <a:pt x="110676" y="557572"/>
                  </a:lnTo>
                  <a:lnTo>
                    <a:pt x="146434" y="584093"/>
                  </a:lnTo>
                  <a:lnTo>
                    <a:pt x="185765" y="605490"/>
                  </a:lnTo>
                  <a:lnTo>
                    <a:pt x="228153" y="621267"/>
                  </a:lnTo>
                  <a:lnTo>
                    <a:pt x="273083" y="630930"/>
                  </a:lnTo>
                  <a:lnTo>
                    <a:pt x="320039" y="633983"/>
                  </a:lnTo>
                  <a:lnTo>
                    <a:pt x="366959" y="630515"/>
                  </a:lnTo>
                  <a:lnTo>
                    <a:pt x="411784" y="620445"/>
                  </a:lnTo>
                  <a:lnTo>
                    <a:pt x="454005" y="604274"/>
                  </a:lnTo>
                  <a:lnTo>
                    <a:pt x="493114" y="582504"/>
                  </a:lnTo>
                  <a:lnTo>
                    <a:pt x="528602" y="555637"/>
                  </a:lnTo>
                  <a:lnTo>
                    <a:pt x="559961" y="524173"/>
                  </a:lnTo>
                  <a:lnTo>
                    <a:pt x="586683" y="488615"/>
                  </a:lnTo>
                  <a:lnTo>
                    <a:pt x="608260" y="449464"/>
                  </a:lnTo>
                  <a:lnTo>
                    <a:pt x="624182" y="407221"/>
                  </a:lnTo>
                  <a:lnTo>
                    <a:pt x="633942" y="362389"/>
                  </a:lnTo>
                  <a:lnTo>
                    <a:pt x="637031" y="315467"/>
                  </a:lnTo>
                  <a:lnTo>
                    <a:pt x="633184" y="268240"/>
                  </a:lnTo>
                  <a:lnTo>
                    <a:pt x="622804" y="223299"/>
                  </a:lnTo>
                  <a:lnTo>
                    <a:pt x="606384" y="181121"/>
                  </a:lnTo>
                  <a:lnTo>
                    <a:pt x="584421" y="142178"/>
                  </a:lnTo>
                  <a:lnTo>
                    <a:pt x="557408" y="106945"/>
                  </a:lnTo>
                  <a:lnTo>
                    <a:pt x="525840" y="75896"/>
                  </a:lnTo>
                  <a:lnTo>
                    <a:pt x="490212" y="49505"/>
                  </a:lnTo>
                  <a:lnTo>
                    <a:pt x="451019" y="28246"/>
                  </a:lnTo>
                  <a:lnTo>
                    <a:pt x="408754" y="12592"/>
                  </a:lnTo>
                  <a:lnTo>
                    <a:pt x="363914" y="3019"/>
                  </a:lnTo>
                  <a:lnTo>
                    <a:pt x="316991" y="0"/>
                  </a:lnTo>
                  <a:lnTo>
                    <a:pt x="270072" y="3468"/>
                  </a:lnTo>
                  <a:lnTo>
                    <a:pt x="225247" y="13538"/>
                  </a:lnTo>
                  <a:lnTo>
                    <a:pt x="183026" y="29709"/>
                  </a:lnTo>
                  <a:lnTo>
                    <a:pt x="143917" y="51479"/>
                  </a:lnTo>
                  <a:lnTo>
                    <a:pt x="108429" y="78346"/>
                  </a:lnTo>
                  <a:lnTo>
                    <a:pt x="77070" y="109810"/>
                  </a:lnTo>
                  <a:lnTo>
                    <a:pt x="50348" y="145368"/>
                  </a:lnTo>
                  <a:lnTo>
                    <a:pt x="28771" y="184519"/>
                  </a:lnTo>
                  <a:lnTo>
                    <a:pt x="12849" y="226762"/>
                  </a:lnTo>
                  <a:lnTo>
                    <a:pt x="3089" y="271594"/>
                  </a:lnTo>
                  <a:lnTo>
                    <a:pt x="0" y="318515"/>
                  </a:lnTo>
                </a:path>
              </a:pathLst>
            </a:custGeom>
            <a:ln w="1524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" name="object 4"/>
            <p:cNvSpPr/>
            <p:nvPr/>
          </p:nvSpPr>
          <p:spPr>
            <a:xfrm>
              <a:off x="987551" y="3349751"/>
              <a:ext cx="2539365" cy="573405"/>
            </a:xfrm>
            <a:custGeom>
              <a:avLst/>
              <a:gdLst/>
              <a:ahLst/>
              <a:cxnLst/>
              <a:rect l="l" t="t" r="r" b="b"/>
              <a:pathLst>
                <a:path w="2539365" h="573404">
                  <a:moveTo>
                    <a:pt x="2538983" y="344424"/>
                  </a:moveTo>
                  <a:lnTo>
                    <a:pt x="1124711" y="344424"/>
                  </a:lnTo>
                </a:path>
                <a:path w="2539365" h="573404">
                  <a:moveTo>
                    <a:pt x="2537459" y="173736"/>
                  </a:moveTo>
                  <a:lnTo>
                    <a:pt x="1123188" y="173736"/>
                  </a:lnTo>
                </a:path>
                <a:path w="2539365" h="573404">
                  <a:moveTo>
                    <a:pt x="2537459" y="3048"/>
                  </a:moveTo>
                  <a:lnTo>
                    <a:pt x="1123188" y="3048"/>
                  </a:lnTo>
                </a:path>
                <a:path w="2539365" h="573404">
                  <a:moveTo>
                    <a:pt x="794003" y="344424"/>
                  </a:moveTo>
                  <a:lnTo>
                    <a:pt x="0" y="344424"/>
                  </a:lnTo>
                </a:path>
                <a:path w="2539365" h="573404">
                  <a:moveTo>
                    <a:pt x="794003" y="175259"/>
                  </a:moveTo>
                  <a:lnTo>
                    <a:pt x="0" y="175259"/>
                  </a:lnTo>
                </a:path>
                <a:path w="2539365" h="573404">
                  <a:moveTo>
                    <a:pt x="789431" y="1524"/>
                  </a:moveTo>
                  <a:lnTo>
                    <a:pt x="4572" y="1524"/>
                  </a:lnTo>
                </a:path>
                <a:path w="2539365" h="573404">
                  <a:moveTo>
                    <a:pt x="0" y="573024"/>
                  </a:moveTo>
                  <a:lnTo>
                    <a:pt x="0" y="0"/>
                  </a:lnTo>
                </a:path>
              </a:pathLst>
            </a:custGeom>
            <a:ln w="1524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5" name="object 5"/>
            <p:cNvPicPr/>
            <p:nvPr/>
          </p:nvPicPr>
          <p:blipFill>
            <a:blip r:embed="rId2" cstate="print"/>
            <a:stretch>
              <a:fillRect/>
            </a:stretch>
          </p:blipFill>
          <p:spPr>
            <a:xfrm>
              <a:off x="1773935" y="3625596"/>
              <a:ext cx="342900" cy="64007"/>
            </a:xfrm>
            <a:prstGeom prst="rect">
              <a:avLst/>
            </a:prstGeom>
          </p:spPr>
        </p:pic>
        <p:sp>
          <p:nvSpPr>
            <p:cNvPr id="6" name="object 6"/>
            <p:cNvSpPr/>
            <p:nvPr/>
          </p:nvSpPr>
          <p:spPr>
            <a:xfrm>
              <a:off x="1946148" y="3297935"/>
              <a:ext cx="82550" cy="40005"/>
            </a:xfrm>
            <a:custGeom>
              <a:avLst/>
              <a:gdLst/>
              <a:ahLst/>
              <a:cxnLst/>
              <a:rect l="l" t="t" r="r" b="b"/>
              <a:pathLst>
                <a:path w="82550" h="40004">
                  <a:moveTo>
                    <a:pt x="82295" y="39624"/>
                  </a:moveTo>
                  <a:lnTo>
                    <a:pt x="64007" y="4572"/>
                  </a:lnTo>
                  <a:lnTo>
                    <a:pt x="56387" y="3048"/>
                  </a:lnTo>
                  <a:lnTo>
                    <a:pt x="44195" y="0"/>
                  </a:lnTo>
                  <a:lnTo>
                    <a:pt x="36575" y="0"/>
                  </a:lnTo>
                  <a:lnTo>
                    <a:pt x="24383" y="3048"/>
                  </a:lnTo>
                  <a:lnTo>
                    <a:pt x="18287" y="4572"/>
                  </a:lnTo>
                  <a:lnTo>
                    <a:pt x="9143" y="13716"/>
                  </a:lnTo>
                  <a:lnTo>
                    <a:pt x="4571" y="19812"/>
                  </a:lnTo>
                  <a:lnTo>
                    <a:pt x="3047" y="25908"/>
                  </a:lnTo>
                  <a:lnTo>
                    <a:pt x="0" y="32004"/>
                  </a:lnTo>
                  <a:lnTo>
                    <a:pt x="0" y="39624"/>
                  </a:lnTo>
                </a:path>
              </a:pathLst>
            </a:custGeom>
            <a:ln w="1524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" name="object 7"/>
            <p:cNvSpPr/>
            <p:nvPr/>
          </p:nvSpPr>
          <p:spPr>
            <a:xfrm>
              <a:off x="1781555" y="3297935"/>
              <a:ext cx="82550" cy="40005"/>
            </a:xfrm>
            <a:custGeom>
              <a:avLst/>
              <a:gdLst/>
              <a:ahLst/>
              <a:cxnLst/>
              <a:rect l="l" t="t" r="r" b="b"/>
              <a:pathLst>
                <a:path w="82550" h="40004">
                  <a:moveTo>
                    <a:pt x="82295" y="39624"/>
                  </a:moveTo>
                  <a:lnTo>
                    <a:pt x="82295" y="32004"/>
                  </a:lnTo>
                  <a:lnTo>
                    <a:pt x="80771" y="25908"/>
                  </a:lnTo>
                  <a:lnTo>
                    <a:pt x="77723" y="19812"/>
                  </a:lnTo>
                  <a:lnTo>
                    <a:pt x="73151" y="13716"/>
                  </a:lnTo>
                  <a:lnTo>
                    <a:pt x="64007" y="4572"/>
                  </a:lnTo>
                  <a:lnTo>
                    <a:pt x="57911" y="3048"/>
                  </a:lnTo>
                  <a:lnTo>
                    <a:pt x="51815" y="1524"/>
                  </a:lnTo>
                  <a:lnTo>
                    <a:pt x="44195" y="0"/>
                  </a:lnTo>
                  <a:lnTo>
                    <a:pt x="38099" y="0"/>
                  </a:lnTo>
                  <a:lnTo>
                    <a:pt x="32003" y="1524"/>
                  </a:lnTo>
                  <a:lnTo>
                    <a:pt x="24383" y="3048"/>
                  </a:lnTo>
                  <a:lnTo>
                    <a:pt x="1523" y="32004"/>
                  </a:lnTo>
                  <a:lnTo>
                    <a:pt x="0" y="39624"/>
                  </a:lnTo>
                </a:path>
              </a:pathLst>
            </a:custGeom>
            <a:ln w="1524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" name="object 8"/>
            <p:cNvSpPr/>
            <p:nvPr/>
          </p:nvSpPr>
          <p:spPr>
            <a:xfrm>
              <a:off x="1863852" y="3297935"/>
              <a:ext cx="82550" cy="40005"/>
            </a:xfrm>
            <a:custGeom>
              <a:avLst/>
              <a:gdLst/>
              <a:ahLst/>
              <a:cxnLst/>
              <a:rect l="l" t="t" r="r" b="b"/>
              <a:pathLst>
                <a:path w="82550" h="40004">
                  <a:moveTo>
                    <a:pt x="82295" y="39624"/>
                  </a:moveTo>
                  <a:lnTo>
                    <a:pt x="82295" y="32004"/>
                  </a:lnTo>
                  <a:lnTo>
                    <a:pt x="79247" y="25908"/>
                  </a:lnTo>
                  <a:lnTo>
                    <a:pt x="77723" y="19812"/>
                  </a:lnTo>
                  <a:lnTo>
                    <a:pt x="73151" y="13716"/>
                  </a:lnTo>
                  <a:lnTo>
                    <a:pt x="64007" y="4572"/>
                  </a:lnTo>
                  <a:lnTo>
                    <a:pt x="57911" y="3048"/>
                  </a:lnTo>
                  <a:lnTo>
                    <a:pt x="51815" y="1524"/>
                  </a:lnTo>
                  <a:lnTo>
                    <a:pt x="44195" y="0"/>
                  </a:lnTo>
                  <a:lnTo>
                    <a:pt x="38099" y="0"/>
                  </a:lnTo>
                  <a:lnTo>
                    <a:pt x="30479" y="1524"/>
                  </a:lnTo>
                  <a:lnTo>
                    <a:pt x="24383" y="3048"/>
                  </a:lnTo>
                  <a:lnTo>
                    <a:pt x="18287" y="4572"/>
                  </a:lnTo>
                  <a:lnTo>
                    <a:pt x="9143" y="13716"/>
                  </a:lnTo>
                  <a:lnTo>
                    <a:pt x="4571" y="19812"/>
                  </a:lnTo>
                  <a:lnTo>
                    <a:pt x="3047" y="25908"/>
                  </a:lnTo>
                  <a:lnTo>
                    <a:pt x="1523" y="32004"/>
                  </a:lnTo>
                  <a:lnTo>
                    <a:pt x="0" y="39624"/>
                  </a:lnTo>
                </a:path>
              </a:pathLst>
            </a:custGeom>
            <a:ln w="1524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" name="object 9"/>
            <p:cNvSpPr/>
            <p:nvPr/>
          </p:nvSpPr>
          <p:spPr>
            <a:xfrm>
              <a:off x="2028444" y="3297935"/>
              <a:ext cx="81280" cy="40005"/>
            </a:xfrm>
            <a:custGeom>
              <a:avLst/>
              <a:gdLst/>
              <a:ahLst/>
              <a:cxnLst/>
              <a:rect l="l" t="t" r="r" b="b"/>
              <a:pathLst>
                <a:path w="81280" h="40004">
                  <a:moveTo>
                    <a:pt x="80772" y="39624"/>
                  </a:moveTo>
                  <a:lnTo>
                    <a:pt x="62484" y="4572"/>
                  </a:lnTo>
                  <a:lnTo>
                    <a:pt x="56388" y="3048"/>
                  </a:lnTo>
                  <a:lnTo>
                    <a:pt x="44196" y="0"/>
                  </a:lnTo>
                  <a:lnTo>
                    <a:pt x="36576" y="0"/>
                  </a:lnTo>
                  <a:lnTo>
                    <a:pt x="24384" y="3048"/>
                  </a:lnTo>
                  <a:lnTo>
                    <a:pt x="18288" y="4572"/>
                  </a:lnTo>
                  <a:lnTo>
                    <a:pt x="12192" y="9144"/>
                  </a:lnTo>
                  <a:lnTo>
                    <a:pt x="7620" y="13716"/>
                  </a:lnTo>
                  <a:lnTo>
                    <a:pt x="1524" y="25908"/>
                  </a:lnTo>
                  <a:lnTo>
                    <a:pt x="0" y="32004"/>
                  </a:lnTo>
                  <a:lnTo>
                    <a:pt x="0" y="39624"/>
                  </a:lnTo>
                </a:path>
              </a:pathLst>
            </a:custGeom>
            <a:ln w="1524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" name="object 10"/>
            <p:cNvSpPr/>
            <p:nvPr/>
          </p:nvSpPr>
          <p:spPr>
            <a:xfrm>
              <a:off x="1773935" y="3345179"/>
              <a:ext cx="342900" cy="0"/>
            </a:xfrm>
            <a:custGeom>
              <a:avLst/>
              <a:gdLst/>
              <a:ahLst/>
              <a:cxnLst/>
              <a:rect l="l" t="t" r="r" b="b"/>
              <a:pathLst>
                <a:path w="342900">
                  <a:moveTo>
                    <a:pt x="327660" y="0"/>
                  </a:moveTo>
                  <a:lnTo>
                    <a:pt x="342900" y="0"/>
                  </a:lnTo>
                </a:path>
                <a:path w="342900">
                  <a:moveTo>
                    <a:pt x="246888" y="0"/>
                  </a:moveTo>
                  <a:lnTo>
                    <a:pt x="262128" y="0"/>
                  </a:lnTo>
                </a:path>
                <a:path w="342900">
                  <a:moveTo>
                    <a:pt x="164592" y="0"/>
                  </a:moveTo>
                  <a:lnTo>
                    <a:pt x="179832" y="0"/>
                  </a:lnTo>
                </a:path>
                <a:path w="342900">
                  <a:moveTo>
                    <a:pt x="82295" y="0"/>
                  </a:moveTo>
                  <a:lnTo>
                    <a:pt x="97535" y="0"/>
                  </a:lnTo>
                </a:path>
                <a:path w="342900">
                  <a:moveTo>
                    <a:pt x="0" y="0"/>
                  </a:moveTo>
                  <a:lnTo>
                    <a:pt x="15239" y="0"/>
                  </a:lnTo>
                </a:path>
              </a:pathLst>
            </a:custGeom>
            <a:ln w="1524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11" name="object 11"/>
            <p:cNvPicPr/>
            <p:nvPr/>
          </p:nvPicPr>
          <p:blipFill>
            <a:blip r:embed="rId3" cstate="print"/>
            <a:stretch>
              <a:fillRect/>
            </a:stretch>
          </p:blipFill>
          <p:spPr>
            <a:xfrm>
              <a:off x="1773935" y="3456431"/>
              <a:ext cx="342900" cy="64008"/>
            </a:xfrm>
            <a:prstGeom prst="rect">
              <a:avLst/>
            </a:prstGeom>
          </p:spPr>
        </p:pic>
        <p:sp>
          <p:nvSpPr>
            <p:cNvPr id="12" name="object 12"/>
            <p:cNvSpPr/>
            <p:nvPr/>
          </p:nvSpPr>
          <p:spPr>
            <a:xfrm>
              <a:off x="967739" y="3503676"/>
              <a:ext cx="38100" cy="38100"/>
            </a:xfrm>
            <a:custGeom>
              <a:avLst/>
              <a:gdLst/>
              <a:ahLst/>
              <a:cxnLst/>
              <a:rect l="l" t="t" r="r" b="b"/>
              <a:pathLst>
                <a:path w="38100" h="38100">
                  <a:moveTo>
                    <a:pt x="19812" y="38100"/>
                  </a:moveTo>
                  <a:lnTo>
                    <a:pt x="12215" y="36504"/>
                  </a:lnTo>
                  <a:lnTo>
                    <a:pt x="5905" y="32194"/>
                  </a:lnTo>
                  <a:lnTo>
                    <a:pt x="1595" y="25884"/>
                  </a:lnTo>
                  <a:lnTo>
                    <a:pt x="0" y="18288"/>
                  </a:lnTo>
                  <a:lnTo>
                    <a:pt x="1357" y="10929"/>
                  </a:lnTo>
                  <a:lnTo>
                    <a:pt x="5143" y="5143"/>
                  </a:lnTo>
                  <a:lnTo>
                    <a:pt x="10929" y="1357"/>
                  </a:lnTo>
                  <a:lnTo>
                    <a:pt x="18288" y="0"/>
                  </a:lnTo>
                  <a:lnTo>
                    <a:pt x="25884" y="1357"/>
                  </a:lnTo>
                  <a:lnTo>
                    <a:pt x="32194" y="5143"/>
                  </a:lnTo>
                  <a:lnTo>
                    <a:pt x="36504" y="10929"/>
                  </a:lnTo>
                  <a:lnTo>
                    <a:pt x="38100" y="18288"/>
                  </a:lnTo>
                  <a:lnTo>
                    <a:pt x="36742" y="25884"/>
                  </a:lnTo>
                  <a:lnTo>
                    <a:pt x="32956" y="32194"/>
                  </a:lnTo>
                  <a:lnTo>
                    <a:pt x="27170" y="36504"/>
                  </a:lnTo>
                  <a:lnTo>
                    <a:pt x="19812" y="3810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" name="object 13"/>
            <p:cNvSpPr/>
            <p:nvPr/>
          </p:nvSpPr>
          <p:spPr>
            <a:xfrm>
              <a:off x="967739" y="3503676"/>
              <a:ext cx="38100" cy="38100"/>
            </a:xfrm>
            <a:custGeom>
              <a:avLst/>
              <a:gdLst/>
              <a:ahLst/>
              <a:cxnLst/>
              <a:rect l="l" t="t" r="r" b="b"/>
              <a:pathLst>
                <a:path w="38100" h="38100">
                  <a:moveTo>
                    <a:pt x="38100" y="18288"/>
                  </a:moveTo>
                  <a:lnTo>
                    <a:pt x="36742" y="25884"/>
                  </a:lnTo>
                  <a:lnTo>
                    <a:pt x="32956" y="32194"/>
                  </a:lnTo>
                  <a:lnTo>
                    <a:pt x="27170" y="36504"/>
                  </a:lnTo>
                  <a:lnTo>
                    <a:pt x="19812" y="38100"/>
                  </a:lnTo>
                  <a:lnTo>
                    <a:pt x="12215" y="36504"/>
                  </a:lnTo>
                  <a:lnTo>
                    <a:pt x="5905" y="32194"/>
                  </a:lnTo>
                  <a:lnTo>
                    <a:pt x="1595" y="25884"/>
                  </a:lnTo>
                  <a:lnTo>
                    <a:pt x="0" y="18288"/>
                  </a:lnTo>
                  <a:lnTo>
                    <a:pt x="1357" y="10929"/>
                  </a:lnTo>
                  <a:lnTo>
                    <a:pt x="5143" y="5143"/>
                  </a:lnTo>
                  <a:lnTo>
                    <a:pt x="10929" y="1357"/>
                  </a:lnTo>
                  <a:lnTo>
                    <a:pt x="18288" y="0"/>
                  </a:lnTo>
                  <a:lnTo>
                    <a:pt x="25884" y="1357"/>
                  </a:lnTo>
                  <a:lnTo>
                    <a:pt x="32194" y="5143"/>
                  </a:lnTo>
                  <a:lnTo>
                    <a:pt x="36504" y="10929"/>
                  </a:lnTo>
                  <a:lnTo>
                    <a:pt x="38100" y="18288"/>
                  </a:lnTo>
                </a:path>
              </a:pathLst>
            </a:custGeom>
            <a:ln w="9144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pic>
        <p:nvPicPr>
          <p:cNvPr id="14" name="object 14"/>
          <p:cNvPicPr/>
          <p:nvPr/>
        </p:nvPicPr>
        <p:blipFill>
          <a:blip r:embed="rId4" cstate="print"/>
          <a:stretch>
            <a:fillRect/>
          </a:stretch>
        </p:blipFill>
        <p:spPr>
          <a:xfrm>
            <a:off x="2240261" y="4005071"/>
            <a:ext cx="732728" cy="353568"/>
          </a:xfrm>
          <a:prstGeom prst="rect">
            <a:avLst/>
          </a:prstGeom>
        </p:spPr>
      </p:pic>
      <p:sp>
        <p:nvSpPr>
          <p:cNvPr id="15" name="object 15"/>
          <p:cNvSpPr/>
          <p:nvPr/>
        </p:nvSpPr>
        <p:spPr>
          <a:xfrm>
            <a:off x="2320895" y="3919727"/>
            <a:ext cx="5792014" cy="0"/>
          </a:xfrm>
          <a:custGeom>
            <a:avLst/>
            <a:gdLst/>
            <a:ahLst/>
            <a:cxnLst/>
            <a:rect l="l" t="t" r="r" b="b"/>
            <a:pathLst>
              <a:path w="2517775">
                <a:moveTo>
                  <a:pt x="0" y="0"/>
                </a:moveTo>
                <a:lnTo>
                  <a:pt x="2517647" y="0"/>
                </a:lnTo>
              </a:path>
            </a:pathLst>
          </a:custGeom>
          <a:ln w="1524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grpSp>
        <p:nvGrpSpPr>
          <p:cNvPr id="16" name="object 16"/>
          <p:cNvGrpSpPr/>
          <p:nvPr/>
        </p:nvGrpSpPr>
        <p:grpSpPr>
          <a:xfrm>
            <a:off x="2226238" y="3668268"/>
            <a:ext cx="112480" cy="48895"/>
            <a:chOff x="967740" y="3668267"/>
            <a:chExt cx="48895" cy="48895"/>
          </a:xfrm>
        </p:grpSpPr>
        <p:sp>
          <p:nvSpPr>
            <p:cNvPr id="17" name="object 17"/>
            <p:cNvSpPr/>
            <p:nvPr/>
          </p:nvSpPr>
          <p:spPr>
            <a:xfrm>
              <a:off x="972312" y="3672839"/>
              <a:ext cx="40005" cy="40005"/>
            </a:xfrm>
            <a:custGeom>
              <a:avLst/>
              <a:gdLst/>
              <a:ahLst/>
              <a:cxnLst/>
              <a:rect l="l" t="t" r="r" b="b"/>
              <a:pathLst>
                <a:path w="40005" h="40004">
                  <a:moveTo>
                    <a:pt x="19812" y="39624"/>
                  </a:moveTo>
                  <a:lnTo>
                    <a:pt x="12215" y="38028"/>
                  </a:lnTo>
                  <a:lnTo>
                    <a:pt x="5905" y="33718"/>
                  </a:lnTo>
                  <a:lnTo>
                    <a:pt x="1595" y="27408"/>
                  </a:lnTo>
                  <a:lnTo>
                    <a:pt x="0" y="19812"/>
                  </a:lnTo>
                  <a:lnTo>
                    <a:pt x="1595" y="12215"/>
                  </a:lnTo>
                  <a:lnTo>
                    <a:pt x="5905" y="5905"/>
                  </a:lnTo>
                  <a:lnTo>
                    <a:pt x="12215" y="1595"/>
                  </a:lnTo>
                  <a:lnTo>
                    <a:pt x="19812" y="0"/>
                  </a:lnTo>
                  <a:lnTo>
                    <a:pt x="27408" y="1595"/>
                  </a:lnTo>
                  <a:lnTo>
                    <a:pt x="33718" y="5905"/>
                  </a:lnTo>
                  <a:lnTo>
                    <a:pt x="38028" y="12215"/>
                  </a:lnTo>
                  <a:lnTo>
                    <a:pt x="39624" y="19812"/>
                  </a:lnTo>
                  <a:lnTo>
                    <a:pt x="38028" y="27408"/>
                  </a:lnTo>
                  <a:lnTo>
                    <a:pt x="33718" y="33718"/>
                  </a:lnTo>
                  <a:lnTo>
                    <a:pt x="27408" y="38028"/>
                  </a:lnTo>
                  <a:lnTo>
                    <a:pt x="19812" y="39624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8" name="object 18"/>
            <p:cNvSpPr/>
            <p:nvPr/>
          </p:nvSpPr>
          <p:spPr>
            <a:xfrm>
              <a:off x="972312" y="3672839"/>
              <a:ext cx="40005" cy="40005"/>
            </a:xfrm>
            <a:custGeom>
              <a:avLst/>
              <a:gdLst/>
              <a:ahLst/>
              <a:cxnLst/>
              <a:rect l="l" t="t" r="r" b="b"/>
              <a:pathLst>
                <a:path w="40005" h="40004">
                  <a:moveTo>
                    <a:pt x="0" y="19812"/>
                  </a:moveTo>
                  <a:lnTo>
                    <a:pt x="1595" y="12215"/>
                  </a:lnTo>
                  <a:lnTo>
                    <a:pt x="5905" y="5905"/>
                  </a:lnTo>
                  <a:lnTo>
                    <a:pt x="12215" y="1595"/>
                  </a:lnTo>
                  <a:lnTo>
                    <a:pt x="19812" y="0"/>
                  </a:lnTo>
                  <a:lnTo>
                    <a:pt x="27408" y="1595"/>
                  </a:lnTo>
                  <a:lnTo>
                    <a:pt x="33718" y="5905"/>
                  </a:lnTo>
                  <a:lnTo>
                    <a:pt x="38028" y="12215"/>
                  </a:lnTo>
                  <a:lnTo>
                    <a:pt x="39624" y="19812"/>
                  </a:lnTo>
                  <a:lnTo>
                    <a:pt x="38028" y="27408"/>
                  </a:lnTo>
                  <a:lnTo>
                    <a:pt x="33718" y="33718"/>
                  </a:lnTo>
                  <a:lnTo>
                    <a:pt x="27408" y="38028"/>
                  </a:lnTo>
                  <a:lnTo>
                    <a:pt x="19812" y="39624"/>
                  </a:lnTo>
                  <a:lnTo>
                    <a:pt x="12215" y="38028"/>
                  </a:lnTo>
                  <a:lnTo>
                    <a:pt x="5905" y="33718"/>
                  </a:lnTo>
                  <a:lnTo>
                    <a:pt x="1595" y="27408"/>
                  </a:lnTo>
                  <a:lnTo>
                    <a:pt x="0" y="19812"/>
                  </a:lnTo>
                </a:path>
              </a:pathLst>
            </a:custGeom>
            <a:ln w="9144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19" name="object 19"/>
          <p:cNvGrpSpPr/>
          <p:nvPr/>
        </p:nvGrpSpPr>
        <p:grpSpPr>
          <a:xfrm>
            <a:off x="2226238" y="3896867"/>
            <a:ext cx="112480" cy="45720"/>
            <a:chOff x="967740" y="3896867"/>
            <a:chExt cx="48895" cy="45720"/>
          </a:xfrm>
        </p:grpSpPr>
        <p:sp>
          <p:nvSpPr>
            <p:cNvPr id="20" name="object 20"/>
            <p:cNvSpPr/>
            <p:nvPr/>
          </p:nvSpPr>
          <p:spPr>
            <a:xfrm>
              <a:off x="972312" y="3901439"/>
              <a:ext cx="40005" cy="36830"/>
            </a:xfrm>
            <a:custGeom>
              <a:avLst/>
              <a:gdLst/>
              <a:ahLst/>
              <a:cxnLst/>
              <a:rect l="l" t="t" r="r" b="b"/>
              <a:pathLst>
                <a:path w="40005" h="36829">
                  <a:moveTo>
                    <a:pt x="19812" y="36575"/>
                  </a:moveTo>
                  <a:lnTo>
                    <a:pt x="12215" y="35004"/>
                  </a:lnTo>
                  <a:lnTo>
                    <a:pt x="5905" y="30860"/>
                  </a:lnTo>
                  <a:lnTo>
                    <a:pt x="1595" y="25003"/>
                  </a:lnTo>
                  <a:lnTo>
                    <a:pt x="0" y="18287"/>
                  </a:lnTo>
                  <a:lnTo>
                    <a:pt x="1595" y="10929"/>
                  </a:lnTo>
                  <a:lnTo>
                    <a:pt x="5905" y="5143"/>
                  </a:lnTo>
                  <a:lnTo>
                    <a:pt x="12215" y="1357"/>
                  </a:lnTo>
                  <a:lnTo>
                    <a:pt x="19812" y="0"/>
                  </a:lnTo>
                  <a:lnTo>
                    <a:pt x="27408" y="1357"/>
                  </a:lnTo>
                  <a:lnTo>
                    <a:pt x="33718" y="5143"/>
                  </a:lnTo>
                  <a:lnTo>
                    <a:pt x="38028" y="10929"/>
                  </a:lnTo>
                  <a:lnTo>
                    <a:pt x="39624" y="18287"/>
                  </a:lnTo>
                  <a:lnTo>
                    <a:pt x="38028" y="25003"/>
                  </a:lnTo>
                  <a:lnTo>
                    <a:pt x="33718" y="30860"/>
                  </a:lnTo>
                  <a:lnTo>
                    <a:pt x="27408" y="35004"/>
                  </a:lnTo>
                  <a:lnTo>
                    <a:pt x="19812" y="36575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1" name="object 21"/>
            <p:cNvSpPr/>
            <p:nvPr/>
          </p:nvSpPr>
          <p:spPr>
            <a:xfrm>
              <a:off x="972312" y="3901439"/>
              <a:ext cx="40005" cy="36830"/>
            </a:xfrm>
            <a:custGeom>
              <a:avLst/>
              <a:gdLst/>
              <a:ahLst/>
              <a:cxnLst/>
              <a:rect l="l" t="t" r="r" b="b"/>
              <a:pathLst>
                <a:path w="40005" h="36829">
                  <a:moveTo>
                    <a:pt x="0" y="18287"/>
                  </a:moveTo>
                  <a:lnTo>
                    <a:pt x="1595" y="10929"/>
                  </a:lnTo>
                  <a:lnTo>
                    <a:pt x="5905" y="5143"/>
                  </a:lnTo>
                  <a:lnTo>
                    <a:pt x="12215" y="1357"/>
                  </a:lnTo>
                  <a:lnTo>
                    <a:pt x="19812" y="0"/>
                  </a:lnTo>
                  <a:lnTo>
                    <a:pt x="27408" y="1357"/>
                  </a:lnTo>
                  <a:lnTo>
                    <a:pt x="33718" y="5143"/>
                  </a:lnTo>
                  <a:lnTo>
                    <a:pt x="38028" y="10929"/>
                  </a:lnTo>
                  <a:lnTo>
                    <a:pt x="39624" y="18287"/>
                  </a:lnTo>
                  <a:lnTo>
                    <a:pt x="38028" y="25003"/>
                  </a:lnTo>
                  <a:lnTo>
                    <a:pt x="33718" y="30860"/>
                  </a:lnTo>
                  <a:lnTo>
                    <a:pt x="27408" y="35004"/>
                  </a:lnTo>
                  <a:lnTo>
                    <a:pt x="19812" y="36575"/>
                  </a:lnTo>
                  <a:lnTo>
                    <a:pt x="12215" y="35004"/>
                  </a:lnTo>
                  <a:lnTo>
                    <a:pt x="5905" y="30860"/>
                  </a:lnTo>
                  <a:lnTo>
                    <a:pt x="1595" y="25003"/>
                  </a:lnTo>
                  <a:lnTo>
                    <a:pt x="0" y="18287"/>
                  </a:lnTo>
                </a:path>
              </a:pathLst>
            </a:custGeom>
            <a:ln w="9144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22" name="object 22"/>
          <p:cNvGrpSpPr/>
          <p:nvPr/>
        </p:nvGrpSpPr>
        <p:grpSpPr>
          <a:xfrm>
            <a:off x="5441133" y="3668267"/>
            <a:ext cx="435314" cy="364490"/>
            <a:chOff x="2365248" y="3668267"/>
            <a:chExt cx="189230" cy="364490"/>
          </a:xfrm>
        </p:grpSpPr>
        <p:sp>
          <p:nvSpPr>
            <p:cNvPr id="23" name="object 23"/>
            <p:cNvSpPr/>
            <p:nvPr/>
          </p:nvSpPr>
          <p:spPr>
            <a:xfrm>
              <a:off x="2459735" y="3991356"/>
              <a:ext cx="70485" cy="36830"/>
            </a:xfrm>
            <a:custGeom>
              <a:avLst/>
              <a:gdLst/>
              <a:ahLst/>
              <a:cxnLst/>
              <a:rect l="l" t="t" r="r" b="b"/>
              <a:pathLst>
                <a:path w="70485" h="36829">
                  <a:moveTo>
                    <a:pt x="0" y="0"/>
                  </a:moveTo>
                  <a:lnTo>
                    <a:pt x="0" y="6096"/>
                  </a:lnTo>
                  <a:lnTo>
                    <a:pt x="1524" y="12192"/>
                  </a:lnTo>
                  <a:lnTo>
                    <a:pt x="32004" y="36576"/>
                  </a:lnTo>
                  <a:lnTo>
                    <a:pt x="38100" y="36576"/>
                  </a:lnTo>
                  <a:lnTo>
                    <a:pt x="65532" y="16764"/>
                  </a:lnTo>
                  <a:lnTo>
                    <a:pt x="68580" y="12192"/>
                  </a:lnTo>
                  <a:lnTo>
                    <a:pt x="70104" y="6096"/>
                  </a:lnTo>
                  <a:lnTo>
                    <a:pt x="70104" y="0"/>
                  </a:lnTo>
                </a:path>
              </a:pathLst>
            </a:custGeom>
            <a:ln w="9144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4" name="object 24"/>
            <p:cNvSpPr/>
            <p:nvPr/>
          </p:nvSpPr>
          <p:spPr>
            <a:xfrm>
              <a:off x="2389632" y="3991356"/>
              <a:ext cx="70485" cy="36830"/>
            </a:xfrm>
            <a:custGeom>
              <a:avLst/>
              <a:gdLst/>
              <a:ahLst/>
              <a:cxnLst/>
              <a:rect l="l" t="t" r="r" b="b"/>
              <a:pathLst>
                <a:path w="70485" h="36829">
                  <a:moveTo>
                    <a:pt x="0" y="0"/>
                  </a:moveTo>
                  <a:lnTo>
                    <a:pt x="0" y="6096"/>
                  </a:lnTo>
                  <a:lnTo>
                    <a:pt x="1524" y="12192"/>
                  </a:lnTo>
                  <a:lnTo>
                    <a:pt x="33528" y="36576"/>
                  </a:lnTo>
                  <a:lnTo>
                    <a:pt x="36576" y="36576"/>
                  </a:lnTo>
                  <a:lnTo>
                    <a:pt x="67056" y="12192"/>
                  </a:lnTo>
                  <a:lnTo>
                    <a:pt x="70104" y="0"/>
                  </a:lnTo>
                </a:path>
              </a:pathLst>
            </a:custGeom>
            <a:ln w="9144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5" name="object 25"/>
            <p:cNvSpPr/>
            <p:nvPr/>
          </p:nvSpPr>
          <p:spPr>
            <a:xfrm>
              <a:off x="2385060" y="3984498"/>
              <a:ext cx="149860" cy="0"/>
            </a:xfrm>
            <a:custGeom>
              <a:avLst/>
              <a:gdLst/>
              <a:ahLst/>
              <a:cxnLst/>
              <a:rect l="l" t="t" r="r" b="b"/>
              <a:pathLst>
                <a:path w="149860">
                  <a:moveTo>
                    <a:pt x="0" y="0"/>
                  </a:moveTo>
                  <a:lnTo>
                    <a:pt x="9144" y="0"/>
                  </a:lnTo>
                </a:path>
                <a:path w="149860">
                  <a:moveTo>
                    <a:pt x="70103" y="0"/>
                  </a:moveTo>
                  <a:lnTo>
                    <a:pt x="79247" y="0"/>
                  </a:lnTo>
                </a:path>
                <a:path w="149860">
                  <a:moveTo>
                    <a:pt x="140208" y="0"/>
                  </a:moveTo>
                  <a:lnTo>
                    <a:pt x="149352" y="0"/>
                  </a:lnTo>
                </a:path>
              </a:pathLst>
            </a:custGeom>
            <a:ln w="13716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6" name="object 26"/>
            <p:cNvSpPr/>
            <p:nvPr/>
          </p:nvSpPr>
          <p:spPr>
            <a:xfrm>
              <a:off x="2389632" y="3692651"/>
              <a:ext cx="142240" cy="288290"/>
            </a:xfrm>
            <a:custGeom>
              <a:avLst/>
              <a:gdLst/>
              <a:ahLst/>
              <a:cxnLst/>
              <a:rect l="l" t="t" r="r" b="b"/>
              <a:pathLst>
                <a:path w="142239" h="288289">
                  <a:moveTo>
                    <a:pt x="0" y="0"/>
                  </a:moveTo>
                  <a:lnTo>
                    <a:pt x="0" y="283464"/>
                  </a:lnTo>
                </a:path>
                <a:path w="142239" h="288289">
                  <a:moveTo>
                    <a:pt x="141732" y="227075"/>
                  </a:moveTo>
                  <a:lnTo>
                    <a:pt x="141732" y="288036"/>
                  </a:lnTo>
                </a:path>
              </a:pathLst>
            </a:custGeom>
            <a:ln w="9144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7" name="object 27"/>
            <p:cNvSpPr/>
            <p:nvPr/>
          </p:nvSpPr>
          <p:spPr>
            <a:xfrm>
              <a:off x="2511551" y="3901439"/>
              <a:ext cx="38100" cy="36830"/>
            </a:xfrm>
            <a:custGeom>
              <a:avLst/>
              <a:gdLst/>
              <a:ahLst/>
              <a:cxnLst/>
              <a:rect l="l" t="t" r="r" b="b"/>
              <a:pathLst>
                <a:path w="38100" h="36829">
                  <a:moveTo>
                    <a:pt x="19812" y="36575"/>
                  </a:moveTo>
                  <a:lnTo>
                    <a:pt x="12215" y="35004"/>
                  </a:lnTo>
                  <a:lnTo>
                    <a:pt x="5905" y="30860"/>
                  </a:lnTo>
                  <a:lnTo>
                    <a:pt x="1595" y="25003"/>
                  </a:lnTo>
                  <a:lnTo>
                    <a:pt x="0" y="18287"/>
                  </a:lnTo>
                  <a:lnTo>
                    <a:pt x="1595" y="10929"/>
                  </a:lnTo>
                  <a:lnTo>
                    <a:pt x="5905" y="5143"/>
                  </a:lnTo>
                  <a:lnTo>
                    <a:pt x="12215" y="1357"/>
                  </a:lnTo>
                  <a:lnTo>
                    <a:pt x="19812" y="0"/>
                  </a:lnTo>
                  <a:lnTo>
                    <a:pt x="27170" y="1357"/>
                  </a:lnTo>
                  <a:lnTo>
                    <a:pt x="32956" y="5143"/>
                  </a:lnTo>
                  <a:lnTo>
                    <a:pt x="36742" y="10929"/>
                  </a:lnTo>
                  <a:lnTo>
                    <a:pt x="38100" y="18287"/>
                  </a:lnTo>
                  <a:lnTo>
                    <a:pt x="36742" y="25003"/>
                  </a:lnTo>
                  <a:lnTo>
                    <a:pt x="32956" y="30860"/>
                  </a:lnTo>
                  <a:lnTo>
                    <a:pt x="27170" y="35004"/>
                  </a:lnTo>
                  <a:lnTo>
                    <a:pt x="19812" y="36575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8" name="object 28"/>
            <p:cNvSpPr/>
            <p:nvPr/>
          </p:nvSpPr>
          <p:spPr>
            <a:xfrm>
              <a:off x="2511551" y="3901439"/>
              <a:ext cx="38100" cy="36830"/>
            </a:xfrm>
            <a:custGeom>
              <a:avLst/>
              <a:gdLst/>
              <a:ahLst/>
              <a:cxnLst/>
              <a:rect l="l" t="t" r="r" b="b"/>
              <a:pathLst>
                <a:path w="38100" h="36829">
                  <a:moveTo>
                    <a:pt x="0" y="18287"/>
                  </a:moveTo>
                  <a:lnTo>
                    <a:pt x="1595" y="10929"/>
                  </a:lnTo>
                  <a:lnTo>
                    <a:pt x="5905" y="5143"/>
                  </a:lnTo>
                  <a:lnTo>
                    <a:pt x="12215" y="1357"/>
                  </a:lnTo>
                  <a:lnTo>
                    <a:pt x="19812" y="0"/>
                  </a:lnTo>
                  <a:lnTo>
                    <a:pt x="27170" y="1357"/>
                  </a:lnTo>
                  <a:lnTo>
                    <a:pt x="32956" y="5143"/>
                  </a:lnTo>
                  <a:lnTo>
                    <a:pt x="36742" y="10929"/>
                  </a:lnTo>
                  <a:lnTo>
                    <a:pt x="38100" y="18287"/>
                  </a:lnTo>
                  <a:lnTo>
                    <a:pt x="36742" y="25003"/>
                  </a:lnTo>
                  <a:lnTo>
                    <a:pt x="32956" y="30860"/>
                  </a:lnTo>
                  <a:lnTo>
                    <a:pt x="27170" y="35004"/>
                  </a:lnTo>
                  <a:lnTo>
                    <a:pt x="19812" y="36575"/>
                  </a:lnTo>
                  <a:lnTo>
                    <a:pt x="12215" y="35004"/>
                  </a:lnTo>
                  <a:lnTo>
                    <a:pt x="5905" y="30860"/>
                  </a:lnTo>
                  <a:lnTo>
                    <a:pt x="1595" y="25003"/>
                  </a:lnTo>
                  <a:lnTo>
                    <a:pt x="0" y="18287"/>
                  </a:lnTo>
                </a:path>
              </a:pathLst>
            </a:custGeom>
            <a:ln w="9144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9" name="object 29"/>
            <p:cNvSpPr/>
            <p:nvPr/>
          </p:nvSpPr>
          <p:spPr>
            <a:xfrm>
              <a:off x="2369820" y="3672839"/>
              <a:ext cx="38100" cy="40005"/>
            </a:xfrm>
            <a:custGeom>
              <a:avLst/>
              <a:gdLst/>
              <a:ahLst/>
              <a:cxnLst/>
              <a:rect l="l" t="t" r="r" b="b"/>
              <a:pathLst>
                <a:path w="38100" h="40004">
                  <a:moveTo>
                    <a:pt x="19812" y="39624"/>
                  </a:moveTo>
                  <a:lnTo>
                    <a:pt x="12215" y="38028"/>
                  </a:lnTo>
                  <a:lnTo>
                    <a:pt x="5905" y="33718"/>
                  </a:lnTo>
                  <a:lnTo>
                    <a:pt x="1595" y="27408"/>
                  </a:lnTo>
                  <a:lnTo>
                    <a:pt x="0" y="19812"/>
                  </a:lnTo>
                  <a:lnTo>
                    <a:pt x="1595" y="12215"/>
                  </a:lnTo>
                  <a:lnTo>
                    <a:pt x="5905" y="5905"/>
                  </a:lnTo>
                  <a:lnTo>
                    <a:pt x="12215" y="1595"/>
                  </a:lnTo>
                  <a:lnTo>
                    <a:pt x="19812" y="0"/>
                  </a:lnTo>
                  <a:lnTo>
                    <a:pt x="27170" y="1595"/>
                  </a:lnTo>
                  <a:lnTo>
                    <a:pt x="32956" y="5905"/>
                  </a:lnTo>
                  <a:lnTo>
                    <a:pt x="36742" y="12215"/>
                  </a:lnTo>
                  <a:lnTo>
                    <a:pt x="38100" y="19812"/>
                  </a:lnTo>
                  <a:lnTo>
                    <a:pt x="36742" y="27408"/>
                  </a:lnTo>
                  <a:lnTo>
                    <a:pt x="32956" y="33718"/>
                  </a:lnTo>
                  <a:lnTo>
                    <a:pt x="27170" y="38028"/>
                  </a:lnTo>
                  <a:lnTo>
                    <a:pt x="19812" y="39624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0" name="object 30"/>
            <p:cNvSpPr/>
            <p:nvPr/>
          </p:nvSpPr>
          <p:spPr>
            <a:xfrm>
              <a:off x="2369820" y="3672839"/>
              <a:ext cx="38100" cy="40005"/>
            </a:xfrm>
            <a:custGeom>
              <a:avLst/>
              <a:gdLst/>
              <a:ahLst/>
              <a:cxnLst/>
              <a:rect l="l" t="t" r="r" b="b"/>
              <a:pathLst>
                <a:path w="38100" h="40004">
                  <a:moveTo>
                    <a:pt x="0" y="19812"/>
                  </a:moveTo>
                  <a:lnTo>
                    <a:pt x="1595" y="12215"/>
                  </a:lnTo>
                  <a:lnTo>
                    <a:pt x="5905" y="5905"/>
                  </a:lnTo>
                  <a:lnTo>
                    <a:pt x="12215" y="1595"/>
                  </a:lnTo>
                  <a:lnTo>
                    <a:pt x="19812" y="0"/>
                  </a:lnTo>
                  <a:lnTo>
                    <a:pt x="27170" y="1595"/>
                  </a:lnTo>
                  <a:lnTo>
                    <a:pt x="32956" y="5905"/>
                  </a:lnTo>
                  <a:lnTo>
                    <a:pt x="36742" y="12215"/>
                  </a:lnTo>
                  <a:lnTo>
                    <a:pt x="38100" y="19812"/>
                  </a:lnTo>
                  <a:lnTo>
                    <a:pt x="36742" y="27408"/>
                  </a:lnTo>
                  <a:lnTo>
                    <a:pt x="32956" y="33718"/>
                  </a:lnTo>
                  <a:lnTo>
                    <a:pt x="27170" y="38028"/>
                  </a:lnTo>
                  <a:lnTo>
                    <a:pt x="19812" y="39624"/>
                  </a:lnTo>
                  <a:lnTo>
                    <a:pt x="12215" y="38028"/>
                  </a:lnTo>
                  <a:lnTo>
                    <a:pt x="5905" y="33718"/>
                  </a:lnTo>
                  <a:lnTo>
                    <a:pt x="1595" y="27408"/>
                  </a:lnTo>
                  <a:lnTo>
                    <a:pt x="0" y="19812"/>
                  </a:lnTo>
                </a:path>
              </a:pathLst>
            </a:custGeom>
            <a:ln w="9144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31" name="object 31"/>
          <p:cNvGrpSpPr/>
          <p:nvPr/>
        </p:nvGrpSpPr>
        <p:grpSpPr>
          <a:xfrm>
            <a:off x="6731297" y="3328415"/>
            <a:ext cx="435314" cy="708660"/>
            <a:chOff x="2926079" y="3328415"/>
            <a:chExt cx="189230" cy="708660"/>
          </a:xfrm>
        </p:grpSpPr>
        <p:sp>
          <p:nvSpPr>
            <p:cNvPr id="32" name="object 32"/>
            <p:cNvSpPr/>
            <p:nvPr/>
          </p:nvSpPr>
          <p:spPr>
            <a:xfrm>
              <a:off x="3022091" y="3995927"/>
              <a:ext cx="68580" cy="36830"/>
            </a:xfrm>
            <a:custGeom>
              <a:avLst/>
              <a:gdLst/>
              <a:ahLst/>
              <a:cxnLst/>
              <a:rect l="l" t="t" r="r" b="b"/>
              <a:pathLst>
                <a:path w="68580" h="36829">
                  <a:moveTo>
                    <a:pt x="0" y="0"/>
                  </a:moveTo>
                  <a:lnTo>
                    <a:pt x="0" y="6096"/>
                  </a:lnTo>
                  <a:lnTo>
                    <a:pt x="1524" y="12192"/>
                  </a:lnTo>
                  <a:lnTo>
                    <a:pt x="4572" y="18288"/>
                  </a:lnTo>
                  <a:lnTo>
                    <a:pt x="10668" y="27432"/>
                  </a:lnTo>
                  <a:lnTo>
                    <a:pt x="19812" y="33528"/>
                  </a:lnTo>
                  <a:lnTo>
                    <a:pt x="25908" y="36576"/>
                  </a:lnTo>
                  <a:lnTo>
                    <a:pt x="44195" y="36576"/>
                  </a:lnTo>
                  <a:lnTo>
                    <a:pt x="48768" y="33528"/>
                  </a:lnTo>
                  <a:lnTo>
                    <a:pt x="53339" y="30480"/>
                  </a:lnTo>
                  <a:lnTo>
                    <a:pt x="57912" y="27432"/>
                  </a:lnTo>
                  <a:lnTo>
                    <a:pt x="60960" y="22859"/>
                  </a:lnTo>
                  <a:lnTo>
                    <a:pt x="64008" y="16764"/>
                  </a:lnTo>
                  <a:lnTo>
                    <a:pt x="67056" y="12192"/>
                  </a:lnTo>
                  <a:lnTo>
                    <a:pt x="68580" y="6096"/>
                  </a:lnTo>
                  <a:lnTo>
                    <a:pt x="68580" y="0"/>
                  </a:lnTo>
                </a:path>
              </a:pathLst>
            </a:custGeom>
            <a:ln w="9143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3" name="object 33"/>
            <p:cNvSpPr/>
            <p:nvPr/>
          </p:nvSpPr>
          <p:spPr>
            <a:xfrm>
              <a:off x="2950464" y="3995927"/>
              <a:ext cx="71755" cy="36830"/>
            </a:xfrm>
            <a:custGeom>
              <a:avLst/>
              <a:gdLst/>
              <a:ahLst/>
              <a:cxnLst/>
              <a:rect l="l" t="t" r="r" b="b"/>
              <a:pathLst>
                <a:path w="71755" h="36829">
                  <a:moveTo>
                    <a:pt x="0" y="0"/>
                  </a:moveTo>
                  <a:lnTo>
                    <a:pt x="0" y="6096"/>
                  </a:lnTo>
                  <a:lnTo>
                    <a:pt x="1524" y="12192"/>
                  </a:lnTo>
                  <a:lnTo>
                    <a:pt x="4572" y="18288"/>
                  </a:lnTo>
                  <a:lnTo>
                    <a:pt x="7620" y="22859"/>
                  </a:lnTo>
                  <a:lnTo>
                    <a:pt x="15240" y="30480"/>
                  </a:lnTo>
                  <a:lnTo>
                    <a:pt x="21336" y="33528"/>
                  </a:lnTo>
                  <a:lnTo>
                    <a:pt x="25908" y="36576"/>
                  </a:lnTo>
                  <a:lnTo>
                    <a:pt x="44195" y="36576"/>
                  </a:lnTo>
                  <a:lnTo>
                    <a:pt x="50292" y="33528"/>
                  </a:lnTo>
                  <a:lnTo>
                    <a:pt x="59436" y="27432"/>
                  </a:lnTo>
                  <a:lnTo>
                    <a:pt x="64008" y="22859"/>
                  </a:lnTo>
                  <a:lnTo>
                    <a:pt x="67056" y="16764"/>
                  </a:lnTo>
                  <a:lnTo>
                    <a:pt x="68580" y="12192"/>
                  </a:lnTo>
                  <a:lnTo>
                    <a:pt x="71628" y="0"/>
                  </a:lnTo>
                </a:path>
              </a:pathLst>
            </a:custGeom>
            <a:ln w="9144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4" name="object 34"/>
            <p:cNvSpPr/>
            <p:nvPr/>
          </p:nvSpPr>
          <p:spPr>
            <a:xfrm>
              <a:off x="2945892" y="3989069"/>
              <a:ext cx="149860" cy="0"/>
            </a:xfrm>
            <a:custGeom>
              <a:avLst/>
              <a:gdLst/>
              <a:ahLst/>
              <a:cxnLst/>
              <a:rect l="l" t="t" r="r" b="b"/>
              <a:pathLst>
                <a:path w="149860">
                  <a:moveTo>
                    <a:pt x="0" y="0"/>
                  </a:moveTo>
                  <a:lnTo>
                    <a:pt x="9144" y="0"/>
                  </a:lnTo>
                </a:path>
                <a:path w="149860">
                  <a:moveTo>
                    <a:pt x="71627" y="0"/>
                  </a:moveTo>
                  <a:lnTo>
                    <a:pt x="80771" y="0"/>
                  </a:lnTo>
                </a:path>
                <a:path w="149860">
                  <a:moveTo>
                    <a:pt x="140208" y="0"/>
                  </a:moveTo>
                  <a:lnTo>
                    <a:pt x="149352" y="0"/>
                  </a:lnTo>
                </a:path>
              </a:pathLst>
            </a:custGeom>
            <a:ln w="13716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5" name="object 35"/>
            <p:cNvSpPr/>
            <p:nvPr/>
          </p:nvSpPr>
          <p:spPr>
            <a:xfrm>
              <a:off x="2950464" y="3346703"/>
              <a:ext cx="140335" cy="638810"/>
            </a:xfrm>
            <a:custGeom>
              <a:avLst/>
              <a:gdLst/>
              <a:ahLst/>
              <a:cxnLst/>
              <a:rect l="l" t="t" r="r" b="b"/>
              <a:pathLst>
                <a:path w="140335" h="638810">
                  <a:moveTo>
                    <a:pt x="0" y="0"/>
                  </a:moveTo>
                  <a:lnTo>
                    <a:pt x="0" y="633984"/>
                  </a:lnTo>
                </a:path>
                <a:path w="140335" h="638810">
                  <a:moveTo>
                    <a:pt x="140208" y="579120"/>
                  </a:moveTo>
                  <a:lnTo>
                    <a:pt x="140208" y="638556"/>
                  </a:lnTo>
                </a:path>
              </a:pathLst>
            </a:custGeom>
            <a:ln w="9144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6" name="object 36"/>
            <p:cNvSpPr/>
            <p:nvPr/>
          </p:nvSpPr>
          <p:spPr>
            <a:xfrm>
              <a:off x="3072383" y="3901439"/>
              <a:ext cx="38100" cy="36830"/>
            </a:xfrm>
            <a:custGeom>
              <a:avLst/>
              <a:gdLst/>
              <a:ahLst/>
              <a:cxnLst/>
              <a:rect l="l" t="t" r="r" b="b"/>
              <a:pathLst>
                <a:path w="38100" h="36829">
                  <a:moveTo>
                    <a:pt x="18288" y="36575"/>
                  </a:moveTo>
                  <a:lnTo>
                    <a:pt x="10929" y="35004"/>
                  </a:lnTo>
                  <a:lnTo>
                    <a:pt x="5143" y="30860"/>
                  </a:lnTo>
                  <a:lnTo>
                    <a:pt x="1357" y="25003"/>
                  </a:lnTo>
                  <a:lnTo>
                    <a:pt x="0" y="18287"/>
                  </a:lnTo>
                  <a:lnTo>
                    <a:pt x="1357" y="10929"/>
                  </a:lnTo>
                  <a:lnTo>
                    <a:pt x="5143" y="5143"/>
                  </a:lnTo>
                  <a:lnTo>
                    <a:pt x="10929" y="1357"/>
                  </a:lnTo>
                  <a:lnTo>
                    <a:pt x="18288" y="0"/>
                  </a:lnTo>
                  <a:lnTo>
                    <a:pt x="25884" y="1357"/>
                  </a:lnTo>
                  <a:lnTo>
                    <a:pt x="32194" y="5143"/>
                  </a:lnTo>
                  <a:lnTo>
                    <a:pt x="36504" y="10929"/>
                  </a:lnTo>
                  <a:lnTo>
                    <a:pt x="38100" y="18287"/>
                  </a:lnTo>
                  <a:lnTo>
                    <a:pt x="36504" y="25003"/>
                  </a:lnTo>
                  <a:lnTo>
                    <a:pt x="32194" y="30860"/>
                  </a:lnTo>
                  <a:lnTo>
                    <a:pt x="25884" y="35004"/>
                  </a:lnTo>
                  <a:lnTo>
                    <a:pt x="18288" y="36575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7" name="object 37"/>
            <p:cNvSpPr/>
            <p:nvPr/>
          </p:nvSpPr>
          <p:spPr>
            <a:xfrm>
              <a:off x="3072383" y="3901439"/>
              <a:ext cx="38100" cy="36830"/>
            </a:xfrm>
            <a:custGeom>
              <a:avLst/>
              <a:gdLst/>
              <a:ahLst/>
              <a:cxnLst/>
              <a:rect l="l" t="t" r="r" b="b"/>
              <a:pathLst>
                <a:path w="38100" h="36829">
                  <a:moveTo>
                    <a:pt x="0" y="18287"/>
                  </a:moveTo>
                  <a:lnTo>
                    <a:pt x="1357" y="10929"/>
                  </a:lnTo>
                  <a:lnTo>
                    <a:pt x="5143" y="5143"/>
                  </a:lnTo>
                  <a:lnTo>
                    <a:pt x="10929" y="1357"/>
                  </a:lnTo>
                  <a:lnTo>
                    <a:pt x="18288" y="0"/>
                  </a:lnTo>
                  <a:lnTo>
                    <a:pt x="25884" y="1357"/>
                  </a:lnTo>
                  <a:lnTo>
                    <a:pt x="32194" y="5143"/>
                  </a:lnTo>
                  <a:lnTo>
                    <a:pt x="36504" y="10929"/>
                  </a:lnTo>
                  <a:lnTo>
                    <a:pt x="38100" y="18287"/>
                  </a:lnTo>
                  <a:lnTo>
                    <a:pt x="36504" y="25003"/>
                  </a:lnTo>
                  <a:lnTo>
                    <a:pt x="32194" y="30860"/>
                  </a:lnTo>
                  <a:lnTo>
                    <a:pt x="25884" y="35004"/>
                  </a:lnTo>
                  <a:lnTo>
                    <a:pt x="18288" y="36575"/>
                  </a:lnTo>
                  <a:lnTo>
                    <a:pt x="10929" y="35004"/>
                  </a:lnTo>
                  <a:lnTo>
                    <a:pt x="5143" y="30860"/>
                  </a:lnTo>
                  <a:lnTo>
                    <a:pt x="1357" y="25003"/>
                  </a:lnTo>
                  <a:lnTo>
                    <a:pt x="0" y="18287"/>
                  </a:lnTo>
                </a:path>
              </a:pathLst>
            </a:custGeom>
            <a:ln w="9144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8" name="object 38"/>
            <p:cNvSpPr/>
            <p:nvPr/>
          </p:nvSpPr>
          <p:spPr>
            <a:xfrm>
              <a:off x="2930651" y="3332987"/>
              <a:ext cx="38100" cy="38100"/>
            </a:xfrm>
            <a:custGeom>
              <a:avLst/>
              <a:gdLst/>
              <a:ahLst/>
              <a:cxnLst/>
              <a:rect l="l" t="t" r="r" b="b"/>
              <a:pathLst>
                <a:path w="38100" h="38100">
                  <a:moveTo>
                    <a:pt x="19812" y="38099"/>
                  </a:moveTo>
                  <a:lnTo>
                    <a:pt x="12215" y="36742"/>
                  </a:lnTo>
                  <a:lnTo>
                    <a:pt x="5905" y="32956"/>
                  </a:lnTo>
                  <a:lnTo>
                    <a:pt x="1595" y="27170"/>
                  </a:lnTo>
                  <a:lnTo>
                    <a:pt x="0" y="19811"/>
                  </a:lnTo>
                  <a:lnTo>
                    <a:pt x="1595" y="12215"/>
                  </a:lnTo>
                  <a:lnTo>
                    <a:pt x="5905" y="5905"/>
                  </a:lnTo>
                  <a:lnTo>
                    <a:pt x="12215" y="1595"/>
                  </a:lnTo>
                  <a:lnTo>
                    <a:pt x="19812" y="0"/>
                  </a:lnTo>
                  <a:lnTo>
                    <a:pt x="27170" y="1595"/>
                  </a:lnTo>
                  <a:lnTo>
                    <a:pt x="32956" y="5905"/>
                  </a:lnTo>
                  <a:lnTo>
                    <a:pt x="36742" y="12215"/>
                  </a:lnTo>
                  <a:lnTo>
                    <a:pt x="38100" y="19811"/>
                  </a:lnTo>
                  <a:lnTo>
                    <a:pt x="36742" y="27170"/>
                  </a:lnTo>
                  <a:lnTo>
                    <a:pt x="32956" y="32956"/>
                  </a:lnTo>
                  <a:lnTo>
                    <a:pt x="27170" y="36742"/>
                  </a:lnTo>
                  <a:lnTo>
                    <a:pt x="19812" y="38099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9" name="object 39"/>
            <p:cNvSpPr/>
            <p:nvPr/>
          </p:nvSpPr>
          <p:spPr>
            <a:xfrm>
              <a:off x="2930651" y="3332987"/>
              <a:ext cx="38100" cy="38100"/>
            </a:xfrm>
            <a:custGeom>
              <a:avLst/>
              <a:gdLst/>
              <a:ahLst/>
              <a:cxnLst/>
              <a:rect l="l" t="t" r="r" b="b"/>
              <a:pathLst>
                <a:path w="38100" h="38100">
                  <a:moveTo>
                    <a:pt x="0" y="19811"/>
                  </a:moveTo>
                  <a:lnTo>
                    <a:pt x="1595" y="12215"/>
                  </a:lnTo>
                  <a:lnTo>
                    <a:pt x="5905" y="5905"/>
                  </a:lnTo>
                  <a:lnTo>
                    <a:pt x="12215" y="1595"/>
                  </a:lnTo>
                  <a:lnTo>
                    <a:pt x="19812" y="0"/>
                  </a:lnTo>
                  <a:lnTo>
                    <a:pt x="27170" y="1595"/>
                  </a:lnTo>
                  <a:lnTo>
                    <a:pt x="32956" y="5905"/>
                  </a:lnTo>
                  <a:lnTo>
                    <a:pt x="36742" y="12215"/>
                  </a:lnTo>
                  <a:lnTo>
                    <a:pt x="38100" y="19811"/>
                  </a:lnTo>
                  <a:lnTo>
                    <a:pt x="36742" y="27170"/>
                  </a:lnTo>
                  <a:lnTo>
                    <a:pt x="32956" y="32956"/>
                  </a:lnTo>
                  <a:lnTo>
                    <a:pt x="27170" y="36742"/>
                  </a:lnTo>
                  <a:lnTo>
                    <a:pt x="19812" y="38099"/>
                  </a:lnTo>
                  <a:lnTo>
                    <a:pt x="12215" y="36742"/>
                  </a:lnTo>
                  <a:lnTo>
                    <a:pt x="5905" y="32956"/>
                  </a:lnTo>
                  <a:lnTo>
                    <a:pt x="1595" y="27170"/>
                  </a:lnTo>
                  <a:lnTo>
                    <a:pt x="0" y="19811"/>
                  </a:lnTo>
                </a:path>
              </a:pathLst>
            </a:custGeom>
            <a:ln w="9144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40" name="object 40"/>
          <p:cNvGrpSpPr/>
          <p:nvPr/>
        </p:nvGrpSpPr>
        <p:grpSpPr>
          <a:xfrm>
            <a:off x="6086214" y="3499104"/>
            <a:ext cx="435314" cy="538480"/>
            <a:chOff x="2645663" y="3499104"/>
            <a:chExt cx="189230" cy="538480"/>
          </a:xfrm>
        </p:grpSpPr>
        <p:sp>
          <p:nvSpPr>
            <p:cNvPr id="41" name="object 41"/>
            <p:cNvSpPr/>
            <p:nvPr/>
          </p:nvSpPr>
          <p:spPr>
            <a:xfrm>
              <a:off x="2741675" y="3995928"/>
              <a:ext cx="68580" cy="36830"/>
            </a:xfrm>
            <a:custGeom>
              <a:avLst/>
              <a:gdLst/>
              <a:ahLst/>
              <a:cxnLst/>
              <a:rect l="l" t="t" r="r" b="b"/>
              <a:pathLst>
                <a:path w="68580" h="36829">
                  <a:moveTo>
                    <a:pt x="0" y="0"/>
                  </a:moveTo>
                  <a:lnTo>
                    <a:pt x="0" y="6096"/>
                  </a:lnTo>
                  <a:lnTo>
                    <a:pt x="1524" y="12192"/>
                  </a:lnTo>
                  <a:lnTo>
                    <a:pt x="4572" y="18288"/>
                  </a:lnTo>
                  <a:lnTo>
                    <a:pt x="9144" y="27432"/>
                  </a:lnTo>
                  <a:lnTo>
                    <a:pt x="13716" y="30480"/>
                  </a:lnTo>
                  <a:lnTo>
                    <a:pt x="19812" y="33528"/>
                  </a:lnTo>
                  <a:lnTo>
                    <a:pt x="24384" y="36576"/>
                  </a:lnTo>
                  <a:lnTo>
                    <a:pt x="42672" y="36576"/>
                  </a:lnTo>
                  <a:lnTo>
                    <a:pt x="47244" y="33528"/>
                  </a:lnTo>
                  <a:lnTo>
                    <a:pt x="53339" y="30480"/>
                  </a:lnTo>
                  <a:lnTo>
                    <a:pt x="57912" y="27432"/>
                  </a:lnTo>
                  <a:lnTo>
                    <a:pt x="60960" y="22859"/>
                  </a:lnTo>
                  <a:lnTo>
                    <a:pt x="64008" y="16764"/>
                  </a:lnTo>
                  <a:lnTo>
                    <a:pt x="67056" y="12192"/>
                  </a:lnTo>
                  <a:lnTo>
                    <a:pt x="68580" y="6096"/>
                  </a:lnTo>
                  <a:lnTo>
                    <a:pt x="68580" y="0"/>
                  </a:lnTo>
                </a:path>
              </a:pathLst>
            </a:custGeom>
            <a:ln w="9143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2" name="object 42"/>
            <p:cNvSpPr/>
            <p:nvPr/>
          </p:nvSpPr>
          <p:spPr>
            <a:xfrm>
              <a:off x="2670048" y="3995928"/>
              <a:ext cx="71755" cy="36830"/>
            </a:xfrm>
            <a:custGeom>
              <a:avLst/>
              <a:gdLst/>
              <a:ahLst/>
              <a:cxnLst/>
              <a:rect l="l" t="t" r="r" b="b"/>
              <a:pathLst>
                <a:path w="71755" h="36829">
                  <a:moveTo>
                    <a:pt x="0" y="0"/>
                  </a:moveTo>
                  <a:lnTo>
                    <a:pt x="0" y="6096"/>
                  </a:lnTo>
                  <a:lnTo>
                    <a:pt x="1524" y="12192"/>
                  </a:lnTo>
                  <a:lnTo>
                    <a:pt x="4572" y="18288"/>
                  </a:lnTo>
                  <a:lnTo>
                    <a:pt x="7620" y="22859"/>
                  </a:lnTo>
                  <a:lnTo>
                    <a:pt x="12192" y="27432"/>
                  </a:lnTo>
                  <a:lnTo>
                    <a:pt x="25908" y="36576"/>
                  </a:lnTo>
                  <a:lnTo>
                    <a:pt x="44195" y="36576"/>
                  </a:lnTo>
                  <a:lnTo>
                    <a:pt x="68580" y="12192"/>
                  </a:lnTo>
                  <a:lnTo>
                    <a:pt x="71628" y="0"/>
                  </a:lnTo>
                </a:path>
              </a:pathLst>
            </a:custGeom>
            <a:ln w="9144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3" name="object 43"/>
            <p:cNvSpPr/>
            <p:nvPr/>
          </p:nvSpPr>
          <p:spPr>
            <a:xfrm>
              <a:off x="2665476" y="3989070"/>
              <a:ext cx="149860" cy="0"/>
            </a:xfrm>
            <a:custGeom>
              <a:avLst/>
              <a:gdLst/>
              <a:ahLst/>
              <a:cxnLst/>
              <a:rect l="l" t="t" r="r" b="b"/>
              <a:pathLst>
                <a:path w="149860">
                  <a:moveTo>
                    <a:pt x="0" y="0"/>
                  </a:moveTo>
                  <a:lnTo>
                    <a:pt x="9144" y="0"/>
                  </a:lnTo>
                </a:path>
                <a:path w="149860">
                  <a:moveTo>
                    <a:pt x="71627" y="0"/>
                  </a:moveTo>
                  <a:lnTo>
                    <a:pt x="80771" y="0"/>
                  </a:lnTo>
                </a:path>
                <a:path w="149860">
                  <a:moveTo>
                    <a:pt x="140208" y="0"/>
                  </a:moveTo>
                  <a:lnTo>
                    <a:pt x="149352" y="0"/>
                  </a:lnTo>
                </a:path>
              </a:pathLst>
            </a:custGeom>
            <a:ln w="13716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4" name="object 44"/>
            <p:cNvSpPr/>
            <p:nvPr/>
          </p:nvSpPr>
          <p:spPr>
            <a:xfrm>
              <a:off x="2670048" y="3523488"/>
              <a:ext cx="140335" cy="462280"/>
            </a:xfrm>
            <a:custGeom>
              <a:avLst/>
              <a:gdLst/>
              <a:ahLst/>
              <a:cxnLst/>
              <a:rect l="l" t="t" r="r" b="b"/>
              <a:pathLst>
                <a:path w="140335" h="462279">
                  <a:moveTo>
                    <a:pt x="0" y="0"/>
                  </a:moveTo>
                  <a:lnTo>
                    <a:pt x="0" y="457200"/>
                  </a:lnTo>
                </a:path>
                <a:path w="140335" h="462279">
                  <a:moveTo>
                    <a:pt x="140208" y="402335"/>
                  </a:moveTo>
                  <a:lnTo>
                    <a:pt x="140208" y="461771"/>
                  </a:lnTo>
                </a:path>
              </a:pathLst>
            </a:custGeom>
            <a:ln w="9144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5" name="object 45"/>
            <p:cNvSpPr/>
            <p:nvPr/>
          </p:nvSpPr>
          <p:spPr>
            <a:xfrm>
              <a:off x="2791967" y="3901440"/>
              <a:ext cx="38100" cy="36830"/>
            </a:xfrm>
            <a:custGeom>
              <a:avLst/>
              <a:gdLst/>
              <a:ahLst/>
              <a:cxnLst/>
              <a:rect l="l" t="t" r="r" b="b"/>
              <a:pathLst>
                <a:path w="38100" h="36829">
                  <a:moveTo>
                    <a:pt x="18288" y="36575"/>
                  </a:moveTo>
                  <a:lnTo>
                    <a:pt x="10929" y="35004"/>
                  </a:lnTo>
                  <a:lnTo>
                    <a:pt x="5143" y="30860"/>
                  </a:lnTo>
                  <a:lnTo>
                    <a:pt x="1357" y="25003"/>
                  </a:lnTo>
                  <a:lnTo>
                    <a:pt x="0" y="18287"/>
                  </a:lnTo>
                  <a:lnTo>
                    <a:pt x="1357" y="10929"/>
                  </a:lnTo>
                  <a:lnTo>
                    <a:pt x="5143" y="5143"/>
                  </a:lnTo>
                  <a:lnTo>
                    <a:pt x="10929" y="1357"/>
                  </a:lnTo>
                  <a:lnTo>
                    <a:pt x="18288" y="0"/>
                  </a:lnTo>
                  <a:lnTo>
                    <a:pt x="25884" y="1357"/>
                  </a:lnTo>
                  <a:lnTo>
                    <a:pt x="32194" y="5143"/>
                  </a:lnTo>
                  <a:lnTo>
                    <a:pt x="36504" y="10929"/>
                  </a:lnTo>
                  <a:lnTo>
                    <a:pt x="38100" y="18287"/>
                  </a:lnTo>
                  <a:lnTo>
                    <a:pt x="36504" y="25003"/>
                  </a:lnTo>
                  <a:lnTo>
                    <a:pt x="32194" y="30860"/>
                  </a:lnTo>
                  <a:lnTo>
                    <a:pt x="25884" y="35004"/>
                  </a:lnTo>
                  <a:lnTo>
                    <a:pt x="18288" y="36575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6" name="object 46"/>
            <p:cNvSpPr/>
            <p:nvPr/>
          </p:nvSpPr>
          <p:spPr>
            <a:xfrm>
              <a:off x="2791967" y="3901440"/>
              <a:ext cx="38100" cy="36830"/>
            </a:xfrm>
            <a:custGeom>
              <a:avLst/>
              <a:gdLst/>
              <a:ahLst/>
              <a:cxnLst/>
              <a:rect l="l" t="t" r="r" b="b"/>
              <a:pathLst>
                <a:path w="38100" h="36829">
                  <a:moveTo>
                    <a:pt x="0" y="18287"/>
                  </a:moveTo>
                  <a:lnTo>
                    <a:pt x="1357" y="10929"/>
                  </a:lnTo>
                  <a:lnTo>
                    <a:pt x="5143" y="5143"/>
                  </a:lnTo>
                  <a:lnTo>
                    <a:pt x="10929" y="1357"/>
                  </a:lnTo>
                  <a:lnTo>
                    <a:pt x="18288" y="0"/>
                  </a:lnTo>
                  <a:lnTo>
                    <a:pt x="25884" y="1357"/>
                  </a:lnTo>
                  <a:lnTo>
                    <a:pt x="32194" y="5143"/>
                  </a:lnTo>
                  <a:lnTo>
                    <a:pt x="36504" y="10929"/>
                  </a:lnTo>
                  <a:lnTo>
                    <a:pt x="38100" y="18287"/>
                  </a:lnTo>
                  <a:lnTo>
                    <a:pt x="36504" y="25003"/>
                  </a:lnTo>
                  <a:lnTo>
                    <a:pt x="32194" y="30860"/>
                  </a:lnTo>
                  <a:lnTo>
                    <a:pt x="25884" y="35004"/>
                  </a:lnTo>
                  <a:lnTo>
                    <a:pt x="18288" y="36575"/>
                  </a:lnTo>
                  <a:lnTo>
                    <a:pt x="10929" y="35004"/>
                  </a:lnTo>
                  <a:lnTo>
                    <a:pt x="5143" y="30860"/>
                  </a:lnTo>
                  <a:lnTo>
                    <a:pt x="1357" y="25003"/>
                  </a:lnTo>
                  <a:lnTo>
                    <a:pt x="0" y="18287"/>
                  </a:lnTo>
                </a:path>
              </a:pathLst>
            </a:custGeom>
            <a:ln w="9144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7" name="object 47"/>
            <p:cNvSpPr/>
            <p:nvPr/>
          </p:nvSpPr>
          <p:spPr>
            <a:xfrm>
              <a:off x="2650235" y="3503676"/>
              <a:ext cx="38100" cy="38100"/>
            </a:xfrm>
            <a:custGeom>
              <a:avLst/>
              <a:gdLst/>
              <a:ahLst/>
              <a:cxnLst/>
              <a:rect l="l" t="t" r="r" b="b"/>
              <a:pathLst>
                <a:path w="38100" h="38100">
                  <a:moveTo>
                    <a:pt x="19812" y="38099"/>
                  </a:moveTo>
                  <a:lnTo>
                    <a:pt x="12215" y="36742"/>
                  </a:lnTo>
                  <a:lnTo>
                    <a:pt x="5905" y="32956"/>
                  </a:lnTo>
                  <a:lnTo>
                    <a:pt x="1595" y="27170"/>
                  </a:lnTo>
                  <a:lnTo>
                    <a:pt x="0" y="19811"/>
                  </a:lnTo>
                  <a:lnTo>
                    <a:pt x="1595" y="12215"/>
                  </a:lnTo>
                  <a:lnTo>
                    <a:pt x="5905" y="5905"/>
                  </a:lnTo>
                  <a:lnTo>
                    <a:pt x="12215" y="1595"/>
                  </a:lnTo>
                  <a:lnTo>
                    <a:pt x="19812" y="0"/>
                  </a:lnTo>
                  <a:lnTo>
                    <a:pt x="27170" y="1595"/>
                  </a:lnTo>
                  <a:lnTo>
                    <a:pt x="32956" y="5905"/>
                  </a:lnTo>
                  <a:lnTo>
                    <a:pt x="36742" y="12215"/>
                  </a:lnTo>
                  <a:lnTo>
                    <a:pt x="38100" y="19811"/>
                  </a:lnTo>
                  <a:lnTo>
                    <a:pt x="36742" y="27170"/>
                  </a:lnTo>
                  <a:lnTo>
                    <a:pt x="32956" y="32956"/>
                  </a:lnTo>
                  <a:lnTo>
                    <a:pt x="27170" y="36742"/>
                  </a:lnTo>
                  <a:lnTo>
                    <a:pt x="19812" y="38099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8" name="object 48"/>
            <p:cNvSpPr/>
            <p:nvPr/>
          </p:nvSpPr>
          <p:spPr>
            <a:xfrm>
              <a:off x="2650235" y="3503676"/>
              <a:ext cx="38100" cy="38100"/>
            </a:xfrm>
            <a:custGeom>
              <a:avLst/>
              <a:gdLst/>
              <a:ahLst/>
              <a:cxnLst/>
              <a:rect l="l" t="t" r="r" b="b"/>
              <a:pathLst>
                <a:path w="38100" h="38100">
                  <a:moveTo>
                    <a:pt x="0" y="19811"/>
                  </a:moveTo>
                  <a:lnTo>
                    <a:pt x="1595" y="12215"/>
                  </a:lnTo>
                  <a:lnTo>
                    <a:pt x="5905" y="5905"/>
                  </a:lnTo>
                  <a:lnTo>
                    <a:pt x="12215" y="1595"/>
                  </a:lnTo>
                  <a:lnTo>
                    <a:pt x="19812" y="0"/>
                  </a:lnTo>
                  <a:lnTo>
                    <a:pt x="27170" y="1595"/>
                  </a:lnTo>
                  <a:lnTo>
                    <a:pt x="32956" y="5905"/>
                  </a:lnTo>
                  <a:lnTo>
                    <a:pt x="36742" y="12215"/>
                  </a:lnTo>
                  <a:lnTo>
                    <a:pt x="38100" y="19811"/>
                  </a:lnTo>
                  <a:lnTo>
                    <a:pt x="36742" y="27170"/>
                  </a:lnTo>
                  <a:lnTo>
                    <a:pt x="32956" y="32956"/>
                  </a:lnTo>
                  <a:lnTo>
                    <a:pt x="27170" y="36742"/>
                  </a:lnTo>
                  <a:lnTo>
                    <a:pt x="19812" y="38099"/>
                  </a:lnTo>
                  <a:lnTo>
                    <a:pt x="12215" y="36742"/>
                  </a:lnTo>
                  <a:lnTo>
                    <a:pt x="5905" y="32956"/>
                  </a:lnTo>
                  <a:lnTo>
                    <a:pt x="1595" y="27170"/>
                  </a:lnTo>
                  <a:lnTo>
                    <a:pt x="0" y="19811"/>
                  </a:lnTo>
                </a:path>
              </a:pathLst>
            </a:custGeom>
            <a:ln w="9144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49" name="object 49"/>
          <p:cNvGrpSpPr/>
          <p:nvPr/>
        </p:nvGrpSpPr>
        <p:grpSpPr>
          <a:xfrm>
            <a:off x="6776873" y="4044695"/>
            <a:ext cx="344745" cy="55244"/>
            <a:chOff x="2945891" y="4044695"/>
            <a:chExt cx="149860" cy="55244"/>
          </a:xfrm>
        </p:grpSpPr>
        <p:sp>
          <p:nvSpPr>
            <p:cNvPr id="50" name="object 50"/>
            <p:cNvSpPr/>
            <p:nvPr/>
          </p:nvSpPr>
          <p:spPr>
            <a:xfrm>
              <a:off x="2950463" y="4049267"/>
              <a:ext cx="70485" cy="36830"/>
            </a:xfrm>
            <a:custGeom>
              <a:avLst/>
              <a:gdLst/>
              <a:ahLst/>
              <a:cxnLst/>
              <a:rect l="l" t="t" r="r" b="b"/>
              <a:pathLst>
                <a:path w="70485" h="36829">
                  <a:moveTo>
                    <a:pt x="70104" y="36575"/>
                  </a:moveTo>
                  <a:lnTo>
                    <a:pt x="70104" y="30479"/>
                  </a:lnTo>
                  <a:lnTo>
                    <a:pt x="68580" y="24383"/>
                  </a:lnTo>
                  <a:lnTo>
                    <a:pt x="65532" y="18287"/>
                  </a:lnTo>
                  <a:lnTo>
                    <a:pt x="59436" y="9143"/>
                  </a:lnTo>
                  <a:lnTo>
                    <a:pt x="50292" y="3047"/>
                  </a:lnTo>
                  <a:lnTo>
                    <a:pt x="44196" y="0"/>
                  </a:lnTo>
                  <a:lnTo>
                    <a:pt x="25908" y="0"/>
                  </a:lnTo>
                  <a:lnTo>
                    <a:pt x="21336" y="3047"/>
                  </a:lnTo>
                  <a:lnTo>
                    <a:pt x="15240" y="6095"/>
                  </a:lnTo>
                  <a:lnTo>
                    <a:pt x="10668" y="9143"/>
                  </a:lnTo>
                  <a:lnTo>
                    <a:pt x="7620" y="13715"/>
                  </a:lnTo>
                  <a:lnTo>
                    <a:pt x="4572" y="19811"/>
                  </a:lnTo>
                  <a:lnTo>
                    <a:pt x="1524" y="24383"/>
                  </a:lnTo>
                  <a:lnTo>
                    <a:pt x="0" y="30479"/>
                  </a:lnTo>
                  <a:lnTo>
                    <a:pt x="0" y="36575"/>
                  </a:lnTo>
                </a:path>
              </a:pathLst>
            </a:custGeom>
            <a:ln w="9144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1" name="object 51"/>
            <p:cNvSpPr/>
            <p:nvPr/>
          </p:nvSpPr>
          <p:spPr>
            <a:xfrm>
              <a:off x="3020568" y="4049267"/>
              <a:ext cx="70485" cy="36830"/>
            </a:xfrm>
            <a:custGeom>
              <a:avLst/>
              <a:gdLst/>
              <a:ahLst/>
              <a:cxnLst/>
              <a:rect l="l" t="t" r="r" b="b"/>
              <a:pathLst>
                <a:path w="70485" h="36829">
                  <a:moveTo>
                    <a:pt x="70104" y="36575"/>
                  </a:moveTo>
                  <a:lnTo>
                    <a:pt x="70104" y="30479"/>
                  </a:lnTo>
                  <a:lnTo>
                    <a:pt x="68580" y="24383"/>
                  </a:lnTo>
                  <a:lnTo>
                    <a:pt x="65532" y="18287"/>
                  </a:lnTo>
                  <a:lnTo>
                    <a:pt x="62484" y="13715"/>
                  </a:lnTo>
                  <a:lnTo>
                    <a:pt x="54864" y="6095"/>
                  </a:lnTo>
                  <a:lnTo>
                    <a:pt x="50292" y="3047"/>
                  </a:lnTo>
                  <a:lnTo>
                    <a:pt x="45720" y="0"/>
                  </a:lnTo>
                  <a:lnTo>
                    <a:pt x="27432" y="0"/>
                  </a:lnTo>
                  <a:lnTo>
                    <a:pt x="21336" y="3047"/>
                  </a:lnTo>
                  <a:lnTo>
                    <a:pt x="12192" y="9143"/>
                  </a:lnTo>
                  <a:lnTo>
                    <a:pt x="7620" y="13715"/>
                  </a:lnTo>
                  <a:lnTo>
                    <a:pt x="4572" y="19811"/>
                  </a:lnTo>
                  <a:lnTo>
                    <a:pt x="3048" y="24383"/>
                  </a:lnTo>
                  <a:lnTo>
                    <a:pt x="0" y="36575"/>
                  </a:lnTo>
                </a:path>
              </a:pathLst>
            </a:custGeom>
            <a:ln w="9144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2" name="object 52"/>
            <p:cNvSpPr/>
            <p:nvPr/>
          </p:nvSpPr>
          <p:spPr>
            <a:xfrm>
              <a:off x="2945892" y="4092701"/>
              <a:ext cx="149860" cy="0"/>
            </a:xfrm>
            <a:custGeom>
              <a:avLst/>
              <a:gdLst/>
              <a:ahLst/>
              <a:cxnLst/>
              <a:rect l="l" t="t" r="r" b="b"/>
              <a:pathLst>
                <a:path w="149860">
                  <a:moveTo>
                    <a:pt x="140208" y="0"/>
                  </a:moveTo>
                  <a:lnTo>
                    <a:pt x="149352" y="0"/>
                  </a:lnTo>
                </a:path>
                <a:path w="149860">
                  <a:moveTo>
                    <a:pt x="70103" y="0"/>
                  </a:moveTo>
                  <a:lnTo>
                    <a:pt x="79247" y="0"/>
                  </a:lnTo>
                </a:path>
                <a:path w="149860">
                  <a:moveTo>
                    <a:pt x="0" y="0"/>
                  </a:moveTo>
                  <a:lnTo>
                    <a:pt x="9144" y="0"/>
                  </a:lnTo>
                </a:path>
              </a:pathLst>
            </a:custGeom>
            <a:ln w="13716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53" name="object 53"/>
          <p:cNvGrpSpPr/>
          <p:nvPr/>
        </p:nvGrpSpPr>
        <p:grpSpPr>
          <a:xfrm>
            <a:off x="5486708" y="4044695"/>
            <a:ext cx="344745" cy="55244"/>
            <a:chOff x="2385059" y="4044695"/>
            <a:chExt cx="149860" cy="55244"/>
          </a:xfrm>
        </p:grpSpPr>
        <p:sp>
          <p:nvSpPr>
            <p:cNvPr id="54" name="object 54"/>
            <p:cNvSpPr/>
            <p:nvPr/>
          </p:nvSpPr>
          <p:spPr>
            <a:xfrm>
              <a:off x="2389631" y="4049267"/>
              <a:ext cx="70485" cy="36830"/>
            </a:xfrm>
            <a:custGeom>
              <a:avLst/>
              <a:gdLst/>
              <a:ahLst/>
              <a:cxnLst/>
              <a:rect l="l" t="t" r="r" b="b"/>
              <a:pathLst>
                <a:path w="70485" h="36829">
                  <a:moveTo>
                    <a:pt x="70104" y="36575"/>
                  </a:moveTo>
                  <a:lnTo>
                    <a:pt x="67056" y="24383"/>
                  </a:lnTo>
                  <a:lnTo>
                    <a:pt x="65532" y="18287"/>
                  </a:lnTo>
                  <a:lnTo>
                    <a:pt x="62484" y="13715"/>
                  </a:lnTo>
                  <a:lnTo>
                    <a:pt x="57912" y="9143"/>
                  </a:lnTo>
                  <a:lnTo>
                    <a:pt x="48768" y="3047"/>
                  </a:lnTo>
                  <a:lnTo>
                    <a:pt x="42672" y="0"/>
                  </a:lnTo>
                  <a:lnTo>
                    <a:pt x="25908" y="0"/>
                  </a:lnTo>
                  <a:lnTo>
                    <a:pt x="21336" y="3047"/>
                  </a:lnTo>
                  <a:lnTo>
                    <a:pt x="15240" y="6095"/>
                  </a:lnTo>
                  <a:lnTo>
                    <a:pt x="10668" y="9143"/>
                  </a:lnTo>
                  <a:lnTo>
                    <a:pt x="7620" y="13715"/>
                  </a:lnTo>
                  <a:lnTo>
                    <a:pt x="4572" y="19811"/>
                  </a:lnTo>
                  <a:lnTo>
                    <a:pt x="1524" y="24383"/>
                  </a:lnTo>
                  <a:lnTo>
                    <a:pt x="0" y="30479"/>
                  </a:lnTo>
                  <a:lnTo>
                    <a:pt x="0" y="36575"/>
                  </a:lnTo>
                </a:path>
              </a:pathLst>
            </a:custGeom>
            <a:ln w="9144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5" name="object 55"/>
            <p:cNvSpPr/>
            <p:nvPr/>
          </p:nvSpPr>
          <p:spPr>
            <a:xfrm>
              <a:off x="2459735" y="4049267"/>
              <a:ext cx="70485" cy="36830"/>
            </a:xfrm>
            <a:custGeom>
              <a:avLst/>
              <a:gdLst/>
              <a:ahLst/>
              <a:cxnLst/>
              <a:rect l="l" t="t" r="r" b="b"/>
              <a:pathLst>
                <a:path w="70485" h="36829">
                  <a:moveTo>
                    <a:pt x="70104" y="36575"/>
                  </a:moveTo>
                  <a:lnTo>
                    <a:pt x="70104" y="30479"/>
                  </a:lnTo>
                  <a:lnTo>
                    <a:pt x="68580" y="24383"/>
                  </a:lnTo>
                  <a:lnTo>
                    <a:pt x="65532" y="18287"/>
                  </a:lnTo>
                  <a:lnTo>
                    <a:pt x="59436" y="9143"/>
                  </a:lnTo>
                  <a:lnTo>
                    <a:pt x="54864" y="6095"/>
                  </a:lnTo>
                  <a:lnTo>
                    <a:pt x="48768" y="3047"/>
                  </a:lnTo>
                  <a:lnTo>
                    <a:pt x="44196" y="0"/>
                  </a:lnTo>
                  <a:lnTo>
                    <a:pt x="25908" y="0"/>
                  </a:lnTo>
                  <a:lnTo>
                    <a:pt x="19812" y="3047"/>
                  </a:lnTo>
                  <a:lnTo>
                    <a:pt x="0" y="30479"/>
                  </a:lnTo>
                  <a:lnTo>
                    <a:pt x="0" y="36575"/>
                  </a:lnTo>
                </a:path>
              </a:pathLst>
            </a:custGeom>
            <a:ln w="9144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6" name="object 56"/>
            <p:cNvSpPr/>
            <p:nvPr/>
          </p:nvSpPr>
          <p:spPr>
            <a:xfrm>
              <a:off x="2385059" y="4092701"/>
              <a:ext cx="149860" cy="0"/>
            </a:xfrm>
            <a:custGeom>
              <a:avLst/>
              <a:gdLst/>
              <a:ahLst/>
              <a:cxnLst/>
              <a:rect l="l" t="t" r="r" b="b"/>
              <a:pathLst>
                <a:path w="149860">
                  <a:moveTo>
                    <a:pt x="140208" y="0"/>
                  </a:moveTo>
                  <a:lnTo>
                    <a:pt x="149352" y="0"/>
                  </a:lnTo>
                </a:path>
                <a:path w="149860">
                  <a:moveTo>
                    <a:pt x="70103" y="0"/>
                  </a:moveTo>
                  <a:lnTo>
                    <a:pt x="79247" y="0"/>
                  </a:lnTo>
                </a:path>
                <a:path w="149860">
                  <a:moveTo>
                    <a:pt x="0" y="0"/>
                  </a:moveTo>
                  <a:lnTo>
                    <a:pt x="9144" y="0"/>
                  </a:lnTo>
                </a:path>
              </a:pathLst>
            </a:custGeom>
            <a:ln w="13716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57" name="object 57"/>
          <p:cNvGrpSpPr/>
          <p:nvPr/>
        </p:nvGrpSpPr>
        <p:grpSpPr>
          <a:xfrm>
            <a:off x="6131791" y="4044695"/>
            <a:ext cx="344745" cy="55244"/>
            <a:chOff x="2665475" y="4044695"/>
            <a:chExt cx="149860" cy="55244"/>
          </a:xfrm>
        </p:grpSpPr>
        <p:sp>
          <p:nvSpPr>
            <p:cNvPr id="58" name="object 58"/>
            <p:cNvSpPr/>
            <p:nvPr/>
          </p:nvSpPr>
          <p:spPr>
            <a:xfrm>
              <a:off x="2670047" y="4049267"/>
              <a:ext cx="70485" cy="36830"/>
            </a:xfrm>
            <a:custGeom>
              <a:avLst/>
              <a:gdLst/>
              <a:ahLst/>
              <a:cxnLst/>
              <a:rect l="l" t="t" r="r" b="b"/>
              <a:pathLst>
                <a:path w="70485" h="36829">
                  <a:moveTo>
                    <a:pt x="70104" y="36575"/>
                  </a:moveTo>
                  <a:lnTo>
                    <a:pt x="70104" y="30479"/>
                  </a:lnTo>
                  <a:lnTo>
                    <a:pt x="68580" y="24383"/>
                  </a:lnTo>
                  <a:lnTo>
                    <a:pt x="65532" y="18287"/>
                  </a:lnTo>
                  <a:lnTo>
                    <a:pt x="64008" y="13715"/>
                  </a:lnTo>
                  <a:lnTo>
                    <a:pt x="59436" y="9143"/>
                  </a:lnTo>
                  <a:lnTo>
                    <a:pt x="50292" y="3047"/>
                  </a:lnTo>
                  <a:lnTo>
                    <a:pt x="44196" y="0"/>
                  </a:lnTo>
                  <a:lnTo>
                    <a:pt x="25908" y="0"/>
                  </a:lnTo>
                  <a:lnTo>
                    <a:pt x="21336" y="3047"/>
                  </a:lnTo>
                  <a:lnTo>
                    <a:pt x="15240" y="6095"/>
                  </a:lnTo>
                  <a:lnTo>
                    <a:pt x="10668" y="9143"/>
                  </a:lnTo>
                  <a:lnTo>
                    <a:pt x="7620" y="13715"/>
                  </a:lnTo>
                  <a:lnTo>
                    <a:pt x="4572" y="19811"/>
                  </a:lnTo>
                  <a:lnTo>
                    <a:pt x="1524" y="24383"/>
                  </a:lnTo>
                  <a:lnTo>
                    <a:pt x="0" y="30479"/>
                  </a:lnTo>
                  <a:lnTo>
                    <a:pt x="0" y="36575"/>
                  </a:lnTo>
                </a:path>
              </a:pathLst>
            </a:custGeom>
            <a:ln w="9144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9" name="object 59"/>
            <p:cNvSpPr/>
            <p:nvPr/>
          </p:nvSpPr>
          <p:spPr>
            <a:xfrm>
              <a:off x="2740152" y="4049267"/>
              <a:ext cx="70485" cy="36830"/>
            </a:xfrm>
            <a:custGeom>
              <a:avLst/>
              <a:gdLst/>
              <a:ahLst/>
              <a:cxnLst/>
              <a:rect l="l" t="t" r="r" b="b"/>
              <a:pathLst>
                <a:path w="70485" h="36829">
                  <a:moveTo>
                    <a:pt x="70104" y="36575"/>
                  </a:moveTo>
                  <a:lnTo>
                    <a:pt x="70104" y="30479"/>
                  </a:lnTo>
                  <a:lnTo>
                    <a:pt x="68580" y="24383"/>
                  </a:lnTo>
                  <a:lnTo>
                    <a:pt x="65532" y="18287"/>
                  </a:lnTo>
                  <a:lnTo>
                    <a:pt x="59436" y="9143"/>
                  </a:lnTo>
                  <a:lnTo>
                    <a:pt x="54864" y="6095"/>
                  </a:lnTo>
                  <a:lnTo>
                    <a:pt x="48768" y="3047"/>
                  </a:lnTo>
                  <a:lnTo>
                    <a:pt x="44196" y="0"/>
                  </a:lnTo>
                  <a:lnTo>
                    <a:pt x="25908" y="0"/>
                  </a:lnTo>
                  <a:lnTo>
                    <a:pt x="19812" y="3047"/>
                  </a:lnTo>
                  <a:lnTo>
                    <a:pt x="10668" y="9143"/>
                  </a:lnTo>
                  <a:lnTo>
                    <a:pt x="7620" y="13715"/>
                  </a:lnTo>
                  <a:lnTo>
                    <a:pt x="4572" y="19811"/>
                  </a:lnTo>
                  <a:lnTo>
                    <a:pt x="3048" y="24383"/>
                  </a:lnTo>
                  <a:lnTo>
                    <a:pt x="0" y="36575"/>
                  </a:lnTo>
                </a:path>
              </a:pathLst>
            </a:custGeom>
            <a:ln w="9144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0" name="object 60"/>
            <p:cNvSpPr/>
            <p:nvPr/>
          </p:nvSpPr>
          <p:spPr>
            <a:xfrm>
              <a:off x="2665476" y="4092701"/>
              <a:ext cx="149860" cy="0"/>
            </a:xfrm>
            <a:custGeom>
              <a:avLst/>
              <a:gdLst/>
              <a:ahLst/>
              <a:cxnLst/>
              <a:rect l="l" t="t" r="r" b="b"/>
              <a:pathLst>
                <a:path w="149860">
                  <a:moveTo>
                    <a:pt x="140208" y="0"/>
                  </a:moveTo>
                  <a:lnTo>
                    <a:pt x="149352" y="0"/>
                  </a:lnTo>
                </a:path>
                <a:path w="149860">
                  <a:moveTo>
                    <a:pt x="70103" y="0"/>
                  </a:moveTo>
                  <a:lnTo>
                    <a:pt x="79247" y="0"/>
                  </a:lnTo>
                </a:path>
                <a:path w="149860">
                  <a:moveTo>
                    <a:pt x="0" y="0"/>
                  </a:moveTo>
                  <a:lnTo>
                    <a:pt x="9144" y="0"/>
                  </a:lnTo>
                </a:path>
              </a:pathLst>
            </a:custGeom>
            <a:ln w="13716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61" name="object 61"/>
          <p:cNvSpPr/>
          <p:nvPr/>
        </p:nvSpPr>
        <p:spPr>
          <a:xfrm>
            <a:off x="4971345" y="4099559"/>
            <a:ext cx="525883" cy="0"/>
          </a:xfrm>
          <a:custGeom>
            <a:avLst/>
            <a:gdLst/>
            <a:ahLst/>
            <a:cxnLst/>
            <a:rect l="l" t="t" r="r" b="b"/>
            <a:pathLst>
              <a:path w="228600">
                <a:moveTo>
                  <a:pt x="228600" y="0"/>
                </a:moveTo>
                <a:lnTo>
                  <a:pt x="0" y="0"/>
                </a:lnTo>
              </a:path>
            </a:pathLst>
          </a:custGeom>
          <a:ln w="9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2" name="object 62"/>
          <p:cNvSpPr/>
          <p:nvPr/>
        </p:nvSpPr>
        <p:spPr>
          <a:xfrm>
            <a:off x="7120451" y="4099559"/>
            <a:ext cx="547795" cy="0"/>
          </a:xfrm>
          <a:custGeom>
            <a:avLst/>
            <a:gdLst/>
            <a:ahLst/>
            <a:cxnLst/>
            <a:rect l="l" t="t" r="r" b="b"/>
            <a:pathLst>
              <a:path w="238125">
                <a:moveTo>
                  <a:pt x="0" y="0"/>
                </a:moveTo>
                <a:lnTo>
                  <a:pt x="237744" y="0"/>
                </a:lnTo>
              </a:path>
            </a:pathLst>
          </a:custGeom>
          <a:ln w="9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3" name="object 63"/>
          <p:cNvSpPr/>
          <p:nvPr/>
        </p:nvSpPr>
        <p:spPr>
          <a:xfrm>
            <a:off x="5826782" y="4096511"/>
            <a:ext cx="305304" cy="0"/>
          </a:xfrm>
          <a:custGeom>
            <a:avLst/>
            <a:gdLst/>
            <a:ahLst/>
            <a:cxnLst/>
            <a:rect l="l" t="t" r="r" b="b"/>
            <a:pathLst>
              <a:path w="132714">
                <a:moveTo>
                  <a:pt x="0" y="0"/>
                </a:moveTo>
                <a:lnTo>
                  <a:pt x="132587" y="0"/>
                </a:lnTo>
              </a:path>
            </a:pathLst>
          </a:custGeom>
          <a:ln w="9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4" name="object 64"/>
          <p:cNvSpPr/>
          <p:nvPr/>
        </p:nvSpPr>
        <p:spPr>
          <a:xfrm>
            <a:off x="6475368" y="4099559"/>
            <a:ext cx="305304" cy="0"/>
          </a:xfrm>
          <a:custGeom>
            <a:avLst/>
            <a:gdLst/>
            <a:ahLst/>
            <a:cxnLst/>
            <a:rect l="l" t="t" r="r" b="b"/>
            <a:pathLst>
              <a:path w="132714">
                <a:moveTo>
                  <a:pt x="0" y="0"/>
                </a:moveTo>
                <a:lnTo>
                  <a:pt x="132588" y="0"/>
                </a:lnTo>
              </a:path>
            </a:pathLst>
          </a:custGeom>
          <a:ln w="9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5" name="object 65"/>
          <p:cNvSpPr/>
          <p:nvPr/>
        </p:nvSpPr>
        <p:spPr>
          <a:xfrm>
            <a:off x="6121274" y="4104133"/>
            <a:ext cx="1546972" cy="382905"/>
          </a:xfrm>
          <a:custGeom>
            <a:avLst/>
            <a:gdLst/>
            <a:ahLst/>
            <a:cxnLst/>
            <a:rect l="l" t="t" r="r" b="b"/>
            <a:pathLst>
              <a:path w="672464" h="382904">
                <a:moveTo>
                  <a:pt x="161544" y="99059"/>
                </a:moveTo>
                <a:lnTo>
                  <a:pt x="0" y="99059"/>
                </a:lnTo>
                <a:lnTo>
                  <a:pt x="0" y="128016"/>
                </a:lnTo>
                <a:lnTo>
                  <a:pt x="161544" y="128016"/>
                </a:lnTo>
                <a:lnTo>
                  <a:pt x="161544" y="99059"/>
                </a:lnTo>
                <a:close/>
              </a:path>
              <a:path w="672464" h="382904">
                <a:moveTo>
                  <a:pt x="672084" y="0"/>
                </a:moveTo>
                <a:lnTo>
                  <a:pt x="672084" y="382524"/>
                </a:lnTo>
                <a:lnTo>
                  <a:pt x="179832" y="382524"/>
                </a:lnTo>
              </a:path>
            </a:pathLst>
          </a:custGeom>
          <a:ln w="9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grpSp>
        <p:nvGrpSpPr>
          <p:cNvPr id="66" name="object 66"/>
          <p:cNvGrpSpPr/>
          <p:nvPr/>
        </p:nvGrpSpPr>
        <p:grpSpPr>
          <a:xfrm>
            <a:off x="4848639" y="4096511"/>
            <a:ext cx="242490" cy="563880"/>
            <a:chOff x="2107692" y="4096511"/>
            <a:chExt cx="105410" cy="563880"/>
          </a:xfrm>
        </p:grpSpPr>
        <p:sp>
          <p:nvSpPr>
            <p:cNvPr id="67" name="object 67"/>
            <p:cNvSpPr/>
            <p:nvPr/>
          </p:nvSpPr>
          <p:spPr>
            <a:xfrm>
              <a:off x="2107692" y="4096511"/>
              <a:ext cx="105410" cy="559435"/>
            </a:xfrm>
            <a:custGeom>
              <a:avLst/>
              <a:gdLst/>
              <a:ahLst/>
              <a:cxnLst/>
              <a:rect l="l" t="t" r="r" b="b"/>
              <a:pathLst>
                <a:path w="105410" h="559435">
                  <a:moveTo>
                    <a:pt x="53340" y="493776"/>
                  </a:moveTo>
                  <a:lnTo>
                    <a:pt x="53340" y="0"/>
                  </a:lnTo>
                </a:path>
                <a:path w="105410" h="559435">
                  <a:moveTo>
                    <a:pt x="13716" y="527304"/>
                  </a:moveTo>
                  <a:lnTo>
                    <a:pt x="91440" y="527304"/>
                  </a:lnTo>
                </a:path>
                <a:path w="105410" h="559435">
                  <a:moveTo>
                    <a:pt x="25908" y="559308"/>
                  </a:moveTo>
                  <a:lnTo>
                    <a:pt x="79248" y="559308"/>
                  </a:lnTo>
                </a:path>
                <a:path w="105410" h="559435">
                  <a:moveTo>
                    <a:pt x="0" y="493776"/>
                  </a:moveTo>
                  <a:lnTo>
                    <a:pt x="105156" y="493776"/>
                  </a:lnTo>
                </a:path>
              </a:pathLst>
            </a:custGeom>
            <a:ln w="9144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8" name="object 68"/>
            <p:cNvSpPr/>
            <p:nvPr/>
          </p:nvSpPr>
          <p:spPr>
            <a:xfrm>
              <a:off x="2141220" y="4465320"/>
              <a:ext cx="38100" cy="40005"/>
            </a:xfrm>
            <a:custGeom>
              <a:avLst/>
              <a:gdLst/>
              <a:ahLst/>
              <a:cxnLst/>
              <a:rect l="l" t="t" r="r" b="b"/>
              <a:pathLst>
                <a:path w="38100" h="40004">
                  <a:moveTo>
                    <a:pt x="18288" y="39624"/>
                  </a:moveTo>
                  <a:lnTo>
                    <a:pt x="10929" y="38028"/>
                  </a:lnTo>
                  <a:lnTo>
                    <a:pt x="5143" y="33718"/>
                  </a:lnTo>
                  <a:lnTo>
                    <a:pt x="1357" y="27408"/>
                  </a:lnTo>
                  <a:lnTo>
                    <a:pt x="0" y="19812"/>
                  </a:lnTo>
                  <a:lnTo>
                    <a:pt x="1357" y="12215"/>
                  </a:lnTo>
                  <a:lnTo>
                    <a:pt x="5143" y="5905"/>
                  </a:lnTo>
                  <a:lnTo>
                    <a:pt x="10929" y="1595"/>
                  </a:lnTo>
                  <a:lnTo>
                    <a:pt x="18288" y="0"/>
                  </a:lnTo>
                  <a:lnTo>
                    <a:pt x="25884" y="1595"/>
                  </a:lnTo>
                  <a:lnTo>
                    <a:pt x="32194" y="5905"/>
                  </a:lnTo>
                  <a:lnTo>
                    <a:pt x="36504" y="12215"/>
                  </a:lnTo>
                  <a:lnTo>
                    <a:pt x="38100" y="19812"/>
                  </a:lnTo>
                  <a:lnTo>
                    <a:pt x="36504" y="27408"/>
                  </a:lnTo>
                  <a:lnTo>
                    <a:pt x="32194" y="33718"/>
                  </a:lnTo>
                  <a:lnTo>
                    <a:pt x="25884" y="38028"/>
                  </a:lnTo>
                  <a:lnTo>
                    <a:pt x="18288" y="39624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9" name="object 69"/>
            <p:cNvSpPr/>
            <p:nvPr/>
          </p:nvSpPr>
          <p:spPr>
            <a:xfrm>
              <a:off x="2141220" y="4465320"/>
              <a:ext cx="38100" cy="40005"/>
            </a:xfrm>
            <a:custGeom>
              <a:avLst/>
              <a:gdLst/>
              <a:ahLst/>
              <a:cxnLst/>
              <a:rect l="l" t="t" r="r" b="b"/>
              <a:pathLst>
                <a:path w="38100" h="40004">
                  <a:moveTo>
                    <a:pt x="0" y="19812"/>
                  </a:moveTo>
                  <a:lnTo>
                    <a:pt x="1357" y="12215"/>
                  </a:lnTo>
                  <a:lnTo>
                    <a:pt x="5143" y="5905"/>
                  </a:lnTo>
                  <a:lnTo>
                    <a:pt x="10929" y="1595"/>
                  </a:lnTo>
                  <a:lnTo>
                    <a:pt x="18288" y="0"/>
                  </a:lnTo>
                  <a:lnTo>
                    <a:pt x="25884" y="1595"/>
                  </a:lnTo>
                  <a:lnTo>
                    <a:pt x="32194" y="5905"/>
                  </a:lnTo>
                  <a:lnTo>
                    <a:pt x="36504" y="12215"/>
                  </a:lnTo>
                  <a:lnTo>
                    <a:pt x="38100" y="19812"/>
                  </a:lnTo>
                  <a:lnTo>
                    <a:pt x="36504" y="27408"/>
                  </a:lnTo>
                  <a:lnTo>
                    <a:pt x="32194" y="33718"/>
                  </a:lnTo>
                  <a:lnTo>
                    <a:pt x="25884" y="38028"/>
                  </a:lnTo>
                  <a:lnTo>
                    <a:pt x="18288" y="39624"/>
                  </a:lnTo>
                  <a:lnTo>
                    <a:pt x="10929" y="38028"/>
                  </a:lnTo>
                  <a:lnTo>
                    <a:pt x="5143" y="33718"/>
                  </a:lnTo>
                  <a:lnTo>
                    <a:pt x="1357" y="27408"/>
                  </a:lnTo>
                  <a:lnTo>
                    <a:pt x="0" y="19812"/>
                  </a:lnTo>
                </a:path>
              </a:pathLst>
            </a:custGeom>
            <a:ln w="9144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70" name="object 70"/>
          <p:cNvSpPr/>
          <p:nvPr/>
        </p:nvSpPr>
        <p:spPr>
          <a:xfrm>
            <a:off x="2275317" y="3919728"/>
            <a:ext cx="0" cy="85725"/>
          </a:xfrm>
          <a:custGeom>
            <a:avLst/>
            <a:gdLst/>
            <a:ahLst/>
            <a:cxnLst/>
            <a:rect l="l" t="t" r="r" b="b"/>
            <a:pathLst>
              <a:path h="85725">
                <a:moveTo>
                  <a:pt x="0" y="85344"/>
                </a:moveTo>
                <a:lnTo>
                  <a:pt x="0" y="0"/>
                </a:lnTo>
              </a:path>
            </a:pathLst>
          </a:custGeom>
          <a:ln w="9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1" name="object 71"/>
          <p:cNvSpPr/>
          <p:nvPr/>
        </p:nvSpPr>
        <p:spPr>
          <a:xfrm>
            <a:off x="4971345" y="4218432"/>
            <a:ext cx="1151099" cy="0"/>
          </a:xfrm>
          <a:custGeom>
            <a:avLst/>
            <a:gdLst/>
            <a:ahLst/>
            <a:cxnLst/>
            <a:rect l="l" t="t" r="r" b="b"/>
            <a:pathLst>
              <a:path w="500380">
                <a:moveTo>
                  <a:pt x="499871" y="0"/>
                </a:moveTo>
                <a:lnTo>
                  <a:pt x="0" y="0"/>
                </a:lnTo>
              </a:path>
            </a:pathLst>
          </a:custGeom>
          <a:ln w="9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2" name="object 72"/>
          <p:cNvSpPr/>
          <p:nvPr/>
        </p:nvSpPr>
        <p:spPr>
          <a:xfrm>
            <a:off x="6492900" y="4218432"/>
            <a:ext cx="1164246" cy="0"/>
          </a:xfrm>
          <a:custGeom>
            <a:avLst/>
            <a:gdLst/>
            <a:ahLst/>
            <a:cxnLst/>
            <a:rect l="l" t="t" r="r" b="b"/>
            <a:pathLst>
              <a:path w="506095">
                <a:moveTo>
                  <a:pt x="0" y="0"/>
                </a:moveTo>
                <a:lnTo>
                  <a:pt x="505967" y="0"/>
                </a:lnTo>
              </a:path>
            </a:pathLst>
          </a:custGeom>
          <a:ln w="9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3" name="object 73"/>
          <p:cNvSpPr/>
          <p:nvPr/>
        </p:nvSpPr>
        <p:spPr>
          <a:xfrm>
            <a:off x="7232640" y="4315967"/>
            <a:ext cx="249794" cy="0"/>
          </a:xfrm>
          <a:custGeom>
            <a:avLst/>
            <a:gdLst/>
            <a:ahLst/>
            <a:cxnLst/>
            <a:rect l="l" t="t" r="r" b="b"/>
            <a:pathLst>
              <a:path w="108585">
                <a:moveTo>
                  <a:pt x="0" y="0"/>
                </a:moveTo>
                <a:lnTo>
                  <a:pt x="108204" y="0"/>
                </a:lnTo>
              </a:path>
            </a:pathLst>
          </a:custGeom>
          <a:ln w="9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4" name="object 74"/>
          <p:cNvSpPr/>
          <p:nvPr/>
        </p:nvSpPr>
        <p:spPr>
          <a:xfrm>
            <a:off x="5143132" y="4315967"/>
            <a:ext cx="252716" cy="0"/>
          </a:xfrm>
          <a:custGeom>
            <a:avLst/>
            <a:gdLst/>
            <a:ahLst/>
            <a:cxnLst/>
            <a:rect l="l" t="t" r="r" b="b"/>
            <a:pathLst>
              <a:path w="109855">
                <a:moveTo>
                  <a:pt x="0" y="0"/>
                </a:moveTo>
                <a:lnTo>
                  <a:pt x="109728" y="0"/>
                </a:lnTo>
              </a:path>
            </a:pathLst>
          </a:custGeom>
          <a:ln w="9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5" name="object 75"/>
          <p:cNvSpPr/>
          <p:nvPr/>
        </p:nvSpPr>
        <p:spPr>
          <a:xfrm>
            <a:off x="4971345" y="4288535"/>
            <a:ext cx="189902" cy="55244"/>
          </a:xfrm>
          <a:custGeom>
            <a:avLst/>
            <a:gdLst/>
            <a:ahLst/>
            <a:cxnLst/>
            <a:rect l="l" t="t" r="r" b="b"/>
            <a:pathLst>
              <a:path w="82550" h="55245">
                <a:moveTo>
                  <a:pt x="82295" y="54864"/>
                </a:moveTo>
                <a:lnTo>
                  <a:pt x="0" y="27432"/>
                </a:lnTo>
                <a:lnTo>
                  <a:pt x="82295" y="0"/>
                </a:lnTo>
                <a:lnTo>
                  <a:pt x="82295" y="54864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6" name="object 76"/>
          <p:cNvSpPr/>
          <p:nvPr/>
        </p:nvSpPr>
        <p:spPr>
          <a:xfrm>
            <a:off x="7467533" y="4288535"/>
            <a:ext cx="189902" cy="55244"/>
          </a:xfrm>
          <a:custGeom>
            <a:avLst/>
            <a:gdLst/>
            <a:ahLst/>
            <a:cxnLst/>
            <a:rect l="l" t="t" r="r" b="b"/>
            <a:pathLst>
              <a:path w="82550" h="55245">
                <a:moveTo>
                  <a:pt x="0" y="54864"/>
                </a:moveTo>
                <a:lnTo>
                  <a:pt x="0" y="0"/>
                </a:lnTo>
                <a:lnTo>
                  <a:pt x="82296" y="27432"/>
                </a:lnTo>
                <a:lnTo>
                  <a:pt x="0" y="54864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pic>
        <p:nvPicPr>
          <p:cNvPr id="77" name="object 77"/>
          <p:cNvPicPr/>
          <p:nvPr/>
        </p:nvPicPr>
        <p:blipFill>
          <a:blip r:embed="rId5" cstate="print"/>
          <a:stretch>
            <a:fillRect/>
          </a:stretch>
        </p:blipFill>
        <p:spPr>
          <a:xfrm>
            <a:off x="5395558" y="4262627"/>
            <a:ext cx="1837081" cy="262128"/>
          </a:xfrm>
          <a:prstGeom prst="rect">
            <a:avLst/>
          </a:prstGeom>
        </p:spPr>
      </p:pic>
      <p:grpSp>
        <p:nvGrpSpPr>
          <p:cNvPr id="78" name="object 78"/>
          <p:cNvGrpSpPr/>
          <p:nvPr/>
        </p:nvGrpSpPr>
        <p:grpSpPr>
          <a:xfrm>
            <a:off x="4971346" y="4386073"/>
            <a:ext cx="2458502" cy="673735"/>
            <a:chOff x="2161032" y="4386072"/>
            <a:chExt cx="1068705" cy="673735"/>
          </a:xfrm>
        </p:grpSpPr>
        <p:pic>
          <p:nvPicPr>
            <p:cNvPr id="79" name="object 79"/>
            <p:cNvPicPr/>
            <p:nvPr/>
          </p:nvPicPr>
          <p:blipFill>
            <a:blip r:embed="rId6" cstate="print"/>
            <a:stretch>
              <a:fillRect/>
            </a:stretch>
          </p:blipFill>
          <p:spPr>
            <a:xfrm>
              <a:off x="2351532" y="4604003"/>
              <a:ext cx="89773" cy="62483"/>
            </a:xfrm>
            <a:prstGeom prst="rect">
              <a:avLst/>
            </a:prstGeom>
          </p:spPr>
        </p:pic>
        <p:pic>
          <p:nvPicPr>
            <p:cNvPr id="80" name="object 80"/>
            <p:cNvPicPr/>
            <p:nvPr/>
          </p:nvPicPr>
          <p:blipFill>
            <a:blip r:embed="rId7" cstate="print"/>
            <a:stretch>
              <a:fillRect/>
            </a:stretch>
          </p:blipFill>
          <p:spPr>
            <a:xfrm>
              <a:off x="2453640" y="4602480"/>
              <a:ext cx="678186" cy="82295"/>
            </a:xfrm>
            <a:prstGeom prst="rect">
              <a:avLst/>
            </a:prstGeom>
          </p:spPr>
        </p:pic>
        <p:pic>
          <p:nvPicPr>
            <p:cNvPr id="81" name="object 81"/>
            <p:cNvPicPr/>
            <p:nvPr/>
          </p:nvPicPr>
          <p:blipFill>
            <a:blip r:embed="rId8" cstate="print"/>
            <a:stretch>
              <a:fillRect/>
            </a:stretch>
          </p:blipFill>
          <p:spPr>
            <a:xfrm>
              <a:off x="2269236" y="4707636"/>
              <a:ext cx="960120" cy="352044"/>
            </a:xfrm>
            <a:prstGeom prst="rect">
              <a:avLst/>
            </a:prstGeom>
          </p:spPr>
        </p:pic>
        <p:pic>
          <p:nvPicPr>
            <p:cNvPr id="82" name="object 82"/>
            <p:cNvPicPr/>
            <p:nvPr/>
          </p:nvPicPr>
          <p:blipFill>
            <a:blip r:embed="rId9" cstate="print"/>
            <a:stretch>
              <a:fillRect/>
            </a:stretch>
          </p:blipFill>
          <p:spPr>
            <a:xfrm>
              <a:off x="2403348" y="4812792"/>
              <a:ext cx="121919" cy="193547"/>
            </a:xfrm>
            <a:prstGeom prst="rect">
              <a:avLst/>
            </a:prstGeom>
          </p:spPr>
        </p:pic>
        <p:pic>
          <p:nvPicPr>
            <p:cNvPr id="83" name="object 83"/>
            <p:cNvPicPr/>
            <p:nvPr/>
          </p:nvPicPr>
          <p:blipFill>
            <a:blip r:embed="rId10" cstate="print"/>
            <a:stretch>
              <a:fillRect/>
            </a:stretch>
          </p:blipFill>
          <p:spPr>
            <a:xfrm>
              <a:off x="2528316" y="4814316"/>
              <a:ext cx="97535" cy="188975"/>
            </a:xfrm>
            <a:prstGeom prst="rect">
              <a:avLst/>
            </a:prstGeom>
          </p:spPr>
        </p:pic>
        <p:pic>
          <p:nvPicPr>
            <p:cNvPr id="84" name="object 84"/>
            <p:cNvPicPr/>
            <p:nvPr/>
          </p:nvPicPr>
          <p:blipFill>
            <a:blip r:embed="rId11" cstate="print"/>
            <a:stretch>
              <a:fillRect/>
            </a:stretch>
          </p:blipFill>
          <p:spPr>
            <a:xfrm>
              <a:off x="2654808" y="4812792"/>
              <a:ext cx="128016" cy="246888"/>
            </a:xfrm>
            <a:prstGeom prst="rect">
              <a:avLst/>
            </a:prstGeom>
          </p:spPr>
        </p:pic>
        <p:pic>
          <p:nvPicPr>
            <p:cNvPr id="85" name="object 85"/>
            <p:cNvPicPr/>
            <p:nvPr/>
          </p:nvPicPr>
          <p:blipFill>
            <a:blip r:embed="rId12" cstate="print"/>
            <a:stretch>
              <a:fillRect/>
            </a:stretch>
          </p:blipFill>
          <p:spPr>
            <a:xfrm>
              <a:off x="2808732" y="4812792"/>
              <a:ext cx="304800" cy="246887"/>
            </a:xfrm>
            <a:prstGeom prst="rect">
              <a:avLst/>
            </a:prstGeom>
          </p:spPr>
        </p:pic>
        <p:pic>
          <p:nvPicPr>
            <p:cNvPr id="86" name="object 86"/>
            <p:cNvPicPr/>
            <p:nvPr/>
          </p:nvPicPr>
          <p:blipFill>
            <a:blip r:embed="rId13" cstate="print"/>
            <a:stretch>
              <a:fillRect/>
            </a:stretch>
          </p:blipFill>
          <p:spPr>
            <a:xfrm>
              <a:off x="2642616" y="4386072"/>
              <a:ext cx="202692" cy="254508"/>
            </a:xfrm>
            <a:prstGeom prst="rect">
              <a:avLst/>
            </a:prstGeom>
          </p:spPr>
        </p:pic>
        <p:sp>
          <p:nvSpPr>
            <p:cNvPr id="87" name="object 87"/>
            <p:cNvSpPr/>
            <p:nvPr/>
          </p:nvSpPr>
          <p:spPr>
            <a:xfrm>
              <a:off x="2161032" y="4486656"/>
              <a:ext cx="486409" cy="0"/>
            </a:xfrm>
            <a:custGeom>
              <a:avLst/>
              <a:gdLst/>
              <a:ahLst/>
              <a:cxnLst/>
              <a:rect l="l" t="t" r="r" b="b"/>
              <a:pathLst>
                <a:path w="486410">
                  <a:moveTo>
                    <a:pt x="486156" y="0"/>
                  </a:moveTo>
                  <a:lnTo>
                    <a:pt x="0" y="0"/>
                  </a:lnTo>
                </a:path>
              </a:pathLst>
            </a:custGeom>
            <a:ln w="9144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88" name="object 88"/>
          <p:cNvGrpSpPr/>
          <p:nvPr/>
        </p:nvGrpSpPr>
        <p:grpSpPr>
          <a:xfrm>
            <a:off x="3330592" y="3919727"/>
            <a:ext cx="1319089" cy="722630"/>
            <a:chOff x="1447800" y="3919727"/>
            <a:chExt cx="573405" cy="722630"/>
          </a:xfrm>
        </p:grpSpPr>
        <p:pic>
          <p:nvPicPr>
            <p:cNvPr id="89" name="object 89"/>
            <p:cNvPicPr/>
            <p:nvPr/>
          </p:nvPicPr>
          <p:blipFill>
            <a:blip r:embed="rId14" cstate="print"/>
            <a:stretch>
              <a:fillRect/>
            </a:stretch>
          </p:blipFill>
          <p:spPr>
            <a:xfrm>
              <a:off x="1456944" y="4075175"/>
              <a:ext cx="556268" cy="67055"/>
            </a:xfrm>
            <a:prstGeom prst="rect">
              <a:avLst/>
            </a:prstGeom>
          </p:spPr>
        </p:pic>
        <p:pic>
          <p:nvPicPr>
            <p:cNvPr id="90" name="object 90"/>
            <p:cNvPicPr/>
            <p:nvPr/>
          </p:nvPicPr>
          <p:blipFill>
            <a:blip r:embed="rId15" cstate="print"/>
            <a:stretch>
              <a:fillRect/>
            </a:stretch>
          </p:blipFill>
          <p:spPr>
            <a:xfrm>
              <a:off x="1470659" y="4180331"/>
              <a:ext cx="527325" cy="67563"/>
            </a:xfrm>
            <a:prstGeom prst="rect">
              <a:avLst/>
            </a:prstGeom>
          </p:spPr>
        </p:pic>
        <p:pic>
          <p:nvPicPr>
            <p:cNvPr id="91" name="object 91"/>
            <p:cNvPicPr/>
            <p:nvPr/>
          </p:nvPicPr>
          <p:blipFill>
            <a:blip r:embed="rId16" cstate="print"/>
            <a:stretch>
              <a:fillRect/>
            </a:stretch>
          </p:blipFill>
          <p:spPr>
            <a:xfrm>
              <a:off x="1447800" y="4288535"/>
              <a:ext cx="187451" cy="196595"/>
            </a:xfrm>
            <a:prstGeom prst="rect">
              <a:avLst/>
            </a:prstGeom>
          </p:spPr>
        </p:pic>
        <p:pic>
          <p:nvPicPr>
            <p:cNvPr id="92" name="object 92"/>
            <p:cNvPicPr/>
            <p:nvPr/>
          </p:nvPicPr>
          <p:blipFill>
            <a:blip r:embed="rId17" cstate="print"/>
            <a:stretch>
              <a:fillRect/>
            </a:stretch>
          </p:blipFill>
          <p:spPr>
            <a:xfrm>
              <a:off x="1638300" y="4288535"/>
              <a:ext cx="100583" cy="196595"/>
            </a:xfrm>
            <a:prstGeom prst="rect">
              <a:avLst/>
            </a:prstGeom>
          </p:spPr>
        </p:pic>
        <p:pic>
          <p:nvPicPr>
            <p:cNvPr id="93" name="object 93"/>
            <p:cNvPicPr/>
            <p:nvPr/>
          </p:nvPicPr>
          <p:blipFill>
            <a:blip r:embed="rId18" cstate="print"/>
            <a:stretch>
              <a:fillRect/>
            </a:stretch>
          </p:blipFill>
          <p:spPr>
            <a:xfrm>
              <a:off x="1748028" y="4288535"/>
              <a:ext cx="272795" cy="65531"/>
            </a:xfrm>
            <a:prstGeom prst="rect">
              <a:avLst/>
            </a:prstGeom>
          </p:spPr>
        </p:pic>
        <p:pic>
          <p:nvPicPr>
            <p:cNvPr id="94" name="object 94"/>
            <p:cNvPicPr/>
            <p:nvPr/>
          </p:nvPicPr>
          <p:blipFill>
            <a:blip r:embed="rId12" cstate="print"/>
            <a:stretch>
              <a:fillRect/>
            </a:stretch>
          </p:blipFill>
          <p:spPr>
            <a:xfrm>
              <a:off x="1581912" y="4395216"/>
              <a:ext cx="304800" cy="246887"/>
            </a:xfrm>
            <a:prstGeom prst="rect">
              <a:avLst/>
            </a:prstGeom>
          </p:spPr>
        </p:pic>
        <p:sp>
          <p:nvSpPr>
            <p:cNvPr id="95" name="object 95"/>
            <p:cNvSpPr/>
            <p:nvPr/>
          </p:nvSpPr>
          <p:spPr>
            <a:xfrm>
              <a:off x="1749551" y="3971543"/>
              <a:ext cx="86995" cy="90170"/>
            </a:xfrm>
            <a:custGeom>
              <a:avLst/>
              <a:gdLst/>
              <a:ahLst/>
              <a:cxnLst/>
              <a:rect l="l" t="t" r="r" b="b"/>
              <a:pathLst>
                <a:path w="86994" h="90170">
                  <a:moveTo>
                    <a:pt x="86868" y="0"/>
                  </a:moveTo>
                  <a:lnTo>
                    <a:pt x="0" y="89916"/>
                  </a:lnTo>
                </a:path>
              </a:pathLst>
            </a:custGeom>
            <a:ln w="9144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6" name="object 96"/>
            <p:cNvSpPr/>
            <p:nvPr/>
          </p:nvSpPr>
          <p:spPr>
            <a:xfrm>
              <a:off x="1812036" y="3919727"/>
              <a:ext cx="78105" cy="76200"/>
            </a:xfrm>
            <a:custGeom>
              <a:avLst/>
              <a:gdLst/>
              <a:ahLst/>
              <a:cxnLst/>
              <a:rect l="l" t="t" r="r" b="b"/>
              <a:pathLst>
                <a:path w="78105" h="76200">
                  <a:moveTo>
                    <a:pt x="39623" y="76200"/>
                  </a:moveTo>
                  <a:lnTo>
                    <a:pt x="0" y="38100"/>
                  </a:lnTo>
                  <a:lnTo>
                    <a:pt x="77723" y="0"/>
                  </a:lnTo>
                  <a:lnTo>
                    <a:pt x="39623" y="7620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97" name="object 97"/>
          <p:cNvGrpSpPr/>
          <p:nvPr/>
        </p:nvGrpSpPr>
        <p:grpSpPr>
          <a:xfrm>
            <a:off x="4915252" y="4194048"/>
            <a:ext cx="109559" cy="47625"/>
            <a:chOff x="2136648" y="4194047"/>
            <a:chExt cx="47625" cy="47625"/>
          </a:xfrm>
        </p:grpSpPr>
        <p:sp>
          <p:nvSpPr>
            <p:cNvPr id="98" name="object 98"/>
            <p:cNvSpPr/>
            <p:nvPr/>
          </p:nvSpPr>
          <p:spPr>
            <a:xfrm>
              <a:off x="2141220" y="4198619"/>
              <a:ext cx="38100" cy="38100"/>
            </a:xfrm>
            <a:custGeom>
              <a:avLst/>
              <a:gdLst/>
              <a:ahLst/>
              <a:cxnLst/>
              <a:rect l="l" t="t" r="r" b="b"/>
              <a:pathLst>
                <a:path w="38100" h="38100">
                  <a:moveTo>
                    <a:pt x="19812" y="38100"/>
                  </a:moveTo>
                  <a:lnTo>
                    <a:pt x="12215" y="36742"/>
                  </a:lnTo>
                  <a:lnTo>
                    <a:pt x="5905" y="32956"/>
                  </a:lnTo>
                  <a:lnTo>
                    <a:pt x="1595" y="27170"/>
                  </a:lnTo>
                  <a:lnTo>
                    <a:pt x="0" y="19812"/>
                  </a:lnTo>
                  <a:lnTo>
                    <a:pt x="1595" y="12215"/>
                  </a:lnTo>
                  <a:lnTo>
                    <a:pt x="5905" y="5905"/>
                  </a:lnTo>
                  <a:lnTo>
                    <a:pt x="12215" y="1595"/>
                  </a:lnTo>
                  <a:lnTo>
                    <a:pt x="19812" y="0"/>
                  </a:lnTo>
                  <a:lnTo>
                    <a:pt x="27170" y="1595"/>
                  </a:lnTo>
                  <a:lnTo>
                    <a:pt x="32956" y="5905"/>
                  </a:lnTo>
                  <a:lnTo>
                    <a:pt x="36742" y="12215"/>
                  </a:lnTo>
                  <a:lnTo>
                    <a:pt x="38100" y="19812"/>
                  </a:lnTo>
                  <a:lnTo>
                    <a:pt x="36742" y="27170"/>
                  </a:lnTo>
                  <a:lnTo>
                    <a:pt x="32956" y="32956"/>
                  </a:lnTo>
                  <a:lnTo>
                    <a:pt x="27170" y="36742"/>
                  </a:lnTo>
                  <a:lnTo>
                    <a:pt x="19812" y="3810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9" name="object 99"/>
            <p:cNvSpPr/>
            <p:nvPr/>
          </p:nvSpPr>
          <p:spPr>
            <a:xfrm>
              <a:off x="2141220" y="4198619"/>
              <a:ext cx="38100" cy="38100"/>
            </a:xfrm>
            <a:custGeom>
              <a:avLst/>
              <a:gdLst/>
              <a:ahLst/>
              <a:cxnLst/>
              <a:rect l="l" t="t" r="r" b="b"/>
              <a:pathLst>
                <a:path w="38100" h="38100">
                  <a:moveTo>
                    <a:pt x="0" y="19812"/>
                  </a:moveTo>
                  <a:lnTo>
                    <a:pt x="1595" y="12215"/>
                  </a:lnTo>
                  <a:lnTo>
                    <a:pt x="5905" y="5905"/>
                  </a:lnTo>
                  <a:lnTo>
                    <a:pt x="12215" y="1595"/>
                  </a:lnTo>
                  <a:lnTo>
                    <a:pt x="19812" y="0"/>
                  </a:lnTo>
                  <a:lnTo>
                    <a:pt x="27170" y="1595"/>
                  </a:lnTo>
                  <a:lnTo>
                    <a:pt x="32956" y="5905"/>
                  </a:lnTo>
                  <a:lnTo>
                    <a:pt x="36742" y="12215"/>
                  </a:lnTo>
                  <a:lnTo>
                    <a:pt x="38100" y="19812"/>
                  </a:lnTo>
                  <a:lnTo>
                    <a:pt x="36742" y="27170"/>
                  </a:lnTo>
                  <a:lnTo>
                    <a:pt x="32956" y="32956"/>
                  </a:lnTo>
                  <a:lnTo>
                    <a:pt x="27170" y="36742"/>
                  </a:lnTo>
                  <a:lnTo>
                    <a:pt x="19812" y="38100"/>
                  </a:lnTo>
                  <a:lnTo>
                    <a:pt x="12215" y="36742"/>
                  </a:lnTo>
                  <a:lnTo>
                    <a:pt x="5905" y="32956"/>
                  </a:lnTo>
                  <a:lnTo>
                    <a:pt x="1595" y="27170"/>
                  </a:lnTo>
                  <a:lnTo>
                    <a:pt x="0" y="19812"/>
                  </a:lnTo>
                </a:path>
              </a:pathLst>
            </a:custGeom>
            <a:ln w="9144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100" name="object 100"/>
          <p:cNvGrpSpPr/>
          <p:nvPr/>
        </p:nvGrpSpPr>
        <p:grpSpPr>
          <a:xfrm>
            <a:off x="7611275" y="4194048"/>
            <a:ext cx="109559" cy="47625"/>
            <a:chOff x="3308603" y="4194047"/>
            <a:chExt cx="47625" cy="47625"/>
          </a:xfrm>
        </p:grpSpPr>
        <p:sp>
          <p:nvSpPr>
            <p:cNvPr id="101" name="object 101"/>
            <p:cNvSpPr/>
            <p:nvPr/>
          </p:nvSpPr>
          <p:spPr>
            <a:xfrm>
              <a:off x="3313175" y="4198619"/>
              <a:ext cx="38100" cy="38100"/>
            </a:xfrm>
            <a:custGeom>
              <a:avLst/>
              <a:gdLst/>
              <a:ahLst/>
              <a:cxnLst/>
              <a:rect l="l" t="t" r="r" b="b"/>
              <a:pathLst>
                <a:path w="38100" h="38100">
                  <a:moveTo>
                    <a:pt x="19812" y="38100"/>
                  </a:moveTo>
                  <a:lnTo>
                    <a:pt x="12215" y="36742"/>
                  </a:lnTo>
                  <a:lnTo>
                    <a:pt x="5905" y="32956"/>
                  </a:lnTo>
                  <a:lnTo>
                    <a:pt x="1595" y="27170"/>
                  </a:lnTo>
                  <a:lnTo>
                    <a:pt x="0" y="19812"/>
                  </a:lnTo>
                  <a:lnTo>
                    <a:pt x="1595" y="12215"/>
                  </a:lnTo>
                  <a:lnTo>
                    <a:pt x="5905" y="5905"/>
                  </a:lnTo>
                  <a:lnTo>
                    <a:pt x="12215" y="1595"/>
                  </a:lnTo>
                  <a:lnTo>
                    <a:pt x="19812" y="0"/>
                  </a:lnTo>
                  <a:lnTo>
                    <a:pt x="27170" y="1595"/>
                  </a:lnTo>
                  <a:lnTo>
                    <a:pt x="32956" y="5905"/>
                  </a:lnTo>
                  <a:lnTo>
                    <a:pt x="36742" y="12215"/>
                  </a:lnTo>
                  <a:lnTo>
                    <a:pt x="38100" y="19812"/>
                  </a:lnTo>
                  <a:lnTo>
                    <a:pt x="36742" y="27170"/>
                  </a:lnTo>
                  <a:lnTo>
                    <a:pt x="32956" y="32956"/>
                  </a:lnTo>
                  <a:lnTo>
                    <a:pt x="27170" y="36742"/>
                  </a:lnTo>
                  <a:lnTo>
                    <a:pt x="19812" y="3810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2" name="object 102"/>
            <p:cNvSpPr/>
            <p:nvPr/>
          </p:nvSpPr>
          <p:spPr>
            <a:xfrm>
              <a:off x="3313175" y="4198619"/>
              <a:ext cx="38100" cy="38100"/>
            </a:xfrm>
            <a:custGeom>
              <a:avLst/>
              <a:gdLst/>
              <a:ahLst/>
              <a:cxnLst/>
              <a:rect l="l" t="t" r="r" b="b"/>
              <a:pathLst>
                <a:path w="38100" h="38100">
                  <a:moveTo>
                    <a:pt x="0" y="19812"/>
                  </a:moveTo>
                  <a:lnTo>
                    <a:pt x="1595" y="12215"/>
                  </a:lnTo>
                  <a:lnTo>
                    <a:pt x="5905" y="5905"/>
                  </a:lnTo>
                  <a:lnTo>
                    <a:pt x="12215" y="1595"/>
                  </a:lnTo>
                  <a:lnTo>
                    <a:pt x="19812" y="0"/>
                  </a:lnTo>
                  <a:lnTo>
                    <a:pt x="27170" y="1595"/>
                  </a:lnTo>
                  <a:lnTo>
                    <a:pt x="32956" y="5905"/>
                  </a:lnTo>
                  <a:lnTo>
                    <a:pt x="36742" y="12215"/>
                  </a:lnTo>
                  <a:lnTo>
                    <a:pt x="38100" y="19812"/>
                  </a:lnTo>
                  <a:lnTo>
                    <a:pt x="36742" y="27170"/>
                  </a:lnTo>
                  <a:lnTo>
                    <a:pt x="32956" y="32956"/>
                  </a:lnTo>
                  <a:lnTo>
                    <a:pt x="27170" y="36742"/>
                  </a:lnTo>
                  <a:lnTo>
                    <a:pt x="19812" y="38100"/>
                  </a:lnTo>
                  <a:lnTo>
                    <a:pt x="12215" y="36742"/>
                  </a:lnTo>
                  <a:lnTo>
                    <a:pt x="5905" y="32956"/>
                  </a:lnTo>
                  <a:lnTo>
                    <a:pt x="1595" y="27170"/>
                  </a:lnTo>
                  <a:lnTo>
                    <a:pt x="0" y="19812"/>
                  </a:lnTo>
                </a:path>
              </a:pathLst>
            </a:custGeom>
            <a:ln w="9144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103" name="object 103"/>
          <p:cNvSpPr/>
          <p:nvPr/>
        </p:nvSpPr>
        <p:spPr>
          <a:xfrm>
            <a:off x="2124567" y="4335779"/>
            <a:ext cx="232265" cy="190500"/>
          </a:xfrm>
          <a:custGeom>
            <a:avLst/>
            <a:gdLst/>
            <a:ahLst/>
            <a:cxnLst/>
            <a:rect l="l" t="t" r="r" b="b"/>
            <a:pathLst>
              <a:path w="100965" h="190500">
                <a:moveTo>
                  <a:pt x="50291" y="128016"/>
                </a:moveTo>
                <a:lnTo>
                  <a:pt x="50291" y="0"/>
                </a:lnTo>
              </a:path>
              <a:path w="100965" h="190500">
                <a:moveTo>
                  <a:pt x="13716" y="160019"/>
                </a:moveTo>
                <a:lnTo>
                  <a:pt x="88391" y="160019"/>
                </a:lnTo>
              </a:path>
              <a:path w="100965" h="190500">
                <a:moveTo>
                  <a:pt x="25908" y="190500"/>
                </a:moveTo>
                <a:lnTo>
                  <a:pt x="76200" y="190500"/>
                </a:lnTo>
              </a:path>
              <a:path w="100965" h="190500">
                <a:moveTo>
                  <a:pt x="0" y="128016"/>
                </a:moveTo>
                <a:lnTo>
                  <a:pt x="100583" y="128016"/>
                </a:lnTo>
              </a:path>
            </a:pathLst>
          </a:custGeom>
          <a:ln w="9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4" name="object 104"/>
          <p:cNvSpPr/>
          <p:nvPr/>
        </p:nvSpPr>
        <p:spPr>
          <a:xfrm>
            <a:off x="2801201" y="4335779"/>
            <a:ext cx="232265" cy="190500"/>
          </a:xfrm>
          <a:custGeom>
            <a:avLst/>
            <a:gdLst/>
            <a:ahLst/>
            <a:cxnLst/>
            <a:rect l="l" t="t" r="r" b="b"/>
            <a:pathLst>
              <a:path w="100965" h="190500">
                <a:moveTo>
                  <a:pt x="50291" y="128016"/>
                </a:moveTo>
                <a:lnTo>
                  <a:pt x="50291" y="0"/>
                </a:lnTo>
              </a:path>
              <a:path w="100965" h="190500">
                <a:moveTo>
                  <a:pt x="12191" y="160019"/>
                </a:moveTo>
                <a:lnTo>
                  <a:pt x="86868" y="160019"/>
                </a:lnTo>
              </a:path>
              <a:path w="100965" h="190500">
                <a:moveTo>
                  <a:pt x="24383" y="190500"/>
                </a:moveTo>
                <a:lnTo>
                  <a:pt x="74675" y="190500"/>
                </a:lnTo>
              </a:path>
              <a:path w="100965" h="190500">
                <a:moveTo>
                  <a:pt x="0" y="128016"/>
                </a:moveTo>
                <a:lnTo>
                  <a:pt x="100583" y="128016"/>
                </a:lnTo>
              </a:path>
            </a:pathLst>
          </a:custGeom>
          <a:ln w="9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grpSp>
        <p:nvGrpSpPr>
          <p:cNvPr id="105" name="object 105"/>
          <p:cNvGrpSpPr/>
          <p:nvPr/>
        </p:nvGrpSpPr>
        <p:grpSpPr>
          <a:xfrm>
            <a:off x="9241513" y="3517392"/>
            <a:ext cx="4264030" cy="3497579"/>
            <a:chOff x="4017264" y="3517391"/>
            <a:chExt cx="1853564" cy="3497579"/>
          </a:xfrm>
        </p:grpSpPr>
        <p:sp>
          <p:nvSpPr>
            <p:cNvPr id="106" name="object 106"/>
            <p:cNvSpPr/>
            <p:nvPr/>
          </p:nvSpPr>
          <p:spPr>
            <a:xfrm>
              <a:off x="4390644" y="5832347"/>
              <a:ext cx="637540" cy="637540"/>
            </a:xfrm>
            <a:custGeom>
              <a:avLst/>
              <a:gdLst/>
              <a:ahLst/>
              <a:cxnLst/>
              <a:rect l="l" t="t" r="r" b="b"/>
              <a:pathLst>
                <a:path w="637539" h="637539">
                  <a:moveTo>
                    <a:pt x="316991" y="0"/>
                  </a:moveTo>
                  <a:lnTo>
                    <a:pt x="270072" y="3847"/>
                  </a:lnTo>
                  <a:lnTo>
                    <a:pt x="225247" y="14227"/>
                  </a:lnTo>
                  <a:lnTo>
                    <a:pt x="183026" y="30647"/>
                  </a:lnTo>
                  <a:lnTo>
                    <a:pt x="143917" y="52610"/>
                  </a:lnTo>
                  <a:lnTo>
                    <a:pt x="108429" y="79623"/>
                  </a:lnTo>
                  <a:lnTo>
                    <a:pt x="77070" y="111191"/>
                  </a:lnTo>
                  <a:lnTo>
                    <a:pt x="50348" y="146819"/>
                  </a:lnTo>
                  <a:lnTo>
                    <a:pt x="28771" y="186012"/>
                  </a:lnTo>
                  <a:lnTo>
                    <a:pt x="12849" y="228277"/>
                  </a:lnTo>
                  <a:lnTo>
                    <a:pt x="3089" y="273117"/>
                  </a:lnTo>
                  <a:lnTo>
                    <a:pt x="0" y="320039"/>
                  </a:lnTo>
                  <a:lnTo>
                    <a:pt x="3503" y="367303"/>
                  </a:lnTo>
                  <a:lnTo>
                    <a:pt x="13671" y="412341"/>
                  </a:lnTo>
                  <a:lnTo>
                    <a:pt x="29987" y="454664"/>
                  </a:lnTo>
                  <a:lnTo>
                    <a:pt x="51937" y="493787"/>
                  </a:lnTo>
                  <a:lnTo>
                    <a:pt x="79005" y="529220"/>
                  </a:lnTo>
                  <a:lnTo>
                    <a:pt x="110676" y="560477"/>
                  </a:lnTo>
                  <a:lnTo>
                    <a:pt x="146434" y="587068"/>
                  </a:lnTo>
                  <a:lnTo>
                    <a:pt x="185765" y="608507"/>
                  </a:lnTo>
                  <a:lnTo>
                    <a:pt x="228153" y="624306"/>
                  </a:lnTo>
                  <a:lnTo>
                    <a:pt x="273083" y="633977"/>
                  </a:lnTo>
                  <a:lnTo>
                    <a:pt x="320039" y="637031"/>
                  </a:lnTo>
                  <a:lnTo>
                    <a:pt x="367269" y="633219"/>
                  </a:lnTo>
                  <a:lnTo>
                    <a:pt x="412217" y="622927"/>
                  </a:lnTo>
                  <a:lnTo>
                    <a:pt x="454417" y="606632"/>
                  </a:lnTo>
                  <a:lnTo>
                    <a:pt x="493402" y="584806"/>
                  </a:lnTo>
                  <a:lnTo>
                    <a:pt x="528705" y="557923"/>
                  </a:lnTo>
                  <a:lnTo>
                    <a:pt x="559858" y="526458"/>
                  </a:lnTo>
                  <a:lnTo>
                    <a:pt x="586395" y="490886"/>
                  </a:lnTo>
                  <a:lnTo>
                    <a:pt x="607848" y="451678"/>
                  </a:lnTo>
                  <a:lnTo>
                    <a:pt x="623749" y="409311"/>
                  </a:lnTo>
                  <a:lnTo>
                    <a:pt x="633633" y="364257"/>
                  </a:lnTo>
                  <a:lnTo>
                    <a:pt x="637031" y="316991"/>
                  </a:lnTo>
                  <a:lnTo>
                    <a:pt x="633219" y="270072"/>
                  </a:lnTo>
                  <a:lnTo>
                    <a:pt x="622927" y="225247"/>
                  </a:lnTo>
                  <a:lnTo>
                    <a:pt x="606632" y="183026"/>
                  </a:lnTo>
                  <a:lnTo>
                    <a:pt x="584806" y="143917"/>
                  </a:lnTo>
                  <a:lnTo>
                    <a:pt x="557923" y="108429"/>
                  </a:lnTo>
                  <a:lnTo>
                    <a:pt x="526458" y="77070"/>
                  </a:lnTo>
                  <a:lnTo>
                    <a:pt x="490885" y="50348"/>
                  </a:lnTo>
                  <a:lnTo>
                    <a:pt x="451678" y="28771"/>
                  </a:lnTo>
                  <a:lnTo>
                    <a:pt x="409311" y="12849"/>
                  </a:lnTo>
                  <a:lnTo>
                    <a:pt x="364257" y="3089"/>
                  </a:lnTo>
                  <a:lnTo>
                    <a:pt x="316991" y="0"/>
                  </a:lnTo>
                </a:path>
              </a:pathLst>
            </a:custGeom>
            <a:ln w="1524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7" name="object 107"/>
            <p:cNvSpPr/>
            <p:nvPr/>
          </p:nvSpPr>
          <p:spPr>
            <a:xfrm>
              <a:off x="4536948" y="4483607"/>
              <a:ext cx="342900" cy="2531745"/>
            </a:xfrm>
            <a:custGeom>
              <a:avLst/>
              <a:gdLst/>
              <a:ahLst/>
              <a:cxnLst/>
              <a:rect l="l" t="t" r="r" b="b"/>
              <a:pathLst>
                <a:path w="342900" h="2531745">
                  <a:moveTo>
                    <a:pt x="0" y="2531363"/>
                  </a:moveTo>
                  <a:lnTo>
                    <a:pt x="0" y="1825752"/>
                  </a:lnTo>
                </a:path>
                <a:path w="342900" h="2531745">
                  <a:moveTo>
                    <a:pt x="170687" y="2522220"/>
                  </a:moveTo>
                  <a:lnTo>
                    <a:pt x="170687" y="1825752"/>
                  </a:lnTo>
                </a:path>
                <a:path w="342900" h="2531745">
                  <a:moveTo>
                    <a:pt x="341375" y="2529840"/>
                  </a:moveTo>
                  <a:lnTo>
                    <a:pt x="341375" y="1825752"/>
                  </a:lnTo>
                </a:path>
                <a:path w="342900" h="2531745">
                  <a:moveTo>
                    <a:pt x="0" y="1499615"/>
                  </a:moveTo>
                  <a:lnTo>
                    <a:pt x="0" y="1051559"/>
                  </a:lnTo>
                </a:path>
                <a:path w="342900" h="2531745">
                  <a:moveTo>
                    <a:pt x="169163" y="1499615"/>
                  </a:moveTo>
                  <a:lnTo>
                    <a:pt x="169163" y="0"/>
                  </a:lnTo>
                </a:path>
                <a:path w="342900" h="2531745">
                  <a:moveTo>
                    <a:pt x="342900" y="1499615"/>
                  </a:moveTo>
                  <a:lnTo>
                    <a:pt x="342900" y="1051559"/>
                  </a:lnTo>
                </a:path>
              </a:pathLst>
            </a:custGeom>
            <a:ln w="1524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8" name="object 108"/>
            <p:cNvSpPr/>
            <p:nvPr/>
          </p:nvSpPr>
          <p:spPr>
            <a:xfrm>
              <a:off x="4555236" y="6146291"/>
              <a:ext cx="41275" cy="82550"/>
            </a:xfrm>
            <a:custGeom>
              <a:avLst/>
              <a:gdLst/>
              <a:ahLst/>
              <a:cxnLst/>
              <a:rect l="l" t="t" r="r" b="b"/>
              <a:pathLst>
                <a:path w="41275" h="82550">
                  <a:moveTo>
                    <a:pt x="1524" y="82296"/>
                  </a:moveTo>
                  <a:lnTo>
                    <a:pt x="35052" y="64008"/>
                  </a:lnTo>
                  <a:lnTo>
                    <a:pt x="38100" y="56388"/>
                  </a:lnTo>
                  <a:lnTo>
                    <a:pt x="41148" y="50292"/>
                  </a:lnTo>
                  <a:lnTo>
                    <a:pt x="41148" y="30480"/>
                  </a:lnTo>
                  <a:lnTo>
                    <a:pt x="35052" y="18288"/>
                  </a:lnTo>
                  <a:lnTo>
                    <a:pt x="25908" y="9144"/>
                  </a:lnTo>
                  <a:lnTo>
                    <a:pt x="19812" y="4572"/>
                  </a:lnTo>
                  <a:lnTo>
                    <a:pt x="13716" y="3048"/>
                  </a:lnTo>
                  <a:lnTo>
                    <a:pt x="7620" y="0"/>
                  </a:lnTo>
                  <a:lnTo>
                    <a:pt x="0" y="0"/>
                  </a:lnTo>
                </a:path>
              </a:pathLst>
            </a:custGeom>
            <a:ln w="1524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9" name="object 109"/>
            <p:cNvSpPr/>
            <p:nvPr/>
          </p:nvSpPr>
          <p:spPr>
            <a:xfrm>
              <a:off x="4555236" y="5984747"/>
              <a:ext cx="41275" cy="81280"/>
            </a:xfrm>
            <a:custGeom>
              <a:avLst/>
              <a:gdLst/>
              <a:ahLst/>
              <a:cxnLst/>
              <a:rect l="l" t="t" r="r" b="b"/>
              <a:pathLst>
                <a:path w="41275" h="81279">
                  <a:moveTo>
                    <a:pt x="1524" y="80772"/>
                  </a:moveTo>
                  <a:lnTo>
                    <a:pt x="7620" y="80772"/>
                  </a:lnTo>
                  <a:lnTo>
                    <a:pt x="13716" y="79248"/>
                  </a:lnTo>
                  <a:lnTo>
                    <a:pt x="41148" y="50292"/>
                  </a:lnTo>
                  <a:lnTo>
                    <a:pt x="41148" y="30480"/>
                  </a:lnTo>
                  <a:lnTo>
                    <a:pt x="13716" y="1524"/>
                  </a:lnTo>
                  <a:lnTo>
                    <a:pt x="7620" y="0"/>
                  </a:lnTo>
                  <a:lnTo>
                    <a:pt x="0" y="0"/>
                  </a:lnTo>
                </a:path>
              </a:pathLst>
            </a:custGeom>
            <a:ln w="1524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0" name="object 110"/>
            <p:cNvSpPr/>
            <p:nvPr/>
          </p:nvSpPr>
          <p:spPr>
            <a:xfrm>
              <a:off x="4555236" y="6065520"/>
              <a:ext cx="41275" cy="81280"/>
            </a:xfrm>
            <a:custGeom>
              <a:avLst/>
              <a:gdLst/>
              <a:ahLst/>
              <a:cxnLst/>
              <a:rect l="l" t="t" r="r" b="b"/>
              <a:pathLst>
                <a:path w="41275" h="81279">
                  <a:moveTo>
                    <a:pt x="1524" y="80772"/>
                  </a:moveTo>
                  <a:lnTo>
                    <a:pt x="7620" y="80772"/>
                  </a:lnTo>
                  <a:lnTo>
                    <a:pt x="13716" y="79248"/>
                  </a:lnTo>
                  <a:lnTo>
                    <a:pt x="21336" y="76200"/>
                  </a:lnTo>
                  <a:lnTo>
                    <a:pt x="35052" y="62484"/>
                  </a:lnTo>
                  <a:lnTo>
                    <a:pt x="41148" y="50292"/>
                  </a:lnTo>
                  <a:lnTo>
                    <a:pt x="41148" y="32004"/>
                  </a:lnTo>
                  <a:lnTo>
                    <a:pt x="7620" y="1524"/>
                  </a:lnTo>
                  <a:lnTo>
                    <a:pt x="0" y="0"/>
                  </a:lnTo>
                </a:path>
              </a:pathLst>
            </a:custGeom>
            <a:ln w="1524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1" name="object 111"/>
            <p:cNvSpPr/>
            <p:nvPr/>
          </p:nvSpPr>
          <p:spPr>
            <a:xfrm>
              <a:off x="4555236" y="6228587"/>
              <a:ext cx="41275" cy="82550"/>
            </a:xfrm>
            <a:custGeom>
              <a:avLst/>
              <a:gdLst/>
              <a:ahLst/>
              <a:cxnLst/>
              <a:rect l="l" t="t" r="r" b="b"/>
              <a:pathLst>
                <a:path w="41275" h="82550">
                  <a:moveTo>
                    <a:pt x="1524" y="82296"/>
                  </a:moveTo>
                  <a:lnTo>
                    <a:pt x="35052" y="62484"/>
                  </a:lnTo>
                  <a:lnTo>
                    <a:pt x="41148" y="50292"/>
                  </a:lnTo>
                  <a:lnTo>
                    <a:pt x="41148" y="30480"/>
                  </a:lnTo>
                  <a:lnTo>
                    <a:pt x="35052" y="18288"/>
                  </a:lnTo>
                  <a:lnTo>
                    <a:pt x="30480" y="12192"/>
                  </a:lnTo>
                  <a:lnTo>
                    <a:pt x="25908" y="9144"/>
                  </a:lnTo>
                  <a:lnTo>
                    <a:pt x="19812" y="4572"/>
                  </a:lnTo>
                  <a:lnTo>
                    <a:pt x="13716" y="1524"/>
                  </a:lnTo>
                  <a:lnTo>
                    <a:pt x="7620" y="0"/>
                  </a:lnTo>
                  <a:lnTo>
                    <a:pt x="0" y="0"/>
                  </a:lnTo>
                </a:path>
              </a:pathLst>
            </a:custGeom>
            <a:ln w="1524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2" name="object 112"/>
            <p:cNvSpPr/>
            <p:nvPr/>
          </p:nvSpPr>
          <p:spPr>
            <a:xfrm>
              <a:off x="4541520" y="5984747"/>
              <a:ext cx="15240" cy="326390"/>
            </a:xfrm>
            <a:custGeom>
              <a:avLst/>
              <a:gdLst/>
              <a:ahLst/>
              <a:cxnLst/>
              <a:rect l="l" t="t" r="r" b="b"/>
              <a:pathLst>
                <a:path w="15239" h="326389">
                  <a:moveTo>
                    <a:pt x="15240" y="326135"/>
                  </a:moveTo>
                  <a:lnTo>
                    <a:pt x="0" y="326135"/>
                  </a:lnTo>
                </a:path>
                <a:path w="15239" h="326389">
                  <a:moveTo>
                    <a:pt x="15240" y="243839"/>
                  </a:moveTo>
                  <a:lnTo>
                    <a:pt x="0" y="243839"/>
                  </a:lnTo>
                </a:path>
                <a:path w="15239" h="326389">
                  <a:moveTo>
                    <a:pt x="15240" y="161544"/>
                  </a:moveTo>
                  <a:lnTo>
                    <a:pt x="0" y="161544"/>
                  </a:lnTo>
                </a:path>
                <a:path w="15239" h="326389">
                  <a:moveTo>
                    <a:pt x="15240" y="80771"/>
                  </a:moveTo>
                  <a:lnTo>
                    <a:pt x="0" y="80771"/>
                  </a:lnTo>
                </a:path>
                <a:path w="15239" h="326389">
                  <a:moveTo>
                    <a:pt x="15240" y="0"/>
                  </a:moveTo>
                  <a:lnTo>
                    <a:pt x="0" y="0"/>
                  </a:lnTo>
                </a:path>
              </a:pathLst>
            </a:custGeom>
            <a:ln w="1524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3" name="object 113"/>
            <p:cNvSpPr/>
            <p:nvPr/>
          </p:nvSpPr>
          <p:spPr>
            <a:xfrm>
              <a:off x="4893563" y="6146291"/>
              <a:ext cx="41275" cy="82550"/>
            </a:xfrm>
            <a:custGeom>
              <a:avLst/>
              <a:gdLst/>
              <a:ahLst/>
              <a:cxnLst/>
              <a:rect l="l" t="t" r="r" b="b"/>
              <a:pathLst>
                <a:path w="41275" h="82550">
                  <a:moveTo>
                    <a:pt x="1524" y="82296"/>
                  </a:moveTo>
                  <a:lnTo>
                    <a:pt x="13716" y="79248"/>
                  </a:lnTo>
                  <a:lnTo>
                    <a:pt x="25908" y="73152"/>
                  </a:lnTo>
                  <a:lnTo>
                    <a:pt x="35052" y="64008"/>
                  </a:lnTo>
                  <a:lnTo>
                    <a:pt x="38100" y="56388"/>
                  </a:lnTo>
                  <a:lnTo>
                    <a:pt x="41148" y="50292"/>
                  </a:lnTo>
                  <a:lnTo>
                    <a:pt x="41148" y="30480"/>
                  </a:lnTo>
                  <a:lnTo>
                    <a:pt x="35052" y="18288"/>
                  </a:lnTo>
                  <a:lnTo>
                    <a:pt x="25908" y="9144"/>
                  </a:lnTo>
                  <a:lnTo>
                    <a:pt x="19812" y="4572"/>
                  </a:lnTo>
                  <a:lnTo>
                    <a:pt x="13716" y="3048"/>
                  </a:lnTo>
                  <a:lnTo>
                    <a:pt x="7620" y="0"/>
                  </a:lnTo>
                  <a:lnTo>
                    <a:pt x="0" y="0"/>
                  </a:lnTo>
                </a:path>
              </a:pathLst>
            </a:custGeom>
            <a:ln w="1524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4" name="object 114"/>
            <p:cNvSpPr/>
            <p:nvPr/>
          </p:nvSpPr>
          <p:spPr>
            <a:xfrm>
              <a:off x="4893563" y="5984747"/>
              <a:ext cx="41275" cy="81280"/>
            </a:xfrm>
            <a:custGeom>
              <a:avLst/>
              <a:gdLst/>
              <a:ahLst/>
              <a:cxnLst/>
              <a:rect l="l" t="t" r="r" b="b"/>
              <a:pathLst>
                <a:path w="41275" h="81279">
                  <a:moveTo>
                    <a:pt x="1524" y="80772"/>
                  </a:moveTo>
                  <a:lnTo>
                    <a:pt x="7620" y="80772"/>
                  </a:lnTo>
                  <a:lnTo>
                    <a:pt x="13716" y="79248"/>
                  </a:lnTo>
                  <a:lnTo>
                    <a:pt x="25908" y="73152"/>
                  </a:lnTo>
                  <a:lnTo>
                    <a:pt x="30480" y="68580"/>
                  </a:lnTo>
                  <a:lnTo>
                    <a:pt x="35052" y="62484"/>
                  </a:lnTo>
                  <a:lnTo>
                    <a:pt x="41148" y="50292"/>
                  </a:lnTo>
                  <a:lnTo>
                    <a:pt x="41148" y="30480"/>
                  </a:lnTo>
                  <a:lnTo>
                    <a:pt x="13716" y="1524"/>
                  </a:lnTo>
                  <a:lnTo>
                    <a:pt x="7620" y="0"/>
                  </a:lnTo>
                  <a:lnTo>
                    <a:pt x="0" y="0"/>
                  </a:lnTo>
                </a:path>
              </a:pathLst>
            </a:custGeom>
            <a:ln w="1524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5" name="object 115"/>
            <p:cNvSpPr/>
            <p:nvPr/>
          </p:nvSpPr>
          <p:spPr>
            <a:xfrm>
              <a:off x="4893563" y="6065520"/>
              <a:ext cx="41275" cy="81280"/>
            </a:xfrm>
            <a:custGeom>
              <a:avLst/>
              <a:gdLst/>
              <a:ahLst/>
              <a:cxnLst/>
              <a:rect l="l" t="t" r="r" b="b"/>
              <a:pathLst>
                <a:path w="41275" h="81279">
                  <a:moveTo>
                    <a:pt x="1524" y="80772"/>
                  </a:moveTo>
                  <a:lnTo>
                    <a:pt x="7620" y="80772"/>
                  </a:lnTo>
                  <a:lnTo>
                    <a:pt x="13716" y="79248"/>
                  </a:lnTo>
                  <a:lnTo>
                    <a:pt x="19812" y="76200"/>
                  </a:lnTo>
                  <a:lnTo>
                    <a:pt x="25908" y="71628"/>
                  </a:lnTo>
                  <a:lnTo>
                    <a:pt x="35052" y="62484"/>
                  </a:lnTo>
                  <a:lnTo>
                    <a:pt x="41148" y="50292"/>
                  </a:lnTo>
                  <a:lnTo>
                    <a:pt x="41148" y="32004"/>
                  </a:lnTo>
                  <a:lnTo>
                    <a:pt x="7620" y="1524"/>
                  </a:lnTo>
                  <a:lnTo>
                    <a:pt x="0" y="0"/>
                  </a:lnTo>
                </a:path>
              </a:pathLst>
            </a:custGeom>
            <a:ln w="1524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6" name="object 116"/>
            <p:cNvSpPr/>
            <p:nvPr/>
          </p:nvSpPr>
          <p:spPr>
            <a:xfrm>
              <a:off x="4893563" y="6228587"/>
              <a:ext cx="41275" cy="82550"/>
            </a:xfrm>
            <a:custGeom>
              <a:avLst/>
              <a:gdLst/>
              <a:ahLst/>
              <a:cxnLst/>
              <a:rect l="l" t="t" r="r" b="b"/>
              <a:pathLst>
                <a:path w="41275" h="82550">
                  <a:moveTo>
                    <a:pt x="1524" y="82296"/>
                  </a:moveTo>
                  <a:lnTo>
                    <a:pt x="35052" y="62484"/>
                  </a:lnTo>
                  <a:lnTo>
                    <a:pt x="41148" y="50292"/>
                  </a:lnTo>
                  <a:lnTo>
                    <a:pt x="41148" y="30480"/>
                  </a:lnTo>
                  <a:lnTo>
                    <a:pt x="35052" y="18288"/>
                  </a:lnTo>
                  <a:lnTo>
                    <a:pt x="30480" y="12192"/>
                  </a:lnTo>
                  <a:lnTo>
                    <a:pt x="25908" y="9144"/>
                  </a:lnTo>
                  <a:lnTo>
                    <a:pt x="19812" y="4572"/>
                  </a:lnTo>
                  <a:lnTo>
                    <a:pt x="13716" y="1524"/>
                  </a:lnTo>
                  <a:lnTo>
                    <a:pt x="7620" y="0"/>
                  </a:lnTo>
                  <a:lnTo>
                    <a:pt x="0" y="0"/>
                  </a:lnTo>
                </a:path>
              </a:pathLst>
            </a:custGeom>
            <a:ln w="1524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7" name="object 117"/>
            <p:cNvSpPr/>
            <p:nvPr/>
          </p:nvSpPr>
          <p:spPr>
            <a:xfrm>
              <a:off x="4879848" y="5984747"/>
              <a:ext cx="15240" cy="326390"/>
            </a:xfrm>
            <a:custGeom>
              <a:avLst/>
              <a:gdLst/>
              <a:ahLst/>
              <a:cxnLst/>
              <a:rect l="l" t="t" r="r" b="b"/>
              <a:pathLst>
                <a:path w="15239" h="326389">
                  <a:moveTo>
                    <a:pt x="15239" y="326135"/>
                  </a:moveTo>
                  <a:lnTo>
                    <a:pt x="0" y="326135"/>
                  </a:lnTo>
                </a:path>
                <a:path w="15239" h="326389">
                  <a:moveTo>
                    <a:pt x="15239" y="243839"/>
                  </a:moveTo>
                  <a:lnTo>
                    <a:pt x="0" y="243839"/>
                  </a:lnTo>
                </a:path>
                <a:path w="15239" h="326389">
                  <a:moveTo>
                    <a:pt x="15239" y="161544"/>
                  </a:moveTo>
                  <a:lnTo>
                    <a:pt x="0" y="161544"/>
                  </a:lnTo>
                </a:path>
                <a:path w="15239" h="326389">
                  <a:moveTo>
                    <a:pt x="15239" y="80771"/>
                  </a:moveTo>
                  <a:lnTo>
                    <a:pt x="0" y="80771"/>
                  </a:lnTo>
                </a:path>
                <a:path w="15239" h="326389">
                  <a:moveTo>
                    <a:pt x="15239" y="0"/>
                  </a:moveTo>
                  <a:lnTo>
                    <a:pt x="0" y="0"/>
                  </a:lnTo>
                </a:path>
              </a:pathLst>
            </a:custGeom>
            <a:ln w="1524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118" name="object 118"/>
            <p:cNvPicPr/>
            <p:nvPr/>
          </p:nvPicPr>
          <p:blipFill>
            <a:blip r:embed="rId19" cstate="print"/>
            <a:stretch>
              <a:fillRect/>
            </a:stretch>
          </p:blipFill>
          <p:spPr>
            <a:xfrm>
              <a:off x="4710684" y="5977127"/>
              <a:ext cx="64008" cy="341376"/>
            </a:xfrm>
            <a:prstGeom prst="rect">
              <a:avLst/>
            </a:prstGeom>
          </p:spPr>
        </p:pic>
        <p:pic>
          <p:nvPicPr>
            <p:cNvPr id="119" name="object 119"/>
            <p:cNvPicPr/>
            <p:nvPr/>
          </p:nvPicPr>
          <p:blipFill>
            <a:blip r:embed="rId20" cstate="print"/>
            <a:stretch>
              <a:fillRect/>
            </a:stretch>
          </p:blipFill>
          <p:spPr>
            <a:xfrm>
              <a:off x="4619244" y="6595872"/>
              <a:ext cx="121920" cy="306323"/>
            </a:xfrm>
            <a:prstGeom prst="rect">
              <a:avLst/>
            </a:prstGeom>
          </p:spPr>
        </p:pic>
        <p:sp>
          <p:nvSpPr>
            <p:cNvPr id="120" name="object 120"/>
            <p:cNvSpPr/>
            <p:nvPr/>
          </p:nvSpPr>
          <p:spPr>
            <a:xfrm>
              <a:off x="4715256" y="4966715"/>
              <a:ext cx="1155700" cy="0"/>
            </a:xfrm>
            <a:custGeom>
              <a:avLst/>
              <a:gdLst/>
              <a:ahLst/>
              <a:cxnLst/>
              <a:rect l="l" t="t" r="r" b="b"/>
              <a:pathLst>
                <a:path w="1155700">
                  <a:moveTo>
                    <a:pt x="0" y="0"/>
                  </a:moveTo>
                  <a:lnTo>
                    <a:pt x="1155191" y="0"/>
                  </a:lnTo>
                </a:path>
              </a:pathLst>
            </a:custGeom>
            <a:ln w="1524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1" name="object 121"/>
            <p:cNvSpPr/>
            <p:nvPr/>
          </p:nvSpPr>
          <p:spPr>
            <a:xfrm>
              <a:off x="4788408" y="4439411"/>
              <a:ext cx="82550" cy="41275"/>
            </a:xfrm>
            <a:custGeom>
              <a:avLst/>
              <a:gdLst/>
              <a:ahLst/>
              <a:cxnLst/>
              <a:rect l="l" t="t" r="r" b="b"/>
              <a:pathLst>
                <a:path w="82550" h="41275">
                  <a:moveTo>
                    <a:pt x="82296" y="41148"/>
                  </a:moveTo>
                  <a:lnTo>
                    <a:pt x="62484" y="7620"/>
                  </a:lnTo>
                  <a:lnTo>
                    <a:pt x="56388" y="3048"/>
                  </a:lnTo>
                  <a:lnTo>
                    <a:pt x="44196" y="0"/>
                  </a:lnTo>
                  <a:lnTo>
                    <a:pt x="36576" y="0"/>
                  </a:lnTo>
                  <a:lnTo>
                    <a:pt x="24384" y="3048"/>
                  </a:lnTo>
                  <a:lnTo>
                    <a:pt x="18288" y="7620"/>
                  </a:lnTo>
                  <a:lnTo>
                    <a:pt x="13716" y="10668"/>
                  </a:lnTo>
                  <a:lnTo>
                    <a:pt x="9144" y="15240"/>
                  </a:lnTo>
                  <a:lnTo>
                    <a:pt x="4572" y="22860"/>
                  </a:lnTo>
                  <a:lnTo>
                    <a:pt x="1524" y="28956"/>
                  </a:lnTo>
                  <a:lnTo>
                    <a:pt x="0" y="35052"/>
                  </a:lnTo>
                  <a:lnTo>
                    <a:pt x="0" y="41148"/>
                  </a:lnTo>
                </a:path>
              </a:pathLst>
            </a:custGeom>
            <a:ln w="1524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2" name="object 122"/>
            <p:cNvSpPr/>
            <p:nvPr/>
          </p:nvSpPr>
          <p:spPr>
            <a:xfrm>
              <a:off x="4625340" y="4439411"/>
              <a:ext cx="81280" cy="41275"/>
            </a:xfrm>
            <a:custGeom>
              <a:avLst/>
              <a:gdLst/>
              <a:ahLst/>
              <a:cxnLst/>
              <a:rect l="l" t="t" r="r" b="b"/>
              <a:pathLst>
                <a:path w="81279" h="41275">
                  <a:moveTo>
                    <a:pt x="80772" y="41148"/>
                  </a:moveTo>
                  <a:lnTo>
                    <a:pt x="80772" y="35052"/>
                  </a:lnTo>
                  <a:lnTo>
                    <a:pt x="79248" y="28956"/>
                  </a:lnTo>
                  <a:lnTo>
                    <a:pt x="76200" y="21336"/>
                  </a:lnTo>
                  <a:lnTo>
                    <a:pt x="71628" y="15240"/>
                  </a:lnTo>
                  <a:lnTo>
                    <a:pt x="67056" y="10668"/>
                  </a:lnTo>
                  <a:lnTo>
                    <a:pt x="62484" y="7620"/>
                  </a:lnTo>
                  <a:lnTo>
                    <a:pt x="56388" y="3048"/>
                  </a:lnTo>
                  <a:lnTo>
                    <a:pt x="51816" y="1524"/>
                  </a:lnTo>
                  <a:lnTo>
                    <a:pt x="44196" y="0"/>
                  </a:lnTo>
                  <a:lnTo>
                    <a:pt x="38100" y="0"/>
                  </a:lnTo>
                  <a:lnTo>
                    <a:pt x="32004" y="1524"/>
                  </a:lnTo>
                  <a:lnTo>
                    <a:pt x="24384" y="3048"/>
                  </a:lnTo>
                  <a:lnTo>
                    <a:pt x="19812" y="7620"/>
                  </a:lnTo>
                  <a:lnTo>
                    <a:pt x="13716" y="10668"/>
                  </a:lnTo>
                  <a:lnTo>
                    <a:pt x="9144" y="15240"/>
                  </a:lnTo>
                  <a:lnTo>
                    <a:pt x="6096" y="22860"/>
                  </a:lnTo>
                  <a:lnTo>
                    <a:pt x="3048" y="28956"/>
                  </a:lnTo>
                  <a:lnTo>
                    <a:pt x="0" y="41148"/>
                  </a:lnTo>
                </a:path>
              </a:pathLst>
            </a:custGeom>
            <a:ln w="1524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3" name="object 123"/>
            <p:cNvSpPr/>
            <p:nvPr/>
          </p:nvSpPr>
          <p:spPr>
            <a:xfrm>
              <a:off x="4706112" y="4439411"/>
              <a:ext cx="82550" cy="41275"/>
            </a:xfrm>
            <a:custGeom>
              <a:avLst/>
              <a:gdLst/>
              <a:ahLst/>
              <a:cxnLst/>
              <a:rect l="l" t="t" r="r" b="b"/>
              <a:pathLst>
                <a:path w="82550" h="41275">
                  <a:moveTo>
                    <a:pt x="82296" y="41148"/>
                  </a:moveTo>
                  <a:lnTo>
                    <a:pt x="82296" y="35052"/>
                  </a:lnTo>
                  <a:lnTo>
                    <a:pt x="79248" y="28956"/>
                  </a:lnTo>
                  <a:lnTo>
                    <a:pt x="76200" y="21336"/>
                  </a:lnTo>
                  <a:lnTo>
                    <a:pt x="73152" y="15240"/>
                  </a:lnTo>
                  <a:lnTo>
                    <a:pt x="68580" y="10668"/>
                  </a:lnTo>
                  <a:lnTo>
                    <a:pt x="64008" y="7620"/>
                  </a:lnTo>
                  <a:lnTo>
                    <a:pt x="57912" y="3048"/>
                  </a:lnTo>
                  <a:lnTo>
                    <a:pt x="51816" y="1524"/>
                  </a:lnTo>
                  <a:lnTo>
                    <a:pt x="44196" y="0"/>
                  </a:lnTo>
                  <a:lnTo>
                    <a:pt x="38100" y="0"/>
                  </a:lnTo>
                  <a:lnTo>
                    <a:pt x="30480" y="1524"/>
                  </a:lnTo>
                  <a:lnTo>
                    <a:pt x="24384" y="3048"/>
                  </a:lnTo>
                  <a:lnTo>
                    <a:pt x="18288" y="7620"/>
                  </a:lnTo>
                  <a:lnTo>
                    <a:pt x="13716" y="10668"/>
                  </a:lnTo>
                  <a:lnTo>
                    <a:pt x="9144" y="15240"/>
                  </a:lnTo>
                  <a:lnTo>
                    <a:pt x="4572" y="22860"/>
                  </a:lnTo>
                  <a:lnTo>
                    <a:pt x="0" y="41148"/>
                  </a:lnTo>
                </a:path>
              </a:pathLst>
            </a:custGeom>
            <a:ln w="1524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4" name="object 124"/>
            <p:cNvSpPr/>
            <p:nvPr/>
          </p:nvSpPr>
          <p:spPr>
            <a:xfrm>
              <a:off x="4870704" y="4439411"/>
              <a:ext cx="81280" cy="41275"/>
            </a:xfrm>
            <a:custGeom>
              <a:avLst/>
              <a:gdLst/>
              <a:ahLst/>
              <a:cxnLst/>
              <a:rect l="l" t="t" r="r" b="b"/>
              <a:pathLst>
                <a:path w="81279" h="41275">
                  <a:moveTo>
                    <a:pt x="80772" y="41148"/>
                  </a:moveTo>
                  <a:lnTo>
                    <a:pt x="80772" y="35052"/>
                  </a:lnTo>
                  <a:lnTo>
                    <a:pt x="79248" y="28956"/>
                  </a:lnTo>
                  <a:lnTo>
                    <a:pt x="76200" y="21336"/>
                  </a:lnTo>
                  <a:lnTo>
                    <a:pt x="73152" y="15240"/>
                  </a:lnTo>
                  <a:lnTo>
                    <a:pt x="68580" y="10668"/>
                  </a:lnTo>
                  <a:lnTo>
                    <a:pt x="62484" y="7620"/>
                  </a:lnTo>
                  <a:lnTo>
                    <a:pt x="56388" y="3048"/>
                  </a:lnTo>
                  <a:lnTo>
                    <a:pt x="44196" y="0"/>
                  </a:lnTo>
                  <a:lnTo>
                    <a:pt x="36576" y="0"/>
                  </a:lnTo>
                  <a:lnTo>
                    <a:pt x="24384" y="3048"/>
                  </a:lnTo>
                  <a:lnTo>
                    <a:pt x="18288" y="7620"/>
                  </a:lnTo>
                  <a:lnTo>
                    <a:pt x="12192" y="10668"/>
                  </a:lnTo>
                  <a:lnTo>
                    <a:pt x="7620" y="15240"/>
                  </a:lnTo>
                  <a:lnTo>
                    <a:pt x="4572" y="22860"/>
                  </a:lnTo>
                  <a:lnTo>
                    <a:pt x="1524" y="28956"/>
                  </a:lnTo>
                  <a:lnTo>
                    <a:pt x="0" y="35052"/>
                  </a:lnTo>
                  <a:lnTo>
                    <a:pt x="0" y="41148"/>
                  </a:lnTo>
                </a:path>
              </a:pathLst>
            </a:custGeom>
            <a:ln w="1524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5" name="object 125"/>
            <p:cNvSpPr/>
            <p:nvPr/>
          </p:nvSpPr>
          <p:spPr>
            <a:xfrm>
              <a:off x="4617720" y="4488179"/>
              <a:ext cx="341630" cy="0"/>
            </a:xfrm>
            <a:custGeom>
              <a:avLst/>
              <a:gdLst/>
              <a:ahLst/>
              <a:cxnLst/>
              <a:rect l="l" t="t" r="r" b="b"/>
              <a:pathLst>
                <a:path w="341629">
                  <a:moveTo>
                    <a:pt x="326136" y="0"/>
                  </a:moveTo>
                  <a:lnTo>
                    <a:pt x="341376" y="0"/>
                  </a:lnTo>
                </a:path>
                <a:path w="341629">
                  <a:moveTo>
                    <a:pt x="245363" y="0"/>
                  </a:moveTo>
                  <a:lnTo>
                    <a:pt x="260603" y="0"/>
                  </a:lnTo>
                </a:path>
                <a:path w="341629">
                  <a:moveTo>
                    <a:pt x="163067" y="0"/>
                  </a:moveTo>
                  <a:lnTo>
                    <a:pt x="178307" y="0"/>
                  </a:lnTo>
                </a:path>
                <a:path w="341629">
                  <a:moveTo>
                    <a:pt x="80771" y="0"/>
                  </a:moveTo>
                  <a:lnTo>
                    <a:pt x="96011" y="0"/>
                  </a:lnTo>
                </a:path>
                <a:path w="341629">
                  <a:moveTo>
                    <a:pt x="0" y="0"/>
                  </a:moveTo>
                  <a:lnTo>
                    <a:pt x="15240" y="0"/>
                  </a:lnTo>
                </a:path>
              </a:pathLst>
            </a:custGeom>
            <a:ln w="1524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6" name="object 126"/>
            <p:cNvSpPr/>
            <p:nvPr/>
          </p:nvSpPr>
          <p:spPr>
            <a:xfrm>
              <a:off x="4462272" y="4439411"/>
              <a:ext cx="82550" cy="41275"/>
            </a:xfrm>
            <a:custGeom>
              <a:avLst/>
              <a:gdLst/>
              <a:ahLst/>
              <a:cxnLst/>
              <a:rect l="l" t="t" r="r" b="b"/>
              <a:pathLst>
                <a:path w="82550" h="41275">
                  <a:moveTo>
                    <a:pt x="82296" y="41148"/>
                  </a:moveTo>
                  <a:lnTo>
                    <a:pt x="62484" y="7620"/>
                  </a:lnTo>
                  <a:lnTo>
                    <a:pt x="56388" y="3048"/>
                  </a:lnTo>
                  <a:lnTo>
                    <a:pt x="44196" y="0"/>
                  </a:lnTo>
                  <a:lnTo>
                    <a:pt x="36576" y="0"/>
                  </a:lnTo>
                  <a:lnTo>
                    <a:pt x="24384" y="3048"/>
                  </a:lnTo>
                  <a:lnTo>
                    <a:pt x="18288" y="7620"/>
                  </a:lnTo>
                  <a:lnTo>
                    <a:pt x="13716" y="10668"/>
                  </a:lnTo>
                  <a:lnTo>
                    <a:pt x="9144" y="15240"/>
                  </a:lnTo>
                  <a:lnTo>
                    <a:pt x="4572" y="22860"/>
                  </a:lnTo>
                  <a:lnTo>
                    <a:pt x="1524" y="28956"/>
                  </a:lnTo>
                  <a:lnTo>
                    <a:pt x="0" y="35052"/>
                  </a:lnTo>
                  <a:lnTo>
                    <a:pt x="0" y="41148"/>
                  </a:lnTo>
                </a:path>
              </a:pathLst>
            </a:custGeom>
            <a:ln w="1524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7" name="object 127"/>
            <p:cNvSpPr/>
            <p:nvPr/>
          </p:nvSpPr>
          <p:spPr>
            <a:xfrm>
              <a:off x="4544568" y="4439411"/>
              <a:ext cx="81280" cy="41275"/>
            </a:xfrm>
            <a:custGeom>
              <a:avLst/>
              <a:gdLst/>
              <a:ahLst/>
              <a:cxnLst/>
              <a:rect l="l" t="t" r="r" b="b"/>
              <a:pathLst>
                <a:path w="81279" h="41275">
                  <a:moveTo>
                    <a:pt x="80772" y="41148"/>
                  </a:moveTo>
                  <a:lnTo>
                    <a:pt x="80772" y="35052"/>
                  </a:lnTo>
                  <a:lnTo>
                    <a:pt x="79248" y="28956"/>
                  </a:lnTo>
                  <a:lnTo>
                    <a:pt x="76200" y="21336"/>
                  </a:lnTo>
                  <a:lnTo>
                    <a:pt x="73152" y="15240"/>
                  </a:lnTo>
                  <a:lnTo>
                    <a:pt x="68580" y="10668"/>
                  </a:lnTo>
                  <a:lnTo>
                    <a:pt x="62484" y="7620"/>
                  </a:lnTo>
                  <a:lnTo>
                    <a:pt x="56388" y="3048"/>
                  </a:lnTo>
                  <a:lnTo>
                    <a:pt x="44196" y="0"/>
                  </a:lnTo>
                  <a:lnTo>
                    <a:pt x="36576" y="0"/>
                  </a:lnTo>
                  <a:lnTo>
                    <a:pt x="24384" y="3048"/>
                  </a:lnTo>
                  <a:lnTo>
                    <a:pt x="18288" y="7620"/>
                  </a:lnTo>
                  <a:lnTo>
                    <a:pt x="12192" y="10668"/>
                  </a:lnTo>
                  <a:lnTo>
                    <a:pt x="7620" y="15240"/>
                  </a:lnTo>
                  <a:lnTo>
                    <a:pt x="4572" y="22860"/>
                  </a:lnTo>
                  <a:lnTo>
                    <a:pt x="1524" y="28956"/>
                  </a:lnTo>
                  <a:lnTo>
                    <a:pt x="0" y="35052"/>
                  </a:lnTo>
                  <a:lnTo>
                    <a:pt x="0" y="41148"/>
                  </a:lnTo>
                </a:path>
              </a:pathLst>
            </a:custGeom>
            <a:ln w="1524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8" name="object 128"/>
            <p:cNvSpPr/>
            <p:nvPr/>
          </p:nvSpPr>
          <p:spPr>
            <a:xfrm>
              <a:off x="4454652" y="4488179"/>
              <a:ext cx="178435" cy="0"/>
            </a:xfrm>
            <a:custGeom>
              <a:avLst/>
              <a:gdLst/>
              <a:ahLst/>
              <a:cxnLst/>
              <a:rect l="l" t="t" r="r" b="b"/>
              <a:pathLst>
                <a:path w="178435">
                  <a:moveTo>
                    <a:pt x="163067" y="0"/>
                  </a:moveTo>
                  <a:lnTo>
                    <a:pt x="178307" y="0"/>
                  </a:lnTo>
                </a:path>
                <a:path w="178435">
                  <a:moveTo>
                    <a:pt x="82295" y="0"/>
                  </a:moveTo>
                  <a:lnTo>
                    <a:pt x="97535" y="0"/>
                  </a:lnTo>
                </a:path>
                <a:path w="178435">
                  <a:moveTo>
                    <a:pt x="0" y="0"/>
                  </a:moveTo>
                  <a:lnTo>
                    <a:pt x="15240" y="0"/>
                  </a:lnTo>
                </a:path>
              </a:pathLst>
            </a:custGeom>
            <a:ln w="1524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9" name="object 129"/>
            <p:cNvSpPr/>
            <p:nvPr/>
          </p:nvSpPr>
          <p:spPr>
            <a:xfrm>
              <a:off x="4544568" y="4372355"/>
              <a:ext cx="81280" cy="41275"/>
            </a:xfrm>
            <a:custGeom>
              <a:avLst/>
              <a:gdLst/>
              <a:ahLst/>
              <a:cxnLst/>
              <a:rect l="l" t="t" r="r" b="b"/>
              <a:pathLst>
                <a:path w="81279" h="41275">
                  <a:moveTo>
                    <a:pt x="0" y="1524"/>
                  </a:moveTo>
                  <a:lnTo>
                    <a:pt x="0" y="7620"/>
                  </a:lnTo>
                  <a:lnTo>
                    <a:pt x="1524" y="13716"/>
                  </a:lnTo>
                  <a:lnTo>
                    <a:pt x="36576" y="41148"/>
                  </a:lnTo>
                  <a:lnTo>
                    <a:pt x="44195" y="41148"/>
                  </a:lnTo>
                  <a:lnTo>
                    <a:pt x="79248" y="13716"/>
                  </a:lnTo>
                  <a:lnTo>
                    <a:pt x="80772" y="7620"/>
                  </a:lnTo>
                  <a:lnTo>
                    <a:pt x="80772" y="0"/>
                  </a:lnTo>
                </a:path>
              </a:pathLst>
            </a:custGeom>
            <a:ln w="1524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0" name="object 130"/>
            <p:cNvSpPr/>
            <p:nvPr/>
          </p:nvSpPr>
          <p:spPr>
            <a:xfrm>
              <a:off x="4706112" y="4372355"/>
              <a:ext cx="82550" cy="41275"/>
            </a:xfrm>
            <a:custGeom>
              <a:avLst/>
              <a:gdLst/>
              <a:ahLst/>
              <a:cxnLst/>
              <a:rect l="l" t="t" r="r" b="b"/>
              <a:pathLst>
                <a:path w="82550" h="41275">
                  <a:moveTo>
                    <a:pt x="0" y="1524"/>
                  </a:moveTo>
                  <a:lnTo>
                    <a:pt x="18288" y="35052"/>
                  </a:lnTo>
                  <a:lnTo>
                    <a:pt x="38100" y="41148"/>
                  </a:lnTo>
                  <a:lnTo>
                    <a:pt x="44195" y="41148"/>
                  </a:lnTo>
                  <a:lnTo>
                    <a:pt x="82296" y="7620"/>
                  </a:lnTo>
                  <a:lnTo>
                    <a:pt x="82296" y="0"/>
                  </a:lnTo>
                </a:path>
              </a:pathLst>
            </a:custGeom>
            <a:ln w="1524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1" name="object 131"/>
            <p:cNvSpPr/>
            <p:nvPr/>
          </p:nvSpPr>
          <p:spPr>
            <a:xfrm>
              <a:off x="4625340" y="4372355"/>
              <a:ext cx="81280" cy="41275"/>
            </a:xfrm>
            <a:custGeom>
              <a:avLst/>
              <a:gdLst/>
              <a:ahLst/>
              <a:cxnLst/>
              <a:rect l="l" t="t" r="r" b="b"/>
              <a:pathLst>
                <a:path w="81279" h="41275">
                  <a:moveTo>
                    <a:pt x="0" y="1524"/>
                  </a:moveTo>
                  <a:lnTo>
                    <a:pt x="19812" y="35052"/>
                  </a:lnTo>
                  <a:lnTo>
                    <a:pt x="32004" y="39624"/>
                  </a:lnTo>
                  <a:lnTo>
                    <a:pt x="38100" y="41148"/>
                  </a:lnTo>
                  <a:lnTo>
                    <a:pt x="44195" y="41148"/>
                  </a:lnTo>
                  <a:lnTo>
                    <a:pt x="51816" y="39624"/>
                  </a:lnTo>
                  <a:lnTo>
                    <a:pt x="80772" y="7620"/>
                  </a:lnTo>
                  <a:lnTo>
                    <a:pt x="80772" y="0"/>
                  </a:lnTo>
                </a:path>
              </a:pathLst>
            </a:custGeom>
            <a:ln w="1524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2" name="object 132"/>
            <p:cNvSpPr/>
            <p:nvPr/>
          </p:nvSpPr>
          <p:spPr>
            <a:xfrm>
              <a:off x="4462272" y="4372355"/>
              <a:ext cx="82550" cy="41275"/>
            </a:xfrm>
            <a:custGeom>
              <a:avLst/>
              <a:gdLst/>
              <a:ahLst/>
              <a:cxnLst/>
              <a:rect l="l" t="t" r="r" b="b"/>
              <a:pathLst>
                <a:path w="82550" h="41275">
                  <a:moveTo>
                    <a:pt x="0" y="1524"/>
                  </a:moveTo>
                  <a:lnTo>
                    <a:pt x="0" y="7620"/>
                  </a:lnTo>
                  <a:lnTo>
                    <a:pt x="1524" y="13716"/>
                  </a:lnTo>
                  <a:lnTo>
                    <a:pt x="32004" y="39624"/>
                  </a:lnTo>
                  <a:lnTo>
                    <a:pt x="38100" y="41148"/>
                  </a:lnTo>
                  <a:lnTo>
                    <a:pt x="44195" y="41148"/>
                  </a:lnTo>
                  <a:lnTo>
                    <a:pt x="50292" y="39624"/>
                  </a:lnTo>
                  <a:lnTo>
                    <a:pt x="57912" y="38100"/>
                  </a:lnTo>
                  <a:lnTo>
                    <a:pt x="80772" y="7620"/>
                  </a:lnTo>
                  <a:lnTo>
                    <a:pt x="82296" y="0"/>
                  </a:lnTo>
                </a:path>
              </a:pathLst>
            </a:custGeom>
            <a:ln w="1524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3" name="object 133"/>
            <p:cNvSpPr/>
            <p:nvPr/>
          </p:nvSpPr>
          <p:spPr>
            <a:xfrm>
              <a:off x="4454652" y="4366259"/>
              <a:ext cx="259079" cy="0"/>
            </a:xfrm>
            <a:custGeom>
              <a:avLst/>
              <a:gdLst/>
              <a:ahLst/>
              <a:cxnLst/>
              <a:rect l="l" t="t" r="r" b="b"/>
              <a:pathLst>
                <a:path w="259079">
                  <a:moveTo>
                    <a:pt x="0" y="0"/>
                  </a:moveTo>
                  <a:lnTo>
                    <a:pt x="15240" y="0"/>
                  </a:lnTo>
                </a:path>
                <a:path w="259079">
                  <a:moveTo>
                    <a:pt x="82295" y="0"/>
                  </a:moveTo>
                  <a:lnTo>
                    <a:pt x="97535" y="0"/>
                  </a:lnTo>
                </a:path>
                <a:path w="259079">
                  <a:moveTo>
                    <a:pt x="163067" y="0"/>
                  </a:moveTo>
                  <a:lnTo>
                    <a:pt x="178307" y="0"/>
                  </a:lnTo>
                </a:path>
                <a:path w="259079">
                  <a:moveTo>
                    <a:pt x="243839" y="0"/>
                  </a:moveTo>
                  <a:lnTo>
                    <a:pt x="259079" y="0"/>
                  </a:lnTo>
                </a:path>
              </a:pathLst>
            </a:custGeom>
            <a:ln w="1524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4" name="object 134"/>
            <p:cNvSpPr/>
            <p:nvPr/>
          </p:nvSpPr>
          <p:spPr>
            <a:xfrm>
              <a:off x="4780788" y="4358639"/>
              <a:ext cx="15240" cy="15240"/>
            </a:xfrm>
            <a:custGeom>
              <a:avLst/>
              <a:gdLst/>
              <a:ahLst/>
              <a:cxnLst/>
              <a:rect l="l" t="t" r="r" b="b"/>
              <a:pathLst>
                <a:path w="15239" h="15239">
                  <a:moveTo>
                    <a:pt x="0" y="15240"/>
                  </a:moveTo>
                  <a:lnTo>
                    <a:pt x="15240" y="15240"/>
                  </a:lnTo>
                  <a:lnTo>
                    <a:pt x="15240" y="0"/>
                  </a:lnTo>
                  <a:lnTo>
                    <a:pt x="0" y="0"/>
                  </a:lnTo>
                  <a:lnTo>
                    <a:pt x="0" y="1524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5" name="object 135"/>
            <p:cNvSpPr/>
            <p:nvPr/>
          </p:nvSpPr>
          <p:spPr>
            <a:xfrm>
              <a:off x="4870704" y="4372355"/>
              <a:ext cx="81280" cy="41275"/>
            </a:xfrm>
            <a:custGeom>
              <a:avLst/>
              <a:gdLst/>
              <a:ahLst/>
              <a:cxnLst/>
              <a:rect l="l" t="t" r="r" b="b"/>
              <a:pathLst>
                <a:path w="81279" h="41275">
                  <a:moveTo>
                    <a:pt x="0" y="1524"/>
                  </a:moveTo>
                  <a:lnTo>
                    <a:pt x="0" y="7620"/>
                  </a:lnTo>
                  <a:lnTo>
                    <a:pt x="1524" y="13716"/>
                  </a:lnTo>
                  <a:lnTo>
                    <a:pt x="36576" y="41148"/>
                  </a:lnTo>
                  <a:lnTo>
                    <a:pt x="44195" y="41148"/>
                  </a:lnTo>
                  <a:lnTo>
                    <a:pt x="79248" y="13716"/>
                  </a:lnTo>
                  <a:lnTo>
                    <a:pt x="80772" y="7620"/>
                  </a:lnTo>
                  <a:lnTo>
                    <a:pt x="80772" y="0"/>
                  </a:lnTo>
                </a:path>
              </a:pathLst>
            </a:custGeom>
            <a:ln w="1524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6" name="object 136"/>
            <p:cNvSpPr/>
            <p:nvPr/>
          </p:nvSpPr>
          <p:spPr>
            <a:xfrm>
              <a:off x="4788408" y="4372355"/>
              <a:ext cx="82550" cy="41275"/>
            </a:xfrm>
            <a:custGeom>
              <a:avLst/>
              <a:gdLst/>
              <a:ahLst/>
              <a:cxnLst/>
              <a:rect l="l" t="t" r="r" b="b"/>
              <a:pathLst>
                <a:path w="82550" h="41275">
                  <a:moveTo>
                    <a:pt x="0" y="1524"/>
                  </a:moveTo>
                  <a:lnTo>
                    <a:pt x="0" y="7620"/>
                  </a:lnTo>
                  <a:lnTo>
                    <a:pt x="1524" y="13716"/>
                  </a:lnTo>
                  <a:lnTo>
                    <a:pt x="30480" y="39624"/>
                  </a:lnTo>
                  <a:lnTo>
                    <a:pt x="38100" y="41148"/>
                  </a:lnTo>
                  <a:lnTo>
                    <a:pt x="44195" y="41148"/>
                  </a:lnTo>
                  <a:lnTo>
                    <a:pt x="50292" y="39624"/>
                  </a:lnTo>
                  <a:lnTo>
                    <a:pt x="57912" y="38100"/>
                  </a:lnTo>
                  <a:lnTo>
                    <a:pt x="79248" y="13716"/>
                  </a:lnTo>
                  <a:lnTo>
                    <a:pt x="80772" y="7620"/>
                  </a:lnTo>
                  <a:lnTo>
                    <a:pt x="82296" y="0"/>
                  </a:lnTo>
                </a:path>
              </a:pathLst>
            </a:custGeom>
            <a:ln w="1524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7" name="object 137"/>
            <p:cNvSpPr/>
            <p:nvPr/>
          </p:nvSpPr>
          <p:spPr>
            <a:xfrm>
              <a:off x="4780788" y="4358639"/>
              <a:ext cx="15240" cy="15240"/>
            </a:xfrm>
            <a:custGeom>
              <a:avLst/>
              <a:gdLst/>
              <a:ahLst/>
              <a:cxnLst/>
              <a:rect l="l" t="t" r="r" b="b"/>
              <a:pathLst>
                <a:path w="15239" h="15239">
                  <a:moveTo>
                    <a:pt x="0" y="15240"/>
                  </a:moveTo>
                  <a:lnTo>
                    <a:pt x="15240" y="15240"/>
                  </a:lnTo>
                  <a:lnTo>
                    <a:pt x="15240" y="0"/>
                  </a:lnTo>
                  <a:lnTo>
                    <a:pt x="0" y="0"/>
                  </a:lnTo>
                  <a:lnTo>
                    <a:pt x="0" y="1524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8" name="object 138"/>
            <p:cNvSpPr/>
            <p:nvPr/>
          </p:nvSpPr>
          <p:spPr>
            <a:xfrm>
              <a:off x="4863084" y="4366259"/>
              <a:ext cx="96520" cy="0"/>
            </a:xfrm>
            <a:custGeom>
              <a:avLst/>
              <a:gdLst/>
              <a:ahLst/>
              <a:cxnLst/>
              <a:rect l="l" t="t" r="r" b="b"/>
              <a:pathLst>
                <a:path w="96520">
                  <a:moveTo>
                    <a:pt x="0" y="0"/>
                  </a:moveTo>
                  <a:lnTo>
                    <a:pt x="15240" y="0"/>
                  </a:lnTo>
                </a:path>
                <a:path w="96520">
                  <a:moveTo>
                    <a:pt x="80772" y="0"/>
                  </a:moveTo>
                  <a:lnTo>
                    <a:pt x="96012" y="0"/>
                  </a:lnTo>
                </a:path>
              </a:pathLst>
            </a:custGeom>
            <a:ln w="1524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9" name="object 139"/>
            <p:cNvSpPr/>
            <p:nvPr/>
          </p:nvSpPr>
          <p:spPr>
            <a:xfrm>
              <a:off x="4949952" y="4300727"/>
              <a:ext cx="198120" cy="104139"/>
            </a:xfrm>
            <a:custGeom>
              <a:avLst/>
              <a:gdLst/>
              <a:ahLst/>
              <a:cxnLst/>
              <a:rect l="l" t="t" r="r" b="b"/>
              <a:pathLst>
                <a:path w="198120" h="104139">
                  <a:moveTo>
                    <a:pt x="131064" y="51816"/>
                  </a:moveTo>
                  <a:lnTo>
                    <a:pt x="0" y="51816"/>
                  </a:lnTo>
                </a:path>
                <a:path w="198120" h="104139">
                  <a:moveTo>
                    <a:pt x="164592" y="91440"/>
                  </a:moveTo>
                  <a:lnTo>
                    <a:pt x="164592" y="13716"/>
                  </a:lnTo>
                </a:path>
                <a:path w="198120" h="104139">
                  <a:moveTo>
                    <a:pt x="198119" y="77724"/>
                  </a:moveTo>
                  <a:lnTo>
                    <a:pt x="198119" y="25908"/>
                  </a:lnTo>
                </a:path>
                <a:path w="198120" h="104139">
                  <a:moveTo>
                    <a:pt x="131064" y="103632"/>
                  </a:moveTo>
                  <a:lnTo>
                    <a:pt x="131064" y="0"/>
                  </a:lnTo>
                </a:path>
              </a:pathLst>
            </a:custGeom>
            <a:ln w="9144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140" name="object 140"/>
            <p:cNvPicPr/>
            <p:nvPr/>
          </p:nvPicPr>
          <p:blipFill>
            <a:blip r:embed="rId21" cstate="print"/>
            <a:stretch>
              <a:fillRect/>
            </a:stretch>
          </p:blipFill>
          <p:spPr>
            <a:xfrm>
              <a:off x="4319016" y="4195571"/>
              <a:ext cx="126491" cy="156972"/>
            </a:xfrm>
            <a:prstGeom prst="rect">
              <a:avLst/>
            </a:prstGeom>
          </p:spPr>
        </p:pic>
        <p:sp>
          <p:nvSpPr>
            <p:cNvPr id="141" name="object 141"/>
            <p:cNvSpPr/>
            <p:nvPr/>
          </p:nvSpPr>
          <p:spPr>
            <a:xfrm>
              <a:off x="4288536" y="4517135"/>
              <a:ext cx="131445" cy="108585"/>
            </a:xfrm>
            <a:custGeom>
              <a:avLst/>
              <a:gdLst/>
              <a:ahLst/>
              <a:cxnLst/>
              <a:rect l="l" t="t" r="r" b="b"/>
              <a:pathLst>
                <a:path w="131445" h="108585">
                  <a:moveTo>
                    <a:pt x="0" y="108204"/>
                  </a:moveTo>
                  <a:lnTo>
                    <a:pt x="131064" y="108204"/>
                  </a:lnTo>
                  <a:lnTo>
                    <a:pt x="65532" y="0"/>
                  </a:lnTo>
                  <a:lnTo>
                    <a:pt x="0" y="108204"/>
                  </a:lnTo>
                  <a:close/>
                </a:path>
              </a:pathLst>
            </a:custGeom>
            <a:ln w="9144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42" name="object 142"/>
            <p:cNvSpPr/>
            <p:nvPr/>
          </p:nvSpPr>
          <p:spPr>
            <a:xfrm>
              <a:off x="4619244" y="3517391"/>
              <a:ext cx="177165" cy="629920"/>
            </a:xfrm>
            <a:custGeom>
              <a:avLst/>
              <a:gdLst/>
              <a:ahLst/>
              <a:cxnLst/>
              <a:rect l="l" t="t" r="r" b="b"/>
              <a:pathLst>
                <a:path w="177164" h="629920">
                  <a:moveTo>
                    <a:pt x="0" y="629411"/>
                  </a:moveTo>
                  <a:lnTo>
                    <a:pt x="176783" y="629411"/>
                  </a:lnTo>
                  <a:lnTo>
                    <a:pt x="176783" y="449580"/>
                  </a:lnTo>
                  <a:lnTo>
                    <a:pt x="0" y="449580"/>
                  </a:lnTo>
                  <a:lnTo>
                    <a:pt x="0" y="629411"/>
                  </a:lnTo>
                  <a:close/>
                </a:path>
                <a:path w="177164" h="629920">
                  <a:moveTo>
                    <a:pt x="88391" y="0"/>
                  </a:moveTo>
                  <a:lnTo>
                    <a:pt x="88391" y="449580"/>
                  </a:lnTo>
                </a:path>
              </a:pathLst>
            </a:custGeom>
            <a:ln w="1524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43" name="object 143"/>
            <p:cNvSpPr/>
            <p:nvPr/>
          </p:nvSpPr>
          <p:spPr>
            <a:xfrm>
              <a:off x="4701540" y="3730752"/>
              <a:ext cx="36830" cy="71755"/>
            </a:xfrm>
            <a:custGeom>
              <a:avLst/>
              <a:gdLst/>
              <a:ahLst/>
              <a:cxnLst/>
              <a:rect l="l" t="t" r="r" b="b"/>
              <a:pathLst>
                <a:path w="36829" h="71754">
                  <a:moveTo>
                    <a:pt x="0" y="71627"/>
                  </a:moveTo>
                  <a:lnTo>
                    <a:pt x="6096" y="71627"/>
                  </a:lnTo>
                  <a:lnTo>
                    <a:pt x="12192" y="70103"/>
                  </a:lnTo>
                  <a:lnTo>
                    <a:pt x="18288" y="67055"/>
                  </a:lnTo>
                  <a:lnTo>
                    <a:pt x="27432" y="60959"/>
                  </a:lnTo>
                  <a:lnTo>
                    <a:pt x="32004" y="56387"/>
                  </a:lnTo>
                  <a:lnTo>
                    <a:pt x="33528" y="50291"/>
                  </a:lnTo>
                  <a:lnTo>
                    <a:pt x="36576" y="45719"/>
                  </a:lnTo>
                  <a:lnTo>
                    <a:pt x="36576" y="27431"/>
                  </a:lnTo>
                  <a:lnTo>
                    <a:pt x="33528" y="21335"/>
                  </a:lnTo>
                  <a:lnTo>
                    <a:pt x="32004" y="16763"/>
                  </a:lnTo>
                  <a:lnTo>
                    <a:pt x="22859" y="7619"/>
                  </a:lnTo>
                  <a:lnTo>
                    <a:pt x="18288" y="4571"/>
                  </a:lnTo>
                  <a:lnTo>
                    <a:pt x="0" y="0"/>
                  </a:lnTo>
                </a:path>
              </a:pathLst>
            </a:custGeom>
            <a:ln w="9144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44" name="object 144"/>
            <p:cNvSpPr/>
            <p:nvPr/>
          </p:nvSpPr>
          <p:spPr>
            <a:xfrm>
              <a:off x="4701540" y="3802379"/>
              <a:ext cx="36830" cy="71755"/>
            </a:xfrm>
            <a:custGeom>
              <a:avLst/>
              <a:gdLst/>
              <a:ahLst/>
              <a:cxnLst/>
              <a:rect l="l" t="t" r="r" b="b"/>
              <a:pathLst>
                <a:path w="36829" h="71754">
                  <a:moveTo>
                    <a:pt x="0" y="71627"/>
                  </a:moveTo>
                  <a:lnTo>
                    <a:pt x="18288" y="67055"/>
                  </a:lnTo>
                  <a:lnTo>
                    <a:pt x="22859" y="64007"/>
                  </a:lnTo>
                  <a:lnTo>
                    <a:pt x="32004" y="54863"/>
                  </a:lnTo>
                  <a:lnTo>
                    <a:pt x="33528" y="50291"/>
                  </a:lnTo>
                  <a:lnTo>
                    <a:pt x="36576" y="44195"/>
                  </a:lnTo>
                  <a:lnTo>
                    <a:pt x="36576" y="27431"/>
                  </a:lnTo>
                  <a:lnTo>
                    <a:pt x="33528" y="21335"/>
                  </a:lnTo>
                  <a:lnTo>
                    <a:pt x="32004" y="16763"/>
                  </a:lnTo>
                  <a:lnTo>
                    <a:pt x="22859" y="7619"/>
                  </a:lnTo>
                  <a:lnTo>
                    <a:pt x="18288" y="4571"/>
                  </a:lnTo>
                  <a:lnTo>
                    <a:pt x="12192" y="1523"/>
                  </a:lnTo>
                  <a:lnTo>
                    <a:pt x="6096" y="0"/>
                  </a:lnTo>
                  <a:lnTo>
                    <a:pt x="0" y="0"/>
                  </a:lnTo>
                </a:path>
              </a:pathLst>
            </a:custGeom>
            <a:ln w="9144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45" name="object 145"/>
            <p:cNvSpPr/>
            <p:nvPr/>
          </p:nvSpPr>
          <p:spPr>
            <a:xfrm>
              <a:off x="4687824" y="3730751"/>
              <a:ext cx="13970" cy="143510"/>
            </a:xfrm>
            <a:custGeom>
              <a:avLst/>
              <a:gdLst/>
              <a:ahLst/>
              <a:cxnLst/>
              <a:rect l="l" t="t" r="r" b="b"/>
              <a:pathLst>
                <a:path w="13970" h="143510">
                  <a:moveTo>
                    <a:pt x="13716" y="143256"/>
                  </a:moveTo>
                  <a:lnTo>
                    <a:pt x="0" y="143256"/>
                  </a:lnTo>
                </a:path>
                <a:path w="13970" h="143510">
                  <a:moveTo>
                    <a:pt x="13716" y="71628"/>
                  </a:moveTo>
                  <a:lnTo>
                    <a:pt x="0" y="71628"/>
                  </a:lnTo>
                </a:path>
                <a:path w="13970" h="143510">
                  <a:moveTo>
                    <a:pt x="13716" y="0"/>
                  </a:moveTo>
                  <a:lnTo>
                    <a:pt x="0" y="0"/>
                  </a:lnTo>
                </a:path>
              </a:pathLst>
            </a:custGeom>
            <a:ln w="9144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46" name="object 146"/>
            <p:cNvSpPr/>
            <p:nvPr/>
          </p:nvSpPr>
          <p:spPr>
            <a:xfrm>
              <a:off x="4021836" y="5172456"/>
              <a:ext cx="273050" cy="273050"/>
            </a:xfrm>
            <a:custGeom>
              <a:avLst/>
              <a:gdLst/>
              <a:ahLst/>
              <a:cxnLst/>
              <a:rect l="l" t="t" r="r" b="b"/>
              <a:pathLst>
                <a:path w="273050" h="273050">
                  <a:moveTo>
                    <a:pt x="0" y="135636"/>
                  </a:moveTo>
                  <a:lnTo>
                    <a:pt x="6790" y="92269"/>
                  </a:lnTo>
                  <a:lnTo>
                    <a:pt x="25798" y="54973"/>
                  </a:lnTo>
                  <a:lnTo>
                    <a:pt x="54973" y="25798"/>
                  </a:lnTo>
                  <a:lnTo>
                    <a:pt x="92269" y="6790"/>
                  </a:lnTo>
                  <a:lnTo>
                    <a:pt x="135636" y="0"/>
                  </a:lnTo>
                  <a:lnTo>
                    <a:pt x="179161" y="6790"/>
                  </a:lnTo>
                  <a:lnTo>
                    <a:pt x="216834" y="25798"/>
                  </a:lnTo>
                  <a:lnTo>
                    <a:pt x="246461" y="54973"/>
                  </a:lnTo>
                  <a:lnTo>
                    <a:pt x="265846" y="92269"/>
                  </a:lnTo>
                  <a:lnTo>
                    <a:pt x="272795" y="135636"/>
                  </a:lnTo>
                  <a:lnTo>
                    <a:pt x="265846" y="179161"/>
                  </a:lnTo>
                  <a:lnTo>
                    <a:pt x="246461" y="216834"/>
                  </a:lnTo>
                  <a:lnTo>
                    <a:pt x="216834" y="246461"/>
                  </a:lnTo>
                  <a:lnTo>
                    <a:pt x="179161" y="265846"/>
                  </a:lnTo>
                  <a:lnTo>
                    <a:pt x="135636" y="272796"/>
                  </a:lnTo>
                  <a:lnTo>
                    <a:pt x="92269" y="265846"/>
                  </a:lnTo>
                  <a:lnTo>
                    <a:pt x="54973" y="246461"/>
                  </a:lnTo>
                  <a:lnTo>
                    <a:pt x="25798" y="216834"/>
                  </a:lnTo>
                  <a:lnTo>
                    <a:pt x="6790" y="179161"/>
                  </a:lnTo>
                  <a:lnTo>
                    <a:pt x="0" y="135636"/>
                  </a:lnTo>
                </a:path>
              </a:pathLst>
            </a:custGeom>
            <a:ln w="9144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147" name="object 147"/>
          <p:cNvSpPr/>
          <p:nvPr/>
        </p:nvSpPr>
        <p:spPr>
          <a:xfrm>
            <a:off x="11138195" y="7144511"/>
            <a:ext cx="252716" cy="0"/>
          </a:xfrm>
          <a:custGeom>
            <a:avLst/>
            <a:gdLst/>
            <a:ahLst/>
            <a:cxnLst/>
            <a:rect l="l" t="t" r="r" b="b"/>
            <a:pathLst>
              <a:path w="109854">
                <a:moveTo>
                  <a:pt x="0" y="0"/>
                </a:moveTo>
                <a:lnTo>
                  <a:pt x="109728" y="0"/>
                </a:lnTo>
              </a:path>
            </a:pathLst>
          </a:custGeom>
          <a:ln w="9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8" name="object 148"/>
          <p:cNvSpPr/>
          <p:nvPr/>
        </p:nvSpPr>
        <p:spPr>
          <a:xfrm>
            <a:off x="11152221" y="7472171"/>
            <a:ext cx="239567" cy="0"/>
          </a:xfrm>
          <a:custGeom>
            <a:avLst/>
            <a:gdLst/>
            <a:ahLst/>
            <a:cxnLst/>
            <a:rect l="l" t="t" r="r" b="b"/>
            <a:pathLst>
              <a:path w="104139">
                <a:moveTo>
                  <a:pt x="0" y="0"/>
                </a:moveTo>
                <a:lnTo>
                  <a:pt x="103632" y="0"/>
                </a:lnTo>
              </a:path>
            </a:pathLst>
          </a:custGeom>
          <a:ln w="9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9" name="object 149"/>
          <p:cNvSpPr/>
          <p:nvPr/>
        </p:nvSpPr>
        <p:spPr>
          <a:xfrm>
            <a:off x="10791114" y="7472171"/>
            <a:ext cx="49667" cy="0"/>
          </a:xfrm>
          <a:custGeom>
            <a:avLst/>
            <a:gdLst/>
            <a:ahLst/>
            <a:cxnLst/>
            <a:rect l="l" t="t" r="r" b="b"/>
            <a:pathLst>
              <a:path w="21589">
                <a:moveTo>
                  <a:pt x="21335" y="0"/>
                </a:moveTo>
                <a:lnTo>
                  <a:pt x="0" y="0"/>
                </a:lnTo>
              </a:path>
            </a:pathLst>
          </a:custGeom>
          <a:ln w="9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0" name="object 150"/>
          <p:cNvSpPr/>
          <p:nvPr/>
        </p:nvSpPr>
        <p:spPr>
          <a:xfrm>
            <a:off x="11366078" y="7269481"/>
            <a:ext cx="67194" cy="201295"/>
          </a:xfrm>
          <a:custGeom>
            <a:avLst/>
            <a:gdLst/>
            <a:ahLst/>
            <a:cxnLst/>
            <a:rect l="l" t="t" r="r" b="b"/>
            <a:pathLst>
              <a:path w="29210" h="201295">
                <a:moveTo>
                  <a:pt x="0" y="161543"/>
                </a:moveTo>
                <a:lnTo>
                  <a:pt x="28956" y="161543"/>
                </a:lnTo>
                <a:lnTo>
                  <a:pt x="28956" y="0"/>
                </a:lnTo>
                <a:lnTo>
                  <a:pt x="0" y="0"/>
                </a:lnTo>
                <a:lnTo>
                  <a:pt x="0" y="161543"/>
                </a:lnTo>
                <a:close/>
              </a:path>
              <a:path w="29210" h="201295">
                <a:moveTo>
                  <a:pt x="28956" y="161543"/>
                </a:moveTo>
                <a:lnTo>
                  <a:pt x="28956" y="161543"/>
                </a:lnTo>
              </a:path>
              <a:path w="29210" h="201295">
                <a:moveTo>
                  <a:pt x="15240" y="201167"/>
                </a:moveTo>
                <a:lnTo>
                  <a:pt x="15240" y="161543"/>
                </a:lnTo>
              </a:path>
            </a:pathLst>
          </a:custGeom>
          <a:ln w="9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1" name="object 151"/>
          <p:cNvSpPr/>
          <p:nvPr/>
        </p:nvSpPr>
        <p:spPr>
          <a:xfrm>
            <a:off x="11011986" y="7226807"/>
            <a:ext cx="94951" cy="82550"/>
          </a:xfrm>
          <a:custGeom>
            <a:avLst/>
            <a:gdLst/>
            <a:ahLst/>
            <a:cxnLst/>
            <a:rect l="l" t="t" r="r" b="b"/>
            <a:pathLst>
              <a:path w="41275" h="82550">
                <a:moveTo>
                  <a:pt x="41148" y="0"/>
                </a:moveTo>
                <a:lnTo>
                  <a:pt x="7620" y="18288"/>
                </a:lnTo>
                <a:lnTo>
                  <a:pt x="4572" y="25908"/>
                </a:lnTo>
                <a:lnTo>
                  <a:pt x="1524" y="32004"/>
                </a:lnTo>
                <a:lnTo>
                  <a:pt x="0" y="38100"/>
                </a:lnTo>
                <a:lnTo>
                  <a:pt x="0" y="45719"/>
                </a:lnTo>
                <a:lnTo>
                  <a:pt x="22860" y="77724"/>
                </a:lnTo>
                <a:lnTo>
                  <a:pt x="28956" y="79248"/>
                </a:lnTo>
                <a:lnTo>
                  <a:pt x="35052" y="82296"/>
                </a:lnTo>
                <a:lnTo>
                  <a:pt x="41148" y="82296"/>
                </a:lnTo>
              </a:path>
            </a:pathLst>
          </a:custGeom>
          <a:ln w="9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grpSp>
        <p:nvGrpSpPr>
          <p:cNvPr id="152" name="object 152"/>
          <p:cNvGrpSpPr/>
          <p:nvPr/>
        </p:nvGrpSpPr>
        <p:grpSpPr>
          <a:xfrm>
            <a:off x="11001464" y="7304531"/>
            <a:ext cx="116863" cy="172720"/>
            <a:chOff x="4782311" y="7304531"/>
            <a:chExt cx="50800" cy="172720"/>
          </a:xfrm>
        </p:grpSpPr>
        <p:sp>
          <p:nvSpPr>
            <p:cNvPr id="153" name="object 153"/>
            <p:cNvSpPr/>
            <p:nvPr/>
          </p:nvSpPr>
          <p:spPr>
            <a:xfrm>
              <a:off x="4786883" y="7389876"/>
              <a:ext cx="41275" cy="82550"/>
            </a:xfrm>
            <a:custGeom>
              <a:avLst/>
              <a:gdLst/>
              <a:ahLst/>
              <a:cxnLst/>
              <a:rect l="l" t="t" r="r" b="b"/>
              <a:pathLst>
                <a:path w="41275" h="82550">
                  <a:moveTo>
                    <a:pt x="41148" y="0"/>
                  </a:moveTo>
                  <a:lnTo>
                    <a:pt x="35052" y="0"/>
                  </a:lnTo>
                  <a:lnTo>
                    <a:pt x="28956" y="1524"/>
                  </a:lnTo>
                  <a:lnTo>
                    <a:pt x="1524" y="30480"/>
                  </a:lnTo>
                  <a:lnTo>
                    <a:pt x="0" y="38100"/>
                  </a:lnTo>
                  <a:lnTo>
                    <a:pt x="0" y="44195"/>
                  </a:lnTo>
                  <a:lnTo>
                    <a:pt x="1524" y="50292"/>
                  </a:lnTo>
                  <a:lnTo>
                    <a:pt x="4572" y="57912"/>
                  </a:lnTo>
                  <a:lnTo>
                    <a:pt x="7620" y="62484"/>
                  </a:lnTo>
                  <a:lnTo>
                    <a:pt x="10668" y="68580"/>
                  </a:lnTo>
                  <a:lnTo>
                    <a:pt x="16764" y="73152"/>
                  </a:lnTo>
                  <a:lnTo>
                    <a:pt x="28956" y="79248"/>
                  </a:lnTo>
                  <a:lnTo>
                    <a:pt x="41148" y="82296"/>
                  </a:lnTo>
                </a:path>
              </a:pathLst>
            </a:custGeom>
            <a:ln w="9144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54" name="object 154"/>
            <p:cNvSpPr/>
            <p:nvPr/>
          </p:nvSpPr>
          <p:spPr>
            <a:xfrm>
              <a:off x="4786883" y="7309103"/>
              <a:ext cx="41275" cy="81280"/>
            </a:xfrm>
            <a:custGeom>
              <a:avLst/>
              <a:gdLst/>
              <a:ahLst/>
              <a:cxnLst/>
              <a:rect l="l" t="t" r="r" b="b"/>
              <a:pathLst>
                <a:path w="41275" h="81279">
                  <a:moveTo>
                    <a:pt x="41148" y="0"/>
                  </a:moveTo>
                  <a:lnTo>
                    <a:pt x="35052" y="0"/>
                  </a:lnTo>
                  <a:lnTo>
                    <a:pt x="28956" y="3048"/>
                  </a:lnTo>
                  <a:lnTo>
                    <a:pt x="21336" y="4572"/>
                  </a:lnTo>
                  <a:lnTo>
                    <a:pt x="16764" y="9144"/>
                  </a:lnTo>
                  <a:lnTo>
                    <a:pt x="10668" y="13716"/>
                  </a:lnTo>
                  <a:lnTo>
                    <a:pt x="7620" y="18288"/>
                  </a:lnTo>
                  <a:lnTo>
                    <a:pt x="1524" y="30480"/>
                  </a:lnTo>
                  <a:lnTo>
                    <a:pt x="0" y="38100"/>
                  </a:lnTo>
                  <a:lnTo>
                    <a:pt x="0" y="44195"/>
                  </a:lnTo>
                  <a:lnTo>
                    <a:pt x="1524" y="51816"/>
                  </a:lnTo>
                  <a:lnTo>
                    <a:pt x="7620" y="62484"/>
                  </a:lnTo>
                  <a:lnTo>
                    <a:pt x="10668" y="67056"/>
                  </a:lnTo>
                  <a:lnTo>
                    <a:pt x="22860" y="76200"/>
                  </a:lnTo>
                  <a:lnTo>
                    <a:pt x="41148" y="80772"/>
                  </a:lnTo>
                </a:path>
              </a:pathLst>
            </a:custGeom>
            <a:ln w="9144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155" name="object 155"/>
          <p:cNvSpPr/>
          <p:nvPr/>
        </p:nvSpPr>
        <p:spPr>
          <a:xfrm>
            <a:off x="11106643" y="7226807"/>
            <a:ext cx="35059" cy="0"/>
          </a:xfrm>
          <a:custGeom>
            <a:avLst/>
            <a:gdLst/>
            <a:ahLst/>
            <a:cxnLst/>
            <a:rect l="l" t="t" r="r" b="b"/>
            <a:pathLst>
              <a:path w="15239">
                <a:moveTo>
                  <a:pt x="0" y="0"/>
                </a:moveTo>
                <a:lnTo>
                  <a:pt x="15240" y="0"/>
                </a:lnTo>
              </a:path>
            </a:pathLst>
          </a:custGeom>
          <a:ln w="9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6" name="object 156"/>
          <p:cNvSpPr/>
          <p:nvPr/>
        </p:nvSpPr>
        <p:spPr>
          <a:xfrm>
            <a:off x="11106643" y="7309103"/>
            <a:ext cx="35059" cy="0"/>
          </a:xfrm>
          <a:custGeom>
            <a:avLst/>
            <a:gdLst/>
            <a:ahLst/>
            <a:cxnLst/>
            <a:rect l="l" t="t" r="r" b="b"/>
            <a:pathLst>
              <a:path w="15239">
                <a:moveTo>
                  <a:pt x="0" y="0"/>
                </a:moveTo>
                <a:lnTo>
                  <a:pt x="15240" y="0"/>
                </a:lnTo>
              </a:path>
            </a:pathLst>
          </a:custGeom>
          <a:ln w="9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7" name="object 157"/>
          <p:cNvSpPr/>
          <p:nvPr/>
        </p:nvSpPr>
        <p:spPr>
          <a:xfrm>
            <a:off x="11106643" y="7389876"/>
            <a:ext cx="35059" cy="0"/>
          </a:xfrm>
          <a:custGeom>
            <a:avLst/>
            <a:gdLst/>
            <a:ahLst/>
            <a:cxnLst/>
            <a:rect l="l" t="t" r="r" b="b"/>
            <a:pathLst>
              <a:path w="15239">
                <a:moveTo>
                  <a:pt x="0" y="0"/>
                </a:moveTo>
                <a:lnTo>
                  <a:pt x="15240" y="0"/>
                </a:lnTo>
              </a:path>
            </a:pathLst>
          </a:custGeom>
          <a:ln w="9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8" name="object 158"/>
          <p:cNvSpPr/>
          <p:nvPr/>
        </p:nvSpPr>
        <p:spPr>
          <a:xfrm>
            <a:off x="11106643" y="7472171"/>
            <a:ext cx="35059" cy="0"/>
          </a:xfrm>
          <a:custGeom>
            <a:avLst/>
            <a:gdLst/>
            <a:ahLst/>
            <a:cxnLst/>
            <a:rect l="l" t="t" r="r" b="b"/>
            <a:pathLst>
              <a:path w="15239">
                <a:moveTo>
                  <a:pt x="0" y="0"/>
                </a:moveTo>
                <a:lnTo>
                  <a:pt x="15240" y="0"/>
                </a:lnTo>
              </a:path>
            </a:pathLst>
          </a:custGeom>
          <a:ln w="9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grpSp>
        <p:nvGrpSpPr>
          <p:cNvPr id="159" name="object 159"/>
          <p:cNvGrpSpPr/>
          <p:nvPr/>
        </p:nvGrpSpPr>
        <p:grpSpPr>
          <a:xfrm>
            <a:off x="10836690" y="7222236"/>
            <a:ext cx="137314" cy="254635"/>
            <a:chOff x="4710684" y="7222235"/>
            <a:chExt cx="59690" cy="254635"/>
          </a:xfrm>
        </p:grpSpPr>
        <p:sp>
          <p:nvSpPr>
            <p:cNvPr id="160" name="object 160"/>
            <p:cNvSpPr/>
            <p:nvPr/>
          </p:nvSpPr>
          <p:spPr>
            <a:xfrm>
              <a:off x="4724400" y="7309104"/>
              <a:ext cx="41275" cy="81280"/>
            </a:xfrm>
            <a:custGeom>
              <a:avLst/>
              <a:gdLst/>
              <a:ahLst/>
              <a:cxnLst/>
              <a:rect l="l" t="t" r="r" b="b"/>
              <a:pathLst>
                <a:path w="41275" h="81279">
                  <a:moveTo>
                    <a:pt x="1524" y="80772"/>
                  </a:moveTo>
                  <a:lnTo>
                    <a:pt x="35052" y="62484"/>
                  </a:lnTo>
                  <a:lnTo>
                    <a:pt x="38100" y="56388"/>
                  </a:lnTo>
                  <a:lnTo>
                    <a:pt x="41148" y="50292"/>
                  </a:lnTo>
                  <a:lnTo>
                    <a:pt x="41148" y="30480"/>
                  </a:lnTo>
                  <a:lnTo>
                    <a:pt x="35052" y="18288"/>
                  </a:lnTo>
                  <a:lnTo>
                    <a:pt x="25908" y="9144"/>
                  </a:lnTo>
                  <a:lnTo>
                    <a:pt x="19812" y="4572"/>
                  </a:lnTo>
                  <a:lnTo>
                    <a:pt x="13716" y="3048"/>
                  </a:lnTo>
                  <a:lnTo>
                    <a:pt x="7620" y="0"/>
                  </a:lnTo>
                  <a:lnTo>
                    <a:pt x="0" y="0"/>
                  </a:lnTo>
                </a:path>
              </a:pathLst>
            </a:custGeom>
            <a:ln w="9144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61" name="object 161"/>
            <p:cNvSpPr/>
            <p:nvPr/>
          </p:nvSpPr>
          <p:spPr>
            <a:xfrm>
              <a:off x="4724400" y="7226808"/>
              <a:ext cx="41275" cy="82550"/>
            </a:xfrm>
            <a:custGeom>
              <a:avLst/>
              <a:gdLst/>
              <a:ahLst/>
              <a:cxnLst/>
              <a:rect l="l" t="t" r="r" b="b"/>
              <a:pathLst>
                <a:path w="41275" h="82550">
                  <a:moveTo>
                    <a:pt x="1524" y="82296"/>
                  </a:moveTo>
                  <a:lnTo>
                    <a:pt x="7620" y="82296"/>
                  </a:lnTo>
                  <a:lnTo>
                    <a:pt x="13716" y="79248"/>
                  </a:lnTo>
                  <a:lnTo>
                    <a:pt x="21336" y="77724"/>
                  </a:lnTo>
                  <a:lnTo>
                    <a:pt x="35052" y="64008"/>
                  </a:lnTo>
                  <a:lnTo>
                    <a:pt x="41148" y="51816"/>
                  </a:lnTo>
                  <a:lnTo>
                    <a:pt x="41148" y="30480"/>
                  </a:lnTo>
                  <a:lnTo>
                    <a:pt x="35052" y="18288"/>
                  </a:lnTo>
                  <a:lnTo>
                    <a:pt x="25908" y="9144"/>
                  </a:lnTo>
                  <a:lnTo>
                    <a:pt x="19812" y="4572"/>
                  </a:lnTo>
                  <a:lnTo>
                    <a:pt x="7620" y="1524"/>
                  </a:lnTo>
                  <a:lnTo>
                    <a:pt x="0" y="0"/>
                  </a:lnTo>
                </a:path>
              </a:pathLst>
            </a:custGeom>
            <a:ln w="9144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62" name="object 162"/>
            <p:cNvSpPr/>
            <p:nvPr/>
          </p:nvSpPr>
          <p:spPr>
            <a:xfrm>
              <a:off x="4724400" y="7389875"/>
              <a:ext cx="41275" cy="82550"/>
            </a:xfrm>
            <a:custGeom>
              <a:avLst/>
              <a:gdLst/>
              <a:ahLst/>
              <a:cxnLst/>
              <a:rect l="l" t="t" r="r" b="b"/>
              <a:pathLst>
                <a:path w="41275" h="82550">
                  <a:moveTo>
                    <a:pt x="1524" y="82296"/>
                  </a:moveTo>
                  <a:lnTo>
                    <a:pt x="35052" y="62484"/>
                  </a:lnTo>
                  <a:lnTo>
                    <a:pt x="41148" y="50292"/>
                  </a:lnTo>
                  <a:lnTo>
                    <a:pt x="41148" y="30480"/>
                  </a:lnTo>
                  <a:lnTo>
                    <a:pt x="13716" y="1524"/>
                  </a:lnTo>
                  <a:lnTo>
                    <a:pt x="7620" y="0"/>
                  </a:lnTo>
                  <a:lnTo>
                    <a:pt x="0" y="0"/>
                  </a:lnTo>
                </a:path>
              </a:pathLst>
            </a:custGeom>
            <a:ln w="9144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63" name="object 163"/>
            <p:cNvSpPr/>
            <p:nvPr/>
          </p:nvSpPr>
          <p:spPr>
            <a:xfrm>
              <a:off x="4710684" y="7226807"/>
              <a:ext cx="15240" cy="245745"/>
            </a:xfrm>
            <a:custGeom>
              <a:avLst/>
              <a:gdLst/>
              <a:ahLst/>
              <a:cxnLst/>
              <a:rect l="l" t="t" r="r" b="b"/>
              <a:pathLst>
                <a:path w="15239" h="245745">
                  <a:moveTo>
                    <a:pt x="15240" y="245364"/>
                  </a:moveTo>
                  <a:lnTo>
                    <a:pt x="0" y="245364"/>
                  </a:lnTo>
                </a:path>
                <a:path w="15239" h="245745">
                  <a:moveTo>
                    <a:pt x="15240" y="163068"/>
                  </a:moveTo>
                  <a:lnTo>
                    <a:pt x="0" y="163068"/>
                  </a:lnTo>
                </a:path>
                <a:path w="15239" h="245745">
                  <a:moveTo>
                    <a:pt x="15240" y="82296"/>
                  </a:moveTo>
                  <a:lnTo>
                    <a:pt x="0" y="82296"/>
                  </a:lnTo>
                </a:path>
                <a:path w="15239" h="245745">
                  <a:moveTo>
                    <a:pt x="15240" y="0"/>
                  </a:moveTo>
                  <a:lnTo>
                    <a:pt x="0" y="0"/>
                  </a:lnTo>
                </a:path>
              </a:pathLst>
            </a:custGeom>
            <a:ln w="9144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164" name="object 164"/>
          <p:cNvSpPr/>
          <p:nvPr/>
        </p:nvSpPr>
        <p:spPr>
          <a:xfrm>
            <a:off x="11401135" y="7147559"/>
            <a:ext cx="0" cy="121920"/>
          </a:xfrm>
          <a:custGeom>
            <a:avLst/>
            <a:gdLst/>
            <a:ahLst/>
            <a:cxnLst/>
            <a:rect l="l" t="t" r="r" b="b"/>
            <a:pathLst>
              <a:path h="121920">
                <a:moveTo>
                  <a:pt x="0" y="121919"/>
                </a:moveTo>
                <a:lnTo>
                  <a:pt x="0" y="0"/>
                </a:lnTo>
              </a:path>
            </a:pathLst>
          </a:custGeom>
          <a:ln w="9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5" name="object 165"/>
          <p:cNvSpPr/>
          <p:nvPr/>
        </p:nvSpPr>
        <p:spPr>
          <a:xfrm>
            <a:off x="10675419" y="7473696"/>
            <a:ext cx="235186" cy="198120"/>
          </a:xfrm>
          <a:custGeom>
            <a:avLst/>
            <a:gdLst/>
            <a:ahLst/>
            <a:cxnLst/>
            <a:rect l="l" t="t" r="r" b="b"/>
            <a:pathLst>
              <a:path w="102235" h="198120">
                <a:moveTo>
                  <a:pt x="50291" y="132587"/>
                </a:moveTo>
                <a:lnTo>
                  <a:pt x="50291" y="0"/>
                </a:lnTo>
              </a:path>
              <a:path w="102235" h="198120">
                <a:moveTo>
                  <a:pt x="12191" y="164591"/>
                </a:moveTo>
                <a:lnTo>
                  <a:pt x="89916" y="164591"/>
                </a:lnTo>
              </a:path>
              <a:path w="102235" h="198120">
                <a:moveTo>
                  <a:pt x="25908" y="198119"/>
                </a:moveTo>
                <a:lnTo>
                  <a:pt x="76200" y="198119"/>
                </a:lnTo>
              </a:path>
              <a:path w="102235" h="198120">
                <a:moveTo>
                  <a:pt x="0" y="132587"/>
                </a:moveTo>
                <a:lnTo>
                  <a:pt x="102108" y="132587"/>
                </a:lnTo>
              </a:path>
            </a:pathLst>
          </a:custGeom>
          <a:ln w="9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6" name="object 166"/>
          <p:cNvSpPr/>
          <p:nvPr/>
        </p:nvSpPr>
        <p:spPr>
          <a:xfrm>
            <a:off x="10433511" y="7014971"/>
            <a:ext cx="785903" cy="0"/>
          </a:xfrm>
          <a:custGeom>
            <a:avLst/>
            <a:gdLst/>
            <a:ahLst/>
            <a:cxnLst/>
            <a:rect l="l" t="t" r="r" b="b"/>
            <a:pathLst>
              <a:path w="341629">
                <a:moveTo>
                  <a:pt x="0" y="0"/>
                </a:moveTo>
                <a:lnTo>
                  <a:pt x="341375" y="0"/>
                </a:lnTo>
              </a:path>
            </a:pathLst>
          </a:custGeom>
          <a:ln w="1524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7" name="object 167"/>
          <p:cNvSpPr/>
          <p:nvPr/>
        </p:nvSpPr>
        <p:spPr>
          <a:xfrm>
            <a:off x="9557040" y="5451348"/>
            <a:ext cx="0" cy="1449705"/>
          </a:xfrm>
          <a:custGeom>
            <a:avLst/>
            <a:gdLst/>
            <a:ahLst/>
            <a:cxnLst/>
            <a:rect l="l" t="t" r="r" b="b"/>
            <a:pathLst>
              <a:path h="1449704">
                <a:moveTo>
                  <a:pt x="0" y="0"/>
                </a:moveTo>
                <a:lnTo>
                  <a:pt x="0" y="1449323"/>
                </a:lnTo>
              </a:path>
            </a:pathLst>
          </a:custGeom>
          <a:ln w="9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grpSp>
        <p:nvGrpSpPr>
          <p:cNvPr id="168" name="object 168"/>
          <p:cNvGrpSpPr/>
          <p:nvPr/>
        </p:nvGrpSpPr>
        <p:grpSpPr>
          <a:xfrm>
            <a:off x="9553536" y="3724655"/>
            <a:ext cx="1291334" cy="1446530"/>
            <a:chOff x="4152900" y="3724655"/>
            <a:chExt cx="561340" cy="1446530"/>
          </a:xfrm>
        </p:grpSpPr>
        <p:sp>
          <p:nvSpPr>
            <p:cNvPr id="169" name="object 169"/>
            <p:cNvSpPr/>
            <p:nvPr/>
          </p:nvSpPr>
          <p:spPr>
            <a:xfrm>
              <a:off x="4157472" y="3729227"/>
              <a:ext cx="546100" cy="1437640"/>
            </a:xfrm>
            <a:custGeom>
              <a:avLst/>
              <a:gdLst/>
              <a:ahLst/>
              <a:cxnLst/>
              <a:rect l="l" t="t" r="r" b="b"/>
              <a:pathLst>
                <a:path w="546100" h="1437639">
                  <a:moveTo>
                    <a:pt x="545591" y="0"/>
                  </a:moveTo>
                  <a:lnTo>
                    <a:pt x="0" y="0"/>
                  </a:lnTo>
                  <a:lnTo>
                    <a:pt x="0" y="1437132"/>
                  </a:lnTo>
                </a:path>
                <a:path w="546100" h="1437639">
                  <a:moveTo>
                    <a:pt x="545591" y="143256"/>
                  </a:moveTo>
                  <a:lnTo>
                    <a:pt x="376427" y="143256"/>
                  </a:lnTo>
                  <a:lnTo>
                    <a:pt x="376427" y="0"/>
                  </a:lnTo>
                </a:path>
              </a:pathLst>
            </a:custGeom>
            <a:ln w="9144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70" name="object 170"/>
            <p:cNvSpPr/>
            <p:nvPr/>
          </p:nvSpPr>
          <p:spPr>
            <a:xfrm>
              <a:off x="4706111" y="4146803"/>
              <a:ext cx="0" cy="222885"/>
            </a:xfrm>
            <a:custGeom>
              <a:avLst/>
              <a:gdLst/>
              <a:ahLst/>
              <a:cxnLst/>
              <a:rect l="l" t="t" r="r" b="b"/>
              <a:pathLst>
                <a:path h="222885">
                  <a:moveTo>
                    <a:pt x="0" y="0"/>
                  </a:moveTo>
                  <a:lnTo>
                    <a:pt x="0" y="222504"/>
                  </a:lnTo>
                </a:path>
              </a:pathLst>
            </a:custGeom>
            <a:ln w="1524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171" name="object 171"/>
          <p:cNvSpPr/>
          <p:nvPr/>
        </p:nvSpPr>
        <p:spPr>
          <a:xfrm>
            <a:off x="12915678" y="3921252"/>
            <a:ext cx="628138" cy="273050"/>
          </a:xfrm>
          <a:custGeom>
            <a:avLst/>
            <a:gdLst/>
            <a:ahLst/>
            <a:cxnLst/>
            <a:rect l="l" t="t" r="r" b="b"/>
            <a:pathLst>
              <a:path w="273050" h="273050">
                <a:moveTo>
                  <a:pt x="0" y="135636"/>
                </a:moveTo>
                <a:lnTo>
                  <a:pt x="6790" y="92269"/>
                </a:lnTo>
                <a:lnTo>
                  <a:pt x="25798" y="54973"/>
                </a:lnTo>
                <a:lnTo>
                  <a:pt x="54973" y="25798"/>
                </a:lnTo>
                <a:lnTo>
                  <a:pt x="92269" y="6790"/>
                </a:lnTo>
                <a:lnTo>
                  <a:pt x="135636" y="0"/>
                </a:lnTo>
                <a:lnTo>
                  <a:pt x="179161" y="6790"/>
                </a:lnTo>
                <a:lnTo>
                  <a:pt x="216834" y="25798"/>
                </a:lnTo>
                <a:lnTo>
                  <a:pt x="246461" y="54973"/>
                </a:lnTo>
                <a:lnTo>
                  <a:pt x="265846" y="92269"/>
                </a:lnTo>
                <a:lnTo>
                  <a:pt x="272795" y="135636"/>
                </a:lnTo>
                <a:lnTo>
                  <a:pt x="265846" y="179161"/>
                </a:lnTo>
                <a:lnTo>
                  <a:pt x="246461" y="216834"/>
                </a:lnTo>
                <a:lnTo>
                  <a:pt x="216834" y="246461"/>
                </a:lnTo>
                <a:lnTo>
                  <a:pt x="179161" y="265846"/>
                </a:lnTo>
                <a:lnTo>
                  <a:pt x="135636" y="272796"/>
                </a:lnTo>
                <a:lnTo>
                  <a:pt x="92269" y="265846"/>
                </a:lnTo>
                <a:lnTo>
                  <a:pt x="54973" y="246461"/>
                </a:lnTo>
                <a:lnTo>
                  <a:pt x="25798" y="216834"/>
                </a:lnTo>
                <a:lnTo>
                  <a:pt x="6790" y="179161"/>
                </a:lnTo>
                <a:lnTo>
                  <a:pt x="0" y="135636"/>
                </a:lnTo>
              </a:path>
            </a:pathLst>
          </a:custGeom>
          <a:ln w="9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grpSp>
        <p:nvGrpSpPr>
          <p:cNvPr id="172" name="object 172"/>
          <p:cNvGrpSpPr/>
          <p:nvPr/>
        </p:nvGrpSpPr>
        <p:grpSpPr>
          <a:xfrm>
            <a:off x="12186457" y="4052316"/>
            <a:ext cx="740618" cy="943610"/>
            <a:chOff x="5297424" y="4052316"/>
            <a:chExt cx="321945" cy="943610"/>
          </a:xfrm>
        </p:grpSpPr>
        <p:sp>
          <p:nvSpPr>
            <p:cNvPr id="173" name="object 173"/>
            <p:cNvSpPr/>
            <p:nvPr/>
          </p:nvSpPr>
          <p:spPr>
            <a:xfrm>
              <a:off x="5372100" y="4954523"/>
              <a:ext cx="70485" cy="36830"/>
            </a:xfrm>
            <a:custGeom>
              <a:avLst/>
              <a:gdLst/>
              <a:ahLst/>
              <a:cxnLst/>
              <a:rect l="l" t="t" r="r" b="b"/>
              <a:pathLst>
                <a:path w="70485" h="36829">
                  <a:moveTo>
                    <a:pt x="0" y="0"/>
                  </a:moveTo>
                  <a:lnTo>
                    <a:pt x="0" y="6096"/>
                  </a:lnTo>
                  <a:lnTo>
                    <a:pt x="1524" y="12192"/>
                  </a:lnTo>
                  <a:lnTo>
                    <a:pt x="4572" y="18288"/>
                  </a:lnTo>
                  <a:lnTo>
                    <a:pt x="10668" y="27432"/>
                  </a:lnTo>
                  <a:lnTo>
                    <a:pt x="15240" y="30480"/>
                  </a:lnTo>
                  <a:lnTo>
                    <a:pt x="21336" y="33528"/>
                  </a:lnTo>
                  <a:lnTo>
                    <a:pt x="25908" y="36576"/>
                  </a:lnTo>
                  <a:lnTo>
                    <a:pt x="44195" y="36576"/>
                  </a:lnTo>
                  <a:lnTo>
                    <a:pt x="48768" y="33528"/>
                  </a:lnTo>
                  <a:lnTo>
                    <a:pt x="54864" y="30480"/>
                  </a:lnTo>
                  <a:lnTo>
                    <a:pt x="59436" y="27432"/>
                  </a:lnTo>
                  <a:lnTo>
                    <a:pt x="65532" y="18288"/>
                  </a:lnTo>
                  <a:lnTo>
                    <a:pt x="68580" y="12192"/>
                  </a:lnTo>
                  <a:lnTo>
                    <a:pt x="70104" y="6096"/>
                  </a:lnTo>
                  <a:lnTo>
                    <a:pt x="70104" y="0"/>
                  </a:lnTo>
                </a:path>
              </a:pathLst>
            </a:custGeom>
            <a:ln w="9144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74" name="object 174"/>
            <p:cNvSpPr/>
            <p:nvPr/>
          </p:nvSpPr>
          <p:spPr>
            <a:xfrm>
              <a:off x="5301996" y="4954523"/>
              <a:ext cx="70485" cy="36830"/>
            </a:xfrm>
            <a:custGeom>
              <a:avLst/>
              <a:gdLst/>
              <a:ahLst/>
              <a:cxnLst/>
              <a:rect l="l" t="t" r="r" b="b"/>
              <a:pathLst>
                <a:path w="70485" h="36829">
                  <a:moveTo>
                    <a:pt x="0" y="0"/>
                  </a:moveTo>
                  <a:lnTo>
                    <a:pt x="0" y="6096"/>
                  </a:lnTo>
                  <a:lnTo>
                    <a:pt x="1524" y="12192"/>
                  </a:lnTo>
                  <a:lnTo>
                    <a:pt x="4572" y="18288"/>
                  </a:lnTo>
                  <a:lnTo>
                    <a:pt x="7620" y="22859"/>
                  </a:lnTo>
                  <a:lnTo>
                    <a:pt x="12192" y="27432"/>
                  </a:lnTo>
                  <a:lnTo>
                    <a:pt x="21336" y="33528"/>
                  </a:lnTo>
                  <a:lnTo>
                    <a:pt x="25908" y="36576"/>
                  </a:lnTo>
                  <a:lnTo>
                    <a:pt x="42672" y="36576"/>
                  </a:lnTo>
                  <a:lnTo>
                    <a:pt x="48768" y="33528"/>
                  </a:lnTo>
                  <a:lnTo>
                    <a:pt x="57912" y="27432"/>
                  </a:lnTo>
                  <a:lnTo>
                    <a:pt x="62484" y="22859"/>
                  </a:lnTo>
                  <a:lnTo>
                    <a:pt x="65532" y="18288"/>
                  </a:lnTo>
                  <a:lnTo>
                    <a:pt x="70104" y="0"/>
                  </a:lnTo>
                </a:path>
              </a:pathLst>
            </a:custGeom>
            <a:ln w="9144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75" name="object 175"/>
            <p:cNvSpPr/>
            <p:nvPr/>
          </p:nvSpPr>
          <p:spPr>
            <a:xfrm>
              <a:off x="5297424" y="4947665"/>
              <a:ext cx="149860" cy="0"/>
            </a:xfrm>
            <a:custGeom>
              <a:avLst/>
              <a:gdLst/>
              <a:ahLst/>
              <a:cxnLst/>
              <a:rect l="l" t="t" r="r" b="b"/>
              <a:pathLst>
                <a:path w="149860">
                  <a:moveTo>
                    <a:pt x="0" y="0"/>
                  </a:moveTo>
                  <a:lnTo>
                    <a:pt x="9144" y="0"/>
                  </a:lnTo>
                </a:path>
                <a:path w="149860">
                  <a:moveTo>
                    <a:pt x="70103" y="0"/>
                  </a:moveTo>
                  <a:lnTo>
                    <a:pt x="79247" y="0"/>
                  </a:lnTo>
                </a:path>
                <a:path w="149860">
                  <a:moveTo>
                    <a:pt x="140207" y="0"/>
                  </a:moveTo>
                  <a:lnTo>
                    <a:pt x="149351" y="0"/>
                  </a:lnTo>
                </a:path>
              </a:pathLst>
            </a:custGeom>
            <a:ln w="13716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76" name="object 176"/>
            <p:cNvSpPr/>
            <p:nvPr/>
          </p:nvSpPr>
          <p:spPr>
            <a:xfrm>
              <a:off x="5301996" y="4056888"/>
              <a:ext cx="312420" cy="909955"/>
            </a:xfrm>
            <a:custGeom>
              <a:avLst/>
              <a:gdLst/>
              <a:ahLst/>
              <a:cxnLst/>
              <a:rect l="l" t="t" r="r" b="b"/>
              <a:pathLst>
                <a:path w="312420" h="909954">
                  <a:moveTo>
                    <a:pt x="0" y="909827"/>
                  </a:moveTo>
                  <a:lnTo>
                    <a:pt x="0" y="0"/>
                  </a:lnTo>
                  <a:lnTo>
                    <a:pt x="312419" y="0"/>
                  </a:lnTo>
                </a:path>
              </a:pathLst>
            </a:custGeom>
            <a:ln w="9144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pic>
        <p:nvPicPr>
          <p:cNvPr id="177" name="object 177"/>
          <p:cNvPicPr/>
          <p:nvPr/>
        </p:nvPicPr>
        <p:blipFill>
          <a:blip r:embed="rId22" cstate="print"/>
          <a:stretch>
            <a:fillRect/>
          </a:stretch>
        </p:blipFill>
        <p:spPr>
          <a:xfrm>
            <a:off x="13494152" y="4715255"/>
            <a:ext cx="312021" cy="502920"/>
          </a:xfrm>
          <a:prstGeom prst="rect">
            <a:avLst/>
          </a:prstGeom>
        </p:spPr>
      </p:pic>
      <p:grpSp>
        <p:nvGrpSpPr>
          <p:cNvPr id="178" name="object 178"/>
          <p:cNvGrpSpPr/>
          <p:nvPr/>
        </p:nvGrpSpPr>
        <p:grpSpPr>
          <a:xfrm>
            <a:off x="13147069" y="4052317"/>
            <a:ext cx="3134845" cy="1260475"/>
            <a:chOff x="5715000" y="4052316"/>
            <a:chExt cx="1362710" cy="1260475"/>
          </a:xfrm>
        </p:grpSpPr>
        <p:sp>
          <p:nvSpPr>
            <p:cNvPr id="179" name="object 179"/>
            <p:cNvSpPr/>
            <p:nvPr/>
          </p:nvSpPr>
          <p:spPr>
            <a:xfrm>
              <a:off x="6175248" y="4876800"/>
              <a:ext cx="902335" cy="180340"/>
            </a:xfrm>
            <a:custGeom>
              <a:avLst/>
              <a:gdLst/>
              <a:ahLst/>
              <a:cxnLst/>
              <a:rect l="l" t="t" r="r" b="b"/>
              <a:pathLst>
                <a:path w="902334" h="180339">
                  <a:moveTo>
                    <a:pt x="0" y="179832"/>
                  </a:moveTo>
                  <a:lnTo>
                    <a:pt x="176783" y="179832"/>
                  </a:lnTo>
                  <a:lnTo>
                    <a:pt x="176783" y="0"/>
                  </a:lnTo>
                  <a:lnTo>
                    <a:pt x="0" y="0"/>
                  </a:lnTo>
                  <a:lnTo>
                    <a:pt x="0" y="179832"/>
                  </a:lnTo>
                  <a:close/>
                </a:path>
                <a:path w="902334" h="180339">
                  <a:moveTo>
                    <a:pt x="176783" y="89916"/>
                  </a:moveTo>
                  <a:lnTo>
                    <a:pt x="902207" y="89916"/>
                  </a:lnTo>
                </a:path>
              </a:pathLst>
            </a:custGeom>
            <a:ln w="1524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180" name="object 180"/>
            <p:cNvPicPr/>
            <p:nvPr/>
          </p:nvPicPr>
          <p:blipFill>
            <a:blip r:embed="rId23" cstate="print"/>
            <a:stretch>
              <a:fillRect/>
            </a:stretch>
          </p:blipFill>
          <p:spPr>
            <a:xfrm>
              <a:off x="6515100" y="4931664"/>
              <a:ext cx="149351" cy="225551"/>
            </a:xfrm>
            <a:prstGeom prst="rect">
              <a:avLst/>
            </a:prstGeom>
          </p:spPr>
        </p:pic>
        <p:pic>
          <p:nvPicPr>
            <p:cNvPr id="181" name="object 181"/>
            <p:cNvPicPr/>
            <p:nvPr/>
          </p:nvPicPr>
          <p:blipFill>
            <a:blip r:embed="rId24" cstate="print"/>
            <a:stretch>
              <a:fillRect/>
            </a:stretch>
          </p:blipFill>
          <p:spPr>
            <a:xfrm>
              <a:off x="6800088" y="4783836"/>
              <a:ext cx="149351" cy="217931"/>
            </a:xfrm>
            <a:prstGeom prst="rect">
              <a:avLst/>
            </a:prstGeom>
          </p:spPr>
        </p:pic>
        <p:sp>
          <p:nvSpPr>
            <p:cNvPr id="182" name="object 182"/>
            <p:cNvSpPr/>
            <p:nvPr/>
          </p:nvSpPr>
          <p:spPr>
            <a:xfrm>
              <a:off x="6655307" y="4962144"/>
              <a:ext cx="9525" cy="350520"/>
            </a:xfrm>
            <a:custGeom>
              <a:avLst/>
              <a:gdLst/>
              <a:ahLst/>
              <a:cxnLst/>
              <a:rect l="l" t="t" r="r" b="b"/>
              <a:pathLst>
                <a:path w="9525" h="350520">
                  <a:moveTo>
                    <a:pt x="4572" y="36576"/>
                  </a:moveTo>
                  <a:lnTo>
                    <a:pt x="1524" y="35052"/>
                  </a:lnTo>
                  <a:lnTo>
                    <a:pt x="0" y="32004"/>
                  </a:lnTo>
                  <a:lnTo>
                    <a:pt x="0" y="4572"/>
                  </a:lnTo>
                  <a:lnTo>
                    <a:pt x="1524" y="1524"/>
                  </a:lnTo>
                  <a:lnTo>
                    <a:pt x="4572" y="0"/>
                  </a:lnTo>
                  <a:lnTo>
                    <a:pt x="9144" y="1524"/>
                  </a:lnTo>
                  <a:lnTo>
                    <a:pt x="9144" y="35052"/>
                  </a:lnTo>
                  <a:lnTo>
                    <a:pt x="4572" y="36576"/>
                  </a:lnTo>
                  <a:close/>
                </a:path>
                <a:path w="9525" h="350520">
                  <a:moveTo>
                    <a:pt x="4572" y="91440"/>
                  </a:moveTo>
                  <a:lnTo>
                    <a:pt x="1524" y="89916"/>
                  </a:lnTo>
                  <a:lnTo>
                    <a:pt x="0" y="86868"/>
                  </a:lnTo>
                  <a:lnTo>
                    <a:pt x="0" y="59436"/>
                  </a:lnTo>
                  <a:lnTo>
                    <a:pt x="1524" y="56388"/>
                  </a:lnTo>
                  <a:lnTo>
                    <a:pt x="4572" y="54864"/>
                  </a:lnTo>
                  <a:lnTo>
                    <a:pt x="9144" y="56388"/>
                  </a:lnTo>
                  <a:lnTo>
                    <a:pt x="9144" y="89916"/>
                  </a:lnTo>
                  <a:lnTo>
                    <a:pt x="4572" y="91440"/>
                  </a:lnTo>
                  <a:close/>
                </a:path>
                <a:path w="9525" h="350520">
                  <a:moveTo>
                    <a:pt x="4572" y="146304"/>
                  </a:moveTo>
                  <a:lnTo>
                    <a:pt x="1524" y="144780"/>
                  </a:lnTo>
                  <a:lnTo>
                    <a:pt x="0" y="141732"/>
                  </a:lnTo>
                  <a:lnTo>
                    <a:pt x="0" y="114300"/>
                  </a:lnTo>
                  <a:lnTo>
                    <a:pt x="1524" y="111252"/>
                  </a:lnTo>
                  <a:lnTo>
                    <a:pt x="4572" y="109728"/>
                  </a:lnTo>
                  <a:lnTo>
                    <a:pt x="9144" y="111252"/>
                  </a:lnTo>
                  <a:lnTo>
                    <a:pt x="9144" y="144780"/>
                  </a:lnTo>
                  <a:lnTo>
                    <a:pt x="4572" y="146304"/>
                  </a:lnTo>
                  <a:close/>
                </a:path>
                <a:path w="9525" h="350520">
                  <a:moveTo>
                    <a:pt x="4572" y="201167"/>
                  </a:moveTo>
                  <a:lnTo>
                    <a:pt x="1524" y="199644"/>
                  </a:lnTo>
                  <a:lnTo>
                    <a:pt x="0" y="196596"/>
                  </a:lnTo>
                  <a:lnTo>
                    <a:pt x="0" y="169164"/>
                  </a:lnTo>
                  <a:lnTo>
                    <a:pt x="1524" y="166115"/>
                  </a:lnTo>
                  <a:lnTo>
                    <a:pt x="4572" y="164591"/>
                  </a:lnTo>
                  <a:lnTo>
                    <a:pt x="9144" y="166115"/>
                  </a:lnTo>
                  <a:lnTo>
                    <a:pt x="9144" y="199644"/>
                  </a:lnTo>
                  <a:lnTo>
                    <a:pt x="4572" y="201167"/>
                  </a:lnTo>
                  <a:close/>
                </a:path>
                <a:path w="9525" h="350520">
                  <a:moveTo>
                    <a:pt x="9144" y="254508"/>
                  </a:moveTo>
                  <a:lnTo>
                    <a:pt x="1524" y="254508"/>
                  </a:lnTo>
                  <a:lnTo>
                    <a:pt x="0" y="249936"/>
                  </a:lnTo>
                  <a:lnTo>
                    <a:pt x="0" y="222503"/>
                  </a:lnTo>
                  <a:lnTo>
                    <a:pt x="1524" y="219455"/>
                  </a:lnTo>
                  <a:lnTo>
                    <a:pt x="9144" y="219455"/>
                  </a:lnTo>
                  <a:lnTo>
                    <a:pt x="9144" y="254508"/>
                  </a:lnTo>
                  <a:close/>
                </a:path>
                <a:path w="9525" h="350520">
                  <a:moveTo>
                    <a:pt x="4572" y="309372"/>
                  </a:moveTo>
                  <a:lnTo>
                    <a:pt x="1524" y="307848"/>
                  </a:lnTo>
                  <a:lnTo>
                    <a:pt x="0" y="304800"/>
                  </a:lnTo>
                  <a:lnTo>
                    <a:pt x="0" y="277367"/>
                  </a:lnTo>
                  <a:lnTo>
                    <a:pt x="1524" y="274320"/>
                  </a:lnTo>
                  <a:lnTo>
                    <a:pt x="4572" y="272796"/>
                  </a:lnTo>
                  <a:lnTo>
                    <a:pt x="9144" y="274320"/>
                  </a:lnTo>
                  <a:lnTo>
                    <a:pt x="9144" y="307848"/>
                  </a:lnTo>
                  <a:lnTo>
                    <a:pt x="4572" y="309372"/>
                  </a:lnTo>
                  <a:close/>
                </a:path>
                <a:path w="9525" h="350520">
                  <a:moveTo>
                    <a:pt x="4572" y="350520"/>
                  </a:moveTo>
                  <a:lnTo>
                    <a:pt x="1524" y="348996"/>
                  </a:lnTo>
                  <a:lnTo>
                    <a:pt x="0" y="345948"/>
                  </a:lnTo>
                  <a:lnTo>
                    <a:pt x="0" y="332232"/>
                  </a:lnTo>
                  <a:lnTo>
                    <a:pt x="1524" y="329184"/>
                  </a:lnTo>
                  <a:lnTo>
                    <a:pt x="4572" y="327659"/>
                  </a:lnTo>
                  <a:lnTo>
                    <a:pt x="9144" y="329184"/>
                  </a:lnTo>
                  <a:lnTo>
                    <a:pt x="9144" y="348996"/>
                  </a:lnTo>
                  <a:lnTo>
                    <a:pt x="4572" y="35052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83" name="object 183"/>
            <p:cNvSpPr/>
            <p:nvPr/>
          </p:nvSpPr>
          <p:spPr>
            <a:xfrm>
              <a:off x="5891784" y="4056888"/>
              <a:ext cx="1053465" cy="909955"/>
            </a:xfrm>
            <a:custGeom>
              <a:avLst/>
              <a:gdLst/>
              <a:ahLst/>
              <a:cxnLst/>
              <a:rect l="l" t="t" r="r" b="b"/>
              <a:pathLst>
                <a:path w="1053465" h="909954">
                  <a:moveTo>
                    <a:pt x="1053083" y="909827"/>
                  </a:moveTo>
                  <a:lnTo>
                    <a:pt x="1053083" y="0"/>
                  </a:lnTo>
                  <a:lnTo>
                    <a:pt x="0" y="0"/>
                  </a:lnTo>
                </a:path>
              </a:pathLst>
            </a:custGeom>
            <a:ln w="9144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84" name="object 184"/>
            <p:cNvSpPr/>
            <p:nvPr/>
          </p:nvSpPr>
          <p:spPr>
            <a:xfrm>
              <a:off x="6001512" y="4652772"/>
              <a:ext cx="79375" cy="3175"/>
            </a:xfrm>
            <a:custGeom>
              <a:avLst/>
              <a:gdLst/>
              <a:ahLst/>
              <a:cxnLst/>
              <a:rect l="l" t="t" r="r" b="b"/>
              <a:pathLst>
                <a:path w="79375" h="3175">
                  <a:moveTo>
                    <a:pt x="-4571" y="1523"/>
                  </a:moveTo>
                  <a:lnTo>
                    <a:pt x="83820" y="1523"/>
                  </a:lnTo>
                </a:path>
              </a:pathLst>
            </a:custGeom>
            <a:ln w="12191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85" name="object 185"/>
            <p:cNvSpPr/>
            <p:nvPr/>
          </p:nvSpPr>
          <p:spPr>
            <a:xfrm>
              <a:off x="5719572" y="4584192"/>
              <a:ext cx="398145" cy="137160"/>
            </a:xfrm>
            <a:custGeom>
              <a:avLst/>
              <a:gdLst/>
              <a:ahLst/>
              <a:cxnLst/>
              <a:rect l="l" t="t" r="r" b="b"/>
              <a:pathLst>
                <a:path w="398145" h="137160">
                  <a:moveTo>
                    <a:pt x="396240" y="6096"/>
                  </a:moveTo>
                  <a:lnTo>
                    <a:pt x="361188" y="68580"/>
                  </a:lnTo>
                </a:path>
                <a:path w="398145" h="137160">
                  <a:moveTo>
                    <a:pt x="397764" y="137159"/>
                  </a:moveTo>
                  <a:lnTo>
                    <a:pt x="361188" y="68580"/>
                  </a:lnTo>
                </a:path>
                <a:path w="398145" h="137160">
                  <a:moveTo>
                    <a:pt x="0" y="109727"/>
                  </a:moveTo>
                  <a:lnTo>
                    <a:pt x="132588" y="109727"/>
                  </a:lnTo>
                  <a:lnTo>
                    <a:pt x="65532" y="0"/>
                  </a:lnTo>
                  <a:lnTo>
                    <a:pt x="0" y="109727"/>
                  </a:lnTo>
                  <a:close/>
                </a:path>
              </a:pathLst>
            </a:custGeom>
            <a:ln w="9144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86" name="object 186"/>
            <p:cNvSpPr/>
            <p:nvPr/>
          </p:nvSpPr>
          <p:spPr>
            <a:xfrm>
              <a:off x="5983223" y="4966716"/>
              <a:ext cx="192405" cy="0"/>
            </a:xfrm>
            <a:custGeom>
              <a:avLst/>
              <a:gdLst/>
              <a:ahLst/>
              <a:cxnLst/>
              <a:rect l="l" t="t" r="r" b="b"/>
              <a:pathLst>
                <a:path w="192404">
                  <a:moveTo>
                    <a:pt x="192024" y="0"/>
                  </a:moveTo>
                  <a:lnTo>
                    <a:pt x="0" y="0"/>
                  </a:lnTo>
                </a:path>
              </a:pathLst>
            </a:custGeom>
            <a:ln w="1524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187" name="object 187"/>
          <p:cNvGrpSpPr/>
          <p:nvPr/>
        </p:nvGrpSpPr>
        <p:grpSpPr>
          <a:xfrm>
            <a:off x="13739561" y="5320284"/>
            <a:ext cx="470373" cy="203200"/>
            <a:chOff x="5972555" y="5320284"/>
            <a:chExt cx="204470" cy="203200"/>
          </a:xfrm>
        </p:grpSpPr>
        <p:sp>
          <p:nvSpPr>
            <p:cNvPr id="188" name="object 188"/>
            <p:cNvSpPr/>
            <p:nvPr/>
          </p:nvSpPr>
          <p:spPr>
            <a:xfrm>
              <a:off x="6025895" y="5373623"/>
              <a:ext cx="146685" cy="144780"/>
            </a:xfrm>
            <a:custGeom>
              <a:avLst/>
              <a:gdLst/>
              <a:ahLst/>
              <a:cxnLst/>
              <a:rect l="l" t="t" r="r" b="b"/>
              <a:pathLst>
                <a:path w="146685" h="144779">
                  <a:moveTo>
                    <a:pt x="0" y="0"/>
                  </a:moveTo>
                  <a:lnTo>
                    <a:pt x="146303" y="144780"/>
                  </a:lnTo>
                </a:path>
              </a:pathLst>
            </a:custGeom>
            <a:ln w="9144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89" name="object 189"/>
            <p:cNvSpPr/>
            <p:nvPr/>
          </p:nvSpPr>
          <p:spPr>
            <a:xfrm>
              <a:off x="5972555" y="5320284"/>
              <a:ext cx="78105" cy="78105"/>
            </a:xfrm>
            <a:custGeom>
              <a:avLst/>
              <a:gdLst/>
              <a:ahLst/>
              <a:cxnLst/>
              <a:rect l="l" t="t" r="r" b="b"/>
              <a:pathLst>
                <a:path w="78104" h="78104">
                  <a:moveTo>
                    <a:pt x="39624" y="77723"/>
                  </a:moveTo>
                  <a:lnTo>
                    <a:pt x="0" y="0"/>
                  </a:lnTo>
                  <a:lnTo>
                    <a:pt x="77724" y="39623"/>
                  </a:lnTo>
                  <a:lnTo>
                    <a:pt x="39624" y="77723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190" name="object 190"/>
          <p:cNvSpPr/>
          <p:nvPr/>
        </p:nvSpPr>
        <p:spPr>
          <a:xfrm>
            <a:off x="16295353" y="4823460"/>
            <a:ext cx="0" cy="285115"/>
          </a:xfrm>
          <a:custGeom>
            <a:avLst/>
            <a:gdLst/>
            <a:ahLst/>
            <a:cxnLst/>
            <a:rect l="l" t="t" r="r" b="b"/>
            <a:pathLst>
              <a:path h="285114">
                <a:moveTo>
                  <a:pt x="0" y="0"/>
                </a:moveTo>
                <a:lnTo>
                  <a:pt x="0" y="284988"/>
                </a:lnTo>
              </a:path>
            </a:pathLst>
          </a:custGeom>
          <a:ln w="1524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pic>
        <p:nvPicPr>
          <p:cNvPr id="191" name="object 191"/>
          <p:cNvPicPr/>
          <p:nvPr/>
        </p:nvPicPr>
        <p:blipFill>
          <a:blip r:embed="rId25" cstate="print"/>
          <a:stretch>
            <a:fillRect/>
          </a:stretch>
        </p:blipFill>
        <p:spPr>
          <a:xfrm>
            <a:off x="10822667" y="7005829"/>
            <a:ext cx="315530" cy="227075"/>
          </a:xfrm>
          <a:prstGeom prst="rect">
            <a:avLst/>
          </a:prstGeom>
        </p:spPr>
      </p:pic>
      <p:sp>
        <p:nvSpPr>
          <p:cNvPr id="192" name="object 192"/>
          <p:cNvSpPr/>
          <p:nvPr/>
        </p:nvSpPr>
        <p:spPr>
          <a:xfrm>
            <a:off x="15008694" y="4785360"/>
            <a:ext cx="297998" cy="108585"/>
          </a:xfrm>
          <a:custGeom>
            <a:avLst/>
            <a:gdLst/>
            <a:ahLst/>
            <a:cxnLst/>
            <a:rect l="l" t="t" r="r" b="b"/>
            <a:pathLst>
              <a:path w="129540" h="108585">
                <a:moveTo>
                  <a:pt x="0" y="108204"/>
                </a:moveTo>
                <a:lnTo>
                  <a:pt x="129539" y="108204"/>
                </a:lnTo>
                <a:lnTo>
                  <a:pt x="65532" y="0"/>
                </a:lnTo>
                <a:lnTo>
                  <a:pt x="0" y="108204"/>
                </a:lnTo>
                <a:close/>
              </a:path>
            </a:pathLst>
          </a:custGeom>
          <a:ln w="9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3" name="object 193"/>
          <p:cNvSpPr/>
          <p:nvPr/>
        </p:nvSpPr>
        <p:spPr>
          <a:xfrm>
            <a:off x="15674810" y="5036821"/>
            <a:ext cx="302383" cy="109855"/>
          </a:xfrm>
          <a:custGeom>
            <a:avLst/>
            <a:gdLst/>
            <a:ahLst/>
            <a:cxnLst/>
            <a:rect l="l" t="t" r="r" b="b"/>
            <a:pathLst>
              <a:path w="131445" h="109854">
                <a:moveTo>
                  <a:pt x="0" y="109728"/>
                </a:moveTo>
                <a:lnTo>
                  <a:pt x="131064" y="109728"/>
                </a:lnTo>
                <a:lnTo>
                  <a:pt x="65532" y="0"/>
                </a:lnTo>
                <a:lnTo>
                  <a:pt x="0" y="109728"/>
                </a:lnTo>
                <a:close/>
              </a:path>
            </a:pathLst>
          </a:custGeom>
          <a:ln w="9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4" name="object 194"/>
          <p:cNvSpPr/>
          <p:nvPr/>
        </p:nvSpPr>
        <p:spPr>
          <a:xfrm>
            <a:off x="10980430" y="3750565"/>
            <a:ext cx="302383" cy="109855"/>
          </a:xfrm>
          <a:custGeom>
            <a:avLst/>
            <a:gdLst/>
            <a:ahLst/>
            <a:cxnLst/>
            <a:rect l="l" t="t" r="r" b="b"/>
            <a:pathLst>
              <a:path w="131445" h="109854">
                <a:moveTo>
                  <a:pt x="0" y="109727"/>
                </a:moveTo>
                <a:lnTo>
                  <a:pt x="131064" y="109727"/>
                </a:lnTo>
                <a:lnTo>
                  <a:pt x="65532" y="0"/>
                </a:lnTo>
                <a:lnTo>
                  <a:pt x="0" y="109727"/>
                </a:lnTo>
                <a:close/>
              </a:path>
            </a:pathLst>
          </a:custGeom>
          <a:ln w="9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grpSp>
        <p:nvGrpSpPr>
          <p:cNvPr id="195" name="object 195"/>
          <p:cNvGrpSpPr/>
          <p:nvPr/>
        </p:nvGrpSpPr>
        <p:grpSpPr>
          <a:xfrm>
            <a:off x="12835045" y="4934712"/>
            <a:ext cx="344745" cy="55244"/>
            <a:chOff x="5579364" y="4934712"/>
            <a:chExt cx="149860" cy="55244"/>
          </a:xfrm>
        </p:grpSpPr>
        <p:sp>
          <p:nvSpPr>
            <p:cNvPr id="196" name="object 196"/>
            <p:cNvSpPr/>
            <p:nvPr/>
          </p:nvSpPr>
          <p:spPr>
            <a:xfrm>
              <a:off x="5583936" y="4939284"/>
              <a:ext cx="68580" cy="38100"/>
            </a:xfrm>
            <a:custGeom>
              <a:avLst/>
              <a:gdLst/>
              <a:ahLst/>
              <a:cxnLst/>
              <a:rect l="l" t="t" r="r" b="b"/>
              <a:pathLst>
                <a:path w="68579" h="38100">
                  <a:moveTo>
                    <a:pt x="68579" y="36575"/>
                  </a:moveTo>
                  <a:lnTo>
                    <a:pt x="68579" y="32003"/>
                  </a:lnTo>
                  <a:lnTo>
                    <a:pt x="67055" y="25907"/>
                  </a:lnTo>
                  <a:lnTo>
                    <a:pt x="65531" y="19811"/>
                  </a:lnTo>
                  <a:lnTo>
                    <a:pt x="38099" y="0"/>
                  </a:lnTo>
                  <a:lnTo>
                    <a:pt x="32003" y="0"/>
                  </a:lnTo>
                  <a:lnTo>
                    <a:pt x="1523" y="25907"/>
                  </a:lnTo>
                  <a:lnTo>
                    <a:pt x="0" y="32003"/>
                  </a:lnTo>
                  <a:lnTo>
                    <a:pt x="0" y="38099"/>
                  </a:lnTo>
                </a:path>
              </a:pathLst>
            </a:custGeom>
            <a:ln w="9144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97" name="object 197"/>
            <p:cNvSpPr/>
            <p:nvPr/>
          </p:nvSpPr>
          <p:spPr>
            <a:xfrm>
              <a:off x="5652516" y="4939284"/>
              <a:ext cx="71755" cy="38100"/>
            </a:xfrm>
            <a:custGeom>
              <a:avLst/>
              <a:gdLst/>
              <a:ahLst/>
              <a:cxnLst/>
              <a:rect l="l" t="t" r="r" b="b"/>
              <a:pathLst>
                <a:path w="71754" h="38100">
                  <a:moveTo>
                    <a:pt x="71627" y="36575"/>
                  </a:moveTo>
                  <a:lnTo>
                    <a:pt x="71627" y="32003"/>
                  </a:lnTo>
                  <a:lnTo>
                    <a:pt x="70103" y="25907"/>
                  </a:lnTo>
                  <a:lnTo>
                    <a:pt x="38099" y="0"/>
                  </a:lnTo>
                  <a:lnTo>
                    <a:pt x="33527" y="0"/>
                  </a:lnTo>
                  <a:lnTo>
                    <a:pt x="21335" y="3047"/>
                  </a:lnTo>
                  <a:lnTo>
                    <a:pt x="16763" y="6095"/>
                  </a:lnTo>
                  <a:lnTo>
                    <a:pt x="7619" y="15239"/>
                  </a:lnTo>
                  <a:lnTo>
                    <a:pt x="4571" y="19811"/>
                  </a:lnTo>
                  <a:lnTo>
                    <a:pt x="0" y="38099"/>
                  </a:lnTo>
                </a:path>
              </a:pathLst>
            </a:custGeom>
            <a:ln w="9144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98" name="object 198"/>
            <p:cNvSpPr/>
            <p:nvPr/>
          </p:nvSpPr>
          <p:spPr>
            <a:xfrm>
              <a:off x="5579364" y="4982718"/>
              <a:ext cx="149860" cy="0"/>
            </a:xfrm>
            <a:custGeom>
              <a:avLst/>
              <a:gdLst/>
              <a:ahLst/>
              <a:cxnLst/>
              <a:rect l="l" t="t" r="r" b="b"/>
              <a:pathLst>
                <a:path w="149860">
                  <a:moveTo>
                    <a:pt x="140208" y="0"/>
                  </a:moveTo>
                  <a:lnTo>
                    <a:pt x="149352" y="0"/>
                  </a:lnTo>
                </a:path>
                <a:path w="149860">
                  <a:moveTo>
                    <a:pt x="68580" y="0"/>
                  </a:moveTo>
                  <a:lnTo>
                    <a:pt x="77724" y="0"/>
                  </a:lnTo>
                </a:path>
                <a:path w="149860">
                  <a:moveTo>
                    <a:pt x="0" y="0"/>
                  </a:moveTo>
                  <a:lnTo>
                    <a:pt x="9144" y="0"/>
                  </a:lnTo>
                </a:path>
              </a:pathLst>
            </a:custGeom>
            <a:ln w="13716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199" name="object 199"/>
          <p:cNvSpPr/>
          <p:nvPr/>
        </p:nvSpPr>
        <p:spPr>
          <a:xfrm>
            <a:off x="9557040" y="6900672"/>
            <a:ext cx="1080981" cy="1905"/>
          </a:xfrm>
          <a:custGeom>
            <a:avLst/>
            <a:gdLst/>
            <a:ahLst/>
            <a:cxnLst/>
            <a:rect l="l" t="t" r="r" b="b"/>
            <a:pathLst>
              <a:path w="469900" h="1904">
                <a:moveTo>
                  <a:pt x="0" y="0"/>
                </a:moveTo>
                <a:lnTo>
                  <a:pt x="469391" y="1524"/>
                </a:lnTo>
              </a:path>
            </a:pathLst>
          </a:custGeom>
          <a:ln w="9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grpSp>
        <p:nvGrpSpPr>
          <p:cNvPr id="200" name="object 200"/>
          <p:cNvGrpSpPr/>
          <p:nvPr/>
        </p:nvGrpSpPr>
        <p:grpSpPr>
          <a:xfrm>
            <a:off x="9893606" y="4940808"/>
            <a:ext cx="5438504" cy="372110"/>
            <a:chOff x="4300727" y="4940808"/>
            <a:chExt cx="2364105" cy="372110"/>
          </a:xfrm>
        </p:grpSpPr>
        <p:sp>
          <p:nvSpPr>
            <p:cNvPr id="201" name="object 201"/>
            <p:cNvSpPr/>
            <p:nvPr/>
          </p:nvSpPr>
          <p:spPr>
            <a:xfrm>
              <a:off x="4300727" y="4997196"/>
              <a:ext cx="1423670" cy="311150"/>
            </a:xfrm>
            <a:custGeom>
              <a:avLst/>
              <a:gdLst/>
              <a:ahLst/>
              <a:cxnLst/>
              <a:rect l="l" t="t" r="r" b="b"/>
              <a:pathLst>
                <a:path w="1423670" h="311150">
                  <a:moveTo>
                    <a:pt x="1423416" y="0"/>
                  </a:moveTo>
                  <a:lnTo>
                    <a:pt x="1423416" y="310896"/>
                  </a:lnTo>
                </a:path>
                <a:path w="1423670" h="311150">
                  <a:moveTo>
                    <a:pt x="0" y="310896"/>
                  </a:moveTo>
                  <a:lnTo>
                    <a:pt x="1417320" y="310896"/>
                  </a:lnTo>
                </a:path>
              </a:pathLst>
            </a:custGeom>
            <a:ln w="9144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02" name="object 202"/>
            <p:cNvSpPr/>
            <p:nvPr/>
          </p:nvSpPr>
          <p:spPr>
            <a:xfrm>
              <a:off x="4686300" y="4948440"/>
              <a:ext cx="1978660" cy="364490"/>
            </a:xfrm>
            <a:custGeom>
              <a:avLst/>
              <a:gdLst/>
              <a:ahLst/>
              <a:cxnLst/>
              <a:rect l="l" t="t" r="r" b="b"/>
              <a:pathLst>
                <a:path w="1978659" h="364489">
                  <a:moveTo>
                    <a:pt x="38100" y="18288"/>
                  </a:moveTo>
                  <a:lnTo>
                    <a:pt x="36741" y="10922"/>
                  </a:lnTo>
                  <a:lnTo>
                    <a:pt x="32956" y="5143"/>
                  </a:lnTo>
                  <a:lnTo>
                    <a:pt x="27165" y="1346"/>
                  </a:lnTo>
                  <a:lnTo>
                    <a:pt x="19812" y="0"/>
                  </a:lnTo>
                  <a:lnTo>
                    <a:pt x="12204" y="1346"/>
                  </a:lnTo>
                  <a:lnTo>
                    <a:pt x="5905" y="5143"/>
                  </a:lnTo>
                  <a:lnTo>
                    <a:pt x="1587" y="10922"/>
                  </a:lnTo>
                  <a:lnTo>
                    <a:pt x="0" y="18288"/>
                  </a:lnTo>
                  <a:lnTo>
                    <a:pt x="1587" y="25882"/>
                  </a:lnTo>
                  <a:lnTo>
                    <a:pt x="5905" y="32194"/>
                  </a:lnTo>
                  <a:lnTo>
                    <a:pt x="12204" y="36499"/>
                  </a:lnTo>
                  <a:lnTo>
                    <a:pt x="19812" y="38100"/>
                  </a:lnTo>
                  <a:lnTo>
                    <a:pt x="27165" y="36499"/>
                  </a:lnTo>
                  <a:lnTo>
                    <a:pt x="32956" y="32194"/>
                  </a:lnTo>
                  <a:lnTo>
                    <a:pt x="36741" y="25882"/>
                  </a:lnTo>
                  <a:lnTo>
                    <a:pt x="38100" y="18288"/>
                  </a:lnTo>
                  <a:close/>
                </a:path>
                <a:path w="1978659" h="364489">
                  <a:moveTo>
                    <a:pt x="1069848" y="358127"/>
                  </a:moveTo>
                  <a:lnTo>
                    <a:pt x="1068324" y="355079"/>
                  </a:lnTo>
                  <a:lnTo>
                    <a:pt x="1065276" y="353555"/>
                  </a:lnTo>
                  <a:lnTo>
                    <a:pt x="1037844" y="353555"/>
                  </a:lnTo>
                  <a:lnTo>
                    <a:pt x="1034796" y="355079"/>
                  </a:lnTo>
                  <a:lnTo>
                    <a:pt x="1033272" y="358127"/>
                  </a:lnTo>
                  <a:lnTo>
                    <a:pt x="1034796" y="361175"/>
                  </a:lnTo>
                  <a:lnTo>
                    <a:pt x="1037844" y="362699"/>
                  </a:lnTo>
                  <a:lnTo>
                    <a:pt x="1065276" y="362699"/>
                  </a:lnTo>
                  <a:lnTo>
                    <a:pt x="1068324" y="361175"/>
                  </a:lnTo>
                  <a:lnTo>
                    <a:pt x="1069848" y="358127"/>
                  </a:lnTo>
                  <a:close/>
                </a:path>
                <a:path w="1978659" h="364489">
                  <a:moveTo>
                    <a:pt x="1124712" y="358127"/>
                  </a:moveTo>
                  <a:lnTo>
                    <a:pt x="1123188" y="355079"/>
                  </a:lnTo>
                  <a:lnTo>
                    <a:pt x="1120140" y="353555"/>
                  </a:lnTo>
                  <a:lnTo>
                    <a:pt x="1092708" y="353555"/>
                  </a:lnTo>
                  <a:lnTo>
                    <a:pt x="1089660" y="355079"/>
                  </a:lnTo>
                  <a:lnTo>
                    <a:pt x="1088136" y="358127"/>
                  </a:lnTo>
                  <a:lnTo>
                    <a:pt x="1089660" y="361175"/>
                  </a:lnTo>
                  <a:lnTo>
                    <a:pt x="1092708" y="362699"/>
                  </a:lnTo>
                  <a:lnTo>
                    <a:pt x="1120140" y="362699"/>
                  </a:lnTo>
                  <a:lnTo>
                    <a:pt x="1123188" y="361175"/>
                  </a:lnTo>
                  <a:lnTo>
                    <a:pt x="1124712" y="358127"/>
                  </a:lnTo>
                  <a:close/>
                </a:path>
                <a:path w="1978659" h="364489">
                  <a:moveTo>
                    <a:pt x="1179576" y="358127"/>
                  </a:moveTo>
                  <a:lnTo>
                    <a:pt x="1178052" y="355079"/>
                  </a:lnTo>
                  <a:lnTo>
                    <a:pt x="1175004" y="353555"/>
                  </a:lnTo>
                  <a:lnTo>
                    <a:pt x="1147572" y="353555"/>
                  </a:lnTo>
                  <a:lnTo>
                    <a:pt x="1144524" y="355079"/>
                  </a:lnTo>
                  <a:lnTo>
                    <a:pt x="1143000" y="358127"/>
                  </a:lnTo>
                  <a:lnTo>
                    <a:pt x="1144524" y="361175"/>
                  </a:lnTo>
                  <a:lnTo>
                    <a:pt x="1147572" y="362699"/>
                  </a:lnTo>
                  <a:lnTo>
                    <a:pt x="1175004" y="362699"/>
                  </a:lnTo>
                  <a:lnTo>
                    <a:pt x="1178052" y="361175"/>
                  </a:lnTo>
                  <a:lnTo>
                    <a:pt x="1179576" y="358127"/>
                  </a:lnTo>
                  <a:close/>
                </a:path>
                <a:path w="1978659" h="364489">
                  <a:moveTo>
                    <a:pt x="1234440" y="358127"/>
                  </a:moveTo>
                  <a:lnTo>
                    <a:pt x="1232916" y="355079"/>
                  </a:lnTo>
                  <a:lnTo>
                    <a:pt x="1229868" y="353555"/>
                  </a:lnTo>
                  <a:lnTo>
                    <a:pt x="1202436" y="353555"/>
                  </a:lnTo>
                  <a:lnTo>
                    <a:pt x="1199388" y="355079"/>
                  </a:lnTo>
                  <a:lnTo>
                    <a:pt x="1197864" y="358127"/>
                  </a:lnTo>
                  <a:lnTo>
                    <a:pt x="1199388" y="361175"/>
                  </a:lnTo>
                  <a:lnTo>
                    <a:pt x="1202436" y="362699"/>
                  </a:lnTo>
                  <a:lnTo>
                    <a:pt x="1229868" y="362699"/>
                  </a:lnTo>
                  <a:lnTo>
                    <a:pt x="1232916" y="361175"/>
                  </a:lnTo>
                  <a:lnTo>
                    <a:pt x="1234440" y="358127"/>
                  </a:lnTo>
                  <a:close/>
                </a:path>
                <a:path w="1978659" h="364489">
                  <a:moveTo>
                    <a:pt x="1289304" y="358127"/>
                  </a:moveTo>
                  <a:lnTo>
                    <a:pt x="1287780" y="355079"/>
                  </a:lnTo>
                  <a:lnTo>
                    <a:pt x="1284732" y="353555"/>
                  </a:lnTo>
                  <a:lnTo>
                    <a:pt x="1257300" y="353555"/>
                  </a:lnTo>
                  <a:lnTo>
                    <a:pt x="1252728" y="355079"/>
                  </a:lnTo>
                  <a:lnTo>
                    <a:pt x="1252728" y="361175"/>
                  </a:lnTo>
                  <a:lnTo>
                    <a:pt x="1257300" y="362699"/>
                  </a:lnTo>
                  <a:lnTo>
                    <a:pt x="1287780" y="362699"/>
                  </a:lnTo>
                  <a:lnTo>
                    <a:pt x="1289304" y="358127"/>
                  </a:lnTo>
                  <a:close/>
                </a:path>
                <a:path w="1978659" h="364489">
                  <a:moveTo>
                    <a:pt x="1342644" y="355079"/>
                  </a:moveTo>
                  <a:lnTo>
                    <a:pt x="1338072" y="353555"/>
                  </a:lnTo>
                  <a:lnTo>
                    <a:pt x="1310640" y="353555"/>
                  </a:lnTo>
                  <a:lnTo>
                    <a:pt x="1307592" y="355079"/>
                  </a:lnTo>
                  <a:lnTo>
                    <a:pt x="1306068" y="358127"/>
                  </a:lnTo>
                  <a:lnTo>
                    <a:pt x="1307592" y="362699"/>
                  </a:lnTo>
                  <a:lnTo>
                    <a:pt x="1342644" y="362699"/>
                  </a:lnTo>
                  <a:lnTo>
                    <a:pt x="1342644" y="355079"/>
                  </a:lnTo>
                  <a:close/>
                </a:path>
                <a:path w="1978659" h="364489">
                  <a:moveTo>
                    <a:pt x="1397508" y="358127"/>
                  </a:moveTo>
                  <a:lnTo>
                    <a:pt x="1395984" y="355079"/>
                  </a:lnTo>
                  <a:lnTo>
                    <a:pt x="1392936" y="355079"/>
                  </a:lnTo>
                  <a:lnTo>
                    <a:pt x="1365504" y="353555"/>
                  </a:lnTo>
                  <a:lnTo>
                    <a:pt x="1362456" y="355079"/>
                  </a:lnTo>
                  <a:lnTo>
                    <a:pt x="1360932" y="358127"/>
                  </a:lnTo>
                  <a:lnTo>
                    <a:pt x="1362456" y="362699"/>
                  </a:lnTo>
                  <a:lnTo>
                    <a:pt x="1395984" y="362699"/>
                  </a:lnTo>
                  <a:lnTo>
                    <a:pt x="1397508" y="358127"/>
                  </a:lnTo>
                  <a:close/>
                </a:path>
                <a:path w="1978659" h="364489">
                  <a:moveTo>
                    <a:pt x="1452372" y="359651"/>
                  </a:moveTo>
                  <a:lnTo>
                    <a:pt x="1450848" y="355079"/>
                  </a:lnTo>
                  <a:lnTo>
                    <a:pt x="1417320" y="355079"/>
                  </a:lnTo>
                  <a:lnTo>
                    <a:pt x="1415796" y="359651"/>
                  </a:lnTo>
                  <a:lnTo>
                    <a:pt x="1417320" y="362699"/>
                  </a:lnTo>
                  <a:lnTo>
                    <a:pt x="1420368" y="364223"/>
                  </a:lnTo>
                  <a:lnTo>
                    <a:pt x="1447800" y="364223"/>
                  </a:lnTo>
                  <a:lnTo>
                    <a:pt x="1450848" y="362699"/>
                  </a:lnTo>
                  <a:lnTo>
                    <a:pt x="1452372" y="359651"/>
                  </a:lnTo>
                  <a:close/>
                </a:path>
                <a:path w="1978659" h="364489">
                  <a:moveTo>
                    <a:pt x="1507236" y="359651"/>
                  </a:moveTo>
                  <a:lnTo>
                    <a:pt x="1505712" y="355079"/>
                  </a:lnTo>
                  <a:lnTo>
                    <a:pt x="1472184" y="355079"/>
                  </a:lnTo>
                  <a:lnTo>
                    <a:pt x="1470660" y="359651"/>
                  </a:lnTo>
                  <a:lnTo>
                    <a:pt x="1472184" y="362699"/>
                  </a:lnTo>
                  <a:lnTo>
                    <a:pt x="1475232" y="364223"/>
                  </a:lnTo>
                  <a:lnTo>
                    <a:pt x="1502664" y="364223"/>
                  </a:lnTo>
                  <a:lnTo>
                    <a:pt x="1505712" y="362699"/>
                  </a:lnTo>
                  <a:lnTo>
                    <a:pt x="1507236" y="359651"/>
                  </a:lnTo>
                  <a:close/>
                </a:path>
                <a:path w="1978659" h="364489">
                  <a:moveTo>
                    <a:pt x="1562100" y="359651"/>
                  </a:moveTo>
                  <a:lnTo>
                    <a:pt x="1560576" y="356603"/>
                  </a:lnTo>
                  <a:lnTo>
                    <a:pt x="1557528" y="355079"/>
                  </a:lnTo>
                  <a:lnTo>
                    <a:pt x="1527048" y="355079"/>
                  </a:lnTo>
                  <a:lnTo>
                    <a:pt x="1525524" y="359651"/>
                  </a:lnTo>
                  <a:lnTo>
                    <a:pt x="1527048" y="362699"/>
                  </a:lnTo>
                  <a:lnTo>
                    <a:pt x="1530096" y="364223"/>
                  </a:lnTo>
                  <a:lnTo>
                    <a:pt x="1557528" y="364223"/>
                  </a:lnTo>
                  <a:lnTo>
                    <a:pt x="1560576" y="362699"/>
                  </a:lnTo>
                  <a:lnTo>
                    <a:pt x="1562100" y="359651"/>
                  </a:lnTo>
                  <a:close/>
                </a:path>
                <a:path w="1978659" h="364489">
                  <a:moveTo>
                    <a:pt x="1615440" y="356603"/>
                  </a:moveTo>
                  <a:lnTo>
                    <a:pt x="1612392" y="355079"/>
                  </a:lnTo>
                  <a:lnTo>
                    <a:pt x="1584960" y="355079"/>
                  </a:lnTo>
                  <a:lnTo>
                    <a:pt x="1580388" y="356603"/>
                  </a:lnTo>
                  <a:lnTo>
                    <a:pt x="1580388" y="362699"/>
                  </a:lnTo>
                  <a:lnTo>
                    <a:pt x="1584960" y="364223"/>
                  </a:lnTo>
                  <a:lnTo>
                    <a:pt x="1612392" y="364223"/>
                  </a:lnTo>
                  <a:lnTo>
                    <a:pt x="1615440" y="362699"/>
                  </a:lnTo>
                  <a:lnTo>
                    <a:pt x="1615440" y="356603"/>
                  </a:lnTo>
                  <a:close/>
                </a:path>
                <a:path w="1978659" h="364489">
                  <a:moveTo>
                    <a:pt x="1670304" y="359651"/>
                  </a:moveTo>
                  <a:lnTo>
                    <a:pt x="1668780" y="356603"/>
                  </a:lnTo>
                  <a:lnTo>
                    <a:pt x="1665732" y="355079"/>
                  </a:lnTo>
                  <a:lnTo>
                    <a:pt x="1638300" y="355079"/>
                  </a:lnTo>
                  <a:lnTo>
                    <a:pt x="1635252" y="356603"/>
                  </a:lnTo>
                  <a:lnTo>
                    <a:pt x="1633728" y="359651"/>
                  </a:lnTo>
                  <a:lnTo>
                    <a:pt x="1635252" y="362699"/>
                  </a:lnTo>
                  <a:lnTo>
                    <a:pt x="1638300" y="364223"/>
                  </a:lnTo>
                  <a:lnTo>
                    <a:pt x="1665732" y="364223"/>
                  </a:lnTo>
                  <a:lnTo>
                    <a:pt x="1668780" y="362699"/>
                  </a:lnTo>
                  <a:lnTo>
                    <a:pt x="1670304" y="359651"/>
                  </a:lnTo>
                  <a:close/>
                </a:path>
                <a:path w="1978659" h="364489">
                  <a:moveTo>
                    <a:pt x="1725168" y="359651"/>
                  </a:moveTo>
                  <a:lnTo>
                    <a:pt x="1723644" y="356603"/>
                  </a:lnTo>
                  <a:lnTo>
                    <a:pt x="1720596" y="355079"/>
                  </a:lnTo>
                  <a:lnTo>
                    <a:pt x="1693164" y="355079"/>
                  </a:lnTo>
                  <a:lnTo>
                    <a:pt x="1690116" y="356603"/>
                  </a:lnTo>
                  <a:lnTo>
                    <a:pt x="1688592" y="359651"/>
                  </a:lnTo>
                  <a:lnTo>
                    <a:pt x="1690116" y="362699"/>
                  </a:lnTo>
                  <a:lnTo>
                    <a:pt x="1693164" y="364223"/>
                  </a:lnTo>
                  <a:lnTo>
                    <a:pt x="1720596" y="364223"/>
                  </a:lnTo>
                  <a:lnTo>
                    <a:pt x="1723644" y="362699"/>
                  </a:lnTo>
                  <a:lnTo>
                    <a:pt x="1725168" y="359651"/>
                  </a:lnTo>
                  <a:close/>
                </a:path>
                <a:path w="1978659" h="364489">
                  <a:moveTo>
                    <a:pt x="1780032" y="359651"/>
                  </a:moveTo>
                  <a:lnTo>
                    <a:pt x="1778508" y="356603"/>
                  </a:lnTo>
                  <a:lnTo>
                    <a:pt x="1775460" y="355079"/>
                  </a:lnTo>
                  <a:lnTo>
                    <a:pt x="1748028" y="355079"/>
                  </a:lnTo>
                  <a:lnTo>
                    <a:pt x="1744980" y="356603"/>
                  </a:lnTo>
                  <a:lnTo>
                    <a:pt x="1743456" y="359651"/>
                  </a:lnTo>
                  <a:lnTo>
                    <a:pt x="1744980" y="362699"/>
                  </a:lnTo>
                  <a:lnTo>
                    <a:pt x="1748028" y="364223"/>
                  </a:lnTo>
                  <a:lnTo>
                    <a:pt x="1775460" y="364223"/>
                  </a:lnTo>
                  <a:lnTo>
                    <a:pt x="1778508" y="362699"/>
                  </a:lnTo>
                  <a:lnTo>
                    <a:pt x="1780032" y="359651"/>
                  </a:lnTo>
                  <a:close/>
                </a:path>
                <a:path w="1978659" h="364489">
                  <a:moveTo>
                    <a:pt x="1834896" y="359651"/>
                  </a:moveTo>
                  <a:lnTo>
                    <a:pt x="1833372" y="356603"/>
                  </a:lnTo>
                  <a:lnTo>
                    <a:pt x="1830324" y="355079"/>
                  </a:lnTo>
                  <a:lnTo>
                    <a:pt x="1802892" y="355079"/>
                  </a:lnTo>
                  <a:lnTo>
                    <a:pt x="1799844" y="356603"/>
                  </a:lnTo>
                  <a:lnTo>
                    <a:pt x="1798320" y="359651"/>
                  </a:lnTo>
                  <a:lnTo>
                    <a:pt x="1799844" y="362699"/>
                  </a:lnTo>
                  <a:lnTo>
                    <a:pt x="1802892" y="364223"/>
                  </a:lnTo>
                  <a:lnTo>
                    <a:pt x="1830324" y="364223"/>
                  </a:lnTo>
                  <a:lnTo>
                    <a:pt x="1833372" y="362699"/>
                  </a:lnTo>
                  <a:lnTo>
                    <a:pt x="1834896" y="359651"/>
                  </a:lnTo>
                  <a:close/>
                </a:path>
                <a:path w="1978659" h="364489">
                  <a:moveTo>
                    <a:pt x="1889760" y="359651"/>
                  </a:moveTo>
                  <a:lnTo>
                    <a:pt x="1888236" y="356603"/>
                  </a:lnTo>
                  <a:lnTo>
                    <a:pt x="1885188" y="355079"/>
                  </a:lnTo>
                  <a:lnTo>
                    <a:pt x="1857756" y="355079"/>
                  </a:lnTo>
                  <a:lnTo>
                    <a:pt x="1854708" y="356603"/>
                  </a:lnTo>
                  <a:lnTo>
                    <a:pt x="1853184" y="359651"/>
                  </a:lnTo>
                  <a:lnTo>
                    <a:pt x="1854708" y="362699"/>
                  </a:lnTo>
                  <a:lnTo>
                    <a:pt x="1857756" y="364223"/>
                  </a:lnTo>
                  <a:lnTo>
                    <a:pt x="1885188" y="364223"/>
                  </a:lnTo>
                  <a:lnTo>
                    <a:pt x="1888236" y="362699"/>
                  </a:lnTo>
                  <a:lnTo>
                    <a:pt x="1889760" y="359651"/>
                  </a:lnTo>
                  <a:close/>
                </a:path>
                <a:path w="1978659" h="364489">
                  <a:moveTo>
                    <a:pt x="1943100" y="356603"/>
                  </a:moveTo>
                  <a:lnTo>
                    <a:pt x="1938528" y="355079"/>
                  </a:lnTo>
                  <a:lnTo>
                    <a:pt x="1912620" y="355079"/>
                  </a:lnTo>
                  <a:lnTo>
                    <a:pt x="1908048" y="356603"/>
                  </a:lnTo>
                  <a:lnTo>
                    <a:pt x="1908048" y="362699"/>
                  </a:lnTo>
                  <a:lnTo>
                    <a:pt x="1912620" y="364223"/>
                  </a:lnTo>
                  <a:lnTo>
                    <a:pt x="1938528" y="364223"/>
                  </a:lnTo>
                  <a:lnTo>
                    <a:pt x="1943100" y="362699"/>
                  </a:lnTo>
                  <a:lnTo>
                    <a:pt x="1943100" y="356603"/>
                  </a:lnTo>
                  <a:close/>
                </a:path>
                <a:path w="1978659" h="364489">
                  <a:moveTo>
                    <a:pt x="1978152" y="356603"/>
                  </a:moveTo>
                  <a:lnTo>
                    <a:pt x="1973580" y="355079"/>
                  </a:lnTo>
                  <a:lnTo>
                    <a:pt x="1965960" y="355079"/>
                  </a:lnTo>
                  <a:lnTo>
                    <a:pt x="1962912" y="356603"/>
                  </a:lnTo>
                  <a:lnTo>
                    <a:pt x="1961388" y="359651"/>
                  </a:lnTo>
                  <a:lnTo>
                    <a:pt x="1962912" y="362699"/>
                  </a:lnTo>
                  <a:lnTo>
                    <a:pt x="1965960" y="364223"/>
                  </a:lnTo>
                  <a:lnTo>
                    <a:pt x="1973580" y="364223"/>
                  </a:lnTo>
                  <a:lnTo>
                    <a:pt x="1978152" y="362699"/>
                  </a:lnTo>
                  <a:lnTo>
                    <a:pt x="1978152" y="356603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03" name="object 203"/>
            <p:cNvSpPr/>
            <p:nvPr/>
          </p:nvSpPr>
          <p:spPr>
            <a:xfrm>
              <a:off x="4686299" y="4948428"/>
              <a:ext cx="38100" cy="38100"/>
            </a:xfrm>
            <a:custGeom>
              <a:avLst/>
              <a:gdLst/>
              <a:ahLst/>
              <a:cxnLst/>
              <a:rect l="l" t="t" r="r" b="b"/>
              <a:pathLst>
                <a:path w="38100" h="38100">
                  <a:moveTo>
                    <a:pt x="0" y="18287"/>
                  </a:moveTo>
                  <a:lnTo>
                    <a:pt x="1595" y="10929"/>
                  </a:lnTo>
                  <a:lnTo>
                    <a:pt x="5905" y="5143"/>
                  </a:lnTo>
                  <a:lnTo>
                    <a:pt x="12215" y="1357"/>
                  </a:lnTo>
                  <a:lnTo>
                    <a:pt x="19812" y="0"/>
                  </a:lnTo>
                  <a:lnTo>
                    <a:pt x="27170" y="1357"/>
                  </a:lnTo>
                  <a:lnTo>
                    <a:pt x="32956" y="5143"/>
                  </a:lnTo>
                  <a:lnTo>
                    <a:pt x="36742" y="10929"/>
                  </a:lnTo>
                  <a:lnTo>
                    <a:pt x="38100" y="18287"/>
                  </a:lnTo>
                  <a:lnTo>
                    <a:pt x="36742" y="25884"/>
                  </a:lnTo>
                  <a:lnTo>
                    <a:pt x="32956" y="32194"/>
                  </a:lnTo>
                  <a:lnTo>
                    <a:pt x="27170" y="36504"/>
                  </a:lnTo>
                  <a:lnTo>
                    <a:pt x="19812" y="38099"/>
                  </a:lnTo>
                  <a:lnTo>
                    <a:pt x="12215" y="36504"/>
                  </a:lnTo>
                  <a:lnTo>
                    <a:pt x="5905" y="32194"/>
                  </a:lnTo>
                  <a:lnTo>
                    <a:pt x="1595" y="25884"/>
                  </a:lnTo>
                  <a:lnTo>
                    <a:pt x="0" y="18287"/>
                  </a:lnTo>
                </a:path>
              </a:pathLst>
            </a:custGeom>
            <a:ln w="1524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204" name="object 204"/>
          <p:cNvSpPr/>
          <p:nvPr/>
        </p:nvSpPr>
        <p:spPr>
          <a:xfrm>
            <a:off x="1444422" y="9413748"/>
            <a:ext cx="15051933" cy="9525"/>
          </a:xfrm>
          <a:custGeom>
            <a:avLst/>
            <a:gdLst/>
            <a:ahLst/>
            <a:cxnLst/>
            <a:rect l="l" t="t" r="r" b="b"/>
            <a:pathLst>
              <a:path w="6543040" h="9525">
                <a:moveTo>
                  <a:pt x="6542531" y="9144"/>
                </a:moveTo>
                <a:lnTo>
                  <a:pt x="0" y="9144"/>
                </a:lnTo>
                <a:lnTo>
                  <a:pt x="0" y="0"/>
                </a:lnTo>
                <a:lnTo>
                  <a:pt x="6542531" y="0"/>
                </a:lnTo>
                <a:lnTo>
                  <a:pt x="6542531" y="9144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5" name="object 205"/>
          <p:cNvSpPr txBox="1"/>
          <p:nvPr/>
        </p:nvSpPr>
        <p:spPr>
          <a:xfrm>
            <a:off x="1415188" y="349008"/>
            <a:ext cx="192824" cy="135935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sz="800" spc="10" dirty="0">
                <a:latin typeface="Microsoft Sans Serif"/>
                <a:cs typeface="Microsoft Sans Serif"/>
              </a:rPr>
              <a:t>6</a:t>
            </a:r>
            <a:endParaRPr sz="800">
              <a:latin typeface="Microsoft Sans Serif"/>
              <a:cs typeface="Microsoft Sans Serif"/>
            </a:endParaRPr>
          </a:p>
        </p:txBody>
      </p:sp>
      <p:sp>
        <p:nvSpPr>
          <p:cNvPr id="206" name="object 206"/>
          <p:cNvSpPr txBox="1"/>
          <p:nvPr/>
        </p:nvSpPr>
        <p:spPr>
          <a:xfrm>
            <a:off x="1415217" y="610074"/>
            <a:ext cx="7387192" cy="1125757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 marR="260350">
              <a:lnSpc>
                <a:spcPct val="135700"/>
              </a:lnSpc>
              <a:spcBef>
                <a:spcPts val="100"/>
              </a:spcBef>
            </a:pPr>
            <a:r>
              <a:rPr sz="700" spc="-5" dirty="0">
                <a:latin typeface="Microsoft Sans Serif"/>
                <a:cs typeface="Microsoft Sans Serif"/>
              </a:rPr>
              <a:t>D.</a:t>
            </a:r>
            <a:r>
              <a:rPr sz="700" dirty="0">
                <a:latin typeface="Microsoft Sans Serif"/>
                <a:cs typeface="Microsoft Sans Serif"/>
              </a:rPr>
              <a:t> </a:t>
            </a:r>
            <a:r>
              <a:rPr sz="700" spc="15" dirty="0">
                <a:latin typeface="Microsoft Sans Serif"/>
                <a:cs typeface="Microsoft Sans Serif"/>
              </a:rPr>
              <a:t>Detección</a:t>
            </a:r>
            <a:r>
              <a:rPr sz="700" dirty="0">
                <a:latin typeface="Microsoft Sans Serif"/>
                <a:cs typeface="Microsoft Sans Serif"/>
              </a:rPr>
              <a:t> </a:t>
            </a:r>
            <a:r>
              <a:rPr sz="700" spc="20" dirty="0">
                <a:latin typeface="Microsoft Sans Serif"/>
                <a:cs typeface="Microsoft Sans Serif"/>
              </a:rPr>
              <a:t>de</a:t>
            </a:r>
            <a:r>
              <a:rPr sz="700" dirty="0">
                <a:latin typeface="Microsoft Sans Serif"/>
                <a:cs typeface="Microsoft Sans Serif"/>
              </a:rPr>
              <a:t> </a:t>
            </a:r>
            <a:r>
              <a:rPr sz="700" spc="10" dirty="0">
                <a:latin typeface="Microsoft Sans Serif"/>
                <a:cs typeface="Microsoft Sans Serif"/>
              </a:rPr>
              <a:t>fallas</a:t>
            </a:r>
            <a:r>
              <a:rPr sz="700" dirty="0">
                <a:latin typeface="Microsoft Sans Serif"/>
                <a:cs typeface="Microsoft Sans Serif"/>
              </a:rPr>
              <a:t> </a:t>
            </a:r>
            <a:r>
              <a:rPr sz="700" spc="20" dirty="0">
                <a:latin typeface="Microsoft Sans Serif"/>
                <a:cs typeface="Microsoft Sans Serif"/>
              </a:rPr>
              <a:t>del</a:t>
            </a:r>
            <a:r>
              <a:rPr sz="700" dirty="0">
                <a:latin typeface="Microsoft Sans Serif"/>
                <a:cs typeface="Microsoft Sans Serif"/>
              </a:rPr>
              <a:t> </a:t>
            </a:r>
            <a:r>
              <a:rPr sz="700" spc="25" dirty="0">
                <a:latin typeface="Microsoft Sans Serif"/>
                <a:cs typeface="Microsoft Sans Serif"/>
              </a:rPr>
              <a:t>estator</a:t>
            </a:r>
            <a:r>
              <a:rPr sz="700" dirty="0">
                <a:latin typeface="Microsoft Sans Serif"/>
                <a:cs typeface="Microsoft Sans Serif"/>
              </a:rPr>
              <a:t> </a:t>
            </a:r>
            <a:r>
              <a:rPr sz="700" spc="30" dirty="0">
                <a:latin typeface="Microsoft Sans Serif"/>
                <a:cs typeface="Microsoft Sans Serif"/>
              </a:rPr>
              <a:t>entre</a:t>
            </a:r>
            <a:r>
              <a:rPr sz="700" dirty="0">
                <a:latin typeface="Microsoft Sans Serif"/>
                <a:cs typeface="Microsoft Sans Serif"/>
              </a:rPr>
              <a:t> </a:t>
            </a:r>
            <a:r>
              <a:rPr sz="700" spc="10" dirty="0">
                <a:latin typeface="Microsoft Sans Serif"/>
                <a:cs typeface="Microsoft Sans Serif"/>
              </a:rPr>
              <a:t>espiras</a:t>
            </a:r>
            <a:r>
              <a:rPr sz="700" dirty="0">
                <a:latin typeface="Microsoft Sans Serif"/>
                <a:cs typeface="Microsoft Sans Serif"/>
              </a:rPr>
              <a:t> </a:t>
            </a:r>
            <a:r>
              <a:rPr sz="700" spc="30" dirty="0">
                <a:latin typeface="Microsoft Sans Serif"/>
                <a:cs typeface="Microsoft Sans Serif"/>
              </a:rPr>
              <a:t>mediante</a:t>
            </a:r>
            <a:r>
              <a:rPr sz="700" dirty="0">
                <a:latin typeface="Microsoft Sans Serif"/>
                <a:cs typeface="Microsoft Sans Serif"/>
              </a:rPr>
              <a:t> </a:t>
            </a:r>
            <a:r>
              <a:rPr sz="700" spc="25" dirty="0">
                <a:latin typeface="Microsoft Sans Serif"/>
                <a:cs typeface="Microsoft Sans Serif"/>
              </a:rPr>
              <a:t>sobretensión </a:t>
            </a:r>
            <a:r>
              <a:rPr sz="700" spc="-170" dirty="0">
                <a:latin typeface="Microsoft Sans Serif"/>
                <a:cs typeface="Microsoft Sans Serif"/>
              </a:rPr>
              <a:t> </a:t>
            </a:r>
            <a:r>
              <a:rPr sz="700" spc="20" dirty="0">
                <a:latin typeface="Microsoft Sans Serif"/>
                <a:cs typeface="Microsoft Sans Serif"/>
              </a:rPr>
              <a:t>desequilibrada</a:t>
            </a:r>
            <a:r>
              <a:rPr sz="700" spc="-10" dirty="0">
                <a:latin typeface="Microsoft Sans Serif"/>
                <a:cs typeface="Microsoft Sans Serif"/>
              </a:rPr>
              <a:t> </a:t>
            </a:r>
            <a:r>
              <a:rPr sz="700" dirty="0">
                <a:latin typeface="Microsoft Sans Serif"/>
                <a:cs typeface="Microsoft Sans Serif"/>
              </a:rPr>
              <a:t>(59N)</a:t>
            </a:r>
            <a:endParaRPr sz="700">
              <a:latin typeface="Microsoft Sans Serif"/>
              <a:cs typeface="Microsoft Sans Serif"/>
            </a:endParaRPr>
          </a:p>
          <a:p>
            <a:pPr marL="12700" marR="5080" indent="154940">
              <a:lnSpc>
                <a:spcPct val="133500"/>
              </a:lnSpc>
              <a:spcBef>
                <a:spcPts val="260"/>
              </a:spcBef>
            </a:pPr>
            <a:r>
              <a:rPr sz="750" spc="5" dirty="0">
                <a:latin typeface="Microsoft Sans Serif"/>
                <a:cs typeface="Microsoft Sans Serif"/>
              </a:rPr>
              <a:t>Para </a:t>
            </a:r>
            <a:r>
              <a:rPr sz="750" spc="25" dirty="0">
                <a:latin typeface="Microsoft Sans Serif"/>
                <a:cs typeface="Microsoft Sans Serif"/>
              </a:rPr>
              <a:t>generadores </a:t>
            </a:r>
            <a:r>
              <a:rPr sz="750" spc="15" dirty="0">
                <a:latin typeface="Microsoft Sans Serif"/>
                <a:cs typeface="Microsoft Sans Serif"/>
              </a:rPr>
              <a:t>cuyo </a:t>
            </a:r>
            <a:r>
              <a:rPr sz="750" spc="20" dirty="0">
                <a:latin typeface="Microsoft Sans Serif"/>
                <a:cs typeface="Microsoft Sans Serif"/>
              </a:rPr>
              <a:t>devanado del </a:t>
            </a:r>
            <a:r>
              <a:rPr sz="750" spc="30" dirty="0">
                <a:latin typeface="Microsoft Sans Serif"/>
                <a:cs typeface="Microsoft Sans Serif"/>
              </a:rPr>
              <a:t>estator </a:t>
            </a:r>
            <a:r>
              <a:rPr sz="750" spc="40" dirty="0">
                <a:latin typeface="Microsoft Sans Serif"/>
                <a:cs typeface="Microsoft Sans Serif"/>
              </a:rPr>
              <a:t>no </a:t>
            </a:r>
            <a:r>
              <a:rPr sz="750" spc="10" dirty="0">
                <a:latin typeface="Microsoft Sans Serif"/>
                <a:cs typeface="Microsoft Sans Serif"/>
              </a:rPr>
              <a:t>está </a:t>
            </a:r>
            <a:r>
              <a:rPr sz="750" spc="30" dirty="0">
                <a:latin typeface="Microsoft Sans Serif"/>
                <a:cs typeface="Microsoft Sans Serif"/>
              </a:rPr>
              <a:t>dividido </a:t>
            </a:r>
            <a:r>
              <a:rPr sz="750" spc="25" dirty="0">
                <a:latin typeface="Microsoft Sans Serif"/>
                <a:cs typeface="Microsoft Sans Serif"/>
              </a:rPr>
              <a:t>para </a:t>
            </a:r>
            <a:r>
              <a:rPr sz="750" spc="30" dirty="0">
                <a:latin typeface="Microsoft Sans Serif"/>
                <a:cs typeface="Microsoft Sans Serif"/>
              </a:rPr>
              <a:t> </a:t>
            </a:r>
            <a:r>
              <a:rPr sz="750" spc="10" dirty="0">
                <a:latin typeface="Microsoft Sans Serif"/>
                <a:cs typeface="Microsoft Sans Serif"/>
              </a:rPr>
              <a:t>la </a:t>
            </a:r>
            <a:r>
              <a:rPr sz="750" spc="15" dirty="0">
                <a:latin typeface="Microsoft Sans Serif"/>
                <a:cs typeface="Microsoft Sans Serif"/>
              </a:rPr>
              <a:t>aplicación </a:t>
            </a:r>
            <a:r>
              <a:rPr sz="750" spc="25" dirty="0">
                <a:latin typeface="Microsoft Sans Serif"/>
                <a:cs typeface="Microsoft Sans Serif"/>
              </a:rPr>
              <a:t>de </a:t>
            </a:r>
            <a:r>
              <a:rPr sz="750" spc="45" dirty="0">
                <a:latin typeface="Microsoft Sans Serif"/>
                <a:cs typeface="Microsoft Sans Serif"/>
              </a:rPr>
              <a:t>un </a:t>
            </a:r>
            <a:r>
              <a:rPr sz="750" spc="20" dirty="0">
                <a:latin typeface="Microsoft Sans Serif"/>
                <a:cs typeface="Microsoft Sans Serif"/>
              </a:rPr>
              <a:t>esquema diferencial </a:t>
            </a:r>
            <a:r>
              <a:rPr sz="750" spc="25" dirty="0">
                <a:latin typeface="Microsoft Sans Serif"/>
                <a:cs typeface="Microsoft Sans Serif"/>
              </a:rPr>
              <a:t>de </a:t>
            </a:r>
            <a:r>
              <a:rPr sz="750" spc="30" dirty="0">
                <a:latin typeface="Microsoft Sans Serif"/>
                <a:cs typeface="Microsoft Sans Serif"/>
              </a:rPr>
              <a:t>corriente </a:t>
            </a:r>
            <a:r>
              <a:rPr sz="750" spc="25" dirty="0">
                <a:latin typeface="Microsoft Sans Serif"/>
                <a:cs typeface="Microsoft Sans Serif"/>
              </a:rPr>
              <a:t>de </a:t>
            </a:r>
            <a:r>
              <a:rPr sz="750" spc="10" dirty="0">
                <a:latin typeface="Microsoft Sans Serif"/>
                <a:cs typeface="Microsoft Sans Serif"/>
              </a:rPr>
              <a:t>fase </a:t>
            </a:r>
            <a:r>
              <a:rPr sz="750" spc="20" dirty="0">
                <a:latin typeface="Microsoft Sans Serif"/>
                <a:cs typeface="Microsoft Sans Serif"/>
              </a:rPr>
              <a:t>dividida, </a:t>
            </a:r>
            <a:r>
              <a:rPr sz="750" spc="25" dirty="0">
                <a:latin typeface="Microsoft Sans Serif"/>
                <a:cs typeface="Microsoft Sans Serif"/>
              </a:rPr>
              <a:t> </a:t>
            </a:r>
            <a:r>
              <a:rPr sz="750" spc="-5" dirty="0">
                <a:latin typeface="Microsoft Sans Serif"/>
                <a:cs typeface="Microsoft Sans Serif"/>
              </a:rPr>
              <a:t>se </a:t>
            </a:r>
            <a:r>
              <a:rPr sz="750" spc="25" dirty="0">
                <a:latin typeface="Microsoft Sans Serif"/>
                <a:cs typeface="Microsoft Sans Serif"/>
              </a:rPr>
              <a:t>puede </a:t>
            </a:r>
            <a:r>
              <a:rPr sz="750" spc="20" dirty="0">
                <a:latin typeface="Microsoft Sans Serif"/>
                <a:cs typeface="Microsoft Sans Serif"/>
              </a:rPr>
              <a:t>usar </a:t>
            </a:r>
            <a:r>
              <a:rPr sz="750" spc="45" dirty="0">
                <a:latin typeface="Microsoft Sans Serif"/>
                <a:cs typeface="Microsoft Sans Serif"/>
              </a:rPr>
              <a:t>un </a:t>
            </a:r>
            <a:r>
              <a:rPr sz="750" spc="40" dirty="0">
                <a:latin typeface="Microsoft Sans Serif"/>
                <a:cs typeface="Microsoft Sans Serif"/>
              </a:rPr>
              <a:t>método </a:t>
            </a:r>
            <a:r>
              <a:rPr sz="750" spc="25" dirty="0">
                <a:latin typeface="Microsoft Sans Serif"/>
                <a:cs typeface="Microsoft Sans Serif"/>
              </a:rPr>
              <a:t>de </a:t>
            </a:r>
            <a:r>
              <a:rPr sz="750" spc="20" dirty="0">
                <a:latin typeface="Microsoft Sans Serif"/>
                <a:cs typeface="Microsoft Sans Serif"/>
              </a:rPr>
              <a:t>detección </a:t>
            </a:r>
            <a:r>
              <a:rPr sz="750" spc="25" dirty="0">
                <a:latin typeface="Microsoft Sans Serif"/>
                <a:cs typeface="Microsoft Sans Serif"/>
              </a:rPr>
              <a:t>de </a:t>
            </a:r>
            <a:r>
              <a:rPr sz="750" spc="20" dirty="0">
                <a:latin typeface="Microsoft Sans Serif"/>
                <a:cs typeface="Microsoft Sans Serif"/>
              </a:rPr>
              <a:t>voltaje </a:t>
            </a:r>
            <a:r>
              <a:rPr sz="750" spc="35" dirty="0">
                <a:latin typeface="Microsoft Sans Serif"/>
                <a:cs typeface="Microsoft Sans Serif"/>
              </a:rPr>
              <a:t>neutral </a:t>
            </a:r>
            <a:r>
              <a:rPr sz="750" spc="40" dirty="0">
                <a:latin typeface="Microsoft Sans Serif"/>
                <a:cs typeface="Microsoft Sans Serif"/>
              </a:rPr>
              <a:t> </a:t>
            </a:r>
            <a:r>
              <a:rPr sz="750" spc="25" dirty="0">
                <a:latin typeface="Microsoft Sans Serif"/>
                <a:cs typeface="Microsoft Sans Serif"/>
              </a:rPr>
              <a:t>desequilibrado, </a:t>
            </a:r>
            <a:r>
              <a:rPr sz="750" spc="30" dirty="0">
                <a:latin typeface="Microsoft Sans Serif"/>
                <a:cs typeface="Microsoft Sans Serif"/>
              </a:rPr>
              <a:t>como </a:t>
            </a:r>
            <a:r>
              <a:rPr sz="750" spc="-5" dirty="0">
                <a:latin typeface="Microsoft Sans Serif"/>
                <a:cs typeface="Microsoft Sans Serif"/>
              </a:rPr>
              <a:t>se </a:t>
            </a:r>
            <a:r>
              <a:rPr sz="750" spc="30" dirty="0">
                <a:latin typeface="Microsoft Sans Serif"/>
                <a:cs typeface="Microsoft Sans Serif"/>
              </a:rPr>
              <a:t>muestra </a:t>
            </a:r>
            <a:r>
              <a:rPr sz="750" spc="25" dirty="0">
                <a:latin typeface="Microsoft Sans Serif"/>
                <a:cs typeface="Microsoft Sans Serif"/>
              </a:rPr>
              <a:t>en </a:t>
            </a:r>
            <a:r>
              <a:rPr sz="750" spc="10" dirty="0">
                <a:latin typeface="Microsoft Sans Serif"/>
                <a:cs typeface="Microsoft Sans Serif"/>
              </a:rPr>
              <a:t>la </a:t>
            </a:r>
            <a:r>
              <a:rPr sz="750" spc="-5" dirty="0">
                <a:latin typeface="Microsoft Sans Serif"/>
                <a:cs typeface="Microsoft Sans Serif"/>
              </a:rPr>
              <a:t>Fig. </a:t>
            </a:r>
            <a:r>
              <a:rPr sz="750" dirty="0">
                <a:latin typeface="Microsoft Sans Serif"/>
                <a:cs typeface="Microsoft Sans Serif"/>
              </a:rPr>
              <a:t>9. </a:t>
            </a:r>
            <a:r>
              <a:rPr sz="750" spc="-35" dirty="0">
                <a:latin typeface="Microsoft Sans Serif"/>
                <a:cs typeface="Microsoft Sans Serif"/>
              </a:rPr>
              <a:t>El </a:t>
            </a:r>
            <a:r>
              <a:rPr sz="750" spc="20" dirty="0">
                <a:latin typeface="Microsoft Sans Serif"/>
                <a:cs typeface="Microsoft Sans Serif"/>
              </a:rPr>
              <a:t>esquema </a:t>
            </a:r>
            <a:r>
              <a:rPr sz="750" spc="30" dirty="0">
                <a:latin typeface="Microsoft Sans Serif"/>
                <a:cs typeface="Microsoft Sans Serif"/>
              </a:rPr>
              <a:t>requiere </a:t>
            </a:r>
            <a:r>
              <a:rPr sz="750" spc="45" dirty="0">
                <a:latin typeface="Microsoft Sans Serif"/>
                <a:cs typeface="Microsoft Sans Serif"/>
              </a:rPr>
              <a:t>un </a:t>
            </a:r>
            <a:r>
              <a:rPr sz="750" spc="50" dirty="0">
                <a:latin typeface="Microsoft Sans Serif"/>
                <a:cs typeface="Microsoft Sans Serif"/>
              </a:rPr>
              <a:t> </a:t>
            </a:r>
            <a:r>
              <a:rPr sz="750" spc="20" dirty="0">
                <a:latin typeface="Microsoft Sans Serif"/>
                <a:cs typeface="Microsoft Sans Serif"/>
              </a:rPr>
              <a:t>relé </a:t>
            </a:r>
            <a:r>
              <a:rPr sz="750" spc="25" dirty="0">
                <a:latin typeface="Microsoft Sans Serif"/>
                <a:cs typeface="Microsoft Sans Serif"/>
              </a:rPr>
              <a:t>de </a:t>
            </a:r>
            <a:r>
              <a:rPr sz="750" spc="20" dirty="0">
                <a:latin typeface="Microsoft Sans Serif"/>
                <a:cs typeface="Microsoft Sans Serif"/>
              </a:rPr>
              <a:t>voltaje </a:t>
            </a:r>
            <a:r>
              <a:rPr sz="750" spc="25" dirty="0">
                <a:latin typeface="Microsoft Sans Serif"/>
                <a:cs typeface="Microsoft Sans Serif"/>
              </a:rPr>
              <a:t>monofásico </a:t>
            </a:r>
            <a:r>
              <a:rPr sz="750" spc="20" dirty="0">
                <a:latin typeface="Microsoft Sans Serif"/>
                <a:cs typeface="Microsoft Sans Serif"/>
              </a:rPr>
              <a:t>conectado </a:t>
            </a:r>
            <a:r>
              <a:rPr sz="750" dirty="0">
                <a:latin typeface="Microsoft Sans Serif"/>
                <a:cs typeface="Microsoft Sans Serif"/>
              </a:rPr>
              <a:t>a </a:t>
            </a:r>
            <a:r>
              <a:rPr sz="750" spc="45" dirty="0">
                <a:latin typeface="Microsoft Sans Serif"/>
                <a:cs typeface="Microsoft Sans Serif"/>
              </a:rPr>
              <a:t>un </a:t>
            </a:r>
            <a:r>
              <a:rPr sz="750" spc="35" dirty="0">
                <a:latin typeface="Microsoft Sans Serif"/>
                <a:cs typeface="Microsoft Sans Serif"/>
              </a:rPr>
              <a:t>" </a:t>
            </a:r>
            <a:r>
              <a:rPr sz="750" spc="25" dirty="0">
                <a:latin typeface="Microsoft Sans Serif"/>
                <a:cs typeface="Microsoft Sans Serif"/>
              </a:rPr>
              <a:t>delta de </a:t>
            </a:r>
            <a:r>
              <a:rPr sz="750" spc="20" dirty="0">
                <a:latin typeface="Microsoft Sans Serif"/>
                <a:cs typeface="Microsoft Sans Serif"/>
              </a:rPr>
              <a:t>esquina </a:t>
            </a:r>
            <a:r>
              <a:rPr sz="750" spc="25" dirty="0">
                <a:latin typeface="Microsoft Sans Serif"/>
                <a:cs typeface="Microsoft Sans Serif"/>
              </a:rPr>
              <a:t>abierta” </a:t>
            </a:r>
            <a:r>
              <a:rPr sz="750" spc="30" dirty="0">
                <a:latin typeface="Microsoft Sans Serif"/>
                <a:cs typeface="Microsoft Sans Serif"/>
              </a:rPr>
              <a:t> </a:t>
            </a:r>
            <a:r>
              <a:rPr sz="750" spc="20" dirty="0">
                <a:latin typeface="Microsoft Sans Serif"/>
                <a:cs typeface="Microsoft Sans Serif"/>
              </a:rPr>
              <a:t>del </a:t>
            </a:r>
            <a:r>
              <a:rPr sz="750" spc="25" dirty="0">
                <a:latin typeface="Microsoft Sans Serif"/>
                <a:cs typeface="Microsoft Sans Serif"/>
              </a:rPr>
              <a:t>lado </a:t>
            </a:r>
            <a:r>
              <a:rPr sz="750" spc="20" dirty="0">
                <a:latin typeface="Microsoft Sans Serif"/>
                <a:cs typeface="Microsoft Sans Serif"/>
              </a:rPr>
              <a:t>secundario del </a:t>
            </a:r>
            <a:r>
              <a:rPr sz="750" spc="-50" dirty="0">
                <a:latin typeface="Microsoft Sans Serif"/>
                <a:cs typeface="Microsoft Sans Serif"/>
              </a:rPr>
              <a:t>VT</a:t>
            </a:r>
            <a:r>
              <a:rPr sz="750" spc="95" dirty="0">
                <a:latin typeface="Microsoft Sans Serif"/>
                <a:cs typeface="Microsoft Sans Serif"/>
              </a:rPr>
              <a:t> </a:t>
            </a:r>
            <a:r>
              <a:rPr sz="750" spc="35" dirty="0">
                <a:latin typeface="Microsoft Sans Serif"/>
                <a:cs typeface="Microsoft Sans Serif"/>
              </a:rPr>
              <a:t>(transformador </a:t>
            </a:r>
            <a:r>
              <a:rPr sz="750" spc="25" dirty="0">
                <a:latin typeface="Microsoft Sans Serif"/>
                <a:cs typeface="Microsoft Sans Serif"/>
              </a:rPr>
              <a:t>de </a:t>
            </a:r>
            <a:r>
              <a:rPr sz="750" spc="15" dirty="0">
                <a:latin typeface="Microsoft Sans Serif"/>
                <a:cs typeface="Microsoft Sans Serif"/>
              </a:rPr>
              <a:t>tensión). </a:t>
            </a:r>
            <a:r>
              <a:rPr sz="750" spc="-10" dirty="0">
                <a:latin typeface="Microsoft Sans Serif"/>
                <a:cs typeface="Microsoft Sans Serif"/>
              </a:rPr>
              <a:t>Sin </a:t>
            </a:r>
            <a:r>
              <a:rPr sz="750" spc="30" dirty="0">
                <a:latin typeface="Microsoft Sans Serif"/>
                <a:cs typeface="Microsoft Sans Serif"/>
              </a:rPr>
              <a:t>embargo, </a:t>
            </a:r>
            <a:r>
              <a:rPr sz="750" spc="35" dirty="0">
                <a:latin typeface="Microsoft Sans Serif"/>
                <a:cs typeface="Microsoft Sans Serif"/>
              </a:rPr>
              <a:t> </a:t>
            </a:r>
            <a:r>
              <a:rPr sz="750" spc="10" dirty="0">
                <a:latin typeface="Microsoft Sans Serif"/>
                <a:cs typeface="Microsoft Sans Serif"/>
              </a:rPr>
              <a:t>los </a:t>
            </a:r>
            <a:r>
              <a:rPr sz="750" spc="-50" dirty="0">
                <a:latin typeface="Microsoft Sans Serif"/>
                <a:cs typeface="Microsoft Sans Serif"/>
              </a:rPr>
              <a:t>VT </a:t>
            </a:r>
            <a:r>
              <a:rPr sz="750" spc="20" dirty="0">
                <a:latin typeface="Microsoft Sans Serif"/>
                <a:cs typeface="Microsoft Sans Serif"/>
              </a:rPr>
              <a:t>del </a:t>
            </a:r>
            <a:r>
              <a:rPr sz="750" spc="25" dirty="0">
                <a:latin typeface="Microsoft Sans Serif"/>
                <a:cs typeface="Microsoft Sans Serif"/>
              </a:rPr>
              <a:t>lado </a:t>
            </a:r>
            <a:r>
              <a:rPr sz="750" spc="40" dirty="0">
                <a:latin typeface="Microsoft Sans Serif"/>
                <a:cs typeface="Microsoft Sans Serif"/>
              </a:rPr>
              <a:t>primario </a:t>
            </a:r>
            <a:r>
              <a:rPr sz="750" spc="20" dirty="0">
                <a:latin typeface="Microsoft Sans Serif"/>
                <a:cs typeface="Microsoft Sans Serif"/>
              </a:rPr>
              <a:t>están </a:t>
            </a:r>
            <a:r>
              <a:rPr sz="750" spc="15" dirty="0">
                <a:latin typeface="Microsoft Sans Serif"/>
                <a:cs typeface="Microsoft Sans Serif"/>
              </a:rPr>
              <a:t>conectados </a:t>
            </a:r>
            <a:r>
              <a:rPr sz="750" spc="25" dirty="0">
                <a:latin typeface="Microsoft Sans Serif"/>
                <a:cs typeface="Microsoft Sans Serif"/>
              </a:rPr>
              <a:t>en </a:t>
            </a:r>
            <a:r>
              <a:rPr sz="750" spc="15" dirty="0">
                <a:latin typeface="Microsoft Sans Serif"/>
                <a:cs typeface="Microsoft Sans Serif"/>
              </a:rPr>
              <a:t>estrella, </a:t>
            </a:r>
            <a:r>
              <a:rPr sz="750" spc="20" dirty="0">
                <a:latin typeface="Microsoft Sans Serif"/>
                <a:cs typeface="Microsoft Sans Serif"/>
              </a:rPr>
              <a:t>con </a:t>
            </a:r>
            <a:r>
              <a:rPr sz="750" spc="10" dirty="0">
                <a:latin typeface="Microsoft Sans Serif"/>
                <a:cs typeface="Microsoft Sans Serif"/>
              </a:rPr>
              <a:t>el </a:t>
            </a:r>
            <a:r>
              <a:rPr sz="750" spc="45" dirty="0">
                <a:latin typeface="Microsoft Sans Serif"/>
                <a:cs typeface="Microsoft Sans Serif"/>
              </a:rPr>
              <a:t>punto </a:t>
            </a:r>
            <a:r>
              <a:rPr sz="750" spc="25" dirty="0">
                <a:latin typeface="Microsoft Sans Serif"/>
                <a:cs typeface="Microsoft Sans Serif"/>
              </a:rPr>
              <a:t>de </a:t>
            </a:r>
            <a:r>
              <a:rPr sz="750" spc="30" dirty="0">
                <a:latin typeface="Microsoft Sans Serif"/>
                <a:cs typeface="Microsoft Sans Serif"/>
              </a:rPr>
              <a:t> </a:t>
            </a:r>
            <a:r>
              <a:rPr sz="750" spc="25" dirty="0">
                <a:latin typeface="Microsoft Sans Serif"/>
                <a:cs typeface="Microsoft Sans Serif"/>
              </a:rPr>
              <a:t>conexión </a:t>
            </a:r>
            <a:r>
              <a:rPr sz="750" spc="35" dirty="0">
                <a:latin typeface="Microsoft Sans Serif"/>
                <a:cs typeface="Microsoft Sans Serif"/>
              </a:rPr>
              <a:t>neutral </a:t>
            </a:r>
            <a:r>
              <a:rPr sz="750" spc="20" dirty="0">
                <a:latin typeface="Microsoft Sans Serif"/>
                <a:cs typeface="Microsoft Sans Serif"/>
              </a:rPr>
              <a:t>conectado </a:t>
            </a:r>
            <a:r>
              <a:rPr sz="750" spc="10" dirty="0">
                <a:latin typeface="Microsoft Sans Serif"/>
                <a:cs typeface="Microsoft Sans Serif"/>
              </a:rPr>
              <a:t>al </a:t>
            </a:r>
            <a:r>
              <a:rPr sz="750" spc="40" dirty="0">
                <a:latin typeface="Microsoft Sans Serif"/>
                <a:cs typeface="Microsoft Sans Serif"/>
              </a:rPr>
              <a:t>neutro </a:t>
            </a:r>
            <a:r>
              <a:rPr sz="750" spc="20" dirty="0">
                <a:latin typeface="Microsoft Sans Serif"/>
                <a:cs typeface="Microsoft Sans Serif"/>
              </a:rPr>
              <a:t>del </a:t>
            </a:r>
            <a:r>
              <a:rPr sz="750" spc="30" dirty="0">
                <a:latin typeface="Microsoft Sans Serif"/>
                <a:cs typeface="Microsoft Sans Serif"/>
              </a:rPr>
              <a:t>generador </a:t>
            </a:r>
            <a:r>
              <a:rPr sz="750" spc="25" dirty="0">
                <a:latin typeface="Microsoft Sans Serif"/>
                <a:cs typeface="Microsoft Sans Serif"/>
              </a:rPr>
              <a:t>en </a:t>
            </a:r>
            <a:r>
              <a:rPr sz="750" spc="35" dirty="0">
                <a:latin typeface="Microsoft Sans Serif"/>
                <a:cs typeface="Microsoft Sans Serif"/>
              </a:rPr>
              <a:t>lugar </a:t>
            </a:r>
            <a:r>
              <a:rPr sz="750" spc="25" dirty="0">
                <a:latin typeface="Microsoft Sans Serif"/>
                <a:cs typeface="Microsoft Sans Serif"/>
              </a:rPr>
              <a:t>de </a:t>
            </a:r>
            <a:r>
              <a:rPr sz="750" dirty="0">
                <a:latin typeface="Microsoft Sans Serif"/>
                <a:cs typeface="Microsoft Sans Serif"/>
              </a:rPr>
              <a:t>a </a:t>
            </a:r>
            <a:r>
              <a:rPr sz="750" spc="5" dirty="0">
                <a:latin typeface="Microsoft Sans Serif"/>
                <a:cs typeface="Microsoft Sans Serif"/>
              </a:rPr>
              <a:t> </a:t>
            </a:r>
            <a:r>
              <a:rPr sz="750" spc="35" dirty="0">
                <a:latin typeface="Microsoft Sans Serif"/>
                <a:cs typeface="Microsoft Sans Serif"/>
              </a:rPr>
              <a:t>tierra</a:t>
            </a:r>
            <a:r>
              <a:rPr sz="750" spc="-5" dirty="0">
                <a:latin typeface="Microsoft Sans Serif"/>
                <a:cs typeface="Microsoft Sans Serif"/>
              </a:rPr>
              <a:t> </a:t>
            </a:r>
            <a:r>
              <a:rPr sz="750" spc="25" dirty="0">
                <a:latin typeface="Microsoft Sans Serif"/>
                <a:cs typeface="Microsoft Sans Serif"/>
              </a:rPr>
              <a:t>de</a:t>
            </a:r>
            <a:r>
              <a:rPr sz="750" spc="-10" dirty="0">
                <a:latin typeface="Microsoft Sans Serif"/>
                <a:cs typeface="Microsoft Sans Serif"/>
              </a:rPr>
              <a:t> </a:t>
            </a:r>
            <a:r>
              <a:rPr sz="750" spc="10" dirty="0">
                <a:latin typeface="Microsoft Sans Serif"/>
                <a:cs typeface="Microsoft Sans Serif"/>
              </a:rPr>
              <a:t>la</a:t>
            </a:r>
            <a:r>
              <a:rPr sz="750" spc="-5" dirty="0">
                <a:latin typeface="Microsoft Sans Serif"/>
                <a:cs typeface="Microsoft Sans Serif"/>
              </a:rPr>
              <a:t> </a:t>
            </a:r>
            <a:r>
              <a:rPr sz="750" spc="15" dirty="0">
                <a:latin typeface="Microsoft Sans Serif"/>
                <a:cs typeface="Microsoft Sans Serif"/>
              </a:rPr>
              <a:t>estación.</a:t>
            </a:r>
            <a:r>
              <a:rPr sz="750" spc="-5" dirty="0">
                <a:latin typeface="Microsoft Sans Serif"/>
                <a:cs typeface="Microsoft Sans Serif"/>
              </a:rPr>
              <a:t> </a:t>
            </a:r>
            <a:r>
              <a:rPr sz="750" spc="-15" dirty="0">
                <a:latin typeface="Microsoft Sans Serif"/>
                <a:cs typeface="Microsoft Sans Serif"/>
              </a:rPr>
              <a:t>La</a:t>
            </a:r>
            <a:r>
              <a:rPr sz="750" spc="-5" dirty="0">
                <a:latin typeface="Microsoft Sans Serif"/>
                <a:cs typeface="Microsoft Sans Serif"/>
              </a:rPr>
              <a:t> </a:t>
            </a:r>
            <a:r>
              <a:rPr sz="750" spc="25" dirty="0">
                <a:latin typeface="Microsoft Sans Serif"/>
                <a:cs typeface="Microsoft Sans Serif"/>
              </a:rPr>
              <a:t>conexión</a:t>
            </a:r>
            <a:r>
              <a:rPr sz="750" spc="-5" dirty="0">
                <a:latin typeface="Microsoft Sans Serif"/>
                <a:cs typeface="Microsoft Sans Serif"/>
              </a:rPr>
              <a:t> </a:t>
            </a:r>
            <a:r>
              <a:rPr sz="750" spc="20" dirty="0">
                <a:latin typeface="Microsoft Sans Serif"/>
                <a:cs typeface="Microsoft Sans Serif"/>
              </a:rPr>
              <a:t>del</a:t>
            </a:r>
            <a:r>
              <a:rPr sz="750" spc="-5" dirty="0">
                <a:latin typeface="Microsoft Sans Serif"/>
                <a:cs typeface="Microsoft Sans Serif"/>
              </a:rPr>
              <a:t> </a:t>
            </a:r>
            <a:r>
              <a:rPr sz="750" spc="45" dirty="0">
                <a:latin typeface="Microsoft Sans Serif"/>
                <a:cs typeface="Microsoft Sans Serif"/>
              </a:rPr>
              <a:t>punto</a:t>
            </a:r>
            <a:r>
              <a:rPr sz="750" spc="-5" dirty="0">
                <a:latin typeface="Microsoft Sans Serif"/>
                <a:cs typeface="Microsoft Sans Serif"/>
              </a:rPr>
              <a:t> </a:t>
            </a:r>
            <a:r>
              <a:rPr sz="750" spc="40" dirty="0">
                <a:latin typeface="Microsoft Sans Serif"/>
                <a:cs typeface="Microsoft Sans Serif"/>
              </a:rPr>
              <a:t>neutro</a:t>
            </a:r>
            <a:r>
              <a:rPr sz="750" spc="-5" dirty="0">
                <a:latin typeface="Microsoft Sans Serif"/>
                <a:cs typeface="Microsoft Sans Serif"/>
              </a:rPr>
              <a:t> </a:t>
            </a:r>
            <a:r>
              <a:rPr sz="750" spc="25" dirty="0">
                <a:latin typeface="Microsoft Sans Serif"/>
                <a:cs typeface="Microsoft Sans Serif"/>
              </a:rPr>
              <a:t>en</a:t>
            </a:r>
            <a:r>
              <a:rPr sz="750" spc="-5" dirty="0">
                <a:latin typeface="Microsoft Sans Serif"/>
                <a:cs typeface="Microsoft Sans Serif"/>
              </a:rPr>
              <a:t> </a:t>
            </a:r>
            <a:r>
              <a:rPr sz="750" spc="20" dirty="0">
                <a:latin typeface="Microsoft Sans Serif"/>
                <a:cs typeface="Microsoft Sans Serif"/>
              </a:rPr>
              <a:t>estrella</a:t>
            </a:r>
            <a:r>
              <a:rPr sz="750" spc="-5" dirty="0">
                <a:latin typeface="Microsoft Sans Serif"/>
                <a:cs typeface="Microsoft Sans Serif"/>
              </a:rPr>
              <a:t> </a:t>
            </a:r>
            <a:r>
              <a:rPr sz="750" spc="10" dirty="0">
                <a:latin typeface="Microsoft Sans Serif"/>
                <a:cs typeface="Microsoft Sans Serif"/>
              </a:rPr>
              <a:t>al</a:t>
            </a:r>
            <a:r>
              <a:rPr sz="750" spc="-5" dirty="0">
                <a:latin typeface="Microsoft Sans Serif"/>
                <a:cs typeface="Microsoft Sans Serif"/>
              </a:rPr>
              <a:t> </a:t>
            </a:r>
            <a:r>
              <a:rPr sz="750" spc="40" dirty="0">
                <a:latin typeface="Microsoft Sans Serif"/>
                <a:cs typeface="Microsoft Sans Serif"/>
              </a:rPr>
              <a:t>neutro </a:t>
            </a:r>
            <a:r>
              <a:rPr sz="750" spc="-180" dirty="0">
                <a:latin typeface="Microsoft Sans Serif"/>
                <a:cs typeface="Microsoft Sans Serif"/>
              </a:rPr>
              <a:t> </a:t>
            </a:r>
            <a:r>
              <a:rPr sz="750" spc="20" dirty="0">
                <a:latin typeface="Microsoft Sans Serif"/>
                <a:cs typeface="Microsoft Sans Serif"/>
              </a:rPr>
              <a:t>del </a:t>
            </a:r>
            <a:r>
              <a:rPr sz="750" spc="30" dirty="0">
                <a:latin typeface="Microsoft Sans Serif"/>
                <a:cs typeface="Microsoft Sans Serif"/>
              </a:rPr>
              <a:t>generador </a:t>
            </a:r>
            <a:r>
              <a:rPr sz="750" spc="25" dirty="0">
                <a:latin typeface="Microsoft Sans Serif"/>
                <a:cs typeface="Microsoft Sans Serif"/>
              </a:rPr>
              <a:t>hará </a:t>
            </a:r>
            <a:r>
              <a:rPr sz="750" spc="30" dirty="0">
                <a:latin typeface="Microsoft Sans Serif"/>
                <a:cs typeface="Microsoft Sans Serif"/>
              </a:rPr>
              <a:t>que </a:t>
            </a:r>
            <a:r>
              <a:rPr sz="750" spc="10" dirty="0">
                <a:latin typeface="Microsoft Sans Serif"/>
                <a:cs typeface="Microsoft Sans Serif"/>
              </a:rPr>
              <a:t>el </a:t>
            </a:r>
            <a:r>
              <a:rPr sz="750" spc="20" dirty="0">
                <a:latin typeface="Microsoft Sans Serif"/>
                <a:cs typeface="Microsoft Sans Serif"/>
              </a:rPr>
              <a:t>relé </a:t>
            </a:r>
            <a:r>
              <a:rPr sz="750" spc="15" dirty="0">
                <a:latin typeface="Microsoft Sans Serif"/>
                <a:cs typeface="Microsoft Sans Serif"/>
              </a:rPr>
              <a:t>59N </a:t>
            </a:r>
            <a:r>
              <a:rPr sz="750" spc="-5" dirty="0">
                <a:latin typeface="Microsoft Sans Serif"/>
                <a:cs typeface="Microsoft Sans Serif"/>
              </a:rPr>
              <a:t>sea </a:t>
            </a:r>
            <a:r>
              <a:rPr sz="750" spc="15" dirty="0">
                <a:latin typeface="Microsoft Sans Serif"/>
                <a:cs typeface="Microsoft Sans Serif"/>
              </a:rPr>
              <a:t>insensible </a:t>
            </a:r>
            <a:r>
              <a:rPr sz="750" dirty="0">
                <a:latin typeface="Microsoft Sans Serif"/>
                <a:cs typeface="Microsoft Sans Serif"/>
              </a:rPr>
              <a:t>a </a:t>
            </a:r>
            <a:r>
              <a:rPr sz="750" spc="30" dirty="0">
                <a:latin typeface="Microsoft Sans Serif"/>
                <a:cs typeface="Microsoft Sans Serif"/>
              </a:rPr>
              <a:t>una </a:t>
            </a:r>
            <a:r>
              <a:rPr sz="750" spc="20" dirty="0">
                <a:latin typeface="Microsoft Sans Serif"/>
                <a:cs typeface="Microsoft Sans Serif"/>
              </a:rPr>
              <a:t>falla </a:t>
            </a:r>
            <a:r>
              <a:rPr sz="750" dirty="0">
                <a:latin typeface="Microsoft Sans Serif"/>
                <a:cs typeface="Microsoft Sans Serif"/>
              </a:rPr>
              <a:t>a </a:t>
            </a:r>
            <a:r>
              <a:rPr sz="750" spc="35" dirty="0">
                <a:latin typeface="Microsoft Sans Serif"/>
                <a:cs typeface="Microsoft Sans Serif"/>
              </a:rPr>
              <a:t>tierra </a:t>
            </a:r>
            <a:r>
              <a:rPr sz="750" spc="40" dirty="0">
                <a:latin typeface="Microsoft Sans Serif"/>
                <a:cs typeface="Microsoft Sans Serif"/>
              </a:rPr>
              <a:t> </a:t>
            </a:r>
            <a:r>
              <a:rPr sz="750" spc="20" dirty="0">
                <a:latin typeface="Microsoft Sans Serif"/>
                <a:cs typeface="Microsoft Sans Serif"/>
              </a:rPr>
              <a:t>del </a:t>
            </a:r>
            <a:r>
              <a:rPr sz="750" spc="25" dirty="0">
                <a:latin typeface="Microsoft Sans Serif"/>
                <a:cs typeface="Microsoft Sans Serif"/>
              </a:rPr>
              <a:t>estator. </a:t>
            </a:r>
            <a:r>
              <a:rPr sz="750" spc="-10" dirty="0">
                <a:latin typeface="Microsoft Sans Serif"/>
                <a:cs typeface="Microsoft Sans Serif"/>
              </a:rPr>
              <a:t>Sin </a:t>
            </a:r>
            <a:r>
              <a:rPr sz="750" spc="30" dirty="0">
                <a:latin typeface="Microsoft Sans Serif"/>
                <a:cs typeface="Microsoft Sans Serif"/>
              </a:rPr>
              <a:t>embargo, </a:t>
            </a:r>
            <a:r>
              <a:rPr sz="750" spc="10" dirty="0">
                <a:latin typeface="Microsoft Sans Serif"/>
                <a:cs typeface="Microsoft Sans Serif"/>
              </a:rPr>
              <a:t>el </a:t>
            </a:r>
            <a:r>
              <a:rPr sz="750" spc="20" dirty="0">
                <a:latin typeface="Microsoft Sans Serif"/>
                <a:cs typeface="Microsoft Sans Serif"/>
              </a:rPr>
              <a:t>relé </a:t>
            </a:r>
            <a:r>
              <a:rPr sz="750" spc="30" dirty="0">
                <a:latin typeface="Microsoft Sans Serif"/>
                <a:cs typeface="Microsoft Sans Serif"/>
              </a:rPr>
              <a:t>funcionará </a:t>
            </a:r>
            <a:r>
              <a:rPr sz="750" spc="25" dirty="0">
                <a:latin typeface="Microsoft Sans Serif"/>
                <a:cs typeface="Microsoft Sans Serif"/>
              </a:rPr>
              <a:t>ante </a:t>
            </a:r>
            <a:r>
              <a:rPr sz="750" spc="30" dirty="0">
                <a:latin typeface="Microsoft Sans Serif"/>
                <a:cs typeface="Microsoft Sans Serif"/>
              </a:rPr>
              <a:t>una </a:t>
            </a:r>
            <a:r>
              <a:rPr sz="750" spc="20" dirty="0">
                <a:latin typeface="Microsoft Sans Serif"/>
                <a:cs typeface="Microsoft Sans Serif"/>
              </a:rPr>
              <a:t>falla </a:t>
            </a:r>
            <a:r>
              <a:rPr sz="750" spc="35" dirty="0">
                <a:latin typeface="Microsoft Sans Serif"/>
                <a:cs typeface="Microsoft Sans Serif"/>
              </a:rPr>
              <a:t>entre </a:t>
            </a:r>
            <a:r>
              <a:rPr sz="750" spc="40" dirty="0">
                <a:latin typeface="Microsoft Sans Serif"/>
                <a:cs typeface="Microsoft Sans Serif"/>
              </a:rPr>
              <a:t> </a:t>
            </a:r>
            <a:r>
              <a:rPr sz="750" spc="10" dirty="0">
                <a:latin typeface="Microsoft Sans Serif"/>
                <a:cs typeface="Microsoft Sans Serif"/>
              </a:rPr>
              <a:t>espiras,</a:t>
            </a:r>
            <a:r>
              <a:rPr sz="750" dirty="0">
                <a:latin typeface="Microsoft Sans Serif"/>
                <a:cs typeface="Microsoft Sans Serif"/>
              </a:rPr>
              <a:t> </a:t>
            </a:r>
            <a:r>
              <a:rPr sz="750" spc="25" dirty="0">
                <a:latin typeface="Microsoft Sans Serif"/>
                <a:cs typeface="Microsoft Sans Serif"/>
              </a:rPr>
              <a:t>lo</a:t>
            </a:r>
            <a:r>
              <a:rPr sz="750" dirty="0">
                <a:latin typeface="Microsoft Sans Serif"/>
                <a:cs typeface="Microsoft Sans Serif"/>
              </a:rPr>
              <a:t> </a:t>
            </a:r>
            <a:r>
              <a:rPr sz="750" spc="30" dirty="0">
                <a:latin typeface="Microsoft Sans Serif"/>
                <a:cs typeface="Microsoft Sans Serif"/>
              </a:rPr>
              <a:t>que</a:t>
            </a:r>
            <a:r>
              <a:rPr sz="750" spc="5" dirty="0">
                <a:latin typeface="Microsoft Sans Serif"/>
                <a:cs typeface="Microsoft Sans Serif"/>
              </a:rPr>
              <a:t> </a:t>
            </a:r>
            <a:r>
              <a:rPr sz="750" spc="25" dirty="0">
                <a:latin typeface="Microsoft Sans Serif"/>
                <a:cs typeface="Microsoft Sans Serif"/>
              </a:rPr>
              <a:t>provocará</a:t>
            </a:r>
            <a:r>
              <a:rPr sz="750" dirty="0">
                <a:latin typeface="Microsoft Sans Serif"/>
                <a:cs typeface="Microsoft Sans Serif"/>
              </a:rPr>
              <a:t> </a:t>
            </a:r>
            <a:r>
              <a:rPr sz="750" spc="30" dirty="0">
                <a:latin typeface="Microsoft Sans Serif"/>
                <a:cs typeface="Microsoft Sans Serif"/>
              </a:rPr>
              <a:t>que</a:t>
            </a:r>
            <a:r>
              <a:rPr sz="750" dirty="0">
                <a:latin typeface="Microsoft Sans Serif"/>
                <a:cs typeface="Microsoft Sans Serif"/>
              </a:rPr>
              <a:t> </a:t>
            </a:r>
            <a:r>
              <a:rPr sz="750" spc="10" dirty="0">
                <a:latin typeface="Microsoft Sans Serif"/>
                <a:cs typeface="Microsoft Sans Serif"/>
              </a:rPr>
              <a:t>el</a:t>
            </a:r>
            <a:r>
              <a:rPr sz="750" spc="5" dirty="0">
                <a:latin typeface="Microsoft Sans Serif"/>
                <a:cs typeface="Microsoft Sans Serif"/>
              </a:rPr>
              <a:t> </a:t>
            </a:r>
            <a:r>
              <a:rPr sz="750" spc="20" dirty="0">
                <a:latin typeface="Microsoft Sans Serif"/>
                <a:cs typeface="Microsoft Sans Serif"/>
              </a:rPr>
              <a:t>voltaje</a:t>
            </a:r>
            <a:r>
              <a:rPr sz="750" dirty="0">
                <a:latin typeface="Microsoft Sans Serif"/>
                <a:cs typeface="Microsoft Sans Serif"/>
              </a:rPr>
              <a:t> </a:t>
            </a:r>
            <a:r>
              <a:rPr sz="750" spc="25" dirty="0">
                <a:latin typeface="Microsoft Sans Serif"/>
                <a:cs typeface="Microsoft Sans Serif"/>
              </a:rPr>
              <a:t>desequilibrado</a:t>
            </a:r>
            <a:r>
              <a:rPr sz="750" spc="5" dirty="0">
                <a:latin typeface="Microsoft Sans Serif"/>
                <a:cs typeface="Microsoft Sans Serif"/>
              </a:rPr>
              <a:t> </a:t>
            </a:r>
            <a:r>
              <a:rPr sz="750" spc="20" dirty="0">
                <a:latin typeface="Microsoft Sans Serif"/>
                <a:cs typeface="Microsoft Sans Serif"/>
              </a:rPr>
              <a:t>supere</a:t>
            </a:r>
            <a:r>
              <a:rPr sz="750" dirty="0">
                <a:latin typeface="Microsoft Sans Serif"/>
                <a:cs typeface="Microsoft Sans Serif"/>
              </a:rPr>
              <a:t> </a:t>
            </a:r>
            <a:r>
              <a:rPr sz="750" spc="5" dirty="0">
                <a:latin typeface="Microsoft Sans Serif"/>
                <a:cs typeface="Microsoft Sans Serif"/>
              </a:rPr>
              <a:t>y</a:t>
            </a:r>
            <a:r>
              <a:rPr sz="750" dirty="0">
                <a:latin typeface="Microsoft Sans Serif"/>
                <a:cs typeface="Microsoft Sans Serif"/>
              </a:rPr>
              <a:t> </a:t>
            </a:r>
            <a:r>
              <a:rPr sz="750" spc="20" dirty="0">
                <a:latin typeface="Microsoft Sans Serif"/>
                <a:cs typeface="Microsoft Sans Serif"/>
              </a:rPr>
              <a:t>supere </a:t>
            </a:r>
            <a:r>
              <a:rPr sz="750" spc="-180" dirty="0">
                <a:latin typeface="Microsoft Sans Serif"/>
                <a:cs typeface="Microsoft Sans Serif"/>
              </a:rPr>
              <a:t> </a:t>
            </a:r>
            <a:r>
              <a:rPr sz="750" spc="10" dirty="0">
                <a:latin typeface="Microsoft Sans Serif"/>
                <a:cs typeface="Microsoft Sans Serif"/>
              </a:rPr>
              <a:t>el</a:t>
            </a:r>
            <a:r>
              <a:rPr sz="750" spc="-5" dirty="0">
                <a:latin typeface="Microsoft Sans Serif"/>
                <a:cs typeface="Microsoft Sans Serif"/>
              </a:rPr>
              <a:t> </a:t>
            </a:r>
            <a:r>
              <a:rPr sz="750" spc="20" dirty="0">
                <a:latin typeface="Microsoft Sans Serif"/>
                <a:cs typeface="Microsoft Sans Serif"/>
              </a:rPr>
              <a:t>nivel</a:t>
            </a:r>
            <a:r>
              <a:rPr sz="750" spc="-10" dirty="0">
                <a:latin typeface="Microsoft Sans Serif"/>
                <a:cs typeface="Microsoft Sans Serif"/>
              </a:rPr>
              <a:t> </a:t>
            </a:r>
            <a:r>
              <a:rPr sz="750" spc="40" dirty="0">
                <a:latin typeface="Microsoft Sans Serif"/>
                <a:cs typeface="Microsoft Sans Serif"/>
              </a:rPr>
              <a:t>normal</a:t>
            </a:r>
            <a:r>
              <a:rPr sz="750" spc="-5" dirty="0">
                <a:latin typeface="Microsoft Sans Serif"/>
                <a:cs typeface="Microsoft Sans Serif"/>
              </a:rPr>
              <a:t> </a:t>
            </a:r>
            <a:r>
              <a:rPr sz="750" spc="25" dirty="0">
                <a:latin typeface="Microsoft Sans Serif"/>
                <a:cs typeface="Microsoft Sans Serif"/>
              </a:rPr>
              <a:t>de</a:t>
            </a:r>
            <a:r>
              <a:rPr sz="750" spc="-5" dirty="0">
                <a:latin typeface="Microsoft Sans Serif"/>
                <a:cs typeface="Microsoft Sans Serif"/>
              </a:rPr>
              <a:t> </a:t>
            </a:r>
            <a:r>
              <a:rPr sz="750" spc="25" dirty="0">
                <a:latin typeface="Microsoft Sans Serif"/>
                <a:cs typeface="Microsoft Sans Serif"/>
              </a:rPr>
              <a:t>desequilibrio</a:t>
            </a:r>
            <a:r>
              <a:rPr sz="750" spc="-5" dirty="0">
                <a:latin typeface="Microsoft Sans Serif"/>
                <a:cs typeface="Microsoft Sans Serif"/>
              </a:rPr>
              <a:t> </a:t>
            </a:r>
            <a:r>
              <a:rPr sz="750" spc="30" dirty="0">
                <a:latin typeface="Microsoft Sans Serif"/>
                <a:cs typeface="Microsoft Sans Serif"/>
              </a:rPr>
              <a:t>que</a:t>
            </a:r>
            <a:r>
              <a:rPr sz="750" spc="-5" dirty="0">
                <a:latin typeface="Microsoft Sans Serif"/>
                <a:cs typeface="Microsoft Sans Serif"/>
              </a:rPr>
              <a:t> </a:t>
            </a:r>
            <a:r>
              <a:rPr sz="750" spc="40" dirty="0">
                <a:latin typeface="Microsoft Sans Serif"/>
                <a:cs typeface="Microsoft Sans Serif"/>
              </a:rPr>
              <a:t>normalmente</a:t>
            </a:r>
            <a:r>
              <a:rPr sz="750" spc="-5" dirty="0">
                <a:latin typeface="Microsoft Sans Serif"/>
                <a:cs typeface="Microsoft Sans Serif"/>
              </a:rPr>
              <a:t> </a:t>
            </a:r>
            <a:r>
              <a:rPr sz="750" spc="15" dirty="0">
                <a:latin typeface="Microsoft Sans Serif"/>
                <a:cs typeface="Microsoft Sans Serif"/>
              </a:rPr>
              <a:t>existe</a:t>
            </a:r>
            <a:r>
              <a:rPr sz="750" spc="-5" dirty="0">
                <a:latin typeface="Microsoft Sans Serif"/>
                <a:cs typeface="Microsoft Sans Serif"/>
              </a:rPr>
              <a:t> </a:t>
            </a:r>
            <a:r>
              <a:rPr sz="750" spc="25" dirty="0">
                <a:latin typeface="Microsoft Sans Serif"/>
                <a:cs typeface="Microsoft Sans Serif"/>
              </a:rPr>
              <a:t>en</a:t>
            </a:r>
            <a:r>
              <a:rPr sz="750" spc="-5" dirty="0">
                <a:latin typeface="Microsoft Sans Serif"/>
                <a:cs typeface="Microsoft Sans Serif"/>
              </a:rPr>
              <a:t> </a:t>
            </a:r>
            <a:r>
              <a:rPr sz="750" spc="10" dirty="0">
                <a:latin typeface="Microsoft Sans Serif"/>
                <a:cs typeface="Microsoft Sans Serif"/>
              </a:rPr>
              <a:t>el</a:t>
            </a:r>
            <a:r>
              <a:rPr sz="750" spc="-5" dirty="0">
                <a:latin typeface="Microsoft Sans Serif"/>
                <a:cs typeface="Microsoft Sans Serif"/>
              </a:rPr>
              <a:t> </a:t>
            </a:r>
            <a:r>
              <a:rPr sz="750" spc="25" dirty="0">
                <a:latin typeface="Microsoft Sans Serif"/>
                <a:cs typeface="Microsoft Sans Serif"/>
              </a:rPr>
              <a:t>delta</a:t>
            </a:r>
            <a:r>
              <a:rPr sz="750" spc="-5" dirty="0">
                <a:latin typeface="Microsoft Sans Serif"/>
                <a:cs typeface="Microsoft Sans Serif"/>
              </a:rPr>
              <a:t> </a:t>
            </a:r>
            <a:r>
              <a:rPr sz="750" spc="25" dirty="0">
                <a:latin typeface="Microsoft Sans Serif"/>
                <a:cs typeface="Microsoft Sans Serif"/>
              </a:rPr>
              <a:t>de </a:t>
            </a:r>
            <a:r>
              <a:rPr sz="750" spc="30" dirty="0">
                <a:latin typeface="Microsoft Sans Serif"/>
                <a:cs typeface="Microsoft Sans Serif"/>
              </a:rPr>
              <a:t> </a:t>
            </a:r>
            <a:r>
              <a:rPr sz="750" spc="10" dirty="0">
                <a:latin typeface="Microsoft Sans Serif"/>
                <a:cs typeface="Microsoft Sans Serif"/>
              </a:rPr>
              <a:t>la</a:t>
            </a:r>
            <a:r>
              <a:rPr sz="750" spc="-10" dirty="0">
                <a:latin typeface="Microsoft Sans Serif"/>
                <a:cs typeface="Microsoft Sans Serif"/>
              </a:rPr>
              <a:t> </a:t>
            </a:r>
            <a:r>
              <a:rPr sz="750" spc="20" dirty="0">
                <a:latin typeface="Microsoft Sans Serif"/>
                <a:cs typeface="Microsoft Sans Serif"/>
              </a:rPr>
              <a:t>esquina</a:t>
            </a:r>
            <a:r>
              <a:rPr sz="750" spc="-5" dirty="0">
                <a:latin typeface="Microsoft Sans Serif"/>
                <a:cs typeface="Microsoft Sans Serif"/>
              </a:rPr>
              <a:t> </a:t>
            </a:r>
            <a:r>
              <a:rPr sz="750" spc="20" dirty="0">
                <a:latin typeface="Microsoft Sans Serif"/>
                <a:cs typeface="Microsoft Sans Serif"/>
              </a:rPr>
              <a:t>abierta.</a:t>
            </a:r>
            <a:endParaRPr sz="750">
              <a:latin typeface="Microsoft Sans Serif"/>
              <a:cs typeface="Microsoft Sans Serif"/>
            </a:endParaRPr>
          </a:p>
        </p:txBody>
      </p:sp>
      <p:sp>
        <p:nvSpPr>
          <p:cNvPr id="207" name="object 207"/>
          <p:cNvSpPr txBox="1"/>
          <p:nvPr/>
        </p:nvSpPr>
        <p:spPr>
          <a:xfrm>
            <a:off x="9100216" y="554335"/>
            <a:ext cx="7416407" cy="1327543"/>
          </a:xfrm>
          <a:prstGeom prst="rect">
            <a:avLst/>
          </a:prstGeom>
        </p:spPr>
        <p:txBody>
          <a:bodyPr vert="horz" wrap="square" lIns="0" tIns="8763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690"/>
              </a:spcBef>
            </a:pPr>
            <a:r>
              <a:rPr sz="850" spc="-20" dirty="0">
                <a:latin typeface="Microsoft Sans Serif"/>
                <a:cs typeface="Microsoft Sans Serif"/>
              </a:rPr>
              <a:t>A.</a:t>
            </a:r>
            <a:r>
              <a:rPr sz="850" spc="-15" dirty="0">
                <a:latin typeface="Microsoft Sans Serif"/>
                <a:cs typeface="Microsoft Sans Serif"/>
              </a:rPr>
              <a:t> </a:t>
            </a:r>
            <a:r>
              <a:rPr sz="850" spc="20" dirty="0">
                <a:latin typeface="Microsoft Sans Serif"/>
                <a:cs typeface="Microsoft Sans Serif"/>
              </a:rPr>
              <a:t>Protección</a:t>
            </a:r>
            <a:r>
              <a:rPr sz="850" spc="-15" dirty="0">
                <a:latin typeface="Microsoft Sans Serif"/>
                <a:cs typeface="Microsoft Sans Serif"/>
              </a:rPr>
              <a:t> </a:t>
            </a:r>
            <a:r>
              <a:rPr sz="850" spc="25" dirty="0">
                <a:latin typeface="Microsoft Sans Serif"/>
                <a:cs typeface="Microsoft Sans Serif"/>
              </a:rPr>
              <a:t>diferencial</a:t>
            </a:r>
            <a:r>
              <a:rPr sz="850" spc="-15" dirty="0">
                <a:latin typeface="Microsoft Sans Serif"/>
                <a:cs typeface="Microsoft Sans Serif"/>
              </a:rPr>
              <a:t> </a:t>
            </a:r>
            <a:r>
              <a:rPr sz="850" spc="30" dirty="0">
                <a:latin typeface="Microsoft Sans Serif"/>
                <a:cs typeface="Microsoft Sans Serif"/>
              </a:rPr>
              <a:t>general</a:t>
            </a:r>
            <a:endParaRPr sz="850">
              <a:latin typeface="Microsoft Sans Serif"/>
              <a:cs typeface="Microsoft Sans Serif"/>
            </a:endParaRPr>
          </a:p>
          <a:p>
            <a:pPr marL="12700" marR="5080" indent="153670">
              <a:lnSpc>
                <a:spcPct val="133600"/>
              </a:lnSpc>
              <a:spcBef>
                <a:spcPts val="215"/>
              </a:spcBef>
            </a:pPr>
            <a:r>
              <a:rPr sz="750" spc="-35" dirty="0">
                <a:latin typeface="Microsoft Sans Serif"/>
                <a:cs typeface="Microsoft Sans Serif"/>
              </a:rPr>
              <a:t>El</a:t>
            </a:r>
            <a:r>
              <a:rPr sz="750" spc="125" dirty="0">
                <a:latin typeface="Microsoft Sans Serif"/>
                <a:cs typeface="Microsoft Sans Serif"/>
              </a:rPr>
              <a:t> </a:t>
            </a:r>
            <a:r>
              <a:rPr sz="750" spc="20" dirty="0">
                <a:latin typeface="Microsoft Sans Serif"/>
                <a:cs typeface="Microsoft Sans Serif"/>
              </a:rPr>
              <a:t>diferencial </a:t>
            </a:r>
            <a:r>
              <a:rPr sz="750" spc="25" dirty="0">
                <a:latin typeface="Microsoft Sans Serif"/>
                <a:cs typeface="Microsoft Sans Serif"/>
              </a:rPr>
              <a:t>general </a:t>
            </a:r>
            <a:r>
              <a:rPr sz="750" spc="30" dirty="0">
                <a:latin typeface="Microsoft Sans Serif"/>
                <a:cs typeface="Microsoft Sans Serif"/>
              </a:rPr>
              <a:t>proporciona </a:t>
            </a:r>
            <a:r>
              <a:rPr sz="750" spc="25" dirty="0">
                <a:latin typeface="Microsoft Sans Serif"/>
                <a:cs typeface="Microsoft Sans Serif"/>
              </a:rPr>
              <a:t>protección de respaldo </a:t>
            </a:r>
            <a:r>
              <a:rPr sz="750" spc="40" dirty="0">
                <a:latin typeface="Microsoft Sans Serif"/>
                <a:cs typeface="Microsoft Sans Serif"/>
              </a:rPr>
              <a:t>tanto </a:t>
            </a:r>
            <a:r>
              <a:rPr sz="750" spc="45" dirty="0">
                <a:latin typeface="Microsoft Sans Serif"/>
                <a:cs typeface="Microsoft Sans Serif"/>
              </a:rPr>
              <a:t> </a:t>
            </a:r>
            <a:r>
              <a:rPr sz="750" spc="25" dirty="0">
                <a:latin typeface="Microsoft Sans Serif"/>
                <a:cs typeface="Microsoft Sans Serif"/>
              </a:rPr>
              <a:t>para </a:t>
            </a:r>
            <a:r>
              <a:rPr sz="750" spc="10" dirty="0">
                <a:latin typeface="Microsoft Sans Serif"/>
                <a:cs typeface="Microsoft Sans Serif"/>
              </a:rPr>
              <a:t>el </a:t>
            </a:r>
            <a:r>
              <a:rPr sz="750" spc="30" dirty="0">
                <a:latin typeface="Microsoft Sans Serif"/>
                <a:cs typeface="Microsoft Sans Serif"/>
              </a:rPr>
              <a:t>generador como </a:t>
            </a:r>
            <a:r>
              <a:rPr sz="750" spc="25" dirty="0">
                <a:latin typeface="Microsoft Sans Serif"/>
                <a:cs typeface="Microsoft Sans Serif"/>
              </a:rPr>
              <a:t>para </a:t>
            </a:r>
            <a:r>
              <a:rPr sz="750" spc="10" dirty="0">
                <a:latin typeface="Microsoft Sans Serif"/>
                <a:cs typeface="Microsoft Sans Serif"/>
              </a:rPr>
              <a:t>el </a:t>
            </a:r>
            <a:r>
              <a:rPr sz="750" spc="40" dirty="0">
                <a:latin typeface="Microsoft Sans Serif"/>
                <a:cs typeface="Microsoft Sans Serif"/>
              </a:rPr>
              <a:t>transformador </a:t>
            </a:r>
            <a:r>
              <a:rPr sz="750" spc="15" dirty="0">
                <a:latin typeface="Microsoft Sans Serif"/>
                <a:cs typeface="Microsoft Sans Serif"/>
              </a:rPr>
              <a:t>elevador, </a:t>
            </a:r>
            <a:r>
              <a:rPr sz="750" spc="30" dirty="0">
                <a:latin typeface="Microsoft Sans Serif"/>
                <a:cs typeface="Microsoft Sans Serif"/>
              </a:rPr>
              <a:t>como </a:t>
            </a:r>
            <a:r>
              <a:rPr sz="750" spc="-5" dirty="0">
                <a:latin typeface="Microsoft Sans Serif"/>
                <a:cs typeface="Microsoft Sans Serif"/>
              </a:rPr>
              <a:t>se </a:t>
            </a:r>
            <a:r>
              <a:rPr sz="750" dirty="0">
                <a:latin typeface="Microsoft Sans Serif"/>
                <a:cs typeface="Microsoft Sans Serif"/>
              </a:rPr>
              <a:t> </a:t>
            </a:r>
            <a:r>
              <a:rPr sz="750" spc="30" dirty="0">
                <a:latin typeface="Microsoft Sans Serif"/>
                <a:cs typeface="Microsoft Sans Serif"/>
              </a:rPr>
              <a:t>muestra </a:t>
            </a:r>
            <a:r>
              <a:rPr sz="750" spc="25" dirty="0">
                <a:latin typeface="Microsoft Sans Serif"/>
                <a:cs typeface="Microsoft Sans Serif"/>
              </a:rPr>
              <a:t>en </a:t>
            </a:r>
            <a:r>
              <a:rPr sz="750" spc="10" dirty="0">
                <a:latin typeface="Microsoft Sans Serif"/>
                <a:cs typeface="Microsoft Sans Serif"/>
              </a:rPr>
              <a:t>la </a:t>
            </a:r>
            <a:r>
              <a:rPr sz="750" spc="-5" dirty="0">
                <a:latin typeface="Microsoft Sans Serif"/>
                <a:cs typeface="Microsoft Sans Serif"/>
              </a:rPr>
              <a:t>Fig. </a:t>
            </a:r>
            <a:r>
              <a:rPr sz="750" spc="5" dirty="0">
                <a:latin typeface="Microsoft Sans Serif"/>
                <a:cs typeface="Microsoft Sans Serif"/>
              </a:rPr>
              <a:t>10. </a:t>
            </a:r>
            <a:r>
              <a:rPr sz="750" spc="-45" dirty="0">
                <a:latin typeface="Microsoft Sans Serif"/>
                <a:cs typeface="Microsoft Sans Serif"/>
              </a:rPr>
              <a:t>Se </a:t>
            </a:r>
            <a:r>
              <a:rPr sz="750" spc="10" dirty="0">
                <a:latin typeface="Microsoft Sans Serif"/>
                <a:cs typeface="Microsoft Sans Serif"/>
              </a:rPr>
              <a:t>aplica </a:t>
            </a:r>
            <a:r>
              <a:rPr sz="750" spc="45" dirty="0">
                <a:latin typeface="Microsoft Sans Serif"/>
                <a:cs typeface="Microsoft Sans Serif"/>
              </a:rPr>
              <a:t>un </a:t>
            </a:r>
            <a:r>
              <a:rPr sz="750" spc="20" dirty="0">
                <a:latin typeface="Microsoft Sans Serif"/>
                <a:cs typeface="Microsoft Sans Serif"/>
              </a:rPr>
              <a:t>relé diferencial </a:t>
            </a:r>
            <a:r>
              <a:rPr sz="750" spc="25" dirty="0">
                <a:latin typeface="Microsoft Sans Serif"/>
                <a:cs typeface="Microsoft Sans Serif"/>
              </a:rPr>
              <a:t>de </a:t>
            </a:r>
            <a:r>
              <a:rPr sz="750" spc="40" dirty="0">
                <a:latin typeface="Microsoft Sans Serif"/>
                <a:cs typeface="Microsoft Sans Serif"/>
              </a:rPr>
              <a:t>transformador </a:t>
            </a:r>
            <a:r>
              <a:rPr sz="750" spc="45" dirty="0">
                <a:latin typeface="Microsoft Sans Serif"/>
                <a:cs typeface="Microsoft Sans Serif"/>
              </a:rPr>
              <a:t> </a:t>
            </a:r>
            <a:r>
              <a:rPr sz="750" spc="35" dirty="0">
                <a:latin typeface="Microsoft Sans Serif"/>
                <a:cs typeface="Microsoft Sans Serif"/>
              </a:rPr>
              <a:t>restringido </a:t>
            </a:r>
            <a:r>
              <a:rPr sz="750" spc="30" dirty="0">
                <a:latin typeface="Microsoft Sans Serif"/>
                <a:cs typeface="Microsoft Sans Serif"/>
              </a:rPr>
              <a:t>armónicamente. </a:t>
            </a:r>
            <a:r>
              <a:rPr sz="750" spc="-35" dirty="0">
                <a:latin typeface="Microsoft Sans Serif"/>
                <a:cs typeface="Microsoft Sans Serif"/>
              </a:rPr>
              <a:t>El </a:t>
            </a:r>
            <a:r>
              <a:rPr sz="750" spc="40" dirty="0">
                <a:latin typeface="Microsoft Sans Serif"/>
                <a:cs typeface="Microsoft Sans Serif"/>
              </a:rPr>
              <a:t>transformador </a:t>
            </a:r>
            <a:r>
              <a:rPr sz="750" spc="25" dirty="0">
                <a:latin typeface="Microsoft Sans Serif"/>
                <a:cs typeface="Microsoft Sans Serif"/>
              </a:rPr>
              <a:t>auxiliar </a:t>
            </a:r>
            <a:r>
              <a:rPr sz="750" spc="20" dirty="0">
                <a:latin typeface="Microsoft Sans Serif"/>
                <a:cs typeface="Microsoft Sans Serif"/>
              </a:rPr>
              <a:t>del </a:t>
            </a:r>
            <a:r>
              <a:rPr sz="750" spc="30" dirty="0">
                <a:latin typeface="Microsoft Sans Serif"/>
                <a:cs typeface="Microsoft Sans Serif"/>
              </a:rPr>
              <a:t>generador </a:t>
            </a:r>
            <a:r>
              <a:rPr sz="750" spc="35" dirty="0">
                <a:latin typeface="Microsoft Sans Serif"/>
                <a:cs typeface="Microsoft Sans Serif"/>
              </a:rPr>
              <a:t> también</a:t>
            </a:r>
            <a:r>
              <a:rPr sz="750" dirty="0">
                <a:latin typeface="Microsoft Sans Serif"/>
                <a:cs typeface="Microsoft Sans Serif"/>
              </a:rPr>
              <a:t> </a:t>
            </a:r>
            <a:r>
              <a:rPr sz="750" spc="25" dirty="0">
                <a:latin typeface="Microsoft Sans Serif"/>
                <a:cs typeface="Microsoft Sans Serif"/>
              </a:rPr>
              <a:t>puede</a:t>
            </a:r>
            <a:r>
              <a:rPr sz="750" dirty="0">
                <a:latin typeface="Microsoft Sans Serif"/>
                <a:cs typeface="Microsoft Sans Serif"/>
              </a:rPr>
              <a:t> </a:t>
            </a:r>
            <a:r>
              <a:rPr sz="750" spc="20" dirty="0">
                <a:latin typeface="Microsoft Sans Serif"/>
                <a:cs typeface="Microsoft Sans Serif"/>
              </a:rPr>
              <a:t>incluirse</a:t>
            </a:r>
            <a:r>
              <a:rPr sz="750" spc="5" dirty="0">
                <a:latin typeface="Microsoft Sans Serif"/>
                <a:cs typeface="Microsoft Sans Serif"/>
              </a:rPr>
              <a:t> </a:t>
            </a:r>
            <a:r>
              <a:rPr sz="750" spc="25" dirty="0">
                <a:latin typeface="Microsoft Sans Serif"/>
                <a:cs typeface="Microsoft Sans Serif"/>
              </a:rPr>
              <a:t>en</a:t>
            </a:r>
            <a:r>
              <a:rPr sz="750" dirty="0">
                <a:latin typeface="Microsoft Sans Serif"/>
                <a:cs typeface="Microsoft Sans Serif"/>
              </a:rPr>
              <a:t> </a:t>
            </a:r>
            <a:r>
              <a:rPr sz="750" spc="10" dirty="0">
                <a:latin typeface="Microsoft Sans Serif"/>
                <a:cs typeface="Microsoft Sans Serif"/>
              </a:rPr>
              <a:t>la</a:t>
            </a:r>
            <a:r>
              <a:rPr sz="750" spc="5" dirty="0">
                <a:latin typeface="Microsoft Sans Serif"/>
                <a:cs typeface="Microsoft Sans Serif"/>
              </a:rPr>
              <a:t> </a:t>
            </a:r>
            <a:r>
              <a:rPr sz="750" spc="15" dirty="0">
                <a:latin typeface="Microsoft Sans Serif"/>
                <a:cs typeface="Microsoft Sans Serif"/>
              </a:rPr>
              <a:t>zona</a:t>
            </a:r>
            <a:r>
              <a:rPr sz="750" dirty="0">
                <a:latin typeface="Microsoft Sans Serif"/>
                <a:cs typeface="Microsoft Sans Serif"/>
              </a:rPr>
              <a:t> </a:t>
            </a:r>
            <a:r>
              <a:rPr sz="750" spc="20" dirty="0">
                <a:latin typeface="Microsoft Sans Serif"/>
                <a:cs typeface="Microsoft Sans Serif"/>
              </a:rPr>
              <a:t>diferencial</a:t>
            </a:r>
            <a:r>
              <a:rPr sz="750" spc="5" dirty="0">
                <a:latin typeface="Microsoft Sans Serif"/>
                <a:cs typeface="Microsoft Sans Serif"/>
              </a:rPr>
              <a:t> </a:t>
            </a:r>
            <a:r>
              <a:rPr sz="750" spc="30" dirty="0">
                <a:latin typeface="Microsoft Sans Serif"/>
                <a:cs typeface="Microsoft Sans Serif"/>
              </a:rPr>
              <a:t>como</a:t>
            </a:r>
            <a:r>
              <a:rPr sz="750" dirty="0">
                <a:latin typeface="Microsoft Sans Serif"/>
                <a:cs typeface="Microsoft Sans Serif"/>
              </a:rPr>
              <a:t> </a:t>
            </a:r>
            <a:r>
              <a:rPr sz="750" spc="-5" dirty="0">
                <a:latin typeface="Microsoft Sans Serif"/>
                <a:cs typeface="Microsoft Sans Serif"/>
              </a:rPr>
              <a:t>se</a:t>
            </a:r>
            <a:r>
              <a:rPr sz="750" spc="5" dirty="0">
                <a:latin typeface="Microsoft Sans Serif"/>
                <a:cs typeface="Microsoft Sans Serif"/>
              </a:rPr>
              <a:t> </a:t>
            </a:r>
            <a:r>
              <a:rPr sz="750" spc="25" dirty="0">
                <a:latin typeface="Microsoft Sans Serif"/>
                <a:cs typeface="Microsoft Sans Serif"/>
              </a:rPr>
              <a:t>muestra.</a:t>
            </a:r>
            <a:r>
              <a:rPr sz="750" dirty="0">
                <a:latin typeface="Microsoft Sans Serif"/>
                <a:cs typeface="Microsoft Sans Serif"/>
              </a:rPr>
              <a:t> </a:t>
            </a:r>
            <a:r>
              <a:rPr sz="750" spc="-15" dirty="0">
                <a:latin typeface="Microsoft Sans Serif"/>
                <a:cs typeface="Microsoft Sans Serif"/>
              </a:rPr>
              <a:t>La</a:t>
            </a:r>
            <a:r>
              <a:rPr sz="750" spc="5" dirty="0">
                <a:latin typeface="Microsoft Sans Serif"/>
                <a:cs typeface="Microsoft Sans Serif"/>
              </a:rPr>
              <a:t> </a:t>
            </a:r>
            <a:r>
              <a:rPr sz="750" spc="20" dirty="0">
                <a:latin typeface="Microsoft Sans Serif"/>
                <a:cs typeface="Microsoft Sans Serif"/>
              </a:rPr>
              <a:t>alta </a:t>
            </a:r>
            <a:r>
              <a:rPr sz="750" spc="-185" dirty="0">
                <a:latin typeface="Microsoft Sans Serif"/>
                <a:cs typeface="Microsoft Sans Serif"/>
              </a:rPr>
              <a:t> </a:t>
            </a:r>
            <a:r>
              <a:rPr sz="750" spc="20" dirty="0">
                <a:latin typeface="Microsoft Sans Serif"/>
                <a:cs typeface="Microsoft Sans Serif"/>
              </a:rPr>
              <a:t>relación del </a:t>
            </a:r>
            <a:r>
              <a:rPr sz="750" spc="-55" dirty="0">
                <a:latin typeface="Microsoft Sans Serif"/>
                <a:cs typeface="Microsoft Sans Serif"/>
              </a:rPr>
              <a:t>CT </a:t>
            </a:r>
            <a:r>
              <a:rPr sz="750" spc="30" dirty="0">
                <a:latin typeface="Microsoft Sans Serif"/>
                <a:cs typeface="Microsoft Sans Serif"/>
              </a:rPr>
              <a:t>requerida </a:t>
            </a:r>
            <a:r>
              <a:rPr sz="750" spc="25" dirty="0">
                <a:latin typeface="Microsoft Sans Serif"/>
                <a:cs typeface="Microsoft Sans Serif"/>
              </a:rPr>
              <a:t>en </a:t>
            </a:r>
            <a:r>
              <a:rPr sz="750" spc="10" dirty="0">
                <a:latin typeface="Microsoft Sans Serif"/>
                <a:cs typeface="Microsoft Sans Serif"/>
              </a:rPr>
              <a:t>el </a:t>
            </a:r>
            <a:r>
              <a:rPr sz="750" spc="25" dirty="0">
                <a:latin typeface="Microsoft Sans Serif"/>
                <a:cs typeface="Microsoft Sans Serif"/>
              </a:rPr>
              <a:t>lado de bajo </a:t>
            </a:r>
            <a:r>
              <a:rPr sz="750" spc="20" dirty="0">
                <a:latin typeface="Microsoft Sans Serif"/>
                <a:cs typeface="Microsoft Sans Serif"/>
              </a:rPr>
              <a:t>voltaje del </a:t>
            </a:r>
            <a:r>
              <a:rPr sz="750" spc="40" dirty="0">
                <a:latin typeface="Microsoft Sans Serif"/>
                <a:cs typeface="Microsoft Sans Serif"/>
              </a:rPr>
              <a:t>transformador </a:t>
            </a:r>
            <a:r>
              <a:rPr sz="750" spc="45" dirty="0">
                <a:latin typeface="Microsoft Sans Serif"/>
                <a:cs typeface="Microsoft Sans Serif"/>
              </a:rPr>
              <a:t> </a:t>
            </a:r>
            <a:r>
              <a:rPr sz="750" spc="25" dirty="0">
                <a:latin typeface="Microsoft Sans Serif"/>
                <a:cs typeface="Microsoft Sans Serif"/>
              </a:rPr>
              <a:t>auxiliar para </a:t>
            </a:r>
            <a:r>
              <a:rPr sz="750" spc="30" dirty="0">
                <a:latin typeface="Microsoft Sans Serif"/>
                <a:cs typeface="Microsoft Sans Serif"/>
              </a:rPr>
              <a:t>equilibrar </a:t>
            </a:r>
            <a:r>
              <a:rPr sz="750" dirty="0">
                <a:latin typeface="Microsoft Sans Serif"/>
                <a:cs typeface="Microsoft Sans Serif"/>
              </a:rPr>
              <a:t>las </a:t>
            </a:r>
            <a:r>
              <a:rPr sz="750" spc="25" dirty="0">
                <a:latin typeface="Microsoft Sans Serif"/>
                <a:cs typeface="Microsoft Sans Serif"/>
              </a:rPr>
              <a:t>corrientes </a:t>
            </a:r>
            <a:r>
              <a:rPr sz="750" spc="15" dirty="0">
                <a:latin typeface="Microsoft Sans Serif"/>
                <a:cs typeface="Microsoft Sans Serif"/>
              </a:rPr>
              <a:t>diferenciales </a:t>
            </a:r>
            <a:r>
              <a:rPr sz="750" spc="20" dirty="0">
                <a:latin typeface="Microsoft Sans Serif"/>
                <a:cs typeface="Microsoft Sans Serif"/>
              </a:rPr>
              <a:t>del </a:t>
            </a:r>
            <a:r>
              <a:rPr sz="750" spc="25" dirty="0">
                <a:latin typeface="Microsoft Sans Serif"/>
                <a:cs typeface="Microsoft Sans Serif"/>
              </a:rPr>
              <a:t>circuito puede </a:t>
            </a:r>
            <a:r>
              <a:rPr sz="750" spc="30" dirty="0">
                <a:latin typeface="Microsoft Sans Serif"/>
                <a:cs typeface="Microsoft Sans Serif"/>
              </a:rPr>
              <a:t> </a:t>
            </a:r>
            <a:r>
              <a:rPr sz="750" spc="35" dirty="0">
                <a:latin typeface="Microsoft Sans Serif"/>
                <a:cs typeface="Microsoft Sans Serif"/>
              </a:rPr>
              <a:t>requerir </a:t>
            </a:r>
            <a:r>
              <a:rPr sz="750" spc="10" dirty="0">
                <a:latin typeface="Microsoft Sans Serif"/>
                <a:cs typeface="Microsoft Sans Serif"/>
              </a:rPr>
              <a:t>el </a:t>
            </a:r>
            <a:r>
              <a:rPr sz="750" spc="20" dirty="0">
                <a:latin typeface="Microsoft Sans Serif"/>
                <a:cs typeface="Microsoft Sans Serif"/>
              </a:rPr>
              <a:t>uso </a:t>
            </a:r>
            <a:r>
              <a:rPr sz="750" spc="25" dirty="0">
                <a:latin typeface="Microsoft Sans Serif"/>
                <a:cs typeface="Microsoft Sans Serif"/>
              </a:rPr>
              <a:t>de </a:t>
            </a:r>
            <a:r>
              <a:rPr sz="750" spc="45" dirty="0">
                <a:latin typeface="Microsoft Sans Serif"/>
                <a:cs typeface="Microsoft Sans Serif"/>
              </a:rPr>
              <a:t>un </a:t>
            </a:r>
            <a:r>
              <a:rPr sz="750" spc="-55" dirty="0">
                <a:latin typeface="Microsoft Sans Serif"/>
                <a:cs typeface="Microsoft Sans Serif"/>
              </a:rPr>
              <a:t>CT </a:t>
            </a:r>
            <a:r>
              <a:rPr sz="750" spc="20" dirty="0">
                <a:latin typeface="Microsoft Sans Serif"/>
                <a:cs typeface="Microsoft Sans Serif"/>
              </a:rPr>
              <a:t>auxiliar. </a:t>
            </a:r>
            <a:r>
              <a:rPr sz="750" spc="25" dirty="0">
                <a:latin typeface="Microsoft Sans Serif"/>
                <a:cs typeface="Microsoft Sans Serif"/>
              </a:rPr>
              <a:t>Generalmente </a:t>
            </a:r>
            <a:r>
              <a:rPr sz="750" spc="-5" dirty="0">
                <a:latin typeface="Microsoft Sans Serif"/>
                <a:cs typeface="Microsoft Sans Serif"/>
              </a:rPr>
              <a:t>es </a:t>
            </a:r>
            <a:r>
              <a:rPr sz="750" spc="30" dirty="0">
                <a:latin typeface="Microsoft Sans Serif"/>
                <a:cs typeface="Microsoft Sans Serif"/>
              </a:rPr>
              <a:t>preferible </a:t>
            </a:r>
            <a:r>
              <a:rPr sz="750" spc="25" dirty="0">
                <a:latin typeface="Microsoft Sans Serif"/>
                <a:cs typeface="Microsoft Sans Serif"/>
              </a:rPr>
              <a:t>incluir </a:t>
            </a:r>
            <a:r>
              <a:rPr sz="750" spc="10" dirty="0">
                <a:latin typeface="Microsoft Sans Serif"/>
                <a:cs typeface="Microsoft Sans Serif"/>
              </a:rPr>
              <a:t>el </a:t>
            </a:r>
            <a:r>
              <a:rPr sz="750" spc="15" dirty="0">
                <a:latin typeface="Microsoft Sans Serif"/>
                <a:cs typeface="Microsoft Sans Serif"/>
              </a:rPr>
              <a:t> </a:t>
            </a:r>
            <a:r>
              <a:rPr sz="750" spc="40" dirty="0">
                <a:latin typeface="Microsoft Sans Serif"/>
                <a:cs typeface="Microsoft Sans Serif"/>
              </a:rPr>
              <a:t>transformador </a:t>
            </a:r>
            <a:r>
              <a:rPr sz="750" spc="25" dirty="0">
                <a:latin typeface="Microsoft Sans Serif"/>
                <a:cs typeface="Microsoft Sans Serif"/>
              </a:rPr>
              <a:t>auxiliar </a:t>
            </a:r>
            <a:r>
              <a:rPr sz="750" spc="40" dirty="0">
                <a:latin typeface="Microsoft Sans Serif"/>
                <a:cs typeface="Microsoft Sans Serif"/>
              </a:rPr>
              <a:t>dentro </a:t>
            </a:r>
            <a:r>
              <a:rPr sz="750" spc="20" dirty="0">
                <a:latin typeface="Microsoft Sans Serif"/>
                <a:cs typeface="Microsoft Sans Serif"/>
              </a:rPr>
              <a:t>del diferencial general, </a:t>
            </a:r>
            <a:r>
              <a:rPr sz="750" dirty="0">
                <a:latin typeface="Microsoft Sans Serif"/>
                <a:cs typeface="Microsoft Sans Serif"/>
              </a:rPr>
              <a:t>si </a:t>
            </a:r>
            <a:r>
              <a:rPr sz="750" spc="-5" dirty="0">
                <a:latin typeface="Microsoft Sans Serif"/>
                <a:cs typeface="Microsoft Sans Serif"/>
              </a:rPr>
              <a:t>es </a:t>
            </a:r>
            <a:r>
              <a:rPr sz="750" spc="15" dirty="0">
                <a:latin typeface="Microsoft Sans Serif"/>
                <a:cs typeface="Microsoft Sans Serif"/>
              </a:rPr>
              <a:t>posible. </a:t>
            </a:r>
            <a:r>
              <a:rPr sz="750" spc="-5" dirty="0">
                <a:latin typeface="Microsoft Sans Serif"/>
                <a:cs typeface="Microsoft Sans Serif"/>
              </a:rPr>
              <a:t>Los </a:t>
            </a:r>
            <a:r>
              <a:rPr sz="750" spc="-185" dirty="0">
                <a:latin typeface="Microsoft Sans Serif"/>
                <a:cs typeface="Microsoft Sans Serif"/>
              </a:rPr>
              <a:t> </a:t>
            </a:r>
            <a:r>
              <a:rPr sz="750" spc="-55" dirty="0">
                <a:latin typeface="Microsoft Sans Serif"/>
                <a:cs typeface="Microsoft Sans Serif"/>
              </a:rPr>
              <a:t>CT</a:t>
            </a:r>
            <a:r>
              <a:rPr sz="750" spc="-5" dirty="0">
                <a:latin typeface="Microsoft Sans Serif"/>
                <a:cs typeface="Microsoft Sans Serif"/>
              </a:rPr>
              <a:t> </a:t>
            </a:r>
            <a:r>
              <a:rPr sz="750" spc="25" dirty="0">
                <a:latin typeface="Microsoft Sans Serif"/>
                <a:cs typeface="Microsoft Sans Serif"/>
              </a:rPr>
              <a:t>en</a:t>
            </a:r>
            <a:r>
              <a:rPr sz="750" spc="-5" dirty="0">
                <a:latin typeface="Microsoft Sans Serif"/>
                <a:cs typeface="Microsoft Sans Serif"/>
              </a:rPr>
              <a:t> </a:t>
            </a:r>
            <a:r>
              <a:rPr sz="750" spc="10" dirty="0">
                <a:latin typeface="Microsoft Sans Serif"/>
                <a:cs typeface="Microsoft Sans Serif"/>
              </a:rPr>
              <a:t>el</a:t>
            </a:r>
            <a:r>
              <a:rPr sz="750" spc="-5" dirty="0">
                <a:latin typeface="Microsoft Sans Serif"/>
                <a:cs typeface="Microsoft Sans Serif"/>
              </a:rPr>
              <a:t> </a:t>
            </a:r>
            <a:r>
              <a:rPr sz="750" spc="25" dirty="0">
                <a:latin typeface="Microsoft Sans Serif"/>
                <a:cs typeface="Microsoft Sans Serif"/>
              </a:rPr>
              <a:t>lado</a:t>
            </a:r>
            <a:r>
              <a:rPr sz="750" spc="-5" dirty="0">
                <a:latin typeface="Microsoft Sans Serif"/>
                <a:cs typeface="Microsoft Sans Serif"/>
              </a:rPr>
              <a:t> </a:t>
            </a:r>
            <a:r>
              <a:rPr sz="750" spc="30" dirty="0">
                <a:latin typeface="Microsoft Sans Serif"/>
                <a:cs typeface="Microsoft Sans Serif"/>
              </a:rPr>
              <a:t>alto</a:t>
            </a:r>
            <a:r>
              <a:rPr sz="750" spc="-5" dirty="0">
                <a:latin typeface="Microsoft Sans Serif"/>
                <a:cs typeface="Microsoft Sans Serif"/>
              </a:rPr>
              <a:t> </a:t>
            </a:r>
            <a:r>
              <a:rPr sz="750" spc="20" dirty="0">
                <a:latin typeface="Microsoft Sans Serif"/>
                <a:cs typeface="Microsoft Sans Serif"/>
              </a:rPr>
              <a:t>del</a:t>
            </a:r>
            <a:r>
              <a:rPr sz="750" spc="-5" dirty="0">
                <a:latin typeface="Microsoft Sans Serif"/>
                <a:cs typeface="Microsoft Sans Serif"/>
              </a:rPr>
              <a:t> </a:t>
            </a:r>
            <a:r>
              <a:rPr sz="750" spc="40" dirty="0">
                <a:latin typeface="Microsoft Sans Serif"/>
                <a:cs typeface="Microsoft Sans Serif"/>
              </a:rPr>
              <a:t>transformador</a:t>
            </a:r>
            <a:r>
              <a:rPr sz="750" spc="-5" dirty="0">
                <a:latin typeface="Microsoft Sans Serif"/>
                <a:cs typeface="Microsoft Sans Serif"/>
              </a:rPr>
              <a:t> </a:t>
            </a:r>
            <a:r>
              <a:rPr sz="750" spc="25" dirty="0">
                <a:latin typeface="Microsoft Sans Serif"/>
                <a:cs typeface="Microsoft Sans Serif"/>
              </a:rPr>
              <a:t>auxiliar</a:t>
            </a:r>
            <a:r>
              <a:rPr sz="750" spc="-5" dirty="0">
                <a:latin typeface="Microsoft Sans Serif"/>
                <a:cs typeface="Microsoft Sans Serif"/>
              </a:rPr>
              <a:t> </a:t>
            </a:r>
            <a:r>
              <a:rPr sz="750" spc="30" dirty="0">
                <a:latin typeface="Microsoft Sans Serif"/>
                <a:cs typeface="Microsoft Sans Serif"/>
              </a:rPr>
              <a:t>que</a:t>
            </a:r>
            <a:r>
              <a:rPr sz="750" spc="-5" dirty="0">
                <a:latin typeface="Microsoft Sans Serif"/>
                <a:cs typeface="Microsoft Sans Serif"/>
              </a:rPr>
              <a:t> </a:t>
            </a:r>
            <a:r>
              <a:rPr sz="750" spc="30" dirty="0">
                <a:latin typeface="Microsoft Sans Serif"/>
                <a:cs typeface="Microsoft Sans Serif"/>
              </a:rPr>
              <a:t>alimentan</a:t>
            </a:r>
            <a:r>
              <a:rPr sz="750" spc="-5" dirty="0">
                <a:latin typeface="Microsoft Sans Serif"/>
                <a:cs typeface="Microsoft Sans Serif"/>
              </a:rPr>
              <a:t> </a:t>
            </a:r>
            <a:r>
              <a:rPr sz="750" spc="10" dirty="0">
                <a:latin typeface="Microsoft Sans Serif"/>
                <a:cs typeface="Microsoft Sans Serif"/>
              </a:rPr>
              <a:t>el</a:t>
            </a:r>
            <a:r>
              <a:rPr sz="750" spc="-5" dirty="0">
                <a:latin typeface="Microsoft Sans Serif"/>
                <a:cs typeface="Microsoft Sans Serif"/>
              </a:rPr>
              <a:t> </a:t>
            </a:r>
            <a:r>
              <a:rPr sz="750" spc="25" dirty="0">
                <a:latin typeface="Microsoft Sans Serif"/>
                <a:cs typeface="Microsoft Sans Serif"/>
              </a:rPr>
              <a:t>circuito  </a:t>
            </a:r>
            <a:r>
              <a:rPr sz="750" spc="20" dirty="0">
                <a:latin typeface="Microsoft Sans Serif"/>
                <a:cs typeface="Microsoft Sans Serif"/>
              </a:rPr>
              <a:t>diferencial del </a:t>
            </a:r>
            <a:r>
              <a:rPr sz="750" spc="40" dirty="0">
                <a:latin typeface="Microsoft Sans Serif"/>
                <a:cs typeface="Microsoft Sans Serif"/>
              </a:rPr>
              <a:t>transformador </a:t>
            </a:r>
            <a:r>
              <a:rPr sz="750" spc="25" dirty="0">
                <a:latin typeface="Microsoft Sans Serif"/>
                <a:cs typeface="Microsoft Sans Serif"/>
              </a:rPr>
              <a:t>auxiliar </a:t>
            </a:r>
            <a:r>
              <a:rPr sz="750" spc="30" dirty="0">
                <a:latin typeface="Microsoft Sans Serif"/>
                <a:cs typeface="Microsoft Sans Serif"/>
              </a:rPr>
              <a:t>pueden </a:t>
            </a:r>
            <a:r>
              <a:rPr sz="750" spc="20" dirty="0">
                <a:latin typeface="Microsoft Sans Serif"/>
                <a:cs typeface="Microsoft Sans Serif"/>
              </a:rPr>
              <a:t>saturarse severamente </a:t>
            </a:r>
            <a:r>
              <a:rPr sz="750" spc="25" dirty="0">
                <a:latin typeface="Microsoft Sans Serif"/>
                <a:cs typeface="Microsoft Sans Serif"/>
              </a:rPr>
              <a:t> en </a:t>
            </a:r>
            <a:r>
              <a:rPr sz="750" dirty="0">
                <a:latin typeface="Microsoft Sans Serif"/>
                <a:cs typeface="Microsoft Sans Serif"/>
              </a:rPr>
              <a:t>caso </a:t>
            </a:r>
            <a:r>
              <a:rPr sz="750" spc="25" dirty="0">
                <a:latin typeface="Microsoft Sans Serif"/>
                <a:cs typeface="Microsoft Sans Serif"/>
              </a:rPr>
              <a:t>de </a:t>
            </a:r>
            <a:r>
              <a:rPr sz="750" spc="10" dirty="0">
                <a:latin typeface="Microsoft Sans Serif"/>
                <a:cs typeface="Microsoft Sans Serif"/>
              </a:rPr>
              <a:t>fallas </a:t>
            </a:r>
            <a:r>
              <a:rPr sz="750" spc="20" dirty="0">
                <a:latin typeface="Microsoft Sans Serif"/>
                <a:cs typeface="Microsoft Sans Serif"/>
              </a:rPr>
              <a:t>del </a:t>
            </a:r>
            <a:r>
              <a:rPr sz="750" spc="25" dirty="0">
                <a:latin typeface="Microsoft Sans Serif"/>
                <a:cs typeface="Microsoft Sans Serif"/>
              </a:rPr>
              <a:t>lado </a:t>
            </a:r>
            <a:r>
              <a:rPr sz="750" spc="30" dirty="0">
                <a:latin typeface="Microsoft Sans Serif"/>
                <a:cs typeface="Microsoft Sans Serif"/>
              </a:rPr>
              <a:t>alto debido </a:t>
            </a:r>
            <a:r>
              <a:rPr sz="750" dirty="0">
                <a:latin typeface="Microsoft Sans Serif"/>
                <a:cs typeface="Microsoft Sans Serif"/>
              </a:rPr>
              <a:t>a </a:t>
            </a:r>
            <a:r>
              <a:rPr sz="750" spc="10" dirty="0">
                <a:latin typeface="Microsoft Sans Serif"/>
                <a:cs typeface="Microsoft Sans Serif"/>
              </a:rPr>
              <a:t>la </a:t>
            </a:r>
            <a:r>
              <a:rPr sz="750" spc="30" dirty="0">
                <a:latin typeface="Microsoft Sans Serif"/>
                <a:cs typeface="Microsoft Sans Serif"/>
              </a:rPr>
              <a:t>corriente </a:t>
            </a:r>
            <a:r>
              <a:rPr sz="750" spc="25" dirty="0">
                <a:latin typeface="Microsoft Sans Serif"/>
                <a:cs typeface="Microsoft Sans Serif"/>
              </a:rPr>
              <a:t>de </a:t>
            </a:r>
            <a:r>
              <a:rPr sz="750" spc="20" dirty="0">
                <a:latin typeface="Microsoft Sans Serif"/>
                <a:cs typeface="Microsoft Sans Serif"/>
              </a:rPr>
              <a:t>falla </a:t>
            </a:r>
            <a:r>
              <a:rPr sz="750" spc="25" dirty="0">
                <a:latin typeface="Microsoft Sans Serif"/>
                <a:cs typeface="Microsoft Sans Serif"/>
              </a:rPr>
              <a:t> </a:t>
            </a:r>
            <a:r>
              <a:rPr sz="750" spc="30" dirty="0">
                <a:latin typeface="Microsoft Sans Serif"/>
                <a:cs typeface="Microsoft Sans Serif"/>
              </a:rPr>
              <a:t>extremadamente </a:t>
            </a:r>
            <a:r>
              <a:rPr sz="750" spc="20" dirty="0">
                <a:latin typeface="Microsoft Sans Serif"/>
                <a:cs typeface="Microsoft Sans Serif"/>
              </a:rPr>
              <a:t>alta </a:t>
            </a:r>
            <a:r>
              <a:rPr sz="750" spc="25" dirty="0">
                <a:latin typeface="Microsoft Sans Serif"/>
                <a:cs typeface="Microsoft Sans Serif"/>
              </a:rPr>
              <a:t>en </a:t>
            </a:r>
            <a:r>
              <a:rPr sz="750" spc="-5" dirty="0">
                <a:latin typeface="Microsoft Sans Serif"/>
                <a:cs typeface="Microsoft Sans Serif"/>
              </a:rPr>
              <a:t>ese </a:t>
            </a:r>
            <a:r>
              <a:rPr sz="750" spc="35" dirty="0">
                <a:latin typeface="Microsoft Sans Serif"/>
                <a:cs typeface="Microsoft Sans Serif"/>
              </a:rPr>
              <a:t>punto. </a:t>
            </a:r>
            <a:r>
              <a:rPr sz="750" spc="-15" dirty="0">
                <a:latin typeface="Microsoft Sans Serif"/>
                <a:cs typeface="Microsoft Sans Serif"/>
              </a:rPr>
              <a:t>La </a:t>
            </a:r>
            <a:r>
              <a:rPr sz="750" spc="25" dirty="0">
                <a:latin typeface="Microsoft Sans Serif"/>
                <a:cs typeface="Microsoft Sans Serif"/>
              </a:rPr>
              <a:t>saturación </a:t>
            </a:r>
            <a:r>
              <a:rPr sz="750" spc="35" dirty="0">
                <a:latin typeface="Microsoft Sans Serif"/>
                <a:cs typeface="Microsoft Sans Serif"/>
              </a:rPr>
              <a:t>podría </a:t>
            </a:r>
            <a:r>
              <a:rPr sz="750" spc="15" dirty="0">
                <a:latin typeface="Microsoft Sans Serif"/>
                <a:cs typeface="Microsoft Sans Serif"/>
              </a:rPr>
              <a:t>ser </a:t>
            </a:r>
            <a:r>
              <a:rPr sz="750" spc="35" dirty="0">
                <a:latin typeface="Microsoft Sans Serif"/>
                <a:cs typeface="Microsoft Sans Serif"/>
              </a:rPr>
              <a:t>tan </a:t>
            </a:r>
            <a:r>
              <a:rPr sz="750" spc="20" dirty="0">
                <a:latin typeface="Microsoft Sans Serif"/>
                <a:cs typeface="Microsoft Sans Serif"/>
              </a:rPr>
              <a:t>grave </a:t>
            </a:r>
            <a:r>
              <a:rPr sz="750" spc="-185" dirty="0">
                <a:latin typeface="Microsoft Sans Serif"/>
                <a:cs typeface="Microsoft Sans Serif"/>
              </a:rPr>
              <a:t> </a:t>
            </a:r>
            <a:r>
              <a:rPr sz="750" spc="30" dirty="0">
                <a:latin typeface="Microsoft Sans Serif"/>
                <a:cs typeface="Microsoft Sans Serif"/>
              </a:rPr>
              <a:t>que </a:t>
            </a:r>
            <a:r>
              <a:rPr sz="750" spc="10" dirty="0">
                <a:latin typeface="Microsoft Sans Serif"/>
                <a:cs typeface="Microsoft Sans Serif"/>
              </a:rPr>
              <a:t>el </a:t>
            </a:r>
            <a:r>
              <a:rPr sz="750" spc="20" dirty="0">
                <a:latin typeface="Microsoft Sans Serif"/>
                <a:cs typeface="Microsoft Sans Serif"/>
              </a:rPr>
              <a:t>relé diferencial </a:t>
            </a:r>
            <a:r>
              <a:rPr sz="750" spc="35" dirty="0">
                <a:latin typeface="Microsoft Sans Serif"/>
                <a:cs typeface="Microsoft Sans Serif"/>
              </a:rPr>
              <a:t>podría </a:t>
            </a:r>
            <a:r>
              <a:rPr sz="750" spc="25" dirty="0">
                <a:latin typeface="Microsoft Sans Serif"/>
                <a:cs typeface="Microsoft Sans Serif"/>
              </a:rPr>
              <a:t>dejar de funcionar, lo </a:t>
            </a:r>
            <a:r>
              <a:rPr sz="750" spc="30" dirty="0">
                <a:latin typeface="Microsoft Sans Serif"/>
                <a:cs typeface="Microsoft Sans Serif"/>
              </a:rPr>
              <a:t>que </a:t>
            </a:r>
            <a:r>
              <a:rPr sz="750" spc="25" dirty="0">
                <a:latin typeface="Microsoft Sans Serif"/>
                <a:cs typeface="Microsoft Sans Serif"/>
              </a:rPr>
              <a:t>provocaría </a:t>
            </a:r>
            <a:r>
              <a:rPr sz="750" spc="30" dirty="0">
                <a:latin typeface="Microsoft Sans Serif"/>
                <a:cs typeface="Microsoft Sans Serif"/>
              </a:rPr>
              <a:t>que </a:t>
            </a:r>
            <a:r>
              <a:rPr sz="750" spc="-185" dirty="0">
                <a:latin typeface="Microsoft Sans Serif"/>
                <a:cs typeface="Microsoft Sans Serif"/>
              </a:rPr>
              <a:t> </a:t>
            </a:r>
            <a:r>
              <a:rPr sz="750" spc="40" dirty="0">
                <a:latin typeface="Microsoft Sans Serif"/>
                <a:cs typeface="Microsoft Sans Serif"/>
              </a:rPr>
              <a:t>no </a:t>
            </a:r>
            <a:r>
              <a:rPr sz="750" spc="-5" dirty="0">
                <a:latin typeface="Microsoft Sans Serif"/>
                <a:cs typeface="Microsoft Sans Serif"/>
              </a:rPr>
              <a:t>se </a:t>
            </a:r>
            <a:r>
              <a:rPr sz="750" spc="20" dirty="0">
                <a:latin typeface="Microsoft Sans Serif"/>
                <a:cs typeface="Microsoft Sans Serif"/>
              </a:rPr>
              <a:t>disparara. </a:t>
            </a:r>
            <a:r>
              <a:rPr sz="750" spc="-35" dirty="0">
                <a:latin typeface="Microsoft Sans Serif"/>
                <a:cs typeface="Microsoft Sans Serif"/>
              </a:rPr>
              <a:t>El </a:t>
            </a:r>
            <a:r>
              <a:rPr sz="750" spc="20" dirty="0">
                <a:latin typeface="Microsoft Sans Serif"/>
                <a:cs typeface="Microsoft Sans Serif"/>
              </a:rPr>
              <a:t>diferencial </a:t>
            </a:r>
            <a:r>
              <a:rPr sz="750" spc="25" dirty="0">
                <a:latin typeface="Microsoft Sans Serif"/>
                <a:cs typeface="Microsoft Sans Serif"/>
              </a:rPr>
              <a:t>general </a:t>
            </a:r>
            <a:r>
              <a:rPr sz="750" spc="20" dirty="0">
                <a:latin typeface="Microsoft Sans Serif"/>
                <a:cs typeface="Microsoft Sans Serif"/>
              </a:rPr>
              <a:t>conectado </a:t>
            </a:r>
            <a:r>
              <a:rPr sz="750" spc="10" dirty="0">
                <a:latin typeface="Microsoft Sans Serif"/>
                <a:cs typeface="Microsoft Sans Serif"/>
              </a:rPr>
              <a:t>al </a:t>
            </a:r>
            <a:r>
              <a:rPr sz="750" spc="25" dirty="0">
                <a:latin typeface="Microsoft Sans Serif"/>
                <a:cs typeface="Microsoft Sans Serif"/>
              </a:rPr>
              <a:t>lado de bajo </a:t>
            </a:r>
            <a:r>
              <a:rPr sz="750" spc="20" dirty="0">
                <a:latin typeface="Microsoft Sans Serif"/>
                <a:cs typeface="Microsoft Sans Serif"/>
              </a:rPr>
              <a:t>voltaje </a:t>
            </a:r>
            <a:r>
              <a:rPr sz="750" spc="-185" dirty="0">
                <a:latin typeface="Microsoft Sans Serif"/>
                <a:cs typeface="Microsoft Sans Serif"/>
              </a:rPr>
              <a:t> </a:t>
            </a:r>
            <a:r>
              <a:rPr sz="750" spc="20" dirty="0">
                <a:latin typeface="Microsoft Sans Serif"/>
                <a:cs typeface="Microsoft Sans Serif"/>
              </a:rPr>
              <a:t>del </a:t>
            </a:r>
            <a:r>
              <a:rPr sz="750" spc="40" dirty="0">
                <a:latin typeface="Microsoft Sans Serif"/>
                <a:cs typeface="Microsoft Sans Serif"/>
              </a:rPr>
              <a:t>transformador </a:t>
            </a:r>
            <a:r>
              <a:rPr sz="750" spc="25" dirty="0">
                <a:latin typeface="Microsoft Sans Serif"/>
                <a:cs typeface="Microsoft Sans Serif"/>
              </a:rPr>
              <a:t>auxiliar detectaría </a:t>
            </a:r>
            <a:r>
              <a:rPr sz="750" spc="10" dirty="0">
                <a:latin typeface="Microsoft Sans Serif"/>
                <a:cs typeface="Microsoft Sans Serif"/>
              </a:rPr>
              <a:t>la </a:t>
            </a:r>
            <a:r>
              <a:rPr sz="750" spc="20" dirty="0">
                <a:latin typeface="Microsoft Sans Serif"/>
                <a:cs typeface="Microsoft Sans Serif"/>
              </a:rPr>
              <a:t>falla </a:t>
            </a:r>
            <a:r>
              <a:rPr sz="750" spc="5" dirty="0">
                <a:latin typeface="Microsoft Sans Serif"/>
                <a:cs typeface="Microsoft Sans Serif"/>
              </a:rPr>
              <a:t>y </a:t>
            </a:r>
            <a:r>
              <a:rPr sz="750" spc="30" dirty="0">
                <a:latin typeface="Microsoft Sans Serif"/>
                <a:cs typeface="Microsoft Sans Serif"/>
              </a:rPr>
              <a:t>proporcionaría </a:t>
            </a:r>
            <a:r>
              <a:rPr sz="750" spc="45" dirty="0">
                <a:latin typeface="Microsoft Sans Serif"/>
                <a:cs typeface="Microsoft Sans Serif"/>
              </a:rPr>
              <a:t>un </a:t>
            </a:r>
            <a:r>
              <a:rPr sz="750" spc="50" dirty="0">
                <a:latin typeface="Microsoft Sans Serif"/>
                <a:cs typeface="Microsoft Sans Serif"/>
              </a:rPr>
              <a:t> </a:t>
            </a:r>
            <a:r>
              <a:rPr sz="750" spc="25" dirty="0">
                <a:latin typeface="Microsoft Sans Serif"/>
                <a:cs typeface="Microsoft Sans Serif"/>
              </a:rPr>
              <a:t>disparo</a:t>
            </a:r>
            <a:r>
              <a:rPr sz="750" spc="-10" dirty="0">
                <a:latin typeface="Microsoft Sans Serif"/>
                <a:cs typeface="Microsoft Sans Serif"/>
              </a:rPr>
              <a:t> </a:t>
            </a:r>
            <a:r>
              <a:rPr sz="750" spc="25" dirty="0">
                <a:latin typeface="Microsoft Sans Serif"/>
                <a:cs typeface="Microsoft Sans Serif"/>
              </a:rPr>
              <a:t>de</a:t>
            </a:r>
            <a:r>
              <a:rPr sz="750" spc="-5" dirty="0">
                <a:latin typeface="Microsoft Sans Serif"/>
                <a:cs typeface="Microsoft Sans Serif"/>
              </a:rPr>
              <a:t> </a:t>
            </a:r>
            <a:r>
              <a:rPr sz="750" spc="20" dirty="0">
                <a:latin typeface="Microsoft Sans Serif"/>
                <a:cs typeface="Microsoft Sans Serif"/>
              </a:rPr>
              <a:t>respaldo.</a:t>
            </a:r>
            <a:endParaRPr sz="750">
              <a:latin typeface="Microsoft Sans Serif"/>
              <a:cs typeface="Microsoft Sans Serif"/>
            </a:endParaRPr>
          </a:p>
        </p:txBody>
      </p:sp>
      <p:sp>
        <p:nvSpPr>
          <p:cNvPr id="208" name="object 208"/>
          <p:cNvSpPr txBox="1"/>
          <p:nvPr/>
        </p:nvSpPr>
        <p:spPr>
          <a:xfrm>
            <a:off x="13019644" y="3981177"/>
            <a:ext cx="406098" cy="120546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sz="700" spc="-10" dirty="0">
                <a:latin typeface="Microsoft Sans Serif"/>
                <a:cs typeface="Microsoft Sans Serif"/>
              </a:rPr>
              <a:t>87T</a:t>
            </a:r>
            <a:endParaRPr sz="700">
              <a:latin typeface="Microsoft Sans Serif"/>
              <a:cs typeface="Microsoft Sans Serif"/>
            </a:endParaRPr>
          </a:p>
        </p:txBody>
      </p:sp>
      <p:sp>
        <p:nvSpPr>
          <p:cNvPr id="209" name="object 209"/>
          <p:cNvSpPr txBox="1"/>
          <p:nvPr/>
        </p:nvSpPr>
        <p:spPr>
          <a:xfrm>
            <a:off x="13734857" y="4419092"/>
            <a:ext cx="1958913" cy="105157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sz="600" spc="25" dirty="0">
                <a:latin typeface="Microsoft Sans Serif"/>
                <a:cs typeface="Microsoft Sans Serif"/>
              </a:rPr>
              <a:t>Transformador</a:t>
            </a:r>
            <a:r>
              <a:rPr sz="600" spc="-5" dirty="0">
                <a:latin typeface="Microsoft Sans Serif"/>
                <a:cs typeface="Microsoft Sans Serif"/>
              </a:rPr>
              <a:t> </a:t>
            </a:r>
            <a:r>
              <a:rPr sz="600" spc="20" dirty="0">
                <a:latin typeface="Microsoft Sans Serif"/>
                <a:cs typeface="Microsoft Sans Serif"/>
              </a:rPr>
              <a:t>auxiliar</a:t>
            </a:r>
            <a:endParaRPr sz="600">
              <a:latin typeface="Microsoft Sans Serif"/>
              <a:cs typeface="Microsoft Sans Serif"/>
            </a:endParaRPr>
          </a:p>
        </p:txBody>
      </p:sp>
      <p:sp>
        <p:nvSpPr>
          <p:cNvPr id="210" name="object 210"/>
          <p:cNvSpPr txBox="1"/>
          <p:nvPr/>
        </p:nvSpPr>
        <p:spPr>
          <a:xfrm>
            <a:off x="1415188" y="4963393"/>
            <a:ext cx="6164514" cy="131318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 marR="5080">
              <a:lnSpc>
                <a:spcPct val="140000"/>
              </a:lnSpc>
              <a:spcBef>
                <a:spcPts val="100"/>
              </a:spcBef>
            </a:pPr>
            <a:r>
              <a:rPr sz="550" spc="-5" dirty="0">
                <a:latin typeface="Microsoft Sans Serif"/>
                <a:cs typeface="Microsoft Sans Serif"/>
              </a:rPr>
              <a:t>Fig.</a:t>
            </a:r>
            <a:r>
              <a:rPr sz="550" dirty="0">
                <a:latin typeface="Microsoft Sans Serif"/>
                <a:cs typeface="Microsoft Sans Serif"/>
              </a:rPr>
              <a:t> 9.</a:t>
            </a:r>
            <a:r>
              <a:rPr sz="550" spc="5" dirty="0">
                <a:latin typeface="Microsoft Sans Serif"/>
                <a:cs typeface="Microsoft Sans Serif"/>
              </a:rPr>
              <a:t> </a:t>
            </a:r>
            <a:r>
              <a:rPr sz="550" spc="10" dirty="0">
                <a:latin typeface="Microsoft Sans Serif"/>
                <a:cs typeface="Microsoft Sans Serif"/>
              </a:rPr>
              <a:t>Protección</a:t>
            </a:r>
            <a:r>
              <a:rPr sz="550" dirty="0">
                <a:latin typeface="Microsoft Sans Serif"/>
                <a:cs typeface="Microsoft Sans Serif"/>
              </a:rPr>
              <a:t> </a:t>
            </a:r>
            <a:r>
              <a:rPr sz="550" spc="20" dirty="0">
                <a:latin typeface="Microsoft Sans Serif"/>
                <a:cs typeface="Microsoft Sans Serif"/>
              </a:rPr>
              <a:t>contra</a:t>
            </a:r>
            <a:r>
              <a:rPr sz="550" spc="5" dirty="0">
                <a:latin typeface="Microsoft Sans Serif"/>
                <a:cs typeface="Microsoft Sans Serif"/>
              </a:rPr>
              <a:t> </a:t>
            </a:r>
            <a:r>
              <a:rPr sz="550" spc="10" dirty="0">
                <a:latin typeface="Microsoft Sans Serif"/>
                <a:cs typeface="Microsoft Sans Serif"/>
              </a:rPr>
              <a:t>fallas</a:t>
            </a:r>
            <a:r>
              <a:rPr sz="550" dirty="0">
                <a:latin typeface="Microsoft Sans Serif"/>
                <a:cs typeface="Microsoft Sans Serif"/>
              </a:rPr>
              <a:t> </a:t>
            </a:r>
            <a:r>
              <a:rPr sz="550" spc="15" dirty="0">
                <a:latin typeface="Microsoft Sans Serif"/>
                <a:cs typeface="Microsoft Sans Serif"/>
              </a:rPr>
              <a:t>del</a:t>
            </a:r>
            <a:r>
              <a:rPr sz="550" spc="5" dirty="0">
                <a:latin typeface="Microsoft Sans Serif"/>
                <a:cs typeface="Microsoft Sans Serif"/>
              </a:rPr>
              <a:t> </a:t>
            </a:r>
            <a:r>
              <a:rPr sz="550" spc="15" dirty="0">
                <a:latin typeface="Microsoft Sans Serif"/>
                <a:cs typeface="Microsoft Sans Serif"/>
              </a:rPr>
              <a:t>devanado</a:t>
            </a:r>
            <a:r>
              <a:rPr sz="550" dirty="0">
                <a:latin typeface="Microsoft Sans Serif"/>
                <a:cs typeface="Microsoft Sans Serif"/>
              </a:rPr>
              <a:t> </a:t>
            </a:r>
            <a:r>
              <a:rPr sz="550" spc="15" dirty="0">
                <a:latin typeface="Microsoft Sans Serif"/>
                <a:cs typeface="Microsoft Sans Serif"/>
              </a:rPr>
              <a:t>del</a:t>
            </a:r>
            <a:r>
              <a:rPr sz="550" spc="5" dirty="0">
                <a:latin typeface="Microsoft Sans Serif"/>
                <a:cs typeface="Microsoft Sans Serif"/>
              </a:rPr>
              <a:t> </a:t>
            </a:r>
            <a:r>
              <a:rPr sz="550" spc="20" dirty="0">
                <a:latin typeface="Microsoft Sans Serif"/>
                <a:cs typeface="Microsoft Sans Serif"/>
              </a:rPr>
              <a:t>estator</a:t>
            </a:r>
            <a:r>
              <a:rPr sz="550" dirty="0">
                <a:latin typeface="Microsoft Sans Serif"/>
                <a:cs typeface="Microsoft Sans Serif"/>
              </a:rPr>
              <a:t> </a:t>
            </a:r>
            <a:r>
              <a:rPr sz="550" spc="25" dirty="0">
                <a:latin typeface="Microsoft Sans Serif"/>
                <a:cs typeface="Microsoft Sans Serif"/>
              </a:rPr>
              <a:t>entre</a:t>
            </a:r>
            <a:r>
              <a:rPr sz="550" spc="5" dirty="0">
                <a:latin typeface="Microsoft Sans Serif"/>
                <a:cs typeface="Microsoft Sans Serif"/>
              </a:rPr>
              <a:t> espiras, </a:t>
            </a:r>
            <a:r>
              <a:rPr sz="550" spc="30" dirty="0">
                <a:latin typeface="Microsoft Sans Serif"/>
                <a:cs typeface="Microsoft Sans Serif"/>
              </a:rPr>
              <a:t>método</a:t>
            </a:r>
            <a:r>
              <a:rPr sz="550" dirty="0">
                <a:latin typeface="Microsoft Sans Serif"/>
                <a:cs typeface="Microsoft Sans Serif"/>
              </a:rPr>
              <a:t> </a:t>
            </a:r>
            <a:r>
              <a:rPr sz="550" spc="15" dirty="0">
                <a:latin typeface="Microsoft Sans Serif"/>
                <a:cs typeface="Microsoft Sans Serif"/>
              </a:rPr>
              <a:t>de </a:t>
            </a:r>
            <a:r>
              <a:rPr sz="550" spc="-130" dirty="0">
                <a:latin typeface="Microsoft Sans Serif"/>
                <a:cs typeface="Microsoft Sans Serif"/>
              </a:rPr>
              <a:t> </a:t>
            </a:r>
            <a:r>
              <a:rPr sz="550" spc="20" dirty="0">
                <a:latin typeface="Microsoft Sans Serif"/>
                <a:cs typeface="Microsoft Sans Serif"/>
              </a:rPr>
              <a:t>sobretensión</a:t>
            </a:r>
            <a:r>
              <a:rPr sz="550" spc="-10" dirty="0">
                <a:latin typeface="Microsoft Sans Serif"/>
                <a:cs typeface="Microsoft Sans Serif"/>
              </a:rPr>
              <a:t> </a:t>
            </a:r>
            <a:r>
              <a:rPr sz="550" spc="15" dirty="0">
                <a:latin typeface="Microsoft Sans Serif"/>
                <a:cs typeface="Microsoft Sans Serif"/>
              </a:rPr>
              <a:t>de</a:t>
            </a:r>
            <a:r>
              <a:rPr sz="550" spc="-5" dirty="0">
                <a:latin typeface="Microsoft Sans Serif"/>
                <a:cs typeface="Microsoft Sans Serif"/>
              </a:rPr>
              <a:t> </a:t>
            </a:r>
            <a:r>
              <a:rPr sz="550" spc="5" dirty="0">
                <a:latin typeface="Microsoft Sans Serif"/>
                <a:cs typeface="Microsoft Sans Serif"/>
              </a:rPr>
              <a:t>secuencia</a:t>
            </a:r>
            <a:r>
              <a:rPr sz="550" spc="-5" dirty="0">
                <a:latin typeface="Microsoft Sans Serif"/>
                <a:cs typeface="Microsoft Sans Serif"/>
              </a:rPr>
              <a:t> </a:t>
            </a:r>
            <a:r>
              <a:rPr sz="550" spc="15" dirty="0">
                <a:latin typeface="Microsoft Sans Serif"/>
                <a:cs typeface="Microsoft Sans Serif"/>
              </a:rPr>
              <a:t>cero</a:t>
            </a:r>
            <a:r>
              <a:rPr sz="550" spc="-5" dirty="0">
                <a:latin typeface="Microsoft Sans Serif"/>
                <a:cs typeface="Microsoft Sans Serif"/>
              </a:rPr>
              <a:t> </a:t>
            </a:r>
            <a:r>
              <a:rPr sz="550" dirty="0">
                <a:latin typeface="Microsoft Sans Serif"/>
                <a:cs typeface="Microsoft Sans Serif"/>
              </a:rPr>
              <a:t>(59N)</a:t>
            </a:r>
            <a:r>
              <a:rPr sz="550" spc="-5" dirty="0">
                <a:latin typeface="Microsoft Sans Serif"/>
                <a:cs typeface="Microsoft Sans Serif"/>
              </a:rPr>
              <a:t> </a:t>
            </a:r>
            <a:r>
              <a:rPr sz="550" spc="20" dirty="0">
                <a:latin typeface="Microsoft Sans Serif"/>
                <a:cs typeface="Microsoft Sans Serif"/>
              </a:rPr>
              <a:t>[2]</a:t>
            </a:r>
            <a:endParaRPr sz="550">
              <a:latin typeface="Microsoft Sans Serif"/>
              <a:cs typeface="Microsoft Sans Serif"/>
            </a:endParaRPr>
          </a:p>
        </p:txBody>
      </p:sp>
      <p:sp>
        <p:nvSpPr>
          <p:cNvPr id="211" name="object 211"/>
          <p:cNvSpPr txBox="1"/>
          <p:nvPr/>
        </p:nvSpPr>
        <p:spPr>
          <a:xfrm>
            <a:off x="1415217" y="5266974"/>
            <a:ext cx="7413486" cy="1759841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 marR="31115" indent="154940">
              <a:lnSpc>
                <a:spcPct val="125000"/>
              </a:lnSpc>
              <a:spcBef>
                <a:spcPts val="100"/>
              </a:spcBef>
            </a:pPr>
            <a:r>
              <a:rPr sz="800" spc="-15" dirty="0">
                <a:latin typeface="Microsoft Sans Serif"/>
                <a:cs typeface="Microsoft Sans Serif"/>
              </a:rPr>
              <a:t>La</a:t>
            </a:r>
            <a:r>
              <a:rPr sz="800" spc="-5" dirty="0">
                <a:latin typeface="Microsoft Sans Serif"/>
                <a:cs typeface="Microsoft Sans Serif"/>
              </a:rPr>
              <a:t> </a:t>
            </a:r>
            <a:r>
              <a:rPr sz="800" spc="20" dirty="0">
                <a:latin typeface="Microsoft Sans Serif"/>
                <a:cs typeface="Microsoft Sans Serif"/>
              </a:rPr>
              <a:t>instalación</a:t>
            </a:r>
            <a:r>
              <a:rPr sz="800" dirty="0">
                <a:latin typeface="Microsoft Sans Serif"/>
                <a:cs typeface="Microsoft Sans Serif"/>
              </a:rPr>
              <a:t> </a:t>
            </a:r>
            <a:r>
              <a:rPr sz="800" spc="30" dirty="0">
                <a:latin typeface="Microsoft Sans Serif"/>
                <a:cs typeface="Microsoft Sans Serif"/>
              </a:rPr>
              <a:t>requiere</a:t>
            </a:r>
            <a:r>
              <a:rPr sz="800" spc="-5" dirty="0">
                <a:latin typeface="Microsoft Sans Serif"/>
                <a:cs typeface="Microsoft Sans Serif"/>
              </a:rPr>
              <a:t> </a:t>
            </a:r>
            <a:r>
              <a:rPr sz="800" spc="45" dirty="0">
                <a:latin typeface="Microsoft Sans Serif"/>
                <a:cs typeface="Microsoft Sans Serif"/>
              </a:rPr>
              <a:t>un</a:t>
            </a:r>
            <a:r>
              <a:rPr sz="800" dirty="0">
                <a:latin typeface="Microsoft Sans Serif"/>
                <a:cs typeface="Microsoft Sans Serif"/>
              </a:rPr>
              <a:t> </a:t>
            </a:r>
            <a:r>
              <a:rPr sz="800" spc="10" dirty="0">
                <a:latin typeface="Microsoft Sans Serif"/>
                <a:cs typeface="Microsoft Sans Serif"/>
              </a:rPr>
              <a:t>cable</a:t>
            </a:r>
            <a:r>
              <a:rPr sz="800" spc="-5" dirty="0">
                <a:latin typeface="Microsoft Sans Serif"/>
                <a:cs typeface="Microsoft Sans Serif"/>
              </a:rPr>
              <a:t> </a:t>
            </a:r>
            <a:r>
              <a:rPr sz="800" spc="15" dirty="0">
                <a:latin typeface="Microsoft Sans Serif"/>
                <a:cs typeface="Microsoft Sans Serif"/>
              </a:rPr>
              <a:t>desde</a:t>
            </a:r>
            <a:r>
              <a:rPr sz="800" dirty="0">
                <a:latin typeface="Microsoft Sans Serif"/>
                <a:cs typeface="Microsoft Sans Serif"/>
              </a:rPr>
              <a:t> </a:t>
            </a:r>
            <a:r>
              <a:rPr sz="800" spc="15" dirty="0">
                <a:latin typeface="Microsoft Sans Serif"/>
                <a:cs typeface="Microsoft Sans Serif"/>
              </a:rPr>
              <a:t>el</a:t>
            </a:r>
            <a:r>
              <a:rPr sz="800" spc="-5" dirty="0">
                <a:latin typeface="Microsoft Sans Serif"/>
                <a:cs typeface="Microsoft Sans Serif"/>
              </a:rPr>
              <a:t> </a:t>
            </a:r>
            <a:r>
              <a:rPr sz="800" spc="45" dirty="0">
                <a:latin typeface="Microsoft Sans Serif"/>
                <a:cs typeface="Microsoft Sans Serif"/>
              </a:rPr>
              <a:t>neutro</a:t>
            </a:r>
            <a:r>
              <a:rPr sz="800" dirty="0">
                <a:latin typeface="Microsoft Sans Serif"/>
                <a:cs typeface="Microsoft Sans Serif"/>
              </a:rPr>
              <a:t> </a:t>
            </a:r>
            <a:r>
              <a:rPr sz="800" spc="25" dirty="0">
                <a:latin typeface="Microsoft Sans Serif"/>
                <a:cs typeface="Microsoft Sans Serif"/>
              </a:rPr>
              <a:t>del</a:t>
            </a:r>
            <a:r>
              <a:rPr sz="800" spc="-5" dirty="0">
                <a:latin typeface="Microsoft Sans Serif"/>
                <a:cs typeface="Microsoft Sans Serif"/>
              </a:rPr>
              <a:t> </a:t>
            </a:r>
            <a:r>
              <a:rPr sz="800" spc="35" dirty="0">
                <a:latin typeface="Microsoft Sans Serif"/>
                <a:cs typeface="Microsoft Sans Serif"/>
              </a:rPr>
              <a:t>generador </a:t>
            </a:r>
            <a:r>
              <a:rPr sz="800" spc="-195" dirty="0">
                <a:latin typeface="Microsoft Sans Serif"/>
                <a:cs typeface="Microsoft Sans Serif"/>
              </a:rPr>
              <a:t> </a:t>
            </a:r>
            <a:r>
              <a:rPr sz="800" spc="10" dirty="0">
                <a:latin typeface="Microsoft Sans Serif"/>
                <a:cs typeface="Microsoft Sans Serif"/>
              </a:rPr>
              <a:t>al </a:t>
            </a:r>
            <a:r>
              <a:rPr sz="800" spc="45" dirty="0">
                <a:latin typeface="Microsoft Sans Serif"/>
                <a:cs typeface="Microsoft Sans Serif"/>
              </a:rPr>
              <a:t>neutro </a:t>
            </a:r>
            <a:r>
              <a:rPr sz="800" spc="25" dirty="0">
                <a:latin typeface="Microsoft Sans Serif"/>
                <a:cs typeface="Microsoft Sans Serif"/>
              </a:rPr>
              <a:t>del </a:t>
            </a:r>
            <a:r>
              <a:rPr sz="800" spc="-45" dirty="0">
                <a:latin typeface="Microsoft Sans Serif"/>
                <a:cs typeface="Microsoft Sans Serif"/>
              </a:rPr>
              <a:t>TT </a:t>
            </a:r>
            <a:r>
              <a:rPr sz="800" spc="40" dirty="0">
                <a:latin typeface="Microsoft Sans Serif"/>
                <a:cs typeface="Microsoft Sans Serif"/>
              </a:rPr>
              <a:t>porque </a:t>
            </a:r>
            <a:r>
              <a:rPr sz="800" spc="15" dirty="0">
                <a:latin typeface="Microsoft Sans Serif"/>
                <a:cs typeface="Microsoft Sans Serif"/>
              </a:rPr>
              <a:t>los </a:t>
            </a:r>
            <a:r>
              <a:rPr sz="800" spc="-45" dirty="0">
                <a:latin typeface="Microsoft Sans Serif"/>
                <a:cs typeface="Microsoft Sans Serif"/>
              </a:rPr>
              <a:t>TT </a:t>
            </a:r>
            <a:r>
              <a:rPr sz="800" spc="20" dirty="0">
                <a:latin typeface="Microsoft Sans Serif"/>
                <a:cs typeface="Microsoft Sans Serif"/>
              </a:rPr>
              <a:t>están ubicados </a:t>
            </a:r>
            <a:r>
              <a:rPr sz="800" spc="25" dirty="0">
                <a:latin typeface="Microsoft Sans Serif"/>
                <a:cs typeface="Microsoft Sans Serif"/>
              </a:rPr>
              <a:t>en </a:t>
            </a:r>
            <a:r>
              <a:rPr sz="800" spc="10" dirty="0">
                <a:latin typeface="Microsoft Sans Serif"/>
                <a:cs typeface="Microsoft Sans Serif"/>
              </a:rPr>
              <a:t>la </a:t>
            </a:r>
            <a:r>
              <a:rPr sz="800" spc="40" dirty="0">
                <a:latin typeface="Microsoft Sans Serif"/>
                <a:cs typeface="Microsoft Sans Serif"/>
              </a:rPr>
              <a:t>terminal </a:t>
            </a:r>
            <a:r>
              <a:rPr sz="800" spc="25" dirty="0">
                <a:latin typeface="Microsoft Sans Serif"/>
                <a:cs typeface="Microsoft Sans Serif"/>
              </a:rPr>
              <a:t>del </a:t>
            </a:r>
            <a:r>
              <a:rPr sz="800" spc="30" dirty="0">
                <a:latin typeface="Microsoft Sans Serif"/>
                <a:cs typeface="Microsoft Sans Serif"/>
              </a:rPr>
              <a:t> generador.</a:t>
            </a:r>
            <a:r>
              <a:rPr sz="800" spc="-5" dirty="0">
                <a:latin typeface="Microsoft Sans Serif"/>
                <a:cs typeface="Microsoft Sans Serif"/>
              </a:rPr>
              <a:t> </a:t>
            </a:r>
            <a:r>
              <a:rPr sz="800" spc="10" dirty="0">
                <a:latin typeface="Microsoft Sans Serif"/>
                <a:cs typeface="Microsoft Sans Serif"/>
              </a:rPr>
              <a:t>Además,</a:t>
            </a:r>
            <a:r>
              <a:rPr sz="800" dirty="0">
                <a:latin typeface="Microsoft Sans Serif"/>
                <a:cs typeface="Microsoft Sans Serif"/>
              </a:rPr>
              <a:t> </a:t>
            </a:r>
            <a:r>
              <a:rPr sz="800" spc="15" dirty="0">
                <a:latin typeface="Microsoft Sans Serif"/>
                <a:cs typeface="Microsoft Sans Serif"/>
              </a:rPr>
              <a:t>el</a:t>
            </a:r>
            <a:r>
              <a:rPr sz="800" spc="-5" dirty="0">
                <a:latin typeface="Microsoft Sans Serif"/>
                <a:cs typeface="Microsoft Sans Serif"/>
              </a:rPr>
              <a:t> </a:t>
            </a:r>
            <a:r>
              <a:rPr sz="800" spc="25" dirty="0">
                <a:latin typeface="Microsoft Sans Serif"/>
                <a:cs typeface="Microsoft Sans Serif"/>
              </a:rPr>
              <a:t>aislamiento</a:t>
            </a:r>
            <a:r>
              <a:rPr sz="800" dirty="0">
                <a:latin typeface="Microsoft Sans Serif"/>
                <a:cs typeface="Microsoft Sans Serif"/>
              </a:rPr>
              <a:t> </a:t>
            </a:r>
            <a:r>
              <a:rPr sz="800" spc="25" dirty="0">
                <a:latin typeface="Microsoft Sans Serif"/>
                <a:cs typeface="Microsoft Sans Serif"/>
              </a:rPr>
              <a:t>del</a:t>
            </a:r>
            <a:r>
              <a:rPr sz="800" dirty="0">
                <a:latin typeface="Microsoft Sans Serif"/>
                <a:cs typeface="Microsoft Sans Serif"/>
              </a:rPr>
              <a:t> </a:t>
            </a:r>
            <a:r>
              <a:rPr sz="800" spc="10" dirty="0">
                <a:latin typeface="Microsoft Sans Serif"/>
                <a:cs typeface="Microsoft Sans Serif"/>
              </a:rPr>
              <a:t>cable</a:t>
            </a:r>
            <a:r>
              <a:rPr sz="800" spc="-5" dirty="0">
                <a:latin typeface="Microsoft Sans Serif"/>
                <a:cs typeface="Microsoft Sans Serif"/>
              </a:rPr>
              <a:t> </a:t>
            </a:r>
            <a:r>
              <a:rPr sz="800" spc="25" dirty="0">
                <a:latin typeface="Microsoft Sans Serif"/>
                <a:cs typeface="Microsoft Sans Serif"/>
              </a:rPr>
              <a:t>debe</a:t>
            </a:r>
            <a:r>
              <a:rPr sz="800" dirty="0">
                <a:latin typeface="Microsoft Sans Serif"/>
                <a:cs typeface="Microsoft Sans Serif"/>
              </a:rPr>
              <a:t> </a:t>
            </a:r>
            <a:r>
              <a:rPr sz="800" spc="20" dirty="0">
                <a:latin typeface="Microsoft Sans Serif"/>
                <a:cs typeface="Microsoft Sans Serif"/>
              </a:rPr>
              <a:t>estar</a:t>
            </a:r>
            <a:r>
              <a:rPr sz="800" dirty="0">
                <a:latin typeface="Microsoft Sans Serif"/>
                <a:cs typeface="Microsoft Sans Serif"/>
              </a:rPr>
              <a:t> </a:t>
            </a:r>
            <a:r>
              <a:rPr sz="800" spc="15" dirty="0">
                <a:latin typeface="Microsoft Sans Serif"/>
                <a:cs typeface="Microsoft Sans Serif"/>
              </a:rPr>
              <a:t>clasificado </a:t>
            </a:r>
            <a:r>
              <a:rPr sz="800" spc="-200" dirty="0">
                <a:latin typeface="Microsoft Sans Serif"/>
                <a:cs typeface="Microsoft Sans Serif"/>
              </a:rPr>
              <a:t> </a:t>
            </a:r>
            <a:r>
              <a:rPr sz="800" spc="25" dirty="0">
                <a:latin typeface="Microsoft Sans Serif"/>
                <a:cs typeface="Microsoft Sans Serif"/>
              </a:rPr>
              <a:t>para </a:t>
            </a:r>
            <a:r>
              <a:rPr sz="800" spc="15" dirty="0">
                <a:latin typeface="Microsoft Sans Serif"/>
                <a:cs typeface="Microsoft Sans Serif"/>
              </a:rPr>
              <a:t>el </a:t>
            </a:r>
            <a:r>
              <a:rPr sz="800" spc="20" dirty="0">
                <a:latin typeface="Microsoft Sans Serif"/>
                <a:cs typeface="Microsoft Sans Serif"/>
              </a:rPr>
              <a:t>voltaje </a:t>
            </a:r>
            <a:r>
              <a:rPr sz="800" spc="25" dirty="0">
                <a:latin typeface="Microsoft Sans Serif"/>
                <a:cs typeface="Microsoft Sans Serif"/>
              </a:rPr>
              <a:t>de </a:t>
            </a:r>
            <a:r>
              <a:rPr sz="800" spc="20" dirty="0">
                <a:latin typeface="Microsoft Sans Serif"/>
                <a:cs typeface="Microsoft Sans Serif"/>
              </a:rPr>
              <a:t>línea </a:t>
            </a:r>
            <a:r>
              <a:rPr sz="800" dirty="0">
                <a:latin typeface="Microsoft Sans Serif"/>
                <a:cs typeface="Microsoft Sans Serif"/>
              </a:rPr>
              <a:t>a </a:t>
            </a:r>
            <a:r>
              <a:rPr sz="800" spc="35" dirty="0">
                <a:latin typeface="Microsoft Sans Serif"/>
                <a:cs typeface="Microsoft Sans Serif"/>
              </a:rPr>
              <a:t>tierra </a:t>
            </a:r>
            <a:r>
              <a:rPr sz="800" spc="25" dirty="0">
                <a:latin typeface="Microsoft Sans Serif"/>
                <a:cs typeface="Microsoft Sans Serif"/>
              </a:rPr>
              <a:t>del </a:t>
            </a:r>
            <a:r>
              <a:rPr sz="800" spc="15" dirty="0">
                <a:latin typeface="Microsoft Sans Serif"/>
                <a:cs typeface="Microsoft Sans Serif"/>
              </a:rPr>
              <a:t>sistema. </a:t>
            </a:r>
            <a:r>
              <a:rPr sz="800" spc="25" dirty="0">
                <a:latin typeface="Microsoft Sans Serif"/>
                <a:cs typeface="Microsoft Sans Serif"/>
              </a:rPr>
              <a:t>Un inconveniente de </a:t>
            </a:r>
            <a:r>
              <a:rPr sz="800" spc="30" dirty="0">
                <a:latin typeface="Microsoft Sans Serif"/>
                <a:cs typeface="Microsoft Sans Serif"/>
              </a:rPr>
              <a:t> </a:t>
            </a:r>
            <a:r>
              <a:rPr sz="800" spc="15" dirty="0">
                <a:latin typeface="Microsoft Sans Serif"/>
                <a:cs typeface="Microsoft Sans Serif"/>
              </a:rPr>
              <a:t>este</a:t>
            </a:r>
            <a:r>
              <a:rPr sz="800" spc="-5" dirty="0">
                <a:latin typeface="Microsoft Sans Serif"/>
                <a:cs typeface="Microsoft Sans Serif"/>
              </a:rPr>
              <a:t> </a:t>
            </a:r>
            <a:r>
              <a:rPr sz="800" spc="25" dirty="0">
                <a:latin typeface="Microsoft Sans Serif"/>
                <a:cs typeface="Microsoft Sans Serif"/>
              </a:rPr>
              <a:t>esquema</a:t>
            </a:r>
            <a:r>
              <a:rPr sz="800" spc="-5" dirty="0">
                <a:latin typeface="Microsoft Sans Serif"/>
                <a:cs typeface="Microsoft Sans Serif"/>
              </a:rPr>
              <a:t> </a:t>
            </a:r>
            <a:r>
              <a:rPr sz="800" spc="-10" dirty="0">
                <a:latin typeface="Microsoft Sans Serif"/>
                <a:cs typeface="Microsoft Sans Serif"/>
              </a:rPr>
              <a:t>es</a:t>
            </a:r>
            <a:r>
              <a:rPr sz="800" spc="-5" dirty="0">
                <a:latin typeface="Microsoft Sans Serif"/>
                <a:cs typeface="Microsoft Sans Serif"/>
              </a:rPr>
              <a:t> </a:t>
            </a:r>
            <a:r>
              <a:rPr sz="800" spc="30" dirty="0">
                <a:latin typeface="Microsoft Sans Serif"/>
                <a:cs typeface="Microsoft Sans Serif"/>
              </a:rPr>
              <a:t>una</a:t>
            </a:r>
            <a:r>
              <a:rPr sz="800" spc="-5" dirty="0">
                <a:latin typeface="Microsoft Sans Serif"/>
                <a:cs typeface="Microsoft Sans Serif"/>
              </a:rPr>
              <a:t> </a:t>
            </a:r>
            <a:r>
              <a:rPr sz="800" spc="35" dirty="0">
                <a:latin typeface="Microsoft Sans Serif"/>
                <a:cs typeface="Microsoft Sans Serif"/>
              </a:rPr>
              <a:t>tierra</a:t>
            </a:r>
            <a:r>
              <a:rPr sz="800" spc="-5" dirty="0">
                <a:latin typeface="Microsoft Sans Serif"/>
                <a:cs typeface="Microsoft Sans Serif"/>
              </a:rPr>
              <a:t> </a:t>
            </a:r>
            <a:r>
              <a:rPr sz="800" spc="20" dirty="0">
                <a:latin typeface="Microsoft Sans Serif"/>
                <a:cs typeface="Microsoft Sans Serif"/>
              </a:rPr>
              <a:t>sólida</a:t>
            </a:r>
            <a:r>
              <a:rPr sz="800" spc="-5" dirty="0">
                <a:latin typeface="Microsoft Sans Serif"/>
                <a:cs typeface="Microsoft Sans Serif"/>
              </a:rPr>
              <a:t> </a:t>
            </a:r>
            <a:r>
              <a:rPr sz="800" spc="25" dirty="0">
                <a:latin typeface="Microsoft Sans Serif"/>
                <a:cs typeface="Microsoft Sans Serif"/>
              </a:rPr>
              <a:t>del</a:t>
            </a:r>
            <a:r>
              <a:rPr sz="800" spc="-5" dirty="0">
                <a:latin typeface="Microsoft Sans Serif"/>
                <a:cs typeface="Microsoft Sans Serif"/>
              </a:rPr>
              <a:t> </a:t>
            </a:r>
            <a:r>
              <a:rPr sz="800" spc="35" dirty="0">
                <a:latin typeface="Microsoft Sans Serif"/>
                <a:cs typeface="Microsoft Sans Serif"/>
              </a:rPr>
              <a:t>generador</a:t>
            </a:r>
            <a:r>
              <a:rPr sz="800" spc="-5" dirty="0">
                <a:latin typeface="Microsoft Sans Serif"/>
                <a:cs typeface="Microsoft Sans Serif"/>
              </a:rPr>
              <a:t> </a:t>
            </a:r>
            <a:r>
              <a:rPr sz="800" dirty="0">
                <a:latin typeface="Microsoft Sans Serif"/>
                <a:cs typeface="Microsoft Sans Serif"/>
              </a:rPr>
              <a:t>si</a:t>
            </a:r>
            <a:r>
              <a:rPr sz="800" spc="-5" dirty="0">
                <a:latin typeface="Microsoft Sans Serif"/>
                <a:cs typeface="Microsoft Sans Serif"/>
              </a:rPr>
              <a:t> </a:t>
            </a:r>
            <a:r>
              <a:rPr sz="800" spc="15" dirty="0">
                <a:latin typeface="Microsoft Sans Serif"/>
                <a:cs typeface="Microsoft Sans Serif"/>
              </a:rPr>
              <a:t>el</a:t>
            </a:r>
            <a:r>
              <a:rPr sz="800" spc="-5" dirty="0">
                <a:latin typeface="Microsoft Sans Serif"/>
                <a:cs typeface="Microsoft Sans Serif"/>
              </a:rPr>
              <a:t> </a:t>
            </a:r>
            <a:r>
              <a:rPr sz="800" spc="10" dirty="0">
                <a:latin typeface="Microsoft Sans Serif"/>
                <a:cs typeface="Microsoft Sans Serif"/>
              </a:rPr>
              <a:t>cable</a:t>
            </a:r>
            <a:r>
              <a:rPr sz="800" spc="-5" dirty="0">
                <a:latin typeface="Microsoft Sans Serif"/>
                <a:cs typeface="Microsoft Sans Serif"/>
              </a:rPr>
              <a:t> </a:t>
            </a:r>
            <a:r>
              <a:rPr sz="800" spc="15" dirty="0">
                <a:latin typeface="Microsoft Sans Serif"/>
                <a:cs typeface="Microsoft Sans Serif"/>
              </a:rPr>
              <a:t>aislado </a:t>
            </a:r>
            <a:r>
              <a:rPr sz="800" spc="-195" dirty="0">
                <a:latin typeface="Microsoft Sans Serif"/>
                <a:cs typeface="Microsoft Sans Serif"/>
              </a:rPr>
              <a:t> </a:t>
            </a:r>
            <a:r>
              <a:rPr sz="800" spc="25" dirty="0">
                <a:latin typeface="Microsoft Sans Serif"/>
                <a:cs typeface="Microsoft Sans Serif"/>
              </a:rPr>
              <a:t>de</a:t>
            </a:r>
            <a:r>
              <a:rPr sz="800" spc="-5" dirty="0">
                <a:latin typeface="Microsoft Sans Serif"/>
                <a:cs typeface="Microsoft Sans Serif"/>
              </a:rPr>
              <a:t> </a:t>
            </a:r>
            <a:r>
              <a:rPr sz="800" spc="20" dirty="0">
                <a:latin typeface="Microsoft Sans Serif"/>
                <a:cs typeface="Microsoft Sans Serif"/>
              </a:rPr>
              <a:t>línea</a:t>
            </a:r>
            <a:r>
              <a:rPr sz="800" spc="-5" dirty="0">
                <a:latin typeface="Microsoft Sans Serif"/>
                <a:cs typeface="Microsoft Sans Serif"/>
              </a:rPr>
              <a:t> </a:t>
            </a:r>
            <a:r>
              <a:rPr sz="800" dirty="0">
                <a:latin typeface="Microsoft Sans Serif"/>
                <a:cs typeface="Microsoft Sans Serif"/>
              </a:rPr>
              <a:t>a</a:t>
            </a:r>
            <a:r>
              <a:rPr sz="800" spc="-5" dirty="0">
                <a:latin typeface="Microsoft Sans Serif"/>
                <a:cs typeface="Microsoft Sans Serif"/>
              </a:rPr>
              <a:t> </a:t>
            </a:r>
            <a:r>
              <a:rPr sz="800" spc="45" dirty="0">
                <a:latin typeface="Microsoft Sans Serif"/>
                <a:cs typeface="Microsoft Sans Serif"/>
              </a:rPr>
              <a:t>neutro</a:t>
            </a:r>
            <a:r>
              <a:rPr sz="800" spc="-5" dirty="0">
                <a:latin typeface="Microsoft Sans Serif"/>
                <a:cs typeface="Microsoft Sans Serif"/>
              </a:rPr>
              <a:t> </a:t>
            </a:r>
            <a:r>
              <a:rPr sz="800" spc="30" dirty="0">
                <a:latin typeface="Microsoft Sans Serif"/>
                <a:cs typeface="Microsoft Sans Serif"/>
              </a:rPr>
              <a:t>que</a:t>
            </a:r>
            <a:r>
              <a:rPr sz="800" spc="-5" dirty="0">
                <a:latin typeface="Microsoft Sans Serif"/>
                <a:cs typeface="Microsoft Sans Serif"/>
              </a:rPr>
              <a:t> </a:t>
            </a:r>
            <a:r>
              <a:rPr sz="800" spc="15" dirty="0">
                <a:latin typeface="Microsoft Sans Serif"/>
                <a:cs typeface="Microsoft Sans Serif"/>
              </a:rPr>
              <a:t>conecta</a:t>
            </a:r>
            <a:r>
              <a:rPr sz="800" spc="-5" dirty="0">
                <a:latin typeface="Microsoft Sans Serif"/>
                <a:cs typeface="Microsoft Sans Serif"/>
              </a:rPr>
              <a:t> </a:t>
            </a:r>
            <a:r>
              <a:rPr sz="800" spc="15" dirty="0">
                <a:latin typeface="Microsoft Sans Serif"/>
                <a:cs typeface="Microsoft Sans Serif"/>
              </a:rPr>
              <a:t>el</a:t>
            </a:r>
            <a:r>
              <a:rPr sz="800" spc="-5" dirty="0">
                <a:latin typeface="Microsoft Sans Serif"/>
                <a:cs typeface="Microsoft Sans Serif"/>
              </a:rPr>
              <a:t> </a:t>
            </a:r>
            <a:r>
              <a:rPr sz="800" spc="45" dirty="0">
                <a:latin typeface="Microsoft Sans Serif"/>
                <a:cs typeface="Microsoft Sans Serif"/>
              </a:rPr>
              <a:t>neutro</a:t>
            </a:r>
            <a:r>
              <a:rPr sz="800" spc="-5" dirty="0">
                <a:latin typeface="Microsoft Sans Serif"/>
                <a:cs typeface="Microsoft Sans Serif"/>
              </a:rPr>
              <a:t> </a:t>
            </a:r>
            <a:r>
              <a:rPr sz="800" spc="25" dirty="0">
                <a:latin typeface="Microsoft Sans Serif"/>
                <a:cs typeface="Microsoft Sans Serif"/>
              </a:rPr>
              <a:t>del</a:t>
            </a:r>
            <a:r>
              <a:rPr sz="800" spc="-5" dirty="0">
                <a:latin typeface="Microsoft Sans Serif"/>
                <a:cs typeface="Microsoft Sans Serif"/>
              </a:rPr>
              <a:t> </a:t>
            </a:r>
            <a:r>
              <a:rPr sz="800" spc="-50" dirty="0">
                <a:latin typeface="Microsoft Sans Serif"/>
                <a:cs typeface="Microsoft Sans Serif"/>
              </a:rPr>
              <a:t>VT</a:t>
            </a:r>
            <a:r>
              <a:rPr sz="800" spc="-5" dirty="0">
                <a:latin typeface="Microsoft Sans Serif"/>
                <a:cs typeface="Microsoft Sans Serif"/>
              </a:rPr>
              <a:t> </a:t>
            </a:r>
            <a:r>
              <a:rPr sz="800" spc="10" dirty="0">
                <a:latin typeface="Microsoft Sans Serif"/>
                <a:cs typeface="Microsoft Sans Serif"/>
              </a:rPr>
              <a:t>al</a:t>
            </a:r>
            <a:r>
              <a:rPr sz="800" spc="-5" dirty="0">
                <a:latin typeface="Microsoft Sans Serif"/>
                <a:cs typeface="Microsoft Sans Serif"/>
              </a:rPr>
              <a:t> </a:t>
            </a:r>
            <a:r>
              <a:rPr sz="800" spc="45" dirty="0">
                <a:latin typeface="Microsoft Sans Serif"/>
                <a:cs typeface="Microsoft Sans Serif"/>
              </a:rPr>
              <a:t>neutro</a:t>
            </a:r>
            <a:r>
              <a:rPr sz="800" spc="-5" dirty="0">
                <a:latin typeface="Microsoft Sans Serif"/>
                <a:cs typeface="Microsoft Sans Serif"/>
              </a:rPr>
              <a:t> </a:t>
            </a:r>
            <a:r>
              <a:rPr sz="800" spc="20" dirty="0">
                <a:latin typeface="Microsoft Sans Serif"/>
                <a:cs typeface="Microsoft Sans Serif"/>
              </a:rPr>
              <a:t>del  </a:t>
            </a:r>
            <a:r>
              <a:rPr sz="800" spc="35" dirty="0">
                <a:latin typeface="Microsoft Sans Serif"/>
                <a:cs typeface="Microsoft Sans Serif"/>
              </a:rPr>
              <a:t>generador</a:t>
            </a:r>
            <a:r>
              <a:rPr sz="800" spc="-10" dirty="0">
                <a:latin typeface="Microsoft Sans Serif"/>
                <a:cs typeface="Microsoft Sans Serif"/>
              </a:rPr>
              <a:t> </a:t>
            </a:r>
            <a:r>
              <a:rPr sz="800" spc="30" dirty="0">
                <a:latin typeface="Microsoft Sans Serif"/>
                <a:cs typeface="Microsoft Sans Serif"/>
              </a:rPr>
              <a:t>sufre</a:t>
            </a:r>
            <a:r>
              <a:rPr sz="800" spc="-5" dirty="0">
                <a:latin typeface="Microsoft Sans Serif"/>
                <a:cs typeface="Microsoft Sans Serif"/>
              </a:rPr>
              <a:t> </a:t>
            </a:r>
            <a:r>
              <a:rPr sz="800" spc="30" dirty="0">
                <a:latin typeface="Microsoft Sans Serif"/>
                <a:cs typeface="Microsoft Sans Serif"/>
              </a:rPr>
              <a:t>una</a:t>
            </a:r>
            <a:r>
              <a:rPr sz="800" spc="-5" dirty="0">
                <a:latin typeface="Microsoft Sans Serif"/>
                <a:cs typeface="Microsoft Sans Serif"/>
              </a:rPr>
              <a:t> </a:t>
            </a:r>
            <a:r>
              <a:rPr sz="800" spc="20" dirty="0">
                <a:latin typeface="Microsoft Sans Serif"/>
                <a:cs typeface="Microsoft Sans Serif"/>
              </a:rPr>
              <a:t>falla</a:t>
            </a:r>
            <a:r>
              <a:rPr sz="800" spc="-10" dirty="0">
                <a:latin typeface="Microsoft Sans Serif"/>
                <a:cs typeface="Microsoft Sans Serif"/>
              </a:rPr>
              <a:t> </a:t>
            </a:r>
            <a:r>
              <a:rPr sz="800" dirty="0">
                <a:latin typeface="Microsoft Sans Serif"/>
                <a:cs typeface="Microsoft Sans Serif"/>
              </a:rPr>
              <a:t>a</a:t>
            </a:r>
            <a:r>
              <a:rPr sz="800" spc="-5" dirty="0">
                <a:latin typeface="Microsoft Sans Serif"/>
                <a:cs typeface="Microsoft Sans Serif"/>
              </a:rPr>
              <a:t> </a:t>
            </a:r>
            <a:r>
              <a:rPr sz="800" spc="30" dirty="0">
                <a:latin typeface="Microsoft Sans Serif"/>
                <a:cs typeface="Microsoft Sans Serif"/>
              </a:rPr>
              <a:t>tierra.</a:t>
            </a:r>
            <a:r>
              <a:rPr sz="800" spc="-5" dirty="0">
                <a:latin typeface="Microsoft Sans Serif"/>
                <a:cs typeface="Microsoft Sans Serif"/>
              </a:rPr>
              <a:t> </a:t>
            </a:r>
            <a:r>
              <a:rPr sz="800" spc="15" dirty="0">
                <a:latin typeface="Microsoft Sans Serif"/>
                <a:cs typeface="Microsoft Sans Serif"/>
              </a:rPr>
              <a:t>Por</a:t>
            </a:r>
            <a:r>
              <a:rPr sz="800" spc="-10" dirty="0">
                <a:latin typeface="Microsoft Sans Serif"/>
                <a:cs typeface="Microsoft Sans Serif"/>
              </a:rPr>
              <a:t> </a:t>
            </a:r>
            <a:r>
              <a:rPr sz="800" spc="15" dirty="0">
                <a:latin typeface="Microsoft Sans Serif"/>
                <a:cs typeface="Microsoft Sans Serif"/>
              </a:rPr>
              <a:t>este</a:t>
            </a:r>
            <a:r>
              <a:rPr sz="800" spc="-5" dirty="0">
                <a:latin typeface="Microsoft Sans Serif"/>
                <a:cs typeface="Microsoft Sans Serif"/>
              </a:rPr>
              <a:t> </a:t>
            </a:r>
            <a:r>
              <a:rPr sz="800" spc="35" dirty="0">
                <a:latin typeface="Microsoft Sans Serif"/>
                <a:cs typeface="Microsoft Sans Serif"/>
              </a:rPr>
              <a:t>motivo,</a:t>
            </a:r>
            <a:r>
              <a:rPr sz="800" spc="-5" dirty="0">
                <a:latin typeface="Microsoft Sans Serif"/>
                <a:cs typeface="Microsoft Sans Serif"/>
              </a:rPr>
              <a:t> </a:t>
            </a:r>
            <a:r>
              <a:rPr sz="800" spc="-10" dirty="0">
                <a:latin typeface="Microsoft Sans Serif"/>
                <a:cs typeface="Microsoft Sans Serif"/>
              </a:rPr>
              <a:t>se</a:t>
            </a:r>
            <a:r>
              <a:rPr sz="800" spc="-5" dirty="0">
                <a:latin typeface="Microsoft Sans Serif"/>
                <a:cs typeface="Microsoft Sans Serif"/>
              </a:rPr>
              <a:t> </a:t>
            </a:r>
            <a:r>
              <a:rPr sz="800" spc="30" dirty="0">
                <a:latin typeface="Microsoft Sans Serif"/>
                <a:cs typeface="Microsoft Sans Serif"/>
              </a:rPr>
              <a:t>recomienda </a:t>
            </a:r>
            <a:r>
              <a:rPr sz="800" spc="-200" dirty="0">
                <a:latin typeface="Microsoft Sans Serif"/>
                <a:cs typeface="Microsoft Sans Serif"/>
              </a:rPr>
              <a:t> </a:t>
            </a:r>
            <a:r>
              <a:rPr sz="800" spc="20" dirty="0">
                <a:latin typeface="Microsoft Sans Serif"/>
                <a:cs typeface="Microsoft Sans Serif"/>
              </a:rPr>
              <a:t>realizar</a:t>
            </a:r>
            <a:r>
              <a:rPr sz="800" spc="-10" dirty="0">
                <a:latin typeface="Microsoft Sans Serif"/>
                <a:cs typeface="Microsoft Sans Serif"/>
              </a:rPr>
              <a:t> </a:t>
            </a:r>
            <a:r>
              <a:rPr sz="800" spc="25" dirty="0">
                <a:latin typeface="Microsoft Sans Serif"/>
                <a:cs typeface="Microsoft Sans Serif"/>
              </a:rPr>
              <a:t>pruebas</a:t>
            </a:r>
            <a:r>
              <a:rPr sz="800" spc="-5" dirty="0">
                <a:latin typeface="Microsoft Sans Serif"/>
                <a:cs typeface="Microsoft Sans Serif"/>
              </a:rPr>
              <a:t> </a:t>
            </a:r>
            <a:r>
              <a:rPr sz="800" spc="20" dirty="0">
                <a:latin typeface="Microsoft Sans Serif"/>
                <a:cs typeface="Microsoft Sans Serif"/>
              </a:rPr>
              <a:t>periódicas</a:t>
            </a:r>
            <a:r>
              <a:rPr sz="800" spc="-5" dirty="0">
                <a:latin typeface="Microsoft Sans Serif"/>
                <a:cs typeface="Microsoft Sans Serif"/>
              </a:rPr>
              <a:t> </a:t>
            </a:r>
            <a:r>
              <a:rPr sz="800" spc="25" dirty="0">
                <a:latin typeface="Microsoft Sans Serif"/>
                <a:cs typeface="Microsoft Sans Serif"/>
              </a:rPr>
              <a:t>del</a:t>
            </a:r>
            <a:r>
              <a:rPr sz="800" spc="-5" dirty="0">
                <a:latin typeface="Microsoft Sans Serif"/>
                <a:cs typeface="Microsoft Sans Serif"/>
              </a:rPr>
              <a:t> </a:t>
            </a:r>
            <a:r>
              <a:rPr sz="800" spc="5" dirty="0">
                <a:latin typeface="Microsoft Sans Serif"/>
                <a:cs typeface="Microsoft Sans Serif"/>
              </a:rPr>
              <a:t>cable.</a:t>
            </a:r>
            <a:endParaRPr sz="800">
              <a:latin typeface="Microsoft Sans Serif"/>
              <a:cs typeface="Microsoft Sans Serif"/>
            </a:endParaRPr>
          </a:p>
          <a:p>
            <a:pPr marL="12700" marR="62865" indent="154940" algn="just">
              <a:lnSpc>
                <a:spcPts val="1200"/>
              </a:lnSpc>
              <a:spcBef>
                <a:spcPts val="90"/>
              </a:spcBef>
            </a:pPr>
            <a:r>
              <a:rPr sz="700" spc="-30" dirty="0">
                <a:latin typeface="Microsoft Sans Serif"/>
                <a:cs typeface="Microsoft Sans Serif"/>
              </a:rPr>
              <a:t>El</a:t>
            </a:r>
            <a:r>
              <a:rPr sz="700" spc="5" dirty="0">
                <a:latin typeface="Microsoft Sans Serif"/>
                <a:cs typeface="Microsoft Sans Serif"/>
              </a:rPr>
              <a:t> </a:t>
            </a:r>
            <a:r>
              <a:rPr sz="700" spc="20" dirty="0">
                <a:latin typeface="Microsoft Sans Serif"/>
                <a:cs typeface="Microsoft Sans Serif"/>
              </a:rPr>
              <a:t>relé</a:t>
            </a:r>
            <a:r>
              <a:rPr sz="700" spc="5" dirty="0">
                <a:latin typeface="Microsoft Sans Serif"/>
                <a:cs typeface="Microsoft Sans Serif"/>
              </a:rPr>
              <a:t> </a:t>
            </a:r>
            <a:r>
              <a:rPr sz="700" spc="15" dirty="0">
                <a:latin typeface="Microsoft Sans Serif"/>
                <a:cs typeface="Microsoft Sans Serif"/>
              </a:rPr>
              <a:t>59N</a:t>
            </a:r>
            <a:r>
              <a:rPr sz="700" spc="5" dirty="0">
                <a:latin typeface="Microsoft Sans Serif"/>
                <a:cs typeface="Microsoft Sans Serif"/>
              </a:rPr>
              <a:t> </a:t>
            </a:r>
            <a:r>
              <a:rPr sz="700" spc="10" dirty="0">
                <a:latin typeface="Microsoft Sans Serif"/>
                <a:cs typeface="Microsoft Sans Serif"/>
              </a:rPr>
              <a:t>está </a:t>
            </a:r>
            <a:r>
              <a:rPr sz="700" spc="20" dirty="0">
                <a:latin typeface="Microsoft Sans Serif"/>
                <a:cs typeface="Microsoft Sans Serif"/>
              </a:rPr>
              <a:t>sintonizado</a:t>
            </a:r>
            <a:r>
              <a:rPr sz="700" spc="5" dirty="0">
                <a:latin typeface="Microsoft Sans Serif"/>
                <a:cs typeface="Microsoft Sans Serif"/>
              </a:rPr>
              <a:t> </a:t>
            </a:r>
            <a:r>
              <a:rPr sz="700" spc="10" dirty="0">
                <a:latin typeface="Microsoft Sans Serif"/>
                <a:cs typeface="Microsoft Sans Serif"/>
              </a:rPr>
              <a:t>al</a:t>
            </a:r>
            <a:r>
              <a:rPr sz="700" spc="5" dirty="0">
                <a:latin typeface="Microsoft Sans Serif"/>
                <a:cs typeface="Microsoft Sans Serif"/>
              </a:rPr>
              <a:t> </a:t>
            </a:r>
            <a:r>
              <a:rPr sz="700" spc="20" dirty="0">
                <a:latin typeface="Microsoft Sans Serif"/>
                <a:cs typeface="Microsoft Sans Serif"/>
              </a:rPr>
              <a:t>voltaje</a:t>
            </a:r>
            <a:r>
              <a:rPr sz="700" spc="5" dirty="0">
                <a:latin typeface="Microsoft Sans Serif"/>
                <a:cs typeface="Microsoft Sans Serif"/>
              </a:rPr>
              <a:t> </a:t>
            </a:r>
            <a:r>
              <a:rPr sz="700" spc="20" dirty="0">
                <a:latin typeface="Microsoft Sans Serif"/>
                <a:cs typeface="Microsoft Sans Serif"/>
              </a:rPr>
              <a:t>de</a:t>
            </a:r>
            <a:r>
              <a:rPr sz="700" spc="10" dirty="0">
                <a:latin typeface="Microsoft Sans Serif"/>
                <a:cs typeface="Microsoft Sans Serif"/>
              </a:rPr>
              <a:t> </a:t>
            </a:r>
            <a:r>
              <a:rPr sz="700" spc="15" dirty="0">
                <a:latin typeface="Microsoft Sans Serif"/>
                <a:cs typeface="Microsoft Sans Serif"/>
              </a:rPr>
              <a:t>frecuencia</a:t>
            </a:r>
            <a:r>
              <a:rPr sz="700" spc="5" dirty="0">
                <a:latin typeface="Microsoft Sans Serif"/>
                <a:cs typeface="Microsoft Sans Serif"/>
              </a:rPr>
              <a:t> </a:t>
            </a:r>
            <a:r>
              <a:rPr sz="700" spc="30" dirty="0">
                <a:latin typeface="Microsoft Sans Serif"/>
                <a:cs typeface="Microsoft Sans Serif"/>
              </a:rPr>
              <a:t>fundamental</a:t>
            </a:r>
            <a:r>
              <a:rPr sz="700" spc="5" dirty="0">
                <a:latin typeface="Microsoft Sans Serif"/>
                <a:cs typeface="Microsoft Sans Serif"/>
              </a:rPr>
              <a:t> </a:t>
            </a:r>
            <a:r>
              <a:rPr sz="700" spc="10" dirty="0">
                <a:latin typeface="Microsoft Sans Serif"/>
                <a:cs typeface="Microsoft Sans Serif"/>
              </a:rPr>
              <a:t>(60/50 </a:t>
            </a:r>
            <a:r>
              <a:rPr sz="700" spc="-175" dirty="0">
                <a:latin typeface="Microsoft Sans Serif"/>
                <a:cs typeface="Microsoft Sans Serif"/>
              </a:rPr>
              <a:t> </a:t>
            </a:r>
            <a:r>
              <a:rPr sz="700" spc="-15" dirty="0">
                <a:latin typeface="Microsoft Sans Serif"/>
                <a:cs typeface="Microsoft Sans Serif"/>
              </a:rPr>
              <a:t>Hz)</a:t>
            </a:r>
            <a:r>
              <a:rPr sz="700" dirty="0">
                <a:latin typeface="Microsoft Sans Serif"/>
                <a:cs typeface="Microsoft Sans Serif"/>
              </a:rPr>
              <a:t> </a:t>
            </a:r>
            <a:r>
              <a:rPr sz="700" spc="35" dirty="0">
                <a:latin typeface="Microsoft Sans Serif"/>
                <a:cs typeface="Microsoft Sans Serif"/>
              </a:rPr>
              <a:t>porque</a:t>
            </a:r>
            <a:r>
              <a:rPr sz="700" dirty="0">
                <a:latin typeface="Microsoft Sans Serif"/>
                <a:cs typeface="Microsoft Sans Serif"/>
              </a:rPr>
              <a:t> </a:t>
            </a:r>
            <a:r>
              <a:rPr sz="700" spc="20" dirty="0">
                <a:latin typeface="Microsoft Sans Serif"/>
                <a:cs typeface="Microsoft Sans Serif"/>
              </a:rPr>
              <a:t>algunos</a:t>
            </a:r>
            <a:r>
              <a:rPr sz="700" dirty="0">
                <a:latin typeface="Microsoft Sans Serif"/>
                <a:cs typeface="Microsoft Sans Serif"/>
              </a:rPr>
              <a:t> </a:t>
            </a:r>
            <a:r>
              <a:rPr sz="700" spc="15" dirty="0">
                <a:latin typeface="Microsoft Sans Serif"/>
                <a:cs typeface="Microsoft Sans Serif"/>
              </a:rPr>
              <a:t>voltajes</a:t>
            </a:r>
            <a:r>
              <a:rPr sz="700" dirty="0">
                <a:latin typeface="Microsoft Sans Serif"/>
                <a:cs typeface="Microsoft Sans Serif"/>
              </a:rPr>
              <a:t> </a:t>
            </a:r>
            <a:r>
              <a:rPr sz="700" spc="20" dirty="0">
                <a:latin typeface="Microsoft Sans Serif"/>
                <a:cs typeface="Microsoft Sans Serif"/>
              </a:rPr>
              <a:t>del</a:t>
            </a:r>
            <a:r>
              <a:rPr sz="700" dirty="0">
                <a:latin typeface="Microsoft Sans Serif"/>
                <a:cs typeface="Microsoft Sans Serif"/>
              </a:rPr>
              <a:t> </a:t>
            </a:r>
            <a:r>
              <a:rPr sz="700" spc="25" dirty="0">
                <a:latin typeface="Microsoft Sans Serif"/>
                <a:cs typeface="Microsoft Sans Serif"/>
              </a:rPr>
              <a:t>tercer</a:t>
            </a:r>
            <a:r>
              <a:rPr sz="700" dirty="0">
                <a:latin typeface="Microsoft Sans Serif"/>
                <a:cs typeface="Microsoft Sans Serif"/>
              </a:rPr>
              <a:t> </a:t>
            </a:r>
            <a:r>
              <a:rPr sz="700" spc="30" dirty="0">
                <a:latin typeface="Microsoft Sans Serif"/>
                <a:cs typeface="Microsoft Sans Serif"/>
              </a:rPr>
              <a:t>armónico</a:t>
            </a:r>
            <a:r>
              <a:rPr sz="700" dirty="0">
                <a:latin typeface="Microsoft Sans Serif"/>
                <a:cs typeface="Microsoft Sans Serif"/>
              </a:rPr>
              <a:t> </a:t>
            </a:r>
            <a:r>
              <a:rPr sz="700" spc="20" dirty="0">
                <a:latin typeface="Microsoft Sans Serif"/>
                <a:cs typeface="Microsoft Sans Serif"/>
              </a:rPr>
              <a:t>estarán</a:t>
            </a:r>
            <a:r>
              <a:rPr sz="700" dirty="0">
                <a:latin typeface="Microsoft Sans Serif"/>
                <a:cs typeface="Microsoft Sans Serif"/>
              </a:rPr>
              <a:t> </a:t>
            </a:r>
            <a:r>
              <a:rPr sz="700" spc="20" dirty="0">
                <a:latin typeface="Microsoft Sans Serif"/>
                <a:cs typeface="Microsoft Sans Serif"/>
              </a:rPr>
              <a:t>presentes</a:t>
            </a:r>
            <a:r>
              <a:rPr sz="700" dirty="0">
                <a:latin typeface="Microsoft Sans Serif"/>
                <a:cs typeface="Microsoft Sans Serif"/>
              </a:rPr>
              <a:t> a </a:t>
            </a:r>
            <a:r>
              <a:rPr sz="700" spc="15" dirty="0">
                <a:latin typeface="Microsoft Sans Serif"/>
                <a:cs typeface="Microsoft Sans Serif"/>
              </a:rPr>
              <a:t>través </a:t>
            </a:r>
            <a:r>
              <a:rPr sz="700" spc="-175" dirty="0">
                <a:latin typeface="Microsoft Sans Serif"/>
                <a:cs typeface="Microsoft Sans Serif"/>
              </a:rPr>
              <a:t> </a:t>
            </a:r>
            <a:r>
              <a:rPr sz="700" spc="20" dirty="0">
                <a:latin typeface="Microsoft Sans Serif"/>
                <a:cs typeface="Microsoft Sans Serif"/>
              </a:rPr>
              <a:t>de</a:t>
            </a:r>
            <a:r>
              <a:rPr sz="700" spc="-10" dirty="0">
                <a:latin typeface="Microsoft Sans Serif"/>
                <a:cs typeface="Microsoft Sans Serif"/>
              </a:rPr>
              <a:t> </a:t>
            </a:r>
            <a:r>
              <a:rPr sz="700" spc="10" dirty="0">
                <a:latin typeface="Microsoft Sans Serif"/>
                <a:cs typeface="Microsoft Sans Serif"/>
              </a:rPr>
              <a:t>la</a:t>
            </a:r>
            <a:r>
              <a:rPr sz="700" spc="-5" dirty="0">
                <a:latin typeface="Microsoft Sans Serif"/>
                <a:cs typeface="Microsoft Sans Serif"/>
              </a:rPr>
              <a:t> </a:t>
            </a:r>
            <a:r>
              <a:rPr sz="700" spc="30" dirty="0">
                <a:latin typeface="Microsoft Sans Serif"/>
                <a:cs typeface="Microsoft Sans Serif"/>
              </a:rPr>
              <a:t>entrada</a:t>
            </a:r>
            <a:r>
              <a:rPr sz="700" spc="-5" dirty="0">
                <a:latin typeface="Microsoft Sans Serif"/>
                <a:cs typeface="Microsoft Sans Serif"/>
              </a:rPr>
              <a:t> </a:t>
            </a:r>
            <a:r>
              <a:rPr sz="700" spc="20" dirty="0">
                <a:latin typeface="Microsoft Sans Serif"/>
                <a:cs typeface="Microsoft Sans Serif"/>
              </a:rPr>
              <a:t>del</a:t>
            </a:r>
            <a:r>
              <a:rPr sz="700" spc="-5" dirty="0">
                <a:latin typeface="Microsoft Sans Serif"/>
                <a:cs typeface="Microsoft Sans Serif"/>
              </a:rPr>
              <a:t> </a:t>
            </a:r>
            <a:r>
              <a:rPr sz="700" spc="-40" dirty="0">
                <a:latin typeface="Microsoft Sans Serif"/>
                <a:cs typeface="Microsoft Sans Serif"/>
              </a:rPr>
              <a:t>TT</a:t>
            </a:r>
            <a:r>
              <a:rPr sz="700" spc="-5" dirty="0">
                <a:latin typeface="Microsoft Sans Serif"/>
                <a:cs typeface="Microsoft Sans Serif"/>
              </a:rPr>
              <a:t> </a:t>
            </a:r>
            <a:r>
              <a:rPr sz="700" spc="20" dirty="0">
                <a:latin typeface="Microsoft Sans Serif"/>
                <a:cs typeface="Microsoft Sans Serif"/>
              </a:rPr>
              <a:t>en</a:t>
            </a:r>
            <a:r>
              <a:rPr sz="700" spc="-5" dirty="0">
                <a:latin typeface="Microsoft Sans Serif"/>
                <a:cs typeface="Microsoft Sans Serif"/>
              </a:rPr>
              <a:t> </a:t>
            </a:r>
            <a:r>
              <a:rPr sz="700" spc="35" dirty="0">
                <a:latin typeface="Microsoft Sans Serif"/>
                <a:cs typeface="Microsoft Sans Serif"/>
              </a:rPr>
              <a:t>triángulo</a:t>
            </a:r>
            <a:r>
              <a:rPr sz="700" spc="-10" dirty="0">
                <a:latin typeface="Microsoft Sans Serif"/>
                <a:cs typeface="Microsoft Sans Serif"/>
              </a:rPr>
              <a:t> </a:t>
            </a:r>
            <a:r>
              <a:rPr sz="700" spc="35" dirty="0">
                <a:latin typeface="Microsoft Sans Serif"/>
                <a:cs typeface="Microsoft Sans Serif"/>
              </a:rPr>
              <a:t>roto.</a:t>
            </a:r>
            <a:endParaRPr sz="700">
              <a:latin typeface="Microsoft Sans Serif"/>
              <a:cs typeface="Microsoft Sans Serif"/>
            </a:endParaRPr>
          </a:p>
          <a:p>
            <a:pPr marL="12700" marR="125730" indent="154940" algn="just">
              <a:lnSpc>
                <a:spcPts val="1200"/>
              </a:lnSpc>
            </a:pPr>
            <a:r>
              <a:rPr sz="750" spc="10" dirty="0">
                <a:latin typeface="Microsoft Sans Serif"/>
                <a:cs typeface="Microsoft Sans Serif"/>
              </a:rPr>
              <a:t>Tenga</a:t>
            </a:r>
            <a:r>
              <a:rPr sz="750" spc="-5" dirty="0">
                <a:latin typeface="Microsoft Sans Serif"/>
                <a:cs typeface="Microsoft Sans Serif"/>
              </a:rPr>
              <a:t> </a:t>
            </a:r>
            <a:r>
              <a:rPr sz="750" spc="25" dirty="0">
                <a:latin typeface="Microsoft Sans Serif"/>
                <a:cs typeface="Microsoft Sans Serif"/>
              </a:rPr>
              <a:t>en</a:t>
            </a:r>
            <a:r>
              <a:rPr sz="750" dirty="0">
                <a:latin typeface="Microsoft Sans Serif"/>
                <a:cs typeface="Microsoft Sans Serif"/>
              </a:rPr>
              <a:t> </a:t>
            </a:r>
            <a:r>
              <a:rPr sz="750" spc="20" dirty="0">
                <a:latin typeface="Microsoft Sans Serif"/>
                <a:cs typeface="Microsoft Sans Serif"/>
              </a:rPr>
              <a:t>cuenta</a:t>
            </a:r>
            <a:r>
              <a:rPr sz="750" dirty="0">
                <a:latin typeface="Microsoft Sans Serif"/>
                <a:cs typeface="Microsoft Sans Serif"/>
              </a:rPr>
              <a:t> </a:t>
            </a:r>
            <a:r>
              <a:rPr sz="750" spc="30" dirty="0">
                <a:latin typeface="Microsoft Sans Serif"/>
                <a:cs typeface="Microsoft Sans Serif"/>
              </a:rPr>
              <a:t>que</a:t>
            </a:r>
            <a:r>
              <a:rPr sz="750" dirty="0">
                <a:latin typeface="Microsoft Sans Serif"/>
                <a:cs typeface="Microsoft Sans Serif"/>
              </a:rPr>
              <a:t> </a:t>
            </a:r>
            <a:r>
              <a:rPr sz="750" spc="10" dirty="0">
                <a:latin typeface="Microsoft Sans Serif"/>
                <a:cs typeface="Microsoft Sans Serif"/>
              </a:rPr>
              <a:t>este</a:t>
            </a:r>
            <a:r>
              <a:rPr sz="750" dirty="0">
                <a:latin typeface="Microsoft Sans Serif"/>
                <a:cs typeface="Microsoft Sans Serif"/>
              </a:rPr>
              <a:t> </a:t>
            </a:r>
            <a:r>
              <a:rPr sz="750" spc="20" dirty="0">
                <a:latin typeface="Microsoft Sans Serif"/>
                <a:cs typeface="Microsoft Sans Serif"/>
              </a:rPr>
              <a:t>esquema</a:t>
            </a:r>
            <a:r>
              <a:rPr sz="750" dirty="0">
                <a:latin typeface="Microsoft Sans Serif"/>
                <a:cs typeface="Microsoft Sans Serif"/>
              </a:rPr>
              <a:t> </a:t>
            </a:r>
            <a:r>
              <a:rPr sz="750" spc="-5" dirty="0">
                <a:latin typeface="Microsoft Sans Serif"/>
                <a:cs typeface="Microsoft Sans Serif"/>
              </a:rPr>
              <a:t>es</a:t>
            </a:r>
            <a:r>
              <a:rPr sz="750" dirty="0">
                <a:latin typeface="Microsoft Sans Serif"/>
                <a:cs typeface="Microsoft Sans Serif"/>
              </a:rPr>
              <a:t> </a:t>
            </a:r>
            <a:r>
              <a:rPr sz="750" spc="20" dirty="0">
                <a:latin typeface="Microsoft Sans Serif"/>
                <a:cs typeface="Microsoft Sans Serif"/>
              </a:rPr>
              <a:t>más</a:t>
            </a:r>
            <a:r>
              <a:rPr sz="750" dirty="0">
                <a:latin typeface="Microsoft Sans Serif"/>
                <a:cs typeface="Microsoft Sans Serif"/>
              </a:rPr>
              <a:t> </a:t>
            </a:r>
            <a:r>
              <a:rPr sz="750" spc="20" dirty="0">
                <a:latin typeface="Microsoft Sans Serif"/>
                <a:cs typeface="Microsoft Sans Serif"/>
              </a:rPr>
              <a:t>aceptado</a:t>
            </a:r>
            <a:r>
              <a:rPr sz="750" dirty="0">
                <a:latin typeface="Microsoft Sans Serif"/>
                <a:cs typeface="Microsoft Sans Serif"/>
              </a:rPr>
              <a:t> </a:t>
            </a:r>
            <a:r>
              <a:rPr sz="750" spc="30" dirty="0">
                <a:latin typeface="Microsoft Sans Serif"/>
                <a:cs typeface="Microsoft Sans Serif"/>
              </a:rPr>
              <a:t>fuera</a:t>
            </a:r>
            <a:r>
              <a:rPr sz="750" dirty="0">
                <a:latin typeface="Microsoft Sans Serif"/>
                <a:cs typeface="Microsoft Sans Serif"/>
              </a:rPr>
              <a:t> </a:t>
            </a:r>
            <a:r>
              <a:rPr sz="750" spc="25" dirty="0">
                <a:latin typeface="Microsoft Sans Serif"/>
                <a:cs typeface="Microsoft Sans Serif"/>
              </a:rPr>
              <a:t>de</a:t>
            </a:r>
            <a:r>
              <a:rPr sz="750" dirty="0">
                <a:latin typeface="Microsoft Sans Serif"/>
                <a:cs typeface="Microsoft Sans Serif"/>
              </a:rPr>
              <a:t> </a:t>
            </a:r>
            <a:r>
              <a:rPr sz="750" spc="10" dirty="0">
                <a:latin typeface="Microsoft Sans Serif"/>
                <a:cs typeface="Microsoft Sans Serif"/>
              </a:rPr>
              <a:t>los </a:t>
            </a:r>
            <a:r>
              <a:rPr sz="750" spc="-190" dirty="0">
                <a:latin typeface="Microsoft Sans Serif"/>
                <a:cs typeface="Microsoft Sans Serif"/>
              </a:rPr>
              <a:t> </a:t>
            </a:r>
            <a:r>
              <a:rPr sz="750" dirty="0">
                <a:latin typeface="Microsoft Sans Serif"/>
                <a:cs typeface="Microsoft Sans Serif"/>
              </a:rPr>
              <a:t>Estados</a:t>
            </a:r>
            <a:r>
              <a:rPr sz="750" spc="-10" dirty="0">
                <a:latin typeface="Microsoft Sans Serif"/>
                <a:cs typeface="Microsoft Sans Serif"/>
              </a:rPr>
              <a:t> </a:t>
            </a:r>
            <a:r>
              <a:rPr sz="750" spc="15" dirty="0">
                <a:latin typeface="Microsoft Sans Serif"/>
                <a:cs typeface="Microsoft Sans Serif"/>
              </a:rPr>
              <a:t>Unidos.</a:t>
            </a:r>
            <a:endParaRPr sz="750">
              <a:latin typeface="Microsoft Sans Serif"/>
              <a:cs typeface="Microsoft Sans Serif"/>
            </a:endParaRPr>
          </a:p>
          <a:p>
            <a:pPr marL="939165">
              <a:lnSpc>
                <a:spcPct val="100000"/>
              </a:lnSpc>
              <a:spcBef>
                <a:spcPts val="370"/>
              </a:spcBef>
            </a:pPr>
            <a:r>
              <a:rPr sz="600" spc="-5" dirty="0">
                <a:latin typeface="Microsoft Sans Serif"/>
                <a:cs typeface="Microsoft Sans Serif"/>
              </a:rPr>
              <a:t>IV.</a:t>
            </a:r>
            <a:r>
              <a:rPr sz="600" spc="-15" dirty="0">
                <a:latin typeface="Microsoft Sans Serif"/>
                <a:cs typeface="Microsoft Sans Serif"/>
              </a:rPr>
              <a:t> </a:t>
            </a:r>
            <a:r>
              <a:rPr sz="600" spc="-20" dirty="0">
                <a:latin typeface="Microsoft Sans Serif"/>
                <a:cs typeface="Microsoft Sans Serif"/>
              </a:rPr>
              <a:t>B</a:t>
            </a:r>
            <a:r>
              <a:rPr sz="500" spc="-20" dirty="0">
                <a:latin typeface="Microsoft Sans Serif"/>
                <a:cs typeface="Microsoft Sans Serif"/>
              </a:rPr>
              <a:t>RESPONSABILIDAD</a:t>
            </a:r>
            <a:r>
              <a:rPr sz="600" spc="-20" dirty="0">
                <a:latin typeface="Microsoft Sans Serif"/>
                <a:cs typeface="Microsoft Sans Serif"/>
              </a:rPr>
              <a:t>PAG</a:t>
            </a:r>
            <a:r>
              <a:rPr sz="500" spc="-20" dirty="0">
                <a:latin typeface="Microsoft Sans Serif"/>
                <a:cs typeface="Microsoft Sans Serif"/>
              </a:rPr>
              <a:t>ROTECCIÓN</a:t>
            </a:r>
            <a:endParaRPr sz="500">
              <a:latin typeface="Microsoft Sans Serif"/>
              <a:cs typeface="Microsoft Sans Serif"/>
            </a:endParaRPr>
          </a:p>
          <a:p>
            <a:pPr marL="12700" marR="5080" indent="154940">
              <a:lnSpc>
                <a:spcPct val="143100"/>
              </a:lnSpc>
              <a:spcBef>
                <a:spcPts val="355"/>
              </a:spcBef>
            </a:pPr>
            <a:r>
              <a:rPr sz="700" spc="-30" dirty="0">
                <a:latin typeface="Microsoft Sans Serif"/>
                <a:cs typeface="Microsoft Sans Serif"/>
              </a:rPr>
              <a:t>El</a:t>
            </a:r>
            <a:r>
              <a:rPr sz="700" spc="-5" dirty="0">
                <a:latin typeface="Microsoft Sans Serif"/>
                <a:cs typeface="Microsoft Sans Serif"/>
              </a:rPr>
              <a:t> </a:t>
            </a:r>
            <a:r>
              <a:rPr sz="700" spc="35" dirty="0">
                <a:latin typeface="Microsoft Sans Serif"/>
                <a:cs typeface="Microsoft Sans Serif"/>
              </a:rPr>
              <a:t>tipo</a:t>
            </a:r>
            <a:r>
              <a:rPr sz="700" dirty="0">
                <a:latin typeface="Microsoft Sans Serif"/>
                <a:cs typeface="Microsoft Sans Serif"/>
              </a:rPr>
              <a:t> </a:t>
            </a:r>
            <a:r>
              <a:rPr sz="700" spc="20" dirty="0">
                <a:latin typeface="Microsoft Sans Serif"/>
                <a:cs typeface="Microsoft Sans Serif"/>
              </a:rPr>
              <a:t>más</a:t>
            </a:r>
            <a:r>
              <a:rPr sz="700" dirty="0">
                <a:latin typeface="Microsoft Sans Serif"/>
                <a:cs typeface="Microsoft Sans Serif"/>
              </a:rPr>
              <a:t> </a:t>
            </a:r>
            <a:r>
              <a:rPr sz="700" spc="35" dirty="0">
                <a:latin typeface="Microsoft Sans Serif"/>
                <a:cs typeface="Microsoft Sans Serif"/>
              </a:rPr>
              <a:t>común</a:t>
            </a:r>
            <a:r>
              <a:rPr sz="700" dirty="0">
                <a:latin typeface="Microsoft Sans Serif"/>
                <a:cs typeface="Microsoft Sans Serif"/>
              </a:rPr>
              <a:t> </a:t>
            </a:r>
            <a:r>
              <a:rPr sz="700" spc="20" dirty="0">
                <a:latin typeface="Microsoft Sans Serif"/>
                <a:cs typeface="Microsoft Sans Serif"/>
              </a:rPr>
              <a:t>de</a:t>
            </a:r>
            <a:r>
              <a:rPr sz="700" dirty="0">
                <a:latin typeface="Microsoft Sans Serif"/>
                <a:cs typeface="Microsoft Sans Serif"/>
              </a:rPr>
              <a:t> </a:t>
            </a:r>
            <a:r>
              <a:rPr sz="700" spc="25" dirty="0">
                <a:latin typeface="Microsoft Sans Serif"/>
                <a:cs typeface="Microsoft Sans Serif"/>
              </a:rPr>
              <a:t>protección</a:t>
            </a:r>
            <a:r>
              <a:rPr sz="700" dirty="0">
                <a:latin typeface="Microsoft Sans Serif"/>
                <a:cs typeface="Microsoft Sans Serif"/>
              </a:rPr>
              <a:t> </a:t>
            </a:r>
            <a:r>
              <a:rPr sz="700" spc="20" dirty="0">
                <a:latin typeface="Microsoft Sans Serif"/>
                <a:cs typeface="Microsoft Sans Serif"/>
              </a:rPr>
              <a:t>de</a:t>
            </a:r>
            <a:r>
              <a:rPr sz="700" spc="-5" dirty="0">
                <a:latin typeface="Microsoft Sans Serif"/>
                <a:cs typeface="Microsoft Sans Serif"/>
              </a:rPr>
              <a:t> </a:t>
            </a:r>
            <a:r>
              <a:rPr sz="700" spc="20" dirty="0">
                <a:latin typeface="Microsoft Sans Serif"/>
                <a:cs typeface="Microsoft Sans Serif"/>
              </a:rPr>
              <a:t>respaldo</a:t>
            </a:r>
            <a:r>
              <a:rPr sz="700" dirty="0">
                <a:latin typeface="Microsoft Sans Serif"/>
                <a:cs typeface="Microsoft Sans Serif"/>
              </a:rPr>
              <a:t> </a:t>
            </a:r>
            <a:r>
              <a:rPr sz="700" spc="20" dirty="0">
                <a:latin typeface="Microsoft Sans Serif"/>
                <a:cs typeface="Microsoft Sans Serif"/>
              </a:rPr>
              <a:t>utilizado</a:t>
            </a:r>
            <a:r>
              <a:rPr sz="700" dirty="0">
                <a:latin typeface="Microsoft Sans Serif"/>
                <a:cs typeface="Microsoft Sans Serif"/>
              </a:rPr>
              <a:t> </a:t>
            </a:r>
            <a:r>
              <a:rPr sz="700" spc="25" dirty="0">
                <a:latin typeface="Microsoft Sans Serif"/>
                <a:cs typeface="Microsoft Sans Serif"/>
              </a:rPr>
              <a:t>para</a:t>
            </a:r>
            <a:r>
              <a:rPr sz="700" dirty="0">
                <a:latin typeface="Microsoft Sans Serif"/>
                <a:cs typeface="Microsoft Sans Serif"/>
              </a:rPr>
              <a:t> </a:t>
            </a:r>
            <a:r>
              <a:rPr sz="700" spc="10" dirty="0">
                <a:latin typeface="Microsoft Sans Serif"/>
                <a:cs typeface="Microsoft Sans Serif"/>
              </a:rPr>
              <a:t>fallas</a:t>
            </a:r>
            <a:r>
              <a:rPr sz="700" dirty="0">
                <a:latin typeface="Microsoft Sans Serif"/>
                <a:cs typeface="Microsoft Sans Serif"/>
              </a:rPr>
              <a:t> </a:t>
            </a:r>
            <a:r>
              <a:rPr sz="700" spc="20" dirty="0">
                <a:latin typeface="Microsoft Sans Serif"/>
                <a:cs typeface="Microsoft Sans Serif"/>
              </a:rPr>
              <a:t>de</a:t>
            </a:r>
            <a:r>
              <a:rPr sz="700" dirty="0">
                <a:latin typeface="Microsoft Sans Serif"/>
                <a:cs typeface="Microsoft Sans Serif"/>
              </a:rPr>
              <a:t> </a:t>
            </a:r>
            <a:r>
              <a:rPr sz="700" spc="10" dirty="0">
                <a:latin typeface="Microsoft Sans Serif"/>
                <a:cs typeface="Microsoft Sans Serif"/>
              </a:rPr>
              <a:t>fase </a:t>
            </a:r>
            <a:r>
              <a:rPr sz="700" spc="-175" dirty="0">
                <a:latin typeface="Microsoft Sans Serif"/>
                <a:cs typeface="Microsoft Sans Serif"/>
              </a:rPr>
              <a:t> </a:t>
            </a:r>
            <a:r>
              <a:rPr sz="700" spc="20" dirty="0">
                <a:latin typeface="Microsoft Sans Serif"/>
                <a:cs typeface="Microsoft Sans Serif"/>
              </a:rPr>
              <a:t>del </a:t>
            </a:r>
            <a:r>
              <a:rPr sz="700" spc="25" dirty="0">
                <a:latin typeface="Microsoft Sans Serif"/>
                <a:cs typeface="Microsoft Sans Serif"/>
              </a:rPr>
              <a:t>estator </a:t>
            </a:r>
            <a:r>
              <a:rPr sz="700" spc="20" dirty="0">
                <a:latin typeface="Microsoft Sans Serif"/>
                <a:cs typeface="Microsoft Sans Serif"/>
              </a:rPr>
              <a:t>del </a:t>
            </a:r>
            <a:r>
              <a:rPr sz="700" spc="30" dirty="0">
                <a:latin typeface="Microsoft Sans Serif"/>
                <a:cs typeface="Microsoft Sans Serif"/>
              </a:rPr>
              <a:t>generador </a:t>
            </a:r>
            <a:r>
              <a:rPr sz="700" spc="20" dirty="0">
                <a:latin typeface="Microsoft Sans Serif"/>
                <a:cs typeface="Microsoft Sans Serif"/>
              </a:rPr>
              <a:t>conectado </a:t>
            </a:r>
            <a:r>
              <a:rPr sz="700" dirty="0">
                <a:latin typeface="Microsoft Sans Serif"/>
                <a:cs typeface="Microsoft Sans Serif"/>
              </a:rPr>
              <a:t>a </a:t>
            </a:r>
            <a:r>
              <a:rPr sz="700" spc="30" dirty="0">
                <a:latin typeface="Microsoft Sans Serif"/>
                <a:cs typeface="Microsoft Sans Serif"/>
              </a:rPr>
              <a:t>una unidad </a:t>
            </a:r>
            <a:r>
              <a:rPr sz="700" spc="-5" dirty="0">
                <a:latin typeface="Microsoft Sans Serif"/>
                <a:cs typeface="Microsoft Sans Serif"/>
              </a:rPr>
              <a:t>es </a:t>
            </a:r>
            <a:r>
              <a:rPr sz="700" spc="10" dirty="0">
                <a:latin typeface="Microsoft Sans Serif"/>
                <a:cs typeface="Microsoft Sans Serif"/>
              </a:rPr>
              <a:t>el </a:t>
            </a:r>
            <a:r>
              <a:rPr sz="700" spc="20" dirty="0">
                <a:latin typeface="Microsoft Sans Serif"/>
                <a:cs typeface="Microsoft Sans Serif"/>
              </a:rPr>
              <a:t>relé diferencial </a:t>
            </a:r>
            <a:r>
              <a:rPr sz="700" spc="25" dirty="0">
                <a:latin typeface="Microsoft Sans Serif"/>
                <a:cs typeface="Microsoft Sans Serif"/>
              </a:rPr>
              <a:t> </a:t>
            </a:r>
            <a:r>
              <a:rPr sz="700" spc="20" dirty="0">
                <a:latin typeface="Microsoft Sans Serif"/>
                <a:cs typeface="Microsoft Sans Serif"/>
              </a:rPr>
              <a:t>general. </a:t>
            </a:r>
            <a:r>
              <a:rPr sz="700" dirty="0">
                <a:latin typeface="Microsoft Sans Serif"/>
                <a:cs typeface="Microsoft Sans Serif"/>
              </a:rPr>
              <a:t>Para </a:t>
            </a:r>
            <a:r>
              <a:rPr sz="700" spc="20" dirty="0">
                <a:latin typeface="Microsoft Sans Serif"/>
                <a:cs typeface="Microsoft Sans Serif"/>
              </a:rPr>
              <a:t>unidades más pequeñas </a:t>
            </a:r>
            <a:r>
              <a:rPr sz="700" spc="30" dirty="0">
                <a:latin typeface="Microsoft Sans Serif"/>
                <a:cs typeface="Microsoft Sans Serif"/>
              </a:rPr>
              <a:t>o </a:t>
            </a:r>
            <a:r>
              <a:rPr sz="700" spc="20" dirty="0">
                <a:latin typeface="Microsoft Sans Serif"/>
                <a:cs typeface="Microsoft Sans Serif"/>
              </a:rPr>
              <a:t>unidades </a:t>
            </a:r>
            <a:r>
              <a:rPr sz="700" spc="10" dirty="0">
                <a:latin typeface="Microsoft Sans Serif"/>
                <a:cs typeface="Microsoft Sans Serif"/>
              </a:rPr>
              <a:t>conectadas </a:t>
            </a:r>
            <a:r>
              <a:rPr sz="700" spc="25" dirty="0">
                <a:latin typeface="Microsoft Sans Serif"/>
                <a:cs typeface="Microsoft Sans Serif"/>
              </a:rPr>
              <a:t>directamente </a:t>
            </a:r>
            <a:r>
              <a:rPr sz="700" spc="-175" dirty="0">
                <a:latin typeface="Microsoft Sans Serif"/>
                <a:cs typeface="Microsoft Sans Serif"/>
              </a:rPr>
              <a:t> </a:t>
            </a:r>
            <a:r>
              <a:rPr sz="700" dirty="0">
                <a:latin typeface="Microsoft Sans Serif"/>
                <a:cs typeface="Microsoft Sans Serif"/>
              </a:rPr>
              <a:t>a </a:t>
            </a:r>
            <a:r>
              <a:rPr sz="700" spc="40" dirty="0">
                <a:latin typeface="Microsoft Sans Serif"/>
                <a:cs typeface="Microsoft Sans Serif"/>
              </a:rPr>
              <a:t>un </a:t>
            </a:r>
            <a:r>
              <a:rPr sz="700" spc="15" dirty="0">
                <a:latin typeface="Microsoft Sans Serif"/>
                <a:cs typeface="Microsoft Sans Serif"/>
              </a:rPr>
              <a:t>bus, </a:t>
            </a:r>
            <a:r>
              <a:rPr sz="700" spc="-5" dirty="0">
                <a:latin typeface="Microsoft Sans Serif"/>
                <a:cs typeface="Microsoft Sans Serif"/>
              </a:rPr>
              <a:t>se </a:t>
            </a:r>
            <a:r>
              <a:rPr sz="700" spc="20" dirty="0">
                <a:latin typeface="Microsoft Sans Serif"/>
                <a:cs typeface="Microsoft Sans Serif"/>
              </a:rPr>
              <a:t>utilizan </a:t>
            </a:r>
            <a:r>
              <a:rPr sz="700" spc="10" dirty="0">
                <a:latin typeface="Microsoft Sans Serif"/>
                <a:cs typeface="Microsoft Sans Serif"/>
              </a:rPr>
              <a:t>relés </a:t>
            </a:r>
            <a:r>
              <a:rPr sz="700" spc="20" dirty="0">
                <a:latin typeface="Microsoft Sans Serif"/>
                <a:cs typeface="Microsoft Sans Serif"/>
              </a:rPr>
              <a:t>de </a:t>
            </a:r>
            <a:r>
              <a:rPr sz="700" spc="5" dirty="0">
                <a:latin typeface="Microsoft Sans Serif"/>
                <a:cs typeface="Microsoft Sans Serif"/>
              </a:rPr>
              <a:t>secuencia </a:t>
            </a:r>
            <a:r>
              <a:rPr sz="700" spc="20" dirty="0">
                <a:latin typeface="Microsoft Sans Serif"/>
                <a:cs typeface="Microsoft Sans Serif"/>
              </a:rPr>
              <a:t>negativa </a:t>
            </a:r>
            <a:r>
              <a:rPr sz="700" spc="5" dirty="0">
                <a:latin typeface="Microsoft Sans Serif"/>
                <a:cs typeface="Microsoft Sans Serif"/>
              </a:rPr>
              <a:t>y </a:t>
            </a:r>
            <a:r>
              <a:rPr sz="700" spc="20" dirty="0">
                <a:latin typeface="Microsoft Sans Serif"/>
                <a:cs typeface="Microsoft Sans Serif"/>
              </a:rPr>
              <a:t>de respaldo del </a:t>
            </a:r>
            <a:r>
              <a:rPr sz="700" spc="15" dirty="0">
                <a:latin typeface="Microsoft Sans Serif"/>
                <a:cs typeface="Microsoft Sans Serif"/>
              </a:rPr>
              <a:t>sistema, </a:t>
            </a:r>
            <a:r>
              <a:rPr sz="700" spc="20" dirty="0">
                <a:latin typeface="Microsoft Sans Serif"/>
                <a:cs typeface="Microsoft Sans Serif"/>
              </a:rPr>
              <a:t> </a:t>
            </a:r>
            <a:r>
              <a:rPr sz="700" spc="30" dirty="0">
                <a:latin typeface="Microsoft Sans Serif"/>
                <a:cs typeface="Microsoft Sans Serif"/>
              </a:rPr>
              <a:t>que </a:t>
            </a:r>
            <a:r>
              <a:rPr sz="700" spc="-5" dirty="0">
                <a:latin typeface="Microsoft Sans Serif"/>
                <a:cs typeface="Microsoft Sans Serif"/>
              </a:rPr>
              <a:t>se </a:t>
            </a:r>
            <a:r>
              <a:rPr sz="700" spc="10" dirty="0">
                <a:latin typeface="Microsoft Sans Serif"/>
                <a:cs typeface="Microsoft Sans Serif"/>
              </a:rPr>
              <a:t>analizan </a:t>
            </a:r>
            <a:r>
              <a:rPr sz="700" spc="20" dirty="0">
                <a:latin typeface="Microsoft Sans Serif"/>
                <a:cs typeface="Microsoft Sans Serif"/>
              </a:rPr>
              <a:t>en </a:t>
            </a:r>
            <a:r>
              <a:rPr sz="700" spc="30" dirty="0">
                <a:latin typeface="Microsoft Sans Serif"/>
                <a:cs typeface="Microsoft Sans Serif"/>
              </a:rPr>
              <a:t>una </a:t>
            </a:r>
            <a:r>
              <a:rPr sz="700" spc="5" dirty="0">
                <a:latin typeface="Microsoft Sans Serif"/>
                <a:cs typeface="Microsoft Sans Serif"/>
              </a:rPr>
              <a:t>sección </a:t>
            </a:r>
            <a:r>
              <a:rPr sz="700" spc="15" dirty="0">
                <a:latin typeface="Microsoft Sans Serif"/>
                <a:cs typeface="Microsoft Sans Serif"/>
              </a:rPr>
              <a:t>separada </a:t>
            </a:r>
            <a:r>
              <a:rPr sz="700" spc="20" dirty="0">
                <a:latin typeface="Microsoft Sans Serif"/>
                <a:cs typeface="Microsoft Sans Serif"/>
              </a:rPr>
              <a:t>del </a:t>
            </a:r>
            <a:r>
              <a:rPr sz="700" spc="30" dirty="0">
                <a:latin typeface="Microsoft Sans Serif"/>
                <a:cs typeface="Microsoft Sans Serif"/>
              </a:rPr>
              <a:t>tutorial. </a:t>
            </a:r>
            <a:r>
              <a:rPr sz="700" spc="10" dirty="0">
                <a:latin typeface="Microsoft Sans Serif"/>
                <a:cs typeface="Microsoft Sans Serif"/>
              </a:rPr>
              <a:t>Además, </a:t>
            </a:r>
            <a:r>
              <a:rPr sz="700" dirty="0">
                <a:latin typeface="Microsoft Sans Serif"/>
                <a:cs typeface="Microsoft Sans Serif"/>
              </a:rPr>
              <a:t>a </a:t>
            </a:r>
            <a:r>
              <a:rPr sz="700" spc="-5" dirty="0">
                <a:latin typeface="Microsoft Sans Serif"/>
                <a:cs typeface="Microsoft Sans Serif"/>
              </a:rPr>
              <a:t>veces se </a:t>
            </a:r>
            <a:r>
              <a:rPr sz="700" dirty="0">
                <a:latin typeface="Microsoft Sans Serif"/>
                <a:cs typeface="Microsoft Sans Serif"/>
              </a:rPr>
              <a:t> </a:t>
            </a:r>
            <a:r>
              <a:rPr sz="700" spc="20" dirty="0">
                <a:latin typeface="Microsoft Sans Serif"/>
                <a:cs typeface="Microsoft Sans Serif"/>
              </a:rPr>
              <a:t>utiliza</a:t>
            </a:r>
            <a:r>
              <a:rPr sz="700" dirty="0">
                <a:latin typeface="Microsoft Sans Serif"/>
                <a:cs typeface="Microsoft Sans Serif"/>
              </a:rPr>
              <a:t> </a:t>
            </a:r>
            <a:r>
              <a:rPr sz="700" spc="40" dirty="0">
                <a:latin typeface="Microsoft Sans Serif"/>
                <a:cs typeface="Microsoft Sans Serif"/>
              </a:rPr>
              <a:t>un</a:t>
            </a:r>
            <a:r>
              <a:rPr sz="700" dirty="0">
                <a:latin typeface="Microsoft Sans Serif"/>
                <a:cs typeface="Microsoft Sans Serif"/>
              </a:rPr>
              <a:t> </a:t>
            </a:r>
            <a:r>
              <a:rPr sz="700" spc="20" dirty="0">
                <a:latin typeface="Microsoft Sans Serif"/>
                <a:cs typeface="Microsoft Sans Serif"/>
              </a:rPr>
              <a:t>relé</a:t>
            </a:r>
            <a:r>
              <a:rPr sz="700" dirty="0">
                <a:latin typeface="Microsoft Sans Serif"/>
                <a:cs typeface="Microsoft Sans Serif"/>
              </a:rPr>
              <a:t> </a:t>
            </a:r>
            <a:r>
              <a:rPr sz="700" spc="20" dirty="0">
                <a:latin typeface="Microsoft Sans Serif"/>
                <a:cs typeface="Microsoft Sans Serif"/>
              </a:rPr>
              <a:t>de</a:t>
            </a:r>
            <a:r>
              <a:rPr sz="700" spc="5" dirty="0">
                <a:latin typeface="Microsoft Sans Serif"/>
                <a:cs typeface="Microsoft Sans Serif"/>
              </a:rPr>
              <a:t> </a:t>
            </a:r>
            <a:r>
              <a:rPr sz="700" spc="20" dirty="0">
                <a:latin typeface="Microsoft Sans Serif"/>
                <a:cs typeface="Microsoft Sans Serif"/>
              </a:rPr>
              <a:t>impedancia</a:t>
            </a:r>
            <a:r>
              <a:rPr sz="700" dirty="0">
                <a:latin typeface="Microsoft Sans Serif"/>
                <a:cs typeface="Microsoft Sans Serif"/>
              </a:rPr>
              <a:t> </a:t>
            </a:r>
            <a:r>
              <a:rPr sz="700" spc="25" dirty="0">
                <a:latin typeface="Microsoft Sans Serif"/>
                <a:cs typeface="Microsoft Sans Serif"/>
              </a:rPr>
              <a:t>para</a:t>
            </a:r>
            <a:r>
              <a:rPr sz="700" dirty="0">
                <a:latin typeface="Microsoft Sans Serif"/>
                <a:cs typeface="Microsoft Sans Serif"/>
              </a:rPr>
              <a:t> </a:t>
            </a:r>
            <a:r>
              <a:rPr sz="700" spc="30" dirty="0">
                <a:latin typeface="Microsoft Sans Serif"/>
                <a:cs typeface="Microsoft Sans Serif"/>
              </a:rPr>
              <a:t>proporcionar</a:t>
            </a:r>
            <a:r>
              <a:rPr sz="700" spc="5" dirty="0">
                <a:latin typeface="Microsoft Sans Serif"/>
                <a:cs typeface="Microsoft Sans Serif"/>
              </a:rPr>
              <a:t> </a:t>
            </a:r>
            <a:r>
              <a:rPr sz="700" spc="25" dirty="0">
                <a:latin typeface="Microsoft Sans Serif"/>
                <a:cs typeface="Microsoft Sans Serif"/>
              </a:rPr>
              <a:t>protección</a:t>
            </a:r>
            <a:r>
              <a:rPr sz="700" dirty="0">
                <a:latin typeface="Microsoft Sans Serif"/>
                <a:cs typeface="Microsoft Sans Serif"/>
              </a:rPr>
              <a:t> </a:t>
            </a:r>
            <a:r>
              <a:rPr sz="700" spc="20" dirty="0">
                <a:latin typeface="Microsoft Sans Serif"/>
                <a:cs typeface="Microsoft Sans Serif"/>
              </a:rPr>
              <a:t>de</a:t>
            </a:r>
            <a:r>
              <a:rPr sz="700" dirty="0">
                <a:latin typeface="Microsoft Sans Serif"/>
                <a:cs typeface="Microsoft Sans Serif"/>
              </a:rPr>
              <a:t> </a:t>
            </a:r>
            <a:r>
              <a:rPr sz="700" spc="20" dirty="0">
                <a:latin typeface="Microsoft Sans Serif"/>
                <a:cs typeface="Microsoft Sans Serif"/>
              </a:rPr>
              <a:t>respaldo</a:t>
            </a:r>
            <a:r>
              <a:rPr sz="700" spc="5" dirty="0">
                <a:latin typeface="Microsoft Sans Serif"/>
                <a:cs typeface="Microsoft Sans Serif"/>
              </a:rPr>
              <a:t> </a:t>
            </a:r>
            <a:r>
              <a:rPr sz="700" spc="25" dirty="0">
                <a:latin typeface="Microsoft Sans Serif"/>
                <a:cs typeface="Microsoft Sans Serif"/>
              </a:rPr>
              <a:t>para </a:t>
            </a:r>
            <a:r>
              <a:rPr sz="700" spc="-170" dirty="0">
                <a:latin typeface="Microsoft Sans Serif"/>
                <a:cs typeface="Microsoft Sans Serif"/>
              </a:rPr>
              <a:t> </a:t>
            </a:r>
            <a:r>
              <a:rPr sz="700" spc="10" dirty="0">
                <a:latin typeface="Microsoft Sans Serif"/>
                <a:cs typeface="Microsoft Sans Serif"/>
              </a:rPr>
              <a:t>el</a:t>
            </a:r>
            <a:r>
              <a:rPr sz="700" spc="-5" dirty="0">
                <a:latin typeface="Microsoft Sans Serif"/>
                <a:cs typeface="Microsoft Sans Serif"/>
              </a:rPr>
              <a:t> </a:t>
            </a:r>
            <a:r>
              <a:rPr sz="700" spc="35" dirty="0">
                <a:latin typeface="Microsoft Sans Serif"/>
                <a:cs typeface="Microsoft Sans Serif"/>
              </a:rPr>
              <a:t>transformador</a:t>
            </a:r>
            <a:r>
              <a:rPr sz="700" spc="-5" dirty="0">
                <a:latin typeface="Microsoft Sans Serif"/>
                <a:cs typeface="Microsoft Sans Serif"/>
              </a:rPr>
              <a:t> </a:t>
            </a:r>
            <a:r>
              <a:rPr sz="700" spc="20" dirty="0">
                <a:latin typeface="Microsoft Sans Serif"/>
                <a:cs typeface="Microsoft Sans Serif"/>
              </a:rPr>
              <a:t>elevador</a:t>
            </a:r>
            <a:r>
              <a:rPr sz="700" spc="-5" dirty="0">
                <a:latin typeface="Microsoft Sans Serif"/>
                <a:cs typeface="Microsoft Sans Serif"/>
              </a:rPr>
              <a:t> </a:t>
            </a:r>
            <a:r>
              <a:rPr sz="700" spc="20" dirty="0">
                <a:latin typeface="Microsoft Sans Serif"/>
                <a:cs typeface="Microsoft Sans Serif"/>
              </a:rPr>
              <a:t>del</a:t>
            </a:r>
            <a:r>
              <a:rPr sz="700" spc="-5" dirty="0">
                <a:latin typeface="Microsoft Sans Serif"/>
                <a:cs typeface="Microsoft Sans Serif"/>
              </a:rPr>
              <a:t> </a:t>
            </a:r>
            <a:r>
              <a:rPr sz="700" spc="30" dirty="0">
                <a:latin typeface="Microsoft Sans Serif"/>
                <a:cs typeface="Microsoft Sans Serif"/>
              </a:rPr>
              <a:t>generador</a:t>
            </a:r>
            <a:r>
              <a:rPr sz="700" spc="-5" dirty="0">
                <a:latin typeface="Microsoft Sans Serif"/>
                <a:cs typeface="Microsoft Sans Serif"/>
              </a:rPr>
              <a:t> </a:t>
            </a:r>
            <a:r>
              <a:rPr sz="700" spc="-35" dirty="0">
                <a:latin typeface="Microsoft Sans Serif"/>
                <a:cs typeface="Microsoft Sans Serif"/>
              </a:rPr>
              <a:t>(GSU)</a:t>
            </a:r>
            <a:r>
              <a:rPr sz="700" dirty="0">
                <a:latin typeface="Microsoft Sans Serif"/>
                <a:cs typeface="Microsoft Sans Serif"/>
              </a:rPr>
              <a:t> </a:t>
            </a:r>
            <a:r>
              <a:rPr sz="700" spc="5" dirty="0">
                <a:latin typeface="Microsoft Sans Serif"/>
                <a:cs typeface="Microsoft Sans Serif"/>
              </a:rPr>
              <a:t>y</a:t>
            </a:r>
            <a:r>
              <a:rPr sz="700" spc="-5" dirty="0">
                <a:latin typeface="Microsoft Sans Serif"/>
                <a:cs typeface="Microsoft Sans Serif"/>
              </a:rPr>
              <a:t> </a:t>
            </a:r>
            <a:r>
              <a:rPr sz="700" spc="10" dirty="0">
                <a:latin typeface="Microsoft Sans Serif"/>
                <a:cs typeface="Microsoft Sans Serif"/>
              </a:rPr>
              <a:t>el</a:t>
            </a:r>
            <a:r>
              <a:rPr sz="700" spc="-5" dirty="0">
                <a:latin typeface="Microsoft Sans Serif"/>
                <a:cs typeface="Microsoft Sans Serif"/>
              </a:rPr>
              <a:t> </a:t>
            </a:r>
            <a:r>
              <a:rPr sz="700" spc="25" dirty="0">
                <a:latin typeface="Microsoft Sans Serif"/>
                <a:cs typeface="Microsoft Sans Serif"/>
              </a:rPr>
              <a:t>generador.</a:t>
            </a:r>
            <a:endParaRPr sz="700">
              <a:latin typeface="Microsoft Sans Serif"/>
              <a:cs typeface="Microsoft Sans Serif"/>
            </a:endParaRPr>
          </a:p>
        </p:txBody>
      </p:sp>
      <p:sp>
        <p:nvSpPr>
          <p:cNvPr id="212" name="object 212"/>
          <p:cNvSpPr txBox="1"/>
          <p:nvPr/>
        </p:nvSpPr>
        <p:spPr>
          <a:xfrm>
            <a:off x="9338461" y="5232390"/>
            <a:ext cx="452843" cy="120546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sz="700" spc="5" dirty="0">
                <a:latin typeface="Microsoft Sans Serif"/>
                <a:cs typeface="Microsoft Sans Serif"/>
              </a:rPr>
              <a:t>87O</a:t>
            </a:r>
            <a:endParaRPr sz="700">
              <a:latin typeface="Microsoft Sans Serif"/>
              <a:cs typeface="Microsoft Sans Serif"/>
            </a:endParaRPr>
          </a:p>
        </p:txBody>
      </p:sp>
      <p:sp>
        <p:nvSpPr>
          <p:cNvPr id="213" name="object 213"/>
          <p:cNvSpPr txBox="1"/>
          <p:nvPr/>
        </p:nvSpPr>
        <p:spPr>
          <a:xfrm>
            <a:off x="13832999" y="5542001"/>
            <a:ext cx="1903403" cy="112851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sz="650" spc="15" dirty="0">
                <a:latin typeface="Microsoft Sans Serif"/>
                <a:cs typeface="Microsoft Sans Serif"/>
              </a:rPr>
              <a:t>Conexión</a:t>
            </a:r>
            <a:r>
              <a:rPr sz="650" spc="-40" dirty="0">
                <a:latin typeface="Microsoft Sans Serif"/>
                <a:cs typeface="Microsoft Sans Serif"/>
              </a:rPr>
              <a:t> </a:t>
            </a:r>
            <a:r>
              <a:rPr sz="650" spc="20" dirty="0">
                <a:latin typeface="Microsoft Sans Serif"/>
                <a:cs typeface="Microsoft Sans Serif"/>
              </a:rPr>
              <a:t>alternativa</a:t>
            </a:r>
            <a:endParaRPr sz="650">
              <a:latin typeface="Microsoft Sans Serif"/>
              <a:cs typeface="Microsoft Sans Serif"/>
            </a:endParaRPr>
          </a:p>
        </p:txBody>
      </p:sp>
      <p:sp>
        <p:nvSpPr>
          <p:cNvPr id="214" name="object 214"/>
          <p:cNvSpPr txBox="1"/>
          <p:nvPr/>
        </p:nvSpPr>
        <p:spPr>
          <a:xfrm>
            <a:off x="9100126" y="7781234"/>
            <a:ext cx="6385093" cy="97463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sz="500" spc="10" dirty="0">
                <a:latin typeface="Microsoft Sans Serif"/>
                <a:cs typeface="Microsoft Sans Serif"/>
              </a:rPr>
              <a:t>Figura </a:t>
            </a:r>
            <a:r>
              <a:rPr sz="500" dirty="0">
                <a:latin typeface="Microsoft Sans Serif"/>
                <a:cs typeface="Microsoft Sans Serif"/>
              </a:rPr>
              <a:t>10.-    </a:t>
            </a:r>
            <a:r>
              <a:rPr sz="500" spc="110" dirty="0">
                <a:latin typeface="Microsoft Sans Serif"/>
                <a:cs typeface="Microsoft Sans Serif"/>
              </a:rPr>
              <a:t> </a:t>
            </a:r>
            <a:r>
              <a:rPr sz="550" spc="5" dirty="0">
                <a:latin typeface="Microsoft Sans Serif"/>
                <a:cs typeface="Microsoft Sans Serif"/>
              </a:rPr>
              <a:t>Esquema</a:t>
            </a:r>
            <a:r>
              <a:rPr sz="550" dirty="0">
                <a:latin typeface="Microsoft Sans Serif"/>
                <a:cs typeface="Microsoft Sans Serif"/>
              </a:rPr>
              <a:t> </a:t>
            </a:r>
            <a:r>
              <a:rPr sz="550" spc="15" dirty="0">
                <a:latin typeface="Microsoft Sans Serif"/>
                <a:cs typeface="Microsoft Sans Serif"/>
              </a:rPr>
              <a:t>diferencial</a:t>
            </a:r>
            <a:r>
              <a:rPr sz="550" dirty="0">
                <a:latin typeface="Microsoft Sans Serif"/>
                <a:cs typeface="Microsoft Sans Serif"/>
              </a:rPr>
              <a:t> </a:t>
            </a:r>
            <a:r>
              <a:rPr sz="550" spc="15" dirty="0">
                <a:latin typeface="Microsoft Sans Serif"/>
                <a:cs typeface="Microsoft Sans Serif"/>
              </a:rPr>
              <a:t>general</a:t>
            </a:r>
            <a:r>
              <a:rPr sz="550" spc="5" dirty="0">
                <a:latin typeface="Microsoft Sans Serif"/>
                <a:cs typeface="Microsoft Sans Serif"/>
              </a:rPr>
              <a:t> </a:t>
            </a:r>
            <a:r>
              <a:rPr sz="550" spc="15" dirty="0">
                <a:latin typeface="Microsoft Sans Serif"/>
                <a:cs typeface="Microsoft Sans Serif"/>
              </a:rPr>
              <a:t>de</a:t>
            </a:r>
            <a:r>
              <a:rPr sz="550" dirty="0">
                <a:latin typeface="Microsoft Sans Serif"/>
                <a:cs typeface="Microsoft Sans Serif"/>
              </a:rPr>
              <a:t> </a:t>
            </a:r>
            <a:r>
              <a:rPr sz="550" spc="15" dirty="0">
                <a:latin typeface="Microsoft Sans Serif"/>
                <a:cs typeface="Microsoft Sans Serif"/>
              </a:rPr>
              <a:t>respaldo</a:t>
            </a:r>
            <a:r>
              <a:rPr sz="550" spc="5" dirty="0">
                <a:latin typeface="Microsoft Sans Serif"/>
                <a:cs typeface="Microsoft Sans Serif"/>
              </a:rPr>
              <a:t> </a:t>
            </a:r>
            <a:r>
              <a:rPr sz="550" spc="15" dirty="0">
                <a:latin typeface="Microsoft Sans Serif"/>
                <a:cs typeface="Microsoft Sans Serif"/>
              </a:rPr>
              <a:t>de</a:t>
            </a:r>
            <a:r>
              <a:rPr sz="550" dirty="0">
                <a:latin typeface="Microsoft Sans Serif"/>
                <a:cs typeface="Microsoft Sans Serif"/>
              </a:rPr>
              <a:t> </a:t>
            </a:r>
            <a:r>
              <a:rPr sz="550" spc="10" dirty="0">
                <a:latin typeface="Microsoft Sans Serif"/>
                <a:cs typeface="Microsoft Sans Serif"/>
              </a:rPr>
              <a:t>falla</a:t>
            </a:r>
            <a:r>
              <a:rPr sz="550" spc="5" dirty="0">
                <a:latin typeface="Microsoft Sans Serif"/>
                <a:cs typeface="Microsoft Sans Serif"/>
              </a:rPr>
              <a:t> </a:t>
            </a:r>
            <a:r>
              <a:rPr sz="550" spc="15" dirty="0">
                <a:latin typeface="Microsoft Sans Serif"/>
                <a:cs typeface="Microsoft Sans Serif"/>
              </a:rPr>
              <a:t>de</a:t>
            </a:r>
            <a:r>
              <a:rPr sz="550" dirty="0">
                <a:latin typeface="Microsoft Sans Serif"/>
                <a:cs typeface="Microsoft Sans Serif"/>
              </a:rPr>
              <a:t> </a:t>
            </a:r>
            <a:r>
              <a:rPr sz="550" spc="5" dirty="0">
                <a:latin typeface="Microsoft Sans Serif"/>
                <a:cs typeface="Microsoft Sans Serif"/>
              </a:rPr>
              <a:t>fase </a:t>
            </a:r>
            <a:r>
              <a:rPr sz="550" spc="15" dirty="0">
                <a:latin typeface="Microsoft Sans Serif"/>
                <a:cs typeface="Microsoft Sans Serif"/>
              </a:rPr>
              <a:t>del</a:t>
            </a:r>
            <a:r>
              <a:rPr sz="550" dirty="0">
                <a:latin typeface="Microsoft Sans Serif"/>
                <a:cs typeface="Microsoft Sans Serif"/>
              </a:rPr>
              <a:t> </a:t>
            </a:r>
            <a:r>
              <a:rPr sz="550" spc="25" dirty="0">
                <a:latin typeface="Microsoft Sans Serif"/>
                <a:cs typeface="Microsoft Sans Serif"/>
              </a:rPr>
              <a:t>generador</a:t>
            </a:r>
            <a:endParaRPr sz="550">
              <a:latin typeface="Microsoft Sans Serif"/>
              <a:cs typeface="Microsoft Sans Serif"/>
            </a:endParaRPr>
          </a:p>
        </p:txBody>
      </p:sp>
      <p:sp>
        <p:nvSpPr>
          <p:cNvPr id="215" name="object 215"/>
          <p:cNvSpPr txBox="1"/>
          <p:nvPr/>
        </p:nvSpPr>
        <p:spPr>
          <a:xfrm>
            <a:off x="9100216" y="7933997"/>
            <a:ext cx="7343368" cy="320601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 marR="5080" indent="153670">
              <a:lnSpc>
                <a:spcPct val="125000"/>
              </a:lnSpc>
              <a:spcBef>
                <a:spcPts val="100"/>
              </a:spcBef>
            </a:pPr>
            <a:r>
              <a:rPr sz="800" dirty="0">
                <a:latin typeface="Microsoft Sans Serif"/>
                <a:cs typeface="Microsoft Sans Serif"/>
              </a:rPr>
              <a:t>Al </a:t>
            </a:r>
            <a:r>
              <a:rPr sz="800" spc="20" dirty="0">
                <a:latin typeface="Microsoft Sans Serif"/>
                <a:cs typeface="Microsoft Sans Serif"/>
              </a:rPr>
              <a:t>aplicar </a:t>
            </a:r>
            <a:r>
              <a:rPr sz="800" spc="30" dirty="0">
                <a:latin typeface="Microsoft Sans Serif"/>
                <a:cs typeface="Microsoft Sans Serif"/>
              </a:rPr>
              <a:t>protección </a:t>
            </a:r>
            <a:r>
              <a:rPr sz="800" spc="25" dirty="0">
                <a:latin typeface="Microsoft Sans Serif"/>
                <a:cs typeface="Microsoft Sans Serif"/>
              </a:rPr>
              <a:t>diferencial general </a:t>
            </a:r>
            <a:r>
              <a:rPr sz="800" dirty="0">
                <a:latin typeface="Microsoft Sans Serif"/>
                <a:cs typeface="Microsoft Sans Serif"/>
              </a:rPr>
              <a:t>a </a:t>
            </a:r>
            <a:r>
              <a:rPr sz="800" spc="45" dirty="0">
                <a:latin typeface="Microsoft Sans Serif"/>
                <a:cs typeface="Microsoft Sans Serif"/>
              </a:rPr>
              <a:t>un </a:t>
            </a:r>
            <a:r>
              <a:rPr sz="800" spc="35" dirty="0">
                <a:latin typeface="Microsoft Sans Serif"/>
                <a:cs typeface="Microsoft Sans Serif"/>
              </a:rPr>
              <a:t>generador </a:t>
            </a:r>
            <a:r>
              <a:rPr sz="800" spc="40" dirty="0">
                <a:latin typeface="Microsoft Sans Serif"/>
                <a:cs typeface="Microsoft Sans Serif"/>
              </a:rPr>
              <a:t> </a:t>
            </a:r>
            <a:r>
              <a:rPr sz="800" spc="30" dirty="0">
                <a:latin typeface="Microsoft Sans Serif"/>
                <a:cs typeface="Microsoft Sans Serif"/>
              </a:rPr>
              <a:t>compuesto</a:t>
            </a:r>
            <a:r>
              <a:rPr sz="800" dirty="0">
                <a:latin typeface="Microsoft Sans Serif"/>
                <a:cs typeface="Microsoft Sans Serif"/>
              </a:rPr>
              <a:t> </a:t>
            </a:r>
            <a:r>
              <a:rPr sz="800" spc="15" dirty="0">
                <a:latin typeface="Microsoft Sans Serif"/>
                <a:cs typeface="Microsoft Sans Serif"/>
              </a:rPr>
              <a:t>cruzado,</a:t>
            </a:r>
            <a:r>
              <a:rPr sz="800" dirty="0">
                <a:latin typeface="Microsoft Sans Serif"/>
                <a:cs typeface="Microsoft Sans Serif"/>
              </a:rPr>
              <a:t> </a:t>
            </a:r>
            <a:r>
              <a:rPr sz="800" spc="-10" dirty="0">
                <a:latin typeface="Microsoft Sans Serif"/>
                <a:cs typeface="Microsoft Sans Serif"/>
              </a:rPr>
              <a:t>es</a:t>
            </a:r>
            <a:r>
              <a:rPr sz="800" dirty="0">
                <a:latin typeface="Microsoft Sans Serif"/>
                <a:cs typeface="Microsoft Sans Serif"/>
              </a:rPr>
              <a:t> </a:t>
            </a:r>
            <a:r>
              <a:rPr sz="800" spc="20" dirty="0">
                <a:latin typeface="Microsoft Sans Serif"/>
                <a:cs typeface="Microsoft Sans Serif"/>
              </a:rPr>
              <a:t>aceptable</a:t>
            </a:r>
            <a:r>
              <a:rPr sz="800" dirty="0">
                <a:latin typeface="Microsoft Sans Serif"/>
                <a:cs typeface="Microsoft Sans Serif"/>
              </a:rPr>
              <a:t> </a:t>
            </a:r>
            <a:r>
              <a:rPr sz="800" spc="15" dirty="0">
                <a:latin typeface="Microsoft Sans Serif"/>
                <a:cs typeface="Microsoft Sans Serif"/>
              </a:rPr>
              <a:t>colocar</a:t>
            </a:r>
            <a:r>
              <a:rPr sz="800" dirty="0">
                <a:latin typeface="Microsoft Sans Serif"/>
                <a:cs typeface="Microsoft Sans Serif"/>
              </a:rPr>
              <a:t> </a:t>
            </a:r>
            <a:r>
              <a:rPr sz="800" spc="-60" dirty="0">
                <a:latin typeface="Microsoft Sans Serif"/>
                <a:cs typeface="Microsoft Sans Serif"/>
              </a:rPr>
              <a:t>CT</a:t>
            </a:r>
            <a:r>
              <a:rPr sz="800" dirty="0">
                <a:latin typeface="Microsoft Sans Serif"/>
                <a:cs typeface="Microsoft Sans Serif"/>
              </a:rPr>
              <a:t> </a:t>
            </a:r>
            <a:r>
              <a:rPr sz="800" spc="25" dirty="0">
                <a:latin typeface="Microsoft Sans Serif"/>
                <a:cs typeface="Microsoft Sans Serif"/>
              </a:rPr>
              <a:t>en</a:t>
            </a:r>
            <a:r>
              <a:rPr sz="800" dirty="0">
                <a:latin typeface="Microsoft Sans Serif"/>
                <a:cs typeface="Microsoft Sans Serif"/>
              </a:rPr>
              <a:t> </a:t>
            </a:r>
            <a:r>
              <a:rPr sz="800" spc="25" dirty="0">
                <a:latin typeface="Microsoft Sans Serif"/>
                <a:cs typeface="Microsoft Sans Serif"/>
              </a:rPr>
              <a:t>paralelo</a:t>
            </a:r>
            <a:r>
              <a:rPr sz="800" dirty="0">
                <a:latin typeface="Microsoft Sans Serif"/>
                <a:cs typeface="Microsoft Sans Serif"/>
              </a:rPr>
              <a:t> </a:t>
            </a:r>
            <a:r>
              <a:rPr sz="800" spc="25" dirty="0">
                <a:latin typeface="Microsoft Sans Serif"/>
                <a:cs typeface="Microsoft Sans Serif"/>
              </a:rPr>
              <a:t>en</a:t>
            </a:r>
            <a:r>
              <a:rPr sz="800" dirty="0">
                <a:latin typeface="Microsoft Sans Serif"/>
                <a:cs typeface="Microsoft Sans Serif"/>
              </a:rPr>
              <a:t> </a:t>
            </a:r>
            <a:r>
              <a:rPr sz="800" spc="15" dirty="0">
                <a:latin typeface="Microsoft Sans Serif"/>
                <a:cs typeface="Microsoft Sans Serif"/>
              </a:rPr>
              <a:t>el</a:t>
            </a:r>
            <a:r>
              <a:rPr sz="800" dirty="0">
                <a:latin typeface="Microsoft Sans Serif"/>
                <a:cs typeface="Microsoft Sans Serif"/>
              </a:rPr>
              <a:t> </a:t>
            </a:r>
            <a:r>
              <a:rPr sz="800" spc="25" dirty="0">
                <a:latin typeface="Microsoft Sans Serif"/>
                <a:cs typeface="Microsoft Sans Serif"/>
              </a:rPr>
              <a:t>lado </a:t>
            </a:r>
            <a:r>
              <a:rPr sz="800" spc="-195" dirty="0">
                <a:latin typeface="Microsoft Sans Serif"/>
                <a:cs typeface="Microsoft Sans Serif"/>
              </a:rPr>
              <a:t> </a:t>
            </a:r>
            <a:r>
              <a:rPr sz="800" spc="45" dirty="0">
                <a:latin typeface="Microsoft Sans Serif"/>
                <a:cs typeface="Microsoft Sans Serif"/>
              </a:rPr>
              <a:t>neutro</a:t>
            </a:r>
            <a:r>
              <a:rPr sz="800" spc="-5" dirty="0">
                <a:latin typeface="Microsoft Sans Serif"/>
                <a:cs typeface="Microsoft Sans Serif"/>
              </a:rPr>
              <a:t> </a:t>
            </a:r>
            <a:r>
              <a:rPr sz="800" spc="25" dirty="0">
                <a:latin typeface="Microsoft Sans Serif"/>
                <a:cs typeface="Microsoft Sans Serif"/>
              </a:rPr>
              <a:t>del</a:t>
            </a:r>
            <a:r>
              <a:rPr sz="800" spc="-5" dirty="0">
                <a:latin typeface="Microsoft Sans Serif"/>
                <a:cs typeface="Microsoft Sans Serif"/>
              </a:rPr>
              <a:t> </a:t>
            </a:r>
            <a:r>
              <a:rPr sz="800" spc="35" dirty="0">
                <a:latin typeface="Microsoft Sans Serif"/>
                <a:cs typeface="Microsoft Sans Serif"/>
              </a:rPr>
              <a:t>generador</a:t>
            </a:r>
            <a:r>
              <a:rPr sz="800" spc="-5" dirty="0">
                <a:latin typeface="Microsoft Sans Serif"/>
                <a:cs typeface="Microsoft Sans Serif"/>
              </a:rPr>
              <a:t> </a:t>
            </a:r>
            <a:r>
              <a:rPr sz="800" spc="35" dirty="0">
                <a:latin typeface="Microsoft Sans Serif"/>
                <a:cs typeface="Microsoft Sans Serif"/>
              </a:rPr>
              <a:t>o</a:t>
            </a:r>
            <a:r>
              <a:rPr sz="800" spc="-5" dirty="0">
                <a:latin typeface="Microsoft Sans Serif"/>
                <a:cs typeface="Microsoft Sans Serif"/>
              </a:rPr>
              <a:t> </a:t>
            </a:r>
            <a:r>
              <a:rPr sz="800" spc="20" dirty="0">
                <a:latin typeface="Microsoft Sans Serif"/>
                <a:cs typeface="Microsoft Sans Serif"/>
              </a:rPr>
              <a:t>conectarlos</a:t>
            </a:r>
            <a:r>
              <a:rPr sz="800" dirty="0">
                <a:latin typeface="Microsoft Sans Serif"/>
                <a:cs typeface="Microsoft Sans Serif"/>
              </a:rPr>
              <a:t> a</a:t>
            </a:r>
            <a:r>
              <a:rPr sz="800" spc="-5" dirty="0">
                <a:latin typeface="Microsoft Sans Serif"/>
                <a:cs typeface="Microsoft Sans Serif"/>
              </a:rPr>
              <a:t> </a:t>
            </a:r>
            <a:r>
              <a:rPr sz="800" spc="20" dirty="0">
                <a:latin typeface="Microsoft Sans Serif"/>
                <a:cs typeface="Microsoft Sans Serif"/>
              </a:rPr>
              <a:t>devanados</a:t>
            </a:r>
            <a:r>
              <a:rPr sz="800" spc="-5" dirty="0">
                <a:latin typeface="Microsoft Sans Serif"/>
                <a:cs typeface="Microsoft Sans Serif"/>
              </a:rPr>
              <a:t> </a:t>
            </a:r>
            <a:r>
              <a:rPr sz="800" spc="15" dirty="0">
                <a:latin typeface="Microsoft Sans Serif"/>
                <a:cs typeface="Microsoft Sans Serif"/>
              </a:rPr>
              <a:t>separados</a:t>
            </a:r>
            <a:r>
              <a:rPr sz="800" spc="-5" dirty="0">
                <a:latin typeface="Microsoft Sans Serif"/>
                <a:cs typeface="Microsoft Sans Serif"/>
              </a:rPr>
              <a:t> </a:t>
            </a:r>
            <a:r>
              <a:rPr sz="800" spc="25" dirty="0">
                <a:latin typeface="Microsoft Sans Serif"/>
                <a:cs typeface="Microsoft Sans Serif"/>
              </a:rPr>
              <a:t>de</a:t>
            </a:r>
            <a:r>
              <a:rPr sz="800" dirty="0">
                <a:latin typeface="Microsoft Sans Serif"/>
                <a:cs typeface="Microsoft Sans Serif"/>
              </a:rPr>
              <a:t> </a:t>
            </a:r>
            <a:r>
              <a:rPr sz="800" spc="45" dirty="0">
                <a:latin typeface="Microsoft Sans Serif"/>
                <a:cs typeface="Microsoft Sans Serif"/>
              </a:rPr>
              <a:t>un </a:t>
            </a:r>
            <a:r>
              <a:rPr sz="800" spc="-200" dirty="0">
                <a:latin typeface="Microsoft Sans Serif"/>
                <a:cs typeface="Microsoft Sans Serif"/>
              </a:rPr>
              <a:t> </a:t>
            </a:r>
            <a:r>
              <a:rPr sz="800" spc="25" dirty="0">
                <a:latin typeface="Microsoft Sans Serif"/>
                <a:cs typeface="Microsoft Sans Serif"/>
              </a:rPr>
              <a:t>relé</a:t>
            </a:r>
            <a:r>
              <a:rPr sz="800" spc="-10" dirty="0">
                <a:latin typeface="Microsoft Sans Serif"/>
                <a:cs typeface="Microsoft Sans Serif"/>
              </a:rPr>
              <a:t> </a:t>
            </a:r>
            <a:r>
              <a:rPr sz="800" spc="25" dirty="0">
                <a:latin typeface="Microsoft Sans Serif"/>
                <a:cs typeface="Microsoft Sans Serif"/>
              </a:rPr>
              <a:t>diferencial</a:t>
            </a:r>
            <a:r>
              <a:rPr sz="800" spc="-5" dirty="0">
                <a:latin typeface="Microsoft Sans Serif"/>
                <a:cs typeface="Microsoft Sans Serif"/>
              </a:rPr>
              <a:t> </a:t>
            </a:r>
            <a:r>
              <a:rPr sz="800" spc="25" dirty="0">
                <a:latin typeface="Microsoft Sans Serif"/>
                <a:cs typeface="Microsoft Sans Serif"/>
              </a:rPr>
              <a:t>de</a:t>
            </a:r>
            <a:r>
              <a:rPr sz="800" spc="-5" dirty="0">
                <a:latin typeface="Microsoft Sans Serif"/>
                <a:cs typeface="Microsoft Sans Serif"/>
              </a:rPr>
              <a:t> </a:t>
            </a:r>
            <a:r>
              <a:rPr sz="800" spc="20" dirty="0">
                <a:latin typeface="Microsoft Sans Serif"/>
                <a:cs typeface="Microsoft Sans Serif"/>
              </a:rPr>
              <a:t>devanados</a:t>
            </a:r>
            <a:r>
              <a:rPr sz="800" spc="-5" dirty="0">
                <a:latin typeface="Microsoft Sans Serif"/>
                <a:cs typeface="Microsoft Sans Serif"/>
              </a:rPr>
              <a:t> </a:t>
            </a:r>
            <a:r>
              <a:rPr sz="800" spc="25" dirty="0">
                <a:latin typeface="Microsoft Sans Serif"/>
                <a:cs typeface="Microsoft Sans Serif"/>
              </a:rPr>
              <a:t>múltiples.</a:t>
            </a:r>
            <a:endParaRPr sz="800">
              <a:latin typeface="Microsoft Sans Serif"/>
              <a:cs typeface="Microsoft Sans Serif"/>
            </a:endParaRPr>
          </a:p>
        </p:txBody>
      </p:sp>
      <p:sp>
        <p:nvSpPr>
          <p:cNvPr id="216" name="object 216"/>
          <p:cNvSpPr txBox="1"/>
          <p:nvPr/>
        </p:nvSpPr>
        <p:spPr>
          <a:xfrm>
            <a:off x="1415277" y="9415125"/>
            <a:ext cx="2852914" cy="143629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sz="850" spc="-25" dirty="0">
                <a:latin typeface="Microsoft Sans Serif"/>
                <a:cs typeface="Microsoft Sans Serif"/>
              </a:rPr>
              <a:t>CAPÍTULO</a:t>
            </a:r>
            <a:r>
              <a:rPr sz="850" spc="-20" dirty="0">
                <a:latin typeface="Microsoft Sans Serif"/>
                <a:cs typeface="Microsoft Sans Serif"/>
              </a:rPr>
              <a:t> </a:t>
            </a:r>
            <a:r>
              <a:rPr sz="850" dirty="0">
                <a:latin typeface="Microsoft Sans Serif"/>
                <a:cs typeface="Microsoft Sans Serif"/>
              </a:rPr>
              <a:t>2,</a:t>
            </a:r>
            <a:r>
              <a:rPr sz="850" spc="-15" dirty="0">
                <a:latin typeface="Microsoft Sans Serif"/>
                <a:cs typeface="Microsoft Sans Serif"/>
              </a:rPr>
              <a:t> </a:t>
            </a:r>
            <a:r>
              <a:rPr sz="850" spc="-40" dirty="0">
                <a:latin typeface="Microsoft Sans Serif"/>
                <a:cs typeface="Microsoft Sans Serif"/>
              </a:rPr>
              <a:t>SECCIÓN</a:t>
            </a:r>
            <a:r>
              <a:rPr sz="850" spc="-15" dirty="0">
                <a:latin typeface="Microsoft Sans Serif"/>
                <a:cs typeface="Microsoft Sans Serif"/>
              </a:rPr>
              <a:t> </a:t>
            </a:r>
            <a:r>
              <a:rPr sz="850" spc="10" dirty="0">
                <a:latin typeface="Microsoft Sans Serif"/>
                <a:cs typeface="Microsoft Sans Serif"/>
              </a:rPr>
              <a:t>1</a:t>
            </a:r>
            <a:endParaRPr sz="850">
              <a:latin typeface="Microsoft Sans Serif"/>
              <a:cs typeface="Microsoft Sans Serif"/>
            </a:endParaRPr>
          </a:p>
        </p:txBody>
      </p:sp>
      <p:sp>
        <p:nvSpPr>
          <p:cNvPr id="217" name="object 217"/>
          <p:cNvSpPr txBox="1"/>
          <p:nvPr/>
        </p:nvSpPr>
        <p:spPr>
          <a:xfrm>
            <a:off x="7845387" y="9415126"/>
            <a:ext cx="7796212" cy="285115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sz="850" spc="-25" dirty="0">
                <a:latin typeface="Microsoft Sans Serif"/>
                <a:cs typeface="Microsoft Sans Serif"/>
              </a:rPr>
              <a:t>TUTORIAL</a:t>
            </a:r>
            <a:r>
              <a:rPr sz="850" spc="-5" dirty="0">
                <a:latin typeface="Microsoft Sans Serif"/>
                <a:cs typeface="Microsoft Sans Serif"/>
              </a:rPr>
              <a:t> </a:t>
            </a:r>
            <a:r>
              <a:rPr sz="850" spc="-60" dirty="0">
                <a:latin typeface="Microsoft Sans Serif"/>
                <a:cs typeface="Microsoft Sans Serif"/>
              </a:rPr>
              <a:t>SOBRE</a:t>
            </a:r>
            <a:r>
              <a:rPr sz="850" spc="-5" dirty="0">
                <a:latin typeface="Microsoft Sans Serif"/>
                <a:cs typeface="Microsoft Sans Serif"/>
              </a:rPr>
              <a:t> </a:t>
            </a:r>
            <a:r>
              <a:rPr sz="850" spc="-35" dirty="0">
                <a:latin typeface="Microsoft Sans Serif"/>
                <a:cs typeface="Microsoft Sans Serif"/>
              </a:rPr>
              <a:t>PROTECCIÓN</a:t>
            </a:r>
            <a:r>
              <a:rPr sz="850" spc="-5" dirty="0">
                <a:latin typeface="Microsoft Sans Serif"/>
                <a:cs typeface="Microsoft Sans Serif"/>
              </a:rPr>
              <a:t> </a:t>
            </a:r>
            <a:r>
              <a:rPr sz="850" spc="-45" dirty="0">
                <a:latin typeface="Microsoft Sans Serif"/>
                <a:cs typeface="Microsoft Sans Serif"/>
              </a:rPr>
              <a:t>DE</a:t>
            </a:r>
            <a:r>
              <a:rPr sz="850" spc="-5" dirty="0">
                <a:latin typeface="Microsoft Sans Serif"/>
                <a:cs typeface="Microsoft Sans Serif"/>
              </a:rPr>
              <a:t> </a:t>
            </a:r>
            <a:r>
              <a:rPr sz="850" spc="-55" dirty="0">
                <a:latin typeface="Microsoft Sans Serif"/>
                <a:cs typeface="Microsoft Sans Serif"/>
              </a:rPr>
              <a:t>GENERADORES</a:t>
            </a:r>
            <a:r>
              <a:rPr sz="850" dirty="0">
                <a:latin typeface="Microsoft Sans Serif"/>
                <a:cs typeface="Microsoft Sans Serif"/>
              </a:rPr>
              <a:t> </a:t>
            </a:r>
            <a:r>
              <a:rPr sz="850" spc="-30" dirty="0">
                <a:latin typeface="Microsoft Sans Serif"/>
                <a:cs typeface="Microsoft Sans Serif"/>
              </a:rPr>
              <a:t>SÍNCRONOS</a:t>
            </a:r>
            <a:endParaRPr sz="850">
              <a:latin typeface="Microsoft Sans Serif"/>
              <a:cs typeface="Microsoft Sans Serif"/>
            </a:endParaRPr>
          </a:p>
          <a:p>
            <a:pPr marL="1400175">
              <a:lnSpc>
                <a:spcPct val="100000"/>
              </a:lnSpc>
            </a:pPr>
            <a:r>
              <a:rPr sz="850" spc="-15" dirty="0">
                <a:latin typeface="Microsoft Sans Serif"/>
                <a:cs typeface="Microsoft Sans Serif"/>
              </a:rPr>
              <a:t>PUBLICACIÓN</a:t>
            </a:r>
            <a:r>
              <a:rPr sz="850" spc="-5" dirty="0">
                <a:latin typeface="Microsoft Sans Serif"/>
                <a:cs typeface="Microsoft Sans Serif"/>
              </a:rPr>
              <a:t> </a:t>
            </a:r>
            <a:r>
              <a:rPr sz="850" spc="-55" dirty="0">
                <a:latin typeface="Microsoft Sans Serif"/>
                <a:cs typeface="Microsoft Sans Serif"/>
              </a:rPr>
              <a:t>ESPECIAL</a:t>
            </a:r>
            <a:r>
              <a:rPr sz="850" spc="-5" dirty="0">
                <a:latin typeface="Microsoft Sans Serif"/>
                <a:cs typeface="Microsoft Sans Serif"/>
              </a:rPr>
              <a:t> </a:t>
            </a:r>
            <a:r>
              <a:rPr sz="850" spc="-40" dirty="0">
                <a:latin typeface="Microsoft Sans Serif"/>
                <a:cs typeface="Microsoft Sans Serif"/>
              </a:rPr>
              <a:t>DEL</a:t>
            </a:r>
            <a:r>
              <a:rPr sz="850" spc="-5" dirty="0">
                <a:latin typeface="Microsoft Sans Serif"/>
                <a:cs typeface="Microsoft Sans Serif"/>
              </a:rPr>
              <a:t> </a:t>
            </a:r>
            <a:r>
              <a:rPr sz="850" spc="-60" dirty="0">
                <a:latin typeface="Microsoft Sans Serif"/>
                <a:cs typeface="Microsoft Sans Serif"/>
              </a:rPr>
              <a:t>IEEE</a:t>
            </a:r>
            <a:r>
              <a:rPr sz="850" spc="-5" dirty="0">
                <a:latin typeface="Microsoft Sans Serif"/>
                <a:cs typeface="Microsoft Sans Serif"/>
              </a:rPr>
              <a:t> </a:t>
            </a:r>
            <a:r>
              <a:rPr sz="850" spc="-80" dirty="0">
                <a:latin typeface="Microsoft Sans Serif"/>
                <a:cs typeface="Microsoft Sans Serif"/>
              </a:rPr>
              <a:t>PSRC</a:t>
            </a:r>
            <a:endParaRPr sz="850">
              <a:latin typeface="Microsoft Sans Serif"/>
              <a:cs typeface="Microsoft Sans Serif"/>
            </a:endParaRPr>
          </a:p>
        </p:txBody>
      </p:sp>
    </p:spTree>
  </p:cSld>
  <p:clrMapOvr>
    <a:masterClrMapping/>
  </p:clrMapOvr>
</p:sld>
</file>

<file path=ppt/slides/slide21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/>
          <p:nvPr/>
        </p:nvSpPr>
        <p:spPr>
          <a:xfrm>
            <a:off x="1444422" y="9413748"/>
            <a:ext cx="15051933" cy="9525"/>
          </a:xfrm>
          <a:custGeom>
            <a:avLst/>
            <a:gdLst/>
            <a:ahLst/>
            <a:cxnLst/>
            <a:rect l="l" t="t" r="r" b="b"/>
            <a:pathLst>
              <a:path w="6543040" h="9525">
                <a:moveTo>
                  <a:pt x="6542531" y="9144"/>
                </a:moveTo>
                <a:lnTo>
                  <a:pt x="0" y="9144"/>
                </a:lnTo>
                <a:lnTo>
                  <a:pt x="0" y="0"/>
                </a:lnTo>
                <a:lnTo>
                  <a:pt x="6542531" y="0"/>
                </a:lnTo>
                <a:lnTo>
                  <a:pt x="6542531" y="9144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" name="object 3"/>
          <p:cNvSpPr txBox="1"/>
          <p:nvPr/>
        </p:nvSpPr>
        <p:spPr>
          <a:xfrm>
            <a:off x="16290754" y="349008"/>
            <a:ext cx="192824" cy="135935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sz="800" spc="10" dirty="0">
                <a:latin typeface="Microsoft Sans Serif"/>
                <a:cs typeface="Microsoft Sans Serif"/>
              </a:rPr>
              <a:t>7</a:t>
            </a:r>
            <a:endParaRPr sz="800">
              <a:latin typeface="Microsoft Sans Serif"/>
              <a:cs typeface="Microsoft Sans Serif"/>
            </a:endParaRPr>
          </a:p>
        </p:txBody>
      </p:sp>
      <p:sp>
        <p:nvSpPr>
          <p:cNvPr id="4" name="object 4"/>
          <p:cNvSpPr txBox="1"/>
          <p:nvPr/>
        </p:nvSpPr>
        <p:spPr>
          <a:xfrm>
            <a:off x="1415188" y="686313"/>
            <a:ext cx="7406182" cy="1864806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sz="700" spc="-10" dirty="0">
                <a:latin typeface="Microsoft Sans Serif"/>
                <a:cs typeface="Microsoft Sans Serif"/>
              </a:rPr>
              <a:t>B.</a:t>
            </a:r>
            <a:r>
              <a:rPr sz="700" spc="-15" dirty="0">
                <a:latin typeface="Microsoft Sans Serif"/>
                <a:cs typeface="Microsoft Sans Serif"/>
              </a:rPr>
              <a:t> </a:t>
            </a:r>
            <a:r>
              <a:rPr sz="700" spc="15" dirty="0">
                <a:latin typeface="Microsoft Sans Serif"/>
                <a:cs typeface="Microsoft Sans Serif"/>
              </a:rPr>
              <a:t>Protección</a:t>
            </a:r>
            <a:r>
              <a:rPr sz="700" spc="-10" dirty="0">
                <a:latin typeface="Microsoft Sans Serif"/>
                <a:cs typeface="Microsoft Sans Serif"/>
              </a:rPr>
              <a:t> </a:t>
            </a:r>
            <a:r>
              <a:rPr sz="700" spc="20" dirty="0">
                <a:latin typeface="Microsoft Sans Serif"/>
                <a:cs typeface="Microsoft Sans Serif"/>
              </a:rPr>
              <a:t>de</a:t>
            </a:r>
            <a:r>
              <a:rPr sz="700" spc="-10" dirty="0">
                <a:latin typeface="Microsoft Sans Serif"/>
                <a:cs typeface="Microsoft Sans Serif"/>
              </a:rPr>
              <a:t> </a:t>
            </a:r>
            <a:r>
              <a:rPr sz="700" spc="20" dirty="0">
                <a:latin typeface="Microsoft Sans Serif"/>
                <a:cs typeface="Microsoft Sans Serif"/>
              </a:rPr>
              <a:t>impedancia</a:t>
            </a:r>
            <a:endParaRPr sz="700">
              <a:latin typeface="Microsoft Sans Serif"/>
              <a:cs typeface="Microsoft Sans Serif"/>
            </a:endParaRPr>
          </a:p>
          <a:p>
            <a:pPr marL="12700" marR="17780" indent="154940">
              <a:lnSpc>
                <a:spcPct val="133500"/>
              </a:lnSpc>
              <a:spcBef>
                <a:spcPts val="245"/>
              </a:spcBef>
            </a:pPr>
            <a:r>
              <a:rPr sz="750" spc="-15" dirty="0">
                <a:latin typeface="Microsoft Sans Serif"/>
                <a:cs typeface="Microsoft Sans Serif"/>
              </a:rPr>
              <a:t>La </a:t>
            </a:r>
            <a:r>
              <a:rPr sz="750" spc="25" dirty="0">
                <a:latin typeface="Microsoft Sans Serif"/>
                <a:cs typeface="Microsoft Sans Serif"/>
              </a:rPr>
              <a:t>protección de impedancia puede </a:t>
            </a:r>
            <a:r>
              <a:rPr sz="750" spc="35" dirty="0">
                <a:latin typeface="Microsoft Sans Serif"/>
                <a:cs typeface="Microsoft Sans Serif"/>
              </a:rPr>
              <a:t>proporcionar </a:t>
            </a:r>
            <a:r>
              <a:rPr sz="750" spc="25" dirty="0">
                <a:latin typeface="Microsoft Sans Serif"/>
                <a:cs typeface="Microsoft Sans Serif"/>
              </a:rPr>
              <a:t>protección de </a:t>
            </a:r>
            <a:r>
              <a:rPr sz="750" spc="30" dirty="0">
                <a:latin typeface="Microsoft Sans Serif"/>
                <a:cs typeface="Microsoft Sans Serif"/>
              </a:rPr>
              <a:t> </a:t>
            </a:r>
            <a:r>
              <a:rPr sz="750" spc="25" dirty="0">
                <a:latin typeface="Microsoft Sans Serif"/>
                <a:cs typeface="Microsoft Sans Serif"/>
              </a:rPr>
              <a:t>respaldo</a:t>
            </a:r>
            <a:r>
              <a:rPr sz="750" spc="-5" dirty="0">
                <a:latin typeface="Microsoft Sans Serif"/>
                <a:cs typeface="Microsoft Sans Serif"/>
              </a:rPr>
              <a:t> </a:t>
            </a:r>
            <a:r>
              <a:rPr sz="750" spc="25" dirty="0">
                <a:latin typeface="Microsoft Sans Serif"/>
                <a:cs typeface="Microsoft Sans Serif"/>
              </a:rPr>
              <a:t>para</a:t>
            </a:r>
            <a:r>
              <a:rPr sz="750" spc="-5" dirty="0">
                <a:latin typeface="Microsoft Sans Serif"/>
                <a:cs typeface="Microsoft Sans Serif"/>
              </a:rPr>
              <a:t> </a:t>
            </a:r>
            <a:r>
              <a:rPr sz="750" spc="10" dirty="0">
                <a:latin typeface="Microsoft Sans Serif"/>
                <a:cs typeface="Microsoft Sans Serif"/>
              </a:rPr>
              <a:t>fallas</a:t>
            </a:r>
            <a:r>
              <a:rPr sz="750" spc="-5" dirty="0">
                <a:latin typeface="Microsoft Sans Serif"/>
                <a:cs typeface="Microsoft Sans Serif"/>
              </a:rPr>
              <a:t> </a:t>
            </a:r>
            <a:r>
              <a:rPr sz="750" spc="35" dirty="0">
                <a:latin typeface="Microsoft Sans Serif"/>
                <a:cs typeface="Microsoft Sans Serif"/>
              </a:rPr>
              <a:t>entre</a:t>
            </a:r>
            <a:r>
              <a:rPr sz="750" dirty="0">
                <a:latin typeface="Microsoft Sans Serif"/>
                <a:cs typeface="Microsoft Sans Serif"/>
              </a:rPr>
              <a:t> </a:t>
            </a:r>
            <a:r>
              <a:rPr sz="750" spc="5" dirty="0">
                <a:latin typeface="Microsoft Sans Serif"/>
                <a:cs typeface="Microsoft Sans Serif"/>
              </a:rPr>
              <a:t>fases</a:t>
            </a:r>
            <a:r>
              <a:rPr sz="750" spc="-5" dirty="0">
                <a:latin typeface="Microsoft Sans Serif"/>
                <a:cs typeface="Microsoft Sans Serif"/>
              </a:rPr>
              <a:t> </a:t>
            </a:r>
            <a:r>
              <a:rPr sz="750" spc="5" dirty="0">
                <a:latin typeface="Microsoft Sans Serif"/>
                <a:cs typeface="Microsoft Sans Serif"/>
              </a:rPr>
              <a:t>y</a:t>
            </a:r>
            <a:r>
              <a:rPr sz="750" spc="-5" dirty="0">
                <a:latin typeface="Microsoft Sans Serif"/>
                <a:cs typeface="Microsoft Sans Serif"/>
              </a:rPr>
              <a:t> </a:t>
            </a:r>
            <a:r>
              <a:rPr sz="750" spc="15" dirty="0">
                <a:latin typeface="Microsoft Sans Serif"/>
                <a:cs typeface="Microsoft Sans Serif"/>
              </a:rPr>
              <a:t>trifásicas</a:t>
            </a:r>
            <a:r>
              <a:rPr sz="750" dirty="0">
                <a:latin typeface="Microsoft Sans Serif"/>
                <a:cs typeface="Microsoft Sans Serif"/>
              </a:rPr>
              <a:t> </a:t>
            </a:r>
            <a:r>
              <a:rPr sz="750" spc="25" dirty="0">
                <a:latin typeface="Microsoft Sans Serif"/>
                <a:cs typeface="Microsoft Sans Serif"/>
              </a:rPr>
              <a:t>en</a:t>
            </a:r>
            <a:r>
              <a:rPr sz="750" spc="-5" dirty="0">
                <a:latin typeface="Microsoft Sans Serif"/>
                <a:cs typeface="Microsoft Sans Serif"/>
              </a:rPr>
              <a:t> </a:t>
            </a:r>
            <a:r>
              <a:rPr sz="750" spc="10" dirty="0">
                <a:latin typeface="Microsoft Sans Serif"/>
                <a:cs typeface="Microsoft Sans Serif"/>
              </a:rPr>
              <a:t>el</a:t>
            </a:r>
            <a:r>
              <a:rPr sz="750" spc="-5" dirty="0">
                <a:latin typeface="Microsoft Sans Serif"/>
                <a:cs typeface="Microsoft Sans Serif"/>
              </a:rPr>
              <a:t> </a:t>
            </a:r>
            <a:r>
              <a:rPr sz="750" spc="30" dirty="0">
                <a:latin typeface="Microsoft Sans Serif"/>
                <a:cs typeface="Microsoft Sans Serif"/>
              </a:rPr>
              <a:t>estator</a:t>
            </a:r>
            <a:r>
              <a:rPr sz="750" spc="-5" dirty="0">
                <a:latin typeface="Microsoft Sans Serif"/>
                <a:cs typeface="Microsoft Sans Serif"/>
              </a:rPr>
              <a:t> </a:t>
            </a:r>
            <a:r>
              <a:rPr sz="750" spc="35" dirty="0">
                <a:latin typeface="Microsoft Sans Serif"/>
                <a:cs typeface="Microsoft Sans Serif"/>
              </a:rPr>
              <a:t>o</a:t>
            </a:r>
            <a:r>
              <a:rPr sz="750" dirty="0">
                <a:latin typeface="Microsoft Sans Serif"/>
                <a:cs typeface="Microsoft Sans Serif"/>
              </a:rPr>
              <a:t> </a:t>
            </a:r>
            <a:r>
              <a:rPr sz="750" spc="30" dirty="0">
                <a:latin typeface="Microsoft Sans Serif"/>
                <a:cs typeface="Microsoft Sans Serif"/>
              </a:rPr>
              <a:t>barra</a:t>
            </a:r>
            <a:r>
              <a:rPr sz="750" spc="-5" dirty="0">
                <a:latin typeface="Microsoft Sans Serif"/>
                <a:cs typeface="Microsoft Sans Serif"/>
              </a:rPr>
              <a:t> </a:t>
            </a:r>
            <a:r>
              <a:rPr sz="750" spc="25" dirty="0">
                <a:latin typeface="Microsoft Sans Serif"/>
                <a:cs typeface="Microsoft Sans Serif"/>
              </a:rPr>
              <a:t>de</a:t>
            </a:r>
            <a:r>
              <a:rPr sz="750" spc="-5" dirty="0">
                <a:latin typeface="Microsoft Sans Serif"/>
                <a:cs typeface="Microsoft Sans Serif"/>
              </a:rPr>
              <a:t> </a:t>
            </a:r>
            <a:r>
              <a:rPr sz="750" spc="10" dirty="0">
                <a:latin typeface="Microsoft Sans Serif"/>
                <a:cs typeface="Microsoft Sans Serif"/>
              </a:rPr>
              <a:t>fase </a:t>
            </a:r>
            <a:r>
              <a:rPr sz="750" spc="-185" dirty="0">
                <a:latin typeface="Microsoft Sans Serif"/>
                <a:cs typeface="Microsoft Sans Serif"/>
              </a:rPr>
              <a:t> </a:t>
            </a:r>
            <a:r>
              <a:rPr sz="750" spc="10" dirty="0">
                <a:latin typeface="Microsoft Sans Serif"/>
                <a:cs typeface="Microsoft Sans Serif"/>
              </a:rPr>
              <a:t>aislada </a:t>
            </a:r>
            <a:r>
              <a:rPr sz="750" spc="30" dirty="0">
                <a:latin typeface="Microsoft Sans Serif"/>
                <a:cs typeface="Microsoft Sans Serif"/>
              </a:rPr>
              <a:t>fuera </a:t>
            </a:r>
            <a:r>
              <a:rPr sz="750" spc="25" dirty="0">
                <a:latin typeface="Microsoft Sans Serif"/>
                <a:cs typeface="Microsoft Sans Serif"/>
              </a:rPr>
              <a:t>de </a:t>
            </a:r>
            <a:r>
              <a:rPr sz="750" spc="10" dirty="0">
                <a:latin typeface="Microsoft Sans Serif"/>
                <a:cs typeface="Microsoft Sans Serif"/>
              </a:rPr>
              <a:t>la </a:t>
            </a:r>
            <a:r>
              <a:rPr sz="750" spc="15" dirty="0">
                <a:latin typeface="Microsoft Sans Serif"/>
                <a:cs typeface="Microsoft Sans Serif"/>
              </a:rPr>
              <a:t>zona </a:t>
            </a:r>
            <a:r>
              <a:rPr sz="750" spc="20" dirty="0">
                <a:latin typeface="Microsoft Sans Serif"/>
                <a:cs typeface="Microsoft Sans Serif"/>
              </a:rPr>
              <a:t>diferencial del </a:t>
            </a:r>
            <a:r>
              <a:rPr sz="750" spc="25" dirty="0">
                <a:latin typeface="Microsoft Sans Serif"/>
                <a:cs typeface="Microsoft Sans Serif"/>
              </a:rPr>
              <a:t>generador. </a:t>
            </a:r>
            <a:r>
              <a:rPr sz="750" spc="-15" dirty="0">
                <a:latin typeface="Microsoft Sans Serif"/>
                <a:cs typeface="Microsoft Sans Serif"/>
              </a:rPr>
              <a:t>La </a:t>
            </a:r>
            <a:r>
              <a:rPr sz="750" spc="25" dirty="0">
                <a:latin typeface="Microsoft Sans Serif"/>
                <a:cs typeface="Microsoft Sans Serif"/>
              </a:rPr>
              <a:t>protección de </a:t>
            </a:r>
            <a:r>
              <a:rPr sz="750" spc="30" dirty="0">
                <a:latin typeface="Microsoft Sans Serif"/>
                <a:cs typeface="Microsoft Sans Serif"/>
              </a:rPr>
              <a:t> </a:t>
            </a:r>
            <a:r>
              <a:rPr sz="750" spc="25" dirty="0">
                <a:latin typeface="Microsoft Sans Serif"/>
                <a:cs typeface="Microsoft Sans Serif"/>
              </a:rPr>
              <a:t>impedancia </a:t>
            </a:r>
            <a:r>
              <a:rPr sz="750" spc="-5" dirty="0">
                <a:latin typeface="Microsoft Sans Serif"/>
                <a:cs typeface="Microsoft Sans Serif"/>
              </a:rPr>
              <a:t>es </a:t>
            </a:r>
            <a:r>
              <a:rPr sz="750" spc="30" dirty="0">
                <a:latin typeface="Microsoft Sans Serif"/>
                <a:cs typeface="Microsoft Sans Serif"/>
              </a:rPr>
              <a:t>preferible </a:t>
            </a:r>
            <a:r>
              <a:rPr sz="750" dirty="0">
                <a:latin typeface="Microsoft Sans Serif"/>
                <a:cs typeface="Microsoft Sans Serif"/>
              </a:rPr>
              <a:t>a </a:t>
            </a:r>
            <a:r>
              <a:rPr sz="750" spc="10" dirty="0">
                <a:latin typeface="Microsoft Sans Serif"/>
                <a:cs typeface="Microsoft Sans Serif"/>
              </a:rPr>
              <a:t>la </a:t>
            </a:r>
            <a:r>
              <a:rPr sz="750" spc="25" dirty="0">
                <a:latin typeface="Microsoft Sans Serif"/>
                <a:cs typeface="Microsoft Sans Serif"/>
              </a:rPr>
              <a:t>protección de sobrecorriente </a:t>
            </a:r>
            <a:r>
              <a:rPr sz="750" spc="35" dirty="0">
                <a:latin typeface="Microsoft Sans Serif"/>
                <a:cs typeface="Microsoft Sans Serif"/>
              </a:rPr>
              <a:t>porque </a:t>
            </a:r>
            <a:r>
              <a:rPr sz="750" spc="10" dirty="0">
                <a:latin typeface="Microsoft Sans Serif"/>
                <a:cs typeface="Microsoft Sans Serif"/>
              </a:rPr>
              <a:t>la </a:t>
            </a:r>
            <a:r>
              <a:rPr sz="750" spc="15" dirty="0">
                <a:latin typeface="Microsoft Sans Serif"/>
                <a:cs typeface="Microsoft Sans Serif"/>
              </a:rPr>
              <a:t> </a:t>
            </a:r>
            <a:r>
              <a:rPr sz="750" spc="30" dirty="0">
                <a:latin typeface="Microsoft Sans Serif"/>
                <a:cs typeface="Microsoft Sans Serif"/>
              </a:rPr>
              <a:t>corriente </a:t>
            </a:r>
            <a:r>
              <a:rPr sz="750" spc="25" dirty="0">
                <a:latin typeface="Microsoft Sans Serif"/>
                <a:cs typeface="Microsoft Sans Serif"/>
              </a:rPr>
              <a:t>de </a:t>
            </a:r>
            <a:r>
              <a:rPr sz="750" spc="20" dirty="0">
                <a:latin typeface="Microsoft Sans Serif"/>
                <a:cs typeface="Microsoft Sans Serif"/>
              </a:rPr>
              <a:t>falla sostenida </a:t>
            </a:r>
            <a:r>
              <a:rPr sz="750" spc="25" dirty="0">
                <a:latin typeface="Microsoft Sans Serif"/>
                <a:cs typeface="Microsoft Sans Serif"/>
              </a:rPr>
              <a:t>puede </a:t>
            </a:r>
            <a:r>
              <a:rPr sz="750" spc="15" dirty="0">
                <a:latin typeface="Microsoft Sans Serif"/>
                <a:cs typeface="Microsoft Sans Serif"/>
              </a:rPr>
              <a:t>ser </a:t>
            </a:r>
            <a:r>
              <a:rPr sz="750" spc="45" dirty="0">
                <a:latin typeface="Microsoft Sans Serif"/>
                <a:cs typeface="Microsoft Sans Serif"/>
              </a:rPr>
              <a:t>menor </a:t>
            </a:r>
            <a:r>
              <a:rPr sz="750" spc="30" dirty="0">
                <a:latin typeface="Microsoft Sans Serif"/>
                <a:cs typeface="Microsoft Sans Serif"/>
              </a:rPr>
              <a:t>que </a:t>
            </a:r>
            <a:r>
              <a:rPr sz="750" spc="10" dirty="0">
                <a:latin typeface="Microsoft Sans Serif"/>
                <a:cs typeface="Microsoft Sans Serif"/>
              </a:rPr>
              <a:t>el </a:t>
            </a:r>
            <a:r>
              <a:rPr sz="750" spc="25" dirty="0">
                <a:latin typeface="Microsoft Sans Serif"/>
                <a:cs typeface="Microsoft Sans Serif"/>
              </a:rPr>
              <a:t>valor de </a:t>
            </a:r>
            <a:r>
              <a:rPr sz="750" spc="10" dirty="0">
                <a:latin typeface="Microsoft Sans Serif"/>
                <a:cs typeface="Microsoft Sans Serif"/>
              </a:rPr>
              <a:t>carga. </a:t>
            </a:r>
            <a:r>
              <a:rPr sz="750" spc="-35" dirty="0">
                <a:latin typeface="Microsoft Sans Serif"/>
                <a:cs typeface="Microsoft Sans Serif"/>
              </a:rPr>
              <a:t>El </a:t>
            </a:r>
            <a:r>
              <a:rPr sz="750" spc="-30" dirty="0">
                <a:latin typeface="Microsoft Sans Serif"/>
                <a:cs typeface="Microsoft Sans Serif"/>
              </a:rPr>
              <a:t> </a:t>
            </a:r>
            <a:r>
              <a:rPr sz="750" spc="30" dirty="0">
                <a:latin typeface="Microsoft Sans Serif"/>
                <a:cs typeface="Microsoft Sans Serif"/>
              </a:rPr>
              <a:t>elemento</a:t>
            </a:r>
            <a:r>
              <a:rPr sz="750" spc="-5" dirty="0">
                <a:latin typeface="Microsoft Sans Serif"/>
                <a:cs typeface="Microsoft Sans Serif"/>
              </a:rPr>
              <a:t> </a:t>
            </a:r>
            <a:r>
              <a:rPr sz="750" spc="25" dirty="0">
                <a:latin typeface="Microsoft Sans Serif"/>
                <a:cs typeface="Microsoft Sans Serif"/>
              </a:rPr>
              <a:t>puede</a:t>
            </a:r>
            <a:r>
              <a:rPr sz="750" spc="-5" dirty="0">
                <a:latin typeface="Microsoft Sans Serif"/>
                <a:cs typeface="Microsoft Sans Serif"/>
              </a:rPr>
              <a:t> </a:t>
            </a:r>
            <a:r>
              <a:rPr sz="750" spc="35" dirty="0">
                <a:latin typeface="Microsoft Sans Serif"/>
                <a:cs typeface="Microsoft Sans Serif"/>
              </a:rPr>
              <a:t>tener</a:t>
            </a:r>
            <a:r>
              <a:rPr sz="750" dirty="0">
                <a:latin typeface="Microsoft Sans Serif"/>
                <a:cs typeface="Microsoft Sans Serif"/>
              </a:rPr>
              <a:t> </a:t>
            </a:r>
            <a:r>
              <a:rPr sz="750" spc="30" dirty="0">
                <a:latin typeface="Microsoft Sans Serif"/>
                <a:cs typeface="Microsoft Sans Serif"/>
              </a:rPr>
              <a:t>una</a:t>
            </a:r>
            <a:r>
              <a:rPr sz="750" spc="-5" dirty="0">
                <a:latin typeface="Microsoft Sans Serif"/>
                <a:cs typeface="Microsoft Sans Serif"/>
              </a:rPr>
              <a:t> </a:t>
            </a:r>
            <a:r>
              <a:rPr sz="750" spc="15" dirty="0">
                <a:latin typeface="Microsoft Sans Serif"/>
                <a:cs typeface="Microsoft Sans Serif"/>
              </a:rPr>
              <a:t>característica</a:t>
            </a:r>
            <a:r>
              <a:rPr sz="750" spc="-5" dirty="0">
                <a:latin typeface="Microsoft Sans Serif"/>
                <a:cs typeface="Microsoft Sans Serif"/>
              </a:rPr>
              <a:t> </a:t>
            </a:r>
            <a:r>
              <a:rPr sz="750" spc="25" dirty="0">
                <a:latin typeface="Microsoft Sans Serif"/>
                <a:cs typeface="Microsoft Sans Serif"/>
              </a:rPr>
              <a:t>de</a:t>
            </a:r>
            <a:r>
              <a:rPr sz="750" dirty="0">
                <a:latin typeface="Microsoft Sans Serif"/>
                <a:cs typeface="Microsoft Sans Serif"/>
              </a:rPr>
              <a:t> </a:t>
            </a:r>
            <a:r>
              <a:rPr sz="750" spc="25" dirty="0">
                <a:latin typeface="Microsoft Sans Serif"/>
                <a:cs typeface="Microsoft Sans Serif"/>
              </a:rPr>
              <a:t>impedancia</a:t>
            </a:r>
            <a:r>
              <a:rPr sz="750" spc="-5" dirty="0">
                <a:latin typeface="Microsoft Sans Serif"/>
                <a:cs typeface="Microsoft Sans Serif"/>
              </a:rPr>
              <a:t> </a:t>
            </a:r>
            <a:r>
              <a:rPr sz="750" spc="25" dirty="0">
                <a:latin typeface="Microsoft Sans Serif"/>
                <a:cs typeface="Microsoft Sans Serif"/>
              </a:rPr>
              <a:t>centrada</a:t>
            </a:r>
            <a:r>
              <a:rPr sz="750" spc="-5" dirty="0">
                <a:latin typeface="Microsoft Sans Serif"/>
                <a:cs typeface="Microsoft Sans Serif"/>
              </a:rPr>
              <a:t> </a:t>
            </a:r>
            <a:r>
              <a:rPr sz="750" spc="25" dirty="0">
                <a:latin typeface="Microsoft Sans Serif"/>
                <a:cs typeface="Microsoft Sans Serif"/>
              </a:rPr>
              <a:t>en</a:t>
            </a:r>
            <a:r>
              <a:rPr sz="750" dirty="0">
                <a:latin typeface="Microsoft Sans Serif"/>
                <a:cs typeface="Microsoft Sans Serif"/>
              </a:rPr>
              <a:t> </a:t>
            </a:r>
            <a:r>
              <a:rPr sz="750" spc="10" dirty="0">
                <a:latin typeface="Microsoft Sans Serif"/>
                <a:cs typeface="Microsoft Sans Serif"/>
              </a:rPr>
              <a:t>el </a:t>
            </a:r>
            <a:r>
              <a:rPr sz="750" spc="-185" dirty="0">
                <a:latin typeface="Microsoft Sans Serif"/>
                <a:cs typeface="Microsoft Sans Serif"/>
              </a:rPr>
              <a:t> </a:t>
            </a:r>
            <a:r>
              <a:rPr sz="750" spc="35" dirty="0">
                <a:latin typeface="Microsoft Sans Serif"/>
                <a:cs typeface="Microsoft Sans Serif"/>
              </a:rPr>
              <a:t>origen o tener </a:t>
            </a:r>
            <a:r>
              <a:rPr sz="750" spc="30" dirty="0">
                <a:latin typeface="Microsoft Sans Serif"/>
                <a:cs typeface="Microsoft Sans Serif"/>
              </a:rPr>
              <a:t>una </a:t>
            </a:r>
            <a:r>
              <a:rPr sz="750" spc="15" dirty="0">
                <a:latin typeface="Microsoft Sans Serif"/>
                <a:cs typeface="Microsoft Sans Serif"/>
              </a:rPr>
              <a:t>característica </a:t>
            </a:r>
            <a:r>
              <a:rPr sz="750" spc="50" dirty="0">
                <a:latin typeface="Microsoft Sans Serif"/>
                <a:cs typeface="Microsoft Sans Serif"/>
              </a:rPr>
              <a:t>mho </a:t>
            </a:r>
            <a:r>
              <a:rPr sz="750" spc="10" dirty="0">
                <a:latin typeface="Microsoft Sans Serif"/>
                <a:cs typeface="Microsoft Sans Serif"/>
              </a:rPr>
              <a:t>desplazada. Puede </a:t>
            </a:r>
            <a:r>
              <a:rPr sz="750" spc="15" dirty="0">
                <a:latin typeface="Microsoft Sans Serif"/>
                <a:cs typeface="Microsoft Sans Serif"/>
              </a:rPr>
              <a:t>conectarse </a:t>
            </a:r>
            <a:r>
              <a:rPr sz="750" dirty="0">
                <a:latin typeface="Microsoft Sans Serif"/>
                <a:cs typeface="Microsoft Sans Serif"/>
              </a:rPr>
              <a:t>a </a:t>
            </a:r>
            <a:r>
              <a:rPr sz="750" spc="-185" dirty="0">
                <a:latin typeface="Microsoft Sans Serif"/>
                <a:cs typeface="Microsoft Sans Serif"/>
              </a:rPr>
              <a:t> </a:t>
            </a:r>
            <a:r>
              <a:rPr sz="750" spc="10" dirty="0">
                <a:latin typeface="Microsoft Sans Serif"/>
                <a:cs typeface="Microsoft Sans Serif"/>
              </a:rPr>
              <a:t>los </a:t>
            </a:r>
            <a:r>
              <a:rPr sz="750" spc="-55" dirty="0">
                <a:latin typeface="Microsoft Sans Serif"/>
                <a:cs typeface="Microsoft Sans Serif"/>
              </a:rPr>
              <a:t>CT </a:t>
            </a:r>
            <a:r>
              <a:rPr sz="750" spc="30" dirty="0">
                <a:latin typeface="Microsoft Sans Serif"/>
                <a:cs typeface="Microsoft Sans Serif"/>
              </a:rPr>
              <a:t>neutros </a:t>
            </a:r>
            <a:r>
              <a:rPr sz="750" spc="20" dirty="0">
                <a:latin typeface="Microsoft Sans Serif"/>
                <a:cs typeface="Microsoft Sans Serif"/>
              </a:rPr>
              <a:t>del </a:t>
            </a:r>
            <a:r>
              <a:rPr sz="750" spc="25" dirty="0">
                <a:latin typeface="Microsoft Sans Serif"/>
                <a:cs typeface="Microsoft Sans Serif"/>
              </a:rPr>
              <a:t>generador, en </a:t>
            </a:r>
            <a:r>
              <a:rPr sz="750" spc="15" dirty="0">
                <a:latin typeface="Microsoft Sans Serif"/>
                <a:cs typeface="Microsoft Sans Serif"/>
              </a:rPr>
              <a:t>cuyo </a:t>
            </a:r>
            <a:r>
              <a:rPr sz="750" dirty="0">
                <a:latin typeface="Microsoft Sans Serif"/>
                <a:cs typeface="Microsoft Sans Serif"/>
              </a:rPr>
              <a:t>caso </a:t>
            </a:r>
            <a:r>
              <a:rPr sz="750" spc="10" dirty="0">
                <a:latin typeface="Microsoft Sans Serif"/>
                <a:cs typeface="Microsoft Sans Serif"/>
              </a:rPr>
              <a:t>el </a:t>
            </a:r>
            <a:r>
              <a:rPr sz="750" spc="5" dirty="0">
                <a:latin typeface="Microsoft Sans Serif"/>
                <a:cs typeface="Microsoft Sans Serif"/>
              </a:rPr>
              <a:t>alcance </a:t>
            </a:r>
            <a:r>
              <a:rPr sz="750" spc="25" dirty="0">
                <a:latin typeface="Microsoft Sans Serif"/>
                <a:cs typeface="Microsoft Sans Serif"/>
              </a:rPr>
              <a:t>debe </a:t>
            </a:r>
            <a:r>
              <a:rPr sz="750" spc="30" dirty="0">
                <a:latin typeface="Microsoft Sans Serif"/>
                <a:cs typeface="Microsoft Sans Serif"/>
              </a:rPr>
              <a:t> </a:t>
            </a:r>
            <a:r>
              <a:rPr sz="750" spc="25" dirty="0">
                <a:latin typeface="Microsoft Sans Serif"/>
                <a:cs typeface="Microsoft Sans Serif"/>
              </a:rPr>
              <a:t>configurarse</a:t>
            </a:r>
            <a:r>
              <a:rPr sz="750" spc="-5" dirty="0">
                <a:latin typeface="Microsoft Sans Serif"/>
                <a:cs typeface="Microsoft Sans Serif"/>
              </a:rPr>
              <a:t> </a:t>
            </a:r>
            <a:r>
              <a:rPr sz="750" spc="25" dirty="0">
                <a:latin typeface="Microsoft Sans Serif"/>
                <a:cs typeface="Microsoft Sans Serif"/>
              </a:rPr>
              <a:t>para</a:t>
            </a:r>
            <a:r>
              <a:rPr sz="750" dirty="0">
                <a:latin typeface="Microsoft Sans Serif"/>
                <a:cs typeface="Microsoft Sans Serif"/>
              </a:rPr>
              <a:t> </a:t>
            </a:r>
            <a:r>
              <a:rPr sz="750" spc="35" dirty="0">
                <a:latin typeface="Microsoft Sans Serif"/>
                <a:cs typeface="Microsoft Sans Serif"/>
              </a:rPr>
              <a:t>cubrir</a:t>
            </a:r>
            <a:r>
              <a:rPr sz="750" dirty="0">
                <a:latin typeface="Microsoft Sans Serif"/>
                <a:cs typeface="Microsoft Sans Serif"/>
              </a:rPr>
              <a:t> </a:t>
            </a:r>
            <a:r>
              <a:rPr sz="750" spc="30" dirty="0">
                <a:latin typeface="Microsoft Sans Serif"/>
                <a:cs typeface="Microsoft Sans Serif"/>
              </a:rPr>
              <a:t>una</a:t>
            </a:r>
            <a:r>
              <a:rPr sz="750" spc="-5" dirty="0">
                <a:latin typeface="Microsoft Sans Serif"/>
                <a:cs typeface="Microsoft Sans Serif"/>
              </a:rPr>
              <a:t> </a:t>
            </a:r>
            <a:r>
              <a:rPr sz="750" spc="35" dirty="0">
                <a:latin typeface="Microsoft Sans Serif"/>
                <a:cs typeface="Microsoft Sans Serif"/>
              </a:rPr>
              <a:t>parte</a:t>
            </a:r>
            <a:r>
              <a:rPr sz="750" dirty="0">
                <a:latin typeface="Microsoft Sans Serif"/>
                <a:cs typeface="Microsoft Sans Serif"/>
              </a:rPr>
              <a:t> </a:t>
            </a:r>
            <a:r>
              <a:rPr sz="750" spc="-5" dirty="0">
                <a:latin typeface="Microsoft Sans Serif"/>
                <a:cs typeface="Microsoft Sans Serif"/>
              </a:rPr>
              <a:t>(50</a:t>
            </a:r>
            <a:r>
              <a:rPr sz="750" dirty="0">
                <a:latin typeface="Microsoft Sans Serif"/>
                <a:cs typeface="Microsoft Sans Serif"/>
              </a:rPr>
              <a:t> </a:t>
            </a:r>
            <a:r>
              <a:rPr sz="750" spc="45" dirty="0">
                <a:latin typeface="Microsoft Sans Serif"/>
                <a:cs typeface="Microsoft Sans Serif"/>
              </a:rPr>
              <a:t>por</a:t>
            </a:r>
            <a:r>
              <a:rPr sz="750" dirty="0">
                <a:latin typeface="Microsoft Sans Serif"/>
                <a:cs typeface="Microsoft Sans Serif"/>
              </a:rPr>
              <a:t> </a:t>
            </a:r>
            <a:r>
              <a:rPr sz="750" spc="15" dirty="0">
                <a:latin typeface="Microsoft Sans Serif"/>
                <a:cs typeface="Microsoft Sans Serif"/>
              </a:rPr>
              <a:t>ciento)</a:t>
            </a:r>
            <a:r>
              <a:rPr sz="750" spc="-5" dirty="0">
                <a:latin typeface="Microsoft Sans Serif"/>
                <a:cs typeface="Microsoft Sans Serif"/>
              </a:rPr>
              <a:t> </a:t>
            </a:r>
            <a:r>
              <a:rPr sz="750" spc="25" dirty="0">
                <a:latin typeface="Microsoft Sans Serif"/>
                <a:cs typeface="Microsoft Sans Serif"/>
              </a:rPr>
              <a:t>de</a:t>
            </a:r>
            <a:r>
              <a:rPr sz="750" dirty="0">
                <a:latin typeface="Microsoft Sans Serif"/>
                <a:cs typeface="Microsoft Sans Serif"/>
              </a:rPr>
              <a:t> </a:t>
            </a:r>
            <a:r>
              <a:rPr sz="750" spc="10" dirty="0">
                <a:latin typeface="Microsoft Sans Serif"/>
                <a:cs typeface="Microsoft Sans Serif"/>
              </a:rPr>
              <a:t>la</a:t>
            </a:r>
            <a:r>
              <a:rPr sz="750" dirty="0">
                <a:latin typeface="Microsoft Sans Serif"/>
                <a:cs typeface="Microsoft Sans Serif"/>
              </a:rPr>
              <a:t> </a:t>
            </a:r>
            <a:r>
              <a:rPr sz="750" spc="25" dirty="0">
                <a:latin typeface="Microsoft Sans Serif"/>
                <a:cs typeface="Microsoft Sans Serif"/>
              </a:rPr>
              <a:t>impedancia</a:t>
            </a:r>
            <a:r>
              <a:rPr sz="750" dirty="0">
                <a:latin typeface="Microsoft Sans Serif"/>
                <a:cs typeface="Microsoft Sans Serif"/>
              </a:rPr>
              <a:t> </a:t>
            </a:r>
            <a:r>
              <a:rPr sz="750" spc="20" dirty="0">
                <a:latin typeface="Microsoft Sans Serif"/>
                <a:cs typeface="Microsoft Sans Serif"/>
              </a:rPr>
              <a:t>del </a:t>
            </a:r>
            <a:r>
              <a:rPr sz="750" spc="-185" dirty="0">
                <a:latin typeface="Microsoft Sans Serif"/>
                <a:cs typeface="Microsoft Sans Serif"/>
              </a:rPr>
              <a:t> </a:t>
            </a:r>
            <a:r>
              <a:rPr sz="750" spc="40" dirty="0">
                <a:latin typeface="Microsoft Sans Serif"/>
                <a:cs typeface="Microsoft Sans Serif"/>
              </a:rPr>
              <a:t>transformador </a:t>
            </a:r>
            <a:r>
              <a:rPr sz="750" spc="-40" dirty="0">
                <a:latin typeface="Microsoft Sans Serif"/>
                <a:cs typeface="Microsoft Sans Serif"/>
              </a:rPr>
              <a:t>GSU </a:t>
            </a:r>
            <a:r>
              <a:rPr sz="750" spc="20" dirty="0">
                <a:latin typeface="Microsoft Sans Serif"/>
                <a:cs typeface="Microsoft Sans Serif"/>
              </a:rPr>
              <a:t>con </a:t>
            </a:r>
            <a:r>
              <a:rPr sz="750" spc="25" dirty="0">
                <a:latin typeface="Microsoft Sans Serif"/>
                <a:cs typeface="Microsoft Sans Serif"/>
              </a:rPr>
              <a:t>poco </a:t>
            </a:r>
            <a:r>
              <a:rPr sz="750" spc="35" dirty="0">
                <a:latin typeface="Microsoft Sans Serif"/>
                <a:cs typeface="Microsoft Sans Serif"/>
              </a:rPr>
              <a:t>o </a:t>
            </a:r>
            <a:r>
              <a:rPr sz="750" spc="40" dirty="0">
                <a:latin typeface="Microsoft Sans Serif"/>
                <a:cs typeface="Microsoft Sans Serif"/>
              </a:rPr>
              <a:t>ningún </a:t>
            </a:r>
            <a:r>
              <a:rPr sz="750" spc="30" dirty="0">
                <a:latin typeface="Microsoft Sans Serif"/>
                <a:cs typeface="Microsoft Sans Serif"/>
              </a:rPr>
              <a:t>retraso </a:t>
            </a:r>
            <a:r>
              <a:rPr sz="750" spc="25" dirty="0">
                <a:latin typeface="Microsoft Sans Serif"/>
                <a:cs typeface="Microsoft Sans Serif"/>
              </a:rPr>
              <a:t>de </a:t>
            </a:r>
            <a:r>
              <a:rPr sz="750" spc="40" dirty="0">
                <a:latin typeface="Microsoft Sans Serif"/>
                <a:cs typeface="Microsoft Sans Serif"/>
              </a:rPr>
              <a:t>tiempo </a:t>
            </a:r>
            <a:r>
              <a:rPr sz="750" spc="20" dirty="0">
                <a:latin typeface="Microsoft Sans Serif"/>
                <a:cs typeface="Microsoft Sans Serif"/>
              </a:rPr>
              <a:t>intencional. </a:t>
            </a:r>
            <a:r>
              <a:rPr sz="750" spc="25" dirty="0">
                <a:latin typeface="Microsoft Sans Serif"/>
                <a:cs typeface="Microsoft Sans Serif"/>
              </a:rPr>
              <a:t> Alternativamente, </a:t>
            </a:r>
            <a:r>
              <a:rPr sz="750" spc="10" dirty="0">
                <a:latin typeface="Microsoft Sans Serif"/>
                <a:cs typeface="Microsoft Sans Serif"/>
              </a:rPr>
              <a:t>el </a:t>
            </a:r>
            <a:r>
              <a:rPr sz="750" spc="30" dirty="0">
                <a:latin typeface="Microsoft Sans Serif"/>
                <a:cs typeface="Microsoft Sans Serif"/>
              </a:rPr>
              <a:t>elemento </a:t>
            </a:r>
            <a:r>
              <a:rPr sz="750" spc="25" dirty="0">
                <a:latin typeface="Microsoft Sans Serif"/>
                <a:cs typeface="Microsoft Sans Serif"/>
              </a:rPr>
              <a:t>puede </a:t>
            </a:r>
            <a:r>
              <a:rPr sz="750" spc="15" dirty="0">
                <a:latin typeface="Microsoft Sans Serif"/>
                <a:cs typeface="Microsoft Sans Serif"/>
              </a:rPr>
              <a:t>conectarse </a:t>
            </a:r>
            <a:r>
              <a:rPr sz="750" dirty="0">
                <a:latin typeface="Microsoft Sans Serif"/>
                <a:cs typeface="Microsoft Sans Serif"/>
              </a:rPr>
              <a:t>a </a:t>
            </a:r>
            <a:r>
              <a:rPr sz="750" spc="45" dirty="0">
                <a:latin typeface="Microsoft Sans Serif"/>
                <a:cs typeface="Microsoft Sans Serif"/>
              </a:rPr>
              <a:t>un </a:t>
            </a:r>
            <a:r>
              <a:rPr sz="750" spc="-55" dirty="0">
                <a:latin typeface="Microsoft Sans Serif"/>
                <a:cs typeface="Microsoft Sans Serif"/>
              </a:rPr>
              <a:t>CT </a:t>
            </a:r>
            <a:r>
              <a:rPr sz="750" spc="25" dirty="0">
                <a:latin typeface="Microsoft Sans Serif"/>
                <a:cs typeface="Microsoft Sans Serif"/>
              </a:rPr>
              <a:t>en </a:t>
            </a:r>
            <a:r>
              <a:rPr sz="750" spc="10" dirty="0">
                <a:latin typeface="Microsoft Sans Serif"/>
                <a:cs typeface="Microsoft Sans Serif"/>
              </a:rPr>
              <a:t>los </a:t>
            </a:r>
            <a:r>
              <a:rPr sz="750" spc="15" dirty="0">
                <a:latin typeface="Microsoft Sans Serif"/>
                <a:cs typeface="Microsoft Sans Serif"/>
              </a:rPr>
              <a:t> </a:t>
            </a:r>
            <a:r>
              <a:rPr sz="750" spc="25" dirty="0">
                <a:latin typeface="Microsoft Sans Serif"/>
                <a:cs typeface="Microsoft Sans Serif"/>
              </a:rPr>
              <a:t>terminales </a:t>
            </a:r>
            <a:r>
              <a:rPr sz="750" spc="20" dirty="0">
                <a:latin typeface="Microsoft Sans Serif"/>
                <a:cs typeface="Microsoft Sans Serif"/>
              </a:rPr>
              <a:t>del </a:t>
            </a:r>
            <a:r>
              <a:rPr sz="750" spc="30" dirty="0">
                <a:latin typeface="Microsoft Sans Serif"/>
                <a:cs typeface="Microsoft Sans Serif"/>
              </a:rPr>
              <a:t>generador </a:t>
            </a:r>
            <a:r>
              <a:rPr sz="750" spc="35" dirty="0">
                <a:latin typeface="Microsoft Sans Serif"/>
                <a:cs typeface="Microsoft Sans Serif"/>
              </a:rPr>
              <a:t>o </a:t>
            </a:r>
            <a:r>
              <a:rPr sz="750" spc="25" dirty="0">
                <a:latin typeface="Microsoft Sans Serif"/>
                <a:cs typeface="Microsoft Sans Serif"/>
              </a:rPr>
              <a:t>en </a:t>
            </a:r>
            <a:r>
              <a:rPr sz="750" spc="10" dirty="0">
                <a:latin typeface="Microsoft Sans Serif"/>
                <a:cs typeface="Microsoft Sans Serif"/>
              </a:rPr>
              <a:t>el </a:t>
            </a:r>
            <a:r>
              <a:rPr sz="750" spc="25" dirty="0">
                <a:latin typeface="Microsoft Sans Serif"/>
                <a:cs typeface="Microsoft Sans Serif"/>
              </a:rPr>
              <a:t>lado de </a:t>
            </a:r>
            <a:r>
              <a:rPr sz="750" spc="30" dirty="0">
                <a:latin typeface="Microsoft Sans Serif"/>
                <a:cs typeface="Microsoft Sans Serif"/>
              </a:rPr>
              <a:t>alto </a:t>
            </a:r>
            <a:r>
              <a:rPr sz="750" spc="20" dirty="0">
                <a:latin typeface="Microsoft Sans Serif"/>
                <a:cs typeface="Microsoft Sans Serif"/>
              </a:rPr>
              <a:t>voltaje </a:t>
            </a:r>
            <a:r>
              <a:rPr sz="750" spc="25" dirty="0">
                <a:latin typeface="Microsoft Sans Serif"/>
                <a:cs typeface="Microsoft Sans Serif"/>
              </a:rPr>
              <a:t>de </a:t>
            </a:r>
            <a:r>
              <a:rPr sz="750" spc="45" dirty="0">
                <a:latin typeface="Microsoft Sans Serif"/>
                <a:cs typeface="Microsoft Sans Serif"/>
              </a:rPr>
              <a:t>un </a:t>
            </a:r>
            <a:r>
              <a:rPr sz="750" spc="50" dirty="0">
                <a:latin typeface="Microsoft Sans Serif"/>
                <a:cs typeface="Microsoft Sans Serif"/>
              </a:rPr>
              <a:t> </a:t>
            </a:r>
            <a:r>
              <a:rPr sz="750" spc="40" dirty="0">
                <a:latin typeface="Microsoft Sans Serif"/>
                <a:cs typeface="Microsoft Sans Serif"/>
              </a:rPr>
              <a:t>transformador </a:t>
            </a:r>
            <a:r>
              <a:rPr sz="750" spc="-40" dirty="0">
                <a:latin typeface="Microsoft Sans Serif"/>
                <a:cs typeface="Microsoft Sans Serif"/>
              </a:rPr>
              <a:t>GSU </a:t>
            </a:r>
            <a:r>
              <a:rPr sz="750" spc="40" dirty="0">
                <a:latin typeface="Microsoft Sans Serif"/>
                <a:cs typeface="Microsoft Sans Serif"/>
              </a:rPr>
              <a:t>mirando </a:t>
            </a:r>
            <a:r>
              <a:rPr sz="750" spc="10" dirty="0">
                <a:latin typeface="Microsoft Sans Serif"/>
                <a:cs typeface="Microsoft Sans Serif"/>
              </a:rPr>
              <a:t>hacia el </a:t>
            </a:r>
            <a:r>
              <a:rPr sz="750" spc="25" dirty="0">
                <a:latin typeface="Microsoft Sans Serif"/>
                <a:cs typeface="Microsoft Sans Serif"/>
              </a:rPr>
              <a:t>generador. </a:t>
            </a:r>
            <a:r>
              <a:rPr sz="750" spc="-35" dirty="0">
                <a:latin typeface="Microsoft Sans Serif"/>
                <a:cs typeface="Microsoft Sans Serif"/>
              </a:rPr>
              <a:t>Si </a:t>
            </a:r>
            <a:r>
              <a:rPr sz="750" spc="-5" dirty="0">
                <a:latin typeface="Microsoft Sans Serif"/>
                <a:cs typeface="Microsoft Sans Serif"/>
              </a:rPr>
              <a:t>se </a:t>
            </a:r>
            <a:r>
              <a:rPr sz="750" spc="15" dirty="0">
                <a:latin typeface="Microsoft Sans Serif"/>
                <a:cs typeface="Microsoft Sans Serif"/>
              </a:rPr>
              <a:t>conecta </a:t>
            </a:r>
            <a:r>
              <a:rPr sz="750" spc="25" dirty="0">
                <a:latin typeface="Microsoft Sans Serif"/>
                <a:cs typeface="Microsoft Sans Serif"/>
              </a:rPr>
              <a:t>en </a:t>
            </a:r>
            <a:r>
              <a:rPr sz="750" spc="10" dirty="0">
                <a:latin typeface="Microsoft Sans Serif"/>
                <a:cs typeface="Microsoft Sans Serif"/>
              </a:rPr>
              <a:t>el </a:t>
            </a:r>
            <a:r>
              <a:rPr sz="750" spc="15" dirty="0">
                <a:latin typeface="Microsoft Sans Serif"/>
                <a:cs typeface="Microsoft Sans Serif"/>
              </a:rPr>
              <a:t> </a:t>
            </a:r>
            <a:r>
              <a:rPr sz="750" spc="25" dirty="0">
                <a:latin typeface="Microsoft Sans Serif"/>
                <a:cs typeface="Microsoft Sans Serif"/>
              </a:rPr>
              <a:t>lado de </a:t>
            </a:r>
            <a:r>
              <a:rPr sz="750" spc="30" dirty="0">
                <a:latin typeface="Microsoft Sans Serif"/>
                <a:cs typeface="Microsoft Sans Serif"/>
              </a:rPr>
              <a:t>alto </a:t>
            </a:r>
            <a:r>
              <a:rPr sz="750" spc="20" dirty="0">
                <a:latin typeface="Microsoft Sans Serif"/>
                <a:cs typeface="Microsoft Sans Serif"/>
              </a:rPr>
              <a:t>voltaje </a:t>
            </a:r>
            <a:r>
              <a:rPr sz="750" spc="25" dirty="0">
                <a:latin typeface="Microsoft Sans Serif"/>
                <a:cs typeface="Microsoft Sans Serif"/>
              </a:rPr>
              <a:t>de </a:t>
            </a:r>
            <a:r>
              <a:rPr sz="750" spc="45" dirty="0">
                <a:latin typeface="Microsoft Sans Serif"/>
                <a:cs typeface="Microsoft Sans Serif"/>
              </a:rPr>
              <a:t>un </a:t>
            </a:r>
            <a:r>
              <a:rPr sz="750" spc="40" dirty="0">
                <a:latin typeface="Microsoft Sans Serif"/>
                <a:cs typeface="Microsoft Sans Serif"/>
              </a:rPr>
              <a:t>transformador </a:t>
            </a:r>
            <a:r>
              <a:rPr sz="750" spc="-35" dirty="0">
                <a:latin typeface="Microsoft Sans Serif"/>
                <a:cs typeface="Microsoft Sans Serif"/>
              </a:rPr>
              <a:t>GSU, </a:t>
            </a:r>
            <a:r>
              <a:rPr sz="750" spc="35" dirty="0">
                <a:latin typeface="Microsoft Sans Serif"/>
                <a:cs typeface="Microsoft Sans Serif"/>
              </a:rPr>
              <a:t>también </a:t>
            </a:r>
            <a:r>
              <a:rPr sz="750" spc="30" dirty="0">
                <a:latin typeface="Microsoft Sans Serif"/>
                <a:cs typeface="Microsoft Sans Serif"/>
              </a:rPr>
              <a:t>proporciona </a:t>
            </a:r>
            <a:r>
              <a:rPr sz="750" spc="35" dirty="0">
                <a:latin typeface="Microsoft Sans Serif"/>
                <a:cs typeface="Microsoft Sans Serif"/>
              </a:rPr>
              <a:t> </a:t>
            </a:r>
            <a:r>
              <a:rPr sz="750" spc="25" dirty="0">
                <a:latin typeface="Microsoft Sans Serif"/>
                <a:cs typeface="Microsoft Sans Serif"/>
              </a:rPr>
              <a:t>protección </a:t>
            </a:r>
            <a:r>
              <a:rPr sz="750" spc="30" dirty="0">
                <a:latin typeface="Microsoft Sans Serif"/>
                <a:cs typeface="Microsoft Sans Serif"/>
              </a:rPr>
              <a:t>contra </a:t>
            </a:r>
            <a:r>
              <a:rPr sz="750" spc="10" dirty="0">
                <a:latin typeface="Microsoft Sans Serif"/>
                <a:cs typeface="Microsoft Sans Serif"/>
              </a:rPr>
              <a:t>fallas </a:t>
            </a:r>
            <a:r>
              <a:rPr sz="750" spc="25" dirty="0">
                <a:latin typeface="Microsoft Sans Serif"/>
                <a:cs typeface="Microsoft Sans Serif"/>
              </a:rPr>
              <a:t>en </a:t>
            </a:r>
            <a:r>
              <a:rPr sz="750" spc="10" dirty="0">
                <a:latin typeface="Microsoft Sans Serif"/>
                <a:cs typeface="Microsoft Sans Serif"/>
              </a:rPr>
              <a:t>el </a:t>
            </a:r>
            <a:r>
              <a:rPr sz="750" spc="40" dirty="0">
                <a:latin typeface="Microsoft Sans Serif"/>
                <a:cs typeface="Microsoft Sans Serif"/>
              </a:rPr>
              <a:t>transformador </a:t>
            </a:r>
            <a:r>
              <a:rPr sz="750" spc="-35" dirty="0">
                <a:latin typeface="Microsoft Sans Serif"/>
                <a:cs typeface="Microsoft Sans Serif"/>
              </a:rPr>
              <a:t>GSU. </a:t>
            </a:r>
            <a:r>
              <a:rPr sz="750" spc="-20" dirty="0">
                <a:latin typeface="Microsoft Sans Serif"/>
                <a:cs typeface="Microsoft Sans Serif"/>
              </a:rPr>
              <a:t>En </a:t>
            </a:r>
            <a:r>
              <a:rPr sz="750" spc="10" dirty="0">
                <a:latin typeface="Microsoft Sans Serif"/>
                <a:cs typeface="Microsoft Sans Serif"/>
              </a:rPr>
              <a:t>este </a:t>
            </a:r>
            <a:r>
              <a:rPr sz="750" dirty="0">
                <a:latin typeface="Microsoft Sans Serif"/>
                <a:cs typeface="Microsoft Sans Serif"/>
              </a:rPr>
              <a:t>caso, </a:t>
            </a:r>
            <a:r>
              <a:rPr sz="750" spc="10" dirty="0">
                <a:latin typeface="Microsoft Sans Serif"/>
                <a:cs typeface="Microsoft Sans Serif"/>
              </a:rPr>
              <a:t>el </a:t>
            </a:r>
            <a:r>
              <a:rPr sz="750" spc="15" dirty="0">
                <a:latin typeface="Microsoft Sans Serif"/>
                <a:cs typeface="Microsoft Sans Serif"/>
              </a:rPr>
              <a:t> </a:t>
            </a:r>
            <a:r>
              <a:rPr sz="750" spc="30" dirty="0">
                <a:latin typeface="Microsoft Sans Serif"/>
                <a:cs typeface="Microsoft Sans Serif"/>
              </a:rPr>
              <a:t>elemento</a:t>
            </a:r>
            <a:r>
              <a:rPr sz="750" spc="-5" dirty="0">
                <a:latin typeface="Microsoft Sans Serif"/>
                <a:cs typeface="Microsoft Sans Serif"/>
              </a:rPr>
              <a:t> </a:t>
            </a:r>
            <a:r>
              <a:rPr sz="750" spc="40" dirty="0">
                <a:latin typeface="Microsoft Sans Serif"/>
                <a:cs typeface="Microsoft Sans Serif"/>
              </a:rPr>
              <a:t>no</a:t>
            </a:r>
            <a:r>
              <a:rPr sz="750" spc="-5" dirty="0">
                <a:latin typeface="Microsoft Sans Serif"/>
                <a:cs typeface="Microsoft Sans Serif"/>
              </a:rPr>
              <a:t> </a:t>
            </a:r>
            <a:r>
              <a:rPr sz="750" spc="30" dirty="0">
                <a:latin typeface="Microsoft Sans Serif"/>
                <a:cs typeface="Microsoft Sans Serif"/>
              </a:rPr>
              <a:t>funcionará</a:t>
            </a:r>
            <a:r>
              <a:rPr sz="750" spc="-5" dirty="0">
                <a:latin typeface="Microsoft Sans Serif"/>
                <a:cs typeface="Microsoft Sans Serif"/>
              </a:rPr>
              <a:t> </a:t>
            </a:r>
            <a:r>
              <a:rPr sz="750" dirty="0">
                <a:latin typeface="Microsoft Sans Serif"/>
                <a:cs typeface="Microsoft Sans Serif"/>
              </a:rPr>
              <a:t>si</a:t>
            </a:r>
            <a:r>
              <a:rPr sz="750" spc="-5" dirty="0">
                <a:latin typeface="Microsoft Sans Serif"/>
                <a:cs typeface="Microsoft Sans Serif"/>
              </a:rPr>
              <a:t> </a:t>
            </a:r>
            <a:r>
              <a:rPr sz="750" spc="10" dirty="0">
                <a:latin typeface="Microsoft Sans Serif"/>
                <a:cs typeface="Microsoft Sans Serif"/>
              </a:rPr>
              <a:t>el</a:t>
            </a:r>
            <a:r>
              <a:rPr sz="750" spc="-5" dirty="0">
                <a:latin typeface="Microsoft Sans Serif"/>
                <a:cs typeface="Microsoft Sans Serif"/>
              </a:rPr>
              <a:t> </a:t>
            </a:r>
            <a:r>
              <a:rPr sz="750" spc="30" dirty="0">
                <a:latin typeface="Microsoft Sans Serif"/>
                <a:cs typeface="Microsoft Sans Serif"/>
              </a:rPr>
              <a:t>generador</a:t>
            </a:r>
            <a:r>
              <a:rPr sz="750" spc="-5" dirty="0">
                <a:latin typeface="Microsoft Sans Serif"/>
                <a:cs typeface="Microsoft Sans Serif"/>
              </a:rPr>
              <a:t> </a:t>
            </a:r>
            <a:r>
              <a:rPr sz="750" spc="10" dirty="0">
                <a:latin typeface="Microsoft Sans Serif"/>
                <a:cs typeface="Microsoft Sans Serif"/>
              </a:rPr>
              <a:t>está</a:t>
            </a:r>
            <a:r>
              <a:rPr sz="750" spc="-5" dirty="0">
                <a:latin typeface="Microsoft Sans Serif"/>
                <a:cs typeface="Microsoft Sans Serif"/>
              </a:rPr>
              <a:t> </a:t>
            </a:r>
            <a:r>
              <a:rPr sz="750" spc="30" dirty="0">
                <a:latin typeface="Microsoft Sans Serif"/>
                <a:cs typeface="Microsoft Sans Serif"/>
              </a:rPr>
              <a:t>fuera</a:t>
            </a:r>
            <a:r>
              <a:rPr sz="750" spc="-5" dirty="0">
                <a:latin typeface="Microsoft Sans Serif"/>
                <a:cs typeface="Microsoft Sans Serif"/>
              </a:rPr>
              <a:t> </a:t>
            </a:r>
            <a:r>
              <a:rPr sz="750" spc="25" dirty="0">
                <a:latin typeface="Microsoft Sans Serif"/>
                <a:cs typeface="Microsoft Sans Serif"/>
              </a:rPr>
              <a:t>de</a:t>
            </a:r>
            <a:r>
              <a:rPr sz="750" spc="-5" dirty="0">
                <a:latin typeface="Microsoft Sans Serif"/>
                <a:cs typeface="Microsoft Sans Serif"/>
              </a:rPr>
              <a:t> </a:t>
            </a:r>
            <a:r>
              <a:rPr sz="750" spc="15" dirty="0">
                <a:latin typeface="Microsoft Sans Serif"/>
                <a:cs typeface="Microsoft Sans Serif"/>
              </a:rPr>
              <a:t>línea.</a:t>
            </a:r>
            <a:endParaRPr sz="750">
              <a:latin typeface="Microsoft Sans Serif"/>
              <a:cs typeface="Microsoft Sans Serif"/>
            </a:endParaRPr>
          </a:p>
          <a:p>
            <a:pPr>
              <a:lnSpc>
                <a:spcPct val="100000"/>
              </a:lnSpc>
              <a:spcBef>
                <a:spcPts val="10"/>
              </a:spcBef>
            </a:pPr>
            <a:endParaRPr sz="1150">
              <a:latin typeface="Microsoft Sans Serif"/>
              <a:cs typeface="Microsoft Sans Serif"/>
            </a:endParaRPr>
          </a:p>
          <a:p>
            <a:pPr marR="87630" algn="ctr">
              <a:lnSpc>
                <a:spcPct val="100000"/>
              </a:lnSpc>
            </a:pPr>
            <a:r>
              <a:rPr sz="950" spc="-45" dirty="0">
                <a:latin typeface="Microsoft Sans Serif"/>
                <a:cs typeface="Microsoft Sans Serif"/>
              </a:rPr>
              <a:t>V.R.</a:t>
            </a:r>
            <a:r>
              <a:rPr sz="750" spc="-45" dirty="0">
                <a:latin typeface="Microsoft Sans Serif"/>
                <a:cs typeface="Microsoft Sans Serif"/>
              </a:rPr>
              <a:t>EFERENCIA</a:t>
            </a:r>
            <a:endParaRPr sz="750">
              <a:latin typeface="Microsoft Sans Serif"/>
              <a:cs typeface="Microsoft Sans Serif"/>
            </a:endParaRPr>
          </a:p>
          <a:p>
            <a:pPr marL="114935" marR="189230" indent="-114935">
              <a:lnSpc>
                <a:spcPct val="123100"/>
              </a:lnSpc>
              <a:spcBef>
                <a:spcPts val="325"/>
              </a:spcBef>
              <a:buSzPct val="84615"/>
              <a:buAutoNum type="arabicPlain"/>
              <a:tabLst>
                <a:tab pos="114935" algn="l"/>
              </a:tabLst>
            </a:pPr>
            <a:r>
              <a:rPr sz="650" spc="5" dirty="0">
                <a:latin typeface="Microsoft Sans Serif"/>
                <a:cs typeface="Microsoft Sans Serif"/>
              </a:rPr>
              <a:t>Guía </a:t>
            </a:r>
            <a:r>
              <a:rPr sz="650" spc="-45" dirty="0">
                <a:latin typeface="Microsoft Sans Serif"/>
                <a:cs typeface="Microsoft Sans Serif"/>
              </a:rPr>
              <a:t>IEEE</a:t>
            </a:r>
            <a:r>
              <a:rPr sz="650" spc="10" dirty="0">
                <a:latin typeface="Microsoft Sans Serif"/>
                <a:cs typeface="Microsoft Sans Serif"/>
              </a:rPr>
              <a:t> </a:t>
            </a:r>
            <a:r>
              <a:rPr sz="650" spc="20" dirty="0">
                <a:latin typeface="Microsoft Sans Serif"/>
                <a:cs typeface="Microsoft Sans Serif"/>
              </a:rPr>
              <a:t>para</a:t>
            </a:r>
            <a:r>
              <a:rPr sz="650" spc="10" dirty="0">
                <a:latin typeface="Microsoft Sans Serif"/>
                <a:cs typeface="Microsoft Sans Serif"/>
              </a:rPr>
              <a:t> la</a:t>
            </a:r>
            <a:r>
              <a:rPr sz="650" spc="5" dirty="0">
                <a:latin typeface="Microsoft Sans Serif"/>
                <a:cs typeface="Microsoft Sans Serif"/>
              </a:rPr>
              <a:t> </a:t>
            </a:r>
            <a:r>
              <a:rPr sz="650" spc="10" dirty="0">
                <a:latin typeface="Microsoft Sans Serif"/>
                <a:cs typeface="Microsoft Sans Serif"/>
              </a:rPr>
              <a:t>aplicación </a:t>
            </a:r>
            <a:r>
              <a:rPr sz="650" spc="20" dirty="0">
                <a:latin typeface="Microsoft Sans Serif"/>
                <a:cs typeface="Microsoft Sans Serif"/>
              </a:rPr>
              <a:t>de</a:t>
            </a:r>
            <a:r>
              <a:rPr sz="650" spc="10" dirty="0">
                <a:latin typeface="Microsoft Sans Serif"/>
                <a:cs typeface="Microsoft Sans Serif"/>
              </a:rPr>
              <a:t> </a:t>
            </a:r>
            <a:r>
              <a:rPr sz="650" spc="25" dirty="0">
                <a:latin typeface="Microsoft Sans Serif"/>
                <a:cs typeface="Microsoft Sans Serif"/>
              </a:rPr>
              <a:t>transformadores</a:t>
            </a:r>
            <a:r>
              <a:rPr sz="650" spc="5" dirty="0">
                <a:latin typeface="Microsoft Sans Serif"/>
                <a:cs typeface="Microsoft Sans Serif"/>
              </a:rPr>
              <a:t> </a:t>
            </a:r>
            <a:r>
              <a:rPr sz="650" spc="20" dirty="0">
                <a:latin typeface="Microsoft Sans Serif"/>
                <a:cs typeface="Microsoft Sans Serif"/>
              </a:rPr>
              <a:t>de</a:t>
            </a:r>
            <a:r>
              <a:rPr sz="650" spc="10" dirty="0">
                <a:latin typeface="Microsoft Sans Serif"/>
                <a:cs typeface="Microsoft Sans Serif"/>
              </a:rPr>
              <a:t> </a:t>
            </a:r>
            <a:r>
              <a:rPr sz="650" spc="25" dirty="0">
                <a:latin typeface="Microsoft Sans Serif"/>
                <a:cs typeface="Microsoft Sans Serif"/>
              </a:rPr>
              <a:t>corriente</a:t>
            </a:r>
            <a:r>
              <a:rPr sz="650" spc="10" dirty="0">
                <a:latin typeface="Microsoft Sans Serif"/>
                <a:cs typeface="Microsoft Sans Serif"/>
              </a:rPr>
              <a:t> </a:t>
            </a:r>
            <a:r>
              <a:rPr sz="650" spc="15" dirty="0">
                <a:latin typeface="Microsoft Sans Serif"/>
                <a:cs typeface="Microsoft Sans Serif"/>
              </a:rPr>
              <a:t>utilizados</a:t>
            </a:r>
            <a:r>
              <a:rPr sz="650" spc="10" dirty="0">
                <a:latin typeface="Microsoft Sans Serif"/>
                <a:cs typeface="Microsoft Sans Serif"/>
              </a:rPr>
              <a:t> </a:t>
            </a:r>
            <a:r>
              <a:rPr sz="650" spc="15" dirty="0">
                <a:latin typeface="Microsoft Sans Serif"/>
                <a:cs typeface="Microsoft Sans Serif"/>
              </a:rPr>
              <a:t>con </a:t>
            </a:r>
            <a:r>
              <a:rPr sz="650" spc="-160" dirty="0">
                <a:latin typeface="Microsoft Sans Serif"/>
                <a:cs typeface="Microsoft Sans Serif"/>
              </a:rPr>
              <a:t> </a:t>
            </a:r>
            <a:r>
              <a:rPr sz="650" spc="15" dirty="0">
                <a:latin typeface="Microsoft Sans Serif"/>
                <a:cs typeface="Microsoft Sans Serif"/>
              </a:rPr>
              <a:t>fines</a:t>
            </a:r>
            <a:r>
              <a:rPr sz="650" spc="-5" dirty="0">
                <a:latin typeface="Microsoft Sans Serif"/>
                <a:cs typeface="Microsoft Sans Serif"/>
              </a:rPr>
              <a:t> </a:t>
            </a:r>
            <a:r>
              <a:rPr sz="650" spc="20" dirty="0">
                <a:latin typeface="Microsoft Sans Serif"/>
                <a:cs typeface="Microsoft Sans Serif"/>
              </a:rPr>
              <a:t>de</a:t>
            </a:r>
            <a:r>
              <a:rPr sz="650" spc="-5" dirty="0">
                <a:latin typeface="Microsoft Sans Serif"/>
                <a:cs typeface="Microsoft Sans Serif"/>
              </a:rPr>
              <a:t> </a:t>
            </a:r>
            <a:r>
              <a:rPr sz="650" spc="10" dirty="0">
                <a:latin typeface="Microsoft Sans Serif"/>
                <a:cs typeface="Microsoft Sans Serif"/>
              </a:rPr>
              <a:t>relés</a:t>
            </a:r>
            <a:r>
              <a:rPr sz="650" spc="-5" dirty="0">
                <a:latin typeface="Microsoft Sans Serif"/>
                <a:cs typeface="Microsoft Sans Serif"/>
              </a:rPr>
              <a:t> </a:t>
            </a:r>
            <a:r>
              <a:rPr sz="650" spc="20" dirty="0">
                <a:latin typeface="Microsoft Sans Serif"/>
                <a:cs typeface="Microsoft Sans Serif"/>
              </a:rPr>
              <a:t>de</a:t>
            </a:r>
            <a:r>
              <a:rPr sz="650" spc="-5" dirty="0">
                <a:latin typeface="Microsoft Sans Serif"/>
                <a:cs typeface="Microsoft Sans Serif"/>
              </a:rPr>
              <a:t> </a:t>
            </a:r>
            <a:r>
              <a:rPr sz="650" spc="15" dirty="0">
                <a:latin typeface="Microsoft Sans Serif"/>
                <a:cs typeface="Microsoft Sans Serif"/>
              </a:rPr>
              <a:t>protección,Estándar</a:t>
            </a:r>
            <a:r>
              <a:rPr sz="650" spc="-5" dirty="0">
                <a:latin typeface="Microsoft Sans Serif"/>
                <a:cs typeface="Microsoft Sans Serif"/>
              </a:rPr>
              <a:t> </a:t>
            </a:r>
            <a:r>
              <a:rPr sz="650" spc="-45" dirty="0">
                <a:latin typeface="Microsoft Sans Serif"/>
                <a:cs typeface="Microsoft Sans Serif"/>
              </a:rPr>
              <a:t>IEEE</a:t>
            </a:r>
            <a:r>
              <a:rPr sz="650" spc="-5" dirty="0">
                <a:latin typeface="Microsoft Sans Serif"/>
                <a:cs typeface="Microsoft Sans Serif"/>
              </a:rPr>
              <a:t> </a:t>
            </a:r>
            <a:r>
              <a:rPr sz="650" dirty="0">
                <a:latin typeface="Microsoft Sans Serif"/>
                <a:cs typeface="Microsoft Sans Serif"/>
              </a:rPr>
              <a:t>C37.110-2007.</a:t>
            </a:r>
            <a:endParaRPr sz="650">
              <a:latin typeface="Microsoft Sans Serif"/>
              <a:cs typeface="Microsoft Sans Serif"/>
            </a:endParaRPr>
          </a:p>
          <a:p>
            <a:pPr marL="114300" indent="-102235">
              <a:lnSpc>
                <a:spcPct val="100000"/>
              </a:lnSpc>
              <a:spcBef>
                <a:spcPts val="385"/>
              </a:spcBef>
              <a:buSzPct val="84615"/>
              <a:buAutoNum type="arabicPlain"/>
              <a:tabLst>
                <a:tab pos="114935" algn="l"/>
              </a:tabLst>
            </a:pPr>
            <a:r>
              <a:rPr sz="650" spc="5" dirty="0">
                <a:latin typeface="Microsoft Sans Serif"/>
                <a:cs typeface="Microsoft Sans Serif"/>
              </a:rPr>
              <a:t>Guía</a:t>
            </a:r>
            <a:r>
              <a:rPr sz="650" dirty="0">
                <a:latin typeface="Microsoft Sans Serif"/>
                <a:cs typeface="Microsoft Sans Serif"/>
              </a:rPr>
              <a:t> </a:t>
            </a:r>
            <a:r>
              <a:rPr sz="650" spc="-45" dirty="0">
                <a:latin typeface="Microsoft Sans Serif"/>
                <a:cs typeface="Microsoft Sans Serif"/>
              </a:rPr>
              <a:t>IEEE</a:t>
            </a:r>
            <a:r>
              <a:rPr sz="650" dirty="0">
                <a:latin typeface="Microsoft Sans Serif"/>
                <a:cs typeface="Microsoft Sans Serif"/>
              </a:rPr>
              <a:t> </a:t>
            </a:r>
            <a:r>
              <a:rPr sz="650" spc="20" dirty="0">
                <a:latin typeface="Microsoft Sans Serif"/>
                <a:cs typeface="Microsoft Sans Serif"/>
              </a:rPr>
              <a:t>para</a:t>
            </a:r>
            <a:r>
              <a:rPr sz="650" dirty="0">
                <a:latin typeface="Microsoft Sans Serif"/>
                <a:cs typeface="Microsoft Sans Serif"/>
              </a:rPr>
              <a:t> </a:t>
            </a:r>
            <a:r>
              <a:rPr sz="650" spc="10" dirty="0">
                <a:latin typeface="Microsoft Sans Serif"/>
                <a:cs typeface="Microsoft Sans Serif"/>
              </a:rPr>
              <a:t>la</a:t>
            </a:r>
            <a:r>
              <a:rPr sz="650" dirty="0">
                <a:latin typeface="Microsoft Sans Serif"/>
                <a:cs typeface="Microsoft Sans Serif"/>
              </a:rPr>
              <a:t> </a:t>
            </a:r>
            <a:r>
              <a:rPr sz="650" spc="20" dirty="0">
                <a:latin typeface="Microsoft Sans Serif"/>
                <a:cs typeface="Microsoft Sans Serif"/>
              </a:rPr>
              <a:t>protección</a:t>
            </a:r>
            <a:r>
              <a:rPr sz="650" dirty="0">
                <a:latin typeface="Microsoft Sans Serif"/>
                <a:cs typeface="Microsoft Sans Serif"/>
              </a:rPr>
              <a:t> </a:t>
            </a:r>
            <a:r>
              <a:rPr sz="650" spc="20" dirty="0">
                <a:latin typeface="Microsoft Sans Serif"/>
                <a:cs typeface="Microsoft Sans Serif"/>
              </a:rPr>
              <a:t>de</a:t>
            </a:r>
            <a:r>
              <a:rPr sz="650" spc="5" dirty="0">
                <a:latin typeface="Microsoft Sans Serif"/>
                <a:cs typeface="Microsoft Sans Serif"/>
              </a:rPr>
              <a:t> </a:t>
            </a:r>
            <a:r>
              <a:rPr sz="650" spc="20" dirty="0">
                <a:latin typeface="Microsoft Sans Serif"/>
                <a:cs typeface="Microsoft Sans Serif"/>
              </a:rPr>
              <a:t>generadores</a:t>
            </a:r>
            <a:r>
              <a:rPr sz="650" dirty="0">
                <a:latin typeface="Microsoft Sans Serif"/>
                <a:cs typeface="Microsoft Sans Serif"/>
              </a:rPr>
              <a:t> </a:t>
            </a:r>
            <a:r>
              <a:rPr sz="650" spc="20" dirty="0">
                <a:latin typeface="Microsoft Sans Serif"/>
                <a:cs typeface="Microsoft Sans Serif"/>
              </a:rPr>
              <a:t>de</a:t>
            </a:r>
            <a:r>
              <a:rPr sz="650" dirty="0">
                <a:latin typeface="Microsoft Sans Serif"/>
                <a:cs typeface="Microsoft Sans Serif"/>
              </a:rPr>
              <a:t> CA,Estándar </a:t>
            </a:r>
            <a:r>
              <a:rPr sz="650" spc="-45" dirty="0">
                <a:latin typeface="Microsoft Sans Serif"/>
                <a:cs typeface="Microsoft Sans Serif"/>
              </a:rPr>
              <a:t>IEEE</a:t>
            </a:r>
            <a:r>
              <a:rPr sz="650" dirty="0">
                <a:latin typeface="Microsoft Sans Serif"/>
                <a:cs typeface="Microsoft Sans Serif"/>
              </a:rPr>
              <a:t> C37.102-2006.</a:t>
            </a:r>
            <a:endParaRPr sz="650">
              <a:latin typeface="Microsoft Sans Serif"/>
              <a:cs typeface="Microsoft Sans Serif"/>
            </a:endParaRPr>
          </a:p>
        </p:txBody>
      </p:sp>
      <p:sp>
        <p:nvSpPr>
          <p:cNvPr id="5" name="object 5"/>
          <p:cNvSpPr txBox="1"/>
          <p:nvPr/>
        </p:nvSpPr>
        <p:spPr>
          <a:xfrm>
            <a:off x="1415277" y="9415126"/>
            <a:ext cx="7416407" cy="143629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 marR="5080">
              <a:lnSpc>
                <a:spcPct val="100000"/>
              </a:lnSpc>
              <a:spcBef>
                <a:spcPts val="100"/>
              </a:spcBef>
            </a:pPr>
            <a:r>
              <a:rPr sz="850" spc="-25" dirty="0">
                <a:latin typeface="Microsoft Sans Serif"/>
                <a:cs typeface="Microsoft Sans Serif"/>
              </a:rPr>
              <a:t>TUTORIAL</a:t>
            </a:r>
            <a:r>
              <a:rPr sz="850" spc="-5" dirty="0">
                <a:latin typeface="Microsoft Sans Serif"/>
                <a:cs typeface="Microsoft Sans Serif"/>
              </a:rPr>
              <a:t> </a:t>
            </a:r>
            <a:r>
              <a:rPr sz="850" spc="-60" dirty="0">
                <a:latin typeface="Microsoft Sans Serif"/>
                <a:cs typeface="Microsoft Sans Serif"/>
              </a:rPr>
              <a:t>SOBRE</a:t>
            </a:r>
            <a:r>
              <a:rPr sz="850" spc="-5" dirty="0">
                <a:latin typeface="Microsoft Sans Serif"/>
                <a:cs typeface="Microsoft Sans Serif"/>
              </a:rPr>
              <a:t> </a:t>
            </a:r>
            <a:r>
              <a:rPr sz="850" spc="-35" dirty="0">
                <a:latin typeface="Microsoft Sans Serif"/>
                <a:cs typeface="Microsoft Sans Serif"/>
              </a:rPr>
              <a:t>PROTECCIÓN</a:t>
            </a:r>
            <a:r>
              <a:rPr sz="850" spc="-5" dirty="0">
                <a:latin typeface="Microsoft Sans Serif"/>
                <a:cs typeface="Microsoft Sans Serif"/>
              </a:rPr>
              <a:t> </a:t>
            </a:r>
            <a:r>
              <a:rPr sz="850" spc="-45" dirty="0">
                <a:latin typeface="Microsoft Sans Serif"/>
                <a:cs typeface="Microsoft Sans Serif"/>
              </a:rPr>
              <a:t>DE</a:t>
            </a:r>
            <a:r>
              <a:rPr sz="850" dirty="0">
                <a:latin typeface="Microsoft Sans Serif"/>
                <a:cs typeface="Microsoft Sans Serif"/>
              </a:rPr>
              <a:t> </a:t>
            </a:r>
            <a:r>
              <a:rPr sz="850" spc="-55" dirty="0">
                <a:latin typeface="Microsoft Sans Serif"/>
                <a:cs typeface="Microsoft Sans Serif"/>
              </a:rPr>
              <a:t>GENERADORES</a:t>
            </a:r>
            <a:r>
              <a:rPr sz="850" spc="-5" dirty="0">
                <a:latin typeface="Microsoft Sans Serif"/>
                <a:cs typeface="Microsoft Sans Serif"/>
              </a:rPr>
              <a:t> </a:t>
            </a:r>
            <a:r>
              <a:rPr sz="850" spc="-30" dirty="0">
                <a:latin typeface="Microsoft Sans Serif"/>
                <a:cs typeface="Microsoft Sans Serif"/>
              </a:rPr>
              <a:t>SÍNCRONOS </a:t>
            </a:r>
            <a:r>
              <a:rPr sz="850" spc="-215" dirty="0">
                <a:latin typeface="Microsoft Sans Serif"/>
                <a:cs typeface="Microsoft Sans Serif"/>
              </a:rPr>
              <a:t> </a:t>
            </a:r>
            <a:r>
              <a:rPr sz="850" spc="-15" dirty="0">
                <a:latin typeface="Microsoft Sans Serif"/>
                <a:cs typeface="Microsoft Sans Serif"/>
              </a:rPr>
              <a:t>PUBLICACIÓN</a:t>
            </a:r>
            <a:r>
              <a:rPr sz="850" spc="-5" dirty="0">
                <a:latin typeface="Microsoft Sans Serif"/>
                <a:cs typeface="Microsoft Sans Serif"/>
              </a:rPr>
              <a:t> </a:t>
            </a:r>
            <a:r>
              <a:rPr sz="850" spc="-55" dirty="0">
                <a:latin typeface="Microsoft Sans Serif"/>
                <a:cs typeface="Microsoft Sans Serif"/>
              </a:rPr>
              <a:t>ESPECIAL</a:t>
            </a:r>
            <a:r>
              <a:rPr sz="850" spc="-5" dirty="0">
                <a:latin typeface="Microsoft Sans Serif"/>
                <a:cs typeface="Microsoft Sans Serif"/>
              </a:rPr>
              <a:t> </a:t>
            </a:r>
            <a:r>
              <a:rPr sz="850" spc="-40" dirty="0">
                <a:latin typeface="Microsoft Sans Serif"/>
                <a:cs typeface="Microsoft Sans Serif"/>
              </a:rPr>
              <a:t>DEL</a:t>
            </a:r>
            <a:r>
              <a:rPr sz="850" spc="-5" dirty="0">
                <a:latin typeface="Microsoft Sans Serif"/>
                <a:cs typeface="Microsoft Sans Serif"/>
              </a:rPr>
              <a:t> </a:t>
            </a:r>
            <a:r>
              <a:rPr sz="850" spc="-60" dirty="0">
                <a:latin typeface="Microsoft Sans Serif"/>
                <a:cs typeface="Microsoft Sans Serif"/>
              </a:rPr>
              <a:t>IEEE</a:t>
            </a:r>
            <a:r>
              <a:rPr sz="850" spc="-5" dirty="0">
                <a:latin typeface="Microsoft Sans Serif"/>
                <a:cs typeface="Microsoft Sans Serif"/>
              </a:rPr>
              <a:t> </a:t>
            </a:r>
            <a:r>
              <a:rPr sz="850" spc="-80" dirty="0">
                <a:latin typeface="Microsoft Sans Serif"/>
                <a:cs typeface="Microsoft Sans Serif"/>
              </a:rPr>
              <a:t>PSRC</a:t>
            </a:r>
            <a:endParaRPr sz="850">
              <a:latin typeface="Microsoft Sans Serif"/>
              <a:cs typeface="Microsoft Sans Serif"/>
            </a:endParaRPr>
          </a:p>
        </p:txBody>
      </p:sp>
      <p:sp>
        <p:nvSpPr>
          <p:cNvPr id="6" name="object 6"/>
          <p:cNvSpPr txBox="1"/>
          <p:nvPr/>
        </p:nvSpPr>
        <p:spPr>
          <a:xfrm>
            <a:off x="13472061" y="9415125"/>
            <a:ext cx="2852914" cy="143629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sz="850" spc="-25" dirty="0">
                <a:latin typeface="Microsoft Sans Serif"/>
                <a:cs typeface="Microsoft Sans Serif"/>
              </a:rPr>
              <a:t>CAPÍTULO</a:t>
            </a:r>
            <a:r>
              <a:rPr sz="850" spc="-20" dirty="0">
                <a:latin typeface="Microsoft Sans Serif"/>
                <a:cs typeface="Microsoft Sans Serif"/>
              </a:rPr>
              <a:t> </a:t>
            </a:r>
            <a:r>
              <a:rPr sz="850" dirty="0">
                <a:latin typeface="Microsoft Sans Serif"/>
                <a:cs typeface="Microsoft Sans Serif"/>
              </a:rPr>
              <a:t>2,</a:t>
            </a:r>
            <a:r>
              <a:rPr sz="850" spc="-15" dirty="0">
                <a:latin typeface="Microsoft Sans Serif"/>
                <a:cs typeface="Microsoft Sans Serif"/>
              </a:rPr>
              <a:t> </a:t>
            </a:r>
            <a:r>
              <a:rPr sz="850" spc="-40" dirty="0">
                <a:latin typeface="Microsoft Sans Serif"/>
                <a:cs typeface="Microsoft Sans Serif"/>
              </a:rPr>
              <a:t>SECCIÓN</a:t>
            </a:r>
            <a:r>
              <a:rPr sz="850" spc="-15" dirty="0">
                <a:latin typeface="Microsoft Sans Serif"/>
                <a:cs typeface="Microsoft Sans Serif"/>
              </a:rPr>
              <a:t> </a:t>
            </a:r>
            <a:r>
              <a:rPr sz="850" spc="10" dirty="0">
                <a:latin typeface="Microsoft Sans Serif"/>
                <a:cs typeface="Microsoft Sans Serif"/>
              </a:rPr>
              <a:t>1</a:t>
            </a:r>
            <a:endParaRPr sz="850">
              <a:latin typeface="Microsoft Sans Serif"/>
              <a:cs typeface="Microsoft Sans Serif"/>
            </a:endParaRPr>
          </a:p>
        </p:txBody>
      </p:sp>
    </p:spTree>
  </p:cSld>
  <p:clrMapOvr>
    <a:masterClrMapping/>
  </p:clrMapOvr>
</p:sld>
</file>

<file path=ppt/slides/slide22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/>
          <p:nvPr/>
        </p:nvSpPr>
        <p:spPr>
          <a:xfrm>
            <a:off x="10763066" y="2528316"/>
            <a:ext cx="1830364" cy="0"/>
          </a:xfrm>
          <a:custGeom>
            <a:avLst/>
            <a:gdLst/>
            <a:ahLst/>
            <a:cxnLst/>
            <a:rect l="l" t="t" r="r" b="b"/>
            <a:pathLst>
              <a:path w="795654">
                <a:moveTo>
                  <a:pt x="0" y="0"/>
                </a:moveTo>
                <a:lnTo>
                  <a:pt x="795527" y="0"/>
                </a:lnTo>
              </a:path>
            </a:pathLst>
          </a:custGeom>
          <a:ln w="1524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" name="object 3"/>
          <p:cNvSpPr/>
          <p:nvPr/>
        </p:nvSpPr>
        <p:spPr>
          <a:xfrm>
            <a:off x="11678100" y="3288792"/>
            <a:ext cx="189902" cy="40005"/>
          </a:xfrm>
          <a:custGeom>
            <a:avLst/>
            <a:gdLst/>
            <a:ahLst/>
            <a:cxnLst/>
            <a:rect l="l" t="t" r="r" b="b"/>
            <a:pathLst>
              <a:path w="82550" h="40004">
                <a:moveTo>
                  <a:pt x="82296" y="38100"/>
                </a:moveTo>
                <a:lnTo>
                  <a:pt x="80772" y="32004"/>
                </a:lnTo>
                <a:lnTo>
                  <a:pt x="79248" y="25908"/>
                </a:lnTo>
                <a:lnTo>
                  <a:pt x="76200" y="18288"/>
                </a:lnTo>
                <a:lnTo>
                  <a:pt x="73152" y="13716"/>
                </a:lnTo>
                <a:lnTo>
                  <a:pt x="68580" y="9143"/>
                </a:lnTo>
                <a:lnTo>
                  <a:pt x="50292" y="0"/>
                </a:lnTo>
                <a:lnTo>
                  <a:pt x="30480" y="0"/>
                </a:lnTo>
                <a:lnTo>
                  <a:pt x="1524" y="25908"/>
                </a:lnTo>
                <a:lnTo>
                  <a:pt x="0" y="32004"/>
                </a:lnTo>
                <a:lnTo>
                  <a:pt x="0" y="39624"/>
                </a:lnTo>
              </a:path>
            </a:pathLst>
          </a:custGeom>
          <a:ln w="1524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grpSp>
        <p:nvGrpSpPr>
          <p:cNvPr id="4" name="object 4"/>
          <p:cNvGrpSpPr/>
          <p:nvPr/>
        </p:nvGrpSpPr>
        <p:grpSpPr>
          <a:xfrm>
            <a:off x="11285442" y="3281171"/>
            <a:ext cx="410481" cy="55244"/>
            <a:chOff x="4905755" y="3281171"/>
            <a:chExt cx="178435" cy="55244"/>
          </a:xfrm>
        </p:grpSpPr>
        <p:sp>
          <p:nvSpPr>
            <p:cNvPr id="5" name="object 5"/>
            <p:cNvSpPr/>
            <p:nvPr/>
          </p:nvSpPr>
          <p:spPr>
            <a:xfrm>
              <a:off x="4913375" y="3288791"/>
              <a:ext cx="82550" cy="40005"/>
            </a:xfrm>
            <a:custGeom>
              <a:avLst/>
              <a:gdLst/>
              <a:ahLst/>
              <a:cxnLst/>
              <a:rect l="l" t="t" r="r" b="b"/>
              <a:pathLst>
                <a:path w="82550" h="40004">
                  <a:moveTo>
                    <a:pt x="82296" y="38100"/>
                  </a:moveTo>
                  <a:lnTo>
                    <a:pt x="82296" y="32004"/>
                  </a:lnTo>
                  <a:lnTo>
                    <a:pt x="80772" y="25908"/>
                  </a:lnTo>
                  <a:lnTo>
                    <a:pt x="51816" y="0"/>
                  </a:lnTo>
                  <a:lnTo>
                    <a:pt x="32004" y="0"/>
                  </a:lnTo>
                  <a:lnTo>
                    <a:pt x="24384" y="3047"/>
                  </a:lnTo>
                  <a:lnTo>
                    <a:pt x="19812" y="6096"/>
                  </a:lnTo>
                  <a:lnTo>
                    <a:pt x="13716" y="9143"/>
                  </a:lnTo>
                  <a:lnTo>
                    <a:pt x="9144" y="13716"/>
                  </a:lnTo>
                  <a:lnTo>
                    <a:pt x="3048" y="25908"/>
                  </a:lnTo>
                  <a:lnTo>
                    <a:pt x="1524" y="32004"/>
                  </a:lnTo>
                  <a:lnTo>
                    <a:pt x="0" y="39624"/>
                  </a:lnTo>
                </a:path>
              </a:pathLst>
            </a:custGeom>
            <a:ln w="1524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" name="object 6"/>
            <p:cNvSpPr/>
            <p:nvPr/>
          </p:nvSpPr>
          <p:spPr>
            <a:xfrm>
              <a:off x="4995672" y="3288791"/>
              <a:ext cx="81280" cy="40005"/>
            </a:xfrm>
            <a:custGeom>
              <a:avLst/>
              <a:gdLst/>
              <a:ahLst/>
              <a:cxnLst/>
              <a:rect l="l" t="t" r="r" b="b"/>
              <a:pathLst>
                <a:path w="81279" h="40004">
                  <a:moveTo>
                    <a:pt x="80772" y="38100"/>
                  </a:moveTo>
                  <a:lnTo>
                    <a:pt x="79248" y="32004"/>
                  </a:lnTo>
                  <a:lnTo>
                    <a:pt x="77724" y="25908"/>
                  </a:lnTo>
                  <a:lnTo>
                    <a:pt x="74676" y="18288"/>
                  </a:lnTo>
                  <a:lnTo>
                    <a:pt x="71628" y="13716"/>
                  </a:lnTo>
                  <a:lnTo>
                    <a:pt x="67056" y="9143"/>
                  </a:lnTo>
                  <a:lnTo>
                    <a:pt x="62484" y="6096"/>
                  </a:lnTo>
                  <a:lnTo>
                    <a:pt x="50292" y="0"/>
                  </a:lnTo>
                  <a:lnTo>
                    <a:pt x="28956" y="0"/>
                  </a:lnTo>
                  <a:lnTo>
                    <a:pt x="16764" y="6096"/>
                  </a:lnTo>
                  <a:lnTo>
                    <a:pt x="12192" y="9143"/>
                  </a:lnTo>
                  <a:lnTo>
                    <a:pt x="4572" y="19812"/>
                  </a:lnTo>
                  <a:lnTo>
                    <a:pt x="3048" y="25908"/>
                  </a:lnTo>
                  <a:lnTo>
                    <a:pt x="0" y="32004"/>
                  </a:lnTo>
                  <a:lnTo>
                    <a:pt x="0" y="39624"/>
                  </a:lnTo>
                </a:path>
              </a:pathLst>
            </a:custGeom>
            <a:ln w="1524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7" name="object 7"/>
          <p:cNvGrpSpPr/>
          <p:nvPr/>
        </p:nvGrpSpPr>
        <p:grpSpPr>
          <a:xfrm>
            <a:off x="11849889" y="3281171"/>
            <a:ext cx="222039" cy="60960"/>
            <a:chOff x="5151119" y="3281171"/>
            <a:chExt cx="96520" cy="60960"/>
          </a:xfrm>
        </p:grpSpPr>
        <p:sp>
          <p:nvSpPr>
            <p:cNvPr id="8" name="object 8"/>
            <p:cNvSpPr/>
            <p:nvPr/>
          </p:nvSpPr>
          <p:spPr>
            <a:xfrm>
              <a:off x="5158740" y="3288791"/>
              <a:ext cx="81280" cy="40005"/>
            </a:xfrm>
            <a:custGeom>
              <a:avLst/>
              <a:gdLst/>
              <a:ahLst/>
              <a:cxnLst/>
              <a:rect l="l" t="t" r="r" b="b"/>
              <a:pathLst>
                <a:path w="81279" h="40004">
                  <a:moveTo>
                    <a:pt x="80772" y="38100"/>
                  </a:moveTo>
                  <a:lnTo>
                    <a:pt x="80772" y="32004"/>
                  </a:lnTo>
                  <a:lnTo>
                    <a:pt x="79248" y="25908"/>
                  </a:lnTo>
                  <a:lnTo>
                    <a:pt x="50292" y="0"/>
                  </a:lnTo>
                  <a:lnTo>
                    <a:pt x="30480" y="0"/>
                  </a:lnTo>
                  <a:lnTo>
                    <a:pt x="12192" y="9143"/>
                  </a:lnTo>
                  <a:lnTo>
                    <a:pt x="7620" y="13716"/>
                  </a:lnTo>
                  <a:lnTo>
                    <a:pt x="1524" y="25908"/>
                  </a:lnTo>
                  <a:lnTo>
                    <a:pt x="0" y="32004"/>
                  </a:lnTo>
                  <a:lnTo>
                    <a:pt x="0" y="39624"/>
                  </a:lnTo>
                </a:path>
              </a:pathLst>
            </a:custGeom>
            <a:ln w="1524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" name="object 9"/>
            <p:cNvSpPr/>
            <p:nvPr/>
          </p:nvSpPr>
          <p:spPr>
            <a:xfrm>
              <a:off x="5151119" y="3334511"/>
              <a:ext cx="96520" cy="0"/>
            </a:xfrm>
            <a:custGeom>
              <a:avLst/>
              <a:gdLst/>
              <a:ahLst/>
              <a:cxnLst/>
              <a:rect l="l" t="t" r="r" b="b"/>
              <a:pathLst>
                <a:path w="96520">
                  <a:moveTo>
                    <a:pt x="80772" y="0"/>
                  </a:moveTo>
                  <a:lnTo>
                    <a:pt x="96012" y="0"/>
                  </a:lnTo>
                </a:path>
                <a:path w="96520">
                  <a:moveTo>
                    <a:pt x="0" y="0"/>
                  </a:moveTo>
                  <a:lnTo>
                    <a:pt x="15240" y="0"/>
                  </a:lnTo>
                </a:path>
              </a:pathLst>
            </a:custGeom>
            <a:ln w="1524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10" name="object 10"/>
          <p:cNvSpPr/>
          <p:nvPr/>
        </p:nvSpPr>
        <p:spPr>
          <a:xfrm>
            <a:off x="11678103" y="3326891"/>
            <a:ext cx="0" cy="15240"/>
          </a:xfrm>
          <a:custGeom>
            <a:avLst/>
            <a:gdLst/>
            <a:ahLst/>
            <a:cxnLst/>
            <a:rect l="l" t="t" r="r" b="b"/>
            <a:pathLst>
              <a:path h="15239">
                <a:moveTo>
                  <a:pt x="-7620" y="7620"/>
                </a:moveTo>
                <a:lnTo>
                  <a:pt x="7620" y="7620"/>
                </a:lnTo>
              </a:path>
            </a:pathLst>
          </a:custGeom>
          <a:ln w="1524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" name="object 11"/>
          <p:cNvSpPr/>
          <p:nvPr/>
        </p:nvSpPr>
        <p:spPr>
          <a:xfrm>
            <a:off x="11492288" y="3326891"/>
            <a:ext cx="0" cy="15240"/>
          </a:xfrm>
          <a:custGeom>
            <a:avLst/>
            <a:gdLst/>
            <a:ahLst/>
            <a:cxnLst/>
            <a:rect l="l" t="t" r="r" b="b"/>
            <a:pathLst>
              <a:path h="15239">
                <a:moveTo>
                  <a:pt x="-7620" y="7620"/>
                </a:moveTo>
                <a:lnTo>
                  <a:pt x="7620" y="7620"/>
                </a:lnTo>
              </a:path>
            </a:pathLst>
          </a:custGeom>
          <a:ln w="1524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" name="object 12"/>
          <p:cNvSpPr/>
          <p:nvPr/>
        </p:nvSpPr>
        <p:spPr>
          <a:xfrm>
            <a:off x="11302973" y="3326891"/>
            <a:ext cx="0" cy="15240"/>
          </a:xfrm>
          <a:custGeom>
            <a:avLst/>
            <a:gdLst/>
            <a:ahLst/>
            <a:cxnLst/>
            <a:rect l="l" t="t" r="r" b="b"/>
            <a:pathLst>
              <a:path h="15239">
                <a:moveTo>
                  <a:pt x="-7620" y="7620"/>
                </a:moveTo>
                <a:lnTo>
                  <a:pt x="7620" y="7620"/>
                </a:lnTo>
              </a:path>
            </a:pathLst>
          </a:custGeom>
          <a:ln w="1524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" name="object 13"/>
          <p:cNvSpPr/>
          <p:nvPr/>
        </p:nvSpPr>
        <p:spPr>
          <a:xfrm>
            <a:off x="11492288" y="3226308"/>
            <a:ext cx="186981" cy="41275"/>
          </a:xfrm>
          <a:custGeom>
            <a:avLst/>
            <a:gdLst/>
            <a:ahLst/>
            <a:cxnLst/>
            <a:rect l="l" t="t" r="r" b="b"/>
            <a:pathLst>
              <a:path w="81279" h="41275">
                <a:moveTo>
                  <a:pt x="0" y="0"/>
                </a:moveTo>
                <a:lnTo>
                  <a:pt x="0" y="6096"/>
                </a:lnTo>
                <a:lnTo>
                  <a:pt x="3048" y="12192"/>
                </a:lnTo>
                <a:lnTo>
                  <a:pt x="4572" y="19812"/>
                </a:lnTo>
                <a:lnTo>
                  <a:pt x="9144" y="24384"/>
                </a:lnTo>
                <a:lnTo>
                  <a:pt x="12192" y="30480"/>
                </a:lnTo>
                <a:lnTo>
                  <a:pt x="16764" y="33528"/>
                </a:lnTo>
                <a:lnTo>
                  <a:pt x="22859" y="36576"/>
                </a:lnTo>
                <a:lnTo>
                  <a:pt x="30480" y="39624"/>
                </a:lnTo>
                <a:lnTo>
                  <a:pt x="36576" y="41148"/>
                </a:lnTo>
                <a:lnTo>
                  <a:pt x="42672" y="41148"/>
                </a:lnTo>
                <a:lnTo>
                  <a:pt x="76200" y="18288"/>
                </a:lnTo>
                <a:lnTo>
                  <a:pt x="77724" y="12192"/>
                </a:lnTo>
                <a:lnTo>
                  <a:pt x="79248" y="6096"/>
                </a:lnTo>
                <a:lnTo>
                  <a:pt x="80772" y="0"/>
                </a:lnTo>
              </a:path>
            </a:pathLst>
          </a:custGeom>
          <a:ln w="1524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grpSp>
        <p:nvGrpSpPr>
          <p:cNvPr id="14" name="object 14"/>
          <p:cNvGrpSpPr/>
          <p:nvPr/>
        </p:nvGrpSpPr>
        <p:grpSpPr>
          <a:xfrm>
            <a:off x="11660574" y="3218689"/>
            <a:ext cx="410481" cy="56515"/>
            <a:chOff x="5068824" y="3218688"/>
            <a:chExt cx="178435" cy="56515"/>
          </a:xfrm>
        </p:grpSpPr>
        <p:sp>
          <p:nvSpPr>
            <p:cNvPr id="15" name="object 15"/>
            <p:cNvSpPr/>
            <p:nvPr/>
          </p:nvSpPr>
          <p:spPr>
            <a:xfrm>
              <a:off x="5158739" y="3226308"/>
              <a:ext cx="81280" cy="41275"/>
            </a:xfrm>
            <a:custGeom>
              <a:avLst/>
              <a:gdLst/>
              <a:ahLst/>
              <a:cxnLst/>
              <a:rect l="l" t="t" r="r" b="b"/>
              <a:pathLst>
                <a:path w="81279" h="41275">
                  <a:moveTo>
                    <a:pt x="0" y="0"/>
                  </a:moveTo>
                  <a:lnTo>
                    <a:pt x="0" y="6096"/>
                  </a:lnTo>
                  <a:lnTo>
                    <a:pt x="1524" y="12192"/>
                  </a:lnTo>
                  <a:lnTo>
                    <a:pt x="30480" y="39624"/>
                  </a:lnTo>
                  <a:lnTo>
                    <a:pt x="36576" y="41148"/>
                  </a:lnTo>
                  <a:lnTo>
                    <a:pt x="42672" y="41148"/>
                  </a:lnTo>
                  <a:lnTo>
                    <a:pt x="79248" y="12192"/>
                  </a:lnTo>
                  <a:lnTo>
                    <a:pt x="80772" y="6096"/>
                  </a:lnTo>
                  <a:lnTo>
                    <a:pt x="80772" y="0"/>
                  </a:lnTo>
                </a:path>
              </a:pathLst>
            </a:custGeom>
            <a:ln w="1524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6" name="object 16"/>
            <p:cNvSpPr/>
            <p:nvPr/>
          </p:nvSpPr>
          <p:spPr>
            <a:xfrm>
              <a:off x="5076444" y="3226308"/>
              <a:ext cx="82550" cy="41275"/>
            </a:xfrm>
            <a:custGeom>
              <a:avLst/>
              <a:gdLst/>
              <a:ahLst/>
              <a:cxnLst/>
              <a:rect l="l" t="t" r="r" b="b"/>
              <a:pathLst>
                <a:path w="82550" h="41275">
                  <a:moveTo>
                    <a:pt x="0" y="0"/>
                  </a:moveTo>
                  <a:lnTo>
                    <a:pt x="0" y="6096"/>
                  </a:lnTo>
                  <a:lnTo>
                    <a:pt x="1524" y="12192"/>
                  </a:lnTo>
                  <a:lnTo>
                    <a:pt x="30480" y="39624"/>
                  </a:lnTo>
                  <a:lnTo>
                    <a:pt x="38100" y="41148"/>
                  </a:lnTo>
                  <a:lnTo>
                    <a:pt x="44195" y="41148"/>
                  </a:lnTo>
                  <a:lnTo>
                    <a:pt x="50292" y="39624"/>
                  </a:lnTo>
                  <a:lnTo>
                    <a:pt x="57912" y="36576"/>
                  </a:lnTo>
                  <a:lnTo>
                    <a:pt x="62484" y="33528"/>
                  </a:lnTo>
                  <a:lnTo>
                    <a:pt x="68580" y="30480"/>
                  </a:lnTo>
                  <a:lnTo>
                    <a:pt x="73152" y="24384"/>
                  </a:lnTo>
                  <a:lnTo>
                    <a:pt x="79248" y="12192"/>
                  </a:lnTo>
                  <a:lnTo>
                    <a:pt x="80772" y="6096"/>
                  </a:lnTo>
                  <a:lnTo>
                    <a:pt x="82296" y="0"/>
                  </a:lnTo>
                </a:path>
              </a:pathLst>
            </a:custGeom>
            <a:ln w="1524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17" name="object 17"/>
          <p:cNvGrpSpPr/>
          <p:nvPr/>
        </p:nvGrpSpPr>
        <p:grpSpPr>
          <a:xfrm>
            <a:off x="11285443" y="3211068"/>
            <a:ext cx="224961" cy="64135"/>
            <a:chOff x="4905756" y="3211067"/>
            <a:chExt cx="97790" cy="64135"/>
          </a:xfrm>
        </p:grpSpPr>
        <p:sp>
          <p:nvSpPr>
            <p:cNvPr id="18" name="object 18"/>
            <p:cNvSpPr/>
            <p:nvPr/>
          </p:nvSpPr>
          <p:spPr>
            <a:xfrm>
              <a:off x="4913376" y="3226308"/>
              <a:ext cx="82550" cy="41275"/>
            </a:xfrm>
            <a:custGeom>
              <a:avLst/>
              <a:gdLst/>
              <a:ahLst/>
              <a:cxnLst/>
              <a:rect l="l" t="t" r="r" b="b"/>
              <a:pathLst>
                <a:path w="82550" h="41275">
                  <a:moveTo>
                    <a:pt x="0" y="0"/>
                  </a:moveTo>
                  <a:lnTo>
                    <a:pt x="1524" y="6096"/>
                  </a:lnTo>
                  <a:lnTo>
                    <a:pt x="3048" y="12192"/>
                  </a:lnTo>
                  <a:lnTo>
                    <a:pt x="6096" y="19812"/>
                  </a:lnTo>
                  <a:lnTo>
                    <a:pt x="9144" y="24384"/>
                  </a:lnTo>
                  <a:lnTo>
                    <a:pt x="13716" y="30480"/>
                  </a:lnTo>
                  <a:lnTo>
                    <a:pt x="32004" y="39624"/>
                  </a:lnTo>
                  <a:lnTo>
                    <a:pt x="38100" y="41148"/>
                  </a:lnTo>
                  <a:lnTo>
                    <a:pt x="45719" y="41148"/>
                  </a:lnTo>
                  <a:lnTo>
                    <a:pt x="51816" y="39624"/>
                  </a:lnTo>
                  <a:lnTo>
                    <a:pt x="70104" y="30480"/>
                  </a:lnTo>
                  <a:lnTo>
                    <a:pt x="73152" y="24384"/>
                  </a:lnTo>
                  <a:lnTo>
                    <a:pt x="77724" y="18288"/>
                  </a:lnTo>
                  <a:lnTo>
                    <a:pt x="80772" y="12192"/>
                  </a:lnTo>
                  <a:lnTo>
                    <a:pt x="82296" y="6096"/>
                  </a:lnTo>
                  <a:lnTo>
                    <a:pt x="82296" y="0"/>
                  </a:lnTo>
                </a:path>
              </a:pathLst>
            </a:custGeom>
            <a:ln w="1524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9" name="object 19"/>
            <p:cNvSpPr/>
            <p:nvPr/>
          </p:nvSpPr>
          <p:spPr>
            <a:xfrm>
              <a:off x="4905756" y="3218687"/>
              <a:ext cx="97790" cy="0"/>
            </a:xfrm>
            <a:custGeom>
              <a:avLst/>
              <a:gdLst/>
              <a:ahLst/>
              <a:cxnLst/>
              <a:rect l="l" t="t" r="r" b="b"/>
              <a:pathLst>
                <a:path w="97789">
                  <a:moveTo>
                    <a:pt x="0" y="0"/>
                  </a:moveTo>
                  <a:lnTo>
                    <a:pt x="15240" y="0"/>
                  </a:lnTo>
                </a:path>
                <a:path w="97789">
                  <a:moveTo>
                    <a:pt x="82295" y="0"/>
                  </a:moveTo>
                  <a:lnTo>
                    <a:pt x="97535" y="0"/>
                  </a:lnTo>
                </a:path>
              </a:pathLst>
            </a:custGeom>
            <a:ln w="1524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20" name="object 20"/>
          <p:cNvSpPr/>
          <p:nvPr/>
        </p:nvSpPr>
        <p:spPr>
          <a:xfrm>
            <a:off x="11678103" y="3211067"/>
            <a:ext cx="0" cy="15240"/>
          </a:xfrm>
          <a:custGeom>
            <a:avLst/>
            <a:gdLst/>
            <a:ahLst/>
            <a:cxnLst/>
            <a:rect l="l" t="t" r="r" b="b"/>
            <a:pathLst>
              <a:path h="15239">
                <a:moveTo>
                  <a:pt x="-7620" y="7620"/>
                </a:moveTo>
                <a:lnTo>
                  <a:pt x="7620" y="7620"/>
                </a:lnTo>
              </a:path>
            </a:pathLst>
          </a:custGeom>
          <a:ln w="1524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" name="object 21"/>
          <p:cNvSpPr/>
          <p:nvPr/>
        </p:nvSpPr>
        <p:spPr>
          <a:xfrm>
            <a:off x="11867418" y="3211067"/>
            <a:ext cx="0" cy="15240"/>
          </a:xfrm>
          <a:custGeom>
            <a:avLst/>
            <a:gdLst/>
            <a:ahLst/>
            <a:cxnLst/>
            <a:rect l="l" t="t" r="r" b="b"/>
            <a:pathLst>
              <a:path h="15239">
                <a:moveTo>
                  <a:pt x="-7620" y="7620"/>
                </a:moveTo>
                <a:lnTo>
                  <a:pt x="7620" y="7620"/>
                </a:lnTo>
              </a:path>
            </a:pathLst>
          </a:custGeom>
          <a:ln w="1524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2" name="object 22"/>
          <p:cNvSpPr/>
          <p:nvPr/>
        </p:nvSpPr>
        <p:spPr>
          <a:xfrm>
            <a:off x="12053230" y="3211067"/>
            <a:ext cx="0" cy="15240"/>
          </a:xfrm>
          <a:custGeom>
            <a:avLst/>
            <a:gdLst/>
            <a:ahLst/>
            <a:cxnLst/>
            <a:rect l="l" t="t" r="r" b="b"/>
            <a:pathLst>
              <a:path h="15239">
                <a:moveTo>
                  <a:pt x="-7620" y="7620"/>
                </a:moveTo>
                <a:lnTo>
                  <a:pt x="7620" y="7620"/>
                </a:lnTo>
              </a:path>
            </a:pathLst>
          </a:custGeom>
          <a:ln w="1524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3" name="object 23"/>
          <p:cNvSpPr/>
          <p:nvPr/>
        </p:nvSpPr>
        <p:spPr>
          <a:xfrm>
            <a:off x="11474762" y="2805683"/>
            <a:ext cx="407559" cy="178435"/>
          </a:xfrm>
          <a:custGeom>
            <a:avLst/>
            <a:gdLst/>
            <a:ahLst/>
            <a:cxnLst/>
            <a:rect l="l" t="t" r="r" b="b"/>
            <a:pathLst>
              <a:path w="177164" h="178435">
                <a:moveTo>
                  <a:pt x="0" y="178308"/>
                </a:moveTo>
                <a:lnTo>
                  <a:pt x="176783" y="178308"/>
                </a:lnTo>
                <a:lnTo>
                  <a:pt x="176783" y="0"/>
                </a:lnTo>
                <a:lnTo>
                  <a:pt x="0" y="0"/>
                </a:lnTo>
                <a:lnTo>
                  <a:pt x="0" y="178308"/>
                </a:lnTo>
                <a:close/>
              </a:path>
            </a:pathLst>
          </a:custGeom>
          <a:ln w="1524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4" name="object 24"/>
          <p:cNvSpPr/>
          <p:nvPr/>
        </p:nvSpPr>
        <p:spPr>
          <a:xfrm>
            <a:off x="12056736" y="3159252"/>
            <a:ext cx="455765" cy="104139"/>
          </a:xfrm>
          <a:custGeom>
            <a:avLst/>
            <a:gdLst/>
            <a:ahLst/>
            <a:cxnLst/>
            <a:rect l="l" t="t" r="r" b="b"/>
            <a:pathLst>
              <a:path w="198120" h="104139">
                <a:moveTo>
                  <a:pt x="131064" y="51816"/>
                </a:moveTo>
                <a:lnTo>
                  <a:pt x="0" y="51816"/>
                </a:lnTo>
              </a:path>
              <a:path w="198120" h="104139">
                <a:moveTo>
                  <a:pt x="164592" y="91440"/>
                </a:moveTo>
                <a:lnTo>
                  <a:pt x="164592" y="13716"/>
                </a:lnTo>
              </a:path>
              <a:path w="198120" h="104139">
                <a:moveTo>
                  <a:pt x="198119" y="77724"/>
                </a:moveTo>
                <a:lnTo>
                  <a:pt x="198119" y="25908"/>
                </a:lnTo>
              </a:path>
              <a:path w="198120" h="104139">
                <a:moveTo>
                  <a:pt x="131064" y="103632"/>
                </a:moveTo>
                <a:lnTo>
                  <a:pt x="131064" y="0"/>
                </a:lnTo>
              </a:path>
            </a:pathLst>
          </a:custGeom>
          <a:ln w="1524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grpSp>
        <p:nvGrpSpPr>
          <p:cNvPr id="25" name="object 25"/>
          <p:cNvGrpSpPr/>
          <p:nvPr/>
        </p:nvGrpSpPr>
        <p:grpSpPr>
          <a:xfrm>
            <a:off x="10787607" y="3125724"/>
            <a:ext cx="297998" cy="147955"/>
            <a:chOff x="4689347" y="3125723"/>
            <a:chExt cx="129539" cy="147955"/>
          </a:xfrm>
        </p:grpSpPr>
        <p:sp>
          <p:nvSpPr>
            <p:cNvPr id="26" name="object 26"/>
            <p:cNvSpPr/>
            <p:nvPr/>
          </p:nvSpPr>
          <p:spPr>
            <a:xfrm>
              <a:off x="4696967" y="3195827"/>
              <a:ext cx="78105" cy="3175"/>
            </a:xfrm>
            <a:custGeom>
              <a:avLst/>
              <a:gdLst/>
              <a:ahLst/>
              <a:cxnLst/>
              <a:rect l="l" t="t" r="r" b="b"/>
              <a:pathLst>
                <a:path w="78104" h="3175">
                  <a:moveTo>
                    <a:pt x="-7620" y="1524"/>
                  </a:moveTo>
                  <a:lnTo>
                    <a:pt x="85344" y="1524"/>
                  </a:lnTo>
                </a:path>
              </a:pathLst>
            </a:custGeom>
            <a:ln w="18288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7" name="object 27"/>
            <p:cNvSpPr/>
            <p:nvPr/>
          </p:nvSpPr>
          <p:spPr>
            <a:xfrm>
              <a:off x="4774691" y="3133343"/>
              <a:ext cx="36830" cy="132715"/>
            </a:xfrm>
            <a:custGeom>
              <a:avLst/>
              <a:gdLst/>
              <a:ahLst/>
              <a:cxnLst/>
              <a:rect l="l" t="t" r="r" b="b"/>
              <a:pathLst>
                <a:path w="36829" h="132714">
                  <a:moveTo>
                    <a:pt x="36575" y="0"/>
                  </a:moveTo>
                  <a:lnTo>
                    <a:pt x="0" y="62483"/>
                  </a:lnTo>
                </a:path>
                <a:path w="36829" h="132714">
                  <a:moveTo>
                    <a:pt x="36575" y="132588"/>
                  </a:moveTo>
                  <a:lnTo>
                    <a:pt x="0" y="62483"/>
                  </a:lnTo>
                </a:path>
              </a:pathLst>
            </a:custGeom>
            <a:ln w="1524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28" name="object 28"/>
          <p:cNvSpPr/>
          <p:nvPr/>
        </p:nvSpPr>
        <p:spPr>
          <a:xfrm>
            <a:off x="10850713" y="3328416"/>
            <a:ext cx="305304" cy="109855"/>
          </a:xfrm>
          <a:custGeom>
            <a:avLst/>
            <a:gdLst/>
            <a:ahLst/>
            <a:cxnLst/>
            <a:rect l="l" t="t" r="r" b="b"/>
            <a:pathLst>
              <a:path w="132714" h="109854">
                <a:moveTo>
                  <a:pt x="0" y="109727"/>
                </a:moveTo>
                <a:lnTo>
                  <a:pt x="132587" y="109727"/>
                </a:lnTo>
                <a:lnTo>
                  <a:pt x="67055" y="0"/>
                </a:lnTo>
                <a:lnTo>
                  <a:pt x="0" y="109727"/>
                </a:lnTo>
                <a:close/>
              </a:path>
            </a:pathLst>
          </a:custGeom>
          <a:ln w="1524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9" name="object 29"/>
          <p:cNvSpPr/>
          <p:nvPr/>
        </p:nvSpPr>
        <p:spPr>
          <a:xfrm>
            <a:off x="9914644" y="3980689"/>
            <a:ext cx="705559" cy="307975"/>
          </a:xfrm>
          <a:custGeom>
            <a:avLst/>
            <a:gdLst/>
            <a:ahLst/>
            <a:cxnLst/>
            <a:rect l="l" t="t" r="r" b="b"/>
            <a:pathLst>
              <a:path w="306704" h="307975">
                <a:moveTo>
                  <a:pt x="0" y="153924"/>
                </a:moveTo>
                <a:lnTo>
                  <a:pt x="7656" y="105143"/>
                </a:lnTo>
                <a:lnTo>
                  <a:pt x="29065" y="62874"/>
                </a:lnTo>
                <a:lnTo>
                  <a:pt x="61886" y="29602"/>
                </a:lnTo>
                <a:lnTo>
                  <a:pt x="103778" y="7815"/>
                </a:lnTo>
                <a:lnTo>
                  <a:pt x="152400" y="0"/>
                </a:lnTo>
                <a:lnTo>
                  <a:pt x="201180" y="7815"/>
                </a:lnTo>
                <a:lnTo>
                  <a:pt x="243449" y="29602"/>
                </a:lnTo>
                <a:lnTo>
                  <a:pt x="276721" y="62874"/>
                </a:lnTo>
                <a:lnTo>
                  <a:pt x="298508" y="105143"/>
                </a:lnTo>
                <a:lnTo>
                  <a:pt x="306323" y="153924"/>
                </a:lnTo>
                <a:lnTo>
                  <a:pt x="298508" y="202704"/>
                </a:lnTo>
                <a:lnTo>
                  <a:pt x="276721" y="244973"/>
                </a:lnTo>
                <a:lnTo>
                  <a:pt x="243449" y="278245"/>
                </a:lnTo>
                <a:lnTo>
                  <a:pt x="201180" y="300032"/>
                </a:lnTo>
                <a:lnTo>
                  <a:pt x="152400" y="307848"/>
                </a:lnTo>
                <a:lnTo>
                  <a:pt x="103778" y="300032"/>
                </a:lnTo>
                <a:lnTo>
                  <a:pt x="61886" y="278245"/>
                </a:lnTo>
                <a:lnTo>
                  <a:pt x="29065" y="244973"/>
                </a:lnTo>
                <a:lnTo>
                  <a:pt x="7656" y="202704"/>
                </a:lnTo>
                <a:lnTo>
                  <a:pt x="0" y="153924"/>
                </a:lnTo>
              </a:path>
            </a:pathLst>
          </a:custGeom>
          <a:ln w="1524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0" name="object 30"/>
          <p:cNvSpPr/>
          <p:nvPr/>
        </p:nvSpPr>
        <p:spPr>
          <a:xfrm>
            <a:off x="12803491" y="3980689"/>
            <a:ext cx="705559" cy="307975"/>
          </a:xfrm>
          <a:custGeom>
            <a:avLst/>
            <a:gdLst/>
            <a:ahLst/>
            <a:cxnLst/>
            <a:rect l="l" t="t" r="r" b="b"/>
            <a:pathLst>
              <a:path w="306704" h="307975">
                <a:moveTo>
                  <a:pt x="0" y="153924"/>
                </a:moveTo>
                <a:lnTo>
                  <a:pt x="7802" y="105143"/>
                </a:lnTo>
                <a:lnTo>
                  <a:pt x="29504" y="62874"/>
                </a:lnTo>
                <a:lnTo>
                  <a:pt x="62544" y="29602"/>
                </a:lnTo>
                <a:lnTo>
                  <a:pt x="104363" y="7815"/>
                </a:lnTo>
                <a:lnTo>
                  <a:pt x="152400" y="0"/>
                </a:lnTo>
                <a:lnTo>
                  <a:pt x="201180" y="7815"/>
                </a:lnTo>
                <a:lnTo>
                  <a:pt x="243449" y="29602"/>
                </a:lnTo>
                <a:lnTo>
                  <a:pt x="276721" y="62874"/>
                </a:lnTo>
                <a:lnTo>
                  <a:pt x="298508" y="105143"/>
                </a:lnTo>
                <a:lnTo>
                  <a:pt x="306323" y="153924"/>
                </a:lnTo>
                <a:lnTo>
                  <a:pt x="298508" y="202704"/>
                </a:lnTo>
                <a:lnTo>
                  <a:pt x="276721" y="244973"/>
                </a:lnTo>
                <a:lnTo>
                  <a:pt x="243449" y="278245"/>
                </a:lnTo>
                <a:lnTo>
                  <a:pt x="201180" y="300032"/>
                </a:lnTo>
                <a:lnTo>
                  <a:pt x="152400" y="307848"/>
                </a:lnTo>
                <a:lnTo>
                  <a:pt x="104363" y="300032"/>
                </a:lnTo>
                <a:lnTo>
                  <a:pt x="62544" y="278245"/>
                </a:lnTo>
                <a:lnTo>
                  <a:pt x="29504" y="244973"/>
                </a:lnTo>
                <a:lnTo>
                  <a:pt x="7802" y="202704"/>
                </a:lnTo>
                <a:lnTo>
                  <a:pt x="0" y="153924"/>
                </a:lnTo>
              </a:path>
            </a:pathLst>
          </a:custGeom>
          <a:ln w="1524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1" name="object 31"/>
          <p:cNvSpPr/>
          <p:nvPr/>
        </p:nvSpPr>
        <p:spPr>
          <a:xfrm>
            <a:off x="11839372" y="3980689"/>
            <a:ext cx="705559" cy="307975"/>
          </a:xfrm>
          <a:custGeom>
            <a:avLst/>
            <a:gdLst/>
            <a:ahLst/>
            <a:cxnLst/>
            <a:rect l="l" t="t" r="r" b="b"/>
            <a:pathLst>
              <a:path w="306704" h="307975">
                <a:moveTo>
                  <a:pt x="0" y="153924"/>
                </a:moveTo>
                <a:lnTo>
                  <a:pt x="7815" y="105143"/>
                </a:lnTo>
                <a:lnTo>
                  <a:pt x="29602" y="62874"/>
                </a:lnTo>
                <a:lnTo>
                  <a:pt x="62874" y="29602"/>
                </a:lnTo>
                <a:lnTo>
                  <a:pt x="105143" y="7815"/>
                </a:lnTo>
                <a:lnTo>
                  <a:pt x="153924" y="0"/>
                </a:lnTo>
                <a:lnTo>
                  <a:pt x="201960" y="7815"/>
                </a:lnTo>
                <a:lnTo>
                  <a:pt x="243779" y="29602"/>
                </a:lnTo>
                <a:lnTo>
                  <a:pt x="276819" y="62874"/>
                </a:lnTo>
                <a:lnTo>
                  <a:pt x="298521" y="105143"/>
                </a:lnTo>
                <a:lnTo>
                  <a:pt x="306323" y="153924"/>
                </a:lnTo>
                <a:lnTo>
                  <a:pt x="298521" y="202704"/>
                </a:lnTo>
                <a:lnTo>
                  <a:pt x="276819" y="244973"/>
                </a:lnTo>
                <a:lnTo>
                  <a:pt x="243779" y="278245"/>
                </a:lnTo>
                <a:lnTo>
                  <a:pt x="201960" y="300032"/>
                </a:lnTo>
                <a:lnTo>
                  <a:pt x="153924" y="307848"/>
                </a:lnTo>
                <a:lnTo>
                  <a:pt x="105143" y="300032"/>
                </a:lnTo>
                <a:lnTo>
                  <a:pt x="62874" y="278245"/>
                </a:lnTo>
                <a:lnTo>
                  <a:pt x="29602" y="244973"/>
                </a:lnTo>
                <a:lnTo>
                  <a:pt x="7815" y="202704"/>
                </a:lnTo>
                <a:lnTo>
                  <a:pt x="0" y="153924"/>
                </a:lnTo>
              </a:path>
            </a:pathLst>
          </a:custGeom>
          <a:ln w="1524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2" name="object 32"/>
          <p:cNvSpPr/>
          <p:nvPr/>
        </p:nvSpPr>
        <p:spPr>
          <a:xfrm>
            <a:off x="10875254" y="3980689"/>
            <a:ext cx="705559" cy="307975"/>
          </a:xfrm>
          <a:custGeom>
            <a:avLst/>
            <a:gdLst/>
            <a:ahLst/>
            <a:cxnLst/>
            <a:rect l="l" t="t" r="r" b="b"/>
            <a:pathLst>
              <a:path w="306704" h="307975">
                <a:moveTo>
                  <a:pt x="0" y="153924"/>
                </a:moveTo>
                <a:lnTo>
                  <a:pt x="7815" y="105143"/>
                </a:lnTo>
                <a:lnTo>
                  <a:pt x="29602" y="62874"/>
                </a:lnTo>
                <a:lnTo>
                  <a:pt x="62874" y="29602"/>
                </a:lnTo>
                <a:lnTo>
                  <a:pt x="105143" y="7815"/>
                </a:lnTo>
                <a:lnTo>
                  <a:pt x="153924" y="0"/>
                </a:lnTo>
                <a:lnTo>
                  <a:pt x="202545" y="7815"/>
                </a:lnTo>
                <a:lnTo>
                  <a:pt x="244437" y="29602"/>
                </a:lnTo>
                <a:lnTo>
                  <a:pt x="277258" y="62874"/>
                </a:lnTo>
                <a:lnTo>
                  <a:pt x="298667" y="105143"/>
                </a:lnTo>
                <a:lnTo>
                  <a:pt x="306323" y="153924"/>
                </a:lnTo>
                <a:lnTo>
                  <a:pt x="298667" y="202704"/>
                </a:lnTo>
                <a:lnTo>
                  <a:pt x="277258" y="244973"/>
                </a:lnTo>
                <a:lnTo>
                  <a:pt x="244437" y="278245"/>
                </a:lnTo>
                <a:lnTo>
                  <a:pt x="202545" y="300032"/>
                </a:lnTo>
                <a:lnTo>
                  <a:pt x="153924" y="307848"/>
                </a:lnTo>
                <a:lnTo>
                  <a:pt x="105143" y="300032"/>
                </a:lnTo>
                <a:lnTo>
                  <a:pt x="62874" y="278245"/>
                </a:lnTo>
                <a:lnTo>
                  <a:pt x="29602" y="244973"/>
                </a:lnTo>
                <a:lnTo>
                  <a:pt x="7815" y="202704"/>
                </a:lnTo>
                <a:lnTo>
                  <a:pt x="0" y="153924"/>
                </a:lnTo>
              </a:path>
            </a:pathLst>
          </a:custGeom>
          <a:ln w="1524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3" name="object 33"/>
          <p:cNvSpPr/>
          <p:nvPr/>
        </p:nvSpPr>
        <p:spPr>
          <a:xfrm>
            <a:off x="11678103" y="2528317"/>
            <a:ext cx="0" cy="277495"/>
          </a:xfrm>
          <a:custGeom>
            <a:avLst/>
            <a:gdLst/>
            <a:ahLst/>
            <a:cxnLst/>
            <a:rect l="l" t="t" r="r" b="b"/>
            <a:pathLst>
              <a:path h="277494">
                <a:moveTo>
                  <a:pt x="0" y="277367"/>
                </a:moveTo>
                <a:lnTo>
                  <a:pt x="0" y="0"/>
                </a:lnTo>
              </a:path>
            </a:pathLst>
          </a:custGeom>
          <a:ln w="1524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4" name="object 34"/>
          <p:cNvSpPr/>
          <p:nvPr/>
        </p:nvSpPr>
        <p:spPr>
          <a:xfrm>
            <a:off x="11678103" y="2983993"/>
            <a:ext cx="0" cy="227329"/>
          </a:xfrm>
          <a:custGeom>
            <a:avLst/>
            <a:gdLst/>
            <a:ahLst/>
            <a:cxnLst/>
            <a:rect l="l" t="t" r="r" b="b"/>
            <a:pathLst>
              <a:path h="227330">
                <a:moveTo>
                  <a:pt x="0" y="227075"/>
                </a:moveTo>
                <a:lnTo>
                  <a:pt x="0" y="0"/>
                </a:lnTo>
              </a:path>
            </a:pathLst>
          </a:custGeom>
          <a:ln w="1524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5" name="object 35"/>
          <p:cNvSpPr/>
          <p:nvPr/>
        </p:nvSpPr>
        <p:spPr>
          <a:xfrm>
            <a:off x="10061888" y="3665221"/>
            <a:ext cx="410481" cy="178435"/>
          </a:xfrm>
          <a:custGeom>
            <a:avLst/>
            <a:gdLst/>
            <a:ahLst/>
            <a:cxnLst/>
            <a:rect l="l" t="t" r="r" b="b"/>
            <a:pathLst>
              <a:path w="178435" h="178435">
                <a:moveTo>
                  <a:pt x="0" y="178308"/>
                </a:moveTo>
                <a:lnTo>
                  <a:pt x="178308" y="178308"/>
                </a:lnTo>
                <a:lnTo>
                  <a:pt x="178308" y="0"/>
                </a:lnTo>
                <a:lnTo>
                  <a:pt x="0" y="0"/>
                </a:lnTo>
                <a:lnTo>
                  <a:pt x="0" y="178308"/>
                </a:lnTo>
                <a:close/>
              </a:path>
            </a:pathLst>
          </a:custGeom>
          <a:ln w="1524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6" name="object 36"/>
          <p:cNvSpPr/>
          <p:nvPr/>
        </p:nvSpPr>
        <p:spPr>
          <a:xfrm>
            <a:off x="11026007" y="3665221"/>
            <a:ext cx="410481" cy="178435"/>
          </a:xfrm>
          <a:custGeom>
            <a:avLst/>
            <a:gdLst/>
            <a:ahLst/>
            <a:cxnLst/>
            <a:rect l="l" t="t" r="r" b="b"/>
            <a:pathLst>
              <a:path w="178435" h="178435">
                <a:moveTo>
                  <a:pt x="0" y="178308"/>
                </a:moveTo>
                <a:lnTo>
                  <a:pt x="178307" y="178308"/>
                </a:lnTo>
                <a:lnTo>
                  <a:pt x="178307" y="0"/>
                </a:lnTo>
                <a:lnTo>
                  <a:pt x="0" y="0"/>
                </a:lnTo>
                <a:lnTo>
                  <a:pt x="0" y="178308"/>
                </a:lnTo>
                <a:close/>
              </a:path>
            </a:pathLst>
          </a:custGeom>
          <a:ln w="1524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7" name="object 37"/>
          <p:cNvSpPr/>
          <p:nvPr/>
        </p:nvSpPr>
        <p:spPr>
          <a:xfrm>
            <a:off x="11990125" y="3665221"/>
            <a:ext cx="407559" cy="178435"/>
          </a:xfrm>
          <a:custGeom>
            <a:avLst/>
            <a:gdLst/>
            <a:ahLst/>
            <a:cxnLst/>
            <a:rect l="l" t="t" r="r" b="b"/>
            <a:pathLst>
              <a:path w="177164" h="178435">
                <a:moveTo>
                  <a:pt x="0" y="178308"/>
                </a:moveTo>
                <a:lnTo>
                  <a:pt x="176783" y="178308"/>
                </a:lnTo>
                <a:lnTo>
                  <a:pt x="176783" y="0"/>
                </a:lnTo>
                <a:lnTo>
                  <a:pt x="0" y="0"/>
                </a:lnTo>
                <a:lnTo>
                  <a:pt x="0" y="178308"/>
                </a:lnTo>
                <a:close/>
              </a:path>
            </a:pathLst>
          </a:custGeom>
          <a:ln w="1524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8" name="object 38"/>
          <p:cNvSpPr/>
          <p:nvPr/>
        </p:nvSpPr>
        <p:spPr>
          <a:xfrm>
            <a:off x="12954244" y="3665221"/>
            <a:ext cx="407559" cy="178435"/>
          </a:xfrm>
          <a:custGeom>
            <a:avLst/>
            <a:gdLst/>
            <a:ahLst/>
            <a:cxnLst/>
            <a:rect l="l" t="t" r="r" b="b"/>
            <a:pathLst>
              <a:path w="177164" h="178435">
                <a:moveTo>
                  <a:pt x="0" y="178308"/>
                </a:moveTo>
                <a:lnTo>
                  <a:pt x="176783" y="178308"/>
                </a:lnTo>
                <a:lnTo>
                  <a:pt x="176783" y="0"/>
                </a:lnTo>
                <a:lnTo>
                  <a:pt x="0" y="0"/>
                </a:lnTo>
                <a:lnTo>
                  <a:pt x="0" y="178308"/>
                </a:lnTo>
                <a:close/>
              </a:path>
            </a:pathLst>
          </a:custGeom>
          <a:ln w="1524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grpSp>
        <p:nvGrpSpPr>
          <p:cNvPr id="39" name="object 39"/>
          <p:cNvGrpSpPr/>
          <p:nvPr/>
        </p:nvGrpSpPr>
        <p:grpSpPr>
          <a:xfrm>
            <a:off x="9981252" y="3323844"/>
            <a:ext cx="5621102" cy="341630"/>
            <a:chOff x="4338827" y="3323844"/>
            <a:chExt cx="2443480" cy="341630"/>
          </a:xfrm>
        </p:grpSpPr>
        <p:sp>
          <p:nvSpPr>
            <p:cNvPr id="40" name="object 40"/>
            <p:cNvSpPr/>
            <p:nvPr/>
          </p:nvSpPr>
          <p:spPr>
            <a:xfrm>
              <a:off x="5076444" y="3323844"/>
              <a:ext cx="0" cy="228600"/>
            </a:xfrm>
            <a:custGeom>
              <a:avLst/>
              <a:gdLst/>
              <a:ahLst/>
              <a:cxnLst/>
              <a:rect l="l" t="t" r="r" b="b"/>
              <a:pathLst>
                <a:path h="228600">
                  <a:moveTo>
                    <a:pt x="0" y="0"/>
                  </a:moveTo>
                  <a:lnTo>
                    <a:pt x="0" y="228600"/>
                  </a:lnTo>
                </a:path>
              </a:pathLst>
            </a:custGeom>
            <a:ln w="1524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1" name="object 41"/>
            <p:cNvSpPr/>
            <p:nvPr/>
          </p:nvSpPr>
          <p:spPr>
            <a:xfrm>
              <a:off x="4338827" y="3552444"/>
              <a:ext cx="2443480" cy="0"/>
            </a:xfrm>
            <a:custGeom>
              <a:avLst/>
              <a:gdLst/>
              <a:ahLst/>
              <a:cxnLst/>
              <a:rect l="l" t="t" r="r" b="b"/>
              <a:pathLst>
                <a:path w="2443479">
                  <a:moveTo>
                    <a:pt x="0" y="0"/>
                  </a:moveTo>
                  <a:lnTo>
                    <a:pt x="2442972" y="0"/>
                  </a:lnTo>
                </a:path>
              </a:pathLst>
            </a:custGeom>
            <a:ln w="2743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2" name="object 42"/>
            <p:cNvSpPr/>
            <p:nvPr/>
          </p:nvSpPr>
          <p:spPr>
            <a:xfrm>
              <a:off x="4462272" y="3552444"/>
              <a:ext cx="1256030" cy="113030"/>
            </a:xfrm>
            <a:custGeom>
              <a:avLst/>
              <a:gdLst/>
              <a:ahLst/>
              <a:cxnLst/>
              <a:rect l="l" t="t" r="r" b="b"/>
              <a:pathLst>
                <a:path w="1256029" h="113029">
                  <a:moveTo>
                    <a:pt x="0" y="112775"/>
                  </a:moveTo>
                  <a:lnTo>
                    <a:pt x="0" y="0"/>
                  </a:lnTo>
                </a:path>
                <a:path w="1256029" h="113029">
                  <a:moveTo>
                    <a:pt x="419099" y="112775"/>
                  </a:moveTo>
                  <a:lnTo>
                    <a:pt x="419099" y="0"/>
                  </a:lnTo>
                </a:path>
                <a:path w="1256029" h="113029">
                  <a:moveTo>
                    <a:pt x="838199" y="112775"/>
                  </a:moveTo>
                  <a:lnTo>
                    <a:pt x="838199" y="0"/>
                  </a:lnTo>
                </a:path>
                <a:path w="1256029" h="113029">
                  <a:moveTo>
                    <a:pt x="1255775" y="112775"/>
                  </a:moveTo>
                  <a:lnTo>
                    <a:pt x="1255775" y="0"/>
                  </a:lnTo>
                </a:path>
              </a:pathLst>
            </a:custGeom>
            <a:ln w="1524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43" name="object 43"/>
          <p:cNvSpPr/>
          <p:nvPr/>
        </p:nvSpPr>
        <p:spPr>
          <a:xfrm>
            <a:off x="10265231" y="3843527"/>
            <a:ext cx="0" cy="134620"/>
          </a:xfrm>
          <a:custGeom>
            <a:avLst/>
            <a:gdLst/>
            <a:ahLst/>
            <a:cxnLst/>
            <a:rect l="l" t="t" r="r" b="b"/>
            <a:pathLst>
              <a:path h="134620">
                <a:moveTo>
                  <a:pt x="0" y="0"/>
                </a:moveTo>
                <a:lnTo>
                  <a:pt x="0" y="134112"/>
                </a:lnTo>
              </a:path>
            </a:pathLst>
          </a:custGeom>
          <a:ln w="1524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4" name="object 44"/>
          <p:cNvSpPr/>
          <p:nvPr/>
        </p:nvSpPr>
        <p:spPr>
          <a:xfrm>
            <a:off x="11229347" y="3843527"/>
            <a:ext cx="0" cy="134620"/>
          </a:xfrm>
          <a:custGeom>
            <a:avLst/>
            <a:gdLst/>
            <a:ahLst/>
            <a:cxnLst/>
            <a:rect l="l" t="t" r="r" b="b"/>
            <a:pathLst>
              <a:path h="134620">
                <a:moveTo>
                  <a:pt x="0" y="0"/>
                </a:moveTo>
                <a:lnTo>
                  <a:pt x="0" y="134112"/>
                </a:lnTo>
              </a:path>
            </a:pathLst>
          </a:custGeom>
          <a:ln w="1524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5" name="object 45"/>
          <p:cNvSpPr/>
          <p:nvPr/>
        </p:nvSpPr>
        <p:spPr>
          <a:xfrm>
            <a:off x="12193465" y="3843527"/>
            <a:ext cx="0" cy="134620"/>
          </a:xfrm>
          <a:custGeom>
            <a:avLst/>
            <a:gdLst/>
            <a:ahLst/>
            <a:cxnLst/>
            <a:rect l="l" t="t" r="r" b="b"/>
            <a:pathLst>
              <a:path h="134620">
                <a:moveTo>
                  <a:pt x="0" y="0"/>
                </a:moveTo>
                <a:lnTo>
                  <a:pt x="0" y="134112"/>
                </a:lnTo>
              </a:path>
            </a:pathLst>
          </a:custGeom>
          <a:ln w="1524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6" name="object 46"/>
          <p:cNvSpPr/>
          <p:nvPr/>
        </p:nvSpPr>
        <p:spPr>
          <a:xfrm>
            <a:off x="13154078" y="3843527"/>
            <a:ext cx="0" cy="134620"/>
          </a:xfrm>
          <a:custGeom>
            <a:avLst/>
            <a:gdLst/>
            <a:ahLst/>
            <a:cxnLst/>
            <a:rect l="l" t="t" r="r" b="b"/>
            <a:pathLst>
              <a:path h="134620">
                <a:moveTo>
                  <a:pt x="0" y="0"/>
                </a:moveTo>
                <a:lnTo>
                  <a:pt x="0" y="134112"/>
                </a:lnTo>
              </a:path>
            </a:pathLst>
          </a:custGeom>
          <a:ln w="1524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7" name="object 47"/>
          <p:cNvSpPr/>
          <p:nvPr/>
        </p:nvSpPr>
        <p:spPr>
          <a:xfrm>
            <a:off x="14521373" y="3799333"/>
            <a:ext cx="189902" cy="41275"/>
          </a:xfrm>
          <a:custGeom>
            <a:avLst/>
            <a:gdLst/>
            <a:ahLst/>
            <a:cxnLst/>
            <a:rect l="l" t="t" r="r" b="b"/>
            <a:pathLst>
              <a:path w="82550" h="41275">
                <a:moveTo>
                  <a:pt x="82296" y="41148"/>
                </a:moveTo>
                <a:lnTo>
                  <a:pt x="82296" y="33528"/>
                </a:lnTo>
                <a:lnTo>
                  <a:pt x="79248" y="27432"/>
                </a:lnTo>
                <a:lnTo>
                  <a:pt x="77724" y="21336"/>
                </a:lnTo>
                <a:lnTo>
                  <a:pt x="73152" y="15240"/>
                </a:lnTo>
                <a:lnTo>
                  <a:pt x="64008" y="6096"/>
                </a:lnTo>
                <a:lnTo>
                  <a:pt x="57912" y="3048"/>
                </a:lnTo>
                <a:lnTo>
                  <a:pt x="50292" y="1524"/>
                </a:lnTo>
                <a:lnTo>
                  <a:pt x="44196" y="0"/>
                </a:lnTo>
                <a:lnTo>
                  <a:pt x="38100" y="0"/>
                </a:lnTo>
                <a:lnTo>
                  <a:pt x="30480" y="1524"/>
                </a:lnTo>
                <a:lnTo>
                  <a:pt x="3048" y="27432"/>
                </a:lnTo>
                <a:lnTo>
                  <a:pt x="1524" y="33528"/>
                </a:lnTo>
                <a:lnTo>
                  <a:pt x="0" y="41148"/>
                </a:lnTo>
              </a:path>
            </a:pathLst>
          </a:custGeom>
          <a:ln w="1524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grpSp>
        <p:nvGrpSpPr>
          <p:cNvPr id="48" name="object 48"/>
          <p:cNvGrpSpPr/>
          <p:nvPr/>
        </p:nvGrpSpPr>
        <p:grpSpPr>
          <a:xfrm>
            <a:off x="14132223" y="3791712"/>
            <a:ext cx="407559" cy="56515"/>
            <a:chOff x="6143244" y="3791711"/>
            <a:chExt cx="177165" cy="56515"/>
          </a:xfrm>
        </p:grpSpPr>
        <p:sp>
          <p:nvSpPr>
            <p:cNvPr id="49" name="object 49"/>
            <p:cNvSpPr/>
            <p:nvPr/>
          </p:nvSpPr>
          <p:spPr>
            <a:xfrm>
              <a:off x="6150864" y="3799331"/>
              <a:ext cx="81280" cy="41275"/>
            </a:xfrm>
            <a:custGeom>
              <a:avLst/>
              <a:gdLst/>
              <a:ahLst/>
              <a:cxnLst/>
              <a:rect l="l" t="t" r="r" b="b"/>
              <a:pathLst>
                <a:path w="81279" h="41275">
                  <a:moveTo>
                    <a:pt x="80772" y="41148"/>
                  </a:moveTo>
                  <a:lnTo>
                    <a:pt x="80772" y="33528"/>
                  </a:lnTo>
                  <a:lnTo>
                    <a:pt x="79248" y="27432"/>
                  </a:lnTo>
                  <a:lnTo>
                    <a:pt x="44196" y="0"/>
                  </a:lnTo>
                  <a:lnTo>
                    <a:pt x="38100" y="0"/>
                  </a:lnTo>
                  <a:lnTo>
                    <a:pt x="30480" y="1524"/>
                  </a:lnTo>
                  <a:lnTo>
                    <a:pt x="24384" y="3048"/>
                  </a:lnTo>
                  <a:lnTo>
                    <a:pt x="18288" y="6096"/>
                  </a:lnTo>
                  <a:lnTo>
                    <a:pt x="13716" y="10668"/>
                  </a:lnTo>
                  <a:lnTo>
                    <a:pt x="7620" y="15240"/>
                  </a:lnTo>
                  <a:lnTo>
                    <a:pt x="1524" y="27432"/>
                  </a:lnTo>
                  <a:lnTo>
                    <a:pt x="0" y="33528"/>
                  </a:lnTo>
                  <a:lnTo>
                    <a:pt x="0" y="41148"/>
                  </a:lnTo>
                </a:path>
              </a:pathLst>
            </a:custGeom>
            <a:ln w="1524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0" name="object 50"/>
            <p:cNvSpPr/>
            <p:nvPr/>
          </p:nvSpPr>
          <p:spPr>
            <a:xfrm>
              <a:off x="6231635" y="3799331"/>
              <a:ext cx="81280" cy="41275"/>
            </a:xfrm>
            <a:custGeom>
              <a:avLst/>
              <a:gdLst/>
              <a:ahLst/>
              <a:cxnLst/>
              <a:rect l="l" t="t" r="r" b="b"/>
              <a:pathLst>
                <a:path w="81279" h="41275">
                  <a:moveTo>
                    <a:pt x="80772" y="41148"/>
                  </a:moveTo>
                  <a:lnTo>
                    <a:pt x="80772" y="33528"/>
                  </a:lnTo>
                  <a:lnTo>
                    <a:pt x="79248" y="27432"/>
                  </a:lnTo>
                  <a:lnTo>
                    <a:pt x="44196" y="0"/>
                  </a:lnTo>
                  <a:lnTo>
                    <a:pt x="38100" y="0"/>
                  </a:lnTo>
                  <a:lnTo>
                    <a:pt x="32004" y="1524"/>
                  </a:lnTo>
                  <a:lnTo>
                    <a:pt x="24384" y="3048"/>
                  </a:lnTo>
                  <a:lnTo>
                    <a:pt x="1524" y="33528"/>
                  </a:lnTo>
                  <a:lnTo>
                    <a:pt x="0" y="41148"/>
                  </a:lnTo>
                </a:path>
              </a:pathLst>
            </a:custGeom>
            <a:ln w="1524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51" name="object 51"/>
          <p:cNvGrpSpPr/>
          <p:nvPr/>
        </p:nvGrpSpPr>
        <p:grpSpPr>
          <a:xfrm>
            <a:off x="14693161" y="3791712"/>
            <a:ext cx="224961" cy="62865"/>
            <a:chOff x="6387083" y="3791711"/>
            <a:chExt cx="97790" cy="62865"/>
          </a:xfrm>
        </p:grpSpPr>
        <p:sp>
          <p:nvSpPr>
            <p:cNvPr id="52" name="object 52"/>
            <p:cNvSpPr/>
            <p:nvPr/>
          </p:nvSpPr>
          <p:spPr>
            <a:xfrm>
              <a:off x="6394703" y="3799331"/>
              <a:ext cx="82550" cy="41275"/>
            </a:xfrm>
            <a:custGeom>
              <a:avLst/>
              <a:gdLst/>
              <a:ahLst/>
              <a:cxnLst/>
              <a:rect l="l" t="t" r="r" b="b"/>
              <a:pathLst>
                <a:path w="82550" h="41275">
                  <a:moveTo>
                    <a:pt x="82296" y="41148"/>
                  </a:moveTo>
                  <a:lnTo>
                    <a:pt x="62484" y="6096"/>
                  </a:lnTo>
                  <a:lnTo>
                    <a:pt x="44196" y="0"/>
                  </a:lnTo>
                  <a:lnTo>
                    <a:pt x="36576" y="0"/>
                  </a:lnTo>
                  <a:lnTo>
                    <a:pt x="24384" y="3048"/>
                  </a:lnTo>
                  <a:lnTo>
                    <a:pt x="18288" y="6096"/>
                  </a:lnTo>
                  <a:lnTo>
                    <a:pt x="12192" y="10668"/>
                  </a:lnTo>
                  <a:lnTo>
                    <a:pt x="9144" y="15240"/>
                  </a:lnTo>
                  <a:lnTo>
                    <a:pt x="4572" y="21336"/>
                  </a:lnTo>
                  <a:lnTo>
                    <a:pt x="1524" y="27432"/>
                  </a:lnTo>
                  <a:lnTo>
                    <a:pt x="0" y="33528"/>
                  </a:lnTo>
                  <a:lnTo>
                    <a:pt x="0" y="41148"/>
                  </a:lnTo>
                </a:path>
              </a:pathLst>
            </a:custGeom>
            <a:ln w="1524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3" name="object 53"/>
            <p:cNvSpPr/>
            <p:nvPr/>
          </p:nvSpPr>
          <p:spPr>
            <a:xfrm>
              <a:off x="6387083" y="3847337"/>
              <a:ext cx="97790" cy="0"/>
            </a:xfrm>
            <a:custGeom>
              <a:avLst/>
              <a:gdLst/>
              <a:ahLst/>
              <a:cxnLst/>
              <a:rect l="l" t="t" r="r" b="b"/>
              <a:pathLst>
                <a:path w="97789">
                  <a:moveTo>
                    <a:pt x="82296" y="0"/>
                  </a:moveTo>
                  <a:lnTo>
                    <a:pt x="97536" y="0"/>
                  </a:lnTo>
                </a:path>
                <a:path w="97789">
                  <a:moveTo>
                    <a:pt x="0" y="0"/>
                  </a:moveTo>
                  <a:lnTo>
                    <a:pt x="15240" y="0"/>
                  </a:lnTo>
                </a:path>
              </a:pathLst>
            </a:custGeom>
            <a:ln w="13716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54" name="object 54"/>
          <p:cNvSpPr/>
          <p:nvPr/>
        </p:nvSpPr>
        <p:spPr>
          <a:xfrm>
            <a:off x="14521373" y="3840479"/>
            <a:ext cx="0" cy="13970"/>
          </a:xfrm>
          <a:custGeom>
            <a:avLst/>
            <a:gdLst/>
            <a:ahLst/>
            <a:cxnLst/>
            <a:rect l="l" t="t" r="r" b="b"/>
            <a:pathLst>
              <a:path h="13970">
                <a:moveTo>
                  <a:pt x="-7620" y="6858"/>
                </a:moveTo>
                <a:lnTo>
                  <a:pt x="7620" y="6858"/>
                </a:lnTo>
              </a:path>
            </a:pathLst>
          </a:custGeom>
          <a:ln w="13716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5" name="object 55"/>
          <p:cNvSpPr/>
          <p:nvPr/>
        </p:nvSpPr>
        <p:spPr>
          <a:xfrm>
            <a:off x="14335561" y="3840479"/>
            <a:ext cx="0" cy="13970"/>
          </a:xfrm>
          <a:custGeom>
            <a:avLst/>
            <a:gdLst/>
            <a:ahLst/>
            <a:cxnLst/>
            <a:rect l="l" t="t" r="r" b="b"/>
            <a:pathLst>
              <a:path h="13970">
                <a:moveTo>
                  <a:pt x="-7620" y="6858"/>
                </a:moveTo>
                <a:lnTo>
                  <a:pt x="7620" y="6858"/>
                </a:lnTo>
              </a:path>
            </a:pathLst>
          </a:custGeom>
          <a:ln w="13716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6" name="object 56"/>
          <p:cNvSpPr/>
          <p:nvPr/>
        </p:nvSpPr>
        <p:spPr>
          <a:xfrm>
            <a:off x="14149751" y="3840479"/>
            <a:ext cx="0" cy="13970"/>
          </a:xfrm>
          <a:custGeom>
            <a:avLst/>
            <a:gdLst/>
            <a:ahLst/>
            <a:cxnLst/>
            <a:rect l="l" t="t" r="r" b="b"/>
            <a:pathLst>
              <a:path h="13970">
                <a:moveTo>
                  <a:pt x="-7620" y="6858"/>
                </a:moveTo>
                <a:lnTo>
                  <a:pt x="7620" y="6858"/>
                </a:lnTo>
              </a:path>
            </a:pathLst>
          </a:custGeom>
          <a:ln w="13716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7" name="object 57"/>
          <p:cNvSpPr/>
          <p:nvPr/>
        </p:nvSpPr>
        <p:spPr>
          <a:xfrm>
            <a:off x="14335561" y="3736848"/>
            <a:ext cx="186981" cy="41275"/>
          </a:xfrm>
          <a:custGeom>
            <a:avLst/>
            <a:gdLst/>
            <a:ahLst/>
            <a:cxnLst/>
            <a:rect l="l" t="t" r="r" b="b"/>
            <a:pathLst>
              <a:path w="81279" h="41275">
                <a:moveTo>
                  <a:pt x="0" y="0"/>
                </a:moveTo>
                <a:lnTo>
                  <a:pt x="19812" y="35052"/>
                </a:lnTo>
                <a:lnTo>
                  <a:pt x="38100" y="41148"/>
                </a:lnTo>
                <a:lnTo>
                  <a:pt x="45719" y="41148"/>
                </a:lnTo>
                <a:lnTo>
                  <a:pt x="79248" y="13716"/>
                </a:lnTo>
                <a:lnTo>
                  <a:pt x="80772" y="7620"/>
                </a:lnTo>
                <a:lnTo>
                  <a:pt x="80772" y="0"/>
                </a:lnTo>
              </a:path>
            </a:pathLst>
          </a:custGeom>
          <a:ln w="1524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grpSp>
        <p:nvGrpSpPr>
          <p:cNvPr id="58" name="object 58"/>
          <p:cNvGrpSpPr/>
          <p:nvPr/>
        </p:nvGrpSpPr>
        <p:grpSpPr>
          <a:xfrm>
            <a:off x="14503844" y="3729229"/>
            <a:ext cx="414863" cy="56515"/>
            <a:chOff x="6304787" y="3729228"/>
            <a:chExt cx="180340" cy="56515"/>
          </a:xfrm>
        </p:grpSpPr>
        <p:sp>
          <p:nvSpPr>
            <p:cNvPr id="59" name="object 59"/>
            <p:cNvSpPr/>
            <p:nvPr/>
          </p:nvSpPr>
          <p:spPr>
            <a:xfrm>
              <a:off x="6394703" y="3736848"/>
              <a:ext cx="82550" cy="41275"/>
            </a:xfrm>
            <a:custGeom>
              <a:avLst/>
              <a:gdLst/>
              <a:ahLst/>
              <a:cxnLst/>
              <a:rect l="l" t="t" r="r" b="b"/>
              <a:pathLst>
                <a:path w="82550" h="41275">
                  <a:moveTo>
                    <a:pt x="0" y="0"/>
                  </a:moveTo>
                  <a:lnTo>
                    <a:pt x="0" y="7620"/>
                  </a:lnTo>
                  <a:lnTo>
                    <a:pt x="1524" y="13716"/>
                  </a:lnTo>
                  <a:lnTo>
                    <a:pt x="30480" y="39624"/>
                  </a:lnTo>
                  <a:lnTo>
                    <a:pt x="38100" y="41148"/>
                  </a:lnTo>
                  <a:lnTo>
                    <a:pt x="44195" y="41148"/>
                  </a:lnTo>
                  <a:lnTo>
                    <a:pt x="50292" y="39624"/>
                  </a:lnTo>
                  <a:lnTo>
                    <a:pt x="57912" y="38100"/>
                  </a:lnTo>
                  <a:lnTo>
                    <a:pt x="80772" y="7620"/>
                  </a:lnTo>
                  <a:lnTo>
                    <a:pt x="82296" y="0"/>
                  </a:lnTo>
                </a:path>
              </a:pathLst>
            </a:custGeom>
            <a:ln w="1524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0" name="object 60"/>
            <p:cNvSpPr/>
            <p:nvPr/>
          </p:nvSpPr>
          <p:spPr>
            <a:xfrm>
              <a:off x="6312407" y="3736848"/>
              <a:ext cx="82550" cy="41275"/>
            </a:xfrm>
            <a:custGeom>
              <a:avLst/>
              <a:gdLst/>
              <a:ahLst/>
              <a:cxnLst/>
              <a:rect l="l" t="t" r="r" b="b"/>
              <a:pathLst>
                <a:path w="82550" h="41275">
                  <a:moveTo>
                    <a:pt x="0" y="0"/>
                  </a:moveTo>
                  <a:lnTo>
                    <a:pt x="18288" y="35052"/>
                  </a:lnTo>
                  <a:lnTo>
                    <a:pt x="38100" y="41148"/>
                  </a:lnTo>
                  <a:lnTo>
                    <a:pt x="44195" y="41148"/>
                  </a:lnTo>
                  <a:lnTo>
                    <a:pt x="77724" y="19812"/>
                  </a:lnTo>
                  <a:lnTo>
                    <a:pt x="79248" y="13716"/>
                  </a:lnTo>
                  <a:lnTo>
                    <a:pt x="82296" y="7620"/>
                  </a:lnTo>
                  <a:lnTo>
                    <a:pt x="82296" y="0"/>
                  </a:lnTo>
                </a:path>
              </a:pathLst>
            </a:custGeom>
            <a:ln w="1524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61" name="object 61"/>
          <p:cNvGrpSpPr/>
          <p:nvPr/>
        </p:nvGrpSpPr>
        <p:grpSpPr>
          <a:xfrm>
            <a:off x="14132222" y="3721609"/>
            <a:ext cx="222039" cy="64135"/>
            <a:chOff x="6143244" y="3721608"/>
            <a:chExt cx="96520" cy="64135"/>
          </a:xfrm>
        </p:grpSpPr>
        <p:sp>
          <p:nvSpPr>
            <p:cNvPr id="62" name="object 62"/>
            <p:cNvSpPr/>
            <p:nvPr/>
          </p:nvSpPr>
          <p:spPr>
            <a:xfrm>
              <a:off x="6150864" y="3736848"/>
              <a:ext cx="81280" cy="41275"/>
            </a:xfrm>
            <a:custGeom>
              <a:avLst/>
              <a:gdLst/>
              <a:ahLst/>
              <a:cxnLst/>
              <a:rect l="l" t="t" r="r" b="b"/>
              <a:pathLst>
                <a:path w="81279" h="41275">
                  <a:moveTo>
                    <a:pt x="0" y="0"/>
                  </a:moveTo>
                  <a:lnTo>
                    <a:pt x="0" y="7620"/>
                  </a:lnTo>
                  <a:lnTo>
                    <a:pt x="1524" y="13716"/>
                  </a:lnTo>
                  <a:lnTo>
                    <a:pt x="7620" y="25908"/>
                  </a:lnTo>
                  <a:lnTo>
                    <a:pt x="13716" y="30480"/>
                  </a:lnTo>
                  <a:lnTo>
                    <a:pt x="18288" y="35052"/>
                  </a:lnTo>
                  <a:lnTo>
                    <a:pt x="24384" y="38100"/>
                  </a:lnTo>
                  <a:lnTo>
                    <a:pt x="30480" y="39624"/>
                  </a:lnTo>
                  <a:lnTo>
                    <a:pt x="38100" y="41148"/>
                  </a:lnTo>
                  <a:lnTo>
                    <a:pt x="44195" y="41148"/>
                  </a:lnTo>
                  <a:lnTo>
                    <a:pt x="79248" y="13716"/>
                  </a:lnTo>
                  <a:lnTo>
                    <a:pt x="80772" y="7620"/>
                  </a:lnTo>
                  <a:lnTo>
                    <a:pt x="80772" y="0"/>
                  </a:lnTo>
                </a:path>
              </a:pathLst>
            </a:custGeom>
            <a:ln w="1524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3" name="object 63"/>
            <p:cNvSpPr/>
            <p:nvPr/>
          </p:nvSpPr>
          <p:spPr>
            <a:xfrm>
              <a:off x="6143244" y="3729228"/>
              <a:ext cx="96520" cy="0"/>
            </a:xfrm>
            <a:custGeom>
              <a:avLst/>
              <a:gdLst/>
              <a:ahLst/>
              <a:cxnLst/>
              <a:rect l="l" t="t" r="r" b="b"/>
              <a:pathLst>
                <a:path w="96520">
                  <a:moveTo>
                    <a:pt x="0" y="0"/>
                  </a:moveTo>
                  <a:lnTo>
                    <a:pt x="15240" y="0"/>
                  </a:lnTo>
                </a:path>
                <a:path w="96520">
                  <a:moveTo>
                    <a:pt x="80771" y="0"/>
                  </a:moveTo>
                  <a:lnTo>
                    <a:pt x="96011" y="0"/>
                  </a:lnTo>
                </a:path>
              </a:pathLst>
            </a:custGeom>
            <a:ln w="1524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64" name="object 64"/>
          <p:cNvSpPr/>
          <p:nvPr/>
        </p:nvSpPr>
        <p:spPr>
          <a:xfrm>
            <a:off x="14521373" y="3721608"/>
            <a:ext cx="0" cy="15240"/>
          </a:xfrm>
          <a:custGeom>
            <a:avLst/>
            <a:gdLst/>
            <a:ahLst/>
            <a:cxnLst/>
            <a:rect l="l" t="t" r="r" b="b"/>
            <a:pathLst>
              <a:path h="15239">
                <a:moveTo>
                  <a:pt x="-7620" y="7620"/>
                </a:moveTo>
                <a:lnTo>
                  <a:pt x="7620" y="7620"/>
                </a:lnTo>
              </a:path>
            </a:pathLst>
          </a:custGeom>
          <a:ln w="1524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5" name="object 65"/>
          <p:cNvSpPr/>
          <p:nvPr/>
        </p:nvSpPr>
        <p:spPr>
          <a:xfrm>
            <a:off x="14710691" y="3721608"/>
            <a:ext cx="0" cy="15240"/>
          </a:xfrm>
          <a:custGeom>
            <a:avLst/>
            <a:gdLst/>
            <a:ahLst/>
            <a:cxnLst/>
            <a:rect l="l" t="t" r="r" b="b"/>
            <a:pathLst>
              <a:path h="15239">
                <a:moveTo>
                  <a:pt x="-7620" y="7620"/>
                </a:moveTo>
                <a:lnTo>
                  <a:pt x="7620" y="7620"/>
                </a:lnTo>
              </a:path>
            </a:pathLst>
          </a:custGeom>
          <a:ln w="1524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6" name="object 66"/>
          <p:cNvSpPr/>
          <p:nvPr/>
        </p:nvSpPr>
        <p:spPr>
          <a:xfrm>
            <a:off x="14900011" y="3721608"/>
            <a:ext cx="0" cy="15240"/>
          </a:xfrm>
          <a:custGeom>
            <a:avLst/>
            <a:gdLst/>
            <a:ahLst/>
            <a:cxnLst/>
            <a:rect l="l" t="t" r="r" b="b"/>
            <a:pathLst>
              <a:path h="15239">
                <a:moveTo>
                  <a:pt x="-7620" y="7620"/>
                </a:moveTo>
                <a:lnTo>
                  <a:pt x="7620" y="7620"/>
                </a:lnTo>
              </a:path>
            </a:pathLst>
          </a:custGeom>
          <a:ln w="1524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grpSp>
        <p:nvGrpSpPr>
          <p:cNvPr id="67" name="object 67"/>
          <p:cNvGrpSpPr/>
          <p:nvPr/>
        </p:nvGrpSpPr>
        <p:grpSpPr>
          <a:xfrm>
            <a:off x="13637892" y="3837432"/>
            <a:ext cx="295079" cy="144780"/>
            <a:chOff x="5928360" y="3837432"/>
            <a:chExt cx="128270" cy="144780"/>
          </a:xfrm>
        </p:grpSpPr>
        <p:sp>
          <p:nvSpPr>
            <p:cNvPr id="68" name="object 68"/>
            <p:cNvSpPr/>
            <p:nvPr/>
          </p:nvSpPr>
          <p:spPr>
            <a:xfrm>
              <a:off x="5935980" y="3907536"/>
              <a:ext cx="76200" cy="1905"/>
            </a:xfrm>
            <a:custGeom>
              <a:avLst/>
              <a:gdLst/>
              <a:ahLst/>
              <a:cxnLst/>
              <a:rect l="l" t="t" r="r" b="b"/>
              <a:pathLst>
                <a:path w="76200" h="1904">
                  <a:moveTo>
                    <a:pt x="-7620" y="762"/>
                  </a:moveTo>
                  <a:lnTo>
                    <a:pt x="83820" y="762"/>
                  </a:lnTo>
                </a:path>
              </a:pathLst>
            </a:custGeom>
            <a:ln w="16764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9" name="object 69"/>
            <p:cNvSpPr/>
            <p:nvPr/>
          </p:nvSpPr>
          <p:spPr>
            <a:xfrm>
              <a:off x="6012180" y="3845052"/>
              <a:ext cx="36830" cy="129539"/>
            </a:xfrm>
            <a:custGeom>
              <a:avLst/>
              <a:gdLst/>
              <a:ahLst/>
              <a:cxnLst/>
              <a:rect l="l" t="t" r="r" b="b"/>
              <a:pathLst>
                <a:path w="36829" h="129539">
                  <a:moveTo>
                    <a:pt x="35051" y="0"/>
                  </a:moveTo>
                  <a:lnTo>
                    <a:pt x="0" y="62483"/>
                  </a:lnTo>
                </a:path>
                <a:path w="36829" h="129539">
                  <a:moveTo>
                    <a:pt x="36575" y="129540"/>
                  </a:moveTo>
                  <a:lnTo>
                    <a:pt x="0" y="62483"/>
                  </a:lnTo>
                </a:path>
              </a:pathLst>
            </a:custGeom>
            <a:ln w="1524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70" name="object 70"/>
          <p:cNvSpPr/>
          <p:nvPr/>
        </p:nvSpPr>
        <p:spPr>
          <a:xfrm>
            <a:off x="13697491" y="3637789"/>
            <a:ext cx="302383" cy="109855"/>
          </a:xfrm>
          <a:custGeom>
            <a:avLst/>
            <a:gdLst/>
            <a:ahLst/>
            <a:cxnLst/>
            <a:rect l="l" t="t" r="r" b="b"/>
            <a:pathLst>
              <a:path w="131445" h="109854">
                <a:moveTo>
                  <a:pt x="0" y="109727"/>
                </a:moveTo>
                <a:lnTo>
                  <a:pt x="131064" y="109727"/>
                </a:lnTo>
                <a:lnTo>
                  <a:pt x="65532" y="0"/>
                </a:lnTo>
                <a:lnTo>
                  <a:pt x="0" y="109727"/>
                </a:lnTo>
                <a:close/>
              </a:path>
            </a:pathLst>
          </a:custGeom>
          <a:ln w="1524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1" name="object 71"/>
          <p:cNvSpPr/>
          <p:nvPr/>
        </p:nvSpPr>
        <p:spPr>
          <a:xfrm>
            <a:off x="14521373" y="3552445"/>
            <a:ext cx="0" cy="169545"/>
          </a:xfrm>
          <a:custGeom>
            <a:avLst/>
            <a:gdLst/>
            <a:ahLst/>
            <a:cxnLst/>
            <a:rect l="l" t="t" r="r" b="b"/>
            <a:pathLst>
              <a:path h="169545">
                <a:moveTo>
                  <a:pt x="0" y="169164"/>
                </a:moveTo>
                <a:lnTo>
                  <a:pt x="0" y="0"/>
                </a:lnTo>
              </a:path>
            </a:pathLst>
          </a:custGeom>
          <a:ln w="1524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2" name="object 72"/>
          <p:cNvSpPr/>
          <p:nvPr/>
        </p:nvSpPr>
        <p:spPr>
          <a:xfrm>
            <a:off x="14321539" y="3835908"/>
            <a:ext cx="407559" cy="349250"/>
          </a:xfrm>
          <a:custGeom>
            <a:avLst/>
            <a:gdLst/>
            <a:ahLst/>
            <a:cxnLst/>
            <a:rect l="l" t="t" r="r" b="b"/>
            <a:pathLst>
              <a:path w="177164" h="349250">
                <a:moveTo>
                  <a:pt x="86867" y="0"/>
                </a:moveTo>
                <a:lnTo>
                  <a:pt x="86867" y="170688"/>
                </a:lnTo>
              </a:path>
              <a:path w="177164" h="349250">
                <a:moveTo>
                  <a:pt x="0" y="348995"/>
                </a:moveTo>
                <a:lnTo>
                  <a:pt x="176783" y="348995"/>
                </a:lnTo>
                <a:lnTo>
                  <a:pt x="176783" y="170688"/>
                </a:lnTo>
                <a:lnTo>
                  <a:pt x="0" y="170688"/>
                </a:lnTo>
                <a:lnTo>
                  <a:pt x="0" y="348995"/>
                </a:lnTo>
                <a:close/>
              </a:path>
            </a:pathLst>
          </a:custGeom>
          <a:ln w="1524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3" name="object 73"/>
          <p:cNvSpPr/>
          <p:nvPr/>
        </p:nvSpPr>
        <p:spPr>
          <a:xfrm>
            <a:off x="15005186" y="4006596"/>
            <a:ext cx="407559" cy="541020"/>
          </a:xfrm>
          <a:custGeom>
            <a:avLst/>
            <a:gdLst/>
            <a:ahLst/>
            <a:cxnLst/>
            <a:rect l="l" t="t" r="r" b="b"/>
            <a:pathLst>
              <a:path w="177165" h="541020">
                <a:moveTo>
                  <a:pt x="0" y="341375"/>
                </a:moveTo>
                <a:lnTo>
                  <a:pt x="176783" y="341375"/>
                </a:lnTo>
                <a:lnTo>
                  <a:pt x="176783" y="0"/>
                </a:lnTo>
                <a:lnTo>
                  <a:pt x="0" y="0"/>
                </a:lnTo>
                <a:lnTo>
                  <a:pt x="0" y="341375"/>
                </a:lnTo>
                <a:close/>
              </a:path>
              <a:path w="177165" h="541020">
                <a:moveTo>
                  <a:pt x="92964" y="473963"/>
                </a:moveTo>
                <a:lnTo>
                  <a:pt x="92964" y="341375"/>
                </a:lnTo>
              </a:path>
              <a:path w="177165" h="541020">
                <a:moveTo>
                  <a:pt x="54864" y="507491"/>
                </a:moveTo>
                <a:lnTo>
                  <a:pt x="132587" y="507491"/>
                </a:lnTo>
              </a:path>
              <a:path w="177165" h="541020">
                <a:moveTo>
                  <a:pt x="68580" y="541019"/>
                </a:moveTo>
                <a:lnTo>
                  <a:pt x="118872" y="541019"/>
                </a:lnTo>
              </a:path>
              <a:path w="177165" h="541020">
                <a:moveTo>
                  <a:pt x="42672" y="473963"/>
                </a:moveTo>
                <a:lnTo>
                  <a:pt x="144780" y="473963"/>
                </a:lnTo>
              </a:path>
            </a:pathLst>
          </a:custGeom>
          <a:ln w="1524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grpSp>
        <p:nvGrpSpPr>
          <p:cNvPr id="74" name="object 74"/>
          <p:cNvGrpSpPr/>
          <p:nvPr/>
        </p:nvGrpSpPr>
        <p:grpSpPr>
          <a:xfrm>
            <a:off x="14447749" y="4184904"/>
            <a:ext cx="151922" cy="390525"/>
            <a:chOff x="6280403" y="4184903"/>
            <a:chExt cx="66040" cy="390525"/>
          </a:xfrm>
        </p:grpSpPr>
        <p:sp>
          <p:nvSpPr>
            <p:cNvPr id="75" name="object 75"/>
            <p:cNvSpPr/>
            <p:nvPr/>
          </p:nvSpPr>
          <p:spPr>
            <a:xfrm>
              <a:off x="6312407" y="4184903"/>
              <a:ext cx="0" cy="299085"/>
            </a:xfrm>
            <a:custGeom>
              <a:avLst/>
              <a:gdLst/>
              <a:ahLst/>
              <a:cxnLst/>
              <a:rect l="l" t="t" r="r" b="b"/>
              <a:pathLst>
                <a:path h="299085">
                  <a:moveTo>
                    <a:pt x="0" y="0"/>
                  </a:moveTo>
                  <a:lnTo>
                    <a:pt x="0" y="298704"/>
                  </a:lnTo>
                </a:path>
              </a:pathLst>
            </a:custGeom>
            <a:ln w="1524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6" name="object 76"/>
            <p:cNvSpPr/>
            <p:nvPr/>
          </p:nvSpPr>
          <p:spPr>
            <a:xfrm>
              <a:off x="6280403" y="4475988"/>
              <a:ext cx="66040" cy="99060"/>
            </a:xfrm>
            <a:custGeom>
              <a:avLst/>
              <a:gdLst/>
              <a:ahLst/>
              <a:cxnLst/>
              <a:rect l="l" t="t" r="r" b="b"/>
              <a:pathLst>
                <a:path w="66039" h="99060">
                  <a:moveTo>
                    <a:pt x="32003" y="99059"/>
                  </a:moveTo>
                  <a:lnTo>
                    <a:pt x="0" y="0"/>
                  </a:lnTo>
                  <a:lnTo>
                    <a:pt x="65532" y="0"/>
                  </a:lnTo>
                  <a:lnTo>
                    <a:pt x="32003" y="99059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77" name="object 77"/>
          <p:cNvSpPr/>
          <p:nvPr/>
        </p:nvSpPr>
        <p:spPr>
          <a:xfrm>
            <a:off x="10005797" y="4290059"/>
            <a:ext cx="522959" cy="320040"/>
          </a:xfrm>
          <a:custGeom>
            <a:avLst/>
            <a:gdLst/>
            <a:ahLst/>
            <a:cxnLst/>
            <a:rect l="l" t="t" r="r" b="b"/>
            <a:pathLst>
              <a:path w="227329" h="320039">
                <a:moveTo>
                  <a:pt x="112775" y="0"/>
                </a:moveTo>
                <a:lnTo>
                  <a:pt x="112775" y="320040"/>
                </a:lnTo>
              </a:path>
              <a:path w="227329" h="320039">
                <a:moveTo>
                  <a:pt x="0" y="70104"/>
                </a:moveTo>
                <a:lnTo>
                  <a:pt x="0" y="121920"/>
                </a:lnTo>
                <a:lnTo>
                  <a:pt x="227075" y="121920"/>
                </a:lnTo>
                <a:lnTo>
                  <a:pt x="227075" y="70104"/>
                </a:lnTo>
              </a:path>
            </a:pathLst>
          </a:custGeom>
          <a:ln w="1524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8" name="object 78"/>
          <p:cNvSpPr/>
          <p:nvPr/>
        </p:nvSpPr>
        <p:spPr>
          <a:xfrm>
            <a:off x="10174077" y="4951477"/>
            <a:ext cx="182598" cy="227329"/>
          </a:xfrm>
          <a:custGeom>
            <a:avLst/>
            <a:gdLst/>
            <a:ahLst/>
            <a:cxnLst/>
            <a:rect l="l" t="t" r="r" b="b"/>
            <a:pathLst>
              <a:path w="79375" h="227329">
                <a:moveTo>
                  <a:pt x="39624" y="161543"/>
                </a:moveTo>
                <a:lnTo>
                  <a:pt x="39624" y="0"/>
                </a:lnTo>
              </a:path>
              <a:path w="79375" h="227329">
                <a:moveTo>
                  <a:pt x="0" y="195071"/>
                </a:moveTo>
                <a:lnTo>
                  <a:pt x="79248" y="195071"/>
                </a:lnTo>
              </a:path>
              <a:path w="79375" h="227329">
                <a:moveTo>
                  <a:pt x="13716" y="227075"/>
                </a:moveTo>
                <a:lnTo>
                  <a:pt x="65532" y="227075"/>
                </a:lnTo>
              </a:path>
            </a:pathLst>
          </a:custGeom>
          <a:ln w="1524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9" name="object 79"/>
          <p:cNvSpPr/>
          <p:nvPr/>
        </p:nvSpPr>
        <p:spPr>
          <a:xfrm>
            <a:off x="11930525" y="4290059"/>
            <a:ext cx="522959" cy="320040"/>
          </a:xfrm>
          <a:custGeom>
            <a:avLst/>
            <a:gdLst/>
            <a:ahLst/>
            <a:cxnLst/>
            <a:rect l="l" t="t" r="r" b="b"/>
            <a:pathLst>
              <a:path w="227329" h="320039">
                <a:moveTo>
                  <a:pt x="114300" y="0"/>
                </a:moveTo>
                <a:lnTo>
                  <a:pt x="114300" y="320040"/>
                </a:lnTo>
              </a:path>
              <a:path w="227329" h="320039">
                <a:moveTo>
                  <a:pt x="0" y="70104"/>
                </a:moveTo>
                <a:lnTo>
                  <a:pt x="0" y="121920"/>
                </a:lnTo>
                <a:lnTo>
                  <a:pt x="227076" y="121920"/>
                </a:lnTo>
                <a:lnTo>
                  <a:pt x="227076" y="70104"/>
                </a:lnTo>
              </a:path>
            </a:pathLst>
          </a:custGeom>
          <a:ln w="1524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0" name="object 80"/>
          <p:cNvSpPr/>
          <p:nvPr/>
        </p:nvSpPr>
        <p:spPr>
          <a:xfrm>
            <a:off x="12102313" y="4951477"/>
            <a:ext cx="179677" cy="227329"/>
          </a:xfrm>
          <a:custGeom>
            <a:avLst/>
            <a:gdLst/>
            <a:ahLst/>
            <a:cxnLst/>
            <a:rect l="l" t="t" r="r" b="b"/>
            <a:pathLst>
              <a:path w="78104" h="227329">
                <a:moveTo>
                  <a:pt x="39623" y="161543"/>
                </a:moveTo>
                <a:lnTo>
                  <a:pt x="39623" y="0"/>
                </a:lnTo>
              </a:path>
              <a:path w="78104" h="227329">
                <a:moveTo>
                  <a:pt x="0" y="195071"/>
                </a:moveTo>
                <a:lnTo>
                  <a:pt x="77723" y="195071"/>
                </a:lnTo>
              </a:path>
              <a:path w="78104" h="227329">
                <a:moveTo>
                  <a:pt x="13716" y="227075"/>
                </a:moveTo>
                <a:lnTo>
                  <a:pt x="65532" y="227075"/>
                </a:lnTo>
              </a:path>
            </a:pathLst>
          </a:custGeom>
          <a:ln w="1524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1" name="object 81"/>
          <p:cNvSpPr/>
          <p:nvPr/>
        </p:nvSpPr>
        <p:spPr>
          <a:xfrm>
            <a:off x="10966408" y="4291584"/>
            <a:ext cx="525883" cy="318770"/>
          </a:xfrm>
          <a:custGeom>
            <a:avLst/>
            <a:gdLst/>
            <a:ahLst/>
            <a:cxnLst/>
            <a:rect l="l" t="t" r="r" b="b"/>
            <a:pathLst>
              <a:path w="228600" h="318770">
                <a:moveTo>
                  <a:pt x="114299" y="0"/>
                </a:moveTo>
                <a:lnTo>
                  <a:pt x="114299" y="318516"/>
                </a:lnTo>
              </a:path>
              <a:path w="228600" h="318770">
                <a:moveTo>
                  <a:pt x="0" y="68580"/>
                </a:moveTo>
                <a:lnTo>
                  <a:pt x="0" y="120396"/>
                </a:lnTo>
                <a:lnTo>
                  <a:pt x="228599" y="120396"/>
                </a:lnTo>
                <a:lnTo>
                  <a:pt x="228599" y="68580"/>
                </a:lnTo>
              </a:path>
            </a:pathLst>
          </a:custGeom>
          <a:ln w="1524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2" name="object 82"/>
          <p:cNvSpPr/>
          <p:nvPr/>
        </p:nvSpPr>
        <p:spPr>
          <a:xfrm>
            <a:off x="11138195" y="4951477"/>
            <a:ext cx="182598" cy="227329"/>
          </a:xfrm>
          <a:custGeom>
            <a:avLst/>
            <a:gdLst/>
            <a:ahLst/>
            <a:cxnLst/>
            <a:rect l="l" t="t" r="r" b="b"/>
            <a:pathLst>
              <a:path w="79375" h="227329">
                <a:moveTo>
                  <a:pt x="39623" y="161543"/>
                </a:moveTo>
                <a:lnTo>
                  <a:pt x="39623" y="0"/>
                </a:lnTo>
              </a:path>
              <a:path w="79375" h="227329">
                <a:moveTo>
                  <a:pt x="0" y="195071"/>
                </a:moveTo>
                <a:lnTo>
                  <a:pt x="79248" y="195071"/>
                </a:lnTo>
              </a:path>
              <a:path w="79375" h="227329">
                <a:moveTo>
                  <a:pt x="13716" y="227075"/>
                </a:moveTo>
                <a:lnTo>
                  <a:pt x="65532" y="227075"/>
                </a:lnTo>
              </a:path>
            </a:pathLst>
          </a:custGeom>
          <a:ln w="1524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3" name="object 83"/>
          <p:cNvSpPr/>
          <p:nvPr/>
        </p:nvSpPr>
        <p:spPr>
          <a:xfrm>
            <a:off x="12894643" y="4290059"/>
            <a:ext cx="522959" cy="320040"/>
          </a:xfrm>
          <a:custGeom>
            <a:avLst/>
            <a:gdLst/>
            <a:ahLst/>
            <a:cxnLst/>
            <a:rect l="l" t="t" r="r" b="b"/>
            <a:pathLst>
              <a:path w="227329" h="320039">
                <a:moveTo>
                  <a:pt x="112776" y="0"/>
                </a:moveTo>
                <a:lnTo>
                  <a:pt x="112776" y="320040"/>
                </a:lnTo>
              </a:path>
              <a:path w="227329" h="320039">
                <a:moveTo>
                  <a:pt x="0" y="70104"/>
                </a:moveTo>
                <a:lnTo>
                  <a:pt x="0" y="121920"/>
                </a:lnTo>
                <a:lnTo>
                  <a:pt x="227076" y="121920"/>
                </a:lnTo>
                <a:lnTo>
                  <a:pt x="227076" y="70104"/>
                </a:lnTo>
              </a:path>
            </a:pathLst>
          </a:custGeom>
          <a:ln w="1524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4" name="object 84"/>
          <p:cNvSpPr/>
          <p:nvPr/>
        </p:nvSpPr>
        <p:spPr>
          <a:xfrm>
            <a:off x="13062926" y="4951477"/>
            <a:ext cx="182598" cy="227329"/>
          </a:xfrm>
          <a:custGeom>
            <a:avLst/>
            <a:gdLst/>
            <a:ahLst/>
            <a:cxnLst/>
            <a:rect l="l" t="t" r="r" b="b"/>
            <a:pathLst>
              <a:path w="79375" h="227329">
                <a:moveTo>
                  <a:pt x="39624" y="161543"/>
                </a:moveTo>
                <a:lnTo>
                  <a:pt x="39624" y="0"/>
                </a:lnTo>
              </a:path>
              <a:path w="79375" h="227329">
                <a:moveTo>
                  <a:pt x="0" y="195071"/>
                </a:moveTo>
                <a:lnTo>
                  <a:pt x="79248" y="195071"/>
                </a:lnTo>
              </a:path>
              <a:path w="79375" h="227329">
                <a:moveTo>
                  <a:pt x="13716" y="227075"/>
                </a:moveTo>
                <a:lnTo>
                  <a:pt x="65532" y="227075"/>
                </a:lnTo>
              </a:path>
            </a:pathLst>
          </a:custGeom>
          <a:ln w="1524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5" name="object 85"/>
          <p:cNvSpPr/>
          <p:nvPr/>
        </p:nvSpPr>
        <p:spPr>
          <a:xfrm>
            <a:off x="15212032" y="3858768"/>
            <a:ext cx="0" cy="147955"/>
          </a:xfrm>
          <a:custGeom>
            <a:avLst/>
            <a:gdLst/>
            <a:ahLst/>
            <a:cxnLst/>
            <a:rect l="l" t="t" r="r" b="b"/>
            <a:pathLst>
              <a:path h="147954">
                <a:moveTo>
                  <a:pt x="0" y="147828"/>
                </a:moveTo>
                <a:lnTo>
                  <a:pt x="0" y="0"/>
                </a:lnTo>
              </a:path>
            </a:pathLst>
          </a:custGeom>
          <a:ln w="1524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grpSp>
        <p:nvGrpSpPr>
          <p:cNvPr id="86" name="object 86"/>
          <p:cNvGrpSpPr/>
          <p:nvPr/>
        </p:nvGrpSpPr>
        <p:grpSpPr>
          <a:xfrm>
            <a:off x="11622010" y="2505456"/>
            <a:ext cx="109559" cy="47625"/>
            <a:chOff x="5052060" y="2505455"/>
            <a:chExt cx="47625" cy="47625"/>
          </a:xfrm>
        </p:grpSpPr>
        <p:sp>
          <p:nvSpPr>
            <p:cNvPr id="87" name="object 87"/>
            <p:cNvSpPr/>
            <p:nvPr/>
          </p:nvSpPr>
          <p:spPr>
            <a:xfrm>
              <a:off x="5056632" y="2510027"/>
              <a:ext cx="38100" cy="38100"/>
            </a:xfrm>
            <a:custGeom>
              <a:avLst/>
              <a:gdLst/>
              <a:ahLst/>
              <a:cxnLst/>
              <a:rect l="l" t="t" r="r" b="b"/>
              <a:pathLst>
                <a:path w="38100" h="38100">
                  <a:moveTo>
                    <a:pt x="19812" y="38100"/>
                  </a:moveTo>
                  <a:lnTo>
                    <a:pt x="12215" y="36504"/>
                  </a:lnTo>
                  <a:lnTo>
                    <a:pt x="5905" y="32194"/>
                  </a:lnTo>
                  <a:lnTo>
                    <a:pt x="1595" y="25884"/>
                  </a:lnTo>
                  <a:lnTo>
                    <a:pt x="0" y="18288"/>
                  </a:lnTo>
                  <a:lnTo>
                    <a:pt x="1595" y="10929"/>
                  </a:lnTo>
                  <a:lnTo>
                    <a:pt x="5905" y="5143"/>
                  </a:lnTo>
                  <a:lnTo>
                    <a:pt x="12215" y="1357"/>
                  </a:lnTo>
                  <a:lnTo>
                    <a:pt x="19812" y="0"/>
                  </a:lnTo>
                  <a:lnTo>
                    <a:pt x="27170" y="1357"/>
                  </a:lnTo>
                  <a:lnTo>
                    <a:pt x="32956" y="5143"/>
                  </a:lnTo>
                  <a:lnTo>
                    <a:pt x="36742" y="10929"/>
                  </a:lnTo>
                  <a:lnTo>
                    <a:pt x="38100" y="18288"/>
                  </a:lnTo>
                  <a:lnTo>
                    <a:pt x="36742" y="25884"/>
                  </a:lnTo>
                  <a:lnTo>
                    <a:pt x="32956" y="32194"/>
                  </a:lnTo>
                  <a:lnTo>
                    <a:pt x="27170" y="36504"/>
                  </a:lnTo>
                  <a:lnTo>
                    <a:pt x="19812" y="3810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8" name="object 88"/>
            <p:cNvSpPr/>
            <p:nvPr/>
          </p:nvSpPr>
          <p:spPr>
            <a:xfrm>
              <a:off x="5056632" y="2510027"/>
              <a:ext cx="38100" cy="38100"/>
            </a:xfrm>
            <a:custGeom>
              <a:avLst/>
              <a:gdLst/>
              <a:ahLst/>
              <a:cxnLst/>
              <a:rect l="l" t="t" r="r" b="b"/>
              <a:pathLst>
                <a:path w="38100" h="38100">
                  <a:moveTo>
                    <a:pt x="0" y="18288"/>
                  </a:moveTo>
                  <a:lnTo>
                    <a:pt x="1595" y="10929"/>
                  </a:lnTo>
                  <a:lnTo>
                    <a:pt x="5905" y="5143"/>
                  </a:lnTo>
                  <a:lnTo>
                    <a:pt x="12215" y="1357"/>
                  </a:lnTo>
                  <a:lnTo>
                    <a:pt x="19812" y="0"/>
                  </a:lnTo>
                  <a:lnTo>
                    <a:pt x="27170" y="1357"/>
                  </a:lnTo>
                  <a:lnTo>
                    <a:pt x="32956" y="5143"/>
                  </a:lnTo>
                  <a:lnTo>
                    <a:pt x="36742" y="10929"/>
                  </a:lnTo>
                  <a:lnTo>
                    <a:pt x="38100" y="18288"/>
                  </a:lnTo>
                  <a:lnTo>
                    <a:pt x="36742" y="25884"/>
                  </a:lnTo>
                  <a:lnTo>
                    <a:pt x="32956" y="32194"/>
                  </a:lnTo>
                  <a:lnTo>
                    <a:pt x="27170" y="36504"/>
                  </a:lnTo>
                  <a:lnTo>
                    <a:pt x="19812" y="38100"/>
                  </a:lnTo>
                  <a:lnTo>
                    <a:pt x="12215" y="36504"/>
                  </a:lnTo>
                  <a:lnTo>
                    <a:pt x="5905" y="32194"/>
                  </a:lnTo>
                  <a:lnTo>
                    <a:pt x="1595" y="25884"/>
                  </a:lnTo>
                  <a:lnTo>
                    <a:pt x="0" y="18288"/>
                  </a:lnTo>
                </a:path>
              </a:pathLst>
            </a:custGeom>
            <a:ln w="9144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89" name="object 89"/>
          <p:cNvGrpSpPr/>
          <p:nvPr/>
        </p:nvGrpSpPr>
        <p:grpSpPr>
          <a:xfrm>
            <a:off x="11622010" y="3528060"/>
            <a:ext cx="109559" cy="48895"/>
            <a:chOff x="5052060" y="3528059"/>
            <a:chExt cx="47625" cy="48895"/>
          </a:xfrm>
        </p:grpSpPr>
        <p:sp>
          <p:nvSpPr>
            <p:cNvPr id="90" name="object 90"/>
            <p:cNvSpPr/>
            <p:nvPr/>
          </p:nvSpPr>
          <p:spPr>
            <a:xfrm>
              <a:off x="5056632" y="3532631"/>
              <a:ext cx="38100" cy="40005"/>
            </a:xfrm>
            <a:custGeom>
              <a:avLst/>
              <a:gdLst/>
              <a:ahLst/>
              <a:cxnLst/>
              <a:rect l="l" t="t" r="r" b="b"/>
              <a:pathLst>
                <a:path w="38100" h="40004">
                  <a:moveTo>
                    <a:pt x="19812" y="39623"/>
                  </a:moveTo>
                  <a:lnTo>
                    <a:pt x="12215" y="38028"/>
                  </a:lnTo>
                  <a:lnTo>
                    <a:pt x="5905" y="33718"/>
                  </a:lnTo>
                  <a:lnTo>
                    <a:pt x="1595" y="27408"/>
                  </a:lnTo>
                  <a:lnTo>
                    <a:pt x="0" y="19811"/>
                  </a:lnTo>
                  <a:lnTo>
                    <a:pt x="1595" y="12215"/>
                  </a:lnTo>
                  <a:lnTo>
                    <a:pt x="5905" y="5905"/>
                  </a:lnTo>
                  <a:lnTo>
                    <a:pt x="12215" y="1595"/>
                  </a:lnTo>
                  <a:lnTo>
                    <a:pt x="19812" y="0"/>
                  </a:lnTo>
                  <a:lnTo>
                    <a:pt x="27170" y="1595"/>
                  </a:lnTo>
                  <a:lnTo>
                    <a:pt x="32956" y="5905"/>
                  </a:lnTo>
                  <a:lnTo>
                    <a:pt x="36742" y="12215"/>
                  </a:lnTo>
                  <a:lnTo>
                    <a:pt x="38100" y="19811"/>
                  </a:lnTo>
                  <a:lnTo>
                    <a:pt x="36742" y="27408"/>
                  </a:lnTo>
                  <a:lnTo>
                    <a:pt x="32956" y="33718"/>
                  </a:lnTo>
                  <a:lnTo>
                    <a:pt x="27170" y="38028"/>
                  </a:lnTo>
                  <a:lnTo>
                    <a:pt x="19812" y="39623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1" name="object 91"/>
            <p:cNvSpPr/>
            <p:nvPr/>
          </p:nvSpPr>
          <p:spPr>
            <a:xfrm>
              <a:off x="5056632" y="3532631"/>
              <a:ext cx="38100" cy="40005"/>
            </a:xfrm>
            <a:custGeom>
              <a:avLst/>
              <a:gdLst/>
              <a:ahLst/>
              <a:cxnLst/>
              <a:rect l="l" t="t" r="r" b="b"/>
              <a:pathLst>
                <a:path w="38100" h="40004">
                  <a:moveTo>
                    <a:pt x="0" y="19811"/>
                  </a:moveTo>
                  <a:lnTo>
                    <a:pt x="1595" y="12215"/>
                  </a:lnTo>
                  <a:lnTo>
                    <a:pt x="5905" y="5905"/>
                  </a:lnTo>
                  <a:lnTo>
                    <a:pt x="12215" y="1595"/>
                  </a:lnTo>
                  <a:lnTo>
                    <a:pt x="19812" y="0"/>
                  </a:lnTo>
                  <a:lnTo>
                    <a:pt x="27170" y="1595"/>
                  </a:lnTo>
                  <a:lnTo>
                    <a:pt x="32956" y="5905"/>
                  </a:lnTo>
                  <a:lnTo>
                    <a:pt x="36742" y="12215"/>
                  </a:lnTo>
                  <a:lnTo>
                    <a:pt x="38100" y="19811"/>
                  </a:lnTo>
                  <a:lnTo>
                    <a:pt x="36742" y="27408"/>
                  </a:lnTo>
                  <a:lnTo>
                    <a:pt x="32956" y="33718"/>
                  </a:lnTo>
                  <a:lnTo>
                    <a:pt x="27170" y="38028"/>
                  </a:lnTo>
                  <a:lnTo>
                    <a:pt x="19812" y="39623"/>
                  </a:lnTo>
                  <a:lnTo>
                    <a:pt x="12215" y="38028"/>
                  </a:lnTo>
                  <a:lnTo>
                    <a:pt x="5905" y="33718"/>
                  </a:lnTo>
                  <a:lnTo>
                    <a:pt x="1595" y="27408"/>
                  </a:lnTo>
                  <a:lnTo>
                    <a:pt x="0" y="19811"/>
                  </a:lnTo>
                </a:path>
              </a:pathLst>
            </a:custGeom>
            <a:ln w="9144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92" name="object 92"/>
          <p:cNvGrpSpPr/>
          <p:nvPr/>
        </p:nvGrpSpPr>
        <p:grpSpPr>
          <a:xfrm>
            <a:off x="10212642" y="3528060"/>
            <a:ext cx="109559" cy="48895"/>
            <a:chOff x="4439411" y="3528059"/>
            <a:chExt cx="47625" cy="48895"/>
          </a:xfrm>
        </p:grpSpPr>
        <p:sp>
          <p:nvSpPr>
            <p:cNvPr id="93" name="object 93"/>
            <p:cNvSpPr/>
            <p:nvPr/>
          </p:nvSpPr>
          <p:spPr>
            <a:xfrm>
              <a:off x="4443983" y="3532631"/>
              <a:ext cx="38100" cy="40005"/>
            </a:xfrm>
            <a:custGeom>
              <a:avLst/>
              <a:gdLst/>
              <a:ahLst/>
              <a:cxnLst/>
              <a:rect l="l" t="t" r="r" b="b"/>
              <a:pathLst>
                <a:path w="38100" h="40004">
                  <a:moveTo>
                    <a:pt x="19812" y="39623"/>
                  </a:moveTo>
                  <a:lnTo>
                    <a:pt x="12215" y="38028"/>
                  </a:lnTo>
                  <a:lnTo>
                    <a:pt x="5905" y="33718"/>
                  </a:lnTo>
                  <a:lnTo>
                    <a:pt x="1595" y="27408"/>
                  </a:lnTo>
                  <a:lnTo>
                    <a:pt x="0" y="19811"/>
                  </a:lnTo>
                  <a:lnTo>
                    <a:pt x="1595" y="12215"/>
                  </a:lnTo>
                  <a:lnTo>
                    <a:pt x="5905" y="5905"/>
                  </a:lnTo>
                  <a:lnTo>
                    <a:pt x="12215" y="1595"/>
                  </a:lnTo>
                  <a:lnTo>
                    <a:pt x="19812" y="0"/>
                  </a:lnTo>
                  <a:lnTo>
                    <a:pt x="26527" y="1595"/>
                  </a:lnTo>
                  <a:lnTo>
                    <a:pt x="32384" y="5905"/>
                  </a:lnTo>
                  <a:lnTo>
                    <a:pt x="36528" y="12215"/>
                  </a:lnTo>
                  <a:lnTo>
                    <a:pt x="38100" y="19811"/>
                  </a:lnTo>
                  <a:lnTo>
                    <a:pt x="36528" y="27408"/>
                  </a:lnTo>
                  <a:lnTo>
                    <a:pt x="32385" y="33718"/>
                  </a:lnTo>
                  <a:lnTo>
                    <a:pt x="26527" y="38028"/>
                  </a:lnTo>
                  <a:lnTo>
                    <a:pt x="19812" y="39623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4" name="object 94"/>
            <p:cNvSpPr/>
            <p:nvPr/>
          </p:nvSpPr>
          <p:spPr>
            <a:xfrm>
              <a:off x="4443983" y="3532631"/>
              <a:ext cx="38100" cy="40005"/>
            </a:xfrm>
            <a:custGeom>
              <a:avLst/>
              <a:gdLst/>
              <a:ahLst/>
              <a:cxnLst/>
              <a:rect l="l" t="t" r="r" b="b"/>
              <a:pathLst>
                <a:path w="38100" h="40004">
                  <a:moveTo>
                    <a:pt x="0" y="19811"/>
                  </a:moveTo>
                  <a:lnTo>
                    <a:pt x="1595" y="12215"/>
                  </a:lnTo>
                  <a:lnTo>
                    <a:pt x="5905" y="5905"/>
                  </a:lnTo>
                  <a:lnTo>
                    <a:pt x="12215" y="1595"/>
                  </a:lnTo>
                  <a:lnTo>
                    <a:pt x="19812" y="0"/>
                  </a:lnTo>
                  <a:lnTo>
                    <a:pt x="26527" y="1595"/>
                  </a:lnTo>
                  <a:lnTo>
                    <a:pt x="32384" y="5905"/>
                  </a:lnTo>
                  <a:lnTo>
                    <a:pt x="36528" y="12215"/>
                  </a:lnTo>
                  <a:lnTo>
                    <a:pt x="38100" y="19811"/>
                  </a:lnTo>
                  <a:lnTo>
                    <a:pt x="36528" y="27408"/>
                  </a:lnTo>
                  <a:lnTo>
                    <a:pt x="32385" y="33718"/>
                  </a:lnTo>
                  <a:lnTo>
                    <a:pt x="26527" y="38028"/>
                  </a:lnTo>
                  <a:lnTo>
                    <a:pt x="19812" y="39623"/>
                  </a:lnTo>
                  <a:lnTo>
                    <a:pt x="12215" y="38028"/>
                  </a:lnTo>
                  <a:lnTo>
                    <a:pt x="5905" y="33718"/>
                  </a:lnTo>
                  <a:lnTo>
                    <a:pt x="1595" y="27408"/>
                  </a:lnTo>
                  <a:lnTo>
                    <a:pt x="0" y="19811"/>
                  </a:lnTo>
                </a:path>
              </a:pathLst>
            </a:custGeom>
            <a:ln w="9144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95" name="object 95"/>
          <p:cNvGrpSpPr/>
          <p:nvPr/>
        </p:nvGrpSpPr>
        <p:grpSpPr>
          <a:xfrm>
            <a:off x="11173256" y="3528060"/>
            <a:ext cx="109559" cy="48895"/>
            <a:chOff x="4856988" y="3528059"/>
            <a:chExt cx="47625" cy="48895"/>
          </a:xfrm>
        </p:grpSpPr>
        <p:sp>
          <p:nvSpPr>
            <p:cNvPr id="96" name="object 96"/>
            <p:cNvSpPr/>
            <p:nvPr/>
          </p:nvSpPr>
          <p:spPr>
            <a:xfrm>
              <a:off x="4861560" y="3532631"/>
              <a:ext cx="38100" cy="40005"/>
            </a:xfrm>
            <a:custGeom>
              <a:avLst/>
              <a:gdLst/>
              <a:ahLst/>
              <a:cxnLst/>
              <a:rect l="l" t="t" r="r" b="b"/>
              <a:pathLst>
                <a:path w="38100" h="40004">
                  <a:moveTo>
                    <a:pt x="18288" y="39623"/>
                  </a:moveTo>
                  <a:lnTo>
                    <a:pt x="10929" y="38028"/>
                  </a:lnTo>
                  <a:lnTo>
                    <a:pt x="5143" y="33718"/>
                  </a:lnTo>
                  <a:lnTo>
                    <a:pt x="1357" y="27408"/>
                  </a:lnTo>
                  <a:lnTo>
                    <a:pt x="0" y="19811"/>
                  </a:lnTo>
                  <a:lnTo>
                    <a:pt x="1357" y="12215"/>
                  </a:lnTo>
                  <a:lnTo>
                    <a:pt x="5143" y="5905"/>
                  </a:lnTo>
                  <a:lnTo>
                    <a:pt x="10929" y="1595"/>
                  </a:lnTo>
                  <a:lnTo>
                    <a:pt x="18288" y="0"/>
                  </a:lnTo>
                  <a:lnTo>
                    <a:pt x="25884" y="1595"/>
                  </a:lnTo>
                  <a:lnTo>
                    <a:pt x="32194" y="5905"/>
                  </a:lnTo>
                  <a:lnTo>
                    <a:pt x="36504" y="12215"/>
                  </a:lnTo>
                  <a:lnTo>
                    <a:pt x="38100" y="19811"/>
                  </a:lnTo>
                  <a:lnTo>
                    <a:pt x="36504" y="27408"/>
                  </a:lnTo>
                  <a:lnTo>
                    <a:pt x="32194" y="33718"/>
                  </a:lnTo>
                  <a:lnTo>
                    <a:pt x="25884" y="38028"/>
                  </a:lnTo>
                  <a:lnTo>
                    <a:pt x="18288" y="39623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7" name="object 97"/>
            <p:cNvSpPr/>
            <p:nvPr/>
          </p:nvSpPr>
          <p:spPr>
            <a:xfrm>
              <a:off x="4861560" y="3532631"/>
              <a:ext cx="38100" cy="40005"/>
            </a:xfrm>
            <a:custGeom>
              <a:avLst/>
              <a:gdLst/>
              <a:ahLst/>
              <a:cxnLst/>
              <a:rect l="l" t="t" r="r" b="b"/>
              <a:pathLst>
                <a:path w="38100" h="40004">
                  <a:moveTo>
                    <a:pt x="0" y="19811"/>
                  </a:moveTo>
                  <a:lnTo>
                    <a:pt x="1357" y="12215"/>
                  </a:lnTo>
                  <a:lnTo>
                    <a:pt x="5143" y="5905"/>
                  </a:lnTo>
                  <a:lnTo>
                    <a:pt x="10929" y="1595"/>
                  </a:lnTo>
                  <a:lnTo>
                    <a:pt x="18288" y="0"/>
                  </a:lnTo>
                  <a:lnTo>
                    <a:pt x="25884" y="1595"/>
                  </a:lnTo>
                  <a:lnTo>
                    <a:pt x="32194" y="5905"/>
                  </a:lnTo>
                  <a:lnTo>
                    <a:pt x="36504" y="12215"/>
                  </a:lnTo>
                  <a:lnTo>
                    <a:pt x="38100" y="19811"/>
                  </a:lnTo>
                  <a:lnTo>
                    <a:pt x="36504" y="27408"/>
                  </a:lnTo>
                  <a:lnTo>
                    <a:pt x="32194" y="33718"/>
                  </a:lnTo>
                  <a:lnTo>
                    <a:pt x="25884" y="38028"/>
                  </a:lnTo>
                  <a:lnTo>
                    <a:pt x="18288" y="39623"/>
                  </a:lnTo>
                  <a:lnTo>
                    <a:pt x="10929" y="38028"/>
                  </a:lnTo>
                  <a:lnTo>
                    <a:pt x="5143" y="33718"/>
                  </a:lnTo>
                  <a:lnTo>
                    <a:pt x="1357" y="27408"/>
                  </a:lnTo>
                  <a:lnTo>
                    <a:pt x="0" y="19811"/>
                  </a:lnTo>
                </a:path>
              </a:pathLst>
            </a:custGeom>
            <a:ln w="9144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98" name="object 98"/>
          <p:cNvGrpSpPr/>
          <p:nvPr/>
        </p:nvGrpSpPr>
        <p:grpSpPr>
          <a:xfrm>
            <a:off x="12144384" y="3528060"/>
            <a:ext cx="109559" cy="48895"/>
            <a:chOff x="5279135" y="3528059"/>
            <a:chExt cx="47625" cy="48895"/>
          </a:xfrm>
        </p:grpSpPr>
        <p:sp>
          <p:nvSpPr>
            <p:cNvPr id="99" name="object 99"/>
            <p:cNvSpPr/>
            <p:nvPr/>
          </p:nvSpPr>
          <p:spPr>
            <a:xfrm>
              <a:off x="5283707" y="3532631"/>
              <a:ext cx="38100" cy="40005"/>
            </a:xfrm>
            <a:custGeom>
              <a:avLst/>
              <a:gdLst/>
              <a:ahLst/>
              <a:cxnLst/>
              <a:rect l="l" t="t" r="r" b="b"/>
              <a:pathLst>
                <a:path w="38100" h="40004">
                  <a:moveTo>
                    <a:pt x="18288" y="39623"/>
                  </a:moveTo>
                  <a:lnTo>
                    <a:pt x="10929" y="38028"/>
                  </a:lnTo>
                  <a:lnTo>
                    <a:pt x="5143" y="33718"/>
                  </a:lnTo>
                  <a:lnTo>
                    <a:pt x="1357" y="27408"/>
                  </a:lnTo>
                  <a:lnTo>
                    <a:pt x="0" y="19811"/>
                  </a:lnTo>
                  <a:lnTo>
                    <a:pt x="1357" y="12215"/>
                  </a:lnTo>
                  <a:lnTo>
                    <a:pt x="5143" y="5905"/>
                  </a:lnTo>
                  <a:lnTo>
                    <a:pt x="10929" y="1595"/>
                  </a:lnTo>
                  <a:lnTo>
                    <a:pt x="18288" y="0"/>
                  </a:lnTo>
                  <a:lnTo>
                    <a:pt x="25884" y="1595"/>
                  </a:lnTo>
                  <a:lnTo>
                    <a:pt x="32194" y="5905"/>
                  </a:lnTo>
                  <a:lnTo>
                    <a:pt x="36504" y="12215"/>
                  </a:lnTo>
                  <a:lnTo>
                    <a:pt x="38100" y="19811"/>
                  </a:lnTo>
                  <a:lnTo>
                    <a:pt x="36504" y="27408"/>
                  </a:lnTo>
                  <a:lnTo>
                    <a:pt x="32194" y="33718"/>
                  </a:lnTo>
                  <a:lnTo>
                    <a:pt x="25884" y="38028"/>
                  </a:lnTo>
                  <a:lnTo>
                    <a:pt x="18288" y="39623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0" name="object 100"/>
            <p:cNvSpPr/>
            <p:nvPr/>
          </p:nvSpPr>
          <p:spPr>
            <a:xfrm>
              <a:off x="5283707" y="3532631"/>
              <a:ext cx="38100" cy="40005"/>
            </a:xfrm>
            <a:custGeom>
              <a:avLst/>
              <a:gdLst/>
              <a:ahLst/>
              <a:cxnLst/>
              <a:rect l="l" t="t" r="r" b="b"/>
              <a:pathLst>
                <a:path w="38100" h="40004">
                  <a:moveTo>
                    <a:pt x="0" y="19811"/>
                  </a:moveTo>
                  <a:lnTo>
                    <a:pt x="1357" y="12215"/>
                  </a:lnTo>
                  <a:lnTo>
                    <a:pt x="5143" y="5905"/>
                  </a:lnTo>
                  <a:lnTo>
                    <a:pt x="10929" y="1595"/>
                  </a:lnTo>
                  <a:lnTo>
                    <a:pt x="18288" y="0"/>
                  </a:lnTo>
                  <a:lnTo>
                    <a:pt x="25884" y="1595"/>
                  </a:lnTo>
                  <a:lnTo>
                    <a:pt x="32194" y="5905"/>
                  </a:lnTo>
                  <a:lnTo>
                    <a:pt x="36504" y="12215"/>
                  </a:lnTo>
                  <a:lnTo>
                    <a:pt x="38100" y="19811"/>
                  </a:lnTo>
                  <a:lnTo>
                    <a:pt x="36504" y="27408"/>
                  </a:lnTo>
                  <a:lnTo>
                    <a:pt x="32194" y="33718"/>
                  </a:lnTo>
                  <a:lnTo>
                    <a:pt x="25884" y="38028"/>
                  </a:lnTo>
                  <a:lnTo>
                    <a:pt x="18288" y="39623"/>
                  </a:lnTo>
                  <a:lnTo>
                    <a:pt x="10929" y="38028"/>
                  </a:lnTo>
                  <a:lnTo>
                    <a:pt x="5143" y="33718"/>
                  </a:lnTo>
                  <a:lnTo>
                    <a:pt x="1357" y="27408"/>
                  </a:lnTo>
                  <a:lnTo>
                    <a:pt x="0" y="19811"/>
                  </a:lnTo>
                </a:path>
              </a:pathLst>
            </a:custGeom>
            <a:ln w="9144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101" name="object 101"/>
          <p:cNvGrpSpPr/>
          <p:nvPr/>
        </p:nvGrpSpPr>
        <p:grpSpPr>
          <a:xfrm>
            <a:off x="13097987" y="3528060"/>
            <a:ext cx="112480" cy="48895"/>
            <a:chOff x="5693664" y="3528059"/>
            <a:chExt cx="48895" cy="48895"/>
          </a:xfrm>
        </p:grpSpPr>
        <p:sp>
          <p:nvSpPr>
            <p:cNvPr id="102" name="object 102"/>
            <p:cNvSpPr/>
            <p:nvPr/>
          </p:nvSpPr>
          <p:spPr>
            <a:xfrm>
              <a:off x="5698236" y="3532631"/>
              <a:ext cx="40005" cy="40005"/>
            </a:xfrm>
            <a:custGeom>
              <a:avLst/>
              <a:gdLst/>
              <a:ahLst/>
              <a:cxnLst/>
              <a:rect l="l" t="t" r="r" b="b"/>
              <a:pathLst>
                <a:path w="40004" h="40004">
                  <a:moveTo>
                    <a:pt x="19812" y="39623"/>
                  </a:moveTo>
                  <a:lnTo>
                    <a:pt x="12215" y="38028"/>
                  </a:lnTo>
                  <a:lnTo>
                    <a:pt x="5905" y="33718"/>
                  </a:lnTo>
                  <a:lnTo>
                    <a:pt x="1595" y="27408"/>
                  </a:lnTo>
                  <a:lnTo>
                    <a:pt x="0" y="19811"/>
                  </a:lnTo>
                  <a:lnTo>
                    <a:pt x="1595" y="12215"/>
                  </a:lnTo>
                  <a:lnTo>
                    <a:pt x="5905" y="5905"/>
                  </a:lnTo>
                  <a:lnTo>
                    <a:pt x="12215" y="1595"/>
                  </a:lnTo>
                  <a:lnTo>
                    <a:pt x="19812" y="0"/>
                  </a:lnTo>
                  <a:lnTo>
                    <a:pt x="27408" y="1595"/>
                  </a:lnTo>
                  <a:lnTo>
                    <a:pt x="33718" y="5905"/>
                  </a:lnTo>
                  <a:lnTo>
                    <a:pt x="38028" y="12215"/>
                  </a:lnTo>
                  <a:lnTo>
                    <a:pt x="39624" y="19811"/>
                  </a:lnTo>
                  <a:lnTo>
                    <a:pt x="38028" y="27408"/>
                  </a:lnTo>
                  <a:lnTo>
                    <a:pt x="33718" y="33718"/>
                  </a:lnTo>
                  <a:lnTo>
                    <a:pt x="27408" y="38028"/>
                  </a:lnTo>
                  <a:lnTo>
                    <a:pt x="19812" y="39623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3" name="object 103"/>
            <p:cNvSpPr/>
            <p:nvPr/>
          </p:nvSpPr>
          <p:spPr>
            <a:xfrm>
              <a:off x="5698236" y="3532631"/>
              <a:ext cx="40005" cy="40005"/>
            </a:xfrm>
            <a:custGeom>
              <a:avLst/>
              <a:gdLst/>
              <a:ahLst/>
              <a:cxnLst/>
              <a:rect l="l" t="t" r="r" b="b"/>
              <a:pathLst>
                <a:path w="40004" h="40004">
                  <a:moveTo>
                    <a:pt x="0" y="19811"/>
                  </a:moveTo>
                  <a:lnTo>
                    <a:pt x="1595" y="12215"/>
                  </a:lnTo>
                  <a:lnTo>
                    <a:pt x="5905" y="5905"/>
                  </a:lnTo>
                  <a:lnTo>
                    <a:pt x="12215" y="1595"/>
                  </a:lnTo>
                  <a:lnTo>
                    <a:pt x="19812" y="0"/>
                  </a:lnTo>
                  <a:lnTo>
                    <a:pt x="27408" y="1595"/>
                  </a:lnTo>
                  <a:lnTo>
                    <a:pt x="33718" y="5905"/>
                  </a:lnTo>
                  <a:lnTo>
                    <a:pt x="38028" y="12215"/>
                  </a:lnTo>
                  <a:lnTo>
                    <a:pt x="39624" y="19811"/>
                  </a:lnTo>
                  <a:lnTo>
                    <a:pt x="38028" y="27408"/>
                  </a:lnTo>
                  <a:lnTo>
                    <a:pt x="33718" y="33718"/>
                  </a:lnTo>
                  <a:lnTo>
                    <a:pt x="27408" y="38028"/>
                  </a:lnTo>
                  <a:lnTo>
                    <a:pt x="19812" y="39623"/>
                  </a:lnTo>
                  <a:lnTo>
                    <a:pt x="12215" y="38028"/>
                  </a:lnTo>
                  <a:lnTo>
                    <a:pt x="5905" y="33718"/>
                  </a:lnTo>
                  <a:lnTo>
                    <a:pt x="1595" y="27408"/>
                  </a:lnTo>
                  <a:lnTo>
                    <a:pt x="0" y="19811"/>
                  </a:lnTo>
                </a:path>
              </a:pathLst>
            </a:custGeom>
            <a:ln w="9144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104" name="object 104"/>
          <p:cNvGrpSpPr/>
          <p:nvPr/>
        </p:nvGrpSpPr>
        <p:grpSpPr>
          <a:xfrm>
            <a:off x="14468784" y="3528060"/>
            <a:ext cx="105177" cy="48895"/>
            <a:chOff x="6289547" y="3528059"/>
            <a:chExt cx="45720" cy="48895"/>
          </a:xfrm>
        </p:grpSpPr>
        <p:sp>
          <p:nvSpPr>
            <p:cNvPr id="105" name="object 105"/>
            <p:cNvSpPr/>
            <p:nvPr/>
          </p:nvSpPr>
          <p:spPr>
            <a:xfrm>
              <a:off x="6294119" y="3532631"/>
              <a:ext cx="36830" cy="40005"/>
            </a:xfrm>
            <a:custGeom>
              <a:avLst/>
              <a:gdLst/>
              <a:ahLst/>
              <a:cxnLst/>
              <a:rect l="l" t="t" r="r" b="b"/>
              <a:pathLst>
                <a:path w="36829" h="40004">
                  <a:moveTo>
                    <a:pt x="18288" y="39623"/>
                  </a:moveTo>
                  <a:lnTo>
                    <a:pt x="10929" y="38028"/>
                  </a:lnTo>
                  <a:lnTo>
                    <a:pt x="5143" y="33718"/>
                  </a:lnTo>
                  <a:lnTo>
                    <a:pt x="1357" y="27408"/>
                  </a:lnTo>
                  <a:lnTo>
                    <a:pt x="0" y="19811"/>
                  </a:lnTo>
                  <a:lnTo>
                    <a:pt x="1357" y="12215"/>
                  </a:lnTo>
                  <a:lnTo>
                    <a:pt x="5143" y="5905"/>
                  </a:lnTo>
                  <a:lnTo>
                    <a:pt x="10929" y="1595"/>
                  </a:lnTo>
                  <a:lnTo>
                    <a:pt x="18288" y="0"/>
                  </a:lnTo>
                  <a:lnTo>
                    <a:pt x="25646" y="1595"/>
                  </a:lnTo>
                  <a:lnTo>
                    <a:pt x="31432" y="5905"/>
                  </a:lnTo>
                  <a:lnTo>
                    <a:pt x="35218" y="12215"/>
                  </a:lnTo>
                  <a:lnTo>
                    <a:pt x="36576" y="19811"/>
                  </a:lnTo>
                  <a:lnTo>
                    <a:pt x="35218" y="27408"/>
                  </a:lnTo>
                  <a:lnTo>
                    <a:pt x="31432" y="33718"/>
                  </a:lnTo>
                  <a:lnTo>
                    <a:pt x="25646" y="38028"/>
                  </a:lnTo>
                  <a:lnTo>
                    <a:pt x="18288" y="39623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6" name="object 106"/>
            <p:cNvSpPr/>
            <p:nvPr/>
          </p:nvSpPr>
          <p:spPr>
            <a:xfrm>
              <a:off x="6294119" y="3532631"/>
              <a:ext cx="36830" cy="40005"/>
            </a:xfrm>
            <a:custGeom>
              <a:avLst/>
              <a:gdLst/>
              <a:ahLst/>
              <a:cxnLst/>
              <a:rect l="l" t="t" r="r" b="b"/>
              <a:pathLst>
                <a:path w="36829" h="40004">
                  <a:moveTo>
                    <a:pt x="0" y="19811"/>
                  </a:moveTo>
                  <a:lnTo>
                    <a:pt x="1357" y="12215"/>
                  </a:lnTo>
                  <a:lnTo>
                    <a:pt x="5143" y="5905"/>
                  </a:lnTo>
                  <a:lnTo>
                    <a:pt x="10929" y="1595"/>
                  </a:lnTo>
                  <a:lnTo>
                    <a:pt x="18288" y="0"/>
                  </a:lnTo>
                  <a:lnTo>
                    <a:pt x="25646" y="1595"/>
                  </a:lnTo>
                  <a:lnTo>
                    <a:pt x="31432" y="5905"/>
                  </a:lnTo>
                  <a:lnTo>
                    <a:pt x="35218" y="12215"/>
                  </a:lnTo>
                  <a:lnTo>
                    <a:pt x="36576" y="19811"/>
                  </a:lnTo>
                  <a:lnTo>
                    <a:pt x="35218" y="27408"/>
                  </a:lnTo>
                  <a:lnTo>
                    <a:pt x="31432" y="33718"/>
                  </a:lnTo>
                  <a:lnTo>
                    <a:pt x="25646" y="38028"/>
                  </a:lnTo>
                  <a:lnTo>
                    <a:pt x="18288" y="39623"/>
                  </a:lnTo>
                  <a:lnTo>
                    <a:pt x="10929" y="38028"/>
                  </a:lnTo>
                  <a:lnTo>
                    <a:pt x="5143" y="33718"/>
                  </a:lnTo>
                  <a:lnTo>
                    <a:pt x="1357" y="27408"/>
                  </a:lnTo>
                  <a:lnTo>
                    <a:pt x="0" y="19811"/>
                  </a:lnTo>
                </a:path>
              </a:pathLst>
            </a:custGeom>
            <a:ln w="9144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107" name="object 107"/>
          <p:cNvSpPr/>
          <p:nvPr/>
        </p:nvSpPr>
        <p:spPr>
          <a:xfrm>
            <a:off x="14900012" y="3858767"/>
            <a:ext cx="302383" cy="0"/>
          </a:xfrm>
          <a:custGeom>
            <a:avLst/>
            <a:gdLst/>
            <a:ahLst/>
            <a:cxnLst/>
            <a:rect l="l" t="t" r="r" b="b"/>
            <a:pathLst>
              <a:path w="131445">
                <a:moveTo>
                  <a:pt x="0" y="0"/>
                </a:moveTo>
                <a:lnTo>
                  <a:pt x="131064" y="0"/>
                </a:lnTo>
              </a:path>
            </a:pathLst>
          </a:custGeom>
          <a:ln w="1524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grpSp>
        <p:nvGrpSpPr>
          <p:cNvPr id="108" name="object 108"/>
          <p:cNvGrpSpPr/>
          <p:nvPr/>
        </p:nvGrpSpPr>
        <p:grpSpPr>
          <a:xfrm>
            <a:off x="10209138" y="4386073"/>
            <a:ext cx="112480" cy="47625"/>
            <a:chOff x="4437888" y="4386072"/>
            <a:chExt cx="48895" cy="47625"/>
          </a:xfrm>
        </p:grpSpPr>
        <p:sp>
          <p:nvSpPr>
            <p:cNvPr id="109" name="object 109"/>
            <p:cNvSpPr/>
            <p:nvPr/>
          </p:nvSpPr>
          <p:spPr>
            <a:xfrm>
              <a:off x="4442460" y="4390644"/>
              <a:ext cx="40005" cy="38100"/>
            </a:xfrm>
            <a:custGeom>
              <a:avLst/>
              <a:gdLst/>
              <a:ahLst/>
              <a:cxnLst/>
              <a:rect l="l" t="t" r="r" b="b"/>
              <a:pathLst>
                <a:path w="40004" h="38100">
                  <a:moveTo>
                    <a:pt x="19812" y="38099"/>
                  </a:moveTo>
                  <a:lnTo>
                    <a:pt x="12215" y="36504"/>
                  </a:lnTo>
                  <a:lnTo>
                    <a:pt x="5905" y="32194"/>
                  </a:lnTo>
                  <a:lnTo>
                    <a:pt x="1595" y="25884"/>
                  </a:lnTo>
                  <a:lnTo>
                    <a:pt x="0" y="18287"/>
                  </a:lnTo>
                  <a:lnTo>
                    <a:pt x="1595" y="10929"/>
                  </a:lnTo>
                  <a:lnTo>
                    <a:pt x="5905" y="5143"/>
                  </a:lnTo>
                  <a:lnTo>
                    <a:pt x="12215" y="1357"/>
                  </a:lnTo>
                  <a:lnTo>
                    <a:pt x="19812" y="0"/>
                  </a:lnTo>
                  <a:lnTo>
                    <a:pt x="27408" y="1357"/>
                  </a:lnTo>
                  <a:lnTo>
                    <a:pt x="33718" y="5143"/>
                  </a:lnTo>
                  <a:lnTo>
                    <a:pt x="38028" y="10929"/>
                  </a:lnTo>
                  <a:lnTo>
                    <a:pt x="39624" y="18287"/>
                  </a:lnTo>
                  <a:lnTo>
                    <a:pt x="38028" y="25884"/>
                  </a:lnTo>
                  <a:lnTo>
                    <a:pt x="33718" y="32194"/>
                  </a:lnTo>
                  <a:lnTo>
                    <a:pt x="27408" y="36504"/>
                  </a:lnTo>
                  <a:lnTo>
                    <a:pt x="19812" y="38099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0" name="object 110"/>
            <p:cNvSpPr/>
            <p:nvPr/>
          </p:nvSpPr>
          <p:spPr>
            <a:xfrm>
              <a:off x="4442460" y="4390644"/>
              <a:ext cx="40005" cy="38100"/>
            </a:xfrm>
            <a:custGeom>
              <a:avLst/>
              <a:gdLst/>
              <a:ahLst/>
              <a:cxnLst/>
              <a:rect l="l" t="t" r="r" b="b"/>
              <a:pathLst>
                <a:path w="40004" h="38100">
                  <a:moveTo>
                    <a:pt x="0" y="18287"/>
                  </a:moveTo>
                  <a:lnTo>
                    <a:pt x="1595" y="10929"/>
                  </a:lnTo>
                  <a:lnTo>
                    <a:pt x="5905" y="5143"/>
                  </a:lnTo>
                  <a:lnTo>
                    <a:pt x="12215" y="1357"/>
                  </a:lnTo>
                  <a:lnTo>
                    <a:pt x="19812" y="0"/>
                  </a:lnTo>
                  <a:lnTo>
                    <a:pt x="27408" y="1357"/>
                  </a:lnTo>
                  <a:lnTo>
                    <a:pt x="33718" y="5143"/>
                  </a:lnTo>
                  <a:lnTo>
                    <a:pt x="38028" y="10929"/>
                  </a:lnTo>
                  <a:lnTo>
                    <a:pt x="39624" y="18287"/>
                  </a:lnTo>
                  <a:lnTo>
                    <a:pt x="38028" y="25884"/>
                  </a:lnTo>
                  <a:lnTo>
                    <a:pt x="33718" y="32194"/>
                  </a:lnTo>
                  <a:lnTo>
                    <a:pt x="27408" y="36504"/>
                  </a:lnTo>
                  <a:lnTo>
                    <a:pt x="19812" y="38099"/>
                  </a:lnTo>
                  <a:lnTo>
                    <a:pt x="12215" y="36504"/>
                  </a:lnTo>
                  <a:lnTo>
                    <a:pt x="5905" y="32194"/>
                  </a:lnTo>
                  <a:lnTo>
                    <a:pt x="1595" y="25884"/>
                  </a:lnTo>
                  <a:lnTo>
                    <a:pt x="0" y="18287"/>
                  </a:lnTo>
                </a:path>
              </a:pathLst>
            </a:custGeom>
            <a:ln w="9144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111" name="object 111"/>
          <p:cNvGrpSpPr/>
          <p:nvPr/>
        </p:nvGrpSpPr>
        <p:grpSpPr>
          <a:xfrm>
            <a:off x="11173257" y="4386073"/>
            <a:ext cx="112480" cy="47625"/>
            <a:chOff x="4856988" y="4386072"/>
            <a:chExt cx="48895" cy="47625"/>
          </a:xfrm>
        </p:grpSpPr>
        <p:sp>
          <p:nvSpPr>
            <p:cNvPr id="112" name="object 112"/>
            <p:cNvSpPr/>
            <p:nvPr/>
          </p:nvSpPr>
          <p:spPr>
            <a:xfrm>
              <a:off x="4861560" y="4390644"/>
              <a:ext cx="40005" cy="38100"/>
            </a:xfrm>
            <a:custGeom>
              <a:avLst/>
              <a:gdLst/>
              <a:ahLst/>
              <a:cxnLst/>
              <a:rect l="l" t="t" r="r" b="b"/>
              <a:pathLst>
                <a:path w="40004" h="38100">
                  <a:moveTo>
                    <a:pt x="19812" y="38099"/>
                  </a:moveTo>
                  <a:lnTo>
                    <a:pt x="12215" y="36504"/>
                  </a:lnTo>
                  <a:lnTo>
                    <a:pt x="5905" y="32194"/>
                  </a:lnTo>
                  <a:lnTo>
                    <a:pt x="1595" y="25884"/>
                  </a:lnTo>
                  <a:lnTo>
                    <a:pt x="0" y="18287"/>
                  </a:lnTo>
                  <a:lnTo>
                    <a:pt x="1595" y="10929"/>
                  </a:lnTo>
                  <a:lnTo>
                    <a:pt x="5905" y="5143"/>
                  </a:lnTo>
                  <a:lnTo>
                    <a:pt x="12215" y="1357"/>
                  </a:lnTo>
                  <a:lnTo>
                    <a:pt x="19812" y="0"/>
                  </a:lnTo>
                  <a:lnTo>
                    <a:pt x="27408" y="1357"/>
                  </a:lnTo>
                  <a:lnTo>
                    <a:pt x="33718" y="5143"/>
                  </a:lnTo>
                  <a:lnTo>
                    <a:pt x="38028" y="10929"/>
                  </a:lnTo>
                  <a:lnTo>
                    <a:pt x="39624" y="18287"/>
                  </a:lnTo>
                  <a:lnTo>
                    <a:pt x="38028" y="25884"/>
                  </a:lnTo>
                  <a:lnTo>
                    <a:pt x="33718" y="32194"/>
                  </a:lnTo>
                  <a:lnTo>
                    <a:pt x="27408" y="36504"/>
                  </a:lnTo>
                  <a:lnTo>
                    <a:pt x="19812" y="38099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3" name="object 113"/>
            <p:cNvSpPr/>
            <p:nvPr/>
          </p:nvSpPr>
          <p:spPr>
            <a:xfrm>
              <a:off x="4861560" y="4390644"/>
              <a:ext cx="40005" cy="38100"/>
            </a:xfrm>
            <a:custGeom>
              <a:avLst/>
              <a:gdLst/>
              <a:ahLst/>
              <a:cxnLst/>
              <a:rect l="l" t="t" r="r" b="b"/>
              <a:pathLst>
                <a:path w="40004" h="38100">
                  <a:moveTo>
                    <a:pt x="0" y="18287"/>
                  </a:moveTo>
                  <a:lnTo>
                    <a:pt x="1595" y="10929"/>
                  </a:lnTo>
                  <a:lnTo>
                    <a:pt x="5905" y="5143"/>
                  </a:lnTo>
                  <a:lnTo>
                    <a:pt x="12215" y="1357"/>
                  </a:lnTo>
                  <a:lnTo>
                    <a:pt x="19812" y="0"/>
                  </a:lnTo>
                  <a:lnTo>
                    <a:pt x="27408" y="1357"/>
                  </a:lnTo>
                  <a:lnTo>
                    <a:pt x="33718" y="5143"/>
                  </a:lnTo>
                  <a:lnTo>
                    <a:pt x="38028" y="10929"/>
                  </a:lnTo>
                  <a:lnTo>
                    <a:pt x="39624" y="18287"/>
                  </a:lnTo>
                  <a:lnTo>
                    <a:pt x="38028" y="25884"/>
                  </a:lnTo>
                  <a:lnTo>
                    <a:pt x="33718" y="32194"/>
                  </a:lnTo>
                  <a:lnTo>
                    <a:pt x="27408" y="36504"/>
                  </a:lnTo>
                  <a:lnTo>
                    <a:pt x="19812" y="38099"/>
                  </a:lnTo>
                  <a:lnTo>
                    <a:pt x="12215" y="36504"/>
                  </a:lnTo>
                  <a:lnTo>
                    <a:pt x="5905" y="32194"/>
                  </a:lnTo>
                  <a:lnTo>
                    <a:pt x="1595" y="25884"/>
                  </a:lnTo>
                  <a:lnTo>
                    <a:pt x="0" y="18287"/>
                  </a:lnTo>
                </a:path>
              </a:pathLst>
            </a:custGeom>
            <a:ln w="9144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114" name="object 114"/>
          <p:cNvGrpSpPr/>
          <p:nvPr/>
        </p:nvGrpSpPr>
        <p:grpSpPr>
          <a:xfrm>
            <a:off x="12137375" y="4386073"/>
            <a:ext cx="112480" cy="47625"/>
            <a:chOff x="5276088" y="4386072"/>
            <a:chExt cx="48895" cy="47625"/>
          </a:xfrm>
        </p:grpSpPr>
        <p:sp>
          <p:nvSpPr>
            <p:cNvPr id="115" name="object 115"/>
            <p:cNvSpPr/>
            <p:nvPr/>
          </p:nvSpPr>
          <p:spPr>
            <a:xfrm>
              <a:off x="5280660" y="4390644"/>
              <a:ext cx="40005" cy="38100"/>
            </a:xfrm>
            <a:custGeom>
              <a:avLst/>
              <a:gdLst/>
              <a:ahLst/>
              <a:cxnLst/>
              <a:rect l="l" t="t" r="r" b="b"/>
              <a:pathLst>
                <a:path w="40004" h="38100">
                  <a:moveTo>
                    <a:pt x="19812" y="38099"/>
                  </a:moveTo>
                  <a:lnTo>
                    <a:pt x="12215" y="36504"/>
                  </a:lnTo>
                  <a:lnTo>
                    <a:pt x="5905" y="32194"/>
                  </a:lnTo>
                  <a:lnTo>
                    <a:pt x="1595" y="25884"/>
                  </a:lnTo>
                  <a:lnTo>
                    <a:pt x="0" y="18287"/>
                  </a:lnTo>
                  <a:lnTo>
                    <a:pt x="1595" y="10929"/>
                  </a:lnTo>
                  <a:lnTo>
                    <a:pt x="5905" y="5143"/>
                  </a:lnTo>
                  <a:lnTo>
                    <a:pt x="12215" y="1357"/>
                  </a:lnTo>
                  <a:lnTo>
                    <a:pt x="19812" y="0"/>
                  </a:lnTo>
                  <a:lnTo>
                    <a:pt x="27408" y="1357"/>
                  </a:lnTo>
                  <a:lnTo>
                    <a:pt x="33718" y="5143"/>
                  </a:lnTo>
                  <a:lnTo>
                    <a:pt x="38028" y="10929"/>
                  </a:lnTo>
                  <a:lnTo>
                    <a:pt x="39624" y="18287"/>
                  </a:lnTo>
                  <a:lnTo>
                    <a:pt x="38028" y="25884"/>
                  </a:lnTo>
                  <a:lnTo>
                    <a:pt x="33718" y="32194"/>
                  </a:lnTo>
                  <a:lnTo>
                    <a:pt x="27408" y="36504"/>
                  </a:lnTo>
                  <a:lnTo>
                    <a:pt x="19812" y="38099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6" name="object 116"/>
            <p:cNvSpPr/>
            <p:nvPr/>
          </p:nvSpPr>
          <p:spPr>
            <a:xfrm>
              <a:off x="5280660" y="4390644"/>
              <a:ext cx="40005" cy="38100"/>
            </a:xfrm>
            <a:custGeom>
              <a:avLst/>
              <a:gdLst/>
              <a:ahLst/>
              <a:cxnLst/>
              <a:rect l="l" t="t" r="r" b="b"/>
              <a:pathLst>
                <a:path w="40004" h="38100">
                  <a:moveTo>
                    <a:pt x="0" y="18287"/>
                  </a:moveTo>
                  <a:lnTo>
                    <a:pt x="1595" y="10929"/>
                  </a:lnTo>
                  <a:lnTo>
                    <a:pt x="5905" y="5143"/>
                  </a:lnTo>
                  <a:lnTo>
                    <a:pt x="12215" y="1357"/>
                  </a:lnTo>
                  <a:lnTo>
                    <a:pt x="19812" y="0"/>
                  </a:lnTo>
                  <a:lnTo>
                    <a:pt x="27408" y="1357"/>
                  </a:lnTo>
                  <a:lnTo>
                    <a:pt x="33718" y="5143"/>
                  </a:lnTo>
                  <a:lnTo>
                    <a:pt x="38028" y="10929"/>
                  </a:lnTo>
                  <a:lnTo>
                    <a:pt x="39624" y="18287"/>
                  </a:lnTo>
                  <a:lnTo>
                    <a:pt x="38028" y="25884"/>
                  </a:lnTo>
                  <a:lnTo>
                    <a:pt x="33718" y="32194"/>
                  </a:lnTo>
                  <a:lnTo>
                    <a:pt x="27408" y="36504"/>
                  </a:lnTo>
                  <a:lnTo>
                    <a:pt x="19812" y="38099"/>
                  </a:lnTo>
                  <a:lnTo>
                    <a:pt x="12215" y="36504"/>
                  </a:lnTo>
                  <a:lnTo>
                    <a:pt x="5905" y="32194"/>
                  </a:lnTo>
                  <a:lnTo>
                    <a:pt x="1595" y="25884"/>
                  </a:lnTo>
                  <a:lnTo>
                    <a:pt x="0" y="18287"/>
                  </a:lnTo>
                </a:path>
              </a:pathLst>
            </a:custGeom>
            <a:ln w="9144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117" name="object 117"/>
          <p:cNvGrpSpPr/>
          <p:nvPr/>
        </p:nvGrpSpPr>
        <p:grpSpPr>
          <a:xfrm>
            <a:off x="13097987" y="4386073"/>
            <a:ext cx="112480" cy="47625"/>
            <a:chOff x="5693664" y="4386072"/>
            <a:chExt cx="48895" cy="47625"/>
          </a:xfrm>
        </p:grpSpPr>
        <p:sp>
          <p:nvSpPr>
            <p:cNvPr id="118" name="object 118"/>
            <p:cNvSpPr/>
            <p:nvPr/>
          </p:nvSpPr>
          <p:spPr>
            <a:xfrm>
              <a:off x="5698236" y="4390644"/>
              <a:ext cx="40005" cy="38100"/>
            </a:xfrm>
            <a:custGeom>
              <a:avLst/>
              <a:gdLst/>
              <a:ahLst/>
              <a:cxnLst/>
              <a:rect l="l" t="t" r="r" b="b"/>
              <a:pathLst>
                <a:path w="40004" h="38100">
                  <a:moveTo>
                    <a:pt x="19812" y="38099"/>
                  </a:moveTo>
                  <a:lnTo>
                    <a:pt x="12215" y="36504"/>
                  </a:lnTo>
                  <a:lnTo>
                    <a:pt x="5905" y="32194"/>
                  </a:lnTo>
                  <a:lnTo>
                    <a:pt x="1595" y="25884"/>
                  </a:lnTo>
                  <a:lnTo>
                    <a:pt x="0" y="18287"/>
                  </a:lnTo>
                  <a:lnTo>
                    <a:pt x="1595" y="10929"/>
                  </a:lnTo>
                  <a:lnTo>
                    <a:pt x="5905" y="5143"/>
                  </a:lnTo>
                  <a:lnTo>
                    <a:pt x="12215" y="1357"/>
                  </a:lnTo>
                  <a:lnTo>
                    <a:pt x="19812" y="0"/>
                  </a:lnTo>
                  <a:lnTo>
                    <a:pt x="27408" y="1357"/>
                  </a:lnTo>
                  <a:lnTo>
                    <a:pt x="33718" y="5143"/>
                  </a:lnTo>
                  <a:lnTo>
                    <a:pt x="38028" y="10929"/>
                  </a:lnTo>
                  <a:lnTo>
                    <a:pt x="39624" y="18287"/>
                  </a:lnTo>
                  <a:lnTo>
                    <a:pt x="38028" y="25884"/>
                  </a:lnTo>
                  <a:lnTo>
                    <a:pt x="33718" y="32194"/>
                  </a:lnTo>
                  <a:lnTo>
                    <a:pt x="27408" y="36504"/>
                  </a:lnTo>
                  <a:lnTo>
                    <a:pt x="19812" y="38099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9" name="object 119"/>
            <p:cNvSpPr/>
            <p:nvPr/>
          </p:nvSpPr>
          <p:spPr>
            <a:xfrm>
              <a:off x="5698236" y="4390644"/>
              <a:ext cx="40005" cy="38100"/>
            </a:xfrm>
            <a:custGeom>
              <a:avLst/>
              <a:gdLst/>
              <a:ahLst/>
              <a:cxnLst/>
              <a:rect l="l" t="t" r="r" b="b"/>
              <a:pathLst>
                <a:path w="40004" h="38100">
                  <a:moveTo>
                    <a:pt x="0" y="18287"/>
                  </a:moveTo>
                  <a:lnTo>
                    <a:pt x="1595" y="10929"/>
                  </a:lnTo>
                  <a:lnTo>
                    <a:pt x="5905" y="5143"/>
                  </a:lnTo>
                  <a:lnTo>
                    <a:pt x="12215" y="1357"/>
                  </a:lnTo>
                  <a:lnTo>
                    <a:pt x="19812" y="0"/>
                  </a:lnTo>
                  <a:lnTo>
                    <a:pt x="27408" y="1357"/>
                  </a:lnTo>
                  <a:lnTo>
                    <a:pt x="33718" y="5143"/>
                  </a:lnTo>
                  <a:lnTo>
                    <a:pt x="38028" y="10929"/>
                  </a:lnTo>
                  <a:lnTo>
                    <a:pt x="39624" y="18287"/>
                  </a:lnTo>
                  <a:lnTo>
                    <a:pt x="38028" y="25884"/>
                  </a:lnTo>
                  <a:lnTo>
                    <a:pt x="33718" y="32194"/>
                  </a:lnTo>
                  <a:lnTo>
                    <a:pt x="27408" y="36504"/>
                  </a:lnTo>
                  <a:lnTo>
                    <a:pt x="19812" y="38099"/>
                  </a:lnTo>
                  <a:lnTo>
                    <a:pt x="12215" y="36504"/>
                  </a:lnTo>
                  <a:lnTo>
                    <a:pt x="5905" y="32194"/>
                  </a:lnTo>
                  <a:lnTo>
                    <a:pt x="1595" y="25884"/>
                  </a:lnTo>
                  <a:lnTo>
                    <a:pt x="0" y="18287"/>
                  </a:lnTo>
                </a:path>
              </a:pathLst>
            </a:custGeom>
            <a:ln w="9144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pic>
        <p:nvPicPr>
          <p:cNvPr id="120" name="object 120"/>
          <p:cNvPicPr/>
          <p:nvPr/>
        </p:nvPicPr>
        <p:blipFill>
          <a:blip r:embed="rId2" cstate="print"/>
          <a:stretch>
            <a:fillRect/>
          </a:stretch>
        </p:blipFill>
        <p:spPr>
          <a:xfrm>
            <a:off x="10934854" y="5640323"/>
            <a:ext cx="1889670" cy="251460"/>
          </a:xfrm>
          <a:prstGeom prst="rect">
            <a:avLst/>
          </a:prstGeom>
        </p:spPr>
      </p:pic>
      <p:pic>
        <p:nvPicPr>
          <p:cNvPr id="121" name="object 121"/>
          <p:cNvPicPr/>
          <p:nvPr/>
        </p:nvPicPr>
        <p:blipFill>
          <a:blip r:embed="rId3" cstate="print"/>
          <a:stretch>
            <a:fillRect/>
          </a:stretch>
        </p:blipFill>
        <p:spPr>
          <a:xfrm>
            <a:off x="14584479" y="8109205"/>
            <a:ext cx="701177" cy="65531"/>
          </a:xfrm>
          <a:prstGeom prst="rect">
            <a:avLst/>
          </a:prstGeom>
        </p:spPr>
      </p:pic>
      <p:grpSp>
        <p:nvGrpSpPr>
          <p:cNvPr id="122" name="object 122"/>
          <p:cNvGrpSpPr/>
          <p:nvPr/>
        </p:nvGrpSpPr>
        <p:grpSpPr>
          <a:xfrm>
            <a:off x="14566952" y="8229600"/>
            <a:ext cx="736236" cy="157480"/>
            <a:chOff x="6332220" y="8229600"/>
            <a:chExt cx="320040" cy="157480"/>
          </a:xfrm>
        </p:grpSpPr>
        <p:pic>
          <p:nvPicPr>
            <p:cNvPr id="123" name="object 123"/>
            <p:cNvPicPr/>
            <p:nvPr/>
          </p:nvPicPr>
          <p:blipFill>
            <a:blip r:embed="rId4" cstate="print"/>
            <a:stretch>
              <a:fillRect/>
            </a:stretch>
          </p:blipFill>
          <p:spPr>
            <a:xfrm>
              <a:off x="6451092" y="8229600"/>
              <a:ext cx="77723" cy="50800"/>
            </a:xfrm>
            <a:prstGeom prst="rect">
              <a:avLst/>
            </a:prstGeom>
          </p:spPr>
        </p:pic>
        <p:pic>
          <p:nvPicPr>
            <p:cNvPr id="124" name="object 124"/>
            <p:cNvPicPr/>
            <p:nvPr/>
          </p:nvPicPr>
          <p:blipFill>
            <a:blip r:embed="rId5" cstate="print"/>
            <a:stretch>
              <a:fillRect/>
            </a:stretch>
          </p:blipFill>
          <p:spPr>
            <a:xfrm>
              <a:off x="6332220" y="8321039"/>
              <a:ext cx="320039" cy="65531"/>
            </a:xfrm>
            <a:prstGeom prst="rect">
              <a:avLst/>
            </a:prstGeom>
          </p:spPr>
        </p:pic>
      </p:grpSp>
      <p:sp>
        <p:nvSpPr>
          <p:cNvPr id="125" name="object 125"/>
          <p:cNvSpPr/>
          <p:nvPr/>
        </p:nvSpPr>
        <p:spPr>
          <a:xfrm>
            <a:off x="10959394" y="5794247"/>
            <a:ext cx="1834746" cy="0"/>
          </a:xfrm>
          <a:custGeom>
            <a:avLst/>
            <a:gdLst/>
            <a:ahLst/>
            <a:cxnLst/>
            <a:rect l="l" t="t" r="r" b="b"/>
            <a:pathLst>
              <a:path w="797560">
                <a:moveTo>
                  <a:pt x="0" y="0"/>
                </a:moveTo>
                <a:lnTo>
                  <a:pt x="797052" y="0"/>
                </a:lnTo>
              </a:path>
            </a:pathLst>
          </a:custGeom>
          <a:ln w="1524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pic>
        <p:nvPicPr>
          <p:cNvPr id="126" name="object 126"/>
          <p:cNvPicPr/>
          <p:nvPr/>
        </p:nvPicPr>
        <p:blipFill>
          <a:blip r:embed="rId6" cstate="print"/>
          <a:stretch>
            <a:fillRect/>
          </a:stretch>
        </p:blipFill>
        <p:spPr>
          <a:xfrm>
            <a:off x="11124173" y="6475477"/>
            <a:ext cx="785318" cy="132587"/>
          </a:xfrm>
          <a:prstGeom prst="rect">
            <a:avLst/>
          </a:prstGeom>
        </p:spPr>
      </p:pic>
      <p:sp>
        <p:nvSpPr>
          <p:cNvPr id="127" name="object 127"/>
          <p:cNvSpPr/>
          <p:nvPr/>
        </p:nvSpPr>
        <p:spPr>
          <a:xfrm>
            <a:off x="11678104" y="6071616"/>
            <a:ext cx="410481" cy="177165"/>
          </a:xfrm>
          <a:custGeom>
            <a:avLst/>
            <a:gdLst/>
            <a:ahLst/>
            <a:cxnLst/>
            <a:rect l="l" t="t" r="r" b="b"/>
            <a:pathLst>
              <a:path w="178435" h="177164">
                <a:moveTo>
                  <a:pt x="0" y="176783"/>
                </a:moveTo>
                <a:lnTo>
                  <a:pt x="178307" y="176783"/>
                </a:lnTo>
                <a:lnTo>
                  <a:pt x="178307" y="0"/>
                </a:lnTo>
                <a:lnTo>
                  <a:pt x="0" y="0"/>
                </a:lnTo>
                <a:lnTo>
                  <a:pt x="0" y="176783"/>
                </a:lnTo>
                <a:close/>
              </a:path>
            </a:pathLst>
          </a:custGeom>
          <a:ln w="1524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grpSp>
        <p:nvGrpSpPr>
          <p:cNvPr id="128" name="object 128"/>
          <p:cNvGrpSpPr/>
          <p:nvPr/>
        </p:nvGrpSpPr>
        <p:grpSpPr>
          <a:xfrm>
            <a:off x="10605302" y="6391657"/>
            <a:ext cx="295079" cy="146685"/>
            <a:chOff x="4610100" y="6391656"/>
            <a:chExt cx="128270" cy="146685"/>
          </a:xfrm>
        </p:grpSpPr>
        <p:sp>
          <p:nvSpPr>
            <p:cNvPr id="129" name="object 129"/>
            <p:cNvSpPr/>
            <p:nvPr/>
          </p:nvSpPr>
          <p:spPr>
            <a:xfrm>
              <a:off x="4617720" y="6460236"/>
              <a:ext cx="76200" cy="3175"/>
            </a:xfrm>
            <a:custGeom>
              <a:avLst/>
              <a:gdLst/>
              <a:ahLst/>
              <a:cxnLst/>
              <a:rect l="l" t="t" r="r" b="b"/>
              <a:pathLst>
                <a:path w="76200" h="3175">
                  <a:moveTo>
                    <a:pt x="-7620" y="1524"/>
                  </a:moveTo>
                  <a:lnTo>
                    <a:pt x="83820" y="1524"/>
                  </a:lnTo>
                </a:path>
              </a:pathLst>
            </a:custGeom>
            <a:ln w="18288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0" name="object 130"/>
            <p:cNvSpPr/>
            <p:nvPr/>
          </p:nvSpPr>
          <p:spPr>
            <a:xfrm>
              <a:off x="4693919" y="6399276"/>
              <a:ext cx="36830" cy="131445"/>
            </a:xfrm>
            <a:custGeom>
              <a:avLst/>
              <a:gdLst/>
              <a:ahLst/>
              <a:cxnLst/>
              <a:rect l="l" t="t" r="r" b="b"/>
              <a:pathLst>
                <a:path w="36829" h="131445">
                  <a:moveTo>
                    <a:pt x="36576" y="0"/>
                  </a:moveTo>
                  <a:lnTo>
                    <a:pt x="0" y="60959"/>
                  </a:lnTo>
                </a:path>
                <a:path w="36829" h="131445">
                  <a:moveTo>
                    <a:pt x="36576" y="131063"/>
                  </a:moveTo>
                  <a:lnTo>
                    <a:pt x="0" y="60959"/>
                  </a:lnTo>
                </a:path>
              </a:pathLst>
            </a:custGeom>
            <a:ln w="1524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131" name="object 131"/>
          <p:cNvSpPr/>
          <p:nvPr/>
        </p:nvSpPr>
        <p:spPr>
          <a:xfrm>
            <a:off x="10668409" y="6594348"/>
            <a:ext cx="302383" cy="109855"/>
          </a:xfrm>
          <a:custGeom>
            <a:avLst/>
            <a:gdLst/>
            <a:ahLst/>
            <a:cxnLst/>
            <a:rect l="l" t="t" r="r" b="b"/>
            <a:pathLst>
              <a:path w="131445" h="109854">
                <a:moveTo>
                  <a:pt x="0" y="109728"/>
                </a:moveTo>
                <a:lnTo>
                  <a:pt x="131064" y="109728"/>
                </a:lnTo>
                <a:lnTo>
                  <a:pt x="64008" y="0"/>
                </a:lnTo>
                <a:lnTo>
                  <a:pt x="0" y="109728"/>
                </a:lnTo>
                <a:close/>
              </a:path>
            </a:pathLst>
          </a:custGeom>
          <a:ln w="1524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grpSp>
        <p:nvGrpSpPr>
          <p:cNvPr id="132" name="object 132"/>
          <p:cNvGrpSpPr/>
          <p:nvPr/>
        </p:nvGrpSpPr>
        <p:grpSpPr>
          <a:xfrm>
            <a:off x="10093444" y="7345680"/>
            <a:ext cx="743540" cy="323215"/>
            <a:chOff x="4387596" y="7345679"/>
            <a:chExt cx="323215" cy="323215"/>
          </a:xfrm>
        </p:grpSpPr>
        <p:sp>
          <p:nvSpPr>
            <p:cNvPr id="133" name="object 133"/>
            <p:cNvSpPr/>
            <p:nvPr/>
          </p:nvSpPr>
          <p:spPr>
            <a:xfrm>
              <a:off x="4395216" y="7353299"/>
              <a:ext cx="307975" cy="307975"/>
            </a:xfrm>
            <a:custGeom>
              <a:avLst/>
              <a:gdLst/>
              <a:ahLst/>
              <a:cxnLst/>
              <a:rect l="l" t="t" r="r" b="b"/>
              <a:pathLst>
                <a:path w="307975" h="307975">
                  <a:moveTo>
                    <a:pt x="0" y="153924"/>
                  </a:moveTo>
                  <a:lnTo>
                    <a:pt x="7815" y="105143"/>
                  </a:lnTo>
                  <a:lnTo>
                    <a:pt x="29602" y="62874"/>
                  </a:lnTo>
                  <a:lnTo>
                    <a:pt x="62874" y="29602"/>
                  </a:lnTo>
                  <a:lnTo>
                    <a:pt x="105143" y="7815"/>
                  </a:lnTo>
                  <a:lnTo>
                    <a:pt x="153924" y="0"/>
                  </a:lnTo>
                  <a:lnTo>
                    <a:pt x="202704" y="7815"/>
                  </a:lnTo>
                  <a:lnTo>
                    <a:pt x="244973" y="29602"/>
                  </a:lnTo>
                  <a:lnTo>
                    <a:pt x="278245" y="62874"/>
                  </a:lnTo>
                  <a:lnTo>
                    <a:pt x="300032" y="105143"/>
                  </a:lnTo>
                  <a:lnTo>
                    <a:pt x="307848" y="153924"/>
                  </a:lnTo>
                  <a:lnTo>
                    <a:pt x="300032" y="202704"/>
                  </a:lnTo>
                  <a:lnTo>
                    <a:pt x="278245" y="244973"/>
                  </a:lnTo>
                  <a:lnTo>
                    <a:pt x="244973" y="278245"/>
                  </a:lnTo>
                  <a:lnTo>
                    <a:pt x="202704" y="300032"/>
                  </a:lnTo>
                  <a:lnTo>
                    <a:pt x="153924" y="307848"/>
                  </a:lnTo>
                  <a:lnTo>
                    <a:pt x="105143" y="300032"/>
                  </a:lnTo>
                  <a:lnTo>
                    <a:pt x="62874" y="278245"/>
                  </a:lnTo>
                  <a:lnTo>
                    <a:pt x="29602" y="244973"/>
                  </a:lnTo>
                  <a:lnTo>
                    <a:pt x="7815" y="202704"/>
                  </a:lnTo>
                  <a:lnTo>
                    <a:pt x="0" y="153924"/>
                  </a:lnTo>
                </a:path>
              </a:pathLst>
            </a:custGeom>
            <a:ln w="1524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134" name="object 134"/>
            <p:cNvPicPr/>
            <p:nvPr/>
          </p:nvPicPr>
          <p:blipFill>
            <a:blip r:embed="rId7" cstate="print"/>
            <a:stretch>
              <a:fillRect/>
            </a:stretch>
          </p:blipFill>
          <p:spPr>
            <a:xfrm>
              <a:off x="4518660" y="7467599"/>
              <a:ext cx="60959" cy="201167"/>
            </a:xfrm>
            <a:prstGeom prst="rect">
              <a:avLst/>
            </a:prstGeom>
          </p:spPr>
        </p:pic>
      </p:grpSp>
      <p:grpSp>
        <p:nvGrpSpPr>
          <p:cNvPr id="135" name="object 135"/>
          <p:cNvGrpSpPr/>
          <p:nvPr/>
        </p:nvGrpSpPr>
        <p:grpSpPr>
          <a:xfrm>
            <a:off x="13143564" y="7345680"/>
            <a:ext cx="740618" cy="323215"/>
            <a:chOff x="5713476" y="7345679"/>
            <a:chExt cx="321945" cy="323215"/>
          </a:xfrm>
        </p:grpSpPr>
        <p:sp>
          <p:nvSpPr>
            <p:cNvPr id="136" name="object 136"/>
            <p:cNvSpPr/>
            <p:nvPr/>
          </p:nvSpPr>
          <p:spPr>
            <a:xfrm>
              <a:off x="5721096" y="7353299"/>
              <a:ext cx="306705" cy="307975"/>
            </a:xfrm>
            <a:custGeom>
              <a:avLst/>
              <a:gdLst/>
              <a:ahLst/>
              <a:cxnLst/>
              <a:rect l="l" t="t" r="r" b="b"/>
              <a:pathLst>
                <a:path w="306704" h="307975">
                  <a:moveTo>
                    <a:pt x="0" y="153924"/>
                  </a:moveTo>
                  <a:lnTo>
                    <a:pt x="7815" y="105143"/>
                  </a:lnTo>
                  <a:lnTo>
                    <a:pt x="29602" y="62874"/>
                  </a:lnTo>
                  <a:lnTo>
                    <a:pt x="62874" y="29602"/>
                  </a:lnTo>
                  <a:lnTo>
                    <a:pt x="105143" y="7815"/>
                  </a:lnTo>
                  <a:lnTo>
                    <a:pt x="153924" y="0"/>
                  </a:lnTo>
                  <a:lnTo>
                    <a:pt x="202545" y="7815"/>
                  </a:lnTo>
                  <a:lnTo>
                    <a:pt x="244437" y="29602"/>
                  </a:lnTo>
                  <a:lnTo>
                    <a:pt x="277258" y="62874"/>
                  </a:lnTo>
                  <a:lnTo>
                    <a:pt x="298667" y="105143"/>
                  </a:lnTo>
                  <a:lnTo>
                    <a:pt x="306323" y="153924"/>
                  </a:lnTo>
                  <a:lnTo>
                    <a:pt x="298667" y="202704"/>
                  </a:lnTo>
                  <a:lnTo>
                    <a:pt x="277258" y="244973"/>
                  </a:lnTo>
                  <a:lnTo>
                    <a:pt x="244437" y="278245"/>
                  </a:lnTo>
                  <a:lnTo>
                    <a:pt x="202545" y="300032"/>
                  </a:lnTo>
                  <a:lnTo>
                    <a:pt x="153924" y="307848"/>
                  </a:lnTo>
                  <a:lnTo>
                    <a:pt x="105143" y="300032"/>
                  </a:lnTo>
                  <a:lnTo>
                    <a:pt x="62874" y="278245"/>
                  </a:lnTo>
                  <a:lnTo>
                    <a:pt x="29602" y="244973"/>
                  </a:lnTo>
                  <a:lnTo>
                    <a:pt x="7815" y="202704"/>
                  </a:lnTo>
                  <a:lnTo>
                    <a:pt x="0" y="153924"/>
                  </a:lnTo>
                </a:path>
              </a:pathLst>
            </a:custGeom>
            <a:ln w="1524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137" name="object 137"/>
            <p:cNvPicPr/>
            <p:nvPr/>
          </p:nvPicPr>
          <p:blipFill>
            <a:blip r:embed="rId7" cstate="print"/>
            <a:stretch>
              <a:fillRect/>
            </a:stretch>
          </p:blipFill>
          <p:spPr>
            <a:xfrm>
              <a:off x="5843015" y="7467599"/>
              <a:ext cx="62483" cy="201167"/>
            </a:xfrm>
            <a:prstGeom prst="rect">
              <a:avLst/>
            </a:prstGeom>
          </p:spPr>
        </p:pic>
      </p:grpSp>
      <p:grpSp>
        <p:nvGrpSpPr>
          <p:cNvPr id="138" name="object 138"/>
          <p:cNvGrpSpPr/>
          <p:nvPr/>
        </p:nvGrpSpPr>
        <p:grpSpPr>
          <a:xfrm>
            <a:off x="12182951" y="7345680"/>
            <a:ext cx="740618" cy="323215"/>
            <a:chOff x="5295900" y="7345679"/>
            <a:chExt cx="321945" cy="323215"/>
          </a:xfrm>
        </p:grpSpPr>
        <p:sp>
          <p:nvSpPr>
            <p:cNvPr id="139" name="object 139"/>
            <p:cNvSpPr/>
            <p:nvPr/>
          </p:nvSpPr>
          <p:spPr>
            <a:xfrm>
              <a:off x="5303520" y="7353299"/>
              <a:ext cx="306705" cy="307975"/>
            </a:xfrm>
            <a:custGeom>
              <a:avLst/>
              <a:gdLst/>
              <a:ahLst/>
              <a:cxnLst/>
              <a:rect l="l" t="t" r="r" b="b"/>
              <a:pathLst>
                <a:path w="306704" h="307975">
                  <a:moveTo>
                    <a:pt x="0" y="153924"/>
                  </a:moveTo>
                  <a:lnTo>
                    <a:pt x="7656" y="105143"/>
                  </a:lnTo>
                  <a:lnTo>
                    <a:pt x="29065" y="62874"/>
                  </a:lnTo>
                  <a:lnTo>
                    <a:pt x="61886" y="29602"/>
                  </a:lnTo>
                  <a:lnTo>
                    <a:pt x="103778" y="7815"/>
                  </a:lnTo>
                  <a:lnTo>
                    <a:pt x="152400" y="0"/>
                  </a:lnTo>
                  <a:lnTo>
                    <a:pt x="201180" y="7815"/>
                  </a:lnTo>
                  <a:lnTo>
                    <a:pt x="243449" y="29602"/>
                  </a:lnTo>
                  <a:lnTo>
                    <a:pt x="276721" y="62874"/>
                  </a:lnTo>
                  <a:lnTo>
                    <a:pt x="298508" y="105143"/>
                  </a:lnTo>
                  <a:lnTo>
                    <a:pt x="306323" y="153924"/>
                  </a:lnTo>
                  <a:lnTo>
                    <a:pt x="298508" y="202704"/>
                  </a:lnTo>
                  <a:lnTo>
                    <a:pt x="276721" y="244973"/>
                  </a:lnTo>
                  <a:lnTo>
                    <a:pt x="243449" y="278245"/>
                  </a:lnTo>
                  <a:lnTo>
                    <a:pt x="201180" y="300032"/>
                  </a:lnTo>
                  <a:lnTo>
                    <a:pt x="152400" y="307848"/>
                  </a:lnTo>
                  <a:lnTo>
                    <a:pt x="103778" y="300032"/>
                  </a:lnTo>
                  <a:lnTo>
                    <a:pt x="61886" y="278245"/>
                  </a:lnTo>
                  <a:lnTo>
                    <a:pt x="29065" y="244973"/>
                  </a:lnTo>
                  <a:lnTo>
                    <a:pt x="7656" y="202704"/>
                  </a:lnTo>
                  <a:lnTo>
                    <a:pt x="0" y="153924"/>
                  </a:lnTo>
                </a:path>
              </a:pathLst>
            </a:custGeom>
            <a:ln w="1524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140" name="object 140"/>
            <p:cNvPicPr/>
            <p:nvPr/>
          </p:nvPicPr>
          <p:blipFill>
            <a:blip r:embed="rId7" cstate="print"/>
            <a:stretch>
              <a:fillRect/>
            </a:stretch>
          </p:blipFill>
          <p:spPr>
            <a:xfrm>
              <a:off x="5425439" y="7467599"/>
              <a:ext cx="62483" cy="201167"/>
            </a:xfrm>
            <a:prstGeom prst="rect">
              <a:avLst/>
            </a:prstGeom>
          </p:spPr>
        </p:pic>
      </p:grpSp>
      <p:grpSp>
        <p:nvGrpSpPr>
          <p:cNvPr id="141" name="object 141"/>
          <p:cNvGrpSpPr/>
          <p:nvPr/>
        </p:nvGrpSpPr>
        <p:grpSpPr>
          <a:xfrm>
            <a:off x="11057562" y="7345680"/>
            <a:ext cx="743540" cy="323215"/>
            <a:chOff x="4806696" y="7345679"/>
            <a:chExt cx="323215" cy="323215"/>
          </a:xfrm>
        </p:grpSpPr>
        <p:sp>
          <p:nvSpPr>
            <p:cNvPr id="142" name="object 142"/>
            <p:cNvSpPr/>
            <p:nvPr/>
          </p:nvSpPr>
          <p:spPr>
            <a:xfrm>
              <a:off x="4814316" y="7353299"/>
              <a:ext cx="307975" cy="307975"/>
            </a:xfrm>
            <a:custGeom>
              <a:avLst/>
              <a:gdLst/>
              <a:ahLst/>
              <a:cxnLst/>
              <a:rect l="l" t="t" r="r" b="b"/>
              <a:pathLst>
                <a:path w="307975" h="307975">
                  <a:moveTo>
                    <a:pt x="0" y="153924"/>
                  </a:moveTo>
                  <a:lnTo>
                    <a:pt x="7815" y="105143"/>
                  </a:lnTo>
                  <a:lnTo>
                    <a:pt x="29602" y="62874"/>
                  </a:lnTo>
                  <a:lnTo>
                    <a:pt x="62874" y="29602"/>
                  </a:lnTo>
                  <a:lnTo>
                    <a:pt x="105143" y="7815"/>
                  </a:lnTo>
                  <a:lnTo>
                    <a:pt x="153924" y="0"/>
                  </a:lnTo>
                  <a:lnTo>
                    <a:pt x="202118" y="7815"/>
                  </a:lnTo>
                  <a:lnTo>
                    <a:pt x="244315" y="29602"/>
                  </a:lnTo>
                  <a:lnTo>
                    <a:pt x="277806" y="62874"/>
                  </a:lnTo>
                  <a:lnTo>
                    <a:pt x="299886" y="105143"/>
                  </a:lnTo>
                  <a:lnTo>
                    <a:pt x="307848" y="153924"/>
                  </a:lnTo>
                  <a:lnTo>
                    <a:pt x="299886" y="202704"/>
                  </a:lnTo>
                  <a:lnTo>
                    <a:pt x="277806" y="244973"/>
                  </a:lnTo>
                  <a:lnTo>
                    <a:pt x="244315" y="278245"/>
                  </a:lnTo>
                  <a:lnTo>
                    <a:pt x="202118" y="300032"/>
                  </a:lnTo>
                  <a:lnTo>
                    <a:pt x="153924" y="307848"/>
                  </a:lnTo>
                  <a:lnTo>
                    <a:pt x="105143" y="300032"/>
                  </a:lnTo>
                  <a:lnTo>
                    <a:pt x="62874" y="278245"/>
                  </a:lnTo>
                  <a:lnTo>
                    <a:pt x="29602" y="244973"/>
                  </a:lnTo>
                  <a:lnTo>
                    <a:pt x="7815" y="202704"/>
                  </a:lnTo>
                  <a:lnTo>
                    <a:pt x="0" y="153924"/>
                  </a:lnTo>
                </a:path>
              </a:pathLst>
            </a:custGeom>
            <a:ln w="1524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143" name="object 143"/>
            <p:cNvPicPr/>
            <p:nvPr/>
          </p:nvPicPr>
          <p:blipFill>
            <a:blip r:embed="rId7" cstate="print"/>
            <a:stretch>
              <a:fillRect/>
            </a:stretch>
          </p:blipFill>
          <p:spPr>
            <a:xfrm>
              <a:off x="4936236" y="7467599"/>
              <a:ext cx="62483" cy="201167"/>
            </a:xfrm>
            <a:prstGeom prst="rect">
              <a:avLst/>
            </a:prstGeom>
          </p:spPr>
        </p:pic>
      </p:grpSp>
      <p:sp>
        <p:nvSpPr>
          <p:cNvPr id="144" name="object 144"/>
          <p:cNvSpPr/>
          <p:nvPr/>
        </p:nvSpPr>
        <p:spPr>
          <a:xfrm>
            <a:off x="11884950" y="5801868"/>
            <a:ext cx="0" cy="269875"/>
          </a:xfrm>
          <a:custGeom>
            <a:avLst/>
            <a:gdLst/>
            <a:ahLst/>
            <a:cxnLst/>
            <a:rect l="l" t="t" r="r" b="b"/>
            <a:pathLst>
              <a:path h="269875">
                <a:moveTo>
                  <a:pt x="0" y="269748"/>
                </a:moveTo>
                <a:lnTo>
                  <a:pt x="0" y="0"/>
                </a:lnTo>
              </a:path>
            </a:pathLst>
          </a:custGeom>
          <a:ln w="1524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5" name="object 145"/>
          <p:cNvSpPr/>
          <p:nvPr/>
        </p:nvSpPr>
        <p:spPr>
          <a:xfrm>
            <a:off x="11891959" y="6248401"/>
            <a:ext cx="0" cy="227329"/>
          </a:xfrm>
          <a:custGeom>
            <a:avLst/>
            <a:gdLst/>
            <a:ahLst/>
            <a:cxnLst/>
            <a:rect l="l" t="t" r="r" b="b"/>
            <a:pathLst>
              <a:path h="227329">
                <a:moveTo>
                  <a:pt x="0" y="227076"/>
                </a:moveTo>
                <a:lnTo>
                  <a:pt x="0" y="0"/>
                </a:lnTo>
              </a:path>
            </a:pathLst>
          </a:custGeom>
          <a:ln w="1524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6" name="object 146"/>
          <p:cNvSpPr/>
          <p:nvPr/>
        </p:nvSpPr>
        <p:spPr>
          <a:xfrm>
            <a:off x="10261724" y="7039356"/>
            <a:ext cx="410481" cy="177165"/>
          </a:xfrm>
          <a:custGeom>
            <a:avLst/>
            <a:gdLst/>
            <a:ahLst/>
            <a:cxnLst/>
            <a:rect l="l" t="t" r="r" b="b"/>
            <a:pathLst>
              <a:path w="178435" h="177165">
                <a:moveTo>
                  <a:pt x="0" y="176783"/>
                </a:moveTo>
                <a:lnTo>
                  <a:pt x="178308" y="176783"/>
                </a:lnTo>
                <a:lnTo>
                  <a:pt x="178308" y="0"/>
                </a:lnTo>
                <a:lnTo>
                  <a:pt x="0" y="0"/>
                </a:lnTo>
                <a:lnTo>
                  <a:pt x="0" y="176783"/>
                </a:lnTo>
                <a:close/>
              </a:path>
            </a:pathLst>
          </a:custGeom>
          <a:ln w="1524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7" name="object 147"/>
          <p:cNvSpPr/>
          <p:nvPr/>
        </p:nvSpPr>
        <p:spPr>
          <a:xfrm>
            <a:off x="11225842" y="7039356"/>
            <a:ext cx="407559" cy="177165"/>
          </a:xfrm>
          <a:custGeom>
            <a:avLst/>
            <a:gdLst/>
            <a:ahLst/>
            <a:cxnLst/>
            <a:rect l="l" t="t" r="r" b="b"/>
            <a:pathLst>
              <a:path w="177164" h="177165">
                <a:moveTo>
                  <a:pt x="0" y="176783"/>
                </a:moveTo>
                <a:lnTo>
                  <a:pt x="176783" y="176783"/>
                </a:lnTo>
                <a:lnTo>
                  <a:pt x="176783" y="0"/>
                </a:lnTo>
                <a:lnTo>
                  <a:pt x="0" y="0"/>
                </a:lnTo>
                <a:lnTo>
                  <a:pt x="0" y="176783"/>
                </a:lnTo>
                <a:close/>
              </a:path>
            </a:pathLst>
          </a:custGeom>
          <a:ln w="1524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8" name="object 148"/>
          <p:cNvSpPr/>
          <p:nvPr/>
        </p:nvSpPr>
        <p:spPr>
          <a:xfrm>
            <a:off x="12344219" y="7039356"/>
            <a:ext cx="410481" cy="177165"/>
          </a:xfrm>
          <a:custGeom>
            <a:avLst/>
            <a:gdLst/>
            <a:ahLst/>
            <a:cxnLst/>
            <a:rect l="l" t="t" r="r" b="b"/>
            <a:pathLst>
              <a:path w="178435" h="177165">
                <a:moveTo>
                  <a:pt x="0" y="176783"/>
                </a:moveTo>
                <a:lnTo>
                  <a:pt x="178308" y="176783"/>
                </a:lnTo>
                <a:lnTo>
                  <a:pt x="178308" y="0"/>
                </a:lnTo>
                <a:lnTo>
                  <a:pt x="0" y="0"/>
                </a:lnTo>
                <a:lnTo>
                  <a:pt x="0" y="176783"/>
                </a:lnTo>
                <a:close/>
              </a:path>
            </a:pathLst>
          </a:custGeom>
          <a:ln w="1524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9" name="object 149"/>
          <p:cNvSpPr/>
          <p:nvPr/>
        </p:nvSpPr>
        <p:spPr>
          <a:xfrm>
            <a:off x="13308337" y="7039356"/>
            <a:ext cx="414863" cy="177165"/>
          </a:xfrm>
          <a:custGeom>
            <a:avLst/>
            <a:gdLst/>
            <a:ahLst/>
            <a:cxnLst/>
            <a:rect l="l" t="t" r="r" b="b"/>
            <a:pathLst>
              <a:path w="180339" h="177165">
                <a:moveTo>
                  <a:pt x="0" y="176783"/>
                </a:moveTo>
                <a:lnTo>
                  <a:pt x="179832" y="176783"/>
                </a:lnTo>
                <a:lnTo>
                  <a:pt x="179832" y="0"/>
                </a:lnTo>
                <a:lnTo>
                  <a:pt x="0" y="0"/>
                </a:lnTo>
                <a:lnTo>
                  <a:pt x="0" y="176783"/>
                </a:lnTo>
                <a:close/>
              </a:path>
            </a:pathLst>
          </a:custGeom>
          <a:ln w="1524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grpSp>
        <p:nvGrpSpPr>
          <p:cNvPr id="150" name="object 150"/>
          <p:cNvGrpSpPr/>
          <p:nvPr/>
        </p:nvGrpSpPr>
        <p:grpSpPr>
          <a:xfrm>
            <a:off x="10177585" y="6582156"/>
            <a:ext cx="1599560" cy="457200"/>
            <a:chOff x="4424172" y="6582156"/>
            <a:chExt cx="695325" cy="457200"/>
          </a:xfrm>
        </p:grpSpPr>
        <p:sp>
          <p:nvSpPr>
            <p:cNvPr id="151" name="object 151"/>
            <p:cNvSpPr/>
            <p:nvPr/>
          </p:nvSpPr>
          <p:spPr>
            <a:xfrm>
              <a:off x="4750308" y="6589776"/>
              <a:ext cx="254635" cy="335280"/>
            </a:xfrm>
            <a:custGeom>
              <a:avLst/>
              <a:gdLst/>
              <a:ahLst/>
              <a:cxnLst/>
              <a:rect l="l" t="t" r="r" b="b"/>
              <a:pathLst>
                <a:path w="254635" h="335279">
                  <a:moveTo>
                    <a:pt x="254508" y="0"/>
                  </a:moveTo>
                  <a:lnTo>
                    <a:pt x="254508" y="220979"/>
                  </a:lnTo>
                  <a:lnTo>
                    <a:pt x="0" y="220979"/>
                  </a:lnTo>
                  <a:lnTo>
                    <a:pt x="0" y="335279"/>
                  </a:lnTo>
                </a:path>
              </a:pathLst>
            </a:custGeom>
            <a:ln w="1524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52" name="object 152"/>
            <p:cNvSpPr/>
            <p:nvPr/>
          </p:nvSpPr>
          <p:spPr>
            <a:xfrm>
              <a:off x="4424172" y="6925055"/>
              <a:ext cx="695325" cy="0"/>
            </a:xfrm>
            <a:custGeom>
              <a:avLst/>
              <a:gdLst/>
              <a:ahLst/>
              <a:cxnLst/>
              <a:rect l="l" t="t" r="r" b="b"/>
              <a:pathLst>
                <a:path w="695325">
                  <a:moveTo>
                    <a:pt x="0" y="0"/>
                  </a:moveTo>
                  <a:lnTo>
                    <a:pt x="694943" y="0"/>
                  </a:lnTo>
                </a:path>
              </a:pathLst>
            </a:custGeom>
            <a:ln w="2743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53" name="object 153"/>
            <p:cNvSpPr/>
            <p:nvPr/>
          </p:nvSpPr>
          <p:spPr>
            <a:xfrm>
              <a:off x="4549140" y="6925055"/>
              <a:ext cx="419100" cy="114300"/>
            </a:xfrm>
            <a:custGeom>
              <a:avLst/>
              <a:gdLst/>
              <a:ahLst/>
              <a:cxnLst/>
              <a:rect l="l" t="t" r="r" b="b"/>
              <a:pathLst>
                <a:path w="419100" h="114300">
                  <a:moveTo>
                    <a:pt x="0" y="114300"/>
                  </a:moveTo>
                  <a:lnTo>
                    <a:pt x="0" y="0"/>
                  </a:lnTo>
                </a:path>
                <a:path w="419100" h="114300">
                  <a:moveTo>
                    <a:pt x="419099" y="114300"/>
                  </a:moveTo>
                  <a:lnTo>
                    <a:pt x="419099" y="0"/>
                  </a:lnTo>
                </a:path>
              </a:pathLst>
            </a:custGeom>
            <a:ln w="1524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154" name="object 154"/>
          <p:cNvSpPr/>
          <p:nvPr/>
        </p:nvSpPr>
        <p:spPr>
          <a:xfrm>
            <a:off x="12551068" y="6925055"/>
            <a:ext cx="0" cy="114300"/>
          </a:xfrm>
          <a:custGeom>
            <a:avLst/>
            <a:gdLst/>
            <a:ahLst/>
            <a:cxnLst/>
            <a:rect l="l" t="t" r="r" b="b"/>
            <a:pathLst>
              <a:path h="114300">
                <a:moveTo>
                  <a:pt x="0" y="114300"/>
                </a:moveTo>
                <a:lnTo>
                  <a:pt x="0" y="0"/>
                </a:lnTo>
              </a:path>
            </a:pathLst>
          </a:custGeom>
          <a:ln w="1524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5" name="object 155"/>
          <p:cNvSpPr/>
          <p:nvPr/>
        </p:nvSpPr>
        <p:spPr>
          <a:xfrm>
            <a:off x="13515186" y="6925055"/>
            <a:ext cx="0" cy="114300"/>
          </a:xfrm>
          <a:custGeom>
            <a:avLst/>
            <a:gdLst/>
            <a:ahLst/>
            <a:cxnLst/>
            <a:rect l="l" t="t" r="r" b="b"/>
            <a:pathLst>
              <a:path h="114300">
                <a:moveTo>
                  <a:pt x="0" y="114300"/>
                </a:moveTo>
                <a:lnTo>
                  <a:pt x="0" y="0"/>
                </a:lnTo>
              </a:path>
            </a:pathLst>
          </a:custGeom>
          <a:ln w="1524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6" name="object 156"/>
          <p:cNvSpPr/>
          <p:nvPr/>
        </p:nvSpPr>
        <p:spPr>
          <a:xfrm>
            <a:off x="10465066" y="7216140"/>
            <a:ext cx="0" cy="135890"/>
          </a:xfrm>
          <a:custGeom>
            <a:avLst/>
            <a:gdLst/>
            <a:ahLst/>
            <a:cxnLst/>
            <a:rect l="l" t="t" r="r" b="b"/>
            <a:pathLst>
              <a:path h="135890">
                <a:moveTo>
                  <a:pt x="0" y="0"/>
                </a:moveTo>
                <a:lnTo>
                  <a:pt x="0" y="135636"/>
                </a:lnTo>
              </a:path>
            </a:pathLst>
          </a:custGeom>
          <a:ln w="1524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7" name="object 157"/>
          <p:cNvSpPr/>
          <p:nvPr/>
        </p:nvSpPr>
        <p:spPr>
          <a:xfrm>
            <a:off x="11429182" y="7216140"/>
            <a:ext cx="0" cy="135890"/>
          </a:xfrm>
          <a:custGeom>
            <a:avLst/>
            <a:gdLst/>
            <a:ahLst/>
            <a:cxnLst/>
            <a:rect l="l" t="t" r="r" b="b"/>
            <a:pathLst>
              <a:path h="135890">
                <a:moveTo>
                  <a:pt x="0" y="0"/>
                </a:moveTo>
                <a:lnTo>
                  <a:pt x="0" y="135636"/>
                </a:lnTo>
              </a:path>
            </a:pathLst>
          </a:custGeom>
          <a:ln w="1524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8" name="object 158"/>
          <p:cNvSpPr/>
          <p:nvPr/>
        </p:nvSpPr>
        <p:spPr>
          <a:xfrm>
            <a:off x="12551068" y="7216140"/>
            <a:ext cx="0" cy="135890"/>
          </a:xfrm>
          <a:custGeom>
            <a:avLst/>
            <a:gdLst/>
            <a:ahLst/>
            <a:cxnLst/>
            <a:rect l="l" t="t" r="r" b="b"/>
            <a:pathLst>
              <a:path h="135890">
                <a:moveTo>
                  <a:pt x="0" y="0"/>
                </a:moveTo>
                <a:lnTo>
                  <a:pt x="0" y="135636"/>
                </a:lnTo>
              </a:path>
            </a:pathLst>
          </a:custGeom>
          <a:ln w="1524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9" name="object 159"/>
          <p:cNvSpPr/>
          <p:nvPr/>
        </p:nvSpPr>
        <p:spPr>
          <a:xfrm>
            <a:off x="13515186" y="7216140"/>
            <a:ext cx="0" cy="135890"/>
          </a:xfrm>
          <a:custGeom>
            <a:avLst/>
            <a:gdLst/>
            <a:ahLst/>
            <a:cxnLst/>
            <a:rect l="l" t="t" r="r" b="b"/>
            <a:pathLst>
              <a:path h="135890">
                <a:moveTo>
                  <a:pt x="0" y="0"/>
                </a:moveTo>
                <a:lnTo>
                  <a:pt x="0" y="135636"/>
                </a:lnTo>
              </a:path>
            </a:pathLst>
          </a:custGeom>
          <a:ln w="1524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grpSp>
        <p:nvGrpSpPr>
          <p:cNvPr id="160" name="object 160"/>
          <p:cNvGrpSpPr/>
          <p:nvPr/>
        </p:nvGrpSpPr>
        <p:grpSpPr>
          <a:xfrm>
            <a:off x="10184595" y="7664197"/>
            <a:ext cx="560942" cy="894715"/>
            <a:chOff x="4427220" y="7664196"/>
            <a:chExt cx="243840" cy="894715"/>
          </a:xfrm>
        </p:grpSpPr>
        <p:sp>
          <p:nvSpPr>
            <p:cNvPr id="161" name="object 161"/>
            <p:cNvSpPr/>
            <p:nvPr/>
          </p:nvSpPr>
          <p:spPr>
            <a:xfrm>
              <a:off x="4459224" y="7984236"/>
              <a:ext cx="180340" cy="340360"/>
            </a:xfrm>
            <a:custGeom>
              <a:avLst/>
              <a:gdLst/>
              <a:ahLst/>
              <a:cxnLst/>
              <a:rect l="l" t="t" r="r" b="b"/>
              <a:pathLst>
                <a:path w="180339" h="340359">
                  <a:moveTo>
                    <a:pt x="0" y="339851"/>
                  </a:moveTo>
                  <a:lnTo>
                    <a:pt x="179832" y="339851"/>
                  </a:lnTo>
                  <a:lnTo>
                    <a:pt x="179832" y="0"/>
                  </a:lnTo>
                  <a:lnTo>
                    <a:pt x="0" y="0"/>
                  </a:lnTo>
                  <a:lnTo>
                    <a:pt x="0" y="339851"/>
                  </a:lnTo>
                  <a:close/>
                </a:path>
              </a:pathLst>
            </a:custGeom>
            <a:ln w="1524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162" name="object 162"/>
            <p:cNvPicPr/>
            <p:nvPr/>
          </p:nvPicPr>
          <p:blipFill>
            <a:blip r:embed="rId8" cstate="print"/>
            <a:stretch>
              <a:fillRect/>
            </a:stretch>
          </p:blipFill>
          <p:spPr>
            <a:xfrm>
              <a:off x="4532375" y="8115300"/>
              <a:ext cx="31750" cy="27431"/>
            </a:xfrm>
            <a:prstGeom prst="rect">
              <a:avLst/>
            </a:prstGeom>
          </p:spPr>
        </p:pic>
        <p:sp>
          <p:nvSpPr>
            <p:cNvPr id="163" name="object 163"/>
            <p:cNvSpPr/>
            <p:nvPr/>
          </p:nvSpPr>
          <p:spPr>
            <a:xfrm>
              <a:off x="4434840" y="7664196"/>
              <a:ext cx="228600" cy="887094"/>
            </a:xfrm>
            <a:custGeom>
              <a:avLst/>
              <a:gdLst/>
              <a:ahLst/>
              <a:cxnLst/>
              <a:rect l="l" t="t" r="r" b="b"/>
              <a:pathLst>
                <a:path w="228600" h="887095">
                  <a:moveTo>
                    <a:pt x="114300" y="0"/>
                  </a:moveTo>
                  <a:lnTo>
                    <a:pt x="114300" y="320039"/>
                  </a:lnTo>
                </a:path>
                <a:path w="228600" h="887095">
                  <a:moveTo>
                    <a:pt x="0" y="67055"/>
                  </a:moveTo>
                  <a:lnTo>
                    <a:pt x="0" y="118871"/>
                  </a:lnTo>
                  <a:lnTo>
                    <a:pt x="228600" y="118871"/>
                  </a:lnTo>
                  <a:lnTo>
                    <a:pt x="228600" y="67055"/>
                  </a:lnTo>
                </a:path>
                <a:path w="228600" h="887095">
                  <a:moveTo>
                    <a:pt x="114300" y="821435"/>
                  </a:moveTo>
                  <a:lnTo>
                    <a:pt x="114300" y="659891"/>
                  </a:lnTo>
                </a:path>
                <a:path w="228600" h="887095">
                  <a:moveTo>
                    <a:pt x="74675" y="853439"/>
                  </a:moveTo>
                  <a:lnTo>
                    <a:pt x="153924" y="853439"/>
                  </a:lnTo>
                </a:path>
                <a:path w="228600" h="887095">
                  <a:moveTo>
                    <a:pt x="88391" y="886967"/>
                  </a:moveTo>
                  <a:lnTo>
                    <a:pt x="140208" y="886967"/>
                  </a:lnTo>
                </a:path>
                <a:path w="228600" h="887095">
                  <a:moveTo>
                    <a:pt x="62483" y="821435"/>
                  </a:moveTo>
                  <a:lnTo>
                    <a:pt x="166116" y="821435"/>
                  </a:lnTo>
                </a:path>
              </a:pathLst>
            </a:custGeom>
            <a:ln w="1524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164" name="object 164"/>
          <p:cNvGrpSpPr/>
          <p:nvPr/>
        </p:nvGrpSpPr>
        <p:grpSpPr>
          <a:xfrm>
            <a:off x="12270597" y="7664197"/>
            <a:ext cx="560942" cy="894715"/>
            <a:chOff x="5334000" y="7664196"/>
            <a:chExt cx="243840" cy="894715"/>
          </a:xfrm>
        </p:grpSpPr>
        <p:sp>
          <p:nvSpPr>
            <p:cNvPr id="165" name="object 165"/>
            <p:cNvSpPr/>
            <p:nvPr/>
          </p:nvSpPr>
          <p:spPr>
            <a:xfrm>
              <a:off x="5366003" y="7984236"/>
              <a:ext cx="178435" cy="340360"/>
            </a:xfrm>
            <a:custGeom>
              <a:avLst/>
              <a:gdLst/>
              <a:ahLst/>
              <a:cxnLst/>
              <a:rect l="l" t="t" r="r" b="b"/>
              <a:pathLst>
                <a:path w="178435" h="340359">
                  <a:moveTo>
                    <a:pt x="0" y="339851"/>
                  </a:moveTo>
                  <a:lnTo>
                    <a:pt x="178308" y="339851"/>
                  </a:lnTo>
                  <a:lnTo>
                    <a:pt x="178308" y="0"/>
                  </a:lnTo>
                  <a:lnTo>
                    <a:pt x="0" y="0"/>
                  </a:lnTo>
                  <a:lnTo>
                    <a:pt x="0" y="339851"/>
                  </a:lnTo>
                  <a:close/>
                </a:path>
              </a:pathLst>
            </a:custGeom>
            <a:ln w="1524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166" name="object 166"/>
            <p:cNvPicPr/>
            <p:nvPr/>
          </p:nvPicPr>
          <p:blipFill>
            <a:blip r:embed="rId8" cstate="print"/>
            <a:stretch>
              <a:fillRect/>
            </a:stretch>
          </p:blipFill>
          <p:spPr>
            <a:xfrm>
              <a:off x="5440680" y="8115300"/>
              <a:ext cx="31750" cy="27431"/>
            </a:xfrm>
            <a:prstGeom prst="rect">
              <a:avLst/>
            </a:prstGeom>
          </p:spPr>
        </p:pic>
        <p:sp>
          <p:nvSpPr>
            <p:cNvPr id="167" name="object 167"/>
            <p:cNvSpPr/>
            <p:nvPr/>
          </p:nvSpPr>
          <p:spPr>
            <a:xfrm>
              <a:off x="5341620" y="7664196"/>
              <a:ext cx="228600" cy="887094"/>
            </a:xfrm>
            <a:custGeom>
              <a:avLst/>
              <a:gdLst/>
              <a:ahLst/>
              <a:cxnLst/>
              <a:rect l="l" t="t" r="r" b="b"/>
              <a:pathLst>
                <a:path w="228600" h="887095">
                  <a:moveTo>
                    <a:pt x="114300" y="0"/>
                  </a:moveTo>
                  <a:lnTo>
                    <a:pt x="114300" y="320039"/>
                  </a:lnTo>
                </a:path>
                <a:path w="228600" h="887095">
                  <a:moveTo>
                    <a:pt x="0" y="67055"/>
                  </a:moveTo>
                  <a:lnTo>
                    <a:pt x="0" y="118871"/>
                  </a:lnTo>
                  <a:lnTo>
                    <a:pt x="228600" y="118871"/>
                  </a:lnTo>
                  <a:lnTo>
                    <a:pt x="228600" y="67055"/>
                  </a:lnTo>
                </a:path>
                <a:path w="228600" h="887095">
                  <a:moveTo>
                    <a:pt x="114300" y="821435"/>
                  </a:moveTo>
                  <a:lnTo>
                    <a:pt x="114300" y="659891"/>
                  </a:lnTo>
                </a:path>
                <a:path w="228600" h="887095">
                  <a:moveTo>
                    <a:pt x="74676" y="853439"/>
                  </a:moveTo>
                  <a:lnTo>
                    <a:pt x="152400" y="853439"/>
                  </a:lnTo>
                </a:path>
                <a:path w="228600" h="887095">
                  <a:moveTo>
                    <a:pt x="88392" y="886967"/>
                  </a:moveTo>
                  <a:lnTo>
                    <a:pt x="140208" y="886967"/>
                  </a:lnTo>
                </a:path>
                <a:path w="228600" h="887095">
                  <a:moveTo>
                    <a:pt x="60960" y="821435"/>
                  </a:moveTo>
                  <a:lnTo>
                    <a:pt x="166116" y="821435"/>
                  </a:lnTo>
                </a:path>
              </a:pathLst>
            </a:custGeom>
            <a:ln w="1524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168" name="object 168"/>
          <p:cNvGrpSpPr/>
          <p:nvPr/>
        </p:nvGrpSpPr>
        <p:grpSpPr>
          <a:xfrm>
            <a:off x="11148714" y="7656577"/>
            <a:ext cx="558020" cy="896619"/>
            <a:chOff x="4846320" y="7656576"/>
            <a:chExt cx="242570" cy="896619"/>
          </a:xfrm>
        </p:grpSpPr>
        <p:sp>
          <p:nvSpPr>
            <p:cNvPr id="169" name="object 169"/>
            <p:cNvSpPr/>
            <p:nvPr/>
          </p:nvSpPr>
          <p:spPr>
            <a:xfrm>
              <a:off x="4879848" y="7976615"/>
              <a:ext cx="177165" cy="340360"/>
            </a:xfrm>
            <a:custGeom>
              <a:avLst/>
              <a:gdLst/>
              <a:ahLst/>
              <a:cxnLst/>
              <a:rect l="l" t="t" r="r" b="b"/>
              <a:pathLst>
                <a:path w="177164" h="340359">
                  <a:moveTo>
                    <a:pt x="0" y="339851"/>
                  </a:moveTo>
                  <a:lnTo>
                    <a:pt x="176783" y="339851"/>
                  </a:lnTo>
                  <a:lnTo>
                    <a:pt x="176783" y="0"/>
                  </a:lnTo>
                  <a:lnTo>
                    <a:pt x="0" y="0"/>
                  </a:lnTo>
                  <a:lnTo>
                    <a:pt x="0" y="339851"/>
                  </a:lnTo>
                  <a:close/>
                </a:path>
              </a:pathLst>
            </a:custGeom>
            <a:ln w="1524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170" name="object 170"/>
            <p:cNvPicPr/>
            <p:nvPr/>
          </p:nvPicPr>
          <p:blipFill>
            <a:blip r:embed="rId8" cstate="print"/>
            <a:stretch>
              <a:fillRect/>
            </a:stretch>
          </p:blipFill>
          <p:spPr>
            <a:xfrm>
              <a:off x="4951476" y="8109203"/>
              <a:ext cx="31750" cy="27431"/>
            </a:xfrm>
            <a:prstGeom prst="rect">
              <a:avLst/>
            </a:prstGeom>
          </p:spPr>
        </p:pic>
        <p:sp>
          <p:nvSpPr>
            <p:cNvPr id="171" name="object 171"/>
            <p:cNvSpPr/>
            <p:nvPr/>
          </p:nvSpPr>
          <p:spPr>
            <a:xfrm>
              <a:off x="4853940" y="7656576"/>
              <a:ext cx="227329" cy="889000"/>
            </a:xfrm>
            <a:custGeom>
              <a:avLst/>
              <a:gdLst/>
              <a:ahLst/>
              <a:cxnLst/>
              <a:rect l="l" t="t" r="r" b="b"/>
              <a:pathLst>
                <a:path w="227329" h="889000">
                  <a:moveTo>
                    <a:pt x="114299" y="0"/>
                  </a:moveTo>
                  <a:lnTo>
                    <a:pt x="114299" y="320039"/>
                  </a:lnTo>
                </a:path>
                <a:path w="227329" h="889000">
                  <a:moveTo>
                    <a:pt x="0" y="68579"/>
                  </a:moveTo>
                  <a:lnTo>
                    <a:pt x="0" y="120395"/>
                  </a:lnTo>
                  <a:lnTo>
                    <a:pt x="227075" y="120395"/>
                  </a:lnTo>
                  <a:lnTo>
                    <a:pt x="227075" y="68579"/>
                  </a:lnTo>
                </a:path>
                <a:path w="227329" h="889000">
                  <a:moveTo>
                    <a:pt x="114299" y="821435"/>
                  </a:moveTo>
                  <a:lnTo>
                    <a:pt x="114299" y="659891"/>
                  </a:lnTo>
                </a:path>
                <a:path w="227329" h="889000">
                  <a:moveTo>
                    <a:pt x="74675" y="854963"/>
                  </a:moveTo>
                  <a:lnTo>
                    <a:pt x="152399" y="854963"/>
                  </a:lnTo>
                </a:path>
                <a:path w="227329" h="889000">
                  <a:moveTo>
                    <a:pt x="88391" y="888491"/>
                  </a:moveTo>
                  <a:lnTo>
                    <a:pt x="140208" y="888491"/>
                  </a:lnTo>
                </a:path>
                <a:path w="227329" h="889000">
                  <a:moveTo>
                    <a:pt x="62483" y="821435"/>
                  </a:moveTo>
                  <a:lnTo>
                    <a:pt x="164591" y="821435"/>
                  </a:lnTo>
                </a:path>
              </a:pathLst>
            </a:custGeom>
            <a:ln w="1524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172" name="object 172"/>
          <p:cNvGrpSpPr/>
          <p:nvPr/>
        </p:nvGrpSpPr>
        <p:grpSpPr>
          <a:xfrm>
            <a:off x="13234716" y="7664197"/>
            <a:ext cx="558020" cy="894715"/>
            <a:chOff x="5753100" y="7664196"/>
            <a:chExt cx="242570" cy="894715"/>
          </a:xfrm>
        </p:grpSpPr>
        <p:sp>
          <p:nvSpPr>
            <p:cNvPr id="173" name="object 173"/>
            <p:cNvSpPr/>
            <p:nvPr/>
          </p:nvSpPr>
          <p:spPr>
            <a:xfrm>
              <a:off x="5785103" y="7984236"/>
              <a:ext cx="178435" cy="340360"/>
            </a:xfrm>
            <a:custGeom>
              <a:avLst/>
              <a:gdLst/>
              <a:ahLst/>
              <a:cxnLst/>
              <a:rect l="l" t="t" r="r" b="b"/>
              <a:pathLst>
                <a:path w="178435" h="340359">
                  <a:moveTo>
                    <a:pt x="0" y="339851"/>
                  </a:moveTo>
                  <a:lnTo>
                    <a:pt x="178308" y="339851"/>
                  </a:lnTo>
                  <a:lnTo>
                    <a:pt x="178308" y="0"/>
                  </a:lnTo>
                  <a:lnTo>
                    <a:pt x="0" y="0"/>
                  </a:lnTo>
                  <a:lnTo>
                    <a:pt x="0" y="339851"/>
                  </a:lnTo>
                  <a:close/>
                </a:path>
              </a:pathLst>
            </a:custGeom>
            <a:ln w="1524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174" name="object 174"/>
            <p:cNvPicPr/>
            <p:nvPr/>
          </p:nvPicPr>
          <p:blipFill>
            <a:blip r:embed="rId8" cstate="print"/>
            <a:stretch>
              <a:fillRect/>
            </a:stretch>
          </p:blipFill>
          <p:spPr>
            <a:xfrm>
              <a:off x="5858255" y="8115300"/>
              <a:ext cx="31750" cy="27431"/>
            </a:xfrm>
            <a:prstGeom prst="rect">
              <a:avLst/>
            </a:prstGeom>
          </p:spPr>
        </p:pic>
        <p:sp>
          <p:nvSpPr>
            <p:cNvPr id="175" name="object 175"/>
            <p:cNvSpPr/>
            <p:nvPr/>
          </p:nvSpPr>
          <p:spPr>
            <a:xfrm>
              <a:off x="5760720" y="7664196"/>
              <a:ext cx="227329" cy="887094"/>
            </a:xfrm>
            <a:custGeom>
              <a:avLst/>
              <a:gdLst/>
              <a:ahLst/>
              <a:cxnLst/>
              <a:rect l="l" t="t" r="r" b="b"/>
              <a:pathLst>
                <a:path w="227329" h="887095">
                  <a:moveTo>
                    <a:pt x="114300" y="0"/>
                  </a:moveTo>
                  <a:lnTo>
                    <a:pt x="114300" y="320039"/>
                  </a:lnTo>
                </a:path>
                <a:path w="227329" h="887095">
                  <a:moveTo>
                    <a:pt x="0" y="67055"/>
                  </a:moveTo>
                  <a:lnTo>
                    <a:pt x="0" y="118871"/>
                  </a:lnTo>
                  <a:lnTo>
                    <a:pt x="227076" y="118871"/>
                  </a:lnTo>
                  <a:lnTo>
                    <a:pt x="227076" y="67055"/>
                  </a:lnTo>
                </a:path>
                <a:path w="227329" h="887095">
                  <a:moveTo>
                    <a:pt x="114300" y="821435"/>
                  </a:moveTo>
                  <a:lnTo>
                    <a:pt x="114300" y="659891"/>
                  </a:lnTo>
                </a:path>
                <a:path w="227329" h="887095">
                  <a:moveTo>
                    <a:pt x="74676" y="853439"/>
                  </a:moveTo>
                  <a:lnTo>
                    <a:pt x="153924" y="853439"/>
                  </a:lnTo>
                </a:path>
                <a:path w="227329" h="887095">
                  <a:moveTo>
                    <a:pt x="88392" y="886967"/>
                  </a:moveTo>
                  <a:lnTo>
                    <a:pt x="140208" y="886967"/>
                  </a:lnTo>
                </a:path>
                <a:path w="227329" h="887095">
                  <a:moveTo>
                    <a:pt x="62483" y="821435"/>
                  </a:moveTo>
                  <a:lnTo>
                    <a:pt x="166116" y="821435"/>
                  </a:lnTo>
                </a:path>
              </a:pathLst>
            </a:custGeom>
            <a:ln w="1524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pic>
        <p:nvPicPr>
          <p:cNvPr id="176" name="object 176"/>
          <p:cNvPicPr/>
          <p:nvPr/>
        </p:nvPicPr>
        <p:blipFill>
          <a:blip r:embed="rId8" cstate="print"/>
          <a:stretch>
            <a:fillRect/>
          </a:stretch>
        </p:blipFill>
        <p:spPr>
          <a:xfrm>
            <a:off x="14356597" y="8115301"/>
            <a:ext cx="73039" cy="27431"/>
          </a:xfrm>
          <a:prstGeom prst="rect">
            <a:avLst/>
          </a:prstGeom>
        </p:spPr>
      </p:pic>
      <p:sp>
        <p:nvSpPr>
          <p:cNvPr id="177" name="object 177"/>
          <p:cNvSpPr/>
          <p:nvPr/>
        </p:nvSpPr>
        <p:spPr>
          <a:xfrm>
            <a:off x="12081277" y="6486145"/>
            <a:ext cx="186981" cy="41275"/>
          </a:xfrm>
          <a:custGeom>
            <a:avLst/>
            <a:gdLst/>
            <a:ahLst/>
            <a:cxnLst/>
            <a:rect l="l" t="t" r="r" b="b"/>
            <a:pathLst>
              <a:path w="81279" h="41275">
                <a:moveTo>
                  <a:pt x="0" y="0"/>
                </a:moveTo>
                <a:lnTo>
                  <a:pt x="18288" y="35052"/>
                </a:lnTo>
                <a:lnTo>
                  <a:pt x="38100" y="41148"/>
                </a:lnTo>
                <a:lnTo>
                  <a:pt x="44195" y="41148"/>
                </a:lnTo>
                <a:lnTo>
                  <a:pt x="76200" y="19812"/>
                </a:lnTo>
                <a:lnTo>
                  <a:pt x="77724" y="13716"/>
                </a:lnTo>
                <a:lnTo>
                  <a:pt x="80772" y="7620"/>
                </a:lnTo>
                <a:lnTo>
                  <a:pt x="80772" y="0"/>
                </a:lnTo>
              </a:path>
            </a:pathLst>
          </a:custGeom>
          <a:ln w="1524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grpSp>
        <p:nvGrpSpPr>
          <p:cNvPr id="178" name="object 178"/>
          <p:cNvGrpSpPr/>
          <p:nvPr/>
        </p:nvGrpSpPr>
        <p:grpSpPr>
          <a:xfrm>
            <a:off x="12249563" y="6478525"/>
            <a:ext cx="410481" cy="56515"/>
            <a:chOff x="5324856" y="6478524"/>
            <a:chExt cx="178435" cy="56515"/>
          </a:xfrm>
        </p:grpSpPr>
        <p:sp>
          <p:nvSpPr>
            <p:cNvPr id="179" name="object 179"/>
            <p:cNvSpPr/>
            <p:nvPr/>
          </p:nvSpPr>
          <p:spPr>
            <a:xfrm>
              <a:off x="5414771" y="6486144"/>
              <a:ext cx="81280" cy="41275"/>
            </a:xfrm>
            <a:custGeom>
              <a:avLst/>
              <a:gdLst/>
              <a:ahLst/>
              <a:cxnLst/>
              <a:rect l="l" t="t" r="r" b="b"/>
              <a:pathLst>
                <a:path w="81279" h="41275">
                  <a:moveTo>
                    <a:pt x="0" y="0"/>
                  </a:moveTo>
                  <a:lnTo>
                    <a:pt x="0" y="7620"/>
                  </a:lnTo>
                  <a:lnTo>
                    <a:pt x="1524" y="13716"/>
                  </a:lnTo>
                  <a:lnTo>
                    <a:pt x="36576" y="41148"/>
                  </a:lnTo>
                  <a:lnTo>
                    <a:pt x="44195" y="41148"/>
                  </a:lnTo>
                  <a:lnTo>
                    <a:pt x="79248" y="13716"/>
                  </a:lnTo>
                  <a:lnTo>
                    <a:pt x="80772" y="7620"/>
                  </a:lnTo>
                  <a:lnTo>
                    <a:pt x="80772" y="0"/>
                  </a:lnTo>
                </a:path>
              </a:pathLst>
            </a:custGeom>
            <a:ln w="1524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80" name="object 180"/>
            <p:cNvSpPr/>
            <p:nvPr/>
          </p:nvSpPr>
          <p:spPr>
            <a:xfrm>
              <a:off x="5332476" y="6486144"/>
              <a:ext cx="82550" cy="41275"/>
            </a:xfrm>
            <a:custGeom>
              <a:avLst/>
              <a:gdLst/>
              <a:ahLst/>
              <a:cxnLst/>
              <a:rect l="l" t="t" r="r" b="b"/>
              <a:pathLst>
                <a:path w="82550" h="41275">
                  <a:moveTo>
                    <a:pt x="0" y="0"/>
                  </a:moveTo>
                  <a:lnTo>
                    <a:pt x="0" y="7620"/>
                  </a:lnTo>
                  <a:lnTo>
                    <a:pt x="1524" y="13716"/>
                  </a:lnTo>
                  <a:lnTo>
                    <a:pt x="30480" y="39624"/>
                  </a:lnTo>
                  <a:lnTo>
                    <a:pt x="38100" y="41148"/>
                  </a:lnTo>
                  <a:lnTo>
                    <a:pt x="44195" y="41148"/>
                  </a:lnTo>
                  <a:lnTo>
                    <a:pt x="50292" y="39624"/>
                  </a:lnTo>
                  <a:lnTo>
                    <a:pt x="57912" y="38100"/>
                  </a:lnTo>
                  <a:lnTo>
                    <a:pt x="80772" y="7620"/>
                  </a:lnTo>
                  <a:lnTo>
                    <a:pt x="82296" y="0"/>
                  </a:lnTo>
                </a:path>
              </a:pathLst>
            </a:custGeom>
            <a:ln w="1524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181" name="object 181"/>
          <p:cNvGrpSpPr/>
          <p:nvPr/>
        </p:nvGrpSpPr>
        <p:grpSpPr>
          <a:xfrm>
            <a:off x="11874430" y="6470904"/>
            <a:ext cx="224961" cy="64135"/>
            <a:chOff x="5161787" y="6470903"/>
            <a:chExt cx="97790" cy="64135"/>
          </a:xfrm>
        </p:grpSpPr>
        <p:sp>
          <p:nvSpPr>
            <p:cNvPr id="182" name="object 182"/>
            <p:cNvSpPr/>
            <p:nvPr/>
          </p:nvSpPr>
          <p:spPr>
            <a:xfrm>
              <a:off x="5169407" y="6486144"/>
              <a:ext cx="82550" cy="41275"/>
            </a:xfrm>
            <a:custGeom>
              <a:avLst/>
              <a:gdLst/>
              <a:ahLst/>
              <a:cxnLst/>
              <a:rect l="l" t="t" r="r" b="b"/>
              <a:pathLst>
                <a:path w="82550" h="41275">
                  <a:moveTo>
                    <a:pt x="0" y="0"/>
                  </a:moveTo>
                  <a:lnTo>
                    <a:pt x="19812" y="35052"/>
                  </a:lnTo>
                  <a:lnTo>
                    <a:pt x="38100" y="41148"/>
                  </a:lnTo>
                  <a:lnTo>
                    <a:pt x="45719" y="41148"/>
                  </a:lnTo>
                  <a:lnTo>
                    <a:pt x="57912" y="38100"/>
                  </a:lnTo>
                  <a:lnTo>
                    <a:pt x="64008" y="35052"/>
                  </a:lnTo>
                  <a:lnTo>
                    <a:pt x="70104" y="30480"/>
                  </a:lnTo>
                  <a:lnTo>
                    <a:pt x="73152" y="25908"/>
                  </a:lnTo>
                  <a:lnTo>
                    <a:pt x="77724" y="19812"/>
                  </a:lnTo>
                  <a:lnTo>
                    <a:pt x="80772" y="13716"/>
                  </a:lnTo>
                  <a:lnTo>
                    <a:pt x="82296" y="7620"/>
                  </a:lnTo>
                  <a:lnTo>
                    <a:pt x="82296" y="0"/>
                  </a:lnTo>
                </a:path>
              </a:pathLst>
            </a:custGeom>
            <a:ln w="1524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83" name="object 183"/>
            <p:cNvSpPr/>
            <p:nvPr/>
          </p:nvSpPr>
          <p:spPr>
            <a:xfrm>
              <a:off x="5161787" y="6478524"/>
              <a:ext cx="97790" cy="0"/>
            </a:xfrm>
            <a:custGeom>
              <a:avLst/>
              <a:gdLst/>
              <a:ahLst/>
              <a:cxnLst/>
              <a:rect l="l" t="t" r="r" b="b"/>
              <a:pathLst>
                <a:path w="97789">
                  <a:moveTo>
                    <a:pt x="0" y="0"/>
                  </a:moveTo>
                  <a:lnTo>
                    <a:pt x="15240" y="0"/>
                  </a:lnTo>
                </a:path>
                <a:path w="97789">
                  <a:moveTo>
                    <a:pt x="82296" y="0"/>
                  </a:moveTo>
                  <a:lnTo>
                    <a:pt x="97536" y="0"/>
                  </a:lnTo>
                </a:path>
              </a:pathLst>
            </a:custGeom>
            <a:ln w="1524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184" name="object 184"/>
          <p:cNvSpPr/>
          <p:nvPr/>
        </p:nvSpPr>
        <p:spPr>
          <a:xfrm>
            <a:off x="12267091" y="6470903"/>
            <a:ext cx="0" cy="15240"/>
          </a:xfrm>
          <a:custGeom>
            <a:avLst/>
            <a:gdLst/>
            <a:ahLst/>
            <a:cxnLst/>
            <a:rect l="l" t="t" r="r" b="b"/>
            <a:pathLst>
              <a:path h="15239">
                <a:moveTo>
                  <a:pt x="-7620" y="7620"/>
                </a:moveTo>
                <a:lnTo>
                  <a:pt x="7620" y="7620"/>
                </a:lnTo>
              </a:path>
            </a:pathLst>
          </a:custGeom>
          <a:ln w="1524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5" name="object 185"/>
          <p:cNvSpPr/>
          <p:nvPr/>
        </p:nvSpPr>
        <p:spPr>
          <a:xfrm>
            <a:off x="12456407" y="6470903"/>
            <a:ext cx="0" cy="15240"/>
          </a:xfrm>
          <a:custGeom>
            <a:avLst/>
            <a:gdLst/>
            <a:ahLst/>
            <a:cxnLst/>
            <a:rect l="l" t="t" r="r" b="b"/>
            <a:pathLst>
              <a:path h="15239">
                <a:moveTo>
                  <a:pt x="-7620" y="7620"/>
                </a:moveTo>
                <a:lnTo>
                  <a:pt x="7620" y="7620"/>
                </a:lnTo>
              </a:path>
            </a:pathLst>
          </a:custGeom>
          <a:ln w="1524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grpSp>
        <p:nvGrpSpPr>
          <p:cNvPr id="186" name="object 186"/>
          <p:cNvGrpSpPr/>
          <p:nvPr/>
        </p:nvGrpSpPr>
        <p:grpSpPr>
          <a:xfrm>
            <a:off x="12456408" y="6420611"/>
            <a:ext cx="673422" cy="180340"/>
            <a:chOff x="5414771" y="6420611"/>
            <a:chExt cx="292735" cy="180340"/>
          </a:xfrm>
        </p:grpSpPr>
        <p:sp>
          <p:nvSpPr>
            <p:cNvPr id="187" name="object 187"/>
            <p:cNvSpPr/>
            <p:nvPr/>
          </p:nvSpPr>
          <p:spPr>
            <a:xfrm>
              <a:off x="5495544" y="6470903"/>
              <a:ext cx="0" cy="15240"/>
            </a:xfrm>
            <a:custGeom>
              <a:avLst/>
              <a:gdLst/>
              <a:ahLst/>
              <a:cxnLst/>
              <a:rect l="l" t="t" r="r" b="b"/>
              <a:pathLst>
                <a:path h="15239">
                  <a:moveTo>
                    <a:pt x="-7620" y="7620"/>
                  </a:moveTo>
                  <a:lnTo>
                    <a:pt x="7620" y="7620"/>
                  </a:lnTo>
                </a:path>
              </a:pathLst>
            </a:custGeom>
            <a:ln w="1524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88" name="object 188"/>
            <p:cNvSpPr/>
            <p:nvPr/>
          </p:nvSpPr>
          <p:spPr>
            <a:xfrm>
              <a:off x="5501639" y="6420611"/>
              <a:ext cx="198120" cy="104139"/>
            </a:xfrm>
            <a:custGeom>
              <a:avLst/>
              <a:gdLst/>
              <a:ahLst/>
              <a:cxnLst/>
              <a:rect l="l" t="t" r="r" b="b"/>
              <a:pathLst>
                <a:path w="198120" h="104140">
                  <a:moveTo>
                    <a:pt x="132588" y="51816"/>
                  </a:moveTo>
                  <a:lnTo>
                    <a:pt x="0" y="51816"/>
                  </a:lnTo>
                </a:path>
                <a:path w="198120" h="104140">
                  <a:moveTo>
                    <a:pt x="164592" y="89916"/>
                  </a:moveTo>
                  <a:lnTo>
                    <a:pt x="164592" y="12191"/>
                  </a:lnTo>
                </a:path>
                <a:path w="198120" h="104140">
                  <a:moveTo>
                    <a:pt x="198120" y="77723"/>
                  </a:moveTo>
                  <a:lnTo>
                    <a:pt x="198120" y="24383"/>
                  </a:lnTo>
                </a:path>
                <a:path w="198120" h="104140">
                  <a:moveTo>
                    <a:pt x="132588" y="103632"/>
                  </a:moveTo>
                  <a:lnTo>
                    <a:pt x="132588" y="0"/>
                  </a:lnTo>
                </a:path>
              </a:pathLst>
            </a:custGeom>
            <a:ln w="1524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89" name="object 189"/>
            <p:cNvSpPr/>
            <p:nvPr/>
          </p:nvSpPr>
          <p:spPr>
            <a:xfrm>
              <a:off x="5422391" y="6551675"/>
              <a:ext cx="82550" cy="41275"/>
            </a:xfrm>
            <a:custGeom>
              <a:avLst/>
              <a:gdLst/>
              <a:ahLst/>
              <a:cxnLst/>
              <a:rect l="l" t="t" r="r" b="b"/>
              <a:pathLst>
                <a:path w="82550" h="41275">
                  <a:moveTo>
                    <a:pt x="82296" y="39624"/>
                  </a:moveTo>
                  <a:lnTo>
                    <a:pt x="82296" y="33528"/>
                  </a:lnTo>
                  <a:lnTo>
                    <a:pt x="79248" y="27432"/>
                  </a:lnTo>
                  <a:lnTo>
                    <a:pt x="77724" y="19812"/>
                  </a:lnTo>
                  <a:lnTo>
                    <a:pt x="73152" y="15240"/>
                  </a:lnTo>
                  <a:lnTo>
                    <a:pt x="68580" y="9144"/>
                  </a:lnTo>
                  <a:lnTo>
                    <a:pt x="64008" y="6096"/>
                  </a:lnTo>
                  <a:lnTo>
                    <a:pt x="57912" y="3048"/>
                  </a:lnTo>
                  <a:lnTo>
                    <a:pt x="50292" y="0"/>
                  </a:lnTo>
                  <a:lnTo>
                    <a:pt x="30480" y="0"/>
                  </a:lnTo>
                  <a:lnTo>
                    <a:pt x="18288" y="6096"/>
                  </a:lnTo>
                  <a:lnTo>
                    <a:pt x="13716" y="9144"/>
                  </a:lnTo>
                  <a:lnTo>
                    <a:pt x="4572" y="21336"/>
                  </a:lnTo>
                  <a:lnTo>
                    <a:pt x="1524" y="33528"/>
                  </a:lnTo>
                  <a:lnTo>
                    <a:pt x="0" y="41148"/>
                  </a:lnTo>
                </a:path>
              </a:pathLst>
            </a:custGeom>
            <a:ln w="1524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190" name="object 190"/>
          <p:cNvGrpSpPr/>
          <p:nvPr/>
        </p:nvGrpSpPr>
        <p:grpSpPr>
          <a:xfrm>
            <a:off x="12084784" y="6544057"/>
            <a:ext cx="407559" cy="56515"/>
            <a:chOff x="5253227" y="6544056"/>
            <a:chExt cx="177165" cy="56515"/>
          </a:xfrm>
        </p:grpSpPr>
        <p:sp>
          <p:nvSpPr>
            <p:cNvPr id="191" name="object 191"/>
            <p:cNvSpPr/>
            <p:nvPr/>
          </p:nvSpPr>
          <p:spPr>
            <a:xfrm>
              <a:off x="5260847" y="6551676"/>
              <a:ext cx="81280" cy="41275"/>
            </a:xfrm>
            <a:custGeom>
              <a:avLst/>
              <a:gdLst/>
              <a:ahLst/>
              <a:cxnLst/>
              <a:rect l="l" t="t" r="r" b="b"/>
              <a:pathLst>
                <a:path w="81279" h="41275">
                  <a:moveTo>
                    <a:pt x="80772" y="39624"/>
                  </a:moveTo>
                  <a:lnTo>
                    <a:pt x="79248" y="33528"/>
                  </a:lnTo>
                  <a:lnTo>
                    <a:pt x="77724" y="27432"/>
                  </a:lnTo>
                  <a:lnTo>
                    <a:pt x="74676" y="19812"/>
                  </a:lnTo>
                  <a:lnTo>
                    <a:pt x="71628" y="15240"/>
                  </a:lnTo>
                  <a:lnTo>
                    <a:pt x="67056" y="9144"/>
                  </a:lnTo>
                  <a:lnTo>
                    <a:pt x="50292" y="0"/>
                  </a:lnTo>
                  <a:lnTo>
                    <a:pt x="30480" y="0"/>
                  </a:lnTo>
                  <a:lnTo>
                    <a:pt x="1524" y="27432"/>
                  </a:lnTo>
                  <a:lnTo>
                    <a:pt x="0" y="33528"/>
                  </a:lnTo>
                  <a:lnTo>
                    <a:pt x="0" y="41148"/>
                  </a:lnTo>
                </a:path>
              </a:pathLst>
            </a:custGeom>
            <a:ln w="1524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92" name="object 192"/>
            <p:cNvSpPr/>
            <p:nvPr/>
          </p:nvSpPr>
          <p:spPr>
            <a:xfrm>
              <a:off x="5341620" y="6551676"/>
              <a:ext cx="81280" cy="41275"/>
            </a:xfrm>
            <a:custGeom>
              <a:avLst/>
              <a:gdLst/>
              <a:ahLst/>
              <a:cxnLst/>
              <a:rect l="l" t="t" r="r" b="b"/>
              <a:pathLst>
                <a:path w="81279" h="41275">
                  <a:moveTo>
                    <a:pt x="80772" y="39624"/>
                  </a:moveTo>
                  <a:lnTo>
                    <a:pt x="80772" y="33528"/>
                  </a:lnTo>
                  <a:lnTo>
                    <a:pt x="79248" y="27432"/>
                  </a:lnTo>
                  <a:lnTo>
                    <a:pt x="50292" y="0"/>
                  </a:lnTo>
                  <a:lnTo>
                    <a:pt x="30480" y="0"/>
                  </a:lnTo>
                  <a:lnTo>
                    <a:pt x="12192" y="9144"/>
                  </a:lnTo>
                  <a:lnTo>
                    <a:pt x="7620" y="15240"/>
                  </a:lnTo>
                  <a:lnTo>
                    <a:pt x="1524" y="27432"/>
                  </a:lnTo>
                  <a:lnTo>
                    <a:pt x="0" y="33528"/>
                  </a:lnTo>
                  <a:lnTo>
                    <a:pt x="0" y="41148"/>
                  </a:lnTo>
                </a:path>
              </a:pathLst>
            </a:custGeom>
            <a:ln w="1524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193" name="object 193"/>
          <p:cNvGrpSpPr/>
          <p:nvPr/>
        </p:nvGrpSpPr>
        <p:grpSpPr>
          <a:xfrm>
            <a:off x="12645725" y="6544057"/>
            <a:ext cx="224961" cy="62865"/>
            <a:chOff x="5497067" y="6544056"/>
            <a:chExt cx="97790" cy="62865"/>
          </a:xfrm>
        </p:grpSpPr>
        <p:sp>
          <p:nvSpPr>
            <p:cNvPr id="194" name="object 194"/>
            <p:cNvSpPr/>
            <p:nvPr/>
          </p:nvSpPr>
          <p:spPr>
            <a:xfrm>
              <a:off x="5504688" y="6551676"/>
              <a:ext cx="82550" cy="41275"/>
            </a:xfrm>
            <a:custGeom>
              <a:avLst/>
              <a:gdLst/>
              <a:ahLst/>
              <a:cxnLst/>
              <a:rect l="l" t="t" r="r" b="b"/>
              <a:pathLst>
                <a:path w="82550" h="41275">
                  <a:moveTo>
                    <a:pt x="82296" y="39624"/>
                  </a:moveTo>
                  <a:lnTo>
                    <a:pt x="64008" y="6096"/>
                  </a:lnTo>
                  <a:lnTo>
                    <a:pt x="56388" y="3048"/>
                  </a:lnTo>
                  <a:lnTo>
                    <a:pt x="50292" y="0"/>
                  </a:lnTo>
                  <a:lnTo>
                    <a:pt x="30480" y="0"/>
                  </a:lnTo>
                  <a:lnTo>
                    <a:pt x="12192" y="9144"/>
                  </a:lnTo>
                  <a:lnTo>
                    <a:pt x="9144" y="15240"/>
                  </a:lnTo>
                  <a:lnTo>
                    <a:pt x="4572" y="21336"/>
                  </a:lnTo>
                  <a:lnTo>
                    <a:pt x="3048" y="27432"/>
                  </a:lnTo>
                  <a:lnTo>
                    <a:pt x="0" y="33528"/>
                  </a:lnTo>
                  <a:lnTo>
                    <a:pt x="0" y="41148"/>
                  </a:lnTo>
                </a:path>
              </a:pathLst>
            </a:custGeom>
            <a:ln w="1524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95" name="object 195"/>
            <p:cNvSpPr/>
            <p:nvPr/>
          </p:nvSpPr>
          <p:spPr>
            <a:xfrm>
              <a:off x="5497067" y="6598920"/>
              <a:ext cx="97790" cy="0"/>
            </a:xfrm>
            <a:custGeom>
              <a:avLst/>
              <a:gdLst/>
              <a:ahLst/>
              <a:cxnLst/>
              <a:rect l="l" t="t" r="r" b="b"/>
              <a:pathLst>
                <a:path w="97789">
                  <a:moveTo>
                    <a:pt x="82296" y="0"/>
                  </a:moveTo>
                  <a:lnTo>
                    <a:pt x="97536" y="0"/>
                  </a:lnTo>
                </a:path>
                <a:path w="97789">
                  <a:moveTo>
                    <a:pt x="0" y="0"/>
                  </a:moveTo>
                  <a:lnTo>
                    <a:pt x="15240" y="0"/>
                  </a:lnTo>
                </a:path>
              </a:pathLst>
            </a:custGeom>
            <a:ln w="15239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196" name="object 196"/>
          <p:cNvSpPr/>
          <p:nvPr/>
        </p:nvSpPr>
        <p:spPr>
          <a:xfrm>
            <a:off x="12473938" y="6591300"/>
            <a:ext cx="0" cy="15240"/>
          </a:xfrm>
          <a:custGeom>
            <a:avLst/>
            <a:gdLst/>
            <a:ahLst/>
            <a:cxnLst/>
            <a:rect l="l" t="t" r="r" b="b"/>
            <a:pathLst>
              <a:path h="15240">
                <a:moveTo>
                  <a:pt x="-7620" y="7619"/>
                </a:moveTo>
                <a:lnTo>
                  <a:pt x="7620" y="7619"/>
                </a:lnTo>
              </a:path>
            </a:pathLst>
          </a:custGeom>
          <a:ln w="15239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7" name="object 197"/>
          <p:cNvSpPr/>
          <p:nvPr/>
        </p:nvSpPr>
        <p:spPr>
          <a:xfrm>
            <a:off x="12288127" y="6591300"/>
            <a:ext cx="0" cy="15240"/>
          </a:xfrm>
          <a:custGeom>
            <a:avLst/>
            <a:gdLst/>
            <a:ahLst/>
            <a:cxnLst/>
            <a:rect l="l" t="t" r="r" b="b"/>
            <a:pathLst>
              <a:path h="15240">
                <a:moveTo>
                  <a:pt x="-7620" y="7619"/>
                </a:moveTo>
                <a:lnTo>
                  <a:pt x="7620" y="7619"/>
                </a:lnTo>
              </a:path>
            </a:pathLst>
          </a:custGeom>
          <a:ln w="15239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8" name="object 198"/>
          <p:cNvSpPr/>
          <p:nvPr/>
        </p:nvSpPr>
        <p:spPr>
          <a:xfrm>
            <a:off x="12102312" y="6591300"/>
            <a:ext cx="0" cy="15240"/>
          </a:xfrm>
          <a:custGeom>
            <a:avLst/>
            <a:gdLst/>
            <a:ahLst/>
            <a:cxnLst/>
            <a:rect l="l" t="t" r="r" b="b"/>
            <a:pathLst>
              <a:path h="15240">
                <a:moveTo>
                  <a:pt x="-7620" y="7619"/>
                </a:moveTo>
                <a:lnTo>
                  <a:pt x="7620" y="7619"/>
                </a:lnTo>
              </a:path>
            </a:pathLst>
          </a:custGeom>
          <a:ln w="15239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9" name="object 199"/>
          <p:cNvSpPr/>
          <p:nvPr/>
        </p:nvSpPr>
        <p:spPr>
          <a:xfrm>
            <a:off x="12961257" y="6594348"/>
            <a:ext cx="302383" cy="109855"/>
          </a:xfrm>
          <a:custGeom>
            <a:avLst/>
            <a:gdLst/>
            <a:ahLst/>
            <a:cxnLst/>
            <a:rect l="l" t="t" r="r" b="b"/>
            <a:pathLst>
              <a:path w="131445" h="109854">
                <a:moveTo>
                  <a:pt x="0" y="109728"/>
                </a:moveTo>
                <a:lnTo>
                  <a:pt x="131064" y="109728"/>
                </a:lnTo>
                <a:lnTo>
                  <a:pt x="65532" y="0"/>
                </a:lnTo>
                <a:lnTo>
                  <a:pt x="0" y="109728"/>
                </a:lnTo>
                <a:close/>
              </a:path>
            </a:pathLst>
          </a:custGeom>
          <a:ln w="1524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grpSp>
        <p:nvGrpSpPr>
          <p:cNvPr id="200" name="object 200"/>
          <p:cNvGrpSpPr/>
          <p:nvPr/>
        </p:nvGrpSpPr>
        <p:grpSpPr>
          <a:xfrm>
            <a:off x="12200479" y="6582156"/>
            <a:ext cx="1595178" cy="356870"/>
            <a:chOff x="5303520" y="6582156"/>
            <a:chExt cx="693420" cy="356870"/>
          </a:xfrm>
        </p:grpSpPr>
        <p:sp>
          <p:nvSpPr>
            <p:cNvPr id="201" name="object 201"/>
            <p:cNvSpPr/>
            <p:nvPr/>
          </p:nvSpPr>
          <p:spPr>
            <a:xfrm>
              <a:off x="5303520" y="6925055"/>
              <a:ext cx="693420" cy="0"/>
            </a:xfrm>
            <a:custGeom>
              <a:avLst/>
              <a:gdLst/>
              <a:ahLst/>
              <a:cxnLst/>
              <a:rect l="l" t="t" r="r" b="b"/>
              <a:pathLst>
                <a:path w="693420">
                  <a:moveTo>
                    <a:pt x="0" y="0"/>
                  </a:moveTo>
                  <a:lnTo>
                    <a:pt x="693419" y="0"/>
                  </a:lnTo>
                </a:path>
              </a:pathLst>
            </a:custGeom>
            <a:ln w="2743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02" name="object 202"/>
            <p:cNvSpPr/>
            <p:nvPr/>
          </p:nvSpPr>
          <p:spPr>
            <a:xfrm>
              <a:off x="5422392" y="6589776"/>
              <a:ext cx="256540" cy="335280"/>
            </a:xfrm>
            <a:custGeom>
              <a:avLst/>
              <a:gdLst/>
              <a:ahLst/>
              <a:cxnLst/>
              <a:rect l="l" t="t" r="r" b="b"/>
              <a:pathLst>
                <a:path w="256539" h="335279">
                  <a:moveTo>
                    <a:pt x="0" y="0"/>
                  </a:moveTo>
                  <a:lnTo>
                    <a:pt x="0" y="220979"/>
                  </a:lnTo>
                  <a:lnTo>
                    <a:pt x="256031" y="220979"/>
                  </a:lnTo>
                  <a:lnTo>
                    <a:pt x="256031" y="335279"/>
                  </a:lnTo>
                </a:path>
              </a:pathLst>
            </a:custGeom>
            <a:ln w="1524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203" name="object 203"/>
          <p:cNvGrpSpPr/>
          <p:nvPr/>
        </p:nvGrpSpPr>
        <p:grpSpPr>
          <a:xfrm>
            <a:off x="11828857" y="5769863"/>
            <a:ext cx="109559" cy="45720"/>
            <a:chOff x="5141976" y="5769863"/>
            <a:chExt cx="47625" cy="45720"/>
          </a:xfrm>
        </p:grpSpPr>
        <p:sp>
          <p:nvSpPr>
            <p:cNvPr id="204" name="object 204"/>
            <p:cNvSpPr/>
            <p:nvPr/>
          </p:nvSpPr>
          <p:spPr>
            <a:xfrm>
              <a:off x="5146548" y="5774435"/>
              <a:ext cx="38100" cy="36830"/>
            </a:xfrm>
            <a:custGeom>
              <a:avLst/>
              <a:gdLst/>
              <a:ahLst/>
              <a:cxnLst/>
              <a:rect l="l" t="t" r="r" b="b"/>
              <a:pathLst>
                <a:path w="38100" h="36829">
                  <a:moveTo>
                    <a:pt x="19812" y="36575"/>
                  </a:moveTo>
                  <a:lnTo>
                    <a:pt x="12215" y="35218"/>
                  </a:lnTo>
                  <a:lnTo>
                    <a:pt x="5905" y="31432"/>
                  </a:lnTo>
                  <a:lnTo>
                    <a:pt x="1595" y="25646"/>
                  </a:lnTo>
                  <a:lnTo>
                    <a:pt x="0" y="18287"/>
                  </a:lnTo>
                  <a:lnTo>
                    <a:pt x="1595" y="10929"/>
                  </a:lnTo>
                  <a:lnTo>
                    <a:pt x="5905" y="5143"/>
                  </a:lnTo>
                  <a:lnTo>
                    <a:pt x="12215" y="1357"/>
                  </a:lnTo>
                  <a:lnTo>
                    <a:pt x="19812" y="0"/>
                  </a:lnTo>
                  <a:lnTo>
                    <a:pt x="27170" y="1357"/>
                  </a:lnTo>
                  <a:lnTo>
                    <a:pt x="32956" y="5143"/>
                  </a:lnTo>
                  <a:lnTo>
                    <a:pt x="36742" y="10929"/>
                  </a:lnTo>
                  <a:lnTo>
                    <a:pt x="38100" y="18287"/>
                  </a:lnTo>
                  <a:lnTo>
                    <a:pt x="36742" y="25646"/>
                  </a:lnTo>
                  <a:lnTo>
                    <a:pt x="32956" y="31432"/>
                  </a:lnTo>
                  <a:lnTo>
                    <a:pt x="27170" y="35218"/>
                  </a:lnTo>
                  <a:lnTo>
                    <a:pt x="19812" y="36575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05" name="object 205"/>
            <p:cNvSpPr/>
            <p:nvPr/>
          </p:nvSpPr>
          <p:spPr>
            <a:xfrm>
              <a:off x="5146548" y="5774435"/>
              <a:ext cx="38100" cy="36830"/>
            </a:xfrm>
            <a:custGeom>
              <a:avLst/>
              <a:gdLst/>
              <a:ahLst/>
              <a:cxnLst/>
              <a:rect l="l" t="t" r="r" b="b"/>
              <a:pathLst>
                <a:path w="38100" h="36829">
                  <a:moveTo>
                    <a:pt x="0" y="18287"/>
                  </a:moveTo>
                  <a:lnTo>
                    <a:pt x="1595" y="10929"/>
                  </a:lnTo>
                  <a:lnTo>
                    <a:pt x="5905" y="5143"/>
                  </a:lnTo>
                  <a:lnTo>
                    <a:pt x="12215" y="1357"/>
                  </a:lnTo>
                  <a:lnTo>
                    <a:pt x="19812" y="0"/>
                  </a:lnTo>
                  <a:lnTo>
                    <a:pt x="27170" y="1357"/>
                  </a:lnTo>
                  <a:lnTo>
                    <a:pt x="32956" y="5143"/>
                  </a:lnTo>
                  <a:lnTo>
                    <a:pt x="36742" y="10929"/>
                  </a:lnTo>
                  <a:lnTo>
                    <a:pt x="38100" y="18287"/>
                  </a:lnTo>
                  <a:lnTo>
                    <a:pt x="36742" y="25646"/>
                  </a:lnTo>
                  <a:lnTo>
                    <a:pt x="32956" y="31432"/>
                  </a:lnTo>
                  <a:lnTo>
                    <a:pt x="27170" y="35218"/>
                  </a:lnTo>
                  <a:lnTo>
                    <a:pt x="19812" y="36575"/>
                  </a:lnTo>
                  <a:lnTo>
                    <a:pt x="12215" y="35218"/>
                  </a:lnTo>
                  <a:lnTo>
                    <a:pt x="5905" y="31432"/>
                  </a:lnTo>
                  <a:lnTo>
                    <a:pt x="1595" y="25646"/>
                  </a:lnTo>
                  <a:lnTo>
                    <a:pt x="0" y="18287"/>
                  </a:lnTo>
                </a:path>
              </a:pathLst>
            </a:custGeom>
            <a:ln w="9144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206" name="object 206"/>
          <p:cNvGrpSpPr/>
          <p:nvPr/>
        </p:nvGrpSpPr>
        <p:grpSpPr>
          <a:xfrm>
            <a:off x="10412477" y="6900671"/>
            <a:ext cx="109559" cy="47625"/>
            <a:chOff x="4526279" y="6900671"/>
            <a:chExt cx="47625" cy="47625"/>
          </a:xfrm>
        </p:grpSpPr>
        <p:sp>
          <p:nvSpPr>
            <p:cNvPr id="207" name="object 207"/>
            <p:cNvSpPr/>
            <p:nvPr/>
          </p:nvSpPr>
          <p:spPr>
            <a:xfrm>
              <a:off x="4530851" y="6905243"/>
              <a:ext cx="38100" cy="38100"/>
            </a:xfrm>
            <a:custGeom>
              <a:avLst/>
              <a:gdLst/>
              <a:ahLst/>
              <a:cxnLst/>
              <a:rect l="l" t="t" r="r" b="b"/>
              <a:pathLst>
                <a:path w="38100" h="38100">
                  <a:moveTo>
                    <a:pt x="18288" y="38099"/>
                  </a:moveTo>
                  <a:lnTo>
                    <a:pt x="10929" y="36742"/>
                  </a:lnTo>
                  <a:lnTo>
                    <a:pt x="5143" y="32956"/>
                  </a:lnTo>
                  <a:lnTo>
                    <a:pt x="1357" y="27170"/>
                  </a:lnTo>
                  <a:lnTo>
                    <a:pt x="0" y="19811"/>
                  </a:lnTo>
                  <a:lnTo>
                    <a:pt x="1357" y="12215"/>
                  </a:lnTo>
                  <a:lnTo>
                    <a:pt x="5143" y="5905"/>
                  </a:lnTo>
                  <a:lnTo>
                    <a:pt x="10929" y="1595"/>
                  </a:lnTo>
                  <a:lnTo>
                    <a:pt x="18288" y="0"/>
                  </a:lnTo>
                  <a:lnTo>
                    <a:pt x="25884" y="1595"/>
                  </a:lnTo>
                  <a:lnTo>
                    <a:pt x="32194" y="5905"/>
                  </a:lnTo>
                  <a:lnTo>
                    <a:pt x="36504" y="12215"/>
                  </a:lnTo>
                  <a:lnTo>
                    <a:pt x="38100" y="19811"/>
                  </a:lnTo>
                  <a:lnTo>
                    <a:pt x="36504" y="27170"/>
                  </a:lnTo>
                  <a:lnTo>
                    <a:pt x="32194" y="32956"/>
                  </a:lnTo>
                  <a:lnTo>
                    <a:pt x="25884" y="36742"/>
                  </a:lnTo>
                  <a:lnTo>
                    <a:pt x="18288" y="38099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08" name="object 208"/>
            <p:cNvSpPr/>
            <p:nvPr/>
          </p:nvSpPr>
          <p:spPr>
            <a:xfrm>
              <a:off x="4530851" y="6905243"/>
              <a:ext cx="38100" cy="38100"/>
            </a:xfrm>
            <a:custGeom>
              <a:avLst/>
              <a:gdLst/>
              <a:ahLst/>
              <a:cxnLst/>
              <a:rect l="l" t="t" r="r" b="b"/>
              <a:pathLst>
                <a:path w="38100" h="38100">
                  <a:moveTo>
                    <a:pt x="0" y="19811"/>
                  </a:moveTo>
                  <a:lnTo>
                    <a:pt x="1357" y="12215"/>
                  </a:lnTo>
                  <a:lnTo>
                    <a:pt x="5143" y="5905"/>
                  </a:lnTo>
                  <a:lnTo>
                    <a:pt x="10929" y="1595"/>
                  </a:lnTo>
                  <a:lnTo>
                    <a:pt x="18288" y="0"/>
                  </a:lnTo>
                  <a:lnTo>
                    <a:pt x="25884" y="1595"/>
                  </a:lnTo>
                  <a:lnTo>
                    <a:pt x="32194" y="5905"/>
                  </a:lnTo>
                  <a:lnTo>
                    <a:pt x="36504" y="12215"/>
                  </a:lnTo>
                  <a:lnTo>
                    <a:pt x="38100" y="19811"/>
                  </a:lnTo>
                  <a:lnTo>
                    <a:pt x="36504" y="27170"/>
                  </a:lnTo>
                  <a:lnTo>
                    <a:pt x="32194" y="32956"/>
                  </a:lnTo>
                  <a:lnTo>
                    <a:pt x="25884" y="36742"/>
                  </a:lnTo>
                  <a:lnTo>
                    <a:pt x="18288" y="38099"/>
                  </a:lnTo>
                  <a:lnTo>
                    <a:pt x="10929" y="36742"/>
                  </a:lnTo>
                  <a:lnTo>
                    <a:pt x="5143" y="32956"/>
                  </a:lnTo>
                  <a:lnTo>
                    <a:pt x="1357" y="27170"/>
                  </a:lnTo>
                  <a:lnTo>
                    <a:pt x="0" y="19811"/>
                  </a:lnTo>
                </a:path>
              </a:pathLst>
            </a:custGeom>
            <a:ln w="9144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209" name="object 209"/>
          <p:cNvGrpSpPr/>
          <p:nvPr/>
        </p:nvGrpSpPr>
        <p:grpSpPr>
          <a:xfrm>
            <a:off x="13459091" y="6900671"/>
            <a:ext cx="112480" cy="47625"/>
            <a:chOff x="5850635" y="6900671"/>
            <a:chExt cx="48895" cy="47625"/>
          </a:xfrm>
        </p:grpSpPr>
        <p:sp>
          <p:nvSpPr>
            <p:cNvPr id="210" name="object 210"/>
            <p:cNvSpPr/>
            <p:nvPr/>
          </p:nvSpPr>
          <p:spPr>
            <a:xfrm>
              <a:off x="5855207" y="6905243"/>
              <a:ext cx="40005" cy="38100"/>
            </a:xfrm>
            <a:custGeom>
              <a:avLst/>
              <a:gdLst/>
              <a:ahLst/>
              <a:cxnLst/>
              <a:rect l="l" t="t" r="r" b="b"/>
              <a:pathLst>
                <a:path w="40004" h="38100">
                  <a:moveTo>
                    <a:pt x="19812" y="38099"/>
                  </a:moveTo>
                  <a:lnTo>
                    <a:pt x="12215" y="36742"/>
                  </a:lnTo>
                  <a:lnTo>
                    <a:pt x="5905" y="32956"/>
                  </a:lnTo>
                  <a:lnTo>
                    <a:pt x="1595" y="27170"/>
                  </a:lnTo>
                  <a:lnTo>
                    <a:pt x="0" y="19811"/>
                  </a:lnTo>
                  <a:lnTo>
                    <a:pt x="1595" y="12215"/>
                  </a:lnTo>
                  <a:lnTo>
                    <a:pt x="5905" y="5905"/>
                  </a:lnTo>
                  <a:lnTo>
                    <a:pt x="12215" y="1595"/>
                  </a:lnTo>
                  <a:lnTo>
                    <a:pt x="19812" y="0"/>
                  </a:lnTo>
                  <a:lnTo>
                    <a:pt x="27408" y="1595"/>
                  </a:lnTo>
                  <a:lnTo>
                    <a:pt x="33718" y="5905"/>
                  </a:lnTo>
                  <a:lnTo>
                    <a:pt x="38028" y="12215"/>
                  </a:lnTo>
                  <a:lnTo>
                    <a:pt x="39624" y="19811"/>
                  </a:lnTo>
                  <a:lnTo>
                    <a:pt x="38028" y="27170"/>
                  </a:lnTo>
                  <a:lnTo>
                    <a:pt x="33718" y="32956"/>
                  </a:lnTo>
                  <a:lnTo>
                    <a:pt x="27408" y="36742"/>
                  </a:lnTo>
                  <a:lnTo>
                    <a:pt x="19812" y="38099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11" name="object 211"/>
            <p:cNvSpPr/>
            <p:nvPr/>
          </p:nvSpPr>
          <p:spPr>
            <a:xfrm>
              <a:off x="5855207" y="6905243"/>
              <a:ext cx="40005" cy="38100"/>
            </a:xfrm>
            <a:custGeom>
              <a:avLst/>
              <a:gdLst/>
              <a:ahLst/>
              <a:cxnLst/>
              <a:rect l="l" t="t" r="r" b="b"/>
              <a:pathLst>
                <a:path w="40004" h="38100">
                  <a:moveTo>
                    <a:pt x="0" y="19811"/>
                  </a:moveTo>
                  <a:lnTo>
                    <a:pt x="1595" y="12215"/>
                  </a:lnTo>
                  <a:lnTo>
                    <a:pt x="5905" y="5905"/>
                  </a:lnTo>
                  <a:lnTo>
                    <a:pt x="12215" y="1595"/>
                  </a:lnTo>
                  <a:lnTo>
                    <a:pt x="19812" y="0"/>
                  </a:lnTo>
                  <a:lnTo>
                    <a:pt x="27408" y="1595"/>
                  </a:lnTo>
                  <a:lnTo>
                    <a:pt x="33718" y="5905"/>
                  </a:lnTo>
                  <a:lnTo>
                    <a:pt x="38028" y="12215"/>
                  </a:lnTo>
                  <a:lnTo>
                    <a:pt x="39624" y="19811"/>
                  </a:lnTo>
                  <a:lnTo>
                    <a:pt x="38028" y="27170"/>
                  </a:lnTo>
                  <a:lnTo>
                    <a:pt x="33718" y="32956"/>
                  </a:lnTo>
                  <a:lnTo>
                    <a:pt x="27408" y="36742"/>
                  </a:lnTo>
                  <a:lnTo>
                    <a:pt x="19812" y="38099"/>
                  </a:lnTo>
                  <a:lnTo>
                    <a:pt x="12215" y="36742"/>
                  </a:lnTo>
                  <a:lnTo>
                    <a:pt x="5905" y="32956"/>
                  </a:lnTo>
                  <a:lnTo>
                    <a:pt x="1595" y="27170"/>
                  </a:lnTo>
                  <a:lnTo>
                    <a:pt x="0" y="19811"/>
                  </a:lnTo>
                </a:path>
              </a:pathLst>
            </a:custGeom>
            <a:ln w="9144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212" name="object 212"/>
          <p:cNvGrpSpPr/>
          <p:nvPr/>
        </p:nvGrpSpPr>
        <p:grpSpPr>
          <a:xfrm>
            <a:off x="12494973" y="6900671"/>
            <a:ext cx="112480" cy="47625"/>
            <a:chOff x="5431535" y="6900671"/>
            <a:chExt cx="48895" cy="47625"/>
          </a:xfrm>
        </p:grpSpPr>
        <p:sp>
          <p:nvSpPr>
            <p:cNvPr id="213" name="object 213"/>
            <p:cNvSpPr/>
            <p:nvPr/>
          </p:nvSpPr>
          <p:spPr>
            <a:xfrm>
              <a:off x="5436107" y="6905243"/>
              <a:ext cx="40005" cy="38100"/>
            </a:xfrm>
            <a:custGeom>
              <a:avLst/>
              <a:gdLst/>
              <a:ahLst/>
              <a:cxnLst/>
              <a:rect l="l" t="t" r="r" b="b"/>
              <a:pathLst>
                <a:path w="40004" h="38100">
                  <a:moveTo>
                    <a:pt x="19812" y="38099"/>
                  </a:moveTo>
                  <a:lnTo>
                    <a:pt x="12215" y="36742"/>
                  </a:lnTo>
                  <a:lnTo>
                    <a:pt x="5905" y="32956"/>
                  </a:lnTo>
                  <a:lnTo>
                    <a:pt x="1595" y="27170"/>
                  </a:lnTo>
                  <a:lnTo>
                    <a:pt x="0" y="19811"/>
                  </a:lnTo>
                  <a:lnTo>
                    <a:pt x="1595" y="12215"/>
                  </a:lnTo>
                  <a:lnTo>
                    <a:pt x="5905" y="5905"/>
                  </a:lnTo>
                  <a:lnTo>
                    <a:pt x="12215" y="1595"/>
                  </a:lnTo>
                  <a:lnTo>
                    <a:pt x="19812" y="0"/>
                  </a:lnTo>
                  <a:lnTo>
                    <a:pt x="27408" y="1595"/>
                  </a:lnTo>
                  <a:lnTo>
                    <a:pt x="33718" y="5905"/>
                  </a:lnTo>
                  <a:lnTo>
                    <a:pt x="38028" y="12215"/>
                  </a:lnTo>
                  <a:lnTo>
                    <a:pt x="39624" y="19811"/>
                  </a:lnTo>
                  <a:lnTo>
                    <a:pt x="38028" y="27170"/>
                  </a:lnTo>
                  <a:lnTo>
                    <a:pt x="33718" y="32956"/>
                  </a:lnTo>
                  <a:lnTo>
                    <a:pt x="27408" y="36742"/>
                  </a:lnTo>
                  <a:lnTo>
                    <a:pt x="19812" y="38099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14" name="object 214"/>
            <p:cNvSpPr/>
            <p:nvPr/>
          </p:nvSpPr>
          <p:spPr>
            <a:xfrm>
              <a:off x="5436107" y="6905243"/>
              <a:ext cx="40005" cy="38100"/>
            </a:xfrm>
            <a:custGeom>
              <a:avLst/>
              <a:gdLst/>
              <a:ahLst/>
              <a:cxnLst/>
              <a:rect l="l" t="t" r="r" b="b"/>
              <a:pathLst>
                <a:path w="40004" h="38100">
                  <a:moveTo>
                    <a:pt x="0" y="19811"/>
                  </a:moveTo>
                  <a:lnTo>
                    <a:pt x="1595" y="12215"/>
                  </a:lnTo>
                  <a:lnTo>
                    <a:pt x="5905" y="5905"/>
                  </a:lnTo>
                  <a:lnTo>
                    <a:pt x="12215" y="1595"/>
                  </a:lnTo>
                  <a:lnTo>
                    <a:pt x="19812" y="0"/>
                  </a:lnTo>
                  <a:lnTo>
                    <a:pt x="27408" y="1595"/>
                  </a:lnTo>
                  <a:lnTo>
                    <a:pt x="33718" y="5905"/>
                  </a:lnTo>
                  <a:lnTo>
                    <a:pt x="38028" y="12215"/>
                  </a:lnTo>
                  <a:lnTo>
                    <a:pt x="39624" y="19811"/>
                  </a:lnTo>
                  <a:lnTo>
                    <a:pt x="38028" y="27170"/>
                  </a:lnTo>
                  <a:lnTo>
                    <a:pt x="33718" y="32956"/>
                  </a:lnTo>
                  <a:lnTo>
                    <a:pt x="27408" y="36742"/>
                  </a:lnTo>
                  <a:lnTo>
                    <a:pt x="19812" y="38099"/>
                  </a:lnTo>
                  <a:lnTo>
                    <a:pt x="12215" y="36742"/>
                  </a:lnTo>
                  <a:lnTo>
                    <a:pt x="5905" y="32956"/>
                  </a:lnTo>
                  <a:lnTo>
                    <a:pt x="1595" y="27170"/>
                  </a:lnTo>
                  <a:lnTo>
                    <a:pt x="0" y="19811"/>
                  </a:lnTo>
                </a:path>
              </a:pathLst>
            </a:custGeom>
            <a:ln w="9144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215" name="object 215"/>
          <p:cNvGrpSpPr/>
          <p:nvPr/>
        </p:nvGrpSpPr>
        <p:grpSpPr>
          <a:xfrm>
            <a:off x="11376595" y="6900671"/>
            <a:ext cx="109559" cy="47625"/>
            <a:chOff x="4945379" y="6900671"/>
            <a:chExt cx="47625" cy="47625"/>
          </a:xfrm>
        </p:grpSpPr>
        <p:sp>
          <p:nvSpPr>
            <p:cNvPr id="216" name="object 216"/>
            <p:cNvSpPr/>
            <p:nvPr/>
          </p:nvSpPr>
          <p:spPr>
            <a:xfrm>
              <a:off x="4949951" y="6905243"/>
              <a:ext cx="38100" cy="38100"/>
            </a:xfrm>
            <a:custGeom>
              <a:avLst/>
              <a:gdLst/>
              <a:ahLst/>
              <a:cxnLst/>
              <a:rect l="l" t="t" r="r" b="b"/>
              <a:pathLst>
                <a:path w="38100" h="38100">
                  <a:moveTo>
                    <a:pt x="18288" y="38099"/>
                  </a:moveTo>
                  <a:lnTo>
                    <a:pt x="10929" y="36742"/>
                  </a:lnTo>
                  <a:lnTo>
                    <a:pt x="5143" y="32956"/>
                  </a:lnTo>
                  <a:lnTo>
                    <a:pt x="1357" y="27170"/>
                  </a:lnTo>
                  <a:lnTo>
                    <a:pt x="0" y="19811"/>
                  </a:lnTo>
                  <a:lnTo>
                    <a:pt x="1357" y="12215"/>
                  </a:lnTo>
                  <a:lnTo>
                    <a:pt x="5143" y="5905"/>
                  </a:lnTo>
                  <a:lnTo>
                    <a:pt x="10929" y="1595"/>
                  </a:lnTo>
                  <a:lnTo>
                    <a:pt x="18288" y="0"/>
                  </a:lnTo>
                  <a:lnTo>
                    <a:pt x="25884" y="1595"/>
                  </a:lnTo>
                  <a:lnTo>
                    <a:pt x="32194" y="5905"/>
                  </a:lnTo>
                  <a:lnTo>
                    <a:pt x="36504" y="12215"/>
                  </a:lnTo>
                  <a:lnTo>
                    <a:pt x="38100" y="19811"/>
                  </a:lnTo>
                  <a:lnTo>
                    <a:pt x="36504" y="27170"/>
                  </a:lnTo>
                  <a:lnTo>
                    <a:pt x="32194" y="32956"/>
                  </a:lnTo>
                  <a:lnTo>
                    <a:pt x="25884" y="36742"/>
                  </a:lnTo>
                  <a:lnTo>
                    <a:pt x="18288" y="38099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17" name="object 217"/>
            <p:cNvSpPr/>
            <p:nvPr/>
          </p:nvSpPr>
          <p:spPr>
            <a:xfrm>
              <a:off x="4949951" y="6905243"/>
              <a:ext cx="38100" cy="38100"/>
            </a:xfrm>
            <a:custGeom>
              <a:avLst/>
              <a:gdLst/>
              <a:ahLst/>
              <a:cxnLst/>
              <a:rect l="l" t="t" r="r" b="b"/>
              <a:pathLst>
                <a:path w="38100" h="38100">
                  <a:moveTo>
                    <a:pt x="0" y="19811"/>
                  </a:moveTo>
                  <a:lnTo>
                    <a:pt x="1357" y="12215"/>
                  </a:lnTo>
                  <a:lnTo>
                    <a:pt x="5143" y="5905"/>
                  </a:lnTo>
                  <a:lnTo>
                    <a:pt x="10929" y="1595"/>
                  </a:lnTo>
                  <a:lnTo>
                    <a:pt x="18288" y="0"/>
                  </a:lnTo>
                  <a:lnTo>
                    <a:pt x="25884" y="1595"/>
                  </a:lnTo>
                  <a:lnTo>
                    <a:pt x="32194" y="5905"/>
                  </a:lnTo>
                  <a:lnTo>
                    <a:pt x="36504" y="12215"/>
                  </a:lnTo>
                  <a:lnTo>
                    <a:pt x="38100" y="19811"/>
                  </a:lnTo>
                  <a:lnTo>
                    <a:pt x="36504" y="27170"/>
                  </a:lnTo>
                  <a:lnTo>
                    <a:pt x="32194" y="32956"/>
                  </a:lnTo>
                  <a:lnTo>
                    <a:pt x="25884" y="36742"/>
                  </a:lnTo>
                  <a:lnTo>
                    <a:pt x="18288" y="38099"/>
                  </a:lnTo>
                  <a:lnTo>
                    <a:pt x="10929" y="36742"/>
                  </a:lnTo>
                  <a:lnTo>
                    <a:pt x="5143" y="32956"/>
                  </a:lnTo>
                  <a:lnTo>
                    <a:pt x="1357" y="27170"/>
                  </a:lnTo>
                  <a:lnTo>
                    <a:pt x="0" y="19811"/>
                  </a:lnTo>
                </a:path>
              </a:pathLst>
            </a:custGeom>
            <a:ln w="9144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218" name="object 218"/>
          <p:cNvGrpSpPr/>
          <p:nvPr/>
        </p:nvGrpSpPr>
        <p:grpSpPr>
          <a:xfrm>
            <a:off x="13459091" y="7761732"/>
            <a:ext cx="112480" cy="48895"/>
            <a:chOff x="5850635" y="7761731"/>
            <a:chExt cx="48895" cy="48895"/>
          </a:xfrm>
        </p:grpSpPr>
        <p:sp>
          <p:nvSpPr>
            <p:cNvPr id="219" name="object 219"/>
            <p:cNvSpPr/>
            <p:nvPr/>
          </p:nvSpPr>
          <p:spPr>
            <a:xfrm>
              <a:off x="5855207" y="7766303"/>
              <a:ext cx="40005" cy="40005"/>
            </a:xfrm>
            <a:custGeom>
              <a:avLst/>
              <a:gdLst/>
              <a:ahLst/>
              <a:cxnLst/>
              <a:rect l="l" t="t" r="r" b="b"/>
              <a:pathLst>
                <a:path w="40004" h="40004">
                  <a:moveTo>
                    <a:pt x="19812" y="39623"/>
                  </a:moveTo>
                  <a:lnTo>
                    <a:pt x="12215" y="38028"/>
                  </a:lnTo>
                  <a:lnTo>
                    <a:pt x="5905" y="33718"/>
                  </a:lnTo>
                  <a:lnTo>
                    <a:pt x="1595" y="27408"/>
                  </a:lnTo>
                  <a:lnTo>
                    <a:pt x="0" y="19811"/>
                  </a:lnTo>
                  <a:lnTo>
                    <a:pt x="1595" y="12215"/>
                  </a:lnTo>
                  <a:lnTo>
                    <a:pt x="5905" y="5905"/>
                  </a:lnTo>
                  <a:lnTo>
                    <a:pt x="12215" y="1595"/>
                  </a:lnTo>
                  <a:lnTo>
                    <a:pt x="19812" y="0"/>
                  </a:lnTo>
                  <a:lnTo>
                    <a:pt x="27408" y="1595"/>
                  </a:lnTo>
                  <a:lnTo>
                    <a:pt x="33718" y="5905"/>
                  </a:lnTo>
                  <a:lnTo>
                    <a:pt x="38028" y="12215"/>
                  </a:lnTo>
                  <a:lnTo>
                    <a:pt x="39624" y="19811"/>
                  </a:lnTo>
                  <a:lnTo>
                    <a:pt x="38028" y="27408"/>
                  </a:lnTo>
                  <a:lnTo>
                    <a:pt x="33718" y="33718"/>
                  </a:lnTo>
                  <a:lnTo>
                    <a:pt x="27408" y="38028"/>
                  </a:lnTo>
                  <a:lnTo>
                    <a:pt x="19812" y="39623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20" name="object 220"/>
            <p:cNvSpPr/>
            <p:nvPr/>
          </p:nvSpPr>
          <p:spPr>
            <a:xfrm>
              <a:off x="5855207" y="7766303"/>
              <a:ext cx="40005" cy="40005"/>
            </a:xfrm>
            <a:custGeom>
              <a:avLst/>
              <a:gdLst/>
              <a:ahLst/>
              <a:cxnLst/>
              <a:rect l="l" t="t" r="r" b="b"/>
              <a:pathLst>
                <a:path w="40004" h="40004">
                  <a:moveTo>
                    <a:pt x="0" y="19811"/>
                  </a:moveTo>
                  <a:lnTo>
                    <a:pt x="1595" y="12215"/>
                  </a:lnTo>
                  <a:lnTo>
                    <a:pt x="5905" y="5905"/>
                  </a:lnTo>
                  <a:lnTo>
                    <a:pt x="12215" y="1595"/>
                  </a:lnTo>
                  <a:lnTo>
                    <a:pt x="19812" y="0"/>
                  </a:lnTo>
                  <a:lnTo>
                    <a:pt x="27408" y="1595"/>
                  </a:lnTo>
                  <a:lnTo>
                    <a:pt x="33718" y="5905"/>
                  </a:lnTo>
                  <a:lnTo>
                    <a:pt x="38028" y="12215"/>
                  </a:lnTo>
                  <a:lnTo>
                    <a:pt x="39624" y="19811"/>
                  </a:lnTo>
                  <a:lnTo>
                    <a:pt x="38028" y="27408"/>
                  </a:lnTo>
                  <a:lnTo>
                    <a:pt x="33718" y="33718"/>
                  </a:lnTo>
                  <a:lnTo>
                    <a:pt x="27408" y="38028"/>
                  </a:lnTo>
                  <a:lnTo>
                    <a:pt x="19812" y="39623"/>
                  </a:lnTo>
                  <a:lnTo>
                    <a:pt x="12215" y="38028"/>
                  </a:lnTo>
                  <a:lnTo>
                    <a:pt x="5905" y="33718"/>
                  </a:lnTo>
                  <a:lnTo>
                    <a:pt x="1595" y="27408"/>
                  </a:lnTo>
                  <a:lnTo>
                    <a:pt x="0" y="19811"/>
                  </a:lnTo>
                </a:path>
              </a:pathLst>
            </a:custGeom>
            <a:ln w="9144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221" name="object 221"/>
          <p:cNvGrpSpPr/>
          <p:nvPr/>
        </p:nvGrpSpPr>
        <p:grpSpPr>
          <a:xfrm>
            <a:off x="12494973" y="7761732"/>
            <a:ext cx="112480" cy="48895"/>
            <a:chOff x="5431535" y="7761731"/>
            <a:chExt cx="48895" cy="48895"/>
          </a:xfrm>
        </p:grpSpPr>
        <p:sp>
          <p:nvSpPr>
            <p:cNvPr id="222" name="object 222"/>
            <p:cNvSpPr/>
            <p:nvPr/>
          </p:nvSpPr>
          <p:spPr>
            <a:xfrm>
              <a:off x="5436107" y="7766303"/>
              <a:ext cx="40005" cy="40005"/>
            </a:xfrm>
            <a:custGeom>
              <a:avLst/>
              <a:gdLst/>
              <a:ahLst/>
              <a:cxnLst/>
              <a:rect l="l" t="t" r="r" b="b"/>
              <a:pathLst>
                <a:path w="40004" h="40004">
                  <a:moveTo>
                    <a:pt x="19812" y="39623"/>
                  </a:moveTo>
                  <a:lnTo>
                    <a:pt x="12215" y="38028"/>
                  </a:lnTo>
                  <a:lnTo>
                    <a:pt x="5905" y="33718"/>
                  </a:lnTo>
                  <a:lnTo>
                    <a:pt x="1595" y="27408"/>
                  </a:lnTo>
                  <a:lnTo>
                    <a:pt x="0" y="19811"/>
                  </a:lnTo>
                  <a:lnTo>
                    <a:pt x="1595" y="12215"/>
                  </a:lnTo>
                  <a:lnTo>
                    <a:pt x="5905" y="5905"/>
                  </a:lnTo>
                  <a:lnTo>
                    <a:pt x="12215" y="1595"/>
                  </a:lnTo>
                  <a:lnTo>
                    <a:pt x="19812" y="0"/>
                  </a:lnTo>
                  <a:lnTo>
                    <a:pt x="27408" y="1595"/>
                  </a:lnTo>
                  <a:lnTo>
                    <a:pt x="33718" y="5905"/>
                  </a:lnTo>
                  <a:lnTo>
                    <a:pt x="38028" y="12215"/>
                  </a:lnTo>
                  <a:lnTo>
                    <a:pt x="39624" y="19811"/>
                  </a:lnTo>
                  <a:lnTo>
                    <a:pt x="38028" y="27408"/>
                  </a:lnTo>
                  <a:lnTo>
                    <a:pt x="33718" y="33718"/>
                  </a:lnTo>
                  <a:lnTo>
                    <a:pt x="27408" y="38028"/>
                  </a:lnTo>
                  <a:lnTo>
                    <a:pt x="19812" y="39623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23" name="object 223"/>
            <p:cNvSpPr/>
            <p:nvPr/>
          </p:nvSpPr>
          <p:spPr>
            <a:xfrm>
              <a:off x="5436107" y="7766303"/>
              <a:ext cx="40005" cy="40005"/>
            </a:xfrm>
            <a:custGeom>
              <a:avLst/>
              <a:gdLst/>
              <a:ahLst/>
              <a:cxnLst/>
              <a:rect l="l" t="t" r="r" b="b"/>
              <a:pathLst>
                <a:path w="40004" h="40004">
                  <a:moveTo>
                    <a:pt x="0" y="19811"/>
                  </a:moveTo>
                  <a:lnTo>
                    <a:pt x="1595" y="12215"/>
                  </a:lnTo>
                  <a:lnTo>
                    <a:pt x="5905" y="5905"/>
                  </a:lnTo>
                  <a:lnTo>
                    <a:pt x="12215" y="1595"/>
                  </a:lnTo>
                  <a:lnTo>
                    <a:pt x="19812" y="0"/>
                  </a:lnTo>
                  <a:lnTo>
                    <a:pt x="27408" y="1595"/>
                  </a:lnTo>
                  <a:lnTo>
                    <a:pt x="33718" y="5905"/>
                  </a:lnTo>
                  <a:lnTo>
                    <a:pt x="38028" y="12215"/>
                  </a:lnTo>
                  <a:lnTo>
                    <a:pt x="39624" y="19811"/>
                  </a:lnTo>
                  <a:lnTo>
                    <a:pt x="38028" y="27408"/>
                  </a:lnTo>
                  <a:lnTo>
                    <a:pt x="33718" y="33718"/>
                  </a:lnTo>
                  <a:lnTo>
                    <a:pt x="27408" y="38028"/>
                  </a:lnTo>
                  <a:lnTo>
                    <a:pt x="19812" y="39623"/>
                  </a:lnTo>
                  <a:lnTo>
                    <a:pt x="12215" y="38028"/>
                  </a:lnTo>
                  <a:lnTo>
                    <a:pt x="5905" y="33718"/>
                  </a:lnTo>
                  <a:lnTo>
                    <a:pt x="1595" y="27408"/>
                  </a:lnTo>
                  <a:lnTo>
                    <a:pt x="0" y="19811"/>
                  </a:lnTo>
                </a:path>
              </a:pathLst>
            </a:custGeom>
            <a:ln w="9144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224" name="object 224"/>
          <p:cNvGrpSpPr/>
          <p:nvPr/>
        </p:nvGrpSpPr>
        <p:grpSpPr>
          <a:xfrm>
            <a:off x="11376595" y="7752589"/>
            <a:ext cx="109559" cy="47625"/>
            <a:chOff x="4945379" y="7752588"/>
            <a:chExt cx="47625" cy="47625"/>
          </a:xfrm>
        </p:grpSpPr>
        <p:sp>
          <p:nvSpPr>
            <p:cNvPr id="225" name="object 225"/>
            <p:cNvSpPr/>
            <p:nvPr/>
          </p:nvSpPr>
          <p:spPr>
            <a:xfrm>
              <a:off x="4949951" y="7757160"/>
              <a:ext cx="38100" cy="38100"/>
            </a:xfrm>
            <a:custGeom>
              <a:avLst/>
              <a:gdLst/>
              <a:ahLst/>
              <a:cxnLst/>
              <a:rect l="l" t="t" r="r" b="b"/>
              <a:pathLst>
                <a:path w="38100" h="38100">
                  <a:moveTo>
                    <a:pt x="18288" y="38100"/>
                  </a:moveTo>
                  <a:lnTo>
                    <a:pt x="10929" y="36742"/>
                  </a:lnTo>
                  <a:lnTo>
                    <a:pt x="5143" y="32956"/>
                  </a:lnTo>
                  <a:lnTo>
                    <a:pt x="1357" y="27170"/>
                  </a:lnTo>
                  <a:lnTo>
                    <a:pt x="0" y="19812"/>
                  </a:lnTo>
                  <a:lnTo>
                    <a:pt x="1357" y="12215"/>
                  </a:lnTo>
                  <a:lnTo>
                    <a:pt x="5143" y="5905"/>
                  </a:lnTo>
                  <a:lnTo>
                    <a:pt x="10929" y="1595"/>
                  </a:lnTo>
                  <a:lnTo>
                    <a:pt x="18288" y="0"/>
                  </a:lnTo>
                  <a:lnTo>
                    <a:pt x="25884" y="1595"/>
                  </a:lnTo>
                  <a:lnTo>
                    <a:pt x="32194" y="5905"/>
                  </a:lnTo>
                  <a:lnTo>
                    <a:pt x="36504" y="12215"/>
                  </a:lnTo>
                  <a:lnTo>
                    <a:pt x="38100" y="19812"/>
                  </a:lnTo>
                  <a:lnTo>
                    <a:pt x="36504" y="27170"/>
                  </a:lnTo>
                  <a:lnTo>
                    <a:pt x="32194" y="32956"/>
                  </a:lnTo>
                  <a:lnTo>
                    <a:pt x="25884" y="36742"/>
                  </a:lnTo>
                  <a:lnTo>
                    <a:pt x="18288" y="3810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26" name="object 226"/>
            <p:cNvSpPr/>
            <p:nvPr/>
          </p:nvSpPr>
          <p:spPr>
            <a:xfrm>
              <a:off x="4949951" y="7757160"/>
              <a:ext cx="38100" cy="38100"/>
            </a:xfrm>
            <a:custGeom>
              <a:avLst/>
              <a:gdLst/>
              <a:ahLst/>
              <a:cxnLst/>
              <a:rect l="l" t="t" r="r" b="b"/>
              <a:pathLst>
                <a:path w="38100" h="38100">
                  <a:moveTo>
                    <a:pt x="0" y="19812"/>
                  </a:moveTo>
                  <a:lnTo>
                    <a:pt x="1357" y="12215"/>
                  </a:lnTo>
                  <a:lnTo>
                    <a:pt x="5143" y="5905"/>
                  </a:lnTo>
                  <a:lnTo>
                    <a:pt x="10929" y="1595"/>
                  </a:lnTo>
                  <a:lnTo>
                    <a:pt x="18288" y="0"/>
                  </a:lnTo>
                  <a:lnTo>
                    <a:pt x="25884" y="1595"/>
                  </a:lnTo>
                  <a:lnTo>
                    <a:pt x="32194" y="5905"/>
                  </a:lnTo>
                  <a:lnTo>
                    <a:pt x="36504" y="12215"/>
                  </a:lnTo>
                  <a:lnTo>
                    <a:pt x="38100" y="19812"/>
                  </a:lnTo>
                  <a:lnTo>
                    <a:pt x="36504" y="27170"/>
                  </a:lnTo>
                  <a:lnTo>
                    <a:pt x="32194" y="32956"/>
                  </a:lnTo>
                  <a:lnTo>
                    <a:pt x="25884" y="36742"/>
                  </a:lnTo>
                  <a:lnTo>
                    <a:pt x="18288" y="38100"/>
                  </a:lnTo>
                  <a:lnTo>
                    <a:pt x="10929" y="36742"/>
                  </a:lnTo>
                  <a:lnTo>
                    <a:pt x="5143" y="32956"/>
                  </a:lnTo>
                  <a:lnTo>
                    <a:pt x="1357" y="27170"/>
                  </a:lnTo>
                  <a:lnTo>
                    <a:pt x="0" y="19812"/>
                  </a:lnTo>
                </a:path>
              </a:pathLst>
            </a:custGeom>
            <a:ln w="9144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227" name="object 227"/>
          <p:cNvGrpSpPr/>
          <p:nvPr/>
        </p:nvGrpSpPr>
        <p:grpSpPr>
          <a:xfrm>
            <a:off x="10412477" y="7761732"/>
            <a:ext cx="109559" cy="48895"/>
            <a:chOff x="4526279" y="7761731"/>
            <a:chExt cx="47625" cy="48895"/>
          </a:xfrm>
        </p:grpSpPr>
        <p:sp>
          <p:nvSpPr>
            <p:cNvPr id="228" name="object 228"/>
            <p:cNvSpPr/>
            <p:nvPr/>
          </p:nvSpPr>
          <p:spPr>
            <a:xfrm>
              <a:off x="4530851" y="7766303"/>
              <a:ext cx="38100" cy="40005"/>
            </a:xfrm>
            <a:custGeom>
              <a:avLst/>
              <a:gdLst/>
              <a:ahLst/>
              <a:cxnLst/>
              <a:rect l="l" t="t" r="r" b="b"/>
              <a:pathLst>
                <a:path w="38100" h="40004">
                  <a:moveTo>
                    <a:pt x="18288" y="39623"/>
                  </a:moveTo>
                  <a:lnTo>
                    <a:pt x="10929" y="38028"/>
                  </a:lnTo>
                  <a:lnTo>
                    <a:pt x="5143" y="33718"/>
                  </a:lnTo>
                  <a:lnTo>
                    <a:pt x="1357" y="27408"/>
                  </a:lnTo>
                  <a:lnTo>
                    <a:pt x="0" y="19811"/>
                  </a:lnTo>
                  <a:lnTo>
                    <a:pt x="1357" y="12215"/>
                  </a:lnTo>
                  <a:lnTo>
                    <a:pt x="5143" y="5905"/>
                  </a:lnTo>
                  <a:lnTo>
                    <a:pt x="10929" y="1595"/>
                  </a:lnTo>
                  <a:lnTo>
                    <a:pt x="18288" y="0"/>
                  </a:lnTo>
                  <a:lnTo>
                    <a:pt x="25884" y="1595"/>
                  </a:lnTo>
                  <a:lnTo>
                    <a:pt x="32194" y="5905"/>
                  </a:lnTo>
                  <a:lnTo>
                    <a:pt x="36504" y="12215"/>
                  </a:lnTo>
                  <a:lnTo>
                    <a:pt x="38100" y="19811"/>
                  </a:lnTo>
                  <a:lnTo>
                    <a:pt x="36504" y="27408"/>
                  </a:lnTo>
                  <a:lnTo>
                    <a:pt x="32194" y="33718"/>
                  </a:lnTo>
                  <a:lnTo>
                    <a:pt x="25884" y="38028"/>
                  </a:lnTo>
                  <a:lnTo>
                    <a:pt x="18288" y="39623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29" name="object 229"/>
            <p:cNvSpPr/>
            <p:nvPr/>
          </p:nvSpPr>
          <p:spPr>
            <a:xfrm>
              <a:off x="4530851" y="7766303"/>
              <a:ext cx="38100" cy="40005"/>
            </a:xfrm>
            <a:custGeom>
              <a:avLst/>
              <a:gdLst/>
              <a:ahLst/>
              <a:cxnLst/>
              <a:rect l="l" t="t" r="r" b="b"/>
              <a:pathLst>
                <a:path w="38100" h="40004">
                  <a:moveTo>
                    <a:pt x="0" y="19811"/>
                  </a:moveTo>
                  <a:lnTo>
                    <a:pt x="1357" y="12215"/>
                  </a:lnTo>
                  <a:lnTo>
                    <a:pt x="5143" y="5905"/>
                  </a:lnTo>
                  <a:lnTo>
                    <a:pt x="10929" y="1595"/>
                  </a:lnTo>
                  <a:lnTo>
                    <a:pt x="18288" y="0"/>
                  </a:lnTo>
                  <a:lnTo>
                    <a:pt x="25884" y="1595"/>
                  </a:lnTo>
                  <a:lnTo>
                    <a:pt x="32194" y="5905"/>
                  </a:lnTo>
                  <a:lnTo>
                    <a:pt x="36504" y="12215"/>
                  </a:lnTo>
                  <a:lnTo>
                    <a:pt x="38100" y="19811"/>
                  </a:lnTo>
                  <a:lnTo>
                    <a:pt x="36504" y="27408"/>
                  </a:lnTo>
                  <a:lnTo>
                    <a:pt x="32194" y="33718"/>
                  </a:lnTo>
                  <a:lnTo>
                    <a:pt x="25884" y="38028"/>
                  </a:lnTo>
                  <a:lnTo>
                    <a:pt x="18288" y="39623"/>
                  </a:lnTo>
                  <a:lnTo>
                    <a:pt x="10929" y="38028"/>
                  </a:lnTo>
                  <a:lnTo>
                    <a:pt x="5143" y="33718"/>
                  </a:lnTo>
                  <a:lnTo>
                    <a:pt x="1357" y="27408"/>
                  </a:lnTo>
                  <a:lnTo>
                    <a:pt x="0" y="19811"/>
                  </a:lnTo>
                </a:path>
              </a:pathLst>
            </a:custGeom>
            <a:ln w="9144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230" name="object 230"/>
          <p:cNvSpPr/>
          <p:nvPr/>
        </p:nvSpPr>
        <p:spPr>
          <a:xfrm>
            <a:off x="1444422" y="9410701"/>
            <a:ext cx="15051933" cy="10795"/>
          </a:xfrm>
          <a:custGeom>
            <a:avLst/>
            <a:gdLst/>
            <a:ahLst/>
            <a:cxnLst/>
            <a:rect l="l" t="t" r="r" b="b"/>
            <a:pathLst>
              <a:path w="6543040" h="10795">
                <a:moveTo>
                  <a:pt x="6542531" y="10667"/>
                </a:moveTo>
                <a:lnTo>
                  <a:pt x="0" y="10667"/>
                </a:lnTo>
                <a:lnTo>
                  <a:pt x="0" y="0"/>
                </a:lnTo>
                <a:lnTo>
                  <a:pt x="6542531" y="0"/>
                </a:lnTo>
                <a:lnTo>
                  <a:pt x="6542531" y="10667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31" name="object 231"/>
          <p:cNvSpPr txBox="1"/>
          <p:nvPr/>
        </p:nvSpPr>
        <p:spPr>
          <a:xfrm>
            <a:off x="16290754" y="349008"/>
            <a:ext cx="192824" cy="135935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sz="800" spc="10" dirty="0">
                <a:latin typeface="Microsoft Sans Serif"/>
                <a:cs typeface="Microsoft Sans Serif"/>
              </a:rPr>
              <a:t>1</a:t>
            </a:r>
            <a:endParaRPr sz="800">
              <a:latin typeface="Microsoft Sans Serif"/>
              <a:cs typeface="Microsoft Sans Serif"/>
            </a:endParaRPr>
          </a:p>
        </p:txBody>
      </p:sp>
      <p:sp>
        <p:nvSpPr>
          <p:cNvPr id="232" name="object 232"/>
          <p:cNvSpPr txBox="1"/>
          <p:nvPr/>
        </p:nvSpPr>
        <p:spPr>
          <a:xfrm>
            <a:off x="4605482" y="876314"/>
            <a:ext cx="8027016" cy="659155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sz="1400" spc="35" dirty="0">
                <a:latin typeface="Microsoft Sans Serif"/>
                <a:cs typeface="Microsoft Sans Serif"/>
              </a:rPr>
              <a:t>Protección</a:t>
            </a:r>
            <a:r>
              <a:rPr sz="1400" spc="-20" dirty="0">
                <a:latin typeface="Microsoft Sans Serif"/>
                <a:cs typeface="Microsoft Sans Serif"/>
              </a:rPr>
              <a:t> </a:t>
            </a:r>
            <a:r>
              <a:rPr sz="1400" spc="60" dirty="0">
                <a:latin typeface="Microsoft Sans Serif"/>
                <a:cs typeface="Microsoft Sans Serif"/>
              </a:rPr>
              <a:t>contra</a:t>
            </a:r>
            <a:r>
              <a:rPr sz="1400" spc="-15" dirty="0">
                <a:latin typeface="Microsoft Sans Serif"/>
                <a:cs typeface="Microsoft Sans Serif"/>
              </a:rPr>
              <a:t> </a:t>
            </a:r>
            <a:r>
              <a:rPr sz="1400" spc="35" dirty="0">
                <a:latin typeface="Microsoft Sans Serif"/>
                <a:cs typeface="Microsoft Sans Serif"/>
              </a:rPr>
              <a:t>falla</a:t>
            </a:r>
            <a:r>
              <a:rPr sz="1400" spc="-15" dirty="0">
                <a:latin typeface="Microsoft Sans Serif"/>
                <a:cs typeface="Microsoft Sans Serif"/>
              </a:rPr>
              <a:t> </a:t>
            </a:r>
            <a:r>
              <a:rPr sz="1400" spc="5" dirty="0">
                <a:latin typeface="Microsoft Sans Serif"/>
                <a:cs typeface="Microsoft Sans Serif"/>
              </a:rPr>
              <a:t>a</a:t>
            </a:r>
            <a:r>
              <a:rPr sz="1400" spc="-20" dirty="0">
                <a:latin typeface="Microsoft Sans Serif"/>
                <a:cs typeface="Microsoft Sans Serif"/>
              </a:rPr>
              <a:t> </a:t>
            </a:r>
            <a:r>
              <a:rPr sz="1400" spc="65" dirty="0">
                <a:latin typeface="Microsoft Sans Serif"/>
                <a:cs typeface="Microsoft Sans Serif"/>
              </a:rPr>
              <a:t>tierra</a:t>
            </a:r>
            <a:r>
              <a:rPr sz="1400" spc="-15" dirty="0">
                <a:latin typeface="Microsoft Sans Serif"/>
                <a:cs typeface="Microsoft Sans Serif"/>
              </a:rPr>
              <a:t> </a:t>
            </a:r>
            <a:r>
              <a:rPr sz="1400" spc="45" dirty="0">
                <a:latin typeface="Microsoft Sans Serif"/>
                <a:cs typeface="Microsoft Sans Serif"/>
              </a:rPr>
              <a:t>del</a:t>
            </a:r>
            <a:r>
              <a:rPr sz="1400" spc="-15" dirty="0">
                <a:latin typeface="Microsoft Sans Serif"/>
                <a:cs typeface="Microsoft Sans Serif"/>
              </a:rPr>
              <a:t> </a:t>
            </a:r>
            <a:r>
              <a:rPr sz="1400" spc="55" dirty="0">
                <a:latin typeface="Microsoft Sans Serif"/>
                <a:cs typeface="Microsoft Sans Serif"/>
              </a:rPr>
              <a:t>estator</a:t>
            </a:r>
            <a:endParaRPr sz="1400">
              <a:latin typeface="Microsoft Sans Serif"/>
              <a:cs typeface="Microsoft Sans Serif"/>
            </a:endParaRPr>
          </a:p>
          <a:p>
            <a:pPr>
              <a:lnSpc>
                <a:spcPct val="100000"/>
              </a:lnSpc>
              <a:spcBef>
                <a:spcPts val="5"/>
              </a:spcBef>
            </a:pPr>
            <a:endParaRPr sz="1800">
              <a:latin typeface="Microsoft Sans Serif"/>
              <a:cs typeface="Microsoft Sans Serif"/>
            </a:endParaRPr>
          </a:p>
          <a:p>
            <a:pPr marL="782320">
              <a:lnSpc>
                <a:spcPct val="100000"/>
              </a:lnSpc>
            </a:pPr>
            <a:r>
              <a:rPr sz="1000" spc="10" dirty="0">
                <a:latin typeface="Microsoft Sans Serif"/>
                <a:cs typeface="Microsoft Sans Serif"/>
              </a:rPr>
              <a:t>Wayne</a:t>
            </a:r>
            <a:r>
              <a:rPr sz="1000" spc="-10" dirty="0">
                <a:latin typeface="Microsoft Sans Serif"/>
                <a:cs typeface="Microsoft Sans Serif"/>
              </a:rPr>
              <a:t> </a:t>
            </a:r>
            <a:r>
              <a:rPr sz="1000" spc="50" dirty="0">
                <a:latin typeface="Microsoft Sans Serif"/>
                <a:cs typeface="Microsoft Sans Serif"/>
              </a:rPr>
              <a:t>Hartmann</a:t>
            </a:r>
            <a:r>
              <a:rPr sz="1000" spc="-10" dirty="0">
                <a:latin typeface="Microsoft Sans Serif"/>
                <a:cs typeface="Microsoft Sans Serif"/>
              </a:rPr>
              <a:t> </a:t>
            </a:r>
            <a:r>
              <a:rPr sz="1000" spc="10" dirty="0">
                <a:latin typeface="Microsoft Sans Serif"/>
                <a:cs typeface="Microsoft Sans Serif"/>
              </a:rPr>
              <a:t>y</a:t>
            </a:r>
            <a:r>
              <a:rPr sz="1000" spc="-10" dirty="0">
                <a:latin typeface="Microsoft Sans Serif"/>
                <a:cs typeface="Microsoft Sans Serif"/>
              </a:rPr>
              <a:t> </a:t>
            </a:r>
            <a:r>
              <a:rPr sz="1000" spc="-60" dirty="0">
                <a:latin typeface="Microsoft Sans Serif"/>
                <a:cs typeface="Microsoft Sans Serif"/>
              </a:rPr>
              <a:t>Joe</a:t>
            </a:r>
            <a:r>
              <a:rPr sz="1000" spc="-10" dirty="0">
                <a:latin typeface="Microsoft Sans Serif"/>
                <a:cs typeface="Microsoft Sans Serif"/>
              </a:rPr>
              <a:t> </a:t>
            </a:r>
            <a:r>
              <a:rPr sz="1000" spc="-35" dirty="0">
                <a:latin typeface="Microsoft Sans Serif"/>
                <a:cs typeface="Microsoft Sans Serif"/>
              </a:rPr>
              <a:t>T.</a:t>
            </a:r>
            <a:r>
              <a:rPr sz="1000" spc="-10" dirty="0">
                <a:latin typeface="Microsoft Sans Serif"/>
                <a:cs typeface="Microsoft Sans Serif"/>
              </a:rPr>
              <a:t> </a:t>
            </a:r>
            <a:r>
              <a:rPr sz="1000" spc="25" dirty="0">
                <a:latin typeface="Microsoft Sans Serif"/>
                <a:cs typeface="Microsoft Sans Serif"/>
              </a:rPr>
              <a:t>Uchiyama</a:t>
            </a:r>
            <a:endParaRPr sz="1000">
              <a:latin typeface="Microsoft Sans Serif"/>
              <a:cs typeface="Microsoft Sans Serif"/>
            </a:endParaRPr>
          </a:p>
        </p:txBody>
      </p:sp>
      <p:sp>
        <p:nvSpPr>
          <p:cNvPr id="233" name="object 233"/>
          <p:cNvSpPr txBox="1"/>
          <p:nvPr/>
        </p:nvSpPr>
        <p:spPr>
          <a:xfrm>
            <a:off x="1415277" y="1729032"/>
            <a:ext cx="7363819" cy="408894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 marR="5080" indent="151765">
              <a:lnSpc>
                <a:spcPct val="132300"/>
              </a:lnSpc>
              <a:spcBef>
                <a:spcPts val="100"/>
              </a:spcBef>
            </a:pPr>
            <a:r>
              <a:rPr sz="650" spc="10" dirty="0">
                <a:latin typeface="Microsoft Sans Serif"/>
                <a:cs typeface="Microsoft Sans Serif"/>
              </a:rPr>
              <a:t>Abstracto-Esta </a:t>
            </a:r>
            <a:r>
              <a:rPr sz="650" spc="30" dirty="0">
                <a:latin typeface="Microsoft Sans Serif"/>
                <a:cs typeface="Microsoft Sans Serif"/>
              </a:rPr>
              <a:t>parte </a:t>
            </a:r>
            <a:r>
              <a:rPr sz="650" spc="20" dirty="0">
                <a:latin typeface="Microsoft Sans Serif"/>
                <a:cs typeface="Microsoft Sans Serif"/>
              </a:rPr>
              <a:t>del </a:t>
            </a:r>
            <a:r>
              <a:rPr sz="650" spc="30" dirty="0">
                <a:latin typeface="Microsoft Sans Serif"/>
                <a:cs typeface="Microsoft Sans Serif"/>
              </a:rPr>
              <a:t>tutorial trata </a:t>
            </a:r>
            <a:r>
              <a:rPr sz="650" spc="20" dirty="0">
                <a:latin typeface="Microsoft Sans Serif"/>
                <a:cs typeface="Microsoft Sans Serif"/>
              </a:rPr>
              <a:t>sobre </a:t>
            </a:r>
            <a:r>
              <a:rPr sz="650" spc="10" dirty="0">
                <a:latin typeface="Microsoft Sans Serif"/>
                <a:cs typeface="Microsoft Sans Serif"/>
              </a:rPr>
              <a:t>la </a:t>
            </a:r>
            <a:r>
              <a:rPr sz="650" spc="20" dirty="0">
                <a:latin typeface="Microsoft Sans Serif"/>
                <a:cs typeface="Microsoft Sans Serif"/>
              </a:rPr>
              <a:t>puesta </a:t>
            </a:r>
            <a:r>
              <a:rPr sz="650" dirty="0">
                <a:latin typeface="Microsoft Sans Serif"/>
                <a:cs typeface="Microsoft Sans Serif"/>
              </a:rPr>
              <a:t>a </a:t>
            </a:r>
            <a:r>
              <a:rPr sz="650" spc="30" dirty="0">
                <a:latin typeface="Microsoft Sans Serif"/>
                <a:cs typeface="Microsoft Sans Serif"/>
              </a:rPr>
              <a:t>tierra </a:t>
            </a:r>
            <a:r>
              <a:rPr sz="650" spc="20" dirty="0">
                <a:latin typeface="Microsoft Sans Serif"/>
                <a:cs typeface="Microsoft Sans Serif"/>
              </a:rPr>
              <a:t>del </a:t>
            </a:r>
            <a:r>
              <a:rPr sz="650" spc="35" dirty="0">
                <a:latin typeface="Microsoft Sans Serif"/>
                <a:cs typeface="Microsoft Sans Serif"/>
              </a:rPr>
              <a:t>neutro </a:t>
            </a:r>
            <a:r>
              <a:rPr sz="650" spc="20" dirty="0">
                <a:latin typeface="Microsoft Sans Serif"/>
                <a:cs typeface="Microsoft Sans Serif"/>
              </a:rPr>
              <a:t>del </a:t>
            </a:r>
            <a:r>
              <a:rPr sz="650" spc="25" dirty="0">
                <a:latin typeface="Microsoft Sans Serif"/>
                <a:cs typeface="Microsoft Sans Serif"/>
              </a:rPr>
              <a:t> estator</a:t>
            </a:r>
            <a:r>
              <a:rPr sz="650" spc="5" dirty="0">
                <a:latin typeface="Microsoft Sans Serif"/>
                <a:cs typeface="Microsoft Sans Serif"/>
              </a:rPr>
              <a:t> </a:t>
            </a:r>
            <a:r>
              <a:rPr sz="650" spc="20" dirty="0">
                <a:latin typeface="Microsoft Sans Serif"/>
                <a:cs typeface="Microsoft Sans Serif"/>
              </a:rPr>
              <a:t>del</a:t>
            </a:r>
            <a:r>
              <a:rPr sz="650" spc="5" dirty="0">
                <a:latin typeface="Microsoft Sans Serif"/>
                <a:cs typeface="Microsoft Sans Serif"/>
              </a:rPr>
              <a:t> </a:t>
            </a:r>
            <a:r>
              <a:rPr sz="650" spc="25" dirty="0">
                <a:latin typeface="Microsoft Sans Serif"/>
                <a:cs typeface="Microsoft Sans Serif"/>
              </a:rPr>
              <a:t>generador</a:t>
            </a:r>
            <a:r>
              <a:rPr sz="650" spc="10" dirty="0">
                <a:latin typeface="Microsoft Sans Serif"/>
                <a:cs typeface="Microsoft Sans Serif"/>
              </a:rPr>
              <a:t> </a:t>
            </a:r>
            <a:r>
              <a:rPr sz="650" spc="5" dirty="0">
                <a:latin typeface="Microsoft Sans Serif"/>
                <a:cs typeface="Microsoft Sans Serif"/>
              </a:rPr>
              <a:t>y </a:t>
            </a:r>
            <a:r>
              <a:rPr sz="650" spc="10" dirty="0">
                <a:latin typeface="Microsoft Sans Serif"/>
                <a:cs typeface="Microsoft Sans Serif"/>
              </a:rPr>
              <a:t>los </a:t>
            </a:r>
            <a:r>
              <a:rPr sz="650" spc="15" dirty="0">
                <a:latin typeface="Microsoft Sans Serif"/>
                <a:cs typeface="Microsoft Sans Serif"/>
              </a:rPr>
              <a:t>esquemas</a:t>
            </a:r>
            <a:r>
              <a:rPr sz="650" spc="5" dirty="0">
                <a:latin typeface="Microsoft Sans Serif"/>
                <a:cs typeface="Microsoft Sans Serif"/>
              </a:rPr>
              <a:t> </a:t>
            </a:r>
            <a:r>
              <a:rPr sz="650" spc="20" dirty="0">
                <a:latin typeface="Microsoft Sans Serif"/>
                <a:cs typeface="Microsoft Sans Serif"/>
              </a:rPr>
              <a:t>de</a:t>
            </a:r>
            <a:r>
              <a:rPr sz="650" spc="10" dirty="0">
                <a:latin typeface="Microsoft Sans Serif"/>
                <a:cs typeface="Microsoft Sans Serif"/>
              </a:rPr>
              <a:t> </a:t>
            </a:r>
            <a:r>
              <a:rPr sz="650" spc="20" dirty="0">
                <a:latin typeface="Microsoft Sans Serif"/>
                <a:cs typeface="Microsoft Sans Serif"/>
              </a:rPr>
              <a:t>protección</a:t>
            </a:r>
            <a:r>
              <a:rPr sz="650" spc="5" dirty="0">
                <a:latin typeface="Microsoft Sans Serif"/>
                <a:cs typeface="Microsoft Sans Serif"/>
              </a:rPr>
              <a:t> </a:t>
            </a:r>
            <a:r>
              <a:rPr sz="650" spc="15" dirty="0">
                <a:latin typeface="Microsoft Sans Serif"/>
                <a:cs typeface="Microsoft Sans Serif"/>
              </a:rPr>
              <a:t>utilizados</a:t>
            </a:r>
            <a:r>
              <a:rPr sz="650" spc="10" dirty="0">
                <a:latin typeface="Microsoft Sans Serif"/>
                <a:cs typeface="Microsoft Sans Serif"/>
              </a:rPr>
              <a:t> </a:t>
            </a:r>
            <a:r>
              <a:rPr sz="650" spc="20" dirty="0">
                <a:latin typeface="Microsoft Sans Serif"/>
                <a:cs typeface="Microsoft Sans Serif"/>
              </a:rPr>
              <a:t>para</a:t>
            </a:r>
            <a:r>
              <a:rPr sz="650" spc="5" dirty="0">
                <a:latin typeface="Microsoft Sans Serif"/>
                <a:cs typeface="Microsoft Sans Serif"/>
              </a:rPr>
              <a:t> </a:t>
            </a:r>
            <a:r>
              <a:rPr sz="650" spc="20" dirty="0">
                <a:latin typeface="Microsoft Sans Serif"/>
                <a:cs typeface="Microsoft Sans Serif"/>
              </a:rPr>
              <a:t>detectar</a:t>
            </a:r>
            <a:r>
              <a:rPr sz="650" spc="10" dirty="0">
                <a:latin typeface="Microsoft Sans Serif"/>
                <a:cs typeface="Microsoft Sans Serif"/>
              </a:rPr>
              <a:t> fallas </a:t>
            </a:r>
            <a:r>
              <a:rPr sz="650" spc="-160" dirty="0">
                <a:latin typeface="Microsoft Sans Serif"/>
                <a:cs typeface="Microsoft Sans Serif"/>
              </a:rPr>
              <a:t> </a:t>
            </a:r>
            <a:r>
              <a:rPr sz="650" dirty="0">
                <a:latin typeface="Microsoft Sans Serif"/>
                <a:cs typeface="Microsoft Sans Serif"/>
              </a:rPr>
              <a:t>a </a:t>
            </a:r>
            <a:r>
              <a:rPr sz="650" spc="30" dirty="0">
                <a:latin typeface="Microsoft Sans Serif"/>
                <a:cs typeface="Microsoft Sans Serif"/>
              </a:rPr>
              <a:t>tierra </a:t>
            </a:r>
            <a:r>
              <a:rPr sz="650" spc="20" dirty="0">
                <a:latin typeface="Microsoft Sans Serif"/>
                <a:cs typeface="Microsoft Sans Serif"/>
              </a:rPr>
              <a:t>del estator. </a:t>
            </a:r>
            <a:r>
              <a:rPr sz="650" spc="-40" dirty="0">
                <a:latin typeface="Microsoft Sans Serif"/>
                <a:cs typeface="Microsoft Sans Serif"/>
              </a:rPr>
              <a:t>Se </a:t>
            </a:r>
            <a:r>
              <a:rPr sz="650" spc="15" dirty="0">
                <a:latin typeface="Microsoft Sans Serif"/>
                <a:cs typeface="Microsoft Sans Serif"/>
              </a:rPr>
              <a:t>describen dos </a:t>
            </a:r>
            <a:r>
              <a:rPr sz="650" spc="25" dirty="0">
                <a:latin typeface="Microsoft Sans Serif"/>
                <a:cs typeface="Microsoft Sans Serif"/>
              </a:rPr>
              <a:t>tipos </a:t>
            </a:r>
            <a:r>
              <a:rPr sz="650" spc="20" dirty="0">
                <a:latin typeface="Microsoft Sans Serif"/>
                <a:cs typeface="Microsoft Sans Serif"/>
              </a:rPr>
              <a:t>de </a:t>
            </a:r>
            <a:r>
              <a:rPr sz="650" spc="30" dirty="0">
                <a:latin typeface="Microsoft Sans Serif"/>
                <a:cs typeface="Microsoft Sans Serif"/>
              </a:rPr>
              <a:t>métodos </a:t>
            </a:r>
            <a:r>
              <a:rPr sz="650" spc="20" dirty="0">
                <a:latin typeface="Microsoft Sans Serif"/>
                <a:cs typeface="Microsoft Sans Serif"/>
              </a:rPr>
              <a:t>de conexión </a:t>
            </a:r>
            <a:r>
              <a:rPr sz="650" dirty="0">
                <a:latin typeface="Microsoft Sans Serif"/>
                <a:cs typeface="Microsoft Sans Serif"/>
              </a:rPr>
              <a:t>a </a:t>
            </a:r>
            <a:r>
              <a:rPr sz="650" spc="25" dirty="0">
                <a:latin typeface="Microsoft Sans Serif"/>
                <a:cs typeface="Microsoft Sans Serif"/>
              </a:rPr>
              <a:t>tierra, </a:t>
            </a:r>
            <a:r>
              <a:rPr sz="650" spc="20" dirty="0">
                <a:latin typeface="Microsoft Sans Serif"/>
                <a:cs typeface="Microsoft Sans Serif"/>
              </a:rPr>
              <a:t>de </a:t>
            </a:r>
            <a:r>
              <a:rPr sz="650" spc="25" dirty="0">
                <a:latin typeface="Microsoft Sans Serif"/>
                <a:cs typeface="Microsoft Sans Serif"/>
              </a:rPr>
              <a:t> </a:t>
            </a:r>
            <a:r>
              <a:rPr sz="650" spc="20" dirty="0">
                <a:latin typeface="Microsoft Sans Serif"/>
                <a:cs typeface="Microsoft Sans Serif"/>
              </a:rPr>
              <a:t>alta </a:t>
            </a:r>
            <a:r>
              <a:rPr sz="650" spc="5" dirty="0">
                <a:latin typeface="Microsoft Sans Serif"/>
                <a:cs typeface="Microsoft Sans Serif"/>
              </a:rPr>
              <a:t>y </a:t>
            </a:r>
            <a:r>
              <a:rPr sz="650" spc="15" dirty="0">
                <a:latin typeface="Microsoft Sans Serif"/>
                <a:cs typeface="Microsoft Sans Serif"/>
              </a:rPr>
              <a:t>baja impedancia. </a:t>
            </a:r>
            <a:r>
              <a:rPr sz="650" spc="-5" dirty="0">
                <a:latin typeface="Microsoft Sans Serif"/>
                <a:cs typeface="Microsoft Sans Serif"/>
              </a:rPr>
              <a:t>Estos </a:t>
            </a:r>
            <a:r>
              <a:rPr sz="650" spc="30" dirty="0">
                <a:latin typeface="Microsoft Sans Serif"/>
                <a:cs typeface="Microsoft Sans Serif"/>
              </a:rPr>
              <a:t>métodos </a:t>
            </a:r>
            <a:r>
              <a:rPr sz="650" spc="25" dirty="0">
                <a:latin typeface="Microsoft Sans Serif"/>
                <a:cs typeface="Microsoft Sans Serif"/>
              </a:rPr>
              <a:t>representan </a:t>
            </a:r>
            <a:r>
              <a:rPr sz="650" dirty="0">
                <a:latin typeface="Microsoft Sans Serif"/>
                <a:cs typeface="Microsoft Sans Serif"/>
              </a:rPr>
              <a:t>las </a:t>
            </a:r>
            <a:r>
              <a:rPr sz="650" spc="15" dirty="0">
                <a:latin typeface="Microsoft Sans Serif"/>
                <a:cs typeface="Microsoft Sans Serif"/>
              </a:rPr>
              <a:t>principales </a:t>
            </a:r>
            <a:r>
              <a:rPr sz="650" spc="10" dirty="0">
                <a:latin typeface="Microsoft Sans Serif"/>
                <a:cs typeface="Microsoft Sans Serif"/>
              </a:rPr>
              <a:t>prácticas </a:t>
            </a:r>
            <a:r>
              <a:rPr sz="650" spc="15" dirty="0">
                <a:latin typeface="Microsoft Sans Serif"/>
                <a:cs typeface="Microsoft Sans Serif"/>
              </a:rPr>
              <a:t> utilizadas </a:t>
            </a:r>
            <a:r>
              <a:rPr sz="650" spc="20" dirty="0">
                <a:latin typeface="Microsoft Sans Serif"/>
                <a:cs typeface="Microsoft Sans Serif"/>
              </a:rPr>
              <a:t>en </a:t>
            </a:r>
            <a:r>
              <a:rPr sz="650" spc="10" dirty="0">
                <a:latin typeface="Microsoft Sans Serif"/>
                <a:cs typeface="Microsoft Sans Serif"/>
              </a:rPr>
              <a:t>la </a:t>
            </a:r>
            <a:r>
              <a:rPr sz="650" spc="25" dirty="0">
                <a:latin typeface="Microsoft Sans Serif"/>
                <a:cs typeface="Microsoft Sans Serif"/>
              </a:rPr>
              <a:t>industria </a:t>
            </a:r>
            <a:r>
              <a:rPr sz="650" spc="20" dirty="0">
                <a:latin typeface="Microsoft Sans Serif"/>
                <a:cs typeface="Microsoft Sans Serif"/>
              </a:rPr>
              <a:t>para </a:t>
            </a:r>
            <a:r>
              <a:rPr sz="650" spc="30" dirty="0">
                <a:latin typeface="Microsoft Sans Serif"/>
                <a:cs typeface="Microsoft Sans Serif"/>
              </a:rPr>
              <a:t>poner </a:t>
            </a:r>
            <a:r>
              <a:rPr sz="650" dirty="0">
                <a:latin typeface="Microsoft Sans Serif"/>
                <a:cs typeface="Microsoft Sans Serif"/>
              </a:rPr>
              <a:t>a </a:t>
            </a:r>
            <a:r>
              <a:rPr sz="650" spc="30" dirty="0">
                <a:latin typeface="Microsoft Sans Serif"/>
                <a:cs typeface="Microsoft Sans Serif"/>
              </a:rPr>
              <a:t>tierra </a:t>
            </a:r>
            <a:r>
              <a:rPr sz="650" spc="10" dirty="0">
                <a:latin typeface="Microsoft Sans Serif"/>
                <a:cs typeface="Microsoft Sans Serif"/>
              </a:rPr>
              <a:t>los </a:t>
            </a:r>
            <a:r>
              <a:rPr sz="650" spc="15" dirty="0">
                <a:latin typeface="Microsoft Sans Serif"/>
                <a:cs typeface="Microsoft Sans Serif"/>
              </a:rPr>
              <a:t>devanados </a:t>
            </a:r>
            <a:r>
              <a:rPr sz="650" spc="20" dirty="0">
                <a:latin typeface="Microsoft Sans Serif"/>
                <a:cs typeface="Microsoft Sans Serif"/>
              </a:rPr>
              <a:t>del </a:t>
            </a:r>
            <a:r>
              <a:rPr sz="650" spc="25" dirty="0">
                <a:latin typeface="Microsoft Sans Serif"/>
                <a:cs typeface="Microsoft Sans Serif"/>
              </a:rPr>
              <a:t>estator </a:t>
            </a:r>
            <a:r>
              <a:rPr sz="650" spc="20" dirty="0">
                <a:latin typeface="Microsoft Sans Serif"/>
                <a:cs typeface="Microsoft Sans Serif"/>
              </a:rPr>
              <a:t>del </a:t>
            </a:r>
            <a:r>
              <a:rPr sz="650" spc="25" dirty="0">
                <a:latin typeface="Microsoft Sans Serif"/>
                <a:cs typeface="Microsoft Sans Serif"/>
              </a:rPr>
              <a:t> generador. </a:t>
            </a:r>
            <a:r>
              <a:rPr sz="650" spc="10" dirty="0">
                <a:latin typeface="Microsoft Sans Serif"/>
                <a:cs typeface="Microsoft Sans Serif"/>
              </a:rPr>
              <a:t>Además, </a:t>
            </a:r>
            <a:r>
              <a:rPr sz="650" spc="30" dirty="0">
                <a:latin typeface="Microsoft Sans Serif"/>
                <a:cs typeface="Microsoft Sans Serif"/>
              </a:rPr>
              <a:t>también </a:t>
            </a:r>
            <a:r>
              <a:rPr sz="650" spc="-5" dirty="0">
                <a:latin typeface="Microsoft Sans Serif"/>
                <a:cs typeface="Microsoft Sans Serif"/>
              </a:rPr>
              <a:t>se </a:t>
            </a:r>
            <a:r>
              <a:rPr sz="650" spc="15" dirty="0">
                <a:latin typeface="Microsoft Sans Serif"/>
                <a:cs typeface="Microsoft Sans Serif"/>
              </a:rPr>
              <a:t>describen </a:t>
            </a:r>
            <a:r>
              <a:rPr sz="650" spc="10" dirty="0">
                <a:latin typeface="Microsoft Sans Serif"/>
                <a:cs typeface="Microsoft Sans Serif"/>
              </a:rPr>
              <a:t>los </a:t>
            </a:r>
            <a:r>
              <a:rPr sz="650" spc="15" dirty="0">
                <a:latin typeface="Microsoft Sans Serif"/>
                <a:cs typeface="Microsoft Sans Serif"/>
              </a:rPr>
              <a:t>esquemas </a:t>
            </a:r>
            <a:r>
              <a:rPr sz="650" spc="20" dirty="0">
                <a:latin typeface="Microsoft Sans Serif"/>
                <a:cs typeface="Microsoft Sans Serif"/>
              </a:rPr>
              <a:t>de protección </a:t>
            </a:r>
            <a:r>
              <a:rPr sz="650" spc="25" dirty="0">
                <a:latin typeface="Microsoft Sans Serif"/>
                <a:cs typeface="Microsoft Sans Serif"/>
              </a:rPr>
              <a:t> predominantes.</a:t>
            </a:r>
            <a:endParaRPr sz="650">
              <a:latin typeface="Microsoft Sans Serif"/>
              <a:cs typeface="Microsoft Sans Serif"/>
            </a:endParaRPr>
          </a:p>
        </p:txBody>
      </p:sp>
      <p:sp>
        <p:nvSpPr>
          <p:cNvPr id="234" name="object 234"/>
          <p:cNvSpPr txBox="1"/>
          <p:nvPr/>
        </p:nvSpPr>
        <p:spPr>
          <a:xfrm>
            <a:off x="9079179" y="1738338"/>
            <a:ext cx="6839397" cy="342145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527685">
              <a:lnSpc>
                <a:spcPct val="100000"/>
              </a:lnSpc>
              <a:spcBef>
                <a:spcPts val="100"/>
              </a:spcBef>
            </a:pPr>
            <a:r>
              <a:rPr sz="900" spc="30" dirty="0">
                <a:latin typeface="Microsoft Sans Serif"/>
                <a:cs typeface="Microsoft Sans Serif"/>
              </a:rPr>
              <a:t>II.</a:t>
            </a:r>
            <a:r>
              <a:rPr sz="900" spc="-30" dirty="0">
                <a:latin typeface="Microsoft Sans Serif"/>
                <a:cs typeface="Microsoft Sans Serif"/>
              </a:rPr>
              <a:t> </a:t>
            </a:r>
            <a:r>
              <a:rPr sz="900" spc="-10" dirty="0">
                <a:latin typeface="Microsoft Sans Serif"/>
                <a:cs typeface="Microsoft Sans Serif"/>
              </a:rPr>
              <a:t>l</a:t>
            </a:r>
            <a:r>
              <a:rPr sz="700" spc="-10" dirty="0">
                <a:latin typeface="Microsoft Sans Serif"/>
                <a:cs typeface="Microsoft Sans Serif"/>
              </a:rPr>
              <a:t>AY</a:t>
            </a:r>
            <a:r>
              <a:rPr sz="900" spc="-10" dirty="0">
                <a:latin typeface="Microsoft Sans Serif"/>
                <a:cs typeface="Microsoft Sans Serif"/>
              </a:rPr>
              <a:t>-I</a:t>
            </a:r>
            <a:r>
              <a:rPr sz="700" spc="-10" dirty="0">
                <a:latin typeface="Microsoft Sans Serif"/>
                <a:cs typeface="Microsoft Sans Serif"/>
              </a:rPr>
              <a:t>MPEDANCIA</a:t>
            </a:r>
            <a:r>
              <a:rPr sz="900" spc="-10" dirty="0">
                <a:latin typeface="Microsoft Sans Serif"/>
                <a:cs typeface="Microsoft Sans Serif"/>
              </a:rPr>
              <a:t>S</a:t>
            </a:r>
            <a:r>
              <a:rPr sz="700" spc="-10" dirty="0">
                <a:latin typeface="Microsoft Sans Serif"/>
                <a:cs typeface="Microsoft Sans Serif"/>
              </a:rPr>
              <a:t>tator</a:t>
            </a:r>
            <a:r>
              <a:rPr sz="900" spc="-10" dirty="0">
                <a:latin typeface="Microsoft Sans Serif"/>
                <a:cs typeface="Microsoft Sans Serif"/>
              </a:rPr>
              <a:t>GRAMO</a:t>
            </a:r>
            <a:r>
              <a:rPr sz="700" spc="-10" dirty="0">
                <a:latin typeface="Microsoft Sans Serif"/>
                <a:cs typeface="Microsoft Sans Serif"/>
              </a:rPr>
              <a:t>REDONDEO</a:t>
            </a:r>
            <a:endParaRPr sz="700">
              <a:latin typeface="Microsoft Sans Serif"/>
              <a:cs typeface="Microsoft Sans Serif"/>
            </a:endParaRPr>
          </a:p>
          <a:p>
            <a:pPr marL="12700" marR="5080" indent="153670">
              <a:lnSpc>
                <a:spcPct val="132000"/>
              </a:lnSpc>
              <a:spcBef>
                <a:spcPts val="330"/>
              </a:spcBef>
            </a:pPr>
            <a:r>
              <a:rPr sz="750" spc="-35" dirty="0">
                <a:latin typeface="Microsoft Sans Serif"/>
                <a:cs typeface="Microsoft Sans Serif"/>
              </a:rPr>
              <a:t>El</a:t>
            </a:r>
            <a:r>
              <a:rPr sz="750" spc="-5" dirty="0">
                <a:latin typeface="Microsoft Sans Serif"/>
                <a:cs typeface="Microsoft Sans Serif"/>
              </a:rPr>
              <a:t> </a:t>
            </a:r>
            <a:r>
              <a:rPr sz="750" spc="40" dirty="0">
                <a:latin typeface="Microsoft Sans Serif"/>
                <a:cs typeface="Microsoft Sans Serif"/>
              </a:rPr>
              <a:t>método</a:t>
            </a:r>
            <a:r>
              <a:rPr sz="750" spc="-5" dirty="0">
                <a:latin typeface="Microsoft Sans Serif"/>
                <a:cs typeface="Microsoft Sans Serif"/>
              </a:rPr>
              <a:t> </a:t>
            </a:r>
            <a:r>
              <a:rPr sz="750" spc="25" dirty="0">
                <a:latin typeface="Microsoft Sans Serif"/>
                <a:cs typeface="Microsoft Sans Serif"/>
              </a:rPr>
              <a:t>de</a:t>
            </a:r>
            <a:r>
              <a:rPr sz="750" spc="-5" dirty="0">
                <a:latin typeface="Microsoft Sans Serif"/>
                <a:cs typeface="Microsoft Sans Serif"/>
              </a:rPr>
              <a:t> </a:t>
            </a:r>
            <a:r>
              <a:rPr sz="750" spc="20" dirty="0">
                <a:latin typeface="Microsoft Sans Serif"/>
                <a:cs typeface="Microsoft Sans Serif"/>
              </a:rPr>
              <a:t>puesta</a:t>
            </a:r>
            <a:r>
              <a:rPr sz="750" spc="-5" dirty="0">
                <a:latin typeface="Microsoft Sans Serif"/>
                <a:cs typeface="Microsoft Sans Serif"/>
              </a:rPr>
              <a:t> </a:t>
            </a:r>
            <a:r>
              <a:rPr sz="750" dirty="0">
                <a:latin typeface="Microsoft Sans Serif"/>
                <a:cs typeface="Microsoft Sans Serif"/>
              </a:rPr>
              <a:t>a</a:t>
            </a:r>
            <a:r>
              <a:rPr sz="750" spc="-5" dirty="0">
                <a:latin typeface="Microsoft Sans Serif"/>
                <a:cs typeface="Microsoft Sans Serif"/>
              </a:rPr>
              <a:t> </a:t>
            </a:r>
            <a:r>
              <a:rPr sz="750" spc="35" dirty="0">
                <a:latin typeface="Microsoft Sans Serif"/>
                <a:cs typeface="Microsoft Sans Serif"/>
              </a:rPr>
              <a:t>tierra</a:t>
            </a:r>
            <a:r>
              <a:rPr sz="750" spc="-5" dirty="0">
                <a:latin typeface="Microsoft Sans Serif"/>
                <a:cs typeface="Microsoft Sans Serif"/>
              </a:rPr>
              <a:t> </a:t>
            </a:r>
            <a:r>
              <a:rPr sz="750" spc="20" dirty="0">
                <a:latin typeface="Microsoft Sans Serif"/>
                <a:cs typeface="Microsoft Sans Serif"/>
              </a:rPr>
              <a:t>del</a:t>
            </a:r>
            <a:r>
              <a:rPr sz="750" spc="-5" dirty="0">
                <a:latin typeface="Microsoft Sans Serif"/>
                <a:cs typeface="Microsoft Sans Serif"/>
              </a:rPr>
              <a:t> </a:t>
            </a:r>
            <a:r>
              <a:rPr sz="750" spc="30" dirty="0">
                <a:latin typeface="Microsoft Sans Serif"/>
                <a:cs typeface="Microsoft Sans Serif"/>
              </a:rPr>
              <a:t>estator</a:t>
            </a:r>
            <a:r>
              <a:rPr sz="750" spc="-5" dirty="0">
                <a:latin typeface="Microsoft Sans Serif"/>
                <a:cs typeface="Microsoft Sans Serif"/>
              </a:rPr>
              <a:t> </a:t>
            </a:r>
            <a:r>
              <a:rPr sz="750" spc="25" dirty="0">
                <a:latin typeface="Microsoft Sans Serif"/>
                <a:cs typeface="Microsoft Sans Serif"/>
              </a:rPr>
              <a:t>de</a:t>
            </a:r>
            <a:r>
              <a:rPr sz="750" spc="-5" dirty="0">
                <a:latin typeface="Microsoft Sans Serif"/>
                <a:cs typeface="Microsoft Sans Serif"/>
              </a:rPr>
              <a:t> </a:t>
            </a:r>
            <a:r>
              <a:rPr sz="750" spc="15" dirty="0">
                <a:latin typeface="Microsoft Sans Serif"/>
                <a:cs typeface="Microsoft Sans Serif"/>
              </a:rPr>
              <a:t>baja</a:t>
            </a:r>
            <a:r>
              <a:rPr sz="750" spc="-5" dirty="0">
                <a:latin typeface="Microsoft Sans Serif"/>
                <a:cs typeface="Microsoft Sans Serif"/>
              </a:rPr>
              <a:t> </a:t>
            </a:r>
            <a:r>
              <a:rPr sz="750" spc="25" dirty="0">
                <a:latin typeface="Microsoft Sans Serif"/>
                <a:cs typeface="Microsoft Sans Serif"/>
              </a:rPr>
              <a:t>impedancia</a:t>
            </a:r>
            <a:r>
              <a:rPr sz="750" spc="-5" dirty="0">
                <a:latin typeface="Microsoft Sans Serif"/>
                <a:cs typeface="Microsoft Sans Serif"/>
              </a:rPr>
              <a:t> se </a:t>
            </a:r>
            <a:r>
              <a:rPr sz="750" spc="-185" dirty="0">
                <a:latin typeface="Microsoft Sans Serif"/>
                <a:cs typeface="Microsoft Sans Serif"/>
              </a:rPr>
              <a:t> </a:t>
            </a:r>
            <a:r>
              <a:rPr sz="750" spc="25" dirty="0">
                <a:latin typeface="Microsoft Sans Serif"/>
                <a:cs typeface="Microsoft Sans Serif"/>
              </a:rPr>
              <a:t>ilustra</a:t>
            </a:r>
            <a:r>
              <a:rPr sz="750" spc="-10" dirty="0">
                <a:latin typeface="Microsoft Sans Serif"/>
                <a:cs typeface="Microsoft Sans Serif"/>
              </a:rPr>
              <a:t> </a:t>
            </a:r>
            <a:r>
              <a:rPr sz="750" spc="25" dirty="0">
                <a:latin typeface="Microsoft Sans Serif"/>
                <a:cs typeface="Microsoft Sans Serif"/>
              </a:rPr>
              <a:t>en</a:t>
            </a:r>
            <a:r>
              <a:rPr sz="750" spc="-5" dirty="0">
                <a:latin typeface="Microsoft Sans Serif"/>
                <a:cs typeface="Microsoft Sans Serif"/>
              </a:rPr>
              <a:t> </a:t>
            </a:r>
            <a:r>
              <a:rPr sz="750" dirty="0">
                <a:latin typeface="Microsoft Sans Serif"/>
                <a:cs typeface="Microsoft Sans Serif"/>
              </a:rPr>
              <a:t>las</a:t>
            </a:r>
            <a:r>
              <a:rPr sz="750" spc="-5" dirty="0">
                <a:latin typeface="Microsoft Sans Serif"/>
                <a:cs typeface="Microsoft Sans Serif"/>
              </a:rPr>
              <a:t> </a:t>
            </a:r>
            <a:r>
              <a:rPr sz="750" spc="10" dirty="0">
                <a:latin typeface="Microsoft Sans Serif"/>
                <a:cs typeface="Microsoft Sans Serif"/>
              </a:rPr>
              <a:t>Figuras</a:t>
            </a:r>
            <a:r>
              <a:rPr sz="750" spc="-5" dirty="0">
                <a:latin typeface="Microsoft Sans Serif"/>
                <a:cs typeface="Microsoft Sans Serif"/>
              </a:rPr>
              <a:t> </a:t>
            </a:r>
            <a:r>
              <a:rPr sz="750" dirty="0">
                <a:latin typeface="Microsoft Sans Serif"/>
                <a:cs typeface="Microsoft Sans Serif"/>
              </a:rPr>
              <a:t>1,</a:t>
            </a:r>
            <a:r>
              <a:rPr sz="750" spc="-5" dirty="0">
                <a:latin typeface="Microsoft Sans Serif"/>
                <a:cs typeface="Microsoft Sans Serif"/>
              </a:rPr>
              <a:t> </a:t>
            </a:r>
            <a:r>
              <a:rPr sz="750" spc="10" dirty="0">
                <a:latin typeface="Microsoft Sans Serif"/>
                <a:cs typeface="Microsoft Sans Serif"/>
              </a:rPr>
              <a:t>2</a:t>
            </a:r>
            <a:r>
              <a:rPr sz="750" spc="-5" dirty="0">
                <a:latin typeface="Microsoft Sans Serif"/>
                <a:cs typeface="Microsoft Sans Serif"/>
              </a:rPr>
              <a:t> </a:t>
            </a:r>
            <a:r>
              <a:rPr sz="750" spc="5" dirty="0">
                <a:latin typeface="Microsoft Sans Serif"/>
                <a:cs typeface="Microsoft Sans Serif"/>
              </a:rPr>
              <a:t>y</a:t>
            </a:r>
            <a:r>
              <a:rPr sz="750" spc="-5" dirty="0">
                <a:latin typeface="Microsoft Sans Serif"/>
                <a:cs typeface="Microsoft Sans Serif"/>
              </a:rPr>
              <a:t> </a:t>
            </a:r>
            <a:r>
              <a:rPr sz="750" dirty="0">
                <a:latin typeface="Microsoft Sans Serif"/>
                <a:cs typeface="Microsoft Sans Serif"/>
              </a:rPr>
              <a:t>3.</a:t>
            </a:r>
            <a:endParaRPr sz="750">
              <a:latin typeface="Microsoft Sans Serif"/>
              <a:cs typeface="Microsoft Sans Serif"/>
            </a:endParaRPr>
          </a:p>
        </p:txBody>
      </p:sp>
      <p:sp>
        <p:nvSpPr>
          <p:cNvPr id="235" name="object 235"/>
          <p:cNvSpPr txBox="1"/>
          <p:nvPr/>
        </p:nvSpPr>
        <p:spPr>
          <a:xfrm>
            <a:off x="10695263" y="2351012"/>
            <a:ext cx="1910707" cy="105157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sz="600" spc="5" dirty="0">
                <a:latin typeface="Microsoft Sans Serif"/>
                <a:cs typeface="Microsoft Sans Serif"/>
              </a:rPr>
              <a:t>Sistema</a:t>
            </a:r>
            <a:r>
              <a:rPr sz="600" spc="-25" dirty="0">
                <a:latin typeface="Microsoft Sans Serif"/>
                <a:cs typeface="Microsoft Sans Serif"/>
              </a:rPr>
              <a:t> </a:t>
            </a:r>
            <a:r>
              <a:rPr sz="600" spc="20" dirty="0">
                <a:latin typeface="Microsoft Sans Serif"/>
                <a:cs typeface="Microsoft Sans Serif"/>
              </a:rPr>
              <a:t>de</a:t>
            </a:r>
            <a:r>
              <a:rPr sz="600" spc="-20" dirty="0">
                <a:latin typeface="Microsoft Sans Serif"/>
                <a:cs typeface="Microsoft Sans Serif"/>
              </a:rPr>
              <a:t> </a:t>
            </a:r>
            <a:r>
              <a:rPr sz="600" spc="25" dirty="0">
                <a:latin typeface="Microsoft Sans Serif"/>
                <a:cs typeface="Microsoft Sans Serif"/>
              </a:rPr>
              <a:t>alto</a:t>
            </a:r>
            <a:r>
              <a:rPr sz="600" spc="-20" dirty="0">
                <a:latin typeface="Microsoft Sans Serif"/>
                <a:cs typeface="Microsoft Sans Serif"/>
              </a:rPr>
              <a:t> </a:t>
            </a:r>
            <a:r>
              <a:rPr sz="600" spc="15" dirty="0">
                <a:latin typeface="Microsoft Sans Serif"/>
                <a:cs typeface="Microsoft Sans Serif"/>
              </a:rPr>
              <a:t>voltaje</a:t>
            </a:r>
            <a:endParaRPr sz="600">
              <a:latin typeface="Microsoft Sans Serif"/>
              <a:cs typeface="Microsoft Sans Serif"/>
            </a:endParaRPr>
          </a:p>
        </p:txBody>
      </p:sp>
      <p:sp>
        <p:nvSpPr>
          <p:cNvPr id="236" name="object 236"/>
          <p:cNvSpPr txBox="1"/>
          <p:nvPr/>
        </p:nvSpPr>
        <p:spPr>
          <a:xfrm>
            <a:off x="1415217" y="2819357"/>
            <a:ext cx="7372584" cy="2807307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R="45720" algn="ctr">
              <a:lnSpc>
                <a:spcPct val="100000"/>
              </a:lnSpc>
              <a:spcBef>
                <a:spcPts val="100"/>
              </a:spcBef>
            </a:pPr>
            <a:r>
              <a:rPr sz="800" spc="20" dirty="0">
                <a:latin typeface="Microsoft Sans Serif"/>
                <a:cs typeface="Microsoft Sans Serif"/>
              </a:rPr>
              <a:t>yo</a:t>
            </a:r>
            <a:r>
              <a:rPr sz="800" spc="-20" dirty="0">
                <a:latin typeface="Microsoft Sans Serif"/>
                <a:cs typeface="Microsoft Sans Serif"/>
              </a:rPr>
              <a:t> </a:t>
            </a:r>
            <a:r>
              <a:rPr sz="800" spc="-10" dirty="0">
                <a:latin typeface="Microsoft Sans Serif"/>
                <a:cs typeface="Microsoft Sans Serif"/>
              </a:rPr>
              <a:t>yo</a:t>
            </a:r>
            <a:r>
              <a:rPr sz="650" spc="-10" dirty="0">
                <a:latin typeface="Microsoft Sans Serif"/>
                <a:cs typeface="Microsoft Sans Serif"/>
              </a:rPr>
              <a:t>NTRODUCCIÓN</a:t>
            </a:r>
            <a:endParaRPr sz="650">
              <a:latin typeface="Microsoft Sans Serif"/>
              <a:cs typeface="Microsoft Sans Serif"/>
            </a:endParaRPr>
          </a:p>
          <a:p>
            <a:pPr marL="12700" marR="24130" indent="154940">
              <a:lnSpc>
                <a:spcPct val="143100"/>
              </a:lnSpc>
              <a:spcBef>
                <a:spcPts val="300"/>
              </a:spcBef>
            </a:pPr>
            <a:r>
              <a:rPr sz="700" spc="-30" dirty="0">
                <a:latin typeface="Microsoft Sans Serif"/>
                <a:cs typeface="Microsoft Sans Serif"/>
              </a:rPr>
              <a:t>El </a:t>
            </a:r>
            <a:r>
              <a:rPr sz="700" spc="40" dirty="0">
                <a:latin typeface="Microsoft Sans Serif"/>
                <a:cs typeface="Microsoft Sans Serif"/>
              </a:rPr>
              <a:t>método </a:t>
            </a:r>
            <a:r>
              <a:rPr sz="700" spc="20" dirty="0">
                <a:latin typeface="Microsoft Sans Serif"/>
                <a:cs typeface="Microsoft Sans Serif"/>
              </a:rPr>
              <a:t>de conexión </a:t>
            </a:r>
            <a:r>
              <a:rPr sz="700" dirty="0">
                <a:latin typeface="Microsoft Sans Serif"/>
                <a:cs typeface="Microsoft Sans Serif"/>
              </a:rPr>
              <a:t>a </a:t>
            </a:r>
            <a:r>
              <a:rPr sz="700" spc="30" dirty="0">
                <a:latin typeface="Microsoft Sans Serif"/>
                <a:cs typeface="Microsoft Sans Serif"/>
              </a:rPr>
              <a:t>tierra </a:t>
            </a:r>
            <a:r>
              <a:rPr sz="700" spc="20" dirty="0">
                <a:latin typeface="Microsoft Sans Serif"/>
                <a:cs typeface="Microsoft Sans Serif"/>
              </a:rPr>
              <a:t>del </a:t>
            </a:r>
            <a:r>
              <a:rPr sz="700" spc="25" dirty="0">
                <a:latin typeface="Microsoft Sans Serif"/>
                <a:cs typeface="Microsoft Sans Serif"/>
              </a:rPr>
              <a:t>estator </a:t>
            </a:r>
            <a:r>
              <a:rPr sz="700" spc="20" dirty="0">
                <a:latin typeface="Microsoft Sans Serif"/>
                <a:cs typeface="Microsoft Sans Serif"/>
              </a:rPr>
              <a:t>utilizado en </a:t>
            </a:r>
            <a:r>
              <a:rPr sz="700" spc="10" dirty="0">
                <a:latin typeface="Microsoft Sans Serif"/>
                <a:cs typeface="Microsoft Sans Serif"/>
              </a:rPr>
              <a:t>la </a:t>
            </a:r>
            <a:r>
              <a:rPr sz="700" spc="20" dirty="0">
                <a:latin typeface="Microsoft Sans Serif"/>
                <a:cs typeface="Microsoft Sans Serif"/>
              </a:rPr>
              <a:t>instalación de </a:t>
            </a:r>
            <a:r>
              <a:rPr sz="700" spc="25" dirty="0">
                <a:latin typeface="Microsoft Sans Serif"/>
                <a:cs typeface="Microsoft Sans Serif"/>
              </a:rPr>
              <a:t> </a:t>
            </a:r>
            <a:r>
              <a:rPr sz="700" spc="40" dirty="0">
                <a:latin typeface="Microsoft Sans Serif"/>
                <a:cs typeface="Microsoft Sans Serif"/>
              </a:rPr>
              <a:t>un</a:t>
            </a:r>
            <a:r>
              <a:rPr sz="700" dirty="0">
                <a:latin typeface="Microsoft Sans Serif"/>
                <a:cs typeface="Microsoft Sans Serif"/>
              </a:rPr>
              <a:t> </a:t>
            </a:r>
            <a:r>
              <a:rPr sz="700" spc="30" dirty="0">
                <a:latin typeface="Microsoft Sans Serif"/>
                <a:cs typeface="Microsoft Sans Serif"/>
              </a:rPr>
              <a:t>generador</a:t>
            </a:r>
            <a:r>
              <a:rPr sz="700" dirty="0">
                <a:latin typeface="Microsoft Sans Serif"/>
                <a:cs typeface="Microsoft Sans Serif"/>
              </a:rPr>
              <a:t> </a:t>
            </a:r>
            <a:r>
              <a:rPr sz="700" spc="30" dirty="0">
                <a:latin typeface="Microsoft Sans Serif"/>
                <a:cs typeface="Microsoft Sans Serif"/>
              </a:rPr>
              <a:t>determina</a:t>
            </a:r>
            <a:r>
              <a:rPr sz="700" dirty="0">
                <a:latin typeface="Microsoft Sans Serif"/>
                <a:cs typeface="Microsoft Sans Serif"/>
              </a:rPr>
              <a:t> </a:t>
            </a:r>
            <a:r>
              <a:rPr sz="700" spc="10" dirty="0">
                <a:latin typeface="Microsoft Sans Serif"/>
                <a:cs typeface="Microsoft Sans Serif"/>
              </a:rPr>
              <a:t>el</a:t>
            </a:r>
            <a:r>
              <a:rPr sz="700" dirty="0">
                <a:latin typeface="Microsoft Sans Serif"/>
                <a:cs typeface="Microsoft Sans Serif"/>
              </a:rPr>
              <a:t> </a:t>
            </a:r>
            <a:r>
              <a:rPr sz="700" spc="35" dirty="0">
                <a:latin typeface="Microsoft Sans Serif"/>
                <a:cs typeface="Microsoft Sans Serif"/>
              </a:rPr>
              <a:t>rendimiento</a:t>
            </a:r>
            <a:r>
              <a:rPr sz="700" dirty="0">
                <a:latin typeface="Microsoft Sans Serif"/>
                <a:cs typeface="Microsoft Sans Serif"/>
              </a:rPr>
              <a:t> </a:t>
            </a:r>
            <a:r>
              <a:rPr sz="700" spc="20" dirty="0">
                <a:latin typeface="Microsoft Sans Serif"/>
                <a:cs typeface="Microsoft Sans Serif"/>
              </a:rPr>
              <a:t>del</a:t>
            </a:r>
            <a:r>
              <a:rPr sz="700" dirty="0">
                <a:latin typeface="Microsoft Sans Serif"/>
                <a:cs typeface="Microsoft Sans Serif"/>
              </a:rPr>
              <a:t> </a:t>
            </a:r>
            <a:r>
              <a:rPr sz="700" spc="30" dirty="0">
                <a:latin typeface="Microsoft Sans Serif"/>
                <a:cs typeface="Microsoft Sans Serif"/>
              </a:rPr>
              <a:t>generador</a:t>
            </a:r>
            <a:r>
              <a:rPr sz="700" dirty="0">
                <a:latin typeface="Microsoft Sans Serif"/>
                <a:cs typeface="Microsoft Sans Serif"/>
              </a:rPr>
              <a:t> </a:t>
            </a:r>
            <a:r>
              <a:rPr sz="700" spc="35" dirty="0">
                <a:latin typeface="Microsoft Sans Serif"/>
                <a:cs typeface="Microsoft Sans Serif"/>
              </a:rPr>
              <a:t>durante</a:t>
            </a:r>
            <a:r>
              <a:rPr sz="700" spc="5" dirty="0">
                <a:latin typeface="Microsoft Sans Serif"/>
                <a:cs typeface="Microsoft Sans Serif"/>
              </a:rPr>
              <a:t> </a:t>
            </a:r>
            <a:r>
              <a:rPr sz="700" spc="15" dirty="0">
                <a:latin typeface="Microsoft Sans Serif"/>
                <a:cs typeface="Microsoft Sans Serif"/>
              </a:rPr>
              <a:t>condiciones </a:t>
            </a:r>
            <a:r>
              <a:rPr sz="700" spc="-175" dirty="0">
                <a:latin typeface="Microsoft Sans Serif"/>
                <a:cs typeface="Microsoft Sans Serif"/>
              </a:rPr>
              <a:t> </a:t>
            </a:r>
            <a:r>
              <a:rPr sz="700" spc="20" dirty="0">
                <a:latin typeface="Microsoft Sans Serif"/>
                <a:cs typeface="Microsoft Sans Serif"/>
              </a:rPr>
              <a:t>de </a:t>
            </a:r>
            <a:r>
              <a:rPr sz="700" spc="15" dirty="0">
                <a:latin typeface="Microsoft Sans Serif"/>
                <a:cs typeface="Microsoft Sans Serif"/>
              </a:rPr>
              <a:t>falla </a:t>
            </a:r>
            <a:r>
              <a:rPr sz="700" dirty="0">
                <a:latin typeface="Microsoft Sans Serif"/>
                <a:cs typeface="Microsoft Sans Serif"/>
              </a:rPr>
              <a:t>a </a:t>
            </a:r>
            <a:r>
              <a:rPr sz="700" spc="25" dirty="0">
                <a:latin typeface="Microsoft Sans Serif"/>
                <a:cs typeface="Microsoft Sans Serif"/>
              </a:rPr>
              <a:t>tierra. </a:t>
            </a:r>
            <a:r>
              <a:rPr sz="700" spc="-35" dirty="0">
                <a:latin typeface="Microsoft Sans Serif"/>
                <a:cs typeface="Microsoft Sans Serif"/>
              </a:rPr>
              <a:t>Si </a:t>
            </a:r>
            <a:r>
              <a:rPr sz="700" spc="10" dirty="0">
                <a:latin typeface="Microsoft Sans Serif"/>
                <a:cs typeface="Microsoft Sans Serif"/>
              </a:rPr>
              <a:t>el </a:t>
            </a:r>
            <a:r>
              <a:rPr sz="700" spc="30" dirty="0">
                <a:latin typeface="Microsoft Sans Serif"/>
                <a:cs typeface="Microsoft Sans Serif"/>
              </a:rPr>
              <a:t>generador </a:t>
            </a:r>
            <a:r>
              <a:rPr sz="700" spc="10" dirty="0">
                <a:latin typeface="Microsoft Sans Serif"/>
                <a:cs typeface="Microsoft Sans Serif"/>
              </a:rPr>
              <a:t>está </a:t>
            </a:r>
            <a:r>
              <a:rPr sz="700" spc="25" dirty="0">
                <a:latin typeface="Microsoft Sans Serif"/>
                <a:cs typeface="Microsoft Sans Serif"/>
              </a:rPr>
              <a:t>sólidamente </a:t>
            </a:r>
            <a:r>
              <a:rPr sz="700" spc="20" dirty="0">
                <a:latin typeface="Microsoft Sans Serif"/>
                <a:cs typeface="Microsoft Sans Serif"/>
              </a:rPr>
              <a:t>conectado </a:t>
            </a:r>
            <a:r>
              <a:rPr sz="700" dirty="0">
                <a:latin typeface="Microsoft Sans Serif"/>
                <a:cs typeface="Microsoft Sans Serif"/>
              </a:rPr>
              <a:t>a </a:t>
            </a:r>
            <a:r>
              <a:rPr sz="700" spc="25" dirty="0">
                <a:latin typeface="Microsoft Sans Serif"/>
                <a:cs typeface="Microsoft Sans Serif"/>
              </a:rPr>
              <a:t>tierra, </a:t>
            </a:r>
            <a:r>
              <a:rPr sz="700" spc="30" dirty="0">
                <a:latin typeface="Microsoft Sans Serif"/>
                <a:cs typeface="Microsoft Sans Serif"/>
              </a:rPr>
              <a:t> entregará una </a:t>
            </a:r>
            <a:r>
              <a:rPr sz="700" spc="25" dirty="0">
                <a:latin typeface="Microsoft Sans Serif"/>
                <a:cs typeface="Microsoft Sans Serif"/>
              </a:rPr>
              <a:t>corriente </a:t>
            </a:r>
            <a:r>
              <a:rPr sz="700" spc="20" dirty="0">
                <a:latin typeface="Microsoft Sans Serif"/>
                <a:cs typeface="Microsoft Sans Serif"/>
              </a:rPr>
              <a:t>de </a:t>
            </a:r>
            <a:r>
              <a:rPr sz="700" spc="40" dirty="0">
                <a:latin typeface="Microsoft Sans Serif"/>
                <a:cs typeface="Microsoft Sans Serif"/>
              </a:rPr>
              <a:t>muy </a:t>
            </a:r>
            <a:r>
              <a:rPr sz="700" spc="20" dirty="0">
                <a:latin typeface="Microsoft Sans Serif"/>
                <a:cs typeface="Microsoft Sans Serif"/>
              </a:rPr>
              <a:t>alta </a:t>
            </a:r>
            <a:r>
              <a:rPr sz="700" spc="40" dirty="0">
                <a:latin typeface="Microsoft Sans Serif"/>
                <a:cs typeface="Microsoft Sans Serif"/>
              </a:rPr>
              <a:t>magnitud </a:t>
            </a:r>
            <a:r>
              <a:rPr sz="700" dirty="0">
                <a:latin typeface="Microsoft Sans Serif"/>
                <a:cs typeface="Microsoft Sans Serif"/>
              </a:rPr>
              <a:t>a </a:t>
            </a:r>
            <a:r>
              <a:rPr sz="700" spc="30" dirty="0">
                <a:latin typeface="Microsoft Sans Serif"/>
                <a:cs typeface="Microsoft Sans Serif"/>
              </a:rPr>
              <a:t>una </a:t>
            </a:r>
            <a:r>
              <a:rPr sz="700" spc="15" dirty="0">
                <a:latin typeface="Microsoft Sans Serif"/>
                <a:cs typeface="Microsoft Sans Serif"/>
              </a:rPr>
              <a:t>falla </a:t>
            </a:r>
            <a:r>
              <a:rPr sz="700" spc="20" dirty="0">
                <a:latin typeface="Microsoft Sans Serif"/>
                <a:cs typeface="Microsoft Sans Serif"/>
              </a:rPr>
              <a:t>de </a:t>
            </a:r>
            <a:r>
              <a:rPr sz="700" spc="15" dirty="0">
                <a:latin typeface="Microsoft Sans Serif"/>
                <a:cs typeface="Microsoft Sans Serif"/>
              </a:rPr>
              <a:t>línea única </a:t>
            </a:r>
            <a:r>
              <a:rPr sz="700" dirty="0">
                <a:latin typeface="Microsoft Sans Serif"/>
                <a:cs typeface="Microsoft Sans Serif"/>
              </a:rPr>
              <a:t>a </a:t>
            </a:r>
            <a:r>
              <a:rPr sz="700" spc="5" dirty="0">
                <a:latin typeface="Microsoft Sans Serif"/>
                <a:cs typeface="Microsoft Sans Serif"/>
              </a:rPr>
              <a:t> </a:t>
            </a:r>
            <a:r>
              <a:rPr sz="700" spc="30" dirty="0">
                <a:latin typeface="Microsoft Sans Serif"/>
                <a:cs typeface="Microsoft Sans Serif"/>
              </a:rPr>
              <a:t>tierra </a:t>
            </a:r>
            <a:r>
              <a:rPr sz="700" spc="-40" dirty="0">
                <a:latin typeface="Microsoft Sans Serif"/>
                <a:cs typeface="Microsoft Sans Serif"/>
              </a:rPr>
              <a:t>(SLG) </a:t>
            </a:r>
            <a:r>
              <a:rPr sz="700" spc="20" dirty="0">
                <a:latin typeface="Microsoft Sans Serif"/>
                <a:cs typeface="Microsoft Sans Serif"/>
              </a:rPr>
              <a:t>en </a:t>
            </a:r>
            <a:r>
              <a:rPr sz="700" dirty="0">
                <a:latin typeface="Microsoft Sans Serif"/>
                <a:cs typeface="Microsoft Sans Serif"/>
              </a:rPr>
              <a:t>sus </a:t>
            </a:r>
            <a:r>
              <a:rPr sz="700" spc="20" dirty="0">
                <a:latin typeface="Microsoft Sans Serif"/>
                <a:cs typeface="Microsoft Sans Serif"/>
              </a:rPr>
              <a:t>terminales, acompañada </a:t>
            </a:r>
            <a:r>
              <a:rPr sz="700" spc="40" dirty="0">
                <a:latin typeface="Microsoft Sans Serif"/>
                <a:cs typeface="Microsoft Sans Serif"/>
              </a:rPr>
              <a:t>por </a:t>
            </a:r>
            <a:r>
              <a:rPr sz="700" spc="30" dirty="0">
                <a:latin typeface="Microsoft Sans Serif"/>
                <a:cs typeface="Microsoft Sans Serif"/>
              </a:rPr>
              <a:t>una </a:t>
            </a:r>
            <a:r>
              <a:rPr sz="700" spc="20" dirty="0">
                <a:latin typeface="Microsoft Sans Serif"/>
                <a:cs typeface="Microsoft Sans Serif"/>
              </a:rPr>
              <a:t>reducción del </a:t>
            </a:r>
            <a:r>
              <a:rPr sz="700" spc="10" dirty="0">
                <a:latin typeface="Microsoft Sans Serif"/>
                <a:cs typeface="Microsoft Sans Serif"/>
              </a:rPr>
              <a:t>58 </a:t>
            </a:r>
            <a:r>
              <a:rPr sz="700" spc="40" dirty="0">
                <a:latin typeface="Microsoft Sans Serif"/>
                <a:cs typeface="Microsoft Sans Serif"/>
              </a:rPr>
              <a:t>por </a:t>
            </a:r>
            <a:r>
              <a:rPr sz="700" spc="45" dirty="0">
                <a:latin typeface="Microsoft Sans Serif"/>
                <a:cs typeface="Microsoft Sans Serif"/>
              </a:rPr>
              <a:t> </a:t>
            </a:r>
            <a:r>
              <a:rPr sz="700" spc="20" dirty="0">
                <a:latin typeface="Microsoft Sans Serif"/>
                <a:cs typeface="Microsoft Sans Serif"/>
              </a:rPr>
              <a:t>ciento en </a:t>
            </a:r>
            <a:r>
              <a:rPr sz="700" spc="10" dirty="0">
                <a:latin typeface="Microsoft Sans Serif"/>
                <a:cs typeface="Microsoft Sans Serif"/>
              </a:rPr>
              <a:t>los </a:t>
            </a:r>
            <a:r>
              <a:rPr sz="700" spc="15" dirty="0">
                <a:latin typeface="Microsoft Sans Serif"/>
                <a:cs typeface="Microsoft Sans Serif"/>
              </a:rPr>
              <a:t>voltajes </a:t>
            </a:r>
            <a:r>
              <a:rPr sz="700" spc="30" dirty="0">
                <a:latin typeface="Microsoft Sans Serif"/>
                <a:cs typeface="Microsoft Sans Serif"/>
              </a:rPr>
              <a:t>entre </a:t>
            </a:r>
            <a:r>
              <a:rPr sz="700" spc="5" dirty="0">
                <a:latin typeface="Microsoft Sans Serif"/>
                <a:cs typeface="Microsoft Sans Serif"/>
              </a:rPr>
              <a:t>fases </a:t>
            </a:r>
            <a:r>
              <a:rPr sz="700" spc="30" dirty="0">
                <a:latin typeface="Microsoft Sans Serif"/>
                <a:cs typeface="Microsoft Sans Serif"/>
              </a:rPr>
              <a:t>que </a:t>
            </a:r>
            <a:r>
              <a:rPr sz="700" spc="25" dirty="0">
                <a:latin typeface="Microsoft Sans Serif"/>
                <a:cs typeface="Microsoft Sans Serif"/>
              </a:rPr>
              <a:t>involucran </a:t>
            </a:r>
            <a:r>
              <a:rPr sz="700" spc="10" dirty="0">
                <a:latin typeface="Microsoft Sans Serif"/>
                <a:cs typeface="Microsoft Sans Serif"/>
              </a:rPr>
              <a:t>la fase </a:t>
            </a:r>
            <a:r>
              <a:rPr sz="700" spc="20" dirty="0">
                <a:latin typeface="Microsoft Sans Serif"/>
                <a:cs typeface="Microsoft Sans Serif"/>
              </a:rPr>
              <a:t>con </a:t>
            </a:r>
            <a:r>
              <a:rPr sz="700" spc="15" dirty="0">
                <a:latin typeface="Microsoft Sans Serif"/>
                <a:cs typeface="Microsoft Sans Serif"/>
              </a:rPr>
              <a:t>falla </a:t>
            </a:r>
            <a:r>
              <a:rPr sz="700" spc="5" dirty="0">
                <a:latin typeface="Microsoft Sans Serif"/>
                <a:cs typeface="Microsoft Sans Serif"/>
              </a:rPr>
              <a:t>y </a:t>
            </a:r>
            <a:r>
              <a:rPr sz="700" spc="40" dirty="0">
                <a:latin typeface="Microsoft Sans Serif"/>
                <a:cs typeface="Microsoft Sans Serif"/>
              </a:rPr>
              <a:t>un </a:t>
            </a:r>
            <a:r>
              <a:rPr sz="700" spc="45" dirty="0">
                <a:latin typeface="Microsoft Sans Serif"/>
                <a:cs typeface="Microsoft Sans Serif"/>
              </a:rPr>
              <a:t> </a:t>
            </a:r>
            <a:r>
              <a:rPr sz="700" spc="30" dirty="0">
                <a:latin typeface="Microsoft Sans Serif"/>
                <a:cs typeface="Microsoft Sans Serif"/>
              </a:rPr>
              <a:t>modesto </a:t>
            </a:r>
            <a:r>
              <a:rPr sz="700" spc="25" dirty="0">
                <a:latin typeface="Microsoft Sans Serif"/>
                <a:cs typeface="Microsoft Sans Serif"/>
              </a:rPr>
              <a:t>cambio </a:t>
            </a:r>
            <a:r>
              <a:rPr sz="700" spc="20" dirty="0">
                <a:latin typeface="Microsoft Sans Serif"/>
                <a:cs typeface="Microsoft Sans Serif"/>
              </a:rPr>
              <a:t>de voltaje </a:t>
            </a:r>
            <a:r>
              <a:rPr sz="700" spc="30" dirty="0">
                <a:latin typeface="Microsoft Sans Serif"/>
                <a:cs typeface="Microsoft Sans Serif"/>
              </a:rPr>
              <a:t>neutro. </a:t>
            </a:r>
            <a:r>
              <a:rPr sz="700" spc="-35" dirty="0">
                <a:latin typeface="Microsoft Sans Serif"/>
                <a:cs typeface="Microsoft Sans Serif"/>
              </a:rPr>
              <a:t>Si </a:t>
            </a:r>
            <a:r>
              <a:rPr sz="700" spc="10" dirty="0">
                <a:latin typeface="Microsoft Sans Serif"/>
                <a:cs typeface="Microsoft Sans Serif"/>
              </a:rPr>
              <a:t>el </a:t>
            </a:r>
            <a:r>
              <a:rPr sz="700" spc="30" dirty="0">
                <a:latin typeface="Microsoft Sans Serif"/>
                <a:cs typeface="Microsoft Sans Serif"/>
              </a:rPr>
              <a:t>generador </a:t>
            </a:r>
            <a:r>
              <a:rPr sz="700" spc="35" dirty="0">
                <a:latin typeface="Microsoft Sans Serif"/>
                <a:cs typeface="Microsoft Sans Serif"/>
              </a:rPr>
              <a:t>no </a:t>
            </a:r>
            <a:r>
              <a:rPr sz="700" spc="10" dirty="0">
                <a:latin typeface="Microsoft Sans Serif"/>
                <a:cs typeface="Microsoft Sans Serif"/>
              </a:rPr>
              <a:t>está </a:t>
            </a:r>
            <a:r>
              <a:rPr sz="700" spc="20" dirty="0">
                <a:latin typeface="Microsoft Sans Serif"/>
                <a:cs typeface="Microsoft Sans Serif"/>
              </a:rPr>
              <a:t>conectado </a:t>
            </a:r>
            <a:r>
              <a:rPr sz="700" dirty="0">
                <a:latin typeface="Microsoft Sans Serif"/>
                <a:cs typeface="Microsoft Sans Serif"/>
              </a:rPr>
              <a:t>a </a:t>
            </a:r>
            <a:r>
              <a:rPr sz="700" spc="5" dirty="0">
                <a:latin typeface="Microsoft Sans Serif"/>
                <a:cs typeface="Microsoft Sans Serif"/>
              </a:rPr>
              <a:t> </a:t>
            </a:r>
            <a:r>
              <a:rPr sz="700" spc="25" dirty="0">
                <a:latin typeface="Microsoft Sans Serif"/>
                <a:cs typeface="Microsoft Sans Serif"/>
              </a:rPr>
              <a:t>tierra, </a:t>
            </a:r>
            <a:r>
              <a:rPr sz="700" spc="30" dirty="0">
                <a:latin typeface="Microsoft Sans Serif"/>
                <a:cs typeface="Microsoft Sans Serif"/>
              </a:rPr>
              <a:t>entregará una </a:t>
            </a:r>
            <a:r>
              <a:rPr sz="700" spc="20" dirty="0">
                <a:latin typeface="Microsoft Sans Serif"/>
                <a:cs typeface="Microsoft Sans Serif"/>
              </a:rPr>
              <a:t>cantidad insignificante de </a:t>
            </a:r>
            <a:r>
              <a:rPr sz="700" spc="25" dirty="0">
                <a:latin typeface="Microsoft Sans Serif"/>
                <a:cs typeface="Microsoft Sans Serif"/>
              </a:rPr>
              <a:t>corriente </a:t>
            </a:r>
            <a:r>
              <a:rPr sz="700" dirty="0">
                <a:latin typeface="Microsoft Sans Serif"/>
                <a:cs typeface="Microsoft Sans Serif"/>
              </a:rPr>
              <a:t>a </a:t>
            </a:r>
            <a:r>
              <a:rPr sz="700" spc="30" dirty="0">
                <a:latin typeface="Microsoft Sans Serif"/>
                <a:cs typeface="Microsoft Sans Serif"/>
              </a:rPr>
              <a:t>una </a:t>
            </a:r>
            <a:r>
              <a:rPr sz="700" spc="15" dirty="0">
                <a:latin typeface="Microsoft Sans Serif"/>
                <a:cs typeface="Microsoft Sans Serif"/>
              </a:rPr>
              <a:t>falla </a:t>
            </a:r>
            <a:r>
              <a:rPr sz="700" spc="-50" dirty="0">
                <a:latin typeface="Microsoft Sans Serif"/>
                <a:cs typeface="Microsoft Sans Serif"/>
              </a:rPr>
              <a:t>SLG </a:t>
            </a:r>
            <a:r>
              <a:rPr sz="700" spc="-45" dirty="0">
                <a:latin typeface="Microsoft Sans Serif"/>
                <a:cs typeface="Microsoft Sans Serif"/>
              </a:rPr>
              <a:t> </a:t>
            </a:r>
            <a:r>
              <a:rPr sz="700" spc="25" dirty="0">
                <a:latin typeface="Microsoft Sans Serif"/>
                <a:cs typeface="Microsoft Sans Serif"/>
              </a:rPr>
              <a:t>atornillada </a:t>
            </a:r>
            <a:r>
              <a:rPr sz="700" spc="20" dirty="0">
                <a:latin typeface="Microsoft Sans Serif"/>
                <a:cs typeface="Microsoft Sans Serif"/>
              </a:rPr>
              <a:t>en </a:t>
            </a:r>
            <a:r>
              <a:rPr sz="700" dirty="0">
                <a:latin typeface="Microsoft Sans Serif"/>
                <a:cs typeface="Microsoft Sans Serif"/>
              </a:rPr>
              <a:t>sus </a:t>
            </a:r>
            <a:r>
              <a:rPr sz="700" spc="20" dirty="0">
                <a:latin typeface="Microsoft Sans Serif"/>
                <a:cs typeface="Microsoft Sans Serif"/>
              </a:rPr>
              <a:t>terminales, </a:t>
            </a:r>
            <a:r>
              <a:rPr sz="700" spc="15" dirty="0">
                <a:latin typeface="Microsoft Sans Serif"/>
                <a:cs typeface="Microsoft Sans Serif"/>
              </a:rPr>
              <a:t>sin </a:t>
            </a:r>
            <a:r>
              <a:rPr sz="700" spc="30" dirty="0">
                <a:latin typeface="Microsoft Sans Serif"/>
                <a:cs typeface="Microsoft Sans Serif"/>
              </a:rPr>
              <a:t>ninguna </a:t>
            </a:r>
            <a:r>
              <a:rPr sz="700" spc="20" dirty="0">
                <a:latin typeface="Microsoft Sans Serif"/>
                <a:cs typeface="Microsoft Sans Serif"/>
              </a:rPr>
              <a:t>reducción en </a:t>
            </a:r>
            <a:r>
              <a:rPr sz="700" spc="10" dirty="0">
                <a:latin typeface="Microsoft Sans Serif"/>
                <a:cs typeface="Microsoft Sans Serif"/>
              </a:rPr>
              <a:t>los </a:t>
            </a:r>
            <a:r>
              <a:rPr sz="700" spc="15" dirty="0">
                <a:latin typeface="Microsoft Sans Serif"/>
                <a:cs typeface="Microsoft Sans Serif"/>
              </a:rPr>
              <a:t>voltajes </a:t>
            </a:r>
            <a:r>
              <a:rPr sz="700" spc="20" dirty="0">
                <a:latin typeface="Microsoft Sans Serif"/>
                <a:cs typeface="Microsoft Sans Serif"/>
              </a:rPr>
              <a:t>de </a:t>
            </a:r>
            <a:r>
              <a:rPr sz="700" spc="10" dirty="0">
                <a:latin typeface="Microsoft Sans Serif"/>
                <a:cs typeface="Microsoft Sans Serif"/>
              </a:rPr>
              <a:t>los </a:t>
            </a:r>
            <a:r>
              <a:rPr sz="700" spc="15" dirty="0">
                <a:latin typeface="Microsoft Sans Serif"/>
                <a:cs typeface="Microsoft Sans Serif"/>
              </a:rPr>
              <a:t> </a:t>
            </a:r>
            <a:r>
              <a:rPr sz="700" spc="25" dirty="0">
                <a:latin typeface="Microsoft Sans Serif"/>
                <a:cs typeface="Microsoft Sans Serif"/>
              </a:rPr>
              <a:t>terminales </a:t>
            </a:r>
            <a:r>
              <a:rPr sz="700" spc="30" dirty="0">
                <a:latin typeface="Microsoft Sans Serif"/>
                <a:cs typeface="Microsoft Sans Serif"/>
              </a:rPr>
              <a:t>entre </a:t>
            </a:r>
            <a:r>
              <a:rPr sz="700" spc="5" dirty="0">
                <a:latin typeface="Microsoft Sans Serif"/>
                <a:cs typeface="Microsoft Sans Serif"/>
              </a:rPr>
              <a:t>fases y </a:t>
            </a:r>
            <a:r>
              <a:rPr sz="700" spc="20" dirty="0">
                <a:latin typeface="Microsoft Sans Serif"/>
                <a:cs typeface="Microsoft Sans Serif"/>
              </a:rPr>
              <a:t>con </a:t>
            </a:r>
            <a:r>
              <a:rPr sz="700" spc="40" dirty="0">
                <a:latin typeface="Microsoft Sans Serif"/>
                <a:cs typeface="Microsoft Sans Serif"/>
              </a:rPr>
              <a:t>un </a:t>
            </a:r>
            <a:r>
              <a:rPr sz="700" spc="25" dirty="0">
                <a:latin typeface="Microsoft Sans Serif"/>
                <a:cs typeface="Microsoft Sans Serif"/>
              </a:rPr>
              <a:t>cambio </a:t>
            </a:r>
            <a:r>
              <a:rPr sz="700" spc="35" dirty="0">
                <a:latin typeface="Microsoft Sans Serif"/>
                <a:cs typeface="Microsoft Sans Serif"/>
              </a:rPr>
              <a:t>total </a:t>
            </a:r>
            <a:r>
              <a:rPr sz="700" spc="20" dirty="0">
                <a:latin typeface="Microsoft Sans Serif"/>
                <a:cs typeface="Microsoft Sans Serif"/>
              </a:rPr>
              <a:t>de voltaje en </a:t>
            </a:r>
            <a:r>
              <a:rPr sz="700" spc="10" dirty="0">
                <a:latin typeface="Microsoft Sans Serif"/>
                <a:cs typeface="Microsoft Sans Serif"/>
              </a:rPr>
              <a:t>el </a:t>
            </a:r>
            <a:r>
              <a:rPr sz="700" spc="30" dirty="0">
                <a:latin typeface="Microsoft Sans Serif"/>
                <a:cs typeface="Microsoft Sans Serif"/>
              </a:rPr>
              <a:t>neutro. </a:t>
            </a:r>
            <a:r>
              <a:rPr sz="700" spc="-10" dirty="0">
                <a:latin typeface="Microsoft Sans Serif"/>
                <a:cs typeface="Microsoft Sans Serif"/>
              </a:rPr>
              <a:t>Estas </a:t>
            </a:r>
            <a:r>
              <a:rPr sz="700" spc="-5" dirty="0">
                <a:latin typeface="Microsoft Sans Serif"/>
                <a:cs typeface="Microsoft Sans Serif"/>
              </a:rPr>
              <a:t> </a:t>
            </a:r>
            <a:r>
              <a:rPr sz="700" spc="15" dirty="0">
                <a:latin typeface="Microsoft Sans Serif"/>
                <a:cs typeface="Microsoft Sans Serif"/>
              </a:rPr>
              <a:t>condiciones </a:t>
            </a:r>
            <a:r>
              <a:rPr sz="700" spc="25" dirty="0">
                <a:latin typeface="Microsoft Sans Serif"/>
                <a:cs typeface="Microsoft Sans Serif"/>
              </a:rPr>
              <a:t>representan </a:t>
            </a:r>
            <a:r>
              <a:rPr sz="700" spc="10" dirty="0">
                <a:latin typeface="Microsoft Sans Serif"/>
                <a:cs typeface="Microsoft Sans Serif"/>
              </a:rPr>
              <a:t>los </a:t>
            </a:r>
            <a:r>
              <a:rPr sz="700" spc="25" dirty="0">
                <a:latin typeface="Microsoft Sans Serif"/>
                <a:cs typeface="Microsoft Sans Serif"/>
              </a:rPr>
              <a:t>extremos </a:t>
            </a:r>
            <a:r>
              <a:rPr sz="700" spc="20" dirty="0">
                <a:latin typeface="Microsoft Sans Serif"/>
                <a:cs typeface="Microsoft Sans Serif"/>
              </a:rPr>
              <a:t>en </a:t>
            </a:r>
            <a:r>
              <a:rPr sz="700" spc="10" dirty="0">
                <a:latin typeface="Microsoft Sans Serif"/>
                <a:cs typeface="Microsoft Sans Serif"/>
              </a:rPr>
              <a:t>la </a:t>
            </a:r>
            <a:r>
              <a:rPr sz="700" spc="20" dirty="0">
                <a:latin typeface="Microsoft Sans Serif"/>
                <a:cs typeface="Microsoft Sans Serif"/>
              </a:rPr>
              <a:t>puesta </a:t>
            </a:r>
            <a:r>
              <a:rPr sz="700" dirty="0">
                <a:latin typeface="Microsoft Sans Serif"/>
                <a:cs typeface="Microsoft Sans Serif"/>
              </a:rPr>
              <a:t>a </a:t>
            </a:r>
            <a:r>
              <a:rPr sz="700" spc="30" dirty="0">
                <a:latin typeface="Microsoft Sans Serif"/>
                <a:cs typeface="Microsoft Sans Serif"/>
              </a:rPr>
              <a:t>tierra </a:t>
            </a:r>
            <a:r>
              <a:rPr sz="700" spc="20" dirty="0">
                <a:latin typeface="Microsoft Sans Serif"/>
                <a:cs typeface="Microsoft Sans Serif"/>
              </a:rPr>
              <a:t>del </a:t>
            </a:r>
            <a:r>
              <a:rPr sz="700" spc="25" dirty="0">
                <a:latin typeface="Microsoft Sans Serif"/>
                <a:cs typeface="Microsoft Sans Serif"/>
              </a:rPr>
              <a:t>generador, </a:t>
            </a:r>
            <a:r>
              <a:rPr sz="700" spc="30" dirty="0">
                <a:latin typeface="Microsoft Sans Serif"/>
                <a:cs typeface="Microsoft Sans Serif"/>
              </a:rPr>
              <a:t> </a:t>
            </a:r>
            <a:r>
              <a:rPr sz="700" spc="20" dirty="0">
                <a:latin typeface="Microsoft Sans Serif"/>
                <a:cs typeface="Microsoft Sans Serif"/>
              </a:rPr>
              <a:t>siendo predecible </a:t>
            </a:r>
            <a:r>
              <a:rPr sz="700" spc="30" dirty="0">
                <a:latin typeface="Microsoft Sans Serif"/>
                <a:cs typeface="Microsoft Sans Serif"/>
              </a:rPr>
              <a:t>que </a:t>
            </a:r>
            <a:r>
              <a:rPr sz="700" spc="10" dirty="0">
                <a:latin typeface="Microsoft Sans Serif"/>
                <a:cs typeface="Microsoft Sans Serif"/>
              </a:rPr>
              <a:t>la </a:t>
            </a:r>
            <a:r>
              <a:rPr sz="700" spc="15" dirty="0">
                <a:latin typeface="Microsoft Sans Serif"/>
                <a:cs typeface="Microsoft Sans Serif"/>
              </a:rPr>
              <a:t>práctica </a:t>
            </a:r>
            <a:r>
              <a:rPr sz="700" spc="35" dirty="0">
                <a:latin typeface="Microsoft Sans Serif"/>
                <a:cs typeface="Microsoft Sans Serif"/>
              </a:rPr>
              <a:t>normal </a:t>
            </a:r>
            <a:r>
              <a:rPr sz="700" spc="-5" dirty="0">
                <a:latin typeface="Microsoft Sans Serif"/>
                <a:cs typeface="Microsoft Sans Serif"/>
              </a:rPr>
              <a:t>se </a:t>
            </a:r>
            <a:r>
              <a:rPr sz="700" spc="25" dirty="0">
                <a:latin typeface="Microsoft Sans Serif"/>
                <a:cs typeface="Microsoft Sans Serif"/>
              </a:rPr>
              <a:t>encuentre </a:t>
            </a:r>
            <a:r>
              <a:rPr sz="700" spc="20" dirty="0">
                <a:latin typeface="Microsoft Sans Serif"/>
                <a:cs typeface="Microsoft Sans Serif"/>
              </a:rPr>
              <a:t>en </a:t>
            </a:r>
            <a:r>
              <a:rPr sz="700" spc="10" dirty="0">
                <a:latin typeface="Microsoft Sans Serif"/>
                <a:cs typeface="Microsoft Sans Serif"/>
              </a:rPr>
              <a:t>el </a:t>
            </a:r>
            <a:r>
              <a:rPr sz="700" spc="25" dirty="0">
                <a:latin typeface="Microsoft Sans Serif"/>
                <a:cs typeface="Microsoft Sans Serif"/>
              </a:rPr>
              <a:t>medio. </a:t>
            </a:r>
            <a:r>
              <a:rPr sz="700" spc="-20" dirty="0">
                <a:latin typeface="Microsoft Sans Serif"/>
                <a:cs typeface="Microsoft Sans Serif"/>
              </a:rPr>
              <a:t>En </a:t>
            </a:r>
            <a:r>
              <a:rPr sz="700" spc="10" dirty="0">
                <a:latin typeface="Microsoft Sans Serif"/>
                <a:cs typeface="Microsoft Sans Serif"/>
              </a:rPr>
              <a:t>la </a:t>
            </a:r>
            <a:r>
              <a:rPr sz="700" spc="15" dirty="0">
                <a:latin typeface="Microsoft Sans Serif"/>
                <a:cs typeface="Microsoft Sans Serif"/>
              </a:rPr>
              <a:t> práctica, </a:t>
            </a:r>
            <a:r>
              <a:rPr sz="700" spc="10" dirty="0">
                <a:latin typeface="Microsoft Sans Serif"/>
                <a:cs typeface="Microsoft Sans Serif"/>
              </a:rPr>
              <a:t>los </a:t>
            </a:r>
            <a:r>
              <a:rPr sz="700" spc="25" dirty="0">
                <a:latin typeface="Microsoft Sans Serif"/>
                <a:cs typeface="Microsoft Sans Serif"/>
              </a:rPr>
              <a:t>generadores rara </a:t>
            </a:r>
            <a:r>
              <a:rPr sz="700" spc="-5" dirty="0">
                <a:latin typeface="Microsoft Sans Serif"/>
                <a:cs typeface="Microsoft Sans Serif"/>
              </a:rPr>
              <a:t>vez </a:t>
            </a:r>
            <a:r>
              <a:rPr sz="700" spc="25" dirty="0">
                <a:latin typeface="Microsoft Sans Serif"/>
                <a:cs typeface="Microsoft Sans Serif"/>
              </a:rPr>
              <a:t>funcionan </a:t>
            </a:r>
            <a:r>
              <a:rPr sz="700" spc="20" dirty="0">
                <a:latin typeface="Microsoft Sans Serif"/>
                <a:cs typeface="Microsoft Sans Serif"/>
              </a:rPr>
              <a:t>con </a:t>
            </a:r>
            <a:r>
              <a:rPr sz="700" spc="30" dirty="0">
                <a:latin typeface="Microsoft Sans Serif"/>
                <a:cs typeface="Microsoft Sans Serif"/>
              </a:rPr>
              <a:t>una </a:t>
            </a:r>
            <a:r>
              <a:rPr sz="700" spc="20" dirty="0">
                <a:latin typeface="Microsoft Sans Serif"/>
                <a:cs typeface="Microsoft Sans Serif"/>
              </a:rPr>
              <a:t>conexión </a:t>
            </a:r>
            <a:r>
              <a:rPr sz="700" dirty="0">
                <a:latin typeface="Microsoft Sans Serif"/>
                <a:cs typeface="Microsoft Sans Serif"/>
              </a:rPr>
              <a:t>a </a:t>
            </a:r>
            <a:r>
              <a:rPr sz="700" spc="30" dirty="0">
                <a:latin typeface="Microsoft Sans Serif"/>
                <a:cs typeface="Microsoft Sans Serif"/>
              </a:rPr>
              <a:t>tierra </a:t>
            </a:r>
            <a:r>
              <a:rPr sz="700" spc="35" dirty="0">
                <a:latin typeface="Microsoft Sans Serif"/>
                <a:cs typeface="Microsoft Sans Serif"/>
              </a:rPr>
              <a:t> </a:t>
            </a:r>
            <a:r>
              <a:rPr sz="700" spc="15" dirty="0">
                <a:latin typeface="Microsoft Sans Serif"/>
                <a:cs typeface="Microsoft Sans Serif"/>
              </a:rPr>
              <a:t>sólida </a:t>
            </a:r>
            <a:r>
              <a:rPr sz="700" spc="30" dirty="0">
                <a:latin typeface="Microsoft Sans Serif"/>
                <a:cs typeface="Microsoft Sans Serif"/>
              </a:rPr>
              <a:t>o </a:t>
            </a:r>
            <a:r>
              <a:rPr sz="700" spc="15" dirty="0">
                <a:latin typeface="Microsoft Sans Serif"/>
                <a:cs typeface="Microsoft Sans Serif"/>
              </a:rPr>
              <a:t>sin </a:t>
            </a:r>
            <a:r>
              <a:rPr sz="700" spc="20" dirty="0">
                <a:latin typeface="Microsoft Sans Serif"/>
                <a:cs typeface="Microsoft Sans Serif"/>
              </a:rPr>
              <a:t>conexión </a:t>
            </a:r>
            <a:r>
              <a:rPr sz="700" dirty="0">
                <a:latin typeface="Microsoft Sans Serif"/>
                <a:cs typeface="Microsoft Sans Serif"/>
              </a:rPr>
              <a:t>a </a:t>
            </a:r>
            <a:r>
              <a:rPr sz="700" spc="25" dirty="0">
                <a:latin typeface="Microsoft Sans Serif"/>
                <a:cs typeface="Microsoft Sans Serif"/>
              </a:rPr>
              <a:t>tierra, </a:t>
            </a:r>
            <a:r>
              <a:rPr sz="700" spc="20" dirty="0">
                <a:latin typeface="Microsoft Sans Serif"/>
                <a:cs typeface="Microsoft Sans Serif"/>
              </a:rPr>
              <a:t>con </a:t>
            </a:r>
            <a:r>
              <a:rPr sz="700" spc="10" dirty="0">
                <a:latin typeface="Microsoft Sans Serif"/>
                <a:cs typeface="Microsoft Sans Serif"/>
              </a:rPr>
              <a:t>la </a:t>
            </a:r>
            <a:r>
              <a:rPr sz="700" spc="20" dirty="0">
                <a:latin typeface="Microsoft Sans Serif"/>
                <a:cs typeface="Microsoft Sans Serif"/>
              </a:rPr>
              <a:t>posible </a:t>
            </a:r>
            <a:r>
              <a:rPr sz="700" spc="15" dirty="0">
                <a:latin typeface="Microsoft Sans Serif"/>
                <a:cs typeface="Microsoft Sans Serif"/>
              </a:rPr>
              <a:t>excepción </a:t>
            </a:r>
            <a:r>
              <a:rPr sz="700" spc="20" dirty="0">
                <a:latin typeface="Microsoft Sans Serif"/>
                <a:cs typeface="Microsoft Sans Serif"/>
              </a:rPr>
              <a:t>de </a:t>
            </a:r>
            <a:r>
              <a:rPr sz="700" spc="10" dirty="0">
                <a:latin typeface="Microsoft Sans Serif"/>
                <a:cs typeface="Microsoft Sans Serif"/>
              </a:rPr>
              <a:t>los sistemas </a:t>
            </a:r>
            <a:r>
              <a:rPr sz="700" spc="20" dirty="0">
                <a:latin typeface="Microsoft Sans Serif"/>
                <a:cs typeface="Microsoft Sans Serif"/>
              </a:rPr>
              <a:t>de </a:t>
            </a:r>
            <a:r>
              <a:rPr sz="700" spc="25" dirty="0">
                <a:latin typeface="Microsoft Sans Serif"/>
                <a:cs typeface="Microsoft Sans Serif"/>
              </a:rPr>
              <a:t> </a:t>
            </a:r>
            <a:r>
              <a:rPr sz="700" spc="20" dirty="0">
                <a:latin typeface="Microsoft Sans Serif"/>
                <a:cs typeface="Microsoft Sans Serif"/>
              </a:rPr>
              <a:t>bajo</a:t>
            </a:r>
            <a:r>
              <a:rPr sz="700" spc="-10" dirty="0">
                <a:latin typeface="Microsoft Sans Serif"/>
                <a:cs typeface="Microsoft Sans Serif"/>
              </a:rPr>
              <a:t> </a:t>
            </a:r>
            <a:r>
              <a:rPr sz="700" spc="15" dirty="0">
                <a:latin typeface="Microsoft Sans Serif"/>
                <a:cs typeface="Microsoft Sans Serif"/>
              </a:rPr>
              <a:t>voltaje.</a:t>
            </a:r>
            <a:endParaRPr sz="700">
              <a:latin typeface="Microsoft Sans Serif"/>
              <a:cs typeface="Microsoft Sans Serif"/>
            </a:endParaRPr>
          </a:p>
          <a:p>
            <a:pPr marL="12700" marR="72390" indent="154940">
              <a:lnSpc>
                <a:spcPct val="133500"/>
              </a:lnSpc>
              <a:spcBef>
                <a:spcPts val="20"/>
              </a:spcBef>
            </a:pPr>
            <a:r>
              <a:rPr sz="750" spc="15" dirty="0">
                <a:latin typeface="Microsoft Sans Serif"/>
                <a:cs typeface="Microsoft Sans Serif"/>
              </a:rPr>
              <a:t>Una</a:t>
            </a:r>
            <a:r>
              <a:rPr sz="750" spc="-5" dirty="0">
                <a:latin typeface="Microsoft Sans Serif"/>
                <a:cs typeface="Microsoft Sans Serif"/>
              </a:rPr>
              <a:t> </a:t>
            </a:r>
            <a:r>
              <a:rPr sz="750" spc="30" dirty="0">
                <a:latin typeface="Microsoft Sans Serif"/>
                <a:cs typeface="Microsoft Sans Serif"/>
              </a:rPr>
              <a:t>corriente</a:t>
            </a:r>
            <a:r>
              <a:rPr sz="750" spc="-5" dirty="0">
                <a:latin typeface="Microsoft Sans Serif"/>
                <a:cs typeface="Microsoft Sans Serif"/>
              </a:rPr>
              <a:t> </a:t>
            </a:r>
            <a:r>
              <a:rPr sz="750" spc="25" dirty="0">
                <a:latin typeface="Microsoft Sans Serif"/>
                <a:cs typeface="Microsoft Sans Serif"/>
              </a:rPr>
              <a:t>de</a:t>
            </a:r>
            <a:r>
              <a:rPr sz="750" dirty="0">
                <a:latin typeface="Microsoft Sans Serif"/>
                <a:cs typeface="Microsoft Sans Serif"/>
              </a:rPr>
              <a:t> </a:t>
            </a:r>
            <a:r>
              <a:rPr sz="750" spc="20" dirty="0">
                <a:latin typeface="Microsoft Sans Serif"/>
                <a:cs typeface="Microsoft Sans Serif"/>
              </a:rPr>
              <a:t>falla</a:t>
            </a:r>
            <a:r>
              <a:rPr sz="750" spc="-5" dirty="0">
                <a:latin typeface="Microsoft Sans Serif"/>
                <a:cs typeface="Microsoft Sans Serif"/>
              </a:rPr>
              <a:t> </a:t>
            </a:r>
            <a:r>
              <a:rPr sz="750" spc="25" dirty="0">
                <a:latin typeface="Microsoft Sans Serif"/>
                <a:cs typeface="Microsoft Sans Serif"/>
              </a:rPr>
              <a:t>de</a:t>
            </a:r>
            <a:r>
              <a:rPr sz="750" dirty="0">
                <a:latin typeface="Microsoft Sans Serif"/>
                <a:cs typeface="Microsoft Sans Serif"/>
              </a:rPr>
              <a:t> </a:t>
            </a:r>
            <a:r>
              <a:rPr sz="750" spc="20" dirty="0">
                <a:latin typeface="Microsoft Sans Serif"/>
                <a:cs typeface="Microsoft Sans Serif"/>
              </a:rPr>
              <a:t>alta</a:t>
            </a:r>
            <a:r>
              <a:rPr sz="750" spc="-5" dirty="0">
                <a:latin typeface="Microsoft Sans Serif"/>
                <a:cs typeface="Microsoft Sans Serif"/>
              </a:rPr>
              <a:t> </a:t>
            </a:r>
            <a:r>
              <a:rPr sz="750" spc="40" dirty="0">
                <a:latin typeface="Microsoft Sans Serif"/>
                <a:cs typeface="Microsoft Sans Serif"/>
              </a:rPr>
              <a:t>magnitud</a:t>
            </a:r>
            <a:r>
              <a:rPr sz="750" spc="-5" dirty="0">
                <a:latin typeface="Microsoft Sans Serif"/>
                <a:cs typeface="Microsoft Sans Serif"/>
              </a:rPr>
              <a:t> </a:t>
            </a:r>
            <a:r>
              <a:rPr sz="750" spc="10" dirty="0">
                <a:latin typeface="Microsoft Sans Serif"/>
                <a:cs typeface="Microsoft Sans Serif"/>
              </a:rPr>
              <a:t>está</a:t>
            </a:r>
            <a:r>
              <a:rPr sz="750" dirty="0">
                <a:latin typeface="Microsoft Sans Serif"/>
                <a:cs typeface="Microsoft Sans Serif"/>
              </a:rPr>
              <a:t> </a:t>
            </a:r>
            <a:r>
              <a:rPr sz="750" spc="25" dirty="0">
                <a:latin typeface="Microsoft Sans Serif"/>
                <a:cs typeface="Microsoft Sans Serif"/>
              </a:rPr>
              <a:t>disponible</a:t>
            </a:r>
            <a:r>
              <a:rPr sz="750" spc="-5" dirty="0">
                <a:latin typeface="Microsoft Sans Serif"/>
                <a:cs typeface="Microsoft Sans Serif"/>
              </a:rPr>
              <a:t> </a:t>
            </a:r>
            <a:r>
              <a:rPr sz="750" spc="25" dirty="0">
                <a:latin typeface="Microsoft Sans Serif"/>
                <a:cs typeface="Microsoft Sans Serif"/>
              </a:rPr>
              <a:t>cuando</a:t>
            </a:r>
            <a:r>
              <a:rPr sz="750" dirty="0">
                <a:latin typeface="Microsoft Sans Serif"/>
                <a:cs typeface="Microsoft Sans Serif"/>
              </a:rPr>
              <a:t> </a:t>
            </a:r>
            <a:r>
              <a:rPr sz="750" spc="45" dirty="0">
                <a:latin typeface="Microsoft Sans Serif"/>
                <a:cs typeface="Microsoft Sans Serif"/>
              </a:rPr>
              <a:t>un </a:t>
            </a:r>
            <a:r>
              <a:rPr sz="750" spc="-185" dirty="0">
                <a:latin typeface="Microsoft Sans Serif"/>
                <a:cs typeface="Microsoft Sans Serif"/>
              </a:rPr>
              <a:t> </a:t>
            </a:r>
            <a:r>
              <a:rPr sz="750" spc="30" dirty="0">
                <a:latin typeface="Microsoft Sans Serif"/>
                <a:cs typeface="Microsoft Sans Serif"/>
              </a:rPr>
              <a:t>generador </a:t>
            </a:r>
            <a:r>
              <a:rPr sz="750" spc="10" dirty="0">
                <a:latin typeface="Microsoft Sans Serif"/>
                <a:cs typeface="Microsoft Sans Serif"/>
              </a:rPr>
              <a:t>está </a:t>
            </a:r>
            <a:r>
              <a:rPr sz="750" spc="25" dirty="0">
                <a:latin typeface="Microsoft Sans Serif"/>
                <a:cs typeface="Microsoft Sans Serif"/>
              </a:rPr>
              <a:t>sólidamente </a:t>
            </a:r>
            <a:r>
              <a:rPr sz="750" spc="20" dirty="0">
                <a:latin typeface="Microsoft Sans Serif"/>
                <a:cs typeface="Microsoft Sans Serif"/>
              </a:rPr>
              <a:t>conectado </a:t>
            </a:r>
            <a:r>
              <a:rPr sz="750" dirty="0">
                <a:latin typeface="Microsoft Sans Serif"/>
                <a:cs typeface="Microsoft Sans Serif"/>
              </a:rPr>
              <a:t>a </a:t>
            </a:r>
            <a:r>
              <a:rPr sz="750" spc="25" dirty="0">
                <a:latin typeface="Microsoft Sans Serif"/>
                <a:cs typeface="Microsoft Sans Serif"/>
              </a:rPr>
              <a:t>tierra. </a:t>
            </a:r>
            <a:r>
              <a:rPr sz="750" dirty="0">
                <a:latin typeface="Microsoft Sans Serif"/>
                <a:cs typeface="Microsoft Sans Serif"/>
              </a:rPr>
              <a:t>Esto </a:t>
            </a:r>
            <a:r>
              <a:rPr sz="750" spc="40" dirty="0">
                <a:latin typeface="Microsoft Sans Serif"/>
                <a:cs typeface="Microsoft Sans Serif"/>
              </a:rPr>
              <a:t>no </a:t>
            </a:r>
            <a:r>
              <a:rPr sz="750" spc="-5" dirty="0">
                <a:latin typeface="Microsoft Sans Serif"/>
                <a:cs typeface="Microsoft Sans Serif"/>
              </a:rPr>
              <a:t>es </a:t>
            </a:r>
            <a:r>
              <a:rPr sz="750" spc="15" dirty="0">
                <a:latin typeface="Microsoft Sans Serif"/>
                <a:cs typeface="Microsoft Sans Serif"/>
              </a:rPr>
              <a:t>aceptable </a:t>
            </a:r>
            <a:r>
              <a:rPr sz="750" spc="20" dirty="0">
                <a:latin typeface="Microsoft Sans Serif"/>
                <a:cs typeface="Microsoft Sans Serif"/>
              </a:rPr>
              <a:t> </a:t>
            </a:r>
            <a:r>
              <a:rPr sz="750" spc="35" dirty="0">
                <a:latin typeface="Microsoft Sans Serif"/>
                <a:cs typeface="Microsoft Sans Serif"/>
              </a:rPr>
              <a:t>porque </a:t>
            </a:r>
            <a:r>
              <a:rPr sz="750" spc="10" dirty="0">
                <a:latin typeface="Microsoft Sans Serif"/>
                <a:cs typeface="Microsoft Sans Serif"/>
              </a:rPr>
              <a:t>el </a:t>
            </a:r>
            <a:r>
              <a:rPr sz="750" spc="30" dirty="0">
                <a:latin typeface="Microsoft Sans Serif"/>
                <a:cs typeface="Microsoft Sans Serif"/>
              </a:rPr>
              <a:t>daño </a:t>
            </a:r>
            <a:r>
              <a:rPr sz="750" spc="10" dirty="0">
                <a:latin typeface="Microsoft Sans Serif"/>
                <a:cs typeface="Microsoft Sans Serif"/>
              </a:rPr>
              <a:t>al </a:t>
            </a:r>
            <a:r>
              <a:rPr sz="750" spc="30" dirty="0">
                <a:latin typeface="Microsoft Sans Serif"/>
                <a:cs typeface="Microsoft Sans Serif"/>
              </a:rPr>
              <a:t>equipo </a:t>
            </a:r>
            <a:r>
              <a:rPr sz="750" spc="10" dirty="0">
                <a:latin typeface="Microsoft Sans Serif"/>
                <a:cs typeface="Microsoft Sans Serif"/>
              </a:rPr>
              <a:t>será severo. Además, </a:t>
            </a:r>
            <a:r>
              <a:rPr sz="750" spc="25" dirty="0">
                <a:latin typeface="Microsoft Sans Serif"/>
                <a:cs typeface="Microsoft Sans Serif"/>
              </a:rPr>
              <a:t>apagar </a:t>
            </a:r>
            <a:r>
              <a:rPr sz="750" spc="10" dirty="0">
                <a:latin typeface="Microsoft Sans Serif"/>
                <a:cs typeface="Microsoft Sans Serif"/>
              </a:rPr>
              <a:t>el </a:t>
            </a:r>
            <a:r>
              <a:rPr sz="750" spc="30" dirty="0">
                <a:latin typeface="Microsoft Sans Serif"/>
                <a:cs typeface="Microsoft Sans Serif"/>
              </a:rPr>
              <a:t>generador </a:t>
            </a:r>
            <a:r>
              <a:rPr sz="750" spc="35" dirty="0">
                <a:latin typeface="Microsoft Sans Serif"/>
                <a:cs typeface="Microsoft Sans Serif"/>
              </a:rPr>
              <a:t> </a:t>
            </a:r>
            <a:r>
              <a:rPr sz="750" spc="25" dirty="0">
                <a:latin typeface="Microsoft Sans Serif"/>
                <a:cs typeface="Microsoft Sans Serif"/>
              </a:rPr>
              <a:t>disparando </a:t>
            </a:r>
            <a:r>
              <a:rPr sz="750" spc="10" dirty="0">
                <a:latin typeface="Microsoft Sans Serif"/>
                <a:cs typeface="Microsoft Sans Serif"/>
              </a:rPr>
              <a:t>el </a:t>
            </a:r>
            <a:r>
              <a:rPr sz="750" spc="30" dirty="0">
                <a:latin typeface="Microsoft Sans Serif"/>
                <a:cs typeface="Microsoft Sans Serif"/>
              </a:rPr>
              <a:t>disyuntor </a:t>
            </a:r>
            <a:r>
              <a:rPr sz="750" spc="20" dirty="0">
                <a:latin typeface="Microsoft Sans Serif"/>
                <a:cs typeface="Microsoft Sans Serif"/>
              </a:rPr>
              <a:t>del </a:t>
            </a:r>
            <a:r>
              <a:rPr sz="750" spc="25" dirty="0">
                <a:latin typeface="Microsoft Sans Serif"/>
                <a:cs typeface="Microsoft Sans Serif"/>
              </a:rPr>
              <a:t>generador, </a:t>
            </a:r>
            <a:r>
              <a:rPr sz="750" spc="10" dirty="0">
                <a:latin typeface="Microsoft Sans Serif"/>
                <a:cs typeface="Microsoft Sans Serif"/>
              </a:rPr>
              <a:t>el </a:t>
            </a:r>
            <a:r>
              <a:rPr sz="750" spc="30" dirty="0">
                <a:latin typeface="Microsoft Sans Serif"/>
                <a:cs typeface="Microsoft Sans Serif"/>
              </a:rPr>
              <a:t>disyuntor </a:t>
            </a:r>
            <a:r>
              <a:rPr sz="750" spc="25" dirty="0">
                <a:latin typeface="Microsoft Sans Serif"/>
                <a:cs typeface="Microsoft Sans Serif"/>
              </a:rPr>
              <a:t>de </a:t>
            </a:r>
            <a:r>
              <a:rPr sz="750" spc="15" dirty="0">
                <a:latin typeface="Microsoft Sans Serif"/>
                <a:cs typeface="Microsoft Sans Serif"/>
              </a:rPr>
              <a:t>excitación </a:t>
            </a:r>
            <a:r>
              <a:rPr sz="750" spc="5" dirty="0">
                <a:latin typeface="Microsoft Sans Serif"/>
                <a:cs typeface="Microsoft Sans Serif"/>
              </a:rPr>
              <a:t>(de </a:t>
            </a:r>
            <a:r>
              <a:rPr sz="750" spc="-185" dirty="0">
                <a:latin typeface="Microsoft Sans Serif"/>
                <a:cs typeface="Microsoft Sans Serif"/>
              </a:rPr>
              <a:t> </a:t>
            </a:r>
            <a:r>
              <a:rPr sz="750" spc="20" dirty="0">
                <a:latin typeface="Microsoft Sans Serif"/>
                <a:cs typeface="Microsoft Sans Serif"/>
              </a:rPr>
              <a:t>campo) </a:t>
            </a:r>
            <a:r>
              <a:rPr sz="750" spc="5" dirty="0">
                <a:latin typeface="Microsoft Sans Serif"/>
                <a:cs typeface="Microsoft Sans Serif"/>
              </a:rPr>
              <a:t>y </a:t>
            </a:r>
            <a:r>
              <a:rPr sz="750" spc="10" dirty="0">
                <a:latin typeface="Microsoft Sans Serif"/>
                <a:cs typeface="Microsoft Sans Serif"/>
              </a:rPr>
              <a:t>el </a:t>
            </a:r>
            <a:r>
              <a:rPr sz="750" spc="50" dirty="0">
                <a:latin typeface="Microsoft Sans Serif"/>
                <a:cs typeface="Microsoft Sans Serif"/>
              </a:rPr>
              <a:t>motor </a:t>
            </a:r>
            <a:r>
              <a:rPr sz="750" spc="40" dirty="0">
                <a:latin typeface="Microsoft Sans Serif"/>
                <a:cs typeface="Microsoft Sans Serif"/>
              </a:rPr>
              <a:t>primario no </a:t>
            </a:r>
            <a:r>
              <a:rPr sz="750" spc="10" dirty="0">
                <a:latin typeface="Microsoft Sans Serif"/>
                <a:cs typeface="Microsoft Sans Serif"/>
              </a:rPr>
              <a:t>hace </a:t>
            </a:r>
            <a:r>
              <a:rPr sz="750" spc="30" dirty="0">
                <a:latin typeface="Microsoft Sans Serif"/>
                <a:cs typeface="Microsoft Sans Serif"/>
              </a:rPr>
              <a:t>que </a:t>
            </a:r>
            <a:r>
              <a:rPr sz="750" spc="10" dirty="0">
                <a:latin typeface="Microsoft Sans Serif"/>
                <a:cs typeface="Microsoft Sans Serif"/>
              </a:rPr>
              <a:t>la </a:t>
            </a:r>
            <a:r>
              <a:rPr sz="750" spc="30" dirty="0">
                <a:latin typeface="Microsoft Sans Serif"/>
                <a:cs typeface="Microsoft Sans Serif"/>
              </a:rPr>
              <a:t>corriente </a:t>
            </a:r>
            <a:r>
              <a:rPr sz="750" spc="25" dirty="0">
                <a:latin typeface="Microsoft Sans Serif"/>
                <a:cs typeface="Microsoft Sans Serif"/>
              </a:rPr>
              <a:t>de </a:t>
            </a:r>
            <a:r>
              <a:rPr sz="750" spc="20" dirty="0">
                <a:latin typeface="Microsoft Sans Serif"/>
                <a:cs typeface="Microsoft Sans Serif"/>
              </a:rPr>
              <a:t>falla llegue </a:t>
            </a:r>
            <a:r>
              <a:rPr sz="750" spc="25" dirty="0">
                <a:latin typeface="Microsoft Sans Serif"/>
                <a:cs typeface="Microsoft Sans Serif"/>
              </a:rPr>
              <a:t> </a:t>
            </a:r>
            <a:r>
              <a:rPr sz="750" spc="30" dirty="0">
                <a:latin typeface="Microsoft Sans Serif"/>
                <a:cs typeface="Microsoft Sans Serif"/>
              </a:rPr>
              <a:t>inmediatamente </a:t>
            </a:r>
            <a:r>
              <a:rPr sz="750" dirty="0">
                <a:latin typeface="Microsoft Sans Serif"/>
                <a:cs typeface="Microsoft Sans Serif"/>
              </a:rPr>
              <a:t>a </a:t>
            </a:r>
            <a:r>
              <a:rPr sz="750" spc="15" dirty="0">
                <a:latin typeface="Microsoft Sans Serif"/>
                <a:cs typeface="Microsoft Sans Serif"/>
              </a:rPr>
              <a:t>cero. </a:t>
            </a:r>
            <a:r>
              <a:rPr sz="750" spc="-35" dirty="0">
                <a:latin typeface="Microsoft Sans Serif"/>
                <a:cs typeface="Microsoft Sans Serif"/>
              </a:rPr>
              <a:t>El </a:t>
            </a:r>
            <a:r>
              <a:rPr sz="750" spc="35" dirty="0">
                <a:latin typeface="Microsoft Sans Serif"/>
                <a:cs typeface="Microsoft Sans Serif"/>
              </a:rPr>
              <a:t>flujo </a:t>
            </a:r>
            <a:r>
              <a:rPr sz="750" spc="30" dirty="0">
                <a:latin typeface="Microsoft Sans Serif"/>
                <a:cs typeface="Microsoft Sans Serif"/>
              </a:rPr>
              <a:t>atrapado </a:t>
            </a:r>
            <a:r>
              <a:rPr sz="750" spc="25" dirty="0">
                <a:latin typeface="Microsoft Sans Serif"/>
                <a:cs typeface="Microsoft Sans Serif"/>
              </a:rPr>
              <a:t>en </a:t>
            </a:r>
            <a:r>
              <a:rPr sz="750" spc="10" dirty="0">
                <a:latin typeface="Microsoft Sans Serif"/>
                <a:cs typeface="Microsoft Sans Serif"/>
              </a:rPr>
              <a:t>el </a:t>
            </a:r>
            <a:r>
              <a:rPr sz="750" spc="25" dirty="0">
                <a:latin typeface="Microsoft Sans Serif"/>
                <a:cs typeface="Microsoft Sans Serif"/>
              </a:rPr>
              <a:t>campo hará </a:t>
            </a:r>
            <a:r>
              <a:rPr sz="750" spc="30" dirty="0">
                <a:latin typeface="Microsoft Sans Serif"/>
                <a:cs typeface="Microsoft Sans Serif"/>
              </a:rPr>
              <a:t>que </a:t>
            </a:r>
            <a:r>
              <a:rPr sz="750" spc="10" dirty="0">
                <a:latin typeface="Microsoft Sans Serif"/>
                <a:cs typeface="Microsoft Sans Serif"/>
              </a:rPr>
              <a:t>la </a:t>
            </a:r>
            <a:r>
              <a:rPr sz="750" spc="15" dirty="0">
                <a:latin typeface="Microsoft Sans Serif"/>
                <a:cs typeface="Microsoft Sans Serif"/>
              </a:rPr>
              <a:t> </a:t>
            </a:r>
            <a:r>
              <a:rPr sz="750" spc="30" dirty="0">
                <a:latin typeface="Microsoft Sans Serif"/>
                <a:cs typeface="Microsoft Sans Serif"/>
              </a:rPr>
              <a:t>corriente </a:t>
            </a:r>
            <a:r>
              <a:rPr sz="750" spc="25" dirty="0">
                <a:latin typeface="Microsoft Sans Serif"/>
                <a:cs typeface="Microsoft Sans Serif"/>
              </a:rPr>
              <a:t>de </a:t>
            </a:r>
            <a:r>
              <a:rPr sz="750" spc="20" dirty="0">
                <a:latin typeface="Microsoft Sans Serif"/>
                <a:cs typeface="Microsoft Sans Serif"/>
              </a:rPr>
              <a:t>falla </a:t>
            </a:r>
            <a:r>
              <a:rPr sz="750" spc="15" dirty="0">
                <a:latin typeface="Microsoft Sans Serif"/>
                <a:cs typeface="Microsoft Sans Serif"/>
              </a:rPr>
              <a:t>decaiga </a:t>
            </a:r>
            <a:r>
              <a:rPr sz="750" spc="30" dirty="0">
                <a:latin typeface="Microsoft Sans Serif"/>
                <a:cs typeface="Microsoft Sans Serif"/>
              </a:rPr>
              <a:t>lentamente </a:t>
            </a:r>
            <a:r>
              <a:rPr sz="750" spc="35" dirty="0">
                <a:latin typeface="Microsoft Sans Serif"/>
                <a:cs typeface="Microsoft Sans Serif"/>
              </a:rPr>
              <a:t>durante </a:t>
            </a:r>
            <a:r>
              <a:rPr sz="750" spc="15" dirty="0">
                <a:latin typeface="Microsoft Sans Serif"/>
                <a:cs typeface="Microsoft Sans Serif"/>
              </a:rPr>
              <a:t>varios </a:t>
            </a:r>
            <a:r>
              <a:rPr sz="750" spc="20" dirty="0">
                <a:latin typeface="Microsoft Sans Serif"/>
                <a:cs typeface="Microsoft Sans Serif"/>
              </a:rPr>
              <a:t>segundos </a:t>
            </a:r>
            <a:r>
              <a:rPr sz="750" spc="25" dirty="0">
                <a:latin typeface="Microsoft Sans Serif"/>
                <a:cs typeface="Microsoft Sans Serif"/>
              </a:rPr>
              <a:t> </a:t>
            </a:r>
            <a:r>
              <a:rPr sz="750" spc="15" dirty="0">
                <a:latin typeface="Microsoft Sans Serif"/>
                <a:cs typeface="Microsoft Sans Serif"/>
              </a:rPr>
              <a:t>después </a:t>
            </a:r>
            <a:r>
              <a:rPr sz="750" spc="25" dirty="0">
                <a:latin typeface="Microsoft Sans Serif"/>
                <a:cs typeface="Microsoft Sans Serif"/>
              </a:rPr>
              <a:t>de </a:t>
            </a:r>
            <a:r>
              <a:rPr sz="750" spc="30" dirty="0">
                <a:latin typeface="Microsoft Sans Serif"/>
                <a:cs typeface="Microsoft Sans Serif"/>
              </a:rPr>
              <a:t>que </a:t>
            </a:r>
            <a:r>
              <a:rPr sz="750" spc="-5" dirty="0">
                <a:latin typeface="Microsoft Sans Serif"/>
                <a:cs typeface="Microsoft Sans Serif"/>
              </a:rPr>
              <a:t>se </a:t>
            </a:r>
            <a:r>
              <a:rPr sz="750" spc="20" dirty="0">
                <a:latin typeface="Microsoft Sans Serif"/>
                <a:cs typeface="Microsoft Sans Serif"/>
              </a:rPr>
              <a:t>dispare </a:t>
            </a:r>
            <a:r>
              <a:rPr sz="750" spc="10" dirty="0">
                <a:latin typeface="Microsoft Sans Serif"/>
                <a:cs typeface="Microsoft Sans Serif"/>
              </a:rPr>
              <a:t>el </a:t>
            </a:r>
            <a:r>
              <a:rPr sz="750" spc="25" dirty="0">
                <a:latin typeface="Microsoft Sans Serif"/>
                <a:cs typeface="Microsoft Sans Serif"/>
              </a:rPr>
              <a:t>generador, lo </a:t>
            </a:r>
            <a:r>
              <a:rPr sz="750" spc="30" dirty="0">
                <a:latin typeface="Microsoft Sans Serif"/>
                <a:cs typeface="Microsoft Sans Serif"/>
              </a:rPr>
              <a:t>que </a:t>
            </a:r>
            <a:r>
              <a:rPr sz="750" spc="25" dirty="0">
                <a:latin typeface="Microsoft Sans Serif"/>
                <a:cs typeface="Microsoft Sans Serif"/>
              </a:rPr>
              <a:t>puede </a:t>
            </a:r>
            <a:r>
              <a:rPr sz="750" spc="10" dirty="0">
                <a:latin typeface="Microsoft Sans Serif"/>
                <a:cs typeface="Microsoft Sans Serif"/>
              </a:rPr>
              <a:t>causar </a:t>
            </a:r>
            <a:r>
              <a:rPr sz="750" spc="20" dirty="0">
                <a:latin typeface="Microsoft Sans Serif"/>
                <a:cs typeface="Microsoft Sans Serif"/>
              </a:rPr>
              <a:t>daños </a:t>
            </a:r>
            <a:r>
              <a:rPr sz="750" spc="25" dirty="0">
                <a:latin typeface="Microsoft Sans Serif"/>
                <a:cs typeface="Microsoft Sans Serif"/>
              </a:rPr>
              <a:t> </a:t>
            </a:r>
            <a:r>
              <a:rPr sz="750" spc="10" dirty="0">
                <a:latin typeface="Microsoft Sans Serif"/>
                <a:cs typeface="Microsoft Sans Serif"/>
              </a:rPr>
              <a:t>sustanciales.</a:t>
            </a:r>
            <a:endParaRPr sz="750">
              <a:latin typeface="Microsoft Sans Serif"/>
              <a:cs typeface="Microsoft Sans Serif"/>
            </a:endParaRPr>
          </a:p>
          <a:p>
            <a:pPr marL="12700" marR="5080" indent="154940">
              <a:lnSpc>
                <a:spcPts val="1200"/>
              </a:lnSpc>
              <a:spcBef>
                <a:spcPts val="90"/>
              </a:spcBef>
            </a:pPr>
            <a:r>
              <a:rPr sz="700" spc="-20" dirty="0">
                <a:latin typeface="Microsoft Sans Serif"/>
                <a:cs typeface="Microsoft Sans Serif"/>
              </a:rPr>
              <a:t>En </a:t>
            </a:r>
            <a:r>
              <a:rPr sz="700" spc="10" dirty="0">
                <a:latin typeface="Microsoft Sans Serif"/>
                <a:cs typeface="Microsoft Sans Serif"/>
              </a:rPr>
              <a:t>el </a:t>
            </a:r>
            <a:r>
              <a:rPr sz="700" spc="45" dirty="0">
                <a:latin typeface="Microsoft Sans Serif"/>
                <a:cs typeface="Microsoft Sans Serif"/>
              </a:rPr>
              <a:t>otro </a:t>
            </a:r>
            <a:r>
              <a:rPr sz="700" spc="30" dirty="0">
                <a:latin typeface="Microsoft Sans Serif"/>
                <a:cs typeface="Microsoft Sans Serif"/>
              </a:rPr>
              <a:t>extremo, operar </a:t>
            </a:r>
            <a:r>
              <a:rPr sz="700" spc="40" dirty="0">
                <a:latin typeface="Microsoft Sans Serif"/>
                <a:cs typeface="Microsoft Sans Serif"/>
              </a:rPr>
              <a:t>un </a:t>
            </a:r>
            <a:r>
              <a:rPr sz="700" spc="30" dirty="0">
                <a:latin typeface="Microsoft Sans Serif"/>
                <a:cs typeface="Microsoft Sans Serif"/>
              </a:rPr>
              <a:t>generador </a:t>
            </a:r>
            <a:r>
              <a:rPr sz="700" spc="15" dirty="0">
                <a:latin typeface="Microsoft Sans Serif"/>
                <a:cs typeface="Microsoft Sans Serif"/>
              </a:rPr>
              <a:t>sin </a:t>
            </a:r>
            <a:r>
              <a:rPr sz="700" spc="20" dirty="0">
                <a:latin typeface="Microsoft Sans Serif"/>
                <a:cs typeface="Microsoft Sans Serif"/>
              </a:rPr>
              <a:t>conexión </a:t>
            </a:r>
            <a:r>
              <a:rPr sz="700" dirty="0">
                <a:latin typeface="Microsoft Sans Serif"/>
                <a:cs typeface="Microsoft Sans Serif"/>
              </a:rPr>
              <a:t>a </a:t>
            </a:r>
            <a:r>
              <a:rPr sz="700" spc="30" dirty="0">
                <a:latin typeface="Microsoft Sans Serif"/>
                <a:cs typeface="Microsoft Sans Serif"/>
              </a:rPr>
              <a:t>tierra </a:t>
            </a:r>
            <a:r>
              <a:rPr sz="700" spc="35" dirty="0">
                <a:latin typeface="Microsoft Sans Serif"/>
                <a:cs typeface="Microsoft Sans Serif"/>
              </a:rPr>
              <a:t> </a:t>
            </a:r>
            <a:r>
              <a:rPr sz="700" spc="30" dirty="0">
                <a:latin typeface="Microsoft Sans Serif"/>
                <a:cs typeface="Microsoft Sans Serif"/>
              </a:rPr>
              <a:t>proporciona</a:t>
            </a:r>
            <a:r>
              <a:rPr sz="700" dirty="0">
                <a:latin typeface="Microsoft Sans Serif"/>
                <a:cs typeface="Microsoft Sans Serif"/>
              </a:rPr>
              <a:t> </a:t>
            </a:r>
            <a:r>
              <a:rPr sz="700" spc="30" dirty="0">
                <a:latin typeface="Microsoft Sans Serif"/>
                <a:cs typeface="Microsoft Sans Serif"/>
              </a:rPr>
              <a:t>una</a:t>
            </a:r>
            <a:r>
              <a:rPr sz="700" spc="5" dirty="0">
                <a:latin typeface="Microsoft Sans Serif"/>
                <a:cs typeface="Microsoft Sans Serif"/>
              </a:rPr>
              <a:t> </a:t>
            </a:r>
            <a:r>
              <a:rPr sz="700" spc="25" dirty="0">
                <a:latin typeface="Microsoft Sans Serif"/>
                <a:cs typeface="Microsoft Sans Serif"/>
              </a:rPr>
              <a:t>corriente</a:t>
            </a:r>
            <a:r>
              <a:rPr sz="700" dirty="0">
                <a:latin typeface="Microsoft Sans Serif"/>
                <a:cs typeface="Microsoft Sans Serif"/>
              </a:rPr>
              <a:t> </a:t>
            </a:r>
            <a:r>
              <a:rPr sz="700" spc="20" dirty="0">
                <a:latin typeface="Microsoft Sans Serif"/>
                <a:cs typeface="Microsoft Sans Serif"/>
              </a:rPr>
              <a:t>de</a:t>
            </a:r>
            <a:r>
              <a:rPr sz="700" spc="5" dirty="0">
                <a:latin typeface="Microsoft Sans Serif"/>
                <a:cs typeface="Microsoft Sans Serif"/>
              </a:rPr>
              <a:t> </a:t>
            </a:r>
            <a:r>
              <a:rPr sz="700" spc="15" dirty="0">
                <a:latin typeface="Microsoft Sans Serif"/>
                <a:cs typeface="Microsoft Sans Serif"/>
              </a:rPr>
              <a:t>falla</a:t>
            </a:r>
            <a:r>
              <a:rPr sz="700" dirty="0">
                <a:latin typeface="Microsoft Sans Serif"/>
                <a:cs typeface="Microsoft Sans Serif"/>
              </a:rPr>
              <a:t> </a:t>
            </a:r>
            <a:r>
              <a:rPr sz="700" spc="20" dirty="0">
                <a:latin typeface="Microsoft Sans Serif"/>
                <a:cs typeface="Microsoft Sans Serif"/>
              </a:rPr>
              <a:t>insignificante,</a:t>
            </a:r>
            <a:r>
              <a:rPr sz="700" spc="5" dirty="0">
                <a:latin typeface="Microsoft Sans Serif"/>
                <a:cs typeface="Microsoft Sans Serif"/>
              </a:rPr>
              <a:t> </a:t>
            </a:r>
            <a:r>
              <a:rPr sz="700" spc="30" dirty="0">
                <a:latin typeface="Microsoft Sans Serif"/>
                <a:cs typeface="Microsoft Sans Serif"/>
              </a:rPr>
              <a:t>pero</a:t>
            </a:r>
            <a:r>
              <a:rPr sz="700" dirty="0">
                <a:latin typeface="Microsoft Sans Serif"/>
                <a:cs typeface="Microsoft Sans Serif"/>
              </a:rPr>
              <a:t> </a:t>
            </a:r>
            <a:r>
              <a:rPr sz="700" spc="10" dirty="0">
                <a:latin typeface="Microsoft Sans Serif"/>
                <a:cs typeface="Microsoft Sans Serif"/>
              </a:rPr>
              <a:t>los</a:t>
            </a:r>
            <a:r>
              <a:rPr sz="700" spc="5" dirty="0">
                <a:latin typeface="Microsoft Sans Serif"/>
                <a:cs typeface="Microsoft Sans Serif"/>
              </a:rPr>
              <a:t> </a:t>
            </a:r>
            <a:r>
              <a:rPr sz="700" spc="15" dirty="0">
                <a:latin typeface="Microsoft Sans Serif"/>
                <a:cs typeface="Microsoft Sans Serif"/>
              </a:rPr>
              <a:t>voltajes</a:t>
            </a:r>
            <a:r>
              <a:rPr sz="700" dirty="0">
                <a:latin typeface="Microsoft Sans Serif"/>
                <a:cs typeface="Microsoft Sans Serif"/>
              </a:rPr>
              <a:t> </a:t>
            </a:r>
            <a:r>
              <a:rPr sz="700" spc="20" dirty="0">
                <a:latin typeface="Microsoft Sans Serif"/>
                <a:cs typeface="Microsoft Sans Serif"/>
              </a:rPr>
              <a:t>de</a:t>
            </a:r>
            <a:r>
              <a:rPr sz="700" spc="5" dirty="0">
                <a:latin typeface="Microsoft Sans Serif"/>
                <a:cs typeface="Microsoft Sans Serif"/>
              </a:rPr>
              <a:t> </a:t>
            </a:r>
            <a:r>
              <a:rPr sz="700" spc="15" dirty="0">
                <a:latin typeface="Microsoft Sans Serif"/>
                <a:cs typeface="Microsoft Sans Serif"/>
              </a:rPr>
              <a:t>línea</a:t>
            </a:r>
            <a:r>
              <a:rPr sz="700" dirty="0">
                <a:latin typeface="Microsoft Sans Serif"/>
                <a:cs typeface="Microsoft Sans Serif"/>
              </a:rPr>
              <a:t> a </a:t>
            </a:r>
            <a:r>
              <a:rPr sz="700" spc="-170" dirty="0">
                <a:latin typeface="Microsoft Sans Serif"/>
                <a:cs typeface="Microsoft Sans Serif"/>
              </a:rPr>
              <a:t> </a:t>
            </a:r>
            <a:r>
              <a:rPr sz="700" spc="30" dirty="0">
                <a:latin typeface="Microsoft Sans Serif"/>
                <a:cs typeface="Microsoft Sans Serif"/>
              </a:rPr>
              <a:t>tierra</a:t>
            </a:r>
            <a:r>
              <a:rPr sz="700" spc="-10" dirty="0">
                <a:latin typeface="Microsoft Sans Serif"/>
                <a:cs typeface="Microsoft Sans Serif"/>
              </a:rPr>
              <a:t> </a:t>
            </a:r>
            <a:r>
              <a:rPr sz="700" spc="20" dirty="0">
                <a:latin typeface="Microsoft Sans Serif"/>
                <a:cs typeface="Microsoft Sans Serif"/>
              </a:rPr>
              <a:t>en</a:t>
            </a:r>
            <a:r>
              <a:rPr sz="700" spc="-5" dirty="0">
                <a:latin typeface="Microsoft Sans Serif"/>
                <a:cs typeface="Microsoft Sans Serif"/>
              </a:rPr>
              <a:t> </a:t>
            </a:r>
            <a:r>
              <a:rPr sz="700" dirty="0">
                <a:latin typeface="Microsoft Sans Serif"/>
                <a:cs typeface="Microsoft Sans Serif"/>
              </a:rPr>
              <a:t>las</a:t>
            </a:r>
            <a:r>
              <a:rPr sz="700" spc="-5" dirty="0">
                <a:latin typeface="Microsoft Sans Serif"/>
                <a:cs typeface="Microsoft Sans Serif"/>
              </a:rPr>
              <a:t> </a:t>
            </a:r>
            <a:r>
              <a:rPr sz="700" spc="5" dirty="0">
                <a:latin typeface="Microsoft Sans Serif"/>
                <a:cs typeface="Microsoft Sans Serif"/>
              </a:rPr>
              <a:t>fases</a:t>
            </a:r>
            <a:r>
              <a:rPr sz="700" spc="-10" dirty="0">
                <a:latin typeface="Microsoft Sans Serif"/>
                <a:cs typeface="Microsoft Sans Serif"/>
              </a:rPr>
              <a:t> </a:t>
            </a:r>
            <a:r>
              <a:rPr sz="700" spc="15" dirty="0">
                <a:latin typeface="Microsoft Sans Serif"/>
                <a:cs typeface="Microsoft Sans Serif"/>
              </a:rPr>
              <a:t>sin</a:t>
            </a:r>
            <a:r>
              <a:rPr sz="700" spc="-5" dirty="0">
                <a:latin typeface="Microsoft Sans Serif"/>
                <a:cs typeface="Microsoft Sans Serif"/>
              </a:rPr>
              <a:t> </a:t>
            </a:r>
            <a:r>
              <a:rPr sz="700" spc="15" dirty="0">
                <a:latin typeface="Microsoft Sans Serif"/>
                <a:cs typeface="Microsoft Sans Serif"/>
              </a:rPr>
              <a:t>falla</a:t>
            </a:r>
            <a:r>
              <a:rPr sz="700" spc="-5" dirty="0">
                <a:latin typeface="Microsoft Sans Serif"/>
                <a:cs typeface="Microsoft Sans Serif"/>
              </a:rPr>
              <a:t> </a:t>
            </a:r>
            <a:r>
              <a:rPr sz="700" spc="30" dirty="0">
                <a:latin typeface="Microsoft Sans Serif"/>
                <a:cs typeface="Microsoft Sans Serif"/>
              </a:rPr>
              <a:t>pueden</a:t>
            </a:r>
            <a:r>
              <a:rPr sz="700" spc="-5" dirty="0">
                <a:latin typeface="Microsoft Sans Serif"/>
                <a:cs typeface="Microsoft Sans Serif"/>
              </a:rPr>
              <a:t> </a:t>
            </a:r>
            <a:r>
              <a:rPr sz="700" spc="35" dirty="0">
                <a:latin typeface="Microsoft Sans Serif"/>
                <a:cs typeface="Microsoft Sans Serif"/>
              </a:rPr>
              <a:t>aumentar</a:t>
            </a:r>
            <a:r>
              <a:rPr sz="700" spc="-10" dirty="0">
                <a:latin typeface="Microsoft Sans Serif"/>
                <a:cs typeface="Microsoft Sans Serif"/>
              </a:rPr>
              <a:t> </a:t>
            </a:r>
            <a:r>
              <a:rPr sz="700" spc="25" dirty="0">
                <a:latin typeface="Microsoft Sans Serif"/>
                <a:cs typeface="Microsoft Sans Serif"/>
              </a:rPr>
              <a:t>considerablemente</a:t>
            </a:r>
            <a:r>
              <a:rPr sz="700" spc="-5" dirty="0">
                <a:latin typeface="Microsoft Sans Serif"/>
                <a:cs typeface="Microsoft Sans Serif"/>
              </a:rPr>
              <a:t> </a:t>
            </a:r>
            <a:r>
              <a:rPr sz="700" spc="35" dirty="0">
                <a:latin typeface="Microsoft Sans Serif"/>
                <a:cs typeface="Microsoft Sans Serif"/>
              </a:rPr>
              <a:t>durante</a:t>
            </a:r>
            <a:r>
              <a:rPr sz="700" spc="-5" dirty="0">
                <a:latin typeface="Microsoft Sans Serif"/>
                <a:cs typeface="Microsoft Sans Serif"/>
              </a:rPr>
              <a:t> </a:t>
            </a:r>
            <a:r>
              <a:rPr sz="700" dirty="0">
                <a:latin typeface="Microsoft Sans Serif"/>
                <a:cs typeface="Microsoft Sans Serif"/>
              </a:rPr>
              <a:t>las </a:t>
            </a:r>
            <a:r>
              <a:rPr sz="700" spc="-170" dirty="0">
                <a:latin typeface="Microsoft Sans Serif"/>
                <a:cs typeface="Microsoft Sans Serif"/>
              </a:rPr>
              <a:t> </a:t>
            </a:r>
            <a:r>
              <a:rPr sz="700" spc="10" dirty="0">
                <a:latin typeface="Microsoft Sans Serif"/>
                <a:cs typeface="Microsoft Sans Serif"/>
              </a:rPr>
              <a:t>fallas </a:t>
            </a:r>
            <a:r>
              <a:rPr sz="700" dirty="0">
                <a:latin typeface="Microsoft Sans Serif"/>
                <a:cs typeface="Microsoft Sans Serif"/>
              </a:rPr>
              <a:t>a </a:t>
            </a:r>
            <a:r>
              <a:rPr sz="700" spc="25" dirty="0">
                <a:latin typeface="Microsoft Sans Serif"/>
                <a:cs typeface="Microsoft Sans Serif"/>
              </a:rPr>
              <a:t>tierra, lo </a:t>
            </a:r>
            <a:r>
              <a:rPr sz="700" spc="30" dirty="0">
                <a:latin typeface="Microsoft Sans Serif"/>
                <a:cs typeface="Microsoft Sans Serif"/>
              </a:rPr>
              <a:t>que podría </a:t>
            </a:r>
            <a:r>
              <a:rPr sz="700" spc="10" dirty="0">
                <a:latin typeface="Microsoft Sans Serif"/>
                <a:cs typeface="Microsoft Sans Serif"/>
              </a:rPr>
              <a:t>causar la </a:t>
            </a:r>
            <a:r>
              <a:rPr sz="700" spc="15" dirty="0">
                <a:latin typeface="Microsoft Sans Serif"/>
                <a:cs typeface="Microsoft Sans Serif"/>
              </a:rPr>
              <a:t>falla </a:t>
            </a:r>
            <a:r>
              <a:rPr sz="700" spc="20" dirty="0">
                <a:latin typeface="Microsoft Sans Serif"/>
                <a:cs typeface="Microsoft Sans Serif"/>
              </a:rPr>
              <a:t>del aislamiento del </a:t>
            </a:r>
            <a:r>
              <a:rPr sz="700" spc="30" dirty="0">
                <a:latin typeface="Microsoft Sans Serif"/>
                <a:cs typeface="Microsoft Sans Serif"/>
              </a:rPr>
              <a:t>equipo </a:t>
            </a:r>
            <a:r>
              <a:rPr sz="700" spc="20" dirty="0">
                <a:latin typeface="Microsoft Sans Serif"/>
                <a:cs typeface="Microsoft Sans Serif"/>
              </a:rPr>
              <a:t>de </a:t>
            </a:r>
            <a:r>
              <a:rPr sz="700" spc="25" dirty="0">
                <a:latin typeface="Microsoft Sans Serif"/>
                <a:cs typeface="Microsoft Sans Serif"/>
              </a:rPr>
              <a:t> </a:t>
            </a:r>
            <a:r>
              <a:rPr sz="700" spc="20" dirty="0">
                <a:latin typeface="Microsoft Sans Serif"/>
                <a:cs typeface="Microsoft Sans Serif"/>
              </a:rPr>
              <a:t>generación. </a:t>
            </a:r>
            <a:r>
              <a:rPr sz="700" spc="15" dirty="0">
                <a:latin typeface="Microsoft Sans Serif"/>
                <a:cs typeface="Microsoft Sans Serif"/>
              </a:rPr>
              <a:t>Como </a:t>
            </a:r>
            <a:r>
              <a:rPr sz="700" spc="20" dirty="0">
                <a:latin typeface="Microsoft Sans Serif"/>
                <a:cs typeface="Microsoft Sans Serif"/>
              </a:rPr>
              <a:t>resultado, </a:t>
            </a:r>
            <a:r>
              <a:rPr sz="700" spc="10" dirty="0">
                <a:latin typeface="Microsoft Sans Serif"/>
                <a:cs typeface="Microsoft Sans Serif"/>
              </a:rPr>
              <a:t>los </a:t>
            </a:r>
            <a:r>
              <a:rPr sz="700" spc="15" dirty="0">
                <a:latin typeface="Microsoft Sans Serif"/>
                <a:cs typeface="Microsoft Sans Serif"/>
              </a:rPr>
              <a:t>devanados </a:t>
            </a:r>
            <a:r>
              <a:rPr sz="700" spc="20" dirty="0">
                <a:latin typeface="Microsoft Sans Serif"/>
                <a:cs typeface="Microsoft Sans Serif"/>
              </a:rPr>
              <a:t>del </a:t>
            </a:r>
            <a:r>
              <a:rPr sz="700" spc="25" dirty="0">
                <a:latin typeface="Microsoft Sans Serif"/>
                <a:cs typeface="Microsoft Sans Serif"/>
              </a:rPr>
              <a:t>estator </a:t>
            </a:r>
            <a:r>
              <a:rPr sz="700" spc="20" dirty="0">
                <a:latin typeface="Microsoft Sans Serif"/>
                <a:cs typeface="Microsoft Sans Serif"/>
              </a:rPr>
              <a:t>en </a:t>
            </a:r>
            <a:r>
              <a:rPr sz="700" spc="10" dirty="0">
                <a:latin typeface="Microsoft Sans Serif"/>
                <a:cs typeface="Microsoft Sans Serif"/>
              </a:rPr>
              <a:t>los </a:t>
            </a:r>
            <a:r>
              <a:rPr sz="700" spc="20" dirty="0">
                <a:latin typeface="Microsoft Sans Serif"/>
                <a:cs typeface="Microsoft Sans Serif"/>
              </a:rPr>
              <a:t>principales </a:t>
            </a:r>
            <a:r>
              <a:rPr sz="700" spc="25" dirty="0">
                <a:latin typeface="Microsoft Sans Serif"/>
                <a:cs typeface="Microsoft Sans Serif"/>
              </a:rPr>
              <a:t> generadores </a:t>
            </a:r>
            <a:r>
              <a:rPr sz="700" spc="15" dirty="0">
                <a:latin typeface="Microsoft Sans Serif"/>
                <a:cs typeface="Microsoft Sans Serif"/>
              </a:rPr>
              <a:t>están conectados </a:t>
            </a:r>
            <a:r>
              <a:rPr sz="700" dirty="0">
                <a:latin typeface="Microsoft Sans Serif"/>
                <a:cs typeface="Microsoft Sans Serif"/>
              </a:rPr>
              <a:t>a </a:t>
            </a:r>
            <a:r>
              <a:rPr sz="700" spc="30" dirty="0">
                <a:latin typeface="Microsoft Sans Serif"/>
                <a:cs typeface="Microsoft Sans Serif"/>
              </a:rPr>
              <a:t>tierra </a:t>
            </a:r>
            <a:r>
              <a:rPr sz="700" spc="20" dirty="0">
                <a:latin typeface="Microsoft Sans Serif"/>
                <a:cs typeface="Microsoft Sans Serif"/>
              </a:rPr>
              <a:t>de </a:t>
            </a:r>
            <a:r>
              <a:rPr sz="700" spc="30" dirty="0">
                <a:latin typeface="Microsoft Sans Serif"/>
                <a:cs typeface="Microsoft Sans Serif"/>
              </a:rPr>
              <a:t>una manera que </a:t>
            </a:r>
            <a:r>
              <a:rPr sz="700" spc="25" dirty="0">
                <a:latin typeface="Microsoft Sans Serif"/>
                <a:cs typeface="Microsoft Sans Serif"/>
              </a:rPr>
              <a:t>reducirá </a:t>
            </a:r>
            <a:r>
              <a:rPr sz="700" spc="10" dirty="0">
                <a:latin typeface="Microsoft Sans Serif"/>
                <a:cs typeface="Microsoft Sans Serif"/>
              </a:rPr>
              <a:t>la </a:t>
            </a:r>
            <a:r>
              <a:rPr sz="700" spc="15" dirty="0">
                <a:latin typeface="Microsoft Sans Serif"/>
                <a:cs typeface="Microsoft Sans Serif"/>
              </a:rPr>
              <a:t> </a:t>
            </a:r>
            <a:r>
              <a:rPr sz="700" spc="25" dirty="0">
                <a:latin typeface="Microsoft Sans Serif"/>
                <a:cs typeface="Microsoft Sans Serif"/>
              </a:rPr>
              <a:t>corriente </a:t>
            </a:r>
            <a:r>
              <a:rPr sz="700" spc="20" dirty="0">
                <a:latin typeface="Microsoft Sans Serif"/>
                <a:cs typeface="Microsoft Sans Serif"/>
              </a:rPr>
              <a:t>de </a:t>
            </a:r>
            <a:r>
              <a:rPr sz="700" spc="15" dirty="0">
                <a:latin typeface="Microsoft Sans Serif"/>
                <a:cs typeface="Microsoft Sans Serif"/>
              </a:rPr>
              <a:t>falla </a:t>
            </a:r>
            <a:r>
              <a:rPr sz="700" spc="5" dirty="0">
                <a:latin typeface="Microsoft Sans Serif"/>
                <a:cs typeface="Microsoft Sans Serif"/>
              </a:rPr>
              <a:t>y </a:t>
            </a:r>
            <a:r>
              <a:rPr sz="700" spc="10" dirty="0">
                <a:latin typeface="Microsoft Sans Serif"/>
                <a:cs typeface="Microsoft Sans Serif"/>
              </a:rPr>
              <a:t>los </a:t>
            </a:r>
            <a:r>
              <a:rPr sz="700" spc="15" dirty="0">
                <a:latin typeface="Microsoft Sans Serif"/>
                <a:cs typeface="Microsoft Sans Serif"/>
              </a:rPr>
              <a:t>sobrevoltajes </a:t>
            </a:r>
            <a:r>
              <a:rPr sz="700" spc="5" dirty="0">
                <a:latin typeface="Microsoft Sans Serif"/>
                <a:cs typeface="Microsoft Sans Serif"/>
              </a:rPr>
              <a:t>y </a:t>
            </a:r>
            <a:r>
              <a:rPr sz="700" spc="30" dirty="0">
                <a:latin typeface="Microsoft Sans Serif"/>
                <a:cs typeface="Microsoft Sans Serif"/>
              </a:rPr>
              <a:t>aún </a:t>
            </a:r>
            <a:r>
              <a:rPr sz="700" dirty="0">
                <a:latin typeface="Microsoft Sans Serif"/>
                <a:cs typeface="Microsoft Sans Serif"/>
              </a:rPr>
              <a:t>así </a:t>
            </a:r>
            <a:r>
              <a:rPr sz="700" spc="30" dirty="0">
                <a:latin typeface="Microsoft Sans Serif"/>
                <a:cs typeface="Microsoft Sans Serif"/>
              </a:rPr>
              <a:t>proporcionará </a:t>
            </a:r>
            <a:r>
              <a:rPr sz="700" spc="40" dirty="0">
                <a:latin typeface="Microsoft Sans Serif"/>
                <a:cs typeface="Microsoft Sans Serif"/>
              </a:rPr>
              <a:t>un </a:t>
            </a:r>
            <a:r>
              <a:rPr sz="700" spc="30" dirty="0">
                <a:latin typeface="Microsoft Sans Serif"/>
                <a:cs typeface="Microsoft Sans Serif"/>
              </a:rPr>
              <a:t>medio </a:t>
            </a:r>
            <a:r>
              <a:rPr sz="700" spc="25" dirty="0">
                <a:latin typeface="Microsoft Sans Serif"/>
                <a:cs typeface="Microsoft Sans Serif"/>
              </a:rPr>
              <a:t>para </a:t>
            </a:r>
            <a:r>
              <a:rPr sz="700" spc="-175" dirty="0">
                <a:latin typeface="Microsoft Sans Serif"/>
                <a:cs typeface="Microsoft Sans Serif"/>
              </a:rPr>
              <a:t> </a:t>
            </a:r>
            <a:r>
              <a:rPr sz="700" spc="25" dirty="0">
                <a:latin typeface="Microsoft Sans Serif"/>
                <a:cs typeface="Microsoft Sans Serif"/>
              </a:rPr>
              <a:t>detectar </a:t>
            </a:r>
            <a:r>
              <a:rPr sz="700" spc="10" dirty="0">
                <a:latin typeface="Microsoft Sans Serif"/>
                <a:cs typeface="Microsoft Sans Serif"/>
              </a:rPr>
              <a:t>la </a:t>
            </a:r>
            <a:r>
              <a:rPr sz="700" spc="20" dirty="0">
                <a:latin typeface="Microsoft Sans Serif"/>
                <a:cs typeface="Microsoft Sans Serif"/>
              </a:rPr>
              <a:t>condición de </a:t>
            </a:r>
            <a:r>
              <a:rPr sz="700" spc="15" dirty="0">
                <a:latin typeface="Microsoft Sans Serif"/>
                <a:cs typeface="Microsoft Sans Serif"/>
              </a:rPr>
              <a:t>falla </a:t>
            </a:r>
            <a:r>
              <a:rPr sz="700" dirty="0">
                <a:latin typeface="Microsoft Sans Serif"/>
                <a:cs typeface="Microsoft Sans Serif"/>
              </a:rPr>
              <a:t>a </a:t>
            </a:r>
            <a:r>
              <a:rPr sz="700" spc="30" dirty="0">
                <a:latin typeface="Microsoft Sans Serif"/>
                <a:cs typeface="Microsoft Sans Serif"/>
              </a:rPr>
              <a:t>tierra </a:t>
            </a:r>
            <a:r>
              <a:rPr sz="700" spc="25" dirty="0">
                <a:latin typeface="Microsoft Sans Serif"/>
                <a:cs typeface="Microsoft Sans Serif"/>
              </a:rPr>
              <a:t>lo suficientemente </a:t>
            </a:r>
            <a:r>
              <a:rPr sz="700" spc="30" dirty="0">
                <a:latin typeface="Microsoft Sans Serif"/>
                <a:cs typeface="Microsoft Sans Serif"/>
              </a:rPr>
              <a:t>rápido como </a:t>
            </a:r>
            <a:r>
              <a:rPr sz="700" spc="25" dirty="0">
                <a:latin typeface="Microsoft Sans Serif"/>
                <a:cs typeface="Microsoft Sans Serif"/>
              </a:rPr>
              <a:t>para </a:t>
            </a:r>
            <a:r>
              <a:rPr sz="700" spc="30" dirty="0">
                <a:latin typeface="Microsoft Sans Serif"/>
                <a:cs typeface="Microsoft Sans Serif"/>
              </a:rPr>
              <a:t> </a:t>
            </a:r>
            <a:r>
              <a:rPr sz="700" spc="20" dirty="0">
                <a:latin typeface="Microsoft Sans Serif"/>
                <a:cs typeface="Microsoft Sans Serif"/>
              </a:rPr>
              <a:t>evitar </a:t>
            </a:r>
            <a:r>
              <a:rPr sz="700" spc="30" dirty="0">
                <a:latin typeface="Microsoft Sans Serif"/>
                <a:cs typeface="Microsoft Sans Serif"/>
              </a:rPr>
              <a:t>que </a:t>
            </a:r>
            <a:r>
              <a:rPr sz="700" spc="-5" dirty="0">
                <a:latin typeface="Microsoft Sans Serif"/>
                <a:cs typeface="Microsoft Sans Serif"/>
              </a:rPr>
              <a:t>se </a:t>
            </a:r>
            <a:r>
              <a:rPr sz="700" spc="30" dirty="0">
                <a:latin typeface="Microsoft Sans Serif"/>
                <a:cs typeface="Microsoft Sans Serif"/>
              </a:rPr>
              <a:t>queme </a:t>
            </a:r>
            <a:r>
              <a:rPr sz="700" spc="10" dirty="0">
                <a:latin typeface="Microsoft Sans Serif"/>
                <a:cs typeface="Microsoft Sans Serif"/>
              </a:rPr>
              <a:t>el </a:t>
            </a:r>
            <a:r>
              <a:rPr sz="700" spc="20" dirty="0">
                <a:latin typeface="Microsoft Sans Serif"/>
                <a:cs typeface="Microsoft Sans Serif"/>
              </a:rPr>
              <a:t>núcleo de </a:t>
            </a:r>
            <a:r>
              <a:rPr sz="700" spc="25" dirty="0">
                <a:latin typeface="Microsoft Sans Serif"/>
                <a:cs typeface="Microsoft Sans Serif"/>
              </a:rPr>
              <a:t>hierro. </a:t>
            </a:r>
            <a:r>
              <a:rPr sz="700" spc="-20" dirty="0">
                <a:latin typeface="Microsoft Sans Serif"/>
                <a:cs typeface="Microsoft Sans Serif"/>
              </a:rPr>
              <a:t>En </a:t>
            </a:r>
            <a:r>
              <a:rPr sz="700" spc="10" dirty="0">
                <a:latin typeface="Microsoft Sans Serif"/>
                <a:cs typeface="Microsoft Sans Serif"/>
              </a:rPr>
              <a:t>la </a:t>
            </a:r>
            <a:r>
              <a:rPr sz="700" spc="30" dirty="0">
                <a:latin typeface="Microsoft Sans Serif"/>
                <a:cs typeface="Microsoft Sans Serif"/>
              </a:rPr>
              <a:t>industria </a:t>
            </a:r>
            <a:r>
              <a:rPr sz="700" spc="-5" dirty="0">
                <a:latin typeface="Microsoft Sans Serif"/>
                <a:cs typeface="Microsoft Sans Serif"/>
              </a:rPr>
              <a:t>se </a:t>
            </a:r>
            <a:r>
              <a:rPr sz="700" spc="20" dirty="0">
                <a:latin typeface="Microsoft Sans Serif"/>
                <a:cs typeface="Microsoft Sans Serif"/>
              </a:rPr>
              <a:t>utilizan </a:t>
            </a:r>
            <a:r>
              <a:rPr sz="700" spc="25" dirty="0">
                <a:latin typeface="Microsoft Sans Serif"/>
                <a:cs typeface="Microsoft Sans Serif"/>
              </a:rPr>
              <a:t> </a:t>
            </a:r>
            <a:r>
              <a:rPr sz="700" spc="30" dirty="0">
                <a:latin typeface="Microsoft Sans Serif"/>
                <a:cs typeface="Microsoft Sans Serif"/>
              </a:rPr>
              <a:t>ampliamente </a:t>
            </a:r>
            <a:r>
              <a:rPr sz="700" spc="20" dirty="0">
                <a:latin typeface="Microsoft Sans Serif"/>
                <a:cs typeface="Microsoft Sans Serif"/>
              </a:rPr>
              <a:t>dos </a:t>
            </a:r>
            <a:r>
              <a:rPr sz="700" spc="25" dirty="0">
                <a:latin typeface="Microsoft Sans Serif"/>
                <a:cs typeface="Microsoft Sans Serif"/>
              </a:rPr>
              <a:t>tipos </a:t>
            </a:r>
            <a:r>
              <a:rPr sz="700" spc="20" dirty="0">
                <a:latin typeface="Microsoft Sans Serif"/>
                <a:cs typeface="Microsoft Sans Serif"/>
              </a:rPr>
              <a:t>de puesta </a:t>
            </a:r>
            <a:r>
              <a:rPr sz="700" dirty="0">
                <a:latin typeface="Microsoft Sans Serif"/>
                <a:cs typeface="Microsoft Sans Serif"/>
              </a:rPr>
              <a:t>a </a:t>
            </a:r>
            <a:r>
              <a:rPr sz="700" spc="25" dirty="0">
                <a:latin typeface="Microsoft Sans Serif"/>
                <a:cs typeface="Microsoft Sans Serif"/>
              </a:rPr>
              <a:t>tierra. </a:t>
            </a:r>
            <a:r>
              <a:rPr sz="700" spc="-40" dirty="0">
                <a:latin typeface="Microsoft Sans Serif"/>
                <a:cs typeface="Microsoft Sans Serif"/>
              </a:rPr>
              <a:t>Se </a:t>
            </a:r>
            <a:r>
              <a:rPr sz="700" spc="10" dirty="0">
                <a:latin typeface="Microsoft Sans Serif"/>
                <a:cs typeface="Microsoft Sans Serif"/>
              </a:rPr>
              <a:t>clasifican </a:t>
            </a:r>
            <a:r>
              <a:rPr sz="700" spc="20" dirty="0">
                <a:latin typeface="Microsoft Sans Serif"/>
                <a:cs typeface="Microsoft Sans Serif"/>
              </a:rPr>
              <a:t>en puesta </a:t>
            </a:r>
            <a:r>
              <a:rPr sz="700" dirty="0">
                <a:latin typeface="Microsoft Sans Serif"/>
                <a:cs typeface="Microsoft Sans Serif"/>
              </a:rPr>
              <a:t>a </a:t>
            </a:r>
            <a:r>
              <a:rPr sz="700" spc="30" dirty="0">
                <a:latin typeface="Microsoft Sans Serif"/>
                <a:cs typeface="Microsoft Sans Serif"/>
              </a:rPr>
              <a:t>tierra </a:t>
            </a:r>
            <a:r>
              <a:rPr sz="700" spc="20" dirty="0">
                <a:latin typeface="Microsoft Sans Serif"/>
                <a:cs typeface="Microsoft Sans Serif"/>
              </a:rPr>
              <a:t>de </a:t>
            </a:r>
            <a:r>
              <a:rPr sz="700" spc="-180" dirty="0">
                <a:latin typeface="Microsoft Sans Serif"/>
                <a:cs typeface="Microsoft Sans Serif"/>
              </a:rPr>
              <a:t> </a:t>
            </a:r>
            <a:r>
              <a:rPr sz="700" spc="20" dirty="0">
                <a:latin typeface="Microsoft Sans Serif"/>
                <a:cs typeface="Microsoft Sans Serif"/>
              </a:rPr>
              <a:t>alta </a:t>
            </a:r>
            <a:r>
              <a:rPr sz="700" spc="5" dirty="0">
                <a:latin typeface="Microsoft Sans Serif"/>
                <a:cs typeface="Microsoft Sans Serif"/>
              </a:rPr>
              <a:t>y </a:t>
            </a:r>
            <a:r>
              <a:rPr sz="700" spc="15" dirty="0">
                <a:latin typeface="Microsoft Sans Serif"/>
                <a:cs typeface="Microsoft Sans Serif"/>
              </a:rPr>
              <a:t>baja </a:t>
            </a:r>
            <a:r>
              <a:rPr sz="700" spc="20" dirty="0">
                <a:latin typeface="Microsoft Sans Serif"/>
                <a:cs typeface="Microsoft Sans Serif"/>
              </a:rPr>
              <a:t>impedancia. También </a:t>
            </a:r>
            <a:r>
              <a:rPr sz="700" spc="-5" dirty="0">
                <a:latin typeface="Microsoft Sans Serif"/>
                <a:cs typeface="Microsoft Sans Serif"/>
              </a:rPr>
              <a:t>se </a:t>
            </a:r>
            <a:r>
              <a:rPr sz="700" spc="20" dirty="0">
                <a:latin typeface="Microsoft Sans Serif"/>
                <a:cs typeface="Microsoft Sans Serif"/>
              </a:rPr>
              <a:t>utiliza </a:t>
            </a:r>
            <a:r>
              <a:rPr sz="700" spc="30" dirty="0">
                <a:latin typeface="Microsoft Sans Serif"/>
                <a:cs typeface="Microsoft Sans Serif"/>
              </a:rPr>
              <a:t>como </a:t>
            </a:r>
            <a:r>
              <a:rPr sz="700" spc="20" dirty="0">
                <a:latin typeface="Microsoft Sans Serif"/>
                <a:cs typeface="Microsoft Sans Serif"/>
              </a:rPr>
              <a:t>solución </a:t>
            </a:r>
            <a:r>
              <a:rPr sz="700" spc="25" dirty="0">
                <a:latin typeface="Microsoft Sans Serif"/>
                <a:cs typeface="Microsoft Sans Serif"/>
              </a:rPr>
              <a:t>alternativa </a:t>
            </a:r>
            <a:r>
              <a:rPr sz="700" spc="40" dirty="0">
                <a:latin typeface="Microsoft Sans Serif"/>
                <a:cs typeface="Microsoft Sans Serif"/>
              </a:rPr>
              <a:t>un </a:t>
            </a:r>
            <a:r>
              <a:rPr sz="700" spc="45" dirty="0">
                <a:latin typeface="Microsoft Sans Serif"/>
                <a:cs typeface="Microsoft Sans Serif"/>
              </a:rPr>
              <a:t> </a:t>
            </a:r>
            <a:r>
              <a:rPr sz="700" spc="40" dirty="0">
                <a:latin typeface="Microsoft Sans Serif"/>
                <a:cs typeface="Microsoft Sans Serif"/>
              </a:rPr>
              <a:t>método</a:t>
            </a:r>
            <a:r>
              <a:rPr sz="700" spc="-5" dirty="0">
                <a:latin typeface="Microsoft Sans Serif"/>
                <a:cs typeface="Microsoft Sans Serif"/>
              </a:rPr>
              <a:t> </a:t>
            </a:r>
            <a:r>
              <a:rPr sz="700" spc="30" dirty="0">
                <a:latin typeface="Microsoft Sans Serif"/>
                <a:cs typeface="Microsoft Sans Serif"/>
              </a:rPr>
              <a:t>emergente</a:t>
            </a:r>
            <a:r>
              <a:rPr sz="700" spc="-5" dirty="0">
                <a:latin typeface="Microsoft Sans Serif"/>
                <a:cs typeface="Microsoft Sans Serif"/>
              </a:rPr>
              <a:t> </a:t>
            </a:r>
            <a:r>
              <a:rPr sz="700" spc="20" dirty="0">
                <a:latin typeface="Microsoft Sans Serif"/>
                <a:cs typeface="Microsoft Sans Serif"/>
              </a:rPr>
              <a:t>conocido</a:t>
            </a:r>
            <a:r>
              <a:rPr sz="700" spc="-5" dirty="0">
                <a:latin typeface="Microsoft Sans Serif"/>
                <a:cs typeface="Microsoft Sans Serif"/>
              </a:rPr>
              <a:t> </a:t>
            </a:r>
            <a:r>
              <a:rPr sz="700" spc="30" dirty="0">
                <a:latin typeface="Microsoft Sans Serif"/>
                <a:cs typeface="Microsoft Sans Serif"/>
              </a:rPr>
              <a:t>como</a:t>
            </a:r>
            <a:r>
              <a:rPr sz="700" spc="-5" dirty="0">
                <a:latin typeface="Microsoft Sans Serif"/>
                <a:cs typeface="Microsoft Sans Serif"/>
              </a:rPr>
              <a:t> </a:t>
            </a:r>
            <a:r>
              <a:rPr sz="700" spc="20" dirty="0">
                <a:latin typeface="Microsoft Sans Serif"/>
                <a:cs typeface="Microsoft Sans Serif"/>
              </a:rPr>
              <a:t>puesta</a:t>
            </a:r>
            <a:r>
              <a:rPr sz="700" spc="-5" dirty="0">
                <a:latin typeface="Microsoft Sans Serif"/>
                <a:cs typeface="Microsoft Sans Serif"/>
              </a:rPr>
              <a:t> </a:t>
            </a:r>
            <a:r>
              <a:rPr sz="700" dirty="0">
                <a:latin typeface="Microsoft Sans Serif"/>
                <a:cs typeface="Microsoft Sans Serif"/>
              </a:rPr>
              <a:t>a</a:t>
            </a:r>
            <a:r>
              <a:rPr sz="700" spc="-5" dirty="0">
                <a:latin typeface="Microsoft Sans Serif"/>
                <a:cs typeface="Microsoft Sans Serif"/>
              </a:rPr>
              <a:t> </a:t>
            </a:r>
            <a:r>
              <a:rPr sz="700" spc="30" dirty="0">
                <a:latin typeface="Microsoft Sans Serif"/>
                <a:cs typeface="Microsoft Sans Serif"/>
              </a:rPr>
              <a:t>tierra</a:t>
            </a:r>
            <a:r>
              <a:rPr sz="700" spc="-5" dirty="0">
                <a:latin typeface="Microsoft Sans Serif"/>
                <a:cs typeface="Microsoft Sans Serif"/>
              </a:rPr>
              <a:t> </a:t>
            </a:r>
            <a:r>
              <a:rPr sz="700" spc="25" dirty="0">
                <a:latin typeface="Microsoft Sans Serif"/>
                <a:cs typeface="Microsoft Sans Serif"/>
              </a:rPr>
              <a:t>híbrida.</a:t>
            </a:r>
            <a:endParaRPr sz="700">
              <a:latin typeface="Microsoft Sans Serif"/>
              <a:cs typeface="Microsoft Sans Serif"/>
            </a:endParaRPr>
          </a:p>
        </p:txBody>
      </p:sp>
      <p:sp>
        <p:nvSpPr>
          <p:cNvPr id="237" name="object 237"/>
          <p:cNvSpPr txBox="1"/>
          <p:nvPr/>
        </p:nvSpPr>
        <p:spPr>
          <a:xfrm>
            <a:off x="10116814" y="5009710"/>
            <a:ext cx="3229796" cy="214161"/>
          </a:xfrm>
          <a:prstGeom prst="rect">
            <a:avLst/>
          </a:prstGeom>
        </p:spPr>
        <p:txBody>
          <a:bodyPr vert="horz" wrap="square" lIns="0" tIns="6350" rIns="0" bIns="0" rtlCol="0">
            <a:spAutoFit/>
          </a:bodyPr>
          <a:lstStyle/>
          <a:p>
            <a:pPr>
              <a:lnSpc>
                <a:spcPct val="100000"/>
              </a:lnSpc>
              <a:spcBef>
                <a:spcPts val="50"/>
              </a:spcBef>
            </a:pPr>
            <a:endParaRPr sz="650">
              <a:latin typeface="Times New Roman"/>
              <a:cs typeface="Times New Roman"/>
            </a:endParaRPr>
          </a:p>
          <a:p>
            <a:pPr marL="12700">
              <a:lnSpc>
                <a:spcPct val="100000"/>
              </a:lnSpc>
              <a:tabLst>
                <a:tab pos="431165" algn="l"/>
                <a:tab pos="850265" algn="l"/>
                <a:tab pos="1268095" algn="l"/>
              </a:tabLst>
            </a:pPr>
            <a:r>
              <a:rPr sz="700" u="heavy" dirty="0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     </a:t>
            </a:r>
            <a:r>
              <a:rPr sz="700" u="heavy" spc="-85" dirty="0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 </a:t>
            </a:r>
            <a:r>
              <a:rPr sz="700" dirty="0">
                <a:latin typeface="Times New Roman"/>
                <a:cs typeface="Times New Roman"/>
              </a:rPr>
              <a:t>	</a:t>
            </a:r>
            <a:r>
              <a:rPr sz="700" u="heavy" dirty="0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     </a:t>
            </a:r>
            <a:r>
              <a:rPr sz="700" u="heavy" spc="-85" dirty="0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 </a:t>
            </a:r>
            <a:r>
              <a:rPr sz="700" dirty="0">
                <a:latin typeface="Times New Roman"/>
                <a:cs typeface="Times New Roman"/>
              </a:rPr>
              <a:t>	</a:t>
            </a:r>
            <a:r>
              <a:rPr sz="700" u="heavy" dirty="0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    </a:t>
            </a:r>
            <a:r>
              <a:rPr sz="700" u="heavy" spc="75" dirty="0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 </a:t>
            </a:r>
            <a:r>
              <a:rPr sz="700" dirty="0">
                <a:latin typeface="Times New Roman"/>
                <a:cs typeface="Times New Roman"/>
              </a:rPr>
              <a:t>	</a:t>
            </a:r>
            <a:r>
              <a:rPr sz="700" u="heavy" dirty="0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 </a:t>
            </a:r>
            <a:r>
              <a:rPr sz="700" u="heavy" spc="-85" dirty="0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 </a:t>
            </a:r>
            <a:endParaRPr sz="700">
              <a:latin typeface="Times New Roman"/>
              <a:cs typeface="Times New Roman"/>
            </a:endParaRPr>
          </a:p>
        </p:txBody>
      </p:sp>
      <p:sp>
        <p:nvSpPr>
          <p:cNvPr id="238" name="object 238"/>
          <p:cNvSpPr txBox="1"/>
          <p:nvPr/>
        </p:nvSpPr>
        <p:spPr>
          <a:xfrm>
            <a:off x="13885557" y="3207834"/>
            <a:ext cx="1215373" cy="230832"/>
          </a:xfrm>
          <a:prstGeom prst="rect">
            <a:avLst/>
          </a:prstGeom>
        </p:spPr>
        <p:txBody>
          <a:bodyPr vert="horz" wrap="square" lIns="0" tIns="4318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340"/>
              </a:spcBef>
            </a:pPr>
            <a:r>
              <a:rPr sz="550" spc="20" dirty="0">
                <a:latin typeface="Microsoft Sans Serif"/>
                <a:cs typeface="Microsoft Sans Serif"/>
              </a:rPr>
              <a:t>Unidad</a:t>
            </a:r>
            <a:r>
              <a:rPr sz="550" spc="-5" dirty="0">
                <a:latin typeface="Microsoft Sans Serif"/>
                <a:cs typeface="Microsoft Sans Serif"/>
              </a:rPr>
              <a:t> </a:t>
            </a:r>
            <a:r>
              <a:rPr sz="550" spc="15" dirty="0">
                <a:latin typeface="Microsoft Sans Serif"/>
                <a:cs typeface="Microsoft Sans Serif"/>
              </a:rPr>
              <a:t>Auxiliar</a:t>
            </a:r>
            <a:endParaRPr sz="550">
              <a:latin typeface="Microsoft Sans Serif"/>
              <a:cs typeface="Microsoft Sans Serif"/>
            </a:endParaRPr>
          </a:p>
          <a:p>
            <a:pPr marL="30480">
              <a:lnSpc>
                <a:spcPct val="100000"/>
              </a:lnSpc>
              <a:spcBef>
                <a:spcPts val="215"/>
              </a:spcBef>
            </a:pPr>
            <a:r>
              <a:rPr sz="500" spc="20" dirty="0">
                <a:latin typeface="Microsoft Sans Serif"/>
                <a:cs typeface="Microsoft Sans Serif"/>
              </a:rPr>
              <a:t>Transformador</a:t>
            </a:r>
            <a:endParaRPr sz="500">
              <a:latin typeface="Microsoft Sans Serif"/>
              <a:cs typeface="Microsoft Sans Serif"/>
            </a:endParaRPr>
          </a:p>
        </p:txBody>
      </p:sp>
      <p:sp>
        <p:nvSpPr>
          <p:cNvPr id="239" name="object 239"/>
          <p:cNvSpPr txBox="1"/>
          <p:nvPr/>
        </p:nvSpPr>
        <p:spPr>
          <a:xfrm>
            <a:off x="10155397" y="4109718"/>
            <a:ext cx="381265" cy="58991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sz="300" spc="-10" dirty="0">
                <a:latin typeface="Microsoft Sans Serif"/>
                <a:cs typeface="Microsoft Sans Serif"/>
              </a:rPr>
              <a:t>GRAMO</a:t>
            </a:r>
            <a:endParaRPr sz="300">
              <a:latin typeface="Microsoft Sans Serif"/>
              <a:cs typeface="Microsoft Sans Serif"/>
            </a:endParaRPr>
          </a:p>
        </p:txBody>
      </p:sp>
      <p:sp>
        <p:nvSpPr>
          <p:cNvPr id="240" name="object 240"/>
          <p:cNvSpPr txBox="1"/>
          <p:nvPr/>
        </p:nvSpPr>
        <p:spPr>
          <a:xfrm>
            <a:off x="11119513" y="4109718"/>
            <a:ext cx="381265" cy="58991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sz="300" spc="-10" dirty="0">
                <a:latin typeface="Microsoft Sans Serif"/>
                <a:cs typeface="Microsoft Sans Serif"/>
              </a:rPr>
              <a:t>GRAMO</a:t>
            </a:r>
            <a:endParaRPr sz="300">
              <a:latin typeface="Microsoft Sans Serif"/>
              <a:cs typeface="Microsoft Sans Serif"/>
            </a:endParaRPr>
          </a:p>
        </p:txBody>
      </p:sp>
      <p:sp>
        <p:nvSpPr>
          <p:cNvPr id="241" name="object 241"/>
          <p:cNvSpPr txBox="1"/>
          <p:nvPr/>
        </p:nvSpPr>
        <p:spPr>
          <a:xfrm>
            <a:off x="12083569" y="4109718"/>
            <a:ext cx="381265" cy="58991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sz="300" spc="-10" dirty="0">
                <a:latin typeface="Microsoft Sans Serif"/>
                <a:cs typeface="Microsoft Sans Serif"/>
              </a:rPr>
              <a:t>GRAMO</a:t>
            </a:r>
            <a:endParaRPr sz="300">
              <a:latin typeface="Microsoft Sans Serif"/>
              <a:cs typeface="Microsoft Sans Serif"/>
            </a:endParaRPr>
          </a:p>
        </p:txBody>
      </p:sp>
      <p:sp>
        <p:nvSpPr>
          <p:cNvPr id="242" name="object 242"/>
          <p:cNvSpPr txBox="1"/>
          <p:nvPr/>
        </p:nvSpPr>
        <p:spPr>
          <a:xfrm>
            <a:off x="13044226" y="4109718"/>
            <a:ext cx="381265" cy="58991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sz="300" spc="-10" dirty="0">
                <a:latin typeface="Microsoft Sans Serif"/>
                <a:cs typeface="Microsoft Sans Serif"/>
              </a:rPr>
              <a:t>GRAMO</a:t>
            </a:r>
            <a:endParaRPr sz="300">
              <a:latin typeface="Microsoft Sans Serif"/>
              <a:cs typeface="Microsoft Sans Serif"/>
            </a:endParaRPr>
          </a:p>
        </p:txBody>
      </p:sp>
      <p:sp>
        <p:nvSpPr>
          <p:cNvPr id="243" name="object 243"/>
          <p:cNvSpPr txBox="1"/>
          <p:nvPr/>
        </p:nvSpPr>
        <p:spPr>
          <a:xfrm>
            <a:off x="10042024" y="4610100"/>
            <a:ext cx="430932" cy="222497"/>
          </a:xfrm>
          <a:prstGeom prst="rect">
            <a:avLst/>
          </a:prstGeom>
          <a:ln w="15240">
            <a:solidFill>
              <a:srgbClr val="000000"/>
            </a:solidFill>
          </a:ln>
        </p:spPr>
        <p:txBody>
          <a:bodyPr vert="horz" wrap="square" lIns="0" tIns="6985" rIns="0" bIns="0" rtlCol="0">
            <a:spAutoFit/>
          </a:bodyPr>
          <a:lstStyle/>
          <a:p>
            <a:pPr>
              <a:lnSpc>
                <a:spcPct val="100000"/>
              </a:lnSpc>
              <a:spcBef>
                <a:spcPts val="55"/>
              </a:spcBef>
            </a:pPr>
            <a:endParaRPr sz="700">
              <a:latin typeface="Times New Roman"/>
              <a:cs typeface="Times New Roman"/>
            </a:endParaRPr>
          </a:p>
          <a:p>
            <a:pPr marL="78105">
              <a:lnSpc>
                <a:spcPct val="100000"/>
              </a:lnSpc>
            </a:pPr>
            <a:r>
              <a:rPr sz="700" spc="110" dirty="0">
                <a:latin typeface="Microsoft Sans Serif"/>
                <a:cs typeface="Microsoft Sans Serif"/>
              </a:rPr>
              <a:t>*</a:t>
            </a:r>
            <a:endParaRPr sz="700">
              <a:latin typeface="Microsoft Sans Serif"/>
              <a:cs typeface="Microsoft Sans Serif"/>
            </a:endParaRPr>
          </a:p>
        </p:txBody>
      </p:sp>
      <p:sp>
        <p:nvSpPr>
          <p:cNvPr id="244" name="object 244"/>
          <p:cNvSpPr txBox="1"/>
          <p:nvPr/>
        </p:nvSpPr>
        <p:spPr>
          <a:xfrm>
            <a:off x="10985691" y="4610100"/>
            <a:ext cx="451383" cy="222497"/>
          </a:xfrm>
          <a:prstGeom prst="rect">
            <a:avLst/>
          </a:prstGeom>
          <a:ln w="15240">
            <a:solidFill>
              <a:srgbClr val="000000"/>
            </a:solidFill>
          </a:ln>
        </p:spPr>
        <p:txBody>
          <a:bodyPr vert="horz" wrap="square" lIns="0" tIns="6985" rIns="0" bIns="0" rtlCol="0">
            <a:spAutoFit/>
          </a:bodyPr>
          <a:lstStyle/>
          <a:p>
            <a:pPr>
              <a:lnSpc>
                <a:spcPct val="100000"/>
              </a:lnSpc>
              <a:spcBef>
                <a:spcPts val="55"/>
              </a:spcBef>
            </a:pPr>
            <a:endParaRPr sz="700">
              <a:latin typeface="Times New Roman"/>
              <a:cs typeface="Times New Roman"/>
            </a:endParaRPr>
          </a:p>
          <a:p>
            <a:pPr marL="86995">
              <a:lnSpc>
                <a:spcPct val="100000"/>
              </a:lnSpc>
            </a:pPr>
            <a:r>
              <a:rPr sz="700" spc="110" dirty="0">
                <a:latin typeface="Microsoft Sans Serif"/>
                <a:cs typeface="Microsoft Sans Serif"/>
              </a:rPr>
              <a:t>*</a:t>
            </a:r>
            <a:endParaRPr sz="700">
              <a:latin typeface="Microsoft Sans Serif"/>
              <a:cs typeface="Microsoft Sans Serif"/>
            </a:endParaRPr>
          </a:p>
        </p:txBody>
      </p:sp>
      <p:sp>
        <p:nvSpPr>
          <p:cNvPr id="245" name="object 245"/>
          <p:cNvSpPr txBox="1"/>
          <p:nvPr/>
        </p:nvSpPr>
        <p:spPr>
          <a:xfrm>
            <a:off x="11949807" y="4610100"/>
            <a:ext cx="447000" cy="222497"/>
          </a:xfrm>
          <a:prstGeom prst="rect">
            <a:avLst/>
          </a:prstGeom>
          <a:ln w="15240">
            <a:solidFill>
              <a:srgbClr val="000000"/>
            </a:solidFill>
          </a:ln>
        </p:spPr>
        <p:txBody>
          <a:bodyPr vert="horz" wrap="square" lIns="0" tIns="6985" rIns="0" bIns="0" rtlCol="0">
            <a:spAutoFit/>
          </a:bodyPr>
          <a:lstStyle/>
          <a:p>
            <a:pPr>
              <a:lnSpc>
                <a:spcPct val="100000"/>
              </a:lnSpc>
              <a:spcBef>
                <a:spcPts val="55"/>
              </a:spcBef>
            </a:pPr>
            <a:endParaRPr sz="700">
              <a:latin typeface="Times New Roman"/>
              <a:cs typeface="Times New Roman"/>
            </a:endParaRPr>
          </a:p>
          <a:p>
            <a:pPr marL="86995">
              <a:lnSpc>
                <a:spcPct val="100000"/>
              </a:lnSpc>
            </a:pPr>
            <a:r>
              <a:rPr sz="700" spc="110" dirty="0">
                <a:latin typeface="Microsoft Sans Serif"/>
                <a:cs typeface="Microsoft Sans Serif"/>
              </a:rPr>
              <a:t>*</a:t>
            </a:r>
            <a:endParaRPr sz="700">
              <a:latin typeface="Microsoft Sans Serif"/>
              <a:cs typeface="Microsoft Sans Serif"/>
            </a:endParaRPr>
          </a:p>
        </p:txBody>
      </p:sp>
      <p:sp>
        <p:nvSpPr>
          <p:cNvPr id="246" name="object 246"/>
          <p:cNvSpPr txBox="1"/>
          <p:nvPr/>
        </p:nvSpPr>
        <p:spPr>
          <a:xfrm>
            <a:off x="12933208" y="4610100"/>
            <a:ext cx="428010" cy="222497"/>
          </a:xfrm>
          <a:prstGeom prst="rect">
            <a:avLst/>
          </a:prstGeom>
          <a:ln w="15240">
            <a:solidFill>
              <a:srgbClr val="000000"/>
            </a:solidFill>
          </a:ln>
        </p:spPr>
        <p:txBody>
          <a:bodyPr vert="horz" wrap="square" lIns="0" tIns="6985" rIns="0" bIns="0" rtlCol="0">
            <a:spAutoFit/>
          </a:bodyPr>
          <a:lstStyle/>
          <a:p>
            <a:pPr>
              <a:lnSpc>
                <a:spcPct val="100000"/>
              </a:lnSpc>
              <a:spcBef>
                <a:spcPts val="55"/>
              </a:spcBef>
            </a:pPr>
            <a:endParaRPr sz="700">
              <a:latin typeface="Times New Roman"/>
              <a:cs typeface="Times New Roman"/>
            </a:endParaRPr>
          </a:p>
          <a:p>
            <a:pPr marL="77470">
              <a:lnSpc>
                <a:spcPct val="100000"/>
              </a:lnSpc>
            </a:pPr>
            <a:r>
              <a:rPr sz="700" spc="110" dirty="0">
                <a:latin typeface="Microsoft Sans Serif"/>
                <a:cs typeface="Microsoft Sans Serif"/>
              </a:rPr>
              <a:t>*</a:t>
            </a:r>
            <a:endParaRPr sz="700">
              <a:latin typeface="Microsoft Sans Serif"/>
              <a:cs typeface="Microsoft Sans Serif"/>
            </a:endParaRPr>
          </a:p>
        </p:txBody>
      </p:sp>
      <p:sp>
        <p:nvSpPr>
          <p:cNvPr id="247" name="object 247"/>
          <p:cNvSpPr txBox="1"/>
          <p:nvPr/>
        </p:nvSpPr>
        <p:spPr>
          <a:xfrm>
            <a:off x="13984937" y="4733036"/>
            <a:ext cx="921756" cy="105157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>
              <a:lnSpc>
                <a:spcPct val="100000"/>
              </a:lnSpc>
              <a:spcBef>
                <a:spcPts val="100"/>
              </a:spcBef>
            </a:pPr>
            <a:r>
              <a:rPr sz="600" spc="95" dirty="0">
                <a:latin typeface="Microsoft Sans Serif"/>
                <a:cs typeface="Microsoft Sans Serif"/>
              </a:rPr>
              <a:t>*</a:t>
            </a:r>
            <a:r>
              <a:rPr sz="600" spc="-5" dirty="0">
                <a:latin typeface="Microsoft Sans Serif"/>
                <a:cs typeface="Microsoft Sans Serif"/>
              </a:rPr>
              <a:t> </a:t>
            </a:r>
            <a:r>
              <a:rPr sz="600" spc="15" dirty="0">
                <a:latin typeface="Microsoft Sans Serif"/>
                <a:cs typeface="Microsoft Sans Serif"/>
              </a:rPr>
              <a:t>reactores</a:t>
            </a:r>
            <a:endParaRPr sz="600">
              <a:latin typeface="Microsoft Sans Serif"/>
              <a:cs typeface="Microsoft Sans Serif"/>
            </a:endParaRPr>
          </a:p>
        </p:txBody>
      </p:sp>
      <p:sp>
        <p:nvSpPr>
          <p:cNvPr id="248" name="object 248"/>
          <p:cNvSpPr txBox="1"/>
          <p:nvPr/>
        </p:nvSpPr>
        <p:spPr>
          <a:xfrm>
            <a:off x="14496826" y="4825511"/>
            <a:ext cx="124167" cy="120546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>
              <a:lnSpc>
                <a:spcPct val="100000"/>
              </a:lnSpc>
              <a:spcBef>
                <a:spcPts val="100"/>
              </a:spcBef>
            </a:pPr>
            <a:r>
              <a:rPr sz="700" spc="30" dirty="0">
                <a:latin typeface="Microsoft Sans Serif"/>
                <a:cs typeface="Microsoft Sans Serif"/>
              </a:rPr>
              <a:t>o</a:t>
            </a:r>
            <a:endParaRPr sz="700">
              <a:latin typeface="Microsoft Sans Serif"/>
              <a:cs typeface="Microsoft Sans Serif"/>
            </a:endParaRPr>
          </a:p>
        </p:txBody>
      </p:sp>
      <p:sp>
        <p:nvSpPr>
          <p:cNvPr id="249" name="object 249"/>
          <p:cNvSpPr txBox="1"/>
          <p:nvPr/>
        </p:nvSpPr>
        <p:spPr>
          <a:xfrm>
            <a:off x="14212839" y="4938514"/>
            <a:ext cx="718706" cy="112851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>
              <a:lnSpc>
                <a:spcPct val="100000"/>
              </a:lnSpc>
              <a:spcBef>
                <a:spcPts val="100"/>
              </a:spcBef>
            </a:pPr>
            <a:r>
              <a:rPr sz="650" spc="5" dirty="0">
                <a:latin typeface="Microsoft Sans Serif"/>
                <a:cs typeface="Microsoft Sans Serif"/>
              </a:rPr>
              <a:t>Resistor</a:t>
            </a:r>
            <a:endParaRPr sz="650">
              <a:latin typeface="Microsoft Sans Serif"/>
              <a:cs typeface="Microsoft Sans Serif"/>
            </a:endParaRPr>
          </a:p>
        </p:txBody>
      </p:sp>
      <p:sp>
        <p:nvSpPr>
          <p:cNvPr id="250" name="object 250"/>
          <p:cNvSpPr txBox="1"/>
          <p:nvPr/>
        </p:nvSpPr>
        <p:spPr>
          <a:xfrm>
            <a:off x="9079078" y="5260559"/>
            <a:ext cx="6293063" cy="131318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 marR="5080">
              <a:lnSpc>
                <a:spcPct val="140000"/>
              </a:lnSpc>
              <a:spcBef>
                <a:spcPts val="100"/>
              </a:spcBef>
            </a:pPr>
            <a:r>
              <a:rPr sz="550" spc="-5" dirty="0">
                <a:latin typeface="Microsoft Sans Serif"/>
                <a:cs typeface="Microsoft Sans Serif"/>
              </a:rPr>
              <a:t>Fig.</a:t>
            </a:r>
            <a:r>
              <a:rPr sz="550" dirty="0">
                <a:latin typeface="Microsoft Sans Serif"/>
                <a:cs typeface="Microsoft Sans Serif"/>
              </a:rPr>
              <a:t> </a:t>
            </a:r>
            <a:r>
              <a:rPr sz="550" spc="-5" dirty="0">
                <a:latin typeface="Microsoft Sans Serif"/>
                <a:cs typeface="Microsoft Sans Serif"/>
              </a:rPr>
              <a:t>1.-</a:t>
            </a:r>
            <a:r>
              <a:rPr sz="550" spc="5" dirty="0">
                <a:latin typeface="Microsoft Sans Serif"/>
                <a:cs typeface="Microsoft Sans Serif"/>
              </a:rPr>
              <a:t> </a:t>
            </a:r>
            <a:r>
              <a:rPr sz="550" spc="10" dirty="0">
                <a:latin typeface="Microsoft Sans Serif"/>
                <a:cs typeface="Microsoft Sans Serif"/>
              </a:rPr>
              <a:t>Generadores</a:t>
            </a:r>
            <a:r>
              <a:rPr sz="550" dirty="0">
                <a:latin typeface="Microsoft Sans Serif"/>
                <a:cs typeface="Microsoft Sans Serif"/>
              </a:rPr>
              <a:t> </a:t>
            </a:r>
            <a:r>
              <a:rPr sz="550" spc="10" dirty="0">
                <a:latin typeface="Microsoft Sans Serif"/>
                <a:cs typeface="Microsoft Sans Serif"/>
              </a:rPr>
              <a:t>conectados</a:t>
            </a:r>
            <a:r>
              <a:rPr sz="550" spc="5" dirty="0">
                <a:latin typeface="Microsoft Sans Serif"/>
                <a:cs typeface="Microsoft Sans Serif"/>
              </a:rPr>
              <a:t> </a:t>
            </a:r>
            <a:r>
              <a:rPr sz="550" spc="15" dirty="0">
                <a:latin typeface="Microsoft Sans Serif"/>
                <a:cs typeface="Microsoft Sans Serif"/>
              </a:rPr>
              <a:t>en</a:t>
            </a:r>
            <a:r>
              <a:rPr sz="550" spc="5" dirty="0">
                <a:latin typeface="Microsoft Sans Serif"/>
                <a:cs typeface="Microsoft Sans Serif"/>
              </a:rPr>
              <a:t> </a:t>
            </a:r>
            <a:r>
              <a:rPr sz="550" spc="15" dirty="0">
                <a:latin typeface="Microsoft Sans Serif"/>
                <a:cs typeface="Microsoft Sans Serif"/>
              </a:rPr>
              <a:t>bus</a:t>
            </a:r>
            <a:r>
              <a:rPr sz="550" dirty="0">
                <a:latin typeface="Microsoft Sans Serif"/>
                <a:cs typeface="Microsoft Sans Serif"/>
              </a:rPr>
              <a:t> </a:t>
            </a:r>
            <a:r>
              <a:rPr sz="550" spc="25" dirty="0">
                <a:latin typeface="Microsoft Sans Serif"/>
                <a:cs typeface="Microsoft Sans Serif"/>
              </a:rPr>
              <a:t>común</a:t>
            </a:r>
            <a:r>
              <a:rPr sz="550" spc="5" dirty="0">
                <a:latin typeface="Microsoft Sans Serif"/>
                <a:cs typeface="Microsoft Sans Serif"/>
              </a:rPr>
              <a:t> </a:t>
            </a:r>
            <a:r>
              <a:rPr sz="550" spc="15" dirty="0">
                <a:latin typeface="Microsoft Sans Serif"/>
                <a:cs typeface="Microsoft Sans Serif"/>
              </a:rPr>
              <a:t>en</a:t>
            </a:r>
            <a:r>
              <a:rPr sz="550" dirty="0">
                <a:latin typeface="Microsoft Sans Serif"/>
                <a:cs typeface="Microsoft Sans Serif"/>
              </a:rPr>
              <a:t> </a:t>
            </a:r>
            <a:r>
              <a:rPr sz="550" spc="30" dirty="0">
                <a:latin typeface="Microsoft Sans Serif"/>
                <a:cs typeface="Microsoft Sans Serif"/>
              </a:rPr>
              <a:t>un</a:t>
            </a:r>
            <a:r>
              <a:rPr sz="550" spc="5" dirty="0">
                <a:latin typeface="Microsoft Sans Serif"/>
                <a:cs typeface="Microsoft Sans Serif"/>
              </a:rPr>
              <a:t> </a:t>
            </a:r>
            <a:r>
              <a:rPr sz="550" spc="15" dirty="0">
                <a:latin typeface="Microsoft Sans Serif"/>
                <a:cs typeface="Microsoft Sans Serif"/>
              </a:rPr>
              <a:t>bus</a:t>
            </a:r>
            <a:r>
              <a:rPr sz="550" spc="5" dirty="0">
                <a:latin typeface="Microsoft Sans Serif"/>
                <a:cs typeface="Microsoft Sans Serif"/>
              </a:rPr>
              <a:t> </a:t>
            </a:r>
            <a:r>
              <a:rPr sz="550" spc="25" dirty="0">
                <a:latin typeface="Microsoft Sans Serif"/>
                <a:cs typeface="Microsoft Sans Serif"/>
              </a:rPr>
              <a:t>común</a:t>
            </a:r>
            <a:r>
              <a:rPr sz="550" dirty="0">
                <a:latin typeface="Microsoft Sans Serif"/>
                <a:cs typeface="Microsoft Sans Serif"/>
              </a:rPr>
              <a:t> </a:t>
            </a:r>
            <a:r>
              <a:rPr sz="550" spc="20" dirty="0">
                <a:latin typeface="Microsoft Sans Serif"/>
                <a:cs typeface="Microsoft Sans Serif"/>
              </a:rPr>
              <a:t>que</a:t>
            </a:r>
            <a:r>
              <a:rPr sz="550" spc="5" dirty="0">
                <a:latin typeface="Microsoft Sans Serif"/>
                <a:cs typeface="Microsoft Sans Serif"/>
              </a:rPr>
              <a:t> </a:t>
            </a:r>
            <a:r>
              <a:rPr sz="550" spc="25" dirty="0">
                <a:latin typeface="Microsoft Sans Serif"/>
                <a:cs typeface="Microsoft Sans Serif"/>
              </a:rPr>
              <a:t>comparte</a:t>
            </a:r>
            <a:r>
              <a:rPr sz="550" dirty="0">
                <a:latin typeface="Microsoft Sans Serif"/>
                <a:cs typeface="Microsoft Sans Serif"/>
              </a:rPr>
              <a:t> </a:t>
            </a:r>
            <a:r>
              <a:rPr sz="550" spc="30" dirty="0">
                <a:latin typeface="Microsoft Sans Serif"/>
                <a:cs typeface="Microsoft Sans Serif"/>
              </a:rPr>
              <a:t>un </a:t>
            </a:r>
            <a:r>
              <a:rPr sz="550" spc="-130" dirty="0">
                <a:latin typeface="Microsoft Sans Serif"/>
                <a:cs typeface="Microsoft Sans Serif"/>
              </a:rPr>
              <a:t> </a:t>
            </a:r>
            <a:r>
              <a:rPr sz="550" spc="25" dirty="0">
                <a:latin typeface="Microsoft Sans Serif"/>
                <a:cs typeface="Microsoft Sans Serif"/>
              </a:rPr>
              <a:t>transformador</a:t>
            </a:r>
            <a:r>
              <a:rPr sz="550" spc="-5" dirty="0">
                <a:latin typeface="Microsoft Sans Serif"/>
                <a:cs typeface="Microsoft Sans Serif"/>
              </a:rPr>
              <a:t> </a:t>
            </a:r>
            <a:r>
              <a:rPr sz="550" spc="-30" dirty="0">
                <a:latin typeface="Microsoft Sans Serif"/>
                <a:cs typeface="Microsoft Sans Serif"/>
              </a:rPr>
              <a:t>GSU</a:t>
            </a:r>
            <a:r>
              <a:rPr sz="550" spc="-5" dirty="0">
                <a:latin typeface="Microsoft Sans Serif"/>
                <a:cs typeface="Microsoft Sans Serif"/>
              </a:rPr>
              <a:t> </a:t>
            </a:r>
            <a:r>
              <a:rPr sz="550" spc="20" dirty="0">
                <a:latin typeface="Microsoft Sans Serif"/>
                <a:cs typeface="Microsoft Sans Serif"/>
              </a:rPr>
              <a:t>(generador</a:t>
            </a:r>
            <a:r>
              <a:rPr sz="550" spc="-5" dirty="0">
                <a:latin typeface="Microsoft Sans Serif"/>
                <a:cs typeface="Microsoft Sans Serif"/>
              </a:rPr>
              <a:t> </a:t>
            </a:r>
            <a:r>
              <a:rPr sz="550" spc="10" dirty="0">
                <a:latin typeface="Microsoft Sans Serif"/>
                <a:cs typeface="Microsoft Sans Serif"/>
              </a:rPr>
              <a:t>elevador)</a:t>
            </a:r>
            <a:r>
              <a:rPr sz="550" spc="-5" dirty="0">
                <a:latin typeface="Microsoft Sans Serif"/>
                <a:cs typeface="Microsoft Sans Serif"/>
              </a:rPr>
              <a:t> </a:t>
            </a:r>
            <a:r>
              <a:rPr sz="550" spc="20" dirty="0">
                <a:latin typeface="Microsoft Sans Serif"/>
                <a:cs typeface="Microsoft Sans Serif"/>
              </a:rPr>
              <a:t>[1]</a:t>
            </a:r>
            <a:endParaRPr sz="550">
              <a:latin typeface="Microsoft Sans Serif"/>
              <a:cs typeface="Microsoft Sans Serif"/>
            </a:endParaRPr>
          </a:p>
        </p:txBody>
      </p:sp>
      <p:sp>
        <p:nvSpPr>
          <p:cNvPr id="251" name="object 251"/>
          <p:cNvSpPr txBox="1"/>
          <p:nvPr/>
        </p:nvSpPr>
        <p:spPr>
          <a:xfrm>
            <a:off x="9079079" y="8666682"/>
            <a:ext cx="6726917" cy="97463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sz="550" spc="-5" dirty="0">
                <a:latin typeface="Microsoft Sans Serif"/>
                <a:cs typeface="Microsoft Sans Serif"/>
              </a:rPr>
              <a:t>Fig.</a:t>
            </a:r>
            <a:r>
              <a:rPr sz="550" dirty="0">
                <a:latin typeface="Microsoft Sans Serif"/>
                <a:cs typeface="Microsoft Sans Serif"/>
              </a:rPr>
              <a:t> </a:t>
            </a:r>
            <a:r>
              <a:rPr sz="550" spc="-5" dirty="0">
                <a:latin typeface="Microsoft Sans Serif"/>
                <a:cs typeface="Microsoft Sans Serif"/>
              </a:rPr>
              <a:t>2.-</a:t>
            </a:r>
            <a:r>
              <a:rPr sz="550" spc="5" dirty="0">
                <a:latin typeface="Microsoft Sans Serif"/>
                <a:cs typeface="Microsoft Sans Serif"/>
              </a:rPr>
              <a:t> </a:t>
            </a:r>
            <a:r>
              <a:rPr sz="550" spc="15" dirty="0">
                <a:latin typeface="Microsoft Sans Serif"/>
                <a:cs typeface="Microsoft Sans Serif"/>
              </a:rPr>
              <a:t>Grupos</a:t>
            </a:r>
            <a:r>
              <a:rPr sz="550" dirty="0">
                <a:latin typeface="Microsoft Sans Serif"/>
                <a:cs typeface="Microsoft Sans Serif"/>
              </a:rPr>
              <a:t> </a:t>
            </a:r>
            <a:r>
              <a:rPr sz="550" spc="15" dirty="0">
                <a:latin typeface="Microsoft Sans Serif"/>
                <a:cs typeface="Microsoft Sans Serif"/>
              </a:rPr>
              <a:t>de</a:t>
            </a:r>
            <a:r>
              <a:rPr sz="550" spc="5" dirty="0">
                <a:latin typeface="Microsoft Sans Serif"/>
                <a:cs typeface="Microsoft Sans Serif"/>
              </a:rPr>
              <a:t> </a:t>
            </a:r>
            <a:r>
              <a:rPr sz="550" spc="10" dirty="0">
                <a:latin typeface="Microsoft Sans Serif"/>
                <a:cs typeface="Microsoft Sans Serif"/>
              </a:rPr>
              <a:t>Generadores</a:t>
            </a:r>
            <a:r>
              <a:rPr sz="550" spc="5" dirty="0">
                <a:latin typeface="Microsoft Sans Serif"/>
                <a:cs typeface="Microsoft Sans Serif"/>
              </a:rPr>
              <a:t> </a:t>
            </a:r>
            <a:r>
              <a:rPr sz="550" spc="15" dirty="0">
                <a:latin typeface="Microsoft Sans Serif"/>
                <a:cs typeface="Microsoft Sans Serif"/>
              </a:rPr>
              <a:t>con</a:t>
            </a:r>
            <a:r>
              <a:rPr sz="550" dirty="0">
                <a:latin typeface="Microsoft Sans Serif"/>
                <a:cs typeface="Microsoft Sans Serif"/>
              </a:rPr>
              <a:t> Bus</a:t>
            </a:r>
            <a:r>
              <a:rPr sz="550" spc="5" dirty="0">
                <a:latin typeface="Microsoft Sans Serif"/>
                <a:cs typeface="Microsoft Sans Serif"/>
              </a:rPr>
              <a:t> </a:t>
            </a:r>
            <a:r>
              <a:rPr sz="550" spc="20" dirty="0">
                <a:latin typeface="Microsoft Sans Serif"/>
                <a:cs typeface="Microsoft Sans Serif"/>
              </a:rPr>
              <a:t>que</a:t>
            </a:r>
            <a:r>
              <a:rPr sz="550" dirty="0">
                <a:latin typeface="Microsoft Sans Serif"/>
                <a:cs typeface="Microsoft Sans Serif"/>
              </a:rPr>
              <a:t> </a:t>
            </a:r>
            <a:r>
              <a:rPr sz="550" spc="20" dirty="0">
                <a:latin typeface="Microsoft Sans Serif"/>
                <a:cs typeface="Microsoft Sans Serif"/>
              </a:rPr>
              <a:t>Comparten</a:t>
            </a:r>
            <a:r>
              <a:rPr sz="550" spc="5" dirty="0">
                <a:latin typeface="Microsoft Sans Serif"/>
                <a:cs typeface="Microsoft Sans Serif"/>
              </a:rPr>
              <a:t> </a:t>
            </a:r>
            <a:r>
              <a:rPr sz="550" spc="10" dirty="0">
                <a:latin typeface="Microsoft Sans Serif"/>
                <a:cs typeface="Microsoft Sans Serif"/>
              </a:rPr>
              <a:t>Devanados</a:t>
            </a:r>
            <a:r>
              <a:rPr sz="550" dirty="0">
                <a:latin typeface="Microsoft Sans Serif"/>
                <a:cs typeface="Microsoft Sans Serif"/>
              </a:rPr>
              <a:t> </a:t>
            </a:r>
            <a:r>
              <a:rPr sz="550" spc="5" dirty="0">
                <a:latin typeface="Microsoft Sans Serif"/>
                <a:cs typeface="Microsoft Sans Serif"/>
              </a:rPr>
              <a:t>Secundarios </a:t>
            </a:r>
            <a:r>
              <a:rPr sz="550" spc="-30" dirty="0">
                <a:latin typeface="Microsoft Sans Serif"/>
                <a:cs typeface="Microsoft Sans Serif"/>
              </a:rPr>
              <a:t>GSU</a:t>
            </a:r>
            <a:r>
              <a:rPr sz="550" spc="5" dirty="0">
                <a:latin typeface="Microsoft Sans Serif"/>
                <a:cs typeface="Microsoft Sans Serif"/>
              </a:rPr>
              <a:t> </a:t>
            </a:r>
            <a:r>
              <a:rPr sz="550" spc="20" dirty="0">
                <a:latin typeface="Microsoft Sans Serif"/>
                <a:cs typeface="Microsoft Sans Serif"/>
              </a:rPr>
              <a:t>[1]</a:t>
            </a:r>
            <a:endParaRPr sz="550">
              <a:latin typeface="Microsoft Sans Serif"/>
              <a:cs typeface="Microsoft Sans Serif"/>
            </a:endParaRPr>
          </a:p>
        </p:txBody>
      </p:sp>
      <p:sp>
        <p:nvSpPr>
          <p:cNvPr id="252" name="object 252"/>
          <p:cNvSpPr txBox="1"/>
          <p:nvPr/>
        </p:nvSpPr>
        <p:spPr>
          <a:xfrm>
            <a:off x="1415277" y="9415126"/>
            <a:ext cx="7416407" cy="143629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 marR="5080">
              <a:lnSpc>
                <a:spcPct val="100000"/>
              </a:lnSpc>
              <a:spcBef>
                <a:spcPts val="100"/>
              </a:spcBef>
            </a:pPr>
            <a:r>
              <a:rPr sz="850" spc="-25" dirty="0">
                <a:latin typeface="Microsoft Sans Serif"/>
                <a:cs typeface="Microsoft Sans Serif"/>
              </a:rPr>
              <a:t>TUTORIAL</a:t>
            </a:r>
            <a:r>
              <a:rPr sz="850" spc="-5" dirty="0">
                <a:latin typeface="Microsoft Sans Serif"/>
                <a:cs typeface="Microsoft Sans Serif"/>
              </a:rPr>
              <a:t> </a:t>
            </a:r>
            <a:r>
              <a:rPr sz="850" spc="-60" dirty="0">
                <a:latin typeface="Microsoft Sans Serif"/>
                <a:cs typeface="Microsoft Sans Serif"/>
              </a:rPr>
              <a:t>SOBRE</a:t>
            </a:r>
            <a:r>
              <a:rPr sz="850" spc="-5" dirty="0">
                <a:latin typeface="Microsoft Sans Serif"/>
                <a:cs typeface="Microsoft Sans Serif"/>
              </a:rPr>
              <a:t> </a:t>
            </a:r>
            <a:r>
              <a:rPr sz="850" spc="-35" dirty="0">
                <a:latin typeface="Microsoft Sans Serif"/>
                <a:cs typeface="Microsoft Sans Serif"/>
              </a:rPr>
              <a:t>PROTECCIÓN</a:t>
            </a:r>
            <a:r>
              <a:rPr sz="850" spc="-5" dirty="0">
                <a:latin typeface="Microsoft Sans Serif"/>
                <a:cs typeface="Microsoft Sans Serif"/>
              </a:rPr>
              <a:t> </a:t>
            </a:r>
            <a:r>
              <a:rPr sz="850" spc="-45" dirty="0">
                <a:latin typeface="Microsoft Sans Serif"/>
                <a:cs typeface="Microsoft Sans Serif"/>
              </a:rPr>
              <a:t>DE</a:t>
            </a:r>
            <a:r>
              <a:rPr sz="850" dirty="0">
                <a:latin typeface="Microsoft Sans Serif"/>
                <a:cs typeface="Microsoft Sans Serif"/>
              </a:rPr>
              <a:t> </a:t>
            </a:r>
            <a:r>
              <a:rPr sz="850" spc="-55" dirty="0">
                <a:latin typeface="Microsoft Sans Serif"/>
                <a:cs typeface="Microsoft Sans Serif"/>
              </a:rPr>
              <a:t>GENERADORES</a:t>
            </a:r>
            <a:r>
              <a:rPr sz="850" spc="-5" dirty="0">
                <a:latin typeface="Microsoft Sans Serif"/>
                <a:cs typeface="Microsoft Sans Serif"/>
              </a:rPr>
              <a:t> </a:t>
            </a:r>
            <a:r>
              <a:rPr sz="850" spc="-30" dirty="0">
                <a:latin typeface="Microsoft Sans Serif"/>
                <a:cs typeface="Microsoft Sans Serif"/>
              </a:rPr>
              <a:t>SÍNCRONOS </a:t>
            </a:r>
            <a:r>
              <a:rPr sz="850" spc="-215" dirty="0">
                <a:latin typeface="Microsoft Sans Serif"/>
                <a:cs typeface="Microsoft Sans Serif"/>
              </a:rPr>
              <a:t> </a:t>
            </a:r>
            <a:r>
              <a:rPr sz="850" spc="-15" dirty="0">
                <a:latin typeface="Microsoft Sans Serif"/>
                <a:cs typeface="Microsoft Sans Serif"/>
              </a:rPr>
              <a:t>PUBLICACIÓN</a:t>
            </a:r>
            <a:r>
              <a:rPr sz="850" spc="-5" dirty="0">
                <a:latin typeface="Microsoft Sans Serif"/>
                <a:cs typeface="Microsoft Sans Serif"/>
              </a:rPr>
              <a:t> </a:t>
            </a:r>
            <a:r>
              <a:rPr sz="850" spc="-55" dirty="0">
                <a:latin typeface="Microsoft Sans Serif"/>
                <a:cs typeface="Microsoft Sans Serif"/>
              </a:rPr>
              <a:t>ESPECIAL</a:t>
            </a:r>
            <a:r>
              <a:rPr sz="850" spc="-5" dirty="0">
                <a:latin typeface="Microsoft Sans Serif"/>
                <a:cs typeface="Microsoft Sans Serif"/>
              </a:rPr>
              <a:t> </a:t>
            </a:r>
            <a:r>
              <a:rPr sz="850" spc="-40" dirty="0">
                <a:latin typeface="Microsoft Sans Serif"/>
                <a:cs typeface="Microsoft Sans Serif"/>
              </a:rPr>
              <a:t>DEL</a:t>
            </a:r>
            <a:r>
              <a:rPr sz="850" spc="-5" dirty="0">
                <a:latin typeface="Microsoft Sans Serif"/>
                <a:cs typeface="Microsoft Sans Serif"/>
              </a:rPr>
              <a:t> </a:t>
            </a:r>
            <a:r>
              <a:rPr sz="850" spc="-60" dirty="0">
                <a:latin typeface="Microsoft Sans Serif"/>
                <a:cs typeface="Microsoft Sans Serif"/>
              </a:rPr>
              <a:t>IEEE</a:t>
            </a:r>
            <a:r>
              <a:rPr sz="850" spc="-5" dirty="0">
                <a:latin typeface="Microsoft Sans Serif"/>
                <a:cs typeface="Microsoft Sans Serif"/>
              </a:rPr>
              <a:t> </a:t>
            </a:r>
            <a:r>
              <a:rPr sz="850" spc="-80" dirty="0">
                <a:latin typeface="Microsoft Sans Serif"/>
                <a:cs typeface="Microsoft Sans Serif"/>
              </a:rPr>
              <a:t>PSRC</a:t>
            </a:r>
            <a:endParaRPr sz="850">
              <a:latin typeface="Microsoft Sans Serif"/>
              <a:cs typeface="Microsoft Sans Serif"/>
            </a:endParaRPr>
          </a:p>
        </p:txBody>
      </p:sp>
      <p:sp>
        <p:nvSpPr>
          <p:cNvPr id="253" name="object 253"/>
          <p:cNvSpPr txBox="1"/>
          <p:nvPr/>
        </p:nvSpPr>
        <p:spPr>
          <a:xfrm>
            <a:off x="13472061" y="9415125"/>
            <a:ext cx="2852914" cy="143629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sz="850" spc="-25" dirty="0">
                <a:latin typeface="Microsoft Sans Serif"/>
                <a:cs typeface="Microsoft Sans Serif"/>
              </a:rPr>
              <a:t>CAPÍTULO</a:t>
            </a:r>
            <a:r>
              <a:rPr sz="850" spc="-20" dirty="0">
                <a:latin typeface="Microsoft Sans Serif"/>
                <a:cs typeface="Microsoft Sans Serif"/>
              </a:rPr>
              <a:t> </a:t>
            </a:r>
            <a:r>
              <a:rPr sz="850" dirty="0">
                <a:latin typeface="Microsoft Sans Serif"/>
                <a:cs typeface="Microsoft Sans Serif"/>
              </a:rPr>
              <a:t>2,</a:t>
            </a:r>
            <a:r>
              <a:rPr sz="850" spc="-15" dirty="0">
                <a:latin typeface="Microsoft Sans Serif"/>
                <a:cs typeface="Microsoft Sans Serif"/>
              </a:rPr>
              <a:t> </a:t>
            </a:r>
            <a:r>
              <a:rPr sz="850" spc="-40" dirty="0">
                <a:latin typeface="Microsoft Sans Serif"/>
                <a:cs typeface="Microsoft Sans Serif"/>
              </a:rPr>
              <a:t>SECCIÓN</a:t>
            </a:r>
            <a:r>
              <a:rPr sz="850" spc="-15" dirty="0">
                <a:latin typeface="Microsoft Sans Serif"/>
                <a:cs typeface="Microsoft Sans Serif"/>
              </a:rPr>
              <a:t> </a:t>
            </a:r>
            <a:r>
              <a:rPr sz="850" spc="10" dirty="0">
                <a:latin typeface="Microsoft Sans Serif"/>
                <a:cs typeface="Microsoft Sans Serif"/>
              </a:rPr>
              <a:t>2</a:t>
            </a:r>
            <a:endParaRPr sz="850">
              <a:latin typeface="Microsoft Sans Serif"/>
              <a:cs typeface="Microsoft Sans Serif"/>
            </a:endParaRPr>
          </a:p>
        </p:txBody>
      </p:sp>
    </p:spTree>
  </p:cSld>
  <p:clrMapOvr>
    <a:masterClrMapping/>
  </p:clrMapOvr>
</p:sld>
</file>

<file path=ppt/slides/slide23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/>
          <p:nvPr/>
        </p:nvSpPr>
        <p:spPr>
          <a:xfrm>
            <a:off x="2752118" y="961645"/>
            <a:ext cx="410481" cy="177165"/>
          </a:xfrm>
          <a:custGeom>
            <a:avLst/>
            <a:gdLst/>
            <a:ahLst/>
            <a:cxnLst/>
            <a:rect l="l" t="t" r="r" b="b"/>
            <a:pathLst>
              <a:path w="178434" h="177165">
                <a:moveTo>
                  <a:pt x="0" y="176783"/>
                </a:moveTo>
                <a:lnTo>
                  <a:pt x="178308" y="176783"/>
                </a:lnTo>
                <a:lnTo>
                  <a:pt x="178308" y="0"/>
                </a:lnTo>
                <a:lnTo>
                  <a:pt x="0" y="0"/>
                </a:lnTo>
                <a:lnTo>
                  <a:pt x="0" y="176783"/>
                </a:lnTo>
                <a:close/>
              </a:path>
            </a:pathLst>
          </a:custGeom>
          <a:ln w="1524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" name="object 3"/>
          <p:cNvSpPr/>
          <p:nvPr/>
        </p:nvSpPr>
        <p:spPr>
          <a:xfrm>
            <a:off x="4161486" y="2136648"/>
            <a:ext cx="708481" cy="306705"/>
          </a:xfrm>
          <a:custGeom>
            <a:avLst/>
            <a:gdLst/>
            <a:ahLst/>
            <a:cxnLst/>
            <a:rect l="l" t="t" r="r" b="b"/>
            <a:pathLst>
              <a:path w="307975" h="306705">
                <a:moveTo>
                  <a:pt x="0" y="153924"/>
                </a:moveTo>
                <a:lnTo>
                  <a:pt x="7973" y="105143"/>
                </a:lnTo>
                <a:lnTo>
                  <a:pt x="30138" y="62874"/>
                </a:lnTo>
                <a:lnTo>
                  <a:pt x="63861" y="29602"/>
                </a:lnTo>
                <a:lnTo>
                  <a:pt x="106509" y="7815"/>
                </a:lnTo>
                <a:lnTo>
                  <a:pt x="155448" y="0"/>
                </a:lnTo>
                <a:lnTo>
                  <a:pt x="204069" y="7815"/>
                </a:lnTo>
                <a:lnTo>
                  <a:pt x="245961" y="29602"/>
                </a:lnTo>
                <a:lnTo>
                  <a:pt x="278782" y="62874"/>
                </a:lnTo>
                <a:lnTo>
                  <a:pt x="300191" y="105143"/>
                </a:lnTo>
                <a:lnTo>
                  <a:pt x="307848" y="153924"/>
                </a:lnTo>
                <a:lnTo>
                  <a:pt x="300191" y="201960"/>
                </a:lnTo>
                <a:lnTo>
                  <a:pt x="278782" y="243779"/>
                </a:lnTo>
                <a:lnTo>
                  <a:pt x="245961" y="276819"/>
                </a:lnTo>
                <a:lnTo>
                  <a:pt x="204069" y="298521"/>
                </a:lnTo>
                <a:lnTo>
                  <a:pt x="155448" y="306324"/>
                </a:lnTo>
                <a:lnTo>
                  <a:pt x="106509" y="298521"/>
                </a:lnTo>
                <a:lnTo>
                  <a:pt x="63861" y="276819"/>
                </a:lnTo>
                <a:lnTo>
                  <a:pt x="30138" y="243779"/>
                </a:lnTo>
                <a:lnTo>
                  <a:pt x="7973" y="201960"/>
                </a:lnTo>
                <a:lnTo>
                  <a:pt x="0" y="153924"/>
                </a:lnTo>
              </a:path>
            </a:pathLst>
          </a:custGeom>
          <a:ln w="1524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" name="object 4"/>
          <p:cNvSpPr/>
          <p:nvPr/>
        </p:nvSpPr>
        <p:spPr>
          <a:xfrm>
            <a:off x="3137768" y="2136648"/>
            <a:ext cx="705559" cy="306705"/>
          </a:xfrm>
          <a:custGeom>
            <a:avLst/>
            <a:gdLst/>
            <a:ahLst/>
            <a:cxnLst/>
            <a:rect l="l" t="t" r="r" b="b"/>
            <a:pathLst>
              <a:path w="306705" h="306705">
                <a:moveTo>
                  <a:pt x="0" y="153924"/>
                </a:moveTo>
                <a:lnTo>
                  <a:pt x="7802" y="105143"/>
                </a:lnTo>
                <a:lnTo>
                  <a:pt x="29504" y="62874"/>
                </a:lnTo>
                <a:lnTo>
                  <a:pt x="62544" y="29602"/>
                </a:lnTo>
                <a:lnTo>
                  <a:pt x="104363" y="7815"/>
                </a:lnTo>
                <a:lnTo>
                  <a:pt x="152400" y="0"/>
                </a:lnTo>
                <a:lnTo>
                  <a:pt x="201180" y="7815"/>
                </a:lnTo>
                <a:lnTo>
                  <a:pt x="243449" y="29602"/>
                </a:lnTo>
                <a:lnTo>
                  <a:pt x="276721" y="62874"/>
                </a:lnTo>
                <a:lnTo>
                  <a:pt x="298508" y="105143"/>
                </a:lnTo>
                <a:lnTo>
                  <a:pt x="306323" y="153924"/>
                </a:lnTo>
                <a:lnTo>
                  <a:pt x="298508" y="201960"/>
                </a:lnTo>
                <a:lnTo>
                  <a:pt x="276721" y="243779"/>
                </a:lnTo>
                <a:lnTo>
                  <a:pt x="243449" y="276819"/>
                </a:lnTo>
                <a:lnTo>
                  <a:pt x="201180" y="298521"/>
                </a:lnTo>
                <a:lnTo>
                  <a:pt x="152400" y="306324"/>
                </a:lnTo>
                <a:lnTo>
                  <a:pt x="104363" y="298521"/>
                </a:lnTo>
                <a:lnTo>
                  <a:pt x="62544" y="276819"/>
                </a:lnTo>
                <a:lnTo>
                  <a:pt x="29504" y="243779"/>
                </a:lnTo>
                <a:lnTo>
                  <a:pt x="7802" y="201960"/>
                </a:lnTo>
                <a:lnTo>
                  <a:pt x="0" y="153924"/>
                </a:lnTo>
              </a:path>
            </a:pathLst>
          </a:custGeom>
          <a:ln w="1524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" name="object 5"/>
          <p:cNvSpPr/>
          <p:nvPr/>
        </p:nvSpPr>
        <p:spPr>
          <a:xfrm>
            <a:off x="2955462" y="685801"/>
            <a:ext cx="4382" cy="276225"/>
          </a:xfrm>
          <a:custGeom>
            <a:avLst/>
            <a:gdLst/>
            <a:ahLst/>
            <a:cxnLst/>
            <a:rect l="l" t="t" r="r" b="b"/>
            <a:pathLst>
              <a:path w="1905" h="276225">
                <a:moveTo>
                  <a:pt x="0" y="275843"/>
                </a:moveTo>
                <a:lnTo>
                  <a:pt x="1523" y="0"/>
                </a:lnTo>
              </a:path>
            </a:pathLst>
          </a:custGeom>
          <a:ln w="1524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" name="object 6"/>
          <p:cNvSpPr/>
          <p:nvPr/>
        </p:nvSpPr>
        <p:spPr>
          <a:xfrm>
            <a:off x="2955461" y="1138427"/>
            <a:ext cx="0" cy="515620"/>
          </a:xfrm>
          <a:custGeom>
            <a:avLst/>
            <a:gdLst/>
            <a:ahLst/>
            <a:cxnLst/>
            <a:rect l="l" t="t" r="r" b="b"/>
            <a:pathLst>
              <a:path h="515619">
                <a:moveTo>
                  <a:pt x="0" y="515112"/>
                </a:moveTo>
                <a:lnTo>
                  <a:pt x="0" y="0"/>
                </a:lnTo>
              </a:path>
            </a:pathLst>
          </a:custGeom>
          <a:ln w="1524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" name="object 7"/>
          <p:cNvSpPr/>
          <p:nvPr/>
        </p:nvSpPr>
        <p:spPr>
          <a:xfrm>
            <a:off x="3288521" y="1801367"/>
            <a:ext cx="407559" cy="180340"/>
          </a:xfrm>
          <a:custGeom>
            <a:avLst/>
            <a:gdLst/>
            <a:ahLst/>
            <a:cxnLst/>
            <a:rect l="l" t="t" r="r" b="b"/>
            <a:pathLst>
              <a:path w="177165" h="180339">
                <a:moveTo>
                  <a:pt x="0" y="179832"/>
                </a:moveTo>
                <a:lnTo>
                  <a:pt x="176783" y="179832"/>
                </a:lnTo>
                <a:lnTo>
                  <a:pt x="176783" y="0"/>
                </a:lnTo>
                <a:lnTo>
                  <a:pt x="0" y="0"/>
                </a:lnTo>
                <a:lnTo>
                  <a:pt x="0" y="179832"/>
                </a:lnTo>
                <a:close/>
              </a:path>
            </a:pathLst>
          </a:custGeom>
          <a:ln w="1524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" name="object 8"/>
          <p:cNvSpPr/>
          <p:nvPr/>
        </p:nvSpPr>
        <p:spPr>
          <a:xfrm>
            <a:off x="4312239" y="1801367"/>
            <a:ext cx="410481" cy="180340"/>
          </a:xfrm>
          <a:custGeom>
            <a:avLst/>
            <a:gdLst/>
            <a:ahLst/>
            <a:cxnLst/>
            <a:rect l="l" t="t" r="r" b="b"/>
            <a:pathLst>
              <a:path w="178435" h="180339">
                <a:moveTo>
                  <a:pt x="0" y="179832"/>
                </a:moveTo>
                <a:lnTo>
                  <a:pt x="178308" y="179832"/>
                </a:lnTo>
                <a:lnTo>
                  <a:pt x="178308" y="0"/>
                </a:lnTo>
                <a:lnTo>
                  <a:pt x="0" y="0"/>
                </a:lnTo>
                <a:lnTo>
                  <a:pt x="0" y="179832"/>
                </a:lnTo>
                <a:close/>
              </a:path>
            </a:pathLst>
          </a:custGeom>
          <a:ln w="1524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grpSp>
        <p:nvGrpSpPr>
          <p:cNvPr id="9" name="object 9"/>
          <p:cNvGrpSpPr/>
          <p:nvPr/>
        </p:nvGrpSpPr>
        <p:grpSpPr>
          <a:xfrm>
            <a:off x="2534755" y="1632205"/>
            <a:ext cx="5130278" cy="169545"/>
            <a:chOff x="1101852" y="1632204"/>
            <a:chExt cx="2230120" cy="169545"/>
          </a:xfrm>
        </p:grpSpPr>
        <p:sp>
          <p:nvSpPr>
            <p:cNvPr id="10" name="object 10"/>
            <p:cNvSpPr/>
            <p:nvPr/>
          </p:nvSpPr>
          <p:spPr>
            <a:xfrm>
              <a:off x="1101852" y="1645920"/>
              <a:ext cx="2230120" cy="0"/>
            </a:xfrm>
            <a:custGeom>
              <a:avLst/>
              <a:gdLst/>
              <a:ahLst/>
              <a:cxnLst/>
              <a:rect l="l" t="t" r="r" b="b"/>
              <a:pathLst>
                <a:path w="2230120">
                  <a:moveTo>
                    <a:pt x="0" y="0"/>
                  </a:moveTo>
                  <a:lnTo>
                    <a:pt x="2229612" y="0"/>
                  </a:lnTo>
                </a:path>
              </a:pathLst>
            </a:custGeom>
            <a:ln w="2743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" name="object 11"/>
            <p:cNvSpPr/>
            <p:nvPr/>
          </p:nvSpPr>
          <p:spPr>
            <a:xfrm>
              <a:off x="1516380" y="1645920"/>
              <a:ext cx="448309" cy="155575"/>
            </a:xfrm>
            <a:custGeom>
              <a:avLst/>
              <a:gdLst/>
              <a:ahLst/>
              <a:cxnLst/>
              <a:rect l="l" t="t" r="r" b="b"/>
              <a:pathLst>
                <a:path w="448310" h="155575">
                  <a:moveTo>
                    <a:pt x="0" y="155447"/>
                  </a:moveTo>
                  <a:lnTo>
                    <a:pt x="0" y="0"/>
                  </a:lnTo>
                </a:path>
                <a:path w="448310" h="155575">
                  <a:moveTo>
                    <a:pt x="448056" y="155447"/>
                  </a:moveTo>
                  <a:lnTo>
                    <a:pt x="448056" y="0"/>
                  </a:lnTo>
                </a:path>
              </a:pathLst>
            </a:custGeom>
            <a:ln w="1524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12" name="object 12"/>
          <p:cNvSpPr/>
          <p:nvPr/>
        </p:nvSpPr>
        <p:spPr>
          <a:xfrm>
            <a:off x="3488355" y="1981200"/>
            <a:ext cx="0" cy="134620"/>
          </a:xfrm>
          <a:custGeom>
            <a:avLst/>
            <a:gdLst/>
            <a:ahLst/>
            <a:cxnLst/>
            <a:rect l="l" t="t" r="r" b="b"/>
            <a:pathLst>
              <a:path h="134619">
                <a:moveTo>
                  <a:pt x="0" y="0"/>
                </a:moveTo>
                <a:lnTo>
                  <a:pt x="0" y="134112"/>
                </a:lnTo>
              </a:path>
            </a:pathLst>
          </a:custGeom>
          <a:ln w="1524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" name="object 13"/>
          <p:cNvSpPr/>
          <p:nvPr/>
        </p:nvSpPr>
        <p:spPr>
          <a:xfrm>
            <a:off x="4519086" y="1981200"/>
            <a:ext cx="0" cy="134620"/>
          </a:xfrm>
          <a:custGeom>
            <a:avLst/>
            <a:gdLst/>
            <a:ahLst/>
            <a:cxnLst/>
            <a:rect l="l" t="t" r="r" b="b"/>
            <a:pathLst>
              <a:path h="134619">
                <a:moveTo>
                  <a:pt x="0" y="0"/>
                </a:moveTo>
                <a:lnTo>
                  <a:pt x="0" y="134112"/>
                </a:lnTo>
              </a:path>
            </a:pathLst>
          </a:custGeom>
          <a:ln w="1524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" name="object 14"/>
          <p:cNvSpPr/>
          <p:nvPr/>
        </p:nvSpPr>
        <p:spPr>
          <a:xfrm>
            <a:off x="6626123" y="1892809"/>
            <a:ext cx="189902" cy="41275"/>
          </a:xfrm>
          <a:custGeom>
            <a:avLst/>
            <a:gdLst/>
            <a:ahLst/>
            <a:cxnLst/>
            <a:rect l="l" t="t" r="r" b="b"/>
            <a:pathLst>
              <a:path w="82550" h="41275">
                <a:moveTo>
                  <a:pt x="82295" y="39624"/>
                </a:moveTo>
                <a:lnTo>
                  <a:pt x="80771" y="33528"/>
                </a:lnTo>
                <a:lnTo>
                  <a:pt x="79247" y="27432"/>
                </a:lnTo>
                <a:lnTo>
                  <a:pt x="76199" y="19812"/>
                </a:lnTo>
                <a:lnTo>
                  <a:pt x="73151" y="15240"/>
                </a:lnTo>
                <a:lnTo>
                  <a:pt x="68579" y="10668"/>
                </a:lnTo>
                <a:lnTo>
                  <a:pt x="62483" y="6096"/>
                </a:lnTo>
                <a:lnTo>
                  <a:pt x="50291" y="0"/>
                </a:lnTo>
                <a:lnTo>
                  <a:pt x="30479" y="0"/>
                </a:lnTo>
                <a:lnTo>
                  <a:pt x="1523" y="27432"/>
                </a:lnTo>
                <a:lnTo>
                  <a:pt x="0" y="33528"/>
                </a:lnTo>
                <a:lnTo>
                  <a:pt x="0" y="41148"/>
                </a:lnTo>
              </a:path>
            </a:pathLst>
          </a:custGeom>
          <a:ln w="1524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grpSp>
        <p:nvGrpSpPr>
          <p:cNvPr id="15" name="object 15"/>
          <p:cNvGrpSpPr/>
          <p:nvPr/>
        </p:nvGrpSpPr>
        <p:grpSpPr>
          <a:xfrm>
            <a:off x="6233464" y="1885189"/>
            <a:ext cx="410481" cy="56515"/>
            <a:chOff x="2709672" y="1885188"/>
            <a:chExt cx="178435" cy="56515"/>
          </a:xfrm>
        </p:grpSpPr>
        <p:sp>
          <p:nvSpPr>
            <p:cNvPr id="16" name="object 16"/>
            <p:cNvSpPr/>
            <p:nvPr/>
          </p:nvSpPr>
          <p:spPr>
            <a:xfrm>
              <a:off x="2717292" y="1892808"/>
              <a:ext cx="81280" cy="41275"/>
            </a:xfrm>
            <a:custGeom>
              <a:avLst/>
              <a:gdLst/>
              <a:ahLst/>
              <a:cxnLst/>
              <a:rect l="l" t="t" r="r" b="b"/>
              <a:pathLst>
                <a:path w="81280" h="41275">
                  <a:moveTo>
                    <a:pt x="80772" y="39624"/>
                  </a:moveTo>
                  <a:lnTo>
                    <a:pt x="80772" y="33528"/>
                  </a:lnTo>
                  <a:lnTo>
                    <a:pt x="79248" y="27432"/>
                  </a:lnTo>
                  <a:lnTo>
                    <a:pt x="76200" y="19812"/>
                  </a:lnTo>
                  <a:lnTo>
                    <a:pt x="62484" y="6096"/>
                  </a:lnTo>
                  <a:lnTo>
                    <a:pt x="50292" y="0"/>
                  </a:lnTo>
                  <a:lnTo>
                    <a:pt x="30480" y="0"/>
                  </a:lnTo>
                  <a:lnTo>
                    <a:pt x="3048" y="27432"/>
                  </a:lnTo>
                  <a:lnTo>
                    <a:pt x="1524" y="33528"/>
                  </a:lnTo>
                  <a:lnTo>
                    <a:pt x="0" y="41148"/>
                  </a:lnTo>
                </a:path>
              </a:pathLst>
            </a:custGeom>
            <a:ln w="1524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7" name="object 17"/>
            <p:cNvSpPr/>
            <p:nvPr/>
          </p:nvSpPr>
          <p:spPr>
            <a:xfrm>
              <a:off x="2798063" y="1892808"/>
              <a:ext cx="82550" cy="41275"/>
            </a:xfrm>
            <a:custGeom>
              <a:avLst/>
              <a:gdLst/>
              <a:ahLst/>
              <a:cxnLst/>
              <a:rect l="l" t="t" r="r" b="b"/>
              <a:pathLst>
                <a:path w="82550" h="41275">
                  <a:moveTo>
                    <a:pt x="82295" y="39624"/>
                  </a:moveTo>
                  <a:lnTo>
                    <a:pt x="82295" y="33528"/>
                  </a:lnTo>
                  <a:lnTo>
                    <a:pt x="79247" y="27432"/>
                  </a:lnTo>
                  <a:lnTo>
                    <a:pt x="76199" y="19812"/>
                  </a:lnTo>
                  <a:lnTo>
                    <a:pt x="73151" y="15240"/>
                  </a:lnTo>
                  <a:lnTo>
                    <a:pt x="64007" y="6096"/>
                  </a:lnTo>
                  <a:lnTo>
                    <a:pt x="51815" y="0"/>
                  </a:lnTo>
                  <a:lnTo>
                    <a:pt x="30479" y="0"/>
                  </a:lnTo>
                  <a:lnTo>
                    <a:pt x="18287" y="6096"/>
                  </a:lnTo>
                  <a:lnTo>
                    <a:pt x="9143" y="15240"/>
                  </a:lnTo>
                  <a:lnTo>
                    <a:pt x="4571" y="21336"/>
                  </a:lnTo>
                  <a:lnTo>
                    <a:pt x="3047" y="27432"/>
                  </a:lnTo>
                  <a:lnTo>
                    <a:pt x="1523" y="33528"/>
                  </a:lnTo>
                  <a:lnTo>
                    <a:pt x="0" y="41148"/>
                  </a:lnTo>
                </a:path>
              </a:pathLst>
            </a:custGeom>
            <a:ln w="1524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18" name="object 18"/>
          <p:cNvGrpSpPr/>
          <p:nvPr/>
        </p:nvGrpSpPr>
        <p:grpSpPr>
          <a:xfrm>
            <a:off x="6797909" y="1885189"/>
            <a:ext cx="222039" cy="62865"/>
            <a:chOff x="2955035" y="1885188"/>
            <a:chExt cx="96520" cy="62865"/>
          </a:xfrm>
        </p:grpSpPr>
        <p:sp>
          <p:nvSpPr>
            <p:cNvPr id="19" name="object 19"/>
            <p:cNvSpPr/>
            <p:nvPr/>
          </p:nvSpPr>
          <p:spPr>
            <a:xfrm>
              <a:off x="2962655" y="1892808"/>
              <a:ext cx="81280" cy="41275"/>
            </a:xfrm>
            <a:custGeom>
              <a:avLst/>
              <a:gdLst/>
              <a:ahLst/>
              <a:cxnLst/>
              <a:rect l="l" t="t" r="r" b="b"/>
              <a:pathLst>
                <a:path w="81280" h="41275">
                  <a:moveTo>
                    <a:pt x="80772" y="39624"/>
                  </a:moveTo>
                  <a:lnTo>
                    <a:pt x="80772" y="33528"/>
                  </a:lnTo>
                  <a:lnTo>
                    <a:pt x="79248" y="27432"/>
                  </a:lnTo>
                  <a:lnTo>
                    <a:pt x="50292" y="0"/>
                  </a:lnTo>
                  <a:lnTo>
                    <a:pt x="30480" y="0"/>
                  </a:lnTo>
                  <a:lnTo>
                    <a:pt x="1524" y="27432"/>
                  </a:lnTo>
                  <a:lnTo>
                    <a:pt x="0" y="33528"/>
                  </a:lnTo>
                  <a:lnTo>
                    <a:pt x="0" y="41148"/>
                  </a:lnTo>
                </a:path>
              </a:pathLst>
            </a:custGeom>
            <a:ln w="1524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0" name="object 20"/>
            <p:cNvSpPr/>
            <p:nvPr/>
          </p:nvSpPr>
          <p:spPr>
            <a:xfrm>
              <a:off x="2955036" y="1940051"/>
              <a:ext cx="96520" cy="0"/>
            </a:xfrm>
            <a:custGeom>
              <a:avLst/>
              <a:gdLst/>
              <a:ahLst/>
              <a:cxnLst/>
              <a:rect l="l" t="t" r="r" b="b"/>
              <a:pathLst>
                <a:path w="96519">
                  <a:moveTo>
                    <a:pt x="80771" y="0"/>
                  </a:moveTo>
                  <a:lnTo>
                    <a:pt x="96011" y="0"/>
                  </a:lnTo>
                </a:path>
                <a:path w="96519">
                  <a:moveTo>
                    <a:pt x="0" y="0"/>
                  </a:moveTo>
                  <a:lnTo>
                    <a:pt x="15239" y="0"/>
                  </a:lnTo>
                </a:path>
              </a:pathLst>
            </a:custGeom>
            <a:ln w="15239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21" name="object 21"/>
          <p:cNvSpPr/>
          <p:nvPr/>
        </p:nvSpPr>
        <p:spPr>
          <a:xfrm>
            <a:off x="6626122" y="1932432"/>
            <a:ext cx="0" cy="15240"/>
          </a:xfrm>
          <a:custGeom>
            <a:avLst/>
            <a:gdLst/>
            <a:ahLst/>
            <a:cxnLst/>
            <a:rect l="l" t="t" r="r" b="b"/>
            <a:pathLst>
              <a:path h="15239">
                <a:moveTo>
                  <a:pt x="-7619" y="7619"/>
                </a:moveTo>
                <a:lnTo>
                  <a:pt x="7619" y="7619"/>
                </a:lnTo>
              </a:path>
            </a:pathLst>
          </a:custGeom>
          <a:ln w="15239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2" name="object 22"/>
          <p:cNvSpPr/>
          <p:nvPr/>
        </p:nvSpPr>
        <p:spPr>
          <a:xfrm>
            <a:off x="6436805" y="1932432"/>
            <a:ext cx="0" cy="15240"/>
          </a:xfrm>
          <a:custGeom>
            <a:avLst/>
            <a:gdLst/>
            <a:ahLst/>
            <a:cxnLst/>
            <a:rect l="l" t="t" r="r" b="b"/>
            <a:pathLst>
              <a:path h="15239">
                <a:moveTo>
                  <a:pt x="-7619" y="7619"/>
                </a:moveTo>
                <a:lnTo>
                  <a:pt x="7619" y="7619"/>
                </a:lnTo>
              </a:path>
            </a:pathLst>
          </a:custGeom>
          <a:ln w="15239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3" name="object 23"/>
          <p:cNvSpPr/>
          <p:nvPr/>
        </p:nvSpPr>
        <p:spPr>
          <a:xfrm>
            <a:off x="6250993" y="1932432"/>
            <a:ext cx="0" cy="15240"/>
          </a:xfrm>
          <a:custGeom>
            <a:avLst/>
            <a:gdLst/>
            <a:ahLst/>
            <a:cxnLst/>
            <a:rect l="l" t="t" r="r" b="b"/>
            <a:pathLst>
              <a:path h="15239">
                <a:moveTo>
                  <a:pt x="-7619" y="7619"/>
                </a:moveTo>
                <a:lnTo>
                  <a:pt x="7619" y="7619"/>
                </a:lnTo>
              </a:path>
            </a:pathLst>
          </a:custGeom>
          <a:ln w="15239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4" name="object 24"/>
          <p:cNvSpPr/>
          <p:nvPr/>
        </p:nvSpPr>
        <p:spPr>
          <a:xfrm>
            <a:off x="6436805" y="1830325"/>
            <a:ext cx="189902" cy="41275"/>
          </a:xfrm>
          <a:custGeom>
            <a:avLst/>
            <a:gdLst/>
            <a:ahLst/>
            <a:cxnLst/>
            <a:rect l="l" t="t" r="r" b="b"/>
            <a:pathLst>
              <a:path w="82550" h="41275">
                <a:moveTo>
                  <a:pt x="0" y="0"/>
                </a:moveTo>
                <a:lnTo>
                  <a:pt x="1524" y="6096"/>
                </a:lnTo>
                <a:lnTo>
                  <a:pt x="3048" y="12192"/>
                </a:lnTo>
                <a:lnTo>
                  <a:pt x="6096" y="19812"/>
                </a:lnTo>
                <a:lnTo>
                  <a:pt x="38100" y="41148"/>
                </a:lnTo>
                <a:lnTo>
                  <a:pt x="45719" y="41148"/>
                </a:lnTo>
                <a:lnTo>
                  <a:pt x="57912" y="38100"/>
                </a:lnTo>
                <a:lnTo>
                  <a:pt x="64008" y="33528"/>
                </a:lnTo>
                <a:lnTo>
                  <a:pt x="68580" y="30480"/>
                </a:lnTo>
                <a:lnTo>
                  <a:pt x="77724" y="18288"/>
                </a:lnTo>
                <a:lnTo>
                  <a:pt x="79248" y="12192"/>
                </a:lnTo>
                <a:lnTo>
                  <a:pt x="82296" y="6096"/>
                </a:lnTo>
                <a:lnTo>
                  <a:pt x="82296" y="0"/>
                </a:lnTo>
              </a:path>
            </a:pathLst>
          </a:custGeom>
          <a:ln w="1524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grpSp>
        <p:nvGrpSpPr>
          <p:cNvPr id="25" name="object 25"/>
          <p:cNvGrpSpPr/>
          <p:nvPr/>
        </p:nvGrpSpPr>
        <p:grpSpPr>
          <a:xfrm>
            <a:off x="6608592" y="1822705"/>
            <a:ext cx="410481" cy="56515"/>
            <a:chOff x="2872739" y="1822704"/>
            <a:chExt cx="178435" cy="56515"/>
          </a:xfrm>
        </p:grpSpPr>
        <p:sp>
          <p:nvSpPr>
            <p:cNvPr id="26" name="object 26"/>
            <p:cNvSpPr/>
            <p:nvPr/>
          </p:nvSpPr>
          <p:spPr>
            <a:xfrm>
              <a:off x="2962656" y="1830324"/>
              <a:ext cx="81280" cy="41275"/>
            </a:xfrm>
            <a:custGeom>
              <a:avLst/>
              <a:gdLst/>
              <a:ahLst/>
              <a:cxnLst/>
              <a:rect l="l" t="t" r="r" b="b"/>
              <a:pathLst>
                <a:path w="81280" h="41275">
                  <a:moveTo>
                    <a:pt x="0" y="0"/>
                  </a:moveTo>
                  <a:lnTo>
                    <a:pt x="0" y="6096"/>
                  </a:lnTo>
                  <a:lnTo>
                    <a:pt x="1524" y="12192"/>
                  </a:lnTo>
                  <a:lnTo>
                    <a:pt x="4572" y="19812"/>
                  </a:lnTo>
                  <a:lnTo>
                    <a:pt x="7620" y="24384"/>
                  </a:lnTo>
                  <a:lnTo>
                    <a:pt x="12192" y="30480"/>
                  </a:lnTo>
                  <a:lnTo>
                    <a:pt x="18288" y="33528"/>
                  </a:lnTo>
                  <a:lnTo>
                    <a:pt x="24384" y="38100"/>
                  </a:lnTo>
                  <a:lnTo>
                    <a:pt x="36576" y="41148"/>
                  </a:lnTo>
                  <a:lnTo>
                    <a:pt x="44195" y="41148"/>
                  </a:lnTo>
                  <a:lnTo>
                    <a:pt x="56387" y="38100"/>
                  </a:lnTo>
                  <a:lnTo>
                    <a:pt x="62484" y="33528"/>
                  </a:lnTo>
                  <a:lnTo>
                    <a:pt x="68580" y="30480"/>
                  </a:lnTo>
                  <a:lnTo>
                    <a:pt x="73152" y="24384"/>
                  </a:lnTo>
                  <a:lnTo>
                    <a:pt x="79248" y="12192"/>
                  </a:lnTo>
                  <a:lnTo>
                    <a:pt x="80772" y="6096"/>
                  </a:lnTo>
                  <a:lnTo>
                    <a:pt x="80772" y="0"/>
                  </a:lnTo>
                </a:path>
              </a:pathLst>
            </a:custGeom>
            <a:ln w="1524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7" name="object 27"/>
            <p:cNvSpPr/>
            <p:nvPr/>
          </p:nvSpPr>
          <p:spPr>
            <a:xfrm>
              <a:off x="2880359" y="1830324"/>
              <a:ext cx="82550" cy="41275"/>
            </a:xfrm>
            <a:custGeom>
              <a:avLst/>
              <a:gdLst/>
              <a:ahLst/>
              <a:cxnLst/>
              <a:rect l="l" t="t" r="r" b="b"/>
              <a:pathLst>
                <a:path w="82550" h="41275">
                  <a:moveTo>
                    <a:pt x="0" y="0"/>
                  </a:moveTo>
                  <a:lnTo>
                    <a:pt x="0" y="6096"/>
                  </a:lnTo>
                  <a:lnTo>
                    <a:pt x="1524" y="12192"/>
                  </a:lnTo>
                  <a:lnTo>
                    <a:pt x="4572" y="19812"/>
                  </a:lnTo>
                  <a:lnTo>
                    <a:pt x="9144" y="24384"/>
                  </a:lnTo>
                  <a:lnTo>
                    <a:pt x="13716" y="30480"/>
                  </a:lnTo>
                  <a:lnTo>
                    <a:pt x="18288" y="33528"/>
                  </a:lnTo>
                  <a:lnTo>
                    <a:pt x="24384" y="38100"/>
                  </a:lnTo>
                  <a:lnTo>
                    <a:pt x="30480" y="39624"/>
                  </a:lnTo>
                  <a:lnTo>
                    <a:pt x="38100" y="41148"/>
                  </a:lnTo>
                  <a:lnTo>
                    <a:pt x="44195" y="41148"/>
                  </a:lnTo>
                  <a:lnTo>
                    <a:pt x="50292" y="39624"/>
                  </a:lnTo>
                  <a:lnTo>
                    <a:pt x="57912" y="38100"/>
                  </a:lnTo>
                  <a:lnTo>
                    <a:pt x="62484" y="33528"/>
                  </a:lnTo>
                  <a:lnTo>
                    <a:pt x="68580" y="30480"/>
                  </a:lnTo>
                  <a:lnTo>
                    <a:pt x="77724" y="18288"/>
                  </a:lnTo>
                  <a:lnTo>
                    <a:pt x="80772" y="6096"/>
                  </a:lnTo>
                  <a:lnTo>
                    <a:pt x="82296" y="0"/>
                  </a:lnTo>
                </a:path>
              </a:pathLst>
            </a:custGeom>
            <a:ln w="1524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28" name="object 28"/>
          <p:cNvGrpSpPr/>
          <p:nvPr/>
        </p:nvGrpSpPr>
        <p:grpSpPr>
          <a:xfrm>
            <a:off x="6233464" y="1815084"/>
            <a:ext cx="222039" cy="64135"/>
            <a:chOff x="2709672" y="1815083"/>
            <a:chExt cx="96520" cy="64135"/>
          </a:xfrm>
        </p:grpSpPr>
        <p:sp>
          <p:nvSpPr>
            <p:cNvPr id="29" name="object 29"/>
            <p:cNvSpPr/>
            <p:nvPr/>
          </p:nvSpPr>
          <p:spPr>
            <a:xfrm>
              <a:off x="2717292" y="1830324"/>
              <a:ext cx="81280" cy="41275"/>
            </a:xfrm>
            <a:custGeom>
              <a:avLst/>
              <a:gdLst/>
              <a:ahLst/>
              <a:cxnLst/>
              <a:rect l="l" t="t" r="r" b="b"/>
              <a:pathLst>
                <a:path w="81280" h="41275">
                  <a:moveTo>
                    <a:pt x="0" y="0"/>
                  </a:moveTo>
                  <a:lnTo>
                    <a:pt x="1524" y="6096"/>
                  </a:lnTo>
                  <a:lnTo>
                    <a:pt x="3048" y="12192"/>
                  </a:lnTo>
                  <a:lnTo>
                    <a:pt x="6096" y="19812"/>
                  </a:lnTo>
                  <a:lnTo>
                    <a:pt x="9144" y="24384"/>
                  </a:lnTo>
                  <a:lnTo>
                    <a:pt x="13716" y="30480"/>
                  </a:lnTo>
                  <a:lnTo>
                    <a:pt x="19812" y="33528"/>
                  </a:lnTo>
                  <a:lnTo>
                    <a:pt x="25908" y="38100"/>
                  </a:lnTo>
                  <a:lnTo>
                    <a:pt x="36576" y="41148"/>
                  </a:lnTo>
                  <a:lnTo>
                    <a:pt x="44195" y="41148"/>
                  </a:lnTo>
                  <a:lnTo>
                    <a:pt x="56387" y="38100"/>
                  </a:lnTo>
                  <a:lnTo>
                    <a:pt x="62484" y="33528"/>
                  </a:lnTo>
                  <a:lnTo>
                    <a:pt x="68580" y="30480"/>
                  </a:lnTo>
                  <a:lnTo>
                    <a:pt x="71628" y="24384"/>
                  </a:lnTo>
                  <a:lnTo>
                    <a:pt x="76200" y="18288"/>
                  </a:lnTo>
                  <a:lnTo>
                    <a:pt x="79248" y="12192"/>
                  </a:lnTo>
                  <a:lnTo>
                    <a:pt x="80772" y="6096"/>
                  </a:lnTo>
                  <a:lnTo>
                    <a:pt x="80772" y="0"/>
                  </a:lnTo>
                </a:path>
              </a:pathLst>
            </a:custGeom>
            <a:ln w="1524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0" name="object 30"/>
            <p:cNvSpPr/>
            <p:nvPr/>
          </p:nvSpPr>
          <p:spPr>
            <a:xfrm>
              <a:off x="2709672" y="1822704"/>
              <a:ext cx="96520" cy="0"/>
            </a:xfrm>
            <a:custGeom>
              <a:avLst/>
              <a:gdLst/>
              <a:ahLst/>
              <a:cxnLst/>
              <a:rect l="l" t="t" r="r" b="b"/>
              <a:pathLst>
                <a:path w="96519">
                  <a:moveTo>
                    <a:pt x="0" y="0"/>
                  </a:moveTo>
                  <a:lnTo>
                    <a:pt x="15239" y="0"/>
                  </a:lnTo>
                </a:path>
                <a:path w="96519">
                  <a:moveTo>
                    <a:pt x="80772" y="0"/>
                  </a:moveTo>
                  <a:lnTo>
                    <a:pt x="96012" y="0"/>
                  </a:lnTo>
                </a:path>
              </a:pathLst>
            </a:custGeom>
            <a:ln w="1524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31" name="object 31"/>
          <p:cNvSpPr/>
          <p:nvPr/>
        </p:nvSpPr>
        <p:spPr>
          <a:xfrm>
            <a:off x="6626122" y="1815083"/>
            <a:ext cx="0" cy="15240"/>
          </a:xfrm>
          <a:custGeom>
            <a:avLst/>
            <a:gdLst/>
            <a:ahLst/>
            <a:cxnLst/>
            <a:rect l="l" t="t" r="r" b="b"/>
            <a:pathLst>
              <a:path h="15239">
                <a:moveTo>
                  <a:pt x="-7619" y="7620"/>
                </a:moveTo>
                <a:lnTo>
                  <a:pt x="7619" y="7620"/>
                </a:lnTo>
              </a:path>
            </a:pathLst>
          </a:custGeom>
          <a:ln w="1524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2" name="object 32"/>
          <p:cNvSpPr/>
          <p:nvPr/>
        </p:nvSpPr>
        <p:spPr>
          <a:xfrm>
            <a:off x="6815440" y="1815083"/>
            <a:ext cx="0" cy="15240"/>
          </a:xfrm>
          <a:custGeom>
            <a:avLst/>
            <a:gdLst/>
            <a:ahLst/>
            <a:cxnLst/>
            <a:rect l="l" t="t" r="r" b="b"/>
            <a:pathLst>
              <a:path h="15239">
                <a:moveTo>
                  <a:pt x="-7619" y="7620"/>
                </a:moveTo>
                <a:lnTo>
                  <a:pt x="7619" y="7620"/>
                </a:lnTo>
              </a:path>
            </a:pathLst>
          </a:custGeom>
          <a:ln w="1524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3" name="object 33"/>
          <p:cNvSpPr/>
          <p:nvPr/>
        </p:nvSpPr>
        <p:spPr>
          <a:xfrm>
            <a:off x="7001250" y="1815083"/>
            <a:ext cx="0" cy="15240"/>
          </a:xfrm>
          <a:custGeom>
            <a:avLst/>
            <a:gdLst/>
            <a:ahLst/>
            <a:cxnLst/>
            <a:rect l="l" t="t" r="r" b="b"/>
            <a:pathLst>
              <a:path h="15239">
                <a:moveTo>
                  <a:pt x="-7619" y="7620"/>
                </a:moveTo>
                <a:lnTo>
                  <a:pt x="7619" y="7620"/>
                </a:lnTo>
              </a:path>
            </a:pathLst>
          </a:custGeom>
          <a:ln w="1524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grpSp>
        <p:nvGrpSpPr>
          <p:cNvPr id="34" name="object 34"/>
          <p:cNvGrpSpPr/>
          <p:nvPr/>
        </p:nvGrpSpPr>
        <p:grpSpPr>
          <a:xfrm>
            <a:off x="5865346" y="1930908"/>
            <a:ext cx="302383" cy="144780"/>
            <a:chOff x="2549652" y="1930908"/>
            <a:chExt cx="131445" cy="144780"/>
          </a:xfrm>
        </p:grpSpPr>
        <p:sp>
          <p:nvSpPr>
            <p:cNvPr id="35" name="object 35"/>
            <p:cNvSpPr/>
            <p:nvPr/>
          </p:nvSpPr>
          <p:spPr>
            <a:xfrm>
              <a:off x="2557272" y="1938528"/>
              <a:ext cx="36830" cy="129539"/>
            </a:xfrm>
            <a:custGeom>
              <a:avLst/>
              <a:gdLst/>
              <a:ahLst/>
              <a:cxnLst/>
              <a:rect l="l" t="t" r="r" b="b"/>
              <a:pathLst>
                <a:path w="36830" h="129539">
                  <a:moveTo>
                    <a:pt x="36575" y="60959"/>
                  </a:moveTo>
                  <a:lnTo>
                    <a:pt x="0" y="129539"/>
                  </a:lnTo>
                </a:path>
                <a:path w="36830" h="129539">
                  <a:moveTo>
                    <a:pt x="1524" y="0"/>
                  </a:moveTo>
                  <a:lnTo>
                    <a:pt x="36575" y="60959"/>
                  </a:lnTo>
                </a:path>
              </a:pathLst>
            </a:custGeom>
            <a:ln w="1524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6" name="object 36"/>
            <p:cNvSpPr/>
            <p:nvPr/>
          </p:nvSpPr>
          <p:spPr>
            <a:xfrm>
              <a:off x="2593848" y="1999488"/>
              <a:ext cx="79375" cy="3175"/>
            </a:xfrm>
            <a:custGeom>
              <a:avLst/>
              <a:gdLst/>
              <a:ahLst/>
              <a:cxnLst/>
              <a:rect l="l" t="t" r="r" b="b"/>
              <a:pathLst>
                <a:path w="79375" h="3175">
                  <a:moveTo>
                    <a:pt x="-7619" y="1524"/>
                  </a:moveTo>
                  <a:lnTo>
                    <a:pt x="86868" y="1524"/>
                  </a:lnTo>
                </a:path>
              </a:pathLst>
            </a:custGeom>
            <a:ln w="18288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37" name="object 37"/>
          <p:cNvSpPr/>
          <p:nvPr/>
        </p:nvSpPr>
        <p:spPr>
          <a:xfrm>
            <a:off x="5798735" y="1731264"/>
            <a:ext cx="305304" cy="108585"/>
          </a:xfrm>
          <a:custGeom>
            <a:avLst/>
            <a:gdLst/>
            <a:ahLst/>
            <a:cxnLst/>
            <a:rect l="l" t="t" r="r" b="b"/>
            <a:pathLst>
              <a:path w="132714" h="108585">
                <a:moveTo>
                  <a:pt x="0" y="108203"/>
                </a:moveTo>
                <a:lnTo>
                  <a:pt x="132587" y="108203"/>
                </a:lnTo>
                <a:lnTo>
                  <a:pt x="65531" y="0"/>
                </a:lnTo>
                <a:lnTo>
                  <a:pt x="0" y="108203"/>
                </a:lnTo>
                <a:close/>
              </a:path>
            </a:pathLst>
          </a:custGeom>
          <a:ln w="1524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8" name="object 38"/>
          <p:cNvSpPr/>
          <p:nvPr/>
        </p:nvSpPr>
        <p:spPr>
          <a:xfrm>
            <a:off x="6626122" y="1645921"/>
            <a:ext cx="0" cy="169545"/>
          </a:xfrm>
          <a:custGeom>
            <a:avLst/>
            <a:gdLst/>
            <a:ahLst/>
            <a:cxnLst/>
            <a:rect l="l" t="t" r="r" b="b"/>
            <a:pathLst>
              <a:path h="169544">
                <a:moveTo>
                  <a:pt x="0" y="169163"/>
                </a:moveTo>
                <a:lnTo>
                  <a:pt x="0" y="0"/>
                </a:lnTo>
              </a:path>
            </a:pathLst>
          </a:custGeom>
          <a:ln w="1524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9" name="object 39"/>
          <p:cNvSpPr/>
          <p:nvPr/>
        </p:nvSpPr>
        <p:spPr>
          <a:xfrm>
            <a:off x="6419274" y="1929383"/>
            <a:ext cx="410481" cy="349250"/>
          </a:xfrm>
          <a:custGeom>
            <a:avLst/>
            <a:gdLst/>
            <a:ahLst/>
            <a:cxnLst/>
            <a:rect l="l" t="t" r="r" b="b"/>
            <a:pathLst>
              <a:path w="178435" h="349250">
                <a:moveTo>
                  <a:pt x="89916" y="0"/>
                </a:moveTo>
                <a:lnTo>
                  <a:pt x="89916" y="170687"/>
                </a:lnTo>
              </a:path>
              <a:path w="178435" h="349250">
                <a:moveTo>
                  <a:pt x="0" y="348995"/>
                </a:moveTo>
                <a:lnTo>
                  <a:pt x="178308" y="348995"/>
                </a:lnTo>
                <a:lnTo>
                  <a:pt x="178308" y="170687"/>
                </a:lnTo>
                <a:lnTo>
                  <a:pt x="0" y="170687"/>
                </a:lnTo>
                <a:lnTo>
                  <a:pt x="0" y="348995"/>
                </a:lnTo>
                <a:close/>
              </a:path>
            </a:pathLst>
          </a:custGeom>
          <a:ln w="1524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0" name="object 40"/>
          <p:cNvSpPr/>
          <p:nvPr/>
        </p:nvSpPr>
        <p:spPr>
          <a:xfrm>
            <a:off x="7106430" y="2100072"/>
            <a:ext cx="410481" cy="541020"/>
          </a:xfrm>
          <a:custGeom>
            <a:avLst/>
            <a:gdLst/>
            <a:ahLst/>
            <a:cxnLst/>
            <a:rect l="l" t="t" r="r" b="b"/>
            <a:pathLst>
              <a:path w="178435" h="541019">
                <a:moveTo>
                  <a:pt x="0" y="339852"/>
                </a:moveTo>
                <a:lnTo>
                  <a:pt x="178308" y="339852"/>
                </a:lnTo>
                <a:lnTo>
                  <a:pt x="178308" y="0"/>
                </a:lnTo>
                <a:lnTo>
                  <a:pt x="0" y="0"/>
                </a:lnTo>
                <a:lnTo>
                  <a:pt x="0" y="339852"/>
                </a:lnTo>
                <a:close/>
              </a:path>
              <a:path w="178435" h="541019">
                <a:moveTo>
                  <a:pt x="94487" y="473963"/>
                </a:moveTo>
                <a:lnTo>
                  <a:pt x="94487" y="341376"/>
                </a:lnTo>
              </a:path>
              <a:path w="178435" h="541019">
                <a:moveTo>
                  <a:pt x="54863" y="507492"/>
                </a:moveTo>
                <a:lnTo>
                  <a:pt x="132587" y="507492"/>
                </a:lnTo>
              </a:path>
              <a:path w="178435" h="541019">
                <a:moveTo>
                  <a:pt x="67055" y="541020"/>
                </a:moveTo>
                <a:lnTo>
                  <a:pt x="120395" y="541020"/>
                </a:lnTo>
              </a:path>
              <a:path w="178435" h="541019">
                <a:moveTo>
                  <a:pt x="41148" y="473963"/>
                </a:moveTo>
                <a:lnTo>
                  <a:pt x="146303" y="473963"/>
                </a:lnTo>
              </a:path>
            </a:pathLst>
          </a:custGeom>
          <a:ln w="1524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grpSp>
        <p:nvGrpSpPr>
          <p:cNvPr id="41" name="object 41"/>
          <p:cNvGrpSpPr/>
          <p:nvPr/>
        </p:nvGrpSpPr>
        <p:grpSpPr>
          <a:xfrm>
            <a:off x="6548993" y="2278380"/>
            <a:ext cx="154843" cy="390525"/>
            <a:chOff x="2846832" y="2278379"/>
            <a:chExt cx="67310" cy="390525"/>
          </a:xfrm>
        </p:grpSpPr>
        <p:sp>
          <p:nvSpPr>
            <p:cNvPr id="42" name="object 42"/>
            <p:cNvSpPr/>
            <p:nvPr/>
          </p:nvSpPr>
          <p:spPr>
            <a:xfrm>
              <a:off x="2880359" y="2278379"/>
              <a:ext cx="0" cy="299085"/>
            </a:xfrm>
            <a:custGeom>
              <a:avLst/>
              <a:gdLst/>
              <a:ahLst/>
              <a:cxnLst/>
              <a:rect l="l" t="t" r="r" b="b"/>
              <a:pathLst>
                <a:path h="299085">
                  <a:moveTo>
                    <a:pt x="0" y="0"/>
                  </a:moveTo>
                  <a:lnTo>
                    <a:pt x="0" y="298704"/>
                  </a:lnTo>
                </a:path>
              </a:pathLst>
            </a:custGeom>
            <a:ln w="1524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3" name="object 43"/>
            <p:cNvSpPr/>
            <p:nvPr/>
          </p:nvSpPr>
          <p:spPr>
            <a:xfrm>
              <a:off x="2846832" y="2567940"/>
              <a:ext cx="67310" cy="100965"/>
            </a:xfrm>
            <a:custGeom>
              <a:avLst/>
              <a:gdLst/>
              <a:ahLst/>
              <a:cxnLst/>
              <a:rect l="l" t="t" r="r" b="b"/>
              <a:pathLst>
                <a:path w="67310" h="100964">
                  <a:moveTo>
                    <a:pt x="33527" y="100583"/>
                  </a:moveTo>
                  <a:lnTo>
                    <a:pt x="0" y="0"/>
                  </a:lnTo>
                  <a:lnTo>
                    <a:pt x="67056" y="0"/>
                  </a:lnTo>
                  <a:lnTo>
                    <a:pt x="33527" y="100583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44" name="object 44"/>
          <p:cNvSpPr/>
          <p:nvPr/>
        </p:nvSpPr>
        <p:spPr>
          <a:xfrm>
            <a:off x="4256144" y="2444497"/>
            <a:ext cx="525883" cy="416559"/>
          </a:xfrm>
          <a:custGeom>
            <a:avLst/>
            <a:gdLst/>
            <a:ahLst/>
            <a:cxnLst/>
            <a:rect l="l" t="t" r="r" b="b"/>
            <a:pathLst>
              <a:path w="228600" h="416560">
                <a:moveTo>
                  <a:pt x="114300" y="0"/>
                </a:moveTo>
                <a:lnTo>
                  <a:pt x="114300" y="416051"/>
                </a:lnTo>
              </a:path>
              <a:path w="228600" h="416560">
                <a:moveTo>
                  <a:pt x="0" y="123443"/>
                </a:moveTo>
                <a:lnTo>
                  <a:pt x="0" y="175259"/>
                </a:lnTo>
                <a:lnTo>
                  <a:pt x="228600" y="175259"/>
                </a:lnTo>
                <a:lnTo>
                  <a:pt x="228600" y="123443"/>
                </a:lnTo>
              </a:path>
            </a:pathLst>
          </a:custGeom>
          <a:ln w="1524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5" name="object 45"/>
          <p:cNvSpPr/>
          <p:nvPr/>
        </p:nvSpPr>
        <p:spPr>
          <a:xfrm>
            <a:off x="4396378" y="3201924"/>
            <a:ext cx="242490" cy="256540"/>
          </a:xfrm>
          <a:custGeom>
            <a:avLst/>
            <a:gdLst/>
            <a:ahLst/>
            <a:cxnLst/>
            <a:rect l="l" t="t" r="r" b="b"/>
            <a:pathLst>
              <a:path w="105410" h="256539">
                <a:moveTo>
                  <a:pt x="53340" y="188975"/>
                </a:moveTo>
                <a:lnTo>
                  <a:pt x="53340" y="0"/>
                </a:lnTo>
              </a:path>
              <a:path w="105410" h="256539">
                <a:moveTo>
                  <a:pt x="13716" y="222503"/>
                </a:moveTo>
                <a:lnTo>
                  <a:pt x="91440" y="222503"/>
                </a:lnTo>
              </a:path>
              <a:path w="105410" h="256539">
                <a:moveTo>
                  <a:pt x="25908" y="256032"/>
                </a:moveTo>
                <a:lnTo>
                  <a:pt x="79248" y="256032"/>
                </a:lnTo>
              </a:path>
              <a:path w="105410" h="256539">
                <a:moveTo>
                  <a:pt x="0" y="188975"/>
                </a:moveTo>
                <a:lnTo>
                  <a:pt x="105155" y="188975"/>
                </a:lnTo>
              </a:path>
            </a:pathLst>
          </a:custGeom>
          <a:ln w="1524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6" name="object 46"/>
          <p:cNvSpPr/>
          <p:nvPr/>
        </p:nvSpPr>
        <p:spPr>
          <a:xfrm>
            <a:off x="3228921" y="2444496"/>
            <a:ext cx="522959" cy="417830"/>
          </a:xfrm>
          <a:custGeom>
            <a:avLst/>
            <a:gdLst/>
            <a:ahLst/>
            <a:cxnLst/>
            <a:rect l="l" t="t" r="r" b="b"/>
            <a:pathLst>
              <a:path w="227330" h="417830">
                <a:moveTo>
                  <a:pt x="112775" y="0"/>
                </a:moveTo>
                <a:lnTo>
                  <a:pt x="112775" y="417575"/>
                </a:lnTo>
              </a:path>
              <a:path w="227330" h="417830">
                <a:moveTo>
                  <a:pt x="0" y="123443"/>
                </a:moveTo>
                <a:lnTo>
                  <a:pt x="0" y="175259"/>
                </a:lnTo>
                <a:lnTo>
                  <a:pt x="227075" y="175259"/>
                </a:lnTo>
                <a:lnTo>
                  <a:pt x="227075" y="123443"/>
                </a:lnTo>
              </a:path>
            </a:pathLst>
          </a:custGeom>
          <a:ln w="1524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7" name="object 47"/>
          <p:cNvSpPr/>
          <p:nvPr/>
        </p:nvSpPr>
        <p:spPr>
          <a:xfrm>
            <a:off x="3369154" y="3203449"/>
            <a:ext cx="239567" cy="254635"/>
          </a:xfrm>
          <a:custGeom>
            <a:avLst/>
            <a:gdLst/>
            <a:ahLst/>
            <a:cxnLst/>
            <a:rect l="l" t="t" r="r" b="b"/>
            <a:pathLst>
              <a:path w="104140" h="254635">
                <a:moveTo>
                  <a:pt x="51816" y="187451"/>
                </a:moveTo>
                <a:lnTo>
                  <a:pt x="51816" y="0"/>
                </a:lnTo>
              </a:path>
              <a:path w="104140" h="254635">
                <a:moveTo>
                  <a:pt x="12191" y="220979"/>
                </a:moveTo>
                <a:lnTo>
                  <a:pt x="91440" y="220979"/>
                </a:lnTo>
              </a:path>
              <a:path w="104140" h="254635">
                <a:moveTo>
                  <a:pt x="25908" y="254508"/>
                </a:moveTo>
                <a:lnTo>
                  <a:pt x="77724" y="254508"/>
                </a:lnTo>
              </a:path>
              <a:path w="104140" h="254635">
                <a:moveTo>
                  <a:pt x="0" y="187451"/>
                </a:moveTo>
                <a:lnTo>
                  <a:pt x="103632" y="187451"/>
                </a:lnTo>
              </a:path>
            </a:pathLst>
          </a:custGeom>
          <a:ln w="1524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8" name="object 48"/>
          <p:cNvSpPr/>
          <p:nvPr/>
        </p:nvSpPr>
        <p:spPr>
          <a:xfrm>
            <a:off x="7309768" y="1950720"/>
            <a:ext cx="0" cy="149860"/>
          </a:xfrm>
          <a:custGeom>
            <a:avLst/>
            <a:gdLst/>
            <a:ahLst/>
            <a:cxnLst/>
            <a:rect l="l" t="t" r="r" b="b"/>
            <a:pathLst>
              <a:path h="149860">
                <a:moveTo>
                  <a:pt x="0" y="149351"/>
                </a:moveTo>
                <a:lnTo>
                  <a:pt x="0" y="0"/>
                </a:lnTo>
              </a:path>
            </a:pathLst>
          </a:custGeom>
          <a:ln w="1524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grpSp>
        <p:nvGrpSpPr>
          <p:cNvPr id="49" name="object 49"/>
          <p:cNvGrpSpPr/>
          <p:nvPr/>
        </p:nvGrpSpPr>
        <p:grpSpPr>
          <a:xfrm>
            <a:off x="3951133" y="1621537"/>
            <a:ext cx="109559" cy="47625"/>
            <a:chOff x="1717548" y="1621536"/>
            <a:chExt cx="47625" cy="47625"/>
          </a:xfrm>
        </p:grpSpPr>
        <p:sp>
          <p:nvSpPr>
            <p:cNvPr id="50" name="object 50"/>
            <p:cNvSpPr/>
            <p:nvPr/>
          </p:nvSpPr>
          <p:spPr>
            <a:xfrm>
              <a:off x="1722120" y="1626108"/>
              <a:ext cx="38100" cy="38100"/>
            </a:xfrm>
            <a:custGeom>
              <a:avLst/>
              <a:gdLst/>
              <a:ahLst/>
              <a:cxnLst/>
              <a:rect l="l" t="t" r="r" b="b"/>
              <a:pathLst>
                <a:path w="38100" h="38100">
                  <a:moveTo>
                    <a:pt x="18288" y="38099"/>
                  </a:moveTo>
                  <a:lnTo>
                    <a:pt x="10929" y="36742"/>
                  </a:lnTo>
                  <a:lnTo>
                    <a:pt x="5143" y="32956"/>
                  </a:lnTo>
                  <a:lnTo>
                    <a:pt x="1357" y="27170"/>
                  </a:lnTo>
                  <a:lnTo>
                    <a:pt x="0" y="19811"/>
                  </a:lnTo>
                  <a:lnTo>
                    <a:pt x="1357" y="12215"/>
                  </a:lnTo>
                  <a:lnTo>
                    <a:pt x="5143" y="5905"/>
                  </a:lnTo>
                  <a:lnTo>
                    <a:pt x="10929" y="1595"/>
                  </a:lnTo>
                  <a:lnTo>
                    <a:pt x="18288" y="0"/>
                  </a:lnTo>
                  <a:lnTo>
                    <a:pt x="25884" y="1595"/>
                  </a:lnTo>
                  <a:lnTo>
                    <a:pt x="32194" y="5905"/>
                  </a:lnTo>
                  <a:lnTo>
                    <a:pt x="36504" y="12215"/>
                  </a:lnTo>
                  <a:lnTo>
                    <a:pt x="38100" y="19811"/>
                  </a:lnTo>
                  <a:lnTo>
                    <a:pt x="36504" y="27170"/>
                  </a:lnTo>
                  <a:lnTo>
                    <a:pt x="32194" y="32956"/>
                  </a:lnTo>
                  <a:lnTo>
                    <a:pt x="25884" y="36742"/>
                  </a:lnTo>
                  <a:lnTo>
                    <a:pt x="18288" y="38099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1" name="object 51"/>
            <p:cNvSpPr/>
            <p:nvPr/>
          </p:nvSpPr>
          <p:spPr>
            <a:xfrm>
              <a:off x="1722120" y="1626108"/>
              <a:ext cx="38100" cy="38100"/>
            </a:xfrm>
            <a:custGeom>
              <a:avLst/>
              <a:gdLst/>
              <a:ahLst/>
              <a:cxnLst/>
              <a:rect l="l" t="t" r="r" b="b"/>
              <a:pathLst>
                <a:path w="38100" h="38100">
                  <a:moveTo>
                    <a:pt x="0" y="19811"/>
                  </a:moveTo>
                  <a:lnTo>
                    <a:pt x="1357" y="12215"/>
                  </a:lnTo>
                  <a:lnTo>
                    <a:pt x="5143" y="5905"/>
                  </a:lnTo>
                  <a:lnTo>
                    <a:pt x="10929" y="1595"/>
                  </a:lnTo>
                  <a:lnTo>
                    <a:pt x="18288" y="0"/>
                  </a:lnTo>
                  <a:lnTo>
                    <a:pt x="25884" y="1595"/>
                  </a:lnTo>
                  <a:lnTo>
                    <a:pt x="32194" y="5905"/>
                  </a:lnTo>
                  <a:lnTo>
                    <a:pt x="36504" y="12215"/>
                  </a:lnTo>
                  <a:lnTo>
                    <a:pt x="38100" y="19811"/>
                  </a:lnTo>
                  <a:lnTo>
                    <a:pt x="36504" y="27170"/>
                  </a:lnTo>
                  <a:lnTo>
                    <a:pt x="32194" y="32956"/>
                  </a:lnTo>
                  <a:lnTo>
                    <a:pt x="25884" y="36742"/>
                  </a:lnTo>
                  <a:lnTo>
                    <a:pt x="18288" y="38099"/>
                  </a:lnTo>
                  <a:lnTo>
                    <a:pt x="10929" y="36742"/>
                  </a:lnTo>
                  <a:lnTo>
                    <a:pt x="5143" y="32956"/>
                  </a:lnTo>
                  <a:lnTo>
                    <a:pt x="1357" y="27170"/>
                  </a:lnTo>
                  <a:lnTo>
                    <a:pt x="0" y="19811"/>
                  </a:lnTo>
                </a:path>
              </a:pathLst>
            </a:custGeom>
            <a:ln w="9144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52" name="object 52"/>
          <p:cNvGrpSpPr/>
          <p:nvPr/>
        </p:nvGrpSpPr>
        <p:grpSpPr>
          <a:xfrm>
            <a:off x="2902874" y="1620012"/>
            <a:ext cx="109559" cy="47625"/>
            <a:chOff x="1261872" y="1620011"/>
            <a:chExt cx="47625" cy="47625"/>
          </a:xfrm>
        </p:grpSpPr>
        <p:sp>
          <p:nvSpPr>
            <p:cNvPr id="53" name="object 53"/>
            <p:cNvSpPr/>
            <p:nvPr/>
          </p:nvSpPr>
          <p:spPr>
            <a:xfrm>
              <a:off x="1266444" y="1624583"/>
              <a:ext cx="38100" cy="38100"/>
            </a:xfrm>
            <a:custGeom>
              <a:avLst/>
              <a:gdLst/>
              <a:ahLst/>
              <a:cxnLst/>
              <a:rect l="l" t="t" r="r" b="b"/>
              <a:pathLst>
                <a:path w="38100" h="38100">
                  <a:moveTo>
                    <a:pt x="18288" y="38099"/>
                  </a:moveTo>
                  <a:lnTo>
                    <a:pt x="10929" y="36742"/>
                  </a:lnTo>
                  <a:lnTo>
                    <a:pt x="5143" y="32956"/>
                  </a:lnTo>
                  <a:lnTo>
                    <a:pt x="1357" y="27170"/>
                  </a:lnTo>
                  <a:lnTo>
                    <a:pt x="0" y="19811"/>
                  </a:lnTo>
                  <a:lnTo>
                    <a:pt x="1357" y="12215"/>
                  </a:lnTo>
                  <a:lnTo>
                    <a:pt x="5143" y="5905"/>
                  </a:lnTo>
                  <a:lnTo>
                    <a:pt x="10929" y="1595"/>
                  </a:lnTo>
                  <a:lnTo>
                    <a:pt x="18288" y="0"/>
                  </a:lnTo>
                  <a:lnTo>
                    <a:pt x="25884" y="1595"/>
                  </a:lnTo>
                  <a:lnTo>
                    <a:pt x="32194" y="5905"/>
                  </a:lnTo>
                  <a:lnTo>
                    <a:pt x="36504" y="12215"/>
                  </a:lnTo>
                  <a:lnTo>
                    <a:pt x="38100" y="19811"/>
                  </a:lnTo>
                  <a:lnTo>
                    <a:pt x="36504" y="27170"/>
                  </a:lnTo>
                  <a:lnTo>
                    <a:pt x="32194" y="32956"/>
                  </a:lnTo>
                  <a:lnTo>
                    <a:pt x="25884" y="36742"/>
                  </a:lnTo>
                  <a:lnTo>
                    <a:pt x="18288" y="38099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4" name="object 54"/>
            <p:cNvSpPr/>
            <p:nvPr/>
          </p:nvSpPr>
          <p:spPr>
            <a:xfrm>
              <a:off x="1266444" y="1624583"/>
              <a:ext cx="38100" cy="38100"/>
            </a:xfrm>
            <a:custGeom>
              <a:avLst/>
              <a:gdLst/>
              <a:ahLst/>
              <a:cxnLst/>
              <a:rect l="l" t="t" r="r" b="b"/>
              <a:pathLst>
                <a:path w="38100" h="38100">
                  <a:moveTo>
                    <a:pt x="0" y="19811"/>
                  </a:moveTo>
                  <a:lnTo>
                    <a:pt x="1357" y="12215"/>
                  </a:lnTo>
                  <a:lnTo>
                    <a:pt x="5143" y="5905"/>
                  </a:lnTo>
                  <a:lnTo>
                    <a:pt x="10929" y="1595"/>
                  </a:lnTo>
                  <a:lnTo>
                    <a:pt x="18288" y="0"/>
                  </a:lnTo>
                  <a:lnTo>
                    <a:pt x="25884" y="1595"/>
                  </a:lnTo>
                  <a:lnTo>
                    <a:pt x="32194" y="5905"/>
                  </a:lnTo>
                  <a:lnTo>
                    <a:pt x="36504" y="12215"/>
                  </a:lnTo>
                  <a:lnTo>
                    <a:pt x="38100" y="19811"/>
                  </a:lnTo>
                  <a:lnTo>
                    <a:pt x="36504" y="27170"/>
                  </a:lnTo>
                  <a:lnTo>
                    <a:pt x="32194" y="32956"/>
                  </a:lnTo>
                  <a:lnTo>
                    <a:pt x="25884" y="36742"/>
                  </a:lnTo>
                  <a:lnTo>
                    <a:pt x="18288" y="38099"/>
                  </a:lnTo>
                  <a:lnTo>
                    <a:pt x="10929" y="36742"/>
                  </a:lnTo>
                  <a:lnTo>
                    <a:pt x="5143" y="32956"/>
                  </a:lnTo>
                  <a:lnTo>
                    <a:pt x="1357" y="27170"/>
                  </a:lnTo>
                  <a:lnTo>
                    <a:pt x="0" y="19811"/>
                  </a:lnTo>
                </a:path>
              </a:pathLst>
            </a:custGeom>
            <a:ln w="9144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55" name="object 55"/>
          <p:cNvGrpSpPr/>
          <p:nvPr/>
        </p:nvGrpSpPr>
        <p:grpSpPr>
          <a:xfrm>
            <a:off x="3432260" y="1621537"/>
            <a:ext cx="109559" cy="47625"/>
            <a:chOff x="1491995" y="1621536"/>
            <a:chExt cx="47625" cy="47625"/>
          </a:xfrm>
        </p:grpSpPr>
        <p:sp>
          <p:nvSpPr>
            <p:cNvPr id="56" name="object 56"/>
            <p:cNvSpPr/>
            <p:nvPr/>
          </p:nvSpPr>
          <p:spPr>
            <a:xfrm>
              <a:off x="1496567" y="1626108"/>
              <a:ext cx="38100" cy="38100"/>
            </a:xfrm>
            <a:custGeom>
              <a:avLst/>
              <a:gdLst/>
              <a:ahLst/>
              <a:cxnLst/>
              <a:rect l="l" t="t" r="r" b="b"/>
              <a:pathLst>
                <a:path w="38100" h="38100">
                  <a:moveTo>
                    <a:pt x="18288" y="38099"/>
                  </a:moveTo>
                  <a:lnTo>
                    <a:pt x="10929" y="36742"/>
                  </a:lnTo>
                  <a:lnTo>
                    <a:pt x="5143" y="32956"/>
                  </a:lnTo>
                  <a:lnTo>
                    <a:pt x="1357" y="27170"/>
                  </a:lnTo>
                  <a:lnTo>
                    <a:pt x="0" y="19811"/>
                  </a:lnTo>
                  <a:lnTo>
                    <a:pt x="1357" y="12215"/>
                  </a:lnTo>
                  <a:lnTo>
                    <a:pt x="5143" y="5905"/>
                  </a:lnTo>
                  <a:lnTo>
                    <a:pt x="10929" y="1595"/>
                  </a:lnTo>
                  <a:lnTo>
                    <a:pt x="18288" y="0"/>
                  </a:lnTo>
                  <a:lnTo>
                    <a:pt x="25884" y="1595"/>
                  </a:lnTo>
                  <a:lnTo>
                    <a:pt x="32194" y="5905"/>
                  </a:lnTo>
                  <a:lnTo>
                    <a:pt x="36504" y="12215"/>
                  </a:lnTo>
                  <a:lnTo>
                    <a:pt x="38100" y="19811"/>
                  </a:lnTo>
                  <a:lnTo>
                    <a:pt x="36504" y="27170"/>
                  </a:lnTo>
                  <a:lnTo>
                    <a:pt x="32194" y="32956"/>
                  </a:lnTo>
                  <a:lnTo>
                    <a:pt x="25884" y="36742"/>
                  </a:lnTo>
                  <a:lnTo>
                    <a:pt x="18288" y="38099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7" name="object 57"/>
            <p:cNvSpPr/>
            <p:nvPr/>
          </p:nvSpPr>
          <p:spPr>
            <a:xfrm>
              <a:off x="1496567" y="1626108"/>
              <a:ext cx="38100" cy="38100"/>
            </a:xfrm>
            <a:custGeom>
              <a:avLst/>
              <a:gdLst/>
              <a:ahLst/>
              <a:cxnLst/>
              <a:rect l="l" t="t" r="r" b="b"/>
              <a:pathLst>
                <a:path w="38100" h="38100">
                  <a:moveTo>
                    <a:pt x="0" y="19811"/>
                  </a:moveTo>
                  <a:lnTo>
                    <a:pt x="1357" y="12215"/>
                  </a:lnTo>
                  <a:lnTo>
                    <a:pt x="5143" y="5905"/>
                  </a:lnTo>
                  <a:lnTo>
                    <a:pt x="10929" y="1595"/>
                  </a:lnTo>
                  <a:lnTo>
                    <a:pt x="18288" y="0"/>
                  </a:lnTo>
                  <a:lnTo>
                    <a:pt x="25884" y="1595"/>
                  </a:lnTo>
                  <a:lnTo>
                    <a:pt x="32194" y="5905"/>
                  </a:lnTo>
                  <a:lnTo>
                    <a:pt x="36504" y="12215"/>
                  </a:lnTo>
                  <a:lnTo>
                    <a:pt x="38100" y="19811"/>
                  </a:lnTo>
                  <a:lnTo>
                    <a:pt x="36504" y="27170"/>
                  </a:lnTo>
                  <a:lnTo>
                    <a:pt x="32194" y="32956"/>
                  </a:lnTo>
                  <a:lnTo>
                    <a:pt x="25884" y="36742"/>
                  </a:lnTo>
                  <a:lnTo>
                    <a:pt x="18288" y="38099"/>
                  </a:lnTo>
                  <a:lnTo>
                    <a:pt x="10929" y="36742"/>
                  </a:lnTo>
                  <a:lnTo>
                    <a:pt x="5143" y="32956"/>
                  </a:lnTo>
                  <a:lnTo>
                    <a:pt x="1357" y="27170"/>
                  </a:lnTo>
                  <a:lnTo>
                    <a:pt x="0" y="19811"/>
                  </a:lnTo>
                </a:path>
              </a:pathLst>
            </a:custGeom>
            <a:ln w="9144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58" name="object 58"/>
          <p:cNvGrpSpPr/>
          <p:nvPr/>
        </p:nvGrpSpPr>
        <p:grpSpPr>
          <a:xfrm>
            <a:off x="4466499" y="1621537"/>
            <a:ext cx="112480" cy="47625"/>
            <a:chOff x="1941576" y="1621536"/>
            <a:chExt cx="48895" cy="47625"/>
          </a:xfrm>
        </p:grpSpPr>
        <p:sp>
          <p:nvSpPr>
            <p:cNvPr id="59" name="object 59"/>
            <p:cNvSpPr/>
            <p:nvPr/>
          </p:nvSpPr>
          <p:spPr>
            <a:xfrm>
              <a:off x="1946148" y="1626108"/>
              <a:ext cx="40005" cy="38100"/>
            </a:xfrm>
            <a:custGeom>
              <a:avLst/>
              <a:gdLst/>
              <a:ahLst/>
              <a:cxnLst/>
              <a:rect l="l" t="t" r="r" b="b"/>
              <a:pathLst>
                <a:path w="40005" h="38100">
                  <a:moveTo>
                    <a:pt x="19812" y="38099"/>
                  </a:moveTo>
                  <a:lnTo>
                    <a:pt x="12215" y="36742"/>
                  </a:lnTo>
                  <a:lnTo>
                    <a:pt x="5905" y="32956"/>
                  </a:lnTo>
                  <a:lnTo>
                    <a:pt x="1595" y="27170"/>
                  </a:lnTo>
                  <a:lnTo>
                    <a:pt x="0" y="19811"/>
                  </a:lnTo>
                  <a:lnTo>
                    <a:pt x="1595" y="12215"/>
                  </a:lnTo>
                  <a:lnTo>
                    <a:pt x="5905" y="5905"/>
                  </a:lnTo>
                  <a:lnTo>
                    <a:pt x="12215" y="1595"/>
                  </a:lnTo>
                  <a:lnTo>
                    <a:pt x="19812" y="0"/>
                  </a:lnTo>
                  <a:lnTo>
                    <a:pt x="27408" y="1595"/>
                  </a:lnTo>
                  <a:lnTo>
                    <a:pt x="33718" y="5905"/>
                  </a:lnTo>
                  <a:lnTo>
                    <a:pt x="38028" y="12215"/>
                  </a:lnTo>
                  <a:lnTo>
                    <a:pt x="39624" y="19811"/>
                  </a:lnTo>
                  <a:lnTo>
                    <a:pt x="38028" y="27170"/>
                  </a:lnTo>
                  <a:lnTo>
                    <a:pt x="33718" y="32956"/>
                  </a:lnTo>
                  <a:lnTo>
                    <a:pt x="27408" y="36742"/>
                  </a:lnTo>
                  <a:lnTo>
                    <a:pt x="19812" y="38099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0" name="object 60"/>
            <p:cNvSpPr/>
            <p:nvPr/>
          </p:nvSpPr>
          <p:spPr>
            <a:xfrm>
              <a:off x="1946148" y="1626108"/>
              <a:ext cx="40005" cy="38100"/>
            </a:xfrm>
            <a:custGeom>
              <a:avLst/>
              <a:gdLst/>
              <a:ahLst/>
              <a:cxnLst/>
              <a:rect l="l" t="t" r="r" b="b"/>
              <a:pathLst>
                <a:path w="40005" h="38100">
                  <a:moveTo>
                    <a:pt x="0" y="19811"/>
                  </a:moveTo>
                  <a:lnTo>
                    <a:pt x="1595" y="12215"/>
                  </a:lnTo>
                  <a:lnTo>
                    <a:pt x="5905" y="5905"/>
                  </a:lnTo>
                  <a:lnTo>
                    <a:pt x="12215" y="1595"/>
                  </a:lnTo>
                  <a:lnTo>
                    <a:pt x="19812" y="0"/>
                  </a:lnTo>
                  <a:lnTo>
                    <a:pt x="27408" y="1595"/>
                  </a:lnTo>
                  <a:lnTo>
                    <a:pt x="33718" y="5905"/>
                  </a:lnTo>
                  <a:lnTo>
                    <a:pt x="38028" y="12215"/>
                  </a:lnTo>
                  <a:lnTo>
                    <a:pt x="39624" y="19811"/>
                  </a:lnTo>
                  <a:lnTo>
                    <a:pt x="38028" y="27170"/>
                  </a:lnTo>
                  <a:lnTo>
                    <a:pt x="33718" y="32956"/>
                  </a:lnTo>
                  <a:lnTo>
                    <a:pt x="27408" y="36742"/>
                  </a:lnTo>
                  <a:lnTo>
                    <a:pt x="19812" y="38099"/>
                  </a:lnTo>
                  <a:lnTo>
                    <a:pt x="12215" y="36742"/>
                  </a:lnTo>
                  <a:lnTo>
                    <a:pt x="5905" y="32956"/>
                  </a:lnTo>
                  <a:lnTo>
                    <a:pt x="1595" y="27170"/>
                  </a:lnTo>
                  <a:lnTo>
                    <a:pt x="0" y="19811"/>
                  </a:lnTo>
                </a:path>
              </a:pathLst>
            </a:custGeom>
            <a:ln w="9144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61" name="object 61"/>
          <p:cNvGrpSpPr/>
          <p:nvPr/>
        </p:nvGrpSpPr>
        <p:grpSpPr>
          <a:xfrm>
            <a:off x="6570029" y="1621537"/>
            <a:ext cx="109559" cy="47625"/>
            <a:chOff x="2855976" y="1621536"/>
            <a:chExt cx="47625" cy="47625"/>
          </a:xfrm>
        </p:grpSpPr>
        <p:sp>
          <p:nvSpPr>
            <p:cNvPr id="62" name="object 62"/>
            <p:cNvSpPr/>
            <p:nvPr/>
          </p:nvSpPr>
          <p:spPr>
            <a:xfrm>
              <a:off x="2860548" y="1626108"/>
              <a:ext cx="38100" cy="38100"/>
            </a:xfrm>
            <a:custGeom>
              <a:avLst/>
              <a:gdLst/>
              <a:ahLst/>
              <a:cxnLst/>
              <a:rect l="l" t="t" r="r" b="b"/>
              <a:pathLst>
                <a:path w="38100" h="38100">
                  <a:moveTo>
                    <a:pt x="18288" y="38099"/>
                  </a:moveTo>
                  <a:lnTo>
                    <a:pt x="10929" y="36742"/>
                  </a:lnTo>
                  <a:lnTo>
                    <a:pt x="5143" y="32956"/>
                  </a:lnTo>
                  <a:lnTo>
                    <a:pt x="1357" y="27170"/>
                  </a:lnTo>
                  <a:lnTo>
                    <a:pt x="0" y="19811"/>
                  </a:lnTo>
                  <a:lnTo>
                    <a:pt x="1357" y="12215"/>
                  </a:lnTo>
                  <a:lnTo>
                    <a:pt x="5143" y="5905"/>
                  </a:lnTo>
                  <a:lnTo>
                    <a:pt x="10929" y="1595"/>
                  </a:lnTo>
                  <a:lnTo>
                    <a:pt x="18288" y="0"/>
                  </a:lnTo>
                  <a:lnTo>
                    <a:pt x="25884" y="1595"/>
                  </a:lnTo>
                  <a:lnTo>
                    <a:pt x="32194" y="5905"/>
                  </a:lnTo>
                  <a:lnTo>
                    <a:pt x="36504" y="12215"/>
                  </a:lnTo>
                  <a:lnTo>
                    <a:pt x="38100" y="19811"/>
                  </a:lnTo>
                  <a:lnTo>
                    <a:pt x="36504" y="27170"/>
                  </a:lnTo>
                  <a:lnTo>
                    <a:pt x="32194" y="32956"/>
                  </a:lnTo>
                  <a:lnTo>
                    <a:pt x="25884" y="36742"/>
                  </a:lnTo>
                  <a:lnTo>
                    <a:pt x="18288" y="38099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3" name="object 63"/>
            <p:cNvSpPr/>
            <p:nvPr/>
          </p:nvSpPr>
          <p:spPr>
            <a:xfrm>
              <a:off x="2860548" y="1626108"/>
              <a:ext cx="38100" cy="38100"/>
            </a:xfrm>
            <a:custGeom>
              <a:avLst/>
              <a:gdLst/>
              <a:ahLst/>
              <a:cxnLst/>
              <a:rect l="l" t="t" r="r" b="b"/>
              <a:pathLst>
                <a:path w="38100" h="38100">
                  <a:moveTo>
                    <a:pt x="0" y="19811"/>
                  </a:moveTo>
                  <a:lnTo>
                    <a:pt x="1357" y="12215"/>
                  </a:lnTo>
                  <a:lnTo>
                    <a:pt x="5143" y="5905"/>
                  </a:lnTo>
                  <a:lnTo>
                    <a:pt x="10929" y="1595"/>
                  </a:lnTo>
                  <a:lnTo>
                    <a:pt x="18288" y="0"/>
                  </a:lnTo>
                  <a:lnTo>
                    <a:pt x="25884" y="1595"/>
                  </a:lnTo>
                  <a:lnTo>
                    <a:pt x="32194" y="5905"/>
                  </a:lnTo>
                  <a:lnTo>
                    <a:pt x="36504" y="12215"/>
                  </a:lnTo>
                  <a:lnTo>
                    <a:pt x="38100" y="19811"/>
                  </a:lnTo>
                  <a:lnTo>
                    <a:pt x="36504" y="27170"/>
                  </a:lnTo>
                  <a:lnTo>
                    <a:pt x="32194" y="32956"/>
                  </a:lnTo>
                  <a:lnTo>
                    <a:pt x="25884" y="36742"/>
                  </a:lnTo>
                  <a:lnTo>
                    <a:pt x="18288" y="38099"/>
                  </a:lnTo>
                  <a:lnTo>
                    <a:pt x="10929" y="36742"/>
                  </a:lnTo>
                  <a:lnTo>
                    <a:pt x="5143" y="32956"/>
                  </a:lnTo>
                  <a:lnTo>
                    <a:pt x="1357" y="27170"/>
                  </a:lnTo>
                  <a:lnTo>
                    <a:pt x="0" y="19811"/>
                  </a:lnTo>
                </a:path>
              </a:pathLst>
            </a:custGeom>
            <a:ln w="9144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64" name="object 64"/>
          <p:cNvSpPr/>
          <p:nvPr/>
        </p:nvSpPr>
        <p:spPr>
          <a:xfrm>
            <a:off x="7001251" y="1950720"/>
            <a:ext cx="297998" cy="0"/>
          </a:xfrm>
          <a:custGeom>
            <a:avLst/>
            <a:gdLst/>
            <a:ahLst/>
            <a:cxnLst/>
            <a:rect l="l" t="t" r="r" b="b"/>
            <a:pathLst>
              <a:path w="129539">
                <a:moveTo>
                  <a:pt x="0" y="0"/>
                </a:moveTo>
                <a:lnTo>
                  <a:pt x="129540" y="0"/>
                </a:lnTo>
              </a:path>
            </a:pathLst>
          </a:custGeom>
          <a:ln w="1524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grpSp>
        <p:nvGrpSpPr>
          <p:cNvPr id="65" name="object 65"/>
          <p:cNvGrpSpPr/>
          <p:nvPr/>
        </p:nvGrpSpPr>
        <p:grpSpPr>
          <a:xfrm>
            <a:off x="3432260" y="2593849"/>
            <a:ext cx="112480" cy="47625"/>
            <a:chOff x="1491995" y="2593848"/>
            <a:chExt cx="48895" cy="47625"/>
          </a:xfrm>
        </p:grpSpPr>
        <p:sp>
          <p:nvSpPr>
            <p:cNvPr id="66" name="object 66"/>
            <p:cNvSpPr/>
            <p:nvPr/>
          </p:nvSpPr>
          <p:spPr>
            <a:xfrm>
              <a:off x="1496567" y="2598420"/>
              <a:ext cx="40005" cy="38100"/>
            </a:xfrm>
            <a:custGeom>
              <a:avLst/>
              <a:gdLst/>
              <a:ahLst/>
              <a:cxnLst/>
              <a:rect l="l" t="t" r="r" b="b"/>
              <a:pathLst>
                <a:path w="40005" h="38100">
                  <a:moveTo>
                    <a:pt x="19812" y="38100"/>
                  </a:moveTo>
                  <a:lnTo>
                    <a:pt x="12215" y="36504"/>
                  </a:lnTo>
                  <a:lnTo>
                    <a:pt x="5905" y="32194"/>
                  </a:lnTo>
                  <a:lnTo>
                    <a:pt x="1595" y="25884"/>
                  </a:lnTo>
                  <a:lnTo>
                    <a:pt x="0" y="18288"/>
                  </a:lnTo>
                  <a:lnTo>
                    <a:pt x="1595" y="10929"/>
                  </a:lnTo>
                  <a:lnTo>
                    <a:pt x="5905" y="5143"/>
                  </a:lnTo>
                  <a:lnTo>
                    <a:pt x="12215" y="1357"/>
                  </a:lnTo>
                  <a:lnTo>
                    <a:pt x="19812" y="0"/>
                  </a:lnTo>
                  <a:lnTo>
                    <a:pt x="27408" y="1357"/>
                  </a:lnTo>
                  <a:lnTo>
                    <a:pt x="33718" y="5143"/>
                  </a:lnTo>
                  <a:lnTo>
                    <a:pt x="38028" y="10929"/>
                  </a:lnTo>
                  <a:lnTo>
                    <a:pt x="39624" y="18288"/>
                  </a:lnTo>
                  <a:lnTo>
                    <a:pt x="38028" y="25884"/>
                  </a:lnTo>
                  <a:lnTo>
                    <a:pt x="33718" y="32194"/>
                  </a:lnTo>
                  <a:lnTo>
                    <a:pt x="27408" y="36504"/>
                  </a:lnTo>
                  <a:lnTo>
                    <a:pt x="19812" y="3810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7" name="object 67"/>
            <p:cNvSpPr/>
            <p:nvPr/>
          </p:nvSpPr>
          <p:spPr>
            <a:xfrm>
              <a:off x="1496567" y="2598420"/>
              <a:ext cx="40005" cy="38100"/>
            </a:xfrm>
            <a:custGeom>
              <a:avLst/>
              <a:gdLst/>
              <a:ahLst/>
              <a:cxnLst/>
              <a:rect l="l" t="t" r="r" b="b"/>
              <a:pathLst>
                <a:path w="40005" h="38100">
                  <a:moveTo>
                    <a:pt x="0" y="18288"/>
                  </a:moveTo>
                  <a:lnTo>
                    <a:pt x="1595" y="10929"/>
                  </a:lnTo>
                  <a:lnTo>
                    <a:pt x="5905" y="5143"/>
                  </a:lnTo>
                  <a:lnTo>
                    <a:pt x="12215" y="1357"/>
                  </a:lnTo>
                  <a:lnTo>
                    <a:pt x="19812" y="0"/>
                  </a:lnTo>
                  <a:lnTo>
                    <a:pt x="27408" y="1357"/>
                  </a:lnTo>
                  <a:lnTo>
                    <a:pt x="33718" y="5143"/>
                  </a:lnTo>
                  <a:lnTo>
                    <a:pt x="38028" y="10929"/>
                  </a:lnTo>
                  <a:lnTo>
                    <a:pt x="39624" y="18288"/>
                  </a:lnTo>
                  <a:lnTo>
                    <a:pt x="38028" y="25884"/>
                  </a:lnTo>
                  <a:lnTo>
                    <a:pt x="33718" y="32194"/>
                  </a:lnTo>
                  <a:lnTo>
                    <a:pt x="27408" y="36504"/>
                  </a:lnTo>
                  <a:lnTo>
                    <a:pt x="19812" y="38100"/>
                  </a:lnTo>
                  <a:lnTo>
                    <a:pt x="12215" y="36504"/>
                  </a:lnTo>
                  <a:lnTo>
                    <a:pt x="5905" y="32194"/>
                  </a:lnTo>
                  <a:lnTo>
                    <a:pt x="1595" y="25884"/>
                  </a:lnTo>
                  <a:lnTo>
                    <a:pt x="0" y="18288"/>
                  </a:lnTo>
                </a:path>
              </a:pathLst>
            </a:custGeom>
            <a:ln w="9144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68" name="object 68"/>
          <p:cNvGrpSpPr/>
          <p:nvPr/>
        </p:nvGrpSpPr>
        <p:grpSpPr>
          <a:xfrm>
            <a:off x="4462993" y="2593849"/>
            <a:ext cx="109559" cy="47625"/>
            <a:chOff x="1940052" y="2593848"/>
            <a:chExt cx="47625" cy="47625"/>
          </a:xfrm>
        </p:grpSpPr>
        <p:sp>
          <p:nvSpPr>
            <p:cNvPr id="69" name="object 69"/>
            <p:cNvSpPr/>
            <p:nvPr/>
          </p:nvSpPr>
          <p:spPr>
            <a:xfrm>
              <a:off x="1944624" y="2598420"/>
              <a:ext cx="38100" cy="38100"/>
            </a:xfrm>
            <a:custGeom>
              <a:avLst/>
              <a:gdLst/>
              <a:ahLst/>
              <a:cxnLst/>
              <a:rect l="l" t="t" r="r" b="b"/>
              <a:pathLst>
                <a:path w="38100" h="38100">
                  <a:moveTo>
                    <a:pt x="19812" y="38100"/>
                  </a:moveTo>
                  <a:lnTo>
                    <a:pt x="12215" y="36504"/>
                  </a:lnTo>
                  <a:lnTo>
                    <a:pt x="5905" y="32194"/>
                  </a:lnTo>
                  <a:lnTo>
                    <a:pt x="1595" y="25884"/>
                  </a:lnTo>
                  <a:lnTo>
                    <a:pt x="0" y="18288"/>
                  </a:lnTo>
                  <a:lnTo>
                    <a:pt x="1595" y="10929"/>
                  </a:lnTo>
                  <a:lnTo>
                    <a:pt x="5905" y="5143"/>
                  </a:lnTo>
                  <a:lnTo>
                    <a:pt x="12215" y="1357"/>
                  </a:lnTo>
                  <a:lnTo>
                    <a:pt x="19812" y="0"/>
                  </a:lnTo>
                  <a:lnTo>
                    <a:pt x="27170" y="1357"/>
                  </a:lnTo>
                  <a:lnTo>
                    <a:pt x="32956" y="5143"/>
                  </a:lnTo>
                  <a:lnTo>
                    <a:pt x="36742" y="10929"/>
                  </a:lnTo>
                  <a:lnTo>
                    <a:pt x="38100" y="18288"/>
                  </a:lnTo>
                  <a:lnTo>
                    <a:pt x="36742" y="25884"/>
                  </a:lnTo>
                  <a:lnTo>
                    <a:pt x="32956" y="32194"/>
                  </a:lnTo>
                  <a:lnTo>
                    <a:pt x="27170" y="36504"/>
                  </a:lnTo>
                  <a:lnTo>
                    <a:pt x="19812" y="3810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0" name="object 70"/>
            <p:cNvSpPr/>
            <p:nvPr/>
          </p:nvSpPr>
          <p:spPr>
            <a:xfrm>
              <a:off x="1944624" y="2598420"/>
              <a:ext cx="38100" cy="38100"/>
            </a:xfrm>
            <a:custGeom>
              <a:avLst/>
              <a:gdLst/>
              <a:ahLst/>
              <a:cxnLst/>
              <a:rect l="l" t="t" r="r" b="b"/>
              <a:pathLst>
                <a:path w="38100" h="38100">
                  <a:moveTo>
                    <a:pt x="0" y="18288"/>
                  </a:moveTo>
                  <a:lnTo>
                    <a:pt x="1595" y="10929"/>
                  </a:lnTo>
                  <a:lnTo>
                    <a:pt x="5905" y="5143"/>
                  </a:lnTo>
                  <a:lnTo>
                    <a:pt x="12215" y="1357"/>
                  </a:lnTo>
                  <a:lnTo>
                    <a:pt x="19812" y="0"/>
                  </a:lnTo>
                  <a:lnTo>
                    <a:pt x="27170" y="1357"/>
                  </a:lnTo>
                  <a:lnTo>
                    <a:pt x="32956" y="5143"/>
                  </a:lnTo>
                  <a:lnTo>
                    <a:pt x="36742" y="10929"/>
                  </a:lnTo>
                  <a:lnTo>
                    <a:pt x="38100" y="18288"/>
                  </a:lnTo>
                  <a:lnTo>
                    <a:pt x="36742" y="25884"/>
                  </a:lnTo>
                  <a:lnTo>
                    <a:pt x="32956" y="32194"/>
                  </a:lnTo>
                  <a:lnTo>
                    <a:pt x="27170" y="36504"/>
                  </a:lnTo>
                  <a:lnTo>
                    <a:pt x="19812" y="38100"/>
                  </a:lnTo>
                  <a:lnTo>
                    <a:pt x="12215" y="36504"/>
                  </a:lnTo>
                  <a:lnTo>
                    <a:pt x="5905" y="32194"/>
                  </a:lnTo>
                  <a:lnTo>
                    <a:pt x="1595" y="25884"/>
                  </a:lnTo>
                  <a:lnTo>
                    <a:pt x="0" y="18288"/>
                  </a:lnTo>
                </a:path>
              </a:pathLst>
            </a:custGeom>
            <a:ln w="9144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71" name="object 71"/>
          <p:cNvSpPr/>
          <p:nvPr/>
        </p:nvSpPr>
        <p:spPr>
          <a:xfrm>
            <a:off x="3793366" y="685800"/>
            <a:ext cx="410481" cy="967740"/>
          </a:xfrm>
          <a:custGeom>
            <a:avLst/>
            <a:gdLst/>
            <a:ahLst/>
            <a:cxnLst/>
            <a:rect l="l" t="t" r="r" b="b"/>
            <a:pathLst>
              <a:path w="178435" h="967739">
                <a:moveTo>
                  <a:pt x="0" y="452627"/>
                </a:moveTo>
                <a:lnTo>
                  <a:pt x="178308" y="452627"/>
                </a:lnTo>
                <a:lnTo>
                  <a:pt x="178308" y="275843"/>
                </a:lnTo>
                <a:lnTo>
                  <a:pt x="0" y="275843"/>
                </a:lnTo>
                <a:lnTo>
                  <a:pt x="0" y="452627"/>
                </a:lnTo>
                <a:close/>
              </a:path>
              <a:path w="178435" h="967739">
                <a:moveTo>
                  <a:pt x="89916" y="275843"/>
                </a:moveTo>
                <a:lnTo>
                  <a:pt x="89916" y="0"/>
                </a:lnTo>
              </a:path>
              <a:path w="178435" h="967739">
                <a:moveTo>
                  <a:pt x="89916" y="967740"/>
                </a:moveTo>
                <a:lnTo>
                  <a:pt x="89916" y="452627"/>
                </a:lnTo>
              </a:path>
            </a:pathLst>
          </a:custGeom>
          <a:ln w="1524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grpSp>
        <p:nvGrpSpPr>
          <p:cNvPr id="72" name="object 72"/>
          <p:cNvGrpSpPr/>
          <p:nvPr/>
        </p:nvGrpSpPr>
        <p:grpSpPr>
          <a:xfrm>
            <a:off x="4995887" y="1623061"/>
            <a:ext cx="112480" cy="47625"/>
            <a:chOff x="2171700" y="1623060"/>
            <a:chExt cx="48895" cy="47625"/>
          </a:xfrm>
        </p:grpSpPr>
        <p:sp>
          <p:nvSpPr>
            <p:cNvPr id="73" name="object 73"/>
            <p:cNvSpPr/>
            <p:nvPr/>
          </p:nvSpPr>
          <p:spPr>
            <a:xfrm>
              <a:off x="2176272" y="1627632"/>
              <a:ext cx="40005" cy="38100"/>
            </a:xfrm>
            <a:custGeom>
              <a:avLst/>
              <a:gdLst/>
              <a:ahLst/>
              <a:cxnLst/>
              <a:rect l="l" t="t" r="r" b="b"/>
              <a:pathLst>
                <a:path w="40005" h="38100">
                  <a:moveTo>
                    <a:pt x="19812" y="38100"/>
                  </a:moveTo>
                  <a:lnTo>
                    <a:pt x="12215" y="36504"/>
                  </a:lnTo>
                  <a:lnTo>
                    <a:pt x="5905" y="32194"/>
                  </a:lnTo>
                  <a:lnTo>
                    <a:pt x="1595" y="25884"/>
                  </a:lnTo>
                  <a:lnTo>
                    <a:pt x="0" y="18288"/>
                  </a:lnTo>
                  <a:lnTo>
                    <a:pt x="1595" y="10929"/>
                  </a:lnTo>
                  <a:lnTo>
                    <a:pt x="5905" y="5143"/>
                  </a:lnTo>
                  <a:lnTo>
                    <a:pt x="12215" y="1357"/>
                  </a:lnTo>
                  <a:lnTo>
                    <a:pt x="19812" y="0"/>
                  </a:lnTo>
                  <a:lnTo>
                    <a:pt x="27408" y="1357"/>
                  </a:lnTo>
                  <a:lnTo>
                    <a:pt x="33718" y="5143"/>
                  </a:lnTo>
                  <a:lnTo>
                    <a:pt x="38028" y="10929"/>
                  </a:lnTo>
                  <a:lnTo>
                    <a:pt x="39624" y="18288"/>
                  </a:lnTo>
                  <a:lnTo>
                    <a:pt x="38028" y="25884"/>
                  </a:lnTo>
                  <a:lnTo>
                    <a:pt x="33718" y="32194"/>
                  </a:lnTo>
                  <a:lnTo>
                    <a:pt x="27408" y="36504"/>
                  </a:lnTo>
                  <a:lnTo>
                    <a:pt x="19812" y="3810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4" name="object 74"/>
            <p:cNvSpPr/>
            <p:nvPr/>
          </p:nvSpPr>
          <p:spPr>
            <a:xfrm>
              <a:off x="2176272" y="1627632"/>
              <a:ext cx="40005" cy="38100"/>
            </a:xfrm>
            <a:custGeom>
              <a:avLst/>
              <a:gdLst/>
              <a:ahLst/>
              <a:cxnLst/>
              <a:rect l="l" t="t" r="r" b="b"/>
              <a:pathLst>
                <a:path w="40005" h="38100">
                  <a:moveTo>
                    <a:pt x="0" y="18288"/>
                  </a:moveTo>
                  <a:lnTo>
                    <a:pt x="1595" y="10929"/>
                  </a:lnTo>
                  <a:lnTo>
                    <a:pt x="5905" y="5143"/>
                  </a:lnTo>
                  <a:lnTo>
                    <a:pt x="12215" y="1357"/>
                  </a:lnTo>
                  <a:lnTo>
                    <a:pt x="19812" y="0"/>
                  </a:lnTo>
                  <a:lnTo>
                    <a:pt x="27408" y="1357"/>
                  </a:lnTo>
                  <a:lnTo>
                    <a:pt x="33718" y="5143"/>
                  </a:lnTo>
                  <a:lnTo>
                    <a:pt x="38028" y="10929"/>
                  </a:lnTo>
                  <a:lnTo>
                    <a:pt x="39624" y="18288"/>
                  </a:lnTo>
                  <a:lnTo>
                    <a:pt x="38028" y="25884"/>
                  </a:lnTo>
                  <a:lnTo>
                    <a:pt x="33718" y="32194"/>
                  </a:lnTo>
                  <a:lnTo>
                    <a:pt x="27408" y="36504"/>
                  </a:lnTo>
                  <a:lnTo>
                    <a:pt x="19812" y="38100"/>
                  </a:lnTo>
                  <a:lnTo>
                    <a:pt x="12215" y="36504"/>
                  </a:lnTo>
                  <a:lnTo>
                    <a:pt x="5905" y="32194"/>
                  </a:lnTo>
                  <a:lnTo>
                    <a:pt x="1595" y="25884"/>
                  </a:lnTo>
                  <a:lnTo>
                    <a:pt x="0" y="18288"/>
                  </a:lnTo>
                </a:path>
              </a:pathLst>
            </a:custGeom>
            <a:ln w="9144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75" name="object 75"/>
          <p:cNvGrpSpPr/>
          <p:nvPr/>
        </p:nvGrpSpPr>
        <p:grpSpPr>
          <a:xfrm>
            <a:off x="4824099" y="655319"/>
            <a:ext cx="445540" cy="1007744"/>
            <a:chOff x="2097024" y="655319"/>
            <a:chExt cx="193675" cy="1007744"/>
          </a:xfrm>
        </p:grpSpPr>
        <p:sp>
          <p:nvSpPr>
            <p:cNvPr id="76" name="object 76"/>
            <p:cNvSpPr/>
            <p:nvPr/>
          </p:nvSpPr>
          <p:spPr>
            <a:xfrm>
              <a:off x="2104644" y="685800"/>
              <a:ext cx="178435" cy="969644"/>
            </a:xfrm>
            <a:custGeom>
              <a:avLst/>
              <a:gdLst/>
              <a:ahLst/>
              <a:cxnLst/>
              <a:rect l="l" t="t" r="r" b="b"/>
              <a:pathLst>
                <a:path w="178435" h="969644">
                  <a:moveTo>
                    <a:pt x="0" y="454152"/>
                  </a:moveTo>
                  <a:lnTo>
                    <a:pt x="178307" y="454152"/>
                  </a:lnTo>
                  <a:lnTo>
                    <a:pt x="178307" y="277368"/>
                  </a:lnTo>
                  <a:lnTo>
                    <a:pt x="0" y="277368"/>
                  </a:lnTo>
                  <a:lnTo>
                    <a:pt x="0" y="454152"/>
                  </a:lnTo>
                  <a:close/>
                </a:path>
                <a:path w="178435" h="969644">
                  <a:moveTo>
                    <a:pt x="89915" y="277368"/>
                  </a:moveTo>
                  <a:lnTo>
                    <a:pt x="89915" y="0"/>
                  </a:lnTo>
                </a:path>
                <a:path w="178435" h="969644">
                  <a:moveTo>
                    <a:pt x="88391" y="969263"/>
                  </a:moveTo>
                  <a:lnTo>
                    <a:pt x="89915" y="454152"/>
                  </a:lnTo>
                </a:path>
              </a:pathLst>
            </a:custGeom>
            <a:ln w="1524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7" name="object 77"/>
            <p:cNvSpPr/>
            <p:nvPr/>
          </p:nvSpPr>
          <p:spPr>
            <a:xfrm>
              <a:off x="2174748" y="659891"/>
              <a:ext cx="38100" cy="38100"/>
            </a:xfrm>
            <a:custGeom>
              <a:avLst/>
              <a:gdLst/>
              <a:ahLst/>
              <a:cxnLst/>
              <a:rect l="l" t="t" r="r" b="b"/>
              <a:pathLst>
                <a:path w="38100" h="38100">
                  <a:moveTo>
                    <a:pt x="19812" y="38100"/>
                  </a:moveTo>
                  <a:lnTo>
                    <a:pt x="12215" y="36504"/>
                  </a:lnTo>
                  <a:lnTo>
                    <a:pt x="5905" y="32194"/>
                  </a:lnTo>
                  <a:lnTo>
                    <a:pt x="1595" y="25884"/>
                  </a:lnTo>
                  <a:lnTo>
                    <a:pt x="0" y="18288"/>
                  </a:lnTo>
                  <a:lnTo>
                    <a:pt x="1595" y="11572"/>
                  </a:lnTo>
                  <a:lnTo>
                    <a:pt x="5905" y="5715"/>
                  </a:lnTo>
                  <a:lnTo>
                    <a:pt x="12215" y="1571"/>
                  </a:lnTo>
                  <a:lnTo>
                    <a:pt x="19812" y="0"/>
                  </a:lnTo>
                  <a:lnTo>
                    <a:pt x="27170" y="1571"/>
                  </a:lnTo>
                  <a:lnTo>
                    <a:pt x="32956" y="5715"/>
                  </a:lnTo>
                  <a:lnTo>
                    <a:pt x="36742" y="11572"/>
                  </a:lnTo>
                  <a:lnTo>
                    <a:pt x="38100" y="18288"/>
                  </a:lnTo>
                  <a:lnTo>
                    <a:pt x="36742" y="25884"/>
                  </a:lnTo>
                  <a:lnTo>
                    <a:pt x="32956" y="32194"/>
                  </a:lnTo>
                  <a:lnTo>
                    <a:pt x="27170" y="36504"/>
                  </a:lnTo>
                  <a:lnTo>
                    <a:pt x="19812" y="3810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8" name="object 78"/>
            <p:cNvSpPr/>
            <p:nvPr/>
          </p:nvSpPr>
          <p:spPr>
            <a:xfrm>
              <a:off x="2174748" y="659891"/>
              <a:ext cx="38100" cy="38100"/>
            </a:xfrm>
            <a:custGeom>
              <a:avLst/>
              <a:gdLst/>
              <a:ahLst/>
              <a:cxnLst/>
              <a:rect l="l" t="t" r="r" b="b"/>
              <a:pathLst>
                <a:path w="38100" h="38100">
                  <a:moveTo>
                    <a:pt x="0" y="18288"/>
                  </a:moveTo>
                  <a:lnTo>
                    <a:pt x="1595" y="11572"/>
                  </a:lnTo>
                  <a:lnTo>
                    <a:pt x="5905" y="5715"/>
                  </a:lnTo>
                  <a:lnTo>
                    <a:pt x="12215" y="1571"/>
                  </a:lnTo>
                  <a:lnTo>
                    <a:pt x="19812" y="0"/>
                  </a:lnTo>
                  <a:lnTo>
                    <a:pt x="27170" y="1571"/>
                  </a:lnTo>
                  <a:lnTo>
                    <a:pt x="32956" y="5715"/>
                  </a:lnTo>
                  <a:lnTo>
                    <a:pt x="36742" y="11572"/>
                  </a:lnTo>
                  <a:lnTo>
                    <a:pt x="38100" y="18288"/>
                  </a:lnTo>
                  <a:lnTo>
                    <a:pt x="36742" y="25884"/>
                  </a:lnTo>
                  <a:lnTo>
                    <a:pt x="32956" y="32194"/>
                  </a:lnTo>
                  <a:lnTo>
                    <a:pt x="27170" y="36504"/>
                  </a:lnTo>
                  <a:lnTo>
                    <a:pt x="19812" y="38100"/>
                  </a:lnTo>
                  <a:lnTo>
                    <a:pt x="12215" y="36504"/>
                  </a:lnTo>
                  <a:lnTo>
                    <a:pt x="5905" y="32194"/>
                  </a:lnTo>
                  <a:lnTo>
                    <a:pt x="1595" y="25884"/>
                  </a:lnTo>
                  <a:lnTo>
                    <a:pt x="0" y="18288"/>
                  </a:lnTo>
                </a:path>
              </a:pathLst>
            </a:custGeom>
            <a:ln w="9144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79" name="object 79"/>
          <p:cNvGrpSpPr/>
          <p:nvPr/>
        </p:nvGrpSpPr>
        <p:grpSpPr>
          <a:xfrm>
            <a:off x="3947625" y="655320"/>
            <a:ext cx="109559" cy="47625"/>
            <a:chOff x="1716023" y="655319"/>
            <a:chExt cx="47625" cy="47625"/>
          </a:xfrm>
        </p:grpSpPr>
        <p:sp>
          <p:nvSpPr>
            <p:cNvPr id="80" name="object 80"/>
            <p:cNvSpPr/>
            <p:nvPr/>
          </p:nvSpPr>
          <p:spPr>
            <a:xfrm>
              <a:off x="1720595" y="659891"/>
              <a:ext cx="38100" cy="38100"/>
            </a:xfrm>
            <a:custGeom>
              <a:avLst/>
              <a:gdLst/>
              <a:ahLst/>
              <a:cxnLst/>
              <a:rect l="l" t="t" r="r" b="b"/>
              <a:pathLst>
                <a:path w="38100" h="38100">
                  <a:moveTo>
                    <a:pt x="19812" y="38100"/>
                  </a:moveTo>
                  <a:lnTo>
                    <a:pt x="12215" y="36504"/>
                  </a:lnTo>
                  <a:lnTo>
                    <a:pt x="5905" y="32194"/>
                  </a:lnTo>
                  <a:lnTo>
                    <a:pt x="1595" y="25884"/>
                  </a:lnTo>
                  <a:lnTo>
                    <a:pt x="0" y="18288"/>
                  </a:lnTo>
                  <a:lnTo>
                    <a:pt x="1595" y="11572"/>
                  </a:lnTo>
                  <a:lnTo>
                    <a:pt x="5905" y="5715"/>
                  </a:lnTo>
                  <a:lnTo>
                    <a:pt x="12215" y="1571"/>
                  </a:lnTo>
                  <a:lnTo>
                    <a:pt x="19812" y="0"/>
                  </a:lnTo>
                  <a:lnTo>
                    <a:pt x="27170" y="1571"/>
                  </a:lnTo>
                  <a:lnTo>
                    <a:pt x="32956" y="5715"/>
                  </a:lnTo>
                  <a:lnTo>
                    <a:pt x="36742" y="11572"/>
                  </a:lnTo>
                  <a:lnTo>
                    <a:pt x="38100" y="18288"/>
                  </a:lnTo>
                  <a:lnTo>
                    <a:pt x="36742" y="25884"/>
                  </a:lnTo>
                  <a:lnTo>
                    <a:pt x="32956" y="32194"/>
                  </a:lnTo>
                  <a:lnTo>
                    <a:pt x="27170" y="36504"/>
                  </a:lnTo>
                  <a:lnTo>
                    <a:pt x="19812" y="3810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1" name="object 81"/>
            <p:cNvSpPr/>
            <p:nvPr/>
          </p:nvSpPr>
          <p:spPr>
            <a:xfrm>
              <a:off x="1720595" y="659891"/>
              <a:ext cx="38100" cy="38100"/>
            </a:xfrm>
            <a:custGeom>
              <a:avLst/>
              <a:gdLst/>
              <a:ahLst/>
              <a:cxnLst/>
              <a:rect l="l" t="t" r="r" b="b"/>
              <a:pathLst>
                <a:path w="38100" h="38100">
                  <a:moveTo>
                    <a:pt x="0" y="18288"/>
                  </a:moveTo>
                  <a:lnTo>
                    <a:pt x="1595" y="11572"/>
                  </a:lnTo>
                  <a:lnTo>
                    <a:pt x="5905" y="5715"/>
                  </a:lnTo>
                  <a:lnTo>
                    <a:pt x="12215" y="1571"/>
                  </a:lnTo>
                  <a:lnTo>
                    <a:pt x="19812" y="0"/>
                  </a:lnTo>
                  <a:lnTo>
                    <a:pt x="27170" y="1571"/>
                  </a:lnTo>
                  <a:lnTo>
                    <a:pt x="32956" y="5715"/>
                  </a:lnTo>
                  <a:lnTo>
                    <a:pt x="36742" y="11572"/>
                  </a:lnTo>
                  <a:lnTo>
                    <a:pt x="38100" y="18288"/>
                  </a:lnTo>
                  <a:lnTo>
                    <a:pt x="36742" y="25884"/>
                  </a:lnTo>
                  <a:lnTo>
                    <a:pt x="32956" y="32194"/>
                  </a:lnTo>
                  <a:lnTo>
                    <a:pt x="27170" y="36504"/>
                  </a:lnTo>
                  <a:lnTo>
                    <a:pt x="19812" y="38100"/>
                  </a:lnTo>
                  <a:lnTo>
                    <a:pt x="12215" y="36504"/>
                  </a:lnTo>
                  <a:lnTo>
                    <a:pt x="5905" y="32194"/>
                  </a:lnTo>
                  <a:lnTo>
                    <a:pt x="1595" y="25884"/>
                  </a:lnTo>
                  <a:lnTo>
                    <a:pt x="0" y="18288"/>
                  </a:lnTo>
                </a:path>
              </a:pathLst>
            </a:custGeom>
            <a:ln w="9144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82" name="object 82"/>
          <p:cNvGrpSpPr/>
          <p:nvPr/>
        </p:nvGrpSpPr>
        <p:grpSpPr>
          <a:xfrm>
            <a:off x="2899368" y="655320"/>
            <a:ext cx="112480" cy="47625"/>
            <a:chOff x="1260348" y="655319"/>
            <a:chExt cx="48895" cy="47625"/>
          </a:xfrm>
        </p:grpSpPr>
        <p:sp>
          <p:nvSpPr>
            <p:cNvPr id="83" name="object 83"/>
            <p:cNvSpPr/>
            <p:nvPr/>
          </p:nvSpPr>
          <p:spPr>
            <a:xfrm>
              <a:off x="1264920" y="659891"/>
              <a:ext cx="40005" cy="38100"/>
            </a:xfrm>
            <a:custGeom>
              <a:avLst/>
              <a:gdLst/>
              <a:ahLst/>
              <a:cxnLst/>
              <a:rect l="l" t="t" r="r" b="b"/>
              <a:pathLst>
                <a:path w="40005" h="38100">
                  <a:moveTo>
                    <a:pt x="19812" y="38100"/>
                  </a:moveTo>
                  <a:lnTo>
                    <a:pt x="12215" y="36504"/>
                  </a:lnTo>
                  <a:lnTo>
                    <a:pt x="5905" y="32194"/>
                  </a:lnTo>
                  <a:lnTo>
                    <a:pt x="1595" y="25884"/>
                  </a:lnTo>
                  <a:lnTo>
                    <a:pt x="0" y="18288"/>
                  </a:lnTo>
                  <a:lnTo>
                    <a:pt x="1595" y="11572"/>
                  </a:lnTo>
                  <a:lnTo>
                    <a:pt x="5905" y="5715"/>
                  </a:lnTo>
                  <a:lnTo>
                    <a:pt x="12215" y="1571"/>
                  </a:lnTo>
                  <a:lnTo>
                    <a:pt x="19812" y="0"/>
                  </a:lnTo>
                  <a:lnTo>
                    <a:pt x="27408" y="1571"/>
                  </a:lnTo>
                  <a:lnTo>
                    <a:pt x="33718" y="5715"/>
                  </a:lnTo>
                  <a:lnTo>
                    <a:pt x="38028" y="11572"/>
                  </a:lnTo>
                  <a:lnTo>
                    <a:pt x="39624" y="18288"/>
                  </a:lnTo>
                  <a:lnTo>
                    <a:pt x="38028" y="25884"/>
                  </a:lnTo>
                  <a:lnTo>
                    <a:pt x="33718" y="32194"/>
                  </a:lnTo>
                  <a:lnTo>
                    <a:pt x="27408" y="36504"/>
                  </a:lnTo>
                  <a:lnTo>
                    <a:pt x="19812" y="3810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4" name="object 84"/>
            <p:cNvSpPr/>
            <p:nvPr/>
          </p:nvSpPr>
          <p:spPr>
            <a:xfrm>
              <a:off x="1264920" y="659891"/>
              <a:ext cx="40005" cy="38100"/>
            </a:xfrm>
            <a:custGeom>
              <a:avLst/>
              <a:gdLst/>
              <a:ahLst/>
              <a:cxnLst/>
              <a:rect l="l" t="t" r="r" b="b"/>
              <a:pathLst>
                <a:path w="40005" h="38100">
                  <a:moveTo>
                    <a:pt x="0" y="18288"/>
                  </a:moveTo>
                  <a:lnTo>
                    <a:pt x="1595" y="11572"/>
                  </a:lnTo>
                  <a:lnTo>
                    <a:pt x="5905" y="5715"/>
                  </a:lnTo>
                  <a:lnTo>
                    <a:pt x="12215" y="1571"/>
                  </a:lnTo>
                  <a:lnTo>
                    <a:pt x="19812" y="0"/>
                  </a:lnTo>
                  <a:lnTo>
                    <a:pt x="27408" y="1571"/>
                  </a:lnTo>
                  <a:lnTo>
                    <a:pt x="33718" y="5715"/>
                  </a:lnTo>
                  <a:lnTo>
                    <a:pt x="38028" y="11572"/>
                  </a:lnTo>
                  <a:lnTo>
                    <a:pt x="39624" y="18288"/>
                  </a:lnTo>
                  <a:lnTo>
                    <a:pt x="38028" y="25884"/>
                  </a:lnTo>
                  <a:lnTo>
                    <a:pt x="33718" y="32194"/>
                  </a:lnTo>
                  <a:lnTo>
                    <a:pt x="27408" y="36504"/>
                  </a:lnTo>
                  <a:lnTo>
                    <a:pt x="19812" y="38100"/>
                  </a:lnTo>
                  <a:lnTo>
                    <a:pt x="12215" y="36504"/>
                  </a:lnTo>
                  <a:lnTo>
                    <a:pt x="5905" y="32194"/>
                  </a:lnTo>
                  <a:lnTo>
                    <a:pt x="1595" y="25884"/>
                  </a:lnTo>
                  <a:lnTo>
                    <a:pt x="0" y="18288"/>
                  </a:lnTo>
                </a:path>
              </a:pathLst>
            </a:custGeom>
            <a:ln w="9144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85" name="object 85"/>
          <p:cNvGrpSpPr/>
          <p:nvPr/>
        </p:nvGrpSpPr>
        <p:grpSpPr>
          <a:xfrm>
            <a:off x="3509392" y="4395216"/>
            <a:ext cx="1301560" cy="187960"/>
            <a:chOff x="1525524" y="4395216"/>
            <a:chExt cx="565785" cy="187960"/>
          </a:xfrm>
        </p:grpSpPr>
        <p:pic>
          <p:nvPicPr>
            <p:cNvPr id="86" name="object 86"/>
            <p:cNvPicPr/>
            <p:nvPr/>
          </p:nvPicPr>
          <p:blipFill>
            <a:blip r:embed="rId2" cstate="print"/>
            <a:stretch>
              <a:fillRect/>
            </a:stretch>
          </p:blipFill>
          <p:spPr>
            <a:xfrm>
              <a:off x="1525524" y="4395216"/>
              <a:ext cx="565420" cy="65531"/>
            </a:xfrm>
            <a:prstGeom prst="rect">
              <a:avLst/>
            </a:prstGeom>
          </p:spPr>
        </p:pic>
        <p:pic>
          <p:nvPicPr>
            <p:cNvPr id="87" name="object 87"/>
            <p:cNvPicPr/>
            <p:nvPr/>
          </p:nvPicPr>
          <p:blipFill>
            <a:blip r:embed="rId3" cstate="print"/>
            <a:stretch>
              <a:fillRect/>
            </a:stretch>
          </p:blipFill>
          <p:spPr>
            <a:xfrm>
              <a:off x="1677924" y="4500372"/>
              <a:ext cx="262084" cy="82295"/>
            </a:xfrm>
            <a:prstGeom prst="rect">
              <a:avLst/>
            </a:prstGeom>
          </p:spPr>
        </p:pic>
      </p:grpSp>
      <p:pic>
        <p:nvPicPr>
          <p:cNvPr id="88" name="object 88"/>
          <p:cNvPicPr/>
          <p:nvPr/>
        </p:nvPicPr>
        <p:blipFill>
          <a:blip r:embed="rId4" cstate="print"/>
          <a:stretch>
            <a:fillRect/>
          </a:stretch>
        </p:blipFill>
        <p:spPr>
          <a:xfrm>
            <a:off x="12379281" y="4474465"/>
            <a:ext cx="1100901" cy="83819"/>
          </a:xfrm>
          <a:prstGeom prst="rect">
            <a:avLst/>
          </a:prstGeom>
        </p:spPr>
      </p:pic>
      <p:sp>
        <p:nvSpPr>
          <p:cNvPr id="89" name="object 89"/>
          <p:cNvSpPr/>
          <p:nvPr/>
        </p:nvSpPr>
        <p:spPr>
          <a:xfrm>
            <a:off x="11387112" y="4523233"/>
            <a:ext cx="186981" cy="40005"/>
          </a:xfrm>
          <a:custGeom>
            <a:avLst/>
            <a:gdLst/>
            <a:ahLst/>
            <a:cxnLst/>
            <a:rect l="l" t="t" r="r" b="b"/>
            <a:pathLst>
              <a:path w="81279" h="40004">
                <a:moveTo>
                  <a:pt x="80772" y="38100"/>
                </a:moveTo>
                <a:lnTo>
                  <a:pt x="50292" y="0"/>
                </a:lnTo>
                <a:lnTo>
                  <a:pt x="30480" y="0"/>
                </a:lnTo>
                <a:lnTo>
                  <a:pt x="1524" y="27432"/>
                </a:lnTo>
                <a:lnTo>
                  <a:pt x="0" y="32004"/>
                </a:lnTo>
                <a:lnTo>
                  <a:pt x="0" y="39624"/>
                </a:lnTo>
              </a:path>
            </a:pathLst>
          </a:custGeom>
          <a:ln w="1524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grpSp>
        <p:nvGrpSpPr>
          <p:cNvPr id="90" name="object 90"/>
          <p:cNvGrpSpPr/>
          <p:nvPr/>
        </p:nvGrpSpPr>
        <p:grpSpPr>
          <a:xfrm>
            <a:off x="10990949" y="4515611"/>
            <a:ext cx="414863" cy="55244"/>
            <a:chOff x="4777740" y="4515611"/>
            <a:chExt cx="180340" cy="55244"/>
          </a:xfrm>
        </p:grpSpPr>
        <p:sp>
          <p:nvSpPr>
            <p:cNvPr id="91" name="object 91"/>
            <p:cNvSpPr/>
            <p:nvPr/>
          </p:nvSpPr>
          <p:spPr>
            <a:xfrm>
              <a:off x="4785360" y="4523231"/>
              <a:ext cx="82550" cy="40005"/>
            </a:xfrm>
            <a:custGeom>
              <a:avLst/>
              <a:gdLst/>
              <a:ahLst/>
              <a:cxnLst/>
              <a:rect l="l" t="t" r="r" b="b"/>
              <a:pathLst>
                <a:path w="82550" h="40004">
                  <a:moveTo>
                    <a:pt x="82296" y="38100"/>
                  </a:moveTo>
                  <a:lnTo>
                    <a:pt x="82296" y="32004"/>
                  </a:lnTo>
                  <a:lnTo>
                    <a:pt x="80772" y="27432"/>
                  </a:lnTo>
                  <a:lnTo>
                    <a:pt x="77724" y="21336"/>
                  </a:lnTo>
                  <a:lnTo>
                    <a:pt x="73152" y="15240"/>
                  </a:lnTo>
                  <a:lnTo>
                    <a:pt x="64008" y="6096"/>
                  </a:lnTo>
                  <a:lnTo>
                    <a:pt x="51816" y="0"/>
                  </a:lnTo>
                  <a:lnTo>
                    <a:pt x="32004" y="0"/>
                  </a:lnTo>
                  <a:lnTo>
                    <a:pt x="3048" y="27432"/>
                  </a:lnTo>
                  <a:lnTo>
                    <a:pt x="1524" y="32004"/>
                  </a:lnTo>
                  <a:lnTo>
                    <a:pt x="0" y="39624"/>
                  </a:lnTo>
                </a:path>
              </a:pathLst>
            </a:custGeom>
            <a:ln w="1524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2" name="object 92"/>
            <p:cNvSpPr/>
            <p:nvPr/>
          </p:nvSpPr>
          <p:spPr>
            <a:xfrm>
              <a:off x="4867656" y="4523231"/>
              <a:ext cx="82550" cy="40005"/>
            </a:xfrm>
            <a:custGeom>
              <a:avLst/>
              <a:gdLst/>
              <a:ahLst/>
              <a:cxnLst/>
              <a:rect l="l" t="t" r="r" b="b"/>
              <a:pathLst>
                <a:path w="82550" h="40004">
                  <a:moveTo>
                    <a:pt x="82296" y="38100"/>
                  </a:moveTo>
                  <a:lnTo>
                    <a:pt x="82296" y="32004"/>
                  </a:lnTo>
                  <a:lnTo>
                    <a:pt x="73152" y="15240"/>
                  </a:lnTo>
                  <a:lnTo>
                    <a:pt x="64008" y="6096"/>
                  </a:lnTo>
                  <a:lnTo>
                    <a:pt x="51816" y="0"/>
                  </a:lnTo>
                  <a:lnTo>
                    <a:pt x="30480" y="0"/>
                  </a:lnTo>
                  <a:lnTo>
                    <a:pt x="18288" y="6096"/>
                  </a:lnTo>
                  <a:lnTo>
                    <a:pt x="9144" y="15240"/>
                  </a:lnTo>
                  <a:lnTo>
                    <a:pt x="4572" y="21336"/>
                  </a:lnTo>
                  <a:lnTo>
                    <a:pt x="1524" y="32004"/>
                  </a:lnTo>
                  <a:lnTo>
                    <a:pt x="0" y="39624"/>
                  </a:lnTo>
                </a:path>
              </a:pathLst>
            </a:custGeom>
            <a:ln w="1524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93" name="object 93"/>
          <p:cNvGrpSpPr/>
          <p:nvPr/>
        </p:nvGrpSpPr>
        <p:grpSpPr>
          <a:xfrm>
            <a:off x="11555395" y="4515611"/>
            <a:ext cx="222039" cy="60960"/>
            <a:chOff x="5023103" y="4515611"/>
            <a:chExt cx="96520" cy="60960"/>
          </a:xfrm>
        </p:grpSpPr>
        <p:sp>
          <p:nvSpPr>
            <p:cNvPr id="94" name="object 94"/>
            <p:cNvSpPr/>
            <p:nvPr/>
          </p:nvSpPr>
          <p:spPr>
            <a:xfrm>
              <a:off x="5030724" y="4523231"/>
              <a:ext cx="81280" cy="40005"/>
            </a:xfrm>
            <a:custGeom>
              <a:avLst/>
              <a:gdLst/>
              <a:ahLst/>
              <a:cxnLst/>
              <a:rect l="l" t="t" r="r" b="b"/>
              <a:pathLst>
                <a:path w="81279" h="40004">
                  <a:moveTo>
                    <a:pt x="80772" y="38100"/>
                  </a:moveTo>
                  <a:lnTo>
                    <a:pt x="80772" y="32004"/>
                  </a:lnTo>
                  <a:lnTo>
                    <a:pt x="79248" y="27432"/>
                  </a:lnTo>
                  <a:lnTo>
                    <a:pt x="73152" y="15240"/>
                  </a:lnTo>
                  <a:lnTo>
                    <a:pt x="68580" y="10667"/>
                  </a:lnTo>
                  <a:lnTo>
                    <a:pt x="62484" y="6096"/>
                  </a:lnTo>
                  <a:lnTo>
                    <a:pt x="50292" y="0"/>
                  </a:lnTo>
                  <a:lnTo>
                    <a:pt x="30480" y="0"/>
                  </a:lnTo>
                  <a:lnTo>
                    <a:pt x="1524" y="27432"/>
                  </a:lnTo>
                  <a:lnTo>
                    <a:pt x="0" y="32004"/>
                  </a:lnTo>
                  <a:lnTo>
                    <a:pt x="0" y="39624"/>
                  </a:lnTo>
                </a:path>
              </a:pathLst>
            </a:custGeom>
            <a:ln w="1524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5" name="object 95"/>
            <p:cNvSpPr/>
            <p:nvPr/>
          </p:nvSpPr>
          <p:spPr>
            <a:xfrm>
              <a:off x="5023103" y="4568951"/>
              <a:ext cx="96520" cy="0"/>
            </a:xfrm>
            <a:custGeom>
              <a:avLst/>
              <a:gdLst/>
              <a:ahLst/>
              <a:cxnLst/>
              <a:rect l="l" t="t" r="r" b="b"/>
              <a:pathLst>
                <a:path w="96520">
                  <a:moveTo>
                    <a:pt x="80772" y="0"/>
                  </a:moveTo>
                  <a:lnTo>
                    <a:pt x="96012" y="0"/>
                  </a:lnTo>
                </a:path>
                <a:path w="96520">
                  <a:moveTo>
                    <a:pt x="0" y="0"/>
                  </a:moveTo>
                  <a:lnTo>
                    <a:pt x="15240" y="0"/>
                  </a:lnTo>
                </a:path>
              </a:pathLst>
            </a:custGeom>
            <a:ln w="1524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96" name="object 96"/>
          <p:cNvSpPr/>
          <p:nvPr/>
        </p:nvSpPr>
        <p:spPr>
          <a:xfrm>
            <a:off x="11387114" y="4561332"/>
            <a:ext cx="0" cy="15240"/>
          </a:xfrm>
          <a:custGeom>
            <a:avLst/>
            <a:gdLst/>
            <a:ahLst/>
            <a:cxnLst/>
            <a:rect l="l" t="t" r="r" b="b"/>
            <a:pathLst>
              <a:path h="15239">
                <a:moveTo>
                  <a:pt x="-7620" y="7620"/>
                </a:moveTo>
                <a:lnTo>
                  <a:pt x="7620" y="7620"/>
                </a:lnTo>
              </a:path>
            </a:pathLst>
          </a:custGeom>
          <a:ln w="1524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7" name="object 97"/>
          <p:cNvSpPr/>
          <p:nvPr/>
        </p:nvSpPr>
        <p:spPr>
          <a:xfrm>
            <a:off x="11197794" y="4561332"/>
            <a:ext cx="0" cy="15240"/>
          </a:xfrm>
          <a:custGeom>
            <a:avLst/>
            <a:gdLst/>
            <a:ahLst/>
            <a:cxnLst/>
            <a:rect l="l" t="t" r="r" b="b"/>
            <a:pathLst>
              <a:path h="15239">
                <a:moveTo>
                  <a:pt x="-7620" y="7620"/>
                </a:moveTo>
                <a:lnTo>
                  <a:pt x="7620" y="7620"/>
                </a:lnTo>
              </a:path>
            </a:pathLst>
          </a:custGeom>
          <a:ln w="1524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8" name="object 98"/>
          <p:cNvSpPr/>
          <p:nvPr/>
        </p:nvSpPr>
        <p:spPr>
          <a:xfrm>
            <a:off x="11008476" y="4561332"/>
            <a:ext cx="0" cy="15240"/>
          </a:xfrm>
          <a:custGeom>
            <a:avLst/>
            <a:gdLst/>
            <a:ahLst/>
            <a:cxnLst/>
            <a:rect l="l" t="t" r="r" b="b"/>
            <a:pathLst>
              <a:path h="15239">
                <a:moveTo>
                  <a:pt x="-7620" y="7620"/>
                </a:moveTo>
                <a:lnTo>
                  <a:pt x="7620" y="7620"/>
                </a:lnTo>
              </a:path>
            </a:pathLst>
          </a:custGeom>
          <a:ln w="1524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9" name="object 99"/>
          <p:cNvSpPr/>
          <p:nvPr/>
        </p:nvSpPr>
        <p:spPr>
          <a:xfrm>
            <a:off x="11197794" y="4434841"/>
            <a:ext cx="189902" cy="41275"/>
          </a:xfrm>
          <a:custGeom>
            <a:avLst/>
            <a:gdLst/>
            <a:ahLst/>
            <a:cxnLst/>
            <a:rect l="l" t="t" r="r" b="b"/>
            <a:pathLst>
              <a:path w="82550" h="41275">
                <a:moveTo>
                  <a:pt x="0" y="1524"/>
                </a:moveTo>
                <a:lnTo>
                  <a:pt x="3048" y="13716"/>
                </a:lnTo>
                <a:lnTo>
                  <a:pt x="9144" y="25908"/>
                </a:lnTo>
                <a:lnTo>
                  <a:pt x="18288" y="35052"/>
                </a:lnTo>
                <a:lnTo>
                  <a:pt x="25908" y="38100"/>
                </a:lnTo>
                <a:lnTo>
                  <a:pt x="32004" y="41148"/>
                </a:lnTo>
                <a:lnTo>
                  <a:pt x="51816" y="41148"/>
                </a:lnTo>
                <a:lnTo>
                  <a:pt x="64008" y="35052"/>
                </a:lnTo>
                <a:lnTo>
                  <a:pt x="73152" y="25908"/>
                </a:lnTo>
                <a:lnTo>
                  <a:pt x="77724" y="19812"/>
                </a:lnTo>
                <a:lnTo>
                  <a:pt x="79248" y="13716"/>
                </a:lnTo>
                <a:lnTo>
                  <a:pt x="82296" y="7620"/>
                </a:lnTo>
                <a:lnTo>
                  <a:pt x="82296" y="0"/>
                </a:lnTo>
              </a:path>
            </a:pathLst>
          </a:custGeom>
          <a:ln w="1524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grpSp>
        <p:nvGrpSpPr>
          <p:cNvPr id="100" name="object 100"/>
          <p:cNvGrpSpPr/>
          <p:nvPr/>
        </p:nvGrpSpPr>
        <p:grpSpPr>
          <a:xfrm>
            <a:off x="11369586" y="4427221"/>
            <a:ext cx="407559" cy="56515"/>
            <a:chOff x="4942332" y="4427220"/>
            <a:chExt cx="177165" cy="56515"/>
          </a:xfrm>
        </p:grpSpPr>
        <p:sp>
          <p:nvSpPr>
            <p:cNvPr id="101" name="object 101"/>
            <p:cNvSpPr/>
            <p:nvPr/>
          </p:nvSpPr>
          <p:spPr>
            <a:xfrm>
              <a:off x="5030723" y="4434840"/>
              <a:ext cx="81280" cy="41275"/>
            </a:xfrm>
            <a:custGeom>
              <a:avLst/>
              <a:gdLst/>
              <a:ahLst/>
              <a:cxnLst/>
              <a:rect l="l" t="t" r="r" b="b"/>
              <a:pathLst>
                <a:path w="81279" h="41275">
                  <a:moveTo>
                    <a:pt x="0" y="1524"/>
                  </a:moveTo>
                  <a:lnTo>
                    <a:pt x="0" y="7620"/>
                  </a:lnTo>
                  <a:lnTo>
                    <a:pt x="1524" y="13716"/>
                  </a:lnTo>
                  <a:lnTo>
                    <a:pt x="7620" y="25908"/>
                  </a:lnTo>
                  <a:lnTo>
                    <a:pt x="12192" y="30480"/>
                  </a:lnTo>
                  <a:lnTo>
                    <a:pt x="18288" y="35052"/>
                  </a:lnTo>
                  <a:lnTo>
                    <a:pt x="30480" y="41148"/>
                  </a:lnTo>
                  <a:lnTo>
                    <a:pt x="50292" y="41148"/>
                  </a:lnTo>
                  <a:lnTo>
                    <a:pt x="79248" y="13716"/>
                  </a:lnTo>
                  <a:lnTo>
                    <a:pt x="80772" y="7620"/>
                  </a:lnTo>
                  <a:lnTo>
                    <a:pt x="80772" y="0"/>
                  </a:lnTo>
                </a:path>
              </a:pathLst>
            </a:custGeom>
            <a:ln w="1524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2" name="object 102"/>
            <p:cNvSpPr/>
            <p:nvPr/>
          </p:nvSpPr>
          <p:spPr>
            <a:xfrm>
              <a:off x="4949952" y="4434840"/>
              <a:ext cx="81280" cy="41275"/>
            </a:xfrm>
            <a:custGeom>
              <a:avLst/>
              <a:gdLst/>
              <a:ahLst/>
              <a:cxnLst/>
              <a:rect l="l" t="t" r="r" b="b"/>
              <a:pathLst>
                <a:path w="81279" h="41275">
                  <a:moveTo>
                    <a:pt x="0" y="1524"/>
                  </a:moveTo>
                  <a:lnTo>
                    <a:pt x="0" y="7620"/>
                  </a:lnTo>
                  <a:lnTo>
                    <a:pt x="1524" y="13716"/>
                  </a:lnTo>
                  <a:lnTo>
                    <a:pt x="4572" y="19812"/>
                  </a:lnTo>
                  <a:lnTo>
                    <a:pt x="9144" y="25908"/>
                  </a:lnTo>
                  <a:lnTo>
                    <a:pt x="18288" y="35052"/>
                  </a:lnTo>
                  <a:lnTo>
                    <a:pt x="30480" y="41148"/>
                  </a:lnTo>
                  <a:lnTo>
                    <a:pt x="50292" y="41148"/>
                  </a:lnTo>
                  <a:lnTo>
                    <a:pt x="79248" y="7620"/>
                  </a:lnTo>
                  <a:lnTo>
                    <a:pt x="80772" y="0"/>
                  </a:lnTo>
                </a:path>
              </a:pathLst>
            </a:custGeom>
            <a:ln w="1524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103" name="object 103"/>
          <p:cNvGrpSpPr/>
          <p:nvPr/>
        </p:nvGrpSpPr>
        <p:grpSpPr>
          <a:xfrm>
            <a:off x="10990947" y="4421124"/>
            <a:ext cx="224961" cy="62865"/>
            <a:chOff x="4777739" y="4421123"/>
            <a:chExt cx="97790" cy="62865"/>
          </a:xfrm>
        </p:grpSpPr>
        <p:sp>
          <p:nvSpPr>
            <p:cNvPr id="104" name="object 104"/>
            <p:cNvSpPr/>
            <p:nvPr/>
          </p:nvSpPr>
          <p:spPr>
            <a:xfrm>
              <a:off x="4785359" y="4434839"/>
              <a:ext cx="82550" cy="41275"/>
            </a:xfrm>
            <a:custGeom>
              <a:avLst/>
              <a:gdLst/>
              <a:ahLst/>
              <a:cxnLst/>
              <a:rect l="l" t="t" r="r" b="b"/>
              <a:pathLst>
                <a:path w="82550" h="41275">
                  <a:moveTo>
                    <a:pt x="0" y="1524"/>
                  </a:moveTo>
                  <a:lnTo>
                    <a:pt x="19812" y="35052"/>
                  </a:lnTo>
                  <a:lnTo>
                    <a:pt x="32004" y="41148"/>
                  </a:lnTo>
                  <a:lnTo>
                    <a:pt x="51816" y="41148"/>
                  </a:lnTo>
                  <a:lnTo>
                    <a:pt x="64008" y="35052"/>
                  </a:lnTo>
                  <a:lnTo>
                    <a:pt x="70104" y="30480"/>
                  </a:lnTo>
                  <a:lnTo>
                    <a:pt x="73152" y="25908"/>
                  </a:lnTo>
                  <a:lnTo>
                    <a:pt x="77724" y="19812"/>
                  </a:lnTo>
                  <a:lnTo>
                    <a:pt x="80772" y="13716"/>
                  </a:lnTo>
                  <a:lnTo>
                    <a:pt x="82296" y="7620"/>
                  </a:lnTo>
                  <a:lnTo>
                    <a:pt x="82296" y="0"/>
                  </a:lnTo>
                </a:path>
              </a:pathLst>
            </a:custGeom>
            <a:ln w="1524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5" name="object 105"/>
            <p:cNvSpPr/>
            <p:nvPr/>
          </p:nvSpPr>
          <p:spPr>
            <a:xfrm>
              <a:off x="4777739" y="4428743"/>
              <a:ext cx="97790" cy="0"/>
            </a:xfrm>
            <a:custGeom>
              <a:avLst/>
              <a:gdLst/>
              <a:ahLst/>
              <a:cxnLst/>
              <a:rect l="l" t="t" r="r" b="b"/>
              <a:pathLst>
                <a:path w="97789">
                  <a:moveTo>
                    <a:pt x="0" y="0"/>
                  </a:moveTo>
                  <a:lnTo>
                    <a:pt x="15240" y="0"/>
                  </a:lnTo>
                </a:path>
                <a:path w="97789">
                  <a:moveTo>
                    <a:pt x="82296" y="0"/>
                  </a:moveTo>
                  <a:lnTo>
                    <a:pt x="97536" y="0"/>
                  </a:lnTo>
                </a:path>
              </a:pathLst>
            </a:custGeom>
            <a:ln w="1524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106" name="object 106"/>
          <p:cNvSpPr/>
          <p:nvPr/>
        </p:nvSpPr>
        <p:spPr>
          <a:xfrm>
            <a:off x="11387114" y="4421123"/>
            <a:ext cx="0" cy="15240"/>
          </a:xfrm>
          <a:custGeom>
            <a:avLst/>
            <a:gdLst/>
            <a:ahLst/>
            <a:cxnLst/>
            <a:rect l="l" t="t" r="r" b="b"/>
            <a:pathLst>
              <a:path h="15239">
                <a:moveTo>
                  <a:pt x="-7620" y="7620"/>
                </a:moveTo>
                <a:lnTo>
                  <a:pt x="7620" y="7620"/>
                </a:lnTo>
              </a:path>
            </a:pathLst>
          </a:custGeom>
          <a:ln w="1524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7" name="object 107"/>
          <p:cNvSpPr/>
          <p:nvPr/>
        </p:nvSpPr>
        <p:spPr>
          <a:xfrm>
            <a:off x="11572924" y="4421123"/>
            <a:ext cx="0" cy="15240"/>
          </a:xfrm>
          <a:custGeom>
            <a:avLst/>
            <a:gdLst/>
            <a:ahLst/>
            <a:cxnLst/>
            <a:rect l="l" t="t" r="r" b="b"/>
            <a:pathLst>
              <a:path h="15239">
                <a:moveTo>
                  <a:pt x="-7620" y="7620"/>
                </a:moveTo>
                <a:lnTo>
                  <a:pt x="7620" y="7620"/>
                </a:lnTo>
              </a:path>
            </a:pathLst>
          </a:custGeom>
          <a:ln w="1524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8" name="object 108"/>
          <p:cNvSpPr/>
          <p:nvPr/>
        </p:nvSpPr>
        <p:spPr>
          <a:xfrm>
            <a:off x="11758738" y="4421123"/>
            <a:ext cx="0" cy="15240"/>
          </a:xfrm>
          <a:custGeom>
            <a:avLst/>
            <a:gdLst/>
            <a:ahLst/>
            <a:cxnLst/>
            <a:rect l="l" t="t" r="r" b="b"/>
            <a:pathLst>
              <a:path h="15239">
                <a:moveTo>
                  <a:pt x="-7620" y="7620"/>
                </a:moveTo>
                <a:lnTo>
                  <a:pt x="7620" y="7620"/>
                </a:lnTo>
              </a:path>
            </a:pathLst>
          </a:custGeom>
          <a:ln w="1524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grpSp>
        <p:nvGrpSpPr>
          <p:cNvPr id="109" name="object 109"/>
          <p:cNvGrpSpPr/>
          <p:nvPr/>
        </p:nvGrpSpPr>
        <p:grpSpPr>
          <a:xfrm>
            <a:off x="7064358" y="5914645"/>
            <a:ext cx="365196" cy="58419"/>
            <a:chOff x="3070860" y="5914644"/>
            <a:chExt cx="158750" cy="58419"/>
          </a:xfrm>
        </p:grpSpPr>
        <p:sp>
          <p:nvSpPr>
            <p:cNvPr id="110" name="object 110"/>
            <p:cNvSpPr/>
            <p:nvPr/>
          </p:nvSpPr>
          <p:spPr>
            <a:xfrm>
              <a:off x="3150107" y="5926836"/>
              <a:ext cx="71755" cy="38100"/>
            </a:xfrm>
            <a:custGeom>
              <a:avLst/>
              <a:gdLst/>
              <a:ahLst/>
              <a:cxnLst/>
              <a:rect l="l" t="t" r="r" b="b"/>
              <a:pathLst>
                <a:path w="71755" h="38100">
                  <a:moveTo>
                    <a:pt x="0" y="1524"/>
                  </a:moveTo>
                  <a:lnTo>
                    <a:pt x="0" y="7620"/>
                  </a:lnTo>
                  <a:lnTo>
                    <a:pt x="1524" y="12192"/>
                  </a:lnTo>
                  <a:lnTo>
                    <a:pt x="7620" y="24384"/>
                  </a:lnTo>
                  <a:lnTo>
                    <a:pt x="12192" y="28956"/>
                  </a:lnTo>
                  <a:lnTo>
                    <a:pt x="21336" y="35052"/>
                  </a:lnTo>
                  <a:lnTo>
                    <a:pt x="33528" y="38100"/>
                  </a:lnTo>
                  <a:lnTo>
                    <a:pt x="38100" y="38100"/>
                  </a:lnTo>
                  <a:lnTo>
                    <a:pt x="68580" y="12192"/>
                  </a:lnTo>
                  <a:lnTo>
                    <a:pt x="70104" y="7620"/>
                  </a:lnTo>
                  <a:lnTo>
                    <a:pt x="71628" y="0"/>
                  </a:lnTo>
                </a:path>
              </a:pathLst>
            </a:custGeom>
            <a:ln w="1524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1" name="object 111"/>
            <p:cNvSpPr/>
            <p:nvPr/>
          </p:nvSpPr>
          <p:spPr>
            <a:xfrm>
              <a:off x="3078480" y="5926836"/>
              <a:ext cx="71755" cy="38100"/>
            </a:xfrm>
            <a:custGeom>
              <a:avLst/>
              <a:gdLst/>
              <a:ahLst/>
              <a:cxnLst/>
              <a:rect l="l" t="t" r="r" b="b"/>
              <a:pathLst>
                <a:path w="71755" h="38100">
                  <a:moveTo>
                    <a:pt x="0" y="1524"/>
                  </a:moveTo>
                  <a:lnTo>
                    <a:pt x="1524" y="7620"/>
                  </a:lnTo>
                  <a:lnTo>
                    <a:pt x="3048" y="12192"/>
                  </a:lnTo>
                  <a:lnTo>
                    <a:pt x="4572" y="18288"/>
                  </a:lnTo>
                  <a:lnTo>
                    <a:pt x="7620" y="24384"/>
                  </a:lnTo>
                  <a:lnTo>
                    <a:pt x="12192" y="28956"/>
                  </a:lnTo>
                  <a:lnTo>
                    <a:pt x="21336" y="35052"/>
                  </a:lnTo>
                  <a:lnTo>
                    <a:pt x="33528" y="38100"/>
                  </a:lnTo>
                  <a:lnTo>
                    <a:pt x="39624" y="38100"/>
                  </a:lnTo>
                  <a:lnTo>
                    <a:pt x="70104" y="12192"/>
                  </a:lnTo>
                  <a:lnTo>
                    <a:pt x="71628" y="7620"/>
                  </a:lnTo>
                  <a:lnTo>
                    <a:pt x="71628" y="0"/>
                  </a:lnTo>
                </a:path>
              </a:pathLst>
            </a:custGeom>
            <a:ln w="1524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2" name="object 112"/>
            <p:cNvSpPr/>
            <p:nvPr/>
          </p:nvSpPr>
          <p:spPr>
            <a:xfrm>
              <a:off x="3070860" y="5921502"/>
              <a:ext cx="158750" cy="0"/>
            </a:xfrm>
            <a:custGeom>
              <a:avLst/>
              <a:gdLst/>
              <a:ahLst/>
              <a:cxnLst/>
              <a:rect l="l" t="t" r="r" b="b"/>
              <a:pathLst>
                <a:path w="158750">
                  <a:moveTo>
                    <a:pt x="0" y="0"/>
                  </a:moveTo>
                  <a:lnTo>
                    <a:pt x="15239" y="0"/>
                  </a:lnTo>
                </a:path>
                <a:path w="158750">
                  <a:moveTo>
                    <a:pt x="71627" y="0"/>
                  </a:moveTo>
                  <a:lnTo>
                    <a:pt x="86867" y="0"/>
                  </a:lnTo>
                </a:path>
                <a:path w="158750">
                  <a:moveTo>
                    <a:pt x="143255" y="0"/>
                  </a:moveTo>
                  <a:lnTo>
                    <a:pt x="158495" y="0"/>
                  </a:lnTo>
                </a:path>
              </a:pathLst>
            </a:custGeom>
            <a:ln w="13716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113" name="object 113"/>
          <p:cNvGrpSpPr/>
          <p:nvPr/>
        </p:nvGrpSpPr>
        <p:grpSpPr>
          <a:xfrm>
            <a:off x="7064358" y="5570221"/>
            <a:ext cx="362275" cy="58419"/>
            <a:chOff x="3070860" y="5570220"/>
            <a:chExt cx="157480" cy="58419"/>
          </a:xfrm>
        </p:grpSpPr>
        <p:sp>
          <p:nvSpPr>
            <p:cNvPr id="114" name="object 114"/>
            <p:cNvSpPr/>
            <p:nvPr/>
          </p:nvSpPr>
          <p:spPr>
            <a:xfrm>
              <a:off x="3148583" y="5582412"/>
              <a:ext cx="71755" cy="38100"/>
            </a:xfrm>
            <a:custGeom>
              <a:avLst/>
              <a:gdLst/>
              <a:ahLst/>
              <a:cxnLst/>
              <a:rect l="l" t="t" r="r" b="b"/>
              <a:pathLst>
                <a:path w="71755" h="38100">
                  <a:moveTo>
                    <a:pt x="0" y="1524"/>
                  </a:moveTo>
                  <a:lnTo>
                    <a:pt x="1524" y="7620"/>
                  </a:lnTo>
                  <a:lnTo>
                    <a:pt x="3048" y="12192"/>
                  </a:lnTo>
                  <a:lnTo>
                    <a:pt x="4572" y="18288"/>
                  </a:lnTo>
                  <a:lnTo>
                    <a:pt x="7620" y="22860"/>
                  </a:lnTo>
                  <a:lnTo>
                    <a:pt x="16764" y="32004"/>
                  </a:lnTo>
                  <a:lnTo>
                    <a:pt x="21336" y="35052"/>
                  </a:lnTo>
                  <a:lnTo>
                    <a:pt x="33528" y="38100"/>
                  </a:lnTo>
                  <a:lnTo>
                    <a:pt x="39624" y="38100"/>
                  </a:lnTo>
                  <a:lnTo>
                    <a:pt x="44195" y="36576"/>
                  </a:lnTo>
                  <a:lnTo>
                    <a:pt x="50292" y="35052"/>
                  </a:lnTo>
                  <a:lnTo>
                    <a:pt x="71628" y="7620"/>
                  </a:lnTo>
                  <a:lnTo>
                    <a:pt x="71628" y="0"/>
                  </a:lnTo>
                </a:path>
              </a:pathLst>
            </a:custGeom>
            <a:ln w="1524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5" name="object 115"/>
            <p:cNvSpPr/>
            <p:nvPr/>
          </p:nvSpPr>
          <p:spPr>
            <a:xfrm>
              <a:off x="3078480" y="5582412"/>
              <a:ext cx="70485" cy="38100"/>
            </a:xfrm>
            <a:custGeom>
              <a:avLst/>
              <a:gdLst/>
              <a:ahLst/>
              <a:cxnLst/>
              <a:rect l="l" t="t" r="r" b="b"/>
              <a:pathLst>
                <a:path w="70485" h="38100">
                  <a:moveTo>
                    <a:pt x="0" y="1524"/>
                  </a:moveTo>
                  <a:lnTo>
                    <a:pt x="0" y="7620"/>
                  </a:lnTo>
                  <a:lnTo>
                    <a:pt x="1524" y="12192"/>
                  </a:lnTo>
                  <a:lnTo>
                    <a:pt x="32004" y="38100"/>
                  </a:lnTo>
                  <a:lnTo>
                    <a:pt x="38100" y="38100"/>
                  </a:lnTo>
                  <a:lnTo>
                    <a:pt x="62484" y="22860"/>
                  </a:lnTo>
                  <a:lnTo>
                    <a:pt x="67056" y="18288"/>
                  </a:lnTo>
                  <a:lnTo>
                    <a:pt x="68580" y="12192"/>
                  </a:lnTo>
                  <a:lnTo>
                    <a:pt x="70104" y="7620"/>
                  </a:lnTo>
                  <a:lnTo>
                    <a:pt x="70104" y="0"/>
                  </a:lnTo>
                </a:path>
              </a:pathLst>
            </a:custGeom>
            <a:ln w="1524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6" name="object 116"/>
            <p:cNvSpPr/>
            <p:nvPr/>
          </p:nvSpPr>
          <p:spPr>
            <a:xfrm>
              <a:off x="3070860" y="5577078"/>
              <a:ext cx="157480" cy="0"/>
            </a:xfrm>
            <a:custGeom>
              <a:avLst/>
              <a:gdLst/>
              <a:ahLst/>
              <a:cxnLst/>
              <a:rect l="l" t="t" r="r" b="b"/>
              <a:pathLst>
                <a:path w="157480">
                  <a:moveTo>
                    <a:pt x="0" y="0"/>
                  </a:moveTo>
                  <a:lnTo>
                    <a:pt x="15239" y="0"/>
                  </a:lnTo>
                </a:path>
                <a:path w="157480">
                  <a:moveTo>
                    <a:pt x="70103" y="0"/>
                  </a:moveTo>
                  <a:lnTo>
                    <a:pt x="85343" y="0"/>
                  </a:lnTo>
                </a:path>
                <a:path w="157480">
                  <a:moveTo>
                    <a:pt x="141731" y="0"/>
                  </a:moveTo>
                  <a:lnTo>
                    <a:pt x="156971" y="0"/>
                  </a:lnTo>
                </a:path>
              </a:pathLst>
            </a:custGeom>
            <a:ln w="13716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117" name="object 117"/>
          <p:cNvGrpSpPr/>
          <p:nvPr/>
        </p:nvGrpSpPr>
        <p:grpSpPr>
          <a:xfrm>
            <a:off x="7064358" y="5740908"/>
            <a:ext cx="362275" cy="58419"/>
            <a:chOff x="3070860" y="5740907"/>
            <a:chExt cx="157480" cy="58419"/>
          </a:xfrm>
        </p:grpSpPr>
        <p:sp>
          <p:nvSpPr>
            <p:cNvPr id="118" name="object 118"/>
            <p:cNvSpPr/>
            <p:nvPr/>
          </p:nvSpPr>
          <p:spPr>
            <a:xfrm>
              <a:off x="3148583" y="5754623"/>
              <a:ext cx="71755" cy="36830"/>
            </a:xfrm>
            <a:custGeom>
              <a:avLst/>
              <a:gdLst/>
              <a:ahLst/>
              <a:cxnLst/>
              <a:rect l="l" t="t" r="r" b="b"/>
              <a:pathLst>
                <a:path w="71755" h="36829">
                  <a:moveTo>
                    <a:pt x="0" y="0"/>
                  </a:moveTo>
                  <a:lnTo>
                    <a:pt x="1524" y="6096"/>
                  </a:lnTo>
                  <a:lnTo>
                    <a:pt x="4572" y="18288"/>
                  </a:lnTo>
                  <a:lnTo>
                    <a:pt x="7620" y="22859"/>
                  </a:lnTo>
                  <a:lnTo>
                    <a:pt x="12192" y="27432"/>
                  </a:lnTo>
                  <a:lnTo>
                    <a:pt x="21336" y="33528"/>
                  </a:lnTo>
                  <a:lnTo>
                    <a:pt x="27432" y="36576"/>
                  </a:lnTo>
                  <a:lnTo>
                    <a:pt x="44195" y="36576"/>
                  </a:lnTo>
                  <a:lnTo>
                    <a:pt x="50292" y="33528"/>
                  </a:lnTo>
                  <a:lnTo>
                    <a:pt x="59436" y="27432"/>
                  </a:lnTo>
                  <a:lnTo>
                    <a:pt x="64008" y="22859"/>
                  </a:lnTo>
                  <a:lnTo>
                    <a:pt x="67056" y="16764"/>
                  </a:lnTo>
                  <a:lnTo>
                    <a:pt x="70104" y="12192"/>
                  </a:lnTo>
                  <a:lnTo>
                    <a:pt x="71628" y="6096"/>
                  </a:lnTo>
                  <a:lnTo>
                    <a:pt x="71628" y="0"/>
                  </a:lnTo>
                </a:path>
              </a:pathLst>
            </a:custGeom>
            <a:ln w="1524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9" name="object 119"/>
            <p:cNvSpPr/>
            <p:nvPr/>
          </p:nvSpPr>
          <p:spPr>
            <a:xfrm>
              <a:off x="3078480" y="5754623"/>
              <a:ext cx="70485" cy="36830"/>
            </a:xfrm>
            <a:custGeom>
              <a:avLst/>
              <a:gdLst/>
              <a:ahLst/>
              <a:cxnLst/>
              <a:rect l="l" t="t" r="r" b="b"/>
              <a:pathLst>
                <a:path w="70485" h="36829">
                  <a:moveTo>
                    <a:pt x="0" y="0"/>
                  </a:moveTo>
                  <a:lnTo>
                    <a:pt x="0" y="6096"/>
                  </a:lnTo>
                  <a:lnTo>
                    <a:pt x="1524" y="12192"/>
                  </a:lnTo>
                  <a:lnTo>
                    <a:pt x="4572" y="18288"/>
                  </a:lnTo>
                  <a:lnTo>
                    <a:pt x="10668" y="27432"/>
                  </a:lnTo>
                  <a:lnTo>
                    <a:pt x="15240" y="30480"/>
                  </a:lnTo>
                  <a:lnTo>
                    <a:pt x="21336" y="33528"/>
                  </a:lnTo>
                  <a:lnTo>
                    <a:pt x="25908" y="36576"/>
                  </a:lnTo>
                  <a:lnTo>
                    <a:pt x="44195" y="36576"/>
                  </a:lnTo>
                  <a:lnTo>
                    <a:pt x="48768" y="33528"/>
                  </a:lnTo>
                  <a:lnTo>
                    <a:pt x="54864" y="30480"/>
                  </a:lnTo>
                  <a:lnTo>
                    <a:pt x="59436" y="27432"/>
                  </a:lnTo>
                  <a:lnTo>
                    <a:pt x="62484" y="22859"/>
                  </a:lnTo>
                  <a:lnTo>
                    <a:pt x="67056" y="16764"/>
                  </a:lnTo>
                  <a:lnTo>
                    <a:pt x="68580" y="12192"/>
                  </a:lnTo>
                  <a:lnTo>
                    <a:pt x="70104" y="6096"/>
                  </a:lnTo>
                  <a:lnTo>
                    <a:pt x="70104" y="0"/>
                  </a:lnTo>
                </a:path>
              </a:pathLst>
            </a:custGeom>
            <a:ln w="1524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0" name="object 120"/>
            <p:cNvSpPr/>
            <p:nvPr/>
          </p:nvSpPr>
          <p:spPr>
            <a:xfrm>
              <a:off x="3070860" y="5747765"/>
              <a:ext cx="157480" cy="0"/>
            </a:xfrm>
            <a:custGeom>
              <a:avLst/>
              <a:gdLst/>
              <a:ahLst/>
              <a:cxnLst/>
              <a:rect l="l" t="t" r="r" b="b"/>
              <a:pathLst>
                <a:path w="157480">
                  <a:moveTo>
                    <a:pt x="0" y="0"/>
                  </a:moveTo>
                  <a:lnTo>
                    <a:pt x="15239" y="0"/>
                  </a:lnTo>
                </a:path>
                <a:path w="157480">
                  <a:moveTo>
                    <a:pt x="70103" y="0"/>
                  </a:moveTo>
                  <a:lnTo>
                    <a:pt x="85343" y="0"/>
                  </a:lnTo>
                </a:path>
                <a:path w="157480">
                  <a:moveTo>
                    <a:pt x="141731" y="0"/>
                  </a:moveTo>
                  <a:lnTo>
                    <a:pt x="156971" y="0"/>
                  </a:lnTo>
                </a:path>
              </a:pathLst>
            </a:custGeom>
            <a:ln w="13716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121" name="object 121"/>
          <p:cNvSpPr/>
          <p:nvPr/>
        </p:nvSpPr>
        <p:spPr>
          <a:xfrm>
            <a:off x="10387935" y="4605529"/>
            <a:ext cx="1624393" cy="673735"/>
          </a:xfrm>
          <a:custGeom>
            <a:avLst/>
            <a:gdLst/>
            <a:ahLst/>
            <a:cxnLst/>
            <a:rect l="l" t="t" r="r" b="b"/>
            <a:pathLst>
              <a:path w="706120" h="673735">
                <a:moveTo>
                  <a:pt x="0" y="336804"/>
                </a:moveTo>
                <a:lnTo>
                  <a:pt x="3231" y="291439"/>
                </a:lnTo>
                <a:lnTo>
                  <a:pt x="12643" y="247826"/>
                </a:lnTo>
                <a:lnTo>
                  <a:pt x="27812" y="206382"/>
                </a:lnTo>
                <a:lnTo>
                  <a:pt x="48316" y="167527"/>
                </a:lnTo>
                <a:lnTo>
                  <a:pt x="73730" y="131676"/>
                </a:lnTo>
                <a:lnTo>
                  <a:pt x="103631" y="99250"/>
                </a:lnTo>
                <a:lnTo>
                  <a:pt x="137597" y="70665"/>
                </a:lnTo>
                <a:lnTo>
                  <a:pt x="175203" y="46340"/>
                </a:lnTo>
                <a:lnTo>
                  <a:pt x="216026" y="26693"/>
                </a:lnTo>
                <a:lnTo>
                  <a:pt x="259644" y="12142"/>
                </a:lnTo>
                <a:lnTo>
                  <a:pt x="305632" y="3105"/>
                </a:lnTo>
                <a:lnTo>
                  <a:pt x="353567" y="0"/>
                </a:lnTo>
                <a:lnTo>
                  <a:pt x="401153" y="3105"/>
                </a:lnTo>
                <a:lnTo>
                  <a:pt x="446849" y="12142"/>
                </a:lnTo>
                <a:lnTo>
                  <a:pt x="490227" y="26693"/>
                </a:lnTo>
                <a:lnTo>
                  <a:pt x="530859" y="46340"/>
                </a:lnTo>
                <a:lnTo>
                  <a:pt x="568317" y="70665"/>
                </a:lnTo>
                <a:lnTo>
                  <a:pt x="602170" y="99250"/>
                </a:lnTo>
                <a:lnTo>
                  <a:pt x="631991" y="131676"/>
                </a:lnTo>
                <a:lnTo>
                  <a:pt x="657352" y="167527"/>
                </a:lnTo>
                <a:lnTo>
                  <a:pt x="677822" y="206382"/>
                </a:lnTo>
                <a:lnTo>
                  <a:pt x="692975" y="247826"/>
                </a:lnTo>
                <a:lnTo>
                  <a:pt x="702381" y="291439"/>
                </a:lnTo>
                <a:lnTo>
                  <a:pt x="705612" y="336804"/>
                </a:lnTo>
                <a:lnTo>
                  <a:pt x="702381" y="382488"/>
                </a:lnTo>
                <a:lnTo>
                  <a:pt x="692975" y="426310"/>
                </a:lnTo>
                <a:lnTo>
                  <a:pt x="677822" y="467868"/>
                </a:lnTo>
                <a:lnTo>
                  <a:pt x="657352" y="506758"/>
                </a:lnTo>
                <a:lnTo>
                  <a:pt x="631991" y="542579"/>
                </a:lnTo>
                <a:lnTo>
                  <a:pt x="602170" y="574929"/>
                </a:lnTo>
                <a:lnTo>
                  <a:pt x="568317" y="603405"/>
                </a:lnTo>
                <a:lnTo>
                  <a:pt x="530859" y="627605"/>
                </a:lnTo>
                <a:lnTo>
                  <a:pt x="490227" y="647128"/>
                </a:lnTo>
                <a:lnTo>
                  <a:pt x="446849" y="661571"/>
                </a:lnTo>
                <a:lnTo>
                  <a:pt x="401153" y="670531"/>
                </a:lnTo>
                <a:lnTo>
                  <a:pt x="353567" y="673608"/>
                </a:lnTo>
                <a:lnTo>
                  <a:pt x="305632" y="670531"/>
                </a:lnTo>
                <a:lnTo>
                  <a:pt x="259644" y="661571"/>
                </a:lnTo>
                <a:lnTo>
                  <a:pt x="216026" y="647128"/>
                </a:lnTo>
                <a:lnTo>
                  <a:pt x="175203" y="627605"/>
                </a:lnTo>
                <a:lnTo>
                  <a:pt x="137597" y="603405"/>
                </a:lnTo>
                <a:lnTo>
                  <a:pt x="103631" y="574929"/>
                </a:lnTo>
                <a:lnTo>
                  <a:pt x="73730" y="542579"/>
                </a:lnTo>
                <a:lnTo>
                  <a:pt x="48316" y="506758"/>
                </a:lnTo>
                <a:lnTo>
                  <a:pt x="27812" y="467868"/>
                </a:lnTo>
                <a:lnTo>
                  <a:pt x="12643" y="426310"/>
                </a:lnTo>
                <a:lnTo>
                  <a:pt x="3231" y="382488"/>
                </a:lnTo>
                <a:lnTo>
                  <a:pt x="0" y="336804"/>
                </a:lnTo>
              </a:path>
            </a:pathLst>
          </a:custGeom>
          <a:ln w="1524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grpSp>
        <p:nvGrpSpPr>
          <p:cNvPr id="122" name="object 122"/>
          <p:cNvGrpSpPr/>
          <p:nvPr/>
        </p:nvGrpSpPr>
        <p:grpSpPr>
          <a:xfrm>
            <a:off x="4890707" y="5468112"/>
            <a:ext cx="4925768" cy="561340"/>
            <a:chOff x="2125979" y="5468112"/>
            <a:chExt cx="2141220" cy="561340"/>
          </a:xfrm>
        </p:grpSpPr>
        <p:sp>
          <p:nvSpPr>
            <p:cNvPr id="123" name="object 123"/>
            <p:cNvSpPr/>
            <p:nvPr/>
          </p:nvSpPr>
          <p:spPr>
            <a:xfrm>
              <a:off x="3713988" y="5475732"/>
              <a:ext cx="546100" cy="546100"/>
            </a:xfrm>
            <a:custGeom>
              <a:avLst/>
              <a:gdLst/>
              <a:ahLst/>
              <a:cxnLst/>
              <a:rect l="l" t="t" r="r" b="b"/>
              <a:pathLst>
                <a:path w="546100" h="546100">
                  <a:moveTo>
                    <a:pt x="545591" y="272795"/>
                  </a:moveTo>
                  <a:lnTo>
                    <a:pt x="541203" y="223703"/>
                  </a:lnTo>
                  <a:lnTo>
                    <a:pt x="528549" y="177521"/>
                  </a:lnTo>
                  <a:lnTo>
                    <a:pt x="508395" y="135015"/>
                  </a:lnTo>
                  <a:lnTo>
                    <a:pt x="481504" y="96948"/>
                  </a:lnTo>
                  <a:lnTo>
                    <a:pt x="448643" y="64087"/>
                  </a:lnTo>
                  <a:lnTo>
                    <a:pt x="410576" y="37196"/>
                  </a:lnTo>
                  <a:lnTo>
                    <a:pt x="368070" y="17042"/>
                  </a:lnTo>
                  <a:lnTo>
                    <a:pt x="321888" y="4388"/>
                  </a:lnTo>
                  <a:lnTo>
                    <a:pt x="272796" y="0"/>
                  </a:lnTo>
                  <a:lnTo>
                    <a:pt x="223703" y="4388"/>
                  </a:lnTo>
                  <a:lnTo>
                    <a:pt x="177521" y="17042"/>
                  </a:lnTo>
                  <a:lnTo>
                    <a:pt x="135015" y="37196"/>
                  </a:lnTo>
                  <a:lnTo>
                    <a:pt x="96948" y="64087"/>
                  </a:lnTo>
                  <a:lnTo>
                    <a:pt x="64087" y="96948"/>
                  </a:lnTo>
                  <a:lnTo>
                    <a:pt x="37196" y="135015"/>
                  </a:lnTo>
                  <a:lnTo>
                    <a:pt x="17042" y="177521"/>
                  </a:lnTo>
                  <a:lnTo>
                    <a:pt x="4388" y="223703"/>
                  </a:lnTo>
                  <a:lnTo>
                    <a:pt x="0" y="272795"/>
                  </a:lnTo>
                  <a:lnTo>
                    <a:pt x="4388" y="321888"/>
                  </a:lnTo>
                  <a:lnTo>
                    <a:pt x="17042" y="368070"/>
                  </a:lnTo>
                  <a:lnTo>
                    <a:pt x="37196" y="410576"/>
                  </a:lnTo>
                  <a:lnTo>
                    <a:pt x="64087" y="448643"/>
                  </a:lnTo>
                  <a:lnTo>
                    <a:pt x="96948" y="481504"/>
                  </a:lnTo>
                  <a:lnTo>
                    <a:pt x="135015" y="508395"/>
                  </a:lnTo>
                  <a:lnTo>
                    <a:pt x="177521" y="528549"/>
                  </a:lnTo>
                  <a:lnTo>
                    <a:pt x="223703" y="541203"/>
                  </a:lnTo>
                  <a:lnTo>
                    <a:pt x="272796" y="545591"/>
                  </a:lnTo>
                  <a:lnTo>
                    <a:pt x="321888" y="541203"/>
                  </a:lnTo>
                  <a:lnTo>
                    <a:pt x="368070" y="528549"/>
                  </a:lnTo>
                  <a:lnTo>
                    <a:pt x="410576" y="508395"/>
                  </a:lnTo>
                  <a:lnTo>
                    <a:pt x="448643" y="481504"/>
                  </a:lnTo>
                  <a:lnTo>
                    <a:pt x="481504" y="448643"/>
                  </a:lnTo>
                  <a:lnTo>
                    <a:pt x="508395" y="410576"/>
                  </a:lnTo>
                  <a:lnTo>
                    <a:pt x="528549" y="368070"/>
                  </a:lnTo>
                  <a:lnTo>
                    <a:pt x="541203" y="321888"/>
                  </a:lnTo>
                  <a:lnTo>
                    <a:pt x="545591" y="272795"/>
                  </a:lnTo>
                </a:path>
              </a:pathLst>
            </a:custGeom>
            <a:ln w="1524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4" name="object 124"/>
            <p:cNvSpPr/>
            <p:nvPr/>
          </p:nvSpPr>
          <p:spPr>
            <a:xfrm>
              <a:off x="2176271" y="5593080"/>
              <a:ext cx="1641475" cy="1905"/>
            </a:xfrm>
            <a:custGeom>
              <a:avLst/>
              <a:gdLst/>
              <a:ahLst/>
              <a:cxnLst/>
              <a:rect l="l" t="t" r="r" b="b"/>
              <a:pathLst>
                <a:path w="1641475" h="1904">
                  <a:moveTo>
                    <a:pt x="0" y="0"/>
                  </a:moveTo>
                  <a:lnTo>
                    <a:pt x="1641347" y="1523"/>
                  </a:lnTo>
                </a:path>
              </a:pathLst>
            </a:custGeom>
            <a:ln w="1524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125" name="object 125"/>
            <p:cNvPicPr/>
            <p:nvPr/>
          </p:nvPicPr>
          <p:blipFill>
            <a:blip r:embed="rId5" cstate="print"/>
            <a:stretch>
              <a:fillRect/>
            </a:stretch>
          </p:blipFill>
          <p:spPr>
            <a:xfrm>
              <a:off x="2125979" y="5559552"/>
              <a:ext cx="67056" cy="67055"/>
            </a:xfrm>
            <a:prstGeom prst="rect">
              <a:avLst/>
            </a:prstGeom>
          </p:spPr>
        </p:pic>
        <p:sp>
          <p:nvSpPr>
            <p:cNvPr id="126" name="object 126"/>
            <p:cNvSpPr/>
            <p:nvPr/>
          </p:nvSpPr>
          <p:spPr>
            <a:xfrm>
              <a:off x="2176271" y="5766816"/>
              <a:ext cx="1641475" cy="0"/>
            </a:xfrm>
            <a:custGeom>
              <a:avLst/>
              <a:gdLst/>
              <a:ahLst/>
              <a:cxnLst/>
              <a:rect l="l" t="t" r="r" b="b"/>
              <a:pathLst>
                <a:path w="1641475">
                  <a:moveTo>
                    <a:pt x="0" y="0"/>
                  </a:moveTo>
                  <a:lnTo>
                    <a:pt x="1641347" y="0"/>
                  </a:lnTo>
                </a:path>
              </a:pathLst>
            </a:custGeom>
            <a:ln w="1524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127" name="object 127"/>
            <p:cNvPicPr/>
            <p:nvPr/>
          </p:nvPicPr>
          <p:blipFill>
            <a:blip r:embed="rId6" cstate="print"/>
            <a:stretch>
              <a:fillRect/>
            </a:stretch>
          </p:blipFill>
          <p:spPr>
            <a:xfrm>
              <a:off x="2125979" y="5733287"/>
              <a:ext cx="67056" cy="67056"/>
            </a:xfrm>
            <a:prstGeom prst="rect">
              <a:avLst/>
            </a:prstGeom>
          </p:spPr>
        </p:pic>
        <p:sp>
          <p:nvSpPr>
            <p:cNvPr id="128" name="object 128"/>
            <p:cNvSpPr/>
            <p:nvPr/>
          </p:nvSpPr>
          <p:spPr>
            <a:xfrm>
              <a:off x="2176271" y="5935980"/>
              <a:ext cx="1641475" cy="0"/>
            </a:xfrm>
            <a:custGeom>
              <a:avLst/>
              <a:gdLst/>
              <a:ahLst/>
              <a:cxnLst/>
              <a:rect l="l" t="t" r="r" b="b"/>
              <a:pathLst>
                <a:path w="1641475">
                  <a:moveTo>
                    <a:pt x="0" y="0"/>
                  </a:moveTo>
                  <a:lnTo>
                    <a:pt x="1641347" y="0"/>
                  </a:lnTo>
                </a:path>
              </a:pathLst>
            </a:custGeom>
            <a:ln w="1524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9" name="object 129"/>
            <p:cNvSpPr/>
            <p:nvPr/>
          </p:nvSpPr>
          <p:spPr>
            <a:xfrm>
              <a:off x="2125979" y="5902452"/>
              <a:ext cx="67310" cy="67310"/>
            </a:xfrm>
            <a:custGeom>
              <a:avLst/>
              <a:gdLst/>
              <a:ahLst/>
              <a:cxnLst/>
              <a:rect l="l" t="t" r="r" b="b"/>
              <a:pathLst>
                <a:path w="67310" h="67310">
                  <a:moveTo>
                    <a:pt x="67056" y="67055"/>
                  </a:moveTo>
                  <a:lnTo>
                    <a:pt x="0" y="33528"/>
                  </a:lnTo>
                  <a:lnTo>
                    <a:pt x="67056" y="0"/>
                  </a:lnTo>
                  <a:lnTo>
                    <a:pt x="61055" y="16478"/>
                  </a:lnTo>
                  <a:lnTo>
                    <a:pt x="59055" y="33527"/>
                  </a:lnTo>
                  <a:lnTo>
                    <a:pt x="61055" y="50577"/>
                  </a:lnTo>
                  <a:lnTo>
                    <a:pt x="67056" y="67055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130" name="object 130"/>
          <p:cNvSpPr/>
          <p:nvPr/>
        </p:nvSpPr>
        <p:spPr>
          <a:xfrm>
            <a:off x="10745535" y="5681471"/>
            <a:ext cx="438236" cy="0"/>
          </a:xfrm>
          <a:custGeom>
            <a:avLst/>
            <a:gdLst/>
            <a:ahLst/>
            <a:cxnLst/>
            <a:rect l="l" t="t" r="r" b="b"/>
            <a:pathLst>
              <a:path w="190500">
                <a:moveTo>
                  <a:pt x="0" y="0"/>
                </a:moveTo>
                <a:lnTo>
                  <a:pt x="190500" y="0"/>
                </a:lnTo>
              </a:path>
            </a:pathLst>
          </a:custGeom>
          <a:ln w="1524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pic>
        <p:nvPicPr>
          <p:cNvPr id="131" name="object 131"/>
          <p:cNvPicPr/>
          <p:nvPr/>
        </p:nvPicPr>
        <p:blipFill>
          <a:blip r:embed="rId7" cstate="print"/>
          <a:stretch>
            <a:fillRect/>
          </a:stretch>
        </p:blipFill>
        <p:spPr>
          <a:xfrm>
            <a:off x="3270990" y="5710429"/>
            <a:ext cx="960610" cy="84327"/>
          </a:xfrm>
          <a:prstGeom prst="rect">
            <a:avLst/>
          </a:prstGeom>
        </p:spPr>
      </p:pic>
      <p:sp>
        <p:nvSpPr>
          <p:cNvPr id="132" name="object 132"/>
          <p:cNvSpPr/>
          <p:nvPr/>
        </p:nvSpPr>
        <p:spPr>
          <a:xfrm>
            <a:off x="4631274" y="5814060"/>
            <a:ext cx="0" cy="105410"/>
          </a:xfrm>
          <a:custGeom>
            <a:avLst/>
            <a:gdLst/>
            <a:ahLst/>
            <a:cxnLst/>
            <a:rect l="l" t="t" r="r" b="b"/>
            <a:pathLst>
              <a:path h="105410">
                <a:moveTo>
                  <a:pt x="0" y="0"/>
                </a:moveTo>
                <a:lnTo>
                  <a:pt x="0" y="105155"/>
                </a:lnTo>
              </a:path>
            </a:pathLst>
          </a:custGeom>
          <a:ln w="1524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3" name="object 133"/>
          <p:cNvSpPr/>
          <p:nvPr/>
        </p:nvSpPr>
        <p:spPr>
          <a:xfrm>
            <a:off x="4631274" y="5551933"/>
            <a:ext cx="204510" cy="52069"/>
          </a:xfrm>
          <a:custGeom>
            <a:avLst/>
            <a:gdLst/>
            <a:ahLst/>
            <a:cxnLst/>
            <a:rect l="l" t="t" r="r" b="b"/>
            <a:pathLst>
              <a:path w="88900" h="52070">
                <a:moveTo>
                  <a:pt x="88391" y="0"/>
                </a:moveTo>
                <a:lnTo>
                  <a:pt x="60864" y="1452"/>
                </a:lnTo>
                <a:lnTo>
                  <a:pt x="35051" y="11620"/>
                </a:lnTo>
                <a:lnTo>
                  <a:pt x="13811" y="28932"/>
                </a:lnTo>
                <a:lnTo>
                  <a:pt x="0" y="51816"/>
                </a:lnTo>
              </a:path>
            </a:pathLst>
          </a:custGeom>
          <a:ln w="1524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4" name="object 134"/>
          <p:cNvSpPr/>
          <p:nvPr/>
        </p:nvSpPr>
        <p:spPr>
          <a:xfrm>
            <a:off x="4427930" y="5710429"/>
            <a:ext cx="204510" cy="104139"/>
          </a:xfrm>
          <a:custGeom>
            <a:avLst/>
            <a:gdLst/>
            <a:ahLst/>
            <a:cxnLst/>
            <a:rect l="l" t="t" r="r" b="b"/>
            <a:pathLst>
              <a:path w="88900" h="104139">
                <a:moveTo>
                  <a:pt x="0" y="51816"/>
                </a:moveTo>
                <a:lnTo>
                  <a:pt x="26669" y="50363"/>
                </a:lnTo>
                <a:lnTo>
                  <a:pt x="52196" y="40195"/>
                </a:lnTo>
                <a:lnTo>
                  <a:pt x="73723" y="22883"/>
                </a:lnTo>
                <a:lnTo>
                  <a:pt x="88391" y="0"/>
                </a:lnTo>
              </a:path>
              <a:path w="88900" h="104139">
                <a:moveTo>
                  <a:pt x="0" y="51816"/>
                </a:moveTo>
                <a:lnTo>
                  <a:pt x="26669" y="53482"/>
                </a:lnTo>
                <a:lnTo>
                  <a:pt x="52196" y="64007"/>
                </a:lnTo>
                <a:lnTo>
                  <a:pt x="73723" y="81390"/>
                </a:lnTo>
                <a:lnTo>
                  <a:pt x="88391" y="103632"/>
                </a:lnTo>
              </a:path>
            </a:pathLst>
          </a:custGeom>
          <a:ln w="1524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5" name="object 135"/>
          <p:cNvSpPr/>
          <p:nvPr/>
        </p:nvSpPr>
        <p:spPr>
          <a:xfrm>
            <a:off x="4631274" y="5919215"/>
            <a:ext cx="204510" cy="53340"/>
          </a:xfrm>
          <a:custGeom>
            <a:avLst/>
            <a:gdLst/>
            <a:ahLst/>
            <a:cxnLst/>
            <a:rect l="l" t="t" r="r" b="b"/>
            <a:pathLst>
              <a:path w="88900" h="53339">
                <a:moveTo>
                  <a:pt x="88391" y="53339"/>
                </a:moveTo>
                <a:lnTo>
                  <a:pt x="60864" y="51649"/>
                </a:lnTo>
                <a:lnTo>
                  <a:pt x="35051" y="40957"/>
                </a:lnTo>
                <a:lnTo>
                  <a:pt x="13811" y="23122"/>
                </a:lnTo>
                <a:lnTo>
                  <a:pt x="0" y="0"/>
                </a:lnTo>
              </a:path>
            </a:pathLst>
          </a:custGeom>
          <a:ln w="1524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6" name="object 136"/>
          <p:cNvSpPr/>
          <p:nvPr/>
        </p:nvSpPr>
        <p:spPr>
          <a:xfrm>
            <a:off x="4631274" y="5603747"/>
            <a:ext cx="0" cy="105410"/>
          </a:xfrm>
          <a:custGeom>
            <a:avLst/>
            <a:gdLst/>
            <a:ahLst/>
            <a:cxnLst/>
            <a:rect l="l" t="t" r="r" b="b"/>
            <a:pathLst>
              <a:path h="105410">
                <a:moveTo>
                  <a:pt x="0" y="0"/>
                </a:moveTo>
                <a:lnTo>
                  <a:pt x="0" y="105155"/>
                </a:lnTo>
              </a:path>
            </a:pathLst>
          </a:custGeom>
          <a:ln w="1524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7" name="object 137"/>
          <p:cNvSpPr/>
          <p:nvPr/>
        </p:nvSpPr>
        <p:spPr>
          <a:xfrm>
            <a:off x="9536006" y="5594603"/>
            <a:ext cx="1016704" cy="0"/>
          </a:xfrm>
          <a:custGeom>
            <a:avLst/>
            <a:gdLst/>
            <a:ahLst/>
            <a:cxnLst/>
            <a:rect l="l" t="t" r="r" b="b"/>
            <a:pathLst>
              <a:path w="441960">
                <a:moveTo>
                  <a:pt x="0" y="0"/>
                </a:moveTo>
                <a:lnTo>
                  <a:pt x="441959" y="0"/>
                </a:lnTo>
              </a:path>
            </a:pathLst>
          </a:custGeom>
          <a:ln w="1524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8" name="object 138"/>
          <p:cNvSpPr/>
          <p:nvPr/>
        </p:nvSpPr>
        <p:spPr>
          <a:xfrm>
            <a:off x="9536005" y="5763768"/>
            <a:ext cx="3032590" cy="3175"/>
          </a:xfrm>
          <a:custGeom>
            <a:avLst/>
            <a:gdLst/>
            <a:ahLst/>
            <a:cxnLst/>
            <a:rect l="l" t="t" r="r" b="b"/>
            <a:pathLst>
              <a:path w="1318260" h="3175">
                <a:moveTo>
                  <a:pt x="0" y="3048"/>
                </a:moveTo>
                <a:lnTo>
                  <a:pt x="1318259" y="0"/>
                </a:lnTo>
              </a:path>
            </a:pathLst>
          </a:custGeom>
          <a:ln w="1524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9" name="object 139"/>
          <p:cNvSpPr/>
          <p:nvPr/>
        </p:nvSpPr>
        <p:spPr>
          <a:xfrm>
            <a:off x="9536006" y="5596128"/>
            <a:ext cx="1016704" cy="340360"/>
          </a:xfrm>
          <a:custGeom>
            <a:avLst/>
            <a:gdLst/>
            <a:ahLst/>
            <a:cxnLst/>
            <a:rect l="l" t="t" r="r" b="b"/>
            <a:pathLst>
              <a:path w="441960" h="340360">
                <a:moveTo>
                  <a:pt x="0" y="339851"/>
                </a:moveTo>
                <a:lnTo>
                  <a:pt x="441959" y="339851"/>
                </a:lnTo>
              </a:path>
              <a:path w="441960" h="340360">
                <a:moveTo>
                  <a:pt x="441959" y="0"/>
                </a:moveTo>
                <a:lnTo>
                  <a:pt x="441959" y="336803"/>
                </a:lnTo>
              </a:path>
            </a:pathLst>
          </a:custGeom>
          <a:ln w="1524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0" name="object 140"/>
          <p:cNvSpPr/>
          <p:nvPr/>
        </p:nvSpPr>
        <p:spPr>
          <a:xfrm>
            <a:off x="6075700" y="5679948"/>
            <a:ext cx="1006481" cy="1905"/>
          </a:xfrm>
          <a:custGeom>
            <a:avLst/>
            <a:gdLst/>
            <a:ahLst/>
            <a:cxnLst/>
            <a:rect l="l" t="t" r="r" b="b"/>
            <a:pathLst>
              <a:path w="437514" h="1904">
                <a:moveTo>
                  <a:pt x="437388" y="0"/>
                </a:moveTo>
                <a:lnTo>
                  <a:pt x="0" y="1523"/>
                </a:lnTo>
              </a:path>
            </a:pathLst>
          </a:custGeom>
          <a:ln w="1524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1" name="object 141"/>
          <p:cNvSpPr/>
          <p:nvPr/>
        </p:nvSpPr>
        <p:spPr>
          <a:xfrm>
            <a:off x="5669014" y="5847588"/>
            <a:ext cx="1414040" cy="1905"/>
          </a:xfrm>
          <a:custGeom>
            <a:avLst/>
            <a:gdLst/>
            <a:ahLst/>
            <a:cxnLst/>
            <a:rect l="l" t="t" r="r" b="b"/>
            <a:pathLst>
              <a:path w="614680" h="1904">
                <a:moveTo>
                  <a:pt x="614172" y="0"/>
                </a:moveTo>
                <a:lnTo>
                  <a:pt x="0" y="1524"/>
                </a:lnTo>
              </a:path>
            </a:pathLst>
          </a:custGeom>
          <a:ln w="1524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2" name="object 142"/>
          <p:cNvSpPr/>
          <p:nvPr/>
        </p:nvSpPr>
        <p:spPr>
          <a:xfrm>
            <a:off x="7411439" y="5512307"/>
            <a:ext cx="487902" cy="0"/>
          </a:xfrm>
          <a:custGeom>
            <a:avLst/>
            <a:gdLst/>
            <a:ahLst/>
            <a:cxnLst/>
            <a:rect l="l" t="t" r="r" b="b"/>
            <a:pathLst>
              <a:path w="212089">
                <a:moveTo>
                  <a:pt x="0" y="0"/>
                </a:moveTo>
                <a:lnTo>
                  <a:pt x="211836" y="0"/>
                </a:lnTo>
              </a:path>
            </a:pathLst>
          </a:custGeom>
          <a:ln w="1524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3" name="object 143"/>
          <p:cNvSpPr/>
          <p:nvPr/>
        </p:nvSpPr>
        <p:spPr>
          <a:xfrm>
            <a:off x="7404430" y="5387339"/>
            <a:ext cx="498128" cy="462280"/>
          </a:xfrm>
          <a:custGeom>
            <a:avLst/>
            <a:gdLst/>
            <a:ahLst/>
            <a:cxnLst/>
            <a:rect l="l" t="t" r="r" b="b"/>
            <a:pathLst>
              <a:path w="216535" h="462279">
                <a:moveTo>
                  <a:pt x="0" y="294132"/>
                </a:moveTo>
                <a:lnTo>
                  <a:pt x="216408" y="294132"/>
                </a:lnTo>
              </a:path>
              <a:path w="216535" h="462279">
                <a:moveTo>
                  <a:pt x="3047" y="461772"/>
                </a:moveTo>
                <a:lnTo>
                  <a:pt x="216408" y="461772"/>
                </a:lnTo>
                <a:lnTo>
                  <a:pt x="216408" y="0"/>
                </a:lnTo>
              </a:path>
            </a:pathLst>
          </a:custGeom>
          <a:ln w="1524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4" name="object 144"/>
          <p:cNvSpPr/>
          <p:nvPr/>
        </p:nvSpPr>
        <p:spPr>
          <a:xfrm>
            <a:off x="7898760" y="4418076"/>
            <a:ext cx="3110012" cy="0"/>
          </a:xfrm>
          <a:custGeom>
            <a:avLst/>
            <a:gdLst/>
            <a:ahLst/>
            <a:cxnLst/>
            <a:rect l="l" t="t" r="r" b="b"/>
            <a:pathLst>
              <a:path w="1351914">
                <a:moveTo>
                  <a:pt x="0" y="0"/>
                </a:moveTo>
                <a:lnTo>
                  <a:pt x="1351787" y="0"/>
                </a:lnTo>
              </a:path>
            </a:pathLst>
          </a:custGeom>
          <a:ln w="1524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5" name="object 145"/>
          <p:cNvSpPr/>
          <p:nvPr/>
        </p:nvSpPr>
        <p:spPr>
          <a:xfrm>
            <a:off x="5469179" y="4756405"/>
            <a:ext cx="1216834" cy="504825"/>
          </a:xfrm>
          <a:custGeom>
            <a:avLst/>
            <a:gdLst/>
            <a:ahLst/>
            <a:cxnLst/>
            <a:rect l="l" t="t" r="r" b="b"/>
            <a:pathLst>
              <a:path w="528955" h="504825">
                <a:moveTo>
                  <a:pt x="0" y="251460"/>
                </a:moveTo>
                <a:lnTo>
                  <a:pt x="4224" y="206310"/>
                </a:lnTo>
                <a:lnTo>
                  <a:pt x="16414" y="163795"/>
                </a:lnTo>
                <a:lnTo>
                  <a:pt x="35842" y="124629"/>
                </a:lnTo>
                <a:lnTo>
                  <a:pt x="61779" y="89527"/>
                </a:lnTo>
                <a:lnTo>
                  <a:pt x="93499" y="59203"/>
                </a:lnTo>
                <a:lnTo>
                  <a:pt x="130273" y="34374"/>
                </a:lnTo>
                <a:lnTo>
                  <a:pt x="171375" y="15754"/>
                </a:lnTo>
                <a:lnTo>
                  <a:pt x="216077" y="4057"/>
                </a:lnTo>
                <a:lnTo>
                  <a:pt x="263652" y="0"/>
                </a:lnTo>
                <a:lnTo>
                  <a:pt x="311278" y="4057"/>
                </a:lnTo>
                <a:lnTo>
                  <a:pt x="356120" y="15754"/>
                </a:lnTo>
                <a:lnTo>
                  <a:pt x="397425" y="34374"/>
                </a:lnTo>
                <a:lnTo>
                  <a:pt x="434440" y="59203"/>
                </a:lnTo>
                <a:lnTo>
                  <a:pt x="466412" y="89527"/>
                </a:lnTo>
                <a:lnTo>
                  <a:pt x="492590" y="124629"/>
                </a:lnTo>
                <a:lnTo>
                  <a:pt x="512220" y="163795"/>
                </a:lnTo>
                <a:lnTo>
                  <a:pt x="524550" y="206310"/>
                </a:lnTo>
                <a:lnTo>
                  <a:pt x="528828" y="251460"/>
                </a:lnTo>
                <a:lnTo>
                  <a:pt x="524550" y="297062"/>
                </a:lnTo>
                <a:lnTo>
                  <a:pt x="512220" y="339931"/>
                </a:lnTo>
                <a:lnTo>
                  <a:pt x="492590" y="379363"/>
                </a:lnTo>
                <a:lnTo>
                  <a:pt x="466412" y="414655"/>
                </a:lnTo>
                <a:lnTo>
                  <a:pt x="434440" y="445106"/>
                </a:lnTo>
                <a:lnTo>
                  <a:pt x="397425" y="470012"/>
                </a:lnTo>
                <a:lnTo>
                  <a:pt x="356120" y="488672"/>
                </a:lnTo>
                <a:lnTo>
                  <a:pt x="311278" y="500384"/>
                </a:lnTo>
                <a:lnTo>
                  <a:pt x="263652" y="504443"/>
                </a:lnTo>
                <a:lnTo>
                  <a:pt x="216077" y="500384"/>
                </a:lnTo>
                <a:lnTo>
                  <a:pt x="171375" y="488672"/>
                </a:lnTo>
                <a:lnTo>
                  <a:pt x="130273" y="470012"/>
                </a:lnTo>
                <a:lnTo>
                  <a:pt x="93499" y="445106"/>
                </a:lnTo>
                <a:lnTo>
                  <a:pt x="61779" y="414655"/>
                </a:lnTo>
                <a:lnTo>
                  <a:pt x="35842" y="379363"/>
                </a:lnTo>
                <a:lnTo>
                  <a:pt x="16414" y="339931"/>
                </a:lnTo>
                <a:lnTo>
                  <a:pt x="4224" y="297062"/>
                </a:lnTo>
                <a:lnTo>
                  <a:pt x="0" y="251460"/>
                </a:lnTo>
              </a:path>
            </a:pathLst>
          </a:custGeom>
          <a:ln w="1524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6" name="object 146"/>
          <p:cNvSpPr/>
          <p:nvPr/>
        </p:nvSpPr>
        <p:spPr>
          <a:xfrm>
            <a:off x="12165418" y="4248912"/>
            <a:ext cx="0" cy="169545"/>
          </a:xfrm>
          <a:custGeom>
            <a:avLst/>
            <a:gdLst/>
            <a:ahLst/>
            <a:cxnLst/>
            <a:rect l="l" t="t" r="r" b="b"/>
            <a:pathLst>
              <a:path h="169545">
                <a:moveTo>
                  <a:pt x="0" y="0"/>
                </a:moveTo>
                <a:lnTo>
                  <a:pt x="0" y="169164"/>
                </a:lnTo>
              </a:path>
            </a:pathLst>
          </a:custGeom>
          <a:ln w="1524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7" name="object 147"/>
          <p:cNvSpPr/>
          <p:nvPr/>
        </p:nvSpPr>
        <p:spPr>
          <a:xfrm>
            <a:off x="12165418" y="4584191"/>
            <a:ext cx="0" cy="1097280"/>
          </a:xfrm>
          <a:custGeom>
            <a:avLst/>
            <a:gdLst/>
            <a:ahLst/>
            <a:cxnLst/>
            <a:rect l="l" t="t" r="r" b="b"/>
            <a:pathLst>
              <a:path h="1097279">
                <a:moveTo>
                  <a:pt x="0" y="1097279"/>
                </a:moveTo>
                <a:lnTo>
                  <a:pt x="0" y="0"/>
                </a:lnTo>
              </a:path>
            </a:pathLst>
          </a:custGeom>
          <a:ln w="1524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8" name="object 148"/>
          <p:cNvSpPr/>
          <p:nvPr/>
        </p:nvSpPr>
        <p:spPr>
          <a:xfrm>
            <a:off x="7902265" y="4418076"/>
            <a:ext cx="0" cy="969644"/>
          </a:xfrm>
          <a:custGeom>
            <a:avLst/>
            <a:gdLst/>
            <a:ahLst/>
            <a:cxnLst/>
            <a:rect l="l" t="t" r="r" b="b"/>
            <a:pathLst>
              <a:path h="969645">
                <a:moveTo>
                  <a:pt x="0" y="0"/>
                </a:moveTo>
                <a:lnTo>
                  <a:pt x="0" y="969263"/>
                </a:lnTo>
              </a:path>
            </a:pathLst>
          </a:custGeom>
          <a:ln w="1524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9" name="object 149"/>
          <p:cNvSpPr/>
          <p:nvPr/>
        </p:nvSpPr>
        <p:spPr>
          <a:xfrm>
            <a:off x="10745535" y="5215129"/>
            <a:ext cx="0" cy="466725"/>
          </a:xfrm>
          <a:custGeom>
            <a:avLst/>
            <a:gdLst/>
            <a:ahLst/>
            <a:cxnLst/>
            <a:rect l="l" t="t" r="r" b="b"/>
            <a:pathLst>
              <a:path h="466725">
                <a:moveTo>
                  <a:pt x="0" y="0"/>
                </a:moveTo>
                <a:lnTo>
                  <a:pt x="0" y="466343"/>
                </a:lnTo>
              </a:path>
            </a:pathLst>
          </a:custGeom>
          <a:ln w="1524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0" name="object 150"/>
          <p:cNvSpPr/>
          <p:nvPr/>
        </p:nvSpPr>
        <p:spPr>
          <a:xfrm>
            <a:off x="5669014" y="5195315"/>
            <a:ext cx="0" cy="654050"/>
          </a:xfrm>
          <a:custGeom>
            <a:avLst/>
            <a:gdLst/>
            <a:ahLst/>
            <a:cxnLst/>
            <a:rect l="l" t="t" r="r" b="b"/>
            <a:pathLst>
              <a:path h="654050">
                <a:moveTo>
                  <a:pt x="0" y="653796"/>
                </a:moveTo>
                <a:lnTo>
                  <a:pt x="0" y="0"/>
                </a:lnTo>
              </a:path>
            </a:pathLst>
          </a:custGeom>
          <a:ln w="1524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1" name="object 151"/>
          <p:cNvSpPr/>
          <p:nvPr/>
        </p:nvSpPr>
        <p:spPr>
          <a:xfrm>
            <a:off x="6075699" y="5256276"/>
            <a:ext cx="0" cy="425450"/>
          </a:xfrm>
          <a:custGeom>
            <a:avLst/>
            <a:gdLst/>
            <a:ahLst/>
            <a:cxnLst/>
            <a:rect l="l" t="t" r="r" b="b"/>
            <a:pathLst>
              <a:path h="425450">
                <a:moveTo>
                  <a:pt x="0" y="425195"/>
                </a:moveTo>
                <a:lnTo>
                  <a:pt x="0" y="0"/>
                </a:lnTo>
              </a:path>
            </a:pathLst>
          </a:custGeom>
          <a:ln w="1524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2" name="object 152"/>
          <p:cNvSpPr/>
          <p:nvPr/>
        </p:nvSpPr>
        <p:spPr>
          <a:xfrm>
            <a:off x="6482380" y="5193792"/>
            <a:ext cx="4382" cy="318770"/>
          </a:xfrm>
          <a:custGeom>
            <a:avLst/>
            <a:gdLst/>
            <a:ahLst/>
            <a:cxnLst/>
            <a:rect l="l" t="t" r="r" b="b"/>
            <a:pathLst>
              <a:path w="1905" h="318770">
                <a:moveTo>
                  <a:pt x="0" y="318515"/>
                </a:moveTo>
                <a:lnTo>
                  <a:pt x="1524" y="0"/>
                </a:lnTo>
              </a:path>
            </a:pathLst>
          </a:custGeom>
          <a:ln w="1524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pic>
        <p:nvPicPr>
          <p:cNvPr id="153" name="object 153"/>
          <p:cNvPicPr/>
          <p:nvPr/>
        </p:nvPicPr>
        <p:blipFill>
          <a:blip r:embed="rId8" cstate="print"/>
          <a:stretch>
            <a:fillRect/>
          </a:stretch>
        </p:blipFill>
        <p:spPr>
          <a:xfrm>
            <a:off x="8761208" y="6074665"/>
            <a:ext cx="908077" cy="67563"/>
          </a:xfrm>
          <a:prstGeom prst="rect">
            <a:avLst/>
          </a:prstGeom>
        </p:spPr>
      </p:pic>
      <p:sp>
        <p:nvSpPr>
          <p:cNvPr id="154" name="object 154"/>
          <p:cNvSpPr/>
          <p:nvPr/>
        </p:nvSpPr>
        <p:spPr>
          <a:xfrm>
            <a:off x="12579113" y="5721096"/>
            <a:ext cx="1624393" cy="82550"/>
          </a:xfrm>
          <a:custGeom>
            <a:avLst/>
            <a:gdLst/>
            <a:ahLst/>
            <a:cxnLst/>
            <a:rect l="l" t="t" r="r" b="b"/>
            <a:pathLst>
              <a:path w="706120" h="82550">
                <a:moveTo>
                  <a:pt x="99059" y="82296"/>
                </a:moveTo>
                <a:lnTo>
                  <a:pt x="617219" y="82296"/>
                </a:lnTo>
                <a:lnTo>
                  <a:pt x="617219" y="0"/>
                </a:lnTo>
                <a:lnTo>
                  <a:pt x="99059" y="0"/>
                </a:lnTo>
                <a:lnTo>
                  <a:pt x="99059" y="82296"/>
                </a:lnTo>
                <a:close/>
              </a:path>
              <a:path w="706120" h="82550">
                <a:moveTo>
                  <a:pt x="617219" y="42671"/>
                </a:moveTo>
                <a:lnTo>
                  <a:pt x="705611" y="42671"/>
                </a:lnTo>
                <a:lnTo>
                  <a:pt x="617219" y="42671"/>
                </a:lnTo>
                <a:close/>
              </a:path>
              <a:path w="706120" h="82550">
                <a:moveTo>
                  <a:pt x="0" y="42671"/>
                </a:moveTo>
                <a:lnTo>
                  <a:pt x="88391" y="42671"/>
                </a:lnTo>
                <a:lnTo>
                  <a:pt x="0" y="42671"/>
                </a:lnTo>
                <a:close/>
              </a:path>
            </a:pathLst>
          </a:custGeom>
          <a:ln w="1524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5" name="object 155"/>
          <p:cNvSpPr/>
          <p:nvPr/>
        </p:nvSpPr>
        <p:spPr>
          <a:xfrm>
            <a:off x="14219869" y="5678423"/>
            <a:ext cx="505432" cy="167640"/>
          </a:xfrm>
          <a:custGeom>
            <a:avLst/>
            <a:gdLst/>
            <a:ahLst/>
            <a:cxnLst/>
            <a:rect l="l" t="t" r="r" b="b"/>
            <a:pathLst>
              <a:path w="219710" h="167639">
                <a:moveTo>
                  <a:pt x="219455" y="112776"/>
                </a:moveTo>
                <a:lnTo>
                  <a:pt x="219455" y="56388"/>
                </a:lnTo>
              </a:path>
              <a:path w="219710" h="167639">
                <a:moveTo>
                  <a:pt x="192023" y="138683"/>
                </a:moveTo>
                <a:lnTo>
                  <a:pt x="192023" y="28956"/>
                </a:lnTo>
              </a:path>
              <a:path w="219710" h="167639">
                <a:moveTo>
                  <a:pt x="163067" y="167640"/>
                </a:moveTo>
                <a:lnTo>
                  <a:pt x="163067" y="0"/>
                </a:lnTo>
              </a:path>
              <a:path w="219710" h="167639">
                <a:moveTo>
                  <a:pt x="0" y="85344"/>
                </a:moveTo>
                <a:lnTo>
                  <a:pt x="163067" y="85344"/>
                </a:lnTo>
              </a:path>
            </a:pathLst>
          </a:custGeom>
          <a:ln w="1524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grpSp>
        <p:nvGrpSpPr>
          <p:cNvPr id="156" name="object 156"/>
          <p:cNvGrpSpPr/>
          <p:nvPr/>
        </p:nvGrpSpPr>
        <p:grpSpPr>
          <a:xfrm>
            <a:off x="12950738" y="5193792"/>
            <a:ext cx="1444717" cy="279400"/>
            <a:chOff x="5629655" y="5193792"/>
            <a:chExt cx="628015" cy="279400"/>
          </a:xfrm>
        </p:grpSpPr>
        <p:pic>
          <p:nvPicPr>
            <p:cNvPr id="157" name="object 157"/>
            <p:cNvPicPr/>
            <p:nvPr/>
          </p:nvPicPr>
          <p:blipFill>
            <a:blip r:embed="rId9" cstate="print"/>
            <a:stretch>
              <a:fillRect/>
            </a:stretch>
          </p:blipFill>
          <p:spPr>
            <a:xfrm>
              <a:off x="5632703" y="5193792"/>
              <a:ext cx="624858" cy="67055"/>
            </a:xfrm>
            <a:prstGeom prst="rect">
              <a:avLst/>
            </a:prstGeom>
          </p:spPr>
        </p:pic>
        <p:pic>
          <p:nvPicPr>
            <p:cNvPr id="158" name="object 158"/>
            <p:cNvPicPr/>
            <p:nvPr/>
          </p:nvPicPr>
          <p:blipFill>
            <a:blip r:embed="rId10" cstate="print"/>
            <a:stretch>
              <a:fillRect/>
            </a:stretch>
          </p:blipFill>
          <p:spPr>
            <a:xfrm>
              <a:off x="5629655" y="5301996"/>
              <a:ext cx="446532" cy="65531"/>
            </a:xfrm>
            <a:prstGeom prst="rect">
              <a:avLst/>
            </a:prstGeom>
          </p:spPr>
        </p:pic>
        <p:pic>
          <p:nvPicPr>
            <p:cNvPr id="159" name="object 159"/>
            <p:cNvPicPr/>
            <p:nvPr/>
          </p:nvPicPr>
          <p:blipFill>
            <a:blip r:embed="rId11" cstate="print"/>
            <a:stretch>
              <a:fillRect/>
            </a:stretch>
          </p:blipFill>
          <p:spPr>
            <a:xfrm>
              <a:off x="5635751" y="5407151"/>
              <a:ext cx="231648" cy="66039"/>
            </a:xfrm>
            <a:prstGeom prst="rect">
              <a:avLst/>
            </a:prstGeom>
          </p:spPr>
        </p:pic>
      </p:grpSp>
      <p:sp>
        <p:nvSpPr>
          <p:cNvPr id="160" name="object 160"/>
          <p:cNvSpPr/>
          <p:nvPr/>
        </p:nvSpPr>
        <p:spPr>
          <a:xfrm>
            <a:off x="11513325" y="5679947"/>
            <a:ext cx="652971" cy="0"/>
          </a:xfrm>
          <a:custGeom>
            <a:avLst/>
            <a:gdLst/>
            <a:ahLst/>
            <a:cxnLst/>
            <a:rect l="l" t="t" r="r" b="b"/>
            <a:pathLst>
              <a:path w="283845">
                <a:moveTo>
                  <a:pt x="0" y="0"/>
                </a:moveTo>
                <a:lnTo>
                  <a:pt x="283464" y="0"/>
                </a:lnTo>
              </a:path>
            </a:pathLst>
          </a:custGeom>
          <a:ln w="1524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1" name="object 161"/>
          <p:cNvSpPr/>
          <p:nvPr/>
        </p:nvSpPr>
        <p:spPr>
          <a:xfrm>
            <a:off x="6082709" y="4248911"/>
            <a:ext cx="4382" cy="508000"/>
          </a:xfrm>
          <a:custGeom>
            <a:avLst/>
            <a:gdLst/>
            <a:ahLst/>
            <a:cxnLst/>
            <a:rect l="l" t="t" r="r" b="b"/>
            <a:pathLst>
              <a:path w="1905" h="508000">
                <a:moveTo>
                  <a:pt x="0" y="507491"/>
                </a:moveTo>
                <a:lnTo>
                  <a:pt x="1524" y="0"/>
                </a:lnTo>
              </a:path>
            </a:pathLst>
          </a:custGeom>
          <a:ln w="1524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grpSp>
        <p:nvGrpSpPr>
          <p:cNvPr id="162" name="object 162"/>
          <p:cNvGrpSpPr/>
          <p:nvPr/>
        </p:nvGrpSpPr>
        <p:grpSpPr>
          <a:xfrm>
            <a:off x="12978783" y="5832347"/>
            <a:ext cx="806354" cy="67310"/>
            <a:chOff x="5641847" y="5832347"/>
            <a:chExt cx="350520" cy="67310"/>
          </a:xfrm>
        </p:grpSpPr>
        <p:sp>
          <p:nvSpPr>
            <p:cNvPr id="163" name="object 163"/>
            <p:cNvSpPr/>
            <p:nvPr/>
          </p:nvSpPr>
          <p:spPr>
            <a:xfrm>
              <a:off x="5690615" y="5865876"/>
              <a:ext cx="302260" cy="0"/>
            </a:xfrm>
            <a:custGeom>
              <a:avLst/>
              <a:gdLst/>
              <a:ahLst/>
              <a:cxnLst/>
              <a:rect l="l" t="t" r="r" b="b"/>
              <a:pathLst>
                <a:path w="302260">
                  <a:moveTo>
                    <a:pt x="301751" y="0"/>
                  </a:moveTo>
                  <a:lnTo>
                    <a:pt x="0" y="0"/>
                  </a:lnTo>
                </a:path>
              </a:pathLst>
            </a:custGeom>
            <a:ln w="1524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164" name="object 164"/>
            <p:cNvPicPr/>
            <p:nvPr/>
          </p:nvPicPr>
          <p:blipFill>
            <a:blip r:embed="rId12" cstate="print"/>
            <a:stretch>
              <a:fillRect/>
            </a:stretch>
          </p:blipFill>
          <p:spPr>
            <a:xfrm>
              <a:off x="5641847" y="5832347"/>
              <a:ext cx="64007" cy="67055"/>
            </a:xfrm>
            <a:prstGeom prst="rect">
              <a:avLst/>
            </a:prstGeom>
          </p:spPr>
        </p:pic>
      </p:grpSp>
      <p:pic>
        <p:nvPicPr>
          <p:cNvPr id="165" name="object 165"/>
          <p:cNvPicPr/>
          <p:nvPr/>
        </p:nvPicPr>
        <p:blipFill>
          <a:blip r:embed="rId13" cstate="print"/>
          <a:stretch>
            <a:fillRect/>
          </a:stretch>
        </p:blipFill>
        <p:spPr>
          <a:xfrm>
            <a:off x="13357419" y="5945124"/>
            <a:ext cx="129718" cy="192023"/>
          </a:xfrm>
          <a:prstGeom prst="rect">
            <a:avLst/>
          </a:prstGeom>
        </p:spPr>
      </p:pic>
      <p:grpSp>
        <p:nvGrpSpPr>
          <p:cNvPr id="166" name="object 166"/>
          <p:cNvGrpSpPr/>
          <p:nvPr/>
        </p:nvGrpSpPr>
        <p:grpSpPr>
          <a:xfrm>
            <a:off x="5781203" y="4914901"/>
            <a:ext cx="617912" cy="353695"/>
            <a:chOff x="2513075" y="4914900"/>
            <a:chExt cx="268605" cy="353695"/>
          </a:xfrm>
        </p:grpSpPr>
        <p:pic>
          <p:nvPicPr>
            <p:cNvPr id="167" name="object 167"/>
            <p:cNvPicPr/>
            <p:nvPr/>
          </p:nvPicPr>
          <p:blipFill>
            <a:blip r:embed="rId14" cstate="print"/>
            <a:stretch>
              <a:fillRect/>
            </a:stretch>
          </p:blipFill>
          <p:spPr>
            <a:xfrm>
              <a:off x="2522219" y="4914900"/>
              <a:ext cx="240791" cy="65531"/>
            </a:xfrm>
            <a:prstGeom prst="rect">
              <a:avLst/>
            </a:prstGeom>
          </p:spPr>
        </p:pic>
        <p:pic>
          <p:nvPicPr>
            <p:cNvPr id="168" name="object 168"/>
            <p:cNvPicPr/>
            <p:nvPr/>
          </p:nvPicPr>
          <p:blipFill>
            <a:blip r:embed="rId15" cstate="print"/>
            <a:stretch>
              <a:fillRect/>
            </a:stretch>
          </p:blipFill>
          <p:spPr>
            <a:xfrm>
              <a:off x="2513075" y="5021579"/>
              <a:ext cx="268224" cy="246887"/>
            </a:xfrm>
            <a:prstGeom prst="rect">
              <a:avLst/>
            </a:prstGeom>
          </p:spPr>
        </p:pic>
      </p:grpSp>
      <p:sp>
        <p:nvSpPr>
          <p:cNvPr id="169" name="object 169"/>
          <p:cNvSpPr/>
          <p:nvPr/>
        </p:nvSpPr>
        <p:spPr>
          <a:xfrm>
            <a:off x="10945372" y="4796027"/>
            <a:ext cx="407559" cy="82550"/>
          </a:xfrm>
          <a:custGeom>
            <a:avLst/>
            <a:gdLst/>
            <a:ahLst/>
            <a:cxnLst/>
            <a:rect l="l" t="t" r="r" b="b"/>
            <a:pathLst>
              <a:path w="177164" h="82550">
                <a:moveTo>
                  <a:pt x="35052" y="42672"/>
                </a:moveTo>
                <a:lnTo>
                  <a:pt x="70104" y="0"/>
                </a:lnTo>
                <a:lnTo>
                  <a:pt x="106680" y="82295"/>
                </a:lnTo>
                <a:lnTo>
                  <a:pt x="141732" y="42672"/>
                </a:lnTo>
              </a:path>
              <a:path w="177164" h="82550">
                <a:moveTo>
                  <a:pt x="0" y="42672"/>
                </a:moveTo>
                <a:lnTo>
                  <a:pt x="35052" y="42672"/>
                </a:lnTo>
              </a:path>
              <a:path w="177164" h="82550">
                <a:moveTo>
                  <a:pt x="141732" y="42672"/>
                </a:moveTo>
                <a:lnTo>
                  <a:pt x="176784" y="42672"/>
                </a:lnTo>
              </a:path>
            </a:pathLst>
          </a:custGeom>
          <a:ln w="1524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0" name="object 170"/>
          <p:cNvSpPr/>
          <p:nvPr/>
        </p:nvSpPr>
        <p:spPr>
          <a:xfrm>
            <a:off x="10643868" y="5047488"/>
            <a:ext cx="200128" cy="167640"/>
          </a:xfrm>
          <a:custGeom>
            <a:avLst/>
            <a:gdLst/>
            <a:ahLst/>
            <a:cxnLst/>
            <a:rect l="l" t="t" r="r" b="b"/>
            <a:pathLst>
              <a:path w="86995" h="167639">
                <a:moveTo>
                  <a:pt x="44195" y="134112"/>
                </a:moveTo>
                <a:lnTo>
                  <a:pt x="0" y="102108"/>
                </a:lnTo>
                <a:lnTo>
                  <a:pt x="86867" y="68580"/>
                </a:lnTo>
                <a:lnTo>
                  <a:pt x="44195" y="33528"/>
                </a:lnTo>
              </a:path>
              <a:path w="86995" h="167639">
                <a:moveTo>
                  <a:pt x="44195" y="167640"/>
                </a:moveTo>
                <a:lnTo>
                  <a:pt x="44195" y="134112"/>
                </a:lnTo>
              </a:path>
              <a:path w="86995" h="167639">
                <a:moveTo>
                  <a:pt x="44195" y="33528"/>
                </a:moveTo>
                <a:lnTo>
                  <a:pt x="44195" y="0"/>
                </a:lnTo>
              </a:path>
            </a:pathLst>
          </a:custGeom>
          <a:ln w="1524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1" name="object 171"/>
          <p:cNvSpPr/>
          <p:nvPr/>
        </p:nvSpPr>
        <p:spPr>
          <a:xfrm>
            <a:off x="11352054" y="4838700"/>
            <a:ext cx="813657" cy="0"/>
          </a:xfrm>
          <a:custGeom>
            <a:avLst/>
            <a:gdLst/>
            <a:ahLst/>
            <a:cxnLst/>
            <a:rect l="l" t="t" r="r" b="b"/>
            <a:pathLst>
              <a:path w="353695">
                <a:moveTo>
                  <a:pt x="0" y="0"/>
                </a:moveTo>
                <a:lnTo>
                  <a:pt x="353567" y="0"/>
                </a:lnTo>
              </a:path>
            </a:pathLst>
          </a:custGeom>
          <a:ln w="1524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2" name="object 172"/>
          <p:cNvSpPr/>
          <p:nvPr/>
        </p:nvSpPr>
        <p:spPr>
          <a:xfrm>
            <a:off x="10745536" y="4587241"/>
            <a:ext cx="249794" cy="460375"/>
          </a:xfrm>
          <a:custGeom>
            <a:avLst/>
            <a:gdLst/>
            <a:ahLst/>
            <a:cxnLst/>
            <a:rect l="l" t="t" r="r" b="b"/>
            <a:pathLst>
              <a:path w="108585" h="460375">
                <a:moveTo>
                  <a:pt x="0" y="460247"/>
                </a:moveTo>
                <a:lnTo>
                  <a:pt x="0" y="0"/>
                </a:lnTo>
              </a:path>
              <a:path w="108585" h="460375">
                <a:moveTo>
                  <a:pt x="108204" y="251459"/>
                </a:moveTo>
                <a:lnTo>
                  <a:pt x="0" y="251459"/>
                </a:lnTo>
              </a:path>
            </a:pathLst>
          </a:custGeom>
          <a:ln w="1524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pic>
        <p:nvPicPr>
          <p:cNvPr id="173" name="object 173"/>
          <p:cNvPicPr/>
          <p:nvPr/>
        </p:nvPicPr>
        <p:blipFill>
          <a:blip r:embed="rId16" cstate="print"/>
          <a:stretch>
            <a:fillRect/>
          </a:stretch>
        </p:blipFill>
        <p:spPr>
          <a:xfrm>
            <a:off x="9834007" y="4917948"/>
            <a:ext cx="350588" cy="192023"/>
          </a:xfrm>
          <a:prstGeom prst="rect">
            <a:avLst/>
          </a:prstGeom>
        </p:spPr>
      </p:pic>
      <p:sp>
        <p:nvSpPr>
          <p:cNvPr id="174" name="object 174"/>
          <p:cNvSpPr/>
          <p:nvPr/>
        </p:nvSpPr>
        <p:spPr>
          <a:xfrm>
            <a:off x="6075700" y="4248911"/>
            <a:ext cx="6090014" cy="0"/>
          </a:xfrm>
          <a:custGeom>
            <a:avLst/>
            <a:gdLst/>
            <a:ahLst/>
            <a:cxnLst/>
            <a:rect l="l" t="t" r="r" b="b"/>
            <a:pathLst>
              <a:path w="2647315">
                <a:moveTo>
                  <a:pt x="0" y="0"/>
                </a:moveTo>
                <a:lnTo>
                  <a:pt x="2647188" y="0"/>
                </a:lnTo>
              </a:path>
            </a:pathLst>
          </a:custGeom>
          <a:ln w="1524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5" name="object 175"/>
          <p:cNvSpPr/>
          <p:nvPr/>
        </p:nvSpPr>
        <p:spPr>
          <a:xfrm>
            <a:off x="10745535" y="4584191"/>
            <a:ext cx="262941" cy="0"/>
          </a:xfrm>
          <a:custGeom>
            <a:avLst/>
            <a:gdLst/>
            <a:ahLst/>
            <a:cxnLst/>
            <a:rect l="l" t="t" r="r" b="b"/>
            <a:pathLst>
              <a:path w="114300">
                <a:moveTo>
                  <a:pt x="0" y="0"/>
                </a:moveTo>
                <a:lnTo>
                  <a:pt x="114300" y="0"/>
                </a:lnTo>
              </a:path>
            </a:pathLst>
          </a:custGeom>
          <a:ln w="1524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6" name="object 176"/>
          <p:cNvSpPr/>
          <p:nvPr/>
        </p:nvSpPr>
        <p:spPr>
          <a:xfrm>
            <a:off x="11758739" y="4418076"/>
            <a:ext cx="407559" cy="0"/>
          </a:xfrm>
          <a:custGeom>
            <a:avLst/>
            <a:gdLst/>
            <a:ahLst/>
            <a:cxnLst/>
            <a:rect l="l" t="t" r="r" b="b"/>
            <a:pathLst>
              <a:path w="177164">
                <a:moveTo>
                  <a:pt x="0" y="0"/>
                </a:moveTo>
                <a:lnTo>
                  <a:pt x="176783" y="0"/>
                </a:lnTo>
              </a:path>
            </a:pathLst>
          </a:custGeom>
          <a:ln w="1524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7" name="object 177"/>
          <p:cNvSpPr/>
          <p:nvPr/>
        </p:nvSpPr>
        <p:spPr>
          <a:xfrm>
            <a:off x="11758739" y="4584191"/>
            <a:ext cx="407559" cy="0"/>
          </a:xfrm>
          <a:custGeom>
            <a:avLst/>
            <a:gdLst/>
            <a:ahLst/>
            <a:cxnLst/>
            <a:rect l="l" t="t" r="r" b="b"/>
            <a:pathLst>
              <a:path w="177164">
                <a:moveTo>
                  <a:pt x="0" y="0"/>
                </a:moveTo>
                <a:lnTo>
                  <a:pt x="176783" y="0"/>
                </a:lnTo>
              </a:path>
            </a:pathLst>
          </a:custGeom>
          <a:ln w="1524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grpSp>
        <p:nvGrpSpPr>
          <p:cNvPr id="178" name="object 178"/>
          <p:cNvGrpSpPr/>
          <p:nvPr/>
        </p:nvGrpSpPr>
        <p:grpSpPr>
          <a:xfrm>
            <a:off x="8410618" y="4468367"/>
            <a:ext cx="1013785" cy="67310"/>
            <a:chOff x="3656076" y="4468367"/>
            <a:chExt cx="440690" cy="67310"/>
          </a:xfrm>
        </p:grpSpPr>
        <p:sp>
          <p:nvSpPr>
            <p:cNvPr id="179" name="object 179"/>
            <p:cNvSpPr/>
            <p:nvPr/>
          </p:nvSpPr>
          <p:spPr>
            <a:xfrm>
              <a:off x="3656076" y="4501896"/>
              <a:ext cx="388620" cy="0"/>
            </a:xfrm>
            <a:custGeom>
              <a:avLst/>
              <a:gdLst/>
              <a:ahLst/>
              <a:cxnLst/>
              <a:rect l="l" t="t" r="r" b="b"/>
              <a:pathLst>
                <a:path w="388620">
                  <a:moveTo>
                    <a:pt x="0" y="0"/>
                  </a:moveTo>
                  <a:lnTo>
                    <a:pt x="388620" y="0"/>
                  </a:lnTo>
                </a:path>
              </a:pathLst>
            </a:custGeom>
            <a:ln w="1524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180" name="object 180"/>
            <p:cNvPicPr/>
            <p:nvPr/>
          </p:nvPicPr>
          <p:blipFill>
            <a:blip r:embed="rId17" cstate="print"/>
            <a:stretch>
              <a:fillRect/>
            </a:stretch>
          </p:blipFill>
          <p:spPr>
            <a:xfrm>
              <a:off x="4030980" y="4468367"/>
              <a:ext cx="65531" cy="67056"/>
            </a:xfrm>
            <a:prstGeom prst="rect">
              <a:avLst/>
            </a:prstGeom>
          </p:spPr>
        </p:pic>
      </p:grpSp>
      <p:grpSp>
        <p:nvGrpSpPr>
          <p:cNvPr id="181" name="object 181"/>
          <p:cNvGrpSpPr/>
          <p:nvPr/>
        </p:nvGrpSpPr>
        <p:grpSpPr>
          <a:xfrm>
            <a:off x="6945157" y="6053329"/>
            <a:ext cx="302383" cy="76835"/>
            <a:chOff x="3019043" y="6053328"/>
            <a:chExt cx="131445" cy="76835"/>
          </a:xfrm>
        </p:grpSpPr>
        <p:pic>
          <p:nvPicPr>
            <p:cNvPr id="182" name="object 182"/>
            <p:cNvPicPr/>
            <p:nvPr/>
          </p:nvPicPr>
          <p:blipFill>
            <a:blip r:embed="rId18" cstate="print"/>
            <a:stretch>
              <a:fillRect/>
            </a:stretch>
          </p:blipFill>
          <p:spPr>
            <a:xfrm>
              <a:off x="3019043" y="6053328"/>
              <a:ext cx="54673" cy="64515"/>
            </a:xfrm>
            <a:prstGeom prst="rect">
              <a:avLst/>
            </a:prstGeom>
          </p:spPr>
        </p:pic>
        <p:pic>
          <p:nvPicPr>
            <p:cNvPr id="183" name="object 183"/>
            <p:cNvPicPr/>
            <p:nvPr/>
          </p:nvPicPr>
          <p:blipFill>
            <a:blip r:embed="rId19" cstate="print"/>
            <a:stretch>
              <a:fillRect/>
            </a:stretch>
          </p:blipFill>
          <p:spPr>
            <a:xfrm>
              <a:off x="3080003" y="6088380"/>
              <a:ext cx="70008" cy="41655"/>
            </a:xfrm>
            <a:prstGeom prst="rect">
              <a:avLst/>
            </a:prstGeom>
          </p:spPr>
        </p:pic>
      </p:grpSp>
      <p:grpSp>
        <p:nvGrpSpPr>
          <p:cNvPr id="184" name="object 184"/>
          <p:cNvGrpSpPr/>
          <p:nvPr/>
        </p:nvGrpSpPr>
        <p:grpSpPr>
          <a:xfrm>
            <a:off x="10815655" y="4669535"/>
            <a:ext cx="154843" cy="127000"/>
            <a:chOff x="4701540" y="4669535"/>
            <a:chExt cx="67310" cy="127000"/>
          </a:xfrm>
        </p:grpSpPr>
        <p:sp>
          <p:nvSpPr>
            <p:cNvPr id="185" name="object 185"/>
            <p:cNvSpPr/>
            <p:nvPr/>
          </p:nvSpPr>
          <p:spPr>
            <a:xfrm>
              <a:off x="4735068" y="4669535"/>
              <a:ext cx="0" cy="76200"/>
            </a:xfrm>
            <a:custGeom>
              <a:avLst/>
              <a:gdLst/>
              <a:ahLst/>
              <a:cxnLst/>
              <a:rect l="l" t="t" r="r" b="b"/>
              <a:pathLst>
                <a:path h="76200">
                  <a:moveTo>
                    <a:pt x="0" y="0"/>
                  </a:moveTo>
                  <a:lnTo>
                    <a:pt x="0" y="76200"/>
                  </a:lnTo>
                </a:path>
              </a:pathLst>
            </a:custGeom>
            <a:ln w="1524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86" name="object 186"/>
            <p:cNvSpPr/>
            <p:nvPr/>
          </p:nvSpPr>
          <p:spPr>
            <a:xfrm>
              <a:off x="4701540" y="4728972"/>
              <a:ext cx="67310" cy="67310"/>
            </a:xfrm>
            <a:custGeom>
              <a:avLst/>
              <a:gdLst/>
              <a:ahLst/>
              <a:cxnLst/>
              <a:rect l="l" t="t" r="r" b="b"/>
              <a:pathLst>
                <a:path w="67310" h="67310">
                  <a:moveTo>
                    <a:pt x="33527" y="67055"/>
                  </a:moveTo>
                  <a:lnTo>
                    <a:pt x="0" y="0"/>
                  </a:lnTo>
                  <a:lnTo>
                    <a:pt x="16692" y="6000"/>
                  </a:lnTo>
                  <a:lnTo>
                    <a:pt x="34099" y="8000"/>
                  </a:lnTo>
                  <a:lnTo>
                    <a:pt x="51220" y="6000"/>
                  </a:lnTo>
                  <a:lnTo>
                    <a:pt x="67056" y="0"/>
                  </a:lnTo>
                  <a:lnTo>
                    <a:pt x="33527" y="67055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187" name="object 187"/>
          <p:cNvGrpSpPr/>
          <p:nvPr/>
        </p:nvGrpSpPr>
        <p:grpSpPr>
          <a:xfrm>
            <a:off x="10815655" y="5079492"/>
            <a:ext cx="154843" cy="135890"/>
            <a:chOff x="4701540" y="5079492"/>
            <a:chExt cx="67310" cy="135890"/>
          </a:xfrm>
        </p:grpSpPr>
        <p:sp>
          <p:nvSpPr>
            <p:cNvPr id="188" name="object 188"/>
            <p:cNvSpPr/>
            <p:nvPr/>
          </p:nvSpPr>
          <p:spPr>
            <a:xfrm>
              <a:off x="4735068" y="5079492"/>
              <a:ext cx="0" cy="86995"/>
            </a:xfrm>
            <a:custGeom>
              <a:avLst/>
              <a:gdLst/>
              <a:ahLst/>
              <a:cxnLst/>
              <a:rect l="l" t="t" r="r" b="b"/>
              <a:pathLst>
                <a:path h="86995">
                  <a:moveTo>
                    <a:pt x="0" y="0"/>
                  </a:moveTo>
                  <a:lnTo>
                    <a:pt x="0" y="86867"/>
                  </a:lnTo>
                </a:path>
              </a:pathLst>
            </a:custGeom>
            <a:ln w="1524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89" name="object 189"/>
            <p:cNvSpPr/>
            <p:nvPr/>
          </p:nvSpPr>
          <p:spPr>
            <a:xfrm>
              <a:off x="4701540" y="5149596"/>
              <a:ext cx="67310" cy="66040"/>
            </a:xfrm>
            <a:custGeom>
              <a:avLst/>
              <a:gdLst/>
              <a:ahLst/>
              <a:cxnLst/>
              <a:rect l="l" t="t" r="r" b="b"/>
              <a:pathLst>
                <a:path w="67310" h="66039">
                  <a:moveTo>
                    <a:pt x="33527" y="65532"/>
                  </a:moveTo>
                  <a:lnTo>
                    <a:pt x="0" y="0"/>
                  </a:lnTo>
                  <a:lnTo>
                    <a:pt x="16692" y="6000"/>
                  </a:lnTo>
                  <a:lnTo>
                    <a:pt x="34099" y="8000"/>
                  </a:lnTo>
                  <a:lnTo>
                    <a:pt x="51220" y="6000"/>
                  </a:lnTo>
                  <a:lnTo>
                    <a:pt x="67056" y="0"/>
                  </a:lnTo>
                  <a:lnTo>
                    <a:pt x="33527" y="65532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190" name="object 190"/>
          <p:cNvGrpSpPr/>
          <p:nvPr/>
        </p:nvGrpSpPr>
        <p:grpSpPr>
          <a:xfrm>
            <a:off x="11089112" y="4905755"/>
            <a:ext cx="515655" cy="67310"/>
            <a:chOff x="4820411" y="4905755"/>
            <a:chExt cx="224154" cy="67310"/>
          </a:xfrm>
        </p:grpSpPr>
        <p:sp>
          <p:nvSpPr>
            <p:cNvPr id="191" name="object 191"/>
            <p:cNvSpPr/>
            <p:nvPr/>
          </p:nvSpPr>
          <p:spPr>
            <a:xfrm>
              <a:off x="4820411" y="4939283"/>
              <a:ext cx="175260" cy="0"/>
            </a:xfrm>
            <a:custGeom>
              <a:avLst/>
              <a:gdLst/>
              <a:ahLst/>
              <a:cxnLst/>
              <a:rect l="l" t="t" r="r" b="b"/>
              <a:pathLst>
                <a:path w="175260">
                  <a:moveTo>
                    <a:pt x="0" y="0"/>
                  </a:moveTo>
                  <a:lnTo>
                    <a:pt x="175259" y="0"/>
                  </a:lnTo>
                </a:path>
              </a:pathLst>
            </a:custGeom>
            <a:ln w="1524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92" name="object 192"/>
            <p:cNvSpPr/>
            <p:nvPr/>
          </p:nvSpPr>
          <p:spPr>
            <a:xfrm>
              <a:off x="4978907" y="4905755"/>
              <a:ext cx="66040" cy="67310"/>
            </a:xfrm>
            <a:custGeom>
              <a:avLst/>
              <a:gdLst/>
              <a:ahLst/>
              <a:cxnLst/>
              <a:rect l="l" t="t" r="r" b="b"/>
              <a:pathLst>
                <a:path w="66039" h="67310">
                  <a:moveTo>
                    <a:pt x="0" y="67056"/>
                  </a:moveTo>
                  <a:lnTo>
                    <a:pt x="6001" y="50578"/>
                  </a:lnTo>
                  <a:lnTo>
                    <a:pt x="8001" y="33528"/>
                  </a:lnTo>
                  <a:lnTo>
                    <a:pt x="6001" y="16478"/>
                  </a:lnTo>
                  <a:lnTo>
                    <a:pt x="0" y="0"/>
                  </a:lnTo>
                  <a:lnTo>
                    <a:pt x="65532" y="33528"/>
                  </a:lnTo>
                  <a:lnTo>
                    <a:pt x="0" y="67056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193" name="object 193"/>
          <p:cNvGrpSpPr/>
          <p:nvPr/>
        </p:nvGrpSpPr>
        <p:grpSpPr>
          <a:xfrm>
            <a:off x="11043538" y="5881115"/>
            <a:ext cx="308226" cy="76200"/>
            <a:chOff x="4800600" y="5881115"/>
            <a:chExt cx="133985" cy="76200"/>
          </a:xfrm>
        </p:grpSpPr>
        <p:pic>
          <p:nvPicPr>
            <p:cNvPr id="194" name="object 194"/>
            <p:cNvPicPr/>
            <p:nvPr/>
          </p:nvPicPr>
          <p:blipFill>
            <a:blip r:embed="rId18" cstate="print"/>
            <a:stretch>
              <a:fillRect/>
            </a:stretch>
          </p:blipFill>
          <p:spPr>
            <a:xfrm>
              <a:off x="4800600" y="5881115"/>
              <a:ext cx="53339" cy="64007"/>
            </a:xfrm>
            <a:prstGeom prst="rect">
              <a:avLst/>
            </a:prstGeom>
          </p:spPr>
        </p:pic>
        <p:pic>
          <p:nvPicPr>
            <p:cNvPr id="195" name="object 195"/>
            <p:cNvPicPr/>
            <p:nvPr/>
          </p:nvPicPr>
          <p:blipFill>
            <a:blip r:embed="rId20" cstate="print"/>
            <a:stretch>
              <a:fillRect/>
            </a:stretch>
          </p:blipFill>
          <p:spPr>
            <a:xfrm>
              <a:off x="4858511" y="5916167"/>
              <a:ext cx="76009" cy="41148"/>
            </a:xfrm>
            <a:prstGeom prst="rect">
              <a:avLst/>
            </a:prstGeom>
          </p:spPr>
        </p:pic>
      </p:grpSp>
      <p:pic>
        <p:nvPicPr>
          <p:cNvPr id="196" name="object 196"/>
          <p:cNvPicPr/>
          <p:nvPr/>
        </p:nvPicPr>
        <p:blipFill>
          <a:blip r:embed="rId21" cstate="print"/>
          <a:stretch>
            <a:fillRect/>
          </a:stretch>
        </p:blipFill>
        <p:spPr>
          <a:xfrm>
            <a:off x="8810286" y="4599432"/>
            <a:ext cx="133224" cy="192024"/>
          </a:xfrm>
          <a:prstGeom prst="rect">
            <a:avLst/>
          </a:prstGeom>
        </p:spPr>
      </p:pic>
      <p:pic>
        <p:nvPicPr>
          <p:cNvPr id="197" name="object 197"/>
          <p:cNvPicPr/>
          <p:nvPr/>
        </p:nvPicPr>
        <p:blipFill>
          <a:blip r:embed="rId22" cstate="print"/>
          <a:stretch>
            <a:fillRect/>
          </a:stretch>
        </p:blipFill>
        <p:spPr>
          <a:xfrm>
            <a:off x="11089113" y="4672585"/>
            <a:ext cx="227880" cy="187451"/>
          </a:xfrm>
          <a:prstGeom prst="rect">
            <a:avLst/>
          </a:prstGeom>
        </p:spPr>
      </p:pic>
      <p:pic>
        <p:nvPicPr>
          <p:cNvPr id="198" name="object 198"/>
          <p:cNvPicPr/>
          <p:nvPr/>
        </p:nvPicPr>
        <p:blipFill>
          <a:blip r:embed="rId23" cstate="print"/>
          <a:stretch>
            <a:fillRect/>
          </a:stretch>
        </p:blipFill>
        <p:spPr>
          <a:xfrm>
            <a:off x="11422174" y="4671059"/>
            <a:ext cx="136727" cy="192024"/>
          </a:xfrm>
          <a:prstGeom prst="rect">
            <a:avLst/>
          </a:prstGeom>
        </p:spPr>
      </p:pic>
      <p:pic>
        <p:nvPicPr>
          <p:cNvPr id="199" name="object 199"/>
          <p:cNvPicPr/>
          <p:nvPr/>
        </p:nvPicPr>
        <p:blipFill>
          <a:blip r:embed="rId24" cstate="print"/>
          <a:stretch>
            <a:fillRect/>
          </a:stretch>
        </p:blipFill>
        <p:spPr>
          <a:xfrm>
            <a:off x="11043538" y="4994148"/>
            <a:ext cx="273457" cy="281939"/>
          </a:xfrm>
          <a:prstGeom prst="rect">
            <a:avLst/>
          </a:prstGeom>
        </p:spPr>
      </p:pic>
      <p:pic>
        <p:nvPicPr>
          <p:cNvPr id="200" name="object 200"/>
          <p:cNvPicPr/>
          <p:nvPr/>
        </p:nvPicPr>
        <p:blipFill>
          <a:blip r:embed="rId23" cstate="print"/>
          <a:stretch>
            <a:fillRect/>
          </a:stretch>
        </p:blipFill>
        <p:spPr>
          <a:xfrm>
            <a:off x="11422174" y="4992624"/>
            <a:ext cx="136727" cy="192023"/>
          </a:xfrm>
          <a:prstGeom prst="rect">
            <a:avLst/>
          </a:prstGeom>
        </p:spPr>
      </p:pic>
      <p:grpSp>
        <p:nvGrpSpPr>
          <p:cNvPr id="201" name="object 201"/>
          <p:cNvGrpSpPr/>
          <p:nvPr/>
        </p:nvGrpSpPr>
        <p:grpSpPr>
          <a:xfrm>
            <a:off x="4739954" y="4562855"/>
            <a:ext cx="782981" cy="341630"/>
            <a:chOff x="2060447" y="4562855"/>
            <a:chExt cx="340360" cy="341630"/>
          </a:xfrm>
        </p:grpSpPr>
        <p:sp>
          <p:nvSpPr>
            <p:cNvPr id="202" name="object 202"/>
            <p:cNvSpPr/>
            <p:nvPr/>
          </p:nvSpPr>
          <p:spPr>
            <a:xfrm>
              <a:off x="2068067" y="4570475"/>
              <a:ext cx="297180" cy="297180"/>
            </a:xfrm>
            <a:custGeom>
              <a:avLst/>
              <a:gdLst/>
              <a:ahLst/>
              <a:cxnLst/>
              <a:rect l="l" t="t" r="r" b="b"/>
              <a:pathLst>
                <a:path w="297180" h="297179">
                  <a:moveTo>
                    <a:pt x="0" y="0"/>
                  </a:moveTo>
                  <a:lnTo>
                    <a:pt x="297180" y="297180"/>
                  </a:lnTo>
                </a:path>
              </a:pathLst>
            </a:custGeom>
            <a:ln w="1524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203" name="object 203"/>
            <p:cNvPicPr/>
            <p:nvPr/>
          </p:nvPicPr>
          <p:blipFill>
            <a:blip r:embed="rId25" cstate="print"/>
            <a:stretch>
              <a:fillRect/>
            </a:stretch>
          </p:blipFill>
          <p:spPr>
            <a:xfrm>
              <a:off x="2330195" y="4834127"/>
              <a:ext cx="70104" cy="70104"/>
            </a:xfrm>
            <a:prstGeom prst="rect">
              <a:avLst/>
            </a:prstGeom>
          </p:spPr>
        </p:pic>
      </p:grpSp>
      <p:sp>
        <p:nvSpPr>
          <p:cNvPr id="204" name="object 204"/>
          <p:cNvSpPr/>
          <p:nvPr/>
        </p:nvSpPr>
        <p:spPr>
          <a:xfrm>
            <a:off x="9160875" y="5878069"/>
            <a:ext cx="186981" cy="41275"/>
          </a:xfrm>
          <a:custGeom>
            <a:avLst/>
            <a:gdLst/>
            <a:ahLst/>
            <a:cxnLst/>
            <a:rect l="l" t="t" r="r" b="b"/>
            <a:pathLst>
              <a:path w="81279" h="41275">
                <a:moveTo>
                  <a:pt x="80772" y="39624"/>
                </a:moveTo>
                <a:lnTo>
                  <a:pt x="79248" y="33528"/>
                </a:lnTo>
                <a:lnTo>
                  <a:pt x="77724" y="27432"/>
                </a:lnTo>
                <a:lnTo>
                  <a:pt x="74676" y="19812"/>
                </a:lnTo>
                <a:lnTo>
                  <a:pt x="71628" y="15240"/>
                </a:lnTo>
                <a:lnTo>
                  <a:pt x="67056" y="9144"/>
                </a:lnTo>
                <a:lnTo>
                  <a:pt x="50292" y="0"/>
                </a:lnTo>
                <a:lnTo>
                  <a:pt x="30480" y="0"/>
                </a:lnTo>
                <a:lnTo>
                  <a:pt x="1524" y="27432"/>
                </a:lnTo>
                <a:lnTo>
                  <a:pt x="0" y="33528"/>
                </a:lnTo>
                <a:lnTo>
                  <a:pt x="0" y="41148"/>
                </a:lnTo>
              </a:path>
            </a:pathLst>
          </a:custGeom>
          <a:ln w="1524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grpSp>
        <p:nvGrpSpPr>
          <p:cNvPr id="205" name="object 205"/>
          <p:cNvGrpSpPr/>
          <p:nvPr/>
        </p:nvGrpSpPr>
        <p:grpSpPr>
          <a:xfrm>
            <a:off x="8764712" y="5870449"/>
            <a:ext cx="414863" cy="56515"/>
            <a:chOff x="3810000" y="5870448"/>
            <a:chExt cx="180340" cy="56515"/>
          </a:xfrm>
        </p:grpSpPr>
        <p:sp>
          <p:nvSpPr>
            <p:cNvPr id="206" name="object 206"/>
            <p:cNvSpPr/>
            <p:nvPr/>
          </p:nvSpPr>
          <p:spPr>
            <a:xfrm>
              <a:off x="3817620" y="5878068"/>
              <a:ext cx="82550" cy="41275"/>
            </a:xfrm>
            <a:custGeom>
              <a:avLst/>
              <a:gdLst/>
              <a:ahLst/>
              <a:cxnLst/>
              <a:rect l="l" t="t" r="r" b="b"/>
              <a:pathLst>
                <a:path w="82550" h="41275">
                  <a:moveTo>
                    <a:pt x="82296" y="39624"/>
                  </a:moveTo>
                  <a:lnTo>
                    <a:pt x="82296" y="33528"/>
                  </a:lnTo>
                  <a:lnTo>
                    <a:pt x="80772" y="27432"/>
                  </a:lnTo>
                  <a:lnTo>
                    <a:pt x="77724" y="19812"/>
                  </a:lnTo>
                  <a:lnTo>
                    <a:pt x="73152" y="15240"/>
                  </a:lnTo>
                  <a:lnTo>
                    <a:pt x="68580" y="9144"/>
                  </a:lnTo>
                  <a:lnTo>
                    <a:pt x="64008" y="6096"/>
                  </a:lnTo>
                  <a:lnTo>
                    <a:pt x="51816" y="0"/>
                  </a:lnTo>
                  <a:lnTo>
                    <a:pt x="32004" y="0"/>
                  </a:lnTo>
                  <a:lnTo>
                    <a:pt x="24384" y="3048"/>
                  </a:lnTo>
                  <a:lnTo>
                    <a:pt x="19812" y="6096"/>
                  </a:lnTo>
                  <a:lnTo>
                    <a:pt x="13716" y="9144"/>
                  </a:lnTo>
                  <a:lnTo>
                    <a:pt x="9144" y="15240"/>
                  </a:lnTo>
                  <a:lnTo>
                    <a:pt x="3048" y="27432"/>
                  </a:lnTo>
                  <a:lnTo>
                    <a:pt x="1524" y="33528"/>
                  </a:lnTo>
                  <a:lnTo>
                    <a:pt x="0" y="41148"/>
                  </a:lnTo>
                </a:path>
              </a:pathLst>
            </a:custGeom>
            <a:ln w="1524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07" name="object 207"/>
            <p:cNvSpPr/>
            <p:nvPr/>
          </p:nvSpPr>
          <p:spPr>
            <a:xfrm>
              <a:off x="3899915" y="5878068"/>
              <a:ext cx="82550" cy="41275"/>
            </a:xfrm>
            <a:custGeom>
              <a:avLst/>
              <a:gdLst/>
              <a:ahLst/>
              <a:cxnLst/>
              <a:rect l="l" t="t" r="r" b="b"/>
              <a:pathLst>
                <a:path w="82550" h="41275">
                  <a:moveTo>
                    <a:pt x="82296" y="39624"/>
                  </a:moveTo>
                  <a:lnTo>
                    <a:pt x="82296" y="33528"/>
                  </a:lnTo>
                  <a:lnTo>
                    <a:pt x="79248" y="27432"/>
                  </a:lnTo>
                  <a:lnTo>
                    <a:pt x="77724" y="19812"/>
                  </a:lnTo>
                  <a:lnTo>
                    <a:pt x="73152" y="15240"/>
                  </a:lnTo>
                  <a:lnTo>
                    <a:pt x="68580" y="9144"/>
                  </a:lnTo>
                  <a:lnTo>
                    <a:pt x="64008" y="6096"/>
                  </a:lnTo>
                  <a:lnTo>
                    <a:pt x="51816" y="0"/>
                  </a:lnTo>
                  <a:lnTo>
                    <a:pt x="30480" y="0"/>
                  </a:lnTo>
                  <a:lnTo>
                    <a:pt x="18288" y="6096"/>
                  </a:lnTo>
                  <a:lnTo>
                    <a:pt x="13716" y="9144"/>
                  </a:lnTo>
                  <a:lnTo>
                    <a:pt x="4572" y="21336"/>
                  </a:lnTo>
                  <a:lnTo>
                    <a:pt x="1524" y="33528"/>
                  </a:lnTo>
                  <a:lnTo>
                    <a:pt x="0" y="41148"/>
                  </a:lnTo>
                </a:path>
              </a:pathLst>
            </a:custGeom>
            <a:ln w="1524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208" name="object 208"/>
          <p:cNvGrpSpPr/>
          <p:nvPr/>
        </p:nvGrpSpPr>
        <p:grpSpPr>
          <a:xfrm>
            <a:off x="9329160" y="5870449"/>
            <a:ext cx="222039" cy="62865"/>
            <a:chOff x="4055364" y="5870448"/>
            <a:chExt cx="96520" cy="62865"/>
          </a:xfrm>
        </p:grpSpPr>
        <p:sp>
          <p:nvSpPr>
            <p:cNvPr id="209" name="object 209"/>
            <p:cNvSpPr/>
            <p:nvPr/>
          </p:nvSpPr>
          <p:spPr>
            <a:xfrm>
              <a:off x="4062984" y="5878068"/>
              <a:ext cx="81280" cy="41275"/>
            </a:xfrm>
            <a:custGeom>
              <a:avLst/>
              <a:gdLst/>
              <a:ahLst/>
              <a:cxnLst/>
              <a:rect l="l" t="t" r="r" b="b"/>
              <a:pathLst>
                <a:path w="81279" h="41275">
                  <a:moveTo>
                    <a:pt x="80772" y="39624"/>
                  </a:moveTo>
                  <a:lnTo>
                    <a:pt x="80772" y="33528"/>
                  </a:lnTo>
                  <a:lnTo>
                    <a:pt x="79248" y="27432"/>
                  </a:lnTo>
                  <a:lnTo>
                    <a:pt x="76200" y="19812"/>
                  </a:lnTo>
                  <a:lnTo>
                    <a:pt x="73152" y="15240"/>
                  </a:lnTo>
                  <a:lnTo>
                    <a:pt x="68580" y="9144"/>
                  </a:lnTo>
                  <a:lnTo>
                    <a:pt x="50292" y="0"/>
                  </a:lnTo>
                  <a:lnTo>
                    <a:pt x="30480" y="0"/>
                  </a:lnTo>
                  <a:lnTo>
                    <a:pt x="12192" y="9144"/>
                  </a:lnTo>
                  <a:lnTo>
                    <a:pt x="7620" y="15240"/>
                  </a:lnTo>
                  <a:lnTo>
                    <a:pt x="1524" y="27432"/>
                  </a:lnTo>
                  <a:lnTo>
                    <a:pt x="0" y="33528"/>
                  </a:lnTo>
                  <a:lnTo>
                    <a:pt x="0" y="41148"/>
                  </a:lnTo>
                </a:path>
              </a:pathLst>
            </a:custGeom>
            <a:ln w="1524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10" name="object 210"/>
            <p:cNvSpPr/>
            <p:nvPr/>
          </p:nvSpPr>
          <p:spPr>
            <a:xfrm>
              <a:off x="4055364" y="5925312"/>
              <a:ext cx="96520" cy="0"/>
            </a:xfrm>
            <a:custGeom>
              <a:avLst/>
              <a:gdLst/>
              <a:ahLst/>
              <a:cxnLst/>
              <a:rect l="l" t="t" r="r" b="b"/>
              <a:pathLst>
                <a:path w="96520">
                  <a:moveTo>
                    <a:pt x="80772" y="0"/>
                  </a:moveTo>
                  <a:lnTo>
                    <a:pt x="96012" y="0"/>
                  </a:lnTo>
                </a:path>
                <a:path w="96520">
                  <a:moveTo>
                    <a:pt x="0" y="0"/>
                  </a:moveTo>
                  <a:lnTo>
                    <a:pt x="15240" y="0"/>
                  </a:lnTo>
                </a:path>
              </a:pathLst>
            </a:custGeom>
            <a:ln w="15239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211" name="object 211"/>
          <p:cNvSpPr/>
          <p:nvPr/>
        </p:nvSpPr>
        <p:spPr>
          <a:xfrm>
            <a:off x="9160875" y="5917692"/>
            <a:ext cx="0" cy="15240"/>
          </a:xfrm>
          <a:custGeom>
            <a:avLst/>
            <a:gdLst/>
            <a:ahLst/>
            <a:cxnLst/>
            <a:rect l="l" t="t" r="r" b="b"/>
            <a:pathLst>
              <a:path h="15239">
                <a:moveTo>
                  <a:pt x="-7620" y="7619"/>
                </a:moveTo>
                <a:lnTo>
                  <a:pt x="7620" y="7619"/>
                </a:lnTo>
              </a:path>
            </a:pathLst>
          </a:custGeom>
          <a:ln w="15239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2" name="object 212"/>
          <p:cNvSpPr/>
          <p:nvPr/>
        </p:nvSpPr>
        <p:spPr>
          <a:xfrm>
            <a:off x="8971557" y="5917692"/>
            <a:ext cx="0" cy="15240"/>
          </a:xfrm>
          <a:custGeom>
            <a:avLst/>
            <a:gdLst/>
            <a:ahLst/>
            <a:cxnLst/>
            <a:rect l="l" t="t" r="r" b="b"/>
            <a:pathLst>
              <a:path h="15239">
                <a:moveTo>
                  <a:pt x="-7620" y="7619"/>
                </a:moveTo>
                <a:lnTo>
                  <a:pt x="7620" y="7619"/>
                </a:lnTo>
              </a:path>
            </a:pathLst>
          </a:custGeom>
          <a:ln w="15239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3" name="object 213"/>
          <p:cNvSpPr/>
          <p:nvPr/>
        </p:nvSpPr>
        <p:spPr>
          <a:xfrm>
            <a:off x="8782242" y="5917692"/>
            <a:ext cx="0" cy="15240"/>
          </a:xfrm>
          <a:custGeom>
            <a:avLst/>
            <a:gdLst/>
            <a:ahLst/>
            <a:cxnLst/>
            <a:rect l="l" t="t" r="r" b="b"/>
            <a:pathLst>
              <a:path h="15239">
                <a:moveTo>
                  <a:pt x="-7620" y="7619"/>
                </a:moveTo>
                <a:lnTo>
                  <a:pt x="7620" y="7619"/>
                </a:lnTo>
              </a:path>
            </a:pathLst>
          </a:custGeom>
          <a:ln w="15239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4" name="object 214"/>
          <p:cNvSpPr/>
          <p:nvPr/>
        </p:nvSpPr>
        <p:spPr>
          <a:xfrm>
            <a:off x="9160875" y="5539740"/>
            <a:ext cx="186981" cy="41275"/>
          </a:xfrm>
          <a:custGeom>
            <a:avLst/>
            <a:gdLst/>
            <a:ahLst/>
            <a:cxnLst/>
            <a:rect l="l" t="t" r="r" b="b"/>
            <a:pathLst>
              <a:path w="81279" h="41275">
                <a:moveTo>
                  <a:pt x="80772" y="39624"/>
                </a:moveTo>
                <a:lnTo>
                  <a:pt x="79248" y="33528"/>
                </a:lnTo>
                <a:lnTo>
                  <a:pt x="77724" y="27432"/>
                </a:lnTo>
                <a:lnTo>
                  <a:pt x="71628" y="15240"/>
                </a:lnTo>
                <a:lnTo>
                  <a:pt x="67056" y="10668"/>
                </a:lnTo>
                <a:lnTo>
                  <a:pt x="60960" y="6096"/>
                </a:lnTo>
                <a:lnTo>
                  <a:pt x="50292" y="0"/>
                </a:lnTo>
                <a:lnTo>
                  <a:pt x="30480" y="0"/>
                </a:lnTo>
                <a:lnTo>
                  <a:pt x="1524" y="27432"/>
                </a:lnTo>
                <a:lnTo>
                  <a:pt x="0" y="33528"/>
                </a:lnTo>
                <a:lnTo>
                  <a:pt x="0" y="41148"/>
                </a:lnTo>
              </a:path>
            </a:pathLst>
          </a:custGeom>
          <a:ln w="1524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grpSp>
        <p:nvGrpSpPr>
          <p:cNvPr id="215" name="object 215"/>
          <p:cNvGrpSpPr/>
          <p:nvPr/>
        </p:nvGrpSpPr>
        <p:grpSpPr>
          <a:xfrm>
            <a:off x="8764712" y="5532120"/>
            <a:ext cx="414863" cy="56515"/>
            <a:chOff x="3810000" y="5532120"/>
            <a:chExt cx="180340" cy="56515"/>
          </a:xfrm>
        </p:grpSpPr>
        <p:sp>
          <p:nvSpPr>
            <p:cNvPr id="216" name="object 216"/>
            <p:cNvSpPr/>
            <p:nvPr/>
          </p:nvSpPr>
          <p:spPr>
            <a:xfrm>
              <a:off x="3817620" y="5539740"/>
              <a:ext cx="82550" cy="41275"/>
            </a:xfrm>
            <a:custGeom>
              <a:avLst/>
              <a:gdLst/>
              <a:ahLst/>
              <a:cxnLst/>
              <a:rect l="l" t="t" r="r" b="b"/>
              <a:pathLst>
                <a:path w="82550" h="41275">
                  <a:moveTo>
                    <a:pt x="82296" y="39624"/>
                  </a:moveTo>
                  <a:lnTo>
                    <a:pt x="82296" y="33528"/>
                  </a:lnTo>
                  <a:lnTo>
                    <a:pt x="80772" y="27432"/>
                  </a:lnTo>
                  <a:lnTo>
                    <a:pt x="77724" y="21336"/>
                  </a:lnTo>
                  <a:lnTo>
                    <a:pt x="73152" y="15240"/>
                  </a:lnTo>
                  <a:lnTo>
                    <a:pt x="64008" y="6096"/>
                  </a:lnTo>
                  <a:lnTo>
                    <a:pt x="51816" y="0"/>
                  </a:lnTo>
                  <a:lnTo>
                    <a:pt x="32004" y="0"/>
                  </a:lnTo>
                  <a:lnTo>
                    <a:pt x="3048" y="27432"/>
                  </a:lnTo>
                  <a:lnTo>
                    <a:pt x="1524" y="33528"/>
                  </a:lnTo>
                  <a:lnTo>
                    <a:pt x="0" y="41148"/>
                  </a:lnTo>
                </a:path>
              </a:pathLst>
            </a:custGeom>
            <a:ln w="1524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17" name="object 217"/>
            <p:cNvSpPr/>
            <p:nvPr/>
          </p:nvSpPr>
          <p:spPr>
            <a:xfrm>
              <a:off x="3899915" y="5539740"/>
              <a:ext cx="82550" cy="41275"/>
            </a:xfrm>
            <a:custGeom>
              <a:avLst/>
              <a:gdLst/>
              <a:ahLst/>
              <a:cxnLst/>
              <a:rect l="l" t="t" r="r" b="b"/>
              <a:pathLst>
                <a:path w="82550" h="41275">
                  <a:moveTo>
                    <a:pt x="82296" y="39624"/>
                  </a:moveTo>
                  <a:lnTo>
                    <a:pt x="82296" y="33528"/>
                  </a:lnTo>
                  <a:lnTo>
                    <a:pt x="79248" y="27432"/>
                  </a:lnTo>
                  <a:lnTo>
                    <a:pt x="77724" y="21336"/>
                  </a:lnTo>
                  <a:lnTo>
                    <a:pt x="73152" y="15240"/>
                  </a:lnTo>
                  <a:lnTo>
                    <a:pt x="64008" y="6096"/>
                  </a:lnTo>
                  <a:lnTo>
                    <a:pt x="51816" y="0"/>
                  </a:lnTo>
                  <a:lnTo>
                    <a:pt x="30480" y="0"/>
                  </a:lnTo>
                  <a:lnTo>
                    <a:pt x="18288" y="6096"/>
                  </a:lnTo>
                  <a:lnTo>
                    <a:pt x="9144" y="15240"/>
                  </a:lnTo>
                  <a:lnTo>
                    <a:pt x="4572" y="21336"/>
                  </a:lnTo>
                  <a:lnTo>
                    <a:pt x="1524" y="33528"/>
                  </a:lnTo>
                  <a:lnTo>
                    <a:pt x="0" y="41148"/>
                  </a:lnTo>
                </a:path>
              </a:pathLst>
            </a:custGeom>
            <a:ln w="1524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218" name="object 218"/>
          <p:cNvGrpSpPr/>
          <p:nvPr/>
        </p:nvGrpSpPr>
        <p:grpSpPr>
          <a:xfrm>
            <a:off x="9329160" y="5532121"/>
            <a:ext cx="222039" cy="62865"/>
            <a:chOff x="4055364" y="5532120"/>
            <a:chExt cx="96520" cy="62865"/>
          </a:xfrm>
        </p:grpSpPr>
        <p:sp>
          <p:nvSpPr>
            <p:cNvPr id="219" name="object 219"/>
            <p:cNvSpPr/>
            <p:nvPr/>
          </p:nvSpPr>
          <p:spPr>
            <a:xfrm>
              <a:off x="4062984" y="5539740"/>
              <a:ext cx="81280" cy="41275"/>
            </a:xfrm>
            <a:custGeom>
              <a:avLst/>
              <a:gdLst/>
              <a:ahLst/>
              <a:cxnLst/>
              <a:rect l="l" t="t" r="r" b="b"/>
              <a:pathLst>
                <a:path w="81279" h="41275">
                  <a:moveTo>
                    <a:pt x="80772" y="39624"/>
                  </a:moveTo>
                  <a:lnTo>
                    <a:pt x="80772" y="33528"/>
                  </a:lnTo>
                  <a:lnTo>
                    <a:pt x="79248" y="27432"/>
                  </a:lnTo>
                  <a:lnTo>
                    <a:pt x="73152" y="15240"/>
                  </a:lnTo>
                  <a:lnTo>
                    <a:pt x="68580" y="10668"/>
                  </a:lnTo>
                  <a:lnTo>
                    <a:pt x="62484" y="6096"/>
                  </a:lnTo>
                  <a:lnTo>
                    <a:pt x="50292" y="0"/>
                  </a:lnTo>
                  <a:lnTo>
                    <a:pt x="30480" y="0"/>
                  </a:lnTo>
                  <a:lnTo>
                    <a:pt x="1524" y="27432"/>
                  </a:lnTo>
                  <a:lnTo>
                    <a:pt x="0" y="33528"/>
                  </a:lnTo>
                  <a:lnTo>
                    <a:pt x="0" y="41148"/>
                  </a:lnTo>
                </a:path>
              </a:pathLst>
            </a:custGeom>
            <a:ln w="1524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20" name="object 220"/>
            <p:cNvSpPr/>
            <p:nvPr/>
          </p:nvSpPr>
          <p:spPr>
            <a:xfrm>
              <a:off x="4055364" y="5586983"/>
              <a:ext cx="96520" cy="0"/>
            </a:xfrm>
            <a:custGeom>
              <a:avLst/>
              <a:gdLst/>
              <a:ahLst/>
              <a:cxnLst/>
              <a:rect l="l" t="t" r="r" b="b"/>
              <a:pathLst>
                <a:path w="96520">
                  <a:moveTo>
                    <a:pt x="80772" y="0"/>
                  </a:moveTo>
                  <a:lnTo>
                    <a:pt x="96012" y="0"/>
                  </a:lnTo>
                </a:path>
                <a:path w="96520">
                  <a:moveTo>
                    <a:pt x="0" y="0"/>
                  </a:moveTo>
                  <a:lnTo>
                    <a:pt x="15240" y="0"/>
                  </a:lnTo>
                </a:path>
              </a:pathLst>
            </a:custGeom>
            <a:ln w="15239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221" name="object 221"/>
          <p:cNvSpPr/>
          <p:nvPr/>
        </p:nvSpPr>
        <p:spPr>
          <a:xfrm>
            <a:off x="9160875" y="5579364"/>
            <a:ext cx="0" cy="15240"/>
          </a:xfrm>
          <a:custGeom>
            <a:avLst/>
            <a:gdLst/>
            <a:ahLst/>
            <a:cxnLst/>
            <a:rect l="l" t="t" r="r" b="b"/>
            <a:pathLst>
              <a:path h="15239">
                <a:moveTo>
                  <a:pt x="-7620" y="7619"/>
                </a:moveTo>
                <a:lnTo>
                  <a:pt x="7620" y="7619"/>
                </a:lnTo>
              </a:path>
            </a:pathLst>
          </a:custGeom>
          <a:ln w="15239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22" name="object 222"/>
          <p:cNvSpPr/>
          <p:nvPr/>
        </p:nvSpPr>
        <p:spPr>
          <a:xfrm>
            <a:off x="8971557" y="5579364"/>
            <a:ext cx="0" cy="15240"/>
          </a:xfrm>
          <a:custGeom>
            <a:avLst/>
            <a:gdLst/>
            <a:ahLst/>
            <a:cxnLst/>
            <a:rect l="l" t="t" r="r" b="b"/>
            <a:pathLst>
              <a:path h="15239">
                <a:moveTo>
                  <a:pt x="-7620" y="7619"/>
                </a:moveTo>
                <a:lnTo>
                  <a:pt x="7620" y="7619"/>
                </a:lnTo>
              </a:path>
            </a:pathLst>
          </a:custGeom>
          <a:ln w="15239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23" name="object 223"/>
          <p:cNvSpPr/>
          <p:nvPr/>
        </p:nvSpPr>
        <p:spPr>
          <a:xfrm>
            <a:off x="8782242" y="5579364"/>
            <a:ext cx="0" cy="15240"/>
          </a:xfrm>
          <a:custGeom>
            <a:avLst/>
            <a:gdLst/>
            <a:ahLst/>
            <a:cxnLst/>
            <a:rect l="l" t="t" r="r" b="b"/>
            <a:pathLst>
              <a:path h="15239">
                <a:moveTo>
                  <a:pt x="-7620" y="7619"/>
                </a:moveTo>
                <a:lnTo>
                  <a:pt x="7620" y="7619"/>
                </a:lnTo>
              </a:path>
            </a:pathLst>
          </a:custGeom>
          <a:ln w="15239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pic>
        <p:nvPicPr>
          <p:cNvPr id="224" name="object 224"/>
          <p:cNvPicPr/>
          <p:nvPr/>
        </p:nvPicPr>
        <p:blipFill>
          <a:blip r:embed="rId26" cstate="print"/>
          <a:stretch>
            <a:fillRect/>
          </a:stretch>
        </p:blipFill>
        <p:spPr>
          <a:xfrm>
            <a:off x="8764712" y="5699761"/>
            <a:ext cx="785318" cy="64007"/>
          </a:xfrm>
          <a:prstGeom prst="rect">
            <a:avLst/>
          </a:prstGeom>
        </p:spPr>
      </p:pic>
      <p:sp>
        <p:nvSpPr>
          <p:cNvPr id="225" name="object 225"/>
          <p:cNvSpPr/>
          <p:nvPr/>
        </p:nvSpPr>
        <p:spPr>
          <a:xfrm>
            <a:off x="6478874" y="5512307"/>
            <a:ext cx="603304" cy="76200"/>
          </a:xfrm>
          <a:custGeom>
            <a:avLst/>
            <a:gdLst/>
            <a:ahLst/>
            <a:cxnLst/>
            <a:rect l="l" t="t" r="r" b="b"/>
            <a:pathLst>
              <a:path w="262255" h="76200">
                <a:moveTo>
                  <a:pt x="0" y="0"/>
                </a:moveTo>
                <a:lnTo>
                  <a:pt x="262128" y="0"/>
                </a:lnTo>
              </a:path>
              <a:path w="262255" h="76200">
                <a:moveTo>
                  <a:pt x="262128" y="4572"/>
                </a:moveTo>
                <a:lnTo>
                  <a:pt x="262128" y="76200"/>
                </a:lnTo>
              </a:path>
            </a:pathLst>
          </a:custGeom>
          <a:ln w="1524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26" name="object 226"/>
          <p:cNvSpPr/>
          <p:nvPr/>
        </p:nvSpPr>
        <p:spPr>
          <a:xfrm>
            <a:off x="7088897" y="5852161"/>
            <a:ext cx="0" cy="71755"/>
          </a:xfrm>
          <a:custGeom>
            <a:avLst/>
            <a:gdLst/>
            <a:ahLst/>
            <a:cxnLst/>
            <a:rect l="l" t="t" r="r" b="b"/>
            <a:pathLst>
              <a:path h="71754">
                <a:moveTo>
                  <a:pt x="0" y="0"/>
                </a:moveTo>
                <a:lnTo>
                  <a:pt x="0" y="71627"/>
                </a:lnTo>
              </a:path>
            </a:pathLst>
          </a:custGeom>
          <a:ln w="1524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27" name="object 227"/>
          <p:cNvSpPr/>
          <p:nvPr/>
        </p:nvSpPr>
        <p:spPr>
          <a:xfrm>
            <a:off x="7081888" y="5686045"/>
            <a:ext cx="0" cy="70485"/>
          </a:xfrm>
          <a:custGeom>
            <a:avLst/>
            <a:gdLst/>
            <a:ahLst/>
            <a:cxnLst/>
            <a:rect l="l" t="t" r="r" b="b"/>
            <a:pathLst>
              <a:path h="70485">
                <a:moveTo>
                  <a:pt x="0" y="0"/>
                </a:moveTo>
                <a:lnTo>
                  <a:pt x="0" y="70103"/>
                </a:lnTo>
              </a:path>
            </a:pathLst>
          </a:custGeom>
          <a:ln w="1524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28" name="object 228"/>
          <p:cNvSpPr/>
          <p:nvPr/>
        </p:nvSpPr>
        <p:spPr>
          <a:xfrm>
            <a:off x="7411438" y="5850636"/>
            <a:ext cx="0" cy="78105"/>
          </a:xfrm>
          <a:custGeom>
            <a:avLst/>
            <a:gdLst/>
            <a:ahLst/>
            <a:cxnLst/>
            <a:rect l="l" t="t" r="r" b="b"/>
            <a:pathLst>
              <a:path h="78104">
                <a:moveTo>
                  <a:pt x="0" y="0"/>
                </a:moveTo>
                <a:lnTo>
                  <a:pt x="0" y="77724"/>
                </a:lnTo>
              </a:path>
            </a:pathLst>
          </a:custGeom>
          <a:ln w="1524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29" name="object 229"/>
          <p:cNvSpPr/>
          <p:nvPr/>
        </p:nvSpPr>
        <p:spPr>
          <a:xfrm>
            <a:off x="7404429" y="5687568"/>
            <a:ext cx="0" cy="71755"/>
          </a:xfrm>
          <a:custGeom>
            <a:avLst/>
            <a:gdLst/>
            <a:ahLst/>
            <a:cxnLst/>
            <a:rect l="l" t="t" r="r" b="b"/>
            <a:pathLst>
              <a:path h="71754">
                <a:moveTo>
                  <a:pt x="0" y="0"/>
                </a:moveTo>
                <a:lnTo>
                  <a:pt x="0" y="71628"/>
                </a:lnTo>
              </a:path>
            </a:pathLst>
          </a:custGeom>
          <a:ln w="1524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30" name="object 230"/>
          <p:cNvSpPr/>
          <p:nvPr/>
        </p:nvSpPr>
        <p:spPr>
          <a:xfrm>
            <a:off x="7404429" y="5516880"/>
            <a:ext cx="0" cy="71755"/>
          </a:xfrm>
          <a:custGeom>
            <a:avLst/>
            <a:gdLst/>
            <a:ahLst/>
            <a:cxnLst/>
            <a:rect l="l" t="t" r="r" b="b"/>
            <a:pathLst>
              <a:path h="71754">
                <a:moveTo>
                  <a:pt x="0" y="0"/>
                </a:moveTo>
                <a:lnTo>
                  <a:pt x="0" y="71627"/>
                </a:lnTo>
              </a:path>
            </a:pathLst>
          </a:custGeom>
          <a:ln w="1524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pic>
        <p:nvPicPr>
          <p:cNvPr id="231" name="object 231"/>
          <p:cNvPicPr/>
          <p:nvPr/>
        </p:nvPicPr>
        <p:blipFill>
          <a:blip r:embed="rId27" cstate="print"/>
          <a:stretch>
            <a:fillRect/>
          </a:stretch>
        </p:blipFill>
        <p:spPr>
          <a:xfrm>
            <a:off x="11176759" y="5682997"/>
            <a:ext cx="361106" cy="117347"/>
          </a:xfrm>
          <a:prstGeom prst="rect">
            <a:avLst/>
          </a:prstGeom>
        </p:spPr>
      </p:pic>
      <p:grpSp>
        <p:nvGrpSpPr>
          <p:cNvPr id="232" name="object 232"/>
          <p:cNvGrpSpPr/>
          <p:nvPr/>
        </p:nvGrpSpPr>
        <p:grpSpPr>
          <a:xfrm>
            <a:off x="11902477" y="4399788"/>
            <a:ext cx="81804" cy="36830"/>
            <a:chOff x="5173979" y="4399788"/>
            <a:chExt cx="35560" cy="36830"/>
          </a:xfrm>
        </p:grpSpPr>
        <p:sp>
          <p:nvSpPr>
            <p:cNvPr id="233" name="object 233"/>
            <p:cNvSpPr/>
            <p:nvPr/>
          </p:nvSpPr>
          <p:spPr>
            <a:xfrm>
              <a:off x="5178551" y="4404360"/>
              <a:ext cx="26034" cy="27940"/>
            </a:xfrm>
            <a:custGeom>
              <a:avLst/>
              <a:gdLst/>
              <a:ahLst/>
              <a:cxnLst/>
              <a:rect l="l" t="t" r="r" b="b"/>
              <a:pathLst>
                <a:path w="26035" h="27939">
                  <a:moveTo>
                    <a:pt x="25908" y="27432"/>
                  </a:moveTo>
                  <a:lnTo>
                    <a:pt x="0" y="27432"/>
                  </a:lnTo>
                  <a:lnTo>
                    <a:pt x="0" y="0"/>
                  </a:lnTo>
                  <a:lnTo>
                    <a:pt x="25908" y="0"/>
                  </a:lnTo>
                  <a:lnTo>
                    <a:pt x="25908" y="27432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34" name="object 234"/>
            <p:cNvSpPr/>
            <p:nvPr/>
          </p:nvSpPr>
          <p:spPr>
            <a:xfrm>
              <a:off x="5178551" y="4404360"/>
              <a:ext cx="26034" cy="27940"/>
            </a:xfrm>
            <a:custGeom>
              <a:avLst/>
              <a:gdLst/>
              <a:ahLst/>
              <a:cxnLst/>
              <a:rect l="l" t="t" r="r" b="b"/>
              <a:pathLst>
                <a:path w="26035" h="27939">
                  <a:moveTo>
                    <a:pt x="25908" y="0"/>
                  </a:moveTo>
                  <a:lnTo>
                    <a:pt x="0" y="0"/>
                  </a:lnTo>
                  <a:lnTo>
                    <a:pt x="0" y="27432"/>
                  </a:lnTo>
                  <a:lnTo>
                    <a:pt x="25908" y="27432"/>
                  </a:lnTo>
                  <a:lnTo>
                    <a:pt x="25908" y="0"/>
                  </a:lnTo>
                  <a:close/>
                </a:path>
                <a:path w="26035" h="27939">
                  <a:moveTo>
                    <a:pt x="0" y="0"/>
                  </a:moveTo>
                  <a:lnTo>
                    <a:pt x="0" y="0"/>
                  </a:lnTo>
                </a:path>
              </a:pathLst>
            </a:custGeom>
            <a:ln w="9144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235" name="object 235"/>
          <p:cNvGrpSpPr/>
          <p:nvPr/>
        </p:nvGrpSpPr>
        <p:grpSpPr>
          <a:xfrm>
            <a:off x="11902477" y="4565903"/>
            <a:ext cx="81804" cy="38100"/>
            <a:chOff x="5173979" y="4565903"/>
            <a:chExt cx="35560" cy="38100"/>
          </a:xfrm>
        </p:grpSpPr>
        <p:sp>
          <p:nvSpPr>
            <p:cNvPr id="236" name="object 236"/>
            <p:cNvSpPr/>
            <p:nvPr/>
          </p:nvSpPr>
          <p:spPr>
            <a:xfrm>
              <a:off x="5178551" y="4570475"/>
              <a:ext cx="26034" cy="29209"/>
            </a:xfrm>
            <a:custGeom>
              <a:avLst/>
              <a:gdLst/>
              <a:ahLst/>
              <a:cxnLst/>
              <a:rect l="l" t="t" r="r" b="b"/>
              <a:pathLst>
                <a:path w="26035" h="29210">
                  <a:moveTo>
                    <a:pt x="25908" y="28956"/>
                  </a:moveTo>
                  <a:lnTo>
                    <a:pt x="0" y="28956"/>
                  </a:lnTo>
                  <a:lnTo>
                    <a:pt x="0" y="0"/>
                  </a:lnTo>
                  <a:lnTo>
                    <a:pt x="25908" y="0"/>
                  </a:lnTo>
                  <a:lnTo>
                    <a:pt x="25908" y="28956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37" name="object 237"/>
            <p:cNvSpPr/>
            <p:nvPr/>
          </p:nvSpPr>
          <p:spPr>
            <a:xfrm>
              <a:off x="5178551" y="4570475"/>
              <a:ext cx="26034" cy="29209"/>
            </a:xfrm>
            <a:custGeom>
              <a:avLst/>
              <a:gdLst/>
              <a:ahLst/>
              <a:cxnLst/>
              <a:rect l="l" t="t" r="r" b="b"/>
              <a:pathLst>
                <a:path w="26035" h="29210">
                  <a:moveTo>
                    <a:pt x="25908" y="0"/>
                  </a:moveTo>
                  <a:lnTo>
                    <a:pt x="0" y="0"/>
                  </a:lnTo>
                  <a:lnTo>
                    <a:pt x="0" y="28956"/>
                  </a:lnTo>
                  <a:lnTo>
                    <a:pt x="25908" y="28956"/>
                  </a:lnTo>
                  <a:lnTo>
                    <a:pt x="25908" y="0"/>
                  </a:lnTo>
                  <a:close/>
                </a:path>
                <a:path w="26035" h="29210">
                  <a:moveTo>
                    <a:pt x="0" y="0"/>
                  </a:moveTo>
                  <a:lnTo>
                    <a:pt x="0" y="0"/>
                  </a:lnTo>
                </a:path>
              </a:pathLst>
            </a:custGeom>
            <a:ln w="9144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238" name="object 238"/>
          <p:cNvGrpSpPr/>
          <p:nvPr/>
        </p:nvGrpSpPr>
        <p:grpSpPr>
          <a:xfrm>
            <a:off x="11657067" y="5661660"/>
            <a:ext cx="81804" cy="38100"/>
            <a:chOff x="5067300" y="5661660"/>
            <a:chExt cx="35560" cy="38100"/>
          </a:xfrm>
        </p:grpSpPr>
        <p:sp>
          <p:nvSpPr>
            <p:cNvPr id="239" name="object 239"/>
            <p:cNvSpPr/>
            <p:nvPr/>
          </p:nvSpPr>
          <p:spPr>
            <a:xfrm>
              <a:off x="5071872" y="5666232"/>
              <a:ext cx="26034" cy="29209"/>
            </a:xfrm>
            <a:custGeom>
              <a:avLst/>
              <a:gdLst/>
              <a:ahLst/>
              <a:cxnLst/>
              <a:rect l="l" t="t" r="r" b="b"/>
              <a:pathLst>
                <a:path w="26035" h="29210">
                  <a:moveTo>
                    <a:pt x="25908" y="28955"/>
                  </a:moveTo>
                  <a:lnTo>
                    <a:pt x="0" y="28955"/>
                  </a:lnTo>
                  <a:lnTo>
                    <a:pt x="0" y="0"/>
                  </a:lnTo>
                  <a:lnTo>
                    <a:pt x="25908" y="0"/>
                  </a:lnTo>
                  <a:lnTo>
                    <a:pt x="25908" y="28955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40" name="object 240"/>
            <p:cNvSpPr/>
            <p:nvPr/>
          </p:nvSpPr>
          <p:spPr>
            <a:xfrm>
              <a:off x="5071872" y="5666232"/>
              <a:ext cx="26034" cy="29209"/>
            </a:xfrm>
            <a:custGeom>
              <a:avLst/>
              <a:gdLst/>
              <a:ahLst/>
              <a:cxnLst/>
              <a:rect l="l" t="t" r="r" b="b"/>
              <a:pathLst>
                <a:path w="26035" h="29210">
                  <a:moveTo>
                    <a:pt x="25908" y="0"/>
                  </a:moveTo>
                  <a:lnTo>
                    <a:pt x="0" y="0"/>
                  </a:lnTo>
                  <a:lnTo>
                    <a:pt x="0" y="28955"/>
                  </a:lnTo>
                  <a:lnTo>
                    <a:pt x="25908" y="28955"/>
                  </a:lnTo>
                  <a:lnTo>
                    <a:pt x="25908" y="0"/>
                  </a:lnTo>
                  <a:close/>
                </a:path>
                <a:path w="26035" h="29210">
                  <a:moveTo>
                    <a:pt x="0" y="0"/>
                  </a:moveTo>
                  <a:lnTo>
                    <a:pt x="0" y="0"/>
                  </a:lnTo>
                </a:path>
              </a:pathLst>
            </a:custGeom>
            <a:ln w="9144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241" name="object 241"/>
          <p:cNvGrpSpPr/>
          <p:nvPr/>
        </p:nvGrpSpPr>
        <p:grpSpPr>
          <a:xfrm>
            <a:off x="11657067" y="5745479"/>
            <a:ext cx="81804" cy="36830"/>
            <a:chOff x="5067300" y="5745479"/>
            <a:chExt cx="35560" cy="36830"/>
          </a:xfrm>
        </p:grpSpPr>
        <p:sp>
          <p:nvSpPr>
            <p:cNvPr id="242" name="object 242"/>
            <p:cNvSpPr/>
            <p:nvPr/>
          </p:nvSpPr>
          <p:spPr>
            <a:xfrm>
              <a:off x="5071872" y="5750051"/>
              <a:ext cx="26034" cy="27940"/>
            </a:xfrm>
            <a:custGeom>
              <a:avLst/>
              <a:gdLst/>
              <a:ahLst/>
              <a:cxnLst/>
              <a:rect l="l" t="t" r="r" b="b"/>
              <a:pathLst>
                <a:path w="26035" h="27939">
                  <a:moveTo>
                    <a:pt x="25908" y="27432"/>
                  </a:moveTo>
                  <a:lnTo>
                    <a:pt x="0" y="27432"/>
                  </a:lnTo>
                  <a:lnTo>
                    <a:pt x="0" y="0"/>
                  </a:lnTo>
                  <a:lnTo>
                    <a:pt x="25908" y="0"/>
                  </a:lnTo>
                  <a:lnTo>
                    <a:pt x="25908" y="27432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43" name="object 243"/>
            <p:cNvSpPr/>
            <p:nvPr/>
          </p:nvSpPr>
          <p:spPr>
            <a:xfrm>
              <a:off x="5071872" y="5750051"/>
              <a:ext cx="26034" cy="27940"/>
            </a:xfrm>
            <a:custGeom>
              <a:avLst/>
              <a:gdLst/>
              <a:ahLst/>
              <a:cxnLst/>
              <a:rect l="l" t="t" r="r" b="b"/>
              <a:pathLst>
                <a:path w="26035" h="27939">
                  <a:moveTo>
                    <a:pt x="25908" y="0"/>
                  </a:moveTo>
                  <a:lnTo>
                    <a:pt x="0" y="0"/>
                  </a:lnTo>
                  <a:lnTo>
                    <a:pt x="0" y="27432"/>
                  </a:lnTo>
                  <a:lnTo>
                    <a:pt x="25908" y="27432"/>
                  </a:lnTo>
                  <a:lnTo>
                    <a:pt x="25908" y="0"/>
                  </a:lnTo>
                  <a:close/>
                </a:path>
                <a:path w="26035" h="27939">
                  <a:moveTo>
                    <a:pt x="0" y="0"/>
                  </a:moveTo>
                  <a:lnTo>
                    <a:pt x="0" y="0"/>
                  </a:lnTo>
                </a:path>
              </a:pathLst>
            </a:custGeom>
            <a:ln w="9144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244" name="object 244"/>
          <p:cNvGrpSpPr/>
          <p:nvPr/>
        </p:nvGrpSpPr>
        <p:grpSpPr>
          <a:xfrm>
            <a:off x="10496618" y="5739384"/>
            <a:ext cx="109559" cy="48895"/>
            <a:chOff x="4562855" y="5739383"/>
            <a:chExt cx="47625" cy="48895"/>
          </a:xfrm>
        </p:grpSpPr>
        <p:sp>
          <p:nvSpPr>
            <p:cNvPr id="245" name="object 245"/>
            <p:cNvSpPr/>
            <p:nvPr/>
          </p:nvSpPr>
          <p:spPr>
            <a:xfrm>
              <a:off x="4567427" y="5743955"/>
              <a:ext cx="38100" cy="40005"/>
            </a:xfrm>
            <a:custGeom>
              <a:avLst/>
              <a:gdLst/>
              <a:ahLst/>
              <a:cxnLst/>
              <a:rect l="l" t="t" r="r" b="b"/>
              <a:pathLst>
                <a:path w="38100" h="40004">
                  <a:moveTo>
                    <a:pt x="19812" y="39624"/>
                  </a:moveTo>
                  <a:lnTo>
                    <a:pt x="12215" y="38028"/>
                  </a:lnTo>
                  <a:lnTo>
                    <a:pt x="5905" y="33718"/>
                  </a:lnTo>
                  <a:lnTo>
                    <a:pt x="1595" y="27408"/>
                  </a:lnTo>
                  <a:lnTo>
                    <a:pt x="0" y="19812"/>
                  </a:lnTo>
                  <a:lnTo>
                    <a:pt x="1595" y="12215"/>
                  </a:lnTo>
                  <a:lnTo>
                    <a:pt x="5905" y="5905"/>
                  </a:lnTo>
                  <a:lnTo>
                    <a:pt x="12215" y="1595"/>
                  </a:lnTo>
                  <a:lnTo>
                    <a:pt x="19812" y="0"/>
                  </a:lnTo>
                  <a:lnTo>
                    <a:pt x="27170" y="1595"/>
                  </a:lnTo>
                  <a:lnTo>
                    <a:pt x="32956" y="5905"/>
                  </a:lnTo>
                  <a:lnTo>
                    <a:pt x="36742" y="12215"/>
                  </a:lnTo>
                  <a:lnTo>
                    <a:pt x="38100" y="19812"/>
                  </a:lnTo>
                  <a:lnTo>
                    <a:pt x="36742" y="27408"/>
                  </a:lnTo>
                  <a:lnTo>
                    <a:pt x="32956" y="33718"/>
                  </a:lnTo>
                  <a:lnTo>
                    <a:pt x="27170" y="38028"/>
                  </a:lnTo>
                  <a:lnTo>
                    <a:pt x="19812" y="39624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46" name="object 246"/>
            <p:cNvSpPr/>
            <p:nvPr/>
          </p:nvSpPr>
          <p:spPr>
            <a:xfrm>
              <a:off x="4567427" y="5743955"/>
              <a:ext cx="38100" cy="40005"/>
            </a:xfrm>
            <a:custGeom>
              <a:avLst/>
              <a:gdLst/>
              <a:ahLst/>
              <a:cxnLst/>
              <a:rect l="l" t="t" r="r" b="b"/>
              <a:pathLst>
                <a:path w="38100" h="40004">
                  <a:moveTo>
                    <a:pt x="0" y="19812"/>
                  </a:moveTo>
                  <a:lnTo>
                    <a:pt x="1595" y="12215"/>
                  </a:lnTo>
                  <a:lnTo>
                    <a:pt x="5905" y="5905"/>
                  </a:lnTo>
                  <a:lnTo>
                    <a:pt x="12215" y="1595"/>
                  </a:lnTo>
                  <a:lnTo>
                    <a:pt x="19812" y="0"/>
                  </a:lnTo>
                  <a:lnTo>
                    <a:pt x="27170" y="1595"/>
                  </a:lnTo>
                  <a:lnTo>
                    <a:pt x="32956" y="5905"/>
                  </a:lnTo>
                  <a:lnTo>
                    <a:pt x="36742" y="12215"/>
                  </a:lnTo>
                  <a:lnTo>
                    <a:pt x="38100" y="19812"/>
                  </a:lnTo>
                  <a:lnTo>
                    <a:pt x="36742" y="27408"/>
                  </a:lnTo>
                  <a:lnTo>
                    <a:pt x="32956" y="33718"/>
                  </a:lnTo>
                  <a:lnTo>
                    <a:pt x="27170" y="38028"/>
                  </a:lnTo>
                  <a:lnTo>
                    <a:pt x="19812" y="39624"/>
                  </a:lnTo>
                  <a:lnTo>
                    <a:pt x="12215" y="38028"/>
                  </a:lnTo>
                  <a:lnTo>
                    <a:pt x="5905" y="33718"/>
                  </a:lnTo>
                  <a:lnTo>
                    <a:pt x="1595" y="27408"/>
                  </a:lnTo>
                  <a:lnTo>
                    <a:pt x="0" y="19812"/>
                  </a:lnTo>
                </a:path>
              </a:pathLst>
            </a:custGeom>
            <a:ln w="9144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247" name="object 247"/>
          <p:cNvGrpSpPr/>
          <p:nvPr/>
        </p:nvGrpSpPr>
        <p:grpSpPr>
          <a:xfrm>
            <a:off x="7846169" y="5487924"/>
            <a:ext cx="109559" cy="47625"/>
            <a:chOff x="3410711" y="5487923"/>
            <a:chExt cx="47625" cy="47625"/>
          </a:xfrm>
        </p:grpSpPr>
        <p:sp>
          <p:nvSpPr>
            <p:cNvPr id="248" name="object 248"/>
            <p:cNvSpPr/>
            <p:nvPr/>
          </p:nvSpPr>
          <p:spPr>
            <a:xfrm>
              <a:off x="3415283" y="5492495"/>
              <a:ext cx="38100" cy="38100"/>
            </a:xfrm>
            <a:custGeom>
              <a:avLst/>
              <a:gdLst/>
              <a:ahLst/>
              <a:cxnLst/>
              <a:rect l="l" t="t" r="r" b="b"/>
              <a:pathLst>
                <a:path w="38100" h="38100">
                  <a:moveTo>
                    <a:pt x="19812" y="38099"/>
                  </a:moveTo>
                  <a:lnTo>
                    <a:pt x="12215" y="36504"/>
                  </a:lnTo>
                  <a:lnTo>
                    <a:pt x="5905" y="32194"/>
                  </a:lnTo>
                  <a:lnTo>
                    <a:pt x="1595" y="25884"/>
                  </a:lnTo>
                  <a:lnTo>
                    <a:pt x="0" y="18287"/>
                  </a:lnTo>
                  <a:lnTo>
                    <a:pt x="1595" y="10929"/>
                  </a:lnTo>
                  <a:lnTo>
                    <a:pt x="5905" y="5143"/>
                  </a:lnTo>
                  <a:lnTo>
                    <a:pt x="12215" y="1357"/>
                  </a:lnTo>
                  <a:lnTo>
                    <a:pt x="19812" y="0"/>
                  </a:lnTo>
                  <a:lnTo>
                    <a:pt x="27170" y="1357"/>
                  </a:lnTo>
                  <a:lnTo>
                    <a:pt x="32956" y="5143"/>
                  </a:lnTo>
                  <a:lnTo>
                    <a:pt x="36742" y="10929"/>
                  </a:lnTo>
                  <a:lnTo>
                    <a:pt x="38100" y="18287"/>
                  </a:lnTo>
                  <a:lnTo>
                    <a:pt x="36742" y="25884"/>
                  </a:lnTo>
                  <a:lnTo>
                    <a:pt x="32956" y="32194"/>
                  </a:lnTo>
                  <a:lnTo>
                    <a:pt x="27170" y="36504"/>
                  </a:lnTo>
                  <a:lnTo>
                    <a:pt x="19812" y="38099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49" name="object 249"/>
            <p:cNvSpPr/>
            <p:nvPr/>
          </p:nvSpPr>
          <p:spPr>
            <a:xfrm>
              <a:off x="3415283" y="5492495"/>
              <a:ext cx="38100" cy="38100"/>
            </a:xfrm>
            <a:custGeom>
              <a:avLst/>
              <a:gdLst/>
              <a:ahLst/>
              <a:cxnLst/>
              <a:rect l="l" t="t" r="r" b="b"/>
              <a:pathLst>
                <a:path w="38100" h="38100">
                  <a:moveTo>
                    <a:pt x="0" y="18287"/>
                  </a:moveTo>
                  <a:lnTo>
                    <a:pt x="1595" y="10929"/>
                  </a:lnTo>
                  <a:lnTo>
                    <a:pt x="5905" y="5143"/>
                  </a:lnTo>
                  <a:lnTo>
                    <a:pt x="12215" y="1357"/>
                  </a:lnTo>
                  <a:lnTo>
                    <a:pt x="19812" y="0"/>
                  </a:lnTo>
                  <a:lnTo>
                    <a:pt x="27170" y="1357"/>
                  </a:lnTo>
                  <a:lnTo>
                    <a:pt x="32956" y="5143"/>
                  </a:lnTo>
                  <a:lnTo>
                    <a:pt x="36742" y="10929"/>
                  </a:lnTo>
                  <a:lnTo>
                    <a:pt x="38100" y="18287"/>
                  </a:lnTo>
                  <a:lnTo>
                    <a:pt x="36742" y="25884"/>
                  </a:lnTo>
                  <a:lnTo>
                    <a:pt x="32956" y="32194"/>
                  </a:lnTo>
                  <a:lnTo>
                    <a:pt x="27170" y="36504"/>
                  </a:lnTo>
                  <a:lnTo>
                    <a:pt x="19812" y="38099"/>
                  </a:lnTo>
                  <a:lnTo>
                    <a:pt x="12215" y="36504"/>
                  </a:lnTo>
                  <a:lnTo>
                    <a:pt x="5905" y="32194"/>
                  </a:lnTo>
                  <a:lnTo>
                    <a:pt x="1595" y="25884"/>
                  </a:lnTo>
                  <a:lnTo>
                    <a:pt x="0" y="18287"/>
                  </a:lnTo>
                </a:path>
              </a:pathLst>
            </a:custGeom>
            <a:ln w="9144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250" name="object 250"/>
          <p:cNvGrpSpPr/>
          <p:nvPr/>
        </p:nvGrpSpPr>
        <p:grpSpPr>
          <a:xfrm>
            <a:off x="7846169" y="5657089"/>
            <a:ext cx="109559" cy="47625"/>
            <a:chOff x="3410711" y="5657088"/>
            <a:chExt cx="47625" cy="47625"/>
          </a:xfrm>
        </p:grpSpPr>
        <p:sp>
          <p:nvSpPr>
            <p:cNvPr id="251" name="object 251"/>
            <p:cNvSpPr/>
            <p:nvPr/>
          </p:nvSpPr>
          <p:spPr>
            <a:xfrm>
              <a:off x="3415283" y="5661660"/>
              <a:ext cx="38100" cy="38100"/>
            </a:xfrm>
            <a:custGeom>
              <a:avLst/>
              <a:gdLst/>
              <a:ahLst/>
              <a:cxnLst/>
              <a:rect l="l" t="t" r="r" b="b"/>
              <a:pathLst>
                <a:path w="38100" h="38100">
                  <a:moveTo>
                    <a:pt x="19812" y="38099"/>
                  </a:moveTo>
                  <a:lnTo>
                    <a:pt x="12215" y="36504"/>
                  </a:lnTo>
                  <a:lnTo>
                    <a:pt x="5905" y="32194"/>
                  </a:lnTo>
                  <a:lnTo>
                    <a:pt x="1595" y="25884"/>
                  </a:lnTo>
                  <a:lnTo>
                    <a:pt x="0" y="18287"/>
                  </a:lnTo>
                  <a:lnTo>
                    <a:pt x="1595" y="10929"/>
                  </a:lnTo>
                  <a:lnTo>
                    <a:pt x="5905" y="5143"/>
                  </a:lnTo>
                  <a:lnTo>
                    <a:pt x="12215" y="1357"/>
                  </a:lnTo>
                  <a:lnTo>
                    <a:pt x="19812" y="0"/>
                  </a:lnTo>
                  <a:lnTo>
                    <a:pt x="27170" y="1357"/>
                  </a:lnTo>
                  <a:lnTo>
                    <a:pt x="32956" y="5143"/>
                  </a:lnTo>
                  <a:lnTo>
                    <a:pt x="36742" y="10929"/>
                  </a:lnTo>
                  <a:lnTo>
                    <a:pt x="38100" y="18287"/>
                  </a:lnTo>
                  <a:lnTo>
                    <a:pt x="36742" y="25884"/>
                  </a:lnTo>
                  <a:lnTo>
                    <a:pt x="32956" y="32194"/>
                  </a:lnTo>
                  <a:lnTo>
                    <a:pt x="27170" y="36504"/>
                  </a:lnTo>
                  <a:lnTo>
                    <a:pt x="19812" y="38099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52" name="object 252"/>
            <p:cNvSpPr/>
            <p:nvPr/>
          </p:nvSpPr>
          <p:spPr>
            <a:xfrm>
              <a:off x="3415283" y="5661660"/>
              <a:ext cx="38100" cy="38100"/>
            </a:xfrm>
            <a:custGeom>
              <a:avLst/>
              <a:gdLst/>
              <a:ahLst/>
              <a:cxnLst/>
              <a:rect l="l" t="t" r="r" b="b"/>
              <a:pathLst>
                <a:path w="38100" h="38100">
                  <a:moveTo>
                    <a:pt x="0" y="18287"/>
                  </a:moveTo>
                  <a:lnTo>
                    <a:pt x="1595" y="10929"/>
                  </a:lnTo>
                  <a:lnTo>
                    <a:pt x="5905" y="5143"/>
                  </a:lnTo>
                  <a:lnTo>
                    <a:pt x="12215" y="1357"/>
                  </a:lnTo>
                  <a:lnTo>
                    <a:pt x="19812" y="0"/>
                  </a:lnTo>
                  <a:lnTo>
                    <a:pt x="27170" y="1357"/>
                  </a:lnTo>
                  <a:lnTo>
                    <a:pt x="32956" y="5143"/>
                  </a:lnTo>
                  <a:lnTo>
                    <a:pt x="36742" y="10929"/>
                  </a:lnTo>
                  <a:lnTo>
                    <a:pt x="38100" y="18287"/>
                  </a:lnTo>
                  <a:lnTo>
                    <a:pt x="36742" y="25884"/>
                  </a:lnTo>
                  <a:lnTo>
                    <a:pt x="32956" y="32194"/>
                  </a:lnTo>
                  <a:lnTo>
                    <a:pt x="27170" y="36504"/>
                  </a:lnTo>
                  <a:lnTo>
                    <a:pt x="19812" y="38099"/>
                  </a:lnTo>
                  <a:lnTo>
                    <a:pt x="12215" y="36504"/>
                  </a:lnTo>
                  <a:lnTo>
                    <a:pt x="5905" y="32194"/>
                  </a:lnTo>
                  <a:lnTo>
                    <a:pt x="1595" y="25884"/>
                  </a:lnTo>
                  <a:lnTo>
                    <a:pt x="0" y="18287"/>
                  </a:lnTo>
                </a:path>
              </a:pathLst>
            </a:custGeom>
            <a:ln w="9144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253" name="object 253"/>
          <p:cNvGrpSpPr/>
          <p:nvPr/>
        </p:nvGrpSpPr>
        <p:grpSpPr>
          <a:xfrm>
            <a:off x="6580544" y="5492496"/>
            <a:ext cx="81804" cy="38100"/>
            <a:chOff x="2860547" y="5492496"/>
            <a:chExt cx="35560" cy="38100"/>
          </a:xfrm>
        </p:grpSpPr>
        <p:sp>
          <p:nvSpPr>
            <p:cNvPr id="254" name="object 254"/>
            <p:cNvSpPr/>
            <p:nvPr/>
          </p:nvSpPr>
          <p:spPr>
            <a:xfrm>
              <a:off x="2865119" y="5497068"/>
              <a:ext cx="26034" cy="29209"/>
            </a:xfrm>
            <a:custGeom>
              <a:avLst/>
              <a:gdLst/>
              <a:ahLst/>
              <a:cxnLst/>
              <a:rect l="l" t="t" r="r" b="b"/>
              <a:pathLst>
                <a:path w="26035" h="29210">
                  <a:moveTo>
                    <a:pt x="25908" y="28955"/>
                  </a:moveTo>
                  <a:lnTo>
                    <a:pt x="0" y="28955"/>
                  </a:lnTo>
                  <a:lnTo>
                    <a:pt x="0" y="0"/>
                  </a:lnTo>
                  <a:lnTo>
                    <a:pt x="25908" y="0"/>
                  </a:lnTo>
                  <a:lnTo>
                    <a:pt x="25908" y="28955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55" name="object 255"/>
            <p:cNvSpPr/>
            <p:nvPr/>
          </p:nvSpPr>
          <p:spPr>
            <a:xfrm>
              <a:off x="2865119" y="5497068"/>
              <a:ext cx="26034" cy="29209"/>
            </a:xfrm>
            <a:custGeom>
              <a:avLst/>
              <a:gdLst/>
              <a:ahLst/>
              <a:cxnLst/>
              <a:rect l="l" t="t" r="r" b="b"/>
              <a:pathLst>
                <a:path w="26035" h="29210">
                  <a:moveTo>
                    <a:pt x="25908" y="0"/>
                  </a:moveTo>
                  <a:lnTo>
                    <a:pt x="0" y="0"/>
                  </a:lnTo>
                  <a:lnTo>
                    <a:pt x="0" y="28955"/>
                  </a:lnTo>
                  <a:lnTo>
                    <a:pt x="25908" y="28955"/>
                  </a:lnTo>
                  <a:lnTo>
                    <a:pt x="25908" y="0"/>
                  </a:lnTo>
                  <a:close/>
                </a:path>
                <a:path w="26035" h="29210">
                  <a:moveTo>
                    <a:pt x="0" y="0"/>
                  </a:moveTo>
                  <a:lnTo>
                    <a:pt x="0" y="0"/>
                  </a:lnTo>
                </a:path>
              </a:pathLst>
            </a:custGeom>
            <a:ln w="9144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256" name="object 256"/>
          <p:cNvGrpSpPr/>
          <p:nvPr/>
        </p:nvGrpSpPr>
        <p:grpSpPr>
          <a:xfrm>
            <a:off x="6580544" y="5573267"/>
            <a:ext cx="81804" cy="38100"/>
            <a:chOff x="2860547" y="5573267"/>
            <a:chExt cx="35560" cy="38100"/>
          </a:xfrm>
        </p:grpSpPr>
        <p:sp>
          <p:nvSpPr>
            <p:cNvPr id="257" name="object 257"/>
            <p:cNvSpPr/>
            <p:nvPr/>
          </p:nvSpPr>
          <p:spPr>
            <a:xfrm>
              <a:off x="2865119" y="5577839"/>
              <a:ext cx="26034" cy="29209"/>
            </a:xfrm>
            <a:custGeom>
              <a:avLst/>
              <a:gdLst/>
              <a:ahLst/>
              <a:cxnLst/>
              <a:rect l="l" t="t" r="r" b="b"/>
              <a:pathLst>
                <a:path w="26035" h="29210">
                  <a:moveTo>
                    <a:pt x="25908" y="28956"/>
                  </a:moveTo>
                  <a:lnTo>
                    <a:pt x="0" y="28956"/>
                  </a:lnTo>
                  <a:lnTo>
                    <a:pt x="0" y="0"/>
                  </a:lnTo>
                  <a:lnTo>
                    <a:pt x="25908" y="0"/>
                  </a:lnTo>
                  <a:lnTo>
                    <a:pt x="25908" y="28956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58" name="object 258"/>
            <p:cNvSpPr/>
            <p:nvPr/>
          </p:nvSpPr>
          <p:spPr>
            <a:xfrm>
              <a:off x="2865119" y="5577839"/>
              <a:ext cx="26034" cy="29209"/>
            </a:xfrm>
            <a:custGeom>
              <a:avLst/>
              <a:gdLst/>
              <a:ahLst/>
              <a:cxnLst/>
              <a:rect l="l" t="t" r="r" b="b"/>
              <a:pathLst>
                <a:path w="26035" h="29210">
                  <a:moveTo>
                    <a:pt x="25908" y="0"/>
                  </a:moveTo>
                  <a:lnTo>
                    <a:pt x="0" y="0"/>
                  </a:lnTo>
                  <a:lnTo>
                    <a:pt x="0" y="28956"/>
                  </a:lnTo>
                  <a:lnTo>
                    <a:pt x="25908" y="28956"/>
                  </a:lnTo>
                  <a:lnTo>
                    <a:pt x="25908" y="0"/>
                  </a:lnTo>
                  <a:close/>
                </a:path>
                <a:path w="26035" h="29210">
                  <a:moveTo>
                    <a:pt x="0" y="0"/>
                  </a:moveTo>
                  <a:lnTo>
                    <a:pt x="0" y="0"/>
                  </a:lnTo>
                </a:path>
              </a:pathLst>
            </a:custGeom>
            <a:ln w="9144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259" name="object 259"/>
          <p:cNvGrpSpPr/>
          <p:nvPr/>
        </p:nvGrpSpPr>
        <p:grpSpPr>
          <a:xfrm>
            <a:off x="6580544" y="5661660"/>
            <a:ext cx="81804" cy="38100"/>
            <a:chOff x="2860547" y="5661660"/>
            <a:chExt cx="35560" cy="38100"/>
          </a:xfrm>
        </p:grpSpPr>
        <p:sp>
          <p:nvSpPr>
            <p:cNvPr id="260" name="object 260"/>
            <p:cNvSpPr/>
            <p:nvPr/>
          </p:nvSpPr>
          <p:spPr>
            <a:xfrm>
              <a:off x="2865119" y="5666232"/>
              <a:ext cx="26034" cy="29209"/>
            </a:xfrm>
            <a:custGeom>
              <a:avLst/>
              <a:gdLst/>
              <a:ahLst/>
              <a:cxnLst/>
              <a:rect l="l" t="t" r="r" b="b"/>
              <a:pathLst>
                <a:path w="26035" h="29210">
                  <a:moveTo>
                    <a:pt x="25908" y="28955"/>
                  </a:moveTo>
                  <a:lnTo>
                    <a:pt x="0" y="28955"/>
                  </a:lnTo>
                  <a:lnTo>
                    <a:pt x="0" y="0"/>
                  </a:lnTo>
                  <a:lnTo>
                    <a:pt x="25908" y="0"/>
                  </a:lnTo>
                  <a:lnTo>
                    <a:pt x="25908" y="28955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61" name="object 261"/>
            <p:cNvSpPr/>
            <p:nvPr/>
          </p:nvSpPr>
          <p:spPr>
            <a:xfrm>
              <a:off x="2865119" y="5666232"/>
              <a:ext cx="26034" cy="29209"/>
            </a:xfrm>
            <a:custGeom>
              <a:avLst/>
              <a:gdLst/>
              <a:ahLst/>
              <a:cxnLst/>
              <a:rect l="l" t="t" r="r" b="b"/>
              <a:pathLst>
                <a:path w="26035" h="29210">
                  <a:moveTo>
                    <a:pt x="25908" y="0"/>
                  </a:moveTo>
                  <a:lnTo>
                    <a:pt x="0" y="0"/>
                  </a:lnTo>
                  <a:lnTo>
                    <a:pt x="0" y="28955"/>
                  </a:lnTo>
                  <a:lnTo>
                    <a:pt x="25908" y="28955"/>
                  </a:lnTo>
                  <a:lnTo>
                    <a:pt x="25908" y="0"/>
                  </a:lnTo>
                  <a:close/>
                </a:path>
                <a:path w="26035" h="29210">
                  <a:moveTo>
                    <a:pt x="0" y="0"/>
                  </a:moveTo>
                  <a:lnTo>
                    <a:pt x="0" y="0"/>
                  </a:lnTo>
                </a:path>
              </a:pathLst>
            </a:custGeom>
            <a:ln w="9144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262" name="object 262"/>
          <p:cNvGrpSpPr/>
          <p:nvPr/>
        </p:nvGrpSpPr>
        <p:grpSpPr>
          <a:xfrm>
            <a:off x="6580544" y="5747004"/>
            <a:ext cx="81804" cy="38100"/>
            <a:chOff x="2860547" y="5747004"/>
            <a:chExt cx="35560" cy="38100"/>
          </a:xfrm>
        </p:grpSpPr>
        <p:sp>
          <p:nvSpPr>
            <p:cNvPr id="263" name="object 263"/>
            <p:cNvSpPr/>
            <p:nvPr/>
          </p:nvSpPr>
          <p:spPr>
            <a:xfrm>
              <a:off x="2865119" y="5751576"/>
              <a:ext cx="26034" cy="29209"/>
            </a:xfrm>
            <a:custGeom>
              <a:avLst/>
              <a:gdLst/>
              <a:ahLst/>
              <a:cxnLst/>
              <a:rect l="l" t="t" r="r" b="b"/>
              <a:pathLst>
                <a:path w="26035" h="29210">
                  <a:moveTo>
                    <a:pt x="25908" y="28955"/>
                  </a:moveTo>
                  <a:lnTo>
                    <a:pt x="0" y="28955"/>
                  </a:lnTo>
                  <a:lnTo>
                    <a:pt x="0" y="0"/>
                  </a:lnTo>
                  <a:lnTo>
                    <a:pt x="25908" y="0"/>
                  </a:lnTo>
                  <a:lnTo>
                    <a:pt x="25908" y="28955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64" name="object 264"/>
            <p:cNvSpPr/>
            <p:nvPr/>
          </p:nvSpPr>
          <p:spPr>
            <a:xfrm>
              <a:off x="2865119" y="5751576"/>
              <a:ext cx="26034" cy="29209"/>
            </a:xfrm>
            <a:custGeom>
              <a:avLst/>
              <a:gdLst/>
              <a:ahLst/>
              <a:cxnLst/>
              <a:rect l="l" t="t" r="r" b="b"/>
              <a:pathLst>
                <a:path w="26035" h="29210">
                  <a:moveTo>
                    <a:pt x="25908" y="0"/>
                  </a:moveTo>
                  <a:lnTo>
                    <a:pt x="0" y="0"/>
                  </a:lnTo>
                  <a:lnTo>
                    <a:pt x="0" y="28955"/>
                  </a:lnTo>
                  <a:lnTo>
                    <a:pt x="25908" y="28955"/>
                  </a:lnTo>
                  <a:lnTo>
                    <a:pt x="25908" y="0"/>
                  </a:lnTo>
                  <a:close/>
                </a:path>
                <a:path w="26035" h="29210">
                  <a:moveTo>
                    <a:pt x="0" y="0"/>
                  </a:moveTo>
                  <a:lnTo>
                    <a:pt x="0" y="0"/>
                  </a:lnTo>
                </a:path>
              </a:pathLst>
            </a:custGeom>
            <a:ln w="9144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265" name="object 265"/>
          <p:cNvGrpSpPr/>
          <p:nvPr/>
        </p:nvGrpSpPr>
        <p:grpSpPr>
          <a:xfrm>
            <a:off x="6580544" y="5826251"/>
            <a:ext cx="81804" cy="38100"/>
            <a:chOff x="2860547" y="5826251"/>
            <a:chExt cx="35560" cy="38100"/>
          </a:xfrm>
        </p:grpSpPr>
        <p:sp>
          <p:nvSpPr>
            <p:cNvPr id="266" name="object 266"/>
            <p:cNvSpPr/>
            <p:nvPr/>
          </p:nvSpPr>
          <p:spPr>
            <a:xfrm>
              <a:off x="2865119" y="5830823"/>
              <a:ext cx="26034" cy="29209"/>
            </a:xfrm>
            <a:custGeom>
              <a:avLst/>
              <a:gdLst/>
              <a:ahLst/>
              <a:cxnLst/>
              <a:rect l="l" t="t" r="r" b="b"/>
              <a:pathLst>
                <a:path w="26035" h="29210">
                  <a:moveTo>
                    <a:pt x="25908" y="28956"/>
                  </a:moveTo>
                  <a:lnTo>
                    <a:pt x="0" y="28956"/>
                  </a:lnTo>
                  <a:lnTo>
                    <a:pt x="0" y="0"/>
                  </a:lnTo>
                  <a:lnTo>
                    <a:pt x="25908" y="0"/>
                  </a:lnTo>
                  <a:lnTo>
                    <a:pt x="25908" y="28956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67" name="object 267"/>
            <p:cNvSpPr/>
            <p:nvPr/>
          </p:nvSpPr>
          <p:spPr>
            <a:xfrm>
              <a:off x="2865119" y="5830823"/>
              <a:ext cx="26034" cy="29209"/>
            </a:xfrm>
            <a:custGeom>
              <a:avLst/>
              <a:gdLst/>
              <a:ahLst/>
              <a:cxnLst/>
              <a:rect l="l" t="t" r="r" b="b"/>
              <a:pathLst>
                <a:path w="26035" h="29210">
                  <a:moveTo>
                    <a:pt x="25908" y="0"/>
                  </a:moveTo>
                  <a:lnTo>
                    <a:pt x="0" y="0"/>
                  </a:lnTo>
                  <a:lnTo>
                    <a:pt x="0" y="28956"/>
                  </a:lnTo>
                  <a:lnTo>
                    <a:pt x="25908" y="28956"/>
                  </a:lnTo>
                  <a:lnTo>
                    <a:pt x="25908" y="0"/>
                  </a:lnTo>
                  <a:close/>
                </a:path>
                <a:path w="26035" h="29210">
                  <a:moveTo>
                    <a:pt x="0" y="0"/>
                  </a:moveTo>
                  <a:lnTo>
                    <a:pt x="0" y="0"/>
                  </a:lnTo>
                </a:path>
              </a:pathLst>
            </a:custGeom>
            <a:ln w="9144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268" name="object 268"/>
          <p:cNvGrpSpPr/>
          <p:nvPr/>
        </p:nvGrpSpPr>
        <p:grpSpPr>
          <a:xfrm>
            <a:off x="6580544" y="5917692"/>
            <a:ext cx="81804" cy="36830"/>
            <a:chOff x="2860547" y="5917692"/>
            <a:chExt cx="35560" cy="36830"/>
          </a:xfrm>
        </p:grpSpPr>
        <p:sp>
          <p:nvSpPr>
            <p:cNvPr id="269" name="object 269"/>
            <p:cNvSpPr/>
            <p:nvPr/>
          </p:nvSpPr>
          <p:spPr>
            <a:xfrm>
              <a:off x="2865119" y="5922264"/>
              <a:ext cx="26034" cy="27940"/>
            </a:xfrm>
            <a:custGeom>
              <a:avLst/>
              <a:gdLst/>
              <a:ahLst/>
              <a:cxnLst/>
              <a:rect l="l" t="t" r="r" b="b"/>
              <a:pathLst>
                <a:path w="26035" h="27939">
                  <a:moveTo>
                    <a:pt x="25908" y="27432"/>
                  </a:moveTo>
                  <a:lnTo>
                    <a:pt x="0" y="27432"/>
                  </a:lnTo>
                  <a:lnTo>
                    <a:pt x="0" y="0"/>
                  </a:lnTo>
                  <a:lnTo>
                    <a:pt x="25908" y="0"/>
                  </a:lnTo>
                  <a:lnTo>
                    <a:pt x="25908" y="27432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70" name="object 270"/>
            <p:cNvSpPr/>
            <p:nvPr/>
          </p:nvSpPr>
          <p:spPr>
            <a:xfrm>
              <a:off x="2865119" y="5922264"/>
              <a:ext cx="26034" cy="27940"/>
            </a:xfrm>
            <a:custGeom>
              <a:avLst/>
              <a:gdLst/>
              <a:ahLst/>
              <a:cxnLst/>
              <a:rect l="l" t="t" r="r" b="b"/>
              <a:pathLst>
                <a:path w="26035" h="27939">
                  <a:moveTo>
                    <a:pt x="25908" y="0"/>
                  </a:moveTo>
                  <a:lnTo>
                    <a:pt x="0" y="0"/>
                  </a:lnTo>
                  <a:lnTo>
                    <a:pt x="0" y="27432"/>
                  </a:lnTo>
                  <a:lnTo>
                    <a:pt x="25908" y="27432"/>
                  </a:lnTo>
                  <a:lnTo>
                    <a:pt x="25908" y="0"/>
                  </a:lnTo>
                  <a:close/>
                </a:path>
                <a:path w="26035" h="27939">
                  <a:moveTo>
                    <a:pt x="0" y="0"/>
                  </a:moveTo>
                  <a:lnTo>
                    <a:pt x="0" y="0"/>
                  </a:lnTo>
                </a:path>
              </a:pathLst>
            </a:custGeom>
            <a:ln w="9144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271" name="object 271"/>
          <p:cNvSpPr/>
          <p:nvPr/>
        </p:nvSpPr>
        <p:spPr>
          <a:xfrm>
            <a:off x="13907843" y="4607053"/>
            <a:ext cx="70118" cy="94615"/>
          </a:xfrm>
          <a:custGeom>
            <a:avLst/>
            <a:gdLst/>
            <a:ahLst/>
            <a:cxnLst/>
            <a:rect l="l" t="t" r="r" b="b"/>
            <a:pathLst>
              <a:path w="30479" h="94614">
                <a:moveTo>
                  <a:pt x="30480" y="0"/>
                </a:moveTo>
                <a:lnTo>
                  <a:pt x="0" y="94488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72" name="object 272"/>
          <p:cNvSpPr/>
          <p:nvPr/>
        </p:nvSpPr>
        <p:spPr>
          <a:xfrm>
            <a:off x="1444422" y="9410701"/>
            <a:ext cx="15051933" cy="10795"/>
          </a:xfrm>
          <a:custGeom>
            <a:avLst/>
            <a:gdLst/>
            <a:ahLst/>
            <a:cxnLst/>
            <a:rect l="l" t="t" r="r" b="b"/>
            <a:pathLst>
              <a:path w="6543040" h="10795">
                <a:moveTo>
                  <a:pt x="6542531" y="10667"/>
                </a:moveTo>
                <a:lnTo>
                  <a:pt x="0" y="10667"/>
                </a:lnTo>
                <a:lnTo>
                  <a:pt x="0" y="0"/>
                </a:lnTo>
                <a:lnTo>
                  <a:pt x="6542531" y="0"/>
                </a:lnTo>
                <a:lnTo>
                  <a:pt x="6542531" y="10667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73" name="object 273"/>
          <p:cNvSpPr txBox="1"/>
          <p:nvPr/>
        </p:nvSpPr>
        <p:spPr>
          <a:xfrm>
            <a:off x="1415188" y="349008"/>
            <a:ext cx="192824" cy="135935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sz="800" spc="10" dirty="0">
                <a:latin typeface="Microsoft Sans Serif"/>
                <a:cs typeface="Microsoft Sans Serif"/>
              </a:rPr>
              <a:t>2</a:t>
            </a:r>
            <a:endParaRPr sz="800">
              <a:latin typeface="Microsoft Sans Serif"/>
              <a:cs typeface="Microsoft Sans Serif"/>
            </a:endParaRPr>
          </a:p>
        </p:txBody>
      </p:sp>
      <p:sp>
        <p:nvSpPr>
          <p:cNvPr id="274" name="object 274"/>
          <p:cNvSpPr txBox="1"/>
          <p:nvPr/>
        </p:nvSpPr>
        <p:spPr>
          <a:xfrm>
            <a:off x="9079179" y="603520"/>
            <a:ext cx="7365280" cy="1723805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 marR="5080" indent="153670">
              <a:lnSpc>
                <a:spcPct val="133500"/>
              </a:lnSpc>
              <a:spcBef>
                <a:spcPts val="100"/>
              </a:spcBef>
            </a:pPr>
            <a:r>
              <a:rPr sz="750" spc="-15" dirty="0">
                <a:latin typeface="Microsoft Sans Serif"/>
                <a:cs typeface="Microsoft Sans Serif"/>
              </a:rPr>
              <a:t>La</a:t>
            </a:r>
            <a:r>
              <a:rPr sz="750" spc="-5" dirty="0">
                <a:latin typeface="Microsoft Sans Serif"/>
                <a:cs typeface="Microsoft Sans Serif"/>
              </a:rPr>
              <a:t> </a:t>
            </a:r>
            <a:r>
              <a:rPr sz="750" spc="15" dirty="0">
                <a:latin typeface="Microsoft Sans Serif"/>
                <a:cs typeface="Microsoft Sans Serif"/>
              </a:rPr>
              <a:t>resistencia</a:t>
            </a:r>
            <a:r>
              <a:rPr sz="750" dirty="0">
                <a:latin typeface="Microsoft Sans Serif"/>
                <a:cs typeface="Microsoft Sans Serif"/>
              </a:rPr>
              <a:t> </a:t>
            </a:r>
            <a:r>
              <a:rPr sz="750" spc="35" dirty="0">
                <a:latin typeface="Microsoft Sans Serif"/>
                <a:cs typeface="Microsoft Sans Serif"/>
              </a:rPr>
              <a:t>o</a:t>
            </a:r>
            <a:r>
              <a:rPr sz="750" dirty="0">
                <a:latin typeface="Microsoft Sans Serif"/>
                <a:cs typeface="Microsoft Sans Serif"/>
              </a:rPr>
              <a:t> </a:t>
            </a:r>
            <a:r>
              <a:rPr sz="750" spc="30" dirty="0">
                <a:latin typeface="Microsoft Sans Serif"/>
                <a:cs typeface="Microsoft Sans Serif"/>
              </a:rPr>
              <a:t>reactor</a:t>
            </a:r>
            <a:r>
              <a:rPr sz="750" dirty="0">
                <a:latin typeface="Microsoft Sans Serif"/>
                <a:cs typeface="Microsoft Sans Serif"/>
              </a:rPr>
              <a:t> </a:t>
            </a:r>
            <a:r>
              <a:rPr sz="750" spc="25" dirty="0">
                <a:latin typeface="Microsoft Sans Serif"/>
                <a:cs typeface="Microsoft Sans Serif"/>
              </a:rPr>
              <a:t>de</a:t>
            </a:r>
            <a:r>
              <a:rPr sz="750" dirty="0">
                <a:latin typeface="Microsoft Sans Serif"/>
                <a:cs typeface="Microsoft Sans Serif"/>
              </a:rPr>
              <a:t> </a:t>
            </a:r>
            <a:r>
              <a:rPr sz="750" spc="20" dirty="0">
                <a:latin typeface="Microsoft Sans Serif"/>
                <a:cs typeface="Microsoft Sans Serif"/>
              </a:rPr>
              <a:t>puesta</a:t>
            </a:r>
            <a:r>
              <a:rPr sz="750" dirty="0">
                <a:latin typeface="Microsoft Sans Serif"/>
                <a:cs typeface="Microsoft Sans Serif"/>
              </a:rPr>
              <a:t> a </a:t>
            </a:r>
            <a:r>
              <a:rPr sz="750" spc="35" dirty="0">
                <a:latin typeface="Microsoft Sans Serif"/>
                <a:cs typeface="Microsoft Sans Serif"/>
              </a:rPr>
              <a:t>tierra</a:t>
            </a:r>
            <a:r>
              <a:rPr sz="750" dirty="0">
                <a:latin typeface="Microsoft Sans Serif"/>
                <a:cs typeface="Microsoft Sans Serif"/>
              </a:rPr>
              <a:t> </a:t>
            </a:r>
            <a:r>
              <a:rPr sz="750" spc="-5" dirty="0">
                <a:latin typeface="Microsoft Sans Serif"/>
                <a:cs typeface="Microsoft Sans Serif"/>
              </a:rPr>
              <a:t>se </a:t>
            </a:r>
            <a:r>
              <a:rPr sz="750" spc="5" dirty="0">
                <a:latin typeface="Microsoft Sans Serif"/>
                <a:cs typeface="Microsoft Sans Serif"/>
              </a:rPr>
              <a:t>selecciona</a:t>
            </a:r>
            <a:r>
              <a:rPr sz="750" dirty="0">
                <a:latin typeface="Microsoft Sans Serif"/>
                <a:cs typeface="Microsoft Sans Serif"/>
              </a:rPr>
              <a:t> </a:t>
            </a:r>
            <a:r>
              <a:rPr sz="750" spc="25" dirty="0">
                <a:latin typeface="Microsoft Sans Serif"/>
                <a:cs typeface="Microsoft Sans Serif"/>
              </a:rPr>
              <a:t>para</a:t>
            </a:r>
            <a:r>
              <a:rPr sz="750" dirty="0">
                <a:latin typeface="Microsoft Sans Serif"/>
                <a:cs typeface="Microsoft Sans Serif"/>
              </a:rPr>
              <a:t> </a:t>
            </a:r>
            <a:r>
              <a:rPr sz="750" spc="35" dirty="0">
                <a:latin typeface="Microsoft Sans Serif"/>
                <a:cs typeface="Microsoft Sans Serif"/>
              </a:rPr>
              <a:t>limitar </a:t>
            </a:r>
            <a:r>
              <a:rPr sz="750" spc="-185" dirty="0">
                <a:latin typeface="Microsoft Sans Serif"/>
                <a:cs typeface="Microsoft Sans Serif"/>
              </a:rPr>
              <a:t> </a:t>
            </a:r>
            <a:r>
              <a:rPr sz="750" spc="10" dirty="0">
                <a:latin typeface="Microsoft Sans Serif"/>
                <a:cs typeface="Microsoft Sans Serif"/>
              </a:rPr>
              <a:t>la </a:t>
            </a:r>
            <a:r>
              <a:rPr sz="750" spc="30" dirty="0">
                <a:latin typeface="Microsoft Sans Serif"/>
                <a:cs typeface="Microsoft Sans Serif"/>
              </a:rPr>
              <a:t>contribución </a:t>
            </a:r>
            <a:r>
              <a:rPr sz="750" spc="20" dirty="0">
                <a:latin typeface="Microsoft Sans Serif"/>
                <a:cs typeface="Microsoft Sans Serif"/>
              </a:rPr>
              <a:t>del </a:t>
            </a:r>
            <a:r>
              <a:rPr sz="750" spc="30" dirty="0">
                <a:latin typeface="Microsoft Sans Serif"/>
                <a:cs typeface="Microsoft Sans Serif"/>
              </a:rPr>
              <a:t>generador </a:t>
            </a:r>
            <a:r>
              <a:rPr sz="750" dirty="0">
                <a:latin typeface="Microsoft Sans Serif"/>
                <a:cs typeface="Microsoft Sans Serif"/>
              </a:rPr>
              <a:t>a </a:t>
            </a:r>
            <a:r>
              <a:rPr sz="750" spc="30" dirty="0">
                <a:latin typeface="Microsoft Sans Serif"/>
                <a:cs typeface="Microsoft Sans Serif"/>
              </a:rPr>
              <a:t>una </a:t>
            </a:r>
            <a:r>
              <a:rPr sz="750" spc="20" dirty="0">
                <a:latin typeface="Microsoft Sans Serif"/>
                <a:cs typeface="Microsoft Sans Serif"/>
              </a:rPr>
              <a:t>falla </a:t>
            </a:r>
            <a:r>
              <a:rPr sz="750" spc="-50" dirty="0">
                <a:latin typeface="Microsoft Sans Serif"/>
                <a:cs typeface="Microsoft Sans Serif"/>
              </a:rPr>
              <a:t>SLG </a:t>
            </a:r>
            <a:r>
              <a:rPr sz="750" dirty="0">
                <a:latin typeface="Microsoft Sans Serif"/>
                <a:cs typeface="Microsoft Sans Serif"/>
              </a:rPr>
              <a:t>a </a:t>
            </a:r>
            <a:r>
              <a:rPr sz="750" spc="45" dirty="0">
                <a:latin typeface="Microsoft Sans Serif"/>
                <a:cs typeface="Microsoft Sans Serif"/>
              </a:rPr>
              <a:t>un </a:t>
            </a:r>
            <a:r>
              <a:rPr sz="750" spc="35" dirty="0">
                <a:latin typeface="Microsoft Sans Serif"/>
                <a:cs typeface="Microsoft Sans Serif"/>
              </a:rPr>
              <a:t>rango </a:t>
            </a:r>
            <a:r>
              <a:rPr sz="750" spc="25" dirty="0">
                <a:latin typeface="Microsoft Sans Serif"/>
                <a:cs typeface="Microsoft Sans Serif"/>
              </a:rPr>
              <a:t>de corrientes </a:t>
            </a:r>
            <a:r>
              <a:rPr sz="750" spc="-185" dirty="0">
                <a:latin typeface="Microsoft Sans Serif"/>
                <a:cs typeface="Microsoft Sans Serif"/>
              </a:rPr>
              <a:t> </a:t>
            </a:r>
            <a:r>
              <a:rPr sz="750" spc="30" dirty="0">
                <a:latin typeface="Microsoft Sans Serif"/>
                <a:cs typeface="Microsoft Sans Serif"/>
              </a:rPr>
              <a:t>generalmente </a:t>
            </a:r>
            <a:r>
              <a:rPr sz="750" spc="35" dirty="0">
                <a:latin typeface="Microsoft Sans Serif"/>
                <a:cs typeface="Microsoft Sans Serif"/>
              </a:rPr>
              <a:t>entre </a:t>
            </a:r>
            <a:r>
              <a:rPr sz="750" spc="10" dirty="0">
                <a:latin typeface="Microsoft Sans Serif"/>
                <a:cs typeface="Microsoft Sans Serif"/>
              </a:rPr>
              <a:t>200 </a:t>
            </a:r>
            <a:r>
              <a:rPr sz="750" spc="25" dirty="0">
                <a:latin typeface="Microsoft Sans Serif"/>
                <a:cs typeface="Microsoft Sans Serif"/>
              </a:rPr>
              <a:t>amperios </a:t>
            </a:r>
            <a:r>
              <a:rPr sz="750" spc="5" dirty="0">
                <a:latin typeface="Microsoft Sans Serif"/>
                <a:cs typeface="Microsoft Sans Serif"/>
              </a:rPr>
              <a:t>y </a:t>
            </a:r>
            <a:r>
              <a:rPr sz="750" spc="10" dirty="0">
                <a:latin typeface="Microsoft Sans Serif"/>
                <a:cs typeface="Microsoft Sans Serif"/>
              </a:rPr>
              <a:t>150 </a:t>
            </a:r>
            <a:r>
              <a:rPr sz="750" spc="45" dirty="0">
                <a:latin typeface="Microsoft Sans Serif"/>
                <a:cs typeface="Microsoft Sans Serif"/>
              </a:rPr>
              <a:t>por </a:t>
            </a:r>
            <a:r>
              <a:rPr sz="750" spc="25" dirty="0">
                <a:latin typeface="Microsoft Sans Serif"/>
                <a:cs typeface="Microsoft Sans Serif"/>
              </a:rPr>
              <a:t>ciento de </a:t>
            </a:r>
            <a:r>
              <a:rPr sz="750" spc="10" dirty="0">
                <a:latin typeface="Microsoft Sans Serif"/>
                <a:cs typeface="Microsoft Sans Serif"/>
              </a:rPr>
              <a:t>la </a:t>
            </a:r>
            <a:r>
              <a:rPr sz="750" spc="30" dirty="0">
                <a:latin typeface="Microsoft Sans Serif"/>
                <a:cs typeface="Microsoft Sans Serif"/>
              </a:rPr>
              <a:t>corriente </a:t>
            </a:r>
            <a:r>
              <a:rPr sz="750" spc="25" dirty="0">
                <a:latin typeface="Microsoft Sans Serif"/>
                <a:cs typeface="Microsoft Sans Serif"/>
              </a:rPr>
              <a:t>de </a:t>
            </a:r>
            <a:r>
              <a:rPr sz="750" spc="30" dirty="0">
                <a:latin typeface="Microsoft Sans Serif"/>
                <a:cs typeface="Microsoft Sans Serif"/>
              </a:rPr>
              <a:t> </a:t>
            </a:r>
            <a:r>
              <a:rPr sz="750" spc="15" dirty="0">
                <a:latin typeface="Microsoft Sans Serif"/>
                <a:cs typeface="Microsoft Sans Serif"/>
              </a:rPr>
              <a:t>carga </a:t>
            </a:r>
            <a:r>
              <a:rPr sz="750" spc="30" dirty="0">
                <a:latin typeface="Microsoft Sans Serif"/>
                <a:cs typeface="Microsoft Sans Serif"/>
              </a:rPr>
              <a:t>nominal. </a:t>
            </a:r>
            <a:r>
              <a:rPr sz="750" spc="5" dirty="0">
                <a:latin typeface="Microsoft Sans Serif"/>
                <a:cs typeface="Microsoft Sans Serif"/>
              </a:rPr>
              <a:t>Con </a:t>
            </a:r>
            <a:r>
              <a:rPr sz="750" spc="10" dirty="0">
                <a:latin typeface="Microsoft Sans Serif"/>
                <a:cs typeface="Microsoft Sans Serif"/>
              </a:rPr>
              <a:t>esta </a:t>
            </a:r>
            <a:r>
              <a:rPr sz="750" spc="25" dirty="0">
                <a:latin typeface="Microsoft Sans Serif"/>
                <a:cs typeface="Microsoft Sans Serif"/>
              </a:rPr>
              <a:t>amplia </a:t>
            </a:r>
            <a:r>
              <a:rPr sz="750" spc="30" dirty="0">
                <a:latin typeface="Microsoft Sans Serif"/>
                <a:cs typeface="Microsoft Sans Serif"/>
              </a:rPr>
              <a:t>gama </a:t>
            </a:r>
            <a:r>
              <a:rPr sz="750" spc="25" dirty="0">
                <a:latin typeface="Microsoft Sans Serif"/>
                <a:cs typeface="Microsoft Sans Serif"/>
              </a:rPr>
              <a:t>de </a:t>
            </a:r>
            <a:r>
              <a:rPr sz="750" spc="30" dirty="0">
                <a:latin typeface="Microsoft Sans Serif"/>
                <a:cs typeface="Microsoft Sans Serif"/>
              </a:rPr>
              <a:t>corriente </a:t>
            </a:r>
            <a:r>
              <a:rPr sz="750" spc="25" dirty="0">
                <a:latin typeface="Microsoft Sans Serif"/>
                <a:cs typeface="Microsoft Sans Serif"/>
              </a:rPr>
              <a:t>de </a:t>
            </a:r>
            <a:r>
              <a:rPr sz="750" spc="20" dirty="0">
                <a:latin typeface="Microsoft Sans Serif"/>
                <a:cs typeface="Microsoft Sans Serif"/>
              </a:rPr>
              <a:t>falla disponible, </a:t>
            </a:r>
            <a:r>
              <a:rPr sz="750" spc="-185" dirty="0">
                <a:latin typeface="Microsoft Sans Serif"/>
                <a:cs typeface="Microsoft Sans Serif"/>
              </a:rPr>
              <a:t> </a:t>
            </a:r>
            <a:r>
              <a:rPr sz="750" spc="10" dirty="0">
                <a:latin typeface="Microsoft Sans Serif"/>
                <a:cs typeface="Microsoft Sans Serif"/>
              </a:rPr>
              <a:t>el </a:t>
            </a:r>
            <a:r>
              <a:rPr sz="750" spc="20" dirty="0">
                <a:latin typeface="Microsoft Sans Serif"/>
                <a:cs typeface="Microsoft Sans Serif"/>
              </a:rPr>
              <a:t>relé diferencial </a:t>
            </a:r>
            <a:r>
              <a:rPr sz="750" spc="25" dirty="0">
                <a:latin typeface="Microsoft Sans Serif"/>
                <a:cs typeface="Microsoft Sans Serif"/>
              </a:rPr>
              <a:t>de </a:t>
            </a:r>
            <a:r>
              <a:rPr sz="750" spc="10" dirty="0">
                <a:latin typeface="Microsoft Sans Serif"/>
                <a:cs typeface="Microsoft Sans Serif"/>
              </a:rPr>
              <a:t>fase </a:t>
            </a:r>
            <a:r>
              <a:rPr sz="750" spc="25" dirty="0">
                <a:latin typeface="Microsoft Sans Serif"/>
                <a:cs typeface="Microsoft Sans Serif"/>
              </a:rPr>
              <a:t>puede </a:t>
            </a:r>
            <a:r>
              <a:rPr sz="750" spc="35" dirty="0">
                <a:latin typeface="Microsoft Sans Serif"/>
                <a:cs typeface="Microsoft Sans Serif"/>
              </a:rPr>
              <a:t>proporcionar </a:t>
            </a:r>
            <a:r>
              <a:rPr sz="750" spc="20" dirty="0">
                <a:latin typeface="Microsoft Sans Serif"/>
                <a:cs typeface="Microsoft Sans Serif"/>
              </a:rPr>
              <a:t>cierta </a:t>
            </a:r>
            <a:r>
              <a:rPr sz="750" spc="25" dirty="0">
                <a:latin typeface="Microsoft Sans Serif"/>
                <a:cs typeface="Microsoft Sans Serif"/>
              </a:rPr>
              <a:t>protección </a:t>
            </a:r>
            <a:r>
              <a:rPr sz="750" spc="30" dirty="0">
                <a:latin typeface="Microsoft Sans Serif"/>
                <a:cs typeface="Microsoft Sans Serif"/>
              </a:rPr>
              <a:t>contra </a:t>
            </a:r>
            <a:r>
              <a:rPr sz="750" spc="-185" dirty="0">
                <a:latin typeface="Microsoft Sans Serif"/>
                <a:cs typeface="Microsoft Sans Serif"/>
              </a:rPr>
              <a:t> </a:t>
            </a:r>
            <a:r>
              <a:rPr sz="750" spc="20" dirty="0">
                <a:latin typeface="Microsoft Sans Serif"/>
                <a:cs typeface="Microsoft Sans Serif"/>
              </a:rPr>
              <a:t>falla </a:t>
            </a:r>
            <a:r>
              <a:rPr sz="750" dirty="0">
                <a:latin typeface="Microsoft Sans Serif"/>
                <a:cs typeface="Microsoft Sans Serif"/>
              </a:rPr>
              <a:t>a </a:t>
            </a:r>
            <a:r>
              <a:rPr sz="750" spc="35" dirty="0">
                <a:latin typeface="Microsoft Sans Serif"/>
                <a:cs typeface="Microsoft Sans Serif"/>
              </a:rPr>
              <a:t>tierra </a:t>
            </a:r>
            <a:r>
              <a:rPr sz="750" spc="25" dirty="0">
                <a:latin typeface="Microsoft Sans Serif"/>
                <a:cs typeface="Microsoft Sans Serif"/>
              </a:rPr>
              <a:t>para </a:t>
            </a:r>
            <a:r>
              <a:rPr sz="750" spc="10" dirty="0">
                <a:latin typeface="Microsoft Sans Serif"/>
                <a:cs typeface="Microsoft Sans Serif"/>
              </a:rPr>
              <a:t>niveles </a:t>
            </a:r>
            <a:r>
              <a:rPr sz="750" spc="20" dirty="0">
                <a:latin typeface="Microsoft Sans Serif"/>
                <a:cs typeface="Microsoft Sans Serif"/>
              </a:rPr>
              <a:t>más altos </a:t>
            </a:r>
            <a:r>
              <a:rPr sz="750" spc="25" dirty="0">
                <a:latin typeface="Microsoft Sans Serif"/>
                <a:cs typeface="Microsoft Sans Serif"/>
              </a:rPr>
              <a:t>de corrientes de </a:t>
            </a:r>
            <a:r>
              <a:rPr sz="750" spc="20" dirty="0">
                <a:latin typeface="Microsoft Sans Serif"/>
                <a:cs typeface="Microsoft Sans Serif"/>
              </a:rPr>
              <a:t>falla </a:t>
            </a:r>
            <a:r>
              <a:rPr sz="750" dirty="0">
                <a:latin typeface="Microsoft Sans Serif"/>
                <a:cs typeface="Microsoft Sans Serif"/>
              </a:rPr>
              <a:t>a </a:t>
            </a:r>
            <a:r>
              <a:rPr sz="750" spc="25" dirty="0">
                <a:latin typeface="Microsoft Sans Serif"/>
                <a:cs typeface="Microsoft Sans Serif"/>
              </a:rPr>
              <a:t>tierra. </a:t>
            </a:r>
            <a:r>
              <a:rPr sz="750" spc="-10" dirty="0">
                <a:latin typeface="Microsoft Sans Serif"/>
                <a:cs typeface="Microsoft Sans Serif"/>
              </a:rPr>
              <a:t>Sin </a:t>
            </a:r>
            <a:r>
              <a:rPr sz="750" spc="-5" dirty="0">
                <a:latin typeface="Microsoft Sans Serif"/>
                <a:cs typeface="Microsoft Sans Serif"/>
              </a:rPr>
              <a:t> </a:t>
            </a:r>
            <a:r>
              <a:rPr sz="750" spc="30" dirty="0">
                <a:latin typeface="Microsoft Sans Serif"/>
                <a:cs typeface="Microsoft Sans Serif"/>
              </a:rPr>
              <a:t>embargo, </a:t>
            </a:r>
            <a:r>
              <a:rPr sz="750" spc="10" dirty="0">
                <a:latin typeface="Microsoft Sans Serif"/>
                <a:cs typeface="Microsoft Sans Serif"/>
              </a:rPr>
              <a:t>el </a:t>
            </a:r>
            <a:r>
              <a:rPr sz="750" spc="20" dirty="0">
                <a:latin typeface="Microsoft Sans Serif"/>
                <a:cs typeface="Microsoft Sans Serif"/>
              </a:rPr>
              <a:t>relé diferencial </a:t>
            </a:r>
            <a:r>
              <a:rPr sz="750" spc="40" dirty="0">
                <a:latin typeface="Microsoft Sans Serif"/>
                <a:cs typeface="Microsoft Sans Serif"/>
              </a:rPr>
              <a:t>no </a:t>
            </a:r>
            <a:r>
              <a:rPr sz="750" spc="30" dirty="0">
                <a:latin typeface="Microsoft Sans Serif"/>
                <a:cs typeface="Microsoft Sans Serif"/>
              </a:rPr>
              <a:t>proporcionará </a:t>
            </a:r>
            <a:r>
              <a:rPr sz="750" spc="25" dirty="0">
                <a:latin typeface="Microsoft Sans Serif"/>
                <a:cs typeface="Microsoft Sans Serif"/>
              </a:rPr>
              <a:t>protección </a:t>
            </a:r>
            <a:r>
              <a:rPr sz="750" spc="30" dirty="0">
                <a:latin typeface="Microsoft Sans Serif"/>
                <a:cs typeface="Microsoft Sans Serif"/>
              </a:rPr>
              <a:t>contra </a:t>
            </a:r>
            <a:r>
              <a:rPr sz="750" spc="20" dirty="0">
                <a:latin typeface="Microsoft Sans Serif"/>
                <a:cs typeface="Microsoft Sans Serif"/>
              </a:rPr>
              <a:t>falla </a:t>
            </a:r>
            <a:r>
              <a:rPr sz="750" dirty="0">
                <a:latin typeface="Microsoft Sans Serif"/>
                <a:cs typeface="Microsoft Sans Serif"/>
              </a:rPr>
              <a:t>a </a:t>
            </a:r>
            <a:r>
              <a:rPr sz="750" spc="-185" dirty="0">
                <a:latin typeface="Microsoft Sans Serif"/>
                <a:cs typeface="Microsoft Sans Serif"/>
              </a:rPr>
              <a:t> </a:t>
            </a:r>
            <a:r>
              <a:rPr sz="750" spc="35" dirty="0">
                <a:latin typeface="Microsoft Sans Serif"/>
                <a:cs typeface="Microsoft Sans Serif"/>
              </a:rPr>
              <a:t>tierra</a:t>
            </a:r>
            <a:r>
              <a:rPr sz="750" spc="-5" dirty="0">
                <a:latin typeface="Microsoft Sans Serif"/>
                <a:cs typeface="Microsoft Sans Serif"/>
              </a:rPr>
              <a:t> </a:t>
            </a:r>
            <a:r>
              <a:rPr sz="750" spc="25" dirty="0">
                <a:latin typeface="Microsoft Sans Serif"/>
                <a:cs typeface="Microsoft Sans Serif"/>
              </a:rPr>
              <a:t>para</a:t>
            </a:r>
            <a:r>
              <a:rPr sz="750" dirty="0">
                <a:latin typeface="Microsoft Sans Serif"/>
                <a:cs typeface="Microsoft Sans Serif"/>
              </a:rPr>
              <a:t> </a:t>
            </a:r>
            <a:r>
              <a:rPr sz="750" spc="40" dirty="0">
                <a:latin typeface="Microsoft Sans Serif"/>
                <a:cs typeface="Microsoft Sans Serif"/>
              </a:rPr>
              <a:t>todo</a:t>
            </a:r>
            <a:r>
              <a:rPr sz="750" dirty="0">
                <a:latin typeface="Microsoft Sans Serif"/>
                <a:cs typeface="Microsoft Sans Serif"/>
              </a:rPr>
              <a:t> </a:t>
            </a:r>
            <a:r>
              <a:rPr sz="750" spc="10" dirty="0">
                <a:latin typeface="Microsoft Sans Serif"/>
                <a:cs typeface="Microsoft Sans Serif"/>
              </a:rPr>
              <a:t>el</a:t>
            </a:r>
            <a:r>
              <a:rPr sz="750" dirty="0">
                <a:latin typeface="Microsoft Sans Serif"/>
                <a:cs typeface="Microsoft Sans Serif"/>
              </a:rPr>
              <a:t> </a:t>
            </a:r>
            <a:r>
              <a:rPr sz="750" spc="20" dirty="0">
                <a:latin typeface="Microsoft Sans Serif"/>
                <a:cs typeface="Microsoft Sans Serif"/>
              </a:rPr>
              <a:t>devanado</a:t>
            </a:r>
            <a:r>
              <a:rPr sz="750" dirty="0">
                <a:latin typeface="Microsoft Sans Serif"/>
                <a:cs typeface="Microsoft Sans Serif"/>
              </a:rPr>
              <a:t> </a:t>
            </a:r>
            <a:r>
              <a:rPr sz="750" spc="20" dirty="0">
                <a:latin typeface="Microsoft Sans Serif"/>
                <a:cs typeface="Microsoft Sans Serif"/>
              </a:rPr>
              <a:t>del</a:t>
            </a:r>
            <a:r>
              <a:rPr sz="750" dirty="0">
                <a:latin typeface="Microsoft Sans Serif"/>
                <a:cs typeface="Microsoft Sans Serif"/>
              </a:rPr>
              <a:t> </a:t>
            </a:r>
            <a:r>
              <a:rPr sz="750" spc="25" dirty="0">
                <a:latin typeface="Microsoft Sans Serif"/>
                <a:cs typeface="Microsoft Sans Serif"/>
              </a:rPr>
              <a:t>estator.</a:t>
            </a:r>
            <a:r>
              <a:rPr sz="750" dirty="0">
                <a:latin typeface="Microsoft Sans Serif"/>
                <a:cs typeface="Microsoft Sans Serif"/>
              </a:rPr>
              <a:t> </a:t>
            </a:r>
            <a:r>
              <a:rPr sz="750" spc="25" dirty="0">
                <a:latin typeface="Microsoft Sans Serif"/>
                <a:cs typeface="Microsoft Sans Serif"/>
              </a:rPr>
              <a:t>Generalmente</a:t>
            </a:r>
            <a:r>
              <a:rPr sz="750" dirty="0">
                <a:latin typeface="Microsoft Sans Serif"/>
                <a:cs typeface="Microsoft Sans Serif"/>
              </a:rPr>
              <a:t> </a:t>
            </a:r>
            <a:r>
              <a:rPr sz="750" spc="-5" dirty="0">
                <a:latin typeface="Microsoft Sans Serif"/>
                <a:cs typeface="Microsoft Sans Serif"/>
              </a:rPr>
              <a:t>se</a:t>
            </a:r>
            <a:r>
              <a:rPr sz="750" dirty="0">
                <a:latin typeface="Microsoft Sans Serif"/>
                <a:cs typeface="Microsoft Sans Serif"/>
              </a:rPr>
              <a:t> </a:t>
            </a:r>
            <a:r>
              <a:rPr sz="750" spc="30" dirty="0">
                <a:latin typeface="Microsoft Sans Serif"/>
                <a:cs typeface="Microsoft Sans Serif"/>
              </a:rPr>
              <a:t>proporciona </a:t>
            </a:r>
            <a:r>
              <a:rPr sz="750" spc="-185" dirty="0">
                <a:latin typeface="Microsoft Sans Serif"/>
                <a:cs typeface="Microsoft Sans Serif"/>
              </a:rPr>
              <a:t> </a:t>
            </a:r>
            <a:r>
              <a:rPr sz="750" spc="25" dirty="0">
                <a:latin typeface="Microsoft Sans Serif"/>
                <a:cs typeface="Microsoft Sans Serif"/>
              </a:rPr>
              <a:t>protección suplementaria. </a:t>
            </a:r>
            <a:r>
              <a:rPr sz="750" spc="-15" dirty="0">
                <a:latin typeface="Microsoft Sans Serif"/>
                <a:cs typeface="Microsoft Sans Serif"/>
              </a:rPr>
              <a:t>La </a:t>
            </a:r>
            <a:r>
              <a:rPr sz="750" spc="-5" dirty="0">
                <a:latin typeface="Microsoft Sans Serif"/>
                <a:cs typeface="Microsoft Sans Serif"/>
              </a:rPr>
              <a:t>Fig. </a:t>
            </a:r>
            <a:r>
              <a:rPr sz="750" spc="10" dirty="0">
                <a:latin typeface="Microsoft Sans Serif"/>
                <a:cs typeface="Microsoft Sans Serif"/>
              </a:rPr>
              <a:t>4 </a:t>
            </a:r>
            <a:r>
              <a:rPr sz="750" spc="-5" dirty="0">
                <a:latin typeface="Microsoft Sans Serif"/>
                <a:cs typeface="Microsoft Sans Serif"/>
              </a:rPr>
              <a:t>es </a:t>
            </a:r>
            <a:r>
              <a:rPr sz="750" spc="30" dirty="0">
                <a:latin typeface="Microsoft Sans Serif"/>
                <a:cs typeface="Microsoft Sans Serif"/>
              </a:rPr>
              <a:t>una </a:t>
            </a:r>
            <a:r>
              <a:rPr sz="750" spc="25" dirty="0">
                <a:latin typeface="Microsoft Sans Serif"/>
                <a:cs typeface="Microsoft Sans Serif"/>
              </a:rPr>
              <a:t>ilustración de </a:t>
            </a:r>
            <a:r>
              <a:rPr sz="750" spc="45" dirty="0">
                <a:latin typeface="Microsoft Sans Serif"/>
                <a:cs typeface="Microsoft Sans Serif"/>
              </a:rPr>
              <a:t>un </a:t>
            </a:r>
            <a:r>
              <a:rPr sz="750" spc="20" dirty="0">
                <a:latin typeface="Microsoft Sans Serif"/>
                <a:cs typeface="Microsoft Sans Serif"/>
              </a:rPr>
              <a:t>esquema </a:t>
            </a:r>
            <a:r>
              <a:rPr sz="750" spc="25" dirty="0">
                <a:latin typeface="Microsoft Sans Serif"/>
                <a:cs typeface="Microsoft Sans Serif"/>
              </a:rPr>
              <a:t> </a:t>
            </a:r>
            <a:r>
              <a:rPr sz="750" spc="20" dirty="0">
                <a:latin typeface="Microsoft Sans Serif"/>
                <a:cs typeface="Microsoft Sans Serif"/>
              </a:rPr>
              <a:t>diferencial </a:t>
            </a:r>
            <a:r>
              <a:rPr sz="750" spc="25" dirty="0">
                <a:latin typeface="Microsoft Sans Serif"/>
                <a:cs typeface="Microsoft Sans Serif"/>
              </a:rPr>
              <a:t>de </a:t>
            </a:r>
            <a:r>
              <a:rPr sz="750" spc="35" dirty="0">
                <a:latin typeface="Microsoft Sans Serif"/>
                <a:cs typeface="Microsoft Sans Serif"/>
              </a:rPr>
              <a:t>tierra </a:t>
            </a:r>
            <a:r>
              <a:rPr sz="750" spc="30" dirty="0">
                <a:latin typeface="Microsoft Sans Serif"/>
                <a:cs typeface="Microsoft Sans Serif"/>
              </a:rPr>
              <a:t>que proporciona </a:t>
            </a:r>
            <a:r>
              <a:rPr sz="750" spc="10" dirty="0">
                <a:latin typeface="Microsoft Sans Serif"/>
                <a:cs typeface="Microsoft Sans Serif"/>
              </a:rPr>
              <a:t>esta </a:t>
            </a:r>
            <a:r>
              <a:rPr sz="750" spc="20" dirty="0">
                <a:latin typeface="Microsoft Sans Serif"/>
                <a:cs typeface="Microsoft Sans Serif"/>
              </a:rPr>
              <a:t>sensibilidad </a:t>
            </a:r>
            <a:r>
              <a:rPr sz="750" spc="25" dirty="0">
                <a:latin typeface="Microsoft Sans Serif"/>
                <a:cs typeface="Microsoft Sans Serif"/>
              </a:rPr>
              <a:t>mejorada. </a:t>
            </a:r>
            <a:r>
              <a:rPr sz="750" spc="-10" dirty="0">
                <a:latin typeface="Microsoft Sans Serif"/>
                <a:cs typeface="Microsoft Sans Serif"/>
              </a:rPr>
              <a:t>Este </a:t>
            </a:r>
            <a:r>
              <a:rPr sz="750" spc="-5" dirty="0">
                <a:latin typeface="Microsoft Sans Serif"/>
                <a:cs typeface="Microsoft Sans Serif"/>
              </a:rPr>
              <a:t> </a:t>
            </a:r>
            <a:r>
              <a:rPr sz="750" spc="15" dirty="0">
                <a:latin typeface="Microsoft Sans Serif"/>
                <a:cs typeface="Microsoft Sans Serif"/>
              </a:rPr>
              <a:t>esquema, </a:t>
            </a:r>
            <a:r>
              <a:rPr sz="750" spc="30" dirty="0">
                <a:latin typeface="Microsoft Sans Serif"/>
                <a:cs typeface="Microsoft Sans Serif"/>
              </a:rPr>
              <a:t>que </a:t>
            </a:r>
            <a:r>
              <a:rPr sz="750" spc="25" dirty="0">
                <a:latin typeface="Microsoft Sans Serif"/>
                <a:cs typeface="Microsoft Sans Serif"/>
              </a:rPr>
              <a:t>emplea protección </a:t>
            </a:r>
            <a:r>
              <a:rPr sz="750" spc="20" dirty="0">
                <a:latin typeface="Microsoft Sans Serif"/>
                <a:cs typeface="Microsoft Sans Serif"/>
              </a:rPr>
              <a:t>diferencial </a:t>
            </a:r>
            <a:r>
              <a:rPr sz="750" spc="25" dirty="0">
                <a:latin typeface="Microsoft Sans Serif"/>
                <a:cs typeface="Microsoft Sans Serif"/>
              </a:rPr>
              <a:t>de tierra, </a:t>
            </a:r>
            <a:r>
              <a:rPr sz="750" spc="-5" dirty="0">
                <a:latin typeface="Microsoft Sans Serif"/>
                <a:cs typeface="Microsoft Sans Serif"/>
              </a:rPr>
              <a:t>se </a:t>
            </a:r>
            <a:r>
              <a:rPr sz="750" spc="15" dirty="0">
                <a:latin typeface="Microsoft Sans Serif"/>
                <a:cs typeface="Microsoft Sans Serif"/>
              </a:rPr>
              <a:t>describe </a:t>
            </a:r>
            <a:r>
              <a:rPr sz="750" spc="20" dirty="0">
                <a:latin typeface="Microsoft Sans Serif"/>
                <a:cs typeface="Microsoft Sans Serif"/>
              </a:rPr>
              <a:t> </a:t>
            </a:r>
            <a:r>
              <a:rPr sz="750" spc="25" dirty="0">
                <a:latin typeface="Microsoft Sans Serif"/>
                <a:cs typeface="Microsoft Sans Serif"/>
              </a:rPr>
              <a:t>detalladamente en </a:t>
            </a:r>
            <a:r>
              <a:rPr sz="750" spc="20" dirty="0">
                <a:latin typeface="Microsoft Sans Serif"/>
                <a:cs typeface="Microsoft Sans Serif"/>
              </a:rPr>
              <a:t>[2]. </a:t>
            </a:r>
            <a:r>
              <a:rPr sz="750" spc="-35" dirty="0">
                <a:latin typeface="Microsoft Sans Serif"/>
                <a:cs typeface="Microsoft Sans Serif"/>
              </a:rPr>
              <a:t>El </a:t>
            </a:r>
            <a:r>
              <a:rPr sz="750" spc="20" dirty="0">
                <a:latin typeface="Microsoft Sans Serif"/>
                <a:cs typeface="Microsoft Sans Serif"/>
              </a:rPr>
              <a:t>relé </a:t>
            </a:r>
            <a:r>
              <a:rPr sz="750" spc="10" dirty="0">
                <a:latin typeface="Microsoft Sans Serif"/>
                <a:cs typeface="Microsoft Sans Serif"/>
              </a:rPr>
              <a:t>está </a:t>
            </a:r>
            <a:r>
              <a:rPr sz="750" spc="20" dirty="0">
                <a:latin typeface="Microsoft Sans Serif"/>
                <a:cs typeface="Microsoft Sans Serif"/>
              </a:rPr>
              <a:t>conectado </a:t>
            </a:r>
            <a:r>
              <a:rPr sz="750" spc="25" dirty="0">
                <a:latin typeface="Microsoft Sans Serif"/>
                <a:cs typeface="Microsoft Sans Serif"/>
              </a:rPr>
              <a:t>para recibir </a:t>
            </a:r>
            <a:r>
              <a:rPr sz="750" spc="30" dirty="0">
                <a:latin typeface="Microsoft Sans Serif"/>
                <a:cs typeface="Microsoft Sans Serif"/>
              </a:rPr>
              <a:t>corriente </a:t>
            </a:r>
            <a:r>
              <a:rPr sz="750" spc="35" dirty="0">
                <a:latin typeface="Microsoft Sans Serif"/>
                <a:cs typeface="Microsoft Sans Serif"/>
              </a:rPr>
              <a:t> neutra </a:t>
            </a:r>
            <a:r>
              <a:rPr sz="750" spc="20" dirty="0">
                <a:latin typeface="Microsoft Sans Serif"/>
                <a:cs typeface="Microsoft Sans Serif"/>
              </a:rPr>
              <a:t>derivada residual </a:t>
            </a:r>
            <a:r>
              <a:rPr sz="750" spc="25" dirty="0">
                <a:latin typeface="Microsoft Sans Serif"/>
                <a:cs typeface="Microsoft Sans Serif"/>
              </a:rPr>
              <a:t>de </a:t>
            </a:r>
            <a:r>
              <a:rPr sz="750" spc="10" dirty="0">
                <a:latin typeface="Microsoft Sans Serif"/>
                <a:cs typeface="Microsoft Sans Serif"/>
              </a:rPr>
              <a:t>los </a:t>
            </a:r>
            <a:r>
              <a:rPr sz="750" spc="25" dirty="0">
                <a:latin typeface="Microsoft Sans Serif"/>
                <a:cs typeface="Microsoft Sans Serif"/>
              </a:rPr>
              <a:t>terminales </a:t>
            </a:r>
            <a:r>
              <a:rPr sz="750" spc="20" dirty="0">
                <a:latin typeface="Microsoft Sans Serif"/>
                <a:cs typeface="Microsoft Sans Serif"/>
              </a:rPr>
              <a:t>del </a:t>
            </a:r>
            <a:r>
              <a:rPr sz="750" spc="30" dirty="0">
                <a:latin typeface="Microsoft Sans Serif"/>
                <a:cs typeface="Microsoft Sans Serif"/>
              </a:rPr>
              <a:t>generador como una </a:t>
            </a:r>
            <a:r>
              <a:rPr sz="750" spc="35" dirty="0">
                <a:latin typeface="Microsoft Sans Serif"/>
                <a:cs typeface="Microsoft Sans Serif"/>
              </a:rPr>
              <a:t> </a:t>
            </a:r>
            <a:r>
              <a:rPr sz="750" spc="30" dirty="0">
                <a:latin typeface="Microsoft Sans Serif"/>
                <a:cs typeface="Microsoft Sans Serif"/>
              </a:rPr>
              <a:t>entrada</a:t>
            </a:r>
            <a:r>
              <a:rPr sz="750" spc="-5" dirty="0">
                <a:latin typeface="Microsoft Sans Serif"/>
                <a:cs typeface="Microsoft Sans Serif"/>
              </a:rPr>
              <a:t> </a:t>
            </a:r>
            <a:r>
              <a:rPr sz="750" spc="5" dirty="0">
                <a:latin typeface="Microsoft Sans Serif"/>
                <a:cs typeface="Microsoft Sans Serif"/>
              </a:rPr>
              <a:t>y</a:t>
            </a:r>
            <a:r>
              <a:rPr sz="750" spc="-5" dirty="0">
                <a:latin typeface="Microsoft Sans Serif"/>
                <a:cs typeface="Microsoft Sans Serif"/>
              </a:rPr>
              <a:t> </a:t>
            </a:r>
            <a:r>
              <a:rPr sz="750" spc="10" dirty="0">
                <a:latin typeface="Microsoft Sans Serif"/>
                <a:cs typeface="Microsoft Sans Serif"/>
              </a:rPr>
              <a:t>la</a:t>
            </a:r>
            <a:r>
              <a:rPr sz="750" dirty="0">
                <a:latin typeface="Microsoft Sans Serif"/>
                <a:cs typeface="Microsoft Sans Serif"/>
              </a:rPr>
              <a:t> </a:t>
            </a:r>
            <a:r>
              <a:rPr sz="750" spc="30" dirty="0">
                <a:latin typeface="Microsoft Sans Serif"/>
                <a:cs typeface="Microsoft Sans Serif"/>
              </a:rPr>
              <a:t>corriente</a:t>
            </a:r>
            <a:r>
              <a:rPr sz="750" spc="-5" dirty="0">
                <a:latin typeface="Microsoft Sans Serif"/>
                <a:cs typeface="Microsoft Sans Serif"/>
              </a:rPr>
              <a:t> </a:t>
            </a:r>
            <a:r>
              <a:rPr sz="750" spc="25" dirty="0">
                <a:latin typeface="Microsoft Sans Serif"/>
                <a:cs typeface="Microsoft Sans Serif"/>
              </a:rPr>
              <a:t>de</a:t>
            </a:r>
            <a:r>
              <a:rPr sz="750" dirty="0">
                <a:latin typeface="Microsoft Sans Serif"/>
                <a:cs typeface="Microsoft Sans Serif"/>
              </a:rPr>
              <a:t> </a:t>
            </a:r>
            <a:r>
              <a:rPr sz="750" spc="35" dirty="0">
                <a:latin typeface="Microsoft Sans Serif"/>
                <a:cs typeface="Microsoft Sans Serif"/>
              </a:rPr>
              <a:t>tierra</a:t>
            </a:r>
            <a:r>
              <a:rPr sz="750" spc="-5" dirty="0">
                <a:latin typeface="Microsoft Sans Serif"/>
                <a:cs typeface="Microsoft Sans Serif"/>
              </a:rPr>
              <a:t> </a:t>
            </a:r>
            <a:r>
              <a:rPr sz="750" spc="20" dirty="0">
                <a:latin typeface="Microsoft Sans Serif"/>
                <a:cs typeface="Microsoft Sans Serif"/>
              </a:rPr>
              <a:t>del</a:t>
            </a:r>
            <a:r>
              <a:rPr sz="750" spc="-5" dirty="0">
                <a:latin typeface="Microsoft Sans Serif"/>
                <a:cs typeface="Microsoft Sans Serif"/>
              </a:rPr>
              <a:t> </a:t>
            </a:r>
            <a:r>
              <a:rPr sz="750" spc="30" dirty="0">
                <a:latin typeface="Microsoft Sans Serif"/>
                <a:cs typeface="Microsoft Sans Serif"/>
              </a:rPr>
              <a:t>generador</a:t>
            </a:r>
            <a:r>
              <a:rPr sz="750" dirty="0">
                <a:latin typeface="Microsoft Sans Serif"/>
                <a:cs typeface="Microsoft Sans Serif"/>
              </a:rPr>
              <a:t> </a:t>
            </a:r>
            <a:r>
              <a:rPr sz="750" spc="30" dirty="0">
                <a:latin typeface="Microsoft Sans Serif"/>
                <a:cs typeface="Microsoft Sans Serif"/>
              </a:rPr>
              <a:t>como</a:t>
            </a:r>
            <a:r>
              <a:rPr sz="750" spc="-5" dirty="0">
                <a:latin typeface="Microsoft Sans Serif"/>
                <a:cs typeface="Microsoft Sans Serif"/>
              </a:rPr>
              <a:t> </a:t>
            </a:r>
            <a:r>
              <a:rPr sz="750" spc="10" dirty="0">
                <a:latin typeface="Microsoft Sans Serif"/>
                <a:cs typeface="Microsoft Sans Serif"/>
              </a:rPr>
              <a:t>la</a:t>
            </a:r>
            <a:r>
              <a:rPr sz="750" spc="-5" dirty="0">
                <a:latin typeface="Microsoft Sans Serif"/>
                <a:cs typeface="Microsoft Sans Serif"/>
              </a:rPr>
              <a:t> </a:t>
            </a:r>
            <a:r>
              <a:rPr sz="750" spc="40" dirty="0">
                <a:latin typeface="Microsoft Sans Serif"/>
                <a:cs typeface="Microsoft Sans Serif"/>
              </a:rPr>
              <a:t>otra</a:t>
            </a:r>
            <a:r>
              <a:rPr sz="750" dirty="0">
                <a:latin typeface="Microsoft Sans Serif"/>
                <a:cs typeface="Microsoft Sans Serif"/>
              </a:rPr>
              <a:t> </a:t>
            </a:r>
            <a:r>
              <a:rPr sz="750" spc="25" dirty="0">
                <a:latin typeface="Microsoft Sans Serif"/>
                <a:cs typeface="Microsoft Sans Serif"/>
              </a:rPr>
              <a:t>entrada.</a:t>
            </a:r>
            <a:endParaRPr sz="750">
              <a:latin typeface="Microsoft Sans Serif"/>
              <a:cs typeface="Microsoft Sans Serif"/>
            </a:endParaRPr>
          </a:p>
          <a:p>
            <a:pPr marL="12700" marR="132715" indent="153670">
              <a:lnSpc>
                <a:spcPts val="1200"/>
              </a:lnSpc>
              <a:spcBef>
                <a:spcPts val="90"/>
              </a:spcBef>
            </a:pPr>
            <a:r>
              <a:rPr sz="750" spc="-15" dirty="0">
                <a:latin typeface="Microsoft Sans Serif"/>
                <a:cs typeface="Microsoft Sans Serif"/>
              </a:rPr>
              <a:t>La </a:t>
            </a:r>
            <a:r>
              <a:rPr sz="750" spc="25" dirty="0">
                <a:latin typeface="Microsoft Sans Serif"/>
                <a:cs typeface="Microsoft Sans Serif"/>
              </a:rPr>
              <a:t>comparación </a:t>
            </a:r>
            <a:r>
              <a:rPr sz="750" spc="20" dirty="0">
                <a:latin typeface="Microsoft Sans Serif"/>
                <a:cs typeface="Microsoft Sans Serif"/>
              </a:rPr>
              <a:t>diferencial </a:t>
            </a:r>
            <a:r>
              <a:rPr sz="750" spc="10" dirty="0">
                <a:latin typeface="Microsoft Sans Serif"/>
                <a:cs typeface="Microsoft Sans Serif"/>
              </a:rPr>
              <a:t>sesgada </a:t>
            </a:r>
            <a:r>
              <a:rPr sz="750" spc="20" dirty="0">
                <a:latin typeface="Microsoft Sans Serif"/>
                <a:cs typeface="Microsoft Sans Serif"/>
              </a:rPr>
              <a:t>garantiza </a:t>
            </a:r>
            <a:r>
              <a:rPr sz="750" spc="30" dirty="0">
                <a:latin typeface="Microsoft Sans Serif"/>
                <a:cs typeface="Microsoft Sans Serif"/>
              </a:rPr>
              <a:t>que </a:t>
            </a:r>
            <a:r>
              <a:rPr sz="750" spc="15" dirty="0">
                <a:latin typeface="Microsoft Sans Serif"/>
                <a:cs typeface="Microsoft Sans Serif"/>
              </a:rPr>
              <a:t>exista </a:t>
            </a:r>
            <a:r>
              <a:rPr sz="750" spc="30" dirty="0">
                <a:latin typeface="Microsoft Sans Serif"/>
                <a:cs typeface="Microsoft Sans Serif"/>
              </a:rPr>
              <a:t>una </a:t>
            </a:r>
            <a:r>
              <a:rPr sz="750" spc="35" dirty="0">
                <a:latin typeface="Microsoft Sans Serif"/>
                <a:cs typeface="Microsoft Sans Serif"/>
              </a:rPr>
              <a:t> </a:t>
            </a:r>
            <a:r>
              <a:rPr sz="750" spc="20" dirty="0">
                <a:latin typeface="Microsoft Sans Serif"/>
                <a:cs typeface="Microsoft Sans Serif"/>
              </a:rPr>
              <a:t>restricción positiva </a:t>
            </a:r>
            <a:r>
              <a:rPr sz="750" spc="25" dirty="0">
                <a:latin typeface="Microsoft Sans Serif"/>
                <a:cs typeface="Microsoft Sans Serif"/>
              </a:rPr>
              <a:t>para </a:t>
            </a:r>
            <a:r>
              <a:rPr sz="750" spc="30" dirty="0">
                <a:latin typeface="Microsoft Sans Serif"/>
                <a:cs typeface="Microsoft Sans Serif"/>
              </a:rPr>
              <a:t>una </a:t>
            </a:r>
            <a:r>
              <a:rPr sz="750" spc="20" dirty="0">
                <a:latin typeface="Microsoft Sans Serif"/>
                <a:cs typeface="Microsoft Sans Serif"/>
              </a:rPr>
              <a:t>falla </a:t>
            </a:r>
            <a:r>
              <a:rPr sz="750" spc="25" dirty="0">
                <a:latin typeface="Microsoft Sans Serif"/>
                <a:cs typeface="Microsoft Sans Serif"/>
              </a:rPr>
              <a:t>externa </a:t>
            </a:r>
            <a:r>
              <a:rPr sz="750" spc="20" dirty="0">
                <a:latin typeface="Microsoft Sans Serif"/>
                <a:cs typeface="Microsoft Sans Serif"/>
              </a:rPr>
              <a:t>incluso </a:t>
            </a:r>
            <a:r>
              <a:rPr sz="750" spc="30" dirty="0">
                <a:latin typeface="Microsoft Sans Serif"/>
                <a:cs typeface="Microsoft Sans Serif"/>
              </a:rPr>
              <a:t>aunque </a:t>
            </a:r>
            <a:r>
              <a:rPr sz="750" spc="10" dirty="0">
                <a:latin typeface="Microsoft Sans Serif"/>
                <a:cs typeface="Microsoft Sans Serif"/>
              </a:rPr>
              <a:t>los </a:t>
            </a:r>
            <a:r>
              <a:rPr sz="750" spc="15" dirty="0">
                <a:latin typeface="Microsoft Sans Serif"/>
                <a:cs typeface="Microsoft Sans Serif"/>
              </a:rPr>
              <a:t> </a:t>
            </a:r>
            <a:r>
              <a:rPr sz="750" spc="30" dirty="0">
                <a:latin typeface="Microsoft Sans Serif"/>
                <a:cs typeface="Microsoft Sans Serif"/>
              </a:rPr>
              <a:t>transformadores</a:t>
            </a:r>
            <a:r>
              <a:rPr sz="750" spc="-5" dirty="0">
                <a:latin typeface="Microsoft Sans Serif"/>
                <a:cs typeface="Microsoft Sans Serif"/>
              </a:rPr>
              <a:t> </a:t>
            </a:r>
            <a:r>
              <a:rPr sz="750" spc="25" dirty="0">
                <a:latin typeface="Microsoft Sans Serif"/>
                <a:cs typeface="Microsoft Sans Serif"/>
              </a:rPr>
              <a:t>de</a:t>
            </a:r>
            <a:r>
              <a:rPr sz="750" spc="-5" dirty="0">
                <a:latin typeface="Microsoft Sans Serif"/>
                <a:cs typeface="Microsoft Sans Serif"/>
              </a:rPr>
              <a:t> </a:t>
            </a:r>
            <a:r>
              <a:rPr sz="750" spc="30" dirty="0">
                <a:latin typeface="Microsoft Sans Serif"/>
                <a:cs typeface="Microsoft Sans Serif"/>
              </a:rPr>
              <a:t>corriente</a:t>
            </a:r>
            <a:r>
              <a:rPr sz="750" dirty="0">
                <a:latin typeface="Microsoft Sans Serif"/>
                <a:cs typeface="Microsoft Sans Serif"/>
              </a:rPr>
              <a:t> </a:t>
            </a:r>
            <a:r>
              <a:rPr sz="750" spc="-35" dirty="0">
                <a:latin typeface="Microsoft Sans Serif"/>
                <a:cs typeface="Microsoft Sans Serif"/>
              </a:rPr>
              <a:t>(CT),</a:t>
            </a:r>
            <a:r>
              <a:rPr sz="750" spc="-5" dirty="0">
                <a:latin typeface="Microsoft Sans Serif"/>
                <a:cs typeface="Microsoft Sans Serif"/>
              </a:rPr>
              <a:t> </a:t>
            </a:r>
            <a:r>
              <a:rPr sz="750" spc="-25" dirty="0">
                <a:latin typeface="Microsoft Sans Serif"/>
                <a:cs typeface="Microsoft Sans Serif"/>
              </a:rPr>
              <a:t>R</a:t>
            </a:r>
            <a:r>
              <a:rPr sz="500" spc="-25" dirty="0">
                <a:latin typeface="Microsoft Sans Serif"/>
                <a:cs typeface="Microsoft Sans Serif"/>
              </a:rPr>
              <a:t>CN</a:t>
            </a:r>
            <a:r>
              <a:rPr sz="750" spc="-25" dirty="0">
                <a:latin typeface="Microsoft Sans Serif"/>
                <a:cs typeface="Microsoft Sans Serif"/>
              </a:rPr>
              <a:t>y</a:t>
            </a:r>
            <a:r>
              <a:rPr sz="750" dirty="0">
                <a:latin typeface="Microsoft Sans Serif"/>
                <a:cs typeface="Microsoft Sans Serif"/>
              </a:rPr>
              <a:t> </a:t>
            </a:r>
            <a:r>
              <a:rPr sz="750" spc="-5" dirty="0">
                <a:latin typeface="Microsoft Sans Serif"/>
                <a:cs typeface="Microsoft Sans Serif"/>
              </a:rPr>
              <a:t>r</a:t>
            </a:r>
            <a:r>
              <a:rPr sz="500" spc="-5" dirty="0">
                <a:latin typeface="Microsoft Sans Serif"/>
                <a:cs typeface="Microsoft Sans Serif"/>
              </a:rPr>
              <a:t>CL</a:t>
            </a:r>
            <a:r>
              <a:rPr sz="750" spc="-5" dirty="0">
                <a:latin typeface="Microsoft Sans Serif"/>
                <a:cs typeface="Microsoft Sans Serif"/>
              </a:rPr>
              <a:t>, </a:t>
            </a:r>
            <a:r>
              <a:rPr sz="750" spc="30" dirty="0">
                <a:latin typeface="Microsoft Sans Serif"/>
                <a:cs typeface="Microsoft Sans Serif"/>
              </a:rPr>
              <a:t>tienen</a:t>
            </a:r>
            <a:r>
              <a:rPr sz="750" dirty="0">
                <a:latin typeface="Microsoft Sans Serif"/>
                <a:cs typeface="Microsoft Sans Serif"/>
              </a:rPr>
              <a:t> </a:t>
            </a:r>
            <a:r>
              <a:rPr sz="750" spc="15" dirty="0">
                <a:latin typeface="Microsoft Sans Serif"/>
                <a:cs typeface="Microsoft Sans Serif"/>
              </a:rPr>
              <a:t>características</a:t>
            </a:r>
            <a:r>
              <a:rPr sz="750" spc="-5" dirty="0">
                <a:latin typeface="Microsoft Sans Serif"/>
                <a:cs typeface="Microsoft Sans Serif"/>
              </a:rPr>
              <a:t> </a:t>
            </a:r>
            <a:r>
              <a:rPr sz="750" spc="25" dirty="0">
                <a:latin typeface="Microsoft Sans Serif"/>
                <a:cs typeface="Microsoft Sans Serif"/>
              </a:rPr>
              <a:t>de </a:t>
            </a:r>
            <a:r>
              <a:rPr sz="750" spc="-180" dirty="0">
                <a:latin typeface="Microsoft Sans Serif"/>
                <a:cs typeface="Microsoft Sans Serif"/>
              </a:rPr>
              <a:t> </a:t>
            </a:r>
            <a:r>
              <a:rPr sz="750" spc="35" dirty="0">
                <a:latin typeface="Microsoft Sans Serif"/>
                <a:cs typeface="Microsoft Sans Serif"/>
              </a:rPr>
              <a:t>rendimiento </a:t>
            </a:r>
            <a:r>
              <a:rPr sz="750" spc="20" dirty="0">
                <a:latin typeface="Microsoft Sans Serif"/>
                <a:cs typeface="Microsoft Sans Serif"/>
              </a:rPr>
              <a:t>sustancialmente </a:t>
            </a:r>
            <a:r>
              <a:rPr sz="750" spc="25" dirty="0">
                <a:latin typeface="Microsoft Sans Serif"/>
                <a:cs typeface="Microsoft Sans Serif"/>
              </a:rPr>
              <a:t>diferentes. </a:t>
            </a:r>
            <a:r>
              <a:rPr sz="750" spc="-10" dirty="0">
                <a:latin typeface="Microsoft Sans Serif"/>
                <a:cs typeface="Microsoft Sans Serif"/>
              </a:rPr>
              <a:t>Este </a:t>
            </a:r>
            <a:r>
              <a:rPr sz="750" spc="20" dirty="0">
                <a:latin typeface="Microsoft Sans Serif"/>
                <a:cs typeface="Microsoft Sans Serif"/>
              </a:rPr>
              <a:t>esquema </a:t>
            </a:r>
            <a:r>
              <a:rPr sz="750" spc="30" dirty="0">
                <a:latin typeface="Microsoft Sans Serif"/>
                <a:cs typeface="Microsoft Sans Serif"/>
              </a:rPr>
              <a:t>proporciona </a:t>
            </a:r>
            <a:r>
              <a:rPr sz="750" spc="-185" dirty="0">
                <a:latin typeface="Microsoft Sans Serif"/>
                <a:cs typeface="Microsoft Sans Serif"/>
              </a:rPr>
              <a:t> </a:t>
            </a:r>
            <a:r>
              <a:rPr sz="750" spc="30" dirty="0">
                <a:latin typeface="Microsoft Sans Serif"/>
                <a:cs typeface="Microsoft Sans Serif"/>
              </a:rPr>
              <a:t>una </a:t>
            </a:r>
            <a:r>
              <a:rPr sz="750" spc="15" dirty="0">
                <a:latin typeface="Microsoft Sans Serif"/>
                <a:cs typeface="Microsoft Sans Serif"/>
              </a:rPr>
              <a:t>excelente </a:t>
            </a:r>
            <a:r>
              <a:rPr sz="750" spc="25" dirty="0">
                <a:latin typeface="Microsoft Sans Serif"/>
                <a:cs typeface="Microsoft Sans Serif"/>
              </a:rPr>
              <a:t>seguridad </a:t>
            </a:r>
            <a:r>
              <a:rPr sz="750" spc="30" dirty="0">
                <a:latin typeface="Microsoft Sans Serif"/>
                <a:cs typeface="Microsoft Sans Serif"/>
              </a:rPr>
              <a:t>contra </a:t>
            </a:r>
            <a:r>
              <a:rPr sz="750" spc="10" dirty="0">
                <a:latin typeface="Microsoft Sans Serif"/>
                <a:cs typeface="Microsoft Sans Serif"/>
              </a:rPr>
              <a:t>el </a:t>
            </a:r>
            <a:r>
              <a:rPr sz="750" spc="30" dirty="0">
                <a:latin typeface="Microsoft Sans Serif"/>
                <a:cs typeface="Microsoft Sans Serif"/>
              </a:rPr>
              <a:t>mal funcionamiento </a:t>
            </a:r>
            <a:r>
              <a:rPr sz="750" spc="25" dirty="0">
                <a:latin typeface="Microsoft Sans Serif"/>
                <a:cs typeface="Microsoft Sans Serif"/>
              </a:rPr>
              <a:t>de </a:t>
            </a:r>
            <a:r>
              <a:rPr sz="750" spc="10" dirty="0">
                <a:latin typeface="Microsoft Sans Serif"/>
                <a:cs typeface="Microsoft Sans Serif"/>
              </a:rPr>
              <a:t>fallas </a:t>
            </a:r>
            <a:r>
              <a:rPr sz="750" spc="15" dirty="0">
                <a:latin typeface="Microsoft Sans Serif"/>
                <a:cs typeface="Microsoft Sans Serif"/>
              </a:rPr>
              <a:t> </a:t>
            </a:r>
            <a:r>
              <a:rPr sz="750" spc="20" dirty="0">
                <a:latin typeface="Microsoft Sans Serif"/>
                <a:cs typeface="Microsoft Sans Serif"/>
              </a:rPr>
              <a:t>externas</a:t>
            </a:r>
            <a:r>
              <a:rPr sz="750" dirty="0">
                <a:latin typeface="Microsoft Sans Serif"/>
                <a:cs typeface="Microsoft Sans Serif"/>
              </a:rPr>
              <a:t> </a:t>
            </a:r>
            <a:r>
              <a:rPr sz="750" spc="5" dirty="0">
                <a:latin typeface="Microsoft Sans Serif"/>
                <a:cs typeface="Microsoft Sans Serif"/>
              </a:rPr>
              <a:t>y </a:t>
            </a:r>
            <a:r>
              <a:rPr sz="750" spc="30" dirty="0">
                <a:latin typeface="Microsoft Sans Serif"/>
                <a:cs typeface="Microsoft Sans Serif"/>
              </a:rPr>
              <a:t>proporciona</a:t>
            </a:r>
            <a:r>
              <a:rPr sz="750" dirty="0">
                <a:latin typeface="Microsoft Sans Serif"/>
                <a:cs typeface="Microsoft Sans Serif"/>
              </a:rPr>
              <a:t> </a:t>
            </a:r>
            <a:r>
              <a:rPr sz="750" spc="30" dirty="0">
                <a:latin typeface="Microsoft Sans Serif"/>
                <a:cs typeface="Microsoft Sans Serif"/>
              </a:rPr>
              <a:t>una</a:t>
            </a:r>
            <a:r>
              <a:rPr sz="750" spc="5" dirty="0">
                <a:latin typeface="Microsoft Sans Serif"/>
                <a:cs typeface="Microsoft Sans Serif"/>
              </a:rPr>
              <a:t> </a:t>
            </a:r>
            <a:r>
              <a:rPr sz="750" spc="20" dirty="0">
                <a:latin typeface="Microsoft Sans Serif"/>
                <a:cs typeface="Microsoft Sans Serif"/>
              </a:rPr>
              <a:t>detección</a:t>
            </a:r>
            <a:r>
              <a:rPr sz="750" dirty="0">
                <a:latin typeface="Microsoft Sans Serif"/>
                <a:cs typeface="Microsoft Sans Serif"/>
              </a:rPr>
              <a:t> </a:t>
            </a:r>
            <a:r>
              <a:rPr sz="750" spc="40" dirty="0">
                <a:latin typeface="Microsoft Sans Serif"/>
                <a:cs typeface="Microsoft Sans Serif"/>
              </a:rPr>
              <a:t>muy</a:t>
            </a:r>
            <a:r>
              <a:rPr sz="750" spc="5" dirty="0">
                <a:latin typeface="Microsoft Sans Serif"/>
                <a:cs typeface="Microsoft Sans Serif"/>
              </a:rPr>
              <a:t> </a:t>
            </a:r>
            <a:r>
              <a:rPr sz="750" spc="10" dirty="0">
                <a:latin typeface="Microsoft Sans Serif"/>
                <a:cs typeface="Microsoft Sans Serif"/>
              </a:rPr>
              <a:t>sensible</a:t>
            </a:r>
            <a:r>
              <a:rPr sz="750" dirty="0">
                <a:latin typeface="Microsoft Sans Serif"/>
                <a:cs typeface="Microsoft Sans Serif"/>
              </a:rPr>
              <a:t> </a:t>
            </a:r>
            <a:r>
              <a:rPr sz="750" spc="25" dirty="0">
                <a:latin typeface="Microsoft Sans Serif"/>
                <a:cs typeface="Microsoft Sans Serif"/>
              </a:rPr>
              <a:t>de</a:t>
            </a:r>
            <a:r>
              <a:rPr sz="750" spc="5" dirty="0">
                <a:latin typeface="Microsoft Sans Serif"/>
                <a:cs typeface="Microsoft Sans Serif"/>
              </a:rPr>
              <a:t> </a:t>
            </a:r>
            <a:r>
              <a:rPr sz="750" spc="10" dirty="0">
                <a:latin typeface="Microsoft Sans Serif"/>
                <a:cs typeface="Microsoft Sans Serif"/>
              </a:rPr>
              <a:t>fallas</a:t>
            </a:r>
            <a:r>
              <a:rPr sz="750" spc="5" dirty="0">
                <a:latin typeface="Microsoft Sans Serif"/>
                <a:cs typeface="Microsoft Sans Serif"/>
              </a:rPr>
              <a:t> </a:t>
            </a:r>
            <a:r>
              <a:rPr sz="750" dirty="0">
                <a:latin typeface="Microsoft Sans Serif"/>
                <a:cs typeface="Microsoft Sans Serif"/>
              </a:rPr>
              <a:t>a </a:t>
            </a:r>
            <a:r>
              <a:rPr sz="750" spc="35" dirty="0">
                <a:latin typeface="Microsoft Sans Serif"/>
                <a:cs typeface="Microsoft Sans Serif"/>
              </a:rPr>
              <a:t>tierra </a:t>
            </a:r>
            <a:r>
              <a:rPr sz="750" spc="-185" dirty="0">
                <a:latin typeface="Microsoft Sans Serif"/>
                <a:cs typeface="Microsoft Sans Serif"/>
              </a:rPr>
              <a:t> </a:t>
            </a:r>
            <a:r>
              <a:rPr sz="750" spc="20" dirty="0">
                <a:latin typeface="Microsoft Sans Serif"/>
                <a:cs typeface="Microsoft Sans Serif"/>
              </a:rPr>
              <a:t>internas. </a:t>
            </a:r>
            <a:r>
              <a:rPr sz="750" spc="-50" dirty="0">
                <a:latin typeface="Microsoft Sans Serif"/>
                <a:cs typeface="Microsoft Sans Serif"/>
              </a:rPr>
              <a:t>Es </a:t>
            </a:r>
            <a:r>
              <a:rPr sz="750" spc="20" dirty="0">
                <a:latin typeface="Microsoft Sans Serif"/>
                <a:cs typeface="Microsoft Sans Serif"/>
              </a:rPr>
              <a:t>posible </a:t>
            </a:r>
            <a:r>
              <a:rPr sz="750" spc="15" dirty="0">
                <a:latin typeface="Microsoft Sans Serif"/>
                <a:cs typeface="Microsoft Sans Serif"/>
              </a:rPr>
              <a:t>realizar </a:t>
            </a:r>
            <a:r>
              <a:rPr sz="750" spc="45" dirty="0">
                <a:latin typeface="Microsoft Sans Serif"/>
                <a:cs typeface="Microsoft Sans Serif"/>
              </a:rPr>
              <a:t>un </a:t>
            </a:r>
            <a:r>
              <a:rPr sz="750" spc="20" dirty="0">
                <a:latin typeface="Microsoft Sans Serif"/>
                <a:cs typeface="Microsoft Sans Serif"/>
              </a:rPr>
              <a:t>esquema </a:t>
            </a:r>
            <a:r>
              <a:rPr sz="750" spc="25" dirty="0">
                <a:latin typeface="Microsoft Sans Serif"/>
                <a:cs typeface="Microsoft Sans Serif"/>
              </a:rPr>
              <a:t>similar utilizando </a:t>
            </a:r>
            <a:r>
              <a:rPr sz="750" spc="45" dirty="0">
                <a:latin typeface="Microsoft Sans Serif"/>
                <a:cs typeface="Microsoft Sans Serif"/>
              </a:rPr>
              <a:t>un </a:t>
            </a:r>
            <a:r>
              <a:rPr sz="750" spc="20" dirty="0">
                <a:latin typeface="Microsoft Sans Serif"/>
                <a:cs typeface="Microsoft Sans Serif"/>
              </a:rPr>
              <a:t>relé </a:t>
            </a:r>
            <a:r>
              <a:rPr sz="750" spc="25" dirty="0">
                <a:latin typeface="Microsoft Sans Serif"/>
                <a:cs typeface="Microsoft Sans Serif"/>
              </a:rPr>
              <a:t> </a:t>
            </a:r>
            <a:r>
              <a:rPr sz="750" spc="30" dirty="0">
                <a:latin typeface="Microsoft Sans Serif"/>
                <a:cs typeface="Microsoft Sans Serif"/>
              </a:rPr>
              <a:t>digital</a:t>
            </a:r>
            <a:r>
              <a:rPr sz="750" spc="-5" dirty="0">
                <a:latin typeface="Microsoft Sans Serif"/>
                <a:cs typeface="Microsoft Sans Serif"/>
              </a:rPr>
              <a:t> </a:t>
            </a:r>
            <a:r>
              <a:rPr sz="750" spc="15" dirty="0">
                <a:latin typeface="Microsoft Sans Serif"/>
                <a:cs typeface="Microsoft Sans Serif"/>
              </a:rPr>
              <a:t>sin</a:t>
            </a:r>
            <a:r>
              <a:rPr sz="750" spc="-5" dirty="0">
                <a:latin typeface="Microsoft Sans Serif"/>
                <a:cs typeface="Microsoft Sans Serif"/>
              </a:rPr>
              <a:t> </a:t>
            </a:r>
            <a:r>
              <a:rPr sz="750" spc="15" dirty="0">
                <a:latin typeface="Microsoft Sans Serif"/>
                <a:cs typeface="Microsoft Sans Serif"/>
              </a:rPr>
              <a:t>necesidad</a:t>
            </a:r>
            <a:r>
              <a:rPr sz="750" spc="-5" dirty="0">
                <a:latin typeface="Microsoft Sans Serif"/>
                <a:cs typeface="Microsoft Sans Serif"/>
              </a:rPr>
              <a:t> </a:t>
            </a:r>
            <a:r>
              <a:rPr sz="750" spc="25" dirty="0">
                <a:latin typeface="Microsoft Sans Serif"/>
                <a:cs typeface="Microsoft Sans Serif"/>
              </a:rPr>
              <a:t>de</a:t>
            </a:r>
            <a:r>
              <a:rPr sz="750" spc="-5" dirty="0">
                <a:latin typeface="Microsoft Sans Serif"/>
                <a:cs typeface="Microsoft Sans Serif"/>
              </a:rPr>
              <a:t> </a:t>
            </a:r>
            <a:r>
              <a:rPr sz="750" spc="45" dirty="0">
                <a:latin typeface="Microsoft Sans Serif"/>
                <a:cs typeface="Microsoft Sans Serif"/>
              </a:rPr>
              <a:t>un</a:t>
            </a:r>
            <a:r>
              <a:rPr sz="750" spc="-5" dirty="0">
                <a:latin typeface="Microsoft Sans Serif"/>
                <a:cs typeface="Microsoft Sans Serif"/>
              </a:rPr>
              <a:t> </a:t>
            </a:r>
            <a:r>
              <a:rPr sz="750" spc="-55" dirty="0">
                <a:latin typeface="Microsoft Sans Serif"/>
                <a:cs typeface="Microsoft Sans Serif"/>
              </a:rPr>
              <a:t>CT</a:t>
            </a:r>
            <a:r>
              <a:rPr sz="750" spc="-5" dirty="0">
                <a:latin typeface="Microsoft Sans Serif"/>
                <a:cs typeface="Microsoft Sans Serif"/>
              </a:rPr>
              <a:t> </a:t>
            </a:r>
            <a:r>
              <a:rPr sz="750" spc="20" dirty="0">
                <a:latin typeface="Microsoft Sans Serif"/>
                <a:cs typeface="Microsoft Sans Serif"/>
              </a:rPr>
              <a:t>auxiliar.</a:t>
            </a:r>
            <a:endParaRPr sz="750">
              <a:latin typeface="Microsoft Sans Serif"/>
              <a:cs typeface="Microsoft Sans Serif"/>
            </a:endParaRPr>
          </a:p>
        </p:txBody>
      </p:sp>
      <p:sp>
        <p:nvSpPr>
          <p:cNvPr id="275" name="object 275"/>
          <p:cNvSpPr txBox="1"/>
          <p:nvPr/>
        </p:nvSpPr>
        <p:spPr>
          <a:xfrm>
            <a:off x="5990426" y="1301296"/>
            <a:ext cx="1215373" cy="230832"/>
          </a:xfrm>
          <a:prstGeom prst="rect">
            <a:avLst/>
          </a:prstGeom>
        </p:spPr>
        <p:txBody>
          <a:bodyPr vert="horz" wrap="square" lIns="0" tIns="4318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340"/>
              </a:spcBef>
            </a:pPr>
            <a:r>
              <a:rPr sz="550" spc="20" dirty="0">
                <a:latin typeface="Microsoft Sans Serif"/>
                <a:cs typeface="Microsoft Sans Serif"/>
              </a:rPr>
              <a:t>Unidad</a:t>
            </a:r>
            <a:r>
              <a:rPr sz="550" spc="-5" dirty="0">
                <a:latin typeface="Microsoft Sans Serif"/>
                <a:cs typeface="Microsoft Sans Serif"/>
              </a:rPr>
              <a:t> </a:t>
            </a:r>
            <a:r>
              <a:rPr sz="550" spc="15" dirty="0">
                <a:latin typeface="Microsoft Sans Serif"/>
                <a:cs typeface="Microsoft Sans Serif"/>
              </a:rPr>
              <a:t>Auxiliar</a:t>
            </a:r>
            <a:endParaRPr sz="550">
              <a:latin typeface="Microsoft Sans Serif"/>
              <a:cs typeface="Microsoft Sans Serif"/>
            </a:endParaRPr>
          </a:p>
          <a:p>
            <a:pPr marL="29209">
              <a:lnSpc>
                <a:spcPct val="100000"/>
              </a:lnSpc>
              <a:spcBef>
                <a:spcPts val="215"/>
              </a:spcBef>
            </a:pPr>
            <a:r>
              <a:rPr sz="500" spc="20" dirty="0">
                <a:latin typeface="Microsoft Sans Serif"/>
                <a:cs typeface="Microsoft Sans Serif"/>
              </a:rPr>
              <a:t>Transformador</a:t>
            </a:r>
            <a:endParaRPr sz="500">
              <a:latin typeface="Microsoft Sans Serif"/>
              <a:cs typeface="Microsoft Sans Serif"/>
            </a:endParaRPr>
          </a:p>
        </p:txBody>
      </p:sp>
      <p:sp>
        <p:nvSpPr>
          <p:cNvPr id="276" name="object 276"/>
          <p:cNvSpPr txBox="1"/>
          <p:nvPr/>
        </p:nvSpPr>
        <p:spPr>
          <a:xfrm>
            <a:off x="3378506" y="2265671"/>
            <a:ext cx="381265" cy="58991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sz="300" spc="-10" dirty="0">
                <a:latin typeface="Microsoft Sans Serif"/>
                <a:cs typeface="Microsoft Sans Serif"/>
              </a:rPr>
              <a:t>GRAMO</a:t>
            </a:r>
            <a:endParaRPr sz="300">
              <a:latin typeface="Microsoft Sans Serif"/>
              <a:cs typeface="Microsoft Sans Serif"/>
            </a:endParaRPr>
          </a:p>
        </p:txBody>
      </p:sp>
      <p:sp>
        <p:nvSpPr>
          <p:cNvPr id="277" name="object 277"/>
          <p:cNvSpPr txBox="1"/>
          <p:nvPr/>
        </p:nvSpPr>
        <p:spPr>
          <a:xfrm>
            <a:off x="4409204" y="2265671"/>
            <a:ext cx="381265" cy="58991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sz="300" spc="-10" dirty="0">
                <a:latin typeface="Microsoft Sans Serif"/>
                <a:cs typeface="Microsoft Sans Serif"/>
              </a:rPr>
              <a:t>GRAMO</a:t>
            </a:r>
            <a:endParaRPr sz="300">
              <a:latin typeface="Microsoft Sans Serif"/>
              <a:cs typeface="Microsoft Sans Serif"/>
            </a:endParaRPr>
          </a:p>
        </p:txBody>
      </p:sp>
      <p:sp>
        <p:nvSpPr>
          <p:cNvPr id="278" name="object 278"/>
          <p:cNvSpPr txBox="1"/>
          <p:nvPr/>
        </p:nvSpPr>
        <p:spPr>
          <a:xfrm>
            <a:off x="6538451" y="2826526"/>
            <a:ext cx="921756" cy="105157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>
              <a:lnSpc>
                <a:spcPct val="100000"/>
              </a:lnSpc>
              <a:spcBef>
                <a:spcPts val="100"/>
              </a:spcBef>
            </a:pPr>
            <a:r>
              <a:rPr sz="600" spc="95" dirty="0">
                <a:latin typeface="Microsoft Sans Serif"/>
                <a:cs typeface="Microsoft Sans Serif"/>
              </a:rPr>
              <a:t>*</a:t>
            </a:r>
            <a:r>
              <a:rPr sz="600" spc="-5" dirty="0">
                <a:latin typeface="Microsoft Sans Serif"/>
                <a:cs typeface="Microsoft Sans Serif"/>
              </a:rPr>
              <a:t> </a:t>
            </a:r>
            <a:r>
              <a:rPr sz="600" spc="15" dirty="0">
                <a:latin typeface="Microsoft Sans Serif"/>
                <a:cs typeface="Microsoft Sans Serif"/>
              </a:rPr>
              <a:t>reactores</a:t>
            </a:r>
            <a:endParaRPr sz="600">
              <a:latin typeface="Microsoft Sans Serif"/>
              <a:cs typeface="Microsoft Sans Serif"/>
            </a:endParaRPr>
          </a:p>
        </p:txBody>
      </p:sp>
      <p:sp>
        <p:nvSpPr>
          <p:cNvPr id="279" name="object 279"/>
          <p:cNvSpPr txBox="1"/>
          <p:nvPr/>
        </p:nvSpPr>
        <p:spPr>
          <a:xfrm>
            <a:off x="7050340" y="2918975"/>
            <a:ext cx="124167" cy="120546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>
              <a:lnSpc>
                <a:spcPct val="100000"/>
              </a:lnSpc>
              <a:spcBef>
                <a:spcPts val="100"/>
              </a:spcBef>
            </a:pPr>
            <a:r>
              <a:rPr sz="700" spc="30" dirty="0">
                <a:latin typeface="Microsoft Sans Serif"/>
                <a:cs typeface="Microsoft Sans Serif"/>
              </a:rPr>
              <a:t>o</a:t>
            </a:r>
            <a:endParaRPr sz="700">
              <a:latin typeface="Microsoft Sans Serif"/>
              <a:cs typeface="Microsoft Sans Serif"/>
            </a:endParaRPr>
          </a:p>
        </p:txBody>
      </p:sp>
      <p:sp>
        <p:nvSpPr>
          <p:cNvPr id="280" name="object 280"/>
          <p:cNvSpPr txBox="1"/>
          <p:nvPr/>
        </p:nvSpPr>
        <p:spPr>
          <a:xfrm>
            <a:off x="6766353" y="3032004"/>
            <a:ext cx="718706" cy="112851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>
              <a:lnSpc>
                <a:spcPct val="100000"/>
              </a:lnSpc>
              <a:spcBef>
                <a:spcPts val="100"/>
              </a:spcBef>
            </a:pPr>
            <a:r>
              <a:rPr sz="650" spc="5" dirty="0">
                <a:latin typeface="Microsoft Sans Serif"/>
                <a:cs typeface="Microsoft Sans Serif"/>
              </a:rPr>
              <a:t>Resistor</a:t>
            </a:r>
            <a:endParaRPr sz="650">
              <a:latin typeface="Microsoft Sans Serif"/>
              <a:cs typeface="Microsoft Sans Serif"/>
            </a:endParaRPr>
          </a:p>
        </p:txBody>
      </p:sp>
      <p:sp>
        <p:nvSpPr>
          <p:cNvPr id="281" name="object 281"/>
          <p:cNvSpPr txBox="1"/>
          <p:nvPr/>
        </p:nvSpPr>
        <p:spPr>
          <a:xfrm>
            <a:off x="3267486" y="2862072"/>
            <a:ext cx="425089" cy="219291"/>
          </a:xfrm>
          <a:prstGeom prst="rect">
            <a:avLst/>
          </a:prstGeom>
          <a:ln w="15239">
            <a:solidFill>
              <a:srgbClr val="000000"/>
            </a:solidFill>
          </a:ln>
        </p:spPr>
        <p:txBody>
          <a:bodyPr vert="horz" wrap="square" lIns="0" tIns="3810" rIns="0" bIns="0" rtlCol="0">
            <a:spAutoFit/>
          </a:bodyPr>
          <a:lstStyle/>
          <a:p>
            <a:pPr>
              <a:lnSpc>
                <a:spcPct val="100000"/>
              </a:lnSpc>
              <a:spcBef>
                <a:spcPts val="30"/>
              </a:spcBef>
            </a:pPr>
            <a:endParaRPr sz="700">
              <a:latin typeface="Times New Roman"/>
              <a:cs typeface="Times New Roman"/>
            </a:endParaRPr>
          </a:p>
          <a:p>
            <a:pPr marL="77470">
              <a:lnSpc>
                <a:spcPct val="100000"/>
              </a:lnSpc>
            </a:pPr>
            <a:r>
              <a:rPr sz="700" spc="110" dirty="0">
                <a:latin typeface="Microsoft Sans Serif"/>
                <a:cs typeface="Microsoft Sans Serif"/>
              </a:rPr>
              <a:t>*</a:t>
            </a:r>
            <a:endParaRPr sz="700">
              <a:latin typeface="Microsoft Sans Serif"/>
              <a:cs typeface="Microsoft Sans Serif"/>
            </a:endParaRPr>
          </a:p>
        </p:txBody>
      </p:sp>
      <p:sp>
        <p:nvSpPr>
          <p:cNvPr id="282" name="object 282"/>
          <p:cNvSpPr/>
          <p:nvPr/>
        </p:nvSpPr>
        <p:spPr>
          <a:xfrm>
            <a:off x="3446262" y="3074944"/>
            <a:ext cx="113941" cy="0"/>
          </a:xfrm>
          <a:custGeom>
            <a:avLst/>
            <a:gdLst/>
            <a:ahLst/>
            <a:cxnLst/>
            <a:rect l="l" t="t" r="r" b="b"/>
            <a:pathLst>
              <a:path w="49530">
                <a:moveTo>
                  <a:pt x="0" y="0"/>
                </a:moveTo>
                <a:lnTo>
                  <a:pt x="48983" y="0"/>
                </a:lnTo>
              </a:path>
            </a:pathLst>
          </a:custGeom>
          <a:ln w="127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83" name="object 283"/>
          <p:cNvSpPr txBox="1"/>
          <p:nvPr/>
        </p:nvSpPr>
        <p:spPr>
          <a:xfrm>
            <a:off x="4293540" y="2860548"/>
            <a:ext cx="429471" cy="220573"/>
          </a:xfrm>
          <a:prstGeom prst="rect">
            <a:avLst/>
          </a:prstGeom>
          <a:ln w="15239">
            <a:solidFill>
              <a:srgbClr val="000000"/>
            </a:solidFill>
          </a:ln>
        </p:spPr>
        <p:txBody>
          <a:bodyPr vert="horz" wrap="square" lIns="0" tIns="5080" rIns="0" bIns="0" rtlCol="0">
            <a:spAutoFit/>
          </a:bodyPr>
          <a:lstStyle/>
          <a:p>
            <a:pPr>
              <a:lnSpc>
                <a:spcPct val="100000"/>
              </a:lnSpc>
              <a:spcBef>
                <a:spcPts val="40"/>
              </a:spcBef>
            </a:pPr>
            <a:endParaRPr sz="700">
              <a:latin typeface="Times New Roman"/>
              <a:cs typeface="Times New Roman"/>
            </a:endParaRPr>
          </a:p>
          <a:p>
            <a:pPr marL="79375">
              <a:lnSpc>
                <a:spcPct val="100000"/>
              </a:lnSpc>
            </a:pPr>
            <a:r>
              <a:rPr sz="700" spc="110" dirty="0">
                <a:latin typeface="Microsoft Sans Serif"/>
                <a:cs typeface="Microsoft Sans Serif"/>
              </a:rPr>
              <a:t>*</a:t>
            </a:r>
            <a:endParaRPr sz="700">
              <a:latin typeface="Microsoft Sans Serif"/>
              <a:cs typeface="Microsoft Sans Serif"/>
            </a:endParaRPr>
          </a:p>
        </p:txBody>
      </p:sp>
      <p:sp>
        <p:nvSpPr>
          <p:cNvPr id="284" name="object 284"/>
          <p:cNvSpPr txBox="1"/>
          <p:nvPr/>
        </p:nvSpPr>
        <p:spPr>
          <a:xfrm>
            <a:off x="1415190" y="3571961"/>
            <a:ext cx="6612975" cy="97463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sz="550" spc="-5" dirty="0">
                <a:latin typeface="Microsoft Sans Serif"/>
                <a:cs typeface="Microsoft Sans Serif"/>
              </a:rPr>
              <a:t>Fig. 3.-</a:t>
            </a:r>
            <a:r>
              <a:rPr sz="550" dirty="0">
                <a:latin typeface="Microsoft Sans Serif"/>
                <a:cs typeface="Microsoft Sans Serif"/>
              </a:rPr>
              <a:t> </a:t>
            </a:r>
            <a:r>
              <a:rPr sz="550" spc="10" dirty="0">
                <a:latin typeface="Microsoft Sans Serif"/>
                <a:cs typeface="Microsoft Sans Serif"/>
              </a:rPr>
              <a:t>Generadores</a:t>
            </a:r>
            <a:r>
              <a:rPr sz="550" dirty="0">
                <a:latin typeface="Microsoft Sans Serif"/>
                <a:cs typeface="Microsoft Sans Serif"/>
              </a:rPr>
              <a:t> </a:t>
            </a:r>
            <a:r>
              <a:rPr sz="550" spc="10" dirty="0">
                <a:latin typeface="Microsoft Sans Serif"/>
                <a:cs typeface="Microsoft Sans Serif"/>
              </a:rPr>
              <a:t>Conectados</a:t>
            </a:r>
            <a:r>
              <a:rPr sz="550" dirty="0">
                <a:latin typeface="Microsoft Sans Serif"/>
                <a:cs typeface="Microsoft Sans Serif"/>
              </a:rPr>
              <a:t> </a:t>
            </a:r>
            <a:r>
              <a:rPr sz="550" spc="20" dirty="0">
                <a:latin typeface="Microsoft Sans Serif"/>
                <a:cs typeface="Microsoft Sans Serif"/>
              </a:rPr>
              <a:t>Directamente</a:t>
            </a:r>
            <a:r>
              <a:rPr sz="550" spc="-5" dirty="0">
                <a:latin typeface="Microsoft Sans Serif"/>
                <a:cs typeface="Microsoft Sans Serif"/>
              </a:rPr>
              <a:t> </a:t>
            </a:r>
            <a:r>
              <a:rPr sz="550" dirty="0">
                <a:latin typeface="Microsoft Sans Serif"/>
                <a:cs typeface="Microsoft Sans Serif"/>
              </a:rPr>
              <a:t>a </a:t>
            </a:r>
            <a:r>
              <a:rPr sz="550" spc="30" dirty="0">
                <a:latin typeface="Microsoft Sans Serif"/>
                <a:cs typeface="Microsoft Sans Serif"/>
              </a:rPr>
              <a:t>un</a:t>
            </a:r>
            <a:r>
              <a:rPr sz="550" dirty="0">
                <a:latin typeface="Microsoft Sans Serif"/>
                <a:cs typeface="Microsoft Sans Serif"/>
              </a:rPr>
              <a:t> Bus </a:t>
            </a:r>
            <a:r>
              <a:rPr sz="550" spc="15" dirty="0">
                <a:latin typeface="Microsoft Sans Serif"/>
                <a:cs typeface="Microsoft Sans Serif"/>
              </a:rPr>
              <a:t>del</a:t>
            </a:r>
            <a:r>
              <a:rPr sz="550" dirty="0">
                <a:latin typeface="Microsoft Sans Serif"/>
                <a:cs typeface="Microsoft Sans Serif"/>
              </a:rPr>
              <a:t> </a:t>
            </a:r>
            <a:r>
              <a:rPr sz="550" spc="5" dirty="0">
                <a:latin typeface="Microsoft Sans Serif"/>
                <a:cs typeface="Microsoft Sans Serif"/>
              </a:rPr>
              <a:t>Sistema</a:t>
            </a:r>
            <a:r>
              <a:rPr sz="550" spc="-5" dirty="0">
                <a:latin typeface="Microsoft Sans Serif"/>
                <a:cs typeface="Microsoft Sans Serif"/>
              </a:rPr>
              <a:t> </a:t>
            </a:r>
            <a:r>
              <a:rPr sz="550" spc="15" dirty="0">
                <a:latin typeface="Microsoft Sans Serif"/>
                <a:cs typeface="Microsoft Sans Serif"/>
              </a:rPr>
              <a:t>de</a:t>
            </a:r>
            <a:r>
              <a:rPr sz="550" dirty="0">
                <a:latin typeface="Microsoft Sans Serif"/>
                <a:cs typeface="Microsoft Sans Serif"/>
              </a:rPr>
              <a:t> </a:t>
            </a:r>
            <a:r>
              <a:rPr sz="550" spc="20" dirty="0">
                <a:latin typeface="Microsoft Sans Serif"/>
                <a:cs typeface="Microsoft Sans Serif"/>
              </a:rPr>
              <a:t>Distribución</a:t>
            </a:r>
            <a:r>
              <a:rPr sz="550" dirty="0">
                <a:latin typeface="Microsoft Sans Serif"/>
                <a:cs typeface="Microsoft Sans Serif"/>
              </a:rPr>
              <a:t> </a:t>
            </a:r>
            <a:r>
              <a:rPr sz="550" spc="20" dirty="0">
                <a:latin typeface="Microsoft Sans Serif"/>
                <a:cs typeface="Microsoft Sans Serif"/>
              </a:rPr>
              <a:t>[1]</a:t>
            </a:r>
            <a:endParaRPr sz="550">
              <a:latin typeface="Microsoft Sans Serif"/>
              <a:cs typeface="Microsoft Sans Serif"/>
            </a:endParaRPr>
          </a:p>
        </p:txBody>
      </p:sp>
      <p:sp>
        <p:nvSpPr>
          <p:cNvPr id="285" name="object 285"/>
          <p:cNvSpPr txBox="1"/>
          <p:nvPr/>
        </p:nvSpPr>
        <p:spPr>
          <a:xfrm>
            <a:off x="12893223" y="4588305"/>
            <a:ext cx="1723727" cy="105157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sz="600" spc="30" dirty="0">
                <a:latin typeface="Microsoft Sans Serif"/>
                <a:cs typeface="Microsoft Sans Serif"/>
              </a:rPr>
              <a:t>norte</a:t>
            </a:r>
            <a:r>
              <a:rPr sz="600" spc="-20" dirty="0">
                <a:latin typeface="Microsoft Sans Serif"/>
                <a:cs typeface="Microsoft Sans Serif"/>
              </a:rPr>
              <a:t> </a:t>
            </a:r>
            <a:r>
              <a:rPr sz="600" spc="-10" dirty="0">
                <a:latin typeface="Microsoft Sans Serif"/>
                <a:cs typeface="Microsoft Sans Serif"/>
              </a:rPr>
              <a:t>=</a:t>
            </a:r>
            <a:r>
              <a:rPr sz="600" spc="-20" dirty="0">
                <a:latin typeface="Microsoft Sans Serif"/>
                <a:cs typeface="Microsoft Sans Serif"/>
              </a:rPr>
              <a:t> 1,1(R</a:t>
            </a:r>
            <a:r>
              <a:rPr sz="350" spc="-20" dirty="0">
                <a:latin typeface="Microsoft Sans Serif"/>
                <a:cs typeface="Microsoft Sans Serif"/>
              </a:rPr>
              <a:t>CL</a:t>
            </a:r>
            <a:r>
              <a:rPr sz="600" spc="-20" dirty="0">
                <a:latin typeface="Microsoft Sans Serif"/>
                <a:cs typeface="Microsoft Sans Serif"/>
              </a:rPr>
              <a:t>R</a:t>
            </a:r>
            <a:r>
              <a:rPr sz="350" spc="-20" dirty="0">
                <a:latin typeface="Microsoft Sans Serif"/>
                <a:cs typeface="Microsoft Sans Serif"/>
              </a:rPr>
              <a:t>CN</a:t>
            </a:r>
            <a:r>
              <a:rPr sz="600" spc="-20" dirty="0">
                <a:latin typeface="Microsoft Sans Serif"/>
                <a:cs typeface="Microsoft Sans Serif"/>
              </a:rPr>
              <a:t>):</a:t>
            </a:r>
            <a:r>
              <a:rPr sz="600" spc="-15" dirty="0">
                <a:latin typeface="Microsoft Sans Serif"/>
                <a:cs typeface="Microsoft Sans Serif"/>
              </a:rPr>
              <a:t> </a:t>
            </a:r>
            <a:r>
              <a:rPr sz="600" spc="5" dirty="0">
                <a:latin typeface="Microsoft Sans Serif"/>
                <a:cs typeface="Microsoft Sans Serif"/>
              </a:rPr>
              <a:t>1</a:t>
            </a:r>
            <a:endParaRPr sz="600">
              <a:latin typeface="Microsoft Sans Serif"/>
              <a:cs typeface="Microsoft Sans Serif"/>
            </a:endParaRPr>
          </a:p>
        </p:txBody>
      </p:sp>
      <p:sp>
        <p:nvSpPr>
          <p:cNvPr id="286" name="object 286"/>
          <p:cNvSpPr txBox="1"/>
          <p:nvPr/>
        </p:nvSpPr>
        <p:spPr>
          <a:xfrm>
            <a:off x="1415190" y="6272222"/>
            <a:ext cx="6347112" cy="105157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sz="600" spc="-5" dirty="0">
                <a:latin typeface="Microsoft Sans Serif"/>
                <a:cs typeface="Microsoft Sans Serif"/>
              </a:rPr>
              <a:t>Fig. 4.-</a:t>
            </a:r>
            <a:r>
              <a:rPr sz="600" dirty="0">
                <a:latin typeface="Microsoft Sans Serif"/>
                <a:cs typeface="Microsoft Sans Serif"/>
              </a:rPr>
              <a:t> </a:t>
            </a:r>
            <a:r>
              <a:rPr sz="600" spc="15" dirty="0">
                <a:latin typeface="Microsoft Sans Serif"/>
                <a:cs typeface="Microsoft Sans Serif"/>
              </a:rPr>
              <a:t>Diferencial</a:t>
            </a:r>
            <a:r>
              <a:rPr sz="600" dirty="0">
                <a:latin typeface="Microsoft Sans Serif"/>
                <a:cs typeface="Microsoft Sans Serif"/>
              </a:rPr>
              <a:t> </a:t>
            </a:r>
            <a:r>
              <a:rPr sz="600" spc="20" dirty="0">
                <a:latin typeface="Microsoft Sans Serif"/>
                <a:cs typeface="Microsoft Sans Serif"/>
              </a:rPr>
              <a:t>de</a:t>
            </a:r>
            <a:r>
              <a:rPr sz="600" spc="-5" dirty="0">
                <a:latin typeface="Microsoft Sans Serif"/>
                <a:cs typeface="Microsoft Sans Serif"/>
              </a:rPr>
              <a:t> </a:t>
            </a:r>
            <a:r>
              <a:rPr sz="600" spc="10" dirty="0">
                <a:latin typeface="Microsoft Sans Serif"/>
                <a:cs typeface="Microsoft Sans Serif"/>
              </a:rPr>
              <a:t>Tierra</a:t>
            </a:r>
            <a:r>
              <a:rPr sz="600" dirty="0">
                <a:latin typeface="Microsoft Sans Serif"/>
                <a:cs typeface="Microsoft Sans Serif"/>
              </a:rPr>
              <a:t> </a:t>
            </a:r>
            <a:r>
              <a:rPr sz="600" spc="15" dirty="0">
                <a:latin typeface="Microsoft Sans Serif"/>
                <a:cs typeface="Microsoft Sans Serif"/>
              </a:rPr>
              <a:t>del</a:t>
            </a:r>
            <a:r>
              <a:rPr sz="600" dirty="0">
                <a:latin typeface="Microsoft Sans Serif"/>
                <a:cs typeface="Microsoft Sans Serif"/>
              </a:rPr>
              <a:t> </a:t>
            </a:r>
            <a:r>
              <a:rPr sz="600" spc="20" dirty="0">
                <a:latin typeface="Microsoft Sans Serif"/>
                <a:cs typeface="Microsoft Sans Serif"/>
              </a:rPr>
              <a:t>Generador</a:t>
            </a:r>
            <a:r>
              <a:rPr sz="600" spc="-5" dirty="0">
                <a:latin typeface="Microsoft Sans Serif"/>
                <a:cs typeface="Microsoft Sans Serif"/>
              </a:rPr>
              <a:t> </a:t>
            </a:r>
            <a:r>
              <a:rPr sz="600" spc="15" dirty="0">
                <a:latin typeface="Microsoft Sans Serif"/>
                <a:cs typeface="Microsoft Sans Serif"/>
              </a:rPr>
              <a:t>Usando</a:t>
            </a:r>
            <a:r>
              <a:rPr sz="600" dirty="0">
                <a:latin typeface="Microsoft Sans Serif"/>
                <a:cs typeface="Microsoft Sans Serif"/>
              </a:rPr>
              <a:t> </a:t>
            </a:r>
            <a:r>
              <a:rPr sz="600" spc="35" dirty="0">
                <a:latin typeface="Microsoft Sans Serif"/>
                <a:cs typeface="Microsoft Sans Serif"/>
              </a:rPr>
              <a:t>un</a:t>
            </a:r>
            <a:r>
              <a:rPr sz="600" dirty="0">
                <a:latin typeface="Microsoft Sans Serif"/>
                <a:cs typeface="Microsoft Sans Serif"/>
              </a:rPr>
              <a:t> </a:t>
            </a:r>
            <a:r>
              <a:rPr sz="600" spc="-10" dirty="0">
                <a:latin typeface="Microsoft Sans Serif"/>
                <a:cs typeface="Microsoft Sans Serif"/>
              </a:rPr>
              <a:t>Relé</a:t>
            </a:r>
            <a:r>
              <a:rPr sz="600" spc="-5" dirty="0">
                <a:latin typeface="Microsoft Sans Serif"/>
                <a:cs typeface="Microsoft Sans Serif"/>
              </a:rPr>
              <a:t> </a:t>
            </a:r>
            <a:r>
              <a:rPr sz="600" spc="10" dirty="0">
                <a:latin typeface="Microsoft Sans Serif"/>
                <a:cs typeface="Microsoft Sans Serif"/>
              </a:rPr>
              <a:t>Tipo</a:t>
            </a:r>
            <a:r>
              <a:rPr sz="600" dirty="0">
                <a:latin typeface="Microsoft Sans Serif"/>
                <a:cs typeface="Microsoft Sans Serif"/>
              </a:rPr>
              <a:t> </a:t>
            </a:r>
            <a:r>
              <a:rPr sz="600" spc="20" dirty="0">
                <a:latin typeface="Microsoft Sans Serif"/>
                <a:cs typeface="Microsoft Sans Serif"/>
              </a:rPr>
              <a:t>Producto</a:t>
            </a:r>
            <a:r>
              <a:rPr sz="600" dirty="0">
                <a:latin typeface="Microsoft Sans Serif"/>
                <a:cs typeface="Microsoft Sans Serif"/>
              </a:rPr>
              <a:t> </a:t>
            </a:r>
            <a:r>
              <a:rPr sz="600" spc="20" dirty="0">
                <a:latin typeface="Microsoft Sans Serif"/>
                <a:cs typeface="Microsoft Sans Serif"/>
              </a:rPr>
              <a:t>[1]</a:t>
            </a:r>
            <a:endParaRPr sz="600">
              <a:latin typeface="Microsoft Sans Serif"/>
              <a:cs typeface="Microsoft Sans Serif"/>
            </a:endParaRPr>
          </a:p>
        </p:txBody>
      </p:sp>
      <p:sp>
        <p:nvSpPr>
          <p:cNvPr id="287" name="object 287"/>
          <p:cNvSpPr txBox="1"/>
          <p:nvPr/>
        </p:nvSpPr>
        <p:spPr>
          <a:xfrm>
            <a:off x="1415277" y="9415125"/>
            <a:ext cx="2852914" cy="143629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sz="850" spc="-25" dirty="0">
                <a:latin typeface="Microsoft Sans Serif"/>
                <a:cs typeface="Microsoft Sans Serif"/>
              </a:rPr>
              <a:t>CAPÍTULO</a:t>
            </a:r>
            <a:r>
              <a:rPr sz="850" spc="-20" dirty="0">
                <a:latin typeface="Microsoft Sans Serif"/>
                <a:cs typeface="Microsoft Sans Serif"/>
              </a:rPr>
              <a:t> </a:t>
            </a:r>
            <a:r>
              <a:rPr sz="850" dirty="0">
                <a:latin typeface="Microsoft Sans Serif"/>
                <a:cs typeface="Microsoft Sans Serif"/>
              </a:rPr>
              <a:t>2,</a:t>
            </a:r>
            <a:r>
              <a:rPr sz="850" spc="-15" dirty="0">
                <a:latin typeface="Microsoft Sans Serif"/>
                <a:cs typeface="Microsoft Sans Serif"/>
              </a:rPr>
              <a:t> </a:t>
            </a:r>
            <a:r>
              <a:rPr sz="850" spc="-40" dirty="0">
                <a:latin typeface="Microsoft Sans Serif"/>
                <a:cs typeface="Microsoft Sans Serif"/>
              </a:rPr>
              <a:t>SECCIÓN</a:t>
            </a:r>
            <a:r>
              <a:rPr sz="850" spc="-15" dirty="0">
                <a:latin typeface="Microsoft Sans Serif"/>
                <a:cs typeface="Microsoft Sans Serif"/>
              </a:rPr>
              <a:t> </a:t>
            </a:r>
            <a:r>
              <a:rPr sz="850" spc="10" dirty="0">
                <a:latin typeface="Microsoft Sans Serif"/>
                <a:cs typeface="Microsoft Sans Serif"/>
              </a:rPr>
              <a:t>2</a:t>
            </a:r>
            <a:endParaRPr sz="850">
              <a:latin typeface="Microsoft Sans Serif"/>
              <a:cs typeface="Microsoft Sans Serif"/>
            </a:endParaRPr>
          </a:p>
        </p:txBody>
      </p:sp>
      <p:sp>
        <p:nvSpPr>
          <p:cNvPr id="288" name="object 288"/>
          <p:cNvSpPr txBox="1"/>
          <p:nvPr/>
        </p:nvSpPr>
        <p:spPr>
          <a:xfrm>
            <a:off x="7845387" y="9415126"/>
            <a:ext cx="7796212" cy="285115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sz="850" spc="-25" dirty="0">
                <a:latin typeface="Microsoft Sans Serif"/>
                <a:cs typeface="Microsoft Sans Serif"/>
              </a:rPr>
              <a:t>TUTORIAL</a:t>
            </a:r>
            <a:r>
              <a:rPr sz="850" spc="-5" dirty="0">
                <a:latin typeface="Microsoft Sans Serif"/>
                <a:cs typeface="Microsoft Sans Serif"/>
              </a:rPr>
              <a:t> </a:t>
            </a:r>
            <a:r>
              <a:rPr sz="850" spc="-60" dirty="0">
                <a:latin typeface="Microsoft Sans Serif"/>
                <a:cs typeface="Microsoft Sans Serif"/>
              </a:rPr>
              <a:t>SOBRE</a:t>
            </a:r>
            <a:r>
              <a:rPr sz="850" spc="-5" dirty="0">
                <a:latin typeface="Microsoft Sans Serif"/>
                <a:cs typeface="Microsoft Sans Serif"/>
              </a:rPr>
              <a:t> </a:t>
            </a:r>
            <a:r>
              <a:rPr sz="850" spc="-35" dirty="0">
                <a:latin typeface="Microsoft Sans Serif"/>
                <a:cs typeface="Microsoft Sans Serif"/>
              </a:rPr>
              <a:t>PROTECCIÓN</a:t>
            </a:r>
            <a:r>
              <a:rPr sz="850" spc="-5" dirty="0">
                <a:latin typeface="Microsoft Sans Serif"/>
                <a:cs typeface="Microsoft Sans Serif"/>
              </a:rPr>
              <a:t> </a:t>
            </a:r>
            <a:r>
              <a:rPr sz="850" spc="-45" dirty="0">
                <a:latin typeface="Microsoft Sans Serif"/>
                <a:cs typeface="Microsoft Sans Serif"/>
              </a:rPr>
              <a:t>DE</a:t>
            </a:r>
            <a:r>
              <a:rPr sz="850" spc="-5" dirty="0">
                <a:latin typeface="Microsoft Sans Serif"/>
                <a:cs typeface="Microsoft Sans Serif"/>
              </a:rPr>
              <a:t> </a:t>
            </a:r>
            <a:r>
              <a:rPr sz="850" spc="-55" dirty="0">
                <a:latin typeface="Microsoft Sans Serif"/>
                <a:cs typeface="Microsoft Sans Serif"/>
              </a:rPr>
              <a:t>GENERADORES</a:t>
            </a:r>
            <a:r>
              <a:rPr sz="850" dirty="0">
                <a:latin typeface="Microsoft Sans Serif"/>
                <a:cs typeface="Microsoft Sans Serif"/>
              </a:rPr>
              <a:t> </a:t>
            </a:r>
            <a:r>
              <a:rPr sz="850" spc="-30" dirty="0">
                <a:latin typeface="Microsoft Sans Serif"/>
                <a:cs typeface="Microsoft Sans Serif"/>
              </a:rPr>
              <a:t>SÍNCRONOS</a:t>
            </a:r>
            <a:endParaRPr sz="850">
              <a:latin typeface="Microsoft Sans Serif"/>
              <a:cs typeface="Microsoft Sans Serif"/>
            </a:endParaRPr>
          </a:p>
          <a:p>
            <a:pPr marL="1400175">
              <a:lnSpc>
                <a:spcPct val="100000"/>
              </a:lnSpc>
            </a:pPr>
            <a:r>
              <a:rPr sz="850" spc="-15" dirty="0">
                <a:latin typeface="Microsoft Sans Serif"/>
                <a:cs typeface="Microsoft Sans Serif"/>
              </a:rPr>
              <a:t>PUBLICACIÓN</a:t>
            </a:r>
            <a:r>
              <a:rPr sz="850" spc="-5" dirty="0">
                <a:latin typeface="Microsoft Sans Serif"/>
                <a:cs typeface="Microsoft Sans Serif"/>
              </a:rPr>
              <a:t> </a:t>
            </a:r>
            <a:r>
              <a:rPr sz="850" spc="-55" dirty="0">
                <a:latin typeface="Microsoft Sans Serif"/>
                <a:cs typeface="Microsoft Sans Serif"/>
              </a:rPr>
              <a:t>ESPECIAL</a:t>
            </a:r>
            <a:r>
              <a:rPr sz="850" spc="-5" dirty="0">
                <a:latin typeface="Microsoft Sans Serif"/>
                <a:cs typeface="Microsoft Sans Serif"/>
              </a:rPr>
              <a:t> </a:t>
            </a:r>
            <a:r>
              <a:rPr sz="850" spc="-40" dirty="0">
                <a:latin typeface="Microsoft Sans Serif"/>
                <a:cs typeface="Microsoft Sans Serif"/>
              </a:rPr>
              <a:t>DEL</a:t>
            </a:r>
            <a:r>
              <a:rPr sz="850" spc="-5" dirty="0">
                <a:latin typeface="Microsoft Sans Serif"/>
                <a:cs typeface="Microsoft Sans Serif"/>
              </a:rPr>
              <a:t> </a:t>
            </a:r>
            <a:r>
              <a:rPr sz="850" spc="-60" dirty="0">
                <a:latin typeface="Microsoft Sans Serif"/>
                <a:cs typeface="Microsoft Sans Serif"/>
              </a:rPr>
              <a:t>IEEE</a:t>
            </a:r>
            <a:r>
              <a:rPr sz="850" spc="-5" dirty="0">
                <a:latin typeface="Microsoft Sans Serif"/>
                <a:cs typeface="Microsoft Sans Serif"/>
              </a:rPr>
              <a:t> </a:t>
            </a:r>
            <a:r>
              <a:rPr sz="850" spc="-80" dirty="0">
                <a:latin typeface="Microsoft Sans Serif"/>
                <a:cs typeface="Microsoft Sans Serif"/>
              </a:rPr>
              <a:t>PSRC</a:t>
            </a:r>
            <a:endParaRPr sz="850">
              <a:latin typeface="Microsoft Sans Serif"/>
              <a:cs typeface="Microsoft Sans Serif"/>
            </a:endParaRPr>
          </a:p>
        </p:txBody>
      </p:sp>
    </p:spTree>
  </p:cSld>
  <p:clrMapOvr>
    <a:masterClrMapping/>
  </p:clrMapOvr>
</p:sld>
</file>

<file path=ppt/slides/slide24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object 2"/>
          <p:cNvPicPr/>
          <p:nvPr/>
        </p:nvPicPr>
        <p:blipFill>
          <a:blip r:embed="rId2" cstate="print"/>
          <a:stretch>
            <a:fillRect/>
          </a:stretch>
        </p:blipFill>
        <p:spPr>
          <a:xfrm>
            <a:off x="5227272" y="2569465"/>
            <a:ext cx="785318" cy="131063"/>
          </a:xfrm>
          <a:prstGeom prst="rect">
            <a:avLst/>
          </a:prstGeom>
        </p:spPr>
      </p:pic>
      <p:sp>
        <p:nvSpPr>
          <p:cNvPr id="3" name="object 3"/>
          <p:cNvSpPr/>
          <p:nvPr/>
        </p:nvSpPr>
        <p:spPr>
          <a:xfrm>
            <a:off x="5507747" y="4245864"/>
            <a:ext cx="235186" cy="198120"/>
          </a:xfrm>
          <a:custGeom>
            <a:avLst/>
            <a:gdLst/>
            <a:ahLst/>
            <a:cxnLst/>
            <a:rect l="l" t="t" r="r" b="b"/>
            <a:pathLst>
              <a:path w="102235" h="198120">
                <a:moveTo>
                  <a:pt x="50292" y="132587"/>
                </a:moveTo>
                <a:lnTo>
                  <a:pt x="50292" y="0"/>
                </a:lnTo>
              </a:path>
              <a:path w="102235" h="198120">
                <a:moveTo>
                  <a:pt x="12191" y="164591"/>
                </a:moveTo>
                <a:lnTo>
                  <a:pt x="89915" y="164591"/>
                </a:lnTo>
              </a:path>
              <a:path w="102235" h="198120">
                <a:moveTo>
                  <a:pt x="25908" y="198119"/>
                </a:moveTo>
                <a:lnTo>
                  <a:pt x="76199" y="198119"/>
                </a:lnTo>
              </a:path>
              <a:path w="102235" h="198120">
                <a:moveTo>
                  <a:pt x="0" y="132587"/>
                </a:moveTo>
                <a:lnTo>
                  <a:pt x="102107" y="132587"/>
                </a:lnTo>
              </a:path>
            </a:pathLst>
          </a:custGeom>
          <a:ln w="1524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" name="object 4"/>
          <p:cNvSpPr/>
          <p:nvPr/>
        </p:nvSpPr>
        <p:spPr>
          <a:xfrm>
            <a:off x="5265840" y="2860549"/>
            <a:ext cx="708481" cy="306705"/>
          </a:xfrm>
          <a:custGeom>
            <a:avLst/>
            <a:gdLst/>
            <a:ahLst/>
            <a:cxnLst/>
            <a:rect l="l" t="t" r="r" b="b"/>
            <a:pathLst>
              <a:path w="307975" h="306705">
                <a:moveTo>
                  <a:pt x="0" y="152400"/>
                </a:moveTo>
                <a:lnTo>
                  <a:pt x="7961" y="104363"/>
                </a:lnTo>
                <a:lnTo>
                  <a:pt x="30041" y="62544"/>
                </a:lnTo>
                <a:lnTo>
                  <a:pt x="63532" y="29504"/>
                </a:lnTo>
                <a:lnTo>
                  <a:pt x="105729" y="7802"/>
                </a:lnTo>
                <a:lnTo>
                  <a:pt x="153924" y="0"/>
                </a:lnTo>
                <a:lnTo>
                  <a:pt x="202704" y="7802"/>
                </a:lnTo>
                <a:lnTo>
                  <a:pt x="244973" y="29504"/>
                </a:lnTo>
                <a:lnTo>
                  <a:pt x="278245" y="62544"/>
                </a:lnTo>
                <a:lnTo>
                  <a:pt x="300032" y="104363"/>
                </a:lnTo>
                <a:lnTo>
                  <a:pt x="307848" y="152400"/>
                </a:lnTo>
                <a:lnTo>
                  <a:pt x="300032" y="201180"/>
                </a:lnTo>
                <a:lnTo>
                  <a:pt x="278245" y="243449"/>
                </a:lnTo>
                <a:lnTo>
                  <a:pt x="244973" y="276721"/>
                </a:lnTo>
                <a:lnTo>
                  <a:pt x="202704" y="298508"/>
                </a:lnTo>
                <a:lnTo>
                  <a:pt x="153924" y="306324"/>
                </a:lnTo>
                <a:lnTo>
                  <a:pt x="105729" y="298508"/>
                </a:lnTo>
                <a:lnTo>
                  <a:pt x="63532" y="276721"/>
                </a:lnTo>
                <a:lnTo>
                  <a:pt x="30041" y="243449"/>
                </a:lnTo>
                <a:lnTo>
                  <a:pt x="7961" y="201180"/>
                </a:lnTo>
                <a:lnTo>
                  <a:pt x="0" y="152400"/>
                </a:lnTo>
              </a:path>
            </a:pathLst>
          </a:custGeom>
          <a:ln w="1524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" name="object 5"/>
          <p:cNvSpPr/>
          <p:nvPr/>
        </p:nvSpPr>
        <p:spPr>
          <a:xfrm>
            <a:off x="5416591" y="2113788"/>
            <a:ext cx="407559" cy="455930"/>
          </a:xfrm>
          <a:custGeom>
            <a:avLst/>
            <a:gdLst/>
            <a:ahLst/>
            <a:cxnLst/>
            <a:rect l="l" t="t" r="r" b="b"/>
            <a:pathLst>
              <a:path w="177164" h="455930">
                <a:moveTo>
                  <a:pt x="0" y="291083"/>
                </a:moveTo>
                <a:lnTo>
                  <a:pt x="176784" y="291083"/>
                </a:lnTo>
                <a:lnTo>
                  <a:pt x="176784" y="114300"/>
                </a:lnTo>
                <a:lnTo>
                  <a:pt x="0" y="114300"/>
                </a:lnTo>
                <a:lnTo>
                  <a:pt x="0" y="291083"/>
                </a:lnTo>
                <a:close/>
              </a:path>
              <a:path w="177164" h="455930">
                <a:moveTo>
                  <a:pt x="88392" y="114300"/>
                </a:moveTo>
                <a:lnTo>
                  <a:pt x="88392" y="0"/>
                </a:lnTo>
              </a:path>
              <a:path w="177164" h="455930">
                <a:moveTo>
                  <a:pt x="88392" y="298704"/>
                </a:moveTo>
                <a:lnTo>
                  <a:pt x="88392" y="455676"/>
                </a:lnTo>
              </a:path>
            </a:pathLst>
          </a:custGeom>
          <a:ln w="1524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" name="object 6"/>
          <p:cNvSpPr/>
          <p:nvPr/>
        </p:nvSpPr>
        <p:spPr>
          <a:xfrm>
            <a:off x="5360497" y="3169920"/>
            <a:ext cx="522959" cy="307975"/>
          </a:xfrm>
          <a:custGeom>
            <a:avLst/>
            <a:gdLst/>
            <a:ahLst/>
            <a:cxnLst/>
            <a:rect l="l" t="t" r="r" b="b"/>
            <a:pathLst>
              <a:path w="227330" h="307975">
                <a:moveTo>
                  <a:pt x="111252" y="0"/>
                </a:moveTo>
                <a:lnTo>
                  <a:pt x="111252" y="307848"/>
                </a:lnTo>
              </a:path>
              <a:path w="227330" h="307975">
                <a:moveTo>
                  <a:pt x="0" y="68580"/>
                </a:moveTo>
                <a:lnTo>
                  <a:pt x="0" y="121920"/>
                </a:lnTo>
                <a:lnTo>
                  <a:pt x="227076" y="121920"/>
                </a:lnTo>
                <a:lnTo>
                  <a:pt x="227076" y="68580"/>
                </a:lnTo>
              </a:path>
            </a:pathLst>
          </a:custGeom>
          <a:ln w="1524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" name="object 7"/>
          <p:cNvSpPr/>
          <p:nvPr/>
        </p:nvSpPr>
        <p:spPr>
          <a:xfrm>
            <a:off x="4080851" y="3939540"/>
            <a:ext cx="235186" cy="334010"/>
          </a:xfrm>
          <a:custGeom>
            <a:avLst/>
            <a:gdLst/>
            <a:ahLst/>
            <a:cxnLst/>
            <a:rect l="l" t="t" r="r" b="b"/>
            <a:pathLst>
              <a:path w="102235" h="334010">
                <a:moveTo>
                  <a:pt x="50291" y="269748"/>
                </a:moveTo>
                <a:lnTo>
                  <a:pt x="50291" y="0"/>
                </a:lnTo>
              </a:path>
              <a:path w="102235" h="334010">
                <a:moveTo>
                  <a:pt x="10667" y="301751"/>
                </a:moveTo>
                <a:lnTo>
                  <a:pt x="89915" y="301751"/>
                </a:lnTo>
              </a:path>
              <a:path w="102235" h="334010">
                <a:moveTo>
                  <a:pt x="24383" y="333756"/>
                </a:moveTo>
                <a:lnTo>
                  <a:pt x="76200" y="333756"/>
                </a:lnTo>
              </a:path>
              <a:path w="102235" h="334010">
                <a:moveTo>
                  <a:pt x="0" y="269748"/>
                </a:moveTo>
                <a:lnTo>
                  <a:pt x="102108" y="269748"/>
                </a:lnTo>
              </a:path>
            </a:pathLst>
          </a:custGeom>
          <a:ln w="1524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grpSp>
        <p:nvGrpSpPr>
          <p:cNvPr id="8" name="object 8"/>
          <p:cNvGrpSpPr/>
          <p:nvPr/>
        </p:nvGrpSpPr>
        <p:grpSpPr>
          <a:xfrm>
            <a:off x="5567343" y="3264408"/>
            <a:ext cx="105177" cy="47625"/>
            <a:chOff x="2420111" y="3264408"/>
            <a:chExt cx="45720" cy="47625"/>
          </a:xfrm>
        </p:grpSpPr>
        <p:sp>
          <p:nvSpPr>
            <p:cNvPr id="9" name="object 9"/>
            <p:cNvSpPr/>
            <p:nvPr/>
          </p:nvSpPr>
          <p:spPr>
            <a:xfrm>
              <a:off x="2424683" y="3268980"/>
              <a:ext cx="36830" cy="38100"/>
            </a:xfrm>
            <a:custGeom>
              <a:avLst/>
              <a:gdLst/>
              <a:ahLst/>
              <a:cxnLst/>
              <a:rect l="l" t="t" r="r" b="b"/>
              <a:pathLst>
                <a:path w="36830" h="38100">
                  <a:moveTo>
                    <a:pt x="18288" y="38099"/>
                  </a:moveTo>
                  <a:lnTo>
                    <a:pt x="10929" y="36742"/>
                  </a:lnTo>
                  <a:lnTo>
                    <a:pt x="5143" y="32956"/>
                  </a:lnTo>
                  <a:lnTo>
                    <a:pt x="1357" y="27170"/>
                  </a:lnTo>
                  <a:lnTo>
                    <a:pt x="0" y="19811"/>
                  </a:lnTo>
                  <a:lnTo>
                    <a:pt x="1357" y="12215"/>
                  </a:lnTo>
                  <a:lnTo>
                    <a:pt x="5143" y="5905"/>
                  </a:lnTo>
                  <a:lnTo>
                    <a:pt x="10929" y="1595"/>
                  </a:lnTo>
                  <a:lnTo>
                    <a:pt x="18288" y="0"/>
                  </a:lnTo>
                  <a:lnTo>
                    <a:pt x="25646" y="1595"/>
                  </a:lnTo>
                  <a:lnTo>
                    <a:pt x="31432" y="5905"/>
                  </a:lnTo>
                  <a:lnTo>
                    <a:pt x="35218" y="12215"/>
                  </a:lnTo>
                  <a:lnTo>
                    <a:pt x="36576" y="19811"/>
                  </a:lnTo>
                  <a:lnTo>
                    <a:pt x="35218" y="27170"/>
                  </a:lnTo>
                  <a:lnTo>
                    <a:pt x="31432" y="32956"/>
                  </a:lnTo>
                  <a:lnTo>
                    <a:pt x="25646" y="36742"/>
                  </a:lnTo>
                  <a:lnTo>
                    <a:pt x="18288" y="38099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" name="object 10"/>
            <p:cNvSpPr/>
            <p:nvPr/>
          </p:nvSpPr>
          <p:spPr>
            <a:xfrm>
              <a:off x="2424683" y="3268980"/>
              <a:ext cx="36830" cy="38100"/>
            </a:xfrm>
            <a:custGeom>
              <a:avLst/>
              <a:gdLst/>
              <a:ahLst/>
              <a:cxnLst/>
              <a:rect l="l" t="t" r="r" b="b"/>
              <a:pathLst>
                <a:path w="36830" h="38100">
                  <a:moveTo>
                    <a:pt x="0" y="19811"/>
                  </a:moveTo>
                  <a:lnTo>
                    <a:pt x="1357" y="12215"/>
                  </a:lnTo>
                  <a:lnTo>
                    <a:pt x="5143" y="5905"/>
                  </a:lnTo>
                  <a:lnTo>
                    <a:pt x="10929" y="1595"/>
                  </a:lnTo>
                  <a:lnTo>
                    <a:pt x="18288" y="0"/>
                  </a:lnTo>
                  <a:lnTo>
                    <a:pt x="25646" y="1595"/>
                  </a:lnTo>
                  <a:lnTo>
                    <a:pt x="31432" y="5905"/>
                  </a:lnTo>
                  <a:lnTo>
                    <a:pt x="35218" y="12215"/>
                  </a:lnTo>
                  <a:lnTo>
                    <a:pt x="36576" y="19811"/>
                  </a:lnTo>
                  <a:lnTo>
                    <a:pt x="35218" y="27170"/>
                  </a:lnTo>
                  <a:lnTo>
                    <a:pt x="31432" y="32956"/>
                  </a:lnTo>
                  <a:lnTo>
                    <a:pt x="25646" y="36742"/>
                  </a:lnTo>
                  <a:lnTo>
                    <a:pt x="18288" y="38099"/>
                  </a:lnTo>
                  <a:lnTo>
                    <a:pt x="10929" y="36742"/>
                  </a:lnTo>
                  <a:lnTo>
                    <a:pt x="5143" y="32956"/>
                  </a:lnTo>
                  <a:lnTo>
                    <a:pt x="1357" y="27170"/>
                  </a:lnTo>
                  <a:lnTo>
                    <a:pt x="0" y="19811"/>
                  </a:lnTo>
                </a:path>
              </a:pathLst>
            </a:custGeom>
            <a:ln w="9144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11" name="object 11"/>
          <p:cNvSpPr/>
          <p:nvPr/>
        </p:nvSpPr>
        <p:spPr>
          <a:xfrm>
            <a:off x="6005579" y="2516124"/>
            <a:ext cx="856020" cy="105410"/>
          </a:xfrm>
          <a:custGeom>
            <a:avLst/>
            <a:gdLst/>
            <a:ahLst/>
            <a:cxnLst/>
            <a:rect l="l" t="t" r="r" b="b"/>
            <a:pathLst>
              <a:path w="372110" h="105410">
                <a:moveTo>
                  <a:pt x="304800" y="53340"/>
                </a:moveTo>
                <a:lnTo>
                  <a:pt x="0" y="53340"/>
                </a:lnTo>
              </a:path>
              <a:path w="372110" h="105410">
                <a:moveTo>
                  <a:pt x="338328" y="91440"/>
                </a:moveTo>
                <a:lnTo>
                  <a:pt x="338328" y="13716"/>
                </a:lnTo>
              </a:path>
              <a:path w="372110" h="105410">
                <a:moveTo>
                  <a:pt x="371856" y="79248"/>
                </a:moveTo>
                <a:lnTo>
                  <a:pt x="371856" y="25908"/>
                </a:lnTo>
              </a:path>
              <a:path w="372110" h="105410">
                <a:moveTo>
                  <a:pt x="304800" y="105156"/>
                </a:moveTo>
                <a:lnTo>
                  <a:pt x="304800" y="0"/>
                </a:lnTo>
              </a:path>
            </a:pathLst>
          </a:custGeom>
          <a:ln w="1524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" name="object 12"/>
          <p:cNvSpPr/>
          <p:nvPr/>
        </p:nvSpPr>
        <p:spPr>
          <a:xfrm>
            <a:off x="5619933" y="2695956"/>
            <a:ext cx="0" cy="157480"/>
          </a:xfrm>
          <a:custGeom>
            <a:avLst/>
            <a:gdLst/>
            <a:ahLst/>
            <a:cxnLst/>
            <a:rect l="l" t="t" r="r" b="b"/>
            <a:pathLst>
              <a:path h="157480">
                <a:moveTo>
                  <a:pt x="0" y="0"/>
                </a:moveTo>
                <a:lnTo>
                  <a:pt x="0" y="156971"/>
                </a:lnTo>
              </a:path>
            </a:pathLst>
          </a:custGeom>
          <a:ln w="1524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grpSp>
        <p:nvGrpSpPr>
          <p:cNvPr id="13" name="object 13"/>
          <p:cNvGrpSpPr/>
          <p:nvPr/>
        </p:nvGrpSpPr>
        <p:grpSpPr>
          <a:xfrm>
            <a:off x="3015059" y="3032760"/>
            <a:ext cx="3958728" cy="1388745"/>
            <a:chOff x="1310639" y="3032759"/>
            <a:chExt cx="1720850" cy="1388745"/>
          </a:xfrm>
        </p:grpSpPr>
        <p:pic>
          <p:nvPicPr>
            <p:cNvPr id="14" name="object 14"/>
            <p:cNvPicPr/>
            <p:nvPr/>
          </p:nvPicPr>
          <p:blipFill>
            <a:blip r:embed="rId3" cstate="print"/>
            <a:stretch>
              <a:fillRect/>
            </a:stretch>
          </p:blipFill>
          <p:spPr>
            <a:xfrm>
              <a:off x="2377439" y="3470147"/>
              <a:ext cx="68580" cy="504444"/>
            </a:xfrm>
            <a:prstGeom prst="rect">
              <a:avLst/>
            </a:prstGeom>
          </p:spPr>
        </p:pic>
        <p:sp>
          <p:nvSpPr>
            <p:cNvPr id="15" name="object 15"/>
            <p:cNvSpPr/>
            <p:nvPr/>
          </p:nvSpPr>
          <p:spPr>
            <a:xfrm>
              <a:off x="2444496" y="3968496"/>
              <a:ext cx="0" cy="277495"/>
            </a:xfrm>
            <a:custGeom>
              <a:avLst/>
              <a:gdLst/>
              <a:ahLst/>
              <a:cxnLst/>
              <a:rect l="l" t="t" r="r" b="b"/>
              <a:pathLst>
                <a:path h="277495">
                  <a:moveTo>
                    <a:pt x="0" y="277367"/>
                  </a:moveTo>
                  <a:lnTo>
                    <a:pt x="0" y="0"/>
                  </a:lnTo>
                </a:path>
              </a:pathLst>
            </a:custGeom>
            <a:ln w="1524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6" name="object 16"/>
            <p:cNvSpPr/>
            <p:nvPr/>
          </p:nvSpPr>
          <p:spPr>
            <a:xfrm>
              <a:off x="2415539" y="4110227"/>
              <a:ext cx="35560" cy="71755"/>
            </a:xfrm>
            <a:custGeom>
              <a:avLst/>
              <a:gdLst/>
              <a:ahLst/>
              <a:cxnLst/>
              <a:rect l="l" t="t" r="r" b="b"/>
              <a:pathLst>
                <a:path w="35560" h="71754">
                  <a:moveTo>
                    <a:pt x="35051" y="0"/>
                  </a:moveTo>
                  <a:lnTo>
                    <a:pt x="28955" y="0"/>
                  </a:lnTo>
                  <a:lnTo>
                    <a:pt x="22859" y="1524"/>
                  </a:lnTo>
                  <a:lnTo>
                    <a:pt x="16763" y="4572"/>
                  </a:lnTo>
                  <a:lnTo>
                    <a:pt x="12191" y="7620"/>
                  </a:lnTo>
                  <a:lnTo>
                    <a:pt x="9143" y="12192"/>
                  </a:lnTo>
                  <a:lnTo>
                    <a:pt x="0" y="25908"/>
                  </a:lnTo>
                  <a:lnTo>
                    <a:pt x="0" y="44195"/>
                  </a:lnTo>
                  <a:lnTo>
                    <a:pt x="3047" y="50292"/>
                  </a:lnTo>
                  <a:lnTo>
                    <a:pt x="9143" y="59436"/>
                  </a:lnTo>
                  <a:lnTo>
                    <a:pt x="12191" y="64008"/>
                  </a:lnTo>
                  <a:lnTo>
                    <a:pt x="16763" y="67056"/>
                  </a:lnTo>
                  <a:lnTo>
                    <a:pt x="35051" y="71628"/>
                  </a:lnTo>
                </a:path>
              </a:pathLst>
            </a:custGeom>
            <a:ln w="1524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7" name="object 17"/>
            <p:cNvSpPr/>
            <p:nvPr/>
          </p:nvSpPr>
          <p:spPr>
            <a:xfrm>
              <a:off x="2415539" y="4038600"/>
              <a:ext cx="35560" cy="71755"/>
            </a:xfrm>
            <a:custGeom>
              <a:avLst/>
              <a:gdLst/>
              <a:ahLst/>
              <a:cxnLst/>
              <a:rect l="l" t="t" r="r" b="b"/>
              <a:pathLst>
                <a:path w="35560" h="71754">
                  <a:moveTo>
                    <a:pt x="35051" y="0"/>
                  </a:moveTo>
                  <a:lnTo>
                    <a:pt x="3047" y="21336"/>
                  </a:lnTo>
                  <a:lnTo>
                    <a:pt x="0" y="27432"/>
                  </a:lnTo>
                  <a:lnTo>
                    <a:pt x="0" y="44195"/>
                  </a:lnTo>
                  <a:lnTo>
                    <a:pt x="3047" y="50292"/>
                  </a:lnTo>
                  <a:lnTo>
                    <a:pt x="9143" y="59436"/>
                  </a:lnTo>
                  <a:lnTo>
                    <a:pt x="12191" y="64008"/>
                  </a:lnTo>
                  <a:lnTo>
                    <a:pt x="16763" y="67056"/>
                  </a:lnTo>
                  <a:lnTo>
                    <a:pt x="22859" y="70104"/>
                  </a:lnTo>
                  <a:lnTo>
                    <a:pt x="28955" y="71628"/>
                  </a:lnTo>
                  <a:lnTo>
                    <a:pt x="35051" y="71628"/>
                  </a:lnTo>
                </a:path>
              </a:pathLst>
            </a:custGeom>
            <a:ln w="1524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8" name="object 18"/>
            <p:cNvSpPr/>
            <p:nvPr/>
          </p:nvSpPr>
          <p:spPr>
            <a:xfrm>
              <a:off x="2450591" y="4038600"/>
              <a:ext cx="264160" cy="143510"/>
            </a:xfrm>
            <a:custGeom>
              <a:avLst/>
              <a:gdLst/>
              <a:ahLst/>
              <a:cxnLst/>
              <a:rect l="l" t="t" r="r" b="b"/>
              <a:pathLst>
                <a:path w="264160" h="143510">
                  <a:moveTo>
                    <a:pt x="0" y="0"/>
                  </a:moveTo>
                  <a:lnTo>
                    <a:pt x="13716" y="0"/>
                  </a:lnTo>
                </a:path>
                <a:path w="264160" h="143510">
                  <a:moveTo>
                    <a:pt x="0" y="71627"/>
                  </a:moveTo>
                  <a:lnTo>
                    <a:pt x="263651" y="71627"/>
                  </a:lnTo>
                </a:path>
                <a:path w="264160" h="143510">
                  <a:moveTo>
                    <a:pt x="0" y="143256"/>
                  </a:moveTo>
                  <a:lnTo>
                    <a:pt x="13716" y="143256"/>
                  </a:lnTo>
                </a:path>
              </a:pathLst>
            </a:custGeom>
            <a:ln w="1524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9" name="object 19"/>
            <p:cNvSpPr/>
            <p:nvPr/>
          </p:nvSpPr>
          <p:spPr>
            <a:xfrm>
              <a:off x="2715767" y="3953255"/>
              <a:ext cx="307975" cy="307975"/>
            </a:xfrm>
            <a:custGeom>
              <a:avLst/>
              <a:gdLst/>
              <a:ahLst/>
              <a:cxnLst/>
              <a:rect l="l" t="t" r="r" b="b"/>
              <a:pathLst>
                <a:path w="307975" h="307975">
                  <a:moveTo>
                    <a:pt x="0" y="155448"/>
                  </a:moveTo>
                  <a:lnTo>
                    <a:pt x="7815" y="106509"/>
                  </a:lnTo>
                  <a:lnTo>
                    <a:pt x="29602" y="63861"/>
                  </a:lnTo>
                  <a:lnTo>
                    <a:pt x="62874" y="30138"/>
                  </a:lnTo>
                  <a:lnTo>
                    <a:pt x="105143" y="7973"/>
                  </a:lnTo>
                  <a:lnTo>
                    <a:pt x="153924" y="0"/>
                  </a:lnTo>
                  <a:lnTo>
                    <a:pt x="202118" y="7973"/>
                  </a:lnTo>
                  <a:lnTo>
                    <a:pt x="244315" y="30138"/>
                  </a:lnTo>
                  <a:lnTo>
                    <a:pt x="277806" y="63861"/>
                  </a:lnTo>
                  <a:lnTo>
                    <a:pt x="299886" y="106509"/>
                  </a:lnTo>
                  <a:lnTo>
                    <a:pt x="307848" y="155448"/>
                  </a:lnTo>
                  <a:lnTo>
                    <a:pt x="299886" y="204069"/>
                  </a:lnTo>
                  <a:lnTo>
                    <a:pt x="277806" y="245961"/>
                  </a:lnTo>
                  <a:lnTo>
                    <a:pt x="244315" y="278782"/>
                  </a:lnTo>
                  <a:lnTo>
                    <a:pt x="202118" y="300191"/>
                  </a:lnTo>
                  <a:lnTo>
                    <a:pt x="153924" y="307848"/>
                  </a:lnTo>
                  <a:lnTo>
                    <a:pt x="105143" y="300191"/>
                  </a:lnTo>
                  <a:lnTo>
                    <a:pt x="62874" y="278782"/>
                  </a:lnTo>
                  <a:lnTo>
                    <a:pt x="29602" y="245961"/>
                  </a:lnTo>
                  <a:lnTo>
                    <a:pt x="7815" y="204069"/>
                  </a:lnTo>
                  <a:lnTo>
                    <a:pt x="0" y="155448"/>
                  </a:lnTo>
                </a:path>
              </a:pathLst>
            </a:custGeom>
            <a:ln w="1524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20" name="object 20"/>
            <p:cNvPicPr/>
            <p:nvPr/>
          </p:nvPicPr>
          <p:blipFill>
            <a:blip r:embed="rId4" cstate="print"/>
            <a:stretch>
              <a:fillRect/>
            </a:stretch>
          </p:blipFill>
          <p:spPr>
            <a:xfrm>
              <a:off x="2287524" y="3470147"/>
              <a:ext cx="71627" cy="504444"/>
            </a:xfrm>
            <a:prstGeom prst="rect">
              <a:avLst/>
            </a:prstGeom>
          </p:spPr>
        </p:pic>
        <p:sp>
          <p:nvSpPr>
            <p:cNvPr id="21" name="object 21"/>
            <p:cNvSpPr/>
            <p:nvPr/>
          </p:nvSpPr>
          <p:spPr>
            <a:xfrm>
              <a:off x="1469136" y="3479291"/>
              <a:ext cx="836930" cy="0"/>
            </a:xfrm>
            <a:custGeom>
              <a:avLst/>
              <a:gdLst/>
              <a:ahLst/>
              <a:cxnLst/>
              <a:rect l="l" t="t" r="r" b="b"/>
              <a:pathLst>
                <a:path w="836930">
                  <a:moveTo>
                    <a:pt x="836675" y="0"/>
                  </a:moveTo>
                  <a:lnTo>
                    <a:pt x="0" y="0"/>
                  </a:lnTo>
                </a:path>
              </a:pathLst>
            </a:custGeom>
            <a:ln w="1524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2" name="object 22"/>
            <p:cNvSpPr/>
            <p:nvPr/>
          </p:nvSpPr>
          <p:spPr>
            <a:xfrm>
              <a:off x="2072640" y="3470148"/>
              <a:ext cx="70485" cy="36830"/>
            </a:xfrm>
            <a:custGeom>
              <a:avLst/>
              <a:gdLst/>
              <a:ahLst/>
              <a:cxnLst/>
              <a:rect l="l" t="t" r="r" b="b"/>
              <a:pathLst>
                <a:path w="70485" h="36829">
                  <a:moveTo>
                    <a:pt x="0" y="0"/>
                  </a:moveTo>
                  <a:lnTo>
                    <a:pt x="1524" y="6096"/>
                  </a:lnTo>
                  <a:lnTo>
                    <a:pt x="3048" y="12192"/>
                  </a:lnTo>
                  <a:lnTo>
                    <a:pt x="4572" y="18288"/>
                  </a:lnTo>
                  <a:lnTo>
                    <a:pt x="7620" y="22859"/>
                  </a:lnTo>
                  <a:lnTo>
                    <a:pt x="12192" y="27432"/>
                  </a:lnTo>
                  <a:lnTo>
                    <a:pt x="21336" y="33528"/>
                  </a:lnTo>
                  <a:lnTo>
                    <a:pt x="27432" y="36576"/>
                  </a:lnTo>
                  <a:lnTo>
                    <a:pt x="42672" y="36576"/>
                  </a:lnTo>
                  <a:lnTo>
                    <a:pt x="70104" y="6096"/>
                  </a:lnTo>
                  <a:lnTo>
                    <a:pt x="70104" y="0"/>
                  </a:lnTo>
                </a:path>
              </a:pathLst>
            </a:custGeom>
            <a:ln w="1524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3" name="object 23"/>
            <p:cNvSpPr/>
            <p:nvPr/>
          </p:nvSpPr>
          <p:spPr>
            <a:xfrm>
              <a:off x="2002536" y="3470148"/>
              <a:ext cx="70485" cy="36830"/>
            </a:xfrm>
            <a:custGeom>
              <a:avLst/>
              <a:gdLst/>
              <a:ahLst/>
              <a:cxnLst/>
              <a:rect l="l" t="t" r="r" b="b"/>
              <a:pathLst>
                <a:path w="70485" h="36829">
                  <a:moveTo>
                    <a:pt x="0" y="0"/>
                  </a:moveTo>
                  <a:lnTo>
                    <a:pt x="0" y="6096"/>
                  </a:lnTo>
                  <a:lnTo>
                    <a:pt x="1524" y="12192"/>
                  </a:lnTo>
                  <a:lnTo>
                    <a:pt x="4572" y="18288"/>
                  </a:lnTo>
                  <a:lnTo>
                    <a:pt x="10668" y="27432"/>
                  </a:lnTo>
                  <a:lnTo>
                    <a:pt x="19812" y="33528"/>
                  </a:lnTo>
                  <a:lnTo>
                    <a:pt x="25908" y="36576"/>
                  </a:lnTo>
                  <a:lnTo>
                    <a:pt x="44195" y="36576"/>
                  </a:lnTo>
                  <a:lnTo>
                    <a:pt x="48768" y="33528"/>
                  </a:lnTo>
                  <a:lnTo>
                    <a:pt x="54864" y="30480"/>
                  </a:lnTo>
                  <a:lnTo>
                    <a:pt x="59436" y="27432"/>
                  </a:lnTo>
                  <a:lnTo>
                    <a:pt x="62484" y="22859"/>
                  </a:lnTo>
                  <a:lnTo>
                    <a:pt x="67056" y="18288"/>
                  </a:lnTo>
                  <a:lnTo>
                    <a:pt x="68580" y="12192"/>
                  </a:lnTo>
                  <a:lnTo>
                    <a:pt x="70104" y="6096"/>
                  </a:lnTo>
                  <a:lnTo>
                    <a:pt x="70104" y="0"/>
                  </a:lnTo>
                </a:path>
              </a:pathLst>
            </a:custGeom>
            <a:ln w="1524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4" name="object 24"/>
            <p:cNvSpPr/>
            <p:nvPr/>
          </p:nvSpPr>
          <p:spPr>
            <a:xfrm>
              <a:off x="2002536" y="3456432"/>
              <a:ext cx="0" cy="13970"/>
            </a:xfrm>
            <a:custGeom>
              <a:avLst/>
              <a:gdLst/>
              <a:ahLst/>
              <a:cxnLst/>
              <a:rect l="l" t="t" r="r" b="b"/>
              <a:pathLst>
                <a:path h="13970">
                  <a:moveTo>
                    <a:pt x="-7619" y="6858"/>
                  </a:moveTo>
                  <a:lnTo>
                    <a:pt x="7619" y="6858"/>
                  </a:lnTo>
                </a:path>
              </a:pathLst>
            </a:custGeom>
            <a:ln w="13716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5" name="object 25"/>
            <p:cNvSpPr/>
            <p:nvPr/>
          </p:nvSpPr>
          <p:spPr>
            <a:xfrm>
              <a:off x="1874520" y="3191256"/>
              <a:ext cx="198120" cy="279400"/>
            </a:xfrm>
            <a:custGeom>
              <a:avLst/>
              <a:gdLst/>
              <a:ahLst/>
              <a:cxnLst/>
              <a:rect l="l" t="t" r="r" b="b"/>
              <a:pathLst>
                <a:path w="198119" h="279400">
                  <a:moveTo>
                    <a:pt x="198120" y="278891"/>
                  </a:moveTo>
                  <a:lnTo>
                    <a:pt x="198120" y="0"/>
                  </a:lnTo>
                  <a:lnTo>
                    <a:pt x="0" y="0"/>
                  </a:lnTo>
                </a:path>
              </a:pathLst>
            </a:custGeom>
            <a:ln w="1524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6" name="object 26"/>
            <p:cNvSpPr/>
            <p:nvPr/>
          </p:nvSpPr>
          <p:spPr>
            <a:xfrm>
              <a:off x="2142744" y="3456432"/>
              <a:ext cx="0" cy="13970"/>
            </a:xfrm>
            <a:custGeom>
              <a:avLst/>
              <a:gdLst/>
              <a:ahLst/>
              <a:cxnLst/>
              <a:rect l="l" t="t" r="r" b="b"/>
              <a:pathLst>
                <a:path h="13970">
                  <a:moveTo>
                    <a:pt x="-7619" y="6858"/>
                  </a:moveTo>
                  <a:lnTo>
                    <a:pt x="7619" y="6858"/>
                  </a:lnTo>
                </a:path>
              </a:pathLst>
            </a:custGeom>
            <a:ln w="13716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7" name="object 27"/>
            <p:cNvSpPr/>
            <p:nvPr/>
          </p:nvSpPr>
          <p:spPr>
            <a:xfrm>
              <a:off x="1318259" y="3619500"/>
              <a:ext cx="307975" cy="307975"/>
            </a:xfrm>
            <a:custGeom>
              <a:avLst/>
              <a:gdLst/>
              <a:ahLst/>
              <a:cxnLst/>
              <a:rect l="l" t="t" r="r" b="b"/>
              <a:pathLst>
                <a:path w="307975" h="307975">
                  <a:moveTo>
                    <a:pt x="0" y="155448"/>
                  </a:moveTo>
                  <a:lnTo>
                    <a:pt x="7802" y="106509"/>
                  </a:lnTo>
                  <a:lnTo>
                    <a:pt x="29504" y="63861"/>
                  </a:lnTo>
                  <a:lnTo>
                    <a:pt x="62544" y="30138"/>
                  </a:lnTo>
                  <a:lnTo>
                    <a:pt x="104363" y="7973"/>
                  </a:lnTo>
                  <a:lnTo>
                    <a:pt x="152400" y="0"/>
                  </a:lnTo>
                  <a:lnTo>
                    <a:pt x="201338" y="7973"/>
                  </a:lnTo>
                  <a:lnTo>
                    <a:pt x="243986" y="30138"/>
                  </a:lnTo>
                  <a:lnTo>
                    <a:pt x="277709" y="63861"/>
                  </a:lnTo>
                  <a:lnTo>
                    <a:pt x="299874" y="106509"/>
                  </a:lnTo>
                  <a:lnTo>
                    <a:pt x="307848" y="155448"/>
                  </a:lnTo>
                  <a:lnTo>
                    <a:pt x="299874" y="203484"/>
                  </a:lnTo>
                  <a:lnTo>
                    <a:pt x="277709" y="245303"/>
                  </a:lnTo>
                  <a:lnTo>
                    <a:pt x="243986" y="278343"/>
                  </a:lnTo>
                  <a:lnTo>
                    <a:pt x="201338" y="300045"/>
                  </a:lnTo>
                  <a:lnTo>
                    <a:pt x="152400" y="307848"/>
                  </a:lnTo>
                  <a:lnTo>
                    <a:pt x="104363" y="300045"/>
                  </a:lnTo>
                  <a:lnTo>
                    <a:pt x="62544" y="278343"/>
                  </a:lnTo>
                  <a:lnTo>
                    <a:pt x="29504" y="245303"/>
                  </a:lnTo>
                  <a:lnTo>
                    <a:pt x="7802" y="203484"/>
                  </a:lnTo>
                  <a:lnTo>
                    <a:pt x="0" y="155448"/>
                  </a:lnTo>
                </a:path>
              </a:pathLst>
            </a:custGeom>
            <a:ln w="1524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8" name="object 28"/>
            <p:cNvSpPr/>
            <p:nvPr/>
          </p:nvSpPr>
          <p:spPr>
            <a:xfrm>
              <a:off x="1566671" y="3040379"/>
              <a:ext cx="307975" cy="306705"/>
            </a:xfrm>
            <a:custGeom>
              <a:avLst/>
              <a:gdLst/>
              <a:ahLst/>
              <a:cxnLst/>
              <a:rect l="l" t="t" r="r" b="b"/>
              <a:pathLst>
                <a:path w="307975" h="306704">
                  <a:moveTo>
                    <a:pt x="0" y="153924"/>
                  </a:moveTo>
                  <a:lnTo>
                    <a:pt x="7973" y="105143"/>
                  </a:lnTo>
                  <a:lnTo>
                    <a:pt x="30138" y="62874"/>
                  </a:lnTo>
                  <a:lnTo>
                    <a:pt x="63861" y="29602"/>
                  </a:lnTo>
                  <a:lnTo>
                    <a:pt x="106509" y="7815"/>
                  </a:lnTo>
                  <a:lnTo>
                    <a:pt x="155448" y="0"/>
                  </a:lnTo>
                  <a:lnTo>
                    <a:pt x="203484" y="7815"/>
                  </a:lnTo>
                  <a:lnTo>
                    <a:pt x="245303" y="29602"/>
                  </a:lnTo>
                  <a:lnTo>
                    <a:pt x="278343" y="62874"/>
                  </a:lnTo>
                  <a:lnTo>
                    <a:pt x="300045" y="105143"/>
                  </a:lnTo>
                  <a:lnTo>
                    <a:pt x="307848" y="153924"/>
                  </a:lnTo>
                  <a:lnTo>
                    <a:pt x="300045" y="202545"/>
                  </a:lnTo>
                  <a:lnTo>
                    <a:pt x="278343" y="244437"/>
                  </a:lnTo>
                  <a:lnTo>
                    <a:pt x="245303" y="277258"/>
                  </a:lnTo>
                  <a:lnTo>
                    <a:pt x="203484" y="298667"/>
                  </a:lnTo>
                  <a:lnTo>
                    <a:pt x="155448" y="306324"/>
                  </a:lnTo>
                  <a:lnTo>
                    <a:pt x="106509" y="298667"/>
                  </a:lnTo>
                  <a:lnTo>
                    <a:pt x="63861" y="277258"/>
                  </a:lnTo>
                  <a:lnTo>
                    <a:pt x="30138" y="244437"/>
                  </a:lnTo>
                  <a:lnTo>
                    <a:pt x="7973" y="202545"/>
                  </a:lnTo>
                  <a:lnTo>
                    <a:pt x="0" y="153924"/>
                  </a:lnTo>
                </a:path>
              </a:pathLst>
            </a:custGeom>
            <a:ln w="1524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9" name="object 29"/>
            <p:cNvSpPr/>
            <p:nvPr/>
          </p:nvSpPr>
          <p:spPr>
            <a:xfrm>
              <a:off x="1469136" y="3477767"/>
              <a:ext cx="828040" cy="597535"/>
            </a:xfrm>
            <a:custGeom>
              <a:avLst/>
              <a:gdLst/>
              <a:ahLst/>
              <a:cxnLst/>
              <a:rect l="l" t="t" r="r" b="b"/>
              <a:pathLst>
                <a:path w="828039" h="597535">
                  <a:moveTo>
                    <a:pt x="827531" y="496824"/>
                  </a:moveTo>
                  <a:lnTo>
                    <a:pt x="827531" y="597408"/>
                  </a:lnTo>
                  <a:lnTo>
                    <a:pt x="3047" y="597408"/>
                  </a:lnTo>
                  <a:lnTo>
                    <a:pt x="3047" y="454151"/>
                  </a:lnTo>
                </a:path>
                <a:path w="828039" h="597535">
                  <a:moveTo>
                    <a:pt x="0" y="141732"/>
                  </a:moveTo>
                  <a:lnTo>
                    <a:pt x="0" y="0"/>
                  </a:lnTo>
                </a:path>
              </a:pathLst>
            </a:custGeom>
            <a:ln w="1524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0" name="object 30"/>
            <p:cNvSpPr/>
            <p:nvPr/>
          </p:nvSpPr>
          <p:spPr>
            <a:xfrm>
              <a:off x="1984248" y="3864864"/>
              <a:ext cx="256540" cy="551815"/>
            </a:xfrm>
            <a:custGeom>
              <a:avLst/>
              <a:gdLst/>
              <a:ahLst/>
              <a:cxnLst/>
              <a:rect l="l" t="t" r="r" b="b"/>
              <a:pathLst>
                <a:path w="256539" h="551814">
                  <a:moveTo>
                    <a:pt x="256031" y="0"/>
                  </a:moveTo>
                  <a:lnTo>
                    <a:pt x="118871" y="551687"/>
                  </a:lnTo>
                  <a:lnTo>
                    <a:pt x="0" y="434339"/>
                  </a:lnTo>
                </a:path>
              </a:pathLst>
            </a:custGeom>
            <a:ln w="9144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1" name="object 31"/>
            <p:cNvSpPr/>
            <p:nvPr/>
          </p:nvSpPr>
          <p:spPr>
            <a:xfrm>
              <a:off x="1804416" y="3459479"/>
              <a:ext cx="460375" cy="862965"/>
            </a:xfrm>
            <a:custGeom>
              <a:avLst/>
              <a:gdLst/>
              <a:ahLst/>
              <a:cxnLst/>
              <a:rect l="l" t="t" r="r" b="b"/>
              <a:pathLst>
                <a:path w="460375" h="862964">
                  <a:moveTo>
                    <a:pt x="39624" y="18288"/>
                  </a:moveTo>
                  <a:lnTo>
                    <a:pt x="38023" y="10934"/>
                  </a:lnTo>
                  <a:lnTo>
                    <a:pt x="33718" y="5143"/>
                  </a:lnTo>
                  <a:lnTo>
                    <a:pt x="27406" y="1358"/>
                  </a:lnTo>
                  <a:lnTo>
                    <a:pt x="19812" y="0"/>
                  </a:lnTo>
                  <a:lnTo>
                    <a:pt x="12204" y="1358"/>
                  </a:lnTo>
                  <a:lnTo>
                    <a:pt x="5905" y="5143"/>
                  </a:lnTo>
                  <a:lnTo>
                    <a:pt x="1587" y="10934"/>
                  </a:lnTo>
                  <a:lnTo>
                    <a:pt x="0" y="18288"/>
                  </a:lnTo>
                  <a:lnTo>
                    <a:pt x="1587" y="25895"/>
                  </a:lnTo>
                  <a:lnTo>
                    <a:pt x="5905" y="32194"/>
                  </a:lnTo>
                  <a:lnTo>
                    <a:pt x="12204" y="36512"/>
                  </a:lnTo>
                  <a:lnTo>
                    <a:pt x="19812" y="38100"/>
                  </a:lnTo>
                  <a:lnTo>
                    <a:pt x="27406" y="36512"/>
                  </a:lnTo>
                  <a:lnTo>
                    <a:pt x="33718" y="32194"/>
                  </a:lnTo>
                  <a:lnTo>
                    <a:pt x="38023" y="25895"/>
                  </a:lnTo>
                  <a:lnTo>
                    <a:pt x="39624" y="18288"/>
                  </a:lnTo>
                  <a:close/>
                </a:path>
                <a:path w="460375" h="862964">
                  <a:moveTo>
                    <a:pt x="204216" y="824496"/>
                  </a:moveTo>
                  <a:lnTo>
                    <a:pt x="126492" y="786396"/>
                  </a:lnTo>
                  <a:lnTo>
                    <a:pt x="166116" y="862596"/>
                  </a:lnTo>
                  <a:lnTo>
                    <a:pt x="204216" y="824496"/>
                  </a:lnTo>
                  <a:close/>
                </a:path>
                <a:path w="460375" h="862964">
                  <a:moveTo>
                    <a:pt x="460235" y="417588"/>
                  </a:moveTo>
                  <a:lnTo>
                    <a:pt x="454139" y="332232"/>
                  </a:lnTo>
                  <a:lnTo>
                    <a:pt x="406908" y="405396"/>
                  </a:lnTo>
                  <a:lnTo>
                    <a:pt x="460235" y="417588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2" name="object 32"/>
            <p:cNvSpPr/>
            <p:nvPr/>
          </p:nvSpPr>
          <p:spPr>
            <a:xfrm>
              <a:off x="1804416" y="3459479"/>
              <a:ext cx="40005" cy="38100"/>
            </a:xfrm>
            <a:custGeom>
              <a:avLst/>
              <a:gdLst/>
              <a:ahLst/>
              <a:cxnLst/>
              <a:rect l="l" t="t" r="r" b="b"/>
              <a:pathLst>
                <a:path w="40005" h="38100">
                  <a:moveTo>
                    <a:pt x="0" y="18288"/>
                  </a:moveTo>
                  <a:lnTo>
                    <a:pt x="1595" y="10929"/>
                  </a:lnTo>
                  <a:lnTo>
                    <a:pt x="5905" y="5143"/>
                  </a:lnTo>
                  <a:lnTo>
                    <a:pt x="12215" y="1357"/>
                  </a:lnTo>
                  <a:lnTo>
                    <a:pt x="19812" y="0"/>
                  </a:lnTo>
                  <a:lnTo>
                    <a:pt x="27408" y="1357"/>
                  </a:lnTo>
                  <a:lnTo>
                    <a:pt x="33718" y="5143"/>
                  </a:lnTo>
                  <a:lnTo>
                    <a:pt x="38028" y="10929"/>
                  </a:lnTo>
                  <a:lnTo>
                    <a:pt x="39624" y="18288"/>
                  </a:lnTo>
                  <a:lnTo>
                    <a:pt x="38028" y="25884"/>
                  </a:lnTo>
                  <a:lnTo>
                    <a:pt x="33718" y="32194"/>
                  </a:lnTo>
                  <a:lnTo>
                    <a:pt x="27408" y="36504"/>
                  </a:lnTo>
                  <a:lnTo>
                    <a:pt x="19812" y="38100"/>
                  </a:lnTo>
                  <a:lnTo>
                    <a:pt x="12215" y="36504"/>
                  </a:lnTo>
                  <a:lnTo>
                    <a:pt x="5905" y="32194"/>
                  </a:lnTo>
                  <a:lnTo>
                    <a:pt x="1595" y="25884"/>
                  </a:lnTo>
                  <a:lnTo>
                    <a:pt x="0" y="18288"/>
                  </a:lnTo>
                </a:path>
              </a:pathLst>
            </a:custGeom>
            <a:ln w="9144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3" name="object 33"/>
            <p:cNvSpPr/>
            <p:nvPr/>
          </p:nvSpPr>
          <p:spPr>
            <a:xfrm>
              <a:off x="1804416" y="4055363"/>
              <a:ext cx="40005" cy="40005"/>
            </a:xfrm>
            <a:custGeom>
              <a:avLst/>
              <a:gdLst/>
              <a:ahLst/>
              <a:cxnLst/>
              <a:rect l="l" t="t" r="r" b="b"/>
              <a:pathLst>
                <a:path w="40005" h="40004">
                  <a:moveTo>
                    <a:pt x="19812" y="39624"/>
                  </a:moveTo>
                  <a:lnTo>
                    <a:pt x="12215" y="38028"/>
                  </a:lnTo>
                  <a:lnTo>
                    <a:pt x="5905" y="33718"/>
                  </a:lnTo>
                  <a:lnTo>
                    <a:pt x="1595" y="27408"/>
                  </a:lnTo>
                  <a:lnTo>
                    <a:pt x="0" y="19812"/>
                  </a:lnTo>
                  <a:lnTo>
                    <a:pt x="1595" y="12215"/>
                  </a:lnTo>
                  <a:lnTo>
                    <a:pt x="5905" y="5905"/>
                  </a:lnTo>
                  <a:lnTo>
                    <a:pt x="12215" y="1595"/>
                  </a:lnTo>
                  <a:lnTo>
                    <a:pt x="19812" y="0"/>
                  </a:lnTo>
                  <a:lnTo>
                    <a:pt x="27408" y="1595"/>
                  </a:lnTo>
                  <a:lnTo>
                    <a:pt x="33718" y="5905"/>
                  </a:lnTo>
                  <a:lnTo>
                    <a:pt x="38028" y="12215"/>
                  </a:lnTo>
                  <a:lnTo>
                    <a:pt x="39624" y="19812"/>
                  </a:lnTo>
                  <a:lnTo>
                    <a:pt x="38028" y="27408"/>
                  </a:lnTo>
                  <a:lnTo>
                    <a:pt x="33718" y="33718"/>
                  </a:lnTo>
                  <a:lnTo>
                    <a:pt x="27408" y="38028"/>
                  </a:lnTo>
                  <a:lnTo>
                    <a:pt x="19812" y="39624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4" name="object 34"/>
            <p:cNvSpPr/>
            <p:nvPr/>
          </p:nvSpPr>
          <p:spPr>
            <a:xfrm>
              <a:off x="1804416" y="4055363"/>
              <a:ext cx="40005" cy="40005"/>
            </a:xfrm>
            <a:custGeom>
              <a:avLst/>
              <a:gdLst/>
              <a:ahLst/>
              <a:cxnLst/>
              <a:rect l="l" t="t" r="r" b="b"/>
              <a:pathLst>
                <a:path w="40005" h="40004">
                  <a:moveTo>
                    <a:pt x="0" y="19812"/>
                  </a:moveTo>
                  <a:lnTo>
                    <a:pt x="1595" y="12215"/>
                  </a:lnTo>
                  <a:lnTo>
                    <a:pt x="5905" y="5905"/>
                  </a:lnTo>
                  <a:lnTo>
                    <a:pt x="12215" y="1595"/>
                  </a:lnTo>
                  <a:lnTo>
                    <a:pt x="19812" y="0"/>
                  </a:lnTo>
                  <a:lnTo>
                    <a:pt x="27408" y="1595"/>
                  </a:lnTo>
                  <a:lnTo>
                    <a:pt x="33718" y="5905"/>
                  </a:lnTo>
                  <a:lnTo>
                    <a:pt x="38028" y="12215"/>
                  </a:lnTo>
                  <a:lnTo>
                    <a:pt x="39624" y="19812"/>
                  </a:lnTo>
                  <a:lnTo>
                    <a:pt x="38028" y="27408"/>
                  </a:lnTo>
                  <a:lnTo>
                    <a:pt x="33718" y="33718"/>
                  </a:lnTo>
                  <a:lnTo>
                    <a:pt x="27408" y="38028"/>
                  </a:lnTo>
                  <a:lnTo>
                    <a:pt x="19812" y="39624"/>
                  </a:lnTo>
                  <a:lnTo>
                    <a:pt x="12215" y="38028"/>
                  </a:lnTo>
                  <a:lnTo>
                    <a:pt x="5905" y="33718"/>
                  </a:lnTo>
                  <a:lnTo>
                    <a:pt x="1595" y="27408"/>
                  </a:lnTo>
                  <a:lnTo>
                    <a:pt x="0" y="19812"/>
                  </a:lnTo>
                </a:path>
              </a:pathLst>
            </a:custGeom>
            <a:ln w="9144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5" name="object 35"/>
            <p:cNvSpPr/>
            <p:nvPr/>
          </p:nvSpPr>
          <p:spPr>
            <a:xfrm>
              <a:off x="1824228" y="3477767"/>
              <a:ext cx="0" cy="121920"/>
            </a:xfrm>
            <a:custGeom>
              <a:avLst/>
              <a:gdLst/>
              <a:ahLst/>
              <a:cxnLst/>
              <a:rect l="l" t="t" r="r" b="b"/>
              <a:pathLst>
                <a:path h="121920">
                  <a:moveTo>
                    <a:pt x="0" y="121920"/>
                  </a:moveTo>
                  <a:lnTo>
                    <a:pt x="0" y="0"/>
                  </a:lnTo>
                </a:path>
              </a:pathLst>
            </a:custGeom>
            <a:ln w="1524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36" name="object 36"/>
          <p:cNvSpPr/>
          <p:nvPr/>
        </p:nvSpPr>
        <p:spPr>
          <a:xfrm>
            <a:off x="1444422" y="9410701"/>
            <a:ext cx="15051933" cy="10795"/>
          </a:xfrm>
          <a:custGeom>
            <a:avLst/>
            <a:gdLst/>
            <a:ahLst/>
            <a:cxnLst/>
            <a:rect l="l" t="t" r="r" b="b"/>
            <a:pathLst>
              <a:path w="6543040" h="10795">
                <a:moveTo>
                  <a:pt x="6542531" y="10667"/>
                </a:moveTo>
                <a:lnTo>
                  <a:pt x="0" y="10667"/>
                </a:lnTo>
                <a:lnTo>
                  <a:pt x="0" y="0"/>
                </a:lnTo>
                <a:lnTo>
                  <a:pt x="6542531" y="0"/>
                </a:lnTo>
                <a:lnTo>
                  <a:pt x="6542531" y="10667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7" name="object 37"/>
          <p:cNvSpPr txBox="1"/>
          <p:nvPr/>
        </p:nvSpPr>
        <p:spPr>
          <a:xfrm>
            <a:off x="16290754" y="349008"/>
            <a:ext cx="192824" cy="135935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sz="800" spc="10" dirty="0">
                <a:latin typeface="Microsoft Sans Serif"/>
                <a:cs typeface="Microsoft Sans Serif"/>
              </a:rPr>
              <a:t>3</a:t>
            </a:r>
            <a:endParaRPr sz="800">
              <a:latin typeface="Microsoft Sans Serif"/>
              <a:cs typeface="Microsoft Sans Serif"/>
            </a:endParaRPr>
          </a:p>
        </p:txBody>
      </p:sp>
      <p:sp>
        <p:nvSpPr>
          <p:cNvPr id="38" name="object 38"/>
          <p:cNvSpPr txBox="1"/>
          <p:nvPr/>
        </p:nvSpPr>
        <p:spPr>
          <a:xfrm>
            <a:off x="1415216" y="630675"/>
            <a:ext cx="7257182" cy="644151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492125">
              <a:lnSpc>
                <a:spcPct val="100000"/>
              </a:lnSpc>
              <a:spcBef>
                <a:spcPts val="100"/>
              </a:spcBef>
            </a:pPr>
            <a:r>
              <a:rPr sz="850" spc="35" dirty="0">
                <a:latin typeface="Microsoft Sans Serif"/>
                <a:cs typeface="Microsoft Sans Serif"/>
              </a:rPr>
              <a:t>III.</a:t>
            </a:r>
            <a:r>
              <a:rPr sz="850" dirty="0">
                <a:latin typeface="Microsoft Sans Serif"/>
                <a:cs typeface="Microsoft Sans Serif"/>
              </a:rPr>
              <a:t> </a:t>
            </a:r>
            <a:r>
              <a:rPr sz="850" spc="20" dirty="0">
                <a:latin typeface="Microsoft Sans Serif"/>
                <a:cs typeface="Microsoft Sans Serif"/>
              </a:rPr>
              <a:t>h</a:t>
            </a:r>
            <a:r>
              <a:rPr sz="700" spc="20" dirty="0">
                <a:latin typeface="Microsoft Sans Serif"/>
                <a:cs typeface="Microsoft Sans Serif"/>
              </a:rPr>
              <a:t>IG</a:t>
            </a:r>
            <a:r>
              <a:rPr sz="700" dirty="0">
                <a:latin typeface="Microsoft Sans Serif"/>
                <a:cs typeface="Microsoft Sans Serif"/>
              </a:rPr>
              <a:t> </a:t>
            </a:r>
            <a:r>
              <a:rPr sz="700" spc="-10" dirty="0">
                <a:latin typeface="Microsoft Sans Serif"/>
                <a:cs typeface="Microsoft Sans Serif"/>
              </a:rPr>
              <a:t>H</a:t>
            </a:r>
            <a:r>
              <a:rPr sz="850" spc="-10" dirty="0">
                <a:latin typeface="Microsoft Sans Serif"/>
                <a:cs typeface="Microsoft Sans Serif"/>
              </a:rPr>
              <a:t>-I</a:t>
            </a:r>
            <a:r>
              <a:rPr sz="700" spc="-10" dirty="0">
                <a:latin typeface="Microsoft Sans Serif"/>
                <a:cs typeface="Microsoft Sans Serif"/>
              </a:rPr>
              <a:t>MPEDANCIA</a:t>
            </a:r>
            <a:r>
              <a:rPr sz="850" spc="-10" dirty="0">
                <a:latin typeface="Microsoft Sans Serif"/>
                <a:cs typeface="Microsoft Sans Serif"/>
              </a:rPr>
              <a:t>S</a:t>
            </a:r>
            <a:r>
              <a:rPr sz="700" spc="-10" dirty="0">
                <a:latin typeface="Microsoft Sans Serif"/>
                <a:cs typeface="Microsoft Sans Serif"/>
              </a:rPr>
              <a:t>tator</a:t>
            </a:r>
            <a:r>
              <a:rPr sz="850" spc="-10" dirty="0">
                <a:latin typeface="Microsoft Sans Serif"/>
                <a:cs typeface="Microsoft Sans Serif"/>
              </a:rPr>
              <a:t>GRAMO</a:t>
            </a:r>
            <a:r>
              <a:rPr sz="700" spc="-10" dirty="0">
                <a:latin typeface="Microsoft Sans Serif"/>
                <a:cs typeface="Microsoft Sans Serif"/>
              </a:rPr>
              <a:t>REDONDEO</a:t>
            </a:r>
            <a:endParaRPr sz="700">
              <a:latin typeface="Microsoft Sans Serif"/>
              <a:cs typeface="Microsoft Sans Serif"/>
            </a:endParaRPr>
          </a:p>
          <a:p>
            <a:pPr marL="12700" marR="5080" indent="154940">
              <a:lnSpc>
                <a:spcPct val="154100"/>
              </a:lnSpc>
              <a:spcBef>
                <a:spcPts val="280"/>
              </a:spcBef>
            </a:pPr>
            <a:r>
              <a:rPr sz="650" spc="-10" dirty="0">
                <a:latin typeface="Microsoft Sans Serif"/>
                <a:cs typeface="Microsoft Sans Serif"/>
              </a:rPr>
              <a:t>La</a:t>
            </a:r>
            <a:r>
              <a:rPr sz="650" spc="-5" dirty="0">
                <a:latin typeface="Microsoft Sans Serif"/>
                <a:cs typeface="Microsoft Sans Serif"/>
              </a:rPr>
              <a:t> </a:t>
            </a:r>
            <a:r>
              <a:rPr sz="650" spc="20" dirty="0">
                <a:latin typeface="Microsoft Sans Serif"/>
                <a:cs typeface="Microsoft Sans Serif"/>
              </a:rPr>
              <a:t>conexión</a:t>
            </a:r>
            <a:r>
              <a:rPr sz="650" dirty="0">
                <a:latin typeface="Microsoft Sans Serif"/>
                <a:cs typeface="Microsoft Sans Serif"/>
              </a:rPr>
              <a:t> a</a:t>
            </a:r>
            <a:r>
              <a:rPr sz="650" spc="-5" dirty="0">
                <a:latin typeface="Microsoft Sans Serif"/>
                <a:cs typeface="Microsoft Sans Serif"/>
              </a:rPr>
              <a:t> </a:t>
            </a:r>
            <a:r>
              <a:rPr sz="650" spc="30" dirty="0">
                <a:latin typeface="Microsoft Sans Serif"/>
                <a:cs typeface="Microsoft Sans Serif"/>
              </a:rPr>
              <a:t>tierra</a:t>
            </a:r>
            <a:r>
              <a:rPr sz="650" dirty="0">
                <a:latin typeface="Microsoft Sans Serif"/>
                <a:cs typeface="Microsoft Sans Serif"/>
              </a:rPr>
              <a:t> </a:t>
            </a:r>
            <a:r>
              <a:rPr sz="650" spc="20" dirty="0">
                <a:latin typeface="Microsoft Sans Serif"/>
                <a:cs typeface="Microsoft Sans Serif"/>
              </a:rPr>
              <a:t>del</a:t>
            </a:r>
            <a:r>
              <a:rPr sz="650" dirty="0">
                <a:latin typeface="Microsoft Sans Serif"/>
                <a:cs typeface="Microsoft Sans Serif"/>
              </a:rPr>
              <a:t> </a:t>
            </a:r>
            <a:r>
              <a:rPr sz="650" spc="35" dirty="0">
                <a:latin typeface="Microsoft Sans Serif"/>
                <a:cs typeface="Microsoft Sans Serif"/>
              </a:rPr>
              <a:t>neutro</a:t>
            </a:r>
            <a:r>
              <a:rPr sz="650" spc="-5" dirty="0">
                <a:latin typeface="Microsoft Sans Serif"/>
                <a:cs typeface="Microsoft Sans Serif"/>
              </a:rPr>
              <a:t> </a:t>
            </a:r>
            <a:r>
              <a:rPr sz="650" spc="20" dirty="0">
                <a:latin typeface="Microsoft Sans Serif"/>
                <a:cs typeface="Microsoft Sans Serif"/>
              </a:rPr>
              <a:t>del</a:t>
            </a:r>
            <a:r>
              <a:rPr sz="650" dirty="0">
                <a:latin typeface="Microsoft Sans Serif"/>
                <a:cs typeface="Microsoft Sans Serif"/>
              </a:rPr>
              <a:t> </a:t>
            </a:r>
            <a:r>
              <a:rPr sz="650" spc="25" dirty="0">
                <a:latin typeface="Microsoft Sans Serif"/>
                <a:cs typeface="Microsoft Sans Serif"/>
              </a:rPr>
              <a:t>generador</a:t>
            </a:r>
            <a:r>
              <a:rPr sz="650" dirty="0">
                <a:latin typeface="Microsoft Sans Serif"/>
                <a:cs typeface="Microsoft Sans Serif"/>
              </a:rPr>
              <a:t> </a:t>
            </a:r>
            <a:r>
              <a:rPr sz="650" spc="20" dirty="0">
                <a:latin typeface="Microsoft Sans Serif"/>
                <a:cs typeface="Microsoft Sans Serif"/>
              </a:rPr>
              <a:t>de</a:t>
            </a:r>
            <a:r>
              <a:rPr sz="650" spc="-5" dirty="0">
                <a:latin typeface="Microsoft Sans Serif"/>
                <a:cs typeface="Microsoft Sans Serif"/>
              </a:rPr>
              <a:t> </a:t>
            </a:r>
            <a:r>
              <a:rPr sz="650" spc="20" dirty="0">
                <a:latin typeface="Microsoft Sans Serif"/>
                <a:cs typeface="Microsoft Sans Serif"/>
              </a:rPr>
              <a:t>alta</a:t>
            </a:r>
            <a:r>
              <a:rPr sz="650" dirty="0">
                <a:latin typeface="Microsoft Sans Serif"/>
                <a:cs typeface="Microsoft Sans Serif"/>
              </a:rPr>
              <a:t> </a:t>
            </a:r>
            <a:r>
              <a:rPr sz="650" spc="10" dirty="0">
                <a:latin typeface="Microsoft Sans Serif"/>
                <a:cs typeface="Microsoft Sans Serif"/>
              </a:rPr>
              <a:t>resistencia</a:t>
            </a:r>
            <a:r>
              <a:rPr sz="650" dirty="0">
                <a:latin typeface="Microsoft Sans Serif"/>
                <a:cs typeface="Microsoft Sans Serif"/>
              </a:rPr>
              <a:t> </a:t>
            </a:r>
            <a:r>
              <a:rPr sz="650" spc="-5" dirty="0">
                <a:latin typeface="Microsoft Sans Serif"/>
                <a:cs typeface="Microsoft Sans Serif"/>
              </a:rPr>
              <a:t>se </a:t>
            </a:r>
            <a:r>
              <a:rPr sz="650" spc="25" dirty="0">
                <a:latin typeface="Microsoft Sans Serif"/>
                <a:cs typeface="Microsoft Sans Serif"/>
              </a:rPr>
              <a:t>ilustra</a:t>
            </a:r>
            <a:r>
              <a:rPr sz="650" dirty="0">
                <a:latin typeface="Microsoft Sans Serif"/>
                <a:cs typeface="Microsoft Sans Serif"/>
              </a:rPr>
              <a:t> </a:t>
            </a:r>
            <a:r>
              <a:rPr sz="650" spc="20" dirty="0">
                <a:latin typeface="Microsoft Sans Serif"/>
                <a:cs typeface="Microsoft Sans Serif"/>
              </a:rPr>
              <a:t>en </a:t>
            </a:r>
            <a:r>
              <a:rPr sz="650" spc="-160" dirty="0">
                <a:latin typeface="Microsoft Sans Serif"/>
                <a:cs typeface="Microsoft Sans Serif"/>
              </a:rPr>
              <a:t> </a:t>
            </a:r>
            <a:r>
              <a:rPr sz="650" spc="10" dirty="0">
                <a:latin typeface="Microsoft Sans Serif"/>
                <a:cs typeface="Microsoft Sans Serif"/>
              </a:rPr>
              <a:t>la </a:t>
            </a:r>
            <a:r>
              <a:rPr sz="650" spc="-5" dirty="0">
                <a:latin typeface="Microsoft Sans Serif"/>
                <a:cs typeface="Microsoft Sans Serif"/>
              </a:rPr>
              <a:t>Fig. </a:t>
            </a:r>
            <a:r>
              <a:rPr sz="650" dirty="0">
                <a:latin typeface="Microsoft Sans Serif"/>
                <a:cs typeface="Microsoft Sans Serif"/>
              </a:rPr>
              <a:t>5. </a:t>
            </a:r>
            <a:r>
              <a:rPr sz="650" spc="-10" dirty="0">
                <a:latin typeface="Microsoft Sans Serif"/>
                <a:cs typeface="Microsoft Sans Serif"/>
              </a:rPr>
              <a:t>Este </a:t>
            </a:r>
            <a:r>
              <a:rPr sz="650" spc="20" dirty="0">
                <a:latin typeface="Microsoft Sans Serif"/>
                <a:cs typeface="Microsoft Sans Serif"/>
              </a:rPr>
              <a:t>esquema </a:t>
            </a:r>
            <a:r>
              <a:rPr sz="650" spc="-5" dirty="0">
                <a:latin typeface="Microsoft Sans Serif"/>
                <a:cs typeface="Microsoft Sans Serif"/>
              </a:rPr>
              <a:t>se </a:t>
            </a:r>
            <a:r>
              <a:rPr sz="650" spc="15" dirty="0">
                <a:latin typeface="Microsoft Sans Serif"/>
                <a:cs typeface="Microsoft Sans Serif"/>
              </a:rPr>
              <a:t>utiliza </a:t>
            </a:r>
            <a:r>
              <a:rPr sz="650" spc="25" dirty="0">
                <a:latin typeface="Microsoft Sans Serif"/>
                <a:cs typeface="Microsoft Sans Serif"/>
              </a:rPr>
              <a:t>principalmente </a:t>
            </a:r>
            <a:r>
              <a:rPr sz="650" spc="20" dirty="0">
                <a:latin typeface="Microsoft Sans Serif"/>
                <a:cs typeface="Microsoft Sans Serif"/>
              </a:rPr>
              <a:t>en </a:t>
            </a:r>
            <a:r>
              <a:rPr sz="650" spc="10" dirty="0">
                <a:latin typeface="Microsoft Sans Serif"/>
                <a:cs typeface="Microsoft Sans Serif"/>
              </a:rPr>
              <a:t>sistemas </a:t>
            </a:r>
            <a:r>
              <a:rPr sz="650" spc="15" dirty="0">
                <a:latin typeface="Microsoft Sans Serif"/>
                <a:cs typeface="Microsoft Sans Serif"/>
              </a:rPr>
              <a:t>conectados </a:t>
            </a:r>
            <a:r>
              <a:rPr sz="650" dirty="0">
                <a:latin typeface="Microsoft Sans Serif"/>
                <a:cs typeface="Microsoft Sans Serif"/>
              </a:rPr>
              <a:t>a </a:t>
            </a:r>
            <a:r>
              <a:rPr sz="650" spc="5" dirty="0">
                <a:latin typeface="Microsoft Sans Serif"/>
                <a:cs typeface="Microsoft Sans Serif"/>
              </a:rPr>
              <a:t> </a:t>
            </a:r>
            <a:r>
              <a:rPr sz="650" spc="20" dirty="0">
                <a:latin typeface="Microsoft Sans Serif"/>
                <a:cs typeface="Microsoft Sans Serif"/>
              </a:rPr>
              <a:t>unidades </a:t>
            </a:r>
            <a:r>
              <a:rPr sz="650" spc="25" dirty="0">
                <a:latin typeface="Microsoft Sans Serif"/>
                <a:cs typeface="Microsoft Sans Serif"/>
              </a:rPr>
              <a:t>que tienen </a:t>
            </a:r>
            <a:r>
              <a:rPr sz="650" spc="40" dirty="0">
                <a:latin typeface="Microsoft Sans Serif"/>
                <a:cs typeface="Microsoft Sans Serif"/>
              </a:rPr>
              <a:t>un </a:t>
            </a:r>
            <a:r>
              <a:rPr sz="650" spc="30" dirty="0">
                <a:latin typeface="Microsoft Sans Serif"/>
                <a:cs typeface="Microsoft Sans Serif"/>
              </a:rPr>
              <a:t>transformador </a:t>
            </a:r>
            <a:r>
              <a:rPr sz="650" spc="-35" dirty="0">
                <a:latin typeface="Microsoft Sans Serif"/>
                <a:cs typeface="Microsoft Sans Serif"/>
              </a:rPr>
              <a:t>GSU </a:t>
            </a:r>
            <a:r>
              <a:rPr sz="650" spc="15" dirty="0">
                <a:latin typeface="Microsoft Sans Serif"/>
                <a:cs typeface="Microsoft Sans Serif"/>
              </a:rPr>
              <a:t>con devanados conectados </a:t>
            </a:r>
            <a:r>
              <a:rPr sz="650" spc="20" dirty="0">
                <a:latin typeface="Microsoft Sans Serif"/>
                <a:cs typeface="Microsoft Sans Serif"/>
              </a:rPr>
              <a:t>en </a:t>
            </a:r>
            <a:r>
              <a:rPr sz="650" spc="25" dirty="0">
                <a:latin typeface="Microsoft Sans Serif"/>
                <a:cs typeface="Microsoft Sans Serif"/>
              </a:rPr>
              <a:t> </a:t>
            </a:r>
            <a:r>
              <a:rPr sz="650" spc="30" dirty="0">
                <a:latin typeface="Microsoft Sans Serif"/>
                <a:cs typeface="Microsoft Sans Serif"/>
              </a:rPr>
              <a:t>triángulo </a:t>
            </a:r>
            <a:r>
              <a:rPr sz="650" spc="20" dirty="0">
                <a:latin typeface="Microsoft Sans Serif"/>
                <a:cs typeface="Microsoft Sans Serif"/>
              </a:rPr>
              <a:t>en </a:t>
            </a:r>
            <a:r>
              <a:rPr sz="650" spc="10" dirty="0">
                <a:latin typeface="Microsoft Sans Serif"/>
                <a:cs typeface="Microsoft Sans Serif"/>
              </a:rPr>
              <a:t>el </a:t>
            </a:r>
            <a:r>
              <a:rPr sz="650" spc="20" dirty="0">
                <a:latin typeface="Microsoft Sans Serif"/>
                <a:cs typeface="Microsoft Sans Serif"/>
              </a:rPr>
              <a:t>lado del </a:t>
            </a:r>
            <a:r>
              <a:rPr sz="650" spc="25" dirty="0">
                <a:latin typeface="Microsoft Sans Serif"/>
                <a:cs typeface="Microsoft Sans Serif"/>
              </a:rPr>
              <a:t>generador </a:t>
            </a:r>
            <a:r>
              <a:rPr sz="650" spc="5" dirty="0">
                <a:latin typeface="Microsoft Sans Serif"/>
                <a:cs typeface="Microsoft Sans Serif"/>
              </a:rPr>
              <a:t>y </a:t>
            </a:r>
            <a:r>
              <a:rPr sz="650" spc="15" dirty="0">
                <a:latin typeface="Microsoft Sans Serif"/>
                <a:cs typeface="Microsoft Sans Serif"/>
              </a:rPr>
              <a:t>conectado </a:t>
            </a:r>
            <a:r>
              <a:rPr sz="650" dirty="0">
                <a:latin typeface="Microsoft Sans Serif"/>
                <a:cs typeface="Microsoft Sans Serif"/>
              </a:rPr>
              <a:t>a </a:t>
            </a:r>
            <a:r>
              <a:rPr sz="650" spc="30" dirty="0">
                <a:latin typeface="Microsoft Sans Serif"/>
                <a:cs typeface="Microsoft Sans Serif"/>
              </a:rPr>
              <a:t>tierra </a:t>
            </a:r>
            <a:r>
              <a:rPr sz="650" spc="20" dirty="0">
                <a:latin typeface="Microsoft Sans Serif"/>
                <a:cs typeface="Microsoft Sans Serif"/>
              </a:rPr>
              <a:t>en </a:t>
            </a:r>
            <a:r>
              <a:rPr sz="650" spc="15" dirty="0">
                <a:latin typeface="Microsoft Sans Serif"/>
                <a:cs typeface="Microsoft Sans Serif"/>
              </a:rPr>
              <a:t>estrella </a:t>
            </a:r>
            <a:r>
              <a:rPr sz="650" spc="20" dirty="0">
                <a:latin typeface="Microsoft Sans Serif"/>
                <a:cs typeface="Microsoft Sans Serif"/>
              </a:rPr>
              <a:t>en </a:t>
            </a:r>
            <a:r>
              <a:rPr sz="650" spc="10" dirty="0">
                <a:latin typeface="Microsoft Sans Serif"/>
                <a:cs typeface="Microsoft Sans Serif"/>
              </a:rPr>
              <a:t>el </a:t>
            </a:r>
            <a:r>
              <a:rPr sz="650" spc="20" dirty="0">
                <a:latin typeface="Microsoft Sans Serif"/>
                <a:cs typeface="Microsoft Sans Serif"/>
              </a:rPr>
              <a:t>lado del </a:t>
            </a:r>
            <a:r>
              <a:rPr sz="650" spc="-160" dirty="0">
                <a:latin typeface="Microsoft Sans Serif"/>
                <a:cs typeface="Microsoft Sans Serif"/>
              </a:rPr>
              <a:t> </a:t>
            </a:r>
            <a:r>
              <a:rPr sz="650" spc="10" dirty="0">
                <a:latin typeface="Microsoft Sans Serif"/>
                <a:cs typeface="Microsoft Sans Serif"/>
              </a:rPr>
              <a:t>sistema; </a:t>
            </a:r>
            <a:r>
              <a:rPr sz="650" spc="15" dirty="0">
                <a:latin typeface="Microsoft Sans Serif"/>
                <a:cs typeface="Microsoft Sans Serif"/>
              </a:rPr>
              <a:t>sin </a:t>
            </a:r>
            <a:r>
              <a:rPr sz="650" spc="25" dirty="0">
                <a:latin typeface="Microsoft Sans Serif"/>
                <a:cs typeface="Microsoft Sans Serif"/>
              </a:rPr>
              <a:t>embargo, </a:t>
            </a:r>
            <a:r>
              <a:rPr sz="650" spc="30" dirty="0">
                <a:latin typeface="Microsoft Sans Serif"/>
                <a:cs typeface="Microsoft Sans Serif"/>
              </a:rPr>
              <a:t>también </a:t>
            </a:r>
            <a:r>
              <a:rPr sz="650" spc="-5" dirty="0">
                <a:latin typeface="Microsoft Sans Serif"/>
                <a:cs typeface="Microsoft Sans Serif"/>
              </a:rPr>
              <a:t>se </a:t>
            </a:r>
            <a:r>
              <a:rPr sz="650" spc="25" dirty="0">
                <a:latin typeface="Microsoft Sans Serif"/>
                <a:cs typeface="Microsoft Sans Serif"/>
              </a:rPr>
              <a:t>puede </a:t>
            </a:r>
            <a:r>
              <a:rPr sz="650" spc="20" dirty="0">
                <a:latin typeface="Microsoft Sans Serif"/>
                <a:cs typeface="Microsoft Sans Serif"/>
              </a:rPr>
              <a:t>utilizar en generadores compuestos </a:t>
            </a:r>
            <a:r>
              <a:rPr sz="650" spc="25" dirty="0">
                <a:latin typeface="Microsoft Sans Serif"/>
                <a:cs typeface="Microsoft Sans Serif"/>
              </a:rPr>
              <a:t> </a:t>
            </a:r>
            <a:r>
              <a:rPr sz="650" spc="10" dirty="0">
                <a:latin typeface="Microsoft Sans Serif"/>
                <a:cs typeface="Microsoft Sans Serif"/>
              </a:rPr>
              <a:t>cruzados </a:t>
            </a:r>
            <a:r>
              <a:rPr sz="650" spc="30" dirty="0">
                <a:latin typeface="Microsoft Sans Serif"/>
                <a:cs typeface="Microsoft Sans Serif"/>
              </a:rPr>
              <a:t>donde </a:t>
            </a:r>
            <a:r>
              <a:rPr sz="650" spc="40" dirty="0">
                <a:latin typeface="Microsoft Sans Serif"/>
                <a:cs typeface="Microsoft Sans Serif"/>
              </a:rPr>
              <a:t>un </a:t>
            </a:r>
            <a:r>
              <a:rPr sz="650" spc="20" dirty="0">
                <a:latin typeface="Microsoft Sans Serif"/>
                <a:cs typeface="Microsoft Sans Serif"/>
              </a:rPr>
              <a:t>devanado </a:t>
            </a:r>
            <a:r>
              <a:rPr sz="650" spc="25" dirty="0">
                <a:latin typeface="Microsoft Sans Serif"/>
                <a:cs typeface="Microsoft Sans Serif"/>
              </a:rPr>
              <a:t>generalmente </a:t>
            </a:r>
            <a:r>
              <a:rPr sz="650" spc="10" dirty="0">
                <a:latin typeface="Microsoft Sans Serif"/>
                <a:cs typeface="Microsoft Sans Serif"/>
              </a:rPr>
              <a:t>está </a:t>
            </a:r>
            <a:r>
              <a:rPr sz="650" spc="15" dirty="0">
                <a:latin typeface="Microsoft Sans Serif"/>
                <a:cs typeface="Microsoft Sans Serif"/>
              </a:rPr>
              <a:t>conectado </a:t>
            </a:r>
            <a:r>
              <a:rPr sz="650" dirty="0">
                <a:latin typeface="Microsoft Sans Serif"/>
                <a:cs typeface="Microsoft Sans Serif"/>
              </a:rPr>
              <a:t>a </a:t>
            </a:r>
            <a:r>
              <a:rPr sz="650" spc="30" dirty="0">
                <a:latin typeface="Microsoft Sans Serif"/>
                <a:cs typeface="Microsoft Sans Serif"/>
              </a:rPr>
              <a:t>tierra </a:t>
            </a:r>
            <a:r>
              <a:rPr sz="650" spc="15" dirty="0">
                <a:latin typeface="Microsoft Sans Serif"/>
                <a:cs typeface="Microsoft Sans Serif"/>
              </a:rPr>
              <a:t>con </a:t>
            </a:r>
            <a:r>
              <a:rPr sz="650" spc="20" dirty="0">
                <a:latin typeface="Microsoft Sans Serif"/>
                <a:cs typeface="Microsoft Sans Serif"/>
              </a:rPr>
              <a:t>alta </a:t>
            </a:r>
            <a:r>
              <a:rPr sz="650" spc="25" dirty="0">
                <a:latin typeface="Microsoft Sans Serif"/>
                <a:cs typeface="Microsoft Sans Serif"/>
              </a:rPr>
              <a:t> </a:t>
            </a:r>
            <a:r>
              <a:rPr sz="650" spc="15" dirty="0">
                <a:latin typeface="Microsoft Sans Serif"/>
                <a:cs typeface="Microsoft Sans Serif"/>
              </a:rPr>
              <a:t>impedancia.</a:t>
            </a:r>
            <a:endParaRPr sz="650">
              <a:latin typeface="Microsoft Sans Serif"/>
              <a:cs typeface="Microsoft Sans Serif"/>
            </a:endParaRPr>
          </a:p>
        </p:txBody>
      </p:sp>
      <p:sp>
        <p:nvSpPr>
          <p:cNvPr id="39" name="object 39"/>
          <p:cNvSpPr txBox="1"/>
          <p:nvPr/>
        </p:nvSpPr>
        <p:spPr>
          <a:xfrm>
            <a:off x="9089610" y="605024"/>
            <a:ext cx="7413486" cy="4249112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 marR="174625">
              <a:lnSpc>
                <a:spcPct val="125000"/>
              </a:lnSpc>
              <a:spcBef>
                <a:spcPts val="100"/>
              </a:spcBef>
            </a:pPr>
            <a:r>
              <a:rPr sz="800" spc="20" dirty="0">
                <a:latin typeface="Microsoft Sans Serif"/>
                <a:cs typeface="Microsoft Sans Serif"/>
              </a:rPr>
              <a:t>voltaje </a:t>
            </a:r>
            <a:r>
              <a:rPr sz="800" spc="25" dirty="0">
                <a:latin typeface="Microsoft Sans Serif"/>
                <a:cs typeface="Microsoft Sans Serif"/>
              </a:rPr>
              <a:t>de </a:t>
            </a:r>
            <a:r>
              <a:rPr sz="800" spc="20" dirty="0">
                <a:latin typeface="Microsoft Sans Serif"/>
                <a:cs typeface="Microsoft Sans Serif"/>
              </a:rPr>
              <a:t>frecuencia </a:t>
            </a:r>
            <a:r>
              <a:rPr sz="800" spc="5" dirty="0">
                <a:latin typeface="Microsoft Sans Serif"/>
                <a:cs typeface="Microsoft Sans Serif"/>
              </a:rPr>
              <a:t>e </a:t>
            </a:r>
            <a:r>
              <a:rPr sz="800" spc="15" dirty="0">
                <a:latin typeface="Microsoft Sans Serif"/>
                <a:cs typeface="Microsoft Sans Serif"/>
              </a:rPr>
              <a:t>insensible </a:t>
            </a:r>
            <a:r>
              <a:rPr sz="800" spc="10" dirty="0">
                <a:latin typeface="Microsoft Sans Serif"/>
                <a:cs typeface="Microsoft Sans Serif"/>
              </a:rPr>
              <a:t>al </a:t>
            </a:r>
            <a:r>
              <a:rPr sz="800" spc="30" dirty="0">
                <a:latin typeface="Microsoft Sans Serif"/>
                <a:cs typeface="Microsoft Sans Serif"/>
              </a:rPr>
              <a:t>tercer </a:t>
            </a:r>
            <a:r>
              <a:rPr sz="800" spc="35" dirty="0">
                <a:latin typeface="Microsoft Sans Serif"/>
                <a:cs typeface="Microsoft Sans Serif"/>
              </a:rPr>
              <a:t>armónico </a:t>
            </a:r>
            <a:r>
              <a:rPr sz="800" spc="5" dirty="0">
                <a:latin typeface="Microsoft Sans Serif"/>
                <a:cs typeface="Microsoft Sans Serif"/>
              </a:rPr>
              <a:t>y </a:t>
            </a:r>
            <a:r>
              <a:rPr sz="800" spc="35" dirty="0">
                <a:latin typeface="Microsoft Sans Serif"/>
                <a:cs typeface="Microsoft Sans Serif"/>
              </a:rPr>
              <a:t>otros </a:t>
            </a:r>
            <a:r>
              <a:rPr sz="800" spc="40" dirty="0">
                <a:latin typeface="Microsoft Sans Serif"/>
                <a:cs typeface="Microsoft Sans Serif"/>
              </a:rPr>
              <a:t> </a:t>
            </a:r>
            <a:r>
              <a:rPr sz="800" spc="15" dirty="0">
                <a:latin typeface="Microsoft Sans Serif"/>
                <a:cs typeface="Microsoft Sans Serif"/>
              </a:rPr>
              <a:t>voltajes</a:t>
            </a:r>
            <a:r>
              <a:rPr sz="800" dirty="0">
                <a:latin typeface="Microsoft Sans Serif"/>
                <a:cs typeface="Microsoft Sans Serif"/>
              </a:rPr>
              <a:t> </a:t>
            </a:r>
            <a:r>
              <a:rPr sz="800" spc="25" dirty="0">
                <a:latin typeface="Microsoft Sans Serif"/>
                <a:cs typeface="Microsoft Sans Serif"/>
              </a:rPr>
              <a:t>armónicos</a:t>
            </a:r>
            <a:r>
              <a:rPr sz="800" dirty="0">
                <a:latin typeface="Microsoft Sans Serif"/>
                <a:cs typeface="Microsoft Sans Serif"/>
              </a:rPr>
              <a:t> </a:t>
            </a:r>
            <a:r>
              <a:rPr sz="800" spc="25" dirty="0">
                <a:latin typeface="Microsoft Sans Serif"/>
                <a:cs typeface="Microsoft Sans Serif"/>
              </a:rPr>
              <a:t>de</a:t>
            </a:r>
            <a:r>
              <a:rPr sz="800" dirty="0">
                <a:latin typeface="Microsoft Sans Serif"/>
                <a:cs typeface="Microsoft Sans Serif"/>
              </a:rPr>
              <a:t> </a:t>
            </a:r>
            <a:r>
              <a:rPr sz="800" spc="10" dirty="0">
                <a:latin typeface="Microsoft Sans Serif"/>
                <a:cs typeface="Microsoft Sans Serif"/>
              </a:rPr>
              <a:t>secuencia</a:t>
            </a:r>
            <a:r>
              <a:rPr sz="800" dirty="0">
                <a:latin typeface="Microsoft Sans Serif"/>
                <a:cs typeface="Microsoft Sans Serif"/>
              </a:rPr>
              <a:t> </a:t>
            </a:r>
            <a:r>
              <a:rPr sz="800" spc="20" dirty="0">
                <a:latin typeface="Microsoft Sans Serif"/>
                <a:cs typeface="Microsoft Sans Serif"/>
              </a:rPr>
              <a:t>cero</a:t>
            </a:r>
            <a:r>
              <a:rPr sz="800" dirty="0">
                <a:latin typeface="Microsoft Sans Serif"/>
                <a:cs typeface="Microsoft Sans Serif"/>
              </a:rPr>
              <a:t> </a:t>
            </a:r>
            <a:r>
              <a:rPr sz="800" spc="30" dirty="0">
                <a:latin typeface="Microsoft Sans Serif"/>
                <a:cs typeface="Microsoft Sans Serif"/>
              </a:rPr>
              <a:t>que</a:t>
            </a:r>
            <a:r>
              <a:rPr sz="800" spc="5" dirty="0">
                <a:latin typeface="Microsoft Sans Serif"/>
                <a:cs typeface="Microsoft Sans Serif"/>
              </a:rPr>
              <a:t> </a:t>
            </a:r>
            <a:r>
              <a:rPr sz="800" spc="20" dirty="0">
                <a:latin typeface="Microsoft Sans Serif"/>
                <a:cs typeface="Microsoft Sans Serif"/>
              </a:rPr>
              <a:t>están</a:t>
            </a:r>
            <a:r>
              <a:rPr sz="800" dirty="0">
                <a:latin typeface="Microsoft Sans Serif"/>
                <a:cs typeface="Microsoft Sans Serif"/>
              </a:rPr>
              <a:t> </a:t>
            </a:r>
            <a:r>
              <a:rPr sz="800" spc="20" dirty="0">
                <a:latin typeface="Microsoft Sans Serif"/>
                <a:cs typeface="Microsoft Sans Serif"/>
              </a:rPr>
              <a:t>presentes</a:t>
            </a:r>
            <a:r>
              <a:rPr sz="800" dirty="0">
                <a:latin typeface="Microsoft Sans Serif"/>
                <a:cs typeface="Microsoft Sans Serif"/>
              </a:rPr>
              <a:t> </a:t>
            </a:r>
            <a:r>
              <a:rPr sz="800" spc="25" dirty="0">
                <a:latin typeface="Microsoft Sans Serif"/>
                <a:cs typeface="Microsoft Sans Serif"/>
              </a:rPr>
              <a:t>en</a:t>
            </a:r>
            <a:r>
              <a:rPr sz="800" dirty="0">
                <a:latin typeface="Microsoft Sans Serif"/>
                <a:cs typeface="Microsoft Sans Serif"/>
              </a:rPr>
              <a:t> </a:t>
            </a:r>
            <a:r>
              <a:rPr sz="800" spc="15" dirty="0">
                <a:latin typeface="Microsoft Sans Serif"/>
                <a:cs typeface="Microsoft Sans Serif"/>
              </a:rPr>
              <a:t>el </a:t>
            </a:r>
            <a:r>
              <a:rPr sz="800" spc="-195" dirty="0">
                <a:latin typeface="Microsoft Sans Serif"/>
                <a:cs typeface="Microsoft Sans Serif"/>
              </a:rPr>
              <a:t> </a:t>
            </a:r>
            <a:r>
              <a:rPr sz="800" spc="45" dirty="0">
                <a:latin typeface="Microsoft Sans Serif"/>
                <a:cs typeface="Microsoft Sans Serif"/>
              </a:rPr>
              <a:t>neutro</a:t>
            </a:r>
            <a:r>
              <a:rPr sz="800" spc="-10" dirty="0">
                <a:latin typeface="Microsoft Sans Serif"/>
                <a:cs typeface="Microsoft Sans Serif"/>
              </a:rPr>
              <a:t> </a:t>
            </a:r>
            <a:r>
              <a:rPr sz="800" spc="25" dirty="0">
                <a:latin typeface="Microsoft Sans Serif"/>
                <a:cs typeface="Microsoft Sans Serif"/>
              </a:rPr>
              <a:t>del</a:t>
            </a:r>
            <a:r>
              <a:rPr sz="800" spc="-5" dirty="0">
                <a:latin typeface="Microsoft Sans Serif"/>
                <a:cs typeface="Microsoft Sans Serif"/>
              </a:rPr>
              <a:t> </a:t>
            </a:r>
            <a:r>
              <a:rPr sz="800" spc="30" dirty="0">
                <a:latin typeface="Microsoft Sans Serif"/>
                <a:cs typeface="Microsoft Sans Serif"/>
              </a:rPr>
              <a:t>generador.</a:t>
            </a:r>
            <a:endParaRPr sz="800">
              <a:latin typeface="Microsoft Sans Serif"/>
              <a:cs typeface="Microsoft Sans Serif"/>
            </a:endParaRPr>
          </a:p>
          <a:p>
            <a:pPr marL="12700" marR="60325" indent="153670">
              <a:lnSpc>
                <a:spcPts val="1200"/>
              </a:lnSpc>
              <a:spcBef>
                <a:spcPts val="80"/>
              </a:spcBef>
            </a:pPr>
            <a:r>
              <a:rPr sz="750" spc="20" dirty="0">
                <a:latin typeface="Microsoft Sans Serif"/>
                <a:cs typeface="Microsoft Sans Serif"/>
              </a:rPr>
              <a:t>Dado </a:t>
            </a:r>
            <a:r>
              <a:rPr sz="750" spc="30" dirty="0">
                <a:latin typeface="Microsoft Sans Serif"/>
                <a:cs typeface="Microsoft Sans Serif"/>
              </a:rPr>
              <a:t>que </a:t>
            </a:r>
            <a:r>
              <a:rPr sz="750" spc="10" dirty="0">
                <a:latin typeface="Microsoft Sans Serif"/>
                <a:cs typeface="Microsoft Sans Serif"/>
              </a:rPr>
              <a:t>la </a:t>
            </a:r>
            <a:r>
              <a:rPr sz="750" spc="25" dirty="0">
                <a:latin typeface="Microsoft Sans Serif"/>
                <a:cs typeface="Microsoft Sans Serif"/>
              </a:rPr>
              <a:t>impedancia de conexión </a:t>
            </a:r>
            <a:r>
              <a:rPr sz="750" dirty="0">
                <a:latin typeface="Microsoft Sans Serif"/>
                <a:cs typeface="Microsoft Sans Serif"/>
              </a:rPr>
              <a:t>a </a:t>
            </a:r>
            <a:r>
              <a:rPr sz="750" spc="35" dirty="0">
                <a:latin typeface="Microsoft Sans Serif"/>
                <a:cs typeface="Microsoft Sans Serif"/>
              </a:rPr>
              <a:t>tierra </a:t>
            </a:r>
            <a:r>
              <a:rPr sz="750" spc="-5" dirty="0">
                <a:latin typeface="Microsoft Sans Serif"/>
                <a:cs typeface="Microsoft Sans Serif"/>
              </a:rPr>
              <a:t>es </a:t>
            </a:r>
            <a:r>
              <a:rPr sz="750" spc="30" dirty="0">
                <a:latin typeface="Microsoft Sans Serif"/>
                <a:cs typeface="Microsoft Sans Serif"/>
              </a:rPr>
              <a:t>grande </a:t>
            </a:r>
            <a:r>
              <a:rPr sz="750" spc="25" dirty="0">
                <a:latin typeface="Microsoft Sans Serif"/>
                <a:cs typeface="Microsoft Sans Serif"/>
              </a:rPr>
              <a:t>en </a:t>
            </a:r>
            <a:r>
              <a:rPr sz="750" spc="30" dirty="0">
                <a:latin typeface="Microsoft Sans Serif"/>
                <a:cs typeface="Microsoft Sans Serif"/>
              </a:rPr>
              <a:t> </a:t>
            </a:r>
            <a:r>
              <a:rPr sz="750" spc="25" dirty="0">
                <a:latin typeface="Microsoft Sans Serif"/>
                <a:cs typeface="Microsoft Sans Serif"/>
              </a:rPr>
              <a:t>comparación</a:t>
            </a:r>
            <a:r>
              <a:rPr sz="750" spc="-5" dirty="0">
                <a:latin typeface="Microsoft Sans Serif"/>
                <a:cs typeface="Microsoft Sans Serif"/>
              </a:rPr>
              <a:t> </a:t>
            </a:r>
            <a:r>
              <a:rPr sz="750" spc="20" dirty="0">
                <a:latin typeface="Microsoft Sans Serif"/>
                <a:cs typeface="Microsoft Sans Serif"/>
              </a:rPr>
              <a:t>con</a:t>
            </a:r>
            <a:r>
              <a:rPr sz="750" dirty="0">
                <a:latin typeface="Microsoft Sans Serif"/>
                <a:cs typeface="Microsoft Sans Serif"/>
              </a:rPr>
              <a:t> </a:t>
            </a:r>
            <a:r>
              <a:rPr sz="750" spc="10" dirty="0">
                <a:latin typeface="Microsoft Sans Serif"/>
                <a:cs typeface="Microsoft Sans Serif"/>
              </a:rPr>
              <a:t>la</a:t>
            </a:r>
            <a:r>
              <a:rPr sz="750" dirty="0">
                <a:latin typeface="Microsoft Sans Serif"/>
                <a:cs typeface="Microsoft Sans Serif"/>
              </a:rPr>
              <a:t> </a:t>
            </a:r>
            <a:r>
              <a:rPr sz="750" spc="25" dirty="0">
                <a:latin typeface="Microsoft Sans Serif"/>
                <a:cs typeface="Microsoft Sans Serif"/>
              </a:rPr>
              <a:t>impedancia</a:t>
            </a:r>
            <a:r>
              <a:rPr sz="750" dirty="0">
                <a:latin typeface="Microsoft Sans Serif"/>
                <a:cs typeface="Microsoft Sans Serif"/>
              </a:rPr>
              <a:t> </a:t>
            </a:r>
            <a:r>
              <a:rPr sz="750" spc="20" dirty="0">
                <a:latin typeface="Microsoft Sans Serif"/>
                <a:cs typeface="Microsoft Sans Serif"/>
              </a:rPr>
              <a:t>del</a:t>
            </a:r>
            <a:r>
              <a:rPr sz="750" dirty="0">
                <a:latin typeface="Microsoft Sans Serif"/>
                <a:cs typeface="Microsoft Sans Serif"/>
              </a:rPr>
              <a:t> </a:t>
            </a:r>
            <a:r>
              <a:rPr sz="750" spc="30" dirty="0">
                <a:latin typeface="Microsoft Sans Serif"/>
                <a:cs typeface="Microsoft Sans Serif"/>
              </a:rPr>
              <a:t>generador</a:t>
            </a:r>
            <a:r>
              <a:rPr sz="750" spc="-5" dirty="0">
                <a:latin typeface="Microsoft Sans Serif"/>
                <a:cs typeface="Microsoft Sans Serif"/>
              </a:rPr>
              <a:t> </a:t>
            </a:r>
            <a:r>
              <a:rPr sz="750" spc="5" dirty="0">
                <a:latin typeface="Microsoft Sans Serif"/>
                <a:cs typeface="Microsoft Sans Serif"/>
              </a:rPr>
              <a:t>y</a:t>
            </a:r>
            <a:r>
              <a:rPr sz="750" dirty="0">
                <a:latin typeface="Microsoft Sans Serif"/>
                <a:cs typeface="Microsoft Sans Serif"/>
              </a:rPr>
              <a:t> </a:t>
            </a:r>
            <a:r>
              <a:rPr sz="750" spc="25" dirty="0">
                <a:latin typeface="Microsoft Sans Serif"/>
                <a:cs typeface="Microsoft Sans Serif"/>
              </a:rPr>
              <a:t>otras</a:t>
            </a:r>
            <a:r>
              <a:rPr sz="750" dirty="0">
                <a:latin typeface="Microsoft Sans Serif"/>
                <a:cs typeface="Microsoft Sans Serif"/>
              </a:rPr>
              <a:t> </a:t>
            </a:r>
            <a:r>
              <a:rPr sz="750" spc="20" dirty="0">
                <a:latin typeface="Microsoft Sans Serif"/>
                <a:cs typeface="Microsoft Sans Serif"/>
              </a:rPr>
              <a:t>impedancias</a:t>
            </a:r>
            <a:r>
              <a:rPr sz="750" dirty="0">
                <a:latin typeface="Microsoft Sans Serif"/>
                <a:cs typeface="Microsoft Sans Serif"/>
              </a:rPr>
              <a:t> </a:t>
            </a:r>
            <a:r>
              <a:rPr sz="750" spc="25" dirty="0">
                <a:latin typeface="Microsoft Sans Serif"/>
                <a:cs typeface="Microsoft Sans Serif"/>
              </a:rPr>
              <a:t>en </a:t>
            </a:r>
            <a:r>
              <a:rPr sz="750" spc="-185" dirty="0">
                <a:latin typeface="Microsoft Sans Serif"/>
                <a:cs typeface="Microsoft Sans Serif"/>
              </a:rPr>
              <a:t> </a:t>
            </a:r>
            <a:r>
              <a:rPr sz="750" spc="10" dirty="0">
                <a:latin typeface="Microsoft Sans Serif"/>
                <a:cs typeface="Microsoft Sans Serif"/>
              </a:rPr>
              <a:t>el</a:t>
            </a:r>
            <a:r>
              <a:rPr sz="750" spc="-5" dirty="0">
                <a:latin typeface="Microsoft Sans Serif"/>
                <a:cs typeface="Microsoft Sans Serif"/>
              </a:rPr>
              <a:t> </a:t>
            </a:r>
            <a:r>
              <a:rPr sz="750" spc="20" dirty="0">
                <a:latin typeface="Microsoft Sans Serif"/>
                <a:cs typeface="Microsoft Sans Serif"/>
              </a:rPr>
              <a:t>circuito,</a:t>
            </a:r>
            <a:r>
              <a:rPr sz="750" dirty="0">
                <a:latin typeface="Microsoft Sans Serif"/>
                <a:cs typeface="Microsoft Sans Serif"/>
              </a:rPr>
              <a:t> </a:t>
            </a:r>
            <a:r>
              <a:rPr sz="750" spc="10" dirty="0">
                <a:latin typeface="Microsoft Sans Serif"/>
                <a:cs typeface="Microsoft Sans Serif"/>
              </a:rPr>
              <a:t>el</a:t>
            </a:r>
            <a:r>
              <a:rPr sz="750" dirty="0">
                <a:latin typeface="Microsoft Sans Serif"/>
                <a:cs typeface="Microsoft Sans Serif"/>
              </a:rPr>
              <a:t> </a:t>
            </a:r>
            <a:r>
              <a:rPr sz="750" spc="20" dirty="0">
                <a:latin typeface="Microsoft Sans Serif"/>
                <a:cs typeface="Microsoft Sans Serif"/>
              </a:rPr>
              <a:t>voltaje</a:t>
            </a:r>
            <a:r>
              <a:rPr sz="750" dirty="0">
                <a:latin typeface="Microsoft Sans Serif"/>
                <a:cs typeface="Microsoft Sans Serif"/>
              </a:rPr>
              <a:t> </a:t>
            </a:r>
            <a:r>
              <a:rPr sz="750" spc="30" dirty="0">
                <a:latin typeface="Microsoft Sans Serif"/>
                <a:cs typeface="Microsoft Sans Serif"/>
              </a:rPr>
              <a:t>completo</a:t>
            </a:r>
            <a:r>
              <a:rPr sz="750" dirty="0">
                <a:latin typeface="Microsoft Sans Serif"/>
                <a:cs typeface="Microsoft Sans Serif"/>
              </a:rPr>
              <a:t> </a:t>
            </a:r>
            <a:r>
              <a:rPr sz="750" spc="25" dirty="0">
                <a:latin typeface="Microsoft Sans Serif"/>
                <a:cs typeface="Microsoft Sans Serif"/>
              </a:rPr>
              <a:t>de</a:t>
            </a:r>
            <a:r>
              <a:rPr sz="750" dirty="0">
                <a:latin typeface="Microsoft Sans Serif"/>
                <a:cs typeface="Microsoft Sans Serif"/>
              </a:rPr>
              <a:t> </a:t>
            </a:r>
            <a:r>
              <a:rPr sz="750" spc="10" dirty="0">
                <a:latin typeface="Microsoft Sans Serif"/>
                <a:cs typeface="Microsoft Sans Serif"/>
              </a:rPr>
              <a:t>fase</a:t>
            </a:r>
            <a:r>
              <a:rPr sz="750" dirty="0">
                <a:latin typeface="Microsoft Sans Serif"/>
                <a:cs typeface="Microsoft Sans Serif"/>
              </a:rPr>
              <a:t> a </a:t>
            </a:r>
            <a:r>
              <a:rPr sz="750" spc="40" dirty="0">
                <a:latin typeface="Microsoft Sans Serif"/>
                <a:cs typeface="Microsoft Sans Serif"/>
              </a:rPr>
              <a:t>neutro</a:t>
            </a:r>
            <a:r>
              <a:rPr sz="750" dirty="0">
                <a:latin typeface="Microsoft Sans Serif"/>
                <a:cs typeface="Microsoft Sans Serif"/>
              </a:rPr>
              <a:t> </a:t>
            </a:r>
            <a:r>
              <a:rPr sz="750" spc="-5" dirty="0">
                <a:latin typeface="Microsoft Sans Serif"/>
                <a:cs typeface="Microsoft Sans Serif"/>
              </a:rPr>
              <a:t>se</a:t>
            </a:r>
            <a:r>
              <a:rPr sz="750" dirty="0">
                <a:latin typeface="Microsoft Sans Serif"/>
                <a:cs typeface="Microsoft Sans Serif"/>
              </a:rPr>
              <a:t> </a:t>
            </a:r>
            <a:r>
              <a:rPr sz="750" spc="15" dirty="0">
                <a:latin typeface="Microsoft Sans Serif"/>
                <a:cs typeface="Microsoft Sans Serif"/>
              </a:rPr>
              <a:t>aplicará</a:t>
            </a:r>
            <a:r>
              <a:rPr sz="750" dirty="0">
                <a:latin typeface="Microsoft Sans Serif"/>
                <a:cs typeface="Microsoft Sans Serif"/>
              </a:rPr>
              <a:t> a </a:t>
            </a:r>
            <a:r>
              <a:rPr sz="750" spc="20" dirty="0">
                <a:latin typeface="Microsoft Sans Serif"/>
                <a:cs typeface="Microsoft Sans Serif"/>
              </a:rPr>
              <a:t>través</a:t>
            </a:r>
            <a:r>
              <a:rPr sz="750" dirty="0">
                <a:latin typeface="Microsoft Sans Serif"/>
                <a:cs typeface="Microsoft Sans Serif"/>
              </a:rPr>
              <a:t> </a:t>
            </a:r>
            <a:r>
              <a:rPr sz="750" spc="20" dirty="0">
                <a:latin typeface="Microsoft Sans Serif"/>
                <a:cs typeface="Microsoft Sans Serif"/>
              </a:rPr>
              <a:t>del </a:t>
            </a:r>
            <a:r>
              <a:rPr sz="750" spc="-185" dirty="0">
                <a:latin typeface="Microsoft Sans Serif"/>
                <a:cs typeface="Microsoft Sans Serif"/>
              </a:rPr>
              <a:t> </a:t>
            </a:r>
            <a:r>
              <a:rPr sz="750" spc="20" dirty="0">
                <a:latin typeface="Microsoft Sans Serif"/>
                <a:cs typeface="Microsoft Sans Serif"/>
              </a:rPr>
              <a:t>dispositivo</a:t>
            </a:r>
            <a:r>
              <a:rPr sz="750" spc="-10" dirty="0">
                <a:latin typeface="Microsoft Sans Serif"/>
                <a:cs typeface="Microsoft Sans Serif"/>
              </a:rPr>
              <a:t> </a:t>
            </a:r>
            <a:r>
              <a:rPr sz="750" spc="25" dirty="0">
                <a:latin typeface="Microsoft Sans Serif"/>
                <a:cs typeface="Microsoft Sans Serif"/>
              </a:rPr>
              <a:t>de</a:t>
            </a:r>
            <a:r>
              <a:rPr sz="750" spc="-5" dirty="0">
                <a:latin typeface="Microsoft Sans Serif"/>
                <a:cs typeface="Microsoft Sans Serif"/>
              </a:rPr>
              <a:t> </a:t>
            </a:r>
            <a:r>
              <a:rPr sz="750" spc="25" dirty="0">
                <a:latin typeface="Microsoft Sans Serif"/>
                <a:cs typeface="Microsoft Sans Serif"/>
              </a:rPr>
              <a:t>conexión</a:t>
            </a:r>
            <a:r>
              <a:rPr sz="750" spc="-5" dirty="0">
                <a:latin typeface="Microsoft Sans Serif"/>
                <a:cs typeface="Microsoft Sans Serif"/>
              </a:rPr>
              <a:t> </a:t>
            </a:r>
            <a:r>
              <a:rPr sz="750" dirty="0">
                <a:latin typeface="Microsoft Sans Serif"/>
                <a:cs typeface="Microsoft Sans Serif"/>
              </a:rPr>
              <a:t>a</a:t>
            </a:r>
            <a:r>
              <a:rPr sz="750" spc="-5" dirty="0">
                <a:latin typeface="Microsoft Sans Serif"/>
                <a:cs typeface="Microsoft Sans Serif"/>
              </a:rPr>
              <a:t> </a:t>
            </a:r>
            <a:r>
              <a:rPr sz="750" spc="35" dirty="0">
                <a:latin typeface="Microsoft Sans Serif"/>
                <a:cs typeface="Microsoft Sans Serif"/>
              </a:rPr>
              <a:t>tierra</a:t>
            </a:r>
            <a:r>
              <a:rPr sz="750" spc="-5" dirty="0">
                <a:latin typeface="Microsoft Sans Serif"/>
                <a:cs typeface="Microsoft Sans Serif"/>
              </a:rPr>
              <a:t> </a:t>
            </a:r>
            <a:r>
              <a:rPr sz="750" spc="25" dirty="0">
                <a:latin typeface="Microsoft Sans Serif"/>
                <a:cs typeface="Microsoft Sans Serif"/>
              </a:rPr>
              <a:t>en</a:t>
            </a:r>
            <a:r>
              <a:rPr sz="750" spc="-5" dirty="0">
                <a:latin typeface="Microsoft Sans Serif"/>
                <a:cs typeface="Microsoft Sans Serif"/>
              </a:rPr>
              <a:t> </a:t>
            </a:r>
            <a:r>
              <a:rPr sz="750" dirty="0">
                <a:latin typeface="Microsoft Sans Serif"/>
                <a:cs typeface="Microsoft Sans Serif"/>
              </a:rPr>
              <a:t>caso</a:t>
            </a:r>
            <a:r>
              <a:rPr sz="750" spc="-10" dirty="0">
                <a:latin typeface="Microsoft Sans Serif"/>
                <a:cs typeface="Microsoft Sans Serif"/>
              </a:rPr>
              <a:t> </a:t>
            </a:r>
            <a:r>
              <a:rPr sz="750" spc="25" dirty="0">
                <a:latin typeface="Microsoft Sans Serif"/>
                <a:cs typeface="Microsoft Sans Serif"/>
              </a:rPr>
              <a:t>de</a:t>
            </a:r>
            <a:r>
              <a:rPr sz="750" spc="-5" dirty="0">
                <a:latin typeface="Microsoft Sans Serif"/>
                <a:cs typeface="Microsoft Sans Serif"/>
              </a:rPr>
              <a:t> </a:t>
            </a:r>
            <a:r>
              <a:rPr sz="750" spc="30" dirty="0">
                <a:latin typeface="Microsoft Sans Serif"/>
                <a:cs typeface="Microsoft Sans Serif"/>
              </a:rPr>
              <a:t>una</a:t>
            </a:r>
            <a:r>
              <a:rPr sz="750" spc="-5" dirty="0">
                <a:latin typeface="Microsoft Sans Serif"/>
                <a:cs typeface="Microsoft Sans Serif"/>
              </a:rPr>
              <a:t> </a:t>
            </a:r>
            <a:r>
              <a:rPr sz="750" spc="20" dirty="0">
                <a:latin typeface="Microsoft Sans Serif"/>
                <a:cs typeface="Microsoft Sans Serif"/>
              </a:rPr>
              <a:t>falla</a:t>
            </a:r>
            <a:r>
              <a:rPr sz="750" spc="-5" dirty="0">
                <a:latin typeface="Microsoft Sans Serif"/>
                <a:cs typeface="Microsoft Sans Serif"/>
              </a:rPr>
              <a:t> </a:t>
            </a:r>
            <a:r>
              <a:rPr sz="750" spc="25" dirty="0">
                <a:latin typeface="Microsoft Sans Serif"/>
                <a:cs typeface="Microsoft Sans Serif"/>
              </a:rPr>
              <a:t>de</a:t>
            </a:r>
            <a:r>
              <a:rPr sz="750" spc="-5" dirty="0">
                <a:latin typeface="Microsoft Sans Serif"/>
                <a:cs typeface="Microsoft Sans Serif"/>
              </a:rPr>
              <a:t> </a:t>
            </a:r>
            <a:r>
              <a:rPr sz="750" spc="10" dirty="0">
                <a:latin typeface="Microsoft Sans Serif"/>
                <a:cs typeface="Microsoft Sans Serif"/>
              </a:rPr>
              <a:t>fase</a:t>
            </a:r>
            <a:r>
              <a:rPr sz="750" spc="-5" dirty="0">
                <a:latin typeface="Microsoft Sans Serif"/>
                <a:cs typeface="Microsoft Sans Serif"/>
              </a:rPr>
              <a:t> </a:t>
            </a:r>
            <a:r>
              <a:rPr sz="750" dirty="0">
                <a:latin typeface="Microsoft Sans Serif"/>
                <a:cs typeface="Microsoft Sans Serif"/>
              </a:rPr>
              <a:t>a</a:t>
            </a:r>
            <a:r>
              <a:rPr sz="750" spc="-10" dirty="0">
                <a:latin typeface="Microsoft Sans Serif"/>
                <a:cs typeface="Microsoft Sans Serif"/>
              </a:rPr>
              <a:t> </a:t>
            </a:r>
            <a:r>
              <a:rPr sz="750" spc="35" dirty="0">
                <a:latin typeface="Microsoft Sans Serif"/>
                <a:cs typeface="Microsoft Sans Serif"/>
              </a:rPr>
              <a:t>tierra</a:t>
            </a:r>
            <a:r>
              <a:rPr sz="750" spc="-5" dirty="0">
                <a:latin typeface="Microsoft Sans Serif"/>
                <a:cs typeface="Microsoft Sans Serif"/>
              </a:rPr>
              <a:t> </a:t>
            </a:r>
            <a:r>
              <a:rPr sz="750" spc="25" dirty="0">
                <a:latin typeface="Microsoft Sans Serif"/>
                <a:cs typeface="Microsoft Sans Serif"/>
              </a:rPr>
              <a:t>en </a:t>
            </a:r>
            <a:r>
              <a:rPr sz="750" spc="-185" dirty="0">
                <a:latin typeface="Microsoft Sans Serif"/>
                <a:cs typeface="Microsoft Sans Serif"/>
              </a:rPr>
              <a:t> </a:t>
            </a:r>
            <a:r>
              <a:rPr sz="750" spc="10" dirty="0">
                <a:latin typeface="Microsoft Sans Serif"/>
                <a:cs typeface="Microsoft Sans Serif"/>
              </a:rPr>
              <a:t>los </a:t>
            </a:r>
            <a:r>
              <a:rPr sz="750" spc="25" dirty="0">
                <a:latin typeface="Microsoft Sans Serif"/>
                <a:cs typeface="Microsoft Sans Serif"/>
              </a:rPr>
              <a:t>terminales </a:t>
            </a:r>
            <a:r>
              <a:rPr sz="750" spc="20" dirty="0">
                <a:latin typeface="Microsoft Sans Serif"/>
                <a:cs typeface="Microsoft Sans Serif"/>
              </a:rPr>
              <a:t>del </a:t>
            </a:r>
            <a:r>
              <a:rPr sz="750" spc="25" dirty="0">
                <a:latin typeface="Microsoft Sans Serif"/>
                <a:cs typeface="Microsoft Sans Serif"/>
              </a:rPr>
              <a:t>generador. </a:t>
            </a:r>
            <a:r>
              <a:rPr sz="750" spc="-35" dirty="0">
                <a:latin typeface="Microsoft Sans Serif"/>
                <a:cs typeface="Microsoft Sans Serif"/>
              </a:rPr>
              <a:t>El </a:t>
            </a:r>
            <a:r>
              <a:rPr sz="750" spc="20" dirty="0">
                <a:latin typeface="Microsoft Sans Serif"/>
                <a:cs typeface="Microsoft Sans Serif"/>
              </a:rPr>
              <a:t>voltaje </a:t>
            </a:r>
            <a:r>
              <a:rPr sz="750" spc="25" dirty="0">
                <a:latin typeface="Microsoft Sans Serif"/>
                <a:cs typeface="Microsoft Sans Serif"/>
              </a:rPr>
              <a:t>en </a:t>
            </a:r>
            <a:r>
              <a:rPr sz="750" spc="10" dirty="0">
                <a:latin typeface="Microsoft Sans Serif"/>
                <a:cs typeface="Microsoft Sans Serif"/>
              </a:rPr>
              <a:t>el </a:t>
            </a:r>
            <a:r>
              <a:rPr sz="750" spc="20" dirty="0">
                <a:latin typeface="Microsoft Sans Serif"/>
                <a:cs typeface="Microsoft Sans Serif"/>
              </a:rPr>
              <a:t>relé </a:t>
            </a:r>
            <a:r>
              <a:rPr sz="750" spc="-5" dirty="0">
                <a:latin typeface="Microsoft Sans Serif"/>
                <a:cs typeface="Microsoft Sans Serif"/>
              </a:rPr>
              <a:t>es </a:t>
            </a:r>
            <a:r>
              <a:rPr sz="750" spc="30" dirty="0">
                <a:latin typeface="Microsoft Sans Serif"/>
                <a:cs typeface="Microsoft Sans Serif"/>
              </a:rPr>
              <a:t>función </a:t>
            </a:r>
            <a:r>
              <a:rPr sz="750" spc="25" dirty="0">
                <a:latin typeface="Microsoft Sans Serif"/>
                <a:cs typeface="Microsoft Sans Serif"/>
              </a:rPr>
              <a:t>de </a:t>
            </a:r>
            <a:r>
              <a:rPr sz="750" spc="10" dirty="0">
                <a:latin typeface="Microsoft Sans Serif"/>
                <a:cs typeface="Microsoft Sans Serif"/>
              </a:rPr>
              <a:t>la </a:t>
            </a:r>
            <a:r>
              <a:rPr sz="750" spc="15" dirty="0">
                <a:latin typeface="Microsoft Sans Serif"/>
                <a:cs typeface="Microsoft Sans Serif"/>
              </a:rPr>
              <a:t> </a:t>
            </a:r>
            <a:r>
              <a:rPr sz="750" spc="20" dirty="0">
                <a:latin typeface="Microsoft Sans Serif"/>
                <a:cs typeface="Microsoft Sans Serif"/>
              </a:rPr>
              <a:t>relación</a:t>
            </a:r>
            <a:r>
              <a:rPr sz="750" spc="-10" dirty="0">
                <a:latin typeface="Microsoft Sans Serif"/>
                <a:cs typeface="Microsoft Sans Serif"/>
              </a:rPr>
              <a:t> </a:t>
            </a:r>
            <a:r>
              <a:rPr sz="750" spc="20" dirty="0">
                <a:latin typeface="Microsoft Sans Serif"/>
                <a:cs typeface="Microsoft Sans Serif"/>
              </a:rPr>
              <a:t>del</a:t>
            </a:r>
            <a:r>
              <a:rPr sz="750" spc="-5" dirty="0">
                <a:latin typeface="Microsoft Sans Serif"/>
                <a:cs typeface="Microsoft Sans Serif"/>
              </a:rPr>
              <a:t> </a:t>
            </a:r>
            <a:r>
              <a:rPr sz="750" spc="40" dirty="0">
                <a:latin typeface="Microsoft Sans Serif"/>
                <a:cs typeface="Microsoft Sans Serif"/>
              </a:rPr>
              <a:t>transformador</a:t>
            </a:r>
            <a:r>
              <a:rPr sz="750" spc="-5" dirty="0">
                <a:latin typeface="Microsoft Sans Serif"/>
                <a:cs typeface="Microsoft Sans Serif"/>
              </a:rPr>
              <a:t> </a:t>
            </a:r>
            <a:r>
              <a:rPr sz="750" spc="25" dirty="0">
                <a:latin typeface="Microsoft Sans Serif"/>
                <a:cs typeface="Microsoft Sans Serif"/>
              </a:rPr>
              <a:t>de</a:t>
            </a:r>
            <a:r>
              <a:rPr sz="750" spc="-5" dirty="0">
                <a:latin typeface="Microsoft Sans Serif"/>
                <a:cs typeface="Microsoft Sans Serif"/>
              </a:rPr>
              <a:t> </a:t>
            </a:r>
            <a:r>
              <a:rPr sz="750" spc="30" dirty="0">
                <a:latin typeface="Microsoft Sans Serif"/>
                <a:cs typeface="Microsoft Sans Serif"/>
              </a:rPr>
              <a:t>distribución</a:t>
            </a:r>
            <a:r>
              <a:rPr sz="750" spc="-10" dirty="0">
                <a:latin typeface="Microsoft Sans Serif"/>
                <a:cs typeface="Microsoft Sans Serif"/>
              </a:rPr>
              <a:t> </a:t>
            </a:r>
            <a:r>
              <a:rPr sz="750" spc="5" dirty="0">
                <a:latin typeface="Microsoft Sans Serif"/>
                <a:cs typeface="Microsoft Sans Serif"/>
              </a:rPr>
              <a:t>y</a:t>
            </a:r>
            <a:r>
              <a:rPr sz="750" spc="-5" dirty="0">
                <a:latin typeface="Microsoft Sans Serif"/>
                <a:cs typeface="Microsoft Sans Serif"/>
              </a:rPr>
              <a:t> </a:t>
            </a:r>
            <a:r>
              <a:rPr sz="750" spc="25" dirty="0">
                <a:latin typeface="Microsoft Sans Serif"/>
                <a:cs typeface="Microsoft Sans Serif"/>
              </a:rPr>
              <a:t>de</a:t>
            </a:r>
            <a:r>
              <a:rPr sz="750" spc="-5" dirty="0">
                <a:latin typeface="Microsoft Sans Serif"/>
                <a:cs typeface="Microsoft Sans Serif"/>
              </a:rPr>
              <a:t> </a:t>
            </a:r>
            <a:r>
              <a:rPr sz="750" spc="10" dirty="0">
                <a:latin typeface="Microsoft Sans Serif"/>
                <a:cs typeface="Microsoft Sans Serif"/>
              </a:rPr>
              <a:t>la</a:t>
            </a:r>
            <a:r>
              <a:rPr sz="750" spc="-5" dirty="0">
                <a:latin typeface="Microsoft Sans Serif"/>
                <a:cs typeface="Microsoft Sans Serif"/>
              </a:rPr>
              <a:t> </a:t>
            </a:r>
            <a:r>
              <a:rPr sz="750" spc="20" dirty="0">
                <a:latin typeface="Microsoft Sans Serif"/>
                <a:cs typeface="Microsoft Sans Serif"/>
              </a:rPr>
              <a:t>ubicación</a:t>
            </a:r>
            <a:r>
              <a:rPr sz="750" spc="-10" dirty="0">
                <a:latin typeface="Microsoft Sans Serif"/>
                <a:cs typeface="Microsoft Sans Serif"/>
              </a:rPr>
              <a:t> </a:t>
            </a:r>
            <a:r>
              <a:rPr sz="750" spc="25" dirty="0">
                <a:latin typeface="Microsoft Sans Serif"/>
                <a:cs typeface="Microsoft Sans Serif"/>
              </a:rPr>
              <a:t>de</a:t>
            </a:r>
            <a:r>
              <a:rPr sz="750" spc="-5" dirty="0">
                <a:latin typeface="Microsoft Sans Serif"/>
                <a:cs typeface="Microsoft Sans Serif"/>
              </a:rPr>
              <a:t> </a:t>
            </a:r>
            <a:r>
              <a:rPr sz="750" spc="10" dirty="0">
                <a:latin typeface="Microsoft Sans Serif"/>
                <a:cs typeface="Microsoft Sans Serif"/>
              </a:rPr>
              <a:t>la</a:t>
            </a:r>
            <a:r>
              <a:rPr sz="750" spc="-5" dirty="0">
                <a:latin typeface="Microsoft Sans Serif"/>
                <a:cs typeface="Microsoft Sans Serif"/>
              </a:rPr>
              <a:t> </a:t>
            </a:r>
            <a:r>
              <a:rPr sz="750" spc="15" dirty="0">
                <a:latin typeface="Microsoft Sans Serif"/>
                <a:cs typeface="Microsoft Sans Serif"/>
              </a:rPr>
              <a:t>falla. </a:t>
            </a:r>
            <a:r>
              <a:rPr sz="750" spc="-185" dirty="0">
                <a:latin typeface="Microsoft Sans Serif"/>
                <a:cs typeface="Microsoft Sans Serif"/>
              </a:rPr>
              <a:t> </a:t>
            </a:r>
            <a:r>
              <a:rPr sz="750" spc="-35" dirty="0">
                <a:latin typeface="Microsoft Sans Serif"/>
                <a:cs typeface="Microsoft Sans Serif"/>
              </a:rPr>
              <a:t>El </a:t>
            </a:r>
            <a:r>
              <a:rPr sz="750" spc="20" dirty="0">
                <a:latin typeface="Microsoft Sans Serif"/>
                <a:cs typeface="Microsoft Sans Serif"/>
              </a:rPr>
              <a:t>voltaje </a:t>
            </a:r>
            <a:r>
              <a:rPr sz="750" spc="10" dirty="0">
                <a:latin typeface="Microsoft Sans Serif"/>
                <a:cs typeface="Microsoft Sans Serif"/>
              </a:rPr>
              <a:t>será </a:t>
            </a:r>
            <a:r>
              <a:rPr sz="750" spc="35" dirty="0">
                <a:latin typeface="Microsoft Sans Serif"/>
                <a:cs typeface="Microsoft Sans Serif"/>
              </a:rPr>
              <a:t>máximo </a:t>
            </a:r>
            <a:r>
              <a:rPr sz="750" spc="25" dirty="0">
                <a:latin typeface="Microsoft Sans Serif"/>
                <a:cs typeface="Microsoft Sans Serif"/>
              </a:rPr>
              <a:t>para </a:t>
            </a:r>
            <a:r>
              <a:rPr sz="750" spc="30" dirty="0">
                <a:latin typeface="Microsoft Sans Serif"/>
                <a:cs typeface="Microsoft Sans Serif"/>
              </a:rPr>
              <a:t>una </a:t>
            </a:r>
            <a:r>
              <a:rPr sz="750" spc="20" dirty="0">
                <a:latin typeface="Microsoft Sans Serif"/>
                <a:cs typeface="Microsoft Sans Serif"/>
              </a:rPr>
              <a:t>falla </a:t>
            </a:r>
            <a:r>
              <a:rPr sz="750" spc="35" dirty="0">
                <a:latin typeface="Microsoft Sans Serif"/>
                <a:cs typeface="Microsoft Sans Serif"/>
              </a:rPr>
              <a:t>terminal </a:t>
            </a:r>
            <a:r>
              <a:rPr sz="750" spc="5" dirty="0">
                <a:latin typeface="Microsoft Sans Serif"/>
                <a:cs typeface="Microsoft Sans Serif"/>
              </a:rPr>
              <a:t>y </a:t>
            </a:r>
            <a:r>
              <a:rPr sz="750" spc="30" dirty="0">
                <a:latin typeface="Microsoft Sans Serif"/>
                <a:cs typeface="Microsoft Sans Serif"/>
              </a:rPr>
              <a:t>disminuirá </a:t>
            </a:r>
            <a:r>
              <a:rPr sz="750" spc="15" dirty="0">
                <a:latin typeface="Microsoft Sans Serif"/>
                <a:cs typeface="Microsoft Sans Serif"/>
              </a:rPr>
              <a:t>desde </a:t>
            </a:r>
            <a:r>
              <a:rPr sz="750" spc="10" dirty="0">
                <a:latin typeface="Microsoft Sans Serif"/>
                <a:cs typeface="Microsoft Sans Serif"/>
              </a:rPr>
              <a:t>los </a:t>
            </a:r>
            <a:r>
              <a:rPr sz="750" spc="15" dirty="0">
                <a:latin typeface="Microsoft Sans Serif"/>
                <a:cs typeface="Microsoft Sans Serif"/>
              </a:rPr>
              <a:t> </a:t>
            </a:r>
            <a:r>
              <a:rPr sz="750" spc="25" dirty="0">
                <a:latin typeface="Microsoft Sans Serif"/>
                <a:cs typeface="Microsoft Sans Serif"/>
              </a:rPr>
              <a:t>terminales </a:t>
            </a:r>
            <a:r>
              <a:rPr sz="750" spc="20" dirty="0">
                <a:latin typeface="Microsoft Sans Serif"/>
                <a:cs typeface="Microsoft Sans Serif"/>
              </a:rPr>
              <a:t>del </a:t>
            </a:r>
            <a:r>
              <a:rPr sz="750" spc="30" dirty="0">
                <a:latin typeface="Microsoft Sans Serif"/>
                <a:cs typeface="Microsoft Sans Serif"/>
              </a:rPr>
              <a:t>generador </a:t>
            </a:r>
            <a:r>
              <a:rPr sz="750" spc="10" dirty="0">
                <a:latin typeface="Microsoft Sans Serif"/>
                <a:cs typeface="Microsoft Sans Serif"/>
              </a:rPr>
              <a:t>hacia el </a:t>
            </a:r>
            <a:r>
              <a:rPr sz="750" spc="35" dirty="0">
                <a:latin typeface="Microsoft Sans Serif"/>
                <a:cs typeface="Microsoft Sans Serif"/>
              </a:rPr>
              <a:t>neutro. </a:t>
            </a:r>
            <a:r>
              <a:rPr sz="750" spc="30" dirty="0">
                <a:latin typeface="Microsoft Sans Serif"/>
                <a:cs typeface="Microsoft Sans Serif"/>
              </a:rPr>
              <a:t>Normalmente, </a:t>
            </a:r>
            <a:r>
              <a:rPr sz="750" spc="10" dirty="0">
                <a:latin typeface="Microsoft Sans Serif"/>
                <a:cs typeface="Microsoft Sans Serif"/>
              </a:rPr>
              <a:t>el </a:t>
            </a:r>
            <a:r>
              <a:rPr sz="750" spc="20" dirty="0">
                <a:latin typeface="Microsoft Sans Serif"/>
                <a:cs typeface="Microsoft Sans Serif"/>
              </a:rPr>
              <a:t>relé </a:t>
            </a:r>
            <a:r>
              <a:rPr sz="750" spc="25" dirty="0">
                <a:latin typeface="Microsoft Sans Serif"/>
                <a:cs typeface="Microsoft Sans Serif"/>
              </a:rPr>
              <a:t>de </a:t>
            </a:r>
            <a:r>
              <a:rPr sz="750" spc="30" dirty="0">
                <a:latin typeface="Microsoft Sans Serif"/>
                <a:cs typeface="Microsoft Sans Serif"/>
              </a:rPr>
              <a:t> </a:t>
            </a:r>
            <a:r>
              <a:rPr sz="750" spc="25" dirty="0">
                <a:latin typeface="Microsoft Sans Serif"/>
                <a:cs typeface="Microsoft Sans Serif"/>
              </a:rPr>
              <a:t>sobretensión tiene </a:t>
            </a:r>
            <a:r>
              <a:rPr sz="750" spc="30" dirty="0">
                <a:latin typeface="Microsoft Sans Serif"/>
                <a:cs typeface="Microsoft Sans Serif"/>
              </a:rPr>
              <a:t>una </a:t>
            </a:r>
            <a:r>
              <a:rPr sz="750" spc="25" dirty="0">
                <a:latin typeface="Microsoft Sans Serif"/>
                <a:cs typeface="Microsoft Sans Serif"/>
              </a:rPr>
              <a:t>configuración de </a:t>
            </a:r>
            <a:r>
              <a:rPr sz="750" spc="15" dirty="0">
                <a:latin typeface="Microsoft Sans Serif"/>
                <a:cs typeface="Microsoft Sans Serif"/>
              </a:rPr>
              <a:t>activación </a:t>
            </a:r>
            <a:r>
              <a:rPr sz="750" spc="40" dirty="0">
                <a:latin typeface="Microsoft Sans Serif"/>
                <a:cs typeface="Microsoft Sans Serif"/>
              </a:rPr>
              <a:t>mínima </a:t>
            </a:r>
            <a:r>
              <a:rPr sz="750" spc="25" dirty="0">
                <a:latin typeface="Microsoft Sans Serif"/>
                <a:cs typeface="Microsoft Sans Serif"/>
              </a:rPr>
              <a:t>de </a:t>
            </a:r>
            <a:r>
              <a:rPr sz="750" spc="30" dirty="0">
                <a:latin typeface="Microsoft Sans Serif"/>
                <a:cs typeface="Microsoft Sans Serif"/>
              </a:rPr>
              <a:t> aproximadamente </a:t>
            </a:r>
            <a:r>
              <a:rPr sz="750" spc="10" dirty="0">
                <a:latin typeface="Microsoft Sans Serif"/>
                <a:cs typeface="Microsoft Sans Serif"/>
              </a:rPr>
              <a:t>5 </a:t>
            </a:r>
            <a:r>
              <a:rPr sz="750" spc="-30" dirty="0">
                <a:latin typeface="Microsoft Sans Serif"/>
                <a:cs typeface="Microsoft Sans Serif"/>
              </a:rPr>
              <a:t>V. </a:t>
            </a:r>
            <a:r>
              <a:rPr sz="750" spc="5" dirty="0">
                <a:latin typeface="Microsoft Sans Serif"/>
                <a:cs typeface="Microsoft Sans Serif"/>
              </a:rPr>
              <a:t>Con </a:t>
            </a:r>
            <a:r>
              <a:rPr sz="750" spc="10" dirty="0">
                <a:latin typeface="Microsoft Sans Serif"/>
                <a:cs typeface="Microsoft Sans Serif"/>
              </a:rPr>
              <a:t>esta </a:t>
            </a:r>
            <a:r>
              <a:rPr sz="750" spc="25" dirty="0">
                <a:latin typeface="Microsoft Sans Serif"/>
                <a:cs typeface="Microsoft Sans Serif"/>
              </a:rPr>
              <a:t>configuración </a:t>
            </a:r>
            <a:r>
              <a:rPr sz="750" spc="5" dirty="0">
                <a:latin typeface="Microsoft Sans Serif"/>
                <a:cs typeface="Microsoft Sans Serif"/>
              </a:rPr>
              <a:t>y </a:t>
            </a:r>
            <a:r>
              <a:rPr sz="750" spc="20" dirty="0">
                <a:latin typeface="Microsoft Sans Serif"/>
                <a:cs typeface="Microsoft Sans Serif"/>
              </a:rPr>
              <a:t>con </a:t>
            </a:r>
            <a:r>
              <a:rPr sz="750" spc="15" dirty="0">
                <a:latin typeface="Microsoft Sans Serif"/>
                <a:cs typeface="Microsoft Sans Serif"/>
              </a:rPr>
              <a:t>relaciones típicas </a:t>
            </a:r>
            <a:r>
              <a:rPr sz="750" spc="-185" dirty="0">
                <a:latin typeface="Microsoft Sans Serif"/>
                <a:cs typeface="Microsoft Sans Serif"/>
              </a:rPr>
              <a:t> </a:t>
            </a:r>
            <a:r>
              <a:rPr sz="750" spc="20" dirty="0">
                <a:latin typeface="Microsoft Sans Serif"/>
                <a:cs typeface="Microsoft Sans Serif"/>
              </a:rPr>
              <a:t>del</a:t>
            </a:r>
            <a:r>
              <a:rPr sz="750" dirty="0">
                <a:latin typeface="Microsoft Sans Serif"/>
                <a:cs typeface="Microsoft Sans Serif"/>
              </a:rPr>
              <a:t> </a:t>
            </a:r>
            <a:r>
              <a:rPr sz="750" spc="40" dirty="0">
                <a:latin typeface="Microsoft Sans Serif"/>
                <a:cs typeface="Microsoft Sans Serif"/>
              </a:rPr>
              <a:t>transformador</a:t>
            </a:r>
            <a:r>
              <a:rPr sz="750" dirty="0">
                <a:latin typeface="Microsoft Sans Serif"/>
                <a:cs typeface="Microsoft Sans Serif"/>
              </a:rPr>
              <a:t> </a:t>
            </a:r>
            <a:r>
              <a:rPr sz="750" spc="25" dirty="0">
                <a:latin typeface="Microsoft Sans Serif"/>
                <a:cs typeface="Microsoft Sans Serif"/>
              </a:rPr>
              <a:t>de</a:t>
            </a:r>
            <a:r>
              <a:rPr sz="750" dirty="0">
                <a:latin typeface="Microsoft Sans Serif"/>
                <a:cs typeface="Microsoft Sans Serif"/>
              </a:rPr>
              <a:t> </a:t>
            </a:r>
            <a:r>
              <a:rPr sz="750" spc="25" dirty="0">
                <a:latin typeface="Microsoft Sans Serif"/>
                <a:cs typeface="Microsoft Sans Serif"/>
              </a:rPr>
              <a:t>distribución,</a:t>
            </a:r>
            <a:r>
              <a:rPr sz="750" dirty="0">
                <a:latin typeface="Microsoft Sans Serif"/>
                <a:cs typeface="Microsoft Sans Serif"/>
              </a:rPr>
              <a:t> </a:t>
            </a:r>
            <a:r>
              <a:rPr sz="750" spc="10" dirty="0">
                <a:latin typeface="Microsoft Sans Serif"/>
                <a:cs typeface="Microsoft Sans Serif"/>
              </a:rPr>
              <a:t>este</a:t>
            </a:r>
            <a:r>
              <a:rPr sz="750" dirty="0">
                <a:latin typeface="Microsoft Sans Serif"/>
                <a:cs typeface="Microsoft Sans Serif"/>
              </a:rPr>
              <a:t> </a:t>
            </a:r>
            <a:r>
              <a:rPr sz="750" spc="20" dirty="0">
                <a:latin typeface="Microsoft Sans Serif"/>
                <a:cs typeface="Microsoft Sans Serif"/>
              </a:rPr>
              <a:t>esquema</a:t>
            </a:r>
            <a:r>
              <a:rPr sz="750" dirty="0">
                <a:latin typeface="Microsoft Sans Serif"/>
                <a:cs typeface="Microsoft Sans Serif"/>
              </a:rPr>
              <a:t> </a:t>
            </a:r>
            <a:r>
              <a:rPr sz="750" spc="-5" dirty="0">
                <a:latin typeface="Microsoft Sans Serif"/>
                <a:cs typeface="Microsoft Sans Serif"/>
              </a:rPr>
              <a:t>es</a:t>
            </a:r>
            <a:r>
              <a:rPr sz="750" dirty="0">
                <a:latin typeface="Microsoft Sans Serif"/>
                <a:cs typeface="Microsoft Sans Serif"/>
              </a:rPr>
              <a:t> capaz </a:t>
            </a:r>
            <a:r>
              <a:rPr sz="750" spc="25" dirty="0">
                <a:latin typeface="Microsoft Sans Serif"/>
                <a:cs typeface="Microsoft Sans Serif"/>
              </a:rPr>
              <a:t>de</a:t>
            </a:r>
            <a:r>
              <a:rPr sz="750" dirty="0">
                <a:latin typeface="Microsoft Sans Serif"/>
                <a:cs typeface="Microsoft Sans Serif"/>
              </a:rPr>
              <a:t> </a:t>
            </a:r>
            <a:r>
              <a:rPr sz="750" spc="25" dirty="0">
                <a:latin typeface="Microsoft Sans Serif"/>
                <a:cs typeface="Microsoft Sans Serif"/>
              </a:rPr>
              <a:t>detectar </a:t>
            </a:r>
            <a:r>
              <a:rPr sz="750" spc="-185" dirty="0">
                <a:latin typeface="Microsoft Sans Serif"/>
                <a:cs typeface="Microsoft Sans Serif"/>
              </a:rPr>
              <a:t> </a:t>
            </a:r>
            <a:r>
              <a:rPr sz="750" spc="10" dirty="0">
                <a:latin typeface="Microsoft Sans Serif"/>
                <a:cs typeface="Microsoft Sans Serif"/>
              </a:rPr>
              <a:t>fallas </a:t>
            </a:r>
            <a:r>
              <a:rPr sz="750" spc="40" dirty="0">
                <a:latin typeface="Microsoft Sans Serif"/>
                <a:cs typeface="Microsoft Sans Serif"/>
              </a:rPr>
              <a:t>dentro </a:t>
            </a:r>
            <a:r>
              <a:rPr sz="750" spc="25" dirty="0">
                <a:latin typeface="Microsoft Sans Serif"/>
                <a:cs typeface="Microsoft Sans Serif"/>
              </a:rPr>
              <a:t>de </a:t>
            </a:r>
            <a:r>
              <a:rPr sz="750" spc="30" dirty="0">
                <a:latin typeface="Microsoft Sans Serif"/>
                <a:cs typeface="Microsoft Sans Serif"/>
              </a:rPr>
              <a:t>aproximadamente </a:t>
            </a:r>
            <a:r>
              <a:rPr sz="750" spc="10" dirty="0">
                <a:latin typeface="Microsoft Sans Serif"/>
                <a:cs typeface="Microsoft Sans Serif"/>
              </a:rPr>
              <a:t>el 5 </a:t>
            </a:r>
            <a:r>
              <a:rPr sz="750" spc="45" dirty="0">
                <a:latin typeface="Microsoft Sans Serif"/>
                <a:cs typeface="Microsoft Sans Serif"/>
              </a:rPr>
              <a:t>por </a:t>
            </a:r>
            <a:r>
              <a:rPr sz="750" spc="25" dirty="0">
                <a:latin typeface="Microsoft Sans Serif"/>
                <a:cs typeface="Microsoft Sans Serif"/>
              </a:rPr>
              <a:t>ciento </a:t>
            </a:r>
            <a:r>
              <a:rPr sz="750" spc="20" dirty="0">
                <a:latin typeface="Microsoft Sans Serif"/>
                <a:cs typeface="Microsoft Sans Serif"/>
              </a:rPr>
              <a:t>del </a:t>
            </a:r>
            <a:r>
              <a:rPr sz="750" spc="40" dirty="0">
                <a:latin typeface="Microsoft Sans Serif"/>
                <a:cs typeface="Microsoft Sans Serif"/>
              </a:rPr>
              <a:t>neutro </a:t>
            </a:r>
            <a:r>
              <a:rPr sz="750" spc="20" dirty="0">
                <a:latin typeface="Microsoft Sans Serif"/>
                <a:cs typeface="Microsoft Sans Serif"/>
              </a:rPr>
              <a:t>del </a:t>
            </a:r>
            <a:r>
              <a:rPr sz="750" spc="25" dirty="0">
                <a:latin typeface="Microsoft Sans Serif"/>
                <a:cs typeface="Microsoft Sans Serif"/>
              </a:rPr>
              <a:t> estator.</a:t>
            </a:r>
            <a:endParaRPr sz="750">
              <a:latin typeface="Microsoft Sans Serif"/>
              <a:cs typeface="Microsoft Sans Serif"/>
            </a:endParaRPr>
          </a:p>
          <a:p>
            <a:pPr marL="12700" marR="36830" indent="153670">
              <a:lnSpc>
                <a:spcPts val="1200"/>
              </a:lnSpc>
              <a:spcBef>
                <a:spcPts val="25"/>
              </a:spcBef>
            </a:pPr>
            <a:r>
              <a:rPr sz="700" spc="-30" dirty="0">
                <a:latin typeface="Microsoft Sans Serif"/>
                <a:cs typeface="Microsoft Sans Serif"/>
              </a:rPr>
              <a:t>El </a:t>
            </a:r>
            <a:r>
              <a:rPr sz="700" spc="15" dirty="0">
                <a:latin typeface="Microsoft Sans Serif"/>
                <a:cs typeface="Microsoft Sans Serif"/>
              </a:rPr>
              <a:t>ajuste </a:t>
            </a:r>
            <a:r>
              <a:rPr sz="700" spc="20" dirty="0">
                <a:latin typeface="Microsoft Sans Serif"/>
                <a:cs typeface="Microsoft Sans Serif"/>
              </a:rPr>
              <a:t>de </a:t>
            </a:r>
            <a:r>
              <a:rPr sz="700" spc="35" dirty="0">
                <a:latin typeface="Microsoft Sans Serif"/>
                <a:cs typeface="Microsoft Sans Serif"/>
              </a:rPr>
              <a:t>tiempo </a:t>
            </a:r>
            <a:r>
              <a:rPr sz="700" spc="25" dirty="0">
                <a:latin typeface="Microsoft Sans Serif"/>
                <a:cs typeface="Microsoft Sans Serif"/>
              </a:rPr>
              <a:t>para </a:t>
            </a:r>
            <a:r>
              <a:rPr sz="700" spc="10" dirty="0">
                <a:latin typeface="Microsoft Sans Serif"/>
                <a:cs typeface="Microsoft Sans Serif"/>
              </a:rPr>
              <a:t>el </a:t>
            </a:r>
            <a:r>
              <a:rPr sz="700" spc="20" dirty="0">
                <a:latin typeface="Microsoft Sans Serif"/>
                <a:cs typeface="Microsoft Sans Serif"/>
              </a:rPr>
              <a:t>relé de </a:t>
            </a:r>
            <a:r>
              <a:rPr sz="700" spc="25" dirty="0">
                <a:latin typeface="Microsoft Sans Serif"/>
                <a:cs typeface="Microsoft Sans Serif"/>
              </a:rPr>
              <a:t>sobretensión </a:t>
            </a:r>
            <a:r>
              <a:rPr sz="700" spc="-5" dirty="0">
                <a:latin typeface="Microsoft Sans Serif"/>
                <a:cs typeface="Microsoft Sans Serif"/>
              </a:rPr>
              <a:t>se </a:t>
            </a:r>
            <a:r>
              <a:rPr sz="700" spc="5" dirty="0">
                <a:latin typeface="Microsoft Sans Serif"/>
                <a:cs typeface="Microsoft Sans Serif"/>
              </a:rPr>
              <a:t>selecciona </a:t>
            </a:r>
            <a:r>
              <a:rPr sz="700" spc="25" dirty="0">
                <a:latin typeface="Microsoft Sans Serif"/>
                <a:cs typeface="Microsoft Sans Serif"/>
              </a:rPr>
              <a:t>para </a:t>
            </a:r>
            <a:r>
              <a:rPr sz="700" spc="30" dirty="0">
                <a:latin typeface="Microsoft Sans Serif"/>
                <a:cs typeface="Microsoft Sans Serif"/>
              </a:rPr>
              <a:t> proporcionar</a:t>
            </a:r>
            <a:r>
              <a:rPr sz="700" dirty="0">
                <a:latin typeface="Microsoft Sans Serif"/>
                <a:cs typeface="Microsoft Sans Serif"/>
              </a:rPr>
              <a:t> </a:t>
            </a:r>
            <a:r>
              <a:rPr sz="700" spc="25" dirty="0">
                <a:latin typeface="Microsoft Sans Serif"/>
                <a:cs typeface="Microsoft Sans Serif"/>
              </a:rPr>
              <a:t>coordinación</a:t>
            </a:r>
            <a:r>
              <a:rPr sz="700" dirty="0">
                <a:latin typeface="Microsoft Sans Serif"/>
                <a:cs typeface="Microsoft Sans Serif"/>
              </a:rPr>
              <a:t> </a:t>
            </a:r>
            <a:r>
              <a:rPr sz="700" spc="20" dirty="0">
                <a:latin typeface="Microsoft Sans Serif"/>
                <a:cs typeface="Microsoft Sans Serif"/>
              </a:rPr>
              <a:t>con</a:t>
            </a:r>
            <a:r>
              <a:rPr sz="700" spc="5" dirty="0">
                <a:latin typeface="Microsoft Sans Serif"/>
                <a:cs typeface="Microsoft Sans Serif"/>
              </a:rPr>
              <a:t> </a:t>
            </a:r>
            <a:r>
              <a:rPr sz="700" spc="30" dirty="0">
                <a:latin typeface="Microsoft Sans Serif"/>
                <a:cs typeface="Microsoft Sans Serif"/>
              </a:rPr>
              <a:t>otros</a:t>
            </a:r>
            <a:r>
              <a:rPr sz="700" dirty="0">
                <a:latin typeface="Microsoft Sans Serif"/>
                <a:cs typeface="Microsoft Sans Serif"/>
              </a:rPr>
              <a:t> </a:t>
            </a:r>
            <a:r>
              <a:rPr sz="700" spc="15" dirty="0">
                <a:latin typeface="Microsoft Sans Serif"/>
                <a:cs typeface="Microsoft Sans Serif"/>
              </a:rPr>
              <a:t>dispositivos</a:t>
            </a:r>
            <a:r>
              <a:rPr sz="700" spc="5" dirty="0">
                <a:latin typeface="Microsoft Sans Serif"/>
                <a:cs typeface="Microsoft Sans Serif"/>
              </a:rPr>
              <a:t> </a:t>
            </a:r>
            <a:r>
              <a:rPr sz="700" spc="20" dirty="0">
                <a:latin typeface="Microsoft Sans Serif"/>
                <a:cs typeface="Microsoft Sans Serif"/>
              </a:rPr>
              <a:t>de</a:t>
            </a:r>
            <a:r>
              <a:rPr sz="700" dirty="0">
                <a:latin typeface="Microsoft Sans Serif"/>
                <a:cs typeface="Microsoft Sans Serif"/>
              </a:rPr>
              <a:t> </a:t>
            </a:r>
            <a:r>
              <a:rPr sz="700" spc="25" dirty="0">
                <a:latin typeface="Microsoft Sans Serif"/>
                <a:cs typeface="Microsoft Sans Serif"/>
              </a:rPr>
              <a:t>protección</a:t>
            </a:r>
            <a:r>
              <a:rPr sz="700" spc="5" dirty="0">
                <a:latin typeface="Microsoft Sans Serif"/>
                <a:cs typeface="Microsoft Sans Serif"/>
              </a:rPr>
              <a:t> </a:t>
            </a:r>
            <a:r>
              <a:rPr sz="700" spc="20" dirty="0">
                <a:latin typeface="Microsoft Sans Serif"/>
                <a:cs typeface="Microsoft Sans Serif"/>
              </a:rPr>
              <a:t>del</a:t>
            </a:r>
            <a:r>
              <a:rPr sz="700" dirty="0">
                <a:latin typeface="Microsoft Sans Serif"/>
                <a:cs typeface="Microsoft Sans Serif"/>
              </a:rPr>
              <a:t> </a:t>
            </a:r>
            <a:r>
              <a:rPr sz="700" spc="15" dirty="0">
                <a:latin typeface="Microsoft Sans Serif"/>
                <a:cs typeface="Microsoft Sans Serif"/>
              </a:rPr>
              <a:t>sistema. </a:t>
            </a:r>
            <a:r>
              <a:rPr sz="700" spc="-170" dirty="0">
                <a:latin typeface="Microsoft Sans Serif"/>
                <a:cs typeface="Microsoft Sans Serif"/>
              </a:rPr>
              <a:t> </a:t>
            </a:r>
            <a:r>
              <a:rPr sz="700" spc="5" dirty="0">
                <a:latin typeface="Microsoft Sans Serif"/>
                <a:cs typeface="Microsoft Sans Serif"/>
              </a:rPr>
              <a:t>Dos </a:t>
            </a:r>
            <a:r>
              <a:rPr sz="700" spc="10" dirty="0">
                <a:latin typeface="Microsoft Sans Serif"/>
                <a:cs typeface="Microsoft Sans Serif"/>
              </a:rPr>
              <a:t>áreas </a:t>
            </a:r>
            <a:r>
              <a:rPr sz="700" spc="5" dirty="0">
                <a:latin typeface="Microsoft Sans Serif"/>
                <a:cs typeface="Microsoft Sans Serif"/>
              </a:rPr>
              <a:t>específicas </a:t>
            </a:r>
            <a:r>
              <a:rPr sz="700" spc="20" dirty="0">
                <a:latin typeface="Microsoft Sans Serif"/>
                <a:cs typeface="Microsoft Sans Serif"/>
              </a:rPr>
              <a:t>de preocupación son </a:t>
            </a:r>
            <a:r>
              <a:rPr sz="700" spc="10" dirty="0">
                <a:latin typeface="Microsoft Sans Serif"/>
                <a:cs typeface="Microsoft Sans Serif"/>
              </a:rPr>
              <a:t>la </a:t>
            </a:r>
            <a:r>
              <a:rPr sz="700" spc="20" dirty="0">
                <a:latin typeface="Microsoft Sans Serif"/>
                <a:cs typeface="Microsoft Sans Serif"/>
              </a:rPr>
              <a:t>conexión del </a:t>
            </a:r>
            <a:r>
              <a:rPr sz="700" spc="-40" dirty="0">
                <a:latin typeface="Microsoft Sans Serif"/>
                <a:cs typeface="Microsoft Sans Serif"/>
              </a:rPr>
              <a:t>TT </a:t>
            </a:r>
            <a:r>
              <a:rPr sz="700" spc="-35" dirty="0">
                <a:latin typeface="Microsoft Sans Serif"/>
                <a:cs typeface="Microsoft Sans Serif"/>
              </a:rPr>
              <a:t> </a:t>
            </a:r>
            <a:r>
              <a:rPr sz="700" spc="30" dirty="0">
                <a:latin typeface="Microsoft Sans Serif"/>
                <a:cs typeface="Microsoft Sans Serif"/>
              </a:rPr>
              <a:t>(transformador</a:t>
            </a:r>
            <a:r>
              <a:rPr sz="700" spc="-10" dirty="0">
                <a:latin typeface="Microsoft Sans Serif"/>
                <a:cs typeface="Microsoft Sans Serif"/>
              </a:rPr>
              <a:t> </a:t>
            </a:r>
            <a:r>
              <a:rPr sz="700" spc="20" dirty="0">
                <a:latin typeface="Microsoft Sans Serif"/>
                <a:cs typeface="Microsoft Sans Serif"/>
              </a:rPr>
              <a:t>de</a:t>
            </a:r>
            <a:r>
              <a:rPr sz="700" spc="-5" dirty="0">
                <a:latin typeface="Microsoft Sans Serif"/>
                <a:cs typeface="Microsoft Sans Serif"/>
              </a:rPr>
              <a:t> </a:t>
            </a:r>
            <a:r>
              <a:rPr sz="700" spc="20" dirty="0">
                <a:latin typeface="Microsoft Sans Serif"/>
                <a:cs typeface="Microsoft Sans Serif"/>
              </a:rPr>
              <a:t>tensión)</a:t>
            </a:r>
            <a:r>
              <a:rPr sz="700" spc="-5" dirty="0">
                <a:latin typeface="Microsoft Sans Serif"/>
                <a:cs typeface="Microsoft Sans Serif"/>
              </a:rPr>
              <a:t> </a:t>
            </a:r>
            <a:r>
              <a:rPr sz="700" spc="5" dirty="0">
                <a:latin typeface="Microsoft Sans Serif"/>
                <a:cs typeface="Microsoft Sans Serif"/>
              </a:rPr>
              <a:t>y</a:t>
            </a:r>
            <a:r>
              <a:rPr sz="700" spc="-5" dirty="0">
                <a:latin typeface="Microsoft Sans Serif"/>
                <a:cs typeface="Microsoft Sans Serif"/>
              </a:rPr>
              <a:t> </a:t>
            </a:r>
            <a:r>
              <a:rPr sz="700" spc="10" dirty="0">
                <a:latin typeface="Microsoft Sans Serif"/>
                <a:cs typeface="Microsoft Sans Serif"/>
              </a:rPr>
              <a:t>la</a:t>
            </a:r>
            <a:r>
              <a:rPr sz="700" spc="-5" dirty="0">
                <a:latin typeface="Microsoft Sans Serif"/>
                <a:cs typeface="Microsoft Sans Serif"/>
              </a:rPr>
              <a:t> </a:t>
            </a:r>
            <a:r>
              <a:rPr sz="700" spc="25" dirty="0">
                <a:latin typeface="Microsoft Sans Serif"/>
                <a:cs typeface="Microsoft Sans Serif"/>
              </a:rPr>
              <a:t>coordinación</a:t>
            </a:r>
            <a:r>
              <a:rPr sz="700" spc="-5" dirty="0">
                <a:latin typeface="Microsoft Sans Serif"/>
                <a:cs typeface="Microsoft Sans Serif"/>
              </a:rPr>
              <a:t> </a:t>
            </a:r>
            <a:r>
              <a:rPr sz="700" spc="20" dirty="0">
                <a:latin typeface="Microsoft Sans Serif"/>
                <a:cs typeface="Microsoft Sans Serif"/>
              </a:rPr>
              <a:t>con</a:t>
            </a:r>
            <a:r>
              <a:rPr sz="700" spc="-5" dirty="0">
                <a:latin typeface="Microsoft Sans Serif"/>
                <a:cs typeface="Microsoft Sans Serif"/>
              </a:rPr>
              <a:t> </a:t>
            </a:r>
            <a:r>
              <a:rPr sz="700" spc="30" dirty="0">
                <a:latin typeface="Microsoft Sans Serif"/>
                <a:cs typeface="Microsoft Sans Serif"/>
              </a:rPr>
              <a:t>otros</a:t>
            </a:r>
            <a:r>
              <a:rPr sz="700" spc="-5" dirty="0">
                <a:latin typeface="Microsoft Sans Serif"/>
                <a:cs typeface="Microsoft Sans Serif"/>
              </a:rPr>
              <a:t> </a:t>
            </a:r>
            <a:r>
              <a:rPr sz="700" spc="10" dirty="0">
                <a:latin typeface="Microsoft Sans Serif"/>
                <a:cs typeface="Microsoft Sans Serif"/>
              </a:rPr>
              <a:t>relés.</a:t>
            </a:r>
            <a:endParaRPr sz="700">
              <a:latin typeface="Microsoft Sans Serif"/>
              <a:cs typeface="Microsoft Sans Serif"/>
            </a:endParaRPr>
          </a:p>
          <a:p>
            <a:pPr marL="130810" indent="-118745">
              <a:lnSpc>
                <a:spcPct val="100000"/>
              </a:lnSpc>
              <a:spcBef>
                <a:spcPts val="760"/>
              </a:spcBef>
              <a:buAutoNum type="alphaUcPeriod"/>
              <a:tabLst>
                <a:tab pos="131445" algn="l"/>
              </a:tabLst>
            </a:pPr>
            <a:r>
              <a:rPr sz="800" spc="15" dirty="0">
                <a:latin typeface="Microsoft Sans Serif"/>
                <a:cs typeface="Microsoft Sans Serif"/>
              </a:rPr>
              <a:t>Conexión</a:t>
            </a:r>
            <a:r>
              <a:rPr sz="800" spc="-25" dirty="0">
                <a:latin typeface="Microsoft Sans Serif"/>
                <a:cs typeface="Microsoft Sans Serif"/>
              </a:rPr>
              <a:t> </a:t>
            </a:r>
            <a:r>
              <a:rPr sz="800" spc="25" dirty="0">
                <a:latin typeface="Microsoft Sans Serif"/>
                <a:cs typeface="Microsoft Sans Serif"/>
              </a:rPr>
              <a:t>del</a:t>
            </a:r>
            <a:r>
              <a:rPr sz="800" spc="-20" dirty="0">
                <a:latin typeface="Microsoft Sans Serif"/>
                <a:cs typeface="Microsoft Sans Serif"/>
              </a:rPr>
              <a:t> </a:t>
            </a:r>
            <a:r>
              <a:rPr sz="800" spc="-45" dirty="0">
                <a:latin typeface="Microsoft Sans Serif"/>
                <a:cs typeface="Microsoft Sans Serif"/>
              </a:rPr>
              <a:t>TT</a:t>
            </a:r>
            <a:endParaRPr sz="800">
              <a:latin typeface="Microsoft Sans Serif"/>
              <a:cs typeface="Microsoft Sans Serif"/>
            </a:endParaRPr>
          </a:p>
          <a:p>
            <a:pPr marL="12700" marR="16510" indent="153670">
              <a:lnSpc>
                <a:spcPct val="133700"/>
              </a:lnSpc>
              <a:spcBef>
                <a:spcPts val="225"/>
              </a:spcBef>
            </a:pPr>
            <a:r>
              <a:rPr sz="750" spc="15" dirty="0">
                <a:latin typeface="Microsoft Sans Serif"/>
                <a:cs typeface="Microsoft Sans Serif"/>
              </a:rPr>
              <a:t>Cuando </a:t>
            </a:r>
            <a:r>
              <a:rPr sz="750" spc="-5" dirty="0">
                <a:latin typeface="Microsoft Sans Serif"/>
                <a:cs typeface="Microsoft Sans Serif"/>
              </a:rPr>
              <a:t>se </a:t>
            </a:r>
            <a:r>
              <a:rPr sz="750" spc="20" dirty="0">
                <a:latin typeface="Microsoft Sans Serif"/>
                <a:cs typeface="Microsoft Sans Serif"/>
              </a:rPr>
              <a:t>conectan </a:t>
            </a:r>
            <a:r>
              <a:rPr sz="750" spc="-45" dirty="0">
                <a:latin typeface="Microsoft Sans Serif"/>
                <a:cs typeface="Microsoft Sans Serif"/>
              </a:rPr>
              <a:t>TT </a:t>
            </a:r>
            <a:r>
              <a:rPr sz="750" spc="15" dirty="0">
                <a:latin typeface="Microsoft Sans Serif"/>
                <a:cs typeface="Microsoft Sans Serif"/>
              </a:rPr>
              <a:t>conectados </a:t>
            </a:r>
            <a:r>
              <a:rPr sz="750" spc="25" dirty="0">
                <a:latin typeface="Microsoft Sans Serif"/>
                <a:cs typeface="Microsoft Sans Serif"/>
              </a:rPr>
              <a:t>en </a:t>
            </a:r>
            <a:r>
              <a:rPr sz="750" spc="20" dirty="0">
                <a:latin typeface="Microsoft Sans Serif"/>
                <a:cs typeface="Microsoft Sans Serif"/>
              </a:rPr>
              <a:t>estrella </a:t>
            </a:r>
            <a:r>
              <a:rPr sz="750" dirty="0">
                <a:latin typeface="Microsoft Sans Serif"/>
                <a:cs typeface="Microsoft Sans Serif"/>
              </a:rPr>
              <a:t>a </a:t>
            </a:r>
            <a:r>
              <a:rPr sz="750" spc="35" dirty="0">
                <a:latin typeface="Microsoft Sans Serif"/>
                <a:cs typeface="Microsoft Sans Serif"/>
              </a:rPr>
              <a:t>tierra </a:t>
            </a:r>
            <a:r>
              <a:rPr sz="750" dirty="0">
                <a:latin typeface="Microsoft Sans Serif"/>
                <a:cs typeface="Microsoft Sans Serif"/>
              </a:rPr>
              <a:t>a </a:t>
            </a:r>
            <a:r>
              <a:rPr sz="750" spc="10" dirty="0">
                <a:latin typeface="Microsoft Sans Serif"/>
                <a:cs typeface="Microsoft Sans Serif"/>
              </a:rPr>
              <a:t>los </a:t>
            </a:r>
            <a:r>
              <a:rPr sz="750" spc="15" dirty="0">
                <a:latin typeface="Microsoft Sans Serif"/>
                <a:cs typeface="Microsoft Sans Serif"/>
              </a:rPr>
              <a:t> </a:t>
            </a:r>
            <a:r>
              <a:rPr sz="750" spc="25" dirty="0">
                <a:latin typeface="Microsoft Sans Serif"/>
                <a:cs typeface="Microsoft Sans Serif"/>
              </a:rPr>
              <a:t>terminales de </a:t>
            </a:r>
            <a:r>
              <a:rPr sz="750" spc="10" dirty="0">
                <a:latin typeface="Microsoft Sans Serif"/>
                <a:cs typeface="Microsoft Sans Serif"/>
              </a:rPr>
              <a:t>la </a:t>
            </a:r>
            <a:r>
              <a:rPr sz="750" spc="25" dirty="0">
                <a:latin typeface="Microsoft Sans Serif"/>
                <a:cs typeface="Microsoft Sans Serif"/>
              </a:rPr>
              <a:t>máquina, </a:t>
            </a:r>
            <a:r>
              <a:rPr sz="750" spc="10" dirty="0">
                <a:latin typeface="Microsoft Sans Serif"/>
                <a:cs typeface="Microsoft Sans Serif"/>
              </a:rPr>
              <a:t>el </a:t>
            </a:r>
            <a:r>
              <a:rPr sz="750" spc="20" dirty="0">
                <a:latin typeface="Microsoft Sans Serif"/>
                <a:cs typeface="Microsoft Sans Serif"/>
              </a:rPr>
              <a:t>relé </a:t>
            </a:r>
            <a:r>
              <a:rPr sz="750" spc="25" dirty="0">
                <a:latin typeface="Microsoft Sans Serif"/>
                <a:cs typeface="Microsoft Sans Serif"/>
              </a:rPr>
              <a:t>de sobretensión </a:t>
            </a:r>
            <a:r>
              <a:rPr sz="750" dirty="0">
                <a:latin typeface="Microsoft Sans Serif"/>
                <a:cs typeface="Microsoft Sans Serif"/>
              </a:rPr>
              <a:t>a </a:t>
            </a:r>
            <a:r>
              <a:rPr sz="750" spc="35" dirty="0">
                <a:latin typeface="Microsoft Sans Serif"/>
                <a:cs typeface="Microsoft Sans Serif"/>
              </a:rPr>
              <a:t>tierra </a:t>
            </a:r>
            <a:r>
              <a:rPr sz="750" spc="20" dirty="0">
                <a:latin typeface="Microsoft Sans Serif"/>
                <a:cs typeface="Microsoft Sans Serif"/>
              </a:rPr>
              <a:t>del </a:t>
            </a:r>
            <a:r>
              <a:rPr sz="750" spc="40" dirty="0">
                <a:latin typeface="Microsoft Sans Serif"/>
                <a:cs typeface="Microsoft Sans Serif"/>
              </a:rPr>
              <a:t>neutro </a:t>
            </a:r>
            <a:r>
              <a:rPr sz="750" spc="45" dirty="0">
                <a:latin typeface="Microsoft Sans Serif"/>
                <a:cs typeface="Microsoft Sans Serif"/>
              </a:rPr>
              <a:t> </a:t>
            </a:r>
            <a:r>
              <a:rPr sz="750" spc="25" dirty="0">
                <a:latin typeface="Microsoft Sans Serif"/>
                <a:cs typeface="Microsoft Sans Serif"/>
              </a:rPr>
              <a:t>debe coordinarse </a:t>
            </a:r>
            <a:r>
              <a:rPr sz="750" spc="20" dirty="0">
                <a:latin typeface="Microsoft Sans Serif"/>
                <a:cs typeface="Microsoft Sans Serif"/>
              </a:rPr>
              <a:t>con </a:t>
            </a:r>
            <a:r>
              <a:rPr sz="750" spc="10" dirty="0">
                <a:latin typeface="Microsoft Sans Serif"/>
                <a:cs typeface="Microsoft Sans Serif"/>
              </a:rPr>
              <a:t>los </a:t>
            </a:r>
            <a:r>
              <a:rPr sz="750" spc="15" dirty="0">
                <a:latin typeface="Microsoft Sans Serif"/>
                <a:cs typeface="Microsoft Sans Serif"/>
              </a:rPr>
              <a:t>fusibles </a:t>
            </a:r>
            <a:r>
              <a:rPr sz="750" spc="20" dirty="0">
                <a:latin typeface="Microsoft Sans Serif"/>
                <a:cs typeface="Microsoft Sans Serif"/>
              </a:rPr>
              <a:t>del </a:t>
            </a:r>
            <a:r>
              <a:rPr sz="750" spc="40" dirty="0">
                <a:latin typeface="Microsoft Sans Serif"/>
                <a:cs typeface="Microsoft Sans Serif"/>
              </a:rPr>
              <a:t>transformador </a:t>
            </a:r>
            <a:r>
              <a:rPr sz="750" spc="20" dirty="0">
                <a:latin typeface="Microsoft Sans Serif"/>
                <a:cs typeface="Microsoft Sans Serif"/>
              </a:rPr>
              <a:t>del </a:t>
            </a:r>
            <a:r>
              <a:rPr sz="750" spc="-45" dirty="0">
                <a:latin typeface="Microsoft Sans Serif"/>
                <a:cs typeface="Microsoft Sans Serif"/>
              </a:rPr>
              <a:t>TT </a:t>
            </a:r>
            <a:r>
              <a:rPr sz="750" spc="25" dirty="0">
                <a:latin typeface="Microsoft Sans Serif"/>
                <a:cs typeface="Microsoft Sans Serif"/>
              </a:rPr>
              <a:t>para evitar </a:t>
            </a:r>
            <a:r>
              <a:rPr sz="750" spc="-185" dirty="0">
                <a:latin typeface="Microsoft Sans Serif"/>
                <a:cs typeface="Microsoft Sans Serif"/>
              </a:rPr>
              <a:t> </a:t>
            </a:r>
            <a:r>
              <a:rPr sz="750" spc="30" dirty="0">
                <a:latin typeface="Microsoft Sans Serif"/>
                <a:cs typeface="Microsoft Sans Serif"/>
              </a:rPr>
              <a:t>que </a:t>
            </a:r>
            <a:r>
              <a:rPr sz="750" spc="-5" dirty="0">
                <a:latin typeface="Microsoft Sans Serif"/>
                <a:cs typeface="Microsoft Sans Serif"/>
              </a:rPr>
              <a:t>se </a:t>
            </a:r>
            <a:r>
              <a:rPr sz="750" spc="20" dirty="0">
                <a:latin typeface="Microsoft Sans Serif"/>
                <a:cs typeface="Microsoft Sans Serif"/>
              </a:rPr>
              <a:t>dispare </a:t>
            </a:r>
            <a:r>
              <a:rPr sz="750" spc="10" dirty="0">
                <a:latin typeface="Microsoft Sans Serif"/>
                <a:cs typeface="Microsoft Sans Serif"/>
              </a:rPr>
              <a:t>el </a:t>
            </a:r>
            <a:r>
              <a:rPr sz="750" spc="30" dirty="0">
                <a:latin typeface="Microsoft Sans Serif"/>
                <a:cs typeface="Microsoft Sans Serif"/>
              </a:rPr>
              <a:t>generador </a:t>
            </a:r>
            <a:r>
              <a:rPr sz="750" spc="45" dirty="0">
                <a:latin typeface="Microsoft Sans Serif"/>
                <a:cs typeface="Microsoft Sans Serif"/>
              </a:rPr>
              <a:t>por </a:t>
            </a:r>
            <a:r>
              <a:rPr sz="750" spc="10" dirty="0">
                <a:latin typeface="Microsoft Sans Serif"/>
                <a:cs typeface="Microsoft Sans Serif"/>
              </a:rPr>
              <a:t>fallas </a:t>
            </a:r>
            <a:r>
              <a:rPr sz="750" dirty="0">
                <a:latin typeface="Microsoft Sans Serif"/>
                <a:cs typeface="Microsoft Sans Serif"/>
              </a:rPr>
              <a:t>a </a:t>
            </a:r>
            <a:r>
              <a:rPr sz="750" spc="35" dirty="0">
                <a:latin typeface="Microsoft Sans Serif"/>
                <a:cs typeface="Microsoft Sans Serif"/>
              </a:rPr>
              <a:t>tierra </a:t>
            </a:r>
            <a:r>
              <a:rPr sz="750" spc="15" dirty="0">
                <a:latin typeface="Microsoft Sans Serif"/>
                <a:cs typeface="Microsoft Sans Serif"/>
              </a:rPr>
              <a:t>secundarias </a:t>
            </a:r>
            <a:r>
              <a:rPr sz="750" spc="20" dirty="0">
                <a:latin typeface="Microsoft Sans Serif"/>
                <a:cs typeface="Microsoft Sans Serif"/>
              </a:rPr>
              <a:t>del </a:t>
            </a:r>
            <a:r>
              <a:rPr sz="750" spc="-30" dirty="0">
                <a:latin typeface="Microsoft Sans Serif"/>
                <a:cs typeface="Microsoft Sans Serif"/>
              </a:rPr>
              <a:t>TT. </a:t>
            </a:r>
            <a:r>
              <a:rPr sz="750" spc="-35" dirty="0">
                <a:latin typeface="Microsoft Sans Serif"/>
                <a:cs typeface="Microsoft Sans Serif"/>
              </a:rPr>
              <a:t>Si </a:t>
            </a:r>
            <a:r>
              <a:rPr sz="750" spc="10" dirty="0">
                <a:latin typeface="Microsoft Sans Serif"/>
                <a:cs typeface="Microsoft Sans Serif"/>
              </a:rPr>
              <a:t>el </a:t>
            </a:r>
            <a:r>
              <a:rPr sz="750" spc="15" dirty="0">
                <a:latin typeface="Microsoft Sans Serif"/>
                <a:cs typeface="Microsoft Sans Serif"/>
              </a:rPr>
              <a:t> </a:t>
            </a:r>
            <a:r>
              <a:rPr sz="750" spc="35" dirty="0">
                <a:latin typeface="Microsoft Sans Serif"/>
                <a:cs typeface="Microsoft Sans Serif"/>
              </a:rPr>
              <a:t>retardo</a:t>
            </a:r>
            <a:r>
              <a:rPr sz="750" spc="-5" dirty="0">
                <a:latin typeface="Microsoft Sans Serif"/>
                <a:cs typeface="Microsoft Sans Serif"/>
              </a:rPr>
              <a:t> </a:t>
            </a:r>
            <a:r>
              <a:rPr sz="750" spc="20" dirty="0">
                <a:latin typeface="Microsoft Sans Serif"/>
                <a:cs typeface="Microsoft Sans Serif"/>
              </a:rPr>
              <a:t>del</a:t>
            </a:r>
            <a:r>
              <a:rPr sz="750" dirty="0">
                <a:latin typeface="Microsoft Sans Serif"/>
                <a:cs typeface="Microsoft Sans Serif"/>
              </a:rPr>
              <a:t> </a:t>
            </a:r>
            <a:r>
              <a:rPr sz="750" spc="20" dirty="0">
                <a:latin typeface="Microsoft Sans Serif"/>
                <a:cs typeface="Microsoft Sans Serif"/>
              </a:rPr>
              <a:t>relé</a:t>
            </a:r>
            <a:r>
              <a:rPr sz="750" dirty="0">
                <a:latin typeface="Microsoft Sans Serif"/>
                <a:cs typeface="Microsoft Sans Serif"/>
              </a:rPr>
              <a:t> </a:t>
            </a:r>
            <a:r>
              <a:rPr sz="750" spc="40" dirty="0">
                <a:latin typeface="Microsoft Sans Serif"/>
                <a:cs typeface="Microsoft Sans Serif"/>
              </a:rPr>
              <a:t>no</a:t>
            </a:r>
            <a:r>
              <a:rPr sz="750" dirty="0">
                <a:latin typeface="Microsoft Sans Serif"/>
                <a:cs typeface="Microsoft Sans Serif"/>
              </a:rPr>
              <a:t> </a:t>
            </a:r>
            <a:r>
              <a:rPr sz="750" spc="-5" dirty="0">
                <a:latin typeface="Microsoft Sans Serif"/>
                <a:cs typeface="Microsoft Sans Serif"/>
              </a:rPr>
              <a:t>es</a:t>
            </a:r>
            <a:r>
              <a:rPr sz="750" dirty="0">
                <a:latin typeface="Microsoft Sans Serif"/>
                <a:cs typeface="Microsoft Sans Serif"/>
              </a:rPr>
              <a:t> </a:t>
            </a:r>
            <a:r>
              <a:rPr sz="750" spc="15" dirty="0">
                <a:latin typeface="Microsoft Sans Serif"/>
                <a:cs typeface="Microsoft Sans Serif"/>
              </a:rPr>
              <a:t>aceptable,</a:t>
            </a:r>
            <a:r>
              <a:rPr sz="750" spc="-5" dirty="0">
                <a:latin typeface="Microsoft Sans Serif"/>
                <a:cs typeface="Microsoft Sans Serif"/>
              </a:rPr>
              <a:t> </a:t>
            </a:r>
            <a:r>
              <a:rPr sz="750" spc="10" dirty="0">
                <a:latin typeface="Microsoft Sans Serif"/>
                <a:cs typeface="Microsoft Sans Serif"/>
              </a:rPr>
              <a:t>el</a:t>
            </a:r>
            <a:r>
              <a:rPr sz="750" dirty="0">
                <a:latin typeface="Microsoft Sans Serif"/>
                <a:cs typeface="Microsoft Sans Serif"/>
              </a:rPr>
              <a:t> </a:t>
            </a:r>
            <a:r>
              <a:rPr sz="750" spc="35" dirty="0">
                <a:latin typeface="Microsoft Sans Serif"/>
                <a:cs typeface="Microsoft Sans Serif"/>
              </a:rPr>
              <a:t>problema</a:t>
            </a:r>
            <a:r>
              <a:rPr sz="750" dirty="0">
                <a:latin typeface="Microsoft Sans Serif"/>
                <a:cs typeface="Microsoft Sans Serif"/>
              </a:rPr>
              <a:t> </a:t>
            </a:r>
            <a:r>
              <a:rPr sz="750" spc="25" dirty="0">
                <a:latin typeface="Microsoft Sans Serif"/>
                <a:cs typeface="Microsoft Sans Serif"/>
              </a:rPr>
              <a:t>de</a:t>
            </a:r>
            <a:r>
              <a:rPr sz="750" dirty="0">
                <a:latin typeface="Microsoft Sans Serif"/>
                <a:cs typeface="Microsoft Sans Serif"/>
              </a:rPr>
              <a:t> </a:t>
            </a:r>
            <a:r>
              <a:rPr sz="750" spc="25" dirty="0">
                <a:latin typeface="Microsoft Sans Serif"/>
                <a:cs typeface="Microsoft Sans Serif"/>
              </a:rPr>
              <a:t>coordinación</a:t>
            </a:r>
            <a:r>
              <a:rPr sz="750" dirty="0">
                <a:latin typeface="Microsoft Sans Serif"/>
                <a:cs typeface="Microsoft Sans Serif"/>
              </a:rPr>
              <a:t> </a:t>
            </a:r>
            <a:r>
              <a:rPr sz="750" spc="-5" dirty="0">
                <a:latin typeface="Microsoft Sans Serif"/>
                <a:cs typeface="Microsoft Sans Serif"/>
              </a:rPr>
              <a:t>se</a:t>
            </a:r>
            <a:r>
              <a:rPr sz="750" dirty="0">
                <a:latin typeface="Microsoft Sans Serif"/>
                <a:cs typeface="Microsoft Sans Serif"/>
              </a:rPr>
              <a:t> </a:t>
            </a:r>
            <a:r>
              <a:rPr sz="750" spc="25" dirty="0">
                <a:latin typeface="Microsoft Sans Serif"/>
                <a:cs typeface="Microsoft Sans Serif"/>
              </a:rPr>
              <a:t>puede </a:t>
            </a:r>
            <a:r>
              <a:rPr sz="750" spc="-185" dirty="0">
                <a:latin typeface="Microsoft Sans Serif"/>
                <a:cs typeface="Microsoft Sans Serif"/>
              </a:rPr>
              <a:t> </a:t>
            </a:r>
            <a:r>
              <a:rPr sz="750" spc="20" dirty="0">
                <a:latin typeface="Microsoft Sans Serif"/>
                <a:cs typeface="Microsoft Sans Serif"/>
              </a:rPr>
              <a:t>aliviar </a:t>
            </a:r>
            <a:r>
              <a:rPr sz="750" spc="35" dirty="0">
                <a:latin typeface="Microsoft Sans Serif"/>
                <a:cs typeface="Microsoft Sans Serif"/>
              </a:rPr>
              <a:t>poniendo </a:t>
            </a:r>
            <a:r>
              <a:rPr sz="750" dirty="0">
                <a:latin typeface="Microsoft Sans Serif"/>
                <a:cs typeface="Microsoft Sans Serif"/>
              </a:rPr>
              <a:t>a </a:t>
            </a:r>
            <a:r>
              <a:rPr sz="750" spc="35" dirty="0">
                <a:latin typeface="Microsoft Sans Serif"/>
                <a:cs typeface="Microsoft Sans Serif"/>
              </a:rPr>
              <a:t>tierra </a:t>
            </a:r>
            <a:r>
              <a:rPr sz="750" spc="40" dirty="0">
                <a:latin typeface="Microsoft Sans Serif"/>
                <a:cs typeface="Microsoft Sans Serif"/>
              </a:rPr>
              <a:t>uno </a:t>
            </a:r>
            <a:r>
              <a:rPr sz="750" spc="25" dirty="0">
                <a:latin typeface="Microsoft Sans Serif"/>
                <a:cs typeface="Microsoft Sans Serif"/>
              </a:rPr>
              <a:t>de </a:t>
            </a:r>
            <a:r>
              <a:rPr sz="750" spc="10" dirty="0">
                <a:latin typeface="Microsoft Sans Serif"/>
                <a:cs typeface="Microsoft Sans Serif"/>
              </a:rPr>
              <a:t>los </a:t>
            </a:r>
            <a:r>
              <a:rPr sz="750" spc="25" dirty="0">
                <a:latin typeface="Microsoft Sans Serif"/>
                <a:cs typeface="Microsoft Sans Serif"/>
              </a:rPr>
              <a:t>conductores de </a:t>
            </a:r>
            <a:r>
              <a:rPr sz="750" spc="10" dirty="0">
                <a:latin typeface="Microsoft Sans Serif"/>
                <a:cs typeface="Microsoft Sans Serif"/>
              </a:rPr>
              <a:t>fase </a:t>
            </a:r>
            <a:r>
              <a:rPr sz="750" spc="20" dirty="0">
                <a:latin typeface="Microsoft Sans Serif"/>
                <a:cs typeface="Microsoft Sans Serif"/>
              </a:rPr>
              <a:t>secundaria </a:t>
            </a:r>
            <a:r>
              <a:rPr sz="750" spc="25" dirty="0">
                <a:latin typeface="Microsoft Sans Serif"/>
                <a:cs typeface="Microsoft Sans Serif"/>
              </a:rPr>
              <a:t>en </a:t>
            </a:r>
            <a:r>
              <a:rPr sz="750" spc="-185" dirty="0">
                <a:latin typeface="Microsoft Sans Serif"/>
                <a:cs typeface="Microsoft Sans Serif"/>
              </a:rPr>
              <a:t> </a:t>
            </a:r>
            <a:r>
              <a:rPr sz="750" spc="35" dirty="0">
                <a:latin typeface="Microsoft Sans Serif"/>
                <a:cs typeface="Microsoft Sans Serif"/>
              </a:rPr>
              <a:t>lugar </a:t>
            </a:r>
            <a:r>
              <a:rPr sz="750" spc="20" dirty="0">
                <a:latin typeface="Microsoft Sans Serif"/>
                <a:cs typeface="Microsoft Sans Serif"/>
              </a:rPr>
              <a:t>del </a:t>
            </a:r>
            <a:r>
              <a:rPr sz="750" spc="40" dirty="0">
                <a:latin typeface="Microsoft Sans Serif"/>
                <a:cs typeface="Microsoft Sans Serif"/>
              </a:rPr>
              <a:t>neutro </a:t>
            </a:r>
            <a:r>
              <a:rPr sz="750" spc="20" dirty="0">
                <a:latin typeface="Microsoft Sans Serif"/>
                <a:cs typeface="Microsoft Sans Serif"/>
              </a:rPr>
              <a:t>secundario. </a:t>
            </a:r>
            <a:r>
              <a:rPr sz="750" spc="15" dirty="0">
                <a:latin typeface="Microsoft Sans Serif"/>
                <a:cs typeface="Microsoft Sans Serif"/>
              </a:rPr>
              <a:t>Por </a:t>
            </a:r>
            <a:r>
              <a:rPr sz="750" spc="25" dirty="0">
                <a:latin typeface="Microsoft Sans Serif"/>
                <a:cs typeface="Microsoft Sans Serif"/>
              </a:rPr>
              <a:t>lo </a:t>
            </a:r>
            <a:r>
              <a:rPr sz="750" spc="30" dirty="0">
                <a:latin typeface="Microsoft Sans Serif"/>
                <a:cs typeface="Microsoft Sans Serif"/>
              </a:rPr>
              <a:t>tanto, una </a:t>
            </a:r>
            <a:r>
              <a:rPr sz="750" spc="20" dirty="0">
                <a:latin typeface="Microsoft Sans Serif"/>
                <a:cs typeface="Microsoft Sans Serif"/>
              </a:rPr>
              <a:t>falla </a:t>
            </a:r>
            <a:r>
              <a:rPr sz="750" dirty="0">
                <a:latin typeface="Microsoft Sans Serif"/>
                <a:cs typeface="Microsoft Sans Serif"/>
              </a:rPr>
              <a:t>a </a:t>
            </a:r>
            <a:r>
              <a:rPr sz="750" spc="35" dirty="0">
                <a:latin typeface="Microsoft Sans Serif"/>
                <a:cs typeface="Microsoft Sans Serif"/>
              </a:rPr>
              <a:t>tierra </a:t>
            </a:r>
            <a:r>
              <a:rPr sz="750" spc="20" dirty="0">
                <a:latin typeface="Microsoft Sans Serif"/>
                <a:cs typeface="Microsoft Sans Serif"/>
              </a:rPr>
              <a:t>secundaria </a:t>
            </a:r>
            <a:r>
              <a:rPr sz="750" spc="-185" dirty="0">
                <a:latin typeface="Microsoft Sans Serif"/>
                <a:cs typeface="Microsoft Sans Serif"/>
              </a:rPr>
              <a:t> </a:t>
            </a:r>
            <a:r>
              <a:rPr sz="750" spc="25" dirty="0">
                <a:latin typeface="Microsoft Sans Serif"/>
                <a:cs typeface="Microsoft Sans Serif"/>
              </a:rPr>
              <a:t>resulta</a:t>
            </a:r>
            <a:r>
              <a:rPr sz="750" spc="-5" dirty="0">
                <a:latin typeface="Microsoft Sans Serif"/>
                <a:cs typeface="Microsoft Sans Serif"/>
              </a:rPr>
              <a:t> </a:t>
            </a:r>
            <a:r>
              <a:rPr sz="750" spc="25" dirty="0">
                <a:latin typeface="Microsoft Sans Serif"/>
                <a:cs typeface="Microsoft Sans Serif"/>
              </a:rPr>
              <a:t>en</a:t>
            </a:r>
            <a:r>
              <a:rPr sz="750" spc="-5" dirty="0">
                <a:latin typeface="Microsoft Sans Serif"/>
                <a:cs typeface="Microsoft Sans Serif"/>
              </a:rPr>
              <a:t> </a:t>
            </a:r>
            <a:r>
              <a:rPr sz="750" spc="30" dirty="0">
                <a:latin typeface="Microsoft Sans Serif"/>
                <a:cs typeface="Microsoft Sans Serif"/>
              </a:rPr>
              <a:t>una</a:t>
            </a:r>
            <a:r>
              <a:rPr sz="750" spc="-5" dirty="0">
                <a:latin typeface="Microsoft Sans Serif"/>
                <a:cs typeface="Microsoft Sans Serif"/>
              </a:rPr>
              <a:t> </a:t>
            </a:r>
            <a:r>
              <a:rPr sz="750" spc="20" dirty="0">
                <a:latin typeface="Microsoft Sans Serif"/>
                <a:cs typeface="Microsoft Sans Serif"/>
              </a:rPr>
              <a:t>falla</a:t>
            </a:r>
            <a:r>
              <a:rPr sz="750" spc="-5" dirty="0">
                <a:latin typeface="Microsoft Sans Serif"/>
                <a:cs typeface="Microsoft Sans Serif"/>
              </a:rPr>
              <a:t> </a:t>
            </a:r>
            <a:r>
              <a:rPr sz="750" spc="25" dirty="0">
                <a:latin typeface="Microsoft Sans Serif"/>
                <a:cs typeface="Microsoft Sans Serif"/>
              </a:rPr>
              <a:t>de</a:t>
            </a:r>
            <a:r>
              <a:rPr sz="750" spc="-5" dirty="0">
                <a:latin typeface="Microsoft Sans Serif"/>
                <a:cs typeface="Microsoft Sans Serif"/>
              </a:rPr>
              <a:t> </a:t>
            </a:r>
            <a:r>
              <a:rPr sz="750" spc="-45" dirty="0">
                <a:latin typeface="Microsoft Sans Serif"/>
                <a:cs typeface="Microsoft Sans Serif"/>
              </a:rPr>
              <a:t>TT</a:t>
            </a:r>
            <a:r>
              <a:rPr sz="750" spc="-5" dirty="0">
                <a:latin typeface="Microsoft Sans Serif"/>
                <a:cs typeface="Microsoft Sans Serif"/>
              </a:rPr>
              <a:t> </a:t>
            </a:r>
            <a:r>
              <a:rPr sz="750" spc="25" dirty="0">
                <a:latin typeface="Microsoft Sans Serif"/>
                <a:cs typeface="Microsoft Sans Serif"/>
              </a:rPr>
              <a:t>de</a:t>
            </a:r>
            <a:r>
              <a:rPr sz="750" spc="-5" dirty="0">
                <a:latin typeface="Microsoft Sans Serif"/>
                <a:cs typeface="Microsoft Sans Serif"/>
              </a:rPr>
              <a:t> </a:t>
            </a:r>
            <a:r>
              <a:rPr sz="750" spc="10" dirty="0">
                <a:latin typeface="Microsoft Sans Serif"/>
                <a:cs typeface="Microsoft Sans Serif"/>
              </a:rPr>
              <a:t>fase</a:t>
            </a:r>
            <a:r>
              <a:rPr sz="750" spc="-5" dirty="0">
                <a:latin typeface="Microsoft Sans Serif"/>
                <a:cs typeface="Microsoft Sans Serif"/>
              </a:rPr>
              <a:t> </a:t>
            </a:r>
            <a:r>
              <a:rPr sz="750" dirty="0">
                <a:latin typeface="Microsoft Sans Serif"/>
                <a:cs typeface="Microsoft Sans Serif"/>
              </a:rPr>
              <a:t>a</a:t>
            </a:r>
            <a:r>
              <a:rPr sz="750" spc="-5" dirty="0">
                <a:latin typeface="Microsoft Sans Serif"/>
                <a:cs typeface="Microsoft Sans Serif"/>
              </a:rPr>
              <a:t> </a:t>
            </a:r>
            <a:r>
              <a:rPr sz="750" spc="5" dirty="0">
                <a:latin typeface="Microsoft Sans Serif"/>
                <a:cs typeface="Microsoft Sans Serif"/>
              </a:rPr>
              <a:t>fase,</a:t>
            </a:r>
            <a:r>
              <a:rPr sz="750" spc="-5" dirty="0">
                <a:latin typeface="Microsoft Sans Serif"/>
                <a:cs typeface="Microsoft Sans Serif"/>
              </a:rPr>
              <a:t> </a:t>
            </a:r>
            <a:r>
              <a:rPr sz="750" spc="30" dirty="0">
                <a:latin typeface="Microsoft Sans Serif"/>
                <a:cs typeface="Microsoft Sans Serif"/>
              </a:rPr>
              <a:t>que</a:t>
            </a:r>
            <a:r>
              <a:rPr sz="750" spc="-5" dirty="0">
                <a:latin typeface="Microsoft Sans Serif"/>
                <a:cs typeface="Microsoft Sans Serif"/>
              </a:rPr>
              <a:t> </a:t>
            </a:r>
            <a:r>
              <a:rPr sz="750" spc="40" dirty="0">
                <a:latin typeface="Microsoft Sans Serif"/>
                <a:cs typeface="Microsoft Sans Serif"/>
              </a:rPr>
              <a:t>no</a:t>
            </a:r>
            <a:r>
              <a:rPr sz="750" spc="-5" dirty="0">
                <a:latin typeface="Microsoft Sans Serif"/>
                <a:cs typeface="Microsoft Sans Serif"/>
              </a:rPr>
              <a:t> </a:t>
            </a:r>
            <a:r>
              <a:rPr sz="750" spc="30" dirty="0">
                <a:latin typeface="Microsoft Sans Serif"/>
                <a:cs typeface="Microsoft Sans Serif"/>
              </a:rPr>
              <a:t>operará</a:t>
            </a:r>
            <a:r>
              <a:rPr sz="750" spc="-5" dirty="0">
                <a:latin typeface="Microsoft Sans Serif"/>
                <a:cs typeface="Microsoft Sans Serif"/>
              </a:rPr>
              <a:t> </a:t>
            </a:r>
            <a:r>
              <a:rPr sz="750" spc="10" dirty="0">
                <a:latin typeface="Microsoft Sans Serif"/>
                <a:cs typeface="Microsoft Sans Serif"/>
              </a:rPr>
              <a:t>el</a:t>
            </a:r>
            <a:r>
              <a:rPr sz="750" spc="-5" dirty="0">
                <a:latin typeface="Microsoft Sans Serif"/>
                <a:cs typeface="Microsoft Sans Serif"/>
              </a:rPr>
              <a:t> </a:t>
            </a:r>
            <a:r>
              <a:rPr sz="750" spc="20" dirty="0">
                <a:latin typeface="Microsoft Sans Serif"/>
                <a:cs typeface="Microsoft Sans Serif"/>
              </a:rPr>
              <a:t>relé</a:t>
            </a:r>
            <a:r>
              <a:rPr sz="750" spc="-5" dirty="0">
                <a:latin typeface="Microsoft Sans Serif"/>
                <a:cs typeface="Microsoft Sans Serif"/>
              </a:rPr>
              <a:t> </a:t>
            </a:r>
            <a:r>
              <a:rPr sz="750" spc="15" dirty="0">
                <a:latin typeface="Microsoft Sans Serif"/>
                <a:cs typeface="Microsoft Sans Serif"/>
              </a:rPr>
              <a:t>de  </a:t>
            </a:r>
            <a:r>
              <a:rPr sz="750" spc="25" dirty="0">
                <a:latin typeface="Microsoft Sans Serif"/>
                <a:cs typeface="Microsoft Sans Serif"/>
              </a:rPr>
              <a:t>sobretensión de </a:t>
            </a:r>
            <a:r>
              <a:rPr sz="750" spc="35" dirty="0">
                <a:latin typeface="Microsoft Sans Serif"/>
                <a:cs typeface="Microsoft Sans Serif"/>
              </a:rPr>
              <a:t>tierra </a:t>
            </a:r>
            <a:r>
              <a:rPr sz="750" spc="30" dirty="0">
                <a:latin typeface="Microsoft Sans Serif"/>
                <a:cs typeface="Microsoft Sans Serif"/>
              </a:rPr>
              <a:t>neutral. </a:t>
            </a:r>
            <a:r>
              <a:rPr sz="750" spc="-10" dirty="0">
                <a:latin typeface="Microsoft Sans Serif"/>
                <a:cs typeface="Microsoft Sans Serif"/>
              </a:rPr>
              <a:t>Sin </a:t>
            </a:r>
            <a:r>
              <a:rPr sz="750" spc="30" dirty="0">
                <a:latin typeface="Microsoft Sans Serif"/>
                <a:cs typeface="Microsoft Sans Serif"/>
              </a:rPr>
              <a:t>embargo, </a:t>
            </a:r>
            <a:r>
              <a:rPr sz="750" spc="25" dirty="0">
                <a:latin typeface="Microsoft Sans Serif"/>
                <a:cs typeface="Microsoft Sans Serif"/>
              </a:rPr>
              <a:t>cuando </a:t>
            </a:r>
            <a:r>
              <a:rPr sz="750" spc="-5" dirty="0">
                <a:latin typeface="Microsoft Sans Serif"/>
                <a:cs typeface="Microsoft Sans Serif"/>
              </a:rPr>
              <a:t>se </a:t>
            </a:r>
            <a:r>
              <a:rPr sz="750" spc="20" dirty="0">
                <a:latin typeface="Microsoft Sans Serif"/>
                <a:cs typeface="Microsoft Sans Serif"/>
              </a:rPr>
              <a:t>utiliza </a:t>
            </a:r>
            <a:r>
              <a:rPr sz="750" spc="10" dirty="0">
                <a:latin typeface="Microsoft Sans Serif"/>
                <a:cs typeface="Microsoft Sans Serif"/>
              </a:rPr>
              <a:t>esta </a:t>
            </a:r>
            <a:r>
              <a:rPr sz="750" spc="15" dirty="0">
                <a:latin typeface="Microsoft Sans Serif"/>
                <a:cs typeface="Microsoft Sans Serif"/>
              </a:rPr>
              <a:t> </a:t>
            </a:r>
            <a:r>
              <a:rPr sz="750" spc="10" dirty="0">
                <a:latin typeface="Microsoft Sans Serif"/>
                <a:cs typeface="Microsoft Sans Serif"/>
              </a:rPr>
              <a:t>técnica, el </a:t>
            </a:r>
            <a:r>
              <a:rPr sz="750" spc="35" dirty="0">
                <a:latin typeface="Microsoft Sans Serif"/>
                <a:cs typeface="Microsoft Sans Serif"/>
              </a:rPr>
              <a:t>problema </a:t>
            </a:r>
            <a:r>
              <a:rPr sz="750" spc="25" dirty="0">
                <a:latin typeface="Microsoft Sans Serif"/>
                <a:cs typeface="Microsoft Sans Serif"/>
              </a:rPr>
              <a:t>de coordinación todavía </a:t>
            </a:r>
            <a:r>
              <a:rPr sz="750" spc="15" dirty="0">
                <a:latin typeface="Microsoft Sans Serif"/>
                <a:cs typeface="Microsoft Sans Serif"/>
              </a:rPr>
              <a:t>existe </a:t>
            </a:r>
            <a:r>
              <a:rPr sz="750" spc="25" dirty="0">
                <a:latin typeface="Microsoft Sans Serif"/>
                <a:cs typeface="Microsoft Sans Serif"/>
              </a:rPr>
              <a:t>para </a:t>
            </a:r>
            <a:r>
              <a:rPr sz="750" spc="10" dirty="0">
                <a:latin typeface="Microsoft Sans Serif"/>
                <a:cs typeface="Microsoft Sans Serif"/>
              </a:rPr>
              <a:t>fallas </a:t>
            </a:r>
            <a:r>
              <a:rPr sz="750" dirty="0">
                <a:latin typeface="Microsoft Sans Serif"/>
                <a:cs typeface="Microsoft Sans Serif"/>
              </a:rPr>
              <a:t>a </a:t>
            </a:r>
            <a:r>
              <a:rPr sz="750" spc="35" dirty="0">
                <a:latin typeface="Microsoft Sans Serif"/>
                <a:cs typeface="Microsoft Sans Serif"/>
              </a:rPr>
              <a:t>tierra </a:t>
            </a:r>
            <a:r>
              <a:rPr sz="750" spc="40" dirty="0">
                <a:latin typeface="Microsoft Sans Serif"/>
                <a:cs typeface="Microsoft Sans Serif"/>
              </a:rPr>
              <a:t> </a:t>
            </a:r>
            <a:r>
              <a:rPr sz="750" spc="25" dirty="0">
                <a:latin typeface="Microsoft Sans Serif"/>
                <a:cs typeface="Microsoft Sans Serif"/>
              </a:rPr>
              <a:t>en </a:t>
            </a:r>
            <a:r>
              <a:rPr sz="750" spc="10" dirty="0">
                <a:latin typeface="Microsoft Sans Serif"/>
                <a:cs typeface="Microsoft Sans Serif"/>
              </a:rPr>
              <a:t>el </a:t>
            </a:r>
            <a:r>
              <a:rPr sz="750" spc="40" dirty="0">
                <a:latin typeface="Microsoft Sans Serif"/>
                <a:cs typeface="Microsoft Sans Serif"/>
              </a:rPr>
              <a:t>neutro </a:t>
            </a:r>
            <a:r>
              <a:rPr sz="750" spc="20" dirty="0">
                <a:latin typeface="Microsoft Sans Serif"/>
                <a:cs typeface="Microsoft Sans Serif"/>
              </a:rPr>
              <a:t>secundario; </a:t>
            </a:r>
            <a:r>
              <a:rPr sz="750" spc="45" dirty="0">
                <a:latin typeface="Microsoft Sans Serif"/>
                <a:cs typeface="Microsoft Sans Serif"/>
              </a:rPr>
              <a:t>por </a:t>
            </a:r>
            <a:r>
              <a:rPr sz="750" spc="25" dirty="0">
                <a:latin typeface="Microsoft Sans Serif"/>
                <a:cs typeface="Microsoft Sans Serif"/>
              </a:rPr>
              <a:t>lo </a:t>
            </a:r>
            <a:r>
              <a:rPr sz="750" spc="30" dirty="0">
                <a:latin typeface="Microsoft Sans Serif"/>
                <a:cs typeface="Microsoft Sans Serif"/>
              </a:rPr>
              <a:t>tanto, </a:t>
            </a:r>
            <a:r>
              <a:rPr sz="750" spc="15" dirty="0">
                <a:latin typeface="Microsoft Sans Serif"/>
                <a:cs typeface="Microsoft Sans Serif"/>
              </a:rPr>
              <a:t>su </a:t>
            </a:r>
            <a:r>
              <a:rPr sz="750" spc="30" dirty="0">
                <a:latin typeface="Microsoft Sans Serif"/>
                <a:cs typeface="Microsoft Sans Serif"/>
              </a:rPr>
              <a:t>utilidad </a:t>
            </a:r>
            <a:r>
              <a:rPr sz="750" spc="-5" dirty="0">
                <a:latin typeface="Microsoft Sans Serif"/>
                <a:cs typeface="Microsoft Sans Serif"/>
              </a:rPr>
              <a:t>se </a:t>
            </a:r>
            <a:r>
              <a:rPr sz="750" spc="35" dirty="0">
                <a:latin typeface="Microsoft Sans Serif"/>
                <a:cs typeface="Microsoft Sans Serif"/>
              </a:rPr>
              <a:t>limita </a:t>
            </a:r>
            <a:r>
              <a:rPr sz="750" dirty="0">
                <a:latin typeface="Microsoft Sans Serif"/>
                <a:cs typeface="Microsoft Sans Serif"/>
              </a:rPr>
              <a:t>a </a:t>
            </a:r>
            <a:r>
              <a:rPr sz="750" spc="15" dirty="0">
                <a:latin typeface="Microsoft Sans Serif"/>
                <a:cs typeface="Microsoft Sans Serif"/>
              </a:rPr>
              <a:t>aquellas </a:t>
            </a:r>
            <a:r>
              <a:rPr sz="750" spc="20" dirty="0">
                <a:latin typeface="Microsoft Sans Serif"/>
                <a:cs typeface="Microsoft Sans Serif"/>
              </a:rPr>
              <a:t> </a:t>
            </a:r>
            <a:r>
              <a:rPr sz="750" spc="10" dirty="0">
                <a:latin typeface="Microsoft Sans Serif"/>
                <a:cs typeface="Microsoft Sans Serif"/>
              </a:rPr>
              <a:t>aplicaciones</a:t>
            </a:r>
            <a:r>
              <a:rPr sz="750" spc="-5" dirty="0">
                <a:latin typeface="Microsoft Sans Serif"/>
                <a:cs typeface="Microsoft Sans Serif"/>
              </a:rPr>
              <a:t> </a:t>
            </a:r>
            <a:r>
              <a:rPr sz="750" spc="35" dirty="0">
                <a:latin typeface="Microsoft Sans Serif"/>
                <a:cs typeface="Microsoft Sans Serif"/>
              </a:rPr>
              <a:t>donde</a:t>
            </a:r>
            <a:r>
              <a:rPr sz="750" dirty="0">
                <a:latin typeface="Microsoft Sans Serif"/>
                <a:cs typeface="Microsoft Sans Serif"/>
              </a:rPr>
              <a:t> </a:t>
            </a:r>
            <a:r>
              <a:rPr sz="750" spc="10" dirty="0">
                <a:latin typeface="Microsoft Sans Serif"/>
                <a:cs typeface="Microsoft Sans Serif"/>
              </a:rPr>
              <a:t>la</a:t>
            </a:r>
            <a:r>
              <a:rPr sz="750" spc="-5" dirty="0">
                <a:latin typeface="Microsoft Sans Serif"/>
                <a:cs typeface="Microsoft Sans Serif"/>
              </a:rPr>
              <a:t> </a:t>
            </a:r>
            <a:r>
              <a:rPr sz="750" spc="20" dirty="0">
                <a:latin typeface="Microsoft Sans Serif"/>
                <a:cs typeface="Microsoft Sans Serif"/>
              </a:rPr>
              <a:t>exposición</a:t>
            </a:r>
            <a:r>
              <a:rPr sz="750" dirty="0">
                <a:latin typeface="Microsoft Sans Serif"/>
                <a:cs typeface="Microsoft Sans Serif"/>
              </a:rPr>
              <a:t> a </a:t>
            </a:r>
            <a:r>
              <a:rPr sz="750" spc="10" dirty="0">
                <a:latin typeface="Microsoft Sans Serif"/>
                <a:cs typeface="Microsoft Sans Serif"/>
              </a:rPr>
              <a:t>fallas</a:t>
            </a:r>
            <a:r>
              <a:rPr sz="750" spc="-5" dirty="0">
                <a:latin typeface="Microsoft Sans Serif"/>
                <a:cs typeface="Microsoft Sans Serif"/>
              </a:rPr>
              <a:t> </a:t>
            </a:r>
            <a:r>
              <a:rPr sz="750" spc="15" dirty="0">
                <a:latin typeface="Microsoft Sans Serif"/>
                <a:cs typeface="Microsoft Sans Serif"/>
              </a:rPr>
              <a:t>secundarias</a:t>
            </a:r>
            <a:r>
              <a:rPr sz="750" dirty="0">
                <a:latin typeface="Microsoft Sans Serif"/>
                <a:cs typeface="Microsoft Sans Serif"/>
              </a:rPr>
              <a:t> </a:t>
            </a:r>
            <a:r>
              <a:rPr sz="750" spc="25" dirty="0">
                <a:latin typeface="Microsoft Sans Serif"/>
                <a:cs typeface="Microsoft Sans Serif"/>
              </a:rPr>
              <a:t>de</a:t>
            </a:r>
            <a:r>
              <a:rPr sz="750" spc="-5" dirty="0">
                <a:latin typeface="Microsoft Sans Serif"/>
                <a:cs typeface="Microsoft Sans Serif"/>
              </a:rPr>
              <a:t> </a:t>
            </a:r>
            <a:r>
              <a:rPr sz="750" spc="40" dirty="0">
                <a:latin typeface="Microsoft Sans Serif"/>
                <a:cs typeface="Microsoft Sans Serif"/>
              </a:rPr>
              <a:t>neutro</a:t>
            </a:r>
            <a:r>
              <a:rPr sz="750" dirty="0">
                <a:latin typeface="Microsoft Sans Serif"/>
                <a:cs typeface="Microsoft Sans Serif"/>
              </a:rPr>
              <a:t> a </a:t>
            </a:r>
            <a:r>
              <a:rPr sz="750" spc="35" dirty="0">
                <a:latin typeface="Microsoft Sans Serif"/>
                <a:cs typeface="Microsoft Sans Serif"/>
              </a:rPr>
              <a:t>tierra </a:t>
            </a:r>
            <a:r>
              <a:rPr sz="750" spc="-185" dirty="0">
                <a:latin typeface="Microsoft Sans Serif"/>
                <a:cs typeface="Microsoft Sans Serif"/>
              </a:rPr>
              <a:t> </a:t>
            </a:r>
            <a:r>
              <a:rPr sz="750" spc="-5" dirty="0">
                <a:latin typeface="Microsoft Sans Serif"/>
                <a:cs typeface="Microsoft Sans Serif"/>
              </a:rPr>
              <a:t>es</a:t>
            </a:r>
            <a:r>
              <a:rPr sz="750" spc="-10" dirty="0">
                <a:latin typeface="Microsoft Sans Serif"/>
                <a:cs typeface="Microsoft Sans Serif"/>
              </a:rPr>
              <a:t> </a:t>
            </a:r>
            <a:r>
              <a:rPr sz="750" spc="20" dirty="0">
                <a:latin typeface="Microsoft Sans Serif"/>
                <a:cs typeface="Microsoft Sans Serif"/>
              </a:rPr>
              <a:t>pequeña.</a:t>
            </a:r>
            <a:endParaRPr sz="750">
              <a:latin typeface="Microsoft Sans Serif"/>
              <a:cs typeface="Microsoft Sans Serif"/>
            </a:endParaRPr>
          </a:p>
          <a:p>
            <a:pPr marL="139700" indent="-127635">
              <a:lnSpc>
                <a:spcPct val="100000"/>
              </a:lnSpc>
              <a:spcBef>
                <a:spcPts val="785"/>
              </a:spcBef>
              <a:buAutoNum type="alphaUcPeriod" startAt="2"/>
              <a:tabLst>
                <a:tab pos="140335" algn="l"/>
              </a:tabLst>
            </a:pPr>
            <a:r>
              <a:rPr sz="850" spc="25" dirty="0">
                <a:latin typeface="Microsoft Sans Serif"/>
                <a:cs typeface="Microsoft Sans Serif"/>
              </a:rPr>
              <a:t>Coordinación</a:t>
            </a:r>
            <a:r>
              <a:rPr sz="850" spc="-20" dirty="0">
                <a:latin typeface="Microsoft Sans Serif"/>
                <a:cs typeface="Microsoft Sans Serif"/>
              </a:rPr>
              <a:t> </a:t>
            </a:r>
            <a:r>
              <a:rPr sz="850" spc="25" dirty="0">
                <a:latin typeface="Microsoft Sans Serif"/>
                <a:cs typeface="Microsoft Sans Serif"/>
              </a:rPr>
              <a:t>con</a:t>
            </a:r>
            <a:r>
              <a:rPr sz="850" spc="-15" dirty="0">
                <a:latin typeface="Microsoft Sans Serif"/>
                <a:cs typeface="Microsoft Sans Serif"/>
              </a:rPr>
              <a:t> </a:t>
            </a:r>
            <a:r>
              <a:rPr sz="850" spc="40" dirty="0">
                <a:latin typeface="Microsoft Sans Serif"/>
                <a:cs typeface="Microsoft Sans Serif"/>
              </a:rPr>
              <a:t>otros</a:t>
            </a:r>
            <a:r>
              <a:rPr sz="850" spc="-20" dirty="0">
                <a:latin typeface="Microsoft Sans Serif"/>
                <a:cs typeface="Microsoft Sans Serif"/>
              </a:rPr>
              <a:t> </a:t>
            </a:r>
            <a:r>
              <a:rPr sz="850" spc="15" dirty="0">
                <a:latin typeface="Microsoft Sans Serif"/>
                <a:cs typeface="Microsoft Sans Serif"/>
              </a:rPr>
              <a:t>relevos</a:t>
            </a:r>
            <a:endParaRPr sz="850">
              <a:latin typeface="Microsoft Sans Serif"/>
              <a:cs typeface="Microsoft Sans Serif"/>
            </a:endParaRPr>
          </a:p>
          <a:p>
            <a:pPr marL="12700" marR="53340" indent="153670">
              <a:lnSpc>
                <a:spcPct val="133600"/>
              </a:lnSpc>
              <a:spcBef>
                <a:spcPts val="220"/>
              </a:spcBef>
            </a:pPr>
            <a:r>
              <a:rPr sz="750" spc="-50" dirty="0">
                <a:latin typeface="Microsoft Sans Serif"/>
                <a:cs typeface="Microsoft Sans Serif"/>
              </a:rPr>
              <a:t>Es </a:t>
            </a:r>
            <a:r>
              <a:rPr sz="750" spc="20" dirty="0">
                <a:latin typeface="Microsoft Sans Serif"/>
                <a:cs typeface="Microsoft Sans Serif"/>
              </a:rPr>
              <a:t>posible </a:t>
            </a:r>
            <a:r>
              <a:rPr sz="750" spc="30" dirty="0">
                <a:latin typeface="Microsoft Sans Serif"/>
                <a:cs typeface="Microsoft Sans Serif"/>
              </a:rPr>
              <a:t>que </a:t>
            </a:r>
            <a:r>
              <a:rPr sz="750" spc="10" dirty="0">
                <a:latin typeface="Microsoft Sans Serif"/>
                <a:cs typeface="Microsoft Sans Serif"/>
              </a:rPr>
              <a:t>el </a:t>
            </a:r>
            <a:r>
              <a:rPr sz="750" spc="20" dirty="0">
                <a:latin typeface="Microsoft Sans Serif"/>
                <a:cs typeface="Microsoft Sans Serif"/>
              </a:rPr>
              <a:t>relé </a:t>
            </a:r>
            <a:r>
              <a:rPr sz="750" spc="25" dirty="0">
                <a:latin typeface="Microsoft Sans Serif"/>
                <a:cs typeface="Microsoft Sans Serif"/>
              </a:rPr>
              <a:t>de </a:t>
            </a:r>
            <a:r>
              <a:rPr sz="750" spc="20" dirty="0">
                <a:latin typeface="Microsoft Sans Serif"/>
                <a:cs typeface="Microsoft Sans Serif"/>
              </a:rPr>
              <a:t>voltaje deba </a:t>
            </a:r>
            <a:r>
              <a:rPr sz="750" spc="25" dirty="0">
                <a:latin typeface="Microsoft Sans Serif"/>
                <a:cs typeface="Microsoft Sans Serif"/>
              </a:rPr>
              <a:t>coordinarse </a:t>
            </a:r>
            <a:r>
              <a:rPr sz="750" spc="20" dirty="0">
                <a:latin typeface="Microsoft Sans Serif"/>
                <a:cs typeface="Microsoft Sans Serif"/>
              </a:rPr>
              <a:t>con </a:t>
            </a:r>
            <a:r>
              <a:rPr sz="750" spc="10" dirty="0">
                <a:latin typeface="Microsoft Sans Serif"/>
                <a:cs typeface="Microsoft Sans Serif"/>
              </a:rPr>
              <a:t>el </a:t>
            </a:r>
            <a:r>
              <a:rPr sz="750" spc="20" dirty="0">
                <a:latin typeface="Microsoft Sans Serif"/>
                <a:cs typeface="Microsoft Sans Serif"/>
              </a:rPr>
              <a:t>relé del </a:t>
            </a:r>
            <a:r>
              <a:rPr sz="750" spc="25" dirty="0">
                <a:latin typeface="Microsoft Sans Serif"/>
                <a:cs typeface="Microsoft Sans Serif"/>
              </a:rPr>
              <a:t> </a:t>
            </a:r>
            <a:r>
              <a:rPr sz="750" spc="15" dirty="0">
                <a:latin typeface="Microsoft Sans Serif"/>
                <a:cs typeface="Microsoft Sans Serif"/>
              </a:rPr>
              <a:t>sistema </a:t>
            </a:r>
            <a:r>
              <a:rPr sz="750" spc="25" dirty="0">
                <a:latin typeface="Microsoft Sans Serif"/>
                <a:cs typeface="Microsoft Sans Serif"/>
              </a:rPr>
              <a:t>para </a:t>
            </a:r>
            <a:r>
              <a:rPr sz="750" spc="10" dirty="0">
                <a:latin typeface="Microsoft Sans Serif"/>
                <a:cs typeface="Microsoft Sans Serif"/>
              </a:rPr>
              <a:t>fallas </a:t>
            </a:r>
            <a:r>
              <a:rPr sz="750" dirty="0">
                <a:latin typeface="Microsoft Sans Serif"/>
                <a:cs typeface="Microsoft Sans Serif"/>
              </a:rPr>
              <a:t>a </a:t>
            </a:r>
            <a:r>
              <a:rPr sz="750" spc="35" dirty="0">
                <a:latin typeface="Microsoft Sans Serif"/>
                <a:cs typeface="Microsoft Sans Serif"/>
              </a:rPr>
              <a:t>tierra </a:t>
            </a:r>
            <a:r>
              <a:rPr sz="750" spc="20" dirty="0">
                <a:latin typeface="Microsoft Sans Serif"/>
                <a:cs typeface="Microsoft Sans Serif"/>
              </a:rPr>
              <a:t>del </a:t>
            </a:r>
            <a:r>
              <a:rPr sz="750" spc="15" dirty="0">
                <a:latin typeface="Microsoft Sans Serif"/>
                <a:cs typeface="Microsoft Sans Serif"/>
              </a:rPr>
              <a:t>sistema. </a:t>
            </a:r>
            <a:r>
              <a:rPr sz="750" spc="-15" dirty="0">
                <a:latin typeface="Microsoft Sans Serif"/>
                <a:cs typeface="Microsoft Sans Serif"/>
              </a:rPr>
              <a:t>Las </a:t>
            </a:r>
            <a:r>
              <a:rPr sz="750" spc="10" dirty="0">
                <a:latin typeface="Microsoft Sans Serif"/>
                <a:cs typeface="Microsoft Sans Serif"/>
              </a:rPr>
              <a:t>fallas </a:t>
            </a:r>
            <a:r>
              <a:rPr sz="750" spc="25" dirty="0">
                <a:latin typeface="Microsoft Sans Serif"/>
                <a:cs typeface="Microsoft Sans Serif"/>
              </a:rPr>
              <a:t>de </a:t>
            </a:r>
            <a:r>
              <a:rPr sz="750" spc="10" dirty="0">
                <a:latin typeface="Microsoft Sans Serif"/>
                <a:cs typeface="Microsoft Sans Serif"/>
              </a:rPr>
              <a:t>fase </a:t>
            </a:r>
            <a:r>
              <a:rPr sz="750" dirty="0">
                <a:latin typeface="Microsoft Sans Serif"/>
                <a:cs typeface="Microsoft Sans Serif"/>
              </a:rPr>
              <a:t>a </a:t>
            </a:r>
            <a:r>
              <a:rPr sz="750" spc="35" dirty="0">
                <a:latin typeface="Microsoft Sans Serif"/>
                <a:cs typeface="Microsoft Sans Serif"/>
              </a:rPr>
              <a:t>tierra </a:t>
            </a:r>
            <a:r>
              <a:rPr sz="750" spc="20" dirty="0">
                <a:latin typeface="Microsoft Sans Serif"/>
                <a:cs typeface="Microsoft Sans Serif"/>
              </a:rPr>
              <a:t>del </a:t>
            </a:r>
            <a:r>
              <a:rPr sz="750" spc="25" dirty="0">
                <a:latin typeface="Microsoft Sans Serif"/>
                <a:cs typeface="Microsoft Sans Serif"/>
              </a:rPr>
              <a:t> </a:t>
            </a:r>
            <a:r>
              <a:rPr sz="750" spc="15" dirty="0">
                <a:latin typeface="Microsoft Sans Serif"/>
                <a:cs typeface="Microsoft Sans Serif"/>
              </a:rPr>
              <a:t>sistema</a:t>
            </a:r>
            <a:r>
              <a:rPr sz="750" spc="5" dirty="0">
                <a:latin typeface="Microsoft Sans Serif"/>
                <a:cs typeface="Microsoft Sans Serif"/>
              </a:rPr>
              <a:t> </a:t>
            </a:r>
            <a:r>
              <a:rPr sz="750" spc="25" dirty="0">
                <a:latin typeface="Microsoft Sans Serif"/>
                <a:cs typeface="Microsoft Sans Serif"/>
              </a:rPr>
              <a:t>inducen</a:t>
            </a:r>
            <a:r>
              <a:rPr sz="750" spc="5" dirty="0">
                <a:latin typeface="Microsoft Sans Serif"/>
                <a:cs typeface="Microsoft Sans Serif"/>
              </a:rPr>
              <a:t> </a:t>
            </a:r>
            <a:r>
              <a:rPr sz="750" spc="15" dirty="0">
                <a:latin typeface="Microsoft Sans Serif"/>
                <a:cs typeface="Microsoft Sans Serif"/>
              </a:rPr>
              <a:t>voltajes</a:t>
            </a:r>
            <a:r>
              <a:rPr sz="750" spc="5" dirty="0">
                <a:latin typeface="Microsoft Sans Serif"/>
                <a:cs typeface="Microsoft Sans Serif"/>
              </a:rPr>
              <a:t> </a:t>
            </a:r>
            <a:r>
              <a:rPr sz="750" spc="25" dirty="0">
                <a:latin typeface="Microsoft Sans Serif"/>
                <a:cs typeface="Microsoft Sans Serif"/>
              </a:rPr>
              <a:t>de</a:t>
            </a:r>
            <a:r>
              <a:rPr sz="750" spc="5" dirty="0">
                <a:latin typeface="Microsoft Sans Serif"/>
                <a:cs typeface="Microsoft Sans Serif"/>
              </a:rPr>
              <a:t> secuencia </a:t>
            </a:r>
            <a:r>
              <a:rPr sz="750" spc="20" dirty="0">
                <a:latin typeface="Microsoft Sans Serif"/>
                <a:cs typeface="Microsoft Sans Serif"/>
              </a:rPr>
              <a:t>cero</a:t>
            </a:r>
            <a:r>
              <a:rPr sz="750" spc="5" dirty="0">
                <a:latin typeface="Microsoft Sans Serif"/>
                <a:cs typeface="Microsoft Sans Serif"/>
              </a:rPr>
              <a:t> </a:t>
            </a:r>
            <a:r>
              <a:rPr sz="750" spc="25" dirty="0">
                <a:latin typeface="Microsoft Sans Serif"/>
                <a:cs typeface="Microsoft Sans Serif"/>
              </a:rPr>
              <a:t>en</a:t>
            </a:r>
            <a:r>
              <a:rPr sz="750" spc="5" dirty="0">
                <a:latin typeface="Microsoft Sans Serif"/>
                <a:cs typeface="Microsoft Sans Serif"/>
              </a:rPr>
              <a:t> </a:t>
            </a:r>
            <a:r>
              <a:rPr sz="750" spc="10" dirty="0">
                <a:latin typeface="Microsoft Sans Serif"/>
                <a:cs typeface="Microsoft Sans Serif"/>
              </a:rPr>
              <a:t>el</a:t>
            </a:r>
            <a:r>
              <a:rPr sz="750" spc="5" dirty="0">
                <a:latin typeface="Microsoft Sans Serif"/>
                <a:cs typeface="Microsoft Sans Serif"/>
              </a:rPr>
              <a:t> </a:t>
            </a:r>
            <a:r>
              <a:rPr sz="750" spc="40" dirty="0">
                <a:latin typeface="Microsoft Sans Serif"/>
                <a:cs typeface="Microsoft Sans Serif"/>
              </a:rPr>
              <a:t>neutro</a:t>
            </a:r>
            <a:r>
              <a:rPr sz="750" spc="5" dirty="0">
                <a:latin typeface="Microsoft Sans Serif"/>
                <a:cs typeface="Microsoft Sans Serif"/>
              </a:rPr>
              <a:t> </a:t>
            </a:r>
            <a:r>
              <a:rPr sz="750" spc="20" dirty="0">
                <a:latin typeface="Microsoft Sans Serif"/>
                <a:cs typeface="Microsoft Sans Serif"/>
              </a:rPr>
              <a:t>del</a:t>
            </a:r>
            <a:r>
              <a:rPr sz="750" spc="5" dirty="0">
                <a:latin typeface="Microsoft Sans Serif"/>
                <a:cs typeface="Microsoft Sans Serif"/>
              </a:rPr>
              <a:t> </a:t>
            </a:r>
            <a:r>
              <a:rPr sz="750" spc="30" dirty="0">
                <a:latin typeface="Microsoft Sans Serif"/>
                <a:cs typeface="Microsoft Sans Serif"/>
              </a:rPr>
              <a:t>generador </a:t>
            </a:r>
            <a:r>
              <a:rPr sz="750" spc="-185" dirty="0">
                <a:latin typeface="Microsoft Sans Serif"/>
                <a:cs typeface="Microsoft Sans Serif"/>
              </a:rPr>
              <a:t> </a:t>
            </a:r>
            <a:r>
              <a:rPr sz="750" spc="30" dirty="0">
                <a:latin typeface="Microsoft Sans Serif"/>
                <a:cs typeface="Microsoft Sans Serif"/>
              </a:rPr>
              <a:t>debido </a:t>
            </a:r>
            <a:r>
              <a:rPr sz="750" spc="10" dirty="0">
                <a:latin typeface="Microsoft Sans Serif"/>
                <a:cs typeface="Microsoft Sans Serif"/>
              </a:rPr>
              <a:t>al </a:t>
            </a:r>
            <a:r>
              <a:rPr sz="750" spc="25" dirty="0">
                <a:latin typeface="Microsoft Sans Serif"/>
                <a:cs typeface="Microsoft Sans Serif"/>
              </a:rPr>
              <a:t>acoplamiento </a:t>
            </a:r>
            <a:r>
              <a:rPr sz="750" spc="15" dirty="0">
                <a:latin typeface="Microsoft Sans Serif"/>
                <a:cs typeface="Microsoft Sans Serif"/>
              </a:rPr>
              <a:t>capacitivo </a:t>
            </a:r>
            <a:r>
              <a:rPr sz="750" spc="35" dirty="0">
                <a:latin typeface="Microsoft Sans Serif"/>
                <a:cs typeface="Microsoft Sans Serif"/>
              </a:rPr>
              <a:t>entre </a:t>
            </a:r>
            <a:r>
              <a:rPr sz="750" spc="10" dirty="0">
                <a:latin typeface="Microsoft Sans Serif"/>
                <a:cs typeface="Microsoft Sans Serif"/>
              </a:rPr>
              <a:t>los </a:t>
            </a:r>
            <a:r>
              <a:rPr sz="750" spc="15" dirty="0">
                <a:latin typeface="Microsoft Sans Serif"/>
                <a:cs typeface="Microsoft Sans Serif"/>
              </a:rPr>
              <a:t>devanados </a:t>
            </a:r>
            <a:r>
              <a:rPr sz="750" spc="20" dirty="0">
                <a:latin typeface="Microsoft Sans Serif"/>
                <a:cs typeface="Microsoft Sans Serif"/>
              </a:rPr>
              <a:t>del </a:t>
            </a:r>
            <a:r>
              <a:rPr sz="750" spc="25" dirty="0">
                <a:latin typeface="Microsoft Sans Serif"/>
                <a:cs typeface="Microsoft Sans Serif"/>
              </a:rPr>
              <a:t> </a:t>
            </a:r>
            <a:r>
              <a:rPr sz="750" spc="40" dirty="0">
                <a:latin typeface="Microsoft Sans Serif"/>
                <a:cs typeface="Microsoft Sans Serif"/>
              </a:rPr>
              <a:t>transformador </a:t>
            </a:r>
            <a:r>
              <a:rPr sz="750" spc="25" dirty="0">
                <a:latin typeface="Microsoft Sans Serif"/>
                <a:cs typeface="Microsoft Sans Serif"/>
              </a:rPr>
              <a:t>de </a:t>
            </a:r>
            <a:r>
              <a:rPr sz="750" spc="10" dirty="0">
                <a:latin typeface="Microsoft Sans Serif"/>
                <a:cs typeface="Microsoft Sans Serif"/>
              </a:rPr>
              <a:t>la </a:t>
            </a:r>
            <a:r>
              <a:rPr sz="750" spc="25" dirty="0">
                <a:latin typeface="Microsoft Sans Serif"/>
                <a:cs typeface="Microsoft Sans Serif"/>
              </a:rPr>
              <a:t>unidad. </a:t>
            </a:r>
            <a:r>
              <a:rPr sz="750" spc="-10" dirty="0">
                <a:latin typeface="Microsoft Sans Serif"/>
                <a:cs typeface="Microsoft Sans Serif"/>
              </a:rPr>
              <a:t>Este </a:t>
            </a:r>
            <a:r>
              <a:rPr sz="750" spc="20" dirty="0">
                <a:latin typeface="Microsoft Sans Serif"/>
                <a:cs typeface="Microsoft Sans Serif"/>
              </a:rPr>
              <a:t>voltaje </a:t>
            </a:r>
            <a:r>
              <a:rPr sz="750" spc="30" dirty="0">
                <a:latin typeface="Microsoft Sans Serif"/>
                <a:cs typeface="Microsoft Sans Serif"/>
              </a:rPr>
              <a:t>inducido </a:t>
            </a:r>
            <a:r>
              <a:rPr sz="750" spc="15" dirty="0">
                <a:latin typeface="Microsoft Sans Serif"/>
                <a:cs typeface="Microsoft Sans Serif"/>
              </a:rPr>
              <a:t>aparece </a:t>
            </a:r>
            <a:r>
              <a:rPr sz="750" spc="25" dirty="0">
                <a:latin typeface="Microsoft Sans Serif"/>
                <a:cs typeface="Microsoft Sans Serif"/>
              </a:rPr>
              <a:t>en </a:t>
            </a:r>
            <a:r>
              <a:rPr sz="750" spc="10" dirty="0">
                <a:latin typeface="Microsoft Sans Serif"/>
                <a:cs typeface="Microsoft Sans Serif"/>
              </a:rPr>
              <a:t>el </a:t>
            </a:r>
            <a:r>
              <a:rPr sz="750" spc="15" dirty="0">
                <a:latin typeface="Microsoft Sans Serif"/>
                <a:cs typeface="Microsoft Sans Serif"/>
              </a:rPr>
              <a:t> </a:t>
            </a:r>
            <a:r>
              <a:rPr sz="750" spc="20" dirty="0">
                <a:latin typeface="Microsoft Sans Serif"/>
                <a:cs typeface="Microsoft Sans Serif"/>
              </a:rPr>
              <a:t>secundario del </a:t>
            </a:r>
            <a:r>
              <a:rPr sz="750" spc="40" dirty="0">
                <a:latin typeface="Microsoft Sans Serif"/>
                <a:cs typeface="Microsoft Sans Serif"/>
              </a:rPr>
              <a:t>transformador </a:t>
            </a:r>
            <a:r>
              <a:rPr sz="750" spc="25" dirty="0">
                <a:latin typeface="Microsoft Sans Serif"/>
                <a:cs typeface="Microsoft Sans Serif"/>
              </a:rPr>
              <a:t>de </a:t>
            </a:r>
            <a:r>
              <a:rPr sz="750" spc="30" dirty="0">
                <a:latin typeface="Microsoft Sans Serif"/>
                <a:cs typeface="Microsoft Sans Serif"/>
              </a:rPr>
              <a:t>distribución </a:t>
            </a:r>
            <a:r>
              <a:rPr sz="750" spc="25" dirty="0">
                <a:latin typeface="Microsoft Sans Serif"/>
                <a:cs typeface="Microsoft Sans Serif"/>
              </a:rPr>
              <a:t>de </a:t>
            </a:r>
            <a:r>
              <a:rPr sz="750" spc="20" dirty="0">
                <a:latin typeface="Microsoft Sans Serif"/>
                <a:cs typeface="Microsoft Sans Serif"/>
              </a:rPr>
              <a:t>puesta </a:t>
            </a:r>
            <a:r>
              <a:rPr sz="750" dirty="0">
                <a:latin typeface="Microsoft Sans Serif"/>
                <a:cs typeface="Microsoft Sans Serif"/>
              </a:rPr>
              <a:t>a </a:t>
            </a:r>
            <a:r>
              <a:rPr sz="750" spc="35" dirty="0">
                <a:latin typeface="Microsoft Sans Serif"/>
                <a:cs typeface="Microsoft Sans Serif"/>
              </a:rPr>
              <a:t>tierra </a:t>
            </a:r>
            <a:r>
              <a:rPr sz="750" spc="5" dirty="0">
                <a:latin typeface="Microsoft Sans Serif"/>
                <a:cs typeface="Microsoft Sans Serif"/>
              </a:rPr>
              <a:t>y </a:t>
            </a:r>
            <a:r>
              <a:rPr sz="750" spc="10" dirty="0">
                <a:latin typeface="Microsoft Sans Serif"/>
                <a:cs typeface="Microsoft Sans Serif"/>
              </a:rPr>
              <a:t> </a:t>
            </a:r>
            <a:r>
              <a:rPr sz="750" spc="25" dirty="0">
                <a:latin typeface="Microsoft Sans Serif"/>
                <a:cs typeface="Microsoft Sans Serif"/>
              </a:rPr>
              <a:t>puede</a:t>
            </a:r>
            <a:r>
              <a:rPr sz="750" dirty="0">
                <a:latin typeface="Microsoft Sans Serif"/>
                <a:cs typeface="Microsoft Sans Serif"/>
              </a:rPr>
              <a:t> </a:t>
            </a:r>
            <a:r>
              <a:rPr sz="750" spc="10" dirty="0">
                <a:latin typeface="Microsoft Sans Serif"/>
                <a:cs typeface="Microsoft Sans Serif"/>
              </a:rPr>
              <a:t>causar</a:t>
            </a:r>
            <a:r>
              <a:rPr sz="750" spc="5" dirty="0">
                <a:latin typeface="Microsoft Sans Serif"/>
                <a:cs typeface="Microsoft Sans Serif"/>
              </a:rPr>
              <a:t> </a:t>
            </a:r>
            <a:r>
              <a:rPr sz="750" spc="10" dirty="0">
                <a:latin typeface="Microsoft Sans Serif"/>
                <a:cs typeface="Microsoft Sans Serif"/>
              </a:rPr>
              <a:t>el</a:t>
            </a:r>
            <a:r>
              <a:rPr sz="750" spc="5" dirty="0">
                <a:latin typeface="Microsoft Sans Serif"/>
                <a:cs typeface="Microsoft Sans Serif"/>
              </a:rPr>
              <a:t> </a:t>
            </a:r>
            <a:r>
              <a:rPr sz="750" spc="30" dirty="0">
                <a:latin typeface="Microsoft Sans Serif"/>
                <a:cs typeface="Microsoft Sans Serif"/>
              </a:rPr>
              <a:t>funcionamiento</a:t>
            </a:r>
            <a:r>
              <a:rPr sz="750" spc="5" dirty="0">
                <a:latin typeface="Microsoft Sans Serif"/>
                <a:cs typeface="Microsoft Sans Serif"/>
              </a:rPr>
              <a:t> </a:t>
            </a:r>
            <a:r>
              <a:rPr sz="750" spc="20" dirty="0">
                <a:latin typeface="Microsoft Sans Serif"/>
                <a:cs typeface="Microsoft Sans Serif"/>
              </a:rPr>
              <a:t>del</a:t>
            </a:r>
            <a:r>
              <a:rPr sz="750" spc="5" dirty="0">
                <a:latin typeface="Microsoft Sans Serif"/>
                <a:cs typeface="Microsoft Sans Serif"/>
              </a:rPr>
              <a:t> </a:t>
            </a:r>
            <a:r>
              <a:rPr sz="750" spc="20" dirty="0">
                <a:latin typeface="Microsoft Sans Serif"/>
                <a:cs typeface="Microsoft Sans Serif"/>
              </a:rPr>
              <a:t>relé</a:t>
            </a:r>
            <a:r>
              <a:rPr sz="750" spc="5" dirty="0">
                <a:latin typeface="Microsoft Sans Serif"/>
                <a:cs typeface="Microsoft Sans Serif"/>
              </a:rPr>
              <a:t> </a:t>
            </a:r>
            <a:r>
              <a:rPr sz="750" spc="25" dirty="0">
                <a:latin typeface="Microsoft Sans Serif"/>
                <a:cs typeface="Microsoft Sans Serif"/>
              </a:rPr>
              <a:t>de</a:t>
            </a:r>
            <a:r>
              <a:rPr sz="750" spc="5" dirty="0">
                <a:latin typeface="Microsoft Sans Serif"/>
                <a:cs typeface="Microsoft Sans Serif"/>
              </a:rPr>
              <a:t> </a:t>
            </a:r>
            <a:r>
              <a:rPr sz="750" spc="20" dirty="0">
                <a:latin typeface="Microsoft Sans Serif"/>
                <a:cs typeface="Microsoft Sans Serif"/>
              </a:rPr>
              <a:t>voltaje</a:t>
            </a:r>
            <a:r>
              <a:rPr sz="750" spc="5" dirty="0">
                <a:latin typeface="Microsoft Sans Serif"/>
                <a:cs typeface="Microsoft Sans Serif"/>
              </a:rPr>
              <a:t> </a:t>
            </a:r>
            <a:r>
              <a:rPr sz="750" spc="25" dirty="0">
                <a:latin typeface="Microsoft Sans Serif"/>
                <a:cs typeface="Microsoft Sans Serif"/>
              </a:rPr>
              <a:t>de</a:t>
            </a:r>
            <a:r>
              <a:rPr sz="750" dirty="0">
                <a:latin typeface="Microsoft Sans Serif"/>
                <a:cs typeface="Microsoft Sans Serif"/>
              </a:rPr>
              <a:t> </a:t>
            </a:r>
            <a:r>
              <a:rPr sz="750" spc="5" dirty="0">
                <a:latin typeface="Microsoft Sans Serif"/>
                <a:cs typeface="Microsoft Sans Serif"/>
              </a:rPr>
              <a:t>secuencia </a:t>
            </a:r>
            <a:r>
              <a:rPr sz="750" spc="15" dirty="0">
                <a:latin typeface="Microsoft Sans Serif"/>
                <a:cs typeface="Microsoft Sans Serif"/>
              </a:rPr>
              <a:t>cero.</a:t>
            </a:r>
            <a:endParaRPr sz="750">
              <a:latin typeface="Microsoft Sans Serif"/>
              <a:cs typeface="Microsoft Sans Serif"/>
            </a:endParaRPr>
          </a:p>
          <a:p>
            <a:pPr marL="12700" marR="5080" indent="153670">
              <a:lnSpc>
                <a:spcPts val="1200"/>
              </a:lnSpc>
              <a:spcBef>
                <a:spcPts val="90"/>
              </a:spcBef>
            </a:pPr>
            <a:r>
              <a:rPr sz="700" spc="-40" dirty="0">
                <a:latin typeface="Microsoft Sans Serif"/>
                <a:cs typeface="Microsoft Sans Serif"/>
              </a:rPr>
              <a:t>Se </a:t>
            </a:r>
            <a:r>
              <a:rPr sz="700" spc="25" dirty="0">
                <a:latin typeface="Microsoft Sans Serif"/>
                <a:cs typeface="Microsoft Sans Serif"/>
              </a:rPr>
              <a:t>puede utilizar </a:t>
            </a:r>
            <a:r>
              <a:rPr sz="700" spc="40" dirty="0">
                <a:latin typeface="Microsoft Sans Serif"/>
                <a:cs typeface="Microsoft Sans Serif"/>
              </a:rPr>
              <a:t>un </a:t>
            </a:r>
            <a:r>
              <a:rPr sz="700" spc="20" dirty="0">
                <a:latin typeface="Microsoft Sans Serif"/>
                <a:cs typeface="Microsoft Sans Serif"/>
              </a:rPr>
              <a:t>relé de </a:t>
            </a:r>
            <a:r>
              <a:rPr sz="700" spc="25" dirty="0">
                <a:latin typeface="Microsoft Sans Serif"/>
                <a:cs typeface="Microsoft Sans Serif"/>
              </a:rPr>
              <a:t>sobrecorriente </a:t>
            </a:r>
            <a:r>
              <a:rPr sz="700" spc="20" dirty="0">
                <a:latin typeface="Microsoft Sans Serif"/>
                <a:cs typeface="Microsoft Sans Serif"/>
              </a:rPr>
              <a:t>de </a:t>
            </a:r>
            <a:r>
              <a:rPr sz="700" spc="35" dirty="0">
                <a:latin typeface="Microsoft Sans Serif"/>
                <a:cs typeface="Microsoft Sans Serif"/>
              </a:rPr>
              <a:t>tiempo </a:t>
            </a:r>
            <a:r>
              <a:rPr sz="700" spc="30" dirty="0">
                <a:latin typeface="Microsoft Sans Serif"/>
                <a:cs typeface="Microsoft Sans Serif"/>
              </a:rPr>
              <a:t>como </a:t>
            </a:r>
            <a:r>
              <a:rPr sz="700" spc="25" dirty="0">
                <a:latin typeface="Microsoft Sans Serif"/>
                <a:cs typeface="Microsoft Sans Serif"/>
              </a:rPr>
              <a:t>protección </a:t>
            </a:r>
            <a:r>
              <a:rPr sz="700" spc="30" dirty="0">
                <a:latin typeface="Microsoft Sans Serif"/>
                <a:cs typeface="Microsoft Sans Serif"/>
              </a:rPr>
              <a:t> </a:t>
            </a:r>
            <a:r>
              <a:rPr sz="700" spc="20" dirty="0">
                <a:latin typeface="Microsoft Sans Serif"/>
                <a:cs typeface="Microsoft Sans Serif"/>
              </a:rPr>
              <a:t>de respaldo </a:t>
            </a:r>
            <a:r>
              <a:rPr sz="700" spc="25" dirty="0">
                <a:latin typeface="Microsoft Sans Serif"/>
                <a:cs typeface="Microsoft Sans Serif"/>
              </a:rPr>
              <a:t>cuando </a:t>
            </a:r>
            <a:r>
              <a:rPr sz="700" spc="10" dirty="0">
                <a:latin typeface="Microsoft Sans Serif"/>
                <a:cs typeface="Microsoft Sans Serif"/>
              </a:rPr>
              <a:t>el </a:t>
            </a:r>
            <a:r>
              <a:rPr sz="700" spc="30" dirty="0">
                <a:latin typeface="Microsoft Sans Serif"/>
                <a:cs typeface="Microsoft Sans Serif"/>
              </a:rPr>
              <a:t>generador </a:t>
            </a:r>
            <a:r>
              <a:rPr sz="700" spc="10" dirty="0">
                <a:latin typeface="Microsoft Sans Serif"/>
                <a:cs typeface="Microsoft Sans Serif"/>
              </a:rPr>
              <a:t>está </a:t>
            </a:r>
            <a:r>
              <a:rPr sz="700" spc="20" dirty="0">
                <a:latin typeface="Microsoft Sans Serif"/>
                <a:cs typeface="Microsoft Sans Serif"/>
              </a:rPr>
              <a:t>conectado </a:t>
            </a:r>
            <a:r>
              <a:rPr sz="700" dirty="0">
                <a:latin typeface="Microsoft Sans Serif"/>
                <a:cs typeface="Microsoft Sans Serif"/>
              </a:rPr>
              <a:t>a </a:t>
            </a:r>
            <a:r>
              <a:rPr sz="700" spc="30" dirty="0">
                <a:latin typeface="Microsoft Sans Serif"/>
                <a:cs typeface="Microsoft Sans Serif"/>
              </a:rPr>
              <a:t>tierra </a:t>
            </a:r>
            <a:r>
              <a:rPr sz="700" dirty="0">
                <a:latin typeface="Microsoft Sans Serif"/>
                <a:cs typeface="Microsoft Sans Serif"/>
              </a:rPr>
              <a:t>a </a:t>
            </a:r>
            <a:r>
              <a:rPr sz="700" spc="15" dirty="0">
                <a:latin typeface="Microsoft Sans Serif"/>
                <a:cs typeface="Microsoft Sans Serif"/>
              </a:rPr>
              <a:t>través </a:t>
            </a:r>
            <a:r>
              <a:rPr sz="700" spc="20" dirty="0">
                <a:latin typeface="Microsoft Sans Serif"/>
                <a:cs typeface="Microsoft Sans Serif"/>
              </a:rPr>
              <a:t>de </a:t>
            </a:r>
            <a:r>
              <a:rPr sz="700" spc="40" dirty="0">
                <a:latin typeface="Microsoft Sans Serif"/>
                <a:cs typeface="Microsoft Sans Serif"/>
              </a:rPr>
              <a:t>un </a:t>
            </a:r>
            <a:r>
              <a:rPr sz="700" spc="45" dirty="0">
                <a:latin typeface="Microsoft Sans Serif"/>
                <a:cs typeface="Microsoft Sans Serif"/>
              </a:rPr>
              <a:t> </a:t>
            </a:r>
            <a:r>
              <a:rPr sz="700" spc="35" dirty="0">
                <a:latin typeface="Microsoft Sans Serif"/>
                <a:cs typeface="Microsoft Sans Serif"/>
              </a:rPr>
              <a:t>transformador </a:t>
            </a:r>
            <a:r>
              <a:rPr sz="700" spc="20" dirty="0">
                <a:latin typeface="Microsoft Sans Serif"/>
                <a:cs typeface="Microsoft Sans Serif"/>
              </a:rPr>
              <a:t>de </a:t>
            </a:r>
            <a:r>
              <a:rPr sz="700" spc="25" dirty="0">
                <a:latin typeface="Microsoft Sans Serif"/>
                <a:cs typeface="Microsoft Sans Serif"/>
              </a:rPr>
              <a:t>distribución </a:t>
            </a:r>
            <a:r>
              <a:rPr sz="700" spc="20" dirty="0">
                <a:latin typeface="Microsoft Sans Serif"/>
                <a:cs typeface="Microsoft Sans Serif"/>
              </a:rPr>
              <a:t>con </a:t>
            </a:r>
            <a:r>
              <a:rPr sz="700" spc="30" dirty="0">
                <a:latin typeface="Microsoft Sans Serif"/>
                <a:cs typeface="Microsoft Sans Serif"/>
              </a:rPr>
              <a:t>una </a:t>
            </a:r>
            <a:r>
              <a:rPr sz="700" spc="15" dirty="0">
                <a:latin typeface="Microsoft Sans Serif"/>
                <a:cs typeface="Microsoft Sans Serif"/>
              </a:rPr>
              <a:t>resistencia secundaria. </a:t>
            </a:r>
            <a:r>
              <a:rPr sz="700" spc="-30" dirty="0">
                <a:latin typeface="Microsoft Sans Serif"/>
                <a:cs typeface="Microsoft Sans Serif"/>
              </a:rPr>
              <a:t>El </a:t>
            </a:r>
            <a:r>
              <a:rPr sz="700" spc="-55" dirty="0">
                <a:latin typeface="Microsoft Sans Serif"/>
                <a:cs typeface="Microsoft Sans Serif"/>
              </a:rPr>
              <a:t>CT </a:t>
            </a:r>
            <a:r>
              <a:rPr sz="700" spc="30" dirty="0">
                <a:latin typeface="Microsoft Sans Serif"/>
                <a:cs typeface="Microsoft Sans Serif"/>
              </a:rPr>
              <a:t>que </a:t>
            </a:r>
            <a:r>
              <a:rPr sz="700" spc="35" dirty="0">
                <a:latin typeface="Microsoft Sans Serif"/>
                <a:cs typeface="Microsoft Sans Serif"/>
              </a:rPr>
              <a:t> </a:t>
            </a:r>
            <a:r>
              <a:rPr sz="700" spc="25" dirty="0">
                <a:latin typeface="Microsoft Sans Serif"/>
                <a:cs typeface="Microsoft Sans Serif"/>
              </a:rPr>
              <a:t>alimenta </a:t>
            </a:r>
            <a:r>
              <a:rPr sz="700" spc="10" dirty="0">
                <a:latin typeface="Microsoft Sans Serif"/>
                <a:cs typeface="Microsoft Sans Serif"/>
              </a:rPr>
              <a:t>el </a:t>
            </a:r>
            <a:r>
              <a:rPr sz="700" spc="20" dirty="0">
                <a:latin typeface="Microsoft Sans Serif"/>
                <a:cs typeface="Microsoft Sans Serif"/>
              </a:rPr>
              <a:t>relé de </a:t>
            </a:r>
            <a:r>
              <a:rPr sz="700" spc="25" dirty="0">
                <a:latin typeface="Microsoft Sans Serif"/>
                <a:cs typeface="Microsoft Sans Serif"/>
              </a:rPr>
              <a:t>sobrecorriente puede </a:t>
            </a:r>
            <a:r>
              <a:rPr sz="700" spc="15" dirty="0">
                <a:latin typeface="Microsoft Sans Serif"/>
                <a:cs typeface="Microsoft Sans Serif"/>
              </a:rPr>
              <a:t>ubicarse </a:t>
            </a:r>
            <a:r>
              <a:rPr sz="700" spc="20" dirty="0">
                <a:latin typeface="Microsoft Sans Serif"/>
                <a:cs typeface="Microsoft Sans Serif"/>
              </a:rPr>
              <a:t>en </a:t>
            </a:r>
            <a:r>
              <a:rPr sz="700" spc="10" dirty="0">
                <a:latin typeface="Microsoft Sans Serif"/>
                <a:cs typeface="Microsoft Sans Serif"/>
              </a:rPr>
              <a:t>el </a:t>
            </a:r>
            <a:r>
              <a:rPr sz="700" spc="25" dirty="0">
                <a:latin typeface="Microsoft Sans Serif"/>
                <a:cs typeface="Microsoft Sans Serif"/>
              </a:rPr>
              <a:t>circuito </a:t>
            </a:r>
            <a:r>
              <a:rPr sz="700" spc="40" dirty="0">
                <a:latin typeface="Microsoft Sans Serif"/>
                <a:cs typeface="Microsoft Sans Serif"/>
              </a:rPr>
              <a:t>neutro </a:t>
            </a:r>
            <a:r>
              <a:rPr sz="700" spc="45" dirty="0">
                <a:latin typeface="Microsoft Sans Serif"/>
                <a:cs typeface="Microsoft Sans Serif"/>
              </a:rPr>
              <a:t> </a:t>
            </a:r>
            <a:r>
              <a:rPr sz="700" spc="35" dirty="0">
                <a:latin typeface="Microsoft Sans Serif"/>
                <a:cs typeface="Microsoft Sans Serif"/>
              </a:rPr>
              <a:t>primario</a:t>
            </a:r>
            <a:r>
              <a:rPr sz="700" spc="-5" dirty="0">
                <a:latin typeface="Microsoft Sans Serif"/>
                <a:cs typeface="Microsoft Sans Serif"/>
              </a:rPr>
              <a:t> </a:t>
            </a:r>
            <a:r>
              <a:rPr sz="700" spc="30" dirty="0">
                <a:latin typeface="Microsoft Sans Serif"/>
                <a:cs typeface="Microsoft Sans Serif"/>
              </a:rPr>
              <a:t>o</a:t>
            </a:r>
            <a:r>
              <a:rPr sz="700" dirty="0">
                <a:latin typeface="Microsoft Sans Serif"/>
                <a:cs typeface="Microsoft Sans Serif"/>
              </a:rPr>
              <a:t> </a:t>
            </a:r>
            <a:r>
              <a:rPr sz="700" spc="20" dirty="0">
                <a:latin typeface="Microsoft Sans Serif"/>
                <a:cs typeface="Microsoft Sans Serif"/>
              </a:rPr>
              <a:t>en</a:t>
            </a:r>
            <a:r>
              <a:rPr sz="700" dirty="0">
                <a:latin typeface="Microsoft Sans Serif"/>
                <a:cs typeface="Microsoft Sans Serif"/>
              </a:rPr>
              <a:t> </a:t>
            </a:r>
            <a:r>
              <a:rPr sz="700" spc="10" dirty="0">
                <a:latin typeface="Microsoft Sans Serif"/>
                <a:cs typeface="Microsoft Sans Serif"/>
              </a:rPr>
              <a:t>el</a:t>
            </a:r>
            <a:r>
              <a:rPr sz="700" dirty="0">
                <a:latin typeface="Microsoft Sans Serif"/>
                <a:cs typeface="Microsoft Sans Serif"/>
              </a:rPr>
              <a:t> </a:t>
            </a:r>
            <a:r>
              <a:rPr sz="700" spc="25" dirty="0">
                <a:latin typeface="Microsoft Sans Serif"/>
                <a:cs typeface="Microsoft Sans Serif"/>
              </a:rPr>
              <a:t>circuito</a:t>
            </a:r>
            <a:r>
              <a:rPr sz="700" dirty="0">
                <a:latin typeface="Microsoft Sans Serif"/>
                <a:cs typeface="Microsoft Sans Serif"/>
              </a:rPr>
              <a:t> </a:t>
            </a:r>
            <a:r>
              <a:rPr sz="700" spc="20" dirty="0">
                <a:latin typeface="Microsoft Sans Serif"/>
                <a:cs typeface="Microsoft Sans Serif"/>
              </a:rPr>
              <a:t>secundario</a:t>
            </a:r>
            <a:r>
              <a:rPr sz="700" spc="-5" dirty="0">
                <a:latin typeface="Microsoft Sans Serif"/>
                <a:cs typeface="Microsoft Sans Serif"/>
              </a:rPr>
              <a:t> </a:t>
            </a:r>
            <a:r>
              <a:rPr sz="700" spc="20" dirty="0">
                <a:latin typeface="Microsoft Sans Serif"/>
                <a:cs typeface="Microsoft Sans Serif"/>
              </a:rPr>
              <a:t>del</a:t>
            </a:r>
            <a:r>
              <a:rPr sz="700" dirty="0">
                <a:latin typeface="Microsoft Sans Serif"/>
                <a:cs typeface="Microsoft Sans Serif"/>
              </a:rPr>
              <a:t> </a:t>
            </a:r>
            <a:r>
              <a:rPr sz="700" spc="35" dirty="0">
                <a:latin typeface="Microsoft Sans Serif"/>
                <a:cs typeface="Microsoft Sans Serif"/>
              </a:rPr>
              <a:t>transformador</a:t>
            </a:r>
            <a:r>
              <a:rPr sz="700" dirty="0">
                <a:latin typeface="Microsoft Sans Serif"/>
                <a:cs typeface="Microsoft Sans Serif"/>
              </a:rPr>
              <a:t> </a:t>
            </a:r>
            <a:r>
              <a:rPr sz="700" spc="20" dirty="0">
                <a:latin typeface="Microsoft Sans Serif"/>
                <a:cs typeface="Microsoft Sans Serif"/>
              </a:rPr>
              <a:t>de</a:t>
            </a:r>
            <a:r>
              <a:rPr sz="700" dirty="0">
                <a:latin typeface="Microsoft Sans Serif"/>
                <a:cs typeface="Microsoft Sans Serif"/>
              </a:rPr>
              <a:t> </a:t>
            </a:r>
            <a:r>
              <a:rPr sz="700" spc="25" dirty="0">
                <a:latin typeface="Microsoft Sans Serif"/>
                <a:cs typeface="Microsoft Sans Serif"/>
              </a:rPr>
              <a:t>distribución,</a:t>
            </a:r>
            <a:r>
              <a:rPr sz="700" dirty="0">
                <a:latin typeface="Microsoft Sans Serif"/>
                <a:cs typeface="Microsoft Sans Serif"/>
              </a:rPr>
              <a:t> </a:t>
            </a:r>
            <a:r>
              <a:rPr sz="700" spc="30" dirty="0">
                <a:latin typeface="Microsoft Sans Serif"/>
                <a:cs typeface="Microsoft Sans Serif"/>
              </a:rPr>
              <a:t>como </a:t>
            </a:r>
            <a:r>
              <a:rPr sz="700" spc="-170" dirty="0">
                <a:latin typeface="Microsoft Sans Serif"/>
                <a:cs typeface="Microsoft Sans Serif"/>
              </a:rPr>
              <a:t> </a:t>
            </a:r>
            <a:r>
              <a:rPr sz="700" spc="-5" dirty="0">
                <a:latin typeface="Microsoft Sans Serif"/>
                <a:cs typeface="Microsoft Sans Serif"/>
              </a:rPr>
              <a:t>se </a:t>
            </a:r>
            <a:r>
              <a:rPr sz="700" spc="30" dirty="0">
                <a:latin typeface="Microsoft Sans Serif"/>
                <a:cs typeface="Microsoft Sans Serif"/>
              </a:rPr>
              <a:t>muestra</a:t>
            </a:r>
            <a:r>
              <a:rPr sz="700" spc="-5" dirty="0">
                <a:latin typeface="Microsoft Sans Serif"/>
                <a:cs typeface="Microsoft Sans Serif"/>
              </a:rPr>
              <a:t> </a:t>
            </a:r>
            <a:r>
              <a:rPr sz="700" spc="20" dirty="0">
                <a:latin typeface="Microsoft Sans Serif"/>
                <a:cs typeface="Microsoft Sans Serif"/>
              </a:rPr>
              <a:t>en</a:t>
            </a:r>
            <a:r>
              <a:rPr sz="700" dirty="0">
                <a:latin typeface="Microsoft Sans Serif"/>
                <a:cs typeface="Microsoft Sans Serif"/>
              </a:rPr>
              <a:t> </a:t>
            </a:r>
            <a:r>
              <a:rPr sz="700" spc="10" dirty="0">
                <a:latin typeface="Microsoft Sans Serif"/>
                <a:cs typeface="Microsoft Sans Serif"/>
              </a:rPr>
              <a:t>la</a:t>
            </a:r>
            <a:r>
              <a:rPr sz="700" spc="-5" dirty="0">
                <a:latin typeface="Microsoft Sans Serif"/>
                <a:cs typeface="Microsoft Sans Serif"/>
              </a:rPr>
              <a:t> Fig. </a:t>
            </a:r>
            <a:r>
              <a:rPr sz="700" dirty="0">
                <a:latin typeface="Microsoft Sans Serif"/>
                <a:cs typeface="Microsoft Sans Serif"/>
              </a:rPr>
              <a:t>5. </a:t>
            </a:r>
            <a:r>
              <a:rPr sz="700" spc="15" dirty="0">
                <a:latin typeface="Microsoft Sans Serif"/>
                <a:cs typeface="Microsoft Sans Serif"/>
              </a:rPr>
              <a:t>Cuando</a:t>
            </a:r>
            <a:r>
              <a:rPr sz="700" spc="-5" dirty="0">
                <a:latin typeface="Microsoft Sans Serif"/>
                <a:cs typeface="Microsoft Sans Serif"/>
              </a:rPr>
              <a:t> </a:t>
            </a:r>
            <a:r>
              <a:rPr sz="700" spc="10" dirty="0">
                <a:latin typeface="Microsoft Sans Serif"/>
                <a:cs typeface="Microsoft Sans Serif"/>
              </a:rPr>
              <a:t>el</a:t>
            </a:r>
            <a:r>
              <a:rPr sz="700" dirty="0">
                <a:latin typeface="Microsoft Sans Serif"/>
                <a:cs typeface="Microsoft Sans Serif"/>
              </a:rPr>
              <a:t> </a:t>
            </a:r>
            <a:r>
              <a:rPr sz="700" spc="-55" dirty="0">
                <a:latin typeface="Microsoft Sans Serif"/>
                <a:cs typeface="Microsoft Sans Serif"/>
              </a:rPr>
              <a:t>CT</a:t>
            </a:r>
            <a:r>
              <a:rPr sz="700" spc="-5" dirty="0">
                <a:latin typeface="Microsoft Sans Serif"/>
                <a:cs typeface="Microsoft Sans Serif"/>
              </a:rPr>
              <a:t> se </a:t>
            </a:r>
            <a:r>
              <a:rPr sz="700" spc="15" dirty="0">
                <a:latin typeface="Microsoft Sans Serif"/>
                <a:cs typeface="Microsoft Sans Serif"/>
              </a:rPr>
              <a:t>conecta</a:t>
            </a:r>
            <a:r>
              <a:rPr sz="700" dirty="0">
                <a:latin typeface="Microsoft Sans Serif"/>
                <a:cs typeface="Microsoft Sans Serif"/>
              </a:rPr>
              <a:t> </a:t>
            </a:r>
            <a:r>
              <a:rPr sz="700" spc="20" dirty="0">
                <a:latin typeface="Microsoft Sans Serif"/>
                <a:cs typeface="Microsoft Sans Serif"/>
              </a:rPr>
              <a:t>en</a:t>
            </a:r>
            <a:r>
              <a:rPr sz="700" spc="-5" dirty="0">
                <a:latin typeface="Microsoft Sans Serif"/>
                <a:cs typeface="Microsoft Sans Serif"/>
              </a:rPr>
              <a:t> </a:t>
            </a:r>
            <a:r>
              <a:rPr sz="700" spc="10" dirty="0">
                <a:latin typeface="Microsoft Sans Serif"/>
                <a:cs typeface="Microsoft Sans Serif"/>
              </a:rPr>
              <a:t>el</a:t>
            </a:r>
            <a:r>
              <a:rPr sz="700" spc="-5" dirty="0">
                <a:latin typeface="Microsoft Sans Serif"/>
                <a:cs typeface="Microsoft Sans Serif"/>
              </a:rPr>
              <a:t> </a:t>
            </a:r>
            <a:r>
              <a:rPr sz="700" spc="25" dirty="0">
                <a:latin typeface="Microsoft Sans Serif"/>
                <a:cs typeface="Microsoft Sans Serif"/>
              </a:rPr>
              <a:t>circuito</a:t>
            </a:r>
            <a:r>
              <a:rPr sz="700" dirty="0">
                <a:latin typeface="Microsoft Sans Serif"/>
                <a:cs typeface="Microsoft Sans Serif"/>
              </a:rPr>
              <a:t> </a:t>
            </a:r>
            <a:r>
              <a:rPr sz="700" spc="20" dirty="0">
                <a:latin typeface="Microsoft Sans Serif"/>
                <a:cs typeface="Microsoft Sans Serif"/>
              </a:rPr>
              <a:t>secundario</a:t>
            </a:r>
            <a:r>
              <a:rPr sz="700" spc="-5" dirty="0">
                <a:latin typeface="Microsoft Sans Serif"/>
                <a:cs typeface="Microsoft Sans Serif"/>
              </a:rPr>
              <a:t> </a:t>
            </a:r>
            <a:r>
              <a:rPr sz="700" spc="20" dirty="0">
                <a:latin typeface="Microsoft Sans Serif"/>
                <a:cs typeface="Microsoft Sans Serif"/>
              </a:rPr>
              <a:t>del </a:t>
            </a:r>
            <a:r>
              <a:rPr sz="700" spc="-170" dirty="0">
                <a:latin typeface="Microsoft Sans Serif"/>
                <a:cs typeface="Microsoft Sans Serif"/>
              </a:rPr>
              <a:t> </a:t>
            </a:r>
            <a:r>
              <a:rPr sz="700" spc="35" dirty="0">
                <a:latin typeface="Microsoft Sans Serif"/>
                <a:cs typeface="Microsoft Sans Serif"/>
              </a:rPr>
              <a:t>transformador </a:t>
            </a:r>
            <a:r>
              <a:rPr sz="700" spc="20" dirty="0">
                <a:latin typeface="Microsoft Sans Serif"/>
                <a:cs typeface="Microsoft Sans Serif"/>
              </a:rPr>
              <a:t>de </a:t>
            </a:r>
            <a:r>
              <a:rPr sz="700" spc="25" dirty="0">
                <a:latin typeface="Microsoft Sans Serif"/>
                <a:cs typeface="Microsoft Sans Serif"/>
              </a:rPr>
              <a:t>distribución, </a:t>
            </a:r>
            <a:r>
              <a:rPr sz="700" spc="-5" dirty="0">
                <a:latin typeface="Microsoft Sans Serif"/>
                <a:cs typeface="Microsoft Sans Serif"/>
              </a:rPr>
              <a:t>se </a:t>
            </a:r>
            <a:r>
              <a:rPr sz="700" spc="5" dirty="0">
                <a:latin typeface="Microsoft Sans Serif"/>
                <a:cs typeface="Microsoft Sans Serif"/>
              </a:rPr>
              <a:t>selecciona </a:t>
            </a:r>
            <a:r>
              <a:rPr sz="700" spc="30" dirty="0">
                <a:latin typeface="Microsoft Sans Serif"/>
                <a:cs typeface="Microsoft Sans Serif"/>
              </a:rPr>
              <a:t>una </a:t>
            </a:r>
            <a:r>
              <a:rPr sz="700" spc="20" dirty="0">
                <a:latin typeface="Microsoft Sans Serif"/>
                <a:cs typeface="Microsoft Sans Serif"/>
              </a:rPr>
              <a:t>relación de </a:t>
            </a:r>
            <a:r>
              <a:rPr sz="700" spc="-55" dirty="0">
                <a:latin typeface="Microsoft Sans Serif"/>
                <a:cs typeface="Microsoft Sans Serif"/>
              </a:rPr>
              <a:t>CT </a:t>
            </a:r>
            <a:r>
              <a:rPr sz="700" spc="20" dirty="0">
                <a:latin typeface="Microsoft Sans Serif"/>
                <a:cs typeface="Microsoft Sans Serif"/>
              </a:rPr>
              <a:t>de </a:t>
            </a:r>
            <a:r>
              <a:rPr sz="700" spc="45" dirty="0">
                <a:latin typeface="Microsoft Sans Serif"/>
                <a:cs typeface="Microsoft Sans Serif"/>
              </a:rPr>
              <a:t>modo </a:t>
            </a:r>
            <a:r>
              <a:rPr sz="700" spc="50" dirty="0">
                <a:latin typeface="Microsoft Sans Serif"/>
                <a:cs typeface="Microsoft Sans Serif"/>
              </a:rPr>
              <a:t> </a:t>
            </a:r>
            <a:r>
              <a:rPr sz="700" spc="30" dirty="0">
                <a:latin typeface="Microsoft Sans Serif"/>
                <a:cs typeface="Microsoft Sans Serif"/>
              </a:rPr>
              <a:t>que que </a:t>
            </a:r>
            <a:r>
              <a:rPr sz="700" spc="10" dirty="0">
                <a:latin typeface="Microsoft Sans Serif"/>
                <a:cs typeface="Microsoft Sans Serif"/>
              </a:rPr>
              <a:t>la </a:t>
            </a:r>
            <a:r>
              <a:rPr sz="700" spc="25" dirty="0">
                <a:latin typeface="Microsoft Sans Serif"/>
                <a:cs typeface="Microsoft Sans Serif"/>
              </a:rPr>
              <a:t>corriente </a:t>
            </a:r>
            <a:r>
              <a:rPr sz="700" spc="20" dirty="0">
                <a:latin typeface="Microsoft Sans Serif"/>
                <a:cs typeface="Microsoft Sans Serif"/>
              </a:rPr>
              <a:t>del relé </a:t>
            </a:r>
            <a:r>
              <a:rPr sz="700" spc="-5" dirty="0">
                <a:latin typeface="Microsoft Sans Serif"/>
                <a:cs typeface="Microsoft Sans Serif"/>
              </a:rPr>
              <a:t>sea </a:t>
            </a:r>
            <a:r>
              <a:rPr sz="700" spc="30" dirty="0">
                <a:latin typeface="Microsoft Sans Serif"/>
                <a:cs typeface="Microsoft Sans Serif"/>
              </a:rPr>
              <a:t>aproximadamente </a:t>
            </a:r>
            <a:r>
              <a:rPr sz="700" spc="25" dirty="0">
                <a:latin typeface="Microsoft Sans Serif"/>
                <a:cs typeface="Microsoft Sans Serif"/>
              </a:rPr>
              <a:t>igual </a:t>
            </a:r>
            <a:r>
              <a:rPr sz="700" dirty="0">
                <a:latin typeface="Microsoft Sans Serif"/>
                <a:cs typeface="Microsoft Sans Serif"/>
              </a:rPr>
              <a:t>a </a:t>
            </a:r>
            <a:r>
              <a:rPr sz="700" spc="10" dirty="0">
                <a:latin typeface="Microsoft Sans Serif"/>
                <a:cs typeface="Microsoft Sans Serif"/>
              </a:rPr>
              <a:t>la </a:t>
            </a:r>
            <a:r>
              <a:rPr sz="700" spc="25" dirty="0">
                <a:latin typeface="Microsoft Sans Serif"/>
                <a:cs typeface="Microsoft Sans Serif"/>
              </a:rPr>
              <a:t>corriente </a:t>
            </a:r>
            <a:r>
              <a:rPr sz="700" spc="30" dirty="0">
                <a:latin typeface="Microsoft Sans Serif"/>
                <a:cs typeface="Microsoft Sans Serif"/>
              </a:rPr>
              <a:t> primaria máxima </a:t>
            </a:r>
            <a:r>
              <a:rPr sz="700" spc="20" dirty="0">
                <a:latin typeface="Microsoft Sans Serif"/>
                <a:cs typeface="Microsoft Sans Serif"/>
              </a:rPr>
              <a:t>en </a:t>
            </a:r>
            <a:r>
              <a:rPr sz="700" spc="10" dirty="0">
                <a:latin typeface="Microsoft Sans Serif"/>
                <a:cs typeface="Microsoft Sans Serif"/>
              </a:rPr>
              <a:t>el </a:t>
            </a:r>
            <a:r>
              <a:rPr sz="700" spc="40" dirty="0">
                <a:latin typeface="Microsoft Sans Serif"/>
                <a:cs typeface="Microsoft Sans Serif"/>
              </a:rPr>
              <a:t>neutro </a:t>
            </a:r>
            <a:r>
              <a:rPr sz="700" spc="20" dirty="0">
                <a:latin typeface="Microsoft Sans Serif"/>
                <a:cs typeface="Microsoft Sans Serif"/>
              </a:rPr>
              <a:t>del </a:t>
            </a:r>
            <a:r>
              <a:rPr sz="700" spc="25" dirty="0">
                <a:latin typeface="Microsoft Sans Serif"/>
                <a:cs typeface="Microsoft Sans Serif"/>
              </a:rPr>
              <a:t>generador. </a:t>
            </a:r>
            <a:r>
              <a:rPr sz="700" dirty="0">
                <a:latin typeface="Microsoft Sans Serif"/>
                <a:cs typeface="Microsoft Sans Serif"/>
              </a:rPr>
              <a:t>Para </a:t>
            </a:r>
            <a:r>
              <a:rPr sz="700" spc="10" dirty="0">
                <a:latin typeface="Microsoft Sans Serif"/>
                <a:cs typeface="Microsoft Sans Serif"/>
              </a:rPr>
              <a:t>esta </a:t>
            </a:r>
            <a:r>
              <a:rPr sz="700" spc="15" dirty="0">
                <a:latin typeface="Microsoft Sans Serif"/>
                <a:cs typeface="Microsoft Sans Serif"/>
              </a:rPr>
              <a:t>aplicación </a:t>
            </a:r>
            <a:r>
              <a:rPr sz="700" spc="20" dirty="0">
                <a:latin typeface="Microsoft Sans Serif"/>
                <a:cs typeface="Microsoft Sans Serif"/>
              </a:rPr>
              <a:t> </a:t>
            </a:r>
            <a:r>
              <a:rPr sz="700" spc="30" dirty="0">
                <a:latin typeface="Microsoft Sans Serif"/>
                <a:cs typeface="Microsoft Sans Serif"/>
              </a:rPr>
              <a:t>generalmente </a:t>
            </a:r>
            <a:r>
              <a:rPr sz="700" spc="-5" dirty="0">
                <a:latin typeface="Microsoft Sans Serif"/>
                <a:cs typeface="Microsoft Sans Serif"/>
              </a:rPr>
              <a:t>se </a:t>
            </a:r>
            <a:r>
              <a:rPr sz="700" spc="20" dirty="0">
                <a:latin typeface="Microsoft Sans Serif"/>
                <a:cs typeface="Microsoft Sans Serif"/>
              </a:rPr>
              <a:t>utiliza </a:t>
            </a:r>
            <a:r>
              <a:rPr sz="700" spc="40" dirty="0">
                <a:latin typeface="Microsoft Sans Serif"/>
                <a:cs typeface="Microsoft Sans Serif"/>
              </a:rPr>
              <a:t>un </a:t>
            </a:r>
            <a:r>
              <a:rPr sz="700" spc="20" dirty="0">
                <a:latin typeface="Microsoft Sans Serif"/>
                <a:cs typeface="Microsoft Sans Serif"/>
              </a:rPr>
              <a:t>relé de </a:t>
            </a:r>
            <a:r>
              <a:rPr sz="700" spc="25" dirty="0">
                <a:latin typeface="Microsoft Sans Serif"/>
                <a:cs typeface="Microsoft Sans Serif"/>
              </a:rPr>
              <a:t>sobrecorriente </a:t>
            </a:r>
            <a:r>
              <a:rPr sz="700" spc="20" dirty="0">
                <a:latin typeface="Microsoft Sans Serif"/>
                <a:cs typeface="Microsoft Sans Serif"/>
              </a:rPr>
              <a:t>con </a:t>
            </a:r>
            <a:r>
              <a:rPr sz="700" spc="35" dirty="0">
                <a:latin typeface="Microsoft Sans Serif"/>
                <a:cs typeface="Microsoft Sans Serif"/>
              </a:rPr>
              <a:t>retardo </a:t>
            </a:r>
            <a:r>
              <a:rPr sz="700" spc="20" dirty="0">
                <a:latin typeface="Microsoft Sans Serif"/>
                <a:cs typeface="Microsoft Sans Serif"/>
              </a:rPr>
              <a:t>de </a:t>
            </a:r>
            <a:r>
              <a:rPr sz="700" spc="35" dirty="0">
                <a:latin typeface="Microsoft Sans Serif"/>
                <a:cs typeface="Microsoft Sans Serif"/>
              </a:rPr>
              <a:t>tiempo </a:t>
            </a:r>
            <a:r>
              <a:rPr sz="700" spc="40" dirty="0">
                <a:latin typeface="Microsoft Sans Serif"/>
                <a:cs typeface="Microsoft Sans Serif"/>
              </a:rPr>
              <a:t> </a:t>
            </a:r>
            <a:r>
              <a:rPr sz="700" spc="20" dirty="0">
                <a:latin typeface="Microsoft Sans Serif"/>
                <a:cs typeface="Microsoft Sans Serif"/>
              </a:rPr>
              <a:t>inverso </a:t>
            </a:r>
            <a:r>
              <a:rPr sz="700" spc="30" dirty="0">
                <a:latin typeface="Microsoft Sans Serif"/>
                <a:cs typeface="Microsoft Sans Serif"/>
              </a:rPr>
              <a:t>o </a:t>
            </a:r>
            <a:r>
              <a:rPr sz="700" spc="20" dirty="0">
                <a:latin typeface="Microsoft Sans Serif"/>
                <a:cs typeface="Microsoft Sans Serif"/>
              </a:rPr>
              <a:t>de </a:t>
            </a:r>
            <a:r>
              <a:rPr sz="700" spc="35" dirty="0">
                <a:latin typeface="Microsoft Sans Serif"/>
                <a:cs typeface="Microsoft Sans Serif"/>
              </a:rPr>
              <a:t>tiempo </a:t>
            </a:r>
            <a:r>
              <a:rPr sz="700" spc="40" dirty="0">
                <a:latin typeface="Microsoft Sans Serif"/>
                <a:cs typeface="Microsoft Sans Serif"/>
              </a:rPr>
              <a:t>muy </a:t>
            </a:r>
            <a:r>
              <a:rPr sz="700" spc="15" dirty="0">
                <a:latin typeface="Microsoft Sans Serif"/>
                <a:cs typeface="Microsoft Sans Serif"/>
              </a:rPr>
              <a:t>inverso. </a:t>
            </a:r>
            <a:r>
              <a:rPr sz="700" spc="-10" dirty="0">
                <a:latin typeface="Microsoft Sans Serif"/>
                <a:cs typeface="Microsoft Sans Serif"/>
              </a:rPr>
              <a:t>La </a:t>
            </a:r>
            <a:r>
              <a:rPr sz="700" spc="25" dirty="0">
                <a:latin typeface="Microsoft Sans Serif"/>
                <a:cs typeface="Microsoft Sans Serif"/>
              </a:rPr>
              <a:t>configuración </a:t>
            </a:r>
            <a:r>
              <a:rPr sz="700" spc="20" dirty="0">
                <a:latin typeface="Microsoft Sans Serif"/>
                <a:cs typeface="Microsoft Sans Serif"/>
              </a:rPr>
              <a:t>de </a:t>
            </a:r>
            <a:r>
              <a:rPr sz="700" spc="15" dirty="0">
                <a:latin typeface="Microsoft Sans Serif"/>
                <a:cs typeface="Microsoft Sans Serif"/>
              </a:rPr>
              <a:t>activación </a:t>
            </a:r>
            <a:r>
              <a:rPr sz="700" spc="20" dirty="0">
                <a:latin typeface="Microsoft Sans Serif"/>
                <a:cs typeface="Microsoft Sans Serif"/>
              </a:rPr>
              <a:t>del relé de </a:t>
            </a:r>
            <a:r>
              <a:rPr sz="700" spc="25" dirty="0">
                <a:latin typeface="Microsoft Sans Serif"/>
                <a:cs typeface="Microsoft Sans Serif"/>
              </a:rPr>
              <a:t> sobrecorriente </a:t>
            </a:r>
            <a:r>
              <a:rPr sz="700" spc="35" dirty="0">
                <a:latin typeface="Microsoft Sans Serif"/>
                <a:cs typeface="Microsoft Sans Serif"/>
              </a:rPr>
              <a:t>no </a:t>
            </a:r>
            <a:r>
              <a:rPr sz="700" spc="20" dirty="0">
                <a:latin typeface="Microsoft Sans Serif"/>
                <a:cs typeface="Microsoft Sans Serif"/>
              </a:rPr>
              <a:t>debe </a:t>
            </a:r>
            <a:r>
              <a:rPr sz="700" spc="15" dirty="0">
                <a:latin typeface="Microsoft Sans Serif"/>
                <a:cs typeface="Microsoft Sans Serif"/>
              </a:rPr>
              <a:t>ser </a:t>
            </a:r>
            <a:r>
              <a:rPr sz="700" spc="35" dirty="0">
                <a:latin typeface="Microsoft Sans Serif"/>
                <a:cs typeface="Microsoft Sans Serif"/>
              </a:rPr>
              <a:t>inferior </a:t>
            </a:r>
            <a:r>
              <a:rPr sz="700" spc="10" dirty="0">
                <a:latin typeface="Microsoft Sans Serif"/>
                <a:cs typeface="Microsoft Sans Serif"/>
              </a:rPr>
              <a:t>al 135 </a:t>
            </a:r>
            <a:r>
              <a:rPr sz="700" spc="40" dirty="0">
                <a:latin typeface="Microsoft Sans Serif"/>
                <a:cs typeface="Microsoft Sans Serif"/>
              </a:rPr>
              <a:t>por </a:t>
            </a:r>
            <a:r>
              <a:rPr sz="700" spc="20" dirty="0">
                <a:latin typeface="Microsoft Sans Serif"/>
                <a:cs typeface="Microsoft Sans Serif"/>
              </a:rPr>
              <a:t>ciento del valor </a:t>
            </a:r>
            <a:r>
              <a:rPr sz="700" spc="35" dirty="0">
                <a:latin typeface="Microsoft Sans Serif"/>
                <a:cs typeface="Microsoft Sans Serif"/>
              </a:rPr>
              <a:t>máximo </a:t>
            </a:r>
            <a:r>
              <a:rPr sz="700" spc="20" dirty="0">
                <a:latin typeface="Microsoft Sans Serif"/>
                <a:cs typeface="Microsoft Sans Serif"/>
              </a:rPr>
              <a:t>de </a:t>
            </a:r>
            <a:r>
              <a:rPr sz="700" spc="25" dirty="0">
                <a:latin typeface="Microsoft Sans Serif"/>
                <a:cs typeface="Microsoft Sans Serif"/>
              </a:rPr>
              <a:t> corriente</a:t>
            </a:r>
            <a:r>
              <a:rPr sz="700" spc="-10" dirty="0">
                <a:latin typeface="Microsoft Sans Serif"/>
                <a:cs typeface="Microsoft Sans Serif"/>
              </a:rPr>
              <a:t> </a:t>
            </a:r>
            <a:r>
              <a:rPr sz="700" spc="30" dirty="0">
                <a:latin typeface="Microsoft Sans Serif"/>
                <a:cs typeface="Microsoft Sans Serif"/>
              </a:rPr>
              <a:t>medida</a:t>
            </a:r>
            <a:r>
              <a:rPr sz="700" spc="-5" dirty="0">
                <a:latin typeface="Microsoft Sans Serif"/>
                <a:cs typeface="Microsoft Sans Serif"/>
              </a:rPr>
              <a:t> </a:t>
            </a:r>
            <a:r>
              <a:rPr sz="700" spc="20" dirty="0">
                <a:latin typeface="Microsoft Sans Serif"/>
                <a:cs typeface="Microsoft Sans Serif"/>
              </a:rPr>
              <a:t>en</a:t>
            </a:r>
            <a:r>
              <a:rPr sz="700" spc="-5" dirty="0">
                <a:latin typeface="Microsoft Sans Serif"/>
                <a:cs typeface="Microsoft Sans Serif"/>
              </a:rPr>
              <a:t> </a:t>
            </a:r>
            <a:r>
              <a:rPr sz="700" spc="10" dirty="0">
                <a:latin typeface="Microsoft Sans Serif"/>
                <a:cs typeface="Microsoft Sans Serif"/>
              </a:rPr>
              <a:t>el</a:t>
            </a:r>
            <a:r>
              <a:rPr sz="700" spc="-5" dirty="0">
                <a:latin typeface="Microsoft Sans Serif"/>
                <a:cs typeface="Microsoft Sans Serif"/>
              </a:rPr>
              <a:t> </a:t>
            </a:r>
            <a:r>
              <a:rPr sz="700" spc="40" dirty="0">
                <a:latin typeface="Microsoft Sans Serif"/>
                <a:cs typeface="Microsoft Sans Serif"/>
              </a:rPr>
              <a:t>neutro</a:t>
            </a:r>
            <a:r>
              <a:rPr sz="700" spc="-5" dirty="0">
                <a:latin typeface="Microsoft Sans Serif"/>
                <a:cs typeface="Microsoft Sans Serif"/>
              </a:rPr>
              <a:t> </a:t>
            </a:r>
            <a:r>
              <a:rPr sz="700" spc="20" dirty="0">
                <a:latin typeface="Microsoft Sans Serif"/>
                <a:cs typeface="Microsoft Sans Serif"/>
              </a:rPr>
              <a:t>bajo</a:t>
            </a:r>
            <a:endParaRPr sz="700">
              <a:latin typeface="Microsoft Sans Serif"/>
              <a:cs typeface="Microsoft Sans Serif"/>
            </a:endParaRPr>
          </a:p>
        </p:txBody>
      </p:sp>
      <p:sp>
        <p:nvSpPr>
          <p:cNvPr id="40" name="object 40"/>
          <p:cNvSpPr txBox="1"/>
          <p:nvPr/>
        </p:nvSpPr>
        <p:spPr>
          <a:xfrm>
            <a:off x="4973664" y="1999738"/>
            <a:ext cx="1235824" cy="82074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sz="450" spc="5" dirty="0">
                <a:latin typeface="Microsoft Sans Serif"/>
                <a:cs typeface="Microsoft Sans Serif"/>
              </a:rPr>
              <a:t>Sistema</a:t>
            </a:r>
            <a:r>
              <a:rPr sz="450" spc="-5" dirty="0">
                <a:latin typeface="Microsoft Sans Serif"/>
                <a:cs typeface="Microsoft Sans Serif"/>
              </a:rPr>
              <a:t> </a:t>
            </a:r>
            <a:r>
              <a:rPr sz="450" spc="15" dirty="0">
                <a:latin typeface="Microsoft Sans Serif"/>
                <a:cs typeface="Microsoft Sans Serif"/>
              </a:rPr>
              <a:t>de</a:t>
            </a:r>
            <a:r>
              <a:rPr sz="450" spc="-5" dirty="0">
                <a:latin typeface="Microsoft Sans Serif"/>
                <a:cs typeface="Microsoft Sans Serif"/>
              </a:rPr>
              <a:t> </a:t>
            </a:r>
            <a:r>
              <a:rPr sz="450" spc="20" dirty="0">
                <a:latin typeface="Microsoft Sans Serif"/>
                <a:cs typeface="Microsoft Sans Serif"/>
              </a:rPr>
              <a:t>utilidad</a:t>
            </a:r>
            <a:endParaRPr sz="450">
              <a:latin typeface="Microsoft Sans Serif"/>
              <a:cs typeface="Microsoft Sans Serif"/>
            </a:endParaRPr>
          </a:p>
        </p:txBody>
      </p:sp>
      <p:sp>
        <p:nvSpPr>
          <p:cNvPr id="41" name="object 41"/>
          <p:cNvSpPr txBox="1"/>
          <p:nvPr/>
        </p:nvSpPr>
        <p:spPr>
          <a:xfrm>
            <a:off x="3301326" y="2785040"/>
            <a:ext cx="1241668" cy="212090"/>
          </a:xfrm>
          <a:prstGeom prst="rect">
            <a:avLst/>
          </a:prstGeom>
        </p:spPr>
        <p:txBody>
          <a:bodyPr vert="horz" wrap="square" lIns="0" tIns="26034" rIns="0" bIns="0" rtlCol="0">
            <a:spAutoFit/>
          </a:bodyPr>
          <a:lstStyle/>
          <a:p>
            <a:pPr algn="ctr">
              <a:lnSpc>
                <a:spcPct val="100000"/>
              </a:lnSpc>
              <a:spcBef>
                <a:spcPts val="204"/>
              </a:spcBef>
            </a:pPr>
            <a:r>
              <a:rPr sz="400" spc="5" dirty="0">
                <a:latin typeface="Microsoft Sans Serif"/>
                <a:cs typeface="Microsoft Sans Serif"/>
              </a:rPr>
              <a:t>Hecho</a:t>
            </a:r>
            <a:r>
              <a:rPr sz="400" spc="-5" dirty="0">
                <a:latin typeface="Microsoft Sans Serif"/>
                <a:cs typeface="Microsoft Sans Serif"/>
              </a:rPr>
              <a:t> </a:t>
            </a:r>
            <a:r>
              <a:rPr sz="400" spc="15" dirty="0">
                <a:latin typeface="Microsoft Sans Serif"/>
                <a:cs typeface="Microsoft Sans Serif"/>
              </a:rPr>
              <a:t>suplementario</a:t>
            </a:r>
            <a:endParaRPr sz="400">
              <a:latin typeface="Microsoft Sans Serif"/>
              <a:cs typeface="Microsoft Sans Serif"/>
            </a:endParaRPr>
          </a:p>
          <a:p>
            <a:pPr marL="6350" algn="ctr">
              <a:lnSpc>
                <a:spcPct val="100000"/>
              </a:lnSpc>
              <a:spcBef>
                <a:spcPts val="160"/>
              </a:spcBef>
            </a:pPr>
            <a:r>
              <a:rPr sz="600" spc="15" dirty="0">
                <a:latin typeface="Microsoft Sans Serif"/>
                <a:cs typeface="Microsoft Sans Serif"/>
              </a:rPr>
              <a:t>Proteccion</a:t>
            </a:r>
            <a:endParaRPr sz="600">
              <a:latin typeface="Microsoft Sans Serif"/>
              <a:cs typeface="Microsoft Sans Serif"/>
            </a:endParaRPr>
          </a:p>
        </p:txBody>
      </p:sp>
      <p:sp>
        <p:nvSpPr>
          <p:cNvPr id="42" name="object 42"/>
          <p:cNvSpPr txBox="1"/>
          <p:nvPr/>
        </p:nvSpPr>
        <p:spPr>
          <a:xfrm>
            <a:off x="5510061" y="2988056"/>
            <a:ext cx="381265" cy="58991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sz="300" spc="-10" dirty="0">
                <a:latin typeface="Microsoft Sans Serif"/>
                <a:cs typeface="Microsoft Sans Serif"/>
              </a:rPr>
              <a:t>GRAMO</a:t>
            </a:r>
            <a:endParaRPr sz="300">
              <a:latin typeface="Microsoft Sans Serif"/>
              <a:cs typeface="Microsoft Sans Serif"/>
            </a:endParaRPr>
          </a:p>
        </p:txBody>
      </p:sp>
      <p:sp>
        <p:nvSpPr>
          <p:cNvPr id="43" name="object 43"/>
          <p:cNvSpPr txBox="1"/>
          <p:nvPr/>
        </p:nvSpPr>
        <p:spPr>
          <a:xfrm>
            <a:off x="3743154" y="3118589"/>
            <a:ext cx="442618" cy="120546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sz="700" spc="-5" dirty="0">
                <a:latin typeface="Microsoft Sans Serif"/>
                <a:cs typeface="Microsoft Sans Serif"/>
              </a:rPr>
              <a:t>51G</a:t>
            </a:r>
            <a:endParaRPr sz="700">
              <a:latin typeface="Microsoft Sans Serif"/>
              <a:cs typeface="Microsoft Sans Serif"/>
            </a:endParaRPr>
          </a:p>
        </p:txBody>
      </p:sp>
      <p:sp>
        <p:nvSpPr>
          <p:cNvPr id="44" name="object 44"/>
          <p:cNvSpPr txBox="1"/>
          <p:nvPr/>
        </p:nvSpPr>
        <p:spPr>
          <a:xfrm>
            <a:off x="3154085" y="3699258"/>
            <a:ext cx="442618" cy="120546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sz="700" spc="-5" dirty="0">
                <a:latin typeface="Microsoft Sans Serif"/>
                <a:cs typeface="Microsoft Sans Serif"/>
              </a:rPr>
              <a:t>59G</a:t>
            </a:r>
            <a:endParaRPr sz="700">
              <a:latin typeface="Microsoft Sans Serif"/>
              <a:cs typeface="Microsoft Sans Serif"/>
            </a:endParaRPr>
          </a:p>
        </p:txBody>
      </p:sp>
      <p:sp>
        <p:nvSpPr>
          <p:cNvPr id="45" name="object 45"/>
          <p:cNvSpPr txBox="1"/>
          <p:nvPr/>
        </p:nvSpPr>
        <p:spPr>
          <a:xfrm>
            <a:off x="3996710" y="3599688"/>
            <a:ext cx="407559" cy="220573"/>
          </a:xfrm>
          <a:prstGeom prst="rect">
            <a:avLst/>
          </a:prstGeom>
          <a:ln w="15239">
            <a:solidFill>
              <a:srgbClr val="000000"/>
            </a:solidFill>
          </a:ln>
        </p:spPr>
        <p:txBody>
          <a:bodyPr vert="horz" wrap="square" lIns="0" tIns="5080" rIns="0" bIns="0" rtlCol="0">
            <a:spAutoFit/>
          </a:bodyPr>
          <a:lstStyle/>
          <a:p>
            <a:pPr>
              <a:lnSpc>
                <a:spcPct val="100000"/>
              </a:lnSpc>
              <a:spcBef>
                <a:spcPts val="40"/>
              </a:spcBef>
            </a:pPr>
            <a:endParaRPr sz="700">
              <a:latin typeface="Times New Roman"/>
              <a:cs typeface="Times New Roman"/>
            </a:endParaRPr>
          </a:p>
          <a:p>
            <a:pPr marL="55880">
              <a:lnSpc>
                <a:spcPct val="100000"/>
              </a:lnSpc>
            </a:pPr>
            <a:r>
              <a:rPr sz="700" spc="-75" dirty="0">
                <a:latin typeface="Microsoft Sans Serif"/>
                <a:cs typeface="Microsoft Sans Serif"/>
              </a:rPr>
              <a:t>R</a:t>
            </a:r>
            <a:endParaRPr sz="700">
              <a:latin typeface="Microsoft Sans Serif"/>
              <a:cs typeface="Microsoft Sans Serif"/>
            </a:endParaRPr>
          </a:p>
        </p:txBody>
      </p:sp>
      <p:sp>
        <p:nvSpPr>
          <p:cNvPr id="46" name="object 46"/>
          <p:cNvSpPr txBox="1"/>
          <p:nvPr/>
        </p:nvSpPr>
        <p:spPr>
          <a:xfrm>
            <a:off x="5930738" y="3693317"/>
            <a:ext cx="1241668" cy="212090"/>
          </a:xfrm>
          <a:prstGeom prst="rect">
            <a:avLst/>
          </a:prstGeom>
        </p:spPr>
        <p:txBody>
          <a:bodyPr vert="horz" wrap="square" lIns="0" tIns="26034" rIns="0" bIns="0" rtlCol="0">
            <a:spAutoFit/>
          </a:bodyPr>
          <a:lstStyle/>
          <a:p>
            <a:pPr algn="ctr">
              <a:lnSpc>
                <a:spcPct val="100000"/>
              </a:lnSpc>
              <a:spcBef>
                <a:spcPts val="204"/>
              </a:spcBef>
            </a:pPr>
            <a:r>
              <a:rPr sz="400" spc="5" dirty="0">
                <a:latin typeface="Microsoft Sans Serif"/>
                <a:cs typeface="Microsoft Sans Serif"/>
              </a:rPr>
              <a:t>Hecho</a:t>
            </a:r>
            <a:r>
              <a:rPr sz="400" spc="-5" dirty="0">
                <a:latin typeface="Microsoft Sans Serif"/>
                <a:cs typeface="Microsoft Sans Serif"/>
              </a:rPr>
              <a:t> </a:t>
            </a:r>
            <a:r>
              <a:rPr sz="400" spc="15" dirty="0">
                <a:latin typeface="Microsoft Sans Serif"/>
                <a:cs typeface="Microsoft Sans Serif"/>
              </a:rPr>
              <a:t>suplementario</a:t>
            </a:r>
            <a:endParaRPr sz="400">
              <a:latin typeface="Microsoft Sans Serif"/>
              <a:cs typeface="Microsoft Sans Serif"/>
            </a:endParaRPr>
          </a:p>
          <a:p>
            <a:pPr marL="8890" algn="ctr">
              <a:lnSpc>
                <a:spcPct val="100000"/>
              </a:lnSpc>
              <a:spcBef>
                <a:spcPts val="160"/>
              </a:spcBef>
            </a:pPr>
            <a:r>
              <a:rPr sz="600" spc="15" dirty="0">
                <a:latin typeface="Microsoft Sans Serif"/>
                <a:cs typeface="Microsoft Sans Serif"/>
              </a:rPr>
              <a:t>Proteccion</a:t>
            </a:r>
            <a:endParaRPr sz="600">
              <a:latin typeface="Microsoft Sans Serif"/>
              <a:cs typeface="Microsoft Sans Serif"/>
            </a:endParaRPr>
          </a:p>
        </p:txBody>
      </p:sp>
      <p:sp>
        <p:nvSpPr>
          <p:cNvPr id="47" name="object 47"/>
          <p:cNvSpPr txBox="1"/>
          <p:nvPr/>
        </p:nvSpPr>
        <p:spPr>
          <a:xfrm>
            <a:off x="6376012" y="4033013"/>
            <a:ext cx="442618" cy="120546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sz="700" spc="-5" dirty="0">
                <a:latin typeface="Microsoft Sans Serif"/>
                <a:cs typeface="Microsoft Sans Serif"/>
              </a:rPr>
              <a:t>51G</a:t>
            </a:r>
            <a:endParaRPr sz="700">
              <a:latin typeface="Microsoft Sans Serif"/>
              <a:cs typeface="Microsoft Sans Serif"/>
            </a:endParaRPr>
          </a:p>
        </p:txBody>
      </p:sp>
      <p:sp>
        <p:nvSpPr>
          <p:cNvPr id="48" name="object 48"/>
          <p:cNvSpPr txBox="1"/>
          <p:nvPr/>
        </p:nvSpPr>
        <p:spPr>
          <a:xfrm>
            <a:off x="3038465" y="4399495"/>
            <a:ext cx="2291972" cy="118622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44450" marR="5080" indent="-32384">
              <a:lnSpc>
                <a:spcPct val="125499"/>
              </a:lnSpc>
              <a:spcBef>
                <a:spcPts val="100"/>
              </a:spcBef>
            </a:pPr>
            <a:r>
              <a:rPr sz="550" spc="15" dirty="0">
                <a:latin typeface="Microsoft Sans Serif"/>
                <a:cs typeface="Microsoft Sans Serif"/>
              </a:rPr>
              <a:t>Terminal</a:t>
            </a:r>
            <a:r>
              <a:rPr sz="550" spc="-15" dirty="0">
                <a:latin typeface="Microsoft Sans Serif"/>
                <a:cs typeface="Microsoft Sans Serif"/>
              </a:rPr>
              <a:t> </a:t>
            </a:r>
            <a:r>
              <a:rPr sz="550" spc="15" dirty="0">
                <a:latin typeface="Microsoft Sans Serif"/>
                <a:cs typeface="Microsoft Sans Serif"/>
              </a:rPr>
              <a:t>de</a:t>
            </a:r>
            <a:r>
              <a:rPr sz="550" spc="-15" dirty="0">
                <a:latin typeface="Microsoft Sans Serif"/>
                <a:cs typeface="Microsoft Sans Serif"/>
              </a:rPr>
              <a:t> </a:t>
            </a:r>
            <a:r>
              <a:rPr sz="550" spc="25" dirty="0">
                <a:latin typeface="Microsoft Sans Serif"/>
                <a:cs typeface="Microsoft Sans Serif"/>
              </a:rPr>
              <a:t>tierra</a:t>
            </a:r>
            <a:r>
              <a:rPr sz="550" spc="-15" dirty="0">
                <a:latin typeface="Microsoft Sans Serif"/>
                <a:cs typeface="Microsoft Sans Serif"/>
              </a:rPr>
              <a:t> </a:t>
            </a:r>
            <a:r>
              <a:rPr sz="550" spc="30" dirty="0">
                <a:latin typeface="Microsoft Sans Serif"/>
                <a:cs typeface="Microsoft Sans Serif"/>
              </a:rPr>
              <a:t>uno</a:t>
            </a:r>
            <a:r>
              <a:rPr sz="550" spc="-15" dirty="0">
                <a:latin typeface="Microsoft Sans Serif"/>
                <a:cs typeface="Microsoft Sans Serif"/>
              </a:rPr>
              <a:t> </a:t>
            </a:r>
            <a:r>
              <a:rPr sz="550" spc="25" dirty="0">
                <a:latin typeface="Microsoft Sans Serif"/>
                <a:cs typeface="Microsoft Sans Serif"/>
              </a:rPr>
              <a:t>o</a:t>
            </a:r>
            <a:r>
              <a:rPr sz="550" spc="-15" dirty="0">
                <a:latin typeface="Microsoft Sans Serif"/>
                <a:cs typeface="Microsoft Sans Serif"/>
              </a:rPr>
              <a:t> </a:t>
            </a:r>
            <a:r>
              <a:rPr sz="550" spc="30" dirty="0">
                <a:latin typeface="Microsoft Sans Serif"/>
                <a:cs typeface="Microsoft Sans Serif"/>
              </a:rPr>
              <a:t>grifo </a:t>
            </a:r>
            <a:r>
              <a:rPr sz="550" spc="-130" dirty="0">
                <a:latin typeface="Microsoft Sans Serif"/>
                <a:cs typeface="Microsoft Sans Serif"/>
              </a:rPr>
              <a:t> </a:t>
            </a:r>
            <a:r>
              <a:rPr sz="550" spc="15" dirty="0">
                <a:latin typeface="Microsoft Sans Serif"/>
                <a:cs typeface="Microsoft Sans Serif"/>
              </a:rPr>
              <a:t>central</a:t>
            </a:r>
            <a:r>
              <a:rPr sz="550" spc="-15" dirty="0">
                <a:latin typeface="Microsoft Sans Serif"/>
                <a:cs typeface="Microsoft Sans Serif"/>
              </a:rPr>
              <a:t> </a:t>
            </a:r>
            <a:r>
              <a:rPr sz="550" dirty="0">
                <a:latin typeface="Microsoft Sans Serif"/>
                <a:cs typeface="Microsoft Sans Serif"/>
              </a:rPr>
              <a:t>si</a:t>
            </a:r>
            <a:r>
              <a:rPr sz="550" spc="-10" dirty="0">
                <a:latin typeface="Microsoft Sans Serif"/>
                <a:cs typeface="Microsoft Sans Serif"/>
              </a:rPr>
              <a:t> </a:t>
            </a:r>
            <a:r>
              <a:rPr sz="550" spc="10" dirty="0">
                <a:latin typeface="Microsoft Sans Serif"/>
                <a:cs typeface="Microsoft Sans Serif"/>
              </a:rPr>
              <a:t>está</a:t>
            </a:r>
            <a:r>
              <a:rPr sz="550" spc="-10" dirty="0">
                <a:latin typeface="Microsoft Sans Serif"/>
                <a:cs typeface="Microsoft Sans Serif"/>
              </a:rPr>
              <a:t> </a:t>
            </a:r>
            <a:r>
              <a:rPr sz="550" spc="20" dirty="0">
                <a:latin typeface="Microsoft Sans Serif"/>
                <a:cs typeface="Microsoft Sans Serif"/>
              </a:rPr>
              <a:t>disponible</a:t>
            </a:r>
            <a:endParaRPr sz="550">
              <a:latin typeface="Microsoft Sans Serif"/>
              <a:cs typeface="Microsoft Sans Serif"/>
            </a:endParaRPr>
          </a:p>
        </p:txBody>
      </p:sp>
      <p:sp>
        <p:nvSpPr>
          <p:cNvPr id="49" name="object 49"/>
          <p:cNvSpPr txBox="1"/>
          <p:nvPr/>
        </p:nvSpPr>
        <p:spPr>
          <a:xfrm>
            <a:off x="1415188" y="4746705"/>
            <a:ext cx="4656984" cy="105157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sz="600" spc="-5" dirty="0">
                <a:latin typeface="Microsoft Sans Serif"/>
                <a:cs typeface="Microsoft Sans Serif"/>
              </a:rPr>
              <a:t>Fig. 5.- </a:t>
            </a:r>
            <a:r>
              <a:rPr sz="600" spc="20" dirty="0">
                <a:latin typeface="Microsoft Sans Serif"/>
                <a:cs typeface="Microsoft Sans Serif"/>
              </a:rPr>
              <a:t>Generador</a:t>
            </a:r>
            <a:r>
              <a:rPr sz="600" spc="-5" dirty="0">
                <a:latin typeface="Microsoft Sans Serif"/>
                <a:cs typeface="Microsoft Sans Serif"/>
              </a:rPr>
              <a:t> </a:t>
            </a:r>
            <a:r>
              <a:rPr sz="600" spc="20" dirty="0">
                <a:latin typeface="Microsoft Sans Serif"/>
                <a:cs typeface="Microsoft Sans Serif"/>
              </a:rPr>
              <a:t>puesto</a:t>
            </a:r>
            <a:r>
              <a:rPr sz="600" spc="-5" dirty="0">
                <a:latin typeface="Microsoft Sans Serif"/>
                <a:cs typeface="Microsoft Sans Serif"/>
              </a:rPr>
              <a:t> </a:t>
            </a:r>
            <a:r>
              <a:rPr sz="600" dirty="0">
                <a:latin typeface="Microsoft Sans Serif"/>
                <a:cs typeface="Microsoft Sans Serif"/>
              </a:rPr>
              <a:t>a</a:t>
            </a:r>
            <a:r>
              <a:rPr sz="600" spc="-5" dirty="0">
                <a:latin typeface="Microsoft Sans Serif"/>
                <a:cs typeface="Microsoft Sans Serif"/>
              </a:rPr>
              <a:t> </a:t>
            </a:r>
            <a:r>
              <a:rPr sz="600" spc="25" dirty="0">
                <a:latin typeface="Microsoft Sans Serif"/>
                <a:cs typeface="Microsoft Sans Serif"/>
              </a:rPr>
              <a:t>tierra</a:t>
            </a:r>
            <a:r>
              <a:rPr sz="600" spc="-5" dirty="0">
                <a:latin typeface="Microsoft Sans Serif"/>
                <a:cs typeface="Microsoft Sans Serif"/>
              </a:rPr>
              <a:t> </a:t>
            </a:r>
            <a:r>
              <a:rPr sz="600" spc="20" dirty="0">
                <a:latin typeface="Microsoft Sans Serif"/>
                <a:cs typeface="Microsoft Sans Serif"/>
              </a:rPr>
              <a:t>de</a:t>
            </a:r>
            <a:r>
              <a:rPr sz="600" spc="-5" dirty="0">
                <a:latin typeface="Microsoft Sans Serif"/>
                <a:cs typeface="Microsoft Sans Serif"/>
              </a:rPr>
              <a:t> </a:t>
            </a:r>
            <a:r>
              <a:rPr sz="600" spc="15" dirty="0">
                <a:latin typeface="Microsoft Sans Serif"/>
                <a:cs typeface="Microsoft Sans Serif"/>
              </a:rPr>
              <a:t>alta</a:t>
            </a:r>
            <a:r>
              <a:rPr sz="600" spc="-5" dirty="0">
                <a:latin typeface="Microsoft Sans Serif"/>
                <a:cs typeface="Microsoft Sans Serif"/>
              </a:rPr>
              <a:t> </a:t>
            </a:r>
            <a:r>
              <a:rPr sz="600" spc="20" dirty="0">
                <a:latin typeface="Microsoft Sans Serif"/>
                <a:cs typeface="Microsoft Sans Serif"/>
              </a:rPr>
              <a:t>impedancia</a:t>
            </a:r>
            <a:r>
              <a:rPr sz="600" spc="-5" dirty="0">
                <a:latin typeface="Microsoft Sans Serif"/>
                <a:cs typeface="Microsoft Sans Serif"/>
              </a:rPr>
              <a:t> </a:t>
            </a:r>
            <a:r>
              <a:rPr sz="600" spc="20" dirty="0">
                <a:latin typeface="Microsoft Sans Serif"/>
                <a:cs typeface="Microsoft Sans Serif"/>
              </a:rPr>
              <a:t>[1]</a:t>
            </a:r>
            <a:endParaRPr sz="600">
              <a:latin typeface="Microsoft Sans Serif"/>
              <a:cs typeface="Microsoft Sans Serif"/>
            </a:endParaRPr>
          </a:p>
        </p:txBody>
      </p:sp>
      <p:sp>
        <p:nvSpPr>
          <p:cNvPr id="50" name="object 50"/>
          <p:cNvSpPr txBox="1"/>
          <p:nvPr/>
        </p:nvSpPr>
        <p:spPr>
          <a:xfrm>
            <a:off x="1415216" y="4903040"/>
            <a:ext cx="7414947" cy="1244956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 marR="5080" indent="154940">
              <a:lnSpc>
                <a:spcPct val="143000"/>
              </a:lnSpc>
              <a:spcBef>
                <a:spcPts val="100"/>
              </a:spcBef>
            </a:pPr>
            <a:r>
              <a:rPr sz="700" spc="-10" dirty="0">
                <a:latin typeface="Microsoft Sans Serif"/>
                <a:cs typeface="Microsoft Sans Serif"/>
              </a:rPr>
              <a:t>La </a:t>
            </a:r>
            <a:r>
              <a:rPr sz="700" spc="20" dirty="0">
                <a:latin typeface="Microsoft Sans Serif"/>
                <a:cs typeface="Microsoft Sans Serif"/>
              </a:rPr>
              <a:t>puesta </a:t>
            </a:r>
            <a:r>
              <a:rPr sz="700" dirty="0">
                <a:latin typeface="Microsoft Sans Serif"/>
                <a:cs typeface="Microsoft Sans Serif"/>
              </a:rPr>
              <a:t>a </a:t>
            </a:r>
            <a:r>
              <a:rPr sz="700" spc="30" dirty="0">
                <a:latin typeface="Microsoft Sans Serif"/>
                <a:cs typeface="Microsoft Sans Serif"/>
              </a:rPr>
              <a:t>tierra </a:t>
            </a:r>
            <a:r>
              <a:rPr sz="700" spc="20" dirty="0">
                <a:latin typeface="Microsoft Sans Serif"/>
                <a:cs typeface="Microsoft Sans Serif"/>
              </a:rPr>
              <a:t>del </a:t>
            </a:r>
            <a:r>
              <a:rPr sz="700" spc="40" dirty="0">
                <a:latin typeface="Microsoft Sans Serif"/>
                <a:cs typeface="Microsoft Sans Serif"/>
              </a:rPr>
              <a:t>neutro </a:t>
            </a:r>
            <a:r>
              <a:rPr sz="700" spc="20" dirty="0">
                <a:latin typeface="Microsoft Sans Serif"/>
                <a:cs typeface="Microsoft Sans Serif"/>
              </a:rPr>
              <a:t>del </a:t>
            </a:r>
            <a:r>
              <a:rPr sz="700" spc="30" dirty="0">
                <a:latin typeface="Microsoft Sans Serif"/>
                <a:cs typeface="Microsoft Sans Serif"/>
              </a:rPr>
              <a:t>generador </a:t>
            </a:r>
            <a:r>
              <a:rPr sz="700" spc="20" dirty="0">
                <a:latin typeface="Microsoft Sans Serif"/>
                <a:cs typeface="Microsoft Sans Serif"/>
              </a:rPr>
              <a:t>de alta </a:t>
            </a:r>
            <a:r>
              <a:rPr sz="700" spc="15" dirty="0">
                <a:latin typeface="Microsoft Sans Serif"/>
                <a:cs typeface="Microsoft Sans Serif"/>
              </a:rPr>
              <a:t>resistencia </a:t>
            </a:r>
            <a:r>
              <a:rPr sz="700" spc="20" dirty="0">
                <a:latin typeface="Microsoft Sans Serif"/>
                <a:cs typeface="Microsoft Sans Serif"/>
              </a:rPr>
              <a:t>utiliza </a:t>
            </a:r>
            <a:r>
              <a:rPr sz="700" spc="40" dirty="0">
                <a:latin typeface="Microsoft Sans Serif"/>
                <a:cs typeface="Microsoft Sans Serif"/>
              </a:rPr>
              <a:t>un </a:t>
            </a:r>
            <a:r>
              <a:rPr sz="700" spc="45" dirty="0">
                <a:latin typeface="Microsoft Sans Serif"/>
                <a:cs typeface="Microsoft Sans Serif"/>
              </a:rPr>
              <a:t> </a:t>
            </a:r>
            <a:r>
              <a:rPr sz="700" spc="35" dirty="0">
                <a:latin typeface="Microsoft Sans Serif"/>
                <a:cs typeface="Microsoft Sans Serif"/>
              </a:rPr>
              <a:t>transformador </a:t>
            </a:r>
            <a:r>
              <a:rPr sz="700" spc="20" dirty="0">
                <a:latin typeface="Microsoft Sans Serif"/>
                <a:cs typeface="Microsoft Sans Serif"/>
              </a:rPr>
              <a:t>de </a:t>
            </a:r>
            <a:r>
              <a:rPr sz="700" spc="25" dirty="0">
                <a:latin typeface="Microsoft Sans Serif"/>
                <a:cs typeface="Microsoft Sans Serif"/>
              </a:rPr>
              <a:t>distribución </a:t>
            </a:r>
            <a:r>
              <a:rPr sz="700" spc="20" dirty="0">
                <a:latin typeface="Microsoft Sans Serif"/>
                <a:cs typeface="Microsoft Sans Serif"/>
              </a:rPr>
              <a:t>con </a:t>
            </a:r>
            <a:r>
              <a:rPr sz="700" spc="30" dirty="0">
                <a:latin typeface="Microsoft Sans Serif"/>
                <a:cs typeface="Microsoft Sans Serif"/>
              </a:rPr>
              <a:t>una </a:t>
            </a:r>
            <a:r>
              <a:rPr sz="700" spc="25" dirty="0">
                <a:latin typeface="Microsoft Sans Serif"/>
                <a:cs typeface="Microsoft Sans Serif"/>
              </a:rPr>
              <a:t>tensión </a:t>
            </a:r>
            <a:r>
              <a:rPr sz="700" spc="30" dirty="0">
                <a:latin typeface="Microsoft Sans Serif"/>
                <a:cs typeface="Microsoft Sans Serif"/>
              </a:rPr>
              <a:t>nominal primaria mayor o </a:t>
            </a:r>
            <a:r>
              <a:rPr sz="700" spc="35" dirty="0">
                <a:latin typeface="Microsoft Sans Serif"/>
                <a:cs typeface="Microsoft Sans Serif"/>
              </a:rPr>
              <a:t> </a:t>
            </a:r>
            <a:r>
              <a:rPr sz="700" spc="25" dirty="0">
                <a:latin typeface="Microsoft Sans Serif"/>
                <a:cs typeface="Microsoft Sans Serif"/>
              </a:rPr>
              <a:t>igual</a:t>
            </a:r>
            <a:r>
              <a:rPr sz="700" spc="-5" dirty="0">
                <a:latin typeface="Microsoft Sans Serif"/>
                <a:cs typeface="Microsoft Sans Serif"/>
              </a:rPr>
              <a:t> </a:t>
            </a:r>
            <a:r>
              <a:rPr sz="700" dirty="0">
                <a:latin typeface="Microsoft Sans Serif"/>
                <a:cs typeface="Microsoft Sans Serif"/>
              </a:rPr>
              <a:t>a </a:t>
            </a:r>
            <a:r>
              <a:rPr sz="700" spc="10" dirty="0">
                <a:latin typeface="Microsoft Sans Serif"/>
                <a:cs typeface="Microsoft Sans Serif"/>
              </a:rPr>
              <a:t>la</a:t>
            </a:r>
            <a:r>
              <a:rPr sz="700" spc="-5" dirty="0">
                <a:latin typeface="Microsoft Sans Serif"/>
                <a:cs typeface="Microsoft Sans Serif"/>
              </a:rPr>
              <a:t> </a:t>
            </a:r>
            <a:r>
              <a:rPr sz="700" spc="25" dirty="0">
                <a:latin typeface="Microsoft Sans Serif"/>
                <a:cs typeface="Microsoft Sans Serif"/>
              </a:rPr>
              <a:t>tensión</a:t>
            </a:r>
            <a:r>
              <a:rPr sz="700" dirty="0">
                <a:latin typeface="Microsoft Sans Serif"/>
                <a:cs typeface="Microsoft Sans Serif"/>
              </a:rPr>
              <a:t> </a:t>
            </a:r>
            <a:r>
              <a:rPr sz="700" spc="30" dirty="0">
                <a:latin typeface="Microsoft Sans Serif"/>
                <a:cs typeface="Microsoft Sans Serif"/>
              </a:rPr>
              <a:t>nominal</a:t>
            </a:r>
            <a:r>
              <a:rPr sz="700" spc="-5" dirty="0">
                <a:latin typeface="Microsoft Sans Serif"/>
                <a:cs typeface="Microsoft Sans Serif"/>
              </a:rPr>
              <a:t> </a:t>
            </a:r>
            <a:r>
              <a:rPr sz="700" spc="20" dirty="0">
                <a:latin typeface="Microsoft Sans Serif"/>
                <a:cs typeface="Microsoft Sans Serif"/>
              </a:rPr>
              <a:t>de</a:t>
            </a:r>
            <a:r>
              <a:rPr sz="700" dirty="0">
                <a:latin typeface="Microsoft Sans Serif"/>
                <a:cs typeface="Microsoft Sans Serif"/>
              </a:rPr>
              <a:t> </a:t>
            </a:r>
            <a:r>
              <a:rPr sz="700" spc="15" dirty="0">
                <a:latin typeface="Microsoft Sans Serif"/>
                <a:cs typeface="Microsoft Sans Serif"/>
              </a:rPr>
              <a:t>línea</a:t>
            </a:r>
            <a:r>
              <a:rPr sz="700" dirty="0">
                <a:latin typeface="Microsoft Sans Serif"/>
                <a:cs typeface="Microsoft Sans Serif"/>
              </a:rPr>
              <a:t> a</a:t>
            </a:r>
            <a:r>
              <a:rPr sz="700" spc="-5" dirty="0">
                <a:latin typeface="Microsoft Sans Serif"/>
                <a:cs typeface="Microsoft Sans Serif"/>
              </a:rPr>
              <a:t> </a:t>
            </a:r>
            <a:r>
              <a:rPr sz="700" spc="40" dirty="0">
                <a:latin typeface="Microsoft Sans Serif"/>
                <a:cs typeface="Microsoft Sans Serif"/>
              </a:rPr>
              <a:t>neutro</a:t>
            </a:r>
            <a:r>
              <a:rPr sz="700" dirty="0">
                <a:latin typeface="Microsoft Sans Serif"/>
                <a:cs typeface="Microsoft Sans Serif"/>
              </a:rPr>
              <a:t> </a:t>
            </a:r>
            <a:r>
              <a:rPr sz="700" spc="20" dirty="0">
                <a:latin typeface="Microsoft Sans Serif"/>
                <a:cs typeface="Microsoft Sans Serif"/>
              </a:rPr>
              <a:t>del</a:t>
            </a:r>
            <a:r>
              <a:rPr sz="700" spc="-5" dirty="0">
                <a:latin typeface="Microsoft Sans Serif"/>
                <a:cs typeface="Microsoft Sans Serif"/>
              </a:rPr>
              <a:t> </a:t>
            </a:r>
            <a:r>
              <a:rPr sz="700" spc="30" dirty="0">
                <a:latin typeface="Microsoft Sans Serif"/>
                <a:cs typeface="Microsoft Sans Serif"/>
              </a:rPr>
              <a:t>generador</a:t>
            </a:r>
            <a:r>
              <a:rPr sz="700" dirty="0">
                <a:latin typeface="Microsoft Sans Serif"/>
                <a:cs typeface="Microsoft Sans Serif"/>
              </a:rPr>
              <a:t> </a:t>
            </a:r>
            <a:r>
              <a:rPr sz="700" spc="5" dirty="0">
                <a:latin typeface="Microsoft Sans Serif"/>
                <a:cs typeface="Microsoft Sans Serif"/>
              </a:rPr>
              <a:t>y</a:t>
            </a:r>
            <a:r>
              <a:rPr sz="700" dirty="0">
                <a:latin typeface="Microsoft Sans Serif"/>
                <a:cs typeface="Microsoft Sans Serif"/>
              </a:rPr>
              <a:t> </a:t>
            </a:r>
            <a:r>
              <a:rPr sz="700" spc="30" dirty="0">
                <a:latin typeface="Microsoft Sans Serif"/>
                <a:cs typeface="Microsoft Sans Serif"/>
              </a:rPr>
              <a:t>una</a:t>
            </a:r>
            <a:r>
              <a:rPr sz="700" spc="-5" dirty="0">
                <a:latin typeface="Microsoft Sans Serif"/>
                <a:cs typeface="Microsoft Sans Serif"/>
              </a:rPr>
              <a:t> </a:t>
            </a:r>
            <a:r>
              <a:rPr sz="700" spc="10" dirty="0">
                <a:latin typeface="Microsoft Sans Serif"/>
                <a:cs typeface="Microsoft Sans Serif"/>
              </a:rPr>
              <a:t>clasificación </a:t>
            </a:r>
            <a:r>
              <a:rPr sz="700" spc="-170" dirty="0">
                <a:latin typeface="Microsoft Sans Serif"/>
                <a:cs typeface="Microsoft Sans Serif"/>
              </a:rPr>
              <a:t> </a:t>
            </a:r>
            <a:r>
              <a:rPr sz="700" spc="15" dirty="0">
                <a:latin typeface="Microsoft Sans Serif"/>
                <a:cs typeface="Microsoft Sans Serif"/>
              </a:rPr>
              <a:t>secundaria </a:t>
            </a:r>
            <a:r>
              <a:rPr sz="700" spc="20" dirty="0">
                <a:latin typeface="Microsoft Sans Serif"/>
                <a:cs typeface="Microsoft Sans Serif"/>
              </a:rPr>
              <a:t>de </a:t>
            </a:r>
            <a:r>
              <a:rPr sz="700" spc="10" dirty="0">
                <a:latin typeface="Microsoft Sans Serif"/>
                <a:cs typeface="Microsoft Sans Serif"/>
              </a:rPr>
              <a:t>120 </a:t>
            </a:r>
            <a:r>
              <a:rPr sz="700" spc="30" dirty="0">
                <a:latin typeface="Microsoft Sans Serif"/>
                <a:cs typeface="Microsoft Sans Serif"/>
              </a:rPr>
              <a:t>o </a:t>
            </a:r>
            <a:r>
              <a:rPr sz="700" spc="10" dirty="0">
                <a:latin typeface="Microsoft Sans Serif"/>
                <a:cs typeface="Microsoft Sans Serif"/>
              </a:rPr>
              <a:t>240 </a:t>
            </a:r>
            <a:r>
              <a:rPr sz="700" spc="-30" dirty="0">
                <a:latin typeface="Microsoft Sans Serif"/>
                <a:cs typeface="Microsoft Sans Serif"/>
              </a:rPr>
              <a:t>V. El </a:t>
            </a:r>
            <a:r>
              <a:rPr sz="700" spc="35" dirty="0">
                <a:latin typeface="Microsoft Sans Serif"/>
                <a:cs typeface="Microsoft Sans Serif"/>
              </a:rPr>
              <a:t>transformador </a:t>
            </a:r>
            <a:r>
              <a:rPr sz="700" spc="20" dirty="0">
                <a:latin typeface="Microsoft Sans Serif"/>
                <a:cs typeface="Microsoft Sans Serif"/>
              </a:rPr>
              <a:t>de </a:t>
            </a:r>
            <a:r>
              <a:rPr sz="700" spc="25" dirty="0">
                <a:latin typeface="Microsoft Sans Serif"/>
                <a:cs typeface="Microsoft Sans Serif"/>
              </a:rPr>
              <a:t>distribución </a:t>
            </a:r>
            <a:r>
              <a:rPr sz="700" spc="20" dirty="0">
                <a:latin typeface="Microsoft Sans Serif"/>
                <a:cs typeface="Microsoft Sans Serif"/>
              </a:rPr>
              <a:t>debe </a:t>
            </a:r>
            <a:r>
              <a:rPr sz="700" spc="30" dirty="0">
                <a:latin typeface="Microsoft Sans Serif"/>
                <a:cs typeface="Microsoft Sans Serif"/>
              </a:rPr>
              <a:t>tener </a:t>
            </a:r>
            <a:r>
              <a:rPr sz="700" spc="35" dirty="0">
                <a:latin typeface="Microsoft Sans Serif"/>
                <a:cs typeface="Microsoft Sans Serif"/>
              </a:rPr>
              <a:t> </a:t>
            </a:r>
            <a:r>
              <a:rPr sz="700" spc="20" dirty="0">
                <a:latin typeface="Microsoft Sans Serif"/>
                <a:cs typeface="Microsoft Sans Serif"/>
              </a:rPr>
              <a:t>suficiente </a:t>
            </a:r>
            <a:r>
              <a:rPr sz="700" spc="10" dirty="0">
                <a:latin typeface="Microsoft Sans Serif"/>
                <a:cs typeface="Microsoft Sans Serif"/>
              </a:rPr>
              <a:t>capacidad </a:t>
            </a:r>
            <a:r>
              <a:rPr sz="700" spc="20" dirty="0">
                <a:latin typeface="Microsoft Sans Serif"/>
                <a:cs typeface="Microsoft Sans Serif"/>
              </a:rPr>
              <a:t>de </a:t>
            </a:r>
            <a:r>
              <a:rPr sz="700" spc="25" dirty="0">
                <a:latin typeface="Microsoft Sans Serif"/>
                <a:cs typeface="Microsoft Sans Serif"/>
              </a:rPr>
              <a:t>sobretensión para </a:t>
            </a:r>
            <a:r>
              <a:rPr sz="700" spc="30" dirty="0">
                <a:latin typeface="Microsoft Sans Serif"/>
                <a:cs typeface="Microsoft Sans Serif"/>
              </a:rPr>
              <a:t>que que </a:t>
            </a:r>
            <a:r>
              <a:rPr sz="700" spc="35" dirty="0">
                <a:latin typeface="Microsoft Sans Serif"/>
                <a:cs typeface="Microsoft Sans Serif"/>
              </a:rPr>
              <a:t>no </a:t>
            </a:r>
            <a:r>
              <a:rPr sz="700" spc="-5" dirty="0">
                <a:latin typeface="Microsoft Sans Serif"/>
                <a:cs typeface="Microsoft Sans Serif"/>
              </a:rPr>
              <a:t>se </a:t>
            </a:r>
            <a:r>
              <a:rPr sz="700" spc="25" dirty="0">
                <a:latin typeface="Microsoft Sans Serif"/>
                <a:cs typeface="Microsoft Sans Serif"/>
              </a:rPr>
              <a:t>sature </a:t>
            </a:r>
            <a:r>
              <a:rPr sz="700" spc="20" dirty="0">
                <a:latin typeface="Microsoft Sans Serif"/>
                <a:cs typeface="Microsoft Sans Serif"/>
              </a:rPr>
              <a:t>en </a:t>
            </a:r>
            <a:r>
              <a:rPr sz="700" dirty="0">
                <a:latin typeface="Microsoft Sans Serif"/>
                <a:cs typeface="Microsoft Sans Serif"/>
              </a:rPr>
              <a:t>caso </a:t>
            </a:r>
            <a:r>
              <a:rPr sz="700" spc="20" dirty="0">
                <a:latin typeface="Microsoft Sans Serif"/>
                <a:cs typeface="Microsoft Sans Serif"/>
              </a:rPr>
              <a:t>de </a:t>
            </a:r>
            <a:r>
              <a:rPr sz="700" spc="25" dirty="0">
                <a:latin typeface="Microsoft Sans Serif"/>
                <a:cs typeface="Microsoft Sans Serif"/>
              </a:rPr>
              <a:t> </a:t>
            </a:r>
            <a:r>
              <a:rPr sz="700" spc="10" dirty="0">
                <a:latin typeface="Microsoft Sans Serif"/>
                <a:cs typeface="Microsoft Sans Serif"/>
              </a:rPr>
              <a:t>fallas </a:t>
            </a:r>
            <a:r>
              <a:rPr sz="700" spc="20" dirty="0">
                <a:latin typeface="Microsoft Sans Serif"/>
                <a:cs typeface="Microsoft Sans Serif"/>
              </a:rPr>
              <a:t>de </a:t>
            </a:r>
            <a:r>
              <a:rPr sz="700" spc="-50" dirty="0">
                <a:latin typeface="Microsoft Sans Serif"/>
                <a:cs typeface="Microsoft Sans Serif"/>
              </a:rPr>
              <a:t>SLG </a:t>
            </a:r>
            <a:r>
              <a:rPr sz="700" spc="20" dirty="0">
                <a:latin typeface="Microsoft Sans Serif"/>
                <a:cs typeface="Microsoft Sans Serif"/>
              </a:rPr>
              <a:t>con </a:t>
            </a:r>
            <a:r>
              <a:rPr sz="700" spc="10" dirty="0">
                <a:latin typeface="Microsoft Sans Serif"/>
                <a:cs typeface="Microsoft Sans Serif"/>
              </a:rPr>
              <a:t>la </a:t>
            </a:r>
            <a:r>
              <a:rPr sz="700" spc="30" dirty="0">
                <a:latin typeface="Microsoft Sans Serif"/>
                <a:cs typeface="Microsoft Sans Serif"/>
              </a:rPr>
              <a:t>máquina </a:t>
            </a:r>
            <a:r>
              <a:rPr sz="700" spc="25" dirty="0">
                <a:latin typeface="Microsoft Sans Serif"/>
                <a:cs typeface="Microsoft Sans Serif"/>
              </a:rPr>
              <a:t>cuando </a:t>
            </a:r>
            <a:r>
              <a:rPr sz="700" spc="-5" dirty="0">
                <a:latin typeface="Microsoft Sans Serif"/>
                <a:cs typeface="Microsoft Sans Serif"/>
              </a:rPr>
              <a:t>se </a:t>
            </a:r>
            <a:r>
              <a:rPr sz="700" spc="25" dirty="0">
                <a:latin typeface="Microsoft Sans Serif"/>
                <a:cs typeface="Microsoft Sans Serif"/>
              </a:rPr>
              <a:t>opera </a:t>
            </a:r>
            <a:r>
              <a:rPr sz="700" spc="10" dirty="0">
                <a:latin typeface="Microsoft Sans Serif"/>
                <a:cs typeface="Microsoft Sans Serif"/>
              </a:rPr>
              <a:t>al 105 </a:t>
            </a:r>
            <a:r>
              <a:rPr sz="700" spc="40" dirty="0">
                <a:latin typeface="Microsoft Sans Serif"/>
                <a:cs typeface="Microsoft Sans Serif"/>
              </a:rPr>
              <a:t>por </a:t>
            </a:r>
            <a:r>
              <a:rPr sz="700" spc="20" dirty="0">
                <a:latin typeface="Microsoft Sans Serif"/>
                <a:cs typeface="Microsoft Sans Serif"/>
              </a:rPr>
              <a:t>ciento del voltaje </a:t>
            </a:r>
            <a:r>
              <a:rPr sz="700" spc="25" dirty="0">
                <a:latin typeface="Microsoft Sans Serif"/>
                <a:cs typeface="Microsoft Sans Serif"/>
              </a:rPr>
              <a:t> nominal. </a:t>
            </a:r>
            <a:r>
              <a:rPr sz="700" spc="-10" dirty="0">
                <a:latin typeface="Microsoft Sans Serif"/>
                <a:cs typeface="Microsoft Sans Serif"/>
              </a:rPr>
              <a:t>La </a:t>
            </a:r>
            <a:r>
              <a:rPr sz="700" spc="15" dirty="0">
                <a:latin typeface="Microsoft Sans Serif"/>
                <a:cs typeface="Microsoft Sans Serif"/>
              </a:rPr>
              <a:t>resistencia secundaria </a:t>
            </a:r>
            <a:r>
              <a:rPr sz="700" spc="30" dirty="0">
                <a:latin typeface="Microsoft Sans Serif"/>
                <a:cs typeface="Microsoft Sans Serif"/>
              </a:rPr>
              <a:t>generalmente </a:t>
            </a:r>
            <a:r>
              <a:rPr sz="700" spc="-5" dirty="0">
                <a:latin typeface="Microsoft Sans Serif"/>
                <a:cs typeface="Microsoft Sans Serif"/>
              </a:rPr>
              <a:t>se </a:t>
            </a:r>
            <a:r>
              <a:rPr sz="700" spc="5" dirty="0">
                <a:latin typeface="Microsoft Sans Serif"/>
                <a:cs typeface="Microsoft Sans Serif"/>
              </a:rPr>
              <a:t>selecciona </a:t>
            </a:r>
            <a:r>
              <a:rPr sz="700" spc="20" dirty="0">
                <a:latin typeface="Microsoft Sans Serif"/>
                <a:cs typeface="Microsoft Sans Serif"/>
              </a:rPr>
              <a:t>de </a:t>
            </a:r>
            <a:r>
              <a:rPr sz="700" spc="45" dirty="0">
                <a:latin typeface="Microsoft Sans Serif"/>
                <a:cs typeface="Microsoft Sans Serif"/>
              </a:rPr>
              <a:t>modo </a:t>
            </a:r>
            <a:r>
              <a:rPr sz="700" spc="50" dirty="0">
                <a:latin typeface="Microsoft Sans Serif"/>
                <a:cs typeface="Microsoft Sans Serif"/>
              </a:rPr>
              <a:t> </a:t>
            </a:r>
            <a:r>
              <a:rPr sz="700" spc="20" dirty="0">
                <a:latin typeface="Microsoft Sans Serif"/>
                <a:cs typeface="Microsoft Sans Serif"/>
              </a:rPr>
              <a:t>que,</a:t>
            </a:r>
            <a:r>
              <a:rPr sz="700" dirty="0">
                <a:latin typeface="Microsoft Sans Serif"/>
                <a:cs typeface="Microsoft Sans Serif"/>
              </a:rPr>
              <a:t> </a:t>
            </a:r>
            <a:r>
              <a:rPr sz="700" spc="25" dirty="0">
                <a:latin typeface="Microsoft Sans Serif"/>
                <a:cs typeface="Microsoft Sans Serif"/>
              </a:rPr>
              <a:t>para</a:t>
            </a:r>
            <a:r>
              <a:rPr sz="700" dirty="0">
                <a:latin typeface="Microsoft Sans Serif"/>
                <a:cs typeface="Microsoft Sans Serif"/>
              </a:rPr>
              <a:t> </a:t>
            </a:r>
            <a:r>
              <a:rPr sz="700" spc="30" dirty="0">
                <a:latin typeface="Microsoft Sans Serif"/>
                <a:cs typeface="Microsoft Sans Serif"/>
              </a:rPr>
              <a:t>una</a:t>
            </a:r>
            <a:r>
              <a:rPr sz="700" spc="5" dirty="0">
                <a:latin typeface="Microsoft Sans Serif"/>
                <a:cs typeface="Microsoft Sans Serif"/>
              </a:rPr>
              <a:t> </a:t>
            </a:r>
            <a:r>
              <a:rPr sz="700" spc="15" dirty="0">
                <a:latin typeface="Microsoft Sans Serif"/>
                <a:cs typeface="Microsoft Sans Serif"/>
              </a:rPr>
              <a:t>falla</a:t>
            </a:r>
            <a:r>
              <a:rPr sz="700" dirty="0">
                <a:latin typeface="Microsoft Sans Serif"/>
                <a:cs typeface="Microsoft Sans Serif"/>
              </a:rPr>
              <a:t> </a:t>
            </a:r>
            <a:r>
              <a:rPr sz="700" spc="-50" dirty="0">
                <a:latin typeface="Microsoft Sans Serif"/>
                <a:cs typeface="Microsoft Sans Serif"/>
              </a:rPr>
              <a:t>SLG</a:t>
            </a:r>
            <a:r>
              <a:rPr sz="700" spc="5" dirty="0">
                <a:latin typeface="Microsoft Sans Serif"/>
                <a:cs typeface="Microsoft Sans Serif"/>
              </a:rPr>
              <a:t> </a:t>
            </a:r>
            <a:r>
              <a:rPr sz="700" spc="20" dirty="0">
                <a:latin typeface="Microsoft Sans Serif"/>
                <a:cs typeface="Microsoft Sans Serif"/>
              </a:rPr>
              <a:t>en</a:t>
            </a:r>
            <a:r>
              <a:rPr sz="700" dirty="0">
                <a:latin typeface="Microsoft Sans Serif"/>
                <a:cs typeface="Microsoft Sans Serif"/>
              </a:rPr>
              <a:t> </a:t>
            </a:r>
            <a:r>
              <a:rPr sz="700" spc="10" dirty="0">
                <a:latin typeface="Microsoft Sans Serif"/>
                <a:cs typeface="Microsoft Sans Serif"/>
              </a:rPr>
              <a:t>los</a:t>
            </a:r>
            <a:r>
              <a:rPr sz="700" spc="5" dirty="0">
                <a:latin typeface="Microsoft Sans Serif"/>
                <a:cs typeface="Microsoft Sans Serif"/>
              </a:rPr>
              <a:t> </a:t>
            </a:r>
            <a:r>
              <a:rPr sz="700" spc="25" dirty="0">
                <a:latin typeface="Microsoft Sans Serif"/>
                <a:cs typeface="Microsoft Sans Serif"/>
              </a:rPr>
              <a:t>terminales</a:t>
            </a:r>
            <a:r>
              <a:rPr sz="700" dirty="0">
                <a:latin typeface="Microsoft Sans Serif"/>
                <a:cs typeface="Microsoft Sans Serif"/>
              </a:rPr>
              <a:t> </a:t>
            </a:r>
            <a:r>
              <a:rPr sz="700" spc="20" dirty="0">
                <a:latin typeface="Microsoft Sans Serif"/>
                <a:cs typeface="Microsoft Sans Serif"/>
              </a:rPr>
              <a:t>del</a:t>
            </a:r>
            <a:r>
              <a:rPr sz="700" spc="5" dirty="0">
                <a:latin typeface="Microsoft Sans Serif"/>
                <a:cs typeface="Microsoft Sans Serif"/>
              </a:rPr>
              <a:t> </a:t>
            </a:r>
            <a:r>
              <a:rPr sz="700" spc="25" dirty="0">
                <a:latin typeface="Microsoft Sans Serif"/>
                <a:cs typeface="Microsoft Sans Serif"/>
              </a:rPr>
              <a:t>generador,</a:t>
            </a:r>
            <a:r>
              <a:rPr sz="700" dirty="0">
                <a:latin typeface="Microsoft Sans Serif"/>
                <a:cs typeface="Microsoft Sans Serif"/>
              </a:rPr>
              <a:t> </a:t>
            </a:r>
            <a:r>
              <a:rPr sz="700" spc="10" dirty="0">
                <a:latin typeface="Microsoft Sans Serif"/>
                <a:cs typeface="Microsoft Sans Serif"/>
              </a:rPr>
              <a:t>la</a:t>
            </a:r>
            <a:r>
              <a:rPr sz="700" spc="5" dirty="0">
                <a:latin typeface="Microsoft Sans Serif"/>
                <a:cs typeface="Microsoft Sans Serif"/>
              </a:rPr>
              <a:t> </a:t>
            </a:r>
            <a:r>
              <a:rPr sz="700" spc="20" dirty="0">
                <a:latin typeface="Microsoft Sans Serif"/>
                <a:cs typeface="Microsoft Sans Serif"/>
              </a:rPr>
              <a:t>potencia</a:t>
            </a:r>
            <a:r>
              <a:rPr sz="700" dirty="0">
                <a:latin typeface="Microsoft Sans Serif"/>
                <a:cs typeface="Microsoft Sans Serif"/>
              </a:rPr>
              <a:t> </a:t>
            </a:r>
            <a:r>
              <a:rPr sz="700" spc="15" dirty="0">
                <a:latin typeface="Microsoft Sans Serif"/>
                <a:cs typeface="Microsoft Sans Serif"/>
              </a:rPr>
              <a:t>disipada </a:t>
            </a:r>
            <a:r>
              <a:rPr sz="700" spc="-170" dirty="0">
                <a:latin typeface="Microsoft Sans Serif"/>
                <a:cs typeface="Microsoft Sans Serif"/>
              </a:rPr>
              <a:t> </a:t>
            </a:r>
            <a:r>
              <a:rPr sz="700" spc="20" dirty="0">
                <a:latin typeface="Microsoft Sans Serif"/>
                <a:cs typeface="Microsoft Sans Serif"/>
              </a:rPr>
              <a:t>en </a:t>
            </a:r>
            <a:r>
              <a:rPr sz="700" spc="10" dirty="0">
                <a:latin typeface="Microsoft Sans Serif"/>
                <a:cs typeface="Microsoft Sans Serif"/>
              </a:rPr>
              <a:t>la </a:t>
            </a:r>
            <a:r>
              <a:rPr sz="700" spc="15" dirty="0">
                <a:latin typeface="Microsoft Sans Serif"/>
                <a:cs typeface="Microsoft Sans Serif"/>
              </a:rPr>
              <a:t>resistencia </a:t>
            </a:r>
            <a:r>
              <a:rPr sz="700" spc="-5" dirty="0">
                <a:latin typeface="Microsoft Sans Serif"/>
                <a:cs typeface="Microsoft Sans Serif"/>
              </a:rPr>
              <a:t>sea </a:t>
            </a:r>
            <a:r>
              <a:rPr sz="700" spc="30" dirty="0">
                <a:latin typeface="Microsoft Sans Serif"/>
                <a:cs typeface="Microsoft Sans Serif"/>
              </a:rPr>
              <a:t>aproximadamente </a:t>
            </a:r>
            <a:r>
              <a:rPr sz="700" spc="25" dirty="0">
                <a:latin typeface="Microsoft Sans Serif"/>
                <a:cs typeface="Microsoft Sans Serif"/>
              </a:rPr>
              <a:t>igual </a:t>
            </a:r>
            <a:r>
              <a:rPr sz="700" dirty="0">
                <a:latin typeface="Microsoft Sans Serif"/>
                <a:cs typeface="Microsoft Sans Serif"/>
              </a:rPr>
              <a:t>a </a:t>
            </a:r>
            <a:r>
              <a:rPr sz="700" spc="10" dirty="0">
                <a:latin typeface="Microsoft Sans Serif"/>
                <a:cs typeface="Microsoft Sans Serif"/>
              </a:rPr>
              <a:t>los </a:t>
            </a:r>
            <a:r>
              <a:rPr sz="700" spc="25" dirty="0">
                <a:latin typeface="Microsoft Sans Serif"/>
                <a:cs typeface="Microsoft Sans Serif"/>
              </a:rPr>
              <a:t>voltamperios </a:t>
            </a:r>
            <a:r>
              <a:rPr sz="700" spc="15" dirty="0">
                <a:latin typeface="Microsoft Sans Serif"/>
                <a:cs typeface="Microsoft Sans Serif"/>
              </a:rPr>
              <a:t>reactivos </a:t>
            </a:r>
            <a:r>
              <a:rPr sz="700" spc="20" dirty="0">
                <a:latin typeface="Microsoft Sans Serif"/>
                <a:cs typeface="Microsoft Sans Serif"/>
              </a:rPr>
              <a:t>en </a:t>
            </a:r>
            <a:r>
              <a:rPr sz="700" spc="-175" dirty="0">
                <a:latin typeface="Microsoft Sans Serif"/>
                <a:cs typeface="Microsoft Sans Serif"/>
              </a:rPr>
              <a:t> </a:t>
            </a:r>
            <a:r>
              <a:rPr sz="700" spc="10" dirty="0">
                <a:latin typeface="Microsoft Sans Serif"/>
                <a:cs typeface="Microsoft Sans Serif"/>
              </a:rPr>
              <a:t>la </a:t>
            </a:r>
            <a:r>
              <a:rPr sz="700" spc="15" dirty="0">
                <a:latin typeface="Microsoft Sans Serif"/>
                <a:cs typeface="Microsoft Sans Serif"/>
              </a:rPr>
              <a:t>reactancia </a:t>
            </a:r>
            <a:r>
              <a:rPr sz="700" spc="10" dirty="0">
                <a:latin typeface="Microsoft Sans Serif"/>
                <a:cs typeface="Microsoft Sans Serif"/>
              </a:rPr>
              <a:t>capacitiva </a:t>
            </a:r>
            <a:r>
              <a:rPr sz="700" spc="20" dirty="0">
                <a:latin typeface="Microsoft Sans Serif"/>
                <a:cs typeface="Microsoft Sans Serif"/>
              </a:rPr>
              <a:t>de </a:t>
            </a:r>
            <a:r>
              <a:rPr sz="700" spc="5" dirty="0">
                <a:latin typeface="Microsoft Sans Serif"/>
                <a:cs typeface="Microsoft Sans Serif"/>
              </a:rPr>
              <a:t>secuencia </a:t>
            </a:r>
            <a:r>
              <a:rPr sz="700" spc="20" dirty="0">
                <a:latin typeface="Microsoft Sans Serif"/>
                <a:cs typeface="Microsoft Sans Serif"/>
              </a:rPr>
              <a:t>cero de </a:t>
            </a:r>
            <a:r>
              <a:rPr sz="700" spc="10" dirty="0">
                <a:latin typeface="Microsoft Sans Serif"/>
                <a:cs typeface="Microsoft Sans Serif"/>
              </a:rPr>
              <a:t>los </a:t>
            </a:r>
            <a:r>
              <a:rPr sz="700" spc="15" dirty="0">
                <a:latin typeface="Microsoft Sans Serif"/>
                <a:cs typeface="Microsoft Sans Serif"/>
              </a:rPr>
              <a:t>devanados </a:t>
            </a:r>
            <a:r>
              <a:rPr sz="700" spc="20" dirty="0">
                <a:latin typeface="Microsoft Sans Serif"/>
                <a:cs typeface="Microsoft Sans Serif"/>
              </a:rPr>
              <a:t>del </a:t>
            </a:r>
            <a:r>
              <a:rPr sz="700" spc="25" dirty="0">
                <a:latin typeface="Microsoft Sans Serif"/>
                <a:cs typeface="Microsoft Sans Serif"/>
              </a:rPr>
              <a:t>generador, </a:t>
            </a:r>
            <a:r>
              <a:rPr sz="700" spc="30" dirty="0">
                <a:latin typeface="Microsoft Sans Serif"/>
                <a:cs typeface="Microsoft Sans Serif"/>
              </a:rPr>
              <a:t> </a:t>
            </a:r>
            <a:r>
              <a:rPr sz="700" dirty="0">
                <a:latin typeface="Microsoft Sans Serif"/>
                <a:cs typeface="Microsoft Sans Serif"/>
              </a:rPr>
              <a:t>sus </a:t>
            </a:r>
            <a:r>
              <a:rPr sz="700" spc="5" dirty="0">
                <a:latin typeface="Microsoft Sans Serif"/>
                <a:cs typeface="Microsoft Sans Serif"/>
              </a:rPr>
              <a:t>cables y </a:t>
            </a:r>
            <a:r>
              <a:rPr sz="700" spc="10" dirty="0">
                <a:latin typeface="Microsoft Sans Serif"/>
                <a:cs typeface="Microsoft Sans Serif"/>
              </a:rPr>
              <a:t>el </a:t>
            </a:r>
            <a:r>
              <a:rPr sz="700" spc="15" dirty="0">
                <a:latin typeface="Microsoft Sans Serif"/>
                <a:cs typeface="Microsoft Sans Serif"/>
              </a:rPr>
              <a:t>devanados </a:t>
            </a:r>
            <a:r>
              <a:rPr sz="700" spc="20" dirty="0">
                <a:latin typeface="Microsoft Sans Serif"/>
                <a:cs typeface="Microsoft Sans Serif"/>
              </a:rPr>
              <a:t>de cualquier </a:t>
            </a:r>
            <a:r>
              <a:rPr sz="700" spc="35" dirty="0">
                <a:latin typeface="Microsoft Sans Serif"/>
                <a:cs typeface="Microsoft Sans Serif"/>
              </a:rPr>
              <a:t>transformador </a:t>
            </a:r>
            <a:r>
              <a:rPr sz="700" spc="20" dirty="0">
                <a:latin typeface="Microsoft Sans Serif"/>
                <a:cs typeface="Microsoft Sans Serif"/>
              </a:rPr>
              <a:t>conectado </a:t>
            </a:r>
            <a:r>
              <a:rPr sz="700" dirty="0">
                <a:latin typeface="Microsoft Sans Serif"/>
                <a:cs typeface="Microsoft Sans Serif"/>
              </a:rPr>
              <a:t>a </a:t>
            </a:r>
            <a:r>
              <a:rPr sz="700" spc="10" dirty="0">
                <a:latin typeface="Microsoft Sans Serif"/>
                <a:cs typeface="Microsoft Sans Serif"/>
              </a:rPr>
              <a:t>los </a:t>
            </a:r>
            <a:r>
              <a:rPr sz="700" spc="15" dirty="0">
                <a:latin typeface="Microsoft Sans Serif"/>
                <a:cs typeface="Microsoft Sans Serif"/>
              </a:rPr>
              <a:t> </a:t>
            </a:r>
            <a:r>
              <a:rPr sz="700" spc="25" dirty="0">
                <a:latin typeface="Microsoft Sans Serif"/>
                <a:cs typeface="Microsoft Sans Serif"/>
              </a:rPr>
              <a:t>terminales </a:t>
            </a:r>
            <a:r>
              <a:rPr sz="700" spc="20" dirty="0">
                <a:latin typeface="Microsoft Sans Serif"/>
                <a:cs typeface="Microsoft Sans Serif"/>
              </a:rPr>
              <a:t>del </a:t>
            </a:r>
            <a:r>
              <a:rPr sz="700" spc="25" dirty="0">
                <a:latin typeface="Microsoft Sans Serif"/>
                <a:cs typeface="Microsoft Sans Serif"/>
              </a:rPr>
              <a:t>generador. </a:t>
            </a:r>
            <a:r>
              <a:rPr sz="700" dirty="0">
                <a:latin typeface="Microsoft Sans Serif"/>
                <a:cs typeface="Microsoft Sans Serif"/>
              </a:rPr>
              <a:t>Al </a:t>
            </a:r>
            <a:r>
              <a:rPr sz="700" spc="25" dirty="0">
                <a:latin typeface="Microsoft Sans Serif"/>
                <a:cs typeface="Microsoft Sans Serif"/>
              </a:rPr>
              <a:t>utilizar </a:t>
            </a:r>
            <a:r>
              <a:rPr sz="700" spc="10" dirty="0">
                <a:latin typeface="Microsoft Sans Serif"/>
                <a:cs typeface="Microsoft Sans Serif"/>
              </a:rPr>
              <a:t>este </a:t>
            </a:r>
            <a:r>
              <a:rPr sz="700" spc="40" dirty="0">
                <a:latin typeface="Microsoft Sans Serif"/>
                <a:cs typeface="Microsoft Sans Serif"/>
              </a:rPr>
              <a:t>método </a:t>
            </a:r>
            <a:r>
              <a:rPr sz="700" spc="20" dirty="0">
                <a:latin typeface="Microsoft Sans Serif"/>
                <a:cs typeface="Microsoft Sans Serif"/>
              </a:rPr>
              <a:t>de conexión </a:t>
            </a:r>
            <a:r>
              <a:rPr sz="700" dirty="0">
                <a:latin typeface="Microsoft Sans Serif"/>
                <a:cs typeface="Microsoft Sans Serif"/>
              </a:rPr>
              <a:t>a </a:t>
            </a:r>
            <a:r>
              <a:rPr sz="700" spc="25" dirty="0">
                <a:latin typeface="Microsoft Sans Serif"/>
                <a:cs typeface="Microsoft Sans Serif"/>
              </a:rPr>
              <a:t>tierra, </a:t>
            </a:r>
            <a:r>
              <a:rPr sz="700" spc="30" dirty="0">
                <a:latin typeface="Microsoft Sans Serif"/>
                <a:cs typeface="Microsoft Sans Serif"/>
              </a:rPr>
              <a:t>una </a:t>
            </a:r>
            <a:r>
              <a:rPr sz="700" spc="35" dirty="0">
                <a:latin typeface="Microsoft Sans Serif"/>
                <a:cs typeface="Microsoft Sans Serif"/>
              </a:rPr>
              <a:t> </a:t>
            </a:r>
            <a:r>
              <a:rPr sz="700" spc="15" dirty="0">
                <a:latin typeface="Microsoft Sans Serif"/>
                <a:cs typeface="Microsoft Sans Serif"/>
              </a:rPr>
              <a:t>falla</a:t>
            </a:r>
            <a:r>
              <a:rPr sz="700" spc="-5" dirty="0">
                <a:latin typeface="Microsoft Sans Serif"/>
                <a:cs typeface="Microsoft Sans Serif"/>
              </a:rPr>
              <a:t> </a:t>
            </a:r>
            <a:r>
              <a:rPr sz="700" spc="20" dirty="0">
                <a:latin typeface="Microsoft Sans Serif"/>
                <a:cs typeface="Microsoft Sans Serif"/>
              </a:rPr>
              <a:t>de</a:t>
            </a:r>
            <a:r>
              <a:rPr sz="700" dirty="0">
                <a:latin typeface="Microsoft Sans Serif"/>
                <a:cs typeface="Microsoft Sans Serif"/>
              </a:rPr>
              <a:t> </a:t>
            </a:r>
            <a:r>
              <a:rPr sz="700" spc="-50" dirty="0">
                <a:latin typeface="Microsoft Sans Serif"/>
                <a:cs typeface="Microsoft Sans Serif"/>
              </a:rPr>
              <a:t>SLG</a:t>
            </a:r>
            <a:r>
              <a:rPr sz="700" dirty="0">
                <a:latin typeface="Microsoft Sans Serif"/>
                <a:cs typeface="Microsoft Sans Serif"/>
              </a:rPr>
              <a:t> </a:t>
            </a:r>
            <a:r>
              <a:rPr sz="700" spc="30" dirty="0">
                <a:latin typeface="Microsoft Sans Serif"/>
                <a:cs typeface="Microsoft Sans Serif"/>
              </a:rPr>
              <a:t>generalmente</a:t>
            </a:r>
            <a:r>
              <a:rPr sz="700" spc="-5" dirty="0">
                <a:latin typeface="Microsoft Sans Serif"/>
                <a:cs typeface="Microsoft Sans Serif"/>
              </a:rPr>
              <a:t> se</a:t>
            </a:r>
            <a:r>
              <a:rPr sz="700" dirty="0">
                <a:latin typeface="Microsoft Sans Serif"/>
                <a:cs typeface="Microsoft Sans Serif"/>
              </a:rPr>
              <a:t> </a:t>
            </a:r>
            <a:r>
              <a:rPr sz="700" spc="30" dirty="0">
                <a:latin typeface="Microsoft Sans Serif"/>
                <a:cs typeface="Microsoft Sans Serif"/>
              </a:rPr>
              <a:t>limita</a:t>
            </a:r>
            <a:r>
              <a:rPr sz="700" dirty="0">
                <a:latin typeface="Microsoft Sans Serif"/>
                <a:cs typeface="Microsoft Sans Serif"/>
              </a:rPr>
              <a:t> a </a:t>
            </a:r>
            <a:r>
              <a:rPr sz="700" spc="30" dirty="0">
                <a:latin typeface="Microsoft Sans Serif"/>
                <a:cs typeface="Microsoft Sans Serif"/>
              </a:rPr>
              <a:t>entre</a:t>
            </a:r>
            <a:r>
              <a:rPr sz="700" spc="-5" dirty="0">
                <a:latin typeface="Microsoft Sans Serif"/>
                <a:cs typeface="Microsoft Sans Serif"/>
              </a:rPr>
              <a:t> </a:t>
            </a:r>
            <a:r>
              <a:rPr sz="700" spc="10" dirty="0">
                <a:latin typeface="Microsoft Sans Serif"/>
                <a:cs typeface="Microsoft Sans Serif"/>
              </a:rPr>
              <a:t>3</a:t>
            </a:r>
            <a:r>
              <a:rPr sz="700" dirty="0">
                <a:latin typeface="Microsoft Sans Serif"/>
                <a:cs typeface="Microsoft Sans Serif"/>
              </a:rPr>
              <a:t> </a:t>
            </a:r>
            <a:r>
              <a:rPr sz="700" spc="5" dirty="0">
                <a:latin typeface="Microsoft Sans Serif"/>
                <a:cs typeface="Microsoft Sans Serif"/>
              </a:rPr>
              <a:t>y</a:t>
            </a:r>
            <a:r>
              <a:rPr sz="700" dirty="0">
                <a:latin typeface="Microsoft Sans Serif"/>
                <a:cs typeface="Microsoft Sans Serif"/>
              </a:rPr>
              <a:t> </a:t>
            </a:r>
            <a:r>
              <a:rPr sz="700" spc="10" dirty="0">
                <a:latin typeface="Microsoft Sans Serif"/>
                <a:cs typeface="Microsoft Sans Serif"/>
              </a:rPr>
              <a:t>25</a:t>
            </a:r>
            <a:r>
              <a:rPr sz="700" spc="-5" dirty="0">
                <a:latin typeface="Microsoft Sans Serif"/>
                <a:cs typeface="Microsoft Sans Serif"/>
              </a:rPr>
              <a:t> </a:t>
            </a:r>
            <a:r>
              <a:rPr sz="700" spc="25" dirty="0">
                <a:latin typeface="Microsoft Sans Serif"/>
                <a:cs typeface="Microsoft Sans Serif"/>
              </a:rPr>
              <a:t>amperios</a:t>
            </a:r>
            <a:r>
              <a:rPr sz="700" dirty="0">
                <a:latin typeface="Microsoft Sans Serif"/>
                <a:cs typeface="Microsoft Sans Serif"/>
              </a:rPr>
              <a:t> </a:t>
            </a:r>
            <a:r>
              <a:rPr sz="700" spc="25" dirty="0">
                <a:latin typeface="Microsoft Sans Serif"/>
                <a:cs typeface="Microsoft Sans Serif"/>
              </a:rPr>
              <a:t>primarios.</a:t>
            </a:r>
            <a:r>
              <a:rPr sz="700" dirty="0">
                <a:latin typeface="Microsoft Sans Serif"/>
                <a:cs typeface="Microsoft Sans Serif"/>
              </a:rPr>
              <a:t> </a:t>
            </a:r>
            <a:r>
              <a:rPr sz="700" spc="15" dirty="0">
                <a:latin typeface="Microsoft Sans Serif"/>
                <a:cs typeface="Microsoft Sans Serif"/>
              </a:rPr>
              <a:t>Como </a:t>
            </a:r>
            <a:r>
              <a:rPr sz="700" spc="-170" dirty="0">
                <a:latin typeface="Microsoft Sans Serif"/>
                <a:cs typeface="Microsoft Sans Serif"/>
              </a:rPr>
              <a:t> </a:t>
            </a:r>
            <a:r>
              <a:rPr sz="700" spc="20" dirty="0">
                <a:latin typeface="Microsoft Sans Serif"/>
                <a:cs typeface="Microsoft Sans Serif"/>
              </a:rPr>
              <a:t>resultado, </a:t>
            </a:r>
            <a:r>
              <a:rPr sz="700" spc="10" dirty="0">
                <a:latin typeface="Microsoft Sans Serif"/>
                <a:cs typeface="Microsoft Sans Serif"/>
              </a:rPr>
              <a:t>este </a:t>
            </a:r>
            <a:r>
              <a:rPr sz="700" spc="15" dirty="0">
                <a:latin typeface="Microsoft Sans Serif"/>
                <a:cs typeface="Microsoft Sans Serif"/>
              </a:rPr>
              <a:t>nivel </a:t>
            </a:r>
            <a:r>
              <a:rPr sz="700" spc="20" dirty="0">
                <a:latin typeface="Microsoft Sans Serif"/>
                <a:cs typeface="Microsoft Sans Serif"/>
              </a:rPr>
              <a:t>de </a:t>
            </a:r>
            <a:r>
              <a:rPr sz="700" spc="25" dirty="0">
                <a:latin typeface="Microsoft Sans Serif"/>
                <a:cs typeface="Microsoft Sans Serif"/>
              </a:rPr>
              <a:t>corriente </a:t>
            </a:r>
            <a:r>
              <a:rPr sz="700" spc="20" dirty="0">
                <a:latin typeface="Microsoft Sans Serif"/>
                <a:cs typeface="Microsoft Sans Serif"/>
              </a:rPr>
              <a:t>de </a:t>
            </a:r>
            <a:r>
              <a:rPr sz="700" spc="15" dirty="0">
                <a:latin typeface="Microsoft Sans Serif"/>
                <a:cs typeface="Microsoft Sans Serif"/>
              </a:rPr>
              <a:t>falla </a:t>
            </a:r>
            <a:r>
              <a:rPr sz="700" spc="35" dirty="0">
                <a:latin typeface="Microsoft Sans Serif"/>
                <a:cs typeface="Microsoft Sans Serif"/>
              </a:rPr>
              <a:t>no </a:t>
            </a:r>
            <a:r>
              <a:rPr sz="700" spc="-5" dirty="0">
                <a:latin typeface="Microsoft Sans Serif"/>
                <a:cs typeface="Microsoft Sans Serif"/>
              </a:rPr>
              <a:t>es </a:t>
            </a:r>
            <a:r>
              <a:rPr sz="700" spc="20" dirty="0">
                <a:latin typeface="Microsoft Sans Serif"/>
                <a:cs typeface="Microsoft Sans Serif"/>
              </a:rPr>
              <a:t>suficiente </a:t>
            </a:r>
            <a:r>
              <a:rPr sz="700" spc="25" dirty="0">
                <a:latin typeface="Microsoft Sans Serif"/>
                <a:cs typeface="Microsoft Sans Serif"/>
              </a:rPr>
              <a:t>para </a:t>
            </a:r>
            <a:r>
              <a:rPr sz="700" spc="30" dirty="0">
                <a:latin typeface="Microsoft Sans Serif"/>
                <a:cs typeface="Microsoft Sans Serif"/>
              </a:rPr>
              <a:t>operar </a:t>
            </a:r>
            <a:r>
              <a:rPr sz="700" spc="10" dirty="0">
                <a:latin typeface="Microsoft Sans Serif"/>
                <a:cs typeface="Microsoft Sans Serif"/>
              </a:rPr>
              <a:t>los </a:t>
            </a:r>
            <a:r>
              <a:rPr sz="700" spc="15" dirty="0">
                <a:latin typeface="Microsoft Sans Serif"/>
                <a:cs typeface="Microsoft Sans Serif"/>
              </a:rPr>
              <a:t> </a:t>
            </a:r>
            <a:r>
              <a:rPr sz="700" spc="10" dirty="0">
                <a:latin typeface="Microsoft Sans Serif"/>
                <a:cs typeface="Microsoft Sans Serif"/>
              </a:rPr>
              <a:t>relés </a:t>
            </a:r>
            <a:r>
              <a:rPr sz="700" spc="15" dirty="0">
                <a:latin typeface="Microsoft Sans Serif"/>
                <a:cs typeface="Microsoft Sans Serif"/>
              </a:rPr>
              <a:t>diferenciales </a:t>
            </a:r>
            <a:r>
              <a:rPr sz="700" spc="20" dirty="0">
                <a:latin typeface="Microsoft Sans Serif"/>
                <a:cs typeface="Microsoft Sans Serif"/>
              </a:rPr>
              <a:t>del </a:t>
            </a:r>
            <a:r>
              <a:rPr sz="700" spc="25" dirty="0">
                <a:latin typeface="Microsoft Sans Serif"/>
                <a:cs typeface="Microsoft Sans Serif"/>
              </a:rPr>
              <a:t>generador. </a:t>
            </a:r>
            <a:r>
              <a:rPr sz="700" spc="-30" dirty="0">
                <a:latin typeface="Microsoft Sans Serif"/>
                <a:cs typeface="Microsoft Sans Serif"/>
              </a:rPr>
              <a:t>El </a:t>
            </a:r>
            <a:r>
              <a:rPr sz="700" spc="15" dirty="0">
                <a:latin typeface="Microsoft Sans Serif"/>
                <a:cs typeface="Microsoft Sans Serif"/>
              </a:rPr>
              <a:t>Apéndice </a:t>
            </a:r>
            <a:r>
              <a:rPr sz="700" spc="30" dirty="0">
                <a:latin typeface="Microsoft Sans Serif"/>
                <a:cs typeface="Microsoft Sans Serif"/>
              </a:rPr>
              <a:t>proporciona </a:t>
            </a:r>
            <a:r>
              <a:rPr sz="700" spc="40" dirty="0">
                <a:latin typeface="Microsoft Sans Serif"/>
                <a:cs typeface="Microsoft Sans Serif"/>
              </a:rPr>
              <a:t>un </a:t>
            </a:r>
            <a:r>
              <a:rPr sz="700" spc="25" dirty="0">
                <a:latin typeface="Microsoft Sans Serif"/>
                <a:cs typeface="Microsoft Sans Serif"/>
              </a:rPr>
              <a:t>ejemplo </a:t>
            </a:r>
            <a:r>
              <a:rPr sz="700" spc="30" dirty="0">
                <a:latin typeface="Microsoft Sans Serif"/>
                <a:cs typeface="Microsoft Sans Serif"/>
              </a:rPr>
              <a:t> </a:t>
            </a:r>
            <a:r>
              <a:rPr sz="700" spc="25" dirty="0">
                <a:latin typeface="Microsoft Sans Serif"/>
                <a:cs typeface="Microsoft Sans Serif"/>
              </a:rPr>
              <a:t>detallado </a:t>
            </a:r>
            <a:r>
              <a:rPr sz="700" spc="20" dirty="0">
                <a:latin typeface="Microsoft Sans Serif"/>
                <a:cs typeface="Microsoft Sans Serif"/>
              </a:rPr>
              <a:t>de </a:t>
            </a:r>
            <a:r>
              <a:rPr sz="700" spc="30" dirty="0">
                <a:latin typeface="Microsoft Sans Serif"/>
                <a:cs typeface="Microsoft Sans Serif"/>
              </a:rPr>
              <a:t>cómo </a:t>
            </a:r>
            <a:r>
              <a:rPr sz="700" spc="35" dirty="0">
                <a:latin typeface="Microsoft Sans Serif"/>
                <a:cs typeface="Microsoft Sans Serif"/>
              </a:rPr>
              <a:t>determinar </a:t>
            </a:r>
            <a:r>
              <a:rPr sz="700" spc="10" dirty="0">
                <a:latin typeface="Microsoft Sans Serif"/>
                <a:cs typeface="Microsoft Sans Serif"/>
              </a:rPr>
              <a:t>el </a:t>
            </a:r>
            <a:r>
              <a:rPr sz="700" spc="35" dirty="0">
                <a:latin typeface="Microsoft Sans Serif"/>
                <a:cs typeface="Microsoft Sans Serif"/>
              </a:rPr>
              <a:t>tamaño </a:t>
            </a:r>
            <a:r>
              <a:rPr sz="700" spc="20" dirty="0">
                <a:latin typeface="Microsoft Sans Serif"/>
                <a:cs typeface="Microsoft Sans Serif"/>
              </a:rPr>
              <a:t>de </a:t>
            </a:r>
            <a:r>
              <a:rPr sz="700" spc="10" dirty="0">
                <a:latin typeface="Microsoft Sans Serif"/>
                <a:cs typeface="Microsoft Sans Serif"/>
              </a:rPr>
              <a:t>la </a:t>
            </a:r>
            <a:r>
              <a:rPr sz="700" spc="15" dirty="0">
                <a:latin typeface="Microsoft Sans Serif"/>
                <a:cs typeface="Microsoft Sans Serif"/>
              </a:rPr>
              <a:t>resistencia </a:t>
            </a:r>
            <a:r>
              <a:rPr sz="700" spc="20" dirty="0">
                <a:latin typeface="Microsoft Sans Serif"/>
                <a:cs typeface="Microsoft Sans Serif"/>
              </a:rPr>
              <a:t>de </a:t>
            </a:r>
            <a:r>
              <a:rPr sz="700" spc="30" dirty="0">
                <a:latin typeface="Microsoft Sans Serif"/>
                <a:cs typeface="Microsoft Sans Serif"/>
              </a:rPr>
              <a:t>tierra </a:t>
            </a:r>
            <a:r>
              <a:rPr sz="700" spc="25" dirty="0">
                <a:latin typeface="Microsoft Sans Serif"/>
                <a:cs typeface="Microsoft Sans Serif"/>
              </a:rPr>
              <a:t>para </a:t>
            </a:r>
            <a:r>
              <a:rPr sz="700" spc="30" dirty="0">
                <a:latin typeface="Microsoft Sans Serif"/>
                <a:cs typeface="Microsoft Sans Serif"/>
              </a:rPr>
              <a:t> cumplir </a:t>
            </a:r>
            <a:r>
              <a:rPr sz="700" spc="20" dirty="0">
                <a:latin typeface="Microsoft Sans Serif"/>
                <a:cs typeface="Microsoft Sans Serif"/>
              </a:rPr>
              <a:t>con </a:t>
            </a:r>
            <a:r>
              <a:rPr sz="700" spc="10" dirty="0">
                <a:latin typeface="Microsoft Sans Serif"/>
                <a:cs typeface="Microsoft Sans Serif"/>
              </a:rPr>
              <a:t>los </a:t>
            </a:r>
            <a:r>
              <a:rPr sz="700" spc="25" dirty="0">
                <a:latin typeface="Microsoft Sans Serif"/>
                <a:cs typeface="Microsoft Sans Serif"/>
              </a:rPr>
              <a:t>requisitos </a:t>
            </a:r>
            <a:r>
              <a:rPr sz="700" spc="15" dirty="0">
                <a:latin typeface="Microsoft Sans Serif"/>
                <a:cs typeface="Microsoft Sans Serif"/>
              </a:rPr>
              <a:t>citados </a:t>
            </a:r>
            <a:r>
              <a:rPr sz="700" spc="30" dirty="0">
                <a:latin typeface="Microsoft Sans Serif"/>
                <a:cs typeface="Microsoft Sans Serif"/>
              </a:rPr>
              <a:t>anteriormente, </a:t>
            </a:r>
            <a:r>
              <a:rPr sz="700" dirty="0">
                <a:latin typeface="Microsoft Sans Serif"/>
                <a:cs typeface="Microsoft Sans Serif"/>
              </a:rPr>
              <a:t>así </a:t>
            </a:r>
            <a:r>
              <a:rPr sz="700" spc="30" dirty="0">
                <a:latin typeface="Microsoft Sans Serif"/>
                <a:cs typeface="Microsoft Sans Serif"/>
              </a:rPr>
              <a:t>como </a:t>
            </a:r>
            <a:r>
              <a:rPr sz="700" spc="15" dirty="0">
                <a:latin typeface="Microsoft Sans Serif"/>
                <a:cs typeface="Microsoft Sans Serif"/>
              </a:rPr>
              <a:t>calcular </a:t>
            </a:r>
            <a:r>
              <a:rPr sz="700" dirty="0">
                <a:latin typeface="Microsoft Sans Serif"/>
                <a:cs typeface="Microsoft Sans Serif"/>
              </a:rPr>
              <a:t>las </a:t>
            </a:r>
            <a:r>
              <a:rPr sz="700" spc="5" dirty="0">
                <a:latin typeface="Microsoft Sans Serif"/>
                <a:cs typeface="Microsoft Sans Serif"/>
              </a:rPr>
              <a:t> </a:t>
            </a:r>
            <a:r>
              <a:rPr sz="700" spc="25" dirty="0">
                <a:latin typeface="Microsoft Sans Serif"/>
                <a:cs typeface="Microsoft Sans Serif"/>
              </a:rPr>
              <a:t>corrientes</a:t>
            </a:r>
            <a:r>
              <a:rPr sz="700" spc="-10" dirty="0">
                <a:latin typeface="Microsoft Sans Serif"/>
                <a:cs typeface="Microsoft Sans Serif"/>
              </a:rPr>
              <a:t> </a:t>
            </a:r>
            <a:r>
              <a:rPr sz="700" spc="5" dirty="0">
                <a:latin typeface="Microsoft Sans Serif"/>
                <a:cs typeface="Microsoft Sans Serif"/>
              </a:rPr>
              <a:t>y</a:t>
            </a:r>
            <a:r>
              <a:rPr sz="700" spc="-5" dirty="0">
                <a:latin typeface="Microsoft Sans Serif"/>
                <a:cs typeface="Microsoft Sans Serif"/>
              </a:rPr>
              <a:t> </a:t>
            </a:r>
            <a:r>
              <a:rPr sz="700" spc="15" dirty="0">
                <a:latin typeface="Microsoft Sans Serif"/>
                <a:cs typeface="Microsoft Sans Serif"/>
              </a:rPr>
              <a:t>voltajes</a:t>
            </a:r>
            <a:r>
              <a:rPr sz="700" spc="-5" dirty="0">
                <a:latin typeface="Microsoft Sans Serif"/>
                <a:cs typeface="Microsoft Sans Serif"/>
              </a:rPr>
              <a:t> </a:t>
            </a:r>
            <a:r>
              <a:rPr sz="700" spc="20" dirty="0">
                <a:latin typeface="Microsoft Sans Serif"/>
                <a:cs typeface="Microsoft Sans Serif"/>
              </a:rPr>
              <a:t>de</a:t>
            </a:r>
            <a:r>
              <a:rPr sz="700" spc="-5" dirty="0">
                <a:latin typeface="Microsoft Sans Serif"/>
                <a:cs typeface="Microsoft Sans Serif"/>
              </a:rPr>
              <a:t> </a:t>
            </a:r>
            <a:r>
              <a:rPr sz="700" spc="30" dirty="0">
                <a:latin typeface="Microsoft Sans Serif"/>
                <a:cs typeface="Microsoft Sans Serif"/>
              </a:rPr>
              <a:t>tierra</a:t>
            </a:r>
            <a:r>
              <a:rPr sz="700" spc="-5" dirty="0">
                <a:latin typeface="Microsoft Sans Serif"/>
                <a:cs typeface="Microsoft Sans Serif"/>
              </a:rPr>
              <a:t> </a:t>
            </a:r>
            <a:r>
              <a:rPr sz="700" spc="20" dirty="0">
                <a:latin typeface="Microsoft Sans Serif"/>
                <a:cs typeface="Microsoft Sans Serif"/>
              </a:rPr>
              <a:t>resultantes.</a:t>
            </a:r>
            <a:endParaRPr sz="700">
              <a:latin typeface="Microsoft Sans Serif"/>
              <a:cs typeface="Microsoft Sans Serif"/>
            </a:endParaRPr>
          </a:p>
        </p:txBody>
      </p:sp>
      <p:sp>
        <p:nvSpPr>
          <p:cNvPr id="51" name="object 51"/>
          <p:cNvSpPr txBox="1"/>
          <p:nvPr/>
        </p:nvSpPr>
        <p:spPr>
          <a:xfrm>
            <a:off x="1415216" y="7910318"/>
            <a:ext cx="7382809" cy="1013867"/>
          </a:xfrm>
          <a:prstGeom prst="rect">
            <a:avLst/>
          </a:prstGeom>
        </p:spPr>
        <p:txBody>
          <a:bodyPr vert="horz" wrap="square" lIns="0" tIns="70485" rIns="0" bIns="0" rtlCol="0">
            <a:spAutoFit/>
          </a:bodyPr>
          <a:lstStyle/>
          <a:p>
            <a:pPr marL="146685">
              <a:lnSpc>
                <a:spcPct val="100000"/>
              </a:lnSpc>
              <a:spcBef>
                <a:spcPts val="555"/>
              </a:spcBef>
            </a:pPr>
            <a:r>
              <a:rPr sz="950" spc="-5" dirty="0">
                <a:latin typeface="Microsoft Sans Serif"/>
                <a:cs typeface="Microsoft Sans Serif"/>
              </a:rPr>
              <a:t>IV.</a:t>
            </a:r>
            <a:r>
              <a:rPr sz="950" dirty="0">
                <a:latin typeface="Microsoft Sans Serif"/>
                <a:cs typeface="Microsoft Sans Serif"/>
              </a:rPr>
              <a:t> </a:t>
            </a:r>
            <a:r>
              <a:rPr sz="950" spc="-10" dirty="0">
                <a:latin typeface="Microsoft Sans Serif"/>
                <a:cs typeface="Microsoft Sans Serif"/>
              </a:rPr>
              <a:t>C</a:t>
            </a:r>
            <a:r>
              <a:rPr sz="750" spc="-10" dirty="0">
                <a:latin typeface="Microsoft Sans Serif"/>
                <a:cs typeface="Microsoft Sans Serif"/>
              </a:rPr>
              <a:t>ONVENCIONAL</a:t>
            </a:r>
            <a:r>
              <a:rPr sz="950" spc="-10" dirty="0">
                <a:latin typeface="Microsoft Sans Serif"/>
                <a:cs typeface="Microsoft Sans Serif"/>
              </a:rPr>
              <a:t>h</a:t>
            </a:r>
            <a:r>
              <a:rPr sz="750" spc="-10" dirty="0">
                <a:latin typeface="Microsoft Sans Serif"/>
                <a:cs typeface="Microsoft Sans Serif"/>
              </a:rPr>
              <a:t>IG</a:t>
            </a:r>
            <a:r>
              <a:rPr sz="750" spc="10" dirty="0">
                <a:latin typeface="Microsoft Sans Serif"/>
                <a:cs typeface="Microsoft Sans Serif"/>
              </a:rPr>
              <a:t> </a:t>
            </a:r>
            <a:r>
              <a:rPr sz="750" dirty="0">
                <a:latin typeface="Microsoft Sans Serif"/>
                <a:cs typeface="Microsoft Sans Serif"/>
              </a:rPr>
              <a:t>H</a:t>
            </a:r>
            <a:r>
              <a:rPr sz="950" dirty="0">
                <a:latin typeface="Microsoft Sans Serif"/>
                <a:cs typeface="Microsoft Sans Serif"/>
              </a:rPr>
              <a:t>-I</a:t>
            </a:r>
            <a:r>
              <a:rPr sz="750" dirty="0">
                <a:latin typeface="Microsoft Sans Serif"/>
                <a:cs typeface="Microsoft Sans Serif"/>
              </a:rPr>
              <a:t>MPEDANCIA</a:t>
            </a:r>
            <a:r>
              <a:rPr sz="950" dirty="0">
                <a:latin typeface="Microsoft Sans Serif"/>
                <a:cs typeface="Microsoft Sans Serif"/>
              </a:rPr>
              <a:t>S</a:t>
            </a:r>
            <a:r>
              <a:rPr sz="750" dirty="0">
                <a:latin typeface="Microsoft Sans Serif"/>
                <a:cs typeface="Microsoft Sans Serif"/>
              </a:rPr>
              <a:t>tator</a:t>
            </a:r>
            <a:r>
              <a:rPr sz="950" dirty="0">
                <a:latin typeface="Microsoft Sans Serif"/>
                <a:cs typeface="Microsoft Sans Serif"/>
              </a:rPr>
              <a:t>W.</a:t>
            </a:r>
            <a:r>
              <a:rPr sz="750" dirty="0">
                <a:latin typeface="Microsoft Sans Serif"/>
                <a:cs typeface="Microsoft Sans Serif"/>
              </a:rPr>
              <a:t>INDICANDO</a:t>
            </a:r>
            <a:endParaRPr sz="750">
              <a:latin typeface="Microsoft Sans Serif"/>
              <a:cs typeface="Microsoft Sans Serif"/>
            </a:endParaRPr>
          </a:p>
          <a:p>
            <a:pPr marL="706120">
              <a:lnSpc>
                <a:spcPct val="100000"/>
              </a:lnSpc>
              <a:spcBef>
                <a:spcPts val="310"/>
              </a:spcBef>
            </a:pPr>
            <a:r>
              <a:rPr sz="650" spc="-25" dirty="0">
                <a:latin typeface="Microsoft Sans Serif"/>
                <a:cs typeface="Microsoft Sans Serif"/>
              </a:rPr>
              <a:t>PAG</a:t>
            </a:r>
            <a:r>
              <a:rPr sz="550" spc="-25" dirty="0">
                <a:latin typeface="Microsoft Sans Serif"/>
                <a:cs typeface="Microsoft Sans Serif"/>
              </a:rPr>
              <a:t>ROTECCIÓN</a:t>
            </a:r>
            <a:r>
              <a:rPr sz="650" spc="-25" dirty="0">
                <a:latin typeface="Microsoft Sans Serif"/>
                <a:cs typeface="Microsoft Sans Serif"/>
              </a:rPr>
              <a:t>METRO</a:t>
            </a:r>
            <a:r>
              <a:rPr sz="550" spc="-25" dirty="0">
                <a:latin typeface="Microsoft Sans Serif"/>
                <a:cs typeface="Microsoft Sans Serif"/>
              </a:rPr>
              <a:t>MÉTODOS</a:t>
            </a:r>
            <a:r>
              <a:rPr sz="650" spc="-25" dirty="0">
                <a:latin typeface="Microsoft Sans Serif"/>
                <a:cs typeface="Microsoft Sans Serif"/>
              </a:rPr>
              <a:t>-NORTE</a:t>
            </a:r>
            <a:r>
              <a:rPr sz="550" spc="-25" dirty="0">
                <a:latin typeface="Microsoft Sans Serif"/>
                <a:cs typeface="Microsoft Sans Serif"/>
              </a:rPr>
              <a:t>EUTRAL</a:t>
            </a:r>
            <a:endParaRPr sz="550">
              <a:latin typeface="Microsoft Sans Serif"/>
              <a:cs typeface="Microsoft Sans Serif"/>
            </a:endParaRPr>
          </a:p>
          <a:p>
            <a:pPr marL="591820">
              <a:lnSpc>
                <a:spcPct val="100000"/>
              </a:lnSpc>
              <a:spcBef>
                <a:spcPts val="60"/>
              </a:spcBef>
            </a:pPr>
            <a:r>
              <a:rPr sz="950" spc="-15" dirty="0">
                <a:latin typeface="Microsoft Sans Serif"/>
                <a:cs typeface="Microsoft Sans Serif"/>
              </a:rPr>
              <a:t>oh</a:t>
            </a:r>
            <a:r>
              <a:rPr sz="750" spc="-15" dirty="0">
                <a:latin typeface="Microsoft Sans Serif"/>
                <a:cs typeface="Microsoft Sans Serif"/>
              </a:rPr>
              <a:t>VERTENSIÓN</a:t>
            </a:r>
            <a:r>
              <a:rPr sz="950" spc="-15" dirty="0">
                <a:latin typeface="Microsoft Sans Serif"/>
                <a:cs typeface="Microsoft Sans Serif"/>
              </a:rPr>
              <a:t>/O</a:t>
            </a:r>
            <a:r>
              <a:rPr sz="750" spc="-15" dirty="0">
                <a:latin typeface="Microsoft Sans Serif"/>
                <a:cs typeface="Microsoft Sans Serif"/>
              </a:rPr>
              <a:t>VERACTUAL</a:t>
            </a:r>
            <a:r>
              <a:rPr sz="950" spc="-15" dirty="0">
                <a:latin typeface="Microsoft Sans Serif"/>
                <a:cs typeface="Microsoft Sans Serif"/>
              </a:rPr>
              <a:t>S</a:t>
            </a:r>
            <a:r>
              <a:rPr sz="750" spc="-15" dirty="0">
                <a:latin typeface="Microsoft Sans Serif"/>
                <a:cs typeface="Microsoft Sans Serif"/>
              </a:rPr>
              <a:t>quimio</a:t>
            </a:r>
            <a:endParaRPr sz="750">
              <a:latin typeface="Microsoft Sans Serif"/>
              <a:cs typeface="Microsoft Sans Serif"/>
            </a:endParaRPr>
          </a:p>
          <a:p>
            <a:pPr marL="12700" marR="5080" indent="154940">
              <a:lnSpc>
                <a:spcPct val="133300"/>
              </a:lnSpc>
              <a:spcBef>
                <a:spcPts val="310"/>
              </a:spcBef>
            </a:pPr>
            <a:r>
              <a:rPr sz="750" spc="-35" dirty="0">
                <a:latin typeface="Microsoft Sans Serif"/>
                <a:cs typeface="Microsoft Sans Serif"/>
              </a:rPr>
              <a:t>El </a:t>
            </a:r>
            <a:r>
              <a:rPr sz="750" spc="20" dirty="0">
                <a:latin typeface="Microsoft Sans Serif"/>
                <a:cs typeface="Microsoft Sans Serif"/>
              </a:rPr>
              <a:t>esquema </a:t>
            </a:r>
            <a:r>
              <a:rPr sz="750" spc="25" dirty="0">
                <a:latin typeface="Microsoft Sans Serif"/>
                <a:cs typeface="Microsoft Sans Serif"/>
              </a:rPr>
              <a:t>de protección </a:t>
            </a:r>
            <a:r>
              <a:rPr sz="750" spc="20" dirty="0">
                <a:latin typeface="Microsoft Sans Serif"/>
                <a:cs typeface="Microsoft Sans Serif"/>
              </a:rPr>
              <a:t>más </a:t>
            </a:r>
            <a:r>
              <a:rPr sz="750" spc="25" dirty="0">
                <a:latin typeface="Microsoft Sans Serif"/>
                <a:cs typeface="Microsoft Sans Serif"/>
              </a:rPr>
              <a:t>utilizado en </a:t>
            </a:r>
            <a:r>
              <a:rPr sz="750" spc="15" dirty="0">
                <a:latin typeface="Microsoft Sans Serif"/>
                <a:cs typeface="Microsoft Sans Serif"/>
              </a:rPr>
              <a:t>sistemas </a:t>
            </a:r>
            <a:r>
              <a:rPr sz="750" spc="20" dirty="0">
                <a:latin typeface="Microsoft Sans Serif"/>
                <a:cs typeface="Microsoft Sans Serif"/>
              </a:rPr>
              <a:t>puestos </a:t>
            </a:r>
            <a:r>
              <a:rPr sz="750" dirty="0">
                <a:latin typeface="Microsoft Sans Serif"/>
                <a:cs typeface="Microsoft Sans Serif"/>
              </a:rPr>
              <a:t>a </a:t>
            </a:r>
            <a:r>
              <a:rPr sz="750" spc="5" dirty="0">
                <a:latin typeface="Microsoft Sans Serif"/>
                <a:cs typeface="Microsoft Sans Serif"/>
              </a:rPr>
              <a:t> </a:t>
            </a:r>
            <a:r>
              <a:rPr sz="750" spc="35" dirty="0">
                <a:latin typeface="Microsoft Sans Serif"/>
                <a:cs typeface="Microsoft Sans Serif"/>
              </a:rPr>
              <a:t>tierra </a:t>
            </a:r>
            <a:r>
              <a:rPr sz="750" spc="25" dirty="0">
                <a:latin typeface="Microsoft Sans Serif"/>
                <a:cs typeface="Microsoft Sans Serif"/>
              </a:rPr>
              <a:t>de </a:t>
            </a:r>
            <a:r>
              <a:rPr sz="750" spc="20" dirty="0">
                <a:latin typeface="Microsoft Sans Serif"/>
                <a:cs typeface="Microsoft Sans Serif"/>
              </a:rPr>
              <a:t>alta </a:t>
            </a:r>
            <a:r>
              <a:rPr sz="750" spc="25" dirty="0">
                <a:latin typeface="Microsoft Sans Serif"/>
                <a:cs typeface="Microsoft Sans Serif"/>
              </a:rPr>
              <a:t>impedancia </a:t>
            </a:r>
            <a:r>
              <a:rPr sz="750" spc="-5" dirty="0">
                <a:latin typeface="Microsoft Sans Serif"/>
                <a:cs typeface="Microsoft Sans Serif"/>
              </a:rPr>
              <a:t>es </a:t>
            </a:r>
            <a:r>
              <a:rPr sz="750" spc="45" dirty="0">
                <a:latin typeface="Microsoft Sans Serif"/>
                <a:cs typeface="Microsoft Sans Serif"/>
              </a:rPr>
              <a:t>un </a:t>
            </a:r>
            <a:r>
              <a:rPr sz="750" spc="20" dirty="0">
                <a:latin typeface="Microsoft Sans Serif"/>
                <a:cs typeface="Microsoft Sans Serif"/>
              </a:rPr>
              <a:t>relé </a:t>
            </a:r>
            <a:r>
              <a:rPr sz="750" spc="25" dirty="0">
                <a:latin typeface="Microsoft Sans Serif"/>
                <a:cs typeface="Microsoft Sans Serif"/>
              </a:rPr>
              <a:t>de sobretensión </a:t>
            </a:r>
            <a:r>
              <a:rPr sz="750" spc="35" dirty="0">
                <a:latin typeface="Microsoft Sans Serif"/>
                <a:cs typeface="Microsoft Sans Serif"/>
              </a:rPr>
              <a:t>retardado </a:t>
            </a:r>
            <a:r>
              <a:rPr sz="750" spc="-15" dirty="0">
                <a:latin typeface="Microsoft Sans Serif"/>
                <a:cs typeface="Microsoft Sans Serif"/>
              </a:rPr>
              <a:t>(59G) </a:t>
            </a:r>
            <a:r>
              <a:rPr sz="750" spc="-10" dirty="0">
                <a:latin typeface="Microsoft Sans Serif"/>
                <a:cs typeface="Microsoft Sans Serif"/>
              </a:rPr>
              <a:t> </a:t>
            </a:r>
            <a:r>
              <a:rPr sz="750" spc="20" dirty="0">
                <a:latin typeface="Microsoft Sans Serif"/>
                <a:cs typeface="Microsoft Sans Serif"/>
              </a:rPr>
              <a:t>conectado</a:t>
            </a:r>
            <a:r>
              <a:rPr sz="750" spc="-5" dirty="0">
                <a:latin typeface="Microsoft Sans Serif"/>
                <a:cs typeface="Microsoft Sans Serif"/>
              </a:rPr>
              <a:t> </a:t>
            </a:r>
            <a:r>
              <a:rPr sz="750" dirty="0">
                <a:latin typeface="Microsoft Sans Serif"/>
                <a:cs typeface="Microsoft Sans Serif"/>
              </a:rPr>
              <a:t>a</a:t>
            </a:r>
            <a:r>
              <a:rPr sz="750" spc="-5" dirty="0">
                <a:latin typeface="Microsoft Sans Serif"/>
                <a:cs typeface="Microsoft Sans Serif"/>
              </a:rPr>
              <a:t> </a:t>
            </a:r>
            <a:r>
              <a:rPr sz="750" spc="20" dirty="0">
                <a:latin typeface="Microsoft Sans Serif"/>
                <a:cs typeface="Microsoft Sans Serif"/>
              </a:rPr>
              <a:t>través</a:t>
            </a:r>
            <a:r>
              <a:rPr sz="750" dirty="0">
                <a:latin typeface="Microsoft Sans Serif"/>
                <a:cs typeface="Microsoft Sans Serif"/>
              </a:rPr>
              <a:t> </a:t>
            </a:r>
            <a:r>
              <a:rPr sz="750" spc="25" dirty="0">
                <a:latin typeface="Microsoft Sans Serif"/>
                <a:cs typeface="Microsoft Sans Serif"/>
              </a:rPr>
              <a:t>de</a:t>
            </a:r>
            <a:r>
              <a:rPr sz="750" spc="-5" dirty="0">
                <a:latin typeface="Microsoft Sans Serif"/>
                <a:cs typeface="Microsoft Sans Serif"/>
              </a:rPr>
              <a:t> </a:t>
            </a:r>
            <a:r>
              <a:rPr sz="750" spc="10" dirty="0">
                <a:latin typeface="Microsoft Sans Serif"/>
                <a:cs typeface="Microsoft Sans Serif"/>
              </a:rPr>
              <a:t>la</a:t>
            </a:r>
            <a:r>
              <a:rPr sz="750" dirty="0">
                <a:latin typeface="Microsoft Sans Serif"/>
                <a:cs typeface="Microsoft Sans Serif"/>
              </a:rPr>
              <a:t> </a:t>
            </a:r>
            <a:r>
              <a:rPr sz="750" spc="15" dirty="0">
                <a:latin typeface="Microsoft Sans Serif"/>
                <a:cs typeface="Microsoft Sans Serif"/>
              </a:rPr>
              <a:t>resistencia</a:t>
            </a:r>
            <a:r>
              <a:rPr sz="750" spc="-5" dirty="0">
                <a:latin typeface="Microsoft Sans Serif"/>
                <a:cs typeface="Microsoft Sans Serif"/>
              </a:rPr>
              <a:t> </a:t>
            </a:r>
            <a:r>
              <a:rPr sz="750" spc="25" dirty="0">
                <a:latin typeface="Microsoft Sans Serif"/>
                <a:cs typeface="Microsoft Sans Serif"/>
              </a:rPr>
              <a:t>de</a:t>
            </a:r>
            <a:r>
              <a:rPr sz="750" dirty="0">
                <a:latin typeface="Microsoft Sans Serif"/>
                <a:cs typeface="Microsoft Sans Serif"/>
              </a:rPr>
              <a:t> </a:t>
            </a:r>
            <a:r>
              <a:rPr sz="750" spc="35" dirty="0">
                <a:latin typeface="Microsoft Sans Serif"/>
                <a:cs typeface="Microsoft Sans Serif"/>
              </a:rPr>
              <a:t>tierra</a:t>
            </a:r>
            <a:r>
              <a:rPr sz="750" spc="-5" dirty="0">
                <a:latin typeface="Microsoft Sans Serif"/>
                <a:cs typeface="Microsoft Sans Serif"/>
              </a:rPr>
              <a:t> </a:t>
            </a:r>
            <a:r>
              <a:rPr sz="750" spc="25" dirty="0">
                <a:latin typeface="Microsoft Sans Serif"/>
                <a:cs typeface="Microsoft Sans Serif"/>
              </a:rPr>
              <a:t>para</a:t>
            </a:r>
            <a:r>
              <a:rPr sz="750" dirty="0">
                <a:latin typeface="Microsoft Sans Serif"/>
                <a:cs typeface="Microsoft Sans Serif"/>
              </a:rPr>
              <a:t> </a:t>
            </a:r>
            <a:r>
              <a:rPr sz="750" spc="25" dirty="0">
                <a:latin typeface="Microsoft Sans Serif"/>
                <a:cs typeface="Microsoft Sans Serif"/>
              </a:rPr>
              <a:t>detectar</a:t>
            </a:r>
            <a:r>
              <a:rPr sz="750" spc="-5" dirty="0">
                <a:latin typeface="Microsoft Sans Serif"/>
                <a:cs typeface="Microsoft Sans Serif"/>
              </a:rPr>
              <a:t> </a:t>
            </a:r>
            <a:r>
              <a:rPr sz="750" spc="10" dirty="0">
                <a:latin typeface="Microsoft Sans Serif"/>
                <a:cs typeface="Microsoft Sans Serif"/>
              </a:rPr>
              <a:t>el</a:t>
            </a:r>
            <a:r>
              <a:rPr sz="750" dirty="0">
                <a:latin typeface="Microsoft Sans Serif"/>
                <a:cs typeface="Microsoft Sans Serif"/>
              </a:rPr>
              <a:t> </a:t>
            </a:r>
            <a:r>
              <a:rPr sz="750" spc="20" dirty="0">
                <a:latin typeface="Microsoft Sans Serif"/>
                <a:cs typeface="Microsoft Sans Serif"/>
              </a:rPr>
              <a:t>voltaje</a:t>
            </a:r>
            <a:r>
              <a:rPr sz="750" spc="-5" dirty="0">
                <a:latin typeface="Microsoft Sans Serif"/>
                <a:cs typeface="Microsoft Sans Serif"/>
              </a:rPr>
              <a:t> </a:t>
            </a:r>
            <a:r>
              <a:rPr sz="750" spc="25" dirty="0">
                <a:latin typeface="Microsoft Sans Serif"/>
                <a:cs typeface="Microsoft Sans Serif"/>
              </a:rPr>
              <a:t>de </a:t>
            </a:r>
            <a:r>
              <a:rPr sz="750" spc="-185" dirty="0">
                <a:latin typeface="Microsoft Sans Serif"/>
                <a:cs typeface="Microsoft Sans Serif"/>
              </a:rPr>
              <a:t> </a:t>
            </a:r>
            <a:r>
              <a:rPr sz="750" spc="5" dirty="0">
                <a:latin typeface="Microsoft Sans Serif"/>
                <a:cs typeface="Microsoft Sans Serif"/>
              </a:rPr>
              <a:t>secuencia </a:t>
            </a:r>
            <a:r>
              <a:rPr sz="750" spc="20" dirty="0">
                <a:latin typeface="Microsoft Sans Serif"/>
                <a:cs typeface="Microsoft Sans Serif"/>
              </a:rPr>
              <a:t>cero </a:t>
            </a:r>
            <a:r>
              <a:rPr sz="750" spc="-10" dirty="0">
                <a:latin typeface="Microsoft Sans Serif"/>
                <a:cs typeface="Microsoft Sans Serif"/>
              </a:rPr>
              <a:t>3V0, </a:t>
            </a:r>
            <a:r>
              <a:rPr sz="750" spc="30" dirty="0">
                <a:latin typeface="Microsoft Sans Serif"/>
                <a:cs typeface="Microsoft Sans Serif"/>
              </a:rPr>
              <a:t>como </a:t>
            </a:r>
            <a:r>
              <a:rPr sz="750" spc="-5" dirty="0">
                <a:latin typeface="Microsoft Sans Serif"/>
                <a:cs typeface="Microsoft Sans Serif"/>
              </a:rPr>
              <a:t>se </a:t>
            </a:r>
            <a:r>
              <a:rPr sz="750" spc="30" dirty="0">
                <a:latin typeface="Microsoft Sans Serif"/>
                <a:cs typeface="Microsoft Sans Serif"/>
              </a:rPr>
              <a:t>muestra </a:t>
            </a:r>
            <a:r>
              <a:rPr sz="750" spc="25" dirty="0">
                <a:latin typeface="Microsoft Sans Serif"/>
                <a:cs typeface="Microsoft Sans Serif"/>
              </a:rPr>
              <a:t>en </a:t>
            </a:r>
            <a:r>
              <a:rPr sz="750" spc="10" dirty="0">
                <a:latin typeface="Microsoft Sans Serif"/>
                <a:cs typeface="Microsoft Sans Serif"/>
              </a:rPr>
              <a:t>la </a:t>
            </a:r>
            <a:r>
              <a:rPr sz="750" spc="-5" dirty="0">
                <a:latin typeface="Microsoft Sans Serif"/>
                <a:cs typeface="Microsoft Sans Serif"/>
              </a:rPr>
              <a:t>Fig. </a:t>
            </a:r>
            <a:r>
              <a:rPr sz="750" dirty="0">
                <a:latin typeface="Microsoft Sans Serif"/>
                <a:cs typeface="Microsoft Sans Serif"/>
              </a:rPr>
              <a:t>5. </a:t>
            </a:r>
            <a:r>
              <a:rPr sz="750" spc="-35" dirty="0">
                <a:latin typeface="Microsoft Sans Serif"/>
                <a:cs typeface="Microsoft Sans Serif"/>
              </a:rPr>
              <a:t>El </a:t>
            </a:r>
            <a:r>
              <a:rPr sz="750" spc="20" dirty="0">
                <a:latin typeface="Microsoft Sans Serif"/>
                <a:cs typeface="Microsoft Sans Serif"/>
              </a:rPr>
              <a:t>relé </a:t>
            </a:r>
            <a:r>
              <a:rPr sz="750" spc="25" dirty="0">
                <a:latin typeface="Microsoft Sans Serif"/>
                <a:cs typeface="Microsoft Sans Serif"/>
              </a:rPr>
              <a:t>utilizado para </a:t>
            </a:r>
            <a:r>
              <a:rPr sz="750" spc="30" dirty="0">
                <a:latin typeface="Microsoft Sans Serif"/>
                <a:cs typeface="Microsoft Sans Serif"/>
              </a:rPr>
              <a:t> </a:t>
            </a:r>
            <a:r>
              <a:rPr sz="750" spc="10" dirty="0">
                <a:latin typeface="Microsoft Sans Serif"/>
                <a:cs typeface="Microsoft Sans Serif"/>
              </a:rPr>
              <a:t>esta</a:t>
            </a:r>
            <a:r>
              <a:rPr sz="750" spc="-5" dirty="0">
                <a:latin typeface="Microsoft Sans Serif"/>
                <a:cs typeface="Microsoft Sans Serif"/>
              </a:rPr>
              <a:t> </a:t>
            </a:r>
            <a:r>
              <a:rPr sz="750" spc="30" dirty="0">
                <a:latin typeface="Microsoft Sans Serif"/>
                <a:cs typeface="Microsoft Sans Serif"/>
              </a:rPr>
              <a:t>función</a:t>
            </a:r>
            <a:r>
              <a:rPr sz="750" dirty="0">
                <a:latin typeface="Microsoft Sans Serif"/>
                <a:cs typeface="Microsoft Sans Serif"/>
              </a:rPr>
              <a:t> </a:t>
            </a:r>
            <a:r>
              <a:rPr sz="750" spc="10" dirty="0">
                <a:latin typeface="Microsoft Sans Serif"/>
                <a:cs typeface="Microsoft Sans Serif"/>
              </a:rPr>
              <a:t>está</a:t>
            </a:r>
            <a:r>
              <a:rPr sz="750" spc="-5" dirty="0">
                <a:latin typeface="Microsoft Sans Serif"/>
                <a:cs typeface="Microsoft Sans Serif"/>
              </a:rPr>
              <a:t> </a:t>
            </a:r>
            <a:r>
              <a:rPr sz="750" spc="20" dirty="0">
                <a:latin typeface="Microsoft Sans Serif"/>
                <a:cs typeface="Microsoft Sans Serif"/>
              </a:rPr>
              <a:t>diseñado</a:t>
            </a:r>
            <a:r>
              <a:rPr sz="750" dirty="0">
                <a:latin typeface="Microsoft Sans Serif"/>
                <a:cs typeface="Microsoft Sans Serif"/>
              </a:rPr>
              <a:t> </a:t>
            </a:r>
            <a:r>
              <a:rPr sz="750" spc="25" dirty="0">
                <a:latin typeface="Microsoft Sans Serif"/>
                <a:cs typeface="Microsoft Sans Serif"/>
              </a:rPr>
              <a:t>para</a:t>
            </a:r>
            <a:r>
              <a:rPr sz="750" spc="-5" dirty="0">
                <a:latin typeface="Microsoft Sans Serif"/>
                <a:cs typeface="Microsoft Sans Serif"/>
              </a:rPr>
              <a:t> </a:t>
            </a:r>
            <a:r>
              <a:rPr sz="750" spc="15" dirty="0">
                <a:latin typeface="Microsoft Sans Serif"/>
                <a:cs typeface="Microsoft Sans Serif"/>
              </a:rPr>
              <a:t>ser</a:t>
            </a:r>
            <a:r>
              <a:rPr sz="750" dirty="0">
                <a:latin typeface="Microsoft Sans Serif"/>
                <a:cs typeface="Microsoft Sans Serif"/>
              </a:rPr>
              <a:t> </a:t>
            </a:r>
            <a:r>
              <a:rPr sz="750" spc="10" dirty="0">
                <a:latin typeface="Microsoft Sans Serif"/>
                <a:cs typeface="Microsoft Sans Serif"/>
              </a:rPr>
              <a:t>sensible</a:t>
            </a:r>
            <a:r>
              <a:rPr sz="750" dirty="0">
                <a:latin typeface="Microsoft Sans Serif"/>
                <a:cs typeface="Microsoft Sans Serif"/>
              </a:rPr>
              <a:t> a</a:t>
            </a:r>
            <a:r>
              <a:rPr sz="750" spc="-5" dirty="0">
                <a:latin typeface="Microsoft Sans Serif"/>
                <a:cs typeface="Microsoft Sans Serif"/>
              </a:rPr>
              <a:t> </a:t>
            </a:r>
            <a:r>
              <a:rPr sz="750" spc="10" dirty="0">
                <a:latin typeface="Microsoft Sans Serif"/>
                <a:cs typeface="Microsoft Sans Serif"/>
              </a:rPr>
              <a:t>los</a:t>
            </a:r>
            <a:r>
              <a:rPr sz="750" dirty="0">
                <a:latin typeface="Microsoft Sans Serif"/>
                <a:cs typeface="Microsoft Sans Serif"/>
              </a:rPr>
              <a:t> </a:t>
            </a:r>
            <a:r>
              <a:rPr sz="750" spc="30" dirty="0">
                <a:latin typeface="Microsoft Sans Serif"/>
                <a:cs typeface="Microsoft Sans Serif"/>
              </a:rPr>
              <a:t>fundamentales</a:t>
            </a:r>
            <a:endParaRPr sz="750">
              <a:latin typeface="Microsoft Sans Serif"/>
              <a:cs typeface="Microsoft Sans Serif"/>
            </a:endParaRPr>
          </a:p>
        </p:txBody>
      </p:sp>
      <p:sp>
        <p:nvSpPr>
          <p:cNvPr id="52" name="object 52"/>
          <p:cNvSpPr txBox="1"/>
          <p:nvPr/>
        </p:nvSpPr>
        <p:spPr>
          <a:xfrm>
            <a:off x="1415277" y="9415126"/>
            <a:ext cx="7416407" cy="143629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 marR="5080">
              <a:lnSpc>
                <a:spcPct val="100000"/>
              </a:lnSpc>
              <a:spcBef>
                <a:spcPts val="100"/>
              </a:spcBef>
            </a:pPr>
            <a:r>
              <a:rPr sz="850" spc="-25" dirty="0">
                <a:latin typeface="Microsoft Sans Serif"/>
                <a:cs typeface="Microsoft Sans Serif"/>
              </a:rPr>
              <a:t>TUTORIAL</a:t>
            </a:r>
            <a:r>
              <a:rPr sz="850" spc="-5" dirty="0">
                <a:latin typeface="Microsoft Sans Serif"/>
                <a:cs typeface="Microsoft Sans Serif"/>
              </a:rPr>
              <a:t> </a:t>
            </a:r>
            <a:r>
              <a:rPr sz="850" spc="-60" dirty="0">
                <a:latin typeface="Microsoft Sans Serif"/>
                <a:cs typeface="Microsoft Sans Serif"/>
              </a:rPr>
              <a:t>SOBRE</a:t>
            </a:r>
            <a:r>
              <a:rPr sz="850" spc="-5" dirty="0">
                <a:latin typeface="Microsoft Sans Serif"/>
                <a:cs typeface="Microsoft Sans Serif"/>
              </a:rPr>
              <a:t> </a:t>
            </a:r>
            <a:r>
              <a:rPr sz="850" spc="-35" dirty="0">
                <a:latin typeface="Microsoft Sans Serif"/>
                <a:cs typeface="Microsoft Sans Serif"/>
              </a:rPr>
              <a:t>PROTECCIÓN</a:t>
            </a:r>
            <a:r>
              <a:rPr sz="850" spc="-5" dirty="0">
                <a:latin typeface="Microsoft Sans Serif"/>
                <a:cs typeface="Microsoft Sans Serif"/>
              </a:rPr>
              <a:t> </a:t>
            </a:r>
            <a:r>
              <a:rPr sz="850" spc="-45" dirty="0">
                <a:latin typeface="Microsoft Sans Serif"/>
                <a:cs typeface="Microsoft Sans Serif"/>
              </a:rPr>
              <a:t>DE</a:t>
            </a:r>
            <a:r>
              <a:rPr sz="850" dirty="0">
                <a:latin typeface="Microsoft Sans Serif"/>
                <a:cs typeface="Microsoft Sans Serif"/>
              </a:rPr>
              <a:t> </a:t>
            </a:r>
            <a:r>
              <a:rPr sz="850" spc="-55" dirty="0">
                <a:latin typeface="Microsoft Sans Serif"/>
                <a:cs typeface="Microsoft Sans Serif"/>
              </a:rPr>
              <a:t>GENERADORES</a:t>
            </a:r>
            <a:r>
              <a:rPr sz="850" spc="-5" dirty="0">
                <a:latin typeface="Microsoft Sans Serif"/>
                <a:cs typeface="Microsoft Sans Serif"/>
              </a:rPr>
              <a:t> </a:t>
            </a:r>
            <a:r>
              <a:rPr sz="850" spc="-30" dirty="0">
                <a:latin typeface="Microsoft Sans Serif"/>
                <a:cs typeface="Microsoft Sans Serif"/>
              </a:rPr>
              <a:t>SÍNCRONOS </a:t>
            </a:r>
            <a:r>
              <a:rPr sz="850" spc="-215" dirty="0">
                <a:latin typeface="Microsoft Sans Serif"/>
                <a:cs typeface="Microsoft Sans Serif"/>
              </a:rPr>
              <a:t> </a:t>
            </a:r>
            <a:r>
              <a:rPr sz="850" spc="-15" dirty="0">
                <a:latin typeface="Microsoft Sans Serif"/>
                <a:cs typeface="Microsoft Sans Serif"/>
              </a:rPr>
              <a:t>PUBLICACIÓN</a:t>
            </a:r>
            <a:r>
              <a:rPr sz="850" spc="-5" dirty="0">
                <a:latin typeface="Microsoft Sans Serif"/>
                <a:cs typeface="Microsoft Sans Serif"/>
              </a:rPr>
              <a:t> </a:t>
            </a:r>
            <a:r>
              <a:rPr sz="850" spc="-55" dirty="0">
                <a:latin typeface="Microsoft Sans Serif"/>
                <a:cs typeface="Microsoft Sans Serif"/>
              </a:rPr>
              <a:t>ESPECIAL</a:t>
            </a:r>
            <a:r>
              <a:rPr sz="850" spc="-5" dirty="0">
                <a:latin typeface="Microsoft Sans Serif"/>
                <a:cs typeface="Microsoft Sans Serif"/>
              </a:rPr>
              <a:t> </a:t>
            </a:r>
            <a:r>
              <a:rPr sz="850" spc="-40" dirty="0">
                <a:latin typeface="Microsoft Sans Serif"/>
                <a:cs typeface="Microsoft Sans Serif"/>
              </a:rPr>
              <a:t>DEL</a:t>
            </a:r>
            <a:r>
              <a:rPr sz="850" spc="-5" dirty="0">
                <a:latin typeface="Microsoft Sans Serif"/>
                <a:cs typeface="Microsoft Sans Serif"/>
              </a:rPr>
              <a:t> </a:t>
            </a:r>
            <a:r>
              <a:rPr sz="850" spc="-60" dirty="0">
                <a:latin typeface="Microsoft Sans Serif"/>
                <a:cs typeface="Microsoft Sans Serif"/>
              </a:rPr>
              <a:t>IEEE</a:t>
            </a:r>
            <a:r>
              <a:rPr sz="850" spc="-5" dirty="0">
                <a:latin typeface="Microsoft Sans Serif"/>
                <a:cs typeface="Microsoft Sans Serif"/>
              </a:rPr>
              <a:t> </a:t>
            </a:r>
            <a:r>
              <a:rPr sz="850" spc="-80" dirty="0">
                <a:latin typeface="Microsoft Sans Serif"/>
                <a:cs typeface="Microsoft Sans Serif"/>
              </a:rPr>
              <a:t>PSRC</a:t>
            </a:r>
            <a:endParaRPr sz="850">
              <a:latin typeface="Microsoft Sans Serif"/>
              <a:cs typeface="Microsoft Sans Serif"/>
            </a:endParaRPr>
          </a:p>
        </p:txBody>
      </p:sp>
      <p:sp>
        <p:nvSpPr>
          <p:cNvPr id="53" name="object 53"/>
          <p:cNvSpPr txBox="1"/>
          <p:nvPr/>
        </p:nvSpPr>
        <p:spPr>
          <a:xfrm>
            <a:off x="13472061" y="9415125"/>
            <a:ext cx="2852914" cy="143629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sz="850" spc="-25" dirty="0">
                <a:latin typeface="Microsoft Sans Serif"/>
                <a:cs typeface="Microsoft Sans Serif"/>
              </a:rPr>
              <a:t>CAPÍTULO</a:t>
            </a:r>
            <a:r>
              <a:rPr sz="850" spc="-20" dirty="0">
                <a:latin typeface="Microsoft Sans Serif"/>
                <a:cs typeface="Microsoft Sans Serif"/>
              </a:rPr>
              <a:t> </a:t>
            </a:r>
            <a:r>
              <a:rPr sz="850" dirty="0">
                <a:latin typeface="Microsoft Sans Serif"/>
                <a:cs typeface="Microsoft Sans Serif"/>
              </a:rPr>
              <a:t>2,</a:t>
            </a:r>
            <a:r>
              <a:rPr sz="850" spc="-15" dirty="0">
                <a:latin typeface="Microsoft Sans Serif"/>
                <a:cs typeface="Microsoft Sans Serif"/>
              </a:rPr>
              <a:t> </a:t>
            </a:r>
            <a:r>
              <a:rPr sz="850" spc="-40" dirty="0">
                <a:latin typeface="Microsoft Sans Serif"/>
                <a:cs typeface="Microsoft Sans Serif"/>
              </a:rPr>
              <a:t>SECCIÓN</a:t>
            </a:r>
            <a:r>
              <a:rPr sz="850" spc="-15" dirty="0">
                <a:latin typeface="Microsoft Sans Serif"/>
                <a:cs typeface="Microsoft Sans Serif"/>
              </a:rPr>
              <a:t> </a:t>
            </a:r>
            <a:r>
              <a:rPr sz="850" spc="10" dirty="0">
                <a:latin typeface="Microsoft Sans Serif"/>
                <a:cs typeface="Microsoft Sans Serif"/>
              </a:rPr>
              <a:t>2</a:t>
            </a:r>
            <a:endParaRPr sz="850">
              <a:latin typeface="Microsoft Sans Serif"/>
              <a:cs typeface="Microsoft Sans Serif"/>
            </a:endParaRPr>
          </a:p>
        </p:txBody>
      </p:sp>
    </p:spTree>
  </p:cSld>
  <p:clrMapOvr>
    <a:masterClrMapping/>
  </p:clrMapOvr>
</p:sld>
</file>

<file path=ppt/slides/slide25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" name="object 2"/>
          <p:cNvGrpSpPr/>
          <p:nvPr/>
        </p:nvGrpSpPr>
        <p:grpSpPr>
          <a:xfrm>
            <a:off x="12112833" y="6374893"/>
            <a:ext cx="2023188" cy="498475"/>
            <a:chOff x="5265420" y="6374892"/>
            <a:chExt cx="879475" cy="498475"/>
          </a:xfrm>
        </p:grpSpPr>
        <p:sp>
          <p:nvSpPr>
            <p:cNvPr id="3" name="object 3"/>
            <p:cNvSpPr/>
            <p:nvPr/>
          </p:nvSpPr>
          <p:spPr>
            <a:xfrm>
              <a:off x="5298948" y="6382512"/>
              <a:ext cx="838200" cy="398145"/>
            </a:xfrm>
            <a:custGeom>
              <a:avLst/>
              <a:gdLst/>
              <a:ahLst/>
              <a:cxnLst/>
              <a:rect l="l" t="t" r="r" b="b"/>
              <a:pathLst>
                <a:path w="838200" h="398145">
                  <a:moveTo>
                    <a:pt x="838200" y="0"/>
                  </a:moveTo>
                  <a:lnTo>
                    <a:pt x="0" y="0"/>
                  </a:lnTo>
                  <a:lnTo>
                    <a:pt x="0" y="397764"/>
                  </a:lnTo>
                </a:path>
              </a:pathLst>
            </a:custGeom>
            <a:ln w="1524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" name="object 4"/>
            <p:cNvSpPr/>
            <p:nvPr/>
          </p:nvSpPr>
          <p:spPr>
            <a:xfrm>
              <a:off x="5265420" y="6772655"/>
              <a:ext cx="66040" cy="100965"/>
            </a:xfrm>
            <a:custGeom>
              <a:avLst/>
              <a:gdLst/>
              <a:ahLst/>
              <a:cxnLst/>
              <a:rect l="l" t="t" r="r" b="b"/>
              <a:pathLst>
                <a:path w="66039" h="100965">
                  <a:moveTo>
                    <a:pt x="33528" y="100583"/>
                  </a:moveTo>
                  <a:lnTo>
                    <a:pt x="0" y="0"/>
                  </a:lnTo>
                  <a:lnTo>
                    <a:pt x="65532" y="0"/>
                  </a:lnTo>
                  <a:lnTo>
                    <a:pt x="33528" y="100583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" name="object 5"/>
            <p:cNvSpPr/>
            <p:nvPr/>
          </p:nvSpPr>
          <p:spPr>
            <a:xfrm>
              <a:off x="5298948" y="6385560"/>
              <a:ext cx="838200" cy="289560"/>
            </a:xfrm>
            <a:custGeom>
              <a:avLst/>
              <a:gdLst/>
              <a:ahLst/>
              <a:cxnLst/>
              <a:rect l="l" t="t" r="r" b="b"/>
              <a:pathLst>
                <a:path w="838200" h="289559">
                  <a:moveTo>
                    <a:pt x="824483" y="3047"/>
                  </a:moveTo>
                  <a:lnTo>
                    <a:pt x="0" y="60959"/>
                  </a:lnTo>
                </a:path>
                <a:path w="838200" h="289559">
                  <a:moveTo>
                    <a:pt x="838200" y="0"/>
                  </a:moveTo>
                  <a:lnTo>
                    <a:pt x="0" y="289559"/>
                  </a:lnTo>
                </a:path>
              </a:pathLst>
            </a:custGeom>
            <a:ln w="1524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6" name="object 6"/>
          <p:cNvGrpSpPr/>
          <p:nvPr/>
        </p:nvGrpSpPr>
        <p:grpSpPr>
          <a:xfrm>
            <a:off x="12140877" y="5218176"/>
            <a:ext cx="2055323" cy="463550"/>
            <a:chOff x="5277611" y="5218176"/>
            <a:chExt cx="893444" cy="463550"/>
          </a:xfrm>
        </p:grpSpPr>
        <p:sp>
          <p:nvSpPr>
            <p:cNvPr id="7" name="object 7"/>
            <p:cNvSpPr/>
            <p:nvPr/>
          </p:nvSpPr>
          <p:spPr>
            <a:xfrm>
              <a:off x="5285231" y="5309616"/>
              <a:ext cx="852169" cy="363220"/>
            </a:xfrm>
            <a:custGeom>
              <a:avLst/>
              <a:gdLst/>
              <a:ahLst/>
              <a:cxnLst/>
              <a:rect l="l" t="t" r="r" b="b"/>
              <a:pathLst>
                <a:path w="852170" h="363220">
                  <a:moveTo>
                    <a:pt x="851916" y="0"/>
                  </a:moveTo>
                  <a:lnTo>
                    <a:pt x="851916" y="362712"/>
                  </a:lnTo>
                  <a:lnTo>
                    <a:pt x="0" y="362712"/>
                  </a:lnTo>
                </a:path>
              </a:pathLst>
            </a:custGeom>
            <a:ln w="1524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" name="object 8"/>
            <p:cNvSpPr/>
            <p:nvPr/>
          </p:nvSpPr>
          <p:spPr>
            <a:xfrm>
              <a:off x="6103619" y="5218176"/>
              <a:ext cx="67310" cy="100965"/>
            </a:xfrm>
            <a:custGeom>
              <a:avLst/>
              <a:gdLst/>
              <a:ahLst/>
              <a:cxnLst/>
              <a:rect l="l" t="t" r="r" b="b"/>
              <a:pathLst>
                <a:path w="67310" h="100964">
                  <a:moveTo>
                    <a:pt x="67056" y="100583"/>
                  </a:moveTo>
                  <a:lnTo>
                    <a:pt x="0" y="100583"/>
                  </a:lnTo>
                  <a:lnTo>
                    <a:pt x="33528" y="0"/>
                  </a:lnTo>
                  <a:lnTo>
                    <a:pt x="67056" y="100583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" name="object 9"/>
            <p:cNvSpPr/>
            <p:nvPr/>
          </p:nvSpPr>
          <p:spPr>
            <a:xfrm>
              <a:off x="5285231" y="5375148"/>
              <a:ext cx="852169" cy="299085"/>
            </a:xfrm>
            <a:custGeom>
              <a:avLst/>
              <a:gdLst/>
              <a:ahLst/>
              <a:cxnLst/>
              <a:rect l="l" t="t" r="r" b="b"/>
              <a:pathLst>
                <a:path w="852170" h="299085">
                  <a:moveTo>
                    <a:pt x="851916" y="141732"/>
                  </a:moveTo>
                  <a:lnTo>
                    <a:pt x="0" y="298703"/>
                  </a:lnTo>
                  <a:lnTo>
                    <a:pt x="851916" y="0"/>
                  </a:lnTo>
                </a:path>
              </a:pathLst>
            </a:custGeom>
            <a:ln w="1524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10" name="object 10"/>
          <p:cNvGrpSpPr/>
          <p:nvPr/>
        </p:nvGrpSpPr>
        <p:grpSpPr>
          <a:xfrm>
            <a:off x="12112832" y="3825240"/>
            <a:ext cx="2115217" cy="937260"/>
            <a:chOff x="5265420" y="3825240"/>
            <a:chExt cx="919480" cy="937260"/>
          </a:xfrm>
        </p:grpSpPr>
        <p:sp>
          <p:nvSpPr>
            <p:cNvPr id="11" name="object 11"/>
            <p:cNvSpPr/>
            <p:nvPr/>
          </p:nvSpPr>
          <p:spPr>
            <a:xfrm>
              <a:off x="5298948" y="3916680"/>
              <a:ext cx="852169" cy="754380"/>
            </a:xfrm>
            <a:custGeom>
              <a:avLst/>
              <a:gdLst/>
              <a:ahLst/>
              <a:cxnLst/>
              <a:rect l="l" t="t" r="r" b="b"/>
              <a:pathLst>
                <a:path w="852170" h="754379">
                  <a:moveTo>
                    <a:pt x="851916" y="0"/>
                  </a:moveTo>
                  <a:lnTo>
                    <a:pt x="851916" y="361187"/>
                  </a:lnTo>
                  <a:lnTo>
                    <a:pt x="0" y="361187"/>
                  </a:lnTo>
                  <a:lnTo>
                    <a:pt x="0" y="754379"/>
                  </a:lnTo>
                </a:path>
              </a:pathLst>
            </a:custGeom>
            <a:ln w="1524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" name="object 12"/>
            <p:cNvSpPr/>
            <p:nvPr/>
          </p:nvSpPr>
          <p:spPr>
            <a:xfrm>
              <a:off x="5265407" y="3825252"/>
              <a:ext cx="919480" cy="937260"/>
            </a:xfrm>
            <a:custGeom>
              <a:avLst/>
              <a:gdLst/>
              <a:ahLst/>
              <a:cxnLst/>
              <a:rect l="l" t="t" r="r" b="b"/>
              <a:pathLst>
                <a:path w="919479" h="937260">
                  <a:moveTo>
                    <a:pt x="65532" y="836676"/>
                  </a:moveTo>
                  <a:lnTo>
                    <a:pt x="0" y="836676"/>
                  </a:lnTo>
                  <a:lnTo>
                    <a:pt x="33540" y="937247"/>
                  </a:lnTo>
                  <a:lnTo>
                    <a:pt x="65532" y="836676"/>
                  </a:lnTo>
                  <a:close/>
                </a:path>
                <a:path w="919479" h="937260">
                  <a:moveTo>
                    <a:pt x="918984" y="100584"/>
                  </a:moveTo>
                  <a:lnTo>
                    <a:pt x="885456" y="0"/>
                  </a:lnTo>
                  <a:lnTo>
                    <a:pt x="851916" y="100584"/>
                  </a:lnTo>
                  <a:lnTo>
                    <a:pt x="918984" y="100584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" name="object 13"/>
            <p:cNvSpPr/>
            <p:nvPr/>
          </p:nvSpPr>
          <p:spPr>
            <a:xfrm>
              <a:off x="5298948" y="3994403"/>
              <a:ext cx="852169" cy="584200"/>
            </a:xfrm>
            <a:custGeom>
              <a:avLst/>
              <a:gdLst/>
              <a:ahLst/>
              <a:cxnLst/>
              <a:rect l="l" t="t" r="r" b="b"/>
              <a:pathLst>
                <a:path w="852170" h="584200">
                  <a:moveTo>
                    <a:pt x="0" y="356616"/>
                  </a:moveTo>
                  <a:lnTo>
                    <a:pt x="851916" y="129540"/>
                  </a:lnTo>
                </a:path>
                <a:path w="852170" h="584200">
                  <a:moveTo>
                    <a:pt x="0" y="583692"/>
                  </a:moveTo>
                  <a:lnTo>
                    <a:pt x="851916" y="0"/>
                  </a:lnTo>
                </a:path>
              </a:pathLst>
            </a:custGeom>
            <a:ln w="1524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14" name="object 14"/>
          <p:cNvSpPr/>
          <p:nvPr/>
        </p:nvSpPr>
        <p:spPr>
          <a:xfrm>
            <a:off x="1444422" y="9410701"/>
            <a:ext cx="15051933" cy="10795"/>
          </a:xfrm>
          <a:custGeom>
            <a:avLst/>
            <a:gdLst/>
            <a:ahLst/>
            <a:cxnLst/>
            <a:rect l="l" t="t" r="r" b="b"/>
            <a:pathLst>
              <a:path w="6543040" h="10795">
                <a:moveTo>
                  <a:pt x="6542531" y="10667"/>
                </a:moveTo>
                <a:lnTo>
                  <a:pt x="0" y="10667"/>
                </a:lnTo>
                <a:lnTo>
                  <a:pt x="0" y="0"/>
                </a:lnTo>
                <a:lnTo>
                  <a:pt x="6542531" y="0"/>
                </a:lnTo>
                <a:lnTo>
                  <a:pt x="6542531" y="10667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" name="object 15"/>
          <p:cNvSpPr txBox="1"/>
          <p:nvPr/>
        </p:nvSpPr>
        <p:spPr>
          <a:xfrm>
            <a:off x="1415188" y="349008"/>
            <a:ext cx="192824" cy="135935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sz="800" spc="10" dirty="0">
                <a:latin typeface="Microsoft Sans Serif"/>
                <a:cs typeface="Microsoft Sans Serif"/>
              </a:rPr>
              <a:t>4</a:t>
            </a:r>
            <a:endParaRPr sz="800">
              <a:latin typeface="Microsoft Sans Serif"/>
              <a:cs typeface="Microsoft Sans Serif"/>
            </a:endParaRPr>
          </a:p>
        </p:txBody>
      </p:sp>
      <p:sp>
        <p:nvSpPr>
          <p:cNvPr id="16" name="object 16"/>
          <p:cNvSpPr txBox="1"/>
          <p:nvPr/>
        </p:nvSpPr>
        <p:spPr>
          <a:xfrm>
            <a:off x="1415217" y="603369"/>
            <a:ext cx="7401799" cy="322139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 marR="5080">
              <a:lnSpc>
                <a:spcPct val="133700"/>
              </a:lnSpc>
              <a:spcBef>
                <a:spcPts val="100"/>
              </a:spcBef>
            </a:pPr>
            <a:r>
              <a:rPr sz="750" spc="15" dirty="0">
                <a:latin typeface="Microsoft Sans Serif"/>
                <a:cs typeface="Microsoft Sans Serif"/>
              </a:rPr>
              <a:t>condiciones sin falla. </a:t>
            </a:r>
            <a:r>
              <a:rPr sz="750" spc="-20" dirty="0">
                <a:latin typeface="Microsoft Sans Serif"/>
                <a:cs typeface="Microsoft Sans Serif"/>
              </a:rPr>
              <a:t>En </a:t>
            </a:r>
            <a:r>
              <a:rPr sz="750" spc="20" dirty="0">
                <a:latin typeface="Microsoft Sans Serif"/>
                <a:cs typeface="Microsoft Sans Serif"/>
              </a:rPr>
              <a:t>general, </a:t>
            </a:r>
            <a:r>
              <a:rPr sz="750" spc="10" dirty="0">
                <a:latin typeface="Microsoft Sans Serif"/>
                <a:cs typeface="Microsoft Sans Serif"/>
              </a:rPr>
              <a:t>el </a:t>
            </a:r>
            <a:r>
              <a:rPr sz="750" spc="20" dirty="0">
                <a:latin typeface="Microsoft Sans Serif"/>
                <a:cs typeface="Microsoft Sans Serif"/>
              </a:rPr>
              <a:t>relé </a:t>
            </a:r>
            <a:r>
              <a:rPr sz="750" spc="25" dirty="0">
                <a:latin typeface="Microsoft Sans Serif"/>
                <a:cs typeface="Microsoft Sans Serif"/>
              </a:rPr>
              <a:t>de sobrecorriente </a:t>
            </a:r>
            <a:r>
              <a:rPr sz="750" spc="30" dirty="0">
                <a:latin typeface="Microsoft Sans Serif"/>
                <a:cs typeface="Microsoft Sans Serif"/>
              </a:rPr>
              <a:t>proporciona </a:t>
            </a:r>
            <a:r>
              <a:rPr sz="750" spc="35" dirty="0">
                <a:latin typeface="Microsoft Sans Serif"/>
                <a:cs typeface="Microsoft Sans Serif"/>
              </a:rPr>
              <a:t> </a:t>
            </a:r>
            <a:r>
              <a:rPr sz="750" spc="30" dirty="0">
                <a:latin typeface="Microsoft Sans Serif"/>
                <a:cs typeface="Microsoft Sans Serif"/>
              </a:rPr>
              <a:t>una</a:t>
            </a:r>
            <a:r>
              <a:rPr sz="750" spc="5" dirty="0">
                <a:latin typeface="Microsoft Sans Serif"/>
                <a:cs typeface="Microsoft Sans Serif"/>
              </a:rPr>
              <a:t> </a:t>
            </a:r>
            <a:r>
              <a:rPr sz="750" spc="25" dirty="0">
                <a:latin typeface="Microsoft Sans Serif"/>
                <a:cs typeface="Microsoft Sans Serif"/>
              </a:rPr>
              <a:t>protección</a:t>
            </a:r>
            <a:r>
              <a:rPr sz="750" spc="5" dirty="0">
                <a:latin typeface="Microsoft Sans Serif"/>
                <a:cs typeface="Microsoft Sans Serif"/>
              </a:rPr>
              <a:t> </a:t>
            </a:r>
            <a:r>
              <a:rPr sz="750" spc="25" dirty="0">
                <a:latin typeface="Microsoft Sans Serif"/>
                <a:cs typeface="Microsoft Sans Serif"/>
              </a:rPr>
              <a:t>menos</a:t>
            </a:r>
            <a:r>
              <a:rPr sz="750" spc="5" dirty="0">
                <a:latin typeface="Microsoft Sans Serif"/>
                <a:cs typeface="Microsoft Sans Serif"/>
              </a:rPr>
              <a:t> </a:t>
            </a:r>
            <a:r>
              <a:rPr sz="750" spc="10" dirty="0">
                <a:latin typeface="Microsoft Sans Serif"/>
                <a:cs typeface="Microsoft Sans Serif"/>
              </a:rPr>
              <a:t>sensible</a:t>
            </a:r>
            <a:r>
              <a:rPr sz="750" spc="5" dirty="0">
                <a:latin typeface="Microsoft Sans Serif"/>
                <a:cs typeface="Microsoft Sans Serif"/>
              </a:rPr>
              <a:t> </a:t>
            </a:r>
            <a:r>
              <a:rPr sz="750" spc="30" dirty="0">
                <a:latin typeface="Microsoft Sans Serif"/>
                <a:cs typeface="Microsoft Sans Serif"/>
              </a:rPr>
              <a:t>que</a:t>
            </a:r>
            <a:r>
              <a:rPr sz="750" spc="5" dirty="0">
                <a:latin typeface="Microsoft Sans Serif"/>
                <a:cs typeface="Microsoft Sans Serif"/>
              </a:rPr>
              <a:t> </a:t>
            </a:r>
            <a:r>
              <a:rPr sz="750" spc="10" dirty="0">
                <a:latin typeface="Microsoft Sans Serif"/>
                <a:cs typeface="Microsoft Sans Serif"/>
              </a:rPr>
              <a:t>el</a:t>
            </a:r>
            <a:r>
              <a:rPr sz="750" spc="5" dirty="0">
                <a:latin typeface="Microsoft Sans Serif"/>
                <a:cs typeface="Microsoft Sans Serif"/>
              </a:rPr>
              <a:t> </a:t>
            </a:r>
            <a:r>
              <a:rPr sz="750" spc="20" dirty="0">
                <a:latin typeface="Microsoft Sans Serif"/>
                <a:cs typeface="Microsoft Sans Serif"/>
              </a:rPr>
              <a:t>relé</a:t>
            </a:r>
            <a:r>
              <a:rPr sz="750" spc="5" dirty="0">
                <a:latin typeface="Microsoft Sans Serif"/>
                <a:cs typeface="Microsoft Sans Serif"/>
              </a:rPr>
              <a:t> </a:t>
            </a:r>
            <a:r>
              <a:rPr sz="750" spc="25" dirty="0">
                <a:latin typeface="Microsoft Sans Serif"/>
                <a:cs typeface="Microsoft Sans Serif"/>
              </a:rPr>
              <a:t>de</a:t>
            </a:r>
            <a:r>
              <a:rPr sz="750" spc="5" dirty="0">
                <a:latin typeface="Microsoft Sans Serif"/>
                <a:cs typeface="Microsoft Sans Serif"/>
              </a:rPr>
              <a:t> </a:t>
            </a:r>
            <a:r>
              <a:rPr sz="750" spc="25" dirty="0">
                <a:latin typeface="Microsoft Sans Serif"/>
                <a:cs typeface="Microsoft Sans Serif"/>
              </a:rPr>
              <a:t>sobretensión</a:t>
            </a:r>
            <a:r>
              <a:rPr sz="750" spc="5" dirty="0">
                <a:latin typeface="Microsoft Sans Serif"/>
                <a:cs typeface="Microsoft Sans Serif"/>
              </a:rPr>
              <a:t> </a:t>
            </a:r>
            <a:r>
              <a:rPr sz="750" spc="30" dirty="0">
                <a:latin typeface="Microsoft Sans Serif"/>
                <a:cs typeface="Microsoft Sans Serif"/>
              </a:rPr>
              <a:t>que</a:t>
            </a:r>
            <a:r>
              <a:rPr sz="750" spc="5" dirty="0">
                <a:latin typeface="Microsoft Sans Serif"/>
                <a:cs typeface="Microsoft Sans Serif"/>
              </a:rPr>
              <a:t> </a:t>
            </a:r>
            <a:r>
              <a:rPr sz="750" spc="20" dirty="0">
                <a:latin typeface="Microsoft Sans Serif"/>
                <a:cs typeface="Microsoft Sans Serif"/>
              </a:rPr>
              <a:t>detecta </a:t>
            </a:r>
            <a:r>
              <a:rPr sz="750" spc="-185" dirty="0">
                <a:latin typeface="Microsoft Sans Serif"/>
                <a:cs typeface="Microsoft Sans Serif"/>
              </a:rPr>
              <a:t> </a:t>
            </a:r>
            <a:r>
              <a:rPr sz="750" spc="20" dirty="0">
                <a:latin typeface="Microsoft Sans Serif"/>
                <a:cs typeface="Microsoft Sans Serif"/>
              </a:rPr>
              <a:t>voltaje </a:t>
            </a:r>
            <a:r>
              <a:rPr sz="750" spc="25" dirty="0">
                <a:latin typeface="Microsoft Sans Serif"/>
                <a:cs typeface="Microsoft Sans Serif"/>
              </a:rPr>
              <a:t>de </a:t>
            </a:r>
            <a:r>
              <a:rPr sz="750" spc="5" dirty="0">
                <a:latin typeface="Microsoft Sans Serif"/>
                <a:cs typeface="Microsoft Sans Serif"/>
              </a:rPr>
              <a:t>secuencia </a:t>
            </a:r>
            <a:r>
              <a:rPr sz="750" spc="15" dirty="0">
                <a:latin typeface="Microsoft Sans Serif"/>
                <a:cs typeface="Microsoft Sans Serif"/>
              </a:rPr>
              <a:t>cero. </a:t>
            </a:r>
            <a:r>
              <a:rPr sz="750" dirty="0">
                <a:latin typeface="Microsoft Sans Serif"/>
                <a:cs typeface="Microsoft Sans Serif"/>
              </a:rPr>
              <a:t>Al </a:t>
            </a:r>
            <a:r>
              <a:rPr sz="750" spc="25" dirty="0">
                <a:latin typeface="Microsoft Sans Serif"/>
                <a:cs typeface="Microsoft Sans Serif"/>
              </a:rPr>
              <a:t>igual </a:t>
            </a:r>
            <a:r>
              <a:rPr sz="750" spc="30" dirty="0">
                <a:latin typeface="Microsoft Sans Serif"/>
                <a:cs typeface="Microsoft Sans Serif"/>
              </a:rPr>
              <a:t>que </a:t>
            </a:r>
            <a:r>
              <a:rPr sz="750" spc="20" dirty="0">
                <a:latin typeface="Microsoft Sans Serif"/>
                <a:cs typeface="Microsoft Sans Serif"/>
              </a:rPr>
              <a:t>con </a:t>
            </a:r>
            <a:r>
              <a:rPr sz="750" spc="10" dirty="0">
                <a:latin typeface="Microsoft Sans Serif"/>
                <a:cs typeface="Microsoft Sans Serif"/>
              </a:rPr>
              <a:t>el </a:t>
            </a:r>
            <a:r>
              <a:rPr sz="750" spc="20" dirty="0">
                <a:latin typeface="Microsoft Sans Serif"/>
                <a:cs typeface="Microsoft Sans Serif"/>
              </a:rPr>
              <a:t>relé </a:t>
            </a:r>
            <a:r>
              <a:rPr sz="750" spc="25" dirty="0">
                <a:latin typeface="Microsoft Sans Serif"/>
                <a:cs typeface="Microsoft Sans Serif"/>
              </a:rPr>
              <a:t>de sobretensión, </a:t>
            </a:r>
            <a:r>
              <a:rPr sz="750" spc="10" dirty="0">
                <a:latin typeface="Microsoft Sans Serif"/>
                <a:cs typeface="Microsoft Sans Serif"/>
              </a:rPr>
              <a:t>el </a:t>
            </a:r>
            <a:r>
              <a:rPr sz="750" spc="15" dirty="0">
                <a:latin typeface="Microsoft Sans Serif"/>
                <a:cs typeface="Microsoft Sans Serif"/>
              </a:rPr>
              <a:t> </a:t>
            </a:r>
            <a:r>
              <a:rPr sz="750" spc="20" dirty="0">
                <a:latin typeface="Microsoft Sans Serif"/>
                <a:cs typeface="Microsoft Sans Serif"/>
              </a:rPr>
              <a:t>relé </a:t>
            </a:r>
            <a:r>
              <a:rPr sz="750" spc="25" dirty="0">
                <a:latin typeface="Microsoft Sans Serif"/>
                <a:cs typeface="Microsoft Sans Serif"/>
              </a:rPr>
              <a:t>de sobrecorriente debe coordinarse </a:t>
            </a:r>
            <a:r>
              <a:rPr sz="750" spc="20" dirty="0">
                <a:latin typeface="Microsoft Sans Serif"/>
                <a:cs typeface="Microsoft Sans Serif"/>
              </a:rPr>
              <a:t>con </a:t>
            </a:r>
            <a:r>
              <a:rPr sz="750" spc="10" dirty="0">
                <a:latin typeface="Microsoft Sans Serif"/>
                <a:cs typeface="Microsoft Sans Serif"/>
              </a:rPr>
              <a:t>los </a:t>
            </a:r>
            <a:r>
              <a:rPr sz="750" spc="15" dirty="0">
                <a:latin typeface="Microsoft Sans Serif"/>
                <a:cs typeface="Microsoft Sans Serif"/>
              </a:rPr>
              <a:t>fusibles </a:t>
            </a:r>
            <a:r>
              <a:rPr sz="750" spc="20" dirty="0">
                <a:latin typeface="Microsoft Sans Serif"/>
                <a:cs typeface="Microsoft Sans Serif"/>
              </a:rPr>
              <a:t>del </a:t>
            </a:r>
            <a:r>
              <a:rPr sz="750" spc="-45" dirty="0">
                <a:latin typeface="Microsoft Sans Serif"/>
                <a:cs typeface="Microsoft Sans Serif"/>
              </a:rPr>
              <a:t>TT </a:t>
            </a:r>
            <a:r>
              <a:rPr sz="750" spc="5" dirty="0">
                <a:latin typeface="Microsoft Sans Serif"/>
                <a:cs typeface="Microsoft Sans Serif"/>
              </a:rPr>
              <a:t>y </a:t>
            </a:r>
            <a:r>
              <a:rPr sz="750" spc="20" dirty="0">
                <a:latin typeface="Microsoft Sans Serif"/>
                <a:cs typeface="Microsoft Sans Serif"/>
              </a:rPr>
              <a:t>con </a:t>
            </a:r>
            <a:r>
              <a:rPr sz="750" spc="10" dirty="0">
                <a:latin typeface="Microsoft Sans Serif"/>
                <a:cs typeface="Microsoft Sans Serif"/>
              </a:rPr>
              <a:t>el </a:t>
            </a:r>
            <a:r>
              <a:rPr sz="750" spc="-185" dirty="0">
                <a:latin typeface="Microsoft Sans Serif"/>
                <a:cs typeface="Microsoft Sans Serif"/>
              </a:rPr>
              <a:t> </a:t>
            </a:r>
            <a:r>
              <a:rPr sz="750" spc="20" dirty="0">
                <a:latin typeface="Microsoft Sans Serif"/>
                <a:cs typeface="Microsoft Sans Serif"/>
              </a:rPr>
              <a:t>relé</a:t>
            </a:r>
            <a:r>
              <a:rPr sz="750" spc="-10" dirty="0">
                <a:latin typeface="Microsoft Sans Serif"/>
                <a:cs typeface="Microsoft Sans Serif"/>
              </a:rPr>
              <a:t> </a:t>
            </a:r>
            <a:r>
              <a:rPr sz="750" spc="25" dirty="0">
                <a:latin typeface="Microsoft Sans Serif"/>
                <a:cs typeface="Microsoft Sans Serif"/>
              </a:rPr>
              <a:t>de</a:t>
            </a:r>
            <a:r>
              <a:rPr sz="750" spc="-5" dirty="0">
                <a:latin typeface="Microsoft Sans Serif"/>
                <a:cs typeface="Microsoft Sans Serif"/>
              </a:rPr>
              <a:t> </a:t>
            </a:r>
            <a:r>
              <a:rPr sz="750" spc="35" dirty="0">
                <a:latin typeface="Microsoft Sans Serif"/>
                <a:cs typeface="Microsoft Sans Serif"/>
              </a:rPr>
              <a:t>tierra</a:t>
            </a:r>
            <a:r>
              <a:rPr sz="750" spc="-5" dirty="0">
                <a:latin typeface="Microsoft Sans Serif"/>
                <a:cs typeface="Microsoft Sans Serif"/>
              </a:rPr>
              <a:t> </a:t>
            </a:r>
            <a:r>
              <a:rPr sz="750" spc="20" dirty="0">
                <a:latin typeface="Microsoft Sans Serif"/>
                <a:cs typeface="Microsoft Sans Serif"/>
              </a:rPr>
              <a:t>del</a:t>
            </a:r>
            <a:r>
              <a:rPr sz="750" spc="-5" dirty="0">
                <a:latin typeface="Microsoft Sans Serif"/>
                <a:cs typeface="Microsoft Sans Serif"/>
              </a:rPr>
              <a:t> </a:t>
            </a:r>
            <a:r>
              <a:rPr sz="750" spc="15" dirty="0">
                <a:latin typeface="Microsoft Sans Serif"/>
                <a:cs typeface="Microsoft Sans Serif"/>
              </a:rPr>
              <a:t>sistema.</a:t>
            </a:r>
            <a:endParaRPr sz="750">
              <a:latin typeface="Microsoft Sans Serif"/>
              <a:cs typeface="Microsoft Sans Serif"/>
            </a:endParaRPr>
          </a:p>
        </p:txBody>
      </p:sp>
      <p:sp>
        <p:nvSpPr>
          <p:cNvPr id="17" name="object 17"/>
          <p:cNvSpPr txBox="1"/>
          <p:nvPr/>
        </p:nvSpPr>
        <p:spPr>
          <a:xfrm>
            <a:off x="9612055" y="612527"/>
            <a:ext cx="6748828" cy="1533497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86055" marR="5080" indent="-173990">
              <a:lnSpc>
                <a:spcPct val="133700"/>
              </a:lnSpc>
              <a:spcBef>
                <a:spcPts val="100"/>
              </a:spcBef>
              <a:buSzPct val="133333"/>
              <a:buChar char="•"/>
              <a:tabLst>
                <a:tab pos="185420" algn="l"/>
              </a:tabLst>
            </a:pPr>
            <a:r>
              <a:rPr sz="750" spc="-25" dirty="0">
                <a:latin typeface="Microsoft Sans Serif"/>
                <a:cs typeface="Microsoft Sans Serif"/>
              </a:rPr>
              <a:t>A </a:t>
            </a:r>
            <a:r>
              <a:rPr sz="750" spc="30" dirty="0">
                <a:latin typeface="Microsoft Sans Serif"/>
                <a:cs typeface="Microsoft Sans Serif"/>
              </a:rPr>
              <a:t>medida que </a:t>
            </a:r>
            <a:r>
              <a:rPr sz="750" spc="10" dirty="0">
                <a:latin typeface="Microsoft Sans Serif"/>
                <a:cs typeface="Microsoft Sans Serif"/>
              </a:rPr>
              <a:t>la </a:t>
            </a:r>
            <a:r>
              <a:rPr sz="750" spc="20" dirty="0">
                <a:latin typeface="Microsoft Sans Serif"/>
                <a:cs typeface="Microsoft Sans Serif"/>
              </a:rPr>
              <a:t>posición </a:t>
            </a:r>
            <a:r>
              <a:rPr sz="750" spc="25" dirty="0">
                <a:latin typeface="Microsoft Sans Serif"/>
                <a:cs typeface="Microsoft Sans Serif"/>
              </a:rPr>
              <a:t>de </a:t>
            </a:r>
            <a:r>
              <a:rPr sz="750" spc="20" dirty="0">
                <a:latin typeface="Microsoft Sans Serif"/>
                <a:cs typeface="Microsoft Sans Serif"/>
              </a:rPr>
              <a:t>falla </a:t>
            </a:r>
            <a:r>
              <a:rPr sz="750" spc="-5" dirty="0">
                <a:latin typeface="Microsoft Sans Serif"/>
                <a:cs typeface="Microsoft Sans Serif"/>
              </a:rPr>
              <a:t>se </a:t>
            </a:r>
            <a:r>
              <a:rPr sz="750" spc="5" dirty="0">
                <a:latin typeface="Microsoft Sans Serif"/>
                <a:cs typeface="Microsoft Sans Serif"/>
              </a:rPr>
              <a:t>acerca </a:t>
            </a:r>
            <a:r>
              <a:rPr sz="750" spc="10" dirty="0">
                <a:latin typeface="Microsoft Sans Serif"/>
                <a:cs typeface="Microsoft Sans Serif"/>
              </a:rPr>
              <a:t>al </a:t>
            </a:r>
            <a:r>
              <a:rPr sz="750" spc="40" dirty="0">
                <a:latin typeface="Microsoft Sans Serif"/>
                <a:cs typeface="Microsoft Sans Serif"/>
              </a:rPr>
              <a:t>neutro </a:t>
            </a:r>
            <a:r>
              <a:rPr sz="750" spc="20" dirty="0">
                <a:latin typeface="Microsoft Sans Serif"/>
                <a:cs typeface="Microsoft Sans Serif"/>
              </a:rPr>
              <a:t>del </a:t>
            </a:r>
            <a:r>
              <a:rPr sz="750" spc="25" dirty="0">
                <a:latin typeface="Microsoft Sans Serif"/>
                <a:cs typeface="Microsoft Sans Serif"/>
              </a:rPr>
              <a:t> generador, </a:t>
            </a:r>
            <a:r>
              <a:rPr sz="750" spc="10" dirty="0">
                <a:latin typeface="Microsoft Sans Serif"/>
                <a:cs typeface="Microsoft Sans Serif"/>
              </a:rPr>
              <a:t>el </a:t>
            </a:r>
            <a:r>
              <a:rPr sz="750" spc="20" dirty="0">
                <a:latin typeface="Microsoft Sans Serif"/>
                <a:cs typeface="Microsoft Sans Serif"/>
              </a:rPr>
              <a:t>voltaje del </a:t>
            </a:r>
            <a:r>
              <a:rPr sz="750" spc="25" dirty="0">
                <a:latin typeface="Microsoft Sans Serif"/>
                <a:cs typeface="Microsoft Sans Serif"/>
              </a:rPr>
              <a:t>tercer </a:t>
            </a:r>
            <a:r>
              <a:rPr sz="750" spc="30" dirty="0">
                <a:latin typeface="Microsoft Sans Serif"/>
                <a:cs typeface="Microsoft Sans Serif"/>
              </a:rPr>
              <a:t>armónico </a:t>
            </a:r>
            <a:r>
              <a:rPr sz="750" spc="25" dirty="0">
                <a:latin typeface="Microsoft Sans Serif"/>
                <a:cs typeface="Microsoft Sans Serif"/>
              </a:rPr>
              <a:t>en </a:t>
            </a:r>
            <a:r>
              <a:rPr sz="750" spc="10" dirty="0">
                <a:latin typeface="Microsoft Sans Serif"/>
                <a:cs typeface="Microsoft Sans Serif"/>
              </a:rPr>
              <a:t>el </a:t>
            </a:r>
            <a:r>
              <a:rPr sz="750" spc="40" dirty="0">
                <a:latin typeface="Microsoft Sans Serif"/>
                <a:cs typeface="Microsoft Sans Serif"/>
              </a:rPr>
              <a:t>neutro </a:t>
            </a:r>
            <a:r>
              <a:rPr sz="750" spc="45" dirty="0">
                <a:latin typeface="Microsoft Sans Serif"/>
                <a:cs typeface="Microsoft Sans Serif"/>
              </a:rPr>
              <a:t> </a:t>
            </a:r>
            <a:r>
              <a:rPr sz="750" spc="25" dirty="0">
                <a:latin typeface="Microsoft Sans Serif"/>
                <a:cs typeface="Microsoft Sans Serif"/>
              </a:rPr>
              <a:t>disminuye </a:t>
            </a:r>
            <a:r>
              <a:rPr sz="750" spc="5" dirty="0">
                <a:latin typeface="Microsoft Sans Serif"/>
                <a:cs typeface="Microsoft Sans Serif"/>
              </a:rPr>
              <a:t>y </a:t>
            </a:r>
            <a:r>
              <a:rPr sz="750" spc="35" dirty="0">
                <a:latin typeface="Microsoft Sans Serif"/>
                <a:cs typeface="Microsoft Sans Serif"/>
              </a:rPr>
              <a:t>aumenta </a:t>
            </a:r>
            <a:r>
              <a:rPr sz="750" spc="25" dirty="0">
                <a:latin typeface="Microsoft Sans Serif"/>
                <a:cs typeface="Microsoft Sans Serif"/>
              </a:rPr>
              <a:t>en </a:t>
            </a:r>
            <a:r>
              <a:rPr sz="750" spc="10" dirty="0">
                <a:latin typeface="Microsoft Sans Serif"/>
                <a:cs typeface="Microsoft Sans Serif"/>
              </a:rPr>
              <a:t>los </a:t>
            </a:r>
            <a:r>
              <a:rPr sz="750" spc="25" dirty="0">
                <a:latin typeface="Microsoft Sans Serif"/>
                <a:cs typeface="Microsoft Sans Serif"/>
              </a:rPr>
              <a:t>terminales. </a:t>
            </a:r>
            <a:r>
              <a:rPr sz="750" spc="5" dirty="0">
                <a:latin typeface="Microsoft Sans Serif"/>
                <a:cs typeface="Microsoft Sans Serif"/>
              </a:rPr>
              <a:t>Para </a:t>
            </a:r>
            <a:r>
              <a:rPr sz="750" spc="30" dirty="0">
                <a:latin typeface="Microsoft Sans Serif"/>
                <a:cs typeface="Microsoft Sans Serif"/>
              </a:rPr>
              <a:t>una </a:t>
            </a:r>
            <a:r>
              <a:rPr sz="750" spc="20" dirty="0">
                <a:latin typeface="Microsoft Sans Serif"/>
                <a:cs typeface="Microsoft Sans Serif"/>
              </a:rPr>
              <a:t>falla </a:t>
            </a:r>
            <a:r>
              <a:rPr sz="750" dirty="0">
                <a:latin typeface="Microsoft Sans Serif"/>
                <a:cs typeface="Microsoft Sans Serif"/>
              </a:rPr>
              <a:t>a </a:t>
            </a:r>
            <a:r>
              <a:rPr sz="750" spc="5" dirty="0">
                <a:latin typeface="Microsoft Sans Serif"/>
                <a:cs typeface="Microsoft Sans Serif"/>
              </a:rPr>
              <a:t> </a:t>
            </a:r>
            <a:r>
              <a:rPr sz="750" spc="35" dirty="0">
                <a:latin typeface="Microsoft Sans Serif"/>
                <a:cs typeface="Microsoft Sans Serif"/>
              </a:rPr>
              <a:t>tierra</a:t>
            </a:r>
            <a:r>
              <a:rPr sz="750" spc="-5" dirty="0">
                <a:latin typeface="Microsoft Sans Serif"/>
                <a:cs typeface="Microsoft Sans Serif"/>
              </a:rPr>
              <a:t> </a:t>
            </a:r>
            <a:r>
              <a:rPr sz="750" spc="25" dirty="0">
                <a:latin typeface="Microsoft Sans Serif"/>
                <a:cs typeface="Microsoft Sans Serif"/>
              </a:rPr>
              <a:t>en</a:t>
            </a:r>
            <a:r>
              <a:rPr sz="750" dirty="0">
                <a:latin typeface="Microsoft Sans Serif"/>
                <a:cs typeface="Microsoft Sans Serif"/>
              </a:rPr>
              <a:t> </a:t>
            </a:r>
            <a:r>
              <a:rPr sz="750" spc="10" dirty="0">
                <a:latin typeface="Microsoft Sans Serif"/>
                <a:cs typeface="Microsoft Sans Serif"/>
              </a:rPr>
              <a:t>el</a:t>
            </a:r>
            <a:r>
              <a:rPr sz="750" dirty="0">
                <a:latin typeface="Microsoft Sans Serif"/>
                <a:cs typeface="Microsoft Sans Serif"/>
              </a:rPr>
              <a:t> </a:t>
            </a:r>
            <a:r>
              <a:rPr sz="750" spc="35" dirty="0">
                <a:latin typeface="Microsoft Sans Serif"/>
                <a:cs typeface="Microsoft Sans Serif"/>
              </a:rPr>
              <a:t>neutro,</a:t>
            </a:r>
            <a:r>
              <a:rPr sz="750" dirty="0">
                <a:latin typeface="Microsoft Sans Serif"/>
                <a:cs typeface="Microsoft Sans Serif"/>
              </a:rPr>
              <a:t> </a:t>
            </a:r>
            <a:r>
              <a:rPr sz="750" spc="10" dirty="0">
                <a:latin typeface="Microsoft Sans Serif"/>
                <a:cs typeface="Microsoft Sans Serif"/>
              </a:rPr>
              <a:t>el</a:t>
            </a:r>
            <a:r>
              <a:rPr sz="750" dirty="0">
                <a:latin typeface="Microsoft Sans Serif"/>
                <a:cs typeface="Microsoft Sans Serif"/>
              </a:rPr>
              <a:t> </a:t>
            </a:r>
            <a:r>
              <a:rPr sz="750" spc="20" dirty="0">
                <a:latin typeface="Microsoft Sans Serif"/>
                <a:cs typeface="Microsoft Sans Serif"/>
              </a:rPr>
              <a:t>voltaje</a:t>
            </a:r>
            <a:r>
              <a:rPr sz="750" spc="-5" dirty="0">
                <a:latin typeface="Microsoft Sans Serif"/>
                <a:cs typeface="Microsoft Sans Serif"/>
              </a:rPr>
              <a:t> </a:t>
            </a:r>
            <a:r>
              <a:rPr sz="750" spc="20" dirty="0">
                <a:latin typeface="Microsoft Sans Serif"/>
                <a:cs typeface="Microsoft Sans Serif"/>
              </a:rPr>
              <a:t>del</a:t>
            </a:r>
            <a:r>
              <a:rPr sz="750" dirty="0">
                <a:latin typeface="Microsoft Sans Serif"/>
                <a:cs typeface="Microsoft Sans Serif"/>
              </a:rPr>
              <a:t> </a:t>
            </a:r>
            <a:r>
              <a:rPr sz="750" spc="25" dirty="0">
                <a:latin typeface="Microsoft Sans Serif"/>
                <a:cs typeface="Microsoft Sans Serif"/>
              </a:rPr>
              <a:t>tercer</a:t>
            </a:r>
            <a:r>
              <a:rPr sz="750" dirty="0">
                <a:latin typeface="Microsoft Sans Serif"/>
                <a:cs typeface="Microsoft Sans Serif"/>
              </a:rPr>
              <a:t> </a:t>
            </a:r>
            <a:r>
              <a:rPr sz="750" spc="30" dirty="0">
                <a:latin typeface="Microsoft Sans Serif"/>
                <a:cs typeface="Microsoft Sans Serif"/>
              </a:rPr>
              <a:t>armónico</a:t>
            </a:r>
            <a:r>
              <a:rPr sz="750" dirty="0">
                <a:latin typeface="Microsoft Sans Serif"/>
                <a:cs typeface="Microsoft Sans Serif"/>
              </a:rPr>
              <a:t> </a:t>
            </a:r>
            <a:r>
              <a:rPr sz="750" spc="25" dirty="0">
                <a:latin typeface="Microsoft Sans Serif"/>
                <a:cs typeface="Microsoft Sans Serif"/>
              </a:rPr>
              <a:t>en</a:t>
            </a:r>
            <a:r>
              <a:rPr sz="750" dirty="0">
                <a:latin typeface="Microsoft Sans Serif"/>
                <a:cs typeface="Microsoft Sans Serif"/>
              </a:rPr>
              <a:t> </a:t>
            </a:r>
            <a:r>
              <a:rPr sz="750" spc="10" dirty="0">
                <a:latin typeface="Microsoft Sans Serif"/>
                <a:cs typeface="Microsoft Sans Serif"/>
              </a:rPr>
              <a:t>el</a:t>
            </a:r>
            <a:r>
              <a:rPr sz="750" spc="-5" dirty="0">
                <a:latin typeface="Microsoft Sans Serif"/>
                <a:cs typeface="Microsoft Sans Serif"/>
              </a:rPr>
              <a:t> </a:t>
            </a:r>
            <a:r>
              <a:rPr sz="750" spc="40" dirty="0">
                <a:latin typeface="Microsoft Sans Serif"/>
                <a:cs typeface="Microsoft Sans Serif"/>
              </a:rPr>
              <a:t>neutro </a:t>
            </a:r>
            <a:r>
              <a:rPr sz="750" spc="-180" dirty="0">
                <a:latin typeface="Microsoft Sans Serif"/>
                <a:cs typeface="Microsoft Sans Serif"/>
              </a:rPr>
              <a:t> </a:t>
            </a:r>
            <a:r>
              <a:rPr sz="750" spc="-5" dirty="0">
                <a:latin typeface="Microsoft Sans Serif"/>
                <a:cs typeface="Microsoft Sans Serif"/>
              </a:rPr>
              <a:t>se</a:t>
            </a:r>
            <a:r>
              <a:rPr sz="750" spc="-10" dirty="0">
                <a:latin typeface="Microsoft Sans Serif"/>
                <a:cs typeface="Microsoft Sans Serif"/>
              </a:rPr>
              <a:t> </a:t>
            </a:r>
            <a:r>
              <a:rPr sz="750" spc="15" dirty="0">
                <a:latin typeface="Microsoft Sans Serif"/>
                <a:cs typeface="Microsoft Sans Serif"/>
              </a:rPr>
              <a:t>vuelve</a:t>
            </a:r>
            <a:r>
              <a:rPr sz="750" spc="-5" dirty="0">
                <a:latin typeface="Microsoft Sans Serif"/>
                <a:cs typeface="Microsoft Sans Serif"/>
              </a:rPr>
              <a:t> </a:t>
            </a:r>
            <a:r>
              <a:rPr sz="750" spc="15" dirty="0">
                <a:latin typeface="Microsoft Sans Serif"/>
                <a:cs typeface="Microsoft Sans Serif"/>
              </a:rPr>
              <a:t>cero.</a:t>
            </a:r>
            <a:endParaRPr sz="750">
              <a:latin typeface="Microsoft Sans Serif"/>
              <a:cs typeface="Microsoft Sans Serif"/>
            </a:endParaRPr>
          </a:p>
          <a:p>
            <a:pPr marL="186055" marR="20320" indent="-173990">
              <a:lnSpc>
                <a:spcPct val="143600"/>
              </a:lnSpc>
              <a:spcBef>
                <a:spcPts val="40"/>
              </a:spcBef>
              <a:buSzPct val="142857"/>
              <a:buChar char="•"/>
              <a:tabLst>
                <a:tab pos="185420" algn="l"/>
              </a:tabLst>
            </a:pPr>
            <a:r>
              <a:rPr sz="700" spc="-20" dirty="0">
                <a:latin typeface="Microsoft Sans Serif"/>
                <a:cs typeface="Microsoft Sans Serif"/>
              </a:rPr>
              <a:t>A </a:t>
            </a:r>
            <a:r>
              <a:rPr sz="700" spc="30" dirty="0">
                <a:latin typeface="Microsoft Sans Serif"/>
                <a:cs typeface="Microsoft Sans Serif"/>
              </a:rPr>
              <a:t>medida que </a:t>
            </a:r>
            <a:r>
              <a:rPr sz="700" spc="10" dirty="0">
                <a:latin typeface="Microsoft Sans Serif"/>
                <a:cs typeface="Microsoft Sans Serif"/>
              </a:rPr>
              <a:t>la </a:t>
            </a:r>
            <a:r>
              <a:rPr sz="700" spc="20" dirty="0">
                <a:latin typeface="Microsoft Sans Serif"/>
                <a:cs typeface="Microsoft Sans Serif"/>
              </a:rPr>
              <a:t>posición de </a:t>
            </a:r>
            <a:r>
              <a:rPr sz="700" spc="15" dirty="0">
                <a:latin typeface="Microsoft Sans Serif"/>
                <a:cs typeface="Microsoft Sans Serif"/>
              </a:rPr>
              <a:t>falla </a:t>
            </a:r>
            <a:r>
              <a:rPr sz="700" spc="-5" dirty="0">
                <a:latin typeface="Microsoft Sans Serif"/>
                <a:cs typeface="Microsoft Sans Serif"/>
              </a:rPr>
              <a:t>se </a:t>
            </a:r>
            <a:r>
              <a:rPr sz="700" spc="5" dirty="0">
                <a:latin typeface="Microsoft Sans Serif"/>
                <a:cs typeface="Microsoft Sans Serif"/>
              </a:rPr>
              <a:t>acerca </a:t>
            </a:r>
            <a:r>
              <a:rPr sz="700" dirty="0">
                <a:latin typeface="Microsoft Sans Serif"/>
                <a:cs typeface="Microsoft Sans Serif"/>
              </a:rPr>
              <a:t>a </a:t>
            </a:r>
            <a:r>
              <a:rPr sz="700" spc="10" dirty="0">
                <a:latin typeface="Microsoft Sans Serif"/>
                <a:cs typeface="Microsoft Sans Serif"/>
              </a:rPr>
              <a:t>los </a:t>
            </a:r>
            <a:r>
              <a:rPr sz="700" spc="25" dirty="0">
                <a:latin typeface="Microsoft Sans Serif"/>
                <a:cs typeface="Microsoft Sans Serif"/>
              </a:rPr>
              <a:t>terminales </a:t>
            </a:r>
            <a:r>
              <a:rPr sz="700" spc="20" dirty="0">
                <a:latin typeface="Microsoft Sans Serif"/>
                <a:cs typeface="Microsoft Sans Serif"/>
              </a:rPr>
              <a:t>del </a:t>
            </a:r>
            <a:r>
              <a:rPr sz="700" spc="25" dirty="0">
                <a:latin typeface="Microsoft Sans Serif"/>
                <a:cs typeface="Microsoft Sans Serif"/>
              </a:rPr>
              <a:t> generador, </a:t>
            </a:r>
            <a:r>
              <a:rPr sz="700" spc="10" dirty="0">
                <a:latin typeface="Microsoft Sans Serif"/>
                <a:cs typeface="Microsoft Sans Serif"/>
              </a:rPr>
              <a:t>el </a:t>
            </a:r>
            <a:r>
              <a:rPr sz="700" spc="20" dirty="0">
                <a:latin typeface="Microsoft Sans Serif"/>
                <a:cs typeface="Microsoft Sans Serif"/>
              </a:rPr>
              <a:t>voltaje del </a:t>
            </a:r>
            <a:r>
              <a:rPr sz="700" spc="25" dirty="0">
                <a:latin typeface="Microsoft Sans Serif"/>
                <a:cs typeface="Microsoft Sans Serif"/>
              </a:rPr>
              <a:t>tercer </a:t>
            </a:r>
            <a:r>
              <a:rPr sz="700" spc="30" dirty="0">
                <a:latin typeface="Microsoft Sans Serif"/>
                <a:cs typeface="Microsoft Sans Serif"/>
              </a:rPr>
              <a:t>armónico </a:t>
            </a:r>
            <a:r>
              <a:rPr sz="700" spc="20" dirty="0">
                <a:latin typeface="Microsoft Sans Serif"/>
                <a:cs typeface="Microsoft Sans Serif"/>
              </a:rPr>
              <a:t>en </a:t>
            </a:r>
            <a:r>
              <a:rPr sz="700" spc="10" dirty="0">
                <a:latin typeface="Microsoft Sans Serif"/>
                <a:cs typeface="Microsoft Sans Serif"/>
              </a:rPr>
              <a:t>los </a:t>
            </a:r>
            <a:r>
              <a:rPr sz="700" spc="25" dirty="0">
                <a:latin typeface="Microsoft Sans Serif"/>
                <a:cs typeface="Microsoft Sans Serif"/>
              </a:rPr>
              <a:t>terminales </a:t>
            </a:r>
            <a:r>
              <a:rPr sz="700" spc="30" dirty="0">
                <a:latin typeface="Microsoft Sans Serif"/>
                <a:cs typeface="Microsoft Sans Serif"/>
              </a:rPr>
              <a:t> </a:t>
            </a:r>
            <a:r>
              <a:rPr sz="700" spc="25" dirty="0">
                <a:latin typeface="Microsoft Sans Serif"/>
                <a:cs typeface="Microsoft Sans Serif"/>
              </a:rPr>
              <a:t>disminuye</a:t>
            </a:r>
            <a:r>
              <a:rPr sz="700" spc="-5" dirty="0">
                <a:latin typeface="Microsoft Sans Serif"/>
                <a:cs typeface="Microsoft Sans Serif"/>
              </a:rPr>
              <a:t> </a:t>
            </a:r>
            <a:r>
              <a:rPr sz="700" spc="30" dirty="0">
                <a:latin typeface="Microsoft Sans Serif"/>
                <a:cs typeface="Microsoft Sans Serif"/>
              </a:rPr>
              <a:t>mientras</a:t>
            </a:r>
            <a:r>
              <a:rPr sz="700" dirty="0">
                <a:latin typeface="Microsoft Sans Serif"/>
                <a:cs typeface="Microsoft Sans Serif"/>
              </a:rPr>
              <a:t> </a:t>
            </a:r>
            <a:r>
              <a:rPr sz="700" spc="30" dirty="0">
                <a:latin typeface="Microsoft Sans Serif"/>
                <a:cs typeface="Microsoft Sans Serif"/>
              </a:rPr>
              <a:t>aumenta</a:t>
            </a:r>
            <a:r>
              <a:rPr sz="700" dirty="0">
                <a:latin typeface="Microsoft Sans Serif"/>
                <a:cs typeface="Microsoft Sans Serif"/>
              </a:rPr>
              <a:t> </a:t>
            </a:r>
            <a:r>
              <a:rPr sz="700" spc="20" dirty="0">
                <a:latin typeface="Microsoft Sans Serif"/>
                <a:cs typeface="Microsoft Sans Serif"/>
              </a:rPr>
              <a:t>en</a:t>
            </a:r>
            <a:r>
              <a:rPr sz="700" spc="-5" dirty="0">
                <a:latin typeface="Microsoft Sans Serif"/>
                <a:cs typeface="Microsoft Sans Serif"/>
              </a:rPr>
              <a:t> </a:t>
            </a:r>
            <a:r>
              <a:rPr sz="700" spc="10" dirty="0">
                <a:latin typeface="Microsoft Sans Serif"/>
                <a:cs typeface="Microsoft Sans Serif"/>
              </a:rPr>
              <a:t>el</a:t>
            </a:r>
            <a:r>
              <a:rPr sz="700" dirty="0">
                <a:latin typeface="Microsoft Sans Serif"/>
                <a:cs typeface="Microsoft Sans Serif"/>
              </a:rPr>
              <a:t> </a:t>
            </a:r>
            <a:r>
              <a:rPr sz="700" spc="30" dirty="0">
                <a:latin typeface="Microsoft Sans Serif"/>
                <a:cs typeface="Microsoft Sans Serif"/>
              </a:rPr>
              <a:t>neutro.</a:t>
            </a:r>
            <a:r>
              <a:rPr sz="700" dirty="0">
                <a:latin typeface="Microsoft Sans Serif"/>
                <a:cs typeface="Microsoft Sans Serif"/>
              </a:rPr>
              <a:t> Para</a:t>
            </a:r>
            <a:r>
              <a:rPr sz="700" spc="-5" dirty="0">
                <a:latin typeface="Microsoft Sans Serif"/>
                <a:cs typeface="Microsoft Sans Serif"/>
              </a:rPr>
              <a:t> </a:t>
            </a:r>
            <a:r>
              <a:rPr sz="700" spc="30" dirty="0">
                <a:latin typeface="Microsoft Sans Serif"/>
                <a:cs typeface="Microsoft Sans Serif"/>
              </a:rPr>
              <a:t>una</a:t>
            </a:r>
            <a:r>
              <a:rPr sz="700" dirty="0">
                <a:latin typeface="Microsoft Sans Serif"/>
                <a:cs typeface="Microsoft Sans Serif"/>
              </a:rPr>
              <a:t> </a:t>
            </a:r>
            <a:r>
              <a:rPr sz="700" spc="15" dirty="0">
                <a:latin typeface="Microsoft Sans Serif"/>
                <a:cs typeface="Microsoft Sans Serif"/>
              </a:rPr>
              <a:t>falla</a:t>
            </a:r>
            <a:r>
              <a:rPr sz="700" dirty="0">
                <a:latin typeface="Microsoft Sans Serif"/>
                <a:cs typeface="Microsoft Sans Serif"/>
              </a:rPr>
              <a:t> a</a:t>
            </a:r>
            <a:r>
              <a:rPr sz="700" spc="-5" dirty="0">
                <a:latin typeface="Microsoft Sans Serif"/>
                <a:cs typeface="Microsoft Sans Serif"/>
              </a:rPr>
              <a:t> </a:t>
            </a:r>
            <a:r>
              <a:rPr sz="700" spc="30" dirty="0">
                <a:latin typeface="Microsoft Sans Serif"/>
                <a:cs typeface="Microsoft Sans Serif"/>
              </a:rPr>
              <a:t>tierra </a:t>
            </a:r>
            <a:r>
              <a:rPr sz="700" spc="-170" dirty="0">
                <a:latin typeface="Microsoft Sans Serif"/>
                <a:cs typeface="Microsoft Sans Serif"/>
              </a:rPr>
              <a:t> </a:t>
            </a:r>
            <a:r>
              <a:rPr sz="700" spc="20" dirty="0">
                <a:latin typeface="Microsoft Sans Serif"/>
                <a:cs typeface="Microsoft Sans Serif"/>
              </a:rPr>
              <a:t>en</a:t>
            </a:r>
            <a:r>
              <a:rPr sz="700" dirty="0">
                <a:latin typeface="Microsoft Sans Serif"/>
                <a:cs typeface="Microsoft Sans Serif"/>
              </a:rPr>
              <a:t> </a:t>
            </a:r>
            <a:r>
              <a:rPr sz="700" spc="10" dirty="0">
                <a:latin typeface="Microsoft Sans Serif"/>
                <a:cs typeface="Microsoft Sans Serif"/>
              </a:rPr>
              <a:t>los</a:t>
            </a:r>
            <a:r>
              <a:rPr sz="700" dirty="0">
                <a:latin typeface="Microsoft Sans Serif"/>
                <a:cs typeface="Microsoft Sans Serif"/>
              </a:rPr>
              <a:t> </a:t>
            </a:r>
            <a:r>
              <a:rPr sz="700" spc="20" dirty="0">
                <a:latin typeface="Microsoft Sans Serif"/>
                <a:cs typeface="Microsoft Sans Serif"/>
              </a:rPr>
              <a:t>terminales,</a:t>
            </a:r>
            <a:r>
              <a:rPr sz="700" dirty="0">
                <a:latin typeface="Microsoft Sans Serif"/>
                <a:cs typeface="Microsoft Sans Serif"/>
              </a:rPr>
              <a:t> </a:t>
            </a:r>
            <a:r>
              <a:rPr sz="700" spc="10" dirty="0">
                <a:latin typeface="Microsoft Sans Serif"/>
                <a:cs typeface="Microsoft Sans Serif"/>
              </a:rPr>
              <a:t>el</a:t>
            </a:r>
            <a:r>
              <a:rPr sz="700" dirty="0">
                <a:latin typeface="Microsoft Sans Serif"/>
                <a:cs typeface="Microsoft Sans Serif"/>
              </a:rPr>
              <a:t> </a:t>
            </a:r>
            <a:r>
              <a:rPr sz="700" spc="20" dirty="0">
                <a:latin typeface="Microsoft Sans Serif"/>
                <a:cs typeface="Microsoft Sans Serif"/>
              </a:rPr>
              <a:t>voltaje</a:t>
            </a:r>
            <a:r>
              <a:rPr sz="700" dirty="0">
                <a:latin typeface="Microsoft Sans Serif"/>
                <a:cs typeface="Microsoft Sans Serif"/>
              </a:rPr>
              <a:t> </a:t>
            </a:r>
            <a:r>
              <a:rPr sz="700" spc="20" dirty="0">
                <a:latin typeface="Microsoft Sans Serif"/>
                <a:cs typeface="Microsoft Sans Serif"/>
              </a:rPr>
              <a:t>del</a:t>
            </a:r>
            <a:r>
              <a:rPr sz="700" dirty="0">
                <a:latin typeface="Microsoft Sans Serif"/>
                <a:cs typeface="Microsoft Sans Serif"/>
              </a:rPr>
              <a:t> </a:t>
            </a:r>
            <a:r>
              <a:rPr sz="700" spc="25" dirty="0">
                <a:latin typeface="Microsoft Sans Serif"/>
                <a:cs typeface="Microsoft Sans Serif"/>
              </a:rPr>
              <a:t>tercer</a:t>
            </a:r>
            <a:r>
              <a:rPr sz="700" dirty="0">
                <a:latin typeface="Microsoft Sans Serif"/>
                <a:cs typeface="Microsoft Sans Serif"/>
              </a:rPr>
              <a:t> </a:t>
            </a:r>
            <a:r>
              <a:rPr sz="700" spc="30" dirty="0">
                <a:latin typeface="Microsoft Sans Serif"/>
                <a:cs typeface="Microsoft Sans Serif"/>
              </a:rPr>
              <a:t>armónico</a:t>
            </a:r>
            <a:r>
              <a:rPr sz="700" dirty="0">
                <a:latin typeface="Microsoft Sans Serif"/>
                <a:cs typeface="Microsoft Sans Serif"/>
              </a:rPr>
              <a:t> </a:t>
            </a:r>
            <a:r>
              <a:rPr sz="700" spc="20" dirty="0">
                <a:latin typeface="Microsoft Sans Serif"/>
                <a:cs typeface="Microsoft Sans Serif"/>
              </a:rPr>
              <a:t>en</a:t>
            </a:r>
            <a:r>
              <a:rPr sz="700" dirty="0">
                <a:latin typeface="Microsoft Sans Serif"/>
                <a:cs typeface="Microsoft Sans Serif"/>
              </a:rPr>
              <a:t> </a:t>
            </a:r>
            <a:r>
              <a:rPr sz="700" spc="10" dirty="0">
                <a:latin typeface="Microsoft Sans Serif"/>
                <a:cs typeface="Microsoft Sans Serif"/>
              </a:rPr>
              <a:t>los</a:t>
            </a:r>
            <a:r>
              <a:rPr sz="700" dirty="0">
                <a:latin typeface="Microsoft Sans Serif"/>
                <a:cs typeface="Microsoft Sans Serif"/>
              </a:rPr>
              <a:t> </a:t>
            </a:r>
            <a:r>
              <a:rPr sz="700" spc="25" dirty="0">
                <a:latin typeface="Microsoft Sans Serif"/>
                <a:cs typeface="Microsoft Sans Serif"/>
              </a:rPr>
              <a:t>terminales </a:t>
            </a:r>
            <a:r>
              <a:rPr sz="700" spc="-170" dirty="0">
                <a:latin typeface="Microsoft Sans Serif"/>
                <a:cs typeface="Microsoft Sans Serif"/>
              </a:rPr>
              <a:t> </a:t>
            </a:r>
            <a:r>
              <a:rPr sz="700" spc="-5" dirty="0">
                <a:latin typeface="Microsoft Sans Serif"/>
                <a:cs typeface="Microsoft Sans Serif"/>
              </a:rPr>
              <a:t>se</a:t>
            </a:r>
            <a:r>
              <a:rPr sz="700" spc="-10" dirty="0">
                <a:latin typeface="Microsoft Sans Serif"/>
                <a:cs typeface="Microsoft Sans Serif"/>
              </a:rPr>
              <a:t> </a:t>
            </a:r>
            <a:r>
              <a:rPr sz="700" spc="10" dirty="0">
                <a:latin typeface="Microsoft Sans Serif"/>
                <a:cs typeface="Microsoft Sans Serif"/>
              </a:rPr>
              <a:t>vuelve</a:t>
            </a:r>
            <a:r>
              <a:rPr sz="700" spc="-5" dirty="0">
                <a:latin typeface="Microsoft Sans Serif"/>
                <a:cs typeface="Microsoft Sans Serif"/>
              </a:rPr>
              <a:t> </a:t>
            </a:r>
            <a:r>
              <a:rPr sz="700" spc="15" dirty="0">
                <a:latin typeface="Microsoft Sans Serif"/>
                <a:cs typeface="Microsoft Sans Serif"/>
              </a:rPr>
              <a:t>cero.</a:t>
            </a:r>
            <a:endParaRPr sz="700">
              <a:latin typeface="Microsoft Sans Serif"/>
              <a:cs typeface="Microsoft Sans Serif"/>
            </a:endParaRPr>
          </a:p>
          <a:p>
            <a:pPr marL="186055" marR="147320" indent="-173990">
              <a:lnSpc>
                <a:spcPct val="118000"/>
              </a:lnSpc>
              <a:spcBef>
                <a:spcPts val="90"/>
              </a:spcBef>
              <a:buSzPct val="117647"/>
              <a:buChar char="•"/>
              <a:tabLst>
                <a:tab pos="185420" algn="l"/>
              </a:tabLst>
            </a:pPr>
            <a:r>
              <a:rPr sz="850" spc="-35" dirty="0">
                <a:latin typeface="Microsoft Sans Serif"/>
                <a:cs typeface="Microsoft Sans Serif"/>
              </a:rPr>
              <a:t>El</a:t>
            </a:r>
            <a:r>
              <a:rPr sz="850" spc="-5" dirty="0">
                <a:latin typeface="Microsoft Sans Serif"/>
                <a:cs typeface="Microsoft Sans Serif"/>
              </a:rPr>
              <a:t> </a:t>
            </a:r>
            <a:r>
              <a:rPr sz="850" spc="20" dirty="0">
                <a:latin typeface="Microsoft Sans Serif"/>
                <a:cs typeface="Microsoft Sans Serif"/>
              </a:rPr>
              <a:t>nivel</a:t>
            </a:r>
            <a:r>
              <a:rPr sz="850" spc="-5" dirty="0">
                <a:latin typeface="Microsoft Sans Serif"/>
                <a:cs typeface="Microsoft Sans Serif"/>
              </a:rPr>
              <a:t> </a:t>
            </a:r>
            <a:r>
              <a:rPr sz="850" spc="25" dirty="0">
                <a:latin typeface="Microsoft Sans Serif"/>
                <a:cs typeface="Microsoft Sans Serif"/>
              </a:rPr>
              <a:t>de</a:t>
            </a:r>
            <a:r>
              <a:rPr sz="850" dirty="0">
                <a:latin typeface="Microsoft Sans Serif"/>
                <a:cs typeface="Microsoft Sans Serif"/>
              </a:rPr>
              <a:t> </a:t>
            </a:r>
            <a:r>
              <a:rPr sz="850" spc="30" dirty="0">
                <a:latin typeface="Microsoft Sans Serif"/>
                <a:cs typeface="Microsoft Sans Serif"/>
              </a:rPr>
              <a:t>tensión</a:t>
            </a:r>
            <a:r>
              <a:rPr sz="850" spc="-5" dirty="0">
                <a:latin typeface="Microsoft Sans Serif"/>
                <a:cs typeface="Microsoft Sans Serif"/>
              </a:rPr>
              <a:t> </a:t>
            </a:r>
            <a:r>
              <a:rPr sz="850" spc="25" dirty="0">
                <a:latin typeface="Microsoft Sans Serif"/>
                <a:cs typeface="Microsoft Sans Serif"/>
              </a:rPr>
              <a:t>del</a:t>
            </a:r>
            <a:r>
              <a:rPr sz="850" dirty="0">
                <a:latin typeface="Microsoft Sans Serif"/>
                <a:cs typeface="Microsoft Sans Serif"/>
              </a:rPr>
              <a:t> </a:t>
            </a:r>
            <a:r>
              <a:rPr sz="850" spc="30" dirty="0">
                <a:latin typeface="Microsoft Sans Serif"/>
                <a:cs typeface="Microsoft Sans Serif"/>
              </a:rPr>
              <a:t>tercer</a:t>
            </a:r>
            <a:r>
              <a:rPr sz="850" spc="-5" dirty="0">
                <a:latin typeface="Microsoft Sans Serif"/>
                <a:cs typeface="Microsoft Sans Serif"/>
              </a:rPr>
              <a:t> </a:t>
            </a:r>
            <a:r>
              <a:rPr sz="850" spc="35" dirty="0">
                <a:latin typeface="Microsoft Sans Serif"/>
                <a:cs typeface="Microsoft Sans Serif"/>
              </a:rPr>
              <a:t>armónico</a:t>
            </a:r>
            <a:r>
              <a:rPr sz="850" spc="-5" dirty="0">
                <a:latin typeface="Microsoft Sans Serif"/>
                <a:cs typeface="Microsoft Sans Serif"/>
              </a:rPr>
              <a:t> </a:t>
            </a:r>
            <a:r>
              <a:rPr sz="850" spc="20" dirty="0">
                <a:latin typeface="Microsoft Sans Serif"/>
                <a:cs typeface="Microsoft Sans Serif"/>
              </a:rPr>
              <a:t>varía</a:t>
            </a:r>
            <a:r>
              <a:rPr sz="850" dirty="0">
                <a:latin typeface="Microsoft Sans Serif"/>
                <a:cs typeface="Microsoft Sans Serif"/>
              </a:rPr>
              <a:t> </a:t>
            </a:r>
            <a:r>
              <a:rPr sz="850" spc="25" dirty="0">
                <a:latin typeface="Microsoft Sans Serif"/>
                <a:cs typeface="Microsoft Sans Serif"/>
              </a:rPr>
              <a:t>de</a:t>
            </a:r>
            <a:r>
              <a:rPr sz="850" spc="-5" dirty="0">
                <a:latin typeface="Microsoft Sans Serif"/>
                <a:cs typeface="Microsoft Sans Serif"/>
              </a:rPr>
              <a:t> </a:t>
            </a:r>
            <a:r>
              <a:rPr sz="850" spc="35" dirty="0">
                <a:latin typeface="Microsoft Sans Serif"/>
                <a:cs typeface="Microsoft Sans Serif"/>
              </a:rPr>
              <a:t>una </a:t>
            </a:r>
            <a:r>
              <a:rPr sz="850" spc="-215" dirty="0">
                <a:latin typeface="Microsoft Sans Serif"/>
                <a:cs typeface="Microsoft Sans Serif"/>
              </a:rPr>
              <a:t> </a:t>
            </a:r>
            <a:r>
              <a:rPr sz="850" spc="35" dirty="0">
                <a:latin typeface="Microsoft Sans Serif"/>
                <a:cs typeface="Microsoft Sans Serif"/>
              </a:rPr>
              <a:t>máquina </a:t>
            </a:r>
            <a:r>
              <a:rPr sz="850" dirty="0">
                <a:latin typeface="Microsoft Sans Serif"/>
                <a:cs typeface="Microsoft Sans Serif"/>
              </a:rPr>
              <a:t>a </a:t>
            </a:r>
            <a:r>
              <a:rPr sz="850" spc="45" dirty="0">
                <a:latin typeface="Microsoft Sans Serif"/>
                <a:cs typeface="Microsoft Sans Serif"/>
              </a:rPr>
              <a:t>otra </a:t>
            </a:r>
            <a:r>
              <a:rPr sz="850" spc="25" dirty="0">
                <a:latin typeface="Microsoft Sans Serif"/>
                <a:cs typeface="Microsoft Sans Serif"/>
              </a:rPr>
              <a:t>según </a:t>
            </a:r>
            <a:r>
              <a:rPr sz="850" spc="15" dirty="0">
                <a:latin typeface="Microsoft Sans Serif"/>
                <a:cs typeface="Microsoft Sans Serif"/>
              </a:rPr>
              <a:t>el </a:t>
            </a:r>
            <a:r>
              <a:rPr sz="850" spc="20" dirty="0">
                <a:latin typeface="Microsoft Sans Serif"/>
                <a:cs typeface="Microsoft Sans Serif"/>
              </a:rPr>
              <a:t>diseño. </a:t>
            </a:r>
            <a:r>
              <a:rPr sz="850" spc="-5" dirty="0">
                <a:latin typeface="Microsoft Sans Serif"/>
                <a:cs typeface="Microsoft Sans Serif"/>
              </a:rPr>
              <a:t>Los </a:t>
            </a:r>
            <a:r>
              <a:rPr sz="850" spc="15" dirty="0">
                <a:latin typeface="Microsoft Sans Serif"/>
                <a:cs typeface="Microsoft Sans Serif"/>
              </a:rPr>
              <a:t>niveles </a:t>
            </a:r>
            <a:r>
              <a:rPr sz="850" spc="25" dirty="0">
                <a:latin typeface="Microsoft Sans Serif"/>
                <a:cs typeface="Microsoft Sans Serif"/>
              </a:rPr>
              <a:t>del </a:t>
            </a:r>
            <a:r>
              <a:rPr sz="850" spc="30" dirty="0">
                <a:latin typeface="Microsoft Sans Serif"/>
                <a:cs typeface="Microsoft Sans Serif"/>
              </a:rPr>
              <a:t> tercer </a:t>
            </a:r>
            <a:r>
              <a:rPr sz="850" spc="35" dirty="0">
                <a:latin typeface="Microsoft Sans Serif"/>
                <a:cs typeface="Microsoft Sans Serif"/>
              </a:rPr>
              <a:t>armónico </a:t>
            </a:r>
            <a:r>
              <a:rPr sz="850" spc="25" dirty="0">
                <a:latin typeface="Microsoft Sans Serif"/>
                <a:cs typeface="Microsoft Sans Serif"/>
              </a:rPr>
              <a:t>de cualquier </a:t>
            </a:r>
            <a:r>
              <a:rPr sz="850" spc="35" dirty="0">
                <a:latin typeface="Microsoft Sans Serif"/>
                <a:cs typeface="Microsoft Sans Serif"/>
              </a:rPr>
              <a:t>generador </a:t>
            </a:r>
            <a:r>
              <a:rPr sz="850" spc="30" dirty="0">
                <a:latin typeface="Microsoft Sans Serif"/>
                <a:cs typeface="Microsoft Sans Serif"/>
              </a:rPr>
              <a:t>deben </a:t>
            </a:r>
            <a:r>
              <a:rPr sz="850" spc="35" dirty="0">
                <a:latin typeface="Microsoft Sans Serif"/>
                <a:cs typeface="Microsoft Sans Serif"/>
              </a:rPr>
              <a:t> </a:t>
            </a:r>
            <a:r>
              <a:rPr sz="850" spc="30" dirty="0">
                <a:latin typeface="Microsoft Sans Serif"/>
                <a:cs typeface="Microsoft Sans Serif"/>
              </a:rPr>
              <a:t>medirse</a:t>
            </a:r>
            <a:r>
              <a:rPr sz="850" spc="-10" dirty="0">
                <a:latin typeface="Microsoft Sans Serif"/>
                <a:cs typeface="Microsoft Sans Serif"/>
              </a:rPr>
              <a:t> </a:t>
            </a:r>
            <a:r>
              <a:rPr sz="850" spc="25" dirty="0">
                <a:latin typeface="Microsoft Sans Serif"/>
                <a:cs typeface="Microsoft Sans Serif"/>
              </a:rPr>
              <a:t>con</a:t>
            </a:r>
            <a:r>
              <a:rPr sz="850" spc="-5" dirty="0">
                <a:latin typeface="Microsoft Sans Serif"/>
                <a:cs typeface="Microsoft Sans Serif"/>
              </a:rPr>
              <a:t> </a:t>
            </a:r>
            <a:r>
              <a:rPr sz="850" spc="15" dirty="0">
                <a:latin typeface="Microsoft Sans Serif"/>
                <a:cs typeface="Microsoft Sans Serif"/>
              </a:rPr>
              <a:t>el</a:t>
            </a:r>
            <a:r>
              <a:rPr sz="850" spc="-5" dirty="0">
                <a:latin typeface="Microsoft Sans Serif"/>
                <a:cs typeface="Microsoft Sans Serif"/>
              </a:rPr>
              <a:t> </a:t>
            </a:r>
            <a:r>
              <a:rPr sz="850" spc="35" dirty="0">
                <a:latin typeface="Microsoft Sans Serif"/>
                <a:cs typeface="Microsoft Sans Serif"/>
              </a:rPr>
              <a:t>generador</a:t>
            </a:r>
            <a:r>
              <a:rPr sz="850" spc="-10" dirty="0">
                <a:latin typeface="Microsoft Sans Serif"/>
                <a:cs typeface="Microsoft Sans Serif"/>
              </a:rPr>
              <a:t> </a:t>
            </a:r>
            <a:r>
              <a:rPr sz="850" spc="25" dirty="0">
                <a:latin typeface="Microsoft Sans Serif"/>
                <a:cs typeface="Microsoft Sans Serif"/>
              </a:rPr>
              <a:t>conectado</a:t>
            </a:r>
            <a:r>
              <a:rPr sz="850" spc="-5" dirty="0">
                <a:latin typeface="Microsoft Sans Serif"/>
                <a:cs typeface="Microsoft Sans Serif"/>
              </a:rPr>
              <a:t> </a:t>
            </a:r>
            <a:r>
              <a:rPr sz="850" spc="5" dirty="0">
                <a:latin typeface="Microsoft Sans Serif"/>
                <a:cs typeface="Microsoft Sans Serif"/>
              </a:rPr>
              <a:t>y</a:t>
            </a:r>
            <a:endParaRPr sz="850">
              <a:latin typeface="Microsoft Sans Serif"/>
              <a:cs typeface="Microsoft Sans Serif"/>
            </a:endParaRPr>
          </a:p>
          <a:p>
            <a:pPr marL="186055" marR="79375">
              <a:lnSpc>
                <a:spcPts val="1200"/>
              </a:lnSpc>
              <a:spcBef>
                <a:spcPts val="70"/>
              </a:spcBef>
            </a:pPr>
            <a:r>
              <a:rPr sz="650" spc="15" dirty="0">
                <a:latin typeface="Microsoft Sans Serif"/>
                <a:cs typeface="Microsoft Sans Serif"/>
              </a:rPr>
              <a:t>desconectado </a:t>
            </a:r>
            <a:r>
              <a:rPr sz="650" spc="20" dirty="0">
                <a:latin typeface="Microsoft Sans Serif"/>
                <a:cs typeface="Microsoft Sans Serif"/>
              </a:rPr>
              <a:t>del </a:t>
            </a:r>
            <a:r>
              <a:rPr sz="650" spc="30" dirty="0">
                <a:latin typeface="Microsoft Sans Serif"/>
                <a:cs typeface="Microsoft Sans Serif"/>
              </a:rPr>
              <a:t>transformador </a:t>
            </a:r>
            <a:r>
              <a:rPr sz="650" spc="20" dirty="0">
                <a:latin typeface="Microsoft Sans Serif"/>
                <a:cs typeface="Microsoft Sans Serif"/>
              </a:rPr>
              <a:t>de </a:t>
            </a:r>
            <a:r>
              <a:rPr sz="650" spc="10" dirty="0">
                <a:latin typeface="Microsoft Sans Serif"/>
                <a:cs typeface="Microsoft Sans Serif"/>
              </a:rPr>
              <a:t>la </a:t>
            </a:r>
            <a:r>
              <a:rPr sz="650" spc="25" dirty="0">
                <a:latin typeface="Microsoft Sans Serif"/>
                <a:cs typeface="Microsoft Sans Serif"/>
              </a:rPr>
              <a:t>unidad </a:t>
            </a:r>
            <a:r>
              <a:rPr sz="650" spc="15" dirty="0">
                <a:latin typeface="Microsoft Sans Serif"/>
                <a:cs typeface="Microsoft Sans Serif"/>
              </a:rPr>
              <a:t>antes </a:t>
            </a:r>
            <a:r>
              <a:rPr sz="650" spc="20" dirty="0">
                <a:latin typeface="Microsoft Sans Serif"/>
                <a:cs typeface="Microsoft Sans Serif"/>
              </a:rPr>
              <a:t>de </a:t>
            </a:r>
            <a:r>
              <a:rPr sz="650" spc="25" dirty="0">
                <a:latin typeface="Microsoft Sans Serif"/>
                <a:cs typeface="Microsoft Sans Serif"/>
              </a:rPr>
              <a:t>habilitar </a:t>
            </a:r>
            <a:r>
              <a:rPr sz="650" spc="30" dirty="0">
                <a:latin typeface="Microsoft Sans Serif"/>
                <a:cs typeface="Microsoft Sans Serif"/>
              </a:rPr>
              <a:t> </a:t>
            </a:r>
            <a:r>
              <a:rPr sz="650" spc="20" dirty="0">
                <a:latin typeface="Microsoft Sans Serif"/>
                <a:cs typeface="Microsoft Sans Serif"/>
              </a:rPr>
              <a:t>cualquier</a:t>
            </a:r>
            <a:r>
              <a:rPr sz="650" spc="-5" dirty="0">
                <a:latin typeface="Microsoft Sans Serif"/>
                <a:cs typeface="Microsoft Sans Serif"/>
              </a:rPr>
              <a:t> </a:t>
            </a:r>
            <a:r>
              <a:rPr sz="650" spc="20" dirty="0">
                <a:latin typeface="Microsoft Sans Serif"/>
                <a:cs typeface="Microsoft Sans Serif"/>
              </a:rPr>
              <a:t>esquema</a:t>
            </a:r>
            <a:r>
              <a:rPr sz="650" spc="-5" dirty="0">
                <a:latin typeface="Microsoft Sans Serif"/>
                <a:cs typeface="Microsoft Sans Serif"/>
              </a:rPr>
              <a:t> </a:t>
            </a:r>
            <a:r>
              <a:rPr sz="650" spc="20" dirty="0">
                <a:latin typeface="Microsoft Sans Serif"/>
                <a:cs typeface="Microsoft Sans Serif"/>
              </a:rPr>
              <a:t>de</a:t>
            </a:r>
            <a:r>
              <a:rPr sz="650" spc="-5" dirty="0">
                <a:latin typeface="Microsoft Sans Serif"/>
                <a:cs typeface="Microsoft Sans Serif"/>
              </a:rPr>
              <a:t> </a:t>
            </a:r>
            <a:r>
              <a:rPr sz="650" spc="20" dirty="0">
                <a:latin typeface="Microsoft Sans Serif"/>
                <a:cs typeface="Microsoft Sans Serif"/>
              </a:rPr>
              <a:t>protección</a:t>
            </a:r>
            <a:r>
              <a:rPr sz="650" spc="-5" dirty="0">
                <a:latin typeface="Microsoft Sans Serif"/>
                <a:cs typeface="Microsoft Sans Serif"/>
              </a:rPr>
              <a:t> </a:t>
            </a:r>
            <a:r>
              <a:rPr sz="650" spc="15" dirty="0">
                <a:latin typeface="Microsoft Sans Serif"/>
                <a:cs typeface="Microsoft Sans Serif"/>
              </a:rPr>
              <a:t>basado</a:t>
            </a:r>
            <a:r>
              <a:rPr sz="650" spc="-5" dirty="0">
                <a:latin typeface="Microsoft Sans Serif"/>
                <a:cs typeface="Microsoft Sans Serif"/>
              </a:rPr>
              <a:t> </a:t>
            </a:r>
            <a:r>
              <a:rPr sz="650" spc="20" dirty="0">
                <a:latin typeface="Microsoft Sans Serif"/>
                <a:cs typeface="Microsoft Sans Serif"/>
              </a:rPr>
              <a:t>en</a:t>
            </a:r>
            <a:r>
              <a:rPr sz="650" spc="-5" dirty="0">
                <a:latin typeface="Microsoft Sans Serif"/>
                <a:cs typeface="Microsoft Sans Serif"/>
              </a:rPr>
              <a:t> </a:t>
            </a:r>
            <a:r>
              <a:rPr sz="650" spc="10" dirty="0">
                <a:latin typeface="Microsoft Sans Serif"/>
                <a:cs typeface="Microsoft Sans Serif"/>
              </a:rPr>
              <a:t>el</a:t>
            </a:r>
            <a:r>
              <a:rPr sz="650" spc="-5" dirty="0">
                <a:latin typeface="Microsoft Sans Serif"/>
                <a:cs typeface="Microsoft Sans Serif"/>
              </a:rPr>
              <a:t> </a:t>
            </a:r>
            <a:r>
              <a:rPr sz="650" spc="25" dirty="0">
                <a:latin typeface="Microsoft Sans Serif"/>
                <a:cs typeface="Microsoft Sans Serif"/>
              </a:rPr>
              <a:t>tercer</a:t>
            </a:r>
            <a:r>
              <a:rPr sz="650" spc="-5" dirty="0">
                <a:latin typeface="Microsoft Sans Serif"/>
                <a:cs typeface="Microsoft Sans Serif"/>
              </a:rPr>
              <a:t> </a:t>
            </a:r>
            <a:r>
              <a:rPr sz="650" spc="25" dirty="0">
                <a:latin typeface="Microsoft Sans Serif"/>
                <a:cs typeface="Microsoft Sans Serif"/>
              </a:rPr>
              <a:t>armónico.</a:t>
            </a:r>
            <a:r>
              <a:rPr sz="650" dirty="0">
                <a:latin typeface="Microsoft Sans Serif"/>
                <a:cs typeface="Microsoft Sans Serif"/>
              </a:rPr>
              <a:t> Esto </a:t>
            </a:r>
            <a:r>
              <a:rPr sz="650" spc="-160" dirty="0">
                <a:latin typeface="Microsoft Sans Serif"/>
                <a:cs typeface="Microsoft Sans Serif"/>
              </a:rPr>
              <a:t> </a:t>
            </a:r>
            <a:r>
              <a:rPr sz="650" spc="-5" dirty="0">
                <a:latin typeface="Microsoft Sans Serif"/>
                <a:cs typeface="Microsoft Sans Serif"/>
              </a:rPr>
              <a:t>se </a:t>
            </a:r>
            <a:r>
              <a:rPr sz="650" spc="5" dirty="0">
                <a:latin typeface="Microsoft Sans Serif"/>
                <a:cs typeface="Microsoft Sans Serif"/>
              </a:rPr>
              <a:t>hace </a:t>
            </a:r>
            <a:r>
              <a:rPr sz="650" spc="20" dirty="0">
                <a:latin typeface="Microsoft Sans Serif"/>
                <a:cs typeface="Microsoft Sans Serif"/>
              </a:rPr>
              <a:t>para garantizar </a:t>
            </a:r>
            <a:r>
              <a:rPr sz="650" spc="25" dirty="0">
                <a:latin typeface="Microsoft Sans Serif"/>
                <a:cs typeface="Microsoft Sans Serif"/>
              </a:rPr>
              <a:t>que </a:t>
            </a:r>
            <a:r>
              <a:rPr sz="650" spc="15" dirty="0">
                <a:latin typeface="Microsoft Sans Serif"/>
                <a:cs typeface="Microsoft Sans Serif"/>
              </a:rPr>
              <a:t>existan </a:t>
            </a:r>
            <a:r>
              <a:rPr sz="650" spc="10" dirty="0">
                <a:latin typeface="Microsoft Sans Serif"/>
                <a:cs typeface="Microsoft Sans Serif"/>
              </a:rPr>
              <a:t>niveles </a:t>
            </a:r>
            <a:r>
              <a:rPr sz="650" spc="20" dirty="0">
                <a:latin typeface="Microsoft Sans Serif"/>
                <a:cs typeface="Microsoft Sans Serif"/>
              </a:rPr>
              <a:t>de </a:t>
            </a:r>
            <a:r>
              <a:rPr sz="650" spc="15" dirty="0">
                <a:latin typeface="Microsoft Sans Serif"/>
                <a:cs typeface="Microsoft Sans Serif"/>
              </a:rPr>
              <a:t>voltaje </a:t>
            </a:r>
            <a:r>
              <a:rPr sz="650" spc="20" dirty="0">
                <a:latin typeface="Microsoft Sans Serif"/>
                <a:cs typeface="Microsoft Sans Serif"/>
              </a:rPr>
              <a:t>de </a:t>
            </a:r>
            <a:r>
              <a:rPr sz="650" spc="25" dirty="0">
                <a:latin typeface="Microsoft Sans Serif"/>
                <a:cs typeface="Microsoft Sans Serif"/>
              </a:rPr>
              <a:t>tercer </a:t>
            </a:r>
            <a:r>
              <a:rPr sz="650" spc="30" dirty="0">
                <a:latin typeface="Microsoft Sans Serif"/>
                <a:cs typeface="Microsoft Sans Serif"/>
              </a:rPr>
              <a:t> </a:t>
            </a:r>
            <a:r>
              <a:rPr sz="650" spc="25" dirty="0">
                <a:latin typeface="Microsoft Sans Serif"/>
                <a:cs typeface="Microsoft Sans Serif"/>
              </a:rPr>
              <a:t>armónico</a:t>
            </a:r>
            <a:r>
              <a:rPr sz="650" spc="5" dirty="0">
                <a:latin typeface="Microsoft Sans Serif"/>
                <a:cs typeface="Microsoft Sans Serif"/>
              </a:rPr>
              <a:t> </a:t>
            </a:r>
            <a:r>
              <a:rPr sz="650" spc="10" dirty="0">
                <a:latin typeface="Microsoft Sans Serif"/>
                <a:cs typeface="Microsoft Sans Serif"/>
              </a:rPr>
              <a:t>adecuados</a:t>
            </a:r>
            <a:r>
              <a:rPr sz="650" spc="5" dirty="0">
                <a:latin typeface="Microsoft Sans Serif"/>
                <a:cs typeface="Microsoft Sans Serif"/>
              </a:rPr>
              <a:t> </a:t>
            </a:r>
            <a:r>
              <a:rPr sz="650" spc="20" dirty="0">
                <a:latin typeface="Microsoft Sans Serif"/>
                <a:cs typeface="Microsoft Sans Serif"/>
              </a:rPr>
              <a:t>para</a:t>
            </a:r>
            <a:r>
              <a:rPr sz="650" spc="5" dirty="0">
                <a:latin typeface="Microsoft Sans Serif"/>
                <a:cs typeface="Microsoft Sans Serif"/>
              </a:rPr>
              <a:t> </a:t>
            </a:r>
            <a:r>
              <a:rPr sz="650" spc="30" dirty="0">
                <a:latin typeface="Microsoft Sans Serif"/>
                <a:cs typeface="Microsoft Sans Serif"/>
              </a:rPr>
              <a:t>operar</a:t>
            </a:r>
            <a:r>
              <a:rPr sz="650" spc="5" dirty="0">
                <a:latin typeface="Microsoft Sans Serif"/>
                <a:cs typeface="Microsoft Sans Serif"/>
              </a:rPr>
              <a:t> </a:t>
            </a:r>
            <a:r>
              <a:rPr sz="650" spc="10" dirty="0">
                <a:latin typeface="Microsoft Sans Serif"/>
                <a:cs typeface="Microsoft Sans Serif"/>
              </a:rPr>
              <a:t>los </a:t>
            </a:r>
            <a:r>
              <a:rPr sz="650" spc="20" dirty="0">
                <a:latin typeface="Microsoft Sans Serif"/>
                <a:cs typeface="Microsoft Sans Serif"/>
              </a:rPr>
              <a:t>elementos</a:t>
            </a:r>
            <a:r>
              <a:rPr sz="650" spc="5" dirty="0">
                <a:latin typeface="Microsoft Sans Serif"/>
                <a:cs typeface="Microsoft Sans Serif"/>
              </a:rPr>
              <a:t> </a:t>
            </a:r>
            <a:r>
              <a:rPr sz="650" spc="25" dirty="0">
                <a:latin typeface="Microsoft Sans Serif"/>
                <a:cs typeface="Microsoft Sans Serif"/>
              </a:rPr>
              <a:t>protectores</a:t>
            </a:r>
            <a:r>
              <a:rPr sz="650" spc="5" dirty="0">
                <a:latin typeface="Microsoft Sans Serif"/>
                <a:cs typeface="Microsoft Sans Serif"/>
              </a:rPr>
              <a:t> </a:t>
            </a:r>
            <a:r>
              <a:rPr sz="650" spc="30" dirty="0">
                <a:latin typeface="Microsoft Sans Serif"/>
                <a:cs typeface="Microsoft Sans Serif"/>
              </a:rPr>
              <a:t>durante </a:t>
            </a:r>
            <a:r>
              <a:rPr sz="650" spc="-155" dirty="0">
                <a:latin typeface="Microsoft Sans Serif"/>
                <a:cs typeface="Microsoft Sans Serif"/>
              </a:rPr>
              <a:t> </a:t>
            </a:r>
            <a:r>
              <a:rPr sz="650" spc="20" dirty="0">
                <a:latin typeface="Microsoft Sans Serif"/>
                <a:cs typeface="Microsoft Sans Serif"/>
              </a:rPr>
              <a:t>todas</a:t>
            </a:r>
            <a:r>
              <a:rPr sz="650" spc="-10" dirty="0">
                <a:latin typeface="Microsoft Sans Serif"/>
                <a:cs typeface="Microsoft Sans Serif"/>
              </a:rPr>
              <a:t> </a:t>
            </a:r>
            <a:r>
              <a:rPr sz="650" dirty="0">
                <a:latin typeface="Microsoft Sans Serif"/>
                <a:cs typeface="Microsoft Sans Serif"/>
              </a:rPr>
              <a:t>las</a:t>
            </a:r>
            <a:r>
              <a:rPr sz="650" spc="-5" dirty="0">
                <a:latin typeface="Microsoft Sans Serif"/>
                <a:cs typeface="Microsoft Sans Serif"/>
              </a:rPr>
              <a:t> </a:t>
            </a:r>
            <a:r>
              <a:rPr sz="650" spc="15" dirty="0">
                <a:latin typeface="Microsoft Sans Serif"/>
                <a:cs typeface="Microsoft Sans Serif"/>
              </a:rPr>
              <a:t>condiciones</a:t>
            </a:r>
            <a:r>
              <a:rPr sz="650" spc="-5" dirty="0">
                <a:latin typeface="Microsoft Sans Serif"/>
                <a:cs typeface="Microsoft Sans Serif"/>
              </a:rPr>
              <a:t> </a:t>
            </a:r>
            <a:r>
              <a:rPr sz="650" spc="20" dirty="0">
                <a:latin typeface="Microsoft Sans Serif"/>
                <a:cs typeface="Microsoft Sans Serif"/>
              </a:rPr>
              <a:t>de</a:t>
            </a:r>
            <a:r>
              <a:rPr sz="650" spc="-5" dirty="0">
                <a:latin typeface="Microsoft Sans Serif"/>
                <a:cs typeface="Microsoft Sans Serif"/>
              </a:rPr>
              <a:t> </a:t>
            </a:r>
            <a:r>
              <a:rPr sz="650" spc="15" dirty="0">
                <a:latin typeface="Microsoft Sans Serif"/>
                <a:cs typeface="Microsoft Sans Serif"/>
              </a:rPr>
              <a:t>carga</a:t>
            </a:r>
            <a:r>
              <a:rPr sz="650" spc="-5" dirty="0">
                <a:latin typeface="Microsoft Sans Serif"/>
                <a:cs typeface="Microsoft Sans Serif"/>
              </a:rPr>
              <a:t> </a:t>
            </a:r>
            <a:r>
              <a:rPr sz="650" spc="10" dirty="0">
                <a:latin typeface="Microsoft Sans Serif"/>
                <a:cs typeface="Microsoft Sans Serif"/>
              </a:rPr>
              <a:t>esperadas.</a:t>
            </a:r>
            <a:endParaRPr sz="650">
              <a:latin typeface="Microsoft Sans Serif"/>
              <a:cs typeface="Microsoft Sans Serif"/>
            </a:endParaRPr>
          </a:p>
          <a:p>
            <a:pPr>
              <a:lnSpc>
                <a:spcPct val="100000"/>
              </a:lnSpc>
              <a:spcBef>
                <a:spcPts val="50"/>
              </a:spcBef>
            </a:pPr>
            <a:endParaRPr sz="950">
              <a:latin typeface="Microsoft Sans Serif"/>
              <a:cs typeface="Microsoft Sans Serif"/>
            </a:endParaRPr>
          </a:p>
          <a:p>
            <a:pPr marL="367665" lvl="1" indent="-118110">
              <a:lnSpc>
                <a:spcPct val="100000"/>
              </a:lnSpc>
              <a:buAutoNum type="alphaLcParenBoth"/>
              <a:tabLst>
                <a:tab pos="368300" algn="l"/>
                <a:tab pos="1836420" algn="l"/>
              </a:tabLst>
            </a:pPr>
            <a:r>
              <a:rPr sz="650" spc="15" dirty="0">
                <a:latin typeface="Microsoft Sans Serif"/>
                <a:cs typeface="Microsoft Sans Serif"/>
              </a:rPr>
              <a:t>Operación</a:t>
            </a:r>
            <a:r>
              <a:rPr sz="650" spc="40" dirty="0">
                <a:latin typeface="Microsoft Sans Serif"/>
                <a:cs typeface="Microsoft Sans Serif"/>
              </a:rPr>
              <a:t> </a:t>
            </a:r>
            <a:r>
              <a:rPr sz="650" spc="35" dirty="0">
                <a:latin typeface="Microsoft Sans Serif"/>
                <a:cs typeface="Microsoft Sans Serif"/>
              </a:rPr>
              <a:t>normal	</a:t>
            </a:r>
            <a:r>
              <a:rPr sz="650" spc="-15" dirty="0">
                <a:latin typeface="Microsoft Sans Serif"/>
                <a:cs typeface="Microsoft Sans Serif"/>
              </a:rPr>
              <a:t>+v</a:t>
            </a:r>
            <a:r>
              <a:rPr sz="450" spc="-15" dirty="0">
                <a:latin typeface="Microsoft Sans Serif"/>
                <a:cs typeface="Microsoft Sans Serif"/>
              </a:rPr>
              <a:t>3</a:t>
            </a:r>
            <a:r>
              <a:rPr sz="650" spc="-15" dirty="0">
                <a:latin typeface="Microsoft Sans Serif"/>
                <a:cs typeface="Microsoft Sans Serif"/>
              </a:rPr>
              <a:t>RD</a:t>
            </a:r>
            <a:endParaRPr sz="650">
              <a:latin typeface="Microsoft Sans Serif"/>
              <a:cs typeface="Microsoft Sans Serif"/>
            </a:endParaRPr>
          </a:p>
        </p:txBody>
      </p:sp>
      <p:sp>
        <p:nvSpPr>
          <p:cNvPr id="18" name="object 18"/>
          <p:cNvSpPr txBox="1"/>
          <p:nvPr/>
        </p:nvSpPr>
        <p:spPr>
          <a:xfrm>
            <a:off x="1415216" y="1504652"/>
            <a:ext cx="7388652" cy="1448089"/>
          </a:xfrm>
          <a:prstGeom prst="rect">
            <a:avLst/>
          </a:prstGeom>
        </p:spPr>
        <p:txBody>
          <a:bodyPr vert="horz" wrap="square" lIns="0" tIns="64135" rIns="0" bIns="0" rtlCol="0">
            <a:spAutoFit/>
          </a:bodyPr>
          <a:lstStyle/>
          <a:p>
            <a:pPr marL="281940">
              <a:lnSpc>
                <a:spcPct val="100000"/>
              </a:lnSpc>
              <a:spcBef>
                <a:spcPts val="505"/>
              </a:spcBef>
            </a:pPr>
            <a:r>
              <a:rPr sz="750" spc="-55" dirty="0">
                <a:latin typeface="Microsoft Sans Serif"/>
                <a:cs typeface="Microsoft Sans Serif"/>
              </a:rPr>
              <a:t>V</a:t>
            </a:r>
            <a:r>
              <a:rPr sz="750" spc="-5" dirty="0">
                <a:latin typeface="Microsoft Sans Serif"/>
                <a:cs typeface="Microsoft Sans Serif"/>
              </a:rPr>
              <a:t> </a:t>
            </a:r>
            <a:r>
              <a:rPr sz="750" spc="10" dirty="0">
                <a:latin typeface="Microsoft Sans Serif"/>
                <a:cs typeface="Microsoft Sans Serif"/>
              </a:rPr>
              <a:t>100</a:t>
            </a:r>
            <a:r>
              <a:rPr sz="750" spc="-5" dirty="0">
                <a:latin typeface="Microsoft Sans Serif"/>
                <a:cs typeface="Microsoft Sans Serif"/>
              </a:rPr>
              <a:t> </a:t>
            </a:r>
            <a:r>
              <a:rPr sz="750" spc="-15" dirty="0">
                <a:latin typeface="Microsoft Sans Serif"/>
                <a:cs typeface="Microsoft Sans Serif"/>
              </a:rPr>
              <a:t>P</a:t>
            </a:r>
            <a:r>
              <a:rPr sz="600" spc="-15" dirty="0">
                <a:latin typeface="Microsoft Sans Serif"/>
                <a:cs typeface="Microsoft Sans Serif"/>
              </a:rPr>
              <a:t>ERCENTE</a:t>
            </a:r>
            <a:r>
              <a:rPr sz="750" spc="-15" dirty="0">
                <a:latin typeface="Microsoft Sans Serif"/>
                <a:cs typeface="Microsoft Sans Serif"/>
              </a:rPr>
              <a:t>S</a:t>
            </a:r>
            <a:r>
              <a:rPr sz="600" spc="-15" dirty="0">
                <a:latin typeface="Microsoft Sans Serif"/>
                <a:cs typeface="Microsoft Sans Serif"/>
              </a:rPr>
              <a:t>tator</a:t>
            </a:r>
            <a:r>
              <a:rPr sz="750" spc="-15" dirty="0">
                <a:latin typeface="Microsoft Sans Serif"/>
                <a:cs typeface="Microsoft Sans Serif"/>
              </a:rPr>
              <a:t>W.</a:t>
            </a:r>
            <a:r>
              <a:rPr sz="600" spc="-15" dirty="0">
                <a:latin typeface="Microsoft Sans Serif"/>
                <a:cs typeface="Microsoft Sans Serif"/>
              </a:rPr>
              <a:t>INDICANDO</a:t>
            </a:r>
            <a:r>
              <a:rPr sz="750" spc="-15" dirty="0">
                <a:latin typeface="Microsoft Sans Serif"/>
                <a:cs typeface="Microsoft Sans Serif"/>
              </a:rPr>
              <a:t>GRAMO</a:t>
            </a:r>
            <a:r>
              <a:rPr sz="600" spc="-15" dirty="0">
                <a:latin typeface="Microsoft Sans Serif"/>
                <a:cs typeface="Microsoft Sans Serif"/>
              </a:rPr>
              <a:t>REDONDO</a:t>
            </a:r>
            <a:r>
              <a:rPr sz="750" spc="-15" dirty="0">
                <a:latin typeface="Microsoft Sans Serif"/>
                <a:cs typeface="Microsoft Sans Serif"/>
              </a:rPr>
              <a:t>F</a:t>
            </a:r>
            <a:r>
              <a:rPr sz="600" spc="-15" dirty="0">
                <a:latin typeface="Microsoft Sans Serif"/>
                <a:cs typeface="Microsoft Sans Serif"/>
              </a:rPr>
              <a:t>AULTA</a:t>
            </a:r>
            <a:endParaRPr sz="600">
              <a:latin typeface="Microsoft Sans Serif"/>
              <a:cs typeface="Microsoft Sans Serif"/>
            </a:endParaRPr>
          </a:p>
          <a:p>
            <a:pPr marL="1012190">
              <a:lnSpc>
                <a:spcPct val="100000"/>
              </a:lnSpc>
              <a:spcBef>
                <a:spcPts val="350"/>
              </a:spcBef>
            </a:pPr>
            <a:r>
              <a:rPr sz="650" spc="-25" dirty="0">
                <a:latin typeface="Microsoft Sans Serif"/>
                <a:cs typeface="Microsoft Sans Serif"/>
              </a:rPr>
              <a:t>PAG</a:t>
            </a:r>
            <a:r>
              <a:rPr sz="500" spc="-25" dirty="0">
                <a:latin typeface="Microsoft Sans Serif"/>
                <a:cs typeface="Microsoft Sans Serif"/>
              </a:rPr>
              <a:t>ROTECCIÓN</a:t>
            </a:r>
            <a:r>
              <a:rPr sz="650" spc="-25" dirty="0">
                <a:latin typeface="Microsoft Sans Serif"/>
                <a:cs typeface="Microsoft Sans Serif"/>
              </a:rPr>
              <a:t>METRO</a:t>
            </a:r>
            <a:r>
              <a:rPr sz="500" spc="-25" dirty="0">
                <a:latin typeface="Microsoft Sans Serif"/>
                <a:cs typeface="Microsoft Sans Serif"/>
              </a:rPr>
              <a:t>MÉTODOS</a:t>
            </a:r>
            <a:endParaRPr sz="500">
              <a:latin typeface="Microsoft Sans Serif"/>
              <a:cs typeface="Microsoft Sans Serif"/>
            </a:endParaRPr>
          </a:p>
          <a:p>
            <a:pPr marL="12700" marR="5080" indent="154940">
              <a:lnSpc>
                <a:spcPct val="143100"/>
              </a:lnSpc>
              <a:spcBef>
                <a:spcPts val="345"/>
              </a:spcBef>
            </a:pPr>
            <a:r>
              <a:rPr sz="700" spc="-20" dirty="0">
                <a:latin typeface="Microsoft Sans Serif"/>
                <a:cs typeface="Microsoft Sans Serif"/>
              </a:rPr>
              <a:t>En </a:t>
            </a:r>
            <a:r>
              <a:rPr sz="700" spc="10" dirty="0">
                <a:latin typeface="Microsoft Sans Serif"/>
                <a:cs typeface="Microsoft Sans Serif"/>
              </a:rPr>
              <a:t>la </a:t>
            </a:r>
            <a:r>
              <a:rPr sz="700" spc="-5" dirty="0">
                <a:latin typeface="Microsoft Sans Serif"/>
                <a:cs typeface="Microsoft Sans Serif"/>
              </a:rPr>
              <a:t>Sección IV se </a:t>
            </a:r>
            <a:r>
              <a:rPr sz="700" spc="15" dirty="0">
                <a:latin typeface="Microsoft Sans Serif"/>
                <a:cs typeface="Microsoft Sans Serif"/>
              </a:rPr>
              <a:t>analizó </a:t>
            </a:r>
            <a:r>
              <a:rPr sz="700" spc="10" dirty="0">
                <a:latin typeface="Microsoft Sans Serif"/>
                <a:cs typeface="Microsoft Sans Serif"/>
              </a:rPr>
              <a:t>la </a:t>
            </a:r>
            <a:r>
              <a:rPr sz="700" spc="25" dirty="0">
                <a:latin typeface="Microsoft Sans Serif"/>
                <a:cs typeface="Microsoft Sans Serif"/>
              </a:rPr>
              <a:t>protección </a:t>
            </a:r>
            <a:r>
              <a:rPr sz="700" spc="15" dirty="0">
                <a:latin typeface="Microsoft Sans Serif"/>
                <a:cs typeface="Microsoft Sans Serif"/>
              </a:rPr>
              <a:t>convencional </a:t>
            </a:r>
            <a:r>
              <a:rPr sz="700" spc="25" dirty="0">
                <a:latin typeface="Microsoft Sans Serif"/>
                <a:cs typeface="Microsoft Sans Serif"/>
              </a:rPr>
              <a:t>para </a:t>
            </a:r>
            <a:r>
              <a:rPr sz="700" spc="10" dirty="0">
                <a:latin typeface="Microsoft Sans Serif"/>
                <a:cs typeface="Microsoft Sans Serif"/>
              </a:rPr>
              <a:t>la </a:t>
            </a:r>
            <a:r>
              <a:rPr sz="700" spc="20" dirty="0">
                <a:latin typeface="Microsoft Sans Serif"/>
                <a:cs typeface="Microsoft Sans Serif"/>
              </a:rPr>
              <a:t>detección </a:t>
            </a:r>
            <a:r>
              <a:rPr sz="700" spc="25" dirty="0">
                <a:latin typeface="Microsoft Sans Serif"/>
                <a:cs typeface="Microsoft Sans Serif"/>
              </a:rPr>
              <a:t> </a:t>
            </a:r>
            <a:r>
              <a:rPr sz="700" spc="20" dirty="0">
                <a:latin typeface="Microsoft Sans Serif"/>
                <a:cs typeface="Microsoft Sans Serif"/>
              </a:rPr>
              <a:t>de</a:t>
            </a:r>
            <a:r>
              <a:rPr sz="700" dirty="0">
                <a:latin typeface="Microsoft Sans Serif"/>
                <a:cs typeface="Microsoft Sans Serif"/>
              </a:rPr>
              <a:t> </a:t>
            </a:r>
            <a:r>
              <a:rPr sz="700" spc="10" dirty="0">
                <a:latin typeface="Microsoft Sans Serif"/>
                <a:cs typeface="Microsoft Sans Serif"/>
              </a:rPr>
              <a:t>fallas</a:t>
            </a:r>
            <a:r>
              <a:rPr sz="700" dirty="0">
                <a:latin typeface="Microsoft Sans Serif"/>
                <a:cs typeface="Microsoft Sans Serif"/>
              </a:rPr>
              <a:t> a </a:t>
            </a:r>
            <a:r>
              <a:rPr sz="700" spc="30" dirty="0">
                <a:latin typeface="Microsoft Sans Serif"/>
                <a:cs typeface="Microsoft Sans Serif"/>
              </a:rPr>
              <a:t>tierra</a:t>
            </a:r>
            <a:r>
              <a:rPr sz="700" spc="5" dirty="0">
                <a:latin typeface="Microsoft Sans Serif"/>
                <a:cs typeface="Microsoft Sans Serif"/>
              </a:rPr>
              <a:t> </a:t>
            </a:r>
            <a:r>
              <a:rPr sz="700" spc="20" dirty="0">
                <a:latin typeface="Microsoft Sans Serif"/>
                <a:cs typeface="Microsoft Sans Serif"/>
              </a:rPr>
              <a:t>del</a:t>
            </a:r>
            <a:r>
              <a:rPr sz="700" dirty="0">
                <a:latin typeface="Microsoft Sans Serif"/>
                <a:cs typeface="Microsoft Sans Serif"/>
              </a:rPr>
              <a:t> </a:t>
            </a:r>
            <a:r>
              <a:rPr sz="700" spc="25" dirty="0">
                <a:latin typeface="Microsoft Sans Serif"/>
                <a:cs typeface="Microsoft Sans Serif"/>
              </a:rPr>
              <a:t>estator</a:t>
            </a:r>
            <a:r>
              <a:rPr sz="700" dirty="0">
                <a:latin typeface="Microsoft Sans Serif"/>
                <a:cs typeface="Microsoft Sans Serif"/>
              </a:rPr>
              <a:t> </a:t>
            </a:r>
            <a:r>
              <a:rPr sz="700" spc="20" dirty="0">
                <a:latin typeface="Microsoft Sans Serif"/>
                <a:cs typeface="Microsoft Sans Serif"/>
              </a:rPr>
              <a:t>en</a:t>
            </a:r>
            <a:r>
              <a:rPr sz="700" spc="5" dirty="0">
                <a:latin typeface="Microsoft Sans Serif"/>
                <a:cs typeface="Microsoft Sans Serif"/>
              </a:rPr>
              <a:t> </a:t>
            </a:r>
            <a:r>
              <a:rPr sz="700" spc="10" dirty="0">
                <a:latin typeface="Microsoft Sans Serif"/>
                <a:cs typeface="Microsoft Sans Serif"/>
              </a:rPr>
              <a:t>sistemas</a:t>
            </a:r>
            <a:r>
              <a:rPr sz="700" dirty="0">
                <a:latin typeface="Microsoft Sans Serif"/>
                <a:cs typeface="Microsoft Sans Serif"/>
              </a:rPr>
              <a:t> </a:t>
            </a:r>
            <a:r>
              <a:rPr sz="700" spc="20" dirty="0">
                <a:latin typeface="Microsoft Sans Serif"/>
                <a:cs typeface="Microsoft Sans Serif"/>
              </a:rPr>
              <a:t>puestos</a:t>
            </a:r>
            <a:r>
              <a:rPr sz="700" dirty="0">
                <a:latin typeface="Microsoft Sans Serif"/>
                <a:cs typeface="Microsoft Sans Serif"/>
              </a:rPr>
              <a:t> a </a:t>
            </a:r>
            <a:r>
              <a:rPr sz="700" spc="30" dirty="0">
                <a:latin typeface="Microsoft Sans Serif"/>
                <a:cs typeface="Microsoft Sans Serif"/>
              </a:rPr>
              <a:t>tierra</a:t>
            </a:r>
            <a:r>
              <a:rPr sz="700" spc="5" dirty="0">
                <a:latin typeface="Microsoft Sans Serif"/>
                <a:cs typeface="Microsoft Sans Serif"/>
              </a:rPr>
              <a:t> </a:t>
            </a:r>
            <a:r>
              <a:rPr sz="700" spc="20" dirty="0">
                <a:latin typeface="Microsoft Sans Serif"/>
                <a:cs typeface="Microsoft Sans Serif"/>
              </a:rPr>
              <a:t>de</a:t>
            </a:r>
            <a:r>
              <a:rPr sz="700" dirty="0">
                <a:latin typeface="Microsoft Sans Serif"/>
                <a:cs typeface="Microsoft Sans Serif"/>
              </a:rPr>
              <a:t> </a:t>
            </a:r>
            <a:r>
              <a:rPr sz="700" spc="20" dirty="0">
                <a:latin typeface="Microsoft Sans Serif"/>
                <a:cs typeface="Microsoft Sans Serif"/>
              </a:rPr>
              <a:t>alta</a:t>
            </a:r>
            <a:r>
              <a:rPr sz="700" dirty="0">
                <a:latin typeface="Microsoft Sans Serif"/>
                <a:cs typeface="Microsoft Sans Serif"/>
              </a:rPr>
              <a:t> </a:t>
            </a:r>
            <a:r>
              <a:rPr sz="700" spc="20" dirty="0">
                <a:latin typeface="Microsoft Sans Serif"/>
                <a:cs typeface="Microsoft Sans Serif"/>
              </a:rPr>
              <a:t>impedancia. </a:t>
            </a:r>
            <a:r>
              <a:rPr sz="700" spc="-170" dirty="0">
                <a:latin typeface="Microsoft Sans Serif"/>
                <a:cs typeface="Microsoft Sans Serif"/>
              </a:rPr>
              <a:t> </a:t>
            </a:r>
            <a:r>
              <a:rPr sz="700" spc="-5" dirty="0">
                <a:latin typeface="Microsoft Sans Serif"/>
                <a:cs typeface="Microsoft Sans Serif"/>
              </a:rPr>
              <a:t>Estos </a:t>
            </a:r>
            <a:r>
              <a:rPr sz="700" spc="15" dirty="0">
                <a:latin typeface="Microsoft Sans Serif"/>
                <a:cs typeface="Microsoft Sans Serif"/>
              </a:rPr>
              <a:t>esquemas</a:t>
            </a:r>
            <a:r>
              <a:rPr sz="700" spc="-5" dirty="0">
                <a:latin typeface="Microsoft Sans Serif"/>
                <a:cs typeface="Microsoft Sans Serif"/>
              </a:rPr>
              <a:t> </a:t>
            </a:r>
            <a:r>
              <a:rPr sz="700" spc="20" dirty="0">
                <a:latin typeface="Microsoft Sans Serif"/>
                <a:cs typeface="Microsoft Sans Serif"/>
              </a:rPr>
              <a:t>de</a:t>
            </a:r>
            <a:r>
              <a:rPr sz="700" spc="-5" dirty="0">
                <a:latin typeface="Microsoft Sans Serif"/>
                <a:cs typeface="Microsoft Sans Serif"/>
              </a:rPr>
              <a:t> </a:t>
            </a:r>
            <a:r>
              <a:rPr sz="700" spc="25" dirty="0">
                <a:latin typeface="Microsoft Sans Serif"/>
                <a:cs typeface="Microsoft Sans Serif"/>
              </a:rPr>
              <a:t>protección</a:t>
            </a:r>
            <a:r>
              <a:rPr sz="700" dirty="0">
                <a:latin typeface="Microsoft Sans Serif"/>
                <a:cs typeface="Microsoft Sans Serif"/>
              </a:rPr>
              <a:t> </a:t>
            </a:r>
            <a:r>
              <a:rPr sz="700" spc="20" dirty="0">
                <a:latin typeface="Microsoft Sans Serif"/>
                <a:cs typeface="Microsoft Sans Serif"/>
              </a:rPr>
              <a:t>son</a:t>
            </a:r>
            <a:r>
              <a:rPr sz="700" spc="-5" dirty="0">
                <a:latin typeface="Microsoft Sans Serif"/>
                <a:cs typeface="Microsoft Sans Serif"/>
              </a:rPr>
              <a:t> </a:t>
            </a:r>
            <a:r>
              <a:rPr sz="700" spc="10" dirty="0">
                <a:latin typeface="Microsoft Sans Serif"/>
                <a:cs typeface="Microsoft Sans Serif"/>
              </a:rPr>
              <a:t>sencillos</a:t>
            </a:r>
            <a:r>
              <a:rPr sz="700" spc="-5" dirty="0">
                <a:latin typeface="Microsoft Sans Serif"/>
                <a:cs typeface="Microsoft Sans Serif"/>
              </a:rPr>
              <a:t> </a:t>
            </a:r>
            <a:r>
              <a:rPr sz="700" spc="5" dirty="0">
                <a:latin typeface="Microsoft Sans Serif"/>
                <a:cs typeface="Microsoft Sans Serif"/>
              </a:rPr>
              <a:t>y</a:t>
            </a:r>
            <a:r>
              <a:rPr sz="700" dirty="0">
                <a:latin typeface="Microsoft Sans Serif"/>
                <a:cs typeface="Microsoft Sans Serif"/>
              </a:rPr>
              <a:t> </a:t>
            </a:r>
            <a:r>
              <a:rPr sz="700" spc="15" dirty="0">
                <a:latin typeface="Microsoft Sans Serif"/>
                <a:cs typeface="Microsoft Sans Serif"/>
              </a:rPr>
              <a:t>confiables;</a:t>
            </a:r>
            <a:r>
              <a:rPr sz="700" spc="-5" dirty="0">
                <a:latin typeface="Microsoft Sans Serif"/>
                <a:cs typeface="Microsoft Sans Serif"/>
              </a:rPr>
              <a:t> </a:t>
            </a:r>
            <a:r>
              <a:rPr sz="700" spc="15" dirty="0">
                <a:latin typeface="Microsoft Sans Serif"/>
                <a:cs typeface="Microsoft Sans Serif"/>
              </a:rPr>
              <a:t>sin</a:t>
            </a:r>
            <a:r>
              <a:rPr sz="700" spc="-5" dirty="0">
                <a:latin typeface="Microsoft Sans Serif"/>
                <a:cs typeface="Microsoft Sans Serif"/>
              </a:rPr>
              <a:t> </a:t>
            </a:r>
            <a:r>
              <a:rPr sz="700" spc="30" dirty="0">
                <a:latin typeface="Microsoft Sans Serif"/>
                <a:cs typeface="Microsoft Sans Serif"/>
              </a:rPr>
              <a:t>embargo,</a:t>
            </a:r>
            <a:r>
              <a:rPr sz="700" spc="-5" dirty="0">
                <a:latin typeface="Microsoft Sans Serif"/>
                <a:cs typeface="Microsoft Sans Serif"/>
              </a:rPr>
              <a:t> </a:t>
            </a:r>
            <a:r>
              <a:rPr sz="700" spc="10" dirty="0">
                <a:latin typeface="Microsoft Sans Serif"/>
                <a:cs typeface="Microsoft Sans Serif"/>
              </a:rPr>
              <a:t>estos </a:t>
            </a:r>
            <a:r>
              <a:rPr sz="700" spc="-170" dirty="0">
                <a:latin typeface="Microsoft Sans Serif"/>
                <a:cs typeface="Microsoft Sans Serif"/>
              </a:rPr>
              <a:t> </a:t>
            </a:r>
            <a:r>
              <a:rPr sz="700" spc="10" dirty="0">
                <a:latin typeface="Microsoft Sans Serif"/>
                <a:cs typeface="Microsoft Sans Serif"/>
              </a:rPr>
              <a:t>relés </a:t>
            </a:r>
            <a:r>
              <a:rPr sz="700" spc="30" dirty="0">
                <a:latin typeface="Microsoft Sans Serif"/>
                <a:cs typeface="Microsoft Sans Serif"/>
              </a:rPr>
              <a:t>pueden proporcionar </a:t>
            </a:r>
            <a:r>
              <a:rPr sz="700" spc="25" dirty="0">
                <a:latin typeface="Microsoft Sans Serif"/>
                <a:cs typeface="Microsoft Sans Serif"/>
              </a:rPr>
              <a:t>protección </a:t>
            </a:r>
            <a:r>
              <a:rPr sz="700" spc="15" dirty="0">
                <a:latin typeface="Microsoft Sans Serif"/>
                <a:cs typeface="Microsoft Sans Serif"/>
              </a:rPr>
              <a:t>sólo </a:t>
            </a:r>
            <a:r>
              <a:rPr sz="700" spc="30" dirty="0">
                <a:latin typeface="Microsoft Sans Serif"/>
                <a:cs typeface="Microsoft Sans Serif"/>
              </a:rPr>
              <a:t>entre </a:t>
            </a:r>
            <a:r>
              <a:rPr sz="700" spc="10" dirty="0">
                <a:latin typeface="Microsoft Sans Serif"/>
                <a:cs typeface="Microsoft Sans Serif"/>
              </a:rPr>
              <a:t>el 80 </a:t>
            </a:r>
            <a:r>
              <a:rPr sz="700" spc="5" dirty="0">
                <a:latin typeface="Microsoft Sans Serif"/>
                <a:cs typeface="Microsoft Sans Serif"/>
              </a:rPr>
              <a:t>y </a:t>
            </a:r>
            <a:r>
              <a:rPr sz="700" spc="10" dirty="0">
                <a:latin typeface="Microsoft Sans Serif"/>
                <a:cs typeface="Microsoft Sans Serif"/>
              </a:rPr>
              <a:t>el 95 </a:t>
            </a:r>
            <a:r>
              <a:rPr sz="700" spc="40" dirty="0">
                <a:latin typeface="Microsoft Sans Serif"/>
                <a:cs typeface="Microsoft Sans Serif"/>
              </a:rPr>
              <a:t>por </a:t>
            </a:r>
            <a:r>
              <a:rPr sz="700" spc="20" dirty="0">
                <a:latin typeface="Microsoft Sans Serif"/>
                <a:cs typeface="Microsoft Sans Serif"/>
              </a:rPr>
              <a:t>ciento de </a:t>
            </a:r>
            <a:r>
              <a:rPr sz="700" spc="25" dirty="0">
                <a:latin typeface="Microsoft Sans Serif"/>
                <a:cs typeface="Microsoft Sans Serif"/>
              </a:rPr>
              <a:t> </a:t>
            </a:r>
            <a:r>
              <a:rPr sz="700" spc="10" dirty="0">
                <a:latin typeface="Microsoft Sans Serif"/>
                <a:cs typeface="Microsoft Sans Serif"/>
              </a:rPr>
              <a:t>los </a:t>
            </a:r>
            <a:r>
              <a:rPr sz="700" spc="15" dirty="0">
                <a:latin typeface="Microsoft Sans Serif"/>
                <a:cs typeface="Microsoft Sans Serif"/>
              </a:rPr>
              <a:t>devanados </a:t>
            </a:r>
            <a:r>
              <a:rPr sz="700" spc="20" dirty="0">
                <a:latin typeface="Microsoft Sans Serif"/>
                <a:cs typeface="Microsoft Sans Serif"/>
              </a:rPr>
              <a:t>del estator. </a:t>
            </a:r>
            <a:r>
              <a:rPr sz="700" dirty="0">
                <a:latin typeface="Microsoft Sans Serif"/>
                <a:cs typeface="Microsoft Sans Serif"/>
              </a:rPr>
              <a:t>Esto </a:t>
            </a:r>
            <a:r>
              <a:rPr sz="700" spc="-5" dirty="0">
                <a:latin typeface="Microsoft Sans Serif"/>
                <a:cs typeface="Microsoft Sans Serif"/>
              </a:rPr>
              <a:t>se </a:t>
            </a:r>
            <a:r>
              <a:rPr sz="700" spc="20" dirty="0">
                <a:latin typeface="Microsoft Sans Serif"/>
                <a:cs typeface="Microsoft Sans Serif"/>
              </a:rPr>
              <a:t>debe </a:t>
            </a:r>
            <a:r>
              <a:rPr sz="700" dirty="0">
                <a:latin typeface="Microsoft Sans Serif"/>
                <a:cs typeface="Microsoft Sans Serif"/>
              </a:rPr>
              <a:t>a </a:t>
            </a:r>
            <a:r>
              <a:rPr sz="700" spc="20" dirty="0">
                <a:latin typeface="Microsoft Sans Serif"/>
                <a:cs typeface="Microsoft Sans Serif"/>
              </a:rPr>
              <a:t>imperfecciones en </a:t>
            </a:r>
            <a:r>
              <a:rPr sz="700" spc="10" dirty="0">
                <a:latin typeface="Microsoft Sans Serif"/>
                <a:cs typeface="Microsoft Sans Serif"/>
              </a:rPr>
              <a:t>la </a:t>
            </a:r>
            <a:r>
              <a:rPr sz="700" spc="20" dirty="0">
                <a:latin typeface="Microsoft Sans Serif"/>
                <a:cs typeface="Microsoft Sans Serif"/>
              </a:rPr>
              <a:t>construcción </a:t>
            </a:r>
            <a:r>
              <a:rPr sz="700" spc="-175" dirty="0">
                <a:latin typeface="Microsoft Sans Serif"/>
                <a:cs typeface="Microsoft Sans Serif"/>
              </a:rPr>
              <a:t> </a:t>
            </a:r>
            <a:r>
              <a:rPr sz="700" spc="20" dirty="0">
                <a:latin typeface="Microsoft Sans Serif"/>
                <a:cs typeface="Microsoft Sans Serif"/>
              </a:rPr>
              <a:t>del </a:t>
            </a:r>
            <a:r>
              <a:rPr sz="700" spc="30" dirty="0">
                <a:latin typeface="Microsoft Sans Serif"/>
                <a:cs typeface="Microsoft Sans Serif"/>
              </a:rPr>
              <a:t>generador </a:t>
            </a:r>
            <a:r>
              <a:rPr sz="700" spc="5" dirty="0">
                <a:latin typeface="Microsoft Sans Serif"/>
                <a:cs typeface="Microsoft Sans Serif"/>
              </a:rPr>
              <a:t>y </a:t>
            </a:r>
            <a:r>
              <a:rPr sz="700" dirty="0">
                <a:latin typeface="Microsoft Sans Serif"/>
                <a:cs typeface="Microsoft Sans Serif"/>
              </a:rPr>
              <a:t>a las </a:t>
            </a:r>
            <a:r>
              <a:rPr sz="700" spc="20" dirty="0">
                <a:latin typeface="Microsoft Sans Serif"/>
                <a:cs typeface="Microsoft Sans Serif"/>
              </a:rPr>
              <a:t>pequeñas </a:t>
            </a:r>
            <a:r>
              <a:rPr sz="700" spc="15" dirty="0">
                <a:latin typeface="Microsoft Sans Serif"/>
                <a:cs typeface="Microsoft Sans Serif"/>
              </a:rPr>
              <a:t>cantidades </a:t>
            </a:r>
            <a:r>
              <a:rPr sz="700" spc="25" dirty="0">
                <a:latin typeface="Microsoft Sans Serif"/>
                <a:cs typeface="Microsoft Sans Serif"/>
              </a:rPr>
              <a:t>posteriores </a:t>
            </a:r>
            <a:r>
              <a:rPr sz="700" spc="20" dirty="0">
                <a:latin typeface="Microsoft Sans Serif"/>
                <a:cs typeface="Microsoft Sans Serif"/>
              </a:rPr>
              <a:t>de </a:t>
            </a:r>
            <a:r>
              <a:rPr sz="700" spc="25" dirty="0">
                <a:latin typeface="Microsoft Sans Serif"/>
                <a:cs typeface="Microsoft Sans Serif"/>
              </a:rPr>
              <a:t>corriente </a:t>
            </a:r>
            <a:r>
              <a:rPr sz="700" spc="20" dirty="0">
                <a:latin typeface="Microsoft Sans Serif"/>
                <a:cs typeface="Microsoft Sans Serif"/>
              </a:rPr>
              <a:t>de </a:t>
            </a:r>
            <a:r>
              <a:rPr sz="700" spc="25" dirty="0">
                <a:latin typeface="Microsoft Sans Serif"/>
                <a:cs typeface="Microsoft Sans Serif"/>
              </a:rPr>
              <a:t> </a:t>
            </a:r>
            <a:r>
              <a:rPr sz="700" spc="5" dirty="0">
                <a:latin typeface="Microsoft Sans Serif"/>
                <a:cs typeface="Microsoft Sans Serif"/>
              </a:rPr>
              <a:t>secuencia</a:t>
            </a:r>
            <a:r>
              <a:rPr sz="700" dirty="0">
                <a:latin typeface="Microsoft Sans Serif"/>
                <a:cs typeface="Microsoft Sans Serif"/>
              </a:rPr>
              <a:t> </a:t>
            </a:r>
            <a:r>
              <a:rPr sz="700" spc="20" dirty="0">
                <a:latin typeface="Microsoft Sans Serif"/>
                <a:cs typeface="Microsoft Sans Serif"/>
              </a:rPr>
              <a:t>cero</a:t>
            </a:r>
            <a:r>
              <a:rPr sz="700" spc="5" dirty="0">
                <a:latin typeface="Microsoft Sans Serif"/>
                <a:cs typeface="Microsoft Sans Serif"/>
              </a:rPr>
              <a:t> </a:t>
            </a:r>
            <a:r>
              <a:rPr sz="700" spc="30" dirty="0">
                <a:latin typeface="Microsoft Sans Serif"/>
                <a:cs typeface="Microsoft Sans Serif"/>
              </a:rPr>
              <a:t>que</a:t>
            </a:r>
            <a:r>
              <a:rPr sz="700" dirty="0">
                <a:latin typeface="Microsoft Sans Serif"/>
                <a:cs typeface="Microsoft Sans Serif"/>
              </a:rPr>
              <a:t> </a:t>
            </a:r>
            <a:r>
              <a:rPr sz="700" spc="30" dirty="0">
                <a:latin typeface="Microsoft Sans Serif"/>
                <a:cs typeface="Microsoft Sans Serif"/>
              </a:rPr>
              <a:t>fluirán</a:t>
            </a:r>
            <a:r>
              <a:rPr sz="700" spc="5" dirty="0">
                <a:latin typeface="Microsoft Sans Serif"/>
                <a:cs typeface="Microsoft Sans Serif"/>
              </a:rPr>
              <a:t> </a:t>
            </a:r>
            <a:r>
              <a:rPr sz="700" spc="20" dirty="0">
                <a:latin typeface="Microsoft Sans Serif"/>
                <a:cs typeface="Microsoft Sans Serif"/>
              </a:rPr>
              <a:t>en</a:t>
            </a:r>
            <a:r>
              <a:rPr sz="700" dirty="0">
                <a:latin typeface="Microsoft Sans Serif"/>
                <a:cs typeface="Microsoft Sans Serif"/>
              </a:rPr>
              <a:t> </a:t>
            </a:r>
            <a:r>
              <a:rPr sz="700" spc="10" dirty="0">
                <a:latin typeface="Microsoft Sans Serif"/>
                <a:cs typeface="Microsoft Sans Serif"/>
              </a:rPr>
              <a:t>la</a:t>
            </a:r>
            <a:r>
              <a:rPr sz="700" spc="5" dirty="0">
                <a:latin typeface="Microsoft Sans Serif"/>
                <a:cs typeface="Microsoft Sans Serif"/>
              </a:rPr>
              <a:t> </a:t>
            </a:r>
            <a:r>
              <a:rPr sz="700" spc="30" dirty="0">
                <a:latin typeface="Microsoft Sans Serif"/>
                <a:cs typeface="Microsoft Sans Serif"/>
              </a:rPr>
              <a:t>tierra</a:t>
            </a:r>
            <a:r>
              <a:rPr sz="700" dirty="0">
                <a:latin typeface="Microsoft Sans Serif"/>
                <a:cs typeface="Microsoft Sans Serif"/>
              </a:rPr>
              <a:t> </a:t>
            </a:r>
            <a:r>
              <a:rPr sz="700" spc="20" dirty="0">
                <a:latin typeface="Microsoft Sans Serif"/>
                <a:cs typeface="Microsoft Sans Serif"/>
              </a:rPr>
              <a:t>del</a:t>
            </a:r>
            <a:r>
              <a:rPr sz="700" spc="5" dirty="0">
                <a:latin typeface="Microsoft Sans Serif"/>
                <a:cs typeface="Microsoft Sans Serif"/>
              </a:rPr>
              <a:t> </a:t>
            </a:r>
            <a:r>
              <a:rPr sz="700" spc="25" dirty="0">
                <a:latin typeface="Microsoft Sans Serif"/>
                <a:cs typeface="Microsoft Sans Serif"/>
              </a:rPr>
              <a:t>generador.</a:t>
            </a:r>
            <a:r>
              <a:rPr sz="700" dirty="0">
                <a:latin typeface="Microsoft Sans Serif"/>
                <a:cs typeface="Microsoft Sans Serif"/>
              </a:rPr>
              <a:t> </a:t>
            </a:r>
            <a:r>
              <a:rPr sz="700" spc="-10" dirty="0">
                <a:latin typeface="Microsoft Sans Serif"/>
                <a:cs typeface="Microsoft Sans Serif"/>
              </a:rPr>
              <a:t>Esta</a:t>
            </a:r>
            <a:r>
              <a:rPr sz="700" spc="5" dirty="0">
                <a:latin typeface="Microsoft Sans Serif"/>
                <a:cs typeface="Microsoft Sans Serif"/>
              </a:rPr>
              <a:t> </a:t>
            </a:r>
            <a:r>
              <a:rPr sz="700" spc="25" dirty="0">
                <a:latin typeface="Microsoft Sans Serif"/>
                <a:cs typeface="Microsoft Sans Serif"/>
              </a:rPr>
              <a:t>pequeña</a:t>
            </a:r>
            <a:r>
              <a:rPr sz="700" dirty="0">
                <a:latin typeface="Microsoft Sans Serif"/>
                <a:cs typeface="Microsoft Sans Serif"/>
              </a:rPr>
              <a:t> </a:t>
            </a:r>
            <a:r>
              <a:rPr sz="700" spc="20" dirty="0">
                <a:latin typeface="Microsoft Sans Serif"/>
                <a:cs typeface="Microsoft Sans Serif"/>
              </a:rPr>
              <a:t>cantidad </a:t>
            </a:r>
            <a:r>
              <a:rPr sz="700" spc="-170" dirty="0">
                <a:latin typeface="Microsoft Sans Serif"/>
                <a:cs typeface="Microsoft Sans Serif"/>
              </a:rPr>
              <a:t> </a:t>
            </a:r>
            <a:r>
              <a:rPr sz="700" spc="20" dirty="0">
                <a:latin typeface="Microsoft Sans Serif"/>
                <a:cs typeface="Microsoft Sans Serif"/>
              </a:rPr>
              <a:t>de </a:t>
            </a:r>
            <a:r>
              <a:rPr sz="700" spc="25" dirty="0">
                <a:latin typeface="Microsoft Sans Serif"/>
                <a:cs typeface="Microsoft Sans Serif"/>
              </a:rPr>
              <a:t>corriente </a:t>
            </a:r>
            <a:r>
              <a:rPr sz="700" spc="20" dirty="0">
                <a:latin typeface="Microsoft Sans Serif"/>
                <a:cs typeface="Microsoft Sans Serif"/>
              </a:rPr>
              <a:t>de </a:t>
            </a:r>
            <a:r>
              <a:rPr sz="700" spc="5" dirty="0">
                <a:latin typeface="Microsoft Sans Serif"/>
                <a:cs typeface="Microsoft Sans Serif"/>
              </a:rPr>
              <a:t>secuencia </a:t>
            </a:r>
            <a:r>
              <a:rPr sz="700" spc="20" dirty="0">
                <a:latin typeface="Microsoft Sans Serif"/>
                <a:cs typeface="Microsoft Sans Serif"/>
              </a:rPr>
              <a:t>cero </a:t>
            </a:r>
            <a:r>
              <a:rPr sz="700" spc="5" dirty="0">
                <a:latin typeface="Microsoft Sans Serif"/>
                <a:cs typeface="Microsoft Sans Serif"/>
              </a:rPr>
              <a:t>hace </a:t>
            </a:r>
            <a:r>
              <a:rPr sz="700" spc="25" dirty="0">
                <a:latin typeface="Microsoft Sans Serif"/>
                <a:cs typeface="Microsoft Sans Serif"/>
              </a:rPr>
              <a:t>imposible </a:t>
            </a:r>
            <a:r>
              <a:rPr sz="700" spc="30" dirty="0">
                <a:latin typeface="Microsoft Sans Serif"/>
                <a:cs typeface="Microsoft Sans Serif"/>
              </a:rPr>
              <a:t>que </a:t>
            </a:r>
            <a:r>
              <a:rPr sz="700" spc="10" dirty="0">
                <a:latin typeface="Microsoft Sans Serif"/>
                <a:cs typeface="Microsoft Sans Serif"/>
              </a:rPr>
              <a:t>los relés </a:t>
            </a:r>
            <a:r>
              <a:rPr sz="700" spc="20" dirty="0">
                <a:latin typeface="Microsoft Sans Serif"/>
                <a:cs typeface="Microsoft Sans Serif"/>
              </a:rPr>
              <a:t>de detección de </a:t>
            </a:r>
            <a:r>
              <a:rPr sz="700" spc="-175" dirty="0">
                <a:latin typeface="Microsoft Sans Serif"/>
                <a:cs typeface="Microsoft Sans Serif"/>
              </a:rPr>
              <a:t> </a:t>
            </a:r>
            <a:r>
              <a:rPr sz="700" spc="10" dirty="0">
                <a:latin typeface="Microsoft Sans Serif"/>
                <a:cs typeface="Microsoft Sans Serif"/>
              </a:rPr>
              <a:t>fallas </a:t>
            </a:r>
            <a:r>
              <a:rPr sz="700" dirty="0">
                <a:latin typeface="Microsoft Sans Serif"/>
                <a:cs typeface="Microsoft Sans Serif"/>
              </a:rPr>
              <a:t>a </a:t>
            </a:r>
            <a:r>
              <a:rPr sz="700" spc="30" dirty="0">
                <a:latin typeface="Microsoft Sans Serif"/>
                <a:cs typeface="Microsoft Sans Serif"/>
              </a:rPr>
              <a:t>tierra </a:t>
            </a:r>
            <a:r>
              <a:rPr sz="700" spc="15" dirty="0">
                <a:latin typeface="Microsoft Sans Serif"/>
                <a:cs typeface="Microsoft Sans Serif"/>
              </a:rPr>
              <a:t>convencionales </a:t>
            </a:r>
            <a:r>
              <a:rPr sz="700" spc="20" dirty="0">
                <a:latin typeface="Microsoft Sans Serif"/>
                <a:cs typeface="Microsoft Sans Serif"/>
              </a:rPr>
              <a:t>permanezcan </a:t>
            </a:r>
            <a:r>
              <a:rPr sz="700" spc="10" dirty="0">
                <a:latin typeface="Microsoft Sans Serif"/>
                <a:cs typeface="Microsoft Sans Serif"/>
              </a:rPr>
              <a:t>selectivos </a:t>
            </a:r>
            <a:r>
              <a:rPr sz="700" spc="25" dirty="0">
                <a:latin typeface="Microsoft Sans Serif"/>
                <a:cs typeface="Microsoft Sans Serif"/>
              </a:rPr>
              <a:t>cuando </a:t>
            </a:r>
            <a:r>
              <a:rPr sz="700" spc="-5" dirty="0">
                <a:latin typeface="Microsoft Sans Serif"/>
                <a:cs typeface="Microsoft Sans Serif"/>
              </a:rPr>
              <a:t>se </a:t>
            </a:r>
            <a:r>
              <a:rPr sz="700" spc="30" dirty="0">
                <a:latin typeface="Microsoft Sans Serif"/>
                <a:cs typeface="Microsoft Sans Serif"/>
              </a:rPr>
              <a:t>configuran </a:t>
            </a:r>
            <a:r>
              <a:rPr sz="700" spc="-175" dirty="0">
                <a:latin typeface="Microsoft Sans Serif"/>
                <a:cs typeface="Microsoft Sans Serif"/>
              </a:rPr>
              <a:t> </a:t>
            </a:r>
            <a:r>
              <a:rPr sz="700" dirty="0">
                <a:latin typeface="Microsoft Sans Serif"/>
                <a:cs typeface="Microsoft Sans Serif"/>
              </a:rPr>
              <a:t>a </a:t>
            </a:r>
            <a:r>
              <a:rPr sz="700" spc="40" dirty="0">
                <a:latin typeface="Microsoft Sans Serif"/>
                <a:cs typeface="Microsoft Sans Serif"/>
              </a:rPr>
              <a:t>un </a:t>
            </a:r>
            <a:r>
              <a:rPr sz="700" spc="15" dirty="0">
                <a:latin typeface="Microsoft Sans Serif"/>
                <a:cs typeface="Microsoft Sans Serif"/>
              </a:rPr>
              <a:t>nivel </a:t>
            </a:r>
            <a:r>
              <a:rPr sz="700" spc="20" dirty="0">
                <a:latin typeface="Microsoft Sans Serif"/>
                <a:cs typeface="Microsoft Sans Serif"/>
              </a:rPr>
              <a:t>demasiado </a:t>
            </a:r>
            <a:r>
              <a:rPr sz="700" spc="15" dirty="0">
                <a:latin typeface="Microsoft Sans Serif"/>
                <a:cs typeface="Microsoft Sans Serif"/>
              </a:rPr>
              <a:t>bajo. </a:t>
            </a:r>
            <a:r>
              <a:rPr sz="700" spc="-50" dirty="0">
                <a:latin typeface="Microsoft Sans Serif"/>
                <a:cs typeface="Microsoft Sans Serif"/>
              </a:rPr>
              <a:t>Es </a:t>
            </a:r>
            <a:r>
              <a:rPr sz="700" spc="35" dirty="0">
                <a:latin typeface="Microsoft Sans Serif"/>
                <a:cs typeface="Microsoft Sans Serif"/>
              </a:rPr>
              <a:t>importante proteger </a:t>
            </a:r>
            <a:r>
              <a:rPr sz="700" spc="10" dirty="0">
                <a:latin typeface="Microsoft Sans Serif"/>
                <a:cs typeface="Microsoft Sans Serif"/>
              </a:rPr>
              <a:t>los </a:t>
            </a:r>
            <a:r>
              <a:rPr sz="700" spc="25" dirty="0">
                <a:latin typeface="Microsoft Sans Serif"/>
                <a:cs typeface="Microsoft Sans Serif"/>
              </a:rPr>
              <a:t>generadores </a:t>
            </a:r>
            <a:r>
              <a:rPr sz="700" spc="30" dirty="0">
                <a:latin typeface="Microsoft Sans Serif"/>
                <a:cs typeface="Microsoft Sans Serif"/>
              </a:rPr>
              <a:t> </a:t>
            </a:r>
            <a:r>
              <a:rPr sz="700" spc="20" dirty="0">
                <a:latin typeface="Microsoft Sans Serif"/>
                <a:cs typeface="Microsoft Sans Serif"/>
              </a:rPr>
              <a:t>principales</a:t>
            </a:r>
            <a:r>
              <a:rPr sz="700" spc="-5" dirty="0">
                <a:latin typeface="Microsoft Sans Serif"/>
                <a:cs typeface="Microsoft Sans Serif"/>
              </a:rPr>
              <a:t> </a:t>
            </a:r>
            <a:r>
              <a:rPr sz="700" spc="20" dirty="0">
                <a:latin typeface="Microsoft Sans Serif"/>
                <a:cs typeface="Microsoft Sans Serif"/>
              </a:rPr>
              <a:t>con</a:t>
            </a:r>
            <a:r>
              <a:rPr sz="700" dirty="0">
                <a:latin typeface="Microsoft Sans Serif"/>
                <a:cs typeface="Microsoft Sans Serif"/>
              </a:rPr>
              <a:t> </a:t>
            </a:r>
            <a:r>
              <a:rPr sz="700" spc="40" dirty="0">
                <a:latin typeface="Microsoft Sans Serif"/>
                <a:cs typeface="Microsoft Sans Serif"/>
              </a:rPr>
              <a:t>un</a:t>
            </a:r>
            <a:r>
              <a:rPr sz="700" dirty="0">
                <a:latin typeface="Microsoft Sans Serif"/>
                <a:cs typeface="Microsoft Sans Serif"/>
              </a:rPr>
              <a:t> </a:t>
            </a:r>
            <a:r>
              <a:rPr sz="700" spc="15" dirty="0">
                <a:latin typeface="Microsoft Sans Serif"/>
                <a:cs typeface="Microsoft Sans Serif"/>
              </a:rPr>
              <a:t>sistema</a:t>
            </a:r>
            <a:r>
              <a:rPr sz="700" dirty="0">
                <a:latin typeface="Microsoft Sans Serif"/>
                <a:cs typeface="Microsoft Sans Serif"/>
              </a:rPr>
              <a:t> </a:t>
            </a:r>
            <a:r>
              <a:rPr sz="700" spc="15" dirty="0">
                <a:latin typeface="Microsoft Sans Serif"/>
                <a:cs typeface="Microsoft Sans Serif"/>
              </a:rPr>
              <a:t>adicional</a:t>
            </a:r>
            <a:r>
              <a:rPr sz="700" dirty="0">
                <a:latin typeface="Microsoft Sans Serif"/>
                <a:cs typeface="Microsoft Sans Serif"/>
              </a:rPr>
              <a:t> </a:t>
            </a:r>
            <a:r>
              <a:rPr sz="700" spc="20" dirty="0">
                <a:latin typeface="Microsoft Sans Serif"/>
                <a:cs typeface="Microsoft Sans Serif"/>
              </a:rPr>
              <a:t>de</a:t>
            </a:r>
            <a:r>
              <a:rPr sz="700" dirty="0">
                <a:latin typeface="Microsoft Sans Serif"/>
                <a:cs typeface="Microsoft Sans Serif"/>
              </a:rPr>
              <a:t> </a:t>
            </a:r>
            <a:r>
              <a:rPr sz="700" spc="25" dirty="0">
                <a:latin typeface="Microsoft Sans Serif"/>
                <a:cs typeface="Microsoft Sans Serif"/>
              </a:rPr>
              <a:t>protección</a:t>
            </a:r>
            <a:r>
              <a:rPr sz="700" dirty="0">
                <a:latin typeface="Microsoft Sans Serif"/>
                <a:cs typeface="Microsoft Sans Serif"/>
              </a:rPr>
              <a:t> </a:t>
            </a:r>
            <a:r>
              <a:rPr sz="700" spc="30" dirty="0">
                <a:latin typeface="Microsoft Sans Serif"/>
                <a:cs typeface="Microsoft Sans Serif"/>
              </a:rPr>
              <a:t>contra</a:t>
            </a:r>
            <a:r>
              <a:rPr sz="700" spc="-5" dirty="0">
                <a:latin typeface="Microsoft Sans Serif"/>
                <a:cs typeface="Microsoft Sans Serif"/>
              </a:rPr>
              <a:t> </a:t>
            </a:r>
            <a:r>
              <a:rPr sz="700" spc="10" dirty="0">
                <a:latin typeface="Microsoft Sans Serif"/>
                <a:cs typeface="Microsoft Sans Serif"/>
              </a:rPr>
              <a:t>fallas</a:t>
            </a:r>
            <a:r>
              <a:rPr sz="700" dirty="0">
                <a:latin typeface="Microsoft Sans Serif"/>
                <a:cs typeface="Microsoft Sans Serif"/>
              </a:rPr>
              <a:t> a </a:t>
            </a:r>
            <a:r>
              <a:rPr sz="700" spc="30" dirty="0">
                <a:latin typeface="Microsoft Sans Serif"/>
                <a:cs typeface="Microsoft Sans Serif"/>
              </a:rPr>
              <a:t>tierra</a:t>
            </a:r>
            <a:r>
              <a:rPr sz="700" dirty="0">
                <a:latin typeface="Microsoft Sans Serif"/>
                <a:cs typeface="Microsoft Sans Serif"/>
              </a:rPr>
              <a:t> </a:t>
            </a:r>
            <a:r>
              <a:rPr sz="700" spc="25" dirty="0">
                <a:latin typeface="Microsoft Sans Serif"/>
                <a:cs typeface="Microsoft Sans Serif"/>
              </a:rPr>
              <a:t>para </a:t>
            </a:r>
            <a:r>
              <a:rPr sz="700" spc="-170" dirty="0">
                <a:latin typeface="Microsoft Sans Serif"/>
                <a:cs typeface="Microsoft Sans Serif"/>
              </a:rPr>
              <a:t> </a:t>
            </a:r>
            <a:r>
              <a:rPr sz="700" spc="30" dirty="0">
                <a:latin typeface="Microsoft Sans Serif"/>
                <a:cs typeface="Microsoft Sans Serif"/>
              </a:rPr>
              <a:t>que</a:t>
            </a:r>
            <a:r>
              <a:rPr sz="700" spc="-5" dirty="0">
                <a:latin typeface="Microsoft Sans Serif"/>
                <a:cs typeface="Microsoft Sans Serif"/>
              </a:rPr>
              <a:t> se</a:t>
            </a:r>
            <a:r>
              <a:rPr sz="700" dirty="0">
                <a:latin typeface="Microsoft Sans Serif"/>
                <a:cs typeface="Microsoft Sans Serif"/>
              </a:rPr>
              <a:t> </a:t>
            </a:r>
            <a:r>
              <a:rPr sz="700" spc="30" dirty="0">
                <a:latin typeface="Microsoft Sans Serif"/>
                <a:cs typeface="Microsoft Sans Serif"/>
              </a:rPr>
              <a:t>obtenga</a:t>
            </a:r>
            <a:r>
              <a:rPr sz="700" dirty="0">
                <a:latin typeface="Microsoft Sans Serif"/>
                <a:cs typeface="Microsoft Sans Serif"/>
              </a:rPr>
              <a:t> </a:t>
            </a:r>
            <a:r>
              <a:rPr sz="700" spc="30" dirty="0">
                <a:latin typeface="Microsoft Sans Serif"/>
                <a:cs typeface="Microsoft Sans Serif"/>
              </a:rPr>
              <a:t>una</a:t>
            </a:r>
            <a:r>
              <a:rPr sz="700" dirty="0">
                <a:latin typeface="Microsoft Sans Serif"/>
                <a:cs typeface="Microsoft Sans Serif"/>
              </a:rPr>
              <a:t> </a:t>
            </a:r>
            <a:r>
              <a:rPr sz="700" spc="30" dirty="0">
                <a:latin typeface="Microsoft Sans Serif"/>
                <a:cs typeface="Microsoft Sans Serif"/>
              </a:rPr>
              <a:t>cobertura</a:t>
            </a:r>
            <a:r>
              <a:rPr sz="700" dirty="0">
                <a:latin typeface="Microsoft Sans Serif"/>
                <a:cs typeface="Microsoft Sans Serif"/>
              </a:rPr>
              <a:t> </a:t>
            </a:r>
            <a:r>
              <a:rPr sz="700" spc="20" dirty="0">
                <a:latin typeface="Microsoft Sans Serif"/>
                <a:cs typeface="Microsoft Sans Serif"/>
              </a:rPr>
              <a:t>de</a:t>
            </a:r>
            <a:r>
              <a:rPr sz="700" spc="-5" dirty="0">
                <a:latin typeface="Microsoft Sans Serif"/>
                <a:cs typeface="Microsoft Sans Serif"/>
              </a:rPr>
              <a:t> </a:t>
            </a:r>
            <a:r>
              <a:rPr sz="700" spc="10" dirty="0">
                <a:latin typeface="Microsoft Sans Serif"/>
                <a:cs typeface="Microsoft Sans Serif"/>
              </a:rPr>
              <a:t>fallas</a:t>
            </a:r>
            <a:r>
              <a:rPr sz="700" dirty="0">
                <a:latin typeface="Microsoft Sans Serif"/>
                <a:cs typeface="Microsoft Sans Serif"/>
              </a:rPr>
              <a:t> </a:t>
            </a:r>
            <a:r>
              <a:rPr sz="700" spc="25" dirty="0">
                <a:latin typeface="Microsoft Sans Serif"/>
                <a:cs typeface="Microsoft Sans Serif"/>
              </a:rPr>
              <a:t>para</a:t>
            </a:r>
            <a:r>
              <a:rPr sz="700" dirty="0">
                <a:latin typeface="Microsoft Sans Serif"/>
                <a:cs typeface="Microsoft Sans Serif"/>
              </a:rPr>
              <a:t> </a:t>
            </a:r>
            <a:r>
              <a:rPr sz="700" spc="10" dirty="0">
                <a:latin typeface="Microsoft Sans Serif"/>
                <a:cs typeface="Microsoft Sans Serif"/>
              </a:rPr>
              <a:t>el</a:t>
            </a:r>
            <a:r>
              <a:rPr sz="700" dirty="0">
                <a:latin typeface="Microsoft Sans Serif"/>
                <a:cs typeface="Microsoft Sans Serif"/>
              </a:rPr>
              <a:t> </a:t>
            </a:r>
            <a:r>
              <a:rPr sz="700" spc="10" dirty="0">
                <a:latin typeface="Microsoft Sans Serif"/>
                <a:cs typeface="Microsoft Sans Serif"/>
              </a:rPr>
              <a:t>100</a:t>
            </a:r>
            <a:r>
              <a:rPr sz="700" dirty="0">
                <a:latin typeface="Microsoft Sans Serif"/>
                <a:cs typeface="Microsoft Sans Serif"/>
              </a:rPr>
              <a:t> </a:t>
            </a:r>
            <a:r>
              <a:rPr sz="700" spc="40" dirty="0">
                <a:latin typeface="Microsoft Sans Serif"/>
                <a:cs typeface="Microsoft Sans Serif"/>
              </a:rPr>
              <a:t>por</a:t>
            </a:r>
            <a:r>
              <a:rPr sz="700" dirty="0">
                <a:latin typeface="Microsoft Sans Serif"/>
                <a:cs typeface="Microsoft Sans Serif"/>
              </a:rPr>
              <a:t> </a:t>
            </a:r>
            <a:r>
              <a:rPr sz="700" spc="20" dirty="0">
                <a:latin typeface="Microsoft Sans Serif"/>
                <a:cs typeface="Microsoft Sans Serif"/>
              </a:rPr>
              <a:t>ciento</a:t>
            </a:r>
            <a:r>
              <a:rPr sz="700" spc="-5" dirty="0">
                <a:latin typeface="Microsoft Sans Serif"/>
                <a:cs typeface="Microsoft Sans Serif"/>
              </a:rPr>
              <a:t> </a:t>
            </a:r>
            <a:r>
              <a:rPr sz="700" spc="20" dirty="0">
                <a:latin typeface="Microsoft Sans Serif"/>
                <a:cs typeface="Microsoft Sans Serif"/>
              </a:rPr>
              <a:t>del</a:t>
            </a:r>
            <a:r>
              <a:rPr sz="700" dirty="0">
                <a:latin typeface="Microsoft Sans Serif"/>
                <a:cs typeface="Microsoft Sans Serif"/>
              </a:rPr>
              <a:t> </a:t>
            </a:r>
            <a:r>
              <a:rPr sz="700" spc="15" dirty="0">
                <a:latin typeface="Microsoft Sans Serif"/>
                <a:cs typeface="Microsoft Sans Serif"/>
              </a:rPr>
              <a:t>devanado. </a:t>
            </a:r>
            <a:r>
              <a:rPr sz="700" spc="-170" dirty="0">
                <a:latin typeface="Microsoft Sans Serif"/>
                <a:cs typeface="Microsoft Sans Serif"/>
              </a:rPr>
              <a:t> </a:t>
            </a:r>
            <a:r>
              <a:rPr sz="700" spc="-15" dirty="0">
                <a:latin typeface="Microsoft Sans Serif"/>
                <a:cs typeface="Microsoft Sans Serif"/>
              </a:rPr>
              <a:t>Las </a:t>
            </a:r>
            <a:r>
              <a:rPr sz="700" spc="10" dirty="0">
                <a:latin typeface="Microsoft Sans Serif"/>
                <a:cs typeface="Microsoft Sans Serif"/>
              </a:rPr>
              <a:t>técnicas </a:t>
            </a:r>
            <a:r>
              <a:rPr sz="700" spc="25" dirty="0">
                <a:latin typeface="Microsoft Sans Serif"/>
                <a:cs typeface="Microsoft Sans Serif"/>
              </a:rPr>
              <a:t>para </a:t>
            </a:r>
            <a:r>
              <a:rPr sz="700" spc="10" dirty="0">
                <a:latin typeface="Microsoft Sans Serif"/>
                <a:cs typeface="Microsoft Sans Serif"/>
              </a:rPr>
              <a:t>la </a:t>
            </a:r>
            <a:r>
              <a:rPr sz="700" spc="20" dirty="0">
                <a:latin typeface="Microsoft Sans Serif"/>
                <a:cs typeface="Microsoft Sans Serif"/>
              </a:rPr>
              <a:t>detección de </a:t>
            </a:r>
            <a:r>
              <a:rPr sz="700" spc="10" dirty="0">
                <a:latin typeface="Microsoft Sans Serif"/>
                <a:cs typeface="Microsoft Sans Serif"/>
              </a:rPr>
              <a:t>fallas </a:t>
            </a:r>
            <a:r>
              <a:rPr sz="700" dirty="0">
                <a:latin typeface="Microsoft Sans Serif"/>
                <a:cs typeface="Microsoft Sans Serif"/>
              </a:rPr>
              <a:t>a </a:t>
            </a:r>
            <a:r>
              <a:rPr sz="700" spc="30" dirty="0">
                <a:latin typeface="Microsoft Sans Serif"/>
                <a:cs typeface="Microsoft Sans Serif"/>
              </a:rPr>
              <a:t>tierra que </a:t>
            </a:r>
            <a:r>
              <a:rPr sz="700" spc="25" dirty="0">
                <a:latin typeface="Microsoft Sans Serif"/>
                <a:cs typeface="Microsoft Sans Serif"/>
              </a:rPr>
              <a:t>cubren </a:t>
            </a:r>
            <a:r>
              <a:rPr sz="700" spc="10" dirty="0">
                <a:latin typeface="Microsoft Sans Serif"/>
                <a:cs typeface="Microsoft Sans Serif"/>
              </a:rPr>
              <a:t>el 100 </a:t>
            </a:r>
            <a:r>
              <a:rPr sz="700" spc="40" dirty="0">
                <a:latin typeface="Microsoft Sans Serif"/>
                <a:cs typeface="Microsoft Sans Serif"/>
              </a:rPr>
              <a:t>por </a:t>
            </a:r>
            <a:r>
              <a:rPr sz="700" spc="20" dirty="0">
                <a:latin typeface="Microsoft Sans Serif"/>
                <a:cs typeface="Microsoft Sans Serif"/>
              </a:rPr>
              <a:t>ciento </a:t>
            </a:r>
            <a:r>
              <a:rPr sz="700" spc="-175" dirty="0">
                <a:latin typeface="Microsoft Sans Serif"/>
                <a:cs typeface="Microsoft Sans Serif"/>
              </a:rPr>
              <a:t> </a:t>
            </a:r>
            <a:r>
              <a:rPr sz="700" spc="20" dirty="0">
                <a:latin typeface="Microsoft Sans Serif"/>
                <a:cs typeface="Microsoft Sans Serif"/>
              </a:rPr>
              <a:t>de</a:t>
            </a:r>
            <a:r>
              <a:rPr sz="700" spc="-5" dirty="0">
                <a:latin typeface="Microsoft Sans Serif"/>
                <a:cs typeface="Microsoft Sans Serif"/>
              </a:rPr>
              <a:t> </a:t>
            </a:r>
            <a:r>
              <a:rPr sz="700" spc="10" dirty="0">
                <a:latin typeface="Microsoft Sans Serif"/>
                <a:cs typeface="Microsoft Sans Serif"/>
              </a:rPr>
              <a:t>los</a:t>
            </a:r>
            <a:r>
              <a:rPr sz="700" spc="-5" dirty="0">
                <a:latin typeface="Microsoft Sans Serif"/>
                <a:cs typeface="Microsoft Sans Serif"/>
              </a:rPr>
              <a:t> </a:t>
            </a:r>
            <a:r>
              <a:rPr sz="700" spc="15" dirty="0">
                <a:latin typeface="Microsoft Sans Serif"/>
                <a:cs typeface="Microsoft Sans Serif"/>
              </a:rPr>
              <a:t>devanados</a:t>
            </a:r>
            <a:r>
              <a:rPr sz="700" spc="-5" dirty="0">
                <a:latin typeface="Microsoft Sans Serif"/>
                <a:cs typeface="Microsoft Sans Serif"/>
              </a:rPr>
              <a:t> </a:t>
            </a:r>
            <a:r>
              <a:rPr sz="700" spc="20" dirty="0">
                <a:latin typeface="Microsoft Sans Serif"/>
                <a:cs typeface="Microsoft Sans Serif"/>
              </a:rPr>
              <a:t>del</a:t>
            </a:r>
            <a:r>
              <a:rPr sz="700" dirty="0">
                <a:latin typeface="Microsoft Sans Serif"/>
                <a:cs typeface="Microsoft Sans Serif"/>
              </a:rPr>
              <a:t> </a:t>
            </a:r>
            <a:r>
              <a:rPr sz="700" spc="25" dirty="0">
                <a:latin typeface="Microsoft Sans Serif"/>
                <a:cs typeface="Microsoft Sans Serif"/>
              </a:rPr>
              <a:t>estator</a:t>
            </a:r>
            <a:r>
              <a:rPr sz="700" spc="-5" dirty="0">
                <a:latin typeface="Microsoft Sans Serif"/>
                <a:cs typeface="Microsoft Sans Serif"/>
              </a:rPr>
              <a:t> se </a:t>
            </a:r>
            <a:r>
              <a:rPr sz="700" spc="30" dirty="0">
                <a:latin typeface="Microsoft Sans Serif"/>
                <a:cs typeface="Microsoft Sans Serif"/>
              </a:rPr>
              <a:t>pueden</a:t>
            </a:r>
            <a:r>
              <a:rPr sz="700" dirty="0">
                <a:latin typeface="Microsoft Sans Serif"/>
                <a:cs typeface="Microsoft Sans Serif"/>
              </a:rPr>
              <a:t> </a:t>
            </a:r>
            <a:r>
              <a:rPr sz="700" spc="25" dirty="0">
                <a:latin typeface="Microsoft Sans Serif"/>
                <a:cs typeface="Microsoft Sans Serif"/>
              </a:rPr>
              <a:t>dividir</a:t>
            </a:r>
            <a:r>
              <a:rPr sz="700" spc="-5" dirty="0">
                <a:latin typeface="Microsoft Sans Serif"/>
                <a:cs typeface="Microsoft Sans Serif"/>
              </a:rPr>
              <a:t> </a:t>
            </a:r>
            <a:r>
              <a:rPr sz="700" spc="20" dirty="0">
                <a:latin typeface="Microsoft Sans Serif"/>
                <a:cs typeface="Microsoft Sans Serif"/>
              </a:rPr>
              <a:t>en</a:t>
            </a:r>
            <a:r>
              <a:rPr sz="700" spc="-5" dirty="0">
                <a:latin typeface="Microsoft Sans Serif"/>
                <a:cs typeface="Microsoft Sans Serif"/>
              </a:rPr>
              <a:t> </a:t>
            </a:r>
            <a:r>
              <a:rPr sz="700" spc="25" dirty="0">
                <a:latin typeface="Microsoft Sans Serif"/>
                <a:cs typeface="Microsoft Sans Serif"/>
              </a:rPr>
              <a:t>tres</a:t>
            </a:r>
            <a:r>
              <a:rPr sz="700" dirty="0">
                <a:latin typeface="Microsoft Sans Serif"/>
                <a:cs typeface="Microsoft Sans Serif"/>
              </a:rPr>
              <a:t> </a:t>
            </a:r>
            <a:r>
              <a:rPr sz="700" spc="15" dirty="0">
                <a:latin typeface="Microsoft Sans Serif"/>
                <a:cs typeface="Microsoft Sans Serif"/>
              </a:rPr>
              <a:t>categorías:</a:t>
            </a:r>
            <a:endParaRPr sz="700">
              <a:latin typeface="Microsoft Sans Serif"/>
              <a:cs typeface="Microsoft Sans Serif"/>
            </a:endParaRPr>
          </a:p>
        </p:txBody>
      </p:sp>
      <p:sp>
        <p:nvSpPr>
          <p:cNvPr id="19" name="object 19"/>
          <p:cNvSpPr txBox="1"/>
          <p:nvPr/>
        </p:nvSpPr>
        <p:spPr>
          <a:xfrm>
            <a:off x="1415216" y="4190514"/>
            <a:ext cx="7414947" cy="1632755"/>
          </a:xfrm>
          <a:prstGeom prst="rect">
            <a:avLst/>
          </a:prstGeom>
        </p:spPr>
        <p:txBody>
          <a:bodyPr vert="horz" wrap="square" lIns="0" tIns="24130" rIns="0" bIns="0" rtlCol="0">
            <a:spAutoFit/>
          </a:bodyPr>
          <a:lstStyle/>
          <a:p>
            <a:pPr marL="411480" indent="-172720">
              <a:lnSpc>
                <a:spcPct val="100000"/>
              </a:lnSpc>
              <a:spcBef>
                <a:spcPts val="190"/>
              </a:spcBef>
              <a:buSzPct val="142857"/>
              <a:buChar char="•"/>
              <a:tabLst>
                <a:tab pos="412115" algn="l"/>
              </a:tabLst>
            </a:pPr>
            <a:r>
              <a:rPr sz="700" spc="-5" dirty="0">
                <a:latin typeface="Microsoft Sans Serif"/>
                <a:cs typeface="Microsoft Sans Serif"/>
              </a:rPr>
              <a:t>Técnicas </a:t>
            </a:r>
            <a:r>
              <a:rPr sz="700" spc="5" dirty="0">
                <a:latin typeface="Microsoft Sans Serif"/>
                <a:cs typeface="Microsoft Sans Serif"/>
              </a:rPr>
              <a:t>basadas</a:t>
            </a:r>
            <a:r>
              <a:rPr sz="700" spc="-5" dirty="0">
                <a:latin typeface="Microsoft Sans Serif"/>
                <a:cs typeface="Microsoft Sans Serif"/>
              </a:rPr>
              <a:t> </a:t>
            </a:r>
            <a:r>
              <a:rPr sz="700" spc="20" dirty="0">
                <a:latin typeface="Microsoft Sans Serif"/>
                <a:cs typeface="Microsoft Sans Serif"/>
              </a:rPr>
              <a:t>en</a:t>
            </a:r>
            <a:r>
              <a:rPr sz="700" dirty="0">
                <a:latin typeface="Microsoft Sans Serif"/>
                <a:cs typeface="Microsoft Sans Serif"/>
              </a:rPr>
              <a:t> </a:t>
            </a:r>
            <a:r>
              <a:rPr sz="700" spc="20" dirty="0">
                <a:latin typeface="Microsoft Sans Serif"/>
                <a:cs typeface="Microsoft Sans Serif"/>
              </a:rPr>
              <a:t>voltaje</a:t>
            </a:r>
            <a:r>
              <a:rPr sz="700" spc="-5" dirty="0">
                <a:latin typeface="Microsoft Sans Serif"/>
                <a:cs typeface="Microsoft Sans Serif"/>
              </a:rPr>
              <a:t> </a:t>
            </a:r>
            <a:r>
              <a:rPr sz="700" spc="20" dirty="0">
                <a:latin typeface="Microsoft Sans Serif"/>
                <a:cs typeface="Microsoft Sans Serif"/>
              </a:rPr>
              <a:t>del</a:t>
            </a:r>
            <a:r>
              <a:rPr sz="700" spc="-5" dirty="0">
                <a:latin typeface="Microsoft Sans Serif"/>
                <a:cs typeface="Microsoft Sans Serif"/>
              </a:rPr>
              <a:t> </a:t>
            </a:r>
            <a:r>
              <a:rPr sz="700" spc="25" dirty="0">
                <a:latin typeface="Microsoft Sans Serif"/>
                <a:cs typeface="Microsoft Sans Serif"/>
              </a:rPr>
              <a:t>tercer</a:t>
            </a:r>
            <a:r>
              <a:rPr sz="700" dirty="0">
                <a:latin typeface="Microsoft Sans Serif"/>
                <a:cs typeface="Microsoft Sans Serif"/>
              </a:rPr>
              <a:t> </a:t>
            </a:r>
            <a:r>
              <a:rPr sz="700" spc="30" dirty="0">
                <a:latin typeface="Microsoft Sans Serif"/>
                <a:cs typeface="Microsoft Sans Serif"/>
              </a:rPr>
              <a:t>armónico</a:t>
            </a:r>
            <a:endParaRPr sz="700">
              <a:latin typeface="Microsoft Sans Serif"/>
              <a:cs typeface="Microsoft Sans Serif"/>
            </a:endParaRPr>
          </a:p>
          <a:p>
            <a:pPr marL="411480" indent="-170815">
              <a:lnSpc>
                <a:spcPct val="100000"/>
              </a:lnSpc>
              <a:spcBef>
                <a:spcPts val="330"/>
              </a:spcBef>
              <a:buSzPct val="125000"/>
              <a:buChar char="•"/>
              <a:tabLst>
                <a:tab pos="412115" algn="l"/>
              </a:tabLst>
            </a:pPr>
            <a:r>
              <a:rPr sz="800" spc="20" dirty="0">
                <a:latin typeface="Microsoft Sans Serif"/>
                <a:cs typeface="Microsoft Sans Serif"/>
              </a:rPr>
              <a:t>Inyección</a:t>
            </a:r>
            <a:r>
              <a:rPr sz="800" spc="-10" dirty="0">
                <a:latin typeface="Microsoft Sans Serif"/>
                <a:cs typeface="Microsoft Sans Serif"/>
              </a:rPr>
              <a:t> </a:t>
            </a:r>
            <a:r>
              <a:rPr sz="800" spc="25" dirty="0">
                <a:latin typeface="Microsoft Sans Serif"/>
                <a:cs typeface="Microsoft Sans Serif"/>
              </a:rPr>
              <a:t>de</a:t>
            </a:r>
            <a:r>
              <a:rPr sz="800" spc="-5" dirty="0">
                <a:latin typeface="Microsoft Sans Serif"/>
                <a:cs typeface="Microsoft Sans Serif"/>
              </a:rPr>
              <a:t> </a:t>
            </a:r>
            <a:r>
              <a:rPr sz="800" spc="20" dirty="0">
                <a:latin typeface="Microsoft Sans Serif"/>
                <a:cs typeface="Microsoft Sans Serif"/>
              </a:rPr>
              <a:t>voltaje</a:t>
            </a:r>
            <a:r>
              <a:rPr sz="800" spc="-5" dirty="0">
                <a:latin typeface="Microsoft Sans Serif"/>
                <a:cs typeface="Microsoft Sans Serif"/>
              </a:rPr>
              <a:t> </a:t>
            </a:r>
            <a:r>
              <a:rPr sz="800" spc="30" dirty="0">
                <a:latin typeface="Microsoft Sans Serif"/>
                <a:cs typeface="Microsoft Sans Serif"/>
              </a:rPr>
              <a:t>subarmónico</a:t>
            </a:r>
            <a:r>
              <a:rPr sz="800" spc="-5" dirty="0">
                <a:latin typeface="Microsoft Sans Serif"/>
                <a:cs typeface="Microsoft Sans Serif"/>
              </a:rPr>
              <a:t> </a:t>
            </a:r>
            <a:r>
              <a:rPr sz="800" spc="45" dirty="0">
                <a:latin typeface="Microsoft Sans Serif"/>
                <a:cs typeface="Microsoft Sans Serif"/>
              </a:rPr>
              <a:t>neutro</a:t>
            </a:r>
            <a:r>
              <a:rPr sz="800" spc="-10" dirty="0">
                <a:latin typeface="Microsoft Sans Serif"/>
                <a:cs typeface="Microsoft Sans Serif"/>
              </a:rPr>
              <a:t> </a:t>
            </a:r>
            <a:r>
              <a:rPr sz="800" spc="35" dirty="0">
                <a:latin typeface="Microsoft Sans Serif"/>
                <a:cs typeface="Microsoft Sans Serif"/>
              </a:rPr>
              <a:t>o</a:t>
            </a:r>
            <a:r>
              <a:rPr sz="800" spc="-5" dirty="0">
                <a:latin typeface="Microsoft Sans Serif"/>
                <a:cs typeface="Microsoft Sans Serif"/>
              </a:rPr>
              <a:t> </a:t>
            </a:r>
            <a:r>
              <a:rPr sz="800" spc="25" dirty="0">
                <a:latin typeface="Microsoft Sans Serif"/>
                <a:cs typeface="Microsoft Sans Serif"/>
              </a:rPr>
              <a:t>residual</a:t>
            </a:r>
            <a:endParaRPr sz="800">
              <a:latin typeface="Microsoft Sans Serif"/>
              <a:cs typeface="Microsoft Sans Serif"/>
            </a:endParaRPr>
          </a:p>
          <a:p>
            <a:pPr marL="12700">
              <a:lnSpc>
                <a:spcPct val="100000"/>
              </a:lnSpc>
              <a:spcBef>
                <a:spcPts val="890"/>
              </a:spcBef>
            </a:pPr>
            <a:r>
              <a:rPr sz="750" spc="-15" dirty="0">
                <a:latin typeface="Microsoft Sans Serif"/>
                <a:cs typeface="Microsoft Sans Serif"/>
              </a:rPr>
              <a:t>A.</a:t>
            </a:r>
            <a:r>
              <a:rPr sz="750" dirty="0">
                <a:latin typeface="Microsoft Sans Serif"/>
                <a:cs typeface="Microsoft Sans Serif"/>
              </a:rPr>
              <a:t> </a:t>
            </a:r>
            <a:r>
              <a:rPr sz="750" spc="-5" dirty="0">
                <a:latin typeface="Microsoft Sans Serif"/>
                <a:cs typeface="Microsoft Sans Serif"/>
              </a:rPr>
              <a:t>Técnicas</a:t>
            </a:r>
            <a:r>
              <a:rPr sz="750" dirty="0">
                <a:latin typeface="Microsoft Sans Serif"/>
                <a:cs typeface="Microsoft Sans Serif"/>
              </a:rPr>
              <a:t> </a:t>
            </a:r>
            <a:r>
              <a:rPr sz="750" spc="5" dirty="0">
                <a:latin typeface="Microsoft Sans Serif"/>
                <a:cs typeface="Microsoft Sans Serif"/>
              </a:rPr>
              <a:t>basadas </a:t>
            </a:r>
            <a:r>
              <a:rPr sz="750" spc="25" dirty="0">
                <a:latin typeface="Microsoft Sans Serif"/>
                <a:cs typeface="Microsoft Sans Serif"/>
              </a:rPr>
              <a:t>en</a:t>
            </a:r>
            <a:r>
              <a:rPr sz="750" dirty="0">
                <a:latin typeface="Microsoft Sans Serif"/>
                <a:cs typeface="Microsoft Sans Serif"/>
              </a:rPr>
              <a:t> </a:t>
            </a:r>
            <a:r>
              <a:rPr sz="750" spc="20" dirty="0">
                <a:latin typeface="Microsoft Sans Serif"/>
                <a:cs typeface="Microsoft Sans Serif"/>
              </a:rPr>
              <a:t>voltaje</a:t>
            </a:r>
            <a:r>
              <a:rPr sz="750" dirty="0">
                <a:latin typeface="Microsoft Sans Serif"/>
                <a:cs typeface="Microsoft Sans Serif"/>
              </a:rPr>
              <a:t> </a:t>
            </a:r>
            <a:r>
              <a:rPr sz="750" spc="20" dirty="0">
                <a:latin typeface="Microsoft Sans Serif"/>
                <a:cs typeface="Microsoft Sans Serif"/>
              </a:rPr>
              <a:t>del</a:t>
            </a:r>
            <a:r>
              <a:rPr sz="750" spc="5" dirty="0">
                <a:latin typeface="Microsoft Sans Serif"/>
                <a:cs typeface="Microsoft Sans Serif"/>
              </a:rPr>
              <a:t> </a:t>
            </a:r>
            <a:r>
              <a:rPr sz="750" spc="25" dirty="0">
                <a:latin typeface="Microsoft Sans Serif"/>
                <a:cs typeface="Microsoft Sans Serif"/>
              </a:rPr>
              <a:t>tercer</a:t>
            </a:r>
            <a:r>
              <a:rPr sz="750" dirty="0">
                <a:latin typeface="Microsoft Sans Serif"/>
                <a:cs typeface="Microsoft Sans Serif"/>
              </a:rPr>
              <a:t> </a:t>
            </a:r>
            <a:r>
              <a:rPr sz="750" spc="30" dirty="0">
                <a:latin typeface="Microsoft Sans Serif"/>
                <a:cs typeface="Microsoft Sans Serif"/>
              </a:rPr>
              <a:t>armónico</a:t>
            </a:r>
            <a:endParaRPr sz="750">
              <a:latin typeface="Microsoft Sans Serif"/>
              <a:cs typeface="Microsoft Sans Serif"/>
            </a:endParaRPr>
          </a:p>
          <a:p>
            <a:pPr marL="12700" marR="5080" indent="154940">
              <a:lnSpc>
                <a:spcPct val="133500"/>
              </a:lnSpc>
              <a:spcBef>
                <a:spcPts val="240"/>
              </a:spcBef>
            </a:pPr>
            <a:r>
              <a:rPr sz="750" spc="-5" dirty="0">
                <a:latin typeface="Microsoft Sans Serif"/>
                <a:cs typeface="Microsoft Sans Serif"/>
              </a:rPr>
              <a:t>Los </a:t>
            </a:r>
            <a:r>
              <a:rPr sz="750" spc="30" dirty="0">
                <a:latin typeface="Microsoft Sans Serif"/>
                <a:cs typeface="Microsoft Sans Serif"/>
              </a:rPr>
              <a:t>componentes</a:t>
            </a:r>
            <a:r>
              <a:rPr sz="750" dirty="0">
                <a:latin typeface="Microsoft Sans Serif"/>
                <a:cs typeface="Microsoft Sans Serif"/>
              </a:rPr>
              <a:t> </a:t>
            </a:r>
            <a:r>
              <a:rPr sz="750" spc="25" dirty="0">
                <a:latin typeface="Microsoft Sans Serif"/>
                <a:cs typeface="Microsoft Sans Serif"/>
              </a:rPr>
              <a:t>de</a:t>
            </a:r>
            <a:r>
              <a:rPr sz="750" spc="-5" dirty="0">
                <a:latin typeface="Microsoft Sans Serif"/>
                <a:cs typeface="Microsoft Sans Serif"/>
              </a:rPr>
              <a:t> </a:t>
            </a:r>
            <a:r>
              <a:rPr sz="750" spc="20" dirty="0">
                <a:latin typeface="Microsoft Sans Serif"/>
                <a:cs typeface="Microsoft Sans Serif"/>
              </a:rPr>
              <a:t>voltaje</a:t>
            </a:r>
            <a:r>
              <a:rPr sz="750" dirty="0">
                <a:latin typeface="Microsoft Sans Serif"/>
                <a:cs typeface="Microsoft Sans Serif"/>
              </a:rPr>
              <a:t> </a:t>
            </a:r>
            <a:r>
              <a:rPr sz="750" spc="20" dirty="0">
                <a:latin typeface="Microsoft Sans Serif"/>
                <a:cs typeface="Microsoft Sans Serif"/>
              </a:rPr>
              <a:t>del</a:t>
            </a:r>
            <a:r>
              <a:rPr sz="750" spc="-5" dirty="0">
                <a:latin typeface="Microsoft Sans Serif"/>
                <a:cs typeface="Microsoft Sans Serif"/>
              </a:rPr>
              <a:t> </a:t>
            </a:r>
            <a:r>
              <a:rPr sz="750" spc="25" dirty="0">
                <a:latin typeface="Microsoft Sans Serif"/>
                <a:cs typeface="Microsoft Sans Serif"/>
              </a:rPr>
              <a:t>tercer</a:t>
            </a:r>
            <a:r>
              <a:rPr sz="750" dirty="0">
                <a:latin typeface="Microsoft Sans Serif"/>
                <a:cs typeface="Microsoft Sans Serif"/>
              </a:rPr>
              <a:t> </a:t>
            </a:r>
            <a:r>
              <a:rPr sz="750" spc="30" dirty="0">
                <a:latin typeface="Microsoft Sans Serif"/>
                <a:cs typeface="Microsoft Sans Serif"/>
              </a:rPr>
              <a:t>armónico</a:t>
            </a:r>
            <a:r>
              <a:rPr sz="750" spc="-5" dirty="0">
                <a:latin typeface="Microsoft Sans Serif"/>
                <a:cs typeface="Microsoft Sans Serif"/>
              </a:rPr>
              <a:t> </a:t>
            </a:r>
            <a:r>
              <a:rPr sz="750" spc="20" dirty="0">
                <a:latin typeface="Microsoft Sans Serif"/>
                <a:cs typeface="Microsoft Sans Serif"/>
              </a:rPr>
              <a:t>están</a:t>
            </a:r>
            <a:r>
              <a:rPr sz="750" dirty="0">
                <a:latin typeface="Microsoft Sans Serif"/>
                <a:cs typeface="Microsoft Sans Serif"/>
              </a:rPr>
              <a:t> </a:t>
            </a:r>
            <a:r>
              <a:rPr sz="750" spc="20" dirty="0">
                <a:latin typeface="Microsoft Sans Serif"/>
                <a:cs typeface="Microsoft Sans Serif"/>
              </a:rPr>
              <a:t>presentes</a:t>
            </a:r>
            <a:r>
              <a:rPr sz="750" spc="-5" dirty="0">
                <a:latin typeface="Microsoft Sans Serif"/>
                <a:cs typeface="Microsoft Sans Serif"/>
              </a:rPr>
              <a:t> </a:t>
            </a:r>
            <a:r>
              <a:rPr sz="750" spc="25" dirty="0">
                <a:latin typeface="Microsoft Sans Serif"/>
                <a:cs typeface="Microsoft Sans Serif"/>
              </a:rPr>
              <a:t>en </a:t>
            </a:r>
            <a:r>
              <a:rPr sz="750" spc="-185" dirty="0">
                <a:latin typeface="Microsoft Sans Serif"/>
                <a:cs typeface="Microsoft Sans Serif"/>
              </a:rPr>
              <a:t> </a:t>
            </a:r>
            <a:r>
              <a:rPr sz="750" spc="10" dirty="0">
                <a:latin typeface="Microsoft Sans Serif"/>
                <a:cs typeface="Microsoft Sans Serif"/>
              </a:rPr>
              <a:t>los </a:t>
            </a:r>
            <a:r>
              <a:rPr sz="750" spc="25" dirty="0">
                <a:latin typeface="Microsoft Sans Serif"/>
                <a:cs typeface="Microsoft Sans Serif"/>
              </a:rPr>
              <a:t>terminales de </a:t>
            </a:r>
            <a:r>
              <a:rPr sz="750" spc="-5" dirty="0">
                <a:latin typeface="Microsoft Sans Serif"/>
                <a:cs typeface="Microsoft Sans Serif"/>
              </a:rPr>
              <a:t>casi </a:t>
            </a:r>
            <a:r>
              <a:rPr sz="750" spc="25" dirty="0">
                <a:latin typeface="Microsoft Sans Serif"/>
                <a:cs typeface="Microsoft Sans Serif"/>
              </a:rPr>
              <a:t>todas </a:t>
            </a:r>
            <a:r>
              <a:rPr sz="750" dirty="0">
                <a:latin typeface="Microsoft Sans Serif"/>
                <a:cs typeface="Microsoft Sans Serif"/>
              </a:rPr>
              <a:t>las </a:t>
            </a:r>
            <a:r>
              <a:rPr sz="750" spc="25" dirty="0">
                <a:latin typeface="Microsoft Sans Serif"/>
                <a:cs typeface="Microsoft Sans Serif"/>
              </a:rPr>
              <a:t>máquinas en </a:t>
            </a:r>
            <a:r>
              <a:rPr sz="750" spc="15" dirty="0">
                <a:latin typeface="Microsoft Sans Serif"/>
                <a:cs typeface="Microsoft Sans Serif"/>
              </a:rPr>
              <a:t>diversos </a:t>
            </a:r>
            <a:r>
              <a:rPr sz="750" spc="20" dirty="0">
                <a:latin typeface="Microsoft Sans Serif"/>
                <a:cs typeface="Microsoft Sans Serif"/>
              </a:rPr>
              <a:t>grados; </a:t>
            </a:r>
            <a:r>
              <a:rPr sz="750" spc="30" dirty="0">
                <a:latin typeface="Microsoft Sans Serif"/>
                <a:cs typeface="Microsoft Sans Serif"/>
              </a:rPr>
              <a:t>surgen </a:t>
            </a:r>
            <a:r>
              <a:rPr sz="750" spc="35" dirty="0">
                <a:latin typeface="Microsoft Sans Serif"/>
                <a:cs typeface="Microsoft Sans Serif"/>
              </a:rPr>
              <a:t> </a:t>
            </a:r>
            <a:r>
              <a:rPr sz="750" spc="30" dirty="0">
                <a:latin typeface="Microsoft Sans Serif"/>
                <a:cs typeface="Microsoft Sans Serif"/>
              </a:rPr>
              <a:t>debido </a:t>
            </a:r>
            <a:r>
              <a:rPr sz="750" dirty="0">
                <a:latin typeface="Microsoft Sans Serif"/>
                <a:cs typeface="Microsoft Sans Serif"/>
              </a:rPr>
              <a:t>a </a:t>
            </a:r>
            <a:r>
              <a:rPr sz="750" spc="10" dirty="0">
                <a:latin typeface="Microsoft Sans Serif"/>
                <a:cs typeface="Microsoft Sans Serif"/>
              </a:rPr>
              <a:t>la </a:t>
            </a:r>
            <a:r>
              <a:rPr sz="750" spc="20" dirty="0">
                <a:latin typeface="Microsoft Sans Serif"/>
                <a:cs typeface="Microsoft Sans Serif"/>
              </a:rPr>
              <a:t>naturaleza </a:t>
            </a:r>
            <a:r>
              <a:rPr sz="750" spc="40" dirty="0">
                <a:latin typeface="Microsoft Sans Serif"/>
                <a:cs typeface="Microsoft Sans Serif"/>
              </a:rPr>
              <a:t>no </a:t>
            </a:r>
            <a:r>
              <a:rPr sz="750" spc="20" dirty="0">
                <a:latin typeface="Microsoft Sans Serif"/>
                <a:cs typeface="Microsoft Sans Serif"/>
              </a:rPr>
              <a:t>sinusoidal del </a:t>
            </a:r>
            <a:r>
              <a:rPr sz="750" spc="35" dirty="0">
                <a:latin typeface="Microsoft Sans Serif"/>
                <a:cs typeface="Microsoft Sans Serif"/>
              </a:rPr>
              <a:t>flujo </a:t>
            </a:r>
            <a:r>
              <a:rPr sz="750" spc="20" dirty="0">
                <a:latin typeface="Microsoft Sans Serif"/>
                <a:cs typeface="Microsoft Sans Serif"/>
              </a:rPr>
              <a:t>del </a:t>
            </a:r>
            <a:r>
              <a:rPr sz="750" spc="50" dirty="0">
                <a:latin typeface="Microsoft Sans Serif"/>
                <a:cs typeface="Microsoft Sans Serif"/>
              </a:rPr>
              <a:t>rotor </a:t>
            </a:r>
            <a:r>
              <a:rPr sz="750" spc="5" dirty="0">
                <a:latin typeface="Microsoft Sans Serif"/>
                <a:cs typeface="Microsoft Sans Serif"/>
              </a:rPr>
              <a:t>y </a:t>
            </a:r>
            <a:r>
              <a:rPr sz="750" spc="20" dirty="0">
                <a:latin typeface="Microsoft Sans Serif"/>
                <a:cs typeface="Microsoft Sans Serif"/>
              </a:rPr>
              <a:t>varían </a:t>
            </a:r>
            <a:r>
              <a:rPr sz="750" spc="25" dirty="0">
                <a:latin typeface="Microsoft Sans Serif"/>
                <a:cs typeface="Microsoft Sans Serif"/>
              </a:rPr>
              <a:t>según </a:t>
            </a:r>
            <a:r>
              <a:rPr sz="750" spc="30" dirty="0">
                <a:latin typeface="Microsoft Sans Serif"/>
                <a:cs typeface="Microsoft Sans Serif"/>
              </a:rPr>
              <a:t> </a:t>
            </a:r>
            <a:r>
              <a:rPr sz="750" dirty="0">
                <a:latin typeface="Microsoft Sans Serif"/>
                <a:cs typeface="Microsoft Sans Serif"/>
              </a:rPr>
              <a:t>las </a:t>
            </a:r>
            <a:r>
              <a:rPr sz="750" spc="20" dirty="0">
                <a:latin typeface="Microsoft Sans Serif"/>
                <a:cs typeface="Microsoft Sans Serif"/>
              </a:rPr>
              <a:t>diferencias </a:t>
            </a:r>
            <a:r>
              <a:rPr sz="750" spc="25" dirty="0">
                <a:latin typeface="Microsoft Sans Serif"/>
                <a:cs typeface="Microsoft Sans Serif"/>
              </a:rPr>
              <a:t>en </a:t>
            </a:r>
            <a:r>
              <a:rPr sz="750" spc="10" dirty="0">
                <a:latin typeface="Microsoft Sans Serif"/>
                <a:cs typeface="Microsoft Sans Serif"/>
              </a:rPr>
              <a:t>el </a:t>
            </a:r>
            <a:r>
              <a:rPr sz="750" spc="20" dirty="0">
                <a:latin typeface="Microsoft Sans Serif"/>
                <a:cs typeface="Microsoft Sans Serif"/>
              </a:rPr>
              <a:t>diseño </a:t>
            </a:r>
            <a:r>
              <a:rPr sz="750" spc="5" dirty="0">
                <a:latin typeface="Microsoft Sans Serif"/>
                <a:cs typeface="Microsoft Sans Serif"/>
              </a:rPr>
              <a:t>y </a:t>
            </a:r>
            <a:r>
              <a:rPr sz="750" spc="10" dirty="0">
                <a:latin typeface="Microsoft Sans Serif"/>
                <a:cs typeface="Microsoft Sans Serif"/>
              </a:rPr>
              <a:t>la </a:t>
            </a:r>
            <a:r>
              <a:rPr sz="750" spc="20" dirty="0">
                <a:latin typeface="Microsoft Sans Serif"/>
                <a:cs typeface="Microsoft Sans Serif"/>
              </a:rPr>
              <a:t>fabricación. </a:t>
            </a:r>
            <a:r>
              <a:rPr sz="750" spc="-35" dirty="0">
                <a:latin typeface="Microsoft Sans Serif"/>
                <a:cs typeface="Microsoft Sans Serif"/>
              </a:rPr>
              <a:t>Si </a:t>
            </a:r>
            <a:r>
              <a:rPr sz="750" spc="10" dirty="0">
                <a:latin typeface="Microsoft Sans Serif"/>
                <a:cs typeface="Microsoft Sans Serif"/>
              </a:rPr>
              <a:t>está </a:t>
            </a:r>
            <a:r>
              <a:rPr sz="750" spc="25" dirty="0">
                <a:latin typeface="Microsoft Sans Serif"/>
                <a:cs typeface="Microsoft Sans Serif"/>
              </a:rPr>
              <a:t>presente en </a:t>
            </a:r>
            <a:r>
              <a:rPr sz="750" spc="30" dirty="0">
                <a:latin typeface="Microsoft Sans Serif"/>
                <a:cs typeface="Microsoft Sans Serif"/>
              </a:rPr>
              <a:t>una </a:t>
            </a:r>
            <a:r>
              <a:rPr sz="750" spc="35" dirty="0">
                <a:latin typeface="Microsoft Sans Serif"/>
                <a:cs typeface="Microsoft Sans Serif"/>
              </a:rPr>
              <a:t> </a:t>
            </a:r>
            <a:r>
              <a:rPr sz="750" spc="25" dirty="0">
                <a:latin typeface="Microsoft Sans Serif"/>
                <a:cs typeface="Microsoft Sans Serif"/>
              </a:rPr>
              <a:t>cantidad</a:t>
            </a:r>
            <a:r>
              <a:rPr sz="750" dirty="0">
                <a:latin typeface="Microsoft Sans Serif"/>
                <a:cs typeface="Microsoft Sans Serif"/>
              </a:rPr>
              <a:t> </a:t>
            </a:r>
            <a:r>
              <a:rPr sz="750" spc="20" dirty="0">
                <a:latin typeface="Microsoft Sans Serif"/>
                <a:cs typeface="Microsoft Sans Serif"/>
              </a:rPr>
              <a:t>suficiente,</a:t>
            </a:r>
            <a:r>
              <a:rPr sz="750" dirty="0">
                <a:latin typeface="Microsoft Sans Serif"/>
                <a:cs typeface="Microsoft Sans Serif"/>
              </a:rPr>
              <a:t> </a:t>
            </a:r>
            <a:r>
              <a:rPr sz="750" spc="10" dirty="0">
                <a:latin typeface="Microsoft Sans Serif"/>
                <a:cs typeface="Microsoft Sans Serif"/>
              </a:rPr>
              <a:t>los</a:t>
            </a:r>
            <a:r>
              <a:rPr sz="750" dirty="0">
                <a:latin typeface="Microsoft Sans Serif"/>
                <a:cs typeface="Microsoft Sans Serif"/>
              </a:rPr>
              <a:t> </a:t>
            </a:r>
            <a:r>
              <a:rPr sz="750" spc="15" dirty="0">
                <a:latin typeface="Microsoft Sans Serif"/>
                <a:cs typeface="Microsoft Sans Serif"/>
              </a:rPr>
              <a:t>esquemas</a:t>
            </a:r>
            <a:r>
              <a:rPr sz="750" spc="5" dirty="0">
                <a:latin typeface="Microsoft Sans Serif"/>
                <a:cs typeface="Microsoft Sans Serif"/>
              </a:rPr>
              <a:t> </a:t>
            </a:r>
            <a:r>
              <a:rPr sz="750" spc="25" dirty="0">
                <a:latin typeface="Microsoft Sans Serif"/>
                <a:cs typeface="Microsoft Sans Serif"/>
              </a:rPr>
              <a:t>de</a:t>
            </a:r>
            <a:r>
              <a:rPr sz="750" dirty="0">
                <a:latin typeface="Microsoft Sans Serif"/>
                <a:cs typeface="Microsoft Sans Serif"/>
              </a:rPr>
              <a:t> </a:t>
            </a:r>
            <a:r>
              <a:rPr sz="750" spc="10" dirty="0">
                <a:latin typeface="Microsoft Sans Serif"/>
                <a:cs typeface="Microsoft Sans Serif"/>
              </a:rPr>
              <a:t>esta</a:t>
            </a:r>
            <a:r>
              <a:rPr sz="750" dirty="0">
                <a:latin typeface="Microsoft Sans Serif"/>
                <a:cs typeface="Microsoft Sans Serif"/>
              </a:rPr>
              <a:t> </a:t>
            </a:r>
            <a:r>
              <a:rPr sz="750" spc="20" dirty="0">
                <a:latin typeface="Microsoft Sans Serif"/>
                <a:cs typeface="Microsoft Sans Serif"/>
              </a:rPr>
              <a:t>categoría</a:t>
            </a:r>
            <a:r>
              <a:rPr sz="750" dirty="0">
                <a:latin typeface="Microsoft Sans Serif"/>
                <a:cs typeface="Microsoft Sans Serif"/>
              </a:rPr>
              <a:t> </a:t>
            </a:r>
            <a:r>
              <a:rPr sz="750" spc="25" dirty="0">
                <a:latin typeface="Microsoft Sans Serif"/>
                <a:cs typeface="Microsoft Sans Serif"/>
              </a:rPr>
              <a:t>utilizan</a:t>
            </a:r>
            <a:r>
              <a:rPr sz="750" spc="5" dirty="0">
                <a:latin typeface="Microsoft Sans Serif"/>
                <a:cs typeface="Microsoft Sans Serif"/>
              </a:rPr>
              <a:t> </a:t>
            </a:r>
            <a:r>
              <a:rPr sz="750" spc="10" dirty="0">
                <a:latin typeface="Microsoft Sans Serif"/>
                <a:cs typeface="Microsoft Sans Serif"/>
              </a:rPr>
              <a:t>este</a:t>
            </a:r>
            <a:r>
              <a:rPr sz="750" dirty="0">
                <a:latin typeface="Microsoft Sans Serif"/>
                <a:cs typeface="Microsoft Sans Serif"/>
              </a:rPr>
              <a:t> </a:t>
            </a:r>
            <a:r>
              <a:rPr sz="750" spc="20" dirty="0">
                <a:latin typeface="Microsoft Sans Serif"/>
                <a:cs typeface="Microsoft Sans Serif"/>
              </a:rPr>
              <a:t>voltaje </a:t>
            </a:r>
            <a:r>
              <a:rPr sz="750" spc="-185" dirty="0">
                <a:latin typeface="Microsoft Sans Serif"/>
                <a:cs typeface="Microsoft Sans Serif"/>
              </a:rPr>
              <a:t> </a:t>
            </a:r>
            <a:r>
              <a:rPr sz="750" spc="25" dirty="0">
                <a:latin typeface="Microsoft Sans Serif"/>
                <a:cs typeface="Microsoft Sans Serif"/>
              </a:rPr>
              <a:t>para detectar </a:t>
            </a:r>
            <a:r>
              <a:rPr sz="750" spc="10" dirty="0">
                <a:latin typeface="Microsoft Sans Serif"/>
                <a:cs typeface="Microsoft Sans Serif"/>
              </a:rPr>
              <a:t>fallas </a:t>
            </a:r>
            <a:r>
              <a:rPr sz="750" dirty="0">
                <a:latin typeface="Microsoft Sans Serif"/>
                <a:cs typeface="Microsoft Sans Serif"/>
              </a:rPr>
              <a:t>a </a:t>
            </a:r>
            <a:r>
              <a:rPr sz="750" spc="35" dirty="0">
                <a:latin typeface="Microsoft Sans Serif"/>
                <a:cs typeface="Microsoft Sans Serif"/>
              </a:rPr>
              <a:t>tierra </a:t>
            </a:r>
            <a:r>
              <a:rPr sz="750" spc="5" dirty="0">
                <a:latin typeface="Microsoft Sans Serif"/>
                <a:cs typeface="Microsoft Sans Serif"/>
              </a:rPr>
              <a:t>cerca </a:t>
            </a:r>
            <a:r>
              <a:rPr sz="750" spc="20" dirty="0">
                <a:latin typeface="Microsoft Sans Serif"/>
                <a:cs typeface="Microsoft Sans Serif"/>
              </a:rPr>
              <a:t>del </a:t>
            </a:r>
            <a:r>
              <a:rPr sz="750" spc="35" dirty="0">
                <a:latin typeface="Microsoft Sans Serif"/>
                <a:cs typeface="Microsoft Sans Serif"/>
              </a:rPr>
              <a:t>neutro. </a:t>
            </a:r>
            <a:r>
              <a:rPr sz="750" spc="-5" dirty="0">
                <a:latin typeface="Microsoft Sans Serif"/>
                <a:cs typeface="Microsoft Sans Serif"/>
              </a:rPr>
              <a:t>Los </a:t>
            </a:r>
            <a:r>
              <a:rPr sz="750" spc="15" dirty="0">
                <a:latin typeface="Microsoft Sans Serif"/>
                <a:cs typeface="Microsoft Sans Serif"/>
              </a:rPr>
              <a:t>voltajes </a:t>
            </a:r>
            <a:r>
              <a:rPr sz="750" spc="20" dirty="0">
                <a:latin typeface="Microsoft Sans Serif"/>
                <a:cs typeface="Microsoft Sans Serif"/>
              </a:rPr>
              <a:t>del </a:t>
            </a:r>
            <a:r>
              <a:rPr sz="750" spc="25" dirty="0">
                <a:latin typeface="Microsoft Sans Serif"/>
                <a:cs typeface="Microsoft Sans Serif"/>
              </a:rPr>
              <a:t>tercer </a:t>
            </a:r>
            <a:r>
              <a:rPr sz="750" spc="30" dirty="0">
                <a:latin typeface="Microsoft Sans Serif"/>
                <a:cs typeface="Microsoft Sans Serif"/>
              </a:rPr>
              <a:t> armónico medidos </a:t>
            </a:r>
            <a:r>
              <a:rPr sz="750" spc="25" dirty="0">
                <a:latin typeface="Microsoft Sans Serif"/>
                <a:cs typeface="Microsoft Sans Serif"/>
              </a:rPr>
              <a:t>en </a:t>
            </a:r>
            <a:r>
              <a:rPr sz="750" spc="10" dirty="0">
                <a:latin typeface="Microsoft Sans Serif"/>
                <a:cs typeface="Microsoft Sans Serif"/>
              </a:rPr>
              <a:t>el </a:t>
            </a:r>
            <a:r>
              <a:rPr sz="750" spc="40" dirty="0">
                <a:latin typeface="Microsoft Sans Serif"/>
                <a:cs typeface="Microsoft Sans Serif"/>
              </a:rPr>
              <a:t>neutro </a:t>
            </a:r>
            <a:r>
              <a:rPr sz="750" spc="20" dirty="0">
                <a:latin typeface="Microsoft Sans Serif"/>
                <a:cs typeface="Microsoft Sans Serif"/>
              </a:rPr>
              <a:t>del </a:t>
            </a:r>
            <a:r>
              <a:rPr sz="750" spc="30" dirty="0">
                <a:latin typeface="Microsoft Sans Serif"/>
                <a:cs typeface="Microsoft Sans Serif"/>
              </a:rPr>
              <a:t>generador </a:t>
            </a:r>
            <a:r>
              <a:rPr sz="750" spc="35" dirty="0">
                <a:latin typeface="Microsoft Sans Serif"/>
                <a:cs typeface="Microsoft Sans Serif"/>
              </a:rPr>
              <a:t>o </a:t>
            </a:r>
            <a:r>
              <a:rPr sz="750" spc="25" dirty="0">
                <a:latin typeface="Microsoft Sans Serif"/>
                <a:cs typeface="Microsoft Sans Serif"/>
              </a:rPr>
              <a:t>en </a:t>
            </a:r>
            <a:r>
              <a:rPr sz="750" spc="10" dirty="0">
                <a:latin typeface="Microsoft Sans Serif"/>
                <a:cs typeface="Microsoft Sans Serif"/>
              </a:rPr>
              <a:t>los </a:t>
            </a:r>
            <a:r>
              <a:rPr sz="750" spc="25" dirty="0">
                <a:latin typeface="Microsoft Sans Serif"/>
                <a:cs typeface="Microsoft Sans Serif"/>
              </a:rPr>
              <a:t>terminales </a:t>
            </a:r>
            <a:r>
              <a:rPr sz="750" spc="35" dirty="0">
                <a:latin typeface="Microsoft Sans Serif"/>
                <a:cs typeface="Microsoft Sans Serif"/>
              </a:rPr>
              <a:t>o </a:t>
            </a:r>
            <a:r>
              <a:rPr sz="750" spc="40" dirty="0">
                <a:latin typeface="Microsoft Sans Serif"/>
                <a:cs typeface="Microsoft Sans Serif"/>
              </a:rPr>
              <a:t> </a:t>
            </a:r>
            <a:r>
              <a:rPr sz="750" spc="25" dirty="0">
                <a:latin typeface="Microsoft Sans Serif"/>
                <a:cs typeface="Microsoft Sans Serif"/>
              </a:rPr>
              <a:t>ambos</a:t>
            </a:r>
            <a:r>
              <a:rPr sz="750" spc="-10" dirty="0">
                <a:latin typeface="Microsoft Sans Serif"/>
                <a:cs typeface="Microsoft Sans Serif"/>
              </a:rPr>
              <a:t> </a:t>
            </a:r>
            <a:r>
              <a:rPr sz="750" spc="-5" dirty="0">
                <a:latin typeface="Microsoft Sans Serif"/>
                <a:cs typeface="Microsoft Sans Serif"/>
              </a:rPr>
              <a:t>se </a:t>
            </a:r>
            <a:r>
              <a:rPr sz="750" spc="25" dirty="0">
                <a:latin typeface="Microsoft Sans Serif"/>
                <a:cs typeface="Microsoft Sans Serif"/>
              </a:rPr>
              <a:t>utilizan</a:t>
            </a:r>
            <a:r>
              <a:rPr sz="750" spc="-5" dirty="0">
                <a:latin typeface="Microsoft Sans Serif"/>
                <a:cs typeface="Microsoft Sans Serif"/>
              </a:rPr>
              <a:t> </a:t>
            </a:r>
            <a:r>
              <a:rPr sz="750" spc="25" dirty="0">
                <a:latin typeface="Microsoft Sans Serif"/>
                <a:cs typeface="Microsoft Sans Serif"/>
              </a:rPr>
              <a:t>para</a:t>
            </a:r>
            <a:r>
              <a:rPr sz="750" spc="-5" dirty="0">
                <a:latin typeface="Microsoft Sans Serif"/>
                <a:cs typeface="Microsoft Sans Serif"/>
              </a:rPr>
              <a:t> </a:t>
            </a:r>
            <a:r>
              <a:rPr sz="750" spc="40" dirty="0">
                <a:latin typeface="Microsoft Sans Serif"/>
                <a:cs typeface="Microsoft Sans Serif"/>
              </a:rPr>
              <a:t>brindar</a:t>
            </a:r>
            <a:r>
              <a:rPr sz="750" spc="-5" dirty="0">
                <a:latin typeface="Microsoft Sans Serif"/>
                <a:cs typeface="Microsoft Sans Serif"/>
              </a:rPr>
              <a:t> </a:t>
            </a:r>
            <a:r>
              <a:rPr sz="750" spc="25" dirty="0">
                <a:latin typeface="Microsoft Sans Serif"/>
                <a:cs typeface="Microsoft Sans Serif"/>
              </a:rPr>
              <a:t>protección.</a:t>
            </a:r>
            <a:r>
              <a:rPr sz="750" spc="-5" dirty="0">
                <a:latin typeface="Microsoft Sans Serif"/>
                <a:cs typeface="Microsoft Sans Serif"/>
              </a:rPr>
              <a:t> </a:t>
            </a:r>
            <a:r>
              <a:rPr sz="750" spc="15" dirty="0">
                <a:latin typeface="Microsoft Sans Serif"/>
                <a:cs typeface="Microsoft Sans Serif"/>
              </a:rPr>
              <a:t>Antes</a:t>
            </a:r>
            <a:r>
              <a:rPr sz="750" spc="-5" dirty="0">
                <a:latin typeface="Microsoft Sans Serif"/>
                <a:cs typeface="Microsoft Sans Serif"/>
              </a:rPr>
              <a:t> </a:t>
            </a:r>
            <a:r>
              <a:rPr sz="750" spc="25" dirty="0">
                <a:latin typeface="Microsoft Sans Serif"/>
                <a:cs typeface="Microsoft Sans Serif"/>
              </a:rPr>
              <a:t>de</a:t>
            </a:r>
            <a:r>
              <a:rPr sz="750" spc="-5" dirty="0">
                <a:latin typeface="Microsoft Sans Serif"/>
                <a:cs typeface="Microsoft Sans Serif"/>
              </a:rPr>
              <a:t> </a:t>
            </a:r>
            <a:r>
              <a:rPr sz="750" spc="25" dirty="0">
                <a:latin typeface="Microsoft Sans Serif"/>
                <a:cs typeface="Microsoft Sans Serif"/>
              </a:rPr>
              <a:t>discutir</a:t>
            </a:r>
            <a:r>
              <a:rPr sz="750" spc="-10" dirty="0">
                <a:latin typeface="Microsoft Sans Serif"/>
                <a:cs typeface="Microsoft Sans Serif"/>
              </a:rPr>
              <a:t> </a:t>
            </a:r>
            <a:r>
              <a:rPr sz="750" dirty="0">
                <a:latin typeface="Microsoft Sans Serif"/>
                <a:cs typeface="Microsoft Sans Serif"/>
              </a:rPr>
              <a:t>las</a:t>
            </a:r>
            <a:r>
              <a:rPr sz="750" spc="-5" dirty="0">
                <a:latin typeface="Microsoft Sans Serif"/>
                <a:cs typeface="Microsoft Sans Serif"/>
              </a:rPr>
              <a:t> </a:t>
            </a:r>
            <a:r>
              <a:rPr sz="750" spc="10" dirty="0">
                <a:latin typeface="Microsoft Sans Serif"/>
                <a:cs typeface="Microsoft Sans Serif"/>
              </a:rPr>
              <a:t>técnicas </a:t>
            </a:r>
            <a:r>
              <a:rPr sz="750" spc="-185" dirty="0">
                <a:latin typeface="Microsoft Sans Serif"/>
                <a:cs typeface="Microsoft Sans Serif"/>
              </a:rPr>
              <a:t> </a:t>
            </a:r>
            <a:r>
              <a:rPr sz="750" spc="5" dirty="0">
                <a:latin typeface="Microsoft Sans Serif"/>
                <a:cs typeface="Microsoft Sans Serif"/>
              </a:rPr>
              <a:t>y </a:t>
            </a:r>
            <a:r>
              <a:rPr sz="750" spc="15" dirty="0">
                <a:latin typeface="Microsoft Sans Serif"/>
                <a:cs typeface="Microsoft Sans Serif"/>
              </a:rPr>
              <a:t>su </a:t>
            </a:r>
            <a:r>
              <a:rPr sz="750" spc="20" dirty="0">
                <a:latin typeface="Microsoft Sans Serif"/>
                <a:cs typeface="Microsoft Sans Serif"/>
              </a:rPr>
              <a:t>operación, </a:t>
            </a:r>
            <a:r>
              <a:rPr sz="750" spc="5" dirty="0">
                <a:latin typeface="Microsoft Sans Serif"/>
                <a:cs typeface="Microsoft Sans Serif"/>
              </a:rPr>
              <a:t>vale </a:t>
            </a:r>
            <a:r>
              <a:rPr sz="750" spc="10" dirty="0">
                <a:latin typeface="Microsoft Sans Serif"/>
                <a:cs typeface="Microsoft Sans Serif"/>
              </a:rPr>
              <a:t>la </a:t>
            </a:r>
            <a:r>
              <a:rPr sz="750" spc="25" dirty="0">
                <a:latin typeface="Microsoft Sans Serif"/>
                <a:cs typeface="Microsoft Sans Serif"/>
              </a:rPr>
              <a:t>pena observar </a:t>
            </a:r>
            <a:r>
              <a:rPr sz="750" dirty="0">
                <a:latin typeface="Microsoft Sans Serif"/>
                <a:cs typeface="Microsoft Sans Serif"/>
              </a:rPr>
              <a:t>las </a:t>
            </a:r>
            <a:r>
              <a:rPr sz="750" spc="15" dirty="0">
                <a:latin typeface="Microsoft Sans Serif"/>
                <a:cs typeface="Microsoft Sans Serif"/>
              </a:rPr>
              <a:t>características </a:t>
            </a:r>
            <a:r>
              <a:rPr sz="750" spc="25" dirty="0">
                <a:latin typeface="Microsoft Sans Serif"/>
                <a:cs typeface="Microsoft Sans Serif"/>
              </a:rPr>
              <a:t>de </a:t>
            </a:r>
            <a:r>
              <a:rPr sz="750" spc="10" dirty="0">
                <a:latin typeface="Microsoft Sans Serif"/>
                <a:cs typeface="Microsoft Sans Serif"/>
              </a:rPr>
              <a:t>los </a:t>
            </a:r>
            <a:r>
              <a:rPr sz="750" spc="15" dirty="0">
                <a:latin typeface="Microsoft Sans Serif"/>
                <a:cs typeface="Microsoft Sans Serif"/>
              </a:rPr>
              <a:t>voltajes </a:t>
            </a:r>
            <a:r>
              <a:rPr sz="750" spc="20" dirty="0">
                <a:latin typeface="Microsoft Sans Serif"/>
                <a:cs typeface="Microsoft Sans Serif"/>
              </a:rPr>
              <a:t> del </a:t>
            </a:r>
            <a:r>
              <a:rPr sz="750" spc="25" dirty="0">
                <a:latin typeface="Microsoft Sans Serif"/>
                <a:cs typeface="Microsoft Sans Serif"/>
              </a:rPr>
              <a:t>tercer armónico, </a:t>
            </a:r>
            <a:r>
              <a:rPr sz="750" spc="30" dirty="0">
                <a:latin typeface="Microsoft Sans Serif"/>
                <a:cs typeface="Microsoft Sans Serif"/>
              </a:rPr>
              <a:t>que </a:t>
            </a:r>
            <a:r>
              <a:rPr sz="750" spc="10" dirty="0">
                <a:latin typeface="Microsoft Sans Serif"/>
                <a:cs typeface="Microsoft Sans Serif"/>
              </a:rPr>
              <a:t>estos </a:t>
            </a:r>
            <a:r>
              <a:rPr sz="750" spc="15" dirty="0">
                <a:latin typeface="Microsoft Sans Serif"/>
                <a:cs typeface="Microsoft Sans Serif"/>
              </a:rPr>
              <a:t>esquemas </a:t>
            </a:r>
            <a:r>
              <a:rPr sz="750" spc="25" dirty="0">
                <a:latin typeface="Microsoft Sans Serif"/>
                <a:cs typeface="Microsoft Sans Serif"/>
              </a:rPr>
              <a:t>utilizan </a:t>
            </a:r>
            <a:r>
              <a:rPr sz="750" spc="30" dirty="0">
                <a:latin typeface="Microsoft Sans Serif"/>
                <a:cs typeface="Microsoft Sans Serif"/>
              </a:rPr>
              <a:t>como </a:t>
            </a:r>
            <a:r>
              <a:rPr sz="750" spc="5" dirty="0">
                <a:latin typeface="Microsoft Sans Serif"/>
                <a:cs typeface="Microsoft Sans Serif"/>
              </a:rPr>
              <a:t>señales </a:t>
            </a:r>
            <a:r>
              <a:rPr sz="750" spc="25" dirty="0">
                <a:latin typeface="Microsoft Sans Serif"/>
                <a:cs typeface="Microsoft Sans Serif"/>
              </a:rPr>
              <a:t>de </a:t>
            </a:r>
            <a:r>
              <a:rPr sz="750" spc="30" dirty="0">
                <a:latin typeface="Microsoft Sans Serif"/>
                <a:cs typeface="Microsoft Sans Serif"/>
              </a:rPr>
              <a:t> transmisión </a:t>
            </a:r>
            <a:r>
              <a:rPr sz="750" spc="25" dirty="0">
                <a:latin typeface="Microsoft Sans Serif"/>
                <a:cs typeface="Microsoft Sans Serif"/>
              </a:rPr>
              <a:t>para </a:t>
            </a:r>
            <a:r>
              <a:rPr sz="750" spc="10" dirty="0">
                <a:latin typeface="Microsoft Sans Serif"/>
                <a:cs typeface="Microsoft Sans Serif"/>
              </a:rPr>
              <a:t>la </a:t>
            </a:r>
            <a:r>
              <a:rPr sz="750" spc="20" dirty="0">
                <a:latin typeface="Microsoft Sans Serif"/>
                <a:cs typeface="Microsoft Sans Serif"/>
              </a:rPr>
              <a:t>detección </a:t>
            </a:r>
            <a:r>
              <a:rPr sz="750" spc="25" dirty="0">
                <a:latin typeface="Microsoft Sans Serif"/>
                <a:cs typeface="Microsoft Sans Serif"/>
              </a:rPr>
              <a:t>de </a:t>
            </a:r>
            <a:r>
              <a:rPr sz="750" spc="10" dirty="0">
                <a:latin typeface="Microsoft Sans Serif"/>
                <a:cs typeface="Microsoft Sans Serif"/>
              </a:rPr>
              <a:t>fallas. </a:t>
            </a:r>
            <a:r>
              <a:rPr sz="750" spc="-15" dirty="0">
                <a:latin typeface="Microsoft Sans Serif"/>
                <a:cs typeface="Microsoft Sans Serif"/>
              </a:rPr>
              <a:t>La </a:t>
            </a:r>
            <a:r>
              <a:rPr sz="750" spc="-5" dirty="0">
                <a:latin typeface="Microsoft Sans Serif"/>
                <a:cs typeface="Microsoft Sans Serif"/>
              </a:rPr>
              <a:t>Fig. </a:t>
            </a:r>
            <a:r>
              <a:rPr sz="750" spc="10" dirty="0">
                <a:latin typeface="Microsoft Sans Serif"/>
                <a:cs typeface="Microsoft Sans Serif"/>
              </a:rPr>
              <a:t>6 </a:t>
            </a:r>
            <a:r>
              <a:rPr sz="750" spc="30" dirty="0">
                <a:latin typeface="Microsoft Sans Serif"/>
                <a:cs typeface="Microsoft Sans Serif"/>
              </a:rPr>
              <a:t>muestra </a:t>
            </a:r>
            <a:r>
              <a:rPr sz="750" dirty="0">
                <a:latin typeface="Microsoft Sans Serif"/>
                <a:cs typeface="Microsoft Sans Serif"/>
              </a:rPr>
              <a:t>las </a:t>
            </a:r>
            <a:r>
              <a:rPr sz="750" spc="20" dirty="0">
                <a:latin typeface="Microsoft Sans Serif"/>
                <a:cs typeface="Microsoft Sans Serif"/>
              </a:rPr>
              <a:t>tensiones </a:t>
            </a:r>
            <a:r>
              <a:rPr sz="750" spc="25" dirty="0">
                <a:latin typeface="Microsoft Sans Serif"/>
                <a:cs typeface="Microsoft Sans Serif"/>
              </a:rPr>
              <a:t> </a:t>
            </a:r>
            <a:r>
              <a:rPr sz="750" spc="20" dirty="0">
                <a:latin typeface="Microsoft Sans Serif"/>
                <a:cs typeface="Microsoft Sans Serif"/>
              </a:rPr>
              <a:t>del</a:t>
            </a:r>
            <a:r>
              <a:rPr sz="750" dirty="0">
                <a:latin typeface="Microsoft Sans Serif"/>
                <a:cs typeface="Microsoft Sans Serif"/>
              </a:rPr>
              <a:t> </a:t>
            </a:r>
            <a:r>
              <a:rPr sz="750" spc="25" dirty="0">
                <a:latin typeface="Microsoft Sans Serif"/>
                <a:cs typeface="Microsoft Sans Serif"/>
              </a:rPr>
              <a:t>tercer</a:t>
            </a:r>
            <a:r>
              <a:rPr sz="750" dirty="0">
                <a:latin typeface="Microsoft Sans Serif"/>
                <a:cs typeface="Microsoft Sans Serif"/>
              </a:rPr>
              <a:t> </a:t>
            </a:r>
            <a:r>
              <a:rPr sz="750" spc="30" dirty="0">
                <a:latin typeface="Microsoft Sans Serif"/>
                <a:cs typeface="Microsoft Sans Serif"/>
              </a:rPr>
              <a:t>armónico</a:t>
            </a:r>
            <a:r>
              <a:rPr sz="750" spc="5" dirty="0">
                <a:latin typeface="Microsoft Sans Serif"/>
                <a:cs typeface="Microsoft Sans Serif"/>
              </a:rPr>
              <a:t> </a:t>
            </a:r>
            <a:r>
              <a:rPr sz="750" spc="-30" dirty="0">
                <a:latin typeface="Microsoft Sans Serif"/>
                <a:cs typeface="Microsoft Sans Serif"/>
              </a:rPr>
              <a:t>(V</a:t>
            </a:r>
            <a:r>
              <a:rPr sz="500" spc="-30" dirty="0">
                <a:latin typeface="Microsoft Sans Serif"/>
                <a:cs typeface="Microsoft Sans Serif"/>
              </a:rPr>
              <a:t>3</a:t>
            </a:r>
            <a:r>
              <a:rPr sz="750" spc="-30" dirty="0">
                <a:latin typeface="Microsoft Sans Serif"/>
                <a:cs typeface="Microsoft Sans Serif"/>
              </a:rPr>
              <a:t>RD)</a:t>
            </a:r>
            <a:r>
              <a:rPr sz="750" dirty="0">
                <a:latin typeface="Microsoft Sans Serif"/>
                <a:cs typeface="Microsoft Sans Serif"/>
              </a:rPr>
              <a:t> </a:t>
            </a:r>
            <a:r>
              <a:rPr sz="750" spc="25" dirty="0">
                <a:latin typeface="Microsoft Sans Serif"/>
                <a:cs typeface="Microsoft Sans Serif"/>
              </a:rPr>
              <a:t>presente</a:t>
            </a:r>
            <a:r>
              <a:rPr sz="750" spc="5" dirty="0">
                <a:latin typeface="Microsoft Sans Serif"/>
                <a:cs typeface="Microsoft Sans Serif"/>
              </a:rPr>
              <a:t> </a:t>
            </a:r>
            <a:r>
              <a:rPr sz="750" spc="25" dirty="0">
                <a:latin typeface="Microsoft Sans Serif"/>
                <a:cs typeface="Microsoft Sans Serif"/>
              </a:rPr>
              <a:t>en</a:t>
            </a:r>
            <a:r>
              <a:rPr sz="750" dirty="0">
                <a:latin typeface="Microsoft Sans Serif"/>
                <a:cs typeface="Microsoft Sans Serif"/>
              </a:rPr>
              <a:t> </a:t>
            </a:r>
            <a:r>
              <a:rPr sz="750" spc="10" dirty="0">
                <a:latin typeface="Microsoft Sans Serif"/>
                <a:cs typeface="Microsoft Sans Serif"/>
              </a:rPr>
              <a:t>el</a:t>
            </a:r>
            <a:r>
              <a:rPr sz="750" dirty="0">
                <a:latin typeface="Microsoft Sans Serif"/>
                <a:cs typeface="Microsoft Sans Serif"/>
              </a:rPr>
              <a:t> </a:t>
            </a:r>
            <a:r>
              <a:rPr sz="750" spc="40" dirty="0">
                <a:latin typeface="Microsoft Sans Serif"/>
                <a:cs typeface="Microsoft Sans Serif"/>
              </a:rPr>
              <a:t>neutro</a:t>
            </a:r>
            <a:r>
              <a:rPr sz="750" spc="5" dirty="0">
                <a:latin typeface="Microsoft Sans Serif"/>
                <a:cs typeface="Microsoft Sans Serif"/>
              </a:rPr>
              <a:t> y</a:t>
            </a:r>
            <a:r>
              <a:rPr sz="750" dirty="0">
                <a:latin typeface="Microsoft Sans Serif"/>
                <a:cs typeface="Microsoft Sans Serif"/>
              </a:rPr>
              <a:t> </a:t>
            </a:r>
            <a:r>
              <a:rPr sz="750" spc="10" dirty="0">
                <a:latin typeface="Microsoft Sans Serif"/>
                <a:cs typeface="Microsoft Sans Serif"/>
              </a:rPr>
              <a:t>los</a:t>
            </a:r>
            <a:r>
              <a:rPr sz="750" spc="5" dirty="0">
                <a:latin typeface="Microsoft Sans Serif"/>
                <a:cs typeface="Microsoft Sans Serif"/>
              </a:rPr>
              <a:t> </a:t>
            </a:r>
            <a:r>
              <a:rPr sz="750" spc="25" dirty="0">
                <a:latin typeface="Microsoft Sans Serif"/>
                <a:cs typeface="Microsoft Sans Serif"/>
              </a:rPr>
              <a:t>terminales</a:t>
            </a:r>
            <a:r>
              <a:rPr sz="750" dirty="0">
                <a:latin typeface="Microsoft Sans Serif"/>
                <a:cs typeface="Microsoft Sans Serif"/>
              </a:rPr>
              <a:t> </a:t>
            </a:r>
            <a:r>
              <a:rPr sz="750" spc="25" dirty="0">
                <a:latin typeface="Microsoft Sans Serif"/>
                <a:cs typeface="Microsoft Sans Serif"/>
              </a:rPr>
              <a:t>de</a:t>
            </a:r>
            <a:r>
              <a:rPr sz="750" dirty="0">
                <a:latin typeface="Microsoft Sans Serif"/>
                <a:cs typeface="Microsoft Sans Serif"/>
              </a:rPr>
              <a:t> </a:t>
            </a:r>
            <a:r>
              <a:rPr sz="750" spc="45" dirty="0">
                <a:latin typeface="Microsoft Sans Serif"/>
                <a:cs typeface="Microsoft Sans Serif"/>
              </a:rPr>
              <a:t>un </a:t>
            </a:r>
            <a:r>
              <a:rPr sz="750" spc="-185" dirty="0">
                <a:latin typeface="Microsoft Sans Serif"/>
                <a:cs typeface="Microsoft Sans Serif"/>
              </a:rPr>
              <a:t> </a:t>
            </a:r>
            <a:r>
              <a:rPr sz="750" spc="30" dirty="0">
                <a:latin typeface="Microsoft Sans Serif"/>
                <a:cs typeface="Microsoft Sans Serif"/>
              </a:rPr>
              <a:t>generador </a:t>
            </a:r>
            <a:r>
              <a:rPr sz="750" spc="25" dirty="0">
                <a:latin typeface="Microsoft Sans Serif"/>
                <a:cs typeface="Microsoft Sans Serif"/>
              </a:rPr>
              <a:t>típico </a:t>
            </a:r>
            <a:r>
              <a:rPr sz="750" spc="35" dirty="0">
                <a:latin typeface="Microsoft Sans Serif"/>
                <a:cs typeface="Microsoft Sans Serif"/>
              </a:rPr>
              <a:t>durante </a:t>
            </a:r>
            <a:r>
              <a:rPr sz="750" spc="25" dirty="0">
                <a:latin typeface="Microsoft Sans Serif"/>
                <a:cs typeface="Microsoft Sans Serif"/>
              </a:rPr>
              <a:t>diferentes </a:t>
            </a:r>
            <a:r>
              <a:rPr sz="750" spc="15" dirty="0">
                <a:latin typeface="Microsoft Sans Serif"/>
                <a:cs typeface="Microsoft Sans Serif"/>
              </a:rPr>
              <a:t>condiciones </a:t>
            </a:r>
            <a:r>
              <a:rPr sz="750" spc="25" dirty="0">
                <a:latin typeface="Microsoft Sans Serif"/>
                <a:cs typeface="Microsoft Sans Serif"/>
              </a:rPr>
              <a:t>de </a:t>
            </a:r>
            <a:r>
              <a:rPr sz="750" spc="10" dirty="0">
                <a:latin typeface="Microsoft Sans Serif"/>
                <a:cs typeface="Microsoft Sans Serif"/>
              </a:rPr>
              <a:t>carga: </a:t>
            </a:r>
            <a:r>
              <a:rPr sz="750" spc="-20" dirty="0">
                <a:latin typeface="Microsoft Sans Serif"/>
                <a:cs typeface="Microsoft Sans Serif"/>
              </a:rPr>
              <a:t>(a) </a:t>
            </a:r>
            <a:r>
              <a:rPr sz="750" spc="25" dirty="0">
                <a:latin typeface="Microsoft Sans Serif"/>
                <a:cs typeface="Microsoft Sans Serif"/>
              </a:rPr>
              <a:t>bajo </a:t>
            </a:r>
            <a:r>
              <a:rPr sz="750" spc="30" dirty="0">
                <a:latin typeface="Microsoft Sans Serif"/>
                <a:cs typeface="Microsoft Sans Serif"/>
              </a:rPr>
              <a:t> </a:t>
            </a:r>
            <a:r>
              <a:rPr sz="750" spc="25" dirty="0">
                <a:latin typeface="Microsoft Sans Serif"/>
                <a:cs typeface="Microsoft Sans Serif"/>
              </a:rPr>
              <a:t>operación </a:t>
            </a:r>
            <a:r>
              <a:rPr sz="750" spc="30" dirty="0">
                <a:latin typeface="Microsoft Sans Serif"/>
                <a:cs typeface="Microsoft Sans Serif"/>
              </a:rPr>
              <a:t>normal, </a:t>
            </a:r>
            <a:r>
              <a:rPr sz="750" spc="-5" dirty="0">
                <a:latin typeface="Microsoft Sans Serif"/>
                <a:cs typeface="Microsoft Sans Serif"/>
              </a:rPr>
              <a:t>(b) </a:t>
            </a:r>
            <a:r>
              <a:rPr sz="750" spc="45" dirty="0">
                <a:latin typeface="Microsoft Sans Serif"/>
                <a:cs typeface="Microsoft Sans Serif"/>
              </a:rPr>
              <a:t>por </a:t>
            </a:r>
            <a:r>
              <a:rPr sz="750" spc="30" dirty="0">
                <a:latin typeface="Microsoft Sans Serif"/>
                <a:cs typeface="Microsoft Sans Serif"/>
              </a:rPr>
              <a:t>una </a:t>
            </a:r>
            <a:r>
              <a:rPr sz="750" spc="20" dirty="0">
                <a:latin typeface="Microsoft Sans Serif"/>
                <a:cs typeface="Microsoft Sans Serif"/>
              </a:rPr>
              <a:t>falla </a:t>
            </a:r>
            <a:r>
              <a:rPr sz="750" spc="25" dirty="0">
                <a:latin typeface="Microsoft Sans Serif"/>
                <a:cs typeface="Microsoft Sans Serif"/>
              </a:rPr>
              <a:t>en </a:t>
            </a:r>
            <a:r>
              <a:rPr sz="750" spc="10" dirty="0">
                <a:latin typeface="Microsoft Sans Serif"/>
                <a:cs typeface="Microsoft Sans Serif"/>
              </a:rPr>
              <a:t>el </a:t>
            </a:r>
            <a:r>
              <a:rPr sz="750" spc="35" dirty="0">
                <a:latin typeface="Microsoft Sans Serif"/>
                <a:cs typeface="Microsoft Sans Serif"/>
              </a:rPr>
              <a:t>extremo </a:t>
            </a:r>
            <a:r>
              <a:rPr sz="750" spc="40" dirty="0">
                <a:latin typeface="Microsoft Sans Serif"/>
                <a:cs typeface="Microsoft Sans Serif"/>
              </a:rPr>
              <a:t>neutro </a:t>
            </a:r>
            <a:r>
              <a:rPr sz="750" spc="5" dirty="0">
                <a:latin typeface="Microsoft Sans Serif"/>
                <a:cs typeface="Microsoft Sans Serif"/>
              </a:rPr>
              <a:t>y </a:t>
            </a:r>
            <a:r>
              <a:rPr sz="750" spc="-25" dirty="0">
                <a:latin typeface="Microsoft Sans Serif"/>
                <a:cs typeface="Microsoft Sans Serif"/>
              </a:rPr>
              <a:t>(c) </a:t>
            </a:r>
            <a:r>
              <a:rPr sz="750" spc="45" dirty="0">
                <a:latin typeface="Microsoft Sans Serif"/>
                <a:cs typeface="Microsoft Sans Serif"/>
              </a:rPr>
              <a:t>por </a:t>
            </a:r>
            <a:r>
              <a:rPr sz="750" spc="30" dirty="0">
                <a:latin typeface="Microsoft Sans Serif"/>
                <a:cs typeface="Microsoft Sans Serif"/>
              </a:rPr>
              <a:t>una </a:t>
            </a:r>
            <a:r>
              <a:rPr sz="750" spc="35" dirty="0">
                <a:latin typeface="Microsoft Sans Serif"/>
                <a:cs typeface="Microsoft Sans Serif"/>
              </a:rPr>
              <a:t> </a:t>
            </a:r>
            <a:r>
              <a:rPr sz="750" spc="20" dirty="0">
                <a:latin typeface="Microsoft Sans Serif"/>
                <a:cs typeface="Microsoft Sans Serif"/>
              </a:rPr>
              <a:t>falla</a:t>
            </a:r>
            <a:r>
              <a:rPr sz="750" spc="-5" dirty="0">
                <a:latin typeface="Microsoft Sans Serif"/>
                <a:cs typeface="Microsoft Sans Serif"/>
              </a:rPr>
              <a:t> </a:t>
            </a:r>
            <a:r>
              <a:rPr sz="750" spc="25" dirty="0">
                <a:latin typeface="Microsoft Sans Serif"/>
                <a:cs typeface="Microsoft Sans Serif"/>
              </a:rPr>
              <a:t>en</a:t>
            </a:r>
            <a:r>
              <a:rPr sz="750" spc="-5" dirty="0">
                <a:latin typeface="Microsoft Sans Serif"/>
                <a:cs typeface="Microsoft Sans Serif"/>
              </a:rPr>
              <a:t> </a:t>
            </a:r>
            <a:r>
              <a:rPr sz="750" spc="10" dirty="0">
                <a:latin typeface="Microsoft Sans Serif"/>
                <a:cs typeface="Microsoft Sans Serif"/>
              </a:rPr>
              <a:t>los</a:t>
            </a:r>
            <a:r>
              <a:rPr sz="750" spc="-5" dirty="0">
                <a:latin typeface="Microsoft Sans Serif"/>
                <a:cs typeface="Microsoft Sans Serif"/>
              </a:rPr>
              <a:t> </a:t>
            </a:r>
            <a:r>
              <a:rPr sz="750" spc="25" dirty="0">
                <a:latin typeface="Microsoft Sans Serif"/>
                <a:cs typeface="Microsoft Sans Serif"/>
              </a:rPr>
              <a:t>terminales</a:t>
            </a:r>
            <a:r>
              <a:rPr sz="750" spc="-5" dirty="0">
                <a:latin typeface="Microsoft Sans Serif"/>
                <a:cs typeface="Microsoft Sans Serif"/>
              </a:rPr>
              <a:t> </a:t>
            </a:r>
            <a:r>
              <a:rPr sz="750" spc="20" dirty="0">
                <a:latin typeface="Microsoft Sans Serif"/>
                <a:cs typeface="Microsoft Sans Serif"/>
              </a:rPr>
              <a:t>del</a:t>
            </a:r>
            <a:r>
              <a:rPr sz="750" spc="-5" dirty="0">
                <a:latin typeface="Microsoft Sans Serif"/>
                <a:cs typeface="Microsoft Sans Serif"/>
              </a:rPr>
              <a:t> </a:t>
            </a:r>
            <a:r>
              <a:rPr sz="750" spc="25" dirty="0">
                <a:latin typeface="Microsoft Sans Serif"/>
                <a:cs typeface="Microsoft Sans Serif"/>
              </a:rPr>
              <a:t>generador.</a:t>
            </a:r>
            <a:endParaRPr sz="750">
              <a:latin typeface="Microsoft Sans Serif"/>
              <a:cs typeface="Microsoft Sans Serif"/>
            </a:endParaRPr>
          </a:p>
        </p:txBody>
      </p:sp>
      <p:sp>
        <p:nvSpPr>
          <p:cNvPr id="20" name="object 20"/>
          <p:cNvSpPr txBox="1"/>
          <p:nvPr/>
        </p:nvSpPr>
        <p:spPr>
          <a:xfrm>
            <a:off x="14292326" y="3949443"/>
            <a:ext cx="818040" cy="22860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sz="350" dirty="0">
                <a:latin typeface="Microsoft Sans Serif"/>
                <a:cs typeface="Microsoft Sans Serif"/>
              </a:rPr>
              <a:t>Carga</a:t>
            </a:r>
            <a:r>
              <a:rPr sz="350" spc="-5" dirty="0">
                <a:latin typeface="Microsoft Sans Serif"/>
                <a:cs typeface="Microsoft Sans Serif"/>
              </a:rPr>
              <a:t> </a:t>
            </a:r>
            <a:r>
              <a:rPr sz="350" spc="10" dirty="0">
                <a:latin typeface="Microsoft Sans Serif"/>
                <a:cs typeface="Microsoft Sans Serif"/>
              </a:rPr>
              <a:t>completa</a:t>
            </a:r>
            <a:endParaRPr sz="350">
              <a:latin typeface="Microsoft Sans Serif"/>
              <a:cs typeface="Microsoft Sans Serif"/>
            </a:endParaRPr>
          </a:p>
          <a:p>
            <a:pPr>
              <a:lnSpc>
                <a:spcPct val="100000"/>
              </a:lnSpc>
              <a:spcBef>
                <a:spcPts val="5"/>
              </a:spcBef>
            </a:pPr>
            <a:endParaRPr sz="400">
              <a:latin typeface="Microsoft Sans Serif"/>
              <a:cs typeface="Microsoft Sans Serif"/>
            </a:endParaRPr>
          </a:p>
          <a:p>
            <a:pPr marL="12700">
              <a:lnSpc>
                <a:spcPct val="100000"/>
              </a:lnSpc>
            </a:pPr>
            <a:r>
              <a:rPr sz="600" spc="-10" dirty="0">
                <a:latin typeface="Microsoft Sans Serif"/>
                <a:cs typeface="Microsoft Sans Serif"/>
              </a:rPr>
              <a:t>Sin</a:t>
            </a:r>
            <a:r>
              <a:rPr sz="600" spc="-5" dirty="0">
                <a:latin typeface="Microsoft Sans Serif"/>
                <a:cs typeface="Microsoft Sans Serif"/>
              </a:rPr>
              <a:t> </a:t>
            </a:r>
            <a:r>
              <a:rPr sz="600" spc="15" dirty="0">
                <a:latin typeface="Microsoft Sans Serif"/>
                <a:cs typeface="Microsoft Sans Serif"/>
              </a:rPr>
              <a:t>carga</a:t>
            </a:r>
            <a:endParaRPr sz="600">
              <a:latin typeface="Microsoft Sans Serif"/>
              <a:cs typeface="Microsoft Sans Serif"/>
            </a:endParaRPr>
          </a:p>
        </p:txBody>
      </p:sp>
      <p:sp>
        <p:nvSpPr>
          <p:cNvPr id="21" name="object 21"/>
          <p:cNvSpPr txBox="1"/>
          <p:nvPr/>
        </p:nvSpPr>
        <p:spPr>
          <a:xfrm>
            <a:off x="11568221" y="4132583"/>
            <a:ext cx="679265" cy="105157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sz="600" spc="25" dirty="0">
                <a:latin typeface="Microsoft Sans Serif"/>
                <a:cs typeface="Microsoft Sans Serif"/>
              </a:rPr>
              <a:t>Neutral</a:t>
            </a:r>
            <a:endParaRPr sz="600">
              <a:latin typeface="Microsoft Sans Serif"/>
              <a:cs typeface="Microsoft Sans Serif"/>
            </a:endParaRPr>
          </a:p>
        </p:txBody>
      </p:sp>
      <p:sp>
        <p:nvSpPr>
          <p:cNvPr id="22" name="object 22"/>
          <p:cNvSpPr txBox="1"/>
          <p:nvPr/>
        </p:nvSpPr>
        <p:spPr>
          <a:xfrm>
            <a:off x="11217654" y="4288011"/>
            <a:ext cx="815118" cy="105157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sz="600" spc="-10" dirty="0">
                <a:latin typeface="Microsoft Sans Serif"/>
                <a:cs typeface="Microsoft Sans Serif"/>
              </a:rPr>
              <a:t>Sin</a:t>
            </a:r>
            <a:r>
              <a:rPr sz="600" spc="-5" dirty="0">
                <a:latin typeface="Microsoft Sans Serif"/>
                <a:cs typeface="Microsoft Sans Serif"/>
              </a:rPr>
              <a:t> </a:t>
            </a:r>
            <a:r>
              <a:rPr sz="600" spc="15" dirty="0">
                <a:latin typeface="Microsoft Sans Serif"/>
                <a:cs typeface="Microsoft Sans Serif"/>
              </a:rPr>
              <a:t>carga</a:t>
            </a:r>
            <a:endParaRPr sz="600">
              <a:latin typeface="Microsoft Sans Serif"/>
              <a:cs typeface="Microsoft Sans Serif"/>
            </a:endParaRPr>
          </a:p>
        </p:txBody>
      </p:sp>
      <p:sp>
        <p:nvSpPr>
          <p:cNvPr id="23" name="object 23"/>
          <p:cNvSpPr txBox="1"/>
          <p:nvPr/>
        </p:nvSpPr>
        <p:spPr>
          <a:xfrm>
            <a:off x="14117041" y="4315446"/>
            <a:ext cx="788824" cy="105157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sz="600" spc="15" dirty="0">
                <a:latin typeface="Microsoft Sans Serif"/>
                <a:cs typeface="Microsoft Sans Serif"/>
              </a:rPr>
              <a:t>Terminal</a:t>
            </a:r>
            <a:endParaRPr sz="600">
              <a:latin typeface="Microsoft Sans Serif"/>
              <a:cs typeface="Microsoft Sans Serif"/>
            </a:endParaRPr>
          </a:p>
        </p:txBody>
      </p:sp>
      <p:sp>
        <p:nvSpPr>
          <p:cNvPr id="24" name="object 24"/>
          <p:cNvSpPr txBox="1"/>
          <p:nvPr/>
        </p:nvSpPr>
        <p:spPr>
          <a:xfrm>
            <a:off x="11151012" y="4519428"/>
            <a:ext cx="818040" cy="66685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sz="350" dirty="0">
                <a:latin typeface="Microsoft Sans Serif"/>
                <a:cs typeface="Microsoft Sans Serif"/>
              </a:rPr>
              <a:t>Carga</a:t>
            </a:r>
            <a:r>
              <a:rPr sz="350" spc="-5" dirty="0">
                <a:latin typeface="Microsoft Sans Serif"/>
                <a:cs typeface="Microsoft Sans Serif"/>
              </a:rPr>
              <a:t> </a:t>
            </a:r>
            <a:r>
              <a:rPr sz="350" spc="10" dirty="0">
                <a:latin typeface="Microsoft Sans Serif"/>
                <a:cs typeface="Microsoft Sans Serif"/>
              </a:rPr>
              <a:t>completa</a:t>
            </a:r>
            <a:endParaRPr sz="350">
              <a:latin typeface="Microsoft Sans Serif"/>
              <a:cs typeface="Microsoft Sans Serif"/>
            </a:endParaRPr>
          </a:p>
        </p:txBody>
      </p:sp>
      <p:sp>
        <p:nvSpPr>
          <p:cNvPr id="25" name="object 25"/>
          <p:cNvSpPr txBox="1"/>
          <p:nvPr/>
        </p:nvSpPr>
        <p:spPr>
          <a:xfrm>
            <a:off x="1772858" y="7223014"/>
            <a:ext cx="5897191" cy="112851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sz="650" spc="-40" dirty="0">
                <a:latin typeface="Microsoft Sans Serif"/>
                <a:cs typeface="Microsoft Sans Serif"/>
              </a:rPr>
              <a:t>Se</a:t>
            </a:r>
            <a:r>
              <a:rPr sz="650" dirty="0">
                <a:latin typeface="Microsoft Sans Serif"/>
                <a:cs typeface="Microsoft Sans Serif"/>
              </a:rPr>
              <a:t> </a:t>
            </a:r>
            <a:r>
              <a:rPr sz="650" spc="25" dirty="0">
                <a:latin typeface="Microsoft Sans Serif"/>
                <a:cs typeface="Microsoft Sans Serif"/>
              </a:rPr>
              <a:t>pueden</a:t>
            </a:r>
            <a:r>
              <a:rPr sz="650" dirty="0">
                <a:latin typeface="Microsoft Sans Serif"/>
                <a:cs typeface="Microsoft Sans Serif"/>
              </a:rPr>
              <a:t> </a:t>
            </a:r>
            <a:r>
              <a:rPr sz="650" spc="15" dirty="0">
                <a:latin typeface="Microsoft Sans Serif"/>
                <a:cs typeface="Microsoft Sans Serif"/>
              </a:rPr>
              <a:t>hacer</a:t>
            </a:r>
            <a:r>
              <a:rPr sz="650" spc="5" dirty="0">
                <a:latin typeface="Microsoft Sans Serif"/>
                <a:cs typeface="Microsoft Sans Serif"/>
              </a:rPr>
              <a:t> </a:t>
            </a:r>
            <a:r>
              <a:rPr sz="650" dirty="0">
                <a:latin typeface="Microsoft Sans Serif"/>
                <a:cs typeface="Microsoft Sans Serif"/>
              </a:rPr>
              <a:t>las </a:t>
            </a:r>
            <a:r>
              <a:rPr sz="650" spc="15" dirty="0">
                <a:latin typeface="Microsoft Sans Serif"/>
                <a:cs typeface="Microsoft Sans Serif"/>
              </a:rPr>
              <a:t>siguientes</a:t>
            </a:r>
            <a:r>
              <a:rPr sz="650" spc="5" dirty="0">
                <a:latin typeface="Microsoft Sans Serif"/>
                <a:cs typeface="Microsoft Sans Serif"/>
              </a:rPr>
              <a:t> </a:t>
            </a:r>
            <a:r>
              <a:rPr sz="650" spc="10" dirty="0">
                <a:latin typeface="Microsoft Sans Serif"/>
                <a:cs typeface="Microsoft Sans Serif"/>
              </a:rPr>
              <a:t>observaciones</a:t>
            </a:r>
            <a:r>
              <a:rPr sz="650" dirty="0">
                <a:latin typeface="Microsoft Sans Serif"/>
                <a:cs typeface="Microsoft Sans Serif"/>
              </a:rPr>
              <a:t> a</a:t>
            </a:r>
            <a:r>
              <a:rPr sz="650" spc="5" dirty="0">
                <a:latin typeface="Microsoft Sans Serif"/>
                <a:cs typeface="Microsoft Sans Serif"/>
              </a:rPr>
              <a:t> </a:t>
            </a:r>
            <a:r>
              <a:rPr sz="650" spc="35" dirty="0">
                <a:latin typeface="Microsoft Sans Serif"/>
                <a:cs typeface="Microsoft Sans Serif"/>
              </a:rPr>
              <a:t>partir</a:t>
            </a:r>
            <a:r>
              <a:rPr sz="650" dirty="0">
                <a:latin typeface="Microsoft Sans Serif"/>
                <a:cs typeface="Microsoft Sans Serif"/>
              </a:rPr>
              <a:t> </a:t>
            </a:r>
            <a:r>
              <a:rPr sz="650" spc="20" dirty="0">
                <a:latin typeface="Microsoft Sans Serif"/>
                <a:cs typeface="Microsoft Sans Serif"/>
              </a:rPr>
              <a:t>de</a:t>
            </a:r>
            <a:r>
              <a:rPr sz="650" spc="5" dirty="0">
                <a:latin typeface="Microsoft Sans Serif"/>
                <a:cs typeface="Microsoft Sans Serif"/>
              </a:rPr>
              <a:t> </a:t>
            </a:r>
            <a:r>
              <a:rPr sz="650" spc="10" dirty="0">
                <a:latin typeface="Microsoft Sans Serif"/>
                <a:cs typeface="Microsoft Sans Serif"/>
              </a:rPr>
              <a:t>la</a:t>
            </a:r>
            <a:r>
              <a:rPr sz="650" dirty="0">
                <a:latin typeface="Microsoft Sans Serif"/>
                <a:cs typeface="Microsoft Sans Serif"/>
              </a:rPr>
              <a:t> </a:t>
            </a:r>
            <a:r>
              <a:rPr sz="650" spc="-5" dirty="0">
                <a:latin typeface="Microsoft Sans Serif"/>
                <a:cs typeface="Microsoft Sans Serif"/>
              </a:rPr>
              <a:t>Fig.</a:t>
            </a:r>
            <a:r>
              <a:rPr sz="650" spc="5" dirty="0">
                <a:latin typeface="Microsoft Sans Serif"/>
                <a:cs typeface="Microsoft Sans Serif"/>
              </a:rPr>
              <a:t> </a:t>
            </a:r>
            <a:r>
              <a:rPr sz="650" dirty="0">
                <a:latin typeface="Microsoft Sans Serif"/>
                <a:cs typeface="Microsoft Sans Serif"/>
              </a:rPr>
              <a:t>6:</a:t>
            </a:r>
            <a:endParaRPr sz="650">
              <a:latin typeface="Microsoft Sans Serif"/>
              <a:cs typeface="Microsoft Sans Serif"/>
            </a:endParaRPr>
          </a:p>
        </p:txBody>
      </p:sp>
      <p:sp>
        <p:nvSpPr>
          <p:cNvPr id="26" name="object 26"/>
          <p:cNvSpPr txBox="1"/>
          <p:nvPr/>
        </p:nvSpPr>
        <p:spPr>
          <a:xfrm>
            <a:off x="1937609" y="7333433"/>
            <a:ext cx="6550162" cy="797654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86055" marR="5080" indent="-173990">
              <a:lnSpc>
                <a:spcPct val="133600"/>
              </a:lnSpc>
              <a:spcBef>
                <a:spcPts val="100"/>
              </a:spcBef>
              <a:buSzPct val="133333"/>
              <a:buChar char="•"/>
              <a:tabLst>
                <a:tab pos="185420" algn="l"/>
              </a:tabLst>
            </a:pPr>
            <a:r>
              <a:rPr sz="750" spc="-35" dirty="0">
                <a:latin typeface="Microsoft Sans Serif"/>
                <a:cs typeface="Microsoft Sans Serif"/>
              </a:rPr>
              <a:t>El </a:t>
            </a:r>
            <a:r>
              <a:rPr sz="750" spc="20" dirty="0">
                <a:latin typeface="Microsoft Sans Serif"/>
                <a:cs typeface="Microsoft Sans Serif"/>
              </a:rPr>
              <a:t>nivel </a:t>
            </a:r>
            <a:r>
              <a:rPr sz="750" spc="25" dirty="0">
                <a:latin typeface="Microsoft Sans Serif"/>
                <a:cs typeface="Microsoft Sans Serif"/>
              </a:rPr>
              <a:t>de </a:t>
            </a:r>
            <a:r>
              <a:rPr sz="750" spc="20" dirty="0">
                <a:latin typeface="Microsoft Sans Serif"/>
                <a:cs typeface="Microsoft Sans Serif"/>
              </a:rPr>
              <a:t>voltaje del </a:t>
            </a:r>
            <a:r>
              <a:rPr sz="750" spc="25" dirty="0">
                <a:latin typeface="Microsoft Sans Serif"/>
                <a:cs typeface="Microsoft Sans Serif"/>
              </a:rPr>
              <a:t>tercer </a:t>
            </a:r>
            <a:r>
              <a:rPr sz="750" spc="30" dirty="0">
                <a:latin typeface="Microsoft Sans Serif"/>
                <a:cs typeface="Microsoft Sans Serif"/>
              </a:rPr>
              <a:t>armónico </a:t>
            </a:r>
            <a:r>
              <a:rPr sz="750" spc="25" dirty="0">
                <a:latin typeface="Microsoft Sans Serif"/>
                <a:cs typeface="Microsoft Sans Serif"/>
              </a:rPr>
              <a:t>en </a:t>
            </a:r>
            <a:r>
              <a:rPr sz="750" spc="10" dirty="0">
                <a:latin typeface="Microsoft Sans Serif"/>
                <a:cs typeface="Microsoft Sans Serif"/>
              </a:rPr>
              <a:t>los </a:t>
            </a:r>
            <a:r>
              <a:rPr sz="750" spc="25" dirty="0">
                <a:latin typeface="Microsoft Sans Serif"/>
                <a:cs typeface="Microsoft Sans Serif"/>
              </a:rPr>
              <a:t>terminales </a:t>
            </a:r>
            <a:r>
              <a:rPr sz="750" spc="30" dirty="0">
                <a:latin typeface="Microsoft Sans Serif"/>
                <a:cs typeface="Microsoft Sans Serif"/>
              </a:rPr>
              <a:t> </a:t>
            </a:r>
            <a:r>
              <a:rPr sz="750" spc="40" dirty="0">
                <a:latin typeface="Microsoft Sans Serif"/>
                <a:cs typeface="Microsoft Sans Serif"/>
              </a:rPr>
              <a:t>neutro </a:t>
            </a:r>
            <a:r>
              <a:rPr sz="750" spc="5" dirty="0">
                <a:latin typeface="Microsoft Sans Serif"/>
                <a:cs typeface="Microsoft Sans Serif"/>
              </a:rPr>
              <a:t>y </a:t>
            </a:r>
            <a:r>
              <a:rPr sz="750" spc="20" dirty="0">
                <a:latin typeface="Microsoft Sans Serif"/>
                <a:cs typeface="Microsoft Sans Serif"/>
              </a:rPr>
              <a:t>del </a:t>
            </a:r>
            <a:r>
              <a:rPr sz="750" spc="30" dirty="0">
                <a:latin typeface="Microsoft Sans Serif"/>
                <a:cs typeface="Microsoft Sans Serif"/>
              </a:rPr>
              <a:t>generador </a:t>
            </a:r>
            <a:r>
              <a:rPr sz="750" spc="25" dirty="0">
                <a:latin typeface="Microsoft Sans Serif"/>
                <a:cs typeface="Microsoft Sans Serif"/>
              </a:rPr>
              <a:t>depende de </a:t>
            </a:r>
            <a:r>
              <a:rPr sz="750" dirty="0">
                <a:latin typeface="Microsoft Sans Serif"/>
                <a:cs typeface="Microsoft Sans Serif"/>
              </a:rPr>
              <a:t>las </a:t>
            </a:r>
            <a:r>
              <a:rPr sz="750" spc="15" dirty="0">
                <a:latin typeface="Microsoft Sans Serif"/>
                <a:cs typeface="Microsoft Sans Serif"/>
              </a:rPr>
              <a:t>condiciones </a:t>
            </a:r>
            <a:r>
              <a:rPr sz="750" spc="25" dirty="0">
                <a:latin typeface="Microsoft Sans Serif"/>
                <a:cs typeface="Microsoft Sans Serif"/>
              </a:rPr>
              <a:t>de </a:t>
            </a:r>
            <a:r>
              <a:rPr sz="750" spc="30" dirty="0">
                <a:latin typeface="Microsoft Sans Serif"/>
                <a:cs typeface="Microsoft Sans Serif"/>
              </a:rPr>
              <a:t> </a:t>
            </a:r>
            <a:r>
              <a:rPr sz="750" spc="25" dirty="0">
                <a:latin typeface="Microsoft Sans Serif"/>
                <a:cs typeface="Microsoft Sans Serif"/>
              </a:rPr>
              <a:t>operación</a:t>
            </a:r>
            <a:r>
              <a:rPr sz="750" dirty="0">
                <a:latin typeface="Microsoft Sans Serif"/>
                <a:cs typeface="Microsoft Sans Serif"/>
              </a:rPr>
              <a:t> </a:t>
            </a:r>
            <a:r>
              <a:rPr sz="750" spc="20" dirty="0">
                <a:latin typeface="Microsoft Sans Serif"/>
                <a:cs typeface="Microsoft Sans Serif"/>
              </a:rPr>
              <a:t>del</a:t>
            </a:r>
            <a:r>
              <a:rPr sz="750" dirty="0">
                <a:latin typeface="Microsoft Sans Serif"/>
                <a:cs typeface="Microsoft Sans Serif"/>
              </a:rPr>
              <a:t> </a:t>
            </a:r>
            <a:r>
              <a:rPr sz="750" spc="25" dirty="0">
                <a:latin typeface="Microsoft Sans Serif"/>
                <a:cs typeface="Microsoft Sans Serif"/>
              </a:rPr>
              <a:t>generador.</a:t>
            </a:r>
            <a:r>
              <a:rPr sz="750" spc="5" dirty="0">
                <a:latin typeface="Microsoft Sans Serif"/>
                <a:cs typeface="Microsoft Sans Serif"/>
              </a:rPr>
              <a:t> </a:t>
            </a:r>
            <a:r>
              <a:rPr sz="750" spc="-35" dirty="0">
                <a:latin typeface="Microsoft Sans Serif"/>
                <a:cs typeface="Microsoft Sans Serif"/>
              </a:rPr>
              <a:t>El</a:t>
            </a:r>
            <a:r>
              <a:rPr sz="750" dirty="0">
                <a:latin typeface="Microsoft Sans Serif"/>
                <a:cs typeface="Microsoft Sans Serif"/>
              </a:rPr>
              <a:t> </a:t>
            </a:r>
            <a:r>
              <a:rPr sz="750" spc="20" dirty="0">
                <a:latin typeface="Microsoft Sans Serif"/>
                <a:cs typeface="Microsoft Sans Serif"/>
              </a:rPr>
              <a:t>voltaje</a:t>
            </a:r>
            <a:r>
              <a:rPr sz="750" dirty="0">
                <a:latin typeface="Microsoft Sans Serif"/>
                <a:cs typeface="Microsoft Sans Serif"/>
              </a:rPr>
              <a:t> </a:t>
            </a:r>
            <a:r>
              <a:rPr sz="750" spc="10" dirty="0">
                <a:latin typeface="Microsoft Sans Serif"/>
                <a:cs typeface="Microsoft Sans Serif"/>
              </a:rPr>
              <a:t>suele</a:t>
            </a:r>
            <a:r>
              <a:rPr sz="750" spc="5" dirty="0">
                <a:latin typeface="Microsoft Sans Serif"/>
                <a:cs typeface="Microsoft Sans Serif"/>
              </a:rPr>
              <a:t> </a:t>
            </a:r>
            <a:r>
              <a:rPr sz="750" spc="15" dirty="0">
                <a:latin typeface="Microsoft Sans Serif"/>
                <a:cs typeface="Microsoft Sans Serif"/>
              </a:rPr>
              <a:t>ser</a:t>
            </a:r>
            <a:r>
              <a:rPr sz="750" dirty="0">
                <a:latin typeface="Microsoft Sans Serif"/>
                <a:cs typeface="Microsoft Sans Serif"/>
              </a:rPr>
              <a:t> </a:t>
            </a:r>
            <a:r>
              <a:rPr sz="750" spc="35" dirty="0">
                <a:latin typeface="Microsoft Sans Serif"/>
                <a:cs typeface="Microsoft Sans Serif"/>
              </a:rPr>
              <a:t>mayor</a:t>
            </a:r>
            <a:r>
              <a:rPr sz="750" dirty="0">
                <a:latin typeface="Microsoft Sans Serif"/>
                <a:cs typeface="Microsoft Sans Serif"/>
              </a:rPr>
              <a:t> a</a:t>
            </a:r>
            <a:r>
              <a:rPr sz="750" spc="5" dirty="0">
                <a:latin typeface="Microsoft Sans Serif"/>
                <a:cs typeface="Microsoft Sans Serif"/>
              </a:rPr>
              <a:t> </a:t>
            </a:r>
            <a:r>
              <a:rPr sz="750" spc="20" dirty="0">
                <a:latin typeface="Microsoft Sans Serif"/>
                <a:cs typeface="Microsoft Sans Serif"/>
              </a:rPr>
              <a:t>plena </a:t>
            </a:r>
            <a:r>
              <a:rPr sz="750" spc="-185" dirty="0">
                <a:latin typeface="Microsoft Sans Serif"/>
                <a:cs typeface="Microsoft Sans Serif"/>
              </a:rPr>
              <a:t> </a:t>
            </a:r>
            <a:r>
              <a:rPr sz="750" spc="15" dirty="0">
                <a:latin typeface="Microsoft Sans Serif"/>
                <a:cs typeface="Microsoft Sans Serif"/>
              </a:rPr>
              <a:t>carga </a:t>
            </a:r>
            <a:r>
              <a:rPr sz="750" spc="30" dirty="0">
                <a:latin typeface="Microsoft Sans Serif"/>
                <a:cs typeface="Microsoft Sans Serif"/>
              </a:rPr>
              <a:t>que </a:t>
            </a:r>
            <a:r>
              <a:rPr sz="750" spc="15" dirty="0">
                <a:latin typeface="Microsoft Sans Serif"/>
                <a:cs typeface="Microsoft Sans Serif"/>
              </a:rPr>
              <a:t>sin </a:t>
            </a:r>
            <a:r>
              <a:rPr sz="750" spc="10" dirty="0">
                <a:latin typeface="Microsoft Sans Serif"/>
                <a:cs typeface="Microsoft Sans Serif"/>
              </a:rPr>
              <a:t>carga, </a:t>
            </a:r>
            <a:r>
              <a:rPr sz="750" spc="30" dirty="0">
                <a:latin typeface="Microsoft Sans Serif"/>
                <a:cs typeface="Microsoft Sans Serif"/>
              </a:rPr>
              <a:t>como </a:t>
            </a:r>
            <a:r>
              <a:rPr sz="750" spc="-5" dirty="0">
                <a:latin typeface="Microsoft Sans Serif"/>
                <a:cs typeface="Microsoft Sans Serif"/>
              </a:rPr>
              <a:t>se </a:t>
            </a:r>
            <a:r>
              <a:rPr sz="750" spc="30" dirty="0">
                <a:latin typeface="Microsoft Sans Serif"/>
                <a:cs typeface="Microsoft Sans Serif"/>
              </a:rPr>
              <a:t>muestra </a:t>
            </a:r>
            <a:r>
              <a:rPr sz="750" spc="25" dirty="0">
                <a:latin typeface="Microsoft Sans Serif"/>
                <a:cs typeface="Microsoft Sans Serif"/>
              </a:rPr>
              <a:t>en </a:t>
            </a:r>
            <a:r>
              <a:rPr sz="750" spc="10" dirty="0">
                <a:latin typeface="Microsoft Sans Serif"/>
                <a:cs typeface="Microsoft Sans Serif"/>
              </a:rPr>
              <a:t>la </a:t>
            </a:r>
            <a:r>
              <a:rPr sz="750" spc="-5" dirty="0">
                <a:latin typeface="Microsoft Sans Serif"/>
                <a:cs typeface="Microsoft Sans Serif"/>
              </a:rPr>
              <a:t>Fig. </a:t>
            </a:r>
            <a:r>
              <a:rPr sz="750" dirty="0">
                <a:latin typeface="Microsoft Sans Serif"/>
                <a:cs typeface="Microsoft Sans Serif"/>
              </a:rPr>
              <a:t>6, </a:t>
            </a:r>
            <a:r>
              <a:rPr sz="750" spc="20" dirty="0">
                <a:latin typeface="Microsoft Sans Serif"/>
                <a:cs typeface="Microsoft Sans Serif"/>
              </a:rPr>
              <a:t>excepto </a:t>
            </a:r>
            <a:r>
              <a:rPr sz="750" spc="-185" dirty="0">
                <a:latin typeface="Microsoft Sans Serif"/>
                <a:cs typeface="Microsoft Sans Serif"/>
              </a:rPr>
              <a:t> </a:t>
            </a:r>
            <a:r>
              <a:rPr sz="750" spc="25" dirty="0">
                <a:latin typeface="Microsoft Sans Serif"/>
                <a:cs typeface="Microsoft Sans Serif"/>
              </a:rPr>
              <a:t>cuando </a:t>
            </a:r>
            <a:r>
              <a:rPr sz="750" spc="10" dirty="0">
                <a:latin typeface="Microsoft Sans Serif"/>
                <a:cs typeface="Microsoft Sans Serif"/>
              </a:rPr>
              <a:t>los </a:t>
            </a:r>
            <a:r>
              <a:rPr sz="750" spc="25" dirty="0">
                <a:latin typeface="Microsoft Sans Serif"/>
                <a:cs typeface="Microsoft Sans Serif"/>
              </a:rPr>
              <a:t>generadores </a:t>
            </a:r>
            <a:r>
              <a:rPr sz="750" spc="30" dirty="0">
                <a:latin typeface="Microsoft Sans Serif"/>
                <a:cs typeface="Microsoft Sans Serif"/>
              </a:rPr>
              <a:t>funcionan como </a:t>
            </a:r>
            <a:r>
              <a:rPr sz="750" spc="20" dirty="0">
                <a:latin typeface="Microsoft Sans Serif"/>
                <a:cs typeface="Microsoft Sans Serif"/>
              </a:rPr>
              <a:t>condensadores </a:t>
            </a:r>
            <a:r>
              <a:rPr sz="750" spc="25" dirty="0">
                <a:latin typeface="Microsoft Sans Serif"/>
                <a:cs typeface="Microsoft Sans Serif"/>
              </a:rPr>
              <a:t> </a:t>
            </a:r>
            <a:r>
              <a:rPr sz="750" spc="20" dirty="0">
                <a:latin typeface="Microsoft Sans Serif"/>
                <a:cs typeface="Microsoft Sans Serif"/>
              </a:rPr>
              <a:t>síncronos</a:t>
            </a:r>
            <a:r>
              <a:rPr sz="750" spc="-10" dirty="0">
                <a:latin typeface="Microsoft Sans Serif"/>
                <a:cs typeface="Microsoft Sans Serif"/>
              </a:rPr>
              <a:t> </a:t>
            </a:r>
            <a:r>
              <a:rPr sz="750" spc="15" dirty="0">
                <a:latin typeface="Microsoft Sans Serif"/>
                <a:cs typeface="Microsoft Sans Serif"/>
              </a:rPr>
              <a:t>subexcitados.</a:t>
            </a:r>
            <a:endParaRPr sz="750">
              <a:latin typeface="Microsoft Sans Serif"/>
              <a:cs typeface="Microsoft Sans Serif"/>
            </a:endParaRPr>
          </a:p>
          <a:p>
            <a:pPr marL="186055" marR="13335" indent="-173990">
              <a:lnSpc>
                <a:spcPct val="142900"/>
              </a:lnSpc>
              <a:spcBef>
                <a:spcPts val="60"/>
              </a:spcBef>
              <a:buSzPct val="142857"/>
              <a:buChar char="•"/>
              <a:tabLst>
                <a:tab pos="185420" algn="l"/>
              </a:tabLst>
            </a:pPr>
            <a:r>
              <a:rPr sz="700" spc="5" dirty="0">
                <a:latin typeface="Microsoft Sans Serif"/>
                <a:cs typeface="Microsoft Sans Serif"/>
              </a:rPr>
              <a:t>Hay </a:t>
            </a:r>
            <a:r>
              <a:rPr sz="700" spc="40" dirty="0">
                <a:latin typeface="Microsoft Sans Serif"/>
                <a:cs typeface="Microsoft Sans Serif"/>
              </a:rPr>
              <a:t>un punto </a:t>
            </a:r>
            <a:r>
              <a:rPr sz="700" spc="20" dirty="0">
                <a:latin typeface="Microsoft Sans Serif"/>
                <a:cs typeface="Microsoft Sans Serif"/>
              </a:rPr>
              <a:t>en </a:t>
            </a:r>
            <a:r>
              <a:rPr sz="700" spc="10" dirty="0">
                <a:latin typeface="Microsoft Sans Serif"/>
                <a:cs typeface="Microsoft Sans Serif"/>
              </a:rPr>
              <a:t>los </a:t>
            </a:r>
            <a:r>
              <a:rPr sz="700" spc="15" dirty="0">
                <a:latin typeface="Microsoft Sans Serif"/>
                <a:cs typeface="Microsoft Sans Serif"/>
              </a:rPr>
              <a:t>devanados, </a:t>
            </a:r>
            <a:r>
              <a:rPr sz="700" spc="25" dirty="0">
                <a:latin typeface="Microsoft Sans Serif"/>
                <a:cs typeface="Microsoft Sans Serif"/>
              </a:rPr>
              <a:t>típicamente </a:t>
            </a:r>
            <a:r>
              <a:rPr sz="700" spc="5" dirty="0">
                <a:latin typeface="Microsoft Sans Serif"/>
                <a:cs typeface="Microsoft Sans Serif"/>
              </a:rPr>
              <a:t>cerca </a:t>
            </a:r>
            <a:r>
              <a:rPr sz="700" spc="20" dirty="0">
                <a:latin typeface="Microsoft Sans Serif"/>
                <a:cs typeface="Microsoft Sans Serif"/>
              </a:rPr>
              <a:t>del </a:t>
            </a:r>
            <a:r>
              <a:rPr sz="700" spc="25" dirty="0">
                <a:latin typeface="Microsoft Sans Serif"/>
                <a:cs typeface="Microsoft Sans Serif"/>
              </a:rPr>
              <a:t>medio, </a:t>
            </a:r>
            <a:r>
              <a:rPr sz="700" spc="30" dirty="0">
                <a:latin typeface="Microsoft Sans Serif"/>
                <a:cs typeface="Microsoft Sans Serif"/>
              </a:rPr>
              <a:t> donde</a:t>
            </a:r>
            <a:r>
              <a:rPr sz="700" spc="-10" dirty="0">
                <a:latin typeface="Microsoft Sans Serif"/>
                <a:cs typeface="Microsoft Sans Serif"/>
              </a:rPr>
              <a:t> </a:t>
            </a:r>
            <a:r>
              <a:rPr sz="700" spc="10" dirty="0">
                <a:latin typeface="Microsoft Sans Serif"/>
                <a:cs typeface="Microsoft Sans Serif"/>
              </a:rPr>
              <a:t>el</a:t>
            </a:r>
            <a:r>
              <a:rPr sz="700" spc="-5" dirty="0">
                <a:latin typeface="Microsoft Sans Serif"/>
                <a:cs typeface="Microsoft Sans Serif"/>
              </a:rPr>
              <a:t> </a:t>
            </a:r>
            <a:r>
              <a:rPr sz="700" spc="20" dirty="0">
                <a:latin typeface="Microsoft Sans Serif"/>
                <a:cs typeface="Microsoft Sans Serif"/>
              </a:rPr>
              <a:t>voltaje</a:t>
            </a:r>
            <a:r>
              <a:rPr sz="700" spc="-5" dirty="0">
                <a:latin typeface="Microsoft Sans Serif"/>
                <a:cs typeface="Microsoft Sans Serif"/>
              </a:rPr>
              <a:t> </a:t>
            </a:r>
            <a:r>
              <a:rPr sz="700" spc="20" dirty="0">
                <a:latin typeface="Microsoft Sans Serif"/>
                <a:cs typeface="Microsoft Sans Serif"/>
              </a:rPr>
              <a:t>del</a:t>
            </a:r>
            <a:r>
              <a:rPr sz="700" spc="-5" dirty="0">
                <a:latin typeface="Microsoft Sans Serif"/>
                <a:cs typeface="Microsoft Sans Serif"/>
              </a:rPr>
              <a:t> </a:t>
            </a:r>
            <a:r>
              <a:rPr sz="700" spc="25" dirty="0">
                <a:latin typeface="Microsoft Sans Serif"/>
                <a:cs typeface="Microsoft Sans Serif"/>
              </a:rPr>
              <a:t>tercer</a:t>
            </a:r>
            <a:r>
              <a:rPr sz="700" spc="-10" dirty="0">
                <a:latin typeface="Microsoft Sans Serif"/>
                <a:cs typeface="Microsoft Sans Serif"/>
              </a:rPr>
              <a:t> </a:t>
            </a:r>
            <a:r>
              <a:rPr sz="700" spc="30" dirty="0">
                <a:latin typeface="Microsoft Sans Serif"/>
                <a:cs typeface="Microsoft Sans Serif"/>
              </a:rPr>
              <a:t>armónico</a:t>
            </a:r>
            <a:r>
              <a:rPr sz="700" spc="-5" dirty="0">
                <a:latin typeface="Microsoft Sans Serif"/>
                <a:cs typeface="Microsoft Sans Serif"/>
              </a:rPr>
              <a:t> es </a:t>
            </a:r>
            <a:r>
              <a:rPr sz="700" spc="15" dirty="0">
                <a:latin typeface="Microsoft Sans Serif"/>
                <a:cs typeface="Microsoft Sans Serif"/>
              </a:rPr>
              <a:t>cero.</a:t>
            </a:r>
            <a:r>
              <a:rPr sz="700" spc="-5" dirty="0">
                <a:latin typeface="Microsoft Sans Serif"/>
                <a:cs typeface="Microsoft Sans Serif"/>
              </a:rPr>
              <a:t> </a:t>
            </a:r>
            <a:r>
              <a:rPr sz="700" spc="-10" dirty="0">
                <a:latin typeface="Microsoft Sans Serif"/>
                <a:cs typeface="Microsoft Sans Serif"/>
              </a:rPr>
              <a:t>La</a:t>
            </a:r>
            <a:r>
              <a:rPr sz="700" spc="-5" dirty="0">
                <a:latin typeface="Microsoft Sans Serif"/>
                <a:cs typeface="Microsoft Sans Serif"/>
              </a:rPr>
              <a:t> </a:t>
            </a:r>
            <a:r>
              <a:rPr sz="700" spc="20" dirty="0">
                <a:latin typeface="Microsoft Sans Serif"/>
                <a:cs typeface="Microsoft Sans Serif"/>
              </a:rPr>
              <a:t>posición</a:t>
            </a:r>
            <a:r>
              <a:rPr sz="700" spc="-10" dirty="0">
                <a:latin typeface="Microsoft Sans Serif"/>
                <a:cs typeface="Microsoft Sans Serif"/>
              </a:rPr>
              <a:t> </a:t>
            </a:r>
            <a:r>
              <a:rPr sz="700" spc="10" dirty="0">
                <a:latin typeface="Microsoft Sans Serif"/>
                <a:cs typeface="Microsoft Sans Serif"/>
              </a:rPr>
              <a:t>exacta </a:t>
            </a:r>
            <a:r>
              <a:rPr sz="700" spc="-170" dirty="0">
                <a:latin typeface="Microsoft Sans Serif"/>
                <a:cs typeface="Microsoft Sans Serif"/>
              </a:rPr>
              <a:t> </a:t>
            </a:r>
            <a:r>
              <a:rPr sz="700" spc="20" dirty="0">
                <a:latin typeface="Microsoft Sans Serif"/>
                <a:cs typeface="Microsoft Sans Serif"/>
              </a:rPr>
              <a:t>de </a:t>
            </a:r>
            <a:r>
              <a:rPr sz="700" spc="10" dirty="0">
                <a:latin typeface="Microsoft Sans Serif"/>
                <a:cs typeface="Microsoft Sans Serif"/>
              </a:rPr>
              <a:t>este </a:t>
            </a:r>
            <a:r>
              <a:rPr sz="700" spc="40" dirty="0">
                <a:latin typeface="Microsoft Sans Serif"/>
                <a:cs typeface="Microsoft Sans Serif"/>
              </a:rPr>
              <a:t>punto </a:t>
            </a:r>
            <a:r>
              <a:rPr sz="700" spc="25" dirty="0">
                <a:latin typeface="Microsoft Sans Serif"/>
                <a:cs typeface="Microsoft Sans Serif"/>
              </a:rPr>
              <a:t>depende </a:t>
            </a:r>
            <a:r>
              <a:rPr sz="700" spc="20" dirty="0">
                <a:latin typeface="Microsoft Sans Serif"/>
                <a:cs typeface="Microsoft Sans Serif"/>
              </a:rPr>
              <a:t>de </a:t>
            </a:r>
            <a:r>
              <a:rPr sz="700" dirty="0">
                <a:latin typeface="Microsoft Sans Serif"/>
                <a:cs typeface="Microsoft Sans Serif"/>
              </a:rPr>
              <a:t>las </a:t>
            </a:r>
            <a:r>
              <a:rPr sz="700" spc="15" dirty="0">
                <a:latin typeface="Microsoft Sans Serif"/>
                <a:cs typeface="Microsoft Sans Serif"/>
              </a:rPr>
              <a:t>condiciones </a:t>
            </a:r>
            <a:r>
              <a:rPr sz="700" spc="20" dirty="0">
                <a:latin typeface="Microsoft Sans Serif"/>
                <a:cs typeface="Microsoft Sans Serif"/>
              </a:rPr>
              <a:t>de </a:t>
            </a:r>
            <a:r>
              <a:rPr sz="700" spc="25" dirty="0">
                <a:latin typeface="Microsoft Sans Serif"/>
                <a:cs typeface="Microsoft Sans Serif"/>
              </a:rPr>
              <a:t>operación </a:t>
            </a:r>
            <a:r>
              <a:rPr sz="700" spc="5" dirty="0">
                <a:latin typeface="Microsoft Sans Serif"/>
                <a:cs typeface="Microsoft Sans Serif"/>
              </a:rPr>
              <a:t>y </a:t>
            </a:r>
            <a:r>
              <a:rPr sz="700" spc="20" dirty="0">
                <a:latin typeface="Microsoft Sans Serif"/>
                <a:cs typeface="Microsoft Sans Serif"/>
              </a:rPr>
              <a:t>del </a:t>
            </a:r>
            <a:r>
              <a:rPr sz="700" spc="25" dirty="0">
                <a:latin typeface="Microsoft Sans Serif"/>
                <a:cs typeface="Microsoft Sans Serif"/>
              </a:rPr>
              <a:t> </a:t>
            </a:r>
            <a:r>
              <a:rPr sz="700" spc="20" dirty="0">
                <a:latin typeface="Microsoft Sans Serif"/>
                <a:cs typeface="Microsoft Sans Serif"/>
              </a:rPr>
              <a:t>diseño</a:t>
            </a:r>
            <a:r>
              <a:rPr sz="700" spc="-10" dirty="0">
                <a:latin typeface="Microsoft Sans Serif"/>
                <a:cs typeface="Microsoft Sans Serif"/>
              </a:rPr>
              <a:t> </a:t>
            </a:r>
            <a:r>
              <a:rPr sz="700" spc="20" dirty="0">
                <a:latin typeface="Microsoft Sans Serif"/>
                <a:cs typeface="Microsoft Sans Serif"/>
              </a:rPr>
              <a:t>del</a:t>
            </a:r>
            <a:r>
              <a:rPr sz="700" spc="-5" dirty="0">
                <a:latin typeface="Microsoft Sans Serif"/>
                <a:cs typeface="Microsoft Sans Serif"/>
              </a:rPr>
              <a:t> </a:t>
            </a:r>
            <a:r>
              <a:rPr sz="700" spc="25" dirty="0">
                <a:latin typeface="Microsoft Sans Serif"/>
                <a:cs typeface="Microsoft Sans Serif"/>
              </a:rPr>
              <a:t>generador.</a:t>
            </a:r>
            <a:endParaRPr sz="700">
              <a:latin typeface="Microsoft Sans Serif"/>
              <a:cs typeface="Microsoft Sans Serif"/>
            </a:endParaRPr>
          </a:p>
        </p:txBody>
      </p:sp>
      <p:sp>
        <p:nvSpPr>
          <p:cNvPr id="27" name="object 27"/>
          <p:cNvSpPr txBox="1"/>
          <p:nvPr/>
        </p:nvSpPr>
        <p:spPr>
          <a:xfrm>
            <a:off x="11848684" y="4780025"/>
            <a:ext cx="600383" cy="112851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sz="650" spc="130" dirty="0">
                <a:latin typeface="Microsoft Sans Serif"/>
                <a:cs typeface="Microsoft Sans Serif"/>
              </a:rPr>
              <a:t>–</a:t>
            </a:r>
            <a:r>
              <a:rPr sz="650" spc="-45" dirty="0">
                <a:latin typeface="Microsoft Sans Serif"/>
                <a:cs typeface="Microsoft Sans Serif"/>
              </a:rPr>
              <a:t>V</a:t>
            </a:r>
            <a:r>
              <a:rPr sz="450" spc="5" dirty="0">
                <a:latin typeface="Microsoft Sans Serif"/>
                <a:cs typeface="Microsoft Sans Serif"/>
              </a:rPr>
              <a:t>3</a:t>
            </a:r>
            <a:r>
              <a:rPr sz="650" spc="-30" dirty="0">
                <a:latin typeface="Microsoft Sans Serif"/>
                <a:cs typeface="Microsoft Sans Serif"/>
              </a:rPr>
              <a:t>RD</a:t>
            </a:r>
            <a:endParaRPr sz="650">
              <a:latin typeface="Microsoft Sans Serif"/>
              <a:cs typeface="Microsoft Sans Serif"/>
            </a:endParaRPr>
          </a:p>
        </p:txBody>
      </p:sp>
      <p:sp>
        <p:nvSpPr>
          <p:cNvPr id="28" name="object 28"/>
          <p:cNvSpPr txBox="1"/>
          <p:nvPr/>
        </p:nvSpPr>
        <p:spPr>
          <a:xfrm>
            <a:off x="10158857" y="5029946"/>
            <a:ext cx="1742717" cy="112851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sz="650" spc="-5" dirty="0">
                <a:latin typeface="Microsoft Sans Serif"/>
                <a:cs typeface="Microsoft Sans Serif"/>
              </a:rPr>
              <a:t>(b)</a:t>
            </a:r>
            <a:r>
              <a:rPr sz="650" spc="-20" dirty="0">
                <a:latin typeface="Microsoft Sans Serif"/>
                <a:cs typeface="Microsoft Sans Serif"/>
              </a:rPr>
              <a:t> </a:t>
            </a:r>
            <a:r>
              <a:rPr sz="650" spc="-5" dirty="0">
                <a:latin typeface="Microsoft Sans Serif"/>
                <a:cs typeface="Microsoft Sans Serif"/>
              </a:rPr>
              <a:t>Falla</a:t>
            </a:r>
            <a:r>
              <a:rPr sz="650" spc="-20" dirty="0">
                <a:latin typeface="Microsoft Sans Serif"/>
                <a:cs typeface="Microsoft Sans Serif"/>
              </a:rPr>
              <a:t> </a:t>
            </a:r>
            <a:r>
              <a:rPr sz="650" spc="20" dirty="0">
                <a:latin typeface="Microsoft Sans Serif"/>
                <a:cs typeface="Microsoft Sans Serif"/>
              </a:rPr>
              <a:t>en</a:t>
            </a:r>
            <a:r>
              <a:rPr sz="650" spc="-20" dirty="0">
                <a:latin typeface="Microsoft Sans Serif"/>
                <a:cs typeface="Microsoft Sans Serif"/>
              </a:rPr>
              <a:t> </a:t>
            </a:r>
            <a:r>
              <a:rPr sz="650" spc="25" dirty="0">
                <a:latin typeface="Microsoft Sans Serif"/>
                <a:cs typeface="Microsoft Sans Serif"/>
              </a:rPr>
              <a:t>Neutral</a:t>
            </a:r>
            <a:endParaRPr sz="650">
              <a:latin typeface="Microsoft Sans Serif"/>
              <a:cs typeface="Microsoft Sans Serif"/>
            </a:endParaRPr>
          </a:p>
        </p:txBody>
      </p:sp>
      <p:sp>
        <p:nvSpPr>
          <p:cNvPr id="29" name="object 29"/>
          <p:cNvSpPr txBox="1"/>
          <p:nvPr/>
        </p:nvSpPr>
        <p:spPr>
          <a:xfrm>
            <a:off x="13773397" y="5065004"/>
            <a:ext cx="595998" cy="112851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sz="650" spc="-5" dirty="0">
                <a:latin typeface="Microsoft Sans Serif"/>
                <a:cs typeface="Microsoft Sans Serif"/>
              </a:rPr>
              <a:t>+v</a:t>
            </a:r>
            <a:r>
              <a:rPr sz="450" spc="5" dirty="0">
                <a:latin typeface="Microsoft Sans Serif"/>
                <a:cs typeface="Microsoft Sans Serif"/>
              </a:rPr>
              <a:t>3</a:t>
            </a:r>
            <a:r>
              <a:rPr sz="650" spc="-30" dirty="0">
                <a:latin typeface="Microsoft Sans Serif"/>
                <a:cs typeface="Microsoft Sans Serif"/>
              </a:rPr>
              <a:t>RD</a:t>
            </a:r>
            <a:endParaRPr sz="650">
              <a:latin typeface="Microsoft Sans Serif"/>
              <a:cs typeface="Microsoft Sans Serif"/>
            </a:endParaRPr>
          </a:p>
        </p:txBody>
      </p:sp>
      <p:sp>
        <p:nvSpPr>
          <p:cNvPr id="30" name="object 30"/>
          <p:cNvSpPr txBox="1"/>
          <p:nvPr/>
        </p:nvSpPr>
        <p:spPr>
          <a:xfrm>
            <a:off x="14257246" y="5332588"/>
            <a:ext cx="819501" cy="222497"/>
          </a:xfrm>
          <a:prstGeom prst="rect">
            <a:avLst/>
          </a:prstGeom>
        </p:spPr>
        <p:txBody>
          <a:bodyPr vert="horz" wrap="square" lIns="0" tIns="37465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295"/>
              </a:spcBef>
            </a:pPr>
            <a:r>
              <a:rPr sz="350" dirty="0">
                <a:latin typeface="Microsoft Sans Serif"/>
                <a:cs typeface="Microsoft Sans Serif"/>
              </a:rPr>
              <a:t>Carga</a:t>
            </a:r>
            <a:r>
              <a:rPr sz="350" spc="-5" dirty="0">
                <a:latin typeface="Microsoft Sans Serif"/>
                <a:cs typeface="Microsoft Sans Serif"/>
              </a:rPr>
              <a:t> </a:t>
            </a:r>
            <a:r>
              <a:rPr sz="350" spc="10" dirty="0">
                <a:latin typeface="Microsoft Sans Serif"/>
                <a:cs typeface="Microsoft Sans Serif"/>
              </a:rPr>
              <a:t>completa</a:t>
            </a:r>
            <a:endParaRPr sz="350">
              <a:latin typeface="Microsoft Sans Serif"/>
              <a:cs typeface="Microsoft Sans Serif"/>
            </a:endParaRPr>
          </a:p>
          <a:p>
            <a:pPr marL="13970">
              <a:lnSpc>
                <a:spcPct val="100000"/>
              </a:lnSpc>
              <a:spcBef>
                <a:spcPts val="340"/>
              </a:spcBef>
            </a:pPr>
            <a:r>
              <a:rPr sz="600" spc="-10" dirty="0">
                <a:latin typeface="Microsoft Sans Serif"/>
                <a:cs typeface="Microsoft Sans Serif"/>
              </a:rPr>
              <a:t>Sin</a:t>
            </a:r>
            <a:r>
              <a:rPr sz="600" spc="-5" dirty="0">
                <a:latin typeface="Microsoft Sans Serif"/>
                <a:cs typeface="Microsoft Sans Serif"/>
              </a:rPr>
              <a:t> </a:t>
            </a:r>
            <a:r>
              <a:rPr sz="600" spc="15" dirty="0">
                <a:latin typeface="Microsoft Sans Serif"/>
                <a:cs typeface="Microsoft Sans Serif"/>
              </a:rPr>
              <a:t>carga</a:t>
            </a:r>
            <a:endParaRPr sz="600">
              <a:latin typeface="Microsoft Sans Serif"/>
              <a:cs typeface="Microsoft Sans Serif"/>
            </a:endParaRPr>
          </a:p>
        </p:txBody>
      </p:sp>
      <p:sp>
        <p:nvSpPr>
          <p:cNvPr id="31" name="object 31"/>
          <p:cNvSpPr txBox="1"/>
          <p:nvPr/>
        </p:nvSpPr>
        <p:spPr>
          <a:xfrm>
            <a:off x="11536721" y="5524004"/>
            <a:ext cx="679265" cy="105157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sz="600" spc="25" dirty="0">
                <a:latin typeface="Microsoft Sans Serif"/>
                <a:cs typeface="Microsoft Sans Serif"/>
              </a:rPr>
              <a:t>Neutral</a:t>
            </a:r>
            <a:endParaRPr sz="600">
              <a:latin typeface="Microsoft Sans Serif"/>
              <a:cs typeface="Microsoft Sans Serif"/>
            </a:endParaRPr>
          </a:p>
        </p:txBody>
      </p:sp>
      <p:sp>
        <p:nvSpPr>
          <p:cNvPr id="32" name="object 32"/>
          <p:cNvSpPr txBox="1"/>
          <p:nvPr/>
        </p:nvSpPr>
        <p:spPr>
          <a:xfrm>
            <a:off x="14081962" y="5709900"/>
            <a:ext cx="788824" cy="105157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sz="600" spc="15" dirty="0">
                <a:latin typeface="Microsoft Sans Serif"/>
                <a:cs typeface="Microsoft Sans Serif"/>
              </a:rPr>
              <a:t>Terminal</a:t>
            </a:r>
            <a:endParaRPr sz="600">
              <a:latin typeface="Microsoft Sans Serif"/>
              <a:cs typeface="Microsoft Sans Serif"/>
            </a:endParaRPr>
          </a:p>
        </p:txBody>
      </p:sp>
      <p:sp>
        <p:nvSpPr>
          <p:cNvPr id="33" name="object 33"/>
          <p:cNvSpPr txBox="1"/>
          <p:nvPr/>
        </p:nvSpPr>
        <p:spPr>
          <a:xfrm>
            <a:off x="10158857" y="5973566"/>
            <a:ext cx="1862501" cy="105157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sz="600" spc="-20" dirty="0">
                <a:latin typeface="Microsoft Sans Serif"/>
                <a:cs typeface="Microsoft Sans Serif"/>
              </a:rPr>
              <a:t>(c)</a:t>
            </a:r>
            <a:r>
              <a:rPr sz="600" spc="-5" dirty="0">
                <a:latin typeface="Microsoft Sans Serif"/>
                <a:cs typeface="Microsoft Sans Serif"/>
              </a:rPr>
              <a:t> </a:t>
            </a:r>
            <a:r>
              <a:rPr sz="600" dirty="0">
                <a:latin typeface="Microsoft Sans Serif"/>
                <a:cs typeface="Microsoft Sans Serif"/>
              </a:rPr>
              <a:t>Fallo</a:t>
            </a:r>
            <a:r>
              <a:rPr sz="600" spc="-5" dirty="0">
                <a:latin typeface="Microsoft Sans Serif"/>
                <a:cs typeface="Microsoft Sans Serif"/>
              </a:rPr>
              <a:t> </a:t>
            </a:r>
            <a:r>
              <a:rPr sz="600" spc="20" dirty="0">
                <a:latin typeface="Microsoft Sans Serif"/>
                <a:cs typeface="Microsoft Sans Serif"/>
              </a:rPr>
              <a:t>en</a:t>
            </a:r>
            <a:r>
              <a:rPr sz="600" spc="-5" dirty="0">
                <a:latin typeface="Microsoft Sans Serif"/>
                <a:cs typeface="Microsoft Sans Serif"/>
              </a:rPr>
              <a:t> </a:t>
            </a:r>
            <a:r>
              <a:rPr sz="600" spc="10" dirty="0">
                <a:latin typeface="Microsoft Sans Serif"/>
                <a:cs typeface="Microsoft Sans Serif"/>
              </a:rPr>
              <a:t>la</a:t>
            </a:r>
            <a:r>
              <a:rPr sz="600" spc="-5" dirty="0">
                <a:latin typeface="Microsoft Sans Serif"/>
                <a:cs typeface="Microsoft Sans Serif"/>
              </a:rPr>
              <a:t> </a:t>
            </a:r>
            <a:r>
              <a:rPr sz="600" spc="30" dirty="0">
                <a:latin typeface="Microsoft Sans Serif"/>
                <a:cs typeface="Microsoft Sans Serif"/>
              </a:rPr>
              <a:t>terminal</a:t>
            </a:r>
            <a:endParaRPr sz="600">
              <a:latin typeface="Microsoft Sans Serif"/>
              <a:cs typeface="Microsoft Sans Serif"/>
            </a:endParaRPr>
          </a:p>
        </p:txBody>
      </p:sp>
      <p:sp>
        <p:nvSpPr>
          <p:cNvPr id="34" name="object 34"/>
          <p:cNvSpPr txBox="1"/>
          <p:nvPr/>
        </p:nvSpPr>
        <p:spPr>
          <a:xfrm>
            <a:off x="11536721" y="6255511"/>
            <a:ext cx="679265" cy="105157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sz="600" spc="25" dirty="0">
                <a:latin typeface="Microsoft Sans Serif"/>
                <a:cs typeface="Microsoft Sans Serif"/>
              </a:rPr>
              <a:t>Neutral</a:t>
            </a:r>
            <a:endParaRPr sz="600">
              <a:latin typeface="Microsoft Sans Serif"/>
              <a:cs typeface="Microsoft Sans Serif"/>
            </a:endParaRPr>
          </a:p>
        </p:txBody>
      </p:sp>
      <p:sp>
        <p:nvSpPr>
          <p:cNvPr id="35" name="object 35"/>
          <p:cNvSpPr txBox="1"/>
          <p:nvPr/>
        </p:nvSpPr>
        <p:spPr>
          <a:xfrm>
            <a:off x="11186092" y="6383532"/>
            <a:ext cx="815118" cy="105157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sz="600" spc="-10" dirty="0">
                <a:latin typeface="Microsoft Sans Serif"/>
                <a:cs typeface="Microsoft Sans Serif"/>
              </a:rPr>
              <a:t>Sin</a:t>
            </a:r>
            <a:r>
              <a:rPr sz="600" spc="-5" dirty="0">
                <a:latin typeface="Microsoft Sans Serif"/>
                <a:cs typeface="Microsoft Sans Serif"/>
              </a:rPr>
              <a:t> </a:t>
            </a:r>
            <a:r>
              <a:rPr sz="600" spc="15" dirty="0">
                <a:latin typeface="Microsoft Sans Serif"/>
                <a:cs typeface="Microsoft Sans Serif"/>
              </a:rPr>
              <a:t>carga</a:t>
            </a:r>
            <a:endParaRPr sz="600">
              <a:latin typeface="Microsoft Sans Serif"/>
              <a:cs typeface="Microsoft Sans Serif"/>
            </a:endParaRPr>
          </a:p>
        </p:txBody>
      </p:sp>
      <p:sp>
        <p:nvSpPr>
          <p:cNvPr id="36" name="object 36"/>
          <p:cNvSpPr txBox="1"/>
          <p:nvPr/>
        </p:nvSpPr>
        <p:spPr>
          <a:xfrm>
            <a:off x="14081962" y="6397249"/>
            <a:ext cx="788824" cy="105157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sz="600" spc="15" dirty="0">
                <a:latin typeface="Microsoft Sans Serif"/>
                <a:cs typeface="Microsoft Sans Serif"/>
              </a:rPr>
              <a:t>Terminal</a:t>
            </a:r>
            <a:endParaRPr sz="600">
              <a:latin typeface="Microsoft Sans Serif"/>
              <a:cs typeface="Microsoft Sans Serif"/>
            </a:endParaRPr>
          </a:p>
        </p:txBody>
      </p:sp>
      <p:sp>
        <p:nvSpPr>
          <p:cNvPr id="37" name="object 37"/>
          <p:cNvSpPr txBox="1"/>
          <p:nvPr/>
        </p:nvSpPr>
        <p:spPr>
          <a:xfrm>
            <a:off x="11119512" y="6643887"/>
            <a:ext cx="818040" cy="66685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sz="350" dirty="0">
                <a:latin typeface="Microsoft Sans Serif"/>
                <a:cs typeface="Microsoft Sans Serif"/>
              </a:rPr>
              <a:t>Carga</a:t>
            </a:r>
            <a:r>
              <a:rPr sz="350" spc="-5" dirty="0">
                <a:latin typeface="Microsoft Sans Serif"/>
                <a:cs typeface="Microsoft Sans Serif"/>
              </a:rPr>
              <a:t> </a:t>
            </a:r>
            <a:r>
              <a:rPr sz="350" spc="10" dirty="0">
                <a:latin typeface="Microsoft Sans Serif"/>
                <a:cs typeface="Microsoft Sans Serif"/>
              </a:rPr>
              <a:t>completa</a:t>
            </a:r>
            <a:endParaRPr sz="350">
              <a:latin typeface="Microsoft Sans Serif"/>
              <a:cs typeface="Microsoft Sans Serif"/>
            </a:endParaRPr>
          </a:p>
        </p:txBody>
      </p:sp>
      <p:sp>
        <p:nvSpPr>
          <p:cNvPr id="38" name="object 38"/>
          <p:cNvSpPr txBox="1"/>
          <p:nvPr/>
        </p:nvSpPr>
        <p:spPr>
          <a:xfrm>
            <a:off x="11848684" y="6889263"/>
            <a:ext cx="600383" cy="112851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sz="650" spc="130" dirty="0">
                <a:latin typeface="Microsoft Sans Serif"/>
                <a:cs typeface="Microsoft Sans Serif"/>
              </a:rPr>
              <a:t>–</a:t>
            </a:r>
            <a:r>
              <a:rPr sz="650" spc="-45" dirty="0">
                <a:latin typeface="Microsoft Sans Serif"/>
                <a:cs typeface="Microsoft Sans Serif"/>
              </a:rPr>
              <a:t>V</a:t>
            </a:r>
            <a:r>
              <a:rPr sz="450" spc="5" dirty="0">
                <a:latin typeface="Microsoft Sans Serif"/>
                <a:cs typeface="Microsoft Sans Serif"/>
              </a:rPr>
              <a:t>3</a:t>
            </a:r>
            <a:r>
              <a:rPr sz="650" spc="-30" dirty="0">
                <a:latin typeface="Microsoft Sans Serif"/>
                <a:cs typeface="Microsoft Sans Serif"/>
              </a:rPr>
              <a:t>RD</a:t>
            </a:r>
            <a:endParaRPr sz="650">
              <a:latin typeface="Microsoft Sans Serif"/>
              <a:cs typeface="Microsoft Sans Serif"/>
            </a:endParaRPr>
          </a:p>
        </p:txBody>
      </p:sp>
      <p:sp>
        <p:nvSpPr>
          <p:cNvPr id="39" name="object 39"/>
          <p:cNvSpPr txBox="1"/>
          <p:nvPr/>
        </p:nvSpPr>
        <p:spPr>
          <a:xfrm>
            <a:off x="9089638" y="7125659"/>
            <a:ext cx="5850445" cy="130998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 marR="5080">
              <a:lnSpc>
                <a:spcPct val="128299"/>
              </a:lnSpc>
              <a:spcBef>
                <a:spcPts val="100"/>
              </a:spcBef>
            </a:pPr>
            <a:r>
              <a:rPr sz="600" spc="-5" dirty="0">
                <a:latin typeface="Microsoft Sans Serif"/>
                <a:cs typeface="Microsoft Sans Serif"/>
              </a:rPr>
              <a:t>Fig.</a:t>
            </a:r>
            <a:r>
              <a:rPr sz="600" dirty="0">
                <a:latin typeface="Microsoft Sans Serif"/>
                <a:cs typeface="Microsoft Sans Serif"/>
              </a:rPr>
              <a:t> </a:t>
            </a:r>
            <a:r>
              <a:rPr sz="600" spc="-5" dirty="0">
                <a:latin typeface="Microsoft Sans Serif"/>
                <a:cs typeface="Microsoft Sans Serif"/>
              </a:rPr>
              <a:t>6.-</a:t>
            </a:r>
            <a:r>
              <a:rPr sz="600" dirty="0">
                <a:latin typeface="Microsoft Sans Serif"/>
                <a:cs typeface="Microsoft Sans Serif"/>
              </a:rPr>
              <a:t> </a:t>
            </a:r>
            <a:r>
              <a:rPr sz="600" spc="10" dirty="0">
                <a:latin typeface="Microsoft Sans Serif"/>
                <a:cs typeface="Microsoft Sans Serif"/>
              </a:rPr>
              <a:t>Tensión</a:t>
            </a:r>
            <a:r>
              <a:rPr sz="600" dirty="0">
                <a:latin typeface="Microsoft Sans Serif"/>
                <a:cs typeface="Microsoft Sans Serif"/>
              </a:rPr>
              <a:t> </a:t>
            </a:r>
            <a:r>
              <a:rPr sz="600" spc="20" dirty="0">
                <a:latin typeface="Microsoft Sans Serif"/>
                <a:cs typeface="Microsoft Sans Serif"/>
              </a:rPr>
              <a:t>de</a:t>
            </a:r>
            <a:r>
              <a:rPr sz="600" dirty="0">
                <a:latin typeface="Microsoft Sans Serif"/>
                <a:cs typeface="Microsoft Sans Serif"/>
              </a:rPr>
              <a:t> </a:t>
            </a:r>
            <a:r>
              <a:rPr sz="600" spc="10" dirty="0">
                <a:latin typeface="Microsoft Sans Serif"/>
                <a:cs typeface="Microsoft Sans Serif"/>
              </a:rPr>
              <a:t>Tercer</a:t>
            </a:r>
            <a:r>
              <a:rPr sz="600" dirty="0">
                <a:latin typeface="Microsoft Sans Serif"/>
                <a:cs typeface="Microsoft Sans Serif"/>
              </a:rPr>
              <a:t> </a:t>
            </a:r>
            <a:r>
              <a:rPr sz="600" spc="20" dirty="0">
                <a:latin typeface="Microsoft Sans Serif"/>
                <a:cs typeface="Microsoft Sans Serif"/>
              </a:rPr>
              <a:t>Armónico</a:t>
            </a:r>
            <a:r>
              <a:rPr sz="600" dirty="0">
                <a:latin typeface="Microsoft Sans Serif"/>
                <a:cs typeface="Microsoft Sans Serif"/>
              </a:rPr>
              <a:t> </a:t>
            </a:r>
            <a:r>
              <a:rPr sz="600" spc="20" dirty="0">
                <a:latin typeface="Microsoft Sans Serif"/>
                <a:cs typeface="Microsoft Sans Serif"/>
              </a:rPr>
              <a:t>para</a:t>
            </a:r>
            <a:r>
              <a:rPr sz="600" dirty="0">
                <a:latin typeface="Microsoft Sans Serif"/>
                <a:cs typeface="Microsoft Sans Serif"/>
              </a:rPr>
              <a:t> </a:t>
            </a:r>
            <a:r>
              <a:rPr sz="600" spc="15" dirty="0">
                <a:latin typeface="Microsoft Sans Serif"/>
                <a:cs typeface="Microsoft Sans Serif"/>
              </a:rPr>
              <a:t>Diferentes</a:t>
            </a:r>
            <a:r>
              <a:rPr sz="600" dirty="0">
                <a:latin typeface="Microsoft Sans Serif"/>
                <a:cs typeface="Microsoft Sans Serif"/>
              </a:rPr>
              <a:t> </a:t>
            </a:r>
            <a:r>
              <a:rPr sz="600" spc="10" dirty="0">
                <a:latin typeface="Microsoft Sans Serif"/>
                <a:cs typeface="Microsoft Sans Serif"/>
              </a:rPr>
              <a:t>Condiciones</a:t>
            </a:r>
            <a:r>
              <a:rPr sz="600" dirty="0">
                <a:latin typeface="Microsoft Sans Serif"/>
                <a:cs typeface="Microsoft Sans Serif"/>
              </a:rPr>
              <a:t> </a:t>
            </a:r>
            <a:r>
              <a:rPr sz="600" spc="20" dirty="0">
                <a:latin typeface="Microsoft Sans Serif"/>
                <a:cs typeface="Microsoft Sans Serif"/>
              </a:rPr>
              <a:t>en</a:t>
            </a:r>
            <a:r>
              <a:rPr sz="600" dirty="0">
                <a:latin typeface="Microsoft Sans Serif"/>
                <a:cs typeface="Microsoft Sans Serif"/>
              </a:rPr>
              <a:t> </a:t>
            </a:r>
            <a:r>
              <a:rPr sz="600" spc="35" dirty="0">
                <a:latin typeface="Microsoft Sans Serif"/>
                <a:cs typeface="Microsoft Sans Serif"/>
              </a:rPr>
              <a:t>un </a:t>
            </a:r>
            <a:r>
              <a:rPr sz="600" spc="-145" dirty="0">
                <a:latin typeface="Microsoft Sans Serif"/>
                <a:cs typeface="Microsoft Sans Serif"/>
              </a:rPr>
              <a:t> </a:t>
            </a:r>
            <a:r>
              <a:rPr sz="600" spc="20" dirty="0">
                <a:latin typeface="Microsoft Sans Serif"/>
                <a:cs typeface="Microsoft Sans Serif"/>
              </a:rPr>
              <a:t>Generador</a:t>
            </a:r>
            <a:r>
              <a:rPr sz="600" spc="-10" dirty="0">
                <a:latin typeface="Microsoft Sans Serif"/>
                <a:cs typeface="Microsoft Sans Serif"/>
              </a:rPr>
              <a:t> </a:t>
            </a:r>
            <a:r>
              <a:rPr sz="600" spc="5" dirty="0">
                <a:latin typeface="Microsoft Sans Serif"/>
                <a:cs typeface="Microsoft Sans Serif"/>
              </a:rPr>
              <a:t>Típico</a:t>
            </a:r>
            <a:r>
              <a:rPr sz="600" spc="-5" dirty="0">
                <a:latin typeface="Microsoft Sans Serif"/>
                <a:cs typeface="Microsoft Sans Serif"/>
              </a:rPr>
              <a:t> </a:t>
            </a:r>
            <a:r>
              <a:rPr sz="600" spc="20" dirty="0">
                <a:latin typeface="Microsoft Sans Serif"/>
                <a:cs typeface="Microsoft Sans Serif"/>
              </a:rPr>
              <a:t>[1]</a:t>
            </a:r>
            <a:endParaRPr sz="600">
              <a:latin typeface="Microsoft Sans Serif"/>
              <a:cs typeface="Microsoft Sans Serif"/>
            </a:endParaRPr>
          </a:p>
        </p:txBody>
      </p:sp>
      <p:sp>
        <p:nvSpPr>
          <p:cNvPr id="40" name="object 40"/>
          <p:cNvSpPr txBox="1"/>
          <p:nvPr/>
        </p:nvSpPr>
        <p:spPr>
          <a:xfrm>
            <a:off x="9443771" y="7476016"/>
            <a:ext cx="5473563" cy="112851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sz="650" spc="-15" dirty="0">
                <a:latin typeface="Microsoft Sans Serif"/>
                <a:cs typeface="Microsoft Sans Serif"/>
              </a:rPr>
              <a:t>Las</a:t>
            </a:r>
            <a:r>
              <a:rPr sz="650" spc="-5" dirty="0">
                <a:latin typeface="Microsoft Sans Serif"/>
                <a:cs typeface="Microsoft Sans Serif"/>
              </a:rPr>
              <a:t> </a:t>
            </a:r>
            <a:r>
              <a:rPr sz="650" spc="10" dirty="0">
                <a:latin typeface="Microsoft Sans Serif"/>
                <a:cs typeface="Microsoft Sans Serif"/>
              </a:rPr>
              <a:t>técnicas</a:t>
            </a:r>
            <a:r>
              <a:rPr sz="650" dirty="0">
                <a:latin typeface="Microsoft Sans Serif"/>
                <a:cs typeface="Microsoft Sans Serif"/>
              </a:rPr>
              <a:t> </a:t>
            </a:r>
            <a:r>
              <a:rPr sz="650" spc="5" dirty="0">
                <a:latin typeface="Microsoft Sans Serif"/>
                <a:cs typeface="Microsoft Sans Serif"/>
              </a:rPr>
              <a:t>basadas</a:t>
            </a:r>
            <a:r>
              <a:rPr sz="650" dirty="0">
                <a:latin typeface="Microsoft Sans Serif"/>
                <a:cs typeface="Microsoft Sans Serif"/>
              </a:rPr>
              <a:t> </a:t>
            </a:r>
            <a:r>
              <a:rPr sz="650" spc="20" dirty="0">
                <a:latin typeface="Microsoft Sans Serif"/>
                <a:cs typeface="Microsoft Sans Serif"/>
              </a:rPr>
              <a:t>en</a:t>
            </a:r>
            <a:r>
              <a:rPr sz="650" dirty="0">
                <a:latin typeface="Microsoft Sans Serif"/>
                <a:cs typeface="Microsoft Sans Serif"/>
              </a:rPr>
              <a:t> </a:t>
            </a:r>
            <a:r>
              <a:rPr sz="650" spc="15" dirty="0">
                <a:latin typeface="Microsoft Sans Serif"/>
                <a:cs typeface="Microsoft Sans Serif"/>
              </a:rPr>
              <a:t>voltaje</a:t>
            </a:r>
            <a:r>
              <a:rPr sz="650" dirty="0">
                <a:latin typeface="Microsoft Sans Serif"/>
                <a:cs typeface="Microsoft Sans Serif"/>
              </a:rPr>
              <a:t> </a:t>
            </a:r>
            <a:r>
              <a:rPr sz="650" spc="20" dirty="0">
                <a:latin typeface="Microsoft Sans Serif"/>
                <a:cs typeface="Microsoft Sans Serif"/>
              </a:rPr>
              <a:t>del</a:t>
            </a:r>
            <a:r>
              <a:rPr sz="650" spc="-5" dirty="0">
                <a:latin typeface="Microsoft Sans Serif"/>
                <a:cs typeface="Microsoft Sans Serif"/>
              </a:rPr>
              <a:t> </a:t>
            </a:r>
            <a:r>
              <a:rPr sz="650" spc="25" dirty="0">
                <a:latin typeface="Microsoft Sans Serif"/>
                <a:cs typeface="Microsoft Sans Serif"/>
              </a:rPr>
              <a:t>tercer</a:t>
            </a:r>
            <a:r>
              <a:rPr sz="650" dirty="0">
                <a:latin typeface="Microsoft Sans Serif"/>
                <a:cs typeface="Microsoft Sans Serif"/>
              </a:rPr>
              <a:t> </a:t>
            </a:r>
            <a:r>
              <a:rPr sz="650" spc="25" dirty="0">
                <a:latin typeface="Microsoft Sans Serif"/>
                <a:cs typeface="Microsoft Sans Serif"/>
              </a:rPr>
              <a:t>armónico</a:t>
            </a:r>
            <a:r>
              <a:rPr sz="650" dirty="0">
                <a:latin typeface="Microsoft Sans Serif"/>
                <a:cs typeface="Microsoft Sans Serif"/>
              </a:rPr>
              <a:t> </a:t>
            </a:r>
            <a:r>
              <a:rPr sz="650" spc="15" dirty="0">
                <a:latin typeface="Microsoft Sans Serif"/>
                <a:cs typeface="Microsoft Sans Serif"/>
              </a:rPr>
              <a:t>incluyen:</a:t>
            </a:r>
            <a:endParaRPr sz="650">
              <a:latin typeface="Microsoft Sans Serif"/>
              <a:cs typeface="Microsoft Sans Serif"/>
            </a:endParaRPr>
          </a:p>
        </p:txBody>
      </p:sp>
      <p:sp>
        <p:nvSpPr>
          <p:cNvPr id="41" name="object 41"/>
          <p:cNvSpPr txBox="1"/>
          <p:nvPr/>
        </p:nvSpPr>
        <p:spPr>
          <a:xfrm>
            <a:off x="9612056" y="7612046"/>
            <a:ext cx="6271152" cy="639214"/>
          </a:xfrm>
          <a:prstGeom prst="rect">
            <a:avLst/>
          </a:prstGeom>
        </p:spPr>
        <p:txBody>
          <a:bodyPr vert="horz" wrap="square" lIns="0" tIns="25400" rIns="0" bIns="0" rtlCol="0">
            <a:spAutoFit/>
          </a:bodyPr>
          <a:lstStyle/>
          <a:p>
            <a:pPr marL="184785" indent="-172720">
              <a:lnSpc>
                <a:spcPct val="100000"/>
              </a:lnSpc>
              <a:spcBef>
                <a:spcPts val="200"/>
              </a:spcBef>
              <a:buSzPct val="133333"/>
              <a:buChar char="•"/>
              <a:tabLst>
                <a:tab pos="185420" algn="l"/>
              </a:tabLst>
            </a:pPr>
            <a:r>
              <a:rPr sz="750" dirty="0">
                <a:latin typeface="Microsoft Sans Serif"/>
                <a:cs typeface="Microsoft Sans Serif"/>
              </a:rPr>
              <a:t>Técnica </a:t>
            </a:r>
            <a:r>
              <a:rPr sz="750" spc="25" dirty="0">
                <a:latin typeface="Microsoft Sans Serif"/>
                <a:cs typeface="Microsoft Sans Serif"/>
              </a:rPr>
              <a:t>de</a:t>
            </a:r>
            <a:r>
              <a:rPr sz="750" dirty="0">
                <a:latin typeface="Microsoft Sans Serif"/>
                <a:cs typeface="Microsoft Sans Serif"/>
              </a:rPr>
              <a:t> </a:t>
            </a:r>
            <a:r>
              <a:rPr sz="750" spc="25" dirty="0">
                <a:latin typeface="Microsoft Sans Serif"/>
                <a:cs typeface="Microsoft Sans Serif"/>
              </a:rPr>
              <a:t>subtensión</a:t>
            </a:r>
            <a:r>
              <a:rPr sz="750" dirty="0">
                <a:latin typeface="Microsoft Sans Serif"/>
                <a:cs typeface="Microsoft Sans Serif"/>
              </a:rPr>
              <a:t> </a:t>
            </a:r>
            <a:r>
              <a:rPr sz="750" spc="20" dirty="0">
                <a:latin typeface="Microsoft Sans Serif"/>
                <a:cs typeface="Microsoft Sans Serif"/>
              </a:rPr>
              <a:t>del</a:t>
            </a:r>
            <a:r>
              <a:rPr sz="750" dirty="0">
                <a:latin typeface="Microsoft Sans Serif"/>
                <a:cs typeface="Microsoft Sans Serif"/>
              </a:rPr>
              <a:t> </a:t>
            </a:r>
            <a:r>
              <a:rPr sz="750" spc="40" dirty="0">
                <a:latin typeface="Microsoft Sans Serif"/>
                <a:cs typeface="Microsoft Sans Serif"/>
              </a:rPr>
              <a:t>neutro</a:t>
            </a:r>
            <a:r>
              <a:rPr sz="750" dirty="0">
                <a:latin typeface="Microsoft Sans Serif"/>
                <a:cs typeface="Microsoft Sans Serif"/>
              </a:rPr>
              <a:t> </a:t>
            </a:r>
            <a:r>
              <a:rPr sz="750" spc="20" dirty="0">
                <a:latin typeface="Microsoft Sans Serif"/>
                <a:cs typeface="Microsoft Sans Serif"/>
              </a:rPr>
              <a:t>del</a:t>
            </a:r>
            <a:r>
              <a:rPr sz="750" dirty="0">
                <a:latin typeface="Microsoft Sans Serif"/>
                <a:cs typeface="Microsoft Sans Serif"/>
              </a:rPr>
              <a:t> </a:t>
            </a:r>
            <a:r>
              <a:rPr sz="750" spc="25" dirty="0">
                <a:latin typeface="Microsoft Sans Serif"/>
                <a:cs typeface="Microsoft Sans Serif"/>
              </a:rPr>
              <a:t>tercer</a:t>
            </a:r>
            <a:r>
              <a:rPr sz="750" spc="5" dirty="0">
                <a:latin typeface="Microsoft Sans Serif"/>
                <a:cs typeface="Microsoft Sans Serif"/>
              </a:rPr>
              <a:t> </a:t>
            </a:r>
            <a:r>
              <a:rPr sz="750" spc="30" dirty="0">
                <a:latin typeface="Microsoft Sans Serif"/>
                <a:cs typeface="Microsoft Sans Serif"/>
              </a:rPr>
              <a:t>armónico</a:t>
            </a:r>
            <a:r>
              <a:rPr sz="750" dirty="0">
                <a:latin typeface="Microsoft Sans Serif"/>
                <a:cs typeface="Microsoft Sans Serif"/>
              </a:rPr>
              <a:t> </a:t>
            </a:r>
            <a:r>
              <a:rPr sz="750" spc="25" dirty="0">
                <a:latin typeface="Microsoft Sans Serif"/>
                <a:cs typeface="Microsoft Sans Serif"/>
              </a:rPr>
              <a:t>[3]</a:t>
            </a:r>
            <a:endParaRPr sz="750">
              <a:latin typeface="Microsoft Sans Serif"/>
              <a:cs typeface="Microsoft Sans Serif"/>
            </a:endParaRPr>
          </a:p>
          <a:p>
            <a:pPr marL="186055" marR="212725" indent="-173990">
              <a:lnSpc>
                <a:spcPct val="141400"/>
              </a:lnSpc>
              <a:spcBef>
                <a:spcPts val="85"/>
              </a:spcBef>
              <a:buSzPct val="142857"/>
              <a:buChar char="•"/>
              <a:tabLst>
                <a:tab pos="185420" algn="l"/>
              </a:tabLst>
            </a:pPr>
            <a:r>
              <a:rPr sz="700" dirty="0">
                <a:latin typeface="Microsoft Sans Serif"/>
                <a:cs typeface="Microsoft Sans Serif"/>
              </a:rPr>
              <a:t>Técnica</a:t>
            </a:r>
            <a:r>
              <a:rPr sz="700" spc="-10" dirty="0">
                <a:latin typeface="Microsoft Sans Serif"/>
                <a:cs typeface="Microsoft Sans Serif"/>
              </a:rPr>
              <a:t> </a:t>
            </a:r>
            <a:r>
              <a:rPr sz="700" spc="20" dirty="0">
                <a:latin typeface="Microsoft Sans Serif"/>
                <a:cs typeface="Microsoft Sans Serif"/>
              </a:rPr>
              <a:t>de</a:t>
            </a:r>
            <a:r>
              <a:rPr sz="700" spc="-10" dirty="0">
                <a:latin typeface="Microsoft Sans Serif"/>
                <a:cs typeface="Microsoft Sans Serif"/>
              </a:rPr>
              <a:t> </a:t>
            </a:r>
            <a:r>
              <a:rPr sz="700" spc="25" dirty="0">
                <a:latin typeface="Microsoft Sans Serif"/>
                <a:cs typeface="Microsoft Sans Serif"/>
              </a:rPr>
              <a:t>sobretensión</a:t>
            </a:r>
            <a:r>
              <a:rPr sz="700" spc="-10" dirty="0">
                <a:latin typeface="Microsoft Sans Serif"/>
                <a:cs typeface="Microsoft Sans Serif"/>
              </a:rPr>
              <a:t> </a:t>
            </a:r>
            <a:r>
              <a:rPr sz="700" spc="20" dirty="0">
                <a:latin typeface="Microsoft Sans Serif"/>
                <a:cs typeface="Microsoft Sans Serif"/>
              </a:rPr>
              <a:t>del</a:t>
            </a:r>
            <a:r>
              <a:rPr sz="700" spc="-5" dirty="0">
                <a:latin typeface="Microsoft Sans Serif"/>
                <a:cs typeface="Microsoft Sans Serif"/>
              </a:rPr>
              <a:t> </a:t>
            </a:r>
            <a:r>
              <a:rPr sz="700" spc="35" dirty="0">
                <a:latin typeface="Microsoft Sans Serif"/>
                <a:cs typeface="Microsoft Sans Serif"/>
              </a:rPr>
              <a:t>terminal</a:t>
            </a:r>
            <a:r>
              <a:rPr sz="700" spc="-10" dirty="0">
                <a:latin typeface="Microsoft Sans Serif"/>
                <a:cs typeface="Microsoft Sans Serif"/>
              </a:rPr>
              <a:t> </a:t>
            </a:r>
            <a:r>
              <a:rPr sz="700" spc="20" dirty="0">
                <a:latin typeface="Microsoft Sans Serif"/>
                <a:cs typeface="Microsoft Sans Serif"/>
              </a:rPr>
              <a:t>residual</a:t>
            </a:r>
            <a:r>
              <a:rPr sz="700" spc="-10" dirty="0">
                <a:latin typeface="Microsoft Sans Serif"/>
                <a:cs typeface="Microsoft Sans Serif"/>
              </a:rPr>
              <a:t> </a:t>
            </a:r>
            <a:r>
              <a:rPr sz="700" spc="20" dirty="0">
                <a:latin typeface="Microsoft Sans Serif"/>
                <a:cs typeface="Microsoft Sans Serif"/>
              </a:rPr>
              <a:t>del</a:t>
            </a:r>
            <a:r>
              <a:rPr sz="700" spc="-5" dirty="0">
                <a:latin typeface="Microsoft Sans Serif"/>
                <a:cs typeface="Microsoft Sans Serif"/>
              </a:rPr>
              <a:t> </a:t>
            </a:r>
            <a:r>
              <a:rPr sz="700" spc="25" dirty="0">
                <a:latin typeface="Microsoft Sans Serif"/>
                <a:cs typeface="Microsoft Sans Serif"/>
              </a:rPr>
              <a:t>tercer </a:t>
            </a:r>
            <a:r>
              <a:rPr sz="700" spc="-175" dirty="0">
                <a:latin typeface="Microsoft Sans Serif"/>
                <a:cs typeface="Microsoft Sans Serif"/>
              </a:rPr>
              <a:t> </a:t>
            </a:r>
            <a:r>
              <a:rPr sz="700" spc="30" dirty="0">
                <a:latin typeface="Microsoft Sans Serif"/>
                <a:cs typeface="Microsoft Sans Serif"/>
              </a:rPr>
              <a:t>armónico</a:t>
            </a:r>
            <a:r>
              <a:rPr sz="700" spc="-10" dirty="0">
                <a:latin typeface="Microsoft Sans Serif"/>
                <a:cs typeface="Microsoft Sans Serif"/>
              </a:rPr>
              <a:t> </a:t>
            </a:r>
            <a:r>
              <a:rPr sz="700" spc="25" dirty="0">
                <a:latin typeface="Microsoft Sans Serif"/>
                <a:cs typeface="Microsoft Sans Serif"/>
              </a:rPr>
              <a:t>[1]</a:t>
            </a:r>
            <a:endParaRPr sz="700">
              <a:latin typeface="Microsoft Sans Serif"/>
              <a:cs typeface="Microsoft Sans Serif"/>
            </a:endParaRPr>
          </a:p>
          <a:p>
            <a:pPr marL="184785" indent="-172720">
              <a:lnSpc>
                <a:spcPct val="100000"/>
              </a:lnSpc>
              <a:spcBef>
                <a:spcPts val="395"/>
              </a:spcBef>
              <a:buSzPct val="133333"/>
              <a:buChar char="•"/>
              <a:tabLst>
                <a:tab pos="185420" algn="l"/>
              </a:tabLst>
            </a:pPr>
            <a:r>
              <a:rPr sz="750" dirty="0">
                <a:latin typeface="Microsoft Sans Serif"/>
                <a:cs typeface="Microsoft Sans Serif"/>
              </a:rPr>
              <a:t>Técnica</a:t>
            </a:r>
            <a:r>
              <a:rPr sz="750" spc="-5" dirty="0">
                <a:latin typeface="Microsoft Sans Serif"/>
                <a:cs typeface="Microsoft Sans Serif"/>
              </a:rPr>
              <a:t> </a:t>
            </a:r>
            <a:r>
              <a:rPr sz="750" spc="20" dirty="0">
                <a:latin typeface="Microsoft Sans Serif"/>
                <a:cs typeface="Microsoft Sans Serif"/>
              </a:rPr>
              <a:t>del</a:t>
            </a:r>
            <a:r>
              <a:rPr sz="750" spc="-5" dirty="0">
                <a:latin typeface="Microsoft Sans Serif"/>
                <a:cs typeface="Microsoft Sans Serif"/>
              </a:rPr>
              <a:t> </a:t>
            </a:r>
            <a:r>
              <a:rPr sz="750" spc="35" dirty="0">
                <a:latin typeface="Microsoft Sans Serif"/>
                <a:cs typeface="Microsoft Sans Serif"/>
              </a:rPr>
              <a:t>comparador</a:t>
            </a:r>
            <a:r>
              <a:rPr sz="750" spc="-5" dirty="0">
                <a:latin typeface="Microsoft Sans Serif"/>
                <a:cs typeface="Microsoft Sans Serif"/>
              </a:rPr>
              <a:t> </a:t>
            </a:r>
            <a:r>
              <a:rPr sz="750" spc="15" dirty="0">
                <a:latin typeface="Microsoft Sans Serif"/>
                <a:cs typeface="Microsoft Sans Serif"/>
              </a:rPr>
              <a:t>(diferencial)</a:t>
            </a:r>
            <a:r>
              <a:rPr sz="750" spc="-5" dirty="0">
                <a:latin typeface="Microsoft Sans Serif"/>
                <a:cs typeface="Microsoft Sans Serif"/>
              </a:rPr>
              <a:t> </a:t>
            </a:r>
            <a:r>
              <a:rPr sz="750" spc="25" dirty="0">
                <a:latin typeface="Microsoft Sans Serif"/>
                <a:cs typeface="Microsoft Sans Serif"/>
              </a:rPr>
              <a:t>de</a:t>
            </a:r>
            <a:r>
              <a:rPr sz="750" spc="-10" dirty="0">
                <a:latin typeface="Microsoft Sans Serif"/>
                <a:cs typeface="Microsoft Sans Serif"/>
              </a:rPr>
              <a:t> </a:t>
            </a:r>
            <a:r>
              <a:rPr sz="750" spc="25" dirty="0">
                <a:latin typeface="Microsoft Sans Serif"/>
                <a:cs typeface="Microsoft Sans Serif"/>
              </a:rPr>
              <a:t>tercer</a:t>
            </a:r>
            <a:r>
              <a:rPr sz="750" spc="-5" dirty="0">
                <a:latin typeface="Microsoft Sans Serif"/>
                <a:cs typeface="Microsoft Sans Serif"/>
              </a:rPr>
              <a:t> </a:t>
            </a:r>
            <a:r>
              <a:rPr sz="750" spc="30" dirty="0">
                <a:latin typeface="Microsoft Sans Serif"/>
                <a:cs typeface="Microsoft Sans Serif"/>
              </a:rPr>
              <a:t>armónico</a:t>
            </a:r>
            <a:endParaRPr sz="750">
              <a:latin typeface="Microsoft Sans Serif"/>
              <a:cs typeface="Microsoft Sans Serif"/>
            </a:endParaRPr>
          </a:p>
          <a:p>
            <a:pPr marL="186055">
              <a:lnSpc>
                <a:spcPct val="100000"/>
              </a:lnSpc>
              <a:spcBef>
                <a:spcPts val="50"/>
              </a:spcBef>
            </a:pPr>
            <a:r>
              <a:rPr sz="1000" spc="35" dirty="0">
                <a:latin typeface="Microsoft Sans Serif"/>
                <a:cs typeface="Microsoft Sans Serif"/>
              </a:rPr>
              <a:t>[4]</a:t>
            </a:r>
            <a:endParaRPr sz="1000">
              <a:latin typeface="Microsoft Sans Serif"/>
              <a:cs typeface="Microsoft Sans Serif"/>
            </a:endParaRPr>
          </a:p>
        </p:txBody>
      </p:sp>
      <p:sp>
        <p:nvSpPr>
          <p:cNvPr id="42" name="object 42"/>
          <p:cNvSpPr txBox="1"/>
          <p:nvPr/>
        </p:nvSpPr>
        <p:spPr>
          <a:xfrm>
            <a:off x="1415277" y="9415125"/>
            <a:ext cx="2852914" cy="143629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sz="850" spc="-25" dirty="0">
                <a:latin typeface="Microsoft Sans Serif"/>
                <a:cs typeface="Microsoft Sans Serif"/>
              </a:rPr>
              <a:t>CAPÍTULO</a:t>
            </a:r>
            <a:r>
              <a:rPr sz="850" spc="-20" dirty="0">
                <a:latin typeface="Microsoft Sans Serif"/>
                <a:cs typeface="Microsoft Sans Serif"/>
              </a:rPr>
              <a:t> </a:t>
            </a:r>
            <a:r>
              <a:rPr sz="850" dirty="0">
                <a:latin typeface="Microsoft Sans Serif"/>
                <a:cs typeface="Microsoft Sans Serif"/>
              </a:rPr>
              <a:t>2,</a:t>
            </a:r>
            <a:r>
              <a:rPr sz="850" spc="-15" dirty="0">
                <a:latin typeface="Microsoft Sans Serif"/>
                <a:cs typeface="Microsoft Sans Serif"/>
              </a:rPr>
              <a:t> </a:t>
            </a:r>
            <a:r>
              <a:rPr sz="850" spc="-40" dirty="0">
                <a:latin typeface="Microsoft Sans Serif"/>
                <a:cs typeface="Microsoft Sans Serif"/>
              </a:rPr>
              <a:t>SECCIÓN</a:t>
            </a:r>
            <a:r>
              <a:rPr sz="850" spc="-15" dirty="0">
                <a:latin typeface="Microsoft Sans Serif"/>
                <a:cs typeface="Microsoft Sans Serif"/>
              </a:rPr>
              <a:t> </a:t>
            </a:r>
            <a:r>
              <a:rPr sz="850" spc="10" dirty="0">
                <a:latin typeface="Microsoft Sans Serif"/>
                <a:cs typeface="Microsoft Sans Serif"/>
              </a:rPr>
              <a:t>2</a:t>
            </a:r>
            <a:endParaRPr sz="850">
              <a:latin typeface="Microsoft Sans Serif"/>
              <a:cs typeface="Microsoft Sans Serif"/>
            </a:endParaRPr>
          </a:p>
        </p:txBody>
      </p:sp>
      <p:sp>
        <p:nvSpPr>
          <p:cNvPr id="43" name="object 43"/>
          <p:cNvSpPr txBox="1"/>
          <p:nvPr/>
        </p:nvSpPr>
        <p:spPr>
          <a:xfrm>
            <a:off x="7845387" y="9415126"/>
            <a:ext cx="7796212" cy="285115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sz="850" spc="-25" dirty="0">
                <a:latin typeface="Microsoft Sans Serif"/>
                <a:cs typeface="Microsoft Sans Serif"/>
              </a:rPr>
              <a:t>TUTORIAL</a:t>
            </a:r>
            <a:r>
              <a:rPr sz="850" spc="-5" dirty="0">
                <a:latin typeface="Microsoft Sans Serif"/>
                <a:cs typeface="Microsoft Sans Serif"/>
              </a:rPr>
              <a:t> </a:t>
            </a:r>
            <a:r>
              <a:rPr sz="850" spc="-60" dirty="0">
                <a:latin typeface="Microsoft Sans Serif"/>
                <a:cs typeface="Microsoft Sans Serif"/>
              </a:rPr>
              <a:t>SOBRE</a:t>
            </a:r>
            <a:r>
              <a:rPr sz="850" spc="-5" dirty="0">
                <a:latin typeface="Microsoft Sans Serif"/>
                <a:cs typeface="Microsoft Sans Serif"/>
              </a:rPr>
              <a:t> </a:t>
            </a:r>
            <a:r>
              <a:rPr sz="850" spc="-35" dirty="0">
                <a:latin typeface="Microsoft Sans Serif"/>
                <a:cs typeface="Microsoft Sans Serif"/>
              </a:rPr>
              <a:t>PROTECCIÓN</a:t>
            </a:r>
            <a:r>
              <a:rPr sz="850" spc="-5" dirty="0">
                <a:latin typeface="Microsoft Sans Serif"/>
                <a:cs typeface="Microsoft Sans Serif"/>
              </a:rPr>
              <a:t> </a:t>
            </a:r>
            <a:r>
              <a:rPr sz="850" spc="-45" dirty="0">
                <a:latin typeface="Microsoft Sans Serif"/>
                <a:cs typeface="Microsoft Sans Serif"/>
              </a:rPr>
              <a:t>DE</a:t>
            </a:r>
            <a:r>
              <a:rPr sz="850" spc="-5" dirty="0">
                <a:latin typeface="Microsoft Sans Serif"/>
                <a:cs typeface="Microsoft Sans Serif"/>
              </a:rPr>
              <a:t> </a:t>
            </a:r>
            <a:r>
              <a:rPr sz="850" spc="-55" dirty="0">
                <a:latin typeface="Microsoft Sans Serif"/>
                <a:cs typeface="Microsoft Sans Serif"/>
              </a:rPr>
              <a:t>GENERADORES</a:t>
            </a:r>
            <a:r>
              <a:rPr sz="850" dirty="0">
                <a:latin typeface="Microsoft Sans Serif"/>
                <a:cs typeface="Microsoft Sans Serif"/>
              </a:rPr>
              <a:t> </a:t>
            </a:r>
            <a:r>
              <a:rPr sz="850" spc="-30" dirty="0">
                <a:latin typeface="Microsoft Sans Serif"/>
                <a:cs typeface="Microsoft Sans Serif"/>
              </a:rPr>
              <a:t>SÍNCRONOS</a:t>
            </a:r>
            <a:endParaRPr sz="850">
              <a:latin typeface="Microsoft Sans Serif"/>
              <a:cs typeface="Microsoft Sans Serif"/>
            </a:endParaRPr>
          </a:p>
          <a:p>
            <a:pPr marL="1400175">
              <a:lnSpc>
                <a:spcPct val="100000"/>
              </a:lnSpc>
            </a:pPr>
            <a:r>
              <a:rPr sz="850" spc="-15" dirty="0">
                <a:latin typeface="Microsoft Sans Serif"/>
                <a:cs typeface="Microsoft Sans Serif"/>
              </a:rPr>
              <a:t>PUBLICACIÓN</a:t>
            </a:r>
            <a:r>
              <a:rPr sz="850" spc="-5" dirty="0">
                <a:latin typeface="Microsoft Sans Serif"/>
                <a:cs typeface="Microsoft Sans Serif"/>
              </a:rPr>
              <a:t> </a:t>
            </a:r>
            <a:r>
              <a:rPr sz="850" spc="-55" dirty="0">
                <a:latin typeface="Microsoft Sans Serif"/>
                <a:cs typeface="Microsoft Sans Serif"/>
              </a:rPr>
              <a:t>ESPECIAL</a:t>
            </a:r>
            <a:r>
              <a:rPr sz="850" spc="-5" dirty="0">
                <a:latin typeface="Microsoft Sans Serif"/>
                <a:cs typeface="Microsoft Sans Serif"/>
              </a:rPr>
              <a:t> </a:t>
            </a:r>
            <a:r>
              <a:rPr sz="850" spc="-40" dirty="0">
                <a:latin typeface="Microsoft Sans Serif"/>
                <a:cs typeface="Microsoft Sans Serif"/>
              </a:rPr>
              <a:t>DEL</a:t>
            </a:r>
            <a:r>
              <a:rPr sz="850" spc="-5" dirty="0">
                <a:latin typeface="Microsoft Sans Serif"/>
                <a:cs typeface="Microsoft Sans Serif"/>
              </a:rPr>
              <a:t> </a:t>
            </a:r>
            <a:r>
              <a:rPr sz="850" spc="-60" dirty="0">
                <a:latin typeface="Microsoft Sans Serif"/>
                <a:cs typeface="Microsoft Sans Serif"/>
              </a:rPr>
              <a:t>IEEE</a:t>
            </a:r>
            <a:r>
              <a:rPr sz="850" spc="-5" dirty="0">
                <a:latin typeface="Microsoft Sans Serif"/>
                <a:cs typeface="Microsoft Sans Serif"/>
              </a:rPr>
              <a:t> </a:t>
            </a:r>
            <a:r>
              <a:rPr sz="850" spc="-80" dirty="0">
                <a:latin typeface="Microsoft Sans Serif"/>
                <a:cs typeface="Microsoft Sans Serif"/>
              </a:rPr>
              <a:t>PSRC</a:t>
            </a:r>
            <a:endParaRPr sz="850">
              <a:latin typeface="Microsoft Sans Serif"/>
              <a:cs typeface="Microsoft Sans Serif"/>
            </a:endParaRPr>
          </a:p>
        </p:txBody>
      </p:sp>
    </p:spTree>
  </p:cSld>
  <p:clrMapOvr>
    <a:masterClrMapping/>
  </p:clrMapOvr>
</p:sld>
</file>

<file path=ppt/slides/slide26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" name="object 2"/>
          <p:cNvGrpSpPr/>
          <p:nvPr/>
        </p:nvGrpSpPr>
        <p:grpSpPr>
          <a:xfrm>
            <a:off x="3951131" y="4489703"/>
            <a:ext cx="6948956" cy="873760"/>
            <a:chOff x="1717547" y="4489703"/>
            <a:chExt cx="3020695" cy="873760"/>
          </a:xfrm>
        </p:grpSpPr>
        <p:sp>
          <p:nvSpPr>
            <p:cNvPr id="3" name="object 3"/>
            <p:cNvSpPr/>
            <p:nvPr/>
          </p:nvSpPr>
          <p:spPr>
            <a:xfrm>
              <a:off x="1725167" y="4497323"/>
              <a:ext cx="859790" cy="858519"/>
            </a:xfrm>
            <a:custGeom>
              <a:avLst/>
              <a:gdLst/>
              <a:ahLst/>
              <a:cxnLst/>
              <a:rect l="l" t="t" r="r" b="b"/>
              <a:pathLst>
                <a:path w="859789" h="858520">
                  <a:moveTo>
                    <a:pt x="0" y="428243"/>
                  </a:moveTo>
                  <a:lnTo>
                    <a:pt x="2516" y="381633"/>
                  </a:lnTo>
                  <a:lnTo>
                    <a:pt x="9894" y="336463"/>
                  </a:lnTo>
                  <a:lnTo>
                    <a:pt x="21872" y="292998"/>
                  </a:lnTo>
                  <a:lnTo>
                    <a:pt x="38190" y="251499"/>
                  </a:lnTo>
                  <a:lnTo>
                    <a:pt x="58589" y="212231"/>
                  </a:lnTo>
                  <a:lnTo>
                    <a:pt x="82808" y="175455"/>
                  </a:lnTo>
                  <a:lnTo>
                    <a:pt x="110586" y="141434"/>
                  </a:lnTo>
                  <a:lnTo>
                    <a:pt x="141665" y="110431"/>
                  </a:lnTo>
                  <a:lnTo>
                    <a:pt x="175784" y="82710"/>
                  </a:lnTo>
                  <a:lnTo>
                    <a:pt x="212682" y="58532"/>
                  </a:lnTo>
                  <a:lnTo>
                    <a:pt x="252100" y="38161"/>
                  </a:lnTo>
                  <a:lnTo>
                    <a:pt x="293778" y="21860"/>
                  </a:lnTo>
                  <a:lnTo>
                    <a:pt x="337455" y="9890"/>
                  </a:lnTo>
                  <a:lnTo>
                    <a:pt x="382872" y="2516"/>
                  </a:lnTo>
                  <a:lnTo>
                    <a:pt x="429767" y="0"/>
                  </a:lnTo>
                  <a:lnTo>
                    <a:pt x="476663" y="2516"/>
                  </a:lnTo>
                  <a:lnTo>
                    <a:pt x="522080" y="9890"/>
                  </a:lnTo>
                  <a:lnTo>
                    <a:pt x="565757" y="21860"/>
                  </a:lnTo>
                  <a:lnTo>
                    <a:pt x="607435" y="38161"/>
                  </a:lnTo>
                  <a:lnTo>
                    <a:pt x="646853" y="58532"/>
                  </a:lnTo>
                  <a:lnTo>
                    <a:pt x="683751" y="82710"/>
                  </a:lnTo>
                  <a:lnTo>
                    <a:pt x="717870" y="110431"/>
                  </a:lnTo>
                  <a:lnTo>
                    <a:pt x="748949" y="141434"/>
                  </a:lnTo>
                  <a:lnTo>
                    <a:pt x="776727" y="175455"/>
                  </a:lnTo>
                  <a:lnTo>
                    <a:pt x="800946" y="212231"/>
                  </a:lnTo>
                  <a:lnTo>
                    <a:pt x="821345" y="251499"/>
                  </a:lnTo>
                  <a:lnTo>
                    <a:pt x="837663" y="292998"/>
                  </a:lnTo>
                  <a:lnTo>
                    <a:pt x="849641" y="336463"/>
                  </a:lnTo>
                  <a:lnTo>
                    <a:pt x="857019" y="381633"/>
                  </a:lnTo>
                  <a:lnTo>
                    <a:pt x="859535" y="428243"/>
                  </a:lnTo>
                  <a:lnTo>
                    <a:pt x="857019" y="475405"/>
                  </a:lnTo>
                  <a:lnTo>
                    <a:pt x="849641" y="521014"/>
                  </a:lnTo>
                  <a:lnTo>
                    <a:pt x="837663" y="564818"/>
                  </a:lnTo>
                  <a:lnTo>
                    <a:pt x="821345" y="606566"/>
                  </a:lnTo>
                  <a:lnTo>
                    <a:pt x="800946" y="646006"/>
                  </a:lnTo>
                  <a:lnTo>
                    <a:pt x="776727" y="682886"/>
                  </a:lnTo>
                  <a:lnTo>
                    <a:pt x="748949" y="716953"/>
                  </a:lnTo>
                  <a:lnTo>
                    <a:pt x="717870" y="747956"/>
                  </a:lnTo>
                  <a:lnTo>
                    <a:pt x="683751" y="775642"/>
                  </a:lnTo>
                  <a:lnTo>
                    <a:pt x="646853" y="799761"/>
                  </a:lnTo>
                  <a:lnTo>
                    <a:pt x="607435" y="820059"/>
                  </a:lnTo>
                  <a:lnTo>
                    <a:pt x="565757" y="836285"/>
                  </a:lnTo>
                  <a:lnTo>
                    <a:pt x="522080" y="848187"/>
                  </a:lnTo>
                  <a:lnTo>
                    <a:pt x="476663" y="855513"/>
                  </a:lnTo>
                  <a:lnTo>
                    <a:pt x="429767" y="858011"/>
                  </a:lnTo>
                  <a:lnTo>
                    <a:pt x="382872" y="855513"/>
                  </a:lnTo>
                  <a:lnTo>
                    <a:pt x="337455" y="848187"/>
                  </a:lnTo>
                  <a:lnTo>
                    <a:pt x="293778" y="836285"/>
                  </a:lnTo>
                  <a:lnTo>
                    <a:pt x="252100" y="820059"/>
                  </a:lnTo>
                  <a:lnTo>
                    <a:pt x="212682" y="799761"/>
                  </a:lnTo>
                  <a:lnTo>
                    <a:pt x="175784" y="775642"/>
                  </a:lnTo>
                  <a:lnTo>
                    <a:pt x="141665" y="747956"/>
                  </a:lnTo>
                  <a:lnTo>
                    <a:pt x="110586" y="716953"/>
                  </a:lnTo>
                  <a:lnTo>
                    <a:pt x="82808" y="682886"/>
                  </a:lnTo>
                  <a:lnTo>
                    <a:pt x="58589" y="646006"/>
                  </a:lnTo>
                  <a:lnTo>
                    <a:pt x="38190" y="606566"/>
                  </a:lnTo>
                  <a:lnTo>
                    <a:pt x="21872" y="564818"/>
                  </a:lnTo>
                  <a:lnTo>
                    <a:pt x="9894" y="521014"/>
                  </a:lnTo>
                  <a:lnTo>
                    <a:pt x="2516" y="475405"/>
                  </a:lnTo>
                  <a:lnTo>
                    <a:pt x="0" y="428243"/>
                  </a:lnTo>
                </a:path>
              </a:pathLst>
            </a:custGeom>
            <a:ln w="1524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" name="object 4"/>
            <p:cNvSpPr/>
            <p:nvPr/>
          </p:nvSpPr>
          <p:spPr>
            <a:xfrm>
              <a:off x="2328671" y="4645151"/>
              <a:ext cx="2346960" cy="589915"/>
            </a:xfrm>
            <a:custGeom>
              <a:avLst/>
              <a:gdLst/>
              <a:ahLst/>
              <a:cxnLst/>
              <a:rect l="l" t="t" r="r" b="b"/>
              <a:pathLst>
                <a:path w="2346960" h="589914">
                  <a:moveTo>
                    <a:pt x="2345436" y="0"/>
                  </a:moveTo>
                  <a:lnTo>
                    <a:pt x="0" y="0"/>
                  </a:lnTo>
                </a:path>
                <a:path w="2346960" h="589914">
                  <a:moveTo>
                    <a:pt x="2346960" y="589787"/>
                  </a:moveTo>
                  <a:lnTo>
                    <a:pt x="0" y="589787"/>
                  </a:lnTo>
                </a:path>
              </a:pathLst>
            </a:custGeom>
            <a:ln w="1524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" name="object 5"/>
            <p:cNvSpPr/>
            <p:nvPr/>
          </p:nvSpPr>
          <p:spPr>
            <a:xfrm>
              <a:off x="4689348" y="4936235"/>
              <a:ext cx="41275" cy="82550"/>
            </a:xfrm>
            <a:custGeom>
              <a:avLst/>
              <a:gdLst/>
              <a:ahLst/>
              <a:cxnLst/>
              <a:rect l="l" t="t" r="r" b="b"/>
              <a:pathLst>
                <a:path w="41275" h="82550">
                  <a:moveTo>
                    <a:pt x="0" y="82296"/>
                  </a:moveTo>
                  <a:lnTo>
                    <a:pt x="39624" y="50292"/>
                  </a:lnTo>
                  <a:lnTo>
                    <a:pt x="41148" y="44196"/>
                  </a:lnTo>
                  <a:lnTo>
                    <a:pt x="41148" y="36576"/>
                  </a:lnTo>
                  <a:lnTo>
                    <a:pt x="18288" y="4572"/>
                  </a:lnTo>
                  <a:lnTo>
                    <a:pt x="6096" y="0"/>
                  </a:lnTo>
                  <a:lnTo>
                    <a:pt x="0" y="0"/>
                  </a:lnTo>
                </a:path>
              </a:pathLst>
            </a:custGeom>
            <a:ln w="1524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" name="object 6"/>
            <p:cNvSpPr/>
            <p:nvPr/>
          </p:nvSpPr>
          <p:spPr>
            <a:xfrm>
              <a:off x="4689348" y="4773168"/>
              <a:ext cx="41275" cy="82550"/>
            </a:xfrm>
            <a:custGeom>
              <a:avLst/>
              <a:gdLst/>
              <a:ahLst/>
              <a:cxnLst/>
              <a:rect l="l" t="t" r="r" b="b"/>
              <a:pathLst>
                <a:path w="41275" h="82550">
                  <a:moveTo>
                    <a:pt x="0" y="82296"/>
                  </a:moveTo>
                  <a:lnTo>
                    <a:pt x="6096" y="82296"/>
                  </a:lnTo>
                  <a:lnTo>
                    <a:pt x="12192" y="80772"/>
                  </a:lnTo>
                  <a:lnTo>
                    <a:pt x="19812" y="77724"/>
                  </a:lnTo>
                  <a:lnTo>
                    <a:pt x="24384" y="73152"/>
                  </a:lnTo>
                  <a:lnTo>
                    <a:pt x="30480" y="68580"/>
                  </a:lnTo>
                  <a:lnTo>
                    <a:pt x="33528" y="64008"/>
                  </a:lnTo>
                  <a:lnTo>
                    <a:pt x="39624" y="51816"/>
                  </a:lnTo>
                  <a:lnTo>
                    <a:pt x="41148" y="44196"/>
                  </a:lnTo>
                  <a:lnTo>
                    <a:pt x="41148" y="38100"/>
                  </a:lnTo>
                  <a:lnTo>
                    <a:pt x="39624" y="32004"/>
                  </a:lnTo>
                  <a:lnTo>
                    <a:pt x="36576" y="24384"/>
                  </a:lnTo>
                  <a:lnTo>
                    <a:pt x="33528" y="19812"/>
                  </a:lnTo>
                  <a:lnTo>
                    <a:pt x="30480" y="13716"/>
                  </a:lnTo>
                  <a:lnTo>
                    <a:pt x="24384" y="9144"/>
                  </a:lnTo>
                  <a:lnTo>
                    <a:pt x="12192" y="3048"/>
                  </a:lnTo>
                  <a:lnTo>
                    <a:pt x="0" y="0"/>
                  </a:lnTo>
                </a:path>
              </a:pathLst>
            </a:custGeom>
            <a:ln w="1524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" name="object 7"/>
            <p:cNvSpPr/>
            <p:nvPr/>
          </p:nvSpPr>
          <p:spPr>
            <a:xfrm>
              <a:off x="4689348" y="4855463"/>
              <a:ext cx="41275" cy="81280"/>
            </a:xfrm>
            <a:custGeom>
              <a:avLst/>
              <a:gdLst/>
              <a:ahLst/>
              <a:cxnLst/>
              <a:rect l="l" t="t" r="r" b="b"/>
              <a:pathLst>
                <a:path w="41275" h="81279">
                  <a:moveTo>
                    <a:pt x="0" y="80772"/>
                  </a:moveTo>
                  <a:lnTo>
                    <a:pt x="33528" y="62484"/>
                  </a:lnTo>
                  <a:lnTo>
                    <a:pt x="41148" y="42672"/>
                  </a:lnTo>
                  <a:lnTo>
                    <a:pt x="41148" y="36576"/>
                  </a:lnTo>
                  <a:lnTo>
                    <a:pt x="18288" y="4572"/>
                  </a:lnTo>
                  <a:lnTo>
                    <a:pt x="12192" y="3048"/>
                  </a:lnTo>
                  <a:lnTo>
                    <a:pt x="6096" y="0"/>
                  </a:lnTo>
                  <a:lnTo>
                    <a:pt x="0" y="0"/>
                  </a:lnTo>
                </a:path>
              </a:pathLst>
            </a:custGeom>
            <a:ln w="1524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" name="object 8"/>
            <p:cNvSpPr/>
            <p:nvPr/>
          </p:nvSpPr>
          <p:spPr>
            <a:xfrm>
              <a:off x="4689348" y="5018531"/>
              <a:ext cx="41275" cy="81280"/>
            </a:xfrm>
            <a:custGeom>
              <a:avLst/>
              <a:gdLst/>
              <a:ahLst/>
              <a:cxnLst/>
              <a:rect l="l" t="t" r="r" b="b"/>
              <a:pathLst>
                <a:path w="41275" h="81279">
                  <a:moveTo>
                    <a:pt x="0" y="80772"/>
                  </a:moveTo>
                  <a:lnTo>
                    <a:pt x="6096" y="80772"/>
                  </a:lnTo>
                  <a:lnTo>
                    <a:pt x="12192" y="79248"/>
                  </a:lnTo>
                  <a:lnTo>
                    <a:pt x="39624" y="50292"/>
                  </a:lnTo>
                  <a:lnTo>
                    <a:pt x="41148" y="42672"/>
                  </a:lnTo>
                  <a:lnTo>
                    <a:pt x="41148" y="36576"/>
                  </a:lnTo>
                  <a:lnTo>
                    <a:pt x="12192" y="1524"/>
                  </a:lnTo>
                  <a:lnTo>
                    <a:pt x="6096" y="0"/>
                  </a:lnTo>
                  <a:lnTo>
                    <a:pt x="0" y="0"/>
                  </a:lnTo>
                </a:path>
              </a:pathLst>
            </a:custGeom>
            <a:ln w="1524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" name="object 9"/>
            <p:cNvSpPr/>
            <p:nvPr/>
          </p:nvSpPr>
          <p:spPr>
            <a:xfrm>
              <a:off x="4675632" y="4773167"/>
              <a:ext cx="13970" cy="326390"/>
            </a:xfrm>
            <a:custGeom>
              <a:avLst/>
              <a:gdLst/>
              <a:ahLst/>
              <a:cxnLst/>
              <a:rect l="l" t="t" r="r" b="b"/>
              <a:pathLst>
                <a:path w="13970" h="326389">
                  <a:moveTo>
                    <a:pt x="13716" y="326135"/>
                  </a:moveTo>
                  <a:lnTo>
                    <a:pt x="0" y="326135"/>
                  </a:lnTo>
                </a:path>
                <a:path w="13970" h="326389">
                  <a:moveTo>
                    <a:pt x="13716" y="245364"/>
                  </a:moveTo>
                  <a:lnTo>
                    <a:pt x="0" y="245364"/>
                  </a:lnTo>
                </a:path>
                <a:path w="13970" h="326389">
                  <a:moveTo>
                    <a:pt x="13716" y="163067"/>
                  </a:moveTo>
                  <a:lnTo>
                    <a:pt x="0" y="163067"/>
                  </a:lnTo>
                </a:path>
                <a:path w="13970" h="326389">
                  <a:moveTo>
                    <a:pt x="13716" y="82296"/>
                  </a:moveTo>
                  <a:lnTo>
                    <a:pt x="0" y="82296"/>
                  </a:lnTo>
                </a:path>
                <a:path w="13970" h="326389">
                  <a:moveTo>
                    <a:pt x="13716" y="0"/>
                  </a:moveTo>
                  <a:lnTo>
                    <a:pt x="0" y="0"/>
                  </a:lnTo>
                </a:path>
              </a:pathLst>
            </a:custGeom>
            <a:ln w="1524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" name="object 10"/>
            <p:cNvSpPr/>
            <p:nvPr/>
          </p:nvSpPr>
          <p:spPr>
            <a:xfrm>
              <a:off x="4393692" y="5036819"/>
              <a:ext cx="76200" cy="60960"/>
            </a:xfrm>
            <a:custGeom>
              <a:avLst/>
              <a:gdLst/>
              <a:ahLst/>
              <a:cxnLst/>
              <a:rect l="l" t="t" r="r" b="b"/>
              <a:pathLst>
                <a:path w="76200" h="60960">
                  <a:moveTo>
                    <a:pt x="4572" y="0"/>
                  </a:moveTo>
                  <a:lnTo>
                    <a:pt x="1524" y="6096"/>
                  </a:lnTo>
                  <a:lnTo>
                    <a:pt x="0" y="12192"/>
                  </a:lnTo>
                  <a:lnTo>
                    <a:pt x="0" y="25908"/>
                  </a:lnTo>
                  <a:lnTo>
                    <a:pt x="28956" y="59436"/>
                  </a:lnTo>
                  <a:lnTo>
                    <a:pt x="35052" y="60960"/>
                  </a:lnTo>
                  <a:lnTo>
                    <a:pt x="42672" y="60960"/>
                  </a:lnTo>
                  <a:lnTo>
                    <a:pt x="54864" y="57912"/>
                  </a:lnTo>
                  <a:lnTo>
                    <a:pt x="62484" y="54864"/>
                  </a:lnTo>
                  <a:lnTo>
                    <a:pt x="71628" y="45719"/>
                  </a:lnTo>
                  <a:lnTo>
                    <a:pt x="76200" y="39624"/>
                  </a:lnTo>
                </a:path>
              </a:pathLst>
            </a:custGeom>
            <a:ln w="1524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" name="object 11"/>
            <p:cNvSpPr/>
            <p:nvPr/>
          </p:nvSpPr>
          <p:spPr>
            <a:xfrm>
              <a:off x="4535424" y="5117592"/>
              <a:ext cx="76200" cy="59690"/>
            </a:xfrm>
            <a:custGeom>
              <a:avLst/>
              <a:gdLst/>
              <a:ahLst/>
              <a:cxnLst/>
              <a:rect l="l" t="t" r="r" b="b"/>
              <a:pathLst>
                <a:path w="76200" h="59689">
                  <a:moveTo>
                    <a:pt x="4572" y="0"/>
                  </a:moveTo>
                  <a:lnTo>
                    <a:pt x="1524" y="6096"/>
                  </a:lnTo>
                  <a:lnTo>
                    <a:pt x="0" y="12192"/>
                  </a:lnTo>
                  <a:lnTo>
                    <a:pt x="0" y="25908"/>
                  </a:lnTo>
                  <a:lnTo>
                    <a:pt x="28956" y="59436"/>
                  </a:lnTo>
                  <a:lnTo>
                    <a:pt x="48768" y="59436"/>
                  </a:lnTo>
                  <a:lnTo>
                    <a:pt x="56388" y="59436"/>
                  </a:lnTo>
                  <a:lnTo>
                    <a:pt x="60960" y="54864"/>
                  </a:lnTo>
                  <a:lnTo>
                    <a:pt x="67056" y="51816"/>
                  </a:lnTo>
                  <a:lnTo>
                    <a:pt x="71628" y="47244"/>
                  </a:lnTo>
                  <a:lnTo>
                    <a:pt x="76200" y="41148"/>
                  </a:lnTo>
                </a:path>
              </a:pathLst>
            </a:custGeom>
            <a:ln w="1524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" name="object 12"/>
            <p:cNvSpPr/>
            <p:nvPr/>
          </p:nvSpPr>
          <p:spPr>
            <a:xfrm>
              <a:off x="4463795" y="5076444"/>
              <a:ext cx="76200" cy="60960"/>
            </a:xfrm>
            <a:custGeom>
              <a:avLst/>
              <a:gdLst/>
              <a:ahLst/>
              <a:cxnLst/>
              <a:rect l="l" t="t" r="r" b="b"/>
              <a:pathLst>
                <a:path w="76200" h="60960">
                  <a:moveTo>
                    <a:pt x="6096" y="0"/>
                  </a:moveTo>
                  <a:lnTo>
                    <a:pt x="3048" y="6096"/>
                  </a:lnTo>
                  <a:lnTo>
                    <a:pt x="1524" y="12192"/>
                  </a:lnTo>
                  <a:lnTo>
                    <a:pt x="0" y="19812"/>
                  </a:lnTo>
                  <a:lnTo>
                    <a:pt x="0" y="27432"/>
                  </a:lnTo>
                  <a:lnTo>
                    <a:pt x="22860" y="57912"/>
                  </a:lnTo>
                  <a:lnTo>
                    <a:pt x="30480" y="60960"/>
                  </a:lnTo>
                  <a:lnTo>
                    <a:pt x="50292" y="60960"/>
                  </a:lnTo>
                  <a:lnTo>
                    <a:pt x="56388" y="59436"/>
                  </a:lnTo>
                  <a:lnTo>
                    <a:pt x="62484" y="56387"/>
                  </a:lnTo>
                  <a:lnTo>
                    <a:pt x="68580" y="51816"/>
                  </a:lnTo>
                  <a:lnTo>
                    <a:pt x="73152" y="47244"/>
                  </a:lnTo>
                  <a:lnTo>
                    <a:pt x="76200" y="41148"/>
                  </a:lnTo>
                </a:path>
              </a:pathLst>
            </a:custGeom>
            <a:ln w="1524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" name="object 13"/>
            <p:cNvSpPr/>
            <p:nvPr/>
          </p:nvSpPr>
          <p:spPr>
            <a:xfrm>
              <a:off x="4323587" y="4995671"/>
              <a:ext cx="74930" cy="60960"/>
            </a:xfrm>
            <a:custGeom>
              <a:avLst/>
              <a:gdLst/>
              <a:ahLst/>
              <a:cxnLst/>
              <a:rect l="l" t="t" r="r" b="b"/>
              <a:pathLst>
                <a:path w="74929" h="60960">
                  <a:moveTo>
                    <a:pt x="4572" y="0"/>
                  </a:moveTo>
                  <a:lnTo>
                    <a:pt x="3048" y="6096"/>
                  </a:lnTo>
                  <a:lnTo>
                    <a:pt x="1524" y="12192"/>
                  </a:lnTo>
                  <a:lnTo>
                    <a:pt x="0" y="18288"/>
                  </a:lnTo>
                  <a:lnTo>
                    <a:pt x="0" y="25908"/>
                  </a:lnTo>
                  <a:lnTo>
                    <a:pt x="30480" y="59436"/>
                  </a:lnTo>
                  <a:lnTo>
                    <a:pt x="36576" y="60960"/>
                  </a:lnTo>
                  <a:lnTo>
                    <a:pt x="41148" y="60960"/>
                  </a:lnTo>
                  <a:lnTo>
                    <a:pt x="71628" y="45719"/>
                  </a:lnTo>
                  <a:lnTo>
                    <a:pt x="74676" y="39624"/>
                  </a:lnTo>
                </a:path>
              </a:pathLst>
            </a:custGeom>
            <a:ln w="1524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4" name="object 14"/>
            <p:cNvSpPr/>
            <p:nvPr/>
          </p:nvSpPr>
          <p:spPr>
            <a:xfrm>
              <a:off x="4328159" y="4981955"/>
              <a:ext cx="291465" cy="177165"/>
            </a:xfrm>
            <a:custGeom>
              <a:avLst/>
              <a:gdLst/>
              <a:ahLst/>
              <a:cxnLst/>
              <a:rect l="l" t="t" r="r" b="b"/>
              <a:pathLst>
                <a:path w="291464" h="177164">
                  <a:moveTo>
                    <a:pt x="0" y="13716"/>
                  </a:moveTo>
                  <a:lnTo>
                    <a:pt x="7620" y="0"/>
                  </a:lnTo>
                </a:path>
                <a:path w="291464" h="177164">
                  <a:moveTo>
                    <a:pt x="70104" y="54864"/>
                  </a:moveTo>
                  <a:lnTo>
                    <a:pt x="77724" y="41148"/>
                  </a:lnTo>
                </a:path>
                <a:path w="291464" h="177164">
                  <a:moveTo>
                    <a:pt x="141732" y="94488"/>
                  </a:moveTo>
                  <a:lnTo>
                    <a:pt x="149351" y="82296"/>
                  </a:lnTo>
                </a:path>
                <a:path w="291464" h="177164">
                  <a:moveTo>
                    <a:pt x="211836" y="135636"/>
                  </a:moveTo>
                  <a:lnTo>
                    <a:pt x="219456" y="123444"/>
                  </a:lnTo>
                </a:path>
                <a:path w="291464" h="177164">
                  <a:moveTo>
                    <a:pt x="283464" y="176783"/>
                  </a:moveTo>
                  <a:lnTo>
                    <a:pt x="291083" y="164592"/>
                  </a:lnTo>
                </a:path>
              </a:pathLst>
            </a:custGeom>
            <a:ln w="1524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5" name="object 15"/>
            <p:cNvSpPr/>
            <p:nvPr/>
          </p:nvSpPr>
          <p:spPr>
            <a:xfrm>
              <a:off x="4462272" y="4744211"/>
              <a:ext cx="76200" cy="62865"/>
            </a:xfrm>
            <a:custGeom>
              <a:avLst/>
              <a:gdLst/>
              <a:ahLst/>
              <a:cxnLst/>
              <a:rect l="l" t="t" r="r" b="b"/>
              <a:pathLst>
                <a:path w="76200" h="62864">
                  <a:moveTo>
                    <a:pt x="76200" y="21336"/>
                  </a:moveTo>
                  <a:lnTo>
                    <a:pt x="71628" y="15240"/>
                  </a:lnTo>
                  <a:lnTo>
                    <a:pt x="62484" y="6096"/>
                  </a:lnTo>
                  <a:lnTo>
                    <a:pt x="56387" y="3048"/>
                  </a:lnTo>
                  <a:lnTo>
                    <a:pt x="48768" y="1524"/>
                  </a:lnTo>
                  <a:lnTo>
                    <a:pt x="42672" y="0"/>
                  </a:lnTo>
                  <a:lnTo>
                    <a:pt x="35052" y="1524"/>
                  </a:lnTo>
                  <a:lnTo>
                    <a:pt x="28956" y="1524"/>
                  </a:lnTo>
                  <a:lnTo>
                    <a:pt x="16764" y="7620"/>
                  </a:lnTo>
                  <a:lnTo>
                    <a:pt x="7619" y="16764"/>
                  </a:lnTo>
                  <a:lnTo>
                    <a:pt x="1524" y="28956"/>
                  </a:lnTo>
                  <a:lnTo>
                    <a:pt x="0" y="35052"/>
                  </a:lnTo>
                  <a:lnTo>
                    <a:pt x="0" y="48768"/>
                  </a:lnTo>
                  <a:lnTo>
                    <a:pt x="1524" y="54864"/>
                  </a:lnTo>
                  <a:lnTo>
                    <a:pt x="6095" y="62484"/>
                  </a:lnTo>
                </a:path>
              </a:pathLst>
            </a:custGeom>
            <a:ln w="1524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6" name="object 16"/>
            <p:cNvSpPr/>
            <p:nvPr/>
          </p:nvSpPr>
          <p:spPr>
            <a:xfrm>
              <a:off x="4322063" y="4826507"/>
              <a:ext cx="74930" cy="59690"/>
            </a:xfrm>
            <a:custGeom>
              <a:avLst/>
              <a:gdLst/>
              <a:ahLst/>
              <a:cxnLst/>
              <a:rect l="l" t="t" r="r" b="b"/>
              <a:pathLst>
                <a:path w="74929" h="59689">
                  <a:moveTo>
                    <a:pt x="74675" y="19812"/>
                  </a:moveTo>
                  <a:lnTo>
                    <a:pt x="65531" y="10668"/>
                  </a:lnTo>
                  <a:lnTo>
                    <a:pt x="59435" y="6096"/>
                  </a:lnTo>
                  <a:lnTo>
                    <a:pt x="54863" y="3048"/>
                  </a:lnTo>
                  <a:lnTo>
                    <a:pt x="47243" y="1524"/>
                  </a:lnTo>
                  <a:lnTo>
                    <a:pt x="41147" y="0"/>
                  </a:lnTo>
                  <a:lnTo>
                    <a:pt x="36575" y="0"/>
                  </a:lnTo>
                  <a:lnTo>
                    <a:pt x="28955" y="1524"/>
                  </a:lnTo>
                  <a:lnTo>
                    <a:pt x="16763" y="7620"/>
                  </a:lnTo>
                  <a:lnTo>
                    <a:pt x="7619" y="16764"/>
                  </a:lnTo>
                  <a:lnTo>
                    <a:pt x="1523" y="28956"/>
                  </a:lnTo>
                  <a:lnTo>
                    <a:pt x="0" y="35052"/>
                  </a:lnTo>
                  <a:lnTo>
                    <a:pt x="0" y="47244"/>
                  </a:lnTo>
                  <a:lnTo>
                    <a:pt x="1523" y="53340"/>
                  </a:lnTo>
                  <a:lnTo>
                    <a:pt x="4571" y="59436"/>
                  </a:lnTo>
                </a:path>
              </a:pathLst>
            </a:custGeom>
            <a:ln w="1524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7" name="object 17"/>
            <p:cNvSpPr/>
            <p:nvPr/>
          </p:nvSpPr>
          <p:spPr>
            <a:xfrm>
              <a:off x="4390643" y="4785360"/>
              <a:ext cx="76200" cy="62865"/>
            </a:xfrm>
            <a:custGeom>
              <a:avLst/>
              <a:gdLst/>
              <a:ahLst/>
              <a:cxnLst/>
              <a:rect l="l" t="t" r="r" b="b"/>
              <a:pathLst>
                <a:path w="76200" h="62864">
                  <a:moveTo>
                    <a:pt x="76200" y="19812"/>
                  </a:moveTo>
                  <a:lnTo>
                    <a:pt x="44196" y="0"/>
                  </a:lnTo>
                  <a:lnTo>
                    <a:pt x="36576" y="0"/>
                  </a:lnTo>
                  <a:lnTo>
                    <a:pt x="4572" y="22860"/>
                  </a:lnTo>
                  <a:lnTo>
                    <a:pt x="0" y="42672"/>
                  </a:lnTo>
                  <a:lnTo>
                    <a:pt x="1524" y="48768"/>
                  </a:lnTo>
                  <a:lnTo>
                    <a:pt x="3048" y="54864"/>
                  </a:lnTo>
                  <a:lnTo>
                    <a:pt x="6095" y="62484"/>
                  </a:lnTo>
                </a:path>
              </a:pathLst>
            </a:custGeom>
            <a:ln w="1524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8" name="object 18"/>
            <p:cNvSpPr/>
            <p:nvPr/>
          </p:nvSpPr>
          <p:spPr>
            <a:xfrm>
              <a:off x="4532375" y="4703063"/>
              <a:ext cx="76200" cy="62865"/>
            </a:xfrm>
            <a:custGeom>
              <a:avLst/>
              <a:gdLst/>
              <a:ahLst/>
              <a:cxnLst/>
              <a:rect l="l" t="t" r="r" b="b"/>
              <a:pathLst>
                <a:path w="76200" h="62864">
                  <a:moveTo>
                    <a:pt x="76200" y="21336"/>
                  </a:moveTo>
                  <a:lnTo>
                    <a:pt x="44196" y="0"/>
                  </a:lnTo>
                  <a:lnTo>
                    <a:pt x="36576" y="1524"/>
                  </a:lnTo>
                  <a:lnTo>
                    <a:pt x="24384" y="4572"/>
                  </a:lnTo>
                  <a:lnTo>
                    <a:pt x="18287" y="7620"/>
                  </a:lnTo>
                  <a:lnTo>
                    <a:pt x="12192" y="12192"/>
                  </a:lnTo>
                  <a:lnTo>
                    <a:pt x="9143" y="16764"/>
                  </a:lnTo>
                  <a:lnTo>
                    <a:pt x="4572" y="22860"/>
                  </a:lnTo>
                  <a:lnTo>
                    <a:pt x="1524" y="28956"/>
                  </a:lnTo>
                  <a:lnTo>
                    <a:pt x="1524" y="35052"/>
                  </a:lnTo>
                  <a:lnTo>
                    <a:pt x="0" y="42672"/>
                  </a:lnTo>
                  <a:lnTo>
                    <a:pt x="1524" y="50292"/>
                  </a:lnTo>
                  <a:lnTo>
                    <a:pt x="3048" y="56388"/>
                  </a:lnTo>
                  <a:lnTo>
                    <a:pt x="6095" y="62484"/>
                  </a:lnTo>
                </a:path>
              </a:pathLst>
            </a:custGeom>
            <a:ln w="1524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9" name="object 19"/>
            <p:cNvSpPr/>
            <p:nvPr/>
          </p:nvSpPr>
          <p:spPr>
            <a:xfrm>
              <a:off x="2328671" y="4645151"/>
              <a:ext cx="2346960" cy="589915"/>
            </a:xfrm>
            <a:custGeom>
              <a:avLst/>
              <a:gdLst/>
              <a:ahLst/>
              <a:cxnLst/>
              <a:rect l="l" t="t" r="r" b="b"/>
              <a:pathLst>
                <a:path w="2346960" h="589914">
                  <a:moveTo>
                    <a:pt x="2279904" y="79248"/>
                  </a:moveTo>
                  <a:lnTo>
                    <a:pt x="2287524" y="91440"/>
                  </a:lnTo>
                </a:path>
                <a:path w="2346960" h="589914">
                  <a:moveTo>
                    <a:pt x="2209800" y="120396"/>
                  </a:moveTo>
                  <a:lnTo>
                    <a:pt x="2217420" y="132588"/>
                  </a:lnTo>
                </a:path>
                <a:path w="2346960" h="589914">
                  <a:moveTo>
                    <a:pt x="2138171" y="160020"/>
                  </a:moveTo>
                  <a:lnTo>
                    <a:pt x="2145792" y="173736"/>
                  </a:lnTo>
                </a:path>
                <a:path w="2346960" h="589914">
                  <a:moveTo>
                    <a:pt x="2068068" y="201167"/>
                  </a:moveTo>
                  <a:lnTo>
                    <a:pt x="2075687" y="214883"/>
                  </a:lnTo>
                </a:path>
                <a:path w="2346960" h="589914">
                  <a:moveTo>
                    <a:pt x="1997963" y="240792"/>
                  </a:moveTo>
                  <a:lnTo>
                    <a:pt x="2005584" y="254508"/>
                  </a:lnTo>
                </a:path>
                <a:path w="2346960" h="589914">
                  <a:moveTo>
                    <a:pt x="2346960" y="128016"/>
                  </a:moveTo>
                  <a:lnTo>
                    <a:pt x="2346960" y="0"/>
                  </a:lnTo>
                </a:path>
                <a:path w="2346960" h="589914">
                  <a:moveTo>
                    <a:pt x="2346960" y="455676"/>
                  </a:moveTo>
                  <a:lnTo>
                    <a:pt x="2346960" y="589787"/>
                  </a:lnTo>
                </a:path>
                <a:path w="2346960" h="589914">
                  <a:moveTo>
                    <a:pt x="2002536" y="330708"/>
                  </a:moveTo>
                  <a:lnTo>
                    <a:pt x="1941576" y="298703"/>
                  </a:lnTo>
                  <a:lnTo>
                    <a:pt x="2008631" y="260603"/>
                  </a:lnTo>
                </a:path>
                <a:path w="2346960" h="589914">
                  <a:moveTo>
                    <a:pt x="2292095" y="94488"/>
                  </a:moveTo>
                  <a:lnTo>
                    <a:pt x="2342387" y="68580"/>
                  </a:lnTo>
                </a:path>
                <a:path w="2346960" h="589914">
                  <a:moveTo>
                    <a:pt x="2290571" y="498348"/>
                  </a:moveTo>
                  <a:lnTo>
                    <a:pt x="2339339" y="525780"/>
                  </a:lnTo>
                </a:path>
                <a:path w="2346960" h="589914">
                  <a:moveTo>
                    <a:pt x="1937004" y="298703"/>
                  </a:moveTo>
                  <a:lnTo>
                    <a:pt x="0" y="298703"/>
                  </a:lnTo>
                </a:path>
              </a:pathLst>
            </a:custGeom>
            <a:ln w="1524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20" name="object 20"/>
          <p:cNvSpPr/>
          <p:nvPr/>
        </p:nvSpPr>
        <p:spPr>
          <a:xfrm>
            <a:off x="3064142" y="6233160"/>
            <a:ext cx="239567" cy="287020"/>
          </a:xfrm>
          <a:custGeom>
            <a:avLst/>
            <a:gdLst/>
            <a:ahLst/>
            <a:cxnLst/>
            <a:rect l="l" t="t" r="r" b="b"/>
            <a:pathLst>
              <a:path w="104140" h="287020">
                <a:moveTo>
                  <a:pt x="51816" y="220979"/>
                </a:moveTo>
                <a:lnTo>
                  <a:pt x="51816" y="0"/>
                </a:lnTo>
              </a:path>
              <a:path w="104140" h="287020">
                <a:moveTo>
                  <a:pt x="12191" y="252983"/>
                </a:moveTo>
                <a:lnTo>
                  <a:pt x="91440" y="252983"/>
                </a:lnTo>
              </a:path>
              <a:path w="104140" h="287020">
                <a:moveTo>
                  <a:pt x="25908" y="286511"/>
                </a:moveTo>
                <a:lnTo>
                  <a:pt x="77724" y="286511"/>
                </a:lnTo>
              </a:path>
              <a:path w="104140" h="287020">
                <a:moveTo>
                  <a:pt x="0" y="220979"/>
                </a:moveTo>
                <a:lnTo>
                  <a:pt x="103632" y="220979"/>
                </a:lnTo>
              </a:path>
            </a:pathLst>
          </a:custGeom>
          <a:ln w="1524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" name="object 21"/>
          <p:cNvSpPr/>
          <p:nvPr/>
        </p:nvSpPr>
        <p:spPr>
          <a:xfrm>
            <a:off x="3358637" y="5984747"/>
            <a:ext cx="94951" cy="82550"/>
          </a:xfrm>
          <a:custGeom>
            <a:avLst/>
            <a:gdLst/>
            <a:ahLst/>
            <a:cxnLst/>
            <a:rect l="l" t="t" r="r" b="b"/>
            <a:pathLst>
              <a:path w="41275" h="82550">
                <a:moveTo>
                  <a:pt x="39624" y="0"/>
                </a:moveTo>
                <a:lnTo>
                  <a:pt x="0" y="32004"/>
                </a:lnTo>
                <a:lnTo>
                  <a:pt x="0" y="51816"/>
                </a:lnTo>
                <a:lnTo>
                  <a:pt x="27432" y="80772"/>
                </a:lnTo>
                <a:lnTo>
                  <a:pt x="33528" y="82296"/>
                </a:lnTo>
                <a:lnTo>
                  <a:pt x="41148" y="82296"/>
                </a:lnTo>
              </a:path>
            </a:pathLst>
          </a:custGeom>
          <a:ln w="1524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grpSp>
        <p:nvGrpSpPr>
          <p:cNvPr id="22" name="object 22"/>
          <p:cNvGrpSpPr/>
          <p:nvPr/>
        </p:nvGrpSpPr>
        <p:grpSpPr>
          <a:xfrm>
            <a:off x="3341109" y="6059425"/>
            <a:ext cx="130010" cy="178435"/>
            <a:chOff x="1452372" y="6059424"/>
            <a:chExt cx="56515" cy="178435"/>
          </a:xfrm>
        </p:grpSpPr>
        <p:sp>
          <p:nvSpPr>
            <p:cNvPr id="23" name="object 23"/>
            <p:cNvSpPr/>
            <p:nvPr/>
          </p:nvSpPr>
          <p:spPr>
            <a:xfrm>
              <a:off x="1459992" y="6147816"/>
              <a:ext cx="41275" cy="82550"/>
            </a:xfrm>
            <a:custGeom>
              <a:avLst/>
              <a:gdLst/>
              <a:ahLst/>
              <a:cxnLst/>
              <a:rect l="l" t="t" r="r" b="b"/>
              <a:pathLst>
                <a:path w="41275" h="82550">
                  <a:moveTo>
                    <a:pt x="39624" y="0"/>
                  </a:moveTo>
                  <a:lnTo>
                    <a:pt x="33528" y="0"/>
                  </a:lnTo>
                  <a:lnTo>
                    <a:pt x="27432" y="1524"/>
                  </a:lnTo>
                  <a:lnTo>
                    <a:pt x="19812" y="4572"/>
                  </a:lnTo>
                  <a:lnTo>
                    <a:pt x="15240" y="9144"/>
                  </a:lnTo>
                  <a:lnTo>
                    <a:pt x="9144" y="13716"/>
                  </a:lnTo>
                  <a:lnTo>
                    <a:pt x="6096" y="18288"/>
                  </a:lnTo>
                  <a:lnTo>
                    <a:pt x="0" y="30480"/>
                  </a:lnTo>
                  <a:lnTo>
                    <a:pt x="0" y="50292"/>
                  </a:lnTo>
                  <a:lnTo>
                    <a:pt x="3048" y="57912"/>
                  </a:lnTo>
                  <a:lnTo>
                    <a:pt x="6096" y="62484"/>
                  </a:lnTo>
                  <a:lnTo>
                    <a:pt x="9144" y="68580"/>
                  </a:lnTo>
                  <a:lnTo>
                    <a:pt x="15240" y="73152"/>
                  </a:lnTo>
                  <a:lnTo>
                    <a:pt x="27432" y="79248"/>
                  </a:lnTo>
                  <a:lnTo>
                    <a:pt x="33528" y="80772"/>
                  </a:lnTo>
                  <a:lnTo>
                    <a:pt x="41148" y="82296"/>
                  </a:lnTo>
                </a:path>
              </a:pathLst>
            </a:custGeom>
            <a:ln w="1524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4" name="object 24"/>
            <p:cNvSpPr/>
            <p:nvPr/>
          </p:nvSpPr>
          <p:spPr>
            <a:xfrm>
              <a:off x="1459992" y="6067044"/>
              <a:ext cx="41275" cy="81280"/>
            </a:xfrm>
            <a:custGeom>
              <a:avLst/>
              <a:gdLst/>
              <a:ahLst/>
              <a:cxnLst/>
              <a:rect l="l" t="t" r="r" b="b"/>
              <a:pathLst>
                <a:path w="41275" h="81279">
                  <a:moveTo>
                    <a:pt x="39624" y="0"/>
                  </a:moveTo>
                  <a:lnTo>
                    <a:pt x="6096" y="18288"/>
                  </a:lnTo>
                  <a:lnTo>
                    <a:pt x="0" y="30480"/>
                  </a:lnTo>
                  <a:lnTo>
                    <a:pt x="0" y="50292"/>
                  </a:lnTo>
                  <a:lnTo>
                    <a:pt x="6096" y="62484"/>
                  </a:lnTo>
                  <a:lnTo>
                    <a:pt x="9144" y="67056"/>
                  </a:lnTo>
                  <a:lnTo>
                    <a:pt x="21336" y="76200"/>
                  </a:lnTo>
                  <a:lnTo>
                    <a:pt x="27432" y="77724"/>
                  </a:lnTo>
                  <a:lnTo>
                    <a:pt x="33528" y="80772"/>
                  </a:lnTo>
                  <a:lnTo>
                    <a:pt x="41148" y="80772"/>
                  </a:lnTo>
                </a:path>
              </a:pathLst>
            </a:custGeom>
            <a:ln w="1524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25" name="object 25"/>
          <p:cNvGrpSpPr/>
          <p:nvPr/>
        </p:nvGrpSpPr>
        <p:grpSpPr>
          <a:xfrm>
            <a:off x="3341109" y="5896356"/>
            <a:ext cx="144618" cy="96520"/>
            <a:chOff x="1452372" y="5896356"/>
            <a:chExt cx="62865" cy="96520"/>
          </a:xfrm>
        </p:grpSpPr>
        <p:sp>
          <p:nvSpPr>
            <p:cNvPr id="26" name="object 26"/>
            <p:cNvSpPr/>
            <p:nvPr/>
          </p:nvSpPr>
          <p:spPr>
            <a:xfrm>
              <a:off x="1459992" y="5903976"/>
              <a:ext cx="41275" cy="81280"/>
            </a:xfrm>
            <a:custGeom>
              <a:avLst/>
              <a:gdLst/>
              <a:ahLst/>
              <a:cxnLst/>
              <a:rect l="l" t="t" r="r" b="b"/>
              <a:pathLst>
                <a:path w="41275" h="81279">
                  <a:moveTo>
                    <a:pt x="39624" y="0"/>
                  </a:moveTo>
                  <a:lnTo>
                    <a:pt x="33528" y="0"/>
                  </a:lnTo>
                  <a:lnTo>
                    <a:pt x="27432" y="1524"/>
                  </a:lnTo>
                  <a:lnTo>
                    <a:pt x="0" y="30480"/>
                  </a:lnTo>
                  <a:lnTo>
                    <a:pt x="0" y="50292"/>
                  </a:lnTo>
                  <a:lnTo>
                    <a:pt x="9144" y="68580"/>
                  </a:lnTo>
                  <a:lnTo>
                    <a:pt x="15240" y="73152"/>
                  </a:lnTo>
                  <a:lnTo>
                    <a:pt x="27432" y="79248"/>
                  </a:lnTo>
                  <a:lnTo>
                    <a:pt x="33528" y="80772"/>
                  </a:lnTo>
                  <a:lnTo>
                    <a:pt x="41148" y="80772"/>
                  </a:lnTo>
                </a:path>
              </a:pathLst>
            </a:custGeom>
            <a:ln w="1524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7" name="object 27"/>
            <p:cNvSpPr/>
            <p:nvPr/>
          </p:nvSpPr>
          <p:spPr>
            <a:xfrm>
              <a:off x="1499616" y="5903976"/>
              <a:ext cx="15240" cy="81280"/>
            </a:xfrm>
            <a:custGeom>
              <a:avLst/>
              <a:gdLst/>
              <a:ahLst/>
              <a:cxnLst/>
              <a:rect l="l" t="t" r="r" b="b"/>
              <a:pathLst>
                <a:path w="15240" h="81279">
                  <a:moveTo>
                    <a:pt x="0" y="0"/>
                  </a:moveTo>
                  <a:lnTo>
                    <a:pt x="15239" y="0"/>
                  </a:lnTo>
                </a:path>
                <a:path w="15240" h="81279">
                  <a:moveTo>
                    <a:pt x="0" y="80771"/>
                  </a:moveTo>
                  <a:lnTo>
                    <a:pt x="15239" y="80771"/>
                  </a:lnTo>
                </a:path>
              </a:pathLst>
            </a:custGeom>
            <a:ln w="1524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28" name="object 28"/>
          <p:cNvSpPr/>
          <p:nvPr/>
        </p:nvSpPr>
        <p:spPr>
          <a:xfrm>
            <a:off x="3449791" y="6067044"/>
            <a:ext cx="35059" cy="0"/>
          </a:xfrm>
          <a:custGeom>
            <a:avLst/>
            <a:gdLst/>
            <a:ahLst/>
            <a:cxnLst/>
            <a:rect l="l" t="t" r="r" b="b"/>
            <a:pathLst>
              <a:path w="15240">
                <a:moveTo>
                  <a:pt x="0" y="0"/>
                </a:moveTo>
                <a:lnTo>
                  <a:pt x="15239" y="0"/>
                </a:lnTo>
              </a:path>
            </a:pathLst>
          </a:custGeom>
          <a:ln w="1524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9" name="object 29"/>
          <p:cNvSpPr/>
          <p:nvPr/>
        </p:nvSpPr>
        <p:spPr>
          <a:xfrm>
            <a:off x="3449791" y="6147815"/>
            <a:ext cx="35059" cy="0"/>
          </a:xfrm>
          <a:custGeom>
            <a:avLst/>
            <a:gdLst/>
            <a:ahLst/>
            <a:cxnLst/>
            <a:rect l="l" t="t" r="r" b="b"/>
            <a:pathLst>
              <a:path w="15240">
                <a:moveTo>
                  <a:pt x="0" y="0"/>
                </a:moveTo>
                <a:lnTo>
                  <a:pt x="15239" y="0"/>
                </a:lnTo>
              </a:path>
            </a:pathLst>
          </a:custGeom>
          <a:ln w="1524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0" name="object 30"/>
          <p:cNvSpPr/>
          <p:nvPr/>
        </p:nvSpPr>
        <p:spPr>
          <a:xfrm>
            <a:off x="3449791" y="6230111"/>
            <a:ext cx="35059" cy="0"/>
          </a:xfrm>
          <a:custGeom>
            <a:avLst/>
            <a:gdLst/>
            <a:ahLst/>
            <a:cxnLst/>
            <a:rect l="l" t="t" r="r" b="b"/>
            <a:pathLst>
              <a:path w="15240">
                <a:moveTo>
                  <a:pt x="0" y="0"/>
                </a:moveTo>
                <a:lnTo>
                  <a:pt x="15239" y="0"/>
                </a:lnTo>
              </a:path>
            </a:pathLst>
          </a:custGeom>
          <a:ln w="1524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1" name="object 31"/>
          <p:cNvSpPr/>
          <p:nvPr/>
        </p:nvSpPr>
        <p:spPr>
          <a:xfrm>
            <a:off x="3218404" y="6067044"/>
            <a:ext cx="94951" cy="81280"/>
          </a:xfrm>
          <a:custGeom>
            <a:avLst/>
            <a:gdLst/>
            <a:ahLst/>
            <a:cxnLst/>
            <a:rect l="l" t="t" r="r" b="b"/>
            <a:pathLst>
              <a:path w="41275" h="81279">
                <a:moveTo>
                  <a:pt x="0" y="80772"/>
                </a:moveTo>
                <a:lnTo>
                  <a:pt x="6096" y="80772"/>
                </a:lnTo>
                <a:lnTo>
                  <a:pt x="12192" y="77724"/>
                </a:lnTo>
                <a:lnTo>
                  <a:pt x="19812" y="76200"/>
                </a:lnTo>
                <a:lnTo>
                  <a:pt x="24384" y="71628"/>
                </a:lnTo>
                <a:lnTo>
                  <a:pt x="30480" y="67056"/>
                </a:lnTo>
                <a:lnTo>
                  <a:pt x="33528" y="62484"/>
                </a:lnTo>
                <a:lnTo>
                  <a:pt x="36576" y="56388"/>
                </a:lnTo>
                <a:lnTo>
                  <a:pt x="39624" y="48768"/>
                </a:lnTo>
                <a:lnTo>
                  <a:pt x="41148" y="44196"/>
                </a:lnTo>
                <a:lnTo>
                  <a:pt x="41148" y="38100"/>
                </a:lnTo>
                <a:lnTo>
                  <a:pt x="39624" y="30480"/>
                </a:lnTo>
                <a:lnTo>
                  <a:pt x="33528" y="18288"/>
                </a:lnTo>
                <a:lnTo>
                  <a:pt x="30480" y="13716"/>
                </a:lnTo>
                <a:lnTo>
                  <a:pt x="18288" y="4572"/>
                </a:lnTo>
                <a:lnTo>
                  <a:pt x="0" y="0"/>
                </a:lnTo>
              </a:path>
            </a:pathLst>
          </a:custGeom>
          <a:ln w="1524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grpSp>
        <p:nvGrpSpPr>
          <p:cNvPr id="32" name="object 32"/>
          <p:cNvGrpSpPr/>
          <p:nvPr/>
        </p:nvGrpSpPr>
        <p:grpSpPr>
          <a:xfrm>
            <a:off x="3200874" y="5896356"/>
            <a:ext cx="130010" cy="178435"/>
            <a:chOff x="1391412" y="5896355"/>
            <a:chExt cx="56515" cy="178435"/>
          </a:xfrm>
        </p:grpSpPr>
        <p:sp>
          <p:nvSpPr>
            <p:cNvPr id="33" name="object 33"/>
            <p:cNvSpPr/>
            <p:nvPr/>
          </p:nvSpPr>
          <p:spPr>
            <a:xfrm>
              <a:off x="1399032" y="5903975"/>
              <a:ext cx="41275" cy="81280"/>
            </a:xfrm>
            <a:custGeom>
              <a:avLst/>
              <a:gdLst/>
              <a:ahLst/>
              <a:cxnLst/>
              <a:rect l="l" t="t" r="r" b="b"/>
              <a:pathLst>
                <a:path w="41275" h="81279">
                  <a:moveTo>
                    <a:pt x="0" y="80772"/>
                  </a:moveTo>
                  <a:lnTo>
                    <a:pt x="6096" y="80772"/>
                  </a:lnTo>
                  <a:lnTo>
                    <a:pt x="12192" y="79248"/>
                  </a:lnTo>
                  <a:lnTo>
                    <a:pt x="39624" y="50292"/>
                  </a:lnTo>
                  <a:lnTo>
                    <a:pt x="41148" y="44196"/>
                  </a:lnTo>
                  <a:lnTo>
                    <a:pt x="41148" y="38100"/>
                  </a:lnTo>
                  <a:lnTo>
                    <a:pt x="12192" y="1524"/>
                  </a:lnTo>
                  <a:lnTo>
                    <a:pt x="6096" y="0"/>
                  </a:lnTo>
                  <a:lnTo>
                    <a:pt x="0" y="0"/>
                  </a:lnTo>
                </a:path>
              </a:pathLst>
            </a:custGeom>
            <a:ln w="1524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4" name="object 34"/>
            <p:cNvSpPr/>
            <p:nvPr/>
          </p:nvSpPr>
          <p:spPr>
            <a:xfrm>
              <a:off x="1399032" y="5984748"/>
              <a:ext cx="41275" cy="82550"/>
            </a:xfrm>
            <a:custGeom>
              <a:avLst/>
              <a:gdLst/>
              <a:ahLst/>
              <a:cxnLst/>
              <a:rect l="l" t="t" r="r" b="b"/>
              <a:pathLst>
                <a:path w="41275" h="82550">
                  <a:moveTo>
                    <a:pt x="0" y="82296"/>
                  </a:moveTo>
                  <a:lnTo>
                    <a:pt x="6096" y="82296"/>
                  </a:lnTo>
                  <a:lnTo>
                    <a:pt x="12192" y="80772"/>
                  </a:lnTo>
                  <a:lnTo>
                    <a:pt x="39624" y="51816"/>
                  </a:lnTo>
                  <a:lnTo>
                    <a:pt x="41148" y="44196"/>
                  </a:lnTo>
                  <a:lnTo>
                    <a:pt x="41148" y="38100"/>
                  </a:lnTo>
                  <a:lnTo>
                    <a:pt x="39624" y="32004"/>
                  </a:lnTo>
                  <a:lnTo>
                    <a:pt x="30480" y="13716"/>
                  </a:lnTo>
                  <a:lnTo>
                    <a:pt x="24384" y="9144"/>
                  </a:lnTo>
                  <a:lnTo>
                    <a:pt x="12192" y="3048"/>
                  </a:lnTo>
                  <a:lnTo>
                    <a:pt x="0" y="0"/>
                  </a:lnTo>
                </a:path>
              </a:pathLst>
            </a:custGeom>
            <a:ln w="1524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35" name="object 35"/>
          <p:cNvGrpSpPr/>
          <p:nvPr/>
        </p:nvGrpSpPr>
        <p:grpSpPr>
          <a:xfrm>
            <a:off x="3183343" y="6140196"/>
            <a:ext cx="147539" cy="97790"/>
            <a:chOff x="1383791" y="6140196"/>
            <a:chExt cx="64135" cy="97790"/>
          </a:xfrm>
        </p:grpSpPr>
        <p:sp>
          <p:nvSpPr>
            <p:cNvPr id="36" name="object 36"/>
            <p:cNvSpPr/>
            <p:nvPr/>
          </p:nvSpPr>
          <p:spPr>
            <a:xfrm>
              <a:off x="1399032" y="6147816"/>
              <a:ext cx="41275" cy="82550"/>
            </a:xfrm>
            <a:custGeom>
              <a:avLst/>
              <a:gdLst/>
              <a:ahLst/>
              <a:cxnLst/>
              <a:rect l="l" t="t" r="r" b="b"/>
              <a:pathLst>
                <a:path w="41275" h="82550">
                  <a:moveTo>
                    <a:pt x="0" y="82296"/>
                  </a:moveTo>
                  <a:lnTo>
                    <a:pt x="39624" y="50292"/>
                  </a:lnTo>
                  <a:lnTo>
                    <a:pt x="41148" y="44196"/>
                  </a:lnTo>
                  <a:lnTo>
                    <a:pt x="41148" y="36576"/>
                  </a:lnTo>
                  <a:lnTo>
                    <a:pt x="39624" y="30480"/>
                  </a:lnTo>
                  <a:lnTo>
                    <a:pt x="30480" y="12192"/>
                  </a:lnTo>
                  <a:lnTo>
                    <a:pt x="24384" y="9144"/>
                  </a:lnTo>
                  <a:lnTo>
                    <a:pt x="18288" y="4572"/>
                  </a:lnTo>
                  <a:lnTo>
                    <a:pt x="12192" y="1524"/>
                  </a:lnTo>
                  <a:lnTo>
                    <a:pt x="6096" y="0"/>
                  </a:lnTo>
                  <a:lnTo>
                    <a:pt x="0" y="0"/>
                  </a:lnTo>
                </a:path>
              </a:pathLst>
            </a:custGeom>
            <a:ln w="1524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7" name="object 37"/>
            <p:cNvSpPr/>
            <p:nvPr/>
          </p:nvSpPr>
          <p:spPr>
            <a:xfrm>
              <a:off x="1383791" y="6147816"/>
              <a:ext cx="15240" cy="82550"/>
            </a:xfrm>
            <a:custGeom>
              <a:avLst/>
              <a:gdLst/>
              <a:ahLst/>
              <a:cxnLst/>
              <a:rect l="l" t="t" r="r" b="b"/>
              <a:pathLst>
                <a:path w="15240" h="82550">
                  <a:moveTo>
                    <a:pt x="15240" y="82296"/>
                  </a:moveTo>
                  <a:lnTo>
                    <a:pt x="0" y="82296"/>
                  </a:lnTo>
                </a:path>
                <a:path w="15240" h="82550">
                  <a:moveTo>
                    <a:pt x="15240" y="0"/>
                  </a:moveTo>
                  <a:lnTo>
                    <a:pt x="0" y="0"/>
                  </a:lnTo>
                </a:path>
              </a:pathLst>
            </a:custGeom>
            <a:ln w="1524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38" name="object 38"/>
          <p:cNvSpPr/>
          <p:nvPr/>
        </p:nvSpPr>
        <p:spPr>
          <a:xfrm>
            <a:off x="3183341" y="6067044"/>
            <a:ext cx="35059" cy="0"/>
          </a:xfrm>
          <a:custGeom>
            <a:avLst/>
            <a:gdLst/>
            <a:ahLst/>
            <a:cxnLst/>
            <a:rect l="l" t="t" r="r" b="b"/>
            <a:pathLst>
              <a:path w="15240">
                <a:moveTo>
                  <a:pt x="15240" y="0"/>
                </a:moveTo>
                <a:lnTo>
                  <a:pt x="0" y="0"/>
                </a:lnTo>
              </a:path>
            </a:pathLst>
          </a:custGeom>
          <a:ln w="1524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9" name="object 39"/>
          <p:cNvSpPr/>
          <p:nvPr/>
        </p:nvSpPr>
        <p:spPr>
          <a:xfrm>
            <a:off x="3183341" y="5984747"/>
            <a:ext cx="35059" cy="0"/>
          </a:xfrm>
          <a:custGeom>
            <a:avLst/>
            <a:gdLst/>
            <a:ahLst/>
            <a:cxnLst/>
            <a:rect l="l" t="t" r="r" b="b"/>
            <a:pathLst>
              <a:path w="15240">
                <a:moveTo>
                  <a:pt x="15240" y="0"/>
                </a:moveTo>
                <a:lnTo>
                  <a:pt x="0" y="0"/>
                </a:lnTo>
              </a:path>
            </a:pathLst>
          </a:custGeom>
          <a:ln w="1524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0" name="object 40"/>
          <p:cNvSpPr/>
          <p:nvPr/>
        </p:nvSpPr>
        <p:spPr>
          <a:xfrm>
            <a:off x="3183341" y="5903976"/>
            <a:ext cx="35059" cy="0"/>
          </a:xfrm>
          <a:custGeom>
            <a:avLst/>
            <a:gdLst/>
            <a:ahLst/>
            <a:cxnLst/>
            <a:rect l="l" t="t" r="r" b="b"/>
            <a:pathLst>
              <a:path w="15240">
                <a:moveTo>
                  <a:pt x="15240" y="0"/>
                </a:moveTo>
                <a:lnTo>
                  <a:pt x="0" y="0"/>
                </a:lnTo>
              </a:path>
            </a:pathLst>
          </a:custGeom>
          <a:ln w="1524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1" name="object 41"/>
          <p:cNvSpPr/>
          <p:nvPr/>
        </p:nvSpPr>
        <p:spPr>
          <a:xfrm>
            <a:off x="3828424" y="5896355"/>
            <a:ext cx="277549" cy="334010"/>
          </a:xfrm>
          <a:custGeom>
            <a:avLst/>
            <a:gdLst/>
            <a:ahLst/>
            <a:cxnLst/>
            <a:rect l="l" t="t" r="r" b="b"/>
            <a:pathLst>
              <a:path w="120650" h="334010">
                <a:moveTo>
                  <a:pt x="0" y="333756"/>
                </a:moveTo>
                <a:lnTo>
                  <a:pt x="120396" y="333756"/>
                </a:lnTo>
                <a:lnTo>
                  <a:pt x="120396" y="0"/>
                </a:lnTo>
                <a:lnTo>
                  <a:pt x="0" y="0"/>
                </a:lnTo>
                <a:lnTo>
                  <a:pt x="0" y="333756"/>
                </a:lnTo>
                <a:close/>
              </a:path>
            </a:pathLst>
          </a:custGeom>
          <a:ln w="1524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grpSp>
        <p:nvGrpSpPr>
          <p:cNvPr id="42" name="object 42"/>
          <p:cNvGrpSpPr/>
          <p:nvPr/>
        </p:nvGrpSpPr>
        <p:grpSpPr>
          <a:xfrm>
            <a:off x="4382357" y="5897880"/>
            <a:ext cx="740618" cy="323215"/>
            <a:chOff x="1905000" y="5897879"/>
            <a:chExt cx="321945" cy="323215"/>
          </a:xfrm>
        </p:grpSpPr>
        <p:sp>
          <p:nvSpPr>
            <p:cNvPr id="43" name="object 43"/>
            <p:cNvSpPr/>
            <p:nvPr/>
          </p:nvSpPr>
          <p:spPr>
            <a:xfrm>
              <a:off x="1912620" y="5905499"/>
              <a:ext cx="306705" cy="307975"/>
            </a:xfrm>
            <a:custGeom>
              <a:avLst/>
              <a:gdLst/>
              <a:ahLst/>
              <a:cxnLst/>
              <a:rect l="l" t="t" r="r" b="b"/>
              <a:pathLst>
                <a:path w="306705" h="307975">
                  <a:moveTo>
                    <a:pt x="0" y="153924"/>
                  </a:moveTo>
                  <a:lnTo>
                    <a:pt x="7815" y="105143"/>
                  </a:lnTo>
                  <a:lnTo>
                    <a:pt x="29602" y="62874"/>
                  </a:lnTo>
                  <a:lnTo>
                    <a:pt x="62874" y="29602"/>
                  </a:lnTo>
                  <a:lnTo>
                    <a:pt x="105143" y="7815"/>
                  </a:lnTo>
                  <a:lnTo>
                    <a:pt x="153924" y="0"/>
                  </a:lnTo>
                  <a:lnTo>
                    <a:pt x="201960" y="7815"/>
                  </a:lnTo>
                  <a:lnTo>
                    <a:pt x="243779" y="29602"/>
                  </a:lnTo>
                  <a:lnTo>
                    <a:pt x="276819" y="62874"/>
                  </a:lnTo>
                  <a:lnTo>
                    <a:pt x="298521" y="105143"/>
                  </a:lnTo>
                  <a:lnTo>
                    <a:pt x="306323" y="153924"/>
                  </a:lnTo>
                  <a:lnTo>
                    <a:pt x="298521" y="202118"/>
                  </a:lnTo>
                  <a:lnTo>
                    <a:pt x="276819" y="244315"/>
                  </a:lnTo>
                  <a:lnTo>
                    <a:pt x="243779" y="277806"/>
                  </a:lnTo>
                  <a:lnTo>
                    <a:pt x="201960" y="299886"/>
                  </a:lnTo>
                  <a:lnTo>
                    <a:pt x="153924" y="307848"/>
                  </a:lnTo>
                  <a:lnTo>
                    <a:pt x="105143" y="299886"/>
                  </a:lnTo>
                  <a:lnTo>
                    <a:pt x="62874" y="277806"/>
                  </a:lnTo>
                  <a:lnTo>
                    <a:pt x="29602" y="244315"/>
                  </a:lnTo>
                  <a:lnTo>
                    <a:pt x="7815" y="202118"/>
                  </a:lnTo>
                  <a:lnTo>
                    <a:pt x="0" y="153924"/>
                  </a:lnTo>
                </a:path>
              </a:pathLst>
            </a:custGeom>
            <a:ln w="1524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44" name="object 44"/>
            <p:cNvPicPr/>
            <p:nvPr/>
          </p:nvPicPr>
          <p:blipFill>
            <a:blip r:embed="rId2" cstate="print"/>
            <a:stretch>
              <a:fillRect/>
            </a:stretch>
          </p:blipFill>
          <p:spPr>
            <a:xfrm>
              <a:off x="1984248" y="6018276"/>
              <a:ext cx="161543" cy="202691"/>
            </a:xfrm>
            <a:prstGeom prst="rect">
              <a:avLst/>
            </a:prstGeom>
          </p:spPr>
        </p:pic>
      </p:grpSp>
      <p:grpSp>
        <p:nvGrpSpPr>
          <p:cNvPr id="45" name="object 45"/>
          <p:cNvGrpSpPr/>
          <p:nvPr/>
        </p:nvGrpSpPr>
        <p:grpSpPr>
          <a:xfrm>
            <a:off x="5430617" y="5897880"/>
            <a:ext cx="740618" cy="323215"/>
            <a:chOff x="2360676" y="5897879"/>
            <a:chExt cx="321945" cy="323215"/>
          </a:xfrm>
        </p:grpSpPr>
        <p:sp>
          <p:nvSpPr>
            <p:cNvPr id="46" name="object 46"/>
            <p:cNvSpPr/>
            <p:nvPr/>
          </p:nvSpPr>
          <p:spPr>
            <a:xfrm>
              <a:off x="2368296" y="5905499"/>
              <a:ext cx="306705" cy="307975"/>
            </a:xfrm>
            <a:custGeom>
              <a:avLst/>
              <a:gdLst/>
              <a:ahLst/>
              <a:cxnLst/>
              <a:rect l="l" t="t" r="r" b="b"/>
              <a:pathLst>
                <a:path w="306705" h="307975">
                  <a:moveTo>
                    <a:pt x="0" y="153924"/>
                  </a:moveTo>
                  <a:lnTo>
                    <a:pt x="7656" y="105143"/>
                  </a:lnTo>
                  <a:lnTo>
                    <a:pt x="29065" y="62874"/>
                  </a:lnTo>
                  <a:lnTo>
                    <a:pt x="61886" y="29602"/>
                  </a:lnTo>
                  <a:lnTo>
                    <a:pt x="103778" y="7815"/>
                  </a:lnTo>
                  <a:lnTo>
                    <a:pt x="152400" y="0"/>
                  </a:lnTo>
                  <a:lnTo>
                    <a:pt x="201180" y="7815"/>
                  </a:lnTo>
                  <a:lnTo>
                    <a:pt x="243449" y="29602"/>
                  </a:lnTo>
                  <a:lnTo>
                    <a:pt x="276721" y="62874"/>
                  </a:lnTo>
                  <a:lnTo>
                    <a:pt x="298508" y="105143"/>
                  </a:lnTo>
                  <a:lnTo>
                    <a:pt x="306323" y="153924"/>
                  </a:lnTo>
                  <a:lnTo>
                    <a:pt x="298508" y="202118"/>
                  </a:lnTo>
                  <a:lnTo>
                    <a:pt x="276721" y="244315"/>
                  </a:lnTo>
                  <a:lnTo>
                    <a:pt x="243449" y="277806"/>
                  </a:lnTo>
                  <a:lnTo>
                    <a:pt x="201180" y="299886"/>
                  </a:lnTo>
                  <a:lnTo>
                    <a:pt x="152400" y="307848"/>
                  </a:lnTo>
                  <a:lnTo>
                    <a:pt x="103778" y="299886"/>
                  </a:lnTo>
                  <a:lnTo>
                    <a:pt x="61886" y="277806"/>
                  </a:lnTo>
                  <a:lnTo>
                    <a:pt x="29065" y="244315"/>
                  </a:lnTo>
                  <a:lnTo>
                    <a:pt x="7656" y="202118"/>
                  </a:lnTo>
                  <a:lnTo>
                    <a:pt x="0" y="153924"/>
                  </a:lnTo>
                </a:path>
              </a:pathLst>
            </a:custGeom>
            <a:ln w="1524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47" name="object 47"/>
            <p:cNvPicPr/>
            <p:nvPr/>
          </p:nvPicPr>
          <p:blipFill>
            <a:blip r:embed="rId3" cstate="print"/>
            <a:stretch>
              <a:fillRect/>
            </a:stretch>
          </p:blipFill>
          <p:spPr>
            <a:xfrm>
              <a:off x="2417064" y="6019800"/>
              <a:ext cx="213360" cy="193548"/>
            </a:xfrm>
            <a:prstGeom prst="rect">
              <a:avLst/>
            </a:prstGeom>
          </p:spPr>
        </p:pic>
      </p:grpSp>
      <p:sp>
        <p:nvSpPr>
          <p:cNvPr id="48" name="object 48"/>
          <p:cNvSpPr/>
          <p:nvPr/>
        </p:nvSpPr>
        <p:spPr>
          <a:xfrm>
            <a:off x="3968659" y="5803393"/>
            <a:ext cx="0" cy="93345"/>
          </a:xfrm>
          <a:custGeom>
            <a:avLst/>
            <a:gdLst/>
            <a:ahLst/>
            <a:cxnLst/>
            <a:rect l="l" t="t" r="r" b="b"/>
            <a:pathLst>
              <a:path h="93345">
                <a:moveTo>
                  <a:pt x="0" y="92963"/>
                </a:moveTo>
                <a:lnTo>
                  <a:pt x="0" y="0"/>
                </a:lnTo>
              </a:path>
            </a:pathLst>
          </a:custGeom>
          <a:ln w="1524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9" name="object 49"/>
          <p:cNvSpPr/>
          <p:nvPr/>
        </p:nvSpPr>
        <p:spPr>
          <a:xfrm>
            <a:off x="3968659" y="6230112"/>
            <a:ext cx="0" cy="85725"/>
          </a:xfrm>
          <a:custGeom>
            <a:avLst/>
            <a:gdLst/>
            <a:ahLst/>
            <a:cxnLst/>
            <a:rect l="l" t="t" r="r" b="b"/>
            <a:pathLst>
              <a:path h="85725">
                <a:moveTo>
                  <a:pt x="0" y="0"/>
                </a:moveTo>
                <a:lnTo>
                  <a:pt x="0" y="85343"/>
                </a:lnTo>
              </a:path>
            </a:pathLst>
          </a:custGeom>
          <a:ln w="1524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0" name="object 50"/>
          <p:cNvSpPr/>
          <p:nvPr/>
        </p:nvSpPr>
        <p:spPr>
          <a:xfrm>
            <a:off x="4753980" y="5803392"/>
            <a:ext cx="0" cy="99060"/>
          </a:xfrm>
          <a:custGeom>
            <a:avLst/>
            <a:gdLst/>
            <a:ahLst/>
            <a:cxnLst/>
            <a:rect l="l" t="t" r="r" b="b"/>
            <a:pathLst>
              <a:path h="99060">
                <a:moveTo>
                  <a:pt x="0" y="99059"/>
                </a:moveTo>
                <a:lnTo>
                  <a:pt x="0" y="0"/>
                </a:lnTo>
              </a:path>
            </a:pathLst>
          </a:custGeom>
          <a:ln w="1524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1" name="object 51"/>
          <p:cNvSpPr/>
          <p:nvPr/>
        </p:nvSpPr>
        <p:spPr>
          <a:xfrm>
            <a:off x="4753980" y="6230112"/>
            <a:ext cx="0" cy="85725"/>
          </a:xfrm>
          <a:custGeom>
            <a:avLst/>
            <a:gdLst/>
            <a:ahLst/>
            <a:cxnLst/>
            <a:rect l="l" t="t" r="r" b="b"/>
            <a:pathLst>
              <a:path h="85725">
                <a:moveTo>
                  <a:pt x="0" y="0"/>
                </a:moveTo>
                <a:lnTo>
                  <a:pt x="0" y="85343"/>
                </a:lnTo>
              </a:path>
            </a:pathLst>
          </a:custGeom>
          <a:ln w="1524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2" name="object 52"/>
          <p:cNvSpPr/>
          <p:nvPr/>
        </p:nvSpPr>
        <p:spPr>
          <a:xfrm>
            <a:off x="5798734" y="5803392"/>
            <a:ext cx="0" cy="99060"/>
          </a:xfrm>
          <a:custGeom>
            <a:avLst/>
            <a:gdLst/>
            <a:ahLst/>
            <a:cxnLst/>
            <a:rect l="l" t="t" r="r" b="b"/>
            <a:pathLst>
              <a:path h="99060">
                <a:moveTo>
                  <a:pt x="0" y="99059"/>
                </a:moveTo>
                <a:lnTo>
                  <a:pt x="0" y="0"/>
                </a:lnTo>
              </a:path>
            </a:pathLst>
          </a:custGeom>
          <a:ln w="1524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3" name="object 53"/>
          <p:cNvSpPr/>
          <p:nvPr/>
        </p:nvSpPr>
        <p:spPr>
          <a:xfrm>
            <a:off x="5798734" y="6214872"/>
            <a:ext cx="0" cy="100965"/>
          </a:xfrm>
          <a:custGeom>
            <a:avLst/>
            <a:gdLst/>
            <a:ahLst/>
            <a:cxnLst/>
            <a:rect l="l" t="t" r="r" b="b"/>
            <a:pathLst>
              <a:path h="100964">
                <a:moveTo>
                  <a:pt x="0" y="0"/>
                </a:moveTo>
                <a:lnTo>
                  <a:pt x="0" y="100583"/>
                </a:lnTo>
              </a:path>
            </a:pathLst>
          </a:custGeom>
          <a:ln w="1524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4" name="object 54"/>
          <p:cNvSpPr/>
          <p:nvPr/>
        </p:nvSpPr>
        <p:spPr>
          <a:xfrm>
            <a:off x="3502378" y="5803392"/>
            <a:ext cx="2296352" cy="0"/>
          </a:xfrm>
          <a:custGeom>
            <a:avLst/>
            <a:gdLst/>
            <a:ahLst/>
            <a:cxnLst/>
            <a:rect l="l" t="t" r="r" b="b"/>
            <a:pathLst>
              <a:path w="998219">
                <a:moveTo>
                  <a:pt x="0" y="0"/>
                </a:moveTo>
                <a:lnTo>
                  <a:pt x="998220" y="0"/>
                </a:lnTo>
              </a:path>
            </a:pathLst>
          </a:custGeom>
          <a:ln w="1524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5" name="object 55"/>
          <p:cNvSpPr/>
          <p:nvPr/>
        </p:nvSpPr>
        <p:spPr>
          <a:xfrm>
            <a:off x="3509391" y="6315455"/>
            <a:ext cx="2290511" cy="0"/>
          </a:xfrm>
          <a:custGeom>
            <a:avLst/>
            <a:gdLst/>
            <a:ahLst/>
            <a:cxnLst/>
            <a:rect l="l" t="t" r="r" b="b"/>
            <a:pathLst>
              <a:path w="995680">
                <a:moveTo>
                  <a:pt x="0" y="0"/>
                </a:moveTo>
                <a:lnTo>
                  <a:pt x="995172" y="0"/>
                </a:lnTo>
              </a:path>
            </a:pathLst>
          </a:custGeom>
          <a:ln w="1524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6" name="object 56"/>
          <p:cNvSpPr/>
          <p:nvPr/>
        </p:nvSpPr>
        <p:spPr>
          <a:xfrm>
            <a:off x="3491861" y="5803392"/>
            <a:ext cx="0" cy="99060"/>
          </a:xfrm>
          <a:custGeom>
            <a:avLst/>
            <a:gdLst/>
            <a:ahLst/>
            <a:cxnLst/>
            <a:rect l="l" t="t" r="r" b="b"/>
            <a:pathLst>
              <a:path h="99060">
                <a:moveTo>
                  <a:pt x="0" y="0"/>
                </a:moveTo>
                <a:lnTo>
                  <a:pt x="0" y="99059"/>
                </a:lnTo>
              </a:path>
            </a:pathLst>
          </a:custGeom>
          <a:ln w="1524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7" name="object 57"/>
          <p:cNvSpPr/>
          <p:nvPr/>
        </p:nvSpPr>
        <p:spPr>
          <a:xfrm>
            <a:off x="3491861" y="6230112"/>
            <a:ext cx="0" cy="85725"/>
          </a:xfrm>
          <a:custGeom>
            <a:avLst/>
            <a:gdLst/>
            <a:ahLst/>
            <a:cxnLst/>
            <a:rect l="l" t="t" r="r" b="b"/>
            <a:pathLst>
              <a:path h="85725">
                <a:moveTo>
                  <a:pt x="0" y="0"/>
                </a:moveTo>
                <a:lnTo>
                  <a:pt x="0" y="85343"/>
                </a:lnTo>
              </a:path>
            </a:pathLst>
          </a:custGeom>
          <a:ln w="1524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grpSp>
        <p:nvGrpSpPr>
          <p:cNvPr id="58" name="object 58"/>
          <p:cNvGrpSpPr/>
          <p:nvPr/>
        </p:nvGrpSpPr>
        <p:grpSpPr>
          <a:xfrm>
            <a:off x="3912567" y="5780532"/>
            <a:ext cx="112480" cy="45720"/>
            <a:chOff x="1700783" y="5780532"/>
            <a:chExt cx="48895" cy="45720"/>
          </a:xfrm>
        </p:grpSpPr>
        <p:sp>
          <p:nvSpPr>
            <p:cNvPr id="59" name="object 59"/>
            <p:cNvSpPr/>
            <p:nvPr/>
          </p:nvSpPr>
          <p:spPr>
            <a:xfrm>
              <a:off x="1705355" y="5785104"/>
              <a:ext cx="40005" cy="36830"/>
            </a:xfrm>
            <a:custGeom>
              <a:avLst/>
              <a:gdLst/>
              <a:ahLst/>
              <a:cxnLst/>
              <a:rect l="l" t="t" r="r" b="b"/>
              <a:pathLst>
                <a:path w="40005" h="36829">
                  <a:moveTo>
                    <a:pt x="19812" y="36575"/>
                  </a:moveTo>
                  <a:lnTo>
                    <a:pt x="12215" y="35218"/>
                  </a:lnTo>
                  <a:lnTo>
                    <a:pt x="5905" y="31432"/>
                  </a:lnTo>
                  <a:lnTo>
                    <a:pt x="1595" y="25646"/>
                  </a:lnTo>
                  <a:lnTo>
                    <a:pt x="0" y="18287"/>
                  </a:lnTo>
                  <a:lnTo>
                    <a:pt x="1595" y="11572"/>
                  </a:lnTo>
                  <a:lnTo>
                    <a:pt x="5905" y="5714"/>
                  </a:lnTo>
                  <a:lnTo>
                    <a:pt x="12215" y="1571"/>
                  </a:lnTo>
                  <a:lnTo>
                    <a:pt x="19812" y="0"/>
                  </a:lnTo>
                  <a:lnTo>
                    <a:pt x="27408" y="1571"/>
                  </a:lnTo>
                  <a:lnTo>
                    <a:pt x="33718" y="5714"/>
                  </a:lnTo>
                  <a:lnTo>
                    <a:pt x="38028" y="11572"/>
                  </a:lnTo>
                  <a:lnTo>
                    <a:pt x="39624" y="18287"/>
                  </a:lnTo>
                  <a:lnTo>
                    <a:pt x="38028" y="25646"/>
                  </a:lnTo>
                  <a:lnTo>
                    <a:pt x="33718" y="31432"/>
                  </a:lnTo>
                  <a:lnTo>
                    <a:pt x="27408" y="35218"/>
                  </a:lnTo>
                  <a:lnTo>
                    <a:pt x="19812" y="36575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0" name="object 60"/>
            <p:cNvSpPr/>
            <p:nvPr/>
          </p:nvSpPr>
          <p:spPr>
            <a:xfrm>
              <a:off x="1705355" y="5785104"/>
              <a:ext cx="40005" cy="36830"/>
            </a:xfrm>
            <a:custGeom>
              <a:avLst/>
              <a:gdLst/>
              <a:ahLst/>
              <a:cxnLst/>
              <a:rect l="l" t="t" r="r" b="b"/>
              <a:pathLst>
                <a:path w="40005" h="36829">
                  <a:moveTo>
                    <a:pt x="0" y="18287"/>
                  </a:moveTo>
                  <a:lnTo>
                    <a:pt x="1595" y="11572"/>
                  </a:lnTo>
                  <a:lnTo>
                    <a:pt x="5905" y="5714"/>
                  </a:lnTo>
                  <a:lnTo>
                    <a:pt x="12215" y="1571"/>
                  </a:lnTo>
                  <a:lnTo>
                    <a:pt x="19812" y="0"/>
                  </a:lnTo>
                  <a:lnTo>
                    <a:pt x="27408" y="1571"/>
                  </a:lnTo>
                  <a:lnTo>
                    <a:pt x="33718" y="5714"/>
                  </a:lnTo>
                  <a:lnTo>
                    <a:pt x="38028" y="11572"/>
                  </a:lnTo>
                  <a:lnTo>
                    <a:pt x="39624" y="18287"/>
                  </a:lnTo>
                  <a:lnTo>
                    <a:pt x="38028" y="25646"/>
                  </a:lnTo>
                  <a:lnTo>
                    <a:pt x="33718" y="31432"/>
                  </a:lnTo>
                  <a:lnTo>
                    <a:pt x="27408" y="35218"/>
                  </a:lnTo>
                  <a:lnTo>
                    <a:pt x="19812" y="36575"/>
                  </a:lnTo>
                  <a:lnTo>
                    <a:pt x="12215" y="35218"/>
                  </a:lnTo>
                  <a:lnTo>
                    <a:pt x="5905" y="31432"/>
                  </a:lnTo>
                  <a:lnTo>
                    <a:pt x="1595" y="25646"/>
                  </a:lnTo>
                  <a:lnTo>
                    <a:pt x="0" y="18287"/>
                  </a:lnTo>
                </a:path>
              </a:pathLst>
            </a:custGeom>
            <a:ln w="9144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61" name="object 61"/>
          <p:cNvGrpSpPr/>
          <p:nvPr/>
        </p:nvGrpSpPr>
        <p:grpSpPr>
          <a:xfrm>
            <a:off x="3912567" y="6294121"/>
            <a:ext cx="112480" cy="47625"/>
            <a:chOff x="1700783" y="6294120"/>
            <a:chExt cx="48895" cy="47625"/>
          </a:xfrm>
        </p:grpSpPr>
        <p:sp>
          <p:nvSpPr>
            <p:cNvPr id="62" name="object 62"/>
            <p:cNvSpPr/>
            <p:nvPr/>
          </p:nvSpPr>
          <p:spPr>
            <a:xfrm>
              <a:off x="1705355" y="6298692"/>
              <a:ext cx="40005" cy="38100"/>
            </a:xfrm>
            <a:custGeom>
              <a:avLst/>
              <a:gdLst/>
              <a:ahLst/>
              <a:cxnLst/>
              <a:rect l="l" t="t" r="r" b="b"/>
              <a:pathLst>
                <a:path w="40005" h="38100">
                  <a:moveTo>
                    <a:pt x="19812" y="38099"/>
                  </a:moveTo>
                  <a:lnTo>
                    <a:pt x="12215" y="36504"/>
                  </a:lnTo>
                  <a:lnTo>
                    <a:pt x="5905" y="32194"/>
                  </a:lnTo>
                  <a:lnTo>
                    <a:pt x="1595" y="25884"/>
                  </a:lnTo>
                  <a:lnTo>
                    <a:pt x="0" y="18287"/>
                  </a:lnTo>
                  <a:lnTo>
                    <a:pt x="1595" y="10929"/>
                  </a:lnTo>
                  <a:lnTo>
                    <a:pt x="5905" y="5143"/>
                  </a:lnTo>
                  <a:lnTo>
                    <a:pt x="12215" y="1357"/>
                  </a:lnTo>
                  <a:lnTo>
                    <a:pt x="19812" y="0"/>
                  </a:lnTo>
                  <a:lnTo>
                    <a:pt x="27408" y="1357"/>
                  </a:lnTo>
                  <a:lnTo>
                    <a:pt x="33718" y="5143"/>
                  </a:lnTo>
                  <a:lnTo>
                    <a:pt x="38028" y="10929"/>
                  </a:lnTo>
                  <a:lnTo>
                    <a:pt x="39624" y="18287"/>
                  </a:lnTo>
                  <a:lnTo>
                    <a:pt x="38028" y="25884"/>
                  </a:lnTo>
                  <a:lnTo>
                    <a:pt x="33718" y="32194"/>
                  </a:lnTo>
                  <a:lnTo>
                    <a:pt x="27408" y="36504"/>
                  </a:lnTo>
                  <a:lnTo>
                    <a:pt x="19812" y="38099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3" name="object 63"/>
            <p:cNvSpPr/>
            <p:nvPr/>
          </p:nvSpPr>
          <p:spPr>
            <a:xfrm>
              <a:off x="1705355" y="6298692"/>
              <a:ext cx="40005" cy="38100"/>
            </a:xfrm>
            <a:custGeom>
              <a:avLst/>
              <a:gdLst/>
              <a:ahLst/>
              <a:cxnLst/>
              <a:rect l="l" t="t" r="r" b="b"/>
              <a:pathLst>
                <a:path w="40005" h="38100">
                  <a:moveTo>
                    <a:pt x="0" y="18287"/>
                  </a:moveTo>
                  <a:lnTo>
                    <a:pt x="1595" y="10929"/>
                  </a:lnTo>
                  <a:lnTo>
                    <a:pt x="5905" y="5143"/>
                  </a:lnTo>
                  <a:lnTo>
                    <a:pt x="12215" y="1357"/>
                  </a:lnTo>
                  <a:lnTo>
                    <a:pt x="19812" y="0"/>
                  </a:lnTo>
                  <a:lnTo>
                    <a:pt x="27408" y="1357"/>
                  </a:lnTo>
                  <a:lnTo>
                    <a:pt x="33718" y="5143"/>
                  </a:lnTo>
                  <a:lnTo>
                    <a:pt x="38028" y="10929"/>
                  </a:lnTo>
                  <a:lnTo>
                    <a:pt x="39624" y="18287"/>
                  </a:lnTo>
                  <a:lnTo>
                    <a:pt x="38028" y="25884"/>
                  </a:lnTo>
                  <a:lnTo>
                    <a:pt x="33718" y="32194"/>
                  </a:lnTo>
                  <a:lnTo>
                    <a:pt x="27408" y="36504"/>
                  </a:lnTo>
                  <a:lnTo>
                    <a:pt x="19812" y="38099"/>
                  </a:lnTo>
                  <a:lnTo>
                    <a:pt x="12215" y="36504"/>
                  </a:lnTo>
                  <a:lnTo>
                    <a:pt x="5905" y="32194"/>
                  </a:lnTo>
                  <a:lnTo>
                    <a:pt x="1595" y="25884"/>
                  </a:lnTo>
                  <a:lnTo>
                    <a:pt x="0" y="18287"/>
                  </a:lnTo>
                </a:path>
              </a:pathLst>
            </a:custGeom>
            <a:ln w="9144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pic>
        <p:nvPicPr>
          <p:cNvPr id="64" name="object 64"/>
          <p:cNvPicPr/>
          <p:nvPr/>
        </p:nvPicPr>
        <p:blipFill>
          <a:blip r:embed="rId4" cstate="print"/>
          <a:stretch>
            <a:fillRect/>
          </a:stretch>
        </p:blipFill>
        <p:spPr>
          <a:xfrm>
            <a:off x="7982898" y="5500116"/>
            <a:ext cx="785318" cy="132587"/>
          </a:xfrm>
          <a:prstGeom prst="rect">
            <a:avLst/>
          </a:prstGeom>
        </p:spPr>
      </p:pic>
      <p:grpSp>
        <p:nvGrpSpPr>
          <p:cNvPr id="65" name="object 65"/>
          <p:cNvGrpSpPr/>
          <p:nvPr/>
        </p:nvGrpSpPr>
        <p:grpSpPr>
          <a:xfrm>
            <a:off x="7330804" y="5625083"/>
            <a:ext cx="2121058" cy="510540"/>
            <a:chOff x="3186683" y="5625083"/>
            <a:chExt cx="922019" cy="510540"/>
          </a:xfrm>
        </p:grpSpPr>
        <p:sp>
          <p:nvSpPr>
            <p:cNvPr id="66" name="object 66"/>
            <p:cNvSpPr/>
            <p:nvPr/>
          </p:nvSpPr>
          <p:spPr>
            <a:xfrm>
              <a:off x="3494531" y="5820156"/>
              <a:ext cx="307975" cy="306705"/>
            </a:xfrm>
            <a:custGeom>
              <a:avLst/>
              <a:gdLst/>
              <a:ahLst/>
              <a:cxnLst/>
              <a:rect l="l" t="t" r="r" b="b"/>
              <a:pathLst>
                <a:path w="307975" h="306704">
                  <a:moveTo>
                    <a:pt x="0" y="153924"/>
                  </a:moveTo>
                  <a:lnTo>
                    <a:pt x="7973" y="105143"/>
                  </a:lnTo>
                  <a:lnTo>
                    <a:pt x="30138" y="62874"/>
                  </a:lnTo>
                  <a:lnTo>
                    <a:pt x="63861" y="29602"/>
                  </a:lnTo>
                  <a:lnTo>
                    <a:pt x="106509" y="7815"/>
                  </a:lnTo>
                  <a:lnTo>
                    <a:pt x="155448" y="0"/>
                  </a:lnTo>
                  <a:lnTo>
                    <a:pt x="203484" y="7815"/>
                  </a:lnTo>
                  <a:lnTo>
                    <a:pt x="245303" y="29602"/>
                  </a:lnTo>
                  <a:lnTo>
                    <a:pt x="278343" y="62874"/>
                  </a:lnTo>
                  <a:lnTo>
                    <a:pt x="300045" y="105143"/>
                  </a:lnTo>
                  <a:lnTo>
                    <a:pt x="307848" y="153924"/>
                  </a:lnTo>
                  <a:lnTo>
                    <a:pt x="300045" y="202545"/>
                  </a:lnTo>
                  <a:lnTo>
                    <a:pt x="278343" y="244437"/>
                  </a:lnTo>
                  <a:lnTo>
                    <a:pt x="245303" y="277258"/>
                  </a:lnTo>
                  <a:lnTo>
                    <a:pt x="203484" y="298667"/>
                  </a:lnTo>
                  <a:lnTo>
                    <a:pt x="155448" y="306324"/>
                  </a:lnTo>
                  <a:lnTo>
                    <a:pt x="106509" y="298667"/>
                  </a:lnTo>
                  <a:lnTo>
                    <a:pt x="63861" y="277258"/>
                  </a:lnTo>
                  <a:lnTo>
                    <a:pt x="30138" y="244437"/>
                  </a:lnTo>
                  <a:lnTo>
                    <a:pt x="7973" y="202545"/>
                  </a:lnTo>
                  <a:lnTo>
                    <a:pt x="0" y="153924"/>
                  </a:lnTo>
                </a:path>
              </a:pathLst>
            </a:custGeom>
            <a:ln w="1524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67" name="object 67"/>
            <p:cNvPicPr/>
            <p:nvPr/>
          </p:nvPicPr>
          <p:blipFill>
            <a:blip r:embed="rId5" cstate="print"/>
            <a:stretch>
              <a:fillRect/>
            </a:stretch>
          </p:blipFill>
          <p:spPr>
            <a:xfrm>
              <a:off x="3570731" y="5934455"/>
              <a:ext cx="161543" cy="201167"/>
            </a:xfrm>
            <a:prstGeom prst="rect">
              <a:avLst/>
            </a:prstGeom>
          </p:spPr>
        </p:pic>
        <p:sp>
          <p:nvSpPr>
            <p:cNvPr id="68" name="object 68"/>
            <p:cNvSpPr/>
            <p:nvPr/>
          </p:nvSpPr>
          <p:spPr>
            <a:xfrm>
              <a:off x="3194303" y="5632703"/>
              <a:ext cx="906780" cy="341630"/>
            </a:xfrm>
            <a:custGeom>
              <a:avLst/>
              <a:gdLst/>
              <a:ahLst/>
              <a:cxnLst/>
              <a:rect l="l" t="t" r="r" b="b"/>
              <a:pathLst>
                <a:path w="906779" h="341629">
                  <a:moveTo>
                    <a:pt x="283464" y="0"/>
                  </a:moveTo>
                  <a:lnTo>
                    <a:pt x="0" y="0"/>
                  </a:lnTo>
                  <a:lnTo>
                    <a:pt x="0" y="341376"/>
                  </a:lnTo>
                  <a:lnTo>
                    <a:pt x="300228" y="341376"/>
                  </a:lnTo>
                </a:path>
                <a:path w="906779" h="341629">
                  <a:moveTo>
                    <a:pt x="614172" y="4572"/>
                  </a:moveTo>
                  <a:lnTo>
                    <a:pt x="906780" y="0"/>
                  </a:lnTo>
                  <a:lnTo>
                    <a:pt x="906780" y="341376"/>
                  </a:lnTo>
                  <a:lnTo>
                    <a:pt x="611124" y="341376"/>
                  </a:lnTo>
                </a:path>
              </a:pathLst>
            </a:custGeom>
            <a:ln w="1524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69" name="object 69"/>
          <p:cNvSpPr/>
          <p:nvPr/>
        </p:nvSpPr>
        <p:spPr>
          <a:xfrm>
            <a:off x="8000427" y="5234940"/>
            <a:ext cx="0" cy="283845"/>
          </a:xfrm>
          <a:custGeom>
            <a:avLst/>
            <a:gdLst/>
            <a:ahLst/>
            <a:cxnLst/>
            <a:rect l="l" t="t" r="r" b="b"/>
            <a:pathLst>
              <a:path h="283845">
                <a:moveTo>
                  <a:pt x="0" y="283464"/>
                </a:moveTo>
                <a:lnTo>
                  <a:pt x="0" y="0"/>
                </a:lnTo>
              </a:path>
            </a:pathLst>
          </a:custGeom>
          <a:ln w="1524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0" name="object 70"/>
          <p:cNvSpPr/>
          <p:nvPr/>
        </p:nvSpPr>
        <p:spPr>
          <a:xfrm>
            <a:off x="8754192" y="4940807"/>
            <a:ext cx="0" cy="568960"/>
          </a:xfrm>
          <a:custGeom>
            <a:avLst/>
            <a:gdLst/>
            <a:ahLst/>
            <a:cxnLst/>
            <a:rect l="l" t="t" r="r" b="b"/>
            <a:pathLst>
              <a:path h="568960">
                <a:moveTo>
                  <a:pt x="0" y="568452"/>
                </a:moveTo>
                <a:lnTo>
                  <a:pt x="0" y="0"/>
                </a:lnTo>
              </a:path>
            </a:pathLst>
          </a:custGeom>
          <a:ln w="1524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grpSp>
        <p:nvGrpSpPr>
          <p:cNvPr id="71" name="object 71"/>
          <p:cNvGrpSpPr/>
          <p:nvPr/>
        </p:nvGrpSpPr>
        <p:grpSpPr>
          <a:xfrm>
            <a:off x="7947842" y="5210556"/>
            <a:ext cx="109559" cy="47625"/>
            <a:chOff x="3454908" y="5210555"/>
            <a:chExt cx="47625" cy="47625"/>
          </a:xfrm>
        </p:grpSpPr>
        <p:sp>
          <p:nvSpPr>
            <p:cNvPr id="72" name="object 72"/>
            <p:cNvSpPr/>
            <p:nvPr/>
          </p:nvSpPr>
          <p:spPr>
            <a:xfrm>
              <a:off x="3459480" y="5215127"/>
              <a:ext cx="38100" cy="38100"/>
            </a:xfrm>
            <a:custGeom>
              <a:avLst/>
              <a:gdLst/>
              <a:ahLst/>
              <a:cxnLst/>
              <a:rect l="l" t="t" r="r" b="b"/>
              <a:pathLst>
                <a:path w="38100" h="38100">
                  <a:moveTo>
                    <a:pt x="18288" y="38100"/>
                  </a:moveTo>
                  <a:lnTo>
                    <a:pt x="10929" y="36742"/>
                  </a:lnTo>
                  <a:lnTo>
                    <a:pt x="5143" y="32956"/>
                  </a:lnTo>
                  <a:lnTo>
                    <a:pt x="1357" y="27170"/>
                  </a:lnTo>
                  <a:lnTo>
                    <a:pt x="0" y="19812"/>
                  </a:lnTo>
                  <a:lnTo>
                    <a:pt x="1357" y="12215"/>
                  </a:lnTo>
                  <a:lnTo>
                    <a:pt x="5143" y="5905"/>
                  </a:lnTo>
                  <a:lnTo>
                    <a:pt x="10929" y="1595"/>
                  </a:lnTo>
                  <a:lnTo>
                    <a:pt x="18288" y="0"/>
                  </a:lnTo>
                  <a:lnTo>
                    <a:pt x="25884" y="1595"/>
                  </a:lnTo>
                  <a:lnTo>
                    <a:pt x="32194" y="5905"/>
                  </a:lnTo>
                  <a:lnTo>
                    <a:pt x="36504" y="12215"/>
                  </a:lnTo>
                  <a:lnTo>
                    <a:pt x="38100" y="19812"/>
                  </a:lnTo>
                  <a:lnTo>
                    <a:pt x="36504" y="27170"/>
                  </a:lnTo>
                  <a:lnTo>
                    <a:pt x="32194" y="32956"/>
                  </a:lnTo>
                  <a:lnTo>
                    <a:pt x="25884" y="36742"/>
                  </a:lnTo>
                  <a:lnTo>
                    <a:pt x="18288" y="3810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3" name="object 73"/>
            <p:cNvSpPr/>
            <p:nvPr/>
          </p:nvSpPr>
          <p:spPr>
            <a:xfrm>
              <a:off x="3459480" y="5215127"/>
              <a:ext cx="38100" cy="38100"/>
            </a:xfrm>
            <a:custGeom>
              <a:avLst/>
              <a:gdLst/>
              <a:ahLst/>
              <a:cxnLst/>
              <a:rect l="l" t="t" r="r" b="b"/>
              <a:pathLst>
                <a:path w="38100" h="38100">
                  <a:moveTo>
                    <a:pt x="0" y="19812"/>
                  </a:moveTo>
                  <a:lnTo>
                    <a:pt x="1357" y="12215"/>
                  </a:lnTo>
                  <a:lnTo>
                    <a:pt x="5143" y="5905"/>
                  </a:lnTo>
                  <a:lnTo>
                    <a:pt x="10929" y="1595"/>
                  </a:lnTo>
                  <a:lnTo>
                    <a:pt x="18288" y="0"/>
                  </a:lnTo>
                  <a:lnTo>
                    <a:pt x="25884" y="1595"/>
                  </a:lnTo>
                  <a:lnTo>
                    <a:pt x="32194" y="5905"/>
                  </a:lnTo>
                  <a:lnTo>
                    <a:pt x="36504" y="12215"/>
                  </a:lnTo>
                  <a:lnTo>
                    <a:pt x="38100" y="19812"/>
                  </a:lnTo>
                  <a:lnTo>
                    <a:pt x="36504" y="27170"/>
                  </a:lnTo>
                  <a:lnTo>
                    <a:pt x="32194" y="32956"/>
                  </a:lnTo>
                  <a:lnTo>
                    <a:pt x="25884" y="36742"/>
                  </a:lnTo>
                  <a:lnTo>
                    <a:pt x="18288" y="38100"/>
                  </a:lnTo>
                  <a:lnTo>
                    <a:pt x="10929" y="36742"/>
                  </a:lnTo>
                  <a:lnTo>
                    <a:pt x="5143" y="32956"/>
                  </a:lnTo>
                  <a:lnTo>
                    <a:pt x="1357" y="27170"/>
                  </a:lnTo>
                  <a:lnTo>
                    <a:pt x="0" y="19812"/>
                  </a:lnTo>
                </a:path>
              </a:pathLst>
            </a:custGeom>
            <a:ln w="9144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74" name="object 74"/>
          <p:cNvGrpSpPr/>
          <p:nvPr/>
        </p:nvGrpSpPr>
        <p:grpSpPr>
          <a:xfrm>
            <a:off x="8698102" y="4917948"/>
            <a:ext cx="112480" cy="47625"/>
            <a:chOff x="3781044" y="4917947"/>
            <a:chExt cx="48895" cy="47625"/>
          </a:xfrm>
        </p:grpSpPr>
        <p:sp>
          <p:nvSpPr>
            <p:cNvPr id="75" name="object 75"/>
            <p:cNvSpPr/>
            <p:nvPr/>
          </p:nvSpPr>
          <p:spPr>
            <a:xfrm>
              <a:off x="3785616" y="4922519"/>
              <a:ext cx="40005" cy="38100"/>
            </a:xfrm>
            <a:custGeom>
              <a:avLst/>
              <a:gdLst/>
              <a:ahLst/>
              <a:cxnLst/>
              <a:rect l="l" t="t" r="r" b="b"/>
              <a:pathLst>
                <a:path w="40004" h="38100">
                  <a:moveTo>
                    <a:pt x="19812" y="38099"/>
                  </a:moveTo>
                  <a:lnTo>
                    <a:pt x="12215" y="36504"/>
                  </a:lnTo>
                  <a:lnTo>
                    <a:pt x="5905" y="32194"/>
                  </a:lnTo>
                  <a:lnTo>
                    <a:pt x="1595" y="25884"/>
                  </a:lnTo>
                  <a:lnTo>
                    <a:pt x="0" y="18287"/>
                  </a:lnTo>
                  <a:lnTo>
                    <a:pt x="1595" y="10929"/>
                  </a:lnTo>
                  <a:lnTo>
                    <a:pt x="5905" y="5143"/>
                  </a:lnTo>
                  <a:lnTo>
                    <a:pt x="12215" y="1357"/>
                  </a:lnTo>
                  <a:lnTo>
                    <a:pt x="19812" y="0"/>
                  </a:lnTo>
                  <a:lnTo>
                    <a:pt x="27408" y="1357"/>
                  </a:lnTo>
                  <a:lnTo>
                    <a:pt x="33718" y="5143"/>
                  </a:lnTo>
                  <a:lnTo>
                    <a:pt x="38028" y="10929"/>
                  </a:lnTo>
                  <a:lnTo>
                    <a:pt x="39624" y="18287"/>
                  </a:lnTo>
                  <a:lnTo>
                    <a:pt x="38028" y="25884"/>
                  </a:lnTo>
                  <a:lnTo>
                    <a:pt x="33718" y="32194"/>
                  </a:lnTo>
                  <a:lnTo>
                    <a:pt x="27408" y="36504"/>
                  </a:lnTo>
                  <a:lnTo>
                    <a:pt x="19812" y="38099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6" name="object 76"/>
            <p:cNvSpPr/>
            <p:nvPr/>
          </p:nvSpPr>
          <p:spPr>
            <a:xfrm>
              <a:off x="3785616" y="4922519"/>
              <a:ext cx="40005" cy="38100"/>
            </a:xfrm>
            <a:custGeom>
              <a:avLst/>
              <a:gdLst/>
              <a:ahLst/>
              <a:cxnLst/>
              <a:rect l="l" t="t" r="r" b="b"/>
              <a:pathLst>
                <a:path w="40004" h="38100">
                  <a:moveTo>
                    <a:pt x="0" y="18287"/>
                  </a:moveTo>
                  <a:lnTo>
                    <a:pt x="1595" y="10929"/>
                  </a:lnTo>
                  <a:lnTo>
                    <a:pt x="5905" y="5143"/>
                  </a:lnTo>
                  <a:lnTo>
                    <a:pt x="12215" y="1357"/>
                  </a:lnTo>
                  <a:lnTo>
                    <a:pt x="19812" y="0"/>
                  </a:lnTo>
                  <a:lnTo>
                    <a:pt x="27408" y="1357"/>
                  </a:lnTo>
                  <a:lnTo>
                    <a:pt x="33718" y="5143"/>
                  </a:lnTo>
                  <a:lnTo>
                    <a:pt x="38028" y="10929"/>
                  </a:lnTo>
                  <a:lnTo>
                    <a:pt x="39624" y="18287"/>
                  </a:lnTo>
                  <a:lnTo>
                    <a:pt x="38028" y="25884"/>
                  </a:lnTo>
                  <a:lnTo>
                    <a:pt x="33718" y="32194"/>
                  </a:lnTo>
                  <a:lnTo>
                    <a:pt x="27408" y="36504"/>
                  </a:lnTo>
                  <a:lnTo>
                    <a:pt x="19812" y="38099"/>
                  </a:lnTo>
                  <a:lnTo>
                    <a:pt x="12215" y="36504"/>
                  </a:lnTo>
                  <a:lnTo>
                    <a:pt x="5905" y="32194"/>
                  </a:lnTo>
                  <a:lnTo>
                    <a:pt x="1595" y="25884"/>
                  </a:lnTo>
                  <a:lnTo>
                    <a:pt x="0" y="18287"/>
                  </a:lnTo>
                </a:path>
              </a:pathLst>
            </a:custGeom>
            <a:ln w="9144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pic>
        <p:nvPicPr>
          <p:cNvPr id="77" name="object 77"/>
          <p:cNvPicPr/>
          <p:nvPr/>
        </p:nvPicPr>
        <p:blipFill>
          <a:blip r:embed="rId6" cstate="print"/>
          <a:stretch>
            <a:fillRect/>
          </a:stretch>
        </p:blipFill>
        <p:spPr>
          <a:xfrm>
            <a:off x="4575181" y="4581144"/>
            <a:ext cx="785316" cy="64008"/>
          </a:xfrm>
          <a:prstGeom prst="rect">
            <a:avLst/>
          </a:prstGeom>
        </p:spPr>
      </p:pic>
      <p:sp>
        <p:nvSpPr>
          <p:cNvPr id="78" name="object 78"/>
          <p:cNvSpPr/>
          <p:nvPr/>
        </p:nvSpPr>
        <p:spPr>
          <a:xfrm>
            <a:off x="4964331" y="4887469"/>
            <a:ext cx="189902" cy="41275"/>
          </a:xfrm>
          <a:custGeom>
            <a:avLst/>
            <a:gdLst/>
            <a:ahLst/>
            <a:cxnLst/>
            <a:rect l="l" t="t" r="r" b="b"/>
            <a:pathLst>
              <a:path w="82550" h="41275">
                <a:moveTo>
                  <a:pt x="82295" y="39624"/>
                </a:moveTo>
                <a:lnTo>
                  <a:pt x="82295" y="33528"/>
                </a:lnTo>
                <a:lnTo>
                  <a:pt x="79247" y="27432"/>
                </a:lnTo>
                <a:lnTo>
                  <a:pt x="77723" y="21336"/>
                </a:lnTo>
                <a:lnTo>
                  <a:pt x="73151" y="15240"/>
                </a:lnTo>
                <a:lnTo>
                  <a:pt x="64007" y="6096"/>
                </a:lnTo>
                <a:lnTo>
                  <a:pt x="57911" y="3048"/>
                </a:lnTo>
                <a:lnTo>
                  <a:pt x="50291" y="0"/>
                </a:lnTo>
                <a:lnTo>
                  <a:pt x="30479" y="0"/>
                </a:lnTo>
                <a:lnTo>
                  <a:pt x="18287" y="6096"/>
                </a:lnTo>
                <a:lnTo>
                  <a:pt x="9143" y="15240"/>
                </a:lnTo>
                <a:lnTo>
                  <a:pt x="4571" y="21336"/>
                </a:lnTo>
                <a:lnTo>
                  <a:pt x="1523" y="33528"/>
                </a:lnTo>
                <a:lnTo>
                  <a:pt x="0" y="41148"/>
                </a:lnTo>
              </a:path>
            </a:pathLst>
          </a:custGeom>
          <a:ln w="1524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grpSp>
        <p:nvGrpSpPr>
          <p:cNvPr id="79" name="object 79"/>
          <p:cNvGrpSpPr/>
          <p:nvPr/>
        </p:nvGrpSpPr>
        <p:grpSpPr>
          <a:xfrm>
            <a:off x="4575181" y="4879849"/>
            <a:ext cx="407559" cy="56515"/>
            <a:chOff x="1988820" y="4879848"/>
            <a:chExt cx="177165" cy="56515"/>
          </a:xfrm>
        </p:grpSpPr>
        <p:sp>
          <p:nvSpPr>
            <p:cNvPr id="80" name="object 80"/>
            <p:cNvSpPr/>
            <p:nvPr/>
          </p:nvSpPr>
          <p:spPr>
            <a:xfrm>
              <a:off x="1996440" y="4887468"/>
              <a:ext cx="82550" cy="41275"/>
            </a:xfrm>
            <a:custGeom>
              <a:avLst/>
              <a:gdLst/>
              <a:ahLst/>
              <a:cxnLst/>
              <a:rect l="l" t="t" r="r" b="b"/>
              <a:pathLst>
                <a:path w="82550" h="41275">
                  <a:moveTo>
                    <a:pt x="82295" y="39624"/>
                  </a:moveTo>
                  <a:lnTo>
                    <a:pt x="62483" y="6096"/>
                  </a:lnTo>
                  <a:lnTo>
                    <a:pt x="50291" y="0"/>
                  </a:lnTo>
                  <a:lnTo>
                    <a:pt x="30479" y="0"/>
                  </a:lnTo>
                  <a:lnTo>
                    <a:pt x="18287" y="6096"/>
                  </a:lnTo>
                  <a:lnTo>
                    <a:pt x="13715" y="10668"/>
                  </a:lnTo>
                  <a:lnTo>
                    <a:pt x="7619" y="15240"/>
                  </a:lnTo>
                  <a:lnTo>
                    <a:pt x="1523" y="27432"/>
                  </a:lnTo>
                  <a:lnTo>
                    <a:pt x="0" y="33528"/>
                  </a:lnTo>
                  <a:lnTo>
                    <a:pt x="0" y="41148"/>
                  </a:lnTo>
                </a:path>
              </a:pathLst>
            </a:custGeom>
            <a:ln w="1524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1" name="object 81"/>
            <p:cNvSpPr/>
            <p:nvPr/>
          </p:nvSpPr>
          <p:spPr>
            <a:xfrm>
              <a:off x="2078736" y="4887468"/>
              <a:ext cx="79375" cy="41275"/>
            </a:xfrm>
            <a:custGeom>
              <a:avLst/>
              <a:gdLst/>
              <a:ahLst/>
              <a:cxnLst/>
              <a:rect l="l" t="t" r="r" b="b"/>
              <a:pathLst>
                <a:path w="79375" h="41275">
                  <a:moveTo>
                    <a:pt x="79248" y="39624"/>
                  </a:moveTo>
                  <a:lnTo>
                    <a:pt x="79248" y="33528"/>
                  </a:lnTo>
                  <a:lnTo>
                    <a:pt x="77724" y="27432"/>
                  </a:lnTo>
                  <a:lnTo>
                    <a:pt x="71628" y="15240"/>
                  </a:lnTo>
                  <a:lnTo>
                    <a:pt x="67056" y="10668"/>
                  </a:lnTo>
                  <a:lnTo>
                    <a:pt x="60960" y="6096"/>
                  </a:lnTo>
                  <a:lnTo>
                    <a:pt x="48768" y="0"/>
                  </a:lnTo>
                  <a:lnTo>
                    <a:pt x="28956" y="0"/>
                  </a:lnTo>
                  <a:lnTo>
                    <a:pt x="1524" y="27432"/>
                  </a:lnTo>
                  <a:lnTo>
                    <a:pt x="0" y="33528"/>
                  </a:lnTo>
                  <a:lnTo>
                    <a:pt x="0" y="41148"/>
                  </a:lnTo>
                </a:path>
              </a:pathLst>
            </a:custGeom>
            <a:ln w="1524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82" name="object 82"/>
          <p:cNvGrpSpPr/>
          <p:nvPr/>
        </p:nvGrpSpPr>
        <p:grpSpPr>
          <a:xfrm>
            <a:off x="5136121" y="4879849"/>
            <a:ext cx="224961" cy="62865"/>
            <a:chOff x="2232660" y="4879848"/>
            <a:chExt cx="97790" cy="62865"/>
          </a:xfrm>
        </p:grpSpPr>
        <p:sp>
          <p:nvSpPr>
            <p:cNvPr id="83" name="object 83"/>
            <p:cNvSpPr/>
            <p:nvPr/>
          </p:nvSpPr>
          <p:spPr>
            <a:xfrm>
              <a:off x="2240280" y="4887468"/>
              <a:ext cx="82550" cy="41275"/>
            </a:xfrm>
            <a:custGeom>
              <a:avLst/>
              <a:gdLst/>
              <a:ahLst/>
              <a:cxnLst/>
              <a:rect l="l" t="t" r="r" b="b"/>
              <a:pathLst>
                <a:path w="82550" h="41275">
                  <a:moveTo>
                    <a:pt x="82295" y="39624"/>
                  </a:moveTo>
                  <a:lnTo>
                    <a:pt x="80771" y="33528"/>
                  </a:lnTo>
                  <a:lnTo>
                    <a:pt x="79247" y="27432"/>
                  </a:lnTo>
                  <a:lnTo>
                    <a:pt x="73151" y="15240"/>
                  </a:lnTo>
                  <a:lnTo>
                    <a:pt x="64007" y="6096"/>
                  </a:lnTo>
                  <a:lnTo>
                    <a:pt x="56387" y="3048"/>
                  </a:lnTo>
                  <a:lnTo>
                    <a:pt x="50291" y="0"/>
                  </a:lnTo>
                  <a:lnTo>
                    <a:pt x="30479" y="0"/>
                  </a:lnTo>
                  <a:lnTo>
                    <a:pt x="18287" y="6096"/>
                  </a:lnTo>
                  <a:lnTo>
                    <a:pt x="12191" y="10668"/>
                  </a:lnTo>
                  <a:lnTo>
                    <a:pt x="9143" y="15240"/>
                  </a:lnTo>
                  <a:lnTo>
                    <a:pt x="4571" y="21336"/>
                  </a:lnTo>
                  <a:lnTo>
                    <a:pt x="3047" y="27432"/>
                  </a:lnTo>
                  <a:lnTo>
                    <a:pt x="0" y="33528"/>
                  </a:lnTo>
                  <a:lnTo>
                    <a:pt x="0" y="41148"/>
                  </a:lnTo>
                </a:path>
              </a:pathLst>
            </a:custGeom>
            <a:ln w="1524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4" name="object 84"/>
            <p:cNvSpPr/>
            <p:nvPr/>
          </p:nvSpPr>
          <p:spPr>
            <a:xfrm>
              <a:off x="2232660" y="4934712"/>
              <a:ext cx="97790" cy="0"/>
            </a:xfrm>
            <a:custGeom>
              <a:avLst/>
              <a:gdLst/>
              <a:ahLst/>
              <a:cxnLst/>
              <a:rect l="l" t="t" r="r" b="b"/>
              <a:pathLst>
                <a:path w="97789">
                  <a:moveTo>
                    <a:pt x="82295" y="0"/>
                  </a:moveTo>
                  <a:lnTo>
                    <a:pt x="97535" y="0"/>
                  </a:lnTo>
                </a:path>
                <a:path w="97789">
                  <a:moveTo>
                    <a:pt x="0" y="0"/>
                  </a:moveTo>
                  <a:lnTo>
                    <a:pt x="15239" y="0"/>
                  </a:lnTo>
                </a:path>
              </a:pathLst>
            </a:custGeom>
            <a:ln w="15239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85" name="object 85"/>
          <p:cNvSpPr/>
          <p:nvPr/>
        </p:nvSpPr>
        <p:spPr>
          <a:xfrm>
            <a:off x="4964331" y="4927092"/>
            <a:ext cx="0" cy="15240"/>
          </a:xfrm>
          <a:custGeom>
            <a:avLst/>
            <a:gdLst/>
            <a:ahLst/>
            <a:cxnLst/>
            <a:rect l="l" t="t" r="r" b="b"/>
            <a:pathLst>
              <a:path h="15239">
                <a:moveTo>
                  <a:pt x="-7619" y="7619"/>
                </a:moveTo>
                <a:lnTo>
                  <a:pt x="7619" y="7619"/>
                </a:lnTo>
              </a:path>
            </a:pathLst>
          </a:custGeom>
          <a:ln w="15239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6" name="object 86"/>
          <p:cNvSpPr/>
          <p:nvPr/>
        </p:nvSpPr>
        <p:spPr>
          <a:xfrm>
            <a:off x="4782027" y="4927092"/>
            <a:ext cx="0" cy="15240"/>
          </a:xfrm>
          <a:custGeom>
            <a:avLst/>
            <a:gdLst/>
            <a:ahLst/>
            <a:cxnLst/>
            <a:rect l="l" t="t" r="r" b="b"/>
            <a:pathLst>
              <a:path h="15239">
                <a:moveTo>
                  <a:pt x="-7619" y="7619"/>
                </a:moveTo>
                <a:lnTo>
                  <a:pt x="7619" y="7619"/>
                </a:lnTo>
              </a:path>
            </a:pathLst>
          </a:custGeom>
          <a:ln w="15239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7" name="object 87"/>
          <p:cNvSpPr/>
          <p:nvPr/>
        </p:nvSpPr>
        <p:spPr>
          <a:xfrm>
            <a:off x="4592707" y="4927092"/>
            <a:ext cx="0" cy="15240"/>
          </a:xfrm>
          <a:custGeom>
            <a:avLst/>
            <a:gdLst/>
            <a:ahLst/>
            <a:cxnLst/>
            <a:rect l="l" t="t" r="r" b="b"/>
            <a:pathLst>
              <a:path h="15239">
                <a:moveTo>
                  <a:pt x="-7619" y="7619"/>
                </a:moveTo>
                <a:lnTo>
                  <a:pt x="7619" y="7619"/>
                </a:lnTo>
              </a:path>
            </a:pathLst>
          </a:custGeom>
          <a:ln w="15239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pic>
        <p:nvPicPr>
          <p:cNvPr id="88" name="object 88"/>
          <p:cNvPicPr/>
          <p:nvPr/>
        </p:nvPicPr>
        <p:blipFill>
          <a:blip r:embed="rId7" cstate="print"/>
          <a:stretch>
            <a:fillRect/>
          </a:stretch>
        </p:blipFill>
        <p:spPr>
          <a:xfrm>
            <a:off x="4575181" y="5170932"/>
            <a:ext cx="785316" cy="64007"/>
          </a:xfrm>
          <a:prstGeom prst="rect">
            <a:avLst/>
          </a:prstGeom>
        </p:spPr>
      </p:pic>
      <p:sp>
        <p:nvSpPr>
          <p:cNvPr id="89" name="object 89"/>
          <p:cNvSpPr/>
          <p:nvPr/>
        </p:nvSpPr>
        <p:spPr>
          <a:xfrm>
            <a:off x="3183342" y="4652772"/>
            <a:ext cx="1406736" cy="0"/>
          </a:xfrm>
          <a:custGeom>
            <a:avLst/>
            <a:gdLst/>
            <a:ahLst/>
            <a:cxnLst/>
            <a:rect l="l" t="t" r="r" b="b"/>
            <a:pathLst>
              <a:path w="611505">
                <a:moveTo>
                  <a:pt x="611124" y="0"/>
                </a:moveTo>
                <a:lnTo>
                  <a:pt x="0" y="0"/>
                </a:lnTo>
              </a:path>
            </a:pathLst>
          </a:custGeom>
          <a:ln w="1524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0" name="object 90"/>
          <p:cNvSpPr/>
          <p:nvPr/>
        </p:nvSpPr>
        <p:spPr>
          <a:xfrm>
            <a:off x="3183342" y="5234939"/>
            <a:ext cx="1406736" cy="0"/>
          </a:xfrm>
          <a:custGeom>
            <a:avLst/>
            <a:gdLst/>
            <a:ahLst/>
            <a:cxnLst/>
            <a:rect l="l" t="t" r="r" b="b"/>
            <a:pathLst>
              <a:path w="611505">
                <a:moveTo>
                  <a:pt x="611124" y="0"/>
                </a:moveTo>
                <a:lnTo>
                  <a:pt x="0" y="0"/>
                </a:lnTo>
              </a:path>
            </a:pathLst>
          </a:custGeom>
          <a:ln w="1524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grpSp>
        <p:nvGrpSpPr>
          <p:cNvPr id="91" name="object 91"/>
          <p:cNvGrpSpPr/>
          <p:nvPr/>
        </p:nvGrpSpPr>
        <p:grpSpPr>
          <a:xfrm>
            <a:off x="3127251" y="4652772"/>
            <a:ext cx="1462246" cy="1249680"/>
            <a:chOff x="1359408" y="4652772"/>
            <a:chExt cx="635635" cy="1249680"/>
          </a:xfrm>
        </p:grpSpPr>
        <p:sp>
          <p:nvSpPr>
            <p:cNvPr id="92" name="object 92"/>
            <p:cNvSpPr/>
            <p:nvPr/>
          </p:nvSpPr>
          <p:spPr>
            <a:xfrm>
              <a:off x="1383792" y="4652772"/>
              <a:ext cx="611505" cy="1249680"/>
            </a:xfrm>
            <a:custGeom>
              <a:avLst/>
              <a:gdLst/>
              <a:ahLst/>
              <a:cxnLst/>
              <a:rect l="l" t="t" r="r" b="b"/>
              <a:pathLst>
                <a:path w="611505" h="1249679">
                  <a:moveTo>
                    <a:pt x="611124" y="297179"/>
                  </a:moveTo>
                  <a:lnTo>
                    <a:pt x="0" y="297179"/>
                  </a:lnTo>
                </a:path>
                <a:path w="611505" h="1249679">
                  <a:moveTo>
                    <a:pt x="0" y="0"/>
                  </a:moveTo>
                  <a:lnTo>
                    <a:pt x="0" y="1249679"/>
                  </a:lnTo>
                </a:path>
              </a:pathLst>
            </a:custGeom>
            <a:ln w="1524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3" name="object 93"/>
            <p:cNvSpPr/>
            <p:nvPr/>
          </p:nvSpPr>
          <p:spPr>
            <a:xfrm>
              <a:off x="1363980" y="4931664"/>
              <a:ext cx="40005" cy="38100"/>
            </a:xfrm>
            <a:custGeom>
              <a:avLst/>
              <a:gdLst/>
              <a:ahLst/>
              <a:cxnLst/>
              <a:rect l="l" t="t" r="r" b="b"/>
              <a:pathLst>
                <a:path w="40005" h="38100">
                  <a:moveTo>
                    <a:pt x="19812" y="38099"/>
                  </a:moveTo>
                  <a:lnTo>
                    <a:pt x="12215" y="36504"/>
                  </a:lnTo>
                  <a:lnTo>
                    <a:pt x="5905" y="32194"/>
                  </a:lnTo>
                  <a:lnTo>
                    <a:pt x="1595" y="25884"/>
                  </a:lnTo>
                  <a:lnTo>
                    <a:pt x="0" y="18287"/>
                  </a:lnTo>
                  <a:lnTo>
                    <a:pt x="1595" y="10929"/>
                  </a:lnTo>
                  <a:lnTo>
                    <a:pt x="5905" y="5143"/>
                  </a:lnTo>
                  <a:lnTo>
                    <a:pt x="12215" y="1357"/>
                  </a:lnTo>
                  <a:lnTo>
                    <a:pt x="19812" y="0"/>
                  </a:lnTo>
                  <a:lnTo>
                    <a:pt x="27408" y="1357"/>
                  </a:lnTo>
                  <a:lnTo>
                    <a:pt x="33718" y="5143"/>
                  </a:lnTo>
                  <a:lnTo>
                    <a:pt x="38028" y="10929"/>
                  </a:lnTo>
                  <a:lnTo>
                    <a:pt x="39624" y="18287"/>
                  </a:lnTo>
                  <a:lnTo>
                    <a:pt x="38028" y="25884"/>
                  </a:lnTo>
                  <a:lnTo>
                    <a:pt x="33718" y="32194"/>
                  </a:lnTo>
                  <a:lnTo>
                    <a:pt x="27408" y="36504"/>
                  </a:lnTo>
                  <a:lnTo>
                    <a:pt x="19812" y="38099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4" name="object 94"/>
            <p:cNvSpPr/>
            <p:nvPr/>
          </p:nvSpPr>
          <p:spPr>
            <a:xfrm>
              <a:off x="1363980" y="4931664"/>
              <a:ext cx="40005" cy="38100"/>
            </a:xfrm>
            <a:custGeom>
              <a:avLst/>
              <a:gdLst/>
              <a:ahLst/>
              <a:cxnLst/>
              <a:rect l="l" t="t" r="r" b="b"/>
              <a:pathLst>
                <a:path w="40005" h="38100">
                  <a:moveTo>
                    <a:pt x="0" y="18287"/>
                  </a:moveTo>
                  <a:lnTo>
                    <a:pt x="1595" y="10929"/>
                  </a:lnTo>
                  <a:lnTo>
                    <a:pt x="5905" y="5143"/>
                  </a:lnTo>
                  <a:lnTo>
                    <a:pt x="12215" y="1357"/>
                  </a:lnTo>
                  <a:lnTo>
                    <a:pt x="19812" y="0"/>
                  </a:lnTo>
                  <a:lnTo>
                    <a:pt x="27408" y="1357"/>
                  </a:lnTo>
                  <a:lnTo>
                    <a:pt x="33718" y="5143"/>
                  </a:lnTo>
                  <a:lnTo>
                    <a:pt x="38028" y="10929"/>
                  </a:lnTo>
                  <a:lnTo>
                    <a:pt x="39624" y="18287"/>
                  </a:lnTo>
                  <a:lnTo>
                    <a:pt x="38028" y="25884"/>
                  </a:lnTo>
                  <a:lnTo>
                    <a:pt x="33718" y="32194"/>
                  </a:lnTo>
                  <a:lnTo>
                    <a:pt x="27408" y="36504"/>
                  </a:lnTo>
                  <a:lnTo>
                    <a:pt x="19812" y="38099"/>
                  </a:lnTo>
                  <a:lnTo>
                    <a:pt x="12215" y="36504"/>
                  </a:lnTo>
                  <a:lnTo>
                    <a:pt x="5905" y="32194"/>
                  </a:lnTo>
                  <a:lnTo>
                    <a:pt x="1595" y="25884"/>
                  </a:lnTo>
                  <a:lnTo>
                    <a:pt x="0" y="18287"/>
                  </a:lnTo>
                </a:path>
              </a:pathLst>
            </a:custGeom>
            <a:ln w="9144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5" name="object 95"/>
            <p:cNvSpPr/>
            <p:nvPr/>
          </p:nvSpPr>
          <p:spPr>
            <a:xfrm>
              <a:off x="1363980" y="5215127"/>
              <a:ext cx="40005" cy="38100"/>
            </a:xfrm>
            <a:custGeom>
              <a:avLst/>
              <a:gdLst/>
              <a:ahLst/>
              <a:cxnLst/>
              <a:rect l="l" t="t" r="r" b="b"/>
              <a:pathLst>
                <a:path w="40005" h="38100">
                  <a:moveTo>
                    <a:pt x="19812" y="38100"/>
                  </a:moveTo>
                  <a:lnTo>
                    <a:pt x="12215" y="36742"/>
                  </a:lnTo>
                  <a:lnTo>
                    <a:pt x="5905" y="32956"/>
                  </a:lnTo>
                  <a:lnTo>
                    <a:pt x="1595" y="27170"/>
                  </a:lnTo>
                  <a:lnTo>
                    <a:pt x="0" y="19812"/>
                  </a:lnTo>
                  <a:lnTo>
                    <a:pt x="1595" y="12215"/>
                  </a:lnTo>
                  <a:lnTo>
                    <a:pt x="5905" y="5905"/>
                  </a:lnTo>
                  <a:lnTo>
                    <a:pt x="12215" y="1595"/>
                  </a:lnTo>
                  <a:lnTo>
                    <a:pt x="19812" y="0"/>
                  </a:lnTo>
                  <a:lnTo>
                    <a:pt x="27408" y="1595"/>
                  </a:lnTo>
                  <a:lnTo>
                    <a:pt x="33718" y="5905"/>
                  </a:lnTo>
                  <a:lnTo>
                    <a:pt x="38028" y="12215"/>
                  </a:lnTo>
                  <a:lnTo>
                    <a:pt x="39624" y="19812"/>
                  </a:lnTo>
                  <a:lnTo>
                    <a:pt x="38028" y="27170"/>
                  </a:lnTo>
                  <a:lnTo>
                    <a:pt x="33718" y="32956"/>
                  </a:lnTo>
                  <a:lnTo>
                    <a:pt x="27408" y="36742"/>
                  </a:lnTo>
                  <a:lnTo>
                    <a:pt x="19812" y="3810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6" name="object 96"/>
            <p:cNvSpPr/>
            <p:nvPr/>
          </p:nvSpPr>
          <p:spPr>
            <a:xfrm>
              <a:off x="1363980" y="5215127"/>
              <a:ext cx="40005" cy="38100"/>
            </a:xfrm>
            <a:custGeom>
              <a:avLst/>
              <a:gdLst/>
              <a:ahLst/>
              <a:cxnLst/>
              <a:rect l="l" t="t" r="r" b="b"/>
              <a:pathLst>
                <a:path w="40005" h="38100">
                  <a:moveTo>
                    <a:pt x="0" y="19812"/>
                  </a:moveTo>
                  <a:lnTo>
                    <a:pt x="1595" y="12215"/>
                  </a:lnTo>
                  <a:lnTo>
                    <a:pt x="5905" y="5905"/>
                  </a:lnTo>
                  <a:lnTo>
                    <a:pt x="12215" y="1595"/>
                  </a:lnTo>
                  <a:lnTo>
                    <a:pt x="19812" y="0"/>
                  </a:lnTo>
                  <a:lnTo>
                    <a:pt x="27408" y="1595"/>
                  </a:lnTo>
                  <a:lnTo>
                    <a:pt x="33718" y="5905"/>
                  </a:lnTo>
                  <a:lnTo>
                    <a:pt x="38028" y="12215"/>
                  </a:lnTo>
                  <a:lnTo>
                    <a:pt x="39624" y="19812"/>
                  </a:lnTo>
                  <a:lnTo>
                    <a:pt x="38028" y="27170"/>
                  </a:lnTo>
                  <a:lnTo>
                    <a:pt x="33718" y="32956"/>
                  </a:lnTo>
                  <a:lnTo>
                    <a:pt x="27408" y="36742"/>
                  </a:lnTo>
                  <a:lnTo>
                    <a:pt x="19812" y="38100"/>
                  </a:lnTo>
                  <a:lnTo>
                    <a:pt x="12215" y="36742"/>
                  </a:lnTo>
                  <a:lnTo>
                    <a:pt x="5905" y="32956"/>
                  </a:lnTo>
                  <a:lnTo>
                    <a:pt x="1595" y="27170"/>
                  </a:lnTo>
                  <a:lnTo>
                    <a:pt x="0" y="19812"/>
                  </a:lnTo>
                </a:path>
              </a:pathLst>
            </a:custGeom>
            <a:ln w="9144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97" name="object 97"/>
          <p:cNvSpPr/>
          <p:nvPr/>
        </p:nvSpPr>
        <p:spPr>
          <a:xfrm>
            <a:off x="12063750" y="4588763"/>
            <a:ext cx="189902" cy="43180"/>
          </a:xfrm>
          <a:custGeom>
            <a:avLst/>
            <a:gdLst/>
            <a:ahLst/>
            <a:cxnLst/>
            <a:rect l="l" t="t" r="r" b="b"/>
            <a:pathLst>
              <a:path w="82550" h="43179">
                <a:moveTo>
                  <a:pt x="82296" y="41148"/>
                </a:moveTo>
                <a:lnTo>
                  <a:pt x="82296" y="35052"/>
                </a:lnTo>
                <a:lnTo>
                  <a:pt x="80772" y="28956"/>
                </a:lnTo>
                <a:lnTo>
                  <a:pt x="77724" y="21336"/>
                </a:lnTo>
                <a:lnTo>
                  <a:pt x="73152" y="16764"/>
                </a:lnTo>
                <a:lnTo>
                  <a:pt x="68580" y="10668"/>
                </a:lnTo>
                <a:lnTo>
                  <a:pt x="64008" y="7620"/>
                </a:lnTo>
                <a:lnTo>
                  <a:pt x="51816" y="1524"/>
                </a:lnTo>
                <a:lnTo>
                  <a:pt x="44196" y="0"/>
                </a:lnTo>
                <a:lnTo>
                  <a:pt x="38100" y="0"/>
                </a:lnTo>
                <a:lnTo>
                  <a:pt x="32004" y="1524"/>
                </a:lnTo>
                <a:lnTo>
                  <a:pt x="24384" y="4572"/>
                </a:lnTo>
                <a:lnTo>
                  <a:pt x="19812" y="7620"/>
                </a:lnTo>
                <a:lnTo>
                  <a:pt x="13716" y="10668"/>
                </a:lnTo>
                <a:lnTo>
                  <a:pt x="4572" y="22860"/>
                </a:lnTo>
                <a:lnTo>
                  <a:pt x="3048" y="28956"/>
                </a:lnTo>
                <a:lnTo>
                  <a:pt x="1524" y="35052"/>
                </a:lnTo>
                <a:lnTo>
                  <a:pt x="0" y="42672"/>
                </a:lnTo>
              </a:path>
            </a:pathLst>
          </a:custGeom>
          <a:ln w="1524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grpSp>
        <p:nvGrpSpPr>
          <p:cNvPr id="98" name="object 98"/>
          <p:cNvGrpSpPr/>
          <p:nvPr/>
        </p:nvGrpSpPr>
        <p:grpSpPr>
          <a:xfrm>
            <a:off x="11671092" y="4581145"/>
            <a:ext cx="410481" cy="58419"/>
            <a:chOff x="5073396" y="4581144"/>
            <a:chExt cx="178435" cy="58419"/>
          </a:xfrm>
        </p:grpSpPr>
        <p:sp>
          <p:nvSpPr>
            <p:cNvPr id="99" name="object 99"/>
            <p:cNvSpPr/>
            <p:nvPr/>
          </p:nvSpPr>
          <p:spPr>
            <a:xfrm>
              <a:off x="5081016" y="4588764"/>
              <a:ext cx="82550" cy="43180"/>
            </a:xfrm>
            <a:custGeom>
              <a:avLst/>
              <a:gdLst/>
              <a:ahLst/>
              <a:cxnLst/>
              <a:rect l="l" t="t" r="r" b="b"/>
              <a:pathLst>
                <a:path w="82550" h="43179">
                  <a:moveTo>
                    <a:pt x="82296" y="41148"/>
                  </a:moveTo>
                  <a:lnTo>
                    <a:pt x="62484" y="7620"/>
                  </a:lnTo>
                  <a:lnTo>
                    <a:pt x="57912" y="4572"/>
                  </a:lnTo>
                  <a:lnTo>
                    <a:pt x="50292" y="1524"/>
                  </a:lnTo>
                  <a:lnTo>
                    <a:pt x="44196" y="0"/>
                  </a:lnTo>
                  <a:lnTo>
                    <a:pt x="38100" y="0"/>
                  </a:lnTo>
                  <a:lnTo>
                    <a:pt x="4572" y="22860"/>
                  </a:lnTo>
                  <a:lnTo>
                    <a:pt x="0" y="35052"/>
                  </a:lnTo>
                  <a:lnTo>
                    <a:pt x="0" y="42672"/>
                  </a:lnTo>
                </a:path>
              </a:pathLst>
            </a:custGeom>
            <a:ln w="1524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0" name="object 100"/>
            <p:cNvSpPr/>
            <p:nvPr/>
          </p:nvSpPr>
          <p:spPr>
            <a:xfrm>
              <a:off x="5163311" y="4588764"/>
              <a:ext cx="81280" cy="43180"/>
            </a:xfrm>
            <a:custGeom>
              <a:avLst/>
              <a:gdLst/>
              <a:ahLst/>
              <a:cxnLst/>
              <a:rect l="l" t="t" r="r" b="b"/>
              <a:pathLst>
                <a:path w="81279" h="43179">
                  <a:moveTo>
                    <a:pt x="80772" y="41148"/>
                  </a:moveTo>
                  <a:lnTo>
                    <a:pt x="80772" y="35052"/>
                  </a:lnTo>
                  <a:lnTo>
                    <a:pt x="79248" y="28956"/>
                  </a:lnTo>
                  <a:lnTo>
                    <a:pt x="50292" y="1524"/>
                  </a:lnTo>
                  <a:lnTo>
                    <a:pt x="44196" y="0"/>
                  </a:lnTo>
                  <a:lnTo>
                    <a:pt x="36576" y="0"/>
                  </a:lnTo>
                  <a:lnTo>
                    <a:pt x="1524" y="28956"/>
                  </a:lnTo>
                  <a:lnTo>
                    <a:pt x="0" y="35052"/>
                  </a:lnTo>
                  <a:lnTo>
                    <a:pt x="0" y="42672"/>
                  </a:lnTo>
                </a:path>
              </a:pathLst>
            </a:custGeom>
            <a:ln w="1524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101" name="object 101"/>
          <p:cNvGrpSpPr/>
          <p:nvPr/>
        </p:nvGrpSpPr>
        <p:grpSpPr>
          <a:xfrm>
            <a:off x="12235536" y="4581145"/>
            <a:ext cx="222039" cy="64135"/>
            <a:chOff x="5318759" y="4581144"/>
            <a:chExt cx="96520" cy="64135"/>
          </a:xfrm>
        </p:grpSpPr>
        <p:sp>
          <p:nvSpPr>
            <p:cNvPr id="102" name="object 102"/>
            <p:cNvSpPr/>
            <p:nvPr/>
          </p:nvSpPr>
          <p:spPr>
            <a:xfrm>
              <a:off x="5326379" y="4588764"/>
              <a:ext cx="81280" cy="43180"/>
            </a:xfrm>
            <a:custGeom>
              <a:avLst/>
              <a:gdLst/>
              <a:ahLst/>
              <a:cxnLst/>
              <a:rect l="l" t="t" r="r" b="b"/>
              <a:pathLst>
                <a:path w="81279" h="43179">
                  <a:moveTo>
                    <a:pt x="80772" y="41148"/>
                  </a:moveTo>
                  <a:lnTo>
                    <a:pt x="79248" y="35052"/>
                  </a:lnTo>
                  <a:lnTo>
                    <a:pt x="77724" y="28956"/>
                  </a:lnTo>
                  <a:lnTo>
                    <a:pt x="74676" y="21336"/>
                  </a:lnTo>
                  <a:lnTo>
                    <a:pt x="71628" y="16764"/>
                  </a:lnTo>
                  <a:lnTo>
                    <a:pt x="67056" y="10668"/>
                  </a:lnTo>
                  <a:lnTo>
                    <a:pt x="62484" y="7620"/>
                  </a:lnTo>
                  <a:lnTo>
                    <a:pt x="54864" y="4572"/>
                  </a:lnTo>
                  <a:lnTo>
                    <a:pt x="48768" y="1524"/>
                  </a:lnTo>
                  <a:lnTo>
                    <a:pt x="42672" y="0"/>
                  </a:lnTo>
                  <a:lnTo>
                    <a:pt x="35052" y="0"/>
                  </a:lnTo>
                  <a:lnTo>
                    <a:pt x="28956" y="1524"/>
                  </a:lnTo>
                  <a:lnTo>
                    <a:pt x="10668" y="10668"/>
                  </a:lnTo>
                  <a:lnTo>
                    <a:pt x="7620" y="16764"/>
                  </a:lnTo>
                  <a:lnTo>
                    <a:pt x="3048" y="22860"/>
                  </a:lnTo>
                  <a:lnTo>
                    <a:pt x="1524" y="28956"/>
                  </a:lnTo>
                  <a:lnTo>
                    <a:pt x="0" y="35052"/>
                  </a:lnTo>
                  <a:lnTo>
                    <a:pt x="0" y="42672"/>
                  </a:lnTo>
                </a:path>
              </a:pathLst>
            </a:custGeom>
            <a:ln w="1524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3" name="object 103"/>
            <p:cNvSpPr/>
            <p:nvPr/>
          </p:nvSpPr>
          <p:spPr>
            <a:xfrm>
              <a:off x="5318760" y="4637532"/>
              <a:ext cx="96520" cy="0"/>
            </a:xfrm>
            <a:custGeom>
              <a:avLst/>
              <a:gdLst/>
              <a:ahLst/>
              <a:cxnLst/>
              <a:rect l="l" t="t" r="r" b="b"/>
              <a:pathLst>
                <a:path w="96520">
                  <a:moveTo>
                    <a:pt x="80771" y="0"/>
                  </a:moveTo>
                  <a:lnTo>
                    <a:pt x="96011" y="0"/>
                  </a:lnTo>
                </a:path>
                <a:path w="96520">
                  <a:moveTo>
                    <a:pt x="0" y="0"/>
                  </a:moveTo>
                  <a:lnTo>
                    <a:pt x="15240" y="0"/>
                  </a:lnTo>
                </a:path>
              </a:pathLst>
            </a:custGeom>
            <a:ln w="1524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104" name="object 104"/>
          <p:cNvSpPr/>
          <p:nvPr/>
        </p:nvSpPr>
        <p:spPr>
          <a:xfrm>
            <a:off x="12063750" y="4629911"/>
            <a:ext cx="0" cy="15240"/>
          </a:xfrm>
          <a:custGeom>
            <a:avLst/>
            <a:gdLst/>
            <a:ahLst/>
            <a:cxnLst/>
            <a:rect l="l" t="t" r="r" b="b"/>
            <a:pathLst>
              <a:path h="15239">
                <a:moveTo>
                  <a:pt x="-7620" y="7620"/>
                </a:moveTo>
                <a:lnTo>
                  <a:pt x="7620" y="7620"/>
                </a:lnTo>
              </a:path>
            </a:pathLst>
          </a:custGeom>
          <a:ln w="1524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5" name="object 105"/>
          <p:cNvSpPr/>
          <p:nvPr/>
        </p:nvSpPr>
        <p:spPr>
          <a:xfrm>
            <a:off x="11877936" y="4629911"/>
            <a:ext cx="0" cy="15240"/>
          </a:xfrm>
          <a:custGeom>
            <a:avLst/>
            <a:gdLst/>
            <a:ahLst/>
            <a:cxnLst/>
            <a:rect l="l" t="t" r="r" b="b"/>
            <a:pathLst>
              <a:path h="15239">
                <a:moveTo>
                  <a:pt x="-7620" y="7620"/>
                </a:moveTo>
                <a:lnTo>
                  <a:pt x="7620" y="7620"/>
                </a:lnTo>
              </a:path>
            </a:pathLst>
          </a:custGeom>
          <a:ln w="1524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6" name="object 106"/>
          <p:cNvSpPr/>
          <p:nvPr/>
        </p:nvSpPr>
        <p:spPr>
          <a:xfrm>
            <a:off x="11688618" y="4629911"/>
            <a:ext cx="0" cy="15240"/>
          </a:xfrm>
          <a:custGeom>
            <a:avLst/>
            <a:gdLst/>
            <a:ahLst/>
            <a:cxnLst/>
            <a:rect l="l" t="t" r="r" b="b"/>
            <a:pathLst>
              <a:path h="15239">
                <a:moveTo>
                  <a:pt x="-7620" y="7620"/>
                </a:moveTo>
                <a:lnTo>
                  <a:pt x="7620" y="7620"/>
                </a:lnTo>
              </a:path>
            </a:pathLst>
          </a:custGeom>
          <a:ln w="1524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7" name="object 107"/>
          <p:cNvSpPr/>
          <p:nvPr/>
        </p:nvSpPr>
        <p:spPr>
          <a:xfrm>
            <a:off x="12063750" y="4887469"/>
            <a:ext cx="189902" cy="41275"/>
          </a:xfrm>
          <a:custGeom>
            <a:avLst/>
            <a:gdLst/>
            <a:ahLst/>
            <a:cxnLst/>
            <a:rect l="l" t="t" r="r" b="b"/>
            <a:pathLst>
              <a:path w="82550" h="41275">
                <a:moveTo>
                  <a:pt x="82296" y="39624"/>
                </a:moveTo>
                <a:lnTo>
                  <a:pt x="82296" y="33528"/>
                </a:lnTo>
                <a:lnTo>
                  <a:pt x="80772" y="27432"/>
                </a:lnTo>
                <a:lnTo>
                  <a:pt x="77724" y="21336"/>
                </a:lnTo>
                <a:lnTo>
                  <a:pt x="73152" y="15240"/>
                </a:lnTo>
                <a:lnTo>
                  <a:pt x="64008" y="6096"/>
                </a:lnTo>
                <a:lnTo>
                  <a:pt x="51816" y="0"/>
                </a:lnTo>
                <a:lnTo>
                  <a:pt x="32004" y="0"/>
                </a:lnTo>
                <a:lnTo>
                  <a:pt x="3048" y="27432"/>
                </a:lnTo>
                <a:lnTo>
                  <a:pt x="1524" y="33528"/>
                </a:lnTo>
                <a:lnTo>
                  <a:pt x="0" y="41148"/>
                </a:lnTo>
              </a:path>
            </a:pathLst>
          </a:custGeom>
          <a:ln w="1524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grpSp>
        <p:nvGrpSpPr>
          <p:cNvPr id="108" name="object 108"/>
          <p:cNvGrpSpPr/>
          <p:nvPr/>
        </p:nvGrpSpPr>
        <p:grpSpPr>
          <a:xfrm>
            <a:off x="11671092" y="4879849"/>
            <a:ext cx="410481" cy="56515"/>
            <a:chOff x="5073396" y="4879848"/>
            <a:chExt cx="178435" cy="56515"/>
          </a:xfrm>
        </p:grpSpPr>
        <p:sp>
          <p:nvSpPr>
            <p:cNvPr id="109" name="object 109"/>
            <p:cNvSpPr/>
            <p:nvPr/>
          </p:nvSpPr>
          <p:spPr>
            <a:xfrm>
              <a:off x="5081016" y="4887468"/>
              <a:ext cx="82550" cy="41275"/>
            </a:xfrm>
            <a:custGeom>
              <a:avLst/>
              <a:gdLst/>
              <a:ahLst/>
              <a:cxnLst/>
              <a:rect l="l" t="t" r="r" b="b"/>
              <a:pathLst>
                <a:path w="82550" h="41275">
                  <a:moveTo>
                    <a:pt x="82296" y="39624"/>
                  </a:moveTo>
                  <a:lnTo>
                    <a:pt x="62484" y="6096"/>
                  </a:lnTo>
                  <a:lnTo>
                    <a:pt x="50292" y="0"/>
                  </a:lnTo>
                  <a:lnTo>
                    <a:pt x="30480" y="0"/>
                  </a:lnTo>
                  <a:lnTo>
                    <a:pt x="1524" y="27432"/>
                  </a:lnTo>
                  <a:lnTo>
                    <a:pt x="0" y="33528"/>
                  </a:lnTo>
                  <a:lnTo>
                    <a:pt x="0" y="41148"/>
                  </a:lnTo>
                </a:path>
              </a:pathLst>
            </a:custGeom>
            <a:ln w="1524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0" name="object 110"/>
            <p:cNvSpPr/>
            <p:nvPr/>
          </p:nvSpPr>
          <p:spPr>
            <a:xfrm>
              <a:off x="5163311" y="4887468"/>
              <a:ext cx="81280" cy="41275"/>
            </a:xfrm>
            <a:custGeom>
              <a:avLst/>
              <a:gdLst/>
              <a:ahLst/>
              <a:cxnLst/>
              <a:rect l="l" t="t" r="r" b="b"/>
              <a:pathLst>
                <a:path w="81279" h="41275">
                  <a:moveTo>
                    <a:pt x="80772" y="39624"/>
                  </a:moveTo>
                  <a:lnTo>
                    <a:pt x="80772" y="33528"/>
                  </a:lnTo>
                  <a:lnTo>
                    <a:pt x="79248" y="27432"/>
                  </a:lnTo>
                  <a:lnTo>
                    <a:pt x="73152" y="15240"/>
                  </a:lnTo>
                  <a:lnTo>
                    <a:pt x="68580" y="10668"/>
                  </a:lnTo>
                  <a:lnTo>
                    <a:pt x="62484" y="6096"/>
                  </a:lnTo>
                  <a:lnTo>
                    <a:pt x="50292" y="0"/>
                  </a:lnTo>
                  <a:lnTo>
                    <a:pt x="30480" y="0"/>
                  </a:lnTo>
                  <a:lnTo>
                    <a:pt x="1524" y="27432"/>
                  </a:lnTo>
                  <a:lnTo>
                    <a:pt x="0" y="33528"/>
                  </a:lnTo>
                  <a:lnTo>
                    <a:pt x="0" y="41148"/>
                  </a:lnTo>
                </a:path>
              </a:pathLst>
            </a:custGeom>
            <a:ln w="1524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111" name="object 111"/>
          <p:cNvGrpSpPr/>
          <p:nvPr/>
        </p:nvGrpSpPr>
        <p:grpSpPr>
          <a:xfrm>
            <a:off x="12235536" y="4879849"/>
            <a:ext cx="222039" cy="62865"/>
            <a:chOff x="5318759" y="4879848"/>
            <a:chExt cx="96520" cy="62865"/>
          </a:xfrm>
        </p:grpSpPr>
        <p:sp>
          <p:nvSpPr>
            <p:cNvPr id="112" name="object 112"/>
            <p:cNvSpPr/>
            <p:nvPr/>
          </p:nvSpPr>
          <p:spPr>
            <a:xfrm>
              <a:off x="5326379" y="4887468"/>
              <a:ext cx="81280" cy="41275"/>
            </a:xfrm>
            <a:custGeom>
              <a:avLst/>
              <a:gdLst/>
              <a:ahLst/>
              <a:cxnLst/>
              <a:rect l="l" t="t" r="r" b="b"/>
              <a:pathLst>
                <a:path w="81279" h="41275">
                  <a:moveTo>
                    <a:pt x="80772" y="39624"/>
                  </a:moveTo>
                  <a:lnTo>
                    <a:pt x="79248" y="33528"/>
                  </a:lnTo>
                  <a:lnTo>
                    <a:pt x="77724" y="27432"/>
                  </a:lnTo>
                  <a:lnTo>
                    <a:pt x="71628" y="15240"/>
                  </a:lnTo>
                  <a:lnTo>
                    <a:pt x="62484" y="6096"/>
                  </a:lnTo>
                  <a:lnTo>
                    <a:pt x="54864" y="3048"/>
                  </a:lnTo>
                  <a:lnTo>
                    <a:pt x="48768" y="0"/>
                  </a:lnTo>
                  <a:lnTo>
                    <a:pt x="28956" y="0"/>
                  </a:lnTo>
                  <a:lnTo>
                    <a:pt x="16764" y="6096"/>
                  </a:lnTo>
                  <a:lnTo>
                    <a:pt x="10668" y="10668"/>
                  </a:lnTo>
                  <a:lnTo>
                    <a:pt x="7620" y="15240"/>
                  </a:lnTo>
                  <a:lnTo>
                    <a:pt x="3048" y="21336"/>
                  </a:lnTo>
                  <a:lnTo>
                    <a:pt x="1524" y="27432"/>
                  </a:lnTo>
                  <a:lnTo>
                    <a:pt x="0" y="33528"/>
                  </a:lnTo>
                  <a:lnTo>
                    <a:pt x="0" y="41148"/>
                  </a:lnTo>
                </a:path>
              </a:pathLst>
            </a:custGeom>
            <a:ln w="1524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3" name="object 113"/>
            <p:cNvSpPr/>
            <p:nvPr/>
          </p:nvSpPr>
          <p:spPr>
            <a:xfrm>
              <a:off x="5318760" y="4934712"/>
              <a:ext cx="96520" cy="0"/>
            </a:xfrm>
            <a:custGeom>
              <a:avLst/>
              <a:gdLst/>
              <a:ahLst/>
              <a:cxnLst/>
              <a:rect l="l" t="t" r="r" b="b"/>
              <a:pathLst>
                <a:path w="96520">
                  <a:moveTo>
                    <a:pt x="80771" y="0"/>
                  </a:moveTo>
                  <a:lnTo>
                    <a:pt x="96011" y="0"/>
                  </a:lnTo>
                </a:path>
                <a:path w="96520">
                  <a:moveTo>
                    <a:pt x="0" y="0"/>
                  </a:moveTo>
                  <a:lnTo>
                    <a:pt x="15240" y="0"/>
                  </a:lnTo>
                </a:path>
              </a:pathLst>
            </a:custGeom>
            <a:ln w="15239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114" name="object 114"/>
          <p:cNvSpPr/>
          <p:nvPr/>
        </p:nvSpPr>
        <p:spPr>
          <a:xfrm>
            <a:off x="12063750" y="4927092"/>
            <a:ext cx="0" cy="15240"/>
          </a:xfrm>
          <a:custGeom>
            <a:avLst/>
            <a:gdLst/>
            <a:ahLst/>
            <a:cxnLst/>
            <a:rect l="l" t="t" r="r" b="b"/>
            <a:pathLst>
              <a:path h="15239">
                <a:moveTo>
                  <a:pt x="-7620" y="7619"/>
                </a:moveTo>
                <a:lnTo>
                  <a:pt x="7620" y="7619"/>
                </a:lnTo>
              </a:path>
            </a:pathLst>
          </a:custGeom>
          <a:ln w="15239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5" name="object 115"/>
          <p:cNvSpPr/>
          <p:nvPr/>
        </p:nvSpPr>
        <p:spPr>
          <a:xfrm>
            <a:off x="11877936" y="4927092"/>
            <a:ext cx="0" cy="15240"/>
          </a:xfrm>
          <a:custGeom>
            <a:avLst/>
            <a:gdLst/>
            <a:ahLst/>
            <a:cxnLst/>
            <a:rect l="l" t="t" r="r" b="b"/>
            <a:pathLst>
              <a:path h="15239">
                <a:moveTo>
                  <a:pt x="-7620" y="7619"/>
                </a:moveTo>
                <a:lnTo>
                  <a:pt x="7620" y="7619"/>
                </a:lnTo>
              </a:path>
            </a:pathLst>
          </a:custGeom>
          <a:ln w="15239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6" name="object 116"/>
          <p:cNvSpPr/>
          <p:nvPr/>
        </p:nvSpPr>
        <p:spPr>
          <a:xfrm>
            <a:off x="11688618" y="4927092"/>
            <a:ext cx="0" cy="15240"/>
          </a:xfrm>
          <a:custGeom>
            <a:avLst/>
            <a:gdLst/>
            <a:ahLst/>
            <a:cxnLst/>
            <a:rect l="l" t="t" r="r" b="b"/>
            <a:pathLst>
              <a:path h="15239">
                <a:moveTo>
                  <a:pt x="-7620" y="7619"/>
                </a:moveTo>
                <a:lnTo>
                  <a:pt x="7620" y="7619"/>
                </a:lnTo>
              </a:path>
            </a:pathLst>
          </a:custGeom>
          <a:ln w="15239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7" name="object 117"/>
          <p:cNvSpPr/>
          <p:nvPr/>
        </p:nvSpPr>
        <p:spPr>
          <a:xfrm>
            <a:off x="12063750" y="5178553"/>
            <a:ext cx="189902" cy="41275"/>
          </a:xfrm>
          <a:custGeom>
            <a:avLst/>
            <a:gdLst/>
            <a:ahLst/>
            <a:cxnLst/>
            <a:rect l="l" t="t" r="r" b="b"/>
            <a:pathLst>
              <a:path w="82550" h="41275">
                <a:moveTo>
                  <a:pt x="82296" y="41148"/>
                </a:moveTo>
                <a:lnTo>
                  <a:pt x="82296" y="35052"/>
                </a:lnTo>
                <a:lnTo>
                  <a:pt x="80772" y="28956"/>
                </a:lnTo>
                <a:lnTo>
                  <a:pt x="77724" y="21336"/>
                </a:lnTo>
                <a:lnTo>
                  <a:pt x="73152" y="16764"/>
                </a:lnTo>
                <a:lnTo>
                  <a:pt x="68580" y="10668"/>
                </a:lnTo>
                <a:lnTo>
                  <a:pt x="64008" y="7620"/>
                </a:lnTo>
                <a:lnTo>
                  <a:pt x="51816" y="1524"/>
                </a:lnTo>
                <a:lnTo>
                  <a:pt x="44196" y="0"/>
                </a:lnTo>
                <a:lnTo>
                  <a:pt x="38100" y="0"/>
                </a:lnTo>
                <a:lnTo>
                  <a:pt x="32004" y="1524"/>
                </a:lnTo>
                <a:lnTo>
                  <a:pt x="24384" y="4572"/>
                </a:lnTo>
                <a:lnTo>
                  <a:pt x="19812" y="7620"/>
                </a:lnTo>
                <a:lnTo>
                  <a:pt x="13716" y="10668"/>
                </a:lnTo>
                <a:lnTo>
                  <a:pt x="4572" y="22860"/>
                </a:lnTo>
                <a:lnTo>
                  <a:pt x="3048" y="28956"/>
                </a:lnTo>
                <a:lnTo>
                  <a:pt x="1524" y="35052"/>
                </a:lnTo>
                <a:lnTo>
                  <a:pt x="0" y="41148"/>
                </a:lnTo>
              </a:path>
            </a:pathLst>
          </a:custGeom>
          <a:ln w="1524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grpSp>
        <p:nvGrpSpPr>
          <p:cNvPr id="118" name="object 118"/>
          <p:cNvGrpSpPr/>
          <p:nvPr/>
        </p:nvGrpSpPr>
        <p:grpSpPr>
          <a:xfrm>
            <a:off x="11671092" y="5170933"/>
            <a:ext cx="410481" cy="56515"/>
            <a:chOff x="5073396" y="5170932"/>
            <a:chExt cx="178435" cy="56515"/>
          </a:xfrm>
        </p:grpSpPr>
        <p:sp>
          <p:nvSpPr>
            <p:cNvPr id="119" name="object 119"/>
            <p:cNvSpPr/>
            <p:nvPr/>
          </p:nvSpPr>
          <p:spPr>
            <a:xfrm>
              <a:off x="5081016" y="5178552"/>
              <a:ext cx="82550" cy="41275"/>
            </a:xfrm>
            <a:custGeom>
              <a:avLst/>
              <a:gdLst/>
              <a:ahLst/>
              <a:cxnLst/>
              <a:rect l="l" t="t" r="r" b="b"/>
              <a:pathLst>
                <a:path w="82550" h="41275">
                  <a:moveTo>
                    <a:pt x="82296" y="41148"/>
                  </a:moveTo>
                  <a:lnTo>
                    <a:pt x="62484" y="7620"/>
                  </a:lnTo>
                  <a:lnTo>
                    <a:pt x="57912" y="4572"/>
                  </a:lnTo>
                  <a:lnTo>
                    <a:pt x="50292" y="1524"/>
                  </a:lnTo>
                  <a:lnTo>
                    <a:pt x="44196" y="0"/>
                  </a:lnTo>
                  <a:lnTo>
                    <a:pt x="38100" y="0"/>
                  </a:lnTo>
                  <a:lnTo>
                    <a:pt x="4572" y="22860"/>
                  </a:lnTo>
                  <a:lnTo>
                    <a:pt x="0" y="35052"/>
                  </a:lnTo>
                  <a:lnTo>
                    <a:pt x="0" y="41148"/>
                  </a:lnTo>
                </a:path>
              </a:pathLst>
            </a:custGeom>
            <a:ln w="1524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0" name="object 120"/>
            <p:cNvSpPr/>
            <p:nvPr/>
          </p:nvSpPr>
          <p:spPr>
            <a:xfrm>
              <a:off x="5163311" y="5178552"/>
              <a:ext cx="81280" cy="41275"/>
            </a:xfrm>
            <a:custGeom>
              <a:avLst/>
              <a:gdLst/>
              <a:ahLst/>
              <a:cxnLst/>
              <a:rect l="l" t="t" r="r" b="b"/>
              <a:pathLst>
                <a:path w="81279" h="41275">
                  <a:moveTo>
                    <a:pt x="80772" y="41148"/>
                  </a:moveTo>
                  <a:lnTo>
                    <a:pt x="80772" y="35052"/>
                  </a:lnTo>
                  <a:lnTo>
                    <a:pt x="79248" y="28956"/>
                  </a:lnTo>
                  <a:lnTo>
                    <a:pt x="50292" y="1524"/>
                  </a:lnTo>
                  <a:lnTo>
                    <a:pt x="44196" y="0"/>
                  </a:lnTo>
                  <a:lnTo>
                    <a:pt x="36576" y="0"/>
                  </a:lnTo>
                  <a:lnTo>
                    <a:pt x="1524" y="28956"/>
                  </a:lnTo>
                  <a:lnTo>
                    <a:pt x="0" y="35052"/>
                  </a:lnTo>
                  <a:lnTo>
                    <a:pt x="0" y="41148"/>
                  </a:lnTo>
                </a:path>
              </a:pathLst>
            </a:custGeom>
            <a:ln w="1524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121" name="object 121"/>
          <p:cNvGrpSpPr/>
          <p:nvPr/>
        </p:nvGrpSpPr>
        <p:grpSpPr>
          <a:xfrm>
            <a:off x="12235536" y="5170933"/>
            <a:ext cx="222039" cy="64135"/>
            <a:chOff x="5318759" y="5170932"/>
            <a:chExt cx="96520" cy="64135"/>
          </a:xfrm>
        </p:grpSpPr>
        <p:sp>
          <p:nvSpPr>
            <p:cNvPr id="122" name="object 122"/>
            <p:cNvSpPr/>
            <p:nvPr/>
          </p:nvSpPr>
          <p:spPr>
            <a:xfrm>
              <a:off x="5326379" y="5178552"/>
              <a:ext cx="81280" cy="41275"/>
            </a:xfrm>
            <a:custGeom>
              <a:avLst/>
              <a:gdLst/>
              <a:ahLst/>
              <a:cxnLst/>
              <a:rect l="l" t="t" r="r" b="b"/>
              <a:pathLst>
                <a:path w="81279" h="41275">
                  <a:moveTo>
                    <a:pt x="80772" y="41148"/>
                  </a:moveTo>
                  <a:lnTo>
                    <a:pt x="79248" y="35052"/>
                  </a:lnTo>
                  <a:lnTo>
                    <a:pt x="77724" y="28956"/>
                  </a:lnTo>
                  <a:lnTo>
                    <a:pt x="74676" y="21336"/>
                  </a:lnTo>
                  <a:lnTo>
                    <a:pt x="71628" y="16764"/>
                  </a:lnTo>
                  <a:lnTo>
                    <a:pt x="67056" y="10668"/>
                  </a:lnTo>
                  <a:lnTo>
                    <a:pt x="62484" y="7620"/>
                  </a:lnTo>
                  <a:lnTo>
                    <a:pt x="54864" y="4572"/>
                  </a:lnTo>
                  <a:lnTo>
                    <a:pt x="48768" y="1524"/>
                  </a:lnTo>
                  <a:lnTo>
                    <a:pt x="42672" y="0"/>
                  </a:lnTo>
                  <a:lnTo>
                    <a:pt x="35052" y="0"/>
                  </a:lnTo>
                  <a:lnTo>
                    <a:pt x="28956" y="1524"/>
                  </a:lnTo>
                  <a:lnTo>
                    <a:pt x="10668" y="10668"/>
                  </a:lnTo>
                  <a:lnTo>
                    <a:pt x="7620" y="16764"/>
                  </a:lnTo>
                  <a:lnTo>
                    <a:pt x="3048" y="22860"/>
                  </a:lnTo>
                  <a:lnTo>
                    <a:pt x="1524" y="28956"/>
                  </a:lnTo>
                  <a:lnTo>
                    <a:pt x="0" y="35052"/>
                  </a:lnTo>
                  <a:lnTo>
                    <a:pt x="0" y="41148"/>
                  </a:lnTo>
                </a:path>
              </a:pathLst>
            </a:custGeom>
            <a:ln w="1524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3" name="object 123"/>
            <p:cNvSpPr/>
            <p:nvPr/>
          </p:nvSpPr>
          <p:spPr>
            <a:xfrm>
              <a:off x="5318760" y="5227319"/>
              <a:ext cx="96520" cy="0"/>
            </a:xfrm>
            <a:custGeom>
              <a:avLst/>
              <a:gdLst/>
              <a:ahLst/>
              <a:cxnLst/>
              <a:rect l="l" t="t" r="r" b="b"/>
              <a:pathLst>
                <a:path w="96520">
                  <a:moveTo>
                    <a:pt x="80771" y="0"/>
                  </a:moveTo>
                  <a:lnTo>
                    <a:pt x="96011" y="0"/>
                  </a:lnTo>
                </a:path>
                <a:path w="96520">
                  <a:moveTo>
                    <a:pt x="0" y="0"/>
                  </a:moveTo>
                  <a:lnTo>
                    <a:pt x="15240" y="0"/>
                  </a:lnTo>
                </a:path>
              </a:pathLst>
            </a:custGeom>
            <a:ln w="15239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124" name="object 124"/>
          <p:cNvSpPr/>
          <p:nvPr/>
        </p:nvSpPr>
        <p:spPr>
          <a:xfrm>
            <a:off x="12063750" y="5219700"/>
            <a:ext cx="0" cy="15240"/>
          </a:xfrm>
          <a:custGeom>
            <a:avLst/>
            <a:gdLst/>
            <a:ahLst/>
            <a:cxnLst/>
            <a:rect l="l" t="t" r="r" b="b"/>
            <a:pathLst>
              <a:path h="15239">
                <a:moveTo>
                  <a:pt x="-7620" y="7619"/>
                </a:moveTo>
                <a:lnTo>
                  <a:pt x="7620" y="7619"/>
                </a:lnTo>
              </a:path>
            </a:pathLst>
          </a:custGeom>
          <a:ln w="15239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5" name="object 125"/>
          <p:cNvSpPr/>
          <p:nvPr/>
        </p:nvSpPr>
        <p:spPr>
          <a:xfrm>
            <a:off x="11877936" y="5219700"/>
            <a:ext cx="0" cy="15240"/>
          </a:xfrm>
          <a:custGeom>
            <a:avLst/>
            <a:gdLst/>
            <a:ahLst/>
            <a:cxnLst/>
            <a:rect l="l" t="t" r="r" b="b"/>
            <a:pathLst>
              <a:path h="15239">
                <a:moveTo>
                  <a:pt x="-7620" y="7619"/>
                </a:moveTo>
                <a:lnTo>
                  <a:pt x="7620" y="7619"/>
                </a:lnTo>
              </a:path>
            </a:pathLst>
          </a:custGeom>
          <a:ln w="15239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6" name="object 126"/>
          <p:cNvSpPr/>
          <p:nvPr/>
        </p:nvSpPr>
        <p:spPr>
          <a:xfrm>
            <a:off x="11688618" y="5219700"/>
            <a:ext cx="0" cy="15240"/>
          </a:xfrm>
          <a:custGeom>
            <a:avLst/>
            <a:gdLst/>
            <a:ahLst/>
            <a:cxnLst/>
            <a:rect l="l" t="t" r="r" b="b"/>
            <a:pathLst>
              <a:path h="15239">
                <a:moveTo>
                  <a:pt x="-7620" y="7619"/>
                </a:moveTo>
                <a:lnTo>
                  <a:pt x="7620" y="7619"/>
                </a:lnTo>
              </a:path>
            </a:pathLst>
          </a:custGeom>
          <a:ln w="15239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7" name="object 127"/>
          <p:cNvSpPr/>
          <p:nvPr/>
        </p:nvSpPr>
        <p:spPr>
          <a:xfrm>
            <a:off x="11260903" y="4652772"/>
            <a:ext cx="425089" cy="0"/>
          </a:xfrm>
          <a:custGeom>
            <a:avLst/>
            <a:gdLst/>
            <a:ahLst/>
            <a:cxnLst/>
            <a:rect l="l" t="t" r="r" b="b"/>
            <a:pathLst>
              <a:path w="184785">
                <a:moveTo>
                  <a:pt x="184404" y="0"/>
                </a:moveTo>
                <a:lnTo>
                  <a:pt x="0" y="0"/>
                </a:lnTo>
              </a:path>
            </a:pathLst>
          </a:custGeom>
          <a:ln w="1524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8" name="object 128"/>
          <p:cNvSpPr/>
          <p:nvPr/>
        </p:nvSpPr>
        <p:spPr>
          <a:xfrm>
            <a:off x="11260903" y="5234939"/>
            <a:ext cx="425089" cy="0"/>
          </a:xfrm>
          <a:custGeom>
            <a:avLst/>
            <a:gdLst/>
            <a:ahLst/>
            <a:cxnLst/>
            <a:rect l="l" t="t" r="r" b="b"/>
            <a:pathLst>
              <a:path w="184785">
                <a:moveTo>
                  <a:pt x="184404" y="0"/>
                </a:moveTo>
                <a:lnTo>
                  <a:pt x="0" y="0"/>
                </a:lnTo>
              </a:path>
            </a:pathLst>
          </a:custGeom>
          <a:ln w="1524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grpSp>
        <p:nvGrpSpPr>
          <p:cNvPr id="129" name="object 129"/>
          <p:cNvGrpSpPr/>
          <p:nvPr/>
        </p:nvGrpSpPr>
        <p:grpSpPr>
          <a:xfrm>
            <a:off x="11208315" y="4652772"/>
            <a:ext cx="477677" cy="836930"/>
            <a:chOff x="4872228" y="4652772"/>
            <a:chExt cx="207645" cy="836930"/>
          </a:xfrm>
        </p:grpSpPr>
        <p:sp>
          <p:nvSpPr>
            <p:cNvPr id="130" name="object 130"/>
            <p:cNvSpPr/>
            <p:nvPr/>
          </p:nvSpPr>
          <p:spPr>
            <a:xfrm>
              <a:off x="4895088" y="4652772"/>
              <a:ext cx="184785" cy="836930"/>
            </a:xfrm>
            <a:custGeom>
              <a:avLst/>
              <a:gdLst/>
              <a:ahLst/>
              <a:cxnLst/>
              <a:rect l="l" t="t" r="r" b="b"/>
              <a:pathLst>
                <a:path w="184785" h="836929">
                  <a:moveTo>
                    <a:pt x="184404" y="297179"/>
                  </a:moveTo>
                  <a:lnTo>
                    <a:pt x="0" y="297179"/>
                  </a:lnTo>
                </a:path>
                <a:path w="184785" h="836929">
                  <a:moveTo>
                    <a:pt x="0" y="0"/>
                  </a:moveTo>
                  <a:lnTo>
                    <a:pt x="0" y="836675"/>
                  </a:lnTo>
                </a:path>
              </a:pathLst>
            </a:custGeom>
            <a:ln w="1524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1" name="object 131"/>
            <p:cNvSpPr/>
            <p:nvPr/>
          </p:nvSpPr>
          <p:spPr>
            <a:xfrm>
              <a:off x="4876800" y="4931664"/>
              <a:ext cx="38100" cy="38100"/>
            </a:xfrm>
            <a:custGeom>
              <a:avLst/>
              <a:gdLst/>
              <a:ahLst/>
              <a:cxnLst/>
              <a:rect l="l" t="t" r="r" b="b"/>
              <a:pathLst>
                <a:path w="38100" h="38100">
                  <a:moveTo>
                    <a:pt x="18288" y="38099"/>
                  </a:moveTo>
                  <a:lnTo>
                    <a:pt x="10929" y="36504"/>
                  </a:lnTo>
                  <a:lnTo>
                    <a:pt x="5143" y="32194"/>
                  </a:lnTo>
                  <a:lnTo>
                    <a:pt x="1357" y="25884"/>
                  </a:lnTo>
                  <a:lnTo>
                    <a:pt x="0" y="18287"/>
                  </a:lnTo>
                  <a:lnTo>
                    <a:pt x="1357" y="10929"/>
                  </a:lnTo>
                  <a:lnTo>
                    <a:pt x="5143" y="5143"/>
                  </a:lnTo>
                  <a:lnTo>
                    <a:pt x="10929" y="1357"/>
                  </a:lnTo>
                  <a:lnTo>
                    <a:pt x="18288" y="0"/>
                  </a:lnTo>
                  <a:lnTo>
                    <a:pt x="25884" y="1357"/>
                  </a:lnTo>
                  <a:lnTo>
                    <a:pt x="32194" y="5143"/>
                  </a:lnTo>
                  <a:lnTo>
                    <a:pt x="36504" y="10929"/>
                  </a:lnTo>
                  <a:lnTo>
                    <a:pt x="38100" y="18287"/>
                  </a:lnTo>
                  <a:lnTo>
                    <a:pt x="36504" y="25884"/>
                  </a:lnTo>
                  <a:lnTo>
                    <a:pt x="32194" y="32194"/>
                  </a:lnTo>
                  <a:lnTo>
                    <a:pt x="25884" y="36504"/>
                  </a:lnTo>
                  <a:lnTo>
                    <a:pt x="18288" y="38099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2" name="object 132"/>
            <p:cNvSpPr/>
            <p:nvPr/>
          </p:nvSpPr>
          <p:spPr>
            <a:xfrm>
              <a:off x="4876800" y="4931664"/>
              <a:ext cx="38100" cy="38100"/>
            </a:xfrm>
            <a:custGeom>
              <a:avLst/>
              <a:gdLst/>
              <a:ahLst/>
              <a:cxnLst/>
              <a:rect l="l" t="t" r="r" b="b"/>
              <a:pathLst>
                <a:path w="38100" h="38100">
                  <a:moveTo>
                    <a:pt x="0" y="18287"/>
                  </a:moveTo>
                  <a:lnTo>
                    <a:pt x="1357" y="10929"/>
                  </a:lnTo>
                  <a:lnTo>
                    <a:pt x="5143" y="5143"/>
                  </a:lnTo>
                  <a:lnTo>
                    <a:pt x="10929" y="1357"/>
                  </a:lnTo>
                  <a:lnTo>
                    <a:pt x="18288" y="0"/>
                  </a:lnTo>
                  <a:lnTo>
                    <a:pt x="25884" y="1357"/>
                  </a:lnTo>
                  <a:lnTo>
                    <a:pt x="32194" y="5143"/>
                  </a:lnTo>
                  <a:lnTo>
                    <a:pt x="36504" y="10929"/>
                  </a:lnTo>
                  <a:lnTo>
                    <a:pt x="38100" y="18287"/>
                  </a:lnTo>
                  <a:lnTo>
                    <a:pt x="36504" y="25884"/>
                  </a:lnTo>
                  <a:lnTo>
                    <a:pt x="32194" y="32194"/>
                  </a:lnTo>
                  <a:lnTo>
                    <a:pt x="25884" y="36504"/>
                  </a:lnTo>
                  <a:lnTo>
                    <a:pt x="18288" y="38099"/>
                  </a:lnTo>
                  <a:lnTo>
                    <a:pt x="10929" y="36504"/>
                  </a:lnTo>
                  <a:lnTo>
                    <a:pt x="5143" y="32194"/>
                  </a:lnTo>
                  <a:lnTo>
                    <a:pt x="1357" y="25884"/>
                  </a:lnTo>
                  <a:lnTo>
                    <a:pt x="0" y="18287"/>
                  </a:lnTo>
                </a:path>
              </a:pathLst>
            </a:custGeom>
            <a:ln w="9144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3" name="object 133"/>
            <p:cNvSpPr/>
            <p:nvPr/>
          </p:nvSpPr>
          <p:spPr>
            <a:xfrm>
              <a:off x="4876800" y="5215127"/>
              <a:ext cx="38100" cy="38100"/>
            </a:xfrm>
            <a:custGeom>
              <a:avLst/>
              <a:gdLst/>
              <a:ahLst/>
              <a:cxnLst/>
              <a:rect l="l" t="t" r="r" b="b"/>
              <a:pathLst>
                <a:path w="38100" h="38100">
                  <a:moveTo>
                    <a:pt x="18288" y="38100"/>
                  </a:moveTo>
                  <a:lnTo>
                    <a:pt x="10929" y="36742"/>
                  </a:lnTo>
                  <a:lnTo>
                    <a:pt x="5143" y="32956"/>
                  </a:lnTo>
                  <a:lnTo>
                    <a:pt x="1357" y="27170"/>
                  </a:lnTo>
                  <a:lnTo>
                    <a:pt x="0" y="19812"/>
                  </a:lnTo>
                  <a:lnTo>
                    <a:pt x="1357" y="12215"/>
                  </a:lnTo>
                  <a:lnTo>
                    <a:pt x="5143" y="5905"/>
                  </a:lnTo>
                  <a:lnTo>
                    <a:pt x="10929" y="1595"/>
                  </a:lnTo>
                  <a:lnTo>
                    <a:pt x="18288" y="0"/>
                  </a:lnTo>
                  <a:lnTo>
                    <a:pt x="25884" y="1595"/>
                  </a:lnTo>
                  <a:lnTo>
                    <a:pt x="32194" y="5905"/>
                  </a:lnTo>
                  <a:lnTo>
                    <a:pt x="36504" y="12215"/>
                  </a:lnTo>
                  <a:lnTo>
                    <a:pt x="38100" y="19812"/>
                  </a:lnTo>
                  <a:lnTo>
                    <a:pt x="36504" y="27170"/>
                  </a:lnTo>
                  <a:lnTo>
                    <a:pt x="32194" y="32956"/>
                  </a:lnTo>
                  <a:lnTo>
                    <a:pt x="25884" y="36742"/>
                  </a:lnTo>
                  <a:lnTo>
                    <a:pt x="18288" y="3810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4" name="object 134"/>
            <p:cNvSpPr/>
            <p:nvPr/>
          </p:nvSpPr>
          <p:spPr>
            <a:xfrm>
              <a:off x="4876800" y="5215127"/>
              <a:ext cx="38100" cy="38100"/>
            </a:xfrm>
            <a:custGeom>
              <a:avLst/>
              <a:gdLst/>
              <a:ahLst/>
              <a:cxnLst/>
              <a:rect l="l" t="t" r="r" b="b"/>
              <a:pathLst>
                <a:path w="38100" h="38100">
                  <a:moveTo>
                    <a:pt x="0" y="19812"/>
                  </a:moveTo>
                  <a:lnTo>
                    <a:pt x="1357" y="12215"/>
                  </a:lnTo>
                  <a:lnTo>
                    <a:pt x="5143" y="5905"/>
                  </a:lnTo>
                  <a:lnTo>
                    <a:pt x="10929" y="1595"/>
                  </a:lnTo>
                  <a:lnTo>
                    <a:pt x="18288" y="0"/>
                  </a:lnTo>
                  <a:lnTo>
                    <a:pt x="25884" y="1595"/>
                  </a:lnTo>
                  <a:lnTo>
                    <a:pt x="32194" y="5905"/>
                  </a:lnTo>
                  <a:lnTo>
                    <a:pt x="36504" y="12215"/>
                  </a:lnTo>
                  <a:lnTo>
                    <a:pt x="38100" y="19812"/>
                  </a:lnTo>
                  <a:lnTo>
                    <a:pt x="36504" y="27170"/>
                  </a:lnTo>
                  <a:lnTo>
                    <a:pt x="32194" y="32956"/>
                  </a:lnTo>
                  <a:lnTo>
                    <a:pt x="25884" y="36742"/>
                  </a:lnTo>
                  <a:lnTo>
                    <a:pt x="18288" y="38100"/>
                  </a:lnTo>
                  <a:lnTo>
                    <a:pt x="10929" y="36742"/>
                  </a:lnTo>
                  <a:lnTo>
                    <a:pt x="5143" y="32956"/>
                  </a:lnTo>
                  <a:lnTo>
                    <a:pt x="1357" y="27170"/>
                  </a:lnTo>
                  <a:lnTo>
                    <a:pt x="0" y="19812"/>
                  </a:lnTo>
                </a:path>
              </a:pathLst>
            </a:custGeom>
            <a:ln w="9144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135" name="object 135"/>
          <p:cNvSpPr/>
          <p:nvPr/>
        </p:nvSpPr>
        <p:spPr>
          <a:xfrm>
            <a:off x="12438880" y="4652772"/>
            <a:ext cx="1437413" cy="0"/>
          </a:xfrm>
          <a:custGeom>
            <a:avLst/>
            <a:gdLst/>
            <a:ahLst/>
            <a:cxnLst/>
            <a:rect l="l" t="t" r="r" b="b"/>
            <a:pathLst>
              <a:path w="624839">
                <a:moveTo>
                  <a:pt x="0" y="0"/>
                </a:moveTo>
                <a:lnTo>
                  <a:pt x="624840" y="0"/>
                </a:lnTo>
              </a:path>
            </a:pathLst>
          </a:custGeom>
          <a:ln w="1524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6" name="object 136"/>
          <p:cNvSpPr/>
          <p:nvPr/>
        </p:nvSpPr>
        <p:spPr>
          <a:xfrm>
            <a:off x="12438880" y="5234939"/>
            <a:ext cx="1437413" cy="0"/>
          </a:xfrm>
          <a:custGeom>
            <a:avLst/>
            <a:gdLst/>
            <a:ahLst/>
            <a:cxnLst/>
            <a:rect l="l" t="t" r="r" b="b"/>
            <a:pathLst>
              <a:path w="624839">
                <a:moveTo>
                  <a:pt x="0" y="0"/>
                </a:moveTo>
                <a:lnTo>
                  <a:pt x="624840" y="0"/>
                </a:lnTo>
              </a:path>
            </a:pathLst>
          </a:custGeom>
          <a:ln w="1524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7" name="object 137"/>
          <p:cNvSpPr/>
          <p:nvPr/>
        </p:nvSpPr>
        <p:spPr>
          <a:xfrm>
            <a:off x="12438880" y="4949952"/>
            <a:ext cx="1437413" cy="0"/>
          </a:xfrm>
          <a:custGeom>
            <a:avLst/>
            <a:gdLst/>
            <a:ahLst/>
            <a:cxnLst/>
            <a:rect l="l" t="t" r="r" b="b"/>
            <a:pathLst>
              <a:path w="624839">
                <a:moveTo>
                  <a:pt x="0" y="0"/>
                </a:moveTo>
                <a:lnTo>
                  <a:pt x="624840" y="0"/>
                </a:lnTo>
              </a:path>
            </a:pathLst>
          </a:custGeom>
          <a:ln w="1524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8" name="object 138"/>
          <p:cNvSpPr/>
          <p:nvPr/>
        </p:nvSpPr>
        <p:spPr>
          <a:xfrm>
            <a:off x="11141702" y="5490972"/>
            <a:ext cx="242490" cy="200025"/>
          </a:xfrm>
          <a:custGeom>
            <a:avLst/>
            <a:gdLst/>
            <a:ahLst/>
            <a:cxnLst/>
            <a:rect l="l" t="t" r="r" b="b"/>
            <a:pathLst>
              <a:path w="105410" h="200025">
                <a:moveTo>
                  <a:pt x="51815" y="132588"/>
                </a:moveTo>
                <a:lnTo>
                  <a:pt x="51815" y="0"/>
                </a:lnTo>
              </a:path>
              <a:path w="105410" h="200025">
                <a:moveTo>
                  <a:pt x="13716" y="166116"/>
                </a:moveTo>
                <a:lnTo>
                  <a:pt x="91440" y="166116"/>
                </a:lnTo>
              </a:path>
              <a:path w="105410" h="200025">
                <a:moveTo>
                  <a:pt x="25908" y="199644"/>
                </a:moveTo>
                <a:lnTo>
                  <a:pt x="79247" y="199644"/>
                </a:lnTo>
              </a:path>
              <a:path w="105410" h="200025">
                <a:moveTo>
                  <a:pt x="0" y="132588"/>
                </a:moveTo>
                <a:lnTo>
                  <a:pt x="105156" y="132588"/>
                </a:lnTo>
              </a:path>
            </a:pathLst>
          </a:custGeom>
          <a:ln w="1524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grpSp>
        <p:nvGrpSpPr>
          <p:cNvPr id="139" name="object 139"/>
          <p:cNvGrpSpPr/>
          <p:nvPr/>
        </p:nvGrpSpPr>
        <p:grpSpPr>
          <a:xfrm>
            <a:off x="10177583" y="6312409"/>
            <a:ext cx="740618" cy="323215"/>
            <a:chOff x="4424171" y="6312408"/>
            <a:chExt cx="321945" cy="323215"/>
          </a:xfrm>
        </p:grpSpPr>
        <p:sp>
          <p:nvSpPr>
            <p:cNvPr id="140" name="object 140"/>
            <p:cNvSpPr/>
            <p:nvPr/>
          </p:nvSpPr>
          <p:spPr>
            <a:xfrm>
              <a:off x="4431791" y="6320028"/>
              <a:ext cx="306705" cy="307975"/>
            </a:xfrm>
            <a:custGeom>
              <a:avLst/>
              <a:gdLst/>
              <a:ahLst/>
              <a:cxnLst/>
              <a:rect l="l" t="t" r="r" b="b"/>
              <a:pathLst>
                <a:path w="306704" h="307975">
                  <a:moveTo>
                    <a:pt x="0" y="153924"/>
                  </a:moveTo>
                  <a:lnTo>
                    <a:pt x="7815" y="105729"/>
                  </a:lnTo>
                  <a:lnTo>
                    <a:pt x="29602" y="63532"/>
                  </a:lnTo>
                  <a:lnTo>
                    <a:pt x="62874" y="30041"/>
                  </a:lnTo>
                  <a:lnTo>
                    <a:pt x="105143" y="7961"/>
                  </a:lnTo>
                  <a:lnTo>
                    <a:pt x="153924" y="0"/>
                  </a:lnTo>
                  <a:lnTo>
                    <a:pt x="202545" y="7961"/>
                  </a:lnTo>
                  <a:lnTo>
                    <a:pt x="244437" y="30041"/>
                  </a:lnTo>
                  <a:lnTo>
                    <a:pt x="277258" y="63532"/>
                  </a:lnTo>
                  <a:lnTo>
                    <a:pt x="298667" y="105729"/>
                  </a:lnTo>
                  <a:lnTo>
                    <a:pt x="306323" y="153924"/>
                  </a:lnTo>
                  <a:lnTo>
                    <a:pt x="298667" y="202704"/>
                  </a:lnTo>
                  <a:lnTo>
                    <a:pt x="277258" y="244973"/>
                  </a:lnTo>
                  <a:lnTo>
                    <a:pt x="244437" y="278245"/>
                  </a:lnTo>
                  <a:lnTo>
                    <a:pt x="202545" y="300032"/>
                  </a:lnTo>
                  <a:lnTo>
                    <a:pt x="153924" y="307848"/>
                  </a:lnTo>
                  <a:lnTo>
                    <a:pt x="105143" y="300032"/>
                  </a:lnTo>
                  <a:lnTo>
                    <a:pt x="62874" y="278245"/>
                  </a:lnTo>
                  <a:lnTo>
                    <a:pt x="29602" y="244973"/>
                  </a:lnTo>
                  <a:lnTo>
                    <a:pt x="7815" y="202704"/>
                  </a:lnTo>
                  <a:lnTo>
                    <a:pt x="0" y="153924"/>
                  </a:lnTo>
                </a:path>
              </a:pathLst>
            </a:custGeom>
            <a:ln w="1524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141" name="object 141"/>
            <p:cNvPicPr/>
            <p:nvPr/>
          </p:nvPicPr>
          <p:blipFill>
            <a:blip r:embed="rId8" cstate="print"/>
            <a:stretch>
              <a:fillRect/>
            </a:stretch>
          </p:blipFill>
          <p:spPr>
            <a:xfrm>
              <a:off x="4523231" y="6437376"/>
              <a:ext cx="109727" cy="187451"/>
            </a:xfrm>
            <a:prstGeom prst="rect">
              <a:avLst/>
            </a:prstGeom>
          </p:spPr>
        </p:pic>
      </p:grpSp>
      <p:grpSp>
        <p:nvGrpSpPr>
          <p:cNvPr id="142" name="object 142"/>
          <p:cNvGrpSpPr/>
          <p:nvPr/>
        </p:nvGrpSpPr>
        <p:grpSpPr>
          <a:xfrm>
            <a:off x="11355560" y="6312409"/>
            <a:ext cx="743540" cy="323215"/>
            <a:chOff x="4936235" y="6312408"/>
            <a:chExt cx="323215" cy="323215"/>
          </a:xfrm>
        </p:grpSpPr>
        <p:sp>
          <p:nvSpPr>
            <p:cNvPr id="143" name="object 143"/>
            <p:cNvSpPr/>
            <p:nvPr/>
          </p:nvSpPr>
          <p:spPr>
            <a:xfrm>
              <a:off x="4943855" y="6320028"/>
              <a:ext cx="307975" cy="307975"/>
            </a:xfrm>
            <a:custGeom>
              <a:avLst/>
              <a:gdLst/>
              <a:ahLst/>
              <a:cxnLst/>
              <a:rect l="l" t="t" r="r" b="b"/>
              <a:pathLst>
                <a:path w="307975" h="307975">
                  <a:moveTo>
                    <a:pt x="0" y="153924"/>
                  </a:moveTo>
                  <a:lnTo>
                    <a:pt x="7656" y="105729"/>
                  </a:lnTo>
                  <a:lnTo>
                    <a:pt x="29065" y="63532"/>
                  </a:lnTo>
                  <a:lnTo>
                    <a:pt x="61886" y="30041"/>
                  </a:lnTo>
                  <a:lnTo>
                    <a:pt x="103778" y="7961"/>
                  </a:lnTo>
                  <a:lnTo>
                    <a:pt x="152400" y="0"/>
                  </a:lnTo>
                  <a:lnTo>
                    <a:pt x="201338" y="7961"/>
                  </a:lnTo>
                  <a:lnTo>
                    <a:pt x="243986" y="30041"/>
                  </a:lnTo>
                  <a:lnTo>
                    <a:pt x="277709" y="63532"/>
                  </a:lnTo>
                  <a:lnTo>
                    <a:pt x="299874" y="105729"/>
                  </a:lnTo>
                  <a:lnTo>
                    <a:pt x="307848" y="153924"/>
                  </a:lnTo>
                  <a:lnTo>
                    <a:pt x="299874" y="202704"/>
                  </a:lnTo>
                  <a:lnTo>
                    <a:pt x="277709" y="244973"/>
                  </a:lnTo>
                  <a:lnTo>
                    <a:pt x="243986" y="278245"/>
                  </a:lnTo>
                  <a:lnTo>
                    <a:pt x="201338" y="300032"/>
                  </a:lnTo>
                  <a:lnTo>
                    <a:pt x="152400" y="307848"/>
                  </a:lnTo>
                  <a:lnTo>
                    <a:pt x="103778" y="300032"/>
                  </a:lnTo>
                  <a:lnTo>
                    <a:pt x="61886" y="278245"/>
                  </a:lnTo>
                  <a:lnTo>
                    <a:pt x="29065" y="244973"/>
                  </a:lnTo>
                  <a:lnTo>
                    <a:pt x="7656" y="202704"/>
                  </a:lnTo>
                  <a:lnTo>
                    <a:pt x="0" y="153924"/>
                  </a:lnTo>
                </a:path>
              </a:pathLst>
            </a:custGeom>
            <a:ln w="1524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144" name="object 144"/>
            <p:cNvPicPr/>
            <p:nvPr/>
          </p:nvPicPr>
          <p:blipFill>
            <a:blip r:embed="rId9" cstate="print"/>
            <a:stretch>
              <a:fillRect/>
            </a:stretch>
          </p:blipFill>
          <p:spPr>
            <a:xfrm>
              <a:off x="5035296" y="6437376"/>
              <a:ext cx="129539" cy="187451"/>
            </a:xfrm>
            <a:prstGeom prst="rect">
              <a:avLst/>
            </a:prstGeom>
          </p:spPr>
        </p:pic>
      </p:grpSp>
      <p:grpSp>
        <p:nvGrpSpPr>
          <p:cNvPr id="145" name="object 145"/>
          <p:cNvGrpSpPr/>
          <p:nvPr/>
        </p:nvGrpSpPr>
        <p:grpSpPr>
          <a:xfrm>
            <a:off x="12530034" y="6312409"/>
            <a:ext cx="743540" cy="323215"/>
            <a:chOff x="5446776" y="6312408"/>
            <a:chExt cx="323215" cy="323215"/>
          </a:xfrm>
        </p:grpSpPr>
        <p:sp>
          <p:nvSpPr>
            <p:cNvPr id="146" name="object 146"/>
            <p:cNvSpPr/>
            <p:nvPr/>
          </p:nvSpPr>
          <p:spPr>
            <a:xfrm>
              <a:off x="5454396" y="6320028"/>
              <a:ext cx="307975" cy="307975"/>
            </a:xfrm>
            <a:custGeom>
              <a:avLst/>
              <a:gdLst/>
              <a:ahLst/>
              <a:cxnLst/>
              <a:rect l="l" t="t" r="r" b="b"/>
              <a:pathLst>
                <a:path w="307975" h="307975">
                  <a:moveTo>
                    <a:pt x="0" y="153924"/>
                  </a:moveTo>
                  <a:lnTo>
                    <a:pt x="7973" y="105729"/>
                  </a:lnTo>
                  <a:lnTo>
                    <a:pt x="30138" y="63532"/>
                  </a:lnTo>
                  <a:lnTo>
                    <a:pt x="63861" y="30041"/>
                  </a:lnTo>
                  <a:lnTo>
                    <a:pt x="106509" y="7961"/>
                  </a:lnTo>
                  <a:lnTo>
                    <a:pt x="155448" y="0"/>
                  </a:lnTo>
                  <a:lnTo>
                    <a:pt x="203484" y="7961"/>
                  </a:lnTo>
                  <a:lnTo>
                    <a:pt x="245303" y="30041"/>
                  </a:lnTo>
                  <a:lnTo>
                    <a:pt x="278343" y="63532"/>
                  </a:lnTo>
                  <a:lnTo>
                    <a:pt x="300045" y="105729"/>
                  </a:lnTo>
                  <a:lnTo>
                    <a:pt x="307848" y="153924"/>
                  </a:lnTo>
                  <a:lnTo>
                    <a:pt x="300045" y="202704"/>
                  </a:lnTo>
                  <a:lnTo>
                    <a:pt x="278343" y="244973"/>
                  </a:lnTo>
                  <a:lnTo>
                    <a:pt x="245303" y="278245"/>
                  </a:lnTo>
                  <a:lnTo>
                    <a:pt x="203484" y="300032"/>
                  </a:lnTo>
                  <a:lnTo>
                    <a:pt x="155448" y="307848"/>
                  </a:lnTo>
                  <a:lnTo>
                    <a:pt x="106509" y="300032"/>
                  </a:lnTo>
                  <a:lnTo>
                    <a:pt x="63861" y="278245"/>
                  </a:lnTo>
                  <a:lnTo>
                    <a:pt x="30138" y="244973"/>
                  </a:lnTo>
                  <a:lnTo>
                    <a:pt x="7973" y="202704"/>
                  </a:lnTo>
                  <a:lnTo>
                    <a:pt x="0" y="153924"/>
                  </a:lnTo>
                </a:path>
              </a:pathLst>
            </a:custGeom>
            <a:ln w="1524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147" name="object 147"/>
            <p:cNvPicPr/>
            <p:nvPr/>
          </p:nvPicPr>
          <p:blipFill>
            <a:blip r:embed="rId10" cstate="print"/>
            <a:stretch>
              <a:fillRect/>
            </a:stretch>
          </p:blipFill>
          <p:spPr>
            <a:xfrm>
              <a:off x="5562599" y="6437376"/>
              <a:ext cx="89773" cy="62483"/>
            </a:xfrm>
            <a:prstGeom prst="rect">
              <a:avLst/>
            </a:prstGeom>
          </p:spPr>
        </p:pic>
      </p:grpSp>
      <p:sp>
        <p:nvSpPr>
          <p:cNvPr id="148" name="object 148"/>
          <p:cNvSpPr/>
          <p:nvPr/>
        </p:nvSpPr>
        <p:spPr>
          <a:xfrm>
            <a:off x="10430008" y="6105144"/>
            <a:ext cx="239567" cy="213360"/>
          </a:xfrm>
          <a:custGeom>
            <a:avLst/>
            <a:gdLst/>
            <a:ahLst/>
            <a:cxnLst/>
            <a:rect l="l" t="t" r="r" b="b"/>
            <a:pathLst>
              <a:path w="104139" h="213360">
                <a:moveTo>
                  <a:pt x="0" y="70103"/>
                </a:moveTo>
                <a:lnTo>
                  <a:pt x="103632" y="70103"/>
                </a:lnTo>
              </a:path>
              <a:path w="104139" h="213360">
                <a:moveTo>
                  <a:pt x="51816" y="0"/>
                </a:moveTo>
                <a:lnTo>
                  <a:pt x="51816" y="70103"/>
                </a:lnTo>
              </a:path>
              <a:path w="104139" h="213360">
                <a:moveTo>
                  <a:pt x="51816" y="105155"/>
                </a:moveTo>
                <a:lnTo>
                  <a:pt x="51816" y="213359"/>
                </a:lnTo>
              </a:path>
              <a:path w="104139" h="213360">
                <a:moveTo>
                  <a:pt x="0" y="105155"/>
                </a:moveTo>
                <a:lnTo>
                  <a:pt x="103632" y="105155"/>
                </a:lnTo>
              </a:path>
            </a:pathLst>
          </a:custGeom>
          <a:ln w="1524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9" name="object 149"/>
          <p:cNvSpPr/>
          <p:nvPr/>
        </p:nvSpPr>
        <p:spPr>
          <a:xfrm>
            <a:off x="10430008" y="5891784"/>
            <a:ext cx="239567" cy="213360"/>
          </a:xfrm>
          <a:custGeom>
            <a:avLst/>
            <a:gdLst/>
            <a:ahLst/>
            <a:cxnLst/>
            <a:rect l="l" t="t" r="r" b="b"/>
            <a:pathLst>
              <a:path w="104139" h="213360">
                <a:moveTo>
                  <a:pt x="0" y="70103"/>
                </a:moveTo>
                <a:lnTo>
                  <a:pt x="103632" y="70103"/>
                </a:lnTo>
              </a:path>
              <a:path w="104139" h="213360">
                <a:moveTo>
                  <a:pt x="51816" y="0"/>
                </a:moveTo>
                <a:lnTo>
                  <a:pt x="51816" y="70103"/>
                </a:lnTo>
              </a:path>
              <a:path w="104139" h="213360">
                <a:moveTo>
                  <a:pt x="51816" y="106680"/>
                </a:moveTo>
                <a:lnTo>
                  <a:pt x="51816" y="213360"/>
                </a:lnTo>
              </a:path>
              <a:path w="104139" h="213360">
                <a:moveTo>
                  <a:pt x="0" y="106680"/>
                </a:moveTo>
                <a:lnTo>
                  <a:pt x="103632" y="106680"/>
                </a:lnTo>
              </a:path>
            </a:pathLst>
          </a:custGeom>
          <a:ln w="1524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0" name="object 150"/>
          <p:cNvSpPr/>
          <p:nvPr/>
        </p:nvSpPr>
        <p:spPr>
          <a:xfrm>
            <a:off x="11607986" y="5891784"/>
            <a:ext cx="235186" cy="426720"/>
          </a:xfrm>
          <a:custGeom>
            <a:avLst/>
            <a:gdLst/>
            <a:ahLst/>
            <a:cxnLst/>
            <a:rect l="l" t="t" r="r" b="b"/>
            <a:pathLst>
              <a:path w="102235" h="426720">
                <a:moveTo>
                  <a:pt x="0" y="70103"/>
                </a:moveTo>
                <a:lnTo>
                  <a:pt x="102107" y="70103"/>
                </a:lnTo>
              </a:path>
              <a:path w="102235" h="426720">
                <a:moveTo>
                  <a:pt x="50291" y="0"/>
                </a:moveTo>
                <a:lnTo>
                  <a:pt x="50291" y="70103"/>
                </a:lnTo>
              </a:path>
              <a:path w="102235" h="426720">
                <a:moveTo>
                  <a:pt x="50291" y="106680"/>
                </a:moveTo>
                <a:lnTo>
                  <a:pt x="50291" y="426719"/>
                </a:lnTo>
              </a:path>
              <a:path w="102235" h="426720">
                <a:moveTo>
                  <a:pt x="0" y="106680"/>
                </a:moveTo>
                <a:lnTo>
                  <a:pt x="102107" y="106680"/>
                </a:lnTo>
              </a:path>
            </a:pathLst>
          </a:custGeom>
          <a:ln w="1524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1" name="object 151"/>
          <p:cNvSpPr/>
          <p:nvPr/>
        </p:nvSpPr>
        <p:spPr>
          <a:xfrm>
            <a:off x="9855043" y="5888736"/>
            <a:ext cx="4709570" cy="429895"/>
          </a:xfrm>
          <a:custGeom>
            <a:avLst/>
            <a:gdLst/>
            <a:ahLst/>
            <a:cxnLst/>
            <a:rect l="l" t="t" r="r" b="b"/>
            <a:pathLst>
              <a:path w="2047239" h="429895">
                <a:moveTo>
                  <a:pt x="1274064" y="73151"/>
                </a:moveTo>
                <a:lnTo>
                  <a:pt x="1374648" y="73151"/>
                </a:lnTo>
              </a:path>
              <a:path w="2047239" h="429895">
                <a:moveTo>
                  <a:pt x="1325880" y="3048"/>
                </a:moveTo>
                <a:lnTo>
                  <a:pt x="1325880" y="73151"/>
                </a:lnTo>
              </a:path>
              <a:path w="2047239" h="429895">
                <a:moveTo>
                  <a:pt x="1325880" y="109728"/>
                </a:moveTo>
                <a:lnTo>
                  <a:pt x="1325880" y="429767"/>
                </a:lnTo>
              </a:path>
              <a:path w="2047239" h="429895">
                <a:moveTo>
                  <a:pt x="1274064" y="109728"/>
                </a:moveTo>
                <a:lnTo>
                  <a:pt x="1376171" y="109728"/>
                </a:lnTo>
              </a:path>
              <a:path w="2047239" h="429895">
                <a:moveTo>
                  <a:pt x="0" y="0"/>
                </a:moveTo>
                <a:lnTo>
                  <a:pt x="2046732" y="0"/>
                </a:lnTo>
              </a:path>
            </a:pathLst>
          </a:custGeom>
          <a:ln w="1524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2" name="object 152"/>
          <p:cNvSpPr/>
          <p:nvPr/>
        </p:nvSpPr>
        <p:spPr>
          <a:xfrm>
            <a:off x="9855043" y="6627876"/>
            <a:ext cx="4709570" cy="114300"/>
          </a:xfrm>
          <a:custGeom>
            <a:avLst/>
            <a:gdLst/>
            <a:ahLst/>
            <a:cxnLst/>
            <a:rect l="l" t="t" r="r" b="b"/>
            <a:pathLst>
              <a:path w="2047239" h="114300">
                <a:moveTo>
                  <a:pt x="0" y="114300"/>
                </a:moveTo>
                <a:lnTo>
                  <a:pt x="2046732" y="114300"/>
                </a:lnTo>
              </a:path>
              <a:path w="2047239" h="114300">
                <a:moveTo>
                  <a:pt x="301751" y="0"/>
                </a:moveTo>
                <a:lnTo>
                  <a:pt x="301751" y="109727"/>
                </a:lnTo>
              </a:path>
              <a:path w="2047239" h="114300">
                <a:moveTo>
                  <a:pt x="1325880" y="4571"/>
                </a:moveTo>
                <a:lnTo>
                  <a:pt x="1325880" y="112775"/>
                </a:lnTo>
              </a:path>
              <a:path w="2047239" h="114300">
                <a:moveTo>
                  <a:pt x="812291" y="4571"/>
                </a:moveTo>
                <a:lnTo>
                  <a:pt x="812291" y="112775"/>
                </a:lnTo>
              </a:path>
            </a:pathLst>
          </a:custGeom>
          <a:ln w="1524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grpSp>
        <p:nvGrpSpPr>
          <p:cNvPr id="153" name="object 153"/>
          <p:cNvGrpSpPr/>
          <p:nvPr/>
        </p:nvGrpSpPr>
        <p:grpSpPr>
          <a:xfrm>
            <a:off x="12856080" y="5864352"/>
            <a:ext cx="1238746" cy="315595"/>
            <a:chOff x="5588508" y="5864351"/>
            <a:chExt cx="538480" cy="315595"/>
          </a:xfrm>
        </p:grpSpPr>
        <p:sp>
          <p:nvSpPr>
            <p:cNvPr id="154" name="object 154"/>
            <p:cNvSpPr/>
            <p:nvPr/>
          </p:nvSpPr>
          <p:spPr>
            <a:xfrm>
              <a:off x="5614416" y="5888735"/>
              <a:ext cx="512445" cy="283845"/>
            </a:xfrm>
            <a:custGeom>
              <a:avLst/>
              <a:gdLst/>
              <a:ahLst/>
              <a:cxnLst/>
              <a:rect l="l" t="t" r="r" b="b"/>
              <a:pathLst>
                <a:path w="512445" h="283845">
                  <a:moveTo>
                    <a:pt x="409955" y="71628"/>
                  </a:moveTo>
                  <a:lnTo>
                    <a:pt x="512064" y="71628"/>
                  </a:lnTo>
                </a:path>
                <a:path w="512445" h="283845">
                  <a:moveTo>
                    <a:pt x="460248" y="0"/>
                  </a:moveTo>
                  <a:lnTo>
                    <a:pt x="460248" y="71628"/>
                  </a:lnTo>
                </a:path>
                <a:path w="512445" h="283845">
                  <a:moveTo>
                    <a:pt x="460248" y="106680"/>
                  </a:moveTo>
                  <a:lnTo>
                    <a:pt x="460248" y="283464"/>
                  </a:lnTo>
                </a:path>
                <a:path w="512445" h="283845">
                  <a:moveTo>
                    <a:pt x="409955" y="106680"/>
                  </a:moveTo>
                  <a:lnTo>
                    <a:pt x="512064" y="106680"/>
                  </a:lnTo>
                </a:path>
                <a:path w="512445" h="283845">
                  <a:moveTo>
                    <a:pt x="0" y="283464"/>
                  </a:moveTo>
                  <a:lnTo>
                    <a:pt x="454151" y="283464"/>
                  </a:lnTo>
                </a:path>
              </a:pathLst>
            </a:custGeom>
            <a:ln w="1524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55" name="object 155"/>
            <p:cNvSpPr/>
            <p:nvPr/>
          </p:nvSpPr>
          <p:spPr>
            <a:xfrm>
              <a:off x="6056376" y="5868923"/>
              <a:ext cx="38100" cy="38100"/>
            </a:xfrm>
            <a:custGeom>
              <a:avLst/>
              <a:gdLst/>
              <a:ahLst/>
              <a:cxnLst/>
              <a:rect l="l" t="t" r="r" b="b"/>
              <a:pathLst>
                <a:path w="38100" h="38100">
                  <a:moveTo>
                    <a:pt x="18288" y="38100"/>
                  </a:moveTo>
                  <a:lnTo>
                    <a:pt x="10929" y="36742"/>
                  </a:lnTo>
                  <a:lnTo>
                    <a:pt x="5143" y="32956"/>
                  </a:lnTo>
                  <a:lnTo>
                    <a:pt x="1357" y="27170"/>
                  </a:lnTo>
                  <a:lnTo>
                    <a:pt x="0" y="19812"/>
                  </a:lnTo>
                  <a:lnTo>
                    <a:pt x="1357" y="12215"/>
                  </a:lnTo>
                  <a:lnTo>
                    <a:pt x="5143" y="5905"/>
                  </a:lnTo>
                  <a:lnTo>
                    <a:pt x="10929" y="1595"/>
                  </a:lnTo>
                  <a:lnTo>
                    <a:pt x="18288" y="0"/>
                  </a:lnTo>
                  <a:lnTo>
                    <a:pt x="25884" y="1595"/>
                  </a:lnTo>
                  <a:lnTo>
                    <a:pt x="32194" y="5905"/>
                  </a:lnTo>
                  <a:lnTo>
                    <a:pt x="36504" y="12215"/>
                  </a:lnTo>
                  <a:lnTo>
                    <a:pt x="38100" y="19812"/>
                  </a:lnTo>
                  <a:lnTo>
                    <a:pt x="36504" y="27170"/>
                  </a:lnTo>
                  <a:lnTo>
                    <a:pt x="32194" y="32956"/>
                  </a:lnTo>
                  <a:lnTo>
                    <a:pt x="25884" y="36742"/>
                  </a:lnTo>
                  <a:lnTo>
                    <a:pt x="18288" y="3810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56" name="object 156"/>
            <p:cNvSpPr/>
            <p:nvPr/>
          </p:nvSpPr>
          <p:spPr>
            <a:xfrm>
              <a:off x="6056376" y="5868923"/>
              <a:ext cx="38100" cy="38100"/>
            </a:xfrm>
            <a:custGeom>
              <a:avLst/>
              <a:gdLst/>
              <a:ahLst/>
              <a:cxnLst/>
              <a:rect l="l" t="t" r="r" b="b"/>
              <a:pathLst>
                <a:path w="38100" h="38100">
                  <a:moveTo>
                    <a:pt x="0" y="19812"/>
                  </a:moveTo>
                  <a:lnTo>
                    <a:pt x="1357" y="12215"/>
                  </a:lnTo>
                  <a:lnTo>
                    <a:pt x="5143" y="5905"/>
                  </a:lnTo>
                  <a:lnTo>
                    <a:pt x="10929" y="1595"/>
                  </a:lnTo>
                  <a:lnTo>
                    <a:pt x="18288" y="0"/>
                  </a:lnTo>
                  <a:lnTo>
                    <a:pt x="25884" y="1595"/>
                  </a:lnTo>
                  <a:lnTo>
                    <a:pt x="32194" y="5905"/>
                  </a:lnTo>
                  <a:lnTo>
                    <a:pt x="36504" y="12215"/>
                  </a:lnTo>
                  <a:lnTo>
                    <a:pt x="38100" y="19812"/>
                  </a:lnTo>
                  <a:lnTo>
                    <a:pt x="36504" y="27170"/>
                  </a:lnTo>
                  <a:lnTo>
                    <a:pt x="32194" y="32956"/>
                  </a:lnTo>
                  <a:lnTo>
                    <a:pt x="25884" y="36742"/>
                  </a:lnTo>
                  <a:lnTo>
                    <a:pt x="18288" y="38100"/>
                  </a:lnTo>
                  <a:lnTo>
                    <a:pt x="10929" y="36742"/>
                  </a:lnTo>
                  <a:lnTo>
                    <a:pt x="5143" y="32956"/>
                  </a:lnTo>
                  <a:lnTo>
                    <a:pt x="1357" y="27170"/>
                  </a:lnTo>
                  <a:lnTo>
                    <a:pt x="0" y="19812"/>
                  </a:lnTo>
                </a:path>
              </a:pathLst>
            </a:custGeom>
            <a:ln w="9144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57" name="object 157"/>
            <p:cNvSpPr/>
            <p:nvPr/>
          </p:nvSpPr>
          <p:spPr>
            <a:xfrm>
              <a:off x="5593080" y="5868923"/>
              <a:ext cx="38100" cy="38100"/>
            </a:xfrm>
            <a:custGeom>
              <a:avLst/>
              <a:gdLst/>
              <a:ahLst/>
              <a:cxnLst/>
              <a:rect l="l" t="t" r="r" b="b"/>
              <a:pathLst>
                <a:path w="38100" h="38100">
                  <a:moveTo>
                    <a:pt x="18288" y="38100"/>
                  </a:moveTo>
                  <a:lnTo>
                    <a:pt x="10929" y="36742"/>
                  </a:lnTo>
                  <a:lnTo>
                    <a:pt x="5143" y="32956"/>
                  </a:lnTo>
                  <a:lnTo>
                    <a:pt x="1357" y="27170"/>
                  </a:lnTo>
                  <a:lnTo>
                    <a:pt x="0" y="19812"/>
                  </a:lnTo>
                  <a:lnTo>
                    <a:pt x="1357" y="12215"/>
                  </a:lnTo>
                  <a:lnTo>
                    <a:pt x="5143" y="5905"/>
                  </a:lnTo>
                  <a:lnTo>
                    <a:pt x="10929" y="1595"/>
                  </a:lnTo>
                  <a:lnTo>
                    <a:pt x="18288" y="0"/>
                  </a:lnTo>
                  <a:lnTo>
                    <a:pt x="25884" y="1595"/>
                  </a:lnTo>
                  <a:lnTo>
                    <a:pt x="32194" y="5905"/>
                  </a:lnTo>
                  <a:lnTo>
                    <a:pt x="36504" y="12215"/>
                  </a:lnTo>
                  <a:lnTo>
                    <a:pt x="38100" y="19812"/>
                  </a:lnTo>
                  <a:lnTo>
                    <a:pt x="36504" y="27170"/>
                  </a:lnTo>
                  <a:lnTo>
                    <a:pt x="32194" y="32956"/>
                  </a:lnTo>
                  <a:lnTo>
                    <a:pt x="25884" y="36742"/>
                  </a:lnTo>
                  <a:lnTo>
                    <a:pt x="18288" y="3810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58" name="object 158"/>
            <p:cNvSpPr/>
            <p:nvPr/>
          </p:nvSpPr>
          <p:spPr>
            <a:xfrm>
              <a:off x="5593080" y="5868923"/>
              <a:ext cx="38100" cy="38100"/>
            </a:xfrm>
            <a:custGeom>
              <a:avLst/>
              <a:gdLst/>
              <a:ahLst/>
              <a:cxnLst/>
              <a:rect l="l" t="t" r="r" b="b"/>
              <a:pathLst>
                <a:path w="38100" h="38100">
                  <a:moveTo>
                    <a:pt x="0" y="19812"/>
                  </a:moveTo>
                  <a:lnTo>
                    <a:pt x="1357" y="12215"/>
                  </a:lnTo>
                  <a:lnTo>
                    <a:pt x="5143" y="5905"/>
                  </a:lnTo>
                  <a:lnTo>
                    <a:pt x="10929" y="1595"/>
                  </a:lnTo>
                  <a:lnTo>
                    <a:pt x="18288" y="0"/>
                  </a:lnTo>
                  <a:lnTo>
                    <a:pt x="25884" y="1595"/>
                  </a:lnTo>
                  <a:lnTo>
                    <a:pt x="32194" y="5905"/>
                  </a:lnTo>
                  <a:lnTo>
                    <a:pt x="36504" y="12215"/>
                  </a:lnTo>
                  <a:lnTo>
                    <a:pt x="38100" y="19812"/>
                  </a:lnTo>
                  <a:lnTo>
                    <a:pt x="36504" y="27170"/>
                  </a:lnTo>
                  <a:lnTo>
                    <a:pt x="32194" y="32956"/>
                  </a:lnTo>
                  <a:lnTo>
                    <a:pt x="25884" y="36742"/>
                  </a:lnTo>
                  <a:lnTo>
                    <a:pt x="18288" y="38100"/>
                  </a:lnTo>
                  <a:lnTo>
                    <a:pt x="10929" y="36742"/>
                  </a:lnTo>
                  <a:lnTo>
                    <a:pt x="5143" y="32956"/>
                  </a:lnTo>
                  <a:lnTo>
                    <a:pt x="1357" y="27170"/>
                  </a:lnTo>
                  <a:lnTo>
                    <a:pt x="0" y="19812"/>
                  </a:lnTo>
                </a:path>
              </a:pathLst>
            </a:custGeom>
            <a:ln w="9144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159" name="object 159"/>
          <p:cNvGrpSpPr/>
          <p:nvPr/>
        </p:nvGrpSpPr>
        <p:grpSpPr>
          <a:xfrm>
            <a:off x="11671092" y="5864352"/>
            <a:ext cx="109559" cy="47625"/>
            <a:chOff x="5073396" y="5864351"/>
            <a:chExt cx="47625" cy="47625"/>
          </a:xfrm>
        </p:grpSpPr>
        <p:sp>
          <p:nvSpPr>
            <p:cNvPr id="160" name="object 160"/>
            <p:cNvSpPr/>
            <p:nvPr/>
          </p:nvSpPr>
          <p:spPr>
            <a:xfrm>
              <a:off x="5077968" y="5868923"/>
              <a:ext cx="38100" cy="38100"/>
            </a:xfrm>
            <a:custGeom>
              <a:avLst/>
              <a:gdLst/>
              <a:ahLst/>
              <a:cxnLst/>
              <a:rect l="l" t="t" r="r" b="b"/>
              <a:pathLst>
                <a:path w="38100" h="38100">
                  <a:moveTo>
                    <a:pt x="18288" y="38100"/>
                  </a:moveTo>
                  <a:lnTo>
                    <a:pt x="10929" y="36742"/>
                  </a:lnTo>
                  <a:lnTo>
                    <a:pt x="5143" y="32956"/>
                  </a:lnTo>
                  <a:lnTo>
                    <a:pt x="1357" y="27170"/>
                  </a:lnTo>
                  <a:lnTo>
                    <a:pt x="0" y="19812"/>
                  </a:lnTo>
                  <a:lnTo>
                    <a:pt x="1357" y="12215"/>
                  </a:lnTo>
                  <a:lnTo>
                    <a:pt x="5143" y="5905"/>
                  </a:lnTo>
                  <a:lnTo>
                    <a:pt x="10929" y="1595"/>
                  </a:lnTo>
                  <a:lnTo>
                    <a:pt x="18288" y="0"/>
                  </a:lnTo>
                  <a:lnTo>
                    <a:pt x="25884" y="1595"/>
                  </a:lnTo>
                  <a:lnTo>
                    <a:pt x="32194" y="5905"/>
                  </a:lnTo>
                  <a:lnTo>
                    <a:pt x="36504" y="12215"/>
                  </a:lnTo>
                  <a:lnTo>
                    <a:pt x="38100" y="19812"/>
                  </a:lnTo>
                  <a:lnTo>
                    <a:pt x="36504" y="27170"/>
                  </a:lnTo>
                  <a:lnTo>
                    <a:pt x="32194" y="32956"/>
                  </a:lnTo>
                  <a:lnTo>
                    <a:pt x="25884" y="36742"/>
                  </a:lnTo>
                  <a:lnTo>
                    <a:pt x="18288" y="3810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61" name="object 161"/>
            <p:cNvSpPr/>
            <p:nvPr/>
          </p:nvSpPr>
          <p:spPr>
            <a:xfrm>
              <a:off x="5077968" y="5868923"/>
              <a:ext cx="38100" cy="38100"/>
            </a:xfrm>
            <a:custGeom>
              <a:avLst/>
              <a:gdLst/>
              <a:ahLst/>
              <a:cxnLst/>
              <a:rect l="l" t="t" r="r" b="b"/>
              <a:pathLst>
                <a:path w="38100" h="38100">
                  <a:moveTo>
                    <a:pt x="0" y="19812"/>
                  </a:moveTo>
                  <a:lnTo>
                    <a:pt x="1357" y="12215"/>
                  </a:lnTo>
                  <a:lnTo>
                    <a:pt x="5143" y="5905"/>
                  </a:lnTo>
                  <a:lnTo>
                    <a:pt x="10929" y="1595"/>
                  </a:lnTo>
                  <a:lnTo>
                    <a:pt x="18288" y="0"/>
                  </a:lnTo>
                  <a:lnTo>
                    <a:pt x="25884" y="1595"/>
                  </a:lnTo>
                  <a:lnTo>
                    <a:pt x="32194" y="5905"/>
                  </a:lnTo>
                  <a:lnTo>
                    <a:pt x="36504" y="12215"/>
                  </a:lnTo>
                  <a:lnTo>
                    <a:pt x="38100" y="19812"/>
                  </a:lnTo>
                  <a:lnTo>
                    <a:pt x="36504" y="27170"/>
                  </a:lnTo>
                  <a:lnTo>
                    <a:pt x="32194" y="32956"/>
                  </a:lnTo>
                  <a:lnTo>
                    <a:pt x="25884" y="36742"/>
                  </a:lnTo>
                  <a:lnTo>
                    <a:pt x="18288" y="38100"/>
                  </a:lnTo>
                  <a:lnTo>
                    <a:pt x="10929" y="36742"/>
                  </a:lnTo>
                  <a:lnTo>
                    <a:pt x="5143" y="32956"/>
                  </a:lnTo>
                  <a:lnTo>
                    <a:pt x="1357" y="27170"/>
                  </a:lnTo>
                  <a:lnTo>
                    <a:pt x="0" y="19812"/>
                  </a:lnTo>
                </a:path>
              </a:pathLst>
            </a:custGeom>
            <a:ln w="9144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162" name="object 162"/>
          <p:cNvGrpSpPr/>
          <p:nvPr/>
        </p:nvGrpSpPr>
        <p:grpSpPr>
          <a:xfrm>
            <a:off x="10493115" y="5864352"/>
            <a:ext cx="112480" cy="47625"/>
            <a:chOff x="4561332" y="5864351"/>
            <a:chExt cx="48895" cy="47625"/>
          </a:xfrm>
        </p:grpSpPr>
        <p:sp>
          <p:nvSpPr>
            <p:cNvPr id="163" name="object 163"/>
            <p:cNvSpPr/>
            <p:nvPr/>
          </p:nvSpPr>
          <p:spPr>
            <a:xfrm>
              <a:off x="4565904" y="5868923"/>
              <a:ext cx="40005" cy="38100"/>
            </a:xfrm>
            <a:custGeom>
              <a:avLst/>
              <a:gdLst/>
              <a:ahLst/>
              <a:cxnLst/>
              <a:rect l="l" t="t" r="r" b="b"/>
              <a:pathLst>
                <a:path w="40004" h="38100">
                  <a:moveTo>
                    <a:pt x="19812" y="38100"/>
                  </a:moveTo>
                  <a:lnTo>
                    <a:pt x="12215" y="36742"/>
                  </a:lnTo>
                  <a:lnTo>
                    <a:pt x="5905" y="32956"/>
                  </a:lnTo>
                  <a:lnTo>
                    <a:pt x="1595" y="27170"/>
                  </a:lnTo>
                  <a:lnTo>
                    <a:pt x="0" y="19812"/>
                  </a:lnTo>
                  <a:lnTo>
                    <a:pt x="1595" y="12215"/>
                  </a:lnTo>
                  <a:lnTo>
                    <a:pt x="5905" y="5905"/>
                  </a:lnTo>
                  <a:lnTo>
                    <a:pt x="12215" y="1595"/>
                  </a:lnTo>
                  <a:lnTo>
                    <a:pt x="19812" y="0"/>
                  </a:lnTo>
                  <a:lnTo>
                    <a:pt x="27408" y="1595"/>
                  </a:lnTo>
                  <a:lnTo>
                    <a:pt x="33718" y="5905"/>
                  </a:lnTo>
                  <a:lnTo>
                    <a:pt x="38028" y="12215"/>
                  </a:lnTo>
                  <a:lnTo>
                    <a:pt x="39624" y="19812"/>
                  </a:lnTo>
                  <a:lnTo>
                    <a:pt x="38028" y="27170"/>
                  </a:lnTo>
                  <a:lnTo>
                    <a:pt x="33718" y="32956"/>
                  </a:lnTo>
                  <a:lnTo>
                    <a:pt x="27408" y="36742"/>
                  </a:lnTo>
                  <a:lnTo>
                    <a:pt x="19812" y="3810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64" name="object 164"/>
            <p:cNvSpPr/>
            <p:nvPr/>
          </p:nvSpPr>
          <p:spPr>
            <a:xfrm>
              <a:off x="4565904" y="5868923"/>
              <a:ext cx="40005" cy="38100"/>
            </a:xfrm>
            <a:custGeom>
              <a:avLst/>
              <a:gdLst/>
              <a:ahLst/>
              <a:cxnLst/>
              <a:rect l="l" t="t" r="r" b="b"/>
              <a:pathLst>
                <a:path w="40004" h="38100">
                  <a:moveTo>
                    <a:pt x="0" y="19812"/>
                  </a:moveTo>
                  <a:lnTo>
                    <a:pt x="1595" y="12215"/>
                  </a:lnTo>
                  <a:lnTo>
                    <a:pt x="5905" y="5905"/>
                  </a:lnTo>
                  <a:lnTo>
                    <a:pt x="12215" y="1595"/>
                  </a:lnTo>
                  <a:lnTo>
                    <a:pt x="19812" y="0"/>
                  </a:lnTo>
                  <a:lnTo>
                    <a:pt x="27408" y="1595"/>
                  </a:lnTo>
                  <a:lnTo>
                    <a:pt x="33718" y="5905"/>
                  </a:lnTo>
                  <a:lnTo>
                    <a:pt x="38028" y="12215"/>
                  </a:lnTo>
                  <a:lnTo>
                    <a:pt x="39624" y="19812"/>
                  </a:lnTo>
                  <a:lnTo>
                    <a:pt x="38028" y="27170"/>
                  </a:lnTo>
                  <a:lnTo>
                    <a:pt x="33718" y="32956"/>
                  </a:lnTo>
                  <a:lnTo>
                    <a:pt x="27408" y="36742"/>
                  </a:lnTo>
                  <a:lnTo>
                    <a:pt x="19812" y="38100"/>
                  </a:lnTo>
                  <a:lnTo>
                    <a:pt x="12215" y="36742"/>
                  </a:lnTo>
                  <a:lnTo>
                    <a:pt x="5905" y="32956"/>
                  </a:lnTo>
                  <a:lnTo>
                    <a:pt x="1595" y="27170"/>
                  </a:lnTo>
                  <a:lnTo>
                    <a:pt x="0" y="19812"/>
                  </a:lnTo>
                </a:path>
              </a:pathLst>
            </a:custGeom>
            <a:ln w="9144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165" name="object 165"/>
          <p:cNvGrpSpPr/>
          <p:nvPr/>
        </p:nvGrpSpPr>
        <p:grpSpPr>
          <a:xfrm>
            <a:off x="12849070" y="6717793"/>
            <a:ext cx="112480" cy="47625"/>
            <a:chOff x="5585460" y="6717792"/>
            <a:chExt cx="48895" cy="47625"/>
          </a:xfrm>
        </p:grpSpPr>
        <p:sp>
          <p:nvSpPr>
            <p:cNvPr id="166" name="object 166"/>
            <p:cNvSpPr/>
            <p:nvPr/>
          </p:nvSpPr>
          <p:spPr>
            <a:xfrm>
              <a:off x="5590032" y="6722364"/>
              <a:ext cx="40005" cy="38100"/>
            </a:xfrm>
            <a:custGeom>
              <a:avLst/>
              <a:gdLst/>
              <a:ahLst/>
              <a:cxnLst/>
              <a:rect l="l" t="t" r="r" b="b"/>
              <a:pathLst>
                <a:path w="40004" h="38100">
                  <a:moveTo>
                    <a:pt x="19812" y="38099"/>
                  </a:moveTo>
                  <a:lnTo>
                    <a:pt x="12215" y="36528"/>
                  </a:lnTo>
                  <a:lnTo>
                    <a:pt x="5905" y="32384"/>
                  </a:lnTo>
                  <a:lnTo>
                    <a:pt x="1595" y="26527"/>
                  </a:lnTo>
                  <a:lnTo>
                    <a:pt x="0" y="19811"/>
                  </a:lnTo>
                  <a:lnTo>
                    <a:pt x="1595" y="12215"/>
                  </a:lnTo>
                  <a:lnTo>
                    <a:pt x="5905" y="5905"/>
                  </a:lnTo>
                  <a:lnTo>
                    <a:pt x="12215" y="1595"/>
                  </a:lnTo>
                  <a:lnTo>
                    <a:pt x="19812" y="0"/>
                  </a:lnTo>
                  <a:lnTo>
                    <a:pt x="27408" y="1595"/>
                  </a:lnTo>
                  <a:lnTo>
                    <a:pt x="33718" y="5905"/>
                  </a:lnTo>
                  <a:lnTo>
                    <a:pt x="38028" y="12215"/>
                  </a:lnTo>
                  <a:lnTo>
                    <a:pt x="39624" y="19811"/>
                  </a:lnTo>
                  <a:lnTo>
                    <a:pt x="38028" y="26527"/>
                  </a:lnTo>
                  <a:lnTo>
                    <a:pt x="33718" y="32384"/>
                  </a:lnTo>
                  <a:lnTo>
                    <a:pt x="27408" y="36528"/>
                  </a:lnTo>
                  <a:lnTo>
                    <a:pt x="19812" y="38099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67" name="object 167"/>
            <p:cNvSpPr/>
            <p:nvPr/>
          </p:nvSpPr>
          <p:spPr>
            <a:xfrm>
              <a:off x="5590032" y="6722364"/>
              <a:ext cx="40005" cy="38100"/>
            </a:xfrm>
            <a:custGeom>
              <a:avLst/>
              <a:gdLst/>
              <a:ahLst/>
              <a:cxnLst/>
              <a:rect l="l" t="t" r="r" b="b"/>
              <a:pathLst>
                <a:path w="40004" h="38100">
                  <a:moveTo>
                    <a:pt x="0" y="19811"/>
                  </a:moveTo>
                  <a:lnTo>
                    <a:pt x="1595" y="12215"/>
                  </a:lnTo>
                  <a:lnTo>
                    <a:pt x="5905" y="5905"/>
                  </a:lnTo>
                  <a:lnTo>
                    <a:pt x="12215" y="1595"/>
                  </a:lnTo>
                  <a:lnTo>
                    <a:pt x="19812" y="0"/>
                  </a:lnTo>
                  <a:lnTo>
                    <a:pt x="27408" y="1595"/>
                  </a:lnTo>
                  <a:lnTo>
                    <a:pt x="33718" y="5905"/>
                  </a:lnTo>
                  <a:lnTo>
                    <a:pt x="38028" y="12215"/>
                  </a:lnTo>
                  <a:lnTo>
                    <a:pt x="39624" y="19811"/>
                  </a:lnTo>
                  <a:lnTo>
                    <a:pt x="38028" y="26527"/>
                  </a:lnTo>
                  <a:lnTo>
                    <a:pt x="33718" y="32384"/>
                  </a:lnTo>
                  <a:lnTo>
                    <a:pt x="27408" y="36528"/>
                  </a:lnTo>
                  <a:lnTo>
                    <a:pt x="19812" y="38099"/>
                  </a:lnTo>
                  <a:lnTo>
                    <a:pt x="12215" y="36528"/>
                  </a:lnTo>
                  <a:lnTo>
                    <a:pt x="5905" y="32384"/>
                  </a:lnTo>
                  <a:lnTo>
                    <a:pt x="1595" y="26527"/>
                  </a:lnTo>
                  <a:lnTo>
                    <a:pt x="0" y="19811"/>
                  </a:lnTo>
                </a:path>
              </a:pathLst>
            </a:custGeom>
            <a:ln w="9144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168" name="object 168"/>
          <p:cNvGrpSpPr/>
          <p:nvPr/>
        </p:nvGrpSpPr>
        <p:grpSpPr>
          <a:xfrm>
            <a:off x="11671092" y="6717793"/>
            <a:ext cx="109559" cy="47625"/>
            <a:chOff x="5073396" y="6717792"/>
            <a:chExt cx="47625" cy="47625"/>
          </a:xfrm>
        </p:grpSpPr>
        <p:sp>
          <p:nvSpPr>
            <p:cNvPr id="169" name="object 169"/>
            <p:cNvSpPr/>
            <p:nvPr/>
          </p:nvSpPr>
          <p:spPr>
            <a:xfrm>
              <a:off x="5077968" y="6722364"/>
              <a:ext cx="38100" cy="38100"/>
            </a:xfrm>
            <a:custGeom>
              <a:avLst/>
              <a:gdLst/>
              <a:ahLst/>
              <a:cxnLst/>
              <a:rect l="l" t="t" r="r" b="b"/>
              <a:pathLst>
                <a:path w="38100" h="38100">
                  <a:moveTo>
                    <a:pt x="18288" y="38099"/>
                  </a:moveTo>
                  <a:lnTo>
                    <a:pt x="10929" y="36528"/>
                  </a:lnTo>
                  <a:lnTo>
                    <a:pt x="5143" y="32384"/>
                  </a:lnTo>
                  <a:lnTo>
                    <a:pt x="1357" y="26527"/>
                  </a:lnTo>
                  <a:lnTo>
                    <a:pt x="0" y="19811"/>
                  </a:lnTo>
                  <a:lnTo>
                    <a:pt x="1357" y="12215"/>
                  </a:lnTo>
                  <a:lnTo>
                    <a:pt x="5143" y="5905"/>
                  </a:lnTo>
                  <a:lnTo>
                    <a:pt x="10929" y="1595"/>
                  </a:lnTo>
                  <a:lnTo>
                    <a:pt x="18288" y="0"/>
                  </a:lnTo>
                  <a:lnTo>
                    <a:pt x="25884" y="1595"/>
                  </a:lnTo>
                  <a:lnTo>
                    <a:pt x="32194" y="5905"/>
                  </a:lnTo>
                  <a:lnTo>
                    <a:pt x="36504" y="12215"/>
                  </a:lnTo>
                  <a:lnTo>
                    <a:pt x="38100" y="19811"/>
                  </a:lnTo>
                  <a:lnTo>
                    <a:pt x="36504" y="26527"/>
                  </a:lnTo>
                  <a:lnTo>
                    <a:pt x="32194" y="32384"/>
                  </a:lnTo>
                  <a:lnTo>
                    <a:pt x="25884" y="36528"/>
                  </a:lnTo>
                  <a:lnTo>
                    <a:pt x="18288" y="38099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70" name="object 170"/>
            <p:cNvSpPr/>
            <p:nvPr/>
          </p:nvSpPr>
          <p:spPr>
            <a:xfrm>
              <a:off x="5077968" y="6722364"/>
              <a:ext cx="38100" cy="38100"/>
            </a:xfrm>
            <a:custGeom>
              <a:avLst/>
              <a:gdLst/>
              <a:ahLst/>
              <a:cxnLst/>
              <a:rect l="l" t="t" r="r" b="b"/>
              <a:pathLst>
                <a:path w="38100" h="38100">
                  <a:moveTo>
                    <a:pt x="0" y="19811"/>
                  </a:moveTo>
                  <a:lnTo>
                    <a:pt x="1357" y="12215"/>
                  </a:lnTo>
                  <a:lnTo>
                    <a:pt x="5143" y="5905"/>
                  </a:lnTo>
                  <a:lnTo>
                    <a:pt x="10929" y="1595"/>
                  </a:lnTo>
                  <a:lnTo>
                    <a:pt x="18288" y="0"/>
                  </a:lnTo>
                  <a:lnTo>
                    <a:pt x="25884" y="1595"/>
                  </a:lnTo>
                  <a:lnTo>
                    <a:pt x="32194" y="5905"/>
                  </a:lnTo>
                  <a:lnTo>
                    <a:pt x="36504" y="12215"/>
                  </a:lnTo>
                  <a:lnTo>
                    <a:pt x="38100" y="19811"/>
                  </a:lnTo>
                  <a:lnTo>
                    <a:pt x="36504" y="26527"/>
                  </a:lnTo>
                  <a:lnTo>
                    <a:pt x="32194" y="32384"/>
                  </a:lnTo>
                  <a:lnTo>
                    <a:pt x="25884" y="36528"/>
                  </a:lnTo>
                  <a:lnTo>
                    <a:pt x="18288" y="38099"/>
                  </a:lnTo>
                  <a:lnTo>
                    <a:pt x="10929" y="36528"/>
                  </a:lnTo>
                  <a:lnTo>
                    <a:pt x="5143" y="32384"/>
                  </a:lnTo>
                  <a:lnTo>
                    <a:pt x="1357" y="26527"/>
                  </a:lnTo>
                  <a:lnTo>
                    <a:pt x="0" y="19811"/>
                  </a:lnTo>
                </a:path>
              </a:pathLst>
            </a:custGeom>
            <a:ln w="9144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171" name="object 171"/>
          <p:cNvGrpSpPr/>
          <p:nvPr/>
        </p:nvGrpSpPr>
        <p:grpSpPr>
          <a:xfrm>
            <a:off x="10493115" y="6717793"/>
            <a:ext cx="112480" cy="47625"/>
            <a:chOff x="4561332" y="6717792"/>
            <a:chExt cx="48895" cy="47625"/>
          </a:xfrm>
        </p:grpSpPr>
        <p:sp>
          <p:nvSpPr>
            <p:cNvPr id="172" name="object 172"/>
            <p:cNvSpPr/>
            <p:nvPr/>
          </p:nvSpPr>
          <p:spPr>
            <a:xfrm>
              <a:off x="4565904" y="6722364"/>
              <a:ext cx="40005" cy="38100"/>
            </a:xfrm>
            <a:custGeom>
              <a:avLst/>
              <a:gdLst/>
              <a:ahLst/>
              <a:cxnLst/>
              <a:rect l="l" t="t" r="r" b="b"/>
              <a:pathLst>
                <a:path w="40004" h="38100">
                  <a:moveTo>
                    <a:pt x="19812" y="38099"/>
                  </a:moveTo>
                  <a:lnTo>
                    <a:pt x="12215" y="36528"/>
                  </a:lnTo>
                  <a:lnTo>
                    <a:pt x="5905" y="32384"/>
                  </a:lnTo>
                  <a:lnTo>
                    <a:pt x="1595" y="26527"/>
                  </a:lnTo>
                  <a:lnTo>
                    <a:pt x="0" y="19811"/>
                  </a:lnTo>
                  <a:lnTo>
                    <a:pt x="1595" y="12215"/>
                  </a:lnTo>
                  <a:lnTo>
                    <a:pt x="5905" y="5905"/>
                  </a:lnTo>
                  <a:lnTo>
                    <a:pt x="12215" y="1595"/>
                  </a:lnTo>
                  <a:lnTo>
                    <a:pt x="19812" y="0"/>
                  </a:lnTo>
                  <a:lnTo>
                    <a:pt x="27408" y="1595"/>
                  </a:lnTo>
                  <a:lnTo>
                    <a:pt x="33718" y="5905"/>
                  </a:lnTo>
                  <a:lnTo>
                    <a:pt x="38028" y="12215"/>
                  </a:lnTo>
                  <a:lnTo>
                    <a:pt x="39624" y="19811"/>
                  </a:lnTo>
                  <a:lnTo>
                    <a:pt x="38028" y="26527"/>
                  </a:lnTo>
                  <a:lnTo>
                    <a:pt x="33718" y="32384"/>
                  </a:lnTo>
                  <a:lnTo>
                    <a:pt x="27408" y="36528"/>
                  </a:lnTo>
                  <a:lnTo>
                    <a:pt x="19812" y="38099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73" name="object 173"/>
            <p:cNvSpPr/>
            <p:nvPr/>
          </p:nvSpPr>
          <p:spPr>
            <a:xfrm>
              <a:off x="4565904" y="6722364"/>
              <a:ext cx="40005" cy="38100"/>
            </a:xfrm>
            <a:custGeom>
              <a:avLst/>
              <a:gdLst/>
              <a:ahLst/>
              <a:cxnLst/>
              <a:rect l="l" t="t" r="r" b="b"/>
              <a:pathLst>
                <a:path w="40004" h="38100">
                  <a:moveTo>
                    <a:pt x="0" y="19811"/>
                  </a:moveTo>
                  <a:lnTo>
                    <a:pt x="1595" y="12215"/>
                  </a:lnTo>
                  <a:lnTo>
                    <a:pt x="5905" y="5905"/>
                  </a:lnTo>
                  <a:lnTo>
                    <a:pt x="12215" y="1595"/>
                  </a:lnTo>
                  <a:lnTo>
                    <a:pt x="19812" y="0"/>
                  </a:lnTo>
                  <a:lnTo>
                    <a:pt x="27408" y="1595"/>
                  </a:lnTo>
                  <a:lnTo>
                    <a:pt x="33718" y="5905"/>
                  </a:lnTo>
                  <a:lnTo>
                    <a:pt x="38028" y="12215"/>
                  </a:lnTo>
                  <a:lnTo>
                    <a:pt x="39624" y="19811"/>
                  </a:lnTo>
                  <a:lnTo>
                    <a:pt x="38028" y="26527"/>
                  </a:lnTo>
                  <a:lnTo>
                    <a:pt x="33718" y="32384"/>
                  </a:lnTo>
                  <a:lnTo>
                    <a:pt x="27408" y="36528"/>
                  </a:lnTo>
                  <a:lnTo>
                    <a:pt x="19812" y="38099"/>
                  </a:lnTo>
                  <a:lnTo>
                    <a:pt x="12215" y="36528"/>
                  </a:lnTo>
                  <a:lnTo>
                    <a:pt x="5905" y="32384"/>
                  </a:lnTo>
                  <a:lnTo>
                    <a:pt x="1595" y="26527"/>
                  </a:lnTo>
                  <a:lnTo>
                    <a:pt x="0" y="19811"/>
                  </a:lnTo>
                </a:path>
              </a:pathLst>
            </a:custGeom>
            <a:ln w="9144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pic>
        <p:nvPicPr>
          <p:cNvPr id="174" name="object 174"/>
          <p:cNvPicPr/>
          <p:nvPr/>
        </p:nvPicPr>
        <p:blipFill>
          <a:blip r:embed="rId11" cstate="print"/>
          <a:stretch>
            <a:fillRect/>
          </a:stretch>
        </p:blipFill>
        <p:spPr>
          <a:xfrm>
            <a:off x="9935677" y="5943601"/>
            <a:ext cx="371621" cy="201167"/>
          </a:xfrm>
          <a:prstGeom prst="rect">
            <a:avLst/>
          </a:prstGeom>
        </p:spPr>
      </p:pic>
      <p:pic>
        <p:nvPicPr>
          <p:cNvPr id="175" name="object 175"/>
          <p:cNvPicPr/>
          <p:nvPr/>
        </p:nvPicPr>
        <p:blipFill>
          <a:blip r:embed="rId12" cstate="print"/>
          <a:stretch>
            <a:fillRect/>
          </a:stretch>
        </p:blipFill>
        <p:spPr>
          <a:xfrm>
            <a:off x="11127679" y="5943601"/>
            <a:ext cx="368118" cy="201167"/>
          </a:xfrm>
          <a:prstGeom prst="rect">
            <a:avLst/>
          </a:prstGeom>
        </p:spPr>
      </p:pic>
      <p:pic>
        <p:nvPicPr>
          <p:cNvPr id="176" name="object 176"/>
          <p:cNvPicPr/>
          <p:nvPr/>
        </p:nvPicPr>
        <p:blipFill>
          <a:blip r:embed="rId13" cstate="print"/>
          <a:stretch>
            <a:fillRect/>
          </a:stretch>
        </p:blipFill>
        <p:spPr>
          <a:xfrm>
            <a:off x="12428361" y="5942077"/>
            <a:ext cx="252421" cy="187451"/>
          </a:xfrm>
          <a:prstGeom prst="rect">
            <a:avLst/>
          </a:prstGeom>
        </p:spPr>
      </p:pic>
      <p:pic>
        <p:nvPicPr>
          <p:cNvPr id="177" name="object 177"/>
          <p:cNvPicPr/>
          <p:nvPr/>
        </p:nvPicPr>
        <p:blipFill>
          <a:blip r:embed="rId14" cstate="print"/>
          <a:stretch>
            <a:fillRect/>
          </a:stretch>
        </p:blipFill>
        <p:spPr>
          <a:xfrm>
            <a:off x="13504667" y="5942077"/>
            <a:ext cx="297998" cy="187451"/>
          </a:xfrm>
          <a:prstGeom prst="rect">
            <a:avLst/>
          </a:prstGeom>
        </p:spPr>
      </p:pic>
      <p:grpSp>
        <p:nvGrpSpPr>
          <p:cNvPr id="178" name="object 178"/>
          <p:cNvGrpSpPr/>
          <p:nvPr/>
        </p:nvGrpSpPr>
        <p:grpSpPr>
          <a:xfrm>
            <a:off x="12708833" y="5765292"/>
            <a:ext cx="400255" cy="198120"/>
            <a:chOff x="5524500" y="5765292"/>
            <a:chExt cx="173990" cy="198120"/>
          </a:xfrm>
        </p:grpSpPr>
        <p:pic>
          <p:nvPicPr>
            <p:cNvPr id="179" name="object 179"/>
            <p:cNvPicPr/>
            <p:nvPr/>
          </p:nvPicPr>
          <p:blipFill>
            <a:blip r:embed="rId15" cstate="print"/>
            <a:stretch>
              <a:fillRect/>
            </a:stretch>
          </p:blipFill>
          <p:spPr>
            <a:xfrm>
              <a:off x="5524500" y="5766816"/>
              <a:ext cx="99060" cy="188975"/>
            </a:xfrm>
            <a:prstGeom prst="rect">
              <a:avLst/>
            </a:prstGeom>
          </p:spPr>
        </p:pic>
        <p:pic>
          <p:nvPicPr>
            <p:cNvPr id="180" name="object 180"/>
            <p:cNvPicPr/>
            <p:nvPr/>
          </p:nvPicPr>
          <p:blipFill>
            <a:blip r:embed="rId16" cstate="print"/>
            <a:stretch>
              <a:fillRect/>
            </a:stretch>
          </p:blipFill>
          <p:spPr>
            <a:xfrm>
              <a:off x="5623560" y="5765292"/>
              <a:ext cx="74675" cy="198119"/>
            </a:xfrm>
            <a:prstGeom prst="rect">
              <a:avLst/>
            </a:prstGeom>
          </p:spPr>
        </p:pic>
      </p:grpSp>
      <p:grpSp>
        <p:nvGrpSpPr>
          <p:cNvPr id="181" name="object 181"/>
          <p:cNvGrpSpPr/>
          <p:nvPr/>
        </p:nvGrpSpPr>
        <p:grpSpPr>
          <a:xfrm>
            <a:off x="13732549" y="5765292"/>
            <a:ext cx="502510" cy="198120"/>
            <a:chOff x="5969507" y="5765292"/>
            <a:chExt cx="218440" cy="198120"/>
          </a:xfrm>
        </p:grpSpPr>
        <p:pic>
          <p:nvPicPr>
            <p:cNvPr id="182" name="object 182"/>
            <p:cNvPicPr/>
            <p:nvPr/>
          </p:nvPicPr>
          <p:blipFill>
            <a:blip r:embed="rId17" cstate="print"/>
            <a:stretch>
              <a:fillRect/>
            </a:stretch>
          </p:blipFill>
          <p:spPr>
            <a:xfrm>
              <a:off x="5969507" y="5766816"/>
              <a:ext cx="135636" cy="188975"/>
            </a:xfrm>
            <a:prstGeom prst="rect">
              <a:avLst/>
            </a:prstGeom>
          </p:spPr>
        </p:pic>
        <p:pic>
          <p:nvPicPr>
            <p:cNvPr id="183" name="object 183"/>
            <p:cNvPicPr/>
            <p:nvPr/>
          </p:nvPicPr>
          <p:blipFill>
            <a:blip r:embed="rId16" cstate="print"/>
            <a:stretch>
              <a:fillRect/>
            </a:stretch>
          </p:blipFill>
          <p:spPr>
            <a:xfrm>
              <a:off x="6114287" y="5765292"/>
              <a:ext cx="73151" cy="198119"/>
            </a:xfrm>
            <a:prstGeom prst="rect">
              <a:avLst/>
            </a:prstGeom>
          </p:spPr>
        </p:pic>
      </p:grpSp>
      <p:pic>
        <p:nvPicPr>
          <p:cNvPr id="184" name="object 184"/>
          <p:cNvPicPr/>
          <p:nvPr/>
        </p:nvPicPr>
        <p:blipFill>
          <a:blip r:embed="rId18" cstate="print"/>
          <a:stretch>
            <a:fillRect/>
          </a:stretch>
        </p:blipFill>
        <p:spPr>
          <a:xfrm>
            <a:off x="9844524" y="6153912"/>
            <a:ext cx="494327" cy="192023"/>
          </a:xfrm>
          <a:prstGeom prst="rect">
            <a:avLst/>
          </a:prstGeom>
        </p:spPr>
      </p:pic>
      <p:grpSp>
        <p:nvGrpSpPr>
          <p:cNvPr id="185" name="object 185"/>
          <p:cNvGrpSpPr/>
          <p:nvPr/>
        </p:nvGrpSpPr>
        <p:grpSpPr>
          <a:xfrm>
            <a:off x="13595821" y="6391655"/>
            <a:ext cx="883775" cy="173990"/>
            <a:chOff x="5910071" y="6391655"/>
            <a:chExt cx="384175" cy="173990"/>
          </a:xfrm>
        </p:grpSpPr>
        <p:pic>
          <p:nvPicPr>
            <p:cNvPr id="186" name="object 186"/>
            <p:cNvPicPr/>
            <p:nvPr/>
          </p:nvPicPr>
          <p:blipFill>
            <a:blip r:embed="rId19" cstate="print"/>
            <a:stretch>
              <a:fillRect/>
            </a:stretch>
          </p:blipFill>
          <p:spPr>
            <a:xfrm>
              <a:off x="5917692" y="6391655"/>
              <a:ext cx="371855" cy="83820"/>
            </a:xfrm>
            <a:prstGeom prst="rect">
              <a:avLst/>
            </a:prstGeom>
          </p:spPr>
        </p:pic>
        <p:pic>
          <p:nvPicPr>
            <p:cNvPr id="187" name="object 187"/>
            <p:cNvPicPr/>
            <p:nvPr/>
          </p:nvPicPr>
          <p:blipFill>
            <a:blip r:embed="rId20" cstate="print"/>
            <a:stretch>
              <a:fillRect/>
            </a:stretch>
          </p:blipFill>
          <p:spPr>
            <a:xfrm>
              <a:off x="5910071" y="6498335"/>
              <a:ext cx="384047" cy="67055"/>
            </a:xfrm>
            <a:prstGeom prst="rect">
              <a:avLst/>
            </a:prstGeom>
          </p:spPr>
        </p:pic>
      </p:grpSp>
      <p:pic>
        <p:nvPicPr>
          <p:cNvPr id="188" name="object 188"/>
          <p:cNvPicPr/>
          <p:nvPr/>
        </p:nvPicPr>
        <p:blipFill>
          <a:blip r:embed="rId21" cstate="print"/>
          <a:stretch>
            <a:fillRect/>
          </a:stretch>
        </p:blipFill>
        <p:spPr>
          <a:xfrm>
            <a:off x="9781418" y="5783580"/>
            <a:ext cx="255927" cy="246887"/>
          </a:xfrm>
          <a:prstGeom prst="rect">
            <a:avLst/>
          </a:prstGeom>
        </p:spPr>
      </p:pic>
      <p:pic>
        <p:nvPicPr>
          <p:cNvPr id="189" name="object 189"/>
          <p:cNvPicPr/>
          <p:nvPr/>
        </p:nvPicPr>
        <p:blipFill>
          <a:blip r:embed="rId22" cstate="print"/>
          <a:stretch>
            <a:fillRect/>
          </a:stretch>
        </p:blipFill>
        <p:spPr>
          <a:xfrm>
            <a:off x="9781418" y="6763512"/>
            <a:ext cx="231386" cy="246887"/>
          </a:xfrm>
          <a:prstGeom prst="rect">
            <a:avLst/>
          </a:prstGeom>
        </p:spPr>
      </p:pic>
      <p:grpSp>
        <p:nvGrpSpPr>
          <p:cNvPr id="190" name="object 190"/>
          <p:cNvGrpSpPr/>
          <p:nvPr/>
        </p:nvGrpSpPr>
        <p:grpSpPr>
          <a:xfrm>
            <a:off x="10226666" y="4341876"/>
            <a:ext cx="1717884" cy="304800"/>
            <a:chOff x="4445508" y="4341876"/>
            <a:chExt cx="746760" cy="304800"/>
          </a:xfrm>
        </p:grpSpPr>
        <p:pic>
          <p:nvPicPr>
            <p:cNvPr id="191" name="object 191"/>
            <p:cNvPicPr/>
            <p:nvPr/>
          </p:nvPicPr>
          <p:blipFill>
            <a:blip r:embed="rId23" cstate="print"/>
            <a:stretch>
              <a:fillRect/>
            </a:stretch>
          </p:blipFill>
          <p:spPr>
            <a:xfrm>
              <a:off x="4445508" y="4341876"/>
              <a:ext cx="627887" cy="251459"/>
            </a:xfrm>
            <a:prstGeom prst="rect">
              <a:avLst/>
            </a:prstGeom>
          </p:spPr>
        </p:pic>
        <p:pic>
          <p:nvPicPr>
            <p:cNvPr id="192" name="object 192"/>
            <p:cNvPicPr/>
            <p:nvPr/>
          </p:nvPicPr>
          <p:blipFill>
            <a:blip r:embed="rId24" cstate="print"/>
            <a:stretch>
              <a:fillRect/>
            </a:stretch>
          </p:blipFill>
          <p:spPr>
            <a:xfrm>
              <a:off x="5082539" y="4343400"/>
              <a:ext cx="109727" cy="246887"/>
            </a:xfrm>
            <a:prstGeom prst="rect">
              <a:avLst/>
            </a:prstGeom>
          </p:spPr>
        </p:pic>
        <p:pic>
          <p:nvPicPr>
            <p:cNvPr id="193" name="object 193"/>
            <p:cNvPicPr/>
            <p:nvPr/>
          </p:nvPicPr>
          <p:blipFill>
            <a:blip r:embed="rId25" cstate="print"/>
            <a:stretch>
              <a:fillRect/>
            </a:stretch>
          </p:blipFill>
          <p:spPr>
            <a:xfrm>
              <a:off x="4573524" y="4448556"/>
              <a:ext cx="487679" cy="198119"/>
            </a:xfrm>
            <a:prstGeom prst="rect">
              <a:avLst/>
            </a:prstGeom>
          </p:spPr>
        </p:pic>
      </p:grpSp>
      <p:pic>
        <p:nvPicPr>
          <p:cNvPr id="194" name="object 194"/>
          <p:cNvPicPr/>
          <p:nvPr/>
        </p:nvPicPr>
        <p:blipFill>
          <a:blip r:embed="rId5" cstate="print"/>
          <a:stretch>
            <a:fillRect/>
          </a:stretch>
        </p:blipFill>
        <p:spPr>
          <a:xfrm>
            <a:off x="3102710" y="6711697"/>
            <a:ext cx="371621" cy="201167"/>
          </a:xfrm>
          <a:prstGeom prst="rect">
            <a:avLst/>
          </a:prstGeom>
        </p:spPr>
      </p:pic>
      <p:pic>
        <p:nvPicPr>
          <p:cNvPr id="195" name="object 195"/>
          <p:cNvPicPr/>
          <p:nvPr/>
        </p:nvPicPr>
        <p:blipFill>
          <a:blip r:embed="rId26" cstate="print"/>
          <a:stretch>
            <a:fillRect/>
          </a:stretch>
        </p:blipFill>
        <p:spPr>
          <a:xfrm>
            <a:off x="4157977" y="6711697"/>
            <a:ext cx="4115982" cy="85289"/>
          </a:xfrm>
          <a:prstGeom prst="rect">
            <a:avLst/>
          </a:prstGeom>
        </p:spPr>
      </p:pic>
      <p:pic>
        <p:nvPicPr>
          <p:cNvPr id="196" name="object 196"/>
          <p:cNvPicPr/>
          <p:nvPr/>
        </p:nvPicPr>
        <p:blipFill>
          <a:blip r:embed="rId27" cstate="print"/>
          <a:stretch>
            <a:fillRect/>
          </a:stretch>
        </p:blipFill>
        <p:spPr>
          <a:xfrm>
            <a:off x="3102710" y="6818377"/>
            <a:ext cx="371621" cy="201167"/>
          </a:xfrm>
          <a:prstGeom prst="rect">
            <a:avLst/>
          </a:prstGeom>
        </p:spPr>
      </p:pic>
      <p:grpSp>
        <p:nvGrpSpPr>
          <p:cNvPr id="197" name="object 197"/>
          <p:cNvGrpSpPr/>
          <p:nvPr/>
        </p:nvGrpSpPr>
        <p:grpSpPr>
          <a:xfrm>
            <a:off x="4150969" y="6818376"/>
            <a:ext cx="3107090" cy="190500"/>
            <a:chOff x="1804416" y="6818376"/>
            <a:chExt cx="1350645" cy="190500"/>
          </a:xfrm>
        </p:grpSpPr>
        <p:pic>
          <p:nvPicPr>
            <p:cNvPr id="198" name="object 198"/>
            <p:cNvPicPr/>
            <p:nvPr/>
          </p:nvPicPr>
          <p:blipFill>
            <a:blip r:embed="rId28" cstate="print"/>
            <a:stretch>
              <a:fillRect/>
            </a:stretch>
          </p:blipFill>
          <p:spPr>
            <a:xfrm>
              <a:off x="1804416" y="6818376"/>
              <a:ext cx="1094231" cy="83819"/>
            </a:xfrm>
            <a:prstGeom prst="rect">
              <a:avLst/>
            </a:prstGeom>
          </p:spPr>
        </p:pic>
        <p:pic>
          <p:nvPicPr>
            <p:cNvPr id="199" name="object 199"/>
            <p:cNvPicPr/>
            <p:nvPr/>
          </p:nvPicPr>
          <p:blipFill>
            <a:blip r:embed="rId29" cstate="print"/>
            <a:stretch>
              <a:fillRect/>
            </a:stretch>
          </p:blipFill>
          <p:spPr>
            <a:xfrm>
              <a:off x="2927603" y="6821423"/>
              <a:ext cx="92868" cy="62483"/>
            </a:xfrm>
            <a:prstGeom prst="rect">
              <a:avLst/>
            </a:prstGeom>
          </p:spPr>
        </p:pic>
        <p:pic>
          <p:nvPicPr>
            <p:cNvPr id="200" name="object 200"/>
            <p:cNvPicPr/>
            <p:nvPr/>
          </p:nvPicPr>
          <p:blipFill>
            <a:blip r:embed="rId30" cstate="print"/>
            <a:stretch>
              <a:fillRect/>
            </a:stretch>
          </p:blipFill>
          <p:spPr>
            <a:xfrm>
              <a:off x="3055619" y="6819899"/>
              <a:ext cx="99060" cy="64007"/>
            </a:xfrm>
            <a:prstGeom prst="rect">
              <a:avLst/>
            </a:prstGeom>
          </p:spPr>
        </p:pic>
        <p:pic>
          <p:nvPicPr>
            <p:cNvPr id="201" name="object 201"/>
            <p:cNvPicPr/>
            <p:nvPr/>
          </p:nvPicPr>
          <p:blipFill>
            <a:blip r:embed="rId31" cstate="print"/>
            <a:stretch>
              <a:fillRect/>
            </a:stretch>
          </p:blipFill>
          <p:spPr>
            <a:xfrm>
              <a:off x="1807463" y="6925055"/>
              <a:ext cx="1139957" cy="83311"/>
            </a:xfrm>
            <a:prstGeom prst="rect">
              <a:avLst/>
            </a:prstGeom>
          </p:spPr>
        </p:pic>
        <p:pic>
          <p:nvPicPr>
            <p:cNvPr id="202" name="object 202"/>
            <p:cNvPicPr/>
            <p:nvPr/>
          </p:nvPicPr>
          <p:blipFill>
            <a:blip r:embed="rId32" cstate="print"/>
            <a:stretch>
              <a:fillRect/>
            </a:stretch>
          </p:blipFill>
          <p:spPr>
            <a:xfrm>
              <a:off x="2983991" y="6926580"/>
              <a:ext cx="134094" cy="62991"/>
            </a:xfrm>
            <a:prstGeom prst="rect">
              <a:avLst/>
            </a:prstGeom>
          </p:spPr>
        </p:pic>
      </p:grpSp>
      <p:pic>
        <p:nvPicPr>
          <p:cNvPr id="203" name="object 203"/>
          <p:cNvPicPr/>
          <p:nvPr/>
        </p:nvPicPr>
        <p:blipFill>
          <a:blip r:embed="rId33" cstate="print"/>
          <a:stretch>
            <a:fillRect/>
          </a:stretch>
        </p:blipFill>
        <p:spPr>
          <a:xfrm>
            <a:off x="3099203" y="6925055"/>
            <a:ext cx="701175" cy="295656"/>
          </a:xfrm>
          <a:prstGeom prst="rect">
            <a:avLst/>
          </a:prstGeom>
        </p:spPr>
      </p:pic>
      <p:pic>
        <p:nvPicPr>
          <p:cNvPr id="204" name="object 204"/>
          <p:cNvPicPr/>
          <p:nvPr/>
        </p:nvPicPr>
        <p:blipFill>
          <a:blip r:embed="rId30" cstate="print"/>
          <a:stretch>
            <a:fillRect/>
          </a:stretch>
        </p:blipFill>
        <p:spPr>
          <a:xfrm>
            <a:off x="7257183" y="6925055"/>
            <a:ext cx="224374" cy="64516"/>
          </a:xfrm>
          <a:prstGeom prst="rect">
            <a:avLst/>
          </a:prstGeom>
        </p:spPr>
      </p:pic>
      <p:pic>
        <p:nvPicPr>
          <p:cNvPr id="205" name="object 205"/>
          <p:cNvPicPr/>
          <p:nvPr/>
        </p:nvPicPr>
        <p:blipFill>
          <a:blip r:embed="rId34" cstate="print"/>
          <a:stretch>
            <a:fillRect/>
          </a:stretch>
        </p:blipFill>
        <p:spPr>
          <a:xfrm>
            <a:off x="4143954" y="7031736"/>
            <a:ext cx="613530" cy="65531"/>
          </a:xfrm>
          <a:prstGeom prst="rect">
            <a:avLst/>
          </a:prstGeom>
        </p:spPr>
      </p:pic>
      <p:pic>
        <p:nvPicPr>
          <p:cNvPr id="206" name="object 206"/>
          <p:cNvPicPr/>
          <p:nvPr/>
        </p:nvPicPr>
        <p:blipFill>
          <a:blip r:embed="rId35" cstate="print"/>
          <a:stretch>
            <a:fillRect/>
          </a:stretch>
        </p:blipFill>
        <p:spPr>
          <a:xfrm>
            <a:off x="3102709" y="7138417"/>
            <a:ext cx="227880" cy="187451"/>
          </a:xfrm>
          <a:prstGeom prst="rect">
            <a:avLst/>
          </a:prstGeom>
        </p:spPr>
      </p:pic>
      <p:pic>
        <p:nvPicPr>
          <p:cNvPr id="207" name="object 207"/>
          <p:cNvPicPr/>
          <p:nvPr/>
        </p:nvPicPr>
        <p:blipFill>
          <a:blip r:embed="rId36" cstate="print"/>
          <a:stretch>
            <a:fillRect/>
          </a:stretch>
        </p:blipFill>
        <p:spPr>
          <a:xfrm>
            <a:off x="4157977" y="7136893"/>
            <a:ext cx="1265680" cy="82295"/>
          </a:xfrm>
          <a:prstGeom prst="rect">
            <a:avLst/>
          </a:prstGeom>
        </p:spPr>
      </p:pic>
      <p:grpSp>
        <p:nvGrpSpPr>
          <p:cNvPr id="208" name="object 208"/>
          <p:cNvGrpSpPr/>
          <p:nvPr/>
        </p:nvGrpSpPr>
        <p:grpSpPr>
          <a:xfrm>
            <a:off x="6117768" y="5210556"/>
            <a:ext cx="109559" cy="48895"/>
            <a:chOff x="2659379" y="5210555"/>
            <a:chExt cx="47625" cy="48895"/>
          </a:xfrm>
        </p:grpSpPr>
        <p:sp>
          <p:nvSpPr>
            <p:cNvPr id="209" name="object 209"/>
            <p:cNvSpPr/>
            <p:nvPr/>
          </p:nvSpPr>
          <p:spPr>
            <a:xfrm>
              <a:off x="2663951" y="5215127"/>
              <a:ext cx="38100" cy="40005"/>
            </a:xfrm>
            <a:custGeom>
              <a:avLst/>
              <a:gdLst/>
              <a:ahLst/>
              <a:cxnLst/>
              <a:rect l="l" t="t" r="r" b="b"/>
              <a:pathLst>
                <a:path w="38100" h="40004">
                  <a:moveTo>
                    <a:pt x="19812" y="39624"/>
                  </a:moveTo>
                  <a:lnTo>
                    <a:pt x="12215" y="38028"/>
                  </a:lnTo>
                  <a:lnTo>
                    <a:pt x="5905" y="33718"/>
                  </a:lnTo>
                  <a:lnTo>
                    <a:pt x="1595" y="27408"/>
                  </a:lnTo>
                  <a:lnTo>
                    <a:pt x="0" y="19812"/>
                  </a:lnTo>
                  <a:lnTo>
                    <a:pt x="1595" y="12215"/>
                  </a:lnTo>
                  <a:lnTo>
                    <a:pt x="5905" y="5905"/>
                  </a:lnTo>
                  <a:lnTo>
                    <a:pt x="12215" y="1595"/>
                  </a:lnTo>
                  <a:lnTo>
                    <a:pt x="19812" y="0"/>
                  </a:lnTo>
                  <a:lnTo>
                    <a:pt x="27170" y="1595"/>
                  </a:lnTo>
                  <a:lnTo>
                    <a:pt x="32956" y="5905"/>
                  </a:lnTo>
                  <a:lnTo>
                    <a:pt x="36742" y="12215"/>
                  </a:lnTo>
                  <a:lnTo>
                    <a:pt x="38100" y="19812"/>
                  </a:lnTo>
                  <a:lnTo>
                    <a:pt x="36742" y="27408"/>
                  </a:lnTo>
                  <a:lnTo>
                    <a:pt x="32956" y="33718"/>
                  </a:lnTo>
                  <a:lnTo>
                    <a:pt x="27170" y="38028"/>
                  </a:lnTo>
                  <a:lnTo>
                    <a:pt x="19812" y="39624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10" name="object 210"/>
            <p:cNvSpPr/>
            <p:nvPr/>
          </p:nvSpPr>
          <p:spPr>
            <a:xfrm>
              <a:off x="2663951" y="5215127"/>
              <a:ext cx="38100" cy="40005"/>
            </a:xfrm>
            <a:custGeom>
              <a:avLst/>
              <a:gdLst/>
              <a:ahLst/>
              <a:cxnLst/>
              <a:rect l="l" t="t" r="r" b="b"/>
              <a:pathLst>
                <a:path w="38100" h="40004">
                  <a:moveTo>
                    <a:pt x="0" y="19812"/>
                  </a:moveTo>
                  <a:lnTo>
                    <a:pt x="1595" y="12215"/>
                  </a:lnTo>
                  <a:lnTo>
                    <a:pt x="5905" y="5905"/>
                  </a:lnTo>
                  <a:lnTo>
                    <a:pt x="12215" y="1595"/>
                  </a:lnTo>
                  <a:lnTo>
                    <a:pt x="19812" y="0"/>
                  </a:lnTo>
                  <a:lnTo>
                    <a:pt x="27170" y="1595"/>
                  </a:lnTo>
                  <a:lnTo>
                    <a:pt x="32956" y="5905"/>
                  </a:lnTo>
                  <a:lnTo>
                    <a:pt x="36742" y="12215"/>
                  </a:lnTo>
                  <a:lnTo>
                    <a:pt x="38100" y="19812"/>
                  </a:lnTo>
                  <a:lnTo>
                    <a:pt x="36742" y="27408"/>
                  </a:lnTo>
                  <a:lnTo>
                    <a:pt x="32956" y="33718"/>
                  </a:lnTo>
                  <a:lnTo>
                    <a:pt x="27170" y="38028"/>
                  </a:lnTo>
                  <a:lnTo>
                    <a:pt x="19812" y="39624"/>
                  </a:lnTo>
                  <a:lnTo>
                    <a:pt x="12215" y="38028"/>
                  </a:lnTo>
                  <a:lnTo>
                    <a:pt x="5905" y="33718"/>
                  </a:lnTo>
                  <a:lnTo>
                    <a:pt x="1595" y="27408"/>
                  </a:lnTo>
                  <a:lnTo>
                    <a:pt x="0" y="19812"/>
                  </a:lnTo>
                </a:path>
              </a:pathLst>
            </a:custGeom>
            <a:ln w="9144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211" name="object 211"/>
          <p:cNvGrpSpPr/>
          <p:nvPr/>
        </p:nvGrpSpPr>
        <p:grpSpPr>
          <a:xfrm>
            <a:off x="6903086" y="4620768"/>
            <a:ext cx="109559" cy="47625"/>
            <a:chOff x="3000755" y="4620767"/>
            <a:chExt cx="47625" cy="47625"/>
          </a:xfrm>
        </p:grpSpPr>
        <p:sp>
          <p:nvSpPr>
            <p:cNvPr id="212" name="object 212"/>
            <p:cNvSpPr/>
            <p:nvPr/>
          </p:nvSpPr>
          <p:spPr>
            <a:xfrm>
              <a:off x="3005327" y="4625339"/>
              <a:ext cx="38100" cy="38100"/>
            </a:xfrm>
            <a:custGeom>
              <a:avLst/>
              <a:gdLst/>
              <a:ahLst/>
              <a:cxnLst/>
              <a:rect l="l" t="t" r="r" b="b"/>
              <a:pathLst>
                <a:path w="38100" h="38100">
                  <a:moveTo>
                    <a:pt x="18288" y="38100"/>
                  </a:moveTo>
                  <a:lnTo>
                    <a:pt x="11572" y="36742"/>
                  </a:lnTo>
                  <a:lnTo>
                    <a:pt x="5714" y="32956"/>
                  </a:lnTo>
                  <a:lnTo>
                    <a:pt x="1571" y="27170"/>
                  </a:lnTo>
                  <a:lnTo>
                    <a:pt x="0" y="19812"/>
                  </a:lnTo>
                  <a:lnTo>
                    <a:pt x="1571" y="12215"/>
                  </a:lnTo>
                  <a:lnTo>
                    <a:pt x="5715" y="5905"/>
                  </a:lnTo>
                  <a:lnTo>
                    <a:pt x="11572" y="1595"/>
                  </a:lnTo>
                  <a:lnTo>
                    <a:pt x="18288" y="0"/>
                  </a:lnTo>
                  <a:lnTo>
                    <a:pt x="25884" y="1595"/>
                  </a:lnTo>
                  <a:lnTo>
                    <a:pt x="32194" y="5905"/>
                  </a:lnTo>
                  <a:lnTo>
                    <a:pt x="36504" y="12215"/>
                  </a:lnTo>
                  <a:lnTo>
                    <a:pt x="38100" y="19812"/>
                  </a:lnTo>
                  <a:lnTo>
                    <a:pt x="36504" y="27170"/>
                  </a:lnTo>
                  <a:lnTo>
                    <a:pt x="32194" y="32956"/>
                  </a:lnTo>
                  <a:lnTo>
                    <a:pt x="25884" y="36742"/>
                  </a:lnTo>
                  <a:lnTo>
                    <a:pt x="18288" y="3810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13" name="object 213"/>
            <p:cNvSpPr/>
            <p:nvPr/>
          </p:nvSpPr>
          <p:spPr>
            <a:xfrm>
              <a:off x="3005327" y="4625339"/>
              <a:ext cx="38100" cy="38100"/>
            </a:xfrm>
            <a:custGeom>
              <a:avLst/>
              <a:gdLst/>
              <a:ahLst/>
              <a:cxnLst/>
              <a:rect l="l" t="t" r="r" b="b"/>
              <a:pathLst>
                <a:path w="38100" h="38100">
                  <a:moveTo>
                    <a:pt x="0" y="19812"/>
                  </a:moveTo>
                  <a:lnTo>
                    <a:pt x="1571" y="12215"/>
                  </a:lnTo>
                  <a:lnTo>
                    <a:pt x="5715" y="5905"/>
                  </a:lnTo>
                  <a:lnTo>
                    <a:pt x="11572" y="1595"/>
                  </a:lnTo>
                  <a:lnTo>
                    <a:pt x="18288" y="0"/>
                  </a:lnTo>
                  <a:lnTo>
                    <a:pt x="25884" y="1595"/>
                  </a:lnTo>
                  <a:lnTo>
                    <a:pt x="32194" y="5905"/>
                  </a:lnTo>
                  <a:lnTo>
                    <a:pt x="36504" y="12215"/>
                  </a:lnTo>
                  <a:lnTo>
                    <a:pt x="38100" y="19812"/>
                  </a:lnTo>
                  <a:lnTo>
                    <a:pt x="36504" y="27170"/>
                  </a:lnTo>
                  <a:lnTo>
                    <a:pt x="32194" y="32956"/>
                  </a:lnTo>
                  <a:lnTo>
                    <a:pt x="25884" y="36742"/>
                  </a:lnTo>
                  <a:lnTo>
                    <a:pt x="18288" y="38100"/>
                  </a:lnTo>
                  <a:lnTo>
                    <a:pt x="11572" y="36742"/>
                  </a:lnTo>
                  <a:lnTo>
                    <a:pt x="5714" y="32956"/>
                  </a:lnTo>
                  <a:lnTo>
                    <a:pt x="1571" y="27170"/>
                  </a:lnTo>
                  <a:lnTo>
                    <a:pt x="0" y="19812"/>
                  </a:lnTo>
                </a:path>
              </a:pathLst>
            </a:custGeom>
            <a:ln w="9144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214" name="object 214"/>
          <p:cNvGrpSpPr/>
          <p:nvPr/>
        </p:nvGrpSpPr>
        <p:grpSpPr>
          <a:xfrm>
            <a:off x="6506924" y="4919473"/>
            <a:ext cx="112480" cy="47625"/>
            <a:chOff x="2828544" y="4919472"/>
            <a:chExt cx="48895" cy="47625"/>
          </a:xfrm>
        </p:grpSpPr>
        <p:sp>
          <p:nvSpPr>
            <p:cNvPr id="215" name="object 215"/>
            <p:cNvSpPr/>
            <p:nvPr/>
          </p:nvSpPr>
          <p:spPr>
            <a:xfrm>
              <a:off x="2833116" y="4924044"/>
              <a:ext cx="40005" cy="38100"/>
            </a:xfrm>
            <a:custGeom>
              <a:avLst/>
              <a:gdLst/>
              <a:ahLst/>
              <a:cxnLst/>
              <a:rect l="l" t="t" r="r" b="b"/>
              <a:pathLst>
                <a:path w="40005" h="38100">
                  <a:moveTo>
                    <a:pt x="19812" y="38099"/>
                  </a:moveTo>
                  <a:lnTo>
                    <a:pt x="12215" y="36504"/>
                  </a:lnTo>
                  <a:lnTo>
                    <a:pt x="5905" y="32194"/>
                  </a:lnTo>
                  <a:lnTo>
                    <a:pt x="1595" y="25884"/>
                  </a:lnTo>
                  <a:lnTo>
                    <a:pt x="0" y="18287"/>
                  </a:lnTo>
                  <a:lnTo>
                    <a:pt x="1595" y="10929"/>
                  </a:lnTo>
                  <a:lnTo>
                    <a:pt x="5905" y="5143"/>
                  </a:lnTo>
                  <a:lnTo>
                    <a:pt x="12215" y="1357"/>
                  </a:lnTo>
                  <a:lnTo>
                    <a:pt x="19812" y="0"/>
                  </a:lnTo>
                  <a:lnTo>
                    <a:pt x="27408" y="1357"/>
                  </a:lnTo>
                  <a:lnTo>
                    <a:pt x="33718" y="5143"/>
                  </a:lnTo>
                  <a:lnTo>
                    <a:pt x="38028" y="10929"/>
                  </a:lnTo>
                  <a:lnTo>
                    <a:pt x="39624" y="18287"/>
                  </a:lnTo>
                  <a:lnTo>
                    <a:pt x="38028" y="25884"/>
                  </a:lnTo>
                  <a:lnTo>
                    <a:pt x="33718" y="32194"/>
                  </a:lnTo>
                  <a:lnTo>
                    <a:pt x="27408" y="36504"/>
                  </a:lnTo>
                  <a:lnTo>
                    <a:pt x="19812" y="38099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16" name="object 216"/>
            <p:cNvSpPr/>
            <p:nvPr/>
          </p:nvSpPr>
          <p:spPr>
            <a:xfrm>
              <a:off x="2833116" y="4924044"/>
              <a:ext cx="40005" cy="38100"/>
            </a:xfrm>
            <a:custGeom>
              <a:avLst/>
              <a:gdLst/>
              <a:ahLst/>
              <a:cxnLst/>
              <a:rect l="l" t="t" r="r" b="b"/>
              <a:pathLst>
                <a:path w="40005" h="38100">
                  <a:moveTo>
                    <a:pt x="0" y="18287"/>
                  </a:moveTo>
                  <a:lnTo>
                    <a:pt x="1595" y="10929"/>
                  </a:lnTo>
                  <a:lnTo>
                    <a:pt x="5905" y="5143"/>
                  </a:lnTo>
                  <a:lnTo>
                    <a:pt x="12215" y="1357"/>
                  </a:lnTo>
                  <a:lnTo>
                    <a:pt x="19812" y="0"/>
                  </a:lnTo>
                  <a:lnTo>
                    <a:pt x="27408" y="1357"/>
                  </a:lnTo>
                  <a:lnTo>
                    <a:pt x="33718" y="5143"/>
                  </a:lnTo>
                  <a:lnTo>
                    <a:pt x="38028" y="10929"/>
                  </a:lnTo>
                  <a:lnTo>
                    <a:pt x="39624" y="18287"/>
                  </a:lnTo>
                  <a:lnTo>
                    <a:pt x="38028" y="25884"/>
                  </a:lnTo>
                  <a:lnTo>
                    <a:pt x="33718" y="32194"/>
                  </a:lnTo>
                  <a:lnTo>
                    <a:pt x="27408" y="36504"/>
                  </a:lnTo>
                  <a:lnTo>
                    <a:pt x="19812" y="38099"/>
                  </a:lnTo>
                  <a:lnTo>
                    <a:pt x="12215" y="36504"/>
                  </a:lnTo>
                  <a:lnTo>
                    <a:pt x="5905" y="32194"/>
                  </a:lnTo>
                  <a:lnTo>
                    <a:pt x="1595" y="25884"/>
                  </a:lnTo>
                  <a:lnTo>
                    <a:pt x="0" y="18287"/>
                  </a:lnTo>
                </a:path>
              </a:pathLst>
            </a:custGeom>
            <a:ln w="9144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217" name="object 217"/>
          <p:cNvSpPr/>
          <p:nvPr/>
        </p:nvSpPr>
        <p:spPr>
          <a:xfrm>
            <a:off x="6005579" y="4645152"/>
            <a:ext cx="1116040" cy="1120140"/>
          </a:xfrm>
          <a:custGeom>
            <a:avLst/>
            <a:gdLst/>
            <a:ahLst/>
            <a:cxnLst/>
            <a:rect l="l" t="t" r="r" b="b"/>
            <a:pathLst>
              <a:path w="485139" h="1120139">
                <a:moveTo>
                  <a:pt x="1524" y="736092"/>
                </a:moveTo>
                <a:lnTo>
                  <a:pt x="141732" y="736092"/>
                </a:lnTo>
              </a:path>
              <a:path w="485139" h="1120139">
                <a:moveTo>
                  <a:pt x="71628" y="594360"/>
                </a:moveTo>
                <a:lnTo>
                  <a:pt x="71628" y="736092"/>
                </a:lnTo>
              </a:path>
              <a:path w="485139" h="1120139">
                <a:moveTo>
                  <a:pt x="0" y="801624"/>
                </a:moveTo>
                <a:lnTo>
                  <a:pt x="27051" y="778835"/>
                </a:lnTo>
                <a:lnTo>
                  <a:pt x="59817" y="767905"/>
                </a:lnTo>
                <a:lnTo>
                  <a:pt x="94297" y="769262"/>
                </a:lnTo>
                <a:lnTo>
                  <a:pt x="126491" y="783335"/>
                </a:lnTo>
                <a:lnTo>
                  <a:pt x="132588" y="789432"/>
                </a:lnTo>
                <a:lnTo>
                  <a:pt x="137160" y="794003"/>
                </a:lnTo>
                <a:lnTo>
                  <a:pt x="143256" y="801624"/>
                </a:lnTo>
              </a:path>
              <a:path w="485139" h="1120139">
                <a:moveTo>
                  <a:pt x="71628" y="772667"/>
                </a:moveTo>
                <a:lnTo>
                  <a:pt x="71628" y="961644"/>
                </a:lnTo>
              </a:path>
              <a:path w="485139" h="1120139">
                <a:moveTo>
                  <a:pt x="170688" y="736092"/>
                </a:moveTo>
                <a:lnTo>
                  <a:pt x="313944" y="736092"/>
                </a:lnTo>
              </a:path>
              <a:path w="485139" h="1120139">
                <a:moveTo>
                  <a:pt x="242316" y="298703"/>
                </a:moveTo>
                <a:lnTo>
                  <a:pt x="242316" y="736092"/>
                </a:lnTo>
              </a:path>
              <a:path w="485139" h="1120139">
                <a:moveTo>
                  <a:pt x="170688" y="801624"/>
                </a:moveTo>
                <a:lnTo>
                  <a:pt x="196858" y="778835"/>
                </a:lnTo>
                <a:lnTo>
                  <a:pt x="229171" y="767905"/>
                </a:lnTo>
                <a:lnTo>
                  <a:pt x="263485" y="769262"/>
                </a:lnTo>
                <a:lnTo>
                  <a:pt x="295656" y="783335"/>
                </a:lnTo>
                <a:lnTo>
                  <a:pt x="301085" y="787693"/>
                </a:lnTo>
                <a:lnTo>
                  <a:pt x="305943" y="791908"/>
                </a:lnTo>
                <a:lnTo>
                  <a:pt x="310229" y="796409"/>
                </a:lnTo>
                <a:lnTo>
                  <a:pt x="313944" y="801624"/>
                </a:lnTo>
              </a:path>
              <a:path w="485139" h="1120139">
                <a:moveTo>
                  <a:pt x="242316" y="772667"/>
                </a:moveTo>
                <a:lnTo>
                  <a:pt x="242316" y="877824"/>
                </a:lnTo>
              </a:path>
              <a:path w="485139" h="1120139">
                <a:moveTo>
                  <a:pt x="342900" y="736092"/>
                </a:moveTo>
                <a:lnTo>
                  <a:pt x="483108" y="736092"/>
                </a:lnTo>
              </a:path>
              <a:path w="485139" h="1120139">
                <a:moveTo>
                  <a:pt x="413004" y="0"/>
                </a:moveTo>
                <a:lnTo>
                  <a:pt x="413004" y="736092"/>
                </a:lnTo>
              </a:path>
              <a:path w="485139" h="1120139">
                <a:moveTo>
                  <a:pt x="341376" y="801624"/>
                </a:moveTo>
                <a:lnTo>
                  <a:pt x="368403" y="778835"/>
                </a:lnTo>
                <a:lnTo>
                  <a:pt x="401002" y="767905"/>
                </a:lnTo>
                <a:lnTo>
                  <a:pt x="435030" y="769262"/>
                </a:lnTo>
                <a:lnTo>
                  <a:pt x="466344" y="783335"/>
                </a:lnTo>
                <a:lnTo>
                  <a:pt x="470916" y="787693"/>
                </a:lnTo>
                <a:lnTo>
                  <a:pt x="475488" y="791908"/>
                </a:lnTo>
                <a:lnTo>
                  <a:pt x="480060" y="796409"/>
                </a:lnTo>
                <a:lnTo>
                  <a:pt x="484632" y="801624"/>
                </a:lnTo>
              </a:path>
              <a:path w="485139" h="1120139">
                <a:moveTo>
                  <a:pt x="413004" y="772667"/>
                </a:moveTo>
                <a:lnTo>
                  <a:pt x="413004" y="963167"/>
                </a:lnTo>
              </a:path>
              <a:path w="485139" h="1120139">
                <a:moveTo>
                  <a:pt x="242316" y="1054608"/>
                </a:moveTo>
                <a:lnTo>
                  <a:pt x="242316" y="864108"/>
                </a:lnTo>
              </a:path>
              <a:path w="485139" h="1120139">
                <a:moveTo>
                  <a:pt x="202691" y="1086612"/>
                </a:moveTo>
                <a:lnTo>
                  <a:pt x="281940" y="1086612"/>
                </a:lnTo>
              </a:path>
              <a:path w="485139" h="1120139">
                <a:moveTo>
                  <a:pt x="216408" y="1120140"/>
                </a:moveTo>
                <a:lnTo>
                  <a:pt x="268224" y="1120140"/>
                </a:lnTo>
              </a:path>
              <a:path w="485139" h="1120139">
                <a:moveTo>
                  <a:pt x="190500" y="1054608"/>
                </a:moveTo>
                <a:lnTo>
                  <a:pt x="294132" y="1054608"/>
                </a:lnTo>
              </a:path>
              <a:path w="485139" h="1120139">
                <a:moveTo>
                  <a:pt x="73152" y="963167"/>
                </a:moveTo>
                <a:lnTo>
                  <a:pt x="413004" y="963167"/>
                </a:lnTo>
              </a:path>
            </a:pathLst>
          </a:custGeom>
          <a:ln w="1524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grpSp>
        <p:nvGrpSpPr>
          <p:cNvPr id="218" name="object 218"/>
          <p:cNvGrpSpPr/>
          <p:nvPr/>
        </p:nvGrpSpPr>
        <p:grpSpPr>
          <a:xfrm>
            <a:off x="4697887" y="5783579"/>
            <a:ext cx="112480" cy="45720"/>
            <a:chOff x="2042160" y="5783579"/>
            <a:chExt cx="48895" cy="45720"/>
          </a:xfrm>
        </p:grpSpPr>
        <p:sp>
          <p:nvSpPr>
            <p:cNvPr id="219" name="object 219"/>
            <p:cNvSpPr/>
            <p:nvPr/>
          </p:nvSpPr>
          <p:spPr>
            <a:xfrm>
              <a:off x="2046732" y="5788151"/>
              <a:ext cx="40005" cy="36830"/>
            </a:xfrm>
            <a:custGeom>
              <a:avLst/>
              <a:gdLst/>
              <a:ahLst/>
              <a:cxnLst/>
              <a:rect l="l" t="t" r="r" b="b"/>
              <a:pathLst>
                <a:path w="40005" h="36829">
                  <a:moveTo>
                    <a:pt x="19812" y="36575"/>
                  </a:moveTo>
                  <a:lnTo>
                    <a:pt x="12215" y="35218"/>
                  </a:lnTo>
                  <a:lnTo>
                    <a:pt x="5905" y="31432"/>
                  </a:lnTo>
                  <a:lnTo>
                    <a:pt x="1595" y="25646"/>
                  </a:lnTo>
                  <a:lnTo>
                    <a:pt x="0" y="18287"/>
                  </a:lnTo>
                  <a:lnTo>
                    <a:pt x="1595" y="11572"/>
                  </a:lnTo>
                  <a:lnTo>
                    <a:pt x="5905" y="5714"/>
                  </a:lnTo>
                  <a:lnTo>
                    <a:pt x="12215" y="1571"/>
                  </a:lnTo>
                  <a:lnTo>
                    <a:pt x="19812" y="0"/>
                  </a:lnTo>
                  <a:lnTo>
                    <a:pt x="27408" y="1571"/>
                  </a:lnTo>
                  <a:lnTo>
                    <a:pt x="33718" y="5714"/>
                  </a:lnTo>
                  <a:lnTo>
                    <a:pt x="38028" y="11572"/>
                  </a:lnTo>
                  <a:lnTo>
                    <a:pt x="39624" y="18287"/>
                  </a:lnTo>
                  <a:lnTo>
                    <a:pt x="38028" y="25646"/>
                  </a:lnTo>
                  <a:lnTo>
                    <a:pt x="33718" y="31432"/>
                  </a:lnTo>
                  <a:lnTo>
                    <a:pt x="27408" y="35218"/>
                  </a:lnTo>
                  <a:lnTo>
                    <a:pt x="19812" y="36575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20" name="object 220"/>
            <p:cNvSpPr/>
            <p:nvPr/>
          </p:nvSpPr>
          <p:spPr>
            <a:xfrm>
              <a:off x="2046732" y="5788151"/>
              <a:ext cx="40005" cy="36830"/>
            </a:xfrm>
            <a:custGeom>
              <a:avLst/>
              <a:gdLst/>
              <a:ahLst/>
              <a:cxnLst/>
              <a:rect l="l" t="t" r="r" b="b"/>
              <a:pathLst>
                <a:path w="40005" h="36829">
                  <a:moveTo>
                    <a:pt x="0" y="18287"/>
                  </a:moveTo>
                  <a:lnTo>
                    <a:pt x="1595" y="11572"/>
                  </a:lnTo>
                  <a:lnTo>
                    <a:pt x="5905" y="5714"/>
                  </a:lnTo>
                  <a:lnTo>
                    <a:pt x="12215" y="1571"/>
                  </a:lnTo>
                  <a:lnTo>
                    <a:pt x="19812" y="0"/>
                  </a:lnTo>
                  <a:lnTo>
                    <a:pt x="27408" y="1571"/>
                  </a:lnTo>
                  <a:lnTo>
                    <a:pt x="33718" y="5714"/>
                  </a:lnTo>
                  <a:lnTo>
                    <a:pt x="38028" y="11572"/>
                  </a:lnTo>
                  <a:lnTo>
                    <a:pt x="39624" y="18287"/>
                  </a:lnTo>
                  <a:lnTo>
                    <a:pt x="38028" y="25646"/>
                  </a:lnTo>
                  <a:lnTo>
                    <a:pt x="33718" y="31432"/>
                  </a:lnTo>
                  <a:lnTo>
                    <a:pt x="27408" y="35218"/>
                  </a:lnTo>
                  <a:lnTo>
                    <a:pt x="19812" y="36575"/>
                  </a:lnTo>
                  <a:lnTo>
                    <a:pt x="12215" y="35218"/>
                  </a:lnTo>
                  <a:lnTo>
                    <a:pt x="5905" y="31432"/>
                  </a:lnTo>
                  <a:lnTo>
                    <a:pt x="1595" y="25646"/>
                  </a:lnTo>
                  <a:lnTo>
                    <a:pt x="0" y="18287"/>
                  </a:lnTo>
                </a:path>
              </a:pathLst>
            </a:custGeom>
            <a:ln w="9144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221" name="object 221"/>
          <p:cNvGrpSpPr/>
          <p:nvPr/>
        </p:nvGrpSpPr>
        <p:grpSpPr>
          <a:xfrm>
            <a:off x="4697887" y="6297169"/>
            <a:ext cx="112480" cy="47625"/>
            <a:chOff x="2042160" y="6297168"/>
            <a:chExt cx="48895" cy="47625"/>
          </a:xfrm>
        </p:grpSpPr>
        <p:sp>
          <p:nvSpPr>
            <p:cNvPr id="222" name="object 222"/>
            <p:cNvSpPr/>
            <p:nvPr/>
          </p:nvSpPr>
          <p:spPr>
            <a:xfrm>
              <a:off x="2046732" y="6301740"/>
              <a:ext cx="40005" cy="38100"/>
            </a:xfrm>
            <a:custGeom>
              <a:avLst/>
              <a:gdLst/>
              <a:ahLst/>
              <a:cxnLst/>
              <a:rect l="l" t="t" r="r" b="b"/>
              <a:pathLst>
                <a:path w="40005" h="38100">
                  <a:moveTo>
                    <a:pt x="19812" y="38099"/>
                  </a:moveTo>
                  <a:lnTo>
                    <a:pt x="12215" y="36504"/>
                  </a:lnTo>
                  <a:lnTo>
                    <a:pt x="5905" y="32194"/>
                  </a:lnTo>
                  <a:lnTo>
                    <a:pt x="1595" y="25884"/>
                  </a:lnTo>
                  <a:lnTo>
                    <a:pt x="0" y="18287"/>
                  </a:lnTo>
                  <a:lnTo>
                    <a:pt x="1595" y="10929"/>
                  </a:lnTo>
                  <a:lnTo>
                    <a:pt x="5905" y="5143"/>
                  </a:lnTo>
                  <a:lnTo>
                    <a:pt x="12215" y="1357"/>
                  </a:lnTo>
                  <a:lnTo>
                    <a:pt x="19812" y="0"/>
                  </a:lnTo>
                  <a:lnTo>
                    <a:pt x="27408" y="1357"/>
                  </a:lnTo>
                  <a:lnTo>
                    <a:pt x="33718" y="5143"/>
                  </a:lnTo>
                  <a:lnTo>
                    <a:pt x="38028" y="10929"/>
                  </a:lnTo>
                  <a:lnTo>
                    <a:pt x="39624" y="18287"/>
                  </a:lnTo>
                  <a:lnTo>
                    <a:pt x="38028" y="25884"/>
                  </a:lnTo>
                  <a:lnTo>
                    <a:pt x="33718" y="32194"/>
                  </a:lnTo>
                  <a:lnTo>
                    <a:pt x="27408" y="36504"/>
                  </a:lnTo>
                  <a:lnTo>
                    <a:pt x="19812" y="38099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23" name="object 223"/>
            <p:cNvSpPr/>
            <p:nvPr/>
          </p:nvSpPr>
          <p:spPr>
            <a:xfrm>
              <a:off x="2046732" y="6301740"/>
              <a:ext cx="40005" cy="38100"/>
            </a:xfrm>
            <a:custGeom>
              <a:avLst/>
              <a:gdLst/>
              <a:ahLst/>
              <a:cxnLst/>
              <a:rect l="l" t="t" r="r" b="b"/>
              <a:pathLst>
                <a:path w="40005" h="38100">
                  <a:moveTo>
                    <a:pt x="0" y="18287"/>
                  </a:moveTo>
                  <a:lnTo>
                    <a:pt x="1595" y="10929"/>
                  </a:lnTo>
                  <a:lnTo>
                    <a:pt x="5905" y="5143"/>
                  </a:lnTo>
                  <a:lnTo>
                    <a:pt x="12215" y="1357"/>
                  </a:lnTo>
                  <a:lnTo>
                    <a:pt x="19812" y="0"/>
                  </a:lnTo>
                  <a:lnTo>
                    <a:pt x="27408" y="1357"/>
                  </a:lnTo>
                  <a:lnTo>
                    <a:pt x="33718" y="5143"/>
                  </a:lnTo>
                  <a:lnTo>
                    <a:pt x="38028" y="10929"/>
                  </a:lnTo>
                  <a:lnTo>
                    <a:pt x="39624" y="18287"/>
                  </a:lnTo>
                  <a:lnTo>
                    <a:pt x="38028" y="25884"/>
                  </a:lnTo>
                  <a:lnTo>
                    <a:pt x="33718" y="32194"/>
                  </a:lnTo>
                  <a:lnTo>
                    <a:pt x="27408" y="36504"/>
                  </a:lnTo>
                  <a:lnTo>
                    <a:pt x="19812" y="38099"/>
                  </a:lnTo>
                  <a:lnTo>
                    <a:pt x="12215" y="36504"/>
                  </a:lnTo>
                  <a:lnTo>
                    <a:pt x="5905" y="32194"/>
                  </a:lnTo>
                  <a:lnTo>
                    <a:pt x="1595" y="25884"/>
                  </a:lnTo>
                  <a:lnTo>
                    <a:pt x="0" y="18287"/>
                  </a:lnTo>
                </a:path>
              </a:pathLst>
            </a:custGeom>
            <a:ln w="9144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224" name="object 224"/>
          <p:cNvGrpSpPr/>
          <p:nvPr/>
        </p:nvGrpSpPr>
        <p:grpSpPr>
          <a:xfrm>
            <a:off x="12849070" y="6149341"/>
            <a:ext cx="112480" cy="47625"/>
            <a:chOff x="5585460" y="6149340"/>
            <a:chExt cx="48895" cy="47625"/>
          </a:xfrm>
        </p:grpSpPr>
        <p:sp>
          <p:nvSpPr>
            <p:cNvPr id="225" name="object 225"/>
            <p:cNvSpPr/>
            <p:nvPr/>
          </p:nvSpPr>
          <p:spPr>
            <a:xfrm>
              <a:off x="5590032" y="6153912"/>
              <a:ext cx="40005" cy="38100"/>
            </a:xfrm>
            <a:custGeom>
              <a:avLst/>
              <a:gdLst/>
              <a:ahLst/>
              <a:cxnLst/>
              <a:rect l="l" t="t" r="r" b="b"/>
              <a:pathLst>
                <a:path w="40004" h="38100">
                  <a:moveTo>
                    <a:pt x="19812" y="38099"/>
                  </a:moveTo>
                  <a:lnTo>
                    <a:pt x="12215" y="36504"/>
                  </a:lnTo>
                  <a:lnTo>
                    <a:pt x="5905" y="32194"/>
                  </a:lnTo>
                  <a:lnTo>
                    <a:pt x="1595" y="25884"/>
                  </a:lnTo>
                  <a:lnTo>
                    <a:pt x="0" y="18287"/>
                  </a:lnTo>
                  <a:lnTo>
                    <a:pt x="1595" y="10929"/>
                  </a:lnTo>
                  <a:lnTo>
                    <a:pt x="5905" y="5143"/>
                  </a:lnTo>
                  <a:lnTo>
                    <a:pt x="12215" y="1357"/>
                  </a:lnTo>
                  <a:lnTo>
                    <a:pt x="19812" y="0"/>
                  </a:lnTo>
                  <a:lnTo>
                    <a:pt x="27408" y="1357"/>
                  </a:lnTo>
                  <a:lnTo>
                    <a:pt x="33718" y="5143"/>
                  </a:lnTo>
                  <a:lnTo>
                    <a:pt x="38028" y="10929"/>
                  </a:lnTo>
                  <a:lnTo>
                    <a:pt x="39624" y="18287"/>
                  </a:lnTo>
                  <a:lnTo>
                    <a:pt x="38028" y="25884"/>
                  </a:lnTo>
                  <a:lnTo>
                    <a:pt x="33718" y="32194"/>
                  </a:lnTo>
                  <a:lnTo>
                    <a:pt x="27408" y="36504"/>
                  </a:lnTo>
                  <a:lnTo>
                    <a:pt x="19812" y="38099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26" name="object 226"/>
            <p:cNvSpPr/>
            <p:nvPr/>
          </p:nvSpPr>
          <p:spPr>
            <a:xfrm>
              <a:off x="5590032" y="6153912"/>
              <a:ext cx="40005" cy="38100"/>
            </a:xfrm>
            <a:custGeom>
              <a:avLst/>
              <a:gdLst/>
              <a:ahLst/>
              <a:cxnLst/>
              <a:rect l="l" t="t" r="r" b="b"/>
              <a:pathLst>
                <a:path w="40004" h="38100">
                  <a:moveTo>
                    <a:pt x="0" y="18287"/>
                  </a:moveTo>
                  <a:lnTo>
                    <a:pt x="1595" y="10929"/>
                  </a:lnTo>
                  <a:lnTo>
                    <a:pt x="5905" y="5143"/>
                  </a:lnTo>
                  <a:lnTo>
                    <a:pt x="12215" y="1357"/>
                  </a:lnTo>
                  <a:lnTo>
                    <a:pt x="19812" y="0"/>
                  </a:lnTo>
                  <a:lnTo>
                    <a:pt x="27408" y="1357"/>
                  </a:lnTo>
                  <a:lnTo>
                    <a:pt x="33718" y="5143"/>
                  </a:lnTo>
                  <a:lnTo>
                    <a:pt x="38028" y="10929"/>
                  </a:lnTo>
                  <a:lnTo>
                    <a:pt x="39624" y="18287"/>
                  </a:lnTo>
                  <a:lnTo>
                    <a:pt x="38028" y="25884"/>
                  </a:lnTo>
                  <a:lnTo>
                    <a:pt x="33718" y="32194"/>
                  </a:lnTo>
                  <a:lnTo>
                    <a:pt x="27408" y="36504"/>
                  </a:lnTo>
                  <a:lnTo>
                    <a:pt x="19812" y="38099"/>
                  </a:lnTo>
                  <a:lnTo>
                    <a:pt x="12215" y="36504"/>
                  </a:lnTo>
                  <a:lnTo>
                    <a:pt x="5905" y="32194"/>
                  </a:lnTo>
                  <a:lnTo>
                    <a:pt x="1595" y="25884"/>
                  </a:lnTo>
                  <a:lnTo>
                    <a:pt x="0" y="18287"/>
                  </a:lnTo>
                </a:path>
              </a:pathLst>
            </a:custGeom>
            <a:ln w="9144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227" name="object 227"/>
          <p:cNvSpPr/>
          <p:nvPr/>
        </p:nvSpPr>
        <p:spPr>
          <a:xfrm>
            <a:off x="1444422" y="9410701"/>
            <a:ext cx="15051933" cy="10795"/>
          </a:xfrm>
          <a:custGeom>
            <a:avLst/>
            <a:gdLst/>
            <a:ahLst/>
            <a:cxnLst/>
            <a:rect l="l" t="t" r="r" b="b"/>
            <a:pathLst>
              <a:path w="6543040" h="10795">
                <a:moveTo>
                  <a:pt x="6542531" y="10667"/>
                </a:moveTo>
                <a:lnTo>
                  <a:pt x="0" y="10667"/>
                </a:lnTo>
                <a:lnTo>
                  <a:pt x="0" y="0"/>
                </a:lnTo>
                <a:lnTo>
                  <a:pt x="6542531" y="0"/>
                </a:lnTo>
                <a:lnTo>
                  <a:pt x="6542531" y="10667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28" name="object 228"/>
          <p:cNvSpPr txBox="1"/>
          <p:nvPr/>
        </p:nvSpPr>
        <p:spPr>
          <a:xfrm>
            <a:off x="16290754" y="349008"/>
            <a:ext cx="192824" cy="135935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sz="800" spc="10" dirty="0">
                <a:latin typeface="Microsoft Sans Serif"/>
                <a:cs typeface="Microsoft Sans Serif"/>
              </a:rPr>
              <a:t>5</a:t>
            </a:r>
            <a:endParaRPr sz="800">
              <a:latin typeface="Microsoft Sans Serif"/>
              <a:cs typeface="Microsoft Sans Serif"/>
            </a:endParaRPr>
          </a:p>
        </p:txBody>
      </p:sp>
      <p:sp>
        <p:nvSpPr>
          <p:cNvPr id="229" name="object 229"/>
          <p:cNvSpPr txBox="1"/>
          <p:nvPr/>
        </p:nvSpPr>
        <p:spPr>
          <a:xfrm>
            <a:off x="1415217" y="594830"/>
            <a:ext cx="7395956" cy="946413"/>
          </a:xfrm>
          <a:prstGeom prst="rect">
            <a:avLst/>
          </a:prstGeom>
        </p:spPr>
        <p:txBody>
          <a:bodyPr vert="horz" wrap="square" lIns="0" tIns="53340" rIns="0" bIns="0" rtlCol="0">
            <a:spAutoFit/>
          </a:bodyPr>
          <a:lstStyle/>
          <a:p>
            <a:pPr marL="138430">
              <a:lnSpc>
                <a:spcPct val="100000"/>
              </a:lnSpc>
              <a:spcBef>
                <a:spcPts val="420"/>
              </a:spcBef>
            </a:pPr>
            <a:r>
              <a:rPr sz="800" spc="-10" dirty="0">
                <a:latin typeface="Microsoft Sans Serif"/>
                <a:cs typeface="Microsoft Sans Serif"/>
              </a:rPr>
              <a:t>1) </a:t>
            </a:r>
            <a:r>
              <a:rPr sz="800" dirty="0">
                <a:latin typeface="Microsoft Sans Serif"/>
                <a:cs typeface="Microsoft Sans Serif"/>
              </a:rPr>
              <a:t>Técnica</a:t>
            </a:r>
            <a:r>
              <a:rPr sz="800" spc="-5" dirty="0">
                <a:latin typeface="Microsoft Sans Serif"/>
                <a:cs typeface="Microsoft Sans Serif"/>
              </a:rPr>
              <a:t> </a:t>
            </a:r>
            <a:r>
              <a:rPr sz="800" spc="25" dirty="0">
                <a:latin typeface="Microsoft Sans Serif"/>
                <a:cs typeface="Microsoft Sans Serif"/>
              </a:rPr>
              <a:t>de</a:t>
            </a:r>
            <a:r>
              <a:rPr sz="800" spc="-10" dirty="0">
                <a:latin typeface="Microsoft Sans Serif"/>
                <a:cs typeface="Microsoft Sans Serif"/>
              </a:rPr>
              <a:t> </a:t>
            </a:r>
            <a:r>
              <a:rPr sz="800" spc="25" dirty="0">
                <a:latin typeface="Microsoft Sans Serif"/>
                <a:cs typeface="Microsoft Sans Serif"/>
              </a:rPr>
              <a:t>subtensión</a:t>
            </a:r>
            <a:r>
              <a:rPr sz="800" spc="-5" dirty="0">
                <a:latin typeface="Microsoft Sans Serif"/>
                <a:cs typeface="Microsoft Sans Serif"/>
              </a:rPr>
              <a:t> </a:t>
            </a:r>
            <a:r>
              <a:rPr sz="800" spc="25" dirty="0">
                <a:latin typeface="Microsoft Sans Serif"/>
                <a:cs typeface="Microsoft Sans Serif"/>
              </a:rPr>
              <a:t>del</a:t>
            </a:r>
            <a:r>
              <a:rPr sz="800" spc="-10" dirty="0">
                <a:latin typeface="Microsoft Sans Serif"/>
                <a:cs typeface="Microsoft Sans Serif"/>
              </a:rPr>
              <a:t> </a:t>
            </a:r>
            <a:r>
              <a:rPr sz="800" spc="30" dirty="0">
                <a:latin typeface="Microsoft Sans Serif"/>
                <a:cs typeface="Microsoft Sans Serif"/>
              </a:rPr>
              <a:t>tercer</a:t>
            </a:r>
            <a:r>
              <a:rPr sz="800" spc="-5" dirty="0">
                <a:latin typeface="Microsoft Sans Serif"/>
                <a:cs typeface="Microsoft Sans Serif"/>
              </a:rPr>
              <a:t> </a:t>
            </a:r>
            <a:r>
              <a:rPr sz="800" spc="35" dirty="0">
                <a:latin typeface="Microsoft Sans Serif"/>
                <a:cs typeface="Microsoft Sans Serif"/>
              </a:rPr>
              <a:t>armónico</a:t>
            </a:r>
            <a:endParaRPr sz="800">
              <a:latin typeface="Microsoft Sans Serif"/>
              <a:cs typeface="Microsoft Sans Serif"/>
            </a:endParaRPr>
          </a:p>
          <a:p>
            <a:pPr marL="12700" marR="5080" indent="154940">
              <a:lnSpc>
                <a:spcPts val="1200"/>
              </a:lnSpc>
              <a:spcBef>
                <a:spcPts val="20"/>
              </a:spcBef>
            </a:pPr>
            <a:r>
              <a:rPr sz="700" spc="-10" dirty="0">
                <a:latin typeface="Microsoft Sans Serif"/>
                <a:cs typeface="Microsoft Sans Serif"/>
              </a:rPr>
              <a:t>Esta </a:t>
            </a:r>
            <a:r>
              <a:rPr sz="700" spc="10" dirty="0">
                <a:latin typeface="Microsoft Sans Serif"/>
                <a:cs typeface="Microsoft Sans Serif"/>
              </a:rPr>
              <a:t>técnica </a:t>
            </a:r>
            <a:r>
              <a:rPr sz="700" spc="20" dirty="0">
                <a:latin typeface="Microsoft Sans Serif"/>
                <a:cs typeface="Microsoft Sans Serif"/>
              </a:rPr>
              <a:t>utiliza </a:t>
            </a:r>
            <a:r>
              <a:rPr sz="700" spc="10" dirty="0">
                <a:latin typeface="Microsoft Sans Serif"/>
                <a:cs typeface="Microsoft Sans Serif"/>
              </a:rPr>
              <a:t>el </a:t>
            </a:r>
            <a:r>
              <a:rPr sz="700" spc="20" dirty="0">
                <a:latin typeface="Microsoft Sans Serif"/>
                <a:cs typeface="Microsoft Sans Serif"/>
              </a:rPr>
              <a:t>hecho de </a:t>
            </a:r>
            <a:r>
              <a:rPr sz="700" spc="30" dirty="0">
                <a:latin typeface="Microsoft Sans Serif"/>
                <a:cs typeface="Microsoft Sans Serif"/>
              </a:rPr>
              <a:t>que </a:t>
            </a:r>
            <a:r>
              <a:rPr sz="700" spc="25" dirty="0">
                <a:latin typeface="Microsoft Sans Serif"/>
                <a:cs typeface="Microsoft Sans Serif"/>
              </a:rPr>
              <a:t>para </a:t>
            </a:r>
            <a:r>
              <a:rPr sz="700" spc="30" dirty="0">
                <a:latin typeface="Microsoft Sans Serif"/>
                <a:cs typeface="Microsoft Sans Serif"/>
              </a:rPr>
              <a:t>una </a:t>
            </a:r>
            <a:r>
              <a:rPr sz="700" spc="15" dirty="0">
                <a:latin typeface="Microsoft Sans Serif"/>
                <a:cs typeface="Microsoft Sans Serif"/>
              </a:rPr>
              <a:t>falla </a:t>
            </a:r>
            <a:r>
              <a:rPr sz="700" spc="5" dirty="0">
                <a:latin typeface="Microsoft Sans Serif"/>
                <a:cs typeface="Microsoft Sans Serif"/>
              </a:rPr>
              <a:t>cerca </a:t>
            </a:r>
            <a:r>
              <a:rPr sz="700" spc="20" dirty="0">
                <a:latin typeface="Microsoft Sans Serif"/>
                <a:cs typeface="Microsoft Sans Serif"/>
              </a:rPr>
              <a:t>del </a:t>
            </a:r>
            <a:r>
              <a:rPr sz="700" spc="30" dirty="0">
                <a:latin typeface="Microsoft Sans Serif"/>
                <a:cs typeface="Microsoft Sans Serif"/>
              </a:rPr>
              <a:t>neutro, </a:t>
            </a:r>
            <a:r>
              <a:rPr sz="700" spc="10" dirty="0">
                <a:latin typeface="Microsoft Sans Serif"/>
                <a:cs typeface="Microsoft Sans Serif"/>
              </a:rPr>
              <a:t>el </a:t>
            </a:r>
            <a:r>
              <a:rPr sz="700" spc="15" dirty="0">
                <a:latin typeface="Microsoft Sans Serif"/>
                <a:cs typeface="Microsoft Sans Serif"/>
              </a:rPr>
              <a:t> nivel </a:t>
            </a:r>
            <a:r>
              <a:rPr sz="700" spc="20" dirty="0">
                <a:latin typeface="Microsoft Sans Serif"/>
                <a:cs typeface="Microsoft Sans Serif"/>
              </a:rPr>
              <a:t>de voltaje del </a:t>
            </a:r>
            <a:r>
              <a:rPr sz="700" spc="25" dirty="0">
                <a:latin typeface="Microsoft Sans Serif"/>
                <a:cs typeface="Microsoft Sans Serif"/>
              </a:rPr>
              <a:t>tercer </a:t>
            </a:r>
            <a:r>
              <a:rPr sz="700" spc="30" dirty="0">
                <a:latin typeface="Microsoft Sans Serif"/>
                <a:cs typeface="Microsoft Sans Serif"/>
              </a:rPr>
              <a:t>armónico </a:t>
            </a:r>
            <a:r>
              <a:rPr sz="700" spc="20" dirty="0">
                <a:latin typeface="Microsoft Sans Serif"/>
                <a:cs typeface="Microsoft Sans Serif"/>
              </a:rPr>
              <a:t>en </a:t>
            </a:r>
            <a:r>
              <a:rPr sz="700" spc="10" dirty="0">
                <a:latin typeface="Microsoft Sans Serif"/>
                <a:cs typeface="Microsoft Sans Serif"/>
              </a:rPr>
              <a:t>el </a:t>
            </a:r>
            <a:r>
              <a:rPr sz="700" spc="40" dirty="0">
                <a:latin typeface="Microsoft Sans Serif"/>
                <a:cs typeface="Microsoft Sans Serif"/>
              </a:rPr>
              <a:t>neutro </a:t>
            </a:r>
            <a:r>
              <a:rPr sz="700" spc="20" dirty="0">
                <a:latin typeface="Microsoft Sans Serif"/>
                <a:cs typeface="Microsoft Sans Serif"/>
              </a:rPr>
              <a:t>disminuye. </a:t>
            </a:r>
            <a:r>
              <a:rPr sz="700" spc="15" dirty="0">
                <a:latin typeface="Microsoft Sans Serif"/>
                <a:cs typeface="Microsoft Sans Serif"/>
              </a:rPr>
              <a:t>Por </a:t>
            </a:r>
            <a:r>
              <a:rPr sz="700" spc="25" dirty="0">
                <a:latin typeface="Microsoft Sans Serif"/>
                <a:cs typeface="Microsoft Sans Serif"/>
              </a:rPr>
              <a:t>lo </a:t>
            </a:r>
            <a:r>
              <a:rPr sz="700" spc="30" dirty="0">
                <a:latin typeface="Microsoft Sans Serif"/>
                <a:cs typeface="Microsoft Sans Serif"/>
              </a:rPr>
              <a:t>tanto, </a:t>
            </a:r>
            <a:r>
              <a:rPr sz="700" spc="-5" dirty="0">
                <a:latin typeface="Microsoft Sans Serif"/>
                <a:cs typeface="Microsoft Sans Serif"/>
              </a:rPr>
              <a:t>se </a:t>
            </a:r>
            <a:r>
              <a:rPr sz="700" dirty="0">
                <a:latin typeface="Microsoft Sans Serif"/>
                <a:cs typeface="Microsoft Sans Serif"/>
              </a:rPr>
              <a:t> </a:t>
            </a:r>
            <a:r>
              <a:rPr sz="700" spc="30" dirty="0">
                <a:latin typeface="Microsoft Sans Serif"/>
                <a:cs typeface="Microsoft Sans Serif"/>
              </a:rPr>
              <a:t>podría </a:t>
            </a:r>
            <a:r>
              <a:rPr sz="700" spc="25" dirty="0">
                <a:latin typeface="Microsoft Sans Serif"/>
                <a:cs typeface="Microsoft Sans Serif"/>
              </a:rPr>
              <a:t>utilizar </a:t>
            </a:r>
            <a:r>
              <a:rPr sz="700" spc="40" dirty="0">
                <a:latin typeface="Microsoft Sans Serif"/>
                <a:cs typeface="Microsoft Sans Serif"/>
              </a:rPr>
              <a:t>un </a:t>
            </a:r>
            <a:r>
              <a:rPr sz="700" spc="20" dirty="0">
                <a:latin typeface="Microsoft Sans Serif"/>
                <a:cs typeface="Microsoft Sans Serif"/>
              </a:rPr>
              <a:t>relé de </a:t>
            </a:r>
            <a:r>
              <a:rPr sz="700" spc="25" dirty="0">
                <a:latin typeface="Microsoft Sans Serif"/>
                <a:cs typeface="Microsoft Sans Serif"/>
              </a:rPr>
              <a:t>subtensión </a:t>
            </a:r>
            <a:r>
              <a:rPr sz="700" spc="30" dirty="0">
                <a:latin typeface="Microsoft Sans Serif"/>
                <a:cs typeface="Microsoft Sans Serif"/>
              </a:rPr>
              <a:t>que </a:t>
            </a:r>
            <a:r>
              <a:rPr sz="700" spc="25" dirty="0">
                <a:latin typeface="Microsoft Sans Serif"/>
                <a:cs typeface="Microsoft Sans Serif"/>
              </a:rPr>
              <a:t>funcione </a:t>
            </a:r>
            <a:r>
              <a:rPr sz="700" dirty="0">
                <a:latin typeface="Microsoft Sans Serif"/>
                <a:cs typeface="Microsoft Sans Serif"/>
              </a:rPr>
              <a:t>a </a:t>
            </a:r>
            <a:r>
              <a:rPr sz="700" spc="35" dirty="0">
                <a:latin typeface="Microsoft Sans Serif"/>
                <a:cs typeface="Microsoft Sans Serif"/>
              </a:rPr>
              <a:t>partir </a:t>
            </a:r>
            <a:r>
              <a:rPr sz="700" spc="20" dirty="0">
                <a:latin typeface="Microsoft Sans Serif"/>
                <a:cs typeface="Microsoft Sans Serif"/>
              </a:rPr>
              <a:t>del voltaje del </a:t>
            </a:r>
            <a:r>
              <a:rPr sz="700" spc="25" dirty="0">
                <a:latin typeface="Microsoft Sans Serif"/>
                <a:cs typeface="Microsoft Sans Serif"/>
              </a:rPr>
              <a:t> tercer </a:t>
            </a:r>
            <a:r>
              <a:rPr sz="700" spc="30" dirty="0">
                <a:latin typeface="Microsoft Sans Serif"/>
                <a:cs typeface="Microsoft Sans Serif"/>
              </a:rPr>
              <a:t>armónico </a:t>
            </a:r>
            <a:r>
              <a:rPr sz="700" spc="35" dirty="0">
                <a:latin typeface="Microsoft Sans Serif"/>
                <a:cs typeface="Microsoft Sans Serif"/>
              </a:rPr>
              <a:t>medido </a:t>
            </a:r>
            <a:r>
              <a:rPr sz="700" spc="20" dirty="0">
                <a:latin typeface="Microsoft Sans Serif"/>
                <a:cs typeface="Microsoft Sans Serif"/>
              </a:rPr>
              <a:t>en </a:t>
            </a:r>
            <a:r>
              <a:rPr sz="700" spc="10" dirty="0">
                <a:latin typeface="Microsoft Sans Serif"/>
                <a:cs typeface="Microsoft Sans Serif"/>
              </a:rPr>
              <a:t>el </a:t>
            </a:r>
            <a:r>
              <a:rPr sz="700" spc="35" dirty="0">
                <a:latin typeface="Microsoft Sans Serif"/>
                <a:cs typeface="Microsoft Sans Serif"/>
              </a:rPr>
              <a:t>extremo </a:t>
            </a:r>
            <a:r>
              <a:rPr sz="700" spc="40" dirty="0">
                <a:latin typeface="Microsoft Sans Serif"/>
                <a:cs typeface="Microsoft Sans Serif"/>
              </a:rPr>
              <a:t>neutro </a:t>
            </a:r>
            <a:r>
              <a:rPr sz="700" spc="25" dirty="0">
                <a:latin typeface="Microsoft Sans Serif"/>
                <a:cs typeface="Microsoft Sans Serif"/>
              </a:rPr>
              <a:t>para detectar </a:t>
            </a:r>
            <a:r>
              <a:rPr sz="700" spc="10" dirty="0">
                <a:latin typeface="Microsoft Sans Serif"/>
                <a:cs typeface="Microsoft Sans Serif"/>
              </a:rPr>
              <a:t>fallas </a:t>
            </a:r>
            <a:r>
              <a:rPr sz="700" spc="5" dirty="0">
                <a:latin typeface="Microsoft Sans Serif"/>
                <a:cs typeface="Microsoft Sans Serif"/>
              </a:rPr>
              <a:t>cerca </a:t>
            </a:r>
            <a:r>
              <a:rPr sz="700" spc="20" dirty="0">
                <a:latin typeface="Microsoft Sans Serif"/>
                <a:cs typeface="Microsoft Sans Serif"/>
              </a:rPr>
              <a:t>del </a:t>
            </a:r>
            <a:r>
              <a:rPr sz="700" spc="-175" dirty="0">
                <a:latin typeface="Microsoft Sans Serif"/>
                <a:cs typeface="Microsoft Sans Serif"/>
              </a:rPr>
              <a:t> </a:t>
            </a:r>
            <a:r>
              <a:rPr sz="700" spc="30" dirty="0">
                <a:latin typeface="Microsoft Sans Serif"/>
                <a:cs typeface="Microsoft Sans Serif"/>
              </a:rPr>
              <a:t>neutro. </a:t>
            </a:r>
            <a:r>
              <a:rPr sz="700" spc="-15" dirty="0">
                <a:latin typeface="Microsoft Sans Serif"/>
                <a:cs typeface="Microsoft Sans Serif"/>
              </a:rPr>
              <a:t>Las </a:t>
            </a:r>
            <a:r>
              <a:rPr sz="700" spc="10" dirty="0">
                <a:latin typeface="Microsoft Sans Serif"/>
                <a:cs typeface="Microsoft Sans Serif"/>
              </a:rPr>
              <a:t>fallas </a:t>
            </a:r>
            <a:r>
              <a:rPr sz="700" dirty="0">
                <a:latin typeface="Microsoft Sans Serif"/>
                <a:cs typeface="Microsoft Sans Serif"/>
              </a:rPr>
              <a:t>a </a:t>
            </a:r>
            <a:r>
              <a:rPr sz="700" spc="30" dirty="0">
                <a:latin typeface="Microsoft Sans Serif"/>
                <a:cs typeface="Microsoft Sans Serif"/>
              </a:rPr>
              <a:t>tierra </a:t>
            </a:r>
            <a:r>
              <a:rPr sz="700" spc="20" dirty="0">
                <a:latin typeface="Microsoft Sans Serif"/>
                <a:cs typeface="Microsoft Sans Serif"/>
              </a:rPr>
              <a:t>en </a:t>
            </a:r>
            <a:r>
              <a:rPr sz="700" spc="10" dirty="0">
                <a:latin typeface="Microsoft Sans Serif"/>
                <a:cs typeface="Microsoft Sans Serif"/>
              </a:rPr>
              <a:t>la </a:t>
            </a:r>
            <a:r>
              <a:rPr sz="700" spc="30" dirty="0">
                <a:latin typeface="Microsoft Sans Serif"/>
                <a:cs typeface="Microsoft Sans Serif"/>
              </a:rPr>
              <a:t>porción </a:t>
            </a:r>
            <a:r>
              <a:rPr sz="700" spc="25" dirty="0">
                <a:latin typeface="Microsoft Sans Serif"/>
                <a:cs typeface="Microsoft Sans Serif"/>
              </a:rPr>
              <a:t>restante </a:t>
            </a:r>
            <a:r>
              <a:rPr sz="700" spc="20" dirty="0">
                <a:latin typeface="Microsoft Sans Serif"/>
                <a:cs typeface="Microsoft Sans Serif"/>
              </a:rPr>
              <a:t>de </a:t>
            </a:r>
            <a:r>
              <a:rPr sz="700" spc="10" dirty="0">
                <a:latin typeface="Microsoft Sans Serif"/>
                <a:cs typeface="Microsoft Sans Serif"/>
              </a:rPr>
              <a:t>los </a:t>
            </a:r>
            <a:r>
              <a:rPr sz="700" spc="15" dirty="0">
                <a:latin typeface="Microsoft Sans Serif"/>
                <a:cs typeface="Microsoft Sans Serif"/>
              </a:rPr>
              <a:t>devanados </a:t>
            </a:r>
            <a:r>
              <a:rPr sz="700" spc="30" dirty="0">
                <a:latin typeface="Microsoft Sans Serif"/>
                <a:cs typeface="Microsoft Sans Serif"/>
              </a:rPr>
              <a:t>pueden </a:t>
            </a:r>
            <a:r>
              <a:rPr sz="700" spc="35" dirty="0">
                <a:latin typeface="Microsoft Sans Serif"/>
                <a:cs typeface="Microsoft Sans Serif"/>
              </a:rPr>
              <a:t> </a:t>
            </a:r>
            <a:r>
              <a:rPr sz="700" spc="20" dirty="0">
                <a:latin typeface="Microsoft Sans Serif"/>
                <a:cs typeface="Microsoft Sans Serif"/>
              </a:rPr>
              <a:t>detectarse </a:t>
            </a:r>
            <a:r>
              <a:rPr sz="700" spc="30" dirty="0">
                <a:latin typeface="Microsoft Sans Serif"/>
                <a:cs typeface="Microsoft Sans Serif"/>
              </a:rPr>
              <a:t>mediante </a:t>
            </a:r>
            <a:r>
              <a:rPr sz="700" spc="25" dirty="0">
                <a:latin typeface="Microsoft Sans Serif"/>
                <a:cs typeface="Microsoft Sans Serif"/>
              </a:rPr>
              <a:t>protección </a:t>
            </a:r>
            <a:r>
              <a:rPr sz="700" spc="20" dirty="0">
                <a:latin typeface="Microsoft Sans Serif"/>
                <a:cs typeface="Microsoft Sans Serif"/>
              </a:rPr>
              <a:t>de </a:t>
            </a:r>
            <a:r>
              <a:rPr sz="700" spc="15" dirty="0">
                <a:latin typeface="Microsoft Sans Serif"/>
                <a:cs typeface="Microsoft Sans Serif"/>
              </a:rPr>
              <a:t>falla </a:t>
            </a:r>
            <a:r>
              <a:rPr sz="700" dirty="0">
                <a:latin typeface="Microsoft Sans Serif"/>
                <a:cs typeface="Microsoft Sans Serif"/>
              </a:rPr>
              <a:t>a </a:t>
            </a:r>
            <a:r>
              <a:rPr sz="700" spc="30" dirty="0">
                <a:latin typeface="Microsoft Sans Serif"/>
                <a:cs typeface="Microsoft Sans Serif"/>
              </a:rPr>
              <a:t>tierra </a:t>
            </a:r>
            <a:r>
              <a:rPr sz="700" spc="15" dirty="0">
                <a:latin typeface="Microsoft Sans Serif"/>
                <a:cs typeface="Microsoft Sans Serif"/>
              </a:rPr>
              <a:t>convencional, </a:t>
            </a:r>
            <a:r>
              <a:rPr sz="700" spc="40" dirty="0">
                <a:latin typeface="Microsoft Sans Serif"/>
                <a:cs typeface="Microsoft Sans Serif"/>
              </a:rPr>
              <a:t>por </a:t>
            </a:r>
            <a:r>
              <a:rPr sz="700" spc="20" dirty="0">
                <a:latin typeface="Microsoft Sans Serif"/>
                <a:cs typeface="Microsoft Sans Serif"/>
              </a:rPr>
              <a:t>ejemplo, </a:t>
            </a:r>
            <a:r>
              <a:rPr sz="700" spc="25" dirty="0">
                <a:latin typeface="Microsoft Sans Serif"/>
                <a:cs typeface="Microsoft Sans Serif"/>
              </a:rPr>
              <a:t> </a:t>
            </a:r>
            <a:r>
              <a:rPr sz="700" spc="40" dirty="0">
                <a:latin typeface="Microsoft Sans Serif"/>
                <a:cs typeface="Microsoft Sans Serif"/>
              </a:rPr>
              <a:t>un </a:t>
            </a:r>
            <a:r>
              <a:rPr sz="700" spc="20" dirty="0">
                <a:latin typeface="Microsoft Sans Serif"/>
                <a:cs typeface="Microsoft Sans Serif"/>
              </a:rPr>
              <a:t>relé de </a:t>
            </a:r>
            <a:r>
              <a:rPr sz="700" spc="25" dirty="0">
                <a:latin typeface="Microsoft Sans Serif"/>
                <a:cs typeface="Microsoft Sans Serif"/>
              </a:rPr>
              <a:t>sobretensión </a:t>
            </a:r>
            <a:r>
              <a:rPr sz="700" spc="-15" dirty="0">
                <a:latin typeface="Microsoft Sans Serif"/>
                <a:cs typeface="Microsoft Sans Serif"/>
              </a:rPr>
              <a:t>(59G), </a:t>
            </a:r>
            <a:r>
              <a:rPr sz="700" spc="30" dirty="0">
                <a:latin typeface="Microsoft Sans Serif"/>
                <a:cs typeface="Microsoft Sans Serif"/>
              </a:rPr>
              <a:t>que </a:t>
            </a:r>
            <a:r>
              <a:rPr sz="700" spc="25" dirty="0">
                <a:latin typeface="Microsoft Sans Serif"/>
                <a:cs typeface="Microsoft Sans Serif"/>
              </a:rPr>
              <a:t>opera </a:t>
            </a:r>
            <a:r>
              <a:rPr sz="700" spc="20" dirty="0">
                <a:latin typeface="Microsoft Sans Serif"/>
                <a:cs typeface="Microsoft Sans Serif"/>
              </a:rPr>
              <a:t>con </a:t>
            </a:r>
            <a:r>
              <a:rPr sz="700" spc="10" dirty="0">
                <a:latin typeface="Microsoft Sans Serif"/>
                <a:cs typeface="Microsoft Sans Serif"/>
              </a:rPr>
              <a:t>la </a:t>
            </a:r>
            <a:r>
              <a:rPr sz="700" spc="25" dirty="0">
                <a:latin typeface="Microsoft Sans Serif"/>
                <a:cs typeface="Microsoft Sans Serif"/>
              </a:rPr>
              <a:t>tensión </a:t>
            </a:r>
            <a:r>
              <a:rPr sz="700" spc="30" dirty="0">
                <a:latin typeface="Microsoft Sans Serif"/>
                <a:cs typeface="Microsoft Sans Serif"/>
              </a:rPr>
              <a:t>neutra </a:t>
            </a:r>
            <a:r>
              <a:rPr sz="700" spc="20" dirty="0">
                <a:latin typeface="Microsoft Sans Serif"/>
                <a:cs typeface="Microsoft Sans Serif"/>
              </a:rPr>
              <a:t>de </a:t>
            </a:r>
            <a:r>
              <a:rPr sz="700" spc="10" dirty="0">
                <a:latin typeface="Microsoft Sans Serif"/>
                <a:cs typeface="Microsoft Sans Serif"/>
              </a:rPr>
              <a:t>60 </a:t>
            </a:r>
            <a:r>
              <a:rPr sz="700" spc="-5" dirty="0">
                <a:latin typeface="Microsoft Sans Serif"/>
                <a:cs typeface="Microsoft Sans Serif"/>
              </a:rPr>
              <a:t>Hz. </a:t>
            </a:r>
            <a:r>
              <a:rPr sz="700" spc="-10" dirty="0">
                <a:latin typeface="Microsoft Sans Serif"/>
                <a:cs typeface="Microsoft Sans Serif"/>
              </a:rPr>
              <a:t>La </a:t>
            </a:r>
            <a:r>
              <a:rPr sz="700" spc="-175" dirty="0">
                <a:latin typeface="Microsoft Sans Serif"/>
                <a:cs typeface="Microsoft Sans Serif"/>
              </a:rPr>
              <a:t> </a:t>
            </a:r>
            <a:r>
              <a:rPr sz="700" spc="25" dirty="0">
                <a:latin typeface="Microsoft Sans Serif"/>
                <a:cs typeface="Microsoft Sans Serif"/>
              </a:rPr>
              <a:t>combinación </a:t>
            </a:r>
            <a:r>
              <a:rPr sz="700" spc="20" dirty="0">
                <a:latin typeface="Microsoft Sans Serif"/>
                <a:cs typeface="Microsoft Sans Serif"/>
              </a:rPr>
              <a:t>de </a:t>
            </a:r>
            <a:r>
              <a:rPr sz="700" spc="25" dirty="0">
                <a:latin typeface="Microsoft Sans Serif"/>
                <a:cs typeface="Microsoft Sans Serif"/>
              </a:rPr>
              <a:t>ambos </a:t>
            </a:r>
            <a:r>
              <a:rPr sz="700" spc="10" dirty="0">
                <a:latin typeface="Microsoft Sans Serif"/>
                <a:cs typeface="Microsoft Sans Serif"/>
              </a:rPr>
              <a:t>relés </a:t>
            </a:r>
            <a:r>
              <a:rPr sz="700" spc="30" dirty="0">
                <a:latin typeface="Microsoft Sans Serif"/>
                <a:cs typeface="Microsoft Sans Serif"/>
              </a:rPr>
              <a:t>proporciona una </a:t>
            </a:r>
            <a:r>
              <a:rPr sz="700" spc="25" dirty="0">
                <a:latin typeface="Microsoft Sans Serif"/>
                <a:cs typeface="Microsoft Sans Serif"/>
              </a:rPr>
              <a:t>protección </a:t>
            </a:r>
            <a:r>
              <a:rPr sz="700" spc="20" dirty="0">
                <a:latin typeface="Microsoft Sans Serif"/>
                <a:cs typeface="Microsoft Sans Serif"/>
              </a:rPr>
              <a:t>del devanado del </a:t>
            </a:r>
            <a:r>
              <a:rPr sz="700" spc="25" dirty="0">
                <a:latin typeface="Microsoft Sans Serif"/>
                <a:cs typeface="Microsoft Sans Serif"/>
              </a:rPr>
              <a:t> estator</a:t>
            </a:r>
            <a:r>
              <a:rPr sz="700" spc="-5" dirty="0">
                <a:latin typeface="Microsoft Sans Serif"/>
                <a:cs typeface="Microsoft Sans Serif"/>
              </a:rPr>
              <a:t> </a:t>
            </a:r>
            <a:r>
              <a:rPr sz="700" spc="20" dirty="0">
                <a:latin typeface="Microsoft Sans Serif"/>
                <a:cs typeface="Microsoft Sans Serif"/>
              </a:rPr>
              <a:t>del</a:t>
            </a:r>
            <a:r>
              <a:rPr sz="700" spc="-5" dirty="0">
                <a:latin typeface="Microsoft Sans Serif"/>
                <a:cs typeface="Microsoft Sans Serif"/>
              </a:rPr>
              <a:t> </a:t>
            </a:r>
            <a:r>
              <a:rPr sz="700" spc="10" dirty="0">
                <a:latin typeface="Microsoft Sans Serif"/>
                <a:cs typeface="Microsoft Sans Serif"/>
              </a:rPr>
              <a:t>100</a:t>
            </a:r>
            <a:r>
              <a:rPr sz="700" dirty="0">
                <a:latin typeface="Microsoft Sans Serif"/>
                <a:cs typeface="Microsoft Sans Serif"/>
              </a:rPr>
              <a:t> </a:t>
            </a:r>
            <a:r>
              <a:rPr sz="700" spc="40" dirty="0">
                <a:latin typeface="Microsoft Sans Serif"/>
                <a:cs typeface="Microsoft Sans Serif"/>
              </a:rPr>
              <a:t>por</a:t>
            </a:r>
            <a:r>
              <a:rPr sz="700" spc="-5" dirty="0">
                <a:latin typeface="Microsoft Sans Serif"/>
                <a:cs typeface="Microsoft Sans Serif"/>
              </a:rPr>
              <a:t> </a:t>
            </a:r>
            <a:r>
              <a:rPr sz="700" spc="20" dirty="0">
                <a:latin typeface="Microsoft Sans Serif"/>
                <a:cs typeface="Microsoft Sans Serif"/>
              </a:rPr>
              <a:t>ciento.</a:t>
            </a:r>
            <a:r>
              <a:rPr sz="700" dirty="0">
                <a:latin typeface="Microsoft Sans Serif"/>
                <a:cs typeface="Microsoft Sans Serif"/>
              </a:rPr>
              <a:t> </a:t>
            </a:r>
            <a:r>
              <a:rPr sz="700" spc="-20" dirty="0">
                <a:latin typeface="Microsoft Sans Serif"/>
                <a:cs typeface="Microsoft Sans Serif"/>
              </a:rPr>
              <a:t>En</a:t>
            </a:r>
            <a:r>
              <a:rPr sz="700" spc="-5" dirty="0">
                <a:latin typeface="Microsoft Sans Serif"/>
                <a:cs typeface="Microsoft Sans Serif"/>
              </a:rPr>
              <a:t> </a:t>
            </a:r>
            <a:r>
              <a:rPr sz="700" spc="10" dirty="0">
                <a:latin typeface="Microsoft Sans Serif"/>
                <a:cs typeface="Microsoft Sans Serif"/>
              </a:rPr>
              <a:t>la</a:t>
            </a:r>
            <a:r>
              <a:rPr sz="700" spc="-5" dirty="0">
                <a:latin typeface="Microsoft Sans Serif"/>
                <a:cs typeface="Microsoft Sans Serif"/>
              </a:rPr>
              <a:t> Fig.</a:t>
            </a:r>
            <a:r>
              <a:rPr sz="700" dirty="0">
                <a:latin typeface="Microsoft Sans Serif"/>
                <a:cs typeface="Microsoft Sans Serif"/>
              </a:rPr>
              <a:t> </a:t>
            </a:r>
            <a:r>
              <a:rPr sz="700" spc="10" dirty="0">
                <a:latin typeface="Microsoft Sans Serif"/>
                <a:cs typeface="Microsoft Sans Serif"/>
              </a:rPr>
              <a:t>7</a:t>
            </a:r>
            <a:r>
              <a:rPr sz="700" spc="-5" dirty="0">
                <a:latin typeface="Microsoft Sans Serif"/>
                <a:cs typeface="Microsoft Sans Serif"/>
              </a:rPr>
              <a:t> se</a:t>
            </a:r>
            <a:r>
              <a:rPr sz="700" dirty="0">
                <a:latin typeface="Microsoft Sans Serif"/>
                <a:cs typeface="Microsoft Sans Serif"/>
              </a:rPr>
              <a:t> </a:t>
            </a:r>
            <a:r>
              <a:rPr sz="700" spc="30" dirty="0">
                <a:latin typeface="Microsoft Sans Serif"/>
                <a:cs typeface="Microsoft Sans Serif"/>
              </a:rPr>
              <a:t>muestra</a:t>
            </a:r>
            <a:r>
              <a:rPr sz="700" spc="-5" dirty="0">
                <a:latin typeface="Microsoft Sans Serif"/>
                <a:cs typeface="Microsoft Sans Serif"/>
              </a:rPr>
              <a:t> </a:t>
            </a:r>
            <a:r>
              <a:rPr sz="700" spc="40" dirty="0">
                <a:latin typeface="Microsoft Sans Serif"/>
                <a:cs typeface="Microsoft Sans Serif"/>
              </a:rPr>
              <a:t>un</a:t>
            </a:r>
            <a:r>
              <a:rPr sz="700" dirty="0">
                <a:latin typeface="Microsoft Sans Serif"/>
                <a:cs typeface="Microsoft Sans Serif"/>
              </a:rPr>
              <a:t> </a:t>
            </a:r>
            <a:r>
              <a:rPr sz="700" spc="20" dirty="0">
                <a:latin typeface="Microsoft Sans Serif"/>
                <a:cs typeface="Microsoft Sans Serif"/>
              </a:rPr>
              <a:t>esquema</a:t>
            </a:r>
            <a:r>
              <a:rPr sz="700" spc="-5" dirty="0">
                <a:latin typeface="Microsoft Sans Serif"/>
                <a:cs typeface="Microsoft Sans Serif"/>
              </a:rPr>
              <a:t> </a:t>
            </a:r>
            <a:r>
              <a:rPr sz="700" spc="20" dirty="0">
                <a:latin typeface="Microsoft Sans Serif"/>
                <a:cs typeface="Microsoft Sans Serif"/>
              </a:rPr>
              <a:t>de</a:t>
            </a:r>
            <a:r>
              <a:rPr sz="700" spc="-5" dirty="0">
                <a:latin typeface="Microsoft Sans Serif"/>
                <a:cs typeface="Microsoft Sans Serif"/>
              </a:rPr>
              <a:t> </a:t>
            </a:r>
            <a:r>
              <a:rPr sz="700" spc="25" dirty="0">
                <a:latin typeface="Microsoft Sans Serif"/>
                <a:cs typeface="Microsoft Sans Serif"/>
              </a:rPr>
              <a:t>protección </a:t>
            </a:r>
            <a:r>
              <a:rPr sz="700" spc="-170" dirty="0">
                <a:latin typeface="Microsoft Sans Serif"/>
                <a:cs typeface="Microsoft Sans Serif"/>
              </a:rPr>
              <a:t> </a:t>
            </a:r>
            <a:r>
              <a:rPr sz="700" spc="20" dirty="0">
                <a:latin typeface="Microsoft Sans Serif"/>
                <a:cs typeface="Microsoft Sans Serif"/>
              </a:rPr>
              <a:t>simplificado</a:t>
            </a:r>
            <a:r>
              <a:rPr sz="700" spc="-10" dirty="0">
                <a:latin typeface="Microsoft Sans Serif"/>
                <a:cs typeface="Microsoft Sans Serif"/>
              </a:rPr>
              <a:t> </a:t>
            </a:r>
            <a:r>
              <a:rPr sz="700" spc="30" dirty="0">
                <a:latin typeface="Microsoft Sans Serif"/>
                <a:cs typeface="Microsoft Sans Serif"/>
              </a:rPr>
              <a:t>que</a:t>
            </a:r>
            <a:r>
              <a:rPr sz="700" spc="-5" dirty="0">
                <a:latin typeface="Microsoft Sans Serif"/>
                <a:cs typeface="Microsoft Sans Serif"/>
              </a:rPr>
              <a:t> </a:t>
            </a:r>
            <a:r>
              <a:rPr sz="700" spc="20" dirty="0">
                <a:latin typeface="Microsoft Sans Serif"/>
                <a:cs typeface="Microsoft Sans Serif"/>
              </a:rPr>
              <a:t>utiliza</a:t>
            </a:r>
            <a:r>
              <a:rPr sz="700" spc="-5" dirty="0">
                <a:latin typeface="Microsoft Sans Serif"/>
                <a:cs typeface="Microsoft Sans Serif"/>
              </a:rPr>
              <a:t> </a:t>
            </a:r>
            <a:r>
              <a:rPr sz="700" spc="10" dirty="0">
                <a:latin typeface="Microsoft Sans Serif"/>
                <a:cs typeface="Microsoft Sans Serif"/>
              </a:rPr>
              <a:t>esta</a:t>
            </a:r>
            <a:r>
              <a:rPr sz="700" spc="-5" dirty="0">
                <a:latin typeface="Microsoft Sans Serif"/>
                <a:cs typeface="Microsoft Sans Serif"/>
              </a:rPr>
              <a:t> </a:t>
            </a:r>
            <a:r>
              <a:rPr sz="700" spc="10" dirty="0">
                <a:latin typeface="Microsoft Sans Serif"/>
                <a:cs typeface="Microsoft Sans Serif"/>
              </a:rPr>
              <a:t>técnica.</a:t>
            </a:r>
            <a:endParaRPr sz="700">
              <a:latin typeface="Microsoft Sans Serif"/>
              <a:cs typeface="Microsoft Sans Serif"/>
            </a:endParaRPr>
          </a:p>
        </p:txBody>
      </p:sp>
      <p:sp>
        <p:nvSpPr>
          <p:cNvPr id="230" name="object 230"/>
          <p:cNvSpPr txBox="1"/>
          <p:nvPr/>
        </p:nvSpPr>
        <p:spPr>
          <a:xfrm>
            <a:off x="1415217" y="2426447"/>
            <a:ext cx="7419329" cy="795474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 marR="5080" indent="154940">
              <a:lnSpc>
                <a:spcPct val="143100"/>
              </a:lnSpc>
              <a:spcBef>
                <a:spcPts val="100"/>
              </a:spcBef>
            </a:pPr>
            <a:r>
              <a:rPr sz="700" spc="-15" dirty="0">
                <a:latin typeface="Microsoft Sans Serif"/>
                <a:cs typeface="Microsoft Sans Serif"/>
              </a:rPr>
              <a:t>Las</a:t>
            </a:r>
            <a:r>
              <a:rPr sz="700" dirty="0">
                <a:latin typeface="Microsoft Sans Serif"/>
                <a:cs typeface="Microsoft Sans Serif"/>
              </a:rPr>
              <a:t> </a:t>
            </a:r>
            <a:r>
              <a:rPr sz="700" spc="5" dirty="0">
                <a:latin typeface="Microsoft Sans Serif"/>
                <a:cs typeface="Microsoft Sans Serif"/>
              </a:rPr>
              <a:t>señales</a:t>
            </a:r>
            <a:r>
              <a:rPr sz="700" dirty="0">
                <a:latin typeface="Microsoft Sans Serif"/>
                <a:cs typeface="Microsoft Sans Serif"/>
              </a:rPr>
              <a:t> </a:t>
            </a:r>
            <a:r>
              <a:rPr sz="700" spc="20" dirty="0">
                <a:latin typeface="Microsoft Sans Serif"/>
                <a:cs typeface="Microsoft Sans Serif"/>
              </a:rPr>
              <a:t>del</a:t>
            </a:r>
            <a:r>
              <a:rPr sz="700" dirty="0">
                <a:latin typeface="Microsoft Sans Serif"/>
                <a:cs typeface="Microsoft Sans Serif"/>
              </a:rPr>
              <a:t> </a:t>
            </a:r>
            <a:r>
              <a:rPr sz="700" spc="20" dirty="0">
                <a:latin typeface="Microsoft Sans Serif"/>
                <a:cs typeface="Microsoft Sans Serif"/>
              </a:rPr>
              <a:t>relé</a:t>
            </a:r>
            <a:r>
              <a:rPr sz="700" dirty="0">
                <a:latin typeface="Microsoft Sans Serif"/>
                <a:cs typeface="Microsoft Sans Serif"/>
              </a:rPr>
              <a:t> </a:t>
            </a:r>
            <a:r>
              <a:rPr sz="700" spc="-5" dirty="0">
                <a:latin typeface="Microsoft Sans Serif"/>
                <a:cs typeface="Microsoft Sans Serif"/>
              </a:rPr>
              <a:t>se</a:t>
            </a:r>
            <a:r>
              <a:rPr sz="700" dirty="0">
                <a:latin typeface="Microsoft Sans Serif"/>
                <a:cs typeface="Microsoft Sans Serif"/>
              </a:rPr>
              <a:t> </a:t>
            </a:r>
            <a:r>
              <a:rPr sz="700" spc="40" dirty="0">
                <a:latin typeface="Microsoft Sans Serif"/>
                <a:cs typeface="Microsoft Sans Serif"/>
              </a:rPr>
              <a:t>toman</a:t>
            </a:r>
            <a:r>
              <a:rPr sz="700" spc="5" dirty="0">
                <a:latin typeface="Microsoft Sans Serif"/>
                <a:cs typeface="Microsoft Sans Serif"/>
              </a:rPr>
              <a:t> </a:t>
            </a:r>
            <a:r>
              <a:rPr sz="700" spc="20" dirty="0">
                <a:latin typeface="Microsoft Sans Serif"/>
                <a:cs typeface="Microsoft Sans Serif"/>
              </a:rPr>
              <a:t>de</a:t>
            </a:r>
            <a:r>
              <a:rPr sz="700" dirty="0">
                <a:latin typeface="Microsoft Sans Serif"/>
                <a:cs typeface="Microsoft Sans Serif"/>
              </a:rPr>
              <a:t> las </a:t>
            </a:r>
            <a:r>
              <a:rPr sz="700" spc="20" dirty="0">
                <a:latin typeface="Microsoft Sans Serif"/>
                <a:cs typeface="Microsoft Sans Serif"/>
              </a:rPr>
              <a:t>entradas</a:t>
            </a:r>
            <a:r>
              <a:rPr sz="700" dirty="0">
                <a:latin typeface="Microsoft Sans Serif"/>
                <a:cs typeface="Microsoft Sans Serif"/>
              </a:rPr>
              <a:t> </a:t>
            </a:r>
            <a:r>
              <a:rPr sz="700" spc="20" dirty="0">
                <a:latin typeface="Microsoft Sans Serif"/>
                <a:cs typeface="Microsoft Sans Serif"/>
              </a:rPr>
              <a:t>de</a:t>
            </a:r>
            <a:r>
              <a:rPr sz="700" dirty="0">
                <a:latin typeface="Microsoft Sans Serif"/>
                <a:cs typeface="Microsoft Sans Serif"/>
              </a:rPr>
              <a:t> </a:t>
            </a:r>
            <a:r>
              <a:rPr sz="700" spc="20" dirty="0">
                <a:latin typeface="Microsoft Sans Serif"/>
                <a:cs typeface="Microsoft Sans Serif"/>
              </a:rPr>
              <a:t>voltaje</a:t>
            </a:r>
            <a:r>
              <a:rPr sz="700" dirty="0">
                <a:latin typeface="Microsoft Sans Serif"/>
                <a:cs typeface="Microsoft Sans Serif"/>
              </a:rPr>
              <a:t> </a:t>
            </a:r>
            <a:r>
              <a:rPr sz="700" spc="20" dirty="0">
                <a:latin typeface="Microsoft Sans Serif"/>
                <a:cs typeface="Microsoft Sans Serif"/>
              </a:rPr>
              <a:t>medidas</a:t>
            </a:r>
            <a:r>
              <a:rPr sz="700" spc="5" dirty="0">
                <a:latin typeface="Microsoft Sans Serif"/>
                <a:cs typeface="Microsoft Sans Serif"/>
              </a:rPr>
              <a:t> </a:t>
            </a:r>
            <a:r>
              <a:rPr sz="700" dirty="0">
                <a:latin typeface="Microsoft Sans Serif"/>
                <a:cs typeface="Microsoft Sans Serif"/>
              </a:rPr>
              <a:t>a </a:t>
            </a:r>
            <a:r>
              <a:rPr sz="700" spc="15" dirty="0">
                <a:latin typeface="Microsoft Sans Serif"/>
                <a:cs typeface="Microsoft Sans Serif"/>
              </a:rPr>
              <a:t>través </a:t>
            </a:r>
            <a:r>
              <a:rPr sz="700" spc="-170" dirty="0">
                <a:latin typeface="Microsoft Sans Serif"/>
                <a:cs typeface="Microsoft Sans Serif"/>
              </a:rPr>
              <a:t> </a:t>
            </a:r>
            <a:r>
              <a:rPr sz="700" spc="20" dirty="0">
                <a:latin typeface="Microsoft Sans Serif"/>
                <a:cs typeface="Microsoft Sans Serif"/>
              </a:rPr>
              <a:t>de</a:t>
            </a:r>
            <a:r>
              <a:rPr sz="700" spc="-10" dirty="0">
                <a:latin typeface="Microsoft Sans Serif"/>
                <a:cs typeface="Microsoft Sans Serif"/>
              </a:rPr>
              <a:t> </a:t>
            </a:r>
            <a:r>
              <a:rPr sz="700" spc="10" dirty="0">
                <a:latin typeface="Microsoft Sans Serif"/>
                <a:cs typeface="Microsoft Sans Serif"/>
              </a:rPr>
              <a:t>la</a:t>
            </a:r>
            <a:r>
              <a:rPr sz="700" spc="-5" dirty="0">
                <a:latin typeface="Microsoft Sans Serif"/>
                <a:cs typeface="Microsoft Sans Serif"/>
              </a:rPr>
              <a:t> </a:t>
            </a:r>
            <a:r>
              <a:rPr sz="700" spc="15" dirty="0">
                <a:latin typeface="Microsoft Sans Serif"/>
                <a:cs typeface="Microsoft Sans Serif"/>
              </a:rPr>
              <a:t>resistencia</a:t>
            </a:r>
            <a:r>
              <a:rPr sz="700" spc="-5" dirty="0">
                <a:latin typeface="Microsoft Sans Serif"/>
                <a:cs typeface="Microsoft Sans Serif"/>
              </a:rPr>
              <a:t> </a:t>
            </a:r>
            <a:r>
              <a:rPr sz="700" spc="25" dirty="0">
                <a:latin typeface="Microsoft Sans Serif"/>
                <a:cs typeface="Microsoft Sans Serif"/>
              </a:rPr>
              <a:t>neutra.</a:t>
            </a:r>
            <a:r>
              <a:rPr sz="700" spc="-5" dirty="0">
                <a:latin typeface="Microsoft Sans Serif"/>
                <a:cs typeface="Microsoft Sans Serif"/>
              </a:rPr>
              <a:t> </a:t>
            </a:r>
            <a:r>
              <a:rPr sz="700" spc="-10" dirty="0">
                <a:latin typeface="Microsoft Sans Serif"/>
                <a:cs typeface="Microsoft Sans Serif"/>
              </a:rPr>
              <a:t>La</a:t>
            </a:r>
            <a:r>
              <a:rPr sz="700" spc="-5" dirty="0">
                <a:latin typeface="Microsoft Sans Serif"/>
                <a:cs typeface="Microsoft Sans Serif"/>
              </a:rPr>
              <a:t> </a:t>
            </a:r>
            <a:r>
              <a:rPr sz="700" spc="25" dirty="0">
                <a:latin typeface="Microsoft Sans Serif"/>
                <a:cs typeface="Microsoft Sans Serif"/>
              </a:rPr>
              <a:t>protección</a:t>
            </a:r>
            <a:r>
              <a:rPr sz="700" spc="-5" dirty="0">
                <a:latin typeface="Microsoft Sans Serif"/>
                <a:cs typeface="Microsoft Sans Serif"/>
              </a:rPr>
              <a:t> </a:t>
            </a:r>
            <a:r>
              <a:rPr sz="700" spc="30" dirty="0">
                <a:latin typeface="Microsoft Sans Serif"/>
                <a:cs typeface="Microsoft Sans Serif"/>
              </a:rPr>
              <a:t>contra</a:t>
            </a:r>
            <a:r>
              <a:rPr sz="700" spc="-5" dirty="0">
                <a:latin typeface="Microsoft Sans Serif"/>
                <a:cs typeface="Microsoft Sans Serif"/>
              </a:rPr>
              <a:t> </a:t>
            </a:r>
            <a:r>
              <a:rPr sz="700" spc="25" dirty="0">
                <a:latin typeface="Microsoft Sans Serif"/>
                <a:cs typeface="Microsoft Sans Serif"/>
              </a:rPr>
              <a:t>sobretensión</a:t>
            </a:r>
            <a:r>
              <a:rPr sz="700" spc="-10" dirty="0">
                <a:latin typeface="Microsoft Sans Serif"/>
                <a:cs typeface="Microsoft Sans Serif"/>
              </a:rPr>
              <a:t> </a:t>
            </a:r>
            <a:r>
              <a:rPr sz="700" spc="20" dirty="0">
                <a:latin typeface="Microsoft Sans Serif"/>
                <a:cs typeface="Microsoft Sans Serif"/>
              </a:rPr>
              <a:t>utiliza</a:t>
            </a:r>
            <a:r>
              <a:rPr sz="700" spc="-5" dirty="0">
                <a:latin typeface="Microsoft Sans Serif"/>
                <a:cs typeface="Microsoft Sans Serif"/>
              </a:rPr>
              <a:t> </a:t>
            </a:r>
            <a:r>
              <a:rPr sz="700" spc="10" dirty="0">
                <a:latin typeface="Microsoft Sans Serif"/>
                <a:cs typeface="Microsoft Sans Serif"/>
              </a:rPr>
              <a:t>el</a:t>
            </a:r>
            <a:r>
              <a:rPr sz="700" spc="-5" dirty="0">
                <a:latin typeface="Microsoft Sans Serif"/>
                <a:cs typeface="Microsoft Sans Serif"/>
              </a:rPr>
              <a:t> </a:t>
            </a:r>
            <a:r>
              <a:rPr sz="700" spc="30" dirty="0">
                <a:latin typeface="Microsoft Sans Serif"/>
                <a:cs typeface="Microsoft Sans Serif"/>
              </a:rPr>
              <a:t>detector </a:t>
            </a:r>
            <a:r>
              <a:rPr sz="700" spc="-170" dirty="0">
                <a:latin typeface="Microsoft Sans Serif"/>
                <a:cs typeface="Microsoft Sans Serif"/>
              </a:rPr>
              <a:t> </a:t>
            </a:r>
            <a:r>
              <a:rPr sz="700" spc="20" dirty="0">
                <a:latin typeface="Microsoft Sans Serif"/>
                <a:cs typeface="Microsoft Sans Serif"/>
              </a:rPr>
              <a:t>de </a:t>
            </a:r>
            <a:r>
              <a:rPr sz="700" spc="15" dirty="0">
                <a:latin typeface="Microsoft Sans Serif"/>
                <a:cs typeface="Microsoft Sans Serif"/>
              </a:rPr>
              <a:t>nivel </a:t>
            </a:r>
            <a:r>
              <a:rPr sz="700" spc="20" dirty="0">
                <a:latin typeface="Microsoft Sans Serif"/>
                <a:cs typeface="Microsoft Sans Serif"/>
              </a:rPr>
              <a:t>de </a:t>
            </a:r>
            <a:r>
              <a:rPr sz="700" spc="25" dirty="0">
                <a:latin typeface="Microsoft Sans Serif"/>
                <a:cs typeface="Microsoft Sans Serif"/>
              </a:rPr>
              <a:t>sobretensión </a:t>
            </a:r>
            <a:r>
              <a:rPr sz="700" spc="20" dirty="0">
                <a:latin typeface="Microsoft Sans Serif"/>
                <a:cs typeface="Microsoft Sans Serif"/>
              </a:rPr>
              <a:t>sintonizado de </a:t>
            </a:r>
            <a:r>
              <a:rPr sz="700" spc="10" dirty="0">
                <a:latin typeface="Microsoft Sans Serif"/>
                <a:cs typeface="Microsoft Sans Serif"/>
              </a:rPr>
              <a:t>60 </a:t>
            </a:r>
            <a:r>
              <a:rPr sz="700" spc="-5" dirty="0">
                <a:latin typeface="Microsoft Sans Serif"/>
                <a:cs typeface="Microsoft Sans Serif"/>
              </a:rPr>
              <a:t>Hz </a:t>
            </a:r>
            <a:r>
              <a:rPr sz="700" spc="25" dirty="0">
                <a:latin typeface="Microsoft Sans Serif"/>
                <a:cs typeface="Microsoft Sans Serif"/>
              </a:rPr>
              <a:t>(fundamental) </a:t>
            </a:r>
            <a:r>
              <a:rPr sz="700" spc="-15" dirty="0">
                <a:latin typeface="Microsoft Sans Serif"/>
                <a:cs typeface="Microsoft Sans Serif"/>
              </a:rPr>
              <a:t>(59G) </a:t>
            </a:r>
            <a:r>
              <a:rPr sz="700" spc="5" dirty="0">
                <a:latin typeface="Microsoft Sans Serif"/>
                <a:cs typeface="Microsoft Sans Serif"/>
              </a:rPr>
              <a:t>y </a:t>
            </a:r>
            <a:r>
              <a:rPr sz="700" spc="40" dirty="0">
                <a:latin typeface="Microsoft Sans Serif"/>
                <a:cs typeface="Microsoft Sans Serif"/>
              </a:rPr>
              <a:t>un </a:t>
            </a:r>
            <a:r>
              <a:rPr sz="700" spc="45" dirty="0">
                <a:latin typeface="Microsoft Sans Serif"/>
                <a:cs typeface="Microsoft Sans Serif"/>
              </a:rPr>
              <a:t> </a:t>
            </a:r>
            <a:r>
              <a:rPr sz="700" spc="30" dirty="0">
                <a:latin typeface="Microsoft Sans Serif"/>
                <a:cs typeface="Microsoft Sans Serif"/>
              </a:rPr>
              <a:t>temporizador. </a:t>
            </a:r>
            <a:r>
              <a:rPr sz="700" spc="-10" dirty="0">
                <a:latin typeface="Microsoft Sans Serif"/>
                <a:cs typeface="Microsoft Sans Serif"/>
              </a:rPr>
              <a:t>Esta </a:t>
            </a:r>
            <a:r>
              <a:rPr sz="700" spc="25" dirty="0">
                <a:latin typeface="Microsoft Sans Serif"/>
                <a:cs typeface="Microsoft Sans Serif"/>
              </a:rPr>
              <a:t>protección </a:t>
            </a:r>
            <a:r>
              <a:rPr sz="700" spc="-5" dirty="0">
                <a:latin typeface="Microsoft Sans Serif"/>
                <a:cs typeface="Microsoft Sans Serif"/>
              </a:rPr>
              <a:t>se </a:t>
            </a:r>
            <a:r>
              <a:rPr sz="700" spc="30" dirty="0">
                <a:latin typeface="Microsoft Sans Serif"/>
                <a:cs typeface="Microsoft Sans Serif"/>
              </a:rPr>
              <a:t>complementa </a:t>
            </a:r>
            <a:r>
              <a:rPr sz="700" spc="20" dirty="0">
                <a:latin typeface="Microsoft Sans Serif"/>
                <a:cs typeface="Microsoft Sans Serif"/>
              </a:rPr>
              <a:t>con </a:t>
            </a:r>
            <a:r>
              <a:rPr sz="700" spc="30" dirty="0">
                <a:latin typeface="Microsoft Sans Serif"/>
                <a:cs typeface="Microsoft Sans Serif"/>
              </a:rPr>
              <a:t>una </a:t>
            </a:r>
            <a:r>
              <a:rPr sz="700" spc="25" dirty="0">
                <a:latin typeface="Microsoft Sans Serif"/>
                <a:cs typeface="Microsoft Sans Serif"/>
              </a:rPr>
              <a:t>protección </a:t>
            </a:r>
            <a:r>
              <a:rPr sz="700" spc="20" dirty="0">
                <a:latin typeface="Microsoft Sans Serif"/>
                <a:cs typeface="Microsoft Sans Serif"/>
              </a:rPr>
              <a:t>de </a:t>
            </a:r>
            <a:r>
              <a:rPr sz="700" spc="25" dirty="0">
                <a:latin typeface="Microsoft Sans Serif"/>
                <a:cs typeface="Microsoft Sans Serif"/>
              </a:rPr>
              <a:t> </a:t>
            </a:r>
            <a:r>
              <a:rPr sz="700" spc="20" dirty="0">
                <a:latin typeface="Microsoft Sans Serif"/>
                <a:cs typeface="Microsoft Sans Serif"/>
              </a:rPr>
              <a:t>subtensión,</a:t>
            </a:r>
            <a:r>
              <a:rPr sz="700" spc="-5" dirty="0">
                <a:latin typeface="Microsoft Sans Serif"/>
                <a:cs typeface="Microsoft Sans Serif"/>
              </a:rPr>
              <a:t> </a:t>
            </a:r>
            <a:r>
              <a:rPr sz="700" spc="30" dirty="0">
                <a:latin typeface="Microsoft Sans Serif"/>
                <a:cs typeface="Microsoft Sans Serif"/>
              </a:rPr>
              <a:t>que</a:t>
            </a:r>
            <a:r>
              <a:rPr sz="700" dirty="0">
                <a:latin typeface="Microsoft Sans Serif"/>
                <a:cs typeface="Microsoft Sans Serif"/>
              </a:rPr>
              <a:t> </a:t>
            </a:r>
            <a:r>
              <a:rPr sz="700" spc="20" dirty="0">
                <a:latin typeface="Microsoft Sans Serif"/>
                <a:cs typeface="Microsoft Sans Serif"/>
              </a:rPr>
              <a:t>utiliza</a:t>
            </a:r>
            <a:r>
              <a:rPr sz="700" dirty="0">
                <a:latin typeface="Microsoft Sans Serif"/>
                <a:cs typeface="Microsoft Sans Serif"/>
              </a:rPr>
              <a:t> </a:t>
            </a:r>
            <a:r>
              <a:rPr sz="700" spc="10" dirty="0">
                <a:latin typeface="Microsoft Sans Serif"/>
                <a:cs typeface="Microsoft Sans Serif"/>
              </a:rPr>
              <a:t>el</a:t>
            </a:r>
            <a:r>
              <a:rPr sz="700" dirty="0">
                <a:latin typeface="Microsoft Sans Serif"/>
                <a:cs typeface="Microsoft Sans Serif"/>
              </a:rPr>
              <a:t> </a:t>
            </a:r>
            <a:r>
              <a:rPr sz="700" spc="30" dirty="0">
                <a:latin typeface="Microsoft Sans Serif"/>
                <a:cs typeface="Microsoft Sans Serif"/>
              </a:rPr>
              <a:t>detector</a:t>
            </a:r>
            <a:r>
              <a:rPr sz="700" dirty="0">
                <a:latin typeface="Microsoft Sans Serif"/>
                <a:cs typeface="Microsoft Sans Serif"/>
              </a:rPr>
              <a:t> </a:t>
            </a:r>
            <a:r>
              <a:rPr sz="700" spc="20" dirty="0">
                <a:latin typeface="Microsoft Sans Serif"/>
                <a:cs typeface="Microsoft Sans Serif"/>
              </a:rPr>
              <a:t>de</a:t>
            </a:r>
            <a:r>
              <a:rPr sz="700" dirty="0">
                <a:latin typeface="Microsoft Sans Serif"/>
                <a:cs typeface="Microsoft Sans Serif"/>
              </a:rPr>
              <a:t> </a:t>
            </a:r>
            <a:r>
              <a:rPr sz="700" spc="15" dirty="0">
                <a:latin typeface="Microsoft Sans Serif"/>
                <a:cs typeface="Microsoft Sans Serif"/>
              </a:rPr>
              <a:t>nivel</a:t>
            </a:r>
            <a:r>
              <a:rPr sz="700" dirty="0">
                <a:latin typeface="Microsoft Sans Serif"/>
                <a:cs typeface="Microsoft Sans Serif"/>
              </a:rPr>
              <a:t> </a:t>
            </a:r>
            <a:r>
              <a:rPr sz="700" spc="20" dirty="0">
                <a:latin typeface="Microsoft Sans Serif"/>
                <a:cs typeface="Microsoft Sans Serif"/>
              </a:rPr>
              <a:t>de</a:t>
            </a:r>
            <a:r>
              <a:rPr sz="700" spc="-5" dirty="0">
                <a:latin typeface="Microsoft Sans Serif"/>
                <a:cs typeface="Microsoft Sans Serif"/>
              </a:rPr>
              <a:t> </a:t>
            </a:r>
            <a:r>
              <a:rPr sz="700" spc="25" dirty="0">
                <a:latin typeface="Microsoft Sans Serif"/>
                <a:cs typeface="Microsoft Sans Serif"/>
              </a:rPr>
              <a:t>subtensión</a:t>
            </a:r>
            <a:r>
              <a:rPr sz="700" dirty="0">
                <a:latin typeface="Microsoft Sans Serif"/>
                <a:cs typeface="Microsoft Sans Serif"/>
              </a:rPr>
              <a:t> </a:t>
            </a:r>
            <a:r>
              <a:rPr sz="700" spc="20" dirty="0">
                <a:latin typeface="Microsoft Sans Serif"/>
                <a:cs typeface="Microsoft Sans Serif"/>
              </a:rPr>
              <a:t>sintonizado</a:t>
            </a:r>
            <a:r>
              <a:rPr sz="700" dirty="0">
                <a:latin typeface="Microsoft Sans Serif"/>
                <a:cs typeface="Microsoft Sans Serif"/>
              </a:rPr>
              <a:t> </a:t>
            </a:r>
            <a:r>
              <a:rPr sz="700" spc="20" dirty="0">
                <a:latin typeface="Microsoft Sans Serif"/>
                <a:cs typeface="Microsoft Sans Serif"/>
              </a:rPr>
              <a:t>de</a:t>
            </a:r>
            <a:r>
              <a:rPr sz="700" dirty="0">
                <a:latin typeface="Microsoft Sans Serif"/>
                <a:cs typeface="Microsoft Sans Serif"/>
              </a:rPr>
              <a:t> </a:t>
            </a:r>
            <a:r>
              <a:rPr sz="700" spc="10" dirty="0">
                <a:latin typeface="Microsoft Sans Serif"/>
                <a:cs typeface="Microsoft Sans Serif"/>
              </a:rPr>
              <a:t>180 </a:t>
            </a:r>
            <a:r>
              <a:rPr sz="700" spc="-170" dirty="0">
                <a:latin typeface="Microsoft Sans Serif"/>
                <a:cs typeface="Microsoft Sans Serif"/>
              </a:rPr>
              <a:t> </a:t>
            </a:r>
            <a:r>
              <a:rPr sz="700" spc="-5" dirty="0">
                <a:latin typeface="Microsoft Sans Serif"/>
                <a:cs typeface="Microsoft Sans Serif"/>
              </a:rPr>
              <a:t>Hz</a:t>
            </a:r>
            <a:r>
              <a:rPr sz="700" spc="-10" dirty="0">
                <a:latin typeface="Microsoft Sans Serif"/>
                <a:cs typeface="Microsoft Sans Serif"/>
              </a:rPr>
              <a:t> </a:t>
            </a:r>
            <a:r>
              <a:rPr sz="700" spc="20" dirty="0">
                <a:latin typeface="Microsoft Sans Serif"/>
                <a:cs typeface="Microsoft Sans Serif"/>
              </a:rPr>
              <a:t>(tercer</a:t>
            </a:r>
            <a:r>
              <a:rPr sz="700" spc="-5" dirty="0">
                <a:latin typeface="Microsoft Sans Serif"/>
                <a:cs typeface="Microsoft Sans Serif"/>
              </a:rPr>
              <a:t> </a:t>
            </a:r>
            <a:r>
              <a:rPr sz="700" spc="25" dirty="0">
                <a:latin typeface="Microsoft Sans Serif"/>
                <a:cs typeface="Microsoft Sans Serif"/>
              </a:rPr>
              <a:t>armónico)</a:t>
            </a:r>
            <a:r>
              <a:rPr sz="700" spc="-5" dirty="0">
                <a:latin typeface="Microsoft Sans Serif"/>
                <a:cs typeface="Microsoft Sans Serif"/>
              </a:rPr>
              <a:t> </a:t>
            </a:r>
            <a:r>
              <a:rPr sz="700" dirty="0">
                <a:latin typeface="Microsoft Sans Serif"/>
                <a:cs typeface="Microsoft Sans Serif"/>
              </a:rPr>
              <a:t>(27N3)</a:t>
            </a:r>
            <a:r>
              <a:rPr sz="700" spc="-5" dirty="0">
                <a:latin typeface="Microsoft Sans Serif"/>
                <a:cs typeface="Microsoft Sans Serif"/>
              </a:rPr>
              <a:t> </a:t>
            </a:r>
            <a:r>
              <a:rPr sz="700" spc="5" dirty="0">
                <a:latin typeface="Microsoft Sans Serif"/>
                <a:cs typeface="Microsoft Sans Serif"/>
              </a:rPr>
              <a:t>y</a:t>
            </a:r>
            <a:r>
              <a:rPr sz="700" spc="-10" dirty="0">
                <a:latin typeface="Microsoft Sans Serif"/>
                <a:cs typeface="Microsoft Sans Serif"/>
              </a:rPr>
              <a:t> </a:t>
            </a:r>
            <a:r>
              <a:rPr sz="700" spc="40" dirty="0">
                <a:latin typeface="Microsoft Sans Serif"/>
                <a:cs typeface="Microsoft Sans Serif"/>
              </a:rPr>
              <a:t>un</a:t>
            </a:r>
            <a:r>
              <a:rPr sz="700" spc="-5" dirty="0">
                <a:latin typeface="Microsoft Sans Serif"/>
                <a:cs typeface="Microsoft Sans Serif"/>
              </a:rPr>
              <a:t> </a:t>
            </a:r>
            <a:r>
              <a:rPr sz="700" spc="30" dirty="0">
                <a:latin typeface="Microsoft Sans Serif"/>
                <a:cs typeface="Microsoft Sans Serif"/>
              </a:rPr>
              <a:t>temporizador.</a:t>
            </a:r>
            <a:endParaRPr sz="700">
              <a:latin typeface="Microsoft Sans Serif"/>
              <a:cs typeface="Microsoft Sans Serif"/>
            </a:endParaRPr>
          </a:p>
          <a:p>
            <a:pPr marL="12700" marR="45085" indent="154940">
              <a:lnSpc>
                <a:spcPts val="1200"/>
              </a:lnSpc>
              <a:spcBef>
                <a:spcPts val="85"/>
              </a:spcBef>
            </a:pPr>
            <a:r>
              <a:rPr sz="650" spc="-5" dirty="0">
                <a:latin typeface="Microsoft Sans Serif"/>
                <a:cs typeface="Microsoft Sans Serif"/>
              </a:rPr>
              <a:t>Los</a:t>
            </a:r>
            <a:r>
              <a:rPr sz="650" dirty="0">
                <a:latin typeface="Microsoft Sans Serif"/>
                <a:cs typeface="Microsoft Sans Serif"/>
              </a:rPr>
              <a:t> </a:t>
            </a:r>
            <a:r>
              <a:rPr sz="650" spc="10" dirty="0">
                <a:latin typeface="Microsoft Sans Serif"/>
                <a:cs typeface="Microsoft Sans Serif"/>
              </a:rPr>
              <a:t>ajustes</a:t>
            </a:r>
            <a:r>
              <a:rPr sz="650" spc="5" dirty="0">
                <a:latin typeface="Microsoft Sans Serif"/>
                <a:cs typeface="Microsoft Sans Serif"/>
              </a:rPr>
              <a:t> </a:t>
            </a:r>
            <a:r>
              <a:rPr sz="650" spc="20" dirty="0">
                <a:latin typeface="Microsoft Sans Serif"/>
                <a:cs typeface="Microsoft Sans Serif"/>
              </a:rPr>
              <a:t>para</a:t>
            </a:r>
            <a:r>
              <a:rPr sz="650" spc="5" dirty="0">
                <a:latin typeface="Microsoft Sans Serif"/>
                <a:cs typeface="Microsoft Sans Serif"/>
              </a:rPr>
              <a:t> </a:t>
            </a:r>
            <a:r>
              <a:rPr sz="650" spc="10" dirty="0">
                <a:latin typeface="Microsoft Sans Serif"/>
                <a:cs typeface="Microsoft Sans Serif"/>
              </a:rPr>
              <a:t>el</a:t>
            </a:r>
            <a:r>
              <a:rPr sz="650" dirty="0">
                <a:latin typeface="Microsoft Sans Serif"/>
                <a:cs typeface="Microsoft Sans Serif"/>
              </a:rPr>
              <a:t> </a:t>
            </a:r>
            <a:r>
              <a:rPr sz="650" spc="25" dirty="0">
                <a:latin typeface="Microsoft Sans Serif"/>
                <a:cs typeface="Microsoft Sans Serif"/>
              </a:rPr>
              <a:t>elemento</a:t>
            </a:r>
            <a:r>
              <a:rPr sz="650" spc="5" dirty="0">
                <a:latin typeface="Microsoft Sans Serif"/>
                <a:cs typeface="Microsoft Sans Serif"/>
              </a:rPr>
              <a:t> </a:t>
            </a:r>
            <a:r>
              <a:rPr sz="650" spc="20" dirty="0">
                <a:latin typeface="Microsoft Sans Serif"/>
                <a:cs typeface="Microsoft Sans Serif"/>
              </a:rPr>
              <a:t>de</a:t>
            </a:r>
            <a:r>
              <a:rPr sz="650" spc="5" dirty="0">
                <a:latin typeface="Microsoft Sans Serif"/>
                <a:cs typeface="Microsoft Sans Serif"/>
              </a:rPr>
              <a:t> </a:t>
            </a:r>
            <a:r>
              <a:rPr sz="650" spc="20" dirty="0">
                <a:latin typeface="Microsoft Sans Serif"/>
                <a:cs typeface="Microsoft Sans Serif"/>
              </a:rPr>
              <a:t>subtensión</a:t>
            </a:r>
            <a:r>
              <a:rPr sz="650" dirty="0">
                <a:latin typeface="Microsoft Sans Serif"/>
                <a:cs typeface="Microsoft Sans Serif"/>
              </a:rPr>
              <a:t> </a:t>
            </a:r>
            <a:r>
              <a:rPr sz="650" spc="20" dirty="0">
                <a:latin typeface="Microsoft Sans Serif"/>
                <a:cs typeface="Microsoft Sans Serif"/>
              </a:rPr>
              <a:t>del</a:t>
            </a:r>
            <a:r>
              <a:rPr sz="650" spc="5" dirty="0">
                <a:latin typeface="Microsoft Sans Serif"/>
                <a:cs typeface="Microsoft Sans Serif"/>
              </a:rPr>
              <a:t> </a:t>
            </a:r>
            <a:r>
              <a:rPr sz="650" spc="25" dirty="0">
                <a:latin typeface="Microsoft Sans Serif"/>
                <a:cs typeface="Microsoft Sans Serif"/>
              </a:rPr>
              <a:t>tercer</a:t>
            </a:r>
            <a:r>
              <a:rPr sz="650" spc="5" dirty="0">
                <a:latin typeface="Microsoft Sans Serif"/>
                <a:cs typeface="Microsoft Sans Serif"/>
              </a:rPr>
              <a:t> </a:t>
            </a:r>
            <a:r>
              <a:rPr sz="650" spc="25" dirty="0">
                <a:latin typeface="Microsoft Sans Serif"/>
                <a:cs typeface="Microsoft Sans Serif"/>
              </a:rPr>
              <a:t>armónico</a:t>
            </a:r>
            <a:r>
              <a:rPr sz="650" dirty="0">
                <a:latin typeface="Microsoft Sans Serif"/>
                <a:cs typeface="Microsoft Sans Serif"/>
              </a:rPr>
              <a:t> </a:t>
            </a:r>
            <a:r>
              <a:rPr sz="650" spc="5" dirty="0">
                <a:latin typeface="Microsoft Sans Serif"/>
                <a:cs typeface="Microsoft Sans Serif"/>
              </a:rPr>
              <a:t>y </a:t>
            </a:r>
            <a:r>
              <a:rPr sz="650" spc="10" dirty="0">
                <a:latin typeface="Microsoft Sans Serif"/>
                <a:cs typeface="Microsoft Sans Serif"/>
              </a:rPr>
              <a:t>el</a:t>
            </a:r>
            <a:r>
              <a:rPr sz="650" spc="5" dirty="0">
                <a:latin typeface="Microsoft Sans Serif"/>
                <a:cs typeface="Microsoft Sans Serif"/>
              </a:rPr>
              <a:t> </a:t>
            </a:r>
            <a:r>
              <a:rPr sz="650" spc="25" dirty="0">
                <a:latin typeface="Microsoft Sans Serif"/>
                <a:cs typeface="Microsoft Sans Serif"/>
              </a:rPr>
              <a:t>elemento </a:t>
            </a:r>
            <a:r>
              <a:rPr sz="650" spc="-160" dirty="0">
                <a:latin typeface="Microsoft Sans Serif"/>
                <a:cs typeface="Microsoft Sans Serif"/>
              </a:rPr>
              <a:t> </a:t>
            </a:r>
            <a:r>
              <a:rPr sz="650" spc="20" dirty="0">
                <a:latin typeface="Microsoft Sans Serif"/>
                <a:cs typeface="Microsoft Sans Serif"/>
              </a:rPr>
              <a:t>de sobretensión </a:t>
            </a:r>
            <a:r>
              <a:rPr sz="650" spc="30" dirty="0">
                <a:latin typeface="Microsoft Sans Serif"/>
                <a:cs typeface="Microsoft Sans Serif"/>
              </a:rPr>
              <a:t>y/o </a:t>
            </a:r>
            <a:r>
              <a:rPr sz="650" spc="25" dirty="0">
                <a:latin typeface="Microsoft Sans Serif"/>
                <a:cs typeface="Microsoft Sans Serif"/>
              </a:rPr>
              <a:t>sobrecorriente </a:t>
            </a:r>
            <a:r>
              <a:rPr sz="650" spc="30" dirty="0">
                <a:latin typeface="Microsoft Sans Serif"/>
                <a:cs typeface="Microsoft Sans Serif"/>
              </a:rPr>
              <a:t>fundamental </a:t>
            </a:r>
            <a:r>
              <a:rPr sz="650" spc="-5" dirty="0">
                <a:latin typeface="Microsoft Sans Serif"/>
                <a:cs typeface="Microsoft Sans Serif"/>
              </a:rPr>
              <a:t>se </a:t>
            </a:r>
            <a:r>
              <a:rPr sz="650" spc="20" dirty="0">
                <a:latin typeface="Microsoft Sans Serif"/>
                <a:cs typeface="Microsoft Sans Serif"/>
              </a:rPr>
              <a:t>derivan para </a:t>
            </a:r>
            <a:r>
              <a:rPr sz="650" spc="25" dirty="0">
                <a:latin typeface="Microsoft Sans Serif"/>
                <a:cs typeface="Microsoft Sans Serif"/>
              </a:rPr>
              <a:t>superponer </a:t>
            </a:r>
            <a:r>
              <a:rPr sz="650" spc="10" dirty="0">
                <a:latin typeface="Microsoft Sans Serif"/>
                <a:cs typeface="Microsoft Sans Serif"/>
              </a:rPr>
              <a:t>la </a:t>
            </a:r>
            <a:r>
              <a:rPr sz="650" spc="15" dirty="0">
                <a:latin typeface="Microsoft Sans Serif"/>
                <a:cs typeface="Microsoft Sans Serif"/>
              </a:rPr>
              <a:t> </a:t>
            </a:r>
            <a:r>
              <a:rPr sz="650" spc="25" dirty="0">
                <a:latin typeface="Microsoft Sans Serif"/>
                <a:cs typeface="Microsoft Sans Serif"/>
              </a:rPr>
              <a:t>cobertura,</a:t>
            </a:r>
            <a:r>
              <a:rPr sz="650" spc="-5" dirty="0">
                <a:latin typeface="Microsoft Sans Serif"/>
                <a:cs typeface="Microsoft Sans Serif"/>
              </a:rPr>
              <a:t> </a:t>
            </a:r>
            <a:r>
              <a:rPr sz="650" spc="20" dirty="0">
                <a:latin typeface="Microsoft Sans Serif"/>
                <a:cs typeface="Microsoft Sans Serif"/>
              </a:rPr>
              <a:t>de</a:t>
            </a:r>
            <a:r>
              <a:rPr sz="650" spc="-5" dirty="0">
                <a:latin typeface="Microsoft Sans Serif"/>
                <a:cs typeface="Microsoft Sans Serif"/>
              </a:rPr>
              <a:t> </a:t>
            </a:r>
            <a:r>
              <a:rPr sz="650" spc="40" dirty="0">
                <a:latin typeface="Microsoft Sans Serif"/>
                <a:cs typeface="Microsoft Sans Serif"/>
              </a:rPr>
              <a:t>modo</a:t>
            </a:r>
            <a:r>
              <a:rPr sz="650" dirty="0">
                <a:latin typeface="Microsoft Sans Serif"/>
                <a:cs typeface="Microsoft Sans Serif"/>
              </a:rPr>
              <a:t> </a:t>
            </a:r>
            <a:r>
              <a:rPr sz="650" spc="25" dirty="0">
                <a:latin typeface="Microsoft Sans Serif"/>
                <a:cs typeface="Microsoft Sans Serif"/>
              </a:rPr>
              <a:t>que</a:t>
            </a:r>
            <a:r>
              <a:rPr sz="650" spc="-5" dirty="0">
                <a:latin typeface="Microsoft Sans Serif"/>
                <a:cs typeface="Microsoft Sans Serif"/>
              </a:rPr>
              <a:t> se</a:t>
            </a:r>
            <a:r>
              <a:rPr sz="650" dirty="0">
                <a:latin typeface="Microsoft Sans Serif"/>
                <a:cs typeface="Microsoft Sans Serif"/>
              </a:rPr>
              <a:t> </a:t>
            </a:r>
            <a:r>
              <a:rPr sz="650" spc="25" dirty="0">
                <a:latin typeface="Microsoft Sans Serif"/>
                <a:cs typeface="Microsoft Sans Serif"/>
              </a:rPr>
              <a:t>logra</a:t>
            </a:r>
            <a:r>
              <a:rPr sz="650" spc="-5" dirty="0">
                <a:latin typeface="Microsoft Sans Serif"/>
                <a:cs typeface="Microsoft Sans Serif"/>
              </a:rPr>
              <a:t> </a:t>
            </a:r>
            <a:r>
              <a:rPr sz="650" spc="25" dirty="0">
                <a:latin typeface="Microsoft Sans Serif"/>
                <a:cs typeface="Microsoft Sans Serif"/>
              </a:rPr>
              <a:t>una</a:t>
            </a:r>
            <a:r>
              <a:rPr sz="650" spc="-5" dirty="0">
                <a:latin typeface="Microsoft Sans Serif"/>
                <a:cs typeface="Microsoft Sans Serif"/>
              </a:rPr>
              <a:t> </a:t>
            </a:r>
            <a:r>
              <a:rPr sz="650" spc="25" dirty="0">
                <a:latin typeface="Microsoft Sans Serif"/>
                <a:cs typeface="Microsoft Sans Serif"/>
              </a:rPr>
              <a:t>cobertura</a:t>
            </a:r>
            <a:r>
              <a:rPr sz="650" dirty="0">
                <a:latin typeface="Microsoft Sans Serif"/>
                <a:cs typeface="Microsoft Sans Serif"/>
              </a:rPr>
              <a:t> </a:t>
            </a:r>
            <a:r>
              <a:rPr sz="650" spc="20" dirty="0">
                <a:latin typeface="Microsoft Sans Serif"/>
                <a:cs typeface="Microsoft Sans Serif"/>
              </a:rPr>
              <a:t>de</a:t>
            </a:r>
            <a:r>
              <a:rPr sz="650" spc="-5" dirty="0">
                <a:latin typeface="Microsoft Sans Serif"/>
                <a:cs typeface="Microsoft Sans Serif"/>
              </a:rPr>
              <a:t> </a:t>
            </a:r>
            <a:r>
              <a:rPr sz="650" spc="15" dirty="0">
                <a:latin typeface="Microsoft Sans Serif"/>
                <a:cs typeface="Microsoft Sans Serif"/>
              </a:rPr>
              <a:t>falla</a:t>
            </a:r>
            <a:r>
              <a:rPr sz="650" dirty="0">
                <a:latin typeface="Microsoft Sans Serif"/>
                <a:cs typeface="Microsoft Sans Serif"/>
              </a:rPr>
              <a:t> a</a:t>
            </a:r>
            <a:r>
              <a:rPr sz="650" spc="-5" dirty="0">
                <a:latin typeface="Microsoft Sans Serif"/>
                <a:cs typeface="Microsoft Sans Serif"/>
              </a:rPr>
              <a:t> </a:t>
            </a:r>
            <a:r>
              <a:rPr sz="650" spc="30" dirty="0">
                <a:latin typeface="Microsoft Sans Serif"/>
                <a:cs typeface="Microsoft Sans Serif"/>
              </a:rPr>
              <a:t>tierra</a:t>
            </a:r>
            <a:r>
              <a:rPr sz="650" spc="-5" dirty="0">
                <a:latin typeface="Microsoft Sans Serif"/>
                <a:cs typeface="Microsoft Sans Serif"/>
              </a:rPr>
              <a:t> </a:t>
            </a:r>
            <a:r>
              <a:rPr sz="650" spc="20" dirty="0">
                <a:latin typeface="Microsoft Sans Serif"/>
                <a:cs typeface="Microsoft Sans Serif"/>
              </a:rPr>
              <a:t>del</a:t>
            </a:r>
            <a:r>
              <a:rPr sz="650" dirty="0">
                <a:latin typeface="Microsoft Sans Serif"/>
                <a:cs typeface="Microsoft Sans Serif"/>
              </a:rPr>
              <a:t> </a:t>
            </a:r>
            <a:r>
              <a:rPr sz="650" spc="20" dirty="0">
                <a:latin typeface="Microsoft Sans Serif"/>
                <a:cs typeface="Microsoft Sans Serif"/>
              </a:rPr>
              <a:t>devanado</a:t>
            </a:r>
            <a:r>
              <a:rPr sz="650" spc="-5" dirty="0">
                <a:latin typeface="Microsoft Sans Serif"/>
                <a:cs typeface="Microsoft Sans Serif"/>
              </a:rPr>
              <a:t> </a:t>
            </a:r>
            <a:r>
              <a:rPr sz="650" spc="20" dirty="0">
                <a:latin typeface="Microsoft Sans Serif"/>
                <a:cs typeface="Microsoft Sans Serif"/>
              </a:rPr>
              <a:t>del </a:t>
            </a:r>
            <a:r>
              <a:rPr sz="650" spc="25" dirty="0">
                <a:latin typeface="Microsoft Sans Serif"/>
                <a:cs typeface="Microsoft Sans Serif"/>
              </a:rPr>
              <a:t> estator</a:t>
            </a:r>
            <a:r>
              <a:rPr sz="650" spc="-10" dirty="0">
                <a:latin typeface="Microsoft Sans Serif"/>
                <a:cs typeface="Microsoft Sans Serif"/>
              </a:rPr>
              <a:t> </a:t>
            </a:r>
            <a:r>
              <a:rPr sz="650" spc="20" dirty="0">
                <a:latin typeface="Microsoft Sans Serif"/>
                <a:cs typeface="Microsoft Sans Serif"/>
              </a:rPr>
              <a:t>del</a:t>
            </a:r>
            <a:r>
              <a:rPr sz="650" spc="-5" dirty="0">
                <a:latin typeface="Microsoft Sans Serif"/>
                <a:cs typeface="Microsoft Sans Serif"/>
              </a:rPr>
              <a:t> </a:t>
            </a:r>
            <a:r>
              <a:rPr sz="650" spc="10" dirty="0">
                <a:latin typeface="Microsoft Sans Serif"/>
                <a:cs typeface="Microsoft Sans Serif"/>
              </a:rPr>
              <a:t>100</a:t>
            </a:r>
            <a:r>
              <a:rPr sz="650" spc="-5" dirty="0">
                <a:latin typeface="Microsoft Sans Serif"/>
                <a:cs typeface="Microsoft Sans Serif"/>
              </a:rPr>
              <a:t> </a:t>
            </a:r>
            <a:r>
              <a:rPr sz="650" spc="40" dirty="0">
                <a:latin typeface="Microsoft Sans Serif"/>
                <a:cs typeface="Microsoft Sans Serif"/>
              </a:rPr>
              <a:t>por</a:t>
            </a:r>
            <a:r>
              <a:rPr sz="650" spc="-5" dirty="0">
                <a:latin typeface="Microsoft Sans Serif"/>
                <a:cs typeface="Microsoft Sans Serif"/>
              </a:rPr>
              <a:t> </a:t>
            </a:r>
            <a:r>
              <a:rPr sz="650" spc="15" dirty="0">
                <a:latin typeface="Microsoft Sans Serif"/>
                <a:cs typeface="Microsoft Sans Serif"/>
              </a:rPr>
              <a:t>ciento.</a:t>
            </a:r>
            <a:endParaRPr sz="650">
              <a:latin typeface="Microsoft Sans Serif"/>
              <a:cs typeface="Microsoft Sans Serif"/>
            </a:endParaRPr>
          </a:p>
        </p:txBody>
      </p:sp>
      <p:sp>
        <p:nvSpPr>
          <p:cNvPr id="231" name="object 231"/>
          <p:cNvSpPr txBox="1"/>
          <p:nvPr/>
        </p:nvSpPr>
        <p:spPr>
          <a:xfrm>
            <a:off x="9089609" y="601982"/>
            <a:ext cx="7374045" cy="320857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 marR="5080" indent="153670">
              <a:lnSpc>
                <a:spcPct val="143300"/>
              </a:lnSpc>
              <a:spcBef>
                <a:spcPts val="100"/>
              </a:spcBef>
            </a:pPr>
            <a:r>
              <a:rPr sz="700" spc="-30" dirty="0">
                <a:latin typeface="Microsoft Sans Serif"/>
                <a:cs typeface="Microsoft Sans Serif"/>
              </a:rPr>
              <a:t>El </a:t>
            </a:r>
            <a:r>
              <a:rPr sz="700" spc="20" dirty="0">
                <a:latin typeface="Microsoft Sans Serif"/>
                <a:cs typeface="Microsoft Sans Serif"/>
              </a:rPr>
              <a:t>relé de </a:t>
            </a:r>
            <a:r>
              <a:rPr sz="700" spc="35" dirty="0">
                <a:latin typeface="Microsoft Sans Serif"/>
                <a:cs typeface="Microsoft Sans Serif"/>
              </a:rPr>
              <a:t>mínima </a:t>
            </a:r>
            <a:r>
              <a:rPr sz="700" spc="25" dirty="0">
                <a:latin typeface="Microsoft Sans Serif"/>
                <a:cs typeface="Microsoft Sans Serif"/>
              </a:rPr>
              <a:t>tensión </a:t>
            </a:r>
            <a:r>
              <a:rPr sz="700" spc="20" dirty="0">
                <a:latin typeface="Microsoft Sans Serif"/>
                <a:cs typeface="Microsoft Sans Serif"/>
              </a:rPr>
              <a:t>del </a:t>
            </a:r>
            <a:r>
              <a:rPr sz="700" spc="25" dirty="0">
                <a:latin typeface="Microsoft Sans Serif"/>
                <a:cs typeface="Microsoft Sans Serif"/>
              </a:rPr>
              <a:t>tercer </a:t>
            </a:r>
            <a:r>
              <a:rPr sz="700" spc="30" dirty="0">
                <a:latin typeface="Microsoft Sans Serif"/>
                <a:cs typeface="Microsoft Sans Serif"/>
              </a:rPr>
              <a:t>armónico </a:t>
            </a:r>
            <a:r>
              <a:rPr sz="700" spc="20" dirty="0">
                <a:latin typeface="Microsoft Sans Serif"/>
                <a:cs typeface="Microsoft Sans Serif"/>
              </a:rPr>
              <a:t>debe bloquearse </a:t>
            </a:r>
            <a:r>
              <a:rPr sz="700" spc="25" dirty="0">
                <a:latin typeface="Microsoft Sans Serif"/>
                <a:cs typeface="Microsoft Sans Serif"/>
              </a:rPr>
              <a:t>para </a:t>
            </a:r>
            <a:r>
              <a:rPr sz="700" spc="30" dirty="0">
                <a:latin typeface="Microsoft Sans Serif"/>
                <a:cs typeface="Microsoft Sans Serif"/>
              </a:rPr>
              <a:t> </a:t>
            </a:r>
            <a:r>
              <a:rPr sz="700" spc="20" dirty="0">
                <a:latin typeface="Microsoft Sans Serif"/>
                <a:cs typeface="Microsoft Sans Serif"/>
              </a:rPr>
              <a:t>evitar</a:t>
            </a:r>
            <a:r>
              <a:rPr sz="700" dirty="0">
                <a:latin typeface="Microsoft Sans Serif"/>
                <a:cs typeface="Microsoft Sans Serif"/>
              </a:rPr>
              <a:t> </a:t>
            </a:r>
            <a:r>
              <a:rPr sz="700" spc="20" dirty="0">
                <a:latin typeface="Microsoft Sans Serif"/>
                <a:cs typeface="Microsoft Sans Serif"/>
              </a:rPr>
              <a:t>disparos</a:t>
            </a:r>
            <a:r>
              <a:rPr sz="700" dirty="0">
                <a:latin typeface="Microsoft Sans Serif"/>
                <a:cs typeface="Microsoft Sans Serif"/>
              </a:rPr>
              <a:t> </a:t>
            </a:r>
            <a:r>
              <a:rPr sz="700" spc="10" dirty="0">
                <a:latin typeface="Microsoft Sans Serif"/>
                <a:cs typeface="Microsoft Sans Serif"/>
              </a:rPr>
              <a:t>falsos</a:t>
            </a:r>
            <a:r>
              <a:rPr sz="700" dirty="0">
                <a:latin typeface="Microsoft Sans Serif"/>
                <a:cs typeface="Microsoft Sans Serif"/>
              </a:rPr>
              <a:t> </a:t>
            </a:r>
            <a:r>
              <a:rPr sz="700" spc="35" dirty="0">
                <a:latin typeface="Microsoft Sans Serif"/>
                <a:cs typeface="Microsoft Sans Serif"/>
              </a:rPr>
              <a:t>durante</a:t>
            </a:r>
            <a:r>
              <a:rPr sz="700" dirty="0">
                <a:latin typeface="Microsoft Sans Serif"/>
                <a:cs typeface="Microsoft Sans Serif"/>
              </a:rPr>
              <a:t> </a:t>
            </a:r>
            <a:r>
              <a:rPr sz="700" spc="10" dirty="0">
                <a:latin typeface="Microsoft Sans Serif"/>
                <a:cs typeface="Microsoft Sans Serif"/>
              </a:rPr>
              <a:t>el</a:t>
            </a:r>
            <a:r>
              <a:rPr sz="700" dirty="0">
                <a:latin typeface="Microsoft Sans Serif"/>
                <a:cs typeface="Microsoft Sans Serif"/>
              </a:rPr>
              <a:t> </a:t>
            </a:r>
            <a:r>
              <a:rPr sz="700" spc="20" dirty="0">
                <a:latin typeface="Microsoft Sans Serif"/>
                <a:cs typeface="Microsoft Sans Serif"/>
              </a:rPr>
              <a:t>apagado</a:t>
            </a:r>
            <a:r>
              <a:rPr sz="700" dirty="0">
                <a:latin typeface="Microsoft Sans Serif"/>
                <a:cs typeface="Microsoft Sans Serif"/>
              </a:rPr>
              <a:t> </a:t>
            </a:r>
            <a:r>
              <a:rPr sz="700" spc="30" dirty="0">
                <a:latin typeface="Microsoft Sans Serif"/>
                <a:cs typeface="Microsoft Sans Serif"/>
              </a:rPr>
              <a:t>o</a:t>
            </a:r>
            <a:r>
              <a:rPr sz="700" spc="5" dirty="0">
                <a:latin typeface="Microsoft Sans Serif"/>
                <a:cs typeface="Microsoft Sans Serif"/>
              </a:rPr>
              <a:t> </a:t>
            </a:r>
            <a:r>
              <a:rPr sz="700" spc="30" dirty="0">
                <a:latin typeface="Microsoft Sans Serif"/>
                <a:cs typeface="Microsoft Sans Serif"/>
              </a:rPr>
              <a:t>arranque</a:t>
            </a:r>
            <a:r>
              <a:rPr sz="700" dirty="0">
                <a:latin typeface="Microsoft Sans Serif"/>
                <a:cs typeface="Microsoft Sans Serif"/>
              </a:rPr>
              <a:t> </a:t>
            </a:r>
            <a:r>
              <a:rPr sz="700" spc="20" dirty="0">
                <a:latin typeface="Microsoft Sans Serif"/>
                <a:cs typeface="Microsoft Sans Serif"/>
              </a:rPr>
              <a:t>del</a:t>
            </a:r>
            <a:r>
              <a:rPr sz="700" dirty="0">
                <a:latin typeface="Microsoft Sans Serif"/>
                <a:cs typeface="Microsoft Sans Serif"/>
              </a:rPr>
              <a:t> </a:t>
            </a:r>
            <a:r>
              <a:rPr sz="700" spc="25" dirty="0">
                <a:latin typeface="Microsoft Sans Serif"/>
                <a:cs typeface="Microsoft Sans Serif"/>
              </a:rPr>
              <a:t>generador.</a:t>
            </a:r>
            <a:r>
              <a:rPr sz="700" dirty="0">
                <a:latin typeface="Microsoft Sans Serif"/>
                <a:cs typeface="Microsoft Sans Serif"/>
              </a:rPr>
              <a:t> </a:t>
            </a:r>
            <a:r>
              <a:rPr sz="700" spc="20" dirty="0">
                <a:latin typeface="Microsoft Sans Serif"/>
                <a:cs typeface="Microsoft Sans Serif"/>
              </a:rPr>
              <a:t>Un</a:t>
            </a:r>
            <a:r>
              <a:rPr sz="700" dirty="0">
                <a:latin typeface="Microsoft Sans Serif"/>
                <a:cs typeface="Microsoft Sans Serif"/>
              </a:rPr>
              <a:t> </a:t>
            </a:r>
            <a:r>
              <a:rPr sz="700" spc="20" dirty="0">
                <a:latin typeface="Microsoft Sans Serif"/>
                <a:cs typeface="Microsoft Sans Serif"/>
              </a:rPr>
              <a:t>relé </a:t>
            </a:r>
            <a:r>
              <a:rPr sz="700" spc="-170" dirty="0">
                <a:latin typeface="Microsoft Sans Serif"/>
                <a:cs typeface="Microsoft Sans Serif"/>
              </a:rPr>
              <a:t> </a:t>
            </a:r>
            <a:r>
              <a:rPr sz="700" spc="20" dirty="0">
                <a:latin typeface="Microsoft Sans Serif"/>
                <a:cs typeface="Microsoft Sans Serif"/>
              </a:rPr>
              <a:t>de</a:t>
            </a:r>
            <a:r>
              <a:rPr sz="700" dirty="0">
                <a:latin typeface="Microsoft Sans Serif"/>
                <a:cs typeface="Microsoft Sans Serif"/>
              </a:rPr>
              <a:t> </a:t>
            </a:r>
            <a:r>
              <a:rPr sz="700" spc="25" dirty="0">
                <a:latin typeface="Microsoft Sans Serif"/>
                <a:cs typeface="Microsoft Sans Serif"/>
              </a:rPr>
              <a:t>sobretensión</a:t>
            </a:r>
            <a:r>
              <a:rPr sz="700" dirty="0">
                <a:latin typeface="Microsoft Sans Serif"/>
                <a:cs typeface="Microsoft Sans Serif"/>
              </a:rPr>
              <a:t> </a:t>
            </a:r>
            <a:r>
              <a:rPr sz="700" spc="20" dirty="0">
                <a:latin typeface="Microsoft Sans Serif"/>
                <a:cs typeface="Microsoft Sans Serif"/>
              </a:rPr>
              <a:t>de</a:t>
            </a:r>
            <a:r>
              <a:rPr sz="700" dirty="0">
                <a:latin typeface="Microsoft Sans Serif"/>
                <a:cs typeface="Microsoft Sans Serif"/>
              </a:rPr>
              <a:t> </a:t>
            </a:r>
            <a:r>
              <a:rPr sz="700" spc="20" dirty="0">
                <a:latin typeface="Microsoft Sans Serif"/>
                <a:cs typeface="Microsoft Sans Serif"/>
              </a:rPr>
              <a:t>supervisión</a:t>
            </a:r>
            <a:r>
              <a:rPr sz="700" dirty="0">
                <a:latin typeface="Microsoft Sans Serif"/>
                <a:cs typeface="Microsoft Sans Serif"/>
              </a:rPr>
              <a:t> </a:t>
            </a:r>
            <a:r>
              <a:rPr sz="700" spc="-20" dirty="0">
                <a:latin typeface="Microsoft Sans Serif"/>
                <a:cs typeface="Microsoft Sans Serif"/>
              </a:rPr>
              <a:t>(59C)</a:t>
            </a:r>
            <a:r>
              <a:rPr sz="700" dirty="0">
                <a:latin typeface="Microsoft Sans Serif"/>
                <a:cs typeface="Microsoft Sans Serif"/>
              </a:rPr>
              <a:t> </a:t>
            </a:r>
            <a:r>
              <a:rPr sz="700" spc="25" dirty="0">
                <a:latin typeface="Microsoft Sans Serif"/>
                <a:cs typeface="Microsoft Sans Serif"/>
              </a:rPr>
              <a:t>puede</a:t>
            </a:r>
            <a:r>
              <a:rPr sz="700" spc="5" dirty="0">
                <a:latin typeface="Microsoft Sans Serif"/>
                <a:cs typeface="Microsoft Sans Serif"/>
              </a:rPr>
              <a:t> </a:t>
            </a:r>
            <a:r>
              <a:rPr sz="700" spc="30" dirty="0">
                <a:latin typeface="Microsoft Sans Serif"/>
                <a:cs typeface="Microsoft Sans Serif"/>
              </a:rPr>
              <a:t>proporcionar</a:t>
            </a:r>
            <a:r>
              <a:rPr sz="700" dirty="0">
                <a:latin typeface="Microsoft Sans Serif"/>
                <a:cs typeface="Microsoft Sans Serif"/>
              </a:rPr>
              <a:t> </a:t>
            </a:r>
            <a:r>
              <a:rPr sz="700" spc="10" dirty="0">
                <a:latin typeface="Microsoft Sans Serif"/>
                <a:cs typeface="Microsoft Sans Serif"/>
              </a:rPr>
              <a:t>esta</a:t>
            </a:r>
            <a:r>
              <a:rPr sz="700" dirty="0">
                <a:latin typeface="Microsoft Sans Serif"/>
                <a:cs typeface="Microsoft Sans Serif"/>
              </a:rPr>
              <a:t> </a:t>
            </a:r>
            <a:r>
              <a:rPr sz="700" spc="20" dirty="0">
                <a:latin typeface="Microsoft Sans Serif"/>
                <a:cs typeface="Microsoft Sans Serif"/>
              </a:rPr>
              <a:t>protección.</a:t>
            </a:r>
            <a:endParaRPr sz="700">
              <a:latin typeface="Microsoft Sans Serif"/>
              <a:cs typeface="Microsoft Sans Serif"/>
            </a:endParaRPr>
          </a:p>
        </p:txBody>
      </p:sp>
      <p:sp>
        <p:nvSpPr>
          <p:cNvPr id="232" name="object 232"/>
          <p:cNvSpPr txBox="1"/>
          <p:nvPr/>
        </p:nvSpPr>
        <p:spPr>
          <a:xfrm>
            <a:off x="9089611" y="1214894"/>
            <a:ext cx="7363819" cy="473335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 marR="5080" indent="153670">
              <a:lnSpc>
                <a:spcPct val="133300"/>
              </a:lnSpc>
              <a:spcBef>
                <a:spcPts val="100"/>
              </a:spcBef>
            </a:pPr>
            <a:r>
              <a:rPr sz="750" spc="30" dirty="0">
                <a:latin typeface="Microsoft Sans Serif"/>
                <a:cs typeface="Microsoft Sans Serif"/>
              </a:rPr>
              <a:t>Normalmente, </a:t>
            </a:r>
            <a:r>
              <a:rPr sz="750" spc="10" dirty="0">
                <a:latin typeface="Microsoft Sans Serif"/>
                <a:cs typeface="Microsoft Sans Serif"/>
              </a:rPr>
              <a:t>la </a:t>
            </a:r>
            <a:r>
              <a:rPr sz="750" spc="25" dirty="0">
                <a:latin typeface="Microsoft Sans Serif"/>
                <a:cs typeface="Microsoft Sans Serif"/>
              </a:rPr>
              <a:t>protección </a:t>
            </a:r>
            <a:r>
              <a:rPr sz="750" spc="30" dirty="0">
                <a:latin typeface="Microsoft Sans Serif"/>
                <a:cs typeface="Microsoft Sans Serif"/>
              </a:rPr>
              <a:t>contra </a:t>
            </a:r>
            <a:r>
              <a:rPr sz="750" spc="25" dirty="0">
                <a:latin typeface="Microsoft Sans Serif"/>
                <a:cs typeface="Microsoft Sans Serif"/>
              </a:rPr>
              <a:t>subtensión </a:t>
            </a:r>
            <a:r>
              <a:rPr sz="750" spc="20" dirty="0">
                <a:latin typeface="Microsoft Sans Serif"/>
                <a:cs typeface="Microsoft Sans Serif"/>
              </a:rPr>
              <a:t>del </a:t>
            </a:r>
            <a:r>
              <a:rPr sz="750" spc="25" dirty="0">
                <a:latin typeface="Microsoft Sans Serif"/>
                <a:cs typeface="Microsoft Sans Serif"/>
              </a:rPr>
              <a:t>tercer </a:t>
            </a:r>
            <a:r>
              <a:rPr sz="750" spc="30" dirty="0">
                <a:latin typeface="Microsoft Sans Serif"/>
                <a:cs typeface="Microsoft Sans Serif"/>
              </a:rPr>
              <a:t>armónico </a:t>
            </a:r>
            <a:r>
              <a:rPr sz="750" spc="-185" dirty="0">
                <a:latin typeface="Microsoft Sans Serif"/>
                <a:cs typeface="Microsoft Sans Serif"/>
              </a:rPr>
              <a:t> </a:t>
            </a:r>
            <a:r>
              <a:rPr sz="750" spc="25" dirty="0">
                <a:latin typeface="Microsoft Sans Serif"/>
                <a:cs typeface="Microsoft Sans Serif"/>
              </a:rPr>
              <a:t>puede</a:t>
            </a:r>
            <a:r>
              <a:rPr sz="750" spc="-5" dirty="0">
                <a:latin typeface="Microsoft Sans Serif"/>
                <a:cs typeface="Microsoft Sans Serif"/>
              </a:rPr>
              <a:t> </a:t>
            </a:r>
            <a:r>
              <a:rPr sz="750" spc="35" dirty="0">
                <a:latin typeface="Microsoft Sans Serif"/>
                <a:cs typeface="Microsoft Sans Serif"/>
              </a:rPr>
              <a:t>proporcionar</a:t>
            </a:r>
            <a:r>
              <a:rPr sz="750" dirty="0">
                <a:latin typeface="Microsoft Sans Serif"/>
                <a:cs typeface="Microsoft Sans Serif"/>
              </a:rPr>
              <a:t> </a:t>
            </a:r>
            <a:r>
              <a:rPr sz="750" spc="30" dirty="0">
                <a:latin typeface="Microsoft Sans Serif"/>
                <a:cs typeface="Microsoft Sans Serif"/>
              </a:rPr>
              <a:t>una</a:t>
            </a:r>
            <a:r>
              <a:rPr sz="750" dirty="0">
                <a:latin typeface="Microsoft Sans Serif"/>
                <a:cs typeface="Microsoft Sans Serif"/>
              </a:rPr>
              <a:t> </a:t>
            </a:r>
            <a:r>
              <a:rPr sz="750" spc="25" dirty="0">
                <a:latin typeface="Microsoft Sans Serif"/>
                <a:cs typeface="Microsoft Sans Serif"/>
              </a:rPr>
              <a:t>protección</a:t>
            </a:r>
            <a:r>
              <a:rPr sz="750" dirty="0">
                <a:latin typeface="Microsoft Sans Serif"/>
                <a:cs typeface="Microsoft Sans Serif"/>
              </a:rPr>
              <a:t> </a:t>
            </a:r>
            <a:r>
              <a:rPr sz="750" spc="15" dirty="0">
                <a:latin typeface="Microsoft Sans Serif"/>
                <a:cs typeface="Microsoft Sans Serif"/>
              </a:rPr>
              <a:t>adecuada</a:t>
            </a:r>
            <a:r>
              <a:rPr sz="750" dirty="0">
                <a:latin typeface="Microsoft Sans Serif"/>
                <a:cs typeface="Microsoft Sans Serif"/>
              </a:rPr>
              <a:t> </a:t>
            </a:r>
            <a:r>
              <a:rPr sz="750" spc="20" dirty="0">
                <a:latin typeface="Microsoft Sans Serif"/>
                <a:cs typeface="Microsoft Sans Serif"/>
              </a:rPr>
              <a:t>del</a:t>
            </a:r>
            <a:r>
              <a:rPr sz="750" spc="-5" dirty="0">
                <a:latin typeface="Microsoft Sans Serif"/>
                <a:cs typeface="Microsoft Sans Serif"/>
              </a:rPr>
              <a:t> </a:t>
            </a:r>
            <a:r>
              <a:rPr sz="750" spc="10" dirty="0">
                <a:latin typeface="Microsoft Sans Serif"/>
                <a:cs typeface="Microsoft Sans Serif"/>
              </a:rPr>
              <a:t>0</a:t>
            </a:r>
            <a:r>
              <a:rPr sz="750" dirty="0">
                <a:latin typeface="Microsoft Sans Serif"/>
                <a:cs typeface="Microsoft Sans Serif"/>
              </a:rPr>
              <a:t> </a:t>
            </a:r>
            <a:r>
              <a:rPr sz="750" spc="10" dirty="0">
                <a:latin typeface="Microsoft Sans Serif"/>
                <a:cs typeface="Microsoft Sans Serif"/>
              </a:rPr>
              <a:t>al</a:t>
            </a:r>
            <a:r>
              <a:rPr sz="750" dirty="0">
                <a:latin typeface="Microsoft Sans Serif"/>
                <a:cs typeface="Microsoft Sans Serif"/>
              </a:rPr>
              <a:t> </a:t>
            </a:r>
            <a:r>
              <a:rPr sz="750" spc="10" dirty="0">
                <a:latin typeface="Microsoft Sans Serif"/>
                <a:cs typeface="Microsoft Sans Serif"/>
              </a:rPr>
              <a:t>30</a:t>
            </a:r>
            <a:r>
              <a:rPr sz="750" dirty="0">
                <a:latin typeface="Microsoft Sans Serif"/>
                <a:cs typeface="Microsoft Sans Serif"/>
              </a:rPr>
              <a:t> </a:t>
            </a:r>
            <a:r>
              <a:rPr sz="750" spc="45" dirty="0">
                <a:latin typeface="Microsoft Sans Serif"/>
                <a:cs typeface="Microsoft Sans Serif"/>
              </a:rPr>
              <a:t>por</a:t>
            </a:r>
            <a:r>
              <a:rPr sz="750" dirty="0">
                <a:latin typeface="Microsoft Sans Serif"/>
                <a:cs typeface="Microsoft Sans Serif"/>
              </a:rPr>
              <a:t> </a:t>
            </a:r>
            <a:r>
              <a:rPr sz="750" spc="25" dirty="0">
                <a:latin typeface="Microsoft Sans Serif"/>
                <a:cs typeface="Microsoft Sans Serif"/>
              </a:rPr>
              <a:t>ciento</a:t>
            </a:r>
            <a:r>
              <a:rPr sz="750" dirty="0">
                <a:latin typeface="Microsoft Sans Serif"/>
                <a:cs typeface="Microsoft Sans Serif"/>
              </a:rPr>
              <a:t> </a:t>
            </a:r>
            <a:r>
              <a:rPr sz="750" spc="20" dirty="0">
                <a:latin typeface="Microsoft Sans Serif"/>
                <a:cs typeface="Microsoft Sans Serif"/>
              </a:rPr>
              <a:t>del </a:t>
            </a:r>
            <a:r>
              <a:rPr sz="750" spc="-185" dirty="0">
                <a:latin typeface="Microsoft Sans Serif"/>
                <a:cs typeface="Microsoft Sans Serif"/>
              </a:rPr>
              <a:t> </a:t>
            </a:r>
            <a:r>
              <a:rPr sz="750" spc="20" dirty="0">
                <a:latin typeface="Microsoft Sans Serif"/>
                <a:cs typeface="Microsoft Sans Serif"/>
              </a:rPr>
              <a:t>devanado del </a:t>
            </a:r>
            <a:r>
              <a:rPr sz="750" spc="30" dirty="0">
                <a:latin typeface="Microsoft Sans Serif"/>
                <a:cs typeface="Microsoft Sans Serif"/>
              </a:rPr>
              <a:t>estator </a:t>
            </a:r>
            <a:r>
              <a:rPr sz="750" spc="35" dirty="0">
                <a:latin typeface="Microsoft Sans Serif"/>
                <a:cs typeface="Microsoft Sans Serif"/>
              </a:rPr>
              <a:t>medido </a:t>
            </a:r>
            <a:r>
              <a:rPr sz="750" spc="15" dirty="0">
                <a:latin typeface="Microsoft Sans Serif"/>
                <a:cs typeface="Microsoft Sans Serif"/>
              </a:rPr>
              <a:t>desde </a:t>
            </a:r>
            <a:r>
              <a:rPr sz="750" spc="10" dirty="0">
                <a:latin typeface="Microsoft Sans Serif"/>
                <a:cs typeface="Microsoft Sans Serif"/>
              </a:rPr>
              <a:t>el </a:t>
            </a:r>
            <a:r>
              <a:rPr sz="750" spc="40" dirty="0">
                <a:latin typeface="Microsoft Sans Serif"/>
                <a:cs typeface="Microsoft Sans Serif"/>
              </a:rPr>
              <a:t>neutro </a:t>
            </a:r>
            <a:r>
              <a:rPr sz="750" spc="10" dirty="0">
                <a:latin typeface="Microsoft Sans Serif"/>
                <a:cs typeface="Microsoft Sans Serif"/>
              </a:rPr>
              <a:t>hacia el </a:t>
            </a:r>
            <a:r>
              <a:rPr sz="750" spc="35" dirty="0">
                <a:latin typeface="Microsoft Sans Serif"/>
                <a:cs typeface="Microsoft Sans Serif"/>
              </a:rPr>
              <a:t>terminal </a:t>
            </a:r>
            <a:r>
              <a:rPr sz="750" spc="25" dirty="0">
                <a:latin typeface="Microsoft Sans Serif"/>
                <a:cs typeface="Microsoft Sans Serif"/>
              </a:rPr>
              <a:t>de </a:t>
            </a:r>
            <a:r>
              <a:rPr sz="750" spc="10" dirty="0">
                <a:latin typeface="Microsoft Sans Serif"/>
                <a:cs typeface="Microsoft Sans Serif"/>
              </a:rPr>
              <a:t>la </a:t>
            </a:r>
            <a:r>
              <a:rPr sz="750" spc="15" dirty="0">
                <a:latin typeface="Microsoft Sans Serif"/>
                <a:cs typeface="Microsoft Sans Serif"/>
              </a:rPr>
              <a:t> </a:t>
            </a:r>
            <a:r>
              <a:rPr sz="750" spc="25" dirty="0">
                <a:latin typeface="Microsoft Sans Serif"/>
                <a:cs typeface="Microsoft Sans Serif"/>
              </a:rPr>
              <a:t>máquina. </a:t>
            </a:r>
            <a:r>
              <a:rPr sz="750" spc="-15" dirty="0">
                <a:latin typeface="Microsoft Sans Serif"/>
                <a:cs typeface="Microsoft Sans Serif"/>
              </a:rPr>
              <a:t>La </a:t>
            </a:r>
            <a:r>
              <a:rPr sz="750" spc="25" dirty="0">
                <a:latin typeface="Microsoft Sans Serif"/>
                <a:cs typeface="Microsoft Sans Serif"/>
              </a:rPr>
              <a:t>configuración </a:t>
            </a:r>
            <a:r>
              <a:rPr sz="750" spc="20" dirty="0">
                <a:latin typeface="Microsoft Sans Serif"/>
                <a:cs typeface="Microsoft Sans Serif"/>
              </a:rPr>
              <a:t>del relé </a:t>
            </a:r>
            <a:r>
              <a:rPr sz="750" spc="25" dirty="0">
                <a:latin typeface="Microsoft Sans Serif"/>
                <a:cs typeface="Microsoft Sans Serif"/>
              </a:rPr>
              <a:t>de subtensión debe </a:t>
            </a:r>
            <a:r>
              <a:rPr sz="750" spc="20" dirty="0">
                <a:latin typeface="Microsoft Sans Serif"/>
                <a:cs typeface="Microsoft Sans Serif"/>
              </a:rPr>
              <a:t>estar </a:t>
            </a:r>
            <a:r>
              <a:rPr sz="750" spc="40" dirty="0">
                <a:latin typeface="Microsoft Sans Serif"/>
                <a:cs typeface="Microsoft Sans Serif"/>
              </a:rPr>
              <a:t>muy </a:t>
            </a:r>
            <a:r>
              <a:rPr sz="750" spc="45" dirty="0">
                <a:latin typeface="Microsoft Sans Serif"/>
                <a:cs typeface="Microsoft Sans Serif"/>
              </a:rPr>
              <a:t>por </a:t>
            </a:r>
            <a:r>
              <a:rPr sz="750" spc="50" dirty="0">
                <a:latin typeface="Microsoft Sans Serif"/>
                <a:cs typeface="Microsoft Sans Serif"/>
              </a:rPr>
              <a:t> </a:t>
            </a:r>
            <a:r>
              <a:rPr sz="750" spc="25" dirty="0">
                <a:latin typeface="Microsoft Sans Serif"/>
                <a:cs typeface="Microsoft Sans Serif"/>
              </a:rPr>
              <a:t>debajo </a:t>
            </a:r>
            <a:r>
              <a:rPr sz="750" spc="20" dirty="0">
                <a:latin typeface="Microsoft Sans Serif"/>
                <a:cs typeface="Microsoft Sans Serif"/>
              </a:rPr>
              <a:t>del voltaje </a:t>
            </a:r>
            <a:r>
              <a:rPr sz="750" spc="45" dirty="0">
                <a:latin typeface="Microsoft Sans Serif"/>
                <a:cs typeface="Microsoft Sans Serif"/>
              </a:rPr>
              <a:t>mínimo </a:t>
            </a:r>
            <a:r>
              <a:rPr sz="750" spc="20" dirty="0">
                <a:latin typeface="Microsoft Sans Serif"/>
                <a:cs typeface="Microsoft Sans Serif"/>
              </a:rPr>
              <a:t>del </a:t>
            </a:r>
            <a:r>
              <a:rPr sz="750" spc="25" dirty="0">
                <a:latin typeface="Microsoft Sans Serif"/>
                <a:cs typeface="Microsoft Sans Serif"/>
              </a:rPr>
              <a:t>tercer </a:t>
            </a:r>
            <a:r>
              <a:rPr sz="750" spc="30" dirty="0">
                <a:latin typeface="Microsoft Sans Serif"/>
                <a:cs typeface="Microsoft Sans Serif"/>
              </a:rPr>
              <a:t>armónico </a:t>
            </a:r>
            <a:r>
              <a:rPr sz="750" spc="25" dirty="0">
                <a:latin typeface="Microsoft Sans Serif"/>
                <a:cs typeface="Microsoft Sans Serif"/>
              </a:rPr>
              <a:t>presente en </a:t>
            </a:r>
            <a:r>
              <a:rPr sz="750" spc="10" dirty="0">
                <a:latin typeface="Microsoft Sans Serif"/>
                <a:cs typeface="Microsoft Sans Serif"/>
              </a:rPr>
              <a:t>el </a:t>
            </a:r>
            <a:r>
              <a:rPr sz="750" spc="40" dirty="0">
                <a:latin typeface="Microsoft Sans Serif"/>
                <a:cs typeface="Microsoft Sans Serif"/>
              </a:rPr>
              <a:t>neutro </a:t>
            </a:r>
            <a:r>
              <a:rPr sz="750" spc="45" dirty="0">
                <a:latin typeface="Microsoft Sans Serif"/>
                <a:cs typeface="Microsoft Sans Serif"/>
              </a:rPr>
              <a:t> </a:t>
            </a:r>
            <a:r>
              <a:rPr sz="750" spc="35" dirty="0">
                <a:latin typeface="Microsoft Sans Serif"/>
                <a:cs typeface="Microsoft Sans Serif"/>
              </a:rPr>
              <a:t>durante</a:t>
            </a:r>
            <a:r>
              <a:rPr sz="750" spc="-5" dirty="0">
                <a:latin typeface="Microsoft Sans Serif"/>
                <a:cs typeface="Microsoft Sans Serif"/>
              </a:rPr>
              <a:t> </a:t>
            </a:r>
            <a:r>
              <a:rPr sz="750" spc="10" dirty="0">
                <a:latin typeface="Microsoft Sans Serif"/>
                <a:cs typeface="Microsoft Sans Serif"/>
              </a:rPr>
              <a:t>la</a:t>
            </a:r>
            <a:r>
              <a:rPr sz="750" dirty="0">
                <a:latin typeface="Microsoft Sans Serif"/>
                <a:cs typeface="Microsoft Sans Serif"/>
              </a:rPr>
              <a:t> </a:t>
            </a:r>
            <a:r>
              <a:rPr sz="750" spc="15" dirty="0">
                <a:latin typeface="Microsoft Sans Serif"/>
                <a:cs typeface="Microsoft Sans Serif"/>
              </a:rPr>
              <a:t>carga</a:t>
            </a:r>
            <a:r>
              <a:rPr sz="750" dirty="0">
                <a:latin typeface="Microsoft Sans Serif"/>
                <a:cs typeface="Microsoft Sans Serif"/>
              </a:rPr>
              <a:t> </a:t>
            </a:r>
            <a:r>
              <a:rPr sz="750" spc="25" dirty="0">
                <a:latin typeface="Microsoft Sans Serif"/>
                <a:cs typeface="Microsoft Sans Serif"/>
              </a:rPr>
              <a:t>de</a:t>
            </a:r>
            <a:r>
              <a:rPr sz="750" dirty="0">
                <a:latin typeface="Microsoft Sans Serif"/>
                <a:cs typeface="Microsoft Sans Serif"/>
              </a:rPr>
              <a:t> </a:t>
            </a:r>
            <a:r>
              <a:rPr sz="750" spc="25" dirty="0">
                <a:latin typeface="Microsoft Sans Serif"/>
                <a:cs typeface="Microsoft Sans Serif"/>
              </a:rPr>
              <a:t>potencia</a:t>
            </a:r>
            <a:r>
              <a:rPr sz="750" dirty="0">
                <a:latin typeface="Microsoft Sans Serif"/>
                <a:cs typeface="Microsoft Sans Serif"/>
              </a:rPr>
              <a:t> </a:t>
            </a:r>
            <a:r>
              <a:rPr sz="750" spc="20" dirty="0">
                <a:latin typeface="Microsoft Sans Serif"/>
                <a:cs typeface="Microsoft Sans Serif"/>
              </a:rPr>
              <a:t>real</a:t>
            </a:r>
            <a:r>
              <a:rPr sz="750" dirty="0">
                <a:latin typeface="Microsoft Sans Serif"/>
                <a:cs typeface="Microsoft Sans Serif"/>
              </a:rPr>
              <a:t> </a:t>
            </a:r>
            <a:r>
              <a:rPr sz="750" spc="5" dirty="0">
                <a:latin typeface="Microsoft Sans Serif"/>
                <a:cs typeface="Microsoft Sans Serif"/>
              </a:rPr>
              <a:t>y</a:t>
            </a:r>
            <a:r>
              <a:rPr sz="750" dirty="0">
                <a:latin typeface="Microsoft Sans Serif"/>
                <a:cs typeface="Microsoft Sans Serif"/>
              </a:rPr>
              <a:t> </a:t>
            </a:r>
            <a:r>
              <a:rPr sz="750" spc="15" dirty="0">
                <a:latin typeface="Microsoft Sans Serif"/>
                <a:cs typeface="Microsoft Sans Serif"/>
              </a:rPr>
              <a:t>reactiva</a:t>
            </a:r>
            <a:r>
              <a:rPr sz="750" dirty="0">
                <a:latin typeface="Microsoft Sans Serif"/>
                <a:cs typeface="Microsoft Sans Serif"/>
              </a:rPr>
              <a:t> </a:t>
            </a:r>
            <a:r>
              <a:rPr sz="750" spc="15" dirty="0">
                <a:latin typeface="Microsoft Sans Serif"/>
                <a:cs typeface="Microsoft Sans Serif"/>
              </a:rPr>
              <a:t>esperada</a:t>
            </a:r>
            <a:r>
              <a:rPr sz="750" dirty="0">
                <a:latin typeface="Microsoft Sans Serif"/>
                <a:cs typeface="Microsoft Sans Serif"/>
              </a:rPr>
              <a:t> </a:t>
            </a:r>
            <a:r>
              <a:rPr sz="750" spc="25" dirty="0">
                <a:latin typeface="Microsoft Sans Serif"/>
                <a:cs typeface="Microsoft Sans Serif"/>
              </a:rPr>
              <a:t>de</a:t>
            </a:r>
            <a:r>
              <a:rPr sz="750" dirty="0">
                <a:latin typeface="Microsoft Sans Serif"/>
                <a:cs typeface="Microsoft Sans Serif"/>
              </a:rPr>
              <a:t> </a:t>
            </a:r>
            <a:r>
              <a:rPr sz="750" spc="10" dirty="0">
                <a:latin typeface="Microsoft Sans Serif"/>
                <a:cs typeface="Microsoft Sans Serif"/>
              </a:rPr>
              <a:t>la</a:t>
            </a:r>
            <a:r>
              <a:rPr sz="750" dirty="0">
                <a:latin typeface="Microsoft Sans Serif"/>
                <a:cs typeface="Microsoft Sans Serif"/>
              </a:rPr>
              <a:t> </a:t>
            </a:r>
            <a:r>
              <a:rPr sz="750" spc="25" dirty="0">
                <a:latin typeface="Microsoft Sans Serif"/>
                <a:cs typeface="Microsoft Sans Serif"/>
              </a:rPr>
              <a:t>máquina.</a:t>
            </a:r>
            <a:endParaRPr sz="750">
              <a:latin typeface="Microsoft Sans Serif"/>
              <a:cs typeface="Microsoft Sans Serif"/>
            </a:endParaRPr>
          </a:p>
        </p:txBody>
      </p:sp>
      <p:sp>
        <p:nvSpPr>
          <p:cNvPr id="233" name="object 233"/>
          <p:cNvSpPr txBox="1"/>
          <p:nvPr/>
        </p:nvSpPr>
        <p:spPr>
          <a:xfrm>
            <a:off x="9089609" y="2281662"/>
            <a:ext cx="7414947" cy="936923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 marR="67945" indent="153670">
              <a:lnSpc>
                <a:spcPct val="143100"/>
              </a:lnSpc>
              <a:spcBef>
                <a:spcPts val="100"/>
              </a:spcBef>
            </a:pPr>
            <a:r>
              <a:rPr sz="700" spc="-20" dirty="0">
                <a:latin typeface="Microsoft Sans Serif"/>
                <a:cs typeface="Microsoft Sans Serif"/>
              </a:rPr>
              <a:t>En</a:t>
            </a:r>
            <a:r>
              <a:rPr sz="700" dirty="0">
                <a:latin typeface="Microsoft Sans Serif"/>
                <a:cs typeface="Microsoft Sans Serif"/>
              </a:rPr>
              <a:t> </a:t>
            </a:r>
            <a:r>
              <a:rPr sz="700" spc="20" dirty="0">
                <a:latin typeface="Microsoft Sans Serif"/>
                <a:cs typeface="Microsoft Sans Serif"/>
              </a:rPr>
              <a:t>algunos</a:t>
            </a:r>
            <a:r>
              <a:rPr sz="700" dirty="0">
                <a:latin typeface="Microsoft Sans Serif"/>
                <a:cs typeface="Microsoft Sans Serif"/>
              </a:rPr>
              <a:t> </a:t>
            </a:r>
            <a:r>
              <a:rPr sz="700" spc="-5" dirty="0">
                <a:latin typeface="Microsoft Sans Serif"/>
                <a:cs typeface="Microsoft Sans Serif"/>
              </a:rPr>
              <a:t>casos,</a:t>
            </a:r>
            <a:r>
              <a:rPr sz="700" dirty="0">
                <a:latin typeface="Microsoft Sans Serif"/>
                <a:cs typeface="Microsoft Sans Serif"/>
              </a:rPr>
              <a:t> </a:t>
            </a:r>
            <a:r>
              <a:rPr sz="700" spc="10" dirty="0">
                <a:latin typeface="Microsoft Sans Serif"/>
                <a:cs typeface="Microsoft Sans Serif"/>
              </a:rPr>
              <a:t>el</a:t>
            </a:r>
            <a:r>
              <a:rPr sz="700" dirty="0">
                <a:latin typeface="Microsoft Sans Serif"/>
                <a:cs typeface="Microsoft Sans Serif"/>
              </a:rPr>
              <a:t> </a:t>
            </a:r>
            <a:r>
              <a:rPr sz="700" spc="30" dirty="0">
                <a:latin typeface="Microsoft Sans Serif"/>
                <a:cs typeface="Microsoft Sans Serif"/>
              </a:rPr>
              <a:t>generador</a:t>
            </a:r>
            <a:r>
              <a:rPr sz="700" spc="5" dirty="0">
                <a:latin typeface="Microsoft Sans Serif"/>
                <a:cs typeface="Microsoft Sans Serif"/>
              </a:rPr>
              <a:t> </a:t>
            </a:r>
            <a:r>
              <a:rPr sz="700" spc="35" dirty="0">
                <a:latin typeface="Microsoft Sans Serif"/>
                <a:cs typeface="Microsoft Sans Serif"/>
              </a:rPr>
              <a:t>no</a:t>
            </a:r>
            <a:r>
              <a:rPr sz="700" dirty="0">
                <a:latin typeface="Microsoft Sans Serif"/>
                <a:cs typeface="Microsoft Sans Serif"/>
              </a:rPr>
              <a:t> </a:t>
            </a:r>
            <a:r>
              <a:rPr sz="700" spc="20" dirty="0">
                <a:latin typeface="Microsoft Sans Serif"/>
                <a:cs typeface="Microsoft Sans Serif"/>
              </a:rPr>
              <a:t>desarrolla</a:t>
            </a:r>
            <a:r>
              <a:rPr sz="700" dirty="0">
                <a:latin typeface="Microsoft Sans Serif"/>
                <a:cs typeface="Microsoft Sans Serif"/>
              </a:rPr>
              <a:t> </a:t>
            </a:r>
            <a:r>
              <a:rPr sz="700" spc="40" dirty="0">
                <a:latin typeface="Microsoft Sans Serif"/>
                <a:cs typeface="Microsoft Sans Serif"/>
              </a:rPr>
              <a:t>un</a:t>
            </a:r>
            <a:r>
              <a:rPr sz="700" dirty="0">
                <a:latin typeface="Microsoft Sans Serif"/>
                <a:cs typeface="Microsoft Sans Serif"/>
              </a:rPr>
              <a:t> </a:t>
            </a:r>
            <a:r>
              <a:rPr sz="700" spc="20" dirty="0">
                <a:latin typeface="Microsoft Sans Serif"/>
                <a:cs typeface="Microsoft Sans Serif"/>
              </a:rPr>
              <a:t>voltaje</a:t>
            </a:r>
            <a:r>
              <a:rPr sz="700" spc="5" dirty="0">
                <a:latin typeface="Microsoft Sans Serif"/>
                <a:cs typeface="Microsoft Sans Serif"/>
              </a:rPr>
              <a:t> </a:t>
            </a:r>
            <a:r>
              <a:rPr sz="700" spc="20" dirty="0">
                <a:latin typeface="Microsoft Sans Serif"/>
                <a:cs typeface="Microsoft Sans Serif"/>
              </a:rPr>
              <a:t>significativo</a:t>
            </a:r>
            <a:r>
              <a:rPr sz="700" dirty="0">
                <a:latin typeface="Microsoft Sans Serif"/>
                <a:cs typeface="Microsoft Sans Serif"/>
              </a:rPr>
              <a:t> </a:t>
            </a:r>
            <a:r>
              <a:rPr sz="700" spc="20" dirty="0">
                <a:latin typeface="Microsoft Sans Serif"/>
                <a:cs typeface="Microsoft Sans Serif"/>
              </a:rPr>
              <a:t>del </a:t>
            </a:r>
            <a:r>
              <a:rPr sz="700" spc="-170" dirty="0">
                <a:latin typeface="Microsoft Sans Serif"/>
                <a:cs typeface="Microsoft Sans Serif"/>
              </a:rPr>
              <a:t> </a:t>
            </a:r>
            <a:r>
              <a:rPr sz="700" spc="25" dirty="0">
                <a:latin typeface="Microsoft Sans Serif"/>
                <a:cs typeface="Microsoft Sans Serif"/>
              </a:rPr>
              <a:t>tercer </a:t>
            </a:r>
            <a:r>
              <a:rPr sz="700" spc="30" dirty="0">
                <a:latin typeface="Microsoft Sans Serif"/>
                <a:cs typeface="Microsoft Sans Serif"/>
              </a:rPr>
              <a:t>armónico </a:t>
            </a:r>
            <a:r>
              <a:rPr sz="700" spc="15" dirty="0">
                <a:latin typeface="Microsoft Sans Serif"/>
                <a:cs typeface="Microsoft Sans Serif"/>
              </a:rPr>
              <a:t>hasta </a:t>
            </a:r>
            <a:r>
              <a:rPr sz="700" spc="30" dirty="0">
                <a:latin typeface="Microsoft Sans Serif"/>
                <a:cs typeface="Microsoft Sans Serif"/>
              </a:rPr>
              <a:t>que </a:t>
            </a:r>
            <a:r>
              <a:rPr sz="700" spc="-5" dirty="0">
                <a:latin typeface="Microsoft Sans Serif"/>
                <a:cs typeface="Microsoft Sans Serif"/>
              </a:rPr>
              <a:t>se </a:t>
            </a:r>
            <a:r>
              <a:rPr sz="700" spc="10" dirty="0">
                <a:latin typeface="Microsoft Sans Serif"/>
                <a:cs typeface="Microsoft Sans Serif"/>
              </a:rPr>
              <a:t>carga. </a:t>
            </a:r>
            <a:r>
              <a:rPr sz="700" spc="-20" dirty="0">
                <a:latin typeface="Microsoft Sans Serif"/>
                <a:cs typeface="Microsoft Sans Serif"/>
              </a:rPr>
              <a:t>En </a:t>
            </a:r>
            <a:r>
              <a:rPr sz="700" spc="10" dirty="0">
                <a:latin typeface="Microsoft Sans Serif"/>
                <a:cs typeface="Microsoft Sans Serif"/>
              </a:rPr>
              <a:t>este </a:t>
            </a:r>
            <a:r>
              <a:rPr sz="700" dirty="0">
                <a:latin typeface="Microsoft Sans Serif"/>
                <a:cs typeface="Microsoft Sans Serif"/>
              </a:rPr>
              <a:t>caso, </a:t>
            </a:r>
            <a:r>
              <a:rPr sz="700" spc="-5" dirty="0">
                <a:latin typeface="Microsoft Sans Serif"/>
                <a:cs typeface="Microsoft Sans Serif"/>
              </a:rPr>
              <a:t>se </a:t>
            </a:r>
            <a:r>
              <a:rPr sz="700" spc="25" dirty="0">
                <a:latin typeface="Microsoft Sans Serif"/>
                <a:cs typeface="Microsoft Sans Serif"/>
              </a:rPr>
              <a:t>puede </a:t>
            </a:r>
            <a:r>
              <a:rPr sz="700" spc="30" dirty="0">
                <a:latin typeface="Microsoft Sans Serif"/>
                <a:cs typeface="Microsoft Sans Serif"/>
              </a:rPr>
              <a:t>proporcionar </a:t>
            </a:r>
            <a:r>
              <a:rPr sz="700" spc="35" dirty="0">
                <a:latin typeface="Microsoft Sans Serif"/>
                <a:cs typeface="Microsoft Sans Serif"/>
              </a:rPr>
              <a:t> </a:t>
            </a:r>
            <a:r>
              <a:rPr sz="700" spc="20" dirty="0">
                <a:latin typeface="Microsoft Sans Serif"/>
                <a:cs typeface="Microsoft Sans Serif"/>
              </a:rPr>
              <a:t>supervisión </a:t>
            </a:r>
            <a:r>
              <a:rPr sz="700" spc="30" dirty="0">
                <a:latin typeface="Microsoft Sans Serif"/>
                <a:cs typeface="Microsoft Sans Serif"/>
              </a:rPr>
              <a:t>mediante </a:t>
            </a:r>
            <a:r>
              <a:rPr sz="700" spc="40" dirty="0">
                <a:latin typeface="Microsoft Sans Serif"/>
                <a:cs typeface="Microsoft Sans Serif"/>
              </a:rPr>
              <a:t>un </a:t>
            </a:r>
            <a:r>
              <a:rPr sz="700" spc="20" dirty="0">
                <a:latin typeface="Microsoft Sans Serif"/>
                <a:cs typeface="Microsoft Sans Serif"/>
              </a:rPr>
              <a:t>relé de </a:t>
            </a:r>
            <a:r>
              <a:rPr sz="700" spc="25" dirty="0">
                <a:latin typeface="Microsoft Sans Serif"/>
                <a:cs typeface="Microsoft Sans Serif"/>
              </a:rPr>
              <a:t>sobrecorriente. </a:t>
            </a:r>
            <a:r>
              <a:rPr sz="700" spc="-30" dirty="0">
                <a:latin typeface="Microsoft Sans Serif"/>
                <a:cs typeface="Microsoft Sans Serif"/>
              </a:rPr>
              <a:t>El </a:t>
            </a:r>
            <a:r>
              <a:rPr sz="700" spc="20" dirty="0">
                <a:latin typeface="Microsoft Sans Serif"/>
                <a:cs typeface="Microsoft Sans Serif"/>
              </a:rPr>
              <a:t>relé de </a:t>
            </a:r>
            <a:r>
              <a:rPr sz="700" spc="25" dirty="0">
                <a:latin typeface="Microsoft Sans Serif"/>
                <a:cs typeface="Microsoft Sans Serif"/>
              </a:rPr>
              <a:t>sobrecorriente </a:t>
            </a:r>
            <a:r>
              <a:rPr sz="700" spc="30" dirty="0">
                <a:latin typeface="Microsoft Sans Serif"/>
                <a:cs typeface="Microsoft Sans Serif"/>
              </a:rPr>
              <a:t> </a:t>
            </a:r>
            <a:r>
              <a:rPr sz="700" spc="25" dirty="0">
                <a:latin typeface="Microsoft Sans Serif"/>
                <a:cs typeface="Microsoft Sans Serif"/>
              </a:rPr>
              <a:t>funciona</a:t>
            </a:r>
            <a:r>
              <a:rPr sz="700" dirty="0">
                <a:latin typeface="Microsoft Sans Serif"/>
                <a:cs typeface="Microsoft Sans Serif"/>
              </a:rPr>
              <a:t> </a:t>
            </a:r>
            <a:r>
              <a:rPr sz="700" spc="25" dirty="0">
                <a:latin typeface="Microsoft Sans Serif"/>
                <a:cs typeface="Microsoft Sans Serif"/>
              </a:rPr>
              <a:t>cuando</a:t>
            </a:r>
            <a:r>
              <a:rPr sz="700" dirty="0">
                <a:latin typeface="Microsoft Sans Serif"/>
                <a:cs typeface="Microsoft Sans Serif"/>
              </a:rPr>
              <a:t> </a:t>
            </a:r>
            <a:r>
              <a:rPr sz="700" spc="10" dirty="0">
                <a:latin typeface="Microsoft Sans Serif"/>
                <a:cs typeface="Microsoft Sans Serif"/>
              </a:rPr>
              <a:t>la</a:t>
            </a:r>
            <a:r>
              <a:rPr sz="700" spc="5" dirty="0">
                <a:latin typeface="Microsoft Sans Serif"/>
                <a:cs typeface="Microsoft Sans Serif"/>
              </a:rPr>
              <a:t> </a:t>
            </a:r>
            <a:r>
              <a:rPr sz="700" spc="25" dirty="0">
                <a:latin typeface="Microsoft Sans Serif"/>
                <a:cs typeface="Microsoft Sans Serif"/>
              </a:rPr>
              <a:t>corriente</a:t>
            </a:r>
            <a:r>
              <a:rPr sz="700" dirty="0">
                <a:latin typeface="Microsoft Sans Serif"/>
                <a:cs typeface="Microsoft Sans Serif"/>
              </a:rPr>
              <a:t> </a:t>
            </a:r>
            <a:r>
              <a:rPr sz="700" spc="10" dirty="0">
                <a:latin typeface="Microsoft Sans Serif"/>
                <a:cs typeface="Microsoft Sans Serif"/>
              </a:rPr>
              <a:t>excede</a:t>
            </a:r>
            <a:r>
              <a:rPr sz="700" dirty="0">
                <a:latin typeface="Microsoft Sans Serif"/>
                <a:cs typeface="Microsoft Sans Serif"/>
              </a:rPr>
              <a:t> </a:t>
            </a:r>
            <a:r>
              <a:rPr sz="700" spc="10" dirty="0">
                <a:latin typeface="Microsoft Sans Serif"/>
                <a:cs typeface="Microsoft Sans Serif"/>
              </a:rPr>
              <a:t>su</a:t>
            </a:r>
            <a:r>
              <a:rPr sz="700" spc="5" dirty="0">
                <a:latin typeface="Microsoft Sans Serif"/>
                <a:cs typeface="Microsoft Sans Serif"/>
              </a:rPr>
              <a:t> </a:t>
            </a:r>
            <a:r>
              <a:rPr sz="700" spc="20" dirty="0">
                <a:latin typeface="Microsoft Sans Serif"/>
                <a:cs typeface="Microsoft Sans Serif"/>
              </a:rPr>
              <a:t>valor</a:t>
            </a:r>
            <a:r>
              <a:rPr sz="700" dirty="0">
                <a:latin typeface="Microsoft Sans Serif"/>
                <a:cs typeface="Microsoft Sans Serif"/>
              </a:rPr>
              <a:t> </a:t>
            </a:r>
            <a:r>
              <a:rPr sz="700" spc="20" dirty="0">
                <a:latin typeface="Microsoft Sans Serif"/>
                <a:cs typeface="Microsoft Sans Serif"/>
              </a:rPr>
              <a:t>de</a:t>
            </a:r>
            <a:r>
              <a:rPr sz="700" spc="5" dirty="0">
                <a:latin typeface="Microsoft Sans Serif"/>
                <a:cs typeface="Microsoft Sans Serif"/>
              </a:rPr>
              <a:t> </a:t>
            </a:r>
            <a:r>
              <a:rPr sz="700" spc="10" dirty="0">
                <a:latin typeface="Microsoft Sans Serif"/>
                <a:cs typeface="Microsoft Sans Serif"/>
              </a:rPr>
              <a:t>activación;</a:t>
            </a:r>
            <a:r>
              <a:rPr sz="700" dirty="0">
                <a:latin typeface="Microsoft Sans Serif"/>
                <a:cs typeface="Microsoft Sans Serif"/>
              </a:rPr>
              <a:t> </a:t>
            </a:r>
            <a:r>
              <a:rPr sz="700" spc="40" dirty="0">
                <a:latin typeface="Microsoft Sans Serif"/>
                <a:cs typeface="Microsoft Sans Serif"/>
              </a:rPr>
              <a:t>por</a:t>
            </a:r>
            <a:r>
              <a:rPr sz="700" dirty="0">
                <a:latin typeface="Microsoft Sans Serif"/>
                <a:cs typeface="Microsoft Sans Serif"/>
              </a:rPr>
              <a:t> </a:t>
            </a:r>
            <a:r>
              <a:rPr sz="700" spc="25" dirty="0">
                <a:latin typeface="Microsoft Sans Serif"/>
                <a:cs typeface="Microsoft Sans Serif"/>
              </a:rPr>
              <a:t>lo</a:t>
            </a:r>
            <a:r>
              <a:rPr sz="700" spc="5" dirty="0">
                <a:latin typeface="Microsoft Sans Serif"/>
                <a:cs typeface="Microsoft Sans Serif"/>
              </a:rPr>
              <a:t> </a:t>
            </a:r>
            <a:r>
              <a:rPr sz="700" spc="30" dirty="0">
                <a:latin typeface="Microsoft Sans Serif"/>
                <a:cs typeface="Microsoft Sans Serif"/>
              </a:rPr>
              <a:t>tanto,</a:t>
            </a:r>
            <a:r>
              <a:rPr sz="700" dirty="0">
                <a:latin typeface="Microsoft Sans Serif"/>
                <a:cs typeface="Microsoft Sans Serif"/>
              </a:rPr>
              <a:t> </a:t>
            </a:r>
            <a:r>
              <a:rPr sz="700" spc="20" dirty="0">
                <a:latin typeface="Microsoft Sans Serif"/>
                <a:cs typeface="Microsoft Sans Serif"/>
              </a:rPr>
              <a:t>en </a:t>
            </a:r>
            <a:r>
              <a:rPr sz="700" spc="-170" dirty="0">
                <a:latin typeface="Microsoft Sans Serif"/>
                <a:cs typeface="Microsoft Sans Serif"/>
              </a:rPr>
              <a:t> </a:t>
            </a:r>
            <a:r>
              <a:rPr sz="700" spc="15" dirty="0">
                <a:latin typeface="Microsoft Sans Serif"/>
                <a:cs typeface="Microsoft Sans Serif"/>
              </a:rPr>
              <a:t>condiciones </a:t>
            </a:r>
            <a:r>
              <a:rPr sz="700" spc="20" dirty="0">
                <a:latin typeface="Microsoft Sans Serif"/>
                <a:cs typeface="Microsoft Sans Serif"/>
              </a:rPr>
              <a:t>de </a:t>
            </a:r>
            <a:r>
              <a:rPr sz="700" spc="15" dirty="0">
                <a:latin typeface="Microsoft Sans Serif"/>
                <a:cs typeface="Microsoft Sans Serif"/>
              </a:rPr>
              <a:t>carga </a:t>
            </a:r>
            <a:r>
              <a:rPr sz="700" spc="20" dirty="0">
                <a:latin typeface="Microsoft Sans Serif"/>
                <a:cs typeface="Microsoft Sans Serif"/>
              </a:rPr>
              <a:t>ligera </a:t>
            </a:r>
            <a:r>
              <a:rPr sz="700" spc="5" dirty="0">
                <a:latin typeface="Microsoft Sans Serif"/>
                <a:cs typeface="Microsoft Sans Serif"/>
              </a:rPr>
              <a:t>y </a:t>
            </a:r>
            <a:r>
              <a:rPr sz="700" spc="25" dirty="0">
                <a:latin typeface="Microsoft Sans Serif"/>
                <a:cs typeface="Microsoft Sans Serif"/>
              </a:rPr>
              <a:t>cuando </a:t>
            </a:r>
            <a:r>
              <a:rPr sz="700" spc="10" dirty="0">
                <a:latin typeface="Microsoft Sans Serif"/>
                <a:cs typeface="Microsoft Sans Serif"/>
              </a:rPr>
              <a:t>el </a:t>
            </a:r>
            <a:r>
              <a:rPr sz="700" spc="30" dirty="0">
                <a:latin typeface="Microsoft Sans Serif"/>
                <a:cs typeface="Microsoft Sans Serif"/>
              </a:rPr>
              <a:t>disyuntor </a:t>
            </a:r>
            <a:r>
              <a:rPr sz="700" spc="25" dirty="0">
                <a:latin typeface="Microsoft Sans Serif"/>
                <a:cs typeface="Microsoft Sans Serif"/>
              </a:rPr>
              <a:t>principal </a:t>
            </a:r>
            <a:r>
              <a:rPr sz="700" spc="10" dirty="0">
                <a:latin typeface="Microsoft Sans Serif"/>
                <a:cs typeface="Microsoft Sans Serif"/>
              </a:rPr>
              <a:t>está </a:t>
            </a:r>
            <a:r>
              <a:rPr sz="700" spc="25" dirty="0">
                <a:latin typeface="Microsoft Sans Serif"/>
                <a:cs typeface="Microsoft Sans Serif"/>
              </a:rPr>
              <a:t>abierto, </a:t>
            </a:r>
            <a:r>
              <a:rPr sz="700" spc="10" dirty="0">
                <a:latin typeface="Microsoft Sans Serif"/>
                <a:cs typeface="Microsoft Sans Serif"/>
              </a:rPr>
              <a:t>el </a:t>
            </a:r>
            <a:r>
              <a:rPr sz="700" spc="-175" dirty="0">
                <a:latin typeface="Microsoft Sans Serif"/>
                <a:cs typeface="Microsoft Sans Serif"/>
              </a:rPr>
              <a:t> </a:t>
            </a:r>
            <a:r>
              <a:rPr sz="700" spc="20" dirty="0">
                <a:latin typeface="Microsoft Sans Serif"/>
                <a:cs typeface="Microsoft Sans Serif"/>
              </a:rPr>
              <a:t>relé</a:t>
            </a:r>
            <a:r>
              <a:rPr sz="700" spc="-5" dirty="0">
                <a:latin typeface="Microsoft Sans Serif"/>
                <a:cs typeface="Microsoft Sans Serif"/>
              </a:rPr>
              <a:t> </a:t>
            </a:r>
            <a:r>
              <a:rPr sz="700" spc="20" dirty="0">
                <a:latin typeface="Microsoft Sans Serif"/>
                <a:cs typeface="Microsoft Sans Serif"/>
              </a:rPr>
              <a:t>de</a:t>
            </a:r>
            <a:r>
              <a:rPr sz="700" dirty="0">
                <a:latin typeface="Microsoft Sans Serif"/>
                <a:cs typeface="Microsoft Sans Serif"/>
              </a:rPr>
              <a:t> </a:t>
            </a:r>
            <a:r>
              <a:rPr sz="700" spc="25" dirty="0">
                <a:latin typeface="Microsoft Sans Serif"/>
                <a:cs typeface="Microsoft Sans Serif"/>
              </a:rPr>
              <a:t>subtensión</a:t>
            </a:r>
            <a:r>
              <a:rPr sz="700" spc="-5" dirty="0">
                <a:latin typeface="Microsoft Sans Serif"/>
                <a:cs typeface="Microsoft Sans Serif"/>
              </a:rPr>
              <a:t> </a:t>
            </a:r>
            <a:r>
              <a:rPr sz="700" spc="20" dirty="0">
                <a:latin typeface="Microsoft Sans Serif"/>
                <a:cs typeface="Microsoft Sans Serif"/>
              </a:rPr>
              <a:t>del</a:t>
            </a:r>
            <a:r>
              <a:rPr sz="700" dirty="0">
                <a:latin typeface="Microsoft Sans Serif"/>
                <a:cs typeface="Microsoft Sans Serif"/>
              </a:rPr>
              <a:t> </a:t>
            </a:r>
            <a:r>
              <a:rPr sz="700" spc="25" dirty="0">
                <a:latin typeface="Microsoft Sans Serif"/>
                <a:cs typeface="Microsoft Sans Serif"/>
              </a:rPr>
              <a:t>tercer</a:t>
            </a:r>
            <a:r>
              <a:rPr sz="700" dirty="0">
                <a:latin typeface="Microsoft Sans Serif"/>
                <a:cs typeface="Microsoft Sans Serif"/>
              </a:rPr>
              <a:t> </a:t>
            </a:r>
            <a:r>
              <a:rPr sz="700" spc="30" dirty="0">
                <a:latin typeface="Microsoft Sans Serif"/>
                <a:cs typeface="Microsoft Sans Serif"/>
              </a:rPr>
              <a:t>armónico</a:t>
            </a:r>
            <a:r>
              <a:rPr sz="700" spc="-5" dirty="0">
                <a:latin typeface="Microsoft Sans Serif"/>
                <a:cs typeface="Microsoft Sans Serif"/>
              </a:rPr>
              <a:t> </a:t>
            </a:r>
            <a:r>
              <a:rPr sz="700" spc="25" dirty="0">
                <a:latin typeface="Microsoft Sans Serif"/>
                <a:cs typeface="Microsoft Sans Serif"/>
              </a:rPr>
              <a:t>queda</a:t>
            </a:r>
            <a:r>
              <a:rPr sz="700" dirty="0">
                <a:latin typeface="Microsoft Sans Serif"/>
                <a:cs typeface="Microsoft Sans Serif"/>
              </a:rPr>
              <a:t> </a:t>
            </a:r>
            <a:r>
              <a:rPr sz="700" spc="25" dirty="0">
                <a:latin typeface="Microsoft Sans Serif"/>
                <a:cs typeface="Microsoft Sans Serif"/>
              </a:rPr>
              <a:t>bloqueado</a:t>
            </a:r>
            <a:r>
              <a:rPr sz="700" dirty="0">
                <a:latin typeface="Microsoft Sans Serif"/>
                <a:cs typeface="Microsoft Sans Serif"/>
              </a:rPr>
              <a:t> </a:t>
            </a:r>
            <a:r>
              <a:rPr sz="700" spc="5" dirty="0">
                <a:latin typeface="Microsoft Sans Serif"/>
                <a:cs typeface="Microsoft Sans Serif"/>
              </a:rPr>
              <a:t>y</a:t>
            </a:r>
            <a:r>
              <a:rPr sz="700" spc="-5" dirty="0">
                <a:latin typeface="Microsoft Sans Serif"/>
                <a:cs typeface="Microsoft Sans Serif"/>
              </a:rPr>
              <a:t> </a:t>
            </a:r>
            <a:r>
              <a:rPr sz="700" spc="35" dirty="0">
                <a:latin typeface="Microsoft Sans Serif"/>
                <a:cs typeface="Microsoft Sans Serif"/>
              </a:rPr>
              <a:t>no</a:t>
            </a:r>
            <a:r>
              <a:rPr sz="700" dirty="0">
                <a:latin typeface="Microsoft Sans Serif"/>
                <a:cs typeface="Microsoft Sans Serif"/>
              </a:rPr>
              <a:t> </a:t>
            </a:r>
            <a:r>
              <a:rPr sz="700" spc="20" dirty="0">
                <a:latin typeface="Microsoft Sans Serif"/>
                <a:cs typeface="Microsoft Sans Serif"/>
              </a:rPr>
              <a:t>funciona.</a:t>
            </a:r>
            <a:endParaRPr sz="700">
              <a:latin typeface="Microsoft Sans Serif"/>
              <a:cs typeface="Microsoft Sans Serif"/>
            </a:endParaRPr>
          </a:p>
          <a:p>
            <a:pPr marL="12700" marR="5080">
              <a:lnSpc>
                <a:spcPct val="143100"/>
              </a:lnSpc>
            </a:pPr>
            <a:r>
              <a:rPr sz="700" spc="20" dirty="0">
                <a:latin typeface="Microsoft Sans Serif"/>
                <a:cs typeface="Microsoft Sans Serif"/>
              </a:rPr>
              <a:t>También </a:t>
            </a:r>
            <a:r>
              <a:rPr sz="700" spc="-5" dirty="0">
                <a:latin typeface="Microsoft Sans Serif"/>
                <a:cs typeface="Microsoft Sans Serif"/>
              </a:rPr>
              <a:t>se </a:t>
            </a:r>
            <a:r>
              <a:rPr sz="700" spc="30" dirty="0">
                <a:latin typeface="Microsoft Sans Serif"/>
                <a:cs typeface="Microsoft Sans Serif"/>
              </a:rPr>
              <a:t>pueden </a:t>
            </a:r>
            <a:r>
              <a:rPr sz="700" spc="25" dirty="0">
                <a:latin typeface="Microsoft Sans Serif"/>
                <a:cs typeface="Microsoft Sans Serif"/>
              </a:rPr>
              <a:t>emplear </a:t>
            </a:r>
            <a:r>
              <a:rPr sz="700" spc="30" dirty="0">
                <a:latin typeface="Microsoft Sans Serif"/>
                <a:cs typeface="Microsoft Sans Serif"/>
              </a:rPr>
              <a:t>otros </a:t>
            </a:r>
            <a:r>
              <a:rPr sz="700" spc="25" dirty="0">
                <a:latin typeface="Microsoft Sans Serif"/>
                <a:cs typeface="Microsoft Sans Serif"/>
              </a:rPr>
              <a:t>tipos </a:t>
            </a:r>
            <a:r>
              <a:rPr sz="700" spc="20" dirty="0">
                <a:latin typeface="Microsoft Sans Serif"/>
                <a:cs typeface="Microsoft Sans Serif"/>
              </a:rPr>
              <a:t>de </a:t>
            </a:r>
            <a:r>
              <a:rPr sz="700" spc="15" dirty="0">
                <a:latin typeface="Microsoft Sans Serif"/>
                <a:cs typeface="Microsoft Sans Serif"/>
              </a:rPr>
              <a:t>supervisión, </a:t>
            </a:r>
            <a:r>
              <a:rPr sz="700" spc="30" dirty="0">
                <a:latin typeface="Microsoft Sans Serif"/>
                <a:cs typeface="Microsoft Sans Serif"/>
              </a:rPr>
              <a:t>como </a:t>
            </a:r>
            <a:r>
              <a:rPr sz="700" spc="20" dirty="0">
                <a:latin typeface="Microsoft Sans Serif"/>
                <a:cs typeface="Microsoft Sans Serif"/>
              </a:rPr>
              <a:t>potencia </a:t>
            </a:r>
            <a:r>
              <a:rPr sz="700" spc="15" dirty="0">
                <a:latin typeface="Microsoft Sans Serif"/>
                <a:cs typeface="Microsoft Sans Serif"/>
              </a:rPr>
              <a:t>real, </a:t>
            </a:r>
            <a:r>
              <a:rPr sz="700" spc="-175" dirty="0">
                <a:latin typeface="Microsoft Sans Serif"/>
                <a:cs typeface="Microsoft Sans Serif"/>
              </a:rPr>
              <a:t> </a:t>
            </a:r>
            <a:r>
              <a:rPr sz="700" spc="20" dirty="0">
                <a:latin typeface="Microsoft Sans Serif"/>
                <a:cs typeface="Microsoft Sans Serif"/>
              </a:rPr>
              <a:t>potencia</a:t>
            </a:r>
            <a:r>
              <a:rPr sz="700" spc="-5" dirty="0">
                <a:latin typeface="Microsoft Sans Serif"/>
                <a:cs typeface="Microsoft Sans Serif"/>
              </a:rPr>
              <a:t> </a:t>
            </a:r>
            <a:r>
              <a:rPr sz="700" spc="15" dirty="0">
                <a:latin typeface="Microsoft Sans Serif"/>
                <a:cs typeface="Microsoft Sans Serif"/>
              </a:rPr>
              <a:t>reactiva</a:t>
            </a:r>
            <a:r>
              <a:rPr sz="700" dirty="0">
                <a:latin typeface="Microsoft Sans Serif"/>
                <a:cs typeface="Microsoft Sans Serif"/>
              </a:rPr>
              <a:t> </a:t>
            </a:r>
            <a:r>
              <a:rPr sz="700" spc="5" dirty="0">
                <a:latin typeface="Microsoft Sans Serif"/>
                <a:cs typeface="Microsoft Sans Serif"/>
              </a:rPr>
              <a:t>y</a:t>
            </a:r>
            <a:r>
              <a:rPr sz="700" dirty="0">
                <a:latin typeface="Microsoft Sans Serif"/>
                <a:cs typeface="Microsoft Sans Serif"/>
              </a:rPr>
              <a:t> </a:t>
            </a:r>
            <a:r>
              <a:rPr sz="700" spc="25" dirty="0">
                <a:latin typeface="Microsoft Sans Serif"/>
                <a:cs typeface="Microsoft Sans Serif"/>
              </a:rPr>
              <a:t>contacto</a:t>
            </a:r>
            <a:r>
              <a:rPr sz="700" dirty="0">
                <a:latin typeface="Microsoft Sans Serif"/>
                <a:cs typeface="Microsoft Sans Serif"/>
              </a:rPr>
              <a:t> </a:t>
            </a:r>
            <a:r>
              <a:rPr sz="700" spc="20" dirty="0">
                <a:latin typeface="Microsoft Sans Serif"/>
                <a:cs typeface="Microsoft Sans Serif"/>
              </a:rPr>
              <a:t>del</a:t>
            </a:r>
            <a:r>
              <a:rPr sz="700" dirty="0">
                <a:latin typeface="Microsoft Sans Serif"/>
                <a:cs typeface="Microsoft Sans Serif"/>
              </a:rPr>
              <a:t> </a:t>
            </a:r>
            <a:r>
              <a:rPr sz="700" spc="35" dirty="0">
                <a:latin typeface="Microsoft Sans Serif"/>
                <a:cs typeface="Microsoft Sans Serif"/>
              </a:rPr>
              <a:t>interruptor.</a:t>
            </a:r>
            <a:r>
              <a:rPr sz="700" dirty="0">
                <a:latin typeface="Microsoft Sans Serif"/>
                <a:cs typeface="Microsoft Sans Serif"/>
              </a:rPr>
              <a:t> </a:t>
            </a:r>
            <a:r>
              <a:rPr sz="700" spc="-10" dirty="0">
                <a:latin typeface="Microsoft Sans Serif"/>
                <a:cs typeface="Microsoft Sans Serif"/>
              </a:rPr>
              <a:t>La</a:t>
            </a:r>
            <a:r>
              <a:rPr sz="700" dirty="0">
                <a:latin typeface="Microsoft Sans Serif"/>
                <a:cs typeface="Microsoft Sans Serif"/>
              </a:rPr>
              <a:t> </a:t>
            </a:r>
            <a:r>
              <a:rPr sz="700" spc="25" dirty="0">
                <a:latin typeface="Microsoft Sans Serif"/>
                <a:cs typeface="Microsoft Sans Serif"/>
              </a:rPr>
              <a:t>protección</a:t>
            </a:r>
            <a:r>
              <a:rPr sz="700" spc="-5" dirty="0">
                <a:latin typeface="Microsoft Sans Serif"/>
                <a:cs typeface="Microsoft Sans Serif"/>
              </a:rPr>
              <a:t> </a:t>
            </a:r>
            <a:r>
              <a:rPr sz="700" spc="30" dirty="0">
                <a:latin typeface="Microsoft Sans Serif"/>
                <a:cs typeface="Microsoft Sans Serif"/>
              </a:rPr>
              <a:t>contra</a:t>
            </a:r>
            <a:r>
              <a:rPr sz="700" dirty="0">
                <a:latin typeface="Microsoft Sans Serif"/>
                <a:cs typeface="Microsoft Sans Serif"/>
              </a:rPr>
              <a:t> </a:t>
            </a:r>
            <a:r>
              <a:rPr sz="700" spc="25" dirty="0">
                <a:latin typeface="Microsoft Sans Serif"/>
                <a:cs typeface="Microsoft Sans Serif"/>
              </a:rPr>
              <a:t>subtensión </a:t>
            </a:r>
            <a:r>
              <a:rPr sz="700" spc="-170" dirty="0">
                <a:latin typeface="Microsoft Sans Serif"/>
                <a:cs typeface="Microsoft Sans Serif"/>
              </a:rPr>
              <a:t> </a:t>
            </a:r>
            <a:r>
              <a:rPr sz="700" spc="20" dirty="0">
                <a:latin typeface="Microsoft Sans Serif"/>
                <a:cs typeface="Microsoft Sans Serif"/>
              </a:rPr>
              <a:t>sintonizada </a:t>
            </a:r>
            <a:r>
              <a:rPr sz="700" spc="40" dirty="0">
                <a:latin typeface="Microsoft Sans Serif"/>
                <a:cs typeface="Microsoft Sans Serif"/>
              </a:rPr>
              <a:t>por </a:t>
            </a:r>
            <a:r>
              <a:rPr sz="700" spc="25" dirty="0">
                <a:latin typeface="Microsoft Sans Serif"/>
                <a:cs typeface="Microsoft Sans Serif"/>
              </a:rPr>
              <a:t>tercer </a:t>
            </a:r>
            <a:r>
              <a:rPr sz="700" spc="30" dirty="0">
                <a:latin typeface="Microsoft Sans Serif"/>
                <a:cs typeface="Microsoft Sans Serif"/>
              </a:rPr>
              <a:t>armónico </a:t>
            </a:r>
            <a:r>
              <a:rPr sz="700" spc="25" dirty="0">
                <a:latin typeface="Microsoft Sans Serif"/>
                <a:cs typeface="Microsoft Sans Serif"/>
              </a:rPr>
              <a:t>funciona para </a:t>
            </a:r>
            <a:r>
              <a:rPr sz="700" spc="20" dirty="0">
                <a:latin typeface="Microsoft Sans Serif"/>
                <a:cs typeface="Microsoft Sans Serif"/>
              </a:rPr>
              <a:t>circuitos </a:t>
            </a:r>
            <a:r>
              <a:rPr sz="700" spc="25" dirty="0">
                <a:latin typeface="Microsoft Sans Serif"/>
                <a:cs typeface="Microsoft Sans Serif"/>
              </a:rPr>
              <a:t>abiertos </a:t>
            </a:r>
            <a:r>
              <a:rPr sz="700" spc="5" dirty="0">
                <a:latin typeface="Microsoft Sans Serif"/>
                <a:cs typeface="Microsoft Sans Serif"/>
              </a:rPr>
              <a:t>y </a:t>
            </a:r>
            <a:r>
              <a:rPr sz="700" spc="10" dirty="0">
                <a:latin typeface="Microsoft Sans Serif"/>
                <a:cs typeface="Microsoft Sans Serif"/>
              </a:rPr>
              <a:t> </a:t>
            </a:r>
            <a:r>
              <a:rPr sz="700" spc="25" dirty="0">
                <a:latin typeface="Microsoft Sans Serif"/>
                <a:cs typeface="Microsoft Sans Serif"/>
              </a:rPr>
              <a:t>cortocircuitos </a:t>
            </a:r>
            <a:r>
              <a:rPr sz="700" spc="20" dirty="0">
                <a:latin typeface="Microsoft Sans Serif"/>
                <a:cs typeface="Microsoft Sans Serif"/>
              </a:rPr>
              <a:t>de </a:t>
            </a:r>
            <a:r>
              <a:rPr sz="700" spc="10" dirty="0">
                <a:latin typeface="Microsoft Sans Serif"/>
                <a:cs typeface="Microsoft Sans Serif"/>
              </a:rPr>
              <a:t>los </a:t>
            </a:r>
            <a:r>
              <a:rPr sz="700" spc="15" dirty="0">
                <a:latin typeface="Microsoft Sans Serif"/>
                <a:cs typeface="Microsoft Sans Serif"/>
              </a:rPr>
              <a:t>devanados </a:t>
            </a:r>
            <a:r>
              <a:rPr sz="700" spc="30" dirty="0">
                <a:latin typeface="Microsoft Sans Serif"/>
                <a:cs typeface="Microsoft Sans Serif"/>
              </a:rPr>
              <a:t>primarios o </a:t>
            </a:r>
            <a:r>
              <a:rPr sz="700" spc="15" dirty="0">
                <a:latin typeface="Microsoft Sans Serif"/>
                <a:cs typeface="Microsoft Sans Serif"/>
              </a:rPr>
              <a:t>secundarios </a:t>
            </a:r>
            <a:r>
              <a:rPr sz="700" spc="20" dirty="0">
                <a:latin typeface="Microsoft Sans Serif"/>
                <a:cs typeface="Microsoft Sans Serif"/>
              </a:rPr>
              <a:t>del </a:t>
            </a:r>
            <a:r>
              <a:rPr sz="700" spc="35" dirty="0">
                <a:latin typeface="Microsoft Sans Serif"/>
                <a:cs typeface="Microsoft Sans Serif"/>
              </a:rPr>
              <a:t>transformador </a:t>
            </a:r>
            <a:r>
              <a:rPr sz="700" spc="40" dirty="0">
                <a:latin typeface="Microsoft Sans Serif"/>
                <a:cs typeface="Microsoft Sans Serif"/>
              </a:rPr>
              <a:t> </a:t>
            </a:r>
            <a:r>
              <a:rPr sz="700" spc="20" dirty="0">
                <a:latin typeface="Microsoft Sans Serif"/>
                <a:cs typeface="Microsoft Sans Serif"/>
              </a:rPr>
              <a:t>de puesta </a:t>
            </a:r>
            <a:r>
              <a:rPr sz="700" dirty="0">
                <a:latin typeface="Microsoft Sans Serif"/>
                <a:cs typeface="Microsoft Sans Serif"/>
              </a:rPr>
              <a:t>a </a:t>
            </a:r>
            <a:r>
              <a:rPr sz="700" spc="30" dirty="0">
                <a:latin typeface="Microsoft Sans Serif"/>
                <a:cs typeface="Microsoft Sans Serif"/>
              </a:rPr>
              <a:t>tierra </a:t>
            </a:r>
            <a:r>
              <a:rPr sz="700" spc="20" dirty="0">
                <a:latin typeface="Microsoft Sans Serif"/>
                <a:cs typeface="Microsoft Sans Serif"/>
              </a:rPr>
              <a:t>del </a:t>
            </a:r>
            <a:r>
              <a:rPr sz="700" spc="30" dirty="0">
                <a:latin typeface="Microsoft Sans Serif"/>
                <a:cs typeface="Microsoft Sans Serif"/>
              </a:rPr>
              <a:t>neutro, pero </a:t>
            </a:r>
            <a:r>
              <a:rPr sz="700" spc="35" dirty="0">
                <a:latin typeface="Microsoft Sans Serif"/>
                <a:cs typeface="Microsoft Sans Serif"/>
              </a:rPr>
              <a:t>no </a:t>
            </a:r>
            <a:r>
              <a:rPr sz="700" spc="-5" dirty="0">
                <a:latin typeface="Microsoft Sans Serif"/>
                <a:cs typeface="Microsoft Sans Serif"/>
              </a:rPr>
              <a:t>es </a:t>
            </a:r>
            <a:r>
              <a:rPr sz="700" dirty="0">
                <a:latin typeface="Microsoft Sans Serif"/>
                <a:cs typeface="Microsoft Sans Serif"/>
              </a:rPr>
              <a:t>capaz </a:t>
            </a:r>
            <a:r>
              <a:rPr sz="700" spc="20" dirty="0">
                <a:latin typeface="Microsoft Sans Serif"/>
                <a:cs typeface="Microsoft Sans Serif"/>
              </a:rPr>
              <a:t>de </a:t>
            </a:r>
            <a:r>
              <a:rPr sz="700" spc="25" dirty="0">
                <a:latin typeface="Microsoft Sans Serif"/>
                <a:cs typeface="Microsoft Sans Serif"/>
              </a:rPr>
              <a:t>detectar </a:t>
            </a:r>
            <a:r>
              <a:rPr sz="700" spc="40" dirty="0">
                <a:latin typeface="Microsoft Sans Serif"/>
                <a:cs typeface="Microsoft Sans Serif"/>
              </a:rPr>
              <a:t>un </a:t>
            </a:r>
            <a:r>
              <a:rPr sz="700" spc="25" dirty="0">
                <a:latin typeface="Microsoft Sans Serif"/>
                <a:cs typeface="Microsoft Sans Serif"/>
              </a:rPr>
              <a:t>circuito </a:t>
            </a:r>
            <a:r>
              <a:rPr sz="700" spc="30" dirty="0">
                <a:latin typeface="Microsoft Sans Serif"/>
                <a:cs typeface="Microsoft Sans Serif"/>
              </a:rPr>
              <a:t> abierto</a:t>
            </a:r>
            <a:r>
              <a:rPr sz="700" spc="-10" dirty="0">
                <a:latin typeface="Microsoft Sans Serif"/>
                <a:cs typeface="Microsoft Sans Serif"/>
              </a:rPr>
              <a:t> </a:t>
            </a:r>
            <a:r>
              <a:rPr sz="700" spc="20" dirty="0">
                <a:latin typeface="Microsoft Sans Serif"/>
                <a:cs typeface="Microsoft Sans Serif"/>
              </a:rPr>
              <a:t>en</a:t>
            </a:r>
            <a:r>
              <a:rPr sz="700" spc="-5" dirty="0">
                <a:latin typeface="Microsoft Sans Serif"/>
                <a:cs typeface="Microsoft Sans Serif"/>
              </a:rPr>
              <a:t> </a:t>
            </a:r>
            <a:r>
              <a:rPr sz="700" spc="10" dirty="0">
                <a:latin typeface="Microsoft Sans Serif"/>
                <a:cs typeface="Microsoft Sans Serif"/>
              </a:rPr>
              <a:t>la</a:t>
            </a:r>
            <a:r>
              <a:rPr sz="700" spc="-5" dirty="0">
                <a:latin typeface="Microsoft Sans Serif"/>
                <a:cs typeface="Microsoft Sans Serif"/>
              </a:rPr>
              <a:t> </a:t>
            </a:r>
            <a:r>
              <a:rPr sz="700" spc="15" dirty="0">
                <a:latin typeface="Microsoft Sans Serif"/>
                <a:cs typeface="Microsoft Sans Serif"/>
              </a:rPr>
              <a:t>resistencia</a:t>
            </a:r>
            <a:r>
              <a:rPr sz="700" spc="-5" dirty="0">
                <a:latin typeface="Microsoft Sans Serif"/>
                <a:cs typeface="Microsoft Sans Serif"/>
              </a:rPr>
              <a:t> </a:t>
            </a:r>
            <a:r>
              <a:rPr sz="700" spc="20" dirty="0">
                <a:latin typeface="Microsoft Sans Serif"/>
                <a:cs typeface="Microsoft Sans Serif"/>
              </a:rPr>
              <a:t>de</a:t>
            </a:r>
            <a:r>
              <a:rPr sz="700" spc="-5" dirty="0">
                <a:latin typeface="Microsoft Sans Serif"/>
                <a:cs typeface="Microsoft Sans Serif"/>
              </a:rPr>
              <a:t> </a:t>
            </a:r>
            <a:r>
              <a:rPr sz="700" spc="20" dirty="0">
                <a:latin typeface="Microsoft Sans Serif"/>
                <a:cs typeface="Microsoft Sans Serif"/>
              </a:rPr>
              <a:t>puesta</a:t>
            </a:r>
            <a:r>
              <a:rPr sz="700" spc="-5" dirty="0">
                <a:latin typeface="Microsoft Sans Serif"/>
                <a:cs typeface="Microsoft Sans Serif"/>
              </a:rPr>
              <a:t> </a:t>
            </a:r>
            <a:r>
              <a:rPr sz="700" dirty="0">
                <a:latin typeface="Microsoft Sans Serif"/>
                <a:cs typeface="Microsoft Sans Serif"/>
              </a:rPr>
              <a:t>a</a:t>
            </a:r>
            <a:r>
              <a:rPr sz="700" spc="-5" dirty="0">
                <a:latin typeface="Microsoft Sans Serif"/>
                <a:cs typeface="Microsoft Sans Serif"/>
              </a:rPr>
              <a:t> </a:t>
            </a:r>
            <a:r>
              <a:rPr sz="700" spc="30" dirty="0">
                <a:latin typeface="Microsoft Sans Serif"/>
                <a:cs typeface="Microsoft Sans Serif"/>
              </a:rPr>
              <a:t>tierra</a:t>
            </a:r>
            <a:r>
              <a:rPr sz="700" spc="-5" dirty="0">
                <a:latin typeface="Microsoft Sans Serif"/>
                <a:cs typeface="Microsoft Sans Serif"/>
              </a:rPr>
              <a:t> </a:t>
            </a:r>
            <a:r>
              <a:rPr sz="700" spc="15" dirty="0">
                <a:latin typeface="Microsoft Sans Serif"/>
                <a:cs typeface="Microsoft Sans Serif"/>
              </a:rPr>
              <a:t>secundaria.</a:t>
            </a:r>
            <a:endParaRPr sz="700">
              <a:latin typeface="Microsoft Sans Serif"/>
              <a:cs typeface="Microsoft Sans Serif"/>
            </a:endParaRPr>
          </a:p>
        </p:txBody>
      </p:sp>
      <p:sp>
        <p:nvSpPr>
          <p:cNvPr id="234" name="object 234"/>
          <p:cNvSpPr txBox="1"/>
          <p:nvPr/>
        </p:nvSpPr>
        <p:spPr>
          <a:xfrm>
            <a:off x="1415189" y="7436570"/>
            <a:ext cx="7033682" cy="105157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sz="600" spc="-5" dirty="0">
                <a:latin typeface="Microsoft Sans Serif"/>
                <a:cs typeface="Microsoft Sans Serif"/>
              </a:rPr>
              <a:t>Fig.</a:t>
            </a:r>
            <a:r>
              <a:rPr sz="600" dirty="0">
                <a:latin typeface="Microsoft Sans Serif"/>
                <a:cs typeface="Microsoft Sans Serif"/>
              </a:rPr>
              <a:t> </a:t>
            </a:r>
            <a:r>
              <a:rPr sz="600" spc="-5" dirty="0">
                <a:latin typeface="Microsoft Sans Serif"/>
                <a:cs typeface="Microsoft Sans Serif"/>
              </a:rPr>
              <a:t>7.-</a:t>
            </a:r>
            <a:r>
              <a:rPr sz="600" dirty="0">
                <a:latin typeface="Microsoft Sans Serif"/>
                <a:cs typeface="Microsoft Sans Serif"/>
              </a:rPr>
              <a:t> </a:t>
            </a:r>
            <a:r>
              <a:rPr sz="600" spc="5" dirty="0">
                <a:latin typeface="Microsoft Sans Serif"/>
                <a:cs typeface="Microsoft Sans Serif"/>
              </a:rPr>
              <a:t>Esquema</a:t>
            </a:r>
            <a:r>
              <a:rPr sz="600" dirty="0">
                <a:latin typeface="Microsoft Sans Serif"/>
                <a:cs typeface="Microsoft Sans Serif"/>
              </a:rPr>
              <a:t> </a:t>
            </a:r>
            <a:r>
              <a:rPr sz="600" spc="20" dirty="0">
                <a:latin typeface="Microsoft Sans Serif"/>
                <a:cs typeface="Microsoft Sans Serif"/>
              </a:rPr>
              <a:t>de</a:t>
            </a:r>
            <a:r>
              <a:rPr sz="600" dirty="0">
                <a:latin typeface="Microsoft Sans Serif"/>
                <a:cs typeface="Microsoft Sans Serif"/>
              </a:rPr>
              <a:t> </a:t>
            </a:r>
            <a:r>
              <a:rPr sz="600" spc="20" dirty="0">
                <a:latin typeface="Microsoft Sans Serif"/>
                <a:cs typeface="Microsoft Sans Serif"/>
              </a:rPr>
              <a:t>protección</a:t>
            </a:r>
            <a:r>
              <a:rPr sz="600" spc="5" dirty="0">
                <a:latin typeface="Microsoft Sans Serif"/>
                <a:cs typeface="Microsoft Sans Serif"/>
              </a:rPr>
              <a:t> </a:t>
            </a:r>
            <a:r>
              <a:rPr sz="600" spc="20" dirty="0">
                <a:latin typeface="Microsoft Sans Serif"/>
                <a:cs typeface="Microsoft Sans Serif"/>
              </a:rPr>
              <a:t>de</a:t>
            </a:r>
            <a:r>
              <a:rPr sz="600" dirty="0">
                <a:latin typeface="Microsoft Sans Serif"/>
                <a:cs typeface="Microsoft Sans Serif"/>
              </a:rPr>
              <a:t> </a:t>
            </a:r>
            <a:r>
              <a:rPr sz="600" spc="15" dirty="0">
                <a:latin typeface="Microsoft Sans Serif"/>
                <a:cs typeface="Microsoft Sans Serif"/>
              </a:rPr>
              <a:t>falla</a:t>
            </a:r>
            <a:r>
              <a:rPr sz="600" dirty="0">
                <a:latin typeface="Microsoft Sans Serif"/>
                <a:cs typeface="Microsoft Sans Serif"/>
              </a:rPr>
              <a:t> a </a:t>
            </a:r>
            <a:r>
              <a:rPr sz="600" spc="25" dirty="0">
                <a:latin typeface="Microsoft Sans Serif"/>
                <a:cs typeface="Microsoft Sans Serif"/>
              </a:rPr>
              <a:t>tierra</a:t>
            </a:r>
            <a:r>
              <a:rPr sz="600" dirty="0">
                <a:latin typeface="Microsoft Sans Serif"/>
                <a:cs typeface="Microsoft Sans Serif"/>
              </a:rPr>
              <a:t> </a:t>
            </a:r>
            <a:r>
              <a:rPr sz="600" spc="35" dirty="0">
                <a:latin typeface="Microsoft Sans Serif"/>
                <a:cs typeface="Microsoft Sans Serif"/>
              </a:rPr>
              <a:t>por</a:t>
            </a:r>
            <a:r>
              <a:rPr sz="600" spc="5" dirty="0">
                <a:latin typeface="Microsoft Sans Serif"/>
                <a:cs typeface="Microsoft Sans Serif"/>
              </a:rPr>
              <a:t> </a:t>
            </a:r>
            <a:r>
              <a:rPr sz="600" spc="20" dirty="0">
                <a:latin typeface="Microsoft Sans Serif"/>
                <a:cs typeface="Microsoft Sans Serif"/>
              </a:rPr>
              <a:t>subtensión</a:t>
            </a:r>
            <a:r>
              <a:rPr sz="600" dirty="0">
                <a:latin typeface="Microsoft Sans Serif"/>
                <a:cs typeface="Microsoft Sans Serif"/>
              </a:rPr>
              <a:t> </a:t>
            </a:r>
            <a:r>
              <a:rPr sz="600" spc="20" dirty="0">
                <a:latin typeface="Microsoft Sans Serif"/>
                <a:cs typeface="Microsoft Sans Serif"/>
              </a:rPr>
              <a:t>de</a:t>
            </a:r>
            <a:r>
              <a:rPr sz="600" dirty="0">
                <a:latin typeface="Microsoft Sans Serif"/>
                <a:cs typeface="Microsoft Sans Serif"/>
              </a:rPr>
              <a:t> </a:t>
            </a:r>
            <a:r>
              <a:rPr sz="600" spc="20" dirty="0">
                <a:latin typeface="Microsoft Sans Serif"/>
                <a:cs typeface="Microsoft Sans Serif"/>
              </a:rPr>
              <a:t>tercer</a:t>
            </a:r>
            <a:r>
              <a:rPr sz="600" dirty="0">
                <a:latin typeface="Microsoft Sans Serif"/>
                <a:cs typeface="Microsoft Sans Serif"/>
              </a:rPr>
              <a:t> </a:t>
            </a:r>
            <a:r>
              <a:rPr sz="600" spc="25" dirty="0">
                <a:latin typeface="Microsoft Sans Serif"/>
                <a:cs typeface="Microsoft Sans Serif"/>
              </a:rPr>
              <a:t>armónico</a:t>
            </a:r>
            <a:r>
              <a:rPr sz="600" dirty="0">
                <a:latin typeface="Microsoft Sans Serif"/>
                <a:cs typeface="Microsoft Sans Serif"/>
              </a:rPr>
              <a:t> </a:t>
            </a:r>
            <a:r>
              <a:rPr sz="600" spc="20" dirty="0">
                <a:latin typeface="Microsoft Sans Serif"/>
                <a:cs typeface="Microsoft Sans Serif"/>
              </a:rPr>
              <a:t>[1]</a:t>
            </a:r>
            <a:endParaRPr sz="600">
              <a:latin typeface="Microsoft Sans Serif"/>
              <a:cs typeface="Microsoft Sans Serif"/>
            </a:endParaRPr>
          </a:p>
        </p:txBody>
      </p:sp>
      <p:sp>
        <p:nvSpPr>
          <p:cNvPr id="235" name="object 235"/>
          <p:cNvSpPr txBox="1"/>
          <p:nvPr/>
        </p:nvSpPr>
        <p:spPr>
          <a:xfrm>
            <a:off x="1415277" y="9415126"/>
            <a:ext cx="7416407" cy="143629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 marR="5080">
              <a:lnSpc>
                <a:spcPct val="100000"/>
              </a:lnSpc>
              <a:spcBef>
                <a:spcPts val="100"/>
              </a:spcBef>
            </a:pPr>
            <a:r>
              <a:rPr sz="850" spc="-25" dirty="0">
                <a:latin typeface="Microsoft Sans Serif"/>
                <a:cs typeface="Microsoft Sans Serif"/>
              </a:rPr>
              <a:t>TUTORIAL</a:t>
            </a:r>
            <a:r>
              <a:rPr sz="850" spc="-5" dirty="0">
                <a:latin typeface="Microsoft Sans Serif"/>
                <a:cs typeface="Microsoft Sans Serif"/>
              </a:rPr>
              <a:t> </a:t>
            </a:r>
            <a:r>
              <a:rPr sz="850" spc="-60" dirty="0">
                <a:latin typeface="Microsoft Sans Serif"/>
                <a:cs typeface="Microsoft Sans Serif"/>
              </a:rPr>
              <a:t>SOBRE</a:t>
            </a:r>
            <a:r>
              <a:rPr sz="850" spc="-5" dirty="0">
                <a:latin typeface="Microsoft Sans Serif"/>
                <a:cs typeface="Microsoft Sans Serif"/>
              </a:rPr>
              <a:t> </a:t>
            </a:r>
            <a:r>
              <a:rPr sz="850" spc="-35" dirty="0">
                <a:latin typeface="Microsoft Sans Serif"/>
                <a:cs typeface="Microsoft Sans Serif"/>
              </a:rPr>
              <a:t>PROTECCIÓN</a:t>
            </a:r>
            <a:r>
              <a:rPr sz="850" spc="-5" dirty="0">
                <a:latin typeface="Microsoft Sans Serif"/>
                <a:cs typeface="Microsoft Sans Serif"/>
              </a:rPr>
              <a:t> </a:t>
            </a:r>
            <a:r>
              <a:rPr sz="850" spc="-45" dirty="0">
                <a:latin typeface="Microsoft Sans Serif"/>
                <a:cs typeface="Microsoft Sans Serif"/>
              </a:rPr>
              <a:t>DE</a:t>
            </a:r>
            <a:r>
              <a:rPr sz="850" dirty="0">
                <a:latin typeface="Microsoft Sans Serif"/>
                <a:cs typeface="Microsoft Sans Serif"/>
              </a:rPr>
              <a:t> </a:t>
            </a:r>
            <a:r>
              <a:rPr sz="850" spc="-55" dirty="0">
                <a:latin typeface="Microsoft Sans Serif"/>
                <a:cs typeface="Microsoft Sans Serif"/>
              </a:rPr>
              <a:t>GENERADORES</a:t>
            </a:r>
            <a:r>
              <a:rPr sz="850" spc="-5" dirty="0">
                <a:latin typeface="Microsoft Sans Serif"/>
                <a:cs typeface="Microsoft Sans Serif"/>
              </a:rPr>
              <a:t> </a:t>
            </a:r>
            <a:r>
              <a:rPr sz="850" spc="-30" dirty="0">
                <a:latin typeface="Microsoft Sans Serif"/>
                <a:cs typeface="Microsoft Sans Serif"/>
              </a:rPr>
              <a:t>SÍNCRONOS </a:t>
            </a:r>
            <a:r>
              <a:rPr sz="850" spc="-215" dirty="0">
                <a:latin typeface="Microsoft Sans Serif"/>
                <a:cs typeface="Microsoft Sans Serif"/>
              </a:rPr>
              <a:t> </a:t>
            </a:r>
            <a:r>
              <a:rPr sz="850" spc="-15" dirty="0">
                <a:latin typeface="Microsoft Sans Serif"/>
                <a:cs typeface="Microsoft Sans Serif"/>
              </a:rPr>
              <a:t>PUBLICACIÓN</a:t>
            </a:r>
            <a:r>
              <a:rPr sz="850" spc="-5" dirty="0">
                <a:latin typeface="Microsoft Sans Serif"/>
                <a:cs typeface="Microsoft Sans Serif"/>
              </a:rPr>
              <a:t> </a:t>
            </a:r>
            <a:r>
              <a:rPr sz="850" spc="-55" dirty="0">
                <a:latin typeface="Microsoft Sans Serif"/>
                <a:cs typeface="Microsoft Sans Serif"/>
              </a:rPr>
              <a:t>ESPECIAL</a:t>
            </a:r>
            <a:r>
              <a:rPr sz="850" spc="-5" dirty="0">
                <a:latin typeface="Microsoft Sans Serif"/>
                <a:cs typeface="Microsoft Sans Serif"/>
              </a:rPr>
              <a:t> </a:t>
            </a:r>
            <a:r>
              <a:rPr sz="850" spc="-40" dirty="0">
                <a:latin typeface="Microsoft Sans Serif"/>
                <a:cs typeface="Microsoft Sans Serif"/>
              </a:rPr>
              <a:t>DEL</a:t>
            </a:r>
            <a:r>
              <a:rPr sz="850" spc="-5" dirty="0">
                <a:latin typeface="Microsoft Sans Serif"/>
                <a:cs typeface="Microsoft Sans Serif"/>
              </a:rPr>
              <a:t> </a:t>
            </a:r>
            <a:r>
              <a:rPr sz="850" spc="-60" dirty="0">
                <a:latin typeface="Microsoft Sans Serif"/>
                <a:cs typeface="Microsoft Sans Serif"/>
              </a:rPr>
              <a:t>IEEE</a:t>
            </a:r>
            <a:r>
              <a:rPr sz="850" spc="-5" dirty="0">
                <a:latin typeface="Microsoft Sans Serif"/>
                <a:cs typeface="Microsoft Sans Serif"/>
              </a:rPr>
              <a:t> </a:t>
            </a:r>
            <a:r>
              <a:rPr sz="850" spc="-80" dirty="0">
                <a:latin typeface="Microsoft Sans Serif"/>
                <a:cs typeface="Microsoft Sans Serif"/>
              </a:rPr>
              <a:t>PSRC</a:t>
            </a:r>
            <a:endParaRPr sz="850">
              <a:latin typeface="Microsoft Sans Serif"/>
              <a:cs typeface="Microsoft Sans Serif"/>
            </a:endParaRPr>
          </a:p>
        </p:txBody>
      </p:sp>
      <p:sp>
        <p:nvSpPr>
          <p:cNvPr id="236" name="object 236"/>
          <p:cNvSpPr txBox="1"/>
          <p:nvPr/>
        </p:nvSpPr>
        <p:spPr>
          <a:xfrm>
            <a:off x="13472061" y="9415125"/>
            <a:ext cx="2852914" cy="143629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sz="850" spc="-25" dirty="0">
                <a:latin typeface="Microsoft Sans Serif"/>
                <a:cs typeface="Microsoft Sans Serif"/>
              </a:rPr>
              <a:t>CAPÍTULO</a:t>
            </a:r>
            <a:r>
              <a:rPr sz="850" spc="-20" dirty="0">
                <a:latin typeface="Microsoft Sans Serif"/>
                <a:cs typeface="Microsoft Sans Serif"/>
              </a:rPr>
              <a:t> </a:t>
            </a:r>
            <a:r>
              <a:rPr sz="850" dirty="0">
                <a:latin typeface="Microsoft Sans Serif"/>
                <a:cs typeface="Microsoft Sans Serif"/>
              </a:rPr>
              <a:t>2,</a:t>
            </a:r>
            <a:r>
              <a:rPr sz="850" spc="-15" dirty="0">
                <a:latin typeface="Microsoft Sans Serif"/>
                <a:cs typeface="Microsoft Sans Serif"/>
              </a:rPr>
              <a:t> </a:t>
            </a:r>
            <a:r>
              <a:rPr sz="850" spc="-40" dirty="0">
                <a:latin typeface="Microsoft Sans Serif"/>
                <a:cs typeface="Microsoft Sans Serif"/>
              </a:rPr>
              <a:t>SECCIÓN</a:t>
            </a:r>
            <a:r>
              <a:rPr sz="850" spc="-15" dirty="0">
                <a:latin typeface="Microsoft Sans Serif"/>
                <a:cs typeface="Microsoft Sans Serif"/>
              </a:rPr>
              <a:t> </a:t>
            </a:r>
            <a:r>
              <a:rPr sz="850" spc="10" dirty="0">
                <a:latin typeface="Microsoft Sans Serif"/>
                <a:cs typeface="Microsoft Sans Serif"/>
              </a:rPr>
              <a:t>2</a:t>
            </a:r>
            <a:endParaRPr sz="850">
              <a:latin typeface="Microsoft Sans Serif"/>
              <a:cs typeface="Microsoft Sans Serif"/>
            </a:endParaRPr>
          </a:p>
        </p:txBody>
      </p:sp>
    </p:spTree>
  </p:cSld>
  <p:clrMapOvr>
    <a:masterClrMapping/>
  </p:clrMapOvr>
</p:sld>
</file>

<file path=ppt/slides/slide27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" name="object 2"/>
          <p:cNvGrpSpPr/>
          <p:nvPr/>
        </p:nvGrpSpPr>
        <p:grpSpPr>
          <a:xfrm>
            <a:off x="3817906" y="3174493"/>
            <a:ext cx="8481320" cy="1000125"/>
            <a:chOff x="1659635" y="3174492"/>
            <a:chExt cx="3686810" cy="1000125"/>
          </a:xfrm>
        </p:grpSpPr>
        <p:sp>
          <p:nvSpPr>
            <p:cNvPr id="3" name="object 3"/>
            <p:cNvSpPr/>
            <p:nvPr/>
          </p:nvSpPr>
          <p:spPr>
            <a:xfrm>
              <a:off x="1667255" y="3182112"/>
              <a:ext cx="986155" cy="984885"/>
            </a:xfrm>
            <a:custGeom>
              <a:avLst/>
              <a:gdLst/>
              <a:ahLst/>
              <a:cxnLst/>
              <a:rect l="l" t="t" r="r" b="b"/>
              <a:pathLst>
                <a:path w="986155" h="984885">
                  <a:moveTo>
                    <a:pt x="0" y="492252"/>
                  </a:moveTo>
                  <a:lnTo>
                    <a:pt x="2259" y="444699"/>
                  </a:lnTo>
                  <a:lnTo>
                    <a:pt x="8897" y="398456"/>
                  </a:lnTo>
                  <a:lnTo>
                    <a:pt x="19707" y="353726"/>
                  </a:lnTo>
                  <a:lnTo>
                    <a:pt x="34479" y="310713"/>
                  </a:lnTo>
                  <a:lnTo>
                    <a:pt x="53004" y="269618"/>
                  </a:lnTo>
                  <a:lnTo>
                    <a:pt x="75076" y="230645"/>
                  </a:lnTo>
                  <a:lnTo>
                    <a:pt x="100485" y="193997"/>
                  </a:lnTo>
                  <a:lnTo>
                    <a:pt x="129022" y="159876"/>
                  </a:lnTo>
                  <a:lnTo>
                    <a:pt x="160479" y="128486"/>
                  </a:lnTo>
                  <a:lnTo>
                    <a:pt x="194648" y="100029"/>
                  </a:lnTo>
                  <a:lnTo>
                    <a:pt x="231321" y="74707"/>
                  </a:lnTo>
                  <a:lnTo>
                    <a:pt x="270288" y="52725"/>
                  </a:lnTo>
                  <a:lnTo>
                    <a:pt x="311342" y="34285"/>
                  </a:lnTo>
                  <a:lnTo>
                    <a:pt x="354274" y="19589"/>
                  </a:lnTo>
                  <a:lnTo>
                    <a:pt x="398875" y="8841"/>
                  </a:lnTo>
                  <a:lnTo>
                    <a:pt x="444937" y="2244"/>
                  </a:lnTo>
                  <a:lnTo>
                    <a:pt x="492252" y="0"/>
                  </a:lnTo>
                  <a:lnTo>
                    <a:pt x="539581" y="2244"/>
                  </a:lnTo>
                  <a:lnTo>
                    <a:pt x="585687" y="8841"/>
                  </a:lnTo>
                  <a:lnTo>
                    <a:pt x="630355" y="19589"/>
                  </a:lnTo>
                  <a:lnTo>
                    <a:pt x="673375" y="34285"/>
                  </a:lnTo>
                  <a:lnTo>
                    <a:pt x="714533" y="52725"/>
                  </a:lnTo>
                  <a:lnTo>
                    <a:pt x="753618" y="74707"/>
                  </a:lnTo>
                  <a:lnTo>
                    <a:pt x="790417" y="100029"/>
                  </a:lnTo>
                  <a:lnTo>
                    <a:pt x="824719" y="128486"/>
                  </a:lnTo>
                  <a:lnTo>
                    <a:pt x="856310" y="159876"/>
                  </a:lnTo>
                  <a:lnTo>
                    <a:pt x="884980" y="193997"/>
                  </a:lnTo>
                  <a:lnTo>
                    <a:pt x="910516" y="230645"/>
                  </a:lnTo>
                  <a:lnTo>
                    <a:pt x="932705" y="269618"/>
                  </a:lnTo>
                  <a:lnTo>
                    <a:pt x="951335" y="310713"/>
                  </a:lnTo>
                  <a:lnTo>
                    <a:pt x="966195" y="353726"/>
                  </a:lnTo>
                  <a:lnTo>
                    <a:pt x="977071" y="398456"/>
                  </a:lnTo>
                  <a:lnTo>
                    <a:pt x="983753" y="444699"/>
                  </a:lnTo>
                  <a:lnTo>
                    <a:pt x="986027" y="492252"/>
                  </a:lnTo>
                  <a:lnTo>
                    <a:pt x="983753" y="539566"/>
                  </a:lnTo>
                  <a:lnTo>
                    <a:pt x="977071" y="585628"/>
                  </a:lnTo>
                  <a:lnTo>
                    <a:pt x="966195" y="630229"/>
                  </a:lnTo>
                  <a:lnTo>
                    <a:pt x="951335" y="673161"/>
                  </a:lnTo>
                  <a:lnTo>
                    <a:pt x="932705" y="714215"/>
                  </a:lnTo>
                  <a:lnTo>
                    <a:pt x="910516" y="753182"/>
                  </a:lnTo>
                  <a:lnTo>
                    <a:pt x="884980" y="789855"/>
                  </a:lnTo>
                  <a:lnTo>
                    <a:pt x="856310" y="824024"/>
                  </a:lnTo>
                  <a:lnTo>
                    <a:pt x="824719" y="855481"/>
                  </a:lnTo>
                  <a:lnTo>
                    <a:pt x="790417" y="884018"/>
                  </a:lnTo>
                  <a:lnTo>
                    <a:pt x="753618" y="909427"/>
                  </a:lnTo>
                  <a:lnTo>
                    <a:pt x="714533" y="931499"/>
                  </a:lnTo>
                  <a:lnTo>
                    <a:pt x="673375" y="950024"/>
                  </a:lnTo>
                  <a:lnTo>
                    <a:pt x="630355" y="964796"/>
                  </a:lnTo>
                  <a:lnTo>
                    <a:pt x="585687" y="975606"/>
                  </a:lnTo>
                  <a:lnTo>
                    <a:pt x="539581" y="982244"/>
                  </a:lnTo>
                  <a:lnTo>
                    <a:pt x="492252" y="984504"/>
                  </a:lnTo>
                  <a:lnTo>
                    <a:pt x="444937" y="982244"/>
                  </a:lnTo>
                  <a:lnTo>
                    <a:pt x="398875" y="975606"/>
                  </a:lnTo>
                  <a:lnTo>
                    <a:pt x="354274" y="964796"/>
                  </a:lnTo>
                  <a:lnTo>
                    <a:pt x="311342" y="950024"/>
                  </a:lnTo>
                  <a:lnTo>
                    <a:pt x="270288" y="931499"/>
                  </a:lnTo>
                  <a:lnTo>
                    <a:pt x="231321" y="909427"/>
                  </a:lnTo>
                  <a:lnTo>
                    <a:pt x="194648" y="884018"/>
                  </a:lnTo>
                  <a:lnTo>
                    <a:pt x="160479" y="855481"/>
                  </a:lnTo>
                  <a:lnTo>
                    <a:pt x="129022" y="824024"/>
                  </a:lnTo>
                  <a:lnTo>
                    <a:pt x="100485" y="789855"/>
                  </a:lnTo>
                  <a:lnTo>
                    <a:pt x="75076" y="753182"/>
                  </a:lnTo>
                  <a:lnTo>
                    <a:pt x="53004" y="714215"/>
                  </a:lnTo>
                  <a:lnTo>
                    <a:pt x="34479" y="673161"/>
                  </a:lnTo>
                  <a:lnTo>
                    <a:pt x="19707" y="630229"/>
                  </a:lnTo>
                  <a:lnTo>
                    <a:pt x="8897" y="585628"/>
                  </a:lnTo>
                  <a:lnTo>
                    <a:pt x="2259" y="539566"/>
                  </a:lnTo>
                  <a:lnTo>
                    <a:pt x="0" y="492252"/>
                  </a:lnTo>
                </a:path>
              </a:pathLst>
            </a:custGeom>
            <a:ln w="1524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" name="object 4"/>
            <p:cNvSpPr/>
            <p:nvPr/>
          </p:nvSpPr>
          <p:spPr>
            <a:xfrm>
              <a:off x="2467356" y="3364991"/>
              <a:ext cx="2816860" cy="589915"/>
            </a:xfrm>
            <a:custGeom>
              <a:avLst/>
              <a:gdLst/>
              <a:ahLst/>
              <a:cxnLst/>
              <a:rect l="l" t="t" r="r" b="b"/>
              <a:pathLst>
                <a:path w="2816860" h="589914">
                  <a:moveTo>
                    <a:pt x="2816351" y="0"/>
                  </a:moveTo>
                  <a:lnTo>
                    <a:pt x="0" y="0"/>
                  </a:lnTo>
                </a:path>
                <a:path w="2816860" h="589914">
                  <a:moveTo>
                    <a:pt x="2816351" y="589788"/>
                  </a:moveTo>
                  <a:lnTo>
                    <a:pt x="0" y="589788"/>
                  </a:lnTo>
                </a:path>
              </a:pathLst>
            </a:custGeom>
            <a:ln w="1524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" name="object 5"/>
            <p:cNvSpPr/>
            <p:nvPr/>
          </p:nvSpPr>
          <p:spPr>
            <a:xfrm>
              <a:off x="5298947" y="3656076"/>
              <a:ext cx="40005" cy="82550"/>
            </a:xfrm>
            <a:custGeom>
              <a:avLst/>
              <a:gdLst/>
              <a:ahLst/>
              <a:cxnLst/>
              <a:rect l="l" t="t" r="r" b="b"/>
              <a:pathLst>
                <a:path w="40004" h="82550">
                  <a:moveTo>
                    <a:pt x="1524" y="82296"/>
                  </a:moveTo>
                  <a:lnTo>
                    <a:pt x="39624" y="50292"/>
                  </a:lnTo>
                  <a:lnTo>
                    <a:pt x="39624" y="30480"/>
                  </a:lnTo>
                  <a:lnTo>
                    <a:pt x="13716" y="1524"/>
                  </a:lnTo>
                  <a:lnTo>
                    <a:pt x="7620" y="0"/>
                  </a:lnTo>
                  <a:lnTo>
                    <a:pt x="0" y="0"/>
                  </a:lnTo>
                </a:path>
              </a:pathLst>
            </a:custGeom>
            <a:ln w="1524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" name="object 6"/>
            <p:cNvSpPr/>
            <p:nvPr/>
          </p:nvSpPr>
          <p:spPr>
            <a:xfrm>
              <a:off x="5298947" y="3493007"/>
              <a:ext cx="40005" cy="82550"/>
            </a:xfrm>
            <a:custGeom>
              <a:avLst/>
              <a:gdLst/>
              <a:ahLst/>
              <a:cxnLst/>
              <a:rect l="l" t="t" r="r" b="b"/>
              <a:pathLst>
                <a:path w="40004" h="82550">
                  <a:moveTo>
                    <a:pt x="1524" y="82295"/>
                  </a:moveTo>
                  <a:lnTo>
                    <a:pt x="7620" y="82295"/>
                  </a:lnTo>
                  <a:lnTo>
                    <a:pt x="13716" y="80771"/>
                  </a:lnTo>
                  <a:lnTo>
                    <a:pt x="39624" y="51815"/>
                  </a:lnTo>
                  <a:lnTo>
                    <a:pt x="39624" y="32003"/>
                  </a:lnTo>
                  <a:lnTo>
                    <a:pt x="36576" y="24383"/>
                  </a:lnTo>
                  <a:lnTo>
                    <a:pt x="33528" y="19811"/>
                  </a:lnTo>
                  <a:lnTo>
                    <a:pt x="30480" y="13715"/>
                  </a:lnTo>
                  <a:lnTo>
                    <a:pt x="25908" y="9143"/>
                  </a:lnTo>
                  <a:lnTo>
                    <a:pt x="13716" y="3047"/>
                  </a:lnTo>
                  <a:lnTo>
                    <a:pt x="7620" y="1523"/>
                  </a:lnTo>
                  <a:lnTo>
                    <a:pt x="0" y="0"/>
                  </a:lnTo>
                </a:path>
              </a:pathLst>
            </a:custGeom>
            <a:ln w="1524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" name="object 7"/>
            <p:cNvSpPr/>
            <p:nvPr/>
          </p:nvSpPr>
          <p:spPr>
            <a:xfrm>
              <a:off x="5298947" y="3575303"/>
              <a:ext cx="40005" cy="81280"/>
            </a:xfrm>
            <a:custGeom>
              <a:avLst/>
              <a:gdLst/>
              <a:ahLst/>
              <a:cxnLst/>
              <a:rect l="l" t="t" r="r" b="b"/>
              <a:pathLst>
                <a:path w="40004" h="81279">
                  <a:moveTo>
                    <a:pt x="1524" y="80772"/>
                  </a:moveTo>
                  <a:lnTo>
                    <a:pt x="7620" y="80772"/>
                  </a:lnTo>
                  <a:lnTo>
                    <a:pt x="13716" y="77724"/>
                  </a:lnTo>
                  <a:lnTo>
                    <a:pt x="21336" y="74676"/>
                  </a:lnTo>
                  <a:lnTo>
                    <a:pt x="25908" y="71628"/>
                  </a:lnTo>
                  <a:lnTo>
                    <a:pt x="30480" y="67056"/>
                  </a:lnTo>
                  <a:lnTo>
                    <a:pt x="33528" y="62484"/>
                  </a:lnTo>
                  <a:lnTo>
                    <a:pt x="39624" y="50292"/>
                  </a:lnTo>
                  <a:lnTo>
                    <a:pt x="39624" y="30480"/>
                  </a:lnTo>
                  <a:lnTo>
                    <a:pt x="33528" y="18288"/>
                  </a:lnTo>
                  <a:lnTo>
                    <a:pt x="30480" y="13716"/>
                  </a:lnTo>
                  <a:lnTo>
                    <a:pt x="19812" y="4572"/>
                  </a:lnTo>
                  <a:lnTo>
                    <a:pt x="7620" y="1524"/>
                  </a:lnTo>
                  <a:lnTo>
                    <a:pt x="0" y="0"/>
                  </a:lnTo>
                </a:path>
              </a:pathLst>
            </a:custGeom>
            <a:ln w="1524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" name="object 8"/>
            <p:cNvSpPr/>
            <p:nvPr/>
          </p:nvSpPr>
          <p:spPr>
            <a:xfrm>
              <a:off x="5298947" y="3738371"/>
              <a:ext cx="40005" cy="81280"/>
            </a:xfrm>
            <a:custGeom>
              <a:avLst/>
              <a:gdLst/>
              <a:ahLst/>
              <a:cxnLst/>
              <a:rect l="l" t="t" r="r" b="b"/>
              <a:pathLst>
                <a:path w="40004" h="81279">
                  <a:moveTo>
                    <a:pt x="1524" y="80772"/>
                  </a:moveTo>
                  <a:lnTo>
                    <a:pt x="7620" y="80772"/>
                  </a:lnTo>
                  <a:lnTo>
                    <a:pt x="13716" y="79248"/>
                  </a:lnTo>
                  <a:lnTo>
                    <a:pt x="21336" y="76200"/>
                  </a:lnTo>
                  <a:lnTo>
                    <a:pt x="25908" y="73152"/>
                  </a:lnTo>
                  <a:lnTo>
                    <a:pt x="30480" y="68580"/>
                  </a:lnTo>
                  <a:lnTo>
                    <a:pt x="39624" y="50292"/>
                  </a:lnTo>
                  <a:lnTo>
                    <a:pt x="39624" y="30480"/>
                  </a:lnTo>
                  <a:lnTo>
                    <a:pt x="30480" y="12192"/>
                  </a:lnTo>
                  <a:lnTo>
                    <a:pt x="25908" y="7620"/>
                  </a:lnTo>
                  <a:lnTo>
                    <a:pt x="13716" y="1524"/>
                  </a:lnTo>
                  <a:lnTo>
                    <a:pt x="7620" y="0"/>
                  </a:lnTo>
                  <a:lnTo>
                    <a:pt x="0" y="0"/>
                  </a:lnTo>
                </a:path>
              </a:pathLst>
            </a:custGeom>
            <a:ln w="1524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" name="object 9"/>
            <p:cNvSpPr/>
            <p:nvPr/>
          </p:nvSpPr>
          <p:spPr>
            <a:xfrm>
              <a:off x="5285232" y="3493008"/>
              <a:ext cx="15240" cy="326390"/>
            </a:xfrm>
            <a:custGeom>
              <a:avLst/>
              <a:gdLst/>
              <a:ahLst/>
              <a:cxnLst/>
              <a:rect l="l" t="t" r="r" b="b"/>
              <a:pathLst>
                <a:path w="15239" h="326389">
                  <a:moveTo>
                    <a:pt x="15239" y="326135"/>
                  </a:moveTo>
                  <a:lnTo>
                    <a:pt x="0" y="326135"/>
                  </a:lnTo>
                </a:path>
                <a:path w="15239" h="326389">
                  <a:moveTo>
                    <a:pt x="15239" y="245364"/>
                  </a:moveTo>
                  <a:lnTo>
                    <a:pt x="0" y="245364"/>
                  </a:lnTo>
                </a:path>
                <a:path w="15239" h="326389">
                  <a:moveTo>
                    <a:pt x="15239" y="163067"/>
                  </a:moveTo>
                  <a:lnTo>
                    <a:pt x="0" y="163067"/>
                  </a:lnTo>
                </a:path>
                <a:path w="15239" h="326389">
                  <a:moveTo>
                    <a:pt x="15239" y="82295"/>
                  </a:moveTo>
                  <a:lnTo>
                    <a:pt x="0" y="82295"/>
                  </a:lnTo>
                </a:path>
                <a:path w="15239" h="326389">
                  <a:moveTo>
                    <a:pt x="15239" y="0"/>
                  </a:moveTo>
                  <a:lnTo>
                    <a:pt x="0" y="0"/>
                  </a:lnTo>
                </a:path>
              </a:pathLst>
            </a:custGeom>
            <a:ln w="1524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" name="object 10"/>
            <p:cNvSpPr/>
            <p:nvPr/>
          </p:nvSpPr>
          <p:spPr>
            <a:xfrm>
              <a:off x="5003291" y="3756659"/>
              <a:ext cx="76200" cy="60960"/>
            </a:xfrm>
            <a:custGeom>
              <a:avLst/>
              <a:gdLst/>
              <a:ahLst/>
              <a:cxnLst/>
              <a:rect l="l" t="t" r="r" b="b"/>
              <a:pathLst>
                <a:path w="76200" h="60960">
                  <a:moveTo>
                    <a:pt x="4572" y="0"/>
                  </a:moveTo>
                  <a:lnTo>
                    <a:pt x="1524" y="6096"/>
                  </a:lnTo>
                  <a:lnTo>
                    <a:pt x="0" y="18288"/>
                  </a:lnTo>
                  <a:lnTo>
                    <a:pt x="1524" y="25908"/>
                  </a:lnTo>
                  <a:lnTo>
                    <a:pt x="1524" y="32004"/>
                  </a:lnTo>
                  <a:lnTo>
                    <a:pt x="28956" y="59436"/>
                  </a:lnTo>
                  <a:lnTo>
                    <a:pt x="35052" y="60960"/>
                  </a:lnTo>
                  <a:lnTo>
                    <a:pt x="42672" y="60960"/>
                  </a:lnTo>
                  <a:lnTo>
                    <a:pt x="54864" y="57912"/>
                  </a:lnTo>
                  <a:lnTo>
                    <a:pt x="62484" y="54864"/>
                  </a:lnTo>
                  <a:lnTo>
                    <a:pt x="71628" y="45719"/>
                  </a:lnTo>
                  <a:lnTo>
                    <a:pt x="76200" y="39624"/>
                  </a:lnTo>
                </a:path>
              </a:pathLst>
            </a:custGeom>
            <a:ln w="1524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" name="object 11"/>
            <p:cNvSpPr/>
            <p:nvPr/>
          </p:nvSpPr>
          <p:spPr>
            <a:xfrm>
              <a:off x="5145023" y="3837432"/>
              <a:ext cx="76200" cy="60960"/>
            </a:xfrm>
            <a:custGeom>
              <a:avLst/>
              <a:gdLst/>
              <a:ahLst/>
              <a:cxnLst/>
              <a:rect l="l" t="t" r="r" b="b"/>
              <a:pathLst>
                <a:path w="76200" h="60960">
                  <a:moveTo>
                    <a:pt x="4572" y="0"/>
                  </a:moveTo>
                  <a:lnTo>
                    <a:pt x="1524" y="6096"/>
                  </a:lnTo>
                  <a:lnTo>
                    <a:pt x="0" y="12192"/>
                  </a:lnTo>
                  <a:lnTo>
                    <a:pt x="0" y="27432"/>
                  </a:lnTo>
                  <a:lnTo>
                    <a:pt x="3048" y="39624"/>
                  </a:lnTo>
                  <a:lnTo>
                    <a:pt x="7620" y="45719"/>
                  </a:lnTo>
                  <a:lnTo>
                    <a:pt x="10668" y="50292"/>
                  </a:lnTo>
                  <a:lnTo>
                    <a:pt x="16764" y="54864"/>
                  </a:lnTo>
                  <a:lnTo>
                    <a:pt x="28956" y="60960"/>
                  </a:lnTo>
                  <a:lnTo>
                    <a:pt x="48768" y="60960"/>
                  </a:lnTo>
                  <a:lnTo>
                    <a:pt x="54864" y="59436"/>
                  </a:lnTo>
                  <a:lnTo>
                    <a:pt x="60960" y="54864"/>
                  </a:lnTo>
                  <a:lnTo>
                    <a:pt x="67056" y="51816"/>
                  </a:lnTo>
                  <a:lnTo>
                    <a:pt x="71628" y="47244"/>
                  </a:lnTo>
                  <a:lnTo>
                    <a:pt x="76200" y="41148"/>
                  </a:lnTo>
                </a:path>
              </a:pathLst>
            </a:custGeom>
            <a:ln w="1524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" name="object 12"/>
            <p:cNvSpPr/>
            <p:nvPr/>
          </p:nvSpPr>
          <p:spPr>
            <a:xfrm>
              <a:off x="5073395" y="3797808"/>
              <a:ext cx="76200" cy="60960"/>
            </a:xfrm>
            <a:custGeom>
              <a:avLst/>
              <a:gdLst/>
              <a:ahLst/>
              <a:cxnLst/>
              <a:rect l="l" t="t" r="r" b="b"/>
              <a:pathLst>
                <a:path w="76200" h="60960">
                  <a:moveTo>
                    <a:pt x="4572" y="0"/>
                  </a:moveTo>
                  <a:lnTo>
                    <a:pt x="3048" y="6096"/>
                  </a:lnTo>
                  <a:lnTo>
                    <a:pt x="0" y="12192"/>
                  </a:lnTo>
                  <a:lnTo>
                    <a:pt x="0" y="25908"/>
                  </a:lnTo>
                  <a:lnTo>
                    <a:pt x="28956" y="59436"/>
                  </a:lnTo>
                  <a:lnTo>
                    <a:pt x="36576" y="60960"/>
                  </a:lnTo>
                  <a:lnTo>
                    <a:pt x="42672" y="60960"/>
                  </a:lnTo>
                  <a:lnTo>
                    <a:pt x="48768" y="59436"/>
                  </a:lnTo>
                  <a:lnTo>
                    <a:pt x="56388" y="57912"/>
                  </a:lnTo>
                  <a:lnTo>
                    <a:pt x="62484" y="54864"/>
                  </a:lnTo>
                  <a:lnTo>
                    <a:pt x="71628" y="45719"/>
                  </a:lnTo>
                  <a:lnTo>
                    <a:pt x="76200" y="39624"/>
                  </a:lnTo>
                </a:path>
              </a:pathLst>
            </a:custGeom>
            <a:ln w="1524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" name="object 13"/>
            <p:cNvSpPr/>
            <p:nvPr/>
          </p:nvSpPr>
          <p:spPr>
            <a:xfrm>
              <a:off x="4933188" y="3715511"/>
              <a:ext cx="74930" cy="60960"/>
            </a:xfrm>
            <a:custGeom>
              <a:avLst/>
              <a:gdLst/>
              <a:ahLst/>
              <a:cxnLst/>
              <a:rect l="l" t="t" r="r" b="b"/>
              <a:pathLst>
                <a:path w="74929" h="60960">
                  <a:moveTo>
                    <a:pt x="4572" y="0"/>
                  </a:moveTo>
                  <a:lnTo>
                    <a:pt x="1524" y="6096"/>
                  </a:lnTo>
                  <a:lnTo>
                    <a:pt x="0" y="12192"/>
                  </a:lnTo>
                  <a:lnTo>
                    <a:pt x="0" y="25908"/>
                  </a:lnTo>
                  <a:lnTo>
                    <a:pt x="1524" y="32004"/>
                  </a:lnTo>
                  <a:lnTo>
                    <a:pt x="7620" y="44195"/>
                  </a:lnTo>
                  <a:lnTo>
                    <a:pt x="12192" y="50292"/>
                  </a:lnTo>
                  <a:lnTo>
                    <a:pt x="16764" y="53339"/>
                  </a:lnTo>
                  <a:lnTo>
                    <a:pt x="22860" y="57912"/>
                  </a:lnTo>
                  <a:lnTo>
                    <a:pt x="28956" y="59436"/>
                  </a:lnTo>
                  <a:lnTo>
                    <a:pt x="36576" y="60960"/>
                  </a:lnTo>
                  <a:lnTo>
                    <a:pt x="50292" y="60960"/>
                  </a:lnTo>
                  <a:lnTo>
                    <a:pt x="62484" y="54864"/>
                  </a:lnTo>
                  <a:lnTo>
                    <a:pt x="71628" y="45719"/>
                  </a:lnTo>
                  <a:lnTo>
                    <a:pt x="74676" y="39624"/>
                  </a:lnTo>
                </a:path>
              </a:pathLst>
            </a:custGeom>
            <a:ln w="1524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4" name="object 14"/>
            <p:cNvSpPr/>
            <p:nvPr/>
          </p:nvSpPr>
          <p:spPr>
            <a:xfrm>
              <a:off x="4937760" y="3701796"/>
              <a:ext cx="289560" cy="177165"/>
            </a:xfrm>
            <a:custGeom>
              <a:avLst/>
              <a:gdLst/>
              <a:ahLst/>
              <a:cxnLst/>
              <a:rect l="l" t="t" r="r" b="b"/>
              <a:pathLst>
                <a:path w="289560" h="177164">
                  <a:moveTo>
                    <a:pt x="0" y="13715"/>
                  </a:moveTo>
                  <a:lnTo>
                    <a:pt x="7619" y="0"/>
                  </a:lnTo>
                </a:path>
                <a:path w="289560" h="177164">
                  <a:moveTo>
                    <a:pt x="70103" y="54863"/>
                  </a:moveTo>
                  <a:lnTo>
                    <a:pt x="77723" y="41147"/>
                  </a:lnTo>
                </a:path>
                <a:path w="289560" h="177164">
                  <a:moveTo>
                    <a:pt x="140207" y="96011"/>
                  </a:moveTo>
                  <a:lnTo>
                    <a:pt x="147827" y="82295"/>
                  </a:lnTo>
                </a:path>
                <a:path w="289560" h="177164">
                  <a:moveTo>
                    <a:pt x="211835" y="135635"/>
                  </a:moveTo>
                  <a:lnTo>
                    <a:pt x="219455" y="123443"/>
                  </a:lnTo>
                </a:path>
                <a:path w="289560" h="177164">
                  <a:moveTo>
                    <a:pt x="281939" y="176783"/>
                  </a:moveTo>
                  <a:lnTo>
                    <a:pt x="289559" y="164591"/>
                  </a:lnTo>
                </a:path>
              </a:pathLst>
            </a:custGeom>
            <a:ln w="1524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5" name="object 15"/>
            <p:cNvSpPr/>
            <p:nvPr/>
          </p:nvSpPr>
          <p:spPr>
            <a:xfrm>
              <a:off x="5071871" y="3464052"/>
              <a:ext cx="76200" cy="62865"/>
            </a:xfrm>
            <a:custGeom>
              <a:avLst/>
              <a:gdLst/>
              <a:ahLst/>
              <a:cxnLst/>
              <a:rect l="l" t="t" r="r" b="b"/>
              <a:pathLst>
                <a:path w="76200" h="62864">
                  <a:moveTo>
                    <a:pt x="76200" y="21335"/>
                  </a:moveTo>
                  <a:lnTo>
                    <a:pt x="48768" y="1523"/>
                  </a:lnTo>
                  <a:lnTo>
                    <a:pt x="42672" y="0"/>
                  </a:lnTo>
                  <a:lnTo>
                    <a:pt x="35052" y="1523"/>
                  </a:lnTo>
                  <a:lnTo>
                    <a:pt x="28956" y="1523"/>
                  </a:lnTo>
                  <a:lnTo>
                    <a:pt x="16764" y="7619"/>
                  </a:lnTo>
                  <a:lnTo>
                    <a:pt x="7619" y="16763"/>
                  </a:lnTo>
                  <a:lnTo>
                    <a:pt x="1524" y="28955"/>
                  </a:lnTo>
                  <a:lnTo>
                    <a:pt x="0" y="35051"/>
                  </a:lnTo>
                  <a:lnTo>
                    <a:pt x="0" y="48767"/>
                  </a:lnTo>
                  <a:lnTo>
                    <a:pt x="1524" y="56387"/>
                  </a:lnTo>
                  <a:lnTo>
                    <a:pt x="4572" y="62483"/>
                  </a:lnTo>
                </a:path>
              </a:pathLst>
            </a:custGeom>
            <a:ln w="1524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6" name="object 16"/>
            <p:cNvSpPr/>
            <p:nvPr/>
          </p:nvSpPr>
          <p:spPr>
            <a:xfrm>
              <a:off x="4931663" y="3546347"/>
              <a:ext cx="74930" cy="62865"/>
            </a:xfrm>
            <a:custGeom>
              <a:avLst/>
              <a:gdLst/>
              <a:ahLst/>
              <a:cxnLst/>
              <a:rect l="l" t="t" r="r" b="b"/>
              <a:pathLst>
                <a:path w="74929" h="62864">
                  <a:moveTo>
                    <a:pt x="74675" y="19811"/>
                  </a:moveTo>
                  <a:lnTo>
                    <a:pt x="67055" y="10667"/>
                  </a:lnTo>
                  <a:lnTo>
                    <a:pt x="60959" y="6095"/>
                  </a:lnTo>
                  <a:lnTo>
                    <a:pt x="54863" y="3047"/>
                  </a:lnTo>
                  <a:lnTo>
                    <a:pt x="42671" y="0"/>
                  </a:lnTo>
                  <a:lnTo>
                    <a:pt x="35051" y="0"/>
                  </a:lnTo>
                  <a:lnTo>
                    <a:pt x="3047" y="22859"/>
                  </a:lnTo>
                  <a:lnTo>
                    <a:pt x="0" y="35051"/>
                  </a:lnTo>
                  <a:lnTo>
                    <a:pt x="0" y="48767"/>
                  </a:lnTo>
                  <a:lnTo>
                    <a:pt x="1523" y="54863"/>
                  </a:lnTo>
                  <a:lnTo>
                    <a:pt x="4571" y="62483"/>
                  </a:lnTo>
                </a:path>
              </a:pathLst>
            </a:custGeom>
            <a:ln w="1524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7" name="object 17"/>
            <p:cNvSpPr/>
            <p:nvPr/>
          </p:nvSpPr>
          <p:spPr>
            <a:xfrm>
              <a:off x="5001768" y="3505199"/>
              <a:ext cx="74930" cy="62865"/>
            </a:xfrm>
            <a:custGeom>
              <a:avLst/>
              <a:gdLst/>
              <a:ahLst/>
              <a:cxnLst/>
              <a:rect l="l" t="t" r="r" b="b"/>
              <a:pathLst>
                <a:path w="74929" h="62864">
                  <a:moveTo>
                    <a:pt x="74675" y="19811"/>
                  </a:moveTo>
                  <a:lnTo>
                    <a:pt x="41147" y="0"/>
                  </a:lnTo>
                  <a:lnTo>
                    <a:pt x="35051" y="0"/>
                  </a:lnTo>
                  <a:lnTo>
                    <a:pt x="1523" y="28955"/>
                  </a:lnTo>
                  <a:lnTo>
                    <a:pt x="0" y="35051"/>
                  </a:lnTo>
                  <a:lnTo>
                    <a:pt x="0" y="42671"/>
                  </a:lnTo>
                  <a:lnTo>
                    <a:pt x="1523" y="48767"/>
                  </a:lnTo>
                  <a:lnTo>
                    <a:pt x="3047" y="54863"/>
                  </a:lnTo>
                  <a:lnTo>
                    <a:pt x="4571" y="62483"/>
                  </a:lnTo>
                </a:path>
              </a:pathLst>
            </a:custGeom>
            <a:ln w="1524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8" name="object 18"/>
            <p:cNvSpPr/>
            <p:nvPr/>
          </p:nvSpPr>
          <p:spPr>
            <a:xfrm>
              <a:off x="5141976" y="3424428"/>
              <a:ext cx="76200" cy="60960"/>
            </a:xfrm>
            <a:custGeom>
              <a:avLst/>
              <a:gdLst/>
              <a:ahLst/>
              <a:cxnLst/>
              <a:rect l="l" t="t" r="r" b="b"/>
              <a:pathLst>
                <a:path w="76200" h="60960">
                  <a:moveTo>
                    <a:pt x="76200" y="19811"/>
                  </a:moveTo>
                  <a:lnTo>
                    <a:pt x="50292" y="0"/>
                  </a:lnTo>
                  <a:lnTo>
                    <a:pt x="36576" y="0"/>
                  </a:lnTo>
                  <a:lnTo>
                    <a:pt x="1524" y="27431"/>
                  </a:lnTo>
                  <a:lnTo>
                    <a:pt x="0" y="35051"/>
                  </a:lnTo>
                  <a:lnTo>
                    <a:pt x="0" y="41147"/>
                  </a:lnTo>
                  <a:lnTo>
                    <a:pt x="1524" y="48767"/>
                  </a:lnTo>
                  <a:lnTo>
                    <a:pt x="3048" y="54863"/>
                  </a:lnTo>
                  <a:lnTo>
                    <a:pt x="6095" y="60959"/>
                  </a:lnTo>
                </a:path>
              </a:pathLst>
            </a:custGeom>
            <a:ln w="1524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9" name="object 19"/>
            <p:cNvSpPr/>
            <p:nvPr/>
          </p:nvSpPr>
          <p:spPr>
            <a:xfrm>
              <a:off x="2467356" y="3364991"/>
              <a:ext cx="2818130" cy="589915"/>
            </a:xfrm>
            <a:custGeom>
              <a:avLst/>
              <a:gdLst/>
              <a:ahLst/>
              <a:cxnLst/>
              <a:rect l="l" t="t" r="r" b="b"/>
              <a:pathLst>
                <a:path w="2818129" h="589914">
                  <a:moveTo>
                    <a:pt x="2750820" y="79248"/>
                  </a:moveTo>
                  <a:lnTo>
                    <a:pt x="2758440" y="91440"/>
                  </a:lnTo>
                </a:path>
                <a:path w="2818129" h="589914">
                  <a:moveTo>
                    <a:pt x="2680715" y="120396"/>
                  </a:moveTo>
                  <a:lnTo>
                    <a:pt x="2688336" y="132588"/>
                  </a:lnTo>
                </a:path>
                <a:path w="2818129" h="589914">
                  <a:moveTo>
                    <a:pt x="2609088" y="160019"/>
                  </a:moveTo>
                  <a:lnTo>
                    <a:pt x="2616708" y="173735"/>
                  </a:lnTo>
                </a:path>
                <a:path w="2818129" h="589914">
                  <a:moveTo>
                    <a:pt x="2538983" y="201167"/>
                  </a:moveTo>
                  <a:lnTo>
                    <a:pt x="2546604" y="214883"/>
                  </a:lnTo>
                </a:path>
                <a:path w="2818129" h="589914">
                  <a:moveTo>
                    <a:pt x="2468879" y="242316"/>
                  </a:moveTo>
                  <a:lnTo>
                    <a:pt x="2476499" y="254508"/>
                  </a:lnTo>
                </a:path>
                <a:path w="2818129" h="589914">
                  <a:moveTo>
                    <a:pt x="2817875" y="128016"/>
                  </a:moveTo>
                  <a:lnTo>
                    <a:pt x="2817875" y="0"/>
                  </a:lnTo>
                </a:path>
                <a:path w="2818129" h="589914">
                  <a:moveTo>
                    <a:pt x="2817875" y="455675"/>
                  </a:moveTo>
                  <a:lnTo>
                    <a:pt x="2817875" y="589788"/>
                  </a:lnTo>
                </a:path>
                <a:path w="2818129" h="589914">
                  <a:moveTo>
                    <a:pt x="2473451" y="330708"/>
                  </a:moveTo>
                  <a:lnTo>
                    <a:pt x="2412491" y="298704"/>
                  </a:lnTo>
                  <a:lnTo>
                    <a:pt x="2479547" y="260604"/>
                  </a:lnTo>
                </a:path>
                <a:path w="2818129" h="589914">
                  <a:moveTo>
                    <a:pt x="2763011" y="96011"/>
                  </a:moveTo>
                  <a:lnTo>
                    <a:pt x="2813304" y="68580"/>
                  </a:lnTo>
                </a:path>
                <a:path w="2818129" h="589914">
                  <a:moveTo>
                    <a:pt x="2759963" y="499872"/>
                  </a:moveTo>
                  <a:lnTo>
                    <a:pt x="2810256" y="525780"/>
                  </a:lnTo>
                </a:path>
                <a:path w="2818129" h="589914">
                  <a:moveTo>
                    <a:pt x="2400300" y="298704"/>
                  </a:moveTo>
                  <a:lnTo>
                    <a:pt x="0" y="298704"/>
                  </a:lnTo>
                </a:path>
              </a:pathLst>
            </a:custGeom>
            <a:ln w="1524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20" name="object 20"/>
          <p:cNvSpPr/>
          <p:nvPr/>
        </p:nvSpPr>
        <p:spPr>
          <a:xfrm>
            <a:off x="3421745" y="5396484"/>
            <a:ext cx="239567" cy="287020"/>
          </a:xfrm>
          <a:custGeom>
            <a:avLst/>
            <a:gdLst/>
            <a:ahLst/>
            <a:cxnLst/>
            <a:rect l="l" t="t" r="r" b="b"/>
            <a:pathLst>
              <a:path w="104140" h="287020">
                <a:moveTo>
                  <a:pt x="51816" y="219455"/>
                </a:moveTo>
                <a:lnTo>
                  <a:pt x="51816" y="0"/>
                </a:lnTo>
              </a:path>
              <a:path w="104140" h="287020">
                <a:moveTo>
                  <a:pt x="12191" y="252983"/>
                </a:moveTo>
                <a:lnTo>
                  <a:pt x="91439" y="252983"/>
                </a:lnTo>
              </a:path>
              <a:path w="104140" h="287020">
                <a:moveTo>
                  <a:pt x="25908" y="286512"/>
                </a:moveTo>
                <a:lnTo>
                  <a:pt x="77724" y="286512"/>
                </a:lnTo>
              </a:path>
              <a:path w="104140" h="287020">
                <a:moveTo>
                  <a:pt x="0" y="219455"/>
                </a:moveTo>
                <a:lnTo>
                  <a:pt x="103631" y="219455"/>
                </a:lnTo>
              </a:path>
            </a:pathLst>
          </a:custGeom>
          <a:ln w="1524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" name="object 21"/>
          <p:cNvSpPr/>
          <p:nvPr/>
        </p:nvSpPr>
        <p:spPr>
          <a:xfrm>
            <a:off x="4627766" y="4972811"/>
            <a:ext cx="277549" cy="334010"/>
          </a:xfrm>
          <a:custGeom>
            <a:avLst/>
            <a:gdLst/>
            <a:ahLst/>
            <a:cxnLst/>
            <a:rect l="l" t="t" r="r" b="b"/>
            <a:pathLst>
              <a:path w="120650" h="334010">
                <a:moveTo>
                  <a:pt x="0" y="333755"/>
                </a:moveTo>
                <a:lnTo>
                  <a:pt x="120395" y="333755"/>
                </a:lnTo>
                <a:lnTo>
                  <a:pt x="120395" y="0"/>
                </a:lnTo>
                <a:lnTo>
                  <a:pt x="0" y="0"/>
                </a:lnTo>
                <a:lnTo>
                  <a:pt x="0" y="333755"/>
                </a:lnTo>
                <a:close/>
              </a:path>
            </a:pathLst>
          </a:custGeom>
          <a:ln w="1524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grpSp>
        <p:nvGrpSpPr>
          <p:cNvPr id="22" name="object 22"/>
          <p:cNvGrpSpPr/>
          <p:nvPr/>
        </p:nvGrpSpPr>
        <p:grpSpPr>
          <a:xfrm>
            <a:off x="5115087" y="4978908"/>
            <a:ext cx="743540" cy="323215"/>
            <a:chOff x="2223516" y="4978908"/>
            <a:chExt cx="323215" cy="323215"/>
          </a:xfrm>
        </p:grpSpPr>
        <p:sp>
          <p:nvSpPr>
            <p:cNvPr id="23" name="object 23"/>
            <p:cNvSpPr/>
            <p:nvPr/>
          </p:nvSpPr>
          <p:spPr>
            <a:xfrm>
              <a:off x="2231136" y="4986528"/>
              <a:ext cx="307975" cy="306705"/>
            </a:xfrm>
            <a:custGeom>
              <a:avLst/>
              <a:gdLst/>
              <a:ahLst/>
              <a:cxnLst/>
              <a:rect l="l" t="t" r="r" b="b"/>
              <a:pathLst>
                <a:path w="307975" h="306704">
                  <a:moveTo>
                    <a:pt x="0" y="153924"/>
                  </a:moveTo>
                  <a:lnTo>
                    <a:pt x="7973" y="105143"/>
                  </a:lnTo>
                  <a:lnTo>
                    <a:pt x="30138" y="62874"/>
                  </a:lnTo>
                  <a:lnTo>
                    <a:pt x="63861" y="29602"/>
                  </a:lnTo>
                  <a:lnTo>
                    <a:pt x="106509" y="7815"/>
                  </a:lnTo>
                  <a:lnTo>
                    <a:pt x="155448" y="0"/>
                  </a:lnTo>
                  <a:lnTo>
                    <a:pt x="202899" y="7815"/>
                  </a:lnTo>
                  <a:lnTo>
                    <a:pt x="244644" y="29602"/>
                  </a:lnTo>
                  <a:lnTo>
                    <a:pt x="277904" y="62874"/>
                  </a:lnTo>
                  <a:lnTo>
                    <a:pt x="299898" y="105143"/>
                  </a:lnTo>
                  <a:lnTo>
                    <a:pt x="307848" y="153924"/>
                  </a:lnTo>
                  <a:lnTo>
                    <a:pt x="299898" y="201960"/>
                  </a:lnTo>
                  <a:lnTo>
                    <a:pt x="277904" y="243779"/>
                  </a:lnTo>
                  <a:lnTo>
                    <a:pt x="244644" y="276819"/>
                  </a:lnTo>
                  <a:lnTo>
                    <a:pt x="202899" y="298521"/>
                  </a:lnTo>
                  <a:lnTo>
                    <a:pt x="155448" y="306324"/>
                  </a:lnTo>
                  <a:lnTo>
                    <a:pt x="106509" y="298521"/>
                  </a:lnTo>
                  <a:lnTo>
                    <a:pt x="63861" y="276819"/>
                  </a:lnTo>
                  <a:lnTo>
                    <a:pt x="30138" y="243779"/>
                  </a:lnTo>
                  <a:lnTo>
                    <a:pt x="7973" y="201960"/>
                  </a:lnTo>
                  <a:lnTo>
                    <a:pt x="0" y="153924"/>
                  </a:lnTo>
                </a:path>
              </a:pathLst>
            </a:custGeom>
            <a:ln w="1524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24" name="object 24"/>
            <p:cNvPicPr/>
            <p:nvPr/>
          </p:nvPicPr>
          <p:blipFill>
            <a:blip r:embed="rId2" cstate="print"/>
            <a:stretch>
              <a:fillRect/>
            </a:stretch>
          </p:blipFill>
          <p:spPr>
            <a:xfrm>
              <a:off x="2304287" y="5099304"/>
              <a:ext cx="161544" cy="202692"/>
            </a:xfrm>
            <a:prstGeom prst="rect">
              <a:avLst/>
            </a:prstGeom>
          </p:spPr>
        </p:pic>
      </p:grpSp>
      <p:sp>
        <p:nvSpPr>
          <p:cNvPr id="25" name="object 25"/>
          <p:cNvSpPr/>
          <p:nvPr/>
        </p:nvSpPr>
        <p:spPr>
          <a:xfrm>
            <a:off x="4768001" y="4792979"/>
            <a:ext cx="0" cy="180340"/>
          </a:xfrm>
          <a:custGeom>
            <a:avLst/>
            <a:gdLst/>
            <a:ahLst/>
            <a:cxnLst/>
            <a:rect l="l" t="t" r="r" b="b"/>
            <a:pathLst>
              <a:path h="180339">
                <a:moveTo>
                  <a:pt x="0" y="179832"/>
                </a:moveTo>
                <a:lnTo>
                  <a:pt x="0" y="0"/>
                </a:lnTo>
              </a:path>
            </a:pathLst>
          </a:custGeom>
          <a:ln w="1524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6" name="object 26"/>
          <p:cNvSpPr/>
          <p:nvPr/>
        </p:nvSpPr>
        <p:spPr>
          <a:xfrm>
            <a:off x="5490213" y="4792980"/>
            <a:ext cx="0" cy="193675"/>
          </a:xfrm>
          <a:custGeom>
            <a:avLst/>
            <a:gdLst/>
            <a:ahLst/>
            <a:cxnLst/>
            <a:rect l="l" t="t" r="r" b="b"/>
            <a:pathLst>
              <a:path h="193675">
                <a:moveTo>
                  <a:pt x="0" y="193548"/>
                </a:moveTo>
                <a:lnTo>
                  <a:pt x="0" y="0"/>
                </a:lnTo>
              </a:path>
            </a:pathLst>
          </a:custGeom>
          <a:ln w="1524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7" name="object 27"/>
          <p:cNvSpPr/>
          <p:nvPr/>
        </p:nvSpPr>
        <p:spPr>
          <a:xfrm>
            <a:off x="5490213" y="5298947"/>
            <a:ext cx="0" cy="172720"/>
          </a:xfrm>
          <a:custGeom>
            <a:avLst/>
            <a:gdLst/>
            <a:ahLst/>
            <a:cxnLst/>
            <a:rect l="l" t="t" r="r" b="b"/>
            <a:pathLst>
              <a:path h="172720">
                <a:moveTo>
                  <a:pt x="0" y="0"/>
                </a:moveTo>
                <a:lnTo>
                  <a:pt x="0" y="172212"/>
                </a:lnTo>
              </a:path>
            </a:pathLst>
          </a:custGeom>
          <a:ln w="1524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8" name="object 28"/>
          <p:cNvSpPr/>
          <p:nvPr/>
        </p:nvSpPr>
        <p:spPr>
          <a:xfrm>
            <a:off x="3863486" y="4792979"/>
            <a:ext cx="1620011" cy="0"/>
          </a:xfrm>
          <a:custGeom>
            <a:avLst/>
            <a:gdLst/>
            <a:ahLst/>
            <a:cxnLst/>
            <a:rect l="l" t="t" r="r" b="b"/>
            <a:pathLst>
              <a:path w="704214">
                <a:moveTo>
                  <a:pt x="0" y="0"/>
                </a:moveTo>
                <a:lnTo>
                  <a:pt x="704087" y="0"/>
                </a:lnTo>
              </a:path>
            </a:pathLst>
          </a:custGeom>
          <a:ln w="1524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9" name="object 29"/>
          <p:cNvSpPr/>
          <p:nvPr/>
        </p:nvSpPr>
        <p:spPr>
          <a:xfrm>
            <a:off x="3870495" y="5471160"/>
            <a:ext cx="1612707" cy="0"/>
          </a:xfrm>
          <a:custGeom>
            <a:avLst/>
            <a:gdLst/>
            <a:ahLst/>
            <a:cxnLst/>
            <a:rect l="l" t="t" r="r" b="b"/>
            <a:pathLst>
              <a:path w="701039">
                <a:moveTo>
                  <a:pt x="0" y="0"/>
                </a:moveTo>
                <a:lnTo>
                  <a:pt x="701040" y="0"/>
                </a:lnTo>
              </a:path>
            </a:pathLst>
          </a:custGeom>
          <a:ln w="1524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0" name="object 30"/>
          <p:cNvSpPr/>
          <p:nvPr/>
        </p:nvSpPr>
        <p:spPr>
          <a:xfrm>
            <a:off x="3859979" y="4792979"/>
            <a:ext cx="0" cy="97790"/>
          </a:xfrm>
          <a:custGeom>
            <a:avLst/>
            <a:gdLst/>
            <a:ahLst/>
            <a:cxnLst/>
            <a:rect l="l" t="t" r="r" b="b"/>
            <a:pathLst>
              <a:path h="97789">
                <a:moveTo>
                  <a:pt x="0" y="0"/>
                </a:moveTo>
                <a:lnTo>
                  <a:pt x="0" y="97535"/>
                </a:lnTo>
              </a:path>
            </a:pathLst>
          </a:custGeom>
          <a:ln w="1524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1" name="object 31"/>
          <p:cNvSpPr/>
          <p:nvPr/>
        </p:nvSpPr>
        <p:spPr>
          <a:xfrm>
            <a:off x="3859979" y="5384292"/>
            <a:ext cx="0" cy="86995"/>
          </a:xfrm>
          <a:custGeom>
            <a:avLst/>
            <a:gdLst/>
            <a:ahLst/>
            <a:cxnLst/>
            <a:rect l="l" t="t" r="r" b="b"/>
            <a:pathLst>
              <a:path h="86995">
                <a:moveTo>
                  <a:pt x="0" y="0"/>
                </a:moveTo>
                <a:lnTo>
                  <a:pt x="0" y="86867"/>
                </a:lnTo>
              </a:path>
            </a:pathLst>
          </a:custGeom>
          <a:ln w="1524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grpSp>
        <p:nvGrpSpPr>
          <p:cNvPr id="32" name="object 32"/>
          <p:cNvGrpSpPr/>
          <p:nvPr/>
        </p:nvGrpSpPr>
        <p:grpSpPr>
          <a:xfrm>
            <a:off x="4715414" y="4768597"/>
            <a:ext cx="109559" cy="47625"/>
            <a:chOff x="2049779" y="4768596"/>
            <a:chExt cx="47625" cy="47625"/>
          </a:xfrm>
        </p:grpSpPr>
        <p:sp>
          <p:nvSpPr>
            <p:cNvPr id="33" name="object 33"/>
            <p:cNvSpPr/>
            <p:nvPr/>
          </p:nvSpPr>
          <p:spPr>
            <a:xfrm>
              <a:off x="2054351" y="4773168"/>
              <a:ext cx="38100" cy="38100"/>
            </a:xfrm>
            <a:custGeom>
              <a:avLst/>
              <a:gdLst/>
              <a:ahLst/>
              <a:cxnLst/>
              <a:rect l="l" t="t" r="r" b="b"/>
              <a:pathLst>
                <a:path w="38100" h="38100">
                  <a:moveTo>
                    <a:pt x="18288" y="38100"/>
                  </a:moveTo>
                  <a:lnTo>
                    <a:pt x="10929" y="36742"/>
                  </a:lnTo>
                  <a:lnTo>
                    <a:pt x="5143" y="32956"/>
                  </a:lnTo>
                  <a:lnTo>
                    <a:pt x="1357" y="27170"/>
                  </a:lnTo>
                  <a:lnTo>
                    <a:pt x="0" y="19812"/>
                  </a:lnTo>
                  <a:lnTo>
                    <a:pt x="1357" y="12215"/>
                  </a:lnTo>
                  <a:lnTo>
                    <a:pt x="5143" y="5905"/>
                  </a:lnTo>
                  <a:lnTo>
                    <a:pt x="10929" y="1595"/>
                  </a:lnTo>
                  <a:lnTo>
                    <a:pt x="18288" y="0"/>
                  </a:lnTo>
                  <a:lnTo>
                    <a:pt x="25884" y="1595"/>
                  </a:lnTo>
                  <a:lnTo>
                    <a:pt x="32194" y="5905"/>
                  </a:lnTo>
                  <a:lnTo>
                    <a:pt x="36504" y="12215"/>
                  </a:lnTo>
                  <a:lnTo>
                    <a:pt x="38100" y="19812"/>
                  </a:lnTo>
                  <a:lnTo>
                    <a:pt x="36504" y="27170"/>
                  </a:lnTo>
                  <a:lnTo>
                    <a:pt x="32194" y="32956"/>
                  </a:lnTo>
                  <a:lnTo>
                    <a:pt x="25884" y="36742"/>
                  </a:lnTo>
                  <a:lnTo>
                    <a:pt x="18288" y="3810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4" name="object 34"/>
            <p:cNvSpPr/>
            <p:nvPr/>
          </p:nvSpPr>
          <p:spPr>
            <a:xfrm>
              <a:off x="2054351" y="4773168"/>
              <a:ext cx="38100" cy="38100"/>
            </a:xfrm>
            <a:custGeom>
              <a:avLst/>
              <a:gdLst/>
              <a:ahLst/>
              <a:cxnLst/>
              <a:rect l="l" t="t" r="r" b="b"/>
              <a:pathLst>
                <a:path w="38100" h="38100">
                  <a:moveTo>
                    <a:pt x="0" y="19812"/>
                  </a:moveTo>
                  <a:lnTo>
                    <a:pt x="1357" y="12215"/>
                  </a:lnTo>
                  <a:lnTo>
                    <a:pt x="5143" y="5905"/>
                  </a:lnTo>
                  <a:lnTo>
                    <a:pt x="10929" y="1595"/>
                  </a:lnTo>
                  <a:lnTo>
                    <a:pt x="18288" y="0"/>
                  </a:lnTo>
                  <a:lnTo>
                    <a:pt x="25884" y="1595"/>
                  </a:lnTo>
                  <a:lnTo>
                    <a:pt x="32194" y="5905"/>
                  </a:lnTo>
                  <a:lnTo>
                    <a:pt x="36504" y="12215"/>
                  </a:lnTo>
                  <a:lnTo>
                    <a:pt x="38100" y="19812"/>
                  </a:lnTo>
                  <a:lnTo>
                    <a:pt x="36504" y="27170"/>
                  </a:lnTo>
                  <a:lnTo>
                    <a:pt x="32194" y="32956"/>
                  </a:lnTo>
                  <a:lnTo>
                    <a:pt x="25884" y="36742"/>
                  </a:lnTo>
                  <a:lnTo>
                    <a:pt x="18288" y="38100"/>
                  </a:lnTo>
                  <a:lnTo>
                    <a:pt x="10929" y="36742"/>
                  </a:lnTo>
                  <a:lnTo>
                    <a:pt x="5143" y="32956"/>
                  </a:lnTo>
                  <a:lnTo>
                    <a:pt x="1357" y="27170"/>
                  </a:lnTo>
                  <a:lnTo>
                    <a:pt x="0" y="19812"/>
                  </a:lnTo>
                </a:path>
              </a:pathLst>
            </a:custGeom>
            <a:ln w="9144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35" name="object 35"/>
          <p:cNvGrpSpPr/>
          <p:nvPr/>
        </p:nvGrpSpPr>
        <p:grpSpPr>
          <a:xfrm>
            <a:off x="4715414" y="5446777"/>
            <a:ext cx="109559" cy="47625"/>
            <a:chOff x="2049779" y="5446776"/>
            <a:chExt cx="47625" cy="47625"/>
          </a:xfrm>
        </p:grpSpPr>
        <p:sp>
          <p:nvSpPr>
            <p:cNvPr id="36" name="object 36"/>
            <p:cNvSpPr/>
            <p:nvPr/>
          </p:nvSpPr>
          <p:spPr>
            <a:xfrm>
              <a:off x="2054351" y="5451348"/>
              <a:ext cx="38100" cy="38100"/>
            </a:xfrm>
            <a:custGeom>
              <a:avLst/>
              <a:gdLst/>
              <a:ahLst/>
              <a:cxnLst/>
              <a:rect l="l" t="t" r="r" b="b"/>
              <a:pathLst>
                <a:path w="38100" h="38100">
                  <a:moveTo>
                    <a:pt x="18288" y="38100"/>
                  </a:moveTo>
                  <a:lnTo>
                    <a:pt x="10929" y="36742"/>
                  </a:lnTo>
                  <a:lnTo>
                    <a:pt x="5143" y="32956"/>
                  </a:lnTo>
                  <a:lnTo>
                    <a:pt x="1357" y="27170"/>
                  </a:lnTo>
                  <a:lnTo>
                    <a:pt x="0" y="19812"/>
                  </a:lnTo>
                  <a:lnTo>
                    <a:pt x="1357" y="12215"/>
                  </a:lnTo>
                  <a:lnTo>
                    <a:pt x="5143" y="5905"/>
                  </a:lnTo>
                  <a:lnTo>
                    <a:pt x="10929" y="1595"/>
                  </a:lnTo>
                  <a:lnTo>
                    <a:pt x="18288" y="0"/>
                  </a:lnTo>
                  <a:lnTo>
                    <a:pt x="25884" y="1595"/>
                  </a:lnTo>
                  <a:lnTo>
                    <a:pt x="32194" y="5905"/>
                  </a:lnTo>
                  <a:lnTo>
                    <a:pt x="36504" y="12215"/>
                  </a:lnTo>
                  <a:lnTo>
                    <a:pt x="38100" y="19812"/>
                  </a:lnTo>
                  <a:lnTo>
                    <a:pt x="36504" y="27170"/>
                  </a:lnTo>
                  <a:lnTo>
                    <a:pt x="32194" y="32956"/>
                  </a:lnTo>
                  <a:lnTo>
                    <a:pt x="25884" y="36742"/>
                  </a:lnTo>
                  <a:lnTo>
                    <a:pt x="18288" y="3810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7" name="object 37"/>
            <p:cNvSpPr/>
            <p:nvPr/>
          </p:nvSpPr>
          <p:spPr>
            <a:xfrm>
              <a:off x="2054351" y="5451348"/>
              <a:ext cx="38100" cy="38100"/>
            </a:xfrm>
            <a:custGeom>
              <a:avLst/>
              <a:gdLst/>
              <a:ahLst/>
              <a:cxnLst/>
              <a:rect l="l" t="t" r="r" b="b"/>
              <a:pathLst>
                <a:path w="38100" h="38100">
                  <a:moveTo>
                    <a:pt x="0" y="19812"/>
                  </a:moveTo>
                  <a:lnTo>
                    <a:pt x="1357" y="12215"/>
                  </a:lnTo>
                  <a:lnTo>
                    <a:pt x="5143" y="5905"/>
                  </a:lnTo>
                  <a:lnTo>
                    <a:pt x="10929" y="1595"/>
                  </a:lnTo>
                  <a:lnTo>
                    <a:pt x="18288" y="0"/>
                  </a:lnTo>
                  <a:lnTo>
                    <a:pt x="25884" y="1595"/>
                  </a:lnTo>
                  <a:lnTo>
                    <a:pt x="32194" y="5905"/>
                  </a:lnTo>
                  <a:lnTo>
                    <a:pt x="36504" y="12215"/>
                  </a:lnTo>
                  <a:lnTo>
                    <a:pt x="38100" y="19812"/>
                  </a:lnTo>
                  <a:lnTo>
                    <a:pt x="36504" y="27170"/>
                  </a:lnTo>
                  <a:lnTo>
                    <a:pt x="32194" y="32956"/>
                  </a:lnTo>
                  <a:lnTo>
                    <a:pt x="25884" y="36742"/>
                  </a:lnTo>
                  <a:lnTo>
                    <a:pt x="18288" y="38100"/>
                  </a:lnTo>
                  <a:lnTo>
                    <a:pt x="10929" y="36742"/>
                  </a:lnTo>
                  <a:lnTo>
                    <a:pt x="5143" y="32956"/>
                  </a:lnTo>
                  <a:lnTo>
                    <a:pt x="1357" y="27170"/>
                  </a:lnTo>
                  <a:lnTo>
                    <a:pt x="0" y="19812"/>
                  </a:lnTo>
                </a:path>
              </a:pathLst>
            </a:custGeom>
            <a:ln w="9144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pic>
        <p:nvPicPr>
          <p:cNvPr id="38" name="object 38"/>
          <p:cNvPicPr/>
          <p:nvPr/>
        </p:nvPicPr>
        <p:blipFill>
          <a:blip r:embed="rId3" cstate="print"/>
          <a:stretch>
            <a:fillRect/>
          </a:stretch>
        </p:blipFill>
        <p:spPr>
          <a:xfrm>
            <a:off x="4154471" y="3371089"/>
            <a:ext cx="785318" cy="64007"/>
          </a:xfrm>
          <a:prstGeom prst="rect">
            <a:avLst/>
          </a:prstGeom>
        </p:spPr>
      </p:pic>
      <p:sp>
        <p:nvSpPr>
          <p:cNvPr id="39" name="object 39"/>
          <p:cNvSpPr/>
          <p:nvPr/>
        </p:nvSpPr>
        <p:spPr>
          <a:xfrm>
            <a:off x="4361319" y="3683509"/>
            <a:ext cx="189902" cy="41275"/>
          </a:xfrm>
          <a:custGeom>
            <a:avLst/>
            <a:gdLst/>
            <a:ahLst/>
            <a:cxnLst/>
            <a:rect l="l" t="t" r="r" b="b"/>
            <a:pathLst>
              <a:path w="82550" h="41275">
                <a:moveTo>
                  <a:pt x="0" y="0"/>
                </a:moveTo>
                <a:lnTo>
                  <a:pt x="0" y="7620"/>
                </a:lnTo>
                <a:lnTo>
                  <a:pt x="1524" y="13716"/>
                </a:lnTo>
                <a:lnTo>
                  <a:pt x="30480" y="39624"/>
                </a:lnTo>
                <a:lnTo>
                  <a:pt x="38100" y="41148"/>
                </a:lnTo>
                <a:lnTo>
                  <a:pt x="44195" y="41148"/>
                </a:lnTo>
                <a:lnTo>
                  <a:pt x="50292" y="39624"/>
                </a:lnTo>
                <a:lnTo>
                  <a:pt x="57912" y="38100"/>
                </a:lnTo>
                <a:lnTo>
                  <a:pt x="79248" y="13716"/>
                </a:lnTo>
                <a:lnTo>
                  <a:pt x="80772" y="7620"/>
                </a:lnTo>
                <a:lnTo>
                  <a:pt x="82296" y="0"/>
                </a:lnTo>
              </a:path>
            </a:pathLst>
          </a:custGeom>
          <a:ln w="1524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grpSp>
        <p:nvGrpSpPr>
          <p:cNvPr id="40" name="object 40"/>
          <p:cNvGrpSpPr/>
          <p:nvPr/>
        </p:nvGrpSpPr>
        <p:grpSpPr>
          <a:xfrm>
            <a:off x="4533108" y="3675889"/>
            <a:ext cx="407559" cy="56515"/>
            <a:chOff x="1970531" y="3675888"/>
            <a:chExt cx="177165" cy="56515"/>
          </a:xfrm>
        </p:grpSpPr>
        <p:sp>
          <p:nvSpPr>
            <p:cNvPr id="41" name="object 41"/>
            <p:cNvSpPr/>
            <p:nvPr/>
          </p:nvSpPr>
          <p:spPr>
            <a:xfrm>
              <a:off x="2058923" y="3683508"/>
              <a:ext cx="81280" cy="41275"/>
            </a:xfrm>
            <a:custGeom>
              <a:avLst/>
              <a:gdLst/>
              <a:ahLst/>
              <a:cxnLst/>
              <a:rect l="l" t="t" r="r" b="b"/>
              <a:pathLst>
                <a:path w="81280" h="41275">
                  <a:moveTo>
                    <a:pt x="0" y="0"/>
                  </a:moveTo>
                  <a:lnTo>
                    <a:pt x="19812" y="35052"/>
                  </a:lnTo>
                  <a:lnTo>
                    <a:pt x="32004" y="39624"/>
                  </a:lnTo>
                  <a:lnTo>
                    <a:pt x="38100" y="41148"/>
                  </a:lnTo>
                  <a:lnTo>
                    <a:pt x="44195" y="41148"/>
                  </a:lnTo>
                  <a:lnTo>
                    <a:pt x="50292" y="39624"/>
                  </a:lnTo>
                  <a:lnTo>
                    <a:pt x="79248" y="13716"/>
                  </a:lnTo>
                  <a:lnTo>
                    <a:pt x="80772" y="7620"/>
                  </a:lnTo>
                  <a:lnTo>
                    <a:pt x="80772" y="0"/>
                  </a:lnTo>
                </a:path>
              </a:pathLst>
            </a:custGeom>
            <a:ln w="1524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2" name="object 42"/>
            <p:cNvSpPr/>
            <p:nvPr/>
          </p:nvSpPr>
          <p:spPr>
            <a:xfrm>
              <a:off x="1978151" y="3683508"/>
              <a:ext cx="81280" cy="41275"/>
            </a:xfrm>
            <a:custGeom>
              <a:avLst/>
              <a:gdLst/>
              <a:ahLst/>
              <a:cxnLst/>
              <a:rect l="l" t="t" r="r" b="b"/>
              <a:pathLst>
                <a:path w="81280" h="41275">
                  <a:moveTo>
                    <a:pt x="0" y="0"/>
                  </a:moveTo>
                  <a:lnTo>
                    <a:pt x="0" y="7620"/>
                  </a:lnTo>
                  <a:lnTo>
                    <a:pt x="1524" y="13716"/>
                  </a:lnTo>
                  <a:lnTo>
                    <a:pt x="36576" y="41148"/>
                  </a:lnTo>
                  <a:lnTo>
                    <a:pt x="44195" y="41148"/>
                  </a:lnTo>
                  <a:lnTo>
                    <a:pt x="79248" y="13716"/>
                  </a:lnTo>
                  <a:lnTo>
                    <a:pt x="80772" y="7620"/>
                  </a:lnTo>
                  <a:lnTo>
                    <a:pt x="80772" y="0"/>
                  </a:lnTo>
                </a:path>
              </a:pathLst>
            </a:custGeom>
            <a:ln w="1524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43" name="object 43"/>
          <p:cNvGrpSpPr/>
          <p:nvPr/>
        </p:nvGrpSpPr>
        <p:grpSpPr>
          <a:xfrm>
            <a:off x="4154471" y="3669792"/>
            <a:ext cx="224961" cy="62865"/>
            <a:chOff x="1805939" y="3669791"/>
            <a:chExt cx="97790" cy="62865"/>
          </a:xfrm>
        </p:grpSpPr>
        <p:sp>
          <p:nvSpPr>
            <p:cNvPr id="44" name="object 44"/>
            <p:cNvSpPr/>
            <p:nvPr/>
          </p:nvSpPr>
          <p:spPr>
            <a:xfrm>
              <a:off x="1813559" y="3683507"/>
              <a:ext cx="82550" cy="41275"/>
            </a:xfrm>
            <a:custGeom>
              <a:avLst/>
              <a:gdLst/>
              <a:ahLst/>
              <a:cxnLst/>
              <a:rect l="l" t="t" r="r" b="b"/>
              <a:pathLst>
                <a:path w="82550" h="41275">
                  <a:moveTo>
                    <a:pt x="0" y="0"/>
                  </a:moveTo>
                  <a:lnTo>
                    <a:pt x="0" y="7620"/>
                  </a:lnTo>
                  <a:lnTo>
                    <a:pt x="9144" y="25908"/>
                  </a:lnTo>
                  <a:lnTo>
                    <a:pt x="18288" y="35052"/>
                  </a:lnTo>
                  <a:lnTo>
                    <a:pt x="24384" y="38100"/>
                  </a:lnTo>
                  <a:lnTo>
                    <a:pt x="32004" y="39624"/>
                  </a:lnTo>
                  <a:lnTo>
                    <a:pt x="38100" y="41148"/>
                  </a:lnTo>
                  <a:lnTo>
                    <a:pt x="44195" y="41148"/>
                  </a:lnTo>
                  <a:lnTo>
                    <a:pt x="51816" y="39624"/>
                  </a:lnTo>
                  <a:lnTo>
                    <a:pt x="80772" y="7620"/>
                  </a:lnTo>
                  <a:lnTo>
                    <a:pt x="82296" y="0"/>
                  </a:lnTo>
                </a:path>
              </a:pathLst>
            </a:custGeom>
            <a:ln w="1524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5" name="object 45"/>
            <p:cNvSpPr/>
            <p:nvPr/>
          </p:nvSpPr>
          <p:spPr>
            <a:xfrm>
              <a:off x="1805939" y="3676649"/>
              <a:ext cx="97790" cy="0"/>
            </a:xfrm>
            <a:custGeom>
              <a:avLst/>
              <a:gdLst/>
              <a:ahLst/>
              <a:cxnLst/>
              <a:rect l="l" t="t" r="r" b="b"/>
              <a:pathLst>
                <a:path w="97789">
                  <a:moveTo>
                    <a:pt x="0" y="0"/>
                  </a:moveTo>
                  <a:lnTo>
                    <a:pt x="15239" y="0"/>
                  </a:lnTo>
                </a:path>
                <a:path w="97789">
                  <a:moveTo>
                    <a:pt x="82295" y="0"/>
                  </a:moveTo>
                  <a:lnTo>
                    <a:pt x="97535" y="0"/>
                  </a:lnTo>
                </a:path>
              </a:pathLst>
            </a:custGeom>
            <a:ln w="13716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46" name="object 46"/>
          <p:cNvSpPr/>
          <p:nvPr/>
        </p:nvSpPr>
        <p:spPr>
          <a:xfrm>
            <a:off x="4550636" y="3669791"/>
            <a:ext cx="0" cy="13970"/>
          </a:xfrm>
          <a:custGeom>
            <a:avLst/>
            <a:gdLst/>
            <a:ahLst/>
            <a:cxnLst/>
            <a:rect l="l" t="t" r="r" b="b"/>
            <a:pathLst>
              <a:path h="13970">
                <a:moveTo>
                  <a:pt x="-7619" y="6858"/>
                </a:moveTo>
                <a:lnTo>
                  <a:pt x="7619" y="6858"/>
                </a:lnTo>
              </a:path>
            </a:pathLst>
          </a:custGeom>
          <a:ln w="13716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7" name="object 47"/>
          <p:cNvSpPr/>
          <p:nvPr/>
        </p:nvSpPr>
        <p:spPr>
          <a:xfrm>
            <a:off x="4736451" y="3669791"/>
            <a:ext cx="0" cy="13970"/>
          </a:xfrm>
          <a:custGeom>
            <a:avLst/>
            <a:gdLst/>
            <a:ahLst/>
            <a:cxnLst/>
            <a:rect l="l" t="t" r="r" b="b"/>
            <a:pathLst>
              <a:path h="13970">
                <a:moveTo>
                  <a:pt x="-7619" y="6858"/>
                </a:moveTo>
                <a:lnTo>
                  <a:pt x="7619" y="6858"/>
                </a:lnTo>
              </a:path>
            </a:pathLst>
          </a:custGeom>
          <a:ln w="13716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8" name="object 48"/>
          <p:cNvSpPr/>
          <p:nvPr/>
        </p:nvSpPr>
        <p:spPr>
          <a:xfrm>
            <a:off x="4904733" y="3669791"/>
            <a:ext cx="35059" cy="13970"/>
          </a:xfrm>
          <a:custGeom>
            <a:avLst/>
            <a:gdLst/>
            <a:ahLst/>
            <a:cxnLst/>
            <a:rect l="l" t="t" r="r" b="b"/>
            <a:pathLst>
              <a:path w="15239" h="13970">
                <a:moveTo>
                  <a:pt x="0" y="13716"/>
                </a:moveTo>
                <a:lnTo>
                  <a:pt x="15239" y="13716"/>
                </a:lnTo>
                <a:lnTo>
                  <a:pt x="15239" y="0"/>
                </a:lnTo>
                <a:lnTo>
                  <a:pt x="0" y="0"/>
                </a:lnTo>
                <a:lnTo>
                  <a:pt x="0" y="13716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9" name="object 49"/>
          <p:cNvSpPr/>
          <p:nvPr/>
        </p:nvSpPr>
        <p:spPr>
          <a:xfrm>
            <a:off x="4361319" y="3966973"/>
            <a:ext cx="189902" cy="41275"/>
          </a:xfrm>
          <a:custGeom>
            <a:avLst/>
            <a:gdLst/>
            <a:ahLst/>
            <a:cxnLst/>
            <a:rect l="l" t="t" r="r" b="b"/>
            <a:pathLst>
              <a:path w="82550" h="41275">
                <a:moveTo>
                  <a:pt x="0" y="1524"/>
                </a:moveTo>
                <a:lnTo>
                  <a:pt x="0" y="7620"/>
                </a:lnTo>
                <a:lnTo>
                  <a:pt x="1524" y="13716"/>
                </a:lnTo>
                <a:lnTo>
                  <a:pt x="4572" y="21336"/>
                </a:lnTo>
                <a:lnTo>
                  <a:pt x="9144" y="25908"/>
                </a:lnTo>
                <a:lnTo>
                  <a:pt x="13716" y="32004"/>
                </a:lnTo>
                <a:lnTo>
                  <a:pt x="18288" y="35052"/>
                </a:lnTo>
                <a:lnTo>
                  <a:pt x="30480" y="41148"/>
                </a:lnTo>
                <a:lnTo>
                  <a:pt x="50292" y="41148"/>
                </a:lnTo>
                <a:lnTo>
                  <a:pt x="57912" y="38100"/>
                </a:lnTo>
                <a:lnTo>
                  <a:pt x="62484" y="35052"/>
                </a:lnTo>
                <a:lnTo>
                  <a:pt x="68580" y="32004"/>
                </a:lnTo>
                <a:lnTo>
                  <a:pt x="77724" y="19812"/>
                </a:lnTo>
                <a:lnTo>
                  <a:pt x="79248" y="13716"/>
                </a:lnTo>
                <a:lnTo>
                  <a:pt x="80772" y="7620"/>
                </a:lnTo>
                <a:lnTo>
                  <a:pt x="82296" y="0"/>
                </a:lnTo>
              </a:path>
            </a:pathLst>
          </a:custGeom>
          <a:ln w="1524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grpSp>
        <p:nvGrpSpPr>
          <p:cNvPr id="50" name="object 50"/>
          <p:cNvGrpSpPr/>
          <p:nvPr/>
        </p:nvGrpSpPr>
        <p:grpSpPr>
          <a:xfrm>
            <a:off x="4533108" y="3959353"/>
            <a:ext cx="407559" cy="56515"/>
            <a:chOff x="1970531" y="3959352"/>
            <a:chExt cx="177165" cy="56515"/>
          </a:xfrm>
        </p:grpSpPr>
        <p:sp>
          <p:nvSpPr>
            <p:cNvPr id="51" name="object 51"/>
            <p:cNvSpPr/>
            <p:nvPr/>
          </p:nvSpPr>
          <p:spPr>
            <a:xfrm>
              <a:off x="2058923" y="3966972"/>
              <a:ext cx="81280" cy="41275"/>
            </a:xfrm>
            <a:custGeom>
              <a:avLst/>
              <a:gdLst/>
              <a:ahLst/>
              <a:cxnLst/>
              <a:rect l="l" t="t" r="r" b="b"/>
              <a:pathLst>
                <a:path w="81280" h="41275">
                  <a:moveTo>
                    <a:pt x="0" y="1524"/>
                  </a:moveTo>
                  <a:lnTo>
                    <a:pt x="1524" y="7620"/>
                  </a:lnTo>
                  <a:lnTo>
                    <a:pt x="3048" y="13716"/>
                  </a:lnTo>
                  <a:lnTo>
                    <a:pt x="6096" y="21336"/>
                  </a:lnTo>
                  <a:lnTo>
                    <a:pt x="9144" y="25908"/>
                  </a:lnTo>
                  <a:lnTo>
                    <a:pt x="13716" y="32004"/>
                  </a:lnTo>
                  <a:lnTo>
                    <a:pt x="19812" y="35052"/>
                  </a:lnTo>
                  <a:lnTo>
                    <a:pt x="24384" y="38100"/>
                  </a:lnTo>
                  <a:lnTo>
                    <a:pt x="32004" y="41148"/>
                  </a:lnTo>
                  <a:lnTo>
                    <a:pt x="50292" y="41148"/>
                  </a:lnTo>
                  <a:lnTo>
                    <a:pt x="79248" y="13716"/>
                  </a:lnTo>
                  <a:lnTo>
                    <a:pt x="80772" y="7620"/>
                  </a:lnTo>
                  <a:lnTo>
                    <a:pt x="80772" y="0"/>
                  </a:lnTo>
                </a:path>
              </a:pathLst>
            </a:custGeom>
            <a:ln w="1524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2" name="object 52"/>
            <p:cNvSpPr/>
            <p:nvPr/>
          </p:nvSpPr>
          <p:spPr>
            <a:xfrm>
              <a:off x="1978151" y="3966972"/>
              <a:ext cx="81280" cy="41275"/>
            </a:xfrm>
            <a:custGeom>
              <a:avLst/>
              <a:gdLst/>
              <a:ahLst/>
              <a:cxnLst/>
              <a:rect l="l" t="t" r="r" b="b"/>
              <a:pathLst>
                <a:path w="81280" h="41275">
                  <a:moveTo>
                    <a:pt x="0" y="1524"/>
                  </a:moveTo>
                  <a:lnTo>
                    <a:pt x="0" y="7620"/>
                  </a:lnTo>
                  <a:lnTo>
                    <a:pt x="1524" y="13716"/>
                  </a:lnTo>
                  <a:lnTo>
                    <a:pt x="4572" y="21336"/>
                  </a:lnTo>
                  <a:lnTo>
                    <a:pt x="7620" y="25908"/>
                  </a:lnTo>
                  <a:lnTo>
                    <a:pt x="12192" y="32004"/>
                  </a:lnTo>
                  <a:lnTo>
                    <a:pt x="30480" y="41148"/>
                  </a:lnTo>
                  <a:lnTo>
                    <a:pt x="50292" y="41148"/>
                  </a:lnTo>
                  <a:lnTo>
                    <a:pt x="68580" y="32004"/>
                  </a:lnTo>
                  <a:lnTo>
                    <a:pt x="73152" y="25908"/>
                  </a:lnTo>
                  <a:lnTo>
                    <a:pt x="79248" y="13716"/>
                  </a:lnTo>
                  <a:lnTo>
                    <a:pt x="80772" y="7620"/>
                  </a:lnTo>
                  <a:lnTo>
                    <a:pt x="80772" y="0"/>
                  </a:lnTo>
                </a:path>
              </a:pathLst>
            </a:custGeom>
            <a:ln w="1524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53" name="object 53"/>
          <p:cNvGrpSpPr/>
          <p:nvPr/>
        </p:nvGrpSpPr>
        <p:grpSpPr>
          <a:xfrm>
            <a:off x="4154471" y="3953256"/>
            <a:ext cx="224961" cy="62865"/>
            <a:chOff x="1805939" y="3953255"/>
            <a:chExt cx="97790" cy="62865"/>
          </a:xfrm>
        </p:grpSpPr>
        <p:sp>
          <p:nvSpPr>
            <p:cNvPr id="54" name="object 54"/>
            <p:cNvSpPr/>
            <p:nvPr/>
          </p:nvSpPr>
          <p:spPr>
            <a:xfrm>
              <a:off x="1813559" y="3966972"/>
              <a:ext cx="82550" cy="41275"/>
            </a:xfrm>
            <a:custGeom>
              <a:avLst/>
              <a:gdLst/>
              <a:ahLst/>
              <a:cxnLst/>
              <a:rect l="l" t="t" r="r" b="b"/>
              <a:pathLst>
                <a:path w="82550" h="41275">
                  <a:moveTo>
                    <a:pt x="0" y="1524"/>
                  </a:moveTo>
                  <a:lnTo>
                    <a:pt x="0" y="7620"/>
                  </a:lnTo>
                  <a:lnTo>
                    <a:pt x="3048" y="13716"/>
                  </a:lnTo>
                  <a:lnTo>
                    <a:pt x="6096" y="21336"/>
                  </a:lnTo>
                  <a:lnTo>
                    <a:pt x="32004" y="41148"/>
                  </a:lnTo>
                  <a:lnTo>
                    <a:pt x="51816" y="41148"/>
                  </a:lnTo>
                  <a:lnTo>
                    <a:pt x="64008" y="35052"/>
                  </a:lnTo>
                  <a:lnTo>
                    <a:pt x="68580" y="32004"/>
                  </a:lnTo>
                  <a:lnTo>
                    <a:pt x="77724" y="19812"/>
                  </a:lnTo>
                  <a:lnTo>
                    <a:pt x="80772" y="7620"/>
                  </a:lnTo>
                  <a:lnTo>
                    <a:pt x="82296" y="0"/>
                  </a:lnTo>
                </a:path>
              </a:pathLst>
            </a:custGeom>
            <a:ln w="1524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5" name="object 55"/>
            <p:cNvSpPr/>
            <p:nvPr/>
          </p:nvSpPr>
          <p:spPr>
            <a:xfrm>
              <a:off x="1805939" y="3960876"/>
              <a:ext cx="97790" cy="0"/>
            </a:xfrm>
            <a:custGeom>
              <a:avLst/>
              <a:gdLst/>
              <a:ahLst/>
              <a:cxnLst/>
              <a:rect l="l" t="t" r="r" b="b"/>
              <a:pathLst>
                <a:path w="97789">
                  <a:moveTo>
                    <a:pt x="0" y="0"/>
                  </a:moveTo>
                  <a:lnTo>
                    <a:pt x="15239" y="0"/>
                  </a:lnTo>
                </a:path>
                <a:path w="97789">
                  <a:moveTo>
                    <a:pt x="82295" y="0"/>
                  </a:moveTo>
                  <a:lnTo>
                    <a:pt x="97535" y="0"/>
                  </a:lnTo>
                </a:path>
              </a:pathLst>
            </a:custGeom>
            <a:ln w="1524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56" name="object 56"/>
          <p:cNvSpPr/>
          <p:nvPr/>
        </p:nvSpPr>
        <p:spPr>
          <a:xfrm>
            <a:off x="4550636" y="3953255"/>
            <a:ext cx="0" cy="15240"/>
          </a:xfrm>
          <a:custGeom>
            <a:avLst/>
            <a:gdLst/>
            <a:ahLst/>
            <a:cxnLst/>
            <a:rect l="l" t="t" r="r" b="b"/>
            <a:pathLst>
              <a:path h="15239">
                <a:moveTo>
                  <a:pt x="-7619" y="7620"/>
                </a:moveTo>
                <a:lnTo>
                  <a:pt x="7619" y="7620"/>
                </a:lnTo>
              </a:path>
            </a:pathLst>
          </a:custGeom>
          <a:ln w="1524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7" name="object 57"/>
          <p:cNvSpPr/>
          <p:nvPr/>
        </p:nvSpPr>
        <p:spPr>
          <a:xfrm>
            <a:off x="4736451" y="3953255"/>
            <a:ext cx="0" cy="15240"/>
          </a:xfrm>
          <a:custGeom>
            <a:avLst/>
            <a:gdLst/>
            <a:ahLst/>
            <a:cxnLst/>
            <a:rect l="l" t="t" r="r" b="b"/>
            <a:pathLst>
              <a:path h="15239">
                <a:moveTo>
                  <a:pt x="-7619" y="7620"/>
                </a:moveTo>
                <a:lnTo>
                  <a:pt x="7619" y="7620"/>
                </a:lnTo>
              </a:path>
            </a:pathLst>
          </a:custGeom>
          <a:ln w="1524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8" name="object 58"/>
          <p:cNvSpPr/>
          <p:nvPr/>
        </p:nvSpPr>
        <p:spPr>
          <a:xfrm>
            <a:off x="4904733" y="3953255"/>
            <a:ext cx="35059" cy="15240"/>
          </a:xfrm>
          <a:custGeom>
            <a:avLst/>
            <a:gdLst/>
            <a:ahLst/>
            <a:cxnLst/>
            <a:rect l="l" t="t" r="r" b="b"/>
            <a:pathLst>
              <a:path w="15239" h="15239">
                <a:moveTo>
                  <a:pt x="0" y="15240"/>
                </a:moveTo>
                <a:lnTo>
                  <a:pt x="15239" y="15240"/>
                </a:lnTo>
                <a:lnTo>
                  <a:pt x="15239" y="0"/>
                </a:lnTo>
                <a:lnTo>
                  <a:pt x="0" y="0"/>
                </a:lnTo>
                <a:lnTo>
                  <a:pt x="0" y="1524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9" name="object 59"/>
          <p:cNvSpPr/>
          <p:nvPr/>
        </p:nvSpPr>
        <p:spPr>
          <a:xfrm>
            <a:off x="3540944" y="3372611"/>
            <a:ext cx="631059" cy="0"/>
          </a:xfrm>
          <a:custGeom>
            <a:avLst/>
            <a:gdLst/>
            <a:ahLst/>
            <a:cxnLst/>
            <a:rect l="l" t="t" r="r" b="b"/>
            <a:pathLst>
              <a:path w="274319">
                <a:moveTo>
                  <a:pt x="274319" y="0"/>
                </a:moveTo>
                <a:lnTo>
                  <a:pt x="0" y="0"/>
                </a:lnTo>
              </a:path>
            </a:pathLst>
          </a:custGeom>
          <a:ln w="1524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0" name="object 60"/>
          <p:cNvSpPr/>
          <p:nvPr/>
        </p:nvSpPr>
        <p:spPr>
          <a:xfrm>
            <a:off x="3540944" y="3954779"/>
            <a:ext cx="631059" cy="0"/>
          </a:xfrm>
          <a:custGeom>
            <a:avLst/>
            <a:gdLst/>
            <a:ahLst/>
            <a:cxnLst/>
            <a:rect l="l" t="t" r="r" b="b"/>
            <a:pathLst>
              <a:path w="274319">
                <a:moveTo>
                  <a:pt x="274319" y="0"/>
                </a:moveTo>
                <a:lnTo>
                  <a:pt x="0" y="0"/>
                </a:lnTo>
              </a:path>
            </a:pathLst>
          </a:custGeom>
          <a:ln w="1524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grpSp>
        <p:nvGrpSpPr>
          <p:cNvPr id="61" name="object 61"/>
          <p:cNvGrpSpPr/>
          <p:nvPr/>
        </p:nvGrpSpPr>
        <p:grpSpPr>
          <a:xfrm>
            <a:off x="3484851" y="3372611"/>
            <a:ext cx="688030" cy="1516380"/>
            <a:chOff x="1514856" y="3372611"/>
            <a:chExt cx="299085" cy="1516380"/>
          </a:xfrm>
        </p:grpSpPr>
        <p:sp>
          <p:nvSpPr>
            <p:cNvPr id="62" name="object 62"/>
            <p:cNvSpPr/>
            <p:nvPr/>
          </p:nvSpPr>
          <p:spPr>
            <a:xfrm>
              <a:off x="1539240" y="3372611"/>
              <a:ext cx="274320" cy="1516380"/>
            </a:xfrm>
            <a:custGeom>
              <a:avLst/>
              <a:gdLst/>
              <a:ahLst/>
              <a:cxnLst/>
              <a:rect l="l" t="t" r="r" b="b"/>
              <a:pathLst>
                <a:path w="274319" h="1516379">
                  <a:moveTo>
                    <a:pt x="274319" y="298704"/>
                  </a:moveTo>
                  <a:lnTo>
                    <a:pt x="0" y="298704"/>
                  </a:lnTo>
                </a:path>
                <a:path w="274319" h="1516379">
                  <a:moveTo>
                    <a:pt x="0" y="0"/>
                  </a:moveTo>
                  <a:lnTo>
                    <a:pt x="0" y="1516380"/>
                  </a:lnTo>
                </a:path>
              </a:pathLst>
            </a:custGeom>
            <a:ln w="1524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3" name="object 63"/>
            <p:cNvSpPr/>
            <p:nvPr/>
          </p:nvSpPr>
          <p:spPr>
            <a:xfrm>
              <a:off x="1519428" y="3651504"/>
              <a:ext cx="40005" cy="38100"/>
            </a:xfrm>
            <a:custGeom>
              <a:avLst/>
              <a:gdLst/>
              <a:ahLst/>
              <a:cxnLst/>
              <a:rect l="l" t="t" r="r" b="b"/>
              <a:pathLst>
                <a:path w="40005" h="38100">
                  <a:moveTo>
                    <a:pt x="19812" y="38100"/>
                  </a:moveTo>
                  <a:lnTo>
                    <a:pt x="12215" y="36742"/>
                  </a:lnTo>
                  <a:lnTo>
                    <a:pt x="5905" y="32956"/>
                  </a:lnTo>
                  <a:lnTo>
                    <a:pt x="1595" y="27170"/>
                  </a:lnTo>
                  <a:lnTo>
                    <a:pt x="0" y="19812"/>
                  </a:lnTo>
                  <a:lnTo>
                    <a:pt x="1595" y="12215"/>
                  </a:lnTo>
                  <a:lnTo>
                    <a:pt x="5905" y="5905"/>
                  </a:lnTo>
                  <a:lnTo>
                    <a:pt x="12215" y="1595"/>
                  </a:lnTo>
                  <a:lnTo>
                    <a:pt x="19812" y="0"/>
                  </a:lnTo>
                  <a:lnTo>
                    <a:pt x="27408" y="1595"/>
                  </a:lnTo>
                  <a:lnTo>
                    <a:pt x="33718" y="5905"/>
                  </a:lnTo>
                  <a:lnTo>
                    <a:pt x="38028" y="12215"/>
                  </a:lnTo>
                  <a:lnTo>
                    <a:pt x="39624" y="19812"/>
                  </a:lnTo>
                  <a:lnTo>
                    <a:pt x="38028" y="27170"/>
                  </a:lnTo>
                  <a:lnTo>
                    <a:pt x="33718" y="32956"/>
                  </a:lnTo>
                  <a:lnTo>
                    <a:pt x="27408" y="36742"/>
                  </a:lnTo>
                  <a:lnTo>
                    <a:pt x="19812" y="3810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4" name="object 64"/>
            <p:cNvSpPr/>
            <p:nvPr/>
          </p:nvSpPr>
          <p:spPr>
            <a:xfrm>
              <a:off x="1519428" y="3651504"/>
              <a:ext cx="40005" cy="38100"/>
            </a:xfrm>
            <a:custGeom>
              <a:avLst/>
              <a:gdLst/>
              <a:ahLst/>
              <a:cxnLst/>
              <a:rect l="l" t="t" r="r" b="b"/>
              <a:pathLst>
                <a:path w="40005" h="38100">
                  <a:moveTo>
                    <a:pt x="0" y="19812"/>
                  </a:moveTo>
                  <a:lnTo>
                    <a:pt x="1595" y="12215"/>
                  </a:lnTo>
                  <a:lnTo>
                    <a:pt x="5905" y="5905"/>
                  </a:lnTo>
                  <a:lnTo>
                    <a:pt x="12215" y="1595"/>
                  </a:lnTo>
                  <a:lnTo>
                    <a:pt x="19812" y="0"/>
                  </a:lnTo>
                  <a:lnTo>
                    <a:pt x="27408" y="1595"/>
                  </a:lnTo>
                  <a:lnTo>
                    <a:pt x="33718" y="5905"/>
                  </a:lnTo>
                  <a:lnTo>
                    <a:pt x="38028" y="12215"/>
                  </a:lnTo>
                  <a:lnTo>
                    <a:pt x="39624" y="19812"/>
                  </a:lnTo>
                  <a:lnTo>
                    <a:pt x="38028" y="27170"/>
                  </a:lnTo>
                  <a:lnTo>
                    <a:pt x="33718" y="32956"/>
                  </a:lnTo>
                  <a:lnTo>
                    <a:pt x="27408" y="36742"/>
                  </a:lnTo>
                  <a:lnTo>
                    <a:pt x="19812" y="38100"/>
                  </a:lnTo>
                  <a:lnTo>
                    <a:pt x="12215" y="36742"/>
                  </a:lnTo>
                  <a:lnTo>
                    <a:pt x="5905" y="32956"/>
                  </a:lnTo>
                  <a:lnTo>
                    <a:pt x="1595" y="27170"/>
                  </a:lnTo>
                  <a:lnTo>
                    <a:pt x="0" y="19812"/>
                  </a:lnTo>
                </a:path>
              </a:pathLst>
            </a:custGeom>
            <a:ln w="9144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5" name="object 65"/>
            <p:cNvSpPr/>
            <p:nvPr/>
          </p:nvSpPr>
          <p:spPr>
            <a:xfrm>
              <a:off x="1519428" y="3934968"/>
              <a:ext cx="40005" cy="40005"/>
            </a:xfrm>
            <a:custGeom>
              <a:avLst/>
              <a:gdLst/>
              <a:ahLst/>
              <a:cxnLst/>
              <a:rect l="l" t="t" r="r" b="b"/>
              <a:pathLst>
                <a:path w="40005" h="40004">
                  <a:moveTo>
                    <a:pt x="19812" y="39624"/>
                  </a:moveTo>
                  <a:lnTo>
                    <a:pt x="12215" y="38028"/>
                  </a:lnTo>
                  <a:lnTo>
                    <a:pt x="5905" y="33718"/>
                  </a:lnTo>
                  <a:lnTo>
                    <a:pt x="1595" y="27408"/>
                  </a:lnTo>
                  <a:lnTo>
                    <a:pt x="0" y="19812"/>
                  </a:lnTo>
                  <a:lnTo>
                    <a:pt x="1595" y="12215"/>
                  </a:lnTo>
                  <a:lnTo>
                    <a:pt x="5905" y="5905"/>
                  </a:lnTo>
                  <a:lnTo>
                    <a:pt x="12215" y="1595"/>
                  </a:lnTo>
                  <a:lnTo>
                    <a:pt x="19812" y="0"/>
                  </a:lnTo>
                  <a:lnTo>
                    <a:pt x="27408" y="1595"/>
                  </a:lnTo>
                  <a:lnTo>
                    <a:pt x="33718" y="5905"/>
                  </a:lnTo>
                  <a:lnTo>
                    <a:pt x="38028" y="12215"/>
                  </a:lnTo>
                  <a:lnTo>
                    <a:pt x="39624" y="19812"/>
                  </a:lnTo>
                  <a:lnTo>
                    <a:pt x="38028" y="27408"/>
                  </a:lnTo>
                  <a:lnTo>
                    <a:pt x="33718" y="33718"/>
                  </a:lnTo>
                  <a:lnTo>
                    <a:pt x="27408" y="38028"/>
                  </a:lnTo>
                  <a:lnTo>
                    <a:pt x="19812" y="39624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6" name="object 66"/>
            <p:cNvSpPr/>
            <p:nvPr/>
          </p:nvSpPr>
          <p:spPr>
            <a:xfrm>
              <a:off x="1519428" y="3934968"/>
              <a:ext cx="40005" cy="40005"/>
            </a:xfrm>
            <a:custGeom>
              <a:avLst/>
              <a:gdLst/>
              <a:ahLst/>
              <a:cxnLst/>
              <a:rect l="l" t="t" r="r" b="b"/>
              <a:pathLst>
                <a:path w="40005" h="40004">
                  <a:moveTo>
                    <a:pt x="0" y="19812"/>
                  </a:moveTo>
                  <a:lnTo>
                    <a:pt x="1595" y="12215"/>
                  </a:lnTo>
                  <a:lnTo>
                    <a:pt x="5905" y="5905"/>
                  </a:lnTo>
                  <a:lnTo>
                    <a:pt x="12215" y="1595"/>
                  </a:lnTo>
                  <a:lnTo>
                    <a:pt x="19812" y="0"/>
                  </a:lnTo>
                  <a:lnTo>
                    <a:pt x="27408" y="1595"/>
                  </a:lnTo>
                  <a:lnTo>
                    <a:pt x="33718" y="5905"/>
                  </a:lnTo>
                  <a:lnTo>
                    <a:pt x="38028" y="12215"/>
                  </a:lnTo>
                  <a:lnTo>
                    <a:pt x="39624" y="19812"/>
                  </a:lnTo>
                  <a:lnTo>
                    <a:pt x="38028" y="27408"/>
                  </a:lnTo>
                  <a:lnTo>
                    <a:pt x="33718" y="33718"/>
                  </a:lnTo>
                  <a:lnTo>
                    <a:pt x="27408" y="38028"/>
                  </a:lnTo>
                  <a:lnTo>
                    <a:pt x="19812" y="39624"/>
                  </a:lnTo>
                  <a:lnTo>
                    <a:pt x="12215" y="38028"/>
                  </a:lnTo>
                  <a:lnTo>
                    <a:pt x="5905" y="33718"/>
                  </a:lnTo>
                  <a:lnTo>
                    <a:pt x="1595" y="27408"/>
                  </a:lnTo>
                  <a:lnTo>
                    <a:pt x="0" y="19812"/>
                  </a:lnTo>
                </a:path>
              </a:pathLst>
            </a:custGeom>
            <a:ln w="9144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67" name="object 67"/>
          <p:cNvSpPr/>
          <p:nvPr/>
        </p:nvSpPr>
        <p:spPr>
          <a:xfrm>
            <a:off x="12403818" y="3366515"/>
            <a:ext cx="274628" cy="0"/>
          </a:xfrm>
          <a:custGeom>
            <a:avLst/>
            <a:gdLst/>
            <a:ahLst/>
            <a:cxnLst/>
            <a:rect l="l" t="t" r="r" b="b"/>
            <a:pathLst>
              <a:path w="119379">
                <a:moveTo>
                  <a:pt x="118871" y="0"/>
                </a:moveTo>
                <a:lnTo>
                  <a:pt x="0" y="0"/>
                </a:lnTo>
              </a:path>
            </a:pathLst>
          </a:custGeom>
          <a:ln w="1524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8" name="object 68"/>
          <p:cNvSpPr/>
          <p:nvPr/>
        </p:nvSpPr>
        <p:spPr>
          <a:xfrm>
            <a:off x="12396809" y="3956303"/>
            <a:ext cx="274628" cy="0"/>
          </a:xfrm>
          <a:custGeom>
            <a:avLst/>
            <a:gdLst/>
            <a:ahLst/>
            <a:cxnLst/>
            <a:rect l="l" t="t" r="r" b="b"/>
            <a:pathLst>
              <a:path w="119379">
                <a:moveTo>
                  <a:pt x="118871" y="0"/>
                </a:moveTo>
                <a:lnTo>
                  <a:pt x="0" y="0"/>
                </a:lnTo>
              </a:path>
            </a:pathLst>
          </a:custGeom>
          <a:ln w="1524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grpSp>
        <p:nvGrpSpPr>
          <p:cNvPr id="69" name="object 69"/>
          <p:cNvGrpSpPr/>
          <p:nvPr/>
        </p:nvGrpSpPr>
        <p:grpSpPr>
          <a:xfrm>
            <a:off x="12281114" y="3366515"/>
            <a:ext cx="390030" cy="1045844"/>
            <a:chOff x="5338571" y="3366515"/>
            <a:chExt cx="169545" cy="1045844"/>
          </a:xfrm>
        </p:grpSpPr>
        <p:sp>
          <p:nvSpPr>
            <p:cNvPr id="70" name="object 70"/>
            <p:cNvSpPr/>
            <p:nvPr/>
          </p:nvSpPr>
          <p:spPr>
            <a:xfrm>
              <a:off x="5388864" y="3366515"/>
              <a:ext cx="119380" cy="840105"/>
            </a:xfrm>
            <a:custGeom>
              <a:avLst/>
              <a:gdLst/>
              <a:ahLst/>
              <a:cxnLst/>
              <a:rect l="l" t="t" r="r" b="b"/>
              <a:pathLst>
                <a:path w="119379" h="840104">
                  <a:moveTo>
                    <a:pt x="118871" y="295656"/>
                  </a:moveTo>
                  <a:lnTo>
                    <a:pt x="0" y="295656"/>
                  </a:lnTo>
                </a:path>
                <a:path w="119379" h="840104">
                  <a:moveTo>
                    <a:pt x="3048" y="0"/>
                  </a:moveTo>
                  <a:lnTo>
                    <a:pt x="3048" y="839724"/>
                  </a:lnTo>
                </a:path>
              </a:pathLst>
            </a:custGeom>
            <a:ln w="1524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1" name="object 71"/>
            <p:cNvSpPr/>
            <p:nvPr/>
          </p:nvSpPr>
          <p:spPr>
            <a:xfrm>
              <a:off x="5372100" y="3642359"/>
              <a:ext cx="38100" cy="40005"/>
            </a:xfrm>
            <a:custGeom>
              <a:avLst/>
              <a:gdLst/>
              <a:ahLst/>
              <a:cxnLst/>
              <a:rect l="l" t="t" r="r" b="b"/>
              <a:pathLst>
                <a:path w="38100" h="40004">
                  <a:moveTo>
                    <a:pt x="19812" y="39624"/>
                  </a:moveTo>
                  <a:lnTo>
                    <a:pt x="12215" y="38028"/>
                  </a:lnTo>
                  <a:lnTo>
                    <a:pt x="5905" y="33718"/>
                  </a:lnTo>
                  <a:lnTo>
                    <a:pt x="1595" y="27408"/>
                  </a:lnTo>
                  <a:lnTo>
                    <a:pt x="0" y="19812"/>
                  </a:lnTo>
                  <a:lnTo>
                    <a:pt x="1595" y="12215"/>
                  </a:lnTo>
                  <a:lnTo>
                    <a:pt x="5905" y="5905"/>
                  </a:lnTo>
                  <a:lnTo>
                    <a:pt x="12215" y="1595"/>
                  </a:lnTo>
                  <a:lnTo>
                    <a:pt x="19812" y="0"/>
                  </a:lnTo>
                  <a:lnTo>
                    <a:pt x="27170" y="1595"/>
                  </a:lnTo>
                  <a:lnTo>
                    <a:pt x="32956" y="5905"/>
                  </a:lnTo>
                  <a:lnTo>
                    <a:pt x="36742" y="12215"/>
                  </a:lnTo>
                  <a:lnTo>
                    <a:pt x="38100" y="19812"/>
                  </a:lnTo>
                  <a:lnTo>
                    <a:pt x="36742" y="27408"/>
                  </a:lnTo>
                  <a:lnTo>
                    <a:pt x="32956" y="33718"/>
                  </a:lnTo>
                  <a:lnTo>
                    <a:pt x="27170" y="38028"/>
                  </a:lnTo>
                  <a:lnTo>
                    <a:pt x="19812" y="39624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2" name="object 72"/>
            <p:cNvSpPr/>
            <p:nvPr/>
          </p:nvSpPr>
          <p:spPr>
            <a:xfrm>
              <a:off x="5372100" y="3642359"/>
              <a:ext cx="38100" cy="40005"/>
            </a:xfrm>
            <a:custGeom>
              <a:avLst/>
              <a:gdLst/>
              <a:ahLst/>
              <a:cxnLst/>
              <a:rect l="l" t="t" r="r" b="b"/>
              <a:pathLst>
                <a:path w="38100" h="40004">
                  <a:moveTo>
                    <a:pt x="0" y="19812"/>
                  </a:moveTo>
                  <a:lnTo>
                    <a:pt x="1595" y="12215"/>
                  </a:lnTo>
                  <a:lnTo>
                    <a:pt x="5905" y="5905"/>
                  </a:lnTo>
                  <a:lnTo>
                    <a:pt x="12215" y="1595"/>
                  </a:lnTo>
                  <a:lnTo>
                    <a:pt x="19812" y="0"/>
                  </a:lnTo>
                  <a:lnTo>
                    <a:pt x="27170" y="1595"/>
                  </a:lnTo>
                  <a:lnTo>
                    <a:pt x="32956" y="5905"/>
                  </a:lnTo>
                  <a:lnTo>
                    <a:pt x="36742" y="12215"/>
                  </a:lnTo>
                  <a:lnTo>
                    <a:pt x="38100" y="19812"/>
                  </a:lnTo>
                  <a:lnTo>
                    <a:pt x="36742" y="27408"/>
                  </a:lnTo>
                  <a:lnTo>
                    <a:pt x="32956" y="33718"/>
                  </a:lnTo>
                  <a:lnTo>
                    <a:pt x="27170" y="38028"/>
                  </a:lnTo>
                  <a:lnTo>
                    <a:pt x="19812" y="39624"/>
                  </a:lnTo>
                  <a:lnTo>
                    <a:pt x="12215" y="38028"/>
                  </a:lnTo>
                  <a:lnTo>
                    <a:pt x="5905" y="33718"/>
                  </a:lnTo>
                  <a:lnTo>
                    <a:pt x="1595" y="27408"/>
                  </a:lnTo>
                  <a:lnTo>
                    <a:pt x="0" y="19812"/>
                  </a:lnTo>
                </a:path>
              </a:pathLst>
            </a:custGeom>
            <a:ln w="9144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3" name="object 73"/>
            <p:cNvSpPr/>
            <p:nvPr/>
          </p:nvSpPr>
          <p:spPr>
            <a:xfrm>
              <a:off x="5372100" y="3936491"/>
              <a:ext cx="38100" cy="38100"/>
            </a:xfrm>
            <a:custGeom>
              <a:avLst/>
              <a:gdLst/>
              <a:ahLst/>
              <a:cxnLst/>
              <a:rect l="l" t="t" r="r" b="b"/>
              <a:pathLst>
                <a:path w="38100" h="38100">
                  <a:moveTo>
                    <a:pt x="19812" y="38100"/>
                  </a:moveTo>
                  <a:lnTo>
                    <a:pt x="12215" y="36742"/>
                  </a:lnTo>
                  <a:lnTo>
                    <a:pt x="5905" y="32956"/>
                  </a:lnTo>
                  <a:lnTo>
                    <a:pt x="1595" y="27170"/>
                  </a:lnTo>
                  <a:lnTo>
                    <a:pt x="0" y="19812"/>
                  </a:lnTo>
                  <a:lnTo>
                    <a:pt x="1595" y="12215"/>
                  </a:lnTo>
                  <a:lnTo>
                    <a:pt x="5905" y="5905"/>
                  </a:lnTo>
                  <a:lnTo>
                    <a:pt x="12215" y="1595"/>
                  </a:lnTo>
                  <a:lnTo>
                    <a:pt x="19812" y="0"/>
                  </a:lnTo>
                  <a:lnTo>
                    <a:pt x="27170" y="1595"/>
                  </a:lnTo>
                  <a:lnTo>
                    <a:pt x="32956" y="5905"/>
                  </a:lnTo>
                  <a:lnTo>
                    <a:pt x="36742" y="12215"/>
                  </a:lnTo>
                  <a:lnTo>
                    <a:pt x="38100" y="19812"/>
                  </a:lnTo>
                  <a:lnTo>
                    <a:pt x="36742" y="27170"/>
                  </a:lnTo>
                  <a:lnTo>
                    <a:pt x="32956" y="32956"/>
                  </a:lnTo>
                  <a:lnTo>
                    <a:pt x="27170" y="36742"/>
                  </a:lnTo>
                  <a:lnTo>
                    <a:pt x="19812" y="3810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4" name="object 74"/>
            <p:cNvSpPr/>
            <p:nvPr/>
          </p:nvSpPr>
          <p:spPr>
            <a:xfrm>
              <a:off x="5372100" y="3936491"/>
              <a:ext cx="38100" cy="38100"/>
            </a:xfrm>
            <a:custGeom>
              <a:avLst/>
              <a:gdLst/>
              <a:ahLst/>
              <a:cxnLst/>
              <a:rect l="l" t="t" r="r" b="b"/>
              <a:pathLst>
                <a:path w="38100" h="38100">
                  <a:moveTo>
                    <a:pt x="0" y="19812"/>
                  </a:moveTo>
                  <a:lnTo>
                    <a:pt x="1595" y="12215"/>
                  </a:lnTo>
                  <a:lnTo>
                    <a:pt x="5905" y="5905"/>
                  </a:lnTo>
                  <a:lnTo>
                    <a:pt x="12215" y="1595"/>
                  </a:lnTo>
                  <a:lnTo>
                    <a:pt x="19812" y="0"/>
                  </a:lnTo>
                  <a:lnTo>
                    <a:pt x="27170" y="1595"/>
                  </a:lnTo>
                  <a:lnTo>
                    <a:pt x="32956" y="5905"/>
                  </a:lnTo>
                  <a:lnTo>
                    <a:pt x="36742" y="12215"/>
                  </a:lnTo>
                  <a:lnTo>
                    <a:pt x="38100" y="19812"/>
                  </a:lnTo>
                  <a:lnTo>
                    <a:pt x="36742" y="27170"/>
                  </a:lnTo>
                  <a:lnTo>
                    <a:pt x="32956" y="32956"/>
                  </a:lnTo>
                  <a:lnTo>
                    <a:pt x="27170" y="36742"/>
                  </a:lnTo>
                  <a:lnTo>
                    <a:pt x="19812" y="38100"/>
                  </a:lnTo>
                  <a:lnTo>
                    <a:pt x="12215" y="36742"/>
                  </a:lnTo>
                  <a:lnTo>
                    <a:pt x="5905" y="32956"/>
                  </a:lnTo>
                  <a:lnTo>
                    <a:pt x="1595" y="27170"/>
                  </a:lnTo>
                  <a:lnTo>
                    <a:pt x="0" y="19812"/>
                  </a:lnTo>
                </a:path>
              </a:pathLst>
            </a:custGeom>
            <a:ln w="9144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5" name="object 75"/>
            <p:cNvSpPr/>
            <p:nvPr/>
          </p:nvSpPr>
          <p:spPr>
            <a:xfrm>
              <a:off x="5338571" y="4207763"/>
              <a:ext cx="105410" cy="196850"/>
            </a:xfrm>
            <a:custGeom>
              <a:avLst/>
              <a:gdLst/>
              <a:ahLst/>
              <a:cxnLst/>
              <a:rect l="l" t="t" r="r" b="b"/>
              <a:pathLst>
                <a:path w="105410" h="196850">
                  <a:moveTo>
                    <a:pt x="53340" y="131063"/>
                  </a:moveTo>
                  <a:lnTo>
                    <a:pt x="53340" y="0"/>
                  </a:lnTo>
                </a:path>
                <a:path w="105410" h="196850">
                  <a:moveTo>
                    <a:pt x="13716" y="163067"/>
                  </a:moveTo>
                  <a:lnTo>
                    <a:pt x="91440" y="163067"/>
                  </a:lnTo>
                </a:path>
                <a:path w="105410" h="196850">
                  <a:moveTo>
                    <a:pt x="27432" y="196595"/>
                  </a:moveTo>
                  <a:lnTo>
                    <a:pt x="79248" y="196595"/>
                  </a:lnTo>
                </a:path>
                <a:path w="105410" h="196850">
                  <a:moveTo>
                    <a:pt x="0" y="131063"/>
                  </a:moveTo>
                  <a:lnTo>
                    <a:pt x="105156" y="131063"/>
                  </a:lnTo>
                </a:path>
              </a:pathLst>
            </a:custGeom>
            <a:ln w="1524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76" name="object 76"/>
          <p:cNvGrpSpPr/>
          <p:nvPr/>
        </p:nvGrpSpPr>
        <p:grpSpPr>
          <a:xfrm>
            <a:off x="6247487" y="3931921"/>
            <a:ext cx="105177" cy="47625"/>
            <a:chOff x="2715768" y="3931920"/>
            <a:chExt cx="45720" cy="47625"/>
          </a:xfrm>
        </p:grpSpPr>
        <p:sp>
          <p:nvSpPr>
            <p:cNvPr id="77" name="object 77"/>
            <p:cNvSpPr/>
            <p:nvPr/>
          </p:nvSpPr>
          <p:spPr>
            <a:xfrm>
              <a:off x="2720340" y="3936492"/>
              <a:ext cx="36830" cy="38100"/>
            </a:xfrm>
            <a:custGeom>
              <a:avLst/>
              <a:gdLst/>
              <a:ahLst/>
              <a:cxnLst/>
              <a:rect l="l" t="t" r="r" b="b"/>
              <a:pathLst>
                <a:path w="36830" h="38100">
                  <a:moveTo>
                    <a:pt x="18288" y="38099"/>
                  </a:moveTo>
                  <a:lnTo>
                    <a:pt x="10929" y="36504"/>
                  </a:lnTo>
                  <a:lnTo>
                    <a:pt x="5143" y="32194"/>
                  </a:lnTo>
                  <a:lnTo>
                    <a:pt x="1357" y="25884"/>
                  </a:lnTo>
                  <a:lnTo>
                    <a:pt x="0" y="18287"/>
                  </a:lnTo>
                  <a:lnTo>
                    <a:pt x="1357" y="10929"/>
                  </a:lnTo>
                  <a:lnTo>
                    <a:pt x="5143" y="5143"/>
                  </a:lnTo>
                  <a:lnTo>
                    <a:pt x="10929" y="1357"/>
                  </a:lnTo>
                  <a:lnTo>
                    <a:pt x="18288" y="0"/>
                  </a:lnTo>
                  <a:lnTo>
                    <a:pt x="25003" y="1357"/>
                  </a:lnTo>
                  <a:lnTo>
                    <a:pt x="30860" y="5143"/>
                  </a:lnTo>
                  <a:lnTo>
                    <a:pt x="35004" y="10929"/>
                  </a:lnTo>
                  <a:lnTo>
                    <a:pt x="36576" y="18287"/>
                  </a:lnTo>
                  <a:lnTo>
                    <a:pt x="35004" y="25884"/>
                  </a:lnTo>
                  <a:lnTo>
                    <a:pt x="30861" y="32194"/>
                  </a:lnTo>
                  <a:lnTo>
                    <a:pt x="25003" y="36504"/>
                  </a:lnTo>
                  <a:lnTo>
                    <a:pt x="18288" y="38099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8" name="object 78"/>
            <p:cNvSpPr/>
            <p:nvPr/>
          </p:nvSpPr>
          <p:spPr>
            <a:xfrm>
              <a:off x="2720340" y="3936492"/>
              <a:ext cx="36830" cy="38100"/>
            </a:xfrm>
            <a:custGeom>
              <a:avLst/>
              <a:gdLst/>
              <a:ahLst/>
              <a:cxnLst/>
              <a:rect l="l" t="t" r="r" b="b"/>
              <a:pathLst>
                <a:path w="36830" h="38100">
                  <a:moveTo>
                    <a:pt x="0" y="18287"/>
                  </a:moveTo>
                  <a:lnTo>
                    <a:pt x="1357" y="10929"/>
                  </a:lnTo>
                  <a:lnTo>
                    <a:pt x="5143" y="5143"/>
                  </a:lnTo>
                  <a:lnTo>
                    <a:pt x="10929" y="1357"/>
                  </a:lnTo>
                  <a:lnTo>
                    <a:pt x="18288" y="0"/>
                  </a:lnTo>
                  <a:lnTo>
                    <a:pt x="25003" y="1357"/>
                  </a:lnTo>
                  <a:lnTo>
                    <a:pt x="30860" y="5143"/>
                  </a:lnTo>
                  <a:lnTo>
                    <a:pt x="35004" y="10929"/>
                  </a:lnTo>
                  <a:lnTo>
                    <a:pt x="36576" y="18287"/>
                  </a:lnTo>
                  <a:lnTo>
                    <a:pt x="35004" y="25884"/>
                  </a:lnTo>
                  <a:lnTo>
                    <a:pt x="30861" y="32194"/>
                  </a:lnTo>
                  <a:lnTo>
                    <a:pt x="25003" y="36504"/>
                  </a:lnTo>
                  <a:lnTo>
                    <a:pt x="18288" y="38099"/>
                  </a:lnTo>
                  <a:lnTo>
                    <a:pt x="10929" y="36504"/>
                  </a:lnTo>
                  <a:lnTo>
                    <a:pt x="5143" y="32194"/>
                  </a:lnTo>
                  <a:lnTo>
                    <a:pt x="1357" y="25884"/>
                  </a:lnTo>
                  <a:lnTo>
                    <a:pt x="0" y="18287"/>
                  </a:lnTo>
                </a:path>
              </a:pathLst>
            </a:custGeom>
            <a:ln w="9144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79" name="object 79"/>
          <p:cNvGrpSpPr/>
          <p:nvPr/>
        </p:nvGrpSpPr>
        <p:grpSpPr>
          <a:xfrm>
            <a:off x="7032805" y="3340609"/>
            <a:ext cx="105177" cy="47625"/>
            <a:chOff x="3057144" y="3340608"/>
            <a:chExt cx="45720" cy="47625"/>
          </a:xfrm>
        </p:grpSpPr>
        <p:sp>
          <p:nvSpPr>
            <p:cNvPr id="80" name="object 80"/>
            <p:cNvSpPr/>
            <p:nvPr/>
          </p:nvSpPr>
          <p:spPr>
            <a:xfrm>
              <a:off x="3061716" y="3345180"/>
              <a:ext cx="36830" cy="38100"/>
            </a:xfrm>
            <a:custGeom>
              <a:avLst/>
              <a:gdLst/>
              <a:ahLst/>
              <a:cxnLst/>
              <a:rect l="l" t="t" r="r" b="b"/>
              <a:pathLst>
                <a:path w="36830" h="38100">
                  <a:moveTo>
                    <a:pt x="16764" y="38099"/>
                  </a:moveTo>
                  <a:lnTo>
                    <a:pt x="7620" y="38099"/>
                  </a:lnTo>
                  <a:lnTo>
                    <a:pt x="0" y="30479"/>
                  </a:lnTo>
                  <a:lnTo>
                    <a:pt x="0" y="19811"/>
                  </a:lnTo>
                  <a:lnTo>
                    <a:pt x="1333" y="12215"/>
                  </a:lnTo>
                  <a:lnTo>
                    <a:pt x="4953" y="5905"/>
                  </a:lnTo>
                  <a:lnTo>
                    <a:pt x="10287" y="1595"/>
                  </a:lnTo>
                  <a:lnTo>
                    <a:pt x="16764" y="0"/>
                  </a:lnTo>
                  <a:lnTo>
                    <a:pt x="24360" y="1595"/>
                  </a:lnTo>
                  <a:lnTo>
                    <a:pt x="30670" y="5905"/>
                  </a:lnTo>
                  <a:lnTo>
                    <a:pt x="34980" y="12215"/>
                  </a:lnTo>
                  <a:lnTo>
                    <a:pt x="36576" y="19811"/>
                  </a:lnTo>
                  <a:lnTo>
                    <a:pt x="34980" y="27170"/>
                  </a:lnTo>
                  <a:lnTo>
                    <a:pt x="30670" y="32956"/>
                  </a:lnTo>
                  <a:lnTo>
                    <a:pt x="24360" y="36742"/>
                  </a:lnTo>
                  <a:lnTo>
                    <a:pt x="16764" y="38099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1" name="object 81"/>
            <p:cNvSpPr/>
            <p:nvPr/>
          </p:nvSpPr>
          <p:spPr>
            <a:xfrm>
              <a:off x="3061716" y="3345180"/>
              <a:ext cx="36830" cy="38100"/>
            </a:xfrm>
            <a:custGeom>
              <a:avLst/>
              <a:gdLst/>
              <a:ahLst/>
              <a:cxnLst/>
              <a:rect l="l" t="t" r="r" b="b"/>
              <a:pathLst>
                <a:path w="36830" h="38100">
                  <a:moveTo>
                    <a:pt x="0" y="19811"/>
                  </a:moveTo>
                  <a:lnTo>
                    <a:pt x="1333" y="12215"/>
                  </a:lnTo>
                  <a:lnTo>
                    <a:pt x="4953" y="5905"/>
                  </a:lnTo>
                  <a:lnTo>
                    <a:pt x="10287" y="1595"/>
                  </a:lnTo>
                  <a:lnTo>
                    <a:pt x="16764" y="0"/>
                  </a:lnTo>
                  <a:lnTo>
                    <a:pt x="24360" y="1595"/>
                  </a:lnTo>
                  <a:lnTo>
                    <a:pt x="30670" y="5905"/>
                  </a:lnTo>
                  <a:lnTo>
                    <a:pt x="34980" y="12215"/>
                  </a:lnTo>
                  <a:lnTo>
                    <a:pt x="36576" y="19811"/>
                  </a:lnTo>
                  <a:lnTo>
                    <a:pt x="34980" y="27170"/>
                  </a:lnTo>
                  <a:lnTo>
                    <a:pt x="30670" y="32956"/>
                  </a:lnTo>
                  <a:lnTo>
                    <a:pt x="24360" y="36742"/>
                  </a:lnTo>
                  <a:lnTo>
                    <a:pt x="16764" y="38099"/>
                  </a:lnTo>
                  <a:lnTo>
                    <a:pt x="7620" y="38099"/>
                  </a:lnTo>
                  <a:lnTo>
                    <a:pt x="0" y="30479"/>
                  </a:lnTo>
                  <a:lnTo>
                    <a:pt x="0" y="19811"/>
                  </a:lnTo>
                </a:path>
              </a:pathLst>
            </a:custGeom>
            <a:ln w="9144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82" name="object 82"/>
          <p:cNvGrpSpPr/>
          <p:nvPr/>
        </p:nvGrpSpPr>
        <p:grpSpPr>
          <a:xfrm>
            <a:off x="6636639" y="3639311"/>
            <a:ext cx="109559" cy="47625"/>
            <a:chOff x="2884931" y="3639311"/>
            <a:chExt cx="47625" cy="47625"/>
          </a:xfrm>
        </p:grpSpPr>
        <p:sp>
          <p:nvSpPr>
            <p:cNvPr id="83" name="object 83"/>
            <p:cNvSpPr/>
            <p:nvPr/>
          </p:nvSpPr>
          <p:spPr>
            <a:xfrm>
              <a:off x="2889503" y="3643883"/>
              <a:ext cx="38100" cy="38100"/>
            </a:xfrm>
            <a:custGeom>
              <a:avLst/>
              <a:gdLst/>
              <a:ahLst/>
              <a:cxnLst/>
              <a:rect l="l" t="t" r="r" b="b"/>
              <a:pathLst>
                <a:path w="38100" h="38100">
                  <a:moveTo>
                    <a:pt x="19812" y="38099"/>
                  </a:moveTo>
                  <a:lnTo>
                    <a:pt x="12215" y="36504"/>
                  </a:lnTo>
                  <a:lnTo>
                    <a:pt x="5905" y="32194"/>
                  </a:lnTo>
                  <a:lnTo>
                    <a:pt x="1595" y="25884"/>
                  </a:lnTo>
                  <a:lnTo>
                    <a:pt x="0" y="18287"/>
                  </a:lnTo>
                  <a:lnTo>
                    <a:pt x="1595" y="10929"/>
                  </a:lnTo>
                  <a:lnTo>
                    <a:pt x="5905" y="5143"/>
                  </a:lnTo>
                  <a:lnTo>
                    <a:pt x="12215" y="1357"/>
                  </a:lnTo>
                  <a:lnTo>
                    <a:pt x="19812" y="0"/>
                  </a:lnTo>
                  <a:lnTo>
                    <a:pt x="27170" y="1357"/>
                  </a:lnTo>
                  <a:lnTo>
                    <a:pt x="32956" y="5143"/>
                  </a:lnTo>
                  <a:lnTo>
                    <a:pt x="36742" y="10929"/>
                  </a:lnTo>
                  <a:lnTo>
                    <a:pt x="38100" y="18287"/>
                  </a:lnTo>
                  <a:lnTo>
                    <a:pt x="36742" y="25884"/>
                  </a:lnTo>
                  <a:lnTo>
                    <a:pt x="32956" y="32194"/>
                  </a:lnTo>
                  <a:lnTo>
                    <a:pt x="27170" y="36504"/>
                  </a:lnTo>
                  <a:lnTo>
                    <a:pt x="19812" y="38099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4" name="object 84"/>
            <p:cNvSpPr/>
            <p:nvPr/>
          </p:nvSpPr>
          <p:spPr>
            <a:xfrm>
              <a:off x="2889503" y="3643883"/>
              <a:ext cx="38100" cy="38100"/>
            </a:xfrm>
            <a:custGeom>
              <a:avLst/>
              <a:gdLst/>
              <a:ahLst/>
              <a:cxnLst/>
              <a:rect l="l" t="t" r="r" b="b"/>
              <a:pathLst>
                <a:path w="38100" h="38100">
                  <a:moveTo>
                    <a:pt x="0" y="18287"/>
                  </a:moveTo>
                  <a:lnTo>
                    <a:pt x="1595" y="10929"/>
                  </a:lnTo>
                  <a:lnTo>
                    <a:pt x="5905" y="5143"/>
                  </a:lnTo>
                  <a:lnTo>
                    <a:pt x="12215" y="1357"/>
                  </a:lnTo>
                  <a:lnTo>
                    <a:pt x="19812" y="0"/>
                  </a:lnTo>
                  <a:lnTo>
                    <a:pt x="27170" y="1357"/>
                  </a:lnTo>
                  <a:lnTo>
                    <a:pt x="32956" y="5143"/>
                  </a:lnTo>
                  <a:lnTo>
                    <a:pt x="36742" y="10929"/>
                  </a:lnTo>
                  <a:lnTo>
                    <a:pt x="38100" y="18287"/>
                  </a:lnTo>
                  <a:lnTo>
                    <a:pt x="36742" y="25884"/>
                  </a:lnTo>
                  <a:lnTo>
                    <a:pt x="32956" y="32194"/>
                  </a:lnTo>
                  <a:lnTo>
                    <a:pt x="27170" y="36504"/>
                  </a:lnTo>
                  <a:lnTo>
                    <a:pt x="19812" y="38099"/>
                  </a:lnTo>
                  <a:lnTo>
                    <a:pt x="12215" y="36504"/>
                  </a:lnTo>
                  <a:lnTo>
                    <a:pt x="5905" y="32194"/>
                  </a:lnTo>
                  <a:lnTo>
                    <a:pt x="1595" y="25884"/>
                  </a:lnTo>
                  <a:lnTo>
                    <a:pt x="0" y="18287"/>
                  </a:lnTo>
                </a:path>
              </a:pathLst>
            </a:custGeom>
            <a:ln w="9144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85" name="object 85"/>
          <p:cNvSpPr/>
          <p:nvPr/>
        </p:nvSpPr>
        <p:spPr>
          <a:xfrm>
            <a:off x="6135299" y="3364991"/>
            <a:ext cx="1111655" cy="1120140"/>
          </a:xfrm>
          <a:custGeom>
            <a:avLst/>
            <a:gdLst/>
            <a:ahLst/>
            <a:cxnLst/>
            <a:rect l="l" t="t" r="r" b="b"/>
            <a:pathLst>
              <a:path w="483235" h="1120139">
                <a:moveTo>
                  <a:pt x="0" y="737616"/>
                </a:moveTo>
                <a:lnTo>
                  <a:pt x="141732" y="737616"/>
                </a:lnTo>
              </a:path>
              <a:path w="483235" h="1120139">
                <a:moveTo>
                  <a:pt x="71627" y="594359"/>
                </a:moveTo>
                <a:lnTo>
                  <a:pt x="71627" y="737616"/>
                </a:lnTo>
              </a:path>
              <a:path w="483235" h="1120139">
                <a:moveTo>
                  <a:pt x="0" y="801624"/>
                </a:moveTo>
                <a:lnTo>
                  <a:pt x="26812" y="778859"/>
                </a:lnTo>
                <a:lnTo>
                  <a:pt x="59055" y="768096"/>
                </a:lnTo>
                <a:lnTo>
                  <a:pt x="93011" y="769905"/>
                </a:lnTo>
                <a:lnTo>
                  <a:pt x="124967" y="784859"/>
                </a:lnTo>
                <a:lnTo>
                  <a:pt x="131064" y="789432"/>
                </a:lnTo>
                <a:lnTo>
                  <a:pt x="137159" y="795527"/>
                </a:lnTo>
                <a:lnTo>
                  <a:pt x="141732" y="801624"/>
                </a:lnTo>
              </a:path>
              <a:path w="483235" h="1120139">
                <a:moveTo>
                  <a:pt x="71627" y="772667"/>
                </a:moveTo>
                <a:lnTo>
                  <a:pt x="71627" y="961643"/>
                </a:lnTo>
              </a:path>
              <a:path w="483235" h="1120139">
                <a:moveTo>
                  <a:pt x="170688" y="737616"/>
                </a:moveTo>
                <a:lnTo>
                  <a:pt x="313943" y="737616"/>
                </a:lnTo>
              </a:path>
              <a:path w="483235" h="1120139">
                <a:moveTo>
                  <a:pt x="242316" y="298704"/>
                </a:moveTo>
                <a:lnTo>
                  <a:pt x="242316" y="737616"/>
                </a:lnTo>
              </a:path>
              <a:path w="483235" h="1120139">
                <a:moveTo>
                  <a:pt x="170688" y="801624"/>
                </a:moveTo>
                <a:lnTo>
                  <a:pt x="196857" y="778859"/>
                </a:lnTo>
                <a:lnTo>
                  <a:pt x="229171" y="768096"/>
                </a:lnTo>
                <a:lnTo>
                  <a:pt x="263485" y="769905"/>
                </a:lnTo>
                <a:lnTo>
                  <a:pt x="295656" y="784859"/>
                </a:lnTo>
                <a:lnTo>
                  <a:pt x="303275" y="789432"/>
                </a:lnTo>
                <a:lnTo>
                  <a:pt x="307848" y="795527"/>
                </a:lnTo>
                <a:lnTo>
                  <a:pt x="313943" y="801624"/>
                </a:lnTo>
              </a:path>
              <a:path w="483235" h="1120139">
                <a:moveTo>
                  <a:pt x="242316" y="772667"/>
                </a:moveTo>
                <a:lnTo>
                  <a:pt x="242316" y="877824"/>
                </a:lnTo>
              </a:path>
              <a:path w="483235" h="1120139">
                <a:moveTo>
                  <a:pt x="341375" y="737616"/>
                </a:moveTo>
                <a:lnTo>
                  <a:pt x="483108" y="737616"/>
                </a:lnTo>
              </a:path>
              <a:path w="483235" h="1120139">
                <a:moveTo>
                  <a:pt x="411480" y="0"/>
                </a:moveTo>
                <a:lnTo>
                  <a:pt x="411480" y="737616"/>
                </a:lnTo>
              </a:path>
              <a:path w="483235" h="1120139">
                <a:moveTo>
                  <a:pt x="341375" y="801624"/>
                </a:moveTo>
                <a:lnTo>
                  <a:pt x="368188" y="778859"/>
                </a:lnTo>
                <a:lnTo>
                  <a:pt x="400430" y="768096"/>
                </a:lnTo>
                <a:lnTo>
                  <a:pt x="434387" y="769905"/>
                </a:lnTo>
                <a:lnTo>
                  <a:pt x="466343" y="784859"/>
                </a:lnTo>
                <a:lnTo>
                  <a:pt x="472440" y="789432"/>
                </a:lnTo>
                <a:lnTo>
                  <a:pt x="478535" y="795527"/>
                </a:lnTo>
                <a:lnTo>
                  <a:pt x="483108" y="801624"/>
                </a:lnTo>
              </a:path>
              <a:path w="483235" h="1120139">
                <a:moveTo>
                  <a:pt x="411480" y="772667"/>
                </a:moveTo>
                <a:lnTo>
                  <a:pt x="411480" y="964691"/>
                </a:lnTo>
              </a:path>
              <a:path w="483235" h="1120139">
                <a:moveTo>
                  <a:pt x="242316" y="1054608"/>
                </a:moveTo>
                <a:lnTo>
                  <a:pt x="242316" y="865632"/>
                </a:lnTo>
              </a:path>
              <a:path w="483235" h="1120139">
                <a:moveTo>
                  <a:pt x="202691" y="1088135"/>
                </a:moveTo>
                <a:lnTo>
                  <a:pt x="280416" y="1088135"/>
                </a:lnTo>
              </a:path>
              <a:path w="483235" h="1120139">
                <a:moveTo>
                  <a:pt x="216408" y="1120140"/>
                </a:moveTo>
                <a:lnTo>
                  <a:pt x="268224" y="1120140"/>
                </a:lnTo>
              </a:path>
              <a:path w="483235" h="1120139">
                <a:moveTo>
                  <a:pt x="188975" y="1054608"/>
                </a:moveTo>
                <a:lnTo>
                  <a:pt x="294132" y="1054608"/>
                </a:lnTo>
              </a:path>
              <a:path w="483235" h="1120139">
                <a:moveTo>
                  <a:pt x="71627" y="964691"/>
                </a:moveTo>
                <a:lnTo>
                  <a:pt x="411480" y="964691"/>
                </a:lnTo>
              </a:path>
            </a:pathLst>
          </a:custGeom>
          <a:ln w="1524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6" name="object 86"/>
          <p:cNvSpPr/>
          <p:nvPr/>
        </p:nvSpPr>
        <p:spPr>
          <a:xfrm>
            <a:off x="5115086" y="3683509"/>
            <a:ext cx="186981" cy="41275"/>
          </a:xfrm>
          <a:custGeom>
            <a:avLst/>
            <a:gdLst/>
            <a:ahLst/>
            <a:cxnLst/>
            <a:rect l="l" t="t" r="r" b="b"/>
            <a:pathLst>
              <a:path w="81280" h="41275">
                <a:moveTo>
                  <a:pt x="0" y="0"/>
                </a:moveTo>
                <a:lnTo>
                  <a:pt x="0" y="7620"/>
                </a:lnTo>
                <a:lnTo>
                  <a:pt x="1524" y="13716"/>
                </a:lnTo>
                <a:lnTo>
                  <a:pt x="7620" y="25908"/>
                </a:lnTo>
                <a:lnTo>
                  <a:pt x="13716" y="30480"/>
                </a:lnTo>
                <a:lnTo>
                  <a:pt x="18288" y="35052"/>
                </a:lnTo>
                <a:lnTo>
                  <a:pt x="24384" y="38100"/>
                </a:lnTo>
                <a:lnTo>
                  <a:pt x="30480" y="39624"/>
                </a:lnTo>
                <a:lnTo>
                  <a:pt x="38100" y="41148"/>
                </a:lnTo>
                <a:lnTo>
                  <a:pt x="44195" y="41148"/>
                </a:lnTo>
                <a:lnTo>
                  <a:pt x="79248" y="13716"/>
                </a:lnTo>
                <a:lnTo>
                  <a:pt x="80772" y="7620"/>
                </a:lnTo>
                <a:lnTo>
                  <a:pt x="80772" y="0"/>
                </a:lnTo>
              </a:path>
            </a:pathLst>
          </a:custGeom>
          <a:ln w="1524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grpSp>
        <p:nvGrpSpPr>
          <p:cNvPr id="87" name="object 87"/>
          <p:cNvGrpSpPr/>
          <p:nvPr/>
        </p:nvGrpSpPr>
        <p:grpSpPr>
          <a:xfrm>
            <a:off x="5283367" y="3675889"/>
            <a:ext cx="410481" cy="56515"/>
            <a:chOff x="2296667" y="3675888"/>
            <a:chExt cx="178435" cy="56515"/>
          </a:xfrm>
        </p:grpSpPr>
        <p:sp>
          <p:nvSpPr>
            <p:cNvPr id="88" name="object 88"/>
            <p:cNvSpPr/>
            <p:nvPr/>
          </p:nvSpPr>
          <p:spPr>
            <a:xfrm>
              <a:off x="2386583" y="3683508"/>
              <a:ext cx="81280" cy="41275"/>
            </a:xfrm>
            <a:custGeom>
              <a:avLst/>
              <a:gdLst/>
              <a:ahLst/>
              <a:cxnLst/>
              <a:rect l="l" t="t" r="r" b="b"/>
              <a:pathLst>
                <a:path w="81280" h="41275">
                  <a:moveTo>
                    <a:pt x="0" y="0"/>
                  </a:moveTo>
                  <a:lnTo>
                    <a:pt x="18288" y="35052"/>
                  </a:lnTo>
                  <a:lnTo>
                    <a:pt x="38100" y="41148"/>
                  </a:lnTo>
                  <a:lnTo>
                    <a:pt x="42672" y="41148"/>
                  </a:lnTo>
                  <a:lnTo>
                    <a:pt x="76200" y="19812"/>
                  </a:lnTo>
                  <a:lnTo>
                    <a:pt x="77724" y="13716"/>
                  </a:lnTo>
                  <a:lnTo>
                    <a:pt x="80772" y="7620"/>
                  </a:lnTo>
                  <a:lnTo>
                    <a:pt x="80772" y="0"/>
                  </a:lnTo>
                </a:path>
              </a:pathLst>
            </a:custGeom>
            <a:ln w="1524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9" name="object 89"/>
            <p:cNvSpPr/>
            <p:nvPr/>
          </p:nvSpPr>
          <p:spPr>
            <a:xfrm>
              <a:off x="2304287" y="3683508"/>
              <a:ext cx="82550" cy="41275"/>
            </a:xfrm>
            <a:custGeom>
              <a:avLst/>
              <a:gdLst/>
              <a:ahLst/>
              <a:cxnLst/>
              <a:rect l="l" t="t" r="r" b="b"/>
              <a:pathLst>
                <a:path w="82550" h="41275">
                  <a:moveTo>
                    <a:pt x="0" y="0"/>
                  </a:moveTo>
                  <a:lnTo>
                    <a:pt x="19812" y="35052"/>
                  </a:lnTo>
                  <a:lnTo>
                    <a:pt x="32004" y="39624"/>
                  </a:lnTo>
                  <a:lnTo>
                    <a:pt x="38100" y="41148"/>
                  </a:lnTo>
                  <a:lnTo>
                    <a:pt x="44195" y="41148"/>
                  </a:lnTo>
                  <a:lnTo>
                    <a:pt x="51816" y="39624"/>
                  </a:lnTo>
                  <a:lnTo>
                    <a:pt x="57912" y="38100"/>
                  </a:lnTo>
                  <a:lnTo>
                    <a:pt x="64008" y="35052"/>
                  </a:lnTo>
                  <a:lnTo>
                    <a:pt x="68580" y="30480"/>
                  </a:lnTo>
                  <a:lnTo>
                    <a:pt x="74676" y="25908"/>
                  </a:lnTo>
                  <a:lnTo>
                    <a:pt x="80772" y="13716"/>
                  </a:lnTo>
                  <a:lnTo>
                    <a:pt x="82296" y="7620"/>
                  </a:lnTo>
                  <a:lnTo>
                    <a:pt x="82296" y="0"/>
                  </a:lnTo>
                </a:path>
              </a:pathLst>
            </a:custGeom>
            <a:ln w="1524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90" name="object 90"/>
          <p:cNvGrpSpPr/>
          <p:nvPr/>
        </p:nvGrpSpPr>
        <p:grpSpPr>
          <a:xfrm>
            <a:off x="4908239" y="3669792"/>
            <a:ext cx="224961" cy="62865"/>
            <a:chOff x="2133600" y="3669791"/>
            <a:chExt cx="97790" cy="62865"/>
          </a:xfrm>
        </p:grpSpPr>
        <p:sp>
          <p:nvSpPr>
            <p:cNvPr id="91" name="object 91"/>
            <p:cNvSpPr/>
            <p:nvPr/>
          </p:nvSpPr>
          <p:spPr>
            <a:xfrm>
              <a:off x="2141220" y="3683507"/>
              <a:ext cx="82550" cy="41275"/>
            </a:xfrm>
            <a:custGeom>
              <a:avLst/>
              <a:gdLst/>
              <a:ahLst/>
              <a:cxnLst/>
              <a:rect l="l" t="t" r="r" b="b"/>
              <a:pathLst>
                <a:path w="82550" h="41275">
                  <a:moveTo>
                    <a:pt x="0" y="0"/>
                  </a:moveTo>
                  <a:lnTo>
                    <a:pt x="0" y="7620"/>
                  </a:lnTo>
                  <a:lnTo>
                    <a:pt x="3048" y="13716"/>
                  </a:lnTo>
                  <a:lnTo>
                    <a:pt x="4572" y="19812"/>
                  </a:lnTo>
                  <a:lnTo>
                    <a:pt x="9144" y="25908"/>
                  </a:lnTo>
                  <a:lnTo>
                    <a:pt x="18288" y="35052"/>
                  </a:lnTo>
                  <a:lnTo>
                    <a:pt x="24384" y="38100"/>
                  </a:lnTo>
                  <a:lnTo>
                    <a:pt x="32004" y="39624"/>
                  </a:lnTo>
                  <a:lnTo>
                    <a:pt x="38100" y="41148"/>
                  </a:lnTo>
                  <a:lnTo>
                    <a:pt x="44195" y="41148"/>
                  </a:lnTo>
                  <a:lnTo>
                    <a:pt x="51816" y="39624"/>
                  </a:lnTo>
                  <a:lnTo>
                    <a:pt x="79248" y="13716"/>
                  </a:lnTo>
                  <a:lnTo>
                    <a:pt x="80772" y="7620"/>
                  </a:lnTo>
                  <a:lnTo>
                    <a:pt x="82296" y="0"/>
                  </a:lnTo>
                </a:path>
              </a:pathLst>
            </a:custGeom>
            <a:ln w="1524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2" name="object 92"/>
            <p:cNvSpPr/>
            <p:nvPr/>
          </p:nvSpPr>
          <p:spPr>
            <a:xfrm>
              <a:off x="2133600" y="3669791"/>
              <a:ext cx="15240" cy="13970"/>
            </a:xfrm>
            <a:custGeom>
              <a:avLst/>
              <a:gdLst/>
              <a:ahLst/>
              <a:cxnLst/>
              <a:rect l="l" t="t" r="r" b="b"/>
              <a:pathLst>
                <a:path w="15239" h="13970">
                  <a:moveTo>
                    <a:pt x="0" y="13716"/>
                  </a:moveTo>
                  <a:lnTo>
                    <a:pt x="15239" y="13716"/>
                  </a:lnTo>
                  <a:lnTo>
                    <a:pt x="15239" y="0"/>
                  </a:lnTo>
                  <a:lnTo>
                    <a:pt x="0" y="0"/>
                  </a:lnTo>
                  <a:lnTo>
                    <a:pt x="0" y="13716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3" name="object 93"/>
            <p:cNvSpPr/>
            <p:nvPr/>
          </p:nvSpPr>
          <p:spPr>
            <a:xfrm>
              <a:off x="2223515" y="3669791"/>
              <a:ext cx="0" cy="13970"/>
            </a:xfrm>
            <a:custGeom>
              <a:avLst/>
              <a:gdLst/>
              <a:ahLst/>
              <a:cxnLst/>
              <a:rect l="l" t="t" r="r" b="b"/>
              <a:pathLst>
                <a:path h="13970">
                  <a:moveTo>
                    <a:pt x="-7619" y="6858"/>
                  </a:moveTo>
                  <a:lnTo>
                    <a:pt x="7619" y="6858"/>
                  </a:lnTo>
                </a:path>
              </a:pathLst>
            </a:custGeom>
            <a:ln w="13716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94" name="object 94"/>
          <p:cNvSpPr/>
          <p:nvPr/>
        </p:nvSpPr>
        <p:spPr>
          <a:xfrm>
            <a:off x="5300898" y="3669791"/>
            <a:ext cx="0" cy="13970"/>
          </a:xfrm>
          <a:custGeom>
            <a:avLst/>
            <a:gdLst/>
            <a:ahLst/>
            <a:cxnLst/>
            <a:rect l="l" t="t" r="r" b="b"/>
            <a:pathLst>
              <a:path h="13970">
                <a:moveTo>
                  <a:pt x="-7619" y="6858"/>
                </a:moveTo>
                <a:lnTo>
                  <a:pt x="7619" y="6858"/>
                </a:lnTo>
              </a:path>
            </a:pathLst>
          </a:custGeom>
          <a:ln w="13716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5" name="object 95"/>
          <p:cNvSpPr/>
          <p:nvPr/>
        </p:nvSpPr>
        <p:spPr>
          <a:xfrm>
            <a:off x="5490213" y="3669791"/>
            <a:ext cx="0" cy="13970"/>
          </a:xfrm>
          <a:custGeom>
            <a:avLst/>
            <a:gdLst/>
            <a:ahLst/>
            <a:cxnLst/>
            <a:rect l="l" t="t" r="r" b="b"/>
            <a:pathLst>
              <a:path h="13970">
                <a:moveTo>
                  <a:pt x="-7619" y="6858"/>
                </a:moveTo>
                <a:lnTo>
                  <a:pt x="7619" y="6858"/>
                </a:lnTo>
              </a:path>
            </a:pathLst>
          </a:custGeom>
          <a:ln w="13716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6" name="object 96"/>
          <p:cNvSpPr/>
          <p:nvPr/>
        </p:nvSpPr>
        <p:spPr>
          <a:xfrm>
            <a:off x="5676028" y="3669791"/>
            <a:ext cx="0" cy="13970"/>
          </a:xfrm>
          <a:custGeom>
            <a:avLst/>
            <a:gdLst/>
            <a:ahLst/>
            <a:cxnLst/>
            <a:rect l="l" t="t" r="r" b="b"/>
            <a:pathLst>
              <a:path h="13970">
                <a:moveTo>
                  <a:pt x="-7619" y="6858"/>
                </a:moveTo>
                <a:lnTo>
                  <a:pt x="7619" y="6858"/>
                </a:lnTo>
              </a:path>
            </a:pathLst>
          </a:custGeom>
          <a:ln w="13716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7" name="object 97"/>
          <p:cNvSpPr/>
          <p:nvPr/>
        </p:nvSpPr>
        <p:spPr>
          <a:xfrm>
            <a:off x="5115086" y="3966973"/>
            <a:ext cx="186981" cy="41275"/>
          </a:xfrm>
          <a:custGeom>
            <a:avLst/>
            <a:gdLst/>
            <a:ahLst/>
            <a:cxnLst/>
            <a:rect l="l" t="t" r="r" b="b"/>
            <a:pathLst>
              <a:path w="81280" h="41275">
                <a:moveTo>
                  <a:pt x="0" y="1524"/>
                </a:moveTo>
                <a:lnTo>
                  <a:pt x="0" y="7620"/>
                </a:lnTo>
                <a:lnTo>
                  <a:pt x="1524" y="13716"/>
                </a:lnTo>
                <a:lnTo>
                  <a:pt x="30480" y="41148"/>
                </a:lnTo>
                <a:lnTo>
                  <a:pt x="50292" y="41148"/>
                </a:lnTo>
                <a:lnTo>
                  <a:pt x="68580" y="32004"/>
                </a:lnTo>
                <a:lnTo>
                  <a:pt x="73152" y="25908"/>
                </a:lnTo>
                <a:lnTo>
                  <a:pt x="79248" y="13716"/>
                </a:lnTo>
                <a:lnTo>
                  <a:pt x="80772" y="7620"/>
                </a:lnTo>
                <a:lnTo>
                  <a:pt x="80772" y="0"/>
                </a:lnTo>
              </a:path>
            </a:pathLst>
          </a:custGeom>
          <a:ln w="1524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grpSp>
        <p:nvGrpSpPr>
          <p:cNvPr id="98" name="object 98"/>
          <p:cNvGrpSpPr/>
          <p:nvPr/>
        </p:nvGrpSpPr>
        <p:grpSpPr>
          <a:xfrm>
            <a:off x="5283367" y="3959353"/>
            <a:ext cx="410481" cy="56515"/>
            <a:chOff x="2296667" y="3959352"/>
            <a:chExt cx="178435" cy="56515"/>
          </a:xfrm>
        </p:grpSpPr>
        <p:sp>
          <p:nvSpPr>
            <p:cNvPr id="99" name="object 99"/>
            <p:cNvSpPr/>
            <p:nvPr/>
          </p:nvSpPr>
          <p:spPr>
            <a:xfrm>
              <a:off x="2386583" y="3966972"/>
              <a:ext cx="81280" cy="41275"/>
            </a:xfrm>
            <a:custGeom>
              <a:avLst/>
              <a:gdLst/>
              <a:ahLst/>
              <a:cxnLst/>
              <a:rect l="l" t="t" r="r" b="b"/>
              <a:pathLst>
                <a:path w="81280" h="41275">
                  <a:moveTo>
                    <a:pt x="0" y="1524"/>
                  </a:moveTo>
                  <a:lnTo>
                    <a:pt x="1524" y="7620"/>
                  </a:lnTo>
                  <a:lnTo>
                    <a:pt x="3048" y="13716"/>
                  </a:lnTo>
                  <a:lnTo>
                    <a:pt x="6096" y="21336"/>
                  </a:lnTo>
                  <a:lnTo>
                    <a:pt x="9144" y="25908"/>
                  </a:lnTo>
                  <a:lnTo>
                    <a:pt x="13716" y="32004"/>
                  </a:lnTo>
                  <a:lnTo>
                    <a:pt x="18288" y="35052"/>
                  </a:lnTo>
                  <a:lnTo>
                    <a:pt x="30480" y="41148"/>
                  </a:lnTo>
                  <a:lnTo>
                    <a:pt x="50292" y="41148"/>
                  </a:lnTo>
                  <a:lnTo>
                    <a:pt x="62484" y="35052"/>
                  </a:lnTo>
                  <a:lnTo>
                    <a:pt x="67056" y="32004"/>
                  </a:lnTo>
                  <a:lnTo>
                    <a:pt x="76200" y="19812"/>
                  </a:lnTo>
                  <a:lnTo>
                    <a:pt x="77724" y="13716"/>
                  </a:lnTo>
                  <a:lnTo>
                    <a:pt x="80772" y="7620"/>
                  </a:lnTo>
                  <a:lnTo>
                    <a:pt x="80772" y="0"/>
                  </a:lnTo>
                </a:path>
              </a:pathLst>
            </a:custGeom>
            <a:ln w="1524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0" name="object 100"/>
            <p:cNvSpPr/>
            <p:nvPr/>
          </p:nvSpPr>
          <p:spPr>
            <a:xfrm>
              <a:off x="2304287" y="3966972"/>
              <a:ext cx="82550" cy="41275"/>
            </a:xfrm>
            <a:custGeom>
              <a:avLst/>
              <a:gdLst/>
              <a:ahLst/>
              <a:cxnLst/>
              <a:rect l="l" t="t" r="r" b="b"/>
              <a:pathLst>
                <a:path w="82550" h="41275">
                  <a:moveTo>
                    <a:pt x="0" y="1524"/>
                  </a:moveTo>
                  <a:lnTo>
                    <a:pt x="19812" y="35052"/>
                  </a:lnTo>
                  <a:lnTo>
                    <a:pt x="24384" y="38100"/>
                  </a:lnTo>
                  <a:lnTo>
                    <a:pt x="32004" y="41148"/>
                  </a:lnTo>
                  <a:lnTo>
                    <a:pt x="51816" y="41148"/>
                  </a:lnTo>
                  <a:lnTo>
                    <a:pt x="80772" y="13716"/>
                  </a:lnTo>
                  <a:lnTo>
                    <a:pt x="82296" y="7620"/>
                  </a:lnTo>
                  <a:lnTo>
                    <a:pt x="82296" y="0"/>
                  </a:lnTo>
                </a:path>
              </a:pathLst>
            </a:custGeom>
            <a:ln w="1524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101" name="object 101"/>
          <p:cNvGrpSpPr/>
          <p:nvPr/>
        </p:nvGrpSpPr>
        <p:grpSpPr>
          <a:xfrm>
            <a:off x="4908239" y="3953256"/>
            <a:ext cx="224961" cy="62865"/>
            <a:chOff x="2133600" y="3953255"/>
            <a:chExt cx="97790" cy="62865"/>
          </a:xfrm>
        </p:grpSpPr>
        <p:sp>
          <p:nvSpPr>
            <p:cNvPr id="102" name="object 102"/>
            <p:cNvSpPr/>
            <p:nvPr/>
          </p:nvSpPr>
          <p:spPr>
            <a:xfrm>
              <a:off x="2141220" y="3966972"/>
              <a:ext cx="82550" cy="41275"/>
            </a:xfrm>
            <a:custGeom>
              <a:avLst/>
              <a:gdLst/>
              <a:ahLst/>
              <a:cxnLst/>
              <a:rect l="l" t="t" r="r" b="b"/>
              <a:pathLst>
                <a:path w="82550" h="41275">
                  <a:moveTo>
                    <a:pt x="0" y="1524"/>
                  </a:moveTo>
                  <a:lnTo>
                    <a:pt x="0" y="7620"/>
                  </a:lnTo>
                  <a:lnTo>
                    <a:pt x="3048" y="13716"/>
                  </a:lnTo>
                  <a:lnTo>
                    <a:pt x="4572" y="21336"/>
                  </a:lnTo>
                  <a:lnTo>
                    <a:pt x="9144" y="25908"/>
                  </a:lnTo>
                  <a:lnTo>
                    <a:pt x="13716" y="32004"/>
                  </a:lnTo>
                  <a:lnTo>
                    <a:pt x="18288" y="35052"/>
                  </a:lnTo>
                  <a:lnTo>
                    <a:pt x="24384" y="38100"/>
                  </a:lnTo>
                  <a:lnTo>
                    <a:pt x="32004" y="41148"/>
                  </a:lnTo>
                  <a:lnTo>
                    <a:pt x="51816" y="41148"/>
                  </a:lnTo>
                  <a:lnTo>
                    <a:pt x="64008" y="35052"/>
                  </a:lnTo>
                  <a:lnTo>
                    <a:pt x="68580" y="32004"/>
                  </a:lnTo>
                  <a:lnTo>
                    <a:pt x="77724" y="19812"/>
                  </a:lnTo>
                  <a:lnTo>
                    <a:pt x="79248" y="13716"/>
                  </a:lnTo>
                  <a:lnTo>
                    <a:pt x="80772" y="7620"/>
                  </a:lnTo>
                  <a:lnTo>
                    <a:pt x="82296" y="0"/>
                  </a:lnTo>
                </a:path>
              </a:pathLst>
            </a:custGeom>
            <a:ln w="1524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3" name="object 103"/>
            <p:cNvSpPr/>
            <p:nvPr/>
          </p:nvSpPr>
          <p:spPr>
            <a:xfrm>
              <a:off x="2133600" y="3953255"/>
              <a:ext cx="15240" cy="15240"/>
            </a:xfrm>
            <a:custGeom>
              <a:avLst/>
              <a:gdLst/>
              <a:ahLst/>
              <a:cxnLst/>
              <a:rect l="l" t="t" r="r" b="b"/>
              <a:pathLst>
                <a:path w="15239" h="15239">
                  <a:moveTo>
                    <a:pt x="0" y="15240"/>
                  </a:moveTo>
                  <a:lnTo>
                    <a:pt x="15239" y="15240"/>
                  </a:lnTo>
                  <a:lnTo>
                    <a:pt x="15239" y="0"/>
                  </a:lnTo>
                  <a:lnTo>
                    <a:pt x="0" y="0"/>
                  </a:lnTo>
                  <a:lnTo>
                    <a:pt x="0" y="1524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4" name="object 104"/>
            <p:cNvSpPr/>
            <p:nvPr/>
          </p:nvSpPr>
          <p:spPr>
            <a:xfrm>
              <a:off x="2223515" y="3953255"/>
              <a:ext cx="0" cy="15240"/>
            </a:xfrm>
            <a:custGeom>
              <a:avLst/>
              <a:gdLst/>
              <a:ahLst/>
              <a:cxnLst/>
              <a:rect l="l" t="t" r="r" b="b"/>
              <a:pathLst>
                <a:path h="15239">
                  <a:moveTo>
                    <a:pt x="-7619" y="7620"/>
                  </a:moveTo>
                  <a:lnTo>
                    <a:pt x="7619" y="7620"/>
                  </a:lnTo>
                </a:path>
              </a:pathLst>
            </a:custGeom>
            <a:ln w="1524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105" name="object 105"/>
          <p:cNvSpPr/>
          <p:nvPr/>
        </p:nvSpPr>
        <p:spPr>
          <a:xfrm>
            <a:off x="5300898" y="3953255"/>
            <a:ext cx="0" cy="15240"/>
          </a:xfrm>
          <a:custGeom>
            <a:avLst/>
            <a:gdLst/>
            <a:ahLst/>
            <a:cxnLst/>
            <a:rect l="l" t="t" r="r" b="b"/>
            <a:pathLst>
              <a:path h="15239">
                <a:moveTo>
                  <a:pt x="-7619" y="7620"/>
                </a:moveTo>
                <a:lnTo>
                  <a:pt x="7619" y="7620"/>
                </a:lnTo>
              </a:path>
            </a:pathLst>
          </a:custGeom>
          <a:ln w="1524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6" name="object 106"/>
          <p:cNvSpPr/>
          <p:nvPr/>
        </p:nvSpPr>
        <p:spPr>
          <a:xfrm>
            <a:off x="5490213" y="3953255"/>
            <a:ext cx="0" cy="15240"/>
          </a:xfrm>
          <a:custGeom>
            <a:avLst/>
            <a:gdLst/>
            <a:ahLst/>
            <a:cxnLst/>
            <a:rect l="l" t="t" r="r" b="b"/>
            <a:pathLst>
              <a:path h="15239">
                <a:moveTo>
                  <a:pt x="-7619" y="7620"/>
                </a:moveTo>
                <a:lnTo>
                  <a:pt x="7619" y="7620"/>
                </a:lnTo>
              </a:path>
            </a:pathLst>
          </a:custGeom>
          <a:ln w="1524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7" name="object 107"/>
          <p:cNvSpPr/>
          <p:nvPr/>
        </p:nvSpPr>
        <p:spPr>
          <a:xfrm>
            <a:off x="5676028" y="3953255"/>
            <a:ext cx="0" cy="15240"/>
          </a:xfrm>
          <a:custGeom>
            <a:avLst/>
            <a:gdLst/>
            <a:ahLst/>
            <a:cxnLst/>
            <a:rect l="l" t="t" r="r" b="b"/>
            <a:pathLst>
              <a:path h="15239">
                <a:moveTo>
                  <a:pt x="-7619" y="7620"/>
                </a:moveTo>
                <a:lnTo>
                  <a:pt x="7619" y="7620"/>
                </a:lnTo>
              </a:path>
            </a:pathLst>
          </a:custGeom>
          <a:ln w="1524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pic>
        <p:nvPicPr>
          <p:cNvPr id="108" name="object 108"/>
          <p:cNvPicPr/>
          <p:nvPr/>
        </p:nvPicPr>
        <p:blipFill>
          <a:blip r:embed="rId4" cstate="print"/>
          <a:stretch>
            <a:fillRect/>
          </a:stretch>
        </p:blipFill>
        <p:spPr>
          <a:xfrm>
            <a:off x="4908239" y="3371089"/>
            <a:ext cx="785318" cy="64007"/>
          </a:xfrm>
          <a:prstGeom prst="rect">
            <a:avLst/>
          </a:prstGeom>
        </p:spPr>
      </p:pic>
      <p:sp>
        <p:nvSpPr>
          <p:cNvPr id="109" name="object 109"/>
          <p:cNvSpPr/>
          <p:nvPr/>
        </p:nvSpPr>
        <p:spPr>
          <a:xfrm>
            <a:off x="3730260" y="4977384"/>
            <a:ext cx="94951" cy="81280"/>
          </a:xfrm>
          <a:custGeom>
            <a:avLst/>
            <a:gdLst/>
            <a:ahLst/>
            <a:cxnLst/>
            <a:rect l="l" t="t" r="r" b="b"/>
            <a:pathLst>
              <a:path w="41275" h="81279">
                <a:moveTo>
                  <a:pt x="39624" y="0"/>
                </a:moveTo>
                <a:lnTo>
                  <a:pt x="33528" y="0"/>
                </a:lnTo>
                <a:lnTo>
                  <a:pt x="27432" y="1524"/>
                </a:lnTo>
                <a:lnTo>
                  <a:pt x="15240" y="7620"/>
                </a:lnTo>
                <a:lnTo>
                  <a:pt x="10668" y="12192"/>
                </a:lnTo>
                <a:lnTo>
                  <a:pt x="6096" y="18288"/>
                </a:lnTo>
                <a:lnTo>
                  <a:pt x="0" y="30480"/>
                </a:lnTo>
                <a:lnTo>
                  <a:pt x="0" y="50292"/>
                </a:lnTo>
                <a:lnTo>
                  <a:pt x="27432" y="79248"/>
                </a:lnTo>
                <a:lnTo>
                  <a:pt x="33528" y="80772"/>
                </a:lnTo>
                <a:lnTo>
                  <a:pt x="41148" y="80772"/>
                </a:lnTo>
              </a:path>
            </a:pathLst>
          </a:custGeom>
          <a:ln w="1524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grpSp>
        <p:nvGrpSpPr>
          <p:cNvPr id="110" name="object 110"/>
          <p:cNvGrpSpPr/>
          <p:nvPr/>
        </p:nvGrpSpPr>
        <p:grpSpPr>
          <a:xfrm>
            <a:off x="3712731" y="5050536"/>
            <a:ext cx="130010" cy="178435"/>
            <a:chOff x="1613915" y="5050535"/>
            <a:chExt cx="56515" cy="178435"/>
          </a:xfrm>
        </p:grpSpPr>
        <p:sp>
          <p:nvSpPr>
            <p:cNvPr id="111" name="object 111"/>
            <p:cNvSpPr/>
            <p:nvPr/>
          </p:nvSpPr>
          <p:spPr>
            <a:xfrm>
              <a:off x="1621535" y="5140452"/>
              <a:ext cx="41275" cy="81280"/>
            </a:xfrm>
            <a:custGeom>
              <a:avLst/>
              <a:gdLst/>
              <a:ahLst/>
              <a:cxnLst/>
              <a:rect l="l" t="t" r="r" b="b"/>
              <a:pathLst>
                <a:path w="41275" h="81279">
                  <a:moveTo>
                    <a:pt x="39624" y="0"/>
                  </a:moveTo>
                  <a:lnTo>
                    <a:pt x="33528" y="0"/>
                  </a:lnTo>
                  <a:lnTo>
                    <a:pt x="15240" y="9144"/>
                  </a:lnTo>
                  <a:lnTo>
                    <a:pt x="6096" y="18288"/>
                  </a:lnTo>
                  <a:lnTo>
                    <a:pt x="0" y="30480"/>
                  </a:lnTo>
                  <a:lnTo>
                    <a:pt x="0" y="50292"/>
                  </a:lnTo>
                  <a:lnTo>
                    <a:pt x="6096" y="62484"/>
                  </a:lnTo>
                  <a:lnTo>
                    <a:pt x="15240" y="71628"/>
                  </a:lnTo>
                  <a:lnTo>
                    <a:pt x="27432" y="77724"/>
                  </a:lnTo>
                  <a:lnTo>
                    <a:pt x="33528" y="79248"/>
                  </a:lnTo>
                  <a:lnTo>
                    <a:pt x="41148" y="80772"/>
                  </a:lnTo>
                </a:path>
              </a:pathLst>
            </a:custGeom>
            <a:ln w="1524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2" name="object 112"/>
            <p:cNvSpPr/>
            <p:nvPr/>
          </p:nvSpPr>
          <p:spPr>
            <a:xfrm>
              <a:off x="1621535" y="5058155"/>
              <a:ext cx="41275" cy="82550"/>
            </a:xfrm>
            <a:custGeom>
              <a:avLst/>
              <a:gdLst/>
              <a:ahLst/>
              <a:cxnLst/>
              <a:rect l="l" t="t" r="r" b="b"/>
              <a:pathLst>
                <a:path w="41275" h="82550">
                  <a:moveTo>
                    <a:pt x="39624" y="0"/>
                  </a:moveTo>
                  <a:lnTo>
                    <a:pt x="6096" y="19812"/>
                  </a:lnTo>
                  <a:lnTo>
                    <a:pt x="0" y="32004"/>
                  </a:lnTo>
                  <a:lnTo>
                    <a:pt x="0" y="51816"/>
                  </a:lnTo>
                  <a:lnTo>
                    <a:pt x="27432" y="80772"/>
                  </a:lnTo>
                  <a:lnTo>
                    <a:pt x="33528" y="82296"/>
                  </a:lnTo>
                  <a:lnTo>
                    <a:pt x="41148" y="82296"/>
                  </a:lnTo>
                </a:path>
              </a:pathLst>
            </a:custGeom>
            <a:ln w="1524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113" name="object 113"/>
          <p:cNvGrpSpPr/>
          <p:nvPr/>
        </p:nvGrpSpPr>
        <p:grpSpPr>
          <a:xfrm>
            <a:off x="3712731" y="4887467"/>
            <a:ext cx="144618" cy="97790"/>
            <a:chOff x="1613915" y="4887467"/>
            <a:chExt cx="62865" cy="97790"/>
          </a:xfrm>
        </p:grpSpPr>
        <p:sp>
          <p:nvSpPr>
            <p:cNvPr id="114" name="object 114"/>
            <p:cNvSpPr/>
            <p:nvPr/>
          </p:nvSpPr>
          <p:spPr>
            <a:xfrm>
              <a:off x="1621535" y="4895087"/>
              <a:ext cx="41275" cy="82550"/>
            </a:xfrm>
            <a:custGeom>
              <a:avLst/>
              <a:gdLst/>
              <a:ahLst/>
              <a:cxnLst/>
              <a:rect l="l" t="t" r="r" b="b"/>
              <a:pathLst>
                <a:path w="41275" h="82550">
                  <a:moveTo>
                    <a:pt x="39624" y="0"/>
                  </a:moveTo>
                  <a:lnTo>
                    <a:pt x="33528" y="0"/>
                  </a:lnTo>
                  <a:lnTo>
                    <a:pt x="27432" y="1524"/>
                  </a:lnTo>
                  <a:lnTo>
                    <a:pt x="21336" y="4572"/>
                  </a:lnTo>
                  <a:lnTo>
                    <a:pt x="15240" y="9144"/>
                  </a:lnTo>
                  <a:lnTo>
                    <a:pt x="6096" y="18288"/>
                  </a:lnTo>
                  <a:lnTo>
                    <a:pt x="0" y="30480"/>
                  </a:lnTo>
                  <a:lnTo>
                    <a:pt x="0" y="50292"/>
                  </a:lnTo>
                  <a:lnTo>
                    <a:pt x="33528" y="80772"/>
                  </a:lnTo>
                  <a:lnTo>
                    <a:pt x="41148" y="82296"/>
                  </a:lnTo>
                </a:path>
              </a:pathLst>
            </a:custGeom>
            <a:ln w="1524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5" name="object 115"/>
            <p:cNvSpPr/>
            <p:nvPr/>
          </p:nvSpPr>
          <p:spPr>
            <a:xfrm>
              <a:off x="1661159" y="4895087"/>
              <a:ext cx="15240" cy="82550"/>
            </a:xfrm>
            <a:custGeom>
              <a:avLst/>
              <a:gdLst/>
              <a:ahLst/>
              <a:cxnLst/>
              <a:rect l="l" t="t" r="r" b="b"/>
              <a:pathLst>
                <a:path w="15239" h="82550">
                  <a:moveTo>
                    <a:pt x="0" y="0"/>
                  </a:moveTo>
                  <a:lnTo>
                    <a:pt x="15240" y="0"/>
                  </a:lnTo>
                </a:path>
                <a:path w="15239" h="82550">
                  <a:moveTo>
                    <a:pt x="0" y="82296"/>
                  </a:moveTo>
                  <a:lnTo>
                    <a:pt x="15240" y="82296"/>
                  </a:lnTo>
                </a:path>
              </a:pathLst>
            </a:custGeom>
            <a:ln w="1524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116" name="object 116"/>
          <p:cNvSpPr/>
          <p:nvPr/>
        </p:nvSpPr>
        <p:spPr>
          <a:xfrm>
            <a:off x="3821414" y="5058155"/>
            <a:ext cx="35059" cy="0"/>
          </a:xfrm>
          <a:custGeom>
            <a:avLst/>
            <a:gdLst/>
            <a:ahLst/>
            <a:cxnLst/>
            <a:rect l="l" t="t" r="r" b="b"/>
            <a:pathLst>
              <a:path w="15239">
                <a:moveTo>
                  <a:pt x="0" y="0"/>
                </a:moveTo>
                <a:lnTo>
                  <a:pt x="15240" y="0"/>
                </a:lnTo>
              </a:path>
            </a:pathLst>
          </a:custGeom>
          <a:ln w="1524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7" name="object 117"/>
          <p:cNvSpPr/>
          <p:nvPr/>
        </p:nvSpPr>
        <p:spPr>
          <a:xfrm>
            <a:off x="3821414" y="5140452"/>
            <a:ext cx="35059" cy="0"/>
          </a:xfrm>
          <a:custGeom>
            <a:avLst/>
            <a:gdLst/>
            <a:ahLst/>
            <a:cxnLst/>
            <a:rect l="l" t="t" r="r" b="b"/>
            <a:pathLst>
              <a:path w="15239">
                <a:moveTo>
                  <a:pt x="0" y="0"/>
                </a:moveTo>
                <a:lnTo>
                  <a:pt x="15240" y="0"/>
                </a:lnTo>
              </a:path>
            </a:pathLst>
          </a:custGeom>
          <a:ln w="1524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8" name="object 118"/>
          <p:cNvSpPr/>
          <p:nvPr/>
        </p:nvSpPr>
        <p:spPr>
          <a:xfrm>
            <a:off x="3821414" y="5213603"/>
            <a:ext cx="35059" cy="15240"/>
          </a:xfrm>
          <a:custGeom>
            <a:avLst/>
            <a:gdLst/>
            <a:ahLst/>
            <a:cxnLst/>
            <a:rect l="l" t="t" r="r" b="b"/>
            <a:pathLst>
              <a:path w="15239" h="15239">
                <a:moveTo>
                  <a:pt x="0" y="0"/>
                </a:moveTo>
                <a:lnTo>
                  <a:pt x="15240" y="0"/>
                </a:lnTo>
                <a:lnTo>
                  <a:pt x="15240" y="15239"/>
                </a:lnTo>
                <a:lnTo>
                  <a:pt x="0" y="15239"/>
                </a:lnTo>
                <a:lnTo>
                  <a:pt x="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grpSp>
        <p:nvGrpSpPr>
          <p:cNvPr id="119" name="object 119"/>
          <p:cNvGrpSpPr/>
          <p:nvPr/>
        </p:nvGrpSpPr>
        <p:grpSpPr>
          <a:xfrm>
            <a:off x="3558472" y="5213604"/>
            <a:ext cx="297998" cy="178435"/>
            <a:chOff x="1546859" y="5213603"/>
            <a:chExt cx="129539" cy="178435"/>
          </a:xfrm>
        </p:grpSpPr>
        <p:sp>
          <p:nvSpPr>
            <p:cNvPr id="120" name="object 120"/>
            <p:cNvSpPr/>
            <p:nvPr/>
          </p:nvSpPr>
          <p:spPr>
            <a:xfrm>
              <a:off x="1621535" y="5303520"/>
              <a:ext cx="41275" cy="81280"/>
            </a:xfrm>
            <a:custGeom>
              <a:avLst/>
              <a:gdLst/>
              <a:ahLst/>
              <a:cxnLst/>
              <a:rect l="l" t="t" r="r" b="b"/>
              <a:pathLst>
                <a:path w="41275" h="81279">
                  <a:moveTo>
                    <a:pt x="39624" y="0"/>
                  </a:moveTo>
                  <a:lnTo>
                    <a:pt x="33528" y="0"/>
                  </a:lnTo>
                  <a:lnTo>
                    <a:pt x="27432" y="1524"/>
                  </a:lnTo>
                  <a:lnTo>
                    <a:pt x="15240" y="7620"/>
                  </a:lnTo>
                  <a:lnTo>
                    <a:pt x="10668" y="12192"/>
                  </a:lnTo>
                  <a:lnTo>
                    <a:pt x="6096" y="18288"/>
                  </a:lnTo>
                  <a:lnTo>
                    <a:pt x="0" y="30480"/>
                  </a:lnTo>
                  <a:lnTo>
                    <a:pt x="0" y="50292"/>
                  </a:lnTo>
                  <a:lnTo>
                    <a:pt x="27432" y="79248"/>
                  </a:lnTo>
                  <a:lnTo>
                    <a:pt x="33528" y="80772"/>
                  </a:lnTo>
                  <a:lnTo>
                    <a:pt x="41148" y="80772"/>
                  </a:lnTo>
                </a:path>
              </a:pathLst>
            </a:custGeom>
            <a:ln w="1524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1" name="object 121"/>
            <p:cNvSpPr/>
            <p:nvPr/>
          </p:nvSpPr>
          <p:spPr>
            <a:xfrm>
              <a:off x="1621535" y="5221223"/>
              <a:ext cx="41275" cy="82550"/>
            </a:xfrm>
            <a:custGeom>
              <a:avLst/>
              <a:gdLst/>
              <a:ahLst/>
              <a:cxnLst/>
              <a:rect l="l" t="t" r="r" b="b"/>
              <a:pathLst>
                <a:path w="41275" h="82550">
                  <a:moveTo>
                    <a:pt x="39624" y="0"/>
                  </a:moveTo>
                  <a:lnTo>
                    <a:pt x="33528" y="0"/>
                  </a:lnTo>
                  <a:lnTo>
                    <a:pt x="27432" y="1524"/>
                  </a:lnTo>
                  <a:lnTo>
                    <a:pt x="21336" y="4572"/>
                  </a:lnTo>
                  <a:lnTo>
                    <a:pt x="15240" y="9144"/>
                  </a:lnTo>
                  <a:lnTo>
                    <a:pt x="6096" y="18288"/>
                  </a:lnTo>
                  <a:lnTo>
                    <a:pt x="0" y="30480"/>
                  </a:lnTo>
                  <a:lnTo>
                    <a:pt x="0" y="50292"/>
                  </a:lnTo>
                  <a:lnTo>
                    <a:pt x="27432" y="79248"/>
                  </a:lnTo>
                  <a:lnTo>
                    <a:pt x="33528" y="80772"/>
                  </a:lnTo>
                  <a:lnTo>
                    <a:pt x="41148" y="82296"/>
                  </a:lnTo>
                </a:path>
              </a:pathLst>
            </a:custGeom>
            <a:ln w="1524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2" name="object 122"/>
            <p:cNvSpPr/>
            <p:nvPr/>
          </p:nvSpPr>
          <p:spPr>
            <a:xfrm>
              <a:off x="1661159" y="5213603"/>
              <a:ext cx="15240" cy="15240"/>
            </a:xfrm>
            <a:custGeom>
              <a:avLst/>
              <a:gdLst/>
              <a:ahLst/>
              <a:cxnLst/>
              <a:rect l="l" t="t" r="r" b="b"/>
              <a:pathLst>
                <a:path w="15239" h="15239">
                  <a:moveTo>
                    <a:pt x="0" y="0"/>
                  </a:moveTo>
                  <a:lnTo>
                    <a:pt x="15240" y="0"/>
                  </a:lnTo>
                  <a:lnTo>
                    <a:pt x="15240" y="15239"/>
                  </a:lnTo>
                  <a:lnTo>
                    <a:pt x="0" y="15239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3" name="object 123"/>
            <p:cNvSpPr/>
            <p:nvPr/>
          </p:nvSpPr>
          <p:spPr>
            <a:xfrm>
              <a:off x="1661159" y="5303520"/>
              <a:ext cx="15240" cy="81280"/>
            </a:xfrm>
            <a:custGeom>
              <a:avLst/>
              <a:gdLst/>
              <a:ahLst/>
              <a:cxnLst/>
              <a:rect l="l" t="t" r="r" b="b"/>
              <a:pathLst>
                <a:path w="15239" h="81279">
                  <a:moveTo>
                    <a:pt x="0" y="0"/>
                  </a:moveTo>
                  <a:lnTo>
                    <a:pt x="15240" y="0"/>
                  </a:lnTo>
                </a:path>
                <a:path w="15239" h="81279">
                  <a:moveTo>
                    <a:pt x="0" y="80772"/>
                  </a:moveTo>
                  <a:lnTo>
                    <a:pt x="15240" y="80772"/>
                  </a:lnTo>
                </a:path>
              </a:pathLst>
            </a:custGeom>
            <a:ln w="1524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4" name="object 124"/>
            <p:cNvSpPr/>
            <p:nvPr/>
          </p:nvSpPr>
          <p:spPr>
            <a:xfrm>
              <a:off x="1554479" y="5221224"/>
              <a:ext cx="41275" cy="82550"/>
            </a:xfrm>
            <a:custGeom>
              <a:avLst/>
              <a:gdLst/>
              <a:ahLst/>
              <a:cxnLst/>
              <a:rect l="l" t="t" r="r" b="b"/>
              <a:pathLst>
                <a:path w="41275" h="82550">
                  <a:moveTo>
                    <a:pt x="0" y="82296"/>
                  </a:moveTo>
                  <a:lnTo>
                    <a:pt x="39624" y="50292"/>
                  </a:lnTo>
                  <a:lnTo>
                    <a:pt x="41148" y="44196"/>
                  </a:lnTo>
                  <a:lnTo>
                    <a:pt x="41148" y="36576"/>
                  </a:lnTo>
                  <a:lnTo>
                    <a:pt x="18288" y="4572"/>
                  </a:lnTo>
                  <a:lnTo>
                    <a:pt x="6096" y="0"/>
                  </a:lnTo>
                  <a:lnTo>
                    <a:pt x="0" y="0"/>
                  </a:lnTo>
                </a:path>
              </a:pathLst>
            </a:custGeom>
            <a:ln w="1524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125" name="object 125"/>
          <p:cNvGrpSpPr/>
          <p:nvPr/>
        </p:nvGrpSpPr>
        <p:grpSpPr>
          <a:xfrm>
            <a:off x="3558472" y="5050536"/>
            <a:ext cx="130010" cy="178435"/>
            <a:chOff x="1546859" y="5050535"/>
            <a:chExt cx="56515" cy="178435"/>
          </a:xfrm>
        </p:grpSpPr>
        <p:sp>
          <p:nvSpPr>
            <p:cNvPr id="126" name="object 126"/>
            <p:cNvSpPr/>
            <p:nvPr/>
          </p:nvSpPr>
          <p:spPr>
            <a:xfrm>
              <a:off x="1554479" y="5058155"/>
              <a:ext cx="41275" cy="82550"/>
            </a:xfrm>
            <a:custGeom>
              <a:avLst/>
              <a:gdLst/>
              <a:ahLst/>
              <a:cxnLst/>
              <a:rect l="l" t="t" r="r" b="b"/>
              <a:pathLst>
                <a:path w="41275" h="82550">
                  <a:moveTo>
                    <a:pt x="0" y="82296"/>
                  </a:moveTo>
                  <a:lnTo>
                    <a:pt x="6096" y="82296"/>
                  </a:lnTo>
                  <a:lnTo>
                    <a:pt x="12192" y="80772"/>
                  </a:lnTo>
                  <a:lnTo>
                    <a:pt x="19812" y="77724"/>
                  </a:lnTo>
                  <a:lnTo>
                    <a:pt x="24384" y="73152"/>
                  </a:lnTo>
                  <a:lnTo>
                    <a:pt x="30480" y="68580"/>
                  </a:lnTo>
                  <a:lnTo>
                    <a:pt x="33528" y="64008"/>
                  </a:lnTo>
                  <a:lnTo>
                    <a:pt x="39624" y="51816"/>
                  </a:lnTo>
                  <a:lnTo>
                    <a:pt x="41148" y="44196"/>
                  </a:lnTo>
                  <a:lnTo>
                    <a:pt x="41148" y="38100"/>
                  </a:lnTo>
                  <a:lnTo>
                    <a:pt x="39624" y="32004"/>
                  </a:lnTo>
                  <a:lnTo>
                    <a:pt x="36576" y="24384"/>
                  </a:lnTo>
                  <a:lnTo>
                    <a:pt x="33528" y="19812"/>
                  </a:lnTo>
                  <a:lnTo>
                    <a:pt x="30480" y="13716"/>
                  </a:lnTo>
                  <a:lnTo>
                    <a:pt x="24384" y="9144"/>
                  </a:lnTo>
                  <a:lnTo>
                    <a:pt x="12192" y="3048"/>
                  </a:lnTo>
                  <a:lnTo>
                    <a:pt x="0" y="0"/>
                  </a:lnTo>
                </a:path>
              </a:pathLst>
            </a:custGeom>
            <a:ln w="1524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7" name="object 127"/>
            <p:cNvSpPr/>
            <p:nvPr/>
          </p:nvSpPr>
          <p:spPr>
            <a:xfrm>
              <a:off x="1554479" y="5140451"/>
              <a:ext cx="41275" cy="81280"/>
            </a:xfrm>
            <a:custGeom>
              <a:avLst/>
              <a:gdLst/>
              <a:ahLst/>
              <a:cxnLst/>
              <a:rect l="l" t="t" r="r" b="b"/>
              <a:pathLst>
                <a:path w="41275" h="81279">
                  <a:moveTo>
                    <a:pt x="0" y="80772"/>
                  </a:moveTo>
                  <a:lnTo>
                    <a:pt x="33528" y="62484"/>
                  </a:lnTo>
                  <a:lnTo>
                    <a:pt x="41148" y="42672"/>
                  </a:lnTo>
                  <a:lnTo>
                    <a:pt x="41148" y="36576"/>
                  </a:lnTo>
                  <a:lnTo>
                    <a:pt x="18288" y="4572"/>
                  </a:lnTo>
                  <a:lnTo>
                    <a:pt x="12192" y="3048"/>
                  </a:lnTo>
                  <a:lnTo>
                    <a:pt x="6096" y="0"/>
                  </a:lnTo>
                  <a:lnTo>
                    <a:pt x="0" y="0"/>
                  </a:lnTo>
                </a:path>
              </a:pathLst>
            </a:custGeom>
            <a:ln w="1524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128" name="object 128"/>
          <p:cNvGrpSpPr/>
          <p:nvPr/>
        </p:nvGrpSpPr>
        <p:grpSpPr>
          <a:xfrm>
            <a:off x="3540945" y="5295900"/>
            <a:ext cx="147539" cy="96520"/>
            <a:chOff x="1539240" y="5295900"/>
            <a:chExt cx="64135" cy="96520"/>
          </a:xfrm>
        </p:grpSpPr>
        <p:sp>
          <p:nvSpPr>
            <p:cNvPr id="129" name="object 129"/>
            <p:cNvSpPr/>
            <p:nvPr/>
          </p:nvSpPr>
          <p:spPr>
            <a:xfrm>
              <a:off x="1554479" y="5303520"/>
              <a:ext cx="41275" cy="81280"/>
            </a:xfrm>
            <a:custGeom>
              <a:avLst/>
              <a:gdLst/>
              <a:ahLst/>
              <a:cxnLst/>
              <a:rect l="l" t="t" r="r" b="b"/>
              <a:pathLst>
                <a:path w="41275" h="81279">
                  <a:moveTo>
                    <a:pt x="0" y="80772"/>
                  </a:moveTo>
                  <a:lnTo>
                    <a:pt x="6096" y="80772"/>
                  </a:lnTo>
                  <a:lnTo>
                    <a:pt x="12192" y="79248"/>
                  </a:lnTo>
                  <a:lnTo>
                    <a:pt x="39624" y="50292"/>
                  </a:lnTo>
                  <a:lnTo>
                    <a:pt x="41148" y="44196"/>
                  </a:lnTo>
                  <a:lnTo>
                    <a:pt x="41148" y="36576"/>
                  </a:lnTo>
                  <a:lnTo>
                    <a:pt x="12192" y="1524"/>
                  </a:lnTo>
                  <a:lnTo>
                    <a:pt x="6096" y="0"/>
                  </a:lnTo>
                  <a:lnTo>
                    <a:pt x="0" y="0"/>
                  </a:lnTo>
                </a:path>
              </a:pathLst>
            </a:custGeom>
            <a:ln w="1524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0" name="object 130"/>
            <p:cNvSpPr/>
            <p:nvPr/>
          </p:nvSpPr>
          <p:spPr>
            <a:xfrm>
              <a:off x="1539240" y="5303520"/>
              <a:ext cx="15240" cy="81280"/>
            </a:xfrm>
            <a:custGeom>
              <a:avLst/>
              <a:gdLst/>
              <a:ahLst/>
              <a:cxnLst/>
              <a:rect l="l" t="t" r="r" b="b"/>
              <a:pathLst>
                <a:path w="15240" h="81279">
                  <a:moveTo>
                    <a:pt x="15239" y="80772"/>
                  </a:moveTo>
                  <a:lnTo>
                    <a:pt x="0" y="80772"/>
                  </a:lnTo>
                </a:path>
                <a:path w="15240" h="81279">
                  <a:moveTo>
                    <a:pt x="15239" y="0"/>
                  </a:moveTo>
                  <a:lnTo>
                    <a:pt x="0" y="0"/>
                  </a:lnTo>
                </a:path>
              </a:pathLst>
            </a:custGeom>
            <a:ln w="1524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131" name="object 131"/>
          <p:cNvSpPr/>
          <p:nvPr/>
        </p:nvSpPr>
        <p:spPr>
          <a:xfrm>
            <a:off x="3540944" y="5221223"/>
            <a:ext cx="35059" cy="0"/>
          </a:xfrm>
          <a:custGeom>
            <a:avLst/>
            <a:gdLst/>
            <a:ahLst/>
            <a:cxnLst/>
            <a:rect l="l" t="t" r="r" b="b"/>
            <a:pathLst>
              <a:path w="15240">
                <a:moveTo>
                  <a:pt x="15239" y="0"/>
                </a:moveTo>
                <a:lnTo>
                  <a:pt x="0" y="0"/>
                </a:lnTo>
              </a:path>
            </a:pathLst>
          </a:custGeom>
          <a:ln w="1524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2" name="object 132"/>
          <p:cNvSpPr/>
          <p:nvPr/>
        </p:nvSpPr>
        <p:spPr>
          <a:xfrm>
            <a:off x="3540944" y="5140452"/>
            <a:ext cx="35059" cy="0"/>
          </a:xfrm>
          <a:custGeom>
            <a:avLst/>
            <a:gdLst/>
            <a:ahLst/>
            <a:cxnLst/>
            <a:rect l="l" t="t" r="r" b="b"/>
            <a:pathLst>
              <a:path w="15240">
                <a:moveTo>
                  <a:pt x="15239" y="0"/>
                </a:moveTo>
                <a:lnTo>
                  <a:pt x="0" y="0"/>
                </a:lnTo>
              </a:path>
            </a:pathLst>
          </a:custGeom>
          <a:ln w="1524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3" name="object 133"/>
          <p:cNvSpPr/>
          <p:nvPr/>
        </p:nvSpPr>
        <p:spPr>
          <a:xfrm>
            <a:off x="3540944" y="5050535"/>
            <a:ext cx="35059" cy="15240"/>
          </a:xfrm>
          <a:custGeom>
            <a:avLst/>
            <a:gdLst/>
            <a:ahLst/>
            <a:cxnLst/>
            <a:rect l="l" t="t" r="r" b="b"/>
            <a:pathLst>
              <a:path w="15240" h="15239">
                <a:moveTo>
                  <a:pt x="0" y="0"/>
                </a:moveTo>
                <a:lnTo>
                  <a:pt x="15239" y="0"/>
                </a:lnTo>
                <a:lnTo>
                  <a:pt x="15239" y="15239"/>
                </a:lnTo>
                <a:lnTo>
                  <a:pt x="0" y="15239"/>
                </a:lnTo>
                <a:lnTo>
                  <a:pt x="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grpSp>
        <p:nvGrpSpPr>
          <p:cNvPr id="134" name="object 134"/>
          <p:cNvGrpSpPr/>
          <p:nvPr/>
        </p:nvGrpSpPr>
        <p:grpSpPr>
          <a:xfrm>
            <a:off x="3540945" y="4887468"/>
            <a:ext cx="147539" cy="178435"/>
            <a:chOff x="1539240" y="4887467"/>
            <a:chExt cx="64135" cy="178435"/>
          </a:xfrm>
        </p:grpSpPr>
        <p:sp>
          <p:nvSpPr>
            <p:cNvPr id="135" name="object 135"/>
            <p:cNvSpPr/>
            <p:nvPr/>
          </p:nvSpPr>
          <p:spPr>
            <a:xfrm>
              <a:off x="1554479" y="4895088"/>
              <a:ext cx="41275" cy="82550"/>
            </a:xfrm>
            <a:custGeom>
              <a:avLst/>
              <a:gdLst/>
              <a:ahLst/>
              <a:cxnLst/>
              <a:rect l="l" t="t" r="r" b="b"/>
              <a:pathLst>
                <a:path w="41275" h="82550">
                  <a:moveTo>
                    <a:pt x="0" y="82296"/>
                  </a:moveTo>
                  <a:lnTo>
                    <a:pt x="39624" y="50292"/>
                  </a:lnTo>
                  <a:lnTo>
                    <a:pt x="41148" y="44196"/>
                  </a:lnTo>
                  <a:lnTo>
                    <a:pt x="41148" y="36576"/>
                  </a:lnTo>
                  <a:lnTo>
                    <a:pt x="18288" y="4572"/>
                  </a:lnTo>
                  <a:lnTo>
                    <a:pt x="6096" y="0"/>
                  </a:lnTo>
                  <a:lnTo>
                    <a:pt x="0" y="0"/>
                  </a:lnTo>
                </a:path>
              </a:pathLst>
            </a:custGeom>
            <a:ln w="1524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6" name="object 136"/>
            <p:cNvSpPr/>
            <p:nvPr/>
          </p:nvSpPr>
          <p:spPr>
            <a:xfrm>
              <a:off x="1554479" y="4977383"/>
              <a:ext cx="41275" cy="81280"/>
            </a:xfrm>
            <a:custGeom>
              <a:avLst/>
              <a:gdLst/>
              <a:ahLst/>
              <a:cxnLst/>
              <a:rect l="l" t="t" r="r" b="b"/>
              <a:pathLst>
                <a:path w="41275" h="81279">
                  <a:moveTo>
                    <a:pt x="0" y="80772"/>
                  </a:moveTo>
                  <a:lnTo>
                    <a:pt x="6096" y="80772"/>
                  </a:lnTo>
                  <a:lnTo>
                    <a:pt x="12192" y="79248"/>
                  </a:lnTo>
                  <a:lnTo>
                    <a:pt x="39624" y="50292"/>
                  </a:lnTo>
                  <a:lnTo>
                    <a:pt x="41148" y="44196"/>
                  </a:lnTo>
                  <a:lnTo>
                    <a:pt x="41148" y="36576"/>
                  </a:lnTo>
                  <a:lnTo>
                    <a:pt x="12192" y="1524"/>
                  </a:lnTo>
                  <a:lnTo>
                    <a:pt x="6096" y="0"/>
                  </a:lnTo>
                  <a:lnTo>
                    <a:pt x="0" y="0"/>
                  </a:lnTo>
                </a:path>
              </a:pathLst>
            </a:custGeom>
            <a:ln w="1524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7" name="object 137"/>
            <p:cNvSpPr/>
            <p:nvPr/>
          </p:nvSpPr>
          <p:spPr>
            <a:xfrm>
              <a:off x="1539240" y="5050535"/>
              <a:ext cx="15240" cy="15240"/>
            </a:xfrm>
            <a:custGeom>
              <a:avLst/>
              <a:gdLst/>
              <a:ahLst/>
              <a:cxnLst/>
              <a:rect l="l" t="t" r="r" b="b"/>
              <a:pathLst>
                <a:path w="15240" h="15239">
                  <a:moveTo>
                    <a:pt x="0" y="0"/>
                  </a:moveTo>
                  <a:lnTo>
                    <a:pt x="15239" y="0"/>
                  </a:lnTo>
                  <a:lnTo>
                    <a:pt x="15239" y="15239"/>
                  </a:lnTo>
                  <a:lnTo>
                    <a:pt x="0" y="15239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8" name="object 138"/>
            <p:cNvSpPr/>
            <p:nvPr/>
          </p:nvSpPr>
          <p:spPr>
            <a:xfrm>
              <a:off x="1539240" y="4895087"/>
              <a:ext cx="15240" cy="82550"/>
            </a:xfrm>
            <a:custGeom>
              <a:avLst/>
              <a:gdLst/>
              <a:ahLst/>
              <a:cxnLst/>
              <a:rect l="l" t="t" r="r" b="b"/>
              <a:pathLst>
                <a:path w="15240" h="82550">
                  <a:moveTo>
                    <a:pt x="15239" y="82296"/>
                  </a:moveTo>
                  <a:lnTo>
                    <a:pt x="0" y="82296"/>
                  </a:lnTo>
                </a:path>
                <a:path w="15240" h="82550">
                  <a:moveTo>
                    <a:pt x="15239" y="0"/>
                  </a:moveTo>
                  <a:lnTo>
                    <a:pt x="0" y="0"/>
                  </a:lnTo>
                </a:path>
              </a:pathLst>
            </a:custGeom>
            <a:ln w="1524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139" name="object 139"/>
          <p:cNvSpPr/>
          <p:nvPr/>
        </p:nvSpPr>
        <p:spPr>
          <a:xfrm>
            <a:off x="4768001" y="5309616"/>
            <a:ext cx="0" cy="139065"/>
          </a:xfrm>
          <a:custGeom>
            <a:avLst/>
            <a:gdLst/>
            <a:ahLst/>
            <a:cxnLst/>
            <a:rect l="l" t="t" r="r" b="b"/>
            <a:pathLst>
              <a:path h="139064">
                <a:moveTo>
                  <a:pt x="0" y="0"/>
                </a:moveTo>
                <a:lnTo>
                  <a:pt x="0" y="138683"/>
                </a:lnTo>
              </a:path>
            </a:pathLst>
          </a:custGeom>
          <a:ln w="1524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0" name="object 140"/>
          <p:cNvSpPr/>
          <p:nvPr/>
        </p:nvSpPr>
        <p:spPr>
          <a:xfrm>
            <a:off x="3845953" y="5140452"/>
            <a:ext cx="455765" cy="201295"/>
          </a:xfrm>
          <a:custGeom>
            <a:avLst/>
            <a:gdLst/>
            <a:ahLst/>
            <a:cxnLst/>
            <a:rect l="l" t="t" r="r" b="b"/>
            <a:pathLst>
              <a:path w="198119" h="201295">
                <a:moveTo>
                  <a:pt x="146304" y="134112"/>
                </a:moveTo>
                <a:lnTo>
                  <a:pt x="146304" y="3048"/>
                </a:lnTo>
              </a:path>
              <a:path w="198119" h="201295">
                <a:moveTo>
                  <a:pt x="108204" y="167640"/>
                </a:moveTo>
                <a:lnTo>
                  <a:pt x="185927" y="167640"/>
                </a:lnTo>
              </a:path>
              <a:path w="198119" h="201295">
                <a:moveTo>
                  <a:pt x="120395" y="201167"/>
                </a:moveTo>
                <a:lnTo>
                  <a:pt x="172212" y="201167"/>
                </a:lnTo>
              </a:path>
              <a:path w="198119" h="201295">
                <a:moveTo>
                  <a:pt x="96012" y="134112"/>
                </a:moveTo>
                <a:lnTo>
                  <a:pt x="198120" y="134112"/>
                </a:lnTo>
              </a:path>
              <a:path w="198119" h="201295">
                <a:moveTo>
                  <a:pt x="0" y="0"/>
                </a:moveTo>
                <a:lnTo>
                  <a:pt x="141731" y="0"/>
                </a:lnTo>
              </a:path>
            </a:pathLst>
          </a:custGeom>
          <a:ln w="1524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1" name="object 141"/>
          <p:cNvSpPr/>
          <p:nvPr/>
        </p:nvSpPr>
        <p:spPr>
          <a:xfrm>
            <a:off x="10156546" y="4588764"/>
            <a:ext cx="0" cy="547370"/>
          </a:xfrm>
          <a:custGeom>
            <a:avLst/>
            <a:gdLst/>
            <a:ahLst/>
            <a:cxnLst/>
            <a:rect l="l" t="t" r="r" b="b"/>
            <a:pathLst>
              <a:path h="547370">
                <a:moveTo>
                  <a:pt x="0" y="0"/>
                </a:moveTo>
                <a:lnTo>
                  <a:pt x="0" y="547116"/>
                </a:lnTo>
              </a:path>
            </a:pathLst>
          </a:custGeom>
          <a:ln w="1524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2" name="object 142"/>
          <p:cNvSpPr/>
          <p:nvPr/>
        </p:nvSpPr>
        <p:spPr>
          <a:xfrm>
            <a:off x="8010947" y="4581144"/>
            <a:ext cx="0" cy="554990"/>
          </a:xfrm>
          <a:custGeom>
            <a:avLst/>
            <a:gdLst/>
            <a:ahLst/>
            <a:cxnLst/>
            <a:rect l="l" t="t" r="r" b="b"/>
            <a:pathLst>
              <a:path h="554989">
                <a:moveTo>
                  <a:pt x="0" y="0"/>
                </a:moveTo>
                <a:lnTo>
                  <a:pt x="0" y="554736"/>
                </a:lnTo>
              </a:path>
            </a:pathLst>
          </a:custGeom>
          <a:ln w="1524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3" name="object 143"/>
          <p:cNvSpPr/>
          <p:nvPr/>
        </p:nvSpPr>
        <p:spPr>
          <a:xfrm>
            <a:off x="8571887" y="4576573"/>
            <a:ext cx="232265" cy="71755"/>
          </a:xfrm>
          <a:custGeom>
            <a:avLst/>
            <a:gdLst/>
            <a:ahLst/>
            <a:cxnLst/>
            <a:rect l="l" t="t" r="r" b="b"/>
            <a:pathLst>
              <a:path w="100964" h="71754">
                <a:moveTo>
                  <a:pt x="100583" y="0"/>
                </a:moveTo>
                <a:lnTo>
                  <a:pt x="100583" y="71627"/>
                </a:lnTo>
                <a:lnTo>
                  <a:pt x="0" y="71627"/>
                </a:lnTo>
                <a:lnTo>
                  <a:pt x="0" y="0"/>
                </a:lnTo>
              </a:path>
            </a:pathLst>
          </a:custGeom>
          <a:ln w="1524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4" name="object 144"/>
          <p:cNvSpPr/>
          <p:nvPr/>
        </p:nvSpPr>
        <p:spPr>
          <a:xfrm>
            <a:off x="9360711" y="4565904"/>
            <a:ext cx="232265" cy="79375"/>
          </a:xfrm>
          <a:custGeom>
            <a:avLst/>
            <a:gdLst/>
            <a:ahLst/>
            <a:cxnLst/>
            <a:rect l="l" t="t" r="r" b="b"/>
            <a:pathLst>
              <a:path w="100964" h="79375">
                <a:moveTo>
                  <a:pt x="100583" y="0"/>
                </a:moveTo>
                <a:lnTo>
                  <a:pt x="100583" y="79248"/>
                </a:lnTo>
                <a:lnTo>
                  <a:pt x="0" y="79248"/>
                </a:lnTo>
                <a:lnTo>
                  <a:pt x="0" y="0"/>
                </a:lnTo>
              </a:path>
            </a:pathLst>
          </a:custGeom>
          <a:ln w="1524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5" name="object 145"/>
          <p:cNvSpPr/>
          <p:nvPr/>
        </p:nvSpPr>
        <p:spPr>
          <a:xfrm>
            <a:off x="8010947" y="3954779"/>
            <a:ext cx="0" cy="494030"/>
          </a:xfrm>
          <a:custGeom>
            <a:avLst/>
            <a:gdLst/>
            <a:ahLst/>
            <a:cxnLst/>
            <a:rect l="l" t="t" r="r" b="b"/>
            <a:pathLst>
              <a:path h="494029">
                <a:moveTo>
                  <a:pt x="0" y="493775"/>
                </a:moveTo>
                <a:lnTo>
                  <a:pt x="0" y="0"/>
                </a:lnTo>
              </a:path>
            </a:pathLst>
          </a:custGeom>
          <a:ln w="1524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6" name="object 146"/>
          <p:cNvSpPr/>
          <p:nvPr/>
        </p:nvSpPr>
        <p:spPr>
          <a:xfrm>
            <a:off x="10160054" y="4227577"/>
            <a:ext cx="0" cy="220979"/>
          </a:xfrm>
          <a:custGeom>
            <a:avLst/>
            <a:gdLst/>
            <a:ahLst/>
            <a:cxnLst/>
            <a:rect l="l" t="t" r="r" b="b"/>
            <a:pathLst>
              <a:path h="220979">
                <a:moveTo>
                  <a:pt x="0" y="220980"/>
                </a:moveTo>
                <a:lnTo>
                  <a:pt x="0" y="0"/>
                </a:lnTo>
              </a:path>
            </a:pathLst>
          </a:custGeom>
          <a:ln w="1524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7" name="object 147"/>
          <p:cNvSpPr/>
          <p:nvPr/>
        </p:nvSpPr>
        <p:spPr>
          <a:xfrm>
            <a:off x="9595607" y="3364991"/>
            <a:ext cx="0" cy="1103630"/>
          </a:xfrm>
          <a:custGeom>
            <a:avLst/>
            <a:gdLst/>
            <a:ahLst/>
            <a:cxnLst/>
            <a:rect l="l" t="t" r="r" b="b"/>
            <a:pathLst>
              <a:path h="1103629">
                <a:moveTo>
                  <a:pt x="0" y="1103375"/>
                </a:moveTo>
                <a:lnTo>
                  <a:pt x="0" y="0"/>
                </a:lnTo>
              </a:path>
            </a:pathLst>
          </a:custGeom>
          <a:ln w="1524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8" name="object 148"/>
          <p:cNvSpPr/>
          <p:nvPr/>
        </p:nvSpPr>
        <p:spPr>
          <a:xfrm>
            <a:off x="9360710" y="4227577"/>
            <a:ext cx="0" cy="220979"/>
          </a:xfrm>
          <a:custGeom>
            <a:avLst/>
            <a:gdLst/>
            <a:ahLst/>
            <a:cxnLst/>
            <a:rect l="l" t="t" r="r" b="b"/>
            <a:pathLst>
              <a:path h="220979">
                <a:moveTo>
                  <a:pt x="0" y="220980"/>
                </a:moveTo>
                <a:lnTo>
                  <a:pt x="0" y="0"/>
                </a:lnTo>
              </a:path>
            </a:pathLst>
          </a:custGeom>
          <a:ln w="1524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9" name="object 149"/>
          <p:cNvSpPr/>
          <p:nvPr/>
        </p:nvSpPr>
        <p:spPr>
          <a:xfrm>
            <a:off x="8803277" y="3663697"/>
            <a:ext cx="0" cy="786765"/>
          </a:xfrm>
          <a:custGeom>
            <a:avLst/>
            <a:gdLst/>
            <a:ahLst/>
            <a:cxnLst/>
            <a:rect l="l" t="t" r="r" b="b"/>
            <a:pathLst>
              <a:path h="786764">
                <a:moveTo>
                  <a:pt x="0" y="786383"/>
                </a:moveTo>
                <a:lnTo>
                  <a:pt x="0" y="0"/>
                </a:lnTo>
              </a:path>
            </a:pathLst>
          </a:custGeom>
          <a:ln w="1524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0" name="object 150"/>
          <p:cNvSpPr/>
          <p:nvPr/>
        </p:nvSpPr>
        <p:spPr>
          <a:xfrm>
            <a:off x="8571886" y="4229101"/>
            <a:ext cx="0" cy="220979"/>
          </a:xfrm>
          <a:custGeom>
            <a:avLst/>
            <a:gdLst/>
            <a:ahLst/>
            <a:cxnLst/>
            <a:rect l="l" t="t" r="r" b="b"/>
            <a:pathLst>
              <a:path h="220979">
                <a:moveTo>
                  <a:pt x="0" y="220980"/>
                </a:moveTo>
                <a:lnTo>
                  <a:pt x="0" y="0"/>
                </a:lnTo>
              </a:path>
            </a:pathLst>
          </a:custGeom>
          <a:ln w="1524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1" name="object 151"/>
          <p:cNvSpPr/>
          <p:nvPr/>
        </p:nvSpPr>
        <p:spPr>
          <a:xfrm>
            <a:off x="8698100" y="4762500"/>
            <a:ext cx="768373" cy="120650"/>
          </a:xfrm>
          <a:custGeom>
            <a:avLst/>
            <a:gdLst/>
            <a:ahLst/>
            <a:cxnLst/>
            <a:rect l="l" t="t" r="r" b="b"/>
            <a:pathLst>
              <a:path w="334010" h="120650">
                <a:moveTo>
                  <a:pt x="333756" y="0"/>
                </a:moveTo>
                <a:lnTo>
                  <a:pt x="0" y="0"/>
                </a:lnTo>
                <a:lnTo>
                  <a:pt x="0" y="120396"/>
                </a:lnTo>
                <a:lnTo>
                  <a:pt x="333756" y="120396"/>
                </a:lnTo>
                <a:lnTo>
                  <a:pt x="333756" y="0"/>
                </a:lnTo>
                <a:close/>
              </a:path>
              <a:path w="334010" h="120650">
                <a:moveTo>
                  <a:pt x="0" y="0"/>
                </a:moveTo>
                <a:lnTo>
                  <a:pt x="0" y="0"/>
                </a:lnTo>
              </a:path>
            </a:pathLst>
          </a:custGeom>
          <a:ln w="1524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grpSp>
        <p:nvGrpSpPr>
          <p:cNvPr id="152" name="object 152"/>
          <p:cNvGrpSpPr/>
          <p:nvPr/>
        </p:nvGrpSpPr>
        <p:grpSpPr>
          <a:xfrm>
            <a:off x="8010948" y="4974337"/>
            <a:ext cx="2145894" cy="323215"/>
            <a:chOff x="3482340" y="4974336"/>
            <a:chExt cx="932815" cy="323215"/>
          </a:xfrm>
        </p:grpSpPr>
        <p:sp>
          <p:nvSpPr>
            <p:cNvPr id="153" name="object 153"/>
            <p:cNvSpPr/>
            <p:nvPr/>
          </p:nvSpPr>
          <p:spPr>
            <a:xfrm>
              <a:off x="3794760" y="4981956"/>
              <a:ext cx="307975" cy="307975"/>
            </a:xfrm>
            <a:custGeom>
              <a:avLst/>
              <a:gdLst/>
              <a:ahLst/>
              <a:cxnLst/>
              <a:rect l="l" t="t" r="r" b="b"/>
              <a:pathLst>
                <a:path w="307975" h="307975">
                  <a:moveTo>
                    <a:pt x="0" y="153924"/>
                  </a:moveTo>
                  <a:lnTo>
                    <a:pt x="7973" y="105143"/>
                  </a:lnTo>
                  <a:lnTo>
                    <a:pt x="30138" y="62874"/>
                  </a:lnTo>
                  <a:lnTo>
                    <a:pt x="63861" y="29602"/>
                  </a:lnTo>
                  <a:lnTo>
                    <a:pt x="106509" y="7815"/>
                  </a:lnTo>
                  <a:lnTo>
                    <a:pt x="155448" y="0"/>
                  </a:lnTo>
                  <a:lnTo>
                    <a:pt x="204069" y="7815"/>
                  </a:lnTo>
                  <a:lnTo>
                    <a:pt x="245961" y="29602"/>
                  </a:lnTo>
                  <a:lnTo>
                    <a:pt x="278782" y="62874"/>
                  </a:lnTo>
                  <a:lnTo>
                    <a:pt x="300191" y="105143"/>
                  </a:lnTo>
                  <a:lnTo>
                    <a:pt x="307848" y="153924"/>
                  </a:lnTo>
                  <a:lnTo>
                    <a:pt x="300191" y="202118"/>
                  </a:lnTo>
                  <a:lnTo>
                    <a:pt x="278782" y="244315"/>
                  </a:lnTo>
                  <a:lnTo>
                    <a:pt x="245961" y="277806"/>
                  </a:lnTo>
                  <a:lnTo>
                    <a:pt x="204069" y="299886"/>
                  </a:lnTo>
                  <a:lnTo>
                    <a:pt x="155448" y="307848"/>
                  </a:lnTo>
                  <a:lnTo>
                    <a:pt x="106509" y="299886"/>
                  </a:lnTo>
                  <a:lnTo>
                    <a:pt x="63861" y="277806"/>
                  </a:lnTo>
                  <a:lnTo>
                    <a:pt x="30138" y="244315"/>
                  </a:lnTo>
                  <a:lnTo>
                    <a:pt x="7973" y="202118"/>
                  </a:lnTo>
                  <a:lnTo>
                    <a:pt x="0" y="153924"/>
                  </a:lnTo>
                </a:path>
              </a:pathLst>
            </a:custGeom>
            <a:ln w="1524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154" name="object 154"/>
            <p:cNvPicPr/>
            <p:nvPr/>
          </p:nvPicPr>
          <p:blipFill>
            <a:blip r:embed="rId5" cstate="print"/>
            <a:stretch>
              <a:fillRect/>
            </a:stretch>
          </p:blipFill>
          <p:spPr>
            <a:xfrm>
              <a:off x="3877056" y="5096256"/>
              <a:ext cx="156971" cy="193548"/>
            </a:xfrm>
            <a:prstGeom prst="rect">
              <a:avLst/>
            </a:prstGeom>
          </p:spPr>
        </p:pic>
        <p:sp>
          <p:nvSpPr>
            <p:cNvPr id="155" name="object 155"/>
            <p:cNvSpPr/>
            <p:nvPr/>
          </p:nvSpPr>
          <p:spPr>
            <a:xfrm>
              <a:off x="3482340" y="5135880"/>
              <a:ext cx="932815" cy="0"/>
            </a:xfrm>
            <a:custGeom>
              <a:avLst/>
              <a:gdLst/>
              <a:ahLst/>
              <a:cxnLst/>
              <a:rect l="l" t="t" r="r" b="b"/>
              <a:pathLst>
                <a:path w="932814">
                  <a:moveTo>
                    <a:pt x="312419" y="0"/>
                  </a:moveTo>
                  <a:lnTo>
                    <a:pt x="0" y="0"/>
                  </a:lnTo>
                </a:path>
                <a:path w="932814">
                  <a:moveTo>
                    <a:pt x="620267" y="0"/>
                  </a:moveTo>
                  <a:lnTo>
                    <a:pt x="932687" y="0"/>
                  </a:lnTo>
                </a:path>
              </a:pathLst>
            </a:custGeom>
            <a:ln w="1524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156" name="object 156"/>
          <p:cNvSpPr/>
          <p:nvPr/>
        </p:nvSpPr>
        <p:spPr>
          <a:xfrm>
            <a:off x="8010947" y="4823459"/>
            <a:ext cx="698255" cy="0"/>
          </a:xfrm>
          <a:custGeom>
            <a:avLst/>
            <a:gdLst/>
            <a:ahLst/>
            <a:cxnLst/>
            <a:rect l="l" t="t" r="r" b="b"/>
            <a:pathLst>
              <a:path w="303529">
                <a:moveTo>
                  <a:pt x="303275" y="0"/>
                </a:moveTo>
                <a:lnTo>
                  <a:pt x="0" y="0"/>
                </a:lnTo>
              </a:path>
            </a:pathLst>
          </a:custGeom>
          <a:ln w="1524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7" name="object 157"/>
          <p:cNvSpPr/>
          <p:nvPr/>
        </p:nvSpPr>
        <p:spPr>
          <a:xfrm>
            <a:off x="9458878" y="4823459"/>
            <a:ext cx="677804" cy="0"/>
          </a:xfrm>
          <a:custGeom>
            <a:avLst/>
            <a:gdLst/>
            <a:ahLst/>
            <a:cxnLst/>
            <a:rect l="l" t="t" r="r" b="b"/>
            <a:pathLst>
              <a:path w="294639">
                <a:moveTo>
                  <a:pt x="0" y="0"/>
                </a:moveTo>
                <a:lnTo>
                  <a:pt x="294132" y="0"/>
                </a:lnTo>
              </a:path>
            </a:pathLst>
          </a:custGeom>
          <a:ln w="1524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grpSp>
        <p:nvGrpSpPr>
          <p:cNvPr id="158" name="object 158"/>
          <p:cNvGrpSpPr/>
          <p:nvPr/>
        </p:nvGrpSpPr>
        <p:grpSpPr>
          <a:xfrm>
            <a:off x="7954852" y="4799077"/>
            <a:ext cx="109559" cy="48895"/>
            <a:chOff x="3457955" y="4799076"/>
            <a:chExt cx="47625" cy="48895"/>
          </a:xfrm>
        </p:grpSpPr>
        <p:sp>
          <p:nvSpPr>
            <p:cNvPr id="159" name="object 159"/>
            <p:cNvSpPr/>
            <p:nvPr/>
          </p:nvSpPr>
          <p:spPr>
            <a:xfrm>
              <a:off x="3462527" y="4803648"/>
              <a:ext cx="38100" cy="40005"/>
            </a:xfrm>
            <a:custGeom>
              <a:avLst/>
              <a:gdLst/>
              <a:ahLst/>
              <a:cxnLst/>
              <a:rect l="l" t="t" r="r" b="b"/>
              <a:pathLst>
                <a:path w="38100" h="40004">
                  <a:moveTo>
                    <a:pt x="19812" y="39624"/>
                  </a:moveTo>
                  <a:lnTo>
                    <a:pt x="12215" y="38028"/>
                  </a:lnTo>
                  <a:lnTo>
                    <a:pt x="5905" y="33718"/>
                  </a:lnTo>
                  <a:lnTo>
                    <a:pt x="1595" y="27408"/>
                  </a:lnTo>
                  <a:lnTo>
                    <a:pt x="0" y="19812"/>
                  </a:lnTo>
                  <a:lnTo>
                    <a:pt x="1595" y="12215"/>
                  </a:lnTo>
                  <a:lnTo>
                    <a:pt x="5905" y="5905"/>
                  </a:lnTo>
                  <a:lnTo>
                    <a:pt x="12215" y="1595"/>
                  </a:lnTo>
                  <a:lnTo>
                    <a:pt x="19812" y="0"/>
                  </a:lnTo>
                  <a:lnTo>
                    <a:pt x="27170" y="1595"/>
                  </a:lnTo>
                  <a:lnTo>
                    <a:pt x="32956" y="5905"/>
                  </a:lnTo>
                  <a:lnTo>
                    <a:pt x="36742" y="12215"/>
                  </a:lnTo>
                  <a:lnTo>
                    <a:pt x="38100" y="19812"/>
                  </a:lnTo>
                  <a:lnTo>
                    <a:pt x="36742" y="27408"/>
                  </a:lnTo>
                  <a:lnTo>
                    <a:pt x="32956" y="33718"/>
                  </a:lnTo>
                  <a:lnTo>
                    <a:pt x="27170" y="38028"/>
                  </a:lnTo>
                  <a:lnTo>
                    <a:pt x="19812" y="39624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60" name="object 160"/>
            <p:cNvSpPr/>
            <p:nvPr/>
          </p:nvSpPr>
          <p:spPr>
            <a:xfrm>
              <a:off x="3462527" y="4803648"/>
              <a:ext cx="38100" cy="40005"/>
            </a:xfrm>
            <a:custGeom>
              <a:avLst/>
              <a:gdLst/>
              <a:ahLst/>
              <a:cxnLst/>
              <a:rect l="l" t="t" r="r" b="b"/>
              <a:pathLst>
                <a:path w="38100" h="40004">
                  <a:moveTo>
                    <a:pt x="0" y="19812"/>
                  </a:moveTo>
                  <a:lnTo>
                    <a:pt x="1595" y="12215"/>
                  </a:lnTo>
                  <a:lnTo>
                    <a:pt x="5905" y="5905"/>
                  </a:lnTo>
                  <a:lnTo>
                    <a:pt x="12215" y="1595"/>
                  </a:lnTo>
                  <a:lnTo>
                    <a:pt x="19812" y="0"/>
                  </a:lnTo>
                  <a:lnTo>
                    <a:pt x="27170" y="1595"/>
                  </a:lnTo>
                  <a:lnTo>
                    <a:pt x="32956" y="5905"/>
                  </a:lnTo>
                  <a:lnTo>
                    <a:pt x="36742" y="12215"/>
                  </a:lnTo>
                  <a:lnTo>
                    <a:pt x="38100" y="19812"/>
                  </a:lnTo>
                  <a:lnTo>
                    <a:pt x="36742" y="27408"/>
                  </a:lnTo>
                  <a:lnTo>
                    <a:pt x="32956" y="33718"/>
                  </a:lnTo>
                  <a:lnTo>
                    <a:pt x="27170" y="38028"/>
                  </a:lnTo>
                  <a:lnTo>
                    <a:pt x="19812" y="39624"/>
                  </a:lnTo>
                  <a:lnTo>
                    <a:pt x="12215" y="38028"/>
                  </a:lnTo>
                  <a:lnTo>
                    <a:pt x="5905" y="33718"/>
                  </a:lnTo>
                  <a:lnTo>
                    <a:pt x="1595" y="27408"/>
                  </a:lnTo>
                  <a:lnTo>
                    <a:pt x="0" y="19812"/>
                  </a:lnTo>
                </a:path>
              </a:pathLst>
            </a:custGeom>
            <a:ln w="9144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161" name="object 161"/>
          <p:cNvGrpSpPr/>
          <p:nvPr/>
        </p:nvGrpSpPr>
        <p:grpSpPr>
          <a:xfrm>
            <a:off x="10103959" y="4799077"/>
            <a:ext cx="109559" cy="48895"/>
            <a:chOff x="4392167" y="4799076"/>
            <a:chExt cx="47625" cy="48895"/>
          </a:xfrm>
        </p:grpSpPr>
        <p:sp>
          <p:nvSpPr>
            <p:cNvPr id="162" name="object 162"/>
            <p:cNvSpPr/>
            <p:nvPr/>
          </p:nvSpPr>
          <p:spPr>
            <a:xfrm>
              <a:off x="4396739" y="4803648"/>
              <a:ext cx="38100" cy="40005"/>
            </a:xfrm>
            <a:custGeom>
              <a:avLst/>
              <a:gdLst/>
              <a:ahLst/>
              <a:cxnLst/>
              <a:rect l="l" t="t" r="r" b="b"/>
              <a:pathLst>
                <a:path w="38100" h="40004">
                  <a:moveTo>
                    <a:pt x="18288" y="39624"/>
                  </a:moveTo>
                  <a:lnTo>
                    <a:pt x="10929" y="38028"/>
                  </a:lnTo>
                  <a:lnTo>
                    <a:pt x="5143" y="33718"/>
                  </a:lnTo>
                  <a:lnTo>
                    <a:pt x="1357" y="27408"/>
                  </a:lnTo>
                  <a:lnTo>
                    <a:pt x="0" y="19812"/>
                  </a:lnTo>
                  <a:lnTo>
                    <a:pt x="1357" y="12215"/>
                  </a:lnTo>
                  <a:lnTo>
                    <a:pt x="5143" y="5905"/>
                  </a:lnTo>
                  <a:lnTo>
                    <a:pt x="10929" y="1595"/>
                  </a:lnTo>
                  <a:lnTo>
                    <a:pt x="18288" y="0"/>
                  </a:lnTo>
                  <a:lnTo>
                    <a:pt x="25884" y="1595"/>
                  </a:lnTo>
                  <a:lnTo>
                    <a:pt x="32194" y="5905"/>
                  </a:lnTo>
                  <a:lnTo>
                    <a:pt x="36504" y="12215"/>
                  </a:lnTo>
                  <a:lnTo>
                    <a:pt x="38100" y="19812"/>
                  </a:lnTo>
                  <a:lnTo>
                    <a:pt x="36504" y="27408"/>
                  </a:lnTo>
                  <a:lnTo>
                    <a:pt x="32194" y="33718"/>
                  </a:lnTo>
                  <a:lnTo>
                    <a:pt x="25884" y="38028"/>
                  </a:lnTo>
                  <a:lnTo>
                    <a:pt x="18288" y="39624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63" name="object 163"/>
            <p:cNvSpPr/>
            <p:nvPr/>
          </p:nvSpPr>
          <p:spPr>
            <a:xfrm>
              <a:off x="4396739" y="4803648"/>
              <a:ext cx="38100" cy="40005"/>
            </a:xfrm>
            <a:custGeom>
              <a:avLst/>
              <a:gdLst/>
              <a:ahLst/>
              <a:cxnLst/>
              <a:rect l="l" t="t" r="r" b="b"/>
              <a:pathLst>
                <a:path w="38100" h="40004">
                  <a:moveTo>
                    <a:pt x="0" y="19812"/>
                  </a:moveTo>
                  <a:lnTo>
                    <a:pt x="1357" y="12215"/>
                  </a:lnTo>
                  <a:lnTo>
                    <a:pt x="5143" y="5905"/>
                  </a:lnTo>
                  <a:lnTo>
                    <a:pt x="10929" y="1595"/>
                  </a:lnTo>
                  <a:lnTo>
                    <a:pt x="18288" y="0"/>
                  </a:lnTo>
                  <a:lnTo>
                    <a:pt x="25884" y="1595"/>
                  </a:lnTo>
                  <a:lnTo>
                    <a:pt x="32194" y="5905"/>
                  </a:lnTo>
                  <a:lnTo>
                    <a:pt x="36504" y="12215"/>
                  </a:lnTo>
                  <a:lnTo>
                    <a:pt x="38100" y="19812"/>
                  </a:lnTo>
                  <a:lnTo>
                    <a:pt x="36504" y="27408"/>
                  </a:lnTo>
                  <a:lnTo>
                    <a:pt x="32194" y="33718"/>
                  </a:lnTo>
                  <a:lnTo>
                    <a:pt x="25884" y="38028"/>
                  </a:lnTo>
                  <a:lnTo>
                    <a:pt x="18288" y="39624"/>
                  </a:lnTo>
                  <a:lnTo>
                    <a:pt x="10929" y="38028"/>
                  </a:lnTo>
                  <a:lnTo>
                    <a:pt x="5143" y="33718"/>
                  </a:lnTo>
                  <a:lnTo>
                    <a:pt x="1357" y="27408"/>
                  </a:lnTo>
                  <a:lnTo>
                    <a:pt x="0" y="19812"/>
                  </a:lnTo>
                </a:path>
              </a:pathLst>
            </a:custGeom>
            <a:ln w="9144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pic>
        <p:nvPicPr>
          <p:cNvPr id="164" name="object 164"/>
          <p:cNvPicPr/>
          <p:nvPr/>
        </p:nvPicPr>
        <p:blipFill>
          <a:blip r:embed="rId6" cstate="print"/>
          <a:stretch>
            <a:fillRect/>
          </a:stretch>
        </p:blipFill>
        <p:spPr>
          <a:xfrm>
            <a:off x="8782242" y="4454652"/>
            <a:ext cx="596000" cy="134112"/>
          </a:xfrm>
          <a:prstGeom prst="rect">
            <a:avLst/>
          </a:prstGeom>
        </p:spPr>
      </p:pic>
      <p:pic>
        <p:nvPicPr>
          <p:cNvPr id="165" name="object 165"/>
          <p:cNvPicPr/>
          <p:nvPr/>
        </p:nvPicPr>
        <p:blipFill>
          <a:blip r:embed="rId7" cstate="print"/>
          <a:stretch>
            <a:fillRect/>
          </a:stretch>
        </p:blipFill>
        <p:spPr>
          <a:xfrm>
            <a:off x="7993415" y="4454652"/>
            <a:ext cx="596000" cy="134112"/>
          </a:xfrm>
          <a:prstGeom prst="rect">
            <a:avLst/>
          </a:prstGeom>
        </p:spPr>
      </p:pic>
      <p:pic>
        <p:nvPicPr>
          <p:cNvPr id="166" name="object 166"/>
          <p:cNvPicPr/>
          <p:nvPr/>
        </p:nvPicPr>
        <p:blipFill>
          <a:blip r:embed="rId8" cstate="print"/>
          <a:stretch>
            <a:fillRect/>
          </a:stretch>
        </p:blipFill>
        <p:spPr>
          <a:xfrm>
            <a:off x="9578075" y="4454652"/>
            <a:ext cx="596000" cy="134112"/>
          </a:xfrm>
          <a:prstGeom prst="rect">
            <a:avLst/>
          </a:prstGeom>
        </p:spPr>
      </p:pic>
      <p:grpSp>
        <p:nvGrpSpPr>
          <p:cNvPr id="167" name="object 167"/>
          <p:cNvGrpSpPr/>
          <p:nvPr/>
        </p:nvGrpSpPr>
        <p:grpSpPr>
          <a:xfrm>
            <a:off x="8571887" y="4172712"/>
            <a:ext cx="2075776" cy="102235"/>
            <a:chOff x="3726179" y="4172711"/>
            <a:chExt cx="902335" cy="102235"/>
          </a:xfrm>
        </p:grpSpPr>
        <p:sp>
          <p:nvSpPr>
            <p:cNvPr id="168" name="object 168"/>
            <p:cNvSpPr/>
            <p:nvPr/>
          </p:nvSpPr>
          <p:spPr>
            <a:xfrm>
              <a:off x="3726179" y="4172711"/>
              <a:ext cx="894715" cy="102235"/>
            </a:xfrm>
            <a:custGeom>
              <a:avLst/>
              <a:gdLst/>
              <a:ahLst/>
              <a:cxnLst/>
              <a:rect l="l" t="t" r="r" b="b"/>
              <a:pathLst>
                <a:path w="894714" h="102235">
                  <a:moveTo>
                    <a:pt x="827531" y="51816"/>
                  </a:moveTo>
                  <a:lnTo>
                    <a:pt x="0" y="51816"/>
                  </a:lnTo>
                </a:path>
                <a:path w="894714" h="102235">
                  <a:moveTo>
                    <a:pt x="861059" y="89916"/>
                  </a:moveTo>
                  <a:lnTo>
                    <a:pt x="861059" y="12191"/>
                  </a:lnTo>
                </a:path>
                <a:path w="894714" h="102235">
                  <a:moveTo>
                    <a:pt x="894587" y="76200"/>
                  </a:moveTo>
                  <a:lnTo>
                    <a:pt x="894587" y="25908"/>
                  </a:lnTo>
                </a:path>
                <a:path w="894714" h="102235">
                  <a:moveTo>
                    <a:pt x="827531" y="102108"/>
                  </a:moveTo>
                  <a:lnTo>
                    <a:pt x="827531" y="0"/>
                  </a:lnTo>
                </a:path>
              </a:pathLst>
            </a:custGeom>
            <a:ln w="1524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69" name="object 169"/>
            <p:cNvSpPr/>
            <p:nvPr/>
          </p:nvSpPr>
          <p:spPr>
            <a:xfrm>
              <a:off x="4050791" y="4206239"/>
              <a:ext cx="38100" cy="36830"/>
            </a:xfrm>
            <a:custGeom>
              <a:avLst/>
              <a:gdLst/>
              <a:ahLst/>
              <a:cxnLst/>
              <a:rect l="l" t="t" r="r" b="b"/>
              <a:pathLst>
                <a:path w="38100" h="36829">
                  <a:moveTo>
                    <a:pt x="19812" y="36575"/>
                  </a:moveTo>
                  <a:lnTo>
                    <a:pt x="12215" y="35218"/>
                  </a:lnTo>
                  <a:lnTo>
                    <a:pt x="5905" y="31432"/>
                  </a:lnTo>
                  <a:lnTo>
                    <a:pt x="1595" y="25646"/>
                  </a:lnTo>
                  <a:lnTo>
                    <a:pt x="0" y="18287"/>
                  </a:lnTo>
                  <a:lnTo>
                    <a:pt x="1595" y="10929"/>
                  </a:lnTo>
                  <a:lnTo>
                    <a:pt x="5905" y="5143"/>
                  </a:lnTo>
                  <a:lnTo>
                    <a:pt x="12215" y="1357"/>
                  </a:lnTo>
                  <a:lnTo>
                    <a:pt x="19812" y="0"/>
                  </a:lnTo>
                  <a:lnTo>
                    <a:pt x="27170" y="1357"/>
                  </a:lnTo>
                  <a:lnTo>
                    <a:pt x="32956" y="5143"/>
                  </a:lnTo>
                  <a:lnTo>
                    <a:pt x="36742" y="10929"/>
                  </a:lnTo>
                  <a:lnTo>
                    <a:pt x="38100" y="18287"/>
                  </a:lnTo>
                  <a:lnTo>
                    <a:pt x="36742" y="25646"/>
                  </a:lnTo>
                  <a:lnTo>
                    <a:pt x="32956" y="31432"/>
                  </a:lnTo>
                  <a:lnTo>
                    <a:pt x="27170" y="35218"/>
                  </a:lnTo>
                  <a:lnTo>
                    <a:pt x="19812" y="36575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70" name="object 170"/>
            <p:cNvSpPr/>
            <p:nvPr/>
          </p:nvSpPr>
          <p:spPr>
            <a:xfrm>
              <a:off x="4050791" y="4206239"/>
              <a:ext cx="38100" cy="36830"/>
            </a:xfrm>
            <a:custGeom>
              <a:avLst/>
              <a:gdLst/>
              <a:ahLst/>
              <a:cxnLst/>
              <a:rect l="l" t="t" r="r" b="b"/>
              <a:pathLst>
                <a:path w="38100" h="36829">
                  <a:moveTo>
                    <a:pt x="0" y="18287"/>
                  </a:moveTo>
                  <a:lnTo>
                    <a:pt x="1595" y="10929"/>
                  </a:lnTo>
                  <a:lnTo>
                    <a:pt x="5905" y="5143"/>
                  </a:lnTo>
                  <a:lnTo>
                    <a:pt x="12215" y="1357"/>
                  </a:lnTo>
                  <a:lnTo>
                    <a:pt x="19812" y="0"/>
                  </a:lnTo>
                  <a:lnTo>
                    <a:pt x="27170" y="1357"/>
                  </a:lnTo>
                  <a:lnTo>
                    <a:pt x="32956" y="5143"/>
                  </a:lnTo>
                  <a:lnTo>
                    <a:pt x="36742" y="10929"/>
                  </a:lnTo>
                  <a:lnTo>
                    <a:pt x="38100" y="18287"/>
                  </a:lnTo>
                  <a:lnTo>
                    <a:pt x="36742" y="25646"/>
                  </a:lnTo>
                  <a:lnTo>
                    <a:pt x="32956" y="31432"/>
                  </a:lnTo>
                  <a:lnTo>
                    <a:pt x="27170" y="35218"/>
                  </a:lnTo>
                  <a:lnTo>
                    <a:pt x="19812" y="36575"/>
                  </a:lnTo>
                  <a:lnTo>
                    <a:pt x="12215" y="35218"/>
                  </a:lnTo>
                  <a:lnTo>
                    <a:pt x="5905" y="31432"/>
                  </a:lnTo>
                  <a:lnTo>
                    <a:pt x="1595" y="25646"/>
                  </a:lnTo>
                  <a:lnTo>
                    <a:pt x="0" y="18287"/>
                  </a:lnTo>
                </a:path>
              </a:pathLst>
            </a:custGeom>
            <a:ln w="9144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71" name="object 171"/>
            <p:cNvSpPr/>
            <p:nvPr/>
          </p:nvSpPr>
          <p:spPr>
            <a:xfrm>
              <a:off x="4396739" y="4206239"/>
              <a:ext cx="38100" cy="36830"/>
            </a:xfrm>
            <a:custGeom>
              <a:avLst/>
              <a:gdLst/>
              <a:ahLst/>
              <a:cxnLst/>
              <a:rect l="l" t="t" r="r" b="b"/>
              <a:pathLst>
                <a:path w="38100" h="36829">
                  <a:moveTo>
                    <a:pt x="18288" y="36575"/>
                  </a:moveTo>
                  <a:lnTo>
                    <a:pt x="10929" y="35218"/>
                  </a:lnTo>
                  <a:lnTo>
                    <a:pt x="5143" y="31432"/>
                  </a:lnTo>
                  <a:lnTo>
                    <a:pt x="1357" y="25646"/>
                  </a:lnTo>
                  <a:lnTo>
                    <a:pt x="0" y="18287"/>
                  </a:lnTo>
                  <a:lnTo>
                    <a:pt x="1357" y="10929"/>
                  </a:lnTo>
                  <a:lnTo>
                    <a:pt x="5143" y="5143"/>
                  </a:lnTo>
                  <a:lnTo>
                    <a:pt x="10929" y="1357"/>
                  </a:lnTo>
                  <a:lnTo>
                    <a:pt x="18288" y="0"/>
                  </a:lnTo>
                  <a:lnTo>
                    <a:pt x="25884" y="1357"/>
                  </a:lnTo>
                  <a:lnTo>
                    <a:pt x="32194" y="5143"/>
                  </a:lnTo>
                  <a:lnTo>
                    <a:pt x="36504" y="10929"/>
                  </a:lnTo>
                  <a:lnTo>
                    <a:pt x="38100" y="18287"/>
                  </a:lnTo>
                  <a:lnTo>
                    <a:pt x="36504" y="25646"/>
                  </a:lnTo>
                  <a:lnTo>
                    <a:pt x="32194" y="31432"/>
                  </a:lnTo>
                  <a:lnTo>
                    <a:pt x="25884" y="35218"/>
                  </a:lnTo>
                  <a:lnTo>
                    <a:pt x="18288" y="36575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72" name="object 172"/>
            <p:cNvSpPr/>
            <p:nvPr/>
          </p:nvSpPr>
          <p:spPr>
            <a:xfrm>
              <a:off x="4396739" y="4206239"/>
              <a:ext cx="38100" cy="36830"/>
            </a:xfrm>
            <a:custGeom>
              <a:avLst/>
              <a:gdLst/>
              <a:ahLst/>
              <a:cxnLst/>
              <a:rect l="l" t="t" r="r" b="b"/>
              <a:pathLst>
                <a:path w="38100" h="36829">
                  <a:moveTo>
                    <a:pt x="0" y="18287"/>
                  </a:moveTo>
                  <a:lnTo>
                    <a:pt x="1357" y="10929"/>
                  </a:lnTo>
                  <a:lnTo>
                    <a:pt x="5143" y="5143"/>
                  </a:lnTo>
                  <a:lnTo>
                    <a:pt x="10929" y="1357"/>
                  </a:lnTo>
                  <a:lnTo>
                    <a:pt x="18288" y="0"/>
                  </a:lnTo>
                  <a:lnTo>
                    <a:pt x="25884" y="1357"/>
                  </a:lnTo>
                  <a:lnTo>
                    <a:pt x="32194" y="5143"/>
                  </a:lnTo>
                  <a:lnTo>
                    <a:pt x="36504" y="10929"/>
                  </a:lnTo>
                  <a:lnTo>
                    <a:pt x="38100" y="18287"/>
                  </a:lnTo>
                  <a:lnTo>
                    <a:pt x="36504" y="25646"/>
                  </a:lnTo>
                  <a:lnTo>
                    <a:pt x="32194" y="31432"/>
                  </a:lnTo>
                  <a:lnTo>
                    <a:pt x="25884" y="35218"/>
                  </a:lnTo>
                  <a:lnTo>
                    <a:pt x="18288" y="36575"/>
                  </a:lnTo>
                  <a:lnTo>
                    <a:pt x="10929" y="35218"/>
                  </a:lnTo>
                  <a:lnTo>
                    <a:pt x="5143" y="31432"/>
                  </a:lnTo>
                  <a:lnTo>
                    <a:pt x="1357" y="25646"/>
                  </a:lnTo>
                  <a:lnTo>
                    <a:pt x="0" y="18287"/>
                  </a:lnTo>
                </a:path>
              </a:pathLst>
            </a:custGeom>
            <a:ln w="9144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173" name="object 173"/>
          <p:cNvGrpSpPr/>
          <p:nvPr/>
        </p:nvGrpSpPr>
        <p:grpSpPr>
          <a:xfrm>
            <a:off x="7954852" y="3928873"/>
            <a:ext cx="109559" cy="48895"/>
            <a:chOff x="3457955" y="3928872"/>
            <a:chExt cx="47625" cy="48895"/>
          </a:xfrm>
        </p:grpSpPr>
        <p:sp>
          <p:nvSpPr>
            <p:cNvPr id="174" name="object 174"/>
            <p:cNvSpPr/>
            <p:nvPr/>
          </p:nvSpPr>
          <p:spPr>
            <a:xfrm>
              <a:off x="3462527" y="3933444"/>
              <a:ext cx="38100" cy="40005"/>
            </a:xfrm>
            <a:custGeom>
              <a:avLst/>
              <a:gdLst/>
              <a:ahLst/>
              <a:cxnLst/>
              <a:rect l="l" t="t" r="r" b="b"/>
              <a:pathLst>
                <a:path w="38100" h="40004">
                  <a:moveTo>
                    <a:pt x="19812" y="39624"/>
                  </a:moveTo>
                  <a:lnTo>
                    <a:pt x="12215" y="38028"/>
                  </a:lnTo>
                  <a:lnTo>
                    <a:pt x="5905" y="33718"/>
                  </a:lnTo>
                  <a:lnTo>
                    <a:pt x="1595" y="27408"/>
                  </a:lnTo>
                  <a:lnTo>
                    <a:pt x="0" y="19812"/>
                  </a:lnTo>
                  <a:lnTo>
                    <a:pt x="1595" y="12215"/>
                  </a:lnTo>
                  <a:lnTo>
                    <a:pt x="5905" y="5905"/>
                  </a:lnTo>
                  <a:lnTo>
                    <a:pt x="12215" y="1595"/>
                  </a:lnTo>
                  <a:lnTo>
                    <a:pt x="19812" y="0"/>
                  </a:lnTo>
                  <a:lnTo>
                    <a:pt x="27170" y="1595"/>
                  </a:lnTo>
                  <a:lnTo>
                    <a:pt x="32956" y="5905"/>
                  </a:lnTo>
                  <a:lnTo>
                    <a:pt x="36742" y="12215"/>
                  </a:lnTo>
                  <a:lnTo>
                    <a:pt x="38100" y="19812"/>
                  </a:lnTo>
                  <a:lnTo>
                    <a:pt x="36742" y="27408"/>
                  </a:lnTo>
                  <a:lnTo>
                    <a:pt x="32956" y="33718"/>
                  </a:lnTo>
                  <a:lnTo>
                    <a:pt x="27170" y="38028"/>
                  </a:lnTo>
                  <a:lnTo>
                    <a:pt x="19812" y="39624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75" name="object 175"/>
            <p:cNvSpPr/>
            <p:nvPr/>
          </p:nvSpPr>
          <p:spPr>
            <a:xfrm>
              <a:off x="3462527" y="3933444"/>
              <a:ext cx="38100" cy="40005"/>
            </a:xfrm>
            <a:custGeom>
              <a:avLst/>
              <a:gdLst/>
              <a:ahLst/>
              <a:cxnLst/>
              <a:rect l="l" t="t" r="r" b="b"/>
              <a:pathLst>
                <a:path w="38100" h="40004">
                  <a:moveTo>
                    <a:pt x="0" y="19812"/>
                  </a:moveTo>
                  <a:lnTo>
                    <a:pt x="1595" y="12215"/>
                  </a:lnTo>
                  <a:lnTo>
                    <a:pt x="5905" y="5905"/>
                  </a:lnTo>
                  <a:lnTo>
                    <a:pt x="12215" y="1595"/>
                  </a:lnTo>
                  <a:lnTo>
                    <a:pt x="19812" y="0"/>
                  </a:lnTo>
                  <a:lnTo>
                    <a:pt x="27170" y="1595"/>
                  </a:lnTo>
                  <a:lnTo>
                    <a:pt x="32956" y="5905"/>
                  </a:lnTo>
                  <a:lnTo>
                    <a:pt x="36742" y="12215"/>
                  </a:lnTo>
                  <a:lnTo>
                    <a:pt x="38100" y="19812"/>
                  </a:lnTo>
                  <a:lnTo>
                    <a:pt x="36742" y="27408"/>
                  </a:lnTo>
                  <a:lnTo>
                    <a:pt x="32956" y="33718"/>
                  </a:lnTo>
                  <a:lnTo>
                    <a:pt x="27170" y="38028"/>
                  </a:lnTo>
                  <a:lnTo>
                    <a:pt x="19812" y="39624"/>
                  </a:lnTo>
                  <a:lnTo>
                    <a:pt x="12215" y="38028"/>
                  </a:lnTo>
                  <a:lnTo>
                    <a:pt x="5905" y="33718"/>
                  </a:lnTo>
                  <a:lnTo>
                    <a:pt x="1595" y="27408"/>
                  </a:lnTo>
                  <a:lnTo>
                    <a:pt x="0" y="19812"/>
                  </a:lnTo>
                </a:path>
              </a:pathLst>
            </a:custGeom>
            <a:ln w="9144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176" name="object 176"/>
          <p:cNvGrpSpPr/>
          <p:nvPr/>
        </p:nvGrpSpPr>
        <p:grpSpPr>
          <a:xfrm>
            <a:off x="8747182" y="3637789"/>
            <a:ext cx="109559" cy="48895"/>
            <a:chOff x="3802379" y="3637788"/>
            <a:chExt cx="47625" cy="48895"/>
          </a:xfrm>
        </p:grpSpPr>
        <p:sp>
          <p:nvSpPr>
            <p:cNvPr id="177" name="object 177"/>
            <p:cNvSpPr/>
            <p:nvPr/>
          </p:nvSpPr>
          <p:spPr>
            <a:xfrm>
              <a:off x="3806951" y="3642360"/>
              <a:ext cx="38100" cy="40005"/>
            </a:xfrm>
            <a:custGeom>
              <a:avLst/>
              <a:gdLst/>
              <a:ahLst/>
              <a:cxnLst/>
              <a:rect l="l" t="t" r="r" b="b"/>
              <a:pathLst>
                <a:path w="38100" h="40004">
                  <a:moveTo>
                    <a:pt x="19812" y="39624"/>
                  </a:moveTo>
                  <a:lnTo>
                    <a:pt x="12215" y="38028"/>
                  </a:lnTo>
                  <a:lnTo>
                    <a:pt x="5905" y="33718"/>
                  </a:lnTo>
                  <a:lnTo>
                    <a:pt x="1595" y="27408"/>
                  </a:lnTo>
                  <a:lnTo>
                    <a:pt x="0" y="19812"/>
                  </a:lnTo>
                  <a:lnTo>
                    <a:pt x="1595" y="12215"/>
                  </a:lnTo>
                  <a:lnTo>
                    <a:pt x="5905" y="5905"/>
                  </a:lnTo>
                  <a:lnTo>
                    <a:pt x="12215" y="1595"/>
                  </a:lnTo>
                  <a:lnTo>
                    <a:pt x="19812" y="0"/>
                  </a:lnTo>
                  <a:lnTo>
                    <a:pt x="27170" y="1595"/>
                  </a:lnTo>
                  <a:lnTo>
                    <a:pt x="32956" y="5905"/>
                  </a:lnTo>
                  <a:lnTo>
                    <a:pt x="36742" y="12215"/>
                  </a:lnTo>
                  <a:lnTo>
                    <a:pt x="38100" y="19812"/>
                  </a:lnTo>
                  <a:lnTo>
                    <a:pt x="36742" y="27408"/>
                  </a:lnTo>
                  <a:lnTo>
                    <a:pt x="32956" y="33718"/>
                  </a:lnTo>
                  <a:lnTo>
                    <a:pt x="27170" y="38028"/>
                  </a:lnTo>
                  <a:lnTo>
                    <a:pt x="19812" y="39624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78" name="object 178"/>
            <p:cNvSpPr/>
            <p:nvPr/>
          </p:nvSpPr>
          <p:spPr>
            <a:xfrm>
              <a:off x="3806951" y="3642360"/>
              <a:ext cx="38100" cy="40005"/>
            </a:xfrm>
            <a:custGeom>
              <a:avLst/>
              <a:gdLst/>
              <a:ahLst/>
              <a:cxnLst/>
              <a:rect l="l" t="t" r="r" b="b"/>
              <a:pathLst>
                <a:path w="38100" h="40004">
                  <a:moveTo>
                    <a:pt x="0" y="19812"/>
                  </a:moveTo>
                  <a:lnTo>
                    <a:pt x="1595" y="12215"/>
                  </a:lnTo>
                  <a:lnTo>
                    <a:pt x="5905" y="5905"/>
                  </a:lnTo>
                  <a:lnTo>
                    <a:pt x="12215" y="1595"/>
                  </a:lnTo>
                  <a:lnTo>
                    <a:pt x="19812" y="0"/>
                  </a:lnTo>
                  <a:lnTo>
                    <a:pt x="27170" y="1595"/>
                  </a:lnTo>
                  <a:lnTo>
                    <a:pt x="32956" y="5905"/>
                  </a:lnTo>
                  <a:lnTo>
                    <a:pt x="36742" y="12215"/>
                  </a:lnTo>
                  <a:lnTo>
                    <a:pt x="38100" y="19812"/>
                  </a:lnTo>
                  <a:lnTo>
                    <a:pt x="36742" y="27408"/>
                  </a:lnTo>
                  <a:lnTo>
                    <a:pt x="32956" y="33718"/>
                  </a:lnTo>
                  <a:lnTo>
                    <a:pt x="27170" y="38028"/>
                  </a:lnTo>
                  <a:lnTo>
                    <a:pt x="19812" y="39624"/>
                  </a:lnTo>
                  <a:lnTo>
                    <a:pt x="12215" y="38028"/>
                  </a:lnTo>
                  <a:lnTo>
                    <a:pt x="5905" y="33718"/>
                  </a:lnTo>
                  <a:lnTo>
                    <a:pt x="1595" y="27408"/>
                  </a:lnTo>
                  <a:lnTo>
                    <a:pt x="0" y="19812"/>
                  </a:lnTo>
                </a:path>
              </a:pathLst>
            </a:custGeom>
            <a:ln w="9144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179" name="object 179"/>
          <p:cNvGrpSpPr/>
          <p:nvPr/>
        </p:nvGrpSpPr>
        <p:grpSpPr>
          <a:xfrm>
            <a:off x="9539512" y="3340609"/>
            <a:ext cx="109559" cy="47625"/>
            <a:chOff x="4146803" y="3340608"/>
            <a:chExt cx="47625" cy="47625"/>
          </a:xfrm>
        </p:grpSpPr>
        <p:sp>
          <p:nvSpPr>
            <p:cNvPr id="180" name="object 180"/>
            <p:cNvSpPr/>
            <p:nvPr/>
          </p:nvSpPr>
          <p:spPr>
            <a:xfrm>
              <a:off x="4151375" y="3345180"/>
              <a:ext cx="38100" cy="38100"/>
            </a:xfrm>
            <a:custGeom>
              <a:avLst/>
              <a:gdLst/>
              <a:ahLst/>
              <a:cxnLst/>
              <a:rect l="l" t="t" r="r" b="b"/>
              <a:pathLst>
                <a:path w="38100" h="38100">
                  <a:moveTo>
                    <a:pt x="19812" y="38100"/>
                  </a:moveTo>
                  <a:lnTo>
                    <a:pt x="12215" y="36504"/>
                  </a:lnTo>
                  <a:lnTo>
                    <a:pt x="5905" y="32194"/>
                  </a:lnTo>
                  <a:lnTo>
                    <a:pt x="1595" y="25884"/>
                  </a:lnTo>
                  <a:lnTo>
                    <a:pt x="0" y="18288"/>
                  </a:lnTo>
                  <a:lnTo>
                    <a:pt x="1595" y="10929"/>
                  </a:lnTo>
                  <a:lnTo>
                    <a:pt x="5905" y="5143"/>
                  </a:lnTo>
                  <a:lnTo>
                    <a:pt x="12215" y="1357"/>
                  </a:lnTo>
                  <a:lnTo>
                    <a:pt x="19812" y="0"/>
                  </a:lnTo>
                  <a:lnTo>
                    <a:pt x="27170" y="1357"/>
                  </a:lnTo>
                  <a:lnTo>
                    <a:pt x="32956" y="5143"/>
                  </a:lnTo>
                  <a:lnTo>
                    <a:pt x="36742" y="10929"/>
                  </a:lnTo>
                  <a:lnTo>
                    <a:pt x="38100" y="18288"/>
                  </a:lnTo>
                  <a:lnTo>
                    <a:pt x="36742" y="25884"/>
                  </a:lnTo>
                  <a:lnTo>
                    <a:pt x="32956" y="32194"/>
                  </a:lnTo>
                  <a:lnTo>
                    <a:pt x="27170" y="36504"/>
                  </a:lnTo>
                  <a:lnTo>
                    <a:pt x="19812" y="3810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81" name="object 181"/>
            <p:cNvSpPr/>
            <p:nvPr/>
          </p:nvSpPr>
          <p:spPr>
            <a:xfrm>
              <a:off x="4151375" y="3345180"/>
              <a:ext cx="38100" cy="38100"/>
            </a:xfrm>
            <a:custGeom>
              <a:avLst/>
              <a:gdLst/>
              <a:ahLst/>
              <a:cxnLst/>
              <a:rect l="l" t="t" r="r" b="b"/>
              <a:pathLst>
                <a:path w="38100" h="38100">
                  <a:moveTo>
                    <a:pt x="0" y="18288"/>
                  </a:moveTo>
                  <a:lnTo>
                    <a:pt x="1595" y="10929"/>
                  </a:lnTo>
                  <a:lnTo>
                    <a:pt x="5905" y="5143"/>
                  </a:lnTo>
                  <a:lnTo>
                    <a:pt x="12215" y="1357"/>
                  </a:lnTo>
                  <a:lnTo>
                    <a:pt x="19812" y="0"/>
                  </a:lnTo>
                  <a:lnTo>
                    <a:pt x="27170" y="1357"/>
                  </a:lnTo>
                  <a:lnTo>
                    <a:pt x="32956" y="5143"/>
                  </a:lnTo>
                  <a:lnTo>
                    <a:pt x="36742" y="10929"/>
                  </a:lnTo>
                  <a:lnTo>
                    <a:pt x="38100" y="18288"/>
                  </a:lnTo>
                  <a:lnTo>
                    <a:pt x="36742" y="25884"/>
                  </a:lnTo>
                  <a:lnTo>
                    <a:pt x="32956" y="32194"/>
                  </a:lnTo>
                  <a:lnTo>
                    <a:pt x="27170" y="36504"/>
                  </a:lnTo>
                  <a:lnTo>
                    <a:pt x="19812" y="38100"/>
                  </a:lnTo>
                  <a:lnTo>
                    <a:pt x="12215" y="36504"/>
                  </a:lnTo>
                  <a:lnTo>
                    <a:pt x="5905" y="32194"/>
                  </a:lnTo>
                  <a:lnTo>
                    <a:pt x="1595" y="25884"/>
                  </a:lnTo>
                  <a:lnTo>
                    <a:pt x="0" y="18288"/>
                  </a:lnTo>
                </a:path>
              </a:pathLst>
            </a:custGeom>
            <a:ln w="9144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182" name="object 182"/>
          <p:cNvSpPr/>
          <p:nvPr/>
        </p:nvSpPr>
        <p:spPr>
          <a:xfrm>
            <a:off x="14184808" y="3366515"/>
            <a:ext cx="295079" cy="0"/>
          </a:xfrm>
          <a:custGeom>
            <a:avLst/>
            <a:gdLst/>
            <a:ahLst/>
            <a:cxnLst/>
            <a:rect l="l" t="t" r="r" b="b"/>
            <a:pathLst>
              <a:path w="128270">
                <a:moveTo>
                  <a:pt x="0" y="0"/>
                </a:moveTo>
                <a:lnTo>
                  <a:pt x="128016" y="0"/>
                </a:lnTo>
              </a:path>
            </a:pathLst>
          </a:custGeom>
          <a:ln w="1524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3" name="object 183"/>
          <p:cNvSpPr/>
          <p:nvPr/>
        </p:nvSpPr>
        <p:spPr>
          <a:xfrm>
            <a:off x="14184808" y="3953255"/>
            <a:ext cx="295079" cy="0"/>
          </a:xfrm>
          <a:custGeom>
            <a:avLst/>
            <a:gdLst/>
            <a:ahLst/>
            <a:cxnLst/>
            <a:rect l="l" t="t" r="r" b="b"/>
            <a:pathLst>
              <a:path w="128270">
                <a:moveTo>
                  <a:pt x="0" y="0"/>
                </a:moveTo>
                <a:lnTo>
                  <a:pt x="128016" y="0"/>
                </a:lnTo>
              </a:path>
            </a:pathLst>
          </a:custGeom>
          <a:ln w="1524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4" name="object 184"/>
          <p:cNvSpPr/>
          <p:nvPr/>
        </p:nvSpPr>
        <p:spPr>
          <a:xfrm>
            <a:off x="14184808" y="3659123"/>
            <a:ext cx="295079" cy="0"/>
          </a:xfrm>
          <a:custGeom>
            <a:avLst/>
            <a:gdLst/>
            <a:ahLst/>
            <a:cxnLst/>
            <a:rect l="l" t="t" r="r" b="b"/>
            <a:pathLst>
              <a:path w="128270">
                <a:moveTo>
                  <a:pt x="0" y="0"/>
                </a:moveTo>
                <a:lnTo>
                  <a:pt x="128016" y="0"/>
                </a:lnTo>
              </a:path>
            </a:pathLst>
          </a:custGeom>
          <a:ln w="1524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5" name="object 185"/>
          <p:cNvSpPr/>
          <p:nvPr/>
        </p:nvSpPr>
        <p:spPr>
          <a:xfrm>
            <a:off x="12863089" y="3974592"/>
            <a:ext cx="186981" cy="41275"/>
          </a:xfrm>
          <a:custGeom>
            <a:avLst/>
            <a:gdLst/>
            <a:ahLst/>
            <a:cxnLst/>
            <a:rect l="l" t="t" r="r" b="b"/>
            <a:pathLst>
              <a:path w="81279" h="41275">
                <a:moveTo>
                  <a:pt x="0" y="0"/>
                </a:moveTo>
                <a:lnTo>
                  <a:pt x="0" y="7620"/>
                </a:lnTo>
                <a:lnTo>
                  <a:pt x="9144" y="25908"/>
                </a:lnTo>
                <a:lnTo>
                  <a:pt x="18288" y="35052"/>
                </a:lnTo>
                <a:lnTo>
                  <a:pt x="24384" y="38100"/>
                </a:lnTo>
                <a:lnTo>
                  <a:pt x="32004" y="39624"/>
                </a:lnTo>
                <a:lnTo>
                  <a:pt x="38100" y="41148"/>
                </a:lnTo>
                <a:lnTo>
                  <a:pt x="44195" y="41148"/>
                </a:lnTo>
                <a:lnTo>
                  <a:pt x="51816" y="39624"/>
                </a:lnTo>
                <a:lnTo>
                  <a:pt x="77724" y="13716"/>
                </a:lnTo>
                <a:lnTo>
                  <a:pt x="79248" y="7620"/>
                </a:lnTo>
                <a:lnTo>
                  <a:pt x="80772" y="0"/>
                </a:lnTo>
              </a:path>
            </a:pathLst>
          </a:custGeom>
          <a:ln w="1524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grpSp>
        <p:nvGrpSpPr>
          <p:cNvPr id="186" name="object 186"/>
          <p:cNvGrpSpPr/>
          <p:nvPr/>
        </p:nvGrpSpPr>
        <p:grpSpPr>
          <a:xfrm>
            <a:off x="13031375" y="3966972"/>
            <a:ext cx="410481" cy="56515"/>
            <a:chOff x="5664708" y="3966971"/>
            <a:chExt cx="178435" cy="56515"/>
          </a:xfrm>
        </p:grpSpPr>
        <p:sp>
          <p:nvSpPr>
            <p:cNvPr id="187" name="object 187"/>
            <p:cNvSpPr/>
            <p:nvPr/>
          </p:nvSpPr>
          <p:spPr>
            <a:xfrm>
              <a:off x="5754623" y="3974591"/>
              <a:ext cx="81280" cy="41275"/>
            </a:xfrm>
            <a:custGeom>
              <a:avLst/>
              <a:gdLst/>
              <a:ahLst/>
              <a:cxnLst/>
              <a:rect l="l" t="t" r="r" b="b"/>
              <a:pathLst>
                <a:path w="81279" h="41275">
                  <a:moveTo>
                    <a:pt x="0" y="0"/>
                  </a:moveTo>
                  <a:lnTo>
                    <a:pt x="0" y="7620"/>
                  </a:lnTo>
                  <a:lnTo>
                    <a:pt x="1524" y="13716"/>
                  </a:lnTo>
                  <a:lnTo>
                    <a:pt x="36576" y="41148"/>
                  </a:lnTo>
                  <a:lnTo>
                    <a:pt x="44195" y="41148"/>
                  </a:lnTo>
                  <a:lnTo>
                    <a:pt x="79248" y="13716"/>
                  </a:lnTo>
                  <a:lnTo>
                    <a:pt x="80772" y="7620"/>
                  </a:lnTo>
                  <a:lnTo>
                    <a:pt x="80772" y="0"/>
                  </a:lnTo>
                </a:path>
              </a:pathLst>
            </a:custGeom>
            <a:ln w="1524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88" name="object 188"/>
            <p:cNvSpPr/>
            <p:nvPr/>
          </p:nvSpPr>
          <p:spPr>
            <a:xfrm>
              <a:off x="5672328" y="3974591"/>
              <a:ext cx="82550" cy="41275"/>
            </a:xfrm>
            <a:custGeom>
              <a:avLst/>
              <a:gdLst/>
              <a:ahLst/>
              <a:cxnLst/>
              <a:rect l="l" t="t" r="r" b="b"/>
              <a:pathLst>
                <a:path w="82550" h="41275">
                  <a:moveTo>
                    <a:pt x="0" y="0"/>
                  </a:moveTo>
                  <a:lnTo>
                    <a:pt x="0" y="7620"/>
                  </a:lnTo>
                  <a:lnTo>
                    <a:pt x="1524" y="13716"/>
                  </a:lnTo>
                  <a:lnTo>
                    <a:pt x="30480" y="39624"/>
                  </a:lnTo>
                  <a:lnTo>
                    <a:pt x="38100" y="41148"/>
                  </a:lnTo>
                  <a:lnTo>
                    <a:pt x="44195" y="41148"/>
                  </a:lnTo>
                  <a:lnTo>
                    <a:pt x="50292" y="39624"/>
                  </a:lnTo>
                  <a:lnTo>
                    <a:pt x="57912" y="38100"/>
                  </a:lnTo>
                  <a:lnTo>
                    <a:pt x="80772" y="7620"/>
                  </a:lnTo>
                  <a:lnTo>
                    <a:pt x="82296" y="0"/>
                  </a:lnTo>
                </a:path>
              </a:pathLst>
            </a:custGeom>
            <a:ln w="1524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189" name="object 189"/>
          <p:cNvGrpSpPr/>
          <p:nvPr/>
        </p:nvGrpSpPr>
        <p:grpSpPr>
          <a:xfrm>
            <a:off x="12656244" y="3959353"/>
            <a:ext cx="224961" cy="64135"/>
            <a:chOff x="5501640" y="3959352"/>
            <a:chExt cx="97790" cy="64135"/>
          </a:xfrm>
        </p:grpSpPr>
        <p:sp>
          <p:nvSpPr>
            <p:cNvPr id="190" name="object 190"/>
            <p:cNvSpPr/>
            <p:nvPr/>
          </p:nvSpPr>
          <p:spPr>
            <a:xfrm>
              <a:off x="5509260" y="3974592"/>
              <a:ext cx="82550" cy="41275"/>
            </a:xfrm>
            <a:custGeom>
              <a:avLst/>
              <a:gdLst/>
              <a:ahLst/>
              <a:cxnLst/>
              <a:rect l="l" t="t" r="r" b="b"/>
              <a:pathLst>
                <a:path w="82550" h="41275">
                  <a:moveTo>
                    <a:pt x="0" y="0"/>
                  </a:moveTo>
                  <a:lnTo>
                    <a:pt x="19812" y="35052"/>
                  </a:lnTo>
                  <a:lnTo>
                    <a:pt x="38100" y="41148"/>
                  </a:lnTo>
                  <a:lnTo>
                    <a:pt x="45719" y="41148"/>
                  </a:lnTo>
                  <a:lnTo>
                    <a:pt x="57912" y="38100"/>
                  </a:lnTo>
                  <a:lnTo>
                    <a:pt x="64008" y="35052"/>
                  </a:lnTo>
                  <a:lnTo>
                    <a:pt x="70104" y="30480"/>
                  </a:lnTo>
                  <a:lnTo>
                    <a:pt x="73152" y="25908"/>
                  </a:lnTo>
                  <a:lnTo>
                    <a:pt x="77724" y="19812"/>
                  </a:lnTo>
                  <a:lnTo>
                    <a:pt x="80772" y="13716"/>
                  </a:lnTo>
                  <a:lnTo>
                    <a:pt x="82296" y="7620"/>
                  </a:lnTo>
                  <a:lnTo>
                    <a:pt x="82296" y="0"/>
                  </a:lnTo>
                </a:path>
              </a:pathLst>
            </a:custGeom>
            <a:ln w="1524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91" name="object 191"/>
            <p:cNvSpPr/>
            <p:nvPr/>
          </p:nvSpPr>
          <p:spPr>
            <a:xfrm>
              <a:off x="5501640" y="3966972"/>
              <a:ext cx="97790" cy="0"/>
            </a:xfrm>
            <a:custGeom>
              <a:avLst/>
              <a:gdLst/>
              <a:ahLst/>
              <a:cxnLst/>
              <a:rect l="l" t="t" r="r" b="b"/>
              <a:pathLst>
                <a:path w="97789">
                  <a:moveTo>
                    <a:pt x="0" y="0"/>
                  </a:moveTo>
                  <a:lnTo>
                    <a:pt x="15240" y="0"/>
                  </a:lnTo>
                </a:path>
                <a:path w="97789">
                  <a:moveTo>
                    <a:pt x="82295" y="0"/>
                  </a:moveTo>
                  <a:lnTo>
                    <a:pt x="97535" y="0"/>
                  </a:lnTo>
                </a:path>
              </a:pathLst>
            </a:custGeom>
            <a:ln w="1524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192" name="object 192"/>
          <p:cNvSpPr/>
          <p:nvPr/>
        </p:nvSpPr>
        <p:spPr>
          <a:xfrm>
            <a:off x="13048904" y="3959352"/>
            <a:ext cx="0" cy="15240"/>
          </a:xfrm>
          <a:custGeom>
            <a:avLst/>
            <a:gdLst/>
            <a:ahLst/>
            <a:cxnLst/>
            <a:rect l="l" t="t" r="r" b="b"/>
            <a:pathLst>
              <a:path h="15239">
                <a:moveTo>
                  <a:pt x="-7620" y="7620"/>
                </a:moveTo>
                <a:lnTo>
                  <a:pt x="7620" y="7620"/>
                </a:lnTo>
              </a:path>
            </a:pathLst>
          </a:custGeom>
          <a:ln w="1524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3" name="object 193"/>
          <p:cNvSpPr/>
          <p:nvPr/>
        </p:nvSpPr>
        <p:spPr>
          <a:xfrm>
            <a:off x="13238219" y="3959352"/>
            <a:ext cx="0" cy="15240"/>
          </a:xfrm>
          <a:custGeom>
            <a:avLst/>
            <a:gdLst/>
            <a:ahLst/>
            <a:cxnLst/>
            <a:rect l="l" t="t" r="r" b="b"/>
            <a:pathLst>
              <a:path h="15239">
                <a:moveTo>
                  <a:pt x="-7620" y="7620"/>
                </a:moveTo>
                <a:lnTo>
                  <a:pt x="7620" y="7620"/>
                </a:lnTo>
              </a:path>
            </a:pathLst>
          </a:custGeom>
          <a:ln w="1524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4" name="object 194"/>
          <p:cNvSpPr/>
          <p:nvPr/>
        </p:nvSpPr>
        <p:spPr>
          <a:xfrm>
            <a:off x="13406504" y="3959352"/>
            <a:ext cx="35059" cy="15240"/>
          </a:xfrm>
          <a:custGeom>
            <a:avLst/>
            <a:gdLst/>
            <a:ahLst/>
            <a:cxnLst/>
            <a:rect l="l" t="t" r="r" b="b"/>
            <a:pathLst>
              <a:path w="15239" h="15239">
                <a:moveTo>
                  <a:pt x="0" y="15240"/>
                </a:moveTo>
                <a:lnTo>
                  <a:pt x="15240" y="15240"/>
                </a:lnTo>
                <a:lnTo>
                  <a:pt x="15240" y="0"/>
                </a:lnTo>
                <a:lnTo>
                  <a:pt x="0" y="0"/>
                </a:lnTo>
                <a:lnTo>
                  <a:pt x="0" y="1524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5" name="object 195"/>
          <p:cNvSpPr/>
          <p:nvPr/>
        </p:nvSpPr>
        <p:spPr>
          <a:xfrm>
            <a:off x="12863089" y="3677412"/>
            <a:ext cx="186981" cy="41275"/>
          </a:xfrm>
          <a:custGeom>
            <a:avLst/>
            <a:gdLst/>
            <a:ahLst/>
            <a:cxnLst/>
            <a:rect l="l" t="t" r="r" b="b"/>
            <a:pathLst>
              <a:path w="81279" h="41275">
                <a:moveTo>
                  <a:pt x="0" y="0"/>
                </a:moveTo>
                <a:lnTo>
                  <a:pt x="0" y="6096"/>
                </a:lnTo>
                <a:lnTo>
                  <a:pt x="3048" y="12192"/>
                </a:lnTo>
                <a:lnTo>
                  <a:pt x="6096" y="19812"/>
                </a:lnTo>
                <a:lnTo>
                  <a:pt x="38100" y="41148"/>
                </a:lnTo>
                <a:lnTo>
                  <a:pt x="44195" y="41148"/>
                </a:lnTo>
                <a:lnTo>
                  <a:pt x="76200" y="18288"/>
                </a:lnTo>
                <a:lnTo>
                  <a:pt x="77724" y="12192"/>
                </a:lnTo>
                <a:lnTo>
                  <a:pt x="80772" y="0"/>
                </a:lnTo>
              </a:path>
            </a:pathLst>
          </a:custGeom>
          <a:ln w="1524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grpSp>
        <p:nvGrpSpPr>
          <p:cNvPr id="196" name="object 196"/>
          <p:cNvGrpSpPr/>
          <p:nvPr/>
        </p:nvGrpSpPr>
        <p:grpSpPr>
          <a:xfrm>
            <a:off x="13031375" y="3669792"/>
            <a:ext cx="410481" cy="56515"/>
            <a:chOff x="5664708" y="3669791"/>
            <a:chExt cx="178435" cy="56515"/>
          </a:xfrm>
        </p:grpSpPr>
        <p:sp>
          <p:nvSpPr>
            <p:cNvPr id="197" name="object 197"/>
            <p:cNvSpPr/>
            <p:nvPr/>
          </p:nvSpPr>
          <p:spPr>
            <a:xfrm>
              <a:off x="5754623" y="3677411"/>
              <a:ext cx="81280" cy="41275"/>
            </a:xfrm>
            <a:custGeom>
              <a:avLst/>
              <a:gdLst/>
              <a:ahLst/>
              <a:cxnLst/>
              <a:rect l="l" t="t" r="r" b="b"/>
              <a:pathLst>
                <a:path w="81279" h="41275">
                  <a:moveTo>
                    <a:pt x="0" y="0"/>
                  </a:moveTo>
                  <a:lnTo>
                    <a:pt x="0" y="6096"/>
                  </a:lnTo>
                  <a:lnTo>
                    <a:pt x="1524" y="12192"/>
                  </a:lnTo>
                  <a:lnTo>
                    <a:pt x="30480" y="39624"/>
                  </a:lnTo>
                  <a:lnTo>
                    <a:pt x="36576" y="41148"/>
                  </a:lnTo>
                  <a:lnTo>
                    <a:pt x="44195" y="41148"/>
                  </a:lnTo>
                  <a:lnTo>
                    <a:pt x="79248" y="12192"/>
                  </a:lnTo>
                  <a:lnTo>
                    <a:pt x="80772" y="6096"/>
                  </a:lnTo>
                  <a:lnTo>
                    <a:pt x="80772" y="0"/>
                  </a:lnTo>
                </a:path>
              </a:pathLst>
            </a:custGeom>
            <a:ln w="1524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98" name="object 198"/>
            <p:cNvSpPr/>
            <p:nvPr/>
          </p:nvSpPr>
          <p:spPr>
            <a:xfrm>
              <a:off x="5672328" y="3677411"/>
              <a:ext cx="82550" cy="41275"/>
            </a:xfrm>
            <a:custGeom>
              <a:avLst/>
              <a:gdLst/>
              <a:ahLst/>
              <a:cxnLst/>
              <a:rect l="l" t="t" r="r" b="b"/>
              <a:pathLst>
                <a:path w="82550" h="41275">
                  <a:moveTo>
                    <a:pt x="0" y="0"/>
                  </a:moveTo>
                  <a:lnTo>
                    <a:pt x="0" y="6096"/>
                  </a:lnTo>
                  <a:lnTo>
                    <a:pt x="1524" y="12192"/>
                  </a:lnTo>
                  <a:lnTo>
                    <a:pt x="4572" y="19812"/>
                  </a:lnTo>
                  <a:lnTo>
                    <a:pt x="9144" y="24384"/>
                  </a:lnTo>
                  <a:lnTo>
                    <a:pt x="13716" y="30480"/>
                  </a:lnTo>
                  <a:lnTo>
                    <a:pt x="18288" y="33528"/>
                  </a:lnTo>
                  <a:lnTo>
                    <a:pt x="30480" y="39624"/>
                  </a:lnTo>
                  <a:lnTo>
                    <a:pt x="38100" y="41148"/>
                  </a:lnTo>
                  <a:lnTo>
                    <a:pt x="44195" y="41148"/>
                  </a:lnTo>
                  <a:lnTo>
                    <a:pt x="50292" y="39624"/>
                  </a:lnTo>
                  <a:lnTo>
                    <a:pt x="57912" y="36576"/>
                  </a:lnTo>
                  <a:lnTo>
                    <a:pt x="62484" y="33528"/>
                  </a:lnTo>
                  <a:lnTo>
                    <a:pt x="68580" y="30480"/>
                  </a:lnTo>
                  <a:lnTo>
                    <a:pt x="77724" y="18288"/>
                  </a:lnTo>
                  <a:lnTo>
                    <a:pt x="82296" y="0"/>
                  </a:lnTo>
                </a:path>
              </a:pathLst>
            </a:custGeom>
            <a:ln w="1524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199" name="object 199"/>
          <p:cNvGrpSpPr/>
          <p:nvPr/>
        </p:nvGrpSpPr>
        <p:grpSpPr>
          <a:xfrm>
            <a:off x="12656244" y="3662173"/>
            <a:ext cx="224961" cy="64135"/>
            <a:chOff x="5501640" y="3662172"/>
            <a:chExt cx="97790" cy="64135"/>
          </a:xfrm>
        </p:grpSpPr>
        <p:sp>
          <p:nvSpPr>
            <p:cNvPr id="200" name="object 200"/>
            <p:cNvSpPr/>
            <p:nvPr/>
          </p:nvSpPr>
          <p:spPr>
            <a:xfrm>
              <a:off x="5509260" y="3677411"/>
              <a:ext cx="82550" cy="41275"/>
            </a:xfrm>
            <a:custGeom>
              <a:avLst/>
              <a:gdLst/>
              <a:ahLst/>
              <a:cxnLst/>
              <a:rect l="l" t="t" r="r" b="b"/>
              <a:pathLst>
                <a:path w="82550" h="41275">
                  <a:moveTo>
                    <a:pt x="0" y="0"/>
                  </a:moveTo>
                  <a:lnTo>
                    <a:pt x="32004" y="39624"/>
                  </a:lnTo>
                  <a:lnTo>
                    <a:pt x="38100" y="41148"/>
                  </a:lnTo>
                  <a:lnTo>
                    <a:pt x="45719" y="41148"/>
                  </a:lnTo>
                  <a:lnTo>
                    <a:pt x="51816" y="39624"/>
                  </a:lnTo>
                  <a:lnTo>
                    <a:pt x="70104" y="30480"/>
                  </a:lnTo>
                  <a:lnTo>
                    <a:pt x="73152" y="24384"/>
                  </a:lnTo>
                  <a:lnTo>
                    <a:pt x="77724" y="18288"/>
                  </a:lnTo>
                  <a:lnTo>
                    <a:pt x="80772" y="12192"/>
                  </a:lnTo>
                  <a:lnTo>
                    <a:pt x="82296" y="6096"/>
                  </a:lnTo>
                  <a:lnTo>
                    <a:pt x="82296" y="0"/>
                  </a:lnTo>
                </a:path>
              </a:pathLst>
            </a:custGeom>
            <a:ln w="1524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01" name="object 201"/>
            <p:cNvSpPr/>
            <p:nvPr/>
          </p:nvSpPr>
          <p:spPr>
            <a:xfrm>
              <a:off x="5501640" y="3669792"/>
              <a:ext cx="97790" cy="0"/>
            </a:xfrm>
            <a:custGeom>
              <a:avLst/>
              <a:gdLst/>
              <a:ahLst/>
              <a:cxnLst/>
              <a:rect l="l" t="t" r="r" b="b"/>
              <a:pathLst>
                <a:path w="97789">
                  <a:moveTo>
                    <a:pt x="0" y="0"/>
                  </a:moveTo>
                  <a:lnTo>
                    <a:pt x="15240" y="0"/>
                  </a:lnTo>
                </a:path>
                <a:path w="97789">
                  <a:moveTo>
                    <a:pt x="82295" y="0"/>
                  </a:moveTo>
                  <a:lnTo>
                    <a:pt x="97535" y="0"/>
                  </a:lnTo>
                </a:path>
              </a:pathLst>
            </a:custGeom>
            <a:ln w="15239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202" name="object 202"/>
          <p:cNvSpPr/>
          <p:nvPr/>
        </p:nvSpPr>
        <p:spPr>
          <a:xfrm>
            <a:off x="13048904" y="3662172"/>
            <a:ext cx="0" cy="15240"/>
          </a:xfrm>
          <a:custGeom>
            <a:avLst/>
            <a:gdLst/>
            <a:ahLst/>
            <a:cxnLst/>
            <a:rect l="l" t="t" r="r" b="b"/>
            <a:pathLst>
              <a:path h="15239">
                <a:moveTo>
                  <a:pt x="-7620" y="7619"/>
                </a:moveTo>
                <a:lnTo>
                  <a:pt x="7620" y="7619"/>
                </a:lnTo>
              </a:path>
            </a:pathLst>
          </a:custGeom>
          <a:ln w="15239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3" name="object 203"/>
          <p:cNvSpPr/>
          <p:nvPr/>
        </p:nvSpPr>
        <p:spPr>
          <a:xfrm>
            <a:off x="13238219" y="3662172"/>
            <a:ext cx="0" cy="15240"/>
          </a:xfrm>
          <a:custGeom>
            <a:avLst/>
            <a:gdLst/>
            <a:ahLst/>
            <a:cxnLst/>
            <a:rect l="l" t="t" r="r" b="b"/>
            <a:pathLst>
              <a:path h="15239">
                <a:moveTo>
                  <a:pt x="-7620" y="7619"/>
                </a:moveTo>
                <a:lnTo>
                  <a:pt x="7620" y="7619"/>
                </a:lnTo>
              </a:path>
            </a:pathLst>
          </a:custGeom>
          <a:ln w="15239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4" name="object 204"/>
          <p:cNvSpPr/>
          <p:nvPr/>
        </p:nvSpPr>
        <p:spPr>
          <a:xfrm>
            <a:off x="13406504" y="3662172"/>
            <a:ext cx="35059" cy="15240"/>
          </a:xfrm>
          <a:custGeom>
            <a:avLst/>
            <a:gdLst/>
            <a:ahLst/>
            <a:cxnLst/>
            <a:rect l="l" t="t" r="r" b="b"/>
            <a:pathLst>
              <a:path w="15239" h="15239">
                <a:moveTo>
                  <a:pt x="0" y="15239"/>
                </a:moveTo>
                <a:lnTo>
                  <a:pt x="15240" y="15239"/>
                </a:lnTo>
                <a:lnTo>
                  <a:pt x="15240" y="0"/>
                </a:lnTo>
                <a:lnTo>
                  <a:pt x="0" y="0"/>
                </a:lnTo>
                <a:lnTo>
                  <a:pt x="0" y="15239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5" name="object 205"/>
          <p:cNvSpPr/>
          <p:nvPr/>
        </p:nvSpPr>
        <p:spPr>
          <a:xfrm>
            <a:off x="12863089" y="3381756"/>
            <a:ext cx="186981" cy="41275"/>
          </a:xfrm>
          <a:custGeom>
            <a:avLst/>
            <a:gdLst/>
            <a:ahLst/>
            <a:cxnLst/>
            <a:rect l="l" t="t" r="r" b="b"/>
            <a:pathLst>
              <a:path w="81279" h="41275">
                <a:moveTo>
                  <a:pt x="0" y="1524"/>
                </a:moveTo>
                <a:lnTo>
                  <a:pt x="0" y="7620"/>
                </a:lnTo>
                <a:lnTo>
                  <a:pt x="3048" y="13716"/>
                </a:lnTo>
                <a:lnTo>
                  <a:pt x="9144" y="25908"/>
                </a:lnTo>
                <a:lnTo>
                  <a:pt x="18288" y="35052"/>
                </a:lnTo>
                <a:lnTo>
                  <a:pt x="24384" y="38100"/>
                </a:lnTo>
                <a:lnTo>
                  <a:pt x="32004" y="39624"/>
                </a:lnTo>
                <a:lnTo>
                  <a:pt x="38100" y="41148"/>
                </a:lnTo>
                <a:lnTo>
                  <a:pt x="44195" y="41148"/>
                </a:lnTo>
                <a:lnTo>
                  <a:pt x="51816" y="39624"/>
                </a:lnTo>
                <a:lnTo>
                  <a:pt x="77724" y="13716"/>
                </a:lnTo>
                <a:lnTo>
                  <a:pt x="79248" y="7620"/>
                </a:lnTo>
                <a:lnTo>
                  <a:pt x="80772" y="0"/>
                </a:lnTo>
              </a:path>
            </a:pathLst>
          </a:custGeom>
          <a:ln w="1524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grpSp>
        <p:nvGrpSpPr>
          <p:cNvPr id="206" name="object 206"/>
          <p:cNvGrpSpPr/>
          <p:nvPr/>
        </p:nvGrpSpPr>
        <p:grpSpPr>
          <a:xfrm>
            <a:off x="13031375" y="3374137"/>
            <a:ext cx="410481" cy="56515"/>
            <a:chOff x="5664708" y="3374136"/>
            <a:chExt cx="178435" cy="56515"/>
          </a:xfrm>
        </p:grpSpPr>
        <p:sp>
          <p:nvSpPr>
            <p:cNvPr id="207" name="object 207"/>
            <p:cNvSpPr/>
            <p:nvPr/>
          </p:nvSpPr>
          <p:spPr>
            <a:xfrm>
              <a:off x="5754623" y="3381756"/>
              <a:ext cx="81280" cy="41275"/>
            </a:xfrm>
            <a:custGeom>
              <a:avLst/>
              <a:gdLst/>
              <a:ahLst/>
              <a:cxnLst/>
              <a:rect l="l" t="t" r="r" b="b"/>
              <a:pathLst>
                <a:path w="81279" h="41275">
                  <a:moveTo>
                    <a:pt x="0" y="1524"/>
                  </a:moveTo>
                  <a:lnTo>
                    <a:pt x="0" y="7620"/>
                  </a:lnTo>
                  <a:lnTo>
                    <a:pt x="1524" y="13716"/>
                  </a:lnTo>
                  <a:lnTo>
                    <a:pt x="36576" y="41148"/>
                  </a:lnTo>
                  <a:lnTo>
                    <a:pt x="44195" y="41148"/>
                  </a:lnTo>
                  <a:lnTo>
                    <a:pt x="79248" y="13716"/>
                  </a:lnTo>
                  <a:lnTo>
                    <a:pt x="80772" y="7620"/>
                  </a:lnTo>
                  <a:lnTo>
                    <a:pt x="80772" y="0"/>
                  </a:lnTo>
                </a:path>
              </a:pathLst>
            </a:custGeom>
            <a:ln w="1524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08" name="object 208"/>
            <p:cNvSpPr/>
            <p:nvPr/>
          </p:nvSpPr>
          <p:spPr>
            <a:xfrm>
              <a:off x="5672328" y="3381756"/>
              <a:ext cx="82550" cy="41275"/>
            </a:xfrm>
            <a:custGeom>
              <a:avLst/>
              <a:gdLst/>
              <a:ahLst/>
              <a:cxnLst/>
              <a:rect l="l" t="t" r="r" b="b"/>
              <a:pathLst>
                <a:path w="82550" h="41275">
                  <a:moveTo>
                    <a:pt x="0" y="1524"/>
                  </a:moveTo>
                  <a:lnTo>
                    <a:pt x="0" y="7620"/>
                  </a:lnTo>
                  <a:lnTo>
                    <a:pt x="1524" y="13716"/>
                  </a:lnTo>
                  <a:lnTo>
                    <a:pt x="30480" y="39624"/>
                  </a:lnTo>
                  <a:lnTo>
                    <a:pt x="38100" y="41148"/>
                  </a:lnTo>
                  <a:lnTo>
                    <a:pt x="44195" y="41148"/>
                  </a:lnTo>
                  <a:lnTo>
                    <a:pt x="50292" y="39624"/>
                  </a:lnTo>
                  <a:lnTo>
                    <a:pt x="57912" y="38100"/>
                  </a:lnTo>
                  <a:lnTo>
                    <a:pt x="79248" y="13716"/>
                  </a:lnTo>
                  <a:lnTo>
                    <a:pt x="80772" y="7620"/>
                  </a:lnTo>
                  <a:lnTo>
                    <a:pt x="82296" y="0"/>
                  </a:lnTo>
                </a:path>
              </a:pathLst>
            </a:custGeom>
            <a:ln w="1524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209" name="object 209"/>
          <p:cNvGrpSpPr/>
          <p:nvPr/>
        </p:nvGrpSpPr>
        <p:grpSpPr>
          <a:xfrm>
            <a:off x="12656244" y="3368041"/>
            <a:ext cx="224961" cy="62865"/>
            <a:chOff x="5501640" y="3368040"/>
            <a:chExt cx="97790" cy="62865"/>
          </a:xfrm>
        </p:grpSpPr>
        <p:sp>
          <p:nvSpPr>
            <p:cNvPr id="210" name="object 210"/>
            <p:cNvSpPr/>
            <p:nvPr/>
          </p:nvSpPr>
          <p:spPr>
            <a:xfrm>
              <a:off x="5509260" y="3381756"/>
              <a:ext cx="82550" cy="41275"/>
            </a:xfrm>
            <a:custGeom>
              <a:avLst/>
              <a:gdLst/>
              <a:ahLst/>
              <a:cxnLst/>
              <a:rect l="l" t="t" r="r" b="b"/>
              <a:pathLst>
                <a:path w="82550" h="41275">
                  <a:moveTo>
                    <a:pt x="0" y="1524"/>
                  </a:moveTo>
                  <a:lnTo>
                    <a:pt x="1524" y="7620"/>
                  </a:lnTo>
                  <a:lnTo>
                    <a:pt x="3048" y="13716"/>
                  </a:lnTo>
                  <a:lnTo>
                    <a:pt x="9144" y="25908"/>
                  </a:lnTo>
                  <a:lnTo>
                    <a:pt x="13716" y="30480"/>
                  </a:lnTo>
                  <a:lnTo>
                    <a:pt x="19812" y="35052"/>
                  </a:lnTo>
                  <a:lnTo>
                    <a:pt x="25908" y="38100"/>
                  </a:lnTo>
                  <a:lnTo>
                    <a:pt x="38100" y="41148"/>
                  </a:lnTo>
                  <a:lnTo>
                    <a:pt x="45719" y="41148"/>
                  </a:lnTo>
                  <a:lnTo>
                    <a:pt x="57912" y="38100"/>
                  </a:lnTo>
                  <a:lnTo>
                    <a:pt x="64008" y="35052"/>
                  </a:lnTo>
                  <a:lnTo>
                    <a:pt x="70104" y="30480"/>
                  </a:lnTo>
                  <a:lnTo>
                    <a:pt x="73152" y="25908"/>
                  </a:lnTo>
                  <a:lnTo>
                    <a:pt x="77724" y="19812"/>
                  </a:lnTo>
                  <a:lnTo>
                    <a:pt x="80772" y="13716"/>
                  </a:lnTo>
                  <a:lnTo>
                    <a:pt x="82296" y="7620"/>
                  </a:lnTo>
                  <a:lnTo>
                    <a:pt x="82296" y="0"/>
                  </a:lnTo>
                </a:path>
              </a:pathLst>
            </a:custGeom>
            <a:ln w="1524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11" name="object 211"/>
            <p:cNvSpPr/>
            <p:nvPr/>
          </p:nvSpPr>
          <p:spPr>
            <a:xfrm>
              <a:off x="5501640" y="3375660"/>
              <a:ext cx="97790" cy="0"/>
            </a:xfrm>
            <a:custGeom>
              <a:avLst/>
              <a:gdLst/>
              <a:ahLst/>
              <a:cxnLst/>
              <a:rect l="l" t="t" r="r" b="b"/>
              <a:pathLst>
                <a:path w="97789">
                  <a:moveTo>
                    <a:pt x="0" y="0"/>
                  </a:moveTo>
                  <a:lnTo>
                    <a:pt x="15240" y="0"/>
                  </a:lnTo>
                </a:path>
                <a:path w="97789">
                  <a:moveTo>
                    <a:pt x="82295" y="0"/>
                  </a:moveTo>
                  <a:lnTo>
                    <a:pt x="97535" y="0"/>
                  </a:lnTo>
                </a:path>
              </a:pathLst>
            </a:custGeom>
            <a:ln w="1524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212" name="object 212"/>
          <p:cNvSpPr/>
          <p:nvPr/>
        </p:nvSpPr>
        <p:spPr>
          <a:xfrm>
            <a:off x="13048904" y="3368040"/>
            <a:ext cx="0" cy="15240"/>
          </a:xfrm>
          <a:custGeom>
            <a:avLst/>
            <a:gdLst/>
            <a:ahLst/>
            <a:cxnLst/>
            <a:rect l="l" t="t" r="r" b="b"/>
            <a:pathLst>
              <a:path h="15239">
                <a:moveTo>
                  <a:pt x="-7620" y="7620"/>
                </a:moveTo>
                <a:lnTo>
                  <a:pt x="7620" y="7620"/>
                </a:lnTo>
              </a:path>
            </a:pathLst>
          </a:custGeom>
          <a:ln w="1524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3" name="object 213"/>
          <p:cNvSpPr/>
          <p:nvPr/>
        </p:nvSpPr>
        <p:spPr>
          <a:xfrm>
            <a:off x="13238219" y="3368040"/>
            <a:ext cx="0" cy="15240"/>
          </a:xfrm>
          <a:custGeom>
            <a:avLst/>
            <a:gdLst/>
            <a:ahLst/>
            <a:cxnLst/>
            <a:rect l="l" t="t" r="r" b="b"/>
            <a:pathLst>
              <a:path h="15239">
                <a:moveTo>
                  <a:pt x="-7620" y="7620"/>
                </a:moveTo>
                <a:lnTo>
                  <a:pt x="7620" y="7620"/>
                </a:lnTo>
              </a:path>
            </a:pathLst>
          </a:custGeom>
          <a:ln w="1524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4" name="object 214"/>
          <p:cNvSpPr/>
          <p:nvPr/>
        </p:nvSpPr>
        <p:spPr>
          <a:xfrm>
            <a:off x="13406504" y="3368040"/>
            <a:ext cx="35059" cy="15240"/>
          </a:xfrm>
          <a:custGeom>
            <a:avLst/>
            <a:gdLst/>
            <a:ahLst/>
            <a:cxnLst/>
            <a:rect l="l" t="t" r="r" b="b"/>
            <a:pathLst>
              <a:path w="15239" h="15239">
                <a:moveTo>
                  <a:pt x="0" y="15240"/>
                </a:moveTo>
                <a:lnTo>
                  <a:pt x="15240" y="15240"/>
                </a:lnTo>
                <a:lnTo>
                  <a:pt x="15240" y="0"/>
                </a:lnTo>
                <a:lnTo>
                  <a:pt x="0" y="0"/>
                </a:lnTo>
                <a:lnTo>
                  <a:pt x="0" y="1524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5" name="object 215"/>
          <p:cNvSpPr/>
          <p:nvPr/>
        </p:nvSpPr>
        <p:spPr>
          <a:xfrm>
            <a:off x="13620360" y="3974592"/>
            <a:ext cx="186981" cy="41275"/>
          </a:xfrm>
          <a:custGeom>
            <a:avLst/>
            <a:gdLst/>
            <a:ahLst/>
            <a:cxnLst/>
            <a:rect l="l" t="t" r="r" b="b"/>
            <a:pathLst>
              <a:path w="81279" h="41275">
                <a:moveTo>
                  <a:pt x="0" y="0"/>
                </a:moveTo>
                <a:lnTo>
                  <a:pt x="19812" y="35052"/>
                </a:lnTo>
                <a:lnTo>
                  <a:pt x="38100" y="41148"/>
                </a:lnTo>
                <a:lnTo>
                  <a:pt x="45719" y="41148"/>
                </a:lnTo>
                <a:lnTo>
                  <a:pt x="79248" y="13716"/>
                </a:lnTo>
                <a:lnTo>
                  <a:pt x="80772" y="7620"/>
                </a:lnTo>
                <a:lnTo>
                  <a:pt x="80772" y="0"/>
                </a:lnTo>
              </a:path>
            </a:pathLst>
          </a:custGeom>
          <a:ln w="1524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grpSp>
        <p:nvGrpSpPr>
          <p:cNvPr id="216" name="object 216"/>
          <p:cNvGrpSpPr/>
          <p:nvPr/>
        </p:nvGrpSpPr>
        <p:grpSpPr>
          <a:xfrm>
            <a:off x="13788645" y="3966972"/>
            <a:ext cx="414863" cy="56515"/>
            <a:chOff x="5993892" y="3966971"/>
            <a:chExt cx="180340" cy="56515"/>
          </a:xfrm>
        </p:grpSpPr>
        <p:sp>
          <p:nvSpPr>
            <p:cNvPr id="217" name="object 217"/>
            <p:cNvSpPr/>
            <p:nvPr/>
          </p:nvSpPr>
          <p:spPr>
            <a:xfrm>
              <a:off x="6083807" y="3974591"/>
              <a:ext cx="82550" cy="41275"/>
            </a:xfrm>
            <a:custGeom>
              <a:avLst/>
              <a:gdLst/>
              <a:ahLst/>
              <a:cxnLst/>
              <a:rect l="l" t="t" r="r" b="b"/>
              <a:pathLst>
                <a:path w="82550" h="41275">
                  <a:moveTo>
                    <a:pt x="0" y="0"/>
                  </a:moveTo>
                  <a:lnTo>
                    <a:pt x="0" y="7620"/>
                  </a:lnTo>
                  <a:lnTo>
                    <a:pt x="1524" y="13716"/>
                  </a:lnTo>
                  <a:lnTo>
                    <a:pt x="30480" y="39624"/>
                  </a:lnTo>
                  <a:lnTo>
                    <a:pt x="38100" y="41148"/>
                  </a:lnTo>
                  <a:lnTo>
                    <a:pt x="44195" y="41148"/>
                  </a:lnTo>
                  <a:lnTo>
                    <a:pt x="50292" y="39624"/>
                  </a:lnTo>
                  <a:lnTo>
                    <a:pt x="57912" y="38100"/>
                  </a:lnTo>
                  <a:lnTo>
                    <a:pt x="80772" y="7620"/>
                  </a:lnTo>
                  <a:lnTo>
                    <a:pt x="82296" y="0"/>
                  </a:lnTo>
                </a:path>
              </a:pathLst>
            </a:custGeom>
            <a:ln w="1524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18" name="object 218"/>
            <p:cNvSpPr/>
            <p:nvPr/>
          </p:nvSpPr>
          <p:spPr>
            <a:xfrm>
              <a:off x="6001512" y="3974591"/>
              <a:ext cx="82550" cy="41275"/>
            </a:xfrm>
            <a:custGeom>
              <a:avLst/>
              <a:gdLst/>
              <a:ahLst/>
              <a:cxnLst/>
              <a:rect l="l" t="t" r="r" b="b"/>
              <a:pathLst>
                <a:path w="82550" h="41275">
                  <a:moveTo>
                    <a:pt x="0" y="0"/>
                  </a:moveTo>
                  <a:lnTo>
                    <a:pt x="18288" y="35052"/>
                  </a:lnTo>
                  <a:lnTo>
                    <a:pt x="38100" y="41148"/>
                  </a:lnTo>
                  <a:lnTo>
                    <a:pt x="44195" y="41148"/>
                  </a:lnTo>
                  <a:lnTo>
                    <a:pt x="77724" y="19812"/>
                  </a:lnTo>
                  <a:lnTo>
                    <a:pt x="79248" y="13716"/>
                  </a:lnTo>
                  <a:lnTo>
                    <a:pt x="82296" y="7620"/>
                  </a:lnTo>
                  <a:lnTo>
                    <a:pt x="82296" y="0"/>
                  </a:lnTo>
                </a:path>
              </a:pathLst>
            </a:custGeom>
            <a:ln w="1524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219" name="object 219"/>
          <p:cNvGrpSpPr/>
          <p:nvPr/>
        </p:nvGrpSpPr>
        <p:grpSpPr>
          <a:xfrm>
            <a:off x="13417019" y="3959353"/>
            <a:ext cx="222039" cy="64135"/>
            <a:chOff x="5832347" y="3959352"/>
            <a:chExt cx="96520" cy="64135"/>
          </a:xfrm>
        </p:grpSpPr>
        <p:sp>
          <p:nvSpPr>
            <p:cNvPr id="220" name="object 220"/>
            <p:cNvSpPr/>
            <p:nvPr/>
          </p:nvSpPr>
          <p:spPr>
            <a:xfrm>
              <a:off x="5839967" y="3974592"/>
              <a:ext cx="81280" cy="41275"/>
            </a:xfrm>
            <a:custGeom>
              <a:avLst/>
              <a:gdLst/>
              <a:ahLst/>
              <a:cxnLst/>
              <a:rect l="l" t="t" r="r" b="b"/>
              <a:pathLst>
                <a:path w="81279" h="41275">
                  <a:moveTo>
                    <a:pt x="0" y="0"/>
                  </a:moveTo>
                  <a:lnTo>
                    <a:pt x="0" y="7620"/>
                  </a:lnTo>
                  <a:lnTo>
                    <a:pt x="1524" y="13716"/>
                  </a:lnTo>
                  <a:lnTo>
                    <a:pt x="36576" y="41148"/>
                  </a:lnTo>
                  <a:lnTo>
                    <a:pt x="44195" y="41148"/>
                  </a:lnTo>
                  <a:lnTo>
                    <a:pt x="79248" y="13716"/>
                  </a:lnTo>
                  <a:lnTo>
                    <a:pt x="80772" y="7620"/>
                  </a:lnTo>
                  <a:lnTo>
                    <a:pt x="80772" y="0"/>
                  </a:lnTo>
                </a:path>
              </a:pathLst>
            </a:custGeom>
            <a:ln w="1524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21" name="object 221"/>
            <p:cNvSpPr/>
            <p:nvPr/>
          </p:nvSpPr>
          <p:spPr>
            <a:xfrm>
              <a:off x="5832347" y="3959352"/>
              <a:ext cx="15240" cy="15240"/>
            </a:xfrm>
            <a:custGeom>
              <a:avLst/>
              <a:gdLst/>
              <a:ahLst/>
              <a:cxnLst/>
              <a:rect l="l" t="t" r="r" b="b"/>
              <a:pathLst>
                <a:path w="15239" h="15239">
                  <a:moveTo>
                    <a:pt x="0" y="15240"/>
                  </a:moveTo>
                  <a:lnTo>
                    <a:pt x="15240" y="15240"/>
                  </a:lnTo>
                  <a:lnTo>
                    <a:pt x="15240" y="0"/>
                  </a:lnTo>
                  <a:lnTo>
                    <a:pt x="0" y="0"/>
                  </a:lnTo>
                  <a:lnTo>
                    <a:pt x="0" y="1524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22" name="object 222"/>
            <p:cNvSpPr/>
            <p:nvPr/>
          </p:nvSpPr>
          <p:spPr>
            <a:xfrm>
              <a:off x="5920739" y="3959352"/>
              <a:ext cx="0" cy="15240"/>
            </a:xfrm>
            <a:custGeom>
              <a:avLst/>
              <a:gdLst/>
              <a:ahLst/>
              <a:cxnLst/>
              <a:rect l="l" t="t" r="r" b="b"/>
              <a:pathLst>
                <a:path h="15239">
                  <a:moveTo>
                    <a:pt x="-7620" y="7620"/>
                  </a:moveTo>
                  <a:lnTo>
                    <a:pt x="7620" y="7620"/>
                  </a:lnTo>
                </a:path>
              </a:pathLst>
            </a:custGeom>
            <a:ln w="1524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223" name="object 223"/>
          <p:cNvSpPr/>
          <p:nvPr/>
        </p:nvSpPr>
        <p:spPr>
          <a:xfrm>
            <a:off x="13806172" y="3959352"/>
            <a:ext cx="0" cy="15240"/>
          </a:xfrm>
          <a:custGeom>
            <a:avLst/>
            <a:gdLst/>
            <a:ahLst/>
            <a:cxnLst/>
            <a:rect l="l" t="t" r="r" b="b"/>
            <a:pathLst>
              <a:path h="15239">
                <a:moveTo>
                  <a:pt x="-7620" y="7620"/>
                </a:moveTo>
                <a:lnTo>
                  <a:pt x="7620" y="7620"/>
                </a:lnTo>
              </a:path>
            </a:pathLst>
          </a:custGeom>
          <a:ln w="1524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24" name="object 224"/>
          <p:cNvSpPr/>
          <p:nvPr/>
        </p:nvSpPr>
        <p:spPr>
          <a:xfrm>
            <a:off x="13995490" y="3959352"/>
            <a:ext cx="0" cy="15240"/>
          </a:xfrm>
          <a:custGeom>
            <a:avLst/>
            <a:gdLst/>
            <a:ahLst/>
            <a:cxnLst/>
            <a:rect l="l" t="t" r="r" b="b"/>
            <a:pathLst>
              <a:path h="15239">
                <a:moveTo>
                  <a:pt x="-7620" y="7620"/>
                </a:moveTo>
                <a:lnTo>
                  <a:pt x="7620" y="7620"/>
                </a:lnTo>
              </a:path>
            </a:pathLst>
          </a:custGeom>
          <a:ln w="1524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25" name="object 225"/>
          <p:cNvSpPr/>
          <p:nvPr/>
        </p:nvSpPr>
        <p:spPr>
          <a:xfrm>
            <a:off x="14184808" y="3959352"/>
            <a:ext cx="0" cy="15240"/>
          </a:xfrm>
          <a:custGeom>
            <a:avLst/>
            <a:gdLst/>
            <a:ahLst/>
            <a:cxnLst/>
            <a:rect l="l" t="t" r="r" b="b"/>
            <a:pathLst>
              <a:path h="15239">
                <a:moveTo>
                  <a:pt x="-7620" y="7620"/>
                </a:moveTo>
                <a:lnTo>
                  <a:pt x="7620" y="7620"/>
                </a:lnTo>
              </a:path>
            </a:pathLst>
          </a:custGeom>
          <a:ln w="1524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26" name="object 226"/>
          <p:cNvSpPr/>
          <p:nvPr/>
        </p:nvSpPr>
        <p:spPr>
          <a:xfrm>
            <a:off x="13620360" y="3677412"/>
            <a:ext cx="186981" cy="41275"/>
          </a:xfrm>
          <a:custGeom>
            <a:avLst/>
            <a:gdLst/>
            <a:ahLst/>
            <a:cxnLst/>
            <a:rect l="l" t="t" r="r" b="b"/>
            <a:pathLst>
              <a:path w="81279" h="41275">
                <a:moveTo>
                  <a:pt x="0" y="0"/>
                </a:moveTo>
                <a:lnTo>
                  <a:pt x="32004" y="39624"/>
                </a:lnTo>
                <a:lnTo>
                  <a:pt x="38100" y="41148"/>
                </a:lnTo>
                <a:lnTo>
                  <a:pt x="45719" y="41148"/>
                </a:lnTo>
                <a:lnTo>
                  <a:pt x="76200" y="18288"/>
                </a:lnTo>
                <a:lnTo>
                  <a:pt x="80772" y="6096"/>
                </a:lnTo>
                <a:lnTo>
                  <a:pt x="80772" y="0"/>
                </a:lnTo>
              </a:path>
            </a:pathLst>
          </a:custGeom>
          <a:ln w="1524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grpSp>
        <p:nvGrpSpPr>
          <p:cNvPr id="227" name="object 227"/>
          <p:cNvGrpSpPr/>
          <p:nvPr/>
        </p:nvGrpSpPr>
        <p:grpSpPr>
          <a:xfrm>
            <a:off x="13788645" y="3669792"/>
            <a:ext cx="414863" cy="56515"/>
            <a:chOff x="5993892" y="3669791"/>
            <a:chExt cx="180340" cy="56515"/>
          </a:xfrm>
        </p:grpSpPr>
        <p:sp>
          <p:nvSpPr>
            <p:cNvPr id="228" name="object 228"/>
            <p:cNvSpPr/>
            <p:nvPr/>
          </p:nvSpPr>
          <p:spPr>
            <a:xfrm>
              <a:off x="6083807" y="3677411"/>
              <a:ext cx="82550" cy="41275"/>
            </a:xfrm>
            <a:custGeom>
              <a:avLst/>
              <a:gdLst/>
              <a:ahLst/>
              <a:cxnLst/>
              <a:rect l="l" t="t" r="r" b="b"/>
              <a:pathLst>
                <a:path w="82550" h="41275">
                  <a:moveTo>
                    <a:pt x="0" y="0"/>
                  </a:moveTo>
                  <a:lnTo>
                    <a:pt x="0" y="6096"/>
                  </a:lnTo>
                  <a:lnTo>
                    <a:pt x="1524" y="12192"/>
                  </a:lnTo>
                  <a:lnTo>
                    <a:pt x="4572" y="19812"/>
                  </a:lnTo>
                  <a:lnTo>
                    <a:pt x="9144" y="24384"/>
                  </a:lnTo>
                  <a:lnTo>
                    <a:pt x="13716" y="30480"/>
                  </a:lnTo>
                  <a:lnTo>
                    <a:pt x="18288" y="33528"/>
                  </a:lnTo>
                  <a:lnTo>
                    <a:pt x="30480" y="39624"/>
                  </a:lnTo>
                  <a:lnTo>
                    <a:pt x="38100" y="41148"/>
                  </a:lnTo>
                  <a:lnTo>
                    <a:pt x="44195" y="41148"/>
                  </a:lnTo>
                  <a:lnTo>
                    <a:pt x="50292" y="39624"/>
                  </a:lnTo>
                  <a:lnTo>
                    <a:pt x="57912" y="36576"/>
                  </a:lnTo>
                  <a:lnTo>
                    <a:pt x="62484" y="33528"/>
                  </a:lnTo>
                  <a:lnTo>
                    <a:pt x="68580" y="30480"/>
                  </a:lnTo>
                  <a:lnTo>
                    <a:pt x="73152" y="24384"/>
                  </a:lnTo>
                  <a:lnTo>
                    <a:pt x="79248" y="12192"/>
                  </a:lnTo>
                  <a:lnTo>
                    <a:pt x="82296" y="0"/>
                  </a:lnTo>
                </a:path>
              </a:pathLst>
            </a:custGeom>
            <a:ln w="1524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29" name="object 229"/>
            <p:cNvSpPr/>
            <p:nvPr/>
          </p:nvSpPr>
          <p:spPr>
            <a:xfrm>
              <a:off x="6001512" y="3677411"/>
              <a:ext cx="82550" cy="41275"/>
            </a:xfrm>
            <a:custGeom>
              <a:avLst/>
              <a:gdLst/>
              <a:ahLst/>
              <a:cxnLst/>
              <a:rect l="l" t="t" r="r" b="b"/>
              <a:pathLst>
                <a:path w="82550" h="41275">
                  <a:moveTo>
                    <a:pt x="0" y="0"/>
                  </a:moveTo>
                  <a:lnTo>
                    <a:pt x="1524" y="6096"/>
                  </a:lnTo>
                  <a:lnTo>
                    <a:pt x="3048" y="12192"/>
                  </a:lnTo>
                  <a:lnTo>
                    <a:pt x="6096" y="19812"/>
                  </a:lnTo>
                  <a:lnTo>
                    <a:pt x="38100" y="41148"/>
                  </a:lnTo>
                  <a:lnTo>
                    <a:pt x="44195" y="41148"/>
                  </a:lnTo>
                  <a:lnTo>
                    <a:pt x="77724" y="18288"/>
                  </a:lnTo>
                  <a:lnTo>
                    <a:pt x="79248" y="12192"/>
                  </a:lnTo>
                  <a:lnTo>
                    <a:pt x="82296" y="6096"/>
                  </a:lnTo>
                  <a:lnTo>
                    <a:pt x="82296" y="0"/>
                  </a:lnTo>
                </a:path>
              </a:pathLst>
            </a:custGeom>
            <a:ln w="1524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230" name="object 230"/>
          <p:cNvGrpSpPr/>
          <p:nvPr/>
        </p:nvGrpSpPr>
        <p:grpSpPr>
          <a:xfrm>
            <a:off x="13417019" y="3662173"/>
            <a:ext cx="222039" cy="64135"/>
            <a:chOff x="5832347" y="3662172"/>
            <a:chExt cx="96520" cy="64135"/>
          </a:xfrm>
        </p:grpSpPr>
        <p:sp>
          <p:nvSpPr>
            <p:cNvPr id="231" name="object 231"/>
            <p:cNvSpPr/>
            <p:nvPr/>
          </p:nvSpPr>
          <p:spPr>
            <a:xfrm>
              <a:off x="5839967" y="3677411"/>
              <a:ext cx="81280" cy="41275"/>
            </a:xfrm>
            <a:custGeom>
              <a:avLst/>
              <a:gdLst/>
              <a:ahLst/>
              <a:cxnLst/>
              <a:rect l="l" t="t" r="r" b="b"/>
              <a:pathLst>
                <a:path w="81279" h="41275">
                  <a:moveTo>
                    <a:pt x="0" y="0"/>
                  </a:moveTo>
                  <a:lnTo>
                    <a:pt x="0" y="6096"/>
                  </a:lnTo>
                  <a:lnTo>
                    <a:pt x="1524" y="12192"/>
                  </a:lnTo>
                  <a:lnTo>
                    <a:pt x="30480" y="39624"/>
                  </a:lnTo>
                  <a:lnTo>
                    <a:pt x="36576" y="41148"/>
                  </a:lnTo>
                  <a:lnTo>
                    <a:pt x="44195" y="41148"/>
                  </a:lnTo>
                  <a:lnTo>
                    <a:pt x="79248" y="12192"/>
                  </a:lnTo>
                  <a:lnTo>
                    <a:pt x="80772" y="6096"/>
                  </a:lnTo>
                  <a:lnTo>
                    <a:pt x="80772" y="0"/>
                  </a:lnTo>
                </a:path>
              </a:pathLst>
            </a:custGeom>
            <a:ln w="1524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32" name="object 232"/>
            <p:cNvSpPr/>
            <p:nvPr/>
          </p:nvSpPr>
          <p:spPr>
            <a:xfrm>
              <a:off x="5832347" y="3662172"/>
              <a:ext cx="15240" cy="15240"/>
            </a:xfrm>
            <a:custGeom>
              <a:avLst/>
              <a:gdLst/>
              <a:ahLst/>
              <a:cxnLst/>
              <a:rect l="l" t="t" r="r" b="b"/>
              <a:pathLst>
                <a:path w="15239" h="15239">
                  <a:moveTo>
                    <a:pt x="0" y="15239"/>
                  </a:moveTo>
                  <a:lnTo>
                    <a:pt x="15240" y="15239"/>
                  </a:lnTo>
                  <a:lnTo>
                    <a:pt x="15240" y="0"/>
                  </a:lnTo>
                  <a:lnTo>
                    <a:pt x="0" y="0"/>
                  </a:lnTo>
                  <a:lnTo>
                    <a:pt x="0" y="15239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33" name="object 233"/>
            <p:cNvSpPr/>
            <p:nvPr/>
          </p:nvSpPr>
          <p:spPr>
            <a:xfrm>
              <a:off x="5920739" y="3662172"/>
              <a:ext cx="0" cy="15240"/>
            </a:xfrm>
            <a:custGeom>
              <a:avLst/>
              <a:gdLst/>
              <a:ahLst/>
              <a:cxnLst/>
              <a:rect l="l" t="t" r="r" b="b"/>
              <a:pathLst>
                <a:path h="15239">
                  <a:moveTo>
                    <a:pt x="-7620" y="7619"/>
                  </a:moveTo>
                  <a:lnTo>
                    <a:pt x="7620" y="7619"/>
                  </a:lnTo>
                </a:path>
              </a:pathLst>
            </a:custGeom>
            <a:ln w="15239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234" name="object 234"/>
          <p:cNvSpPr/>
          <p:nvPr/>
        </p:nvSpPr>
        <p:spPr>
          <a:xfrm>
            <a:off x="13806172" y="3662172"/>
            <a:ext cx="0" cy="15240"/>
          </a:xfrm>
          <a:custGeom>
            <a:avLst/>
            <a:gdLst/>
            <a:ahLst/>
            <a:cxnLst/>
            <a:rect l="l" t="t" r="r" b="b"/>
            <a:pathLst>
              <a:path h="15239">
                <a:moveTo>
                  <a:pt x="-7620" y="7619"/>
                </a:moveTo>
                <a:lnTo>
                  <a:pt x="7620" y="7619"/>
                </a:lnTo>
              </a:path>
            </a:pathLst>
          </a:custGeom>
          <a:ln w="15239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35" name="object 235"/>
          <p:cNvSpPr/>
          <p:nvPr/>
        </p:nvSpPr>
        <p:spPr>
          <a:xfrm>
            <a:off x="13995490" y="3662172"/>
            <a:ext cx="0" cy="15240"/>
          </a:xfrm>
          <a:custGeom>
            <a:avLst/>
            <a:gdLst/>
            <a:ahLst/>
            <a:cxnLst/>
            <a:rect l="l" t="t" r="r" b="b"/>
            <a:pathLst>
              <a:path h="15239">
                <a:moveTo>
                  <a:pt x="-7620" y="7619"/>
                </a:moveTo>
                <a:lnTo>
                  <a:pt x="7620" y="7619"/>
                </a:lnTo>
              </a:path>
            </a:pathLst>
          </a:custGeom>
          <a:ln w="15239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36" name="object 236"/>
          <p:cNvSpPr/>
          <p:nvPr/>
        </p:nvSpPr>
        <p:spPr>
          <a:xfrm>
            <a:off x="14184808" y="3662172"/>
            <a:ext cx="0" cy="15240"/>
          </a:xfrm>
          <a:custGeom>
            <a:avLst/>
            <a:gdLst/>
            <a:ahLst/>
            <a:cxnLst/>
            <a:rect l="l" t="t" r="r" b="b"/>
            <a:pathLst>
              <a:path h="15239">
                <a:moveTo>
                  <a:pt x="-7620" y="7619"/>
                </a:moveTo>
                <a:lnTo>
                  <a:pt x="7620" y="7619"/>
                </a:lnTo>
              </a:path>
            </a:pathLst>
          </a:custGeom>
          <a:ln w="15239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37" name="object 237"/>
          <p:cNvSpPr/>
          <p:nvPr/>
        </p:nvSpPr>
        <p:spPr>
          <a:xfrm>
            <a:off x="13620360" y="3381756"/>
            <a:ext cx="186981" cy="41275"/>
          </a:xfrm>
          <a:custGeom>
            <a:avLst/>
            <a:gdLst/>
            <a:ahLst/>
            <a:cxnLst/>
            <a:rect l="l" t="t" r="r" b="b"/>
            <a:pathLst>
              <a:path w="81279" h="41275">
                <a:moveTo>
                  <a:pt x="0" y="1524"/>
                </a:moveTo>
                <a:lnTo>
                  <a:pt x="1524" y="7620"/>
                </a:lnTo>
                <a:lnTo>
                  <a:pt x="3048" y="13716"/>
                </a:lnTo>
                <a:lnTo>
                  <a:pt x="6096" y="19812"/>
                </a:lnTo>
                <a:lnTo>
                  <a:pt x="38100" y="41148"/>
                </a:lnTo>
                <a:lnTo>
                  <a:pt x="45719" y="41148"/>
                </a:lnTo>
                <a:lnTo>
                  <a:pt x="79248" y="13716"/>
                </a:lnTo>
                <a:lnTo>
                  <a:pt x="80772" y="7620"/>
                </a:lnTo>
                <a:lnTo>
                  <a:pt x="80772" y="0"/>
                </a:lnTo>
              </a:path>
            </a:pathLst>
          </a:custGeom>
          <a:ln w="1524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grpSp>
        <p:nvGrpSpPr>
          <p:cNvPr id="238" name="object 238"/>
          <p:cNvGrpSpPr/>
          <p:nvPr/>
        </p:nvGrpSpPr>
        <p:grpSpPr>
          <a:xfrm>
            <a:off x="13788645" y="3374137"/>
            <a:ext cx="414863" cy="56515"/>
            <a:chOff x="5993892" y="3374136"/>
            <a:chExt cx="180340" cy="56515"/>
          </a:xfrm>
        </p:grpSpPr>
        <p:sp>
          <p:nvSpPr>
            <p:cNvPr id="239" name="object 239"/>
            <p:cNvSpPr/>
            <p:nvPr/>
          </p:nvSpPr>
          <p:spPr>
            <a:xfrm>
              <a:off x="6083807" y="3381756"/>
              <a:ext cx="82550" cy="41275"/>
            </a:xfrm>
            <a:custGeom>
              <a:avLst/>
              <a:gdLst/>
              <a:ahLst/>
              <a:cxnLst/>
              <a:rect l="l" t="t" r="r" b="b"/>
              <a:pathLst>
                <a:path w="82550" h="41275">
                  <a:moveTo>
                    <a:pt x="0" y="1524"/>
                  </a:moveTo>
                  <a:lnTo>
                    <a:pt x="0" y="7620"/>
                  </a:lnTo>
                  <a:lnTo>
                    <a:pt x="1524" y="13716"/>
                  </a:lnTo>
                  <a:lnTo>
                    <a:pt x="30480" y="39624"/>
                  </a:lnTo>
                  <a:lnTo>
                    <a:pt x="38100" y="41148"/>
                  </a:lnTo>
                  <a:lnTo>
                    <a:pt x="44195" y="41148"/>
                  </a:lnTo>
                  <a:lnTo>
                    <a:pt x="50292" y="39624"/>
                  </a:lnTo>
                  <a:lnTo>
                    <a:pt x="57912" y="38100"/>
                  </a:lnTo>
                  <a:lnTo>
                    <a:pt x="80772" y="7620"/>
                  </a:lnTo>
                  <a:lnTo>
                    <a:pt x="82296" y="0"/>
                  </a:lnTo>
                </a:path>
              </a:pathLst>
            </a:custGeom>
            <a:ln w="1524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40" name="object 240"/>
            <p:cNvSpPr/>
            <p:nvPr/>
          </p:nvSpPr>
          <p:spPr>
            <a:xfrm>
              <a:off x="6001512" y="3381756"/>
              <a:ext cx="82550" cy="41275"/>
            </a:xfrm>
            <a:custGeom>
              <a:avLst/>
              <a:gdLst/>
              <a:ahLst/>
              <a:cxnLst/>
              <a:rect l="l" t="t" r="r" b="b"/>
              <a:pathLst>
                <a:path w="82550" h="41275">
                  <a:moveTo>
                    <a:pt x="0" y="1524"/>
                  </a:moveTo>
                  <a:lnTo>
                    <a:pt x="1524" y="7620"/>
                  </a:lnTo>
                  <a:lnTo>
                    <a:pt x="3048" y="13716"/>
                  </a:lnTo>
                  <a:lnTo>
                    <a:pt x="6096" y="19812"/>
                  </a:lnTo>
                  <a:lnTo>
                    <a:pt x="38100" y="41148"/>
                  </a:lnTo>
                  <a:lnTo>
                    <a:pt x="44195" y="41148"/>
                  </a:lnTo>
                  <a:lnTo>
                    <a:pt x="77724" y="19812"/>
                  </a:lnTo>
                  <a:lnTo>
                    <a:pt x="79248" y="13716"/>
                  </a:lnTo>
                  <a:lnTo>
                    <a:pt x="82296" y="7620"/>
                  </a:lnTo>
                  <a:lnTo>
                    <a:pt x="82296" y="0"/>
                  </a:lnTo>
                </a:path>
              </a:pathLst>
            </a:custGeom>
            <a:ln w="1524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241" name="object 241"/>
          <p:cNvGrpSpPr/>
          <p:nvPr/>
        </p:nvGrpSpPr>
        <p:grpSpPr>
          <a:xfrm>
            <a:off x="13417019" y="3368041"/>
            <a:ext cx="222039" cy="62865"/>
            <a:chOff x="5832347" y="3368040"/>
            <a:chExt cx="96520" cy="62865"/>
          </a:xfrm>
        </p:grpSpPr>
        <p:sp>
          <p:nvSpPr>
            <p:cNvPr id="242" name="object 242"/>
            <p:cNvSpPr/>
            <p:nvPr/>
          </p:nvSpPr>
          <p:spPr>
            <a:xfrm>
              <a:off x="5839967" y="3381756"/>
              <a:ext cx="81280" cy="41275"/>
            </a:xfrm>
            <a:custGeom>
              <a:avLst/>
              <a:gdLst/>
              <a:ahLst/>
              <a:cxnLst/>
              <a:rect l="l" t="t" r="r" b="b"/>
              <a:pathLst>
                <a:path w="81279" h="41275">
                  <a:moveTo>
                    <a:pt x="0" y="1524"/>
                  </a:moveTo>
                  <a:lnTo>
                    <a:pt x="0" y="7620"/>
                  </a:lnTo>
                  <a:lnTo>
                    <a:pt x="1524" y="13716"/>
                  </a:lnTo>
                  <a:lnTo>
                    <a:pt x="36576" y="41148"/>
                  </a:lnTo>
                  <a:lnTo>
                    <a:pt x="44195" y="41148"/>
                  </a:lnTo>
                  <a:lnTo>
                    <a:pt x="76200" y="19812"/>
                  </a:lnTo>
                  <a:lnTo>
                    <a:pt x="79248" y="13716"/>
                  </a:lnTo>
                  <a:lnTo>
                    <a:pt x="80772" y="7620"/>
                  </a:lnTo>
                  <a:lnTo>
                    <a:pt x="80772" y="0"/>
                  </a:lnTo>
                </a:path>
              </a:pathLst>
            </a:custGeom>
            <a:ln w="1524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43" name="object 243"/>
            <p:cNvSpPr/>
            <p:nvPr/>
          </p:nvSpPr>
          <p:spPr>
            <a:xfrm>
              <a:off x="5832347" y="3368040"/>
              <a:ext cx="15240" cy="15240"/>
            </a:xfrm>
            <a:custGeom>
              <a:avLst/>
              <a:gdLst/>
              <a:ahLst/>
              <a:cxnLst/>
              <a:rect l="l" t="t" r="r" b="b"/>
              <a:pathLst>
                <a:path w="15239" h="15239">
                  <a:moveTo>
                    <a:pt x="0" y="15240"/>
                  </a:moveTo>
                  <a:lnTo>
                    <a:pt x="15240" y="15240"/>
                  </a:lnTo>
                  <a:lnTo>
                    <a:pt x="15240" y="0"/>
                  </a:lnTo>
                  <a:lnTo>
                    <a:pt x="0" y="0"/>
                  </a:lnTo>
                  <a:lnTo>
                    <a:pt x="0" y="1524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44" name="object 244"/>
            <p:cNvSpPr/>
            <p:nvPr/>
          </p:nvSpPr>
          <p:spPr>
            <a:xfrm>
              <a:off x="5920739" y="3368040"/>
              <a:ext cx="0" cy="15240"/>
            </a:xfrm>
            <a:custGeom>
              <a:avLst/>
              <a:gdLst/>
              <a:ahLst/>
              <a:cxnLst/>
              <a:rect l="l" t="t" r="r" b="b"/>
              <a:pathLst>
                <a:path h="15239">
                  <a:moveTo>
                    <a:pt x="-7620" y="7620"/>
                  </a:moveTo>
                  <a:lnTo>
                    <a:pt x="7620" y="7620"/>
                  </a:lnTo>
                </a:path>
              </a:pathLst>
            </a:custGeom>
            <a:ln w="1524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245" name="object 245"/>
          <p:cNvSpPr/>
          <p:nvPr/>
        </p:nvSpPr>
        <p:spPr>
          <a:xfrm>
            <a:off x="13806172" y="3368040"/>
            <a:ext cx="0" cy="15240"/>
          </a:xfrm>
          <a:custGeom>
            <a:avLst/>
            <a:gdLst/>
            <a:ahLst/>
            <a:cxnLst/>
            <a:rect l="l" t="t" r="r" b="b"/>
            <a:pathLst>
              <a:path h="15239">
                <a:moveTo>
                  <a:pt x="-7620" y="7620"/>
                </a:moveTo>
                <a:lnTo>
                  <a:pt x="7620" y="7620"/>
                </a:lnTo>
              </a:path>
            </a:pathLst>
          </a:custGeom>
          <a:ln w="1524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46" name="object 246"/>
          <p:cNvSpPr/>
          <p:nvPr/>
        </p:nvSpPr>
        <p:spPr>
          <a:xfrm>
            <a:off x="13995490" y="3368040"/>
            <a:ext cx="0" cy="15240"/>
          </a:xfrm>
          <a:custGeom>
            <a:avLst/>
            <a:gdLst/>
            <a:ahLst/>
            <a:cxnLst/>
            <a:rect l="l" t="t" r="r" b="b"/>
            <a:pathLst>
              <a:path h="15239">
                <a:moveTo>
                  <a:pt x="-7620" y="7620"/>
                </a:moveTo>
                <a:lnTo>
                  <a:pt x="7620" y="7620"/>
                </a:lnTo>
              </a:path>
            </a:pathLst>
          </a:custGeom>
          <a:ln w="1524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47" name="object 247"/>
          <p:cNvSpPr/>
          <p:nvPr/>
        </p:nvSpPr>
        <p:spPr>
          <a:xfrm>
            <a:off x="14184808" y="3368040"/>
            <a:ext cx="0" cy="15240"/>
          </a:xfrm>
          <a:custGeom>
            <a:avLst/>
            <a:gdLst/>
            <a:ahLst/>
            <a:cxnLst/>
            <a:rect l="l" t="t" r="r" b="b"/>
            <a:pathLst>
              <a:path h="15239">
                <a:moveTo>
                  <a:pt x="-7620" y="7620"/>
                </a:moveTo>
                <a:lnTo>
                  <a:pt x="7620" y="7620"/>
                </a:lnTo>
              </a:path>
            </a:pathLst>
          </a:custGeom>
          <a:ln w="1524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grpSp>
        <p:nvGrpSpPr>
          <p:cNvPr id="248" name="object 248"/>
          <p:cNvGrpSpPr/>
          <p:nvPr/>
        </p:nvGrpSpPr>
        <p:grpSpPr>
          <a:xfrm>
            <a:off x="11758739" y="5922263"/>
            <a:ext cx="740618" cy="323215"/>
            <a:chOff x="5111496" y="5922263"/>
            <a:chExt cx="321945" cy="323215"/>
          </a:xfrm>
        </p:grpSpPr>
        <p:sp>
          <p:nvSpPr>
            <p:cNvPr id="249" name="object 249"/>
            <p:cNvSpPr/>
            <p:nvPr/>
          </p:nvSpPr>
          <p:spPr>
            <a:xfrm>
              <a:off x="5119116" y="5929883"/>
              <a:ext cx="306705" cy="306705"/>
            </a:xfrm>
            <a:custGeom>
              <a:avLst/>
              <a:gdLst/>
              <a:ahLst/>
              <a:cxnLst/>
              <a:rect l="l" t="t" r="r" b="b"/>
              <a:pathLst>
                <a:path w="306704" h="306704">
                  <a:moveTo>
                    <a:pt x="0" y="153924"/>
                  </a:moveTo>
                  <a:lnTo>
                    <a:pt x="7815" y="105143"/>
                  </a:lnTo>
                  <a:lnTo>
                    <a:pt x="29602" y="62874"/>
                  </a:lnTo>
                  <a:lnTo>
                    <a:pt x="62874" y="29602"/>
                  </a:lnTo>
                  <a:lnTo>
                    <a:pt x="105143" y="7815"/>
                  </a:lnTo>
                  <a:lnTo>
                    <a:pt x="153924" y="0"/>
                  </a:lnTo>
                  <a:lnTo>
                    <a:pt x="201960" y="7815"/>
                  </a:lnTo>
                  <a:lnTo>
                    <a:pt x="243779" y="29602"/>
                  </a:lnTo>
                  <a:lnTo>
                    <a:pt x="276819" y="62874"/>
                  </a:lnTo>
                  <a:lnTo>
                    <a:pt x="298521" y="105143"/>
                  </a:lnTo>
                  <a:lnTo>
                    <a:pt x="306323" y="153924"/>
                  </a:lnTo>
                  <a:lnTo>
                    <a:pt x="298521" y="201960"/>
                  </a:lnTo>
                  <a:lnTo>
                    <a:pt x="276819" y="243779"/>
                  </a:lnTo>
                  <a:lnTo>
                    <a:pt x="243779" y="276819"/>
                  </a:lnTo>
                  <a:lnTo>
                    <a:pt x="201960" y="298521"/>
                  </a:lnTo>
                  <a:lnTo>
                    <a:pt x="153924" y="306324"/>
                  </a:lnTo>
                  <a:lnTo>
                    <a:pt x="105143" y="298521"/>
                  </a:lnTo>
                  <a:lnTo>
                    <a:pt x="62874" y="276819"/>
                  </a:lnTo>
                  <a:lnTo>
                    <a:pt x="29602" y="243779"/>
                  </a:lnTo>
                  <a:lnTo>
                    <a:pt x="7815" y="201960"/>
                  </a:lnTo>
                  <a:lnTo>
                    <a:pt x="0" y="153924"/>
                  </a:lnTo>
                </a:path>
              </a:pathLst>
            </a:custGeom>
            <a:ln w="1524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250" name="object 250"/>
            <p:cNvPicPr/>
            <p:nvPr/>
          </p:nvPicPr>
          <p:blipFill>
            <a:blip r:embed="rId9" cstate="print"/>
            <a:stretch>
              <a:fillRect/>
            </a:stretch>
          </p:blipFill>
          <p:spPr>
            <a:xfrm>
              <a:off x="5190744" y="6042660"/>
              <a:ext cx="161543" cy="202691"/>
            </a:xfrm>
            <a:prstGeom prst="rect">
              <a:avLst/>
            </a:prstGeom>
          </p:spPr>
        </p:pic>
      </p:grpSp>
      <p:sp>
        <p:nvSpPr>
          <p:cNvPr id="251" name="object 251"/>
          <p:cNvSpPr/>
          <p:nvPr/>
        </p:nvSpPr>
        <p:spPr>
          <a:xfrm>
            <a:off x="11600971" y="5387339"/>
            <a:ext cx="2132747" cy="279400"/>
          </a:xfrm>
          <a:custGeom>
            <a:avLst/>
            <a:gdLst/>
            <a:ahLst/>
            <a:cxnLst/>
            <a:rect l="l" t="t" r="r" b="b"/>
            <a:pathLst>
              <a:path w="927100" h="279400">
                <a:moveTo>
                  <a:pt x="178307" y="74676"/>
                </a:moveTo>
                <a:lnTo>
                  <a:pt x="281939" y="74676"/>
                </a:lnTo>
              </a:path>
              <a:path w="927100" h="279400">
                <a:moveTo>
                  <a:pt x="230123" y="3048"/>
                </a:moveTo>
                <a:lnTo>
                  <a:pt x="230123" y="74676"/>
                </a:lnTo>
              </a:path>
              <a:path w="927100" h="279400">
                <a:moveTo>
                  <a:pt x="230123" y="108204"/>
                </a:moveTo>
                <a:lnTo>
                  <a:pt x="230123" y="278892"/>
                </a:lnTo>
              </a:path>
              <a:path w="927100" h="279400">
                <a:moveTo>
                  <a:pt x="178307" y="108204"/>
                </a:moveTo>
                <a:lnTo>
                  <a:pt x="281939" y="108204"/>
                </a:lnTo>
              </a:path>
              <a:path w="927100" h="279400">
                <a:moveTo>
                  <a:pt x="0" y="0"/>
                </a:moveTo>
                <a:lnTo>
                  <a:pt x="926591" y="0"/>
                </a:lnTo>
              </a:path>
            </a:pathLst>
          </a:custGeom>
          <a:ln w="1524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52" name="object 252"/>
          <p:cNvSpPr/>
          <p:nvPr/>
        </p:nvSpPr>
        <p:spPr>
          <a:xfrm>
            <a:off x="11011984" y="6240780"/>
            <a:ext cx="1472472" cy="109855"/>
          </a:xfrm>
          <a:custGeom>
            <a:avLst/>
            <a:gdLst/>
            <a:ahLst/>
            <a:cxnLst/>
            <a:rect l="l" t="t" r="r" b="b"/>
            <a:pathLst>
              <a:path w="640079" h="109854">
                <a:moveTo>
                  <a:pt x="0" y="109727"/>
                </a:moveTo>
                <a:lnTo>
                  <a:pt x="640080" y="109727"/>
                </a:lnTo>
              </a:path>
              <a:path w="640079" h="109854">
                <a:moveTo>
                  <a:pt x="486155" y="0"/>
                </a:moveTo>
                <a:lnTo>
                  <a:pt x="486155" y="109727"/>
                </a:lnTo>
              </a:path>
            </a:pathLst>
          </a:custGeom>
          <a:ln w="1524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grpSp>
        <p:nvGrpSpPr>
          <p:cNvPr id="253" name="object 253"/>
          <p:cNvGrpSpPr/>
          <p:nvPr/>
        </p:nvGrpSpPr>
        <p:grpSpPr>
          <a:xfrm>
            <a:off x="12130361" y="5362956"/>
            <a:ext cx="1196383" cy="315595"/>
            <a:chOff x="5273039" y="5362955"/>
            <a:chExt cx="520065" cy="315595"/>
          </a:xfrm>
        </p:grpSpPr>
        <p:sp>
          <p:nvSpPr>
            <p:cNvPr id="254" name="object 254"/>
            <p:cNvSpPr/>
            <p:nvPr/>
          </p:nvSpPr>
          <p:spPr>
            <a:xfrm>
              <a:off x="5273039" y="5387339"/>
              <a:ext cx="520065" cy="283845"/>
            </a:xfrm>
            <a:custGeom>
              <a:avLst/>
              <a:gdLst/>
              <a:ahLst/>
              <a:cxnLst/>
              <a:rect l="l" t="t" r="r" b="b"/>
              <a:pathLst>
                <a:path w="520064" h="283845">
                  <a:moveTo>
                    <a:pt x="416052" y="71628"/>
                  </a:moveTo>
                  <a:lnTo>
                    <a:pt x="518160" y="71628"/>
                  </a:lnTo>
                </a:path>
                <a:path w="520064" h="283845">
                  <a:moveTo>
                    <a:pt x="467867" y="0"/>
                  </a:moveTo>
                  <a:lnTo>
                    <a:pt x="467867" y="71628"/>
                  </a:lnTo>
                </a:path>
                <a:path w="520064" h="283845">
                  <a:moveTo>
                    <a:pt x="467867" y="105156"/>
                  </a:moveTo>
                  <a:lnTo>
                    <a:pt x="467867" y="278892"/>
                  </a:lnTo>
                </a:path>
                <a:path w="520064" h="283845">
                  <a:moveTo>
                    <a:pt x="416052" y="105156"/>
                  </a:moveTo>
                  <a:lnTo>
                    <a:pt x="519683" y="105156"/>
                  </a:lnTo>
                </a:path>
                <a:path w="520064" h="283845">
                  <a:moveTo>
                    <a:pt x="0" y="283464"/>
                  </a:moveTo>
                  <a:lnTo>
                    <a:pt x="467867" y="283464"/>
                  </a:lnTo>
                </a:path>
              </a:pathLst>
            </a:custGeom>
            <a:ln w="1524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55" name="object 255"/>
            <p:cNvSpPr/>
            <p:nvPr/>
          </p:nvSpPr>
          <p:spPr>
            <a:xfrm>
              <a:off x="5721096" y="5367527"/>
              <a:ext cx="38100" cy="40005"/>
            </a:xfrm>
            <a:custGeom>
              <a:avLst/>
              <a:gdLst/>
              <a:ahLst/>
              <a:cxnLst/>
              <a:rect l="l" t="t" r="r" b="b"/>
              <a:pathLst>
                <a:path w="38100" h="40004">
                  <a:moveTo>
                    <a:pt x="19812" y="39624"/>
                  </a:moveTo>
                  <a:lnTo>
                    <a:pt x="12215" y="38028"/>
                  </a:lnTo>
                  <a:lnTo>
                    <a:pt x="5905" y="33718"/>
                  </a:lnTo>
                  <a:lnTo>
                    <a:pt x="1595" y="27408"/>
                  </a:lnTo>
                  <a:lnTo>
                    <a:pt x="0" y="19812"/>
                  </a:lnTo>
                  <a:lnTo>
                    <a:pt x="1595" y="12215"/>
                  </a:lnTo>
                  <a:lnTo>
                    <a:pt x="5905" y="5905"/>
                  </a:lnTo>
                  <a:lnTo>
                    <a:pt x="12215" y="1595"/>
                  </a:lnTo>
                  <a:lnTo>
                    <a:pt x="19812" y="0"/>
                  </a:lnTo>
                  <a:lnTo>
                    <a:pt x="27170" y="1595"/>
                  </a:lnTo>
                  <a:lnTo>
                    <a:pt x="32956" y="5905"/>
                  </a:lnTo>
                  <a:lnTo>
                    <a:pt x="36742" y="12215"/>
                  </a:lnTo>
                  <a:lnTo>
                    <a:pt x="38100" y="19812"/>
                  </a:lnTo>
                  <a:lnTo>
                    <a:pt x="36742" y="27408"/>
                  </a:lnTo>
                  <a:lnTo>
                    <a:pt x="32956" y="33718"/>
                  </a:lnTo>
                  <a:lnTo>
                    <a:pt x="27170" y="38028"/>
                  </a:lnTo>
                  <a:lnTo>
                    <a:pt x="19812" y="39624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56" name="object 256"/>
            <p:cNvSpPr/>
            <p:nvPr/>
          </p:nvSpPr>
          <p:spPr>
            <a:xfrm>
              <a:off x="5721096" y="5367527"/>
              <a:ext cx="38100" cy="40005"/>
            </a:xfrm>
            <a:custGeom>
              <a:avLst/>
              <a:gdLst/>
              <a:ahLst/>
              <a:cxnLst/>
              <a:rect l="l" t="t" r="r" b="b"/>
              <a:pathLst>
                <a:path w="38100" h="40004">
                  <a:moveTo>
                    <a:pt x="0" y="19812"/>
                  </a:moveTo>
                  <a:lnTo>
                    <a:pt x="1595" y="12215"/>
                  </a:lnTo>
                  <a:lnTo>
                    <a:pt x="5905" y="5905"/>
                  </a:lnTo>
                  <a:lnTo>
                    <a:pt x="12215" y="1595"/>
                  </a:lnTo>
                  <a:lnTo>
                    <a:pt x="19812" y="0"/>
                  </a:lnTo>
                  <a:lnTo>
                    <a:pt x="27170" y="1595"/>
                  </a:lnTo>
                  <a:lnTo>
                    <a:pt x="32956" y="5905"/>
                  </a:lnTo>
                  <a:lnTo>
                    <a:pt x="36742" y="12215"/>
                  </a:lnTo>
                  <a:lnTo>
                    <a:pt x="38100" y="19812"/>
                  </a:lnTo>
                  <a:lnTo>
                    <a:pt x="36742" y="27408"/>
                  </a:lnTo>
                  <a:lnTo>
                    <a:pt x="32956" y="33718"/>
                  </a:lnTo>
                  <a:lnTo>
                    <a:pt x="27170" y="38028"/>
                  </a:lnTo>
                  <a:lnTo>
                    <a:pt x="19812" y="39624"/>
                  </a:lnTo>
                  <a:lnTo>
                    <a:pt x="12215" y="38028"/>
                  </a:lnTo>
                  <a:lnTo>
                    <a:pt x="5905" y="33718"/>
                  </a:lnTo>
                  <a:lnTo>
                    <a:pt x="1595" y="27408"/>
                  </a:lnTo>
                  <a:lnTo>
                    <a:pt x="0" y="19812"/>
                  </a:lnTo>
                </a:path>
              </a:pathLst>
            </a:custGeom>
            <a:ln w="9144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pic>
        <p:nvPicPr>
          <p:cNvPr id="257" name="object 257"/>
          <p:cNvPicPr/>
          <p:nvPr/>
        </p:nvPicPr>
        <p:blipFill>
          <a:blip r:embed="rId10" cstate="print"/>
          <a:stretch>
            <a:fillRect/>
          </a:stretch>
        </p:blipFill>
        <p:spPr>
          <a:xfrm>
            <a:off x="11636030" y="5519929"/>
            <a:ext cx="298000" cy="187451"/>
          </a:xfrm>
          <a:prstGeom prst="rect">
            <a:avLst/>
          </a:prstGeom>
        </p:spPr>
      </p:pic>
      <p:pic>
        <p:nvPicPr>
          <p:cNvPr id="258" name="object 258"/>
          <p:cNvPicPr/>
          <p:nvPr/>
        </p:nvPicPr>
        <p:blipFill>
          <a:blip r:embed="rId11" cstate="print"/>
          <a:stretch>
            <a:fillRect/>
          </a:stretch>
        </p:blipFill>
        <p:spPr>
          <a:xfrm>
            <a:off x="12680783" y="5519929"/>
            <a:ext cx="343577" cy="187451"/>
          </a:xfrm>
          <a:prstGeom prst="rect">
            <a:avLst/>
          </a:prstGeom>
        </p:spPr>
      </p:pic>
      <p:sp>
        <p:nvSpPr>
          <p:cNvPr id="259" name="object 259"/>
          <p:cNvSpPr/>
          <p:nvPr/>
        </p:nvSpPr>
        <p:spPr>
          <a:xfrm>
            <a:off x="12011160" y="5660136"/>
            <a:ext cx="239567" cy="262255"/>
          </a:xfrm>
          <a:custGeom>
            <a:avLst/>
            <a:gdLst/>
            <a:ahLst/>
            <a:cxnLst/>
            <a:rect l="l" t="t" r="r" b="b"/>
            <a:pathLst>
              <a:path w="104139" h="262254">
                <a:moveTo>
                  <a:pt x="0" y="108203"/>
                </a:moveTo>
                <a:lnTo>
                  <a:pt x="103632" y="108203"/>
                </a:lnTo>
              </a:path>
              <a:path w="104139" h="262254">
                <a:moveTo>
                  <a:pt x="51816" y="0"/>
                </a:moveTo>
                <a:lnTo>
                  <a:pt x="51816" y="108203"/>
                </a:lnTo>
              </a:path>
              <a:path w="104139" h="262254">
                <a:moveTo>
                  <a:pt x="51816" y="146303"/>
                </a:moveTo>
                <a:lnTo>
                  <a:pt x="51816" y="262128"/>
                </a:lnTo>
              </a:path>
              <a:path w="104139" h="262254">
                <a:moveTo>
                  <a:pt x="0" y="146303"/>
                </a:moveTo>
                <a:lnTo>
                  <a:pt x="103632" y="146303"/>
                </a:lnTo>
              </a:path>
              <a:path w="104139" h="262254">
                <a:moveTo>
                  <a:pt x="96012" y="74676"/>
                </a:moveTo>
                <a:lnTo>
                  <a:pt x="7620" y="178308"/>
                </a:lnTo>
              </a:path>
            </a:pathLst>
          </a:custGeom>
          <a:ln w="1524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grpSp>
        <p:nvGrpSpPr>
          <p:cNvPr id="260" name="object 260"/>
          <p:cNvGrpSpPr/>
          <p:nvPr/>
        </p:nvGrpSpPr>
        <p:grpSpPr>
          <a:xfrm>
            <a:off x="9560547" y="5922263"/>
            <a:ext cx="743540" cy="323215"/>
            <a:chOff x="4155947" y="5922263"/>
            <a:chExt cx="323215" cy="323215"/>
          </a:xfrm>
        </p:grpSpPr>
        <p:sp>
          <p:nvSpPr>
            <p:cNvPr id="261" name="object 261"/>
            <p:cNvSpPr/>
            <p:nvPr/>
          </p:nvSpPr>
          <p:spPr>
            <a:xfrm>
              <a:off x="4163567" y="5929883"/>
              <a:ext cx="307975" cy="307975"/>
            </a:xfrm>
            <a:custGeom>
              <a:avLst/>
              <a:gdLst/>
              <a:ahLst/>
              <a:cxnLst/>
              <a:rect l="l" t="t" r="r" b="b"/>
              <a:pathLst>
                <a:path w="307975" h="307975">
                  <a:moveTo>
                    <a:pt x="0" y="153924"/>
                  </a:moveTo>
                  <a:lnTo>
                    <a:pt x="7815" y="105143"/>
                  </a:lnTo>
                  <a:lnTo>
                    <a:pt x="29602" y="62874"/>
                  </a:lnTo>
                  <a:lnTo>
                    <a:pt x="62874" y="29602"/>
                  </a:lnTo>
                  <a:lnTo>
                    <a:pt x="105143" y="7815"/>
                  </a:lnTo>
                  <a:lnTo>
                    <a:pt x="153924" y="0"/>
                  </a:lnTo>
                  <a:lnTo>
                    <a:pt x="202118" y="7815"/>
                  </a:lnTo>
                  <a:lnTo>
                    <a:pt x="244315" y="29602"/>
                  </a:lnTo>
                  <a:lnTo>
                    <a:pt x="277806" y="62874"/>
                  </a:lnTo>
                  <a:lnTo>
                    <a:pt x="299886" y="105143"/>
                  </a:lnTo>
                  <a:lnTo>
                    <a:pt x="307848" y="153924"/>
                  </a:lnTo>
                  <a:lnTo>
                    <a:pt x="299886" y="202118"/>
                  </a:lnTo>
                  <a:lnTo>
                    <a:pt x="277806" y="244315"/>
                  </a:lnTo>
                  <a:lnTo>
                    <a:pt x="244315" y="277806"/>
                  </a:lnTo>
                  <a:lnTo>
                    <a:pt x="202118" y="299886"/>
                  </a:lnTo>
                  <a:lnTo>
                    <a:pt x="153924" y="307848"/>
                  </a:lnTo>
                  <a:lnTo>
                    <a:pt x="105143" y="299886"/>
                  </a:lnTo>
                  <a:lnTo>
                    <a:pt x="62874" y="277806"/>
                  </a:lnTo>
                  <a:lnTo>
                    <a:pt x="29602" y="244315"/>
                  </a:lnTo>
                  <a:lnTo>
                    <a:pt x="7815" y="202118"/>
                  </a:lnTo>
                  <a:lnTo>
                    <a:pt x="0" y="153924"/>
                  </a:lnTo>
                </a:path>
              </a:pathLst>
            </a:custGeom>
            <a:ln w="1524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262" name="object 262"/>
            <p:cNvPicPr/>
            <p:nvPr/>
          </p:nvPicPr>
          <p:blipFill>
            <a:blip r:embed="rId12" cstate="print"/>
            <a:stretch>
              <a:fillRect/>
            </a:stretch>
          </p:blipFill>
          <p:spPr>
            <a:xfrm>
              <a:off x="4244339" y="6045707"/>
              <a:ext cx="131063" cy="188975"/>
            </a:xfrm>
            <a:prstGeom prst="rect">
              <a:avLst/>
            </a:prstGeom>
          </p:spPr>
        </p:pic>
      </p:grpSp>
      <p:sp>
        <p:nvSpPr>
          <p:cNvPr id="263" name="object 263"/>
          <p:cNvSpPr/>
          <p:nvPr/>
        </p:nvSpPr>
        <p:spPr>
          <a:xfrm>
            <a:off x="9406288" y="5387339"/>
            <a:ext cx="2195560" cy="532130"/>
          </a:xfrm>
          <a:custGeom>
            <a:avLst/>
            <a:gdLst/>
            <a:ahLst/>
            <a:cxnLst/>
            <a:rect l="l" t="t" r="r" b="b"/>
            <a:pathLst>
              <a:path w="954404" h="532129">
                <a:moveTo>
                  <a:pt x="176783" y="74676"/>
                </a:moveTo>
                <a:lnTo>
                  <a:pt x="278891" y="74676"/>
                </a:lnTo>
              </a:path>
              <a:path w="954404" h="532129">
                <a:moveTo>
                  <a:pt x="228600" y="3048"/>
                </a:moveTo>
                <a:lnTo>
                  <a:pt x="228600" y="74676"/>
                </a:lnTo>
              </a:path>
              <a:path w="954404" h="532129">
                <a:moveTo>
                  <a:pt x="228600" y="108204"/>
                </a:moveTo>
                <a:lnTo>
                  <a:pt x="228600" y="531876"/>
                </a:lnTo>
              </a:path>
              <a:path w="954404" h="532129">
                <a:moveTo>
                  <a:pt x="178308" y="108204"/>
                </a:moveTo>
                <a:lnTo>
                  <a:pt x="278891" y="108204"/>
                </a:lnTo>
              </a:path>
              <a:path w="954404" h="532129">
                <a:moveTo>
                  <a:pt x="0" y="0"/>
                </a:moveTo>
                <a:lnTo>
                  <a:pt x="954024" y="0"/>
                </a:lnTo>
              </a:path>
            </a:pathLst>
          </a:custGeom>
          <a:ln w="1524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64" name="object 264"/>
          <p:cNvSpPr/>
          <p:nvPr/>
        </p:nvSpPr>
        <p:spPr>
          <a:xfrm>
            <a:off x="9567560" y="6242304"/>
            <a:ext cx="1452021" cy="108585"/>
          </a:xfrm>
          <a:custGeom>
            <a:avLst/>
            <a:gdLst/>
            <a:ahLst/>
            <a:cxnLst/>
            <a:rect l="l" t="t" r="r" b="b"/>
            <a:pathLst>
              <a:path w="631189" h="108585">
                <a:moveTo>
                  <a:pt x="0" y="108203"/>
                </a:moveTo>
                <a:lnTo>
                  <a:pt x="630935" y="108203"/>
                </a:lnTo>
              </a:path>
              <a:path w="631189" h="108585">
                <a:moveTo>
                  <a:pt x="158495" y="0"/>
                </a:moveTo>
                <a:lnTo>
                  <a:pt x="158495" y="108203"/>
                </a:lnTo>
              </a:path>
            </a:pathLst>
          </a:custGeom>
          <a:ln w="1524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65" name="object 265"/>
          <p:cNvSpPr/>
          <p:nvPr/>
        </p:nvSpPr>
        <p:spPr>
          <a:xfrm>
            <a:off x="10889279" y="5387339"/>
            <a:ext cx="239567" cy="546100"/>
          </a:xfrm>
          <a:custGeom>
            <a:avLst/>
            <a:gdLst/>
            <a:ahLst/>
            <a:cxnLst/>
            <a:rect l="l" t="t" r="r" b="b"/>
            <a:pathLst>
              <a:path w="104139" h="546100">
                <a:moveTo>
                  <a:pt x="0" y="71628"/>
                </a:moveTo>
                <a:lnTo>
                  <a:pt x="102108" y="71628"/>
                </a:lnTo>
              </a:path>
              <a:path w="104139" h="546100">
                <a:moveTo>
                  <a:pt x="51816" y="0"/>
                </a:moveTo>
                <a:lnTo>
                  <a:pt x="51816" y="71628"/>
                </a:lnTo>
              </a:path>
              <a:path w="104139" h="546100">
                <a:moveTo>
                  <a:pt x="51816" y="106680"/>
                </a:moveTo>
                <a:lnTo>
                  <a:pt x="51816" y="545592"/>
                </a:lnTo>
              </a:path>
              <a:path w="104139" h="546100">
                <a:moveTo>
                  <a:pt x="0" y="106680"/>
                </a:moveTo>
                <a:lnTo>
                  <a:pt x="103632" y="106680"/>
                </a:lnTo>
              </a:path>
            </a:pathLst>
          </a:custGeom>
          <a:ln w="1524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pic>
        <p:nvPicPr>
          <p:cNvPr id="266" name="object 266"/>
          <p:cNvPicPr/>
          <p:nvPr/>
        </p:nvPicPr>
        <p:blipFill>
          <a:blip r:embed="rId13" cstate="print"/>
          <a:stretch>
            <a:fillRect/>
          </a:stretch>
        </p:blipFill>
        <p:spPr>
          <a:xfrm>
            <a:off x="9427322" y="5516880"/>
            <a:ext cx="368118" cy="201167"/>
          </a:xfrm>
          <a:prstGeom prst="rect">
            <a:avLst/>
          </a:prstGeom>
        </p:spPr>
      </p:pic>
      <p:pic>
        <p:nvPicPr>
          <p:cNvPr id="267" name="object 267"/>
          <p:cNvPicPr/>
          <p:nvPr/>
        </p:nvPicPr>
        <p:blipFill>
          <a:blip r:embed="rId14" cstate="print"/>
          <a:stretch>
            <a:fillRect/>
          </a:stretch>
        </p:blipFill>
        <p:spPr>
          <a:xfrm>
            <a:off x="10482594" y="5518404"/>
            <a:ext cx="364612" cy="192023"/>
          </a:xfrm>
          <a:prstGeom prst="rect">
            <a:avLst/>
          </a:prstGeom>
        </p:spPr>
      </p:pic>
      <p:grpSp>
        <p:nvGrpSpPr>
          <p:cNvPr id="268" name="object 268"/>
          <p:cNvGrpSpPr/>
          <p:nvPr/>
        </p:nvGrpSpPr>
        <p:grpSpPr>
          <a:xfrm>
            <a:off x="10640360" y="5925311"/>
            <a:ext cx="740618" cy="425450"/>
            <a:chOff x="4625339" y="5925311"/>
            <a:chExt cx="321945" cy="425450"/>
          </a:xfrm>
        </p:grpSpPr>
        <p:sp>
          <p:nvSpPr>
            <p:cNvPr id="269" name="object 269"/>
            <p:cNvSpPr/>
            <p:nvPr/>
          </p:nvSpPr>
          <p:spPr>
            <a:xfrm>
              <a:off x="4632959" y="5932931"/>
              <a:ext cx="306705" cy="307975"/>
            </a:xfrm>
            <a:custGeom>
              <a:avLst/>
              <a:gdLst/>
              <a:ahLst/>
              <a:cxnLst/>
              <a:rect l="l" t="t" r="r" b="b"/>
              <a:pathLst>
                <a:path w="306704" h="307975">
                  <a:moveTo>
                    <a:pt x="0" y="155448"/>
                  </a:moveTo>
                  <a:lnTo>
                    <a:pt x="7656" y="106509"/>
                  </a:lnTo>
                  <a:lnTo>
                    <a:pt x="29065" y="63861"/>
                  </a:lnTo>
                  <a:lnTo>
                    <a:pt x="61886" y="30138"/>
                  </a:lnTo>
                  <a:lnTo>
                    <a:pt x="103778" y="7973"/>
                  </a:lnTo>
                  <a:lnTo>
                    <a:pt x="152400" y="0"/>
                  </a:lnTo>
                  <a:lnTo>
                    <a:pt x="201180" y="7973"/>
                  </a:lnTo>
                  <a:lnTo>
                    <a:pt x="243449" y="30138"/>
                  </a:lnTo>
                  <a:lnTo>
                    <a:pt x="276721" y="63861"/>
                  </a:lnTo>
                  <a:lnTo>
                    <a:pt x="298508" y="106509"/>
                  </a:lnTo>
                  <a:lnTo>
                    <a:pt x="306323" y="155448"/>
                  </a:lnTo>
                  <a:lnTo>
                    <a:pt x="298508" y="203484"/>
                  </a:lnTo>
                  <a:lnTo>
                    <a:pt x="276721" y="245303"/>
                  </a:lnTo>
                  <a:lnTo>
                    <a:pt x="243449" y="278343"/>
                  </a:lnTo>
                  <a:lnTo>
                    <a:pt x="201180" y="300045"/>
                  </a:lnTo>
                  <a:lnTo>
                    <a:pt x="152400" y="307848"/>
                  </a:lnTo>
                  <a:lnTo>
                    <a:pt x="103778" y="300045"/>
                  </a:lnTo>
                  <a:lnTo>
                    <a:pt x="61886" y="278343"/>
                  </a:lnTo>
                  <a:lnTo>
                    <a:pt x="29065" y="245303"/>
                  </a:lnTo>
                  <a:lnTo>
                    <a:pt x="7656" y="203484"/>
                  </a:lnTo>
                  <a:lnTo>
                    <a:pt x="0" y="155448"/>
                  </a:lnTo>
                </a:path>
              </a:pathLst>
            </a:custGeom>
            <a:ln w="1524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270" name="object 270"/>
            <p:cNvPicPr/>
            <p:nvPr/>
          </p:nvPicPr>
          <p:blipFill>
            <a:blip r:embed="rId15" cstate="print"/>
            <a:stretch>
              <a:fillRect/>
            </a:stretch>
          </p:blipFill>
          <p:spPr>
            <a:xfrm>
              <a:off x="4713731" y="6050280"/>
              <a:ext cx="147827" cy="188975"/>
            </a:xfrm>
            <a:prstGeom prst="rect">
              <a:avLst/>
            </a:prstGeom>
          </p:spPr>
        </p:pic>
        <p:sp>
          <p:nvSpPr>
            <p:cNvPr id="271" name="object 271"/>
            <p:cNvSpPr/>
            <p:nvPr/>
          </p:nvSpPr>
          <p:spPr>
            <a:xfrm>
              <a:off x="4785359" y="6245351"/>
              <a:ext cx="0" cy="105410"/>
            </a:xfrm>
            <a:custGeom>
              <a:avLst/>
              <a:gdLst/>
              <a:ahLst/>
              <a:cxnLst/>
              <a:rect l="l" t="t" r="r" b="b"/>
              <a:pathLst>
                <a:path h="105410">
                  <a:moveTo>
                    <a:pt x="0" y="0"/>
                  </a:moveTo>
                  <a:lnTo>
                    <a:pt x="0" y="105155"/>
                  </a:lnTo>
                </a:path>
              </a:pathLst>
            </a:custGeom>
            <a:ln w="1524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272" name="object 272"/>
          <p:cNvGrpSpPr/>
          <p:nvPr/>
        </p:nvGrpSpPr>
        <p:grpSpPr>
          <a:xfrm>
            <a:off x="12649234" y="6067044"/>
            <a:ext cx="898383" cy="172720"/>
            <a:chOff x="5498592" y="6067044"/>
            <a:chExt cx="390525" cy="172720"/>
          </a:xfrm>
        </p:grpSpPr>
        <p:pic>
          <p:nvPicPr>
            <p:cNvPr id="273" name="object 273"/>
            <p:cNvPicPr/>
            <p:nvPr/>
          </p:nvPicPr>
          <p:blipFill>
            <a:blip r:embed="rId16" cstate="print"/>
            <a:stretch>
              <a:fillRect/>
            </a:stretch>
          </p:blipFill>
          <p:spPr>
            <a:xfrm>
              <a:off x="5498592" y="6067044"/>
              <a:ext cx="373379" cy="83819"/>
            </a:xfrm>
            <a:prstGeom prst="rect">
              <a:avLst/>
            </a:prstGeom>
          </p:spPr>
        </p:pic>
        <p:pic>
          <p:nvPicPr>
            <p:cNvPr id="274" name="object 274"/>
            <p:cNvPicPr/>
            <p:nvPr/>
          </p:nvPicPr>
          <p:blipFill>
            <a:blip r:embed="rId17" cstate="print"/>
            <a:stretch>
              <a:fillRect/>
            </a:stretch>
          </p:blipFill>
          <p:spPr>
            <a:xfrm>
              <a:off x="5504687" y="6172199"/>
              <a:ext cx="384047" cy="67055"/>
            </a:xfrm>
            <a:prstGeom prst="rect">
              <a:avLst/>
            </a:prstGeom>
          </p:spPr>
        </p:pic>
      </p:grpSp>
      <p:grpSp>
        <p:nvGrpSpPr>
          <p:cNvPr id="275" name="object 275"/>
          <p:cNvGrpSpPr/>
          <p:nvPr/>
        </p:nvGrpSpPr>
        <p:grpSpPr>
          <a:xfrm>
            <a:off x="12989305" y="5239512"/>
            <a:ext cx="498128" cy="196850"/>
            <a:chOff x="5646420" y="5239512"/>
            <a:chExt cx="216535" cy="196850"/>
          </a:xfrm>
        </p:grpSpPr>
        <p:pic>
          <p:nvPicPr>
            <p:cNvPr id="276" name="object 276"/>
            <p:cNvPicPr/>
            <p:nvPr/>
          </p:nvPicPr>
          <p:blipFill>
            <a:blip r:embed="rId18" cstate="print"/>
            <a:stretch>
              <a:fillRect/>
            </a:stretch>
          </p:blipFill>
          <p:spPr>
            <a:xfrm>
              <a:off x="5646420" y="5241035"/>
              <a:ext cx="135635" cy="187451"/>
            </a:xfrm>
            <a:prstGeom prst="rect">
              <a:avLst/>
            </a:prstGeom>
          </p:spPr>
        </p:pic>
        <p:pic>
          <p:nvPicPr>
            <p:cNvPr id="277" name="object 277"/>
            <p:cNvPicPr/>
            <p:nvPr/>
          </p:nvPicPr>
          <p:blipFill>
            <a:blip r:embed="rId19" cstate="print"/>
            <a:stretch>
              <a:fillRect/>
            </a:stretch>
          </p:blipFill>
          <p:spPr>
            <a:xfrm>
              <a:off x="5789676" y="5239512"/>
              <a:ext cx="73151" cy="196595"/>
            </a:xfrm>
            <a:prstGeom prst="rect">
              <a:avLst/>
            </a:prstGeom>
          </p:spPr>
        </p:pic>
      </p:grpSp>
      <p:grpSp>
        <p:nvGrpSpPr>
          <p:cNvPr id="278" name="object 278"/>
          <p:cNvGrpSpPr/>
          <p:nvPr/>
        </p:nvGrpSpPr>
        <p:grpSpPr>
          <a:xfrm>
            <a:off x="11955065" y="5239512"/>
            <a:ext cx="400255" cy="196850"/>
            <a:chOff x="5196839" y="5239512"/>
            <a:chExt cx="173990" cy="196850"/>
          </a:xfrm>
        </p:grpSpPr>
        <p:pic>
          <p:nvPicPr>
            <p:cNvPr id="279" name="object 279"/>
            <p:cNvPicPr/>
            <p:nvPr/>
          </p:nvPicPr>
          <p:blipFill>
            <a:blip r:embed="rId20" cstate="print"/>
            <a:stretch>
              <a:fillRect/>
            </a:stretch>
          </p:blipFill>
          <p:spPr>
            <a:xfrm>
              <a:off x="5196839" y="5241035"/>
              <a:ext cx="99060" cy="187451"/>
            </a:xfrm>
            <a:prstGeom prst="rect">
              <a:avLst/>
            </a:prstGeom>
          </p:spPr>
        </p:pic>
        <p:pic>
          <p:nvPicPr>
            <p:cNvPr id="280" name="object 280"/>
            <p:cNvPicPr/>
            <p:nvPr/>
          </p:nvPicPr>
          <p:blipFill>
            <a:blip r:embed="rId19" cstate="print"/>
            <a:stretch>
              <a:fillRect/>
            </a:stretch>
          </p:blipFill>
          <p:spPr>
            <a:xfrm>
              <a:off x="5295899" y="5239512"/>
              <a:ext cx="74675" cy="196595"/>
            </a:xfrm>
            <a:prstGeom prst="rect">
              <a:avLst/>
            </a:prstGeom>
          </p:spPr>
        </p:pic>
      </p:grpSp>
      <p:grpSp>
        <p:nvGrpSpPr>
          <p:cNvPr id="281" name="object 281"/>
          <p:cNvGrpSpPr/>
          <p:nvPr/>
        </p:nvGrpSpPr>
        <p:grpSpPr>
          <a:xfrm>
            <a:off x="11173256" y="3639311"/>
            <a:ext cx="109559" cy="47625"/>
            <a:chOff x="4856988" y="3639311"/>
            <a:chExt cx="47625" cy="47625"/>
          </a:xfrm>
        </p:grpSpPr>
        <p:sp>
          <p:nvSpPr>
            <p:cNvPr id="282" name="object 282"/>
            <p:cNvSpPr/>
            <p:nvPr/>
          </p:nvSpPr>
          <p:spPr>
            <a:xfrm>
              <a:off x="4861560" y="3643883"/>
              <a:ext cx="38100" cy="38100"/>
            </a:xfrm>
            <a:custGeom>
              <a:avLst/>
              <a:gdLst/>
              <a:ahLst/>
              <a:cxnLst/>
              <a:rect l="l" t="t" r="r" b="b"/>
              <a:pathLst>
                <a:path w="38100" h="38100">
                  <a:moveTo>
                    <a:pt x="18288" y="38100"/>
                  </a:moveTo>
                  <a:lnTo>
                    <a:pt x="10929" y="36742"/>
                  </a:lnTo>
                  <a:lnTo>
                    <a:pt x="5143" y="32956"/>
                  </a:lnTo>
                  <a:lnTo>
                    <a:pt x="1357" y="27170"/>
                  </a:lnTo>
                  <a:lnTo>
                    <a:pt x="0" y="19812"/>
                  </a:lnTo>
                  <a:lnTo>
                    <a:pt x="1357" y="12215"/>
                  </a:lnTo>
                  <a:lnTo>
                    <a:pt x="5143" y="5905"/>
                  </a:lnTo>
                  <a:lnTo>
                    <a:pt x="10929" y="1595"/>
                  </a:lnTo>
                  <a:lnTo>
                    <a:pt x="18288" y="0"/>
                  </a:lnTo>
                  <a:lnTo>
                    <a:pt x="25884" y="1595"/>
                  </a:lnTo>
                  <a:lnTo>
                    <a:pt x="32194" y="5905"/>
                  </a:lnTo>
                  <a:lnTo>
                    <a:pt x="36504" y="12215"/>
                  </a:lnTo>
                  <a:lnTo>
                    <a:pt x="38100" y="19812"/>
                  </a:lnTo>
                  <a:lnTo>
                    <a:pt x="36504" y="27170"/>
                  </a:lnTo>
                  <a:lnTo>
                    <a:pt x="32194" y="32956"/>
                  </a:lnTo>
                  <a:lnTo>
                    <a:pt x="25884" y="36742"/>
                  </a:lnTo>
                  <a:lnTo>
                    <a:pt x="18288" y="3810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83" name="object 283"/>
            <p:cNvSpPr/>
            <p:nvPr/>
          </p:nvSpPr>
          <p:spPr>
            <a:xfrm>
              <a:off x="4861560" y="3643883"/>
              <a:ext cx="38100" cy="38100"/>
            </a:xfrm>
            <a:custGeom>
              <a:avLst/>
              <a:gdLst/>
              <a:ahLst/>
              <a:cxnLst/>
              <a:rect l="l" t="t" r="r" b="b"/>
              <a:pathLst>
                <a:path w="38100" h="38100">
                  <a:moveTo>
                    <a:pt x="0" y="19812"/>
                  </a:moveTo>
                  <a:lnTo>
                    <a:pt x="1357" y="12215"/>
                  </a:lnTo>
                  <a:lnTo>
                    <a:pt x="5143" y="5905"/>
                  </a:lnTo>
                  <a:lnTo>
                    <a:pt x="10929" y="1595"/>
                  </a:lnTo>
                  <a:lnTo>
                    <a:pt x="18288" y="0"/>
                  </a:lnTo>
                  <a:lnTo>
                    <a:pt x="25884" y="1595"/>
                  </a:lnTo>
                  <a:lnTo>
                    <a:pt x="32194" y="5905"/>
                  </a:lnTo>
                  <a:lnTo>
                    <a:pt x="36504" y="12215"/>
                  </a:lnTo>
                  <a:lnTo>
                    <a:pt x="38100" y="19812"/>
                  </a:lnTo>
                  <a:lnTo>
                    <a:pt x="36504" y="27170"/>
                  </a:lnTo>
                  <a:lnTo>
                    <a:pt x="32194" y="32956"/>
                  </a:lnTo>
                  <a:lnTo>
                    <a:pt x="25884" y="36742"/>
                  </a:lnTo>
                  <a:lnTo>
                    <a:pt x="18288" y="38100"/>
                  </a:lnTo>
                  <a:lnTo>
                    <a:pt x="10929" y="36742"/>
                  </a:lnTo>
                  <a:lnTo>
                    <a:pt x="5143" y="32956"/>
                  </a:lnTo>
                  <a:lnTo>
                    <a:pt x="1357" y="27170"/>
                  </a:lnTo>
                  <a:lnTo>
                    <a:pt x="0" y="19812"/>
                  </a:lnTo>
                </a:path>
              </a:pathLst>
            </a:custGeom>
            <a:ln w="9144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pic>
        <p:nvPicPr>
          <p:cNvPr id="284" name="object 284"/>
          <p:cNvPicPr/>
          <p:nvPr/>
        </p:nvPicPr>
        <p:blipFill>
          <a:blip r:embed="rId21" cstate="print"/>
          <a:stretch>
            <a:fillRect/>
          </a:stretch>
        </p:blipFill>
        <p:spPr>
          <a:xfrm>
            <a:off x="3512898" y="5911597"/>
            <a:ext cx="368116" cy="201167"/>
          </a:xfrm>
          <a:prstGeom prst="rect">
            <a:avLst/>
          </a:prstGeom>
        </p:spPr>
      </p:pic>
      <p:grpSp>
        <p:nvGrpSpPr>
          <p:cNvPr id="285" name="object 285"/>
          <p:cNvGrpSpPr/>
          <p:nvPr/>
        </p:nvGrpSpPr>
        <p:grpSpPr>
          <a:xfrm>
            <a:off x="4350802" y="5911596"/>
            <a:ext cx="3107090" cy="83820"/>
            <a:chOff x="1891283" y="5911596"/>
            <a:chExt cx="1350645" cy="83820"/>
          </a:xfrm>
        </p:grpSpPr>
        <p:pic>
          <p:nvPicPr>
            <p:cNvPr id="286" name="object 286"/>
            <p:cNvPicPr/>
            <p:nvPr/>
          </p:nvPicPr>
          <p:blipFill>
            <a:blip r:embed="rId22" cstate="print"/>
            <a:stretch>
              <a:fillRect/>
            </a:stretch>
          </p:blipFill>
          <p:spPr>
            <a:xfrm>
              <a:off x="1891283" y="5911596"/>
              <a:ext cx="1092708" cy="83819"/>
            </a:xfrm>
            <a:prstGeom prst="rect">
              <a:avLst/>
            </a:prstGeom>
          </p:spPr>
        </p:pic>
        <p:pic>
          <p:nvPicPr>
            <p:cNvPr id="287" name="object 287"/>
            <p:cNvPicPr/>
            <p:nvPr/>
          </p:nvPicPr>
          <p:blipFill>
            <a:blip r:embed="rId23" cstate="print"/>
            <a:stretch>
              <a:fillRect/>
            </a:stretch>
          </p:blipFill>
          <p:spPr>
            <a:xfrm>
              <a:off x="3014472" y="5914644"/>
              <a:ext cx="92868" cy="62483"/>
            </a:xfrm>
            <a:prstGeom prst="rect">
              <a:avLst/>
            </a:prstGeom>
          </p:spPr>
        </p:pic>
        <p:pic>
          <p:nvPicPr>
            <p:cNvPr id="288" name="object 288"/>
            <p:cNvPicPr/>
            <p:nvPr/>
          </p:nvPicPr>
          <p:blipFill>
            <a:blip r:embed="rId24" cstate="print"/>
            <a:stretch>
              <a:fillRect/>
            </a:stretch>
          </p:blipFill>
          <p:spPr>
            <a:xfrm>
              <a:off x="3142488" y="5913119"/>
              <a:ext cx="99059" cy="64007"/>
            </a:xfrm>
            <a:prstGeom prst="rect">
              <a:avLst/>
            </a:prstGeom>
          </p:spPr>
        </p:pic>
      </p:grpSp>
      <p:pic>
        <p:nvPicPr>
          <p:cNvPr id="289" name="object 289"/>
          <p:cNvPicPr/>
          <p:nvPr/>
        </p:nvPicPr>
        <p:blipFill>
          <a:blip r:embed="rId25" cstate="print"/>
          <a:stretch>
            <a:fillRect/>
          </a:stretch>
        </p:blipFill>
        <p:spPr>
          <a:xfrm>
            <a:off x="3512898" y="6018277"/>
            <a:ext cx="361104" cy="193547"/>
          </a:xfrm>
          <a:prstGeom prst="rect">
            <a:avLst/>
          </a:prstGeom>
        </p:spPr>
      </p:pic>
      <p:grpSp>
        <p:nvGrpSpPr>
          <p:cNvPr id="290" name="object 290"/>
          <p:cNvGrpSpPr/>
          <p:nvPr/>
        </p:nvGrpSpPr>
        <p:grpSpPr>
          <a:xfrm>
            <a:off x="4350801" y="6016752"/>
            <a:ext cx="3219571" cy="190500"/>
            <a:chOff x="1891283" y="6016752"/>
            <a:chExt cx="1399540" cy="190500"/>
          </a:xfrm>
        </p:grpSpPr>
        <p:pic>
          <p:nvPicPr>
            <p:cNvPr id="291" name="object 291"/>
            <p:cNvPicPr/>
            <p:nvPr/>
          </p:nvPicPr>
          <p:blipFill>
            <a:blip r:embed="rId22" cstate="print"/>
            <a:stretch>
              <a:fillRect/>
            </a:stretch>
          </p:blipFill>
          <p:spPr>
            <a:xfrm>
              <a:off x="1891283" y="6016752"/>
              <a:ext cx="1092708" cy="84817"/>
            </a:xfrm>
            <a:prstGeom prst="rect">
              <a:avLst/>
            </a:prstGeom>
          </p:spPr>
        </p:pic>
        <p:pic>
          <p:nvPicPr>
            <p:cNvPr id="292" name="object 292"/>
            <p:cNvPicPr/>
            <p:nvPr/>
          </p:nvPicPr>
          <p:blipFill>
            <a:blip r:embed="rId26" cstate="print"/>
            <a:stretch>
              <a:fillRect/>
            </a:stretch>
          </p:blipFill>
          <p:spPr>
            <a:xfrm>
              <a:off x="3020567" y="6019800"/>
              <a:ext cx="135635" cy="62991"/>
            </a:xfrm>
            <a:prstGeom prst="rect">
              <a:avLst/>
            </a:prstGeom>
          </p:spPr>
        </p:pic>
        <p:pic>
          <p:nvPicPr>
            <p:cNvPr id="293" name="object 293"/>
            <p:cNvPicPr/>
            <p:nvPr/>
          </p:nvPicPr>
          <p:blipFill>
            <a:blip r:embed="rId24" cstate="print"/>
            <a:stretch>
              <a:fillRect/>
            </a:stretch>
          </p:blipFill>
          <p:spPr>
            <a:xfrm>
              <a:off x="3192780" y="6018276"/>
              <a:ext cx="97535" cy="64515"/>
            </a:xfrm>
            <a:prstGeom prst="rect">
              <a:avLst/>
            </a:prstGeom>
          </p:spPr>
        </p:pic>
        <p:pic>
          <p:nvPicPr>
            <p:cNvPr id="294" name="object 294"/>
            <p:cNvPicPr/>
            <p:nvPr/>
          </p:nvPicPr>
          <p:blipFill>
            <a:blip r:embed="rId27" cstate="print"/>
            <a:stretch>
              <a:fillRect/>
            </a:stretch>
          </p:blipFill>
          <p:spPr>
            <a:xfrm>
              <a:off x="1894332" y="6124955"/>
              <a:ext cx="550188" cy="82295"/>
            </a:xfrm>
            <a:prstGeom prst="rect">
              <a:avLst/>
            </a:prstGeom>
          </p:spPr>
        </p:pic>
      </p:grpSp>
      <p:pic>
        <p:nvPicPr>
          <p:cNvPr id="295" name="object 295"/>
          <p:cNvPicPr/>
          <p:nvPr/>
        </p:nvPicPr>
        <p:blipFill>
          <a:blip r:embed="rId28" cstate="print"/>
          <a:stretch>
            <a:fillRect/>
          </a:stretch>
        </p:blipFill>
        <p:spPr>
          <a:xfrm>
            <a:off x="3509391" y="6123432"/>
            <a:ext cx="701177" cy="297180"/>
          </a:xfrm>
          <a:prstGeom prst="rect">
            <a:avLst/>
          </a:prstGeom>
        </p:spPr>
      </p:pic>
      <p:pic>
        <p:nvPicPr>
          <p:cNvPr id="296" name="object 296"/>
          <p:cNvPicPr/>
          <p:nvPr/>
        </p:nvPicPr>
        <p:blipFill>
          <a:blip r:embed="rId29" cstate="print"/>
          <a:stretch>
            <a:fillRect/>
          </a:stretch>
        </p:blipFill>
        <p:spPr>
          <a:xfrm>
            <a:off x="4343792" y="6231636"/>
            <a:ext cx="613528" cy="65531"/>
          </a:xfrm>
          <a:prstGeom prst="rect">
            <a:avLst/>
          </a:prstGeom>
        </p:spPr>
      </p:pic>
      <p:grpSp>
        <p:nvGrpSpPr>
          <p:cNvPr id="297" name="object 297"/>
          <p:cNvGrpSpPr/>
          <p:nvPr/>
        </p:nvGrpSpPr>
        <p:grpSpPr>
          <a:xfrm>
            <a:off x="12074269" y="5647944"/>
            <a:ext cx="112480" cy="47625"/>
            <a:chOff x="5248656" y="5647944"/>
            <a:chExt cx="48895" cy="47625"/>
          </a:xfrm>
        </p:grpSpPr>
        <p:sp>
          <p:nvSpPr>
            <p:cNvPr id="298" name="object 298"/>
            <p:cNvSpPr/>
            <p:nvPr/>
          </p:nvSpPr>
          <p:spPr>
            <a:xfrm>
              <a:off x="5253228" y="5652516"/>
              <a:ext cx="40005" cy="38100"/>
            </a:xfrm>
            <a:custGeom>
              <a:avLst/>
              <a:gdLst/>
              <a:ahLst/>
              <a:cxnLst/>
              <a:rect l="l" t="t" r="r" b="b"/>
              <a:pathLst>
                <a:path w="40004" h="38100">
                  <a:moveTo>
                    <a:pt x="19812" y="38100"/>
                  </a:moveTo>
                  <a:lnTo>
                    <a:pt x="12215" y="36742"/>
                  </a:lnTo>
                  <a:lnTo>
                    <a:pt x="5905" y="32956"/>
                  </a:lnTo>
                  <a:lnTo>
                    <a:pt x="1595" y="27170"/>
                  </a:lnTo>
                  <a:lnTo>
                    <a:pt x="0" y="19812"/>
                  </a:lnTo>
                  <a:lnTo>
                    <a:pt x="1595" y="12215"/>
                  </a:lnTo>
                  <a:lnTo>
                    <a:pt x="5905" y="5905"/>
                  </a:lnTo>
                  <a:lnTo>
                    <a:pt x="12215" y="1595"/>
                  </a:lnTo>
                  <a:lnTo>
                    <a:pt x="19812" y="0"/>
                  </a:lnTo>
                  <a:lnTo>
                    <a:pt x="27408" y="1595"/>
                  </a:lnTo>
                  <a:lnTo>
                    <a:pt x="33718" y="5905"/>
                  </a:lnTo>
                  <a:lnTo>
                    <a:pt x="38028" y="12215"/>
                  </a:lnTo>
                  <a:lnTo>
                    <a:pt x="39624" y="19812"/>
                  </a:lnTo>
                  <a:lnTo>
                    <a:pt x="38028" y="27170"/>
                  </a:lnTo>
                  <a:lnTo>
                    <a:pt x="33718" y="32956"/>
                  </a:lnTo>
                  <a:lnTo>
                    <a:pt x="27408" y="36742"/>
                  </a:lnTo>
                  <a:lnTo>
                    <a:pt x="19812" y="3810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99" name="object 299"/>
            <p:cNvSpPr/>
            <p:nvPr/>
          </p:nvSpPr>
          <p:spPr>
            <a:xfrm>
              <a:off x="5253228" y="5652516"/>
              <a:ext cx="40005" cy="38100"/>
            </a:xfrm>
            <a:custGeom>
              <a:avLst/>
              <a:gdLst/>
              <a:ahLst/>
              <a:cxnLst/>
              <a:rect l="l" t="t" r="r" b="b"/>
              <a:pathLst>
                <a:path w="40004" h="38100">
                  <a:moveTo>
                    <a:pt x="0" y="19812"/>
                  </a:moveTo>
                  <a:lnTo>
                    <a:pt x="1595" y="12215"/>
                  </a:lnTo>
                  <a:lnTo>
                    <a:pt x="5905" y="5905"/>
                  </a:lnTo>
                  <a:lnTo>
                    <a:pt x="12215" y="1595"/>
                  </a:lnTo>
                  <a:lnTo>
                    <a:pt x="19812" y="0"/>
                  </a:lnTo>
                  <a:lnTo>
                    <a:pt x="27408" y="1595"/>
                  </a:lnTo>
                  <a:lnTo>
                    <a:pt x="33718" y="5905"/>
                  </a:lnTo>
                  <a:lnTo>
                    <a:pt x="38028" y="12215"/>
                  </a:lnTo>
                  <a:lnTo>
                    <a:pt x="39624" y="19812"/>
                  </a:lnTo>
                  <a:lnTo>
                    <a:pt x="38028" y="27170"/>
                  </a:lnTo>
                  <a:lnTo>
                    <a:pt x="33718" y="32956"/>
                  </a:lnTo>
                  <a:lnTo>
                    <a:pt x="27408" y="36742"/>
                  </a:lnTo>
                  <a:lnTo>
                    <a:pt x="19812" y="38100"/>
                  </a:lnTo>
                  <a:lnTo>
                    <a:pt x="12215" y="36742"/>
                  </a:lnTo>
                  <a:lnTo>
                    <a:pt x="5905" y="32956"/>
                  </a:lnTo>
                  <a:lnTo>
                    <a:pt x="1595" y="27170"/>
                  </a:lnTo>
                  <a:lnTo>
                    <a:pt x="0" y="19812"/>
                  </a:lnTo>
                </a:path>
              </a:pathLst>
            </a:custGeom>
            <a:ln w="9144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300" name="object 300"/>
          <p:cNvGrpSpPr/>
          <p:nvPr/>
        </p:nvGrpSpPr>
        <p:grpSpPr>
          <a:xfrm>
            <a:off x="12074269" y="6327648"/>
            <a:ext cx="112480" cy="47625"/>
            <a:chOff x="5248656" y="6327647"/>
            <a:chExt cx="48895" cy="47625"/>
          </a:xfrm>
        </p:grpSpPr>
        <p:sp>
          <p:nvSpPr>
            <p:cNvPr id="301" name="object 301"/>
            <p:cNvSpPr/>
            <p:nvPr/>
          </p:nvSpPr>
          <p:spPr>
            <a:xfrm>
              <a:off x="5253228" y="6332219"/>
              <a:ext cx="40005" cy="38100"/>
            </a:xfrm>
            <a:custGeom>
              <a:avLst/>
              <a:gdLst/>
              <a:ahLst/>
              <a:cxnLst/>
              <a:rect l="l" t="t" r="r" b="b"/>
              <a:pathLst>
                <a:path w="40004" h="38100">
                  <a:moveTo>
                    <a:pt x="19812" y="38099"/>
                  </a:moveTo>
                  <a:lnTo>
                    <a:pt x="12215" y="36504"/>
                  </a:lnTo>
                  <a:lnTo>
                    <a:pt x="5905" y="32194"/>
                  </a:lnTo>
                  <a:lnTo>
                    <a:pt x="1595" y="25884"/>
                  </a:lnTo>
                  <a:lnTo>
                    <a:pt x="0" y="18287"/>
                  </a:lnTo>
                  <a:lnTo>
                    <a:pt x="1595" y="10929"/>
                  </a:lnTo>
                  <a:lnTo>
                    <a:pt x="5905" y="5143"/>
                  </a:lnTo>
                  <a:lnTo>
                    <a:pt x="12215" y="1357"/>
                  </a:lnTo>
                  <a:lnTo>
                    <a:pt x="19812" y="0"/>
                  </a:lnTo>
                  <a:lnTo>
                    <a:pt x="27408" y="1357"/>
                  </a:lnTo>
                  <a:lnTo>
                    <a:pt x="33718" y="5143"/>
                  </a:lnTo>
                  <a:lnTo>
                    <a:pt x="38028" y="10929"/>
                  </a:lnTo>
                  <a:lnTo>
                    <a:pt x="39624" y="18287"/>
                  </a:lnTo>
                  <a:lnTo>
                    <a:pt x="38028" y="25884"/>
                  </a:lnTo>
                  <a:lnTo>
                    <a:pt x="33718" y="32194"/>
                  </a:lnTo>
                  <a:lnTo>
                    <a:pt x="27408" y="36504"/>
                  </a:lnTo>
                  <a:lnTo>
                    <a:pt x="19812" y="38099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02" name="object 302"/>
            <p:cNvSpPr/>
            <p:nvPr/>
          </p:nvSpPr>
          <p:spPr>
            <a:xfrm>
              <a:off x="5253228" y="6332219"/>
              <a:ext cx="40005" cy="38100"/>
            </a:xfrm>
            <a:custGeom>
              <a:avLst/>
              <a:gdLst/>
              <a:ahLst/>
              <a:cxnLst/>
              <a:rect l="l" t="t" r="r" b="b"/>
              <a:pathLst>
                <a:path w="40004" h="38100">
                  <a:moveTo>
                    <a:pt x="0" y="18287"/>
                  </a:moveTo>
                  <a:lnTo>
                    <a:pt x="1595" y="10929"/>
                  </a:lnTo>
                  <a:lnTo>
                    <a:pt x="5905" y="5143"/>
                  </a:lnTo>
                  <a:lnTo>
                    <a:pt x="12215" y="1357"/>
                  </a:lnTo>
                  <a:lnTo>
                    <a:pt x="19812" y="0"/>
                  </a:lnTo>
                  <a:lnTo>
                    <a:pt x="27408" y="1357"/>
                  </a:lnTo>
                  <a:lnTo>
                    <a:pt x="33718" y="5143"/>
                  </a:lnTo>
                  <a:lnTo>
                    <a:pt x="38028" y="10929"/>
                  </a:lnTo>
                  <a:lnTo>
                    <a:pt x="39624" y="18287"/>
                  </a:lnTo>
                  <a:lnTo>
                    <a:pt x="38028" y="25884"/>
                  </a:lnTo>
                  <a:lnTo>
                    <a:pt x="33718" y="32194"/>
                  </a:lnTo>
                  <a:lnTo>
                    <a:pt x="27408" y="36504"/>
                  </a:lnTo>
                  <a:lnTo>
                    <a:pt x="19812" y="38099"/>
                  </a:lnTo>
                  <a:lnTo>
                    <a:pt x="12215" y="36504"/>
                  </a:lnTo>
                  <a:lnTo>
                    <a:pt x="5905" y="32194"/>
                  </a:lnTo>
                  <a:lnTo>
                    <a:pt x="1595" y="25884"/>
                  </a:lnTo>
                  <a:lnTo>
                    <a:pt x="0" y="18287"/>
                  </a:lnTo>
                </a:path>
              </a:pathLst>
            </a:custGeom>
            <a:ln w="9144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303" name="object 303"/>
          <p:cNvGrpSpPr/>
          <p:nvPr/>
        </p:nvGrpSpPr>
        <p:grpSpPr>
          <a:xfrm>
            <a:off x="10952386" y="6327648"/>
            <a:ext cx="112480" cy="47625"/>
            <a:chOff x="4760976" y="6327647"/>
            <a:chExt cx="48895" cy="47625"/>
          </a:xfrm>
        </p:grpSpPr>
        <p:sp>
          <p:nvSpPr>
            <p:cNvPr id="304" name="object 304"/>
            <p:cNvSpPr/>
            <p:nvPr/>
          </p:nvSpPr>
          <p:spPr>
            <a:xfrm>
              <a:off x="4765548" y="6332219"/>
              <a:ext cx="40005" cy="38100"/>
            </a:xfrm>
            <a:custGeom>
              <a:avLst/>
              <a:gdLst/>
              <a:ahLst/>
              <a:cxnLst/>
              <a:rect l="l" t="t" r="r" b="b"/>
              <a:pathLst>
                <a:path w="40004" h="38100">
                  <a:moveTo>
                    <a:pt x="19812" y="38099"/>
                  </a:moveTo>
                  <a:lnTo>
                    <a:pt x="12215" y="36504"/>
                  </a:lnTo>
                  <a:lnTo>
                    <a:pt x="5905" y="32194"/>
                  </a:lnTo>
                  <a:lnTo>
                    <a:pt x="1595" y="25884"/>
                  </a:lnTo>
                  <a:lnTo>
                    <a:pt x="0" y="18287"/>
                  </a:lnTo>
                  <a:lnTo>
                    <a:pt x="1595" y="10929"/>
                  </a:lnTo>
                  <a:lnTo>
                    <a:pt x="5905" y="5143"/>
                  </a:lnTo>
                  <a:lnTo>
                    <a:pt x="12215" y="1357"/>
                  </a:lnTo>
                  <a:lnTo>
                    <a:pt x="19812" y="0"/>
                  </a:lnTo>
                  <a:lnTo>
                    <a:pt x="27408" y="1357"/>
                  </a:lnTo>
                  <a:lnTo>
                    <a:pt x="33718" y="5143"/>
                  </a:lnTo>
                  <a:lnTo>
                    <a:pt x="38028" y="10929"/>
                  </a:lnTo>
                  <a:lnTo>
                    <a:pt x="39624" y="18287"/>
                  </a:lnTo>
                  <a:lnTo>
                    <a:pt x="38028" y="25884"/>
                  </a:lnTo>
                  <a:lnTo>
                    <a:pt x="33718" y="32194"/>
                  </a:lnTo>
                  <a:lnTo>
                    <a:pt x="27408" y="36504"/>
                  </a:lnTo>
                  <a:lnTo>
                    <a:pt x="19812" y="38099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05" name="object 305"/>
            <p:cNvSpPr/>
            <p:nvPr/>
          </p:nvSpPr>
          <p:spPr>
            <a:xfrm>
              <a:off x="4765548" y="6332219"/>
              <a:ext cx="40005" cy="38100"/>
            </a:xfrm>
            <a:custGeom>
              <a:avLst/>
              <a:gdLst/>
              <a:ahLst/>
              <a:cxnLst/>
              <a:rect l="l" t="t" r="r" b="b"/>
              <a:pathLst>
                <a:path w="40004" h="38100">
                  <a:moveTo>
                    <a:pt x="0" y="18287"/>
                  </a:moveTo>
                  <a:lnTo>
                    <a:pt x="1595" y="10929"/>
                  </a:lnTo>
                  <a:lnTo>
                    <a:pt x="5905" y="5143"/>
                  </a:lnTo>
                  <a:lnTo>
                    <a:pt x="12215" y="1357"/>
                  </a:lnTo>
                  <a:lnTo>
                    <a:pt x="19812" y="0"/>
                  </a:lnTo>
                  <a:lnTo>
                    <a:pt x="27408" y="1357"/>
                  </a:lnTo>
                  <a:lnTo>
                    <a:pt x="33718" y="5143"/>
                  </a:lnTo>
                  <a:lnTo>
                    <a:pt x="38028" y="10929"/>
                  </a:lnTo>
                  <a:lnTo>
                    <a:pt x="39624" y="18287"/>
                  </a:lnTo>
                  <a:lnTo>
                    <a:pt x="38028" y="25884"/>
                  </a:lnTo>
                  <a:lnTo>
                    <a:pt x="33718" y="32194"/>
                  </a:lnTo>
                  <a:lnTo>
                    <a:pt x="27408" y="36504"/>
                  </a:lnTo>
                  <a:lnTo>
                    <a:pt x="19812" y="38099"/>
                  </a:lnTo>
                  <a:lnTo>
                    <a:pt x="12215" y="36504"/>
                  </a:lnTo>
                  <a:lnTo>
                    <a:pt x="5905" y="32194"/>
                  </a:lnTo>
                  <a:lnTo>
                    <a:pt x="1595" y="25884"/>
                  </a:lnTo>
                  <a:lnTo>
                    <a:pt x="0" y="18287"/>
                  </a:lnTo>
                </a:path>
              </a:pathLst>
            </a:custGeom>
            <a:ln w="9144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306" name="object 306"/>
          <p:cNvGrpSpPr/>
          <p:nvPr/>
        </p:nvGrpSpPr>
        <p:grpSpPr>
          <a:xfrm>
            <a:off x="9879585" y="6327648"/>
            <a:ext cx="109559" cy="47625"/>
            <a:chOff x="4294632" y="6327647"/>
            <a:chExt cx="47625" cy="47625"/>
          </a:xfrm>
        </p:grpSpPr>
        <p:sp>
          <p:nvSpPr>
            <p:cNvPr id="307" name="object 307"/>
            <p:cNvSpPr/>
            <p:nvPr/>
          </p:nvSpPr>
          <p:spPr>
            <a:xfrm>
              <a:off x="4299204" y="6332219"/>
              <a:ext cx="38100" cy="38100"/>
            </a:xfrm>
            <a:custGeom>
              <a:avLst/>
              <a:gdLst/>
              <a:ahLst/>
              <a:cxnLst/>
              <a:rect l="l" t="t" r="r" b="b"/>
              <a:pathLst>
                <a:path w="38100" h="38100">
                  <a:moveTo>
                    <a:pt x="18288" y="38099"/>
                  </a:moveTo>
                  <a:lnTo>
                    <a:pt x="10929" y="36504"/>
                  </a:lnTo>
                  <a:lnTo>
                    <a:pt x="5143" y="32194"/>
                  </a:lnTo>
                  <a:lnTo>
                    <a:pt x="1357" y="25884"/>
                  </a:lnTo>
                  <a:lnTo>
                    <a:pt x="0" y="18287"/>
                  </a:lnTo>
                  <a:lnTo>
                    <a:pt x="1357" y="10929"/>
                  </a:lnTo>
                  <a:lnTo>
                    <a:pt x="5143" y="5143"/>
                  </a:lnTo>
                  <a:lnTo>
                    <a:pt x="10929" y="1357"/>
                  </a:lnTo>
                  <a:lnTo>
                    <a:pt x="18288" y="0"/>
                  </a:lnTo>
                  <a:lnTo>
                    <a:pt x="25884" y="1357"/>
                  </a:lnTo>
                  <a:lnTo>
                    <a:pt x="32194" y="5143"/>
                  </a:lnTo>
                  <a:lnTo>
                    <a:pt x="36504" y="10929"/>
                  </a:lnTo>
                  <a:lnTo>
                    <a:pt x="38100" y="18287"/>
                  </a:lnTo>
                  <a:lnTo>
                    <a:pt x="36504" y="25884"/>
                  </a:lnTo>
                  <a:lnTo>
                    <a:pt x="32194" y="32194"/>
                  </a:lnTo>
                  <a:lnTo>
                    <a:pt x="25884" y="36504"/>
                  </a:lnTo>
                  <a:lnTo>
                    <a:pt x="18288" y="38099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08" name="object 308"/>
            <p:cNvSpPr/>
            <p:nvPr/>
          </p:nvSpPr>
          <p:spPr>
            <a:xfrm>
              <a:off x="4299204" y="6332219"/>
              <a:ext cx="38100" cy="38100"/>
            </a:xfrm>
            <a:custGeom>
              <a:avLst/>
              <a:gdLst/>
              <a:ahLst/>
              <a:cxnLst/>
              <a:rect l="l" t="t" r="r" b="b"/>
              <a:pathLst>
                <a:path w="38100" h="38100">
                  <a:moveTo>
                    <a:pt x="0" y="18287"/>
                  </a:moveTo>
                  <a:lnTo>
                    <a:pt x="1357" y="10929"/>
                  </a:lnTo>
                  <a:lnTo>
                    <a:pt x="5143" y="5143"/>
                  </a:lnTo>
                  <a:lnTo>
                    <a:pt x="10929" y="1357"/>
                  </a:lnTo>
                  <a:lnTo>
                    <a:pt x="18288" y="0"/>
                  </a:lnTo>
                  <a:lnTo>
                    <a:pt x="25884" y="1357"/>
                  </a:lnTo>
                  <a:lnTo>
                    <a:pt x="32194" y="5143"/>
                  </a:lnTo>
                  <a:lnTo>
                    <a:pt x="36504" y="10929"/>
                  </a:lnTo>
                  <a:lnTo>
                    <a:pt x="38100" y="18287"/>
                  </a:lnTo>
                  <a:lnTo>
                    <a:pt x="36504" y="25884"/>
                  </a:lnTo>
                  <a:lnTo>
                    <a:pt x="32194" y="32194"/>
                  </a:lnTo>
                  <a:lnTo>
                    <a:pt x="25884" y="36504"/>
                  </a:lnTo>
                  <a:lnTo>
                    <a:pt x="18288" y="38099"/>
                  </a:lnTo>
                  <a:lnTo>
                    <a:pt x="10929" y="36504"/>
                  </a:lnTo>
                  <a:lnTo>
                    <a:pt x="5143" y="32194"/>
                  </a:lnTo>
                  <a:lnTo>
                    <a:pt x="1357" y="25884"/>
                  </a:lnTo>
                  <a:lnTo>
                    <a:pt x="0" y="18287"/>
                  </a:lnTo>
                </a:path>
              </a:pathLst>
            </a:custGeom>
            <a:ln w="9144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309" name="object 309"/>
          <p:cNvGrpSpPr/>
          <p:nvPr/>
        </p:nvGrpSpPr>
        <p:grpSpPr>
          <a:xfrm>
            <a:off x="12074269" y="5362956"/>
            <a:ext cx="112480" cy="48895"/>
            <a:chOff x="5248656" y="5362955"/>
            <a:chExt cx="48895" cy="48895"/>
          </a:xfrm>
        </p:grpSpPr>
        <p:sp>
          <p:nvSpPr>
            <p:cNvPr id="310" name="object 310"/>
            <p:cNvSpPr/>
            <p:nvPr/>
          </p:nvSpPr>
          <p:spPr>
            <a:xfrm>
              <a:off x="5253228" y="5367527"/>
              <a:ext cx="40005" cy="40005"/>
            </a:xfrm>
            <a:custGeom>
              <a:avLst/>
              <a:gdLst/>
              <a:ahLst/>
              <a:cxnLst/>
              <a:rect l="l" t="t" r="r" b="b"/>
              <a:pathLst>
                <a:path w="40004" h="40004">
                  <a:moveTo>
                    <a:pt x="19812" y="39624"/>
                  </a:moveTo>
                  <a:lnTo>
                    <a:pt x="12215" y="38028"/>
                  </a:lnTo>
                  <a:lnTo>
                    <a:pt x="5905" y="33718"/>
                  </a:lnTo>
                  <a:lnTo>
                    <a:pt x="1595" y="27408"/>
                  </a:lnTo>
                  <a:lnTo>
                    <a:pt x="0" y="19812"/>
                  </a:lnTo>
                  <a:lnTo>
                    <a:pt x="1595" y="12215"/>
                  </a:lnTo>
                  <a:lnTo>
                    <a:pt x="5905" y="5905"/>
                  </a:lnTo>
                  <a:lnTo>
                    <a:pt x="12215" y="1595"/>
                  </a:lnTo>
                  <a:lnTo>
                    <a:pt x="19812" y="0"/>
                  </a:lnTo>
                  <a:lnTo>
                    <a:pt x="27408" y="1595"/>
                  </a:lnTo>
                  <a:lnTo>
                    <a:pt x="33718" y="5905"/>
                  </a:lnTo>
                  <a:lnTo>
                    <a:pt x="38028" y="12215"/>
                  </a:lnTo>
                  <a:lnTo>
                    <a:pt x="39624" y="19812"/>
                  </a:lnTo>
                  <a:lnTo>
                    <a:pt x="38028" y="27408"/>
                  </a:lnTo>
                  <a:lnTo>
                    <a:pt x="33718" y="33718"/>
                  </a:lnTo>
                  <a:lnTo>
                    <a:pt x="27408" y="38028"/>
                  </a:lnTo>
                  <a:lnTo>
                    <a:pt x="19812" y="39624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11" name="object 311"/>
            <p:cNvSpPr/>
            <p:nvPr/>
          </p:nvSpPr>
          <p:spPr>
            <a:xfrm>
              <a:off x="5253228" y="5367527"/>
              <a:ext cx="40005" cy="40005"/>
            </a:xfrm>
            <a:custGeom>
              <a:avLst/>
              <a:gdLst/>
              <a:ahLst/>
              <a:cxnLst/>
              <a:rect l="l" t="t" r="r" b="b"/>
              <a:pathLst>
                <a:path w="40004" h="40004">
                  <a:moveTo>
                    <a:pt x="0" y="19812"/>
                  </a:moveTo>
                  <a:lnTo>
                    <a:pt x="1595" y="12215"/>
                  </a:lnTo>
                  <a:lnTo>
                    <a:pt x="5905" y="5905"/>
                  </a:lnTo>
                  <a:lnTo>
                    <a:pt x="12215" y="1595"/>
                  </a:lnTo>
                  <a:lnTo>
                    <a:pt x="19812" y="0"/>
                  </a:lnTo>
                  <a:lnTo>
                    <a:pt x="27408" y="1595"/>
                  </a:lnTo>
                  <a:lnTo>
                    <a:pt x="33718" y="5905"/>
                  </a:lnTo>
                  <a:lnTo>
                    <a:pt x="38028" y="12215"/>
                  </a:lnTo>
                  <a:lnTo>
                    <a:pt x="39624" y="19812"/>
                  </a:lnTo>
                  <a:lnTo>
                    <a:pt x="38028" y="27408"/>
                  </a:lnTo>
                  <a:lnTo>
                    <a:pt x="33718" y="33718"/>
                  </a:lnTo>
                  <a:lnTo>
                    <a:pt x="27408" y="38028"/>
                  </a:lnTo>
                  <a:lnTo>
                    <a:pt x="19812" y="39624"/>
                  </a:lnTo>
                  <a:lnTo>
                    <a:pt x="12215" y="38028"/>
                  </a:lnTo>
                  <a:lnTo>
                    <a:pt x="5905" y="33718"/>
                  </a:lnTo>
                  <a:lnTo>
                    <a:pt x="1595" y="27408"/>
                  </a:lnTo>
                  <a:lnTo>
                    <a:pt x="0" y="19812"/>
                  </a:lnTo>
                </a:path>
              </a:pathLst>
            </a:custGeom>
            <a:ln w="9144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312" name="object 312"/>
          <p:cNvGrpSpPr/>
          <p:nvPr/>
        </p:nvGrpSpPr>
        <p:grpSpPr>
          <a:xfrm>
            <a:off x="10952386" y="5362956"/>
            <a:ext cx="112480" cy="48895"/>
            <a:chOff x="4760976" y="5362955"/>
            <a:chExt cx="48895" cy="48895"/>
          </a:xfrm>
        </p:grpSpPr>
        <p:sp>
          <p:nvSpPr>
            <p:cNvPr id="313" name="object 313"/>
            <p:cNvSpPr/>
            <p:nvPr/>
          </p:nvSpPr>
          <p:spPr>
            <a:xfrm>
              <a:off x="4765548" y="5367527"/>
              <a:ext cx="40005" cy="40005"/>
            </a:xfrm>
            <a:custGeom>
              <a:avLst/>
              <a:gdLst/>
              <a:ahLst/>
              <a:cxnLst/>
              <a:rect l="l" t="t" r="r" b="b"/>
              <a:pathLst>
                <a:path w="40004" h="40004">
                  <a:moveTo>
                    <a:pt x="19812" y="39624"/>
                  </a:moveTo>
                  <a:lnTo>
                    <a:pt x="12215" y="38028"/>
                  </a:lnTo>
                  <a:lnTo>
                    <a:pt x="5905" y="33718"/>
                  </a:lnTo>
                  <a:lnTo>
                    <a:pt x="1595" y="27408"/>
                  </a:lnTo>
                  <a:lnTo>
                    <a:pt x="0" y="19812"/>
                  </a:lnTo>
                  <a:lnTo>
                    <a:pt x="1595" y="12215"/>
                  </a:lnTo>
                  <a:lnTo>
                    <a:pt x="5905" y="5905"/>
                  </a:lnTo>
                  <a:lnTo>
                    <a:pt x="12215" y="1595"/>
                  </a:lnTo>
                  <a:lnTo>
                    <a:pt x="19812" y="0"/>
                  </a:lnTo>
                  <a:lnTo>
                    <a:pt x="27408" y="1595"/>
                  </a:lnTo>
                  <a:lnTo>
                    <a:pt x="33718" y="5905"/>
                  </a:lnTo>
                  <a:lnTo>
                    <a:pt x="38028" y="12215"/>
                  </a:lnTo>
                  <a:lnTo>
                    <a:pt x="39624" y="19812"/>
                  </a:lnTo>
                  <a:lnTo>
                    <a:pt x="38028" y="27408"/>
                  </a:lnTo>
                  <a:lnTo>
                    <a:pt x="33718" y="33718"/>
                  </a:lnTo>
                  <a:lnTo>
                    <a:pt x="27408" y="38028"/>
                  </a:lnTo>
                  <a:lnTo>
                    <a:pt x="19812" y="39624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14" name="object 314"/>
            <p:cNvSpPr/>
            <p:nvPr/>
          </p:nvSpPr>
          <p:spPr>
            <a:xfrm>
              <a:off x="4765548" y="5367527"/>
              <a:ext cx="40005" cy="40005"/>
            </a:xfrm>
            <a:custGeom>
              <a:avLst/>
              <a:gdLst/>
              <a:ahLst/>
              <a:cxnLst/>
              <a:rect l="l" t="t" r="r" b="b"/>
              <a:pathLst>
                <a:path w="40004" h="40004">
                  <a:moveTo>
                    <a:pt x="0" y="19812"/>
                  </a:moveTo>
                  <a:lnTo>
                    <a:pt x="1595" y="12215"/>
                  </a:lnTo>
                  <a:lnTo>
                    <a:pt x="5905" y="5905"/>
                  </a:lnTo>
                  <a:lnTo>
                    <a:pt x="12215" y="1595"/>
                  </a:lnTo>
                  <a:lnTo>
                    <a:pt x="19812" y="0"/>
                  </a:lnTo>
                  <a:lnTo>
                    <a:pt x="27408" y="1595"/>
                  </a:lnTo>
                  <a:lnTo>
                    <a:pt x="33718" y="5905"/>
                  </a:lnTo>
                  <a:lnTo>
                    <a:pt x="38028" y="12215"/>
                  </a:lnTo>
                  <a:lnTo>
                    <a:pt x="39624" y="19812"/>
                  </a:lnTo>
                  <a:lnTo>
                    <a:pt x="38028" y="27408"/>
                  </a:lnTo>
                  <a:lnTo>
                    <a:pt x="33718" y="33718"/>
                  </a:lnTo>
                  <a:lnTo>
                    <a:pt x="27408" y="38028"/>
                  </a:lnTo>
                  <a:lnTo>
                    <a:pt x="19812" y="39624"/>
                  </a:lnTo>
                  <a:lnTo>
                    <a:pt x="12215" y="38028"/>
                  </a:lnTo>
                  <a:lnTo>
                    <a:pt x="5905" y="33718"/>
                  </a:lnTo>
                  <a:lnTo>
                    <a:pt x="1595" y="27408"/>
                  </a:lnTo>
                  <a:lnTo>
                    <a:pt x="0" y="19812"/>
                  </a:lnTo>
                </a:path>
              </a:pathLst>
            </a:custGeom>
            <a:ln w="9144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315" name="object 315"/>
          <p:cNvGrpSpPr/>
          <p:nvPr/>
        </p:nvGrpSpPr>
        <p:grpSpPr>
          <a:xfrm>
            <a:off x="9879585" y="5362956"/>
            <a:ext cx="109559" cy="48895"/>
            <a:chOff x="4294632" y="5362955"/>
            <a:chExt cx="47625" cy="48895"/>
          </a:xfrm>
        </p:grpSpPr>
        <p:sp>
          <p:nvSpPr>
            <p:cNvPr id="316" name="object 316"/>
            <p:cNvSpPr/>
            <p:nvPr/>
          </p:nvSpPr>
          <p:spPr>
            <a:xfrm>
              <a:off x="4299204" y="5367527"/>
              <a:ext cx="38100" cy="40005"/>
            </a:xfrm>
            <a:custGeom>
              <a:avLst/>
              <a:gdLst/>
              <a:ahLst/>
              <a:cxnLst/>
              <a:rect l="l" t="t" r="r" b="b"/>
              <a:pathLst>
                <a:path w="38100" h="40004">
                  <a:moveTo>
                    <a:pt x="18288" y="39624"/>
                  </a:moveTo>
                  <a:lnTo>
                    <a:pt x="10929" y="38028"/>
                  </a:lnTo>
                  <a:lnTo>
                    <a:pt x="5143" y="33718"/>
                  </a:lnTo>
                  <a:lnTo>
                    <a:pt x="1357" y="27408"/>
                  </a:lnTo>
                  <a:lnTo>
                    <a:pt x="0" y="19812"/>
                  </a:lnTo>
                  <a:lnTo>
                    <a:pt x="1357" y="12215"/>
                  </a:lnTo>
                  <a:lnTo>
                    <a:pt x="5143" y="5905"/>
                  </a:lnTo>
                  <a:lnTo>
                    <a:pt x="10929" y="1595"/>
                  </a:lnTo>
                  <a:lnTo>
                    <a:pt x="18288" y="0"/>
                  </a:lnTo>
                  <a:lnTo>
                    <a:pt x="25884" y="1595"/>
                  </a:lnTo>
                  <a:lnTo>
                    <a:pt x="32194" y="5905"/>
                  </a:lnTo>
                  <a:lnTo>
                    <a:pt x="36504" y="12215"/>
                  </a:lnTo>
                  <a:lnTo>
                    <a:pt x="38100" y="19812"/>
                  </a:lnTo>
                  <a:lnTo>
                    <a:pt x="36504" y="27408"/>
                  </a:lnTo>
                  <a:lnTo>
                    <a:pt x="32194" y="33718"/>
                  </a:lnTo>
                  <a:lnTo>
                    <a:pt x="25884" y="38028"/>
                  </a:lnTo>
                  <a:lnTo>
                    <a:pt x="18288" y="39624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17" name="object 317"/>
            <p:cNvSpPr/>
            <p:nvPr/>
          </p:nvSpPr>
          <p:spPr>
            <a:xfrm>
              <a:off x="4299204" y="5367527"/>
              <a:ext cx="38100" cy="40005"/>
            </a:xfrm>
            <a:custGeom>
              <a:avLst/>
              <a:gdLst/>
              <a:ahLst/>
              <a:cxnLst/>
              <a:rect l="l" t="t" r="r" b="b"/>
              <a:pathLst>
                <a:path w="38100" h="40004">
                  <a:moveTo>
                    <a:pt x="0" y="19812"/>
                  </a:moveTo>
                  <a:lnTo>
                    <a:pt x="1357" y="12215"/>
                  </a:lnTo>
                  <a:lnTo>
                    <a:pt x="5143" y="5905"/>
                  </a:lnTo>
                  <a:lnTo>
                    <a:pt x="10929" y="1595"/>
                  </a:lnTo>
                  <a:lnTo>
                    <a:pt x="18288" y="0"/>
                  </a:lnTo>
                  <a:lnTo>
                    <a:pt x="25884" y="1595"/>
                  </a:lnTo>
                  <a:lnTo>
                    <a:pt x="32194" y="5905"/>
                  </a:lnTo>
                  <a:lnTo>
                    <a:pt x="36504" y="12215"/>
                  </a:lnTo>
                  <a:lnTo>
                    <a:pt x="38100" y="19812"/>
                  </a:lnTo>
                  <a:lnTo>
                    <a:pt x="36504" y="27408"/>
                  </a:lnTo>
                  <a:lnTo>
                    <a:pt x="32194" y="33718"/>
                  </a:lnTo>
                  <a:lnTo>
                    <a:pt x="25884" y="38028"/>
                  </a:lnTo>
                  <a:lnTo>
                    <a:pt x="18288" y="39624"/>
                  </a:lnTo>
                  <a:lnTo>
                    <a:pt x="10929" y="38028"/>
                  </a:lnTo>
                  <a:lnTo>
                    <a:pt x="5143" y="33718"/>
                  </a:lnTo>
                  <a:lnTo>
                    <a:pt x="1357" y="27408"/>
                  </a:lnTo>
                  <a:lnTo>
                    <a:pt x="0" y="19812"/>
                  </a:lnTo>
                </a:path>
              </a:pathLst>
            </a:custGeom>
            <a:ln w="9144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318" name="object 318"/>
          <p:cNvSpPr/>
          <p:nvPr/>
        </p:nvSpPr>
        <p:spPr>
          <a:xfrm>
            <a:off x="1444422" y="9410701"/>
            <a:ext cx="15051933" cy="10795"/>
          </a:xfrm>
          <a:custGeom>
            <a:avLst/>
            <a:gdLst/>
            <a:ahLst/>
            <a:cxnLst/>
            <a:rect l="l" t="t" r="r" b="b"/>
            <a:pathLst>
              <a:path w="6543040" h="10795">
                <a:moveTo>
                  <a:pt x="6542531" y="10667"/>
                </a:moveTo>
                <a:lnTo>
                  <a:pt x="0" y="10667"/>
                </a:lnTo>
                <a:lnTo>
                  <a:pt x="0" y="0"/>
                </a:lnTo>
                <a:lnTo>
                  <a:pt x="6542531" y="0"/>
                </a:lnTo>
                <a:lnTo>
                  <a:pt x="6542531" y="10667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19" name="object 319"/>
          <p:cNvSpPr txBox="1"/>
          <p:nvPr/>
        </p:nvSpPr>
        <p:spPr>
          <a:xfrm>
            <a:off x="1415188" y="349008"/>
            <a:ext cx="192824" cy="135935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sz="800" spc="10" dirty="0">
                <a:latin typeface="Microsoft Sans Serif"/>
                <a:cs typeface="Microsoft Sans Serif"/>
              </a:rPr>
              <a:t>6</a:t>
            </a:r>
            <a:endParaRPr sz="800">
              <a:latin typeface="Microsoft Sans Serif"/>
              <a:cs typeface="Microsoft Sans Serif"/>
            </a:endParaRPr>
          </a:p>
        </p:txBody>
      </p:sp>
      <p:sp>
        <p:nvSpPr>
          <p:cNvPr id="320" name="object 320"/>
          <p:cNvSpPr txBox="1"/>
          <p:nvPr/>
        </p:nvSpPr>
        <p:spPr>
          <a:xfrm>
            <a:off x="1415217" y="604133"/>
            <a:ext cx="7439780" cy="1087349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67640" marR="86360" indent="-29845">
              <a:lnSpc>
                <a:spcPct val="133000"/>
              </a:lnSpc>
              <a:spcBef>
                <a:spcPts val="100"/>
              </a:spcBef>
            </a:pPr>
            <a:r>
              <a:rPr sz="750" spc="-10" dirty="0">
                <a:latin typeface="Microsoft Sans Serif"/>
                <a:cs typeface="Microsoft Sans Serif"/>
              </a:rPr>
              <a:t>2)</a:t>
            </a:r>
            <a:r>
              <a:rPr sz="750" dirty="0">
                <a:latin typeface="Microsoft Sans Serif"/>
                <a:cs typeface="Microsoft Sans Serif"/>
              </a:rPr>
              <a:t> Técnica</a:t>
            </a:r>
            <a:r>
              <a:rPr sz="750" spc="5" dirty="0">
                <a:latin typeface="Microsoft Sans Serif"/>
                <a:cs typeface="Microsoft Sans Serif"/>
              </a:rPr>
              <a:t> </a:t>
            </a:r>
            <a:r>
              <a:rPr sz="750" spc="25" dirty="0">
                <a:latin typeface="Microsoft Sans Serif"/>
                <a:cs typeface="Microsoft Sans Serif"/>
              </a:rPr>
              <a:t>de</a:t>
            </a:r>
            <a:r>
              <a:rPr sz="750" dirty="0">
                <a:latin typeface="Microsoft Sans Serif"/>
                <a:cs typeface="Microsoft Sans Serif"/>
              </a:rPr>
              <a:t> </a:t>
            </a:r>
            <a:r>
              <a:rPr sz="750" spc="25" dirty="0">
                <a:latin typeface="Microsoft Sans Serif"/>
                <a:cs typeface="Microsoft Sans Serif"/>
              </a:rPr>
              <a:t>tensión</a:t>
            </a:r>
            <a:r>
              <a:rPr sz="750" spc="5" dirty="0">
                <a:latin typeface="Microsoft Sans Serif"/>
                <a:cs typeface="Microsoft Sans Serif"/>
              </a:rPr>
              <a:t> </a:t>
            </a:r>
            <a:r>
              <a:rPr sz="750" spc="20" dirty="0">
                <a:latin typeface="Microsoft Sans Serif"/>
                <a:cs typeface="Microsoft Sans Serif"/>
              </a:rPr>
              <a:t>residual</a:t>
            </a:r>
            <a:r>
              <a:rPr sz="750" spc="5" dirty="0">
                <a:latin typeface="Microsoft Sans Serif"/>
                <a:cs typeface="Microsoft Sans Serif"/>
              </a:rPr>
              <a:t> </a:t>
            </a:r>
            <a:r>
              <a:rPr sz="750" spc="20" dirty="0">
                <a:latin typeface="Microsoft Sans Serif"/>
                <a:cs typeface="Microsoft Sans Serif"/>
              </a:rPr>
              <a:t>del</a:t>
            </a:r>
            <a:r>
              <a:rPr sz="750" dirty="0">
                <a:latin typeface="Microsoft Sans Serif"/>
                <a:cs typeface="Microsoft Sans Serif"/>
              </a:rPr>
              <a:t> </a:t>
            </a:r>
            <a:r>
              <a:rPr sz="750" spc="35" dirty="0">
                <a:latin typeface="Microsoft Sans Serif"/>
                <a:cs typeface="Microsoft Sans Serif"/>
              </a:rPr>
              <a:t>terminal</a:t>
            </a:r>
            <a:r>
              <a:rPr sz="750" spc="5" dirty="0">
                <a:latin typeface="Microsoft Sans Serif"/>
                <a:cs typeface="Microsoft Sans Serif"/>
              </a:rPr>
              <a:t> </a:t>
            </a:r>
            <a:r>
              <a:rPr sz="750" spc="20" dirty="0">
                <a:latin typeface="Microsoft Sans Serif"/>
                <a:cs typeface="Microsoft Sans Serif"/>
              </a:rPr>
              <a:t>del</a:t>
            </a:r>
            <a:r>
              <a:rPr sz="750" dirty="0">
                <a:latin typeface="Microsoft Sans Serif"/>
                <a:cs typeface="Microsoft Sans Serif"/>
              </a:rPr>
              <a:t> </a:t>
            </a:r>
            <a:r>
              <a:rPr sz="750" spc="25" dirty="0">
                <a:latin typeface="Microsoft Sans Serif"/>
                <a:cs typeface="Microsoft Sans Serif"/>
              </a:rPr>
              <a:t>tercer</a:t>
            </a:r>
            <a:r>
              <a:rPr sz="750" spc="5" dirty="0">
                <a:latin typeface="Microsoft Sans Serif"/>
                <a:cs typeface="Microsoft Sans Serif"/>
              </a:rPr>
              <a:t> </a:t>
            </a:r>
            <a:r>
              <a:rPr sz="750" spc="30" dirty="0">
                <a:latin typeface="Microsoft Sans Serif"/>
                <a:cs typeface="Microsoft Sans Serif"/>
              </a:rPr>
              <a:t>armónico</a:t>
            </a:r>
            <a:r>
              <a:rPr sz="750" spc="5" dirty="0">
                <a:latin typeface="Microsoft Sans Serif"/>
                <a:cs typeface="Microsoft Sans Serif"/>
              </a:rPr>
              <a:t> </a:t>
            </a:r>
            <a:r>
              <a:rPr sz="750" spc="-10" dirty="0">
                <a:latin typeface="Microsoft Sans Serif"/>
                <a:cs typeface="Microsoft Sans Serif"/>
              </a:rPr>
              <a:t>Esta </a:t>
            </a:r>
            <a:r>
              <a:rPr sz="750" spc="-185" dirty="0">
                <a:latin typeface="Microsoft Sans Serif"/>
                <a:cs typeface="Microsoft Sans Serif"/>
              </a:rPr>
              <a:t> </a:t>
            </a:r>
            <a:r>
              <a:rPr sz="750" spc="15" dirty="0">
                <a:latin typeface="Microsoft Sans Serif"/>
                <a:cs typeface="Microsoft Sans Serif"/>
              </a:rPr>
              <a:t>técnica</a:t>
            </a:r>
            <a:r>
              <a:rPr sz="750" spc="-5" dirty="0">
                <a:latin typeface="Microsoft Sans Serif"/>
                <a:cs typeface="Microsoft Sans Serif"/>
              </a:rPr>
              <a:t> se </a:t>
            </a:r>
            <a:r>
              <a:rPr sz="750" spc="5" dirty="0">
                <a:latin typeface="Microsoft Sans Serif"/>
                <a:cs typeface="Microsoft Sans Serif"/>
              </a:rPr>
              <a:t>basa</a:t>
            </a:r>
            <a:r>
              <a:rPr sz="750" spc="-5" dirty="0">
                <a:latin typeface="Microsoft Sans Serif"/>
                <a:cs typeface="Microsoft Sans Serif"/>
              </a:rPr>
              <a:t> </a:t>
            </a:r>
            <a:r>
              <a:rPr sz="750" spc="25" dirty="0">
                <a:latin typeface="Microsoft Sans Serif"/>
                <a:cs typeface="Microsoft Sans Serif"/>
              </a:rPr>
              <a:t>en</a:t>
            </a:r>
            <a:r>
              <a:rPr sz="750" dirty="0">
                <a:latin typeface="Microsoft Sans Serif"/>
                <a:cs typeface="Microsoft Sans Serif"/>
              </a:rPr>
              <a:t> </a:t>
            </a:r>
            <a:r>
              <a:rPr sz="750" spc="10" dirty="0">
                <a:latin typeface="Microsoft Sans Serif"/>
                <a:cs typeface="Microsoft Sans Serif"/>
              </a:rPr>
              <a:t>el</a:t>
            </a:r>
            <a:r>
              <a:rPr sz="750" spc="-5" dirty="0">
                <a:latin typeface="Microsoft Sans Serif"/>
                <a:cs typeface="Microsoft Sans Serif"/>
              </a:rPr>
              <a:t> </a:t>
            </a:r>
            <a:r>
              <a:rPr sz="750" spc="20" dirty="0">
                <a:latin typeface="Microsoft Sans Serif"/>
                <a:cs typeface="Microsoft Sans Serif"/>
              </a:rPr>
              <a:t>hecho</a:t>
            </a:r>
            <a:r>
              <a:rPr sz="750" spc="-5" dirty="0">
                <a:latin typeface="Microsoft Sans Serif"/>
                <a:cs typeface="Microsoft Sans Serif"/>
              </a:rPr>
              <a:t> </a:t>
            </a:r>
            <a:r>
              <a:rPr sz="750" spc="25" dirty="0">
                <a:latin typeface="Microsoft Sans Serif"/>
                <a:cs typeface="Microsoft Sans Serif"/>
              </a:rPr>
              <a:t>de</a:t>
            </a:r>
            <a:r>
              <a:rPr sz="750" spc="-5" dirty="0">
                <a:latin typeface="Microsoft Sans Serif"/>
                <a:cs typeface="Microsoft Sans Serif"/>
              </a:rPr>
              <a:t> </a:t>
            </a:r>
            <a:r>
              <a:rPr sz="750" spc="30" dirty="0">
                <a:latin typeface="Microsoft Sans Serif"/>
                <a:cs typeface="Microsoft Sans Serif"/>
              </a:rPr>
              <a:t>que</a:t>
            </a:r>
            <a:r>
              <a:rPr sz="750" dirty="0">
                <a:latin typeface="Microsoft Sans Serif"/>
                <a:cs typeface="Microsoft Sans Serif"/>
              </a:rPr>
              <a:t> </a:t>
            </a:r>
            <a:r>
              <a:rPr sz="750" spc="25" dirty="0">
                <a:latin typeface="Microsoft Sans Serif"/>
                <a:cs typeface="Microsoft Sans Serif"/>
              </a:rPr>
              <a:t>ante</a:t>
            </a:r>
            <a:r>
              <a:rPr sz="750" spc="-5" dirty="0">
                <a:latin typeface="Microsoft Sans Serif"/>
                <a:cs typeface="Microsoft Sans Serif"/>
              </a:rPr>
              <a:t> </a:t>
            </a:r>
            <a:r>
              <a:rPr sz="750" spc="30" dirty="0">
                <a:latin typeface="Microsoft Sans Serif"/>
                <a:cs typeface="Microsoft Sans Serif"/>
              </a:rPr>
              <a:t>una</a:t>
            </a:r>
            <a:r>
              <a:rPr sz="750" spc="-5" dirty="0">
                <a:latin typeface="Microsoft Sans Serif"/>
                <a:cs typeface="Microsoft Sans Serif"/>
              </a:rPr>
              <a:t> </a:t>
            </a:r>
            <a:r>
              <a:rPr sz="750" spc="20" dirty="0">
                <a:latin typeface="Microsoft Sans Serif"/>
                <a:cs typeface="Microsoft Sans Serif"/>
              </a:rPr>
              <a:t>falla</a:t>
            </a:r>
            <a:r>
              <a:rPr sz="750" spc="-5" dirty="0">
                <a:latin typeface="Microsoft Sans Serif"/>
                <a:cs typeface="Microsoft Sans Serif"/>
              </a:rPr>
              <a:t> </a:t>
            </a:r>
            <a:r>
              <a:rPr sz="750" spc="5" dirty="0">
                <a:latin typeface="Microsoft Sans Serif"/>
                <a:cs typeface="Microsoft Sans Serif"/>
              </a:rPr>
              <a:t>cerca</a:t>
            </a:r>
            <a:r>
              <a:rPr sz="750" dirty="0">
                <a:latin typeface="Microsoft Sans Serif"/>
                <a:cs typeface="Microsoft Sans Serif"/>
              </a:rPr>
              <a:t> </a:t>
            </a:r>
            <a:r>
              <a:rPr sz="750" spc="20" dirty="0">
                <a:latin typeface="Microsoft Sans Serif"/>
                <a:cs typeface="Microsoft Sans Serif"/>
              </a:rPr>
              <a:t>del</a:t>
            </a:r>
            <a:r>
              <a:rPr sz="750" spc="-5" dirty="0">
                <a:latin typeface="Microsoft Sans Serif"/>
                <a:cs typeface="Microsoft Sans Serif"/>
              </a:rPr>
              <a:t> </a:t>
            </a:r>
            <a:r>
              <a:rPr sz="750" spc="35" dirty="0">
                <a:latin typeface="Microsoft Sans Serif"/>
                <a:cs typeface="Microsoft Sans Serif"/>
              </a:rPr>
              <a:t>neutro,</a:t>
            </a:r>
            <a:endParaRPr sz="750">
              <a:latin typeface="Microsoft Sans Serif"/>
              <a:cs typeface="Microsoft Sans Serif"/>
            </a:endParaRPr>
          </a:p>
          <a:p>
            <a:pPr marL="12700" marR="5080">
              <a:lnSpc>
                <a:spcPct val="133000"/>
              </a:lnSpc>
            </a:pPr>
            <a:r>
              <a:rPr sz="750" spc="35" dirty="0">
                <a:latin typeface="Microsoft Sans Serif"/>
                <a:cs typeface="Microsoft Sans Serif"/>
              </a:rPr>
              <a:t>aumenta </a:t>
            </a:r>
            <a:r>
              <a:rPr sz="750" spc="10" dirty="0">
                <a:latin typeface="Microsoft Sans Serif"/>
                <a:cs typeface="Microsoft Sans Serif"/>
              </a:rPr>
              <a:t>el </a:t>
            </a:r>
            <a:r>
              <a:rPr sz="750" spc="20" dirty="0">
                <a:latin typeface="Microsoft Sans Serif"/>
                <a:cs typeface="Microsoft Sans Serif"/>
              </a:rPr>
              <a:t>nivel </a:t>
            </a:r>
            <a:r>
              <a:rPr sz="750" spc="25" dirty="0">
                <a:latin typeface="Microsoft Sans Serif"/>
                <a:cs typeface="Microsoft Sans Serif"/>
              </a:rPr>
              <a:t>de sobretensión </a:t>
            </a:r>
            <a:r>
              <a:rPr sz="750" spc="20" dirty="0">
                <a:latin typeface="Microsoft Sans Serif"/>
                <a:cs typeface="Microsoft Sans Serif"/>
              </a:rPr>
              <a:t>del </a:t>
            </a:r>
            <a:r>
              <a:rPr sz="750" spc="25" dirty="0">
                <a:latin typeface="Microsoft Sans Serif"/>
                <a:cs typeface="Microsoft Sans Serif"/>
              </a:rPr>
              <a:t>tercer </a:t>
            </a:r>
            <a:r>
              <a:rPr sz="750" spc="30" dirty="0">
                <a:latin typeface="Microsoft Sans Serif"/>
                <a:cs typeface="Microsoft Sans Serif"/>
              </a:rPr>
              <a:t>armónico </a:t>
            </a:r>
            <a:r>
              <a:rPr sz="750" spc="-15" dirty="0">
                <a:latin typeface="Microsoft Sans Serif"/>
                <a:cs typeface="Microsoft Sans Serif"/>
              </a:rPr>
              <a:t>(59T) </a:t>
            </a:r>
            <a:r>
              <a:rPr sz="750" spc="25" dirty="0">
                <a:latin typeface="Microsoft Sans Serif"/>
                <a:cs typeface="Microsoft Sans Serif"/>
              </a:rPr>
              <a:t>en </a:t>
            </a:r>
            <a:r>
              <a:rPr sz="750" spc="10" dirty="0">
                <a:latin typeface="Microsoft Sans Serif"/>
                <a:cs typeface="Microsoft Sans Serif"/>
              </a:rPr>
              <a:t>los </a:t>
            </a:r>
            <a:r>
              <a:rPr sz="750" spc="15" dirty="0">
                <a:latin typeface="Microsoft Sans Serif"/>
                <a:cs typeface="Microsoft Sans Serif"/>
              </a:rPr>
              <a:t> </a:t>
            </a:r>
            <a:r>
              <a:rPr sz="750" spc="25" dirty="0">
                <a:latin typeface="Microsoft Sans Serif"/>
                <a:cs typeface="Microsoft Sans Serif"/>
              </a:rPr>
              <a:t>terminales </a:t>
            </a:r>
            <a:r>
              <a:rPr sz="750" spc="20" dirty="0">
                <a:latin typeface="Microsoft Sans Serif"/>
                <a:cs typeface="Microsoft Sans Serif"/>
              </a:rPr>
              <a:t>del </a:t>
            </a:r>
            <a:r>
              <a:rPr sz="750" spc="25" dirty="0">
                <a:latin typeface="Microsoft Sans Serif"/>
                <a:cs typeface="Microsoft Sans Serif"/>
              </a:rPr>
              <a:t>generador. </a:t>
            </a:r>
            <a:r>
              <a:rPr sz="750" spc="15" dirty="0">
                <a:latin typeface="Microsoft Sans Serif"/>
                <a:cs typeface="Microsoft Sans Serif"/>
              </a:rPr>
              <a:t>Por </a:t>
            </a:r>
            <a:r>
              <a:rPr sz="750" spc="25" dirty="0">
                <a:latin typeface="Microsoft Sans Serif"/>
                <a:cs typeface="Microsoft Sans Serif"/>
              </a:rPr>
              <a:t>lo </a:t>
            </a:r>
            <a:r>
              <a:rPr sz="750" spc="30" dirty="0">
                <a:latin typeface="Microsoft Sans Serif"/>
                <a:cs typeface="Microsoft Sans Serif"/>
              </a:rPr>
              <a:t>tanto, </a:t>
            </a:r>
            <a:r>
              <a:rPr sz="750" spc="-5" dirty="0">
                <a:latin typeface="Microsoft Sans Serif"/>
                <a:cs typeface="Microsoft Sans Serif"/>
              </a:rPr>
              <a:t>se </a:t>
            </a:r>
            <a:r>
              <a:rPr sz="750" spc="25" dirty="0">
                <a:latin typeface="Microsoft Sans Serif"/>
                <a:cs typeface="Microsoft Sans Serif"/>
              </a:rPr>
              <a:t>puede utilizar </a:t>
            </a:r>
            <a:r>
              <a:rPr sz="750" spc="45" dirty="0">
                <a:latin typeface="Microsoft Sans Serif"/>
                <a:cs typeface="Microsoft Sans Serif"/>
              </a:rPr>
              <a:t>un </a:t>
            </a:r>
            <a:r>
              <a:rPr sz="750" spc="20" dirty="0">
                <a:latin typeface="Microsoft Sans Serif"/>
                <a:cs typeface="Microsoft Sans Serif"/>
              </a:rPr>
              <a:t>relé </a:t>
            </a:r>
            <a:r>
              <a:rPr sz="750" spc="25" dirty="0">
                <a:latin typeface="Microsoft Sans Serif"/>
                <a:cs typeface="Microsoft Sans Serif"/>
              </a:rPr>
              <a:t>de </a:t>
            </a:r>
            <a:r>
              <a:rPr sz="750" spc="30" dirty="0">
                <a:latin typeface="Microsoft Sans Serif"/>
                <a:cs typeface="Microsoft Sans Serif"/>
              </a:rPr>
              <a:t> </a:t>
            </a:r>
            <a:r>
              <a:rPr sz="750" spc="25" dirty="0">
                <a:latin typeface="Microsoft Sans Serif"/>
                <a:cs typeface="Microsoft Sans Serif"/>
              </a:rPr>
              <a:t>sobretensión </a:t>
            </a:r>
            <a:r>
              <a:rPr sz="750" spc="30" dirty="0">
                <a:latin typeface="Microsoft Sans Serif"/>
                <a:cs typeface="Microsoft Sans Serif"/>
              </a:rPr>
              <a:t>que </a:t>
            </a:r>
            <a:r>
              <a:rPr sz="750" spc="20" dirty="0">
                <a:latin typeface="Microsoft Sans Serif"/>
                <a:cs typeface="Microsoft Sans Serif"/>
              </a:rPr>
              <a:t>utiliza voltaje del </a:t>
            </a:r>
            <a:r>
              <a:rPr sz="750" spc="25" dirty="0">
                <a:latin typeface="Microsoft Sans Serif"/>
                <a:cs typeface="Microsoft Sans Serif"/>
              </a:rPr>
              <a:t>tercer </a:t>
            </a:r>
            <a:r>
              <a:rPr sz="750" spc="30" dirty="0">
                <a:latin typeface="Microsoft Sans Serif"/>
                <a:cs typeface="Microsoft Sans Serif"/>
              </a:rPr>
              <a:t>armónico </a:t>
            </a:r>
            <a:r>
              <a:rPr sz="750" spc="-15" dirty="0">
                <a:latin typeface="Microsoft Sans Serif"/>
                <a:cs typeface="Microsoft Sans Serif"/>
              </a:rPr>
              <a:t>(59T) </a:t>
            </a:r>
            <a:r>
              <a:rPr sz="750" spc="25" dirty="0">
                <a:latin typeface="Microsoft Sans Serif"/>
                <a:cs typeface="Microsoft Sans Serif"/>
              </a:rPr>
              <a:t>en </a:t>
            </a:r>
            <a:r>
              <a:rPr sz="750" spc="10" dirty="0">
                <a:latin typeface="Microsoft Sans Serif"/>
                <a:cs typeface="Microsoft Sans Serif"/>
              </a:rPr>
              <a:t>los </a:t>
            </a:r>
            <a:r>
              <a:rPr sz="750" spc="15" dirty="0">
                <a:latin typeface="Microsoft Sans Serif"/>
                <a:cs typeface="Microsoft Sans Serif"/>
              </a:rPr>
              <a:t> </a:t>
            </a:r>
            <a:r>
              <a:rPr sz="750" spc="25" dirty="0">
                <a:latin typeface="Microsoft Sans Serif"/>
                <a:cs typeface="Microsoft Sans Serif"/>
              </a:rPr>
              <a:t>terminales</a:t>
            </a:r>
            <a:r>
              <a:rPr sz="750" dirty="0">
                <a:latin typeface="Microsoft Sans Serif"/>
                <a:cs typeface="Microsoft Sans Serif"/>
              </a:rPr>
              <a:t> </a:t>
            </a:r>
            <a:r>
              <a:rPr sz="750" spc="25" dirty="0">
                <a:latin typeface="Microsoft Sans Serif"/>
                <a:cs typeface="Microsoft Sans Serif"/>
              </a:rPr>
              <a:t>de</a:t>
            </a:r>
            <a:r>
              <a:rPr sz="750" spc="5" dirty="0">
                <a:latin typeface="Microsoft Sans Serif"/>
                <a:cs typeface="Microsoft Sans Serif"/>
              </a:rPr>
              <a:t> </a:t>
            </a:r>
            <a:r>
              <a:rPr sz="750" spc="45" dirty="0">
                <a:latin typeface="Microsoft Sans Serif"/>
                <a:cs typeface="Microsoft Sans Serif"/>
              </a:rPr>
              <a:t>un</a:t>
            </a:r>
            <a:r>
              <a:rPr sz="750" dirty="0">
                <a:latin typeface="Microsoft Sans Serif"/>
                <a:cs typeface="Microsoft Sans Serif"/>
              </a:rPr>
              <a:t> </a:t>
            </a:r>
            <a:r>
              <a:rPr sz="750" spc="30" dirty="0">
                <a:latin typeface="Microsoft Sans Serif"/>
                <a:cs typeface="Microsoft Sans Serif"/>
              </a:rPr>
              <a:t>generador</a:t>
            </a:r>
            <a:r>
              <a:rPr sz="750" spc="5" dirty="0">
                <a:latin typeface="Microsoft Sans Serif"/>
                <a:cs typeface="Microsoft Sans Serif"/>
              </a:rPr>
              <a:t> </a:t>
            </a:r>
            <a:r>
              <a:rPr sz="750" spc="25" dirty="0">
                <a:latin typeface="Microsoft Sans Serif"/>
                <a:cs typeface="Microsoft Sans Serif"/>
              </a:rPr>
              <a:t>para</a:t>
            </a:r>
            <a:r>
              <a:rPr sz="750" dirty="0">
                <a:latin typeface="Microsoft Sans Serif"/>
                <a:cs typeface="Microsoft Sans Serif"/>
              </a:rPr>
              <a:t> </a:t>
            </a:r>
            <a:r>
              <a:rPr sz="750" spc="25" dirty="0">
                <a:latin typeface="Microsoft Sans Serif"/>
                <a:cs typeface="Microsoft Sans Serif"/>
              </a:rPr>
              <a:t>detectar</a:t>
            </a:r>
            <a:r>
              <a:rPr sz="750" spc="5" dirty="0">
                <a:latin typeface="Microsoft Sans Serif"/>
                <a:cs typeface="Microsoft Sans Serif"/>
              </a:rPr>
              <a:t> </a:t>
            </a:r>
            <a:r>
              <a:rPr sz="750" spc="10" dirty="0">
                <a:latin typeface="Microsoft Sans Serif"/>
                <a:cs typeface="Microsoft Sans Serif"/>
              </a:rPr>
              <a:t>fallas</a:t>
            </a:r>
            <a:r>
              <a:rPr sz="750" spc="5" dirty="0">
                <a:latin typeface="Microsoft Sans Serif"/>
                <a:cs typeface="Microsoft Sans Serif"/>
              </a:rPr>
              <a:t> cerca</a:t>
            </a:r>
            <a:r>
              <a:rPr sz="750" dirty="0">
                <a:latin typeface="Microsoft Sans Serif"/>
                <a:cs typeface="Microsoft Sans Serif"/>
              </a:rPr>
              <a:t> </a:t>
            </a:r>
            <a:r>
              <a:rPr sz="750" spc="20" dirty="0">
                <a:latin typeface="Microsoft Sans Serif"/>
                <a:cs typeface="Microsoft Sans Serif"/>
              </a:rPr>
              <a:t>del</a:t>
            </a:r>
            <a:r>
              <a:rPr sz="750" spc="5" dirty="0">
                <a:latin typeface="Microsoft Sans Serif"/>
                <a:cs typeface="Microsoft Sans Serif"/>
              </a:rPr>
              <a:t> </a:t>
            </a:r>
            <a:r>
              <a:rPr sz="750" spc="35" dirty="0">
                <a:latin typeface="Microsoft Sans Serif"/>
                <a:cs typeface="Microsoft Sans Serif"/>
              </a:rPr>
              <a:t>neutro.</a:t>
            </a:r>
            <a:r>
              <a:rPr sz="750" dirty="0">
                <a:latin typeface="Microsoft Sans Serif"/>
                <a:cs typeface="Microsoft Sans Serif"/>
              </a:rPr>
              <a:t> </a:t>
            </a:r>
            <a:r>
              <a:rPr sz="750" spc="20" dirty="0">
                <a:latin typeface="Microsoft Sans Serif"/>
                <a:cs typeface="Microsoft Sans Serif"/>
              </a:rPr>
              <a:t>Como </a:t>
            </a:r>
            <a:r>
              <a:rPr sz="750" spc="-180" dirty="0">
                <a:latin typeface="Microsoft Sans Serif"/>
                <a:cs typeface="Microsoft Sans Serif"/>
              </a:rPr>
              <a:t> </a:t>
            </a:r>
            <a:r>
              <a:rPr sz="750" spc="15" dirty="0">
                <a:latin typeface="Microsoft Sans Serif"/>
                <a:cs typeface="Microsoft Sans Serif"/>
              </a:rPr>
              <a:t>antes,</a:t>
            </a:r>
            <a:r>
              <a:rPr sz="750" dirty="0">
                <a:latin typeface="Microsoft Sans Serif"/>
                <a:cs typeface="Microsoft Sans Serif"/>
              </a:rPr>
              <a:t> las </a:t>
            </a:r>
            <a:r>
              <a:rPr sz="750" spc="10" dirty="0">
                <a:latin typeface="Microsoft Sans Serif"/>
                <a:cs typeface="Microsoft Sans Serif"/>
              </a:rPr>
              <a:t>fallas</a:t>
            </a:r>
            <a:r>
              <a:rPr sz="750" dirty="0">
                <a:latin typeface="Microsoft Sans Serif"/>
                <a:cs typeface="Microsoft Sans Serif"/>
              </a:rPr>
              <a:t> a </a:t>
            </a:r>
            <a:r>
              <a:rPr sz="750" spc="35" dirty="0">
                <a:latin typeface="Microsoft Sans Serif"/>
                <a:cs typeface="Microsoft Sans Serif"/>
              </a:rPr>
              <a:t>tierra</a:t>
            </a:r>
            <a:r>
              <a:rPr sz="750" spc="5" dirty="0">
                <a:latin typeface="Microsoft Sans Serif"/>
                <a:cs typeface="Microsoft Sans Serif"/>
              </a:rPr>
              <a:t> </a:t>
            </a:r>
            <a:r>
              <a:rPr sz="750" spc="25" dirty="0">
                <a:latin typeface="Microsoft Sans Serif"/>
                <a:cs typeface="Microsoft Sans Serif"/>
              </a:rPr>
              <a:t>en</a:t>
            </a:r>
            <a:r>
              <a:rPr sz="750" dirty="0">
                <a:latin typeface="Microsoft Sans Serif"/>
                <a:cs typeface="Microsoft Sans Serif"/>
              </a:rPr>
              <a:t> </a:t>
            </a:r>
            <a:r>
              <a:rPr sz="750" spc="10" dirty="0">
                <a:latin typeface="Microsoft Sans Serif"/>
                <a:cs typeface="Microsoft Sans Serif"/>
              </a:rPr>
              <a:t>la</a:t>
            </a:r>
            <a:r>
              <a:rPr sz="750" dirty="0">
                <a:latin typeface="Microsoft Sans Serif"/>
                <a:cs typeface="Microsoft Sans Serif"/>
              </a:rPr>
              <a:t> </a:t>
            </a:r>
            <a:r>
              <a:rPr sz="750" spc="30" dirty="0">
                <a:latin typeface="Microsoft Sans Serif"/>
                <a:cs typeface="Microsoft Sans Serif"/>
              </a:rPr>
              <a:t>porción</a:t>
            </a:r>
            <a:r>
              <a:rPr sz="750" dirty="0">
                <a:latin typeface="Microsoft Sans Serif"/>
                <a:cs typeface="Microsoft Sans Serif"/>
              </a:rPr>
              <a:t> </a:t>
            </a:r>
            <a:r>
              <a:rPr sz="750" spc="25" dirty="0">
                <a:latin typeface="Microsoft Sans Serif"/>
                <a:cs typeface="Microsoft Sans Serif"/>
              </a:rPr>
              <a:t>restante</a:t>
            </a:r>
            <a:r>
              <a:rPr sz="750" spc="5" dirty="0">
                <a:latin typeface="Microsoft Sans Serif"/>
                <a:cs typeface="Microsoft Sans Serif"/>
              </a:rPr>
              <a:t> </a:t>
            </a:r>
            <a:r>
              <a:rPr sz="750" spc="25" dirty="0">
                <a:latin typeface="Microsoft Sans Serif"/>
                <a:cs typeface="Microsoft Sans Serif"/>
              </a:rPr>
              <a:t>de</a:t>
            </a:r>
            <a:r>
              <a:rPr sz="750" dirty="0">
                <a:latin typeface="Microsoft Sans Serif"/>
                <a:cs typeface="Microsoft Sans Serif"/>
              </a:rPr>
              <a:t> </a:t>
            </a:r>
            <a:r>
              <a:rPr sz="750" spc="10" dirty="0">
                <a:latin typeface="Microsoft Sans Serif"/>
                <a:cs typeface="Microsoft Sans Serif"/>
              </a:rPr>
              <a:t>los</a:t>
            </a:r>
            <a:r>
              <a:rPr sz="750" dirty="0">
                <a:latin typeface="Microsoft Sans Serif"/>
                <a:cs typeface="Microsoft Sans Serif"/>
              </a:rPr>
              <a:t> </a:t>
            </a:r>
            <a:r>
              <a:rPr sz="750" spc="15" dirty="0">
                <a:latin typeface="Microsoft Sans Serif"/>
                <a:cs typeface="Microsoft Sans Serif"/>
              </a:rPr>
              <a:t>devanados</a:t>
            </a:r>
            <a:r>
              <a:rPr sz="750" dirty="0">
                <a:latin typeface="Microsoft Sans Serif"/>
                <a:cs typeface="Microsoft Sans Serif"/>
              </a:rPr>
              <a:t> </a:t>
            </a:r>
            <a:r>
              <a:rPr sz="750" spc="30" dirty="0">
                <a:latin typeface="Microsoft Sans Serif"/>
                <a:cs typeface="Microsoft Sans Serif"/>
              </a:rPr>
              <a:t>pueden </a:t>
            </a:r>
            <a:r>
              <a:rPr sz="750" spc="-185" dirty="0">
                <a:latin typeface="Microsoft Sans Serif"/>
                <a:cs typeface="Microsoft Sans Serif"/>
              </a:rPr>
              <a:t> </a:t>
            </a:r>
            <a:r>
              <a:rPr sz="750" spc="20" dirty="0">
                <a:latin typeface="Microsoft Sans Serif"/>
                <a:cs typeface="Microsoft Sans Serif"/>
              </a:rPr>
              <a:t>detectarse </a:t>
            </a:r>
            <a:r>
              <a:rPr sz="750" spc="30" dirty="0">
                <a:latin typeface="Microsoft Sans Serif"/>
                <a:cs typeface="Microsoft Sans Serif"/>
              </a:rPr>
              <a:t>mediante </a:t>
            </a:r>
            <a:r>
              <a:rPr sz="750" spc="10" dirty="0">
                <a:latin typeface="Microsoft Sans Serif"/>
                <a:cs typeface="Microsoft Sans Serif"/>
              </a:rPr>
              <a:t>la </a:t>
            </a:r>
            <a:r>
              <a:rPr sz="750" spc="25" dirty="0">
                <a:latin typeface="Microsoft Sans Serif"/>
                <a:cs typeface="Microsoft Sans Serif"/>
              </a:rPr>
              <a:t>protección </a:t>
            </a:r>
            <a:r>
              <a:rPr sz="750" spc="20" dirty="0">
                <a:latin typeface="Microsoft Sans Serif"/>
                <a:cs typeface="Microsoft Sans Serif"/>
              </a:rPr>
              <a:t>convencional del </a:t>
            </a:r>
            <a:r>
              <a:rPr sz="750" spc="10" dirty="0">
                <a:latin typeface="Microsoft Sans Serif"/>
                <a:cs typeface="Microsoft Sans Serif"/>
              </a:rPr>
              <a:t>95 </a:t>
            </a:r>
            <a:r>
              <a:rPr sz="750" spc="45" dirty="0">
                <a:latin typeface="Microsoft Sans Serif"/>
                <a:cs typeface="Microsoft Sans Serif"/>
              </a:rPr>
              <a:t>por </a:t>
            </a:r>
            <a:r>
              <a:rPr sz="750" spc="20" dirty="0">
                <a:latin typeface="Microsoft Sans Serif"/>
                <a:cs typeface="Microsoft Sans Serif"/>
              </a:rPr>
              <a:t>ciento, </a:t>
            </a:r>
            <a:r>
              <a:rPr sz="750" spc="45" dirty="0">
                <a:latin typeface="Microsoft Sans Serif"/>
                <a:cs typeface="Microsoft Sans Serif"/>
              </a:rPr>
              <a:t>por </a:t>
            </a:r>
            <a:r>
              <a:rPr sz="750" spc="50" dirty="0">
                <a:latin typeface="Microsoft Sans Serif"/>
                <a:cs typeface="Microsoft Sans Serif"/>
              </a:rPr>
              <a:t> </a:t>
            </a:r>
            <a:r>
              <a:rPr sz="750" spc="25" dirty="0">
                <a:latin typeface="Microsoft Sans Serif"/>
                <a:cs typeface="Microsoft Sans Serif"/>
              </a:rPr>
              <a:t>ejemplo,</a:t>
            </a:r>
            <a:r>
              <a:rPr sz="750" spc="-5" dirty="0">
                <a:latin typeface="Microsoft Sans Serif"/>
                <a:cs typeface="Microsoft Sans Serif"/>
              </a:rPr>
              <a:t> </a:t>
            </a:r>
            <a:r>
              <a:rPr sz="750" spc="45" dirty="0">
                <a:latin typeface="Microsoft Sans Serif"/>
                <a:cs typeface="Microsoft Sans Serif"/>
              </a:rPr>
              <a:t>un</a:t>
            </a:r>
            <a:r>
              <a:rPr sz="750" spc="-5" dirty="0">
                <a:latin typeface="Microsoft Sans Serif"/>
                <a:cs typeface="Microsoft Sans Serif"/>
              </a:rPr>
              <a:t> </a:t>
            </a:r>
            <a:r>
              <a:rPr sz="750" spc="20" dirty="0">
                <a:latin typeface="Microsoft Sans Serif"/>
                <a:cs typeface="Microsoft Sans Serif"/>
              </a:rPr>
              <a:t>relé</a:t>
            </a:r>
            <a:r>
              <a:rPr sz="750" dirty="0">
                <a:latin typeface="Microsoft Sans Serif"/>
                <a:cs typeface="Microsoft Sans Serif"/>
              </a:rPr>
              <a:t> </a:t>
            </a:r>
            <a:r>
              <a:rPr sz="750" spc="25" dirty="0">
                <a:latin typeface="Microsoft Sans Serif"/>
                <a:cs typeface="Microsoft Sans Serif"/>
              </a:rPr>
              <a:t>de</a:t>
            </a:r>
            <a:r>
              <a:rPr sz="750" spc="-5" dirty="0">
                <a:latin typeface="Microsoft Sans Serif"/>
                <a:cs typeface="Microsoft Sans Serif"/>
              </a:rPr>
              <a:t> </a:t>
            </a:r>
            <a:r>
              <a:rPr sz="750" spc="25" dirty="0">
                <a:latin typeface="Microsoft Sans Serif"/>
                <a:cs typeface="Microsoft Sans Serif"/>
              </a:rPr>
              <a:t>sobretensión</a:t>
            </a:r>
            <a:r>
              <a:rPr sz="750" spc="-5" dirty="0">
                <a:latin typeface="Microsoft Sans Serif"/>
                <a:cs typeface="Microsoft Sans Serif"/>
              </a:rPr>
              <a:t> </a:t>
            </a:r>
            <a:r>
              <a:rPr sz="750" spc="-15" dirty="0">
                <a:latin typeface="Microsoft Sans Serif"/>
                <a:cs typeface="Microsoft Sans Serif"/>
              </a:rPr>
              <a:t>(59G)</a:t>
            </a:r>
            <a:r>
              <a:rPr sz="750" dirty="0">
                <a:latin typeface="Microsoft Sans Serif"/>
                <a:cs typeface="Microsoft Sans Serif"/>
              </a:rPr>
              <a:t> </a:t>
            </a:r>
            <a:r>
              <a:rPr sz="750" spc="30" dirty="0">
                <a:latin typeface="Microsoft Sans Serif"/>
                <a:cs typeface="Microsoft Sans Serif"/>
              </a:rPr>
              <a:t>que</a:t>
            </a:r>
            <a:r>
              <a:rPr sz="750" spc="-5" dirty="0">
                <a:latin typeface="Microsoft Sans Serif"/>
                <a:cs typeface="Microsoft Sans Serif"/>
              </a:rPr>
              <a:t> </a:t>
            </a:r>
            <a:r>
              <a:rPr sz="750" spc="30" dirty="0">
                <a:latin typeface="Microsoft Sans Serif"/>
                <a:cs typeface="Microsoft Sans Serif"/>
              </a:rPr>
              <a:t>opera</a:t>
            </a:r>
            <a:r>
              <a:rPr sz="750" dirty="0">
                <a:latin typeface="Microsoft Sans Serif"/>
                <a:cs typeface="Microsoft Sans Serif"/>
              </a:rPr>
              <a:t> </a:t>
            </a:r>
            <a:r>
              <a:rPr sz="750" spc="20" dirty="0">
                <a:latin typeface="Microsoft Sans Serif"/>
                <a:cs typeface="Microsoft Sans Serif"/>
              </a:rPr>
              <a:t>con</a:t>
            </a:r>
            <a:r>
              <a:rPr sz="750" spc="-5" dirty="0">
                <a:latin typeface="Microsoft Sans Serif"/>
                <a:cs typeface="Microsoft Sans Serif"/>
              </a:rPr>
              <a:t> </a:t>
            </a:r>
            <a:r>
              <a:rPr sz="750" spc="20" dirty="0">
                <a:latin typeface="Microsoft Sans Serif"/>
                <a:cs typeface="Microsoft Sans Serif"/>
              </a:rPr>
              <a:t>voltaje</a:t>
            </a:r>
            <a:r>
              <a:rPr sz="750" spc="-5" dirty="0">
                <a:latin typeface="Microsoft Sans Serif"/>
                <a:cs typeface="Microsoft Sans Serif"/>
              </a:rPr>
              <a:t> </a:t>
            </a:r>
            <a:r>
              <a:rPr sz="750" spc="40" dirty="0">
                <a:latin typeface="Microsoft Sans Serif"/>
                <a:cs typeface="Microsoft Sans Serif"/>
              </a:rPr>
              <a:t>neutro</a:t>
            </a:r>
            <a:r>
              <a:rPr sz="750" dirty="0">
                <a:latin typeface="Microsoft Sans Serif"/>
                <a:cs typeface="Microsoft Sans Serif"/>
              </a:rPr>
              <a:t> </a:t>
            </a:r>
            <a:r>
              <a:rPr sz="750" spc="25" dirty="0">
                <a:latin typeface="Microsoft Sans Serif"/>
                <a:cs typeface="Microsoft Sans Serif"/>
              </a:rPr>
              <a:t>de </a:t>
            </a:r>
            <a:r>
              <a:rPr sz="750" spc="-185" dirty="0">
                <a:latin typeface="Microsoft Sans Serif"/>
                <a:cs typeface="Microsoft Sans Serif"/>
              </a:rPr>
              <a:t> </a:t>
            </a:r>
            <a:r>
              <a:rPr sz="750" spc="10" dirty="0">
                <a:latin typeface="Microsoft Sans Serif"/>
                <a:cs typeface="Microsoft Sans Serif"/>
              </a:rPr>
              <a:t>60 </a:t>
            </a:r>
            <a:r>
              <a:rPr sz="750" spc="-10" dirty="0">
                <a:latin typeface="Microsoft Sans Serif"/>
                <a:cs typeface="Microsoft Sans Serif"/>
              </a:rPr>
              <a:t>Hz. </a:t>
            </a:r>
            <a:r>
              <a:rPr sz="750" spc="-35" dirty="0">
                <a:latin typeface="Microsoft Sans Serif"/>
                <a:cs typeface="Microsoft Sans Serif"/>
              </a:rPr>
              <a:t>El </a:t>
            </a:r>
            <a:r>
              <a:rPr sz="750" spc="20" dirty="0">
                <a:latin typeface="Microsoft Sans Serif"/>
                <a:cs typeface="Microsoft Sans Serif"/>
              </a:rPr>
              <a:t>uso </a:t>
            </a:r>
            <a:r>
              <a:rPr sz="750" spc="25" dirty="0">
                <a:latin typeface="Microsoft Sans Serif"/>
                <a:cs typeface="Microsoft Sans Serif"/>
              </a:rPr>
              <a:t>de ambos </a:t>
            </a:r>
            <a:r>
              <a:rPr sz="750" spc="15" dirty="0">
                <a:latin typeface="Microsoft Sans Serif"/>
                <a:cs typeface="Microsoft Sans Serif"/>
              </a:rPr>
              <a:t>relés </a:t>
            </a:r>
            <a:r>
              <a:rPr sz="750" spc="-10" dirty="0">
                <a:latin typeface="Microsoft Sans Serif"/>
                <a:cs typeface="Microsoft Sans Serif"/>
              </a:rPr>
              <a:t>(59G </a:t>
            </a:r>
            <a:r>
              <a:rPr sz="750" spc="5" dirty="0">
                <a:latin typeface="Microsoft Sans Serif"/>
                <a:cs typeface="Microsoft Sans Serif"/>
              </a:rPr>
              <a:t>y </a:t>
            </a:r>
            <a:r>
              <a:rPr sz="750" spc="-15" dirty="0">
                <a:latin typeface="Microsoft Sans Serif"/>
                <a:cs typeface="Microsoft Sans Serif"/>
              </a:rPr>
              <a:t>59T) </a:t>
            </a:r>
            <a:r>
              <a:rPr sz="750" spc="30" dirty="0">
                <a:latin typeface="Microsoft Sans Serif"/>
                <a:cs typeface="Microsoft Sans Serif"/>
              </a:rPr>
              <a:t>proporcionaría una </a:t>
            </a:r>
            <a:r>
              <a:rPr sz="750" spc="25" dirty="0">
                <a:latin typeface="Microsoft Sans Serif"/>
                <a:cs typeface="Microsoft Sans Serif"/>
              </a:rPr>
              <a:t>protección </a:t>
            </a:r>
            <a:r>
              <a:rPr sz="750" spc="-185" dirty="0">
                <a:latin typeface="Microsoft Sans Serif"/>
                <a:cs typeface="Microsoft Sans Serif"/>
              </a:rPr>
              <a:t> </a:t>
            </a:r>
            <a:r>
              <a:rPr sz="750" spc="20" dirty="0">
                <a:latin typeface="Microsoft Sans Serif"/>
                <a:cs typeface="Microsoft Sans Serif"/>
              </a:rPr>
              <a:t>del </a:t>
            </a:r>
            <a:r>
              <a:rPr sz="750" spc="10" dirty="0">
                <a:latin typeface="Microsoft Sans Serif"/>
                <a:cs typeface="Microsoft Sans Serif"/>
              </a:rPr>
              <a:t>100 </a:t>
            </a:r>
            <a:r>
              <a:rPr sz="750" spc="45" dirty="0">
                <a:latin typeface="Microsoft Sans Serif"/>
                <a:cs typeface="Microsoft Sans Serif"/>
              </a:rPr>
              <a:t>por </a:t>
            </a:r>
            <a:r>
              <a:rPr sz="750" spc="25" dirty="0">
                <a:latin typeface="Microsoft Sans Serif"/>
                <a:cs typeface="Microsoft Sans Serif"/>
              </a:rPr>
              <a:t>ciento de </a:t>
            </a:r>
            <a:r>
              <a:rPr sz="750" spc="10" dirty="0">
                <a:latin typeface="Microsoft Sans Serif"/>
                <a:cs typeface="Microsoft Sans Serif"/>
              </a:rPr>
              <a:t>los </a:t>
            </a:r>
            <a:r>
              <a:rPr sz="750" spc="15" dirty="0">
                <a:latin typeface="Microsoft Sans Serif"/>
                <a:cs typeface="Microsoft Sans Serif"/>
              </a:rPr>
              <a:t>devanados </a:t>
            </a:r>
            <a:r>
              <a:rPr sz="750" spc="20" dirty="0">
                <a:latin typeface="Microsoft Sans Serif"/>
                <a:cs typeface="Microsoft Sans Serif"/>
              </a:rPr>
              <a:t>del </a:t>
            </a:r>
            <a:r>
              <a:rPr sz="750" spc="30" dirty="0">
                <a:latin typeface="Microsoft Sans Serif"/>
                <a:cs typeface="Microsoft Sans Serif"/>
              </a:rPr>
              <a:t>estator </a:t>
            </a:r>
            <a:r>
              <a:rPr sz="750" spc="10" dirty="0">
                <a:latin typeface="Microsoft Sans Serif"/>
                <a:cs typeface="Microsoft Sans Serif"/>
              </a:rPr>
              <a:t>al </a:t>
            </a:r>
            <a:r>
              <a:rPr sz="750" spc="35" dirty="0">
                <a:latin typeface="Microsoft Sans Serif"/>
                <a:cs typeface="Microsoft Sans Serif"/>
              </a:rPr>
              <a:t>cubrir </a:t>
            </a:r>
            <a:r>
              <a:rPr sz="750" spc="25" dirty="0">
                <a:latin typeface="Microsoft Sans Serif"/>
                <a:cs typeface="Microsoft Sans Serif"/>
              </a:rPr>
              <a:t>diferentes </a:t>
            </a:r>
            <a:r>
              <a:rPr sz="750" spc="30" dirty="0">
                <a:latin typeface="Microsoft Sans Serif"/>
                <a:cs typeface="Microsoft Sans Serif"/>
              </a:rPr>
              <a:t> </a:t>
            </a:r>
            <a:r>
              <a:rPr sz="750" spc="25" dirty="0">
                <a:latin typeface="Microsoft Sans Serif"/>
                <a:cs typeface="Microsoft Sans Serif"/>
              </a:rPr>
              <a:t>partes de </a:t>
            </a:r>
            <a:r>
              <a:rPr sz="750" spc="10" dirty="0">
                <a:latin typeface="Microsoft Sans Serif"/>
                <a:cs typeface="Microsoft Sans Serif"/>
              </a:rPr>
              <a:t>los </a:t>
            </a:r>
            <a:r>
              <a:rPr sz="750" spc="15" dirty="0">
                <a:latin typeface="Microsoft Sans Serif"/>
                <a:cs typeface="Microsoft Sans Serif"/>
              </a:rPr>
              <a:t>devanados. </a:t>
            </a:r>
            <a:r>
              <a:rPr sz="750" spc="-20" dirty="0">
                <a:latin typeface="Microsoft Sans Serif"/>
                <a:cs typeface="Microsoft Sans Serif"/>
              </a:rPr>
              <a:t>En </a:t>
            </a:r>
            <a:r>
              <a:rPr sz="750" spc="10" dirty="0">
                <a:latin typeface="Microsoft Sans Serif"/>
                <a:cs typeface="Microsoft Sans Serif"/>
              </a:rPr>
              <a:t>la </a:t>
            </a:r>
            <a:r>
              <a:rPr sz="750" spc="-5" dirty="0">
                <a:latin typeface="Microsoft Sans Serif"/>
                <a:cs typeface="Microsoft Sans Serif"/>
              </a:rPr>
              <a:t>Fig. </a:t>
            </a:r>
            <a:r>
              <a:rPr sz="750" spc="10" dirty="0">
                <a:latin typeface="Microsoft Sans Serif"/>
                <a:cs typeface="Microsoft Sans Serif"/>
              </a:rPr>
              <a:t>8 </a:t>
            </a:r>
            <a:r>
              <a:rPr sz="750" spc="-5" dirty="0">
                <a:latin typeface="Microsoft Sans Serif"/>
                <a:cs typeface="Microsoft Sans Serif"/>
              </a:rPr>
              <a:t>se </a:t>
            </a:r>
            <a:r>
              <a:rPr sz="750" spc="30" dirty="0">
                <a:latin typeface="Microsoft Sans Serif"/>
                <a:cs typeface="Microsoft Sans Serif"/>
              </a:rPr>
              <a:t>muestra </a:t>
            </a:r>
            <a:r>
              <a:rPr sz="750" spc="45" dirty="0">
                <a:latin typeface="Microsoft Sans Serif"/>
                <a:cs typeface="Microsoft Sans Serif"/>
              </a:rPr>
              <a:t>un </a:t>
            </a:r>
            <a:r>
              <a:rPr sz="750" spc="20" dirty="0">
                <a:latin typeface="Microsoft Sans Serif"/>
                <a:cs typeface="Microsoft Sans Serif"/>
              </a:rPr>
              <a:t>esquema </a:t>
            </a:r>
            <a:r>
              <a:rPr sz="750" spc="25" dirty="0">
                <a:latin typeface="Microsoft Sans Serif"/>
                <a:cs typeface="Microsoft Sans Serif"/>
              </a:rPr>
              <a:t>de </a:t>
            </a:r>
            <a:r>
              <a:rPr sz="750" spc="30" dirty="0">
                <a:latin typeface="Microsoft Sans Serif"/>
                <a:cs typeface="Microsoft Sans Serif"/>
              </a:rPr>
              <a:t> </a:t>
            </a:r>
            <a:r>
              <a:rPr sz="750" spc="25" dirty="0">
                <a:latin typeface="Microsoft Sans Serif"/>
                <a:cs typeface="Microsoft Sans Serif"/>
              </a:rPr>
              <a:t>protección</a:t>
            </a:r>
            <a:r>
              <a:rPr sz="750" spc="-5" dirty="0">
                <a:latin typeface="Microsoft Sans Serif"/>
                <a:cs typeface="Microsoft Sans Serif"/>
              </a:rPr>
              <a:t> </a:t>
            </a:r>
            <a:r>
              <a:rPr sz="750" spc="25" dirty="0">
                <a:latin typeface="Microsoft Sans Serif"/>
                <a:cs typeface="Microsoft Sans Serif"/>
              </a:rPr>
              <a:t>simplificado</a:t>
            </a:r>
            <a:r>
              <a:rPr sz="750" spc="-5" dirty="0">
                <a:latin typeface="Microsoft Sans Serif"/>
                <a:cs typeface="Microsoft Sans Serif"/>
              </a:rPr>
              <a:t> </a:t>
            </a:r>
            <a:r>
              <a:rPr sz="750" spc="30" dirty="0">
                <a:latin typeface="Microsoft Sans Serif"/>
                <a:cs typeface="Microsoft Sans Serif"/>
              </a:rPr>
              <a:t>que</a:t>
            </a:r>
            <a:r>
              <a:rPr sz="750" spc="-5" dirty="0">
                <a:latin typeface="Microsoft Sans Serif"/>
                <a:cs typeface="Microsoft Sans Serif"/>
              </a:rPr>
              <a:t> </a:t>
            </a:r>
            <a:r>
              <a:rPr sz="750" spc="20" dirty="0">
                <a:latin typeface="Microsoft Sans Serif"/>
                <a:cs typeface="Microsoft Sans Serif"/>
              </a:rPr>
              <a:t>utiliza</a:t>
            </a:r>
            <a:r>
              <a:rPr sz="750" spc="-5" dirty="0">
                <a:latin typeface="Microsoft Sans Serif"/>
                <a:cs typeface="Microsoft Sans Serif"/>
              </a:rPr>
              <a:t> </a:t>
            </a:r>
            <a:r>
              <a:rPr sz="750" spc="10" dirty="0">
                <a:latin typeface="Microsoft Sans Serif"/>
                <a:cs typeface="Microsoft Sans Serif"/>
              </a:rPr>
              <a:t>esta</a:t>
            </a:r>
            <a:r>
              <a:rPr sz="750" spc="-5" dirty="0">
                <a:latin typeface="Microsoft Sans Serif"/>
                <a:cs typeface="Microsoft Sans Serif"/>
              </a:rPr>
              <a:t> </a:t>
            </a:r>
            <a:r>
              <a:rPr sz="750" spc="10" dirty="0">
                <a:latin typeface="Microsoft Sans Serif"/>
                <a:cs typeface="Microsoft Sans Serif"/>
              </a:rPr>
              <a:t>técnica.</a:t>
            </a:r>
            <a:endParaRPr sz="750">
              <a:latin typeface="Microsoft Sans Serif"/>
              <a:cs typeface="Microsoft Sans Serif"/>
            </a:endParaRPr>
          </a:p>
          <a:p>
            <a:pPr marL="12700" marR="23495" indent="154940">
              <a:lnSpc>
                <a:spcPct val="133400"/>
              </a:lnSpc>
            </a:pPr>
            <a:r>
              <a:rPr sz="750" spc="-15" dirty="0">
                <a:latin typeface="Microsoft Sans Serif"/>
                <a:cs typeface="Microsoft Sans Serif"/>
              </a:rPr>
              <a:t>La</a:t>
            </a:r>
            <a:r>
              <a:rPr sz="750" spc="5" dirty="0">
                <a:latin typeface="Microsoft Sans Serif"/>
                <a:cs typeface="Microsoft Sans Serif"/>
              </a:rPr>
              <a:t> </a:t>
            </a:r>
            <a:r>
              <a:rPr sz="750" spc="25" dirty="0">
                <a:latin typeface="Microsoft Sans Serif"/>
                <a:cs typeface="Microsoft Sans Serif"/>
              </a:rPr>
              <a:t>tensión</a:t>
            </a:r>
            <a:r>
              <a:rPr sz="750" spc="5" dirty="0">
                <a:latin typeface="Microsoft Sans Serif"/>
                <a:cs typeface="Microsoft Sans Serif"/>
              </a:rPr>
              <a:t> </a:t>
            </a:r>
            <a:r>
              <a:rPr sz="750" spc="20" dirty="0">
                <a:latin typeface="Microsoft Sans Serif"/>
                <a:cs typeface="Microsoft Sans Serif"/>
              </a:rPr>
              <a:t>residual</a:t>
            </a:r>
            <a:r>
              <a:rPr sz="750" spc="10" dirty="0">
                <a:latin typeface="Microsoft Sans Serif"/>
                <a:cs typeface="Microsoft Sans Serif"/>
              </a:rPr>
              <a:t> </a:t>
            </a:r>
            <a:r>
              <a:rPr sz="750" spc="25" dirty="0">
                <a:latin typeface="Microsoft Sans Serif"/>
                <a:cs typeface="Microsoft Sans Serif"/>
              </a:rPr>
              <a:t>en</a:t>
            </a:r>
            <a:r>
              <a:rPr sz="750" spc="5" dirty="0">
                <a:latin typeface="Microsoft Sans Serif"/>
                <a:cs typeface="Microsoft Sans Serif"/>
              </a:rPr>
              <a:t> </a:t>
            </a:r>
            <a:r>
              <a:rPr sz="750" spc="10" dirty="0">
                <a:latin typeface="Microsoft Sans Serif"/>
                <a:cs typeface="Microsoft Sans Serif"/>
              </a:rPr>
              <a:t>los</a:t>
            </a:r>
            <a:r>
              <a:rPr sz="750" spc="5" dirty="0">
                <a:latin typeface="Microsoft Sans Serif"/>
                <a:cs typeface="Microsoft Sans Serif"/>
              </a:rPr>
              <a:t> </a:t>
            </a:r>
            <a:r>
              <a:rPr sz="750" spc="25" dirty="0">
                <a:latin typeface="Microsoft Sans Serif"/>
                <a:cs typeface="Microsoft Sans Serif"/>
              </a:rPr>
              <a:t>terminales</a:t>
            </a:r>
            <a:r>
              <a:rPr sz="750" spc="10" dirty="0">
                <a:latin typeface="Microsoft Sans Serif"/>
                <a:cs typeface="Microsoft Sans Serif"/>
              </a:rPr>
              <a:t> </a:t>
            </a:r>
            <a:r>
              <a:rPr sz="750" spc="25" dirty="0">
                <a:latin typeface="Microsoft Sans Serif"/>
                <a:cs typeface="Microsoft Sans Serif"/>
              </a:rPr>
              <a:t>de</a:t>
            </a:r>
            <a:r>
              <a:rPr sz="750" spc="5" dirty="0">
                <a:latin typeface="Microsoft Sans Serif"/>
                <a:cs typeface="Microsoft Sans Serif"/>
              </a:rPr>
              <a:t> </a:t>
            </a:r>
            <a:r>
              <a:rPr sz="750" spc="10" dirty="0">
                <a:latin typeface="Microsoft Sans Serif"/>
                <a:cs typeface="Microsoft Sans Serif"/>
              </a:rPr>
              <a:t>la</a:t>
            </a:r>
            <a:r>
              <a:rPr sz="750" spc="5" dirty="0">
                <a:latin typeface="Microsoft Sans Serif"/>
                <a:cs typeface="Microsoft Sans Serif"/>
              </a:rPr>
              <a:t> </a:t>
            </a:r>
            <a:r>
              <a:rPr sz="750" spc="30" dirty="0">
                <a:latin typeface="Microsoft Sans Serif"/>
                <a:cs typeface="Microsoft Sans Serif"/>
              </a:rPr>
              <a:t>máquina</a:t>
            </a:r>
            <a:r>
              <a:rPr sz="750" spc="10" dirty="0">
                <a:latin typeface="Microsoft Sans Serif"/>
                <a:cs typeface="Microsoft Sans Serif"/>
              </a:rPr>
              <a:t> </a:t>
            </a:r>
            <a:r>
              <a:rPr sz="750" spc="-5" dirty="0">
                <a:latin typeface="Microsoft Sans Serif"/>
                <a:cs typeface="Microsoft Sans Serif"/>
              </a:rPr>
              <a:t>es</a:t>
            </a:r>
            <a:r>
              <a:rPr sz="750" spc="5" dirty="0">
                <a:latin typeface="Microsoft Sans Serif"/>
                <a:cs typeface="Microsoft Sans Serif"/>
              </a:rPr>
              <a:t> </a:t>
            </a:r>
            <a:r>
              <a:rPr sz="750" spc="25" dirty="0">
                <a:latin typeface="Microsoft Sans Serif"/>
                <a:cs typeface="Microsoft Sans Serif"/>
              </a:rPr>
              <a:t>suministrada </a:t>
            </a:r>
            <a:r>
              <a:rPr sz="750" spc="-185" dirty="0">
                <a:latin typeface="Microsoft Sans Serif"/>
                <a:cs typeface="Microsoft Sans Serif"/>
              </a:rPr>
              <a:t> </a:t>
            </a:r>
            <a:r>
              <a:rPr sz="750" spc="45" dirty="0">
                <a:latin typeface="Microsoft Sans Serif"/>
                <a:cs typeface="Microsoft Sans Serif"/>
              </a:rPr>
              <a:t>por</a:t>
            </a:r>
            <a:r>
              <a:rPr sz="750" spc="-5" dirty="0">
                <a:latin typeface="Microsoft Sans Serif"/>
                <a:cs typeface="Microsoft Sans Serif"/>
              </a:rPr>
              <a:t> </a:t>
            </a:r>
            <a:r>
              <a:rPr sz="750" spc="10" dirty="0">
                <a:latin typeface="Microsoft Sans Serif"/>
                <a:cs typeface="Microsoft Sans Serif"/>
              </a:rPr>
              <a:t>el</a:t>
            </a:r>
            <a:r>
              <a:rPr sz="750" spc="-5" dirty="0">
                <a:latin typeface="Microsoft Sans Serif"/>
                <a:cs typeface="Microsoft Sans Serif"/>
              </a:rPr>
              <a:t> </a:t>
            </a:r>
            <a:r>
              <a:rPr sz="750" spc="40" dirty="0">
                <a:latin typeface="Microsoft Sans Serif"/>
                <a:cs typeface="Microsoft Sans Serif"/>
              </a:rPr>
              <a:t>transformador</a:t>
            </a:r>
            <a:r>
              <a:rPr sz="750" spc="-5" dirty="0">
                <a:latin typeface="Microsoft Sans Serif"/>
                <a:cs typeface="Microsoft Sans Serif"/>
              </a:rPr>
              <a:t> </a:t>
            </a:r>
            <a:r>
              <a:rPr sz="750" spc="25" dirty="0">
                <a:latin typeface="Microsoft Sans Serif"/>
                <a:cs typeface="Microsoft Sans Serif"/>
              </a:rPr>
              <a:t>delta</a:t>
            </a:r>
            <a:r>
              <a:rPr sz="750" spc="-5" dirty="0">
                <a:latin typeface="Microsoft Sans Serif"/>
                <a:cs typeface="Microsoft Sans Serif"/>
              </a:rPr>
              <a:t> </a:t>
            </a:r>
            <a:r>
              <a:rPr sz="750" spc="45" dirty="0">
                <a:latin typeface="Microsoft Sans Serif"/>
                <a:cs typeface="Microsoft Sans Serif"/>
              </a:rPr>
              <a:t>roto</a:t>
            </a:r>
            <a:r>
              <a:rPr sz="750" spc="-5" dirty="0">
                <a:latin typeface="Microsoft Sans Serif"/>
                <a:cs typeface="Microsoft Sans Serif"/>
              </a:rPr>
              <a:t> </a:t>
            </a:r>
            <a:r>
              <a:rPr sz="750" spc="20" dirty="0">
                <a:latin typeface="Microsoft Sans Serif"/>
                <a:cs typeface="Microsoft Sans Serif"/>
              </a:rPr>
              <a:t>conectado</a:t>
            </a:r>
            <a:r>
              <a:rPr sz="750" dirty="0">
                <a:latin typeface="Microsoft Sans Serif"/>
                <a:cs typeface="Microsoft Sans Serif"/>
              </a:rPr>
              <a:t> a</a:t>
            </a:r>
            <a:r>
              <a:rPr sz="750" spc="-5" dirty="0">
                <a:latin typeface="Microsoft Sans Serif"/>
                <a:cs typeface="Microsoft Sans Serif"/>
              </a:rPr>
              <a:t> </a:t>
            </a:r>
            <a:r>
              <a:rPr sz="750" spc="25" dirty="0">
                <a:latin typeface="Microsoft Sans Serif"/>
                <a:cs typeface="Microsoft Sans Serif"/>
              </a:rPr>
              <a:t>tierra.</a:t>
            </a:r>
            <a:r>
              <a:rPr sz="750" spc="-5" dirty="0">
                <a:latin typeface="Microsoft Sans Serif"/>
                <a:cs typeface="Microsoft Sans Serif"/>
              </a:rPr>
              <a:t> Los </a:t>
            </a:r>
            <a:r>
              <a:rPr sz="750" spc="5" dirty="0">
                <a:latin typeface="Microsoft Sans Serif"/>
                <a:cs typeface="Microsoft Sans Serif"/>
              </a:rPr>
              <a:t>180Hz</a:t>
            </a:r>
            <a:endParaRPr sz="750">
              <a:latin typeface="Microsoft Sans Serif"/>
              <a:cs typeface="Microsoft Sans Serif"/>
            </a:endParaRPr>
          </a:p>
        </p:txBody>
      </p:sp>
      <p:sp>
        <p:nvSpPr>
          <p:cNvPr id="321" name="object 321"/>
          <p:cNvSpPr txBox="1"/>
          <p:nvPr/>
        </p:nvSpPr>
        <p:spPr>
          <a:xfrm>
            <a:off x="9089610" y="603452"/>
            <a:ext cx="7419329" cy="109235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 marR="5080">
              <a:lnSpc>
                <a:spcPct val="133600"/>
              </a:lnSpc>
              <a:spcBef>
                <a:spcPts val="100"/>
              </a:spcBef>
            </a:pPr>
            <a:r>
              <a:rPr sz="750" spc="-35" dirty="0">
                <a:latin typeface="Microsoft Sans Serif"/>
                <a:cs typeface="Microsoft Sans Serif"/>
              </a:rPr>
              <a:t>El </a:t>
            </a:r>
            <a:r>
              <a:rPr sz="750" spc="30" dirty="0">
                <a:latin typeface="Microsoft Sans Serif"/>
                <a:cs typeface="Microsoft Sans Serif"/>
              </a:rPr>
              <a:t>componente </a:t>
            </a:r>
            <a:r>
              <a:rPr sz="750" spc="20" dirty="0">
                <a:latin typeface="Microsoft Sans Serif"/>
                <a:cs typeface="Microsoft Sans Serif"/>
              </a:rPr>
              <a:t>(tercer </a:t>
            </a:r>
            <a:r>
              <a:rPr sz="750" spc="25" dirty="0">
                <a:latin typeface="Microsoft Sans Serif"/>
                <a:cs typeface="Microsoft Sans Serif"/>
              </a:rPr>
              <a:t>armónico) </a:t>
            </a:r>
            <a:r>
              <a:rPr sz="750" spc="-5" dirty="0">
                <a:latin typeface="Microsoft Sans Serif"/>
                <a:cs typeface="Microsoft Sans Serif"/>
              </a:rPr>
              <a:t>es </a:t>
            </a:r>
            <a:r>
              <a:rPr sz="750" spc="25" dirty="0">
                <a:latin typeface="Microsoft Sans Serif"/>
                <a:cs typeface="Microsoft Sans Serif"/>
              </a:rPr>
              <a:t>utilizado </a:t>
            </a:r>
            <a:r>
              <a:rPr sz="750" spc="45" dirty="0">
                <a:latin typeface="Microsoft Sans Serif"/>
                <a:cs typeface="Microsoft Sans Serif"/>
              </a:rPr>
              <a:t>por un </a:t>
            </a:r>
            <a:r>
              <a:rPr sz="750" spc="30" dirty="0">
                <a:latin typeface="Microsoft Sans Serif"/>
                <a:cs typeface="Microsoft Sans Serif"/>
              </a:rPr>
              <a:t>detector </a:t>
            </a:r>
            <a:r>
              <a:rPr sz="750" spc="25" dirty="0">
                <a:latin typeface="Microsoft Sans Serif"/>
                <a:cs typeface="Microsoft Sans Serif"/>
              </a:rPr>
              <a:t>de </a:t>
            </a:r>
            <a:r>
              <a:rPr sz="750" spc="30" dirty="0">
                <a:latin typeface="Microsoft Sans Serif"/>
                <a:cs typeface="Microsoft Sans Serif"/>
              </a:rPr>
              <a:t> </a:t>
            </a:r>
            <a:r>
              <a:rPr sz="750" spc="25" dirty="0">
                <a:latin typeface="Microsoft Sans Serif"/>
                <a:cs typeface="Microsoft Sans Serif"/>
              </a:rPr>
              <a:t>sobretensión </a:t>
            </a:r>
            <a:r>
              <a:rPr sz="750" spc="-15" dirty="0">
                <a:latin typeface="Microsoft Sans Serif"/>
                <a:cs typeface="Microsoft Sans Serif"/>
              </a:rPr>
              <a:t>(59T). </a:t>
            </a:r>
            <a:r>
              <a:rPr sz="750" spc="-20" dirty="0">
                <a:latin typeface="Microsoft Sans Serif"/>
                <a:cs typeface="Microsoft Sans Serif"/>
              </a:rPr>
              <a:t>En </a:t>
            </a:r>
            <a:r>
              <a:rPr sz="750" spc="10" dirty="0">
                <a:latin typeface="Microsoft Sans Serif"/>
                <a:cs typeface="Microsoft Sans Serif"/>
              </a:rPr>
              <a:t>el </a:t>
            </a:r>
            <a:r>
              <a:rPr sz="750" spc="35" dirty="0">
                <a:latin typeface="Microsoft Sans Serif"/>
                <a:cs typeface="Microsoft Sans Serif"/>
              </a:rPr>
              <a:t>extremo neutro, </a:t>
            </a:r>
            <a:r>
              <a:rPr sz="750" spc="10" dirty="0">
                <a:latin typeface="Microsoft Sans Serif"/>
                <a:cs typeface="Microsoft Sans Serif"/>
              </a:rPr>
              <a:t>la señal </a:t>
            </a:r>
            <a:r>
              <a:rPr sz="750" spc="25" dirty="0">
                <a:latin typeface="Microsoft Sans Serif"/>
                <a:cs typeface="Microsoft Sans Serif"/>
              </a:rPr>
              <a:t>de </a:t>
            </a:r>
            <a:r>
              <a:rPr sz="750" spc="30" dirty="0">
                <a:latin typeface="Microsoft Sans Serif"/>
                <a:cs typeface="Microsoft Sans Serif"/>
              </a:rPr>
              <a:t>retransmisión </a:t>
            </a:r>
            <a:r>
              <a:rPr sz="750" spc="35" dirty="0">
                <a:latin typeface="Microsoft Sans Serif"/>
                <a:cs typeface="Microsoft Sans Serif"/>
              </a:rPr>
              <a:t> </a:t>
            </a:r>
            <a:r>
              <a:rPr sz="750" spc="5" dirty="0">
                <a:latin typeface="Microsoft Sans Serif"/>
                <a:cs typeface="Microsoft Sans Serif"/>
              </a:rPr>
              <a:t>pasa </a:t>
            </a:r>
            <a:r>
              <a:rPr sz="750" dirty="0">
                <a:latin typeface="Microsoft Sans Serif"/>
                <a:cs typeface="Microsoft Sans Serif"/>
              </a:rPr>
              <a:t>a </a:t>
            </a:r>
            <a:r>
              <a:rPr sz="750" spc="20" dirty="0">
                <a:latin typeface="Microsoft Sans Serif"/>
                <a:cs typeface="Microsoft Sans Serif"/>
              </a:rPr>
              <a:t>través </a:t>
            </a:r>
            <a:r>
              <a:rPr sz="750" spc="25" dirty="0">
                <a:latin typeface="Microsoft Sans Serif"/>
                <a:cs typeface="Microsoft Sans Serif"/>
              </a:rPr>
              <a:t>de </a:t>
            </a:r>
            <a:r>
              <a:rPr sz="750" spc="10" dirty="0">
                <a:latin typeface="Microsoft Sans Serif"/>
                <a:cs typeface="Microsoft Sans Serif"/>
              </a:rPr>
              <a:t>la </a:t>
            </a:r>
            <a:r>
              <a:rPr sz="750" spc="15" dirty="0">
                <a:latin typeface="Microsoft Sans Serif"/>
                <a:cs typeface="Microsoft Sans Serif"/>
              </a:rPr>
              <a:t>resistencia </a:t>
            </a:r>
            <a:r>
              <a:rPr sz="750" spc="30" dirty="0">
                <a:latin typeface="Microsoft Sans Serif"/>
                <a:cs typeface="Microsoft Sans Serif"/>
              </a:rPr>
              <a:t>neutra. </a:t>
            </a:r>
            <a:r>
              <a:rPr sz="750" spc="-35" dirty="0">
                <a:latin typeface="Microsoft Sans Serif"/>
                <a:cs typeface="Microsoft Sans Serif"/>
              </a:rPr>
              <a:t>El </a:t>
            </a:r>
            <a:r>
              <a:rPr sz="750" spc="30" dirty="0">
                <a:latin typeface="Microsoft Sans Serif"/>
                <a:cs typeface="Microsoft Sans Serif"/>
              </a:rPr>
              <a:t>componente </a:t>
            </a:r>
            <a:r>
              <a:rPr sz="750" spc="25" dirty="0">
                <a:latin typeface="Microsoft Sans Serif"/>
                <a:cs typeface="Microsoft Sans Serif"/>
              </a:rPr>
              <a:t>de </a:t>
            </a:r>
            <a:r>
              <a:rPr sz="750" spc="10" dirty="0">
                <a:latin typeface="Microsoft Sans Serif"/>
                <a:cs typeface="Microsoft Sans Serif"/>
              </a:rPr>
              <a:t>60 </a:t>
            </a:r>
            <a:r>
              <a:rPr sz="750" spc="-5" dirty="0">
                <a:latin typeface="Microsoft Sans Serif"/>
                <a:cs typeface="Microsoft Sans Serif"/>
              </a:rPr>
              <a:t>Hz </a:t>
            </a:r>
            <a:r>
              <a:rPr sz="750" dirty="0">
                <a:latin typeface="Microsoft Sans Serif"/>
                <a:cs typeface="Microsoft Sans Serif"/>
              </a:rPr>
              <a:t> </a:t>
            </a:r>
            <a:r>
              <a:rPr sz="750" spc="25" dirty="0">
                <a:latin typeface="Microsoft Sans Serif"/>
                <a:cs typeface="Microsoft Sans Serif"/>
              </a:rPr>
              <a:t>(fundamental) lo </a:t>
            </a:r>
            <a:r>
              <a:rPr sz="750" spc="20" dirty="0">
                <a:latin typeface="Microsoft Sans Serif"/>
                <a:cs typeface="Microsoft Sans Serif"/>
              </a:rPr>
              <a:t>utiliza </a:t>
            </a:r>
            <a:r>
              <a:rPr sz="750" spc="45" dirty="0">
                <a:latin typeface="Microsoft Sans Serif"/>
                <a:cs typeface="Microsoft Sans Serif"/>
              </a:rPr>
              <a:t>un </a:t>
            </a:r>
            <a:r>
              <a:rPr sz="750" spc="30" dirty="0">
                <a:latin typeface="Microsoft Sans Serif"/>
                <a:cs typeface="Microsoft Sans Serif"/>
              </a:rPr>
              <a:t>detector </a:t>
            </a:r>
            <a:r>
              <a:rPr sz="750" spc="25" dirty="0">
                <a:latin typeface="Microsoft Sans Serif"/>
                <a:cs typeface="Microsoft Sans Serif"/>
              </a:rPr>
              <a:t>de </a:t>
            </a:r>
            <a:r>
              <a:rPr sz="750" spc="20" dirty="0">
                <a:latin typeface="Microsoft Sans Serif"/>
                <a:cs typeface="Microsoft Sans Serif"/>
              </a:rPr>
              <a:t>nivel </a:t>
            </a:r>
            <a:r>
              <a:rPr sz="750" spc="25" dirty="0">
                <a:latin typeface="Microsoft Sans Serif"/>
                <a:cs typeface="Microsoft Sans Serif"/>
              </a:rPr>
              <a:t>de sobretensión </a:t>
            </a:r>
            <a:r>
              <a:rPr sz="750" spc="-15" dirty="0">
                <a:latin typeface="Microsoft Sans Serif"/>
                <a:cs typeface="Microsoft Sans Serif"/>
              </a:rPr>
              <a:t>(59G). </a:t>
            </a:r>
            <a:r>
              <a:rPr sz="750" spc="-5" dirty="0">
                <a:latin typeface="Microsoft Sans Serif"/>
                <a:cs typeface="Microsoft Sans Serif"/>
              </a:rPr>
              <a:t>Los </a:t>
            </a:r>
            <a:r>
              <a:rPr sz="750" spc="-185" dirty="0">
                <a:latin typeface="Microsoft Sans Serif"/>
                <a:cs typeface="Microsoft Sans Serif"/>
              </a:rPr>
              <a:t> </a:t>
            </a:r>
            <a:r>
              <a:rPr sz="750" spc="15" dirty="0">
                <a:latin typeface="Microsoft Sans Serif"/>
                <a:cs typeface="Microsoft Sans Serif"/>
              </a:rPr>
              <a:t>relés</a:t>
            </a:r>
            <a:r>
              <a:rPr sz="750" dirty="0">
                <a:latin typeface="Microsoft Sans Serif"/>
                <a:cs typeface="Microsoft Sans Serif"/>
              </a:rPr>
              <a:t> </a:t>
            </a:r>
            <a:r>
              <a:rPr sz="750" spc="20" dirty="0">
                <a:latin typeface="Microsoft Sans Serif"/>
                <a:cs typeface="Microsoft Sans Serif"/>
              </a:rPr>
              <a:t>digitales</a:t>
            </a:r>
            <a:r>
              <a:rPr sz="750" dirty="0">
                <a:latin typeface="Microsoft Sans Serif"/>
                <a:cs typeface="Microsoft Sans Serif"/>
              </a:rPr>
              <a:t> </a:t>
            </a:r>
            <a:r>
              <a:rPr sz="750" spc="40" dirty="0">
                <a:latin typeface="Microsoft Sans Serif"/>
                <a:cs typeface="Microsoft Sans Serif"/>
              </a:rPr>
              <a:t>permiten</a:t>
            </a:r>
            <a:r>
              <a:rPr sz="750" dirty="0">
                <a:latin typeface="Microsoft Sans Serif"/>
                <a:cs typeface="Microsoft Sans Serif"/>
              </a:rPr>
              <a:t> </a:t>
            </a:r>
            <a:r>
              <a:rPr sz="750" spc="15" dirty="0">
                <a:latin typeface="Microsoft Sans Serif"/>
                <a:cs typeface="Microsoft Sans Serif"/>
              </a:rPr>
              <a:t>calcular</a:t>
            </a:r>
            <a:r>
              <a:rPr sz="750" dirty="0">
                <a:latin typeface="Microsoft Sans Serif"/>
                <a:cs typeface="Microsoft Sans Serif"/>
              </a:rPr>
              <a:t> </a:t>
            </a:r>
            <a:r>
              <a:rPr sz="750" spc="35" dirty="0">
                <a:latin typeface="Microsoft Sans Serif"/>
                <a:cs typeface="Microsoft Sans Serif"/>
              </a:rPr>
              <a:t>internamente</a:t>
            </a:r>
            <a:r>
              <a:rPr sz="750" dirty="0">
                <a:latin typeface="Microsoft Sans Serif"/>
                <a:cs typeface="Microsoft Sans Serif"/>
              </a:rPr>
              <a:t> </a:t>
            </a:r>
            <a:r>
              <a:rPr sz="750" spc="10" dirty="0">
                <a:latin typeface="Microsoft Sans Serif"/>
                <a:cs typeface="Microsoft Sans Serif"/>
              </a:rPr>
              <a:t>la</a:t>
            </a:r>
            <a:r>
              <a:rPr sz="750" dirty="0">
                <a:latin typeface="Microsoft Sans Serif"/>
                <a:cs typeface="Microsoft Sans Serif"/>
              </a:rPr>
              <a:t> </a:t>
            </a:r>
            <a:r>
              <a:rPr sz="750" spc="25" dirty="0">
                <a:latin typeface="Microsoft Sans Serif"/>
                <a:cs typeface="Microsoft Sans Serif"/>
              </a:rPr>
              <a:t>tensión</a:t>
            </a:r>
            <a:r>
              <a:rPr sz="750" spc="5" dirty="0">
                <a:latin typeface="Microsoft Sans Serif"/>
                <a:cs typeface="Microsoft Sans Serif"/>
              </a:rPr>
              <a:t> </a:t>
            </a:r>
            <a:r>
              <a:rPr sz="750" spc="20" dirty="0">
                <a:latin typeface="Microsoft Sans Serif"/>
                <a:cs typeface="Microsoft Sans Serif"/>
              </a:rPr>
              <a:t>residual</a:t>
            </a:r>
            <a:r>
              <a:rPr sz="750" dirty="0">
                <a:latin typeface="Microsoft Sans Serif"/>
                <a:cs typeface="Microsoft Sans Serif"/>
              </a:rPr>
              <a:t> </a:t>
            </a:r>
            <a:r>
              <a:rPr sz="750" spc="25" dirty="0">
                <a:latin typeface="Microsoft Sans Serif"/>
                <a:cs typeface="Microsoft Sans Serif"/>
              </a:rPr>
              <a:t>en</a:t>
            </a:r>
            <a:r>
              <a:rPr sz="750" dirty="0">
                <a:latin typeface="Microsoft Sans Serif"/>
                <a:cs typeface="Microsoft Sans Serif"/>
              </a:rPr>
              <a:t> </a:t>
            </a:r>
            <a:r>
              <a:rPr sz="750" spc="10" dirty="0">
                <a:latin typeface="Microsoft Sans Serif"/>
                <a:cs typeface="Microsoft Sans Serif"/>
              </a:rPr>
              <a:t>los </a:t>
            </a:r>
            <a:r>
              <a:rPr sz="750" spc="-185" dirty="0">
                <a:latin typeface="Microsoft Sans Serif"/>
                <a:cs typeface="Microsoft Sans Serif"/>
              </a:rPr>
              <a:t> </a:t>
            </a:r>
            <a:r>
              <a:rPr sz="750" spc="25" dirty="0">
                <a:latin typeface="Microsoft Sans Serif"/>
                <a:cs typeface="Microsoft Sans Serif"/>
              </a:rPr>
              <a:t>terminales</a:t>
            </a:r>
            <a:r>
              <a:rPr sz="750" spc="-5" dirty="0">
                <a:latin typeface="Microsoft Sans Serif"/>
                <a:cs typeface="Microsoft Sans Serif"/>
              </a:rPr>
              <a:t> </a:t>
            </a:r>
            <a:r>
              <a:rPr sz="750" spc="15" dirty="0">
                <a:latin typeface="Microsoft Sans Serif"/>
                <a:cs typeface="Microsoft Sans Serif"/>
              </a:rPr>
              <a:t>sin</a:t>
            </a:r>
            <a:r>
              <a:rPr sz="750" spc="-5" dirty="0">
                <a:latin typeface="Microsoft Sans Serif"/>
                <a:cs typeface="Microsoft Sans Serif"/>
              </a:rPr>
              <a:t> </a:t>
            </a:r>
            <a:r>
              <a:rPr sz="750" spc="15" dirty="0">
                <a:latin typeface="Microsoft Sans Serif"/>
                <a:cs typeface="Microsoft Sans Serif"/>
              </a:rPr>
              <a:t>necesidad</a:t>
            </a:r>
            <a:r>
              <a:rPr sz="750" spc="-5" dirty="0">
                <a:latin typeface="Microsoft Sans Serif"/>
                <a:cs typeface="Microsoft Sans Serif"/>
              </a:rPr>
              <a:t> </a:t>
            </a:r>
            <a:r>
              <a:rPr sz="750" spc="25" dirty="0">
                <a:latin typeface="Microsoft Sans Serif"/>
                <a:cs typeface="Microsoft Sans Serif"/>
              </a:rPr>
              <a:t>de</a:t>
            </a:r>
            <a:r>
              <a:rPr sz="750" spc="-5" dirty="0">
                <a:latin typeface="Microsoft Sans Serif"/>
                <a:cs typeface="Microsoft Sans Serif"/>
              </a:rPr>
              <a:t> </a:t>
            </a:r>
            <a:r>
              <a:rPr sz="750" spc="-45" dirty="0">
                <a:latin typeface="Microsoft Sans Serif"/>
                <a:cs typeface="Microsoft Sans Serif"/>
              </a:rPr>
              <a:t>TT</a:t>
            </a:r>
            <a:r>
              <a:rPr sz="750" spc="-5" dirty="0">
                <a:latin typeface="Microsoft Sans Serif"/>
                <a:cs typeface="Microsoft Sans Serif"/>
              </a:rPr>
              <a:t> </a:t>
            </a:r>
            <a:r>
              <a:rPr sz="750" spc="15" dirty="0">
                <a:latin typeface="Microsoft Sans Serif"/>
                <a:cs typeface="Microsoft Sans Serif"/>
              </a:rPr>
              <a:t>auxiliares.</a:t>
            </a:r>
            <a:endParaRPr sz="750">
              <a:latin typeface="Microsoft Sans Serif"/>
              <a:cs typeface="Microsoft Sans Serif"/>
            </a:endParaRPr>
          </a:p>
          <a:p>
            <a:pPr marL="12700" marR="27940" indent="153670">
              <a:lnSpc>
                <a:spcPct val="125200"/>
              </a:lnSpc>
              <a:spcBef>
                <a:spcPts val="5"/>
              </a:spcBef>
            </a:pPr>
            <a:r>
              <a:rPr sz="800" spc="5" dirty="0">
                <a:latin typeface="Microsoft Sans Serif"/>
                <a:cs typeface="Microsoft Sans Serif"/>
              </a:rPr>
              <a:t>Para </a:t>
            </a:r>
            <a:r>
              <a:rPr sz="800" spc="30" dirty="0">
                <a:latin typeface="Microsoft Sans Serif"/>
                <a:cs typeface="Microsoft Sans Serif"/>
              </a:rPr>
              <a:t>una </a:t>
            </a:r>
            <a:r>
              <a:rPr sz="800" spc="20" dirty="0">
                <a:latin typeface="Microsoft Sans Serif"/>
                <a:cs typeface="Microsoft Sans Serif"/>
              </a:rPr>
              <a:t>falla </a:t>
            </a:r>
            <a:r>
              <a:rPr sz="800" dirty="0">
                <a:latin typeface="Microsoft Sans Serif"/>
                <a:cs typeface="Microsoft Sans Serif"/>
              </a:rPr>
              <a:t>a </a:t>
            </a:r>
            <a:r>
              <a:rPr sz="800" spc="35" dirty="0">
                <a:latin typeface="Microsoft Sans Serif"/>
                <a:cs typeface="Microsoft Sans Serif"/>
              </a:rPr>
              <a:t>tierra </a:t>
            </a:r>
            <a:r>
              <a:rPr sz="800" spc="5" dirty="0">
                <a:latin typeface="Microsoft Sans Serif"/>
                <a:cs typeface="Microsoft Sans Serif"/>
              </a:rPr>
              <a:t>cerca </a:t>
            </a:r>
            <a:r>
              <a:rPr sz="800" spc="25" dirty="0">
                <a:latin typeface="Microsoft Sans Serif"/>
                <a:cs typeface="Microsoft Sans Serif"/>
              </a:rPr>
              <a:t>del </a:t>
            </a:r>
            <a:r>
              <a:rPr sz="800" spc="35" dirty="0">
                <a:latin typeface="Microsoft Sans Serif"/>
                <a:cs typeface="Microsoft Sans Serif"/>
              </a:rPr>
              <a:t>neutro, </a:t>
            </a:r>
            <a:r>
              <a:rPr sz="800" spc="15" dirty="0">
                <a:latin typeface="Microsoft Sans Serif"/>
                <a:cs typeface="Microsoft Sans Serif"/>
              </a:rPr>
              <a:t>el </a:t>
            </a:r>
            <a:r>
              <a:rPr sz="800" spc="20" dirty="0">
                <a:latin typeface="Microsoft Sans Serif"/>
                <a:cs typeface="Microsoft Sans Serif"/>
              </a:rPr>
              <a:t>nivel </a:t>
            </a:r>
            <a:r>
              <a:rPr sz="800" spc="25" dirty="0">
                <a:latin typeface="Microsoft Sans Serif"/>
                <a:cs typeface="Microsoft Sans Serif"/>
              </a:rPr>
              <a:t>de </a:t>
            </a:r>
            <a:r>
              <a:rPr sz="800" spc="20" dirty="0">
                <a:latin typeface="Microsoft Sans Serif"/>
                <a:cs typeface="Microsoft Sans Serif"/>
              </a:rPr>
              <a:t>voltaje </a:t>
            </a:r>
            <a:r>
              <a:rPr sz="800" spc="25" dirty="0">
                <a:latin typeface="Microsoft Sans Serif"/>
                <a:cs typeface="Microsoft Sans Serif"/>
              </a:rPr>
              <a:t>del </a:t>
            </a:r>
            <a:r>
              <a:rPr sz="800" spc="30" dirty="0">
                <a:latin typeface="Microsoft Sans Serif"/>
                <a:cs typeface="Microsoft Sans Serif"/>
              </a:rPr>
              <a:t> tercer </a:t>
            </a:r>
            <a:r>
              <a:rPr sz="800" spc="35" dirty="0">
                <a:latin typeface="Microsoft Sans Serif"/>
                <a:cs typeface="Microsoft Sans Serif"/>
              </a:rPr>
              <a:t>armónico </a:t>
            </a:r>
            <a:r>
              <a:rPr sz="800" spc="25" dirty="0">
                <a:latin typeface="Microsoft Sans Serif"/>
                <a:cs typeface="Microsoft Sans Serif"/>
              </a:rPr>
              <a:t>en </a:t>
            </a:r>
            <a:r>
              <a:rPr sz="800" spc="15" dirty="0">
                <a:latin typeface="Microsoft Sans Serif"/>
                <a:cs typeface="Microsoft Sans Serif"/>
              </a:rPr>
              <a:t>los </a:t>
            </a:r>
            <a:r>
              <a:rPr sz="800" spc="30" dirty="0">
                <a:latin typeface="Microsoft Sans Serif"/>
                <a:cs typeface="Microsoft Sans Serif"/>
              </a:rPr>
              <a:t>terminales </a:t>
            </a:r>
            <a:r>
              <a:rPr sz="800" spc="25" dirty="0">
                <a:latin typeface="Microsoft Sans Serif"/>
                <a:cs typeface="Microsoft Sans Serif"/>
              </a:rPr>
              <a:t>del </a:t>
            </a:r>
            <a:r>
              <a:rPr sz="800" spc="35" dirty="0">
                <a:latin typeface="Microsoft Sans Serif"/>
                <a:cs typeface="Microsoft Sans Serif"/>
              </a:rPr>
              <a:t>generador </a:t>
            </a:r>
            <a:r>
              <a:rPr sz="800" spc="-10" dirty="0">
                <a:latin typeface="Microsoft Sans Serif"/>
                <a:cs typeface="Microsoft Sans Serif"/>
              </a:rPr>
              <a:t>se </a:t>
            </a:r>
            <a:r>
              <a:rPr sz="800" spc="5" dirty="0">
                <a:latin typeface="Microsoft Sans Serif"/>
                <a:cs typeface="Microsoft Sans Serif"/>
              </a:rPr>
              <a:t>eleva y </a:t>
            </a:r>
            <a:r>
              <a:rPr sz="800" spc="15" dirty="0">
                <a:latin typeface="Microsoft Sans Serif"/>
                <a:cs typeface="Microsoft Sans Serif"/>
              </a:rPr>
              <a:t>el </a:t>
            </a:r>
            <a:r>
              <a:rPr sz="800" spc="25" dirty="0">
                <a:latin typeface="Microsoft Sans Serif"/>
                <a:cs typeface="Microsoft Sans Serif"/>
              </a:rPr>
              <a:t>relé </a:t>
            </a:r>
            <a:r>
              <a:rPr sz="800" spc="-200" dirty="0">
                <a:latin typeface="Microsoft Sans Serif"/>
                <a:cs typeface="Microsoft Sans Serif"/>
              </a:rPr>
              <a:t> </a:t>
            </a:r>
            <a:r>
              <a:rPr sz="800" spc="25" dirty="0">
                <a:latin typeface="Microsoft Sans Serif"/>
                <a:cs typeface="Microsoft Sans Serif"/>
              </a:rPr>
              <a:t>de sobrevoltaje del </a:t>
            </a:r>
            <a:r>
              <a:rPr sz="800" spc="30" dirty="0">
                <a:latin typeface="Microsoft Sans Serif"/>
                <a:cs typeface="Microsoft Sans Serif"/>
              </a:rPr>
              <a:t>tercer </a:t>
            </a:r>
            <a:r>
              <a:rPr sz="800" spc="35" dirty="0">
                <a:latin typeface="Microsoft Sans Serif"/>
                <a:cs typeface="Microsoft Sans Serif"/>
              </a:rPr>
              <a:t>armónico </a:t>
            </a:r>
            <a:r>
              <a:rPr sz="800" spc="25" dirty="0">
                <a:latin typeface="Microsoft Sans Serif"/>
                <a:cs typeface="Microsoft Sans Serif"/>
              </a:rPr>
              <a:t>funciona. </a:t>
            </a:r>
            <a:r>
              <a:rPr sz="800" spc="-10" dirty="0">
                <a:latin typeface="Microsoft Sans Serif"/>
                <a:cs typeface="Microsoft Sans Serif"/>
              </a:rPr>
              <a:t>Este </a:t>
            </a:r>
            <a:r>
              <a:rPr sz="800" spc="25" dirty="0">
                <a:latin typeface="Microsoft Sans Serif"/>
                <a:cs typeface="Microsoft Sans Serif"/>
              </a:rPr>
              <a:t>relé debe </a:t>
            </a:r>
            <a:r>
              <a:rPr sz="800" spc="30" dirty="0">
                <a:latin typeface="Microsoft Sans Serif"/>
                <a:cs typeface="Microsoft Sans Serif"/>
              </a:rPr>
              <a:t> configurarse</a:t>
            </a:r>
            <a:r>
              <a:rPr sz="800" spc="-5" dirty="0">
                <a:latin typeface="Microsoft Sans Serif"/>
                <a:cs typeface="Microsoft Sans Serif"/>
              </a:rPr>
              <a:t> </a:t>
            </a:r>
            <a:r>
              <a:rPr sz="800" spc="25" dirty="0">
                <a:latin typeface="Microsoft Sans Serif"/>
                <a:cs typeface="Microsoft Sans Serif"/>
              </a:rPr>
              <a:t>de</a:t>
            </a:r>
            <a:r>
              <a:rPr sz="800" spc="-5" dirty="0">
                <a:latin typeface="Microsoft Sans Serif"/>
                <a:cs typeface="Microsoft Sans Serif"/>
              </a:rPr>
              <a:t> </a:t>
            </a:r>
            <a:r>
              <a:rPr sz="800" spc="30" dirty="0">
                <a:latin typeface="Microsoft Sans Serif"/>
                <a:cs typeface="Microsoft Sans Serif"/>
              </a:rPr>
              <a:t>tal</a:t>
            </a:r>
            <a:r>
              <a:rPr sz="800" dirty="0">
                <a:latin typeface="Microsoft Sans Serif"/>
                <a:cs typeface="Microsoft Sans Serif"/>
              </a:rPr>
              <a:t> </a:t>
            </a:r>
            <a:r>
              <a:rPr sz="800" spc="30" dirty="0">
                <a:latin typeface="Microsoft Sans Serif"/>
                <a:cs typeface="Microsoft Sans Serif"/>
              </a:rPr>
              <a:t>manera</a:t>
            </a:r>
            <a:r>
              <a:rPr sz="800" spc="-5" dirty="0">
                <a:latin typeface="Microsoft Sans Serif"/>
                <a:cs typeface="Microsoft Sans Serif"/>
              </a:rPr>
              <a:t> </a:t>
            </a:r>
            <a:r>
              <a:rPr sz="800" spc="30" dirty="0">
                <a:latin typeface="Microsoft Sans Serif"/>
                <a:cs typeface="Microsoft Sans Serif"/>
              </a:rPr>
              <a:t>que</a:t>
            </a:r>
            <a:r>
              <a:rPr sz="800" spc="-5" dirty="0">
                <a:latin typeface="Microsoft Sans Serif"/>
                <a:cs typeface="Microsoft Sans Serif"/>
              </a:rPr>
              <a:t> </a:t>
            </a:r>
            <a:r>
              <a:rPr sz="800" spc="40" dirty="0">
                <a:latin typeface="Microsoft Sans Serif"/>
                <a:cs typeface="Microsoft Sans Serif"/>
              </a:rPr>
              <a:t>no</a:t>
            </a:r>
            <a:r>
              <a:rPr sz="800" dirty="0">
                <a:latin typeface="Microsoft Sans Serif"/>
                <a:cs typeface="Microsoft Sans Serif"/>
              </a:rPr>
              <a:t> </a:t>
            </a:r>
            <a:r>
              <a:rPr sz="800" spc="30" dirty="0">
                <a:latin typeface="Microsoft Sans Serif"/>
                <a:cs typeface="Microsoft Sans Serif"/>
              </a:rPr>
              <a:t>responda</a:t>
            </a:r>
            <a:r>
              <a:rPr sz="800" spc="-5" dirty="0">
                <a:latin typeface="Microsoft Sans Serif"/>
                <a:cs typeface="Microsoft Sans Serif"/>
              </a:rPr>
              <a:t> </a:t>
            </a:r>
            <a:r>
              <a:rPr sz="800" spc="10" dirty="0">
                <a:latin typeface="Microsoft Sans Serif"/>
                <a:cs typeface="Microsoft Sans Serif"/>
              </a:rPr>
              <a:t>al</a:t>
            </a:r>
            <a:r>
              <a:rPr sz="800" dirty="0">
                <a:latin typeface="Microsoft Sans Serif"/>
                <a:cs typeface="Microsoft Sans Serif"/>
              </a:rPr>
              <a:t> </a:t>
            </a:r>
            <a:r>
              <a:rPr sz="800" spc="20" dirty="0">
                <a:latin typeface="Microsoft Sans Serif"/>
                <a:cs typeface="Microsoft Sans Serif"/>
              </a:rPr>
              <a:t>voltaje</a:t>
            </a:r>
            <a:r>
              <a:rPr sz="800" spc="-5" dirty="0">
                <a:latin typeface="Microsoft Sans Serif"/>
                <a:cs typeface="Microsoft Sans Serif"/>
              </a:rPr>
              <a:t> </a:t>
            </a:r>
            <a:r>
              <a:rPr sz="800" spc="40" dirty="0">
                <a:latin typeface="Microsoft Sans Serif"/>
                <a:cs typeface="Microsoft Sans Serif"/>
              </a:rPr>
              <a:t>máximo</a:t>
            </a:r>
            <a:r>
              <a:rPr sz="800" spc="-5" dirty="0">
                <a:latin typeface="Microsoft Sans Serif"/>
                <a:cs typeface="Microsoft Sans Serif"/>
              </a:rPr>
              <a:t> </a:t>
            </a:r>
            <a:r>
              <a:rPr sz="800" spc="25" dirty="0">
                <a:latin typeface="Microsoft Sans Serif"/>
                <a:cs typeface="Microsoft Sans Serif"/>
              </a:rPr>
              <a:t>del </a:t>
            </a:r>
            <a:r>
              <a:rPr sz="800" spc="-195" dirty="0">
                <a:latin typeface="Microsoft Sans Serif"/>
                <a:cs typeface="Microsoft Sans Serif"/>
              </a:rPr>
              <a:t> </a:t>
            </a:r>
            <a:r>
              <a:rPr sz="800" spc="30" dirty="0">
                <a:latin typeface="Microsoft Sans Serif"/>
                <a:cs typeface="Microsoft Sans Serif"/>
              </a:rPr>
              <a:t>tercer </a:t>
            </a:r>
            <a:r>
              <a:rPr sz="800" spc="35" dirty="0">
                <a:latin typeface="Microsoft Sans Serif"/>
                <a:cs typeface="Microsoft Sans Serif"/>
              </a:rPr>
              <a:t>armónico </a:t>
            </a:r>
            <a:r>
              <a:rPr sz="800" spc="25" dirty="0">
                <a:latin typeface="Microsoft Sans Serif"/>
                <a:cs typeface="Microsoft Sans Serif"/>
              </a:rPr>
              <a:t>presente </a:t>
            </a:r>
            <a:r>
              <a:rPr sz="800" spc="40" dirty="0">
                <a:latin typeface="Microsoft Sans Serif"/>
                <a:cs typeface="Microsoft Sans Serif"/>
              </a:rPr>
              <a:t>durante </a:t>
            </a:r>
            <a:r>
              <a:rPr sz="800" spc="15" dirty="0">
                <a:latin typeface="Microsoft Sans Serif"/>
                <a:cs typeface="Microsoft Sans Serif"/>
              </a:rPr>
              <a:t>el </a:t>
            </a:r>
            <a:r>
              <a:rPr sz="800" spc="35" dirty="0">
                <a:latin typeface="Microsoft Sans Serif"/>
                <a:cs typeface="Microsoft Sans Serif"/>
              </a:rPr>
              <a:t>funcionamiento </a:t>
            </a:r>
            <a:r>
              <a:rPr sz="800" spc="40" dirty="0">
                <a:latin typeface="Microsoft Sans Serif"/>
                <a:cs typeface="Microsoft Sans Serif"/>
              </a:rPr>
              <a:t>normal </a:t>
            </a:r>
            <a:r>
              <a:rPr sz="800" spc="25" dirty="0">
                <a:latin typeface="Microsoft Sans Serif"/>
                <a:cs typeface="Microsoft Sans Serif"/>
              </a:rPr>
              <a:t>de </a:t>
            </a:r>
            <a:r>
              <a:rPr sz="800" spc="10" dirty="0">
                <a:latin typeface="Microsoft Sans Serif"/>
                <a:cs typeface="Microsoft Sans Serif"/>
              </a:rPr>
              <a:t>la </a:t>
            </a:r>
            <a:r>
              <a:rPr sz="800" spc="-204" dirty="0">
                <a:latin typeface="Microsoft Sans Serif"/>
                <a:cs typeface="Microsoft Sans Serif"/>
              </a:rPr>
              <a:t> </a:t>
            </a:r>
            <a:r>
              <a:rPr sz="800" spc="30" dirty="0">
                <a:latin typeface="Microsoft Sans Serif"/>
                <a:cs typeface="Microsoft Sans Serif"/>
              </a:rPr>
              <a:t>máquina. </a:t>
            </a:r>
            <a:r>
              <a:rPr sz="800" spc="10" dirty="0">
                <a:latin typeface="Microsoft Sans Serif"/>
                <a:cs typeface="Microsoft Sans Serif"/>
              </a:rPr>
              <a:t>Además, </a:t>
            </a:r>
            <a:r>
              <a:rPr sz="800" spc="15" dirty="0">
                <a:latin typeface="Microsoft Sans Serif"/>
                <a:cs typeface="Microsoft Sans Serif"/>
              </a:rPr>
              <a:t>los ajustes </a:t>
            </a:r>
            <a:r>
              <a:rPr sz="800" spc="25" dirty="0">
                <a:latin typeface="Microsoft Sans Serif"/>
                <a:cs typeface="Microsoft Sans Serif"/>
              </a:rPr>
              <a:t>de </a:t>
            </a:r>
            <a:r>
              <a:rPr sz="800" spc="15" dirty="0">
                <a:latin typeface="Microsoft Sans Serif"/>
                <a:cs typeface="Microsoft Sans Serif"/>
              </a:rPr>
              <a:t>los relés </a:t>
            </a:r>
            <a:r>
              <a:rPr sz="800" spc="25" dirty="0">
                <a:latin typeface="Microsoft Sans Serif"/>
                <a:cs typeface="Microsoft Sans Serif"/>
              </a:rPr>
              <a:t>de sobretensión en </a:t>
            </a:r>
            <a:r>
              <a:rPr sz="800" spc="15" dirty="0">
                <a:latin typeface="Microsoft Sans Serif"/>
                <a:cs typeface="Microsoft Sans Serif"/>
              </a:rPr>
              <a:t>el </a:t>
            </a:r>
            <a:r>
              <a:rPr sz="800" spc="20" dirty="0">
                <a:latin typeface="Microsoft Sans Serif"/>
                <a:cs typeface="Microsoft Sans Serif"/>
              </a:rPr>
              <a:t> </a:t>
            </a:r>
            <a:r>
              <a:rPr sz="800" spc="40" dirty="0">
                <a:latin typeface="Microsoft Sans Serif"/>
                <a:cs typeface="Microsoft Sans Serif"/>
              </a:rPr>
              <a:t>extremo</a:t>
            </a:r>
            <a:r>
              <a:rPr sz="800" spc="-10" dirty="0">
                <a:latin typeface="Microsoft Sans Serif"/>
                <a:cs typeface="Microsoft Sans Serif"/>
              </a:rPr>
              <a:t> </a:t>
            </a:r>
            <a:r>
              <a:rPr sz="800" spc="45" dirty="0">
                <a:latin typeface="Microsoft Sans Serif"/>
                <a:cs typeface="Microsoft Sans Serif"/>
              </a:rPr>
              <a:t>neutro</a:t>
            </a:r>
            <a:r>
              <a:rPr sz="800" spc="-10" dirty="0">
                <a:latin typeface="Microsoft Sans Serif"/>
                <a:cs typeface="Microsoft Sans Serif"/>
              </a:rPr>
              <a:t> </a:t>
            </a:r>
            <a:r>
              <a:rPr sz="800" spc="5" dirty="0">
                <a:latin typeface="Microsoft Sans Serif"/>
                <a:cs typeface="Microsoft Sans Serif"/>
              </a:rPr>
              <a:t>y</a:t>
            </a:r>
            <a:r>
              <a:rPr sz="800" spc="-5" dirty="0">
                <a:latin typeface="Microsoft Sans Serif"/>
                <a:cs typeface="Microsoft Sans Serif"/>
              </a:rPr>
              <a:t> </a:t>
            </a:r>
            <a:r>
              <a:rPr sz="800" spc="25" dirty="0">
                <a:latin typeface="Microsoft Sans Serif"/>
                <a:cs typeface="Microsoft Sans Serif"/>
              </a:rPr>
              <a:t>en</a:t>
            </a:r>
            <a:r>
              <a:rPr sz="800" spc="-10" dirty="0">
                <a:latin typeface="Microsoft Sans Serif"/>
                <a:cs typeface="Microsoft Sans Serif"/>
              </a:rPr>
              <a:t> </a:t>
            </a:r>
            <a:r>
              <a:rPr sz="800" spc="15" dirty="0">
                <a:latin typeface="Microsoft Sans Serif"/>
                <a:cs typeface="Microsoft Sans Serif"/>
              </a:rPr>
              <a:t>los</a:t>
            </a:r>
            <a:r>
              <a:rPr sz="800" spc="-5" dirty="0">
                <a:latin typeface="Microsoft Sans Serif"/>
                <a:cs typeface="Microsoft Sans Serif"/>
              </a:rPr>
              <a:t> </a:t>
            </a:r>
            <a:r>
              <a:rPr sz="800" spc="30" dirty="0">
                <a:latin typeface="Microsoft Sans Serif"/>
                <a:cs typeface="Microsoft Sans Serif"/>
              </a:rPr>
              <a:t>terminales</a:t>
            </a:r>
            <a:r>
              <a:rPr sz="800" spc="-10" dirty="0">
                <a:latin typeface="Microsoft Sans Serif"/>
                <a:cs typeface="Microsoft Sans Serif"/>
              </a:rPr>
              <a:t> </a:t>
            </a:r>
            <a:r>
              <a:rPr sz="800" spc="25" dirty="0">
                <a:latin typeface="Microsoft Sans Serif"/>
                <a:cs typeface="Microsoft Sans Serif"/>
              </a:rPr>
              <a:t>del</a:t>
            </a:r>
            <a:r>
              <a:rPr sz="800" spc="-5" dirty="0">
                <a:latin typeface="Microsoft Sans Serif"/>
                <a:cs typeface="Microsoft Sans Serif"/>
              </a:rPr>
              <a:t> </a:t>
            </a:r>
            <a:r>
              <a:rPr sz="800" spc="35" dirty="0">
                <a:latin typeface="Microsoft Sans Serif"/>
                <a:cs typeface="Microsoft Sans Serif"/>
              </a:rPr>
              <a:t>generador</a:t>
            </a:r>
            <a:r>
              <a:rPr sz="800" spc="-10" dirty="0">
                <a:latin typeface="Microsoft Sans Serif"/>
                <a:cs typeface="Microsoft Sans Serif"/>
              </a:rPr>
              <a:t> </a:t>
            </a:r>
            <a:r>
              <a:rPr sz="800" spc="30" dirty="0">
                <a:latin typeface="Microsoft Sans Serif"/>
                <a:cs typeface="Microsoft Sans Serif"/>
              </a:rPr>
              <a:t>deben</a:t>
            </a:r>
            <a:r>
              <a:rPr sz="800" spc="-5" dirty="0">
                <a:latin typeface="Microsoft Sans Serif"/>
                <a:cs typeface="Microsoft Sans Serif"/>
              </a:rPr>
              <a:t> </a:t>
            </a:r>
            <a:r>
              <a:rPr sz="800" spc="15" dirty="0">
                <a:latin typeface="Microsoft Sans Serif"/>
                <a:cs typeface="Microsoft Sans Serif"/>
              </a:rPr>
              <a:t>ser</a:t>
            </a:r>
            <a:r>
              <a:rPr sz="800" spc="-10" dirty="0">
                <a:latin typeface="Microsoft Sans Serif"/>
                <a:cs typeface="Microsoft Sans Serif"/>
              </a:rPr>
              <a:t> </a:t>
            </a:r>
            <a:r>
              <a:rPr sz="800" spc="15" dirty="0">
                <a:latin typeface="Microsoft Sans Serif"/>
                <a:cs typeface="Microsoft Sans Serif"/>
              </a:rPr>
              <a:t>tales </a:t>
            </a:r>
            <a:r>
              <a:rPr sz="800" spc="20" dirty="0">
                <a:latin typeface="Microsoft Sans Serif"/>
                <a:cs typeface="Microsoft Sans Serif"/>
              </a:rPr>
              <a:t> </a:t>
            </a:r>
            <a:r>
              <a:rPr sz="800" spc="30" dirty="0">
                <a:latin typeface="Microsoft Sans Serif"/>
                <a:cs typeface="Microsoft Sans Serif"/>
              </a:rPr>
              <a:t>que </a:t>
            </a:r>
            <a:r>
              <a:rPr sz="800" spc="25" dirty="0">
                <a:latin typeface="Microsoft Sans Serif"/>
                <a:cs typeface="Microsoft Sans Serif"/>
              </a:rPr>
              <a:t>garanticen </a:t>
            </a:r>
            <a:r>
              <a:rPr sz="800" spc="10" dirty="0">
                <a:latin typeface="Microsoft Sans Serif"/>
                <a:cs typeface="Microsoft Sans Serif"/>
              </a:rPr>
              <a:t>la </a:t>
            </a:r>
            <a:r>
              <a:rPr sz="800" spc="20" dirty="0">
                <a:latin typeface="Microsoft Sans Serif"/>
                <a:cs typeface="Microsoft Sans Serif"/>
              </a:rPr>
              <a:t>detección </a:t>
            </a:r>
            <a:r>
              <a:rPr sz="800" spc="25" dirty="0">
                <a:latin typeface="Microsoft Sans Serif"/>
                <a:cs typeface="Microsoft Sans Serif"/>
              </a:rPr>
              <a:t>de </a:t>
            </a:r>
            <a:r>
              <a:rPr sz="800" spc="15" dirty="0">
                <a:latin typeface="Microsoft Sans Serif"/>
                <a:cs typeface="Microsoft Sans Serif"/>
              </a:rPr>
              <a:t>fallas </a:t>
            </a:r>
            <a:r>
              <a:rPr sz="800" spc="25" dirty="0">
                <a:latin typeface="Microsoft Sans Serif"/>
                <a:cs typeface="Microsoft Sans Serif"/>
              </a:rPr>
              <a:t>en </a:t>
            </a:r>
            <a:r>
              <a:rPr sz="800" spc="35" dirty="0">
                <a:latin typeface="Microsoft Sans Serif"/>
                <a:cs typeface="Microsoft Sans Serif"/>
              </a:rPr>
              <a:t>todos </a:t>
            </a:r>
            <a:r>
              <a:rPr sz="800" spc="15" dirty="0">
                <a:latin typeface="Microsoft Sans Serif"/>
                <a:cs typeface="Microsoft Sans Serif"/>
              </a:rPr>
              <a:t>los </a:t>
            </a:r>
            <a:r>
              <a:rPr sz="800" spc="20" dirty="0">
                <a:latin typeface="Microsoft Sans Serif"/>
                <a:cs typeface="Microsoft Sans Serif"/>
              </a:rPr>
              <a:t>devanados </a:t>
            </a:r>
            <a:r>
              <a:rPr sz="800" spc="25" dirty="0">
                <a:latin typeface="Microsoft Sans Serif"/>
                <a:cs typeface="Microsoft Sans Serif"/>
              </a:rPr>
              <a:t>del </a:t>
            </a:r>
            <a:r>
              <a:rPr sz="800" spc="30" dirty="0">
                <a:latin typeface="Microsoft Sans Serif"/>
                <a:cs typeface="Microsoft Sans Serif"/>
              </a:rPr>
              <a:t> </a:t>
            </a:r>
            <a:r>
              <a:rPr sz="800" spc="25" dirty="0">
                <a:latin typeface="Microsoft Sans Serif"/>
                <a:cs typeface="Microsoft Sans Serif"/>
              </a:rPr>
              <a:t>estator.</a:t>
            </a:r>
            <a:endParaRPr sz="800">
              <a:latin typeface="Microsoft Sans Serif"/>
              <a:cs typeface="Microsoft Sans Serif"/>
            </a:endParaRPr>
          </a:p>
        </p:txBody>
      </p:sp>
      <p:sp>
        <p:nvSpPr>
          <p:cNvPr id="322" name="object 322"/>
          <p:cNvSpPr txBox="1"/>
          <p:nvPr/>
        </p:nvSpPr>
        <p:spPr>
          <a:xfrm>
            <a:off x="1415188" y="6473381"/>
            <a:ext cx="8977987" cy="105157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sz="600" spc="-5" dirty="0">
                <a:latin typeface="Microsoft Sans Serif"/>
                <a:cs typeface="Microsoft Sans Serif"/>
              </a:rPr>
              <a:t>Fig.</a:t>
            </a:r>
            <a:r>
              <a:rPr sz="600" dirty="0">
                <a:latin typeface="Microsoft Sans Serif"/>
                <a:cs typeface="Microsoft Sans Serif"/>
              </a:rPr>
              <a:t> </a:t>
            </a:r>
            <a:r>
              <a:rPr sz="600" spc="-5" dirty="0">
                <a:latin typeface="Microsoft Sans Serif"/>
                <a:cs typeface="Microsoft Sans Serif"/>
              </a:rPr>
              <a:t>8.-</a:t>
            </a:r>
            <a:r>
              <a:rPr sz="600" dirty="0">
                <a:latin typeface="Microsoft Sans Serif"/>
                <a:cs typeface="Microsoft Sans Serif"/>
              </a:rPr>
              <a:t> </a:t>
            </a:r>
            <a:r>
              <a:rPr sz="600" spc="5" dirty="0">
                <a:latin typeface="Microsoft Sans Serif"/>
                <a:cs typeface="Microsoft Sans Serif"/>
              </a:rPr>
              <a:t>Esquema </a:t>
            </a:r>
            <a:r>
              <a:rPr sz="600" spc="20" dirty="0">
                <a:latin typeface="Microsoft Sans Serif"/>
                <a:cs typeface="Microsoft Sans Serif"/>
              </a:rPr>
              <a:t>de</a:t>
            </a:r>
            <a:r>
              <a:rPr sz="600" dirty="0">
                <a:latin typeface="Microsoft Sans Serif"/>
                <a:cs typeface="Microsoft Sans Serif"/>
              </a:rPr>
              <a:t> </a:t>
            </a:r>
            <a:r>
              <a:rPr sz="600" spc="20" dirty="0">
                <a:latin typeface="Microsoft Sans Serif"/>
                <a:cs typeface="Microsoft Sans Serif"/>
              </a:rPr>
              <a:t>protección</a:t>
            </a:r>
            <a:r>
              <a:rPr sz="600" dirty="0">
                <a:latin typeface="Microsoft Sans Serif"/>
                <a:cs typeface="Microsoft Sans Serif"/>
              </a:rPr>
              <a:t> </a:t>
            </a:r>
            <a:r>
              <a:rPr sz="600" spc="20" dirty="0">
                <a:latin typeface="Microsoft Sans Serif"/>
                <a:cs typeface="Microsoft Sans Serif"/>
              </a:rPr>
              <a:t>de</a:t>
            </a:r>
            <a:r>
              <a:rPr sz="600" spc="5" dirty="0">
                <a:latin typeface="Microsoft Sans Serif"/>
                <a:cs typeface="Microsoft Sans Serif"/>
              </a:rPr>
              <a:t> </a:t>
            </a:r>
            <a:r>
              <a:rPr sz="600" spc="15" dirty="0">
                <a:latin typeface="Microsoft Sans Serif"/>
                <a:cs typeface="Microsoft Sans Serif"/>
              </a:rPr>
              <a:t>falla</a:t>
            </a:r>
            <a:r>
              <a:rPr sz="600" dirty="0">
                <a:latin typeface="Microsoft Sans Serif"/>
                <a:cs typeface="Microsoft Sans Serif"/>
              </a:rPr>
              <a:t> a</a:t>
            </a:r>
            <a:r>
              <a:rPr sz="600" spc="5" dirty="0">
                <a:latin typeface="Microsoft Sans Serif"/>
                <a:cs typeface="Microsoft Sans Serif"/>
              </a:rPr>
              <a:t> </a:t>
            </a:r>
            <a:r>
              <a:rPr sz="600" spc="25" dirty="0">
                <a:latin typeface="Microsoft Sans Serif"/>
                <a:cs typeface="Microsoft Sans Serif"/>
              </a:rPr>
              <a:t>tierra</a:t>
            </a:r>
            <a:r>
              <a:rPr sz="600" dirty="0">
                <a:latin typeface="Microsoft Sans Serif"/>
                <a:cs typeface="Microsoft Sans Serif"/>
              </a:rPr>
              <a:t> </a:t>
            </a:r>
            <a:r>
              <a:rPr sz="600" spc="15" dirty="0">
                <a:latin typeface="Microsoft Sans Serif"/>
                <a:cs typeface="Microsoft Sans Serif"/>
              </a:rPr>
              <a:t>basado</a:t>
            </a:r>
            <a:r>
              <a:rPr sz="600" dirty="0">
                <a:latin typeface="Microsoft Sans Serif"/>
                <a:cs typeface="Microsoft Sans Serif"/>
              </a:rPr>
              <a:t> </a:t>
            </a:r>
            <a:r>
              <a:rPr sz="600" spc="20" dirty="0">
                <a:latin typeface="Microsoft Sans Serif"/>
                <a:cs typeface="Microsoft Sans Serif"/>
              </a:rPr>
              <a:t>en</a:t>
            </a:r>
            <a:r>
              <a:rPr sz="600" spc="5" dirty="0">
                <a:latin typeface="Microsoft Sans Serif"/>
                <a:cs typeface="Microsoft Sans Serif"/>
              </a:rPr>
              <a:t> </a:t>
            </a:r>
            <a:r>
              <a:rPr sz="600" spc="15" dirty="0">
                <a:latin typeface="Microsoft Sans Serif"/>
                <a:cs typeface="Microsoft Sans Serif"/>
              </a:rPr>
              <a:t>voltaje</a:t>
            </a:r>
            <a:r>
              <a:rPr sz="600" dirty="0">
                <a:latin typeface="Microsoft Sans Serif"/>
                <a:cs typeface="Microsoft Sans Serif"/>
              </a:rPr>
              <a:t> </a:t>
            </a:r>
            <a:r>
              <a:rPr sz="600" spc="15" dirty="0">
                <a:latin typeface="Microsoft Sans Serif"/>
                <a:cs typeface="Microsoft Sans Serif"/>
              </a:rPr>
              <a:t>del</a:t>
            </a:r>
            <a:r>
              <a:rPr sz="600" dirty="0">
                <a:latin typeface="Microsoft Sans Serif"/>
                <a:cs typeface="Microsoft Sans Serif"/>
              </a:rPr>
              <a:t> </a:t>
            </a:r>
            <a:r>
              <a:rPr sz="600" spc="30" dirty="0">
                <a:latin typeface="Microsoft Sans Serif"/>
                <a:cs typeface="Microsoft Sans Serif"/>
              </a:rPr>
              <a:t>terminal</a:t>
            </a:r>
            <a:r>
              <a:rPr sz="600" spc="5" dirty="0">
                <a:latin typeface="Microsoft Sans Serif"/>
                <a:cs typeface="Microsoft Sans Serif"/>
              </a:rPr>
              <a:t> </a:t>
            </a:r>
            <a:r>
              <a:rPr sz="600" spc="15" dirty="0">
                <a:latin typeface="Microsoft Sans Serif"/>
                <a:cs typeface="Microsoft Sans Serif"/>
              </a:rPr>
              <a:t>residual</a:t>
            </a:r>
            <a:r>
              <a:rPr sz="600" dirty="0">
                <a:latin typeface="Microsoft Sans Serif"/>
                <a:cs typeface="Microsoft Sans Serif"/>
              </a:rPr>
              <a:t> </a:t>
            </a:r>
            <a:r>
              <a:rPr sz="600" spc="20" dirty="0">
                <a:latin typeface="Microsoft Sans Serif"/>
                <a:cs typeface="Microsoft Sans Serif"/>
              </a:rPr>
              <a:t>de</a:t>
            </a:r>
            <a:r>
              <a:rPr sz="600" spc="5" dirty="0">
                <a:latin typeface="Microsoft Sans Serif"/>
                <a:cs typeface="Microsoft Sans Serif"/>
              </a:rPr>
              <a:t> </a:t>
            </a:r>
            <a:r>
              <a:rPr sz="600" spc="20" dirty="0">
                <a:latin typeface="Microsoft Sans Serif"/>
                <a:cs typeface="Microsoft Sans Serif"/>
              </a:rPr>
              <a:t>tercer</a:t>
            </a:r>
            <a:r>
              <a:rPr sz="600" dirty="0">
                <a:latin typeface="Microsoft Sans Serif"/>
                <a:cs typeface="Microsoft Sans Serif"/>
              </a:rPr>
              <a:t> </a:t>
            </a:r>
            <a:r>
              <a:rPr sz="600" spc="25" dirty="0">
                <a:latin typeface="Microsoft Sans Serif"/>
                <a:cs typeface="Microsoft Sans Serif"/>
              </a:rPr>
              <a:t>armónico</a:t>
            </a:r>
            <a:r>
              <a:rPr sz="600" dirty="0">
                <a:latin typeface="Microsoft Sans Serif"/>
                <a:cs typeface="Microsoft Sans Serif"/>
              </a:rPr>
              <a:t> </a:t>
            </a:r>
            <a:r>
              <a:rPr sz="600" spc="20" dirty="0">
                <a:latin typeface="Microsoft Sans Serif"/>
                <a:cs typeface="Microsoft Sans Serif"/>
              </a:rPr>
              <a:t>[1]</a:t>
            </a:r>
            <a:endParaRPr sz="600">
              <a:latin typeface="Microsoft Sans Serif"/>
              <a:cs typeface="Microsoft Sans Serif"/>
            </a:endParaRPr>
          </a:p>
        </p:txBody>
      </p:sp>
      <p:sp>
        <p:nvSpPr>
          <p:cNvPr id="323" name="object 323"/>
          <p:cNvSpPr txBox="1"/>
          <p:nvPr/>
        </p:nvSpPr>
        <p:spPr>
          <a:xfrm>
            <a:off x="1415277" y="9415125"/>
            <a:ext cx="2852914" cy="143629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sz="850" spc="-25" dirty="0">
                <a:latin typeface="Microsoft Sans Serif"/>
                <a:cs typeface="Microsoft Sans Serif"/>
              </a:rPr>
              <a:t>CAPÍTULO</a:t>
            </a:r>
            <a:r>
              <a:rPr sz="850" spc="-20" dirty="0">
                <a:latin typeface="Microsoft Sans Serif"/>
                <a:cs typeface="Microsoft Sans Serif"/>
              </a:rPr>
              <a:t> </a:t>
            </a:r>
            <a:r>
              <a:rPr sz="850" dirty="0">
                <a:latin typeface="Microsoft Sans Serif"/>
                <a:cs typeface="Microsoft Sans Serif"/>
              </a:rPr>
              <a:t>2,</a:t>
            </a:r>
            <a:r>
              <a:rPr sz="850" spc="-15" dirty="0">
                <a:latin typeface="Microsoft Sans Serif"/>
                <a:cs typeface="Microsoft Sans Serif"/>
              </a:rPr>
              <a:t> </a:t>
            </a:r>
            <a:r>
              <a:rPr sz="850" spc="-40" dirty="0">
                <a:latin typeface="Microsoft Sans Serif"/>
                <a:cs typeface="Microsoft Sans Serif"/>
              </a:rPr>
              <a:t>SECCIÓN</a:t>
            </a:r>
            <a:r>
              <a:rPr sz="850" spc="-15" dirty="0">
                <a:latin typeface="Microsoft Sans Serif"/>
                <a:cs typeface="Microsoft Sans Serif"/>
              </a:rPr>
              <a:t> </a:t>
            </a:r>
            <a:r>
              <a:rPr sz="850" spc="10" dirty="0">
                <a:latin typeface="Microsoft Sans Serif"/>
                <a:cs typeface="Microsoft Sans Serif"/>
              </a:rPr>
              <a:t>2</a:t>
            </a:r>
            <a:endParaRPr sz="850">
              <a:latin typeface="Microsoft Sans Serif"/>
              <a:cs typeface="Microsoft Sans Serif"/>
            </a:endParaRPr>
          </a:p>
        </p:txBody>
      </p:sp>
      <p:sp>
        <p:nvSpPr>
          <p:cNvPr id="324" name="object 324"/>
          <p:cNvSpPr txBox="1"/>
          <p:nvPr/>
        </p:nvSpPr>
        <p:spPr>
          <a:xfrm>
            <a:off x="7845387" y="9415126"/>
            <a:ext cx="7796212" cy="285115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sz="850" spc="-25" dirty="0">
                <a:latin typeface="Microsoft Sans Serif"/>
                <a:cs typeface="Microsoft Sans Serif"/>
              </a:rPr>
              <a:t>TUTORIAL</a:t>
            </a:r>
            <a:r>
              <a:rPr sz="850" spc="-5" dirty="0">
                <a:latin typeface="Microsoft Sans Serif"/>
                <a:cs typeface="Microsoft Sans Serif"/>
              </a:rPr>
              <a:t> </a:t>
            </a:r>
            <a:r>
              <a:rPr sz="850" spc="-60" dirty="0">
                <a:latin typeface="Microsoft Sans Serif"/>
                <a:cs typeface="Microsoft Sans Serif"/>
              </a:rPr>
              <a:t>SOBRE</a:t>
            </a:r>
            <a:r>
              <a:rPr sz="850" spc="-5" dirty="0">
                <a:latin typeface="Microsoft Sans Serif"/>
                <a:cs typeface="Microsoft Sans Serif"/>
              </a:rPr>
              <a:t> </a:t>
            </a:r>
            <a:r>
              <a:rPr sz="850" spc="-35" dirty="0">
                <a:latin typeface="Microsoft Sans Serif"/>
                <a:cs typeface="Microsoft Sans Serif"/>
              </a:rPr>
              <a:t>PROTECCIÓN</a:t>
            </a:r>
            <a:r>
              <a:rPr sz="850" spc="-5" dirty="0">
                <a:latin typeface="Microsoft Sans Serif"/>
                <a:cs typeface="Microsoft Sans Serif"/>
              </a:rPr>
              <a:t> </a:t>
            </a:r>
            <a:r>
              <a:rPr sz="850" spc="-45" dirty="0">
                <a:latin typeface="Microsoft Sans Serif"/>
                <a:cs typeface="Microsoft Sans Serif"/>
              </a:rPr>
              <a:t>DE</a:t>
            </a:r>
            <a:r>
              <a:rPr sz="850" spc="-5" dirty="0">
                <a:latin typeface="Microsoft Sans Serif"/>
                <a:cs typeface="Microsoft Sans Serif"/>
              </a:rPr>
              <a:t> </a:t>
            </a:r>
            <a:r>
              <a:rPr sz="850" spc="-55" dirty="0">
                <a:latin typeface="Microsoft Sans Serif"/>
                <a:cs typeface="Microsoft Sans Serif"/>
              </a:rPr>
              <a:t>GENERADORES</a:t>
            </a:r>
            <a:r>
              <a:rPr sz="850" dirty="0">
                <a:latin typeface="Microsoft Sans Serif"/>
                <a:cs typeface="Microsoft Sans Serif"/>
              </a:rPr>
              <a:t> </a:t>
            </a:r>
            <a:r>
              <a:rPr sz="850" spc="-30" dirty="0">
                <a:latin typeface="Microsoft Sans Serif"/>
                <a:cs typeface="Microsoft Sans Serif"/>
              </a:rPr>
              <a:t>SÍNCRONOS</a:t>
            </a:r>
            <a:endParaRPr sz="850">
              <a:latin typeface="Microsoft Sans Serif"/>
              <a:cs typeface="Microsoft Sans Serif"/>
            </a:endParaRPr>
          </a:p>
          <a:p>
            <a:pPr marL="1400175">
              <a:lnSpc>
                <a:spcPct val="100000"/>
              </a:lnSpc>
            </a:pPr>
            <a:r>
              <a:rPr sz="850" spc="-15" dirty="0">
                <a:latin typeface="Microsoft Sans Serif"/>
                <a:cs typeface="Microsoft Sans Serif"/>
              </a:rPr>
              <a:t>PUBLICACIÓN</a:t>
            </a:r>
            <a:r>
              <a:rPr sz="850" spc="-5" dirty="0">
                <a:latin typeface="Microsoft Sans Serif"/>
                <a:cs typeface="Microsoft Sans Serif"/>
              </a:rPr>
              <a:t> </a:t>
            </a:r>
            <a:r>
              <a:rPr sz="850" spc="-55" dirty="0">
                <a:latin typeface="Microsoft Sans Serif"/>
                <a:cs typeface="Microsoft Sans Serif"/>
              </a:rPr>
              <a:t>ESPECIAL</a:t>
            </a:r>
            <a:r>
              <a:rPr sz="850" spc="-5" dirty="0">
                <a:latin typeface="Microsoft Sans Serif"/>
                <a:cs typeface="Microsoft Sans Serif"/>
              </a:rPr>
              <a:t> </a:t>
            </a:r>
            <a:r>
              <a:rPr sz="850" spc="-40" dirty="0">
                <a:latin typeface="Microsoft Sans Serif"/>
                <a:cs typeface="Microsoft Sans Serif"/>
              </a:rPr>
              <a:t>DEL</a:t>
            </a:r>
            <a:r>
              <a:rPr sz="850" spc="-5" dirty="0">
                <a:latin typeface="Microsoft Sans Serif"/>
                <a:cs typeface="Microsoft Sans Serif"/>
              </a:rPr>
              <a:t> </a:t>
            </a:r>
            <a:r>
              <a:rPr sz="850" spc="-60" dirty="0">
                <a:latin typeface="Microsoft Sans Serif"/>
                <a:cs typeface="Microsoft Sans Serif"/>
              </a:rPr>
              <a:t>IEEE</a:t>
            </a:r>
            <a:r>
              <a:rPr sz="850" spc="-5" dirty="0">
                <a:latin typeface="Microsoft Sans Serif"/>
                <a:cs typeface="Microsoft Sans Serif"/>
              </a:rPr>
              <a:t> </a:t>
            </a:r>
            <a:r>
              <a:rPr sz="850" spc="-80" dirty="0">
                <a:latin typeface="Microsoft Sans Serif"/>
                <a:cs typeface="Microsoft Sans Serif"/>
              </a:rPr>
              <a:t>PSRC</a:t>
            </a:r>
            <a:endParaRPr sz="850">
              <a:latin typeface="Microsoft Sans Serif"/>
              <a:cs typeface="Microsoft Sans Serif"/>
            </a:endParaRPr>
          </a:p>
        </p:txBody>
      </p:sp>
    </p:spTree>
  </p:cSld>
  <p:clrMapOvr>
    <a:masterClrMapping/>
  </p:clrMapOvr>
</p:sld>
</file>

<file path=ppt/slides/slide28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2" name="object 2"/>
          <p:cNvGraphicFramePr>
            <a:graphicFrameLocks noGrp="1"/>
          </p:cNvGraphicFramePr>
          <p:nvPr/>
        </p:nvGraphicFramePr>
        <p:xfrm>
          <a:off x="9153863" y="3386327"/>
          <a:ext cx="7233809" cy="1652270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956814"/>
                <a:gridCol w="1051765"/>
                <a:gridCol w="1500224"/>
                <a:gridCol w="1362913"/>
                <a:gridCol w="2337257"/>
              </a:tblGrid>
              <a:tr h="219456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  <a:spcBef>
                          <a:spcPts val="55"/>
                        </a:spcBef>
                      </a:pPr>
                      <a:endParaRPr sz="550">
                        <a:latin typeface="Times New Roman"/>
                        <a:cs typeface="Times New Roman"/>
                      </a:endParaRPr>
                    </a:p>
                    <a:p>
                      <a:pPr marL="191770">
                        <a:lnSpc>
                          <a:spcPct val="100000"/>
                        </a:lnSpc>
                      </a:pPr>
                      <a:r>
                        <a:rPr sz="500" dirty="0">
                          <a:latin typeface="Microsoft Sans Serif"/>
                          <a:cs typeface="Microsoft Sans Serif"/>
                        </a:rPr>
                        <a:t>Unidad</a:t>
                      </a:r>
                      <a:endParaRPr sz="500">
                        <a:latin typeface="Microsoft Sans Serif"/>
                        <a:cs typeface="Microsoft Sans Serif"/>
                      </a:endParaRPr>
                    </a:p>
                  </a:txBody>
                  <a:tcPr marL="0" marR="0" marT="6985" marB="0"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  <a:spcBef>
                          <a:spcPts val="55"/>
                        </a:spcBef>
                      </a:pPr>
                      <a:endParaRPr sz="550">
                        <a:latin typeface="Times New Roman"/>
                        <a:cs typeface="Times New Roman"/>
                      </a:endParaRPr>
                    </a:p>
                    <a:p>
                      <a:pPr marL="8255">
                        <a:lnSpc>
                          <a:spcPct val="100000"/>
                        </a:lnSpc>
                      </a:pPr>
                      <a:r>
                        <a:rPr sz="500" dirty="0">
                          <a:latin typeface="Microsoft Sans Serif"/>
                          <a:cs typeface="Microsoft Sans Serif"/>
                        </a:rPr>
                        <a:t>de</a:t>
                      </a:r>
                      <a:r>
                        <a:rPr sz="500" spc="-5" dirty="0"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sz="500" dirty="0">
                          <a:latin typeface="Microsoft Sans Serif"/>
                          <a:cs typeface="Microsoft Sans Serif"/>
                        </a:rPr>
                        <a:t>carga</a:t>
                      </a:r>
                      <a:endParaRPr sz="500">
                        <a:latin typeface="Microsoft Sans Serif"/>
                        <a:cs typeface="Microsoft Sans Serif"/>
                      </a:endParaRPr>
                    </a:p>
                  </a:txBody>
                  <a:tcPr marL="0" marR="0" marT="6985" marB="0"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111125">
                        <a:lnSpc>
                          <a:spcPct val="100000"/>
                        </a:lnSpc>
                        <a:spcBef>
                          <a:spcPts val="434"/>
                        </a:spcBef>
                      </a:pPr>
                      <a:r>
                        <a:rPr sz="750" spc="10" dirty="0">
                          <a:latin typeface="Microsoft Sans Serif"/>
                          <a:cs typeface="Microsoft Sans Serif"/>
                        </a:rPr>
                        <a:t>Voltaje</a:t>
                      </a:r>
                      <a:r>
                        <a:rPr sz="750" spc="-45" dirty="0"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sz="750" spc="-40" dirty="0">
                          <a:latin typeface="Microsoft Sans Serif"/>
                          <a:cs typeface="Microsoft Sans Serif"/>
                        </a:rPr>
                        <a:t>RMS</a:t>
                      </a:r>
                      <a:endParaRPr sz="750">
                        <a:latin typeface="Microsoft Sans Serif"/>
                        <a:cs typeface="Microsoft Sans Serif"/>
                      </a:endParaRPr>
                    </a:p>
                  </a:txBody>
                  <a:tcPr marL="0" marR="0" marT="55244" marB="0">
                    <a:lnL w="6350">
                      <a:solidFill>
                        <a:srgbClr val="000000"/>
                      </a:solidFill>
                      <a:prstDash val="solid"/>
                    </a:lnL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R="119380" algn="ctr">
                        <a:lnSpc>
                          <a:spcPct val="100000"/>
                        </a:lnSpc>
                        <a:spcBef>
                          <a:spcPts val="434"/>
                        </a:spcBef>
                      </a:pPr>
                      <a:r>
                        <a:rPr sz="750" spc="25" dirty="0">
                          <a:latin typeface="Microsoft Sans Serif"/>
                          <a:cs typeface="Microsoft Sans Serif"/>
                        </a:rPr>
                        <a:t>de</a:t>
                      </a:r>
                      <a:r>
                        <a:rPr sz="750" spc="-40" dirty="0"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sz="750" spc="10" dirty="0">
                          <a:latin typeface="Microsoft Sans Serif"/>
                          <a:cs typeface="Microsoft Sans Serif"/>
                        </a:rPr>
                        <a:t>180</a:t>
                      </a:r>
                      <a:r>
                        <a:rPr sz="750" spc="-35" dirty="0"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sz="750" spc="-5" dirty="0">
                          <a:latin typeface="Microsoft Sans Serif"/>
                          <a:cs typeface="Microsoft Sans Serif"/>
                        </a:rPr>
                        <a:t>Hz</a:t>
                      </a:r>
                      <a:endParaRPr sz="750">
                        <a:latin typeface="Microsoft Sans Serif"/>
                        <a:cs typeface="Microsoft Sans Serif"/>
                      </a:endParaRPr>
                    </a:p>
                  </a:txBody>
                  <a:tcPr marL="0" marR="0" marT="55244" marB="0"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  <a:spcBef>
                          <a:spcPts val="5"/>
                        </a:spcBef>
                      </a:pPr>
                      <a:endParaRPr sz="550">
                        <a:latin typeface="Times New Roman"/>
                        <a:cs typeface="Times New Roman"/>
                      </a:endParaRPr>
                    </a:p>
                    <a:p>
                      <a:pPr marL="173355">
                        <a:lnSpc>
                          <a:spcPct val="100000"/>
                        </a:lnSpc>
                      </a:pPr>
                      <a:r>
                        <a:rPr sz="550" dirty="0">
                          <a:latin typeface="Microsoft Sans Serif"/>
                          <a:cs typeface="Microsoft Sans Serif"/>
                        </a:rPr>
                        <a:t>Relación</a:t>
                      </a:r>
                      <a:r>
                        <a:rPr sz="550" spc="-20" dirty="0"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sz="550" spc="15" dirty="0">
                          <a:latin typeface="Microsoft Sans Serif"/>
                          <a:cs typeface="Microsoft Sans Serif"/>
                        </a:rPr>
                        <a:t>de</a:t>
                      </a:r>
                      <a:r>
                        <a:rPr sz="550" spc="-20" dirty="0"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sz="550" spc="15" dirty="0">
                          <a:latin typeface="Microsoft Sans Serif"/>
                          <a:cs typeface="Microsoft Sans Serif"/>
                        </a:rPr>
                        <a:t>voltaje</a:t>
                      </a:r>
                      <a:endParaRPr sz="550">
                        <a:latin typeface="Microsoft Sans Serif"/>
                        <a:cs typeface="Microsoft Sans Serif"/>
                      </a:endParaRPr>
                    </a:p>
                  </a:txBody>
                  <a:tcPr marL="0" marR="0" marT="635" marB="0">
                    <a:lnL w="6350">
                      <a:solidFill>
                        <a:srgbClr val="000000"/>
                      </a:solidFill>
                      <a:prstDash val="solid"/>
                    </a:lnL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</a:tr>
              <a:tr h="211835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  <a:spcBef>
                          <a:spcPts val="50"/>
                        </a:spcBef>
                      </a:pPr>
                      <a:endParaRPr sz="650">
                        <a:latin typeface="Times New Roman"/>
                        <a:cs typeface="Times New Roman"/>
                      </a:endParaRPr>
                    </a:p>
                    <a:p>
                      <a:pPr marL="81915">
                        <a:lnSpc>
                          <a:spcPct val="100000"/>
                        </a:lnSpc>
                        <a:spcBef>
                          <a:spcPts val="5"/>
                        </a:spcBef>
                      </a:pPr>
                      <a:r>
                        <a:rPr sz="350" spc="10" dirty="0">
                          <a:latin typeface="Microsoft Sans Serif"/>
                          <a:cs typeface="Microsoft Sans Serif"/>
                        </a:rPr>
                        <a:t>megavatio</a:t>
                      </a:r>
                      <a:endParaRPr sz="350">
                        <a:latin typeface="Microsoft Sans Serif"/>
                        <a:cs typeface="Microsoft Sans Serif"/>
                      </a:endParaRPr>
                    </a:p>
                  </a:txBody>
                  <a:tcPr marL="0" marR="0" marT="6350" marB="0"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29845">
                        <a:lnSpc>
                          <a:spcPct val="100000"/>
                        </a:lnSpc>
                        <a:spcBef>
                          <a:spcPts val="250"/>
                        </a:spcBef>
                      </a:pPr>
                      <a:r>
                        <a:rPr sz="900" spc="35" dirty="0">
                          <a:latin typeface="Microsoft Sans Serif"/>
                          <a:cs typeface="Microsoft Sans Serif"/>
                        </a:rPr>
                        <a:t>Mvar</a:t>
                      </a:r>
                      <a:endParaRPr sz="900">
                        <a:latin typeface="Microsoft Sans Serif"/>
                        <a:cs typeface="Microsoft Sans Serif"/>
                      </a:endParaRPr>
                    </a:p>
                  </a:txBody>
                  <a:tcPr marL="0" marR="0" marT="31750" marB="0"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105410">
                        <a:lnSpc>
                          <a:spcPct val="100000"/>
                        </a:lnSpc>
                        <a:spcBef>
                          <a:spcPts val="350"/>
                        </a:spcBef>
                      </a:pPr>
                      <a:r>
                        <a:rPr sz="800" spc="30" dirty="0">
                          <a:latin typeface="Microsoft Sans Serif"/>
                          <a:cs typeface="Microsoft Sans Serif"/>
                        </a:rPr>
                        <a:t>Neutral</a:t>
                      </a:r>
                      <a:endParaRPr sz="800">
                        <a:latin typeface="Microsoft Sans Serif"/>
                        <a:cs typeface="Microsoft Sans Serif"/>
                      </a:endParaRPr>
                    </a:p>
                  </a:txBody>
                  <a:tcPr marL="0" marR="0" marT="44450" marB="0">
                    <a:lnL w="6350">
                      <a:solidFill>
                        <a:srgbClr val="000000"/>
                      </a:solidFill>
                      <a:prstDash val="solid"/>
                    </a:lnL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R="92710" algn="ctr">
                        <a:lnSpc>
                          <a:spcPct val="100000"/>
                        </a:lnSpc>
                        <a:spcBef>
                          <a:spcPts val="350"/>
                        </a:spcBef>
                      </a:pPr>
                      <a:r>
                        <a:rPr sz="800" spc="25" dirty="0">
                          <a:latin typeface="Microsoft Sans Serif"/>
                          <a:cs typeface="Microsoft Sans Serif"/>
                        </a:rPr>
                        <a:t>Terminal</a:t>
                      </a:r>
                      <a:endParaRPr sz="800">
                        <a:latin typeface="Microsoft Sans Serif"/>
                        <a:cs typeface="Microsoft Sans Serif"/>
                      </a:endParaRPr>
                    </a:p>
                  </a:txBody>
                  <a:tcPr marL="0" marR="0" marT="44450" marB="0"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77470">
                        <a:lnSpc>
                          <a:spcPct val="100000"/>
                        </a:lnSpc>
                        <a:spcBef>
                          <a:spcPts val="350"/>
                        </a:spcBef>
                      </a:pPr>
                      <a:r>
                        <a:rPr sz="800" spc="35" dirty="0">
                          <a:latin typeface="Microsoft Sans Serif"/>
                          <a:cs typeface="Microsoft Sans Serif"/>
                        </a:rPr>
                        <a:t>Terminal/Neutro</a:t>
                      </a:r>
                      <a:endParaRPr sz="800">
                        <a:latin typeface="Microsoft Sans Serif"/>
                        <a:cs typeface="Microsoft Sans Serif"/>
                      </a:endParaRPr>
                    </a:p>
                  </a:txBody>
                  <a:tcPr marL="0" marR="0" marT="44450" marB="0">
                    <a:lnL w="6350">
                      <a:solidFill>
                        <a:srgbClr val="000000"/>
                      </a:solidFill>
                      <a:prstDash val="solid"/>
                    </a:lnL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</a:tr>
              <a:tr h="205740">
                <a:tc>
                  <a:txBody>
                    <a:bodyPr/>
                    <a:lstStyle/>
                    <a:p>
                      <a:pPr marR="14604" algn="ctr">
                        <a:lnSpc>
                          <a:spcPct val="100000"/>
                        </a:lnSpc>
                        <a:spcBef>
                          <a:spcPts val="265"/>
                        </a:spcBef>
                      </a:pPr>
                      <a:r>
                        <a:rPr sz="800" dirty="0">
                          <a:latin typeface="Microsoft Sans Serif"/>
                          <a:cs typeface="Microsoft Sans Serif"/>
                        </a:rPr>
                        <a:t>0</a:t>
                      </a:r>
                      <a:endParaRPr sz="800">
                        <a:latin typeface="Microsoft Sans Serif"/>
                        <a:cs typeface="Microsoft Sans Serif"/>
                      </a:endParaRPr>
                    </a:p>
                  </a:txBody>
                  <a:tcPr marL="0" marR="0" marT="33655" marB="0"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R="26034" algn="ctr">
                        <a:lnSpc>
                          <a:spcPct val="100000"/>
                        </a:lnSpc>
                        <a:spcBef>
                          <a:spcPts val="265"/>
                        </a:spcBef>
                      </a:pPr>
                      <a:r>
                        <a:rPr sz="800" dirty="0">
                          <a:latin typeface="Microsoft Sans Serif"/>
                          <a:cs typeface="Microsoft Sans Serif"/>
                        </a:rPr>
                        <a:t>0</a:t>
                      </a:r>
                      <a:endParaRPr sz="800">
                        <a:latin typeface="Microsoft Sans Serif"/>
                        <a:cs typeface="Microsoft Sans Serif"/>
                      </a:endParaRPr>
                    </a:p>
                  </a:txBody>
                  <a:tcPr marL="0" marR="0" marT="33655" marB="0"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R="44450" algn="ctr">
                        <a:lnSpc>
                          <a:spcPct val="100000"/>
                        </a:lnSpc>
                        <a:spcBef>
                          <a:spcPts val="265"/>
                        </a:spcBef>
                      </a:pPr>
                      <a:r>
                        <a:rPr sz="800" spc="5" dirty="0">
                          <a:latin typeface="Microsoft Sans Serif"/>
                          <a:cs typeface="Microsoft Sans Serif"/>
                        </a:rPr>
                        <a:t>2.8</a:t>
                      </a:r>
                      <a:endParaRPr sz="800">
                        <a:latin typeface="Microsoft Sans Serif"/>
                        <a:cs typeface="Microsoft Sans Serif"/>
                      </a:endParaRPr>
                    </a:p>
                  </a:txBody>
                  <a:tcPr marL="0" marR="0" marT="33655" marB="0">
                    <a:lnL w="6350">
                      <a:solidFill>
                        <a:srgbClr val="000000"/>
                      </a:solidFill>
                      <a:prstDash val="solid"/>
                    </a:lnL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R="45085" algn="ctr">
                        <a:lnSpc>
                          <a:spcPct val="100000"/>
                        </a:lnSpc>
                        <a:spcBef>
                          <a:spcPts val="265"/>
                        </a:spcBef>
                      </a:pPr>
                      <a:r>
                        <a:rPr sz="800" spc="5" dirty="0">
                          <a:latin typeface="Microsoft Sans Serif"/>
                          <a:cs typeface="Microsoft Sans Serif"/>
                        </a:rPr>
                        <a:t>2.7</a:t>
                      </a:r>
                      <a:endParaRPr sz="800">
                        <a:latin typeface="Microsoft Sans Serif"/>
                        <a:cs typeface="Microsoft Sans Serif"/>
                      </a:endParaRPr>
                    </a:p>
                  </a:txBody>
                  <a:tcPr marL="0" marR="0" marT="33655" marB="0"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23495" algn="ctr">
                        <a:lnSpc>
                          <a:spcPct val="100000"/>
                        </a:lnSpc>
                        <a:spcBef>
                          <a:spcPts val="265"/>
                        </a:spcBef>
                      </a:pPr>
                      <a:r>
                        <a:rPr sz="800" spc="5" dirty="0">
                          <a:latin typeface="Microsoft Sans Serif"/>
                          <a:cs typeface="Microsoft Sans Serif"/>
                        </a:rPr>
                        <a:t>1.08</a:t>
                      </a:r>
                      <a:endParaRPr sz="800">
                        <a:latin typeface="Microsoft Sans Serif"/>
                        <a:cs typeface="Microsoft Sans Serif"/>
                      </a:endParaRPr>
                    </a:p>
                  </a:txBody>
                  <a:tcPr marL="0" marR="0" marT="33655" marB="0">
                    <a:lnL w="6350">
                      <a:solidFill>
                        <a:srgbClr val="000000"/>
                      </a:solidFill>
                      <a:prstDash val="solid"/>
                    </a:lnL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</a:tr>
              <a:tr h="199643">
                <a:tc>
                  <a:txBody>
                    <a:bodyPr/>
                    <a:lstStyle/>
                    <a:p>
                      <a:pPr marR="14604" algn="ctr">
                        <a:lnSpc>
                          <a:spcPct val="100000"/>
                        </a:lnSpc>
                        <a:spcBef>
                          <a:spcPts val="240"/>
                        </a:spcBef>
                      </a:pPr>
                      <a:r>
                        <a:rPr sz="800" dirty="0">
                          <a:latin typeface="Microsoft Sans Serif"/>
                          <a:cs typeface="Microsoft Sans Serif"/>
                        </a:rPr>
                        <a:t>7</a:t>
                      </a:r>
                      <a:endParaRPr sz="800">
                        <a:latin typeface="Microsoft Sans Serif"/>
                        <a:cs typeface="Microsoft Sans Serif"/>
                      </a:endParaRPr>
                    </a:p>
                  </a:txBody>
                  <a:tcPr marL="0" marR="0" marT="30480" marB="0"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R="26034" algn="ctr">
                        <a:lnSpc>
                          <a:spcPct val="100000"/>
                        </a:lnSpc>
                        <a:spcBef>
                          <a:spcPts val="240"/>
                        </a:spcBef>
                      </a:pPr>
                      <a:r>
                        <a:rPr sz="800" dirty="0">
                          <a:latin typeface="Microsoft Sans Serif"/>
                          <a:cs typeface="Microsoft Sans Serif"/>
                        </a:rPr>
                        <a:t>0</a:t>
                      </a:r>
                      <a:endParaRPr sz="800">
                        <a:latin typeface="Microsoft Sans Serif"/>
                        <a:cs typeface="Microsoft Sans Serif"/>
                      </a:endParaRPr>
                    </a:p>
                  </a:txBody>
                  <a:tcPr marL="0" marR="0" marT="30480" marB="0"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R="44450" algn="ctr">
                        <a:lnSpc>
                          <a:spcPct val="100000"/>
                        </a:lnSpc>
                        <a:spcBef>
                          <a:spcPts val="240"/>
                        </a:spcBef>
                      </a:pPr>
                      <a:r>
                        <a:rPr sz="800" spc="5" dirty="0">
                          <a:latin typeface="Microsoft Sans Serif"/>
                          <a:cs typeface="Microsoft Sans Serif"/>
                        </a:rPr>
                        <a:t>2.5</a:t>
                      </a:r>
                      <a:endParaRPr sz="800">
                        <a:latin typeface="Microsoft Sans Serif"/>
                        <a:cs typeface="Microsoft Sans Serif"/>
                      </a:endParaRPr>
                    </a:p>
                  </a:txBody>
                  <a:tcPr marL="0" marR="0" marT="30480" marB="0">
                    <a:lnL w="6350">
                      <a:solidFill>
                        <a:srgbClr val="000000"/>
                      </a:solidFill>
                      <a:prstDash val="solid"/>
                    </a:lnL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R="45085" algn="ctr">
                        <a:lnSpc>
                          <a:spcPct val="100000"/>
                        </a:lnSpc>
                        <a:spcBef>
                          <a:spcPts val="240"/>
                        </a:spcBef>
                      </a:pPr>
                      <a:r>
                        <a:rPr sz="800" spc="5" dirty="0">
                          <a:latin typeface="Microsoft Sans Serif"/>
                          <a:cs typeface="Microsoft Sans Serif"/>
                        </a:rPr>
                        <a:t>3.7</a:t>
                      </a:r>
                      <a:endParaRPr sz="800">
                        <a:latin typeface="Microsoft Sans Serif"/>
                        <a:cs typeface="Microsoft Sans Serif"/>
                      </a:endParaRPr>
                    </a:p>
                  </a:txBody>
                  <a:tcPr marL="0" marR="0" marT="30480" marB="0"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23495" algn="ctr">
                        <a:lnSpc>
                          <a:spcPct val="100000"/>
                        </a:lnSpc>
                        <a:spcBef>
                          <a:spcPts val="240"/>
                        </a:spcBef>
                      </a:pPr>
                      <a:r>
                        <a:rPr sz="800" spc="5" dirty="0">
                          <a:latin typeface="Microsoft Sans Serif"/>
                          <a:cs typeface="Microsoft Sans Serif"/>
                        </a:rPr>
                        <a:t>1,48</a:t>
                      </a:r>
                      <a:endParaRPr sz="800">
                        <a:latin typeface="Microsoft Sans Serif"/>
                        <a:cs typeface="Microsoft Sans Serif"/>
                      </a:endParaRPr>
                    </a:p>
                  </a:txBody>
                  <a:tcPr marL="0" marR="0" marT="30480" marB="0">
                    <a:lnL w="6350">
                      <a:solidFill>
                        <a:srgbClr val="000000"/>
                      </a:solidFill>
                      <a:prstDash val="solid"/>
                    </a:lnL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</a:tr>
              <a:tr h="198120">
                <a:tc>
                  <a:txBody>
                    <a:bodyPr/>
                    <a:lstStyle/>
                    <a:p>
                      <a:pPr marR="8255" algn="ctr">
                        <a:lnSpc>
                          <a:spcPct val="100000"/>
                        </a:lnSpc>
                        <a:spcBef>
                          <a:spcPts val="229"/>
                        </a:spcBef>
                      </a:pPr>
                      <a:r>
                        <a:rPr sz="800" spc="10" dirty="0">
                          <a:latin typeface="Microsoft Sans Serif"/>
                          <a:cs typeface="Microsoft Sans Serif"/>
                        </a:rPr>
                        <a:t>35</a:t>
                      </a:r>
                      <a:endParaRPr sz="800">
                        <a:latin typeface="Microsoft Sans Serif"/>
                        <a:cs typeface="Microsoft Sans Serif"/>
                      </a:endParaRPr>
                    </a:p>
                  </a:txBody>
                  <a:tcPr marL="0" marR="0" marT="29209" marB="0"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R="25400" algn="ctr">
                        <a:lnSpc>
                          <a:spcPct val="100000"/>
                        </a:lnSpc>
                        <a:spcBef>
                          <a:spcPts val="229"/>
                        </a:spcBef>
                      </a:pPr>
                      <a:r>
                        <a:rPr sz="800" dirty="0">
                          <a:latin typeface="Microsoft Sans Serif"/>
                          <a:cs typeface="Microsoft Sans Serif"/>
                        </a:rPr>
                        <a:t>5</a:t>
                      </a:r>
                      <a:endParaRPr sz="800">
                        <a:latin typeface="Microsoft Sans Serif"/>
                        <a:cs typeface="Microsoft Sans Serif"/>
                      </a:endParaRPr>
                    </a:p>
                  </a:txBody>
                  <a:tcPr marL="0" marR="0" marT="29209" marB="0"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R="43180" algn="ctr">
                        <a:lnSpc>
                          <a:spcPct val="100000"/>
                        </a:lnSpc>
                        <a:spcBef>
                          <a:spcPts val="229"/>
                        </a:spcBef>
                      </a:pPr>
                      <a:r>
                        <a:rPr sz="800" spc="5" dirty="0">
                          <a:latin typeface="Microsoft Sans Serif"/>
                          <a:cs typeface="Microsoft Sans Serif"/>
                        </a:rPr>
                        <a:t>2.7</a:t>
                      </a:r>
                      <a:endParaRPr sz="800">
                        <a:latin typeface="Microsoft Sans Serif"/>
                        <a:cs typeface="Microsoft Sans Serif"/>
                      </a:endParaRPr>
                    </a:p>
                  </a:txBody>
                  <a:tcPr marL="0" marR="0" marT="29209" marB="0">
                    <a:lnL w="6350">
                      <a:solidFill>
                        <a:srgbClr val="000000"/>
                      </a:solidFill>
                      <a:prstDash val="solid"/>
                    </a:lnL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R="44450" algn="ctr">
                        <a:lnSpc>
                          <a:spcPct val="100000"/>
                        </a:lnSpc>
                        <a:spcBef>
                          <a:spcPts val="229"/>
                        </a:spcBef>
                      </a:pPr>
                      <a:r>
                        <a:rPr sz="800" spc="5" dirty="0">
                          <a:latin typeface="Microsoft Sans Serif"/>
                          <a:cs typeface="Microsoft Sans Serif"/>
                        </a:rPr>
                        <a:t>3.8</a:t>
                      </a:r>
                      <a:endParaRPr sz="800">
                        <a:latin typeface="Microsoft Sans Serif"/>
                        <a:cs typeface="Microsoft Sans Serif"/>
                      </a:endParaRPr>
                    </a:p>
                  </a:txBody>
                  <a:tcPr marL="0" marR="0" marT="29209" marB="0"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22225" algn="ctr">
                        <a:lnSpc>
                          <a:spcPct val="100000"/>
                        </a:lnSpc>
                        <a:spcBef>
                          <a:spcPts val="229"/>
                        </a:spcBef>
                      </a:pPr>
                      <a:r>
                        <a:rPr sz="800" spc="5" dirty="0">
                          <a:latin typeface="Microsoft Sans Serif"/>
                          <a:cs typeface="Microsoft Sans Serif"/>
                        </a:rPr>
                        <a:t>1.41</a:t>
                      </a:r>
                      <a:endParaRPr sz="800">
                        <a:latin typeface="Microsoft Sans Serif"/>
                        <a:cs typeface="Microsoft Sans Serif"/>
                      </a:endParaRPr>
                    </a:p>
                  </a:txBody>
                  <a:tcPr marL="0" marR="0" marT="29209" marB="0">
                    <a:lnL w="6350">
                      <a:solidFill>
                        <a:srgbClr val="000000"/>
                      </a:solidFill>
                      <a:prstDash val="solid"/>
                    </a:lnL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</a:tr>
              <a:tr h="205740">
                <a:tc>
                  <a:txBody>
                    <a:bodyPr/>
                    <a:lstStyle/>
                    <a:p>
                      <a:pPr marL="116839">
                        <a:lnSpc>
                          <a:spcPct val="100000"/>
                        </a:lnSpc>
                        <a:spcBef>
                          <a:spcPts val="280"/>
                        </a:spcBef>
                      </a:pPr>
                      <a:r>
                        <a:rPr sz="800" spc="10" dirty="0">
                          <a:latin typeface="Microsoft Sans Serif"/>
                          <a:cs typeface="Microsoft Sans Serif"/>
                        </a:rPr>
                        <a:t>105</a:t>
                      </a:r>
                      <a:endParaRPr sz="800">
                        <a:latin typeface="Microsoft Sans Serif"/>
                        <a:cs typeface="Microsoft Sans Serif"/>
                      </a:endParaRPr>
                    </a:p>
                  </a:txBody>
                  <a:tcPr marL="0" marR="0" marT="35560" marB="0"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R="25400" algn="ctr">
                        <a:lnSpc>
                          <a:spcPct val="100000"/>
                        </a:lnSpc>
                        <a:spcBef>
                          <a:spcPts val="280"/>
                        </a:spcBef>
                      </a:pPr>
                      <a:r>
                        <a:rPr sz="800" dirty="0">
                          <a:latin typeface="Microsoft Sans Serif"/>
                          <a:cs typeface="Microsoft Sans Serif"/>
                        </a:rPr>
                        <a:t>5</a:t>
                      </a:r>
                      <a:endParaRPr sz="800">
                        <a:latin typeface="Microsoft Sans Serif"/>
                        <a:cs typeface="Microsoft Sans Serif"/>
                      </a:endParaRPr>
                    </a:p>
                  </a:txBody>
                  <a:tcPr marL="0" marR="0" marT="35560" marB="0"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R="43180" algn="ctr">
                        <a:lnSpc>
                          <a:spcPct val="100000"/>
                        </a:lnSpc>
                        <a:spcBef>
                          <a:spcPts val="280"/>
                        </a:spcBef>
                      </a:pPr>
                      <a:r>
                        <a:rPr sz="800" spc="5" dirty="0">
                          <a:latin typeface="Microsoft Sans Serif"/>
                          <a:cs typeface="Microsoft Sans Serif"/>
                        </a:rPr>
                        <a:t>4.2</a:t>
                      </a:r>
                      <a:endParaRPr sz="800">
                        <a:latin typeface="Microsoft Sans Serif"/>
                        <a:cs typeface="Microsoft Sans Serif"/>
                      </a:endParaRPr>
                    </a:p>
                  </a:txBody>
                  <a:tcPr marL="0" marR="0" marT="35560" marB="0">
                    <a:lnL w="6350">
                      <a:solidFill>
                        <a:srgbClr val="000000"/>
                      </a:solidFill>
                      <a:prstDash val="solid"/>
                    </a:lnL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R="44450" algn="ctr">
                        <a:lnSpc>
                          <a:spcPct val="100000"/>
                        </a:lnSpc>
                        <a:spcBef>
                          <a:spcPts val="280"/>
                        </a:spcBef>
                      </a:pPr>
                      <a:r>
                        <a:rPr sz="800" spc="5" dirty="0">
                          <a:latin typeface="Microsoft Sans Serif"/>
                          <a:cs typeface="Microsoft Sans Serif"/>
                        </a:rPr>
                        <a:t>5.0</a:t>
                      </a:r>
                      <a:endParaRPr sz="800">
                        <a:latin typeface="Microsoft Sans Serif"/>
                        <a:cs typeface="Microsoft Sans Serif"/>
                      </a:endParaRPr>
                    </a:p>
                  </a:txBody>
                  <a:tcPr marL="0" marR="0" marT="35560" marB="0"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22225" algn="ctr">
                        <a:lnSpc>
                          <a:spcPct val="100000"/>
                        </a:lnSpc>
                        <a:spcBef>
                          <a:spcPts val="280"/>
                        </a:spcBef>
                      </a:pPr>
                      <a:r>
                        <a:rPr sz="800" spc="5" dirty="0">
                          <a:latin typeface="Microsoft Sans Serif"/>
                          <a:cs typeface="Microsoft Sans Serif"/>
                        </a:rPr>
                        <a:t>1.19</a:t>
                      </a:r>
                      <a:endParaRPr sz="800">
                        <a:latin typeface="Microsoft Sans Serif"/>
                        <a:cs typeface="Microsoft Sans Serif"/>
                      </a:endParaRPr>
                    </a:p>
                  </a:txBody>
                  <a:tcPr marL="0" marR="0" marT="35560" marB="0">
                    <a:lnL w="6350">
                      <a:solidFill>
                        <a:srgbClr val="000000"/>
                      </a:solidFill>
                      <a:prstDash val="solid"/>
                    </a:lnL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</a:tr>
              <a:tr h="199643">
                <a:tc>
                  <a:txBody>
                    <a:bodyPr/>
                    <a:lstStyle/>
                    <a:p>
                      <a:pPr marL="116839">
                        <a:lnSpc>
                          <a:spcPct val="100000"/>
                        </a:lnSpc>
                        <a:spcBef>
                          <a:spcPts val="240"/>
                        </a:spcBef>
                      </a:pPr>
                      <a:r>
                        <a:rPr sz="800" spc="10" dirty="0">
                          <a:latin typeface="Microsoft Sans Serif"/>
                          <a:cs typeface="Microsoft Sans Serif"/>
                        </a:rPr>
                        <a:t>175</a:t>
                      </a:r>
                      <a:endParaRPr sz="800">
                        <a:latin typeface="Microsoft Sans Serif"/>
                        <a:cs typeface="Microsoft Sans Serif"/>
                      </a:endParaRPr>
                    </a:p>
                  </a:txBody>
                  <a:tcPr marL="0" marR="0" marT="30480" marB="0"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R="19685" algn="ctr">
                        <a:lnSpc>
                          <a:spcPct val="100000"/>
                        </a:lnSpc>
                        <a:spcBef>
                          <a:spcPts val="240"/>
                        </a:spcBef>
                      </a:pPr>
                      <a:r>
                        <a:rPr sz="800" spc="10" dirty="0">
                          <a:latin typeface="Microsoft Sans Serif"/>
                          <a:cs typeface="Microsoft Sans Serif"/>
                        </a:rPr>
                        <a:t>25</a:t>
                      </a:r>
                      <a:endParaRPr sz="800">
                        <a:latin typeface="Microsoft Sans Serif"/>
                        <a:cs typeface="Microsoft Sans Serif"/>
                      </a:endParaRPr>
                    </a:p>
                  </a:txBody>
                  <a:tcPr marL="0" marR="0" marT="30480" marB="0"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R="43180" algn="ctr">
                        <a:lnSpc>
                          <a:spcPct val="100000"/>
                        </a:lnSpc>
                        <a:spcBef>
                          <a:spcPts val="240"/>
                        </a:spcBef>
                      </a:pPr>
                      <a:r>
                        <a:rPr sz="800" spc="5" dirty="0">
                          <a:latin typeface="Microsoft Sans Serif"/>
                          <a:cs typeface="Microsoft Sans Serif"/>
                        </a:rPr>
                        <a:t>5.5</a:t>
                      </a:r>
                      <a:endParaRPr sz="800">
                        <a:latin typeface="Microsoft Sans Serif"/>
                        <a:cs typeface="Microsoft Sans Serif"/>
                      </a:endParaRPr>
                    </a:p>
                  </a:txBody>
                  <a:tcPr marL="0" marR="0" marT="30480" marB="0">
                    <a:lnL w="6350">
                      <a:solidFill>
                        <a:srgbClr val="000000"/>
                      </a:solidFill>
                      <a:prstDash val="solid"/>
                    </a:lnL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R="44450" algn="ctr">
                        <a:lnSpc>
                          <a:spcPct val="100000"/>
                        </a:lnSpc>
                        <a:spcBef>
                          <a:spcPts val="240"/>
                        </a:spcBef>
                      </a:pPr>
                      <a:r>
                        <a:rPr sz="800" spc="5" dirty="0">
                          <a:latin typeface="Microsoft Sans Serif"/>
                          <a:cs typeface="Microsoft Sans Serif"/>
                        </a:rPr>
                        <a:t>6.2</a:t>
                      </a:r>
                      <a:endParaRPr sz="800">
                        <a:latin typeface="Microsoft Sans Serif"/>
                        <a:cs typeface="Microsoft Sans Serif"/>
                      </a:endParaRPr>
                    </a:p>
                  </a:txBody>
                  <a:tcPr marL="0" marR="0" marT="30480" marB="0"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22225" algn="ctr">
                        <a:lnSpc>
                          <a:spcPct val="100000"/>
                        </a:lnSpc>
                        <a:spcBef>
                          <a:spcPts val="240"/>
                        </a:spcBef>
                      </a:pPr>
                      <a:r>
                        <a:rPr sz="800" spc="5" dirty="0">
                          <a:latin typeface="Microsoft Sans Serif"/>
                          <a:cs typeface="Microsoft Sans Serif"/>
                        </a:rPr>
                        <a:t>1.13</a:t>
                      </a:r>
                      <a:endParaRPr sz="800">
                        <a:latin typeface="Microsoft Sans Serif"/>
                        <a:cs typeface="Microsoft Sans Serif"/>
                      </a:endParaRPr>
                    </a:p>
                  </a:txBody>
                  <a:tcPr marL="0" marR="0" marT="30480" marB="0">
                    <a:lnL w="6350">
                      <a:solidFill>
                        <a:srgbClr val="000000"/>
                      </a:solidFill>
                      <a:prstDash val="solid"/>
                    </a:lnL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</a:tr>
              <a:tr h="205740">
                <a:tc>
                  <a:txBody>
                    <a:bodyPr/>
                    <a:lstStyle/>
                    <a:p>
                      <a:pPr marL="116839">
                        <a:lnSpc>
                          <a:spcPct val="100000"/>
                        </a:lnSpc>
                        <a:spcBef>
                          <a:spcPts val="254"/>
                        </a:spcBef>
                      </a:pPr>
                      <a:r>
                        <a:rPr sz="800" spc="10" dirty="0">
                          <a:latin typeface="Microsoft Sans Serif"/>
                          <a:cs typeface="Microsoft Sans Serif"/>
                        </a:rPr>
                        <a:t>340</a:t>
                      </a:r>
                      <a:endParaRPr sz="800">
                        <a:latin typeface="Microsoft Sans Serif"/>
                        <a:cs typeface="Microsoft Sans Serif"/>
                      </a:endParaRPr>
                    </a:p>
                  </a:txBody>
                  <a:tcPr marL="0" marR="0" marT="32384" marB="0"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R="19685" algn="ctr">
                        <a:lnSpc>
                          <a:spcPct val="100000"/>
                        </a:lnSpc>
                        <a:spcBef>
                          <a:spcPts val="254"/>
                        </a:spcBef>
                      </a:pPr>
                      <a:r>
                        <a:rPr sz="800" spc="10" dirty="0">
                          <a:latin typeface="Microsoft Sans Serif"/>
                          <a:cs typeface="Microsoft Sans Serif"/>
                        </a:rPr>
                        <a:t>25</a:t>
                      </a:r>
                      <a:endParaRPr sz="800">
                        <a:latin typeface="Microsoft Sans Serif"/>
                        <a:cs typeface="Microsoft Sans Serif"/>
                      </a:endParaRPr>
                    </a:p>
                  </a:txBody>
                  <a:tcPr marL="0" marR="0" marT="32384" marB="0"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R="43180" algn="ctr">
                        <a:lnSpc>
                          <a:spcPct val="100000"/>
                        </a:lnSpc>
                        <a:spcBef>
                          <a:spcPts val="254"/>
                        </a:spcBef>
                      </a:pPr>
                      <a:r>
                        <a:rPr sz="800" spc="5" dirty="0">
                          <a:latin typeface="Microsoft Sans Serif"/>
                          <a:cs typeface="Microsoft Sans Serif"/>
                        </a:rPr>
                        <a:t>8.0</a:t>
                      </a:r>
                      <a:endParaRPr sz="800">
                        <a:latin typeface="Microsoft Sans Serif"/>
                        <a:cs typeface="Microsoft Sans Serif"/>
                      </a:endParaRPr>
                    </a:p>
                  </a:txBody>
                  <a:tcPr marL="0" marR="0" marT="32384" marB="0">
                    <a:lnL w="6350">
                      <a:solidFill>
                        <a:srgbClr val="000000"/>
                      </a:solidFill>
                      <a:prstDash val="solid"/>
                    </a:lnL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R="44450" algn="ctr">
                        <a:lnSpc>
                          <a:spcPct val="100000"/>
                        </a:lnSpc>
                        <a:spcBef>
                          <a:spcPts val="254"/>
                        </a:spcBef>
                      </a:pPr>
                      <a:r>
                        <a:rPr sz="800" spc="5" dirty="0">
                          <a:latin typeface="Microsoft Sans Serif"/>
                          <a:cs typeface="Microsoft Sans Serif"/>
                        </a:rPr>
                        <a:t>8.0</a:t>
                      </a:r>
                      <a:endParaRPr sz="800">
                        <a:latin typeface="Microsoft Sans Serif"/>
                        <a:cs typeface="Microsoft Sans Serif"/>
                      </a:endParaRPr>
                    </a:p>
                  </a:txBody>
                  <a:tcPr marL="0" marR="0" marT="32384" marB="0"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22225" algn="ctr">
                        <a:lnSpc>
                          <a:spcPct val="100000"/>
                        </a:lnSpc>
                        <a:spcBef>
                          <a:spcPts val="254"/>
                        </a:spcBef>
                      </a:pPr>
                      <a:r>
                        <a:rPr sz="800" spc="5" dirty="0">
                          <a:latin typeface="Microsoft Sans Serif"/>
                          <a:cs typeface="Microsoft Sans Serif"/>
                        </a:rPr>
                        <a:t>1.00</a:t>
                      </a:r>
                      <a:endParaRPr sz="800">
                        <a:latin typeface="Microsoft Sans Serif"/>
                        <a:cs typeface="Microsoft Sans Serif"/>
                      </a:endParaRPr>
                    </a:p>
                  </a:txBody>
                  <a:tcPr marL="0" marR="0" marT="32384" marB="0">
                    <a:lnL w="6350">
                      <a:solidFill>
                        <a:srgbClr val="000000"/>
                      </a:solidFill>
                      <a:prstDash val="solid"/>
                    </a:lnL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</a:tr>
            </a:tbl>
          </a:graphicData>
        </a:graphic>
      </p:graphicFrame>
      <p:grpSp>
        <p:nvGrpSpPr>
          <p:cNvPr id="3" name="object 3"/>
          <p:cNvGrpSpPr/>
          <p:nvPr/>
        </p:nvGrpSpPr>
        <p:grpSpPr>
          <a:xfrm>
            <a:off x="2489178" y="5404103"/>
            <a:ext cx="11814832" cy="875030"/>
            <a:chOff x="1082040" y="5404103"/>
            <a:chExt cx="5135880" cy="875030"/>
          </a:xfrm>
        </p:grpSpPr>
        <p:sp>
          <p:nvSpPr>
            <p:cNvPr id="4" name="object 4"/>
            <p:cNvSpPr/>
            <p:nvPr/>
          </p:nvSpPr>
          <p:spPr>
            <a:xfrm>
              <a:off x="1089660" y="5411723"/>
              <a:ext cx="859790" cy="859790"/>
            </a:xfrm>
            <a:custGeom>
              <a:avLst/>
              <a:gdLst/>
              <a:ahLst/>
              <a:cxnLst/>
              <a:rect l="l" t="t" r="r" b="b"/>
              <a:pathLst>
                <a:path w="859789" h="859789">
                  <a:moveTo>
                    <a:pt x="0" y="428243"/>
                  </a:moveTo>
                  <a:lnTo>
                    <a:pt x="2516" y="381633"/>
                  </a:lnTo>
                  <a:lnTo>
                    <a:pt x="9890" y="336463"/>
                  </a:lnTo>
                  <a:lnTo>
                    <a:pt x="21860" y="292998"/>
                  </a:lnTo>
                  <a:lnTo>
                    <a:pt x="38161" y="251499"/>
                  </a:lnTo>
                  <a:lnTo>
                    <a:pt x="58532" y="212231"/>
                  </a:lnTo>
                  <a:lnTo>
                    <a:pt x="82710" y="175455"/>
                  </a:lnTo>
                  <a:lnTo>
                    <a:pt x="110431" y="141434"/>
                  </a:lnTo>
                  <a:lnTo>
                    <a:pt x="141434" y="110431"/>
                  </a:lnTo>
                  <a:lnTo>
                    <a:pt x="175455" y="82710"/>
                  </a:lnTo>
                  <a:lnTo>
                    <a:pt x="212231" y="58532"/>
                  </a:lnTo>
                  <a:lnTo>
                    <a:pt x="251499" y="38161"/>
                  </a:lnTo>
                  <a:lnTo>
                    <a:pt x="292998" y="21860"/>
                  </a:lnTo>
                  <a:lnTo>
                    <a:pt x="336463" y="9890"/>
                  </a:lnTo>
                  <a:lnTo>
                    <a:pt x="381633" y="2516"/>
                  </a:lnTo>
                  <a:lnTo>
                    <a:pt x="428243" y="0"/>
                  </a:lnTo>
                  <a:lnTo>
                    <a:pt x="475424" y="2516"/>
                  </a:lnTo>
                  <a:lnTo>
                    <a:pt x="521088" y="9890"/>
                  </a:lnTo>
                  <a:lnTo>
                    <a:pt x="564977" y="21860"/>
                  </a:lnTo>
                  <a:lnTo>
                    <a:pt x="606834" y="38161"/>
                  </a:lnTo>
                  <a:lnTo>
                    <a:pt x="646401" y="58532"/>
                  </a:lnTo>
                  <a:lnTo>
                    <a:pt x="683422" y="82710"/>
                  </a:lnTo>
                  <a:lnTo>
                    <a:pt x="717639" y="110431"/>
                  </a:lnTo>
                  <a:lnTo>
                    <a:pt x="748794" y="141434"/>
                  </a:lnTo>
                  <a:lnTo>
                    <a:pt x="776630" y="175455"/>
                  </a:lnTo>
                  <a:lnTo>
                    <a:pt x="800890" y="212231"/>
                  </a:lnTo>
                  <a:lnTo>
                    <a:pt x="821316" y="251499"/>
                  </a:lnTo>
                  <a:lnTo>
                    <a:pt x="837651" y="292998"/>
                  </a:lnTo>
                  <a:lnTo>
                    <a:pt x="849637" y="336463"/>
                  </a:lnTo>
                  <a:lnTo>
                    <a:pt x="857018" y="381633"/>
                  </a:lnTo>
                  <a:lnTo>
                    <a:pt x="859535" y="428243"/>
                  </a:lnTo>
                  <a:lnTo>
                    <a:pt x="857018" y="475424"/>
                  </a:lnTo>
                  <a:lnTo>
                    <a:pt x="849637" y="521088"/>
                  </a:lnTo>
                  <a:lnTo>
                    <a:pt x="837651" y="564977"/>
                  </a:lnTo>
                  <a:lnTo>
                    <a:pt x="821316" y="606834"/>
                  </a:lnTo>
                  <a:lnTo>
                    <a:pt x="800890" y="646401"/>
                  </a:lnTo>
                  <a:lnTo>
                    <a:pt x="776630" y="683422"/>
                  </a:lnTo>
                  <a:lnTo>
                    <a:pt x="748794" y="717639"/>
                  </a:lnTo>
                  <a:lnTo>
                    <a:pt x="717639" y="748794"/>
                  </a:lnTo>
                  <a:lnTo>
                    <a:pt x="683422" y="776630"/>
                  </a:lnTo>
                  <a:lnTo>
                    <a:pt x="646401" y="800890"/>
                  </a:lnTo>
                  <a:lnTo>
                    <a:pt x="606834" y="821316"/>
                  </a:lnTo>
                  <a:lnTo>
                    <a:pt x="564977" y="837651"/>
                  </a:lnTo>
                  <a:lnTo>
                    <a:pt x="521088" y="849637"/>
                  </a:lnTo>
                  <a:lnTo>
                    <a:pt x="475424" y="857018"/>
                  </a:lnTo>
                  <a:lnTo>
                    <a:pt x="428243" y="859535"/>
                  </a:lnTo>
                  <a:lnTo>
                    <a:pt x="381633" y="857018"/>
                  </a:lnTo>
                  <a:lnTo>
                    <a:pt x="336463" y="849637"/>
                  </a:lnTo>
                  <a:lnTo>
                    <a:pt x="292998" y="837651"/>
                  </a:lnTo>
                  <a:lnTo>
                    <a:pt x="251499" y="821316"/>
                  </a:lnTo>
                  <a:lnTo>
                    <a:pt x="212231" y="800890"/>
                  </a:lnTo>
                  <a:lnTo>
                    <a:pt x="175455" y="776630"/>
                  </a:lnTo>
                  <a:lnTo>
                    <a:pt x="141434" y="748794"/>
                  </a:lnTo>
                  <a:lnTo>
                    <a:pt x="110431" y="717639"/>
                  </a:lnTo>
                  <a:lnTo>
                    <a:pt x="82710" y="683422"/>
                  </a:lnTo>
                  <a:lnTo>
                    <a:pt x="58532" y="646401"/>
                  </a:lnTo>
                  <a:lnTo>
                    <a:pt x="38161" y="606834"/>
                  </a:lnTo>
                  <a:lnTo>
                    <a:pt x="21860" y="564977"/>
                  </a:lnTo>
                  <a:lnTo>
                    <a:pt x="9890" y="521088"/>
                  </a:lnTo>
                  <a:lnTo>
                    <a:pt x="2516" y="475424"/>
                  </a:lnTo>
                  <a:lnTo>
                    <a:pt x="0" y="428243"/>
                  </a:lnTo>
                </a:path>
              </a:pathLst>
            </a:custGeom>
            <a:ln w="1524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" name="object 5"/>
            <p:cNvSpPr/>
            <p:nvPr/>
          </p:nvSpPr>
          <p:spPr>
            <a:xfrm>
              <a:off x="1691640" y="5559551"/>
              <a:ext cx="4464050" cy="589915"/>
            </a:xfrm>
            <a:custGeom>
              <a:avLst/>
              <a:gdLst/>
              <a:ahLst/>
              <a:cxnLst/>
              <a:rect l="l" t="t" r="r" b="b"/>
              <a:pathLst>
                <a:path w="4464050" h="589914">
                  <a:moveTo>
                    <a:pt x="4459224" y="0"/>
                  </a:moveTo>
                  <a:lnTo>
                    <a:pt x="0" y="0"/>
                  </a:lnTo>
                </a:path>
                <a:path w="4464050" h="589914">
                  <a:moveTo>
                    <a:pt x="4463795" y="589787"/>
                  </a:moveTo>
                  <a:lnTo>
                    <a:pt x="0" y="589787"/>
                  </a:lnTo>
                </a:path>
              </a:pathLst>
            </a:custGeom>
            <a:ln w="1524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" name="object 6"/>
            <p:cNvSpPr/>
            <p:nvPr/>
          </p:nvSpPr>
          <p:spPr>
            <a:xfrm>
              <a:off x="6169152" y="5850635"/>
              <a:ext cx="41275" cy="82550"/>
            </a:xfrm>
            <a:custGeom>
              <a:avLst/>
              <a:gdLst/>
              <a:ahLst/>
              <a:cxnLst/>
              <a:rect l="l" t="t" r="r" b="b"/>
              <a:pathLst>
                <a:path w="41275" h="82550">
                  <a:moveTo>
                    <a:pt x="0" y="82296"/>
                  </a:moveTo>
                  <a:lnTo>
                    <a:pt x="33528" y="64008"/>
                  </a:lnTo>
                  <a:lnTo>
                    <a:pt x="41148" y="44196"/>
                  </a:lnTo>
                  <a:lnTo>
                    <a:pt x="41148" y="36576"/>
                  </a:lnTo>
                  <a:lnTo>
                    <a:pt x="38100" y="24384"/>
                  </a:lnTo>
                  <a:lnTo>
                    <a:pt x="33528" y="18288"/>
                  </a:lnTo>
                  <a:lnTo>
                    <a:pt x="30480" y="13716"/>
                  </a:lnTo>
                  <a:lnTo>
                    <a:pt x="25908" y="9144"/>
                  </a:lnTo>
                  <a:lnTo>
                    <a:pt x="19812" y="4572"/>
                  </a:lnTo>
                  <a:lnTo>
                    <a:pt x="13716" y="1524"/>
                  </a:lnTo>
                  <a:lnTo>
                    <a:pt x="7620" y="0"/>
                  </a:lnTo>
                  <a:lnTo>
                    <a:pt x="0" y="0"/>
                  </a:lnTo>
                </a:path>
              </a:pathLst>
            </a:custGeom>
            <a:ln w="1524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" name="object 7"/>
            <p:cNvSpPr/>
            <p:nvPr/>
          </p:nvSpPr>
          <p:spPr>
            <a:xfrm>
              <a:off x="6169152" y="5687568"/>
              <a:ext cx="41275" cy="82550"/>
            </a:xfrm>
            <a:custGeom>
              <a:avLst/>
              <a:gdLst/>
              <a:ahLst/>
              <a:cxnLst/>
              <a:rect l="l" t="t" r="r" b="b"/>
              <a:pathLst>
                <a:path w="41275" h="82550">
                  <a:moveTo>
                    <a:pt x="0" y="82296"/>
                  </a:moveTo>
                  <a:lnTo>
                    <a:pt x="7620" y="82296"/>
                  </a:lnTo>
                  <a:lnTo>
                    <a:pt x="13716" y="80772"/>
                  </a:lnTo>
                  <a:lnTo>
                    <a:pt x="19812" y="77724"/>
                  </a:lnTo>
                  <a:lnTo>
                    <a:pt x="25908" y="73152"/>
                  </a:lnTo>
                  <a:lnTo>
                    <a:pt x="30480" y="68580"/>
                  </a:lnTo>
                  <a:lnTo>
                    <a:pt x="33528" y="64008"/>
                  </a:lnTo>
                  <a:lnTo>
                    <a:pt x="38100" y="57912"/>
                  </a:lnTo>
                  <a:lnTo>
                    <a:pt x="39624" y="51816"/>
                  </a:lnTo>
                  <a:lnTo>
                    <a:pt x="41148" y="44196"/>
                  </a:lnTo>
                  <a:lnTo>
                    <a:pt x="41148" y="38100"/>
                  </a:lnTo>
                  <a:lnTo>
                    <a:pt x="39624" y="32004"/>
                  </a:lnTo>
                  <a:lnTo>
                    <a:pt x="38100" y="24384"/>
                  </a:lnTo>
                  <a:lnTo>
                    <a:pt x="33528" y="19812"/>
                  </a:lnTo>
                  <a:lnTo>
                    <a:pt x="30480" y="13716"/>
                  </a:lnTo>
                  <a:lnTo>
                    <a:pt x="25908" y="9144"/>
                  </a:lnTo>
                  <a:lnTo>
                    <a:pt x="13716" y="3048"/>
                  </a:lnTo>
                  <a:lnTo>
                    <a:pt x="7620" y="1524"/>
                  </a:lnTo>
                  <a:lnTo>
                    <a:pt x="0" y="0"/>
                  </a:lnTo>
                </a:path>
              </a:pathLst>
            </a:custGeom>
            <a:ln w="1524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" name="object 8"/>
            <p:cNvSpPr/>
            <p:nvPr/>
          </p:nvSpPr>
          <p:spPr>
            <a:xfrm>
              <a:off x="6169152" y="5769863"/>
              <a:ext cx="41275" cy="81280"/>
            </a:xfrm>
            <a:custGeom>
              <a:avLst/>
              <a:gdLst/>
              <a:ahLst/>
              <a:cxnLst/>
              <a:rect l="l" t="t" r="r" b="b"/>
              <a:pathLst>
                <a:path w="41275" h="81279">
                  <a:moveTo>
                    <a:pt x="0" y="80772"/>
                  </a:moveTo>
                  <a:lnTo>
                    <a:pt x="7620" y="80772"/>
                  </a:lnTo>
                  <a:lnTo>
                    <a:pt x="13716" y="77724"/>
                  </a:lnTo>
                  <a:lnTo>
                    <a:pt x="19812" y="76200"/>
                  </a:lnTo>
                  <a:lnTo>
                    <a:pt x="25908" y="71628"/>
                  </a:lnTo>
                  <a:lnTo>
                    <a:pt x="30480" y="67056"/>
                  </a:lnTo>
                  <a:lnTo>
                    <a:pt x="33528" y="62484"/>
                  </a:lnTo>
                  <a:lnTo>
                    <a:pt x="38100" y="56388"/>
                  </a:lnTo>
                  <a:lnTo>
                    <a:pt x="39624" y="50292"/>
                  </a:lnTo>
                  <a:lnTo>
                    <a:pt x="41148" y="42672"/>
                  </a:lnTo>
                  <a:lnTo>
                    <a:pt x="41148" y="36576"/>
                  </a:lnTo>
                  <a:lnTo>
                    <a:pt x="39624" y="30480"/>
                  </a:lnTo>
                  <a:lnTo>
                    <a:pt x="38100" y="24384"/>
                  </a:lnTo>
                  <a:lnTo>
                    <a:pt x="33528" y="18288"/>
                  </a:lnTo>
                  <a:lnTo>
                    <a:pt x="30480" y="13716"/>
                  </a:lnTo>
                  <a:lnTo>
                    <a:pt x="25908" y="9144"/>
                  </a:lnTo>
                  <a:lnTo>
                    <a:pt x="19812" y="4572"/>
                  </a:lnTo>
                  <a:lnTo>
                    <a:pt x="7620" y="1524"/>
                  </a:lnTo>
                  <a:lnTo>
                    <a:pt x="0" y="0"/>
                  </a:lnTo>
                </a:path>
              </a:pathLst>
            </a:custGeom>
            <a:ln w="1524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" name="object 9"/>
            <p:cNvSpPr/>
            <p:nvPr/>
          </p:nvSpPr>
          <p:spPr>
            <a:xfrm>
              <a:off x="6169152" y="5932931"/>
              <a:ext cx="41275" cy="81280"/>
            </a:xfrm>
            <a:custGeom>
              <a:avLst/>
              <a:gdLst/>
              <a:ahLst/>
              <a:cxnLst/>
              <a:rect l="l" t="t" r="r" b="b"/>
              <a:pathLst>
                <a:path w="41275" h="81279">
                  <a:moveTo>
                    <a:pt x="0" y="80772"/>
                  </a:moveTo>
                  <a:lnTo>
                    <a:pt x="7620" y="80772"/>
                  </a:lnTo>
                  <a:lnTo>
                    <a:pt x="13716" y="79248"/>
                  </a:lnTo>
                  <a:lnTo>
                    <a:pt x="25908" y="73152"/>
                  </a:lnTo>
                  <a:lnTo>
                    <a:pt x="30480" y="68580"/>
                  </a:lnTo>
                  <a:lnTo>
                    <a:pt x="33528" y="62484"/>
                  </a:lnTo>
                  <a:lnTo>
                    <a:pt x="38100" y="56388"/>
                  </a:lnTo>
                  <a:lnTo>
                    <a:pt x="41148" y="44196"/>
                  </a:lnTo>
                  <a:lnTo>
                    <a:pt x="41148" y="36576"/>
                  </a:lnTo>
                  <a:lnTo>
                    <a:pt x="38100" y="24384"/>
                  </a:lnTo>
                  <a:lnTo>
                    <a:pt x="33528" y="18288"/>
                  </a:lnTo>
                  <a:lnTo>
                    <a:pt x="30480" y="12192"/>
                  </a:lnTo>
                  <a:lnTo>
                    <a:pt x="25908" y="7620"/>
                  </a:lnTo>
                  <a:lnTo>
                    <a:pt x="13716" y="1524"/>
                  </a:lnTo>
                  <a:lnTo>
                    <a:pt x="7620" y="0"/>
                  </a:lnTo>
                  <a:lnTo>
                    <a:pt x="0" y="0"/>
                  </a:lnTo>
                </a:path>
              </a:pathLst>
            </a:custGeom>
            <a:ln w="1524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" name="object 10"/>
            <p:cNvSpPr/>
            <p:nvPr/>
          </p:nvSpPr>
          <p:spPr>
            <a:xfrm>
              <a:off x="6153912" y="5687567"/>
              <a:ext cx="15240" cy="326390"/>
            </a:xfrm>
            <a:custGeom>
              <a:avLst/>
              <a:gdLst/>
              <a:ahLst/>
              <a:cxnLst/>
              <a:rect l="l" t="t" r="r" b="b"/>
              <a:pathLst>
                <a:path w="15239" h="326389">
                  <a:moveTo>
                    <a:pt x="15239" y="326135"/>
                  </a:moveTo>
                  <a:lnTo>
                    <a:pt x="0" y="326135"/>
                  </a:lnTo>
                </a:path>
                <a:path w="15239" h="326389">
                  <a:moveTo>
                    <a:pt x="15239" y="245364"/>
                  </a:moveTo>
                  <a:lnTo>
                    <a:pt x="0" y="245364"/>
                  </a:lnTo>
                </a:path>
                <a:path w="15239" h="326389">
                  <a:moveTo>
                    <a:pt x="15239" y="163067"/>
                  </a:moveTo>
                  <a:lnTo>
                    <a:pt x="0" y="163067"/>
                  </a:lnTo>
                </a:path>
                <a:path w="15239" h="326389">
                  <a:moveTo>
                    <a:pt x="15239" y="82296"/>
                  </a:moveTo>
                  <a:lnTo>
                    <a:pt x="0" y="82296"/>
                  </a:lnTo>
                </a:path>
                <a:path w="15239" h="326389">
                  <a:moveTo>
                    <a:pt x="15239" y="0"/>
                  </a:moveTo>
                  <a:lnTo>
                    <a:pt x="0" y="0"/>
                  </a:lnTo>
                </a:path>
              </a:pathLst>
            </a:custGeom>
            <a:ln w="1524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" name="object 11"/>
            <p:cNvSpPr/>
            <p:nvPr/>
          </p:nvSpPr>
          <p:spPr>
            <a:xfrm>
              <a:off x="5873496" y="5951219"/>
              <a:ext cx="76200" cy="60960"/>
            </a:xfrm>
            <a:custGeom>
              <a:avLst/>
              <a:gdLst/>
              <a:ahLst/>
              <a:cxnLst/>
              <a:rect l="l" t="t" r="r" b="b"/>
              <a:pathLst>
                <a:path w="76200" h="60960">
                  <a:moveTo>
                    <a:pt x="4572" y="0"/>
                  </a:moveTo>
                  <a:lnTo>
                    <a:pt x="1524" y="6096"/>
                  </a:lnTo>
                  <a:lnTo>
                    <a:pt x="0" y="12192"/>
                  </a:lnTo>
                  <a:lnTo>
                    <a:pt x="0" y="25908"/>
                  </a:lnTo>
                  <a:lnTo>
                    <a:pt x="1524" y="32004"/>
                  </a:lnTo>
                  <a:lnTo>
                    <a:pt x="7620" y="44195"/>
                  </a:lnTo>
                  <a:lnTo>
                    <a:pt x="12192" y="50292"/>
                  </a:lnTo>
                  <a:lnTo>
                    <a:pt x="16764" y="53339"/>
                  </a:lnTo>
                  <a:lnTo>
                    <a:pt x="22860" y="57912"/>
                  </a:lnTo>
                  <a:lnTo>
                    <a:pt x="28956" y="59436"/>
                  </a:lnTo>
                  <a:lnTo>
                    <a:pt x="36576" y="60960"/>
                  </a:lnTo>
                  <a:lnTo>
                    <a:pt x="42672" y="60960"/>
                  </a:lnTo>
                  <a:lnTo>
                    <a:pt x="48768" y="59436"/>
                  </a:lnTo>
                  <a:lnTo>
                    <a:pt x="56388" y="57912"/>
                  </a:lnTo>
                  <a:lnTo>
                    <a:pt x="62484" y="54864"/>
                  </a:lnTo>
                  <a:lnTo>
                    <a:pt x="71628" y="45719"/>
                  </a:lnTo>
                  <a:lnTo>
                    <a:pt x="76200" y="39624"/>
                  </a:lnTo>
                </a:path>
              </a:pathLst>
            </a:custGeom>
            <a:ln w="1524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" name="object 12"/>
            <p:cNvSpPr/>
            <p:nvPr/>
          </p:nvSpPr>
          <p:spPr>
            <a:xfrm>
              <a:off x="6013704" y="6033515"/>
              <a:ext cx="76200" cy="60960"/>
            </a:xfrm>
            <a:custGeom>
              <a:avLst/>
              <a:gdLst/>
              <a:ahLst/>
              <a:cxnLst/>
              <a:rect l="l" t="t" r="r" b="b"/>
              <a:pathLst>
                <a:path w="76200" h="60960">
                  <a:moveTo>
                    <a:pt x="4572" y="0"/>
                  </a:moveTo>
                  <a:lnTo>
                    <a:pt x="1524" y="6096"/>
                  </a:lnTo>
                  <a:lnTo>
                    <a:pt x="0" y="12192"/>
                  </a:lnTo>
                  <a:lnTo>
                    <a:pt x="0" y="25908"/>
                  </a:lnTo>
                  <a:lnTo>
                    <a:pt x="28956" y="59436"/>
                  </a:lnTo>
                  <a:lnTo>
                    <a:pt x="36576" y="60960"/>
                  </a:lnTo>
                  <a:lnTo>
                    <a:pt x="42672" y="60960"/>
                  </a:lnTo>
                  <a:lnTo>
                    <a:pt x="48768" y="59436"/>
                  </a:lnTo>
                  <a:lnTo>
                    <a:pt x="56388" y="57912"/>
                  </a:lnTo>
                  <a:lnTo>
                    <a:pt x="62484" y="53339"/>
                  </a:lnTo>
                  <a:lnTo>
                    <a:pt x="67056" y="50292"/>
                  </a:lnTo>
                  <a:lnTo>
                    <a:pt x="71628" y="45719"/>
                  </a:lnTo>
                  <a:lnTo>
                    <a:pt x="76200" y="39624"/>
                  </a:lnTo>
                </a:path>
              </a:pathLst>
            </a:custGeom>
            <a:ln w="1524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" name="object 13"/>
            <p:cNvSpPr/>
            <p:nvPr/>
          </p:nvSpPr>
          <p:spPr>
            <a:xfrm>
              <a:off x="5943600" y="5992367"/>
              <a:ext cx="76200" cy="60960"/>
            </a:xfrm>
            <a:custGeom>
              <a:avLst/>
              <a:gdLst/>
              <a:ahLst/>
              <a:cxnLst/>
              <a:rect l="l" t="t" r="r" b="b"/>
              <a:pathLst>
                <a:path w="76200" h="60960">
                  <a:moveTo>
                    <a:pt x="6096" y="0"/>
                  </a:moveTo>
                  <a:lnTo>
                    <a:pt x="3048" y="6096"/>
                  </a:lnTo>
                  <a:lnTo>
                    <a:pt x="0" y="18288"/>
                  </a:lnTo>
                  <a:lnTo>
                    <a:pt x="1524" y="25908"/>
                  </a:lnTo>
                  <a:lnTo>
                    <a:pt x="28956" y="59436"/>
                  </a:lnTo>
                  <a:lnTo>
                    <a:pt x="35052" y="60960"/>
                  </a:lnTo>
                  <a:lnTo>
                    <a:pt x="42672" y="60960"/>
                  </a:lnTo>
                  <a:lnTo>
                    <a:pt x="54864" y="57912"/>
                  </a:lnTo>
                  <a:lnTo>
                    <a:pt x="60960" y="54864"/>
                  </a:lnTo>
                  <a:lnTo>
                    <a:pt x="67056" y="50292"/>
                  </a:lnTo>
                  <a:lnTo>
                    <a:pt x="71628" y="45719"/>
                  </a:lnTo>
                  <a:lnTo>
                    <a:pt x="76200" y="39624"/>
                  </a:lnTo>
                </a:path>
              </a:pathLst>
            </a:custGeom>
            <a:ln w="1524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4" name="object 14"/>
            <p:cNvSpPr/>
            <p:nvPr/>
          </p:nvSpPr>
          <p:spPr>
            <a:xfrm>
              <a:off x="5801868" y="5910071"/>
              <a:ext cx="76200" cy="60960"/>
            </a:xfrm>
            <a:custGeom>
              <a:avLst/>
              <a:gdLst/>
              <a:ahLst/>
              <a:cxnLst/>
              <a:rect l="l" t="t" r="r" b="b"/>
              <a:pathLst>
                <a:path w="76200" h="60960">
                  <a:moveTo>
                    <a:pt x="6096" y="0"/>
                  </a:moveTo>
                  <a:lnTo>
                    <a:pt x="3048" y="6096"/>
                  </a:lnTo>
                  <a:lnTo>
                    <a:pt x="1524" y="12192"/>
                  </a:lnTo>
                  <a:lnTo>
                    <a:pt x="0" y="19812"/>
                  </a:lnTo>
                  <a:lnTo>
                    <a:pt x="0" y="25908"/>
                  </a:lnTo>
                  <a:lnTo>
                    <a:pt x="1524" y="32004"/>
                  </a:lnTo>
                  <a:lnTo>
                    <a:pt x="4572" y="38100"/>
                  </a:lnTo>
                  <a:lnTo>
                    <a:pt x="13716" y="50292"/>
                  </a:lnTo>
                  <a:lnTo>
                    <a:pt x="18288" y="53339"/>
                  </a:lnTo>
                  <a:lnTo>
                    <a:pt x="24384" y="57912"/>
                  </a:lnTo>
                  <a:lnTo>
                    <a:pt x="36576" y="60960"/>
                  </a:lnTo>
                  <a:lnTo>
                    <a:pt x="50292" y="60960"/>
                  </a:lnTo>
                  <a:lnTo>
                    <a:pt x="62484" y="54864"/>
                  </a:lnTo>
                  <a:lnTo>
                    <a:pt x="68580" y="50292"/>
                  </a:lnTo>
                  <a:lnTo>
                    <a:pt x="73152" y="45719"/>
                  </a:lnTo>
                  <a:lnTo>
                    <a:pt x="76200" y="39624"/>
                  </a:lnTo>
                </a:path>
              </a:pathLst>
            </a:custGeom>
            <a:ln w="1524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5" name="object 15"/>
            <p:cNvSpPr/>
            <p:nvPr/>
          </p:nvSpPr>
          <p:spPr>
            <a:xfrm>
              <a:off x="5807963" y="5896355"/>
              <a:ext cx="289560" cy="177165"/>
            </a:xfrm>
            <a:custGeom>
              <a:avLst/>
              <a:gdLst/>
              <a:ahLst/>
              <a:cxnLst/>
              <a:rect l="l" t="t" r="r" b="b"/>
              <a:pathLst>
                <a:path w="289560" h="177164">
                  <a:moveTo>
                    <a:pt x="0" y="13716"/>
                  </a:moveTo>
                  <a:lnTo>
                    <a:pt x="7619" y="0"/>
                  </a:lnTo>
                </a:path>
                <a:path w="289560" h="177164">
                  <a:moveTo>
                    <a:pt x="70103" y="54864"/>
                  </a:moveTo>
                  <a:lnTo>
                    <a:pt x="77723" y="41148"/>
                  </a:lnTo>
                </a:path>
                <a:path w="289560" h="177164">
                  <a:moveTo>
                    <a:pt x="141732" y="96012"/>
                  </a:moveTo>
                  <a:lnTo>
                    <a:pt x="149351" y="82296"/>
                  </a:lnTo>
                </a:path>
                <a:path w="289560" h="177164">
                  <a:moveTo>
                    <a:pt x="210312" y="137160"/>
                  </a:moveTo>
                  <a:lnTo>
                    <a:pt x="217932" y="123444"/>
                  </a:lnTo>
                </a:path>
                <a:path w="289560" h="177164">
                  <a:moveTo>
                    <a:pt x="281939" y="176783"/>
                  </a:moveTo>
                  <a:lnTo>
                    <a:pt x="289559" y="164592"/>
                  </a:lnTo>
                </a:path>
              </a:pathLst>
            </a:custGeom>
            <a:ln w="1524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6" name="object 16"/>
            <p:cNvSpPr/>
            <p:nvPr/>
          </p:nvSpPr>
          <p:spPr>
            <a:xfrm>
              <a:off x="5942075" y="5658611"/>
              <a:ext cx="74930" cy="62865"/>
            </a:xfrm>
            <a:custGeom>
              <a:avLst/>
              <a:gdLst/>
              <a:ahLst/>
              <a:cxnLst/>
              <a:rect l="l" t="t" r="r" b="b"/>
              <a:pathLst>
                <a:path w="74929" h="62864">
                  <a:moveTo>
                    <a:pt x="74675" y="21336"/>
                  </a:moveTo>
                  <a:lnTo>
                    <a:pt x="41147" y="0"/>
                  </a:lnTo>
                  <a:lnTo>
                    <a:pt x="35051" y="1524"/>
                  </a:lnTo>
                  <a:lnTo>
                    <a:pt x="28955" y="1524"/>
                  </a:lnTo>
                  <a:lnTo>
                    <a:pt x="16763" y="7620"/>
                  </a:lnTo>
                  <a:lnTo>
                    <a:pt x="7619" y="16764"/>
                  </a:lnTo>
                  <a:lnTo>
                    <a:pt x="1523" y="28956"/>
                  </a:lnTo>
                  <a:lnTo>
                    <a:pt x="0" y="35052"/>
                  </a:lnTo>
                  <a:lnTo>
                    <a:pt x="0" y="42672"/>
                  </a:lnTo>
                  <a:lnTo>
                    <a:pt x="1523" y="50292"/>
                  </a:lnTo>
                  <a:lnTo>
                    <a:pt x="3047" y="56388"/>
                  </a:lnTo>
                  <a:lnTo>
                    <a:pt x="6095" y="62484"/>
                  </a:lnTo>
                </a:path>
              </a:pathLst>
            </a:custGeom>
            <a:ln w="1524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7" name="object 17"/>
            <p:cNvSpPr/>
            <p:nvPr/>
          </p:nvSpPr>
          <p:spPr>
            <a:xfrm>
              <a:off x="5800344" y="5740907"/>
              <a:ext cx="76200" cy="62865"/>
            </a:xfrm>
            <a:custGeom>
              <a:avLst/>
              <a:gdLst/>
              <a:ahLst/>
              <a:cxnLst/>
              <a:rect l="l" t="t" r="r" b="b"/>
              <a:pathLst>
                <a:path w="76200" h="62864">
                  <a:moveTo>
                    <a:pt x="76200" y="19812"/>
                  </a:moveTo>
                  <a:lnTo>
                    <a:pt x="62484" y="6096"/>
                  </a:lnTo>
                  <a:lnTo>
                    <a:pt x="56387" y="3048"/>
                  </a:lnTo>
                  <a:lnTo>
                    <a:pt x="50292" y="1524"/>
                  </a:lnTo>
                  <a:lnTo>
                    <a:pt x="42672" y="0"/>
                  </a:lnTo>
                  <a:lnTo>
                    <a:pt x="36576" y="0"/>
                  </a:lnTo>
                  <a:lnTo>
                    <a:pt x="1524" y="28956"/>
                  </a:lnTo>
                  <a:lnTo>
                    <a:pt x="0" y="35052"/>
                  </a:lnTo>
                  <a:lnTo>
                    <a:pt x="0" y="42672"/>
                  </a:lnTo>
                  <a:lnTo>
                    <a:pt x="1524" y="48768"/>
                  </a:lnTo>
                  <a:lnTo>
                    <a:pt x="3048" y="54864"/>
                  </a:lnTo>
                  <a:lnTo>
                    <a:pt x="6095" y="62484"/>
                  </a:lnTo>
                </a:path>
              </a:pathLst>
            </a:custGeom>
            <a:ln w="1524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8" name="object 18"/>
            <p:cNvSpPr/>
            <p:nvPr/>
          </p:nvSpPr>
          <p:spPr>
            <a:xfrm>
              <a:off x="5870447" y="5699760"/>
              <a:ext cx="78105" cy="62865"/>
            </a:xfrm>
            <a:custGeom>
              <a:avLst/>
              <a:gdLst/>
              <a:ahLst/>
              <a:cxnLst/>
              <a:rect l="l" t="t" r="r" b="b"/>
              <a:pathLst>
                <a:path w="78104" h="62864">
                  <a:moveTo>
                    <a:pt x="77724" y="21336"/>
                  </a:moveTo>
                  <a:lnTo>
                    <a:pt x="44196" y="0"/>
                  </a:lnTo>
                  <a:lnTo>
                    <a:pt x="36576" y="0"/>
                  </a:lnTo>
                  <a:lnTo>
                    <a:pt x="4572" y="22860"/>
                  </a:lnTo>
                  <a:lnTo>
                    <a:pt x="3048" y="28956"/>
                  </a:lnTo>
                  <a:lnTo>
                    <a:pt x="1524" y="35052"/>
                  </a:lnTo>
                  <a:lnTo>
                    <a:pt x="0" y="42672"/>
                  </a:lnTo>
                  <a:lnTo>
                    <a:pt x="1524" y="48768"/>
                  </a:lnTo>
                  <a:lnTo>
                    <a:pt x="3048" y="54864"/>
                  </a:lnTo>
                  <a:lnTo>
                    <a:pt x="6096" y="62484"/>
                  </a:lnTo>
                </a:path>
              </a:pathLst>
            </a:custGeom>
            <a:ln w="1524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9" name="object 19"/>
            <p:cNvSpPr/>
            <p:nvPr/>
          </p:nvSpPr>
          <p:spPr>
            <a:xfrm>
              <a:off x="6012180" y="5618987"/>
              <a:ext cx="76200" cy="60960"/>
            </a:xfrm>
            <a:custGeom>
              <a:avLst/>
              <a:gdLst/>
              <a:ahLst/>
              <a:cxnLst/>
              <a:rect l="l" t="t" r="r" b="b"/>
              <a:pathLst>
                <a:path w="76200" h="60960">
                  <a:moveTo>
                    <a:pt x="76200" y="19812"/>
                  </a:moveTo>
                  <a:lnTo>
                    <a:pt x="48768" y="0"/>
                  </a:lnTo>
                  <a:lnTo>
                    <a:pt x="35052" y="0"/>
                  </a:lnTo>
                  <a:lnTo>
                    <a:pt x="22860" y="3048"/>
                  </a:lnTo>
                  <a:lnTo>
                    <a:pt x="16764" y="6096"/>
                  </a:lnTo>
                  <a:lnTo>
                    <a:pt x="7619" y="15240"/>
                  </a:lnTo>
                  <a:lnTo>
                    <a:pt x="4572" y="21336"/>
                  </a:lnTo>
                  <a:lnTo>
                    <a:pt x="0" y="27432"/>
                  </a:lnTo>
                  <a:lnTo>
                    <a:pt x="0" y="48768"/>
                  </a:lnTo>
                  <a:lnTo>
                    <a:pt x="1524" y="54864"/>
                  </a:lnTo>
                  <a:lnTo>
                    <a:pt x="4572" y="60960"/>
                  </a:lnTo>
                </a:path>
              </a:pathLst>
            </a:custGeom>
            <a:ln w="1524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0" name="object 20"/>
            <p:cNvSpPr/>
            <p:nvPr/>
          </p:nvSpPr>
          <p:spPr>
            <a:xfrm>
              <a:off x="1691640" y="5559551"/>
              <a:ext cx="4462780" cy="589915"/>
            </a:xfrm>
            <a:custGeom>
              <a:avLst/>
              <a:gdLst/>
              <a:ahLst/>
              <a:cxnLst/>
              <a:rect l="l" t="t" r="r" b="b"/>
              <a:pathLst>
                <a:path w="4462780" h="589914">
                  <a:moveTo>
                    <a:pt x="4396740" y="79248"/>
                  </a:moveTo>
                  <a:lnTo>
                    <a:pt x="4404359" y="91440"/>
                  </a:lnTo>
                </a:path>
                <a:path w="4462780" h="589914">
                  <a:moveTo>
                    <a:pt x="4325111" y="120396"/>
                  </a:moveTo>
                  <a:lnTo>
                    <a:pt x="4332731" y="132587"/>
                  </a:lnTo>
                </a:path>
                <a:path w="4462780" h="589914">
                  <a:moveTo>
                    <a:pt x="4256531" y="161544"/>
                  </a:moveTo>
                  <a:lnTo>
                    <a:pt x="4262627" y="173735"/>
                  </a:lnTo>
                </a:path>
                <a:path w="4462780" h="589914">
                  <a:moveTo>
                    <a:pt x="4184904" y="201167"/>
                  </a:moveTo>
                  <a:lnTo>
                    <a:pt x="4192524" y="214883"/>
                  </a:lnTo>
                </a:path>
                <a:path w="4462780" h="589914">
                  <a:moveTo>
                    <a:pt x="4113275" y="242316"/>
                  </a:moveTo>
                  <a:lnTo>
                    <a:pt x="4120895" y="254508"/>
                  </a:lnTo>
                </a:path>
                <a:path w="4462780" h="589914">
                  <a:moveTo>
                    <a:pt x="4462272" y="128016"/>
                  </a:moveTo>
                  <a:lnTo>
                    <a:pt x="4462272" y="0"/>
                  </a:lnTo>
                </a:path>
                <a:path w="4462780" h="589914">
                  <a:moveTo>
                    <a:pt x="4462272" y="455676"/>
                  </a:moveTo>
                  <a:lnTo>
                    <a:pt x="4462272" y="589787"/>
                  </a:lnTo>
                </a:path>
                <a:path w="4462780" h="589914">
                  <a:moveTo>
                    <a:pt x="4117847" y="330708"/>
                  </a:moveTo>
                  <a:lnTo>
                    <a:pt x="4056888" y="298703"/>
                  </a:lnTo>
                  <a:lnTo>
                    <a:pt x="4123943" y="260603"/>
                  </a:lnTo>
                </a:path>
                <a:path w="4462780" h="589914">
                  <a:moveTo>
                    <a:pt x="4407408" y="96012"/>
                  </a:moveTo>
                  <a:lnTo>
                    <a:pt x="4457699" y="68580"/>
                  </a:lnTo>
                </a:path>
                <a:path w="4462780" h="589914">
                  <a:moveTo>
                    <a:pt x="4405883" y="499871"/>
                  </a:moveTo>
                  <a:lnTo>
                    <a:pt x="4456175" y="525780"/>
                  </a:lnTo>
                </a:path>
                <a:path w="4462780" h="589914">
                  <a:moveTo>
                    <a:pt x="4050791" y="298703"/>
                  </a:moveTo>
                  <a:lnTo>
                    <a:pt x="0" y="298703"/>
                  </a:lnTo>
                </a:path>
              </a:pathLst>
            </a:custGeom>
            <a:ln w="1524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21" name="object 21"/>
          <p:cNvSpPr/>
          <p:nvPr/>
        </p:nvSpPr>
        <p:spPr>
          <a:xfrm>
            <a:off x="2191179" y="7417307"/>
            <a:ext cx="239567" cy="287020"/>
          </a:xfrm>
          <a:custGeom>
            <a:avLst/>
            <a:gdLst/>
            <a:ahLst/>
            <a:cxnLst/>
            <a:rect l="l" t="t" r="r" b="b"/>
            <a:pathLst>
              <a:path w="104140" h="287020">
                <a:moveTo>
                  <a:pt x="51816" y="220980"/>
                </a:moveTo>
                <a:lnTo>
                  <a:pt x="51816" y="0"/>
                </a:lnTo>
              </a:path>
              <a:path w="104140" h="287020">
                <a:moveTo>
                  <a:pt x="12191" y="254508"/>
                </a:moveTo>
                <a:lnTo>
                  <a:pt x="91439" y="254508"/>
                </a:lnTo>
              </a:path>
              <a:path w="104140" h="287020">
                <a:moveTo>
                  <a:pt x="25908" y="286512"/>
                </a:moveTo>
                <a:lnTo>
                  <a:pt x="77724" y="286512"/>
                </a:lnTo>
              </a:path>
              <a:path w="104140" h="287020">
                <a:moveTo>
                  <a:pt x="0" y="220980"/>
                </a:moveTo>
                <a:lnTo>
                  <a:pt x="103631" y="220980"/>
                </a:lnTo>
              </a:path>
            </a:pathLst>
          </a:custGeom>
          <a:ln w="1524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2" name="object 22"/>
          <p:cNvSpPr/>
          <p:nvPr/>
        </p:nvSpPr>
        <p:spPr>
          <a:xfrm>
            <a:off x="2489179" y="7168896"/>
            <a:ext cx="94951" cy="82550"/>
          </a:xfrm>
          <a:custGeom>
            <a:avLst/>
            <a:gdLst/>
            <a:ahLst/>
            <a:cxnLst/>
            <a:rect l="l" t="t" r="r" b="b"/>
            <a:pathLst>
              <a:path w="41275" h="82550">
                <a:moveTo>
                  <a:pt x="39624" y="0"/>
                </a:moveTo>
                <a:lnTo>
                  <a:pt x="33528" y="0"/>
                </a:lnTo>
                <a:lnTo>
                  <a:pt x="27432" y="1524"/>
                </a:lnTo>
                <a:lnTo>
                  <a:pt x="19812" y="4572"/>
                </a:lnTo>
                <a:lnTo>
                  <a:pt x="15240" y="9144"/>
                </a:lnTo>
                <a:lnTo>
                  <a:pt x="9144" y="13716"/>
                </a:lnTo>
                <a:lnTo>
                  <a:pt x="6096" y="18288"/>
                </a:lnTo>
                <a:lnTo>
                  <a:pt x="3048" y="24384"/>
                </a:lnTo>
                <a:lnTo>
                  <a:pt x="0" y="32004"/>
                </a:lnTo>
                <a:lnTo>
                  <a:pt x="0" y="50292"/>
                </a:lnTo>
                <a:lnTo>
                  <a:pt x="3048" y="57912"/>
                </a:lnTo>
                <a:lnTo>
                  <a:pt x="6096" y="62484"/>
                </a:lnTo>
                <a:lnTo>
                  <a:pt x="9144" y="68580"/>
                </a:lnTo>
                <a:lnTo>
                  <a:pt x="21336" y="77724"/>
                </a:lnTo>
                <a:lnTo>
                  <a:pt x="33528" y="80772"/>
                </a:lnTo>
                <a:lnTo>
                  <a:pt x="41148" y="82296"/>
                </a:lnTo>
              </a:path>
            </a:pathLst>
          </a:custGeom>
          <a:ln w="1524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grpSp>
        <p:nvGrpSpPr>
          <p:cNvPr id="23" name="object 23"/>
          <p:cNvGrpSpPr/>
          <p:nvPr/>
        </p:nvGrpSpPr>
        <p:grpSpPr>
          <a:xfrm>
            <a:off x="2471648" y="7243573"/>
            <a:ext cx="130010" cy="177165"/>
            <a:chOff x="1074419" y="7243572"/>
            <a:chExt cx="56515" cy="177165"/>
          </a:xfrm>
        </p:grpSpPr>
        <p:sp>
          <p:nvSpPr>
            <p:cNvPr id="24" name="object 24"/>
            <p:cNvSpPr/>
            <p:nvPr/>
          </p:nvSpPr>
          <p:spPr>
            <a:xfrm>
              <a:off x="1082039" y="7331964"/>
              <a:ext cx="41275" cy="81280"/>
            </a:xfrm>
            <a:custGeom>
              <a:avLst/>
              <a:gdLst/>
              <a:ahLst/>
              <a:cxnLst/>
              <a:rect l="l" t="t" r="r" b="b"/>
              <a:pathLst>
                <a:path w="41275" h="81279">
                  <a:moveTo>
                    <a:pt x="39624" y="0"/>
                  </a:moveTo>
                  <a:lnTo>
                    <a:pt x="6096" y="19812"/>
                  </a:lnTo>
                  <a:lnTo>
                    <a:pt x="3048" y="24384"/>
                  </a:lnTo>
                  <a:lnTo>
                    <a:pt x="0" y="32004"/>
                  </a:lnTo>
                  <a:lnTo>
                    <a:pt x="0" y="50292"/>
                  </a:lnTo>
                  <a:lnTo>
                    <a:pt x="27432" y="79248"/>
                  </a:lnTo>
                  <a:lnTo>
                    <a:pt x="33528" y="80772"/>
                  </a:lnTo>
                  <a:lnTo>
                    <a:pt x="41148" y="80772"/>
                  </a:lnTo>
                </a:path>
              </a:pathLst>
            </a:custGeom>
            <a:ln w="1524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5" name="object 25"/>
            <p:cNvSpPr/>
            <p:nvPr/>
          </p:nvSpPr>
          <p:spPr>
            <a:xfrm>
              <a:off x="1082039" y="7251192"/>
              <a:ext cx="41275" cy="81280"/>
            </a:xfrm>
            <a:custGeom>
              <a:avLst/>
              <a:gdLst/>
              <a:ahLst/>
              <a:cxnLst/>
              <a:rect l="l" t="t" r="r" b="b"/>
              <a:pathLst>
                <a:path w="41275" h="81279">
                  <a:moveTo>
                    <a:pt x="39624" y="0"/>
                  </a:moveTo>
                  <a:lnTo>
                    <a:pt x="33528" y="0"/>
                  </a:lnTo>
                  <a:lnTo>
                    <a:pt x="27432" y="1524"/>
                  </a:lnTo>
                  <a:lnTo>
                    <a:pt x="19812" y="4572"/>
                  </a:lnTo>
                  <a:lnTo>
                    <a:pt x="15240" y="7620"/>
                  </a:lnTo>
                  <a:lnTo>
                    <a:pt x="9144" y="12192"/>
                  </a:lnTo>
                  <a:lnTo>
                    <a:pt x="0" y="30480"/>
                  </a:lnTo>
                  <a:lnTo>
                    <a:pt x="0" y="50292"/>
                  </a:lnTo>
                  <a:lnTo>
                    <a:pt x="9144" y="68580"/>
                  </a:lnTo>
                  <a:lnTo>
                    <a:pt x="15240" y="73152"/>
                  </a:lnTo>
                  <a:lnTo>
                    <a:pt x="27432" y="79248"/>
                  </a:lnTo>
                  <a:lnTo>
                    <a:pt x="33528" y="80772"/>
                  </a:lnTo>
                  <a:lnTo>
                    <a:pt x="41148" y="80772"/>
                  </a:lnTo>
                </a:path>
              </a:pathLst>
            </a:custGeom>
            <a:ln w="1524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26" name="object 26"/>
          <p:cNvGrpSpPr/>
          <p:nvPr/>
        </p:nvGrpSpPr>
        <p:grpSpPr>
          <a:xfrm>
            <a:off x="2471648" y="7078980"/>
            <a:ext cx="144618" cy="97790"/>
            <a:chOff x="1074419" y="7078980"/>
            <a:chExt cx="62865" cy="97790"/>
          </a:xfrm>
        </p:grpSpPr>
        <p:sp>
          <p:nvSpPr>
            <p:cNvPr id="27" name="object 27"/>
            <p:cNvSpPr/>
            <p:nvPr/>
          </p:nvSpPr>
          <p:spPr>
            <a:xfrm>
              <a:off x="1082039" y="7086600"/>
              <a:ext cx="41275" cy="82550"/>
            </a:xfrm>
            <a:custGeom>
              <a:avLst/>
              <a:gdLst/>
              <a:ahLst/>
              <a:cxnLst/>
              <a:rect l="l" t="t" r="r" b="b"/>
              <a:pathLst>
                <a:path w="41275" h="82550">
                  <a:moveTo>
                    <a:pt x="39624" y="0"/>
                  </a:moveTo>
                  <a:lnTo>
                    <a:pt x="6096" y="18288"/>
                  </a:lnTo>
                  <a:lnTo>
                    <a:pt x="3048" y="25908"/>
                  </a:lnTo>
                  <a:lnTo>
                    <a:pt x="0" y="32004"/>
                  </a:lnTo>
                  <a:lnTo>
                    <a:pt x="0" y="51816"/>
                  </a:lnTo>
                  <a:lnTo>
                    <a:pt x="9144" y="70104"/>
                  </a:lnTo>
                  <a:lnTo>
                    <a:pt x="15240" y="73152"/>
                  </a:lnTo>
                  <a:lnTo>
                    <a:pt x="21336" y="77724"/>
                  </a:lnTo>
                  <a:lnTo>
                    <a:pt x="27432" y="79248"/>
                  </a:lnTo>
                  <a:lnTo>
                    <a:pt x="33528" y="82296"/>
                  </a:lnTo>
                  <a:lnTo>
                    <a:pt x="41148" y="82296"/>
                  </a:lnTo>
                </a:path>
              </a:pathLst>
            </a:custGeom>
            <a:ln w="1524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8" name="object 28"/>
            <p:cNvSpPr/>
            <p:nvPr/>
          </p:nvSpPr>
          <p:spPr>
            <a:xfrm>
              <a:off x="1121663" y="7086600"/>
              <a:ext cx="15240" cy="82550"/>
            </a:xfrm>
            <a:custGeom>
              <a:avLst/>
              <a:gdLst/>
              <a:ahLst/>
              <a:cxnLst/>
              <a:rect l="l" t="t" r="r" b="b"/>
              <a:pathLst>
                <a:path w="15240" h="82550">
                  <a:moveTo>
                    <a:pt x="0" y="0"/>
                  </a:moveTo>
                  <a:lnTo>
                    <a:pt x="15239" y="0"/>
                  </a:lnTo>
                </a:path>
                <a:path w="15240" h="82550">
                  <a:moveTo>
                    <a:pt x="0" y="82296"/>
                  </a:moveTo>
                  <a:lnTo>
                    <a:pt x="15239" y="82296"/>
                  </a:lnTo>
                </a:path>
              </a:pathLst>
            </a:custGeom>
            <a:ln w="1524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29" name="object 29"/>
          <p:cNvSpPr/>
          <p:nvPr/>
        </p:nvSpPr>
        <p:spPr>
          <a:xfrm>
            <a:off x="2580329" y="7251192"/>
            <a:ext cx="35059" cy="0"/>
          </a:xfrm>
          <a:custGeom>
            <a:avLst/>
            <a:gdLst/>
            <a:ahLst/>
            <a:cxnLst/>
            <a:rect l="l" t="t" r="r" b="b"/>
            <a:pathLst>
              <a:path w="15240">
                <a:moveTo>
                  <a:pt x="0" y="0"/>
                </a:moveTo>
                <a:lnTo>
                  <a:pt x="15239" y="0"/>
                </a:lnTo>
              </a:path>
            </a:pathLst>
          </a:custGeom>
          <a:ln w="1524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0" name="object 30"/>
          <p:cNvSpPr/>
          <p:nvPr/>
        </p:nvSpPr>
        <p:spPr>
          <a:xfrm>
            <a:off x="2580329" y="7331964"/>
            <a:ext cx="35059" cy="0"/>
          </a:xfrm>
          <a:custGeom>
            <a:avLst/>
            <a:gdLst/>
            <a:ahLst/>
            <a:cxnLst/>
            <a:rect l="l" t="t" r="r" b="b"/>
            <a:pathLst>
              <a:path w="15240">
                <a:moveTo>
                  <a:pt x="0" y="0"/>
                </a:moveTo>
                <a:lnTo>
                  <a:pt x="15239" y="0"/>
                </a:lnTo>
              </a:path>
            </a:pathLst>
          </a:custGeom>
          <a:ln w="1524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1" name="object 31"/>
          <p:cNvSpPr/>
          <p:nvPr/>
        </p:nvSpPr>
        <p:spPr>
          <a:xfrm>
            <a:off x="2580329" y="7412735"/>
            <a:ext cx="35059" cy="0"/>
          </a:xfrm>
          <a:custGeom>
            <a:avLst/>
            <a:gdLst/>
            <a:ahLst/>
            <a:cxnLst/>
            <a:rect l="l" t="t" r="r" b="b"/>
            <a:pathLst>
              <a:path w="15240">
                <a:moveTo>
                  <a:pt x="0" y="0"/>
                </a:moveTo>
                <a:lnTo>
                  <a:pt x="15239" y="0"/>
                </a:lnTo>
              </a:path>
            </a:pathLst>
          </a:custGeom>
          <a:ln w="1524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2" name="object 32"/>
          <p:cNvSpPr/>
          <p:nvPr/>
        </p:nvSpPr>
        <p:spPr>
          <a:xfrm>
            <a:off x="2345436" y="7251192"/>
            <a:ext cx="94951" cy="81280"/>
          </a:xfrm>
          <a:custGeom>
            <a:avLst/>
            <a:gdLst/>
            <a:ahLst/>
            <a:cxnLst/>
            <a:rect l="l" t="t" r="r" b="b"/>
            <a:pathLst>
              <a:path w="41275" h="81279">
                <a:moveTo>
                  <a:pt x="0" y="80772"/>
                </a:moveTo>
                <a:lnTo>
                  <a:pt x="6096" y="80772"/>
                </a:lnTo>
                <a:lnTo>
                  <a:pt x="12192" y="79248"/>
                </a:lnTo>
                <a:lnTo>
                  <a:pt x="39624" y="50292"/>
                </a:lnTo>
                <a:lnTo>
                  <a:pt x="41148" y="44196"/>
                </a:lnTo>
                <a:lnTo>
                  <a:pt x="41148" y="36576"/>
                </a:lnTo>
                <a:lnTo>
                  <a:pt x="12192" y="1524"/>
                </a:lnTo>
                <a:lnTo>
                  <a:pt x="6096" y="0"/>
                </a:lnTo>
                <a:lnTo>
                  <a:pt x="0" y="0"/>
                </a:lnTo>
              </a:path>
            </a:pathLst>
          </a:custGeom>
          <a:ln w="1524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grpSp>
        <p:nvGrpSpPr>
          <p:cNvPr id="33" name="object 33"/>
          <p:cNvGrpSpPr/>
          <p:nvPr/>
        </p:nvGrpSpPr>
        <p:grpSpPr>
          <a:xfrm>
            <a:off x="2327909" y="7078980"/>
            <a:ext cx="130010" cy="180340"/>
            <a:chOff x="1011936" y="7078980"/>
            <a:chExt cx="56515" cy="180340"/>
          </a:xfrm>
        </p:grpSpPr>
        <p:sp>
          <p:nvSpPr>
            <p:cNvPr id="34" name="object 34"/>
            <p:cNvSpPr/>
            <p:nvPr/>
          </p:nvSpPr>
          <p:spPr>
            <a:xfrm>
              <a:off x="1019556" y="7086600"/>
              <a:ext cx="41275" cy="82550"/>
            </a:xfrm>
            <a:custGeom>
              <a:avLst/>
              <a:gdLst/>
              <a:ahLst/>
              <a:cxnLst/>
              <a:rect l="l" t="t" r="r" b="b"/>
              <a:pathLst>
                <a:path w="41275" h="82550">
                  <a:moveTo>
                    <a:pt x="0" y="82296"/>
                  </a:moveTo>
                  <a:lnTo>
                    <a:pt x="6096" y="82296"/>
                  </a:lnTo>
                  <a:lnTo>
                    <a:pt x="12192" y="79248"/>
                  </a:lnTo>
                  <a:lnTo>
                    <a:pt x="19812" y="77724"/>
                  </a:lnTo>
                  <a:lnTo>
                    <a:pt x="24384" y="73152"/>
                  </a:lnTo>
                  <a:lnTo>
                    <a:pt x="30480" y="68580"/>
                  </a:lnTo>
                  <a:lnTo>
                    <a:pt x="33528" y="64008"/>
                  </a:lnTo>
                  <a:lnTo>
                    <a:pt x="39624" y="51816"/>
                  </a:lnTo>
                  <a:lnTo>
                    <a:pt x="41148" y="44196"/>
                  </a:lnTo>
                  <a:lnTo>
                    <a:pt x="41148" y="38100"/>
                  </a:lnTo>
                  <a:lnTo>
                    <a:pt x="12192" y="3048"/>
                  </a:lnTo>
                  <a:lnTo>
                    <a:pt x="0" y="0"/>
                  </a:lnTo>
                </a:path>
              </a:pathLst>
            </a:custGeom>
            <a:ln w="1524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5" name="object 35"/>
            <p:cNvSpPr/>
            <p:nvPr/>
          </p:nvSpPr>
          <p:spPr>
            <a:xfrm>
              <a:off x="1019556" y="7168896"/>
              <a:ext cx="41275" cy="82550"/>
            </a:xfrm>
            <a:custGeom>
              <a:avLst/>
              <a:gdLst/>
              <a:ahLst/>
              <a:cxnLst/>
              <a:rect l="l" t="t" r="r" b="b"/>
              <a:pathLst>
                <a:path w="41275" h="82550">
                  <a:moveTo>
                    <a:pt x="0" y="82296"/>
                  </a:moveTo>
                  <a:lnTo>
                    <a:pt x="33528" y="62484"/>
                  </a:lnTo>
                  <a:lnTo>
                    <a:pt x="36576" y="57912"/>
                  </a:lnTo>
                  <a:lnTo>
                    <a:pt x="39624" y="50292"/>
                  </a:lnTo>
                  <a:lnTo>
                    <a:pt x="41148" y="44196"/>
                  </a:lnTo>
                  <a:lnTo>
                    <a:pt x="41148" y="38100"/>
                  </a:lnTo>
                  <a:lnTo>
                    <a:pt x="18288" y="4572"/>
                  </a:lnTo>
                  <a:lnTo>
                    <a:pt x="6096" y="0"/>
                  </a:lnTo>
                  <a:lnTo>
                    <a:pt x="0" y="0"/>
                  </a:lnTo>
                </a:path>
              </a:pathLst>
            </a:custGeom>
            <a:ln w="1524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36" name="object 36"/>
          <p:cNvGrpSpPr/>
          <p:nvPr/>
        </p:nvGrpSpPr>
        <p:grpSpPr>
          <a:xfrm>
            <a:off x="2310379" y="7324343"/>
            <a:ext cx="147539" cy="96520"/>
            <a:chOff x="1004316" y="7324343"/>
            <a:chExt cx="64135" cy="96520"/>
          </a:xfrm>
        </p:grpSpPr>
        <p:sp>
          <p:nvSpPr>
            <p:cNvPr id="37" name="object 37"/>
            <p:cNvSpPr/>
            <p:nvPr/>
          </p:nvSpPr>
          <p:spPr>
            <a:xfrm>
              <a:off x="1019556" y="7331963"/>
              <a:ext cx="41275" cy="81280"/>
            </a:xfrm>
            <a:custGeom>
              <a:avLst/>
              <a:gdLst/>
              <a:ahLst/>
              <a:cxnLst/>
              <a:rect l="l" t="t" r="r" b="b"/>
              <a:pathLst>
                <a:path w="41275" h="81279">
                  <a:moveTo>
                    <a:pt x="0" y="80772"/>
                  </a:moveTo>
                  <a:lnTo>
                    <a:pt x="6096" y="80772"/>
                  </a:lnTo>
                  <a:lnTo>
                    <a:pt x="12192" y="79248"/>
                  </a:lnTo>
                  <a:lnTo>
                    <a:pt x="19812" y="76200"/>
                  </a:lnTo>
                  <a:lnTo>
                    <a:pt x="24384" y="71628"/>
                  </a:lnTo>
                  <a:lnTo>
                    <a:pt x="30480" y="67056"/>
                  </a:lnTo>
                  <a:lnTo>
                    <a:pt x="33528" y="62484"/>
                  </a:lnTo>
                  <a:lnTo>
                    <a:pt x="39624" y="50292"/>
                  </a:lnTo>
                  <a:lnTo>
                    <a:pt x="41148" y="42672"/>
                  </a:lnTo>
                  <a:lnTo>
                    <a:pt x="41148" y="36576"/>
                  </a:lnTo>
                  <a:lnTo>
                    <a:pt x="39624" y="32004"/>
                  </a:lnTo>
                  <a:lnTo>
                    <a:pt x="36576" y="24384"/>
                  </a:lnTo>
                  <a:lnTo>
                    <a:pt x="33528" y="19812"/>
                  </a:lnTo>
                  <a:lnTo>
                    <a:pt x="30480" y="13716"/>
                  </a:lnTo>
                  <a:lnTo>
                    <a:pt x="18288" y="4572"/>
                  </a:lnTo>
                  <a:lnTo>
                    <a:pt x="0" y="0"/>
                  </a:lnTo>
                </a:path>
              </a:pathLst>
            </a:custGeom>
            <a:ln w="1524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8" name="object 38"/>
            <p:cNvSpPr/>
            <p:nvPr/>
          </p:nvSpPr>
          <p:spPr>
            <a:xfrm>
              <a:off x="1004316" y="7331963"/>
              <a:ext cx="15240" cy="81280"/>
            </a:xfrm>
            <a:custGeom>
              <a:avLst/>
              <a:gdLst/>
              <a:ahLst/>
              <a:cxnLst/>
              <a:rect l="l" t="t" r="r" b="b"/>
              <a:pathLst>
                <a:path w="15240" h="81279">
                  <a:moveTo>
                    <a:pt x="15239" y="80771"/>
                  </a:moveTo>
                  <a:lnTo>
                    <a:pt x="0" y="80771"/>
                  </a:lnTo>
                </a:path>
                <a:path w="15240" h="81279">
                  <a:moveTo>
                    <a:pt x="15239" y="0"/>
                  </a:moveTo>
                  <a:lnTo>
                    <a:pt x="0" y="0"/>
                  </a:lnTo>
                </a:path>
              </a:pathLst>
            </a:custGeom>
            <a:ln w="1524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39" name="object 39"/>
          <p:cNvSpPr/>
          <p:nvPr/>
        </p:nvSpPr>
        <p:spPr>
          <a:xfrm>
            <a:off x="2310378" y="7251192"/>
            <a:ext cx="35059" cy="0"/>
          </a:xfrm>
          <a:custGeom>
            <a:avLst/>
            <a:gdLst/>
            <a:ahLst/>
            <a:cxnLst/>
            <a:rect l="l" t="t" r="r" b="b"/>
            <a:pathLst>
              <a:path w="15240">
                <a:moveTo>
                  <a:pt x="15239" y="0"/>
                </a:moveTo>
                <a:lnTo>
                  <a:pt x="0" y="0"/>
                </a:lnTo>
              </a:path>
            </a:pathLst>
          </a:custGeom>
          <a:ln w="1524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0" name="object 40"/>
          <p:cNvSpPr/>
          <p:nvPr/>
        </p:nvSpPr>
        <p:spPr>
          <a:xfrm>
            <a:off x="2310378" y="7168896"/>
            <a:ext cx="35059" cy="0"/>
          </a:xfrm>
          <a:custGeom>
            <a:avLst/>
            <a:gdLst/>
            <a:ahLst/>
            <a:cxnLst/>
            <a:rect l="l" t="t" r="r" b="b"/>
            <a:pathLst>
              <a:path w="15240">
                <a:moveTo>
                  <a:pt x="15239" y="0"/>
                </a:moveTo>
                <a:lnTo>
                  <a:pt x="0" y="0"/>
                </a:lnTo>
              </a:path>
            </a:pathLst>
          </a:custGeom>
          <a:ln w="1524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1" name="object 41"/>
          <p:cNvSpPr/>
          <p:nvPr/>
        </p:nvSpPr>
        <p:spPr>
          <a:xfrm>
            <a:off x="2310378" y="7086600"/>
            <a:ext cx="35059" cy="0"/>
          </a:xfrm>
          <a:custGeom>
            <a:avLst/>
            <a:gdLst/>
            <a:ahLst/>
            <a:cxnLst/>
            <a:rect l="l" t="t" r="r" b="b"/>
            <a:pathLst>
              <a:path w="15240">
                <a:moveTo>
                  <a:pt x="15239" y="0"/>
                </a:moveTo>
                <a:lnTo>
                  <a:pt x="0" y="0"/>
                </a:lnTo>
              </a:path>
            </a:pathLst>
          </a:custGeom>
          <a:ln w="1524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2" name="object 42"/>
          <p:cNvSpPr/>
          <p:nvPr/>
        </p:nvSpPr>
        <p:spPr>
          <a:xfrm>
            <a:off x="2955461" y="7078980"/>
            <a:ext cx="280471" cy="334010"/>
          </a:xfrm>
          <a:custGeom>
            <a:avLst/>
            <a:gdLst/>
            <a:ahLst/>
            <a:cxnLst/>
            <a:rect l="l" t="t" r="r" b="b"/>
            <a:pathLst>
              <a:path w="121919" h="334009">
                <a:moveTo>
                  <a:pt x="0" y="333755"/>
                </a:moveTo>
                <a:lnTo>
                  <a:pt x="121919" y="333755"/>
                </a:lnTo>
                <a:lnTo>
                  <a:pt x="121919" y="0"/>
                </a:lnTo>
                <a:lnTo>
                  <a:pt x="0" y="0"/>
                </a:lnTo>
                <a:lnTo>
                  <a:pt x="0" y="333755"/>
                </a:lnTo>
                <a:close/>
              </a:path>
            </a:pathLst>
          </a:custGeom>
          <a:ln w="1524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3" name="object 43"/>
          <p:cNvSpPr/>
          <p:nvPr/>
        </p:nvSpPr>
        <p:spPr>
          <a:xfrm>
            <a:off x="3435766" y="7095745"/>
            <a:ext cx="708481" cy="307975"/>
          </a:xfrm>
          <a:custGeom>
            <a:avLst/>
            <a:gdLst/>
            <a:ahLst/>
            <a:cxnLst/>
            <a:rect l="l" t="t" r="r" b="b"/>
            <a:pathLst>
              <a:path w="307975" h="307975">
                <a:moveTo>
                  <a:pt x="0" y="155448"/>
                </a:moveTo>
                <a:lnTo>
                  <a:pt x="7973" y="106509"/>
                </a:lnTo>
                <a:lnTo>
                  <a:pt x="30138" y="63861"/>
                </a:lnTo>
                <a:lnTo>
                  <a:pt x="63861" y="30138"/>
                </a:lnTo>
                <a:lnTo>
                  <a:pt x="106509" y="7973"/>
                </a:lnTo>
                <a:lnTo>
                  <a:pt x="155448" y="0"/>
                </a:lnTo>
                <a:lnTo>
                  <a:pt x="203484" y="7973"/>
                </a:lnTo>
                <a:lnTo>
                  <a:pt x="245303" y="30138"/>
                </a:lnTo>
                <a:lnTo>
                  <a:pt x="278343" y="63861"/>
                </a:lnTo>
                <a:lnTo>
                  <a:pt x="300045" y="106509"/>
                </a:lnTo>
                <a:lnTo>
                  <a:pt x="307848" y="155448"/>
                </a:lnTo>
                <a:lnTo>
                  <a:pt x="300045" y="204069"/>
                </a:lnTo>
                <a:lnTo>
                  <a:pt x="278343" y="245961"/>
                </a:lnTo>
                <a:lnTo>
                  <a:pt x="245303" y="278782"/>
                </a:lnTo>
                <a:lnTo>
                  <a:pt x="203484" y="300191"/>
                </a:lnTo>
                <a:lnTo>
                  <a:pt x="155448" y="307848"/>
                </a:lnTo>
                <a:lnTo>
                  <a:pt x="106509" y="300191"/>
                </a:lnTo>
                <a:lnTo>
                  <a:pt x="63861" y="278782"/>
                </a:lnTo>
                <a:lnTo>
                  <a:pt x="30138" y="245961"/>
                </a:lnTo>
                <a:lnTo>
                  <a:pt x="7973" y="204069"/>
                </a:lnTo>
                <a:lnTo>
                  <a:pt x="0" y="155448"/>
                </a:lnTo>
              </a:path>
            </a:pathLst>
          </a:custGeom>
          <a:ln w="1524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4" name="object 44"/>
          <p:cNvSpPr/>
          <p:nvPr/>
        </p:nvSpPr>
        <p:spPr>
          <a:xfrm>
            <a:off x="1444422" y="9410701"/>
            <a:ext cx="15051933" cy="10795"/>
          </a:xfrm>
          <a:custGeom>
            <a:avLst/>
            <a:gdLst/>
            <a:ahLst/>
            <a:cxnLst/>
            <a:rect l="l" t="t" r="r" b="b"/>
            <a:pathLst>
              <a:path w="6543040" h="10795">
                <a:moveTo>
                  <a:pt x="6542531" y="10667"/>
                </a:moveTo>
                <a:lnTo>
                  <a:pt x="0" y="10667"/>
                </a:lnTo>
                <a:lnTo>
                  <a:pt x="0" y="0"/>
                </a:lnTo>
                <a:lnTo>
                  <a:pt x="6542531" y="0"/>
                </a:lnTo>
                <a:lnTo>
                  <a:pt x="6542531" y="10667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5" name="object 45"/>
          <p:cNvSpPr/>
          <p:nvPr/>
        </p:nvSpPr>
        <p:spPr>
          <a:xfrm>
            <a:off x="3095694" y="6987540"/>
            <a:ext cx="0" cy="91440"/>
          </a:xfrm>
          <a:custGeom>
            <a:avLst/>
            <a:gdLst/>
            <a:ahLst/>
            <a:cxnLst/>
            <a:rect l="l" t="t" r="r" b="b"/>
            <a:pathLst>
              <a:path h="91440">
                <a:moveTo>
                  <a:pt x="0" y="91440"/>
                </a:moveTo>
                <a:lnTo>
                  <a:pt x="0" y="0"/>
                </a:lnTo>
              </a:path>
            </a:pathLst>
          </a:custGeom>
          <a:ln w="1524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6" name="object 46"/>
          <p:cNvSpPr/>
          <p:nvPr/>
        </p:nvSpPr>
        <p:spPr>
          <a:xfrm>
            <a:off x="3095694" y="7412736"/>
            <a:ext cx="0" cy="85725"/>
          </a:xfrm>
          <a:custGeom>
            <a:avLst/>
            <a:gdLst/>
            <a:ahLst/>
            <a:cxnLst/>
            <a:rect l="l" t="t" r="r" b="b"/>
            <a:pathLst>
              <a:path h="85725">
                <a:moveTo>
                  <a:pt x="0" y="0"/>
                </a:moveTo>
                <a:lnTo>
                  <a:pt x="0" y="85344"/>
                </a:lnTo>
              </a:path>
            </a:pathLst>
          </a:custGeom>
          <a:ln w="1524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7" name="object 47"/>
          <p:cNvSpPr/>
          <p:nvPr/>
        </p:nvSpPr>
        <p:spPr>
          <a:xfrm>
            <a:off x="3793365" y="6987540"/>
            <a:ext cx="0" cy="99060"/>
          </a:xfrm>
          <a:custGeom>
            <a:avLst/>
            <a:gdLst/>
            <a:ahLst/>
            <a:cxnLst/>
            <a:rect l="l" t="t" r="r" b="b"/>
            <a:pathLst>
              <a:path h="99059">
                <a:moveTo>
                  <a:pt x="0" y="99060"/>
                </a:moveTo>
                <a:lnTo>
                  <a:pt x="0" y="0"/>
                </a:lnTo>
              </a:path>
            </a:pathLst>
          </a:custGeom>
          <a:ln w="1524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8" name="object 48"/>
          <p:cNvSpPr/>
          <p:nvPr/>
        </p:nvSpPr>
        <p:spPr>
          <a:xfrm>
            <a:off x="3793365" y="7412736"/>
            <a:ext cx="0" cy="85725"/>
          </a:xfrm>
          <a:custGeom>
            <a:avLst/>
            <a:gdLst/>
            <a:ahLst/>
            <a:cxnLst/>
            <a:rect l="l" t="t" r="r" b="b"/>
            <a:pathLst>
              <a:path h="85725">
                <a:moveTo>
                  <a:pt x="0" y="0"/>
                </a:moveTo>
                <a:lnTo>
                  <a:pt x="0" y="85344"/>
                </a:lnTo>
              </a:path>
            </a:pathLst>
          </a:custGeom>
          <a:ln w="1524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9" name="object 49"/>
          <p:cNvSpPr/>
          <p:nvPr/>
        </p:nvSpPr>
        <p:spPr>
          <a:xfrm>
            <a:off x="4259650" y="6987540"/>
            <a:ext cx="0" cy="88900"/>
          </a:xfrm>
          <a:custGeom>
            <a:avLst/>
            <a:gdLst/>
            <a:ahLst/>
            <a:cxnLst/>
            <a:rect l="l" t="t" r="r" b="b"/>
            <a:pathLst>
              <a:path h="88900">
                <a:moveTo>
                  <a:pt x="0" y="88392"/>
                </a:moveTo>
                <a:lnTo>
                  <a:pt x="0" y="0"/>
                </a:lnTo>
              </a:path>
            </a:pathLst>
          </a:custGeom>
          <a:ln w="1524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0" name="object 50"/>
          <p:cNvSpPr/>
          <p:nvPr/>
        </p:nvSpPr>
        <p:spPr>
          <a:xfrm>
            <a:off x="4259650" y="7405117"/>
            <a:ext cx="0" cy="93345"/>
          </a:xfrm>
          <a:custGeom>
            <a:avLst/>
            <a:gdLst/>
            <a:ahLst/>
            <a:cxnLst/>
            <a:rect l="l" t="t" r="r" b="b"/>
            <a:pathLst>
              <a:path h="93345">
                <a:moveTo>
                  <a:pt x="0" y="0"/>
                </a:moveTo>
                <a:lnTo>
                  <a:pt x="0" y="92964"/>
                </a:lnTo>
              </a:path>
            </a:pathLst>
          </a:custGeom>
          <a:ln w="1524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1" name="object 51"/>
          <p:cNvSpPr/>
          <p:nvPr/>
        </p:nvSpPr>
        <p:spPr>
          <a:xfrm>
            <a:off x="2629415" y="6987540"/>
            <a:ext cx="1620011" cy="0"/>
          </a:xfrm>
          <a:custGeom>
            <a:avLst/>
            <a:gdLst/>
            <a:ahLst/>
            <a:cxnLst/>
            <a:rect l="l" t="t" r="r" b="b"/>
            <a:pathLst>
              <a:path w="704214">
                <a:moveTo>
                  <a:pt x="0" y="0"/>
                </a:moveTo>
                <a:lnTo>
                  <a:pt x="704087" y="0"/>
                </a:lnTo>
              </a:path>
            </a:pathLst>
          </a:custGeom>
          <a:ln w="1524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2" name="object 52"/>
          <p:cNvSpPr/>
          <p:nvPr/>
        </p:nvSpPr>
        <p:spPr>
          <a:xfrm>
            <a:off x="2636423" y="7498080"/>
            <a:ext cx="1612707" cy="0"/>
          </a:xfrm>
          <a:custGeom>
            <a:avLst/>
            <a:gdLst/>
            <a:ahLst/>
            <a:cxnLst/>
            <a:rect l="l" t="t" r="r" b="b"/>
            <a:pathLst>
              <a:path w="701039">
                <a:moveTo>
                  <a:pt x="0" y="0"/>
                </a:moveTo>
                <a:lnTo>
                  <a:pt x="701039" y="0"/>
                </a:lnTo>
              </a:path>
            </a:pathLst>
          </a:custGeom>
          <a:ln w="1524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3" name="object 53"/>
          <p:cNvSpPr/>
          <p:nvPr/>
        </p:nvSpPr>
        <p:spPr>
          <a:xfrm>
            <a:off x="2618894" y="6987540"/>
            <a:ext cx="0" cy="99060"/>
          </a:xfrm>
          <a:custGeom>
            <a:avLst/>
            <a:gdLst/>
            <a:ahLst/>
            <a:cxnLst/>
            <a:rect l="l" t="t" r="r" b="b"/>
            <a:pathLst>
              <a:path h="99059">
                <a:moveTo>
                  <a:pt x="0" y="0"/>
                </a:moveTo>
                <a:lnTo>
                  <a:pt x="0" y="99060"/>
                </a:lnTo>
              </a:path>
            </a:pathLst>
          </a:custGeom>
          <a:ln w="1524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4" name="object 54"/>
          <p:cNvSpPr/>
          <p:nvPr/>
        </p:nvSpPr>
        <p:spPr>
          <a:xfrm>
            <a:off x="2618894" y="7412736"/>
            <a:ext cx="0" cy="85725"/>
          </a:xfrm>
          <a:custGeom>
            <a:avLst/>
            <a:gdLst/>
            <a:ahLst/>
            <a:cxnLst/>
            <a:rect l="l" t="t" r="r" b="b"/>
            <a:pathLst>
              <a:path h="85725">
                <a:moveTo>
                  <a:pt x="0" y="0"/>
                </a:moveTo>
                <a:lnTo>
                  <a:pt x="0" y="85344"/>
                </a:lnTo>
              </a:path>
            </a:pathLst>
          </a:custGeom>
          <a:ln w="1524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grpSp>
        <p:nvGrpSpPr>
          <p:cNvPr id="55" name="object 55"/>
          <p:cNvGrpSpPr/>
          <p:nvPr/>
        </p:nvGrpSpPr>
        <p:grpSpPr>
          <a:xfrm>
            <a:off x="3039604" y="6963156"/>
            <a:ext cx="112480" cy="48895"/>
            <a:chOff x="1321308" y="6963155"/>
            <a:chExt cx="48895" cy="48895"/>
          </a:xfrm>
        </p:grpSpPr>
        <p:sp>
          <p:nvSpPr>
            <p:cNvPr id="56" name="object 56"/>
            <p:cNvSpPr/>
            <p:nvPr/>
          </p:nvSpPr>
          <p:spPr>
            <a:xfrm>
              <a:off x="1325880" y="6967727"/>
              <a:ext cx="40005" cy="40005"/>
            </a:xfrm>
            <a:custGeom>
              <a:avLst/>
              <a:gdLst/>
              <a:ahLst/>
              <a:cxnLst/>
              <a:rect l="l" t="t" r="r" b="b"/>
              <a:pathLst>
                <a:path w="40005" h="40004">
                  <a:moveTo>
                    <a:pt x="19812" y="39624"/>
                  </a:moveTo>
                  <a:lnTo>
                    <a:pt x="12215" y="38028"/>
                  </a:lnTo>
                  <a:lnTo>
                    <a:pt x="5905" y="33718"/>
                  </a:lnTo>
                  <a:lnTo>
                    <a:pt x="1595" y="27408"/>
                  </a:lnTo>
                  <a:lnTo>
                    <a:pt x="0" y="19812"/>
                  </a:lnTo>
                  <a:lnTo>
                    <a:pt x="1595" y="12215"/>
                  </a:lnTo>
                  <a:lnTo>
                    <a:pt x="5905" y="5905"/>
                  </a:lnTo>
                  <a:lnTo>
                    <a:pt x="12215" y="1595"/>
                  </a:lnTo>
                  <a:lnTo>
                    <a:pt x="19812" y="0"/>
                  </a:lnTo>
                  <a:lnTo>
                    <a:pt x="27408" y="1595"/>
                  </a:lnTo>
                  <a:lnTo>
                    <a:pt x="33718" y="5905"/>
                  </a:lnTo>
                  <a:lnTo>
                    <a:pt x="38028" y="12215"/>
                  </a:lnTo>
                  <a:lnTo>
                    <a:pt x="39624" y="19812"/>
                  </a:lnTo>
                  <a:lnTo>
                    <a:pt x="38028" y="27408"/>
                  </a:lnTo>
                  <a:lnTo>
                    <a:pt x="33718" y="33718"/>
                  </a:lnTo>
                  <a:lnTo>
                    <a:pt x="27408" y="38028"/>
                  </a:lnTo>
                  <a:lnTo>
                    <a:pt x="19812" y="39624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7" name="object 57"/>
            <p:cNvSpPr/>
            <p:nvPr/>
          </p:nvSpPr>
          <p:spPr>
            <a:xfrm>
              <a:off x="1325880" y="6967727"/>
              <a:ext cx="40005" cy="40005"/>
            </a:xfrm>
            <a:custGeom>
              <a:avLst/>
              <a:gdLst/>
              <a:ahLst/>
              <a:cxnLst/>
              <a:rect l="l" t="t" r="r" b="b"/>
              <a:pathLst>
                <a:path w="40005" h="40004">
                  <a:moveTo>
                    <a:pt x="0" y="19812"/>
                  </a:moveTo>
                  <a:lnTo>
                    <a:pt x="1595" y="12215"/>
                  </a:lnTo>
                  <a:lnTo>
                    <a:pt x="5905" y="5905"/>
                  </a:lnTo>
                  <a:lnTo>
                    <a:pt x="12215" y="1595"/>
                  </a:lnTo>
                  <a:lnTo>
                    <a:pt x="19812" y="0"/>
                  </a:lnTo>
                  <a:lnTo>
                    <a:pt x="27408" y="1595"/>
                  </a:lnTo>
                  <a:lnTo>
                    <a:pt x="33718" y="5905"/>
                  </a:lnTo>
                  <a:lnTo>
                    <a:pt x="38028" y="12215"/>
                  </a:lnTo>
                  <a:lnTo>
                    <a:pt x="39624" y="19812"/>
                  </a:lnTo>
                  <a:lnTo>
                    <a:pt x="38028" y="27408"/>
                  </a:lnTo>
                  <a:lnTo>
                    <a:pt x="33718" y="33718"/>
                  </a:lnTo>
                  <a:lnTo>
                    <a:pt x="27408" y="38028"/>
                  </a:lnTo>
                  <a:lnTo>
                    <a:pt x="19812" y="39624"/>
                  </a:lnTo>
                  <a:lnTo>
                    <a:pt x="12215" y="38028"/>
                  </a:lnTo>
                  <a:lnTo>
                    <a:pt x="5905" y="33718"/>
                  </a:lnTo>
                  <a:lnTo>
                    <a:pt x="1595" y="27408"/>
                  </a:lnTo>
                  <a:lnTo>
                    <a:pt x="0" y="19812"/>
                  </a:lnTo>
                </a:path>
              </a:pathLst>
            </a:custGeom>
            <a:ln w="9144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58" name="object 58"/>
          <p:cNvGrpSpPr/>
          <p:nvPr/>
        </p:nvGrpSpPr>
        <p:grpSpPr>
          <a:xfrm>
            <a:off x="3039604" y="7476745"/>
            <a:ext cx="112480" cy="47625"/>
            <a:chOff x="1321308" y="7476744"/>
            <a:chExt cx="48895" cy="47625"/>
          </a:xfrm>
        </p:grpSpPr>
        <p:sp>
          <p:nvSpPr>
            <p:cNvPr id="59" name="object 59"/>
            <p:cNvSpPr/>
            <p:nvPr/>
          </p:nvSpPr>
          <p:spPr>
            <a:xfrm>
              <a:off x="1325880" y="7481316"/>
              <a:ext cx="40005" cy="38100"/>
            </a:xfrm>
            <a:custGeom>
              <a:avLst/>
              <a:gdLst/>
              <a:ahLst/>
              <a:cxnLst/>
              <a:rect l="l" t="t" r="r" b="b"/>
              <a:pathLst>
                <a:path w="40005" h="38100">
                  <a:moveTo>
                    <a:pt x="19812" y="38100"/>
                  </a:moveTo>
                  <a:lnTo>
                    <a:pt x="12215" y="36742"/>
                  </a:lnTo>
                  <a:lnTo>
                    <a:pt x="5905" y="32956"/>
                  </a:lnTo>
                  <a:lnTo>
                    <a:pt x="1595" y="27170"/>
                  </a:lnTo>
                  <a:lnTo>
                    <a:pt x="0" y="19812"/>
                  </a:lnTo>
                  <a:lnTo>
                    <a:pt x="1595" y="12215"/>
                  </a:lnTo>
                  <a:lnTo>
                    <a:pt x="5905" y="5905"/>
                  </a:lnTo>
                  <a:lnTo>
                    <a:pt x="12215" y="1595"/>
                  </a:lnTo>
                  <a:lnTo>
                    <a:pt x="19812" y="0"/>
                  </a:lnTo>
                  <a:lnTo>
                    <a:pt x="27408" y="1595"/>
                  </a:lnTo>
                  <a:lnTo>
                    <a:pt x="33718" y="5905"/>
                  </a:lnTo>
                  <a:lnTo>
                    <a:pt x="38028" y="12215"/>
                  </a:lnTo>
                  <a:lnTo>
                    <a:pt x="39624" y="19812"/>
                  </a:lnTo>
                  <a:lnTo>
                    <a:pt x="38028" y="27170"/>
                  </a:lnTo>
                  <a:lnTo>
                    <a:pt x="33718" y="32956"/>
                  </a:lnTo>
                  <a:lnTo>
                    <a:pt x="27408" y="36742"/>
                  </a:lnTo>
                  <a:lnTo>
                    <a:pt x="19812" y="3810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0" name="object 60"/>
            <p:cNvSpPr/>
            <p:nvPr/>
          </p:nvSpPr>
          <p:spPr>
            <a:xfrm>
              <a:off x="1325880" y="7481316"/>
              <a:ext cx="40005" cy="38100"/>
            </a:xfrm>
            <a:custGeom>
              <a:avLst/>
              <a:gdLst/>
              <a:ahLst/>
              <a:cxnLst/>
              <a:rect l="l" t="t" r="r" b="b"/>
              <a:pathLst>
                <a:path w="40005" h="38100">
                  <a:moveTo>
                    <a:pt x="0" y="19812"/>
                  </a:moveTo>
                  <a:lnTo>
                    <a:pt x="1595" y="12215"/>
                  </a:lnTo>
                  <a:lnTo>
                    <a:pt x="5905" y="5905"/>
                  </a:lnTo>
                  <a:lnTo>
                    <a:pt x="12215" y="1595"/>
                  </a:lnTo>
                  <a:lnTo>
                    <a:pt x="19812" y="0"/>
                  </a:lnTo>
                  <a:lnTo>
                    <a:pt x="27408" y="1595"/>
                  </a:lnTo>
                  <a:lnTo>
                    <a:pt x="33718" y="5905"/>
                  </a:lnTo>
                  <a:lnTo>
                    <a:pt x="38028" y="12215"/>
                  </a:lnTo>
                  <a:lnTo>
                    <a:pt x="39624" y="19812"/>
                  </a:lnTo>
                  <a:lnTo>
                    <a:pt x="38028" y="27170"/>
                  </a:lnTo>
                  <a:lnTo>
                    <a:pt x="33718" y="32956"/>
                  </a:lnTo>
                  <a:lnTo>
                    <a:pt x="27408" y="36742"/>
                  </a:lnTo>
                  <a:lnTo>
                    <a:pt x="19812" y="38100"/>
                  </a:lnTo>
                  <a:lnTo>
                    <a:pt x="12215" y="36742"/>
                  </a:lnTo>
                  <a:lnTo>
                    <a:pt x="5905" y="32956"/>
                  </a:lnTo>
                  <a:lnTo>
                    <a:pt x="1595" y="27170"/>
                  </a:lnTo>
                  <a:lnTo>
                    <a:pt x="0" y="19812"/>
                  </a:lnTo>
                </a:path>
              </a:pathLst>
            </a:custGeom>
            <a:ln w="9144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61" name="object 61"/>
          <p:cNvSpPr/>
          <p:nvPr/>
        </p:nvSpPr>
        <p:spPr>
          <a:xfrm>
            <a:off x="3512897" y="5504689"/>
            <a:ext cx="189902" cy="41275"/>
          </a:xfrm>
          <a:custGeom>
            <a:avLst/>
            <a:gdLst/>
            <a:ahLst/>
            <a:cxnLst/>
            <a:rect l="l" t="t" r="r" b="b"/>
            <a:pathLst>
              <a:path w="82550" h="41275">
                <a:moveTo>
                  <a:pt x="82296" y="41148"/>
                </a:moveTo>
                <a:lnTo>
                  <a:pt x="62484" y="6096"/>
                </a:lnTo>
                <a:lnTo>
                  <a:pt x="44196" y="0"/>
                </a:lnTo>
                <a:lnTo>
                  <a:pt x="36576" y="0"/>
                </a:lnTo>
                <a:lnTo>
                  <a:pt x="4572" y="21336"/>
                </a:lnTo>
                <a:lnTo>
                  <a:pt x="0" y="33528"/>
                </a:lnTo>
                <a:lnTo>
                  <a:pt x="0" y="41148"/>
                </a:lnTo>
              </a:path>
            </a:pathLst>
          </a:custGeom>
          <a:ln w="1524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grpSp>
        <p:nvGrpSpPr>
          <p:cNvPr id="62" name="object 62"/>
          <p:cNvGrpSpPr/>
          <p:nvPr/>
        </p:nvGrpSpPr>
        <p:grpSpPr>
          <a:xfrm>
            <a:off x="3120236" y="5497068"/>
            <a:ext cx="410481" cy="56515"/>
            <a:chOff x="1356359" y="5497067"/>
            <a:chExt cx="178435" cy="56515"/>
          </a:xfrm>
        </p:grpSpPr>
        <p:sp>
          <p:nvSpPr>
            <p:cNvPr id="63" name="object 63"/>
            <p:cNvSpPr/>
            <p:nvPr/>
          </p:nvSpPr>
          <p:spPr>
            <a:xfrm>
              <a:off x="1363979" y="5504687"/>
              <a:ext cx="82550" cy="41275"/>
            </a:xfrm>
            <a:custGeom>
              <a:avLst/>
              <a:gdLst/>
              <a:ahLst/>
              <a:cxnLst/>
              <a:rect l="l" t="t" r="r" b="b"/>
              <a:pathLst>
                <a:path w="82550" h="41275">
                  <a:moveTo>
                    <a:pt x="82296" y="41148"/>
                  </a:moveTo>
                  <a:lnTo>
                    <a:pt x="82296" y="33528"/>
                  </a:lnTo>
                  <a:lnTo>
                    <a:pt x="80772" y="27432"/>
                  </a:lnTo>
                  <a:lnTo>
                    <a:pt x="51816" y="1524"/>
                  </a:lnTo>
                  <a:lnTo>
                    <a:pt x="44196" y="0"/>
                  </a:lnTo>
                  <a:lnTo>
                    <a:pt x="38100" y="0"/>
                  </a:lnTo>
                  <a:lnTo>
                    <a:pt x="32004" y="1524"/>
                  </a:lnTo>
                  <a:lnTo>
                    <a:pt x="24384" y="3048"/>
                  </a:lnTo>
                  <a:lnTo>
                    <a:pt x="1524" y="33528"/>
                  </a:lnTo>
                  <a:lnTo>
                    <a:pt x="0" y="41148"/>
                  </a:lnTo>
                </a:path>
              </a:pathLst>
            </a:custGeom>
            <a:ln w="1524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4" name="object 64"/>
            <p:cNvSpPr/>
            <p:nvPr/>
          </p:nvSpPr>
          <p:spPr>
            <a:xfrm>
              <a:off x="1446276" y="5504687"/>
              <a:ext cx="81280" cy="41275"/>
            </a:xfrm>
            <a:custGeom>
              <a:avLst/>
              <a:gdLst/>
              <a:ahLst/>
              <a:cxnLst/>
              <a:rect l="l" t="t" r="r" b="b"/>
              <a:pathLst>
                <a:path w="81280" h="41275">
                  <a:moveTo>
                    <a:pt x="80772" y="41148"/>
                  </a:moveTo>
                  <a:lnTo>
                    <a:pt x="62484" y="6096"/>
                  </a:lnTo>
                  <a:lnTo>
                    <a:pt x="42671" y="0"/>
                  </a:lnTo>
                  <a:lnTo>
                    <a:pt x="36576" y="0"/>
                  </a:lnTo>
                  <a:lnTo>
                    <a:pt x="4571" y="21336"/>
                  </a:lnTo>
                  <a:lnTo>
                    <a:pt x="3047" y="27432"/>
                  </a:lnTo>
                  <a:lnTo>
                    <a:pt x="0" y="33528"/>
                  </a:lnTo>
                  <a:lnTo>
                    <a:pt x="0" y="41148"/>
                  </a:lnTo>
                </a:path>
              </a:pathLst>
            </a:custGeom>
            <a:ln w="1524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65" name="object 65"/>
          <p:cNvGrpSpPr/>
          <p:nvPr/>
        </p:nvGrpSpPr>
        <p:grpSpPr>
          <a:xfrm>
            <a:off x="3684685" y="5497067"/>
            <a:ext cx="222039" cy="62865"/>
            <a:chOff x="1601724" y="5497067"/>
            <a:chExt cx="96520" cy="62865"/>
          </a:xfrm>
        </p:grpSpPr>
        <p:sp>
          <p:nvSpPr>
            <p:cNvPr id="66" name="object 66"/>
            <p:cNvSpPr/>
            <p:nvPr/>
          </p:nvSpPr>
          <p:spPr>
            <a:xfrm>
              <a:off x="1609344" y="5504687"/>
              <a:ext cx="81280" cy="41275"/>
            </a:xfrm>
            <a:custGeom>
              <a:avLst/>
              <a:gdLst/>
              <a:ahLst/>
              <a:cxnLst/>
              <a:rect l="l" t="t" r="r" b="b"/>
              <a:pathLst>
                <a:path w="81280" h="41275">
                  <a:moveTo>
                    <a:pt x="80772" y="41148"/>
                  </a:moveTo>
                  <a:lnTo>
                    <a:pt x="80772" y="33528"/>
                  </a:lnTo>
                  <a:lnTo>
                    <a:pt x="79247" y="27432"/>
                  </a:lnTo>
                  <a:lnTo>
                    <a:pt x="44195" y="0"/>
                  </a:lnTo>
                  <a:lnTo>
                    <a:pt x="36576" y="0"/>
                  </a:lnTo>
                  <a:lnTo>
                    <a:pt x="1523" y="27432"/>
                  </a:lnTo>
                  <a:lnTo>
                    <a:pt x="0" y="33528"/>
                  </a:lnTo>
                  <a:lnTo>
                    <a:pt x="0" y="41148"/>
                  </a:lnTo>
                </a:path>
              </a:pathLst>
            </a:custGeom>
            <a:ln w="1524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7" name="object 67"/>
            <p:cNvSpPr/>
            <p:nvPr/>
          </p:nvSpPr>
          <p:spPr>
            <a:xfrm>
              <a:off x="1601724" y="5552693"/>
              <a:ext cx="96520" cy="0"/>
            </a:xfrm>
            <a:custGeom>
              <a:avLst/>
              <a:gdLst/>
              <a:ahLst/>
              <a:cxnLst/>
              <a:rect l="l" t="t" r="r" b="b"/>
              <a:pathLst>
                <a:path w="96519">
                  <a:moveTo>
                    <a:pt x="80771" y="0"/>
                  </a:moveTo>
                  <a:lnTo>
                    <a:pt x="96011" y="0"/>
                  </a:lnTo>
                </a:path>
                <a:path w="96519">
                  <a:moveTo>
                    <a:pt x="0" y="0"/>
                  </a:moveTo>
                  <a:lnTo>
                    <a:pt x="15239" y="0"/>
                  </a:lnTo>
                </a:path>
              </a:pathLst>
            </a:custGeom>
            <a:ln w="13716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68" name="object 68"/>
          <p:cNvSpPr/>
          <p:nvPr/>
        </p:nvSpPr>
        <p:spPr>
          <a:xfrm>
            <a:off x="3512897" y="5545835"/>
            <a:ext cx="0" cy="13970"/>
          </a:xfrm>
          <a:custGeom>
            <a:avLst/>
            <a:gdLst/>
            <a:ahLst/>
            <a:cxnLst/>
            <a:rect l="l" t="t" r="r" b="b"/>
            <a:pathLst>
              <a:path h="13970">
                <a:moveTo>
                  <a:pt x="-7619" y="6858"/>
                </a:moveTo>
                <a:lnTo>
                  <a:pt x="7619" y="6858"/>
                </a:lnTo>
              </a:path>
            </a:pathLst>
          </a:custGeom>
          <a:ln w="13716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9" name="object 69"/>
          <p:cNvSpPr/>
          <p:nvPr/>
        </p:nvSpPr>
        <p:spPr>
          <a:xfrm>
            <a:off x="3327082" y="5545835"/>
            <a:ext cx="0" cy="13970"/>
          </a:xfrm>
          <a:custGeom>
            <a:avLst/>
            <a:gdLst/>
            <a:ahLst/>
            <a:cxnLst/>
            <a:rect l="l" t="t" r="r" b="b"/>
            <a:pathLst>
              <a:path h="13970">
                <a:moveTo>
                  <a:pt x="-7619" y="6858"/>
                </a:moveTo>
                <a:lnTo>
                  <a:pt x="7619" y="6858"/>
                </a:lnTo>
              </a:path>
            </a:pathLst>
          </a:custGeom>
          <a:ln w="13716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0" name="object 70"/>
          <p:cNvSpPr/>
          <p:nvPr/>
        </p:nvSpPr>
        <p:spPr>
          <a:xfrm>
            <a:off x="3137767" y="5545835"/>
            <a:ext cx="0" cy="13970"/>
          </a:xfrm>
          <a:custGeom>
            <a:avLst/>
            <a:gdLst/>
            <a:ahLst/>
            <a:cxnLst/>
            <a:rect l="l" t="t" r="r" b="b"/>
            <a:pathLst>
              <a:path h="13970">
                <a:moveTo>
                  <a:pt x="-7619" y="6858"/>
                </a:moveTo>
                <a:lnTo>
                  <a:pt x="7619" y="6858"/>
                </a:lnTo>
              </a:path>
            </a:pathLst>
          </a:custGeom>
          <a:ln w="13716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1" name="object 71"/>
          <p:cNvSpPr/>
          <p:nvPr/>
        </p:nvSpPr>
        <p:spPr>
          <a:xfrm>
            <a:off x="3512897" y="5803392"/>
            <a:ext cx="189902" cy="40005"/>
          </a:xfrm>
          <a:custGeom>
            <a:avLst/>
            <a:gdLst/>
            <a:ahLst/>
            <a:cxnLst/>
            <a:rect l="l" t="t" r="r" b="b"/>
            <a:pathLst>
              <a:path w="82550" h="40004">
                <a:moveTo>
                  <a:pt x="82296" y="39624"/>
                </a:moveTo>
                <a:lnTo>
                  <a:pt x="62484" y="6096"/>
                </a:lnTo>
                <a:lnTo>
                  <a:pt x="56388" y="1524"/>
                </a:lnTo>
                <a:lnTo>
                  <a:pt x="44196" y="0"/>
                </a:lnTo>
                <a:lnTo>
                  <a:pt x="36576" y="0"/>
                </a:lnTo>
                <a:lnTo>
                  <a:pt x="24384" y="1524"/>
                </a:lnTo>
                <a:lnTo>
                  <a:pt x="18288" y="6096"/>
                </a:lnTo>
                <a:lnTo>
                  <a:pt x="13716" y="9144"/>
                </a:lnTo>
                <a:lnTo>
                  <a:pt x="9144" y="13716"/>
                </a:lnTo>
                <a:lnTo>
                  <a:pt x="4572" y="19812"/>
                </a:lnTo>
                <a:lnTo>
                  <a:pt x="1524" y="25908"/>
                </a:lnTo>
                <a:lnTo>
                  <a:pt x="0" y="32004"/>
                </a:lnTo>
                <a:lnTo>
                  <a:pt x="0" y="39624"/>
                </a:lnTo>
              </a:path>
            </a:pathLst>
          </a:custGeom>
          <a:ln w="1524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grpSp>
        <p:nvGrpSpPr>
          <p:cNvPr id="72" name="object 72"/>
          <p:cNvGrpSpPr/>
          <p:nvPr/>
        </p:nvGrpSpPr>
        <p:grpSpPr>
          <a:xfrm>
            <a:off x="3120236" y="5795772"/>
            <a:ext cx="410481" cy="55244"/>
            <a:chOff x="1356359" y="5795772"/>
            <a:chExt cx="178435" cy="55244"/>
          </a:xfrm>
        </p:grpSpPr>
        <p:sp>
          <p:nvSpPr>
            <p:cNvPr id="73" name="object 73"/>
            <p:cNvSpPr/>
            <p:nvPr/>
          </p:nvSpPr>
          <p:spPr>
            <a:xfrm>
              <a:off x="1363979" y="5803392"/>
              <a:ext cx="82550" cy="40005"/>
            </a:xfrm>
            <a:custGeom>
              <a:avLst/>
              <a:gdLst/>
              <a:ahLst/>
              <a:cxnLst/>
              <a:rect l="l" t="t" r="r" b="b"/>
              <a:pathLst>
                <a:path w="82550" h="40004">
                  <a:moveTo>
                    <a:pt x="82296" y="39624"/>
                  </a:moveTo>
                  <a:lnTo>
                    <a:pt x="82296" y="32004"/>
                  </a:lnTo>
                  <a:lnTo>
                    <a:pt x="80772" y="25908"/>
                  </a:lnTo>
                  <a:lnTo>
                    <a:pt x="77724" y="19812"/>
                  </a:lnTo>
                  <a:lnTo>
                    <a:pt x="73152" y="13716"/>
                  </a:lnTo>
                  <a:lnTo>
                    <a:pt x="68580" y="9144"/>
                  </a:lnTo>
                  <a:lnTo>
                    <a:pt x="64008" y="6096"/>
                  </a:lnTo>
                  <a:lnTo>
                    <a:pt x="57912" y="1524"/>
                  </a:lnTo>
                  <a:lnTo>
                    <a:pt x="51816" y="0"/>
                  </a:lnTo>
                  <a:lnTo>
                    <a:pt x="44196" y="0"/>
                  </a:lnTo>
                  <a:lnTo>
                    <a:pt x="38100" y="0"/>
                  </a:lnTo>
                  <a:lnTo>
                    <a:pt x="32004" y="0"/>
                  </a:lnTo>
                  <a:lnTo>
                    <a:pt x="24384" y="1524"/>
                  </a:lnTo>
                  <a:lnTo>
                    <a:pt x="19812" y="6096"/>
                  </a:lnTo>
                  <a:lnTo>
                    <a:pt x="13716" y="9144"/>
                  </a:lnTo>
                  <a:lnTo>
                    <a:pt x="9144" y="13716"/>
                  </a:lnTo>
                  <a:lnTo>
                    <a:pt x="3048" y="25908"/>
                  </a:lnTo>
                  <a:lnTo>
                    <a:pt x="1524" y="32004"/>
                  </a:lnTo>
                  <a:lnTo>
                    <a:pt x="0" y="39624"/>
                  </a:lnTo>
                </a:path>
              </a:pathLst>
            </a:custGeom>
            <a:ln w="1524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4" name="object 74"/>
            <p:cNvSpPr/>
            <p:nvPr/>
          </p:nvSpPr>
          <p:spPr>
            <a:xfrm>
              <a:off x="1446276" y="5803392"/>
              <a:ext cx="81280" cy="40005"/>
            </a:xfrm>
            <a:custGeom>
              <a:avLst/>
              <a:gdLst/>
              <a:ahLst/>
              <a:cxnLst/>
              <a:rect l="l" t="t" r="r" b="b"/>
              <a:pathLst>
                <a:path w="81280" h="40004">
                  <a:moveTo>
                    <a:pt x="80772" y="39624"/>
                  </a:moveTo>
                  <a:lnTo>
                    <a:pt x="62484" y="6096"/>
                  </a:lnTo>
                  <a:lnTo>
                    <a:pt x="56387" y="1524"/>
                  </a:lnTo>
                  <a:lnTo>
                    <a:pt x="50291" y="0"/>
                  </a:lnTo>
                  <a:lnTo>
                    <a:pt x="42671" y="0"/>
                  </a:lnTo>
                  <a:lnTo>
                    <a:pt x="36576" y="0"/>
                  </a:lnTo>
                  <a:lnTo>
                    <a:pt x="28955" y="0"/>
                  </a:lnTo>
                  <a:lnTo>
                    <a:pt x="22859" y="1524"/>
                  </a:lnTo>
                  <a:lnTo>
                    <a:pt x="16763" y="6096"/>
                  </a:lnTo>
                  <a:lnTo>
                    <a:pt x="12191" y="9144"/>
                  </a:lnTo>
                  <a:lnTo>
                    <a:pt x="9143" y="13716"/>
                  </a:lnTo>
                  <a:lnTo>
                    <a:pt x="4571" y="19812"/>
                  </a:lnTo>
                  <a:lnTo>
                    <a:pt x="3047" y="25908"/>
                  </a:lnTo>
                  <a:lnTo>
                    <a:pt x="0" y="32004"/>
                  </a:lnTo>
                  <a:lnTo>
                    <a:pt x="0" y="39624"/>
                  </a:lnTo>
                </a:path>
              </a:pathLst>
            </a:custGeom>
            <a:ln w="1524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75" name="object 75"/>
          <p:cNvGrpSpPr/>
          <p:nvPr/>
        </p:nvGrpSpPr>
        <p:grpSpPr>
          <a:xfrm>
            <a:off x="3684685" y="5795773"/>
            <a:ext cx="222039" cy="62865"/>
            <a:chOff x="1601724" y="5795772"/>
            <a:chExt cx="96520" cy="62865"/>
          </a:xfrm>
        </p:grpSpPr>
        <p:sp>
          <p:nvSpPr>
            <p:cNvPr id="76" name="object 76"/>
            <p:cNvSpPr/>
            <p:nvPr/>
          </p:nvSpPr>
          <p:spPr>
            <a:xfrm>
              <a:off x="1609344" y="5803392"/>
              <a:ext cx="81280" cy="40005"/>
            </a:xfrm>
            <a:custGeom>
              <a:avLst/>
              <a:gdLst/>
              <a:ahLst/>
              <a:cxnLst/>
              <a:rect l="l" t="t" r="r" b="b"/>
              <a:pathLst>
                <a:path w="81280" h="40004">
                  <a:moveTo>
                    <a:pt x="80772" y="39624"/>
                  </a:moveTo>
                  <a:lnTo>
                    <a:pt x="80772" y="32004"/>
                  </a:lnTo>
                  <a:lnTo>
                    <a:pt x="79247" y="25908"/>
                  </a:lnTo>
                  <a:lnTo>
                    <a:pt x="73152" y="13716"/>
                  </a:lnTo>
                  <a:lnTo>
                    <a:pt x="68580" y="9144"/>
                  </a:lnTo>
                  <a:lnTo>
                    <a:pt x="62484" y="6096"/>
                  </a:lnTo>
                  <a:lnTo>
                    <a:pt x="56387" y="1524"/>
                  </a:lnTo>
                  <a:lnTo>
                    <a:pt x="44195" y="0"/>
                  </a:lnTo>
                  <a:lnTo>
                    <a:pt x="36576" y="0"/>
                  </a:lnTo>
                  <a:lnTo>
                    <a:pt x="24384" y="1524"/>
                  </a:lnTo>
                  <a:lnTo>
                    <a:pt x="18287" y="6096"/>
                  </a:lnTo>
                  <a:lnTo>
                    <a:pt x="12191" y="9144"/>
                  </a:lnTo>
                  <a:lnTo>
                    <a:pt x="7619" y="13716"/>
                  </a:lnTo>
                  <a:lnTo>
                    <a:pt x="1523" y="25908"/>
                  </a:lnTo>
                  <a:lnTo>
                    <a:pt x="0" y="32004"/>
                  </a:lnTo>
                  <a:lnTo>
                    <a:pt x="0" y="39624"/>
                  </a:lnTo>
                </a:path>
              </a:pathLst>
            </a:custGeom>
            <a:ln w="1524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7" name="object 77"/>
            <p:cNvSpPr/>
            <p:nvPr/>
          </p:nvSpPr>
          <p:spPr>
            <a:xfrm>
              <a:off x="1601724" y="5850636"/>
              <a:ext cx="96520" cy="0"/>
            </a:xfrm>
            <a:custGeom>
              <a:avLst/>
              <a:gdLst/>
              <a:ahLst/>
              <a:cxnLst/>
              <a:rect l="l" t="t" r="r" b="b"/>
              <a:pathLst>
                <a:path w="96519">
                  <a:moveTo>
                    <a:pt x="80771" y="0"/>
                  </a:moveTo>
                  <a:lnTo>
                    <a:pt x="96011" y="0"/>
                  </a:lnTo>
                </a:path>
                <a:path w="96519">
                  <a:moveTo>
                    <a:pt x="0" y="0"/>
                  </a:moveTo>
                  <a:lnTo>
                    <a:pt x="15239" y="0"/>
                  </a:lnTo>
                </a:path>
              </a:pathLst>
            </a:custGeom>
            <a:ln w="15239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78" name="object 78"/>
          <p:cNvSpPr/>
          <p:nvPr/>
        </p:nvSpPr>
        <p:spPr>
          <a:xfrm>
            <a:off x="3512897" y="5843015"/>
            <a:ext cx="0" cy="15240"/>
          </a:xfrm>
          <a:custGeom>
            <a:avLst/>
            <a:gdLst/>
            <a:ahLst/>
            <a:cxnLst/>
            <a:rect l="l" t="t" r="r" b="b"/>
            <a:pathLst>
              <a:path h="15239">
                <a:moveTo>
                  <a:pt x="-7619" y="7619"/>
                </a:moveTo>
                <a:lnTo>
                  <a:pt x="7619" y="7619"/>
                </a:lnTo>
              </a:path>
            </a:pathLst>
          </a:custGeom>
          <a:ln w="15239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9" name="object 79"/>
          <p:cNvSpPr/>
          <p:nvPr/>
        </p:nvSpPr>
        <p:spPr>
          <a:xfrm>
            <a:off x="3327082" y="5843015"/>
            <a:ext cx="0" cy="15240"/>
          </a:xfrm>
          <a:custGeom>
            <a:avLst/>
            <a:gdLst/>
            <a:ahLst/>
            <a:cxnLst/>
            <a:rect l="l" t="t" r="r" b="b"/>
            <a:pathLst>
              <a:path h="15239">
                <a:moveTo>
                  <a:pt x="-7619" y="7619"/>
                </a:moveTo>
                <a:lnTo>
                  <a:pt x="7619" y="7619"/>
                </a:lnTo>
              </a:path>
            </a:pathLst>
          </a:custGeom>
          <a:ln w="15239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0" name="object 80"/>
          <p:cNvSpPr/>
          <p:nvPr/>
        </p:nvSpPr>
        <p:spPr>
          <a:xfrm>
            <a:off x="3137767" y="5843015"/>
            <a:ext cx="0" cy="15240"/>
          </a:xfrm>
          <a:custGeom>
            <a:avLst/>
            <a:gdLst/>
            <a:ahLst/>
            <a:cxnLst/>
            <a:rect l="l" t="t" r="r" b="b"/>
            <a:pathLst>
              <a:path h="15239">
                <a:moveTo>
                  <a:pt x="-7619" y="7619"/>
                </a:moveTo>
                <a:lnTo>
                  <a:pt x="7619" y="7619"/>
                </a:lnTo>
              </a:path>
            </a:pathLst>
          </a:custGeom>
          <a:ln w="15239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1" name="object 81"/>
          <p:cNvSpPr/>
          <p:nvPr/>
        </p:nvSpPr>
        <p:spPr>
          <a:xfrm>
            <a:off x="3512897" y="6096001"/>
            <a:ext cx="189902" cy="40005"/>
          </a:xfrm>
          <a:custGeom>
            <a:avLst/>
            <a:gdLst/>
            <a:ahLst/>
            <a:cxnLst/>
            <a:rect l="l" t="t" r="r" b="b"/>
            <a:pathLst>
              <a:path w="82550" h="40004">
                <a:moveTo>
                  <a:pt x="82296" y="38100"/>
                </a:moveTo>
                <a:lnTo>
                  <a:pt x="56388" y="3047"/>
                </a:lnTo>
                <a:lnTo>
                  <a:pt x="44196" y="0"/>
                </a:lnTo>
                <a:lnTo>
                  <a:pt x="36576" y="0"/>
                </a:lnTo>
                <a:lnTo>
                  <a:pt x="24384" y="3047"/>
                </a:lnTo>
                <a:lnTo>
                  <a:pt x="18288" y="6096"/>
                </a:lnTo>
                <a:lnTo>
                  <a:pt x="9144" y="15240"/>
                </a:lnTo>
                <a:lnTo>
                  <a:pt x="4572" y="19812"/>
                </a:lnTo>
                <a:lnTo>
                  <a:pt x="1524" y="25908"/>
                </a:lnTo>
                <a:lnTo>
                  <a:pt x="0" y="32004"/>
                </a:lnTo>
                <a:lnTo>
                  <a:pt x="0" y="39624"/>
                </a:lnTo>
              </a:path>
            </a:pathLst>
          </a:custGeom>
          <a:ln w="1524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grpSp>
        <p:nvGrpSpPr>
          <p:cNvPr id="82" name="object 82"/>
          <p:cNvGrpSpPr/>
          <p:nvPr/>
        </p:nvGrpSpPr>
        <p:grpSpPr>
          <a:xfrm>
            <a:off x="3120236" y="6088379"/>
            <a:ext cx="410481" cy="55244"/>
            <a:chOff x="1356359" y="6088379"/>
            <a:chExt cx="178435" cy="55244"/>
          </a:xfrm>
        </p:grpSpPr>
        <p:sp>
          <p:nvSpPr>
            <p:cNvPr id="83" name="object 83"/>
            <p:cNvSpPr/>
            <p:nvPr/>
          </p:nvSpPr>
          <p:spPr>
            <a:xfrm>
              <a:off x="1363979" y="6095999"/>
              <a:ext cx="82550" cy="40005"/>
            </a:xfrm>
            <a:custGeom>
              <a:avLst/>
              <a:gdLst/>
              <a:ahLst/>
              <a:cxnLst/>
              <a:rect l="l" t="t" r="r" b="b"/>
              <a:pathLst>
                <a:path w="82550" h="40004">
                  <a:moveTo>
                    <a:pt x="82296" y="38100"/>
                  </a:moveTo>
                  <a:lnTo>
                    <a:pt x="82296" y="32004"/>
                  </a:lnTo>
                  <a:lnTo>
                    <a:pt x="80772" y="25908"/>
                  </a:lnTo>
                  <a:lnTo>
                    <a:pt x="44196" y="0"/>
                  </a:lnTo>
                  <a:lnTo>
                    <a:pt x="38100" y="0"/>
                  </a:lnTo>
                  <a:lnTo>
                    <a:pt x="32004" y="1524"/>
                  </a:lnTo>
                  <a:lnTo>
                    <a:pt x="24384" y="3047"/>
                  </a:lnTo>
                  <a:lnTo>
                    <a:pt x="1524" y="32004"/>
                  </a:lnTo>
                  <a:lnTo>
                    <a:pt x="0" y="39624"/>
                  </a:lnTo>
                </a:path>
              </a:pathLst>
            </a:custGeom>
            <a:ln w="1524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4" name="object 84"/>
            <p:cNvSpPr/>
            <p:nvPr/>
          </p:nvSpPr>
          <p:spPr>
            <a:xfrm>
              <a:off x="1446276" y="6095999"/>
              <a:ext cx="81280" cy="40005"/>
            </a:xfrm>
            <a:custGeom>
              <a:avLst/>
              <a:gdLst/>
              <a:ahLst/>
              <a:cxnLst/>
              <a:rect l="l" t="t" r="r" b="b"/>
              <a:pathLst>
                <a:path w="81280" h="40004">
                  <a:moveTo>
                    <a:pt x="80772" y="38100"/>
                  </a:moveTo>
                  <a:lnTo>
                    <a:pt x="79247" y="32004"/>
                  </a:lnTo>
                  <a:lnTo>
                    <a:pt x="77723" y="25908"/>
                  </a:lnTo>
                  <a:lnTo>
                    <a:pt x="71628" y="15240"/>
                  </a:lnTo>
                  <a:lnTo>
                    <a:pt x="62484" y="6096"/>
                  </a:lnTo>
                  <a:lnTo>
                    <a:pt x="56387" y="3047"/>
                  </a:lnTo>
                  <a:lnTo>
                    <a:pt x="50291" y="1524"/>
                  </a:lnTo>
                  <a:lnTo>
                    <a:pt x="42671" y="0"/>
                  </a:lnTo>
                  <a:lnTo>
                    <a:pt x="36576" y="0"/>
                  </a:lnTo>
                  <a:lnTo>
                    <a:pt x="28955" y="1524"/>
                  </a:lnTo>
                  <a:lnTo>
                    <a:pt x="22859" y="3047"/>
                  </a:lnTo>
                  <a:lnTo>
                    <a:pt x="16763" y="6096"/>
                  </a:lnTo>
                  <a:lnTo>
                    <a:pt x="9143" y="15240"/>
                  </a:lnTo>
                  <a:lnTo>
                    <a:pt x="4571" y="19812"/>
                  </a:lnTo>
                  <a:lnTo>
                    <a:pt x="3047" y="25908"/>
                  </a:lnTo>
                  <a:lnTo>
                    <a:pt x="0" y="32004"/>
                  </a:lnTo>
                  <a:lnTo>
                    <a:pt x="0" y="39624"/>
                  </a:lnTo>
                </a:path>
              </a:pathLst>
            </a:custGeom>
            <a:ln w="1524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85" name="object 85"/>
          <p:cNvGrpSpPr/>
          <p:nvPr/>
        </p:nvGrpSpPr>
        <p:grpSpPr>
          <a:xfrm>
            <a:off x="3684685" y="6088379"/>
            <a:ext cx="222039" cy="60960"/>
            <a:chOff x="1601724" y="6088379"/>
            <a:chExt cx="96520" cy="60960"/>
          </a:xfrm>
        </p:grpSpPr>
        <p:sp>
          <p:nvSpPr>
            <p:cNvPr id="86" name="object 86"/>
            <p:cNvSpPr/>
            <p:nvPr/>
          </p:nvSpPr>
          <p:spPr>
            <a:xfrm>
              <a:off x="1609344" y="6095999"/>
              <a:ext cx="81280" cy="40005"/>
            </a:xfrm>
            <a:custGeom>
              <a:avLst/>
              <a:gdLst/>
              <a:ahLst/>
              <a:cxnLst/>
              <a:rect l="l" t="t" r="r" b="b"/>
              <a:pathLst>
                <a:path w="81280" h="40004">
                  <a:moveTo>
                    <a:pt x="80772" y="38100"/>
                  </a:moveTo>
                  <a:lnTo>
                    <a:pt x="80772" y="32004"/>
                  </a:lnTo>
                  <a:lnTo>
                    <a:pt x="79247" y="25908"/>
                  </a:lnTo>
                  <a:lnTo>
                    <a:pt x="44195" y="0"/>
                  </a:lnTo>
                  <a:lnTo>
                    <a:pt x="36576" y="0"/>
                  </a:lnTo>
                  <a:lnTo>
                    <a:pt x="1523" y="25908"/>
                  </a:lnTo>
                  <a:lnTo>
                    <a:pt x="0" y="32004"/>
                  </a:lnTo>
                  <a:lnTo>
                    <a:pt x="0" y="39624"/>
                  </a:lnTo>
                </a:path>
              </a:pathLst>
            </a:custGeom>
            <a:ln w="1524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7" name="object 87"/>
            <p:cNvSpPr/>
            <p:nvPr/>
          </p:nvSpPr>
          <p:spPr>
            <a:xfrm>
              <a:off x="1601724" y="6141719"/>
              <a:ext cx="96520" cy="0"/>
            </a:xfrm>
            <a:custGeom>
              <a:avLst/>
              <a:gdLst/>
              <a:ahLst/>
              <a:cxnLst/>
              <a:rect l="l" t="t" r="r" b="b"/>
              <a:pathLst>
                <a:path w="96519">
                  <a:moveTo>
                    <a:pt x="80771" y="0"/>
                  </a:moveTo>
                  <a:lnTo>
                    <a:pt x="96011" y="0"/>
                  </a:lnTo>
                </a:path>
                <a:path w="96519">
                  <a:moveTo>
                    <a:pt x="0" y="0"/>
                  </a:moveTo>
                  <a:lnTo>
                    <a:pt x="15239" y="0"/>
                  </a:lnTo>
                </a:path>
              </a:pathLst>
            </a:custGeom>
            <a:ln w="15239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88" name="object 88"/>
          <p:cNvSpPr/>
          <p:nvPr/>
        </p:nvSpPr>
        <p:spPr>
          <a:xfrm>
            <a:off x="3512897" y="6134100"/>
            <a:ext cx="0" cy="15240"/>
          </a:xfrm>
          <a:custGeom>
            <a:avLst/>
            <a:gdLst/>
            <a:ahLst/>
            <a:cxnLst/>
            <a:rect l="l" t="t" r="r" b="b"/>
            <a:pathLst>
              <a:path h="15239">
                <a:moveTo>
                  <a:pt x="-7619" y="7619"/>
                </a:moveTo>
                <a:lnTo>
                  <a:pt x="7619" y="7619"/>
                </a:lnTo>
              </a:path>
            </a:pathLst>
          </a:custGeom>
          <a:ln w="15239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9" name="object 89"/>
          <p:cNvSpPr/>
          <p:nvPr/>
        </p:nvSpPr>
        <p:spPr>
          <a:xfrm>
            <a:off x="3327082" y="6134100"/>
            <a:ext cx="0" cy="15240"/>
          </a:xfrm>
          <a:custGeom>
            <a:avLst/>
            <a:gdLst/>
            <a:ahLst/>
            <a:cxnLst/>
            <a:rect l="l" t="t" r="r" b="b"/>
            <a:pathLst>
              <a:path h="15239">
                <a:moveTo>
                  <a:pt x="-7619" y="7619"/>
                </a:moveTo>
                <a:lnTo>
                  <a:pt x="7619" y="7619"/>
                </a:lnTo>
              </a:path>
            </a:pathLst>
          </a:custGeom>
          <a:ln w="15239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0" name="object 90"/>
          <p:cNvSpPr/>
          <p:nvPr/>
        </p:nvSpPr>
        <p:spPr>
          <a:xfrm>
            <a:off x="3137767" y="6134100"/>
            <a:ext cx="0" cy="15240"/>
          </a:xfrm>
          <a:custGeom>
            <a:avLst/>
            <a:gdLst/>
            <a:ahLst/>
            <a:cxnLst/>
            <a:rect l="l" t="t" r="r" b="b"/>
            <a:pathLst>
              <a:path h="15239">
                <a:moveTo>
                  <a:pt x="-7619" y="7619"/>
                </a:moveTo>
                <a:lnTo>
                  <a:pt x="7619" y="7619"/>
                </a:lnTo>
              </a:path>
            </a:pathLst>
          </a:custGeom>
          <a:ln w="15239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1" name="object 91"/>
          <p:cNvSpPr/>
          <p:nvPr/>
        </p:nvSpPr>
        <p:spPr>
          <a:xfrm>
            <a:off x="2310379" y="5567171"/>
            <a:ext cx="828265" cy="0"/>
          </a:xfrm>
          <a:custGeom>
            <a:avLst/>
            <a:gdLst/>
            <a:ahLst/>
            <a:cxnLst/>
            <a:rect l="l" t="t" r="r" b="b"/>
            <a:pathLst>
              <a:path w="360044">
                <a:moveTo>
                  <a:pt x="359663" y="0"/>
                </a:moveTo>
                <a:lnTo>
                  <a:pt x="0" y="0"/>
                </a:lnTo>
              </a:path>
            </a:pathLst>
          </a:custGeom>
          <a:ln w="1524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2" name="object 92"/>
          <p:cNvSpPr/>
          <p:nvPr/>
        </p:nvSpPr>
        <p:spPr>
          <a:xfrm>
            <a:off x="2310379" y="6149339"/>
            <a:ext cx="828265" cy="0"/>
          </a:xfrm>
          <a:custGeom>
            <a:avLst/>
            <a:gdLst/>
            <a:ahLst/>
            <a:cxnLst/>
            <a:rect l="l" t="t" r="r" b="b"/>
            <a:pathLst>
              <a:path w="360044">
                <a:moveTo>
                  <a:pt x="359663" y="0"/>
                </a:moveTo>
                <a:lnTo>
                  <a:pt x="0" y="0"/>
                </a:lnTo>
              </a:path>
            </a:pathLst>
          </a:custGeom>
          <a:ln w="1524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grpSp>
        <p:nvGrpSpPr>
          <p:cNvPr id="93" name="object 93"/>
          <p:cNvGrpSpPr/>
          <p:nvPr/>
        </p:nvGrpSpPr>
        <p:grpSpPr>
          <a:xfrm>
            <a:off x="2254285" y="5567172"/>
            <a:ext cx="883775" cy="1518285"/>
            <a:chOff x="979932" y="5567171"/>
            <a:chExt cx="384175" cy="1518285"/>
          </a:xfrm>
        </p:grpSpPr>
        <p:sp>
          <p:nvSpPr>
            <p:cNvPr id="94" name="object 94"/>
            <p:cNvSpPr/>
            <p:nvPr/>
          </p:nvSpPr>
          <p:spPr>
            <a:xfrm>
              <a:off x="1004316" y="5567171"/>
              <a:ext cx="360045" cy="1518285"/>
            </a:xfrm>
            <a:custGeom>
              <a:avLst/>
              <a:gdLst/>
              <a:ahLst/>
              <a:cxnLst/>
              <a:rect l="l" t="t" r="r" b="b"/>
              <a:pathLst>
                <a:path w="360044" h="1518284">
                  <a:moveTo>
                    <a:pt x="359663" y="298704"/>
                  </a:moveTo>
                  <a:lnTo>
                    <a:pt x="0" y="298704"/>
                  </a:lnTo>
                </a:path>
                <a:path w="360044" h="1518284">
                  <a:moveTo>
                    <a:pt x="0" y="0"/>
                  </a:moveTo>
                  <a:lnTo>
                    <a:pt x="0" y="1517904"/>
                  </a:lnTo>
                </a:path>
              </a:pathLst>
            </a:custGeom>
            <a:ln w="1524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5" name="object 95"/>
            <p:cNvSpPr/>
            <p:nvPr/>
          </p:nvSpPr>
          <p:spPr>
            <a:xfrm>
              <a:off x="984504" y="5846064"/>
              <a:ext cx="40005" cy="38100"/>
            </a:xfrm>
            <a:custGeom>
              <a:avLst/>
              <a:gdLst/>
              <a:ahLst/>
              <a:cxnLst/>
              <a:rect l="l" t="t" r="r" b="b"/>
              <a:pathLst>
                <a:path w="40005" h="38100">
                  <a:moveTo>
                    <a:pt x="19812" y="38100"/>
                  </a:moveTo>
                  <a:lnTo>
                    <a:pt x="12215" y="36742"/>
                  </a:lnTo>
                  <a:lnTo>
                    <a:pt x="5905" y="32956"/>
                  </a:lnTo>
                  <a:lnTo>
                    <a:pt x="1595" y="27170"/>
                  </a:lnTo>
                  <a:lnTo>
                    <a:pt x="0" y="19812"/>
                  </a:lnTo>
                  <a:lnTo>
                    <a:pt x="1595" y="12215"/>
                  </a:lnTo>
                  <a:lnTo>
                    <a:pt x="5905" y="5905"/>
                  </a:lnTo>
                  <a:lnTo>
                    <a:pt x="12215" y="1595"/>
                  </a:lnTo>
                  <a:lnTo>
                    <a:pt x="19812" y="0"/>
                  </a:lnTo>
                  <a:lnTo>
                    <a:pt x="27408" y="1595"/>
                  </a:lnTo>
                  <a:lnTo>
                    <a:pt x="33718" y="5905"/>
                  </a:lnTo>
                  <a:lnTo>
                    <a:pt x="38028" y="12215"/>
                  </a:lnTo>
                  <a:lnTo>
                    <a:pt x="39624" y="19812"/>
                  </a:lnTo>
                  <a:lnTo>
                    <a:pt x="38028" y="27170"/>
                  </a:lnTo>
                  <a:lnTo>
                    <a:pt x="33718" y="32956"/>
                  </a:lnTo>
                  <a:lnTo>
                    <a:pt x="27408" y="36742"/>
                  </a:lnTo>
                  <a:lnTo>
                    <a:pt x="19812" y="3810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6" name="object 96"/>
            <p:cNvSpPr/>
            <p:nvPr/>
          </p:nvSpPr>
          <p:spPr>
            <a:xfrm>
              <a:off x="984504" y="5846064"/>
              <a:ext cx="40005" cy="38100"/>
            </a:xfrm>
            <a:custGeom>
              <a:avLst/>
              <a:gdLst/>
              <a:ahLst/>
              <a:cxnLst/>
              <a:rect l="l" t="t" r="r" b="b"/>
              <a:pathLst>
                <a:path w="40005" h="38100">
                  <a:moveTo>
                    <a:pt x="0" y="19812"/>
                  </a:moveTo>
                  <a:lnTo>
                    <a:pt x="1595" y="12215"/>
                  </a:lnTo>
                  <a:lnTo>
                    <a:pt x="5905" y="5905"/>
                  </a:lnTo>
                  <a:lnTo>
                    <a:pt x="12215" y="1595"/>
                  </a:lnTo>
                  <a:lnTo>
                    <a:pt x="19812" y="0"/>
                  </a:lnTo>
                  <a:lnTo>
                    <a:pt x="27408" y="1595"/>
                  </a:lnTo>
                  <a:lnTo>
                    <a:pt x="33718" y="5905"/>
                  </a:lnTo>
                  <a:lnTo>
                    <a:pt x="38028" y="12215"/>
                  </a:lnTo>
                  <a:lnTo>
                    <a:pt x="39624" y="19812"/>
                  </a:lnTo>
                  <a:lnTo>
                    <a:pt x="38028" y="27170"/>
                  </a:lnTo>
                  <a:lnTo>
                    <a:pt x="33718" y="32956"/>
                  </a:lnTo>
                  <a:lnTo>
                    <a:pt x="27408" y="36742"/>
                  </a:lnTo>
                  <a:lnTo>
                    <a:pt x="19812" y="38100"/>
                  </a:lnTo>
                  <a:lnTo>
                    <a:pt x="12215" y="36742"/>
                  </a:lnTo>
                  <a:lnTo>
                    <a:pt x="5905" y="32956"/>
                  </a:lnTo>
                  <a:lnTo>
                    <a:pt x="1595" y="27170"/>
                  </a:lnTo>
                  <a:lnTo>
                    <a:pt x="0" y="19812"/>
                  </a:lnTo>
                </a:path>
              </a:pathLst>
            </a:custGeom>
            <a:ln w="9144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7" name="object 97"/>
            <p:cNvSpPr/>
            <p:nvPr/>
          </p:nvSpPr>
          <p:spPr>
            <a:xfrm>
              <a:off x="984504" y="6129527"/>
              <a:ext cx="40005" cy="40005"/>
            </a:xfrm>
            <a:custGeom>
              <a:avLst/>
              <a:gdLst/>
              <a:ahLst/>
              <a:cxnLst/>
              <a:rect l="l" t="t" r="r" b="b"/>
              <a:pathLst>
                <a:path w="40005" h="40004">
                  <a:moveTo>
                    <a:pt x="19812" y="39624"/>
                  </a:moveTo>
                  <a:lnTo>
                    <a:pt x="12215" y="38028"/>
                  </a:lnTo>
                  <a:lnTo>
                    <a:pt x="5905" y="33718"/>
                  </a:lnTo>
                  <a:lnTo>
                    <a:pt x="1595" y="27408"/>
                  </a:lnTo>
                  <a:lnTo>
                    <a:pt x="0" y="19812"/>
                  </a:lnTo>
                  <a:lnTo>
                    <a:pt x="1595" y="12215"/>
                  </a:lnTo>
                  <a:lnTo>
                    <a:pt x="5905" y="5905"/>
                  </a:lnTo>
                  <a:lnTo>
                    <a:pt x="12215" y="1595"/>
                  </a:lnTo>
                  <a:lnTo>
                    <a:pt x="19812" y="0"/>
                  </a:lnTo>
                  <a:lnTo>
                    <a:pt x="27408" y="1595"/>
                  </a:lnTo>
                  <a:lnTo>
                    <a:pt x="33718" y="5905"/>
                  </a:lnTo>
                  <a:lnTo>
                    <a:pt x="38028" y="12215"/>
                  </a:lnTo>
                  <a:lnTo>
                    <a:pt x="39624" y="19812"/>
                  </a:lnTo>
                  <a:lnTo>
                    <a:pt x="38028" y="27408"/>
                  </a:lnTo>
                  <a:lnTo>
                    <a:pt x="33718" y="33718"/>
                  </a:lnTo>
                  <a:lnTo>
                    <a:pt x="27408" y="38028"/>
                  </a:lnTo>
                  <a:lnTo>
                    <a:pt x="19812" y="39624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8" name="object 98"/>
            <p:cNvSpPr/>
            <p:nvPr/>
          </p:nvSpPr>
          <p:spPr>
            <a:xfrm>
              <a:off x="984504" y="6129527"/>
              <a:ext cx="40005" cy="40005"/>
            </a:xfrm>
            <a:custGeom>
              <a:avLst/>
              <a:gdLst/>
              <a:ahLst/>
              <a:cxnLst/>
              <a:rect l="l" t="t" r="r" b="b"/>
              <a:pathLst>
                <a:path w="40005" h="40004">
                  <a:moveTo>
                    <a:pt x="0" y="19812"/>
                  </a:moveTo>
                  <a:lnTo>
                    <a:pt x="1595" y="12215"/>
                  </a:lnTo>
                  <a:lnTo>
                    <a:pt x="5905" y="5905"/>
                  </a:lnTo>
                  <a:lnTo>
                    <a:pt x="12215" y="1595"/>
                  </a:lnTo>
                  <a:lnTo>
                    <a:pt x="19812" y="0"/>
                  </a:lnTo>
                  <a:lnTo>
                    <a:pt x="27408" y="1595"/>
                  </a:lnTo>
                  <a:lnTo>
                    <a:pt x="33718" y="5905"/>
                  </a:lnTo>
                  <a:lnTo>
                    <a:pt x="38028" y="12215"/>
                  </a:lnTo>
                  <a:lnTo>
                    <a:pt x="39624" y="19812"/>
                  </a:lnTo>
                  <a:lnTo>
                    <a:pt x="38028" y="27408"/>
                  </a:lnTo>
                  <a:lnTo>
                    <a:pt x="33718" y="33718"/>
                  </a:lnTo>
                  <a:lnTo>
                    <a:pt x="27408" y="38028"/>
                  </a:lnTo>
                  <a:lnTo>
                    <a:pt x="19812" y="39624"/>
                  </a:lnTo>
                  <a:lnTo>
                    <a:pt x="12215" y="38028"/>
                  </a:lnTo>
                  <a:lnTo>
                    <a:pt x="5905" y="33718"/>
                  </a:lnTo>
                  <a:lnTo>
                    <a:pt x="1595" y="27408"/>
                  </a:lnTo>
                  <a:lnTo>
                    <a:pt x="0" y="19812"/>
                  </a:lnTo>
                </a:path>
              </a:pathLst>
            </a:custGeom>
            <a:ln w="9144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99" name="object 99"/>
          <p:cNvSpPr/>
          <p:nvPr/>
        </p:nvSpPr>
        <p:spPr>
          <a:xfrm>
            <a:off x="15015703" y="5498592"/>
            <a:ext cx="189902" cy="41275"/>
          </a:xfrm>
          <a:custGeom>
            <a:avLst/>
            <a:gdLst/>
            <a:ahLst/>
            <a:cxnLst/>
            <a:rect l="l" t="t" r="r" b="b"/>
            <a:pathLst>
              <a:path w="82550" h="41275">
                <a:moveTo>
                  <a:pt x="82296" y="41148"/>
                </a:moveTo>
                <a:lnTo>
                  <a:pt x="82296" y="33528"/>
                </a:lnTo>
                <a:lnTo>
                  <a:pt x="79248" y="27432"/>
                </a:lnTo>
                <a:lnTo>
                  <a:pt x="77724" y="21336"/>
                </a:lnTo>
                <a:lnTo>
                  <a:pt x="73152" y="15240"/>
                </a:lnTo>
                <a:lnTo>
                  <a:pt x="64008" y="6096"/>
                </a:lnTo>
                <a:lnTo>
                  <a:pt x="57912" y="3048"/>
                </a:lnTo>
                <a:lnTo>
                  <a:pt x="50292" y="1524"/>
                </a:lnTo>
                <a:lnTo>
                  <a:pt x="44196" y="0"/>
                </a:lnTo>
                <a:lnTo>
                  <a:pt x="38100" y="0"/>
                </a:lnTo>
                <a:lnTo>
                  <a:pt x="30480" y="1524"/>
                </a:lnTo>
                <a:lnTo>
                  <a:pt x="3048" y="27432"/>
                </a:lnTo>
                <a:lnTo>
                  <a:pt x="1524" y="33528"/>
                </a:lnTo>
                <a:lnTo>
                  <a:pt x="0" y="41148"/>
                </a:lnTo>
              </a:path>
            </a:pathLst>
          </a:custGeom>
          <a:ln w="1524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grpSp>
        <p:nvGrpSpPr>
          <p:cNvPr id="100" name="object 100"/>
          <p:cNvGrpSpPr/>
          <p:nvPr/>
        </p:nvGrpSpPr>
        <p:grpSpPr>
          <a:xfrm>
            <a:off x="14623045" y="5490972"/>
            <a:ext cx="410481" cy="56515"/>
            <a:chOff x="6356603" y="5490971"/>
            <a:chExt cx="178435" cy="56515"/>
          </a:xfrm>
        </p:grpSpPr>
        <p:sp>
          <p:nvSpPr>
            <p:cNvPr id="101" name="object 101"/>
            <p:cNvSpPr/>
            <p:nvPr/>
          </p:nvSpPr>
          <p:spPr>
            <a:xfrm>
              <a:off x="6364223" y="5498591"/>
              <a:ext cx="82550" cy="41275"/>
            </a:xfrm>
            <a:custGeom>
              <a:avLst/>
              <a:gdLst/>
              <a:ahLst/>
              <a:cxnLst/>
              <a:rect l="l" t="t" r="r" b="b"/>
              <a:pathLst>
                <a:path w="82550" h="41275">
                  <a:moveTo>
                    <a:pt x="82296" y="41148"/>
                  </a:moveTo>
                  <a:lnTo>
                    <a:pt x="62484" y="6096"/>
                  </a:lnTo>
                  <a:lnTo>
                    <a:pt x="50292" y="1524"/>
                  </a:lnTo>
                  <a:lnTo>
                    <a:pt x="44196" y="0"/>
                  </a:lnTo>
                  <a:lnTo>
                    <a:pt x="38100" y="0"/>
                  </a:lnTo>
                  <a:lnTo>
                    <a:pt x="30480" y="1524"/>
                  </a:lnTo>
                  <a:lnTo>
                    <a:pt x="24384" y="3048"/>
                  </a:lnTo>
                  <a:lnTo>
                    <a:pt x="18288" y="6096"/>
                  </a:lnTo>
                  <a:lnTo>
                    <a:pt x="13716" y="10668"/>
                  </a:lnTo>
                  <a:lnTo>
                    <a:pt x="7620" y="15240"/>
                  </a:lnTo>
                  <a:lnTo>
                    <a:pt x="1524" y="27432"/>
                  </a:lnTo>
                  <a:lnTo>
                    <a:pt x="0" y="33528"/>
                  </a:lnTo>
                  <a:lnTo>
                    <a:pt x="0" y="41148"/>
                  </a:lnTo>
                </a:path>
              </a:pathLst>
            </a:custGeom>
            <a:ln w="1524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2" name="object 102"/>
            <p:cNvSpPr/>
            <p:nvPr/>
          </p:nvSpPr>
          <p:spPr>
            <a:xfrm>
              <a:off x="6446520" y="5498591"/>
              <a:ext cx="81280" cy="41275"/>
            </a:xfrm>
            <a:custGeom>
              <a:avLst/>
              <a:gdLst/>
              <a:ahLst/>
              <a:cxnLst/>
              <a:rect l="l" t="t" r="r" b="b"/>
              <a:pathLst>
                <a:path w="81279" h="41275">
                  <a:moveTo>
                    <a:pt x="80772" y="41148"/>
                  </a:moveTo>
                  <a:lnTo>
                    <a:pt x="80772" y="33528"/>
                  </a:lnTo>
                  <a:lnTo>
                    <a:pt x="79248" y="27432"/>
                  </a:lnTo>
                  <a:lnTo>
                    <a:pt x="73152" y="15240"/>
                  </a:lnTo>
                  <a:lnTo>
                    <a:pt x="67056" y="10668"/>
                  </a:lnTo>
                  <a:lnTo>
                    <a:pt x="62484" y="6096"/>
                  </a:lnTo>
                  <a:lnTo>
                    <a:pt x="56388" y="3048"/>
                  </a:lnTo>
                  <a:lnTo>
                    <a:pt x="50292" y="1524"/>
                  </a:lnTo>
                  <a:lnTo>
                    <a:pt x="42672" y="0"/>
                  </a:lnTo>
                  <a:lnTo>
                    <a:pt x="36576" y="0"/>
                  </a:lnTo>
                  <a:lnTo>
                    <a:pt x="1524" y="27432"/>
                  </a:lnTo>
                  <a:lnTo>
                    <a:pt x="0" y="33528"/>
                  </a:lnTo>
                  <a:lnTo>
                    <a:pt x="0" y="41148"/>
                  </a:lnTo>
                </a:path>
              </a:pathLst>
            </a:custGeom>
            <a:ln w="1524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103" name="object 103"/>
          <p:cNvGrpSpPr/>
          <p:nvPr/>
        </p:nvGrpSpPr>
        <p:grpSpPr>
          <a:xfrm>
            <a:off x="15187491" y="5490972"/>
            <a:ext cx="222039" cy="64135"/>
            <a:chOff x="6601967" y="5490971"/>
            <a:chExt cx="96520" cy="64135"/>
          </a:xfrm>
        </p:grpSpPr>
        <p:sp>
          <p:nvSpPr>
            <p:cNvPr id="104" name="object 104"/>
            <p:cNvSpPr/>
            <p:nvPr/>
          </p:nvSpPr>
          <p:spPr>
            <a:xfrm>
              <a:off x="6609587" y="5498591"/>
              <a:ext cx="81280" cy="41275"/>
            </a:xfrm>
            <a:custGeom>
              <a:avLst/>
              <a:gdLst/>
              <a:ahLst/>
              <a:cxnLst/>
              <a:rect l="l" t="t" r="r" b="b"/>
              <a:pathLst>
                <a:path w="81279" h="41275">
                  <a:moveTo>
                    <a:pt x="80772" y="41148"/>
                  </a:moveTo>
                  <a:lnTo>
                    <a:pt x="79248" y="33528"/>
                  </a:lnTo>
                  <a:lnTo>
                    <a:pt x="77724" y="27432"/>
                  </a:lnTo>
                  <a:lnTo>
                    <a:pt x="74676" y="21336"/>
                  </a:lnTo>
                  <a:lnTo>
                    <a:pt x="71628" y="15240"/>
                  </a:lnTo>
                  <a:lnTo>
                    <a:pt x="62484" y="6096"/>
                  </a:lnTo>
                  <a:lnTo>
                    <a:pt x="54864" y="3048"/>
                  </a:lnTo>
                  <a:lnTo>
                    <a:pt x="42672" y="0"/>
                  </a:lnTo>
                  <a:lnTo>
                    <a:pt x="35052" y="0"/>
                  </a:lnTo>
                  <a:lnTo>
                    <a:pt x="3048" y="27432"/>
                  </a:lnTo>
                  <a:lnTo>
                    <a:pt x="0" y="33528"/>
                  </a:lnTo>
                  <a:lnTo>
                    <a:pt x="0" y="41148"/>
                  </a:lnTo>
                </a:path>
              </a:pathLst>
            </a:custGeom>
            <a:ln w="1524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5" name="object 105"/>
            <p:cNvSpPr/>
            <p:nvPr/>
          </p:nvSpPr>
          <p:spPr>
            <a:xfrm>
              <a:off x="6601967" y="5547359"/>
              <a:ext cx="96520" cy="0"/>
            </a:xfrm>
            <a:custGeom>
              <a:avLst/>
              <a:gdLst/>
              <a:ahLst/>
              <a:cxnLst/>
              <a:rect l="l" t="t" r="r" b="b"/>
              <a:pathLst>
                <a:path w="96520">
                  <a:moveTo>
                    <a:pt x="80772" y="0"/>
                  </a:moveTo>
                  <a:lnTo>
                    <a:pt x="96012" y="0"/>
                  </a:lnTo>
                </a:path>
                <a:path w="96520">
                  <a:moveTo>
                    <a:pt x="0" y="0"/>
                  </a:moveTo>
                  <a:lnTo>
                    <a:pt x="15240" y="0"/>
                  </a:lnTo>
                </a:path>
              </a:pathLst>
            </a:custGeom>
            <a:ln w="1524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106" name="object 106"/>
          <p:cNvSpPr/>
          <p:nvPr/>
        </p:nvSpPr>
        <p:spPr>
          <a:xfrm>
            <a:off x="15015705" y="5539739"/>
            <a:ext cx="0" cy="15240"/>
          </a:xfrm>
          <a:custGeom>
            <a:avLst/>
            <a:gdLst/>
            <a:ahLst/>
            <a:cxnLst/>
            <a:rect l="l" t="t" r="r" b="b"/>
            <a:pathLst>
              <a:path h="15239">
                <a:moveTo>
                  <a:pt x="-7620" y="7620"/>
                </a:moveTo>
                <a:lnTo>
                  <a:pt x="7620" y="7620"/>
                </a:lnTo>
              </a:path>
            </a:pathLst>
          </a:custGeom>
          <a:ln w="1524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7" name="object 107"/>
          <p:cNvSpPr/>
          <p:nvPr/>
        </p:nvSpPr>
        <p:spPr>
          <a:xfrm>
            <a:off x="14829893" y="5539739"/>
            <a:ext cx="0" cy="15240"/>
          </a:xfrm>
          <a:custGeom>
            <a:avLst/>
            <a:gdLst/>
            <a:ahLst/>
            <a:cxnLst/>
            <a:rect l="l" t="t" r="r" b="b"/>
            <a:pathLst>
              <a:path h="15239">
                <a:moveTo>
                  <a:pt x="-7620" y="7620"/>
                </a:moveTo>
                <a:lnTo>
                  <a:pt x="7620" y="7620"/>
                </a:lnTo>
              </a:path>
            </a:pathLst>
          </a:custGeom>
          <a:ln w="1524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8" name="object 108"/>
          <p:cNvSpPr/>
          <p:nvPr/>
        </p:nvSpPr>
        <p:spPr>
          <a:xfrm>
            <a:off x="14640573" y="5539739"/>
            <a:ext cx="0" cy="15240"/>
          </a:xfrm>
          <a:custGeom>
            <a:avLst/>
            <a:gdLst/>
            <a:ahLst/>
            <a:cxnLst/>
            <a:rect l="l" t="t" r="r" b="b"/>
            <a:pathLst>
              <a:path h="15239">
                <a:moveTo>
                  <a:pt x="-7620" y="7620"/>
                </a:moveTo>
                <a:lnTo>
                  <a:pt x="7620" y="7620"/>
                </a:lnTo>
              </a:path>
            </a:pathLst>
          </a:custGeom>
          <a:ln w="1524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9" name="object 109"/>
          <p:cNvSpPr/>
          <p:nvPr/>
        </p:nvSpPr>
        <p:spPr>
          <a:xfrm>
            <a:off x="15015703" y="5797296"/>
            <a:ext cx="189902" cy="40005"/>
          </a:xfrm>
          <a:custGeom>
            <a:avLst/>
            <a:gdLst/>
            <a:ahLst/>
            <a:cxnLst/>
            <a:rect l="l" t="t" r="r" b="b"/>
            <a:pathLst>
              <a:path w="82550" h="40004">
                <a:moveTo>
                  <a:pt x="82296" y="39624"/>
                </a:moveTo>
                <a:lnTo>
                  <a:pt x="82296" y="33528"/>
                </a:lnTo>
                <a:lnTo>
                  <a:pt x="79248" y="27432"/>
                </a:lnTo>
                <a:lnTo>
                  <a:pt x="77724" y="19812"/>
                </a:lnTo>
                <a:lnTo>
                  <a:pt x="73152" y="15240"/>
                </a:lnTo>
                <a:lnTo>
                  <a:pt x="68580" y="9144"/>
                </a:lnTo>
                <a:lnTo>
                  <a:pt x="64008" y="6096"/>
                </a:lnTo>
                <a:lnTo>
                  <a:pt x="57912" y="4572"/>
                </a:lnTo>
                <a:lnTo>
                  <a:pt x="50292" y="1524"/>
                </a:lnTo>
                <a:lnTo>
                  <a:pt x="44196" y="0"/>
                </a:lnTo>
                <a:lnTo>
                  <a:pt x="38100" y="0"/>
                </a:lnTo>
                <a:lnTo>
                  <a:pt x="30480" y="1524"/>
                </a:lnTo>
                <a:lnTo>
                  <a:pt x="18288" y="6096"/>
                </a:lnTo>
                <a:lnTo>
                  <a:pt x="13716" y="9144"/>
                </a:lnTo>
                <a:lnTo>
                  <a:pt x="4572" y="21336"/>
                </a:lnTo>
                <a:lnTo>
                  <a:pt x="3048" y="27432"/>
                </a:lnTo>
                <a:lnTo>
                  <a:pt x="0" y="39624"/>
                </a:lnTo>
              </a:path>
            </a:pathLst>
          </a:custGeom>
          <a:ln w="1524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grpSp>
        <p:nvGrpSpPr>
          <p:cNvPr id="110" name="object 110"/>
          <p:cNvGrpSpPr/>
          <p:nvPr/>
        </p:nvGrpSpPr>
        <p:grpSpPr>
          <a:xfrm>
            <a:off x="14623045" y="5789676"/>
            <a:ext cx="410481" cy="55244"/>
            <a:chOff x="6356603" y="5789676"/>
            <a:chExt cx="178435" cy="55244"/>
          </a:xfrm>
        </p:grpSpPr>
        <p:sp>
          <p:nvSpPr>
            <p:cNvPr id="111" name="object 111"/>
            <p:cNvSpPr/>
            <p:nvPr/>
          </p:nvSpPr>
          <p:spPr>
            <a:xfrm>
              <a:off x="6364223" y="5797296"/>
              <a:ext cx="82550" cy="40005"/>
            </a:xfrm>
            <a:custGeom>
              <a:avLst/>
              <a:gdLst/>
              <a:ahLst/>
              <a:cxnLst/>
              <a:rect l="l" t="t" r="r" b="b"/>
              <a:pathLst>
                <a:path w="82550" h="40004">
                  <a:moveTo>
                    <a:pt x="82296" y="39624"/>
                  </a:moveTo>
                  <a:lnTo>
                    <a:pt x="62484" y="6096"/>
                  </a:lnTo>
                  <a:lnTo>
                    <a:pt x="57912" y="4572"/>
                  </a:lnTo>
                  <a:lnTo>
                    <a:pt x="50292" y="1524"/>
                  </a:lnTo>
                  <a:lnTo>
                    <a:pt x="44196" y="0"/>
                  </a:lnTo>
                  <a:lnTo>
                    <a:pt x="38100" y="0"/>
                  </a:lnTo>
                  <a:lnTo>
                    <a:pt x="1524" y="27432"/>
                  </a:lnTo>
                  <a:lnTo>
                    <a:pt x="0" y="33528"/>
                  </a:lnTo>
                  <a:lnTo>
                    <a:pt x="0" y="39624"/>
                  </a:lnTo>
                </a:path>
              </a:pathLst>
            </a:custGeom>
            <a:ln w="1524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2" name="object 112"/>
            <p:cNvSpPr/>
            <p:nvPr/>
          </p:nvSpPr>
          <p:spPr>
            <a:xfrm>
              <a:off x="6446520" y="5797296"/>
              <a:ext cx="81280" cy="40005"/>
            </a:xfrm>
            <a:custGeom>
              <a:avLst/>
              <a:gdLst/>
              <a:ahLst/>
              <a:cxnLst/>
              <a:rect l="l" t="t" r="r" b="b"/>
              <a:pathLst>
                <a:path w="81279" h="40004">
                  <a:moveTo>
                    <a:pt x="80772" y="39624"/>
                  </a:moveTo>
                  <a:lnTo>
                    <a:pt x="80772" y="33528"/>
                  </a:lnTo>
                  <a:lnTo>
                    <a:pt x="79248" y="27432"/>
                  </a:lnTo>
                  <a:lnTo>
                    <a:pt x="50292" y="1524"/>
                  </a:lnTo>
                  <a:lnTo>
                    <a:pt x="42672" y="0"/>
                  </a:lnTo>
                  <a:lnTo>
                    <a:pt x="36576" y="0"/>
                  </a:lnTo>
                  <a:lnTo>
                    <a:pt x="1524" y="27432"/>
                  </a:lnTo>
                  <a:lnTo>
                    <a:pt x="0" y="33528"/>
                  </a:lnTo>
                  <a:lnTo>
                    <a:pt x="0" y="39624"/>
                  </a:lnTo>
                </a:path>
              </a:pathLst>
            </a:custGeom>
            <a:ln w="1524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113" name="object 113"/>
          <p:cNvGrpSpPr/>
          <p:nvPr/>
        </p:nvGrpSpPr>
        <p:grpSpPr>
          <a:xfrm>
            <a:off x="15187491" y="5789677"/>
            <a:ext cx="222039" cy="62865"/>
            <a:chOff x="6601967" y="5789676"/>
            <a:chExt cx="96520" cy="62865"/>
          </a:xfrm>
        </p:grpSpPr>
        <p:sp>
          <p:nvSpPr>
            <p:cNvPr id="114" name="object 114"/>
            <p:cNvSpPr/>
            <p:nvPr/>
          </p:nvSpPr>
          <p:spPr>
            <a:xfrm>
              <a:off x="6609587" y="5797296"/>
              <a:ext cx="81280" cy="40005"/>
            </a:xfrm>
            <a:custGeom>
              <a:avLst/>
              <a:gdLst/>
              <a:ahLst/>
              <a:cxnLst/>
              <a:rect l="l" t="t" r="r" b="b"/>
              <a:pathLst>
                <a:path w="81279" h="40004">
                  <a:moveTo>
                    <a:pt x="80772" y="39624"/>
                  </a:moveTo>
                  <a:lnTo>
                    <a:pt x="62484" y="6096"/>
                  </a:lnTo>
                  <a:lnTo>
                    <a:pt x="54864" y="4572"/>
                  </a:lnTo>
                  <a:lnTo>
                    <a:pt x="48768" y="1524"/>
                  </a:lnTo>
                  <a:lnTo>
                    <a:pt x="42672" y="0"/>
                  </a:lnTo>
                  <a:lnTo>
                    <a:pt x="35052" y="0"/>
                  </a:lnTo>
                  <a:lnTo>
                    <a:pt x="28956" y="1524"/>
                  </a:lnTo>
                  <a:lnTo>
                    <a:pt x="10668" y="9144"/>
                  </a:lnTo>
                  <a:lnTo>
                    <a:pt x="7620" y="15240"/>
                  </a:lnTo>
                  <a:lnTo>
                    <a:pt x="4572" y="21336"/>
                  </a:lnTo>
                  <a:lnTo>
                    <a:pt x="3048" y="27432"/>
                  </a:lnTo>
                  <a:lnTo>
                    <a:pt x="0" y="33528"/>
                  </a:lnTo>
                  <a:lnTo>
                    <a:pt x="0" y="39624"/>
                  </a:lnTo>
                </a:path>
              </a:pathLst>
            </a:custGeom>
            <a:ln w="1524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5" name="object 115"/>
            <p:cNvSpPr/>
            <p:nvPr/>
          </p:nvSpPr>
          <p:spPr>
            <a:xfrm>
              <a:off x="6601967" y="5844540"/>
              <a:ext cx="96520" cy="0"/>
            </a:xfrm>
            <a:custGeom>
              <a:avLst/>
              <a:gdLst/>
              <a:ahLst/>
              <a:cxnLst/>
              <a:rect l="l" t="t" r="r" b="b"/>
              <a:pathLst>
                <a:path w="96520">
                  <a:moveTo>
                    <a:pt x="80772" y="0"/>
                  </a:moveTo>
                  <a:lnTo>
                    <a:pt x="96012" y="0"/>
                  </a:lnTo>
                </a:path>
                <a:path w="96520">
                  <a:moveTo>
                    <a:pt x="0" y="0"/>
                  </a:moveTo>
                  <a:lnTo>
                    <a:pt x="15240" y="0"/>
                  </a:lnTo>
                </a:path>
              </a:pathLst>
            </a:custGeom>
            <a:ln w="1524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116" name="object 116"/>
          <p:cNvSpPr/>
          <p:nvPr/>
        </p:nvSpPr>
        <p:spPr>
          <a:xfrm>
            <a:off x="15015705" y="5836920"/>
            <a:ext cx="0" cy="15240"/>
          </a:xfrm>
          <a:custGeom>
            <a:avLst/>
            <a:gdLst/>
            <a:ahLst/>
            <a:cxnLst/>
            <a:rect l="l" t="t" r="r" b="b"/>
            <a:pathLst>
              <a:path h="15239">
                <a:moveTo>
                  <a:pt x="-7620" y="7620"/>
                </a:moveTo>
                <a:lnTo>
                  <a:pt x="7620" y="7620"/>
                </a:lnTo>
              </a:path>
            </a:pathLst>
          </a:custGeom>
          <a:ln w="1524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7" name="object 117"/>
          <p:cNvSpPr/>
          <p:nvPr/>
        </p:nvSpPr>
        <p:spPr>
          <a:xfrm>
            <a:off x="14829893" y="5836920"/>
            <a:ext cx="0" cy="15240"/>
          </a:xfrm>
          <a:custGeom>
            <a:avLst/>
            <a:gdLst/>
            <a:ahLst/>
            <a:cxnLst/>
            <a:rect l="l" t="t" r="r" b="b"/>
            <a:pathLst>
              <a:path h="15239">
                <a:moveTo>
                  <a:pt x="-7620" y="7620"/>
                </a:moveTo>
                <a:lnTo>
                  <a:pt x="7620" y="7620"/>
                </a:lnTo>
              </a:path>
            </a:pathLst>
          </a:custGeom>
          <a:ln w="1524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8" name="object 118"/>
          <p:cNvSpPr/>
          <p:nvPr/>
        </p:nvSpPr>
        <p:spPr>
          <a:xfrm>
            <a:off x="14640573" y="5836920"/>
            <a:ext cx="0" cy="15240"/>
          </a:xfrm>
          <a:custGeom>
            <a:avLst/>
            <a:gdLst/>
            <a:ahLst/>
            <a:cxnLst/>
            <a:rect l="l" t="t" r="r" b="b"/>
            <a:pathLst>
              <a:path h="15239">
                <a:moveTo>
                  <a:pt x="-7620" y="7620"/>
                </a:moveTo>
                <a:lnTo>
                  <a:pt x="7620" y="7620"/>
                </a:lnTo>
              </a:path>
            </a:pathLst>
          </a:custGeom>
          <a:ln w="1524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9" name="object 119"/>
          <p:cNvSpPr/>
          <p:nvPr/>
        </p:nvSpPr>
        <p:spPr>
          <a:xfrm>
            <a:off x="15015703" y="6092953"/>
            <a:ext cx="189902" cy="40005"/>
          </a:xfrm>
          <a:custGeom>
            <a:avLst/>
            <a:gdLst/>
            <a:ahLst/>
            <a:cxnLst/>
            <a:rect l="l" t="t" r="r" b="b"/>
            <a:pathLst>
              <a:path w="82550" h="40004">
                <a:moveTo>
                  <a:pt x="82296" y="39624"/>
                </a:moveTo>
                <a:lnTo>
                  <a:pt x="82296" y="32004"/>
                </a:lnTo>
                <a:lnTo>
                  <a:pt x="79248" y="25908"/>
                </a:lnTo>
                <a:lnTo>
                  <a:pt x="77724" y="21336"/>
                </a:lnTo>
                <a:lnTo>
                  <a:pt x="73152" y="15240"/>
                </a:lnTo>
                <a:lnTo>
                  <a:pt x="64008" y="6096"/>
                </a:lnTo>
                <a:lnTo>
                  <a:pt x="57912" y="3048"/>
                </a:lnTo>
                <a:lnTo>
                  <a:pt x="50292" y="1524"/>
                </a:lnTo>
                <a:lnTo>
                  <a:pt x="44196" y="0"/>
                </a:lnTo>
                <a:lnTo>
                  <a:pt x="38100" y="0"/>
                </a:lnTo>
                <a:lnTo>
                  <a:pt x="30480" y="1524"/>
                </a:lnTo>
                <a:lnTo>
                  <a:pt x="1524" y="32004"/>
                </a:lnTo>
                <a:lnTo>
                  <a:pt x="0" y="39624"/>
                </a:lnTo>
              </a:path>
            </a:pathLst>
          </a:custGeom>
          <a:ln w="1524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grpSp>
        <p:nvGrpSpPr>
          <p:cNvPr id="120" name="object 120"/>
          <p:cNvGrpSpPr/>
          <p:nvPr/>
        </p:nvGrpSpPr>
        <p:grpSpPr>
          <a:xfrm>
            <a:off x="14623045" y="6085332"/>
            <a:ext cx="410481" cy="55244"/>
            <a:chOff x="6356603" y="6085332"/>
            <a:chExt cx="178435" cy="55244"/>
          </a:xfrm>
        </p:grpSpPr>
        <p:sp>
          <p:nvSpPr>
            <p:cNvPr id="121" name="object 121"/>
            <p:cNvSpPr/>
            <p:nvPr/>
          </p:nvSpPr>
          <p:spPr>
            <a:xfrm>
              <a:off x="6364223" y="6092952"/>
              <a:ext cx="82550" cy="40005"/>
            </a:xfrm>
            <a:custGeom>
              <a:avLst/>
              <a:gdLst/>
              <a:ahLst/>
              <a:cxnLst/>
              <a:rect l="l" t="t" r="r" b="b"/>
              <a:pathLst>
                <a:path w="82550" h="40004">
                  <a:moveTo>
                    <a:pt x="82296" y="39624"/>
                  </a:moveTo>
                  <a:lnTo>
                    <a:pt x="62484" y="6096"/>
                  </a:lnTo>
                  <a:lnTo>
                    <a:pt x="50292" y="1524"/>
                  </a:lnTo>
                  <a:lnTo>
                    <a:pt x="44196" y="0"/>
                  </a:lnTo>
                  <a:lnTo>
                    <a:pt x="38100" y="0"/>
                  </a:lnTo>
                  <a:lnTo>
                    <a:pt x="30480" y="1524"/>
                  </a:lnTo>
                  <a:lnTo>
                    <a:pt x="24384" y="3048"/>
                  </a:lnTo>
                  <a:lnTo>
                    <a:pt x="18288" y="6096"/>
                  </a:lnTo>
                  <a:lnTo>
                    <a:pt x="13716" y="10668"/>
                  </a:lnTo>
                  <a:lnTo>
                    <a:pt x="7620" y="15240"/>
                  </a:lnTo>
                  <a:lnTo>
                    <a:pt x="1524" y="25908"/>
                  </a:lnTo>
                  <a:lnTo>
                    <a:pt x="0" y="32004"/>
                  </a:lnTo>
                  <a:lnTo>
                    <a:pt x="0" y="39624"/>
                  </a:lnTo>
                </a:path>
              </a:pathLst>
            </a:custGeom>
            <a:ln w="1524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2" name="object 122"/>
            <p:cNvSpPr/>
            <p:nvPr/>
          </p:nvSpPr>
          <p:spPr>
            <a:xfrm>
              <a:off x="6446520" y="6092952"/>
              <a:ext cx="81280" cy="40005"/>
            </a:xfrm>
            <a:custGeom>
              <a:avLst/>
              <a:gdLst/>
              <a:ahLst/>
              <a:cxnLst/>
              <a:rect l="l" t="t" r="r" b="b"/>
              <a:pathLst>
                <a:path w="81279" h="40004">
                  <a:moveTo>
                    <a:pt x="80772" y="39624"/>
                  </a:moveTo>
                  <a:lnTo>
                    <a:pt x="80772" y="32004"/>
                  </a:lnTo>
                  <a:lnTo>
                    <a:pt x="79248" y="25908"/>
                  </a:lnTo>
                  <a:lnTo>
                    <a:pt x="73152" y="15240"/>
                  </a:lnTo>
                  <a:lnTo>
                    <a:pt x="67056" y="10668"/>
                  </a:lnTo>
                  <a:lnTo>
                    <a:pt x="62484" y="6096"/>
                  </a:lnTo>
                  <a:lnTo>
                    <a:pt x="56388" y="3048"/>
                  </a:lnTo>
                  <a:lnTo>
                    <a:pt x="50292" y="1524"/>
                  </a:lnTo>
                  <a:lnTo>
                    <a:pt x="42672" y="0"/>
                  </a:lnTo>
                  <a:lnTo>
                    <a:pt x="36576" y="0"/>
                  </a:lnTo>
                  <a:lnTo>
                    <a:pt x="1524" y="25908"/>
                  </a:lnTo>
                  <a:lnTo>
                    <a:pt x="0" y="32004"/>
                  </a:lnTo>
                  <a:lnTo>
                    <a:pt x="0" y="39624"/>
                  </a:lnTo>
                </a:path>
              </a:pathLst>
            </a:custGeom>
            <a:ln w="1524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123" name="object 123"/>
          <p:cNvGrpSpPr/>
          <p:nvPr/>
        </p:nvGrpSpPr>
        <p:grpSpPr>
          <a:xfrm>
            <a:off x="15187491" y="6085332"/>
            <a:ext cx="222039" cy="60960"/>
            <a:chOff x="6601967" y="6085332"/>
            <a:chExt cx="96520" cy="60960"/>
          </a:xfrm>
        </p:grpSpPr>
        <p:sp>
          <p:nvSpPr>
            <p:cNvPr id="124" name="object 124"/>
            <p:cNvSpPr/>
            <p:nvPr/>
          </p:nvSpPr>
          <p:spPr>
            <a:xfrm>
              <a:off x="6609587" y="6092952"/>
              <a:ext cx="81280" cy="40005"/>
            </a:xfrm>
            <a:custGeom>
              <a:avLst/>
              <a:gdLst/>
              <a:ahLst/>
              <a:cxnLst/>
              <a:rect l="l" t="t" r="r" b="b"/>
              <a:pathLst>
                <a:path w="81279" h="40004">
                  <a:moveTo>
                    <a:pt x="80772" y="39624"/>
                  </a:moveTo>
                  <a:lnTo>
                    <a:pt x="62484" y="6096"/>
                  </a:lnTo>
                  <a:lnTo>
                    <a:pt x="42672" y="0"/>
                  </a:lnTo>
                  <a:lnTo>
                    <a:pt x="35052" y="0"/>
                  </a:lnTo>
                  <a:lnTo>
                    <a:pt x="3048" y="25908"/>
                  </a:lnTo>
                  <a:lnTo>
                    <a:pt x="0" y="32004"/>
                  </a:lnTo>
                  <a:lnTo>
                    <a:pt x="0" y="39624"/>
                  </a:lnTo>
                </a:path>
              </a:pathLst>
            </a:custGeom>
            <a:ln w="1524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5" name="object 125"/>
            <p:cNvSpPr/>
            <p:nvPr/>
          </p:nvSpPr>
          <p:spPr>
            <a:xfrm>
              <a:off x="6601967" y="6139434"/>
              <a:ext cx="96520" cy="0"/>
            </a:xfrm>
            <a:custGeom>
              <a:avLst/>
              <a:gdLst/>
              <a:ahLst/>
              <a:cxnLst/>
              <a:rect l="l" t="t" r="r" b="b"/>
              <a:pathLst>
                <a:path w="96520">
                  <a:moveTo>
                    <a:pt x="80772" y="0"/>
                  </a:moveTo>
                  <a:lnTo>
                    <a:pt x="96012" y="0"/>
                  </a:lnTo>
                </a:path>
                <a:path w="96520">
                  <a:moveTo>
                    <a:pt x="0" y="0"/>
                  </a:moveTo>
                  <a:lnTo>
                    <a:pt x="15240" y="0"/>
                  </a:lnTo>
                </a:path>
              </a:pathLst>
            </a:custGeom>
            <a:ln w="13716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126" name="object 126"/>
          <p:cNvSpPr/>
          <p:nvPr/>
        </p:nvSpPr>
        <p:spPr>
          <a:xfrm>
            <a:off x="15015705" y="6132576"/>
            <a:ext cx="0" cy="13970"/>
          </a:xfrm>
          <a:custGeom>
            <a:avLst/>
            <a:gdLst/>
            <a:ahLst/>
            <a:cxnLst/>
            <a:rect l="l" t="t" r="r" b="b"/>
            <a:pathLst>
              <a:path h="13970">
                <a:moveTo>
                  <a:pt x="-7620" y="6858"/>
                </a:moveTo>
                <a:lnTo>
                  <a:pt x="7620" y="6858"/>
                </a:lnTo>
              </a:path>
            </a:pathLst>
          </a:custGeom>
          <a:ln w="13716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7" name="object 127"/>
          <p:cNvSpPr/>
          <p:nvPr/>
        </p:nvSpPr>
        <p:spPr>
          <a:xfrm>
            <a:off x="14829893" y="6132576"/>
            <a:ext cx="0" cy="13970"/>
          </a:xfrm>
          <a:custGeom>
            <a:avLst/>
            <a:gdLst/>
            <a:ahLst/>
            <a:cxnLst/>
            <a:rect l="l" t="t" r="r" b="b"/>
            <a:pathLst>
              <a:path h="13970">
                <a:moveTo>
                  <a:pt x="-7620" y="6858"/>
                </a:moveTo>
                <a:lnTo>
                  <a:pt x="7620" y="6858"/>
                </a:lnTo>
              </a:path>
            </a:pathLst>
          </a:custGeom>
          <a:ln w="13716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8" name="object 128"/>
          <p:cNvSpPr/>
          <p:nvPr/>
        </p:nvSpPr>
        <p:spPr>
          <a:xfrm>
            <a:off x="14640573" y="6132576"/>
            <a:ext cx="0" cy="13970"/>
          </a:xfrm>
          <a:custGeom>
            <a:avLst/>
            <a:gdLst/>
            <a:ahLst/>
            <a:cxnLst/>
            <a:rect l="l" t="t" r="r" b="b"/>
            <a:pathLst>
              <a:path h="13970">
                <a:moveTo>
                  <a:pt x="-7620" y="6858"/>
                </a:moveTo>
                <a:lnTo>
                  <a:pt x="7620" y="6858"/>
                </a:lnTo>
              </a:path>
            </a:pathLst>
          </a:custGeom>
          <a:ln w="13716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9" name="object 129"/>
          <p:cNvSpPr/>
          <p:nvPr/>
        </p:nvSpPr>
        <p:spPr>
          <a:xfrm>
            <a:off x="14475800" y="5561076"/>
            <a:ext cx="162147" cy="0"/>
          </a:xfrm>
          <a:custGeom>
            <a:avLst/>
            <a:gdLst/>
            <a:ahLst/>
            <a:cxnLst/>
            <a:rect l="l" t="t" r="r" b="b"/>
            <a:pathLst>
              <a:path w="70485">
                <a:moveTo>
                  <a:pt x="70103" y="0"/>
                </a:moveTo>
                <a:lnTo>
                  <a:pt x="0" y="0"/>
                </a:lnTo>
              </a:path>
            </a:pathLst>
          </a:custGeom>
          <a:ln w="1524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0" name="object 130"/>
          <p:cNvSpPr/>
          <p:nvPr/>
        </p:nvSpPr>
        <p:spPr>
          <a:xfrm>
            <a:off x="14475800" y="6146292"/>
            <a:ext cx="162147" cy="0"/>
          </a:xfrm>
          <a:custGeom>
            <a:avLst/>
            <a:gdLst/>
            <a:ahLst/>
            <a:cxnLst/>
            <a:rect l="l" t="t" r="r" b="b"/>
            <a:pathLst>
              <a:path w="70485">
                <a:moveTo>
                  <a:pt x="70103" y="0"/>
                </a:moveTo>
                <a:lnTo>
                  <a:pt x="0" y="0"/>
                </a:lnTo>
              </a:path>
            </a:pathLst>
          </a:custGeom>
          <a:ln w="1524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grpSp>
        <p:nvGrpSpPr>
          <p:cNvPr id="131" name="object 131"/>
          <p:cNvGrpSpPr/>
          <p:nvPr/>
        </p:nvGrpSpPr>
        <p:grpSpPr>
          <a:xfrm>
            <a:off x="14423210" y="5561076"/>
            <a:ext cx="214735" cy="840105"/>
            <a:chOff x="6269735" y="5561076"/>
            <a:chExt cx="93345" cy="840105"/>
          </a:xfrm>
        </p:grpSpPr>
        <p:sp>
          <p:nvSpPr>
            <p:cNvPr id="132" name="object 132"/>
            <p:cNvSpPr/>
            <p:nvPr/>
          </p:nvSpPr>
          <p:spPr>
            <a:xfrm>
              <a:off x="6292596" y="5561076"/>
              <a:ext cx="70485" cy="840105"/>
            </a:xfrm>
            <a:custGeom>
              <a:avLst/>
              <a:gdLst/>
              <a:ahLst/>
              <a:cxnLst/>
              <a:rect l="l" t="t" r="r" b="b"/>
              <a:pathLst>
                <a:path w="70485" h="840104">
                  <a:moveTo>
                    <a:pt x="70103" y="298703"/>
                  </a:moveTo>
                  <a:lnTo>
                    <a:pt x="0" y="298703"/>
                  </a:lnTo>
                </a:path>
                <a:path w="70485" h="840104">
                  <a:moveTo>
                    <a:pt x="0" y="0"/>
                  </a:moveTo>
                  <a:lnTo>
                    <a:pt x="0" y="839723"/>
                  </a:lnTo>
                </a:path>
              </a:pathLst>
            </a:custGeom>
            <a:ln w="1524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3" name="object 133"/>
            <p:cNvSpPr/>
            <p:nvPr/>
          </p:nvSpPr>
          <p:spPr>
            <a:xfrm>
              <a:off x="6274307" y="5839968"/>
              <a:ext cx="36830" cy="40005"/>
            </a:xfrm>
            <a:custGeom>
              <a:avLst/>
              <a:gdLst/>
              <a:ahLst/>
              <a:cxnLst/>
              <a:rect l="l" t="t" r="r" b="b"/>
              <a:pathLst>
                <a:path w="36829" h="40004">
                  <a:moveTo>
                    <a:pt x="18288" y="39624"/>
                  </a:moveTo>
                  <a:lnTo>
                    <a:pt x="10929" y="38028"/>
                  </a:lnTo>
                  <a:lnTo>
                    <a:pt x="5143" y="33718"/>
                  </a:lnTo>
                  <a:lnTo>
                    <a:pt x="1357" y="27408"/>
                  </a:lnTo>
                  <a:lnTo>
                    <a:pt x="0" y="19812"/>
                  </a:lnTo>
                  <a:lnTo>
                    <a:pt x="1357" y="12215"/>
                  </a:lnTo>
                  <a:lnTo>
                    <a:pt x="5143" y="5905"/>
                  </a:lnTo>
                  <a:lnTo>
                    <a:pt x="10929" y="1595"/>
                  </a:lnTo>
                  <a:lnTo>
                    <a:pt x="18288" y="0"/>
                  </a:lnTo>
                  <a:lnTo>
                    <a:pt x="25003" y="1595"/>
                  </a:lnTo>
                  <a:lnTo>
                    <a:pt x="30860" y="5905"/>
                  </a:lnTo>
                  <a:lnTo>
                    <a:pt x="35004" y="12215"/>
                  </a:lnTo>
                  <a:lnTo>
                    <a:pt x="36576" y="19812"/>
                  </a:lnTo>
                  <a:lnTo>
                    <a:pt x="35004" y="27408"/>
                  </a:lnTo>
                  <a:lnTo>
                    <a:pt x="30861" y="33718"/>
                  </a:lnTo>
                  <a:lnTo>
                    <a:pt x="25003" y="38028"/>
                  </a:lnTo>
                  <a:lnTo>
                    <a:pt x="18288" y="39624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4" name="object 134"/>
            <p:cNvSpPr/>
            <p:nvPr/>
          </p:nvSpPr>
          <p:spPr>
            <a:xfrm>
              <a:off x="6274307" y="5839968"/>
              <a:ext cx="36830" cy="40005"/>
            </a:xfrm>
            <a:custGeom>
              <a:avLst/>
              <a:gdLst/>
              <a:ahLst/>
              <a:cxnLst/>
              <a:rect l="l" t="t" r="r" b="b"/>
              <a:pathLst>
                <a:path w="36829" h="40004">
                  <a:moveTo>
                    <a:pt x="0" y="19812"/>
                  </a:moveTo>
                  <a:lnTo>
                    <a:pt x="1357" y="12215"/>
                  </a:lnTo>
                  <a:lnTo>
                    <a:pt x="5143" y="5905"/>
                  </a:lnTo>
                  <a:lnTo>
                    <a:pt x="10929" y="1595"/>
                  </a:lnTo>
                  <a:lnTo>
                    <a:pt x="18288" y="0"/>
                  </a:lnTo>
                  <a:lnTo>
                    <a:pt x="25003" y="1595"/>
                  </a:lnTo>
                  <a:lnTo>
                    <a:pt x="30860" y="5905"/>
                  </a:lnTo>
                  <a:lnTo>
                    <a:pt x="35004" y="12215"/>
                  </a:lnTo>
                  <a:lnTo>
                    <a:pt x="36576" y="19812"/>
                  </a:lnTo>
                  <a:lnTo>
                    <a:pt x="35004" y="27408"/>
                  </a:lnTo>
                  <a:lnTo>
                    <a:pt x="30861" y="33718"/>
                  </a:lnTo>
                  <a:lnTo>
                    <a:pt x="25003" y="38028"/>
                  </a:lnTo>
                  <a:lnTo>
                    <a:pt x="18288" y="39624"/>
                  </a:lnTo>
                  <a:lnTo>
                    <a:pt x="10929" y="38028"/>
                  </a:lnTo>
                  <a:lnTo>
                    <a:pt x="5143" y="33718"/>
                  </a:lnTo>
                  <a:lnTo>
                    <a:pt x="1357" y="27408"/>
                  </a:lnTo>
                  <a:lnTo>
                    <a:pt x="0" y="19812"/>
                  </a:lnTo>
                </a:path>
              </a:pathLst>
            </a:custGeom>
            <a:ln w="9144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5" name="object 135"/>
            <p:cNvSpPr/>
            <p:nvPr/>
          </p:nvSpPr>
          <p:spPr>
            <a:xfrm>
              <a:off x="6274307" y="6128004"/>
              <a:ext cx="36830" cy="38100"/>
            </a:xfrm>
            <a:custGeom>
              <a:avLst/>
              <a:gdLst/>
              <a:ahLst/>
              <a:cxnLst/>
              <a:rect l="l" t="t" r="r" b="b"/>
              <a:pathLst>
                <a:path w="36829" h="38100">
                  <a:moveTo>
                    <a:pt x="18288" y="38099"/>
                  </a:moveTo>
                  <a:lnTo>
                    <a:pt x="10929" y="36504"/>
                  </a:lnTo>
                  <a:lnTo>
                    <a:pt x="5143" y="32194"/>
                  </a:lnTo>
                  <a:lnTo>
                    <a:pt x="1357" y="25884"/>
                  </a:lnTo>
                  <a:lnTo>
                    <a:pt x="0" y="18287"/>
                  </a:lnTo>
                  <a:lnTo>
                    <a:pt x="1357" y="10929"/>
                  </a:lnTo>
                  <a:lnTo>
                    <a:pt x="5143" y="5143"/>
                  </a:lnTo>
                  <a:lnTo>
                    <a:pt x="10929" y="1357"/>
                  </a:lnTo>
                  <a:lnTo>
                    <a:pt x="18288" y="0"/>
                  </a:lnTo>
                  <a:lnTo>
                    <a:pt x="25003" y="1357"/>
                  </a:lnTo>
                  <a:lnTo>
                    <a:pt x="30860" y="5143"/>
                  </a:lnTo>
                  <a:lnTo>
                    <a:pt x="35004" y="10929"/>
                  </a:lnTo>
                  <a:lnTo>
                    <a:pt x="36576" y="18287"/>
                  </a:lnTo>
                  <a:lnTo>
                    <a:pt x="35004" y="25884"/>
                  </a:lnTo>
                  <a:lnTo>
                    <a:pt x="30861" y="32194"/>
                  </a:lnTo>
                  <a:lnTo>
                    <a:pt x="25003" y="36504"/>
                  </a:lnTo>
                  <a:lnTo>
                    <a:pt x="18288" y="38099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6" name="object 136"/>
            <p:cNvSpPr/>
            <p:nvPr/>
          </p:nvSpPr>
          <p:spPr>
            <a:xfrm>
              <a:off x="6274307" y="6128004"/>
              <a:ext cx="36830" cy="38100"/>
            </a:xfrm>
            <a:custGeom>
              <a:avLst/>
              <a:gdLst/>
              <a:ahLst/>
              <a:cxnLst/>
              <a:rect l="l" t="t" r="r" b="b"/>
              <a:pathLst>
                <a:path w="36829" h="38100">
                  <a:moveTo>
                    <a:pt x="0" y="18287"/>
                  </a:moveTo>
                  <a:lnTo>
                    <a:pt x="1357" y="10929"/>
                  </a:lnTo>
                  <a:lnTo>
                    <a:pt x="5143" y="5143"/>
                  </a:lnTo>
                  <a:lnTo>
                    <a:pt x="10929" y="1357"/>
                  </a:lnTo>
                  <a:lnTo>
                    <a:pt x="18288" y="0"/>
                  </a:lnTo>
                  <a:lnTo>
                    <a:pt x="25003" y="1357"/>
                  </a:lnTo>
                  <a:lnTo>
                    <a:pt x="30860" y="5143"/>
                  </a:lnTo>
                  <a:lnTo>
                    <a:pt x="35004" y="10929"/>
                  </a:lnTo>
                  <a:lnTo>
                    <a:pt x="36576" y="18287"/>
                  </a:lnTo>
                  <a:lnTo>
                    <a:pt x="35004" y="25884"/>
                  </a:lnTo>
                  <a:lnTo>
                    <a:pt x="30861" y="32194"/>
                  </a:lnTo>
                  <a:lnTo>
                    <a:pt x="25003" y="36504"/>
                  </a:lnTo>
                  <a:lnTo>
                    <a:pt x="18288" y="38099"/>
                  </a:lnTo>
                  <a:lnTo>
                    <a:pt x="10929" y="36504"/>
                  </a:lnTo>
                  <a:lnTo>
                    <a:pt x="5143" y="32194"/>
                  </a:lnTo>
                  <a:lnTo>
                    <a:pt x="1357" y="25884"/>
                  </a:lnTo>
                  <a:lnTo>
                    <a:pt x="0" y="18287"/>
                  </a:lnTo>
                </a:path>
              </a:pathLst>
            </a:custGeom>
            <a:ln w="9144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137" name="object 137"/>
          <p:cNvSpPr/>
          <p:nvPr/>
        </p:nvSpPr>
        <p:spPr>
          <a:xfrm>
            <a:off x="15390832" y="5561076"/>
            <a:ext cx="295079" cy="0"/>
          </a:xfrm>
          <a:custGeom>
            <a:avLst/>
            <a:gdLst/>
            <a:ahLst/>
            <a:cxnLst/>
            <a:rect l="l" t="t" r="r" b="b"/>
            <a:pathLst>
              <a:path w="128270">
                <a:moveTo>
                  <a:pt x="0" y="0"/>
                </a:moveTo>
                <a:lnTo>
                  <a:pt x="128016" y="0"/>
                </a:lnTo>
              </a:path>
            </a:pathLst>
          </a:custGeom>
          <a:ln w="1524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8" name="object 138"/>
          <p:cNvSpPr/>
          <p:nvPr/>
        </p:nvSpPr>
        <p:spPr>
          <a:xfrm>
            <a:off x="15390832" y="6146292"/>
            <a:ext cx="295079" cy="0"/>
          </a:xfrm>
          <a:custGeom>
            <a:avLst/>
            <a:gdLst/>
            <a:ahLst/>
            <a:cxnLst/>
            <a:rect l="l" t="t" r="r" b="b"/>
            <a:pathLst>
              <a:path w="128270">
                <a:moveTo>
                  <a:pt x="0" y="0"/>
                </a:moveTo>
                <a:lnTo>
                  <a:pt x="128016" y="0"/>
                </a:lnTo>
              </a:path>
            </a:pathLst>
          </a:custGeom>
          <a:ln w="1524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9" name="object 139"/>
          <p:cNvSpPr/>
          <p:nvPr/>
        </p:nvSpPr>
        <p:spPr>
          <a:xfrm>
            <a:off x="15390832" y="5859779"/>
            <a:ext cx="295079" cy="0"/>
          </a:xfrm>
          <a:custGeom>
            <a:avLst/>
            <a:gdLst/>
            <a:ahLst/>
            <a:cxnLst/>
            <a:rect l="l" t="t" r="r" b="b"/>
            <a:pathLst>
              <a:path w="128270">
                <a:moveTo>
                  <a:pt x="0" y="0"/>
                </a:moveTo>
                <a:lnTo>
                  <a:pt x="128016" y="0"/>
                </a:lnTo>
              </a:path>
            </a:pathLst>
          </a:custGeom>
          <a:ln w="1524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0" name="object 140"/>
          <p:cNvSpPr/>
          <p:nvPr/>
        </p:nvSpPr>
        <p:spPr>
          <a:xfrm>
            <a:off x="14356597" y="6402323"/>
            <a:ext cx="239567" cy="196850"/>
          </a:xfrm>
          <a:custGeom>
            <a:avLst/>
            <a:gdLst/>
            <a:ahLst/>
            <a:cxnLst/>
            <a:rect l="l" t="t" r="r" b="b"/>
            <a:pathLst>
              <a:path w="104139" h="196850">
                <a:moveTo>
                  <a:pt x="51816" y="131064"/>
                </a:moveTo>
                <a:lnTo>
                  <a:pt x="51816" y="0"/>
                </a:lnTo>
              </a:path>
              <a:path w="104139" h="196850">
                <a:moveTo>
                  <a:pt x="13716" y="164592"/>
                </a:moveTo>
                <a:lnTo>
                  <a:pt x="89916" y="164592"/>
                </a:lnTo>
              </a:path>
              <a:path w="104139" h="196850">
                <a:moveTo>
                  <a:pt x="25907" y="196596"/>
                </a:moveTo>
                <a:lnTo>
                  <a:pt x="76200" y="196596"/>
                </a:lnTo>
              </a:path>
              <a:path w="104139" h="196850">
                <a:moveTo>
                  <a:pt x="0" y="131064"/>
                </a:moveTo>
                <a:lnTo>
                  <a:pt x="103632" y="131064"/>
                </a:lnTo>
              </a:path>
            </a:pathLst>
          </a:custGeom>
          <a:ln w="1524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pic>
        <p:nvPicPr>
          <p:cNvPr id="141" name="object 141"/>
          <p:cNvPicPr/>
          <p:nvPr/>
        </p:nvPicPr>
        <p:blipFill>
          <a:blip r:embed="rId2" cstate="print"/>
          <a:stretch>
            <a:fillRect/>
          </a:stretch>
        </p:blipFill>
        <p:spPr>
          <a:xfrm>
            <a:off x="4259650" y="7068311"/>
            <a:ext cx="305012" cy="341376"/>
          </a:xfrm>
          <a:prstGeom prst="rect">
            <a:avLst/>
          </a:prstGeom>
        </p:spPr>
      </p:pic>
      <p:grpSp>
        <p:nvGrpSpPr>
          <p:cNvPr id="142" name="object 142"/>
          <p:cNvGrpSpPr/>
          <p:nvPr/>
        </p:nvGrpSpPr>
        <p:grpSpPr>
          <a:xfrm>
            <a:off x="4589204" y="6126480"/>
            <a:ext cx="109559" cy="47625"/>
            <a:chOff x="1994916" y="6126479"/>
            <a:chExt cx="47625" cy="47625"/>
          </a:xfrm>
        </p:grpSpPr>
        <p:sp>
          <p:nvSpPr>
            <p:cNvPr id="143" name="object 143"/>
            <p:cNvSpPr/>
            <p:nvPr/>
          </p:nvSpPr>
          <p:spPr>
            <a:xfrm>
              <a:off x="1999488" y="6131051"/>
              <a:ext cx="38100" cy="38100"/>
            </a:xfrm>
            <a:custGeom>
              <a:avLst/>
              <a:gdLst/>
              <a:ahLst/>
              <a:cxnLst/>
              <a:rect l="l" t="t" r="r" b="b"/>
              <a:pathLst>
                <a:path w="38100" h="38100">
                  <a:moveTo>
                    <a:pt x="18288" y="38099"/>
                  </a:moveTo>
                  <a:lnTo>
                    <a:pt x="10929" y="36504"/>
                  </a:lnTo>
                  <a:lnTo>
                    <a:pt x="5143" y="32194"/>
                  </a:lnTo>
                  <a:lnTo>
                    <a:pt x="1357" y="25884"/>
                  </a:lnTo>
                  <a:lnTo>
                    <a:pt x="0" y="18287"/>
                  </a:lnTo>
                  <a:lnTo>
                    <a:pt x="1357" y="10929"/>
                  </a:lnTo>
                  <a:lnTo>
                    <a:pt x="5143" y="5143"/>
                  </a:lnTo>
                  <a:lnTo>
                    <a:pt x="10929" y="1357"/>
                  </a:lnTo>
                  <a:lnTo>
                    <a:pt x="18288" y="0"/>
                  </a:lnTo>
                  <a:lnTo>
                    <a:pt x="25884" y="1357"/>
                  </a:lnTo>
                  <a:lnTo>
                    <a:pt x="32194" y="5143"/>
                  </a:lnTo>
                  <a:lnTo>
                    <a:pt x="36504" y="10929"/>
                  </a:lnTo>
                  <a:lnTo>
                    <a:pt x="38100" y="18287"/>
                  </a:lnTo>
                  <a:lnTo>
                    <a:pt x="36504" y="25884"/>
                  </a:lnTo>
                  <a:lnTo>
                    <a:pt x="32194" y="32194"/>
                  </a:lnTo>
                  <a:lnTo>
                    <a:pt x="25884" y="36504"/>
                  </a:lnTo>
                  <a:lnTo>
                    <a:pt x="18288" y="38099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44" name="object 144"/>
            <p:cNvSpPr/>
            <p:nvPr/>
          </p:nvSpPr>
          <p:spPr>
            <a:xfrm>
              <a:off x="1999488" y="6131051"/>
              <a:ext cx="38100" cy="38100"/>
            </a:xfrm>
            <a:custGeom>
              <a:avLst/>
              <a:gdLst/>
              <a:ahLst/>
              <a:cxnLst/>
              <a:rect l="l" t="t" r="r" b="b"/>
              <a:pathLst>
                <a:path w="38100" h="38100">
                  <a:moveTo>
                    <a:pt x="0" y="18287"/>
                  </a:moveTo>
                  <a:lnTo>
                    <a:pt x="1357" y="10929"/>
                  </a:lnTo>
                  <a:lnTo>
                    <a:pt x="5143" y="5143"/>
                  </a:lnTo>
                  <a:lnTo>
                    <a:pt x="10929" y="1357"/>
                  </a:lnTo>
                  <a:lnTo>
                    <a:pt x="18288" y="0"/>
                  </a:lnTo>
                  <a:lnTo>
                    <a:pt x="25884" y="1357"/>
                  </a:lnTo>
                  <a:lnTo>
                    <a:pt x="32194" y="5143"/>
                  </a:lnTo>
                  <a:lnTo>
                    <a:pt x="36504" y="10929"/>
                  </a:lnTo>
                  <a:lnTo>
                    <a:pt x="38100" y="18287"/>
                  </a:lnTo>
                  <a:lnTo>
                    <a:pt x="36504" y="25884"/>
                  </a:lnTo>
                  <a:lnTo>
                    <a:pt x="32194" y="32194"/>
                  </a:lnTo>
                  <a:lnTo>
                    <a:pt x="25884" y="36504"/>
                  </a:lnTo>
                  <a:lnTo>
                    <a:pt x="18288" y="38099"/>
                  </a:lnTo>
                  <a:lnTo>
                    <a:pt x="10929" y="36504"/>
                  </a:lnTo>
                  <a:lnTo>
                    <a:pt x="5143" y="32194"/>
                  </a:lnTo>
                  <a:lnTo>
                    <a:pt x="1357" y="25884"/>
                  </a:lnTo>
                  <a:lnTo>
                    <a:pt x="0" y="18287"/>
                  </a:lnTo>
                </a:path>
              </a:pathLst>
            </a:custGeom>
            <a:ln w="9144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145" name="object 145"/>
          <p:cNvGrpSpPr/>
          <p:nvPr/>
        </p:nvGrpSpPr>
        <p:grpSpPr>
          <a:xfrm>
            <a:off x="5374520" y="5535168"/>
            <a:ext cx="109559" cy="47625"/>
            <a:chOff x="2336291" y="5535167"/>
            <a:chExt cx="47625" cy="47625"/>
          </a:xfrm>
        </p:grpSpPr>
        <p:sp>
          <p:nvSpPr>
            <p:cNvPr id="146" name="object 146"/>
            <p:cNvSpPr/>
            <p:nvPr/>
          </p:nvSpPr>
          <p:spPr>
            <a:xfrm>
              <a:off x="2340863" y="5539739"/>
              <a:ext cx="38100" cy="38100"/>
            </a:xfrm>
            <a:custGeom>
              <a:avLst/>
              <a:gdLst/>
              <a:ahLst/>
              <a:cxnLst/>
              <a:rect l="l" t="t" r="r" b="b"/>
              <a:pathLst>
                <a:path w="38100" h="38100">
                  <a:moveTo>
                    <a:pt x="18288" y="38100"/>
                  </a:moveTo>
                  <a:lnTo>
                    <a:pt x="10929" y="36742"/>
                  </a:lnTo>
                  <a:lnTo>
                    <a:pt x="5143" y="32956"/>
                  </a:lnTo>
                  <a:lnTo>
                    <a:pt x="1357" y="27170"/>
                  </a:lnTo>
                  <a:lnTo>
                    <a:pt x="0" y="19812"/>
                  </a:lnTo>
                  <a:lnTo>
                    <a:pt x="1357" y="12215"/>
                  </a:lnTo>
                  <a:lnTo>
                    <a:pt x="5143" y="5905"/>
                  </a:lnTo>
                  <a:lnTo>
                    <a:pt x="10929" y="1595"/>
                  </a:lnTo>
                  <a:lnTo>
                    <a:pt x="18288" y="0"/>
                  </a:lnTo>
                  <a:lnTo>
                    <a:pt x="25884" y="1595"/>
                  </a:lnTo>
                  <a:lnTo>
                    <a:pt x="32194" y="5905"/>
                  </a:lnTo>
                  <a:lnTo>
                    <a:pt x="36504" y="12215"/>
                  </a:lnTo>
                  <a:lnTo>
                    <a:pt x="38100" y="19812"/>
                  </a:lnTo>
                  <a:lnTo>
                    <a:pt x="36504" y="27170"/>
                  </a:lnTo>
                  <a:lnTo>
                    <a:pt x="32194" y="32956"/>
                  </a:lnTo>
                  <a:lnTo>
                    <a:pt x="25884" y="36742"/>
                  </a:lnTo>
                  <a:lnTo>
                    <a:pt x="18288" y="3810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47" name="object 147"/>
            <p:cNvSpPr/>
            <p:nvPr/>
          </p:nvSpPr>
          <p:spPr>
            <a:xfrm>
              <a:off x="2340863" y="5539739"/>
              <a:ext cx="38100" cy="38100"/>
            </a:xfrm>
            <a:custGeom>
              <a:avLst/>
              <a:gdLst/>
              <a:ahLst/>
              <a:cxnLst/>
              <a:rect l="l" t="t" r="r" b="b"/>
              <a:pathLst>
                <a:path w="38100" h="38100">
                  <a:moveTo>
                    <a:pt x="0" y="19812"/>
                  </a:moveTo>
                  <a:lnTo>
                    <a:pt x="1357" y="12215"/>
                  </a:lnTo>
                  <a:lnTo>
                    <a:pt x="5143" y="5905"/>
                  </a:lnTo>
                  <a:lnTo>
                    <a:pt x="10929" y="1595"/>
                  </a:lnTo>
                  <a:lnTo>
                    <a:pt x="18288" y="0"/>
                  </a:lnTo>
                  <a:lnTo>
                    <a:pt x="25884" y="1595"/>
                  </a:lnTo>
                  <a:lnTo>
                    <a:pt x="32194" y="5905"/>
                  </a:lnTo>
                  <a:lnTo>
                    <a:pt x="36504" y="12215"/>
                  </a:lnTo>
                  <a:lnTo>
                    <a:pt x="38100" y="19812"/>
                  </a:lnTo>
                  <a:lnTo>
                    <a:pt x="36504" y="27170"/>
                  </a:lnTo>
                  <a:lnTo>
                    <a:pt x="32194" y="32956"/>
                  </a:lnTo>
                  <a:lnTo>
                    <a:pt x="25884" y="36742"/>
                  </a:lnTo>
                  <a:lnTo>
                    <a:pt x="18288" y="38100"/>
                  </a:lnTo>
                  <a:lnTo>
                    <a:pt x="10929" y="36742"/>
                  </a:lnTo>
                  <a:lnTo>
                    <a:pt x="5143" y="32956"/>
                  </a:lnTo>
                  <a:lnTo>
                    <a:pt x="1357" y="27170"/>
                  </a:lnTo>
                  <a:lnTo>
                    <a:pt x="0" y="19812"/>
                  </a:lnTo>
                </a:path>
              </a:pathLst>
            </a:custGeom>
            <a:ln w="9144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148" name="object 148"/>
          <p:cNvGrpSpPr/>
          <p:nvPr/>
        </p:nvGrpSpPr>
        <p:grpSpPr>
          <a:xfrm>
            <a:off x="4978356" y="5833872"/>
            <a:ext cx="112480" cy="47625"/>
            <a:chOff x="2164079" y="5833871"/>
            <a:chExt cx="48895" cy="47625"/>
          </a:xfrm>
        </p:grpSpPr>
        <p:sp>
          <p:nvSpPr>
            <p:cNvPr id="149" name="object 149"/>
            <p:cNvSpPr/>
            <p:nvPr/>
          </p:nvSpPr>
          <p:spPr>
            <a:xfrm>
              <a:off x="2168651" y="5838443"/>
              <a:ext cx="40005" cy="38100"/>
            </a:xfrm>
            <a:custGeom>
              <a:avLst/>
              <a:gdLst/>
              <a:ahLst/>
              <a:cxnLst/>
              <a:rect l="l" t="t" r="r" b="b"/>
              <a:pathLst>
                <a:path w="40005" h="38100">
                  <a:moveTo>
                    <a:pt x="19812" y="38100"/>
                  </a:moveTo>
                  <a:lnTo>
                    <a:pt x="12215" y="36742"/>
                  </a:lnTo>
                  <a:lnTo>
                    <a:pt x="5905" y="32956"/>
                  </a:lnTo>
                  <a:lnTo>
                    <a:pt x="1595" y="27170"/>
                  </a:lnTo>
                  <a:lnTo>
                    <a:pt x="0" y="19812"/>
                  </a:lnTo>
                  <a:lnTo>
                    <a:pt x="1595" y="12215"/>
                  </a:lnTo>
                  <a:lnTo>
                    <a:pt x="5905" y="5905"/>
                  </a:lnTo>
                  <a:lnTo>
                    <a:pt x="12215" y="1595"/>
                  </a:lnTo>
                  <a:lnTo>
                    <a:pt x="19812" y="0"/>
                  </a:lnTo>
                  <a:lnTo>
                    <a:pt x="27408" y="1595"/>
                  </a:lnTo>
                  <a:lnTo>
                    <a:pt x="33718" y="5905"/>
                  </a:lnTo>
                  <a:lnTo>
                    <a:pt x="38028" y="12215"/>
                  </a:lnTo>
                  <a:lnTo>
                    <a:pt x="39624" y="19812"/>
                  </a:lnTo>
                  <a:lnTo>
                    <a:pt x="38028" y="27170"/>
                  </a:lnTo>
                  <a:lnTo>
                    <a:pt x="33718" y="32956"/>
                  </a:lnTo>
                  <a:lnTo>
                    <a:pt x="27408" y="36742"/>
                  </a:lnTo>
                  <a:lnTo>
                    <a:pt x="19812" y="3810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50" name="object 150"/>
            <p:cNvSpPr/>
            <p:nvPr/>
          </p:nvSpPr>
          <p:spPr>
            <a:xfrm>
              <a:off x="2168651" y="5838443"/>
              <a:ext cx="40005" cy="38100"/>
            </a:xfrm>
            <a:custGeom>
              <a:avLst/>
              <a:gdLst/>
              <a:ahLst/>
              <a:cxnLst/>
              <a:rect l="l" t="t" r="r" b="b"/>
              <a:pathLst>
                <a:path w="40005" h="38100">
                  <a:moveTo>
                    <a:pt x="0" y="19812"/>
                  </a:moveTo>
                  <a:lnTo>
                    <a:pt x="1595" y="12215"/>
                  </a:lnTo>
                  <a:lnTo>
                    <a:pt x="5905" y="5905"/>
                  </a:lnTo>
                  <a:lnTo>
                    <a:pt x="12215" y="1595"/>
                  </a:lnTo>
                  <a:lnTo>
                    <a:pt x="19812" y="0"/>
                  </a:lnTo>
                  <a:lnTo>
                    <a:pt x="27408" y="1595"/>
                  </a:lnTo>
                  <a:lnTo>
                    <a:pt x="33718" y="5905"/>
                  </a:lnTo>
                  <a:lnTo>
                    <a:pt x="38028" y="12215"/>
                  </a:lnTo>
                  <a:lnTo>
                    <a:pt x="39624" y="19812"/>
                  </a:lnTo>
                  <a:lnTo>
                    <a:pt x="38028" y="27170"/>
                  </a:lnTo>
                  <a:lnTo>
                    <a:pt x="33718" y="32956"/>
                  </a:lnTo>
                  <a:lnTo>
                    <a:pt x="27408" y="36742"/>
                  </a:lnTo>
                  <a:lnTo>
                    <a:pt x="19812" y="38100"/>
                  </a:lnTo>
                  <a:lnTo>
                    <a:pt x="12215" y="36742"/>
                  </a:lnTo>
                  <a:lnTo>
                    <a:pt x="5905" y="32956"/>
                  </a:lnTo>
                  <a:lnTo>
                    <a:pt x="1595" y="27170"/>
                  </a:lnTo>
                  <a:lnTo>
                    <a:pt x="0" y="19812"/>
                  </a:lnTo>
                </a:path>
              </a:pathLst>
            </a:custGeom>
            <a:ln w="9144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151" name="object 151"/>
          <p:cNvSpPr/>
          <p:nvPr/>
        </p:nvSpPr>
        <p:spPr>
          <a:xfrm>
            <a:off x="4477015" y="5559553"/>
            <a:ext cx="1111655" cy="1122045"/>
          </a:xfrm>
          <a:custGeom>
            <a:avLst/>
            <a:gdLst/>
            <a:ahLst/>
            <a:cxnLst/>
            <a:rect l="l" t="t" r="r" b="b"/>
            <a:pathLst>
              <a:path w="483235" h="1122045">
                <a:moveTo>
                  <a:pt x="0" y="737616"/>
                </a:moveTo>
                <a:lnTo>
                  <a:pt x="143255" y="737616"/>
                </a:lnTo>
              </a:path>
              <a:path w="483235" h="1122045">
                <a:moveTo>
                  <a:pt x="71627" y="594360"/>
                </a:moveTo>
                <a:lnTo>
                  <a:pt x="71627" y="737616"/>
                </a:lnTo>
              </a:path>
              <a:path w="483235" h="1122045">
                <a:moveTo>
                  <a:pt x="0" y="801624"/>
                </a:moveTo>
                <a:lnTo>
                  <a:pt x="27050" y="778859"/>
                </a:lnTo>
                <a:lnTo>
                  <a:pt x="59816" y="768096"/>
                </a:lnTo>
                <a:lnTo>
                  <a:pt x="94297" y="769905"/>
                </a:lnTo>
                <a:lnTo>
                  <a:pt x="126491" y="784860"/>
                </a:lnTo>
                <a:lnTo>
                  <a:pt x="132587" y="789432"/>
                </a:lnTo>
                <a:lnTo>
                  <a:pt x="138683" y="795528"/>
                </a:lnTo>
                <a:lnTo>
                  <a:pt x="143255" y="801624"/>
                </a:lnTo>
              </a:path>
              <a:path w="483235" h="1122045">
                <a:moveTo>
                  <a:pt x="71627" y="772667"/>
                </a:moveTo>
                <a:lnTo>
                  <a:pt x="71627" y="961644"/>
                </a:lnTo>
              </a:path>
              <a:path w="483235" h="1122045">
                <a:moveTo>
                  <a:pt x="170687" y="737616"/>
                </a:moveTo>
                <a:lnTo>
                  <a:pt x="313943" y="737616"/>
                </a:lnTo>
              </a:path>
              <a:path w="483235" h="1122045">
                <a:moveTo>
                  <a:pt x="242315" y="298703"/>
                </a:moveTo>
                <a:lnTo>
                  <a:pt x="242315" y="737616"/>
                </a:lnTo>
              </a:path>
              <a:path w="483235" h="1122045">
                <a:moveTo>
                  <a:pt x="170687" y="801624"/>
                </a:moveTo>
                <a:lnTo>
                  <a:pt x="196857" y="778859"/>
                </a:lnTo>
                <a:lnTo>
                  <a:pt x="229171" y="768096"/>
                </a:lnTo>
                <a:lnTo>
                  <a:pt x="263485" y="769905"/>
                </a:lnTo>
                <a:lnTo>
                  <a:pt x="295655" y="784860"/>
                </a:lnTo>
                <a:lnTo>
                  <a:pt x="303275" y="789432"/>
                </a:lnTo>
                <a:lnTo>
                  <a:pt x="309371" y="795528"/>
                </a:lnTo>
                <a:lnTo>
                  <a:pt x="313943" y="801624"/>
                </a:lnTo>
              </a:path>
              <a:path w="483235" h="1122045">
                <a:moveTo>
                  <a:pt x="242315" y="772667"/>
                </a:moveTo>
                <a:lnTo>
                  <a:pt x="242315" y="877824"/>
                </a:lnTo>
              </a:path>
              <a:path w="483235" h="1122045">
                <a:moveTo>
                  <a:pt x="341375" y="737616"/>
                </a:moveTo>
                <a:lnTo>
                  <a:pt x="483107" y="737616"/>
                </a:lnTo>
              </a:path>
              <a:path w="483235" h="1122045">
                <a:moveTo>
                  <a:pt x="413003" y="0"/>
                </a:moveTo>
                <a:lnTo>
                  <a:pt x="413003" y="737616"/>
                </a:lnTo>
              </a:path>
              <a:path w="483235" h="1122045">
                <a:moveTo>
                  <a:pt x="341375" y="801624"/>
                </a:moveTo>
                <a:lnTo>
                  <a:pt x="368426" y="778859"/>
                </a:lnTo>
                <a:lnTo>
                  <a:pt x="401192" y="768096"/>
                </a:lnTo>
                <a:lnTo>
                  <a:pt x="435673" y="769905"/>
                </a:lnTo>
                <a:lnTo>
                  <a:pt x="467867" y="784860"/>
                </a:lnTo>
                <a:lnTo>
                  <a:pt x="473963" y="789432"/>
                </a:lnTo>
                <a:lnTo>
                  <a:pt x="480059" y="795528"/>
                </a:lnTo>
                <a:lnTo>
                  <a:pt x="483107" y="801624"/>
                </a:lnTo>
              </a:path>
              <a:path w="483235" h="1122045">
                <a:moveTo>
                  <a:pt x="413003" y="772667"/>
                </a:moveTo>
                <a:lnTo>
                  <a:pt x="413003" y="964692"/>
                </a:lnTo>
              </a:path>
              <a:path w="483235" h="1122045">
                <a:moveTo>
                  <a:pt x="242315" y="1054608"/>
                </a:moveTo>
                <a:lnTo>
                  <a:pt x="242315" y="865632"/>
                </a:lnTo>
              </a:path>
              <a:path w="483235" h="1122045">
                <a:moveTo>
                  <a:pt x="202691" y="1088135"/>
                </a:moveTo>
                <a:lnTo>
                  <a:pt x="281939" y="1088135"/>
                </a:lnTo>
              </a:path>
              <a:path w="483235" h="1122045">
                <a:moveTo>
                  <a:pt x="216407" y="1121664"/>
                </a:moveTo>
                <a:lnTo>
                  <a:pt x="268223" y="1121664"/>
                </a:lnTo>
              </a:path>
              <a:path w="483235" h="1122045">
                <a:moveTo>
                  <a:pt x="190500" y="1054608"/>
                </a:moveTo>
                <a:lnTo>
                  <a:pt x="294131" y="1054608"/>
                </a:lnTo>
              </a:path>
              <a:path w="483235" h="1122045">
                <a:moveTo>
                  <a:pt x="71627" y="964692"/>
                </a:moveTo>
                <a:lnTo>
                  <a:pt x="413003" y="964692"/>
                </a:lnTo>
              </a:path>
            </a:pathLst>
          </a:custGeom>
          <a:ln w="1524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2" name="object 152"/>
          <p:cNvSpPr/>
          <p:nvPr/>
        </p:nvSpPr>
        <p:spPr>
          <a:xfrm>
            <a:off x="5311413" y="6838189"/>
            <a:ext cx="189902" cy="41275"/>
          </a:xfrm>
          <a:custGeom>
            <a:avLst/>
            <a:gdLst/>
            <a:ahLst/>
            <a:cxnLst/>
            <a:rect l="l" t="t" r="r" b="b"/>
            <a:pathLst>
              <a:path w="82550" h="41275">
                <a:moveTo>
                  <a:pt x="82295" y="39624"/>
                </a:moveTo>
                <a:lnTo>
                  <a:pt x="82295" y="33528"/>
                </a:lnTo>
                <a:lnTo>
                  <a:pt x="73151" y="15240"/>
                </a:lnTo>
                <a:lnTo>
                  <a:pt x="64007" y="6096"/>
                </a:lnTo>
                <a:lnTo>
                  <a:pt x="57911" y="3048"/>
                </a:lnTo>
                <a:lnTo>
                  <a:pt x="50291" y="0"/>
                </a:lnTo>
                <a:lnTo>
                  <a:pt x="30479" y="0"/>
                </a:lnTo>
                <a:lnTo>
                  <a:pt x="18287" y="6096"/>
                </a:lnTo>
                <a:lnTo>
                  <a:pt x="9143" y="15240"/>
                </a:lnTo>
                <a:lnTo>
                  <a:pt x="4571" y="21336"/>
                </a:lnTo>
                <a:lnTo>
                  <a:pt x="3047" y="27432"/>
                </a:lnTo>
                <a:lnTo>
                  <a:pt x="1523" y="33528"/>
                </a:lnTo>
                <a:lnTo>
                  <a:pt x="0" y="41148"/>
                </a:lnTo>
              </a:path>
            </a:pathLst>
          </a:custGeom>
          <a:ln w="1524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grpSp>
        <p:nvGrpSpPr>
          <p:cNvPr id="153" name="object 153"/>
          <p:cNvGrpSpPr/>
          <p:nvPr/>
        </p:nvGrpSpPr>
        <p:grpSpPr>
          <a:xfrm>
            <a:off x="4918758" y="6830569"/>
            <a:ext cx="410481" cy="56515"/>
            <a:chOff x="2138172" y="6830568"/>
            <a:chExt cx="178435" cy="56515"/>
          </a:xfrm>
        </p:grpSpPr>
        <p:sp>
          <p:nvSpPr>
            <p:cNvPr id="154" name="object 154"/>
            <p:cNvSpPr/>
            <p:nvPr/>
          </p:nvSpPr>
          <p:spPr>
            <a:xfrm>
              <a:off x="2145792" y="6838188"/>
              <a:ext cx="81280" cy="41275"/>
            </a:xfrm>
            <a:custGeom>
              <a:avLst/>
              <a:gdLst/>
              <a:ahLst/>
              <a:cxnLst/>
              <a:rect l="l" t="t" r="r" b="b"/>
              <a:pathLst>
                <a:path w="81280" h="41275">
                  <a:moveTo>
                    <a:pt x="80772" y="39624"/>
                  </a:moveTo>
                  <a:lnTo>
                    <a:pt x="80772" y="33528"/>
                  </a:lnTo>
                  <a:lnTo>
                    <a:pt x="79248" y="27432"/>
                  </a:lnTo>
                  <a:lnTo>
                    <a:pt x="73152" y="15240"/>
                  </a:lnTo>
                  <a:lnTo>
                    <a:pt x="68580" y="10668"/>
                  </a:lnTo>
                  <a:lnTo>
                    <a:pt x="62484" y="6096"/>
                  </a:lnTo>
                  <a:lnTo>
                    <a:pt x="50292" y="0"/>
                  </a:lnTo>
                  <a:lnTo>
                    <a:pt x="30480" y="0"/>
                  </a:lnTo>
                  <a:lnTo>
                    <a:pt x="1524" y="27432"/>
                  </a:lnTo>
                  <a:lnTo>
                    <a:pt x="0" y="33528"/>
                  </a:lnTo>
                  <a:lnTo>
                    <a:pt x="0" y="41148"/>
                  </a:lnTo>
                </a:path>
              </a:pathLst>
            </a:custGeom>
            <a:ln w="1524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55" name="object 155"/>
            <p:cNvSpPr/>
            <p:nvPr/>
          </p:nvSpPr>
          <p:spPr>
            <a:xfrm>
              <a:off x="2226563" y="6838188"/>
              <a:ext cx="82550" cy="41275"/>
            </a:xfrm>
            <a:custGeom>
              <a:avLst/>
              <a:gdLst/>
              <a:ahLst/>
              <a:cxnLst/>
              <a:rect l="l" t="t" r="r" b="b"/>
              <a:pathLst>
                <a:path w="82550" h="41275">
                  <a:moveTo>
                    <a:pt x="82295" y="39624"/>
                  </a:moveTo>
                  <a:lnTo>
                    <a:pt x="82295" y="33528"/>
                  </a:lnTo>
                  <a:lnTo>
                    <a:pt x="80771" y="27432"/>
                  </a:lnTo>
                  <a:lnTo>
                    <a:pt x="77723" y="21336"/>
                  </a:lnTo>
                  <a:lnTo>
                    <a:pt x="73151" y="15240"/>
                  </a:lnTo>
                  <a:lnTo>
                    <a:pt x="64007" y="6096"/>
                  </a:lnTo>
                  <a:lnTo>
                    <a:pt x="51815" y="0"/>
                  </a:lnTo>
                  <a:lnTo>
                    <a:pt x="32003" y="0"/>
                  </a:lnTo>
                  <a:lnTo>
                    <a:pt x="3047" y="27432"/>
                  </a:lnTo>
                  <a:lnTo>
                    <a:pt x="1523" y="33528"/>
                  </a:lnTo>
                  <a:lnTo>
                    <a:pt x="0" y="41148"/>
                  </a:lnTo>
                </a:path>
              </a:pathLst>
            </a:custGeom>
            <a:ln w="1524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156" name="object 156"/>
          <p:cNvGrpSpPr/>
          <p:nvPr/>
        </p:nvGrpSpPr>
        <p:grpSpPr>
          <a:xfrm>
            <a:off x="5483202" y="6830569"/>
            <a:ext cx="222039" cy="62865"/>
            <a:chOff x="2383535" y="6830568"/>
            <a:chExt cx="96520" cy="62865"/>
          </a:xfrm>
        </p:grpSpPr>
        <p:sp>
          <p:nvSpPr>
            <p:cNvPr id="157" name="object 157"/>
            <p:cNvSpPr/>
            <p:nvPr/>
          </p:nvSpPr>
          <p:spPr>
            <a:xfrm>
              <a:off x="2391155" y="6838188"/>
              <a:ext cx="81280" cy="41275"/>
            </a:xfrm>
            <a:custGeom>
              <a:avLst/>
              <a:gdLst/>
              <a:ahLst/>
              <a:cxnLst/>
              <a:rect l="l" t="t" r="r" b="b"/>
              <a:pathLst>
                <a:path w="81280" h="41275">
                  <a:moveTo>
                    <a:pt x="80772" y="39624"/>
                  </a:moveTo>
                  <a:lnTo>
                    <a:pt x="60960" y="6096"/>
                  </a:lnTo>
                  <a:lnTo>
                    <a:pt x="48768" y="0"/>
                  </a:lnTo>
                  <a:lnTo>
                    <a:pt x="30480" y="0"/>
                  </a:lnTo>
                  <a:lnTo>
                    <a:pt x="18288" y="6096"/>
                  </a:lnTo>
                  <a:lnTo>
                    <a:pt x="12192" y="10668"/>
                  </a:lnTo>
                  <a:lnTo>
                    <a:pt x="9144" y="15240"/>
                  </a:lnTo>
                  <a:lnTo>
                    <a:pt x="4572" y="21336"/>
                  </a:lnTo>
                  <a:lnTo>
                    <a:pt x="1524" y="27432"/>
                  </a:lnTo>
                  <a:lnTo>
                    <a:pt x="0" y="33528"/>
                  </a:lnTo>
                  <a:lnTo>
                    <a:pt x="0" y="41148"/>
                  </a:lnTo>
                </a:path>
              </a:pathLst>
            </a:custGeom>
            <a:ln w="1524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58" name="object 158"/>
            <p:cNvSpPr/>
            <p:nvPr/>
          </p:nvSpPr>
          <p:spPr>
            <a:xfrm>
              <a:off x="2383535" y="6885432"/>
              <a:ext cx="96520" cy="0"/>
            </a:xfrm>
            <a:custGeom>
              <a:avLst/>
              <a:gdLst/>
              <a:ahLst/>
              <a:cxnLst/>
              <a:rect l="l" t="t" r="r" b="b"/>
              <a:pathLst>
                <a:path w="96519">
                  <a:moveTo>
                    <a:pt x="80771" y="0"/>
                  </a:moveTo>
                  <a:lnTo>
                    <a:pt x="96011" y="0"/>
                  </a:lnTo>
                </a:path>
                <a:path w="96519">
                  <a:moveTo>
                    <a:pt x="0" y="0"/>
                  </a:moveTo>
                  <a:lnTo>
                    <a:pt x="15239" y="0"/>
                  </a:lnTo>
                </a:path>
              </a:pathLst>
            </a:custGeom>
            <a:ln w="15239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159" name="object 159"/>
          <p:cNvSpPr/>
          <p:nvPr/>
        </p:nvSpPr>
        <p:spPr>
          <a:xfrm>
            <a:off x="5311416" y="6877811"/>
            <a:ext cx="0" cy="15240"/>
          </a:xfrm>
          <a:custGeom>
            <a:avLst/>
            <a:gdLst/>
            <a:ahLst/>
            <a:cxnLst/>
            <a:rect l="l" t="t" r="r" b="b"/>
            <a:pathLst>
              <a:path h="15240">
                <a:moveTo>
                  <a:pt x="-7619" y="7619"/>
                </a:moveTo>
                <a:lnTo>
                  <a:pt x="7619" y="7619"/>
                </a:lnTo>
              </a:path>
            </a:pathLst>
          </a:custGeom>
          <a:ln w="15239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0" name="object 160"/>
          <p:cNvSpPr/>
          <p:nvPr/>
        </p:nvSpPr>
        <p:spPr>
          <a:xfrm>
            <a:off x="5122096" y="6877811"/>
            <a:ext cx="0" cy="15240"/>
          </a:xfrm>
          <a:custGeom>
            <a:avLst/>
            <a:gdLst/>
            <a:ahLst/>
            <a:cxnLst/>
            <a:rect l="l" t="t" r="r" b="b"/>
            <a:pathLst>
              <a:path h="15240">
                <a:moveTo>
                  <a:pt x="-7619" y="7619"/>
                </a:moveTo>
                <a:lnTo>
                  <a:pt x="7619" y="7619"/>
                </a:lnTo>
              </a:path>
            </a:pathLst>
          </a:custGeom>
          <a:ln w="15239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1" name="object 161"/>
          <p:cNvSpPr/>
          <p:nvPr/>
        </p:nvSpPr>
        <p:spPr>
          <a:xfrm>
            <a:off x="4936286" y="6877811"/>
            <a:ext cx="0" cy="15240"/>
          </a:xfrm>
          <a:custGeom>
            <a:avLst/>
            <a:gdLst/>
            <a:ahLst/>
            <a:cxnLst/>
            <a:rect l="l" t="t" r="r" b="b"/>
            <a:pathLst>
              <a:path h="15240">
                <a:moveTo>
                  <a:pt x="-7619" y="7619"/>
                </a:moveTo>
                <a:lnTo>
                  <a:pt x="7619" y="7619"/>
                </a:lnTo>
              </a:path>
            </a:pathLst>
          </a:custGeom>
          <a:ln w="15239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2" name="object 162"/>
          <p:cNvSpPr/>
          <p:nvPr/>
        </p:nvSpPr>
        <p:spPr>
          <a:xfrm>
            <a:off x="5697063" y="6832092"/>
            <a:ext cx="936361" cy="121920"/>
          </a:xfrm>
          <a:custGeom>
            <a:avLst/>
            <a:gdLst/>
            <a:ahLst/>
            <a:cxnLst/>
            <a:rect l="l" t="t" r="r" b="b"/>
            <a:pathLst>
              <a:path w="407035" h="121920">
                <a:moveTo>
                  <a:pt x="73151" y="121919"/>
                </a:moveTo>
                <a:lnTo>
                  <a:pt x="406908" y="121919"/>
                </a:lnTo>
                <a:lnTo>
                  <a:pt x="406908" y="0"/>
                </a:lnTo>
                <a:lnTo>
                  <a:pt x="73151" y="0"/>
                </a:lnTo>
                <a:lnTo>
                  <a:pt x="73151" y="121919"/>
                </a:lnTo>
                <a:close/>
              </a:path>
              <a:path w="407035" h="121920">
                <a:moveTo>
                  <a:pt x="406908" y="121919"/>
                </a:moveTo>
                <a:lnTo>
                  <a:pt x="406908" y="121919"/>
                </a:lnTo>
              </a:path>
              <a:path w="407035" h="121920">
                <a:moveTo>
                  <a:pt x="73151" y="60959"/>
                </a:moveTo>
                <a:lnTo>
                  <a:pt x="0" y="60959"/>
                </a:lnTo>
              </a:path>
            </a:pathLst>
          </a:custGeom>
          <a:ln w="1524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3" name="object 163"/>
          <p:cNvSpPr/>
          <p:nvPr/>
        </p:nvSpPr>
        <p:spPr>
          <a:xfrm>
            <a:off x="4578687" y="6893052"/>
            <a:ext cx="357892" cy="180340"/>
          </a:xfrm>
          <a:custGeom>
            <a:avLst/>
            <a:gdLst/>
            <a:ahLst/>
            <a:cxnLst/>
            <a:rect l="l" t="t" r="r" b="b"/>
            <a:pathLst>
              <a:path w="155575" h="180340">
                <a:moveTo>
                  <a:pt x="0" y="179832"/>
                </a:moveTo>
                <a:lnTo>
                  <a:pt x="0" y="94487"/>
                </a:lnTo>
                <a:lnTo>
                  <a:pt x="155447" y="94487"/>
                </a:lnTo>
                <a:lnTo>
                  <a:pt x="155447" y="0"/>
                </a:lnTo>
              </a:path>
            </a:pathLst>
          </a:custGeom>
          <a:ln w="1524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pic>
        <p:nvPicPr>
          <p:cNvPr id="164" name="object 164"/>
          <p:cNvPicPr/>
          <p:nvPr/>
        </p:nvPicPr>
        <p:blipFill>
          <a:blip r:embed="rId3" cstate="print"/>
          <a:stretch>
            <a:fillRect/>
          </a:stretch>
        </p:blipFill>
        <p:spPr>
          <a:xfrm>
            <a:off x="6650661" y="6813803"/>
            <a:ext cx="490824" cy="158496"/>
          </a:xfrm>
          <a:prstGeom prst="rect">
            <a:avLst/>
          </a:prstGeom>
        </p:spPr>
      </p:pic>
      <p:grpSp>
        <p:nvGrpSpPr>
          <p:cNvPr id="165" name="object 165"/>
          <p:cNvGrpSpPr/>
          <p:nvPr/>
        </p:nvGrpSpPr>
        <p:grpSpPr>
          <a:xfrm>
            <a:off x="8554359" y="7034783"/>
            <a:ext cx="613530" cy="266700"/>
            <a:chOff x="3718560" y="7034783"/>
            <a:chExt cx="266700" cy="266700"/>
          </a:xfrm>
        </p:grpSpPr>
        <p:sp>
          <p:nvSpPr>
            <p:cNvPr id="166" name="object 166"/>
            <p:cNvSpPr/>
            <p:nvPr/>
          </p:nvSpPr>
          <p:spPr>
            <a:xfrm>
              <a:off x="3726180" y="7042403"/>
              <a:ext cx="251460" cy="251460"/>
            </a:xfrm>
            <a:custGeom>
              <a:avLst/>
              <a:gdLst/>
              <a:ahLst/>
              <a:cxnLst/>
              <a:rect l="l" t="t" r="r" b="b"/>
              <a:pathLst>
                <a:path w="251460" h="251459">
                  <a:moveTo>
                    <a:pt x="0" y="124967"/>
                  </a:moveTo>
                  <a:lnTo>
                    <a:pt x="124967" y="251460"/>
                  </a:lnTo>
                  <a:lnTo>
                    <a:pt x="251459" y="124967"/>
                  </a:lnTo>
                  <a:lnTo>
                    <a:pt x="124967" y="0"/>
                  </a:lnTo>
                  <a:lnTo>
                    <a:pt x="0" y="124967"/>
                  </a:lnTo>
                  <a:close/>
                </a:path>
              </a:pathLst>
            </a:custGeom>
            <a:ln w="1524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67" name="object 167"/>
            <p:cNvSpPr/>
            <p:nvPr/>
          </p:nvSpPr>
          <p:spPr>
            <a:xfrm>
              <a:off x="3762756" y="7167371"/>
              <a:ext cx="96520" cy="0"/>
            </a:xfrm>
            <a:custGeom>
              <a:avLst/>
              <a:gdLst/>
              <a:ahLst/>
              <a:cxnLst/>
              <a:rect l="l" t="t" r="r" b="b"/>
              <a:pathLst>
                <a:path w="96520">
                  <a:moveTo>
                    <a:pt x="0" y="0"/>
                  </a:moveTo>
                  <a:lnTo>
                    <a:pt x="96011" y="0"/>
                  </a:lnTo>
                </a:path>
              </a:pathLst>
            </a:custGeom>
            <a:ln w="9144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68" name="object 168"/>
            <p:cNvSpPr/>
            <p:nvPr/>
          </p:nvSpPr>
          <p:spPr>
            <a:xfrm>
              <a:off x="3851148" y="7139939"/>
              <a:ext cx="82550" cy="55244"/>
            </a:xfrm>
            <a:custGeom>
              <a:avLst/>
              <a:gdLst/>
              <a:ahLst/>
              <a:cxnLst/>
              <a:rect l="l" t="t" r="r" b="b"/>
              <a:pathLst>
                <a:path w="82550" h="55245">
                  <a:moveTo>
                    <a:pt x="0" y="54864"/>
                  </a:moveTo>
                  <a:lnTo>
                    <a:pt x="0" y="0"/>
                  </a:lnTo>
                  <a:lnTo>
                    <a:pt x="82295" y="27432"/>
                  </a:lnTo>
                  <a:lnTo>
                    <a:pt x="0" y="54864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169" name="object 169"/>
          <p:cNvGrpSpPr/>
          <p:nvPr/>
        </p:nvGrpSpPr>
        <p:grpSpPr>
          <a:xfrm>
            <a:off x="4561156" y="6885432"/>
            <a:ext cx="4873180" cy="1144905"/>
            <a:chOff x="1982724" y="6885431"/>
            <a:chExt cx="2118360" cy="1144905"/>
          </a:xfrm>
        </p:grpSpPr>
        <p:sp>
          <p:nvSpPr>
            <p:cNvPr id="170" name="object 170"/>
            <p:cNvSpPr/>
            <p:nvPr/>
          </p:nvSpPr>
          <p:spPr>
            <a:xfrm>
              <a:off x="3086100" y="7042403"/>
              <a:ext cx="251460" cy="251460"/>
            </a:xfrm>
            <a:custGeom>
              <a:avLst/>
              <a:gdLst/>
              <a:ahLst/>
              <a:cxnLst/>
              <a:rect l="l" t="t" r="r" b="b"/>
              <a:pathLst>
                <a:path w="251460" h="251459">
                  <a:moveTo>
                    <a:pt x="0" y="124967"/>
                  </a:moveTo>
                  <a:lnTo>
                    <a:pt x="126491" y="251460"/>
                  </a:lnTo>
                  <a:lnTo>
                    <a:pt x="251459" y="124967"/>
                  </a:lnTo>
                  <a:lnTo>
                    <a:pt x="126491" y="0"/>
                  </a:lnTo>
                  <a:lnTo>
                    <a:pt x="0" y="124967"/>
                  </a:lnTo>
                  <a:close/>
                </a:path>
              </a:pathLst>
            </a:custGeom>
            <a:ln w="1524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71" name="object 171"/>
            <p:cNvSpPr/>
            <p:nvPr/>
          </p:nvSpPr>
          <p:spPr>
            <a:xfrm>
              <a:off x="3122676" y="7167371"/>
              <a:ext cx="96520" cy="0"/>
            </a:xfrm>
            <a:custGeom>
              <a:avLst/>
              <a:gdLst/>
              <a:ahLst/>
              <a:cxnLst/>
              <a:rect l="l" t="t" r="r" b="b"/>
              <a:pathLst>
                <a:path w="96519">
                  <a:moveTo>
                    <a:pt x="0" y="0"/>
                  </a:moveTo>
                  <a:lnTo>
                    <a:pt x="96012" y="0"/>
                  </a:lnTo>
                </a:path>
              </a:pathLst>
            </a:custGeom>
            <a:ln w="9144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72" name="object 172"/>
            <p:cNvSpPr/>
            <p:nvPr/>
          </p:nvSpPr>
          <p:spPr>
            <a:xfrm>
              <a:off x="3212592" y="7139939"/>
              <a:ext cx="82550" cy="55244"/>
            </a:xfrm>
            <a:custGeom>
              <a:avLst/>
              <a:gdLst/>
              <a:ahLst/>
              <a:cxnLst/>
              <a:rect l="l" t="t" r="r" b="b"/>
              <a:pathLst>
                <a:path w="82550" h="55245">
                  <a:moveTo>
                    <a:pt x="0" y="54864"/>
                  </a:moveTo>
                  <a:lnTo>
                    <a:pt x="0" y="0"/>
                  </a:lnTo>
                  <a:lnTo>
                    <a:pt x="82296" y="27432"/>
                  </a:lnTo>
                  <a:lnTo>
                    <a:pt x="0" y="54864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73" name="object 173"/>
            <p:cNvSpPr/>
            <p:nvPr/>
          </p:nvSpPr>
          <p:spPr>
            <a:xfrm>
              <a:off x="3104388" y="6893051"/>
              <a:ext cx="108585" cy="143510"/>
            </a:xfrm>
            <a:custGeom>
              <a:avLst/>
              <a:gdLst/>
              <a:ahLst/>
              <a:cxnLst/>
              <a:rect l="l" t="t" r="r" b="b"/>
              <a:pathLst>
                <a:path w="108585" h="143509">
                  <a:moveTo>
                    <a:pt x="0" y="0"/>
                  </a:moveTo>
                  <a:lnTo>
                    <a:pt x="108203" y="0"/>
                  </a:lnTo>
                  <a:lnTo>
                    <a:pt x="108203" y="143255"/>
                  </a:lnTo>
                </a:path>
              </a:pathLst>
            </a:custGeom>
            <a:ln w="1524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74" name="object 174"/>
            <p:cNvSpPr/>
            <p:nvPr/>
          </p:nvSpPr>
          <p:spPr>
            <a:xfrm>
              <a:off x="3386327" y="7271003"/>
              <a:ext cx="307975" cy="307975"/>
            </a:xfrm>
            <a:custGeom>
              <a:avLst/>
              <a:gdLst/>
              <a:ahLst/>
              <a:cxnLst/>
              <a:rect l="l" t="t" r="r" b="b"/>
              <a:pathLst>
                <a:path w="307975" h="307975">
                  <a:moveTo>
                    <a:pt x="0" y="152400"/>
                  </a:moveTo>
                  <a:lnTo>
                    <a:pt x="7656" y="104363"/>
                  </a:lnTo>
                  <a:lnTo>
                    <a:pt x="29065" y="62544"/>
                  </a:lnTo>
                  <a:lnTo>
                    <a:pt x="61886" y="29504"/>
                  </a:lnTo>
                  <a:lnTo>
                    <a:pt x="103778" y="7802"/>
                  </a:lnTo>
                  <a:lnTo>
                    <a:pt x="152400" y="0"/>
                  </a:lnTo>
                  <a:lnTo>
                    <a:pt x="201338" y="7802"/>
                  </a:lnTo>
                  <a:lnTo>
                    <a:pt x="243986" y="29504"/>
                  </a:lnTo>
                  <a:lnTo>
                    <a:pt x="277709" y="62544"/>
                  </a:lnTo>
                  <a:lnTo>
                    <a:pt x="299874" y="104363"/>
                  </a:lnTo>
                  <a:lnTo>
                    <a:pt x="307848" y="152400"/>
                  </a:lnTo>
                  <a:lnTo>
                    <a:pt x="299874" y="201338"/>
                  </a:lnTo>
                  <a:lnTo>
                    <a:pt x="277709" y="243986"/>
                  </a:lnTo>
                  <a:lnTo>
                    <a:pt x="243986" y="277709"/>
                  </a:lnTo>
                  <a:lnTo>
                    <a:pt x="201338" y="299874"/>
                  </a:lnTo>
                  <a:lnTo>
                    <a:pt x="152400" y="307848"/>
                  </a:lnTo>
                  <a:lnTo>
                    <a:pt x="103778" y="299874"/>
                  </a:lnTo>
                  <a:lnTo>
                    <a:pt x="61886" y="277709"/>
                  </a:lnTo>
                  <a:lnTo>
                    <a:pt x="29065" y="243986"/>
                  </a:lnTo>
                  <a:lnTo>
                    <a:pt x="7656" y="201338"/>
                  </a:lnTo>
                  <a:lnTo>
                    <a:pt x="0" y="152400"/>
                  </a:lnTo>
                </a:path>
              </a:pathLst>
            </a:custGeom>
            <a:ln w="1524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75" name="object 175"/>
            <p:cNvSpPr/>
            <p:nvPr/>
          </p:nvSpPr>
          <p:spPr>
            <a:xfrm>
              <a:off x="2964180" y="7162799"/>
              <a:ext cx="1129665" cy="528955"/>
            </a:xfrm>
            <a:custGeom>
              <a:avLst/>
              <a:gdLst/>
              <a:ahLst/>
              <a:cxnLst/>
              <a:rect l="l" t="t" r="r" b="b"/>
              <a:pathLst>
                <a:path w="1129664" h="528954">
                  <a:moveTo>
                    <a:pt x="376427" y="3048"/>
                  </a:moveTo>
                  <a:lnTo>
                    <a:pt x="758951" y="3048"/>
                  </a:lnTo>
                </a:path>
                <a:path w="1129664" h="528954">
                  <a:moveTo>
                    <a:pt x="128016" y="3048"/>
                  </a:moveTo>
                  <a:lnTo>
                    <a:pt x="0" y="3048"/>
                  </a:lnTo>
                  <a:lnTo>
                    <a:pt x="0" y="528828"/>
                  </a:lnTo>
                  <a:lnTo>
                    <a:pt x="1129283" y="528828"/>
                  </a:lnTo>
                  <a:lnTo>
                    <a:pt x="1129283" y="0"/>
                  </a:lnTo>
                </a:path>
              </a:pathLst>
            </a:custGeom>
            <a:ln w="1524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76" name="object 176"/>
            <p:cNvSpPr/>
            <p:nvPr/>
          </p:nvSpPr>
          <p:spPr>
            <a:xfrm>
              <a:off x="3520440" y="7673339"/>
              <a:ext cx="38100" cy="36830"/>
            </a:xfrm>
            <a:custGeom>
              <a:avLst/>
              <a:gdLst/>
              <a:ahLst/>
              <a:cxnLst/>
              <a:rect l="l" t="t" r="r" b="b"/>
              <a:pathLst>
                <a:path w="38100" h="36829">
                  <a:moveTo>
                    <a:pt x="18288" y="36575"/>
                  </a:moveTo>
                  <a:lnTo>
                    <a:pt x="10929" y="35218"/>
                  </a:lnTo>
                  <a:lnTo>
                    <a:pt x="5143" y="31432"/>
                  </a:lnTo>
                  <a:lnTo>
                    <a:pt x="1357" y="25646"/>
                  </a:lnTo>
                  <a:lnTo>
                    <a:pt x="0" y="18287"/>
                  </a:lnTo>
                  <a:lnTo>
                    <a:pt x="1357" y="10929"/>
                  </a:lnTo>
                  <a:lnTo>
                    <a:pt x="5143" y="5143"/>
                  </a:lnTo>
                  <a:lnTo>
                    <a:pt x="10929" y="1357"/>
                  </a:lnTo>
                  <a:lnTo>
                    <a:pt x="18288" y="0"/>
                  </a:lnTo>
                  <a:lnTo>
                    <a:pt x="25884" y="1357"/>
                  </a:lnTo>
                  <a:lnTo>
                    <a:pt x="32194" y="5143"/>
                  </a:lnTo>
                  <a:lnTo>
                    <a:pt x="36504" y="10929"/>
                  </a:lnTo>
                  <a:lnTo>
                    <a:pt x="38100" y="18287"/>
                  </a:lnTo>
                  <a:lnTo>
                    <a:pt x="36504" y="25646"/>
                  </a:lnTo>
                  <a:lnTo>
                    <a:pt x="32194" y="31432"/>
                  </a:lnTo>
                  <a:lnTo>
                    <a:pt x="25884" y="35218"/>
                  </a:lnTo>
                  <a:lnTo>
                    <a:pt x="18288" y="36575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77" name="object 177"/>
            <p:cNvSpPr/>
            <p:nvPr/>
          </p:nvSpPr>
          <p:spPr>
            <a:xfrm>
              <a:off x="3520440" y="7673339"/>
              <a:ext cx="38100" cy="36830"/>
            </a:xfrm>
            <a:custGeom>
              <a:avLst/>
              <a:gdLst/>
              <a:ahLst/>
              <a:cxnLst/>
              <a:rect l="l" t="t" r="r" b="b"/>
              <a:pathLst>
                <a:path w="38100" h="36829">
                  <a:moveTo>
                    <a:pt x="0" y="18287"/>
                  </a:moveTo>
                  <a:lnTo>
                    <a:pt x="1357" y="10929"/>
                  </a:lnTo>
                  <a:lnTo>
                    <a:pt x="5143" y="5143"/>
                  </a:lnTo>
                  <a:lnTo>
                    <a:pt x="10929" y="1357"/>
                  </a:lnTo>
                  <a:lnTo>
                    <a:pt x="18288" y="0"/>
                  </a:lnTo>
                  <a:lnTo>
                    <a:pt x="25884" y="1357"/>
                  </a:lnTo>
                  <a:lnTo>
                    <a:pt x="32194" y="5143"/>
                  </a:lnTo>
                  <a:lnTo>
                    <a:pt x="36504" y="10929"/>
                  </a:lnTo>
                  <a:lnTo>
                    <a:pt x="38100" y="18287"/>
                  </a:lnTo>
                  <a:lnTo>
                    <a:pt x="36504" y="25646"/>
                  </a:lnTo>
                  <a:lnTo>
                    <a:pt x="32194" y="31432"/>
                  </a:lnTo>
                  <a:lnTo>
                    <a:pt x="25884" y="35218"/>
                  </a:lnTo>
                  <a:lnTo>
                    <a:pt x="18288" y="36575"/>
                  </a:lnTo>
                  <a:lnTo>
                    <a:pt x="10929" y="35218"/>
                  </a:lnTo>
                  <a:lnTo>
                    <a:pt x="5143" y="31432"/>
                  </a:lnTo>
                  <a:lnTo>
                    <a:pt x="1357" y="25646"/>
                  </a:lnTo>
                  <a:lnTo>
                    <a:pt x="0" y="18287"/>
                  </a:lnTo>
                </a:path>
              </a:pathLst>
            </a:custGeom>
            <a:ln w="9144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78" name="object 178"/>
            <p:cNvSpPr/>
            <p:nvPr/>
          </p:nvSpPr>
          <p:spPr>
            <a:xfrm>
              <a:off x="3520440" y="7144511"/>
              <a:ext cx="38100" cy="38100"/>
            </a:xfrm>
            <a:custGeom>
              <a:avLst/>
              <a:gdLst/>
              <a:ahLst/>
              <a:cxnLst/>
              <a:rect l="l" t="t" r="r" b="b"/>
              <a:pathLst>
                <a:path w="38100" h="38100">
                  <a:moveTo>
                    <a:pt x="18288" y="38100"/>
                  </a:moveTo>
                  <a:lnTo>
                    <a:pt x="10929" y="36504"/>
                  </a:lnTo>
                  <a:lnTo>
                    <a:pt x="5143" y="32194"/>
                  </a:lnTo>
                  <a:lnTo>
                    <a:pt x="1357" y="25884"/>
                  </a:lnTo>
                  <a:lnTo>
                    <a:pt x="0" y="18288"/>
                  </a:lnTo>
                  <a:lnTo>
                    <a:pt x="1357" y="10929"/>
                  </a:lnTo>
                  <a:lnTo>
                    <a:pt x="5143" y="5143"/>
                  </a:lnTo>
                  <a:lnTo>
                    <a:pt x="10929" y="1357"/>
                  </a:lnTo>
                  <a:lnTo>
                    <a:pt x="18288" y="0"/>
                  </a:lnTo>
                  <a:lnTo>
                    <a:pt x="25884" y="1357"/>
                  </a:lnTo>
                  <a:lnTo>
                    <a:pt x="32194" y="5143"/>
                  </a:lnTo>
                  <a:lnTo>
                    <a:pt x="36504" y="10929"/>
                  </a:lnTo>
                  <a:lnTo>
                    <a:pt x="38100" y="18288"/>
                  </a:lnTo>
                  <a:lnTo>
                    <a:pt x="36504" y="25884"/>
                  </a:lnTo>
                  <a:lnTo>
                    <a:pt x="32194" y="32194"/>
                  </a:lnTo>
                  <a:lnTo>
                    <a:pt x="25884" y="36504"/>
                  </a:lnTo>
                  <a:lnTo>
                    <a:pt x="18288" y="3810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79" name="object 179"/>
            <p:cNvSpPr/>
            <p:nvPr/>
          </p:nvSpPr>
          <p:spPr>
            <a:xfrm>
              <a:off x="3520440" y="7144511"/>
              <a:ext cx="38100" cy="38100"/>
            </a:xfrm>
            <a:custGeom>
              <a:avLst/>
              <a:gdLst/>
              <a:ahLst/>
              <a:cxnLst/>
              <a:rect l="l" t="t" r="r" b="b"/>
              <a:pathLst>
                <a:path w="38100" h="38100">
                  <a:moveTo>
                    <a:pt x="0" y="18288"/>
                  </a:moveTo>
                  <a:lnTo>
                    <a:pt x="1357" y="10929"/>
                  </a:lnTo>
                  <a:lnTo>
                    <a:pt x="5143" y="5143"/>
                  </a:lnTo>
                  <a:lnTo>
                    <a:pt x="10929" y="1357"/>
                  </a:lnTo>
                  <a:lnTo>
                    <a:pt x="18288" y="0"/>
                  </a:lnTo>
                  <a:lnTo>
                    <a:pt x="25884" y="1357"/>
                  </a:lnTo>
                  <a:lnTo>
                    <a:pt x="32194" y="5143"/>
                  </a:lnTo>
                  <a:lnTo>
                    <a:pt x="36504" y="10929"/>
                  </a:lnTo>
                  <a:lnTo>
                    <a:pt x="38100" y="18288"/>
                  </a:lnTo>
                  <a:lnTo>
                    <a:pt x="36504" y="25884"/>
                  </a:lnTo>
                  <a:lnTo>
                    <a:pt x="32194" y="32194"/>
                  </a:lnTo>
                  <a:lnTo>
                    <a:pt x="25884" y="36504"/>
                  </a:lnTo>
                  <a:lnTo>
                    <a:pt x="18288" y="38100"/>
                  </a:lnTo>
                  <a:lnTo>
                    <a:pt x="10929" y="36504"/>
                  </a:lnTo>
                  <a:lnTo>
                    <a:pt x="5143" y="32194"/>
                  </a:lnTo>
                  <a:lnTo>
                    <a:pt x="1357" y="25884"/>
                  </a:lnTo>
                  <a:lnTo>
                    <a:pt x="0" y="18288"/>
                  </a:lnTo>
                </a:path>
              </a:pathLst>
            </a:custGeom>
            <a:ln w="9144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80" name="object 180"/>
            <p:cNvSpPr/>
            <p:nvPr/>
          </p:nvSpPr>
          <p:spPr>
            <a:xfrm>
              <a:off x="1990344" y="7162799"/>
              <a:ext cx="2103120" cy="867410"/>
            </a:xfrm>
            <a:custGeom>
              <a:avLst/>
              <a:gdLst/>
              <a:ahLst/>
              <a:cxnLst/>
              <a:rect l="l" t="t" r="r" b="b"/>
              <a:pathLst>
                <a:path w="2103120" h="867409">
                  <a:moveTo>
                    <a:pt x="1548383" y="102107"/>
                  </a:moveTo>
                  <a:lnTo>
                    <a:pt x="1548383" y="3048"/>
                  </a:lnTo>
                </a:path>
                <a:path w="2103120" h="867409">
                  <a:moveTo>
                    <a:pt x="1548383" y="416051"/>
                  </a:moveTo>
                  <a:lnTo>
                    <a:pt x="1548383" y="867155"/>
                  </a:lnTo>
                </a:path>
                <a:path w="2103120" h="867409">
                  <a:moveTo>
                    <a:pt x="1222247" y="129539"/>
                  </a:moveTo>
                  <a:lnTo>
                    <a:pt x="1222247" y="640080"/>
                  </a:lnTo>
                  <a:lnTo>
                    <a:pt x="0" y="640080"/>
                  </a:lnTo>
                  <a:lnTo>
                    <a:pt x="0" y="234696"/>
                  </a:lnTo>
                </a:path>
                <a:path w="2103120" h="867409">
                  <a:moveTo>
                    <a:pt x="1990344" y="0"/>
                  </a:moveTo>
                  <a:lnTo>
                    <a:pt x="2103120" y="0"/>
                  </a:lnTo>
                </a:path>
              </a:pathLst>
            </a:custGeom>
            <a:ln w="1524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pic>
        <p:nvPicPr>
          <p:cNvPr id="181" name="object 181"/>
          <p:cNvPicPr/>
          <p:nvPr/>
        </p:nvPicPr>
        <p:blipFill>
          <a:blip r:embed="rId4" cstate="print"/>
          <a:stretch>
            <a:fillRect/>
          </a:stretch>
        </p:blipFill>
        <p:spPr>
          <a:xfrm>
            <a:off x="10808641" y="6850381"/>
            <a:ext cx="305012" cy="341375"/>
          </a:xfrm>
          <a:prstGeom prst="rect">
            <a:avLst/>
          </a:prstGeom>
        </p:spPr>
      </p:pic>
      <p:pic>
        <p:nvPicPr>
          <p:cNvPr id="182" name="object 182"/>
          <p:cNvPicPr/>
          <p:nvPr/>
        </p:nvPicPr>
        <p:blipFill>
          <a:blip r:embed="rId5" cstate="print"/>
          <a:stretch>
            <a:fillRect/>
          </a:stretch>
        </p:blipFill>
        <p:spPr>
          <a:xfrm>
            <a:off x="11772762" y="7703819"/>
            <a:ext cx="305010" cy="341376"/>
          </a:xfrm>
          <a:prstGeom prst="rect">
            <a:avLst/>
          </a:prstGeom>
        </p:spPr>
      </p:pic>
      <p:pic>
        <p:nvPicPr>
          <p:cNvPr id="183" name="object 183"/>
          <p:cNvPicPr/>
          <p:nvPr/>
        </p:nvPicPr>
        <p:blipFill>
          <a:blip r:embed="rId6" cstate="print"/>
          <a:stretch>
            <a:fillRect/>
          </a:stretch>
        </p:blipFill>
        <p:spPr>
          <a:xfrm>
            <a:off x="11772762" y="7277100"/>
            <a:ext cx="305010" cy="341376"/>
          </a:xfrm>
          <a:prstGeom prst="rect">
            <a:avLst/>
          </a:prstGeom>
        </p:spPr>
      </p:pic>
      <p:pic>
        <p:nvPicPr>
          <p:cNvPr id="184" name="object 184"/>
          <p:cNvPicPr/>
          <p:nvPr/>
        </p:nvPicPr>
        <p:blipFill>
          <a:blip r:embed="rId7" cstate="print"/>
          <a:stretch>
            <a:fillRect/>
          </a:stretch>
        </p:blipFill>
        <p:spPr>
          <a:xfrm>
            <a:off x="11772762" y="6850381"/>
            <a:ext cx="305010" cy="341375"/>
          </a:xfrm>
          <a:prstGeom prst="rect">
            <a:avLst/>
          </a:prstGeom>
        </p:spPr>
      </p:pic>
      <p:pic>
        <p:nvPicPr>
          <p:cNvPr id="185" name="object 185"/>
          <p:cNvPicPr/>
          <p:nvPr/>
        </p:nvPicPr>
        <p:blipFill>
          <a:blip r:embed="rId8" cstate="print"/>
          <a:stretch>
            <a:fillRect/>
          </a:stretch>
        </p:blipFill>
        <p:spPr>
          <a:xfrm>
            <a:off x="10808641" y="7703819"/>
            <a:ext cx="305012" cy="341376"/>
          </a:xfrm>
          <a:prstGeom prst="rect">
            <a:avLst/>
          </a:prstGeom>
        </p:spPr>
      </p:pic>
      <p:pic>
        <p:nvPicPr>
          <p:cNvPr id="186" name="object 186"/>
          <p:cNvPicPr/>
          <p:nvPr/>
        </p:nvPicPr>
        <p:blipFill>
          <a:blip r:embed="rId9" cstate="print"/>
          <a:stretch>
            <a:fillRect/>
          </a:stretch>
        </p:blipFill>
        <p:spPr>
          <a:xfrm>
            <a:off x="10808641" y="7277100"/>
            <a:ext cx="305012" cy="341376"/>
          </a:xfrm>
          <a:prstGeom prst="rect">
            <a:avLst/>
          </a:prstGeom>
        </p:spPr>
      </p:pic>
      <p:sp>
        <p:nvSpPr>
          <p:cNvPr id="187" name="object 187"/>
          <p:cNvSpPr/>
          <p:nvPr/>
        </p:nvSpPr>
        <p:spPr>
          <a:xfrm>
            <a:off x="10153040" y="7982712"/>
            <a:ext cx="189902" cy="40005"/>
          </a:xfrm>
          <a:custGeom>
            <a:avLst/>
            <a:gdLst/>
            <a:ahLst/>
            <a:cxnLst/>
            <a:rect l="l" t="t" r="r" b="b"/>
            <a:pathLst>
              <a:path w="82550" h="40004">
                <a:moveTo>
                  <a:pt x="82296" y="39624"/>
                </a:moveTo>
                <a:lnTo>
                  <a:pt x="64008" y="6096"/>
                </a:lnTo>
                <a:lnTo>
                  <a:pt x="44196" y="0"/>
                </a:lnTo>
                <a:lnTo>
                  <a:pt x="36576" y="0"/>
                </a:lnTo>
                <a:lnTo>
                  <a:pt x="3048" y="25908"/>
                </a:lnTo>
                <a:lnTo>
                  <a:pt x="0" y="32004"/>
                </a:lnTo>
                <a:lnTo>
                  <a:pt x="0" y="39624"/>
                </a:lnTo>
              </a:path>
            </a:pathLst>
          </a:custGeom>
          <a:ln w="1524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grpSp>
        <p:nvGrpSpPr>
          <p:cNvPr id="188" name="object 188"/>
          <p:cNvGrpSpPr/>
          <p:nvPr/>
        </p:nvGrpSpPr>
        <p:grpSpPr>
          <a:xfrm>
            <a:off x="9763891" y="7975092"/>
            <a:ext cx="407559" cy="55244"/>
            <a:chOff x="4244340" y="7975092"/>
            <a:chExt cx="177165" cy="55244"/>
          </a:xfrm>
        </p:grpSpPr>
        <p:sp>
          <p:nvSpPr>
            <p:cNvPr id="189" name="object 189"/>
            <p:cNvSpPr/>
            <p:nvPr/>
          </p:nvSpPr>
          <p:spPr>
            <a:xfrm>
              <a:off x="4251960" y="7982712"/>
              <a:ext cx="81280" cy="40005"/>
            </a:xfrm>
            <a:custGeom>
              <a:avLst/>
              <a:gdLst/>
              <a:ahLst/>
              <a:cxnLst/>
              <a:rect l="l" t="t" r="r" b="b"/>
              <a:pathLst>
                <a:path w="81279" h="40004">
                  <a:moveTo>
                    <a:pt x="80772" y="39624"/>
                  </a:moveTo>
                  <a:lnTo>
                    <a:pt x="80772" y="32004"/>
                  </a:lnTo>
                  <a:lnTo>
                    <a:pt x="79248" y="25908"/>
                  </a:lnTo>
                  <a:lnTo>
                    <a:pt x="44196" y="0"/>
                  </a:lnTo>
                  <a:lnTo>
                    <a:pt x="36576" y="0"/>
                  </a:lnTo>
                  <a:lnTo>
                    <a:pt x="24384" y="3048"/>
                  </a:lnTo>
                  <a:lnTo>
                    <a:pt x="18288" y="6096"/>
                  </a:lnTo>
                  <a:lnTo>
                    <a:pt x="12192" y="9144"/>
                  </a:lnTo>
                  <a:lnTo>
                    <a:pt x="7620" y="13716"/>
                  </a:lnTo>
                  <a:lnTo>
                    <a:pt x="1524" y="25908"/>
                  </a:lnTo>
                  <a:lnTo>
                    <a:pt x="0" y="32004"/>
                  </a:lnTo>
                  <a:lnTo>
                    <a:pt x="0" y="39624"/>
                  </a:lnTo>
                </a:path>
              </a:pathLst>
            </a:custGeom>
            <a:ln w="1524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90" name="object 190"/>
            <p:cNvSpPr/>
            <p:nvPr/>
          </p:nvSpPr>
          <p:spPr>
            <a:xfrm>
              <a:off x="4332731" y="7982712"/>
              <a:ext cx="81280" cy="40005"/>
            </a:xfrm>
            <a:custGeom>
              <a:avLst/>
              <a:gdLst/>
              <a:ahLst/>
              <a:cxnLst/>
              <a:rect l="l" t="t" r="r" b="b"/>
              <a:pathLst>
                <a:path w="81279" h="40004">
                  <a:moveTo>
                    <a:pt x="80772" y="39624"/>
                  </a:moveTo>
                  <a:lnTo>
                    <a:pt x="80772" y="32004"/>
                  </a:lnTo>
                  <a:lnTo>
                    <a:pt x="79248" y="25908"/>
                  </a:lnTo>
                  <a:lnTo>
                    <a:pt x="42672" y="0"/>
                  </a:lnTo>
                  <a:lnTo>
                    <a:pt x="36576" y="0"/>
                  </a:lnTo>
                  <a:lnTo>
                    <a:pt x="30480" y="1524"/>
                  </a:lnTo>
                  <a:lnTo>
                    <a:pt x="24384" y="3048"/>
                  </a:lnTo>
                  <a:lnTo>
                    <a:pt x="19812" y="6096"/>
                  </a:lnTo>
                  <a:lnTo>
                    <a:pt x="13716" y="9144"/>
                  </a:lnTo>
                  <a:lnTo>
                    <a:pt x="9144" y="13716"/>
                  </a:lnTo>
                  <a:lnTo>
                    <a:pt x="4572" y="19812"/>
                  </a:lnTo>
                  <a:lnTo>
                    <a:pt x="3048" y="25908"/>
                  </a:lnTo>
                  <a:lnTo>
                    <a:pt x="1524" y="32004"/>
                  </a:lnTo>
                  <a:lnTo>
                    <a:pt x="0" y="39624"/>
                  </a:lnTo>
                </a:path>
              </a:pathLst>
            </a:custGeom>
            <a:ln w="1524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191" name="object 191"/>
          <p:cNvGrpSpPr/>
          <p:nvPr/>
        </p:nvGrpSpPr>
        <p:grpSpPr>
          <a:xfrm>
            <a:off x="10324829" y="7975093"/>
            <a:ext cx="224961" cy="62865"/>
            <a:chOff x="4488179" y="7975092"/>
            <a:chExt cx="97790" cy="62865"/>
          </a:xfrm>
        </p:grpSpPr>
        <p:sp>
          <p:nvSpPr>
            <p:cNvPr id="192" name="object 192"/>
            <p:cNvSpPr/>
            <p:nvPr/>
          </p:nvSpPr>
          <p:spPr>
            <a:xfrm>
              <a:off x="4495800" y="7982712"/>
              <a:ext cx="82550" cy="40005"/>
            </a:xfrm>
            <a:custGeom>
              <a:avLst/>
              <a:gdLst/>
              <a:ahLst/>
              <a:cxnLst/>
              <a:rect l="l" t="t" r="r" b="b"/>
              <a:pathLst>
                <a:path w="82550" h="40004">
                  <a:moveTo>
                    <a:pt x="82296" y="39624"/>
                  </a:moveTo>
                  <a:lnTo>
                    <a:pt x="62484" y="6096"/>
                  </a:lnTo>
                  <a:lnTo>
                    <a:pt x="56388" y="3048"/>
                  </a:lnTo>
                  <a:lnTo>
                    <a:pt x="44196" y="0"/>
                  </a:lnTo>
                  <a:lnTo>
                    <a:pt x="36576" y="0"/>
                  </a:lnTo>
                  <a:lnTo>
                    <a:pt x="24384" y="3048"/>
                  </a:lnTo>
                  <a:lnTo>
                    <a:pt x="18288" y="6096"/>
                  </a:lnTo>
                  <a:lnTo>
                    <a:pt x="12192" y="9144"/>
                  </a:lnTo>
                  <a:lnTo>
                    <a:pt x="9144" y="13716"/>
                  </a:lnTo>
                  <a:lnTo>
                    <a:pt x="4572" y="19812"/>
                  </a:lnTo>
                  <a:lnTo>
                    <a:pt x="1524" y="25908"/>
                  </a:lnTo>
                  <a:lnTo>
                    <a:pt x="0" y="32004"/>
                  </a:lnTo>
                  <a:lnTo>
                    <a:pt x="0" y="39624"/>
                  </a:lnTo>
                </a:path>
              </a:pathLst>
            </a:custGeom>
            <a:ln w="1524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93" name="object 193"/>
            <p:cNvSpPr/>
            <p:nvPr/>
          </p:nvSpPr>
          <p:spPr>
            <a:xfrm>
              <a:off x="4488179" y="8029956"/>
              <a:ext cx="97790" cy="0"/>
            </a:xfrm>
            <a:custGeom>
              <a:avLst/>
              <a:gdLst/>
              <a:ahLst/>
              <a:cxnLst/>
              <a:rect l="l" t="t" r="r" b="b"/>
              <a:pathLst>
                <a:path w="97789">
                  <a:moveTo>
                    <a:pt x="82296" y="0"/>
                  </a:moveTo>
                  <a:lnTo>
                    <a:pt x="97536" y="0"/>
                  </a:lnTo>
                </a:path>
                <a:path w="97789">
                  <a:moveTo>
                    <a:pt x="0" y="0"/>
                  </a:moveTo>
                  <a:lnTo>
                    <a:pt x="15240" y="0"/>
                  </a:lnTo>
                </a:path>
              </a:pathLst>
            </a:custGeom>
            <a:ln w="1524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194" name="object 194"/>
          <p:cNvSpPr/>
          <p:nvPr/>
        </p:nvSpPr>
        <p:spPr>
          <a:xfrm>
            <a:off x="10153040" y="8022335"/>
            <a:ext cx="0" cy="15240"/>
          </a:xfrm>
          <a:custGeom>
            <a:avLst/>
            <a:gdLst/>
            <a:ahLst/>
            <a:cxnLst/>
            <a:rect l="l" t="t" r="r" b="b"/>
            <a:pathLst>
              <a:path h="15240">
                <a:moveTo>
                  <a:pt x="-7620" y="7620"/>
                </a:moveTo>
                <a:lnTo>
                  <a:pt x="7620" y="7620"/>
                </a:lnTo>
              </a:path>
            </a:pathLst>
          </a:custGeom>
          <a:ln w="1524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5" name="object 195"/>
          <p:cNvSpPr/>
          <p:nvPr/>
        </p:nvSpPr>
        <p:spPr>
          <a:xfrm>
            <a:off x="9967231" y="8022335"/>
            <a:ext cx="0" cy="15240"/>
          </a:xfrm>
          <a:custGeom>
            <a:avLst/>
            <a:gdLst/>
            <a:ahLst/>
            <a:cxnLst/>
            <a:rect l="l" t="t" r="r" b="b"/>
            <a:pathLst>
              <a:path h="15240">
                <a:moveTo>
                  <a:pt x="-7620" y="7620"/>
                </a:moveTo>
                <a:lnTo>
                  <a:pt x="7620" y="7620"/>
                </a:lnTo>
              </a:path>
            </a:pathLst>
          </a:custGeom>
          <a:ln w="1524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6" name="object 196"/>
          <p:cNvSpPr/>
          <p:nvPr/>
        </p:nvSpPr>
        <p:spPr>
          <a:xfrm>
            <a:off x="9781417" y="8022335"/>
            <a:ext cx="0" cy="15240"/>
          </a:xfrm>
          <a:custGeom>
            <a:avLst/>
            <a:gdLst/>
            <a:ahLst/>
            <a:cxnLst/>
            <a:rect l="l" t="t" r="r" b="b"/>
            <a:pathLst>
              <a:path h="15240">
                <a:moveTo>
                  <a:pt x="-7620" y="7620"/>
                </a:moveTo>
                <a:lnTo>
                  <a:pt x="7620" y="7620"/>
                </a:lnTo>
              </a:path>
            </a:pathLst>
          </a:custGeom>
          <a:ln w="1524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grpSp>
        <p:nvGrpSpPr>
          <p:cNvPr id="197" name="object 197"/>
          <p:cNvGrpSpPr/>
          <p:nvPr/>
        </p:nvGrpSpPr>
        <p:grpSpPr>
          <a:xfrm>
            <a:off x="8140664" y="7959852"/>
            <a:ext cx="1476854" cy="157480"/>
            <a:chOff x="3538727" y="7959852"/>
            <a:chExt cx="641985" cy="157480"/>
          </a:xfrm>
        </p:grpSpPr>
        <p:sp>
          <p:nvSpPr>
            <p:cNvPr id="198" name="object 198"/>
            <p:cNvSpPr/>
            <p:nvPr/>
          </p:nvSpPr>
          <p:spPr>
            <a:xfrm>
              <a:off x="3837431" y="7975092"/>
              <a:ext cx="335280" cy="121920"/>
            </a:xfrm>
            <a:custGeom>
              <a:avLst/>
              <a:gdLst/>
              <a:ahLst/>
              <a:cxnLst/>
              <a:rect l="l" t="t" r="r" b="b"/>
              <a:pathLst>
                <a:path w="335279" h="121920">
                  <a:moveTo>
                    <a:pt x="0" y="3047"/>
                  </a:moveTo>
                  <a:lnTo>
                    <a:pt x="1524" y="121919"/>
                  </a:lnTo>
                  <a:lnTo>
                    <a:pt x="335279" y="120395"/>
                  </a:lnTo>
                  <a:lnTo>
                    <a:pt x="335279" y="0"/>
                  </a:lnTo>
                  <a:lnTo>
                    <a:pt x="0" y="3047"/>
                  </a:lnTo>
                  <a:close/>
                </a:path>
              </a:pathLst>
            </a:custGeom>
            <a:ln w="1524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199" name="object 199"/>
            <p:cNvPicPr/>
            <p:nvPr/>
          </p:nvPicPr>
          <p:blipFill>
            <a:blip r:embed="rId10" cstate="print"/>
            <a:stretch>
              <a:fillRect/>
            </a:stretch>
          </p:blipFill>
          <p:spPr>
            <a:xfrm>
              <a:off x="3538727" y="7959852"/>
              <a:ext cx="300228" cy="156972"/>
            </a:xfrm>
            <a:prstGeom prst="rect">
              <a:avLst/>
            </a:prstGeom>
          </p:spPr>
        </p:pic>
      </p:grpSp>
      <p:sp>
        <p:nvSpPr>
          <p:cNvPr id="200" name="object 200"/>
          <p:cNvSpPr/>
          <p:nvPr/>
        </p:nvSpPr>
        <p:spPr>
          <a:xfrm>
            <a:off x="10528172" y="8037576"/>
            <a:ext cx="274628" cy="0"/>
          </a:xfrm>
          <a:custGeom>
            <a:avLst/>
            <a:gdLst/>
            <a:ahLst/>
            <a:cxnLst/>
            <a:rect l="l" t="t" r="r" b="b"/>
            <a:pathLst>
              <a:path w="119379">
                <a:moveTo>
                  <a:pt x="118871" y="0"/>
                </a:moveTo>
                <a:lnTo>
                  <a:pt x="0" y="0"/>
                </a:lnTo>
              </a:path>
            </a:pathLst>
          </a:custGeom>
          <a:ln w="1524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1" name="object 201"/>
          <p:cNvSpPr/>
          <p:nvPr/>
        </p:nvSpPr>
        <p:spPr>
          <a:xfrm>
            <a:off x="9595608" y="8037576"/>
            <a:ext cx="182598" cy="0"/>
          </a:xfrm>
          <a:custGeom>
            <a:avLst/>
            <a:gdLst/>
            <a:ahLst/>
            <a:cxnLst/>
            <a:rect l="l" t="t" r="r" b="b"/>
            <a:pathLst>
              <a:path w="79375">
                <a:moveTo>
                  <a:pt x="79247" y="0"/>
                </a:moveTo>
                <a:lnTo>
                  <a:pt x="0" y="0"/>
                </a:lnTo>
              </a:path>
            </a:pathLst>
          </a:custGeom>
          <a:ln w="1524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2" name="object 202"/>
          <p:cNvSpPr/>
          <p:nvPr/>
        </p:nvSpPr>
        <p:spPr>
          <a:xfrm>
            <a:off x="8859369" y="6858001"/>
            <a:ext cx="1942845" cy="186055"/>
          </a:xfrm>
          <a:custGeom>
            <a:avLst/>
            <a:gdLst/>
            <a:ahLst/>
            <a:cxnLst/>
            <a:rect l="l" t="t" r="r" b="b"/>
            <a:pathLst>
              <a:path w="844550" h="186054">
                <a:moveTo>
                  <a:pt x="844295" y="0"/>
                </a:moveTo>
                <a:lnTo>
                  <a:pt x="0" y="0"/>
                </a:lnTo>
                <a:lnTo>
                  <a:pt x="0" y="185928"/>
                </a:lnTo>
              </a:path>
            </a:pathLst>
          </a:custGeom>
          <a:ln w="1524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3" name="object 203"/>
          <p:cNvSpPr/>
          <p:nvPr/>
        </p:nvSpPr>
        <p:spPr>
          <a:xfrm>
            <a:off x="10640362" y="7184136"/>
            <a:ext cx="162147" cy="100965"/>
          </a:xfrm>
          <a:custGeom>
            <a:avLst/>
            <a:gdLst/>
            <a:ahLst/>
            <a:cxnLst/>
            <a:rect l="l" t="t" r="r" b="b"/>
            <a:pathLst>
              <a:path w="70485" h="100965">
                <a:moveTo>
                  <a:pt x="70103" y="100583"/>
                </a:moveTo>
                <a:lnTo>
                  <a:pt x="0" y="100583"/>
                </a:lnTo>
                <a:lnTo>
                  <a:pt x="0" y="0"/>
                </a:lnTo>
                <a:lnTo>
                  <a:pt x="70103" y="0"/>
                </a:lnTo>
              </a:path>
            </a:pathLst>
          </a:custGeom>
          <a:ln w="1524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4" name="object 204"/>
          <p:cNvSpPr/>
          <p:nvPr/>
        </p:nvSpPr>
        <p:spPr>
          <a:xfrm>
            <a:off x="10640362" y="7610855"/>
            <a:ext cx="162147" cy="99060"/>
          </a:xfrm>
          <a:custGeom>
            <a:avLst/>
            <a:gdLst/>
            <a:ahLst/>
            <a:cxnLst/>
            <a:rect l="l" t="t" r="r" b="b"/>
            <a:pathLst>
              <a:path w="70485" h="99059">
                <a:moveTo>
                  <a:pt x="70103" y="99060"/>
                </a:moveTo>
                <a:lnTo>
                  <a:pt x="0" y="99060"/>
                </a:lnTo>
                <a:lnTo>
                  <a:pt x="0" y="0"/>
                </a:lnTo>
                <a:lnTo>
                  <a:pt x="70103" y="0"/>
                </a:lnTo>
              </a:path>
            </a:pathLst>
          </a:custGeom>
          <a:ln w="1524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5" name="object 205"/>
          <p:cNvSpPr/>
          <p:nvPr/>
        </p:nvSpPr>
        <p:spPr>
          <a:xfrm>
            <a:off x="11096125" y="6858000"/>
            <a:ext cx="688030" cy="0"/>
          </a:xfrm>
          <a:custGeom>
            <a:avLst/>
            <a:gdLst/>
            <a:ahLst/>
            <a:cxnLst/>
            <a:rect l="l" t="t" r="r" b="b"/>
            <a:pathLst>
              <a:path w="299085">
                <a:moveTo>
                  <a:pt x="0" y="0"/>
                </a:moveTo>
                <a:lnTo>
                  <a:pt x="298704" y="0"/>
                </a:lnTo>
              </a:path>
            </a:pathLst>
          </a:custGeom>
          <a:ln w="1524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6" name="object 206"/>
          <p:cNvSpPr/>
          <p:nvPr/>
        </p:nvSpPr>
        <p:spPr>
          <a:xfrm>
            <a:off x="11096125" y="8037576"/>
            <a:ext cx="688030" cy="0"/>
          </a:xfrm>
          <a:custGeom>
            <a:avLst/>
            <a:gdLst/>
            <a:ahLst/>
            <a:cxnLst/>
            <a:rect l="l" t="t" r="r" b="b"/>
            <a:pathLst>
              <a:path w="299085">
                <a:moveTo>
                  <a:pt x="0" y="0"/>
                </a:moveTo>
                <a:lnTo>
                  <a:pt x="298704" y="0"/>
                </a:lnTo>
              </a:path>
            </a:pathLst>
          </a:custGeom>
          <a:ln w="1524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7" name="object 207"/>
          <p:cNvSpPr/>
          <p:nvPr/>
        </p:nvSpPr>
        <p:spPr>
          <a:xfrm>
            <a:off x="11096125" y="7709916"/>
            <a:ext cx="688030" cy="0"/>
          </a:xfrm>
          <a:custGeom>
            <a:avLst/>
            <a:gdLst/>
            <a:ahLst/>
            <a:cxnLst/>
            <a:rect l="l" t="t" r="r" b="b"/>
            <a:pathLst>
              <a:path w="299085">
                <a:moveTo>
                  <a:pt x="0" y="0"/>
                </a:moveTo>
                <a:lnTo>
                  <a:pt x="298704" y="0"/>
                </a:lnTo>
              </a:path>
            </a:pathLst>
          </a:custGeom>
          <a:ln w="1524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8" name="object 208"/>
          <p:cNvSpPr/>
          <p:nvPr/>
        </p:nvSpPr>
        <p:spPr>
          <a:xfrm>
            <a:off x="11096125" y="7610855"/>
            <a:ext cx="688030" cy="0"/>
          </a:xfrm>
          <a:custGeom>
            <a:avLst/>
            <a:gdLst/>
            <a:ahLst/>
            <a:cxnLst/>
            <a:rect l="l" t="t" r="r" b="b"/>
            <a:pathLst>
              <a:path w="299085">
                <a:moveTo>
                  <a:pt x="0" y="0"/>
                </a:moveTo>
                <a:lnTo>
                  <a:pt x="298704" y="0"/>
                </a:lnTo>
              </a:path>
            </a:pathLst>
          </a:custGeom>
          <a:ln w="1524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9" name="object 209"/>
          <p:cNvSpPr/>
          <p:nvPr/>
        </p:nvSpPr>
        <p:spPr>
          <a:xfrm>
            <a:off x="11096125" y="7284719"/>
            <a:ext cx="688030" cy="0"/>
          </a:xfrm>
          <a:custGeom>
            <a:avLst/>
            <a:gdLst/>
            <a:ahLst/>
            <a:cxnLst/>
            <a:rect l="l" t="t" r="r" b="b"/>
            <a:pathLst>
              <a:path w="299085">
                <a:moveTo>
                  <a:pt x="0" y="0"/>
                </a:moveTo>
                <a:lnTo>
                  <a:pt x="298704" y="0"/>
                </a:lnTo>
              </a:path>
            </a:pathLst>
          </a:custGeom>
          <a:ln w="1524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0" name="object 210"/>
          <p:cNvSpPr/>
          <p:nvPr/>
        </p:nvSpPr>
        <p:spPr>
          <a:xfrm>
            <a:off x="11096125" y="7184135"/>
            <a:ext cx="688030" cy="0"/>
          </a:xfrm>
          <a:custGeom>
            <a:avLst/>
            <a:gdLst/>
            <a:ahLst/>
            <a:cxnLst/>
            <a:rect l="l" t="t" r="r" b="b"/>
            <a:pathLst>
              <a:path w="299085">
                <a:moveTo>
                  <a:pt x="0" y="0"/>
                </a:moveTo>
                <a:lnTo>
                  <a:pt x="298704" y="0"/>
                </a:lnTo>
              </a:path>
            </a:pathLst>
          </a:custGeom>
          <a:ln w="1524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grpSp>
        <p:nvGrpSpPr>
          <p:cNvPr id="211" name="object 211"/>
          <p:cNvGrpSpPr/>
          <p:nvPr/>
        </p:nvGrpSpPr>
        <p:grpSpPr>
          <a:xfrm>
            <a:off x="12067256" y="5535168"/>
            <a:ext cx="999177" cy="2786380"/>
            <a:chOff x="5245608" y="5535168"/>
            <a:chExt cx="434340" cy="2786380"/>
          </a:xfrm>
        </p:grpSpPr>
        <p:sp>
          <p:nvSpPr>
            <p:cNvPr id="212" name="object 212"/>
            <p:cNvSpPr/>
            <p:nvPr/>
          </p:nvSpPr>
          <p:spPr>
            <a:xfrm>
              <a:off x="5253228" y="5556504"/>
              <a:ext cx="403860" cy="2156460"/>
            </a:xfrm>
            <a:custGeom>
              <a:avLst/>
              <a:gdLst/>
              <a:ahLst/>
              <a:cxnLst/>
              <a:rect l="l" t="t" r="r" b="b"/>
              <a:pathLst>
                <a:path w="403860" h="2156459">
                  <a:moveTo>
                    <a:pt x="0" y="1303019"/>
                  </a:moveTo>
                  <a:lnTo>
                    <a:pt x="182879" y="1303019"/>
                  </a:lnTo>
                  <a:lnTo>
                    <a:pt x="182879" y="597408"/>
                  </a:lnTo>
                </a:path>
                <a:path w="403860" h="2156459">
                  <a:moveTo>
                    <a:pt x="0" y="1729740"/>
                  </a:moveTo>
                  <a:lnTo>
                    <a:pt x="291083" y="1729740"/>
                  </a:lnTo>
                  <a:lnTo>
                    <a:pt x="291083" y="312419"/>
                  </a:lnTo>
                </a:path>
                <a:path w="403860" h="2156459">
                  <a:moveTo>
                    <a:pt x="0" y="2156460"/>
                  </a:moveTo>
                  <a:lnTo>
                    <a:pt x="403859" y="2156460"/>
                  </a:lnTo>
                  <a:lnTo>
                    <a:pt x="403859" y="0"/>
                  </a:lnTo>
                </a:path>
              </a:pathLst>
            </a:custGeom>
            <a:ln w="1524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13" name="object 213"/>
            <p:cNvSpPr/>
            <p:nvPr/>
          </p:nvSpPr>
          <p:spPr>
            <a:xfrm>
              <a:off x="5638799" y="5539740"/>
              <a:ext cx="36830" cy="38100"/>
            </a:xfrm>
            <a:custGeom>
              <a:avLst/>
              <a:gdLst/>
              <a:ahLst/>
              <a:cxnLst/>
              <a:rect l="l" t="t" r="r" b="b"/>
              <a:pathLst>
                <a:path w="36829" h="38100">
                  <a:moveTo>
                    <a:pt x="18288" y="38099"/>
                  </a:moveTo>
                  <a:lnTo>
                    <a:pt x="11572" y="36504"/>
                  </a:lnTo>
                  <a:lnTo>
                    <a:pt x="5714" y="32194"/>
                  </a:lnTo>
                  <a:lnTo>
                    <a:pt x="1571" y="25884"/>
                  </a:lnTo>
                  <a:lnTo>
                    <a:pt x="0" y="18287"/>
                  </a:lnTo>
                  <a:lnTo>
                    <a:pt x="1571" y="10929"/>
                  </a:lnTo>
                  <a:lnTo>
                    <a:pt x="5715" y="5143"/>
                  </a:lnTo>
                  <a:lnTo>
                    <a:pt x="11572" y="1357"/>
                  </a:lnTo>
                  <a:lnTo>
                    <a:pt x="18288" y="0"/>
                  </a:lnTo>
                  <a:lnTo>
                    <a:pt x="25646" y="1357"/>
                  </a:lnTo>
                  <a:lnTo>
                    <a:pt x="31432" y="5143"/>
                  </a:lnTo>
                  <a:lnTo>
                    <a:pt x="35218" y="10929"/>
                  </a:lnTo>
                  <a:lnTo>
                    <a:pt x="36576" y="18287"/>
                  </a:lnTo>
                  <a:lnTo>
                    <a:pt x="35218" y="25884"/>
                  </a:lnTo>
                  <a:lnTo>
                    <a:pt x="31432" y="32194"/>
                  </a:lnTo>
                  <a:lnTo>
                    <a:pt x="25646" y="36504"/>
                  </a:lnTo>
                  <a:lnTo>
                    <a:pt x="18288" y="38099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14" name="object 214"/>
            <p:cNvSpPr/>
            <p:nvPr/>
          </p:nvSpPr>
          <p:spPr>
            <a:xfrm>
              <a:off x="5638799" y="5539740"/>
              <a:ext cx="36830" cy="38100"/>
            </a:xfrm>
            <a:custGeom>
              <a:avLst/>
              <a:gdLst/>
              <a:ahLst/>
              <a:cxnLst/>
              <a:rect l="l" t="t" r="r" b="b"/>
              <a:pathLst>
                <a:path w="36829" h="38100">
                  <a:moveTo>
                    <a:pt x="0" y="18287"/>
                  </a:moveTo>
                  <a:lnTo>
                    <a:pt x="1571" y="10929"/>
                  </a:lnTo>
                  <a:lnTo>
                    <a:pt x="5715" y="5143"/>
                  </a:lnTo>
                  <a:lnTo>
                    <a:pt x="11572" y="1357"/>
                  </a:lnTo>
                  <a:lnTo>
                    <a:pt x="18288" y="0"/>
                  </a:lnTo>
                  <a:lnTo>
                    <a:pt x="25646" y="1357"/>
                  </a:lnTo>
                  <a:lnTo>
                    <a:pt x="31432" y="5143"/>
                  </a:lnTo>
                  <a:lnTo>
                    <a:pt x="35218" y="10929"/>
                  </a:lnTo>
                  <a:lnTo>
                    <a:pt x="36576" y="18287"/>
                  </a:lnTo>
                  <a:lnTo>
                    <a:pt x="35218" y="25884"/>
                  </a:lnTo>
                  <a:lnTo>
                    <a:pt x="31432" y="32194"/>
                  </a:lnTo>
                  <a:lnTo>
                    <a:pt x="25646" y="36504"/>
                  </a:lnTo>
                  <a:lnTo>
                    <a:pt x="18288" y="38099"/>
                  </a:lnTo>
                  <a:lnTo>
                    <a:pt x="11572" y="36504"/>
                  </a:lnTo>
                  <a:lnTo>
                    <a:pt x="5714" y="32194"/>
                  </a:lnTo>
                  <a:lnTo>
                    <a:pt x="1571" y="25884"/>
                  </a:lnTo>
                  <a:lnTo>
                    <a:pt x="0" y="18287"/>
                  </a:lnTo>
                </a:path>
              </a:pathLst>
            </a:custGeom>
            <a:ln w="9144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15" name="object 215"/>
            <p:cNvSpPr/>
            <p:nvPr/>
          </p:nvSpPr>
          <p:spPr>
            <a:xfrm>
              <a:off x="5524499" y="5838444"/>
              <a:ext cx="38100" cy="38100"/>
            </a:xfrm>
            <a:custGeom>
              <a:avLst/>
              <a:gdLst/>
              <a:ahLst/>
              <a:cxnLst/>
              <a:rect l="l" t="t" r="r" b="b"/>
              <a:pathLst>
                <a:path w="38100" h="38100">
                  <a:moveTo>
                    <a:pt x="19812" y="38099"/>
                  </a:moveTo>
                  <a:lnTo>
                    <a:pt x="12215" y="36504"/>
                  </a:lnTo>
                  <a:lnTo>
                    <a:pt x="5905" y="32194"/>
                  </a:lnTo>
                  <a:lnTo>
                    <a:pt x="1595" y="25884"/>
                  </a:lnTo>
                  <a:lnTo>
                    <a:pt x="0" y="18287"/>
                  </a:lnTo>
                  <a:lnTo>
                    <a:pt x="1595" y="10929"/>
                  </a:lnTo>
                  <a:lnTo>
                    <a:pt x="5905" y="5143"/>
                  </a:lnTo>
                  <a:lnTo>
                    <a:pt x="12215" y="1357"/>
                  </a:lnTo>
                  <a:lnTo>
                    <a:pt x="19812" y="0"/>
                  </a:lnTo>
                  <a:lnTo>
                    <a:pt x="27170" y="1357"/>
                  </a:lnTo>
                  <a:lnTo>
                    <a:pt x="32956" y="5143"/>
                  </a:lnTo>
                  <a:lnTo>
                    <a:pt x="36742" y="10929"/>
                  </a:lnTo>
                  <a:lnTo>
                    <a:pt x="38100" y="18287"/>
                  </a:lnTo>
                  <a:lnTo>
                    <a:pt x="36742" y="25884"/>
                  </a:lnTo>
                  <a:lnTo>
                    <a:pt x="32956" y="32194"/>
                  </a:lnTo>
                  <a:lnTo>
                    <a:pt x="27170" y="36504"/>
                  </a:lnTo>
                  <a:lnTo>
                    <a:pt x="19812" y="38099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16" name="object 216"/>
            <p:cNvSpPr/>
            <p:nvPr/>
          </p:nvSpPr>
          <p:spPr>
            <a:xfrm>
              <a:off x="5524499" y="5838444"/>
              <a:ext cx="38100" cy="38100"/>
            </a:xfrm>
            <a:custGeom>
              <a:avLst/>
              <a:gdLst/>
              <a:ahLst/>
              <a:cxnLst/>
              <a:rect l="l" t="t" r="r" b="b"/>
              <a:pathLst>
                <a:path w="38100" h="38100">
                  <a:moveTo>
                    <a:pt x="0" y="18287"/>
                  </a:moveTo>
                  <a:lnTo>
                    <a:pt x="1595" y="10929"/>
                  </a:lnTo>
                  <a:lnTo>
                    <a:pt x="5905" y="5143"/>
                  </a:lnTo>
                  <a:lnTo>
                    <a:pt x="12215" y="1357"/>
                  </a:lnTo>
                  <a:lnTo>
                    <a:pt x="19812" y="0"/>
                  </a:lnTo>
                  <a:lnTo>
                    <a:pt x="27170" y="1357"/>
                  </a:lnTo>
                  <a:lnTo>
                    <a:pt x="32956" y="5143"/>
                  </a:lnTo>
                  <a:lnTo>
                    <a:pt x="36742" y="10929"/>
                  </a:lnTo>
                  <a:lnTo>
                    <a:pt x="38100" y="18287"/>
                  </a:lnTo>
                  <a:lnTo>
                    <a:pt x="36742" y="25884"/>
                  </a:lnTo>
                  <a:lnTo>
                    <a:pt x="32956" y="32194"/>
                  </a:lnTo>
                  <a:lnTo>
                    <a:pt x="27170" y="36504"/>
                  </a:lnTo>
                  <a:lnTo>
                    <a:pt x="19812" y="38099"/>
                  </a:lnTo>
                  <a:lnTo>
                    <a:pt x="12215" y="36504"/>
                  </a:lnTo>
                  <a:lnTo>
                    <a:pt x="5905" y="32194"/>
                  </a:lnTo>
                  <a:lnTo>
                    <a:pt x="1595" y="25884"/>
                  </a:lnTo>
                  <a:lnTo>
                    <a:pt x="0" y="18287"/>
                  </a:lnTo>
                </a:path>
              </a:pathLst>
            </a:custGeom>
            <a:ln w="9144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17" name="object 217"/>
            <p:cNvSpPr/>
            <p:nvPr/>
          </p:nvSpPr>
          <p:spPr>
            <a:xfrm>
              <a:off x="5419344" y="6129528"/>
              <a:ext cx="40005" cy="38100"/>
            </a:xfrm>
            <a:custGeom>
              <a:avLst/>
              <a:gdLst/>
              <a:ahLst/>
              <a:cxnLst/>
              <a:rect l="l" t="t" r="r" b="b"/>
              <a:pathLst>
                <a:path w="40004" h="38100">
                  <a:moveTo>
                    <a:pt x="19812" y="38099"/>
                  </a:moveTo>
                  <a:lnTo>
                    <a:pt x="12215" y="36504"/>
                  </a:lnTo>
                  <a:lnTo>
                    <a:pt x="5905" y="32194"/>
                  </a:lnTo>
                  <a:lnTo>
                    <a:pt x="1595" y="25884"/>
                  </a:lnTo>
                  <a:lnTo>
                    <a:pt x="0" y="18287"/>
                  </a:lnTo>
                  <a:lnTo>
                    <a:pt x="1595" y="10929"/>
                  </a:lnTo>
                  <a:lnTo>
                    <a:pt x="5905" y="5143"/>
                  </a:lnTo>
                  <a:lnTo>
                    <a:pt x="12215" y="1357"/>
                  </a:lnTo>
                  <a:lnTo>
                    <a:pt x="19812" y="0"/>
                  </a:lnTo>
                  <a:lnTo>
                    <a:pt x="27408" y="1357"/>
                  </a:lnTo>
                  <a:lnTo>
                    <a:pt x="33718" y="5143"/>
                  </a:lnTo>
                  <a:lnTo>
                    <a:pt x="38028" y="10929"/>
                  </a:lnTo>
                  <a:lnTo>
                    <a:pt x="39624" y="18287"/>
                  </a:lnTo>
                  <a:lnTo>
                    <a:pt x="38028" y="25884"/>
                  </a:lnTo>
                  <a:lnTo>
                    <a:pt x="33718" y="32194"/>
                  </a:lnTo>
                  <a:lnTo>
                    <a:pt x="27408" y="36504"/>
                  </a:lnTo>
                  <a:lnTo>
                    <a:pt x="19812" y="38099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18" name="object 218"/>
            <p:cNvSpPr/>
            <p:nvPr/>
          </p:nvSpPr>
          <p:spPr>
            <a:xfrm>
              <a:off x="5419344" y="6129528"/>
              <a:ext cx="40005" cy="38100"/>
            </a:xfrm>
            <a:custGeom>
              <a:avLst/>
              <a:gdLst/>
              <a:ahLst/>
              <a:cxnLst/>
              <a:rect l="l" t="t" r="r" b="b"/>
              <a:pathLst>
                <a:path w="40004" h="38100">
                  <a:moveTo>
                    <a:pt x="0" y="18287"/>
                  </a:moveTo>
                  <a:lnTo>
                    <a:pt x="1595" y="10929"/>
                  </a:lnTo>
                  <a:lnTo>
                    <a:pt x="5905" y="5143"/>
                  </a:lnTo>
                  <a:lnTo>
                    <a:pt x="12215" y="1357"/>
                  </a:lnTo>
                  <a:lnTo>
                    <a:pt x="19812" y="0"/>
                  </a:lnTo>
                  <a:lnTo>
                    <a:pt x="27408" y="1357"/>
                  </a:lnTo>
                  <a:lnTo>
                    <a:pt x="33718" y="5143"/>
                  </a:lnTo>
                  <a:lnTo>
                    <a:pt x="38028" y="10929"/>
                  </a:lnTo>
                  <a:lnTo>
                    <a:pt x="39624" y="18287"/>
                  </a:lnTo>
                  <a:lnTo>
                    <a:pt x="38028" y="25884"/>
                  </a:lnTo>
                  <a:lnTo>
                    <a:pt x="33718" y="32194"/>
                  </a:lnTo>
                  <a:lnTo>
                    <a:pt x="27408" y="36504"/>
                  </a:lnTo>
                  <a:lnTo>
                    <a:pt x="19812" y="38099"/>
                  </a:lnTo>
                  <a:lnTo>
                    <a:pt x="12215" y="36504"/>
                  </a:lnTo>
                  <a:lnTo>
                    <a:pt x="5905" y="32194"/>
                  </a:lnTo>
                  <a:lnTo>
                    <a:pt x="1595" y="25884"/>
                  </a:lnTo>
                  <a:lnTo>
                    <a:pt x="0" y="18287"/>
                  </a:lnTo>
                </a:path>
              </a:pathLst>
            </a:custGeom>
            <a:ln w="9144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19" name="object 219"/>
            <p:cNvSpPr/>
            <p:nvPr/>
          </p:nvSpPr>
          <p:spPr>
            <a:xfrm>
              <a:off x="5250180" y="7184136"/>
              <a:ext cx="180340" cy="1129665"/>
            </a:xfrm>
            <a:custGeom>
              <a:avLst/>
              <a:gdLst/>
              <a:ahLst/>
              <a:cxnLst/>
              <a:rect l="l" t="t" r="r" b="b"/>
              <a:pathLst>
                <a:path w="180339" h="1129665">
                  <a:moveTo>
                    <a:pt x="128016" y="1065276"/>
                  </a:moveTo>
                  <a:lnTo>
                    <a:pt x="128016" y="7619"/>
                  </a:lnTo>
                </a:path>
                <a:path w="180339" h="1129665">
                  <a:moveTo>
                    <a:pt x="88391" y="1098803"/>
                  </a:moveTo>
                  <a:lnTo>
                    <a:pt x="166116" y="1098803"/>
                  </a:lnTo>
                </a:path>
                <a:path w="180339" h="1129665">
                  <a:moveTo>
                    <a:pt x="100583" y="1129283"/>
                  </a:moveTo>
                  <a:lnTo>
                    <a:pt x="153923" y="1129283"/>
                  </a:lnTo>
                </a:path>
                <a:path w="180339" h="1129665">
                  <a:moveTo>
                    <a:pt x="76200" y="1065276"/>
                  </a:moveTo>
                  <a:lnTo>
                    <a:pt x="179832" y="1065276"/>
                  </a:lnTo>
                </a:path>
                <a:path w="180339" h="1129665">
                  <a:moveTo>
                    <a:pt x="0" y="853440"/>
                  </a:moveTo>
                  <a:lnTo>
                    <a:pt x="128016" y="853440"/>
                  </a:lnTo>
                </a:path>
                <a:path w="180339" h="1129665">
                  <a:moveTo>
                    <a:pt x="0" y="0"/>
                  </a:moveTo>
                  <a:lnTo>
                    <a:pt x="128016" y="0"/>
                  </a:lnTo>
                </a:path>
                <a:path w="180339" h="1129665">
                  <a:moveTo>
                    <a:pt x="0" y="426719"/>
                  </a:moveTo>
                  <a:lnTo>
                    <a:pt x="128016" y="426719"/>
                  </a:lnTo>
                </a:path>
              </a:pathLst>
            </a:custGeom>
            <a:ln w="1524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20" name="object 220"/>
            <p:cNvSpPr/>
            <p:nvPr/>
          </p:nvSpPr>
          <p:spPr>
            <a:xfrm>
              <a:off x="5358383" y="7592567"/>
              <a:ext cx="38100" cy="38100"/>
            </a:xfrm>
            <a:custGeom>
              <a:avLst/>
              <a:gdLst/>
              <a:ahLst/>
              <a:cxnLst/>
              <a:rect l="l" t="t" r="r" b="b"/>
              <a:pathLst>
                <a:path w="38100" h="38100">
                  <a:moveTo>
                    <a:pt x="19812" y="38100"/>
                  </a:moveTo>
                  <a:lnTo>
                    <a:pt x="12215" y="36504"/>
                  </a:lnTo>
                  <a:lnTo>
                    <a:pt x="5905" y="32194"/>
                  </a:lnTo>
                  <a:lnTo>
                    <a:pt x="1595" y="25884"/>
                  </a:lnTo>
                  <a:lnTo>
                    <a:pt x="0" y="18288"/>
                  </a:lnTo>
                  <a:lnTo>
                    <a:pt x="1595" y="10929"/>
                  </a:lnTo>
                  <a:lnTo>
                    <a:pt x="5905" y="5143"/>
                  </a:lnTo>
                  <a:lnTo>
                    <a:pt x="12215" y="1357"/>
                  </a:lnTo>
                  <a:lnTo>
                    <a:pt x="19812" y="0"/>
                  </a:lnTo>
                  <a:lnTo>
                    <a:pt x="26527" y="1357"/>
                  </a:lnTo>
                  <a:lnTo>
                    <a:pt x="32384" y="5143"/>
                  </a:lnTo>
                  <a:lnTo>
                    <a:pt x="36528" y="10929"/>
                  </a:lnTo>
                  <a:lnTo>
                    <a:pt x="38100" y="18288"/>
                  </a:lnTo>
                  <a:lnTo>
                    <a:pt x="36528" y="25884"/>
                  </a:lnTo>
                  <a:lnTo>
                    <a:pt x="32385" y="32194"/>
                  </a:lnTo>
                  <a:lnTo>
                    <a:pt x="26527" y="36504"/>
                  </a:lnTo>
                  <a:lnTo>
                    <a:pt x="19812" y="3810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21" name="object 221"/>
            <p:cNvSpPr/>
            <p:nvPr/>
          </p:nvSpPr>
          <p:spPr>
            <a:xfrm>
              <a:off x="5358383" y="7592567"/>
              <a:ext cx="38100" cy="38100"/>
            </a:xfrm>
            <a:custGeom>
              <a:avLst/>
              <a:gdLst/>
              <a:ahLst/>
              <a:cxnLst/>
              <a:rect l="l" t="t" r="r" b="b"/>
              <a:pathLst>
                <a:path w="38100" h="38100">
                  <a:moveTo>
                    <a:pt x="0" y="18288"/>
                  </a:moveTo>
                  <a:lnTo>
                    <a:pt x="1595" y="10929"/>
                  </a:lnTo>
                  <a:lnTo>
                    <a:pt x="5905" y="5143"/>
                  </a:lnTo>
                  <a:lnTo>
                    <a:pt x="12215" y="1357"/>
                  </a:lnTo>
                  <a:lnTo>
                    <a:pt x="19812" y="0"/>
                  </a:lnTo>
                  <a:lnTo>
                    <a:pt x="26527" y="1357"/>
                  </a:lnTo>
                  <a:lnTo>
                    <a:pt x="32384" y="5143"/>
                  </a:lnTo>
                  <a:lnTo>
                    <a:pt x="36528" y="10929"/>
                  </a:lnTo>
                  <a:lnTo>
                    <a:pt x="38100" y="18288"/>
                  </a:lnTo>
                  <a:lnTo>
                    <a:pt x="36528" y="25884"/>
                  </a:lnTo>
                  <a:lnTo>
                    <a:pt x="32385" y="32194"/>
                  </a:lnTo>
                  <a:lnTo>
                    <a:pt x="26527" y="36504"/>
                  </a:lnTo>
                  <a:lnTo>
                    <a:pt x="19812" y="38100"/>
                  </a:lnTo>
                  <a:lnTo>
                    <a:pt x="12215" y="36504"/>
                  </a:lnTo>
                  <a:lnTo>
                    <a:pt x="5905" y="32194"/>
                  </a:lnTo>
                  <a:lnTo>
                    <a:pt x="1595" y="25884"/>
                  </a:lnTo>
                  <a:lnTo>
                    <a:pt x="0" y="18288"/>
                  </a:lnTo>
                </a:path>
              </a:pathLst>
            </a:custGeom>
            <a:ln w="9144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22" name="object 222"/>
            <p:cNvSpPr/>
            <p:nvPr/>
          </p:nvSpPr>
          <p:spPr>
            <a:xfrm>
              <a:off x="5358383" y="8017764"/>
              <a:ext cx="38100" cy="38100"/>
            </a:xfrm>
            <a:custGeom>
              <a:avLst/>
              <a:gdLst/>
              <a:ahLst/>
              <a:cxnLst/>
              <a:rect l="l" t="t" r="r" b="b"/>
              <a:pathLst>
                <a:path w="38100" h="38100">
                  <a:moveTo>
                    <a:pt x="19812" y="38099"/>
                  </a:moveTo>
                  <a:lnTo>
                    <a:pt x="12215" y="36742"/>
                  </a:lnTo>
                  <a:lnTo>
                    <a:pt x="5905" y="32956"/>
                  </a:lnTo>
                  <a:lnTo>
                    <a:pt x="1595" y="27170"/>
                  </a:lnTo>
                  <a:lnTo>
                    <a:pt x="0" y="19811"/>
                  </a:lnTo>
                  <a:lnTo>
                    <a:pt x="1595" y="12215"/>
                  </a:lnTo>
                  <a:lnTo>
                    <a:pt x="5905" y="5905"/>
                  </a:lnTo>
                  <a:lnTo>
                    <a:pt x="12215" y="1595"/>
                  </a:lnTo>
                  <a:lnTo>
                    <a:pt x="19812" y="0"/>
                  </a:lnTo>
                  <a:lnTo>
                    <a:pt x="26527" y="1595"/>
                  </a:lnTo>
                  <a:lnTo>
                    <a:pt x="32384" y="5905"/>
                  </a:lnTo>
                  <a:lnTo>
                    <a:pt x="36528" y="12215"/>
                  </a:lnTo>
                  <a:lnTo>
                    <a:pt x="38100" y="19811"/>
                  </a:lnTo>
                  <a:lnTo>
                    <a:pt x="36528" y="27170"/>
                  </a:lnTo>
                  <a:lnTo>
                    <a:pt x="32385" y="32956"/>
                  </a:lnTo>
                  <a:lnTo>
                    <a:pt x="26527" y="36742"/>
                  </a:lnTo>
                  <a:lnTo>
                    <a:pt x="19812" y="38099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23" name="object 223"/>
            <p:cNvSpPr/>
            <p:nvPr/>
          </p:nvSpPr>
          <p:spPr>
            <a:xfrm>
              <a:off x="5358383" y="8017764"/>
              <a:ext cx="38100" cy="38100"/>
            </a:xfrm>
            <a:custGeom>
              <a:avLst/>
              <a:gdLst/>
              <a:ahLst/>
              <a:cxnLst/>
              <a:rect l="l" t="t" r="r" b="b"/>
              <a:pathLst>
                <a:path w="38100" h="38100">
                  <a:moveTo>
                    <a:pt x="0" y="19811"/>
                  </a:moveTo>
                  <a:lnTo>
                    <a:pt x="1595" y="12215"/>
                  </a:lnTo>
                  <a:lnTo>
                    <a:pt x="5905" y="5905"/>
                  </a:lnTo>
                  <a:lnTo>
                    <a:pt x="12215" y="1595"/>
                  </a:lnTo>
                  <a:lnTo>
                    <a:pt x="19812" y="0"/>
                  </a:lnTo>
                  <a:lnTo>
                    <a:pt x="26527" y="1595"/>
                  </a:lnTo>
                  <a:lnTo>
                    <a:pt x="32384" y="5905"/>
                  </a:lnTo>
                  <a:lnTo>
                    <a:pt x="36528" y="12215"/>
                  </a:lnTo>
                  <a:lnTo>
                    <a:pt x="38100" y="19811"/>
                  </a:lnTo>
                  <a:lnTo>
                    <a:pt x="36528" y="27170"/>
                  </a:lnTo>
                  <a:lnTo>
                    <a:pt x="32385" y="32956"/>
                  </a:lnTo>
                  <a:lnTo>
                    <a:pt x="26527" y="36742"/>
                  </a:lnTo>
                  <a:lnTo>
                    <a:pt x="19812" y="38099"/>
                  </a:lnTo>
                  <a:lnTo>
                    <a:pt x="12215" y="36742"/>
                  </a:lnTo>
                  <a:lnTo>
                    <a:pt x="5905" y="32956"/>
                  </a:lnTo>
                  <a:lnTo>
                    <a:pt x="1595" y="27170"/>
                  </a:lnTo>
                  <a:lnTo>
                    <a:pt x="0" y="19811"/>
                  </a:lnTo>
                </a:path>
              </a:pathLst>
            </a:custGeom>
            <a:ln w="9144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224" name="object 224"/>
          <p:cNvSpPr/>
          <p:nvPr/>
        </p:nvSpPr>
        <p:spPr>
          <a:xfrm>
            <a:off x="14296997" y="7418832"/>
            <a:ext cx="708481" cy="307975"/>
          </a:xfrm>
          <a:custGeom>
            <a:avLst/>
            <a:gdLst/>
            <a:ahLst/>
            <a:cxnLst/>
            <a:rect l="l" t="t" r="r" b="b"/>
            <a:pathLst>
              <a:path w="307975" h="307975">
                <a:moveTo>
                  <a:pt x="0" y="153924"/>
                </a:moveTo>
                <a:lnTo>
                  <a:pt x="7802" y="105143"/>
                </a:lnTo>
                <a:lnTo>
                  <a:pt x="29504" y="62874"/>
                </a:lnTo>
                <a:lnTo>
                  <a:pt x="62544" y="29602"/>
                </a:lnTo>
                <a:lnTo>
                  <a:pt x="104363" y="7815"/>
                </a:lnTo>
                <a:lnTo>
                  <a:pt x="152400" y="0"/>
                </a:lnTo>
                <a:lnTo>
                  <a:pt x="201338" y="7815"/>
                </a:lnTo>
                <a:lnTo>
                  <a:pt x="243986" y="29602"/>
                </a:lnTo>
                <a:lnTo>
                  <a:pt x="277709" y="62874"/>
                </a:lnTo>
                <a:lnTo>
                  <a:pt x="299874" y="105143"/>
                </a:lnTo>
                <a:lnTo>
                  <a:pt x="307848" y="153924"/>
                </a:lnTo>
                <a:lnTo>
                  <a:pt x="299874" y="202704"/>
                </a:lnTo>
                <a:lnTo>
                  <a:pt x="277709" y="244973"/>
                </a:lnTo>
                <a:lnTo>
                  <a:pt x="243986" y="278245"/>
                </a:lnTo>
                <a:lnTo>
                  <a:pt x="201338" y="300032"/>
                </a:lnTo>
                <a:lnTo>
                  <a:pt x="152400" y="307848"/>
                </a:lnTo>
                <a:lnTo>
                  <a:pt x="104363" y="300032"/>
                </a:lnTo>
                <a:lnTo>
                  <a:pt x="62544" y="278245"/>
                </a:lnTo>
                <a:lnTo>
                  <a:pt x="29504" y="244973"/>
                </a:lnTo>
                <a:lnTo>
                  <a:pt x="7802" y="202704"/>
                </a:lnTo>
                <a:lnTo>
                  <a:pt x="0" y="153924"/>
                </a:lnTo>
              </a:path>
            </a:pathLst>
          </a:custGeom>
          <a:ln w="1524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25" name="object 225"/>
          <p:cNvSpPr/>
          <p:nvPr/>
        </p:nvSpPr>
        <p:spPr>
          <a:xfrm>
            <a:off x="13518693" y="6876288"/>
            <a:ext cx="2125443" cy="280670"/>
          </a:xfrm>
          <a:custGeom>
            <a:avLst/>
            <a:gdLst/>
            <a:ahLst/>
            <a:cxnLst/>
            <a:rect l="l" t="t" r="r" b="b"/>
            <a:pathLst>
              <a:path w="923925" h="280670">
                <a:moveTo>
                  <a:pt x="178307" y="74676"/>
                </a:moveTo>
                <a:lnTo>
                  <a:pt x="280416" y="74676"/>
                </a:lnTo>
              </a:path>
              <a:path w="923925" h="280670">
                <a:moveTo>
                  <a:pt x="228600" y="3048"/>
                </a:moveTo>
                <a:lnTo>
                  <a:pt x="228600" y="74676"/>
                </a:lnTo>
              </a:path>
              <a:path w="923925" h="280670">
                <a:moveTo>
                  <a:pt x="228600" y="109728"/>
                </a:moveTo>
                <a:lnTo>
                  <a:pt x="228600" y="280416"/>
                </a:lnTo>
              </a:path>
              <a:path w="923925" h="280670">
                <a:moveTo>
                  <a:pt x="178307" y="109728"/>
                </a:moveTo>
                <a:lnTo>
                  <a:pt x="280416" y="109728"/>
                </a:lnTo>
              </a:path>
              <a:path w="923925" h="280670">
                <a:moveTo>
                  <a:pt x="0" y="0"/>
                </a:moveTo>
                <a:lnTo>
                  <a:pt x="923543" y="0"/>
                </a:lnTo>
              </a:path>
            </a:pathLst>
          </a:custGeom>
          <a:ln w="1524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26" name="object 226"/>
          <p:cNvSpPr/>
          <p:nvPr/>
        </p:nvSpPr>
        <p:spPr>
          <a:xfrm>
            <a:off x="14289985" y="7731253"/>
            <a:ext cx="718706" cy="109855"/>
          </a:xfrm>
          <a:custGeom>
            <a:avLst/>
            <a:gdLst/>
            <a:ahLst/>
            <a:cxnLst/>
            <a:rect l="l" t="t" r="r" b="b"/>
            <a:pathLst>
              <a:path w="312420" h="109854">
                <a:moveTo>
                  <a:pt x="0" y="109728"/>
                </a:moveTo>
                <a:lnTo>
                  <a:pt x="312420" y="109728"/>
                </a:lnTo>
              </a:path>
              <a:path w="312420" h="109854">
                <a:moveTo>
                  <a:pt x="155448" y="0"/>
                </a:moveTo>
                <a:lnTo>
                  <a:pt x="155448" y="109728"/>
                </a:lnTo>
              </a:path>
            </a:pathLst>
          </a:custGeom>
          <a:ln w="1524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grpSp>
        <p:nvGrpSpPr>
          <p:cNvPr id="227" name="object 227"/>
          <p:cNvGrpSpPr/>
          <p:nvPr/>
        </p:nvGrpSpPr>
        <p:grpSpPr>
          <a:xfrm>
            <a:off x="13995492" y="6853429"/>
            <a:ext cx="1241668" cy="315595"/>
            <a:chOff x="6083808" y="6853428"/>
            <a:chExt cx="539750" cy="315595"/>
          </a:xfrm>
        </p:grpSpPr>
        <p:sp>
          <p:nvSpPr>
            <p:cNvPr id="228" name="object 228"/>
            <p:cNvSpPr/>
            <p:nvPr/>
          </p:nvSpPr>
          <p:spPr>
            <a:xfrm>
              <a:off x="6105144" y="6879336"/>
              <a:ext cx="518159" cy="281940"/>
            </a:xfrm>
            <a:custGeom>
              <a:avLst/>
              <a:gdLst/>
              <a:ahLst/>
              <a:cxnLst/>
              <a:rect l="l" t="t" r="r" b="b"/>
              <a:pathLst>
                <a:path w="518159" h="281940">
                  <a:moveTo>
                    <a:pt x="416051" y="71628"/>
                  </a:moveTo>
                  <a:lnTo>
                    <a:pt x="518159" y="71628"/>
                  </a:lnTo>
                </a:path>
                <a:path w="518159" h="281940">
                  <a:moveTo>
                    <a:pt x="467867" y="0"/>
                  </a:moveTo>
                  <a:lnTo>
                    <a:pt x="467867" y="71628"/>
                  </a:lnTo>
                </a:path>
                <a:path w="518159" h="281940">
                  <a:moveTo>
                    <a:pt x="467867" y="106680"/>
                  </a:moveTo>
                  <a:lnTo>
                    <a:pt x="467867" y="278892"/>
                  </a:lnTo>
                </a:path>
                <a:path w="518159" h="281940">
                  <a:moveTo>
                    <a:pt x="417575" y="106680"/>
                  </a:moveTo>
                  <a:lnTo>
                    <a:pt x="518159" y="106680"/>
                  </a:lnTo>
                </a:path>
                <a:path w="518159" h="281940">
                  <a:moveTo>
                    <a:pt x="0" y="281940"/>
                  </a:moveTo>
                  <a:lnTo>
                    <a:pt x="469391" y="281940"/>
                  </a:lnTo>
                </a:path>
              </a:pathLst>
            </a:custGeom>
            <a:ln w="1524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29" name="object 229"/>
            <p:cNvSpPr/>
            <p:nvPr/>
          </p:nvSpPr>
          <p:spPr>
            <a:xfrm>
              <a:off x="6553200" y="6858000"/>
              <a:ext cx="40005" cy="38100"/>
            </a:xfrm>
            <a:custGeom>
              <a:avLst/>
              <a:gdLst/>
              <a:ahLst/>
              <a:cxnLst/>
              <a:rect l="l" t="t" r="r" b="b"/>
              <a:pathLst>
                <a:path w="40004" h="38100">
                  <a:moveTo>
                    <a:pt x="19812" y="38100"/>
                  </a:moveTo>
                  <a:lnTo>
                    <a:pt x="12215" y="36504"/>
                  </a:lnTo>
                  <a:lnTo>
                    <a:pt x="5905" y="32194"/>
                  </a:lnTo>
                  <a:lnTo>
                    <a:pt x="1595" y="25884"/>
                  </a:lnTo>
                  <a:lnTo>
                    <a:pt x="0" y="18288"/>
                  </a:lnTo>
                  <a:lnTo>
                    <a:pt x="1595" y="10929"/>
                  </a:lnTo>
                  <a:lnTo>
                    <a:pt x="5905" y="5143"/>
                  </a:lnTo>
                  <a:lnTo>
                    <a:pt x="12215" y="1357"/>
                  </a:lnTo>
                  <a:lnTo>
                    <a:pt x="19812" y="0"/>
                  </a:lnTo>
                  <a:lnTo>
                    <a:pt x="27408" y="1357"/>
                  </a:lnTo>
                  <a:lnTo>
                    <a:pt x="33718" y="5143"/>
                  </a:lnTo>
                  <a:lnTo>
                    <a:pt x="38028" y="10929"/>
                  </a:lnTo>
                  <a:lnTo>
                    <a:pt x="39624" y="18288"/>
                  </a:lnTo>
                  <a:lnTo>
                    <a:pt x="38028" y="25884"/>
                  </a:lnTo>
                  <a:lnTo>
                    <a:pt x="33718" y="32194"/>
                  </a:lnTo>
                  <a:lnTo>
                    <a:pt x="27408" y="36504"/>
                  </a:lnTo>
                  <a:lnTo>
                    <a:pt x="19812" y="3810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30" name="object 230"/>
            <p:cNvSpPr/>
            <p:nvPr/>
          </p:nvSpPr>
          <p:spPr>
            <a:xfrm>
              <a:off x="6553200" y="6858000"/>
              <a:ext cx="40005" cy="38100"/>
            </a:xfrm>
            <a:custGeom>
              <a:avLst/>
              <a:gdLst/>
              <a:ahLst/>
              <a:cxnLst/>
              <a:rect l="l" t="t" r="r" b="b"/>
              <a:pathLst>
                <a:path w="40004" h="38100">
                  <a:moveTo>
                    <a:pt x="0" y="18288"/>
                  </a:moveTo>
                  <a:lnTo>
                    <a:pt x="1595" y="10929"/>
                  </a:lnTo>
                  <a:lnTo>
                    <a:pt x="5905" y="5143"/>
                  </a:lnTo>
                  <a:lnTo>
                    <a:pt x="12215" y="1357"/>
                  </a:lnTo>
                  <a:lnTo>
                    <a:pt x="19812" y="0"/>
                  </a:lnTo>
                  <a:lnTo>
                    <a:pt x="27408" y="1357"/>
                  </a:lnTo>
                  <a:lnTo>
                    <a:pt x="33718" y="5143"/>
                  </a:lnTo>
                  <a:lnTo>
                    <a:pt x="38028" y="10929"/>
                  </a:lnTo>
                  <a:lnTo>
                    <a:pt x="39624" y="18288"/>
                  </a:lnTo>
                  <a:lnTo>
                    <a:pt x="38028" y="25884"/>
                  </a:lnTo>
                  <a:lnTo>
                    <a:pt x="33718" y="32194"/>
                  </a:lnTo>
                  <a:lnTo>
                    <a:pt x="27408" y="36504"/>
                  </a:lnTo>
                  <a:lnTo>
                    <a:pt x="19812" y="38100"/>
                  </a:lnTo>
                  <a:lnTo>
                    <a:pt x="12215" y="36504"/>
                  </a:lnTo>
                  <a:lnTo>
                    <a:pt x="5905" y="32194"/>
                  </a:lnTo>
                  <a:lnTo>
                    <a:pt x="1595" y="25884"/>
                  </a:lnTo>
                  <a:lnTo>
                    <a:pt x="0" y="18288"/>
                  </a:lnTo>
                </a:path>
              </a:pathLst>
            </a:custGeom>
            <a:ln w="9144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31" name="object 231"/>
            <p:cNvSpPr/>
            <p:nvPr/>
          </p:nvSpPr>
          <p:spPr>
            <a:xfrm>
              <a:off x="6088380" y="6858000"/>
              <a:ext cx="40005" cy="38100"/>
            </a:xfrm>
            <a:custGeom>
              <a:avLst/>
              <a:gdLst/>
              <a:ahLst/>
              <a:cxnLst/>
              <a:rect l="l" t="t" r="r" b="b"/>
              <a:pathLst>
                <a:path w="40004" h="38100">
                  <a:moveTo>
                    <a:pt x="19812" y="38100"/>
                  </a:moveTo>
                  <a:lnTo>
                    <a:pt x="12215" y="36504"/>
                  </a:lnTo>
                  <a:lnTo>
                    <a:pt x="5905" y="32194"/>
                  </a:lnTo>
                  <a:lnTo>
                    <a:pt x="1595" y="25884"/>
                  </a:lnTo>
                  <a:lnTo>
                    <a:pt x="0" y="18288"/>
                  </a:lnTo>
                  <a:lnTo>
                    <a:pt x="1595" y="10929"/>
                  </a:lnTo>
                  <a:lnTo>
                    <a:pt x="5905" y="5143"/>
                  </a:lnTo>
                  <a:lnTo>
                    <a:pt x="12215" y="1357"/>
                  </a:lnTo>
                  <a:lnTo>
                    <a:pt x="19812" y="0"/>
                  </a:lnTo>
                  <a:lnTo>
                    <a:pt x="27408" y="1357"/>
                  </a:lnTo>
                  <a:lnTo>
                    <a:pt x="33718" y="5143"/>
                  </a:lnTo>
                  <a:lnTo>
                    <a:pt x="38028" y="10929"/>
                  </a:lnTo>
                  <a:lnTo>
                    <a:pt x="39624" y="18288"/>
                  </a:lnTo>
                  <a:lnTo>
                    <a:pt x="38028" y="25884"/>
                  </a:lnTo>
                  <a:lnTo>
                    <a:pt x="33718" y="32194"/>
                  </a:lnTo>
                  <a:lnTo>
                    <a:pt x="27408" y="36504"/>
                  </a:lnTo>
                  <a:lnTo>
                    <a:pt x="19812" y="3810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32" name="object 232"/>
            <p:cNvSpPr/>
            <p:nvPr/>
          </p:nvSpPr>
          <p:spPr>
            <a:xfrm>
              <a:off x="6088380" y="6858000"/>
              <a:ext cx="40005" cy="38100"/>
            </a:xfrm>
            <a:custGeom>
              <a:avLst/>
              <a:gdLst/>
              <a:ahLst/>
              <a:cxnLst/>
              <a:rect l="l" t="t" r="r" b="b"/>
              <a:pathLst>
                <a:path w="40004" h="38100">
                  <a:moveTo>
                    <a:pt x="0" y="18288"/>
                  </a:moveTo>
                  <a:lnTo>
                    <a:pt x="1595" y="10929"/>
                  </a:lnTo>
                  <a:lnTo>
                    <a:pt x="5905" y="5143"/>
                  </a:lnTo>
                  <a:lnTo>
                    <a:pt x="12215" y="1357"/>
                  </a:lnTo>
                  <a:lnTo>
                    <a:pt x="19812" y="0"/>
                  </a:lnTo>
                  <a:lnTo>
                    <a:pt x="27408" y="1357"/>
                  </a:lnTo>
                  <a:lnTo>
                    <a:pt x="33718" y="5143"/>
                  </a:lnTo>
                  <a:lnTo>
                    <a:pt x="38028" y="10929"/>
                  </a:lnTo>
                  <a:lnTo>
                    <a:pt x="39624" y="18288"/>
                  </a:lnTo>
                  <a:lnTo>
                    <a:pt x="38028" y="25884"/>
                  </a:lnTo>
                  <a:lnTo>
                    <a:pt x="33718" y="32194"/>
                  </a:lnTo>
                  <a:lnTo>
                    <a:pt x="27408" y="36504"/>
                  </a:lnTo>
                  <a:lnTo>
                    <a:pt x="19812" y="38100"/>
                  </a:lnTo>
                  <a:lnTo>
                    <a:pt x="12215" y="36504"/>
                  </a:lnTo>
                  <a:lnTo>
                    <a:pt x="5905" y="32194"/>
                  </a:lnTo>
                  <a:lnTo>
                    <a:pt x="1595" y="25884"/>
                  </a:lnTo>
                  <a:lnTo>
                    <a:pt x="0" y="18288"/>
                  </a:lnTo>
                </a:path>
              </a:pathLst>
            </a:custGeom>
            <a:ln w="9144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233" name="object 233"/>
          <p:cNvGrpSpPr/>
          <p:nvPr/>
        </p:nvGrpSpPr>
        <p:grpSpPr>
          <a:xfrm>
            <a:off x="14594998" y="7816596"/>
            <a:ext cx="109559" cy="47625"/>
            <a:chOff x="6344411" y="7816595"/>
            <a:chExt cx="47625" cy="47625"/>
          </a:xfrm>
        </p:grpSpPr>
        <p:sp>
          <p:nvSpPr>
            <p:cNvPr id="234" name="object 234"/>
            <p:cNvSpPr/>
            <p:nvPr/>
          </p:nvSpPr>
          <p:spPr>
            <a:xfrm>
              <a:off x="6348983" y="7821167"/>
              <a:ext cx="38100" cy="38100"/>
            </a:xfrm>
            <a:custGeom>
              <a:avLst/>
              <a:gdLst/>
              <a:ahLst/>
              <a:cxnLst/>
              <a:rect l="l" t="t" r="r" b="b"/>
              <a:pathLst>
                <a:path w="38100" h="38100">
                  <a:moveTo>
                    <a:pt x="18288" y="38099"/>
                  </a:moveTo>
                  <a:lnTo>
                    <a:pt x="10929" y="36742"/>
                  </a:lnTo>
                  <a:lnTo>
                    <a:pt x="5143" y="32956"/>
                  </a:lnTo>
                  <a:lnTo>
                    <a:pt x="1357" y="27170"/>
                  </a:lnTo>
                  <a:lnTo>
                    <a:pt x="0" y="19811"/>
                  </a:lnTo>
                  <a:lnTo>
                    <a:pt x="1357" y="12215"/>
                  </a:lnTo>
                  <a:lnTo>
                    <a:pt x="5143" y="5905"/>
                  </a:lnTo>
                  <a:lnTo>
                    <a:pt x="10929" y="1595"/>
                  </a:lnTo>
                  <a:lnTo>
                    <a:pt x="18288" y="0"/>
                  </a:lnTo>
                  <a:lnTo>
                    <a:pt x="25884" y="1595"/>
                  </a:lnTo>
                  <a:lnTo>
                    <a:pt x="32194" y="5905"/>
                  </a:lnTo>
                  <a:lnTo>
                    <a:pt x="36504" y="12215"/>
                  </a:lnTo>
                  <a:lnTo>
                    <a:pt x="38100" y="19811"/>
                  </a:lnTo>
                  <a:lnTo>
                    <a:pt x="36504" y="27170"/>
                  </a:lnTo>
                  <a:lnTo>
                    <a:pt x="32194" y="32956"/>
                  </a:lnTo>
                  <a:lnTo>
                    <a:pt x="25884" y="36742"/>
                  </a:lnTo>
                  <a:lnTo>
                    <a:pt x="18288" y="38099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35" name="object 235"/>
            <p:cNvSpPr/>
            <p:nvPr/>
          </p:nvSpPr>
          <p:spPr>
            <a:xfrm>
              <a:off x="6348983" y="7821167"/>
              <a:ext cx="38100" cy="38100"/>
            </a:xfrm>
            <a:custGeom>
              <a:avLst/>
              <a:gdLst/>
              <a:ahLst/>
              <a:cxnLst/>
              <a:rect l="l" t="t" r="r" b="b"/>
              <a:pathLst>
                <a:path w="38100" h="38100">
                  <a:moveTo>
                    <a:pt x="0" y="19811"/>
                  </a:moveTo>
                  <a:lnTo>
                    <a:pt x="1357" y="12215"/>
                  </a:lnTo>
                  <a:lnTo>
                    <a:pt x="5143" y="5905"/>
                  </a:lnTo>
                  <a:lnTo>
                    <a:pt x="10929" y="1595"/>
                  </a:lnTo>
                  <a:lnTo>
                    <a:pt x="18288" y="0"/>
                  </a:lnTo>
                  <a:lnTo>
                    <a:pt x="25884" y="1595"/>
                  </a:lnTo>
                  <a:lnTo>
                    <a:pt x="32194" y="5905"/>
                  </a:lnTo>
                  <a:lnTo>
                    <a:pt x="36504" y="12215"/>
                  </a:lnTo>
                  <a:lnTo>
                    <a:pt x="38100" y="19811"/>
                  </a:lnTo>
                  <a:lnTo>
                    <a:pt x="36504" y="27170"/>
                  </a:lnTo>
                  <a:lnTo>
                    <a:pt x="32194" y="32956"/>
                  </a:lnTo>
                  <a:lnTo>
                    <a:pt x="25884" y="36742"/>
                  </a:lnTo>
                  <a:lnTo>
                    <a:pt x="18288" y="38099"/>
                  </a:lnTo>
                  <a:lnTo>
                    <a:pt x="10929" y="36742"/>
                  </a:lnTo>
                  <a:lnTo>
                    <a:pt x="5143" y="32956"/>
                  </a:lnTo>
                  <a:lnTo>
                    <a:pt x="1357" y="27170"/>
                  </a:lnTo>
                  <a:lnTo>
                    <a:pt x="0" y="19811"/>
                  </a:lnTo>
                </a:path>
              </a:pathLst>
            </a:custGeom>
            <a:ln w="9144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236" name="object 236"/>
          <p:cNvSpPr/>
          <p:nvPr/>
        </p:nvSpPr>
        <p:spPr>
          <a:xfrm>
            <a:off x="14531892" y="7170419"/>
            <a:ext cx="235186" cy="241300"/>
          </a:xfrm>
          <a:custGeom>
            <a:avLst/>
            <a:gdLst/>
            <a:ahLst/>
            <a:cxnLst/>
            <a:rect l="l" t="t" r="r" b="b"/>
            <a:pathLst>
              <a:path w="102235" h="241300">
                <a:moveTo>
                  <a:pt x="0" y="100583"/>
                </a:moveTo>
                <a:lnTo>
                  <a:pt x="102107" y="100583"/>
                </a:lnTo>
              </a:path>
              <a:path w="102235" h="241300">
                <a:moveTo>
                  <a:pt x="50291" y="0"/>
                </a:moveTo>
                <a:lnTo>
                  <a:pt x="50291" y="100583"/>
                </a:lnTo>
              </a:path>
              <a:path w="102235" h="241300">
                <a:moveTo>
                  <a:pt x="50291" y="135635"/>
                </a:moveTo>
                <a:lnTo>
                  <a:pt x="50291" y="240792"/>
                </a:lnTo>
              </a:path>
              <a:path w="102235" h="241300">
                <a:moveTo>
                  <a:pt x="0" y="135635"/>
                </a:moveTo>
                <a:lnTo>
                  <a:pt x="102107" y="135635"/>
                </a:lnTo>
              </a:path>
              <a:path w="102235" h="241300">
                <a:moveTo>
                  <a:pt x="96012" y="68580"/>
                </a:moveTo>
                <a:lnTo>
                  <a:pt x="6096" y="166116"/>
                </a:lnTo>
              </a:path>
            </a:pathLst>
          </a:custGeom>
          <a:ln w="1524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grpSp>
        <p:nvGrpSpPr>
          <p:cNvPr id="237" name="object 237"/>
          <p:cNvGrpSpPr/>
          <p:nvPr/>
        </p:nvGrpSpPr>
        <p:grpSpPr>
          <a:xfrm>
            <a:off x="3737272" y="6966204"/>
            <a:ext cx="109559" cy="47625"/>
            <a:chOff x="1624583" y="6966203"/>
            <a:chExt cx="47625" cy="47625"/>
          </a:xfrm>
        </p:grpSpPr>
        <p:sp>
          <p:nvSpPr>
            <p:cNvPr id="238" name="object 238"/>
            <p:cNvSpPr/>
            <p:nvPr/>
          </p:nvSpPr>
          <p:spPr>
            <a:xfrm>
              <a:off x="1629155" y="6970775"/>
              <a:ext cx="38100" cy="38100"/>
            </a:xfrm>
            <a:custGeom>
              <a:avLst/>
              <a:gdLst/>
              <a:ahLst/>
              <a:cxnLst/>
              <a:rect l="l" t="t" r="r" b="b"/>
              <a:pathLst>
                <a:path w="38100" h="38100">
                  <a:moveTo>
                    <a:pt x="19812" y="38099"/>
                  </a:moveTo>
                  <a:lnTo>
                    <a:pt x="12215" y="36742"/>
                  </a:lnTo>
                  <a:lnTo>
                    <a:pt x="5905" y="32956"/>
                  </a:lnTo>
                  <a:lnTo>
                    <a:pt x="1595" y="27170"/>
                  </a:lnTo>
                  <a:lnTo>
                    <a:pt x="0" y="19811"/>
                  </a:lnTo>
                  <a:lnTo>
                    <a:pt x="1595" y="12215"/>
                  </a:lnTo>
                  <a:lnTo>
                    <a:pt x="5905" y="5905"/>
                  </a:lnTo>
                  <a:lnTo>
                    <a:pt x="12215" y="1595"/>
                  </a:lnTo>
                  <a:lnTo>
                    <a:pt x="19812" y="0"/>
                  </a:lnTo>
                  <a:lnTo>
                    <a:pt x="26527" y="1595"/>
                  </a:lnTo>
                  <a:lnTo>
                    <a:pt x="32384" y="5905"/>
                  </a:lnTo>
                  <a:lnTo>
                    <a:pt x="36528" y="12215"/>
                  </a:lnTo>
                  <a:lnTo>
                    <a:pt x="38100" y="19811"/>
                  </a:lnTo>
                  <a:lnTo>
                    <a:pt x="36528" y="27170"/>
                  </a:lnTo>
                  <a:lnTo>
                    <a:pt x="32385" y="32956"/>
                  </a:lnTo>
                  <a:lnTo>
                    <a:pt x="26527" y="36742"/>
                  </a:lnTo>
                  <a:lnTo>
                    <a:pt x="19812" y="38099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39" name="object 239"/>
            <p:cNvSpPr/>
            <p:nvPr/>
          </p:nvSpPr>
          <p:spPr>
            <a:xfrm>
              <a:off x="1629155" y="6970775"/>
              <a:ext cx="38100" cy="38100"/>
            </a:xfrm>
            <a:custGeom>
              <a:avLst/>
              <a:gdLst/>
              <a:ahLst/>
              <a:cxnLst/>
              <a:rect l="l" t="t" r="r" b="b"/>
              <a:pathLst>
                <a:path w="38100" h="38100">
                  <a:moveTo>
                    <a:pt x="0" y="19811"/>
                  </a:moveTo>
                  <a:lnTo>
                    <a:pt x="1595" y="12215"/>
                  </a:lnTo>
                  <a:lnTo>
                    <a:pt x="5905" y="5905"/>
                  </a:lnTo>
                  <a:lnTo>
                    <a:pt x="12215" y="1595"/>
                  </a:lnTo>
                  <a:lnTo>
                    <a:pt x="19812" y="0"/>
                  </a:lnTo>
                  <a:lnTo>
                    <a:pt x="26527" y="1595"/>
                  </a:lnTo>
                  <a:lnTo>
                    <a:pt x="32384" y="5905"/>
                  </a:lnTo>
                  <a:lnTo>
                    <a:pt x="36528" y="12215"/>
                  </a:lnTo>
                  <a:lnTo>
                    <a:pt x="38100" y="19811"/>
                  </a:lnTo>
                  <a:lnTo>
                    <a:pt x="36528" y="27170"/>
                  </a:lnTo>
                  <a:lnTo>
                    <a:pt x="32385" y="32956"/>
                  </a:lnTo>
                  <a:lnTo>
                    <a:pt x="26527" y="36742"/>
                  </a:lnTo>
                  <a:lnTo>
                    <a:pt x="19812" y="38099"/>
                  </a:lnTo>
                  <a:lnTo>
                    <a:pt x="12215" y="36742"/>
                  </a:lnTo>
                  <a:lnTo>
                    <a:pt x="5905" y="32956"/>
                  </a:lnTo>
                  <a:lnTo>
                    <a:pt x="1595" y="27170"/>
                  </a:lnTo>
                  <a:lnTo>
                    <a:pt x="0" y="19811"/>
                  </a:lnTo>
                </a:path>
              </a:pathLst>
            </a:custGeom>
            <a:ln w="9144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240" name="object 240"/>
          <p:cNvGrpSpPr/>
          <p:nvPr/>
        </p:nvGrpSpPr>
        <p:grpSpPr>
          <a:xfrm>
            <a:off x="3737272" y="7479792"/>
            <a:ext cx="109559" cy="47625"/>
            <a:chOff x="1624583" y="7479792"/>
            <a:chExt cx="47625" cy="47625"/>
          </a:xfrm>
        </p:grpSpPr>
        <p:sp>
          <p:nvSpPr>
            <p:cNvPr id="241" name="object 241"/>
            <p:cNvSpPr/>
            <p:nvPr/>
          </p:nvSpPr>
          <p:spPr>
            <a:xfrm>
              <a:off x="1629155" y="7484364"/>
              <a:ext cx="38100" cy="38100"/>
            </a:xfrm>
            <a:custGeom>
              <a:avLst/>
              <a:gdLst/>
              <a:ahLst/>
              <a:cxnLst/>
              <a:rect l="l" t="t" r="r" b="b"/>
              <a:pathLst>
                <a:path w="38100" h="38100">
                  <a:moveTo>
                    <a:pt x="19812" y="38100"/>
                  </a:moveTo>
                  <a:lnTo>
                    <a:pt x="12215" y="36504"/>
                  </a:lnTo>
                  <a:lnTo>
                    <a:pt x="5905" y="32194"/>
                  </a:lnTo>
                  <a:lnTo>
                    <a:pt x="1595" y="25884"/>
                  </a:lnTo>
                  <a:lnTo>
                    <a:pt x="0" y="18288"/>
                  </a:lnTo>
                  <a:lnTo>
                    <a:pt x="1595" y="10929"/>
                  </a:lnTo>
                  <a:lnTo>
                    <a:pt x="5905" y="5143"/>
                  </a:lnTo>
                  <a:lnTo>
                    <a:pt x="12215" y="1357"/>
                  </a:lnTo>
                  <a:lnTo>
                    <a:pt x="19812" y="0"/>
                  </a:lnTo>
                  <a:lnTo>
                    <a:pt x="26527" y="1357"/>
                  </a:lnTo>
                  <a:lnTo>
                    <a:pt x="32384" y="5143"/>
                  </a:lnTo>
                  <a:lnTo>
                    <a:pt x="36528" y="10929"/>
                  </a:lnTo>
                  <a:lnTo>
                    <a:pt x="38100" y="18288"/>
                  </a:lnTo>
                  <a:lnTo>
                    <a:pt x="36528" y="25884"/>
                  </a:lnTo>
                  <a:lnTo>
                    <a:pt x="32385" y="32194"/>
                  </a:lnTo>
                  <a:lnTo>
                    <a:pt x="26527" y="36504"/>
                  </a:lnTo>
                  <a:lnTo>
                    <a:pt x="19812" y="3810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42" name="object 242"/>
            <p:cNvSpPr/>
            <p:nvPr/>
          </p:nvSpPr>
          <p:spPr>
            <a:xfrm>
              <a:off x="1629155" y="7484364"/>
              <a:ext cx="38100" cy="38100"/>
            </a:xfrm>
            <a:custGeom>
              <a:avLst/>
              <a:gdLst/>
              <a:ahLst/>
              <a:cxnLst/>
              <a:rect l="l" t="t" r="r" b="b"/>
              <a:pathLst>
                <a:path w="38100" h="38100">
                  <a:moveTo>
                    <a:pt x="0" y="18288"/>
                  </a:moveTo>
                  <a:lnTo>
                    <a:pt x="1595" y="10929"/>
                  </a:lnTo>
                  <a:lnTo>
                    <a:pt x="5905" y="5143"/>
                  </a:lnTo>
                  <a:lnTo>
                    <a:pt x="12215" y="1357"/>
                  </a:lnTo>
                  <a:lnTo>
                    <a:pt x="19812" y="0"/>
                  </a:lnTo>
                  <a:lnTo>
                    <a:pt x="26527" y="1357"/>
                  </a:lnTo>
                  <a:lnTo>
                    <a:pt x="32384" y="5143"/>
                  </a:lnTo>
                  <a:lnTo>
                    <a:pt x="36528" y="10929"/>
                  </a:lnTo>
                  <a:lnTo>
                    <a:pt x="38100" y="18288"/>
                  </a:lnTo>
                  <a:lnTo>
                    <a:pt x="36528" y="25884"/>
                  </a:lnTo>
                  <a:lnTo>
                    <a:pt x="32385" y="32194"/>
                  </a:lnTo>
                  <a:lnTo>
                    <a:pt x="26527" y="36504"/>
                  </a:lnTo>
                  <a:lnTo>
                    <a:pt x="19812" y="38100"/>
                  </a:lnTo>
                  <a:lnTo>
                    <a:pt x="12215" y="36504"/>
                  </a:lnTo>
                  <a:lnTo>
                    <a:pt x="5905" y="32194"/>
                  </a:lnTo>
                  <a:lnTo>
                    <a:pt x="1595" y="25884"/>
                  </a:lnTo>
                  <a:lnTo>
                    <a:pt x="0" y="18288"/>
                  </a:lnTo>
                </a:path>
              </a:pathLst>
            </a:custGeom>
            <a:ln w="9144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243" name="object 243"/>
          <p:cNvGrpSpPr/>
          <p:nvPr/>
        </p:nvGrpSpPr>
        <p:grpSpPr>
          <a:xfrm>
            <a:off x="14594998" y="7138417"/>
            <a:ext cx="109559" cy="47625"/>
            <a:chOff x="6344411" y="7138416"/>
            <a:chExt cx="47625" cy="47625"/>
          </a:xfrm>
        </p:grpSpPr>
        <p:sp>
          <p:nvSpPr>
            <p:cNvPr id="244" name="object 244"/>
            <p:cNvSpPr/>
            <p:nvPr/>
          </p:nvSpPr>
          <p:spPr>
            <a:xfrm>
              <a:off x="6348983" y="7142988"/>
              <a:ext cx="38100" cy="38100"/>
            </a:xfrm>
            <a:custGeom>
              <a:avLst/>
              <a:gdLst/>
              <a:ahLst/>
              <a:cxnLst/>
              <a:rect l="l" t="t" r="r" b="b"/>
              <a:pathLst>
                <a:path w="38100" h="38100">
                  <a:moveTo>
                    <a:pt x="18288" y="38099"/>
                  </a:moveTo>
                  <a:lnTo>
                    <a:pt x="10929" y="36742"/>
                  </a:lnTo>
                  <a:lnTo>
                    <a:pt x="5143" y="32956"/>
                  </a:lnTo>
                  <a:lnTo>
                    <a:pt x="1357" y="27170"/>
                  </a:lnTo>
                  <a:lnTo>
                    <a:pt x="0" y="19811"/>
                  </a:lnTo>
                  <a:lnTo>
                    <a:pt x="1357" y="12215"/>
                  </a:lnTo>
                  <a:lnTo>
                    <a:pt x="5143" y="5905"/>
                  </a:lnTo>
                  <a:lnTo>
                    <a:pt x="10929" y="1595"/>
                  </a:lnTo>
                  <a:lnTo>
                    <a:pt x="18288" y="0"/>
                  </a:lnTo>
                  <a:lnTo>
                    <a:pt x="25884" y="1595"/>
                  </a:lnTo>
                  <a:lnTo>
                    <a:pt x="32194" y="5905"/>
                  </a:lnTo>
                  <a:lnTo>
                    <a:pt x="36504" y="12215"/>
                  </a:lnTo>
                  <a:lnTo>
                    <a:pt x="38100" y="19811"/>
                  </a:lnTo>
                  <a:lnTo>
                    <a:pt x="36504" y="27170"/>
                  </a:lnTo>
                  <a:lnTo>
                    <a:pt x="32194" y="32956"/>
                  </a:lnTo>
                  <a:lnTo>
                    <a:pt x="25884" y="36742"/>
                  </a:lnTo>
                  <a:lnTo>
                    <a:pt x="18288" y="38099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45" name="object 245"/>
            <p:cNvSpPr/>
            <p:nvPr/>
          </p:nvSpPr>
          <p:spPr>
            <a:xfrm>
              <a:off x="6348983" y="7142988"/>
              <a:ext cx="38100" cy="38100"/>
            </a:xfrm>
            <a:custGeom>
              <a:avLst/>
              <a:gdLst/>
              <a:ahLst/>
              <a:cxnLst/>
              <a:rect l="l" t="t" r="r" b="b"/>
              <a:pathLst>
                <a:path w="38100" h="38100">
                  <a:moveTo>
                    <a:pt x="0" y="19811"/>
                  </a:moveTo>
                  <a:lnTo>
                    <a:pt x="1357" y="12215"/>
                  </a:lnTo>
                  <a:lnTo>
                    <a:pt x="5143" y="5905"/>
                  </a:lnTo>
                  <a:lnTo>
                    <a:pt x="10929" y="1595"/>
                  </a:lnTo>
                  <a:lnTo>
                    <a:pt x="18288" y="0"/>
                  </a:lnTo>
                  <a:lnTo>
                    <a:pt x="25884" y="1595"/>
                  </a:lnTo>
                  <a:lnTo>
                    <a:pt x="32194" y="5905"/>
                  </a:lnTo>
                  <a:lnTo>
                    <a:pt x="36504" y="12215"/>
                  </a:lnTo>
                  <a:lnTo>
                    <a:pt x="38100" y="19811"/>
                  </a:lnTo>
                  <a:lnTo>
                    <a:pt x="36504" y="27170"/>
                  </a:lnTo>
                  <a:lnTo>
                    <a:pt x="32194" y="32956"/>
                  </a:lnTo>
                  <a:lnTo>
                    <a:pt x="25884" y="36742"/>
                  </a:lnTo>
                  <a:lnTo>
                    <a:pt x="18288" y="38099"/>
                  </a:lnTo>
                  <a:lnTo>
                    <a:pt x="10929" y="36742"/>
                  </a:lnTo>
                  <a:lnTo>
                    <a:pt x="5143" y="32956"/>
                  </a:lnTo>
                  <a:lnTo>
                    <a:pt x="1357" y="27170"/>
                  </a:lnTo>
                  <a:lnTo>
                    <a:pt x="0" y="19811"/>
                  </a:lnTo>
                </a:path>
              </a:pathLst>
            </a:custGeom>
            <a:ln w="9144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246" name="object 246"/>
          <p:cNvSpPr txBox="1"/>
          <p:nvPr/>
        </p:nvSpPr>
        <p:spPr>
          <a:xfrm>
            <a:off x="16290754" y="349008"/>
            <a:ext cx="192824" cy="135935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sz="800" spc="10" dirty="0">
                <a:latin typeface="Microsoft Sans Serif"/>
                <a:cs typeface="Microsoft Sans Serif"/>
              </a:rPr>
              <a:t>7</a:t>
            </a:r>
            <a:endParaRPr sz="800">
              <a:latin typeface="Microsoft Sans Serif"/>
              <a:cs typeface="Microsoft Sans Serif"/>
            </a:endParaRPr>
          </a:p>
        </p:txBody>
      </p:sp>
      <p:sp>
        <p:nvSpPr>
          <p:cNvPr id="247" name="object 247"/>
          <p:cNvSpPr txBox="1"/>
          <p:nvPr/>
        </p:nvSpPr>
        <p:spPr>
          <a:xfrm>
            <a:off x="1415216" y="619205"/>
            <a:ext cx="7423711" cy="1689565"/>
          </a:xfrm>
          <a:prstGeom prst="rect">
            <a:avLst/>
          </a:prstGeom>
        </p:spPr>
        <p:txBody>
          <a:bodyPr vert="horz" wrap="square" lIns="0" tIns="34925" rIns="0" bIns="0" rtlCol="0">
            <a:spAutoFit/>
          </a:bodyPr>
          <a:lstStyle/>
          <a:p>
            <a:pPr marL="138430">
              <a:lnSpc>
                <a:spcPct val="100000"/>
              </a:lnSpc>
              <a:spcBef>
                <a:spcPts val="275"/>
              </a:spcBef>
            </a:pPr>
            <a:r>
              <a:rPr sz="750" spc="-10" dirty="0">
                <a:latin typeface="Microsoft Sans Serif"/>
                <a:cs typeface="Microsoft Sans Serif"/>
              </a:rPr>
              <a:t>3) </a:t>
            </a:r>
            <a:r>
              <a:rPr sz="750" dirty="0">
                <a:latin typeface="Microsoft Sans Serif"/>
                <a:cs typeface="Microsoft Sans Serif"/>
              </a:rPr>
              <a:t>Técnica</a:t>
            </a:r>
            <a:r>
              <a:rPr sz="750" spc="-5" dirty="0">
                <a:latin typeface="Microsoft Sans Serif"/>
                <a:cs typeface="Microsoft Sans Serif"/>
              </a:rPr>
              <a:t> </a:t>
            </a:r>
            <a:r>
              <a:rPr sz="750" spc="20" dirty="0">
                <a:latin typeface="Microsoft Sans Serif"/>
                <a:cs typeface="Microsoft Sans Serif"/>
              </a:rPr>
              <a:t>del</a:t>
            </a:r>
            <a:r>
              <a:rPr sz="750" spc="-10" dirty="0">
                <a:latin typeface="Microsoft Sans Serif"/>
                <a:cs typeface="Microsoft Sans Serif"/>
              </a:rPr>
              <a:t> </a:t>
            </a:r>
            <a:r>
              <a:rPr sz="750" spc="35" dirty="0">
                <a:latin typeface="Microsoft Sans Serif"/>
                <a:cs typeface="Microsoft Sans Serif"/>
              </a:rPr>
              <a:t>comparador</a:t>
            </a:r>
            <a:r>
              <a:rPr sz="750" spc="-5" dirty="0">
                <a:latin typeface="Microsoft Sans Serif"/>
                <a:cs typeface="Microsoft Sans Serif"/>
              </a:rPr>
              <a:t> </a:t>
            </a:r>
            <a:r>
              <a:rPr sz="750" spc="25" dirty="0">
                <a:latin typeface="Microsoft Sans Serif"/>
                <a:cs typeface="Microsoft Sans Serif"/>
              </a:rPr>
              <a:t>de</a:t>
            </a:r>
            <a:r>
              <a:rPr sz="750" spc="-10" dirty="0">
                <a:latin typeface="Microsoft Sans Serif"/>
                <a:cs typeface="Microsoft Sans Serif"/>
              </a:rPr>
              <a:t> </a:t>
            </a:r>
            <a:r>
              <a:rPr sz="750" spc="25" dirty="0">
                <a:latin typeface="Microsoft Sans Serif"/>
                <a:cs typeface="Microsoft Sans Serif"/>
              </a:rPr>
              <a:t>tercer</a:t>
            </a:r>
            <a:r>
              <a:rPr sz="750" spc="-5" dirty="0">
                <a:latin typeface="Microsoft Sans Serif"/>
                <a:cs typeface="Microsoft Sans Serif"/>
              </a:rPr>
              <a:t> </a:t>
            </a:r>
            <a:r>
              <a:rPr sz="750" spc="30" dirty="0">
                <a:latin typeface="Microsoft Sans Serif"/>
                <a:cs typeface="Microsoft Sans Serif"/>
              </a:rPr>
              <a:t>armónico</a:t>
            </a:r>
            <a:endParaRPr sz="750">
              <a:latin typeface="Microsoft Sans Serif"/>
              <a:cs typeface="Microsoft Sans Serif"/>
            </a:endParaRPr>
          </a:p>
          <a:p>
            <a:pPr marL="12700" marR="23495" indent="154940">
              <a:lnSpc>
                <a:spcPts val="1200"/>
              </a:lnSpc>
              <a:spcBef>
                <a:spcPts val="30"/>
              </a:spcBef>
            </a:pPr>
            <a:r>
              <a:rPr sz="800" spc="-10" dirty="0">
                <a:latin typeface="Microsoft Sans Serif"/>
                <a:cs typeface="Microsoft Sans Serif"/>
              </a:rPr>
              <a:t>Esta </a:t>
            </a:r>
            <a:r>
              <a:rPr sz="800" spc="15" dirty="0">
                <a:latin typeface="Microsoft Sans Serif"/>
                <a:cs typeface="Microsoft Sans Serif"/>
              </a:rPr>
              <a:t>técnica </a:t>
            </a:r>
            <a:r>
              <a:rPr sz="800" spc="30" dirty="0">
                <a:latin typeface="Microsoft Sans Serif"/>
                <a:cs typeface="Microsoft Sans Serif"/>
              </a:rPr>
              <a:t>compara </a:t>
            </a:r>
            <a:r>
              <a:rPr sz="800" spc="10" dirty="0">
                <a:latin typeface="Microsoft Sans Serif"/>
                <a:cs typeface="Microsoft Sans Serif"/>
              </a:rPr>
              <a:t>la </a:t>
            </a:r>
            <a:r>
              <a:rPr sz="800" spc="45" dirty="0">
                <a:latin typeface="Microsoft Sans Serif"/>
                <a:cs typeface="Microsoft Sans Serif"/>
              </a:rPr>
              <a:t>magnitud </a:t>
            </a:r>
            <a:r>
              <a:rPr sz="800" spc="25" dirty="0">
                <a:latin typeface="Microsoft Sans Serif"/>
                <a:cs typeface="Microsoft Sans Serif"/>
              </a:rPr>
              <a:t>del </a:t>
            </a:r>
            <a:r>
              <a:rPr sz="800" spc="20" dirty="0">
                <a:latin typeface="Microsoft Sans Serif"/>
                <a:cs typeface="Microsoft Sans Serif"/>
              </a:rPr>
              <a:t>voltaje </a:t>
            </a:r>
            <a:r>
              <a:rPr sz="800" spc="25" dirty="0">
                <a:latin typeface="Microsoft Sans Serif"/>
                <a:cs typeface="Microsoft Sans Serif"/>
              </a:rPr>
              <a:t>del </a:t>
            </a:r>
            <a:r>
              <a:rPr sz="800" spc="30" dirty="0">
                <a:latin typeface="Microsoft Sans Serif"/>
                <a:cs typeface="Microsoft Sans Serif"/>
              </a:rPr>
              <a:t>tercer </a:t>
            </a:r>
            <a:r>
              <a:rPr sz="800" spc="35" dirty="0">
                <a:latin typeface="Microsoft Sans Serif"/>
                <a:cs typeface="Microsoft Sans Serif"/>
              </a:rPr>
              <a:t> armónico </a:t>
            </a:r>
            <a:r>
              <a:rPr sz="800" spc="25" dirty="0">
                <a:latin typeface="Microsoft Sans Serif"/>
                <a:cs typeface="Microsoft Sans Serif"/>
              </a:rPr>
              <a:t>en </a:t>
            </a:r>
            <a:r>
              <a:rPr sz="800" spc="15" dirty="0">
                <a:latin typeface="Microsoft Sans Serif"/>
                <a:cs typeface="Microsoft Sans Serif"/>
              </a:rPr>
              <a:t>el </a:t>
            </a:r>
            <a:r>
              <a:rPr sz="800" spc="45" dirty="0">
                <a:latin typeface="Microsoft Sans Serif"/>
                <a:cs typeface="Microsoft Sans Serif"/>
              </a:rPr>
              <a:t>neutro </a:t>
            </a:r>
            <a:r>
              <a:rPr sz="800" spc="25" dirty="0">
                <a:latin typeface="Microsoft Sans Serif"/>
                <a:cs typeface="Microsoft Sans Serif"/>
              </a:rPr>
              <a:t>del </a:t>
            </a:r>
            <a:r>
              <a:rPr sz="800" spc="35" dirty="0">
                <a:latin typeface="Microsoft Sans Serif"/>
                <a:cs typeface="Microsoft Sans Serif"/>
              </a:rPr>
              <a:t>generador </a:t>
            </a:r>
            <a:r>
              <a:rPr sz="800" spc="20" dirty="0">
                <a:latin typeface="Microsoft Sans Serif"/>
                <a:cs typeface="Microsoft Sans Serif"/>
              </a:rPr>
              <a:t>con </a:t>
            </a:r>
            <a:r>
              <a:rPr sz="800" spc="15" dirty="0">
                <a:latin typeface="Microsoft Sans Serif"/>
                <a:cs typeface="Microsoft Sans Serif"/>
              </a:rPr>
              <a:t>el </a:t>
            </a:r>
            <a:r>
              <a:rPr sz="800" spc="25" dirty="0">
                <a:latin typeface="Microsoft Sans Serif"/>
                <a:cs typeface="Microsoft Sans Serif"/>
              </a:rPr>
              <a:t>de </a:t>
            </a:r>
            <a:r>
              <a:rPr sz="800" spc="15" dirty="0">
                <a:latin typeface="Microsoft Sans Serif"/>
                <a:cs typeface="Microsoft Sans Serif"/>
              </a:rPr>
              <a:t>los </a:t>
            </a:r>
            <a:r>
              <a:rPr sz="800" spc="30" dirty="0">
                <a:latin typeface="Microsoft Sans Serif"/>
                <a:cs typeface="Microsoft Sans Serif"/>
              </a:rPr>
              <a:t>terminales </a:t>
            </a:r>
            <a:r>
              <a:rPr sz="800" spc="25" dirty="0">
                <a:latin typeface="Microsoft Sans Serif"/>
                <a:cs typeface="Microsoft Sans Serif"/>
              </a:rPr>
              <a:t>del </a:t>
            </a:r>
            <a:r>
              <a:rPr sz="800" spc="30" dirty="0">
                <a:latin typeface="Microsoft Sans Serif"/>
                <a:cs typeface="Microsoft Sans Serif"/>
              </a:rPr>
              <a:t> generador. </a:t>
            </a:r>
            <a:r>
              <a:rPr sz="800" spc="-35" dirty="0">
                <a:latin typeface="Microsoft Sans Serif"/>
                <a:cs typeface="Microsoft Sans Serif"/>
              </a:rPr>
              <a:t>El </a:t>
            </a:r>
            <a:r>
              <a:rPr sz="800" spc="25" dirty="0">
                <a:latin typeface="Microsoft Sans Serif"/>
                <a:cs typeface="Microsoft Sans Serif"/>
              </a:rPr>
              <a:t>esquema </a:t>
            </a:r>
            <a:r>
              <a:rPr sz="800" spc="-10" dirty="0">
                <a:latin typeface="Microsoft Sans Serif"/>
                <a:cs typeface="Microsoft Sans Serif"/>
              </a:rPr>
              <a:t>se </a:t>
            </a:r>
            <a:r>
              <a:rPr sz="800" spc="5" dirty="0">
                <a:latin typeface="Microsoft Sans Serif"/>
                <a:cs typeface="Microsoft Sans Serif"/>
              </a:rPr>
              <a:t>basa </a:t>
            </a:r>
            <a:r>
              <a:rPr sz="800" spc="25" dirty="0">
                <a:latin typeface="Microsoft Sans Serif"/>
                <a:cs typeface="Microsoft Sans Serif"/>
              </a:rPr>
              <a:t>en </a:t>
            </a:r>
            <a:r>
              <a:rPr sz="800" spc="10" dirty="0">
                <a:latin typeface="Microsoft Sans Serif"/>
                <a:cs typeface="Microsoft Sans Serif"/>
              </a:rPr>
              <a:t>la </a:t>
            </a:r>
            <a:r>
              <a:rPr sz="800" spc="30" dirty="0">
                <a:latin typeface="Microsoft Sans Serif"/>
                <a:cs typeface="Microsoft Sans Serif"/>
              </a:rPr>
              <a:t>premisa </a:t>
            </a:r>
            <a:r>
              <a:rPr sz="800" spc="25" dirty="0">
                <a:latin typeface="Microsoft Sans Serif"/>
                <a:cs typeface="Microsoft Sans Serif"/>
              </a:rPr>
              <a:t>de </a:t>
            </a:r>
            <a:r>
              <a:rPr sz="800" spc="30" dirty="0">
                <a:latin typeface="Microsoft Sans Serif"/>
                <a:cs typeface="Microsoft Sans Serif"/>
              </a:rPr>
              <a:t>que </a:t>
            </a:r>
            <a:r>
              <a:rPr sz="800" spc="10" dirty="0">
                <a:latin typeface="Microsoft Sans Serif"/>
                <a:cs typeface="Microsoft Sans Serif"/>
              </a:rPr>
              <a:t>la </a:t>
            </a:r>
            <a:r>
              <a:rPr sz="800" spc="20" dirty="0">
                <a:latin typeface="Microsoft Sans Serif"/>
                <a:cs typeface="Microsoft Sans Serif"/>
              </a:rPr>
              <a:t>relación </a:t>
            </a:r>
            <a:r>
              <a:rPr sz="800" spc="25" dirty="0">
                <a:latin typeface="Microsoft Sans Serif"/>
                <a:cs typeface="Microsoft Sans Serif"/>
              </a:rPr>
              <a:t> </a:t>
            </a:r>
            <a:r>
              <a:rPr sz="800" spc="35" dirty="0">
                <a:latin typeface="Microsoft Sans Serif"/>
                <a:cs typeface="Microsoft Sans Serif"/>
              </a:rPr>
              <a:t>entre </a:t>
            </a:r>
            <a:r>
              <a:rPr sz="800" spc="15" dirty="0">
                <a:latin typeface="Microsoft Sans Serif"/>
                <a:cs typeface="Microsoft Sans Serif"/>
              </a:rPr>
              <a:t>el </a:t>
            </a:r>
            <a:r>
              <a:rPr sz="800" spc="20" dirty="0">
                <a:latin typeface="Microsoft Sans Serif"/>
                <a:cs typeface="Microsoft Sans Serif"/>
              </a:rPr>
              <a:t>voltaje </a:t>
            </a:r>
            <a:r>
              <a:rPr sz="800" spc="25" dirty="0">
                <a:latin typeface="Microsoft Sans Serif"/>
                <a:cs typeface="Microsoft Sans Serif"/>
              </a:rPr>
              <a:t>del </a:t>
            </a:r>
            <a:r>
              <a:rPr sz="800" spc="30" dirty="0">
                <a:latin typeface="Microsoft Sans Serif"/>
                <a:cs typeface="Microsoft Sans Serif"/>
              </a:rPr>
              <a:t>tercer </a:t>
            </a:r>
            <a:r>
              <a:rPr sz="800" spc="35" dirty="0">
                <a:latin typeface="Microsoft Sans Serif"/>
                <a:cs typeface="Microsoft Sans Serif"/>
              </a:rPr>
              <a:t>armónico </a:t>
            </a:r>
            <a:r>
              <a:rPr sz="800" spc="25" dirty="0">
                <a:latin typeface="Microsoft Sans Serif"/>
                <a:cs typeface="Microsoft Sans Serif"/>
              </a:rPr>
              <a:t>en </a:t>
            </a:r>
            <a:r>
              <a:rPr sz="800" spc="15" dirty="0">
                <a:latin typeface="Microsoft Sans Serif"/>
                <a:cs typeface="Microsoft Sans Serif"/>
              </a:rPr>
              <a:t>los </a:t>
            </a:r>
            <a:r>
              <a:rPr sz="800" spc="30" dirty="0">
                <a:latin typeface="Microsoft Sans Serif"/>
                <a:cs typeface="Microsoft Sans Serif"/>
              </a:rPr>
              <a:t>terminales </a:t>
            </a:r>
            <a:r>
              <a:rPr sz="800" spc="25" dirty="0">
                <a:latin typeface="Microsoft Sans Serif"/>
                <a:cs typeface="Microsoft Sans Serif"/>
              </a:rPr>
              <a:t>del </a:t>
            </a:r>
            <a:r>
              <a:rPr sz="800" spc="30" dirty="0">
                <a:latin typeface="Microsoft Sans Serif"/>
                <a:cs typeface="Microsoft Sans Serif"/>
              </a:rPr>
              <a:t> </a:t>
            </a:r>
            <a:r>
              <a:rPr sz="800" spc="35" dirty="0">
                <a:latin typeface="Microsoft Sans Serif"/>
                <a:cs typeface="Microsoft Sans Serif"/>
              </a:rPr>
              <a:t>generador </a:t>
            </a:r>
            <a:r>
              <a:rPr sz="800" spc="5" dirty="0">
                <a:latin typeface="Microsoft Sans Serif"/>
                <a:cs typeface="Microsoft Sans Serif"/>
              </a:rPr>
              <a:t>y </a:t>
            </a:r>
            <a:r>
              <a:rPr sz="800" spc="15" dirty="0">
                <a:latin typeface="Microsoft Sans Serif"/>
                <a:cs typeface="Microsoft Sans Serif"/>
              </a:rPr>
              <a:t>el </a:t>
            </a:r>
            <a:r>
              <a:rPr sz="800" spc="45" dirty="0">
                <a:latin typeface="Microsoft Sans Serif"/>
                <a:cs typeface="Microsoft Sans Serif"/>
              </a:rPr>
              <a:t>neutro </a:t>
            </a:r>
            <a:r>
              <a:rPr sz="800" spc="25" dirty="0">
                <a:latin typeface="Microsoft Sans Serif"/>
                <a:cs typeface="Microsoft Sans Serif"/>
              </a:rPr>
              <a:t>del </a:t>
            </a:r>
            <a:r>
              <a:rPr sz="800" spc="35" dirty="0">
                <a:latin typeface="Microsoft Sans Serif"/>
                <a:cs typeface="Microsoft Sans Serif"/>
              </a:rPr>
              <a:t>generador </a:t>
            </a:r>
            <a:r>
              <a:rPr sz="800" spc="-10" dirty="0">
                <a:latin typeface="Microsoft Sans Serif"/>
                <a:cs typeface="Microsoft Sans Serif"/>
              </a:rPr>
              <a:t>es </a:t>
            </a:r>
            <a:r>
              <a:rPr sz="800" spc="-5" dirty="0">
                <a:latin typeface="Microsoft Sans Serif"/>
                <a:cs typeface="Microsoft Sans Serif"/>
              </a:rPr>
              <a:t>casi </a:t>
            </a:r>
            <a:r>
              <a:rPr sz="800" spc="25" dirty="0">
                <a:latin typeface="Microsoft Sans Serif"/>
                <a:cs typeface="Microsoft Sans Serif"/>
              </a:rPr>
              <a:t>constante </a:t>
            </a:r>
            <a:r>
              <a:rPr sz="800" spc="40" dirty="0">
                <a:latin typeface="Microsoft Sans Serif"/>
                <a:cs typeface="Microsoft Sans Serif"/>
              </a:rPr>
              <a:t>durante </a:t>
            </a:r>
            <a:r>
              <a:rPr sz="800" spc="15" dirty="0">
                <a:latin typeface="Microsoft Sans Serif"/>
                <a:cs typeface="Microsoft Sans Serif"/>
              </a:rPr>
              <a:t>el </a:t>
            </a:r>
            <a:r>
              <a:rPr sz="800" spc="20" dirty="0">
                <a:latin typeface="Microsoft Sans Serif"/>
                <a:cs typeface="Microsoft Sans Serif"/>
              </a:rPr>
              <a:t> </a:t>
            </a:r>
            <a:r>
              <a:rPr sz="800" spc="35" dirty="0">
                <a:latin typeface="Microsoft Sans Serif"/>
                <a:cs typeface="Microsoft Sans Serif"/>
              </a:rPr>
              <a:t>funcionamiento</a:t>
            </a:r>
            <a:r>
              <a:rPr sz="800" dirty="0">
                <a:latin typeface="Microsoft Sans Serif"/>
                <a:cs typeface="Microsoft Sans Serif"/>
              </a:rPr>
              <a:t> </a:t>
            </a:r>
            <a:r>
              <a:rPr sz="800" spc="40" dirty="0">
                <a:latin typeface="Microsoft Sans Serif"/>
                <a:cs typeface="Microsoft Sans Serif"/>
              </a:rPr>
              <a:t>normal</a:t>
            </a:r>
            <a:r>
              <a:rPr sz="800" dirty="0">
                <a:latin typeface="Microsoft Sans Serif"/>
                <a:cs typeface="Microsoft Sans Serif"/>
              </a:rPr>
              <a:t> </a:t>
            </a:r>
            <a:r>
              <a:rPr sz="800" spc="25" dirty="0">
                <a:latin typeface="Microsoft Sans Serif"/>
                <a:cs typeface="Microsoft Sans Serif"/>
              </a:rPr>
              <a:t>del</a:t>
            </a:r>
            <a:r>
              <a:rPr sz="800" dirty="0">
                <a:latin typeface="Microsoft Sans Serif"/>
                <a:cs typeface="Microsoft Sans Serif"/>
              </a:rPr>
              <a:t> </a:t>
            </a:r>
            <a:r>
              <a:rPr sz="800" spc="30" dirty="0">
                <a:latin typeface="Microsoft Sans Serif"/>
                <a:cs typeface="Microsoft Sans Serif"/>
              </a:rPr>
              <a:t>generador.</a:t>
            </a:r>
            <a:r>
              <a:rPr sz="800" dirty="0">
                <a:latin typeface="Microsoft Sans Serif"/>
                <a:cs typeface="Microsoft Sans Serif"/>
              </a:rPr>
              <a:t> </a:t>
            </a:r>
            <a:r>
              <a:rPr sz="800" spc="-10" dirty="0">
                <a:latin typeface="Microsoft Sans Serif"/>
                <a:cs typeface="Microsoft Sans Serif"/>
              </a:rPr>
              <a:t>Esta</a:t>
            </a:r>
            <a:r>
              <a:rPr sz="800" dirty="0">
                <a:latin typeface="Microsoft Sans Serif"/>
                <a:cs typeface="Microsoft Sans Serif"/>
              </a:rPr>
              <a:t> </a:t>
            </a:r>
            <a:r>
              <a:rPr sz="800" spc="20" dirty="0">
                <a:latin typeface="Microsoft Sans Serif"/>
                <a:cs typeface="Microsoft Sans Serif"/>
              </a:rPr>
              <a:t>relación</a:t>
            </a:r>
            <a:r>
              <a:rPr sz="800" dirty="0">
                <a:latin typeface="Microsoft Sans Serif"/>
                <a:cs typeface="Microsoft Sans Serif"/>
              </a:rPr>
              <a:t> </a:t>
            </a:r>
            <a:r>
              <a:rPr sz="800" spc="-10" dirty="0">
                <a:latin typeface="Microsoft Sans Serif"/>
                <a:cs typeface="Microsoft Sans Serif"/>
              </a:rPr>
              <a:t>se</a:t>
            </a:r>
            <a:r>
              <a:rPr sz="800" dirty="0">
                <a:latin typeface="Microsoft Sans Serif"/>
                <a:cs typeface="Microsoft Sans Serif"/>
              </a:rPr>
              <a:t> </a:t>
            </a:r>
            <a:r>
              <a:rPr sz="800" spc="25" dirty="0">
                <a:latin typeface="Microsoft Sans Serif"/>
                <a:cs typeface="Microsoft Sans Serif"/>
              </a:rPr>
              <a:t>altera</a:t>
            </a:r>
            <a:r>
              <a:rPr sz="800" dirty="0">
                <a:latin typeface="Microsoft Sans Serif"/>
                <a:cs typeface="Microsoft Sans Serif"/>
              </a:rPr>
              <a:t> </a:t>
            </a:r>
            <a:r>
              <a:rPr sz="800" spc="25" dirty="0">
                <a:latin typeface="Microsoft Sans Serif"/>
                <a:cs typeface="Microsoft Sans Serif"/>
              </a:rPr>
              <a:t>en</a:t>
            </a:r>
            <a:r>
              <a:rPr sz="800" dirty="0">
                <a:latin typeface="Microsoft Sans Serif"/>
                <a:cs typeface="Microsoft Sans Serif"/>
              </a:rPr>
              <a:t> </a:t>
            </a:r>
            <a:r>
              <a:rPr sz="800" spc="15" dirty="0">
                <a:latin typeface="Microsoft Sans Serif"/>
                <a:cs typeface="Microsoft Sans Serif"/>
              </a:rPr>
              <a:t>el </a:t>
            </a:r>
            <a:r>
              <a:rPr sz="800" spc="-200" dirty="0">
                <a:latin typeface="Microsoft Sans Serif"/>
                <a:cs typeface="Microsoft Sans Serif"/>
              </a:rPr>
              <a:t> </a:t>
            </a:r>
            <a:r>
              <a:rPr sz="800" dirty="0">
                <a:latin typeface="Microsoft Sans Serif"/>
                <a:cs typeface="Microsoft Sans Serif"/>
              </a:rPr>
              <a:t>caso </a:t>
            </a:r>
            <a:r>
              <a:rPr sz="800" spc="25" dirty="0">
                <a:latin typeface="Microsoft Sans Serif"/>
                <a:cs typeface="Microsoft Sans Serif"/>
              </a:rPr>
              <a:t>de </a:t>
            </a:r>
            <a:r>
              <a:rPr sz="800" spc="15" dirty="0">
                <a:latin typeface="Microsoft Sans Serif"/>
                <a:cs typeface="Microsoft Sans Serif"/>
              </a:rPr>
              <a:t>fallas </a:t>
            </a:r>
            <a:r>
              <a:rPr sz="800" dirty="0">
                <a:latin typeface="Microsoft Sans Serif"/>
                <a:cs typeface="Microsoft Sans Serif"/>
              </a:rPr>
              <a:t>a </a:t>
            </a:r>
            <a:r>
              <a:rPr sz="800" spc="35" dirty="0">
                <a:latin typeface="Microsoft Sans Serif"/>
                <a:cs typeface="Microsoft Sans Serif"/>
              </a:rPr>
              <a:t>tierra </a:t>
            </a:r>
            <a:r>
              <a:rPr sz="800" spc="5" dirty="0">
                <a:latin typeface="Microsoft Sans Serif"/>
                <a:cs typeface="Microsoft Sans Serif"/>
              </a:rPr>
              <a:t>cerca </a:t>
            </a:r>
            <a:r>
              <a:rPr sz="800" spc="25" dirty="0">
                <a:latin typeface="Microsoft Sans Serif"/>
                <a:cs typeface="Microsoft Sans Serif"/>
              </a:rPr>
              <a:t>del </a:t>
            </a:r>
            <a:r>
              <a:rPr sz="800" spc="40" dirty="0">
                <a:latin typeface="Microsoft Sans Serif"/>
                <a:cs typeface="Microsoft Sans Serif"/>
              </a:rPr>
              <a:t>extremo </a:t>
            </a:r>
            <a:r>
              <a:rPr sz="800" spc="45" dirty="0">
                <a:latin typeface="Microsoft Sans Serif"/>
                <a:cs typeface="Microsoft Sans Serif"/>
              </a:rPr>
              <a:t>neutro </a:t>
            </a:r>
            <a:r>
              <a:rPr sz="800" spc="35" dirty="0">
                <a:latin typeface="Microsoft Sans Serif"/>
                <a:cs typeface="Microsoft Sans Serif"/>
              </a:rPr>
              <a:t>o </a:t>
            </a:r>
            <a:r>
              <a:rPr sz="800" spc="40" dirty="0">
                <a:latin typeface="Microsoft Sans Serif"/>
                <a:cs typeface="Microsoft Sans Serif"/>
              </a:rPr>
              <a:t>terminal </a:t>
            </a:r>
            <a:r>
              <a:rPr sz="800" spc="25" dirty="0">
                <a:latin typeface="Microsoft Sans Serif"/>
                <a:cs typeface="Microsoft Sans Serif"/>
              </a:rPr>
              <a:t>de </a:t>
            </a:r>
            <a:r>
              <a:rPr sz="800" spc="15" dirty="0">
                <a:latin typeface="Microsoft Sans Serif"/>
                <a:cs typeface="Microsoft Sans Serif"/>
              </a:rPr>
              <a:t>los </a:t>
            </a:r>
            <a:r>
              <a:rPr sz="800" spc="20" dirty="0">
                <a:latin typeface="Microsoft Sans Serif"/>
                <a:cs typeface="Microsoft Sans Serif"/>
              </a:rPr>
              <a:t> devanados</a:t>
            </a:r>
            <a:r>
              <a:rPr sz="800" spc="-5" dirty="0">
                <a:latin typeface="Microsoft Sans Serif"/>
                <a:cs typeface="Microsoft Sans Serif"/>
              </a:rPr>
              <a:t> </a:t>
            </a:r>
            <a:r>
              <a:rPr sz="800" spc="25" dirty="0">
                <a:latin typeface="Microsoft Sans Serif"/>
                <a:cs typeface="Microsoft Sans Serif"/>
              </a:rPr>
              <a:t>del</a:t>
            </a:r>
            <a:r>
              <a:rPr sz="800" dirty="0">
                <a:latin typeface="Microsoft Sans Serif"/>
                <a:cs typeface="Microsoft Sans Serif"/>
              </a:rPr>
              <a:t> </a:t>
            </a:r>
            <a:r>
              <a:rPr sz="800" spc="25" dirty="0">
                <a:latin typeface="Microsoft Sans Serif"/>
                <a:cs typeface="Microsoft Sans Serif"/>
              </a:rPr>
              <a:t>estator.</a:t>
            </a:r>
            <a:r>
              <a:rPr sz="800" dirty="0">
                <a:latin typeface="Microsoft Sans Serif"/>
                <a:cs typeface="Microsoft Sans Serif"/>
              </a:rPr>
              <a:t> </a:t>
            </a:r>
            <a:r>
              <a:rPr sz="800" spc="-15" dirty="0">
                <a:latin typeface="Microsoft Sans Serif"/>
                <a:cs typeface="Microsoft Sans Serif"/>
              </a:rPr>
              <a:t>La</a:t>
            </a:r>
            <a:r>
              <a:rPr sz="800" dirty="0">
                <a:latin typeface="Microsoft Sans Serif"/>
                <a:cs typeface="Microsoft Sans Serif"/>
              </a:rPr>
              <a:t> </a:t>
            </a:r>
            <a:r>
              <a:rPr sz="800" spc="-5" dirty="0">
                <a:latin typeface="Microsoft Sans Serif"/>
                <a:cs typeface="Microsoft Sans Serif"/>
              </a:rPr>
              <a:t>Fig.</a:t>
            </a:r>
            <a:r>
              <a:rPr sz="800" dirty="0">
                <a:latin typeface="Microsoft Sans Serif"/>
                <a:cs typeface="Microsoft Sans Serif"/>
              </a:rPr>
              <a:t> </a:t>
            </a:r>
            <a:r>
              <a:rPr sz="800" spc="10" dirty="0">
                <a:latin typeface="Microsoft Sans Serif"/>
                <a:cs typeface="Microsoft Sans Serif"/>
              </a:rPr>
              <a:t>9</a:t>
            </a:r>
            <a:r>
              <a:rPr sz="800" spc="-5" dirty="0">
                <a:latin typeface="Microsoft Sans Serif"/>
                <a:cs typeface="Microsoft Sans Serif"/>
              </a:rPr>
              <a:t> </a:t>
            </a:r>
            <a:r>
              <a:rPr sz="800" spc="35" dirty="0">
                <a:latin typeface="Microsoft Sans Serif"/>
                <a:cs typeface="Microsoft Sans Serif"/>
              </a:rPr>
              <a:t>muestra</a:t>
            </a:r>
            <a:r>
              <a:rPr sz="800" dirty="0">
                <a:latin typeface="Microsoft Sans Serif"/>
                <a:cs typeface="Microsoft Sans Serif"/>
              </a:rPr>
              <a:t> </a:t>
            </a:r>
            <a:r>
              <a:rPr sz="800" spc="45" dirty="0">
                <a:latin typeface="Microsoft Sans Serif"/>
                <a:cs typeface="Microsoft Sans Serif"/>
              </a:rPr>
              <a:t>un</a:t>
            </a:r>
            <a:r>
              <a:rPr sz="800" dirty="0">
                <a:latin typeface="Microsoft Sans Serif"/>
                <a:cs typeface="Microsoft Sans Serif"/>
              </a:rPr>
              <a:t> </a:t>
            </a:r>
            <a:r>
              <a:rPr sz="800" spc="30" dirty="0">
                <a:latin typeface="Microsoft Sans Serif"/>
                <a:cs typeface="Microsoft Sans Serif"/>
              </a:rPr>
              <a:t>diagrama</a:t>
            </a:r>
            <a:r>
              <a:rPr sz="800" dirty="0">
                <a:latin typeface="Microsoft Sans Serif"/>
                <a:cs typeface="Microsoft Sans Serif"/>
              </a:rPr>
              <a:t> </a:t>
            </a:r>
            <a:r>
              <a:rPr sz="800" spc="25" dirty="0">
                <a:latin typeface="Microsoft Sans Serif"/>
                <a:cs typeface="Microsoft Sans Serif"/>
              </a:rPr>
              <a:t>simplificado </a:t>
            </a:r>
            <a:r>
              <a:rPr sz="800" spc="-200" dirty="0">
                <a:latin typeface="Microsoft Sans Serif"/>
                <a:cs typeface="Microsoft Sans Serif"/>
              </a:rPr>
              <a:t> </a:t>
            </a:r>
            <a:r>
              <a:rPr sz="800" spc="25" dirty="0">
                <a:latin typeface="Microsoft Sans Serif"/>
                <a:cs typeface="Microsoft Sans Serif"/>
              </a:rPr>
              <a:t>del</a:t>
            </a:r>
            <a:r>
              <a:rPr sz="800" spc="-10" dirty="0">
                <a:latin typeface="Microsoft Sans Serif"/>
                <a:cs typeface="Microsoft Sans Serif"/>
              </a:rPr>
              <a:t> </a:t>
            </a:r>
            <a:r>
              <a:rPr sz="800" spc="25" dirty="0">
                <a:latin typeface="Microsoft Sans Serif"/>
                <a:cs typeface="Microsoft Sans Serif"/>
              </a:rPr>
              <a:t>esquema</a:t>
            </a:r>
            <a:r>
              <a:rPr sz="800" spc="-5" dirty="0">
                <a:latin typeface="Microsoft Sans Serif"/>
                <a:cs typeface="Microsoft Sans Serif"/>
              </a:rPr>
              <a:t> </a:t>
            </a:r>
            <a:r>
              <a:rPr sz="800" spc="30" dirty="0">
                <a:latin typeface="Microsoft Sans Serif"/>
                <a:cs typeface="Microsoft Sans Serif"/>
              </a:rPr>
              <a:t>comparador.</a:t>
            </a:r>
            <a:endParaRPr sz="800">
              <a:latin typeface="Microsoft Sans Serif"/>
              <a:cs typeface="Microsoft Sans Serif"/>
            </a:endParaRPr>
          </a:p>
          <a:p>
            <a:pPr marL="12700" marR="5080" indent="154940">
              <a:lnSpc>
                <a:spcPts val="1200"/>
              </a:lnSpc>
              <a:spcBef>
                <a:spcPts val="15"/>
              </a:spcBef>
            </a:pPr>
            <a:r>
              <a:rPr sz="700" spc="-30" dirty="0">
                <a:latin typeface="Microsoft Sans Serif"/>
                <a:cs typeface="Microsoft Sans Serif"/>
              </a:rPr>
              <a:t>El </a:t>
            </a:r>
            <a:r>
              <a:rPr sz="700" spc="25" dirty="0">
                <a:latin typeface="Microsoft Sans Serif"/>
                <a:cs typeface="Microsoft Sans Serif"/>
              </a:rPr>
              <a:t>principio operativo </a:t>
            </a:r>
            <a:r>
              <a:rPr sz="700" spc="10" dirty="0">
                <a:latin typeface="Microsoft Sans Serif"/>
                <a:cs typeface="Microsoft Sans Serif"/>
              </a:rPr>
              <a:t>básico </a:t>
            </a:r>
            <a:r>
              <a:rPr sz="700" spc="20" dirty="0">
                <a:latin typeface="Microsoft Sans Serif"/>
                <a:cs typeface="Microsoft Sans Serif"/>
              </a:rPr>
              <a:t>de </a:t>
            </a:r>
            <a:r>
              <a:rPr sz="700" spc="10" dirty="0">
                <a:latin typeface="Microsoft Sans Serif"/>
                <a:cs typeface="Microsoft Sans Serif"/>
              </a:rPr>
              <a:t>este </a:t>
            </a:r>
            <a:r>
              <a:rPr sz="700" spc="20" dirty="0">
                <a:latin typeface="Microsoft Sans Serif"/>
                <a:cs typeface="Microsoft Sans Serif"/>
              </a:rPr>
              <a:t>esquema </a:t>
            </a:r>
            <a:r>
              <a:rPr sz="700" spc="-5" dirty="0">
                <a:latin typeface="Microsoft Sans Serif"/>
                <a:cs typeface="Microsoft Sans Serif"/>
              </a:rPr>
              <a:t>es </a:t>
            </a:r>
            <a:r>
              <a:rPr sz="700" spc="10" dirty="0">
                <a:latin typeface="Microsoft Sans Serif"/>
                <a:cs typeface="Microsoft Sans Serif"/>
              </a:rPr>
              <a:t>el </a:t>
            </a:r>
            <a:r>
              <a:rPr sz="700" spc="25" dirty="0">
                <a:latin typeface="Microsoft Sans Serif"/>
                <a:cs typeface="Microsoft Sans Serif"/>
              </a:rPr>
              <a:t>principio </a:t>
            </a:r>
            <a:r>
              <a:rPr sz="700" spc="20" dirty="0">
                <a:latin typeface="Microsoft Sans Serif"/>
                <a:cs typeface="Microsoft Sans Serif"/>
              </a:rPr>
              <a:t>diferencial </a:t>
            </a:r>
            <a:r>
              <a:rPr sz="700" spc="25" dirty="0">
                <a:latin typeface="Microsoft Sans Serif"/>
                <a:cs typeface="Microsoft Sans Serif"/>
              </a:rPr>
              <a:t> </a:t>
            </a:r>
            <a:r>
              <a:rPr sz="700" spc="30" dirty="0">
                <a:latin typeface="Microsoft Sans Serif"/>
                <a:cs typeface="Microsoft Sans Serif"/>
              </a:rPr>
              <a:t>que </a:t>
            </a:r>
            <a:r>
              <a:rPr sz="700" spc="20" dirty="0">
                <a:latin typeface="Microsoft Sans Serif"/>
                <a:cs typeface="Microsoft Sans Serif"/>
              </a:rPr>
              <a:t>emplea </a:t>
            </a:r>
            <a:r>
              <a:rPr sz="700" spc="15" dirty="0">
                <a:latin typeface="Microsoft Sans Serif"/>
                <a:cs typeface="Microsoft Sans Serif"/>
              </a:rPr>
              <a:t>voltajes </a:t>
            </a:r>
            <a:r>
              <a:rPr sz="700" spc="20" dirty="0">
                <a:latin typeface="Microsoft Sans Serif"/>
                <a:cs typeface="Microsoft Sans Serif"/>
              </a:rPr>
              <a:t>de </a:t>
            </a:r>
            <a:r>
              <a:rPr sz="700" spc="10" dirty="0">
                <a:latin typeface="Microsoft Sans Serif"/>
                <a:cs typeface="Microsoft Sans Serif"/>
              </a:rPr>
              <a:t>180 </a:t>
            </a:r>
            <a:r>
              <a:rPr sz="700" spc="-5" dirty="0">
                <a:latin typeface="Microsoft Sans Serif"/>
                <a:cs typeface="Microsoft Sans Serif"/>
              </a:rPr>
              <a:t>Hz </a:t>
            </a:r>
            <a:r>
              <a:rPr sz="700" spc="20" dirty="0">
                <a:latin typeface="Microsoft Sans Serif"/>
                <a:cs typeface="Microsoft Sans Serif"/>
              </a:rPr>
              <a:t>(tercer </a:t>
            </a:r>
            <a:r>
              <a:rPr sz="700" spc="25" dirty="0">
                <a:latin typeface="Microsoft Sans Serif"/>
                <a:cs typeface="Microsoft Sans Serif"/>
              </a:rPr>
              <a:t>armónico) obtenidos </a:t>
            </a:r>
            <a:r>
              <a:rPr sz="700" spc="20" dirty="0">
                <a:latin typeface="Microsoft Sans Serif"/>
                <a:cs typeface="Microsoft Sans Serif"/>
              </a:rPr>
              <a:t>en </a:t>
            </a:r>
            <a:r>
              <a:rPr sz="700" spc="10" dirty="0">
                <a:latin typeface="Microsoft Sans Serif"/>
                <a:cs typeface="Microsoft Sans Serif"/>
              </a:rPr>
              <a:t>los </a:t>
            </a:r>
            <a:r>
              <a:rPr sz="700" spc="25" dirty="0">
                <a:latin typeface="Microsoft Sans Serif"/>
                <a:cs typeface="Microsoft Sans Serif"/>
              </a:rPr>
              <a:t>extremos </a:t>
            </a:r>
            <a:r>
              <a:rPr sz="700" spc="30" dirty="0">
                <a:latin typeface="Microsoft Sans Serif"/>
                <a:cs typeface="Microsoft Sans Serif"/>
              </a:rPr>
              <a:t> </a:t>
            </a:r>
            <a:r>
              <a:rPr sz="700" spc="40" dirty="0">
                <a:latin typeface="Microsoft Sans Serif"/>
                <a:cs typeface="Microsoft Sans Serif"/>
              </a:rPr>
              <a:t>neutro </a:t>
            </a:r>
            <a:r>
              <a:rPr sz="700" spc="5" dirty="0">
                <a:latin typeface="Microsoft Sans Serif"/>
                <a:cs typeface="Microsoft Sans Serif"/>
              </a:rPr>
              <a:t>y </a:t>
            </a:r>
            <a:r>
              <a:rPr sz="700" spc="35" dirty="0">
                <a:latin typeface="Microsoft Sans Serif"/>
                <a:cs typeface="Microsoft Sans Serif"/>
              </a:rPr>
              <a:t>terminal </a:t>
            </a:r>
            <a:r>
              <a:rPr sz="700" spc="20" dirty="0">
                <a:latin typeface="Microsoft Sans Serif"/>
                <a:cs typeface="Microsoft Sans Serif"/>
              </a:rPr>
              <a:t>del devanado del estator. </a:t>
            </a:r>
            <a:r>
              <a:rPr sz="700" spc="15" dirty="0">
                <a:latin typeface="Microsoft Sans Serif"/>
                <a:cs typeface="Microsoft Sans Serif"/>
              </a:rPr>
              <a:t>Cualquier </a:t>
            </a:r>
            <a:r>
              <a:rPr sz="700" spc="20" dirty="0">
                <a:latin typeface="Microsoft Sans Serif"/>
                <a:cs typeface="Microsoft Sans Serif"/>
              </a:rPr>
              <a:t>diferencia de voltaje </a:t>
            </a:r>
            <a:r>
              <a:rPr sz="700" spc="25" dirty="0">
                <a:latin typeface="Microsoft Sans Serif"/>
                <a:cs typeface="Microsoft Sans Serif"/>
              </a:rPr>
              <a:t> </a:t>
            </a:r>
            <a:r>
              <a:rPr sz="700" spc="20" dirty="0">
                <a:latin typeface="Microsoft Sans Serif"/>
                <a:cs typeface="Microsoft Sans Serif"/>
              </a:rPr>
              <a:t>provocará</a:t>
            </a:r>
            <a:r>
              <a:rPr sz="700" spc="-5" dirty="0">
                <a:latin typeface="Microsoft Sans Serif"/>
                <a:cs typeface="Microsoft Sans Serif"/>
              </a:rPr>
              <a:t> </a:t>
            </a:r>
            <a:r>
              <a:rPr sz="700" spc="10" dirty="0">
                <a:latin typeface="Microsoft Sans Serif"/>
                <a:cs typeface="Microsoft Sans Serif"/>
              </a:rPr>
              <a:t>el</a:t>
            </a:r>
            <a:r>
              <a:rPr sz="700" dirty="0">
                <a:latin typeface="Microsoft Sans Serif"/>
                <a:cs typeface="Microsoft Sans Serif"/>
              </a:rPr>
              <a:t> </a:t>
            </a:r>
            <a:r>
              <a:rPr sz="700" spc="30" dirty="0">
                <a:latin typeface="Microsoft Sans Serif"/>
                <a:cs typeface="Microsoft Sans Serif"/>
              </a:rPr>
              <a:t>funcionamiento</a:t>
            </a:r>
            <a:r>
              <a:rPr sz="700" spc="-5" dirty="0">
                <a:latin typeface="Microsoft Sans Serif"/>
                <a:cs typeface="Microsoft Sans Serif"/>
              </a:rPr>
              <a:t> </a:t>
            </a:r>
            <a:r>
              <a:rPr sz="700" spc="20" dirty="0">
                <a:latin typeface="Microsoft Sans Serif"/>
                <a:cs typeface="Microsoft Sans Serif"/>
              </a:rPr>
              <a:t>del</a:t>
            </a:r>
            <a:r>
              <a:rPr sz="700" dirty="0">
                <a:latin typeface="Microsoft Sans Serif"/>
                <a:cs typeface="Microsoft Sans Serif"/>
              </a:rPr>
              <a:t> </a:t>
            </a:r>
            <a:r>
              <a:rPr sz="700" spc="30" dirty="0">
                <a:latin typeface="Microsoft Sans Serif"/>
                <a:cs typeface="Microsoft Sans Serif"/>
              </a:rPr>
              <a:t>elemento</a:t>
            </a:r>
            <a:r>
              <a:rPr sz="700" dirty="0">
                <a:latin typeface="Microsoft Sans Serif"/>
                <a:cs typeface="Microsoft Sans Serif"/>
              </a:rPr>
              <a:t> </a:t>
            </a:r>
            <a:r>
              <a:rPr sz="700" spc="20" dirty="0">
                <a:latin typeface="Microsoft Sans Serif"/>
                <a:cs typeface="Microsoft Sans Serif"/>
              </a:rPr>
              <a:t>diferencial.</a:t>
            </a:r>
            <a:r>
              <a:rPr sz="700" spc="-5" dirty="0">
                <a:latin typeface="Microsoft Sans Serif"/>
                <a:cs typeface="Microsoft Sans Serif"/>
              </a:rPr>
              <a:t> </a:t>
            </a:r>
            <a:r>
              <a:rPr sz="700" spc="-10" dirty="0">
                <a:latin typeface="Microsoft Sans Serif"/>
                <a:cs typeface="Microsoft Sans Serif"/>
              </a:rPr>
              <a:t>Este</a:t>
            </a:r>
            <a:r>
              <a:rPr sz="700" dirty="0">
                <a:latin typeface="Microsoft Sans Serif"/>
                <a:cs typeface="Microsoft Sans Serif"/>
              </a:rPr>
              <a:t> </a:t>
            </a:r>
            <a:r>
              <a:rPr sz="700" spc="20" dirty="0">
                <a:latin typeface="Microsoft Sans Serif"/>
                <a:cs typeface="Microsoft Sans Serif"/>
              </a:rPr>
              <a:t>esquema</a:t>
            </a:r>
            <a:r>
              <a:rPr sz="700" dirty="0">
                <a:latin typeface="Microsoft Sans Serif"/>
                <a:cs typeface="Microsoft Sans Serif"/>
              </a:rPr>
              <a:t> </a:t>
            </a:r>
            <a:r>
              <a:rPr sz="700" spc="25" dirty="0">
                <a:latin typeface="Microsoft Sans Serif"/>
                <a:cs typeface="Microsoft Sans Serif"/>
              </a:rPr>
              <a:t>supone </a:t>
            </a:r>
            <a:r>
              <a:rPr sz="700" spc="-175" dirty="0">
                <a:latin typeface="Microsoft Sans Serif"/>
                <a:cs typeface="Microsoft Sans Serif"/>
              </a:rPr>
              <a:t> </a:t>
            </a:r>
            <a:r>
              <a:rPr sz="700" spc="30" dirty="0">
                <a:latin typeface="Microsoft Sans Serif"/>
                <a:cs typeface="Microsoft Sans Serif"/>
              </a:rPr>
              <a:t>que </a:t>
            </a:r>
            <a:r>
              <a:rPr sz="700" spc="10" dirty="0">
                <a:latin typeface="Microsoft Sans Serif"/>
                <a:cs typeface="Microsoft Sans Serif"/>
              </a:rPr>
              <a:t>la </a:t>
            </a:r>
            <a:r>
              <a:rPr sz="700" spc="20" dirty="0">
                <a:latin typeface="Microsoft Sans Serif"/>
                <a:cs typeface="Microsoft Sans Serif"/>
              </a:rPr>
              <a:t>relación </a:t>
            </a:r>
            <a:r>
              <a:rPr sz="700" spc="30" dirty="0">
                <a:latin typeface="Microsoft Sans Serif"/>
                <a:cs typeface="Microsoft Sans Serif"/>
              </a:rPr>
              <a:t>entre </a:t>
            </a:r>
            <a:r>
              <a:rPr sz="700" spc="10" dirty="0">
                <a:latin typeface="Microsoft Sans Serif"/>
                <a:cs typeface="Microsoft Sans Serif"/>
              </a:rPr>
              <a:t>el </a:t>
            </a:r>
            <a:r>
              <a:rPr sz="700" spc="20" dirty="0">
                <a:latin typeface="Microsoft Sans Serif"/>
                <a:cs typeface="Microsoft Sans Serif"/>
              </a:rPr>
              <a:t>voltaje del </a:t>
            </a:r>
            <a:r>
              <a:rPr sz="700" spc="25" dirty="0">
                <a:latin typeface="Microsoft Sans Serif"/>
                <a:cs typeface="Microsoft Sans Serif"/>
              </a:rPr>
              <a:t>tercer </a:t>
            </a:r>
            <a:r>
              <a:rPr sz="700" spc="30" dirty="0">
                <a:latin typeface="Microsoft Sans Serif"/>
                <a:cs typeface="Microsoft Sans Serif"/>
              </a:rPr>
              <a:t>armónico </a:t>
            </a:r>
            <a:r>
              <a:rPr sz="700" spc="20" dirty="0">
                <a:latin typeface="Microsoft Sans Serif"/>
                <a:cs typeface="Microsoft Sans Serif"/>
              </a:rPr>
              <a:t>en </a:t>
            </a:r>
            <a:r>
              <a:rPr sz="700" spc="10" dirty="0">
                <a:latin typeface="Microsoft Sans Serif"/>
                <a:cs typeface="Microsoft Sans Serif"/>
              </a:rPr>
              <a:t>los </a:t>
            </a:r>
            <a:r>
              <a:rPr sz="700" spc="25" dirty="0">
                <a:latin typeface="Microsoft Sans Serif"/>
                <a:cs typeface="Microsoft Sans Serif"/>
              </a:rPr>
              <a:t>terminales </a:t>
            </a:r>
            <a:r>
              <a:rPr sz="700" spc="20" dirty="0">
                <a:latin typeface="Microsoft Sans Serif"/>
                <a:cs typeface="Microsoft Sans Serif"/>
              </a:rPr>
              <a:t>del </a:t>
            </a:r>
            <a:r>
              <a:rPr sz="700" spc="25" dirty="0">
                <a:latin typeface="Microsoft Sans Serif"/>
                <a:cs typeface="Microsoft Sans Serif"/>
              </a:rPr>
              <a:t> </a:t>
            </a:r>
            <a:r>
              <a:rPr sz="700" spc="30" dirty="0">
                <a:latin typeface="Microsoft Sans Serif"/>
                <a:cs typeface="Microsoft Sans Serif"/>
              </a:rPr>
              <a:t>generador </a:t>
            </a:r>
            <a:r>
              <a:rPr sz="700" spc="5" dirty="0">
                <a:latin typeface="Microsoft Sans Serif"/>
                <a:cs typeface="Microsoft Sans Serif"/>
              </a:rPr>
              <a:t>y </a:t>
            </a:r>
            <a:r>
              <a:rPr sz="700" spc="10" dirty="0">
                <a:latin typeface="Microsoft Sans Serif"/>
                <a:cs typeface="Microsoft Sans Serif"/>
              </a:rPr>
              <a:t>el </a:t>
            </a:r>
            <a:r>
              <a:rPr sz="700" spc="20" dirty="0">
                <a:latin typeface="Microsoft Sans Serif"/>
                <a:cs typeface="Microsoft Sans Serif"/>
              </a:rPr>
              <a:t>voltaje del </a:t>
            </a:r>
            <a:r>
              <a:rPr sz="700" spc="25" dirty="0">
                <a:latin typeface="Microsoft Sans Serif"/>
                <a:cs typeface="Microsoft Sans Serif"/>
              </a:rPr>
              <a:t>tercer </a:t>
            </a:r>
            <a:r>
              <a:rPr sz="700" spc="30" dirty="0">
                <a:latin typeface="Microsoft Sans Serif"/>
                <a:cs typeface="Microsoft Sans Serif"/>
              </a:rPr>
              <a:t>armónico </a:t>
            </a:r>
            <a:r>
              <a:rPr sz="700" spc="20" dirty="0">
                <a:latin typeface="Microsoft Sans Serif"/>
                <a:cs typeface="Microsoft Sans Serif"/>
              </a:rPr>
              <a:t>en </a:t>
            </a:r>
            <a:r>
              <a:rPr sz="700" spc="10" dirty="0">
                <a:latin typeface="Microsoft Sans Serif"/>
                <a:cs typeface="Microsoft Sans Serif"/>
              </a:rPr>
              <a:t>los </a:t>
            </a:r>
            <a:r>
              <a:rPr sz="700" spc="25" dirty="0">
                <a:latin typeface="Microsoft Sans Serif"/>
                <a:cs typeface="Microsoft Sans Serif"/>
              </a:rPr>
              <a:t>terminales </a:t>
            </a:r>
            <a:r>
              <a:rPr sz="700" spc="30" dirty="0">
                <a:latin typeface="Microsoft Sans Serif"/>
                <a:cs typeface="Microsoft Sans Serif"/>
              </a:rPr>
              <a:t>neutros </a:t>
            </a:r>
            <a:r>
              <a:rPr sz="700" spc="20" dirty="0">
                <a:latin typeface="Microsoft Sans Serif"/>
                <a:cs typeface="Microsoft Sans Serif"/>
              </a:rPr>
              <a:t>del </a:t>
            </a:r>
            <a:r>
              <a:rPr sz="700" spc="25" dirty="0">
                <a:latin typeface="Microsoft Sans Serif"/>
                <a:cs typeface="Microsoft Sans Serif"/>
              </a:rPr>
              <a:t> </a:t>
            </a:r>
            <a:r>
              <a:rPr sz="700" spc="30" dirty="0">
                <a:latin typeface="Microsoft Sans Serif"/>
                <a:cs typeface="Microsoft Sans Serif"/>
              </a:rPr>
              <a:t>generador </a:t>
            </a:r>
            <a:r>
              <a:rPr sz="700" spc="20" dirty="0">
                <a:latin typeface="Microsoft Sans Serif"/>
                <a:cs typeface="Microsoft Sans Serif"/>
              </a:rPr>
              <a:t>permanece </a:t>
            </a:r>
            <a:r>
              <a:rPr sz="700" spc="30" dirty="0">
                <a:latin typeface="Microsoft Sans Serif"/>
                <a:cs typeface="Microsoft Sans Serif"/>
              </a:rPr>
              <a:t>aproximadamente </a:t>
            </a:r>
            <a:r>
              <a:rPr sz="700" spc="20" dirty="0">
                <a:latin typeface="Microsoft Sans Serif"/>
                <a:cs typeface="Microsoft Sans Serif"/>
              </a:rPr>
              <a:t>constante </a:t>
            </a:r>
            <a:r>
              <a:rPr sz="700" spc="35" dirty="0">
                <a:latin typeface="Microsoft Sans Serif"/>
                <a:cs typeface="Microsoft Sans Serif"/>
              </a:rPr>
              <a:t>durante </a:t>
            </a:r>
            <a:r>
              <a:rPr sz="700" spc="15" dirty="0">
                <a:latin typeface="Microsoft Sans Serif"/>
                <a:cs typeface="Microsoft Sans Serif"/>
              </a:rPr>
              <a:t>condiciones </a:t>
            </a:r>
            <a:r>
              <a:rPr sz="700" spc="20" dirty="0">
                <a:latin typeface="Microsoft Sans Serif"/>
                <a:cs typeface="Microsoft Sans Serif"/>
              </a:rPr>
              <a:t> normales. </a:t>
            </a:r>
            <a:r>
              <a:rPr sz="700" spc="-35" dirty="0">
                <a:latin typeface="Microsoft Sans Serif"/>
                <a:cs typeface="Microsoft Sans Serif"/>
              </a:rPr>
              <a:t>Si </a:t>
            </a:r>
            <a:r>
              <a:rPr sz="700" spc="10" dirty="0">
                <a:latin typeface="Microsoft Sans Serif"/>
                <a:cs typeface="Microsoft Sans Serif"/>
              </a:rPr>
              <a:t>la </a:t>
            </a:r>
            <a:r>
              <a:rPr sz="700" spc="20" dirty="0">
                <a:latin typeface="Microsoft Sans Serif"/>
                <a:cs typeface="Microsoft Sans Serif"/>
              </a:rPr>
              <a:t>relación </a:t>
            </a:r>
            <a:r>
              <a:rPr sz="700" spc="30" dirty="0">
                <a:latin typeface="Microsoft Sans Serif"/>
                <a:cs typeface="Microsoft Sans Serif"/>
              </a:rPr>
              <a:t>entre </a:t>
            </a:r>
            <a:r>
              <a:rPr sz="700" spc="10" dirty="0">
                <a:latin typeface="Microsoft Sans Serif"/>
                <a:cs typeface="Microsoft Sans Serif"/>
              </a:rPr>
              <a:t>el </a:t>
            </a:r>
            <a:r>
              <a:rPr sz="700" spc="20" dirty="0">
                <a:latin typeface="Microsoft Sans Serif"/>
                <a:cs typeface="Microsoft Sans Serif"/>
              </a:rPr>
              <a:t>voltaje del </a:t>
            </a:r>
            <a:r>
              <a:rPr sz="700" spc="35" dirty="0">
                <a:latin typeface="Microsoft Sans Serif"/>
                <a:cs typeface="Microsoft Sans Serif"/>
              </a:rPr>
              <a:t>terminal </a:t>
            </a:r>
            <a:r>
              <a:rPr sz="700" spc="20" dirty="0">
                <a:latin typeface="Microsoft Sans Serif"/>
                <a:cs typeface="Microsoft Sans Serif"/>
              </a:rPr>
              <a:t>del </a:t>
            </a:r>
            <a:r>
              <a:rPr sz="700" spc="25" dirty="0">
                <a:latin typeface="Microsoft Sans Serif"/>
                <a:cs typeface="Microsoft Sans Serif"/>
              </a:rPr>
              <a:t>tercer </a:t>
            </a:r>
            <a:r>
              <a:rPr sz="700" spc="30" dirty="0">
                <a:latin typeface="Microsoft Sans Serif"/>
                <a:cs typeface="Microsoft Sans Serif"/>
              </a:rPr>
              <a:t>armónico </a:t>
            </a:r>
            <a:r>
              <a:rPr sz="700" spc="5" dirty="0">
                <a:latin typeface="Microsoft Sans Serif"/>
                <a:cs typeface="Microsoft Sans Serif"/>
              </a:rPr>
              <a:t>y </a:t>
            </a:r>
            <a:r>
              <a:rPr sz="700" spc="10" dirty="0">
                <a:latin typeface="Microsoft Sans Serif"/>
                <a:cs typeface="Microsoft Sans Serif"/>
              </a:rPr>
              <a:t>el </a:t>
            </a:r>
            <a:r>
              <a:rPr sz="700" spc="15" dirty="0">
                <a:latin typeface="Microsoft Sans Serif"/>
                <a:cs typeface="Microsoft Sans Serif"/>
              </a:rPr>
              <a:t> </a:t>
            </a:r>
            <a:r>
              <a:rPr sz="700" spc="20" dirty="0">
                <a:latin typeface="Microsoft Sans Serif"/>
                <a:cs typeface="Microsoft Sans Serif"/>
              </a:rPr>
              <a:t>voltaje</a:t>
            </a:r>
            <a:r>
              <a:rPr sz="700" spc="-5" dirty="0">
                <a:latin typeface="Microsoft Sans Serif"/>
                <a:cs typeface="Microsoft Sans Serif"/>
              </a:rPr>
              <a:t> </a:t>
            </a:r>
            <a:r>
              <a:rPr sz="700" spc="40" dirty="0">
                <a:latin typeface="Microsoft Sans Serif"/>
                <a:cs typeface="Microsoft Sans Serif"/>
              </a:rPr>
              <a:t>neutro</a:t>
            </a:r>
            <a:r>
              <a:rPr sz="700" dirty="0">
                <a:latin typeface="Microsoft Sans Serif"/>
                <a:cs typeface="Microsoft Sans Serif"/>
              </a:rPr>
              <a:t> </a:t>
            </a:r>
            <a:r>
              <a:rPr sz="700" spc="20" dirty="0">
                <a:latin typeface="Microsoft Sans Serif"/>
                <a:cs typeface="Microsoft Sans Serif"/>
              </a:rPr>
              <a:t>del</a:t>
            </a:r>
            <a:r>
              <a:rPr sz="700" spc="-5" dirty="0">
                <a:latin typeface="Microsoft Sans Serif"/>
                <a:cs typeface="Microsoft Sans Serif"/>
              </a:rPr>
              <a:t> </a:t>
            </a:r>
            <a:r>
              <a:rPr sz="700" spc="25" dirty="0">
                <a:latin typeface="Microsoft Sans Serif"/>
                <a:cs typeface="Microsoft Sans Serif"/>
              </a:rPr>
              <a:t>tercer</a:t>
            </a:r>
            <a:r>
              <a:rPr sz="700" dirty="0">
                <a:latin typeface="Microsoft Sans Serif"/>
                <a:cs typeface="Microsoft Sans Serif"/>
              </a:rPr>
              <a:t> </a:t>
            </a:r>
            <a:r>
              <a:rPr sz="700" spc="30" dirty="0">
                <a:latin typeface="Microsoft Sans Serif"/>
                <a:cs typeface="Microsoft Sans Serif"/>
              </a:rPr>
              <a:t>armónico</a:t>
            </a:r>
            <a:r>
              <a:rPr sz="700" dirty="0">
                <a:latin typeface="Microsoft Sans Serif"/>
                <a:cs typeface="Microsoft Sans Serif"/>
              </a:rPr>
              <a:t> </a:t>
            </a:r>
            <a:r>
              <a:rPr sz="700" spc="15" dirty="0">
                <a:latin typeface="Microsoft Sans Serif"/>
                <a:cs typeface="Microsoft Sans Serif"/>
              </a:rPr>
              <a:t>cambia,</a:t>
            </a:r>
            <a:r>
              <a:rPr sz="700" spc="-5" dirty="0">
                <a:latin typeface="Microsoft Sans Serif"/>
                <a:cs typeface="Microsoft Sans Serif"/>
              </a:rPr>
              <a:t> </a:t>
            </a:r>
            <a:r>
              <a:rPr sz="700" spc="10" dirty="0">
                <a:latin typeface="Microsoft Sans Serif"/>
                <a:cs typeface="Microsoft Sans Serif"/>
              </a:rPr>
              <a:t>aparece</a:t>
            </a:r>
            <a:r>
              <a:rPr sz="700" dirty="0">
                <a:latin typeface="Microsoft Sans Serif"/>
                <a:cs typeface="Microsoft Sans Serif"/>
              </a:rPr>
              <a:t> </a:t>
            </a:r>
            <a:r>
              <a:rPr sz="700" spc="30" dirty="0">
                <a:latin typeface="Microsoft Sans Serif"/>
                <a:cs typeface="Microsoft Sans Serif"/>
              </a:rPr>
              <a:t>una</a:t>
            </a:r>
            <a:r>
              <a:rPr sz="700" spc="-5" dirty="0">
                <a:latin typeface="Microsoft Sans Serif"/>
                <a:cs typeface="Microsoft Sans Serif"/>
              </a:rPr>
              <a:t> </a:t>
            </a:r>
            <a:r>
              <a:rPr sz="700" spc="20" dirty="0">
                <a:latin typeface="Microsoft Sans Serif"/>
                <a:cs typeface="Microsoft Sans Serif"/>
              </a:rPr>
              <a:t>diferencia</a:t>
            </a:r>
            <a:r>
              <a:rPr sz="700" dirty="0">
                <a:latin typeface="Microsoft Sans Serif"/>
                <a:cs typeface="Microsoft Sans Serif"/>
              </a:rPr>
              <a:t> </a:t>
            </a:r>
            <a:r>
              <a:rPr sz="700" spc="20" dirty="0">
                <a:latin typeface="Microsoft Sans Serif"/>
                <a:cs typeface="Microsoft Sans Serif"/>
              </a:rPr>
              <a:t>de</a:t>
            </a:r>
            <a:r>
              <a:rPr sz="700" dirty="0">
                <a:latin typeface="Microsoft Sans Serif"/>
                <a:cs typeface="Microsoft Sans Serif"/>
              </a:rPr>
              <a:t> </a:t>
            </a:r>
            <a:r>
              <a:rPr sz="700" spc="20" dirty="0">
                <a:latin typeface="Microsoft Sans Serif"/>
                <a:cs typeface="Microsoft Sans Serif"/>
              </a:rPr>
              <a:t>voltaje </a:t>
            </a:r>
            <a:r>
              <a:rPr sz="700" spc="-175" dirty="0">
                <a:latin typeface="Microsoft Sans Serif"/>
                <a:cs typeface="Microsoft Sans Serif"/>
              </a:rPr>
              <a:t> </a:t>
            </a:r>
            <a:r>
              <a:rPr sz="700" spc="5" dirty="0">
                <a:latin typeface="Microsoft Sans Serif"/>
                <a:cs typeface="Microsoft Sans Serif"/>
              </a:rPr>
              <a:t>y </a:t>
            </a:r>
            <a:r>
              <a:rPr sz="700" spc="10" dirty="0">
                <a:latin typeface="Microsoft Sans Serif"/>
                <a:cs typeface="Microsoft Sans Serif"/>
              </a:rPr>
              <a:t>el </a:t>
            </a:r>
            <a:r>
              <a:rPr sz="700" spc="20" dirty="0">
                <a:latin typeface="Microsoft Sans Serif"/>
                <a:cs typeface="Microsoft Sans Serif"/>
              </a:rPr>
              <a:t>relé diferencial </a:t>
            </a:r>
            <a:r>
              <a:rPr sz="700" spc="25" dirty="0">
                <a:latin typeface="Microsoft Sans Serif"/>
                <a:cs typeface="Microsoft Sans Serif"/>
              </a:rPr>
              <a:t>funciona </a:t>
            </a:r>
            <a:r>
              <a:rPr sz="700" dirty="0">
                <a:latin typeface="Microsoft Sans Serif"/>
                <a:cs typeface="Microsoft Sans Serif"/>
              </a:rPr>
              <a:t>a </a:t>
            </a:r>
            <a:r>
              <a:rPr sz="700" spc="25" dirty="0">
                <a:latin typeface="Microsoft Sans Serif"/>
                <a:cs typeface="Microsoft Sans Serif"/>
              </a:rPr>
              <a:t>menos </a:t>
            </a:r>
            <a:r>
              <a:rPr sz="700" spc="30" dirty="0">
                <a:latin typeface="Microsoft Sans Serif"/>
                <a:cs typeface="Microsoft Sans Serif"/>
              </a:rPr>
              <a:t>que </a:t>
            </a:r>
            <a:r>
              <a:rPr sz="700" spc="-5" dirty="0">
                <a:latin typeface="Microsoft Sans Serif"/>
                <a:cs typeface="Microsoft Sans Serif"/>
              </a:rPr>
              <a:t>se </a:t>
            </a:r>
            <a:r>
              <a:rPr sz="700" spc="10" dirty="0">
                <a:latin typeface="Microsoft Sans Serif"/>
                <a:cs typeface="Microsoft Sans Serif"/>
              </a:rPr>
              <a:t>haya </a:t>
            </a:r>
            <a:r>
              <a:rPr sz="700" spc="25" dirty="0">
                <a:latin typeface="Microsoft Sans Serif"/>
                <a:cs typeface="Microsoft Sans Serif"/>
              </a:rPr>
              <a:t>empleado </a:t>
            </a:r>
            <a:r>
              <a:rPr sz="700" spc="30" dirty="0">
                <a:latin typeface="Microsoft Sans Serif"/>
                <a:cs typeface="Microsoft Sans Serif"/>
              </a:rPr>
              <a:t>una </a:t>
            </a:r>
            <a:r>
              <a:rPr sz="700" spc="35" dirty="0">
                <a:latin typeface="Microsoft Sans Serif"/>
                <a:cs typeface="Microsoft Sans Serif"/>
              </a:rPr>
              <a:t> </a:t>
            </a:r>
            <a:r>
              <a:rPr sz="700" spc="25" dirty="0">
                <a:latin typeface="Microsoft Sans Serif"/>
                <a:cs typeface="Microsoft Sans Serif"/>
              </a:rPr>
              <a:t>configuración</a:t>
            </a:r>
            <a:r>
              <a:rPr sz="700" spc="-5" dirty="0">
                <a:latin typeface="Microsoft Sans Serif"/>
                <a:cs typeface="Microsoft Sans Serif"/>
              </a:rPr>
              <a:t> </a:t>
            </a:r>
            <a:r>
              <a:rPr sz="700" spc="25" dirty="0">
                <a:latin typeface="Microsoft Sans Serif"/>
                <a:cs typeface="Microsoft Sans Serif"/>
              </a:rPr>
              <a:t>menos</a:t>
            </a:r>
            <a:r>
              <a:rPr sz="700" dirty="0">
                <a:latin typeface="Microsoft Sans Serif"/>
                <a:cs typeface="Microsoft Sans Serif"/>
              </a:rPr>
              <a:t> </a:t>
            </a:r>
            <a:r>
              <a:rPr sz="700" spc="10" dirty="0">
                <a:latin typeface="Microsoft Sans Serif"/>
                <a:cs typeface="Microsoft Sans Serif"/>
              </a:rPr>
              <a:t>sensible</a:t>
            </a:r>
            <a:r>
              <a:rPr sz="700" spc="-5" dirty="0">
                <a:latin typeface="Microsoft Sans Serif"/>
                <a:cs typeface="Microsoft Sans Serif"/>
              </a:rPr>
              <a:t> </a:t>
            </a:r>
            <a:r>
              <a:rPr sz="700" spc="25" dirty="0">
                <a:latin typeface="Microsoft Sans Serif"/>
                <a:cs typeface="Microsoft Sans Serif"/>
              </a:rPr>
              <a:t>para</a:t>
            </a:r>
            <a:r>
              <a:rPr sz="700" dirty="0">
                <a:latin typeface="Microsoft Sans Serif"/>
                <a:cs typeface="Microsoft Sans Serif"/>
              </a:rPr>
              <a:t> </a:t>
            </a:r>
            <a:r>
              <a:rPr sz="700" spc="20" dirty="0">
                <a:latin typeface="Microsoft Sans Serif"/>
                <a:cs typeface="Microsoft Sans Serif"/>
              </a:rPr>
              <a:t>adaptarse</a:t>
            </a:r>
            <a:r>
              <a:rPr sz="700" spc="-5" dirty="0">
                <a:latin typeface="Microsoft Sans Serif"/>
                <a:cs typeface="Microsoft Sans Serif"/>
              </a:rPr>
              <a:t> </a:t>
            </a:r>
            <a:r>
              <a:rPr sz="700" dirty="0">
                <a:latin typeface="Microsoft Sans Serif"/>
                <a:cs typeface="Microsoft Sans Serif"/>
              </a:rPr>
              <a:t>a </a:t>
            </a:r>
            <a:r>
              <a:rPr sz="700" spc="10" dirty="0">
                <a:latin typeface="Microsoft Sans Serif"/>
                <a:cs typeface="Microsoft Sans Serif"/>
              </a:rPr>
              <a:t>los</a:t>
            </a:r>
            <a:r>
              <a:rPr sz="700" spc="-5" dirty="0">
                <a:latin typeface="Microsoft Sans Serif"/>
                <a:cs typeface="Microsoft Sans Serif"/>
              </a:rPr>
              <a:t> </a:t>
            </a:r>
            <a:r>
              <a:rPr sz="700" spc="20" dirty="0">
                <a:latin typeface="Microsoft Sans Serif"/>
                <a:cs typeface="Microsoft Sans Serif"/>
              </a:rPr>
              <a:t>cambios</a:t>
            </a:r>
            <a:r>
              <a:rPr sz="700" dirty="0">
                <a:latin typeface="Microsoft Sans Serif"/>
                <a:cs typeface="Microsoft Sans Serif"/>
              </a:rPr>
              <a:t> </a:t>
            </a:r>
            <a:r>
              <a:rPr sz="700" spc="20" dirty="0">
                <a:latin typeface="Microsoft Sans Serif"/>
                <a:cs typeface="Microsoft Sans Serif"/>
              </a:rPr>
              <a:t>de</a:t>
            </a:r>
            <a:r>
              <a:rPr sz="700" dirty="0">
                <a:latin typeface="Microsoft Sans Serif"/>
                <a:cs typeface="Microsoft Sans Serif"/>
              </a:rPr>
              <a:t> </a:t>
            </a:r>
            <a:r>
              <a:rPr sz="700" spc="15" dirty="0">
                <a:latin typeface="Microsoft Sans Serif"/>
                <a:cs typeface="Microsoft Sans Serif"/>
              </a:rPr>
              <a:t>relación.</a:t>
            </a:r>
            <a:endParaRPr sz="700">
              <a:latin typeface="Microsoft Sans Serif"/>
              <a:cs typeface="Microsoft Sans Serif"/>
            </a:endParaRPr>
          </a:p>
          <a:p>
            <a:pPr marL="12700" marR="226695">
              <a:lnSpc>
                <a:spcPts val="1200"/>
              </a:lnSpc>
              <a:spcBef>
                <a:spcPts val="20"/>
              </a:spcBef>
            </a:pPr>
            <a:r>
              <a:rPr sz="700" spc="10" dirty="0">
                <a:latin typeface="Microsoft Sans Serif"/>
                <a:cs typeface="Microsoft Sans Serif"/>
              </a:rPr>
              <a:t>Además,</a:t>
            </a:r>
            <a:r>
              <a:rPr sz="700" spc="-5" dirty="0">
                <a:latin typeface="Microsoft Sans Serif"/>
                <a:cs typeface="Microsoft Sans Serif"/>
              </a:rPr>
              <a:t> </a:t>
            </a:r>
            <a:r>
              <a:rPr sz="700" spc="15" dirty="0">
                <a:latin typeface="Microsoft Sans Serif"/>
                <a:cs typeface="Microsoft Sans Serif"/>
              </a:rPr>
              <a:t>ligeras</a:t>
            </a:r>
            <a:r>
              <a:rPr sz="700" spc="-5" dirty="0">
                <a:latin typeface="Microsoft Sans Serif"/>
                <a:cs typeface="Microsoft Sans Serif"/>
              </a:rPr>
              <a:t> </a:t>
            </a:r>
            <a:r>
              <a:rPr sz="700" spc="15" dirty="0">
                <a:latin typeface="Microsoft Sans Serif"/>
                <a:cs typeface="Microsoft Sans Serif"/>
              </a:rPr>
              <a:t>variaciones</a:t>
            </a:r>
            <a:r>
              <a:rPr sz="700" dirty="0">
                <a:latin typeface="Microsoft Sans Serif"/>
                <a:cs typeface="Microsoft Sans Serif"/>
              </a:rPr>
              <a:t> </a:t>
            </a:r>
            <a:r>
              <a:rPr sz="700" spc="20" dirty="0">
                <a:latin typeface="Microsoft Sans Serif"/>
                <a:cs typeface="Microsoft Sans Serif"/>
              </a:rPr>
              <a:t>en</a:t>
            </a:r>
            <a:r>
              <a:rPr sz="700" spc="-5" dirty="0">
                <a:latin typeface="Microsoft Sans Serif"/>
                <a:cs typeface="Microsoft Sans Serif"/>
              </a:rPr>
              <a:t> </a:t>
            </a:r>
            <a:r>
              <a:rPr sz="700" spc="10" dirty="0">
                <a:latin typeface="Microsoft Sans Serif"/>
                <a:cs typeface="Microsoft Sans Serif"/>
              </a:rPr>
              <a:t>esta</a:t>
            </a:r>
            <a:r>
              <a:rPr sz="700" dirty="0">
                <a:latin typeface="Microsoft Sans Serif"/>
                <a:cs typeface="Microsoft Sans Serif"/>
              </a:rPr>
              <a:t> </a:t>
            </a:r>
            <a:r>
              <a:rPr sz="700" spc="20" dirty="0">
                <a:latin typeface="Microsoft Sans Serif"/>
                <a:cs typeface="Microsoft Sans Serif"/>
              </a:rPr>
              <a:t>relación</a:t>
            </a:r>
            <a:r>
              <a:rPr sz="700" spc="-5" dirty="0">
                <a:latin typeface="Microsoft Sans Serif"/>
                <a:cs typeface="Microsoft Sans Serif"/>
              </a:rPr>
              <a:t> </a:t>
            </a:r>
            <a:r>
              <a:rPr sz="700" spc="35" dirty="0">
                <a:latin typeface="Microsoft Sans Serif"/>
                <a:cs typeface="Microsoft Sans Serif"/>
              </a:rPr>
              <a:t>durante</a:t>
            </a:r>
            <a:r>
              <a:rPr sz="700" spc="-5" dirty="0">
                <a:latin typeface="Microsoft Sans Serif"/>
                <a:cs typeface="Microsoft Sans Serif"/>
              </a:rPr>
              <a:t> </a:t>
            </a:r>
            <a:r>
              <a:rPr sz="700" spc="10" dirty="0">
                <a:latin typeface="Microsoft Sans Serif"/>
                <a:cs typeface="Microsoft Sans Serif"/>
              </a:rPr>
              <a:t>el</a:t>
            </a:r>
            <a:r>
              <a:rPr sz="700" dirty="0">
                <a:latin typeface="Microsoft Sans Serif"/>
                <a:cs typeface="Microsoft Sans Serif"/>
              </a:rPr>
              <a:t> </a:t>
            </a:r>
            <a:r>
              <a:rPr sz="700" spc="30" dirty="0">
                <a:latin typeface="Microsoft Sans Serif"/>
                <a:cs typeface="Microsoft Sans Serif"/>
              </a:rPr>
              <a:t>funcionamiento </a:t>
            </a:r>
            <a:r>
              <a:rPr sz="700" spc="-170" dirty="0">
                <a:latin typeface="Microsoft Sans Serif"/>
                <a:cs typeface="Microsoft Sans Serif"/>
              </a:rPr>
              <a:t> </a:t>
            </a:r>
            <a:r>
              <a:rPr sz="700" spc="35" dirty="0">
                <a:latin typeface="Microsoft Sans Serif"/>
                <a:cs typeface="Microsoft Sans Serif"/>
              </a:rPr>
              <a:t>normal</a:t>
            </a:r>
            <a:r>
              <a:rPr sz="700" spc="-5" dirty="0">
                <a:latin typeface="Microsoft Sans Serif"/>
                <a:cs typeface="Microsoft Sans Serif"/>
              </a:rPr>
              <a:t> </a:t>
            </a:r>
            <a:r>
              <a:rPr sz="700" spc="30" dirty="0">
                <a:latin typeface="Microsoft Sans Serif"/>
                <a:cs typeface="Microsoft Sans Serif"/>
              </a:rPr>
              <a:t>pueden</a:t>
            </a:r>
            <a:r>
              <a:rPr sz="700" spc="-5" dirty="0">
                <a:latin typeface="Microsoft Sans Serif"/>
                <a:cs typeface="Microsoft Sans Serif"/>
              </a:rPr>
              <a:t> </a:t>
            </a:r>
            <a:r>
              <a:rPr sz="700" spc="35" dirty="0">
                <a:latin typeface="Microsoft Sans Serif"/>
                <a:cs typeface="Microsoft Sans Serif"/>
              </a:rPr>
              <a:t>requerir</a:t>
            </a:r>
            <a:r>
              <a:rPr sz="700" dirty="0">
                <a:latin typeface="Microsoft Sans Serif"/>
                <a:cs typeface="Microsoft Sans Serif"/>
              </a:rPr>
              <a:t> </a:t>
            </a:r>
            <a:r>
              <a:rPr sz="700" spc="30" dirty="0">
                <a:latin typeface="Microsoft Sans Serif"/>
                <a:cs typeface="Microsoft Sans Serif"/>
              </a:rPr>
              <a:t>una</a:t>
            </a:r>
            <a:r>
              <a:rPr sz="700" spc="-5" dirty="0">
                <a:latin typeface="Microsoft Sans Serif"/>
                <a:cs typeface="Microsoft Sans Serif"/>
              </a:rPr>
              <a:t> </a:t>
            </a:r>
            <a:r>
              <a:rPr sz="700" spc="20" dirty="0">
                <a:latin typeface="Microsoft Sans Serif"/>
                <a:cs typeface="Microsoft Sans Serif"/>
              </a:rPr>
              <a:t>reducción</a:t>
            </a:r>
            <a:r>
              <a:rPr sz="700" spc="-5" dirty="0">
                <a:latin typeface="Microsoft Sans Serif"/>
                <a:cs typeface="Microsoft Sans Serif"/>
              </a:rPr>
              <a:t> </a:t>
            </a:r>
            <a:r>
              <a:rPr sz="700" spc="20" dirty="0">
                <a:latin typeface="Microsoft Sans Serif"/>
                <a:cs typeface="Microsoft Sans Serif"/>
              </a:rPr>
              <a:t>de</a:t>
            </a:r>
            <a:r>
              <a:rPr sz="700" dirty="0">
                <a:latin typeface="Microsoft Sans Serif"/>
                <a:cs typeface="Microsoft Sans Serif"/>
              </a:rPr>
              <a:t> </a:t>
            </a:r>
            <a:r>
              <a:rPr sz="700" spc="10" dirty="0">
                <a:latin typeface="Microsoft Sans Serif"/>
                <a:cs typeface="Microsoft Sans Serif"/>
              </a:rPr>
              <a:t>la</a:t>
            </a:r>
            <a:r>
              <a:rPr sz="700" spc="-5" dirty="0">
                <a:latin typeface="Microsoft Sans Serif"/>
                <a:cs typeface="Microsoft Sans Serif"/>
              </a:rPr>
              <a:t> </a:t>
            </a:r>
            <a:r>
              <a:rPr sz="700" spc="15" dirty="0">
                <a:latin typeface="Microsoft Sans Serif"/>
                <a:cs typeface="Microsoft Sans Serif"/>
              </a:rPr>
              <a:t>sensibilidad</a:t>
            </a:r>
            <a:r>
              <a:rPr sz="700" spc="-5" dirty="0">
                <a:latin typeface="Microsoft Sans Serif"/>
                <a:cs typeface="Microsoft Sans Serif"/>
              </a:rPr>
              <a:t> </a:t>
            </a:r>
            <a:r>
              <a:rPr sz="700" spc="20" dirty="0">
                <a:latin typeface="Microsoft Sans Serif"/>
                <a:cs typeface="Microsoft Sans Serif"/>
              </a:rPr>
              <a:t>del</a:t>
            </a:r>
            <a:r>
              <a:rPr sz="700" dirty="0">
                <a:latin typeface="Microsoft Sans Serif"/>
                <a:cs typeface="Microsoft Sans Serif"/>
              </a:rPr>
              <a:t> </a:t>
            </a:r>
            <a:r>
              <a:rPr sz="700" spc="15" dirty="0">
                <a:latin typeface="Microsoft Sans Serif"/>
                <a:cs typeface="Microsoft Sans Serif"/>
              </a:rPr>
              <a:t>relé.</a:t>
            </a:r>
            <a:endParaRPr sz="700">
              <a:latin typeface="Microsoft Sans Serif"/>
              <a:cs typeface="Microsoft Sans Serif"/>
            </a:endParaRPr>
          </a:p>
        </p:txBody>
      </p:sp>
      <p:sp>
        <p:nvSpPr>
          <p:cNvPr id="248" name="object 248"/>
          <p:cNvSpPr txBox="1"/>
          <p:nvPr/>
        </p:nvSpPr>
        <p:spPr>
          <a:xfrm>
            <a:off x="1415216" y="4257912"/>
            <a:ext cx="7283476" cy="476797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 marR="5080" indent="154940">
              <a:lnSpc>
                <a:spcPct val="133700"/>
              </a:lnSpc>
              <a:spcBef>
                <a:spcPts val="100"/>
              </a:spcBef>
            </a:pPr>
            <a:r>
              <a:rPr sz="750" spc="-5" dirty="0">
                <a:latin typeface="Microsoft Sans Serif"/>
                <a:cs typeface="Microsoft Sans Serif"/>
              </a:rPr>
              <a:t>Los </a:t>
            </a:r>
            <a:r>
              <a:rPr sz="750" spc="15" dirty="0">
                <a:latin typeface="Microsoft Sans Serif"/>
                <a:cs typeface="Microsoft Sans Serif"/>
              </a:rPr>
              <a:t>ajustes </a:t>
            </a:r>
            <a:r>
              <a:rPr sz="750" spc="20" dirty="0">
                <a:latin typeface="Microsoft Sans Serif"/>
                <a:cs typeface="Microsoft Sans Serif"/>
              </a:rPr>
              <a:t>del relé </a:t>
            </a:r>
            <a:r>
              <a:rPr sz="750" spc="25" dirty="0">
                <a:latin typeface="Microsoft Sans Serif"/>
                <a:cs typeface="Microsoft Sans Serif"/>
              </a:rPr>
              <a:t>de protección </a:t>
            </a:r>
            <a:r>
              <a:rPr sz="750" spc="20" dirty="0">
                <a:latin typeface="Microsoft Sans Serif"/>
                <a:cs typeface="Microsoft Sans Serif"/>
              </a:rPr>
              <a:t>convencional del </a:t>
            </a:r>
            <a:r>
              <a:rPr sz="750" spc="10" dirty="0">
                <a:latin typeface="Microsoft Sans Serif"/>
                <a:cs typeface="Microsoft Sans Serif"/>
              </a:rPr>
              <a:t>95 </a:t>
            </a:r>
            <a:r>
              <a:rPr sz="750" spc="45" dirty="0">
                <a:latin typeface="Microsoft Sans Serif"/>
                <a:cs typeface="Microsoft Sans Serif"/>
              </a:rPr>
              <a:t>por </a:t>
            </a:r>
            <a:r>
              <a:rPr sz="750" spc="25" dirty="0">
                <a:latin typeface="Microsoft Sans Serif"/>
                <a:cs typeface="Microsoft Sans Serif"/>
              </a:rPr>
              <a:t>ciento </a:t>
            </a:r>
            <a:r>
              <a:rPr sz="750" spc="30" dirty="0">
                <a:latin typeface="Microsoft Sans Serif"/>
                <a:cs typeface="Microsoft Sans Serif"/>
              </a:rPr>
              <a:t> </a:t>
            </a:r>
            <a:r>
              <a:rPr sz="750" spc="-15" dirty="0">
                <a:latin typeface="Microsoft Sans Serif"/>
                <a:cs typeface="Microsoft Sans Serif"/>
              </a:rPr>
              <a:t>(59G)</a:t>
            </a:r>
            <a:r>
              <a:rPr sz="750" spc="5" dirty="0">
                <a:latin typeface="Microsoft Sans Serif"/>
                <a:cs typeface="Microsoft Sans Serif"/>
              </a:rPr>
              <a:t> y </a:t>
            </a:r>
            <a:r>
              <a:rPr sz="750" spc="10" dirty="0">
                <a:latin typeface="Microsoft Sans Serif"/>
                <a:cs typeface="Microsoft Sans Serif"/>
              </a:rPr>
              <a:t>los</a:t>
            </a:r>
            <a:r>
              <a:rPr sz="750" spc="5" dirty="0">
                <a:latin typeface="Microsoft Sans Serif"/>
                <a:cs typeface="Microsoft Sans Serif"/>
              </a:rPr>
              <a:t> </a:t>
            </a:r>
            <a:r>
              <a:rPr sz="750" spc="20" dirty="0">
                <a:latin typeface="Microsoft Sans Serif"/>
                <a:cs typeface="Microsoft Sans Serif"/>
              </a:rPr>
              <a:t>del</a:t>
            </a:r>
            <a:r>
              <a:rPr sz="750" spc="5" dirty="0">
                <a:latin typeface="Microsoft Sans Serif"/>
                <a:cs typeface="Microsoft Sans Serif"/>
              </a:rPr>
              <a:t> </a:t>
            </a:r>
            <a:r>
              <a:rPr sz="750" spc="20" dirty="0">
                <a:latin typeface="Microsoft Sans Serif"/>
                <a:cs typeface="Microsoft Sans Serif"/>
              </a:rPr>
              <a:t>relé</a:t>
            </a:r>
            <a:r>
              <a:rPr sz="750" spc="5" dirty="0">
                <a:latin typeface="Microsoft Sans Serif"/>
                <a:cs typeface="Microsoft Sans Serif"/>
              </a:rPr>
              <a:t> </a:t>
            </a:r>
            <a:r>
              <a:rPr sz="750" spc="20" dirty="0">
                <a:latin typeface="Microsoft Sans Serif"/>
                <a:cs typeface="Microsoft Sans Serif"/>
              </a:rPr>
              <a:t>diferencial</a:t>
            </a:r>
            <a:r>
              <a:rPr sz="750" spc="5" dirty="0">
                <a:latin typeface="Microsoft Sans Serif"/>
                <a:cs typeface="Microsoft Sans Serif"/>
              </a:rPr>
              <a:t> </a:t>
            </a:r>
            <a:r>
              <a:rPr sz="750" spc="25" dirty="0">
                <a:latin typeface="Microsoft Sans Serif"/>
                <a:cs typeface="Microsoft Sans Serif"/>
              </a:rPr>
              <a:t>de</a:t>
            </a:r>
            <a:r>
              <a:rPr sz="750" spc="5" dirty="0">
                <a:latin typeface="Microsoft Sans Serif"/>
                <a:cs typeface="Microsoft Sans Serif"/>
              </a:rPr>
              <a:t> </a:t>
            </a:r>
            <a:r>
              <a:rPr sz="750" spc="25" dirty="0">
                <a:latin typeface="Microsoft Sans Serif"/>
                <a:cs typeface="Microsoft Sans Serif"/>
              </a:rPr>
              <a:t>tercer</a:t>
            </a:r>
            <a:r>
              <a:rPr sz="750" spc="5" dirty="0">
                <a:latin typeface="Microsoft Sans Serif"/>
                <a:cs typeface="Microsoft Sans Serif"/>
              </a:rPr>
              <a:t> </a:t>
            </a:r>
            <a:r>
              <a:rPr sz="750" spc="30" dirty="0">
                <a:latin typeface="Microsoft Sans Serif"/>
                <a:cs typeface="Microsoft Sans Serif"/>
              </a:rPr>
              <a:t>armónico</a:t>
            </a:r>
            <a:r>
              <a:rPr sz="750" spc="5" dirty="0">
                <a:latin typeface="Microsoft Sans Serif"/>
                <a:cs typeface="Microsoft Sans Serif"/>
              </a:rPr>
              <a:t> </a:t>
            </a:r>
            <a:r>
              <a:rPr sz="750" spc="-5" dirty="0">
                <a:latin typeface="Microsoft Sans Serif"/>
                <a:cs typeface="Microsoft Sans Serif"/>
              </a:rPr>
              <a:t>(59D)</a:t>
            </a:r>
            <a:r>
              <a:rPr sz="750" spc="5" dirty="0">
                <a:latin typeface="Microsoft Sans Serif"/>
                <a:cs typeface="Microsoft Sans Serif"/>
              </a:rPr>
              <a:t> </a:t>
            </a:r>
            <a:r>
              <a:rPr sz="750" spc="25" dirty="0">
                <a:latin typeface="Microsoft Sans Serif"/>
                <a:cs typeface="Microsoft Sans Serif"/>
              </a:rPr>
              <a:t>deben</a:t>
            </a:r>
            <a:r>
              <a:rPr sz="750" spc="10" dirty="0">
                <a:latin typeface="Microsoft Sans Serif"/>
                <a:cs typeface="Microsoft Sans Serif"/>
              </a:rPr>
              <a:t> </a:t>
            </a:r>
            <a:r>
              <a:rPr sz="750" spc="15" dirty="0">
                <a:latin typeface="Microsoft Sans Serif"/>
                <a:cs typeface="Microsoft Sans Serif"/>
              </a:rPr>
              <a:t>elegirse </a:t>
            </a:r>
            <a:r>
              <a:rPr sz="750" spc="-185" dirty="0">
                <a:latin typeface="Microsoft Sans Serif"/>
                <a:cs typeface="Microsoft Sans Serif"/>
              </a:rPr>
              <a:t> </a:t>
            </a:r>
            <a:r>
              <a:rPr sz="750" spc="25" dirty="0">
                <a:latin typeface="Microsoft Sans Serif"/>
                <a:cs typeface="Microsoft Sans Serif"/>
              </a:rPr>
              <a:t>de</a:t>
            </a:r>
            <a:r>
              <a:rPr sz="750" spc="-5" dirty="0">
                <a:latin typeface="Microsoft Sans Serif"/>
                <a:cs typeface="Microsoft Sans Serif"/>
              </a:rPr>
              <a:t> </a:t>
            </a:r>
            <a:r>
              <a:rPr sz="750" spc="25" dirty="0">
                <a:latin typeface="Microsoft Sans Serif"/>
                <a:cs typeface="Microsoft Sans Serif"/>
              </a:rPr>
              <a:t>tal</a:t>
            </a:r>
            <a:r>
              <a:rPr sz="750" dirty="0">
                <a:latin typeface="Microsoft Sans Serif"/>
                <a:cs typeface="Microsoft Sans Serif"/>
              </a:rPr>
              <a:t> </a:t>
            </a:r>
            <a:r>
              <a:rPr sz="750" spc="30" dirty="0">
                <a:latin typeface="Microsoft Sans Serif"/>
                <a:cs typeface="Microsoft Sans Serif"/>
              </a:rPr>
              <a:t>manera</a:t>
            </a:r>
            <a:r>
              <a:rPr sz="750" spc="-5" dirty="0">
                <a:latin typeface="Microsoft Sans Serif"/>
                <a:cs typeface="Microsoft Sans Serif"/>
              </a:rPr>
              <a:t> </a:t>
            </a:r>
            <a:r>
              <a:rPr sz="750" spc="30" dirty="0">
                <a:latin typeface="Microsoft Sans Serif"/>
                <a:cs typeface="Microsoft Sans Serif"/>
              </a:rPr>
              <a:t>que</a:t>
            </a:r>
            <a:r>
              <a:rPr sz="750" dirty="0">
                <a:latin typeface="Microsoft Sans Serif"/>
                <a:cs typeface="Microsoft Sans Serif"/>
              </a:rPr>
              <a:t> </a:t>
            </a:r>
            <a:r>
              <a:rPr sz="750" spc="-5" dirty="0">
                <a:latin typeface="Microsoft Sans Serif"/>
                <a:cs typeface="Microsoft Sans Serif"/>
              </a:rPr>
              <a:t>se </a:t>
            </a:r>
            <a:r>
              <a:rPr sz="750" spc="20" dirty="0">
                <a:latin typeface="Microsoft Sans Serif"/>
                <a:cs typeface="Microsoft Sans Serif"/>
              </a:rPr>
              <a:t>asegure</a:t>
            </a:r>
            <a:r>
              <a:rPr sz="750" dirty="0">
                <a:latin typeface="Microsoft Sans Serif"/>
                <a:cs typeface="Microsoft Sans Serif"/>
              </a:rPr>
              <a:t> </a:t>
            </a:r>
            <a:r>
              <a:rPr sz="750" spc="10" dirty="0">
                <a:latin typeface="Microsoft Sans Serif"/>
                <a:cs typeface="Microsoft Sans Serif"/>
              </a:rPr>
              <a:t>la</a:t>
            </a:r>
            <a:r>
              <a:rPr sz="750" dirty="0">
                <a:latin typeface="Microsoft Sans Serif"/>
                <a:cs typeface="Microsoft Sans Serif"/>
              </a:rPr>
              <a:t> </a:t>
            </a:r>
            <a:r>
              <a:rPr sz="750" spc="30" dirty="0">
                <a:latin typeface="Microsoft Sans Serif"/>
                <a:cs typeface="Microsoft Sans Serif"/>
              </a:rPr>
              <a:t>cobertura</a:t>
            </a:r>
            <a:r>
              <a:rPr sz="750" spc="-5" dirty="0">
                <a:latin typeface="Microsoft Sans Serif"/>
                <a:cs typeface="Microsoft Sans Serif"/>
              </a:rPr>
              <a:t> </a:t>
            </a:r>
            <a:r>
              <a:rPr sz="750" spc="25" dirty="0">
                <a:latin typeface="Microsoft Sans Serif"/>
                <a:cs typeface="Microsoft Sans Serif"/>
              </a:rPr>
              <a:t>de</a:t>
            </a:r>
            <a:r>
              <a:rPr sz="750" dirty="0">
                <a:latin typeface="Microsoft Sans Serif"/>
                <a:cs typeface="Microsoft Sans Serif"/>
              </a:rPr>
              <a:t> </a:t>
            </a:r>
            <a:r>
              <a:rPr sz="750" spc="20" dirty="0">
                <a:latin typeface="Microsoft Sans Serif"/>
                <a:cs typeface="Microsoft Sans Serif"/>
              </a:rPr>
              <a:t>detección</a:t>
            </a:r>
            <a:r>
              <a:rPr sz="750" spc="-5" dirty="0">
                <a:latin typeface="Microsoft Sans Serif"/>
                <a:cs typeface="Microsoft Sans Serif"/>
              </a:rPr>
              <a:t> </a:t>
            </a:r>
            <a:r>
              <a:rPr sz="750" spc="25" dirty="0">
                <a:latin typeface="Microsoft Sans Serif"/>
                <a:cs typeface="Microsoft Sans Serif"/>
              </a:rPr>
              <a:t>de</a:t>
            </a:r>
            <a:r>
              <a:rPr sz="750" dirty="0">
                <a:latin typeface="Microsoft Sans Serif"/>
                <a:cs typeface="Microsoft Sans Serif"/>
              </a:rPr>
              <a:t> </a:t>
            </a:r>
            <a:r>
              <a:rPr sz="750" spc="10" dirty="0">
                <a:latin typeface="Microsoft Sans Serif"/>
                <a:cs typeface="Microsoft Sans Serif"/>
              </a:rPr>
              <a:t>fallas</a:t>
            </a:r>
            <a:r>
              <a:rPr sz="750" spc="-5" dirty="0">
                <a:latin typeface="Microsoft Sans Serif"/>
                <a:cs typeface="Microsoft Sans Serif"/>
              </a:rPr>
              <a:t> </a:t>
            </a:r>
            <a:r>
              <a:rPr sz="750" spc="25" dirty="0">
                <a:latin typeface="Microsoft Sans Serif"/>
                <a:cs typeface="Microsoft Sans Serif"/>
              </a:rPr>
              <a:t>para </a:t>
            </a:r>
            <a:r>
              <a:rPr sz="750" spc="-180" dirty="0">
                <a:latin typeface="Microsoft Sans Serif"/>
                <a:cs typeface="Microsoft Sans Serif"/>
              </a:rPr>
              <a:t> </a:t>
            </a:r>
            <a:r>
              <a:rPr sz="750" spc="40" dirty="0">
                <a:latin typeface="Microsoft Sans Serif"/>
                <a:cs typeface="Microsoft Sans Serif"/>
              </a:rPr>
              <a:t>todo </a:t>
            </a:r>
            <a:r>
              <a:rPr sz="750" spc="10" dirty="0">
                <a:latin typeface="Microsoft Sans Serif"/>
                <a:cs typeface="Microsoft Sans Serif"/>
              </a:rPr>
              <a:t>el </a:t>
            </a:r>
            <a:r>
              <a:rPr sz="750" spc="20" dirty="0">
                <a:latin typeface="Microsoft Sans Serif"/>
                <a:cs typeface="Microsoft Sans Serif"/>
              </a:rPr>
              <a:t>devanado del </a:t>
            </a:r>
            <a:r>
              <a:rPr sz="750" spc="25" dirty="0">
                <a:latin typeface="Microsoft Sans Serif"/>
                <a:cs typeface="Microsoft Sans Serif"/>
              </a:rPr>
              <a:t>estator. </a:t>
            </a:r>
            <a:r>
              <a:rPr sz="750" spc="-35" dirty="0">
                <a:latin typeface="Microsoft Sans Serif"/>
                <a:cs typeface="Microsoft Sans Serif"/>
              </a:rPr>
              <a:t>El </a:t>
            </a:r>
            <a:r>
              <a:rPr sz="750" spc="20" dirty="0">
                <a:latin typeface="Microsoft Sans Serif"/>
                <a:cs typeface="Microsoft Sans Serif"/>
              </a:rPr>
              <a:t>relé diferencial </a:t>
            </a:r>
            <a:r>
              <a:rPr sz="750" spc="25" dirty="0">
                <a:latin typeface="Microsoft Sans Serif"/>
                <a:cs typeface="Microsoft Sans Serif"/>
              </a:rPr>
              <a:t>de tercer </a:t>
            </a:r>
            <a:r>
              <a:rPr sz="750" spc="30" dirty="0">
                <a:latin typeface="Microsoft Sans Serif"/>
                <a:cs typeface="Microsoft Sans Serif"/>
              </a:rPr>
              <a:t>armónico </a:t>
            </a:r>
            <a:r>
              <a:rPr sz="750" spc="35" dirty="0">
                <a:latin typeface="Microsoft Sans Serif"/>
                <a:cs typeface="Microsoft Sans Serif"/>
              </a:rPr>
              <a:t> también</a:t>
            </a:r>
            <a:r>
              <a:rPr sz="750" spc="-5" dirty="0">
                <a:latin typeface="Microsoft Sans Serif"/>
                <a:cs typeface="Microsoft Sans Serif"/>
              </a:rPr>
              <a:t> </a:t>
            </a:r>
            <a:r>
              <a:rPr sz="750" spc="20" dirty="0">
                <a:latin typeface="Microsoft Sans Serif"/>
                <a:cs typeface="Microsoft Sans Serif"/>
              </a:rPr>
              <a:t>detecta</a:t>
            </a:r>
            <a:r>
              <a:rPr sz="750" spc="-5" dirty="0">
                <a:latin typeface="Microsoft Sans Serif"/>
                <a:cs typeface="Microsoft Sans Serif"/>
              </a:rPr>
              <a:t> </a:t>
            </a:r>
            <a:r>
              <a:rPr sz="750" spc="10" dirty="0">
                <a:latin typeface="Microsoft Sans Serif"/>
                <a:cs typeface="Microsoft Sans Serif"/>
              </a:rPr>
              <a:t>fallas</a:t>
            </a:r>
            <a:r>
              <a:rPr sz="750" spc="-5" dirty="0">
                <a:latin typeface="Microsoft Sans Serif"/>
                <a:cs typeface="Microsoft Sans Serif"/>
              </a:rPr>
              <a:t> </a:t>
            </a:r>
            <a:r>
              <a:rPr sz="750" dirty="0">
                <a:latin typeface="Microsoft Sans Serif"/>
                <a:cs typeface="Microsoft Sans Serif"/>
              </a:rPr>
              <a:t>a</a:t>
            </a:r>
            <a:r>
              <a:rPr sz="750" spc="-5" dirty="0">
                <a:latin typeface="Microsoft Sans Serif"/>
                <a:cs typeface="Microsoft Sans Serif"/>
              </a:rPr>
              <a:t> </a:t>
            </a:r>
            <a:r>
              <a:rPr sz="750" spc="35" dirty="0">
                <a:latin typeface="Microsoft Sans Serif"/>
                <a:cs typeface="Microsoft Sans Serif"/>
              </a:rPr>
              <a:t>tierra</a:t>
            </a:r>
            <a:r>
              <a:rPr sz="750" spc="-5" dirty="0">
                <a:latin typeface="Microsoft Sans Serif"/>
                <a:cs typeface="Microsoft Sans Serif"/>
              </a:rPr>
              <a:t> </a:t>
            </a:r>
            <a:r>
              <a:rPr sz="750" spc="5" dirty="0">
                <a:latin typeface="Microsoft Sans Serif"/>
                <a:cs typeface="Microsoft Sans Serif"/>
              </a:rPr>
              <a:t>cerca</a:t>
            </a:r>
            <a:r>
              <a:rPr sz="750" spc="-5" dirty="0">
                <a:latin typeface="Microsoft Sans Serif"/>
                <a:cs typeface="Microsoft Sans Serif"/>
              </a:rPr>
              <a:t> </a:t>
            </a:r>
            <a:r>
              <a:rPr sz="750" spc="20" dirty="0">
                <a:latin typeface="Microsoft Sans Serif"/>
                <a:cs typeface="Microsoft Sans Serif"/>
              </a:rPr>
              <a:t>del</a:t>
            </a:r>
            <a:r>
              <a:rPr sz="750" spc="-5" dirty="0">
                <a:latin typeface="Microsoft Sans Serif"/>
                <a:cs typeface="Microsoft Sans Serif"/>
              </a:rPr>
              <a:t> </a:t>
            </a:r>
            <a:r>
              <a:rPr sz="750" spc="35" dirty="0">
                <a:latin typeface="Microsoft Sans Serif"/>
                <a:cs typeface="Microsoft Sans Serif"/>
              </a:rPr>
              <a:t>neutro.</a:t>
            </a:r>
            <a:endParaRPr sz="750">
              <a:latin typeface="Microsoft Sans Serif"/>
              <a:cs typeface="Microsoft Sans Serif"/>
            </a:endParaRPr>
          </a:p>
        </p:txBody>
      </p:sp>
      <p:sp>
        <p:nvSpPr>
          <p:cNvPr id="249" name="object 249"/>
          <p:cNvSpPr txBox="1"/>
          <p:nvPr/>
        </p:nvSpPr>
        <p:spPr>
          <a:xfrm>
            <a:off x="9089609" y="602263"/>
            <a:ext cx="7385731" cy="136781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 marR="5080">
              <a:lnSpc>
                <a:spcPct val="143100"/>
              </a:lnSpc>
              <a:spcBef>
                <a:spcPts val="100"/>
              </a:spcBef>
            </a:pPr>
            <a:r>
              <a:rPr sz="700" spc="30" dirty="0">
                <a:latin typeface="Microsoft Sans Serif"/>
                <a:cs typeface="Microsoft Sans Serif"/>
              </a:rPr>
              <a:t>como </a:t>
            </a:r>
            <a:r>
              <a:rPr sz="700" spc="20" dirty="0">
                <a:latin typeface="Microsoft Sans Serif"/>
                <a:cs typeface="Microsoft Sans Serif"/>
              </a:rPr>
              <a:t>en </a:t>
            </a:r>
            <a:r>
              <a:rPr sz="700" dirty="0">
                <a:latin typeface="Microsoft Sans Serif"/>
                <a:cs typeface="Microsoft Sans Serif"/>
              </a:rPr>
              <a:t>las </a:t>
            </a:r>
            <a:r>
              <a:rPr sz="700" spc="20" dirty="0">
                <a:latin typeface="Microsoft Sans Serif"/>
                <a:cs typeface="Microsoft Sans Serif"/>
              </a:rPr>
              <a:t>terminales. </a:t>
            </a:r>
            <a:r>
              <a:rPr sz="700" spc="-30" dirty="0">
                <a:latin typeface="Microsoft Sans Serif"/>
                <a:cs typeface="Microsoft Sans Serif"/>
              </a:rPr>
              <a:t>El </a:t>
            </a:r>
            <a:r>
              <a:rPr sz="700" spc="20" dirty="0">
                <a:latin typeface="Microsoft Sans Serif"/>
                <a:cs typeface="Microsoft Sans Serif"/>
              </a:rPr>
              <a:t>relé de </a:t>
            </a:r>
            <a:r>
              <a:rPr sz="700" spc="15" dirty="0">
                <a:latin typeface="Microsoft Sans Serif"/>
                <a:cs typeface="Microsoft Sans Serif"/>
              </a:rPr>
              <a:t>falla </a:t>
            </a:r>
            <a:r>
              <a:rPr sz="700" dirty="0">
                <a:latin typeface="Microsoft Sans Serif"/>
                <a:cs typeface="Microsoft Sans Serif"/>
              </a:rPr>
              <a:t>a </a:t>
            </a:r>
            <a:r>
              <a:rPr sz="700" spc="30" dirty="0">
                <a:latin typeface="Microsoft Sans Serif"/>
                <a:cs typeface="Microsoft Sans Serif"/>
              </a:rPr>
              <a:t>tierra </a:t>
            </a:r>
            <a:r>
              <a:rPr sz="700" spc="20" dirty="0">
                <a:latin typeface="Microsoft Sans Serif"/>
                <a:cs typeface="Microsoft Sans Serif"/>
              </a:rPr>
              <a:t>del </a:t>
            </a:r>
            <a:r>
              <a:rPr sz="700" spc="10" dirty="0">
                <a:latin typeface="Microsoft Sans Serif"/>
                <a:cs typeface="Microsoft Sans Serif"/>
              </a:rPr>
              <a:t>95 </a:t>
            </a:r>
            <a:r>
              <a:rPr sz="700" spc="40" dirty="0">
                <a:latin typeface="Microsoft Sans Serif"/>
                <a:cs typeface="Microsoft Sans Serif"/>
              </a:rPr>
              <a:t>por </a:t>
            </a:r>
            <a:r>
              <a:rPr sz="700" spc="20" dirty="0">
                <a:latin typeface="Microsoft Sans Serif"/>
                <a:cs typeface="Microsoft Sans Serif"/>
              </a:rPr>
              <a:t>ciento </a:t>
            </a:r>
            <a:r>
              <a:rPr sz="700" spc="25" dirty="0">
                <a:latin typeface="Microsoft Sans Serif"/>
                <a:cs typeface="Microsoft Sans Serif"/>
              </a:rPr>
              <a:t> </a:t>
            </a:r>
            <a:r>
              <a:rPr sz="700" spc="15" dirty="0">
                <a:latin typeface="Microsoft Sans Serif"/>
                <a:cs typeface="Microsoft Sans Serif"/>
              </a:rPr>
              <a:t>convencional </a:t>
            </a:r>
            <a:r>
              <a:rPr sz="700" spc="20" dirty="0">
                <a:latin typeface="Microsoft Sans Serif"/>
                <a:cs typeface="Microsoft Sans Serif"/>
              </a:rPr>
              <a:t>detecta </a:t>
            </a:r>
            <a:r>
              <a:rPr sz="700" spc="10" dirty="0">
                <a:latin typeface="Microsoft Sans Serif"/>
                <a:cs typeface="Microsoft Sans Serif"/>
              </a:rPr>
              <a:t>fallas </a:t>
            </a:r>
            <a:r>
              <a:rPr sz="700" spc="20" dirty="0">
                <a:latin typeface="Microsoft Sans Serif"/>
                <a:cs typeface="Microsoft Sans Serif"/>
              </a:rPr>
              <a:t>en </a:t>
            </a:r>
            <a:r>
              <a:rPr sz="700" spc="10" dirty="0">
                <a:latin typeface="Microsoft Sans Serif"/>
                <a:cs typeface="Microsoft Sans Serif"/>
              </a:rPr>
              <a:t>la </a:t>
            </a:r>
            <a:r>
              <a:rPr sz="700" spc="30" dirty="0">
                <a:latin typeface="Microsoft Sans Serif"/>
                <a:cs typeface="Microsoft Sans Serif"/>
              </a:rPr>
              <a:t>parte superior </a:t>
            </a:r>
            <a:r>
              <a:rPr sz="700" spc="20" dirty="0">
                <a:latin typeface="Microsoft Sans Serif"/>
                <a:cs typeface="Microsoft Sans Serif"/>
              </a:rPr>
              <a:t>de </a:t>
            </a:r>
            <a:r>
              <a:rPr sz="700" spc="10" dirty="0">
                <a:latin typeface="Microsoft Sans Serif"/>
                <a:cs typeface="Microsoft Sans Serif"/>
              </a:rPr>
              <a:t>los </a:t>
            </a:r>
            <a:r>
              <a:rPr sz="700" spc="15" dirty="0">
                <a:latin typeface="Microsoft Sans Serif"/>
                <a:cs typeface="Microsoft Sans Serif"/>
              </a:rPr>
              <a:t>devanados </a:t>
            </a:r>
            <a:r>
              <a:rPr sz="700" spc="5" dirty="0">
                <a:latin typeface="Microsoft Sans Serif"/>
                <a:cs typeface="Microsoft Sans Serif"/>
              </a:rPr>
              <a:t>y </a:t>
            </a:r>
            <a:r>
              <a:rPr sz="700" spc="-5" dirty="0">
                <a:latin typeface="Microsoft Sans Serif"/>
                <a:cs typeface="Microsoft Sans Serif"/>
              </a:rPr>
              <a:t>se </a:t>
            </a:r>
            <a:r>
              <a:rPr sz="700" dirty="0">
                <a:latin typeface="Microsoft Sans Serif"/>
                <a:cs typeface="Microsoft Sans Serif"/>
              </a:rPr>
              <a:t> </a:t>
            </a:r>
            <a:r>
              <a:rPr sz="700" spc="25" dirty="0">
                <a:latin typeface="Microsoft Sans Serif"/>
                <a:cs typeface="Microsoft Sans Serif"/>
              </a:rPr>
              <a:t>superpone </a:t>
            </a:r>
            <a:r>
              <a:rPr sz="700" dirty="0">
                <a:latin typeface="Microsoft Sans Serif"/>
                <a:cs typeface="Microsoft Sans Serif"/>
              </a:rPr>
              <a:t>a </a:t>
            </a:r>
            <a:r>
              <a:rPr sz="700" spc="35" dirty="0">
                <a:latin typeface="Microsoft Sans Serif"/>
                <a:cs typeface="Microsoft Sans Serif"/>
              </a:rPr>
              <a:t>gran </a:t>
            </a:r>
            <a:r>
              <a:rPr sz="700" spc="30" dirty="0">
                <a:latin typeface="Microsoft Sans Serif"/>
                <a:cs typeface="Microsoft Sans Serif"/>
              </a:rPr>
              <a:t>parte </a:t>
            </a:r>
            <a:r>
              <a:rPr sz="700" spc="20" dirty="0">
                <a:latin typeface="Microsoft Sans Serif"/>
                <a:cs typeface="Microsoft Sans Serif"/>
              </a:rPr>
              <a:t>de </a:t>
            </a:r>
            <a:r>
              <a:rPr sz="700" spc="10" dirty="0">
                <a:latin typeface="Microsoft Sans Serif"/>
                <a:cs typeface="Microsoft Sans Serif"/>
              </a:rPr>
              <a:t>los </a:t>
            </a:r>
            <a:r>
              <a:rPr sz="700" spc="15" dirty="0">
                <a:latin typeface="Microsoft Sans Serif"/>
                <a:cs typeface="Microsoft Sans Serif"/>
              </a:rPr>
              <a:t>devanados </a:t>
            </a:r>
            <a:r>
              <a:rPr sz="700" spc="30" dirty="0">
                <a:latin typeface="Microsoft Sans Serif"/>
                <a:cs typeface="Microsoft Sans Serif"/>
              </a:rPr>
              <a:t>protegidos </a:t>
            </a:r>
            <a:r>
              <a:rPr sz="700" spc="40" dirty="0">
                <a:latin typeface="Microsoft Sans Serif"/>
                <a:cs typeface="Microsoft Sans Serif"/>
              </a:rPr>
              <a:t>por </a:t>
            </a:r>
            <a:r>
              <a:rPr sz="700" spc="10" dirty="0">
                <a:latin typeface="Microsoft Sans Serif"/>
                <a:cs typeface="Microsoft Sans Serif"/>
              </a:rPr>
              <a:t>el </a:t>
            </a:r>
            <a:r>
              <a:rPr sz="700" spc="20" dirty="0">
                <a:latin typeface="Microsoft Sans Serif"/>
                <a:cs typeface="Microsoft Sans Serif"/>
              </a:rPr>
              <a:t>relé diferencial </a:t>
            </a:r>
            <a:r>
              <a:rPr sz="700" spc="25" dirty="0">
                <a:latin typeface="Microsoft Sans Serif"/>
                <a:cs typeface="Microsoft Sans Serif"/>
              </a:rPr>
              <a:t> </a:t>
            </a:r>
            <a:r>
              <a:rPr sz="700" spc="20" dirty="0">
                <a:latin typeface="Microsoft Sans Serif"/>
                <a:cs typeface="Microsoft Sans Serif"/>
              </a:rPr>
              <a:t>del </a:t>
            </a:r>
            <a:r>
              <a:rPr sz="700" spc="25" dirty="0">
                <a:latin typeface="Microsoft Sans Serif"/>
                <a:cs typeface="Microsoft Sans Serif"/>
              </a:rPr>
              <a:t>tercer armónico. </a:t>
            </a:r>
            <a:r>
              <a:rPr sz="700" spc="-10" dirty="0">
                <a:latin typeface="Microsoft Sans Serif"/>
                <a:cs typeface="Microsoft Sans Serif"/>
              </a:rPr>
              <a:t>La </a:t>
            </a:r>
            <a:r>
              <a:rPr sz="700" spc="15" dirty="0">
                <a:latin typeface="Microsoft Sans Serif"/>
                <a:cs typeface="Microsoft Sans Serif"/>
              </a:rPr>
              <a:t>sensibilidad </a:t>
            </a:r>
            <a:r>
              <a:rPr sz="700" spc="20" dirty="0">
                <a:latin typeface="Microsoft Sans Serif"/>
                <a:cs typeface="Microsoft Sans Serif"/>
              </a:rPr>
              <a:t>del relé diferencial del </a:t>
            </a:r>
            <a:r>
              <a:rPr sz="700" spc="25" dirty="0">
                <a:latin typeface="Microsoft Sans Serif"/>
                <a:cs typeface="Microsoft Sans Serif"/>
              </a:rPr>
              <a:t>tercer </a:t>
            </a:r>
            <a:r>
              <a:rPr sz="700" spc="30" dirty="0">
                <a:latin typeface="Microsoft Sans Serif"/>
                <a:cs typeface="Microsoft Sans Serif"/>
              </a:rPr>
              <a:t>armónico </a:t>
            </a:r>
            <a:r>
              <a:rPr sz="700" spc="35" dirty="0">
                <a:latin typeface="Microsoft Sans Serif"/>
                <a:cs typeface="Microsoft Sans Serif"/>
              </a:rPr>
              <a:t> </a:t>
            </a:r>
            <a:r>
              <a:rPr sz="700" spc="-5" dirty="0">
                <a:latin typeface="Microsoft Sans Serif"/>
                <a:cs typeface="Microsoft Sans Serif"/>
              </a:rPr>
              <a:t>es </a:t>
            </a:r>
            <a:r>
              <a:rPr sz="700" spc="35" dirty="0">
                <a:latin typeface="Microsoft Sans Serif"/>
                <a:cs typeface="Microsoft Sans Serif"/>
              </a:rPr>
              <a:t>mínima </a:t>
            </a:r>
            <a:r>
              <a:rPr sz="700" spc="25" dirty="0">
                <a:latin typeface="Microsoft Sans Serif"/>
                <a:cs typeface="Microsoft Sans Serif"/>
              </a:rPr>
              <a:t>para </a:t>
            </a:r>
            <a:r>
              <a:rPr sz="700" spc="30" dirty="0">
                <a:latin typeface="Microsoft Sans Serif"/>
                <a:cs typeface="Microsoft Sans Serif"/>
              </a:rPr>
              <a:t>una </a:t>
            </a:r>
            <a:r>
              <a:rPr sz="700" spc="15" dirty="0">
                <a:latin typeface="Microsoft Sans Serif"/>
                <a:cs typeface="Microsoft Sans Serif"/>
              </a:rPr>
              <a:t>falla </a:t>
            </a:r>
            <a:r>
              <a:rPr sz="700" spc="5" dirty="0">
                <a:latin typeface="Microsoft Sans Serif"/>
                <a:cs typeface="Microsoft Sans Serif"/>
              </a:rPr>
              <a:t>cerca </a:t>
            </a:r>
            <a:r>
              <a:rPr sz="700" spc="20" dirty="0">
                <a:latin typeface="Microsoft Sans Serif"/>
                <a:cs typeface="Microsoft Sans Serif"/>
              </a:rPr>
              <a:t>de </a:t>
            </a:r>
            <a:r>
              <a:rPr sz="700" spc="10" dirty="0">
                <a:latin typeface="Microsoft Sans Serif"/>
                <a:cs typeface="Microsoft Sans Serif"/>
              </a:rPr>
              <a:t>la </a:t>
            </a:r>
            <a:r>
              <a:rPr sz="700" spc="35" dirty="0">
                <a:latin typeface="Microsoft Sans Serif"/>
                <a:cs typeface="Microsoft Sans Serif"/>
              </a:rPr>
              <a:t>mitad </a:t>
            </a:r>
            <a:r>
              <a:rPr sz="700" spc="20" dirty="0">
                <a:latin typeface="Microsoft Sans Serif"/>
                <a:cs typeface="Microsoft Sans Serif"/>
              </a:rPr>
              <a:t>del </a:t>
            </a:r>
            <a:r>
              <a:rPr sz="700" spc="15" dirty="0">
                <a:latin typeface="Microsoft Sans Serif"/>
                <a:cs typeface="Microsoft Sans Serif"/>
              </a:rPr>
              <a:t>devanado. </a:t>
            </a:r>
            <a:r>
              <a:rPr sz="700" spc="-20" dirty="0">
                <a:latin typeface="Microsoft Sans Serif"/>
                <a:cs typeface="Microsoft Sans Serif"/>
              </a:rPr>
              <a:t>En </a:t>
            </a:r>
            <a:r>
              <a:rPr sz="700" spc="10" dirty="0">
                <a:latin typeface="Microsoft Sans Serif"/>
                <a:cs typeface="Microsoft Sans Serif"/>
              </a:rPr>
              <a:t>este </a:t>
            </a:r>
            <a:r>
              <a:rPr sz="700" spc="35" dirty="0">
                <a:latin typeface="Microsoft Sans Serif"/>
                <a:cs typeface="Microsoft Sans Serif"/>
              </a:rPr>
              <a:t>punto, </a:t>
            </a:r>
            <a:r>
              <a:rPr sz="700" spc="10" dirty="0">
                <a:latin typeface="Microsoft Sans Serif"/>
                <a:cs typeface="Microsoft Sans Serif"/>
              </a:rPr>
              <a:t>la </a:t>
            </a:r>
            <a:r>
              <a:rPr sz="700" spc="15" dirty="0">
                <a:latin typeface="Microsoft Sans Serif"/>
                <a:cs typeface="Microsoft Sans Serif"/>
              </a:rPr>
              <a:t> </a:t>
            </a:r>
            <a:r>
              <a:rPr sz="700" spc="20" dirty="0">
                <a:latin typeface="Microsoft Sans Serif"/>
                <a:cs typeface="Microsoft Sans Serif"/>
              </a:rPr>
              <a:t>diferencia </a:t>
            </a:r>
            <a:r>
              <a:rPr sz="700" spc="30" dirty="0">
                <a:latin typeface="Microsoft Sans Serif"/>
                <a:cs typeface="Microsoft Sans Serif"/>
              </a:rPr>
              <a:t>entre </a:t>
            </a:r>
            <a:r>
              <a:rPr sz="700" spc="10" dirty="0">
                <a:latin typeface="Microsoft Sans Serif"/>
                <a:cs typeface="Microsoft Sans Serif"/>
              </a:rPr>
              <a:t>los </a:t>
            </a:r>
            <a:r>
              <a:rPr sz="700" spc="15" dirty="0">
                <a:latin typeface="Microsoft Sans Serif"/>
                <a:cs typeface="Microsoft Sans Serif"/>
              </a:rPr>
              <a:t>voltajes </a:t>
            </a:r>
            <a:r>
              <a:rPr sz="700" spc="20" dirty="0">
                <a:latin typeface="Microsoft Sans Serif"/>
                <a:cs typeface="Microsoft Sans Serif"/>
              </a:rPr>
              <a:t>del </a:t>
            </a:r>
            <a:r>
              <a:rPr sz="700" spc="25" dirty="0">
                <a:latin typeface="Microsoft Sans Serif"/>
                <a:cs typeface="Microsoft Sans Serif"/>
              </a:rPr>
              <a:t>tercer </a:t>
            </a:r>
            <a:r>
              <a:rPr sz="700" spc="30" dirty="0">
                <a:latin typeface="Microsoft Sans Serif"/>
                <a:cs typeface="Microsoft Sans Serif"/>
              </a:rPr>
              <a:t>armónico </a:t>
            </a:r>
            <a:r>
              <a:rPr sz="700" spc="20" dirty="0">
                <a:latin typeface="Microsoft Sans Serif"/>
                <a:cs typeface="Microsoft Sans Serif"/>
              </a:rPr>
              <a:t>en </a:t>
            </a:r>
            <a:r>
              <a:rPr sz="700" spc="10" dirty="0">
                <a:latin typeface="Microsoft Sans Serif"/>
                <a:cs typeface="Microsoft Sans Serif"/>
              </a:rPr>
              <a:t>el </a:t>
            </a:r>
            <a:r>
              <a:rPr sz="700" spc="40" dirty="0">
                <a:latin typeface="Microsoft Sans Serif"/>
                <a:cs typeface="Microsoft Sans Serif"/>
              </a:rPr>
              <a:t>neutro </a:t>
            </a:r>
            <a:r>
              <a:rPr sz="700" spc="5" dirty="0">
                <a:latin typeface="Microsoft Sans Serif"/>
                <a:cs typeface="Microsoft Sans Serif"/>
              </a:rPr>
              <a:t>y </a:t>
            </a:r>
            <a:r>
              <a:rPr sz="700" spc="20" dirty="0">
                <a:latin typeface="Microsoft Sans Serif"/>
                <a:cs typeface="Microsoft Sans Serif"/>
              </a:rPr>
              <a:t>en </a:t>
            </a:r>
            <a:r>
              <a:rPr sz="700" spc="10" dirty="0">
                <a:latin typeface="Microsoft Sans Serif"/>
                <a:cs typeface="Microsoft Sans Serif"/>
              </a:rPr>
              <a:t>los </a:t>
            </a:r>
            <a:r>
              <a:rPr sz="700" spc="15" dirty="0">
                <a:latin typeface="Microsoft Sans Serif"/>
                <a:cs typeface="Microsoft Sans Serif"/>
              </a:rPr>
              <a:t> </a:t>
            </a:r>
            <a:r>
              <a:rPr sz="700" spc="25" dirty="0">
                <a:latin typeface="Microsoft Sans Serif"/>
                <a:cs typeface="Microsoft Sans Serif"/>
              </a:rPr>
              <a:t>terminales </a:t>
            </a:r>
            <a:r>
              <a:rPr sz="700" spc="-5" dirty="0">
                <a:latin typeface="Microsoft Sans Serif"/>
                <a:cs typeface="Microsoft Sans Serif"/>
              </a:rPr>
              <a:t>es casi </a:t>
            </a:r>
            <a:r>
              <a:rPr sz="700" spc="25" dirty="0">
                <a:latin typeface="Microsoft Sans Serif"/>
                <a:cs typeface="Microsoft Sans Serif"/>
              </a:rPr>
              <a:t>igual </a:t>
            </a:r>
            <a:r>
              <a:rPr sz="700" dirty="0">
                <a:latin typeface="Microsoft Sans Serif"/>
                <a:cs typeface="Microsoft Sans Serif"/>
              </a:rPr>
              <a:t>a </a:t>
            </a:r>
            <a:r>
              <a:rPr sz="700" spc="10" dirty="0">
                <a:latin typeface="Microsoft Sans Serif"/>
                <a:cs typeface="Microsoft Sans Serif"/>
              </a:rPr>
              <a:t>la </a:t>
            </a:r>
            <a:r>
              <a:rPr sz="700" spc="25" dirty="0">
                <a:latin typeface="Microsoft Sans Serif"/>
                <a:cs typeface="Microsoft Sans Serif"/>
              </a:rPr>
              <a:t>configuración </a:t>
            </a:r>
            <a:r>
              <a:rPr sz="700" spc="20" dirty="0">
                <a:latin typeface="Microsoft Sans Serif"/>
                <a:cs typeface="Microsoft Sans Serif"/>
              </a:rPr>
              <a:t>del </a:t>
            </a:r>
            <a:r>
              <a:rPr sz="700" spc="15" dirty="0">
                <a:latin typeface="Microsoft Sans Serif"/>
                <a:cs typeface="Microsoft Sans Serif"/>
              </a:rPr>
              <a:t>relé. </a:t>
            </a:r>
            <a:r>
              <a:rPr sz="700" spc="-10" dirty="0">
                <a:latin typeface="Microsoft Sans Serif"/>
                <a:cs typeface="Microsoft Sans Serif"/>
              </a:rPr>
              <a:t>La </a:t>
            </a:r>
            <a:r>
              <a:rPr sz="700" spc="25" dirty="0">
                <a:latin typeface="Microsoft Sans Serif"/>
                <a:cs typeface="Microsoft Sans Serif"/>
              </a:rPr>
              <a:t>configuración </a:t>
            </a:r>
            <a:r>
              <a:rPr sz="700" spc="20" dirty="0">
                <a:latin typeface="Microsoft Sans Serif"/>
                <a:cs typeface="Microsoft Sans Serif"/>
              </a:rPr>
              <a:t>del relé </a:t>
            </a:r>
            <a:r>
              <a:rPr sz="700" spc="-175" dirty="0">
                <a:latin typeface="Microsoft Sans Serif"/>
                <a:cs typeface="Microsoft Sans Serif"/>
              </a:rPr>
              <a:t> </a:t>
            </a:r>
            <a:r>
              <a:rPr sz="700" spc="20" dirty="0">
                <a:latin typeface="Microsoft Sans Serif"/>
                <a:cs typeface="Microsoft Sans Serif"/>
              </a:rPr>
              <a:t>debe </a:t>
            </a:r>
            <a:r>
              <a:rPr sz="700" spc="25" dirty="0">
                <a:latin typeface="Microsoft Sans Serif"/>
                <a:cs typeface="Microsoft Sans Serif"/>
              </a:rPr>
              <a:t>determinarse </a:t>
            </a:r>
            <a:r>
              <a:rPr sz="700" dirty="0">
                <a:latin typeface="Microsoft Sans Serif"/>
                <a:cs typeface="Microsoft Sans Serif"/>
              </a:rPr>
              <a:t>a </a:t>
            </a:r>
            <a:r>
              <a:rPr sz="700" spc="35" dirty="0">
                <a:latin typeface="Microsoft Sans Serif"/>
                <a:cs typeface="Microsoft Sans Serif"/>
              </a:rPr>
              <a:t>partir </a:t>
            </a:r>
            <a:r>
              <a:rPr sz="700" spc="20" dirty="0">
                <a:latin typeface="Microsoft Sans Serif"/>
                <a:cs typeface="Microsoft Sans Serif"/>
              </a:rPr>
              <a:t>de </a:t>
            </a:r>
            <a:r>
              <a:rPr sz="700" spc="25" dirty="0">
                <a:latin typeface="Microsoft Sans Serif"/>
                <a:cs typeface="Microsoft Sans Serif"/>
              </a:rPr>
              <a:t>pruebas </a:t>
            </a:r>
            <a:r>
              <a:rPr sz="700" spc="20" dirty="0">
                <a:latin typeface="Microsoft Sans Serif"/>
                <a:cs typeface="Microsoft Sans Serif"/>
              </a:rPr>
              <a:t>de </a:t>
            </a:r>
            <a:r>
              <a:rPr sz="700" spc="25" dirty="0">
                <a:latin typeface="Microsoft Sans Serif"/>
                <a:cs typeface="Microsoft Sans Serif"/>
              </a:rPr>
              <a:t>campo </a:t>
            </a:r>
            <a:r>
              <a:rPr sz="700" spc="35" dirty="0">
                <a:latin typeface="Microsoft Sans Serif"/>
                <a:cs typeface="Microsoft Sans Serif"/>
              </a:rPr>
              <a:t>durante </a:t>
            </a:r>
            <a:r>
              <a:rPr sz="700" spc="10" dirty="0">
                <a:latin typeface="Microsoft Sans Serif"/>
                <a:cs typeface="Microsoft Sans Serif"/>
              </a:rPr>
              <a:t>la </a:t>
            </a:r>
            <a:r>
              <a:rPr sz="700" spc="20" dirty="0">
                <a:latin typeface="Microsoft Sans Serif"/>
                <a:cs typeface="Microsoft Sans Serif"/>
              </a:rPr>
              <a:t>puesta en </a:t>
            </a:r>
            <a:r>
              <a:rPr sz="700" spc="25" dirty="0">
                <a:latin typeface="Microsoft Sans Serif"/>
                <a:cs typeface="Microsoft Sans Serif"/>
              </a:rPr>
              <a:t> </a:t>
            </a:r>
            <a:r>
              <a:rPr sz="700" spc="10" dirty="0">
                <a:latin typeface="Microsoft Sans Serif"/>
                <a:cs typeface="Microsoft Sans Serif"/>
              </a:rPr>
              <a:t>servicio.</a:t>
            </a:r>
            <a:r>
              <a:rPr sz="700" spc="-5" dirty="0">
                <a:latin typeface="Microsoft Sans Serif"/>
                <a:cs typeface="Microsoft Sans Serif"/>
              </a:rPr>
              <a:t> </a:t>
            </a:r>
            <a:r>
              <a:rPr sz="700" spc="15" dirty="0">
                <a:latin typeface="Microsoft Sans Serif"/>
                <a:cs typeface="Microsoft Sans Serif"/>
              </a:rPr>
              <a:t>Como</a:t>
            </a:r>
            <a:r>
              <a:rPr sz="700" dirty="0">
                <a:latin typeface="Microsoft Sans Serif"/>
                <a:cs typeface="Microsoft Sans Serif"/>
              </a:rPr>
              <a:t> </a:t>
            </a:r>
            <a:r>
              <a:rPr sz="700" spc="20" dirty="0">
                <a:latin typeface="Microsoft Sans Serif"/>
                <a:cs typeface="Microsoft Sans Serif"/>
              </a:rPr>
              <a:t>ejemplo,</a:t>
            </a:r>
            <a:r>
              <a:rPr sz="700" spc="-5" dirty="0">
                <a:latin typeface="Microsoft Sans Serif"/>
                <a:cs typeface="Microsoft Sans Serif"/>
              </a:rPr>
              <a:t> </a:t>
            </a:r>
            <a:r>
              <a:rPr sz="700" spc="10" dirty="0">
                <a:latin typeface="Microsoft Sans Serif"/>
                <a:cs typeface="Microsoft Sans Serif"/>
              </a:rPr>
              <a:t>la</a:t>
            </a:r>
            <a:r>
              <a:rPr sz="700" dirty="0">
                <a:latin typeface="Microsoft Sans Serif"/>
                <a:cs typeface="Microsoft Sans Serif"/>
              </a:rPr>
              <a:t> </a:t>
            </a:r>
            <a:r>
              <a:rPr sz="700" spc="5" dirty="0">
                <a:latin typeface="Microsoft Sans Serif"/>
                <a:cs typeface="Microsoft Sans Serif"/>
              </a:rPr>
              <a:t>Tabla</a:t>
            </a:r>
            <a:r>
              <a:rPr sz="700" dirty="0">
                <a:latin typeface="Microsoft Sans Serif"/>
                <a:cs typeface="Microsoft Sans Serif"/>
              </a:rPr>
              <a:t> </a:t>
            </a:r>
            <a:r>
              <a:rPr sz="700" spc="40" dirty="0">
                <a:latin typeface="Microsoft Sans Serif"/>
                <a:cs typeface="Microsoft Sans Serif"/>
              </a:rPr>
              <a:t>I</a:t>
            </a:r>
            <a:r>
              <a:rPr sz="700" spc="-5" dirty="0">
                <a:latin typeface="Microsoft Sans Serif"/>
                <a:cs typeface="Microsoft Sans Serif"/>
              </a:rPr>
              <a:t> </a:t>
            </a:r>
            <a:r>
              <a:rPr sz="700" spc="30" dirty="0">
                <a:latin typeface="Microsoft Sans Serif"/>
                <a:cs typeface="Microsoft Sans Serif"/>
              </a:rPr>
              <a:t>muestra</a:t>
            </a:r>
            <a:r>
              <a:rPr sz="700" dirty="0">
                <a:latin typeface="Microsoft Sans Serif"/>
                <a:cs typeface="Microsoft Sans Serif"/>
              </a:rPr>
              <a:t> </a:t>
            </a:r>
            <a:r>
              <a:rPr sz="700" spc="10" dirty="0">
                <a:latin typeface="Microsoft Sans Serif"/>
                <a:cs typeface="Microsoft Sans Serif"/>
              </a:rPr>
              <a:t>la</a:t>
            </a:r>
            <a:r>
              <a:rPr sz="700" dirty="0">
                <a:latin typeface="Microsoft Sans Serif"/>
                <a:cs typeface="Microsoft Sans Serif"/>
              </a:rPr>
              <a:t> </a:t>
            </a:r>
            <a:r>
              <a:rPr sz="700" spc="40" dirty="0">
                <a:latin typeface="Microsoft Sans Serif"/>
                <a:cs typeface="Microsoft Sans Serif"/>
              </a:rPr>
              <a:t>magnitud</a:t>
            </a:r>
            <a:r>
              <a:rPr sz="700" spc="-5" dirty="0">
                <a:latin typeface="Microsoft Sans Serif"/>
                <a:cs typeface="Microsoft Sans Serif"/>
              </a:rPr>
              <a:t> </a:t>
            </a:r>
            <a:r>
              <a:rPr sz="700" spc="20" dirty="0">
                <a:latin typeface="Microsoft Sans Serif"/>
                <a:cs typeface="Microsoft Sans Serif"/>
              </a:rPr>
              <a:t>del</a:t>
            </a:r>
            <a:r>
              <a:rPr sz="700" dirty="0">
                <a:latin typeface="Microsoft Sans Serif"/>
                <a:cs typeface="Microsoft Sans Serif"/>
              </a:rPr>
              <a:t> </a:t>
            </a:r>
            <a:r>
              <a:rPr sz="700" spc="20" dirty="0">
                <a:latin typeface="Microsoft Sans Serif"/>
                <a:cs typeface="Microsoft Sans Serif"/>
              </a:rPr>
              <a:t>voltaje</a:t>
            </a:r>
            <a:r>
              <a:rPr sz="700" dirty="0">
                <a:latin typeface="Microsoft Sans Serif"/>
                <a:cs typeface="Microsoft Sans Serif"/>
              </a:rPr>
              <a:t> </a:t>
            </a:r>
            <a:r>
              <a:rPr sz="700" spc="20" dirty="0">
                <a:latin typeface="Microsoft Sans Serif"/>
                <a:cs typeface="Microsoft Sans Serif"/>
              </a:rPr>
              <a:t>del</a:t>
            </a:r>
            <a:r>
              <a:rPr sz="700" spc="-5" dirty="0">
                <a:latin typeface="Microsoft Sans Serif"/>
                <a:cs typeface="Microsoft Sans Serif"/>
              </a:rPr>
              <a:t> </a:t>
            </a:r>
            <a:r>
              <a:rPr sz="700" spc="25" dirty="0">
                <a:latin typeface="Microsoft Sans Serif"/>
                <a:cs typeface="Microsoft Sans Serif"/>
              </a:rPr>
              <a:t>tercer </a:t>
            </a:r>
            <a:r>
              <a:rPr sz="700" spc="-170" dirty="0">
                <a:latin typeface="Microsoft Sans Serif"/>
                <a:cs typeface="Microsoft Sans Serif"/>
              </a:rPr>
              <a:t> </a:t>
            </a:r>
            <a:r>
              <a:rPr sz="700" spc="30" dirty="0">
                <a:latin typeface="Microsoft Sans Serif"/>
                <a:cs typeface="Microsoft Sans Serif"/>
              </a:rPr>
              <a:t>armónico </a:t>
            </a:r>
            <a:r>
              <a:rPr sz="700" spc="20" dirty="0">
                <a:latin typeface="Microsoft Sans Serif"/>
                <a:cs typeface="Microsoft Sans Serif"/>
              </a:rPr>
              <a:t>en </a:t>
            </a:r>
            <a:r>
              <a:rPr sz="700" spc="10" dirty="0">
                <a:latin typeface="Microsoft Sans Serif"/>
                <a:cs typeface="Microsoft Sans Serif"/>
              </a:rPr>
              <a:t>el </a:t>
            </a:r>
            <a:r>
              <a:rPr sz="700" spc="40" dirty="0">
                <a:latin typeface="Microsoft Sans Serif"/>
                <a:cs typeface="Microsoft Sans Serif"/>
              </a:rPr>
              <a:t>neutro </a:t>
            </a:r>
            <a:r>
              <a:rPr sz="700" spc="5" dirty="0">
                <a:latin typeface="Microsoft Sans Serif"/>
                <a:cs typeface="Microsoft Sans Serif"/>
              </a:rPr>
              <a:t>y </a:t>
            </a:r>
            <a:r>
              <a:rPr sz="700" spc="20" dirty="0">
                <a:latin typeface="Microsoft Sans Serif"/>
                <a:cs typeface="Microsoft Sans Serif"/>
              </a:rPr>
              <a:t>en </a:t>
            </a:r>
            <a:r>
              <a:rPr sz="700" spc="10" dirty="0">
                <a:latin typeface="Microsoft Sans Serif"/>
                <a:cs typeface="Microsoft Sans Serif"/>
              </a:rPr>
              <a:t>los </a:t>
            </a:r>
            <a:r>
              <a:rPr sz="700" spc="25" dirty="0">
                <a:latin typeface="Microsoft Sans Serif"/>
                <a:cs typeface="Microsoft Sans Serif"/>
              </a:rPr>
              <a:t>terminales </a:t>
            </a:r>
            <a:r>
              <a:rPr sz="700" spc="5" dirty="0">
                <a:latin typeface="Microsoft Sans Serif"/>
                <a:cs typeface="Microsoft Sans Serif"/>
              </a:rPr>
              <a:t>y </a:t>
            </a:r>
            <a:r>
              <a:rPr sz="700" spc="10" dirty="0">
                <a:latin typeface="Microsoft Sans Serif"/>
                <a:cs typeface="Microsoft Sans Serif"/>
              </a:rPr>
              <a:t>su </a:t>
            </a:r>
            <a:r>
              <a:rPr sz="700" spc="20" dirty="0">
                <a:latin typeface="Microsoft Sans Serif"/>
                <a:cs typeface="Microsoft Sans Serif"/>
              </a:rPr>
              <a:t>relación </a:t>
            </a:r>
            <a:r>
              <a:rPr sz="700" spc="25" dirty="0">
                <a:latin typeface="Microsoft Sans Serif"/>
                <a:cs typeface="Microsoft Sans Serif"/>
              </a:rPr>
              <a:t>para diferentes </a:t>
            </a:r>
            <a:r>
              <a:rPr sz="700" spc="30" dirty="0">
                <a:latin typeface="Microsoft Sans Serif"/>
                <a:cs typeface="Microsoft Sans Serif"/>
              </a:rPr>
              <a:t> </a:t>
            </a:r>
            <a:r>
              <a:rPr sz="700" spc="15" dirty="0">
                <a:latin typeface="Microsoft Sans Serif"/>
                <a:cs typeface="Microsoft Sans Serif"/>
              </a:rPr>
              <a:t>condiciones </a:t>
            </a:r>
            <a:r>
              <a:rPr sz="700" spc="20" dirty="0">
                <a:latin typeface="Microsoft Sans Serif"/>
                <a:cs typeface="Microsoft Sans Serif"/>
              </a:rPr>
              <a:t>de </a:t>
            </a:r>
            <a:r>
              <a:rPr sz="700" spc="25" dirty="0">
                <a:latin typeface="Microsoft Sans Serif"/>
                <a:cs typeface="Microsoft Sans Serif"/>
              </a:rPr>
              <a:t>operación para </a:t>
            </a:r>
            <a:r>
              <a:rPr sz="700" spc="40" dirty="0">
                <a:latin typeface="Microsoft Sans Serif"/>
                <a:cs typeface="Microsoft Sans Serif"/>
              </a:rPr>
              <a:t>un </a:t>
            </a:r>
            <a:r>
              <a:rPr sz="700" spc="30" dirty="0">
                <a:latin typeface="Microsoft Sans Serif"/>
                <a:cs typeface="Microsoft Sans Serif"/>
              </a:rPr>
              <a:t>generador </a:t>
            </a:r>
            <a:r>
              <a:rPr sz="700" spc="20" dirty="0">
                <a:latin typeface="Microsoft Sans Serif"/>
                <a:cs typeface="Microsoft Sans Serif"/>
              </a:rPr>
              <a:t>típico. </a:t>
            </a:r>
            <a:r>
              <a:rPr sz="700" spc="-10" dirty="0">
                <a:latin typeface="Microsoft Sans Serif"/>
                <a:cs typeface="Microsoft Sans Serif"/>
              </a:rPr>
              <a:t>La </a:t>
            </a:r>
            <a:r>
              <a:rPr sz="700" spc="10" dirty="0">
                <a:latin typeface="Microsoft Sans Serif"/>
                <a:cs typeface="Microsoft Sans Serif"/>
              </a:rPr>
              <a:t>necesidad </a:t>
            </a:r>
            <a:r>
              <a:rPr sz="700" spc="20" dirty="0">
                <a:latin typeface="Microsoft Sans Serif"/>
                <a:cs typeface="Microsoft Sans Serif"/>
              </a:rPr>
              <a:t>de </a:t>
            </a:r>
            <a:r>
              <a:rPr sz="700" spc="25" dirty="0">
                <a:latin typeface="Microsoft Sans Serif"/>
                <a:cs typeface="Microsoft Sans Serif"/>
              </a:rPr>
              <a:t> múltiples </a:t>
            </a:r>
            <a:r>
              <a:rPr sz="700" spc="-45" dirty="0">
                <a:latin typeface="Microsoft Sans Serif"/>
                <a:cs typeface="Microsoft Sans Serif"/>
              </a:rPr>
              <a:t>VT </a:t>
            </a:r>
            <a:r>
              <a:rPr sz="700" spc="5" dirty="0">
                <a:latin typeface="Microsoft Sans Serif"/>
                <a:cs typeface="Microsoft Sans Serif"/>
              </a:rPr>
              <a:t>y </a:t>
            </a:r>
            <a:r>
              <a:rPr sz="700" spc="10" dirty="0">
                <a:latin typeface="Microsoft Sans Serif"/>
                <a:cs typeface="Microsoft Sans Serif"/>
              </a:rPr>
              <a:t>la necesidad </a:t>
            </a:r>
            <a:r>
              <a:rPr sz="700" spc="20" dirty="0">
                <a:latin typeface="Microsoft Sans Serif"/>
                <a:cs typeface="Microsoft Sans Serif"/>
              </a:rPr>
              <a:t>de </a:t>
            </a:r>
            <a:r>
              <a:rPr sz="700" spc="25" dirty="0">
                <a:latin typeface="Microsoft Sans Serif"/>
                <a:cs typeface="Microsoft Sans Serif"/>
              </a:rPr>
              <a:t>pruebas </a:t>
            </a:r>
            <a:r>
              <a:rPr sz="700" spc="20" dirty="0">
                <a:latin typeface="Microsoft Sans Serif"/>
                <a:cs typeface="Microsoft Sans Serif"/>
              </a:rPr>
              <a:t>de </a:t>
            </a:r>
            <a:r>
              <a:rPr sz="700" spc="25" dirty="0">
                <a:latin typeface="Microsoft Sans Serif"/>
                <a:cs typeface="Microsoft Sans Serif"/>
              </a:rPr>
              <a:t>campo para </a:t>
            </a:r>
            <a:r>
              <a:rPr sz="700" spc="35" dirty="0">
                <a:latin typeface="Microsoft Sans Serif"/>
                <a:cs typeface="Microsoft Sans Serif"/>
              </a:rPr>
              <a:t>determinar </a:t>
            </a:r>
            <a:r>
              <a:rPr sz="700" spc="10" dirty="0">
                <a:latin typeface="Microsoft Sans Serif"/>
                <a:cs typeface="Microsoft Sans Serif"/>
              </a:rPr>
              <a:t>la </a:t>
            </a:r>
            <a:r>
              <a:rPr sz="700" spc="15" dirty="0">
                <a:latin typeface="Microsoft Sans Serif"/>
                <a:cs typeface="Microsoft Sans Serif"/>
              </a:rPr>
              <a:t> </a:t>
            </a:r>
            <a:r>
              <a:rPr sz="700" spc="25" dirty="0">
                <a:latin typeface="Microsoft Sans Serif"/>
                <a:cs typeface="Microsoft Sans Serif"/>
              </a:rPr>
              <a:t>configuración </a:t>
            </a:r>
            <a:r>
              <a:rPr sz="700" spc="20" dirty="0">
                <a:latin typeface="Microsoft Sans Serif"/>
                <a:cs typeface="Microsoft Sans Serif"/>
              </a:rPr>
              <a:t>de </a:t>
            </a:r>
            <a:r>
              <a:rPr sz="700" spc="10" dirty="0">
                <a:latin typeface="Microsoft Sans Serif"/>
                <a:cs typeface="Microsoft Sans Serif"/>
              </a:rPr>
              <a:t>los relés </a:t>
            </a:r>
            <a:r>
              <a:rPr sz="700" spc="20" dirty="0">
                <a:latin typeface="Microsoft Sans Serif"/>
                <a:cs typeface="Microsoft Sans Serif"/>
              </a:rPr>
              <a:t>son </a:t>
            </a:r>
            <a:r>
              <a:rPr sz="700" spc="10" dirty="0">
                <a:latin typeface="Microsoft Sans Serif"/>
                <a:cs typeface="Microsoft Sans Serif"/>
              </a:rPr>
              <a:t>los </a:t>
            </a:r>
            <a:r>
              <a:rPr sz="700" spc="30" dirty="0">
                <a:latin typeface="Microsoft Sans Serif"/>
                <a:cs typeface="Microsoft Sans Serif"/>
              </a:rPr>
              <a:t>puntos </a:t>
            </a:r>
            <a:r>
              <a:rPr sz="700" spc="15" dirty="0">
                <a:latin typeface="Microsoft Sans Serif"/>
                <a:cs typeface="Microsoft Sans Serif"/>
              </a:rPr>
              <a:t>débiles </a:t>
            </a:r>
            <a:r>
              <a:rPr sz="700" spc="20" dirty="0">
                <a:latin typeface="Microsoft Sans Serif"/>
                <a:cs typeface="Microsoft Sans Serif"/>
              </a:rPr>
              <a:t>de </a:t>
            </a:r>
            <a:r>
              <a:rPr sz="700" spc="10" dirty="0">
                <a:latin typeface="Microsoft Sans Serif"/>
                <a:cs typeface="Microsoft Sans Serif"/>
              </a:rPr>
              <a:t>este </a:t>
            </a:r>
            <a:r>
              <a:rPr sz="700" spc="15" dirty="0">
                <a:latin typeface="Microsoft Sans Serif"/>
                <a:cs typeface="Microsoft Sans Serif"/>
              </a:rPr>
              <a:t>esquema. </a:t>
            </a:r>
            <a:r>
              <a:rPr sz="700" spc="-10" dirty="0">
                <a:latin typeface="Microsoft Sans Serif"/>
                <a:cs typeface="Microsoft Sans Serif"/>
              </a:rPr>
              <a:t>Sin </a:t>
            </a:r>
            <a:r>
              <a:rPr sz="700" spc="-5" dirty="0">
                <a:latin typeface="Microsoft Sans Serif"/>
                <a:cs typeface="Microsoft Sans Serif"/>
              </a:rPr>
              <a:t> </a:t>
            </a:r>
            <a:r>
              <a:rPr sz="700" spc="30" dirty="0">
                <a:latin typeface="Microsoft Sans Serif"/>
                <a:cs typeface="Microsoft Sans Serif"/>
              </a:rPr>
              <a:t>embargo,</a:t>
            </a:r>
            <a:r>
              <a:rPr sz="700" spc="-5" dirty="0">
                <a:latin typeface="Microsoft Sans Serif"/>
                <a:cs typeface="Microsoft Sans Serif"/>
              </a:rPr>
              <a:t> </a:t>
            </a:r>
            <a:r>
              <a:rPr sz="700" spc="10" dirty="0">
                <a:latin typeface="Microsoft Sans Serif"/>
                <a:cs typeface="Microsoft Sans Serif"/>
              </a:rPr>
              <a:t>este</a:t>
            </a:r>
            <a:r>
              <a:rPr sz="700" dirty="0">
                <a:latin typeface="Microsoft Sans Serif"/>
                <a:cs typeface="Microsoft Sans Serif"/>
              </a:rPr>
              <a:t> </a:t>
            </a:r>
            <a:r>
              <a:rPr sz="700" spc="20" dirty="0">
                <a:latin typeface="Microsoft Sans Serif"/>
                <a:cs typeface="Microsoft Sans Serif"/>
              </a:rPr>
              <a:t>esquema</a:t>
            </a:r>
            <a:r>
              <a:rPr sz="700" spc="-5" dirty="0">
                <a:latin typeface="Microsoft Sans Serif"/>
                <a:cs typeface="Microsoft Sans Serif"/>
              </a:rPr>
              <a:t> </a:t>
            </a:r>
            <a:r>
              <a:rPr sz="700" spc="30" dirty="0">
                <a:latin typeface="Microsoft Sans Serif"/>
                <a:cs typeface="Microsoft Sans Serif"/>
              </a:rPr>
              <a:t>proporciona</a:t>
            </a:r>
            <a:r>
              <a:rPr sz="700" dirty="0">
                <a:latin typeface="Microsoft Sans Serif"/>
                <a:cs typeface="Microsoft Sans Serif"/>
              </a:rPr>
              <a:t> </a:t>
            </a:r>
            <a:r>
              <a:rPr sz="700" spc="30" dirty="0">
                <a:latin typeface="Microsoft Sans Serif"/>
                <a:cs typeface="Microsoft Sans Serif"/>
              </a:rPr>
              <a:t>una</a:t>
            </a:r>
            <a:r>
              <a:rPr sz="700" spc="-5" dirty="0">
                <a:latin typeface="Microsoft Sans Serif"/>
                <a:cs typeface="Microsoft Sans Serif"/>
              </a:rPr>
              <a:t> </a:t>
            </a:r>
            <a:r>
              <a:rPr sz="700" spc="30" dirty="0">
                <a:latin typeface="Microsoft Sans Serif"/>
                <a:cs typeface="Microsoft Sans Serif"/>
              </a:rPr>
              <a:t>cobertura</a:t>
            </a:r>
            <a:r>
              <a:rPr sz="700" dirty="0">
                <a:latin typeface="Microsoft Sans Serif"/>
                <a:cs typeface="Microsoft Sans Serif"/>
              </a:rPr>
              <a:t> </a:t>
            </a:r>
            <a:r>
              <a:rPr sz="700" spc="35" dirty="0">
                <a:latin typeface="Microsoft Sans Serif"/>
                <a:cs typeface="Microsoft Sans Serif"/>
              </a:rPr>
              <a:t>óptima</a:t>
            </a:r>
            <a:r>
              <a:rPr sz="700" spc="-5" dirty="0">
                <a:latin typeface="Microsoft Sans Serif"/>
                <a:cs typeface="Microsoft Sans Serif"/>
              </a:rPr>
              <a:t> </a:t>
            </a:r>
            <a:r>
              <a:rPr sz="700" spc="20" dirty="0">
                <a:latin typeface="Microsoft Sans Serif"/>
                <a:cs typeface="Microsoft Sans Serif"/>
              </a:rPr>
              <a:t>de</a:t>
            </a:r>
            <a:r>
              <a:rPr sz="700" dirty="0">
                <a:latin typeface="Microsoft Sans Serif"/>
                <a:cs typeface="Microsoft Sans Serif"/>
              </a:rPr>
              <a:t> </a:t>
            </a:r>
            <a:r>
              <a:rPr sz="700" spc="10" dirty="0">
                <a:latin typeface="Microsoft Sans Serif"/>
                <a:cs typeface="Microsoft Sans Serif"/>
              </a:rPr>
              <a:t>fallas</a:t>
            </a:r>
            <a:r>
              <a:rPr sz="700" spc="-5" dirty="0">
                <a:latin typeface="Microsoft Sans Serif"/>
                <a:cs typeface="Microsoft Sans Serif"/>
              </a:rPr>
              <a:t> </a:t>
            </a:r>
            <a:r>
              <a:rPr sz="700" spc="20" dirty="0">
                <a:latin typeface="Microsoft Sans Serif"/>
                <a:cs typeface="Microsoft Sans Serif"/>
              </a:rPr>
              <a:t>del</a:t>
            </a:r>
            <a:r>
              <a:rPr sz="700" dirty="0">
                <a:latin typeface="Microsoft Sans Serif"/>
                <a:cs typeface="Microsoft Sans Serif"/>
              </a:rPr>
              <a:t> </a:t>
            </a:r>
            <a:r>
              <a:rPr sz="700" spc="10" dirty="0">
                <a:latin typeface="Microsoft Sans Serif"/>
                <a:cs typeface="Microsoft Sans Serif"/>
              </a:rPr>
              <a:t>100 </a:t>
            </a:r>
            <a:r>
              <a:rPr sz="700" spc="-170" dirty="0">
                <a:latin typeface="Microsoft Sans Serif"/>
                <a:cs typeface="Microsoft Sans Serif"/>
              </a:rPr>
              <a:t> </a:t>
            </a:r>
            <a:r>
              <a:rPr sz="700" spc="40" dirty="0">
                <a:latin typeface="Microsoft Sans Serif"/>
                <a:cs typeface="Microsoft Sans Serif"/>
              </a:rPr>
              <a:t>por</a:t>
            </a:r>
            <a:r>
              <a:rPr sz="700" spc="-10" dirty="0">
                <a:latin typeface="Microsoft Sans Serif"/>
                <a:cs typeface="Microsoft Sans Serif"/>
              </a:rPr>
              <a:t> </a:t>
            </a:r>
            <a:r>
              <a:rPr sz="700" spc="20" dirty="0">
                <a:latin typeface="Microsoft Sans Serif"/>
                <a:cs typeface="Microsoft Sans Serif"/>
              </a:rPr>
              <a:t>ciento.</a:t>
            </a:r>
            <a:endParaRPr sz="700">
              <a:latin typeface="Microsoft Sans Serif"/>
              <a:cs typeface="Microsoft Sans Serif"/>
            </a:endParaRPr>
          </a:p>
          <a:p>
            <a:pPr marR="31115" algn="ctr">
              <a:lnSpc>
                <a:spcPct val="100000"/>
              </a:lnSpc>
              <a:spcBef>
                <a:spcPts val="715"/>
              </a:spcBef>
            </a:pPr>
            <a:r>
              <a:rPr sz="750" spc="-10" dirty="0">
                <a:latin typeface="Microsoft Sans Serif"/>
                <a:cs typeface="Microsoft Sans Serif"/>
              </a:rPr>
              <a:t>t</a:t>
            </a:r>
            <a:r>
              <a:rPr sz="600" spc="-10" dirty="0">
                <a:latin typeface="Microsoft Sans Serif"/>
                <a:cs typeface="Microsoft Sans Serif"/>
              </a:rPr>
              <a:t>CAPAZ</a:t>
            </a:r>
            <a:r>
              <a:rPr sz="750" spc="-10" dirty="0">
                <a:latin typeface="Microsoft Sans Serif"/>
                <a:cs typeface="Microsoft Sans Serif"/>
              </a:rPr>
              <a:t>I</a:t>
            </a:r>
            <a:endParaRPr sz="750">
              <a:latin typeface="Microsoft Sans Serif"/>
              <a:cs typeface="Microsoft Sans Serif"/>
            </a:endParaRPr>
          </a:p>
          <a:p>
            <a:pPr marR="25400" algn="ctr">
              <a:lnSpc>
                <a:spcPct val="100000"/>
              </a:lnSpc>
              <a:spcBef>
                <a:spcPts val="125"/>
              </a:spcBef>
            </a:pPr>
            <a:r>
              <a:rPr sz="650" spc="-20" dirty="0">
                <a:latin typeface="Microsoft Sans Serif"/>
                <a:cs typeface="Microsoft Sans Serif"/>
              </a:rPr>
              <a:t>METRO</a:t>
            </a:r>
            <a:r>
              <a:rPr sz="550" spc="-20" dirty="0">
                <a:latin typeface="Microsoft Sans Serif"/>
                <a:cs typeface="Microsoft Sans Serif"/>
              </a:rPr>
              <a:t>AGNITUDES</a:t>
            </a:r>
            <a:r>
              <a:rPr sz="550" spc="5" dirty="0">
                <a:latin typeface="Microsoft Sans Serif"/>
                <a:cs typeface="Microsoft Sans Serif"/>
              </a:rPr>
              <a:t> </a:t>
            </a:r>
            <a:r>
              <a:rPr sz="550" spc="-10" dirty="0">
                <a:latin typeface="Microsoft Sans Serif"/>
                <a:cs typeface="Microsoft Sans Serif"/>
              </a:rPr>
              <a:t>DE</a:t>
            </a:r>
            <a:r>
              <a:rPr sz="650" spc="-10" dirty="0">
                <a:latin typeface="Microsoft Sans Serif"/>
                <a:cs typeface="Microsoft Sans Serif"/>
              </a:rPr>
              <a:t>t</a:t>
            </a:r>
            <a:r>
              <a:rPr sz="550" spc="-10" dirty="0">
                <a:latin typeface="Microsoft Sans Serif"/>
                <a:cs typeface="Microsoft Sans Serif"/>
              </a:rPr>
              <a:t>tercero</a:t>
            </a:r>
            <a:r>
              <a:rPr sz="650" spc="-10" dirty="0">
                <a:latin typeface="Microsoft Sans Serif"/>
                <a:cs typeface="Microsoft Sans Serif"/>
              </a:rPr>
              <a:t>-H</a:t>
            </a:r>
            <a:r>
              <a:rPr sz="550" spc="-10" dirty="0">
                <a:latin typeface="Microsoft Sans Serif"/>
                <a:cs typeface="Microsoft Sans Serif"/>
              </a:rPr>
              <a:t>ARMONICO</a:t>
            </a:r>
            <a:r>
              <a:rPr sz="650" spc="-10" dirty="0">
                <a:latin typeface="Microsoft Sans Serif"/>
                <a:cs typeface="Microsoft Sans Serif"/>
              </a:rPr>
              <a:t>V</a:t>
            </a:r>
            <a:r>
              <a:rPr sz="550" spc="-10" dirty="0">
                <a:latin typeface="Microsoft Sans Serif"/>
                <a:cs typeface="Microsoft Sans Serif"/>
              </a:rPr>
              <a:t>OLTAJE</a:t>
            </a:r>
            <a:r>
              <a:rPr sz="550" spc="5" dirty="0">
                <a:latin typeface="Microsoft Sans Serif"/>
                <a:cs typeface="Microsoft Sans Serif"/>
              </a:rPr>
              <a:t> </a:t>
            </a:r>
            <a:r>
              <a:rPr sz="550" spc="-30" dirty="0">
                <a:latin typeface="Microsoft Sans Serif"/>
                <a:cs typeface="Microsoft Sans Serif"/>
              </a:rPr>
              <a:t>PARA</a:t>
            </a:r>
            <a:r>
              <a:rPr sz="550" spc="5" dirty="0">
                <a:latin typeface="Microsoft Sans Serif"/>
                <a:cs typeface="Microsoft Sans Serif"/>
              </a:rPr>
              <a:t> </a:t>
            </a:r>
            <a:r>
              <a:rPr sz="550" spc="10" dirty="0">
                <a:latin typeface="Microsoft Sans Serif"/>
                <a:cs typeface="Microsoft Sans Serif"/>
              </a:rPr>
              <a:t>UN</a:t>
            </a:r>
            <a:endParaRPr sz="550">
              <a:latin typeface="Microsoft Sans Serif"/>
              <a:cs typeface="Microsoft Sans Serif"/>
            </a:endParaRPr>
          </a:p>
          <a:p>
            <a:pPr marR="45085" algn="ctr">
              <a:lnSpc>
                <a:spcPct val="100000"/>
              </a:lnSpc>
              <a:spcBef>
                <a:spcPts val="130"/>
              </a:spcBef>
            </a:pPr>
            <a:r>
              <a:rPr sz="650" spc="-5" dirty="0">
                <a:latin typeface="Microsoft Sans Serif"/>
                <a:cs typeface="Microsoft Sans Serif"/>
              </a:rPr>
              <a:t>t</a:t>
            </a:r>
            <a:r>
              <a:rPr sz="550" spc="-5" dirty="0">
                <a:latin typeface="Microsoft Sans Serif"/>
                <a:cs typeface="Microsoft Sans Serif"/>
              </a:rPr>
              <a:t>típico</a:t>
            </a:r>
            <a:r>
              <a:rPr sz="650" spc="-5" dirty="0">
                <a:latin typeface="Microsoft Sans Serif"/>
                <a:cs typeface="Microsoft Sans Serif"/>
              </a:rPr>
              <a:t>GRAMO</a:t>
            </a:r>
            <a:r>
              <a:rPr sz="550" spc="-5" dirty="0">
                <a:latin typeface="Microsoft Sans Serif"/>
                <a:cs typeface="Microsoft Sans Serif"/>
              </a:rPr>
              <a:t>ENERADOR</a:t>
            </a:r>
            <a:r>
              <a:rPr sz="650" spc="-5" dirty="0">
                <a:latin typeface="Microsoft Sans Serif"/>
                <a:cs typeface="Microsoft Sans Serif"/>
              </a:rPr>
              <a:t>[1]</a:t>
            </a:r>
            <a:endParaRPr sz="650">
              <a:latin typeface="Microsoft Sans Serif"/>
              <a:cs typeface="Microsoft Sans Serif"/>
            </a:endParaRPr>
          </a:p>
        </p:txBody>
      </p:sp>
      <p:sp>
        <p:nvSpPr>
          <p:cNvPr id="250" name="object 250"/>
          <p:cNvSpPr txBox="1"/>
          <p:nvPr/>
        </p:nvSpPr>
        <p:spPr>
          <a:xfrm>
            <a:off x="13009146" y="5242559"/>
            <a:ext cx="1666756" cy="120546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44780" marR="5080" indent="-132715">
              <a:lnSpc>
                <a:spcPct val="140000"/>
              </a:lnSpc>
              <a:spcBef>
                <a:spcPts val="100"/>
              </a:spcBef>
            </a:pPr>
            <a:r>
              <a:rPr sz="500" spc="5" dirty="0">
                <a:latin typeface="Microsoft Sans Serif"/>
                <a:cs typeface="Microsoft Sans Serif"/>
              </a:rPr>
              <a:t>Elevador</a:t>
            </a:r>
            <a:r>
              <a:rPr sz="500" spc="-30" dirty="0">
                <a:latin typeface="Microsoft Sans Serif"/>
                <a:cs typeface="Microsoft Sans Serif"/>
              </a:rPr>
              <a:t> </a:t>
            </a:r>
            <a:r>
              <a:rPr sz="500" spc="15" dirty="0">
                <a:latin typeface="Microsoft Sans Serif"/>
                <a:cs typeface="Microsoft Sans Serif"/>
              </a:rPr>
              <a:t>del</a:t>
            </a:r>
            <a:r>
              <a:rPr sz="500" spc="-25" dirty="0">
                <a:latin typeface="Microsoft Sans Serif"/>
                <a:cs typeface="Microsoft Sans Serif"/>
              </a:rPr>
              <a:t> </a:t>
            </a:r>
            <a:r>
              <a:rPr sz="500" spc="20" dirty="0">
                <a:latin typeface="Microsoft Sans Serif"/>
                <a:cs typeface="Microsoft Sans Serif"/>
              </a:rPr>
              <a:t>generador </a:t>
            </a:r>
            <a:r>
              <a:rPr sz="500" spc="-120" dirty="0">
                <a:latin typeface="Microsoft Sans Serif"/>
                <a:cs typeface="Microsoft Sans Serif"/>
              </a:rPr>
              <a:t> </a:t>
            </a:r>
            <a:r>
              <a:rPr sz="500" spc="20" dirty="0">
                <a:latin typeface="Microsoft Sans Serif"/>
                <a:cs typeface="Microsoft Sans Serif"/>
              </a:rPr>
              <a:t>Transformador</a:t>
            </a:r>
            <a:endParaRPr sz="500">
              <a:latin typeface="Microsoft Sans Serif"/>
              <a:cs typeface="Microsoft Sans Serif"/>
            </a:endParaRPr>
          </a:p>
        </p:txBody>
      </p:sp>
      <p:sp>
        <p:nvSpPr>
          <p:cNvPr id="251" name="object 251"/>
          <p:cNvSpPr txBox="1"/>
          <p:nvPr/>
        </p:nvSpPr>
        <p:spPr>
          <a:xfrm>
            <a:off x="5930739" y="6543408"/>
            <a:ext cx="956814" cy="233396"/>
          </a:xfrm>
          <a:prstGeom prst="rect">
            <a:avLst/>
          </a:prstGeom>
        </p:spPr>
        <p:txBody>
          <a:bodyPr vert="horz" wrap="square" lIns="0" tIns="27939" rIns="0" bIns="0" rtlCol="0">
            <a:spAutoFit/>
          </a:bodyPr>
          <a:lstStyle/>
          <a:p>
            <a:pPr marR="3175" algn="ctr">
              <a:lnSpc>
                <a:spcPct val="100000"/>
              </a:lnSpc>
              <a:spcBef>
                <a:spcPts val="219"/>
              </a:spcBef>
            </a:pPr>
            <a:r>
              <a:rPr sz="650" dirty="0">
                <a:latin typeface="Microsoft Sans Serif"/>
                <a:cs typeface="Microsoft Sans Serif"/>
              </a:rPr>
              <a:t>180Hz</a:t>
            </a:r>
            <a:endParaRPr sz="650">
              <a:latin typeface="Microsoft Sans Serif"/>
              <a:cs typeface="Microsoft Sans Serif"/>
            </a:endParaRPr>
          </a:p>
          <a:p>
            <a:pPr algn="ctr">
              <a:lnSpc>
                <a:spcPct val="100000"/>
              </a:lnSpc>
              <a:spcBef>
                <a:spcPts val="110"/>
              </a:spcBef>
            </a:pPr>
            <a:r>
              <a:rPr sz="600" dirty="0">
                <a:latin typeface="Microsoft Sans Serif"/>
                <a:cs typeface="Microsoft Sans Serif"/>
              </a:rPr>
              <a:t>Pasar</a:t>
            </a:r>
            <a:r>
              <a:rPr sz="600" spc="-40" dirty="0">
                <a:latin typeface="Microsoft Sans Serif"/>
                <a:cs typeface="Microsoft Sans Serif"/>
              </a:rPr>
              <a:t> </a:t>
            </a:r>
            <a:r>
              <a:rPr sz="600" spc="30" dirty="0">
                <a:latin typeface="Microsoft Sans Serif"/>
                <a:cs typeface="Microsoft Sans Serif"/>
              </a:rPr>
              <a:t>filtro</a:t>
            </a:r>
            <a:endParaRPr sz="600">
              <a:latin typeface="Microsoft Sans Serif"/>
              <a:cs typeface="Microsoft Sans Serif"/>
            </a:endParaRPr>
          </a:p>
        </p:txBody>
      </p:sp>
      <p:sp>
        <p:nvSpPr>
          <p:cNvPr id="252" name="object 252"/>
          <p:cNvSpPr txBox="1"/>
          <p:nvPr/>
        </p:nvSpPr>
        <p:spPr>
          <a:xfrm>
            <a:off x="10551480" y="6601223"/>
            <a:ext cx="730393" cy="112851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sz="650" spc="15" dirty="0">
                <a:latin typeface="Microsoft Sans Serif"/>
                <a:cs typeface="Microsoft Sans Serif"/>
              </a:rPr>
              <a:t>Auxiliar</a:t>
            </a:r>
            <a:endParaRPr sz="650">
              <a:latin typeface="Microsoft Sans Serif"/>
              <a:cs typeface="Microsoft Sans Serif"/>
            </a:endParaRPr>
          </a:p>
        </p:txBody>
      </p:sp>
      <p:sp>
        <p:nvSpPr>
          <p:cNvPr id="253" name="object 253"/>
          <p:cNvSpPr txBox="1"/>
          <p:nvPr/>
        </p:nvSpPr>
        <p:spPr>
          <a:xfrm>
            <a:off x="10803966" y="6750822"/>
            <a:ext cx="417785" cy="58991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sz="300" spc="10" dirty="0">
                <a:latin typeface="Microsoft Sans Serif"/>
                <a:cs typeface="Microsoft Sans Serif"/>
              </a:rPr>
              <a:t>Vermont</a:t>
            </a:r>
            <a:endParaRPr sz="300">
              <a:latin typeface="Microsoft Sans Serif"/>
              <a:cs typeface="Microsoft Sans Serif"/>
            </a:endParaRPr>
          </a:p>
        </p:txBody>
      </p:sp>
      <p:sp>
        <p:nvSpPr>
          <p:cNvPr id="254" name="object 254"/>
          <p:cNvSpPr txBox="1"/>
          <p:nvPr/>
        </p:nvSpPr>
        <p:spPr>
          <a:xfrm>
            <a:off x="11694462" y="6639323"/>
            <a:ext cx="474755" cy="66685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sz="350" spc="5" dirty="0">
                <a:latin typeface="Microsoft Sans Serif"/>
                <a:cs typeface="Microsoft Sans Serif"/>
              </a:rPr>
              <a:t>Principal</a:t>
            </a:r>
            <a:endParaRPr sz="350">
              <a:latin typeface="Microsoft Sans Serif"/>
              <a:cs typeface="Microsoft Sans Serif"/>
            </a:endParaRPr>
          </a:p>
        </p:txBody>
      </p:sp>
      <p:sp>
        <p:nvSpPr>
          <p:cNvPr id="255" name="object 255"/>
          <p:cNvSpPr txBox="1"/>
          <p:nvPr/>
        </p:nvSpPr>
        <p:spPr>
          <a:xfrm>
            <a:off x="11785563" y="6750822"/>
            <a:ext cx="417785" cy="58991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sz="300" spc="10" dirty="0">
                <a:latin typeface="Microsoft Sans Serif"/>
                <a:cs typeface="Microsoft Sans Serif"/>
              </a:rPr>
              <a:t>Vermont</a:t>
            </a:r>
            <a:endParaRPr sz="300">
              <a:latin typeface="Microsoft Sans Serif"/>
              <a:cs typeface="Microsoft Sans Serif"/>
            </a:endParaRPr>
          </a:p>
        </p:txBody>
      </p:sp>
      <p:sp>
        <p:nvSpPr>
          <p:cNvPr id="256" name="object 256"/>
          <p:cNvSpPr txBox="1"/>
          <p:nvPr/>
        </p:nvSpPr>
        <p:spPr>
          <a:xfrm>
            <a:off x="13443830" y="6910294"/>
            <a:ext cx="442618" cy="120546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sz="700" spc="-5" dirty="0">
                <a:latin typeface="Microsoft Sans Serif"/>
                <a:cs typeface="Microsoft Sans Serif"/>
              </a:rPr>
              <a:t>59G</a:t>
            </a:r>
            <a:endParaRPr sz="700">
              <a:latin typeface="Microsoft Sans Serif"/>
              <a:cs typeface="Microsoft Sans Serif"/>
            </a:endParaRPr>
          </a:p>
        </p:txBody>
      </p:sp>
      <p:sp>
        <p:nvSpPr>
          <p:cNvPr id="257" name="object 257"/>
          <p:cNvSpPr txBox="1"/>
          <p:nvPr/>
        </p:nvSpPr>
        <p:spPr>
          <a:xfrm>
            <a:off x="14526585" y="6910294"/>
            <a:ext cx="442618" cy="120546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sz="700" spc="5" dirty="0">
                <a:latin typeface="Microsoft Sans Serif"/>
                <a:cs typeface="Microsoft Sans Serif"/>
              </a:rPr>
              <a:t>59D</a:t>
            </a:r>
            <a:endParaRPr sz="700">
              <a:latin typeface="Microsoft Sans Serif"/>
              <a:cs typeface="Microsoft Sans Serif"/>
            </a:endParaRPr>
          </a:p>
        </p:txBody>
      </p:sp>
      <p:sp>
        <p:nvSpPr>
          <p:cNvPr id="258" name="object 258"/>
          <p:cNvSpPr txBox="1"/>
          <p:nvPr/>
        </p:nvSpPr>
        <p:spPr>
          <a:xfrm>
            <a:off x="3567846" y="7175489"/>
            <a:ext cx="442618" cy="120546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sz="700" spc="-5" dirty="0">
                <a:latin typeface="Microsoft Sans Serif"/>
                <a:cs typeface="Microsoft Sans Serif"/>
              </a:rPr>
              <a:t>59G</a:t>
            </a:r>
            <a:endParaRPr sz="700">
              <a:latin typeface="Microsoft Sans Serif"/>
              <a:cs typeface="Microsoft Sans Serif"/>
            </a:endParaRPr>
          </a:p>
        </p:txBody>
      </p:sp>
      <p:sp>
        <p:nvSpPr>
          <p:cNvPr id="259" name="object 259"/>
          <p:cNvSpPr txBox="1"/>
          <p:nvPr/>
        </p:nvSpPr>
        <p:spPr>
          <a:xfrm>
            <a:off x="14898777" y="7216641"/>
            <a:ext cx="293618" cy="120546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sz="700" spc="10" dirty="0">
                <a:latin typeface="Microsoft Sans Serif"/>
                <a:cs typeface="Microsoft Sans Serif"/>
              </a:rPr>
              <a:t>86</a:t>
            </a:r>
            <a:endParaRPr sz="700">
              <a:latin typeface="Microsoft Sans Serif"/>
              <a:cs typeface="Microsoft Sans Serif"/>
            </a:endParaRPr>
          </a:p>
        </p:txBody>
      </p:sp>
      <p:sp>
        <p:nvSpPr>
          <p:cNvPr id="260" name="object 260"/>
          <p:cNvSpPr txBox="1"/>
          <p:nvPr/>
        </p:nvSpPr>
        <p:spPr>
          <a:xfrm>
            <a:off x="7922181" y="7347722"/>
            <a:ext cx="442618" cy="120546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sz="700" spc="5" dirty="0">
                <a:latin typeface="Microsoft Sans Serif"/>
                <a:cs typeface="Microsoft Sans Serif"/>
              </a:rPr>
              <a:t>59D</a:t>
            </a:r>
            <a:endParaRPr sz="700">
              <a:latin typeface="Microsoft Sans Serif"/>
              <a:cs typeface="Microsoft Sans Serif"/>
            </a:endParaRPr>
          </a:p>
        </p:txBody>
      </p:sp>
      <p:sp>
        <p:nvSpPr>
          <p:cNvPr id="261" name="object 261"/>
          <p:cNvSpPr txBox="1"/>
          <p:nvPr/>
        </p:nvSpPr>
        <p:spPr>
          <a:xfrm>
            <a:off x="14502628" y="7497057"/>
            <a:ext cx="293618" cy="120546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sz="700" spc="10" dirty="0">
                <a:latin typeface="Microsoft Sans Serif"/>
                <a:cs typeface="Microsoft Sans Serif"/>
              </a:rPr>
              <a:t>86</a:t>
            </a:r>
            <a:endParaRPr sz="700">
              <a:latin typeface="Microsoft Sans Serif"/>
              <a:cs typeface="Microsoft Sans Serif"/>
            </a:endParaRPr>
          </a:p>
        </p:txBody>
      </p:sp>
      <p:sp>
        <p:nvSpPr>
          <p:cNvPr id="262" name="object 262"/>
          <p:cNvSpPr txBox="1"/>
          <p:nvPr/>
        </p:nvSpPr>
        <p:spPr>
          <a:xfrm>
            <a:off x="3452127" y="7905218"/>
            <a:ext cx="1935541" cy="82074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sz="450" spc="15" dirty="0">
                <a:latin typeface="Microsoft Sans Serif"/>
                <a:cs typeface="Microsoft Sans Serif"/>
              </a:rPr>
              <a:t>Transformador</a:t>
            </a:r>
            <a:r>
              <a:rPr sz="450" spc="-20" dirty="0">
                <a:latin typeface="Microsoft Sans Serif"/>
                <a:cs typeface="Microsoft Sans Serif"/>
              </a:rPr>
              <a:t> </a:t>
            </a:r>
            <a:r>
              <a:rPr sz="450" spc="15" dirty="0">
                <a:latin typeface="Microsoft Sans Serif"/>
                <a:cs typeface="Microsoft Sans Serif"/>
              </a:rPr>
              <a:t>de</a:t>
            </a:r>
            <a:r>
              <a:rPr sz="450" spc="-15" dirty="0">
                <a:latin typeface="Microsoft Sans Serif"/>
                <a:cs typeface="Microsoft Sans Serif"/>
              </a:rPr>
              <a:t> </a:t>
            </a:r>
            <a:r>
              <a:rPr sz="450" spc="15" dirty="0">
                <a:latin typeface="Microsoft Sans Serif"/>
                <a:cs typeface="Microsoft Sans Serif"/>
              </a:rPr>
              <a:t>aislamiento</a:t>
            </a:r>
            <a:endParaRPr sz="450">
              <a:latin typeface="Microsoft Sans Serif"/>
              <a:cs typeface="Microsoft Sans Serif"/>
            </a:endParaRPr>
          </a:p>
        </p:txBody>
      </p:sp>
      <p:sp>
        <p:nvSpPr>
          <p:cNvPr id="263" name="object 263"/>
          <p:cNvSpPr txBox="1"/>
          <p:nvPr/>
        </p:nvSpPr>
        <p:spPr>
          <a:xfrm>
            <a:off x="8525170" y="8122355"/>
            <a:ext cx="956814" cy="231473"/>
          </a:xfrm>
          <a:prstGeom prst="rect">
            <a:avLst/>
          </a:prstGeom>
        </p:spPr>
        <p:txBody>
          <a:bodyPr vert="horz" wrap="square" lIns="0" tIns="26034" rIns="0" bIns="0" rtlCol="0">
            <a:spAutoFit/>
          </a:bodyPr>
          <a:lstStyle/>
          <a:p>
            <a:pPr marR="3175" algn="ctr">
              <a:lnSpc>
                <a:spcPct val="100000"/>
              </a:lnSpc>
              <a:spcBef>
                <a:spcPts val="204"/>
              </a:spcBef>
            </a:pPr>
            <a:r>
              <a:rPr sz="650" dirty="0">
                <a:latin typeface="Microsoft Sans Serif"/>
                <a:cs typeface="Microsoft Sans Serif"/>
              </a:rPr>
              <a:t>180Hz</a:t>
            </a:r>
            <a:endParaRPr sz="650">
              <a:latin typeface="Microsoft Sans Serif"/>
              <a:cs typeface="Microsoft Sans Serif"/>
            </a:endParaRPr>
          </a:p>
          <a:p>
            <a:pPr algn="ctr">
              <a:lnSpc>
                <a:spcPct val="100000"/>
              </a:lnSpc>
              <a:spcBef>
                <a:spcPts val="100"/>
              </a:spcBef>
            </a:pPr>
            <a:r>
              <a:rPr sz="600" dirty="0">
                <a:latin typeface="Microsoft Sans Serif"/>
                <a:cs typeface="Microsoft Sans Serif"/>
              </a:rPr>
              <a:t>Pasar</a:t>
            </a:r>
            <a:r>
              <a:rPr sz="600" spc="-40" dirty="0">
                <a:latin typeface="Microsoft Sans Serif"/>
                <a:cs typeface="Microsoft Sans Serif"/>
              </a:rPr>
              <a:t> </a:t>
            </a:r>
            <a:r>
              <a:rPr sz="600" spc="30" dirty="0">
                <a:latin typeface="Microsoft Sans Serif"/>
                <a:cs typeface="Microsoft Sans Serif"/>
              </a:rPr>
              <a:t>filtro</a:t>
            </a:r>
            <a:endParaRPr sz="600">
              <a:latin typeface="Microsoft Sans Serif"/>
              <a:cs typeface="Microsoft Sans Serif"/>
            </a:endParaRPr>
          </a:p>
        </p:txBody>
      </p:sp>
      <p:sp>
        <p:nvSpPr>
          <p:cNvPr id="264" name="object 264"/>
          <p:cNvSpPr txBox="1"/>
          <p:nvPr/>
        </p:nvSpPr>
        <p:spPr>
          <a:xfrm>
            <a:off x="2189994" y="8379430"/>
            <a:ext cx="442618" cy="228268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sz="700" spc="-5" dirty="0">
                <a:latin typeface="Microsoft Sans Serif"/>
                <a:cs typeface="Microsoft Sans Serif"/>
              </a:rPr>
              <a:t>59G</a:t>
            </a:r>
            <a:endParaRPr sz="700">
              <a:latin typeface="Microsoft Sans Serif"/>
              <a:cs typeface="Microsoft Sans Serif"/>
            </a:endParaRPr>
          </a:p>
          <a:p>
            <a:pPr marL="12700">
              <a:lnSpc>
                <a:spcPct val="100000"/>
              </a:lnSpc>
            </a:pPr>
            <a:r>
              <a:rPr sz="700" spc="5" dirty="0">
                <a:latin typeface="Microsoft Sans Serif"/>
                <a:cs typeface="Microsoft Sans Serif"/>
              </a:rPr>
              <a:t>59D</a:t>
            </a:r>
            <a:endParaRPr sz="700">
              <a:latin typeface="Microsoft Sans Serif"/>
              <a:cs typeface="Microsoft Sans Serif"/>
            </a:endParaRPr>
          </a:p>
        </p:txBody>
      </p:sp>
      <p:sp>
        <p:nvSpPr>
          <p:cNvPr id="265" name="object 265"/>
          <p:cNvSpPr txBox="1"/>
          <p:nvPr/>
        </p:nvSpPr>
        <p:spPr>
          <a:xfrm>
            <a:off x="2971197" y="8375593"/>
            <a:ext cx="5391759" cy="120289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 marR="5080">
              <a:lnSpc>
                <a:spcPct val="127299"/>
              </a:lnSpc>
              <a:spcBef>
                <a:spcPts val="100"/>
              </a:spcBef>
            </a:pPr>
            <a:r>
              <a:rPr sz="550" spc="-10" dirty="0">
                <a:latin typeface="Microsoft Sans Serif"/>
                <a:cs typeface="Microsoft Sans Serif"/>
              </a:rPr>
              <a:t>Relé </a:t>
            </a:r>
            <a:r>
              <a:rPr sz="550" spc="15" dirty="0">
                <a:latin typeface="Microsoft Sans Serif"/>
                <a:cs typeface="Microsoft Sans Serif"/>
              </a:rPr>
              <a:t>de </a:t>
            </a:r>
            <a:r>
              <a:rPr sz="550" spc="20" dirty="0">
                <a:latin typeface="Microsoft Sans Serif"/>
                <a:cs typeface="Microsoft Sans Serif"/>
              </a:rPr>
              <a:t>sobretensión </a:t>
            </a:r>
            <a:r>
              <a:rPr sz="550" spc="10" dirty="0">
                <a:latin typeface="Microsoft Sans Serif"/>
                <a:cs typeface="Microsoft Sans Serif"/>
              </a:rPr>
              <a:t>convencional </a:t>
            </a:r>
            <a:r>
              <a:rPr sz="550" spc="15" dirty="0">
                <a:latin typeface="Microsoft Sans Serif"/>
                <a:cs typeface="Microsoft Sans Serif"/>
              </a:rPr>
              <a:t>sintonizado </a:t>
            </a:r>
            <a:r>
              <a:rPr sz="550" dirty="0">
                <a:latin typeface="Microsoft Sans Serif"/>
                <a:cs typeface="Microsoft Sans Serif"/>
              </a:rPr>
              <a:t>a </a:t>
            </a:r>
            <a:r>
              <a:rPr sz="550" spc="5" dirty="0">
                <a:latin typeface="Microsoft Sans Serif"/>
                <a:cs typeface="Microsoft Sans Serif"/>
              </a:rPr>
              <a:t>60 </a:t>
            </a:r>
            <a:r>
              <a:rPr sz="550" spc="-5" dirty="0">
                <a:latin typeface="Microsoft Sans Serif"/>
                <a:cs typeface="Microsoft Sans Serif"/>
              </a:rPr>
              <a:t>Hz </a:t>
            </a:r>
            <a:r>
              <a:rPr sz="550" spc="-10" dirty="0">
                <a:latin typeface="Microsoft Sans Serif"/>
                <a:cs typeface="Microsoft Sans Serif"/>
              </a:rPr>
              <a:t>Relé </a:t>
            </a:r>
            <a:r>
              <a:rPr sz="550" spc="15" dirty="0">
                <a:latin typeface="Microsoft Sans Serif"/>
                <a:cs typeface="Microsoft Sans Serif"/>
              </a:rPr>
              <a:t>diferencial </a:t>
            </a:r>
            <a:r>
              <a:rPr sz="550" spc="-135" dirty="0">
                <a:latin typeface="Microsoft Sans Serif"/>
                <a:cs typeface="Microsoft Sans Serif"/>
              </a:rPr>
              <a:t> </a:t>
            </a:r>
            <a:r>
              <a:rPr sz="550" spc="15" dirty="0">
                <a:latin typeface="Microsoft Sans Serif"/>
                <a:cs typeface="Microsoft Sans Serif"/>
              </a:rPr>
              <a:t>de</a:t>
            </a:r>
            <a:r>
              <a:rPr sz="550" spc="-5" dirty="0">
                <a:latin typeface="Microsoft Sans Serif"/>
                <a:cs typeface="Microsoft Sans Serif"/>
              </a:rPr>
              <a:t> </a:t>
            </a:r>
            <a:r>
              <a:rPr sz="550" spc="15" dirty="0">
                <a:latin typeface="Microsoft Sans Serif"/>
                <a:cs typeface="Microsoft Sans Serif"/>
              </a:rPr>
              <a:t>voltaje</a:t>
            </a:r>
            <a:r>
              <a:rPr sz="550" spc="-5" dirty="0">
                <a:latin typeface="Microsoft Sans Serif"/>
                <a:cs typeface="Microsoft Sans Serif"/>
              </a:rPr>
              <a:t> </a:t>
            </a:r>
            <a:r>
              <a:rPr sz="550" spc="15" dirty="0">
                <a:latin typeface="Microsoft Sans Serif"/>
                <a:cs typeface="Microsoft Sans Serif"/>
              </a:rPr>
              <a:t>sintonizado</a:t>
            </a:r>
            <a:r>
              <a:rPr sz="550" spc="-5" dirty="0">
                <a:latin typeface="Microsoft Sans Serif"/>
                <a:cs typeface="Microsoft Sans Serif"/>
              </a:rPr>
              <a:t> </a:t>
            </a:r>
            <a:r>
              <a:rPr sz="550" dirty="0">
                <a:latin typeface="Microsoft Sans Serif"/>
                <a:cs typeface="Microsoft Sans Serif"/>
              </a:rPr>
              <a:t>a</a:t>
            </a:r>
            <a:r>
              <a:rPr sz="550" spc="-5" dirty="0">
                <a:latin typeface="Microsoft Sans Serif"/>
                <a:cs typeface="Microsoft Sans Serif"/>
              </a:rPr>
              <a:t> </a:t>
            </a:r>
            <a:r>
              <a:rPr sz="550" spc="5" dirty="0">
                <a:latin typeface="Microsoft Sans Serif"/>
                <a:cs typeface="Microsoft Sans Serif"/>
              </a:rPr>
              <a:t>180</a:t>
            </a:r>
            <a:r>
              <a:rPr sz="550" spc="-5" dirty="0">
                <a:latin typeface="Microsoft Sans Serif"/>
                <a:cs typeface="Microsoft Sans Serif"/>
              </a:rPr>
              <a:t> Hz </a:t>
            </a:r>
            <a:r>
              <a:rPr sz="550" spc="15" dirty="0">
                <a:latin typeface="Microsoft Sans Serif"/>
                <a:cs typeface="Microsoft Sans Serif"/>
              </a:rPr>
              <a:t>(tercer</a:t>
            </a:r>
            <a:r>
              <a:rPr sz="550" spc="-5" dirty="0">
                <a:latin typeface="Microsoft Sans Serif"/>
                <a:cs typeface="Microsoft Sans Serif"/>
              </a:rPr>
              <a:t> </a:t>
            </a:r>
            <a:r>
              <a:rPr sz="550" spc="15" dirty="0">
                <a:latin typeface="Microsoft Sans Serif"/>
                <a:cs typeface="Microsoft Sans Serif"/>
              </a:rPr>
              <a:t>armónico)</a:t>
            </a:r>
            <a:endParaRPr sz="550">
              <a:latin typeface="Microsoft Sans Serif"/>
              <a:cs typeface="Microsoft Sans Serif"/>
            </a:endParaRPr>
          </a:p>
        </p:txBody>
      </p:sp>
      <p:sp>
        <p:nvSpPr>
          <p:cNvPr id="266" name="object 266"/>
          <p:cNvSpPr txBox="1"/>
          <p:nvPr/>
        </p:nvSpPr>
        <p:spPr>
          <a:xfrm>
            <a:off x="1415188" y="8754788"/>
            <a:ext cx="7848798" cy="105157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sz="600" spc="-5" dirty="0">
                <a:latin typeface="Microsoft Sans Serif"/>
                <a:cs typeface="Microsoft Sans Serif"/>
              </a:rPr>
              <a:t>Fig.</a:t>
            </a:r>
            <a:r>
              <a:rPr sz="600" dirty="0">
                <a:latin typeface="Microsoft Sans Serif"/>
                <a:cs typeface="Microsoft Sans Serif"/>
              </a:rPr>
              <a:t> </a:t>
            </a:r>
            <a:r>
              <a:rPr sz="600" spc="-5" dirty="0">
                <a:latin typeface="Microsoft Sans Serif"/>
                <a:cs typeface="Microsoft Sans Serif"/>
              </a:rPr>
              <a:t>9.-</a:t>
            </a:r>
            <a:r>
              <a:rPr sz="600" dirty="0">
                <a:latin typeface="Microsoft Sans Serif"/>
                <a:cs typeface="Microsoft Sans Serif"/>
              </a:rPr>
              <a:t> </a:t>
            </a:r>
            <a:r>
              <a:rPr sz="600" spc="20" dirty="0">
                <a:latin typeface="Microsoft Sans Serif"/>
                <a:cs typeface="Microsoft Sans Serif"/>
              </a:rPr>
              <a:t>Comparador</a:t>
            </a:r>
            <a:r>
              <a:rPr sz="600" dirty="0">
                <a:latin typeface="Microsoft Sans Serif"/>
                <a:cs typeface="Microsoft Sans Serif"/>
              </a:rPr>
              <a:t> </a:t>
            </a:r>
            <a:r>
              <a:rPr sz="600" spc="20" dirty="0">
                <a:latin typeface="Microsoft Sans Serif"/>
                <a:cs typeface="Microsoft Sans Serif"/>
              </a:rPr>
              <a:t>de</a:t>
            </a:r>
            <a:r>
              <a:rPr sz="600" spc="5" dirty="0">
                <a:latin typeface="Microsoft Sans Serif"/>
                <a:cs typeface="Microsoft Sans Serif"/>
              </a:rPr>
              <a:t> </a:t>
            </a:r>
            <a:r>
              <a:rPr sz="600" spc="10" dirty="0">
                <a:latin typeface="Microsoft Sans Serif"/>
                <a:cs typeface="Microsoft Sans Serif"/>
              </a:rPr>
              <a:t>Tercer</a:t>
            </a:r>
            <a:r>
              <a:rPr sz="600" dirty="0">
                <a:latin typeface="Microsoft Sans Serif"/>
                <a:cs typeface="Microsoft Sans Serif"/>
              </a:rPr>
              <a:t> </a:t>
            </a:r>
            <a:r>
              <a:rPr sz="600" spc="20" dirty="0">
                <a:latin typeface="Microsoft Sans Serif"/>
                <a:cs typeface="Microsoft Sans Serif"/>
              </a:rPr>
              <a:t>Armónico</a:t>
            </a:r>
            <a:r>
              <a:rPr sz="600" dirty="0">
                <a:latin typeface="Microsoft Sans Serif"/>
                <a:cs typeface="Microsoft Sans Serif"/>
              </a:rPr>
              <a:t> </a:t>
            </a:r>
            <a:r>
              <a:rPr sz="600" spc="5" dirty="0">
                <a:latin typeface="Microsoft Sans Serif"/>
                <a:cs typeface="Microsoft Sans Serif"/>
              </a:rPr>
              <a:t>Basado </a:t>
            </a:r>
            <a:r>
              <a:rPr sz="600" spc="20" dirty="0">
                <a:latin typeface="Microsoft Sans Serif"/>
                <a:cs typeface="Microsoft Sans Serif"/>
              </a:rPr>
              <a:t>en</a:t>
            </a:r>
            <a:r>
              <a:rPr sz="600" dirty="0">
                <a:latin typeface="Microsoft Sans Serif"/>
                <a:cs typeface="Microsoft Sans Serif"/>
              </a:rPr>
              <a:t> </a:t>
            </a:r>
            <a:r>
              <a:rPr sz="600" spc="5" dirty="0">
                <a:latin typeface="Microsoft Sans Serif"/>
                <a:cs typeface="Microsoft Sans Serif"/>
              </a:rPr>
              <a:t>Esquema</a:t>
            </a:r>
            <a:r>
              <a:rPr sz="600" dirty="0">
                <a:latin typeface="Microsoft Sans Serif"/>
                <a:cs typeface="Microsoft Sans Serif"/>
              </a:rPr>
              <a:t> </a:t>
            </a:r>
            <a:r>
              <a:rPr sz="600" spc="20" dirty="0">
                <a:latin typeface="Microsoft Sans Serif"/>
                <a:cs typeface="Microsoft Sans Serif"/>
              </a:rPr>
              <a:t>de</a:t>
            </a:r>
            <a:r>
              <a:rPr sz="600" spc="5" dirty="0">
                <a:latin typeface="Microsoft Sans Serif"/>
                <a:cs typeface="Microsoft Sans Serif"/>
              </a:rPr>
              <a:t> </a:t>
            </a:r>
            <a:r>
              <a:rPr sz="600" spc="15" dirty="0">
                <a:latin typeface="Microsoft Sans Serif"/>
                <a:cs typeface="Microsoft Sans Serif"/>
              </a:rPr>
              <a:t>Protección</a:t>
            </a:r>
            <a:r>
              <a:rPr sz="600" dirty="0">
                <a:latin typeface="Microsoft Sans Serif"/>
                <a:cs typeface="Microsoft Sans Serif"/>
              </a:rPr>
              <a:t> </a:t>
            </a:r>
            <a:r>
              <a:rPr sz="600" spc="20" dirty="0">
                <a:latin typeface="Microsoft Sans Serif"/>
                <a:cs typeface="Microsoft Sans Serif"/>
              </a:rPr>
              <a:t>de</a:t>
            </a:r>
            <a:r>
              <a:rPr sz="600" dirty="0">
                <a:latin typeface="Microsoft Sans Serif"/>
                <a:cs typeface="Microsoft Sans Serif"/>
              </a:rPr>
              <a:t> </a:t>
            </a:r>
            <a:r>
              <a:rPr sz="600" spc="-5" dirty="0">
                <a:latin typeface="Microsoft Sans Serif"/>
                <a:cs typeface="Microsoft Sans Serif"/>
              </a:rPr>
              <a:t>Falla</a:t>
            </a:r>
            <a:r>
              <a:rPr sz="600" dirty="0">
                <a:latin typeface="Microsoft Sans Serif"/>
                <a:cs typeface="Microsoft Sans Serif"/>
              </a:rPr>
              <a:t> a</a:t>
            </a:r>
            <a:r>
              <a:rPr sz="600" spc="5" dirty="0">
                <a:latin typeface="Microsoft Sans Serif"/>
                <a:cs typeface="Microsoft Sans Serif"/>
              </a:rPr>
              <a:t> </a:t>
            </a:r>
            <a:r>
              <a:rPr sz="600" spc="10" dirty="0">
                <a:latin typeface="Microsoft Sans Serif"/>
                <a:cs typeface="Microsoft Sans Serif"/>
              </a:rPr>
              <a:t>Tierra</a:t>
            </a:r>
            <a:r>
              <a:rPr sz="600" dirty="0">
                <a:latin typeface="Microsoft Sans Serif"/>
                <a:cs typeface="Microsoft Sans Serif"/>
              </a:rPr>
              <a:t> </a:t>
            </a:r>
            <a:r>
              <a:rPr sz="600" spc="20" dirty="0">
                <a:latin typeface="Microsoft Sans Serif"/>
                <a:cs typeface="Microsoft Sans Serif"/>
              </a:rPr>
              <a:t>[1]</a:t>
            </a:r>
            <a:endParaRPr sz="600">
              <a:latin typeface="Microsoft Sans Serif"/>
              <a:cs typeface="Microsoft Sans Serif"/>
            </a:endParaRPr>
          </a:p>
        </p:txBody>
      </p:sp>
      <p:sp>
        <p:nvSpPr>
          <p:cNvPr id="267" name="object 267"/>
          <p:cNvSpPr txBox="1"/>
          <p:nvPr/>
        </p:nvSpPr>
        <p:spPr>
          <a:xfrm>
            <a:off x="1415277" y="9415126"/>
            <a:ext cx="7416407" cy="143629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 marR="5080">
              <a:lnSpc>
                <a:spcPct val="100000"/>
              </a:lnSpc>
              <a:spcBef>
                <a:spcPts val="100"/>
              </a:spcBef>
            </a:pPr>
            <a:r>
              <a:rPr sz="850" spc="-25" dirty="0">
                <a:latin typeface="Microsoft Sans Serif"/>
                <a:cs typeface="Microsoft Sans Serif"/>
              </a:rPr>
              <a:t>TUTORIAL</a:t>
            </a:r>
            <a:r>
              <a:rPr sz="850" spc="-5" dirty="0">
                <a:latin typeface="Microsoft Sans Serif"/>
                <a:cs typeface="Microsoft Sans Serif"/>
              </a:rPr>
              <a:t> </a:t>
            </a:r>
            <a:r>
              <a:rPr sz="850" spc="-60" dirty="0">
                <a:latin typeface="Microsoft Sans Serif"/>
                <a:cs typeface="Microsoft Sans Serif"/>
              </a:rPr>
              <a:t>SOBRE</a:t>
            </a:r>
            <a:r>
              <a:rPr sz="850" spc="-5" dirty="0">
                <a:latin typeface="Microsoft Sans Serif"/>
                <a:cs typeface="Microsoft Sans Serif"/>
              </a:rPr>
              <a:t> </a:t>
            </a:r>
            <a:r>
              <a:rPr sz="850" spc="-35" dirty="0">
                <a:latin typeface="Microsoft Sans Serif"/>
                <a:cs typeface="Microsoft Sans Serif"/>
              </a:rPr>
              <a:t>PROTECCIÓN</a:t>
            </a:r>
            <a:r>
              <a:rPr sz="850" spc="-5" dirty="0">
                <a:latin typeface="Microsoft Sans Serif"/>
                <a:cs typeface="Microsoft Sans Serif"/>
              </a:rPr>
              <a:t> </a:t>
            </a:r>
            <a:r>
              <a:rPr sz="850" spc="-45" dirty="0">
                <a:latin typeface="Microsoft Sans Serif"/>
                <a:cs typeface="Microsoft Sans Serif"/>
              </a:rPr>
              <a:t>DE</a:t>
            </a:r>
            <a:r>
              <a:rPr sz="850" dirty="0">
                <a:latin typeface="Microsoft Sans Serif"/>
                <a:cs typeface="Microsoft Sans Serif"/>
              </a:rPr>
              <a:t> </a:t>
            </a:r>
            <a:r>
              <a:rPr sz="850" spc="-55" dirty="0">
                <a:latin typeface="Microsoft Sans Serif"/>
                <a:cs typeface="Microsoft Sans Serif"/>
              </a:rPr>
              <a:t>GENERADORES</a:t>
            </a:r>
            <a:r>
              <a:rPr sz="850" spc="-5" dirty="0">
                <a:latin typeface="Microsoft Sans Serif"/>
                <a:cs typeface="Microsoft Sans Serif"/>
              </a:rPr>
              <a:t> </a:t>
            </a:r>
            <a:r>
              <a:rPr sz="850" spc="-30" dirty="0">
                <a:latin typeface="Microsoft Sans Serif"/>
                <a:cs typeface="Microsoft Sans Serif"/>
              </a:rPr>
              <a:t>SÍNCRONOS </a:t>
            </a:r>
            <a:r>
              <a:rPr sz="850" spc="-215" dirty="0">
                <a:latin typeface="Microsoft Sans Serif"/>
                <a:cs typeface="Microsoft Sans Serif"/>
              </a:rPr>
              <a:t> </a:t>
            </a:r>
            <a:r>
              <a:rPr sz="850" spc="-15" dirty="0">
                <a:latin typeface="Microsoft Sans Serif"/>
                <a:cs typeface="Microsoft Sans Serif"/>
              </a:rPr>
              <a:t>PUBLICACIÓN</a:t>
            </a:r>
            <a:r>
              <a:rPr sz="850" spc="-5" dirty="0">
                <a:latin typeface="Microsoft Sans Serif"/>
                <a:cs typeface="Microsoft Sans Serif"/>
              </a:rPr>
              <a:t> </a:t>
            </a:r>
            <a:r>
              <a:rPr sz="850" spc="-55" dirty="0">
                <a:latin typeface="Microsoft Sans Serif"/>
                <a:cs typeface="Microsoft Sans Serif"/>
              </a:rPr>
              <a:t>ESPECIAL</a:t>
            </a:r>
            <a:r>
              <a:rPr sz="850" spc="-5" dirty="0">
                <a:latin typeface="Microsoft Sans Serif"/>
                <a:cs typeface="Microsoft Sans Serif"/>
              </a:rPr>
              <a:t> </a:t>
            </a:r>
            <a:r>
              <a:rPr sz="850" spc="-40" dirty="0">
                <a:latin typeface="Microsoft Sans Serif"/>
                <a:cs typeface="Microsoft Sans Serif"/>
              </a:rPr>
              <a:t>DEL</a:t>
            </a:r>
            <a:r>
              <a:rPr sz="850" spc="-5" dirty="0">
                <a:latin typeface="Microsoft Sans Serif"/>
                <a:cs typeface="Microsoft Sans Serif"/>
              </a:rPr>
              <a:t> </a:t>
            </a:r>
            <a:r>
              <a:rPr sz="850" spc="-60" dirty="0">
                <a:latin typeface="Microsoft Sans Serif"/>
                <a:cs typeface="Microsoft Sans Serif"/>
              </a:rPr>
              <a:t>IEEE</a:t>
            </a:r>
            <a:r>
              <a:rPr sz="850" spc="-5" dirty="0">
                <a:latin typeface="Microsoft Sans Serif"/>
                <a:cs typeface="Microsoft Sans Serif"/>
              </a:rPr>
              <a:t> </a:t>
            </a:r>
            <a:r>
              <a:rPr sz="850" spc="-80" dirty="0">
                <a:latin typeface="Microsoft Sans Serif"/>
                <a:cs typeface="Microsoft Sans Serif"/>
              </a:rPr>
              <a:t>PSRC</a:t>
            </a:r>
            <a:endParaRPr sz="850">
              <a:latin typeface="Microsoft Sans Serif"/>
              <a:cs typeface="Microsoft Sans Serif"/>
            </a:endParaRPr>
          </a:p>
        </p:txBody>
      </p:sp>
      <p:sp>
        <p:nvSpPr>
          <p:cNvPr id="268" name="object 268"/>
          <p:cNvSpPr txBox="1"/>
          <p:nvPr/>
        </p:nvSpPr>
        <p:spPr>
          <a:xfrm>
            <a:off x="13472061" y="9415125"/>
            <a:ext cx="2852914" cy="143629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sz="850" spc="-25" dirty="0">
                <a:latin typeface="Microsoft Sans Serif"/>
                <a:cs typeface="Microsoft Sans Serif"/>
              </a:rPr>
              <a:t>CAPÍTULO</a:t>
            </a:r>
            <a:r>
              <a:rPr sz="850" spc="-20" dirty="0">
                <a:latin typeface="Microsoft Sans Serif"/>
                <a:cs typeface="Microsoft Sans Serif"/>
              </a:rPr>
              <a:t> </a:t>
            </a:r>
            <a:r>
              <a:rPr sz="850" dirty="0">
                <a:latin typeface="Microsoft Sans Serif"/>
                <a:cs typeface="Microsoft Sans Serif"/>
              </a:rPr>
              <a:t>2,</a:t>
            </a:r>
            <a:r>
              <a:rPr sz="850" spc="-15" dirty="0">
                <a:latin typeface="Microsoft Sans Serif"/>
                <a:cs typeface="Microsoft Sans Serif"/>
              </a:rPr>
              <a:t> </a:t>
            </a:r>
            <a:r>
              <a:rPr sz="850" spc="-40" dirty="0">
                <a:latin typeface="Microsoft Sans Serif"/>
                <a:cs typeface="Microsoft Sans Serif"/>
              </a:rPr>
              <a:t>SECCIÓN</a:t>
            </a:r>
            <a:r>
              <a:rPr sz="850" spc="-15" dirty="0">
                <a:latin typeface="Microsoft Sans Serif"/>
                <a:cs typeface="Microsoft Sans Serif"/>
              </a:rPr>
              <a:t> </a:t>
            </a:r>
            <a:r>
              <a:rPr sz="850" spc="10" dirty="0">
                <a:latin typeface="Microsoft Sans Serif"/>
                <a:cs typeface="Microsoft Sans Serif"/>
              </a:rPr>
              <a:t>2</a:t>
            </a:r>
            <a:endParaRPr sz="850">
              <a:latin typeface="Microsoft Sans Serif"/>
              <a:cs typeface="Microsoft Sans Serif"/>
            </a:endParaRPr>
          </a:p>
        </p:txBody>
      </p:sp>
    </p:spTree>
  </p:cSld>
  <p:clrMapOvr>
    <a:masterClrMapping/>
  </p:clrMapOvr>
</p:sld>
</file>

<file path=ppt/slides/slide29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" name="object 2"/>
          <p:cNvGrpSpPr/>
          <p:nvPr/>
        </p:nvGrpSpPr>
        <p:grpSpPr>
          <a:xfrm>
            <a:off x="3274496" y="2747772"/>
            <a:ext cx="9971321" cy="873760"/>
            <a:chOff x="1423416" y="2747772"/>
            <a:chExt cx="4334510" cy="873760"/>
          </a:xfrm>
        </p:grpSpPr>
        <p:sp>
          <p:nvSpPr>
            <p:cNvPr id="3" name="object 3"/>
            <p:cNvSpPr/>
            <p:nvPr/>
          </p:nvSpPr>
          <p:spPr>
            <a:xfrm>
              <a:off x="1431036" y="2755392"/>
              <a:ext cx="859790" cy="858519"/>
            </a:xfrm>
            <a:custGeom>
              <a:avLst/>
              <a:gdLst/>
              <a:ahLst/>
              <a:cxnLst/>
              <a:rect l="l" t="t" r="r" b="b"/>
              <a:pathLst>
                <a:path w="859789" h="858520">
                  <a:moveTo>
                    <a:pt x="0" y="429767"/>
                  </a:moveTo>
                  <a:lnTo>
                    <a:pt x="2516" y="382872"/>
                  </a:lnTo>
                  <a:lnTo>
                    <a:pt x="9894" y="337455"/>
                  </a:lnTo>
                  <a:lnTo>
                    <a:pt x="21872" y="293778"/>
                  </a:lnTo>
                  <a:lnTo>
                    <a:pt x="38190" y="252100"/>
                  </a:lnTo>
                  <a:lnTo>
                    <a:pt x="58589" y="212682"/>
                  </a:lnTo>
                  <a:lnTo>
                    <a:pt x="82808" y="175784"/>
                  </a:lnTo>
                  <a:lnTo>
                    <a:pt x="110586" y="141665"/>
                  </a:lnTo>
                  <a:lnTo>
                    <a:pt x="141665" y="110586"/>
                  </a:lnTo>
                  <a:lnTo>
                    <a:pt x="175784" y="82808"/>
                  </a:lnTo>
                  <a:lnTo>
                    <a:pt x="212682" y="58589"/>
                  </a:lnTo>
                  <a:lnTo>
                    <a:pt x="252100" y="38190"/>
                  </a:lnTo>
                  <a:lnTo>
                    <a:pt x="293778" y="21872"/>
                  </a:lnTo>
                  <a:lnTo>
                    <a:pt x="337455" y="9894"/>
                  </a:lnTo>
                  <a:lnTo>
                    <a:pt x="382872" y="2516"/>
                  </a:lnTo>
                  <a:lnTo>
                    <a:pt x="429767" y="0"/>
                  </a:lnTo>
                  <a:lnTo>
                    <a:pt x="476663" y="2516"/>
                  </a:lnTo>
                  <a:lnTo>
                    <a:pt x="522080" y="9894"/>
                  </a:lnTo>
                  <a:lnTo>
                    <a:pt x="565757" y="21872"/>
                  </a:lnTo>
                  <a:lnTo>
                    <a:pt x="607435" y="38190"/>
                  </a:lnTo>
                  <a:lnTo>
                    <a:pt x="646853" y="58589"/>
                  </a:lnTo>
                  <a:lnTo>
                    <a:pt x="683751" y="82808"/>
                  </a:lnTo>
                  <a:lnTo>
                    <a:pt x="717870" y="110586"/>
                  </a:lnTo>
                  <a:lnTo>
                    <a:pt x="748949" y="141665"/>
                  </a:lnTo>
                  <a:lnTo>
                    <a:pt x="776727" y="175784"/>
                  </a:lnTo>
                  <a:lnTo>
                    <a:pt x="800946" y="212682"/>
                  </a:lnTo>
                  <a:lnTo>
                    <a:pt x="821345" y="252100"/>
                  </a:lnTo>
                  <a:lnTo>
                    <a:pt x="837663" y="293778"/>
                  </a:lnTo>
                  <a:lnTo>
                    <a:pt x="849641" y="337455"/>
                  </a:lnTo>
                  <a:lnTo>
                    <a:pt x="857019" y="382872"/>
                  </a:lnTo>
                  <a:lnTo>
                    <a:pt x="859535" y="429767"/>
                  </a:lnTo>
                  <a:lnTo>
                    <a:pt x="857019" y="476378"/>
                  </a:lnTo>
                  <a:lnTo>
                    <a:pt x="849641" y="521548"/>
                  </a:lnTo>
                  <a:lnTo>
                    <a:pt x="837663" y="565013"/>
                  </a:lnTo>
                  <a:lnTo>
                    <a:pt x="821345" y="606512"/>
                  </a:lnTo>
                  <a:lnTo>
                    <a:pt x="800946" y="645780"/>
                  </a:lnTo>
                  <a:lnTo>
                    <a:pt x="776727" y="682556"/>
                  </a:lnTo>
                  <a:lnTo>
                    <a:pt x="748949" y="716577"/>
                  </a:lnTo>
                  <a:lnTo>
                    <a:pt x="717870" y="747580"/>
                  </a:lnTo>
                  <a:lnTo>
                    <a:pt x="683751" y="775301"/>
                  </a:lnTo>
                  <a:lnTo>
                    <a:pt x="646853" y="799479"/>
                  </a:lnTo>
                  <a:lnTo>
                    <a:pt x="607435" y="819850"/>
                  </a:lnTo>
                  <a:lnTo>
                    <a:pt x="565757" y="836151"/>
                  </a:lnTo>
                  <a:lnTo>
                    <a:pt x="522080" y="848121"/>
                  </a:lnTo>
                  <a:lnTo>
                    <a:pt x="476663" y="855495"/>
                  </a:lnTo>
                  <a:lnTo>
                    <a:pt x="429767" y="858011"/>
                  </a:lnTo>
                  <a:lnTo>
                    <a:pt x="382872" y="855495"/>
                  </a:lnTo>
                  <a:lnTo>
                    <a:pt x="337455" y="848121"/>
                  </a:lnTo>
                  <a:lnTo>
                    <a:pt x="293778" y="836151"/>
                  </a:lnTo>
                  <a:lnTo>
                    <a:pt x="252100" y="819850"/>
                  </a:lnTo>
                  <a:lnTo>
                    <a:pt x="212682" y="799479"/>
                  </a:lnTo>
                  <a:lnTo>
                    <a:pt x="175784" y="775301"/>
                  </a:lnTo>
                  <a:lnTo>
                    <a:pt x="141665" y="747580"/>
                  </a:lnTo>
                  <a:lnTo>
                    <a:pt x="110586" y="716577"/>
                  </a:lnTo>
                  <a:lnTo>
                    <a:pt x="82808" y="682556"/>
                  </a:lnTo>
                  <a:lnTo>
                    <a:pt x="58589" y="645780"/>
                  </a:lnTo>
                  <a:lnTo>
                    <a:pt x="38190" y="606512"/>
                  </a:lnTo>
                  <a:lnTo>
                    <a:pt x="21872" y="565013"/>
                  </a:lnTo>
                  <a:lnTo>
                    <a:pt x="9894" y="521548"/>
                  </a:lnTo>
                  <a:lnTo>
                    <a:pt x="2516" y="476378"/>
                  </a:lnTo>
                  <a:lnTo>
                    <a:pt x="0" y="429767"/>
                  </a:lnTo>
                </a:path>
              </a:pathLst>
            </a:custGeom>
            <a:ln w="1524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" name="object 4"/>
            <p:cNvSpPr/>
            <p:nvPr/>
          </p:nvSpPr>
          <p:spPr>
            <a:xfrm>
              <a:off x="2033015" y="2904743"/>
              <a:ext cx="3662679" cy="588645"/>
            </a:xfrm>
            <a:custGeom>
              <a:avLst/>
              <a:gdLst/>
              <a:ahLst/>
              <a:cxnLst/>
              <a:rect l="l" t="t" r="r" b="b"/>
              <a:pathLst>
                <a:path w="3662679" h="588645">
                  <a:moveTo>
                    <a:pt x="3662171" y="0"/>
                  </a:moveTo>
                  <a:lnTo>
                    <a:pt x="0" y="0"/>
                  </a:lnTo>
                </a:path>
                <a:path w="3662679" h="588645">
                  <a:moveTo>
                    <a:pt x="3660648" y="588264"/>
                  </a:moveTo>
                  <a:lnTo>
                    <a:pt x="0" y="588264"/>
                  </a:lnTo>
                </a:path>
              </a:pathLst>
            </a:custGeom>
            <a:ln w="1524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" name="object 5"/>
            <p:cNvSpPr/>
            <p:nvPr/>
          </p:nvSpPr>
          <p:spPr>
            <a:xfrm>
              <a:off x="5708904" y="3194304"/>
              <a:ext cx="41275" cy="82550"/>
            </a:xfrm>
            <a:custGeom>
              <a:avLst/>
              <a:gdLst/>
              <a:ahLst/>
              <a:cxnLst/>
              <a:rect l="l" t="t" r="r" b="b"/>
              <a:pathLst>
                <a:path w="41275" h="82550">
                  <a:moveTo>
                    <a:pt x="1524" y="82296"/>
                  </a:moveTo>
                  <a:lnTo>
                    <a:pt x="13716" y="79248"/>
                  </a:lnTo>
                  <a:lnTo>
                    <a:pt x="25908" y="73152"/>
                  </a:lnTo>
                  <a:lnTo>
                    <a:pt x="35052" y="64008"/>
                  </a:lnTo>
                  <a:lnTo>
                    <a:pt x="38100" y="56388"/>
                  </a:lnTo>
                  <a:lnTo>
                    <a:pt x="41148" y="50292"/>
                  </a:lnTo>
                  <a:lnTo>
                    <a:pt x="41148" y="30480"/>
                  </a:lnTo>
                  <a:lnTo>
                    <a:pt x="35052" y="18288"/>
                  </a:lnTo>
                  <a:lnTo>
                    <a:pt x="25908" y="9144"/>
                  </a:lnTo>
                  <a:lnTo>
                    <a:pt x="19812" y="4572"/>
                  </a:lnTo>
                  <a:lnTo>
                    <a:pt x="7620" y="1524"/>
                  </a:lnTo>
                  <a:lnTo>
                    <a:pt x="0" y="0"/>
                  </a:lnTo>
                </a:path>
              </a:pathLst>
            </a:custGeom>
            <a:ln w="1524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" name="object 6"/>
            <p:cNvSpPr/>
            <p:nvPr/>
          </p:nvSpPr>
          <p:spPr>
            <a:xfrm>
              <a:off x="5708904" y="3031236"/>
              <a:ext cx="41275" cy="82550"/>
            </a:xfrm>
            <a:custGeom>
              <a:avLst/>
              <a:gdLst/>
              <a:ahLst/>
              <a:cxnLst/>
              <a:rect l="l" t="t" r="r" b="b"/>
              <a:pathLst>
                <a:path w="41275" h="82550">
                  <a:moveTo>
                    <a:pt x="1524" y="82296"/>
                  </a:moveTo>
                  <a:lnTo>
                    <a:pt x="35052" y="62484"/>
                  </a:lnTo>
                  <a:lnTo>
                    <a:pt x="41148" y="50292"/>
                  </a:lnTo>
                  <a:lnTo>
                    <a:pt x="41148" y="30480"/>
                  </a:lnTo>
                  <a:lnTo>
                    <a:pt x="13716" y="1524"/>
                  </a:lnTo>
                  <a:lnTo>
                    <a:pt x="7620" y="0"/>
                  </a:lnTo>
                  <a:lnTo>
                    <a:pt x="0" y="0"/>
                  </a:lnTo>
                </a:path>
              </a:pathLst>
            </a:custGeom>
            <a:ln w="1524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" name="object 7"/>
            <p:cNvSpPr/>
            <p:nvPr/>
          </p:nvSpPr>
          <p:spPr>
            <a:xfrm>
              <a:off x="5708904" y="3113531"/>
              <a:ext cx="41275" cy="81280"/>
            </a:xfrm>
            <a:custGeom>
              <a:avLst/>
              <a:gdLst/>
              <a:ahLst/>
              <a:cxnLst/>
              <a:rect l="l" t="t" r="r" b="b"/>
              <a:pathLst>
                <a:path w="41275" h="81280">
                  <a:moveTo>
                    <a:pt x="1524" y="80772"/>
                  </a:moveTo>
                  <a:lnTo>
                    <a:pt x="7620" y="80772"/>
                  </a:lnTo>
                  <a:lnTo>
                    <a:pt x="13716" y="79248"/>
                  </a:lnTo>
                  <a:lnTo>
                    <a:pt x="19812" y="76200"/>
                  </a:lnTo>
                  <a:lnTo>
                    <a:pt x="25908" y="71628"/>
                  </a:lnTo>
                  <a:lnTo>
                    <a:pt x="35052" y="62484"/>
                  </a:lnTo>
                  <a:lnTo>
                    <a:pt x="41148" y="50292"/>
                  </a:lnTo>
                  <a:lnTo>
                    <a:pt x="41148" y="30480"/>
                  </a:lnTo>
                  <a:lnTo>
                    <a:pt x="13716" y="1524"/>
                  </a:lnTo>
                  <a:lnTo>
                    <a:pt x="7620" y="0"/>
                  </a:lnTo>
                  <a:lnTo>
                    <a:pt x="0" y="0"/>
                  </a:lnTo>
                </a:path>
              </a:pathLst>
            </a:custGeom>
            <a:ln w="1524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" name="object 8"/>
            <p:cNvSpPr/>
            <p:nvPr/>
          </p:nvSpPr>
          <p:spPr>
            <a:xfrm>
              <a:off x="5708904" y="3276600"/>
              <a:ext cx="41275" cy="79375"/>
            </a:xfrm>
            <a:custGeom>
              <a:avLst/>
              <a:gdLst/>
              <a:ahLst/>
              <a:cxnLst/>
              <a:rect l="l" t="t" r="r" b="b"/>
              <a:pathLst>
                <a:path w="41275" h="79375">
                  <a:moveTo>
                    <a:pt x="1524" y="79248"/>
                  </a:moveTo>
                  <a:lnTo>
                    <a:pt x="7620" y="79248"/>
                  </a:lnTo>
                  <a:lnTo>
                    <a:pt x="13716" y="77724"/>
                  </a:lnTo>
                  <a:lnTo>
                    <a:pt x="25908" y="71628"/>
                  </a:lnTo>
                  <a:lnTo>
                    <a:pt x="30480" y="67056"/>
                  </a:lnTo>
                  <a:lnTo>
                    <a:pt x="35052" y="60960"/>
                  </a:lnTo>
                  <a:lnTo>
                    <a:pt x="41148" y="48768"/>
                  </a:lnTo>
                  <a:lnTo>
                    <a:pt x="41148" y="28956"/>
                  </a:lnTo>
                  <a:lnTo>
                    <a:pt x="13716" y="1524"/>
                  </a:lnTo>
                  <a:lnTo>
                    <a:pt x="7620" y="0"/>
                  </a:lnTo>
                  <a:lnTo>
                    <a:pt x="0" y="0"/>
                  </a:lnTo>
                </a:path>
              </a:pathLst>
            </a:custGeom>
            <a:ln w="1524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" name="object 9"/>
            <p:cNvSpPr/>
            <p:nvPr/>
          </p:nvSpPr>
          <p:spPr>
            <a:xfrm>
              <a:off x="5695187" y="3031235"/>
              <a:ext cx="15240" cy="325120"/>
            </a:xfrm>
            <a:custGeom>
              <a:avLst/>
              <a:gdLst/>
              <a:ahLst/>
              <a:cxnLst/>
              <a:rect l="l" t="t" r="r" b="b"/>
              <a:pathLst>
                <a:path w="15239" h="325120">
                  <a:moveTo>
                    <a:pt x="15240" y="324612"/>
                  </a:moveTo>
                  <a:lnTo>
                    <a:pt x="0" y="324612"/>
                  </a:lnTo>
                </a:path>
                <a:path w="15239" h="325120">
                  <a:moveTo>
                    <a:pt x="15240" y="245364"/>
                  </a:moveTo>
                  <a:lnTo>
                    <a:pt x="0" y="245364"/>
                  </a:lnTo>
                </a:path>
                <a:path w="15239" h="325120">
                  <a:moveTo>
                    <a:pt x="15240" y="163067"/>
                  </a:moveTo>
                  <a:lnTo>
                    <a:pt x="0" y="163067"/>
                  </a:lnTo>
                </a:path>
                <a:path w="15239" h="325120">
                  <a:moveTo>
                    <a:pt x="15240" y="82296"/>
                  </a:moveTo>
                  <a:lnTo>
                    <a:pt x="0" y="82296"/>
                  </a:lnTo>
                </a:path>
                <a:path w="15239" h="325120">
                  <a:moveTo>
                    <a:pt x="15240" y="0"/>
                  </a:moveTo>
                  <a:lnTo>
                    <a:pt x="0" y="0"/>
                  </a:lnTo>
                </a:path>
              </a:pathLst>
            </a:custGeom>
            <a:ln w="1524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" name="object 10"/>
            <p:cNvSpPr/>
            <p:nvPr/>
          </p:nvSpPr>
          <p:spPr>
            <a:xfrm>
              <a:off x="5413248" y="3294888"/>
              <a:ext cx="76200" cy="59690"/>
            </a:xfrm>
            <a:custGeom>
              <a:avLst/>
              <a:gdLst/>
              <a:ahLst/>
              <a:cxnLst/>
              <a:rect l="l" t="t" r="r" b="b"/>
              <a:pathLst>
                <a:path w="76200" h="59689">
                  <a:moveTo>
                    <a:pt x="6096" y="0"/>
                  </a:moveTo>
                  <a:lnTo>
                    <a:pt x="3048" y="6096"/>
                  </a:lnTo>
                  <a:lnTo>
                    <a:pt x="1524" y="10668"/>
                  </a:lnTo>
                  <a:lnTo>
                    <a:pt x="0" y="18288"/>
                  </a:lnTo>
                  <a:lnTo>
                    <a:pt x="0" y="24384"/>
                  </a:lnTo>
                  <a:lnTo>
                    <a:pt x="30480" y="57912"/>
                  </a:lnTo>
                  <a:lnTo>
                    <a:pt x="36576" y="59436"/>
                  </a:lnTo>
                  <a:lnTo>
                    <a:pt x="44196" y="59436"/>
                  </a:lnTo>
                  <a:lnTo>
                    <a:pt x="56388" y="56387"/>
                  </a:lnTo>
                  <a:lnTo>
                    <a:pt x="62484" y="53339"/>
                  </a:lnTo>
                  <a:lnTo>
                    <a:pt x="68580" y="48768"/>
                  </a:lnTo>
                  <a:lnTo>
                    <a:pt x="73152" y="44195"/>
                  </a:lnTo>
                  <a:lnTo>
                    <a:pt x="76200" y="38100"/>
                  </a:lnTo>
                </a:path>
              </a:pathLst>
            </a:custGeom>
            <a:ln w="1524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" name="object 11"/>
            <p:cNvSpPr/>
            <p:nvPr/>
          </p:nvSpPr>
          <p:spPr>
            <a:xfrm>
              <a:off x="5554980" y="3374135"/>
              <a:ext cx="78105" cy="60960"/>
            </a:xfrm>
            <a:custGeom>
              <a:avLst/>
              <a:gdLst/>
              <a:ahLst/>
              <a:cxnLst/>
              <a:rect l="l" t="t" r="r" b="b"/>
              <a:pathLst>
                <a:path w="78104" h="60960">
                  <a:moveTo>
                    <a:pt x="6096" y="0"/>
                  </a:moveTo>
                  <a:lnTo>
                    <a:pt x="3048" y="6096"/>
                  </a:lnTo>
                  <a:lnTo>
                    <a:pt x="1524" y="12192"/>
                  </a:lnTo>
                  <a:lnTo>
                    <a:pt x="0" y="19812"/>
                  </a:lnTo>
                  <a:lnTo>
                    <a:pt x="1524" y="25908"/>
                  </a:lnTo>
                  <a:lnTo>
                    <a:pt x="3048" y="33528"/>
                  </a:lnTo>
                  <a:lnTo>
                    <a:pt x="30480" y="60960"/>
                  </a:lnTo>
                  <a:lnTo>
                    <a:pt x="50292" y="60960"/>
                  </a:lnTo>
                  <a:lnTo>
                    <a:pt x="56388" y="59436"/>
                  </a:lnTo>
                  <a:lnTo>
                    <a:pt x="62484" y="54864"/>
                  </a:lnTo>
                  <a:lnTo>
                    <a:pt x="68580" y="51816"/>
                  </a:lnTo>
                  <a:lnTo>
                    <a:pt x="73152" y="47244"/>
                  </a:lnTo>
                  <a:lnTo>
                    <a:pt x="77724" y="41148"/>
                  </a:lnTo>
                </a:path>
              </a:pathLst>
            </a:custGeom>
            <a:ln w="1524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" name="object 12"/>
            <p:cNvSpPr/>
            <p:nvPr/>
          </p:nvSpPr>
          <p:spPr>
            <a:xfrm>
              <a:off x="5484875" y="3334511"/>
              <a:ext cx="76200" cy="60960"/>
            </a:xfrm>
            <a:custGeom>
              <a:avLst/>
              <a:gdLst/>
              <a:ahLst/>
              <a:cxnLst/>
              <a:rect l="l" t="t" r="r" b="b"/>
              <a:pathLst>
                <a:path w="76200" h="60960">
                  <a:moveTo>
                    <a:pt x="4572" y="0"/>
                  </a:moveTo>
                  <a:lnTo>
                    <a:pt x="1524" y="6096"/>
                  </a:lnTo>
                  <a:lnTo>
                    <a:pt x="0" y="12192"/>
                  </a:lnTo>
                  <a:lnTo>
                    <a:pt x="0" y="25908"/>
                  </a:lnTo>
                  <a:lnTo>
                    <a:pt x="28956" y="59436"/>
                  </a:lnTo>
                  <a:lnTo>
                    <a:pt x="36576" y="60960"/>
                  </a:lnTo>
                  <a:lnTo>
                    <a:pt x="42672" y="60960"/>
                  </a:lnTo>
                  <a:lnTo>
                    <a:pt x="48768" y="59436"/>
                  </a:lnTo>
                  <a:lnTo>
                    <a:pt x="56388" y="57912"/>
                  </a:lnTo>
                  <a:lnTo>
                    <a:pt x="62484" y="54864"/>
                  </a:lnTo>
                  <a:lnTo>
                    <a:pt x="71628" y="45719"/>
                  </a:lnTo>
                  <a:lnTo>
                    <a:pt x="76200" y="39624"/>
                  </a:lnTo>
                </a:path>
              </a:pathLst>
            </a:custGeom>
            <a:ln w="1524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" name="object 13"/>
            <p:cNvSpPr/>
            <p:nvPr/>
          </p:nvSpPr>
          <p:spPr>
            <a:xfrm>
              <a:off x="5343143" y="3253740"/>
              <a:ext cx="76200" cy="59690"/>
            </a:xfrm>
            <a:custGeom>
              <a:avLst/>
              <a:gdLst/>
              <a:ahLst/>
              <a:cxnLst/>
              <a:rect l="l" t="t" r="r" b="b"/>
              <a:pathLst>
                <a:path w="76200" h="59689">
                  <a:moveTo>
                    <a:pt x="4572" y="0"/>
                  </a:moveTo>
                  <a:lnTo>
                    <a:pt x="1524" y="6096"/>
                  </a:lnTo>
                  <a:lnTo>
                    <a:pt x="0" y="12192"/>
                  </a:lnTo>
                  <a:lnTo>
                    <a:pt x="0" y="25908"/>
                  </a:lnTo>
                  <a:lnTo>
                    <a:pt x="1524" y="32004"/>
                  </a:lnTo>
                  <a:lnTo>
                    <a:pt x="7620" y="44195"/>
                  </a:lnTo>
                  <a:lnTo>
                    <a:pt x="12192" y="48768"/>
                  </a:lnTo>
                  <a:lnTo>
                    <a:pt x="16764" y="51816"/>
                  </a:lnTo>
                  <a:lnTo>
                    <a:pt x="22860" y="56387"/>
                  </a:lnTo>
                  <a:lnTo>
                    <a:pt x="28956" y="57912"/>
                  </a:lnTo>
                  <a:lnTo>
                    <a:pt x="36576" y="59436"/>
                  </a:lnTo>
                  <a:lnTo>
                    <a:pt x="50292" y="59436"/>
                  </a:lnTo>
                  <a:lnTo>
                    <a:pt x="62484" y="53339"/>
                  </a:lnTo>
                  <a:lnTo>
                    <a:pt x="71628" y="45719"/>
                  </a:lnTo>
                  <a:lnTo>
                    <a:pt x="76200" y="39624"/>
                  </a:lnTo>
                </a:path>
              </a:pathLst>
            </a:custGeom>
            <a:ln w="1524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4" name="object 14"/>
            <p:cNvSpPr/>
            <p:nvPr/>
          </p:nvSpPr>
          <p:spPr>
            <a:xfrm>
              <a:off x="5347716" y="3240024"/>
              <a:ext cx="291465" cy="175260"/>
            </a:xfrm>
            <a:custGeom>
              <a:avLst/>
              <a:gdLst/>
              <a:ahLst/>
              <a:cxnLst/>
              <a:rect l="l" t="t" r="r" b="b"/>
              <a:pathLst>
                <a:path w="291464" h="175260">
                  <a:moveTo>
                    <a:pt x="0" y="13716"/>
                  </a:moveTo>
                  <a:lnTo>
                    <a:pt x="7619" y="0"/>
                  </a:lnTo>
                </a:path>
                <a:path w="291464" h="175260">
                  <a:moveTo>
                    <a:pt x="71628" y="54864"/>
                  </a:moveTo>
                  <a:lnTo>
                    <a:pt x="79248" y="41148"/>
                  </a:lnTo>
                </a:path>
                <a:path w="291464" h="175260">
                  <a:moveTo>
                    <a:pt x="141732" y="94487"/>
                  </a:moveTo>
                  <a:lnTo>
                    <a:pt x="149351" y="80772"/>
                  </a:lnTo>
                </a:path>
                <a:path w="291464" h="175260">
                  <a:moveTo>
                    <a:pt x="213360" y="134111"/>
                  </a:moveTo>
                  <a:lnTo>
                    <a:pt x="220980" y="121919"/>
                  </a:lnTo>
                </a:path>
                <a:path w="291464" h="175260">
                  <a:moveTo>
                    <a:pt x="283464" y="175259"/>
                  </a:moveTo>
                  <a:lnTo>
                    <a:pt x="291083" y="163067"/>
                  </a:lnTo>
                </a:path>
              </a:pathLst>
            </a:custGeom>
            <a:ln w="1524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5" name="object 15"/>
            <p:cNvSpPr/>
            <p:nvPr/>
          </p:nvSpPr>
          <p:spPr>
            <a:xfrm>
              <a:off x="5481827" y="3002280"/>
              <a:ext cx="78105" cy="60960"/>
            </a:xfrm>
            <a:custGeom>
              <a:avLst/>
              <a:gdLst/>
              <a:ahLst/>
              <a:cxnLst/>
              <a:rect l="l" t="t" r="r" b="b"/>
              <a:pathLst>
                <a:path w="78104" h="60960">
                  <a:moveTo>
                    <a:pt x="77724" y="19811"/>
                  </a:moveTo>
                  <a:lnTo>
                    <a:pt x="68580" y="10667"/>
                  </a:lnTo>
                  <a:lnTo>
                    <a:pt x="62484" y="6095"/>
                  </a:lnTo>
                  <a:lnTo>
                    <a:pt x="50292" y="0"/>
                  </a:lnTo>
                  <a:lnTo>
                    <a:pt x="36576" y="0"/>
                  </a:lnTo>
                  <a:lnTo>
                    <a:pt x="24384" y="3047"/>
                  </a:lnTo>
                  <a:lnTo>
                    <a:pt x="18288" y="7619"/>
                  </a:lnTo>
                  <a:lnTo>
                    <a:pt x="13716" y="10667"/>
                  </a:lnTo>
                  <a:lnTo>
                    <a:pt x="4572" y="22859"/>
                  </a:lnTo>
                  <a:lnTo>
                    <a:pt x="3048" y="27431"/>
                  </a:lnTo>
                  <a:lnTo>
                    <a:pt x="1524" y="35051"/>
                  </a:lnTo>
                  <a:lnTo>
                    <a:pt x="0" y="42671"/>
                  </a:lnTo>
                  <a:lnTo>
                    <a:pt x="1524" y="48767"/>
                  </a:lnTo>
                  <a:lnTo>
                    <a:pt x="3048" y="54863"/>
                  </a:lnTo>
                  <a:lnTo>
                    <a:pt x="6096" y="60959"/>
                  </a:lnTo>
                </a:path>
              </a:pathLst>
            </a:custGeom>
            <a:ln w="1524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6" name="object 16"/>
            <p:cNvSpPr/>
            <p:nvPr/>
          </p:nvSpPr>
          <p:spPr>
            <a:xfrm>
              <a:off x="5341619" y="3084576"/>
              <a:ext cx="76200" cy="60960"/>
            </a:xfrm>
            <a:custGeom>
              <a:avLst/>
              <a:gdLst/>
              <a:ahLst/>
              <a:cxnLst/>
              <a:rect l="l" t="t" r="r" b="b"/>
              <a:pathLst>
                <a:path w="76200" h="60960">
                  <a:moveTo>
                    <a:pt x="76200" y="19811"/>
                  </a:moveTo>
                  <a:lnTo>
                    <a:pt x="48768" y="0"/>
                  </a:lnTo>
                  <a:lnTo>
                    <a:pt x="28956" y="0"/>
                  </a:lnTo>
                  <a:lnTo>
                    <a:pt x="16764" y="6095"/>
                  </a:lnTo>
                  <a:lnTo>
                    <a:pt x="10667" y="10667"/>
                  </a:lnTo>
                  <a:lnTo>
                    <a:pt x="7619" y="15239"/>
                  </a:lnTo>
                  <a:lnTo>
                    <a:pt x="3048" y="21335"/>
                  </a:lnTo>
                  <a:lnTo>
                    <a:pt x="1524" y="27431"/>
                  </a:lnTo>
                  <a:lnTo>
                    <a:pt x="0" y="33527"/>
                  </a:lnTo>
                  <a:lnTo>
                    <a:pt x="0" y="48767"/>
                  </a:lnTo>
                  <a:lnTo>
                    <a:pt x="1524" y="54863"/>
                  </a:lnTo>
                  <a:lnTo>
                    <a:pt x="4572" y="60959"/>
                  </a:lnTo>
                </a:path>
              </a:pathLst>
            </a:custGeom>
            <a:ln w="1524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7" name="object 17"/>
            <p:cNvSpPr/>
            <p:nvPr/>
          </p:nvSpPr>
          <p:spPr>
            <a:xfrm>
              <a:off x="5411723" y="3043428"/>
              <a:ext cx="76200" cy="60960"/>
            </a:xfrm>
            <a:custGeom>
              <a:avLst/>
              <a:gdLst/>
              <a:ahLst/>
              <a:cxnLst/>
              <a:rect l="l" t="t" r="r" b="b"/>
              <a:pathLst>
                <a:path w="76200" h="60960">
                  <a:moveTo>
                    <a:pt x="76200" y="19811"/>
                  </a:moveTo>
                  <a:lnTo>
                    <a:pt x="73152" y="13715"/>
                  </a:lnTo>
                  <a:lnTo>
                    <a:pt x="68580" y="9143"/>
                  </a:lnTo>
                  <a:lnTo>
                    <a:pt x="50292" y="0"/>
                  </a:lnTo>
                  <a:lnTo>
                    <a:pt x="36576" y="0"/>
                  </a:lnTo>
                  <a:lnTo>
                    <a:pt x="30480" y="1523"/>
                  </a:lnTo>
                  <a:lnTo>
                    <a:pt x="22860" y="3047"/>
                  </a:lnTo>
                  <a:lnTo>
                    <a:pt x="0" y="35051"/>
                  </a:lnTo>
                  <a:lnTo>
                    <a:pt x="0" y="41147"/>
                  </a:lnTo>
                  <a:lnTo>
                    <a:pt x="1524" y="48767"/>
                  </a:lnTo>
                  <a:lnTo>
                    <a:pt x="3048" y="54863"/>
                  </a:lnTo>
                  <a:lnTo>
                    <a:pt x="6095" y="60959"/>
                  </a:lnTo>
                </a:path>
              </a:pathLst>
            </a:custGeom>
            <a:ln w="1524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8" name="object 18"/>
            <p:cNvSpPr/>
            <p:nvPr/>
          </p:nvSpPr>
          <p:spPr>
            <a:xfrm>
              <a:off x="5553455" y="2962656"/>
              <a:ext cx="76200" cy="59690"/>
            </a:xfrm>
            <a:custGeom>
              <a:avLst/>
              <a:gdLst/>
              <a:ahLst/>
              <a:cxnLst/>
              <a:rect l="l" t="t" r="r" b="b"/>
              <a:pathLst>
                <a:path w="76200" h="59689">
                  <a:moveTo>
                    <a:pt x="76200" y="19811"/>
                  </a:moveTo>
                  <a:lnTo>
                    <a:pt x="42672" y="0"/>
                  </a:lnTo>
                  <a:lnTo>
                    <a:pt x="36576" y="0"/>
                  </a:lnTo>
                  <a:lnTo>
                    <a:pt x="1524" y="27431"/>
                  </a:lnTo>
                  <a:lnTo>
                    <a:pt x="0" y="33527"/>
                  </a:lnTo>
                  <a:lnTo>
                    <a:pt x="0" y="41147"/>
                  </a:lnTo>
                  <a:lnTo>
                    <a:pt x="1524" y="47243"/>
                  </a:lnTo>
                  <a:lnTo>
                    <a:pt x="3048" y="53339"/>
                  </a:lnTo>
                  <a:lnTo>
                    <a:pt x="6095" y="59435"/>
                  </a:lnTo>
                </a:path>
              </a:pathLst>
            </a:custGeom>
            <a:ln w="1524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9" name="object 19"/>
            <p:cNvSpPr/>
            <p:nvPr/>
          </p:nvSpPr>
          <p:spPr>
            <a:xfrm>
              <a:off x="2033015" y="2904743"/>
              <a:ext cx="3662679" cy="588645"/>
            </a:xfrm>
            <a:custGeom>
              <a:avLst/>
              <a:gdLst/>
              <a:ahLst/>
              <a:cxnLst/>
              <a:rect l="l" t="t" r="r" b="b"/>
              <a:pathLst>
                <a:path w="3662679" h="588645">
                  <a:moveTo>
                    <a:pt x="3596639" y="77724"/>
                  </a:moveTo>
                  <a:lnTo>
                    <a:pt x="3604260" y="89916"/>
                  </a:lnTo>
                </a:path>
                <a:path w="3662679" h="588645">
                  <a:moveTo>
                    <a:pt x="3526535" y="117348"/>
                  </a:moveTo>
                  <a:lnTo>
                    <a:pt x="3534155" y="131064"/>
                  </a:lnTo>
                </a:path>
                <a:path w="3662679" h="588645">
                  <a:moveTo>
                    <a:pt x="3454907" y="158496"/>
                  </a:moveTo>
                  <a:lnTo>
                    <a:pt x="3462528" y="170688"/>
                  </a:lnTo>
                </a:path>
                <a:path w="3662679" h="588645">
                  <a:moveTo>
                    <a:pt x="3384803" y="199644"/>
                  </a:moveTo>
                  <a:lnTo>
                    <a:pt x="3390900" y="211836"/>
                  </a:lnTo>
                </a:path>
                <a:path w="3662679" h="588645">
                  <a:moveTo>
                    <a:pt x="3313176" y="240791"/>
                  </a:moveTo>
                  <a:lnTo>
                    <a:pt x="3320796" y="252983"/>
                  </a:lnTo>
                </a:path>
                <a:path w="3662679" h="588645">
                  <a:moveTo>
                    <a:pt x="3662171" y="126491"/>
                  </a:moveTo>
                  <a:lnTo>
                    <a:pt x="3662171" y="0"/>
                  </a:lnTo>
                </a:path>
                <a:path w="3662679" h="588645">
                  <a:moveTo>
                    <a:pt x="3662171" y="452628"/>
                  </a:moveTo>
                  <a:lnTo>
                    <a:pt x="3662171" y="588264"/>
                  </a:lnTo>
                </a:path>
                <a:path w="3662679" h="588645">
                  <a:moveTo>
                    <a:pt x="3316223" y="329183"/>
                  </a:moveTo>
                  <a:lnTo>
                    <a:pt x="3258312" y="297180"/>
                  </a:lnTo>
                  <a:lnTo>
                    <a:pt x="3322319" y="259080"/>
                  </a:lnTo>
                </a:path>
                <a:path w="3662679" h="588645">
                  <a:moveTo>
                    <a:pt x="3608832" y="92964"/>
                  </a:moveTo>
                  <a:lnTo>
                    <a:pt x="3657600" y="67056"/>
                  </a:lnTo>
                </a:path>
                <a:path w="3662679" h="588645">
                  <a:moveTo>
                    <a:pt x="3605783" y="495300"/>
                  </a:moveTo>
                  <a:lnTo>
                    <a:pt x="3654551" y="522732"/>
                  </a:lnTo>
                </a:path>
                <a:path w="3662679" h="588645">
                  <a:moveTo>
                    <a:pt x="3256787" y="297180"/>
                  </a:moveTo>
                  <a:lnTo>
                    <a:pt x="0" y="297180"/>
                  </a:lnTo>
                </a:path>
              </a:pathLst>
            </a:custGeom>
            <a:ln w="1524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20" name="object 20"/>
          <p:cNvSpPr/>
          <p:nvPr/>
        </p:nvSpPr>
        <p:spPr>
          <a:xfrm>
            <a:off x="2976495" y="4475989"/>
            <a:ext cx="239567" cy="285115"/>
          </a:xfrm>
          <a:custGeom>
            <a:avLst/>
            <a:gdLst/>
            <a:ahLst/>
            <a:cxnLst/>
            <a:rect l="l" t="t" r="r" b="b"/>
            <a:pathLst>
              <a:path w="104140" h="285114">
                <a:moveTo>
                  <a:pt x="51816" y="219455"/>
                </a:moveTo>
                <a:lnTo>
                  <a:pt x="51816" y="0"/>
                </a:lnTo>
              </a:path>
              <a:path w="104140" h="285114">
                <a:moveTo>
                  <a:pt x="12191" y="252983"/>
                </a:moveTo>
                <a:lnTo>
                  <a:pt x="91440" y="252983"/>
                </a:lnTo>
              </a:path>
              <a:path w="104140" h="285114">
                <a:moveTo>
                  <a:pt x="25908" y="284987"/>
                </a:moveTo>
                <a:lnTo>
                  <a:pt x="77724" y="284987"/>
                </a:lnTo>
              </a:path>
              <a:path w="104140" h="285114">
                <a:moveTo>
                  <a:pt x="0" y="219455"/>
                </a:moveTo>
                <a:lnTo>
                  <a:pt x="103632" y="219455"/>
                </a:lnTo>
              </a:path>
            </a:pathLst>
          </a:custGeom>
          <a:ln w="1524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" name="object 21"/>
          <p:cNvSpPr/>
          <p:nvPr/>
        </p:nvSpPr>
        <p:spPr>
          <a:xfrm>
            <a:off x="3274498" y="4227576"/>
            <a:ext cx="92029" cy="81280"/>
          </a:xfrm>
          <a:custGeom>
            <a:avLst/>
            <a:gdLst/>
            <a:ahLst/>
            <a:cxnLst/>
            <a:rect l="l" t="t" r="r" b="b"/>
            <a:pathLst>
              <a:path w="40005" h="81279">
                <a:moveTo>
                  <a:pt x="38100" y="0"/>
                </a:moveTo>
                <a:lnTo>
                  <a:pt x="3047" y="24384"/>
                </a:lnTo>
                <a:lnTo>
                  <a:pt x="0" y="30480"/>
                </a:lnTo>
                <a:lnTo>
                  <a:pt x="0" y="50292"/>
                </a:lnTo>
                <a:lnTo>
                  <a:pt x="6096" y="62484"/>
                </a:lnTo>
                <a:lnTo>
                  <a:pt x="15240" y="71628"/>
                </a:lnTo>
                <a:lnTo>
                  <a:pt x="21336" y="76200"/>
                </a:lnTo>
                <a:lnTo>
                  <a:pt x="33528" y="79248"/>
                </a:lnTo>
                <a:lnTo>
                  <a:pt x="39624" y="80772"/>
                </a:lnTo>
              </a:path>
            </a:pathLst>
          </a:custGeom>
          <a:ln w="1524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grpSp>
        <p:nvGrpSpPr>
          <p:cNvPr id="22" name="object 22"/>
          <p:cNvGrpSpPr/>
          <p:nvPr/>
        </p:nvGrpSpPr>
        <p:grpSpPr>
          <a:xfrm>
            <a:off x="3256967" y="4300729"/>
            <a:ext cx="127086" cy="178435"/>
            <a:chOff x="1415796" y="4300728"/>
            <a:chExt cx="55244" cy="178435"/>
          </a:xfrm>
        </p:grpSpPr>
        <p:sp>
          <p:nvSpPr>
            <p:cNvPr id="23" name="object 23"/>
            <p:cNvSpPr/>
            <p:nvPr/>
          </p:nvSpPr>
          <p:spPr>
            <a:xfrm>
              <a:off x="1423416" y="4389120"/>
              <a:ext cx="40005" cy="82550"/>
            </a:xfrm>
            <a:custGeom>
              <a:avLst/>
              <a:gdLst/>
              <a:ahLst/>
              <a:cxnLst/>
              <a:rect l="l" t="t" r="r" b="b"/>
              <a:pathLst>
                <a:path w="40005" h="82550">
                  <a:moveTo>
                    <a:pt x="38100" y="0"/>
                  </a:moveTo>
                  <a:lnTo>
                    <a:pt x="3047" y="24384"/>
                  </a:lnTo>
                  <a:lnTo>
                    <a:pt x="0" y="32004"/>
                  </a:lnTo>
                  <a:lnTo>
                    <a:pt x="0" y="51816"/>
                  </a:lnTo>
                  <a:lnTo>
                    <a:pt x="27432" y="80772"/>
                  </a:lnTo>
                  <a:lnTo>
                    <a:pt x="33528" y="82296"/>
                  </a:lnTo>
                  <a:lnTo>
                    <a:pt x="39624" y="82296"/>
                  </a:lnTo>
                </a:path>
              </a:pathLst>
            </a:custGeom>
            <a:ln w="1524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4" name="object 24"/>
            <p:cNvSpPr/>
            <p:nvPr/>
          </p:nvSpPr>
          <p:spPr>
            <a:xfrm>
              <a:off x="1423416" y="4308348"/>
              <a:ext cx="40005" cy="81280"/>
            </a:xfrm>
            <a:custGeom>
              <a:avLst/>
              <a:gdLst/>
              <a:ahLst/>
              <a:cxnLst/>
              <a:rect l="l" t="t" r="r" b="b"/>
              <a:pathLst>
                <a:path w="40005" h="81279">
                  <a:moveTo>
                    <a:pt x="38100" y="0"/>
                  </a:moveTo>
                  <a:lnTo>
                    <a:pt x="33528" y="0"/>
                  </a:lnTo>
                  <a:lnTo>
                    <a:pt x="27432" y="1524"/>
                  </a:lnTo>
                  <a:lnTo>
                    <a:pt x="19812" y="4572"/>
                  </a:lnTo>
                  <a:lnTo>
                    <a:pt x="6096" y="18288"/>
                  </a:lnTo>
                  <a:lnTo>
                    <a:pt x="0" y="30480"/>
                  </a:lnTo>
                  <a:lnTo>
                    <a:pt x="0" y="50292"/>
                  </a:lnTo>
                  <a:lnTo>
                    <a:pt x="27432" y="79248"/>
                  </a:lnTo>
                  <a:lnTo>
                    <a:pt x="33528" y="80772"/>
                  </a:lnTo>
                  <a:lnTo>
                    <a:pt x="39624" y="80772"/>
                  </a:lnTo>
                </a:path>
              </a:pathLst>
            </a:custGeom>
            <a:ln w="1524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25" name="object 25"/>
          <p:cNvGrpSpPr/>
          <p:nvPr/>
        </p:nvGrpSpPr>
        <p:grpSpPr>
          <a:xfrm>
            <a:off x="3256967" y="4139183"/>
            <a:ext cx="140235" cy="96520"/>
            <a:chOff x="1415796" y="4139183"/>
            <a:chExt cx="60960" cy="96520"/>
          </a:xfrm>
        </p:grpSpPr>
        <p:sp>
          <p:nvSpPr>
            <p:cNvPr id="26" name="object 26"/>
            <p:cNvSpPr/>
            <p:nvPr/>
          </p:nvSpPr>
          <p:spPr>
            <a:xfrm>
              <a:off x="1423416" y="4146803"/>
              <a:ext cx="40005" cy="81280"/>
            </a:xfrm>
            <a:custGeom>
              <a:avLst/>
              <a:gdLst/>
              <a:ahLst/>
              <a:cxnLst/>
              <a:rect l="l" t="t" r="r" b="b"/>
              <a:pathLst>
                <a:path w="40005" h="81279">
                  <a:moveTo>
                    <a:pt x="38100" y="0"/>
                  </a:moveTo>
                  <a:lnTo>
                    <a:pt x="33528" y="0"/>
                  </a:lnTo>
                  <a:lnTo>
                    <a:pt x="27432" y="1524"/>
                  </a:lnTo>
                  <a:lnTo>
                    <a:pt x="0" y="30480"/>
                  </a:lnTo>
                  <a:lnTo>
                    <a:pt x="0" y="50292"/>
                  </a:lnTo>
                  <a:lnTo>
                    <a:pt x="27432" y="79248"/>
                  </a:lnTo>
                  <a:lnTo>
                    <a:pt x="33528" y="80772"/>
                  </a:lnTo>
                  <a:lnTo>
                    <a:pt x="39624" y="80772"/>
                  </a:lnTo>
                </a:path>
              </a:pathLst>
            </a:custGeom>
            <a:ln w="1524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7" name="object 27"/>
            <p:cNvSpPr/>
            <p:nvPr/>
          </p:nvSpPr>
          <p:spPr>
            <a:xfrm>
              <a:off x="1461516" y="4146803"/>
              <a:ext cx="15240" cy="81280"/>
            </a:xfrm>
            <a:custGeom>
              <a:avLst/>
              <a:gdLst/>
              <a:ahLst/>
              <a:cxnLst/>
              <a:rect l="l" t="t" r="r" b="b"/>
              <a:pathLst>
                <a:path w="15240" h="81279">
                  <a:moveTo>
                    <a:pt x="0" y="0"/>
                  </a:moveTo>
                  <a:lnTo>
                    <a:pt x="15239" y="0"/>
                  </a:lnTo>
                </a:path>
                <a:path w="15240" h="81279">
                  <a:moveTo>
                    <a:pt x="0" y="80772"/>
                  </a:moveTo>
                  <a:lnTo>
                    <a:pt x="15239" y="80772"/>
                  </a:lnTo>
                </a:path>
              </a:pathLst>
            </a:custGeom>
            <a:ln w="1524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28" name="object 28"/>
          <p:cNvSpPr/>
          <p:nvPr/>
        </p:nvSpPr>
        <p:spPr>
          <a:xfrm>
            <a:off x="3362144" y="4308347"/>
            <a:ext cx="35059" cy="0"/>
          </a:xfrm>
          <a:custGeom>
            <a:avLst/>
            <a:gdLst/>
            <a:ahLst/>
            <a:cxnLst/>
            <a:rect l="l" t="t" r="r" b="b"/>
            <a:pathLst>
              <a:path w="15240">
                <a:moveTo>
                  <a:pt x="0" y="0"/>
                </a:moveTo>
                <a:lnTo>
                  <a:pt x="15239" y="0"/>
                </a:lnTo>
              </a:path>
            </a:pathLst>
          </a:custGeom>
          <a:ln w="1524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9" name="object 29"/>
          <p:cNvSpPr/>
          <p:nvPr/>
        </p:nvSpPr>
        <p:spPr>
          <a:xfrm>
            <a:off x="3362144" y="4389120"/>
            <a:ext cx="35059" cy="0"/>
          </a:xfrm>
          <a:custGeom>
            <a:avLst/>
            <a:gdLst/>
            <a:ahLst/>
            <a:cxnLst/>
            <a:rect l="l" t="t" r="r" b="b"/>
            <a:pathLst>
              <a:path w="15240">
                <a:moveTo>
                  <a:pt x="0" y="0"/>
                </a:moveTo>
                <a:lnTo>
                  <a:pt x="15239" y="0"/>
                </a:lnTo>
              </a:path>
            </a:pathLst>
          </a:custGeom>
          <a:ln w="1524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0" name="object 30"/>
          <p:cNvSpPr/>
          <p:nvPr/>
        </p:nvSpPr>
        <p:spPr>
          <a:xfrm>
            <a:off x="3362144" y="4471415"/>
            <a:ext cx="35059" cy="0"/>
          </a:xfrm>
          <a:custGeom>
            <a:avLst/>
            <a:gdLst/>
            <a:ahLst/>
            <a:cxnLst/>
            <a:rect l="l" t="t" r="r" b="b"/>
            <a:pathLst>
              <a:path w="15240">
                <a:moveTo>
                  <a:pt x="0" y="0"/>
                </a:moveTo>
                <a:lnTo>
                  <a:pt x="15239" y="0"/>
                </a:lnTo>
              </a:path>
            </a:pathLst>
          </a:custGeom>
          <a:ln w="1524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1" name="object 31"/>
          <p:cNvSpPr/>
          <p:nvPr/>
        </p:nvSpPr>
        <p:spPr>
          <a:xfrm>
            <a:off x="3130756" y="4308347"/>
            <a:ext cx="94951" cy="81280"/>
          </a:xfrm>
          <a:custGeom>
            <a:avLst/>
            <a:gdLst/>
            <a:ahLst/>
            <a:cxnLst/>
            <a:rect l="l" t="t" r="r" b="b"/>
            <a:pathLst>
              <a:path w="41275" h="81279">
                <a:moveTo>
                  <a:pt x="0" y="80772"/>
                </a:moveTo>
                <a:lnTo>
                  <a:pt x="6096" y="80772"/>
                </a:lnTo>
                <a:lnTo>
                  <a:pt x="12192" y="79248"/>
                </a:lnTo>
                <a:lnTo>
                  <a:pt x="39624" y="50292"/>
                </a:lnTo>
                <a:lnTo>
                  <a:pt x="41148" y="44196"/>
                </a:lnTo>
                <a:lnTo>
                  <a:pt x="41148" y="36576"/>
                </a:lnTo>
                <a:lnTo>
                  <a:pt x="18288" y="4572"/>
                </a:lnTo>
                <a:lnTo>
                  <a:pt x="6096" y="0"/>
                </a:lnTo>
                <a:lnTo>
                  <a:pt x="0" y="0"/>
                </a:lnTo>
              </a:path>
            </a:pathLst>
          </a:custGeom>
          <a:ln w="1524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grpSp>
        <p:nvGrpSpPr>
          <p:cNvPr id="32" name="object 32"/>
          <p:cNvGrpSpPr/>
          <p:nvPr/>
        </p:nvGrpSpPr>
        <p:grpSpPr>
          <a:xfrm>
            <a:off x="3113227" y="4139184"/>
            <a:ext cx="130010" cy="177165"/>
            <a:chOff x="1353312" y="4139183"/>
            <a:chExt cx="56515" cy="177165"/>
          </a:xfrm>
        </p:grpSpPr>
        <p:sp>
          <p:nvSpPr>
            <p:cNvPr id="33" name="object 33"/>
            <p:cNvSpPr/>
            <p:nvPr/>
          </p:nvSpPr>
          <p:spPr>
            <a:xfrm>
              <a:off x="1360932" y="4146803"/>
              <a:ext cx="41275" cy="81280"/>
            </a:xfrm>
            <a:custGeom>
              <a:avLst/>
              <a:gdLst/>
              <a:ahLst/>
              <a:cxnLst/>
              <a:rect l="l" t="t" r="r" b="b"/>
              <a:pathLst>
                <a:path w="41275" h="81279">
                  <a:moveTo>
                    <a:pt x="0" y="80772"/>
                  </a:moveTo>
                  <a:lnTo>
                    <a:pt x="6096" y="80772"/>
                  </a:lnTo>
                  <a:lnTo>
                    <a:pt x="12192" y="79248"/>
                  </a:lnTo>
                  <a:lnTo>
                    <a:pt x="39624" y="50292"/>
                  </a:lnTo>
                  <a:lnTo>
                    <a:pt x="41148" y="42672"/>
                  </a:lnTo>
                  <a:lnTo>
                    <a:pt x="41148" y="36576"/>
                  </a:lnTo>
                  <a:lnTo>
                    <a:pt x="12192" y="1524"/>
                  </a:lnTo>
                  <a:lnTo>
                    <a:pt x="6096" y="0"/>
                  </a:lnTo>
                  <a:lnTo>
                    <a:pt x="0" y="0"/>
                  </a:lnTo>
                </a:path>
              </a:pathLst>
            </a:custGeom>
            <a:ln w="1524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4" name="object 34"/>
            <p:cNvSpPr/>
            <p:nvPr/>
          </p:nvSpPr>
          <p:spPr>
            <a:xfrm>
              <a:off x="1360932" y="4227575"/>
              <a:ext cx="41275" cy="81280"/>
            </a:xfrm>
            <a:custGeom>
              <a:avLst/>
              <a:gdLst/>
              <a:ahLst/>
              <a:cxnLst/>
              <a:rect l="l" t="t" r="r" b="b"/>
              <a:pathLst>
                <a:path w="41275" h="81279">
                  <a:moveTo>
                    <a:pt x="0" y="80772"/>
                  </a:moveTo>
                  <a:lnTo>
                    <a:pt x="33528" y="62484"/>
                  </a:lnTo>
                  <a:lnTo>
                    <a:pt x="41148" y="42672"/>
                  </a:lnTo>
                  <a:lnTo>
                    <a:pt x="41148" y="36576"/>
                  </a:lnTo>
                  <a:lnTo>
                    <a:pt x="39624" y="28956"/>
                  </a:lnTo>
                  <a:lnTo>
                    <a:pt x="33528" y="16764"/>
                  </a:lnTo>
                  <a:lnTo>
                    <a:pt x="30480" y="12192"/>
                  </a:lnTo>
                  <a:lnTo>
                    <a:pt x="18288" y="4572"/>
                  </a:lnTo>
                  <a:lnTo>
                    <a:pt x="0" y="0"/>
                  </a:lnTo>
                </a:path>
              </a:pathLst>
            </a:custGeom>
            <a:ln w="1524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35" name="object 35"/>
          <p:cNvGrpSpPr/>
          <p:nvPr/>
        </p:nvGrpSpPr>
        <p:grpSpPr>
          <a:xfrm>
            <a:off x="3095695" y="4381500"/>
            <a:ext cx="147539" cy="97790"/>
            <a:chOff x="1345691" y="4381500"/>
            <a:chExt cx="64135" cy="97790"/>
          </a:xfrm>
        </p:grpSpPr>
        <p:sp>
          <p:nvSpPr>
            <p:cNvPr id="36" name="object 36"/>
            <p:cNvSpPr/>
            <p:nvPr/>
          </p:nvSpPr>
          <p:spPr>
            <a:xfrm>
              <a:off x="1360932" y="4389120"/>
              <a:ext cx="41275" cy="82550"/>
            </a:xfrm>
            <a:custGeom>
              <a:avLst/>
              <a:gdLst/>
              <a:ahLst/>
              <a:cxnLst/>
              <a:rect l="l" t="t" r="r" b="b"/>
              <a:pathLst>
                <a:path w="41275" h="82550">
                  <a:moveTo>
                    <a:pt x="0" y="82296"/>
                  </a:moveTo>
                  <a:lnTo>
                    <a:pt x="6096" y="82296"/>
                  </a:lnTo>
                  <a:lnTo>
                    <a:pt x="12192" y="80772"/>
                  </a:lnTo>
                  <a:lnTo>
                    <a:pt x="19812" y="77724"/>
                  </a:lnTo>
                  <a:lnTo>
                    <a:pt x="24384" y="73152"/>
                  </a:lnTo>
                  <a:lnTo>
                    <a:pt x="30480" y="68580"/>
                  </a:lnTo>
                  <a:lnTo>
                    <a:pt x="33528" y="64008"/>
                  </a:lnTo>
                  <a:lnTo>
                    <a:pt x="39624" y="51816"/>
                  </a:lnTo>
                  <a:lnTo>
                    <a:pt x="41148" y="44196"/>
                  </a:lnTo>
                  <a:lnTo>
                    <a:pt x="41148" y="38100"/>
                  </a:lnTo>
                  <a:lnTo>
                    <a:pt x="39624" y="32004"/>
                  </a:lnTo>
                  <a:lnTo>
                    <a:pt x="36576" y="24384"/>
                  </a:lnTo>
                  <a:lnTo>
                    <a:pt x="33528" y="19812"/>
                  </a:lnTo>
                  <a:lnTo>
                    <a:pt x="30480" y="13716"/>
                  </a:lnTo>
                  <a:lnTo>
                    <a:pt x="24384" y="9144"/>
                  </a:lnTo>
                  <a:lnTo>
                    <a:pt x="12192" y="3048"/>
                  </a:lnTo>
                  <a:lnTo>
                    <a:pt x="0" y="0"/>
                  </a:lnTo>
                </a:path>
              </a:pathLst>
            </a:custGeom>
            <a:ln w="1524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7" name="object 37"/>
            <p:cNvSpPr/>
            <p:nvPr/>
          </p:nvSpPr>
          <p:spPr>
            <a:xfrm>
              <a:off x="1345691" y="4389120"/>
              <a:ext cx="15240" cy="82550"/>
            </a:xfrm>
            <a:custGeom>
              <a:avLst/>
              <a:gdLst/>
              <a:ahLst/>
              <a:cxnLst/>
              <a:rect l="l" t="t" r="r" b="b"/>
              <a:pathLst>
                <a:path w="15240" h="82550">
                  <a:moveTo>
                    <a:pt x="15240" y="82296"/>
                  </a:moveTo>
                  <a:lnTo>
                    <a:pt x="0" y="82296"/>
                  </a:lnTo>
                </a:path>
                <a:path w="15240" h="82550">
                  <a:moveTo>
                    <a:pt x="15240" y="0"/>
                  </a:moveTo>
                  <a:lnTo>
                    <a:pt x="0" y="0"/>
                  </a:lnTo>
                </a:path>
              </a:pathLst>
            </a:custGeom>
            <a:ln w="1524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38" name="object 38"/>
          <p:cNvSpPr/>
          <p:nvPr/>
        </p:nvSpPr>
        <p:spPr>
          <a:xfrm>
            <a:off x="3095694" y="4308347"/>
            <a:ext cx="35059" cy="0"/>
          </a:xfrm>
          <a:custGeom>
            <a:avLst/>
            <a:gdLst/>
            <a:ahLst/>
            <a:cxnLst/>
            <a:rect l="l" t="t" r="r" b="b"/>
            <a:pathLst>
              <a:path w="15240">
                <a:moveTo>
                  <a:pt x="15240" y="0"/>
                </a:moveTo>
                <a:lnTo>
                  <a:pt x="0" y="0"/>
                </a:lnTo>
              </a:path>
            </a:pathLst>
          </a:custGeom>
          <a:ln w="1524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9" name="object 39"/>
          <p:cNvSpPr/>
          <p:nvPr/>
        </p:nvSpPr>
        <p:spPr>
          <a:xfrm>
            <a:off x="3095694" y="4227576"/>
            <a:ext cx="35059" cy="0"/>
          </a:xfrm>
          <a:custGeom>
            <a:avLst/>
            <a:gdLst/>
            <a:ahLst/>
            <a:cxnLst/>
            <a:rect l="l" t="t" r="r" b="b"/>
            <a:pathLst>
              <a:path w="15240">
                <a:moveTo>
                  <a:pt x="15240" y="0"/>
                </a:moveTo>
                <a:lnTo>
                  <a:pt x="0" y="0"/>
                </a:lnTo>
              </a:path>
            </a:pathLst>
          </a:custGeom>
          <a:ln w="1524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0" name="object 40"/>
          <p:cNvSpPr/>
          <p:nvPr/>
        </p:nvSpPr>
        <p:spPr>
          <a:xfrm>
            <a:off x="3095694" y="4146803"/>
            <a:ext cx="35059" cy="0"/>
          </a:xfrm>
          <a:custGeom>
            <a:avLst/>
            <a:gdLst/>
            <a:ahLst/>
            <a:cxnLst/>
            <a:rect l="l" t="t" r="r" b="b"/>
            <a:pathLst>
              <a:path w="15240">
                <a:moveTo>
                  <a:pt x="15240" y="0"/>
                </a:moveTo>
                <a:lnTo>
                  <a:pt x="0" y="0"/>
                </a:lnTo>
              </a:path>
            </a:pathLst>
          </a:custGeom>
          <a:ln w="1524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grpSp>
        <p:nvGrpSpPr>
          <p:cNvPr id="41" name="object 41"/>
          <p:cNvGrpSpPr/>
          <p:nvPr/>
        </p:nvGrpSpPr>
        <p:grpSpPr>
          <a:xfrm>
            <a:off x="3386684" y="3765804"/>
            <a:ext cx="4144248" cy="1169035"/>
            <a:chOff x="1472183" y="3765803"/>
            <a:chExt cx="1801495" cy="1169035"/>
          </a:xfrm>
        </p:grpSpPr>
        <p:sp>
          <p:nvSpPr>
            <p:cNvPr id="42" name="object 42"/>
            <p:cNvSpPr/>
            <p:nvPr/>
          </p:nvSpPr>
          <p:spPr>
            <a:xfrm>
              <a:off x="1479803" y="3785616"/>
              <a:ext cx="1793875" cy="1120140"/>
            </a:xfrm>
            <a:custGeom>
              <a:avLst/>
              <a:gdLst/>
              <a:ahLst/>
              <a:cxnLst/>
              <a:rect l="l" t="t" r="r" b="b"/>
              <a:pathLst>
                <a:path w="1793875" h="1120139">
                  <a:moveTo>
                    <a:pt x="420624" y="684275"/>
                  </a:moveTo>
                  <a:lnTo>
                    <a:pt x="542544" y="684275"/>
                  </a:lnTo>
                  <a:lnTo>
                    <a:pt x="542544" y="352043"/>
                  </a:lnTo>
                  <a:lnTo>
                    <a:pt x="420624" y="352043"/>
                  </a:lnTo>
                  <a:lnTo>
                    <a:pt x="420624" y="684275"/>
                  </a:lnTo>
                  <a:close/>
                </a:path>
                <a:path w="1793875" h="1120139">
                  <a:moveTo>
                    <a:pt x="481583" y="352043"/>
                  </a:moveTo>
                  <a:lnTo>
                    <a:pt x="481583" y="6095"/>
                  </a:lnTo>
                </a:path>
                <a:path w="1793875" h="1120139">
                  <a:moveTo>
                    <a:pt x="481583" y="684275"/>
                  </a:moveTo>
                  <a:lnTo>
                    <a:pt x="481583" y="1120139"/>
                  </a:lnTo>
                </a:path>
                <a:path w="1793875" h="1120139">
                  <a:moveTo>
                    <a:pt x="4571" y="0"/>
                  </a:moveTo>
                  <a:lnTo>
                    <a:pt x="1793747" y="0"/>
                  </a:lnTo>
                </a:path>
                <a:path w="1793875" h="1120139">
                  <a:moveTo>
                    <a:pt x="7620" y="1120139"/>
                  </a:moveTo>
                  <a:lnTo>
                    <a:pt x="1050036" y="1120139"/>
                  </a:lnTo>
                </a:path>
                <a:path w="1793875" h="1120139">
                  <a:moveTo>
                    <a:pt x="0" y="0"/>
                  </a:moveTo>
                  <a:lnTo>
                    <a:pt x="0" y="359664"/>
                  </a:lnTo>
                </a:path>
                <a:path w="1793875" h="1120139">
                  <a:moveTo>
                    <a:pt x="0" y="685800"/>
                  </a:moveTo>
                  <a:lnTo>
                    <a:pt x="0" y="1120139"/>
                  </a:lnTo>
                </a:path>
              </a:pathLst>
            </a:custGeom>
            <a:ln w="1524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3" name="object 43"/>
            <p:cNvSpPr/>
            <p:nvPr/>
          </p:nvSpPr>
          <p:spPr>
            <a:xfrm>
              <a:off x="1941575" y="3773423"/>
              <a:ext cx="38100" cy="38100"/>
            </a:xfrm>
            <a:custGeom>
              <a:avLst/>
              <a:gdLst/>
              <a:ahLst/>
              <a:cxnLst/>
              <a:rect l="l" t="t" r="r" b="b"/>
              <a:pathLst>
                <a:path w="38100" h="38100">
                  <a:moveTo>
                    <a:pt x="19812" y="38099"/>
                  </a:moveTo>
                  <a:lnTo>
                    <a:pt x="12215" y="36504"/>
                  </a:lnTo>
                  <a:lnTo>
                    <a:pt x="5905" y="32194"/>
                  </a:lnTo>
                  <a:lnTo>
                    <a:pt x="1595" y="25884"/>
                  </a:lnTo>
                  <a:lnTo>
                    <a:pt x="0" y="18287"/>
                  </a:lnTo>
                  <a:lnTo>
                    <a:pt x="1595" y="10929"/>
                  </a:lnTo>
                  <a:lnTo>
                    <a:pt x="5905" y="5143"/>
                  </a:lnTo>
                  <a:lnTo>
                    <a:pt x="12215" y="1357"/>
                  </a:lnTo>
                  <a:lnTo>
                    <a:pt x="19812" y="0"/>
                  </a:lnTo>
                  <a:lnTo>
                    <a:pt x="27170" y="1357"/>
                  </a:lnTo>
                  <a:lnTo>
                    <a:pt x="32956" y="5143"/>
                  </a:lnTo>
                  <a:lnTo>
                    <a:pt x="36742" y="10929"/>
                  </a:lnTo>
                  <a:lnTo>
                    <a:pt x="38100" y="18287"/>
                  </a:lnTo>
                  <a:lnTo>
                    <a:pt x="36742" y="25884"/>
                  </a:lnTo>
                  <a:lnTo>
                    <a:pt x="32956" y="32194"/>
                  </a:lnTo>
                  <a:lnTo>
                    <a:pt x="27170" y="36504"/>
                  </a:lnTo>
                  <a:lnTo>
                    <a:pt x="19812" y="38099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4" name="object 44"/>
            <p:cNvSpPr/>
            <p:nvPr/>
          </p:nvSpPr>
          <p:spPr>
            <a:xfrm>
              <a:off x="1941575" y="3773423"/>
              <a:ext cx="38100" cy="38100"/>
            </a:xfrm>
            <a:custGeom>
              <a:avLst/>
              <a:gdLst/>
              <a:ahLst/>
              <a:cxnLst/>
              <a:rect l="l" t="t" r="r" b="b"/>
              <a:pathLst>
                <a:path w="38100" h="38100">
                  <a:moveTo>
                    <a:pt x="0" y="18287"/>
                  </a:moveTo>
                  <a:lnTo>
                    <a:pt x="1595" y="10929"/>
                  </a:lnTo>
                  <a:lnTo>
                    <a:pt x="5905" y="5143"/>
                  </a:lnTo>
                  <a:lnTo>
                    <a:pt x="12215" y="1357"/>
                  </a:lnTo>
                  <a:lnTo>
                    <a:pt x="19812" y="0"/>
                  </a:lnTo>
                  <a:lnTo>
                    <a:pt x="27170" y="1357"/>
                  </a:lnTo>
                  <a:lnTo>
                    <a:pt x="32956" y="5143"/>
                  </a:lnTo>
                  <a:lnTo>
                    <a:pt x="36742" y="10929"/>
                  </a:lnTo>
                  <a:lnTo>
                    <a:pt x="38100" y="18287"/>
                  </a:lnTo>
                  <a:lnTo>
                    <a:pt x="36742" y="25884"/>
                  </a:lnTo>
                  <a:lnTo>
                    <a:pt x="32956" y="32194"/>
                  </a:lnTo>
                  <a:lnTo>
                    <a:pt x="27170" y="36504"/>
                  </a:lnTo>
                  <a:lnTo>
                    <a:pt x="19812" y="38099"/>
                  </a:lnTo>
                  <a:lnTo>
                    <a:pt x="12215" y="36504"/>
                  </a:lnTo>
                  <a:lnTo>
                    <a:pt x="5905" y="32194"/>
                  </a:lnTo>
                  <a:lnTo>
                    <a:pt x="1595" y="25884"/>
                  </a:lnTo>
                  <a:lnTo>
                    <a:pt x="0" y="18287"/>
                  </a:lnTo>
                </a:path>
              </a:pathLst>
            </a:custGeom>
            <a:ln w="1524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5" name="object 45"/>
            <p:cNvSpPr/>
            <p:nvPr/>
          </p:nvSpPr>
          <p:spPr>
            <a:xfrm>
              <a:off x="1941575" y="4888992"/>
              <a:ext cx="40005" cy="38100"/>
            </a:xfrm>
            <a:custGeom>
              <a:avLst/>
              <a:gdLst/>
              <a:ahLst/>
              <a:cxnLst/>
              <a:rect l="l" t="t" r="r" b="b"/>
              <a:pathLst>
                <a:path w="40005" h="38100">
                  <a:moveTo>
                    <a:pt x="19812" y="38099"/>
                  </a:moveTo>
                  <a:lnTo>
                    <a:pt x="12215" y="36504"/>
                  </a:lnTo>
                  <a:lnTo>
                    <a:pt x="5905" y="32194"/>
                  </a:lnTo>
                  <a:lnTo>
                    <a:pt x="1595" y="25884"/>
                  </a:lnTo>
                  <a:lnTo>
                    <a:pt x="0" y="18287"/>
                  </a:lnTo>
                  <a:lnTo>
                    <a:pt x="1595" y="10929"/>
                  </a:lnTo>
                  <a:lnTo>
                    <a:pt x="5905" y="5143"/>
                  </a:lnTo>
                  <a:lnTo>
                    <a:pt x="12215" y="1357"/>
                  </a:lnTo>
                  <a:lnTo>
                    <a:pt x="19812" y="0"/>
                  </a:lnTo>
                  <a:lnTo>
                    <a:pt x="27408" y="1357"/>
                  </a:lnTo>
                  <a:lnTo>
                    <a:pt x="33718" y="5143"/>
                  </a:lnTo>
                  <a:lnTo>
                    <a:pt x="38028" y="10929"/>
                  </a:lnTo>
                  <a:lnTo>
                    <a:pt x="39624" y="18287"/>
                  </a:lnTo>
                  <a:lnTo>
                    <a:pt x="38028" y="25884"/>
                  </a:lnTo>
                  <a:lnTo>
                    <a:pt x="33718" y="32194"/>
                  </a:lnTo>
                  <a:lnTo>
                    <a:pt x="27408" y="36504"/>
                  </a:lnTo>
                  <a:lnTo>
                    <a:pt x="19812" y="38099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6" name="object 46"/>
            <p:cNvSpPr/>
            <p:nvPr/>
          </p:nvSpPr>
          <p:spPr>
            <a:xfrm>
              <a:off x="1941575" y="4888992"/>
              <a:ext cx="40005" cy="38100"/>
            </a:xfrm>
            <a:custGeom>
              <a:avLst/>
              <a:gdLst/>
              <a:ahLst/>
              <a:cxnLst/>
              <a:rect l="l" t="t" r="r" b="b"/>
              <a:pathLst>
                <a:path w="40005" h="38100">
                  <a:moveTo>
                    <a:pt x="0" y="18287"/>
                  </a:moveTo>
                  <a:lnTo>
                    <a:pt x="1595" y="10929"/>
                  </a:lnTo>
                  <a:lnTo>
                    <a:pt x="5905" y="5143"/>
                  </a:lnTo>
                  <a:lnTo>
                    <a:pt x="12215" y="1357"/>
                  </a:lnTo>
                  <a:lnTo>
                    <a:pt x="19812" y="0"/>
                  </a:lnTo>
                  <a:lnTo>
                    <a:pt x="27408" y="1357"/>
                  </a:lnTo>
                  <a:lnTo>
                    <a:pt x="33718" y="5143"/>
                  </a:lnTo>
                  <a:lnTo>
                    <a:pt x="38028" y="10929"/>
                  </a:lnTo>
                  <a:lnTo>
                    <a:pt x="39624" y="18287"/>
                  </a:lnTo>
                  <a:lnTo>
                    <a:pt x="38028" y="25884"/>
                  </a:lnTo>
                  <a:lnTo>
                    <a:pt x="33718" y="32194"/>
                  </a:lnTo>
                  <a:lnTo>
                    <a:pt x="27408" y="36504"/>
                  </a:lnTo>
                  <a:lnTo>
                    <a:pt x="19812" y="38099"/>
                  </a:lnTo>
                  <a:lnTo>
                    <a:pt x="12215" y="36504"/>
                  </a:lnTo>
                  <a:lnTo>
                    <a:pt x="5905" y="32194"/>
                  </a:lnTo>
                  <a:lnTo>
                    <a:pt x="1595" y="25884"/>
                  </a:lnTo>
                  <a:lnTo>
                    <a:pt x="0" y="18287"/>
                  </a:lnTo>
                </a:path>
              </a:pathLst>
            </a:custGeom>
            <a:ln w="1524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47" name="object 47"/>
          <p:cNvSpPr/>
          <p:nvPr/>
        </p:nvSpPr>
        <p:spPr>
          <a:xfrm>
            <a:off x="4298213" y="2849880"/>
            <a:ext cx="189902" cy="41275"/>
          </a:xfrm>
          <a:custGeom>
            <a:avLst/>
            <a:gdLst/>
            <a:ahLst/>
            <a:cxnLst/>
            <a:rect l="l" t="t" r="r" b="b"/>
            <a:pathLst>
              <a:path w="82550" h="41275">
                <a:moveTo>
                  <a:pt x="82295" y="39624"/>
                </a:moveTo>
                <a:lnTo>
                  <a:pt x="80771" y="33528"/>
                </a:lnTo>
                <a:lnTo>
                  <a:pt x="79247" y="27432"/>
                </a:lnTo>
                <a:lnTo>
                  <a:pt x="76199" y="19812"/>
                </a:lnTo>
                <a:lnTo>
                  <a:pt x="73151" y="15240"/>
                </a:lnTo>
                <a:lnTo>
                  <a:pt x="68579" y="9144"/>
                </a:lnTo>
                <a:lnTo>
                  <a:pt x="50291" y="0"/>
                </a:lnTo>
                <a:lnTo>
                  <a:pt x="30479" y="0"/>
                </a:lnTo>
                <a:lnTo>
                  <a:pt x="1523" y="27432"/>
                </a:lnTo>
                <a:lnTo>
                  <a:pt x="0" y="33528"/>
                </a:lnTo>
                <a:lnTo>
                  <a:pt x="0" y="41148"/>
                </a:lnTo>
              </a:path>
            </a:pathLst>
          </a:custGeom>
          <a:ln w="1524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grpSp>
        <p:nvGrpSpPr>
          <p:cNvPr id="48" name="object 48"/>
          <p:cNvGrpSpPr/>
          <p:nvPr/>
        </p:nvGrpSpPr>
        <p:grpSpPr>
          <a:xfrm>
            <a:off x="3905557" y="2842260"/>
            <a:ext cx="410481" cy="56515"/>
            <a:chOff x="1697736" y="2842259"/>
            <a:chExt cx="178435" cy="56515"/>
          </a:xfrm>
        </p:grpSpPr>
        <p:sp>
          <p:nvSpPr>
            <p:cNvPr id="49" name="object 49"/>
            <p:cNvSpPr/>
            <p:nvPr/>
          </p:nvSpPr>
          <p:spPr>
            <a:xfrm>
              <a:off x="1705356" y="2849879"/>
              <a:ext cx="81280" cy="41275"/>
            </a:xfrm>
            <a:custGeom>
              <a:avLst/>
              <a:gdLst/>
              <a:ahLst/>
              <a:cxnLst/>
              <a:rect l="l" t="t" r="r" b="b"/>
              <a:pathLst>
                <a:path w="81280" h="41275">
                  <a:moveTo>
                    <a:pt x="80772" y="39624"/>
                  </a:moveTo>
                  <a:lnTo>
                    <a:pt x="80772" y="33528"/>
                  </a:lnTo>
                  <a:lnTo>
                    <a:pt x="79248" y="27432"/>
                  </a:lnTo>
                  <a:lnTo>
                    <a:pt x="51816" y="0"/>
                  </a:lnTo>
                  <a:lnTo>
                    <a:pt x="32004" y="0"/>
                  </a:lnTo>
                  <a:lnTo>
                    <a:pt x="24384" y="3048"/>
                  </a:lnTo>
                  <a:lnTo>
                    <a:pt x="19812" y="6096"/>
                  </a:lnTo>
                  <a:lnTo>
                    <a:pt x="13716" y="9144"/>
                  </a:lnTo>
                  <a:lnTo>
                    <a:pt x="9144" y="15240"/>
                  </a:lnTo>
                  <a:lnTo>
                    <a:pt x="3048" y="27432"/>
                  </a:lnTo>
                  <a:lnTo>
                    <a:pt x="1524" y="33528"/>
                  </a:lnTo>
                  <a:lnTo>
                    <a:pt x="0" y="41148"/>
                  </a:lnTo>
                </a:path>
              </a:pathLst>
            </a:custGeom>
            <a:ln w="1524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0" name="object 50"/>
            <p:cNvSpPr/>
            <p:nvPr/>
          </p:nvSpPr>
          <p:spPr>
            <a:xfrm>
              <a:off x="1786128" y="2849879"/>
              <a:ext cx="82550" cy="41275"/>
            </a:xfrm>
            <a:custGeom>
              <a:avLst/>
              <a:gdLst/>
              <a:ahLst/>
              <a:cxnLst/>
              <a:rect l="l" t="t" r="r" b="b"/>
              <a:pathLst>
                <a:path w="82550" h="41275">
                  <a:moveTo>
                    <a:pt x="82295" y="39624"/>
                  </a:moveTo>
                  <a:lnTo>
                    <a:pt x="82295" y="33528"/>
                  </a:lnTo>
                  <a:lnTo>
                    <a:pt x="79247" y="27432"/>
                  </a:lnTo>
                  <a:lnTo>
                    <a:pt x="76199" y="19812"/>
                  </a:lnTo>
                  <a:lnTo>
                    <a:pt x="73151" y="15240"/>
                  </a:lnTo>
                  <a:lnTo>
                    <a:pt x="68579" y="9144"/>
                  </a:lnTo>
                  <a:lnTo>
                    <a:pt x="64007" y="6096"/>
                  </a:lnTo>
                  <a:lnTo>
                    <a:pt x="51815" y="0"/>
                  </a:lnTo>
                  <a:lnTo>
                    <a:pt x="30479" y="0"/>
                  </a:lnTo>
                  <a:lnTo>
                    <a:pt x="18287" y="6096"/>
                  </a:lnTo>
                  <a:lnTo>
                    <a:pt x="13715" y="9144"/>
                  </a:lnTo>
                  <a:lnTo>
                    <a:pt x="4571" y="21336"/>
                  </a:lnTo>
                  <a:lnTo>
                    <a:pt x="3047" y="27432"/>
                  </a:lnTo>
                  <a:lnTo>
                    <a:pt x="1523" y="33528"/>
                  </a:lnTo>
                  <a:lnTo>
                    <a:pt x="0" y="41148"/>
                  </a:lnTo>
                </a:path>
              </a:pathLst>
            </a:custGeom>
            <a:ln w="1524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51" name="object 51"/>
          <p:cNvGrpSpPr/>
          <p:nvPr/>
        </p:nvGrpSpPr>
        <p:grpSpPr>
          <a:xfrm>
            <a:off x="4470003" y="2842260"/>
            <a:ext cx="222039" cy="62865"/>
            <a:chOff x="1943100" y="2842259"/>
            <a:chExt cx="96520" cy="62865"/>
          </a:xfrm>
        </p:grpSpPr>
        <p:sp>
          <p:nvSpPr>
            <p:cNvPr id="52" name="object 52"/>
            <p:cNvSpPr/>
            <p:nvPr/>
          </p:nvSpPr>
          <p:spPr>
            <a:xfrm>
              <a:off x="1950720" y="2849879"/>
              <a:ext cx="81280" cy="41275"/>
            </a:xfrm>
            <a:custGeom>
              <a:avLst/>
              <a:gdLst/>
              <a:ahLst/>
              <a:cxnLst/>
              <a:rect l="l" t="t" r="r" b="b"/>
              <a:pathLst>
                <a:path w="81280" h="41275">
                  <a:moveTo>
                    <a:pt x="80772" y="39624"/>
                  </a:moveTo>
                  <a:lnTo>
                    <a:pt x="80772" y="33528"/>
                  </a:lnTo>
                  <a:lnTo>
                    <a:pt x="79248" y="27432"/>
                  </a:lnTo>
                  <a:lnTo>
                    <a:pt x="76200" y="19812"/>
                  </a:lnTo>
                  <a:lnTo>
                    <a:pt x="73152" y="15240"/>
                  </a:lnTo>
                  <a:lnTo>
                    <a:pt x="68580" y="9144"/>
                  </a:lnTo>
                  <a:lnTo>
                    <a:pt x="50292" y="0"/>
                  </a:lnTo>
                  <a:lnTo>
                    <a:pt x="30480" y="0"/>
                  </a:lnTo>
                  <a:lnTo>
                    <a:pt x="12192" y="9144"/>
                  </a:lnTo>
                  <a:lnTo>
                    <a:pt x="7620" y="15240"/>
                  </a:lnTo>
                  <a:lnTo>
                    <a:pt x="1524" y="27432"/>
                  </a:lnTo>
                  <a:lnTo>
                    <a:pt x="0" y="33528"/>
                  </a:lnTo>
                  <a:lnTo>
                    <a:pt x="0" y="41148"/>
                  </a:lnTo>
                </a:path>
              </a:pathLst>
            </a:custGeom>
            <a:ln w="1524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3" name="object 53"/>
            <p:cNvSpPr/>
            <p:nvPr/>
          </p:nvSpPr>
          <p:spPr>
            <a:xfrm>
              <a:off x="1943100" y="2897123"/>
              <a:ext cx="96520" cy="0"/>
            </a:xfrm>
            <a:custGeom>
              <a:avLst/>
              <a:gdLst/>
              <a:ahLst/>
              <a:cxnLst/>
              <a:rect l="l" t="t" r="r" b="b"/>
              <a:pathLst>
                <a:path w="96519">
                  <a:moveTo>
                    <a:pt x="80771" y="0"/>
                  </a:moveTo>
                  <a:lnTo>
                    <a:pt x="96011" y="0"/>
                  </a:lnTo>
                </a:path>
                <a:path w="96519">
                  <a:moveTo>
                    <a:pt x="0" y="0"/>
                  </a:moveTo>
                  <a:lnTo>
                    <a:pt x="15239" y="0"/>
                  </a:lnTo>
                </a:path>
              </a:pathLst>
            </a:custGeom>
            <a:ln w="1524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54" name="object 54"/>
          <p:cNvSpPr/>
          <p:nvPr/>
        </p:nvSpPr>
        <p:spPr>
          <a:xfrm>
            <a:off x="4298215" y="2889503"/>
            <a:ext cx="0" cy="15240"/>
          </a:xfrm>
          <a:custGeom>
            <a:avLst/>
            <a:gdLst/>
            <a:ahLst/>
            <a:cxnLst/>
            <a:rect l="l" t="t" r="r" b="b"/>
            <a:pathLst>
              <a:path h="15239">
                <a:moveTo>
                  <a:pt x="-7619" y="7620"/>
                </a:moveTo>
                <a:lnTo>
                  <a:pt x="7619" y="7620"/>
                </a:lnTo>
              </a:path>
            </a:pathLst>
          </a:custGeom>
          <a:ln w="1524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5" name="object 55"/>
          <p:cNvSpPr/>
          <p:nvPr/>
        </p:nvSpPr>
        <p:spPr>
          <a:xfrm>
            <a:off x="4108895" y="2889503"/>
            <a:ext cx="0" cy="15240"/>
          </a:xfrm>
          <a:custGeom>
            <a:avLst/>
            <a:gdLst/>
            <a:ahLst/>
            <a:cxnLst/>
            <a:rect l="l" t="t" r="r" b="b"/>
            <a:pathLst>
              <a:path h="15239">
                <a:moveTo>
                  <a:pt x="-7619" y="7620"/>
                </a:moveTo>
                <a:lnTo>
                  <a:pt x="7619" y="7620"/>
                </a:lnTo>
              </a:path>
            </a:pathLst>
          </a:custGeom>
          <a:ln w="1524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6" name="object 56"/>
          <p:cNvSpPr/>
          <p:nvPr/>
        </p:nvSpPr>
        <p:spPr>
          <a:xfrm>
            <a:off x="3923083" y="2889503"/>
            <a:ext cx="0" cy="15240"/>
          </a:xfrm>
          <a:custGeom>
            <a:avLst/>
            <a:gdLst/>
            <a:ahLst/>
            <a:cxnLst/>
            <a:rect l="l" t="t" r="r" b="b"/>
            <a:pathLst>
              <a:path h="15239">
                <a:moveTo>
                  <a:pt x="-7619" y="7620"/>
                </a:moveTo>
                <a:lnTo>
                  <a:pt x="7619" y="7620"/>
                </a:lnTo>
              </a:path>
            </a:pathLst>
          </a:custGeom>
          <a:ln w="1524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pic>
        <p:nvPicPr>
          <p:cNvPr id="57" name="object 57"/>
          <p:cNvPicPr/>
          <p:nvPr/>
        </p:nvPicPr>
        <p:blipFill>
          <a:blip r:embed="rId2" cstate="print"/>
          <a:stretch>
            <a:fillRect/>
          </a:stretch>
        </p:blipFill>
        <p:spPr>
          <a:xfrm>
            <a:off x="3905554" y="3137916"/>
            <a:ext cx="785318" cy="64008"/>
          </a:xfrm>
          <a:prstGeom prst="rect">
            <a:avLst/>
          </a:prstGeom>
        </p:spPr>
      </p:pic>
      <p:sp>
        <p:nvSpPr>
          <p:cNvPr id="58" name="object 58"/>
          <p:cNvSpPr/>
          <p:nvPr/>
        </p:nvSpPr>
        <p:spPr>
          <a:xfrm>
            <a:off x="4298213" y="3438145"/>
            <a:ext cx="189902" cy="41275"/>
          </a:xfrm>
          <a:custGeom>
            <a:avLst/>
            <a:gdLst/>
            <a:ahLst/>
            <a:cxnLst/>
            <a:rect l="l" t="t" r="r" b="b"/>
            <a:pathLst>
              <a:path w="82550" h="41275">
                <a:moveTo>
                  <a:pt x="82295" y="39624"/>
                </a:moveTo>
                <a:lnTo>
                  <a:pt x="80771" y="33528"/>
                </a:lnTo>
                <a:lnTo>
                  <a:pt x="79247" y="27432"/>
                </a:lnTo>
                <a:lnTo>
                  <a:pt x="76199" y="19812"/>
                </a:lnTo>
                <a:lnTo>
                  <a:pt x="73151" y="15240"/>
                </a:lnTo>
                <a:lnTo>
                  <a:pt x="68579" y="10668"/>
                </a:lnTo>
                <a:lnTo>
                  <a:pt x="62483" y="6096"/>
                </a:lnTo>
                <a:lnTo>
                  <a:pt x="50291" y="0"/>
                </a:lnTo>
                <a:lnTo>
                  <a:pt x="30479" y="0"/>
                </a:lnTo>
                <a:lnTo>
                  <a:pt x="1523" y="27432"/>
                </a:lnTo>
                <a:lnTo>
                  <a:pt x="0" y="33528"/>
                </a:lnTo>
                <a:lnTo>
                  <a:pt x="0" y="41148"/>
                </a:lnTo>
              </a:path>
            </a:pathLst>
          </a:custGeom>
          <a:ln w="1524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grpSp>
        <p:nvGrpSpPr>
          <p:cNvPr id="59" name="object 59"/>
          <p:cNvGrpSpPr/>
          <p:nvPr/>
        </p:nvGrpSpPr>
        <p:grpSpPr>
          <a:xfrm>
            <a:off x="3905557" y="3430524"/>
            <a:ext cx="410481" cy="56515"/>
            <a:chOff x="1697736" y="3430523"/>
            <a:chExt cx="178435" cy="56515"/>
          </a:xfrm>
        </p:grpSpPr>
        <p:sp>
          <p:nvSpPr>
            <p:cNvPr id="60" name="object 60"/>
            <p:cNvSpPr/>
            <p:nvPr/>
          </p:nvSpPr>
          <p:spPr>
            <a:xfrm>
              <a:off x="1705356" y="3438143"/>
              <a:ext cx="81280" cy="41275"/>
            </a:xfrm>
            <a:custGeom>
              <a:avLst/>
              <a:gdLst/>
              <a:ahLst/>
              <a:cxnLst/>
              <a:rect l="l" t="t" r="r" b="b"/>
              <a:pathLst>
                <a:path w="81280" h="41275">
                  <a:moveTo>
                    <a:pt x="80772" y="39624"/>
                  </a:moveTo>
                  <a:lnTo>
                    <a:pt x="80772" y="33528"/>
                  </a:lnTo>
                  <a:lnTo>
                    <a:pt x="79248" y="27432"/>
                  </a:lnTo>
                  <a:lnTo>
                    <a:pt x="76200" y="19812"/>
                  </a:lnTo>
                  <a:lnTo>
                    <a:pt x="64008" y="6096"/>
                  </a:lnTo>
                  <a:lnTo>
                    <a:pt x="51816" y="0"/>
                  </a:lnTo>
                  <a:lnTo>
                    <a:pt x="32004" y="0"/>
                  </a:lnTo>
                  <a:lnTo>
                    <a:pt x="3048" y="27432"/>
                  </a:lnTo>
                  <a:lnTo>
                    <a:pt x="1524" y="33528"/>
                  </a:lnTo>
                  <a:lnTo>
                    <a:pt x="0" y="41148"/>
                  </a:lnTo>
                </a:path>
              </a:pathLst>
            </a:custGeom>
            <a:ln w="1524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1" name="object 61"/>
            <p:cNvSpPr/>
            <p:nvPr/>
          </p:nvSpPr>
          <p:spPr>
            <a:xfrm>
              <a:off x="1786128" y="3438143"/>
              <a:ext cx="82550" cy="41275"/>
            </a:xfrm>
            <a:custGeom>
              <a:avLst/>
              <a:gdLst/>
              <a:ahLst/>
              <a:cxnLst/>
              <a:rect l="l" t="t" r="r" b="b"/>
              <a:pathLst>
                <a:path w="82550" h="41275">
                  <a:moveTo>
                    <a:pt x="82295" y="39624"/>
                  </a:moveTo>
                  <a:lnTo>
                    <a:pt x="82295" y="33528"/>
                  </a:lnTo>
                  <a:lnTo>
                    <a:pt x="79247" y="27432"/>
                  </a:lnTo>
                  <a:lnTo>
                    <a:pt x="76199" y="19812"/>
                  </a:lnTo>
                  <a:lnTo>
                    <a:pt x="73151" y="15240"/>
                  </a:lnTo>
                  <a:lnTo>
                    <a:pt x="64007" y="6096"/>
                  </a:lnTo>
                  <a:lnTo>
                    <a:pt x="51815" y="0"/>
                  </a:lnTo>
                  <a:lnTo>
                    <a:pt x="30479" y="0"/>
                  </a:lnTo>
                  <a:lnTo>
                    <a:pt x="18287" y="6096"/>
                  </a:lnTo>
                  <a:lnTo>
                    <a:pt x="9143" y="15240"/>
                  </a:lnTo>
                  <a:lnTo>
                    <a:pt x="4571" y="21336"/>
                  </a:lnTo>
                  <a:lnTo>
                    <a:pt x="3047" y="27432"/>
                  </a:lnTo>
                  <a:lnTo>
                    <a:pt x="1523" y="33528"/>
                  </a:lnTo>
                  <a:lnTo>
                    <a:pt x="0" y="41148"/>
                  </a:lnTo>
                </a:path>
              </a:pathLst>
            </a:custGeom>
            <a:ln w="1524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62" name="object 62"/>
          <p:cNvGrpSpPr/>
          <p:nvPr/>
        </p:nvGrpSpPr>
        <p:grpSpPr>
          <a:xfrm>
            <a:off x="4470003" y="3430524"/>
            <a:ext cx="222039" cy="62865"/>
            <a:chOff x="1943100" y="3430523"/>
            <a:chExt cx="96520" cy="62865"/>
          </a:xfrm>
        </p:grpSpPr>
        <p:sp>
          <p:nvSpPr>
            <p:cNvPr id="63" name="object 63"/>
            <p:cNvSpPr/>
            <p:nvPr/>
          </p:nvSpPr>
          <p:spPr>
            <a:xfrm>
              <a:off x="1950720" y="3438143"/>
              <a:ext cx="81280" cy="41275"/>
            </a:xfrm>
            <a:custGeom>
              <a:avLst/>
              <a:gdLst/>
              <a:ahLst/>
              <a:cxnLst/>
              <a:rect l="l" t="t" r="r" b="b"/>
              <a:pathLst>
                <a:path w="81280" h="41275">
                  <a:moveTo>
                    <a:pt x="80772" y="39624"/>
                  </a:moveTo>
                  <a:lnTo>
                    <a:pt x="80772" y="33528"/>
                  </a:lnTo>
                  <a:lnTo>
                    <a:pt x="79248" y="27432"/>
                  </a:lnTo>
                  <a:lnTo>
                    <a:pt x="50292" y="0"/>
                  </a:lnTo>
                  <a:lnTo>
                    <a:pt x="30480" y="0"/>
                  </a:lnTo>
                  <a:lnTo>
                    <a:pt x="1524" y="27432"/>
                  </a:lnTo>
                  <a:lnTo>
                    <a:pt x="0" y="33528"/>
                  </a:lnTo>
                  <a:lnTo>
                    <a:pt x="0" y="41148"/>
                  </a:lnTo>
                </a:path>
              </a:pathLst>
            </a:custGeom>
            <a:ln w="1524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4" name="object 64"/>
            <p:cNvSpPr/>
            <p:nvPr/>
          </p:nvSpPr>
          <p:spPr>
            <a:xfrm>
              <a:off x="1943100" y="3485387"/>
              <a:ext cx="96520" cy="0"/>
            </a:xfrm>
            <a:custGeom>
              <a:avLst/>
              <a:gdLst/>
              <a:ahLst/>
              <a:cxnLst/>
              <a:rect l="l" t="t" r="r" b="b"/>
              <a:pathLst>
                <a:path w="96519">
                  <a:moveTo>
                    <a:pt x="80771" y="0"/>
                  </a:moveTo>
                  <a:lnTo>
                    <a:pt x="96011" y="0"/>
                  </a:lnTo>
                </a:path>
                <a:path w="96519">
                  <a:moveTo>
                    <a:pt x="0" y="0"/>
                  </a:moveTo>
                  <a:lnTo>
                    <a:pt x="15239" y="0"/>
                  </a:lnTo>
                </a:path>
              </a:pathLst>
            </a:custGeom>
            <a:ln w="1524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65" name="object 65"/>
          <p:cNvSpPr/>
          <p:nvPr/>
        </p:nvSpPr>
        <p:spPr>
          <a:xfrm>
            <a:off x="4298215" y="3477767"/>
            <a:ext cx="0" cy="15240"/>
          </a:xfrm>
          <a:custGeom>
            <a:avLst/>
            <a:gdLst/>
            <a:ahLst/>
            <a:cxnLst/>
            <a:rect l="l" t="t" r="r" b="b"/>
            <a:pathLst>
              <a:path h="15239">
                <a:moveTo>
                  <a:pt x="-7619" y="7620"/>
                </a:moveTo>
                <a:lnTo>
                  <a:pt x="7619" y="7620"/>
                </a:lnTo>
              </a:path>
            </a:pathLst>
          </a:custGeom>
          <a:ln w="1524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6" name="object 66"/>
          <p:cNvSpPr/>
          <p:nvPr/>
        </p:nvSpPr>
        <p:spPr>
          <a:xfrm>
            <a:off x="4108895" y="3477767"/>
            <a:ext cx="0" cy="15240"/>
          </a:xfrm>
          <a:custGeom>
            <a:avLst/>
            <a:gdLst/>
            <a:ahLst/>
            <a:cxnLst/>
            <a:rect l="l" t="t" r="r" b="b"/>
            <a:pathLst>
              <a:path h="15239">
                <a:moveTo>
                  <a:pt x="-7619" y="7620"/>
                </a:moveTo>
                <a:lnTo>
                  <a:pt x="7619" y="7620"/>
                </a:lnTo>
              </a:path>
            </a:pathLst>
          </a:custGeom>
          <a:ln w="1524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7" name="object 67"/>
          <p:cNvSpPr/>
          <p:nvPr/>
        </p:nvSpPr>
        <p:spPr>
          <a:xfrm>
            <a:off x="3923083" y="3477767"/>
            <a:ext cx="0" cy="15240"/>
          </a:xfrm>
          <a:custGeom>
            <a:avLst/>
            <a:gdLst/>
            <a:ahLst/>
            <a:cxnLst/>
            <a:rect l="l" t="t" r="r" b="b"/>
            <a:pathLst>
              <a:path h="15239">
                <a:moveTo>
                  <a:pt x="-7619" y="7620"/>
                </a:moveTo>
                <a:lnTo>
                  <a:pt x="7619" y="7620"/>
                </a:lnTo>
              </a:path>
            </a:pathLst>
          </a:custGeom>
          <a:ln w="1524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8" name="object 68"/>
          <p:cNvSpPr/>
          <p:nvPr/>
        </p:nvSpPr>
        <p:spPr>
          <a:xfrm>
            <a:off x="3095695" y="2910839"/>
            <a:ext cx="828265" cy="0"/>
          </a:xfrm>
          <a:custGeom>
            <a:avLst/>
            <a:gdLst/>
            <a:ahLst/>
            <a:cxnLst/>
            <a:rect l="l" t="t" r="r" b="b"/>
            <a:pathLst>
              <a:path w="360044">
                <a:moveTo>
                  <a:pt x="359663" y="0"/>
                </a:moveTo>
                <a:lnTo>
                  <a:pt x="0" y="0"/>
                </a:lnTo>
              </a:path>
            </a:pathLst>
          </a:custGeom>
          <a:ln w="1524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9" name="object 69"/>
          <p:cNvSpPr/>
          <p:nvPr/>
        </p:nvSpPr>
        <p:spPr>
          <a:xfrm>
            <a:off x="3095695" y="3493008"/>
            <a:ext cx="828265" cy="0"/>
          </a:xfrm>
          <a:custGeom>
            <a:avLst/>
            <a:gdLst/>
            <a:ahLst/>
            <a:cxnLst/>
            <a:rect l="l" t="t" r="r" b="b"/>
            <a:pathLst>
              <a:path w="360044">
                <a:moveTo>
                  <a:pt x="359663" y="0"/>
                </a:moveTo>
                <a:lnTo>
                  <a:pt x="0" y="0"/>
                </a:lnTo>
              </a:path>
            </a:pathLst>
          </a:custGeom>
          <a:ln w="1524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grpSp>
        <p:nvGrpSpPr>
          <p:cNvPr id="70" name="object 70"/>
          <p:cNvGrpSpPr/>
          <p:nvPr/>
        </p:nvGrpSpPr>
        <p:grpSpPr>
          <a:xfrm>
            <a:off x="3032588" y="2910839"/>
            <a:ext cx="891079" cy="1234440"/>
            <a:chOff x="1318259" y="2910839"/>
            <a:chExt cx="387350" cy="1234440"/>
          </a:xfrm>
        </p:grpSpPr>
        <p:sp>
          <p:nvSpPr>
            <p:cNvPr id="71" name="object 71"/>
            <p:cNvSpPr/>
            <p:nvPr/>
          </p:nvSpPr>
          <p:spPr>
            <a:xfrm>
              <a:off x="1345691" y="2910839"/>
              <a:ext cx="360045" cy="1234440"/>
            </a:xfrm>
            <a:custGeom>
              <a:avLst/>
              <a:gdLst/>
              <a:ahLst/>
              <a:cxnLst/>
              <a:rect l="l" t="t" r="r" b="b"/>
              <a:pathLst>
                <a:path w="360044" h="1234439">
                  <a:moveTo>
                    <a:pt x="359663" y="298703"/>
                  </a:moveTo>
                  <a:lnTo>
                    <a:pt x="0" y="298703"/>
                  </a:lnTo>
                </a:path>
                <a:path w="360044" h="1234439">
                  <a:moveTo>
                    <a:pt x="0" y="0"/>
                  </a:moveTo>
                  <a:lnTo>
                    <a:pt x="0" y="1234440"/>
                  </a:lnTo>
                </a:path>
              </a:pathLst>
            </a:custGeom>
            <a:ln w="1524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2" name="object 72"/>
            <p:cNvSpPr/>
            <p:nvPr/>
          </p:nvSpPr>
          <p:spPr>
            <a:xfrm>
              <a:off x="1325879" y="3189731"/>
              <a:ext cx="40005" cy="38100"/>
            </a:xfrm>
            <a:custGeom>
              <a:avLst/>
              <a:gdLst/>
              <a:ahLst/>
              <a:cxnLst/>
              <a:rect l="l" t="t" r="r" b="b"/>
              <a:pathLst>
                <a:path w="40005" h="38100">
                  <a:moveTo>
                    <a:pt x="19812" y="38099"/>
                  </a:moveTo>
                  <a:lnTo>
                    <a:pt x="12215" y="36742"/>
                  </a:lnTo>
                  <a:lnTo>
                    <a:pt x="5905" y="32956"/>
                  </a:lnTo>
                  <a:lnTo>
                    <a:pt x="1595" y="27170"/>
                  </a:lnTo>
                  <a:lnTo>
                    <a:pt x="0" y="19811"/>
                  </a:lnTo>
                  <a:lnTo>
                    <a:pt x="1595" y="12215"/>
                  </a:lnTo>
                  <a:lnTo>
                    <a:pt x="5905" y="5905"/>
                  </a:lnTo>
                  <a:lnTo>
                    <a:pt x="12215" y="1595"/>
                  </a:lnTo>
                  <a:lnTo>
                    <a:pt x="19812" y="0"/>
                  </a:lnTo>
                  <a:lnTo>
                    <a:pt x="27408" y="1595"/>
                  </a:lnTo>
                  <a:lnTo>
                    <a:pt x="33718" y="5905"/>
                  </a:lnTo>
                  <a:lnTo>
                    <a:pt x="38028" y="12215"/>
                  </a:lnTo>
                  <a:lnTo>
                    <a:pt x="39624" y="19811"/>
                  </a:lnTo>
                  <a:lnTo>
                    <a:pt x="38028" y="27170"/>
                  </a:lnTo>
                  <a:lnTo>
                    <a:pt x="33718" y="32956"/>
                  </a:lnTo>
                  <a:lnTo>
                    <a:pt x="27408" y="36742"/>
                  </a:lnTo>
                  <a:lnTo>
                    <a:pt x="19812" y="38099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3" name="object 73"/>
            <p:cNvSpPr/>
            <p:nvPr/>
          </p:nvSpPr>
          <p:spPr>
            <a:xfrm>
              <a:off x="1325879" y="3189731"/>
              <a:ext cx="40005" cy="38100"/>
            </a:xfrm>
            <a:custGeom>
              <a:avLst/>
              <a:gdLst/>
              <a:ahLst/>
              <a:cxnLst/>
              <a:rect l="l" t="t" r="r" b="b"/>
              <a:pathLst>
                <a:path w="40005" h="38100">
                  <a:moveTo>
                    <a:pt x="0" y="19811"/>
                  </a:moveTo>
                  <a:lnTo>
                    <a:pt x="1595" y="12215"/>
                  </a:lnTo>
                  <a:lnTo>
                    <a:pt x="5905" y="5905"/>
                  </a:lnTo>
                  <a:lnTo>
                    <a:pt x="12215" y="1595"/>
                  </a:lnTo>
                  <a:lnTo>
                    <a:pt x="19812" y="0"/>
                  </a:lnTo>
                  <a:lnTo>
                    <a:pt x="27408" y="1595"/>
                  </a:lnTo>
                  <a:lnTo>
                    <a:pt x="33718" y="5905"/>
                  </a:lnTo>
                  <a:lnTo>
                    <a:pt x="38028" y="12215"/>
                  </a:lnTo>
                  <a:lnTo>
                    <a:pt x="39624" y="19811"/>
                  </a:lnTo>
                  <a:lnTo>
                    <a:pt x="38028" y="27170"/>
                  </a:lnTo>
                  <a:lnTo>
                    <a:pt x="33718" y="32956"/>
                  </a:lnTo>
                  <a:lnTo>
                    <a:pt x="27408" y="36742"/>
                  </a:lnTo>
                  <a:lnTo>
                    <a:pt x="19812" y="38099"/>
                  </a:lnTo>
                  <a:lnTo>
                    <a:pt x="12215" y="36742"/>
                  </a:lnTo>
                  <a:lnTo>
                    <a:pt x="5905" y="32956"/>
                  </a:lnTo>
                  <a:lnTo>
                    <a:pt x="1595" y="27170"/>
                  </a:lnTo>
                  <a:lnTo>
                    <a:pt x="0" y="19811"/>
                  </a:lnTo>
                </a:path>
              </a:pathLst>
            </a:custGeom>
            <a:ln w="1524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4" name="object 74"/>
            <p:cNvSpPr/>
            <p:nvPr/>
          </p:nvSpPr>
          <p:spPr>
            <a:xfrm>
              <a:off x="1325879" y="3473195"/>
              <a:ext cx="40005" cy="38100"/>
            </a:xfrm>
            <a:custGeom>
              <a:avLst/>
              <a:gdLst/>
              <a:ahLst/>
              <a:cxnLst/>
              <a:rect l="l" t="t" r="r" b="b"/>
              <a:pathLst>
                <a:path w="40005" h="38100">
                  <a:moveTo>
                    <a:pt x="19812" y="38099"/>
                  </a:moveTo>
                  <a:lnTo>
                    <a:pt x="12215" y="36742"/>
                  </a:lnTo>
                  <a:lnTo>
                    <a:pt x="5905" y="32956"/>
                  </a:lnTo>
                  <a:lnTo>
                    <a:pt x="1595" y="27170"/>
                  </a:lnTo>
                  <a:lnTo>
                    <a:pt x="0" y="19811"/>
                  </a:lnTo>
                  <a:lnTo>
                    <a:pt x="1595" y="12215"/>
                  </a:lnTo>
                  <a:lnTo>
                    <a:pt x="5905" y="5905"/>
                  </a:lnTo>
                  <a:lnTo>
                    <a:pt x="12215" y="1595"/>
                  </a:lnTo>
                  <a:lnTo>
                    <a:pt x="19812" y="0"/>
                  </a:lnTo>
                  <a:lnTo>
                    <a:pt x="27408" y="1595"/>
                  </a:lnTo>
                  <a:lnTo>
                    <a:pt x="33718" y="5905"/>
                  </a:lnTo>
                  <a:lnTo>
                    <a:pt x="38028" y="12215"/>
                  </a:lnTo>
                  <a:lnTo>
                    <a:pt x="39624" y="19811"/>
                  </a:lnTo>
                  <a:lnTo>
                    <a:pt x="38028" y="27170"/>
                  </a:lnTo>
                  <a:lnTo>
                    <a:pt x="33718" y="32956"/>
                  </a:lnTo>
                  <a:lnTo>
                    <a:pt x="27408" y="36742"/>
                  </a:lnTo>
                  <a:lnTo>
                    <a:pt x="19812" y="38099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5" name="object 75"/>
            <p:cNvSpPr/>
            <p:nvPr/>
          </p:nvSpPr>
          <p:spPr>
            <a:xfrm>
              <a:off x="1325879" y="3473195"/>
              <a:ext cx="40005" cy="38100"/>
            </a:xfrm>
            <a:custGeom>
              <a:avLst/>
              <a:gdLst/>
              <a:ahLst/>
              <a:cxnLst/>
              <a:rect l="l" t="t" r="r" b="b"/>
              <a:pathLst>
                <a:path w="40005" h="38100">
                  <a:moveTo>
                    <a:pt x="0" y="19811"/>
                  </a:moveTo>
                  <a:lnTo>
                    <a:pt x="1595" y="12215"/>
                  </a:lnTo>
                  <a:lnTo>
                    <a:pt x="5905" y="5905"/>
                  </a:lnTo>
                  <a:lnTo>
                    <a:pt x="12215" y="1595"/>
                  </a:lnTo>
                  <a:lnTo>
                    <a:pt x="19812" y="0"/>
                  </a:lnTo>
                  <a:lnTo>
                    <a:pt x="27408" y="1595"/>
                  </a:lnTo>
                  <a:lnTo>
                    <a:pt x="33718" y="5905"/>
                  </a:lnTo>
                  <a:lnTo>
                    <a:pt x="38028" y="12215"/>
                  </a:lnTo>
                  <a:lnTo>
                    <a:pt x="39624" y="19811"/>
                  </a:lnTo>
                  <a:lnTo>
                    <a:pt x="38028" y="27170"/>
                  </a:lnTo>
                  <a:lnTo>
                    <a:pt x="33718" y="32956"/>
                  </a:lnTo>
                  <a:lnTo>
                    <a:pt x="27408" y="36742"/>
                  </a:lnTo>
                  <a:lnTo>
                    <a:pt x="19812" y="38099"/>
                  </a:lnTo>
                  <a:lnTo>
                    <a:pt x="12215" y="36742"/>
                  </a:lnTo>
                  <a:lnTo>
                    <a:pt x="5905" y="32956"/>
                  </a:lnTo>
                  <a:lnTo>
                    <a:pt x="1595" y="27170"/>
                  </a:lnTo>
                  <a:lnTo>
                    <a:pt x="0" y="19811"/>
                  </a:lnTo>
                </a:path>
              </a:pathLst>
            </a:custGeom>
            <a:ln w="1524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76" name="object 76"/>
          <p:cNvSpPr/>
          <p:nvPr/>
        </p:nvSpPr>
        <p:spPr>
          <a:xfrm>
            <a:off x="13960431" y="2843784"/>
            <a:ext cx="189902" cy="41275"/>
          </a:xfrm>
          <a:custGeom>
            <a:avLst/>
            <a:gdLst/>
            <a:ahLst/>
            <a:cxnLst/>
            <a:rect l="l" t="t" r="r" b="b"/>
            <a:pathLst>
              <a:path w="82550" h="41275">
                <a:moveTo>
                  <a:pt x="82296" y="39624"/>
                </a:moveTo>
                <a:lnTo>
                  <a:pt x="62484" y="6096"/>
                </a:lnTo>
                <a:lnTo>
                  <a:pt x="50292" y="0"/>
                </a:lnTo>
                <a:lnTo>
                  <a:pt x="30480" y="0"/>
                </a:lnTo>
                <a:lnTo>
                  <a:pt x="1524" y="27432"/>
                </a:lnTo>
                <a:lnTo>
                  <a:pt x="0" y="33528"/>
                </a:lnTo>
                <a:lnTo>
                  <a:pt x="0" y="41148"/>
                </a:lnTo>
              </a:path>
            </a:pathLst>
          </a:custGeom>
          <a:ln w="1524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grpSp>
        <p:nvGrpSpPr>
          <p:cNvPr id="77" name="object 77"/>
          <p:cNvGrpSpPr/>
          <p:nvPr/>
        </p:nvGrpSpPr>
        <p:grpSpPr>
          <a:xfrm>
            <a:off x="13567773" y="2836164"/>
            <a:ext cx="410481" cy="56515"/>
            <a:chOff x="5897879" y="2836164"/>
            <a:chExt cx="178435" cy="56515"/>
          </a:xfrm>
        </p:grpSpPr>
        <p:sp>
          <p:nvSpPr>
            <p:cNvPr id="78" name="object 78"/>
            <p:cNvSpPr/>
            <p:nvPr/>
          </p:nvSpPr>
          <p:spPr>
            <a:xfrm>
              <a:off x="5905499" y="2843784"/>
              <a:ext cx="81280" cy="41275"/>
            </a:xfrm>
            <a:custGeom>
              <a:avLst/>
              <a:gdLst/>
              <a:ahLst/>
              <a:cxnLst/>
              <a:rect l="l" t="t" r="r" b="b"/>
              <a:pathLst>
                <a:path w="81279" h="41275">
                  <a:moveTo>
                    <a:pt x="80772" y="39624"/>
                  </a:moveTo>
                  <a:lnTo>
                    <a:pt x="80772" y="33528"/>
                  </a:lnTo>
                  <a:lnTo>
                    <a:pt x="79248" y="27432"/>
                  </a:lnTo>
                  <a:lnTo>
                    <a:pt x="76200" y="21336"/>
                  </a:lnTo>
                  <a:lnTo>
                    <a:pt x="71628" y="15240"/>
                  </a:lnTo>
                  <a:lnTo>
                    <a:pt x="64008" y="6096"/>
                  </a:lnTo>
                  <a:lnTo>
                    <a:pt x="51816" y="0"/>
                  </a:lnTo>
                  <a:lnTo>
                    <a:pt x="32004" y="0"/>
                  </a:lnTo>
                  <a:lnTo>
                    <a:pt x="6096" y="21336"/>
                  </a:lnTo>
                  <a:lnTo>
                    <a:pt x="3048" y="27432"/>
                  </a:lnTo>
                  <a:lnTo>
                    <a:pt x="1524" y="33528"/>
                  </a:lnTo>
                  <a:lnTo>
                    <a:pt x="0" y="41148"/>
                  </a:lnTo>
                </a:path>
              </a:pathLst>
            </a:custGeom>
            <a:ln w="1524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9" name="object 79"/>
            <p:cNvSpPr/>
            <p:nvPr/>
          </p:nvSpPr>
          <p:spPr>
            <a:xfrm>
              <a:off x="5986272" y="2843784"/>
              <a:ext cx="82550" cy="41275"/>
            </a:xfrm>
            <a:custGeom>
              <a:avLst/>
              <a:gdLst/>
              <a:ahLst/>
              <a:cxnLst/>
              <a:rect l="l" t="t" r="r" b="b"/>
              <a:pathLst>
                <a:path w="82550" h="41275">
                  <a:moveTo>
                    <a:pt x="82296" y="39624"/>
                  </a:moveTo>
                  <a:lnTo>
                    <a:pt x="80772" y="33528"/>
                  </a:lnTo>
                  <a:lnTo>
                    <a:pt x="79248" y="27432"/>
                  </a:lnTo>
                  <a:lnTo>
                    <a:pt x="73152" y="15240"/>
                  </a:lnTo>
                  <a:lnTo>
                    <a:pt x="64008" y="6096"/>
                  </a:lnTo>
                  <a:lnTo>
                    <a:pt x="51816" y="0"/>
                  </a:lnTo>
                  <a:lnTo>
                    <a:pt x="30480" y="0"/>
                  </a:lnTo>
                  <a:lnTo>
                    <a:pt x="18288" y="6096"/>
                  </a:lnTo>
                  <a:lnTo>
                    <a:pt x="9144" y="15240"/>
                  </a:lnTo>
                  <a:lnTo>
                    <a:pt x="4572" y="21336"/>
                  </a:lnTo>
                  <a:lnTo>
                    <a:pt x="3048" y="27432"/>
                  </a:lnTo>
                  <a:lnTo>
                    <a:pt x="0" y="33528"/>
                  </a:lnTo>
                  <a:lnTo>
                    <a:pt x="0" y="41148"/>
                  </a:lnTo>
                </a:path>
              </a:pathLst>
            </a:custGeom>
            <a:ln w="1524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80" name="object 80"/>
          <p:cNvGrpSpPr/>
          <p:nvPr/>
        </p:nvGrpSpPr>
        <p:grpSpPr>
          <a:xfrm>
            <a:off x="14132222" y="2836165"/>
            <a:ext cx="222039" cy="62865"/>
            <a:chOff x="6143244" y="2836164"/>
            <a:chExt cx="96520" cy="62865"/>
          </a:xfrm>
        </p:grpSpPr>
        <p:sp>
          <p:nvSpPr>
            <p:cNvPr id="81" name="object 81"/>
            <p:cNvSpPr/>
            <p:nvPr/>
          </p:nvSpPr>
          <p:spPr>
            <a:xfrm>
              <a:off x="6150864" y="2843784"/>
              <a:ext cx="81280" cy="41275"/>
            </a:xfrm>
            <a:custGeom>
              <a:avLst/>
              <a:gdLst/>
              <a:ahLst/>
              <a:cxnLst/>
              <a:rect l="l" t="t" r="r" b="b"/>
              <a:pathLst>
                <a:path w="81279" h="41275">
                  <a:moveTo>
                    <a:pt x="80772" y="39624"/>
                  </a:moveTo>
                  <a:lnTo>
                    <a:pt x="80772" y="33528"/>
                  </a:lnTo>
                  <a:lnTo>
                    <a:pt x="79248" y="27432"/>
                  </a:lnTo>
                  <a:lnTo>
                    <a:pt x="73152" y="15240"/>
                  </a:lnTo>
                  <a:lnTo>
                    <a:pt x="68580" y="10668"/>
                  </a:lnTo>
                  <a:lnTo>
                    <a:pt x="62484" y="6096"/>
                  </a:lnTo>
                  <a:lnTo>
                    <a:pt x="50292" y="0"/>
                  </a:lnTo>
                  <a:lnTo>
                    <a:pt x="30480" y="0"/>
                  </a:lnTo>
                  <a:lnTo>
                    <a:pt x="1524" y="27432"/>
                  </a:lnTo>
                  <a:lnTo>
                    <a:pt x="0" y="33528"/>
                  </a:lnTo>
                  <a:lnTo>
                    <a:pt x="0" y="41148"/>
                  </a:lnTo>
                </a:path>
              </a:pathLst>
            </a:custGeom>
            <a:ln w="1524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2" name="object 82"/>
            <p:cNvSpPr/>
            <p:nvPr/>
          </p:nvSpPr>
          <p:spPr>
            <a:xfrm>
              <a:off x="6143244" y="2891028"/>
              <a:ext cx="96520" cy="0"/>
            </a:xfrm>
            <a:custGeom>
              <a:avLst/>
              <a:gdLst/>
              <a:ahLst/>
              <a:cxnLst/>
              <a:rect l="l" t="t" r="r" b="b"/>
              <a:pathLst>
                <a:path w="96520">
                  <a:moveTo>
                    <a:pt x="80771" y="0"/>
                  </a:moveTo>
                  <a:lnTo>
                    <a:pt x="96011" y="0"/>
                  </a:lnTo>
                </a:path>
                <a:path w="96520">
                  <a:moveTo>
                    <a:pt x="0" y="0"/>
                  </a:moveTo>
                  <a:lnTo>
                    <a:pt x="15240" y="0"/>
                  </a:lnTo>
                </a:path>
              </a:pathLst>
            </a:custGeom>
            <a:ln w="1524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83" name="object 83"/>
          <p:cNvSpPr/>
          <p:nvPr/>
        </p:nvSpPr>
        <p:spPr>
          <a:xfrm>
            <a:off x="13960431" y="2883407"/>
            <a:ext cx="0" cy="15240"/>
          </a:xfrm>
          <a:custGeom>
            <a:avLst/>
            <a:gdLst/>
            <a:ahLst/>
            <a:cxnLst/>
            <a:rect l="l" t="t" r="r" b="b"/>
            <a:pathLst>
              <a:path h="15239">
                <a:moveTo>
                  <a:pt x="-7620" y="7620"/>
                </a:moveTo>
                <a:lnTo>
                  <a:pt x="7620" y="7620"/>
                </a:lnTo>
              </a:path>
            </a:pathLst>
          </a:custGeom>
          <a:ln w="1524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4" name="object 84"/>
          <p:cNvSpPr/>
          <p:nvPr/>
        </p:nvSpPr>
        <p:spPr>
          <a:xfrm>
            <a:off x="13771114" y="2883407"/>
            <a:ext cx="0" cy="15240"/>
          </a:xfrm>
          <a:custGeom>
            <a:avLst/>
            <a:gdLst/>
            <a:ahLst/>
            <a:cxnLst/>
            <a:rect l="l" t="t" r="r" b="b"/>
            <a:pathLst>
              <a:path h="15239">
                <a:moveTo>
                  <a:pt x="-7620" y="7620"/>
                </a:moveTo>
                <a:lnTo>
                  <a:pt x="7620" y="7620"/>
                </a:lnTo>
              </a:path>
            </a:pathLst>
          </a:custGeom>
          <a:ln w="1524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5" name="object 85"/>
          <p:cNvSpPr/>
          <p:nvPr/>
        </p:nvSpPr>
        <p:spPr>
          <a:xfrm>
            <a:off x="13585304" y="2883407"/>
            <a:ext cx="0" cy="15240"/>
          </a:xfrm>
          <a:custGeom>
            <a:avLst/>
            <a:gdLst/>
            <a:ahLst/>
            <a:cxnLst/>
            <a:rect l="l" t="t" r="r" b="b"/>
            <a:pathLst>
              <a:path h="15239">
                <a:moveTo>
                  <a:pt x="-7620" y="7620"/>
                </a:moveTo>
                <a:lnTo>
                  <a:pt x="7620" y="7620"/>
                </a:lnTo>
              </a:path>
            </a:pathLst>
          </a:custGeom>
          <a:ln w="1524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6" name="object 86"/>
          <p:cNvSpPr/>
          <p:nvPr/>
        </p:nvSpPr>
        <p:spPr>
          <a:xfrm>
            <a:off x="13960431" y="3140965"/>
            <a:ext cx="189902" cy="41275"/>
          </a:xfrm>
          <a:custGeom>
            <a:avLst/>
            <a:gdLst/>
            <a:ahLst/>
            <a:cxnLst/>
            <a:rect l="l" t="t" r="r" b="b"/>
            <a:pathLst>
              <a:path w="82550" h="41275">
                <a:moveTo>
                  <a:pt x="82296" y="39624"/>
                </a:moveTo>
                <a:lnTo>
                  <a:pt x="80772" y="33528"/>
                </a:lnTo>
                <a:lnTo>
                  <a:pt x="79248" y="27432"/>
                </a:lnTo>
                <a:lnTo>
                  <a:pt x="76200" y="19812"/>
                </a:lnTo>
                <a:lnTo>
                  <a:pt x="73152" y="15240"/>
                </a:lnTo>
                <a:lnTo>
                  <a:pt x="68580" y="10668"/>
                </a:lnTo>
                <a:lnTo>
                  <a:pt x="62484" y="6096"/>
                </a:lnTo>
                <a:lnTo>
                  <a:pt x="50292" y="0"/>
                </a:lnTo>
                <a:lnTo>
                  <a:pt x="30480" y="0"/>
                </a:lnTo>
                <a:lnTo>
                  <a:pt x="1524" y="27432"/>
                </a:lnTo>
                <a:lnTo>
                  <a:pt x="0" y="33528"/>
                </a:lnTo>
                <a:lnTo>
                  <a:pt x="0" y="41148"/>
                </a:lnTo>
              </a:path>
            </a:pathLst>
          </a:custGeom>
          <a:ln w="1524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grpSp>
        <p:nvGrpSpPr>
          <p:cNvPr id="87" name="object 87"/>
          <p:cNvGrpSpPr/>
          <p:nvPr/>
        </p:nvGrpSpPr>
        <p:grpSpPr>
          <a:xfrm>
            <a:off x="13567773" y="3133345"/>
            <a:ext cx="410481" cy="56515"/>
            <a:chOff x="5897879" y="3133344"/>
            <a:chExt cx="178435" cy="56515"/>
          </a:xfrm>
        </p:grpSpPr>
        <p:sp>
          <p:nvSpPr>
            <p:cNvPr id="88" name="object 88"/>
            <p:cNvSpPr/>
            <p:nvPr/>
          </p:nvSpPr>
          <p:spPr>
            <a:xfrm>
              <a:off x="5905499" y="3140964"/>
              <a:ext cx="81280" cy="41275"/>
            </a:xfrm>
            <a:custGeom>
              <a:avLst/>
              <a:gdLst/>
              <a:ahLst/>
              <a:cxnLst/>
              <a:rect l="l" t="t" r="r" b="b"/>
              <a:pathLst>
                <a:path w="81279" h="41275">
                  <a:moveTo>
                    <a:pt x="80772" y="39624"/>
                  </a:moveTo>
                  <a:lnTo>
                    <a:pt x="80772" y="33528"/>
                  </a:lnTo>
                  <a:lnTo>
                    <a:pt x="79248" y="27432"/>
                  </a:lnTo>
                  <a:lnTo>
                    <a:pt x="76200" y="19812"/>
                  </a:lnTo>
                  <a:lnTo>
                    <a:pt x="64008" y="6096"/>
                  </a:lnTo>
                  <a:lnTo>
                    <a:pt x="51816" y="0"/>
                  </a:lnTo>
                  <a:lnTo>
                    <a:pt x="32004" y="0"/>
                  </a:lnTo>
                  <a:lnTo>
                    <a:pt x="6096" y="21336"/>
                  </a:lnTo>
                  <a:lnTo>
                    <a:pt x="3048" y="27432"/>
                  </a:lnTo>
                  <a:lnTo>
                    <a:pt x="1524" y="33528"/>
                  </a:lnTo>
                  <a:lnTo>
                    <a:pt x="0" y="41148"/>
                  </a:lnTo>
                </a:path>
              </a:pathLst>
            </a:custGeom>
            <a:ln w="1524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9" name="object 89"/>
            <p:cNvSpPr/>
            <p:nvPr/>
          </p:nvSpPr>
          <p:spPr>
            <a:xfrm>
              <a:off x="5986272" y="3140964"/>
              <a:ext cx="82550" cy="41275"/>
            </a:xfrm>
            <a:custGeom>
              <a:avLst/>
              <a:gdLst/>
              <a:ahLst/>
              <a:cxnLst/>
              <a:rect l="l" t="t" r="r" b="b"/>
              <a:pathLst>
                <a:path w="82550" h="41275">
                  <a:moveTo>
                    <a:pt x="82296" y="39624"/>
                  </a:moveTo>
                  <a:lnTo>
                    <a:pt x="80772" y="33528"/>
                  </a:lnTo>
                  <a:lnTo>
                    <a:pt x="79248" y="27432"/>
                  </a:lnTo>
                  <a:lnTo>
                    <a:pt x="76200" y="19812"/>
                  </a:lnTo>
                  <a:lnTo>
                    <a:pt x="73152" y="15240"/>
                  </a:lnTo>
                  <a:lnTo>
                    <a:pt x="64008" y="6096"/>
                  </a:lnTo>
                  <a:lnTo>
                    <a:pt x="51816" y="0"/>
                  </a:lnTo>
                  <a:lnTo>
                    <a:pt x="30480" y="0"/>
                  </a:lnTo>
                  <a:lnTo>
                    <a:pt x="18288" y="6096"/>
                  </a:lnTo>
                  <a:lnTo>
                    <a:pt x="9144" y="15240"/>
                  </a:lnTo>
                  <a:lnTo>
                    <a:pt x="4572" y="21336"/>
                  </a:lnTo>
                  <a:lnTo>
                    <a:pt x="3048" y="27432"/>
                  </a:lnTo>
                  <a:lnTo>
                    <a:pt x="0" y="33528"/>
                  </a:lnTo>
                  <a:lnTo>
                    <a:pt x="0" y="41148"/>
                  </a:lnTo>
                </a:path>
              </a:pathLst>
            </a:custGeom>
            <a:ln w="1524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90" name="object 90"/>
          <p:cNvGrpSpPr/>
          <p:nvPr/>
        </p:nvGrpSpPr>
        <p:grpSpPr>
          <a:xfrm>
            <a:off x="14132222" y="3133345"/>
            <a:ext cx="222039" cy="62865"/>
            <a:chOff x="6143244" y="3133344"/>
            <a:chExt cx="96520" cy="62865"/>
          </a:xfrm>
        </p:grpSpPr>
        <p:sp>
          <p:nvSpPr>
            <p:cNvPr id="91" name="object 91"/>
            <p:cNvSpPr/>
            <p:nvPr/>
          </p:nvSpPr>
          <p:spPr>
            <a:xfrm>
              <a:off x="6150864" y="3140964"/>
              <a:ext cx="81280" cy="41275"/>
            </a:xfrm>
            <a:custGeom>
              <a:avLst/>
              <a:gdLst/>
              <a:ahLst/>
              <a:cxnLst/>
              <a:rect l="l" t="t" r="r" b="b"/>
              <a:pathLst>
                <a:path w="81279" h="41275">
                  <a:moveTo>
                    <a:pt x="80772" y="39624"/>
                  </a:moveTo>
                  <a:lnTo>
                    <a:pt x="80772" y="33528"/>
                  </a:lnTo>
                  <a:lnTo>
                    <a:pt x="79248" y="27432"/>
                  </a:lnTo>
                  <a:lnTo>
                    <a:pt x="50292" y="0"/>
                  </a:lnTo>
                  <a:lnTo>
                    <a:pt x="30480" y="0"/>
                  </a:lnTo>
                  <a:lnTo>
                    <a:pt x="1524" y="27432"/>
                  </a:lnTo>
                  <a:lnTo>
                    <a:pt x="0" y="33528"/>
                  </a:lnTo>
                  <a:lnTo>
                    <a:pt x="0" y="41148"/>
                  </a:lnTo>
                </a:path>
              </a:pathLst>
            </a:custGeom>
            <a:ln w="1524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2" name="object 92"/>
            <p:cNvSpPr/>
            <p:nvPr/>
          </p:nvSpPr>
          <p:spPr>
            <a:xfrm>
              <a:off x="6143244" y="3188208"/>
              <a:ext cx="96520" cy="0"/>
            </a:xfrm>
            <a:custGeom>
              <a:avLst/>
              <a:gdLst/>
              <a:ahLst/>
              <a:cxnLst/>
              <a:rect l="l" t="t" r="r" b="b"/>
              <a:pathLst>
                <a:path w="96520">
                  <a:moveTo>
                    <a:pt x="80771" y="0"/>
                  </a:moveTo>
                  <a:lnTo>
                    <a:pt x="96011" y="0"/>
                  </a:lnTo>
                </a:path>
                <a:path w="96520">
                  <a:moveTo>
                    <a:pt x="0" y="0"/>
                  </a:moveTo>
                  <a:lnTo>
                    <a:pt x="15240" y="0"/>
                  </a:lnTo>
                </a:path>
              </a:pathLst>
            </a:custGeom>
            <a:ln w="15239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93" name="object 93"/>
          <p:cNvSpPr/>
          <p:nvPr/>
        </p:nvSpPr>
        <p:spPr>
          <a:xfrm>
            <a:off x="13960431" y="3180588"/>
            <a:ext cx="0" cy="15240"/>
          </a:xfrm>
          <a:custGeom>
            <a:avLst/>
            <a:gdLst/>
            <a:ahLst/>
            <a:cxnLst/>
            <a:rect l="l" t="t" r="r" b="b"/>
            <a:pathLst>
              <a:path h="15239">
                <a:moveTo>
                  <a:pt x="-7620" y="7619"/>
                </a:moveTo>
                <a:lnTo>
                  <a:pt x="7620" y="7619"/>
                </a:lnTo>
              </a:path>
            </a:pathLst>
          </a:custGeom>
          <a:ln w="15239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4" name="object 94"/>
          <p:cNvSpPr/>
          <p:nvPr/>
        </p:nvSpPr>
        <p:spPr>
          <a:xfrm>
            <a:off x="13771114" y="3180588"/>
            <a:ext cx="0" cy="15240"/>
          </a:xfrm>
          <a:custGeom>
            <a:avLst/>
            <a:gdLst/>
            <a:ahLst/>
            <a:cxnLst/>
            <a:rect l="l" t="t" r="r" b="b"/>
            <a:pathLst>
              <a:path h="15239">
                <a:moveTo>
                  <a:pt x="-7620" y="7619"/>
                </a:moveTo>
                <a:lnTo>
                  <a:pt x="7620" y="7619"/>
                </a:lnTo>
              </a:path>
            </a:pathLst>
          </a:custGeom>
          <a:ln w="15239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5" name="object 95"/>
          <p:cNvSpPr/>
          <p:nvPr/>
        </p:nvSpPr>
        <p:spPr>
          <a:xfrm>
            <a:off x="13585304" y="3180588"/>
            <a:ext cx="0" cy="15240"/>
          </a:xfrm>
          <a:custGeom>
            <a:avLst/>
            <a:gdLst/>
            <a:ahLst/>
            <a:cxnLst/>
            <a:rect l="l" t="t" r="r" b="b"/>
            <a:pathLst>
              <a:path h="15239">
                <a:moveTo>
                  <a:pt x="-7620" y="7619"/>
                </a:moveTo>
                <a:lnTo>
                  <a:pt x="7620" y="7619"/>
                </a:lnTo>
              </a:path>
            </a:pathLst>
          </a:custGeom>
          <a:ln w="15239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6" name="object 96"/>
          <p:cNvSpPr/>
          <p:nvPr/>
        </p:nvSpPr>
        <p:spPr>
          <a:xfrm>
            <a:off x="13960431" y="3435096"/>
            <a:ext cx="189902" cy="41275"/>
          </a:xfrm>
          <a:custGeom>
            <a:avLst/>
            <a:gdLst/>
            <a:ahLst/>
            <a:cxnLst/>
            <a:rect l="l" t="t" r="r" b="b"/>
            <a:pathLst>
              <a:path w="82550" h="41275">
                <a:moveTo>
                  <a:pt x="82296" y="39624"/>
                </a:moveTo>
                <a:lnTo>
                  <a:pt x="79248" y="27432"/>
                </a:lnTo>
                <a:lnTo>
                  <a:pt x="76200" y="21336"/>
                </a:lnTo>
                <a:lnTo>
                  <a:pt x="73152" y="15240"/>
                </a:lnTo>
                <a:lnTo>
                  <a:pt x="68580" y="10668"/>
                </a:lnTo>
                <a:lnTo>
                  <a:pt x="62484" y="6096"/>
                </a:lnTo>
                <a:lnTo>
                  <a:pt x="50292" y="0"/>
                </a:lnTo>
                <a:lnTo>
                  <a:pt x="30480" y="0"/>
                </a:lnTo>
                <a:lnTo>
                  <a:pt x="1524" y="27432"/>
                </a:lnTo>
                <a:lnTo>
                  <a:pt x="0" y="33528"/>
                </a:lnTo>
                <a:lnTo>
                  <a:pt x="0" y="41148"/>
                </a:lnTo>
              </a:path>
            </a:pathLst>
          </a:custGeom>
          <a:ln w="1524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grpSp>
        <p:nvGrpSpPr>
          <p:cNvPr id="97" name="object 97"/>
          <p:cNvGrpSpPr/>
          <p:nvPr/>
        </p:nvGrpSpPr>
        <p:grpSpPr>
          <a:xfrm>
            <a:off x="13567773" y="3427477"/>
            <a:ext cx="410481" cy="56515"/>
            <a:chOff x="5897879" y="3427476"/>
            <a:chExt cx="178435" cy="56515"/>
          </a:xfrm>
        </p:grpSpPr>
        <p:sp>
          <p:nvSpPr>
            <p:cNvPr id="98" name="object 98"/>
            <p:cNvSpPr/>
            <p:nvPr/>
          </p:nvSpPr>
          <p:spPr>
            <a:xfrm>
              <a:off x="5905499" y="3435096"/>
              <a:ext cx="81280" cy="41275"/>
            </a:xfrm>
            <a:custGeom>
              <a:avLst/>
              <a:gdLst/>
              <a:ahLst/>
              <a:cxnLst/>
              <a:rect l="l" t="t" r="r" b="b"/>
              <a:pathLst>
                <a:path w="81279" h="41275">
                  <a:moveTo>
                    <a:pt x="80772" y="39624"/>
                  </a:moveTo>
                  <a:lnTo>
                    <a:pt x="80772" y="33528"/>
                  </a:lnTo>
                  <a:lnTo>
                    <a:pt x="79248" y="27432"/>
                  </a:lnTo>
                  <a:lnTo>
                    <a:pt x="76200" y="21336"/>
                  </a:lnTo>
                  <a:lnTo>
                    <a:pt x="71628" y="15240"/>
                  </a:lnTo>
                  <a:lnTo>
                    <a:pt x="64008" y="6096"/>
                  </a:lnTo>
                  <a:lnTo>
                    <a:pt x="51816" y="0"/>
                  </a:lnTo>
                  <a:lnTo>
                    <a:pt x="32004" y="0"/>
                  </a:lnTo>
                  <a:lnTo>
                    <a:pt x="3048" y="27432"/>
                  </a:lnTo>
                  <a:lnTo>
                    <a:pt x="1524" y="33528"/>
                  </a:lnTo>
                  <a:lnTo>
                    <a:pt x="0" y="41148"/>
                  </a:lnTo>
                </a:path>
              </a:pathLst>
            </a:custGeom>
            <a:ln w="1524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9" name="object 99"/>
            <p:cNvSpPr/>
            <p:nvPr/>
          </p:nvSpPr>
          <p:spPr>
            <a:xfrm>
              <a:off x="5986272" y="3435096"/>
              <a:ext cx="82550" cy="41275"/>
            </a:xfrm>
            <a:custGeom>
              <a:avLst/>
              <a:gdLst/>
              <a:ahLst/>
              <a:cxnLst/>
              <a:rect l="l" t="t" r="r" b="b"/>
              <a:pathLst>
                <a:path w="82550" h="41275">
                  <a:moveTo>
                    <a:pt x="82296" y="39624"/>
                  </a:moveTo>
                  <a:lnTo>
                    <a:pt x="80772" y="33528"/>
                  </a:lnTo>
                  <a:lnTo>
                    <a:pt x="79248" y="27432"/>
                  </a:lnTo>
                  <a:lnTo>
                    <a:pt x="76200" y="21336"/>
                  </a:lnTo>
                  <a:lnTo>
                    <a:pt x="73152" y="15240"/>
                  </a:lnTo>
                  <a:lnTo>
                    <a:pt x="64008" y="6096"/>
                  </a:lnTo>
                  <a:lnTo>
                    <a:pt x="51816" y="0"/>
                  </a:lnTo>
                  <a:lnTo>
                    <a:pt x="30480" y="0"/>
                  </a:lnTo>
                  <a:lnTo>
                    <a:pt x="18288" y="6096"/>
                  </a:lnTo>
                  <a:lnTo>
                    <a:pt x="9144" y="15240"/>
                  </a:lnTo>
                  <a:lnTo>
                    <a:pt x="4572" y="21336"/>
                  </a:lnTo>
                  <a:lnTo>
                    <a:pt x="3048" y="27432"/>
                  </a:lnTo>
                  <a:lnTo>
                    <a:pt x="0" y="33528"/>
                  </a:lnTo>
                  <a:lnTo>
                    <a:pt x="0" y="41148"/>
                  </a:lnTo>
                </a:path>
              </a:pathLst>
            </a:custGeom>
            <a:ln w="1524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100" name="object 100"/>
          <p:cNvGrpSpPr/>
          <p:nvPr/>
        </p:nvGrpSpPr>
        <p:grpSpPr>
          <a:xfrm>
            <a:off x="14132222" y="3427477"/>
            <a:ext cx="222039" cy="62865"/>
            <a:chOff x="6143244" y="3427476"/>
            <a:chExt cx="96520" cy="62865"/>
          </a:xfrm>
        </p:grpSpPr>
        <p:sp>
          <p:nvSpPr>
            <p:cNvPr id="101" name="object 101"/>
            <p:cNvSpPr/>
            <p:nvPr/>
          </p:nvSpPr>
          <p:spPr>
            <a:xfrm>
              <a:off x="6150864" y="3435096"/>
              <a:ext cx="81280" cy="41275"/>
            </a:xfrm>
            <a:custGeom>
              <a:avLst/>
              <a:gdLst/>
              <a:ahLst/>
              <a:cxnLst/>
              <a:rect l="l" t="t" r="r" b="b"/>
              <a:pathLst>
                <a:path w="81279" h="41275">
                  <a:moveTo>
                    <a:pt x="80772" y="39624"/>
                  </a:moveTo>
                  <a:lnTo>
                    <a:pt x="80772" y="33528"/>
                  </a:lnTo>
                  <a:lnTo>
                    <a:pt x="79248" y="27432"/>
                  </a:lnTo>
                  <a:lnTo>
                    <a:pt x="73152" y="15240"/>
                  </a:lnTo>
                  <a:lnTo>
                    <a:pt x="68580" y="10668"/>
                  </a:lnTo>
                  <a:lnTo>
                    <a:pt x="62484" y="6096"/>
                  </a:lnTo>
                  <a:lnTo>
                    <a:pt x="50292" y="0"/>
                  </a:lnTo>
                  <a:lnTo>
                    <a:pt x="30480" y="0"/>
                  </a:lnTo>
                  <a:lnTo>
                    <a:pt x="18288" y="6096"/>
                  </a:lnTo>
                  <a:lnTo>
                    <a:pt x="12192" y="10668"/>
                  </a:lnTo>
                  <a:lnTo>
                    <a:pt x="7620" y="15240"/>
                  </a:lnTo>
                  <a:lnTo>
                    <a:pt x="4572" y="21336"/>
                  </a:lnTo>
                  <a:lnTo>
                    <a:pt x="1524" y="27432"/>
                  </a:lnTo>
                  <a:lnTo>
                    <a:pt x="0" y="33528"/>
                  </a:lnTo>
                  <a:lnTo>
                    <a:pt x="0" y="41148"/>
                  </a:lnTo>
                </a:path>
              </a:pathLst>
            </a:custGeom>
            <a:ln w="1524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2" name="object 102"/>
            <p:cNvSpPr/>
            <p:nvPr/>
          </p:nvSpPr>
          <p:spPr>
            <a:xfrm>
              <a:off x="6143244" y="3482340"/>
              <a:ext cx="96520" cy="0"/>
            </a:xfrm>
            <a:custGeom>
              <a:avLst/>
              <a:gdLst/>
              <a:ahLst/>
              <a:cxnLst/>
              <a:rect l="l" t="t" r="r" b="b"/>
              <a:pathLst>
                <a:path w="96520">
                  <a:moveTo>
                    <a:pt x="80771" y="0"/>
                  </a:moveTo>
                  <a:lnTo>
                    <a:pt x="96011" y="0"/>
                  </a:lnTo>
                </a:path>
                <a:path w="96520">
                  <a:moveTo>
                    <a:pt x="0" y="0"/>
                  </a:moveTo>
                  <a:lnTo>
                    <a:pt x="15240" y="0"/>
                  </a:lnTo>
                </a:path>
              </a:pathLst>
            </a:custGeom>
            <a:ln w="1524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103" name="object 103"/>
          <p:cNvSpPr/>
          <p:nvPr/>
        </p:nvSpPr>
        <p:spPr>
          <a:xfrm>
            <a:off x="13960431" y="3474720"/>
            <a:ext cx="0" cy="15240"/>
          </a:xfrm>
          <a:custGeom>
            <a:avLst/>
            <a:gdLst/>
            <a:ahLst/>
            <a:cxnLst/>
            <a:rect l="l" t="t" r="r" b="b"/>
            <a:pathLst>
              <a:path h="15239">
                <a:moveTo>
                  <a:pt x="-7620" y="7620"/>
                </a:moveTo>
                <a:lnTo>
                  <a:pt x="7620" y="7620"/>
                </a:lnTo>
              </a:path>
            </a:pathLst>
          </a:custGeom>
          <a:ln w="1524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4" name="object 104"/>
          <p:cNvSpPr/>
          <p:nvPr/>
        </p:nvSpPr>
        <p:spPr>
          <a:xfrm>
            <a:off x="13771114" y="3474720"/>
            <a:ext cx="0" cy="15240"/>
          </a:xfrm>
          <a:custGeom>
            <a:avLst/>
            <a:gdLst/>
            <a:ahLst/>
            <a:cxnLst/>
            <a:rect l="l" t="t" r="r" b="b"/>
            <a:pathLst>
              <a:path h="15239">
                <a:moveTo>
                  <a:pt x="-7620" y="7620"/>
                </a:moveTo>
                <a:lnTo>
                  <a:pt x="7620" y="7620"/>
                </a:lnTo>
              </a:path>
            </a:pathLst>
          </a:custGeom>
          <a:ln w="1524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5" name="object 105"/>
          <p:cNvSpPr/>
          <p:nvPr/>
        </p:nvSpPr>
        <p:spPr>
          <a:xfrm>
            <a:off x="13585304" y="3474720"/>
            <a:ext cx="0" cy="15240"/>
          </a:xfrm>
          <a:custGeom>
            <a:avLst/>
            <a:gdLst/>
            <a:ahLst/>
            <a:cxnLst/>
            <a:rect l="l" t="t" r="r" b="b"/>
            <a:pathLst>
              <a:path h="15239">
                <a:moveTo>
                  <a:pt x="-7620" y="7620"/>
                </a:moveTo>
                <a:lnTo>
                  <a:pt x="7620" y="7620"/>
                </a:lnTo>
              </a:path>
            </a:pathLst>
          </a:custGeom>
          <a:ln w="1524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6" name="object 106"/>
          <p:cNvSpPr/>
          <p:nvPr/>
        </p:nvSpPr>
        <p:spPr>
          <a:xfrm>
            <a:off x="13420526" y="2906267"/>
            <a:ext cx="165069" cy="0"/>
          </a:xfrm>
          <a:custGeom>
            <a:avLst/>
            <a:gdLst/>
            <a:ahLst/>
            <a:cxnLst/>
            <a:rect l="l" t="t" r="r" b="b"/>
            <a:pathLst>
              <a:path w="71754">
                <a:moveTo>
                  <a:pt x="71628" y="0"/>
                </a:moveTo>
                <a:lnTo>
                  <a:pt x="0" y="0"/>
                </a:lnTo>
              </a:path>
            </a:pathLst>
          </a:custGeom>
          <a:ln w="1524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7" name="object 107"/>
          <p:cNvSpPr/>
          <p:nvPr/>
        </p:nvSpPr>
        <p:spPr>
          <a:xfrm>
            <a:off x="13420526" y="3489959"/>
            <a:ext cx="165069" cy="0"/>
          </a:xfrm>
          <a:custGeom>
            <a:avLst/>
            <a:gdLst/>
            <a:ahLst/>
            <a:cxnLst/>
            <a:rect l="l" t="t" r="r" b="b"/>
            <a:pathLst>
              <a:path w="71754">
                <a:moveTo>
                  <a:pt x="71628" y="0"/>
                </a:moveTo>
                <a:lnTo>
                  <a:pt x="0" y="0"/>
                </a:lnTo>
              </a:path>
            </a:pathLst>
          </a:custGeom>
          <a:ln w="1524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grpSp>
        <p:nvGrpSpPr>
          <p:cNvPr id="108" name="object 108"/>
          <p:cNvGrpSpPr/>
          <p:nvPr/>
        </p:nvGrpSpPr>
        <p:grpSpPr>
          <a:xfrm>
            <a:off x="13357421" y="2906267"/>
            <a:ext cx="227883" cy="836930"/>
            <a:chOff x="5806440" y="2906267"/>
            <a:chExt cx="99060" cy="836930"/>
          </a:xfrm>
        </p:grpSpPr>
        <p:sp>
          <p:nvSpPr>
            <p:cNvPr id="109" name="object 109"/>
            <p:cNvSpPr/>
            <p:nvPr/>
          </p:nvSpPr>
          <p:spPr>
            <a:xfrm>
              <a:off x="5833871" y="2906267"/>
              <a:ext cx="71755" cy="836930"/>
            </a:xfrm>
            <a:custGeom>
              <a:avLst/>
              <a:gdLst/>
              <a:ahLst/>
              <a:cxnLst/>
              <a:rect l="l" t="t" r="r" b="b"/>
              <a:pathLst>
                <a:path w="71754" h="836929">
                  <a:moveTo>
                    <a:pt x="71628" y="297180"/>
                  </a:moveTo>
                  <a:lnTo>
                    <a:pt x="0" y="297180"/>
                  </a:lnTo>
                </a:path>
                <a:path w="71754" h="836929">
                  <a:moveTo>
                    <a:pt x="0" y="0"/>
                  </a:moveTo>
                  <a:lnTo>
                    <a:pt x="0" y="836675"/>
                  </a:lnTo>
                </a:path>
              </a:pathLst>
            </a:custGeom>
            <a:ln w="1524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0" name="object 110"/>
            <p:cNvSpPr/>
            <p:nvPr/>
          </p:nvSpPr>
          <p:spPr>
            <a:xfrm>
              <a:off x="5814060" y="3185160"/>
              <a:ext cx="40005" cy="38100"/>
            </a:xfrm>
            <a:custGeom>
              <a:avLst/>
              <a:gdLst/>
              <a:ahLst/>
              <a:cxnLst/>
              <a:rect l="l" t="t" r="r" b="b"/>
              <a:pathLst>
                <a:path w="40004" h="38100">
                  <a:moveTo>
                    <a:pt x="19812" y="38100"/>
                  </a:moveTo>
                  <a:lnTo>
                    <a:pt x="12215" y="36504"/>
                  </a:lnTo>
                  <a:lnTo>
                    <a:pt x="5905" y="32194"/>
                  </a:lnTo>
                  <a:lnTo>
                    <a:pt x="1595" y="25884"/>
                  </a:lnTo>
                  <a:lnTo>
                    <a:pt x="0" y="18288"/>
                  </a:lnTo>
                  <a:lnTo>
                    <a:pt x="1595" y="10929"/>
                  </a:lnTo>
                  <a:lnTo>
                    <a:pt x="5905" y="5143"/>
                  </a:lnTo>
                  <a:lnTo>
                    <a:pt x="12215" y="1357"/>
                  </a:lnTo>
                  <a:lnTo>
                    <a:pt x="19812" y="0"/>
                  </a:lnTo>
                  <a:lnTo>
                    <a:pt x="27408" y="1357"/>
                  </a:lnTo>
                  <a:lnTo>
                    <a:pt x="33718" y="5143"/>
                  </a:lnTo>
                  <a:lnTo>
                    <a:pt x="38028" y="10929"/>
                  </a:lnTo>
                  <a:lnTo>
                    <a:pt x="39624" y="18288"/>
                  </a:lnTo>
                  <a:lnTo>
                    <a:pt x="38028" y="25884"/>
                  </a:lnTo>
                  <a:lnTo>
                    <a:pt x="33718" y="32194"/>
                  </a:lnTo>
                  <a:lnTo>
                    <a:pt x="27408" y="36504"/>
                  </a:lnTo>
                  <a:lnTo>
                    <a:pt x="19812" y="3810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1" name="object 111"/>
            <p:cNvSpPr/>
            <p:nvPr/>
          </p:nvSpPr>
          <p:spPr>
            <a:xfrm>
              <a:off x="5814060" y="3185160"/>
              <a:ext cx="40005" cy="38100"/>
            </a:xfrm>
            <a:custGeom>
              <a:avLst/>
              <a:gdLst/>
              <a:ahLst/>
              <a:cxnLst/>
              <a:rect l="l" t="t" r="r" b="b"/>
              <a:pathLst>
                <a:path w="40004" h="38100">
                  <a:moveTo>
                    <a:pt x="0" y="18288"/>
                  </a:moveTo>
                  <a:lnTo>
                    <a:pt x="1595" y="10929"/>
                  </a:lnTo>
                  <a:lnTo>
                    <a:pt x="5905" y="5143"/>
                  </a:lnTo>
                  <a:lnTo>
                    <a:pt x="12215" y="1357"/>
                  </a:lnTo>
                  <a:lnTo>
                    <a:pt x="19812" y="0"/>
                  </a:lnTo>
                  <a:lnTo>
                    <a:pt x="27408" y="1357"/>
                  </a:lnTo>
                  <a:lnTo>
                    <a:pt x="33718" y="5143"/>
                  </a:lnTo>
                  <a:lnTo>
                    <a:pt x="38028" y="10929"/>
                  </a:lnTo>
                  <a:lnTo>
                    <a:pt x="39624" y="18288"/>
                  </a:lnTo>
                  <a:lnTo>
                    <a:pt x="38028" y="25884"/>
                  </a:lnTo>
                  <a:lnTo>
                    <a:pt x="33718" y="32194"/>
                  </a:lnTo>
                  <a:lnTo>
                    <a:pt x="27408" y="36504"/>
                  </a:lnTo>
                  <a:lnTo>
                    <a:pt x="19812" y="38100"/>
                  </a:lnTo>
                  <a:lnTo>
                    <a:pt x="12215" y="36504"/>
                  </a:lnTo>
                  <a:lnTo>
                    <a:pt x="5905" y="32194"/>
                  </a:lnTo>
                  <a:lnTo>
                    <a:pt x="1595" y="25884"/>
                  </a:lnTo>
                  <a:lnTo>
                    <a:pt x="0" y="18288"/>
                  </a:lnTo>
                </a:path>
              </a:pathLst>
            </a:custGeom>
            <a:ln w="1524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2" name="object 112"/>
            <p:cNvSpPr/>
            <p:nvPr/>
          </p:nvSpPr>
          <p:spPr>
            <a:xfrm>
              <a:off x="5814060" y="3470147"/>
              <a:ext cx="40005" cy="40005"/>
            </a:xfrm>
            <a:custGeom>
              <a:avLst/>
              <a:gdLst/>
              <a:ahLst/>
              <a:cxnLst/>
              <a:rect l="l" t="t" r="r" b="b"/>
              <a:pathLst>
                <a:path w="40004" h="40004">
                  <a:moveTo>
                    <a:pt x="19812" y="39623"/>
                  </a:moveTo>
                  <a:lnTo>
                    <a:pt x="12215" y="38028"/>
                  </a:lnTo>
                  <a:lnTo>
                    <a:pt x="5905" y="33718"/>
                  </a:lnTo>
                  <a:lnTo>
                    <a:pt x="1595" y="27408"/>
                  </a:lnTo>
                  <a:lnTo>
                    <a:pt x="0" y="19811"/>
                  </a:lnTo>
                  <a:lnTo>
                    <a:pt x="1595" y="12215"/>
                  </a:lnTo>
                  <a:lnTo>
                    <a:pt x="5905" y="5905"/>
                  </a:lnTo>
                  <a:lnTo>
                    <a:pt x="12215" y="1595"/>
                  </a:lnTo>
                  <a:lnTo>
                    <a:pt x="19812" y="0"/>
                  </a:lnTo>
                  <a:lnTo>
                    <a:pt x="27408" y="1595"/>
                  </a:lnTo>
                  <a:lnTo>
                    <a:pt x="33718" y="5905"/>
                  </a:lnTo>
                  <a:lnTo>
                    <a:pt x="38028" y="12215"/>
                  </a:lnTo>
                  <a:lnTo>
                    <a:pt x="39624" y="19811"/>
                  </a:lnTo>
                  <a:lnTo>
                    <a:pt x="38028" y="27408"/>
                  </a:lnTo>
                  <a:lnTo>
                    <a:pt x="33718" y="33718"/>
                  </a:lnTo>
                  <a:lnTo>
                    <a:pt x="27408" y="38028"/>
                  </a:lnTo>
                  <a:lnTo>
                    <a:pt x="19812" y="39623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3" name="object 113"/>
            <p:cNvSpPr/>
            <p:nvPr/>
          </p:nvSpPr>
          <p:spPr>
            <a:xfrm>
              <a:off x="5814060" y="3470147"/>
              <a:ext cx="40005" cy="40005"/>
            </a:xfrm>
            <a:custGeom>
              <a:avLst/>
              <a:gdLst/>
              <a:ahLst/>
              <a:cxnLst/>
              <a:rect l="l" t="t" r="r" b="b"/>
              <a:pathLst>
                <a:path w="40004" h="40004">
                  <a:moveTo>
                    <a:pt x="0" y="19811"/>
                  </a:moveTo>
                  <a:lnTo>
                    <a:pt x="1595" y="12215"/>
                  </a:lnTo>
                  <a:lnTo>
                    <a:pt x="5905" y="5905"/>
                  </a:lnTo>
                  <a:lnTo>
                    <a:pt x="12215" y="1595"/>
                  </a:lnTo>
                  <a:lnTo>
                    <a:pt x="19812" y="0"/>
                  </a:lnTo>
                  <a:lnTo>
                    <a:pt x="27408" y="1595"/>
                  </a:lnTo>
                  <a:lnTo>
                    <a:pt x="33718" y="5905"/>
                  </a:lnTo>
                  <a:lnTo>
                    <a:pt x="38028" y="12215"/>
                  </a:lnTo>
                  <a:lnTo>
                    <a:pt x="39624" y="19811"/>
                  </a:lnTo>
                  <a:lnTo>
                    <a:pt x="38028" y="27408"/>
                  </a:lnTo>
                  <a:lnTo>
                    <a:pt x="33718" y="33718"/>
                  </a:lnTo>
                  <a:lnTo>
                    <a:pt x="27408" y="38028"/>
                  </a:lnTo>
                  <a:lnTo>
                    <a:pt x="19812" y="39623"/>
                  </a:lnTo>
                  <a:lnTo>
                    <a:pt x="12215" y="38028"/>
                  </a:lnTo>
                  <a:lnTo>
                    <a:pt x="5905" y="33718"/>
                  </a:lnTo>
                  <a:lnTo>
                    <a:pt x="1595" y="27408"/>
                  </a:lnTo>
                  <a:lnTo>
                    <a:pt x="0" y="19811"/>
                  </a:lnTo>
                </a:path>
              </a:pathLst>
            </a:custGeom>
            <a:ln w="1524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114" name="object 114"/>
          <p:cNvSpPr/>
          <p:nvPr/>
        </p:nvSpPr>
        <p:spPr>
          <a:xfrm>
            <a:off x="14335561" y="2906267"/>
            <a:ext cx="295079" cy="0"/>
          </a:xfrm>
          <a:custGeom>
            <a:avLst/>
            <a:gdLst/>
            <a:ahLst/>
            <a:cxnLst/>
            <a:rect l="l" t="t" r="r" b="b"/>
            <a:pathLst>
              <a:path w="128270">
                <a:moveTo>
                  <a:pt x="0" y="0"/>
                </a:moveTo>
                <a:lnTo>
                  <a:pt x="128016" y="0"/>
                </a:lnTo>
              </a:path>
            </a:pathLst>
          </a:custGeom>
          <a:ln w="1524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5" name="object 115"/>
          <p:cNvSpPr/>
          <p:nvPr/>
        </p:nvSpPr>
        <p:spPr>
          <a:xfrm>
            <a:off x="14335561" y="3489959"/>
            <a:ext cx="295079" cy="0"/>
          </a:xfrm>
          <a:custGeom>
            <a:avLst/>
            <a:gdLst/>
            <a:ahLst/>
            <a:cxnLst/>
            <a:rect l="l" t="t" r="r" b="b"/>
            <a:pathLst>
              <a:path w="128270">
                <a:moveTo>
                  <a:pt x="0" y="0"/>
                </a:moveTo>
                <a:lnTo>
                  <a:pt x="128016" y="0"/>
                </a:lnTo>
              </a:path>
            </a:pathLst>
          </a:custGeom>
          <a:ln w="1524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6" name="object 116"/>
          <p:cNvSpPr/>
          <p:nvPr/>
        </p:nvSpPr>
        <p:spPr>
          <a:xfrm>
            <a:off x="14335561" y="3203448"/>
            <a:ext cx="295079" cy="0"/>
          </a:xfrm>
          <a:custGeom>
            <a:avLst/>
            <a:gdLst/>
            <a:ahLst/>
            <a:cxnLst/>
            <a:rect l="l" t="t" r="r" b="b"/>
            <a:pathLst>
              <a:path w="128270">
                <a:moveTo>
                  <a:pt x="0" y="0"/>
                </a:moveTo>
                <a:lnTo>
                  <a:pt x="128016" y="0"/>
                </a:lnTo>
              </a:path>
            </a:pathLst>
          </a:custGeom>
          <a:ln w="1524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7" name="object 117"/>
          <p:cNvSpPr/>
          <p:nvPr/>
        </p:nvSpPr>
        <p:spPr>
          <a:xfrm>
            <a:off x="13301326" y="3742944"/>
            <a:ext cx="239567" cy="198120"/>
          </a:xfrm>
          <a:custGeom>
            <a:avLst/>
            <a:gdLst/>
            <a:ahLst/>
            <a:cxnLst/>
            <a:rect l="l" t="t" r="r" b="b"/>
            <a:pathLst>
              <a:path w="104139" h="198120">
                <a:moveTo>
                  <a:pt x="51816" y="132588"/>
                </a:moveTo>
                <a:lnTo>
                  <a:pt x="51816" y="0"/>
                </a:lnTo>
              </a:path>
              <a:path w="104139" h="198120">
                <a:moveTo>
                  <a:pt x="12192" y="166116"/>
                </a:moveTo>
                <a:lnTo>
                  <a:pt x="91440" y="166116"/>
                </a:lnTo>
              </a:path>
              <a:path w="104139" h="198120">
                <a:moveTo>
                  <a:pt x="25908" y="198120"/>
                </a:moveTo>
                <a:lnTo>
                  <a:pt x="77724" y="198120"/>
                </a:lnTo>
              </a:path>
              <a:path w="104139" h="198120">
                <a:moveTo>
                  <a:pt x="0" y="132588"/>
                </a:moveTo>
                <a:lnTo>
                  <a:pt x="103632" y="132588"/>
                </a:lnTo>
              </a:path>
            </a:pathLst>
          </a:custGeom>
          <a:ln w="1524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grpSp>
        <p:nvGrpSpPr>
          <p:cNvPr id="118" name="object 118"/>
          <p:cNvGrpSpPr/>
          <p:nvPr/>
        </p:nvGrpSpPr>
        <p:grpSpPr>
          <a:xfrm>
            <a:off x="9963724" y="4320541"/>
            <a:ext cx="743540" cy="323215"/>
            <a:chOff x="4331207" y="4320540"/>
            <a:chExt cx="323215" cy="323215"/>
          </a:xfrm>
        </p:grpSpPr>
        <p:sp>
          <p:nvSpPr>
            <p:cNvPr id="119" name="object 119"/>
            <p:cNvSpPr/>
            <p:nvPr/>
          </p:nvSpPr>
          <p:spPr>
            <a:xfrm>
              <a:off x="4338827" y="4328160"/>
              <a:ext cx="307975" cy="306705"/>
            </a:xfrm>
            <a:custGeom>
              <a:avLst/>
              <a:gdLst/>
              <a:ahLst/>
              <a:cxnLst/>
              <a:rect l="l" t="t" r="r" b="b"/>
              <a:pathLst>
                <a:path w="307975" h="306704">
                  <a:moveTo>
                    <a:pt x="0" y="153924"/>
                  </a:moveTo>
                  <a:lnTo>
                    <a:pt x="7815" y="105729"/>
                  </a:lnTo>
                  <a:lnTo>
                    <a:pt x="29602" y="63532"/>
                  </a:lnTo>
                  <a:lnTo>
                    <a:pt x="62874" y="30041"/>
                  </a:lnTo>
                  <a:lnTo>
                    <a:pt x="105143" y="7961"/>
                  </a:lnTo>
                  <a:lnTo>
                    <a:pt x="153924" y="0"/>
                  </a:lnTo>
                  <a:lnTo>
                    <a:pt x="202704" y="7961"/>
                  </a:lnTo>
                  <a:lnTo>
                    <a:pt x="244973" y="30041"/>
                  </a:lnTo>
                  <a:lnTo>
                    <a:pt x="278245" y="63532"/>
                  </a:lnTo>
                  <a:lnTo>
                    <a:pt x="300032" y="105729"/>
                  </a:lnTo>
                  <a:lnTo>
                    <a:pt x="307848" y="153924"/>
                  </a:lnTo>
                  <a:lnTo>
                    <a:pt x="300032" y="201960"/>
                  </a:lnTo>
                  <a:lnTo>
                    <a:pt x="278245" y="243779"/>
                  </a:lnTo>
                  <a:lnTo>
                    <a:pt x="244973" y="276819"/>
                  </a:lnTo>
                  <a:lnTo>
                    <a:pt x="202704" y="298521"/>
                  </a:lnTo>
                  <a:lnTo>
                    <a:pt x="153924" y="306324"/>
                  </a:lnTo>
                  <a:lnTo>
                    <a:pt x="105143" y="298521"/>
                  </a:lnTo>
                  <a:lnTo>
                    <a:pt x="62874" y="276819"/>
                  </a:lnTo>
                  <a:lnTo>
                    <a:pt x="29602" y="243779"/>
                  </a:lnTo>
                  <a:lnTo>
                    <a:pt x="7815" y="201960"/>
                  </a:lnTo>
                  <a:lnTo>
                    <a:pt x="0" y="153924"/>
                  </a:lnTo>
                </a:path>
              </a:pathLst>
            </a:custGeom>
            <a:ln w="1524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120" name="object 120"/>
            <p:cNvPicPr/>
            <p:nvPr/>
          </p:nvPicPr>
          <p:blipFill>
            <a:blip r:embed="rId3" cstate="print"/>
            <a:stretch>
              <a:fillRect/>
            </a:stretch>
          </p:blipFill>
          <p:spPr>
            <a:xfrm>
              <a:off x="4415027" y="4440936"/>
              <a:ext cx="161543" cy="202691"/>
            </a:xfrm>
            <a:prstGeom prst="rect">
              <a:avLst/>
            </a:prstGeom>
          </p:spPr>
        </p:pic>
      </p:grpSp>
      <p:grpSp>
        <p:nvGrpSpPr>
          <p:cNvPr id="121" name="object 121"/>
          <p:cNvGrpSpPr/>
          <p:nvPr/>
        </p:nvGrpSpPr>
        <p:grpSpPr>
          <a:xfrm>
            <a:off x="13034881" y="4794504"/>
            <a:ext cx="743540" cy="321945"/>
            <a:chOff x="5666232" y="4794503"/>
            <a:chExt cx="323215" cy="321945"/>
          </a:xfrm>
        </p:grpSpPr>
        <p:sp>
          <p:nvSpPr>
            <p:cNvPr id="122" name="object 122"/>
            <p:cNvSpPr/>
            <p:nvPr/>
          </p:nvSpPr>
          <p:spPr>
            <a:xfrm>
              <a:off x="5673852" y="4802123"/>
              <a:ext cx="307975" cy="306705"/>
            </a:xfrm>
            <a:custGeom>
              <a:avLst/>
              <a:gdLst/>
              <a:ahLst/>
              <a:cxnLst/>
              <a:rect l="l" t="t" r="r" b="b"/>
              <a:pathLst>
                <a:path w="307975" h="306704">
                  <a:moveTo>
                    <a:pt x="0" y="152400"/>
                  </a:moveTo>
                  <a:lnTo>
                    <a:pt x="7973" y="103778"/>
                  </a:lnTo>
                  <a:lnTo>
                    <a:pt x="30138" y="61886"/>
                  </a:lnTo>
                  <a:lnTo>
                    <a:pt x="63861" y="29065"/>
                  </a:lnTo>
                  <a:lnTo>
                    <a:pt x="106509" y="7656"/>
                  </a:lnTo>
                  <a:lnTo>
                    <a:pt x="155448" y="0"/>
                  </a:lnTo>
                  <a:lnTo>
                    <a:pt x="204069" y="7656"/>
                  </a:lnTo>
                  <a:lnTo>
                    <a:pt x="245961" y="29065"/>
                  </a:lnTo>
                  <a:lnTo>
                    <a:pt x="278782" y="61886"/>
                  </a:lnTo>
                  <a:lnTo>
                    <a:pt x="300191" y="103778"/>
                  </a:lnTo>
                  <a:lnTo>
                    <a:pt x="307848" y="152400"/>
                  </a:lnTo>
                  <a:lnTo>
                    <a:pt x="300191" y="201180"/>
                  </a:lnTo>
                  <a:lnTo>
                    <a:pt x="278782" y="243449"/>
                  </a:lnTo>
                  <a:lnTo>
                    <a:pt x="245961" y="276721"/>
                  </a:lnTo>
                  <a:lnTo>
                    <a:pt x="204069" y="298508"/>
                  </a:lnTo>
                  <a:lnTo>
                    <a:pt x="155448" y="306324"/>
                  </a:lnTo>
                  <a:lnTo>
                    <a:pt x="106509" y="298508"/>
                  </a:lnTo>
                  <a:lnTo>
                    <a:pt x="63861" y="276721"/>
                  </a:lnTo>
                  <a:lnTo>
                    <a:pt x="30138" y="243449"/>
                  </a:lnTo>
                  <a:lnTo>
                    <a:pt x="7973" y="201180"/>
                  </a:lnTo>
                  <a:lnTo>
                    <a:pt x="0" y="152400"/>
                  </a:lnTo>
                </a:path>
              </a:pathLst>
            </a:custGeom>
            <a:ln w="1524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123" name="object 123"/>
            <p:cNvPicPr/>
            <p:nvPr/>
          </p:nvPicPr>
          <p:blipFill>
            <a:blip r:embed="rId4" cstate="print"/>
            <a:stretch>
              <a:fillRect/>
            </a:stretch>
          </p:blipFill>
          <p:spPr>
            <a:xfrm>
              <a:off x="5783580" y="4917948"/>
              <a:ext cx="88391" cy="62483"/>
            </a:xfrm>
            <a:prstGeom prst="rect">
              <a:avLst/>
            </a:prstGeom>
          </p:spPr>
        </p:pic>
      </p:grpSp>
      <p:sp>
        <p:nvSpPr>
          <p:cNvPr id="124" name="object 124"/>
          <p:cNvSpPr/>
          <p:nvPr/>
        </p:nvSpPr>
        <p:spPr>
          <a:xfrm>
            <a:off x="12586127" y="4376927"/>
            <a:ext cx="1676982" cy="0"/>
          </a:xfrm>
          <a:custGeom>
            <a:avLst/>
            <a:gdLst/>
            <a:ahLst/>
            <a:cxnLst/>
            <a:rect l="l" t="t" r="r" b="b"/>
            <a:pathLst>
              <a:path w="728979">
                <a:moveTo>
                  <a:pt x="0" y="0"/>
                </a:moveTo>
                <a:lnTo>
                  <a:pt x="728471" y="0"/>
                </a:lnTo>
              </a:path>
            </a:pathLst>
          </a:custGeom>
          <a:ln w="1524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grpSp>
        <p:nvGrpSpPr>
          <p:cNvPr id="125" name="object 125"/>
          <p:cNvGrpSpPr/>
          <p:nvPr/>
        </p:nvGrpSpPr>
        <p:grpSpPr>
          <a:xfrm>
            <a:off x="13048904" y="5111496"/>
            <a:ext cx="718706" cy="134620"/>
            <a:chOff x="5672328" y="5111496"/>
            <a:chExt cx="312420" cy="134620"/>
          </a:xfrm>
        </p:grpSpPr>
        <p:sp>
          <p:nvSpPr>
            <p:cNvPr id="126" name="object 126"/>
            <p:cNvSpPr/>
            <p:nvPr/>
          </p:nvSpPr>
          <p:spPr>
            <a:xfrm>
              <a:off x="5672328" y="5111496"/>
              <a:ext cx="312420" cy="108585"/>
            </a:xfrm>
            <a:custGeom>
              <a:avLst/>
              <a:gdLst/>
              <a:ahLst/>
              <a:cxnLst/>
              <a:rect l="l" t="t" r="r" b="b"/>
              <a:pathLst>
                <a:path w="312420" h="108585">
                  <a:moveTo>
                    <a:pt x="0" y="108203"/>
                  </a:moveTo>
                  <a:lnTo>
                    <a:pt x="312419" y="108203"/>
                  </a:lnTo>
                </a:path>
                <a:path w="312420" h="108585">
                  <a:moveTo>
                    <a:pt x="156971" y="0"/>
                  </a:moveTo>
                  <a:lnTo>
                    <a:pt x="156971" y="108203"/>
                  </a:lnTo>
                </a:path>
              </a:pathLst>
            </a:custGeom>
            <a:ln w="1524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7" name="object 127"/>
            <p:cNvSpPr/>
            <p:nvPr/>
          </p:nvSpPr>
          <p:spPr>
            <a:xfrm>
              <a:off x="5811012" y="5201411"/>
              <a:ext cx="36830" cy="36830"/>
            </a:xfrm>
            <a:custGeom>
              <a:avLst/>
              <a:gdLst/>
              <a:ahLst/>
              <a:cxnLst/>
              <a:rect l="l" t="t" r="r" b="b"/>
              <a:pathLst>
                <a:path w="36829" h="36829">
                  <a:moveTo>
                    <a:pt x="18288" y="36575"/>
                  </a:moveTo>
                  <a:lnTo>
                    <a:pt x="10929" y="35218"/>
                  </a:lnTo>
                  <a:lnTo>
                    <a:pt x="5143" y="31432"/>
                  </a:lnTo>
                  <a:lnTo>
                    <a:pt x="1357" y="25646"/>
                  </a:lnTo>
                  <a:lnTo>
                    <a:pt x="0" y="18287"/>
                  </a:lnTo>
                  <a:lnTo>
                    <a:pt x="1357" y="10929"/>
                  </a:lnTo>
                  <a:lnTo>
                    <a:pt x="5143" y="5143"/>
                  </a:lnTo>
                  <a:lnTo>
                    <a:pt x="10929" y="1357"/>
                  </a:lnTo>
                  <a:lnTo>
                    <a:pt x="18288" y="0"/>
                  </a:lnTo>
                  <a:lnTo>
                    <a:pt x="25003" y="1357"/>
                  </a:lnTo>
                  <a:lnTo>
                    <a:pt x="30860" y="5143"/>
                  </a:lnTo>
                  <a:lnTo>
                    <a:pt x="35004" y="10929"/>
                  </a:lnTo>
                  <a:lnTo>
                    <a:pt x="36576" y="18287"/>
                  </a:lnTo>
                  <a:lnTo>
                    <a:pt x="35004" y="25646"/>
                  </a:lnTo>
                  <a:lnTo>
                    <a:pt x="30861" y="31432"/>
                  </a:lnTo>
                  <a:lnTo>
                    <a:pt x="25003" y="35218"/>
                  </a:lnTo>
                  <a:lnTo>
                    <a:pt x="18288" y="36575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8" name="object 128"/>
            <p:cNvSpPr/>
            <p:nvPr/>
          </p:nvSpPr>
          <p:spPr>
            <a:xfrm>
              <a:off x="5811012" y="5201411"/>
              <a:ext cx="36830" cy="36830"/>
            </a:xfrm>
            <a:custGeom>
              <a:avLst/>
              <a:gdLst/>
              <a:ahLst/>
              <a:cxnLst/>
              <a:rect l="l" t="t" r="r" b="b"/>
              <a:pathLst>
                <a:path w="36829" h="36829">
                  <a:moveTo>
                    <a:pt x="0" y="18287"/>
                  </a:moveTo>
                  <a:lnTo>
                    <a:pt x="1357" y="10929"/>
                  </a:lnTo>
                  <a:lnTo>
                    <a:pt x="5143" y="5143"/>
                  </a:lnTo>
                  <a:lnTo>
                    <a:pt x="10929" y="1357"/>
                  </a:lnTo>
                  <a:lnTo>
                    <a:pt x="18288" y="0"/>
                  </a:lnTo>
                  <a:lnTo>
                    <a:pt x="25003" y="1357"/>
                  </a:lnTo>
                  <a:lnTo>
                    <a:pt x="30860" y="5143"/>
                  </a:lnTo>
                  <a:lnTo>
                    <a:pt x="35004" y="10929"/>
                  </a:lnTo>
                  <a:lnTo>
                    <a:pt x="36576" y="18287"/>
                  </a:lnTo>
                  <a:lnTo>
                    <a:pt x="35004" y="25646"/>
                  </a:lnTo>
                  <a:lnTo>
                    <a:pt x="30861" y="31432"/>
                  </a:lnTo>
                  <a:lnTo>
                    <a:pt x="25003" y="35218"/>
                  </a:lnTo>
                  <a:lnTo>
                    <a:pt x="18288" y="36575"/>
                  </a:lnTo>
                  <a:lnTo>
                    <a:pt x="10929" y="35218"/>
                  </a:lnTo>
                  <a:lnTo>
                    <a:pt x="5143" y="31432"/>
                  </a:lnTo>
                  <a:lnTo>
                    <a:pt x="1357" y="25646"/>
                  </a:lnTo>
                  <a:lnTo>
                    <a:pt x="0" y="18287"/>
                  </a:lnTo>
                </a:path>
              </a:pathLst>
            </a:custGeom>
            <a:ln w="1524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pic>
        <p:nvPicPr>
          <p:cNvPr id="129" name="object 129"/>
          <p:cNvPicPr/>
          <p:nvPr/>
        </p:nvPicPr>
        <p:blipFill>
          <a:blip r:embed="rId5" cstate="print"/>
          <a:stretch>
            <a:fillRect/>
          </a:stretch>
        </p:blipFill>
        <p:spPr>
          <a:xfrm>
            <a:off x="13757094" y="4547616"/>
            <a:ext cx="371621" cy="201167"/>
          </a:xfrm>
          <a:prstGeom prst="rect">
            <a:avLst/>
          </a:prstGeom>
        </p:spPr>
      </p:pic>
      <p:grpSp>
        <p:nvGrpSpPr>
          <p:cNvPr id="130" name="object 130"/>
          <p:cNvGrpSpPr/>
          <p:nvPr/>
        </p:nvGrpSpPr>
        <p:grpSpPr>
          <a:xfrm>
            <a:off x="7478051" y="3706367"/>
            <a:ext cx="740618" cy="323215"/>
            <a:chOff x="3250691" y="3706367"/>
            <a:chExt cx="321945" cy="323215"/>
          </a:xfrm>
        </p:grpSpPr>
        <p:sp>
          <p:nvSpPr>
            <p:cNvPr id="131" name="object 131"/>
            <p:cNvSpPr/>
            <p:nvPr/>
          </p:nvSpPr>
          <p:spPr>
            <a:xfrm>
              <a:off x="3258311" y="3713987"/>
              <a:ext cx="306705" cy="307975"/>
            </a:xfrm>
            <a:custGeom>
              <a:avLst/>
              <a:gdLst/>
              <a:ahLst/>
              <a:cxnLst/>
              <a:rect l="l" t="t" r="r" b="b"/>
              <a:pathLst>
                <a:path w="306704" h="307975">
                  <a:moveTo>
                    <a:pt x="0" y="155448"/>
                  </a:moveTo>
                  <a:lnTo>
                    <a:pt x="7802" y="106509"/>
                  </a:lnTo>
                  <a:lnTo>
                    <a:pt x="29504" y="63861"/>
                  </a:lnTo>
                  <a:lnTo>
                    <a:pt x="62544" y="30138"/>
                  </a:lnTo>
                  <a:lnTo>
                    <a:pt x="104363" y="7973"/>
                  </a:lnTo>
                  <a:lnTo>
                    <a:pt x="152400" y="0"/>
                  </a:lnTo>
                  <a:lnTo>
                    <a:pt x="201180" y="7973"/>
                  </a:lnTo>
                  <a:lnTo>
                    <a:pt x="243449" y="30138"/>
                  </a:lnTo>
                  <a:lnTo>
                    <a:pt x="276721" y="63861"/>
                  </a:lnTo>
                  <a:lnTo>
                    <a:pt x="298508" y="106509"/>
                  </a:lnTo>
                  <a:lnTo>
                    <a:pt x="306323" y="155448"/>
                  </a:lnTo>
                  <a:lnTo>
                    <a:pt x="298508" y="202899"/>
                  </a:lnTo>
                  <a:lnTo>
                    <a:pt x="276721" y="244644"/>
                  </a:lnTo>
                  <a:lnTo>
                    <a:pt x="243449" y="277904"/>
                  </a:lnTo>
                  <a:lnTo>
                    <a:pt x="201180" y="299898"/>
                  </a:lnTo>
                  <a:lnTo>
                    <a:pt x="152400" y="307848"/>
                  </a:lnTo>
                  <a:lnTo>
                    <a:pt x="104363" y="299898"/>
                  </a:lnTo>
                  <a:lnTo>
                    <a:pt x="62544" y="277904"/>
                  </a:lnTo>
                  <a:lnTo>
                    <a:pt x="29504" y="244644"/>
                  </a:lnTo>
                  <a:lnTo>
                    <a:pt x="7802" y="202899"/>
                  </a:lnTo>
                  <a:lnTo>
                    <a:pt x="0" y="155448"/>
                  </a:lnTo>
                </a:path>
              </a:pathLst>
            </a:custGeom>
            <a:ln w="1524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132" name="object 132"/>
            <p:cNvPicPr/>
            <p:nvPr/>
          </p:nvPicPr>
          <p:blipFill>
            <a:blip r:embed="rId6" cstate="print"/>
            <a:stretch>
              <a:fillRect/>
            </a:stretch>
          </p:blipFill>
          <p:spPr>
            <a:xfrm>
              <a:off x="3314699" y="3823715"/>
              <a:ext cx="193547" cy="88392"/>
            </a:xfrm>
            <a:prstGeom prst="rect">
              <a:avLst/>
            </a:prstGeom>
          </p:spPr>
        </p:pic>
      </p:grpSp>
      <p:grpSp>
        <p:nvGrpSpPr>
          <p:cNvPr id="133" name="object 133"/>
          <p:cNvGrpSpPr/>
          <p:nvPr/>
        </p:nvGrpSpPr>
        <p:grpSpPr>
          <a:xfrm>
            <a:off x="13290811" y="4352545"/>
            <a:ext cx="239567" cy="441959"/>
            <a:chOff x="5777484" y="4352544"/>
            <a:chExt cx="104139" cy="441959"/>
          </a:xfrm>
        </p:grpSpPr>
        <p:pic>
          <p:nvPicPr>
            <p:cNvPr id="134" name="object 134"/>
            <p:cNvPicPr/>
            <p:nvPr/>
          </p:nvPicPr>
          <p:blipFill>
            <a:blip r:embed="rId7" cstate="print"/>
            <a:stretch>
              <a:fillRect/>
            </a:stretch>
          </p:blipFill>
          <p:spPr>
            <a:xfrm>
              <a:off x="5777484" y="4352544"/>
              <a:ext cx="102108" cy="228600"/>
            </a:xfrm>
            <a:prstGeom prst="rect">
              <a:avLst/>
            </a:prstGeom>
          </p:spPr>
        </p:pic>
        <p:sp>
          <p:nvSpPr>
            <p:cNvPr id="135" name="object 135"/>
            <p:cNvSpPr/>
            <p:nvPr/>
          </p:nvSpPr>
          <p:spPr>
            <a:xfrm>
              <a:off x="5777484" y="4608576"/>
              <a:ext cx="104139" cy="186055"/>
            </a:xfrm>
            <a:custGeom>
              <a:avLst/>
              <a:gdLst/>
              <a:ahLst/>
              <a:cxnLst/>
              <a:rect l="l" t="t" r="r" b="b"/>
              <a:pathLst>
                <a:path w="104139" h="186054">
                  <a:moveTo>
                    <a:pt x="51816" y="7620"/>
                  </a:moveTo>
                  <a:lnTo>
                    <a:pt x="51816" y="185927"/>
                  </a:lnTo>
                </a:path>
                <a:path w="104139" h="186054">
                  <a:moveTo>
                    <a:pt x="0" y="0"/>
                  </a:moveTo>
                  <a:lnTo>
                    <a:pt x="103632" y="0"/>
                  </a:lnTo>
                </a:path>
              </a:pathLst>
            </a:custGeom>
            <a:ln w="1524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136" name="object 136"/>
          <p:cNvGrpSpPr/>
          <p:nvPr/>
        </p:nvGrpSpPr>
        <p:grpSpPr>
          <a:xfrm>
            <a:off x="13879797" y="5010912"/>
            <a:ext cx="883775" cy="172720"/>
            <a:chOff x="6033515" y="5010912"/>
            <a:chExt cx="384175" cy="172720"/>
          </a:xfrm>
        </p:grpSpPr>
        <p:pic>
          <p:nvPicPr>
            <p:cNvPr id="137" name="object 137"/>
            <p:cNvPicPr/>
            <p:nvPr/>
          </p:nvPicPr>
          <p:blipFill>
            <a:blip r:embed="rId8" cstate="print"/>
            <a:stretch>
              <a:fillRect/>
            </a:stretch>
          </p:blipFill>
          <p:spPr>
            <a:xfrm>
              <a:off x="6041135" y="5010912"/>
              <a:ext cx="371855" cy="83819"/>
            </a:xfrm>
            <a:prstGeom prst="rect">
              <a:avLst/>
            </a:prstGeom>
          </p:spPr>
        </p:pic>
        <p:pic>
          <p:nvPicPr>
            <p:cNvPr id="138" name="object 138"/>
            <p:cNvPicPr/>
            <p:nvPr/>
          </p:nvPicPr>
          <p:blipFill>
            <a:blip r:embed="rId9" cstate="print"/>
            <a:stretch>
              <a:fillRect/>
            </a:stretch>
          </p:blipFill>
          <p:spPr>
            <a:xfrm>
              <a:off x="6033515" y="5116068"/>
              <a:ext cx="384047" cy="67564"/>
            </a:xfrm>
            <a:prstGeom prst="rect">
              <a:avLst/>
            </a:prstGeom>
          </p:spPr>
        </p:pic>
      </p:grpSp>
      <p:grpSp>
        <p:nvGrpSpPr>
          <p:cNvPr id="139" name="object 139"/>
          <p:cNvGrpSpPr/>
          <p:nvPr/>
        </p:nvGrpSpPr>
        <p:grpSpPr>
          <a:xfrm>
            <a:off x="8379063" y="3779520"/>
            <a:ext cx="911530" cy="171450"/>
            <a:chOff x="3642359" y="3779520"/>
            <a:chExt cx="396240" cy="171450"/>
          </a:xfrm>
        </p:grpSpPr>
        <p:pic>
          <p:nvPicPr>
            <p:cNvPr id="140" name="object 140"/>
            <p:cNvPicPr/>
            <p:nvPr/>
          </p:nvPicPr>
          <p:blipFill>
            <a:blip r:embed="rId10" cstate="print"/>
            <a:stretch>
              <a:fillRect/>
            </a:stretch>
          </p:blipFill>
          <p:spPr>
            <a:xfrm>
              <a:off x="3724655" y="3779520"/>
              <a:ext cx="91320" cy="62991"/>
            </a:xfrm>
            <a:prstGeom prst="rect">
              <a:avLst/>
            </a:prstGeom>
          </p:spPr>
        </p:pic>
        <p:pic>
          <p:nvPicPr>
            <p:cNvPr id="141" name="object 141"/>
            <p:cNvPicPr/>
            <p:nvPr/>
          </p:nvPicPr>
          <p:blipFill>
            <a:blip r:embed="rId11" cstate="print"/>
            <a:stretch>
              <a:fillRect/>
            </a:stretch>
          </p:blipFill>
          <p:spPr>
            <a:xfrm>
              <a:off x="3852672" y="3779520"/>
              <a:ext cx="97535" cy="64008"/>
            </a:xfrm>
            <a:prstGeom prst="rect">
              <a:avLst/>
            </a:prstGeom>
          </p:spPr>
        </p:pic>
        <p:pic>
          <p:nvPicPr>
            <p:cNvPr id="142" name="object 142"/>
            <p:cNvPicPr/>
            <p:nvPr/>
          </p:nvPicPr>
          <p:blipFill>
            <a:blip r:embed="rId12" cstate="print"/>
            <a:stretch>
              <a:fillRect/>
            </a:stretch>
          </p:blipFill>
          <p:spPr>
            <a:xfrm>
              <a:off x="3642359" y="3883152"/>
              <a:ext cx="396240" cy="67563"/>
            </a:xfrm>
            <a:prstGeom prst="rect">
              <a:avLst/>
            </a:prstGeom>
          </p:spPr>
        </p:pic>
      </p:grpSp>
      <p:grpSp>
        <p:nvGrpSpPr>
          <p:cNvPr id="143" name="object 143"/>
          <p:cNvGrpSpPr/>
          <p:nvPr/>
        </p:nvGrpSpPr>
        <p:grpSpPr>
          <a:xfrm>
            <a:off x="5658497" y="3654553"/>
            <a:ext cx="1915090" cy="1259205"/>
            <a:chOff x="2459735" y="3654552"/>
            <a:chExt cx="832485" cy="1259205"/>
          </a:xfrm>
        </p:grpSpPr>
        <p:sp>
          <p:nvSpPr>
            <p:cNvPr id="144" name="object 144"/>
            <p:cNvSpPr/>
            <p:nvPr/>
          </p:nvSpPr>
          <p:spPr>
            <a:xfrm>
              <a:off x="2529840" y="3954780"/>
              <a:ext cx="754380" cy="951230"/>
            </a:xfrm>
            <a:custGeom>
              <a:avLst/>
              <a:gdLst/>
              <a:ahLst/>
              <a:cxnLst/>
              <a:rect l="l" t="t" r="r" b="b"/>
              <a:pathLst>
                <a:path w="754379" h="951229">
                  <a:moveTo>
                    <a:pt x="754379" y="0"/>
                  </a:moveTo>
                  <a:lnTo>
                    <a:pt x="0" y="0"/>
                  </a:lnTo>
                  <a:lnTo>
                    <a:pt x="0" y="950975"/>
                  </a:lnTo>
                </a:path>
              </a:pathLst>
            </a:custGeom>
            <a:ln w="1524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145" name="object 145"/>
            <p:cNvPicPr/>
            <p:nvPr/>
          </p:nvPicPr>
          <p:blipFill>
            <a:blip r:embed="rId13" cstate="print"/>
            <a:stretch>
              <a:fillRect/>
            </a:stretch>
          </p:blipFill>
          <p:spPr>
            <a:xfrm>
              <a:off x="2459735" y="3654552"/>
              <a:ext cx="595883" cy="251459"/>
            </a:xfrm>
            <a:prstGeom prst="rect">
              <a:avLst/>
            </a:prstGeom>
          </p:spPr>
        </p:pic>
        <p:sp>
          <p:nvSpPr>
            <p:cNvPr id="146" name="object 146"/>
            <p:cNvSpPr/>
            <p:nvPr/>
          </p:nvSpPr>
          <p:spPr>
            <a:xfrm>
              <a:off x="2679191" y="3870960"/>
              <a:ext cx="306705" cy="0"/>
            </a:xfrm>
            <a:custGeom>
              <a:avLst/>
              <a:gdLst/>
              <a:ahLst/>
              <a:cxnLst/>
              <a:rect l="l" t="t" r="r" b="b"/>
              <a:pathLst>
                <a:path w="306705">
                  <a:moveTo>
                    <a:pt x="306324" y="0"/>
                  </a:moveTo>
                  <a:lnTo>
                    <a:pt x="0" y="0"/>
                  </a:lnTo>
                </a:path>
              </a:pathLst>
            </a:custGeom>
            <a:ln w="1524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47" name="object 147"/>
            <p:cNvSpPr/>
            <p:nvPr/>
          </p:nvSpPr>
          <p:spPr>
            <a:xfrm>
              <a:off x="2586227" y="3837432"/>
              <a:ext cx="100965" cy="67310"/>
            </a:xfrm>
            <a:custGeom>
              <a:avLst/>
              <a:gdLst/>
              <a:ahLst/>
              <a:cxnLst/>
              <a:rect l="l" t="t" r="r" b="b"/>
              <a:pathLst>
                <a:path w="100964" h="67310">
                  <a:moveTo>
                    <a:pt x="100583" y="67056"/>
                  </a:moveTo>
                  <a:lnTo>
                    <a:pt x="0" y="33527"/>
                  </a:lnTo>
                  <a:lnTo>
                    <a:pt x="100583" y="0"/>
                  </a:lnTo>
                  <a:lnTo>
                    <a:pt x="100583" y="67056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148" name="object 148"/>
          <p:cNvGrpSpPr/>
          <p:nvPr/>
        </p:nvGrpSpPr>
        <p:grpSpPr>
          <a:xfrm>
            <a:off x="3611061" y="4872228"/>
            <a:ext cx="3500042" cy="318770"/>
            <a:chOff x="1569720" y="4872228"/>
            <a:chExt cx="1521460" cy="318770"/>
          </a:xfrm>
        </p:grpSpPr>
        <p:sp>
          <p:nvSpPr>
            <p:cNvPr id="149" name="object 149"/>
            <p:cNvSpPr/>
            <p:nvPr/>
          </p:nvSpPr>
          <p:spPr>
            <a:xfrm>
              <a:off x="1578863" y="4879848"/>
              <a:ext cx="70485" cy="38100"/>
            </a:xfrm>
            <a:custGeom>
              <a:avLst/>
              <a:gdLst/>
              <a:ahLst/>
              <a:cxnLst/>
              <a:rect l="l" t="t" r="r" b="b"/>
              <a:pathLst>
                <a:path w="70485" h="38100">
                  <a:moveTo>
                    <a:pt x="70103" y="38100"/>
                  </a:moveTo>
                  <a:lnTo>
                    <a:pt x="70103" y="32004"/>
                  </a:lnTo>
                  <a:lnTo>
                    <a:pt x="68579" y="25908"/>
                  </a:lnTo>
                  <a:lnTo>
                    <a:pt x="38099" y="0"/>
                  </a:lnTo>
                  <a:lnTo>
                    <a:pt x="32003" y="0"/>
                  </a:lnTo>
                  <a:lnTo>
                    <a:pt x="1523" y="25908"/>
                  </a:lnTo>
                  <a:lnTo>
                    <a:pt x="0" y="32004"/>
                  </a:lnTo>
                  <a:lnTo>
                    <a:pt x="0" y="38100"/>
                  </a:lnTo>
                </a:path>
              </a:pathLst>
            </a:custGeom>
            <a:ln w="1524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50" name="object 150"/>
            <p:cNvSpPr/>
            <p:nvPr/>
          </p:nvSpPr>
          <p:spPr>
            <a:xfrm>
              <a:off x="1648968" y="4879848"/>
              <a:ext cx="71755" cy="38100"/>
            </a:xfrm>
            <a:custGeom>
              <a:avLst/>
              <a:gdLst/>
              <a:ahLst/>
              <a:cxnLst/>
              <a:rect l="l" t="t" r="r" b="b"/>
              <a:pathLst>
                <a:path w="71755" h="38100">
                  <a:moveTo>
                    <a:pt x="71627" y="38100"/>
                  </a:moveTo>
                  <a:lnTo>
                    <a:pt x="71627" y="32004"/>
                  </a:lnTo>
                  <a:lnTo>
                    <a:pt x="70103" y="25908"/>
                  </a:lnTo>
                  <a:lnTo>
                    <a:pt x="67055" y="19812"/>
                  </a:lnTo>
                  <a:lnTo>
                    <a:pt x="64007" y="15240"/>
                  </a:lnTo>
                  <a:lnTo>
                    <a:pt x="59435" y="10667"/>
                  </a:lnTo>
                  <a:lnTo>
                    <a:pt x="56387" y="6096"/>
                  </a:lnTo>
                  <a:lnTo>
                    <a:pt x="50291" y="3047"/>
                  </a:lnTo>
                  <a:lnTo>
                    <a:pt x="45719" y="1524"/>
                  </a:lnTo>
                  <a:lnTo>
                    <a:pt x="39623" y="0"/>
                  </a:lnTo>
                  <a:lnTo>
                    <a:pt x="33527" y="0"/>
                  </a:lnTo>
                  <a:lnTo>
                    <a:pt x="3047" y="25908"/>
                  </a:lnTo>
                  <a:lnTo>
                    <a:pt x="0" y="38100"/>
                  </a:lnTo>
                </a:path>
              </a:pathLst>
            </a:custGeom>
            <a:ln w="1524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51" name="object 151"/>
            <p:cNvSpPr/>
            <p:nvPr/>
          </p:nvSpPr>
          <p:spPr>
            <a:xfrm>
              <a:off x="1571243" y="4924044"/>
              <a:ext cx="157480" cy="0"/>
            </a:xfrm>
            <a:custGeom>
              <a:avLst/>
              <a:gdLst/>
              <a:ahLst/>
              <a:cxnLst/>
              <a:rect l="l" t="t" r="r" b="b"/>
              <a:pathLst>
                <a:path w="157480">
                  <a:moveTo>
                    <a:pt x="141732" y="0"/>
                  </a:moveTo>
                  <a:lnTo>
                    <a:pt x="156972" y="0"/>
                  </a:lnTo>
                </a:path>
                <a:path w="157480">
                  <a:moveTo>
                    <a:pt x="70103" y="0"/>
                  </a:moveTo>
                  <a:lnTo>
                    <a:pt x="85343" y="0"/>
                  </a:lnTo>
                </a:path>
                <a:path w="157480">
                  <a:moveTo>
                    <a:pt x="0" y="0"/>
                  </a:moveTo>
                  <a:lnTo>
                    <a:pt x="15239" y="0"/>
                  </a:lnTo>
                </a:path>
              </a:pathLst>
            </a:custGeom>
            <a:ln w="12191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52" name="object 152"/>
            <p:cNvSpPr/>
            <p:nvPr/>
          </p:nvSpPr>
          <p:spPr>
            <a:xfrm>
              <a:off x="1577340" y="4919471"/>
              <a:ext cx="1506220" cy="264160"/>
            </a:xfrm>
            <a:custGeom>
              <a:avLst/>
              <a:gdLst/>
              <a:ahLst/>
              <a:cxnLst/>
              <a:rect l="l" t="t" r="r" b="b"/>
              <a:pathLst>
                <a:path w="1506220" h="264160">
                  <a:moveTo>
                    <a:pt x="0" y="0"/>
                  </a:moveTo>
                  <a:lnTo>
                    <a:pt x="0" y="263651"/>
                  </a:lnTo>
                  <a:lnTo>
                    <a:pt x="1505711" y="263651"/>
                  </a:lnTo>
                </a:path>
                <a:path w="1506220" h="264160">
                  <a:moveTo>
                    <a:pt x="141731" y="0"/>
                  </a:moveTo>
                  <a:lnTo>
                    <a:pt x="141731" y="143256"/>
                  </a:lnTo>
                  <a:lnTo>
                    <a:pt x="1505711" y="143256"/>
                  </a:lnTo>
                </a:path>
              </a:pathLst>
            </a:custGeom>
            <a:ln w="1524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153" name="object 153"/>
          <p:cNvSpPr/>
          <p:nvPr/>
        </p:nvSpPr>
        <p:spPr>
          <a:xfrm>
            <a:off x="7825133" y="4552188"/>
            <a:ext cx="154843" cy="571500"/>
          </a:xfrm>
          <a:custGeom>
            <a:avLst/>
            <a:gdLst/>
            <a:ahLst/>
            <a:cxnLst/>
            <a:rect l="l" t="t" r="r" b="b"/>
            <a:pathLst>
              <a:path w="67310" h="571500">
                <a:moveTo>
                  <a:pt x="67056" y="0"/>
                </a:moveTo>
                <a:lnTo>
                  <a:pt x="67056" y="566927"/>
                </a:lnTo>
              </a:path>
              <a:path w="67310" h="571500">
                <a:moveTo>
                  <a:pt x="0" y="571499"/>
                </a:moveTo>
                <a:lnTo>
                  <a:pt x="67056" y="571499"/>
                </a:lnTo>
              </a:path>
            </a:pathLst>
          </a:custGeom>
          <a:ln w="1524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pic>
        <p:nvPicPr>
          <p:cNvPr id="154" name="object 154"/>
          <p:cNvPicPr/>
          <p:nvPr/>
        </p:nvPicPr>
        <p:blipFill>
          <a:blip r:embed="rId14" cstate="print"/>
          <a:stretch>
            <a:fillRect/>
          </a:stretch>
        </p:blipFill>
        <p:spPr>
          <a:xfrm>
            <a:off x="6359673" y="4358641"/>
            <a:ext cx="1286660" cy="251459"/>
          </a:xfrm>
          <a:prstGeom prst="rect">
            <a:avLst/>
          </a:prstGeom>
        </p:spPr>
      </p:pic>
      <p:pic>
        <p:nvPicPr>
          <p:cNvPr id="155" name="object 155"/>
          <p:cNvPicPr/>
          <p:nvPr/>
        </p:nvPicPr>
        <p:blipFill>
          <a:blip r:embed="rId15" cstate="print"/>
          <a:stretch>
            <a:fillRect/>
          </a:stretch>
        </p:blipFill>
        <p:spPr>
          <a:xfrm>
            <a:off x="7926807" y="5167885"/>
            <a:ext cx="1802078" cy="65531"/>
          </a:xfrm>
          <a:prstGeom prst="rect">
            <a:avLst/>
          </a:prstGeom>
        </p:spPr>
      </p:pic>
      <p:grpSp>
        <p:nvGrpSpPr>
          <p:cNvPr id="156" name="object 156"/>
          <p:cNvGrpSpPr/>
          <p:nvPr/>
        </p:nvGrpSpPr>
        <p:grpSpPr>
          <a:xfrm>
            <a:off x="6987230" y="5323332"/>
            <a:ext cx="1041540" cy="66040"/>
            <a:chOff x="3037332" y="5323332"/>
            <a:chExt cx="452755" cy="66040"/>
          </a:xfrm>
        </p:grpSpPr>
        <p:pic>
          <p:nvPicPr>
            <p:cNvPr id="157" name="object 157"/>
            <p:cNvPicPr/>
            <p:nvPr/>
          </p:nvPicPr>
          <p:blipFill>
            <a:blip r:embed="rId16" cstate="print"/>
            <a:stretch>
              <a:fillRect/>
            </a:stretch>
          </p:blipFill>
          <p:spPr>
            <a:xfrm>
              <a:off x="3037332" y="5324855"/>
              <a:ext cx="92868" cy="62483"/>
            </a:xfrm>
            <a:prstGeom prst="rect">
              <a:avLst/>
            </a:prstGeom>
          </p:spPr>
        </p:pic>
        <p:pic>
          <p:nvPicPr>
            <p:cNvPr id="158" name="object 158"/>
            <p:cNvPicPr/>
            <p:nvPr/>
          </p:nvPicPr>
          <p:blipFill>
            <a:blip r:embed="rId17" cstate="print"/>
            <a:stretch>
              <a:fillRect/>
            </a:stretch>
          </p:blipFill>
          <p:spPr>
            <a:xfrm>
              <a:off x="3165348" y="5323332"/>
              <a:ext cx="324611" cy="65531"/>
            </a:xfrm>
            <a:prstGeom prst="rect">
              <a:avLst/>
            </a:prstGeom>
          </p:spPr>
        </p:pic>
      </p:grpSp>
      <p:grpSp>
        <p:nvGrpSpPr>
          <p:cNvPr id="159" name="object 159"/>
          <p:cNvGrpSpPr/>
          <p:nvPr/>
        </p:nvGrpSpPr>
        <p:grpSpPr>
          <a:xfrm>
            <a:off x="5101064" y="4959096"/>
            <a:ext cx="1844972" cy="251460"/>
            <a:chOff x="2217420" y="4959096"/>
            <a:chExt cx="802005" cy="251460"/>
          </a:xfrm>
        </p:grpSpPr>
        <p:pic>
          <p:nvPicPr>
            <p:cNvPr id="160" name="object 160"/>
            <p:cNvPicPr/>
            <p:nvPr/>
          </p:nvPicPr>
          <p:blipFill>
            <a:blip r:embed="rId18" cstate="print"/>
            <a:stretch>
              <a:fillRect/>
            </a:stretch>
          </p:blipFill>
          <p:spPr>
            <a:xfrm>
              <a:off x="2217420" y="4959096"/>
              <a:ext cx="801623" cy="251459"/>
            </a:xfrm>
            <a:prstGeom prst="rect">
              <a:avLst/>
            </a:prstGeom>
          </p:spPr>
        </p:pic>
        <p:sp>
          <p:nvSpPr>
            <p:cNvPr id="161" name="object 161"/>
            <p:cNvSpPr/>
            <p:nvPr/>
          </p:nvSpPr>
          <p:spPr>
            <a:xfrm>
              <a:off x="2586227" y="5119116"/>
              <a:ext cx="306705" cy="0"/>
            </a:xfrm>
            <a:custGeom>
              <a:avLst/>
              <a:gdLst/>
              <a:ahLst/>
              <a:cxnLst/>
              <a:rect l="l" t="t" r="r" b="b"/>
              <a:pathLst>
                <a:path w="306705">
                  <a:moveTo>
                    <a:pt x="0" y="0"/>
                  </a:moveTo>
                  <a:lnTo>
                    <a:pt x="306324" y="0"/>
                  </a:lnTo>
                </a:path>
              </a:pathLst>
            </a:custGeom>
            <a:ln w="1524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62" name="object 162"/>
            <p:cNvSpPr/>
            <p:nvPr/>
          </p:nvSpPr>
          <p:spPr>
            <a:xfrm>
              <a:off x="2884932" y="5085587"/>
              <a:ext cx="100965" cy="67310"/>
            </a:xfrm>
            <a:custGeom>
              <a:avLst/>
              <a:gdLst/>
              <a:ahLst/>
              <a:cxnLst/>
              <a:rect l="l" t="t" r="r" b="b"/>
              <a:pathLst>
                <a:path w="100964" h="67310">
                  <a:moveTo>
                    <a:pt x="0" y="67056"/>
                  </a:moveTo>
                  <a:lnTo>
                    <a:pt x="0" y="0"/>
                  </a:lnTo>
                  <a:lnTo>
                    <a:pt x="100583" y="33528"/>
                  </a:lnTo>
                  <a:lnTo>
                    <a:pt x="0" y="67056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163" name="object 163"/>
          <p:cNvSpPr/>
          <p:nvPr/>
        </p:nvSpPr>
        <p:spPr>
          <a:xfrm>
            <a:off x="7783062" y="4332732"/>
            <a:ext cx="2167805" cy="287020"/>
          </a:xfrm>
          <a:custGeom>
            <a:avLst/>
            <a:gdLst/>
            <a:ahLst/>
            <a:cxnLst/>
            <a:rect l="l" t="t" r="r" b="b"/>
            <a:pathLst>
              <a:path w="942339" h="287020">
                <a:moveTo>
                  <a:pt x="726947" y="144779"/>
                </a:moveTo>
                <a:lnTo>
                  <a:pt x="440435" y="0"/>
                </a:lnTo>
                <a:lnTo>
                  <a:pt x="440435" y="286511"/>
                </a:lnTo>
                <a:lnTo>
                  <a:pt x="726947" y="144779"/>
                </a:lnTo>
                <a:close/>
              </a:path>
              <a:path w="942339" h="287020">
                <a:moveTo>
                  <a:pt x="726947" y="144779"/>
                </a:moveTo>
                <a:lnTo>
                  <a:pt x="941831" y="144779"/>
                </a:lnTo>
              </a:path>
              <a:path w="942339" h="287020">
                <a:moveTo>
                  <a:pt x="80771" y="216408"/>
                </a:moveTo>
                <a:lnTo>
                  <a:pt x="440435" y="216408"/>
                </a:lnTo>
              </a:path>
              <a:path w="942339" h="287020">
                <a:moveTo>
                  <a:pt x="0" y="73151"/>
                </a:moveTo>
                <a:lnTo>
                  <a:pt x="440435" y="73151"/>
                </a:lnTo>
              </a:path>
            </a:pathLst>
          </a:custGeom>
          <a:ln w="1524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grpSp>
        <p:nvGrpSpPr>
          <p:cNvPr id="164" name="object 164"/>
          <p:cNvGrpSpPr/>
          <p:nvPr/>
        </p:nvGrpSpPr>
        <p:grpSpPr>
          <a:xfrm>
            <a:off x="7099416" y="4960620"/>
            <a:ext cx="743540" cy="323215"/>
            <a:chOff x="3086099" y="4960619"/>
            <a:chExt cx="323215" cy="323215"/>
          </a:xfrm>
        </p:grpSpPr>
        <p:sp>
          <p:nvSpPr>
            <p:cNvPr id="165" name="object 165"/>
            <p:cNvSpPr/>
            <p:nvPr/>
          </p:nvSpPr>
          <p:spPr>
            <a:xfrm>
              <a:off x="3093719" y="4968239"/>
              <a:ext cx="307975" cy="307975"/>
            </a:xfrm>
            <a:custGeom>
              <a:avLst/>
              <a:gdLst/>
              <a:ahLst/>
              <a:cxnLst/>
              <a:rect l="l" t="t" r="r" b="b"/>
              <a:pathLst>
                <a:path w="307975" h="307975">
                  <a:moveTo>
                    <a:pt x="0" y="307848"/>
                  </a:moveTo>
                  <a:lnTo>
                    <a:pt x="307848" y="307848"/>
                  </a:lnTo>
                  <a:lnTo>
                    <a:pt x="307848" y="0"/>
                  </a:lnTo>
                  <a:lnTo>
                    <a:pt x="0" y="0"/>
                  </a:lnTo>
                  <a:lnTo>
                    <a:pt x="0" y="307848"/>
                  </a:lnTo>
                  <a:close/>
                </a:path>
                <a:path w="307975" h="307975">
                  <a:moveTo>
                    <a:pt x="132588" y="181356"/>
                  </a:moveTo>
                  <a:lnTo>
                    <a:pt x="176783" y="137160"/>
                  </a:lnTo>
                </a:path>
              </a:pathLst>
            </a:custGeom>
            <a:ln w="1524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66" name="object 166"/>
            <p:cNvSpPr/>
            <p:nvPr/>
          </p:nvSpPr>
          <p:spPr>
            <a:xfrm>
              <a:off x="3124199" y="5096541"/>
              <a:ext cx="247015" cy="61594"/>
            </a:xfrm>
            <a:custGeom>
              <a:avLst/>
              <a:gdLst/>
              <a:ahLst/>
              <a:cxnLst/>
              <a:rect l="l" t="t" r="r" b="b"/>
              <a:pathLst>
                <a:path w="247014" h="61595">
                  <a:moveTo>
                    <a:pt x="0" y="31718"/>
                  </a:moveTo>
                  <a:lnTo>
                    <a:pt x="17787" y="13525"/>
                  </a:lnTo>
                  <a:lnTo>
                    <a:pt x="41719" y="2762"/>
                  </a:lnTo>
                  <a:lnTo>
                    <a:pt x="68794" y="0"/>
                  </a:lnTo>
                  <a:lnTo>
                    <a:pt x="96012" y="5810"/>
                  </a:lnTo>
                  <a:lnTo>
                    <a:pt x="105727" y="10929"/>
                  </a:lnTo>
                  <a:lnTo>
                    <a:pt x="114300" y="17049"/>
                  </a:lnTo>
                  <a:lnTo>
                    <a:pt x="121729" y="24026"/>
                  </a:lnTo>
                  <a:lnTo>
                    <a:pt x="128016" y="31718"/>
                  </a:lnTo>
                  <a:lnTo>
                    <a:pt x="143541" y="48172"/>
                  </a:lnTo>
                  <a:lnTo>
                    <a:pt x="165354" y="58197"/>
                  </a:lnTo>
                  <a:lnTo>
                    <a:pt x="190595" y="61079"/>
                  </a:lnTo>
                  <a:lnTo>
                    <a:pt x="216407" y="56102"/>
                  </a:lnTo>
                  <a:lnTo>
                    <a:pt x="226099" y="51220"/>
                  </a:lnTo>
                  <a:lnTo>
                    <a:pt x="234505" y="45624"/>
                  </a:lnTo>
                  <a:lnTo>
                    <a:pt x="241482" y="39171"/>
                  </a:lnTo>
                  <a:lnTo>
                    <a:pt x="246888" y="31718"/>
                  </a:lnTo>
                </a:path>
              </a:pathLst>
            </a:custGeom>
            <a:ln w="1524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167" name="object 167"/>
          <p:cNvSpPr/>
          <p:nvPr/>
        </p:nvSpPr>
        <p:spPr>
          <a:xfrm>
            <a:off x="5970522" y="5868923"/>
            <a:ext cx="6637809" cy="0"/>
          </a:xfrm>
          <a:custGeom>
            <a:avLst/>
            <a:gdLst/>
            <a:ahLst/>
            <a:cxnLst/>
            <a:rect l="l" t="t" r="r" b="b"/>
            <a:pathLst>
              <a:path w="2885440">
                <a:moveTo>
                  <a:pt x="2884931" y="0"/>
                </a:moveTo>
                <a:lnTo>
                  <a:pt x="0" y="0"/>
                </a:lnTo>
              </a:path>
            </a:pathLst>
          </a:custGeom>
          <a:ln w="1524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8" name="object 168"/>
          <p:cNvSpPr/>
          <p:nvPr/>
        </p:nvSpPr>
        <p:spPr>
          <a:xfrm>
            <a:off x="5963510" y="6679692"/>
            <a:ext cx="6643652" cy="0"/>
          </a:xfrm>
          <a:custGeom>
            <a:avLst/>
            <a:gdLst/>
            <a:ahLst/>
            <a:cxnLst/>
            <a:rect l="l" t="t" r="r" b="b"/>
            <a:pathLst>
              <a:path w="2887979">
                <a:moveTo>
                  <a:pt x="2887979" y="0"/>
                </a:moveTo>
                <a:lnTo>
                  <a:pt x="0" y="0"/>
                </a:lnTo>
              </a:path>
            </a:pathLst>
          </a:custGeom>
          <a:ln w="1524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9" name="object 169"/>
          <p:cNvSpPr/>
          <p:nvPr/>
        </p:nvSpPr>
        <p:spPr>
          <a:xfrm>
            <a:off x="12645726" y="6277356"/>
            <a:ext cx="94951" cy="81280"/>
          </a:xfrm>
          <a:custGeom>
            <a:avLst/>
            <a:gdLst/>
            <a:ahLst/>
            <a:cxnLst/>
            <a:rect l="l" t="t" r="r" b="b"/>
            <a:pathLst>
              <a:path w="41275" h="81279">
                <a:moveTo>
                  <a:pt x="0" y="80772"/>
                </a:moveTo>
                <a:lnTo>
                  <a:pt x="6096" y="80772"/>
                </a:lnTo>
                <a:lnTo>
                  <a:pt x="12192" y="79248"/>
                </a:lnTo>
                <a:lnTo>
                  <a:pt x="39624" y="50292"/>
                </a:lnTo>
                <a:lnTo>
                  <a:pt x="41148" y="44196"/>
                </a:lnTo>
                <a:lnTo>
                  <a:pt x="41148" y="36576"/>
                </a:lnTo>
                <a:lnTo>
                  <a:pt x="18288" y="4572"/>
                </a:lnTo>
                <a:lnTo>
                  <a:pt x="12192" y="3048"/>
                </a:lnTo>
                <a:lnTo>
                  <a:pt x="6096" y="0"/>
                </a:lnTo>
                <a:lnTo>
                  <a:pt x="0" y="0"/>
                </a:lnTo>
              </a:path>
            </a:pathLst>
          </a:custGeom>
          <a:ln w="1524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grpSp>
        <p:nvGrpSpPr>
          <p:cNvPr id="170" name="object 170"/>
          <p:cNvGrpSpPr/>
          <p:nvPr/>
        </p:nvGrpSpPr>
        <p:grpSpPr>
          <a:xfrm>
            <a:off x="12628196" y="6108192"/>
            <a:ext cx="130010" cy="177165"/>
            <a:chOff x="5489447" y="6108191"/>
            <a:chExt cx="56515" cy="177165"/>
          </a:xfrm>
        </p:grpSpPr>
        <p:sp>
          <p:nvSpPr>
            <p:cNvPr id="171" name="object 171"/>
            <p:cNvSpPr/>
            <p:nvPr/>
          </p:nvSpPr>
          <p:spPr>
            <a:xfrm>
              <a:off x="5497067" y="6115811"/>
              <a:ext cx="41275" cy="81280"/>
            </a:xfrm>
            <a:custGeom>
              <a:avLst/>
              <a:gdLst/>
              <a:ahLst/>
              <a:cxnLst/>
              <a:rect l="l" t="t" r="r" b="b"/>
              <a:pathLst>
                <a:path w="41275" h="81279">
                  <a:moveTo>
                    <a:pt x="0" y="80772"/>
                  </a:moveTo>
                  <a:lnTo>
                    <a:pt x="33528" y="62484"/>
                  </a:lnTo>
                  <a:lnTo>
                    <a:pt x="41148" y="42672"/>
                  </a:lnTo>
                  <a:lnTo>
                    <a:pt x="41148" y="36576"/>
                  </a:lnTo>
                  <a:lnTo>
                    <a:pt x="12192" y="1524"/>
                  </a:lnTo>
                  <a:lnTo>
                    <a:pt x="6096" y="0"/>
                  </a:lnTo>
                  <a:lnTo>
                    <a:pt x="0" y="0"/>
                  </a:lnTo>
                </a:path>
              </a:pathLst>
            </a:custGeom>
            <a:ln w="1524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72" name="object 172"/>
            <p:cNvSpPr/>
            <p:nvPr/>
          </p:nvSpPr>
          <p:spPr>
            <a:xfrm>
              <a:off x="5497067" y="6196583"/>
              <a:ext cx="41275" cy="81280"/>
            </a:xfrm>
            <a:custGeom>
              <a:avLst/>
              <a:gdLst/>
              <a:ahLst/>
              <a:cxnLst/>
              <a:rect l="l" t="t" r="r" b="b"/>
              <a:pathLst>
                <a:path w="41275" h="81279">
                  <a:moveTo>
                    <a:pt x="0" y="80772"/>
                  </a:moveTo>
                  <a:lnTo>
                    <a:pt x="6096" y="80772"/>
                  </a:lnTo>
                  <a:lnTo>
                    <a:pt x="12192" y="79248"/>
                  </a:lnTo>
                  <a:lnTo>
                    <a:pt x="19812" y="76200"/>
                  </a:lnTo>
                  <a:lnTo>
                    <a:pt x="24384" y="71628"/>
                  </a:lnTo>
                  <a:lnTo>
                    <a:pt x="30480" y="67056"/>
                  </a:lnTo>
                  <a:lnTo>
                    <a:pt x="33528" y="62484"/>
                  </a:lnTo>
                  <a:lnTo>
                    <a:pt x="39624" y="50292"/>
                  </a:lnTo>
                  <a:lnTo>
                    <a:pt x="41148" y="44196"/>
                  </a:lnTo>
                  <a:lnTo>
                    <a:pt x="41148" y="36576"/>
                  </a:lnTo>
                  <a:lnTo>
                    <a:pt x="18288" y="4572"/>
                  </a:lnTo>
                  <a:lnTo>
                    <a:pt x="6096" y="0"/>
                  </a:lnTo>
                  <a:lnTo>
                    <a:pt x="0" y="0"/>
                  </a:lnTo>
                </a:path>
              </a:pathLst>
            </a:custGeom>
            <a:ln w="1524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173" name="object 173"/>
          <p:cNvGrpSpPr/>
          <p:nvPr/>
        </p:nvGrpSpPr>
        <p:grpSpPr>
          <a:xfrm>
            <a:off x="12610669" y="6350508"/>
            <a:ext cx="147539" cy="94615"/>
            <a:chOff x="5481828" y="6350508"/>
            <a:chExt cx="64135" cy="94615"/>
          </a:xfrm>
        </p:grpSpPr>
        <p:sp>
          <p:nvSpPr>
            <p:cNvPr id="174" name="object 174"/>
            <p:cNvSpPr/>
            <p:nvPr/>
          </p:nvSpPr>
          <p:spPr>
            <a:xfrm>
              <a:off x="5497067" y="6358128"/>
              <a:ext cx="41275" cy="79375"/>
            </a:xfrm>
            <a:custGeom>
              <a:avLst/>
              <a:gdLst/>
              <a:ahLst/>
              <a:cxnLst/>
              <a:rect l="l" t="t" r="r" b="b"/>
              <a:pathLst>
                <a:path w="41275" h="79375">
                  <a:moveTo>
                    <a:pt x="0" y="79248"/>
                  </a:moveTo>
                  <a:lnTo>
                    <a:pt x="6096" y="79248"/>
                  </a:lnTo>
                  <a:lnTo>
                    <a:pt x="12192" y="77724"/>
                  </a:lnTo>
                  <a:lnTo>
                    <a:pt x="19812" y="74676"/>
                  </a:lnTo>
                  <a:lnTo>
                    <a:pt x="24384" y="71628"/>
                  </a:lnTo>
                  <a:lnTo>
                    <a:pt x="30480" y="68580"/>
                  </a:lnTo>
                  <a:lnTo>
                    <a:pt x="39624" y="50292"/>
                  </a:lnTo>
                  <a:lnTo>
                    <a:pt x="41148" y="44196"/>
                  </a:lnTo>
                  <a:lnTo>
                    <a:pt x="41148" y="36576"/>
                  </a:lnTo>
                  <a:lnTo>
                    <a:pt x="39624" y="30480"/>
                  </a:lnTo>
                  <a:lnTo>
                    <a:pt x="33528" y="18288"/>
                  </a:lnTo>
                  <a:lnTo>
                    <a:pt x="30480" y="13716"/>
                  </a:lnTo>
                  <a:lnTo>
                    <a:pt x="18288" y="4572"/>
                  </a:lnTo>
                  <a:lnTo>
                    <a:pt x="0" y="0"/>
                  </a:lnTo>
                </a:path>
              </a:pathLst>
            </a:custGeom>
            <a:ln w="1524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75" name="object 175"/>
            <p:cNvSpPr/>
            <p:nvPr/>
          </p:nvSpPr>
          <p:spPr>
            <a:xfrm>
              <a:off x="5481828" y="6358128"/>
              <a:ext cx="15240" cy="79375"/>
            </a:xfrm>
            <a:custGeom>
              <a:avLst/>
              <a:gdLst/>
              <a:ahLst/>
              <a:cxnLst/>
              <a:rect l="l" t="t" r="r" b="b"/>
              <a:pathLst>
                <a:path w="15239" h="79375">
                  <a:moveTo>
                    <a:pt x="15239" y="79248"/>
                  </a:moveTo>
                  <a:lnTo>
                    <a:pt x="0" y="79248"/>
                  </a:lnTo>
                </a:path>
                <a:path w="15239" h="79375">
                  <a:moveTo>
                    <a:pt x="15239" y="0"/>
                  </a:moveTo>
                  <a:lnTo>
                    <a:pt x="0" y="0"/>
                  </a:lnTo>
                </a:path>
              </a:pathLst>
            </a:custGeom>
            <a:ln w="1524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176" name="object 176"/>
          <p:cNvSpPr/>
          <p:nvPr/>
        </p:nvSpPr>
        <p:spPr>
          <a:xfrm>
            <a:off x="12610668" y="6277355"/>
            <a:ext cx="35059" cy="0"/>
          </a:xfrm>
          <a:custGeom>
            <a:avLst/>
            <a:gdLst/>
            <a:ahLst/>
            <a:cxnLst/>
            <a:rect l="l" t="t" r="r" b="b"/>
            <a:pathLst>
              <a:path w="15239">
                <a:moveTo>
                  <a:pt x="15239" y="0"/>
                </a:moveTo>
                <a:lnTo>
                  <a:pt x="0" y="0"/>
                </a:lnTo>
              </a:path>
            </a:pathLst>
          </a:custGeom>
          <a:ln w="1524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7" name="object 177"/>
          <p:cNvSpPr/>
          <p:nvPr/>
        </p:nvSpPr>
        <p:spPr>
          <a:xfrm>
            <a:off x="12610668" y="6196584"/>
            <a:ext cx="35059" cy="0"/>
          </a:xfrm>
          <a:custGeom>
            <a:avLst/>
            <a:gdLst/>
            <a:ahLst/>
            <a:cxnLst/>
            <a:rect l="l" t="t" r="r" b="b"/>
            <a:pathLst>
              <a:path w="15239">
                <a:moveTo>
                  <a:pt x="15239" y="0"/>
                </a:moveTo>
                <a:lnTo>
                  <a:pt x="0" y="0"/>
                </a:lnTo>
              </a:path>
            </a:pathLst>
          </a:custGeom>
          <a:ln w="1524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8" name="object 178"/>
          <p:cNvSpPr/>
          <p:nvPr/>
        </p:nvSpPr>
        <p:spPr>
          <a:xfrm>
            <a:off x="12610668" y="6115811"/>
            <a:ext cx="35059" cy="0"/>
          </a:xfrm>
          <a:custGeom>
            <a:avLst/>
            <a:gdLst/>
            <a:ahLst/>
            <a:cxnLst/>
            <a:rect l="l" t="t" r="r" b="b"/>
            <a:pathLst>
              <a:path w="15239">
                <a:moveTo>
                  <a:pt x="15239" y="0"/>
                </a:moveTo>
                <a:lnTo>
                  <a:pt x="0" y="0"/>
                </a:lnTo>
              </a:path>
            </a:pathLst>
          </a:custGeom>
          <a:ln w="1524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9" name="object 179"/>
          <p:cNvSpPr/>
          <p:nvPr/>
        </p:nvSpPr>
        <p:spPr>
          <a:xfrm>
            <a:off x="11972597" y="6376415"/>
            <a:ext cx="172373" cy="59690"/>
          </a:xfrm>
          <a:custGeom>
            <a:avLst/>
            <a:gdLst/>
            <a:ahLst/>
            <a:cxnLst/>
            <a:rect l="l" t="t" r="r" b="b"/>
            <a:pathLst>
              <a:path w="74929" h="59689">
                <a:moveTo>
                  <a:pt x="4572" y="0"/>
                </a:moveTo>
                <a:lnTo>
                  <a:pt x="1524" y="6096"/>
                </a:lnTo>
                <a:lnTo>
                  <a:pt x="0" y="12192"/>
                </a:lnTo>
                <a:lnTo>
                  <a:pt x="0" y="25908"/>
                </a:lnTo>
                <a:lnTo>
                  <a:pt x="1524" y="32004"/>
                </a:lnTo>
                <a:lnTo>
                  <a:pt x="7620" y="44195"/>
                </a:lnTo>
                <a:lnTo>
                  <a:pt x="12192" y="50292"/>
                </a:lnTo>
                <a:lnTo>
                  <a:pt x="16764" y="51816"/>
                </a:lnTo>
                <a:lnTo>
                  <a:pt x="22860" y="56387"/>
                </a:lnTo>
                <a:lnTo>
                  <a:pt x="35052" y="59436"/>
                </a:lnTo>
                <a:lnTo>
                  <a:pt x="42672" y="59436"/>
                </a:lnTo>
                <a:lnTo>
                  <a:pt x="54864" y="56387"/>
                </a:lnTo>
                <a:lnTo>
                  <a:pt x="60960" y="53339"/>
                </a:lnTo>
                <a:lnTo>
                  <a:pt x="67056" y="50292"/>
                </a:lnTo>
                <a:lnTo>
                  <a:pt x="71628" y="45719"/>
                </a:lnTo>
                <a:lnTo>
                  <a:pt x="74676" y="39624"/>
                </a:lnTo>
              </a:path>
            </a:pathLst>
          </a:custGeom>
          <a:ln w="1524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grpSp>
        <p:nvGrpSpPr>
          <p:cNvPr id="180" name="object 180"/>
          <p:cNvGrpSpPr/>
          <p:nvPr/>
        </p:nvGrpSpPr>
        <p:grpSpPr>
          <a:xfrm>
            <a:off x="12116338" y="6409944"/>
            <a:ext cx="368118" cy="114300"/>
            <a:chOff x="5266944" y="6409944"/>
            <a:chExt cx="160020" cy="114300"/>
          </a:xfrm>
        </p:grpSpPr>
        <p:sp>
          <p:nvSpPr>
            <p:cNvPr id="181" name="object 181"/>
            <p:cNvSpPr/>
            <p:nvPr/>
          </p:nvSpPr>
          <p:spPr>
            <a:xfrm>
              <a:off x="5343144" y="6455664"/>
              <a:ext cx="76200" cy="60960"/>
            </a:xfrm>
            <a:custGeom>
              <a:avLst/>
              <a:gdLst/>
              <a:ahLst/>
              <a:cxnLst/>
              <a:rect l="l" t="t" r="r" b="b"/>
              <a:pathLst>
                <a:path w="76200" h="60959">
                  <a:moveTo>
                    <a:pt x="4572" y="0"/>
                  </a:moveTo>
                  <a:lnTo>
                    <a:pt x="1524" y="6096"/>
                  </a:lnTo>
                  <a:lnTo>
                    <a:pt x="0" y="12192"/>
                  </a:lnTo>
                  <a:lnTo>
                    <a:pt x="0" y="25908"/>
                  </a:lnTo>
                  <a:lnTo>
                    <a:pt x="16764" y="53339"/>
                  </a:lnTo>
                  <a:lnTo>
                    <a:pt x="22860" y="57912"/>
                  </a:lnTo>
                  <a:lnTo>
                    <a:pt x="28956" y="59436"/>
                  </a:lnTo>
                  <a:lnTo>
                    <a:pt x="36576" y="60960"/>
                  </a:lnTo>
                  <a:lnTo>
                    <a:pt x="48768" y="60960"/>
                  </a:lnTo>
                  <a:lnTo>
                    <a:pt x="60960" y="54864"/>
                  </a:lnTo>
                  <a:lnTo>
                    <a:pt x="67056" y="50292"/>
                  </a:lnTo>
                  <a:lnTo>
                    <a:pt x="71628" y="47244"/>
                  </a:lnTo>
                  <a:lnTo>
                    <a:pt x="76200" y="41148"/>
                  </a:lnTo>
                </a:path>
              </a:pathLst>
            </a:custGeom>
            <a:ln w="1524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82" name="object 182"/>
            <p:cNvSpPr/>
            <p:nvPr/>
          </p:nvSpPr>
          <p:spPr>
            <a:xfrm>
              <a:off x="5274564" y="6417564"/>
              <a:ext cx="73660" cy="58419"/>
            </a:xfrm>
            <a:custGeom>
              <a:avLst/>
              <a:gdLst/>
              <a:ahLst/>
              <a:cxnLst/>
              <a:rect l="l" t="t" r="r" b="b"/>
              <a:pathLst>
                <a:path w="73660" h="58420">
                  <a:moveTo>
                    <a:pt x="4572" y="0"/>
                  </a:moveTo>
                  <a:lnTo>
                    <a:pt x="1524" y="6096"/>
                  </a:lnTo>
                  <a:lnTo>
                    <a:pt x="0" y="10668"/>
                  </a:lnTo>
                  <a:lnTo>
                    <a:pt x="0" y="24384"/>
                  </a:lnTo>
                  <a:lnTo>
                    <a:pt x="1524" y="30480"/>
                  </a:lnTo>
                  <a:lnTo>
                    <a:pt x="7620" y="42672"/>
                  </a:lnTo>
                  <a:lnTo>
                    <a:pt x="16764" y="51816"/>
                  </a:lnTo>
                  <a:lnTo>
                    <a:pt x="28956" y="57912"/>
                  </a:lnTo>
                  <a:lnTo>
                    <a:pt x="48768" y="57912"/>
                  </a:lnTo>
                  <a:lnTo>
                    <a:pt x="53340" y="56387"/>
                  </a:lnTo>
                  <a:lnTo>
                    <a:pt x="60960" y="53339"/>
                  </a:lnTo>
                  <a:lnTo>
                    <a:pt x="70104" y="44195"/>
                  </a:lnTo>
                  <a:lnTo>
                    <a:pt x="73152" y="38100"/>
                  </a:lnTo>
                </a:path>
              </a:pathLst>
            </a:custGeom>
            <a:ln w="1524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183" name="object 183"/>
          <p:cNvGrpSpPr/>
          <p:nvPr/>
        </p:nvGrpSpPr>
        <p:grpSpPr>
          <a:xfrm>
            <a:off x="11793797" y="6315456"/>
            <a:ext cx="224961" cy="88900"/>
            <a:chOff x="5126736" y="6315456"/>
            <a:chExt cx="97790" cy="88900"/>
          </a:xfrm>
        </p:grpSpPr>
        <p:sp>
          <p:nvSpPr>
            <p:cNvPr id="184" name="object 184"/>
            <p:cNvSpPr/>
            <p:nvPr/>
          </p:nvSpPr>
          <p:spPr>
            <a:xfrm>
              <a:off x="5134356" y="6336792"/>
              <a:ext cx="74930" cy="59690"/>
            </a:xfrm>
            <a:custGeom>
              <a:avLst/>
              <a:gdLst/>
              <a:ahLst/>
              <a:cxnLst/>
              <a:rect l="l" t="t" r="r" b="b"/>
              <a:pathLst>
                <a:path w="74929" h="59689">
                  <a:moveTo>
                    <a:pt x="4572" y="0"/>
                  </a:moveTo>
                  <a:lnTo>
                    <a:pt x="1524" y="6096"/>
                  </a:lnTo>
                  <a:lnTo>
                    <a:pt x="0" y="12192"/>
                  </a:lnTo>
                  <a:lnTo>
                    <a:pt x="0" y="25908"/>
                  </a:lnTo>
                  <a:lnTo>
                    <a:pt x="35052" y="59436"/>
                  </a:lnTo>
                  <a:lnTo>
                    <a:pt x="48768" y="59436"/>
                  </a:lnTo>
                  <a:lnTo>
                    <a:pt x="67056" y="50292"/>
                  </a:lnTo>
                  <a:lnTo>
                    <a:pt x="71628" y="45719"/>
                  </a:lnTo>
                  <a:lnTo>
                    <a:pt x="74676" y="39624"/>
                  </a:lnTo>
                </a:path>
              </a:pathLst>
            </a:custGeom>
            <a:ln w="1524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85" name="object 185"/>
            <p:cNvSpPr/>
            <p:nvPr/>
          </p:nvSpPr>
          <p:spPr>
            <a:xfrm>
              <a:off x="5138928" y="6323076"/>
              <a:ext cx="78105" cy="53340"/>
            </a:xfrm>
            <a:custGeom>
              <a:avLst/>
              <a:gdLst/>
              <a:ahLst/>
              <a:cxnLst/>
              <a:rect l="l" t="t" r="r" b="b"/>
              <a:pathLst>
                <a:path w="78104" h="53339">
                  <a:moveTo>
                    <a:pt x="0" y="13716"/>
                  </a:moveTo>
                  <a:lnTo>
                    <a:pt x="7619" y="0"/>
                  </a:lnTo>
                </a:path>
                <a:path w="78104" h="53339">
                  <a:moveTo>
                    <a:pt x="70103" y="53339"/>
                  </a:moveTo>
                  <a:lnTo>
                    <a:pt x="77723" y="41147"/>
                  </a:lnTo>
                </a:path>
              </a:pathLst>
            </a:custGeom>
            <a:ln w="1524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186" name="object 186"/>
          <p:cNvSpPr/>
          <p:nvPr/>
        </p:nvSpPr>
        <p:spPr>
          <a:xfrm>
            <a:off x="12144383" y="6403847"/>
            <a:ext cx="17529" cy="13970"/>
          </a:xfrm>
          <a:custGeom>
            <a:avLst/>
            <a:gdLst/>
            <a:ahLst/>
            <a:cxnLst/>
            <a:rect l="l" t="t" r="r" b="b"/>
            <a:pathLst>
              <a:path w="7620" h="13970">
                <a:moveTo>
                  <a:pt x="0" y="13716"/>
                </a:moveTo>
                <a:lnTo>
                  <a:pt x="7619" y="0"/>
                </a:lnTo>
              </a:path>
            </a:pathLst>
          </a:custGeom>
          <a:ln w="1524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7" name="object 187"/>
          <p:cNvSpPr/>
          <p:nvPr/>
        </p:nvSpPr>
        <p:spPr>
          <a:xfrm>
            <a:off x="12302148" y="6443471"/>
            <a:ext cx="17529" cy="12700"/>
          </a:xfrm>
          <a:custGeom>
            <a:avLst/>
            <a:gdLst/>
            <a:ahLst/>
            <a:cxnLst/>
            <a:rect l="l" t="t" r="r" b="b"/>
            <a:pathLst>
              <a:path w="7620" h="12700">
                <a:moveTo>
                  <a:pt x="0" y="12192"/>
                </a:moveTo>
                <a:lnTo>
                  <a:pt x="7619" y="0"/>
                </a:lnTo>
              </a:path>
            </a:pathLst>
          </a:custGeom>
          <a:ln w="1524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8" name="object 188"/>
          <p:cNvSpPr/>
          <p:nvPr/>
        </p:nvSpPr>
        <p:spPr>
          <a:xfrm>
            <a:off x="12463421" y="6484620"/>
            <a:ext cx="17529" cy="12700"/>
          </a:xfrm>
          <a:custGeom>
            <a:avLst/>
            <a:gdLst/>
            <a:ahLst/>
            <a:cxnLst/>
            <a:rect l="l" t="t" r="r" b="b"/>
            <a:pathLst>
              <a:path w="7620" h="12700">
                <a:moveTo>
                  <a:pt x="0" y="12192"/>
                </a:moveTo>
                <a:lnTo>
                  <a:pt x="7619" y="0"/>
                </a:lnTo>
              </a:path>
            </a:pathLst>
          </a:custGeom>
          <a:ln w="1524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9" name="object 189"/>
          <p:cNvSpPr/>
          <p:nvPr/>
        </p:nvSpPr>
        <p:spPr>
          <a:xfrm>
            <a:off x="12126856" y="6088380"/>
            <a:ext cx="172373" cy="59690"/>
          </a:xfrm>
          <a:custGeom>
            <a:avLst/>
            <a:gdLst/>
            <a:ahLst/>
            <a:cxnLst/>
            <a:rect l="l" t="t" r="r" b="b"/>
            <a:pathLst>
              <a:path w="74929" h="59689">
                <a:moveTo>
                  <a:pt x="74675" y="19812"/>
                </a:moveTo>
                <a:lnTo>
                  <a:pt x="71627" y="13716"/>
                </a:lnTo>
                <a:lnTo>
                  <a:pt x="67055" y="9144"/>
                </a:lnTo>
                <a:lnTo>
                  <a:pt x="50291" y="0"/>
                </a:lnTo>
                <a:lnTo>
                  <a:pt x="36575" y="0"/>
                </a:lnTo>
                <a:lnTo>
                  <a:pt x="24383" y="3048"/>
                </a:lnTo>
                <a:lnTo>
                  <a:pt x="18287" y="7620"/>
                </a:lnTo>
                <a:lnTo>
                  <a:pt x="12191" y="10668"/>
                </a:lnTo>
                <a:lnTo>
                  <a:pt x="9143" y="16764"/>
                </a:lnTo>
                <a:lnTo>
                  <a:pt x="4571" y="21336"/>
                </a:lnTo>
                <a:lnTo>
                  <a:pt x="3047" y="27432"/>
                </a:lnTo>
                <a:lnTo>
                  <a:pt x="1523" y="33528"/>
                </a:lnTo>
                <a:lnTo>
                  <a:pt x="0" y="39624"/>
                </a:lnTo>
                <a:lnTo>
                  <a:pt x="1523" y="47244"/>
                </a:lnTo>
                <a:lnTo>
                  <a:pt x="3047" y="53340"/>
                </a:lnTo>
                <a:lnTo>
                  <a:pt x="6095" y="59436"/>
                </a:lnTo>
              </a:path>
            </a:pathLst>
          </a:custGeom>
          <a:ln w="1524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grpSp>
        <p:nvGrpSpPr>
          <p:cNvPr id="190" name="object 190"/>
          <p:cNvGrpSpPr/>
          <p:nvPr/>
        </p:nvGrpSpPr>
        <p:grpSpPr>
          <a:xfrm>
            <a:off x="11790289" y="6118860"/>
            <a:ext cx="368118" cy="117475"/>
            <a:chOff x="5125211" y="6118859"/>
            <a:chExt cx="160020" cy="117475"/>
          </a:xfrm>
        </p:grpSpPr>
        <p:sp>
          <p:nvSpPr>
            <p:cNvPr id="191" name="object 191"/>
            <p:cNvSpPr/>
            <p:nvPr/>
          </p:nvSpPr>
          <p:spPr>
            <a:xfrm>
              <a:off x="5132831" y="6167627"/>
              <a:ext cx="74930" cy="60960"/>
            </a:xfrm>
            <a:custGeom>
              <a:avLst/>
              <a:gdLst/>
              <a:ahLst/>
              <a:cxnLst/>
              <a:rect l="l" t="t" r="r" b="b"/>
              <a:pathLst>
                <a:path w="74929" h="60960">
                  <a:moveTo>
                    <a:pt x="74675" y="19812"/>
                  </a:moveTo>
                  <a:lnTo>
                    <a:pt x="60959" y="6096"/>
                  </a:lnTo>
                  <a:lnTo>
                    <a:pt x="54863" y="3048"/>
                  </a:lnTo>
                  <a:lnTo>
                    <a:pt x="48767" y="1524"/>
                  </a:lnTo>
                  <a:lnTo>
                    <a:pt x="41147" y="0"/>
                  </a:lnTo>
                  <a:lnTo>
                    <a:pt x="35051" y="0"/>
                  </a:lnTo>
                  <a:lnTo>
                    <a:pt x="28955" y="1524"/>
                  </a:lnTo>
                  <a:lnTo>
                    <a:pt x="21335" y="4572"/>
                  </a:lnTo>
                  <a:lnTo>
                    <a:pt x="16763" y="7620"/>
                  </a:lnTo>
                  <a:lnTo>
                    <a:pt x="10667" y="10668"/>
                  </a:lnTo>
                  <a:lnTo>
                    <a:pt x="6095" y="16764"/>
                  </a:lnTo>
                  <a:lnTo>
                    <a:pt x="3047" y="22860"/>
                  </a:lnTo>
                  <a:lnTo>
                    <a:pt x="1523" y="27432"/>
                  </a:lnTo>
                  <a:lnTo>
                    <a:pt x="0" y="35052"/>
                  </a:lnTo>
                  <a:lnTo>
                    <a:pt x="0" y="48768"/>
                  </a:lnTo>
                  <a:lnTo>
                    <a:pt x="1523" y="54864"/>
                  </a:lnTo>
                  <a:lnTo>
                    <a:pt x="4571" y="60960"/>
                  </a:lnTo>
                </a:path>
              </a:pathLst>
            </a:custGeom>
            <a:ln w="1524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92" name="object 192"/>
            <p:cNvSpPr/>
            <p:nvPr/>
          </p:nvSpPr>
          <p:spPr>
            <a:xfrm>
              <a:off x="5201412" y="6126479"/>
              <a:ext cx="76200" cy="60960"/>
            </a:xfrm>
            <a:custGeom>
              <a:avLst/>
              <a:gdLst/>
              <a:ahLst/>
              <a:cxnLst/>
              <a:rect l="l" t="t" r="r" b="b"/>
              <a:pathLst>
                <a:path w="76200" h="60960">
                  <a:moveTo>
                    <a:pt x="76200" y="21336"/>
                  </a:moveTo>
                  <a:lnTo>
                    <a:pt x="44196" y="0"/>
                  </a:lnTo>
                  <a:lnTo>
                    <a:pt x="36576" y="0"/>
                  </a:lnTo>
                  <a:lnTo>
                    <a:pt x="30480" y="1524"/>
                  </a:lnTo>
                  <a:lnTo>
                    <a:pt x="18287" y="7620"/>
                  </a:lnTo>
                  <a:lnTo>
                    <a:pt x="12192" y="12192"/>
                  </a:lnTo>
                  <a:lnTo>
                    <a:pt x="9143" y="16764"/>
                  </a:lnTo>
                  <a:lnTo>
                    <a:pt x="4572" y="22860"/>
                  </a:lnTo>
                  <a:lnTo>
                    <a:pt x="1524" y="35052"/>
                  </a:lnTo>
                  <a:lnTo>
                    <a:pt x="0" y="42672"/>
                  </a:lnTo>
                  <a:lnTo>
                    <a:pt x="3048" y="54864"/>
                  </a:lnTo>
                  <a:lnTo>
                    <a:pt x="6095" y="60960"/>
                  </a:lnTo>
                </a:path>
              </a:pathLst>
            </a:custGeom>
            <a:ln w="1524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193" name="object 193"/>
          <p:cNvGrpSpPr/>
          <p:nvPr/>
        </p:nvGrpSpPr>
        <p:grpSpPr>
          <a:xfrm>
            <a:off x="12123351" y="6039612"/>
            <a:ext cx="372500" cy="128270"/>
            <a:chOff x="5269992" y="6039612"/>
            <a:chExt cx="161925" cy="128270"/>
          </a:xfrm>
        </p:grpSpPr>
        <p:sp>
          <p:nvSpPr>
            <p:cNvPr id="194" name="object 194"/>
            <p:cNvSpPr/>
            <p:nvPr/>
          </p:nvSpPr>
          <p:spPr>
            <a:xfrm>
              <a:off x="5341620" y="6047232"/>
              <a:ext cx="74930" cy="60960"/>
            </a:xfrm>
            <a:custGeom>
              <a:avLst/>
              <a:gdLst/>
              <a:ahLst/>
              <a:cxnLst/>
              <a:rect l="l" t="t" r="r" b="b"/>
              <a:pathLst>
                <a:path w="74929" h="60960">
                  <a:moveTo>
                    <a:pt x="74675" y="19812"/>
                  </a:moveTo>
                  <a:lnTo>
                    <a:pt x="42671" y="0"/>
                  </a:lnTo>
                  <a:lnTo>
                    <a:pt x="35051" y="0"/>
                  </a:lnTo>
                  <a:lnTo>
                    <a:pt x="1523" y="28956"/>
                  </a:lnTo>
                  <a:lnTo>
                    <a:pt x="0" y="35052"/>
                  </a:lnTo>
                  <a:lnTo>
                    <a:pt x="0" y="48768"/>
                  </a:lnTo>
                  <a:lnTo>
                    <a:pt x="1523" y="54864"/>
                  </a:lnTo>
                  <a:lnTo>
                    <a:pt x="4571" y="60960"/>
                  </a:lnTo>
                </a:path>
              </a:pathLst>
            </a:custGeom>
            <a:ln w="1524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95" name="object 195"/>
            <p:cNvSpPr/>
            <p:nvPr/>
          </p:nvSpPr>
          <p:spPr>
            <a:xfrm>
              <a:off x="5277612" y="6067044"/>
              <a:ext cx="146685" cy="93345"/>
            </a:xfrm>
            <a:custGeom>
              <a:avLst/>
              <a:gdLst/>
              <a:ahLst/>
              <a:cxnLst/>
              <a:rect l="l" t="t" r="r" b="b"/>
              <a:pathLst>
                <a:path w="146685" h="93345">
                  <a:moveTo>
                    <a:pt x="138683" y="0"/>
                  </a:moveTo>
                  <a:lnTo>
                    <a:pt x="146303" y="13716"/>
                  </a:lnTo>
                </a:path>
                <a:path w="146685" h="93345">
                  <a:moveTo>
                    <a:pt x="68580" y="41148"/>
                  </a:moveTo>
                  <a:lnTo>
                    <a:pt x="76200" y="51816"/>
                  </a:lnTo>
                </a:path>
                <a:path w="146685" h="93345">
                  <a:moveTo>
                    <a:pt x="0" y="80771"/>
                  </a:moveTo>
                  <a:lnTo>
                    <a:pt x="7619" y="92963"/>
                  </a:lnTo>
                </a:path>
              </a:pathLst>
            </a:custGeom>
            <a:ln w="1524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196" name="object 196"/>
          <p:cNvSpPr/>
          <p:nvPr/>
        </p:nvSpPr>
        <p:spPr>
          <a:xfrm>
            <a:off x="11979607" y="6187439"/>
            <a:ext cx="17529" cy="13970"/>
          </a:xfrm>
          <a:custGeom>
            <a:avLst/>
            <a:gdLst/>
            <a:ahLst/>
            <a:cxnLst/>
            <a:rect l="l" t="t" r="r" b="b"/>
            <a:pathLst>
              <a:path w="7620" h="13970">
                <a:moveTo>
                  <a:pt x="0" y="0"/>
                </a:moveTo>
                <a:lnTo>
                  <a:pt x="7620" y="13716"/>
                </a:lnTo>
              </a:path>
            </a:pathLst>
          </a:custGeom>
          <a:ln w="1524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7" name="object 197"/>
          <p:cNvSpPr/>
          <p:nvPr/>
        </p:nvSpPr>
        <p:spPr>
          <a:xfrm>
            <a:off x="11818336" y="6228588"/>
            <a:ext cx="17529" cy="12700"/>
          </a:xfrm>
          <a:custGeom>
            <a:avLst/>
            <a:gdLst/>
            <a:ahLst/>
            <a:cxnLst/>
            <a:rect l="l" t="t" r="r" b="b"/>
            <a:pathLst>
              <a:path w="7620" h="12700">
                <a:moveTo>
                  <a:pt x="0" y="0"/>
                </a:moveTo>
                <a:lnTo>
                  <a:pt x="7619" y="12192"/>
                </a:lnTo>
              </a:path>
            </a:pathLst>
          </a:custGeom>
          <a:ln w="1524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8" name="object 198"/>
          <p:cNvSpPr/>
          <p:nvPr/>
        </p:nvSpPr>
        <p:spPr>
          <a:xfrm>
            <a:off x="12610668" y="5868924"/>
            <a:ext cx="0" cy="247015"/>
          </a:xfrm>
          <a:custGeom>
            <a:avLst/>
            <a:gdLst/>
            <a:ahLst/>
            <a:cxnLst/>
            <a:rect l="l" t="t" r="r" b="b"/>
            <a:pathLst>
              <a:path h="247014">
                <a:moveTo>
                  <a:pt x="0" y="246888"/>
                </a:moveTo>
                <a:lnTo>
                  <a:pt x="0" y="0"/>
                </a:lnTo>
              </a:path>
            </a:pathLst>
          </a:custGeom>
          <a:ln w="1524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9" name="object 199"/>
          <p:cNvSpPr/>
          <p:nvPr/>
        </p:nvSpPr>
        <p:spPr>
          <a:xfrm>
            <a:off x="12610668" y="6438901"/>
            <a:ext cx="0" cy="238125"/>
          </a:xfrm>
          <a:custGeom>
            <a:avLst/>
            <a:gdLst/>
            <a:ahLst/>
            <a:cxnLst/>
            <a:rect l="l" t="t" r="r" b="b"/>
            <a:pathLst>
              <a:path h="238125">
                <a:moveTo>
                  <a:pt x="0" y="0"/>
                </a:moveTo>
                <a:lnTo>
                  <a:pt x="0" y="237744"/>
                </a:lnTo>
              </a:path>
            </a:pathLst>
          </a:custGeom>
          <a:ln w="1524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0" name="object 200"/>
          <p:cNvSpPr/>
          <p:nvPr/>
        </p:nvSpPr>
        <p:spPr>
          <a:xfrm>
            <a:off x="11688618" y="6246877"/>
            <a:ext cx="151922" cy="70485"/>
          </a:xfrm>
          <a:custGeom>
            <a:avLst/>
            <a:gdLst/>
            <a:ahLst/>
            <a:cxnLst/>
            <a:rect l="l" t="t" r="r" b="b"/>
            <a:pathLst>
              <a:path w="66039" h="70485">
                <a:moveTo>
                  <a:pt x="59435" y="70103"/>
                </a:moveTo>
                <a:lnTo>
                  <a:pt x="0" y="38100"/>
                </a:lnTo>
                <a:lnTo>
                  <a:pt x="65532" y="0"/>
                </a:lnTo>
              </a:path>
            </a:pathLst>
          </a:custGeom>
          <a:ln w="1524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1" name="object 201"/>
          <p:cNvSpPr/>
          <p:nvPr/>
        </p:nvSpPr>
        <p:spPr>
          <a:xfrm>
            <a:off x="12487963" y="6056376"/>
            <a:ext cx="112480" cy="27940"/>
          </a:xfrm>
          <a:custGeom>
            <a:avLst/>
            <a:gdLst/>
            <a:ahLst/>
            <a:cxnLst/>
            <a:rect l="l" t="t" r="r" b="b"/>
            <a:pathLst>
              <a:path w="48895" h="27939">
                <a:moveTo>
                  <a:pt x="0" y="27431"/>
                </a:moveTo>
                <a:lnTo>
                  <a:pt x="48767" y="0"/>
                </a:lnTo>
              </a:path>
            </a:pathLst>
          </a:custGeom>
          <a:ln w="1524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2" name="object 202"/>
          <p:cNvSpPr/>
          <p:nvPr/>
        </p:nvSpPr>
        <p:spPr>
          <a:xfrm>
            <a:off x="12480948" y="6481571"/>
            <a:ext cx="116863" cy="27940"/>
          </a:xfrm>
          <a:custGeom>
            <a:avLst/>
            <a:gdLst/>
            <a:ahLst/>
            <a:cxnLst/>
            <a:rect l="l" t="t" r="r" b="b"/>
            <a:pathLst>
              <a:path w="50800" h="27940">
                <a:moveTo>
                  <a:pt x="0" y="0"/>
                </a:moveTo>
                <a:lnTo>
                  <a:pt x="50292" y="27432"/>
                </a:lnTo>
              </a:path>
            </a:pathLst>
          </a:custGeom>
          <a:ln w="1524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3" name="object 203"/>
          <p:cNvSpPr/>
          <p:nvPr/>
        </p:nvSpPr>
        <p:spPr>
          <a:xfrm>
            <a:off x="5108073" y="6280403"/>
            <a:ext cx="6665564" cy="0"/>
          </a:xfrm>
          <a:custGeom>
            <a:avLst/>
            <a:gdLst/>
            <a:ahLst/>
            <a:cxnLst/>
            <a:rect l="l" t="t" r="r" b="b"/>
            <a:pathLst>
              <a:path w="2897504">
                <a:moveTo>
                  <a:pt x="2897124" y="0"/>
                </a:moveTo>
                <a:lnTo>
                  <a:pt x="0" y="0"/>
                </a:lnTo>
              </a:path>
            </a:pathLst>
          </a:custGeom>
          <a:ln w="1524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4" name="object 204"/>
          <p:cNvSpPr/>
          <p:nvPr/>
        </p:nvSpPr>
        <p:spPr>
          <a:xfrm>
            <a:off x="2566308" y="6825997"/>
            <a:ext cx="274628" cy="330835"/>
          </a:xfrm>
          <a:custGeom>
            <a:avLst/>
            <a:gdLst/>
            <a:ahLst/>
            <a:cxnLst/>
            <a:rect l="l" t="t" r="r" b="b"/>
            <a:pathLst>
              <a:path w="119380" h="330834">
                <a:moveTo>
                  <a:pt x="0" y="330707"/>
                </a:moveTo>
                <a:lnTo>
                  <a:pt x="118872" y="330707"/>
                </a:lnTo>
                <a:lnTo>
                  <a:pt x="118872" y="0"/>
                </a:lnTo>
                <a:lnTo>
                  <a:pt x="0" y="0"/>
                </a:lnTo>
                <a:lnTo>
                  <a:pt x="0" y="330707"/>
                </a:lnTo>
                <a:close/>
              </a:path>
            </a:pathLst>
          </a:custGeom>
          <a:ln w="1524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grpSp>
        <p:nvGrpSpPr>
          <p:cNvPr id="205" name="object 205"/>
          <p:cNvGrpSpPr/>
          <p:nvPr/>
        </p:nvGrpSpPr>
        <p:grpSpPr>
          <a:xfrm>
            <a:off x="2685505" y="6252972"/>
            <a:ext cx="1294256" cy="581025"/>
            <a:chOff x="1167383" y="6252971"/>
            <a:chExt cx="562610" cy="581025"/>
          </a:xfrm>
        </p:grpSpPr>
        <p:sp>
          <p:nvSpPr>
            <p:cNvPr id="206" name="object 206"/>
            <p:cNvSpPr/>
            <p:nvPr/>
          </p:nvSpPr>
          <p:spPr>
            <a:xfrm>
              <a:off x="1175003" y="6277355"/>
              <a:ext cx="554990" cy="548640"/>
            </a:xfrm>
            <a:custGeom>
              <a:avLst/>
              <a:gdLst/>
              <a:ahLst/>
              <a:cxnLst/>
              <a:rect l="l" t="t" r="r" b="b"/>
              <a:pathLst>
                <a:path w="554989" h="548640">
                  <a:moveTo>
                    <a:pt x="161544" y="0"/>
                  </a:moveTo>
                  <a:lnTo>
                    <a:pt x="1523" y="0"/>
                  </a:lnTo>
                </a:path>
                <a:path w="554989" h="548640">
                  <a:moveTo>
                    <a:pt x="554736" y="3048"/>
                  </a:moveTo>
                  <a:lnTo>
                    <a:pt x="173736" y="3048"/>
                  </a:lnTo>
                </a:path>
                <a:path w="554989" h="548640">
                  <a:moveTo>
                    <a:pt x="1523" y="0"/>
                  </a:moveTo>
                  <a:lnTo>
                    <a:pt x="0" y="548640"/>
                  </a:lnTo>
                </a:path>
              </a:pathLst>
            </a:custGeom>
            <a:ln w="1524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07" name="object 207"/>
            <p:cNvSpPr/>
            <p:nvPr/>
          </p:nvSpPr>
          <p:spPr>
            <a:xfrm>
              <a:off x="1328928" y="6260591"/>
              <a:ext cx="38100" cy="38100"/>
            </a:xfrm>
            <a:custGeom>
              <a:avLst/>
              <a:gdLst/>
              <a:ahLst/>
              <a:cxnLst/>
              <a:rect l="l" t="t" r="r" b="b"/>
              <a:pathLst>
                <a:path w="38100" h="38100">
                  <a:moveTo>
                    <a:pt x="19812" y="38100"/>
                  </a:moveTo>
                  <a:lnTo>
                    <a:pt x="12215" y="36742"/>
                  </a:lnTo>
                  <a:lnTo>
                    <a:pt x="5905" y="32956"/>
                  </a:lnTo>
                  <a:lnTo>
                    <a:pt x="1595" y="27170"/>
                  </a:lnTo>
                  <a:lnTo>
                    <a:pt x="0" y="19812"/>
                  </a:lnTo>
                  <a:lnTo>
                    <a:pt x="1595" y="12215"/>
                  </a:lnTo>
                  <a:lnTo>
                    <a:pt x="5905" y="5905"/>
                  </a:lnTo>
                  <a:lnTo>
                    <a:pt x="12215" y="1595"/>
                  </a:lnTo>
                  <a:lnTo>
                    <a:pt x="19812" y="0"/>
                  </a:lnTo>
                  <a:lnTo>
                    <a:pt x="27170" y="1595"/>
                  </a:lnTo>
                  <a:lnTo>
                    <a:pt x="32956" y="5905"/>
                  </a:lnTo>
                  <a:lnTo>
                    <a:pt x="36742" y="12215"/>
                  </a:lnTo>
                  <a:lnTo>
                    <a:pt x="38100" y="19812"/>
                  </a:lnTo>
                  <a:lnTo>
                    <a:pt x="36742" y="27170"/>
                  </a:lnTo>
                  <a:lnTo>
                    <a:pt x="32956" y="32956"/>
                  </a:lnTo>
                  <a:lnTo>
                    <a:pt x="27170" y="36742"/>
                  </a:lnTo>
                  <a:lnTo>
                    <a:pt x="19812" y="3810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08" name="object 208"/>
            <p:cNvSpPr/>
            <p:nvPr/>
          </p:nvSpPr>
          <p:spPr>
            <a:xfrm>
              <a:off x="1328928" y="6260591"/>
              <a:ext cx="38100" cy="38100"/>
            </a:xfrm>
            <a:custGeom>
              <a:avLst/>
              <a:gdLst/>
              <a:ahLst/>
              <a:cxnLst/>
              <a:rect l="l" t="t" r="r" b="b"/>
              <a:pathLst>
                <a:path w="38100" h="38100">
                  <a:moveTo>
                    <a:pt x="0" y="19812"/>
                  </a:moveTo>
                  <a:lnTo>
                    <a:pt x="1595" y="12215"/>
                  </a:lnTo>
                  <a:lnTo>
                    <a:pt x="5905" y="5905"/>
                  </a:lnTo>
                  <a:lnTo>
                    <a:pt x="12215" y="1595"/>
                  </a:lnTo>
                  <a:lnTo>
                    <a:pt x="19812" y="0"/>
                  </a:lnTo>
                  <a:lnTo>
                    <a:pt x="27170" y="1595"/>
                  </a:lnTo>
                  <a:lnTo>
                    <a:pt x="32956" y="5905"/>
                  </a:lnTo>
                  <a:lnTo>
                    <a:pt x="36742" y="12215"/>
                  </a:lnTo>
                  <a:lnTo>
                    <a:pt x="38100" y="19812"/>
                  </a:lnTo>
                  <a:lnTo>
                    <a:pt x="36742" y="27170"/>
                  </a:lnTo>
                  <a:lnTo>
                    <a:pt x="32956" y="32956"/>
                  </a:lnTo>
                  <a:lnTo>
                    <a:pt x="27170" y="36742"/>
                  </a:lnTo>
                  <a:lnTo>
                    <a:pt x="19812" y="38100"/>
                  </a:lnTo>
                  <a:lnTo>
                    <a:pt x="12215" y="36742"/>
                  </a:lnTo>
                  <a:lnTo>
                    <a:pt x="5905" y="32956"/>
                  </a:lnTo>
                  <a:lnTo>
                    <a:pt x="1595" y="27170"/>
                  </a:lnTo>
                  <a:lnTo>
                    <a:pt x="0" y="19812"/>
                  </a:lnTo>
                </a:path>
              </a:pathLst>
            </a:custGeom>
            <a:ln w="1524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209" name="object 209"/>
          <p:cNvSpPr/>
          <p:nvPr/>
        </p:nvSpPr>
        <p:spPr>
          <a:xfrm>
            <a:off x="13462598" y="5804916"/>
            <a:ext cx="186981" cy="41275"/>
          </a:xfrm>
          <a:custGeom>
            <a:avLst/>
            <a:gdLst/>
            <a:ahLst/>
            <a:cxnLst/>
            <a:rect l="l" t="t" r="r" b="b"/>
            <a:pathLst>
              <a:path w="81279" h="41275">
                <a:moveTo>
                  <a:pt x="80772" y="41148"/>
                </a:moveTo>
                <a:lnTo>
                  <a:pt x="80772" y="33528"/>
                </a:lnTo>
                <a:lnTo>
                  <a:pt x="79248" y="27432"/>
                </a:lnTo>
                <a:lnTo>
                  <a:pt x="76200" y="21336"/>
                </a:lnTo>
                <a:lnTo>
                  <a:pt x="71628" y="15240"/>
                </a:lnTo>
                <a:lnTo>
                  <a:pt x="67056" y="10668"/>
                </a:lnTo>
                <a:lnTo>
                  <a:pt x="62484" y="7620"/>
                </a:lnTo>
                <a:lnTo>
                  <a:pt x="56388" y="3048"/>
                </a:lnTo>
                <a:lnTo>
                  <a:pt x="44196" y="0"/>
                </a:lnTo>
                <a:lnTo>
                  <a:pt x="36576" y="0"/>
                </a:lnTo>
                <a:lnTo>
                  <a:pt x="24384" y="3048"/>
                </a:lnTo>
                <a:lnTo>
                  <a:pt x="18288" y="7620"/>
                </a:lnTo>
                <a:lnTo>
                  <a:pt x="13716" y="10668"/>
                </a:lnTo>
                <a:lnTo>
                  <a:pt x="9144" y="15240"/>
                </a:lnTo>
                <a:lnTo>
                  <a:pt x="4572" y="21336"/>
                </a:lnTo>
                <a:lnTo>
                  <a:pt x="1524" y="27432"/>
                </a:lnTo>
                <a:lnTo>
                  <a:pt x="0" y="33528"/>
                </a:lnTo>
                <a:lnTo>
                  <a:pt x="0" y="41148"/>
                </a:lnTo>
              </a:path>
            </a:pathLst>
          </a:custGeom>
          <a:ln w="1524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grpSp>
        <p:nvGrpSpPr>
          <p:cNvPr id="210" name="object 210"/>
          <p:cNvGrpSpPr/>
          <p:nvPr/>
        </p:nvGrpSpPr>
        <p:grpSpPr>
          <a:xfrm>
            <a:off x="13069938" y="5797296"/>
            <a:ext cx="410481" cy="56515"/>
            <a:chOff x="5681471" y="5797296"/>
            <a:chExt cx="178435" cy="56515"/>
          </a:xfrm>
        </p:grpSpPr>
        <p:sp>
          <p:nvSpPr>
            <p:cNvPr id="211" name="object 211"/>
            <p:cNvSpPr/>
            <p:nvPr/>
          </p:nvSpPr>
          <p:spPr>
            <a:xfrm>
              <a:off x="5689091" y="5804916"/>
              <a:ext cx="82550" cy="41275"/>
            </a:xfrm>
            <a:custGeom>
              <a:avLst/>
              <a:gdLst/>
              <a:ahLst/>
              <a:cxnLst/>
              <a:rect l="l" t="t" r="r" b="b"/>
              <a:pathLst>
                <a:path w="82550" h="41275">
                  <a:moveTo>
                    <a:pt x="82296" y="41148"/>
                  </a:moveTo>
                  <a:lnTo>
                    <a:pt x="64008" y="7620"/>
                  </a:lnTo>
                  <a:lnTo>
                    <a:pt x="57912" y="3048"/>
                  </a:lnTo>
                  <a:lnTo>
                    <a:pt x="51816" y="1524"/>
                  </a:lnTo>
                  <a:lnTo>
                    <a:pt x="44196" y="0"/>
                  </a:lnTo>
                  <a:lnTo>
                    <a:pt x="38100" y="0"/>
                  </a:lnTo>
                  <a:lnTo>
                    <a:pt x="30480" y="1524"/>
                  </a:lnTo>
                  <a:lnTo>
                    <a:pt x="24384" y="3048"/>
                  </a:lnTo>
                  <a:lnTo>
                    <a:pt x="19812" y="7620"/>
                  </a:lnTo>
                  <a:lnTo>
                    <a:pt x="13716" y="10668"/>
                  </a:lnTo>
                  <a:lnTo>
                    <a:pt x="9144" y="15240"/>
                  </a:lnTo>
                  <a:lnTo>
                    <a:pt x="3048" y="27432"/>
                  </a:lnTo>
                  <a:lnTo>
                    <a:pt x="1524" y="33528"/>
                  </a:lnTo>
                  <a:lnTo>
                    <a:pt x="0" y="41148"/>
                  </a:lnTo>
                </a:path>
              </a:pathLst>
            </a:custGeom>
            <a:ln w="1524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12" name="object 212"/>
            <p:cNvSpPr/>
            <p:nvPr/>
          </p:nvSpPr>
          <p:spPr>
            <a:xfrm>
              <a:off x="5771388" y="5804916"/>
              <a:ext cx="81280" cy="41275"/>
            </a:xfrm>
            <a:custGeom>
              <a:avLst/>
              <a:gdLst/>
              <a:ahLst/>
              <a:cxnLst/>
              <a:rect l="l" t="t" r="r" b="b"/>
              <a:pathLst>
                <a:path w="81279" h="41275">
                  <a:moveTo>
                    <a:pt x="80772" y="41148"/>
                  </a:moveTo>
                  <a:lnTo>
                    <a:pt x="80772" y="33528"/>
                  </a:lnTo>
                  <a:lnTo>
                    <a:pt x="71628" y="15240"/>
                  </a:lnTo>
                  <a:lnTo>
                    <a:pt x="67056" y="10668"/>
                  </a:lnTo>
                  <a:lnTo>
                    <a:pt x="62484" y="7620"/>
                  </a:lnTo>
                  <a:lnTo>
                    <a:pt x="56388" y="3048"/>
                  </a:lnTo>
                  <a:lnTo>
                    <a:pt x="50292" y="1524"/>
                  </a:lnTo>
                  <a:lnTo>
                    <a:pt x="42672" y="0"/>
                  </a:lnTo>
                  <a:lnTo>
                    <a:pt x="36576" y="0"/>
                  </a:lnTo>
                  <a:lnTo>
                    <a:pt x="24384" y="3048"/>
                  </a:lnTo>
                  <a:lnTo>
                    <a:pt x="18288" y="7620"/>
                  </a:lnTo>
                  <a:lnTo>
                    <a:pt x="12192" y="10668"/>
                  </a:lnTo>
                  <a:lnTo>
                    <a:pt x="7620" y="15240"/>
                  </a:lnTo>
                  <a:lnTo>
                    <a:pt x="1524" y="27432"/>
                  </a:lnTo>
                  <a:lnTo>
                    <a:pt x="0" y="33528"/>
                  </a:lnTo>
                  <a:lnTo>
                    <a:pt x="0" y="41148"/>
                  </a:lnTo>
                </a:path>
              </a:pathLst>
            </a:custGeom>
            <a:ln w="1524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213" name="object 213"/>
          <p:cNvGrpSpPr/>
          <p:nvPr/>
        </p:nvGrpSpPr>
        <p:grpSpPr>
          <a:xfrm>
            <a:off x="13630879" y="5797297"/>
            <a:ext cx="217657" cy="62865"/>
            <a:chOff x="5925311" y="5797296"/>
            <a:chExt cx="94615" cy="62865"/>
          </a:xfrm>
        </p:grpSpPr>
        <p:sp>
          <p:nvSpPr>
            <p:cNvPr id="214" name="object 214"/>
            <p:cNvSpPr/>
            <p:nvPr/>
          </p:nvSpPr>
          <p:spPr>
            <a:xfrm>
              <a:off x="5932932" y="5804916"/>
              <a:ext cx="79375" cy="41275"/>
            </a:xfrm>
            <a:custGeom>
              <a:avLst/>
              <a:gdLst/>
              <a:ahLst/>
              <a:cxnLst/>
              <a:rect l="l" t="t" r="r" b="b"/>
              <a:pathLst>
                <a:path w="79375" h="41275">
                  <a:moveTo>
                    <a:pt x="79248" y="41148"/>
                  </a:moveTo>
                  <a:lnTo>
                    <a:pt x="79248" y="33528"/>
                  </a:lnTo>
                  <a:lnTo>
                    <a:pt x="77724" y="27432"/>
                  </a:lnTo>
                  <a:lnTo>
                    <a:pt x="71628" y="15240"/>
                  </a:lnTo>
                  <a:lnTo>
                    <a:pt x="67056" y="10668"/>
                  </a:lnTo>
                  <a:lnTo>
                    <a:pt x="60960" y="7620"/>
                  </a:lnTo>
                  <a:lnTo>
                    <a:pt x="54864" y="3048"/>
                  </a:lnTo>
                  <a:lnTo>
                    <a:pt x="42672" y="0"/>
                  </a:lnTo>
                  <a:lnTo>
                    <a:pt x="36576" y="0"/>
                  </a:lnTo>
                  <a:lnTo>
                    <a:pt x="24384" y="3048"/>
                  </a:lnTo>
                  <a:lnTo>
                    <a:pt x="18288" y="7620"/>
                  </a:lnTo>
                  <a:lnTo>
                    <a:pt x="12192" y="10668"/>
                  </a:lnTo>
                  <a:lnTo>
                    <a:pt x="9144" y="15240"/>
                  </a:lnTo>
                  <a:lnTo>
                    <a:pt x="4572" y="21336"/>
                  </a:lnTo>
                  <a:lnTo>
                    <a:pt x="3048" y="27432"/>
                  </a:lnTo>
                  <a:lnTo>
                    <a:pt x="0" y="33528"/>
                  </a:lnTo>
                  <a:lnTo>
                    <a:pt x="0" y="41148"/>
                  </a:lnTo>
                </a:path>
              </a:pathLst>
            </a:custGeom>
            <a:ln w="1524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15" name="object 215"/>
            <p:cNvSpPr/>
            <p:nvPr/>
          </p:nvSpPr>
          <p:spPr>
            <a:xfrm>
              <a:off x="5925311" y="5852922"/>
              <a:ext cx="94615" cy="0"/>
            </a:xfrm>
            <a:custGeom>
              <a:avLst/>
              <a:gdLst/>
              <a:ahLst/>
              <a:cxnLst/>
              <a:rect l="l" t="t" r="r" b="b"/>
              <a:pathLst>
                <a:path w="94614">
                  <a:moveTo>
                    <a:pt x="79248" y="0"/>
                  </a:moveTo>
                  <a:lnTo>
                    <a:pt x="94488" y="0"/>
                  </a:lnTo>
                </a:path>
                <a:path w="94614">
                  <a:moveTo>
                    <a:pt x="0" y="0"/>
                  </a:moveTo>
                  <a:lnTo>
                    <a:pt x="15240" y="0"/>
                  </a:lnTo>
                </a:path>
              </a:pathLst>
            </a:custGeom>
            <a:ln w="13716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216" name="object 216"/>
          <p:cNvSpPr/>
          <p:nvPr/>
        </p:nvSpPr>
        <p:spPr>
          <a:xfrm>
            <a:off x="13462598" y="5846064"/>
            <a:ext cx="0" cy="13970"/>
          </a:xfrm>
          <a:custGeom>
            <a:avLst/>
            <a:gdLst/>
            <a:ahLst/>
            <a:cxnLst/>
            <a:rect l="l" t="t" r="r" b="b"/>
            <a:pathLst>
              <a:path h="13970">
                <a:moveTo>
                  <a:pt x="-7620" y="6858"/>
                </a:moveTo>
                <a:lnTo>
                  <a:pt x="7620" y="6858"/>
                </a:lnTo>
              </a:path>
            </a:pathLst>
          </a:custGeom>
          <a:ln w="13716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7" name="object 217"/>
          <p:cNvSpPr/>
          <p:nvPr/>
        </p:nvSpPr>
        <p:spPr>
          <a:xfrm>
            <a:off x="13276786" y="5846064"/>
            <a:ext cx="0" cy="13970"/>
          </a:xfrm>
          <a:custGeom>
            <a:avLst/>
            <a:gdLst/>
            <a:ahLst/>
            <a:cxnLst/>
            <a:rect l="l" t="t" r="r" b="b"/>
            <a:pathLst>
              <a:path h="13970">
                <a:moveTo>
                  <a:pt x="-7620" y="6858"/>
                </a:moveTo>
                <a:lnTo>
                  <a:pt x="7620" y="6858"/>
                </a:lnTo>
              </a:path>
            </a:pathLst>
          </a:custGeom>
          <a:ln w="13716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8" name="object 218"/>
          <p:cNvSpPr/>
          <p:nvPr/>
        </p:nvSpPr>
        <p:spPr>
          <a:xfrm>
            <a:off x="13087468" y="5846064"/>
            <a:ext cx="0" cy="13970"/>
          </a:xfrm>
          <a:custGeom>
            <a:avLst/>
            <a:gdLst/>
            <a:ahLst/>
            <a:cxnLst/>
            <a:rect l="l" t="t" r="r" b="b"/>
            <a:pathLst>
              <a:path h="13970">
                <a:moveTo>
                  <a:pt x="-7620" y="6858"/>
                </a:moveTo>
                <a:lnTo>
                  <a:pt x="7620" y="6858"/>
                </a:lnTo>
              </a:path>
            </a:pathLst>
          </a:custGeom>
          <a:ln w="13716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9" name="object 219"/>
          <p:cNvSpPr/>
          <p:nvPr/>
        </p:nvSpPr>
        <p:spPr>
          <a:xfrm>
            <a:off x="13462598" y="6234684"/>
            <a:ext cx="186981" cy="41275"/>
          </a:xfrm>
          <a:custGeom>
            <a:avLst/>
            <a:gdLst/>
            <a:ahLst/>
            <a:cxnLst/>
            <a:rect l="l" t="t" r="r" b="b"/>
            <a:pathLst>
              <a:path w="81279" h="41275">
                <a:moveTo>
                  <a:pt x="80772" y="41148"/>
                </a:moveTo>
                <a:lnTo>
                  <a:pt x="80772" y="33528"/>
                </a:lnTo>
                <a:lnTo>
                  <a:pt x="79248" y="27432"/>
                </a:lnTo>
                <a:lnTo>
                  <a:pt x="76200" y="21336"/>
                </a:lnTo>
                <a:lnTo>
                  <a:pt x="71628" y="16764"/>
                </a:lnTo>
                <a:lnTo>
                  <a:pt x="67056" y="10668"/>
                </a:lnTo>
                <a:lnTo>
                  <a:pt x="62484" y="7620"/>
                </a:lnTo>
                <a:lnTo>
                  <a:pt x="50292" y="1524"/>
                </a:lnTo>
                <a:lnTo>
                  <a:pt x="44196" y="0"/>
                </a:lnTo>
                <a:lnTo>
                  <a:pt x="36576" y="0"/>
                </a:lnTo>
                <a:lnTo>
                  <a:pt x="30480" y="1524"/>
                </a:lnTo>
                <a:lnTo>
                  <a:pt x="18288" y="7620"/>
                </a:lnTo>
                <a:lnTo>
                  <a:pt x="13716" y="10668"/>
                </a:lnTo>
                <a:lnTo>
                  <a:pt x="9144" y="16764"/>
                </a:lnTo>
                <a:lnTo>
                  <a:pt x="4572" y="21336"/>
                </a:lnTo>
                <a:lnTo>
                  <a:pt x="1524" y="27432"/>
                </a:lnTo>
                <a:lnTo>
                  <a:pt x="0" y="33528"/>
                </a:lnTo>
                <a:lnTo>
                  <a:pt x="0" y="41148"/>
                </a:lnTo>
              </a:path>
            </a:pathLst>
          </a:custGeom>
          <a:ln w="1524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grpSp>
        <p:nvGrpSpPr>
          <p:cNvPr id="220" name="object 220"/>
          <p:cNvGrpSpPr/>
          <p:nvPr/>
        </p:nvGrpSpPr>
        <p:grpSpPr>
          <a:xfrm>
            <a:off x="13069938" y="6227064"/>
            <a:ext cx="410481" cy="56515"/>
            <a:chOff x="5681471" y="6227064"/>
            <a:chExt cx="178435" cy="56515"/>
          </a:xfrm>
        </p:grpSpPr>
        <p:sp>
          <p:nvSpPr>
            <p:cNvPr id="221" name="object 221"/>
            <p:cNvSpPr/>
            <p:nvPr/>
          </p:nvSpPr>
          <p:spPr>
            <a:xfrm>
              <a:off x="5689091" y="6234684"/>
              <a:ext cx="82550" cy="41275"/>
            </a:xfrm>
            <a:custGeom>
              <a:avLst/>
              <a:gdLst/>
              <a:ahLst/>
              <a:cxnLst/>
              <a:rect l="l" t="t" r="r" b="b"/>
              <a:pathLst>
                <a:path w="82550" h="41275">
                  <a:moveTo>
                    <a:pt x="82296" y="41148"/>
                  </a:moveTo>
                  <a:lnTo>
                    <a:pt x="64008" y="7620"/>
                  </a:lnTo>
                  <a:lnTo>
                    <a:pt x="44196" y="0"/>
                  </a:lnTo>
                  <a:lnTo>
                    <a:pt x="38100" y="0"/>
                  </a:lnTo>
                  <a:lnTo>
                    <a:pt x="30480" y="1524"/>
                  </a:lnTo>
                  <a:lnTo>
                    <a:pt x="24384" y="4572"/>
                  </a:lnTo>
                  <a:lnTo>
                    <a:pt x="19812" y="7620"/>
                  </a:lnTo>
                  <a:lnTo>
                    <a:pt x="13716" y="10668"/>
                  </a:lnTo>
                  <a:lnTo>
                    <a:pt x="9144" y="16764"/>
                  </a:lnTo>
                  <a:lnTo>
                    <a:pt x="6096" y="21336"/>
                  </a:lnTo>
                  <a:lnTo>
                    <a:pt x="3048" y="27432"/>
                  </a:lnTo>
                  <a:lnTo>
                    <a:pt x="1524" y="33528"/>
                  </a:lnTo>
                  <a:lnTo>
                    <a:pt x="0" y="41148"/>
                  </a:lnTo>
                </a:path>
              </a:pathLst>
            </a:custGeom>
            <a:ln w="1524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22" name="object 222"/>
            <p:cNvSpPr/>
            <p:nvPr/>
          </p:nvSpPr>
          <p:spPr>
            <a:xfrm>
              <a:off x="5771388" y="6234684"/>
              <a:ext cx="81280" cy="41275"/>
            </a:xfrm>
            <a:custGeom>
              <a:avLst/>
              <a:gdLst/>
              <a:ahLst/>
              <a:cxnLst/>
              <a:rect l="l" t="t" r="r" b="b"/>
              <a:pathLst>
                <a:path w="81279" h="41275">
                  <a:moveTo>
                    <a:pt x="80772" y="41148"/>
                  </a:moveTo>
                  <a:lnTo>
                    <a:pt x="80772" y="33528"/>
                  </a:lnTo>
                  <a:lnTo>
                    <a:pt x="74676" y="21336"/>
                  </a:lnTo>
                  <a:lnTo>
                    <a:pt x="42672" y="0"/>
                  </a:lnTo>
                  <a:lnTo>
                    <a:pt x="36576" y="0"/>
                  </a:lnTo>
                  <a:lnTo>
                    <a:pt x="4572" y="21336"/>
                  </a:lnTo>
                  <a:lnTo>
                    <a:pt x="0" y="33528"/>
                  </a:lnTo>
                  <a:lnTo>
                    <a:pt x="0" y="41148"/>
                  </a:lnTo>
                </a:path>
              </a:pathLst>
            </a:custGeom>
            <a:ln w="1524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223" name="object 223"/>
          <p:cNvGrpSpPr/>
          <p:nvPr/>
        </p:nvGrpSpPr>
        <p:grpSpPr>
          <a:xfrm>
            <a:off x="13630879" y="6227065"/>
            <a:ext cx="217657" cy="64135"/>
            <a:chOff x="5925311" y="6227064"/>
            <a:chExt cx="94615" cy="64135"/>
          </a:xfrm>
        </p:grpSpPr>
        <p:sp>
          <p:nvSpPr>
            <p:cNvPr id="224" name="object 224"/>
            <p:cNvSpPr/>
            <p:nvPr/>
          </p:nvSpPr>
          <p:spPr>
            <a:xfrm>
              <a:off x="5932932" y="6234684"/>
              <a:ext cx="79375" cy="41275"/>
            </a:xfrm>
            <a:custGeom>
              <a:avLst/>
              <a:gdLst/>
              <a:ahLst/>
              <a:cxnLst/>
              <a:rect l="l" t="t" r="r" b="b"/>
              <a:pathLst>
                <a:path w="79375" h="41275">
                  <a:moveTo>
                    <a:pt x="79248" y="41148"/>
                  </a:moveTo>
                  <a:lnTo>
                    <a:pt x="79248" y="33528"/>
                  </a:lnTo>
                  <a:lnTo>
                    <a:pt x="77724" y="27432"/>
                  </a:lnTo>
                  <a:lnTo>
                    <a:pt x="48768" y="1524"/>
                  </a:lnTo>
                  <a:lnTo>
                    <a:pt x="42672" y="0"/>
                  </a:lnTo>
                  <a:lnTo>
                    <a:pt x="36576" y="0"/>
                  </a:lnTo>
                  <a:lnTo>
                    <a:pt x="30480" y="1524"/>
                  </a:lnTo>
                  <a:lnTo>
                    <a:pt x="12192" y="10668"/>
                  </a:lnTo>
                  <a:lnTo>
                    <a:pt x="9144" y="16764"/>
                  </a:lnTo>
                  <a:lnTo>
                    <a:pt x="4572" y="21336"/>
                  </a:lnTo>
                  <a:lnTo>
                    <a:pt x="3048" y="27432"/>
                  </a:lnTo>
                  <a:lnTo>
                    <a:pt x="0" y="33528"/>
                  </a:lnTo>
                  <a:lnTo>
                    <a:pt x="0" y="41148"/>
                  </a:lnTo>
                </a:path>
              </a:pathLst>
            </a:custGeom>
            <a:ln w="1524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25" name="object 225"/>
            <p:cNvSpPr/>
            <p:nvPr/>
          </p:nvSpPr>
          <p:spPr>
            <a:xfrm>
              <a:off x="5925311" y="6283451"/>
              <a:ext cx="94615" cy="0"/>
            </a:xfrm>
            <a:custGeom>
              <a:avLst/>
              <a:gdLst/>
              <a:ahLst/>
              <a:cxnLst/>
              <a:rect l="l" t="t" r="r" b="b"/>
              <a:pathLst>
                <a:path w="94614">
                  <a:moveTo>
                    <a:pt x="79248" y="0"/>
                  </a:moveTo>
                  <a:lnTo>
                    <a:pt x="94488" y="0"/>
                  </a:lnTo>
                </a:path>
                <a:path w="94614">
                  <a:moveTo>
                    <a:pt x="0" y="0"/>
                  </a:moveTo>
                  <a:lnTo>
                    <a:pt x="15240" y="0"/>
                  </a:lnTo>
                </a:path>
              </a:pathLst>
            </a:custGeom>
            <a:ln w="15239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226" name="object 226"/>
          <p:cNvSpPr/>
          <p:nvPr/>
        </p:nvSpPr>
        <p:spPr>
          <a:xfrm>
            <a:off x="13462598" y="6275832"/>
            <a:ext cx="0" cy="15240"/>
          </a:xfrm>
          <a:custGeom>
            <a:avLst/>
            <a:gdLst/>
            <a:ahLst/>
            <a:cxnLst/>
            <a:rect l="l" t="t" r="r" b="b"/>
            <a:pathLst>
              <a:path h="15239">
                <a:moveTo>
                  <a:pt x="-7620" y="7619"/>
                </a:moveTo>
                <a:lnTo>
                  <a:pt x="7620" y="7619"/>
                </a:lnTo>
              </a:path>
            </a:pathLst>
          </a:custGeom>
          <a:ln w="15239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27" name="object 227"/>
          <p:cNvSpPr/>
          <p:nvPr/>
        </p:nvSpPr>
        <p:spPr>
          <a:xfrm>
            <a:off x="13276786" y="6275832"/>
            <a:ext cx="0" cy="15240"/>
          </a:xfrm>
          <a:custGeom>
            <a:avLst/>
            <a:gdLst/>
            <a:ahLst/>
            <a:cxnLst/>
            <a:rect l="l" t="t" r="r" b="b"/>
            <a:pathLst>
              <a:path h="15239">
                <a:moveTo>
                  <a:pt x="-7620" y="7619"/>
                </a:moveTo>
                <a:lnTo>
                  <a:pt x="7620" y="7619"/>
                </a:lnTo>
              </a:path>
            </a:pathLst>
          </a:custGeom>
          <a:ln w="15239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28" name="object 228"/>
          <p:cNvSpPr/>
          <p:nvPr/>
        </p:nvSpPr>
        <p:spPr>
          <a:xfrm>
            <a:off x="13087468" y="6275832"/>
            <a:ext cx="0" cy="15240"/>
          </a:xfrm>
          <a:custGeom>
            <a:avLst/>
            <a:gdLst/>
            <a:ahLst/>
            <a:cxnLst/>
            <a:rect l="l" t="t" r="r" b="b"/>
            <a:pathLst>
              <a:path h="15239">
                <a:moveTo>
                  <a:pt x="-7620" y="7619"/>
                </a:moveTo>
                <a:lnTo>
                  <a:pt x="7620" y="7619"/>
                </a:lnTo>
              </a:path>
            </a:pathLst>
          </a:custGeom>
          <a:ln w="15239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29" name="object 229"/>
          <p:cNvSpPr/>
          <p:nvPr/>
        </p:nvSpPr>
        <p:spPr>
          <a:xfrm>
            <a:off x="13462598" y="6623305"/>
            <a:ext cx="186981" cy="40005"/>
          </a:xfrm>
          <a:custGeom>
            <a:avLst/>
            <a:gdLst/>
            <a:ahLst/>
            <a:cxnLst/>
            <a:rect l="l" t="t" r="r" b="b"/>
            <a:pathLst>
              <a:path w="81279" h="40004">
                <a:moveTo>
                  <a:pt x="80772" y="39624"/>
                </a:moveTo>
                <a:lnTo>
                  <a:pt x="80772" y="33528"/>
                </a:lnTo>
                <a:lnTo>
                  <a:pt x="79248" y="27432"/>
                </a:lnTo>
                <a:lnTo>
                  <a:pt x="76200" y="19812"/>
                </a:lnTo>
                <a:lnTo>
                  <a:pt x="71628" y="15240"/>
                </a:lnTo>
                <a:lnTo>
                  <a:pt x="67056" y="9144"/>
                </a:lnTo>
                <a:lnTo>
                  <a:pt x="62484" y="6096"/>
                </a:lnTo>
                <a:lnTo>
                  <a:pt x="50292" y="0"/>
                </a:lnTo>
                <a:lnTo>
                  <a:pt x="30480" y="0"/>
                </a:lnTo>
                <a:lnTo>
                  <a:pt x="1524" y="27432"/>
                </a:lnTo>
                <a:lnTo>
                  <a:pt x="0" y="33528"/>
                </a:lnTo>
                <a:lnTo>
                  <a:pt x="0" y="39624"/>
                </a:lnTo>
              </a:path>
            </a:pathLst>
          </a:custGeom>
          <a:ln w="1524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grpSp>
        <p:nvGrpSpPr>
          <p:cNvPr id="230" name="object 230"/>
          <p:cNvGrpSpPr/>
          <p:nvPr/>
        </p:nvGrpSpPr>
        <p:grpSpPr>
          <a:xfrm>
            <a:off x="13069938" y="6615684"/>
            <a:ext cx="410481" cy="55244"/>
            <a:chOff x="5681471" y="6615684"/>
            <a:chExt cx="178435" cy="55244"/>
          </a:xfrm>
        </p:grpSpPr>
        <p:sp>
          <p:nvSpPr>
            <p:cNvPr id="231" name="object 231"/>
            <p:cNvSpPr/>
            <p:nvPr/>
          </p:nvSpPr>
          <p:spPr>
            <a:xfrm>
              <a:off x="5689091" y="6623304"/>
              <a:ext cx="82550" cy="40005"/>
            </a:xfrm>
            <a:custGeom>
              <a:avLst/>
              <a:gdLst/>
              <a:ahLst/>
              <a:cxnLst/>
              <a:rect l="l" t="t" r="r" b="b"/>
              <a:pathLst>
                <a:path w="82550" h="40004">
                  <a:moveTo>
                    <a:pt x="82296" y="39624"/>
                  </a:moveTo>
                  <a:lnTo>
                    <a:pt x="64008" y="6096"/>
                  </a:lnTo>
                  <a:lnTo>
                    <a:pt x="51816" y="0"/>
                  </a:lnTo>
                  <a:lnTo>
                    <a:pt x="30480" y="0"/>
                  </a:lnTo>
                  <a:lnTo>
                    <a:pt x="24384" y="3048"/>
                  </a:lnTo>
                  <a:lnTo>
                    <a:pt x="19812" y="6096"/>
                  </a:lnTo>
                  <a:lnTo>
                    <a:pt x="13716" y="9144"/>
                  </a:lnTo>
                  <a:lnTo>
                    <a:pt x="9144" y="15240"/>
                  </a:lnTo>
                  <a:lnTo>
                    <a:pt x="3048" y="27432"/>
                  </a:lnTo>
                  <a:lnTo>
                    <a:pt x="0" y="39624"/>
                  </a:lnTo>
                </a:path>
              </a:pathLst>
            </a:custGeom>
            <a:ln w="1524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32" name="object 232"/>
            <p:cNvSpPr/>
            <p:nvPr/>
          </p:nvSpPr>
          <p:spPr>
            <a:xfrm>
              <a:off x="5771388" y="6623304"/>
              <a:ext cx="81280" cy="40005"/>
            </a:xfrm>
            <a:custGeom>
              <a:avLst/>
              <a:gdLst/>
              <a:ahLst/>
              <a:cxnLst/>
              <a:rect l="l" t="t" r="r" b="b"/>
              <a:pathLst>
                <a:path w="81279" h="40004">
                  <a:moveTo>
                    <a:pt x="80772" y="39624"/>
                  </a:moveTo>
                  <a:lnTo>
                    <a:pt x="80772" y="33528"/>
                  </a:lnTo>
                  <a:lnTo>
                    <a:pt x="77724" y="27432"/>
                  </a:lnTo>
                  <a:lnTo>
                    <a:pt x="74676" y="19812"/>
                  </a:lnTo>
                  <a:lnTo>
                    <a:pt x="71628" y="15240"/>
                  </a:lnTo>
                  <a:lnTo>
                    <a:pt x="67056" y="9144"/>
                  </a:lnTo>
                  <a:lnTo>
                    <a:pt x="62484" y="6096"/>
                  </a:lnTo>
                  <a:lnTo>
                    <a:pt x="50292" y="0"/>
                  </a:lnTo>
                  <a:lnTo>
                    <a:pt x="30480" y="0"/>
                  </a:lnTo>
                  <a:lnTo>
                    <a:pt x="12192" y="9144"/>
                  </a:lnTo>
                  <a:lnTo>
                    <a:pt x="7620" y="15240"/>
                  </a:lnTo>
                  <a:lnTo>
                    <a:pt x="1524" y="27432"/>
                  </a:lnTo>
                  <a:lnTo>
                    <a:pt x="0" y="33528"/>
                  </a:lnTo>
                  <a:lnTo>
                    <a:pt x="0" y="39624"/>
                  </a:lnTo>
                </a:path>
              </a:pathLst>
            </a:custGeom>
            <a:ln w="1524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233" name="object 233"/>
          <p:cNvGrpSpPr/>
          <p:nvPr/>
        </p:nvGrpSpPr>
        <p:grpSpPr>
          <a:xfrm>
            <a:off x="13630879" y="6615685"/>
            <a:ext cx="217657" cy="62865"/>
            <a:chOff x="5925311" y="6615684"/>
            <a:chExt cx="94615" cy="62865"/>
          </a:xfrm>
        </p:grpSpPr>
        <p:sp>
          <p:nvSpPr>
            <p:cNvPr id="234" name="object 234"/>
            <p:cNvSpPr/>
            <p:nvPr/>
          </p:nvSpPr>
          <p:spPr>
            <a:xfrm>
              <a:off x="5932932" y="6623304"/>
              <a:ext cx="79375" cy="40005"/>
            </a:xfrm>
            <a:custGeom>
              <a:avLst/>
              <a:gdLst/>
              <a:ahLst/>
              <a:cxnLst/>
              <a:rect l="l" t="t" r="r" b="b"/>
              <a:pathLst>
                <a:path w="79375" h="40004">
                  <a:moveTo>
                    <a:pt x="79248" y="39624"/>
                  </a:moveTo>
                  <a:lnTo>
                    <a:pt x="79248" y="33528"/>
                  </a:lnTo>
                  <a:lnTo>
                    <a:pt x="77724" y="27432"/>
                  </a:lnTo>
                  <a:lnTo>
                    <a:pt x="74676" y="19812"/>
                  </a:lnTo>
                  <a:lnTo>
                    <a:pt x="71628" y="15240"/>
                  </a:lnTo>
                  <a:lnTo>
                    <a:pt x="67056" y="9144"/>
                  </a:lnTo>
                  <a:lnTo>
                    <a:pt x="48768" y="0"/>
                  </a:lnTo>
                  <a:lnTo>
                    <a:pt x="30480" y="0"/>
                  </a:lnTo>
                  <a:lnTo>
                    <a:pt x="12192" y="9144"/>
                  </a:lnTo>
                  <a:lnTo>
                    <a:pt x="9144" y="15240"/>
                  </a:lnTo>
                  <a:lnTo>
                    <a:pt x="4572" y="21336"/>
                  </a:lnTo>
                  <a:lnTo>
                    <a:pt x="3048" y="27432"/>
                  </a:lnTo>
                  <a:lnTo>
                    <a:pt x="0" y="33528"/>
                  </a:lnTo>
                  <a:lnTo>
                    <a:pt x="0" y="39624"/>
                  </a:lnTo>
                </a:path>
              </a:pathLst>
            </a:custGeom>
            <a:ln w="1524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35" name="object 235"/>
            <p:cNvSpPr/>
            <p:nvPr/>
          </p:nvSpPr>
          <p:spPr>
            <a:xfrm>
              <a:off x="5925311" y="6670548"/>
              <a:ext cx="94615" cy="0"/>
            </a:xfrm>
            <a:custGeom>
              <a:avLst/>
              <a:gdLst/>
              <a:ahLst/>
              <a:cxnLst/>
              <a:rect l="l" t="t" r="r" b="b"/>
              <a:pathLst>
                <a:path w="94614">
                  <a:moveTo>
                    <a:pt x="79248" y="0"/>
                  </a:moveTo>
                  <a:lnTo>
                    <a:pt x="94488" y="0"/>
                  </a:lnTo>
                </a:path>
                <a:path w="94614">
                  <a:moveTo>
                    <a:pt x="0" y="0"/>
                  </a:moveTo>
                  <a:lnTo>
                    <a:pt x="15240" y="0"/>
                  </a:lnTo>
                </a:path>
              </a:pathLst>
            </a:custGeom>
            <a:ln w="15239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236" name="object 236"/>
          <p:cNvSpPr/>
          <p:nvPr/>
        </p:nvSpPr>
        <p:spPr>
          <a:xfrm>
            <a:off x="13462598" y="6662928"/>
            <a:ext cx="0" cy="15240"/>
          </a:xfrm>
          <a:custGeom>
            <a:avLst/>
            <a:gdLst/>
            <a:ahLst/>
            <a:cxnLst/>
            <a:rect l="l" t="t" r="r" b="b"/>
            <a:pathLst>
              <a:path h="15240">
                <a:moveTo>
                  <a:pt x="-7620" y="7619"/>
                </a:moveTo>
                <a:lnTo>
                  <a:pt x="7620" y="7619"/>
                </a:lnTo>
              </a:path>
            </a:pathLst>
          </a:custGeom>
          <a:ln w="15239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37" name="object 237"/>
          <p:cNvSpPr/>
          <p:nvPr/>
        </p:nvSpPr>
        <p:spPr>
          <a:xfrm>
            <a:off x="13276786" y="6662928"/>
            <a:ext cx="0" cy="15240"/>
          </a:xfrm>
          <a:custGeom>
            <a:avLst/>
            <a:gdLst/>
            <a:ahLst/>
            <a:cxnLst/>
            <a:rect l="l" t="t" r="r" b="b"/>
            <a:pathLst>
              <a:path h="15240">
                <a:moveTo>
                  <a:pt x="-7620" y="7619"/>
                </a:moveTo>
                <a:lnTo>
                  <a:pt x="7620" y="7619"/>
                </a:lnTo>
              </a:path>
            </a:pathLst>
          </a:custGeom>
          <a:ln w="15239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38" name="object 238"/>
          <p:cNvSpPr/>
          <p:nvPr/>
        </p:nvSpPr>
        <p:spPr>
          <a:xfrm>
            <a:off x="13087468" y="6662928"/>
            <a:ext cx="0" cy="15240"/>
          </a:xfrm>
          <a:custGeom>
            <a:avLst/>
            <a:gdLst/>
            <a:ahLst/>
            <a:cxnLst/>
            <a:rect l="l" t="t" r="r" b="b"/>
            <a:pathLst>
              <a:path h="15240">
                <a:moveTo>
                  <a:pt x="-7620" y="7619"/>
                </a:moveTo>
                <a:lnTo>
                  <a:pt x="7620" y="7619"/>
                </a:lnTo>
              </a:path>
            </a:pathLst>
          </a:custGeom>
          <a:ln w="15239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39" name="object 239"/>
          <p:cNvSpPr/>
          <p:nvPr/>
        </p:nvSpPr>
        <p:spPr>
          <a:xfrm>
            <a:off x="12929701" y="5867400"/>
            <a:ext cx="157765" cy="0"/>
          </a:xfrm>
          <a:custGeom>
            <a:avLst/>
            <a:gdLst/>
            <a:ahLst/>
            <a:cxnLst/>
            <a:rect l="l" t="t" r="r" b="b"/>
            <a:pathLst>
              <a:path w="68579">
                <a:moveTo>
                  <a:pt x="68580" y="0"/>
                </a:moveTo>
                <a:lnTo>
                  <a:pt x="0" y="0"/>
                </a:lnTo>
              </a:path>
            </a:pathLst>
          </a:custGeom>
          <a:ln w="1524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40" name="object 240"/>
          <p:cNvSpPr/>
          <p:nvPr/>
        </p:nvSpPr>
        <p:spPr>
          <a:xfrm>
            <a:off x="12929701" y="6678167"/>
            <a:ext cx="157765" cy="0"/>
          </a:xfrm>
          <a:custGeom>
            <a:avLst/>
            <a:gdLst/>
            <a:ahLst/>
            <a:cxnLst/>
            <a:rect l="l" t="t" r="r" b="b"/>
            <a:pathLst>
              <a:path w="68579">
                <a:moveTo>
                  <a:pt x="68580" y="0"/>
                </a:moveTo>
                <a:lnTo>
                  <a:pt x="0" y="0"/>
                </a:lnTo>
              </a:path>
            </a:pathLst>
          </a:custGeom>
          <a:ln w="1524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41" name="object 241"/>
          <p:cNvSpPr/>
          <p:nvPr/>
        </p:nvSpPr>
        <p:spPr>
          <a:xfrm>
            <a:off x="12929701" y="5868923"/>
            <a:ext cx="157765" cy="963294"/>
          </a:xfrm>
          <a:custGeom>
            <a:avLst/>
            <a:gdLst/>
            <a:ahLst/>
            <a:cxnLst/>
            <a:rect l="l" t="t" r="r" b="b"/>
            <a:pathLst>
              <a:path w="68579" h="963295">
                <a:moveTo>
                  <a:pt x="68580" y="429768"/>
                </a:moveTo>
                <a:lnTo>
                  <a:pt x="0" y="429768"/>
                </a:lnTo>
              </a:path>
              <a:path w="68579" h="963295">
                <a:moveTo>
                  <a:pt x="0" y="0"/>
                </a:moveTo>
                <a:lnTo>
                  <a:pt x="0" y="963168"/>
                </a:lnTo>
              </a:path>
            </a:pathLst>
          </a:custGeom>
          <a:ln w="1524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42" name="object 242"/>
          <p:cNvSpPr/>
          <p:nvPr/>
        </p:nvSpPr>
        <p:spPr>
          <a:xfrm>
            <a:off x="13830714" y="5867400"/>
            <a:ext cx="1785080" cy="0"/>
          </a:xfrm>
          <a:custGeom>
            <a:avLst/>
            <a:gdLst/>
            <a:ahLst/>
            <a:cxnLst/>
            <a:rect l="l" t="t" r="r" b="b"/>
            <a:pathLst>
              <a:path w="775970">
                <a:moveTo>
                  <a:pt x="0" y="0"/>
                </a:moveTo>
                <a:lnTo>
                  <a:pt x="775716" y="0"/>
                </a:lnTo>
              </a:path>
            </a:pathLst>
          </a:custGeom>
          <a:ln w="1524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43" name="object 243"/>
          <p:cNvSpPr/>
          <p:nvPr/>
        </p:nvSpPr>
        <p:spPr>
          <a:xfrm>
            <a:off x="13830714" y="6678167"/>
            <a:ext cx="1785080" cy="0"/>
          </a:xfrm>
          <a:custGeom>
            <a:avLst/>
            <a:gdLst/>
            <a:ahLst/>
            <a:cxnLst/>
            <a:rect l="l" t="t" r="r" b="b"/>
            <a:pathLst>
              <a:path w="775970">
                <a:moveTo>
                  <a:pt x="0" y="0"/>
                </a:moveTo>
                <a:lnTo>
                  <a:pt x="775716" y="0"/>
                </a:lnTo>
              </a:path>
            </a:pathLst>
          </a:custGeom>
          <a:ln w="1524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44" name="object 244"/>
          <p:cNvSpPr/>
          <p:nvPr/>
        </p:nvSpPr>
        <p:spPr>
          <a:xfrm>
            <a:off x="13830714" y="6298692"/>
            <a:ext cx="1785080" cy="0"/>
          </a:xfrm>
          <a:custGeom>
            <a:avLst/>
            <a:gdLst/>
            <a:ahLst/>
            <a:cxnLst/>
            <a:rect l="l" t="t" r="r" b="b"/>
            <a:pathLst>
              <a:path w="775970">
                <a:moveTo>
                  <a:pt x="0" y="0"/>
                </a:moveTo>
                <a:lnTo>
                  <a:pt x="775716" y="0"/>
                </a:lnTo>
              </a:path>
            </a:pathLst>
          </a:custGeom>
          <a:ln w="1524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45" name="object 245"/>
          <p:cNvSpPr/>
          <p:nvPr/>
        </p:nvSpPr>
        <p:spPr>
          <a:xfrm>
            <a:off x="12810505" y="6833616"/>
            <a:ext cx="232265" cy="196850"/>
          </a:xfrm>
          <a:custGeom>
            <a:avLst/>
            <a:gdLst/>
            <a:ahLst/>
            <a:cxnLst/>
            <a:rect l="l" t="t" r="r" b="b"/>
            <a:pathLst>
              <a:path w="100964" h="196850">
                <a:moveTo>
                  <a:pt x="50291" y="131064"/>
                </a:moveTo>
                <a:lnTo>
                  <a:pt x="50291" y="0"/>
                </a:lnTo>
              </a:path>
              <a:path w="100964" h="196850">
                <a:moveTo>
                  <a:pt x="12191" y="163067"/>
                </a:moveTo>
                <a:lnTo>
                  <a:pt x="88391" y="163067"/>
                </a:lnTo>
              </a:path>
              <a:path w="100964" h="196850">
                <a:moveTo>
                  <a:pt x="25907" y="196596"/>
                </a:moveTo>
                <a:lnTo>
                  <a:pt x="76200" y="196596"/>
                </a:lnTo>
              </a:path>
              <a:path w="100964" h="196850">
                <a:moveTo>
                  <a:pt x="0" y="131064"/>
                </a:moveTo>
                <a:lnTo>
                  <a:pt x="100583" y="131064"/>
                </a:lnTo>
              </a:path>
            </a:pathLst>
          </a:custGeom>
          <a:ln w="1524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grpSp>
        <p:nvGrpSpPr>
          <p:cNvPr id="246" name="object 246"/>
          <p:cNvGrpSpPr/>
          <p:nvPr/>
        </p:nvGrpSpPr>
        <p:grpSpPr>
          <a:xfrm>
            <a:off x="12523021" y="7354823"/>
            <a:ext cx="733314" cy="320040"/>
            <a:chOff x="5443728" y="7354823"/>
            <a:chExt cx="318770" cy="320040"/>
          </a:xfrm>
        </p:grpSpPr>
        <p:sp>
          <p:nvSpPr>
            <p:cNvPr id="247" name="object 247"/>
            <p:cNvSpPr/>
            <p:nvPr/>
          </p:nvSpPr>
          <p:spPr>
            <a:xfrm>
              <a:off x="5451348" y="7362443"/>
              <a:ext cx="303530" cy="303530"/>
            </a:xfrm>
            <a:custGeom>
              <a:avLst/>
              <a:gdLst/>
              <a:ahLst/>
              <a:cxnLst/>
              <a:rect l="l" t="t" r="r" b="b"/>
              <a:pathLst>
                <a:path w="303529" h="303529">
                  <a:moveTo>
                    <a:pt x="0" y="150875"/>
                  </a:moveTo>
                  <a:lnTo>
                    <a:pt x="7802" y="102998"/>
                  </a:lnTo>
                  <a:lnTo>
                    <a:pt x="29504" y="61557"/>
                  </a:lnTo>
                  <a:lnTo>
                    <a:pt x="62544" y="28968"/>
                  </a:lnTo>
                  <a:lnTo>
                    <a:pt x="104363" y="7644"/>
                  </a:lnTo>
                  <a:lnTo>
                    <a:pt x="152400" y="0"/>
                  </a:lnTo>
                  <a:lnTo>
                    <a:pt x="199692" y="7644"/>
                  </a:lnTo>
                  <a:lnTo>
                    <a:pt x="241060" y="28968"/>
                  </a:lnTo>
                  <a:lnTo>
                    <a:pt x="273868" y="61557"/>
                  </a:lnTo>
                  <a:lnTo>
                    <a:pt x="295485" y="102998"/>
                  </a:lnTo>
                  <a:lnTo>
                    <a:pt x="303276" y="150875"/>
                  </a:lnTo>
                  <a:lnTo>
                    <a:pt x="295485" y="198912"/>
                  </a:lnTo>
                  <a:lnTo>
                    <a:pt x="273868" y="240731"/>
                  </a:lnTo>
                  <a:lnTo>
                    <a:pt x="241060" y="273771"/>
                  </a:lnTo>
                  <a:lnTo>
                    <a:pt x="199692" y="295473"/>
                  </a:lnTo>
                  <a:lnTo>
                    <a:pt x="152400" y="303275"/>
                  </a:lnTo>
                  <a:lnTo>
                    <a:pt x="104363" y="295473"/>
                  </a:lnTo>
                  <a:lnTo>
                    <a:pt x="62544" y="273771"/>
                  </a:lnTo>
                  <a:lnTo>
                    <a:pt x="29504" y="240731"/>
                  </a:lnTo>
                  <a:lnTo>
                    <a:pt x="7802" y="198912"/>
                  </a:lnTo>
                  <a:lnTo>
                    <a:pt x="0" y="150875"/>
                  </a:lnTo>
                </a:path>
              </a:pathLst>
            </a:custGeom>
            <a:ln w="1524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248" name="object 248"/>
            <p:cNvPicPr/>
            <p:nvPr/>
          </p:nvPicPr>
          <p:blipFill>
            <a:blip r:embed="rId5" cstate="print"/>
            <a:stretch>
              <a:fillRect/>
            </a:stretch>
          </p:blipFill>
          <p:spPr>
            <a:xfrm>
              <a:off x="5526023" y="7473696"/>
              <a:ext cx="161544" cy="201167"/>
            </a:xfrm>
            <a:prstGeom prst="rect">
              <a:avLst/>
            </a:prstGeom>
          </p:spPr>
        </p:pic>
      </p:grpSp>
      <p:grpSp>
        <p:nvGrpSpPr>
          <p:cNvPr id="249" name="object 249"/>
          <p:cNvGrpSpPr/>
          <p:nvPr/>
        </p:nvGrpSpPr>
        <p:grpSpPr>
          <a:xfrm>
            <a:off x="5879367" y="7972043"/>
            <a:ext cx="1297177" cy="615950"/>
            <a:chOff x="2555747" y="7972043"/>
            <a:chExt cx="563880" cy="615950"/>
          </a:xfrm>
        </p:grpSpPr>
        <p:sp>
          <p:nvSpPr>
            <p:cNvPr id="250" name="object 250"/>
            <p:cNvSpPr/>
            <p:nvPr/>
          </p:nvSpPr>
          <p:spPr>
            <a:xfrm>
              <a:off x="2563367" y="7979663"/>
              <a:ext cx="303530" cy="303530"/>
            </a:xfrm>
            <a:custGeom>
              <a:avLst/>
              <a:gdLst/>
              <a:ahLst/>
              <a:cxnLst/>
              <a:rect l="l" t="t" r="r" b="b"/>
              <a:pathLst>
                <a:path w="303530" h="303529">
                  <a:moveTo>
                    <a:pt x="0" y="150875"/>
                  </a:moveTo>
                  <a:lnTo>
                    <a:pt x="7656" y="102998"/>
                  </a:lnTo>
                  <a:lnTo>
                    <a:pt x="29065" y="61557"/>
                  </a:lnTo>
                  <a:lnTo>
                    <a:pt x="61886" y="28968"/>
                  </a:lnTo>
                  <a:lnTo>
                    <a:pt x="103778" y="7644"/>
                  </a:lnTo>
                  <a:lnTo>
                    <a:pt x="152400" y="0"/>
                  </a:lnTo>
                  <a:lnTo>
                    <a:pt x="199692" y="7644"/>
                  </a:lnTo>
                  <a:lnTo>
                    <a:pt x="241060" y="28968"/>
                  </a:lnTo>
                  <a:lnTo>
                    <a:pt x="273868" y="61557"/>
                  </a:lnTo>
                  <a:lnTo>
                    <a:pt x="295485" y="102998"/>
                  </a:lnTo>
                  <a:lnTo>
                    <a:pt x="303276" y="150875"/>
                  </a:lnTo>
                  <a:lnTo>
                    <a:pt x="295485" y="198912"/>
                  </a:lnTo>
                  <a:lnTo>
                    <a:pt x="273868" y="240731"/>
                  </a:lnTo>
                  <a:lnTo>
                    <a:pt x="241060" y="273771"/>
                  </a:lnTo>
                  <a:lnTo>
                    <a:pt x="199692" y="295473"/>
                  </a:lnTo>
                  <a:lnTo>
                    <a:pt x="152400" y="303275"/>
                  </a:lnTo>
                  <a:lnTo>
                    <a:pt x="103778" y="295473"/>
                  </a:lnTo>
                  <a:lnTo>
                    <a:pt x="61886" y="273771"/>
                  </a:lnTo>
                  <a:lnTo>
                    <a:pt x="29065" y="240731"/>
                  </a:lnTo>
                  <a:lnTo>
                    <a:pt x="7656" y="198912"/>
                  </a:lnTo>
                  <a:lnTo>
                    <a:pt x="0" y="150875"/>
                  </a:lnTo>
                </a:path>
              </a:pathLst>
            </a:custGeom>
            <a:ln w="1524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251" name="object 251"/>
            <p:cNvPicPr/>
            <p:nvPr/>
          </p:nvPicPr>
          <p:blipFill>
            <a:blip r:embed="rId19" cstate="print"/>
            <a:stretch>
              <a:fillRect/>
            </a:stretch>
          </p:blipFill>
          <p:spPr>
            <a:xfrm>
              <a:off x="2618231" y="8084819"/>
              <a:ext cx="192023" cy="89915"/>
            </a:xfrm>
            <a:prstGeom prst="rect">
              <a:avLst/>
            </a:prstGeom>
          </p:spPr>
        </p:pic>
        <p:pic>
          <p:nvPicPr>
            <p:cNvPr id="252" name="object 252"/>
            <p:cNvPicPr/>
            <p:nvPr/>
          </p:nvPicPr>
          <p:blipFill>
            <a:blip r:embed="rId20" cstate="print"/>
            <a:stretch>
              <a:fillRect/>
            </a:stretch>
          </p:blipFill>
          <p:spPr>
            <a:xfrm>
              <a:off x="2805683" y="8284463"/>
              <a:ext cx="86867" cy="187451"/>
            </a:xfrm>
            <a:prstGeom prst="rect">
              <a:avLst/>
            </a:prstGeom>
          </p:spPr>
        </p:pic>
        <p:pic>
          <p:nvPicPr>
            <p:cNvPr id="253" name="object 253"/>
            <p:cNvPicPr/>
            <p:nvPr/>
          </p:nvPicPr>
          <p:blipFill>
            <a:blip r:embed="rId11" cstate="print"/>
            <a:stretch>
              <a:fillRect/>
            </a:stretch>
          </p:blipFill>
          <p:spPr>
            <a:xfrm>
              <a:off x="2924556" y="8282939"/>
              <a:ext cx="99059" cy="64007"/>
            </a:xfrm>
            <a:prstGeom prst="rect">
              <a:avLst/>
            </a:prstGeom>
          </p:spPr>
        </p:pic>
        <p:pic>
          <p:nvPicPr>
            <p:cNvPr id="254" name="object 254"/>
            <p:cNvPicPr/>
            <p:nvPr/>
          </p:nvPicPr>
          <p:blipFill>
            <a:blip r:embed="rId21" cstate="print"/>
            <a:stretch>
              <a:fillRect/>
            </a:stretch>
          </p:blipFill>
          <p:spPr>
            <a:xfrm>
              <a:off x="2717291" y="8386571"/>
              <a:ext cx="402335" cy="201167"/>
            </a:xfrm>
            <a:prstGeom prst="rect">
              <a:avLst/>
            </a:prstGeom>
          </p:spPr>
        </p:pic>
      </p:grpSp>
      <p:grpSp>
        <p:nvGrpSpPr>
          <p:cNvPr id="255" name="object 255"/>
          <p:cNvGrpSpPr/>
          <p:nvPr/>
        </p:nvGrpSpPr>
        <p:grpSpPr>
          <a:xfrm>
            <a:off x="3088683" y="5826252"/>
            <a:ext cx="2899659" cy="867410"/>
            <a:chOff x="1342643" y="5826252"/>
            <a:chExt cx="1260475" cy="867410"/>
          </a:xfrm>
        </p:grpSpPr>
        <p:sp>
          <p:nvSpPr>
            <p:cNvPr id="256" name="object 256"/>
            <p:cNvSpPr/>
            <p:nvPr/>
          </p:nvSpPr>
          <p:spPr>
            <a:xfrm>
              <a:off x="1542287" y="5833872"/>
              <a:ext cx="853440" cy="852169"/>
            </a:xfrm>
            <a:custGeom>
              <a:avLst/>
              <a:gdLst/>
              <a:ahLst/>
              <a:cxnLst/>
              <a:rect l="l" t="t" r="r" b="b"/>
              <a:pathLst>
                <a:path w="853439" h="852170">
                  <a:moveTo>
                    <a:pt x="0" y="426719"/>
                  </a:moveTo>
                  <a:lnTo>
                    <a:pt x="2516" y="380394"/>
                  </a:lnTo>
                  <a:lnTo>
                    <a:pt x="9887" y="335471"/>
                  </a:lnTo>
                  <a:lnTo>
                    <a:pt x="21848" y="292217"/>
                  </a:lnTo>
                  <a:lnTo>
                    <a:pt x="38132" y="250898"/>
                  </a:lnTo>
                  <a:lnTo>
                    <a:pt x="58476" y="211779"/>
                  </a:lnTo>
                  <a:lnTo>
                    <a:pt x="82612" y="175125"/>
                  </a:lnTo>
                  <a:lnTo>
                    <a:pt x="110277" y="141203"/>
                  </a:lnTo>
                  <a:lnTo>
                    <a:pt x="141203" y="110277"/>
                  </a:lnTo>
                  <a:lnTo>
                    <a:pt x="175125" y="82612"/>
                  </a:lnTo>
                  <a:lnTo>
                    <a:pt x="211779" y="58476"/>
                  </a:lnTo>
                  <a:lnTo>
                    <a:pt x="250898" y="38132"/>
                  </a:lnTo>
                  <a:lnTo>
                    <a:pt x="292217" y="21848"/>
                  </a:lnTo>
                  <a:lnTo>
                    <a:pt x="335471" y="9887"/>
                  </a:lnTo>
                  <a:lnTo>
                    <a:pt x="380394" y="2516"/>
                  </a:lnTo>
                  <a:lnTo>
                    <a:pt x="426719" y="0"/>
                  </a:lnTo>
                  <a:lnTo>
                    <a:pt x="473045" y="2516"/>
                  </a:lnTo>
                  <a:lnTo>
                    <a:pt x="517968" y="9887"/>
                  </a:lnTo>
                  <a:lnTo>
                    <a:pt x="561222" y="21848"/>
                  </a:lnTo>
                  <a:lnTo>
                    <a:pt x="602541" y="38132"/>
                  </a:lnTo>
                  <a:lnTo>
                    <a:pt x="641660" y="58476"/>
                  </a:lnTo>
                  <a:lnTo>
                    <a:pt x="678314" y="82612"/>
                  </a:lnTo>
                  <a:lnTo>
                    <a:pt x="712236" y="110277"/>
                  </a:lnTo>
                  <a:lnTo>
                    <a:pt x="743162" y="141203"/>
                  </a:lnTo>
                  <a:lnTo>
                    <a:pt x="770827" y="175125"/>
                  </a:lnTo>
                  <a:lnTo>
                    <a:pt x="794963" y="211779"/>
                  </a:lnTo>
                  <a:lnTo>
                    <a:pt x="815307" y="250898"/>
                  </a:lnTo>
                  <a:lnTo>
                    <a:pt x="831591" y="292217"/>
                  </a:lnTo>
                  <a:lnTo>
                    <a:pt x="843552" y="335471"/>
                  </a:lnTo>
                  <a:lnTo>
                    <a:pt x="850923" y="380394"/>
                  </a:lnTo>
                  <a:lnTo>
                    <a:pt x="853439" y="426719"/>
                  </a:lnTo>
                  <a:lnTo>
                    <a:pt x="850923" y="473026"/>
                  </a:lnTo>
                  <a:lnTo>
                    <a:pt x="843552" y="517894"/>
                  </a:lnTo>
                  <a:lnTo>
                    <a:pt x="831591" y="561063"/>
                  </a:lnTo>
                  <a:lnTo>
                    <a:pt x="815307" y="602273"/>
                  </a:lnTo>
                  <a:lnTo>
                    <a:pt x="794963" y="641265"/>
                  </a:lnTo>
                  <a:lnTo>
                    <a:pt x="770827" y="677777"/>
                  </a:lnTo>
                  <a:lnTo>
                    <a:pt x="743162" y="711550"/>
                  </a:lnTo>
                  <a:lnTo>
                    <a:pt x="712236" y="742324"/>
                  </a:lnTo>
                  <a:lnTo>
                    <a:pt x="678314" y="769839"/>
                  </a:lnTo>
                  <a:lnTo>
                    <a:pt x="641660" y="793834"/>
                  </a:lnTo>
                  <a:lnTo>
                    <a:pt x="602541" y="814050"/>
                  </a:lnTo>
                  <a:lnTo>
                    <a:pt x="561222" y="830226"/>
                  </a:lnTo>
                  <a:lnTo>
                    <a:pt x="517968" y="842102"/>
                  </a:lnTo>
                  <a:lnTo>
                    <a:pt x="473045" y="849419"/>
                  </a:lnTo>
                  <a:lnTo>
                    <a:pt x="426719" y="851915"/>
                  </a:lnTo>
                  <a:lnTo>
                    <a:pt x="380394" y="849419"/>
                  </a:lnTo>
                  <a:lnTo>
                    <a:pt x="335471" y="842102"/>
                  </a:lnTo>
                  <a:lnTo>
                    <a:pt x="292217" y="830226"/>
                  </a:lnTo>
                  <a:lnTo>
                    <a:pt x="250898" y="814050"/>
                  </a:lnTo>
                  <a:lnTo>
                    <a:pt x="211779" y="793834"/>
                  </a:lnTo>
                  <a:lnTo>
                    <a:pt x="175125" y="769839"/>
                  </a:lnTo>
                  <a:lnTo>
                    <a:pt x="141203" y="742324"/>
                  </a:lnTo>
                  <a:lnTo>
                    <a:pt x="110277" y="711550"/>
                  </a:lnTo>
                  <a:lnTo>
                    <a:pt x="82612" y="677777"/>
                  </a:lnTo>
                  <a:lnTo>
                    <a:pt x="58476" y="641265"/>
                  </a:lnTo>
                  <a:lnTo>
                    <a:pt x="38132" y="602273"/>
                  </a:lnTo>
                  <a:lnTo>
                    <a:pt x="21848" y="561063"/>
                  </a:lnTo>
                  <a:lnTo>
                    <a:pt x="9887" y="517894"/>
                  </a:lnTo>
                  <a:lnTo>
                    <a:pt x="2516" y="473026"/>
                  </a:lnTo>
                  <a:lnTo>
                    <a:pt x="0" y="426719"/>
                  </a:lnTo>
                </a:path>
              </a:pathLst>
            </a:custGeom>
            <a:ln w="1524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257" name="object 257"/>
            <p:cNvPicPr/>
            <p:nvPr/>
          </p:nvPicPr>
          <p:blipFill>
            <a:blip r:embed="rId22" cstate="print"/>
            <a:stretch>
              <a:fillRect/>
            </a:stretch>
          </p:blipFill>
          <p:spPr>
            <a:xfrm>
              <a:off x="1722119" y="5919215"/>
              <a:ext cx="499871" cy="64007"/>
            </a:xfrm>
            <a:prstGeom prst="rect">
              <a:avLst/>
            </a:prstGeom>
          </p:spPr>
        </p:pic>
        <p:pic>
          <p:nvPicPr>
            <p:cNvPr id="258" name="object 258"/>
            <p:cNvPicPr/>
            <p:nvPr/>
          </p:nvPicPr>
          <p:blipFill>
            <a:blip r:embed="rId23" cstate="print"/>
            <a:stretch>
              <a:fillRect/>
            </a:stretch>
          </p:blipFill>
          <p:spPr>
            <a:xfrm>
              <a:off x="1723643" y="6216395"/>
              <a:ext cx="499872" cy="64007"/>
            </a:xfrm>
            <a:prstGeom prst="rect">
              <a:avLst/>
            </a:prstGeom>
          </p:spPr>
        </p:pic>
        <p:sp>
          <p:nvSpPr>
            <p:cNvPr id="259" name="object 259"/>
            <p:cNvSpPr/>
            <p:nvPr/>
          </p:nvSpPr>
          <p:spPr>
            <a:xfrm>
              <a:off x="1891283" y="6510527"/>
              <a:ext cx="82550" cy="41275"/>
            </a:xfrm>
            <a:custGeom>
              <a:avLst/>
              <a:gdLst/>
              <a:ahLst/>
              <a:cxnLst/>
              <a:rect l="l" t="t" r="r" b="b"/>
              <a:pathLst>
                <a:path w="82550" h="41275">
                  <a:moveTo>
                    <a:pt x="82295" y="39624"/>
                  </a:moveTo>
                  <a:lnTo>
                    <a:pt x="64007" y="6096"/>
                  </a:lnTo>
                  <a:lnTo>
                    <a:pt x="56387" y="3048"/>
                  </a:lnTo>
                  <a:lnTo>
                    <a:pt x="50291" y="0"/>
                  </a:lnTo>
                  <a:lnTo>
                    <a:pt x="30479" y="0"/>
                  </a:lnTo>
                  <a:lnTo>
                    <a:pt x="18287" y="6096"/>
                  </a:lnTo>
                  <a:lnTo>
                    <a:pt x="9143" y="15240"/>
                  </a:lnTo>
                  <a:lnTo>
                    <a:pt x="4571" y="21336"/>
                  </a:lnTo>
                  <a:lnTo>
                    <a:pt x="3047" y="27432"/>
                  </a:lnTo>
                  <a:lnTo>
                    <a:pt x="1523" y="33528"/>
                  </a:lnTo>
                  <a:lnTo>
                    <a:pt x="0" y="41148"/>
                  </a:lnTo>
                </a:path>
              </a:pathLst>
            </a:custGeom>
            <a:ln w="1524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60" name="object 260"/>
            <p:cNvSpPr/>
            <p:nvPr/>
          </p:nvSpPr>
          <p:spPr>
            <a:xfrm>
              <a:off x="1731263" y="6510527"/>
              <a:ext cx="79375" cy="41275"/>
            </a:xfrm>
            <a:custGeom>
              <a:avLst/>
              <a:gdLst/>
              <a:ahLst/>
              <a:cxnLst/>
              <a:rect l="l" t="t" r="r" b="b"/>
              <a:pathLst>
                <a:path w="79375" h="41275">
                  <a:moveTo>
                    <a:pt x="79248" y="39624"/>
                  </a:moveTo>
                  <a:lnTo>
                    <a:pt x="79248" y="33528"/>
                  </a:lnTo>
                  <a:lnTo>
                    <a:pt x="77724" y="27432"/>
                  </a:lnTo>
                  <a:lnTo>
                    <a:pt x="50292" y="0"/>
                  </a:lnTo>
                  <a:lnTo>
                    <a:pt x="30480" y="0"/>
                  </a:lnTo>
                  <a:lnTo>
                    <a:pt x="1524" y="27432"/>
                  </a:lnTo>
                  <a:lnTo>
                    <a:pt x="0" y="33528"/>
                  </a:lnTo>
                  <a:lnTo>
                    <a:pt x="0" y="41148"/>
                  </a:lnTo>
                </a:path>
              </a:pathLst>
            </a:custGeom>
            <a:ln w="1524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61" name="object 261"/>
            <p:cNvSpPr/>
            <p:nvPr/>
          </p:nvSpPr>
          <p:spPr>
            <a:xfrm>
              <a:off x="1810511" y="6510527"/>
              <a:ext cx="81280" cy="41275"/>
            </a:xfrm>
            <a:custGeom>
              <a:avLst/>
              <a:gdLst/>
              <a:ahLst/>
              <a:cxnLst/>
              <a:rect l="l" t="t" r="r" b="b"/>
              <a:pathLst>
                <a:path w="81280" h="41275">
                  <a:moveTo>
                    <a:pt x="80772" y="39624"/>
                  </a:moveTo>
                  <a:lnTo>
                    <a:pt x="80772" y="33528"/>
                  </a:lnTo>
                  <a:lnTo>
                    <a:pt x="79248" y="27432"/>
                  </a:lnTo>
                  <a:lnTo>
                    <a:pt x="50292" y="0"/>
                  </a:lnTo>
                  <a:lnTo>
                    <a:pt x="30480" y="0"/>
                  </a:lnTo>
                  <a:lnTo>
                    <a:pt x="18288" y="6096"/>
                  </a:lnTo>
                  <a:lnTo>
                    <a:pt x="9144" y="15240"/>
                  </a:lnTo>
                  <a:lnTo>
                    <a:pt x="4572" y="21336"/>
                  </a:lnTo>
                  <a:lnTo>
                    <a:pt x="3048" y="27432"/>
                  </a:lnTo>
                  <a:lnTo>
                    <a:pt x="1524" y="33528"/>
                  </a:lnTo>
                  <a:lnTo>
                    <a:pt x="0" y="41148"/>
                  </a:lnTo>
                </a:path>
              </a:pathLst>
            </a:custGeom>
            <a:ln w="1524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62" name="object 262"/>
            <p:cNvSpPr/>
            <p:nvPr/>
          </p:nvSpPr>
          <p:spPr>
            <a:xfrm>
              <a:off x="1973579" y="6510527"/>
              <a:ext cx="81280" cy="41275"/>
            </a:xfrm>
            <a:custGeom>
              <a:avLst/>
              <a:gdLst/>
              <a:ahLst/>
              <a:cxnLst/>
              <a:rect l="l" t="t" r="r" b="b"/>
              <a:pathLst>
                <a:path w="81280" h="41275">
                  <a:moveTo>
                    <a:pt x="80772" y="39624"/>
                  </a:moveTo>
                  <a:lnTo>
                    <a:pt x="62484" y="6096"/>
                  </a:lnTo>
                  <a:lnTo>
                    <a:pt x="48768" y="0"/>
                  </a:lnTo>
                  <a:lnTo>
                    <a:pt x="30480" y="0"/>
                  </a:lnTo>
                  <a:lnTo>
                    <a:pt x="1524" y="27432"/>
                  </a:lnTo>
                  <a:lnTo>
                    <a:pt x="0" y="33528"/>
                  </a:lnTo>
                  <a:lnTo>
                    <a:pt x="0" y="41148"/>
                  </a:lnTo>
                </a:path>
              </a:pathLst>
            </a:custGeom>
            <a:ln w="1524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63" name="object 263"/>
            <p:cNvSpPr/>
            <p:nvPr/>
          </p:nvSpPr>
          <p:spPr>
            <a:xfrm>
              <a:off x="2046731" y="6550151"/>
              <a:ext cx="15240" cy="15240"/>
            </a:xfrm>
            <a:custGeom>
              <a:avLst/>
              <a:gdLst/>
              <a:ahLst/>
              <a:cxnLst/>
              <a:rect l="l" t="t" r="r" b="b"/>
              <a:pathLst>
                <a:path w="15239" h="15240">
                  <a:moveTo>
                    <a:pt x="0" y="15240"/>
                  </a:moveTo>
                  <a:lnTo>
                    <a:pt x="15239" y="15240"/>
                  </a:lnTo>
                  <a:lnTo>
                    <a:pt x="15239" y="0"/>
                  </a:lnTo>
                  <a:lnTo>
                    <a:pt x="0" y="0"/>
                  </a:lnTo>
                  <a:lnTo>
                    <a:pt x="0" y="1524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64" name="object 264"/>
            <p:cNvSpPr/>
            <p:nvPr/>
          </p:nvSpPr>
          <p:spPr>
            <a:xfrm>
              <a:off x="1723643" y="6557771"/>
              <a:ext cx="257810" cy="0"/>
            </a:xfrm>
            <a:custGeom>
              <a:avLst/>
              <a:gdLst/>
              <a:ahLst/>
              <a:cxnLst/>
              <a:rect l="l" t="t" r="r" b="b"/>
              <a:pathLst>
                <a:path w="257810">
                  <a:moveTo>
                    <a:pt x="242316" y="0"/>
                  </a:moveTo>
                  <a:lnTo>
                    <a:pt x="257556" y="0"/>
                  </a:lnTo>
                </a:path>
                <a:path w="257810">
                  <a:moveTo>
                    <a:pt x="160020" y="0"/>
                  </a:moveTo>
                  <a:lnTo>
                    <a:pt x="175260" y="0"/>
                  </a:lnTo>
                </a:path>
                <a:path w="257810">
                  <a:moveTo>
                    <a:pt x="79248" y="0"/>
                  </a:moveTo>
                  <a:lnTo>
                    <a:pt x="94488" y="0"/>
                  </a:lnTo>
                </a:path>
                <a:path w="257810">
                  <a:moveTo>
                    <a:pt x="0" y="0"/>
                  </a:moveTo>
                  <a:lnTo>
                    <a:pt x="15239" y="0"/>
                  </a:lnTo>
                </a:path>
              </a:pathLst>
            </a:custGeom>
            <a:ln w="1524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65" name="object 265"/>
            <p:cNvSpPr/>
            <p:nvPr/>
          </p:nvSpPr>
          <p:spPr>
            <a:xfrm>
              <a:off x="2054351" y="6510528"/>
              <a:ext cx="79375" cy="41275"/>
            </a:xfrm>
            <a:custGeom>
              <a:avLst/>
              <a:gdLst/>
              <a:ahLst/>
              <a:cxnLst/>
              <a:rect l="l" t="t" r="r" b="b"/>
              <a:pathLst>
                <a:path w="79375" h="41275">
                  <a:moveTo>
                    <a:pt x="79248" y="41148"/>
                  </a:moveTo>
                  <a:lnTo>
                    <a:pt x="79248" y="33528"/>
                  </a:lnTo>
                  <a:lnTo>
                    <a:pt x="77724" y="27432"/>
                  </a:lnTo>
                  <a:lnTo>
                    <a:pt x="71628" y="15240"/>
                  </a:lnTo>
                  <a:lnTo>
                    <a:pt x="67056" y="10668"/>
                  </a:lnTo>
                  <a:lnTo>
                    <a:pt x="60960" y="7620"/>
                  </a:lnTo>
                  <a:lnTo>
                    <a:pt x="54864" y="3048"/>
                  </a:lnTo>
                  <a:lnTo>
                    <a:pt x="44196" y="0"/>
                  </a:lnTo>
                  <a:lnTo>
                    <a:pt x="36576" y="0"/>
                  </a:lnTo>
                  <a:lnTo>
                    <a:pt x="24384" y="3048"/>
                  </a:lnTo>
                  <a:lnTo>
                    <a:pt x="18288" y="7620"/>
                  </a:lnTo>
                  <a:lnTo>
                    <a:pt x="13716" y="10668"/>
                  </a:lnTo>
                  <a:lnTo>
                    <a:pt x="9144" y="15240"/>
                  </a:lnTo>
                  <a:lnTo>
                    <a:pt x="4572" y="21336"/>
                  </a:lnTo>
                  <a:lnTo>
                    <a:pt x="3048" y="27432"/>
                  </a:lnTo>
                  <a:lnTo>
                    <a:pt x="0" y="33528"/>
                  </a:lnTo>
                  <a:lnTo>
                    <a:pt x="0" y="41148"/>
                  </a:lnTo>
                </a:path>
              </a:pathLst>
            </a:custGeom>
            <a:ln w="1524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66" name="object 266"/>
            <p:cNvSpPr/>
            <p:nvPr/>
          </p:nvSpPr>
          <p:spPr>
            <a:xfrm>
              <a:off x="2133599" y="6510528"/>
              <a:ext cx="82550" cy="41275"/>
            </a:xfrm>
            <a:custGeom>
              <a:avLst/>
              <a:gdLst/>
              <a:ahLst/>
              <a:cxnLst/>
              <a:rect l="l" t="t" r="r" b="b"/>
              <a:pathLst>
                <a:path w="82550" h="41275">
                  <a:moveTo>
                    <a:pt x="82295" y="41148"/>
                  </a:moveTo>
                  <a:lnTo>
                    <a:pt x="62483" y="7620"/>
                  </a:lnTo>
                  <a:lnTo>
                    <a:pt x="56387" y="3048"/>
                  </a:lnTo>
                  <a:lnTo>
                    <a:pt x="44195" y="0"/>
                  </a:lnTo>
                  <a:lnTo>
                    <a:pt x="36575" y="0"/>
                  </a:lnTo>
                  <a:lnTo>
                    <a:pt x="24383" y="3048"/>
                  </a:lnTo>
                  <a:lnTo>
                    <a:pt x="18287" y="7620"/>
                  </a:lnTo>
                  <a:lnTo>
                    <a:pt x="13715" y="10668"/>
                  </a:lnTo>
                  <a:lnTo>
                    <a:pt x="9143" y="15240"/>
                  </a:lnTo>
                  <a:lnTo>
                    <a:pt x="4571" y="21336"/>
                  </a:lnTo>
                  <a:lnTo>
                    <a:pt x="1523" y="33528"/>
                  </a:lnTo>
                  <a:lnTo>
                    <a:pt x="0" y="41148"/>
                  </a:lnTo>
                </a:path>
              </a:pathLst>
            </a:custGeom>
            <a:ln w="1524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67" name="object 267"/>
            <p:cNvSpPr/>
            <p:nvPr/>
          </p:nvSpPr>
          <p:spPr>
            <a:xfrm>
              <a:off x="2125979" y="6558534"/>
              <a:ext cx="97790" cy="0"/>
            </a:xfrm>
            <a:custGeom>
              <a:avLst/>
              <a:gdLst/>
              <a:ahLst/>
              <a:cxnLst/>
              <a:rect l="l" t="t" r="r" b="b"/>
              <a:pathLst>
                <a:path w="97789">
                  <a:moveTo>
                    <a:pt x="82295" y="0"/>
                  </a:moveTo>
                  <a:lnTo>
                    <a:pt x="97535" y="0"/>
                  </a:lnTo>
                </a:path>
                <a:path w="97789">
                  <a:moveTo>
                    <a:pt x="0" y="0"/>
                  </a:moveTo>
                  <a:lnTo>
                    <a:pt x="15239" y="0"/>
                  </a:lnTo>
                </a:path>
              </a:pathLst>
            </a:custGeom>
            <a:ln w="13716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68" name="object 268"/>
            <p:cNvSpPr/>
            <p:nvPr/>
          </p:nvSpPr>
          <p:spPr>
            <a:xfrm>
              <a:off x="2046731" y="6551676"/>
              <a:ext cx="15240" cy="13970"/>
            </a:xfrm>
            <a:custGeom>
              <a:avLst/>
              <a:gdLst/>
              <a:ahLst/>
              <a:cxnLst/>
              <a:rect l="l" t="t" r="r" b="b"/>
              <a:pathLst>
                <a:path w="15239" h="13970">
                  <a:moveTo>
                    <a:pt x="0" y="13716"/>
                  </a:moveTo>
                  <a:lnTo>
                    <a:pt x="15239" y="13716"/>
                  </a:lnTo>
                  <a:lnTo>
                    <a:pt x="15239" y="0"/>
                  </a:lnTo>
                  <a:lnTo>
                    <a:pt x="0" y="0"/>
                  </a:lnTo>
                  <a:lnTo>
                    <a:pt x="0" y="13716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69" name="object 269"/>
            <p:cNvSpPr/>
            <p:nvPr/>
          </p:nvSpPr>
          <p:spPr>
            <a:xfrm>
              <a:off x="1350263" y="5868923"/>
              <a:ext cx="1245235" cy="810895"/>
            </a:xfrm>
            <a:custGeom>
              <a:avLst/>
              <a:gdLst/>
              <a:ahLst/>
              <a:cxnLst/>
              <a:rect l="l" t="t" r="r" b="b"/>
              <a:pathLst>
                <a:path w="1245235" h="810895">
                  <a:moveTo>
                    <a:pt x="379476" y="114300"/>
                  </a:moveTo>
                  <a:lnTo>
                    <a:pt x="0" y="114300"/>
                  </a:lnTo>
                  <a:lnTo>
                    <a:pt x="0" y="704088"/>
                  </a:lnTo>
                  <a:lnTo>
                    <a:pt x="379476" y="704088"/>
                  </a:lnTo>
                </a:path>
                <a:path w="1245235" h="810895">
                  <a:moveTo>
                    <a:pt x="871728" y="114300"/>
                  </a:moveTo>
                  <a:lnTo>
                    <a:pt x="1124712" y="114300"/>
                  </a:lnTo>
                </a:path>
                <a:path w="1245235" h="810895">
                  <a:moveTo>
                    <a:pt x="871728" y="697992"/>
                  </a:moveTo>
                  <a:lnTo>
                    <a:pt x="1124712" y="697992"/>
                  </a:lnTo>
                </a:path>
                <a:path w="1245235" h="810895">
                  <a:moveTo>
                    <a:pt x="1132332" y="114300"/>
                  </a:moveTo>
                  <a:lnTo>
                    <a:pt x="1245108" y="0"/>
                  </a:lnTo>
                </a:path>
                <a:path w="1245235" h="810895">
                  <a:moveTo>
                    <a:pt x="1132332" y="697992"/>
                  </a:moveTo>
                  <a:lnTo>
                    <a:pt x="1245108" y="810768"/>
                  </a:lnTo>
                </a:path>
              </a:pathLst>
            </a:custGeom>
            <a:ln w="1524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pic>
        <p:nvPicPr>
          <p:cNvPr id="270" name="object 270"/>
          <p:cNvPicPr/>
          <p:nvPr/>
        </p:nvPicPr>
        <p:blipFill>
          <a:blip r:embed="rId24" cstate="print"/>
          <a:stretch>
            <a:fillRect/>
          </a:stretch>
        </p:blipFill>
        <p:spPr>
          <a:xfrm>
            <a:off x="11345045" y="5696712"/>
            <a:ext cx="2850282" cy="252983"/>
          </a:xfrm>
          <a:prstGeom prst="rect">
            <a:avLst/>
          </a:prstGeom>
        </p:spPr>
      </p:pic>
      <p:grpSp>
        <p:nvGrpSpPr>
          <p:cNvPr id="271" name="object 271"/>
          <p:cNvGrpSpPr/>
          <p:nvPr/>
        </p:nvGrpSpPr>
        <p:grpSpPr>
          <a:xfrm>
            <a:off x="2650450" y="6736081"/>
            <a:ext cx="109559" cy="48895"/>
            <a:chOff x="1152144" y="6736080"/>
            <a:chExt cx="47625" cy="48895"/>
          </a:xfrm>
        </p:grpSpPr>
        <p:sp>
          <p:nvSpPr>
            <p:cNvPr id="272" name="object 272"/>
            <p:cNvSpPr/>
            <p:nvPr/>
          </p:nvSpPr>
          <p:spPr>
            <a:xfrm>
              <a:off x="1156716" y="6740652"/>
              <a:ext cx="38100" cy="40005"/>
            </a:xfrm>
            <a:custGeom>
              <a:avLst/>
              <a:gdLst/>
              <a:ahLst/>
              <a:cxnLst/>
              <a:rect l="l" t="t" r="r" b="b"/>
              <a:pathLst>
                <a:path w="38100" h="40004">
                  <a:moveTo>
                    <a:pt x="18288" y="39623"/>
                  </a:moveTo>
                  <a:lnTo>
                    <a:pt x="10929" y="38028"/>
                  </a:lnTo>
                  <a:lnTo>
                    <a:pt x="5143" y="33718"/>
                  </a:lnTo>
                  <a:lnTo>
                    <a:pt x="1357" y="27408"/>
                  </a:lnTo>
                  <a:lnTo>
                    <a:pt x="0" y="19811"/>
                  </a:lnTo>
                  <a:lnTo>
                    <a:pt x="1357" y="12215"/>
                  </a:lnTo>
                  <a:lnTo>
                    <a:pt x="5143" y="5905"/>
                  </a:lnTo>
                  <a:lnTo>
                    <a:pt x="10929" y="1595"/>
                  </a:lnTo>
                  <a:lnTo>
                    <a:pt x="18288" y="0"/>
                  </a:lnTo>
                  <a:lnTo>
                    <a:pt x="25884" y="1595"/>
                  </a:lnTo>
                  <a:lnTo>
                    <a:pt x="32194" y="5905"/>
                  </a:lnTo>
                  <a:lnTo>
                    <a:pt x="36504" y="12215"/>
                  </a:lnTo>
                  <a:lnTo>
                    <a:pt x="38100" y="19811"/>
                  </a:lnTo>
                  <a:lnTo>
                    <a:pt x="36504" y="27408"/>
                  </a:lnTo>
                  <a:lnTo>
                    <a:pt x="32194" y="33718"/>
                  </a:lnTo>
                  <a:lnTo>
                    <a:pt x="25884" y="38028"/>
                  </a:lnTo>
                  <a:lnTo>
                    <a:pt x="18288" y="39623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73" name="object 273"/>
            <p:cNvSpPr/>
            <p:nvPr/>
          </p:nvSpPr>
          <p:spPr>
            <a:xfrm>
              <a:off x="1156716" y="6740652"/>
              <a:ext cx="38100" cy="40005"/>
            </a:xfrm>
            <a:custGeom>
              <a:avLst/>
              <a:gdLst/>
              <a:ahLst/>
              <a:cxnLst/>
              <a:rect l="l" t="t" r="r" b="b"/>
              <a:pathLst>
                <a:path w="38100" h="40004">
                  <a:moveTo>
                    <a:pt x="0" y="19811"/>
                  </a:moveTo>
                  <a:lnTo>
                    <a:pt x="1357" y="12215"/>
                  </a:lnTo>
                  <a:lnTo>
                    <a:pt x="5143" y="5905"/>
                  </a:lnTo>
                  <a:lnTo>
                    <a:pt x="10929" y="1595"/>
                  </a:lnTo>
                  <a:lnTo>
                    <a:pt x="18288" y="0"/>
                  </a:lnTo>
                  <a:lnTo>
                    <a:pt x="25884" y="1595"/>
                  </a:lnTo>
                  <a:lnTo>
                    <a:pt x="32194" y="5905"/>
                  </a:lnTo>
                  <a:lnTo>
                    <a:pt x="36504" y="12215"/>
                  </a:lnTo>
                  <a:lnTo>
                    <a:pt x="38100" y="19811"/>
                  </a:lnTo>
                  <a:lnTo>
                    <a:pt x="36504" y="27408"/>
                  </a:lnTo>
                  <a:lnTo>
                    <a:pt x="32194" y="33718"/>
                  </a:lnTo>
                  <a:lnTo>
                    <a:pt x="25884" y="38028"/>
                  </a:lnTo>
                  <a:lnTo>
                    <a:pt x="18288" y="39623"/>
                  </a:lnTo>
                  <a:lnTo>
                    <a:pt x="10929" y="38028"/>
                  </a:lnTo>
                  <a:lnTo>
                    <a:pt x="5143" y="33718"/>
                  </a:lnTo>
                  <a:lnTo>
                    <a:pt x="1357" y="27408"/>
                  </a:lnTo>
                  <a:lnTo>
                    <a:pt x="0" y="19811"/>
                  </a:lnTo>
                </a:path>
              </a:pathLst>
            </a:custGeom>
            <a:ln w="9144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274" name="object 274"/>
          <p:cNvGrpSpPr/>
          <p:nvPr/>
        </p:nvGrpSpPr>
        <p:grpSpPr>
          <a:xfrm>
            <a:off x="2650450" y="7187184"/>
            <a:ext cx="109559" cy="47625"/>
            <a:chOff x="1152144" y="7187183"/>
            <a:chExt cx="47625" cy="47625"/>
          </a:xfrm>
        </p:grpSpPr>
        <p:sp>
          <p:nvSpPr>
            <p:cNvPr id="275" name="object 275"/>
            <p:cNvSpPr/>
            <p:nvPr/>
          </p:nvSpPr>
          <p:spPr>
            <a:xfrm>
              <a:off x="1156716" y="7191755"/>
              <a:ext cx="38100" cy="38100"/>
            </a:xfrm>
            <a:custGeom>
              <a:avLst/>
              <a:gdLst/>
              <a:ahLst/>
              <a:cxnLst/>
              <a:rect l="l" t="t" r="r" b="b"/>
              <a:pathLst>
                <a:path w="38100" h="38100">
                  <a:moveTo>
                    <a:pt x="18288" y="38099"/>
                  </a:moveTo>
                  <a:lnTo>
                    <a:pt x="10929" y="36742"/>
                  </a:lnTo>
                  <a:lnTo>
                    <a:pt x="5143" y="32956"/>
                  </a:lnTo>
                  <a:lnTo>
                    <a:pt x="1357" y="27170"/>
                  </a:lnTo>
                  <a:lnTo>
                    <a:pt x="0" y="19811"/>
                  </a:lnTo>
                  <a:lnTo>
                    <a:pt x="1357" y="12215"/>
                  </a:lnTo>
                  <a:lnTo>
                    <a:pt x="5143" y="5905"/>
                  </a:lnTo>
                  <a:lnTo>
                    <a:pt x="10929" y="1595"/>
                  </a:lnTo>
                  <a:lnTo>
                    <a:pt x="18288" y="0"/>
                  </a:lnTo>
                  <a:lnTo>
                    <a:pt x="25884" y="1595"/>
                  </a:lnTo>
                  <a:lnTo>
                    <a:pt x="32194" y="5905"/>
                  </a:lnTo>
                  <a:lnTo>
                    <a:pt x="36504" y="12215"/>
                  </a:lnTo>
                  <a:lnTo>
                    <a:pt x="38100" y="19811"/>
                  </a:lnTo>
                  <a:lnTo>
                    <a:pt x="36504" y="27170"/>
                  </a:lnTo>
                  <a:lnTo>
                    <a:pt x="32194" y="32956"/>
                  </a:lnTo>
                  <a:lnTo>
                    <a:pt x="25884" y="36742"/>
                  </a:lnTo>
                  <a:lnTo>
                    <a:pt x="18288" y="38099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76" name="object 276"/>
            <p:cNvSpPr/>
            <p:nvPr/>
          </p:nvSpPr>
          <p:spPr>
            <a:xfrm>
              <a:off x="1156716" y="7191755"/>
              <a:ext cx="38100" cy="38100"/>
            </a:xfrm>
            <a:custGeom>
              <a:avLst/>
              <a:gdLst/>
              <a:ahLst/>
              <a:cxnLst/>
              <a:rect l="l" t="t" r="r" b="b"/>
              <a:pathLst>
                <a:path w="38100" h="38100">
                  <a:moveTo>
                    <a:pt x="0" y="19811"/>
                  </a:moveTo>
                  <a:lnTo>
                    <a:pt x="1357" y="12215"/>
                  </a:lnTo>
                  <a:lnTo>
                    <a:pt x="5143" y="5905"/>
                  </a:lnTo>
                  <a:lnTo>
                    <a:pt x="10929" y="1595"/>
                  </a:lnTo>
                  <a:lnTo>
                    <a:pt x="18288" y="0"/>
                  </a:lnTo>
                  <a:lnTo>
                    <a:pt x="25884" y="1595"/>
                  </a:lnTo>
                  <a:lnTo>
                    <a:pt x="32194" y="5905"/>
                  </a:lnTo>
                  <a:lnTo>
                    <a:pt x="36504" y="12215"/>
                  </a:lnTo>
                  <a:lnTo>
                    <a:pt x="38100" y="19811"/>
                  </a:lnTo>
                  <a:lnTo>
                    <a:pt x="36504" y="27170"/>
                  </a:lnTo>
                  <a:lnTo>
                    <a:pt x="32194" y="32956"/>
                  </a:lnTo>
                  <a:lnTo>
                    <a:pt x="25884" y="36742"/>
                  </a:lnTo>
                  <a:lnTo>
                    <a:pt x="18288" y="38099"/>
                  </a:lnTo>
                  <a:lnTo>
                    <a:pt x="10929" y="36742"/>
                  </a:lnTo>
                  <a:lnTo>
                    <a:pt x="5143" y="32956"/>
                  </a:lnTo>
                  <a:lnTo>
                    <a:pt x="1357" y="27170"/>
                  </a:lnTo>
                  <a:lnTo>
                    <a:pt x="0" y="19811"/>
                  </a:lnTo>
                </a:path>
              </a:pathLst>
            </a:custGeom>
            <a:ln w="9144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277" name="object 277"/>
          <p:cNvGrpSpPr/>
          <p:nvPr/>
        </p:nvGrpSpPr>
        <p:grpSpPr>
          <a:xfrm>
            <a:off x="2682001" y="6754367"/>
            <a:ext cx="2002737" cy="464820"/>
            <a:chOff x="1165859" y="6754367"/>
            <a:chExt cx="870585" cy="464820"/>
          </a:xfrm>
        </p:grpSpPr>
        <p:pic>
          <p:nvPicPr>
            <p:cNvPr id="278" name="object 278"/>
            <p:cNvPicPr/>
            <p:nvPr/>
          </p:nvPicPr>
          <p:blipFill>
            <a:blip r:embed="rId25" cstate="print"/>
            <a:stretch>
              <a:fillRect/>
            </a:stretch>
          </p:blipFill>
          <p:spPr>
            <a:xfrm>
              <a:off x="1531620" y="6861047"/>
              <a:ext cx="132587" cy="257556"/>
            </a:xfrm>
            <a:prstGeom prst="rect">
              <a:avLst/>
            </a:prstGeom>
          </p:spPr>
        </p:pic>
        <p:sp>
          <p:nvSpPr>
            <p:cNvPr id="279" name="object 279"/>
            <p:cNvSpPr/>
            <p:nvPr/>
          </p:nvSpPr>
          <p:spPr>
            <a:xfrm>
              <a:off x="1173479" y="6761987"/>
              <a:ext cx="358140" cy="449580"/>
            </a:xfrm>
            <a:custGeom>
              <a:avLst/>
              <a:gdLst/>
              <a:ahLst/>
              <a:cxnLst/>
              <a:rect l="l" t="t" r="r" b="b"/>
              <a:pathLst>
                <a:path w="358140" h="449579">
                  <a:moveTo>
                    <a:pt x="0" y="0"/>
                  </a:moveTo>
                  <a:lnTo>
                    <a:pt x="358140" y="0"/>
                  </a:lnTo>
                  <a:lnTo>
                    <a:pt x="358140" y="99060"/>
                  </a:lnTo>
                </a:path>
                <a:path w="358140" h="449579">
                  <a:moveTo>
                    <a:pt x="0" y="449580"/>
                  </a:moveTo>
                  <a:lnTo>
                    <a:pt x="358140" y="449580"/>
                  </a:lnTo>
                  <a:lnTo>
                    <a:pt x="358140" y="350519"/>
                  </a:lnTo>
                </a:path>
              </a:pathLst>
            </a:custGeom>
            <a:ln w="1524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280" name="object 280"/>
            <p:cNvPicPr/>
            <p:nvPr/>
          </p:nvPicPr>
          <p:blipFill>
            <a:blip r:embed="rId26" cstate="print"/>
            <a:stretch>
              <a:fillRect/>
            </a:stretch>
          </p:blipFill>
          <p:spPr>
            <a:xfrm>
              <a:off x="1414271" y="6955535"/>
              <a:ext cx="74675" cy="193548"/>
            </a:xfrm>
            <a:prstGeom prst="rect">
              <a:avLst/>
            </a:prstGeom>
          </p:spPr>
        </p:pic>
        <p:sp>
          <p:nvSpPr>
            <p:cNvPr id="281" name="object 281"/>
            <p:cNvSpPr/>
            <p:nvPr/>
          </p:nvSpPr>
          <p:spPr>
            <a:xfrm>
              <a:off x="1667255" y="6765035"/>
              <a:ext cx="361315" cy="447040"/>
            </a:xfrm>
            <a:custGeom>
              <a:avLst/>
              <a:gdLst/>
              <a:ahLst/>
              <a:cxnLst/>
              <a:rect l="l" t="t" r="r" b="b"/>
              <a:pathLst>
                <a:path w="361314" h="447040">
                  <a:moveTo>
                    <a:pt x="358140" y="0"/>
                  </a:moveTo>
                  <a:lnTo>
                    <a:pt x="0" y="0"/>
                  </a:lnTo>
                  <a:lnTo>
                    <a:pt x="0" y="99060"/>
                  </a:lnTo>
                </a:path>
                <a:path w="361314" h="447040">
                  <a:moveTo>
                    <a:pt x="361188" y="446532"/>
                  </a:moveTo>
                  <a:lnTo>
                    <a:pt x="1524" y="446532"/>
                  </a:lnTo>
                  <a:lnTo>
                    <a:pt x="1524" y="347471"/>
                  </a:lnTo>
                </a:path>
              </a:pathLst>
            </a:custGeom>
            <a:ln w="1524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282" name="object 282"/>
          <p:cNvGrpSpPr/>
          <p:nvPr/>
        </p:nvGrpSpPr>
        <p:grpSpPr>
          <a:xfrm>
            <a:off x="4806568" y="6943344"/>
            <a:ext cx="309686" cy="312420"/>
            <a:chOff x="2089404" y="6943344"/>
            <a:chExt cx="134620" cy="312420"/>
          </a:xfrm>
        </p:grpSpPr>
        <p:sp>
          <p:nvSpPr>
            <p:cNvPr id="283" name="object 283"/>
            <p:cNvSpPr/>
            <p:nvPr/>
          </p:nvSpPr>
          <p:spPr>
            <a:xfrm>
              <a:off x="2097024" y="7031736"/>
              <a:ext cx="76200" cy="216535"/>
            </a:xfrm>
            <a:custGeom>
              <a:avLst/>
              <a:gdLst/>
              <a:ahLst/>
              <a:cxnLst/>
              <a:rect l="l" t="t" r="r" b="b"/>
              <a:pathLst>
                <a:path w="76200" h="216534">
                  <a:moveTo>
                    <a:pt x="0" y="216407"/>
                  </a:moveTo>
                  <a:lnTo>
                    <a:pt x="13716" y="216407"/>
                  </a:lnTo>
                  <a:lnTo>
                    <a:pt x="21336" y="214883"/>
                  </a:lnTo>
                  <a:lnTo>
                    <a:pt x="27432" y="214883"/>
                  </a:lnTo>
                  <a:lnTo>
                    <a:pt x="35052" y="213359"/>
                  </a:lnTo>
                  <a:lnTo>
                    <a:pt x="41148" y="210311"/>
                  </a:lnTo>
                  <a:lnTo>
                    <a:pt x="47244" y="208787"/>
                  </a:lnTo>
                  <a:lnTo>
                    <a:pt x="53339" y="205739"/>
                  </a:lnTo>
                  <a:lnTo>
                    <a:pt x="57912" y="204215"/>
                  </a:lnTo>
                  <a:lnTo>
                    <a:pt x="62484" y="201167"/>
                  </a:lnTo>
                  <a:lnTo>
                    <a:pt x="73152" y="190499"/>
                  </a:lnTo>
                  <a:lnTo>
                    <a:pt x="74676" y="187451"/>
                  </a:lnTo>
                  <a:lnTo>
                    <a:pt x="76200" y="182879"/>
                  </a:lnTo>
                  <a:lnTo>
                    <a:pt x="76200" y="179831"/>
                  </a:lnTo>
                  <a:lnTo>
                    <a:pt x="76200" y="0"/>
                  </a:lnTo>
                </a:path>
              </a:pathLst>
            </a:custGeom>
            <a:ln w="1524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84" name="object 284"/>
            <p:cNvSpPr/>
            <p:nvPr/>
          </p:nvSpPr>
          <p:spPr>
            <a:xfrm>
              <a:off x="2173224" y="6950964"/>
              <a:ext cx="43180" cy="33655"/>
            </a:xfrm>
            <a:custGeom>
              <a:avLst/>
              <a:gdLst/>
              <a:ahLst/>
              <a:cxnLst/>
              <a:rect l="l" t="t" r="r" b="b"/>
              <a:pathLst>
                <a:path w="43180" h="33654">
                  <a:moveTo>
                    <a:pt x="0" y="0"/>
                  </a:moveTo>
                  <a:lnTo>
                    <a:pt x="0" y="3048"/>
                  </a:lnTo>
                  <a:lnTo>
                    <a:pt x="1524" y="7620"/>
                  </a:lnTo>
                  <a:lnTo>
                    <a:pt x="28956" y="28956"/>
                  </a:lnTo>
                  <a:lnTo>
                    <a:pt x="36576" y="32004"/>
                  </a:lnTo>
                  <a:lnTo>
                    <a:pt x="42672" y="33528"/>
                  </a:lnTo>
                </a:path>
              </a:pathLst>
            </a:custGeom>
            <a:ln w="1524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85" name="object 285"/>
            <p:cNvSpPr/>
            <p:nvPr/>
          </p:nvSpPr>
          <p:spPr>
            <a:xfrm>
              <a:off x="2173224" y="6998208"/>
              <a:ext cx="43180" cy="33655"/>
            </a:xfrm>
            <a:custGeom>
              <a:avLst/>
              <a:gdLst/>
              <a:ahLst/>
              <a:cxnLst/>
              <a:rect l="l" t="t" r="r" b="b"/>
              <a:pathLst>
                <a:path w="43180" h="33654">
                  <a:moveTo>
                    <a:pt x="42672" y="0"/>
                  </a:moveTo>
                  <a:lnTo>
                    <a:pt x="36576" y="1524"/>
                  </a:lnTo>
                  <a:lnTo>
                    <a:pt x="28956" y="3048"/>
                  </a:lnTo>
                  <a:lnTo>
                    <a:pt x="24384" y="6096"/>
                  </a:lnTo>
                  <a:lnTo>
                    <a:pt x="18288" y="9144"/>
                  </a:lnTo>
                  <a:lnTo>
                    <a:pt x="9144" y="15240"/>
                  </a:lnTo>
                  <a:lnTo>
                    <a:pt x="3048" y="21336"/>
                  </a:lnTo>
                  <a:lnTo>
                    <a:pt x="1524" y="25908"/>
                  </a:lnTo>
                  <a:lnTo>
                    <a:pt x="0" y="28956"/>
                  </a:lnTo>
                  <a:lnTo>
                    <a:pt x="0" y="33528"/>
                  </a:lnTo>
                </a:path>
              </a:pathLst>
            </a:custGeom>
            <a:ln w="1524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286" name="object 286"/>
          <p:cNvGrpSpPr/>
          <p:nvPr/>
        </p:nvGrpSpPr>
        <p:grpSpPr>
          <a:xfrm>
            <a:off x="4806569" y="6725411"/>
            <a:ext cx="372500" cy="280670"/>
            <a:chOff x="2089404" y="6725411"/>
            <a:chExt cx="161925" cy="280670"/>
          </a:xfrm>
        </p:grpSpPr>
        <p:sp>
          <p:nvSpPr>
            <p:cNvPr id="287" name="object 287"/>
            <p:cNvSpPr/>
            <p:nvPr/>
          </p:nvSpPr>
          <p:spPr>
            <a:xfrm>
              <a:off x="2097024" y="6733031"/>
              <a:ext cx="76200" cy="36830"/>
            </a:xfrm>
            <a:custGeom>
              <a:avLst/>
              <a:gdLst/>
              <a:ahLst/>
              <a:cxnLst/>
              <a:rect l="l" t="t" r="r" b="b"/>
              <a:pathLst>
                <a:path w="76200" h="36829">
                  <a:moveTo>
                    <a:pt x="76200" y="36575"/>
                  </a:moveTo>
                  <a:lnTo>
                    <a:pt x="76200" y="32003"/>
                  </a:lnTo>
                  <a:lnTo>
                    <a:pt x="73152" y="25907"/>
                  </a:lnTo>
                  <a:lnTo>
                    <a:pt x="70104" y="21335"/>
                  </a:lnTo>
                  <a:lnTo>
                    <a:pt x="67056" y="18287"/>
                  </a:lnTo>
                  <a:lnTo>
                    <a:pt x="53340" y="9143"/>
                  </a:lnTo>
                  <a:lnTo>
                    <a:pt x="47244" y="7619"/>
                  </a:lnTo>
                  <a:lnTo>
                    <a:pt x="41148" y="6095"/>
                  </a:lnTo>
                  <a:lnTo>
                    <a:pt x="35052" y="4571"/>
                  </a:lnTo>
                  <a:lnTo>
                    <a:pt x="27432" y="3047"/>
                  </a:lnTo>
                  <a:lnTo>
                    <a:pt x="21335" y="1523"/>
                  </a:lnTo>
                  <a:lnTo>
                    <a:pt x="13716" y="1523"/>
                  </a:lnTo>
                  <a:lnTo>
                    <a:pt x="6095" y="0"/>
                  </a:lnTo>
                  <a:lnTo>
                    <a:pt x="0" y="0"/>
                  </a:lnTo>
                </a:path>
              </a:pathLst>
            </a:custGeom>
            <a:ln w="1524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88" name="object 288"/>
            <p:cNvSpPr/>
            <p:nvPr/>
          </p:nvSpPr>
          <p:spPr>
            <a:xfrm>
              <a:off x="2173224" y="6769607"/>
              <a:ext cx="70485" cy="228600"/>
            </a:xfrm>
            <a:custGeom>
              <a:avLst/>
              <a:gdLst/>
              <a:ahLst/>
              <a:cxnLst/>
              <a:rect l="l" t="t" r="r" b="b"/>
              <a:pathLst>
                <a:path w="70485" h="228600">
                  <a:moveTo>
                    <a:pt x="0" y="181356"/>
                  </a:moveTo>
                  <a:lnTo>
                    <a:pt x="0" y="0"/>
                  </a:lnTo>
                </a:path>
                <a:path w="70485" h="228600">
                  <a:moveTo>
                    <a:pt x="42671" y="228600"/>
                  </a:moveTo>
                  <a:lnTo>
                    <a:pt x="70104" y="220980"/>
                  </a:lnTo>
                </a:path>
                <a:path w="70485" h="228600">
                  <a:moveTo>
                    <a:pt x="42671" y="214884"/>
                  </a:moveTo>
                  <a:lnTo>
                    <a:pt x="70104" y="220980"/>
                  </a:lnTo>
                </a:path>
              </a:pathLst>
            </a:custGeom>
            <a:ln w="1524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289" name="object 289"/>
          <p:cNvGrpSpPr/>
          <p:nvPr/>
        </p:nvGrpSpPr>
        <p:grpSpPr>
          <a:xfrm>
            <a:off x="13921867" y="8118347"/>
            <a:ext cx="736236" cy="320040"/>
            <a:chOff x="6051803" y="8118347"/>
            <a:chExt cx="320040" cy="320040"/>
          </a:xfrm>
        </p:grpSpPr>
        <p:sp>
          <p:nvSpPr>
            <p:cNvPr id="290" name="object 290"/>
            <p:cNvSpPr/>
            <p:nvPr/>
          </p:nvSpPr>
          <p:spPr>
            <a:xfrm>
              <a:off x="6059423" y="8125967"/>
              <a:ext cx="304800" cy="304800"/>
            </a:xfrm>
            <a:custGeom>
              <a:avLst/>
              <a:gdLst/>
              <a:ahLst/>
              <a:cxnLst/>
              <a:rect l="l" t="t" r="r" b="b"/>
              <a:pathLst>
                <a:path w="304800" h="304800">
                  <a:moveTo>
                    <a:pt x="0" y="152400"/>
                  </a:moveTo>
                  <a:lnTo>
                    <a:pt x="7802" y="104363"/>
                  </a:lnTo>
                  <a:lnTo>
                    <a:pt x="29504" y="62544"/>
                  </a:lnTo>
                  <a:lnTo>
                    <a:pt x="62544" y="29504"/>
                  </a:lnTo>
                  <a:lnTo>
                    <a:pt x="104363" y="7802"/>
                  </a:lnTo>
                  <a:lnTo>
                    <a:pt x="152400" y="0"/>
                  </a:lnTo>
                  <a:lnTo>
                    <a:pt x="200436" y="7802"/>
                  </a:lnTo>
                  <a:lnTo>
                    <a:pt x="242255" y="29504"/>
                  </a:lnTo>
                  <a:lnTo>
                    <a:pt x="275295" y="62544"/>
                  </a:lnTo>
                  <a:lnTo>
                    <a:pt x="296997" y="104363"/>
                  </a:lnTo>
                  <a:lnTo>
                    <a:pt x="304800" y="152400"/>
                  </a:lnTo>
                  <a:lnTo>
                    <a:pt x="296997" y="200436"/>
                  </a:lnTo>
                  <a:lnTo>
                    <a:pt x="275295" y="242255"/>
                  </a:lnTo>
                  <a:lnTo>
                    <a:pt x="242255" y="275295"/>
                  </a:lnTo>
                  <a:lnTo>
                    <a:pt x="200436" y="296997"/>
                  </a:lnTo>
                  <a:lnTo>
                    <a:pt x="152400" y="304800"/>
                  </a:lnTo>
                  <a:lnTo>
                    <a:pt x="104363" y="296997"/>
                  </a:lnTo>
                  <a:lnTo>
                    <a:pt x="62544" y="275295"/>
                  </a:lnTo>
                  <a:lnTo>
                    <a:pt x="29504" y="242255"/>
                  </a:lnTo>
                  <a:lnTo>
                    <a:pt x="7802" y="200436"/>
                  </a:lnTo>
                  <a:lnTo>
                    <a:pt x="0" y="152400"/>
                  </a:lnTo>
                </a:path>
              </a:pathLst>
            </a:custGeom>
            <a:ln w="1524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291" name="object 291"/>
            <p:cNvPicPr/>
            <p:nvPr/>
          </p:nvPicPr>
          <p:blipFill>
            <a:blip r:embed="rId4" cstate="print"/>
            <a:stretch>
              <a:fillRect/>
            </a:stretch>
          </p:blipFill>
          <p:spPr>
            <a:xfrm>
              <a:off x="6166103" y="8240268"/>
              <a:ext cx="89773" cy="62992"/>
            </a:xfrm>
            <a:prstGeom prst="rect">
              <a:avLst/>
            </a:prstGeom>
          </p:spPr>
        </p:pic>
      </p:grpSp>
      <p:sp>
        <p:nvSpPr>
          <p:cNvPr id="292" name="object 292"/>
          <p:cNvSpPr/>
          <p:nvPr/>
        </p:nvSpPr>
        <p:spPr>
          <a:xfrm>
            <a:off x="13371443" y="7304532"/>
            <a:ext cx="1714962" cy="0"/>
          </a:xfrm>
          <a:custGeom>
            <a:avLst/>
            <a:gdLst/>
            <a:ahLst/>
            <a:cxnLst/>
            <a:rect l="l" t="t" r="r" b="b"/>
            <a:pathLst>
              <a:path w="745490">
                <a:moveTo>
                  <a:pt x="0" y="0"/>
                </a:moveTo>
                <a:lnTo>
                  <a:pt x="745235" y="0"/>
                </a:lnTo>
              </a:path>
            </a:pathLst>
          </a:custGeom>
          <a:ln w="1524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93" name="object 293"/>
          <p:cNvSpPr/>
          <p:nvPr/>
        </p:nvSpPr>
        <p:spPr>
          <a:xfrm>
            <a:off x="13932387" y="8433817"/>
            <a:ext cx="715785" cy="108585"/>
          </a:xfrm>
          <a:custGeom>
            <a:avLst/>
            <a:gdLst/>
            <a:ahLst/>
            <a:cxnLst/>
            <a:rect l="l" t="t" r="r" b="b"/>
            <a:pathLst>
              <a:path w="311150" h="108584">
                <a:moveTo>
                  <a:pt x="0" y="108203"/>
                </a:moveTo>
                <a:lnTo>
                  <a:pt x="310895" y="108203"/>
                </a:lnTo>
              </a:path>
              <a:path w="311150" h="108584">
                <a:moveTo>
                  <a:pt x="155447" y="0"/>
                </a:moveTo>
                <a:lnTo>
                  <a:pt x="155447" y="108203"/>
                </a:lnTo>
              </a:path>
            </a:pathLst>
          </a:custGeom>
          <a:ln w="1524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pic>
        <p:nvPicPr>
          <p:cNvPr id="294" name="object 294"/>
          <p:cNvPicPr/>
          <p:nvPr/>
        </p:nvPicPr>
        <p:blipFill>
          <a:blip r:embed="rId27" cstate="print"/>
          <a:stretch>
            <a:fillRect/>
          </a:stretch>
        </p:blipFill>
        <p:spPr>
          <a:xfrm>
            <a:off x="14609020" y="7470648"/>
            <a:ext cx="368118" cy="201167"/>
          </a:xfrm>
          <a:prstGeom prst="rect">
            <a:avLst/>
          </a:prstGeom>
        </p:spPr>
      </p:pic>
      <p:grpSp>
        <p:nvGrpSpPr>
          <p:cNvPr id="295" name="object 295"/>
          <p:cNvGrpSpPr/>
          <p:nvPr/>
        </p:nvGrpSpPr>
        <p:grpSpPr>
          <a:xfrm>
            <a:off x="14689658" y="8333232"/>
            <a:ext cx="873550" cy="172720"/>
            <a:chOff x="6385560" y="8333232"/>
            <a:chExt cx="379730" cy="172720"/>
          </a:xfrm>
        </p:grpSpPr>
        <p:pic>
          <p:nvPicPr>
            <p:cNvPr id="296" name="object 296"/>
            <p:cNvPicPr/>
            <p:nvPr/>
          </p:nvPicPr>
          <p:blipFill>
            <a:blip r:embed="rId28" cstate="print"/>
            <a:stretch>
              <a:fillRect/>
            </a:stretch>
          </p:blipFill>
          <p:spPr>
            <a:xfrm>
              <a:off x="6391655" y="8333232"/>
              <a:ext cx="368807" cy="83819"/>
            </a:xfrm>
            <a:prstGeom prst="rect">
              <a:avLst/>
            </a:prstGeom>
          </p:spPr>
        </p:pic>
        <p:pic>
          <p:nvPicPr>
            <p:cNvPr id="297" name="object 297"/>
            <p:cNvPicPr/>
            <p:nvPr/>
          </p:nvPicPr>
          <p:blipFill>
            <a:blip r:embed="rId29" cstate="print"/>
            <a:stretch>
              <a:fillRect/>
            </a:stretch>
          </p:blipFill>
          <p:spPr>
            <a:xfrm>
              <a:off x="6385560" y="8438387"/>
              <a:ext cx="379475" cy="67055"/>
            </a:xfrm>
            <a:prstGeom prst="rect">
              <a:avLst/>
            </a:prstGeom>
          </p:spPr>
        </p:pic>
      </p:grpSp>
      <p:sp>
        <p:nvSpPr>
          <p:cNvPr id="298" name="object 298"/>
          <p:cNvSpPr/>
          <p:nvPr/>
        </p:nvSpPr>
        <p:spPr>
          <a:xfrm>
            <a:off x="14174294" y="7312152"/>
            <a:ext cx="235186" cy="401320"/>
          </a:xfrm>
          <a:custGeom>
            <a:avLst/>
            <a:gdLst/>
            <a:ahLst/>
            <a:cxnLst/>
            <a:rect l="l" t="t" r="r" b="b"/>
            <a:pathLst>
              <a:path w="102235" h="401320">
                <a:moveTo>
                  <a:pt x="0" y="182880"/>
                </a:moveTo>
                <a:lnTo>
                  <a:pt x="102107" y="182880"/>
                </a:lnTo>
              </a:path>
              <a:path w="102235" h="401320">
                <a:moveTo>
                  <a:pt x="50291" y="0"/>
                </a:moveTo>
                <a:lnTo>
                  <a:pt x="50291" y="182880"/>
                </a:lnTo>
              </a:path>
              <a:path w="102235" h="401320">
                <a:moveTo>
                  <a:pt x="50291" y="225551"/>
                </a:moveTo>
                <a:lnTo>
                  <a:pt x="50291" y="400812"/>
                </a:lnTo>
              </a:path>
              <a:path w="102235" h="401320">
                <a:moveTo>
                  <a:pt x="0" y="217932"/>
                </a:moveTo>
                <a:lnTo>
                  <a:pt x="102107" y="217932"/>
                </a:lnTo>
              </a:path>
            </a:pathLst>
          </a:custGeom>
          <a:ln w="1524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pic>
        <p:nvPicPr>
          <p:cNvPr id="299" name="object 299"/>
          <p:cNvPicPr/>
          <p:nvPr/>
        </p:nvPicPr>
        <p:blipFill>
          <a:blip r:embed="rId4" cstate="print"/>
          <a:stretch>
            <a:fillRect/>
          </a:stretch>
        </p:blipFill>
        <p:spPr>
          <a:xfrm>
            <a:off x="14658106" y="7886700"/>
            <a:ext cx="203339" cy="62992"/>
          </a:xfrm>
          <a:prstGeom prst="rect">
            <a:avLst/>
          </a:prstGeom>
        </p:spPr>
      </p:pic>
      <p:sp>
        <p:nvSpPr>
          <p:cNvPr id="300" name="object 300"/>
          <p:cNvSpPr/>
          <p:nvPr/>
        </p:nvSpPr>
        <p:spPr>
          <a:xfrm>
            <a:off x="14174294" y="7697724"/>
            <a:ext cx="235186" cy="428625"/>
          </a:xfrm>
          <a:custGeom>
            <a:avLst/>
            <a:gdLst/>
            <a:ahLst/>
            <a:cxnLst/>
            <a:rect l="l" t="t" r="r" b="b"/>
            <a:pathLst>
              <a:path w="102235" h="428625">
                <a:moveTo>
                  <a:pt x="0" y="198120"/>
                </a:moveTo>
                <a:lnTo>
                  <a:pt x="102107" y="198120"/>
                </a:lnTo>
              </a:path>
              <a:path w="102235" h="428625">
                <a:moveTo>
                  <a:pt x="50291" y="0"/>
                </a:moveTo>
                <a:lnTo>
                  <a:pt x="50291" y="198120"/>
                </a:lnTo>
              </a:path>
              <a:path w="102235" h="428625">
                <a:moveTo>
                  <a:pt x="50291" y="233172"/>
                </a:moveTo>
                <a:lnTo>
                  <a:pt x="50291" y="428244"/>
                </a:lnTo>
              </a:path>
              <a:path w="102235" h="428625">
                <a:moveTo>
                  <a:pt x="0" y="233172"/>
                </a:moveTo>
                <a:lnTo>
                  <a:pt x="102107" y="233172"/>
                </a:lnTo>
              </a:path>
              <a:path w="102235" h="428625">
                <a:moveTo>
                  <a:pt x="94487" y="166116"/>
                </a:moveTo>
                <a:lnTo>
                  <a:pt x="6096" y="263652"/>
                </a:lnTo>
              </a:path>
            </a:pathLst>
          </a:custGeom>
          <a:ln w="1524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01" name="object 301"/>
          <p:cNvSpPr/>
          <p:nvPr/>
        </p:nvSpPr>
        <p:spPr>
          <a:xfrm>
            <a:off x="13227701" y="7508749"/>
            <a:ext cx="663197" cy="9525"/>
          </a:xfrm>
          <a:custGeom>
            <a:avLst/>
            <a:gdLst/>
            <a:ahLst/>
            <a:cxnLst/>
            <a:rect l="l" t="t" r="r" b="b"/>
            <a:pathLst>
              <a:path w="288289" h="9525">
                <a:moveTo>
                  <a:pt x="68580" y="9144"/>
                </a:moveTo>
                <a:lnTo>
                  <a:pt x="4572" y="9144"/>
                </a:lnTo>
                <a:lnTo>
                  <a:pt x="1524" y="7620"/>
                </a:lnTo>
                <a:lnTo>
                  <a:pt x="0" y="4572"/>
                </a:lnTo>
                <a:lnTo>
                  <a:pt x="1524" y="1524"/>
                </a:lnTo>
                <a:lnTo>
                  <a:pt x="4572" y="0"/>
                </a:lnTo>
                <a:lnTo>
                  <a:pt x="68580" y="0"/>
                </a:lnTo>
                <a:lnTo>
                  <a:pt x="71628" y="1524"/>
                </a:lnTo>
                <a:lnTo>
                  <a:pt x="73152" y="4572"/>
                </a:lnTo>
                <a:lnTo>
                  <a:pt x="71628" y="7620"/>
                </a:lnTo>
                <a:lnTo>
                  <a:pt x="68580" y="9144"/>
                </a:lnTo>
                <a:close/>
              </a:path>
              <a:path w="288289" h="9525">
                <a:moveTo>
                  <a:pt x="176784" y="9144"/>
                </a:moveTo>
                <a:lnTo>
                  <a:pt x="112776" y="9144"/>
                </a:lnTo>
                <a:lnTo>
                  <a:pt x="109728" y="7620"/>
                </a:lnTo>
                <a:lnTo>
                  <a:pt x="108204" y="4572"/>
                </a:lnTo>
                <a:lnTo>
                  <a:pt x="109728" y="1524"/>
                </a:lnTo>
                <a:lnTo>
                  <a:pt x="112776" y="0"/>
                </a:lnTo>
                <a:lnTo>
                  <a:pt x="176784" y="0"/>
                </a:lnTo>
                <a:lnTo>
                  <a:pt x="179832" y="1524"/>
                </a:lnTo>
                <a:lnTo>
                  <a:pt x="179832" y="7620"/>
                </a:lnTo>
                <a:lnTo>
                  <a:pt x="176784" y="9144"/>
                </a:lnTo>
                <a:close/>
              </a:path>
              <a:path w="288289" h="9525">
                <a:moveTo>
                  <a:pt x="283464" y="9144"/>
                </a:moveTo>
                <a:lnTo>
                  <a:pt x="220979" y="9144"/>
                </a:lnTo>
                <a:lnTo>
                  <a:pt x="217932" y="7620"/>
                </a:lnTo>
                <a:lnTo>
                  <a:pt x="216408" y="4572"/>
                </a:lnTo>
                <a:lnTo>
                  <a:pt x="217932" y="1524"/>
                </a:lnTo>
                <a:lnTo>
                  <a:pt x="220979" y="0"/>
                </a:lnTo>
                <a:lnTo>
                  <a:pt x="283464" y="0"/>
                </a:lnTo>
                <a:lnTo>
                  <a:pt x="288036" y="1524"/>
                </a:lnTo>
                <a:lnTo>
                  <a:pt x="288036" y="7620"/>
                </a:lnTo>
                <a:lnTo>
                  <a:pt x="283464" y="9144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grpSp>
        <p:nvGrpSpPr>
          <p:cNvPr id="302" name="object 302"/>
          <p:cNvGrpSpPr/>
          <p:nvPr/>
        </p:nvGrpSpPr>
        <p:grpSpPr>
          <a:xfrm>
            <a:off x="9525491" y="7363968"/>
            <a:ext cx="3019443" cy="323215"/>
            <a:chOff x="4140708" y="7363967"/>
            <a:chExt cx="1312545" cy="323215"/>
          </a:xfrm>
        </p:grpSpPr>
        <p:sp>
          <p:nvSpPr>
            <p:cNvPr id="303" name="object 303"/>
            <p:cNvSpPr/>
            <p:nvPr/>
          </p:nvSpPr>
          <p:spPr>
            <a:xfrm>
              <a:off x="4140708" y="7371587"/>
              <a:ext cx="1312545" cy="285115"/>
            </a:xfrm>
            <a:custGeom>
              <a:avLst/>
              <a:gdLst/>
              <a:ahLst/>
              <a:cxnLst/>
              <a:rect l="l" t="t" r="r" b="b"/>
              <a:pathLst>
                <a:path w="1312545" h="285115">
                  <a:moveTo>
                    <a:pt x="1098804" y="143256"/>
                  </a:moveTo>
                  <a:lnTo>
                    <a:pt x="815340" y="0"/>
                  </a:lnTo>
                  <a:lnTo>
                    <a:pt x="815340" y="284988"/>
                  </a:lnTo>
                  <a:lnTo>
                    <a:pt x="1098804" y="143256"/>
                  </a:lnTo>
                  <a:close/>
                </a:path>
                <a:path w="1312545" h="285115">
                  <a:moveTo>
                    <a:pt x="1098804" y="143256"/>
                  </a:moveTo>
                  <a:lnTo>
                    <a:pt x="1312163" y="143256"/>
                  </a:lnTo>
                </a:path>
                <a:path w="1312545" h="285115">
                  <a:moveTo>
                    <a:pt x="0" y="214883"/>
                  </a:moveTo>
                  <a:lnTo>
                    <a:pt x="815340" y="214883"/>
                  </a:lnTo>
                </a:path>
                <a:path w="1312545" h="285115">
                  <a:moveTo>
                    <a:pt x="460248" y="71628"/>
                  </a:moveTo>
                  <a:lnTo>
                    <a:pt x="815340" y="71628"/>
                  </a:lnTo>
                </a:path>
              </a:pathLst>
            </a:custGeom>
            <a:ln w="1524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304" name="object 304"/>
            <p:cNvPicPr/>
            <p:nvPr/>
          </p:nvPicPr>
          <p:blipFill>
            <a:blip r:embed="rId30" cstate="print"/>
            <a:stretch>
              <a:fillRect/>
            </a:stretch>
          </p:blipFill>
          <p:spPr>
            <a:xfrm>
              <a:off x="4980432" y="7435595"/>
              <a:ext cx="50291" cy="8127"/>
            </a:xfrm>
            <a:prstGeom prst="rect">
              <a:avLst/>
            </a:prstGeom>
          </p:spPr>
        </p:pic>
        <p:pic>
          <p:nvPicPr>
            <p:cNvPr id="305" name="object 305"/>
            <p:cNvPicPr/>
            <p:nvPr/>
          </p:nvPicPr>
          <p:blipFill>
            <a:blip r:embed="rId31" cstate="print"/>
            <a:stretch>
              <a:fillRect/>
            </a:stretch>
          </p:blipFill>
          <p:spPr>
            <a:xfrm>
              <a:off x="4983480" y="7562087"/>
              <a:ext cx="50291" cy="124967"/>
            </a:xfrm>
            <a:prstGeom prst="rect">
              <a:avLst/>
            </a:prstGeom>
          </p:spPr>
        </p:pic>
      </p:grpSp>
      <p:grpSp>
        <p:nvGrpSpPr>
          <p:cNvPr id="306" name="object 306"/>
          <p:cNvGrpSpPr/>
          <p:nvPr/>
        </p:nvGrpSpPr>
        <p:grpSpPr>
          <a:xfrm>
            <a:off x="2264802" y="6949441"/>
            <a:ext cx="593079" cy="1335405"/>
            <a:chOff x="984504" y="6949440"/>
            <a:chExt cx="257810" cy="1335405"/>
          </a:xfrm>
        </p:grpSpPr>
        <p:sp>
          <p:nvSpPr>
            <p:cNvPr id="307" name="object 307"/>
            <p:cNvSpPr/>
            <p:nvPr/>
          </p:nvSpPr>
          <p:spPr>
            <a:xfrm>
              <a:off x="1115568" y="7156704"/>
              <a:ext cx="119380" cy="1120140"/>
            </a:xfrm>
            <a:custGeom>
              <a:avLst/>
              <a:gdLst/>
              <a:ahLst/>
              <a:cxnLst/>
              <a:rect l="l" t="t" r="r" b="b"/>
              <a:pathLst>
                <a:path w="119380" h="1120140">
                  <a:moveTo>
                    <a:pt x="59435" y="0"/>
                  </a:moveTo>
                  <a:lnTo>
                    <a:pt x="59435" y="597408"/>
                  </a:lnTo>
                </a:path>
                <a:path w="119380" h="1120140">
                  <a:moveTo>
                    <a:pt x="0" y="922019"/>
                  </a:moveTo>
                  <a:lnTo>
                    <a:pt x="118872" y="922019"/>
                  </a:lnTo>
                  <a:lnTo>
                    <a:pt x="118872" y="591312"/>
                  </a:lnTo>
                  <a:lnTo>
                    <a:pt x="0" y="591312"/>
                  </a:lnTo>
                  <a:lnTo>
                    <a:pt x="0" y="922019"/>
                  </a:lnTo>
                  <a:close/>
                </a:path>
                <a:path w="119380" h="1120140">
                  <a:moveTo>
                    <a:pt x="54863" y="1053083"/>
                  </a:moveTo>
                  <a:lnTo>
                    <a:pt x="54863" y="922019"/>
                  </a:lnTo>
                </a:path>
                <a:path w="119380" h="1120140">
                  <a:moveTo>
                    <a:pt x="18287" y="1086612"/>
                  </a:moveTo>
                  <a:lnTo>
                    <a:pt x="94487" y="1086612"/>
                  </a:lnTo>
                </a:path>
                <a:path w="119380" h="1120140">
                  <a:moveTo>
                    <a:pt x="28956" y="1120140"/>
                  </a:moveTo>
                  <a:lnTo>
                    <a:pt x="80771" y="1120140"/>
                  </a:lnTo>
                </a:path>
                <a:path w="119380" h="1120140">
                  <a:moveTo>
                    <a:pt x="4571" y="1053083"/>
                  </a:moveTo>
                  <a:lnTo>
                    <a:pt x="106680" y="1053083"/>
                  </a:lnTo>
                </a:path>
              </a:pathLst>
            </a:custGeom>
            <a:ln w="1524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308" name="object 308"/>
            <p:cNvPicPr/>
            <p:nvPr/>
          </p:nvPicPr>
          <p:blipFill>
            <a:blip r:embed="rId32" cstate="print"/>
            <a:stretch>
              <a:fillRect/>
            </a:stretch>
          </p:blipFill>
          <p:spPr>
            <a:xfrm>
              <a:off x="984504" y="6949440"/>
              <a:ext cx="96012" cy="193548"/>
            </a:xfrm>
            <a:prstGeom prst="rect">
              <a:avLst/>
            </a:prstGeom>
          </p:spPr>
        </p:pic>
        <p:pic>
          <p:nvPicPr>
            <p:cNvPr id="309" name="object 309"/>
            <p:cNvPicPr/>
            <p:nvPr/>
          </p:nvPicPr>
          <p:blipFill>
            <a:blip r:embed="rId33" cstate="print"/>
            <a:stretch>
              <a:fillRect/>
            </a:stretch>
          </p:blipFill>
          <p:spPr>
            <a:xfrm>
              <a:off x="984504" y="7877556"/>
              <a:ext cx="85343" cy="193548"/>
            </a:xfrm>
            <a:prstGeom prst="rect">
              <a:avLst/>
            </a:prstGeom>
          </p:spPr>
        </p:pic>
      </p:grpSp>
      <p:grpSp>
        <p:nvGrpSpPr>
          <p:cNvPr id="310" name="object 310"/>
          <p:cNvGrpSpPr/>
          <p:nvPr/>
        </p:nvGrpSpPr>
        <p:grpSpPr>
          <a:xfrm>
            <a:off x="2639933" y="7661148"/>
            <a:ext cx="1231442" cy="497205"/>
            <a:chOff x="1147572" y="7661147"/>
            <a:chExt cx="535305" cy="497205"/>
          </a:xfrm>
        </p:grpSpPr>
        <p:sp>
          <p:nvSpPr>
            <p:cNvPr id="311" name="object 311"/>
            <p:cNvSpPr/>
            <p:nvPr/>
          </p:nvSpPr>
          <p:spPr>
            <a:xfrm>
              <a:off x="1552955" y="7836408"/>
              <a:ext cx="41275" cy="81280"/>
            </a:xfrm>
            <a:custGeom>
              <a:avLst/>
              <a:gdLst/>
              <a:ahLst/>
              <a:cxnLst/>
              <a:rect l="l" t="t" r="r" b="b"/>
              <a:pathLst>
                <a:path w="41275" h="81279">
                  <a:moveTo>
                    <a:pt x="1524" y="80772"/>
                  </a:moveTo>
                  <a:lnTo>
                    <a:pt x="7620" y="80772"/>
                  </a:lnTo>
                  <a:lnTo>
                    <a:pt x="13716" y="79248"/>
                  </a:lnTo>
                  <a:lnTo>
                    <a:pt x="19812" y="76200"/>
                  </a:lnTo>
                  <a:lnTo>
                    <a:pt x="25908" y="71628"/>
                  </a:lnTo>
                  <a:lnTo>
                    <a:pt x="35052" y="62484"/>
                  </a:lnTo>
                  <a:lnTo>
                    <a:pt x="41148" y="50292"/>
                  </a:lnTo>
                  <a:lnTo>
                    <a:pt x="41148" y="30480"/>
                  </a:lnTo>
                  <a:lnTo>
                    <a:pt x="13716" y="1524"/>
                  </a:lnTo>
                  <a:lnTo>
                    <a:pt x="7620" y="0"/>
                  </a:lnTo>
                  <a:lnTo>
                    <a:pt x="0" y="0"/>
                  </a:lnTo>
                </a:path>
              </a:pathLst>
            </a:custGeom>
            <a:ln w="1524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12" name="object 312"/>
            <p:cNvSpPr/>
            <p:nvPr/>
          </p:nvSpPr>
          <p:spPr>
            <a:xfrm>
              <a:off x="1552955" y="7917180"/>
              <a:ext cx="41275" cy="79375"/>
            </a:xfrm>
            <a:custGeom>
              <a:avLst/>
              <a:gdLst/>
              <a:ahLst/>
              <a:cxnLst/>
              <a:rect l="l" t="t" r="r" b="b"/>
              <a:pathLst>
                <a:path w="41275" h="79375">
                  <a:moveTo>
                    <a:pt x="1524" y="79248"/>
                  </a:moveTo>
                  <a:lnTo>
                    <a:pt x="7620" y="79248"/>
                  </a:lnTo>
                  <a:lnTo>
                    <a:pt x="13716" y="77724"/>
                  </a:lnTo>
                  <a:lnTo>
                    <a:pt x="25908" y="73152"/>
                  </a:lnTo>
                  <a:lnTo>
                    <a:pt x="30480" y="68580"/>
                  </a:lnTo>
                  <a:lnTo>
                    <a:pt x="35052" y="62484"/>
                  </a:lnTo>
                  <a:lnTo>
                    <a:pt x="41148" y="50292"/>
                  </a:lnTo>
                  <a:lnTo>
                    <a:pt x="41148" y="30480"/>
                  </a:lnTo>
                  <a:lnTo>
                    <a:pt x="35052" y="18288"/>
                  </a:lnTo>
                  <a:lnTo>
                    <a:pt x="30480" y="12192"/>
                  </a:lnTo>
                  <a:lnTo>
                    <a:pt x="25908" y="9144"/>
                  </a:lnTo>
                  <a:lnTo>
                    <a:pt x="19812" y="4572"/>
                  </a:lnTo>
                  <a:lnTo>
                    <a:pt x="13716" y="3048"/>
                  </a:lnTo>
                  <a:lnTo>
                    <a:pt x="7620" y="0"/>
                  </a:lnTo>
                  <a:lnTo>
                    <a:pt x="0" y="0"/>
                  </a:lnTo>
                </a:path>
              </a:pathLst>
            </a:custGeom>
            <a:ln w="1524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13" name="object 313"/>
            <p:cNvSpPr/>
            <p:nvPr/>
          </p:nvSpPr>
          <p:spPr>
            <a:xfrm>
              <a:off x="1179575" y="7684007"/>
              <a:ext cx="375285" cy="451484"/>
            </a:xfrm>
            <a:custGeom>
              <a:avLst/>
              <a:gdLst/>
              <a:ahLst/>
              <a:cxnLst/>
              <a:rect l="l" t="t" r="r" b="b"/>
              <a:pathLst>
                <a:path w="375284" h="451484">
                  <a:moveTo>
                    <a:pt x="374904" y="312420"/>
                  </a:moveTo>
                  <a:lnTo>
                    <a:pt x="359664" y="312420"/>
                  </a:lnTo>
                </a:path>
                <a:path w="375284" h="451484">
                  <a:moveTo>
                    <a:pt x="374904" y="233172"/>
                  </a:moveTo>
                  <a:lnTo>
                    <a:pt x="359664" y="233172"/>
                  </a:lnTo>
                </a:path>
                <a:path w="375284" h="451484">
                  <a:moveTo>
                    <a:pt x="374904" y="152400"/>
                  </a:moveTo>
                  <a:lnTo>
                    <a:pt x="359664" y="152400"/>
                  </a:lnTo>
                </a:path>
                <a:path w="375284" h="451484">
                  <a:moveTo>
                    <a:pt x="0" y="0"/>
                  </a:moveTo>
                  <a:lnTo>
                    <a:pt x="359664" y="0"/>
                  </a:lnTo>
                  <a:lnTo>
                    <a:pt x="359664" y="149352"/>
                  </a:lnTo>
                </a:path>
                <a:path w="375284" h="451484">
                  <a:moveTo>
                    <a:pt x="0" y="451104"/>
                  </a:moveTo>
                  <a:lnTo>
                    <a:pt x="359664" y="451104"/>
                  </a:lnTo>
                  <a:lnTo>
                    <a:pt x="359664" y="316992"/>
                  </a:lnTo>
                </a:path>
              </a:pathLst>
            </a:custGeom>
            <a:ln w="1524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14" name="object 314"/>
            <p:cNvSpPr/>
            <p:nvPr/>
          </p:nvSpPr>
          <p:spPr>
            <a:xfrm>
              <a:off x="1156716" y="7665719"/>
              <a:ext cx="38100" cy="38100"/>
            </a:xfrm>
            <a:custGeom>
              <a:avLst/>
              <a:gdLst/>
              <a:ahLst/>
              <a:cxnLst/>
              <a:rect l="l" t="t" r="r" b="b"/>
              <a:pathLst>
                <a:path w="38100" h="38100">
                  <a:moveTo>
                    <a:pt x="18288" y="38099"/>
                  </a:moveTo>
                  <a:lnTo>
                    <a:pt x="10929" y="36504"/>
                  </a:lnTo>
                  <a:lnTo>
                    <a:pt x="5143" y="32194"/>
                  </a:lnTo>
                  <a:lnTo>
                    <a:pt x="1357" y="25884"/>
                  </a:lnTo>
                  <a:lnTo>
                    <a:pt x="0" y="18287"/>
                  </a:lnTo>
                  <a:lnTo>
                    <a:pt x="1357" y="11572"/>
                  </a:lnTo>
                  <a:lnTo>
                    <a:pt x="5143" y="5714"/>
                  </a:lnTo>
                  <a:lnTo>
                    <a:pt x="10929" y="1571"/>
                  </a:lnTo>
                  <a:lnTo>
                    <a:pt x="18288" y="0"/>
                  </a:lnTo>
                  <a:lnTo>
                    <a:pt x="25884" y="1571"/>
                  </a:lnTo>
                  <a:lnTo>
                    <a:pt x="32194" y="5714"/>
                  </a:lnTo>
                  <a:lnTo>
                    <a:pt x="36504" y="11572"/>
                  </a:lnTo>
                  <a:lnTo>
                    <a:pt x="38100" y="18287"/>
                  </a:lnTo>
                  <a:lnTo>
                    <a:pt x="36504" y="25884"/>
                  </a:lnTo>
                  <a:lnTo>
                    <a:pt x="32194" y="32194"/>
                  </a:lnTo>
                  <a:lnTo>
                    <a:pt x="25884" y="36504"/>
                  </a:lnTo>
                  <a:lnTo>
                    <a:pt x="18288" y="38099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15" name="object 315"/>
            <p:cNvSpPr/>
            <p:nvPr/>
          </p:nvSpPr>
          <p:spPr>
            <a:xfrm>
              <a:off x="1156716" y="7665719"/>
              <a:ext cx="38100" cy="38100"/>
            </a:xfrm>
            <a:custGeom>
              <a:avLst/>
              <a:gdLst/>
              <a:ahLst/>
              <a:cxnLst/>
              <a:rect l="l" t="t" r="r" b="b"/>
              <a:pathLst>
                <a:path w="38100" h="38100">
                  <a:moveTo>
                    <a:pt x="0" y="18287"/>
                  </a:moveTo>
                  <a:lnTo>
                    <a:pt x="1357" y="11572"/>
                  </a:lnTo>
                  <a:lnTo>
                    <a:pt x="5143" y="5714"/>
                  </a:lnTo>
                  <a:lnTo>
                    <a:pt x="10929" y="1571"/>
                  </a:lnTo>
                  <a:lnTo>
                    <a:pt x="18288" y="0"/>
                  </a:lnTo>
                  <a:lnTo>
                    <a:pt x="25884" y="1571"/>
                  </a:lnTo>
                  <a:lnTo>
                    <a:pt x="32194" y="5714"/>
                  </a:lnTo>
                  <a:lnTo>
                    <a:pt x="36504" y="11572"/>
                  </a:lnTo>
                  <a:lnTo>
                    <a:pt x="38100" y="18287"/>
                  </a:lnTo>
                  <a:lnTo>
                    <a:pt x="36504" y="25884"/>
                  </a:lnTo>
                  <a:lnTo>
                    <a:pt x="32194" y="32194"/>
                  </a:lnTo>
                  <a:lnTo>
                    <a:pt x="25884" y="36504"/>
                  </a:lnTo>
                  <a:lnTo>
                    <a:pt x="18288" y="38099"/>
                  </a:lnTo>
                  <a:lnTo>
                    <a:pt x="10929" y="36504"/>
                  </a:lnTo>
                  <a:lnTo>
                    <a:pt x="5143" y="32194"/>
                  </a:lnTo>
                  <a:lnTo>
                    <a:pt x="1357" y="25884"/>
                  </a:lnTo>
                  <a:lnTo>
                    <a:pt x="0" y="18287"/>
                  </a:lnTo>
                </a:path>
              </a:pathLst>
            </a:custGeom>
            <a:ln w="9144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16" name="object 316"/>
            <p:cNvSpPr/>
            <p:nvPr/>
          </p:nvSpPr>
          <p:spPr>
            <a:xfrm>
              <a:off x="1152144" y="8115300"/>
              <a:ext cx="38100" cy="38100"/>
            </a:xfrm>
            <a:custGeom>
              <a:avLst/>
              <a:gdLst/>
              <a:ahLst/>
              <a:cxnLst/>
              <a:rect l="l" t="t" r="r" b="b"/>
              <a:pathLst>
                <a:path w="38100" h="38100">
                  <a:moveTo>
                    <a:pt x="18288" y="38099"/>
                  </a:moveTo>
                  <a:lnTo>
                    <a:pt x="10929" y="36742"/>
                  </a:lnTo>
                  <a:lnTo>
                    <a:pt x="5143" y="32956"/>
                  </a:lnTo>
                  <a:lnTo>
                    <a:pt x="1357" y="27170"/>
                  </a:lnTo>
                  <a:lnTo>
                    <a:pt x="0" y="19811"/>
                  </a:lnTo>
                  <a:lnTo>
                    <a:pt x="1357" y="12215"/>
                  </a:lnTo>
                  <a:lnTo>
                    <a:pt x="5143" y="5905"/>
                  </a:lnTo>
                  <a:lnTo>
                    <a:pt x="10929" y="1595"/>
                  </a:lnTo>
                  <a:lnTo>
                    <a:pt x="18288" y="0"/>
                  </a:lnTo>
                  <a:lnTo>
                    <a:pt x="25884" y="1595"/>
                  </a:lnTo>
                  <a:lnTo>
                    <a:pt x="32194" y="5905"/>
                  </a:lnTo>
                  <a:lnTo>
                    <a:pt x="36504" y="12215"/>
                  </a:lnTo>
                  <a:lnTo>
                    <a:pt x="38100" y="19811"/>
                  </a:lnTo>
                  <a:lnTo>
                    <a:pt x="36504" y="27170"/>
                  </a:lnTo>
                  <a:lnTo>
                    <a:pt x="32194" y="32956"/>
                  </a:lnTo>
                  <a:lnTo>
                    <a:pt x="25884" y="36742"/>
                  </a:lnTo>
                  <a:lnTo>
                    <a:pt x="18288" y="38099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17" name="object 317"/>
            <p:cNvSpPr/>
            <p:nvPr/>
          </p:nvSpPr>
          <p:spPr>
            <a:xfrm>
              <a:off x="1152144" y="8115300"/>
              <a:ext cx="38100" cy="38100"/>
            </a:xfrm>
            <a:custGeom>
              <a:avLst/>
              <a:gdLst/>
              <a:ahLst/>
              <a:cxnLst/>
              <a:rect l="l" t="t" r="r" b="b"/>
              <a:pathLst>
                <a:path w="38100" h="38100">
                  <a:moveTo>
                    <a:pt x="0" y="19811"/>
                  </a:moveTo>
                  <a:lnTo>
                    <a:pt x="1357" y="12215"/>
                  </a:lnTo>
                  <a:lnTo>
                    <a:pt x="5143" y="5905"/>
                  </a:lnTo>
                  <a:lnTo>
                    <a:pt x="10929" y="1595"/>
                  </a:lnTo>
                  <a:lnTo>
                    <a:pt x="18288" y="0"/>
                  </a:lnTo>
                  <a:lnTo>
                    <a:pt x="25884" y="1595"/>
                  </a:lnTo>
                  <a:lnTo>
                    <a:pt x="32194" y="5905"/>
                  </a:lnTo>
                  <a:lnTo>
                    <a:pt x="36504" y="12215"/>
                  </a:lnTo>
                  <a:lnTo>
                    <a:pt x="38100" y="19811"/>
                  </a:lnTo>
                  <a:lnTo>
                    <a:pt x="36504" y="27170"/>
                  </a:lnTo>
                  <a:lnTo>
                    <a:pt x="32194" y="32956"/>
                  </a:lnTo>
                  <a:lnTo>
                    <a:pt x="25884" y="36742"/>
                  </a:lnTo>
                  <a:lnTo>
                    <a:pt x="18288" y="38099"/>
                  </a:lnTo>
                  <a:lnTo>
                    <a:pt x="10929" y="36742"/>
                  </a:lnTo>
                  <a:lnTo>
                    <a:pt x="5143" y="32956"/>
                  </a:lnTo>
                  <a:lnTo>
                    <a:pt x="1357" y="27170"/>
                  </a:lnTo>
                  <a:lnTo>
                    <a:pt x="0" y="19811"/>
                  </a:lnTo>
                </a:path>
              </a:pathLst>
            </a:custGeom>
            <a:ln w="9144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318" name="object 318"/>
            <p:cNvPicPr/>
            <p:nvPr/>
          </p:nvPicPr>
          <p:blipFill>
            <a:blip r:embed="rId34" cstate="print"/>
            <a:stretch>
              <a:fillRect/>
            </a:stretch>
          </p:blipFill>
          <p:spPr>
            <a:xfrm>
              <a:off x="1607819" y="7746492"/>
              <a:ext cx="74675" cy="338328"/>
            </a:xfrm>
            <a:prstGeom prst="rect">
              <a:avLst/>
            </a:prstGeom>
          </p:spPr>
        </p:pic>
      </p:grpSp>
      <p:sp>
        <p:nvSpPr>
          <p:cNvPr id="319" name="object 319"/>
          <p:cNvSpPr/>
          <p:nvPr/>
        </p:nvSpPr>
        <p:spPr>
          <a:xfrm>
            <a:off x="4119416" y="7924800"/>
            <a:ext cx="239567" cy="195580"/>
          </a:xfrm>
          <a:custGeom>
            <a:avLst/>
            <a:gdLst/>
            <a:ahLst/>
            <a:cxnLst/>
            <a:rect l="l" t="t" r="r" b="b"/>
            <a:pathLst>
              <a:path w="104139" h="195579">
                <a:moveTo>
                  <a:pt x="51816" y="129539"/>
                </a:moveTo>
                <a:lnTo>
                  <a:pt x="51816" y="0"/>
                </a:lnTo>
              </a:path>
              <a:path w="104139" h="195579">
                <a:moveTo>
                  <a:pt x="12191" y="161544"/>
                </a:moveTo>
                <a:lnTo>
                  <a:pt x="89916" y="161544"/>
                </a:lnTo>
              </a:path>
              <a:path w="104139" h="195579">
                <a:moveTo>
                  <a:pt x="25908" y="195071"/>
                </a:moveTo>
                <a:lnTo>
                  <a:pt x="77724" y="195071"/>
                </a:lnTo>
              </a:path>
              <a:path w="104139" h="195579">
                <a:moveTo>
                  <a:pt x="0" y="129539"/>
                </a:moveTo>
                <a:lnTo>
                  <a:pt x="103632" y="129539"/>
                </a:lnTo>
              </a:path>
            </a:pathLst>
          </a:custGeom>
          <a:ln w="1524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pic>
        <p:nvPicPr>
          <p:cNvPr id="320" name="object 320"/>
          <p:cNvPicPr/>
          <p:nvPr/>
        </p:nvPicPr>
        <p:blipFill>
          <a:blip r:embed="rId35" cstate="print"/>
          <a:stretch>
            <a:fillRect/>
          </a:stretch>
        </p:blipFill>
        <p:spPr>
          <a:xfrm>
            <a:off x="4543628" y="7362445"/>
            <a:ext cx="424210" cy="344423"/>
          </a:xfrm>
          <a:prstGeom prst="rect">
            <a:avLst/>
          </a:prstGeom>
        </p:spPr>
      </p:pic>
      <p:pic>
        <p:nvPicPr>
          <p:cNvPr id="321" name="object 321"/>
          <p:cNvPicPr/>
          <p:nvPr/>
        </p:nvPicPr>
        <p:blipFill>
          <a:blip r:embed="rId36" cstate="print"/>
          <a:stretch>
            <a:fillRect/>
          </a:stretch>
        </p:blipFill>
        <p:spPr>
          <a:xfrm>
            <a:off x="4543628" y="8177783"/>
            <a:ext cx="424210" cy="345948"/>
          </a:xfrm>
          <a:prstGeom prst="rect">
            <a:avLst/>
          </a:prstGeom>
        </p:spPr>
      </p:pic>
      <p:sp>
        <p:nvSpPr>
          <p:cNvPr id="322" name="object 322"/>
          <p:cNvSpPr/>
          <p:nvPr/>
        </p:nvSpPr>
        <p:spPr>
          <a:xfrm>
            <a:off x="3849459" y="7501129"/>
            <a:ext cx="712863" cy="253365"/>
          </a:xfrm>
          <a:custGeom>
            <a:avLst/>
            <a:gdLst/>
            <a:ahLst/>
            <a:cxnLst/>
            <a:rect l="l" t="t" r="r" b="b"/>
            <a:pathLst>
              <a:path w="309880" h="253365">
                <a:moveTo>
                  <a:pt x="0" y="252983"/>
                </a:moveTo>
                <a:lnTo>
                  <a:pt x="0" y="0"/>
                </a:lnTo>
                <a:lnTo>
                  <a:pt x="309372" y="0"/>
                </a:lnTo>
              </a:path>
            </a:pathLst>
          </a:custGeom>
          <a:ln w="1524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23" name="object 323"/>
          <p:cNvSpPr/>
          <p:nvPr/>
        </p:nvSpPr>
        <p:spPr>
          <a:xfrm>
            <a:off x="3849459" y="8078723"/>
            <a:ext cx="712863" cy="238125"/>
          </a:xfrm>
          <a:custGeom>
            <a:avLst/>
            <a:gdLst/>
            <a:ahLst/>
            <a:cxnLst/>
            <a:rect l="l" t="t" r="r" b="b"/>
            <a:pathLst>
              <a:path w="309880" h="238125">
                <a:moveTo>
                  <a:pt x="0" y="0"/>
                </a:moveTo>
                <a:lnTo>
                  <a:pt x="0" y="237744"/>
                </a:lnTo>
                <a:lnTo>
                  <a:pt x="309372" y="237744"/>
                </a:lnTo>
              </a:path>
            </a:pathLst>
          </a:custGeom>
          <a:ln w="1524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24" name="object 324"/>
          <p:cNvSpPr/>
          <p:nvPr/>
        </p:nvSpPr>
        <p:spPr>
          <a:xfrm>
            <a:off x="3849461" y="7917181"/>
            <a:ext cx="2398607" cy="56515"/>
          </a:xfrm>
          <a:custGeom>
            <a:avLst/>
            <a:gdLst/>
            <a:ahLst/>
            <a:cxnLst/>
            <a:rect l="l" t="t" r="r" b="b"/>
            <a:pathLst>
              <a:path w="1042669" h="56515">
                <a:moveTo>
                  <a:pt x="0" y="0"/>
                </a:moveTo>
                <a:lnTo>
                  <a:pt x="1042416" y="0"/>
                </a:lnTo>
                <a:lnTo>
                  <a:pt x="1042416" y="56387"/>
                </a:lnTo>
              </a:path>
            </a:pathLst>
          </a:custGeom>
          <a:ln w="1524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25" name="object 325"/>
          <p:cNvSpPr/>
          <p:nvPr/>
        </p:nvSpPr>
        <p:spPr>
          <a:xfrm>
            <a:off x="4950310" y="8290559"/>
            <a:ext cx="1297177" cy="55244"/>
          </a:xfrm>
          <a:custGeom>
            <a:avLst/>
            <a:gdLst/>
            <a:ahLst/>
            <a:cxnLst/>
            <a:rect l="l" t="t" r="r" b="b"/>
            <a:pathLst>
              <a:path w="563880" h="55245">
                <a:moveTo>
                  <a:pt x="0" y="54863"/>
                </a:moveTo>
                <a:lnTo>
                  <a:pt x="563879" y="54863"/>
                </a:lnTo>
                <a:lnTo>
                  <a:pt x="563879" y="0"/>
                </a:lnTo>
              </a:path>
            </a:pathLst>
          </a:custGeom>
          <a:ln w="1524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grpSp>
        <p:nvGrpSpPr>
          <p:cNvPr id="326" name="object 326"/>
          <p:cNvGrpSpPr/>
          <p:nvPr/>
        </p:nvGrpSpPr>
        <p:grpSpPr>
          <a:xfrm>
            <a:off x="4757485" y="8738617"/>
            <a:ext cx="1133567" cy="353695"/>
            <a:chOff x="2068067" y="8738616"/>
            <a:chExt cx="492759" cy="353695"/>
          </a:xfrm>
        </p:grpSpPr>
        <p:sp>
          <p:nvSpPr>
            <p:cNvPr id="327" name="object 327"/>
            <p:cNvSpPr/>
            <p:nvPr/>
          </p:nvSpPr>
          <p:spPr>
            <a:xfrm>
              <a:off x="2075687" y="8746236"/>
              <a:ext cx="477520" cy="260985"/>
            </a:xfrm>
            <a:custGeom>
              <a:avLst/>
              <a:gdLst/>
              <a:ahLst/>
              <a:cxnLst/>
              <a:rect l="l" t="t" r="r" b="b"/>
              <a:pathLst>
                <a:path w="477519" h="260984">
                  <a:moveTo>
                    <a:pt x="0" y="260603"/>
                  </a:moveTo>
                  <a:lnTo>
                    <a:pt x="477012" y="260603"/>
                  </a:lnTo>
                  <a:lnTo>
                    <a:pt x="477012" y="0"/>
                  </a:lnTo>
                  <a:lnTo>
                    <a:pt x="0" y="0"/>
                  </a:lnTo>
                  <a:lnTo>
                    <a:pt x="0" y="260603"/>
                  </a:lnTo>
                  <a:close/>
                </a:path>
              </a:pathLst>
            </a:custGeom>
            <a:ln w="1524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328" name="object 328"/>
            <p:cNvPicPr/>
            <p:nvPr/>
          </p:nvPicPr>
          <p:blipFill>
            <a:blip r:embed="rId37" cstate="print"/>
            <a:stretch>
              <a:fillRect/>
            </a:stretch>
          </p:blipFill>
          <p:spPr>
            <a:xfrm>
              <a:off x="2221991" y="8784336"/>
              <a:ext cx="182879" cy="67055"/>
            </a:xfrm>
            <a:prstGeom prst="rect">
              <a:avLst/>
            </a:prstGeom>
          </p:spPr>
        </p:pic>
        <p:pic>
          <p:nvPicPr>
            <p:cNvPr id="329" name="object 329"/>
            <p:cNvPicPr/>
            <p:nvPr/>
          </p:nvPicPr>
          <p:blipFill>
            <a:blip r:embed="rId38" cstate="print"/>
            <a:stretch>
              <a:fillRect/>
            </a:stretch>
          </p:blipFill>
          <p:spPr>
            <a:xfrm>
              <a:off x="2176271" y="8889492"/>
              <a:ext cx="280415" cy="202691"/>
            </a:xfrm>
            <a:prstGeom prst="rect">
              <a:avLst/>
            </a:prstGeom>
          </p:spPr>
        </p:pic>
      </p:grpSp>
      <p:sp>
        <p:nvSpPr>
          <p:cNvPr id="330" name="object 330"/>
          <p:cNvSpPr/>
          <p:nvPr/>
        </p:nvSpPr>
        <p:spPr>
          <a:xfrm>
            <a:off x="4950311" y="7530083"/>
            <a:ext cx="775677" cy="815340"/>
          </a:xfrm>
          <a:custGeom>
            <a:avLst/>
            <a:gdLst/>
            <a:ahLst/>
            <a:cxnLst/>
            <a:rect l="l" t="t" r="r" b="b"/>
            <a:pathLst>
              <a:path w="337185" h="815340">
                <a:moveTo>
                  <a:pt x="0" y="0"/>
                </a:moveTo>
                <a:lnTo>
                  <a:pt x="336804" y="0"/>
                </a:lnTo>
                <a:lnTo>
                  <a:pt x="336804" y="815339"/>
                </a:lnTo>
              </a:path>
            </a:pathLst>
          </a:custGeom>
          <a:ln w="1524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grpSp>
        <p:nvGrpSpPr>
          <p:cNvPr id="331" name="object 331"/>
          <p:cNvGrpSpPr/>
          <p:nvPr/>
        </p:nvGrpSpPr>
        <p:grpSpPr>
          <a:xfrm>
            <a:off x="4617248" y="7684007"/>
            <a:ext cx="870628" cy="1064260"/>
            <a:chOff x="2007107" y="7684007"/>
            <a:chExt cx="378460" cy="1064260"/>
          </a:xfrm>
        </p:grpSpPr>
        <p:sp>
          <p:nvSpPr>
            <p:cNvPr id="332" name="object 332"/>
            <p:cNvSpPr/>
            <p:nvPr/>
          </p:nvSpPr>
          <p:spPr>
            <a:xfrm>
              <a:off x="2039111" y="8578596"/>
              <a:ext cx="196850" cy="161925"/>
            </a:xfrm>
            <a:custGeom>
              <a:avLst/>
              <a:gdLst/>
              <a:ahLst/>
              <a:cxnLst/>
              <a:rect l="l" t="t" r="r" b="b"/>
              <a:pathLst>
                <a:path w="196850" h="161925">
                  <a:moveTo>
                    <a:pt x="0" y="0"/>
                  </a:moveTo>
                  <a:lnTo>
                    <a:pt x="0" y="48767"/>
                  </a:lnTo>
                  <a:lnTo>
                    <a:pt x="196595" y="48767"/>
                  </a:lnTo>
                  <a:lnTo>
                    <a:pt x="196595" y="161543"/>
                  </a:lnTo>
                </a:path>
              </a:pathLst>
            </a:custGeom>
            <a:ln w="1524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33" name="object 333"/>
            <p:cNvSpPr/>
            <p:nvPr/>
          </p:nvSpPr>
          <p:spPr>
            <a:xfrm>
              <a:off x="2007107" y="8487155"/>
              <a:ext cx="66040" cy="99060"/>
            </a:xfrm>
            <a:custGeom>
              <a:avLst/>
              <a:gdLst/>
              <a:ahLst/>
              <a:cxnLst/>
              <a:rect l="l" t="t" r="r" b="b"/>
              <a:pathLst>
                <a:path w="66039" h="99059">
                  <a:moveTo>
                    <a:pt x="65532" y="99060"/>
                  </a:moveTo>
                  <a:lnTo>
                    <a:pt x="0" y="99060"/>
                  </a:lnTo>
                  <a:lnTo>
                    <a:pt x="32004" y="0"/>
                  </a:lnTo>
                  <a:lnTo>
                    <a:pt x="65532" y="9906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34" name="object 334"/>
            <p:cNvSpPr/>
            <p:nvPr/>
          </p:nvSpPr>
          <p:spPr>
            <a:xfrm>
              <a:off x="2039111" y="7775448"/>
              <a:ext cx="338455" cy="965200"/>
            </a:xfrm>
            <a:custGeom>
              <a:avLst/>
              <a:gdLst/>
              <a:ahLst/>
              <a:cxnLst/>
              <a:rect l="l" t="t" r="r" b="b"/>
              <a:pathLst>
                <a:path w="338455" h="965200">
                  <a:moveTo>
                    <a:pt x="338328" y="964691"/>
                  </a:moveTo>
                  <a:lnTo>
                    <a:pt x="338328" y="64007"/>
                  </a:lnTo>
                  <a:lnTo>
                    <a:pt x="0" y="64007"/>
                  </a:lnTo>
                  <a:lnTo>
                    <a:pt x="0" y="0"/>
                  </a:lnTo>
                </a:path>
              </a:pathLst>
            </a:custGeom>
            <a:ln w="1524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35" name="object 335"/>
            <p:cNvSpPr/>
            <p:nvPr/>
          </p:nvSpPr>
          <p:spPr>
            <a:xfrm>
              <a:off x="2007107" y="7684007"/>
              <a:ext cx="66040" cy="99060"/>
            </a:xfrm>
            <a:custGeom>
              <a:avLst/>
              <a:gdLst/>
              <a:ahLst/>
              <a:cxnLst/>
              <a:rect l="l" t="t" r="r" b="b"/>
              <a:pathLst>
                <a:path w="66039" h="99059">
                  <a:moveTo>
                    <a:pt x="65532" y="99060"/>
                  </a:moveTo>
                  <a:lnTo>
                    <a:pt x="0" y="99060"/>
                  </a:lnTo>
                  <a:lnTo>
                    <a:pt x="32004" y="0"/>
                  </a:lnTo>
                  <a:lnTo>
                    <a:pt x="65532" y="9906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336" name="object 336"/>
          <p:cNvGrpSpPr/>
          <p:nvPr/>
        </p:nvGrpSpPr>
        <p:grpSpPr>
          <a:xfrm>
            <a:off x="5672521" y="8321039"/>
            <a:ext cx="109559" cy="48895"/>
            <a:chOff x="2465831" y="8321039"/>
            <a:chExt cx="47625" cy="48895"/>
          </a:xfrm>
        </p:grpSpPr>
        <p:sp>
          <p:nvSpPr>
            <p:cNvPr id="337" name="object 337"/>
            <p:cNvSpPr/>
            <p:nvPr/>
          </p:nvSpPr>
          <p:spPr>
            <a:xfrm>
              <a:off x="2470403" y="8325611"/>
              <a:ext cx="38100" cy="40005"/>
            </a:xfrm>
            <a:custGeom>
              <a:avLst/>
              <a:gdLst/>
              <a:ahLst/>
              <a:cxnLst/>
              <a:rect l="l" t="t" r="r" b="b"/>
              <a:pathLst>
                <a:path w="38100" h="40004">
                  <a:moveTo>
                    <a:pt x="18288" y="39623"/>
                  </a:moveTo>
                  <a:lnTo>
                    <a:pt x="11572" y="38028"/>
                  </a:lnTo>
                  <a:lnTo>
                    <a:pt x="5714" y="33718"/>
                  </a:lnTo>
                  <a:lnTo>
                    <a:pt x="1571" y="27408"/>
                  </a:lnTo>
                  <a:lnTo>
                    <a:pt x="0" y="19811"/>
                  </a:lnTo>
                  <a:lnTo>
                    <a:pt x="1571" y="12215"/>
                  </a:lnTo>
                  <a:lnTo>
                    <a:pt x="5715" y="5905"/>
                  </a:lnTo>
                  <a:lnTo>
                    <a:pt x="11572" y="1595"/>
                  </a:lnTo>
                  <a:lnTo>
                    <a:pt x="18288" y="0"/>
                  </a:lnTo>
                  <a:lnTo>
                    <a:pt x="25884" y="1595"/>
                  </a:lnTo>
                  <a:lnTo>
                    <a:pt x="32194" y="5905"/>
                  </a:lnTo>
                  <a:lnTo>
                    <a:pt x="36504" y="12215"/>
                  </a:lnTo>
                  <a:lnTo>
                    <a:pt x="38100" y="19811"/>
                  </a:lnTo>
                  <a:lnTo>
                    <a:pt x="36504" y="27408"/>
                  </a:lnTo>
                  <a:lnTo>
                    <a:pt x="32194" y="33718"/>
                  </a:lnTo>
                  <a:lnTo>
                    <a:pt x="25884" y="38028"/>
                  </a:lnTo>
                  <a:lnTo>
                    <a:pt x="18288" y="39623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38" name="object 338"/>
            <p:cNvSpPr/>
            <p:nvPr/>
          </p:nvSpPr>
          <p:spPr>
            <a:xfrm>
              <a:off x="2470403" y="8325611"/>
              <a:ext cx="38100" cy="40005"/>
            </a:xfrm>
            <a:custGeom>
              <a:avLst/>
              <a:gdLst/>
              <a:ahLst/>
              <a:cxnLst/>
              <a:rect l="l" t="t" r="r" b="b"/>
              <a:pathLst>
                <a:path w="38100" h="40004">
                  <a:moveTo>
                    <a:pt x="0" y="19811"/>
                  </a:moveTo>
                  <a:lnTo>
                    <a:pt x="1571" y="12215"/>
                  </a:lnTo>
                  <a:lnTo>
                    <a:pt x="5715" y="5905"/>
                  </a:lnTo>
                  <a:lnTo>
                    <a:pt x="11572" y="1595"/>
                  </a:lnTo>
                  <a:lnTo>
                    <a:pt x="18288" y="0"/>
                  </a:lnTo>
                  <a:lnTo>
                    <a:pt x="25884" y="1595"/>
                  </a:lnTo>
                  <a:lnTo>
                    <a:pt x="32194" y="5905"/>
                  </a:lnTo>
                  <a:lnTo>
                    <a:pt x="36504" y="12215"/>
                  </a:lnTo>
                  <a:lnTo>
                    <a:pt x="38100" y="19811"/>
                  </a:lnTo>
                  <a:lnTo>
                    <a:pt x="36504" y="27408"/>
                  </a:lnTo>
                  <a:lnTo>
                    <a:pt x="32194" y="33718"/>
                  </a:lnTo>
                  <a:lnTo>
                    <a:pt x="25884" y="38028"/>
                  </a:lnTo>
                  <a:lnTo>
                    <a:pt x="18288" y="39623"/>
                  </a:lnTo>
                  <a:lnTo>
                    <a:pt x="11572" y="38028"/>
                  </a:lnTo>
                  <a:lnTo>
                    <a:pt x="5714" y="33718"/>
                  </a:lnTo>
                  <a:lnTo>
                    <a:pt x="1571" y="27408"/>
                  </a:lnTo>
                  <a:lnTo>
                    <a:pt x="0" y="19811"/>
                  </a:lnTo>
                </a:path>
              </a:pathLst>
            </a:custGeom>
            <a:ln w="9144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339" name="object 339"/>
          <p:cNvGrpSpPr/>
          <p:nvPr/>
        </p:nvGrpSpPr>
        <p:grpSpPr>
          <a:xfrm>
            <a:off x="4182522" y="7891272"/>
            <a:ext cx="109559" cy="47625"/>
            <a:chOff x="1818132" y="7891271"/>
            <a:chExt cx="47625" cy="47625"/>
          </a:xfrm>
        </p:grpSpPr>
        <p:sp>
          <p:nvSpPr>
            <p:cNvPr id="340" name="object 340"/>
            <p:cNvSpPr/>
            <p:nvPr/>
          </p:nvSpPr>
          <p:spPr>
            <a:xfrm>
              <a:off x="1822704" y="7895843"/>
              <a:ext cx="38100" cy="38100"/>
            </a:xfrm>
            <a:custGeom>
              <a:avLst/>
              <a:gdLst/>
              <a:ahLst/>
              <a:cxnLst/>
              <a:rect l="l" t="t" r="r" b="b"/>
              <a:pathLst>
                <a:path w="38100" h="38100">
                  <a:moveTo>
                    <a:pt x="19812" y="38099"/>
                  </a:moveTo>
                  <a:lnTo>
                    <a:pt x="12215" y="36742"/>
                  </a:lnTo>
                  <a:lnTo>
                    <a:pt x="5905" y="32956"/>
                  </a:lnTo>
                  <a:lnTo>
                    <a:pt x="1595" y="27170"/>
                  </a:lnTo>
                  <a:lnTo>
                    <a:pt x="0" y="19811"/>
                  </a:lnTo>
                  <a:lnTo>
                    <a:pt x="1595" y="12215"/>
                  </a:lnTo>
                  <a:lnTo>
                    <a:pt x="5905" y="5905"/>
                  </a:lnTo>
                  <a:lnTo>
                    <a:pt x="12215" y="1595"/>
                  </a:lnTo>
                  <a:lnTo>
                    <a:pt x="19812" y="0"/>
                  </a:lnTo>
                  <a:lnTo>
                    <a:pt x="27170" y="1595"/>
                  </a:lnTo>
                  <a:lnTo>
                    <a:pt x="32956" y="5905"/>
                  </a:lnTo>
                  <a:lnTo>
                    <a:pt x="36742" y="12215"/>
                  </a:lnTo>
                  <a:lnTo>
                    <a:pt x="38100" y="19811"/>
                  </a:lnTo>
                  <a:lnTo>
                    <a:pt x="36742" y="27170"/>
                  </a:lnTo>
                  <a:lnTo>
                    <a:pt x="32956" y="32956"/>
                  </a:lnTo>
                  <a:lnTo>
                    <a:pt x="27170" y="36742"/>
                  </a:lnTo>
                  <a:lnTo>
                    <a:pt x="19812" y="38099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41" name="object 341"/>
            <p:cNvSpPr/>
            <p:nvPr/>
          </p:nvSpPr>
          <p:spPr>
            <a:xfrm>
              <a:off x="1822704" y="7895843"/>
              <a:ext cx="38100" cy="38100"/>
            </a:xfrm>
            <a:custGeom>
              <a:avLst/>
              <a:gdLst/>
              <a:ahLst/>
              <a:cxnLst/>
              <a:rect l="l" t="t" r="r" b="b"/>
              <a:pathLst>
                <a:path w="38100" h="38100">
                  <a:moveTo>
                    <a:pt x="0" y="19811"/>
                  </a:moveTo>
                  <a:lnTo>
                    <a:pt x="1595" y="12215"/>
                  </a:lnTo>
                  <a:lnTo>
                    <a:pt x="5905" y="5905"/>
                  </a:lnTo>
                  <a:lnTo>
                    <a:pt x="12215" y="1595"/>
                  </a:lnTo>
                  <a:lnTo>
                    <a:pt x="19812" y="0"/>
                  </a:lnTo>
                  <a:lnTo>
                    <a:pt x="27170" y="1595"/>
                  </a:lnTo>
                  <a:lnTo>
                    <a:pt x="32956" y="5905"/>
                  </a:lnTo>
                  <a:lnTo>
                    <a:pt x="36742" y="12215"/>
                  </a:lnTo>
                  <a:lnTo>
                    <a:pt x="38100" y="19811"/>
                  </a:lnTo>
                  <a:lnTo>
                    <a:pt x="36742" y="27170"/>
                  </a:lnTo>
                  <a:lnTo>
                    <a:pt x="32956" y="32956"/>
                  </a:lnTo>
                  <a:lnTo>
                    <a:pt x="27170" y="36742"/>
                  </a:lnTo>
                  <a:lnTo>
                    <a:pt x="19812" y="38099"/>
                  </a:lnTo>
                  <a:lnTo>
                    <a:pt x="12215" y="36742"/>
                  </a:lnTo>
                  <a:lnTo>
                    <a:pt x="5905" y="32956"/>
                  </a:lnTo>
                  <a:lnTo>
                    <a:pt x="1595" y="27170"/>
                  </a:lnTo>
                  <a:lnTo>
                    <a:pt x="0" y="19811"/>
                  </a:lnTo>
                </a:path>
              </a:pathLst>
            </a:custGeom>
            <a:ln w="9144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342" name="object 342"/>
          <p:cNvGrpSpPr/>
          <p:nvPr/>
        </p:nvGrpSpPr>
        <p:grpSpPr>
          <a:xfrm>
            <a:off x="5840802" y="6879336"/>
            <a:ext cx="1554276" cy="247015"/>
            <a:chOff x="2538983" y="6879335"/>
            <a:chExt cx="675640" cy="247015"/>
          </a:xfrm>
        </p:grpSpPr>
        <p:pic>
          <p:nvPicPr>
            <p:cNvPr id="343" name="object 343"/>
            <p:cNvPicPr/>
            <p:nvPr/>
          </p:nvPicPr>
          <p:blipFill>
            <a:blip r:embed="rId39" cstate="print"/>
            <a:stretch>
              <a:fillRect/>
            </a:stretch>
          </p:blipFill>
          <p:spPr>
            <a:xfrm>
              <a:off x="2538983" y="6879335"/>
              <a:ext cx="114299" cy="246887"/>
            </a:xfrm>
            <a:prstGeom prst="rect">
              <a:avLst/>
            </a:prstGeom>
          </p:spPr>
        </p:pic>
        <p:pic>
          <p:nvPicPr>
            <p:cNvPr id="344" name="object 344"/>
            <p:cNvPicPr/>
            <p:nvPr/>
          </p:nvPicPr>
          <p:blipFill>
            <a:blip r:embed="rId40" cstate="print"/>
            <a:stretch>
              <a:fillRect/>
            </a:stretch>
          </p:blipFill>
          <p:spPr>
            <a:xfrm>
              <a:off x="2654807" y="6879335"/>
              <a:ext cx="559307" cy="246887"/>
            </a:xfrm>
            <a:prstGeom prst="rect">
              <a:avLst/>
            </a:prstGeom>
          </p:spPr>
        </p:pic>
      </p:grpSp>
      <p:grpSp>
        <p:nvGrpSpPr>
          <p:cNvPr id="345" name="object 345"/>
          <p:cNvGrpSpPr/>
          <p:nvPr/>
        </p:nvGrpSpPr>
        <p:grpSpPr>
          <a:xfrm>
            <a:off x="6131792" y="8926068"/>
            <a:ext cx="1251893" cy="247015"/>
            <a:chOff x="2665475" y="8926067"/>
            <a:chExt cx="544195" cy="247015"/>
          </a:xfrm>
        </p:grpSpPr>
        <p:pic>
          <p:nvPicPr>
            <p:cNvPr id="346" name="object 346"/>
            <p:cNvPicPr/>
            <p:nvPr/>
          </p:nvPicPr>
          <p:blipFill>
            <a:blip r:embed="rId41" cstate="print"/>
            <a:stretch>
              <a:fillRect/>
            </a:stretch>
          </p:blipFill>
          <p:spPr>
            <a:xfrm>
              <a:off x="2665475" y="8926067"/>
              <a:ext cx="115824" cy="246887"/>
            </a:xfrm>
            <a:prstGeom prst="rect">
              <a:avLst/>
            </a:prstGeom>
          </p:spPr>
        </p:pic>
        <p:pic>
          <p:nvPicPr>
            <p:cNvPr id="347" name="object 347"/>
            <p:cNvPicPr/>
            <p:nvPr/>
          </p:nvPicPr>
          <p:blipFill>
            <a:blip r:embed="rId42" cstate="print"/>
            <a:stretch>
              <a:fillRect/>
            </a:stretch>
          </p:blipFill>
          <p:spPr>
            <a:xfrm>
              <a:off x="2785872" y="8926067"/>
              <a:ext cx="423671" cy="246887"/>
            </a:xfrm>
            <a:prstGeom prst="rect">
              <a:avLst/>
            </a:prstGeom>
          </p:spPr>
        </p:pic>
      </p:grpSp>
      <p:grpSp>
        <p:nvGrpSpPr>
          <p:cNvPr id="348" name="object 348"/>
          <p:cNvGrpSpPr/>
          <p:nvPr/>
        </p:nvGrpSpPr>
        <p:grpSpPr>
          <a:xfrm>
            <a:off x="5258829" y="6987540"/>
            <a:ext cx="3545326" cy="1897380"/>
            <a:chOff x="2286000" y="6987540"/>
            <a:chExt cx="1541145" cy="1897380"/>
          </a:xfrm>
        </p:grpSpPr>
        <p:pic>
          <p:nvPicPr>
            <p:cNvPr id="349" name="object 349"/>
            <p:cNvPicPr/>
            <p:nvPr/>
          </p:nvPicPr>
          <p:blipFill>
            <a:blip r:embed="rId43" cstate="print"/>
            <a:stretch>
              <a:fillRect/>
            </a:stretch>
          </p:blipFill>
          <p:spPr>
            <a:xfrm>
              <a:off x="3072384" y="7466075"/>
              <a:ext cx="242316" cy="239267"/>
            </a:xfrm>
            <a:prstGeom prst="rect">
              <a:avLst/>
            </a:prstGeom>
          </p:spPr>
        </p:pic>
        <p:sp>
          <p:nvSpPr>
            <p:cNvPr id="350" name="object 350"/>
            <p:cNvSpPr/>
            <p:nvPr/>
          </p:nvSpPr>
          <p:spPr>
            <a:xfrm>
              <a:off x="2293620" y="6995160"/>
              <a:ext cx="1533525" cy="1882139"/>
            </a:xfrm>
            <a:custGeom>
              <a:avLst/>
              <a:gdLst/>
              <a:ahLst/>
              <a:cxnLst/>
              <a:rect l="l" t="t" r="r" b="b"/>
              <a:pathLst>
                <a:path w="1533525" h="1882140">
                  <a:moveTo>
                    <a:pt x="259079" y="1882139"/>
                  </a:moveTo>
                  <a:lnTo>
                    <a:pt x="899160" y="1882139"/>
                  </a:lnTo>
                  <a:lnTo>
                    <a:pt x="899160" y="702563"/>
                  </a:lnTo>
                </a:path>
                <a:path w="1533525" h="1882140">
                  <a:moveTo>
                    <a:pt x="899160" y="478535"/>
                  </a:moveTo>
                  <a:lnTo>
                    <a:pt x="899160" y="0"/>
                  </a:lnTo>
                  <a:lnTo>
                    <a:pt x="0" y="0"/>
                  </a:lnTo>
                </a:path>
                <a:path w="1533525" h="1882140">
                  <a:moveTo>
                    <a:pt x="1533144" y="583691"/>
                  </a:moveTo>
                  <a:lnTo>
                    <a:pt x="1013460" y="583691"/>
                  </a:lnTo>
                </a:path>
              </a:pathLst>
            </a:custGeom>
            <a:ln w="1524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351" name="object 351"/>
            <p:cNvPicPr/>
            <p:nvPr/>
          </p:nvPicPr>
          <p:blipFill>
            <a:blip r:embed="rId44" cstate="print"/>
            <a:stretch>
              <a:fillRect/>
            </a:stretch>
          </p:blipFill>
          <p:spPr>
            <a:xfrm>
              <a:off x="3461003" y="7470647"/>
              <a:ext cx="195072" cy="192023"/>
            </a:xfrm>
            <a:prstGeom prst="rect">
              <a:avLst/>
            </a:prstGeom>
          </p:spPr>
        </p:pic>
        <p:pic>
          <p:nvPicPr>
            <p:cNvPr id="352" name="object 352"/>
            <p:cNvPicPr/>
            <p:nvPr/>
          </p:nvPicPr>
          <p:blipFill>
            <a:blip r:embed="rId45" cstate="print"/>
            <a:stretch>
              <a:fillRect/>
            </a:stretch>
          </p:blipFill>
          <p:spPr>
            <a:xfrm>
              <a:off x="3247643" y="7716012"/>
              <a:ext cx="348995" cy="82295"/>
            </a:xfrm>
            <a:prstGeom prst="rect">
              <a:avLst/>
            </a:prstGeom>
          </p:spPr>
        </p:pic>
      </p:grpSp>
      <p:grpSp>
        <p:nvGrpSpPr>
          <p:cNvPr id="353" name="object 353"/>
          <p:cNvGrpSpPr/>
          <p:nvPr/>
        </p:nvGrpSpPr>
        <p:grpSpPr>
          <a:xfrm>
            <a:off x="10279253" y="7249667"/>
            <a:ext cx="617912" cy="253365"/>
            <a:chOff x="4468367" y="7249667"/>
            <a:chExt cx="268605" cy="253365"/>
          </a:xfrm>
        </p:grpSpPr>
        <p:sp>
          <p:nvSpPr>
            <p:cNvPr id="354" name="object 354"/>
            <p:cNvSpPr/>
            <p:nvPr/>
          </p:nvSpPr>
          <p:spPr>
            <a:xfrm>
              <a:off x="4600956" y="7362443"/>
              <a:ext cx="0" cy="73660"/>
            </a:xfrm>
            <a:custGeom>
              <a:avLst/>
              <a:gdLst/>
              <a:ahLst/>
              <a:cxnLst/>
              <a:rect l="l" t="t" r="r" b="b"/>
              <a:pathLst>
                <a:path h="73659">
                  <a:moveTo>
                    <a:pt x="0" y="0"/>
                  </a:moveTo>
                  <a:lnTo>
                    <a:pt x="0" y="73151"/>
                  </a:lnTo>
                </a:path>
              </a:pathLst>
            </a:custGeom>
            <a:ln w="1524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355" name="object 355"/>
            <p:cNvPicPr/>
            <p:nvPr/>
          </p:nvPicPr>
          <p:blipFill>
            <a:blip r:embed="rId46" cstate="print"/>
            <a:stretch>
              <a:fillRect/>
            </a:stretch>
          </p:blipFill>
          <p:spPr>
            <a:xfrm>
              <a:off x="4468367" y="7249667"/>
              <a:ext cx="268224" cy="252983"/>
            </a:xfrm>
            <a:prstGeom prst="rect">
              <a:avLst/>
            </a:prstGeom>
          </p:spPr>
        </p:pic>
      </p:grpSp>
      <p:grpSp>
        <p:nvGrpSpPr>
          <p:cNvPr id="356" name="object 356"/>
          <p:cNvGrpSpPr/>
          <p:nvPr/>
        </p:nvGrpSpPr>
        <p:grpSpPr>
          <a:xfrm>
            <a:off x="8852359" y="8147304"/>
            <a:ext cx="2623571" cy="429895"/>
            <a:chOff x="3848100" y="8147303"/>
            <a:chExt cx="1140460" cy="429895"/>
          </a:xfrm>
        </p:grpSpPr>
        <p:pic>
          <p:nvPicPr>
            <p:cNvPr id="357" name="object 357"/>
            <p:cNvPicPr/>
            <p:nvPr/>
          </p:nvPicPr>
          <p:blipFill>
            <a:blip r:embed="rId47" cstate="print"/>
            <a:stretch>
              <a:fillRect/>
            </a:stretch>
          </p:blipFill>
          <p:spPr>
            <a:xfrm>
              <a:off x="3848100" y="8147303"/>
              <a:ext cx="164591" cy="192023"/>
            </a:xfrm>
            <a:prstGeom prst="rect">
              <a:avLst/>
            </a:prstGeom>
          </p:spPr>
        </p:pic>
        <p:sp>
          <p:nvSpPr>
            <p:cNvPr id="358" name="object 358"/>
            <p:cNvSpPr/>
            <p:nvPr/>
          </p:nvSpPr>
          <p:spPr>
            <a:xfrm>
              <a:off x="3960875" y="8221979"/>
              <a:ext cx="52069" cy="0"/>
            </a:xfrm>
            <a:custGeom>
              <a:avLst/>
              <a:gdLst/>
              <a:ahLst/>
              <a:cxnLst/>
              <a:rect l="l" t="t" r="r" b="b"/>
              <a:pathLst>
                <a:path w="52070">
                  <a:moveTo>
                    <a:pt x="0" y="0"/>
                  </a:moveTo>
                  <a:lnTo>
                    <a:pt x="51816" y="0"/>
                  </a:lnTo>
                </a:path>
              </a:pathLst>
            </a:custGeom>
            <a:ln w="6096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359" name="object 359"/>
            <p:cNvPicPr/>
            <p:nvPr/>
          </p:nvPicPr>
          <p:blipFill>
            <a:blip r:embed="rId48" cstate="print"/>
            <a:stretch>
              <a:fillRect/>
            </a:stretch>
          </p:blipFill>
          <p:spPr>
            <a:xfrm>
              <a:off x="3848100" y="8147303"/>
              <a:ext cx="425196" cy="371855"/>
            </a:xfrm>
            <a:prstGeom prst="rect">
              <a:avLst/>
            </a:prstGeom>
          </p:spPr>
        </p:pic>
        <p:pic>
          <p:nvPicPr>
            <p:cNvPr id="360" name="object 360"/>
            <p:cNvPicPr/>
            <p:nvPr/>
          </p:nvPicPr>
          <p:blipFill>
            <a:blip r:embed="rId49" cstate="print"/>
            <a:stretch>
              <a:fillRect/>
            </a:stretch>
          </p:blipFill>
          <p:spPr>
            <a:xfrm>
              <a:off x="4233672" y="8325612"/>
              <a:ext cx="754379" cy="251459"/>
            </a:xfrm>
            <a:prstGeom prst="rect">
              <a:avLst/>
            </a:prstGeom>
          </p:spPr>
        </p:pic>
      </p:grpSp>
      <p:grpSp>
        <p:nvGrpSpPr>
          <p:cNvPr id="361" name="object 361"/>
          <p:cNvGrpSpPr/>
          <p:nvPr/>
        </p:nvGrpSpPr>
        <p:grpSpPr>
          <a:xfrm>
            <a:off x="8785747" y="7418831"/>
            <a:ext cx="736236" cy="320040"/>
            <a:chOff x="3819144" y="7418831"/>
            <a:chExt cx="320040" cy="320040"/>
          </a:xfrm>
        </p:grpSpPr>
        <p:sp>
          <p:nvSpPr>
            <p:cNvPr id="362" name="object 362"/>
            <p:cNvSpPr/>
            <p:nvPr/>
          </p:nvSpPr>
          <p:spPr>
            <a:xfrm>
              <a:off x="3826764" y="7426451"/>
              <a:ext cx="304800" cy="304800"/>
            </a:xfrm>
            <a:custGeom>
              <a:avLst/>
              <a:gdLst/>
              <a:ahLst/>
              <a:cxnLst/>
              <a:rect l="l" t="t" r="r" b="b"/>
              <a:pathLst>
                <a:path w="304800" h="304800">
                  <a:moveTo>
                    <a:pt x="0" y="304800"/>
                  </a:moveTo>
                  <a:lnTo>
                    <a:pt x="304800" y="304800"/>
                  </a:lnTo>
                  <a:lnTo>
                    <a:pt x="304800" y="0"/>
                  </a:lnTo>
                  <a:lnTo>
                    <a:pt x="0" y="0"/>
                  </a:lnTo>
                  <a:lnTo>
                    <a:pt x="0" y="304800"/>
                  </a:lnTo>
                  <a:close/>
                </a:path>
                <a:path w="304800" h="304800">
                  <a:moveTo>
                    <a:pt x="131063" y="179832"/>
                  </a:moveTo>
                  <a:lnTo>
                    <a:pt x="175259" y="135635"/>
                  </a:lnTo>
                </a:path>
              </a:pathLst>
            </a:custGeom>
            <a:ln w="1524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63" name="object 363"/>
            <p:cNvSpPr/>
            <p:nvPr/>
          </p:nvSpPr>
          <p:spPr>
            <a:xfrm>
              <a:off x="3857243" y="7553205"/>
              <a:ext cx="243840" cy="61594"/>
            </a:xfrm>
            <a:custGeom>
              <a:avLst/>
              <a:gdLst/>
              <a:ahLst/>
              <a:cxnLst/>
              <a:rect l="l" t="t" r="r" b="b"/>
              <a:pathLst>
                <a:path w="243839" h="61595">
                  <a:moveTo>
                    <a:pt x="0" y="30218"/>
                  </a:moveTo>
                  <a:lnTo>
                    <a:pt x="17764" y="12906"/>
                  </a:lnTo>
                  <a:lnTo>
                    <a:pt x="41529" y="2595"/>
                  </a:lnTo>
                  <a:lnTo>
                    <a:pt x="68151" y="0"/>
                  </a:lnTo>
                  <a:lnTo>
                    <a:pt x="94488" y="5834"/>
                  </a:lnTo>
                  <a:lnTo>
                    <a:pt x="104203" y="10715"/>
                  </a:lnTo>
                  <a:lnTo>
                    <a:pt x="112776" y="16311"/>
                  </a:lnTo>
                  <a:lnTo>
                    <a:pt x="120205" y="22764"/>
                  </a:lnTo>
                  <a:lnTo>
                    <a:pt x="126491" y="30218"/>
                  </a:lnTo>
                  <a:lnTo>
                    <a:pt x="141779" y="47553"/>
                  </a:lnTo>
                  <a:lnTo>
                    <a:pt x="163067" y="58031"/>
                  </a:lnTo>
                  <a:lnTo>
                    <a:pt x="187785" y="61079"/>
                  </a:lnTo>
                  <a:lnTo>
                    <a:pt x="213359" y="56126"/>
                  </a:lnTo>
                  <a:lnTo>
                    <a:pt x="222194" y="51006"/>
                  </a:lnTo>
                  <a:lnTo>
                    <a:pt x="230314" y="44886"/>
                  </a:lnTo>
                  <a:lnTo>
                    <a:pt x="237577" y="37909"/>
                  </a:lnTo>
                  <a:lnTo>
                    <a:pt x="243840" y="30218"/>
                  </a:lnTo>
                </a:path>
              </a:pathLst>
            </a:custGeom>
            <a:ln w="1524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364" name="object 364"/>
          <p:cNvGrpSpPr/>
          <p:nvPr/>
        </p:nvGrpSpPr>
        <p:grpSpPr>
          <a:xfrm>
            <a:off x="12873610" y="6272784"/>
            <a:ext cx="109559" cy="47625"/>
            <a:chOff x="5596128" y="6272783"/>
            <a:chExt cx="47625" cy="47625"/>
          </a:xfrm>
        </p:grpSpPr>
        <p:sp>
          <p:nvSpPr>
            <p:cNvPr id="365" name="object 365"/>
            <p:cNvSpPr/>
            <p:nvPr/>
          </p:nvSpPr>
          <p:spPr>
            <a:xfrm>
              <a:off x="5600700" y="6277355"/>
              <a:ext cx="38100" cy="38100"/>
            </a:xfrm>
            <a:custGeom>
              <a:avLst/>
              <a:gdLst/>
              <a:ahLst/>
              <a:cxnLst/>
              <a:rect l="l" t="t" r="r" b="b"/>
              <a:pathLst>
                <a:path w="38100" h="38100">
                  <a:moveTo>
                    <a:pt x="18288" y="38100"/>
                  </a:moveTo>
                  <a:lnTo>
                    <a:pt x="11572" y="36742"/>
                  </a:lnTo>
                  <a:lnTo>
                    <a:pt x="5714" y="32956"/>
                  </a:lnTo>
                  <a:lnTo>
                    <a:pt x="1571" y="27170"/>
                  </a:lnTo>
                  <a:lnTo>
                    <a:pt x="0" y="19812"/>
                  </a:lnTo>
                  <a:lnTo>
                    <a:pt x="1571" y="12215"/>
                  </a:lnTo>
                  <a:lnTo>
                    <a:pt x="5715" y="5905"/>
                  </a:lnTo>
                  <a:lnTo>
                    <a:pt x="11572" y="1595"/>
                  </a:lnTo>
                  <a:lnTo>
                    <a:pt x="18288" y="0"/>
                  </a:lnTo>
                  <a:lnTo>
                    <a:pt x="25884" y="1595"/>
                  </a:lnTo>
                  <a:lnTo>
                    <a:pt x="32194" y="5905"/>
                  </a:lnTo>
                  <a:lnTo>
                    <a:pt x="36504" y="12215"/>
                  </a:lnTo>
                  <a:lnTo>
                    <a:pt x="38100" y="19812"/>
                  </a:lnTo>
                  <a:lnTo>
                    <a:pt x="36504" y="27170"/>
                  </a:lnTo>
                  <a:lnTo>
                    <a:pt x="32194" y="32956"/>
                  </a:lnTo>
                  <a:lnTo>
                    <a:pt x="25884" y="36742"/>
                  </a:lnTo>
                  <a:lnTo>
                    <a:pt x="18288" y="3810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66" name="object 366"/>
            <p:cNvSpPr/>
            <p:nvPr/>
          </p:nvSpPr>
          <p:spPr>
            <a:xfrm>
              <a:off x="5600700" y="6277355"/>
              <a:ext cx="38100" cy="38100"/>
            </a:xfrm>
            <a:custGeom>
              <a:avLst/>
              <a:gdLst/>
              <a:ahLst/>
              <a:cxnLst/>
              <a:rect l="l" t="t" r="r" b="b"/>
              <a:pathLst>
                <a:path w="38100" h="38100">
                  <a:moveTo>
                    <a:pt x="0" y="19812"/>
                  </a:moveTo>
                  <a:lnTo>
                    <a:pt x="1571" y="12215"/>
                  </a:lnTo>
                  <a:lnTo>
                    <a:pt x="5715" y="5905"/>
                  </a:lnTo>
                  <a:lnTo>
                    <a:pt x="11572" y="1595"/>
                  </a:lnTo>
                  <a:lnTo>
                    <a:pt x="18288" y="0"/>
                  </a:lnTo>
                  <a:lnTo>
                    <a:pt x="25884" y="1595"/>
                  </a:lnTo>
                  <a:lnTo>
                    <a:pt x="32194" y="5905"/>
                  </a:lnTo>
                  <a:lnTo>
                    <a:pt x="36504" y="12215"/>
                  </a:lnTo>
                  <a:lnTo>
                    <a:pt x="38100" y="19812"/>
                  </a:lnTo>
                  <a:lnTo>
                    <a:pt x="36504" y="27170"/>
                  </a:lnTo>
                  <a:lnTo>
                    <a:pt x="32194" y="32956"/>
                  </a:lnTo>
                  <a:lnTo>
                    <a:pt x="25884" y="36742"/>
                  </a:lnTo>
                  <a:lnTo>
                    <a:pt x="18288" y="38100"/>
                  </a:lnTo>
                  <a:lnTo>
                    <a:pt x="11572" y="36742"/>
                  </a:lnTo>
                  <a:lnTo>
                    <a:pt x="5714" y="32956"/>
                  </a:lnTo>
                  <a:lnTo>
                    <a:pt x="1571" y="27170"/>
                  </a:lnTo>
                  <a:lnTo>
                    <a:pt x="0" y="19812"/>
                  </a:lnTo>
                </a:path>
              </a:pathLst>
            </a:custGeom>
            <a:ln w="9144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367" name="object 367"/>
          <p:cNvGrpSpPr/>
          <p:nvPr/>
        </p:nvGrpSpPr>
        <p:grpSpPr>
          <a:xfrm>
            <a:off x="12873610" y="6653785"/>
            <a:ext cx="109559" cy="47625"/>
            <a:chOff x="5596128" y="6653784"/>
            <a:chExt cx="47625" cy="47625"/>
          </a:xfrm>
        </p:grpSpPr>
        <p:sp>
          <p:nvSpPr>
            <p:cNvPr id="368" name="object 368"/>
            <p:cNvSpPr/>
            <p:nvPr/>
          </p:nvSpPr>
          <p:spPr>
            <a:xfrm>
              <a:off x="5600700" y="6658356"/>
              <a:ext cx="38100" cy="38100"/>
            </a:xfrm>
            <a:custGeom>
              <a:avLst/>
              <a:gdLst/>
              <a:ahLst/>
              <a:cxnLst/>
              <a:rect l="l" t="t" r="r" b="b"/>
              <a:pathLst>
                <a:path w="38100" h="38100">
                  <a:moveTo>
                    <a:pt x="18288" y="38100"/>
                  </a:moveTo>
                  <a:lnTo>
                    <a:pt x="11572" y="36504"/>
                  </a:lnTo>
                  <a:lnTo>
                    <a:pt x="5714" y="32194"/>
                  </a:lnTo>
                  <a:lnTo>
                    <a:pt x="1571" y="25884"/>
                  </a:lnTo>
                  <a:lnTo>
                    <a:pt x="0" y="18288"/>
                  </a:lnTo>
                  <a:lnTo>
                    <a:pt x="1571" y="10929"/>
                  </a:lnTo>
                  <a:lnTo>
                    <a:pt x="5715" y="5143"/>
                  </a:lnTo>
                  <a:lnTo>
                    <a:pt x="11572" y="1357"/>
                  </a:lnTo>
                  <a:lnTo>
                    <a:pt x="18288" y="0"/>
                  </a:lnTo>
                  <a:lnTo>
                    <a:pt x="25884" y="1357"/>
                  </a:lnTo>
                  <a:lnTo>
                    <a:pt x="32194" y="5143"/>
                  </a:lnTo>
                  <a:lnTo>
                    <a:pt x="36504" y="10929"/>
                  </a:lnTo>
                  <a:lnTo>
                    <a:pt x="38100" y="18288"/>
                  </a:lnTo>
                  <a:lnTo>
                    <a:pt x="36504" y="25884"/>
                  </a:lnTo>
                  <a:lnTo>
                    <a:pt x="32194" y="32194"/>
                  </a:lnTo>
                  <a:lnTo>
                    <a:pt x="25884" y="36504"/>
                  </a:lnTo>
                  <a:lnTo>
                    <a:pt x="18288" y="3810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69" name="object 369"/>
            <p:cNvSpPr/>
            <p:nvPr/>
          </p:nvSpPr>
          <p:spPr>
            <a:xfrm>
              <a:off x="5600700" y="6658356"/>
              <a:ext cx="38100" cy="38100"/>
            </a:xfrm>
            <a:custGeom>
              <a:avLst/>
              <a:gdLst/>
              <a:ahLst/>
              <a:cxnLst/>
              <a:rect l="l" t="t" r="r" b="b"/>
              <a:pathLst>
                <a:path w="38100" h="38100">
                  <a:moveTo>
                    <a:pt x="0" y="18288"/>
                  </a:moveTo>
                  <a:lnTo>
                    <a:pt x="1571" y="10929"/>
                  </a:lnTo>
                  <a:lnTo>
                    <a:pt x="5715" y="5143"/>
                  </a:lnTo>
                  <a:lnTo>
                    <a:pt x="11572" y="1357"/>
                  </a:lnTo>
                  <a:lnTo>
                    <a:pt x="18288" y="0"/>
                  </a:lnTo>
                  <a:lnTo>
                    <a:pt x="25884" y="1357"/>
                  </a:lnTo>
                  <a:lnTo>
                    <a:pt x="32194" y="5143"/>
                  </a:lnTo>
                  <a:lnTo>
                    <a:pt x="36504" y="10929"/>
                  </a:lnTo>
                  <a:lnTo>
                    <a:pt x="38100" y="18288"/>
                  </a:lnTo>
                  <a:lnTo>
                    <a:pt x="36504" y="25884"/>
                  </a:lnTo>
                  <a:lnTo>
                    <a:pt x="32194" y="32194"/>
                  </a:lnTo>
                  <a:lnTo>
                    <a:pt x="25884" y="36504"/>
                  </a:lnTo>
                  <a:lnTo>
                    <a:pt x="18288" y="38100"/>
                  </a:lnTo>
                  <a:lnTo>
                    <a:pt x="11572" y="36504"/>
                  </a:lnTo>
                  <a:lnTo>
                    <a:pt x="5714" y="32194"/>
                  </a:lnTo>
                  <a:lnTo>
                    <a:pt x="1571" y="25884"/>
                  </a:lnTo>
                  <a:lnTo>
                    <a:pt x="0" y="18288"/>
                  </a:lnTo>
                </a:path>
              </a:pathLst>
            </a:custGeom>
            <a:ln w="9144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370" name="object 370"/>
          <p:cNvGrpSpPr/>
          <p:nvPr/>
        </p:nvGrpSpPr>
        <p:grpSpPr>
          <a:xfrm>
            <a:off x="14237400" y="7281672"/>
            <a:ext cx="109559" cy="47625"/>
            <a:chOff x="6188964" y="7281671"/>
            <a:chExt cx="47625" cy="47625"/>
          </a:xfrm>
        </p:grpSpPr>
        <p:sp>
          <p:nvSpPr>
            <p:cNvPr id="371" name="object 371"/>
            <p:cNvSpPr/>
            <p:nvPr/>
          </p:nvSpPr>
          <p:spPr>
            <a:xfrm>
              <a:off x="6193536" y="7286243"/>
              <a:ext cx="38100" cy="38100"/>
            </a:xfrm>
            <a:custGeom>
              <a:avLst/>
              <a:gdLst/>
              <a:ahLst/>
              <a:cxnLst/>
              <a:rect l="l" t="t" r="r" b="b"/>
              <a:pathLst>
                <a:path w="38100" h="38100">
                  <a:moveTo>
                    <a:pt x="19812" y="38099"/>
                  </a:moveTo>
                  <a:lnTo>
                    <a:pt x="12215" y="36742"/>
                  </a:lnTo>
                  <a:lnTo>
                    <a:pt x="5905" y="32956"/>
                  </a:lnTo>
                  <a:lnTo>
                    <a:pt x="1595" y="27170"/>
                  </a:lnTo>
                  <a:lnTo>
                    <a:pt x="0" y="19811"/>
                  </a:lnTo>
                  <a:lnTo>
                    <a:pt x="1595" y="12215"/>
                  </a:lnTo>
                  <a:lnTo>
                    <a:pt x="5905" y="5905"/>
                  </a:lnTo>
                  <a:lnTo>
                    <a:pt x="12215" y="1595"/>
                  </a:lnTo>
                  <a:lnTo>
                    <a:pt x="19812" y="0"/>
                  </a:lnTo>
                  <a:lnTo>
                    <a:pt x="27170" y="1595"/>
                  </a:lnTo>
                  <a:lnTo>
                    <a:pt x="32956" y="5905"/>
                  </a:lnTo>
                  <a:lnTo>
                    <a:pt x="36742" y="12215"/>
                  </a:lnTo>
                  <a:lnTo>
                    <a:pt x="38100" y="19811"/>
                  </a:lnTo>
                  <a:lnTo>
                    <a:pt x="36742" y="27170"/>
                  </a:lnTo>
                  <a:lnTo>
                    <a:pt x="32956" y="32956"/>
                  </a:lnTo>
                  <a:lnTo>
                    <a:pt x="27170" y="36742"/>
                  </a:lnTo>
                  <a:lnTo>
                    <a:pt x="19812" y="38099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72" name="object 372"/>
            <p:cNvSpPr/>
            <p:nvPr/>
          </p:nvSpPr>
          <p:spPr>
            <a:xfrm>
              <a:off x="6193536" y="7286243"/>
              <a:ext cx="38100" cy="38100"/>
            </a:xfrm>
            <a:custGeom>
              <a:avLst/>
              <a:gdLst/>
              <a:ahLst/>
              <a:cxnLst/>
              <a:rect l="l" t="t" r="r" b="b"/>
              <a:pathLst>
                <a:path w="38100" h="38100">
                  <a:moveTo>
                    <a:pt x="0" y="19811"/>
                  </a:moveTo>
                  <a:lnTo>
                    <a:pt x="1595" y="12215"/>
                  </a:lnTo>
                  <a:lnTo>
                    <a:pt x="5905" y="5905"/>
                  </a:lnTo>
                  <a:lnTo>
                    <a:pt x="12215" y="1595"/>
                  </a:lnTo>
                  <a:lnTo>
                    <a:pt x="19812" y="0"/>
                  </a:lnTo>
                  <a:lnTo>
                    <a:pt x="27170" y="1595"/>
                  </a:lnTo>
                  <a:lnTo>
                    <a:pt x="32956" y="5905"/>
                  </a:lnTo>
                  <a:lnTo>
                    <a:pt x="36742" y="12215"/>
                  </a:lnTo>
                  <a:lnTo>
                    <a:pt x="38100" y="19811"/>
                  </a:lnTo>
                  <a:lnTo>
                    <a:pt x="36742" y="27170"/>
                  </a:lnTo>
                  <a:lnTo>
                    <a:pt x="32956" y="32956"/>
                  </a:lnTo>
                  <a:lnTo>
                    <a:pt x="27170" y="36742"/>
                  </a:lnTo>
                  <a:lnTo>
                    <a:pt x="19812" y="38099"/>
                  </a:lnTo>
                  <a:lnTo>
                    <a:pt x="12215" y="36742"/>
                  </a:lnTo>
                  <a:lnTo>
                    <a:pt x="5905" y="32956"/>
                  </a:lnTo>
                  <a:lnTo>
                    <a:pt x="1595" y="27170"/>
                  </a:lnTo>
                  <a:lnTo>
                    <a:pt x="0" y="19811"/>
                  </a:lnTo>
                </a:path>
              </a:pathLst>
            </a:custGeom>
            <a:ln w="9144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373" name="object 373"/>
          <p:cNvGrpSpPr/>
          <p:nvPr/>
        </p:nvGrpSpPr>
        <p:grpSpPr>
          <a:xfrm>
            <a:off x="14237400" y="8520685"/>
            <a:ext cx="109559" cy="47625"/>
            <a:chOff x="6188964" y="8520684"/>
            <a:chExt cx="47625" cy="47625"/>
          </a:xfrm>
        </p:grpSpPr>
        <p:sp>
          <p:nvSpPr>
            <p:cNvPr id="374" name="object 374"/>
            <p:cNvSpPr/>
            <p:nvPr/>
          </p:nvSpPr>
          <p:spPr>
            <a:xfrm>
              <a:off x="6193536" y="8525256"/>
              <a:ext cx="38100" cy="38100"/>
            </a:xfrm>
            <a:custGeom>
              <a:avLst/>
              <a:gdLst/>
              <a:ahLst/>
              <a:cxnLst/>
              <a:rect l="l" t="t" r="r" b="b"/>
              <a:pathLst>
                <a:path w="38100" h="38100">
                  <a:moveTo>
                    <a:pt x="19812" y="38100"/>
                  </a:moveTo>
                  <a:lnTo>
                    <a:pt x="12215" y="36504"/>
                  </a:lnTo>
                  <a:lnTo>
                    <a:pt x="5905" y="32194"/>
                  </a:lnTo>
                  <a:lnTo>
                    <a:pt x="1595" y="25884"/>
                  </a:lnTo>
                  <a:lnTo>
                    <a:pt x="0" y="18288"/>
                  </a:lnTo>
                  <a:lnTo>
                    <a:pt x="1595" y="10929"/>
                  </a:lnTo>
                  <a:lnTo>
                    <a:pt x="5905" y="5143"/>
                  </a:lnTo>
                  <a:lnTo>
                    <a:pt x="12215" y="1357"/>
                  </a:lnTo>
                  <a:lnTo>
                    <a:pt x="19812" y="0"/>
                  </a:lnTo>
                  <a:lnTo>
                    <a:pt x="27170" y="1357"/>
                  </a:lnTo>
                  <a:lnTo>
                    <a:pt x="32956" y="5143"/>
                  </a:lnTo>
                  <a:lnTo>
                    <a:pt x="36742" y="10929"/>
                  </a:lnTo>
                  <a:lnTo>
                    <a:pt x="38100" y="18288"/>
                  </a:lnTo>
                  <a:lnTo>
                    <a:pt x="36742" y="25884"/>
                  </a:lnTo>
                  <a:lnTo>
                    <a:pt x="32956" y="32194"/>
                  </a:lnTo>
                  <a:lnTo>
                    <a:pt x="27170" y="36504"/>
                  </a:lnTo>
                  <a:lnTo>
                    <a:pt x="19812" y="3810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75" name="object 375"/>
            <p:cNvSpPr/>
            <p:nvPr/>
          </p:nvSpPr>
          <p:spPr>
            <a:xfrm>
              <a:off x="6193536" y="8525256"/>
              <a:ext cx="38100" cy="38100"/>
            </a:xfrm>
            <a:custGeom>
              <a:avLst/>
              <a:gdLst/>
              <a:ahLst/>
              <a:cxnLst/>
              <a:rect l="l" t="t" r="r" b="b"/>
              <a:pathLst>
                <a:path w="38100" h="38100">
                  <a:moveTo>
                    <a:pt x="0" y="18288"/>
                  </a:moveTo>
                  <a:lnTo>
                    <a:pt x="1595" y="10929"/>
                  </a:lnTo>
                  <a:lnTo>
                    <a:pt x="5905" y="5143"/>
                  </a:lnTo>
                  <a:lnTo>
                    <a:pt x="12215" y="1357"/>
                  </a:lnTo>
                  <a:lnTo>
                    <a:pt x="19812" y="0"/>
                  </a:lnTo>
                  <a:lnTo>
                    <a:pt x="27170" y="1357"/>
                  </a:lnTo>
                  <a:lnTo>
                    <a:pt x="32956" y="5143"/>
                  </a:lnTo>
                  <a:lnTo>
                    <a:pt x="36742" y="10929"/>
                  </a:lnTo>
                  <a:lnTo>
                    <a:pt x="38100" y="18288"/>
                  </a:lnTo>
                  <a:lnTo>
                    <a:pt x="36742" y="25884"/>
                  </a:lnTo>
                  <a:lnTo>
                    <a:pt x="32956" y="32194"/>
                  </a:lnTo>
                  <a:lnTo>
                    <a:pt x="27170" y="36504"/>
                  </a:lnTo>
                  <a:lnTo>
                    <a:pt x="19812" y="38100"/>
                  </a:lnTo>
                  <a:lnTo>
                    <a:pt x="12215" y="36504"/>
                  </a:lnTo>
                  <a:lnTo>
                    <a:pt x="5905" y="32194"/>
                  </a:lnTo>
                  <a:lnTo>
                    <a:pt x="1595" y="25884"/>
                  </a:lnTo>
                  <a:lnTo>
                    <a:pt x="0" y="18288"/>
                  </a:lnTo>
                </a:path>
              </a:pathLst>
            </a:custGeom>
            <a:ln w="9144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376" name="object 376"/>
          <p:cNvSpPr/>
          <p:nvPr/>
        </p:nvSpPr>
        <p:spPr>
          <a:xfrm>
            <a:off x="1444422" y="9410701"/>
            <a:ext cx="15051933" cy="10795"/>
          </a:xfrm>
          <a:custGeom>
            <a:avLst/>
            <a:gdLst/>
            <a:ahLst/>
            <a:cxnLst/>
            <a:rect l="l" t="t" r="r" b="b"/>
            <a:pathLst>
              <a:path w="6543040" h="10795">
                <a:moveTo>
                  <a:pt x="6542531" y="10667"/>
                </a:moveTo>
                <a:lnTo>
                  <a:pt x="0" y="10667"/>
                </a:lnTo>
                <a:lnTo>
                  <a:pt x="0" y="0"/>
                </a:lnTo>
                <a:lnTo>
                  <a:pt x="6542531" y="0"/>
                </a:lnTo>
                <a:lnTo>
                  <a:pt x="6542531" y="10667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77" name="object 377"/>
          <p:cNvSpPr txBox="1"/>
          <p:nvPr/>
        </p:nvSpPr>
        <p:spPr>
          <a:xfrm>
            <a:off x="1415188" y="349008"/>
            <a:ext cx="192824" cy="135935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sz="800" spc="10" dirty="0">
                <a:latin typeface="Microsoft Sans Serif"/>
                <a:cs typeface="Microsoft Sans Serif"/>
              </a:rPr>
              <a:t>8</a:t>
            </a:r>
            <a:endParaRPr sz="800">
              <a:latin typeface="Microsoft Sans Serif"/>
              <a:cs typeface="Microsoft Sans Serif"/>
            </a:endParaRPr>
          </a:p>
        </p:txBody>
      </p:sp>
      <p:sp>
        <p:nvSpPr>
          <p:cNvPr id="378" name="object 378"/>
          <p:cNvSpPr txBox="1"/>
          <p:nvPr/>
        </p:nvSpPr>
        <p:spPr>
          <a:xfrm>
            <a:off x="1415217" y="641854"/>
            <a:ext cx="7331682" cy="923971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sz="750" spc="-15" dirty="0">
                <a:latin typeface="Microsoft Sans Serif"/>
                <a:cs typeface="Microsoft Sans Serif"/>
              </a:rPr>
              <a:t>B.</a:t>
            </a:r>
            <a:r>
              <a:rPr sz="750" spc="-5" dirty="0">
                <a:latin typeface="Microsoft Sans Serif"/>
                <a:cs typeface="Microsoft Sans Serif"/>
              </a:rPr>
              <a:t> </a:t>
            </a:r>
            <a:r>
              <a:rPr sz="750" spc="5" dirty="0">
                <a:latin typeface="Microsoft Sans Serif"/>
                <a:cs typeface="Microsoft Sans Serif"/>
              </a:rPr>
              <a:t>Dos</a:t>
            </a:r>
            <a:r>
              <a:rPr sz="750" spc="-5" dirty="0">
                <a:latin typeface="Microsoft Sans Serif"/>
                <a:cs typeface="Microsoft Sans Serif"/>
              </a:rPr>
              <a:t> </a:t>
            </a:r>
            <a:r>
              <a:rPr sz="750" spc="30" dirty="0">
                <a:latin typeface="Microsoft Sans Serif"/>
                <a:cs typeface="Microsoft Sans Serif"/>
              </a:rPr>
              <a:t>tipos</a:t>
            </a:r>
            <a:r>
              <a:rPr sz="750" spc="-5" dirty="0">
                <a:latin typeface="Microsoft Sans Serif"/>
                <a:cs typeface="Microsoft Sans Serif"/>
              </a:rPr>
              <a:t> </a:t>
            </a:r>
            <a:r>
              <a:rPr sz="750" spc="25" dirty="0">
                <a:latin typeface="Microsoft Sans Serif"/>
                <a:cs typeface="Microsoft Sans Serif"/>
              </a:rPr>
              <a:t>de</a:t>
            </a:r>
            <a:r>
              <a:rPr sz="750" spc="-5" dirty="0">
                <a:latin typeface="Microsoft Sans Serif"/>
                <a:cs typeface="Microsoft Sans Serif"/>
              </a:rPr>
              <a:t> </a:t>
            </a:r>
            <a:r>
              <a:rPr sz="750" spc="15" dirty="0">
                <a:latin typeface="Microsoft Sans Serif"/>
                <a:cs typeface="Microsoft Sans Serif"/>
              </a:rPr>
              <a:t>esquemas</a:t>
            </a:r>
            <a:r>
              <a:rPr sz="750" dirty="0">
                <a:latin typeface="Microsoft Sans Serif"/>
                <a:cs typeface="Microsoft Sans Serif"/>
              </a:rPr>
              <a:t> </a:t>
            </a:r>
            <a:r>
              <a:rPr sz="750" spc="25" dirty="0">
                <a:latin typeface="Microsoft Sans Serif"/>
                <a:cs typeface="Microsoft Sans Serif"/>
              </a:rPr>
              <a:t>de</a:t>
            </a:r>
            <a:r>
              <a:rPr sz="750" spc="-5" dirty="0">
                <a:latin typeface="Microsoft Sans Serif"/>
                <a:cs typeface="Microsoft Sans Serif"/>
              </a:rPr>
              <a:t> </a:t>
            </a:r>
            <a:r>
              <a:rPr sz="750" spc="15" dirty="0">
                <a:latin typeface="Microsoft Sans Serif"/>
                <a:cs typeface="Microsoft Sans Serif"/>
              </a:rPr>
              <a:t>inyección</a:t>
            </a:r>
            <a:r>
              <a:rPr sz="750" spc="-5" dirty="0">
                <a:latin typeface="Microsoft Sans Serif"/>
                <a:cs typeface="Microsoft Sans Serif"/>
              </a:rPr>
              <a:t> </a:t>
            </a:r>
            <a:r>
              <a:rPr sz="750" spc="25" dirty="0">
                <a:latin typeface="Microsoft Sans Serif"/>
                <a:cs typeface="Microsoft Sans Serif"/>
              </a:rPr>
              <a:t>subarmónica</a:t>
            </a:r>
            <a:endParaRPr sz="750">
              <a:latin typeface="Microsoft Sans Serif"/>
              <a:cs typeface="Microsoft Sans Serif"/>
            </a:endParaRPr>
          </a:p>
          <a:p>
            <a:pPr marL="12700" marR="5080" indent="154940">
              <a:lnSpc>
                <a:spcPct val="143100"/>
              </a:lnSpc>
              <a:spcBef>
                <a:spcPts val="225"/>
              </a:spcBef>
            </a:pPr>
            <a:r>
              <a:rPr sz="700" spc="20" dirty="0">
                <a:latin typeface="Microsoft Sans Serif"/>
                <a:cs typeface="Microsoft Sans Serif"/>
              </a:rPr>
              <a:t>Debido </a:t>
            </a:r>
            <a:r>
              <a:rPr sz="700" dirty="0">
                <a:latin typeface="Microsoft Sans Serif"/>
                <a:cs typeface="Microsoft Sans Serif"/>
              </a:rPr>
              <a:t>a </a:t>
            </a:r>
            <a:r>
              <a:rPr sz="700" spc="15" dirty="0">
                <a:latin typeface="Microsoft Sans Serif"/>
                <a:cs typeface="Microsoft Sans Serif"/>
              </a:rPr>
              <a:t>variaciones </a:t>
            </a:r>
            <a:r>
              <a:rPr sz="700" spc="20" dirty="0">
                <a:latin typeface="Microsoft Sans Serif"/>
                <a:cs typeface="Microsoft Sans Serif"/>
              </a:rPr>
              <a:t>de </a:t>
            </a:r>
            <a:r>
              <a:rPr sz="700" spc="15" dirty="0">
                <a:latin typeface="Microsoft Sans Serif"/>
                <a:cs typeface="Microsoft Sans Serif"/>
              </a:rPr>
              <a:t>diseño, </a:t>
            </a:r>
            <a:r>
              <a:rPr sz="700" spc="-5" dirty="0">
                <a:latin typeface="Microsoft Sans Serif"/>
                <a:cs typeface="Microsoft Sans Serif"/>
              </a:rPr>
              <a:t>es </a:t>
            </a:r>
            <a:r>
              <a:rPr sz="700" spc="20" dirty="0">
                <a:latin typeface="Microsoft Sans Serif"/>
                <a:cs typeface="Microsoft Sans Serif"/>
              </a:rPr>
              <a:t>posible </a:t>
            </a:r>
            <a:r>
              <a:rPr sz="700" spc="30" dirty="0">
                <a:latin typeface="Microsoft Sans Serif"/>
                <a:cs typeface="Microsoft Sans Serif"/>
              </a:rPr>
              <a:t>que </a:t>
            </a:r>
            <a:r>
              <a:rPr sz="700" spc="15" dirty="0">
                <a:latin typeface="Microsoft Sans Serif"/>
                <a:cs typeface="Microsoft Sans Serif"/>
              </a:rPr>
              <a:t>ciertas </a:t>
            </a:r>
            <a:r>
              <a:rPr sz="700" spc="20" dirty="0">
                <a:latin typeface="Microsoft Sans Serif"/>
                <a:cs typeface="Microsoft Sans Serif"/>
              </a:rPr>
              <a:t>unidades </a:t>
            </a:r>
            <a:r>
              <a:rPr sz="700" spc="25" dirty="0">
                <a:latin typeface="Microsoft Sans Serif"/>
                <a:cs typeface="Microsoft Sans Serif"/>
              </a:rPr>
              <a:t> generadoras </a:t>
            </a:r>
            <a:r>
              <a:rPr sz="700" spc="35" dirty="0">
                <a:latin typeface="Microsoft Sans Serif"/>
                <a:cs typeface="Microsoft Sans Serif"/>
              </a:rPr>
              <a:t>no </a:t>
            </a:r>
            <a:r>
              <a:rPr sz="700" spc="25" dirty="0">
                <a:latin typeface="Microsoft Sans Serif"/>
                <a:cs typeface="Microsoft Sans Serif"/>
              </a:rPr>
              <a:t>produzcan </a:t>
            </a:r>
            <a:r>
              <a:rPr sz="700" spc="15" dirty="0">
                <a:latin typeface="Microsoft Sans Serif"/>
                <a:cs typeface="Microsoft Sans Serif"/>
              </a:rPr>
              <a:t>suficientes voltajes </a:t>
            </a:r>
            <a:r>
              <a:rPr sz="700" spc="20" dirty="0">
                <a:latin typeface="Microsoft Sans Serif"/>
                <a:cs typeface="Microsoft Sans Serif"/>
              </a:rPr>
              <a:t>de </a:t>
            </a:r>
            <a:r>
              <a:rPr sz="700" spc="25" dirty="0">
                <a:latin typeface="Microsoft Sans Serif"/>
                <a:cs typeface="Microsoft Sans Serif"/>
              </a:rPr>
              <a:t>tercer </a:t>
            </a:r>
            <a:r>
              <a:rPr sz="700" spc="30" dirty="0">
                <a:latin typeface="Microsoft Sans Serif"/>
                <a:cs typeface="Microsoft Sans Serif"/>
              </a:rPr>
              <a:t>armónico </a:t>
            </a:r>
            <a:r>
              <a:rPr sz="700" spc="25" dirty="0">
                <a:latin typeface="Microsoft Sans Serif"/>
                <a:cs typeface="Microsoft Sans Serif"/>
              </a:rPr>
              <a:t>para </a:t>
            </a:r>
            <a:r>
              <a:rPr sz="700" spc="30" dirty="0">
                <a:latin typeface="Microsoft Sans Serif"/>
                <a:cs typeface="Microsoft Sans Serif"/>
              </a:rPr>
              <a:t> </a:t>
            </a:r>
            <a:r>
              <a:rPr sz="700" spc="15" dirty="0">
                <a:latin typeface="Microsoft Sans Serif"/>
                <a:cs typeface="Microsoft Sans Serif"/>
              </a:rPr>
              <a:t>aplicar </a:t>
            </a:r>
            <a:r>
              <a:rPr sz="700" spc="10" dirty="0">
                <a:latin typeface="Microsoft Sans Serif"/>
                <a:cs typeface="Microsoft Sans Serif"/>
              </a:rPr>
              <a:t>los </a:t>
            </a:r>
            <a:r>
              <a:rPr sz="700" spc="15" dirty="0">
                <a:latin typeface="Microsoft Sans Serif"/>
                <a:cs typeface="Microsoft Sans Serif"/>
              </a:rPr>
              <a:t>esquemas </a:t>
            </a:r>
            <a:r>
              <a:rPr sz="700" spc="20" dirty="0">
                <a:latin typeface="Microsoft Sans Serif"/>
                <a:cs typeface="Microsoft Sans Serif"/>
              </a:rPr>
              <a:t>de </a:t>
            </a:r>
            <a:r>
              <a:rPr sz="700" spc="25" dirty="0">
                <a:latin typeface="Microsoft Sans Serif"/>
                <a:cs typeface="Microsoft Sans Serif"/>
              </a:rPr>
              <a:t>protección </a:t>
            </a:r>
            <a:r>
              <a:rPr sz="700" spc="20" dirty="0">
                <a:latin typeface="Microsoft Sans Serif"/>
                <a:cs typeface="Microsoft Sans Serif"/>
              </a:rPr>
              <a:t>de </a:t>
            </a:r>
            <a:r>
              <a:rPr sz="700" spc="15" dirty="0">
                <a:latin typeface="Microsoft Sans Serif"/>
                <a:cs typeface="Microsoft Sans Serif"/>
              </a:rPr>
              <a:t>falla </a:t>
            </a:r>
            <a:r>
              <a:rPr sz="700" dirty="0">
                <a:latin typeface="Microsoft Sans Serif"/>
                <a:cs typeface="Microsoft Sans Serif"/>
              </a:rPr>
              <a:t>a </a:t>
            </a:r>
            <a:r>
              <a:rPr sz="700" spc="30" dirty="0">
                <a:latin typeface="Microsoft Sans Serif"/>
                <a:cs typeface="Microsoft Sans Serif"/>
              </a:rPr>
              <a:t>tierra </a:t>
            </a:r>
            <a:r>
              <a:rPr sz="700" spc="10" dirty="0">
                <a:latin typeface="Microsoft Sans Serif"/>
                <a:cs typeface="Microsoft Sans Serif"/>
              </a:rPr>
              <a:t>basados</a:t>
            </a:r>
            <a:r>
              <a:rPr sz="700" spc="15" dirty="0">
                <a:latin typeface="Microsoft Sans Serif"/>
                <a:cs typeface="Microsoft Sans Serif"/>
              </a:rPr>
              <a:t> </a:t>
            </a:r>
            <a:r>
              <a:rPr sz="700" spc="20" dirty="0">
                <a:latin typeface="Microsoft Sans Serif"/>
                <a:cs typeface="Microsoft Sans Serif"/>
              </a:rPr>
              <a:t>en </a:t>
            </a:r>
            <a:r>
              <a:rPr sz="700" spc="5" dirty="0">
                <a:latin typeface="Microsoft Sans Serif"/>
                <a:cs typeface="Microsoft Sans Serif"/>
              </a:rPr>
              <a:t>señales </a:t>
            </a:r>
            <a:r>
              <a:rPr sz="700" spc="20" dirty="0">
                <a:latin typeface="Microsoft Sans Serif"/>
                <a:cs typeface="Microsoft Sans Serif"/>
              </a:rPr>
              <a:t>de </a:t>
            </a:r>
            <a:r>
              <a:rPr sz="700" spc="25" dirty="0">
                <a:latin typeface="Microsoft Sans Serif"/>
                <a:cs typeface="Microsoft Sans Serif"/>
              </a:rPr>
              <a:t> tercer armónico. </a:t>
            </a:r>
            <a:r>
              <a:rPr sz="700" spc="-20" dirty="0">
                <a:latin typeface="Microsoft Sans Serif"/>
                <a:cs typeface="Microsoft Sans Serif"/>
              </a:rPr>
              <a:t>En </a:t>
            </a:r>
            <a:r>
              <a:rPr sz="700" spc="5" dirty="0">
                <a:latin typeface="Microsoft Sans Serif"/>
                <a:cs typeface="Microsoft Sans Serif"/>
              </a:rPr>
              <a:t>estas </a:t>
            </a:r>
            <a:r>
              <a:rPr sz="700" spc="15" dirty="0">
                <a:latin typeface="Microsoft Sans Serif"/>
                <a:cs typeface="Microsoft Sans Serif"/>
              </a:rPr>
              <a:t>situaciones </a:t>
            </a:r>
            <a:r>
              <a:rPr sz="700" spc="-5" dirty="0">
                <a:latin typeface="Microsoft Sans Serif"/>
                <a:cs typeface="Microsoft Sans Serif"/>
              </a:rPr>
              <a:t>se </a:t>
            </a:r>
            <a:r>
              <a:rPr sz="700" spc="15" dirty="0">
                <a:latin typeface="Microsoft Sans Serif"/>
                <a:cs typeface="Microsoft Sans Serif"/>
              </a:rPr>
              <a:t>necesitan </a:t>
            </a:r>
            <a:r>
              <a:rPr sz="700" spc="10" dirty="0">
                <a:latin typeface="Microsoft Sans Serif"/>
                <a:cs typeface="Microsoft Sans Serif"/>
              </a:rPr>
              <a:t>técnicas </a:t>
            </a:r>
            <a:r>
              <a:rPr sz="700" spc="20" dirty="0">
                <a:latin typeface="Microsoft Sans Serif"/>
                <a:cs typeface="Microsoft Sans Serif"/>
              </a:rPr>
              <a:t>alternativas de </a:t>
            </a:r>
            <a:r>
              <a:rPr sz="700" spc="25" dirty="0">
                <a:latin typeface="Microsoft Sans Serif"/>
                <a:cs typeface="Microsoft Sans Serif"/>
              </a:rPr>
              <a:t> </a:t>
            </a:r>
            <a:r>
              <a:rPr sz="700" spc="20" dirty="0">
                <a:latin typeface="Microsoft Sans Serif"/>
                <a:cs typeface="Microsoft Sans Serif"/>
              </a:rPr>
              <a:t>detección de </a:t>
            </a:r>
            <a:r>
              <a:rPr sz="700" spc="10" dirty="0">
                <a:latin typeface="Microsoft Sans Serif"/>
                <a:cs typeface="Microsoft Sans Serif"/>
              </a:rPr>
              <a:t>fallas. </a:t>
            </a:r>
            <a:r>
              <a:rPr sz="700" spc="-5" dirty="0">
                <a:latin typeface="Microsoft Sans Serif"/>
                <a:cs typeface="Microsoft Sans Serif"/>
              </a:rPr>
              <a:t>Los </a:t>
            </a:r>
            <a:r>
              <a:rPr sz="700" spc="15" dirty="0">
                <a:latin typeface="Microsoft Sans Serif"/>
                <a:cs typeface="Microsoft Sans Serif"/>
              </a:rPr>
              <a:t>esquemas </a:t>
            </a:r>
            <a:r>
              <a:rPr sz="700" spc="20" dirty="0">
                <a:latin typeface="Microsoft Sans Serif"/>
                <a:cs typeface="Microsoft Sans Serif"/>
              </a:rPr>
              <a:t>de </a:t>
            </a:r>
            <a:r>
              <a:rPr sz="700" spc="15" dirty="0">
                <a:latin typeface="Microsoft Sans Serif"/>
                <a:cs typeface="Microsoft Sans Serif"/>
              </a:rPr>
              <a:t>inyección </a:t>
            </a:r>
            <a:r>
              <a:rPr sz="700" spc="20" dirty="0">
                <a:latin typeface="Microsoft Sans Serif"/>
                <a:cs typeface="Microsoft Sans Serif"/>
              </a:rPr>
              <a:t>de voltaje </a:t>
            </a:r>
            <a:r>
              <a:rPr sz="700" spc="25" dirty="0">
                <a:latin typeface="Microsoft Sans Serif"/>
                <a:cs typeface="Microsoft Sans Serif"/>
              </a:rPr>
              <a:t>detectan </a:t>
            </a:r>
            <a:r>
              <a:rPr sz="700" spc="10" dirty="0">
                <a:latin typeface="Microsoft Sans Serif"/>
                <a:cs typeface="Microsoft Sans Serif"/>
              </a:rPr>
              <a:t>fallas </a:t>
            </a:r>
            <a:r>
              <a:rPr sz="700" dirty="0">
                <a:latin typeface="Microsoft Sans Serif"/>
                <a:cs typeface="Microsoft Sans Serif"/>
              </a:rPr>
              <a:t>a </a:t>
            </a:r>
            <a:r>
              <a:rPr sz="700" spc="5" dirty="0">
                <a:latin typeface="Microsoft Sans Serif"/>
                <a:cs typeface="Microsoft Sans Serif"/>
              </a:rPr>
              <a:t> </a:t>
            </a:r>
            <a:r>
              <a:rPr sz="700" spc="30" dirty="0">
                <a:latin typeface="Microsoft Sans Serif"/>
                <a:cs typeface="Microsoft Sans Serif"/>
              </a:rPr>
              <a:t>tierra</a:t>
            </a:r>
            <a:r>
              <a:rPr sz="700" dirty="0">
                <a:latin typeface="Microsoft Sans Serif"/>
                <a:cs typeface="Microsoft Sans Serif"/>
              </a:rPr>
              <a:t> </a:t>
            </a:r>
            <a:r>
              <a:rPr sz="700" spc="20" dirty="0">
                <a:latin typeface="Microsoft Sans Serif"/>
                <a:cs typeface="Microsoft Sans Serif"/>
              </a:rPr>
              <a:t>inyectando</a:t>
            </a:r>
            <a:r>
              <a:rPr sz="700" dirty="0">
                <a:latin typeface="Microsoft Sans Serif"/>
                <a:cs typeface="Microsoft Sans Serif"/>
              </a:rPr>
              <a:t> </a:t>
            </a:r>
            <a:r>
              <a:rPr sz="700" spc="20" dirty="0">
                <a:latin typeface="Microsoft Sans Serif"/>
                <a:cs typeface="Microsoft Sans Serif"/>
              </a:rPr>
              <a:t>voltaje</a:t>
            </a:r>
            <a:r>
              <a:rPr sz="700" dirty="0">
                <a:latin typeface="Microsoft Sans Serif"/>
                <a:cs typeface="Microsoft Sans Serif"/>
              </a:rPr>
              <a:t> </a:t>
            </a:r>
            <a:r>
              <a:rPr sz="700" spc="20" dirty="0">
                <a:latin typeface="Microsoft Sans Serif"/>
                <a:cs typeface="Microsoft Sans Serif"/>
              </a:rPr>
              <a:t>en</a:t>
            </a:r>
            <a:r>
              <a:rPr sz="700" dirty="0">
                <a:latin typeface="Microsoft Sans Serif"/>
                <a:cs typeface="Microsoft Sans Serif"/>
              </a:rPr>
              <a:t> </a:t>
            </a:r>
            <a:r>
              <a:rPr sz="700" spc="10" dirty="0">
                <a:latin typeface="Microsoft Sans Serif"/>
                <a:cs typeface="Microsoft Sans Serif"/>
              </a:rPr>
              <a:t>el</a:t>
            </a:r>
            <a:r>
              <a:rPr sz="700" dirty="0">
                <a:latin typeface="Microsoft Sans Serif"/>
                <a:cs typeface="Microsoft Sans Serif"/>
              </a:rPr>
              <a:t> </a:t>
            </a:r>
            <a:r>
              <a:rPr sz="700" spc="40" dirty="0">
                <a:latin typeface="Microsoft Sans Serif"/>
                <a:cs typeface="Microsoft Sans Serif"/>
              </a:rPr>
              <a:t>neutro</a:t>
            </a:r>
            <a:r>
              <a:rPr sz="700" spc="5" dirty="0">
                <a:latin typeface="Microsoft Sans Serif"/>
                <a:cs typeface="Microsoft Sans Serif"/>
              </a:rPr>
              <a:t> </a:t>
            </a:r>
            <a:r>
              <a:rPr sz="700" spc="30" dirty="0">
                <a:latin typeface="Microsoft Sans Serif"/>
                <a:cs typeface="Microsoft Sans Serif"/>
              </a:rPr>
              <a:t>o</a:t>
            </a:r>
            <a:r>
              <a:rPr sz="700" dirty="0">
                <a:latin typeface="Microsoft Sans Serif"/>
                <a:cs typeface="Microsoft Sans Serif"/>
              </a:rPr>
              <a:t> </a:t>
            </a:r>
            <a:r>
              <a:rPr sz="700" spc="25" dirty="0">
                <a:latin typeface="Microsoft Sans Serif"/>
                <a:cs typeface="Microsoft Sans Serif"/>
              </a:rPr>
              <a:t>residualmente</a:t>
            </a:r>
            <a:r>
              <a:rPr sz="700" dirty="0">
                <a:latin typeface="Microsoft Sans Serif"/>
                <a:cs typeface="Microsoft Sans Serif"/>
              </a:rPr>
              <a:t> </a:t>
            </a:r>
            <a:r>
              <a:rPr sz="700" spc="20" dirty="0">
                <a:latin typeface="Microsoft Sans Serif"/>
                <a:cs typeface="Microsoft Sans Serif"/>
              </a:rPr>
              <a:t>en</a:t>
            </a:r>
            <a:r>
              <a:rPr sz="700" dirty="0">
                <a:latin typeface="Microsoft Sans Serif"/>
                <a:cs typeface="Microsoft Sans Serif"/>
              </a:rPr>
              <a:t> </a:t>
            </a:r>
            <a:r>
              <a:rPr sz="700" spc="40" dirty="0">
                <a:latin typeface="Microsoft Sans Serif"/>
                <a:cs typeface="Microsoft Sans Serif"/>
              </a:rPr>
              <a:t>un</a:t>
            </a:r>
            <a:r>
              <a:rPr sz="700" dirty="0">
                <a:latin typeface="Microsoft Sans Serif"/>
                <a:cs typeface="Microsoft Sans Serif"/>
              </a:rPr>
              <a:t> </a:t>
            </a:r>
            <a:r>
              <a:rPr sz="700" spc="20" dirty="0">
                <a:latin typeface="Microsoft Sans Serif"/>
                <a:cs typeface="Microsoft Sans Serif"/>
              </a:rPr>
              <a:t>secundario</a:t>
            </a:r>
            <a:r>
              <a:rPr sz="700" spc="5" dirty="0">
                <a:latin typeface="Microsoft Sans Serif"/>
                <a:cs typeface="Microsoft Sans Serif"/>
              </a:rPr>
              <a:t> </a:t>
            </a:r>
            <a:r>
              <a:rPr sz="700" spc="20" dirty="0">
                <a:latin typeface="Microsoft Sans Serif"/>
                <a:cs typeface="Microsoft Sans Serif"/>
              </a:rPr>
              <a:t>del </a:t>
            </a:r>
            <a:r>
              <a:rPr sz="700" spc="-175" dirty="0">
                <a:latin typeface="Microsoft Sans Serif"/>
                <a:cs typeface="Microsoft Sans Serif"/>
              </a:rPr>
              <a:t> </a:t>
            </a:r>
            <a:r>
              <a:rPr sz="700" spc="-40" dirty="0">
                <a:latin typeface="Microsoft Sans Serif"/>
                <a:cs typeface="Microsoft Sans Serif"/>
              </a:rPr>
              <a:t>TT</a:t>
            </a:r>
            <a:r>
              <a:rPr sz="700" spc="-5" dirty="0">
                <a:latin typeface="Microsoft Sans Serif"/>
                <a:cs typeface="Microsoft Sans Serif"/>
              </a:rPr>
              <a:t> </a:t>
            </a:r>
            <a:r>
              <a:rPr sz="700" spc="20" dirty="0">
                <a:latin typeface="Microsoft Sans Serif"/>
                <a:cs typeface="Microsoft Sans Serif"/>
              </a:rPr>
              <a:t>en</a:t>
            </a:r>
            <a:r>
              <a:rPr sz="700" dirty="0">
                <a:latin typeface="Microsoft Sans Serif"/>
                <a:cs typeface="Microsoft Sans Serif"/>
              </a:rPr>
              <a:t> </a:t>
            </a:r>
            <a:r>
              <a:rPr sz="700" spc="35" dirty="0">
                <a:latin typeface="Microsoft Sans Serif"/>
                <a:cs typeface="Microsoft Sans Serif"/>
              </a:rPr>
              <a:t>triángulo</a:t>
            </a:r>
            <a:r>
              <a:rPr sz="700" dirty="0">
                <a:latin typeface="Microsoft Sans Serif"/>
                <a:cs typeface="Microsoft Sans Serif"/>
              </a:rPr>
              <a:t> </a:t>
            </a:r>
            <a:r>
              <a:rPr sz="700" spc="45" dirty="0">
                <a:latin typeface="Microsoft Sans Serif"/>
                <a:cs typeface="Microsoft Sans Serif"/>
              </a:rPr>
              <a:t>roto</a:t>
            </a:r>
            <a:r>
              <a:rPr sz="700" dirty="0">
                <a:latin typeface="Microsoft Sans Serif"/>
                <a:cs typeface="Microsoft Sans Serif"/>
              </a:rPr>
              <a:t> </a:t>
            </a:r>
            <a:r>
              <a:rPr sz="700" spc="20" dirty="0">
                <a:latin typeface="Microsoft Sans Serif"/>
                <a:cs typeface="Microsoft Sans Serif"/>
              </a:rPr>
              <a:t>en</a:t>
            </a:r>
            <a:r>
              <a:rPr sz="700" spc="-5" dirty="0">
                <a:latin typeface="Microsoft Sans Serif"/>
                <a:cs typeface="Microsoft Sans Serif"/>
              </a:rPr>
              <a:t> </a:t>
            </a:r>
            <a:r>
              <a:rPr sz="700" spc="10" dirty="0">
                <a:latin typeface="Microsoft Sans Serif"/>
                <a:cs typeface="Microsoft Sans Serif"/>
              </a:rPr>
              <a:t>los</a:t>
            </a:r>
            <a:r>
              <a:rPr sz="700" dirty="0">
                <a:latin typeface="Microsoft Sans Serif"/>
                <a:cs typeface="Microsoft Sans Serif"/>
              </a:rPr>
              <a:t> </a:t>
            </a:r>
            <a:r>
              <a:rPr sz="700" spc="20" dirty="0">
                <a:latin typeface="Microsoft Sans Serif"/>
                <a:cs typeface="Microsoft Sans Serif"/>
              </a:rPr>
              <a:t>terminales.</a:t>
            </a:r>
            <a:r>
              <a:rPr sz="700" dirty="0">
                <a:latin typeface="Microsoft Sans Serif"/>
                <a:cs typeface="Microsoft Sans Serif"/>
              </a:rPr>
              <a:t> </a:t>
            </a:r>
            <a:r>
              <a:rPr sz="700" spc="-10" dirty="0">
                <a:latin typeface="Microsoft Sans Serif"/>
                <a:cs typeface="Microsoft Sans Serif"/>
              </a:rPr>
              <a:t>La</a:t>
            </a:r>
            <a:r>
              <a:rPr sz="700" dirty="0">
                <a:latin typeface="Microsoft Sans Serif"/>
                <a:cs typeface="Microsoft Sans Serif"/>
              </a:rPr>
              <a:t> </a:t>
            </a:r>
            <a:r>
              <a:rPr sz="700" spc="25" dirty="0">
                <a:latin typeface="Microsoft Sans Serif"/>
                <a:cs typeface="Microsoft Sans Serif"/>
              </a:rPr>
              <a:t>protección</a:t>
            </a:r>
            <a:r>
              <a:rPr sz="700" spc="-5" dirty="0">
                <a:latin typeface="Microsoft Sans Serif"/>
                <a:cs typeface="Microsoft Sans Serif"/>
              </a:rPr>
              <a:t> </a:t>
            </a:r>
            <a:r>
              <a:rPr sz="700" spc="25" dirty="0">
                <a:latin typeface="Microsoft Sans Serif"/>
                <a:cs typeface="Microsoft Sans Serif"/>
              </a:rPr>
              <a:t>completa</a:t>
            </a:r>
            <a:r>
              <a:rPr sz="700" dirty="0">
                <a:latin typeface="Microsoft Sans Serif"/>
                <a:cs typeface="Microsoft Sans Serif"/>
              </a:rPr>
              <a:t> </a:t>
            </a:r>
            <a:r>
              <a:rPr sz="700" spc="30" dirty="0">
                <a:latin typeface="Microsoft Sans Serif"/>
                <a:cs typeface="Microsoft Sans Serif"/>
              </a:rPr>
              <a:t>contra</a:t>
            </a:r>
            <a:r>
              <a:rPr sz="700" dirty="0">
                <a:latin typeface="Microsoft Sans Serif"/>
                <a:cs typeface="Microsoft Sans Serif"/>
              </a:rPr>
              <a:t> </a:t>
            </a:r>
            <a:r>
              <a:rPr sz="700" spc="15" dirty="0">
                <a:latin typeface="Microsoft Sans Serif"/>
                <a:cs typeface="Microsoft Sans Serif"/>
              </a:rPr>
              <a:t>falla</a:t>
            </a:r>
            <a:r>
              <a:rPr sz="700" dirty="0">
                <a:latin typeface="Microsoft Sans Serif"/>
                <a:cs typeface="Microsoft Sans Serif"/>
              </a:rPr>
              <a:t> a </a:t>
            </a:r>
            <a:r>
              <a:rPr sz="700" spc="-175" dirty="0">
                <a:latin typeface="Microsoft Sans Serif"/>
                <a:cs typeface="Microsoft Sans Serif"/>
              </a:rPr>
              <a:t> </a:t>
            </a:r>
            <a:r>
              <a:rPr sz="700" spc="30" dirty="0">
                <a:latin typeface="Microsoft Sans Serif"/>
                <a:cs typeface="Microsoft Sans Serif"/>
              </a:rPr>
              <a:t>tierra </a:t>
            </a:r>
            <a:r>
              <a:rPr sz="700" spc="10" dirty="0">
                <a:latin typeface="Microsoft Sans Serif"/>
                <a:cs typeface="Microsoft Sans Serif"/>
              </a:rPr>
              <a:t>está </a:t>
            </a:r>
            <a:r>
              <a:rPr sz="700" spc="25" dirty="0">
                <a:latin typeface="Microsoft Sans Serif"/>
                <a:cs typeface="Microsoft Sans Serif"/>
              </a:rPr>
              <a:t>disponible cuando </a:t>
            </a:r>
            <a:r>
              <a:rPr sz="700" spc="10" dirty="0">
                <a:latin typeface="Microsoft Sans Serif"/>
                <a:cs typeface="Microsoft Sans Serif"/>
              </a:rPr>
              <a:t>el </a:t>
            </a:r>
            <a:r>
              <a:rPr sz="700" spc="30" dirty="0">
                <a:latin typeface="Microsoft Sans Serif"/>
                <a:cs typeface="Microsoft Sans Serif"/>
              </a:rPr>
              <a:t>generador </a:t>
            </a:r>
            <a:r>
              <a:rPr sz="700" spc="10" dirty="0">
                <a:latin typeface="Microsoft Sans Serif"/>
                <a:cs typeface="Microsoft Sans Serif"/>
              </a:rPr>
              <a:t>está </a:t>
            </a:r>
            <a:r>
              <a:rPr sz="700" spc="20" dirty="0">
                <a:latin typeface="Microsoft Sans Serif"/>
                <a:cs typeface="Microsoft Sans Serif"/>
              </a:rPr>
              <a:t>parado, en </a:t>
            </a:r>
            <a:r>
              <a:rPr sz="700" spc="25" dirty="0">
                <a:latin typeface="Microsoft Sans Serif"/>
                <a:cs typeface="Microsoft Sans Serif"/>
              </a:rPr>
              <a:t>marcha </a:t>
            </a:r>
            <a:r>
              <a:rPr sz="700" spc="30" dirty="0">
                <a:latin typeface="Microsoft Sans Serif"/>
                <a:cs typeface="Microsoft Sans Serif"/>
              </a:rPr>
              <a:t>o </a:t>
            </a:r>
            <a:r>
              <a:rPr sz="700" spc="35" dirty="0">
                <a:latin typeface="Microsoft Sans Serif"/>
                <a:cs typeface="Microsoft Sans Serif"/>
              </a:rPr>
              <a:t> durante</a:t>
            </a:r>
            <a:r>
              <a:rPr sz="700" spc="-5" dirty="0">
                <a:latin typeface="Microsoft Sans Serif"/>
                <a:cs typeface="Microsoft Sans Serif"/>
              </a:rPr>
              <a:t> </a:t>
            </a:r>
            <a:r>
              <a:rPr sz="700" spc="10" dirty="0">
                <a:latin typeface="Microsoft Sans Serif"/>
                <a:cs typeface="Microsoft Sans Serif"/>
              </a:rPr>
              <a:t>el</a:t>
            </a:r>
            <a:r>
              <a:rPr sz="700" dirty="0">
                <a:latin typeface="Microsoft Sans Serif"/>
                <a:cs typeface="Microsoft Sans Serif"/>
              </a:rPr>
              <a:t> </a:t>
            </a:r>
            <a:r>
              <a:rPr sz="700" spc="25" dirty="0">
                <a:latin typeface="Microsoft Sans Serif"/>
                <a:cs typeface="Microsoft Sans Serif"/>
              </a:rPr>
              <a:t>arranque,</a:t>
            </a:r>
            <a:r>
              <a:rPr sz="700" dirty="0">
                <a:latin typeface="Microsoft Sans Serif"/>
                <a:cs typeface="Microsoft Sans Serif"/>
              </a:rPr>
              <a:t> </a:t>
            </a:r>
            <a:r>
              <a:rPr sz="700" spc="25" dirty="0">
                <a:latin typeface="Microsoft Sans Serif"/>
                <a:cs typeface="Microsoft Sans Serif"/>
              </a:rPr>
              <a:t>siempre</a:t>
            </a:r>
            <a:r>
              <a:rPr sz="700" dirty="0">
                <a:latin typeface="Microsoft Sans Serif"/>
                <a:cs typeface="Microsoft Sans Serif"/>
              </a:rPr>
              <a:t> </a:t>
            </a:r>
            <a:r>
              <a:rPr sz="700" spc="30" dirty="0">
                <a:latin typeface="Microsoft Sans Serif"/>
                <a:cs typeface="Microsoft Sans Serif"/>
              </a:rPr>
              <a:t>que</a:t>
            </a:r>
            <a:r>
              <a:rPr sz="700" spc="-5" dirty="0">
                <a:latin typeface="Microsoft Sans Serif"/>
                <a:cs typeface="Microsoft Sans Serif"/>
              </a:rPr>
              <a:t> </a:t>
            </a:r>
            <a:r>
              <a:rPr sz="700" spc="10" dirty="0">
                <a:latin typeface="Microsoft Sans Serif"/>
                <a:cs typeface="Microsoft Sans Serif"/>
              </a:rPr>
              <a:t>la</a:t>
            </a:r>
            <a:r>
              <a:rPr sz="700" dirty="0">
                <a:latin typeface="Microsoft Sans Serif"/>
                <a:cs typeface="Microsoft Sans Serif"/>
              </a:rPr>
              <a:t> </a:t>
            </a:r>
            <a:r>
              <a:rPr sz="700" spc="30" dirty="0">
                <a:latin typeface="Microsoft Sans Serif"/>
                <a:cs typeface="Microsoft Sans Serif"/>
              </a:rPr>
              <a:t>fuente</a:t>
            </a:r>
            <a:r>
              <a:rPr sz="700" dirty="0">
                <a:latin typeface="Microsoft Sans Serif"/>
                <a:cs typeface="Microsoft Sans Serif"/>
              </a:rPr>
              <a:t> </a:t>
            </a:r>
            <a:r>
              <a:rPr sz="700" spc="20" dirty="0">
                <a:latin typeface="Microsoft Sans Serif"/>
                <a:cs typeface="Microsoft Sans Serif"/>
              </a:rPr>
              <a:t>de</a:t>
            </a:r>
            <a:r>
              <a:rPr sz="700" dirty="0">
                <a:latin typeface="Microsoft Sans Serif"/>
                <a:cs typeface="Microsoft Sans Serif"/>
              </a:rPr>
              <a:t> </a:t>
            </a:r>
            <a:r>
              <a:rPr sz="700" spc="20" dirty="0">
                <a:latin typeface="Microsoft Sans Serif"/>
                <a:cs typeface="Microsoft Sans Serif"/>
              </a:rPr>
              <a:t>voltaje</a:t>
            </a:r>
            <a:r>
              <a:rPr sz="700" dirty="0">
                <a:latin typeface="Microsoft Sans Serif"/>
                <a:cs typeface="Microsoft Sans Serif"/>
              </a:rPr>
              <a:t> </a:t>
            </a:r>
            <a:r>
              <a:rPr sz="700" spc="15" dirty="0">
                <a:latin typeface="Microsoft Sans Serif"/>
                <a:cs typeface="Microsoft Sans Serif"/>
              </a:rPr>
              <a:t>inyectada</a:t>
            </a:r>
            <a:r>
              <a:rPr sz="700" spc="-5" dirty="0">
                <a:latin typeface="Microsoft Sans Serif"/>
                <a:cs typeface="Microsoft Sans Serif"/>
              </a:rPr>
              <a:t> </a:t>
            </a:r>
            <a:r>
              <a:rPr sz="700" spc="35" dirty="0">
                <a:latin typeface="Microsoft Sans Serif"/>
                <a:cs typeface="Microsoft Sans Serif"/>
              </a:rPr>
              <a:t>no</a:t>
            </a:r>
            <a:r>
              <a:rPr sz="700" dirty="0">
                <a:latin typeface="Microsoft Sans Serif"/>
                <a:cs typeface="Microsoft Sans Serif"/>
              </a:rPr>
              <a:t> </a:t>
            </a:r>
            <a:r>
              <a:rPr sz="700" spc="30" dirty="0">
                <a:latin typeface="Microsoft Sans Serif"/>
                <a:cs typeface="Microsoft Sans Serif"/>
              </a:rPr>
              <a:t>obtenga </a:t>
            </a:r>
            <a:r>
              <a:rPr sz="700" spc="-170" dirty="0">
                <a:latin typeface="Microsoft Sans Serif"/>
                <a:cs typeface="Microsoft Sans Serif"/>
              </a:rPr>
              <a:t> </a:t>
            </a:r>
            <a:r>
              <a:rPr sz="700" spc="25" dirty="0">
                <a:latin typeface="Microsoft Sans Serif"/>
                <a:cs typeface="Microsoft Sans Serif"/>
              </a:rPr>
              <a:t>energía </a:t>
            </a:r>
            <a:r>
              <a:rPr sz="700" spc="20" dirty="0">
                <a:latin typeface="Microsoft Sans Serif"/>
                <a:cs typeface="Microsoft Sans Serif"/>
              </a:rPr>
              <a:t>de </a:t>
            </a:r>
            <a:r>
              <a:rPr sz="700" spc="10" dirty="0">
                <a:latin typeface="Microsoft Sans Serif"/>
                <a:cs typeface="Microsoft Sans Serif"/>
              </a:rPr>
              <a:t>los </a:t>
            </a:r>
            <a:r>
              <a:rPr sz="700" spc="-40" dirty="0">
                <a:latin typeface="Microsoft Sans Serif"/>
                <a:cs typeface="Microsoft Sans Serif"/>
              </a:rPr>
              <a:t>TT </a:t>
            </a:r>
            <a:r>
              <a:rPr sz="700" spc="20" dirty="0">
                <a:latin typeface="Microsoft Sans Serif"/>
                <a:cs typeface="Microsoft Sans Serif"/>
              </a:rPr>
              <a:t>del </a:t>
            </a:r>
            <a:r>
              <a:rPr sz="700" spc="25" dirty="0">
                <a:latin typeface="Microsoft Sans Serif"/>
                <a:cs typeface="Microsoft Sans Serif"/>
              </a:rPr>
              <a:t>generador. </a:t>
            </a:r>
            <a:r>
              <a:rPr sz="700" spc="-30" dirty="0">
                <a:latin typeface="Microsoft Sans Serif"/>
                <a:cs typeface="Microsoft Sans Serif"/>
              </a:rPr>
              <a:t>El </a:t>
            </a:r>
            <a:r>
              <a:rPr sz="700" spc="20" dirty="0">
                <a:latin typeface="Microsoft Sans Serif"/>
                <a:cs typeface="Microsoft Sans Serif"/>
              </a:rPr>
              <a:t>esquema de </a:t>
            </a:r>
            <a:r>
              <a:rPr sz="700" spc="15" dirty="0">
                <a:latin typeface="Microsoft Sans Serif"/>
                <a:cs typeface="Microsoft Sans Serif"/>
              </a:rPr>
              <a:t>inyección </a:t>
            </a:r>
            <a:r>
              <a:rPr sz="700" spc="20" dirty="0">
                <a:latin typeface="Microsoft Sans Serif"/>
                <a:cs typeface="Microsoft Sans Serif"/>
              </a:rPr>
              <a:t>de voltaje </a:t>
            </a:r>
            <a:r>
              <a:rPr sz="700" spc="25" dirty="0">
                <a:latin typeface="Microsoft Sans Serif"/>
                <a:cs typeface="Microsoft Sans Serif"/>
              </a:rPr>
              <a:t> </a:t>
            </a:r>
            <a:r>
              <a:rPr sz="700" spc="15" dirty="0">
                <a:latin typeface="Microsoft Sans Serif"/>
                <a:cs typeface="Microsoft Sans Serif"/>
              </a:rPr>
              <a:t>sinusoidal </a:t>
            </a:r>
            <a:r>
              <a:rPr sz="700" spc="25" dirty="0">
                <a:latin typeface="Microsoft Sans Serif"/>
                <a:cs typeface="Microsoft Sans Serif"/>
              </a:rPr>
              <a:t>subarmónico </a:t>
            </a:r>
            <a:r>
              <a:rPr sz="700" spc="15" dirty="0">
                <a:latin typeface="Microsoft Sans Serif"/>
                <a:cs typeface="Microsoft Sans Serif"/>
              </a:rPr>
              <a:t>inyecta </a:t>
            </a:r>
            <a:r>
              <a:rPr sz="700" spc="30" dirty="0">
                <a:latin typeface="Microsoft Sans Serif"/>
                <a:cs typeface="Microsoft Sans Serif"/>
              </a:rPr>
              <a:t>continuamente una </a:t>
            </a:r>
            <a:r>
              <a:rPr sz="700" spc="10" dirty="0">
                <a:latin typeface="Microsoft Sans Serif"/>
                <a:cs typeface="Microsoft Sans Serif"/>
              </a:rPr>
              <a:t>señal </a:t>
            </a:r>
            <a:r>
              <a:rPr sz="700" spc="20" dirty="0">
                <a:latin typeface="Microsoft Sans Serif"/>
                <a:cs typeface="Microsoft Sans Serif"/>
              </a:rPr>
              <a:t>de </a:t>
            </a:r>
            <a:r>
              <a:rPr sz="700" spc="10" dirty="0">
                <a:latin typeface="Microsoft Sans Serif"/>
                <a:cs typeface="Microsoft Sans Serif"/>
              </a:rPr>
              <a:t>20 </a:t>
            </a:r>
            <a:r>
              <a:rPr sz="700" spc="-5" dirty="0">
                <a:latin typeface="Microsoft Sans Serif"/>
                <a:cs typeface="Microsoft Sans Serif"/>
              </a:rPr>
              <a:t>Hz </a:t>
            </a:r>
            <a:r>
              <a:rPr sz="700" dirty="0">
                <a:latin typeface="Microsoft Sans Serif"/>
                <a:cs typeface="Microsoft Sans Serif"/>
              </a:rPr>
              <a:t>a </a:t>
            </a:r>
            <a:r>
              <a:rPr sz="700" spc="15" dirty="0">
                <a:latin typeface="Microsoft Sans Serif"/>
                <a:cs typeface="Microsoft Sans Serif"/>
              </a:rPr>
              <a:t>través </a:t>
            </a:r>
            <a:r>
              <a:rPr sz="700" spc="-175" dirty="0">
                <a:latin typeface="Microsoft Sans Serif"/>
                <a:cs typeface="Microsoft Sans Serif"/>
              </a:rPr>
              <a:t> </a:t>
            </a:r>
            <a:r>
              <a:rPr sz="700" spc="20" dirty="0">
                <a:latin typeface="Microsoft Sans Serif"/>
                <a:cs typeface="Microsoft Sans Serif"/>
              </a:rPr>
              <a:t>de</a:t>
            </a:r>
            <a:r>
              <a:rPr sz="700" spc="-10" dirty="0">
                <a:latin typeface="Microsoft Sans Serif"/>
                <a:cs typeface="Microsoft Sans Serif"/>
              </a:rPr>
              <a:t> </a:t>
            </a:r>
            <a:r>
              <a:rPr sz="700" spc="40" dirty="0">
                <a:latin typeface="Microsoft Sans Serif"/>
                <a:cs typeface="Microsoft Sans Serif"/>
              </a:rPr>
              <a:t>un</a:t>
            </a:r>
            <a:r>
              <a:rPr sz="700" spc="-5" dirty="0">
                <a:latin typeface="Microsoft Sans Serif"/>
                <a:cs typeface="Microsoft Sans Serif"/>
              </a:rPr>
              <a:t> </a:t>
            </a:r>
            <a:r>
              <a:rPr sz="700" spc="30" dirty="0">
                <a:latin typeface="Microsoft Sans Serif"/>
                <a:cs typeface="Microsoft Sans Serif"/>
              </a:rPr>
              <a:t>generador</a:t>
            </a:r>
            <a:r>
              <a:rPr sz="700" spc="-5" dirty="0">
                <a:latin typeface="Microsoft Sans Serif"/>
                <a:cs typeface="Microsoft Sans Serif"/>
              </a:rPr>
              <a:t> </a:t>
            </a:r>
            <a:r>
              <a:rPr sz="700" spc="20" dirty="0">
                <a:latin typeface="Microsoft Sans Serif"/>
                <a:cs typeface="Microsoft Sans Serif"/>
              </a:rPr>
              <a:t>de</a:t>
            </a:r>
            <a:r>
              <a:rPr sz="700" spc="-5" dirty="0">
                <a:latin typeface="Microsoft Sans Serif"/>
                <a:cs typeface="Microsoft Sans Serif"/>
              </a:rPr>
              <a:t> </a:t>
            </a:r>
            <a:r>
              <a:rPr sz="700" spc="5" dirty="0">
                <a:latin typeface="Microsoft Sans Serif"/>
                <a:cs typeface="Microsoft Sans Serif"/>
              </a:rPr>
              <a:t>señal.</a:t>
            </a:r>
            <a:endParaRPr sz="700">
              <a:latin typeface="Microsoft Sans Serif"/>
              <a:cs typeface="Microsoft Sans Serif"/>
            </a:endParaRPr>
          </a:p>
        </p:txBody>
      </p:sp>
      <p:sp>
        <p:nvSpPr>
          <p:cNvPr id="379" name="object 379"/>
          <p:cNvSpPr txBox="1"/>
          <p:nvPr/>
        </p:nvSpPr>
        <p:spPr>
          <a:xfrm>
            <a:off x="9089610" y="603626"/>
            <a:ext cx="7413486" cy="933845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 marR="5080">
              <a:lnSpc>
                <a:spcPct val="133400"/>
              </a:lnSpc>
              <a:spcBef>
                <a:spcPts val="100"/>
              </a:spcBef>
            </a:pPr>
            <a:r>
              <a:rPr sz="750" spc="25" dirty="0">
                <a:latin typeface="Microsoft Sans Serif"/>
                <a:cs typeface="Microsoft Sans Serif"/>
              </a:rPr>
              <a:t>en </a:t>
            </a:r>
            <a:r>
              <a:rPr sz="750" spc="10" dirty="0">
                <a:latin typeface="Microsoft Sans Serif"/>
                <a:cs typeface="Microsoft Sans Serif"/>
              </a:rPr>
              <a:t>el </a:t>
            </a:r>
            <a:r>
              <a:rPr sz="750" spc="40" dirty="0">
                <a:latin typeface="Microsoft Sans Serif"/>
                <a:cs typeface="Microsoft Sans Serif"/>
              </a:rPr>
              <a:t>neutro </a:t>
            </a:r>
            <a:r>
              <a:rPr sz="750" spc="20" dirty="0">
                <a:latin typeface="Microsoft Sans Serif"/>
                <a:cs typeface="Microsoft Sans Serif"/>
              </a:rPr>
              <a:t>del </a:t>
            </a:r>
            <a:r>
              <a:rPr sz="750" spc="30" dirty="0">
                <a:latin typeface="Microsoft Sans Serif"/>
                <a:cs typeface="Microsoft Sans Serif"/>
              </a:rPr>
              <a:t>generador </a:t>
            </a:r>
            <a:r>
              <a:rPr sz="750" spc="-10" dirty="0">
                <a:latin typeface="Microsoft Sans Serif"/>
                <a:cs typeface="Microsoft Sans Serif"/>
              </a:rPr>
              <a:t>(Fig. </a:t>
            </a:r>
            <a:r>
              <a:rPr sz="750" spc="-5" dirty="0">
                <a:latin typeface="Microsoft Sans Serif"/>
                <a:cs typeface="Microsoft Sans Serif"/>
              </a:rPr>
              <a:t>10). </a:t>
            </a:r>
            <a:r>
              <a:rPr sz="750" spc="-45" dirty="0">
                <a:latin typeface="Microsoft Sans Serif"/>
                <a:cs typeface="Microsoft Sans Serif"/>
              </a:rPr>
              <a:t>Se </a:t>
            </a:r>
            <a:r>
              <a:rPr sz="750" spc="35" dirty="0">
                <a:latin typeface="Microsoft Sans Serif"/>
                <a:cs typeface="Microsoft Sans Serif"/>
              </a:rPr>
              <a:t>mide </a:t>
            </a:r>
            <a:r>
              <a:rPr sz="750" spc="10" dirty="0">
                <a:latin typeface="Microsoft Sans Serif"/>
                <a:cs typeface="Microsoft Sans Serif"/>
              </a:rPr>
              <a:t>la </a:t>
            </a:r>
            <a:r>
              <a:rPr sz="750" spc="30" dirty="0">
                <a:latin typeface="Microsoft Sans Serif"/>
                <a:cs typeface="Microsoft Sans Serif"/>
              </a:rPr>
              <a:t>corriente resultante </a:t>
            </a:r>
            <a:r>
              <a:rPr sz="750" spc="25" dirty="0">
                <a:latin typeface="Microsoft Sans Serif"/>
                <a:cs typeface="Microsoft Sans Serif"/>
              </a:rPr>
              <a:t>de </a:t>
            </a:r>
            <a:r>
              <a:rPr sz="750" spc="30" dirty="0">
                <a:latin typeface="Microsoft Sans Serif"/>
                <a:cs typeface="Microsoft Sans Serif"/>
              </a:rPr>
              <a:t> </a:t>
            </a:r>
            <a:r>
              <a:rPr sz="750" spc="10" dirty="0">
                <a:latin typeface="Microsoft Sans Serif"/>
                <a:cs typeface="Microsoft Sans Serif"/>
              </a:rPr>
              <a:t>20</a:t>
            </a:r>
            <a:r>
              <a:rPr sz="750" spc="-5" dirty="0">
                <a:latin typeface="Microsoft Sans Serif"/>
                <a:cs typeface="Microsoft Sans Serif"/>
              </a:rPr>
              <a:t> </a:t>
            </a:r>
            <a:r>
              <a:rPr sz="750" spc="-10" dirty="0">
                <a:latin typeface="Microsoft Sans Serif"/>
                <a:cs typeface="Microsoft Sans Serif"/>
              </a:rPr>
              <a:t>Hz.</a:t>
            </a:r>
            <a:r>
              <a:rPr sz="750" spc="-5" dirty="0">
                <a:latin typeface="Microsoft Sans Serif"/>
                <a:cs typeface="Microsoft Sans Serif"/>
              </a:rPr>
              <a:t> </a:t>
            </a:r>
            <a:r>
              <a:rPr sz="750" spc="15" dirty="0">
                <a:latin typeface="Microsoft Sans Serif"/>
                <a:cs typeface="Microsoft Sans Serif"/>
              </a:rPr>
              <a:t>Cuando</a:t>
            </a:r>
            <a:r>
              <a:rPr sz="750" dirty="0">
                <a:latin typeface="Microsoft Sans Serif"/>
                <a:cs typeface="Microsoft Sans Serif"/>
              </a:rPr>
              <a:t> </a:t>
            </a:r>
            <a:r>
              <a:rPr sz="750" spc="30" dirty="0">
                <a:latin typeface="Microsoft Sans Serif"/>
                <a:cs typeface="Microsoft Sans Serif"/>
              </a:rPr>
              <a:t>ocurre</a:t>
            </a:r>
            <a:r>
              <a:rPr sz="750" spc="-5" dirty="0">
                <a:latin typeface="Microsoft Sans Serif"/>
                <a:cs typeface="Microsoft Sans Serif"/>
              </a:rPr>
              <a:t> </a:t>
            </a:r>
            <a:r>
              <a:rPr sz="750" spc="30" dirty="0">
                <a:latin typeface="Microsoft Sans Serif"/>
                <a:cs typeface="Microsoft Sans Serif"/>
              </a:rPr>
              <a:t>una</a:t>
            </a:r>
            <a:r>
              <a:rPr sz="750" spc="-5" dirty="0">
                <a:latin typeface="Microsoft Sans Serif"/>
                <a:cs typeface="Microsoft Sans Serif"/>
              </a:rPr>
              <a:t> </a:t>
            </a:r>
            <a:r>
              <a:rPr sz="750" spc="20" dirty="0">
                <a:latin typeface="Microsoft Sans Serif"/>
                <a:cs typeface="Microsoft Sans Serif"/>
              </a:rPr>
              <a:t>falla</a:t>
            </a:r>
            <a:r>
              <a:rPr sz="750" dirty="0">
                <a:latin typeface="Microsoft Sans Serif"/>
                <a:cs typeface="Microsoft Sans Serif"/>
              </a:rPr>
              <a:t> a</a:t>
            </a:r>
            <a:r>
              <a:rPr sz="750" spc="-5" dirty="0">
                <a:latin typeface="Microsoft Sans Serif"/>
                <a:cs typeface="Microsoft Sans Serif"/>
              </a:rPr>
              <a:t> </a:t>
            </a:r>
            <a:r>
              <a:rPr sz="750" spc="25" dirty="0">
                <a:latin typeface="Microsoft Sans Serif"/>
                <a:cs typeface="Microsoft Sans Serif"/>
              </a:rPr>
              <a:t>tierra,</a:t>
            </a:r>
            <a:r>
              <a:rPr sz="750" spc="-5" dirty="0">
                <a:latin typeface="Microsoft Sans Serif"/>
                <a:cs typeface="Microsoft Sans Serif"/>
              </a:rPr>
              <a:t> </a:t>
            </a:r>
            <a:r>
              <a:rPr sz="750" spc="10" dirty="0">
                <a:latin typeface="Microsoft Sans Serif"/>
                <a:cs typeface="Microsoft Sans Serif"/>
              </a:rPr>
              <a:t>la</a:t>
            </a:r>
            <a:r>
              <a:rPr sz="750" dirty="0">
                <a:latin typeface="Microsoft Sans Serif"/>
                <a:cs typeface="Microsoft Sans Serif"/>
              </a:rPr>
              <a:t> </a:t>
            </a:r>
            <a:r>
              <a:rPr sz="750" spc="30" dirty="0">
                <a:latin typeface="Microsoft Sans Serif"/>
                <a:cs typeface="Microsoft Sans Serif"/>
              </a:rPr>
              <a:t>corriente</a:t>
            </a:r>
            <a:r>
              <a:rPr sz="750" spc="-5" dirty="0">
                <a:latin typeface="Microsoft Sans Serif"/>
                <a:cs typeface="Microsoft Sans Serif"/>
              </a:rPr>
              <a:t> </a:t>
            </a:r>
            <a:r>
              <a:rPr sz="750" spc="25" dirty="0">
                <a:latin typeface="Microsoft Sans Serif"/>
                <a:cs typeface="Microsoft Sans Serif"/>
              </a:rPr>
              <a:t>de</a:t>
            </a:r>
            <a:r>
              <a:rPr sz="750" spc="-5" dirty="0">
                <a:latin typeface="Microsoft Sans Serif"/>
                <a:cs typeface="Microsoft Sans Serif"/>
              </a:rPr>
              <a:t> </a:t>
            </a:r>
            <a:r>
              <a:rPr sz="750" spc="10" dirty="0">
                <a:latin typeface="Microsoft Sans Serif"/>
                <a:cs typeface="Microsoft Sans Serif"/>
              </a:rPr>
              <a:t>20</a:t>
            </a:r>
            <a:r>
              <a:rPr sz="750" dirty="0">
                <a:latin typeface="Microsoft Sans Serif"/>
                <a:cs typeface="Microsoft Sans Serif"/>
              </a:rPr>
              <a:t> </a:t>
            </a:r>
            <a:r>
              <a:rPr sz="750" spc="-5" dirty="0">
                <a:latin typeface="Microsoft Sans Serif"/>
                <a:cs typeface="Microsoft Sans Serif"/>
              </a:rPr>
              <a:t>Hz </a:t>
            </a:r>
            <a:r>
              <a:rPr sz="750" spc="35" dirty="0">
                <a:latin typeface="Microsoft Sans Serif"/>
                <a:cs typeface="Microsoft Sans Serif"/>
              </a:rPr>
              <a:t>aumenta</a:t>
            </a:r>
            <a:r>
              <a:rPr sz="750" spc="-5" dirty="0">
                <a:latin typeface="Microsoft Sans Serif"/>
                <a:cs typeface="Microsoft Sans Serif"/>
              </a:rPr>
              <a:t> </a:t>
            </a:r>
            <a:r>
              <a:rPr sz="750" spc="5" dirty="0">
                <a:latin typeface="Microsoft Sans Serif"/>
                <a:cs typeface="Microsoft Sans Serif"/>
              </a:rPr>
              <a:t>y </a:t>
            </a:r>
            <a:r>
              <a:rPr sz="750" spc="-185" dirty="0">
                <a:latin typeface="Microsoft Sans Serif"/>
                <a:cs typeface="Microsoft Sans Serif"/>
              </a:rPr>
              <a:t> </a:t>
            </a:r>
            <a:r>
              <a:rPr sz="750" spc="10" dirty="0">
                <a:latin typeface="Microsoft Sans Serif"/>
                <a:cs typeface="Microsoft Sans Serif"/>
              </a:rPr>
              <a:t>hace </a:t>
            </a:r>
            <a:r>
              <a:rPr sz="750" spc="30" dirty="0">
                <a:latin typeface="Microsoft Sans Serif"/>
                <a:cs typeface="Microsoft Sans Serif"/>
              </a:rPr>
              <a:t>que </a:t>
            </a:r>
            <a:r>
              <a:rPr sz="750" spc="10" dirty="0">
                <a:latin typeface="Microsoft Sans Serif"/>
                <a:cs typeface="Microsoft Sans Serif"/>
              </a:rPr>
              <a:t>el </a:t>
            </a:r>
            <a:r>
              <a:rPr sz="750" spc="20" dirty="0">
                <a:latin typeface="Microsoft Sans Serif"/>
                <a:cs typeface="Microsoft Sans Serif"/>
              </a:rPr>
              <a:t>relé </a:t>
            </a:r>
            <a:r>
              <a:rPr sz="750" spc="25" dirty="0">
                <a:latin typeface="Microsoft Sans Serif"/>
                <a:cs typeface="Microsoft Sans Serif"/>
              </a:rPr>
              <a:t>funcione. </a:t>
            </a:r>
            <a:r>
              <a:rPr sz="750" spc="-35" dirty="0">
                <a:latin typeface="Microsoft Sans Serif"/>
                <a:cs typeface="Microsoft Sans Serif"/>
              </a:rPr>
              <a:t>El</a:t>
            </a:r>
            <a:r>
              <a:rPr sz="750" spc="125" dirty="0">
                <a:latin typeface="Microsoft Sans Serif"/>
                <a:cs typeface="Microsoft Sans Serif"/>
              </a:rPr>
              <a:t> </a:t>
            </a:r>
            <a:r>
              <a:rPr sz="750" spc="20" dirty="0">
                <a:latin typeface="Microsoft Sans Serif"/>
                <a:cs typeface="Microsoft Sans Serif"/>
              </a:rPr>
              <a:t>esquema </a:t>
            </a:r>
            <a:r>
              <a:rPr sz="750" spc="25" dirty="0">
                <a:latin typeface="Microsoft Sans Serif"/>
                <a:cs typeface="Microsoft Sans Serif"/>
              </a:rPr>
              <a:t>de </a:t>
            </a:r>
            <a:r>
              <a:rPr sz="750" spc="15" dirty="0">
                <a:latin typeface="Microsoft Sans Serif"/>
                <a:cs typeface="Microsoft Sans Serif"/>
              </a:rPr>
              <a:t>inyección </a:t>
            </a:r>
            <a:r>
              <a:rPr sz="750" spc="25" dirty="0">
                <a:latin typeface="Microsoft Sans Serif"/>
                <a:cs typeface="Microsoft Sans Serif"/>
              </a:rPr>
              <a:t>de </a:t>
            </a:r>
            <a:r>
              <a:rPr sz="750" spc="20" dirty="0">
                <a:latin typeface="Microsoft Sans Serif"/>
                <a:cs typeface="Microsoft Sans Serif"/>
              </a:rPr>
              <a:t>voltaje </a:t>
            </a:r>
            <a:r>
              <a:rPr sz="750" spc="25" dirty="0">
                <a:latin typeface="Microsoft Sans Serif"/>
                <a:cs typeface="Microsoft Sans Serif"/>
              </a:rPr>
              <a:t> </a:t>
            </a:r>
            <a:r>
              <a:rPr sz="750" spc="20" dirty="0">
                <a:latin typeface="Microsoft Sans Serif"/>
                <a:cs typeface="Microsoft Sans Serif"/>
              </a:rPr>
              <a:t>codificado</a:t>
            </a:r>
            <a:r>
              <a:rPr sz="750" spc="25" dirty="0">
                <a:latin typeface="Microsoft Sans Serif"/>
                <a:cs typeface="Microsoft Sans Serif"/>
              </a:rPr>
              <a:t> </a:t>
            </a:r>
            <a:r>
              <a:rPr sz="750" spc="30" dirty="0">
                <a:latin typeface="Microsoft Sans Serif"/>
                <a:cs typeface="Microsoft Sans Serif"/>
              </a:rPr>
              <a:t>subarmónico</a:t>
            </a:r>
            <a:r>
              <a:rPr sz="750" spc="25" dirty="0">
                <a:latin typeface="Microsoft Sans Serif"/>
                <a:cs typeface="Microsoft Sans Serif"/>
              </a:rPr>
              <a:t> </a:t>
            </a:r>
            <a:r>
              <a:rPr sz="750" spc="15" dirty="0">
                <a:latin typeface="Microsoft Sans Serif"/>
                <a:cs typeface="Microsoft Sans Serif"/>
              </a:rPr>
              <a:t>inyecta</a:t>
            </a:r>
            <a:r>
              <a:rPr sz="750" spc="30" dirty="0">
                <a:latin typeface="Microsoft Sans Serif"/>
                <a:cs typeface="Microsoft Sans Serif"/>
              </a:rPr>
              <a:t> una</a:t>
            </a:r>
            <a:r>
              <a:rPr sz="750" spc="25" dirty="0">
                <a:latin typeface="Microsoft Sans Serif"/>
                <a:cs typeface="Microsoft Sans Serif"/>
              </a:rPr>
              <a:t> </a:t>
            </a:r>
            <a:r>
              <a:rPr sz="750" spc="10" dirty="0">
                <a:latin typeface="Microsoft Sans Serif"/>
                <a:cs typeface="Microsoft Sans Serif"/>
              </a:rPr>
              <a:t>señal</a:t>
            </a:r>
            <a:r>
              <a:rPr sz="750" spc="25" dirty="0">
                <a:latin typeface="Microsoft Sans Serif"/>
                <a:cs typeface="Microsoft Sans Serif"/>
              </a:rPr>
              <a:t> </a:t>
            </a:r>
            <a:r>
              <a:rPr sz="750" spc="15" dirty="0">
                <a:latin typeface="Microsoft Sans Serif"/>
                <a:cs typeface="Microsoft Sans Serif"/>
              </a:rPr>
              <a:t>codificada</a:t>
            </a:r>
            <a:r>
              <a:rPr sz="750" spc="30" dirty="0">
                <a:latin typeface="Microsoft Sans Serif"/>
                <a:cs typeface="Microsoft Sans Serif"/>
              </a:rPr>
              <a:t> </a:t>
            </a:r>
            <a:r>
              <a:rPr sz="750" spc="45" dirty="0">
                <a:latin typeface="Microsoft Sans Serif"/>
                <a:cs typeface="Microsoft Sans Serif"/>
              </a:rPr>
              <a:t>(+/–</a:t>
            </a:r>
            <a:r>
              <a:rPr sz="750" spc="25" dirty="0">
                <a:latin typeface="Microsoft Sans Serif"/>
                <a:cs typeface="Microsoft Sans Serif"/>
              </a:rPr>
              <a:t> </a:t>
            </a:r>
            <a:r>
              <a:rPr sz="750" spc="20" dirty="0">
                <a:latin typeface="Microsoft Sans Serif"/>
                <a:cs typeface="Microsoft Sans Serif"/>
              </a:rPr>
              <a:t>ondas </a:t>
            </a:r>
            <a:r>
              <a:rPr sz="750" spc="25" dirty="0">
                <a:latin typeface="Microsoft Sans Serif"/>
                <a:cs typeface="Microsoft Sans Serif"/>
              </a:rPr>
              <a:t> </a:t>
            </a:r>
            <a:r>
              <a:rPr sz="750" spc="10" dirty="0">
                <a:latin typeface="Microsoft Sans Serif"/>
                <a:cs typeface="Microsoft Sans Serif"/>
              </a:rPr>
              <a:t>coseno) </a:t>
            </a:r>
            <a:r>
              <a:rPr sz="750" dirty="0">
                <a:latin typeface="Microsoft Sans Serif"/>
                <a:cs typeface="Microsoft Sans Serif"/>
              </a:rPr>
              <a:t>a </a:t>
            </a:r>
            <a:r>
              <a:rPr sz="750" spc="30" dirty="0">
                <a:latin typeface="Microsoft Sans Serif"/>
                <a:cs typeface="Microsoft Sans Serif"/>
              </a:rPr>
              <a:t>una </a:t>
            </a:r>
            <a:r>
              <a:rPr sz="750" spc="20" dirty="0">
                <a:latin typeface="Microsoft Sans Serif"/>
                <a:cs typeface="Microsoft Sans Serif"/>
              </a:rPr>
              <a:t>frecuencia </a:t>
            </a:r>
            <a:r>
              <a:rPr sz="750" spc="25" dirty="0">
                <a:latin typeface="Microsoft Sans Serif"/>
                <a:cs typeface="Microsoft Sans Serif"/>
              </a:rPr>
              <a:t>subarmónica </a:t>
            </a:r>
            <a:r>
              <a:rPr sz="750" spc="-10" dirty="0">
                <a:latin typeface="Microsoft Sans Serif"/>
                <a:cs typeface="Microsoft Sans Serif"/>
              </a:rPr>
              <a:t>(Fig. </a:t>
            </a:r>
            <a:r>
              <a:rPr sz="750" spc="-5" dirty="0">
                <a:latin typeface="Microsoft Sans Serif"/>
                <a:cs typeface="Microsoft Sans Serif"/>
              </a:rPr>
              <a:t>11), </a:t>
            </a:r>
            <a:r>
              <a:rPr sz="750" spc="30" dirty="0">
                <a:latin typeface="Microsoft Sans Serif"/>
                <a:cs typeface="Microsoft Sans Serif"/>
              </a:rPr>
              <a:t>que </a:t>
            </a:r>
            <a:r>
              <a:rPr sz="750" spc="-5" dirty="0">
                <a:latin typeface="Microsoft Sans Serif"/>
                <a:cs typeface="Microsoft Sans Serif"/>
              </a:rPr>
              <a:t>se </a:t>
            </a:r>
            <a:r>
              <a:rPr sz="750" spc="25" dirty="0">
                <a:latin typeface="Microsoft Sans Serif"/>
                <a:cs typeface="Microsoft Sans Serif"/>
              </a:rPr>
              <a:t>puede </a:t>
            </a:r>
            <a:r>
              <a:rPr sz="750" spc="30" dirty="0">
                <a:latin typeface="Microsoft Sans Serif"/>
                <a:cs typeface="Microsoft Sans Serif"/>
              </a:rPr>
              <a:t> </a:t>
            </a:r>
            <a:r>
              <a:rPr sz="750" spc="20" dirty="0">
                <a:latin typeface="Microsoft Sans Serif"/>
                <a:cs typeface="Microsoft Sans Serif"/>
              </a:rPr>
              <a:t>sincronizar con </a:t>
            </a:r>
            <a:r>
              <a:rPr sz="750" spc="10" dirty="0">
                <a:latin typeface="Microsoft Sans Serif"/>
                <a:cs typeface="Microsoft Sans Serif"/>
              </a:rPr>
              <a:t>la </a:t>
            </a:r>
            <a:r>
              <a:rPr sz="750" spc="20" dirty="0">
                <a:latin typeface="Microsoft Sans Serif"/>
                <a:cs typeface="Microsoft Sans Serif"/>
              </a:rPr>
              <a:t>frecuencia del </a:t>
            </a:r>
            <a:r>
              <a:rPr sz="750" spc="15" dirty="0">
                <a:latin typeface="Microsoft Sans Serif"/>
                <a:cs typeface="Microsoft Sans Serif"/>
              </a:rPr>
              <a:t>sistema. </a:t>
            </a:r>
            <a:r>
              <a:rPr sz="750" spc="25" dirty="0">
                <a:latin typeface="Microsoft Sans Serif"/>
                <a:cs typeface="Microsoft Sans Serif"/>
              </a:rPr>
              <a:t>Uno de </a:t>
            </a:r>
            <a:r>
              <a:rPr sz="750" dirty="0">
                <a:latin typeface="Microsoft Sans Serif"/>
                <a:cs typeface="Microsoft Sans Serif"/>
              </a:rPr>
              <a:t>esos </a:t>
            </a:r>
            <a:r>
              <a:rPr sz="750" spc="15" dirty="0">
                <a:latin typeface="Microsoft Sans Serif"/>
                <a:cs typeface="Microsoft Sans Serif"/>
              </a:rPr>
              <a:t>esquemas </a:t>
            </a:r>
            <a:r>
              <a:rPr sz="750" spc="20" dirty="0">
                <a:latin typeface="Microsoft Sans Serif"/>
                <a:cs typeface="Microsoft Sans Serif"/>
              </a:rPr>
              <a:t> </a:t>
            </a:r>
            <a:r>
              <a:rPr sz="750" spc="15" dirty="0">
                <a:latin typeface="Microsoft Sans Serif"/>
                <a:cs typeface="Microsoft Sans Serif"/>
              </a:rPr>
              <a:t>inyecta </a:t>
            </a:r>
            <a:r>
              <a:rPr sz="750" spc="30" dirty="0">
                <a:latin typeface="Microsoft Sans Serif"/>
                <a:cs typeface="Microsoft Sans Serif"/>
              </a:rPr>
              <a:t>una </a:t>
            </a:r>
            <a:r>
              <a:rPr sz="750" spc="20" dirty="0">
                <a:latin typeface="Microsoft Sans Serif"/>
                <a:cs typeface="Microsoft Sans Serif"/>
              </a:rPr>
              <a:t>frecuencia </a:t>
            </a:r>
            <a:r>
              <a:rPr sz="750" spc="25" dirty="0">
                <a:latin typeface="Microsoft Sans Serif"/>
                <a:cs typeface="Microsoft Sans Serif"/>
              </a:rPr>
              <a:t>de </a:t>
            </a:r>
            <a:r>
              <a:rPr sz="750" spc="10" dirty="0">
                <a:latin typeface="Microsoft Sans Serif"/>
                <a:cs typeface="Microsoft Sans Serif"/>
              </a:rPr>
              <a:t>15 </a:t>
            </a:r>
            <a:r>
              <a:rPr sz="750" spc="-5" dirty="0">
                <a:latin typeface="Microsoft Sans Serif"/>
                <a:cs typeface="Microsoft Sans Serif"/>
              </a:rPr>
              <a:t>Hz </a:t>
            </a:r>
            <a:r>
              <a:rPr sz="750" spc="15" dirty="0">
                <a:latin typeface="Microsoft Sans Serif"/>
                <a:cs typeface="Microsoft Sans Serif"/>
              </a:rPr>
              <a:t>(una </a:t>
            </a:r>
            <a:r>
              <a:rPr sz="750" spc="25" dirty="0">
                <a:latin typeface="Microsoft Sans Serif"/>
                <a:cs typeface="Microsoft Sans Serif"/>
              </a:rPr>
              <a:t>cuarta </a:t>
            </a:r>
            <a:r>
              <a:rPr sz="750" spc="35" dirty="0">
                <a:latin typeface="Microsoft Sans Serif"/>
                <a:cs typeface="Microsoft Sans Serif"/>
              </a:rPr>
              <a:t>parte </a:t>
            </a:r>
            <a:r>
              <a:rPr sz="750" spc="25" dirty="0">
                <a:latin typeface="Microsoft Sans Serif"/>
                <a:cs typeface="Microsoft Sans Serif"/>
              </a:rPr>
              <a:t>de </a:t>
            </a:r>
            <a:r>
              <a:rPr sz="750" spc="10" dirty="0">
                <a:latin typeface="Microsoft Sans Serif"/>
                <a:cs typeface="Microsoft Sans Serif"/>
              </a:rPr>
              <a:t>la </a:t>
            </a:r>
            <a:r>
              <a:rPr sz="750" spc="20" dirty="0">
                <a:latin typeface="Microsoft Sans Serif"/>
                <a:cs typeface="Microsoft Sans Serif"/>
              </a:rPr>
              <a:t>frecuencia </a:t>
            </a:r>
            <a:r>
              <a:rPr sz="750" spc="25" dirty="0">
                <a:latin typeface="Microsoft Sans Serif"/>
                <a:cs typeface="Microsoft Sans Serif"/>
              </a:rPr>
              <a:t> </a:t>
            </a:r>
            <a:r>
              <a:rPr sz="750" spc="35" dirty="0">
                <a:latin typeface="Microsoft Sans Serif"/>
                <a:cs typeface="Microsoft Sans Serif"/>
              </a:rPr>
              <a:t>fundamental</a:t>
            </a:r>
            <a:r>
              <a:rPr sz="750" spc="-5" dirty="0">
                <a:latin typeface="Microsoft Sans Serif"/>
                <a:cs typeface="Microsoft Sans Serif"/>
              </a:rPr>
              <a:t> </a:t>
            </a:r>
            <a:r>
              <a:rPr sz="750" spc="25" dirty="0">
                <a:latin typeface="Microsoft Sans Serif"/>
                <a:cs typeface="Microsoft Sans Serif"/>
              </a:rPr>
              <a:t>en</a:t>
            </a:r>
            <a:r>
              <a:rPr sz="750" dirty="0">
                <a:latin typeface="Microsoft Sans Serif"/>
                <a:cs typeface="Microsoft Sans Serif"/>
              </a:rPr>
              <a:t> </a:t>
            </a:r>
            <a:r>
              <a:rPr sz="750" spc="15" dirty="0">
                <a:latin typeface="Microsoft Sans Serif"/>
                <a:cs typeface="Microsoft Sans Serif"/>
              </a:rPr>
              <a:t>sistemas</a:t>
            </a:r>
            <a:r>
              <a:rPr sz="750" dirty="0">
                <a:latin typeface="Microsoft Sans Serif"/>
                <a:cs typeface="Microsoft Sans Serif"/>
              </a:rPr>
              <a:t> </a:t>
            </a:r>
            <a:r>
              <a:rPr sz="750" spc="25" dirty="0">
                <a:latin typeface="Microsoft Sans Serif"/>
                <a:cs typeface="Microsoft Sans Serif"/>
              </a:rPr>
              <a:t>de</a:t>
            </a:r>
            <a:r>
              <a:rPr sz="750" dirty="0">
                <a:latin typeface="Microsoft Sans Serif"/>
                <a:cs typeface="Microsoft Sans Serif"/>
              </a:rPr>
              <a:t> </a:t>
            </a:r>
            <a:r>
              <a:rPr sz="750" spc="10" dirty="0">
                <a:latin typeface="Microsoft Sans Serif"/>
                <a:cs typeface="Microsoft Sans Serif"/>
              </a:rPr>
              <a:t>60</a:t>
            </a:r>
            <a:r>
              <a:rPr sz="750" dirty="0">
                <a:latin typeface="Microsoft Sans Serif"/>
                <a:cs typeface="Microsoft Sans Serif"/>
              </a:rPr>
              <a:t> </a:t>
            </a:r>
            <a:r>
              <a:rPr sz="750" spc="-15" dirty="0">
                <a:latin typeface="Microsoft Sans Serif"/>
                <a:cs typeface="Microsoft Sans Serif"/>
              </a:rPr>
              <a:t>Hz)</a:t>
            </a:r>
            <a:r>
              <a:rPr sz="750" spc="-5" dirty="0">
                <a:latin typeface="Microsoft Sans Serif"/>
                <a:cs typeface="Microsoft Sans Serif"/>
              </a:rPr>
              <a:t> </a:t>
            </a:r>
            <a:r>
              <a:rPr sz="750" spc="25" dirty="0">
                <a:latin typeface="Microsoft Sans Serif"/>
                <a:cs typeface="Microsoft Sans Serif"/>
              </a:rPr>
              <a:t>en</a:t>
            </a:r>
            <a:r>
              <a:rPr sz="750" dirty="0">
                <a:latin typeface="Microsoft Sans Serif"/>
                <a:cs typeface="Microsoft Sans Serif"/>
              </a:rPr>
              <a:t> </a:t>
            </a:r>
            <a:r>
              <a:rPr sz="750" spc="10" dirty="0">
                <a:latin typeface="Microsoft Sans Serif"/>
                <a:cs typeface="Microsoft Sans Serif"/>
              </a:rPr>
              <a:t>el</a:t>
            </a:r>
            <a:r>
              <a:rPr sz="750" dirty="0">
                <a:latin typeface="Microsoft Sans Serif"/>
                <a:cs typeface="Microsoft Sans Serif"/>
              </a:rPr>
              <a:t> </a:t>
            </a:r>
            <a:r>
              <a:rPr sz="750" spc="40" dirty="0">
                <a:latin typeface="Microsoft Sans Serif"/>
                <a:cs typeface="Microsoft Sans Serif"/>
              </a:rPr>
              <a:t>neutro</a:t>
            </a:r>
            <a:r>
              <a:rPr sz="750" dirty="0">
                <a:latin typeface="Microsoft Sans Serif"/>
                <a:cs typeface="Microsoft Sans Serif"/>
              </a:rPr>
              <a:t> </a:t>
            </a:r>
            <a:r>
              <a:rPr sz="750" spc="20" dirty="0">
                <a:latin typeface="Microsoft Sans Serif"/>
                <a:cs typeface="Microsoft Sans Serif"/>
              </a:rPr>
              <a:t>del</a:t>
            </a:r>
            <a:r>
              <a:rPr sz="750" dirty="0">
                <a:latin typeface="Microsoft Sans Serif"/>
                <a:cs typeface="Microsoft Sans Serif"/>
              </a:rPr>
              <a:t> </a:t>
            </a:r>
            <a:r>
              <a:rPr sz="750" spc="30" dirty="0">
                <a:latin typeface="Microsoft Sans Serif"/>
                <a:cs typeface="Microsoft Sans Serif"/>
              </a:rPr>
              <a:t>generador</a:t>
            </a:r>
            <a:r>
              <a:rPr sz="750" spc="-5" dirty="0">
                <a:latin typeface="Microsoft Sans Serif"/>
                <a:cs typeface="Microsoft Sans Serif"/>
              </a:rPr>
              <a:t> </a:t>
            </a:r>
            <a:r>
              <a:rPr sz="750" spc="-10" dirty="0">
                <a:latin typeface="Microsoft Sans Serif"/>
                <a:cs typeface="Microsoft Sans Serif"/>
              </a:rPr>
              <a:t>(Fig.</a:t>
            </a:r>
            <a:r>
              <a:rPr sz="750" dirty="0">
                <a:latin typeface="Microsoft Sans Serif"/>
                <a:cs typeface="Microsoft Sans Serif"/>
              </a:rPr>
              <a:t> </a:t>
            </a:r>
            <a:r>
              <a:rPr sz="750" spc="-5" dirty="0">
                <a:latin typeface="Microsoft Sans Serif"/>
                <a:cs typeface="Microsoft Sans Serif"/>
              </a:rPr>
              <a:t>11). </a:t>
            </a:r>
            <a:r>
              <a:rPr sz="750" spc="-185" dirty="0">
                <a:latin typeface="Microsoft Sans Serif"/>
                <a:cs typeface="Microsoft Sans Serif"/>
              </a:rPr>
              <a:t> </a:t>
            </a:r>
            <a:r>
              <a:rPr sz="750" spc="-45" dirty="0">
                <a:latin typeface="Microsoft Sans Serif"/>
                <a:cs typeface="Microsoft Sans Serif"/>
              </a:rPr>
              <a:t>Se </a:t>
            </a:r>
            <a:r>
              <a:rPr sz="750" spc="35" dirty="0">
                <a:latin typeface="Microsoft Sans Serif"/>
                <a:cs typeface="Microsoft Sans Serif"/>
              </a:rPr>
              <a:t>mide </a:t>
            </a:r>
            <a:r>
              <a:rPr sz="750" spc="10" dirty="0">
                <a:latin typeface="Microsoft Sans Serif"/>
                <a:cs typeface="Microsoft Sans Serif"/>
              </a:rPr>
              <a:t>la </a:t>
            </a:r>
            <a:r>
              <a:rPr sz="750" spc="30" dirty="0">
                <a:latin typeface="Microsoft Sans Serif"/>
                <a:cs typeface="Microsoft Sans Serif"/>
              </a:rPr>
              <a:t>corriente resultante </a:t>
            </a:r>
            <a:r>
              <a:rPr sz="750" spc="25" dirty="0">
                <a:latin typeface="Microsoft Sans Serif"/>
                <a:cs typeface="Microsoft Sans Serif"/>
              </a:rPr>
              <a:t>de </a:t>
            </a:r>
            <a:r>
              <a:rPr sz="750" spc="10" dirty="0">
                <a:latin typeface="Microsoft Sans Serif"/>
                <a:cs typeface="Microsoft Sans Serif"/>
              </a:rPr>
              <a:t>15 </a:t>
            </a:r>
            <a:r>
              <a:rPr sz="750" spc="-10" dirty="0">
                <a:latin typeface="Microsoft Sans Serif"/>
                <a:cs typeface="Microsoft Sans Serif"/>
              </a:rPr>
              <a:t>Hz. </a:t>
            </a:r>
            <a:r>
              <a:rPr sz="750" spc="15" dirty="0">
                <a:latin typeface="Microsoft Sans Serif"/>
                <a:cs typeface="Microsoft Sans Serif"/>
              </a:rPr>
              <a:t>Cuando </a:t>
            </a:r>
            <a:r>
              <a:rPr sz="750" spc="30" dirty="0">
                <a:latin typeface="Microsoft Sans Serif"/>
                <a:cs typeface="Microsoft Sans Serif"/>
              </a:rPr>
              <a:t>ocurre una </a:t>
            </a:r>
            <a:r>
              <a:rPr sz="750" spc="20" dirty="0">
                <a:latin typeface="Microsoft Sans Serif"/>
                <a:cs typeface="Microsoft Sans Serif"/>
              </a:rPr>
              <a:t>falla </a:t>
            </a:r>
            <a:r>
              <a:rPr sz="750" dirty="0">
                <a:latin typeface="Microsoft Sans Serif"/>
                <a:cs typeface="Microsoft Sans Serif"/>
              </a:rPr>
              <a:t>a </a:t>
            </a:r>
            <a:r>
              <a:rPr sz="750" spc="5" dirty="0">
                <a:latin typeface="Microsoft Sans Serif"/>
                <a:cs typeface="Microsoft Sans Serif"/>
              </a:rPr>
              <a:t> </a:t>
            </a:r>
            <a:r>
              <a:rPr sz="750" spc="25" dirty="0">
                <a:latin typeface="Microsoft Sans Serif"/>
                <a:cs typeface="Microsoft Sans Serif"/>
              </a:rPr>
              <a:t>tierra, </a:t>
            </a:r>
            <a:r>
              <a:rPr sz="750" dirty="0">
                <a:latin typeface="Microsoft Sans Serif"/>
                <a:cs typeface="Microsoft Sans Serif"/>
              </a:rPr>
              <a:t>las </a:t>
            </a:r>
            <a:r>
              <a:rPr sz="750" spc="5" dirty="0">
                <a:latin typeface="Microsoft Sans Serif"/>
                <a:cs typeface="Microsoft Sans Serif"/>
              </a:rPr>
              <a:t>señales </a:t>
            </a:r>
            <a:r>
              <a:rPr sz="750" spc="25" dirty="0">
                <a:latin typeface="Microsoft Sans Serif"/>
                <a:cs typeface="Microsoft Sans Serif"/>
              </a:rPr>
              <a:t>de </a:t>
            </a:r>
            <a:r>
              <a:rPr sz="750" spc="20" dirty="0">
                <a:latin typeface="Microsoft Sans Serif"/>
                <a:cs typeface="Microsoft Sans Serif"/>
              </a:rPr>
              <a:t>referencia </a:t>
            </a:r>
            <a:r>
              <a:rPr sz="750" spc="25" dirty="0">
                <a:latin typeface="Microsoft Sans Serif"/>
                <a:cs typeface="Microsoft Sans Serif"/>
              </a:rPr>
              <a:t>de </a:t>
            </a:r>
            <a:r>
              <a:rPr sz="750" spc="15" dirty="0">
                <a:latin typeface="Microsoft Sans Serif"/>
                <a:cs typeface="Microsoft Sans Serif"/>
              </a:rPr>
              <a:t>inyección </a:t>
            </a:r>
            <a:r>
              <a:rPr sz="750" spc="25" dirty="0">
                <a:latin typeface="Microsoft Sans Serif"/>
                <a:cs typeface="Microsoft Sans Serif"/>
              </a:rPr>
              <a:t>de </a:t>
            </a:r>
            <a:r>
              <a:rPr sz="750" spc="10" dirty="0">
                <a:latin typeface="Microsoft Sans Serif"/>
                <a:cs typeface="Microsoft Sans Serif"/>
              </a:rPr>
              <a:t>15 </a:t>
            </a:r>
            <a:r>
              <a:rPr sz="750" spc="-5" dirty="0">
                <a:latin typeface="Microsoft Sans Serif"/>
                <a:cs typeface="Microsoft Sans Serif"/>
              </a:rPr>
              <a:t>Hz </a:t>
            </a:r>
            <a:r>
              <a:rPr sz="750" spc="-45" dirty="0">
                <a:latin typeface="Microsoft Sans Serif"/>
                <a:cs typeface="Microsoft Sans Serif"/>
              </a:rPr>
              <a:t>(Y) </a:t>
            </a:r>
            <a:r>
              <a:rPr sz="750" spc="5" dirty="0">
                <a:latin typeface="Microsoft Sans Serif"/>
                <a:cs typeface="Microsoft Sans Serif"/>
              </a:rPr>
              <a:t>y </a:t>
            </a:r>
            <a:r>
              <a:rPr sz="750" spc="10" dirty="0">
                <a:latin typeface="Microsoft Sans Serif"/>
                <a:cs typeface="Microsoft Sans Serif"/>
              </a:rPr>
              <a:t>los </a:t>
            </a:r>
            <a:r>
              <a:rPr sz="750" spc="15" dirty="0">
                <a:latin typeface="Microsoft Sans Serif"/>
                <a:cs typeface="Microsoft Sans Serif"/>
              </a:rPr>
              <a:t>valores </a:t>
            </a:r>
            <a:r>
              <a:rPr sz="750" spc="20" dirty="0">
                <a:latin typeface="Microsoft Sans Serif"/>
                <a:cs typeface="Microsoft Sans Serif"/>
              </a:rPr>
              <a:t> </a:t>
            </a:r>
            <a:r>
              <a:rPr sz="750" spc="25" dirty="0">
                <a:latin typeface="Microsoft Sans Serif"/>
                <a:cs typeface="Microsoft Sans Serif"/>
              </a:rPr>
              <a:t>de</a:t>
            </a:r>
            <a:r>
              <a:rPr sz="750" dirty="0">
                <a:latin typeface="Microsoft Sans Serif"/>
                <a:cs typeface="Microsoft Sans Serif"/>
              </a:rPr>
              <a:t> </a:t>
            </a:r>
            <a:r>
              <a:rPr sz="750" spc="25" dirty="0">
                <a:latin typeface="Microsoft Sans Serif"/>
                <a:cs typeface="Microsoft Sans Serif"/>
              </a:rPr>
              <a:t>medición</a:t>
            </a:r>
            <a:r>
              <a:rPr sz="750" dirty="0">
                <a:latin typeface="Microsoft Sans Serif"/>
                <a:cs typeface="Microsoft Sans Serif"/>
              </a:rPr>
              <a:t> </a:t>
            </a:r>
            <a:r>
              <a:rPr sz="750" spc="-40" dirty="0">
                <a:latin typeface="Microsoft Sans Serif"/>
                <a:cs typeface="Microsoft Sans Serif"/>
              </a:rPr>
              <a:t>(X)</a:t>
            </a:r>
            <a:r>
              <a:rPr sz="750" dirty="0">
                <a:latin typeface="Microsoft Sans Serif"/>
                <a:cs typeface="Microsoft Sans Serif"/>
              </a:rPr>
              <a:t> </a:t>
            </a:r>
            <a:r>
              <a:rPr sz="750" spc="-5" dirty="0">
                <a:latin typeface="Microsoft Sans Serif"/>
                <a:cs typeface="Microsoft Sans Serif"/>
              </a:rPr>
              <a:t>se</a:t>
            </a:r>
            <a:r>
              <a:rPr sz="750" dirty="0">
                <a:latin typeface="Microsoft Sans Serif"/>
                <a:cs typeface="Microsoft Sans Serif"/>
              </a:rPr>
              <a:t> </a:t>
            </a:r>
            <a:r>
              <a:rPr sz="750" spc="20" dirty="0">
                <a:latin typeface="Microsoft Sans Serif"/>
                <a:cs typeface="Microsoft Sans Serif"/>
              </a:rPr>
              <a:t>compensarán,</a:t>
            </a:r>
            <a:r>
              <a:rPr sz="750" spc="-5" dirty="0">
                <a:latin typeface="Microsoft Sans Serif"/>
                <a:cs typeface="Microsoft Sans Serif"/>
              </a:rPr>
              <a:t> </a:t>
            </a:r>
            <a:r>
              <a:rPr sz="750" spc="25" dirty="0">
                <a:latin typeface="Microsoft Sans Serif"/>
                <a:cs typeface="Microsoft Sans Serif"/>
              </a:rPr>
              <a:t>lo</a:t>
            </a:r>
            <a:r>
              <a:rPr sz="750" dirty="0">
                <a:latin typeface="Microsoft Sans Serif"/>
                <a:cs typeface="Microsoft Sans Serif"/>
              </a:rPr>
              <a:t> </a:t>
            </a:r>
            <a:r>
              <a:rPr sz="750" spc="30" dirty="0">
                <a:latin typeface="Microsoft Sans Serif"/>
                <a:cs typeface="Microsoft Sans Serif"/>
              </a:rPr>
              <a:t>que</a:t>
            </a:r>
            <a:r>
              <a:rPr sz="750" dirty="0">
                <a:latin typeface="Microsoft Sans Serif"/>
                <a:cs typeface="Microsoft Sans Serif"/>
              </a:rPr>
              <a:t> </a:t>
            </a:r>
            <a:r>
              <a:rPr sz="750" spc="25" dirty="0">
                <a:latin typeface="Microsoft Sans Serif"/>
                <a:cs typeface="Microsoft Sans Serif"/>
              </a:rPr>
              <a:t>provocará</a:t>
            </a:r>
            <a:r>
              <a:rPr sz="750" dirty="0">
                <a:latin typeface="Microsoft Sans Serif"/>
                <a:cs typeface="Microsoft Sans Serif"/>
              </a:rPr>
              <a:t> </a:t>
            </a:r>
            <a:r>
              <a:rPr sz="750" spc="30" dirty="0">
                <a:latin typeface="Microsoft Sans Serif"/>
                <a:cs typeface="Microsoft Sans Serif"/>
              </a:rPr>
              <a:t>que</a:t>
            </a:r>
            <a:r>
              <a:rPr sz="750" dirty="0">
                <a:latin typeface="Microsoft Sans Serif"/>
                <a:cs typeface="Microsoft Sans Serif"/>
              </a:rPr>
              <a:t> </a:t>
            </a:r>
            <a:r>
              <a:rPr sz="750" spc="10" dirty="0">
                <a:latin typeface="Microsoft Sans Serif"/>
                <a:cs typeface="Microsoft Sans Serif"/>
              </a:rPr>
              <a:t>el</a:t>
            </a:r>
            <a:r>
              <a:rPr sz="750" dirty="0">
                <a:latin typeface="Microsoft Sans Serif"/>
                <a:cs typeface="Microsoft Sans Serif"/>
              </a:rPr>
              <a:t> </a:t>
            </a:r>
            <a:r>
              <a:rPr sz="750" spc="20" dirty="0">
                <a:latin typeface="Microsoft Sans Serif"/>
                <a:cs typeface="Microsoft Sans Serif"/>
              </a:rPr>
              <a:t>relé</a:t>
            </a:r>
            <a:r>
              <a:rPr sz="750" dirty="0">
                <a:latin typeface="Microsoft Sans Serif"/>
                <a:cs typeface="Microsoft Sans Serif"/>
              </a:rPr>
              <a:t> </a:t>
            </a:r>
            <a:r>
              <a:rPr sz="750" spc="25" dirty="0">
                <a:latin typeface="Microsoft Sans Serif"/>
                <a:cs typeface="Microsoft Sans Serif"/>
              </a:rPr>
              <a:t>funcione. </a:t>
            </a:r>
            <a:r>
              <a:rPr sz="750" spc="-180" dirty="0">
                <a:latin typeface="Microsoft Sans Serif"/>
                <a:cs typeface="Microsoft Sans Serif"/>
              </a:rPr>
              <a:t> </a:t>
            </a:r>
            <a:r>
              <a:rPr sz="750" spc="-15" dirty="0">
                <a:latin typeface="Microsoft Sans Serif"/>
                <a:cs typeface="Microsoft Sans Serif"/>
              </a:rPr>
              <a:t>La </a:t>
            </a:r>
            <a:r>
              <a:rPr sz="750" spc="10" dirty="0">
                <a:latin typeface="Microsoft Sans Serif"/>
                <a:cs typeface="Microsoft Sans Serif"/>
              </a:rPr>
              <a:t>señal </a:t>
            </a:r>
            <a:r>
              <a:rPr sz="750" spc="25" dirty="0">
                <a:latin typeface="Microsoft Sans Serif"/>
                <a:cs typeface="Microsoft Sans Serif"/>
              </a:rPr>
              <a:t>de </a:t>
            </a:r>
            <a:r>
              <a:rPr sz="750" spc="15" dirty="0">
                <a:latin typeface="Microsoft Sans Serif"/>
                <a:cs typeface="Microsoft Sans Serif"/>
              </a:rPr>
              <a:t>inyección </a:t>
            </a:r>
            <a:r>
              <a:rPr sz="750" spc="25" dirty="0">
                <a:latin typeface="Microsoft Sans Serif"/>
                <a:cs typeface="Microsoft Sans Serif"/>
              </a:rPr>
              <a:t>de </a:t>
            </a:r>
            <a:r>
              <a:rPr sz="750" spc="10" dirty="0">
                <a:latin typeface="Microsoft Sans Serif"/>
                <a:cs typeface="Microsoft Sans Serif"/>
              </a:rPr>
              <a:t>15 </a:t>
            </a:r>
            <a:r>
              <a:rPr sz="750" spc="-5" dirty="0">
                <a:latin typeface="Microsoft Sans Serif"/>
                <a:cs typeface="Microsoft Sans Serif"/>
              </a:rPr>
              <a:t>Hz </a:t>
            </a:r>
            <a:r>
              <a:rPr sz="750" spc="10" dirty="0">
                <a:latin typeface="Microsoft Sans Serif"/>
                <a:cs typeface="Microsoft Sans Serif"/>
              </a:rPr>
              <a:t>está </a:t>
            </a:r>
            <a:r>
              <a:rPr sz="750" spc="15" dirty="0">
                <a:latin typeface="Microsoft Sans Serif"/>
                <a:cs typeface="Microsoft Sans Serif"/>
              </a:rPr>
              <a:t>sincronizada </a:t>
            </a:r>
            <a:r>
              <a:rPr sz="750" spc="20" dirty="0">
                <a:latin typeface="Microsoft Sans Serif"/>
                <a:cs typeface="Microsoft Sans Serif"/>
              </a:rPr>
              <a:t>con </a:t>
            </a:r>
            <a:r>
              <a:rPr sz="750" spc="10" dirty="0">
                <a:latin typeface="Microsoft Sans Serif"/>
                <a:cs typeface="Microsoft Sans Serif"/>
              </a:rPr>
              <a:t>el </a:t>
            </a:r>
            <a:r>
              <a:rPr sz="750" spc="20" dirty="0">
                <a:latin typeface="Microsoft Sans Serif"/>
                <a:cs typeface="Microsoft Sans Serif"/>
              </a:rPr>
              <a:t>voltaje del </a:t>
            </a:r>
            <a:r>
              <a:rPr sz="750" spc="25" dirty="0">
                <a:latin typeface="Microsoft Sans Serif"/>
                <a:cs typeface="Microsoft Sans Serif"/>
              </a:rPr>
              <a:t> </a:t>
            </a:r>
            <a:r>
              <a:rPr sz="750" spc="35" dirty="0">
                <a:latin typeface="Microsoft Sans Serif"/>
                <a:cs typeface="Microsoft Sans Serif"/>
              </a:rPr>
              <a:t>terminal</a:t>
            </a:r>
            <a:r>
              <a:rPr sz="750" spc="-10" dirty="0">
                <a:latin typeface="Microsoft Sans Serif"/>
                <a:cs typeface="Microsoft Sans Serif"/>
              </a:rPr>
              <a:t> </a:t>
            </a:r>
            <a:r>
              <a:rPr sz="750" spc="20" dirty="0">
                <a:latin typeface="Microsoft Sans Serif"/>
                <a:cs typeface="Microsoft Sans Serif"/>
              </a:rPr>
              <a:t>del</a:t>
            </a:r>
            <a:r>
              <a:rPr sz="750" spc="-5" dirty="0">
                <a:latin typeface="Microsoft Sans Serif"/>
                <a:cs typeface="Microsoft Sans Serif"/>
              </a:rPr>
              <a:t> </a:t>
            </a:r>
            <a:r>
              <a:rPr sz="750" spc="30" dirty="0">
                <a:latin typeface="Microsoft Sans Serif"/>
                <a:cs typeface="Microsoft Sans Serif"/>
              </a:rPr>
              <a:t>generador</a:t>
            </a:r>
            <a:r>
              <a:rPr sz="750" spc="-5" dirty="0">
                <a:latin typeface="Microsoft Sans Serif"/>
                <a:cs typeface="Microsoft Sans Serif"/>
              </a:rPr>
              <a:t> </a:t>
            </a:r>
            <a:r>
              <a:rPr sz="750" spc="25" dirty="0">
                <a:latin typeface="Microsoft Sans Serif"/>
                <a:cs typeface="Microsoft Sans Serif"/>
              </a:rPr>
              <a:t>de</a:t>
            </a:r>
            <a:r>
              <a:rPr sz="750" spc="-5" dirty="0">
                <a:latin typeface="Microsoft Sans Serif"/>
                <a:cs typeface="Microsoft Sans Serif"/>
              </a:rPr>
              <a:t> </a:t>
            </a:r>
            <a:r>
              <a:rPr sz="750" spc="10" dirty="0">
                <a:latin typeface="Microsoft Sans Serif"/>
                <a:cs typeface="Microsoft Sans Serif"/>
              </a:rPr>
              <a:t>60</a:t>
            </a:r>
            <a:r>
              <a:rPr sz="750" spc="-5" dirty="0">
                <a:latin typeface="Microsoft Sans Serif"/>
                <a:cs typeface="Microsoft Sans Serif"/>
              </a:rPr>
              <a:t> </a:t>
            </a:r>
            <a:r>
              <a:rPr sz="750" spc="-10" dirty="0">
                <a:latin typeface="Microsoft Sans Serif"/>
                <a:cs typeface="Microsoft Sans Serif"/>
              </a:rPr>
              <a:t>Hz.</a:t>
            </a:r>
            <a:endParaRPr sz="750">
              <a:latin typeface="Microsoft Sans Serif"/>
              <a:cs typeface="Microsoft Sans Serif"/>
            </a:endParaRPr>
          </a:p>
        </p:txBody>
      </p:sp>
      <p:sp>
        <p:nvSpPr>
          <p:cNvPr id="380" name="object 380"/>
          <p:cNvSpPr txBox="1"/>
          <p:nvPr/>
        </p:nvSpPr>
        <p:spPr>
          <a:xfrm>
            <a:off x="1415189" y="5481260"/>
            <a:ext cx="5745269" cy="105157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sz="600" spc="-5" dirty="0">
                <a:latin typeface="Microsoft Sans Serif"/>
                <a:cs typeface="Microsoft Sans Serif"/>
              </a:rPr>
              <a:t>Fig.</a:t>
            </a:r>
            <a:r>
              <a:rPr sz="600" dirty="0">
                <a:latin typeface="Microsoft Sans Serif"/>
                <a:cs typeface="Microsoft Sans Serif"/>
              </a:rPr>
              <a:t> 10.- </a:t>
            </a:r>
            <a:r>
              <a:rPr sz="600" spc="5" dirty="0">
                <a:latin typeface="Microsoft Sans Serif"/>
                <a:cs typeface="Microsoft Sans Serif"/>
              </a:rPr>
              <a:t>Esquema</a:t>
            </a:r>
            <a:r>
              <a:rPr sz="600" dirty="0">
                <a:latin typeface="Microsoft Sans Serif"/>
                <a:cs typeface="Microsoft Sans Serif"/>
              </a:rPr>
              <a:t> </a:t>
            </a:r>
            <a:r>
              <a:rPr sz="600" spc="20" dirty="0">
                <a:latin typeface="Microsoft Sans Serif"/>
                <a:cs typeface="Microsoft Sans Serif"/>
              </a:rPr>
              <a:t>de</a:t>
            </a:r>
            <a:r>
              <a:rPr sz="600" spc="5" dirty="0">
                <a:latin typeface="Microsoft Sans Serif"/>
                <a:cs typeface="Microsoft Sans Serif"/>
              </a:rPr>
              <a:t> </a:t>
            </a:r>
            <a:r>
              <a:rPr sz="600" spc="10" dirty="0">
                <a:latin typeface="Microsoft Sans Serif"/>
                <a:cs typeface="Microsoft Sans Serif"/>
              </a:rPr>
              <a:t>inyección</a:t>
            </a:r>
            <a:r>
              <a:rPr sz="600" dirty="0">
                <a:latin typeface="Microsoft Sans Serif"/>
                <a:cs typeface="Microsoft Sans Serif"/>
              </a:rPr>
              <a:t> </a:t>
            </a:r>
            <a:r>
              <a:rPr sz="600" spc="20" dirty="0">
                <a:latin typeface="Microsoft Sans Serif"/>
                <a:cs typeface="Microsoft Sans Serif"/>
              </a:rPr>
              <a:t>de</a:t>
            </a:r>
            <a:r>
              <a:rPr sz="600" dirty="0">
                <a:latin typeface="Microsoft Sans Serif"/>
                <a:cs typeface="Microsoft Sans Serif"/>
              </a:rPr>
              <a:t> </a:t>
            </a:r>
            <a:r>
              <a:rPr sz="600" spc="20" dirty="0">
                <a:latin typeface="Microsoft Sans Serif"/>
                <a:cs typeface="Microsoft Sans Serif"/>
              </a:rPr>
              <a:t>tensión</a:t>
            </a:r>
            <a:r>
              <a:rPr sz="600" spc="5" dirty="0">
                <a:latin typeface="Microsoft Sans Serif"/>
                <a:cs typeface="Microsoft Sans Serif"/>
              </a:rPr>
              <a:t> </a:t>
            </a:r>
            <a:r>
              <a:rPr sz="600" spc="15" dirty="0">
                <a:latin typeface="Microsoft Sans Serif"/>
                <a:cs typeface="Microsoft Sans Serif"/>
              </a:rPr>
              <a:t>sinusoidal</a:t>
            </a:r>
            <a:r>
              <a:rPr sz="600" dirty="0">
                <a:latin typeface="Microsoft Sans Serif"/>
                <a:cs typeface="Microsoft Sans Serif"/>
              </a:rPr>
              <a:t> </a:t>
            </a:r>
            <a:r>
              <a:rPr sz="600" spc="20" dirty="0">
                <a:latin typeface="Microsoft Sans Serif"/>
                <a:cs typeface="Microsoft Sans Serif"/>
              </a:rPr>
              <a:t>subarmónica</a:t>
            </a:r>
            <a:r>
              <a:rPr sz="600" dirty="0">
                <a:latin typeface="Microsoft Sans Serif"/>
                <a:cs typeface="Microsoft Sans Serif"/>
              </a:rPr>
              <a:t> </a:t>
            </a:r>
            <a:r>
              <a:rPr sz="600" spc="20" dirty="0">
                <a:latin typeface="Microsoft Sans Serif"/>
                <a:cs typeface="Microsoft Sans Serif"/>
              </a:rPr>
              <a:t>[1]</a:t>
            </a:r>
            <a:endParaRPr sz="600">
              <a:latin typeface="Microsoft Sans Serif"/>
              <a:cs typeface="Microsoft Sans Serif"/>
            </a:endParaRPr>
          </a:p>
        </p:txBody>
      </p:sp>
      <p:sp>
        <p:nvSpPr>
          <p:cNvPr id="381" name="object 381"/>
          <p:cNvSpPr txBox="1"/>
          <p:nvPr/>
        </p:nvSpPr>
        <p:spPr>
          <a:xfrm>
            <a:off x="1415188" y="9105561"/>
            <a:ext cx="5276357" cy="97463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sz="550" spc="-5" dirty="0">
                <a:latin typeface="Microsoft Sans Serif"/>
                <a:cs typeface="Microsoft Sans Serif"/>
              </a:rPr>
              <a:t>Fig. </a:t>
            </a:r>
            <a:r>
              <a:rPr sz="550" dirty="0">
                <a:latin typeface="Microsoft Sans Serif"/>
                <a:cs typeface="Microsoft Sans Serif"/>
              </a:rPr>
              <a:t>11.- </a:t>
            </a:r>
            <a:r>
              <a:rPr sz="550" spc="5" dirty="0">
                <a:latin typeface="Microsoft Sans Serif"/>
                <a:cs typeface="Microsoft Sans Serif"/>
              </a:rPr>
              <a:t>Esquema</a:t>
            </a:r>
            <a:r>
              <a:rPr sz="550" dirty="0">
                <a:latin typeface="Microsoft Sans Serif"/>
                <a:cs typeface="Microsoft Sans Serif"/>
              </a:rPr>
              <a:t> </a:t>
            </a:r>
            <a:r>
              <a:rPr sz="550" spc="15" dirty="0">
                <a:latin typeface="Microsoft Sans Serif"/>
                <a:cs typeface="Microsoft Sans Serif"/>
              </a:rPr>
              <a:t>de</a:t>
            </a:r>
            <a:r>
              <a:rPr sz="550" dirty="0">
                <a:latin typeface="Microsoft Sans Serif"/>
                <a:cs typeface="Microsoft Sans Serif"/>
              </a:rPr>
              <a:t> </a:t>
            </a:r>
            <a:r>
              <a:rPr sz="550" spc="10" dirty="0">
                <a:latin typeface="Microsoft Sans Serif"/>
                <a:cs typeface="Microsoft Sans Serif"/>
              </a:rPr>
              <a:t>inyección</a:t>
            </a:r>
            <a:r>
              <a:rPr sz="550" dirty="0">
                <a:latin typeface="Microsoft Sans Serif"/>
                <a:cs typeface="Microsoft Sans Serif"/>
              </a:rPr>
              <a:t> </a:t>
            </a:r>
            <a:r>
              <a:rPr sz="550" spc="15" dirty="0">
                <a:latin typeface="Microsoft Sans Serif"/>
                <a:cs typeface="Microsoft Sans Serif"/>
              </a:rPr>
              <a:t>de</a:t>
            </a:r>
            <a:r>
              <a:rPr sz="550" dirty="0">
                <a:latin typeface="Microsoft Sans Serif"/>
                <a:cs typeface="Microsoft Sans Serif"/>
              </a:rPr>
              <a:t> </a:t>
            </a:r>
            <a:r>
              <a:rPr sz="550" spc="20" dirty="0">
                <a:latin typeface="Microsoft Sans Serif"/>
                <a:cs typeface="Microsoft Sans Serif"/>
              </a:rPr>
              <a:t>tensión</a:t>
            </a:r>
            <a:r>
              <a:rPr sz="550" dirty="0">
                <a:latin typeface="Microsoft Sans Serif"/>
                <a:cs typeface="Microsoft Sans Serif"/>
              </a:rPr>
              <a:t> </a:t>
            </a:r>
            <a:r>
              <a:rPr sz="550" spc="10" dirty="0">
                <a:latin typeface="Microsoft Sans Serif"/>
                <a:cs typeface="Microsoft Sans Serif"/>
              </a:rPr>
              <a:t>codificada</a:t>
            </a:r>
            <a:r>
              <a:rPr sz="550" dirty="0">
                <a:latin typeface="Microsoft Sans Serif"/>
                <a:cs typeface="Microsoft Sans Serif"/>
              </a:rPr>
              <a:t> </a:t>
            </a:r>
            <a:r>
              <a:rPr sz="550" spc="20" dirty="0">
                <a:latin typeface="Microsoft Sans Serif"/>
                <a:cs typeface="Microsoft Sans Serif"/>
              </a:rPr>
              <a:t>subarmónica</a:t>
            </a:r>
            <a:r>
              <a:rPr sz="550" dirty="0">
                <a:latin typeface="Microsoft Sans Serif"/>
                <a:cs typeface="Microsoft Sans Serif"/>
              </a:rPr>
              <a:t> </a:t>
            </a:r>
            <a:r>
              <a:rPr sz="550" spc="20" dirty="0">
                <a:latin typeface="Microsoft Sans Serif"/>
                <a:cs typeface="Microsoft Sans Serif"/>
              </a:rPr>
              <a:t>[1]</a:t>
            </a:r>
            <a:endParaRPr sz="550">
              <a:latin typeface="Microsoft Sans Serif"/>
              <a:cs typeface="Microsoft Sans Serif"/>
            </a:endParaRPr>
          </a:p>
        </p:txBody>
      </p:sp>
      <p:sp>
        <p:nvSpPr>
          <p:cNvPr id="382" name="object 382"/>
          <p:cNvSpPr txBox="1"/>
          <p:nvPr/>
        </p:nvSpPr>
        <p:spPr>
          <a:xfrm>
            <a:off x="1415277" y="9415125"/>
            <a:ext cx="2852914" cy="143629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sz="850" spc="-25" dirty="0">
                <a:latin typeface="Microsoft Sans Serif"/>
                <a:cs typeface="Microsoft Sans Serif"/>
              </a:rPr>
              <a:t>CAPÍTULO</a:t>
            </a:r>
            <a:r>
              <a:rPr sz="850" spc="-20" dirty="0">
                <a:latin typeface="Microsoft Sans Serif"/>
                <a:cs typeface="Microsoft Sans Serif"/>
              </a:rPr>
              <a:t> </a:t>
            </a:r>
            <a:r>
              <a:rPr sz="850" dirty="0">
                <a:latin typeface="Microsoft Sans Serif"/>
                <a:cs typeface="Microsoft Sans Serif"/>
              </a:rPr>
              <a:t>2,</a:t>
            </a:r>
            <a:r>
              <a:rPr sz="850" spc="-15" dirty="0">
                <a:latin typeface="Microsoft Sans Serif"/>
                <a:cs typeface="Microsoft Sans Serif"/>
              </a:rPr>
              <a:t> </a:t>
            </a:r>
            <a:r>
              <a:rPr sz="850" spc="-40" dirty="0">
                <a:latin typeface="Microsoft Sans Serif"/>
                <a:cs typeface="Microsoft Sans Serif"/>
              </a:rPr>
              <a:t>SECCIÓN</a:t>
            </a:r>
            <a:r>
              <a:rPr sz="850" spc="-15" dirty="0">
                <a:latin typeface="Microsoft Sans Serif"/>
                <a:cs typeface="Microsoft Sans Serif"/>
              </a:rPr>
              <a:t> </a:t>
            </a:r>
            <a:r>
              <a:rPr sz="850" spc="10" dirty="0">
                <a:latin typeface="Microsoft Sans Serif"/>
                <a:cs typeface="Microsoft Sans Serif"/>
              </a:rPr>
              <a:t>2</a:t>
            </a:r>
            <a:endParaRPr sz="850">
              <a:latin typeface="Microsoft Sans Serif"/>
              <a:cs typeface="Microsoft Sans Serif"/>
            </a:endParaRPr>
          </a:p>
        </p:txBody>
      </p:sp>
      <p:sp>
        <p:nvSpPr>
          <p:cNvPr id="383" name="object 383"/>
          <p:cNvSpPr txBox="1"/>
          <p:nvPr/>
        </p:nvSpPr>
        <p:spPr>
          <a:xfrm>
            <a:off x="7845387" y="9415126"/>
            <a:ext cx="7796212" cy="285115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sz="850" spc="-25" dirty="0">
                <a:latin typeface="Microsoft Sans Serif"/>
                <a:cs typeface="Microsoft Sans Serif"/>
              </a:rPr>
              <a:t>TUTORIAL</a:t>
            </a:r>
            <a:r>
              <a:rPr sz="850" spc="-5" dirty="0">
                <a:latin typeface="Microsoft Sans Serif"/>
                <a:cs typeface="Microsoft Sans Serif"/>
              </a:rPr>
              <a:t> </a:t>
            </a:r>
            <a:r>
              <a:rPr sz="850" spc="-60" dirty="0">
                <a:latin typeface="Microsoft Sans Serif"/>
                <a:cs typeface="Microsoft Sans Serif"/>
              </a:rPr>
              <a:t>SOBRE</a:t>
            </a:r>
            <a:r>
              <a:rPr sz="850" spc="-5" dirty="0">
                <a:latin typeface="Microsoft Sans Serif"/>
                <a:cs typeface="Microsoft Sans Serif"/>
              </a:rPr>
              <a:t> </a:t>
            </a:r>
            <a:r>
              <a:rPr sz="850" spc="-35" dirty="0">
                <a:latin typeface="Microsoft Sans Serif"/>
                <a:cs typeface="Microsoft Sans Serif"/>
              </a:rPr>
              <a:t>PROTECCIÓN</a:t>
            </a:r>
            <a:r>
              <a:rPr sz="850" spc="-5" dirty="0">
                <a:latin typeface="Microsoft Sans Serif"/>
                <a:cs typeface="Microsoft Sans Serif"/>
              </a:rPr>
              <a:t> </a:t>
            </a:r>
            <a:r>
              <a:rPr sz="850" spc="-45" dirty="0">
                <a:latin typeface="Microsoft Sans Serif"/>
                <a:cs typeface="Microsoft Sans Serif"/>
              </a:rPr>
              <a:t>DE</a:t>
            </a:r>
            <a:r>
              <a:rPr sz="850" spc="-5" dirty="0">
                <a:latin typeface="Microsoft Sans Serif"/>
                <a:cs typeface="Microsoft Sans Serif"/>
              </a:rPr>
              <a:t> </a:t>
            </a:r>
            <a:r>
              <a:rPr sz="850" spc="-55" dirty="0">
                <a:latin typeface="Microsoft Sans Serif"/>
                <a:cs typeface="Microsoft Sans Serif"/>
              </a:rPr>
              <a:t>GENERADORES</a:t>
            </a:r>
            <a:r>
              <a:rPr sz="850" dirty="0">
                <a:latin typeface="Microsoft Sans Serif"/>
                <a:cs typeface="Microsoft Sans Serif"/>
              </a:rPr>
              <a:t> </a:t>
            </a:r>
            <a:r>
              <a:rPr sz="850" spc="-30" dirty="0">
                <a:latin typeface="Microsoft Sans Serif"/>
                <a:cs typeface="Microsoft Sans Serif"/>
              </a:rPr>
              <a:t>SÍNCRONOS</a:t>
            </a:r>
            <a:endParaRPr sz="850">
              <a:latin typeface="Microsoft Sans Serif"/>
              <a:cs typeface="Microsoft Sans Serif"/>
            </a:endParaRPr>
          </a:p>
          <a:p>
            <a:pPr marL="1400175">
              <a:lnSpc>
                <a:spcPct val="100000"/>
              </a:lnSpc>
            </a:pPr>
            <a:r>
              <a:rPr sz="850" spc="-15" dirty="0">
                <a:latin typeface="Microsoft Sans Serif"/>
                <a:cs typeface="Microsoft Sans Serif"/>
              </a:rPr>
              <a:t>PUBLICACIÓN</a:t>
            </a:r>
            <a:r>
              <a:rPr sz="850" spc="-5" dirty="0">
                <a:latin typeface="Microsoft Sans Serif"/>
                <a:cs typeface="Microsoft Sans Serif"/>
              </a:rPr>
              <a:t> </a:t>
            </a:r>
            <a:r>
              <a:rPr sz="850" spc="-55" dirty="0">
                <a:latin typeface="Microsoft Sans Serif"/>
                <a:cs typeface="Microsoft Sans Serif"/>
              </a:rPr>
              <a:t>ESPECIAL</a:t>
            </a:r>
            <a:r>
              <a:rPr sz="850" spc="-5" dirty="0">
                <a:latin typeface="Microsoft Sans Serif"/>
                <a:cs typeface="Microsoft Sans Serif"/>
              </a:rPr>
              <a:t> </a:t>
            </a:r>
            <a:r>
              <a:rPr sz="850" spc="-40" dirty="0">
                <a:latin typeface="Microsoft Sans Serif"/>
                <a:cs typeface="Microsoft Sans Serif"/>
              </a:rPr>
              <a:t>DEL</a:t>
            </a:r>
            <a:r>
              <a:rPr sz="850" spc="-5" dirty="0">
                <a:latin typeface="Microsoft Sans Serif"/>
                <a:cs typeface="Microsoft Sans Serif"/>
              </a:rPr>
              <a:t> </a:t>
            </a:r>
            <a:r>
              <a:rPr sz="850" spc="-60" dirty="0">
                <a:latin typeface="Microsoft Sans Serif"/>
                <a:cs typeface="Microsoft Sans Serif"/>
              </a:rPr>
              <a:t>IEEE</a:t>
            </a:r>
            <a:r>
              <a:rPr sz="850" spc="-5" dirty="0">
                <a:latin typeface="Microsoft Sans Serif"/>
                <a:cs typeface="Microsoft Sans Serif"/>
              </a:rPr>
              <a:t> </a:t>
            </a:r>
            <a:r>
              <a:rPr sz="850" spc="-80" dirty="0">
                <a:latin typeface="Microsoft Sans Serif"/>
                <a:cs typeface="Microsoft Sans Serif"/>
              </a:rPr>
              <a:t>PSRC</a:t>
            </a:r>
            <a:endParaRPr sz="850">
              <a:latin typeface="Microsoft Sans Serif"/>
              <a:cs typeface="Microsoft Sans Serif"/>
            </a:endParaRPr>
          </a:p>
        </p:txBody>
      </p:sp>
    </p:spTree>
  </p:cSld>
  <p:clrMapOvr>
    <a:masterClrMapping/>
  </p:clrMapOvr>
</p:sld>
</file>

<file path=ppt/slides/slide30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object 2"/>
          <p:cNvPicPr/>
          <p:nvPr/>
        </p:nvPicPr>
        <p:blipFill>
          <a:blip r:embed="rId2" cstate="print"/>
          <a:stretch>
            <a:fillRect/>
          </a:stretch>
        </p:blipFill>
        <p:spPr>
          <a:xfrm>
            <a:off x="2773153" y="5570220"/>
            <a:ext cx="778306" cy="131064"/>
          </a:xfrm>
          <a:prstGeom prst="rect">
            <a:avLst/>
          </a:prstGeom>
        </p:spPr>
      </p:pic>
      <p:pic>
        <p:nvPicPr>
          <p:cNvPr id="3" name="object 3"/>
          <p:cNvPicPr/>
          <p:nvPr/>
        </p:nvPicPr>
        <p:blipFill>
          <a:blip r:embed="rId3" cstate="print"/>
          <a:stretch>
            <a:fillRect/>
          </a:stretch>
        </p:blipFill>
        <p:spPr>
          <a:xfrm>
            <a:off x="2871317" y="8125967"/>
            <a:ext cx="301506" cy="339852"/>
          </a:xfrm>
          <a:prstGeom prst="rect">
            <a:avLst/>
          </a:prstGeom>
        </p:spPr>
      </p:pic>
      <p:grpSp>
        <p:nvGrpSpPr>
          <p:cNvPr id="4" name="object 4"/>
          <p:cNvGrpSpPr/>
          <p:nvPr/>
        </p:nvGrpSpPr>
        <p:grpSpPr>
          <a:xfrm>
            <a:off x="1490001" y="8185403"/>
            <a:ext cx="505432" cy="273050"/>
            <a:chOff x="647700" y="8185403"/>
            <a:chExt cx="219710" cy="273050"/>
          </a:xfrm>
        </p:grpSpPr>
        <p:pic>
          <p:nvPicPr>
            <p:cNvPr id="5" name="object 5"/>
            <p:cNvPicPr/>
            <p:nvPr/>
          </p:nvPicPr>
          <p:blipFill>
            <a:blip r:embed="rId4" cstate="print"/>
            <a:stretch>
              <a:fillRect/>
            </a:stretch>
          </p:blipFill>
          <p:spPr>
            <a:xfrm>
              <a:off x="647700" y="8185403"/>
              <a:ext cx="219456" cy="220980"/>
            </a:xfrm>
            <a:prstGeom prst="rect">
              <a:avLst/>
            </a:prstGeom>
          </p:spPr>
        </p:pic>
        <p:pic>
          <p:nvPicPr>
            <p:cNvPr id="6" name="object 6"/>
            <p:cNvPicPr/>
            <p:nvPr/>
          </p:nvPicPr>
          <p:blipFill>
            <a:blip r:embed="rId5" cstate="print"/>
            <a:stretch>
              <a:fillRect/>
            </a:stretch>
          </p:blipFill>
          <p:spPr>
            <a:xfrm>
              <a:off x="676656" y="8255507"/>
              <a:ext cx="161543" cy="202692"/>
            </a:xfrm>
            <a:prstGeom prst="rect">
              <a:avLst/>
            </a:prstGeom>
          </p:spPr>
        </p:pic>
      </p:grpSp>
      <p:grpSp>
        <p:nvGrpSpPr>
          <p:cNvPr id="7" name="object 7"/>
          <p:cNvGrpSpPr/>
          <p:nvPr/>
        </p:nvGrpSpPr>
        <p:grpSpPr>
          <a:xfrm>
            <a:off x="2250778" y="8121395"/>
            <a:ext cx="295079" cy="349250"/>
            <a:chOff x="978408" y="8121395"/>
            <a:chExt cx="128270" cy="349250"/>
          </a:xfrm>
        </p:grpSpPr>
        <p:sp>
          <p:nvSpPr>
            <p:cNvPr id="8" name="object 8"/>
            <p:cNvSpPr/>
            <p:nvPr/>
          </p:nvSpPr>
          <p:spPr>
            <a:xfrm>
              <a:off x="982980" y="8125967"/>
              <a:ext cx="119380" cy="340360"/>
            </a:xfrm>
            <a:custGeom>
              <a:avLst/>
              <a:gdLst/>
              <a:ahLst/>
              <a:cxnLst/>
              <a:rect l="l" t="t" r="r" b="b"/>
              <a:pathLst>
                <a:path w="119380" h="340359">
                  <a:moveTo>
                    <a:pt x="0" y="339851"/>
                  </a:moveTo>
                  <a:lnTo>
                    <a:pt x="118872" y="339851"/>
                  </a:lnTo>
                  <a:lnTo>
                    <a:pt x="118872" y="0"/>
                  </a:lnTo>
                  <a:lnTo>
                    <a:pt x="0" y="0"/>
                  </a:lnTo>
                  <a:lnTo>
                    <a:pt x="0" y="339851"/>
                  </a:lnTo>
                  <a:close/>
                </a:path>
              </a:pathLst>
            </a:custGeom>
            <a:ln w="9144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9" name="object 9"/>
            <p:cNvPicPr/>
            <p:nvPr/>
          </p:nvPicPr>
          <p:blipFill>
            <a:blip r:embed="rId6" cstate="print"/>
            <a:stretch>
              <a:fillRect/>
            </a:stretch>
          </p:blipFill>
          <p:spPr>
            <a:xfrm>
              <a:off x="1016508" y="8257031"/>
              <a:ext cx="54673" cy="64516"/>
            </a:xfrm>
            <a:prstGeom prst="rect">
              <a:avLst/>
            </a:prstGeom>
          </p:spPr>
        </p:pic>
      </p:grpSp>
      <p:sp>
        <p:nvSpPr>
          <p:cNvPr id="10" name="object 10"/>
          <p:cNvSpPr/>
          <p:nvPr/>
        </p:nvSpPr>
        <p:spPr>
          <a:xfrm>
            <a:off x="2867814" y="8013192"/>
            <a:ext cx="0" cy="120650"/>
          </a:xfrm>
          <a:custGeom>
            <a:avLst/>
            <a:gdLst/>
            <a:ahLst/>
            <a:cxnLst/>
            <a:rect l="l" t="t" r="r" b="b"/>
            <a:pathLst>
              <a:path h="120650">
                <a:moveTo>
                  <a:pt x="0" y="120395"/>
                </a:moveTo>
                <a:lnTo>
                  <a:pt x="0" y="0"/>
                </a:lnTo>
              </a:path>
            </a:pathLst>
          </a:custGeom>
          <a:ln w="9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" name="object 11"/>
          <p:cNvSpPr/>
          <p:nvPr/>
        </p:nvSpPr>
        <p:spPr>
          <a:xfrm>
            <a:off x="1742424" y="8407908"/>
            <a:ext cx="1129187" cy="170815"/>
          </a:xfrm>
          <a:custGeom>
            <a:avLst/>
            <a:gdLst/>
            <a:ahLst/>
            <a:cxnLst/>
            <a:rect l="l" t="t" r="r" b="b"/>
            <a:pathLst>
              <a:path w="490855" h="170815">
                <a:moveTo>
                  <a:pt x="489204" y="50292"/>
                </a:moveTo>
                <a:lnTo>
                  <a:pt x="489204" y="170688"/>
                </a:lnTo>
              </a:path>
              <a:path w="490855" h="170815">
                <a:moveTo>
                  <a:pt x="0" y="0"/>
                </a:moveTo>
                <a:lnTo>
                  <a:pt x="0" y="170688"/>
                </a:lnTo>
                <a:lnTo>
                  <a:pt x="490727" y="170688"/>
                </a:lnTo>
              </a:path>
            </a:pathLst>
          </a:custGeom>
          <a:ln w="9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" name="object 12"/>
          <p:cNvSpPr/>
          <p:nvPr/>
        </p:nvSpPr>
        <p:spPr>
          <a:xfrm>
            <a:off x="1742424" y="8013192"/>
            <a:ext cx="1129187" cy="113030"/>
          </a:xfrm>
          <a:custGeom>
            <a:avLst/>
            <a:gdLst/>
            <a:ahLst/>
            <a:cxnLst/>
            <a:rect l="l" t="t" r="r" b="b"/>
            <a:pathLst>
              <a:path w="490855" h="113029">
                <a:moveTo>
                  <a:pt x="490727" y="0"/>
                </a:moveTo>
                <a:lnTo>
                  <a:pt x="0" y="0"/>
                </a:lnTo>
              </a:path>
              <a:path w="490855" h="113029">
                <a:moveTo>
                  <a:pt x="284988" y="0"/>
                </a:moveTo>
                <a:lnTo>
                  <a:pt x="284988" y="112775"/>
                </a:lnTo>
              </a:path>
            </a:pathLst>
          </a:custGeom>
          <a:ln w="9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" name="object 13"/>
          <p:cNvSpPr/>
          <p:nvPr/>
        </p:nvSpPr>
        <p:spPr>
          <a:xfrm>
            <a:off x="2398025" y="8465819"/>
            <a:ext cx="0" cy="113030"/>
          </a:xfrm>
          <a:custGeom>
            <a:avLst/>
            <a:gdLst/>
            <a:ahLst/>
            <a:cxnLst/>
            <a:rect l="l" t="t" r="r" b="b"/>
            <a:pathLst>
              <a:path h="113029">
                <a:moveTo>
                  <a:pt x="0" y="112776"/>
                </a:moveTo>
                <a:lnTo>
                  <a:pt x="0" y="0"/>
                </a:lnTo>
              </a:path>
            </a:pathLst>
          </a:custGeom>
          <a:ln w="9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" name="object 14"/>
          <p:cNvSpPr/>
          <p:nvPr/>
        </p:nvSpPr>
        <p:spPr>
          <a:xfrm>
            <a:off x="1742422" y="8013193"/>
            <a:ext cx="0" cy="170815"/>
          </a:xfrm>
          <a:custGeom>
            <a:avLst/>
            <a:gdLst/>
            <a:ahLst/>
            <a:cxnLst/>
            <a:rect l="l" t="t" r="r" b="b"/>
            <a:pathLst>
              <a:path h="170815">
                <a:moveTo>
                  <a:pt x="0" y="0"/>
                </a:moveTo>
                <a:lnTo>
                  <a:pt x="0" y="170687"/>
                </a:lnTo>
              </a:path>
            </a:pathLst>
          </a:custGeom>
          <a:ln w="9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grpSp>
        <p:nvGrpSpPr>
          <p:cNvPr id="15" name="object 15"/>
          <p:cNvGrpSpPr/>
          <p:nvPr/>
        </p:nvGrpSpPr>
        <p:grpSpPr>
          <a:xfrm>
            <a:off x="2341933" y="7990333"/>
            <a:ext cx="112480" cy="47625"/>
            <a:chOff x="1018032" y="7990332"/>
            <a:chExt cx="48895" cy="47625"/>
          </a:xfrm>
        </p:grpSpPr>
        <p:sp>
          <p:nvSpPr>
            <p:cNvPr id="16" name="object 16"/>
            <p:cNvSpPr/>
            <p:nvPr/>
          </p:nvSpPr>
          <p:spPr>
            <a:xfrm>
              <a:off x="1022604" y="7994904"/>
              <a:ext cx="40005" cy="38100"/>
            </a:xfrm>
            <a:custGeom>
              <a:avLst/>
              <a:gdLst/>
              <a:ahLst/>
              <a:cxnLst/>
              <a:rect l="l" t="t" r="r" b="b"/>
              <a:pathLst>
                <a:path w="40005" h="38100">
                  <a:moveTo>
                    <a:pt x="19812" y="38099"/>
                  </a:moveTo>
                  <a:lnTo>
                    <a:pt x="12215" y="36504"/>
                  </a:lnTo>
                  <a:lnTo>
                    <a:pt x="5905" y="32194"/>
                  </a:lnTo>
                  <a:lnTo>
                    <a:pt x="1595" y="25884"/>
                  </a:lnTo>
                  <a:lnTo>
                    <a:pt x="0" y="18287"/>
                  </a:lnTo>
                  <a:lnTo>
                    <a:pt x="1595" y="10929"/>
                  </a:lnTo>
                  <a:lnTo>
                    <a:pt x="5905" y="5143"/>
                  </a:lnTo>
                  <a:lnTo>
                    <a:pt x="12215" y="1357"/>
                  </a:lnTo>
                  <a:lnTo>
                    <a:pt x="19812" y="0"/>
                  </a:lnTo>
                  <a:lnTo>
                    <a:pt x="27408" y="1357"/>
                  </a:lnTo>
                  <a:lnTo>
                    <a:pt x="33718" y="5143"/>
                  </a:lnTo>
                  <a:lnTo>
                    <a:pt x="38028" y="10929"/>
                  </a:lnTo>
                  <a:lnTo>
                    <a:pt x="39624" y="18287"/>
                  </a:lnTo>
                  <a:lnTo>
                    <a:pt x="38028" y="25884"/>
                  </a:lnTo>
                  <a:lnTo>
                    <a:pt x="33718" y="32194"/>
                  </a:lnTo>
                  <a:lnTo>
                    <a:pt x="27408" y="36504"/>
                  </a:lnTo>
                  <a:lnTo>
                    <a:pt x="19812" y="38099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7" name="object 17"/>
            <p:cNvSpPr/>
            <p:nvPr/>
          </p:nvSpPr>
          <p:spPr>
            <a:xfrm>
              <a:off x="1022604" y="7994904"/>
              <a:ext cx="40005" cy="38100"/>
            </a:xfrm>
            <a:custGeom>
              <a:avLst/>
              <a:gdLst/>
              <a:ahLst/>
              <a:cxnLst/>
              <a:rect l="l" t="t" r="r" b="b"/>
              <a:pathLst>
                <a:path w="40005" h="38100">
                  <a:moveTo>
                    <a:pt x="0" y="18287"/>
                  </a:moveTo>
                  <a:lnTo>
                    <a:pt x="1595" y="10929"/>
                  </a:lnTo>
                  <a:lnTo>
                    <a:pt x="5905" y="5143"/>
                  </a:lnTo>
                  <a:lnTo>
                    <a:pt x="12215" y="1357"/>
                  </a:lnTo>
                  <a:lnTo>
                    <a:pt x="19812" y="0"/>
                  </a:lnTo>
                  <a:lnTo>
                    <a:pt x="27408" y="1357"/>
                  </a:lnTo>
                  <a:lnTo>
                    <a:pt x="33718" y="5143"/>
                  </a:lnTo>
                  <a:lnTo>
                    <a:pt x="38028" y="10929"/>
                  </a:lnTo>
                  <a:lnTo>
                    <a:pt x="39624" y="18287"/>
                  </a:lnTo>
                  <a:lnTo>
                    <a:pt x="38028" y="25884"/>
                  </a:lnTo>
                  <a:lnTo>
                    <a:pt x="33718" y="32194"/>
                  </a:lnTo>
                  <a:lnTo>
                    <a:pt x="27408" y="36504"/>
                  </a:lnTo>
                  <a:lnTo>
                    <a:pt x="19812" y="38099"/>
                  </a:lnTo>
                  <a:lnTo>
                    <a:pt x="12215" y="36504"/>
                  </a:lnTo>
                  <a:lnTo>
                    <a:pt x="5905" y="32194"/>
                  </a:lnTo>
                  <a:lnTo>
                    <a:pt x="1595" y="25884"/>
                  </a:lnTo>
                  <a:lnTo>
                    <a:pt x="0" y="18287"/>
                  </a:lnTo>
                </a:path>
              </a:pathLst>
            </a:custGeom>
            <a:ln w="9144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18" name="object 18"/>
          <p:cNvGrpSpPr/>
          <p:nvPr/>
        </p:nvGrpSpPr>
        <p:grpSpPr>
          <a:xfrm>
            <a:off x="2341933" y="8554212"/>
            <a:ext cx="112480" cy="48895"/>
            <a:chOff x="1018032" y="8554211"/>
            <a:chExt cx="48895" cy="48895"/>
          </a:xfrm>
        </p:grpSpPr>
        <p:sp>
          <p:nvSpPr>
            <p:cNvPr id="19" name="object 19"/>
            <p:cNvSpPr/>
            <p:nvPr/>
          </p:nvSpPr>
          <p:spPr>
            <a:xfrm>
              <a:off x="1022604" y="8558783"/>
              <a:ext cx="40005" cy="40005"/>
            </a:xfrm>
            <a:custGeom>
              <a:avLst/>
              <a:gdLst/>
              <a:ahLst/>
              <a:cxnLst/>
              <a:rect l="l" t="t" r="r" b="b"/>
              <a:pathLst>
                <a:path w="40005" h="40004">
                  <a:moveTo>
                    <a:pt x="19812" y="39623"/>
                  </a:moveTo>
                  <a:lnTo>
                    <a:pt x="12215" y="38028"/>
                  </a:lnTo>
                  <a:lnTo>
                    <a:pt x="5905" y="33718"/>
                  </a:lnTo>
                  <a:lnTo>
                    <a:pt x="1595" y="27408"/>
                  </a:lnTo>
                  <a:lnTo>
                    <a:pt x="0" y="19811"/>
                  </a:lnTo>
                  <a:lnTo>
                    <a:pt x="1595" y="12215"/>
                  </a:lnTo>
                  <a:lnTo>
                    <a:pt x="5905" y="5905"/>
                  </a:lnTo>
                  <a:lnTo>
                    <a:pt x="12215" y="1595"/>
                  </a:lnTo>
                  <a:lnTo>
                    <a:pt x="19812" y="0"/>
                  </a:lnTo>
                  <a:lnTo>
                    <a:pt x="27408" y="1595"/>
                  </a:lnTo>
                  <a:lnTo>
                    <a:pt x="33718" y="5905"/>
                  </a:lnTo>
                  <a:lnTo>
                    <a:pt x="38028" y="12215"/>
                  </a:lnTo>
                  <a:lnTo>
                    <a:pt x="39624" y="19811"/>
                  </a:lnTo>
                  <a:lnTo>
                    <a:pt x="38028" y="27408"/>
                  </a:lnTo>
                  <a:lnTo>
                    <a:pt x="33718" y="33718"/>
                  </a:lnTo>
                  <a:lnTo>
                    <a:pt x="27408" y="38028"/>
                  </a:lnTo>
                  <a:lnTo>
                    <a:pt x="19812" y="39623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0" name="object 20"/>
            <p:cNvSpPr/>
            <p:nvPr/>
          </p:nvSpPr>
          <p:spPr>
            <a:xfrm>
              <a:off x="1022604" y="8558783"/>
              <a:ext cx="40005" cy="40005"/>
            </a:xfrm>
            <a:custGeom>
              <a:avLst/>
              <a:gdLst/>
              <a:ahLst/>
              <a:cxnLst/>
              <a:rect l="l" t="t" r="r" b="b"/>
              <a:pathLst>
                <a:path w="40005" h="40004">
                  <a:moveTo>
                    <a:pt x="0" y="19811"/>
                  </a:moveTo>
                  <a:lnTo>
                    <a:pt x="1595" y="12215"/>
                  </a:lnTo>
                  <a:lnTo>
                    <a:pt x="5905" y="5905"/>
                  </a:lnTo>
                  <a:lnTo>
                    <a:pt x="12215" y="1595"/>
                  </a:lnTo>
                  <a:lnTo>
                    <a:pt x="19812" y="0"/>
                  </a:lnTo>
                  <a:lnTo>
                    <a:pt x="27408" y="1595"/>
                  </a:lnTo>
                  <a:lnTo>
                    <a:pt x="33718" y="5905"/>
                  </a:lnTo>
                  <a:lnTo>
                    <a:pt x="38028" y="12215"/>
                  </a:lnTo>
                  <a:lnTo>
                    <a:pt x="39624" y="19811"/>
                  </a:lnTo>
                  <a:lnTo>
                    <a:pt x="38028" y="27408"/>
                  </a:lnTo>
                  <a:lnTo>
                    <a:pt x="33718" y="33718"/>
                  </a:lnTo>
                  <a:lnTo>
                    <a:pt x="27408" y="38028"/>
                  </a:lnTo>
                  <a:lnTo>
                    <a:pt x="19812" y="39623"/>
                  </a:lnTo>
                  <a:lnTo>
                    <a:pt x="12215" y="38028"/>
                  </a:lnTo>
                  <a:lnTo>
                    <a:pt x="5905" y="33718"/>
                  </a:lnTo>
                  <a:lnTo>
                    <a:pt x="1595" y="27408"/>
                  </a:lnTo>
                  <a:lnTo>
                    <a:pt x="0" y="19811"/>
                  </a:lnTo>
                </a:path>
              </a:pathLst>
            </a:custGeom>
            <a:ln w="9144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21" name="object 21"/>
          <p:cNvGrpSpPr/>
          <p:nvPr/>
        </p:nvGrpSpPr>
        <p:grpSpPr>
          <a:xfrm>
            <a:off x="3053627" y="8458201"/>
            <a:ext cx="758148" cy="437515"/>
            <a:chOff x="1327404" y="8458200"/>
            <a:chExt cx="329565" cy="437515"/>
          </a:xfrm>
        </p:grpSpPr>
        <p:pic>
          <p:nvPicPr>
            <p:cNvPr id="22" name="object 22"/>
            <p:cNvPicPr/>
            <p:nvPr/>
          </p:nvPicPr>
          <p:blipFill>
            <a:blip r:embed="rId7" cstate="print"/>
            <a:stretch>
              <a:fillRect/>
            </a:stretch>
          </p:blipFill>
          <p:spPr>
            <a:xfrm>
              <a:off x="1327404" y="8458200"/>
              <a:ext cx="103632" cy="437387"/>
            </a:xfrm>
            <a:prstGeom prst="rect">
              <a:avLst/>
            </a:prstGeom>
          </p:spPr>
        </p:pic>
        <p:sp>
          <p:nvSpPr>
            <p:cNvPr id="23" name="object 23"/>
            <p:cNvSpPr/>
            <p:nvPr/>
          </p:nvSpPr>
          <p:spPr>
            <a:xfrm>
              <a:off x="1391412" y="8732519"/>
              <a:ext cx="265430" cy="0"/>
            </a:xfrm>
            <a:custGeom>
              <a:avLst/>
              <a:gdLst/>
              <a:ahLst/>
              <a:cxnLst/>
              <a:rect l="l" t="t" r="r" b="b"/>
              <a:pathLst>
                <a:path w="265430">
                  <a:moveTo>
                    <a:pt x="0" y="0"/>
                  </a:moveTo>
                  <a:lnTo>
                    <a:pt x="265175" y="0"/>
                  </a:lnTo>
                </a:path>
              </a:pathLst>
            </a:custGeom>
            <a:ln w="9144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24" name="object 24"/>
          <p:cNvGrpSpPr/>
          <p:nvPr/>
        </p:nvGrpSpPr>
        <p:grpSpPr>
          <a:xfrm>
            <a:off x="3120239" y="7990333"/>
            <a:ext cx="690951" cy="47625"/>
            <a:chOff x="1356360" y="7990332"/>
            <a:chExt cx="300355" cy="47625"/>
          </a:xfrm>
        </p:grpSpPr>
        <p:sp>
          <p:nvSpPr>
            <p:cNvPr id="25" name="object 25"/>
            <p:cNvSpPr/>
            <p:nvPr/>
          </p:nvSpPr>
          <p:spPr>
            <a:xfrm>
              <a:off x="1374648" y="8013192"/>
              <a:ext cx="281940" cy="0"/>
            </a:xfrm>
            <a:custGeom>
              <a:avLst/>
              <a:gdLst/>
              <a:ahLst/>
              <a:cxnLst/>
              <a:rect l="l" t="t" r="r" b="b"/>
              <a:pathLst>
                <a:path w="281939">
                  <a:moveTo>
                    <a:pt x="0" y="0"/>
                  </a:moveTo>
                  <a:lnTo>
                    <a:pt x="281939" y="0"/>
                  </a:lnTo>
                </a:path>
              </a:pathLst>
            </a:custGeom>
            <a:ln w="9144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6" name="object 26"/>
            <p:cNvSpPr/>
            <p:nvPr/>
          </p:nvSpPr>
          <p:spPr>
            <a:xfrm>
              <a:off x="1360932" y="7994904"/>
              <a:ext cx="38100" cy="38100"/>
            </a:xfrm>
            <a:custGeom>
              <a:avLst/>
              <a:gdLst/>
              <a:ahLst/>
              <a:cxnLst/>
              <a:rect l="l" t="t" r="r" b="b"/>
              <a:pathLst>
                <a:path w="38100" h="38100">
                  <a:moveTo>
                    <a:pt x="18288" y="38099"/>
                  </a:moveTo>
                  <a:lnTo>
                    <a:pt x="10929" y="36504"/>
                  </a:lnTo>
                  <a:lnTo>
                    <a:pt x="5143" y="32194"/>
                  </a:lnTo>
                  <a:lnTo>
                    <a:pt x="1357" y="25884"/>
                  </a:lnTo>
                  <a:lnTo>
                    <a:pt x="0" y="18287"/>
                  </a:lnTo>
                  <a:lnTo>
                    <a:pt x="1357" y="10929"/>
                  </a:lnTo>
                  <a:lnTo>
                    <a:pt x="5143" y="5143"/>
                  </a:lnTo>
                  <a:lnTo>
                    <a:pt x="10929" y="1357"/>
                  </a:lnTo>
                  <a:lnTo>
                    <a:pt x="18288" y="0"/>
                  </a:lnTo>
                  <a:lnTo>
                    <a:pt x="25884" y="1357"/>
                  </a:lnTo>
                  <a:lnTo>
                    <a:pt x="32194" y="5143"/>
                  </a:lnTo>
                  <a:lnTo>
                    <a:pt x="36504" y="10929"/>
                  </a:lnTo>
                  <a:lnTo>
                    <a:pt x="38100" y="18287"/>
                  </a:lnTo>
                  <a:lnTo>
                    <a:pt x="36504" y="25884"/>
                  </a:lnTo>
                  <a:lnTo>
                    <a:pt x="32194" y="32194"/>
                  </a:lnTo>
                  <a:lnTo>
                    <a:pt x="25884" y="36504"/>
                  </a:lnTo>
                  <a:lnTo>
                    <a:pt x="18288" y="38099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7" name="object 27"/>
            <p:cNvSpPr/>
            <p:nvPr/>
          </p:nvSpPr>
          <p:spPr>
            <a:xfrm>
              <a:off x="1360932" y="7994904"/>
              <a:ext cx="38100" cy="38100"/>
            </a:xfrm>
            <a:custGeom>
              <a:avLst/>
              <a:gdLst/>
              <a:ahLst/>
              <a:cxnLst/>
              <a:rect l="l" t="t" r="r" b="b"/>
              <a:pathLst>
                <a:path w="38100" h="38100">
                  <a:moveTo>
                    <a:pt x="0" y="18287"/>
                  </a:moveTo>
                  <a:lnTo>
                    <a:pt x="1357" y="10929"/>
                  </a:lnTo>
                  <a:lnTo>
                    <a:pt x="5143" y="5143"/>
                  </a:lnTo>
                  <a:lnTo>
                    <a:pt x="10929" y="1357"/>
                  </a:lnTo>
                  <a:lnTo>
                    <a:pt x="18288" y="0"/>
                  </a:lnTo>
                  <a:lnTo>
                    <a:pt x="25884" y="1357"/>
                  </a:lnTo>
                  <a:lnTo>
                    <a:pt x="32194" y="5143"/>
                  </a:lnTo>
                  <a:lnTo>
                    <a:pt x="36504" y="10929"/>
                  </a:lnTo>
                  <a:lnTo>
                    <a:pt x="38100" y="18287"/>
                  </a:lnTo>
                  <a:lnTo>
                    <a:pt x="36504" y="25884"/>
                  </a:lnTo>
                  <a:lnTo>
                    <a:pt x="32194" y="32194"/>
                  </a:lnTo>
                  <a:lnTo>
                    <a:pt x="25884" y="36504"/>
                  </a:lnTo>
                  <a:lnTo>
                    <a:pt x="18288" y="38099"/>
                  </a:lnTo>
                  <a:lnTo>
                    <a:pt x="10929" y="36504"/>
                  </a:lnTo>
                  <a:lnTo>
                    <a:pt x="5143" y="32194"/>
                  </a:lnTo>
                  <a:lnTo>
                    <a:pt x="1357" y="25884"/>
                  </a:lnTo>
                  <a:lnTo>
                    <a:pt x="0" y="18287"/>
                  </a:lnTo>
                </a:path>
              </a:pathLst>
            </a:custGeom>
            <a:ln w="9144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28" name="object 28"/>
          <p:cNvGrpSpPr/>
          <p:nvPr/>
        </p:nvGrpSpPr>
        <p:grpSpPr>
          <a:xfrm>
            <a:off x="3095696" y="7783067"/>
            <a:ext cx="127086" cy="151130"/>
            <a:chOff x="1345692" y="7783067"/>
            <a:chExt cx="55244" cy="151130"/>
          </a:xfrm>
        </p:grpSpPr>
        <p:sp>
          <p:nvSpPr>
            <p:cNvPr id="29" name="object 29"/>
            <p:cNvSpPr/>
            <p:nvPr/>
          </p:nvSpPr>
          <p:spPr>
            <a:xfrm>
              <a:off x="1350264" y="7859267"/>
              <a:ext cx="36830" cy="70485"/>
            </a:xfrm>
            <a:custGeom>
              <a:avLst/>
              <a:gdLst/>
              <a:ahLst/>
              <a:cxnLst/>
              <a:rect l="l" t="t" r="r" b="b"/>
              <a:pathLst>
                <a:path w="36830" h="70484">
                  <a:moveTo>
                    <a:pt x="36575" y="0"/>
                  </a:moveTo>
                  <a:lnTo>
                    <a:pt x="30479" y="0"/>
                  </a:lnTo>
                  <a:lnTo>
                    <a:pt x="24383" y="1524"/>
                  </a:lnTo>
                  <a:lnTo>
                    <a:pt x="0" y="32004"/>
                  </a:lnTo>
                  <a:lnTo>
                    <a:pt x="0" y="38100"/>
                  </a:lnTo>
                  <a:lnTo>
                    <a:pt x="19811" y="65532"/>
                  </a:lnTo>
                  <a:lnTo>
                    <a:pt x="24383" y="68580"/>
                  </a:lnTo>
                  <a:lnTo>
                    <a:pt x="30479" y="70104"/>
                  </a:lnTo>
                  <a:lnTo>
                    <a:pt x="36575" y="70104"/>
                  </a:lnTo>
                </a:path>
              </a:pathLst>
            </a:custGeom>
            <a:ln w="9144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0" name="object 30"/>
            <p:cNvSpPr/>
            <p:nvPr/>
          </p:nvSpPr>
          <p:spPr>
            <a:xfrm>
              <a:off x="1350264" y="7787639"/>
              <a:ext cx="36830" cy="71755"/>
            </a:xfrm>
            <a:custGeom>
              <a:avLst/>
              <a:gdLst/>
              <a:ahLst/>
              <a:cxnLst/>
              <a:rect l="l" t="t" r="r" b="b"/>
              <a:pathLst>
                <a:path w="36830" h="71754">
                  <a:moveTo>
                    <a:pt x="36575" y="0"/>
                  </a:moveTo>
                  <a:lnTo>
                    <a:pt x="3047" y="21336"/>
                  </a:lnTo>
                  <a:lnTo>
                    <a:pt x="0" y="33528"/>
                  </a:lnTo>
                  <a:lnTo>
                    <a:pt x="0" y="38100"/>
                  </a:lnTo>
                  <a:lnTo>
                    <a:pt x="24383" y="68580"/>
                  </a:lnTo>
                  <a:lnTo>
                    <a:pt x="36575" y="71628"/>
                  </a:lnTo>
                </a:path>
              </a:pathLst>
            </a:custGeom>
            <a:ln w="9144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1" name="object 31"/>
            <p:cNvSpPr/>
            <p:nvPr/>
          </p:nvSpPr>
          <p:spPr>
            <a:xfrm>
              <a:off x="1386840" y="7787639"/>
              <a:ext cx="13970" cy="142240"/>
            </a:xfrm>
            <a:custGeom>
              <a:avLst/>
              <a:gdLst/>
              <a:ahLst/>
              <a:cxnLst/>
              <a:rect l="l" t="t" r="r" b="b"/>
              <a:pathLst>
                <a:path w="13969" h="142240">
                  <a:moveTo>
                    <a:pt x="0" y="0"/>
                  </a:moveTo>
                  <a:lnTo>
                    <a:pt x="13715" y="0"/>
                  </a:lnTo>
                </a:path>
                <a:path w="13969" h="142240">
                  <a:moveTo>
                    <a:pt x="0" y="71628"/>
                  </a:moveTo>
                  <a:lnTo>
                    <a:pt x="13715" y="71628"/>
                  </a:lnTo>
                </a:path>
                <a:path w="13969" h="142240">
                  <a:moveTo>
                    <a:pt x="0" y="141732"/>
                  </a:moveTo>
                  <a:lnTo>
                    <a:pt x="13715" y="141732"/>
                  </a:lnTo>
                </a:path>
              </a:pathLst>
            </a:custGeom>
            <a:ln w="9144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32" name="object 32"/>
          <p:cNvGrpSpPr/>
          <p:nvPr/>
        </p:nvGrpSpPr>
        <p:grpSpPr>
          <a:xfrm>
            <a:off x="3120239" y="7679436"/>
            <a:ext cx="109559" cy="47625"/>
            <a:chOff x="1356360" y="7679435"/>
            <a:chExt cx="47625" cy="47625"/>
          </a:xfrm>
        </p:grpSpPr>
        <p:sp>
          <p:nvSpPr>
            <p:cNvPr id="33" name="object 33"/>
            <p:cNvSpPr/>
            <p:nvPr/>
          </p:nvSpPr>
          <p:spPr>
            <a:xfrm>
              <a:off x="1360932" y="7684007"/>
              <a:ext cx="38100" cy="38100"/>
            </a:xfrm>
            <a:custGeom>
              <a:avLst/>
              <a:gdLst/>
              <a:ahLst/>
              <a:cxnLst/>
              <a:rect l="l" t="t" r="r" b="b"/>
              <a:pathLst>
                <a:path w="38100" h="38100">
                  <a:moveTo>
                    <a:pt x="18288" y="38099"/>
                  </a:moveTo>
                  <a:lnTo>
                    <a:pt x="10929" y="36742"/>
                  </a:lnTo>
                  <a:lnTo>
                    <a:pt x="5143" y="32956"/>
                  </a:lnTo>
                  <a:lnTo>
                    <a:pt x="1357" y="27170"/>
                  </a:lnTo>
                  <a:lnTo>
                    <a:pt x="0" y="19811"/>
                  </a:lnTo>
                  <a:lnTo>
                    <a:pt x="1357" y="12215"/>
                  </a:lnTo>
                  <a:lnTo>
                    <a:pt x="5143" y="5905"/>
                  </a:lnTo>
                  <a:lnTo>
                    <a:pt x="10929" y="1595"/>
                  </a:lnTo>
                  <a:lnTo>
                    <a:pt x="18288" y="0"/>
                  </a:lnTo>
                  <a:lnTo>
                    <a:pt x="25884" y="1595"/>
                  </a:lnTo>
                  <a:lnTo>
                    <a:pt x="32194" y="5905"/>
                  </a:lnTo>
                  <a:lnTo>
                    <a:pt x="36504" y="12215"/>
                  </a:lnTo>
                  <a:lnTo>
                    <a:pt x="38100" y="19811"/>
                  </a:lnTo>
                  <a:lnTo>
                    <a:pt x="36504" y="27170"/>
                  </a:lnTo>
                  <a:lnTo>
                    <a:pt x="32194" y="32956"/>
                  </a:lnTo>
                  <a:lnTo>
                    <a:pt x="25884" y="36742"/>
                  </a:lnTo>
                  <a:lnTo>
                    <a:pt x="18288" y="38099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4" name="object 34"/>
            <p:cNvSpPr/>
            <p:nvPr/>
          </p:nvSpPr>
          <p:spPr>
            <a:xfrm>
              <a:off x="1360932" y="7684007"/>
              <a:ext cx="38100" cy="38100"/>
            </a:xfrm>
            <a:custGeom>
              <a:avLst/>
              <a:gdLst/>
              <a:ahLst/>
              <a:cxnLst/>
              <a:rect l="l" t="t" r="r" b="b"/>
              <a:pathLst>
                <a:path w="38100" h="38100">
                  <a:moveTo>
                    <a:pt x="0" y="19811"/>
                  </a:moveTo>
                  <a:lnTo>
                    <a:pt x="1357" y="12215"/>
                  </a:lnTo>
                  <a:lnTo>
                    <a:pt x="5143" y="5905"/>
                  </a:lnTo>
                  <a:lnTo>
                    <a:pt x="10929" y="1595"/>
                  </a:lnTo>
                  <a:lnTo>
                    <a:pt x="18288" y="0"/>
                  </a:lnTo>
                  <a:lnTo>
                    <a:pt x="25884" y="1595"/>
                  </a:lnTo>
                  <a:lnTo>
                    <a:pt x="32194" y="5905"/>
                  </a:lnTo>
                  <a:lnTo>
                    <a:pt x="36504" y="12215"/>
                  </a:lnTo>
                  <a:lnTo>
                    <a:pt x="38100" y="19811"/>
                  </a:lnTo>
                  <a:lnTo>
                    <a:pt x="36504" y="27170"/>
                  </a:lnTo>
                  <a:lnTo>
                    <a:pt x="32194" y="32956"/>
                  </a:lnTo>
                  <a:lnTo>
                    <a:pt x="25884" y="36742"/>
                  </a:lnTo>
                  <a:lnTo>
                    <a:pt x="18288" y="38099"/>
                  </a:lnTo>
                  <a:lnTo>
                    <a:pt x="10929" y="36742"/>
                  </a:lnTo>
                  <a:lnTo>
                    <a:pt x="5143" y="32956"/>
                  </a:lnTo>
                  <a:lnTo>
                    <a:pt x="1357" y="27170"/>
                  </a:lnTo>
                  <a:lnTo>
                    <a:pt x="0" y="19811"/>
                  </a:lnTo>
                </a:path>
              </a:pathLst>
            </a:custGeom>
            <a:ln w="9144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35" name="object 35"/>
          <p:cNvGrpSpPr/>
          <p:nvPr/>
        </p:nvGrpSpPr>
        <p:grpSpPr>
          <a:xfrm>
            <a:off x="2794190" y="7251191"/>
            <a:ext cx="736236" cy="320040"/>
            <a:chOff x="1214628" y="7251191"/>
            <a:chExt cx="320040" cy="320040"/>
          </a:xfrm>
        </p:grpSpPr>
        <p:sp>
          <p:nvSpPr>
            <p:cNvPr id="36" name="object 36"/>
            <p:cNvSpPr/>
            <p:nvPr/>
          </p:nvSpPr>
          <p:spPr>
            <a:xfrm>
              <a:off x="1222248" y="7258811"/>
              <a:ext cx="304800" cy="304800"/>
            </a:xfrm>
            <a:custGeom>
              <a:avLst/>
              <a:gdLst/>
              <a:ahLst/>
              <a:cxnLst/>
              <a:rect l="l" t="t" r="r" b="b"/>
              <a:pathLst>
                <a:path w="304800" h="304800">
                  <a:moveTo>
                    <a:pt x="0" y="150875"/>
                  </a:moveTo>
                  <a:lnTo>
                    <a:pt x="7802" y="103583"/>
                  </a:lnTo>
                  <a:lnTo>
                    <a:pt x="29504" y="62215"/>
                  </a:lnTo>
                  <a:lnTo>
                    <a:pt x="62544" y="29407"/>
                  </a:lnTo>
                  <a:lnTo>
                    <a:pt x="104363" y="7790"/>
                  </a:lnTo>
                  <a:lnTo>
                    <a:pt x="152400" y="0"/>
                  </a:lnTo>
                  <a:lnTo>
                    <a:pt x="200436" y="7790"/>
                  </a:lnTo>
                  <a:lnTo>
                    <a:pt x="242255" y="29407"/>
                  </a:lnTo>
                  <a:lnTo>
                    <a:pt x="275295" y="62215"/>
                  </a:lnTo>
                  <a:lnTo>
                    <a:pt x="296997" y="103583"/>
                  </a:lnTo>
                  <a:lnTo>
                    <a:pt x="304800" y="150875"/>
                  </a:lnTo>
                  <a:lnTo>
                    <a:pt x="296997" y="199656"/>
                  </a:lnTo>
                  <a:lnTo>
                    <a:pt x="275295" y="241925"/>
                  </a:lnTo>
                  <a:lnTo>
                    <a:pt x="242255" y="275197"/>
                  </a:lnTo>
                  <a:lnTo>
                    <a:pt x="200436" y="296984"/>
                  </a:lnTo>
                  <a:lnTo>
                    <a:pt x="152400" y="304799"/>
                  </a:lnTo>
                  <a:lnTo>
                    <a:pt x="104363" y="296984"/>
                  </a:lnTo>
                  <a:lnTo>
                    <a:pt x="62544" y="275197"/>
                  </a:lnTo>
                  <a:lnTo>
                    <a:pt x="29504" y="241925"/>
                  </a:lnTo>
                  <a:lnTo>
                    <a:pt x="7802" y="199656"/>
                  </a:lnTo>
                  <a:lnTo>
                    <a:pt x="0" y="150875"/>
                  </a:lnTo>
                </a:path>
              </a:pathLst>
            </a:custGeom>
            <a:ln w="1524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37" name="object 37"/>
            <p:cNvPicPr/>
            <p:nvPr/>
          </p:nvPicPr>
          <p:blipFill>
            <a:blip r:embed="rId8" cstate="print"/>
            <a:stretch>
              <a:fillRect/>
            </a:stretch>
          </p:blipFill>
          <p:spPr>
            <a:xfrm>
              <a:off x="1278635" y="7363967"/>
              <a:ext cx="192023" cy="89915"/>
            </a:xfrm>
            <a:prstGeom prst="rect">
              <a:avLst/>
            </a:prstGeom>
          </p:spPr>
        </p:pic>
      </p:grpSp>
      <p:grpSp>
        <p:nvGrpSpPr>
          <p:cNvPr id="38" name="object 38"/>
          <p:cNvGrpSpPr/>
          <p:nvPr/>
        </p:nvGrpSpPr>
        <p:grpSpPr>
          <a:xfrm>
            <a:off x="3095696" y="6598920"/>
            <a:ext cx="127086" cy="149860"/>
            <a:chOff x="1345692" y="6598920"/>
            <a:chExt cx="55244" cy="149860"/>
          </a:xfrm>
        </p:grpSpPr>
        <p:sp>
          <p:nvSpPr>
            <p:cNvPr id="39" name="object 39"/>
            <p:cNvSpPr/>
            <p:nvPr/>
          </p:nvSpPr>
          <p:spPr>
            <a:xfrm>
              <a:off x="1350264" y="6675120"/>
              <a:ext cx="36830" cy="68580"/>
            </a:xfrm>
            <a:custGeom>
              <a:avLst/>
              <a:gdLst/>
              <a:ahLst/>
              <a:cxnLst/>
              <a:rect l="l" t="t" r="r" b="b"/>
              <a:pathLst>
                <a:path w="36830" h="68579">
                  <a:moveTo>
                    <a:pt x="36575" y="0"/>
                  </a:moveTo>
                  <a:lnTo>
                    <a:pt x="30479" y="0"/>
                  </a:lnTo>
                  <a:lnTo>
                    <a:pt x="24383" y="1524"/>
                  </a:lnTo>
                  <a:lnTo>
                    <a:pt x="18287" y="4572"/>
                  </a:lnTo>
                  <a:lnTo>
                    <a:pt x="9143" y="10668"/>
                  </a:lnTo>
                  <a:lnTo>
                    <a:pt x="3047" y="19812"/>
                  </a:lnTo>
                  <a:lnTo>
                    <a:pt x="0" y="32004"/>
                  </a:lnTo>
                  <a:lnTo>
                    <a:pt x="0" y="38100"/>
                  </a:lnTo>
                  <a:lnTo>
                    <a:pt x="30479" y="68580"/>
                  </a:lnTo>
                  <a:lnTo>
                    <a:pt x="36575" y="68580"/>
                  </a:lnTo>
                </a:path>
              </a:pathLst>
            </a:custGeom>
            <a:ln w="9143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0" name="object 40"/>
            <p:cNvSpPr/>
            <p:nvPr/>
          </p:nvSpPr>
          <p:spPr>
            <a:xfrm>
              <a:off x="1350264" y="6603492"/>
              <a:ext cx="36830" cy="71755"/>
            </a:xfrm>
            <a:custGeom>
              <a:avLst/>
              <a:gdLst/>
              <a:ahLst/>
              <a:cxnLst/>
              <a:rect l="l" t="t" r="r" b="b"/>
              <a:pathLst>
                <a:path w="36830" h="71754">
                  <a:moveTo>
                    <a:pt x="36575" y="0"/>
                  </a:moveTo>
                  <a:lnTo>
                    <a:pt x="3047" y="21336"/>
                  </a:lnTo>
                  <a:lnTo>
                    <a:pt x="0" y="33528"/>
                  </a:lnTo>
                  <a:lnTo>
                    <a:pt x="0" y="38100"/>
                  </a:lnTo>
                  <a:lnTo>
                    <a:pt x="24383" y="68580"/>
                  </a:lnTo>
                  <a:lnTo>
                    <a:pt x="36575" y="71628"/>
                  </a:lnTo>
                </a:path>
              </a:pathLst>
            </a:custGeom>
            <a:ln w="9144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1" name="object 41"/>
            <p:cNvSpPr/>
            <p:nvPr/>
          </p:nvSpPr>
          <p:spPr>
            <a:xfrm>
              <a:off x="1386840" y="6603492"/>
              <a:ext cx="13970" cy="140335"/>
            </a:xfrm>
            <a:custGeom>
              <a:avLst/>
              <a:gdLst/>
              <a:ahLst/>
              <a:cxnLst/>
              <a:rect l="l" t="t" r="r" b="b"/>
              <a:pathLst>
                <a:path w="13969" h="140334">
                  <a:moveTo>
                    <a:pt x="0" y="0"/>
                  </a:moveTo>
                  <a:lnTo>
                    <a:pt x="13715" y="0"/>
                  </a:lnTo>
                </a:path>
                <a:path w="13969" h="140334">
                  <a:moveTo>
                    <a:pt x="0" y="71627"/>
                  </a:moveTo>
                  <a:lnTo>
                    <a:pt x="13715" y="71627"/>
                  </a:lnTo>
                </a:path>
                <a:path w="13969" h="140334">
                  <a:moveTo>
                    <a:pt x="0" y="140207"/>
                  </a:moveTo>
                  <a:lnTo>
                    <a:pt x="13715" y="140207"/>
                  </a:lnTo>
                </a:path>
              </a:pathLst>
            </a:custGeom>
            <a:ln w="9144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42" name="object 42"/>
          <p:cNvGrpSpPr/>
          <p:nvPr/>
        </p:nvGrpSpPr>
        <p:grpSpPr>
          <a:xfrm>
            <a:off x="3109717" y="6355080"/>
            <a:ext cx="5501318" cy="47625"/>
            <a:chOff x="1351787" y="6355079"/>
            <a:chExt cx="2391410" cy="47625"/>
          </a:xfrm>
        </p:grpSpPr>
        <p:sp>
          <p:nvSpPr>
            <p:cNvPr id="43" name="object 43"/>
            <p:cNvSpPr/>
            <p:nvPr/>
          </p:nvSpPr>
          <p:spPr>
            <a:xfrm>
              <a:off x="1374648" y="6379463"/>
              <a:ext cx="2368550" cy="0"/>
            </a:xfrm>
            <a:custGeom>
              <a:avLst/>
              <a:gdLst/>
              <a:ahLst/>
              <a:cxnLst/>
              <a:rect l="l" t="t" r="r" b="b"/>
              <a:pathLst>
                <a:path w="2368550">
                  <a:moveTo>
                    <a:pt x="0" y="0"/>
                  </a:moveTo>
                  <a:lnTo>
                    <a:pt x="2368295" y="0"/>
                  </a:lnTo>
                </a:path>
              </a:pathLst>
            </a:custGeom>
            <a:ln w="2743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4" name="object 44"/>
            <p:cNvSpPr/>
            <p:nvPr/>
          </p:nvSpPr>
          <p:spPr>
            <a:xfrm>
              <a:off x="1356359" y="6359651"/>
              <a:ext cx="38100" cy="38100"/>
            </a:xfrm>
            <a:custGeom>
              <a:avLst/>
              <a:gdLst/>
              <a:ahLst/>
              <a:cxnLst/>
              <a:rect l="l" t="t" r="r" b="b"/>
              <a:pathLst>
                <a:path w="38100" h="38100">
                  <a:moveTo>
                    <a:pt x="18288" y="38100"/>
                  </a:moveTo>
                  <a:lnTo>
                    <a:pt x="10929" y="36742"/>
                  </a:lnTo>
                  <a:lnTo>
                    <a:pt x="5143" y="32956"/>
                  </a:lnTo>
                  <a:lnTo>
                    <a:pt x="1357" y="27170"/>
                  </a:lnTo>
                  <a:lnTo>
                    <a:pt x="0" y="19812"/>
                  </a:lnTo>
                  <a:lnTo>
                    <a:pt x="1357" y="12215"/>
                  </a:lnTo>
                  <a:lnTo>
                    <a:pt x="5143" y="5905"/>
                  </a:lnTo>
                  <a:lnTo>
                    <a:pt x="10929" y="1595"/>
                  </a:lnTo>
                  <a:lnTo>
                    <a:pt x="18288" y="0"/>
                  </a:lnTo>
                  <a:lnTo>
                    <a:pt x="25884" y="1595"/>
                  </a:lnTo>
                  <a:lnTo>
                    <a:pt x="32194" y="5905"/>
                  </a:lnTo>
                  <a:lnTo>
                    <a:pt x="36504" y="12215"/>
                  </a:lnTo>
                  <a:lnTo>
                    <a:pt x="38100" y="19812"/>
                  </a:lnTo>
                  <a:lnTo>
                    <a:pt x="36504" y="27170"/>
                  </a:lnTo>
                  <a:lnTo>
                    <a:pt x="32194" y="32956"/>
                  </a:lnTo>
                  <a:lnTo>
                    <a:pt x="25884" y="36742"/>
                  </a:lnTo>
                  <a:lnTo>
                    <a:pt x="18288" y="3810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5" name="object 45"/>
            <p:cNvSpPr/>
            <p:nvPr/>
          </p:nvSpPr>
          <p:spPr>
            <a:xfrm>
              <a:off x="1356359" y="6359651"/>
              <a:ext cx="38100" cy="38100"/>
            </a:xfrm>
            <a:custGeom>
              <a:avLst/>
              <a:gdLst/>
              <a:ahLst/>
              <a:cxnLst/>
              <a:rect l="l" t="t" r="r" b="b"/>
              <a:pathLst>
                <a:path w="38100" h="38100">
                  <a:moveTo>
                    <a:pt x="0" y="19812"/>
                  </a:moveTo>
                  <a:lnTo>
                    <a:pt x="1357" y="12215"/>
                  </a:lnTo>
                  <a:lnTo>
                    <a:pt x="5143" y="5905"/>
                  </a:lnTo>
                  <a:lnTo>
                    <a:pt x="10929" y="1595"/>
                  </a:lnTo>
                  <a:lnTo>
                    <a:pt x="18288" y="0"/>
                  </a:lnTo>
                  <a:lnTo>
                    <a:pt x="25884" y="1595"/>
                  </a:lnTo>
                  <a:lnTo>
                    <a:pt x="32194" y="5905"/>
                  </a:lnTo>
                  <a:lnTo>
                    <a:pt x="36504" y="12215"/>
                  </a:lnTo>
                  <a:lnTo>
                    <a:pt x="38100" y="19812"/>
                  </a:lnTo>
                  <a:lnTo>
                    <a:pt x="36504" y="27170"/>
                  </a:lnTo>
                  <a:lnTo>
                    <a:pt x="32194" y="32956"/>
                  </a:lnTo>
                  <a:lnTo>
                    <a:pt x="25884" y="36742"/>
                  </a:lnTo>
                  <a:lnTo>
                    <a:pt x="18288" y="38100"/>
                  </a:lnTo>
                  <a:lnTo>
                    <a:pt x="10929" y="36742"/>
                  </a:lnTo>
                  <a:lnTo>
                    <a:pt x="5143" y="32956"/>
                  </a:lnTo>
                  <a:lnTo>
                    <a:pt x="1357" y="27170"/>
                  </a:lnTo>
                  <a:lnTo>
                    <a:pt x="0" y="19812"/>
                  </a:lnTo>
                </a:path>
              </a:pathLst>
            </a:custGeom>
            <a:ln w="9144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46" name="object 46"/>
          <p:cNvGrpSpPr/>
          <p:nvPr/>
        </p:nvGrpSpPr>
        <p:grpSpPr>
          <a:xfrm>
            <a:off x="3085177" y="5335523"/>
            <a:ext cx="154843" cy="253365"/>
            <a:chOff x="1341119" y="5335523"/>
            <a:chExt cx="67310" cy="253365"/>
          </a:xfrm>
        </p:grpSpPr>
        <p:sp>
          <p:nvSpPr>
            <p:cNvPr id="47" name="object 47"/>
            <p:cNvSpPr/>
            <p:nvPr/>
          </p:nvSpPr>
          <p:spPr>
            <a:xfrm>
              <a:off x="1374648" y="5426963"/>
              <a:ext cx="0" cy="161925"/>
            </a:xfrm>
            <a:custGeom>
              <a:avLst/>
              <a:gdLst/>
              <a:ahLst/>
              <a:cxnLst/>
              <a:rect l="l" t="t" r="r" b="b"/>
              <a:pathLst>
                <a:path h="161925">
                  <a:moveTo>
                    <a:pt x="0" y="0"/>
                  </a:moveTo>
                  <a:lnTo>
                    <a:pt x="0" y="161543"/>
                  </a:lnTo>
                </a:path>
              </a:pathLst>
            </a:custGeom>
            <a:ln w="1524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8" name="object 48"/>
            <p:cNvSpPr/>
            <p:nvPr/>
          </p:nvSpPr>
          <p:spPr>
            <a:xfrm>
              <a:off x="1341119" y="5335523"/>
              <a:ext cx="67310" cy="99060"/>
            </a:xfrm>
            <a:custGeom>
              <a:avLst/>
              <a:gdLst/>
              <a:ahLst/>
              <a:cxnLst/>
              <a:rect l="l" t="t" r="r" b="b"/>
              <a:pathLst>
                <a:path w="67309" h="99060">
                  <a:moveTo>
                    <a:pt x="67055" y="99060"/>
                  </a:moveTo>
                  <a:lnTo>
                    <a:pt x="0" y="99060"/>
                  </a:lnTo>
                  <a:lnTo>
                    <a:pt x="33528" y="0"/>
                  </a:lnTo>
                  <a:lnTo>
                    <a:pt x="67055" y="9906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49" name="object 49"/>
          <p:cNvSpPr/>
          <p:nvPr/>
        </p:nvSpPr>
        <p:spPr>
          <a:xfrm>
            <a:off x="3162308" y="7110983"/>
            <a:ext cx="0" cy="149860"/>
          </a:xfrm>
          <a:custGeom>
            <a:avLst/>
            <a:gdLst/>
            <a:ahLst/>
            <a:cxnLst/>
            <a:rect l="l" t="t" r="r" b="b"/>
            <a:pathLst>
              <a:path h="149859">
                <a:moveTo>
                  <a:pt x="0" y="0"/>
                </a:moveTo>
                <a:lnTo>
                  <a:pt x="0" y="149351"/>
                </a:lnTo>
              </a:path>
            </a:pathLst>
          </a:custGeom>
          <a:ln w="1524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0" name="object 50"/>
          <p:cNvSpPr/>
          <p:nvPr/>
        </p:nvSpPr>
        <p:spPr>
          <a:xfrm>
            <a:off x="3162308" y="5687567"/>
            <a:ext cx="0" cy="289560"/>
          </a:xfrm>
          <a:custGeom>
            <a:avLst/>
            <a:gdLst/>
            <a:ahLst/>
            <a:cxnLst/>
            <a:rect l="l" t="t" r="r" b="b"/>
            <a:pathLst>
              <a:path h="289560">
                <a:moveTo>
                  <a:pt x="0" y="0"/>
                </a:moveTo>
                <a:lnTo>
                  <a:pt x="0" y="289560"/>
                </a:lnTo>
              </a:path>
            </a:pathLst>
          </a:custGeom>
          <a:ln w="1524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grpSp>
        <p:nvGrpSpPr>
          <p:cNvPr id="51" name="object 51"/>
          <p:cNvGrpSpPr/>
          <p:nvPr/>
        </p:nvGrpSpPr>
        <p:grpSpPr>
          <a:xfrm>
            <a:off x="2941435" y="5969509"/>
            <a:ext cx="438236" cy="1205865"/>
            <a:chOff x="1278635" y="5969508"/>
            <a:chExt cx="190500" cy="1205865"/>
          </a:xfrm>
        </p:grpSpPr>
        <p:sp>
          <p:nvSpPr>
            <p:cNvPr id="52" name="object 52"/>
            <p:cNvSpPr/>
            <p:nvPr/>
          </p:nvSpPr>
          <p:spPr>
            <a:xfrm>
              <a:off x="1374648" y="6152387"/>
              <a:ext cx="0" cy="783590"/>
            </a:xfrm>
            <a:custGeom>
              <a:avLst/>
              <a:gdLst/>
              <a:ahLst/>
              <a:cxnLst/>
              <a:rect l="l" t="t" r="r" b="b"/>
              <a:pathLst>
                <a:path h="783590">
                  <a:moveTo>
                    <a:pt x="0" y="0"/>
                  </a:moveTo>
                  <a:lnTo>
                    <a:pt x="0" y="783335"/>
                  </a:lnTo>
                </a:path>
              </a:pathLst>
            </a:custGeom>
            <a:ln w="1524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53" name="object 53"/>
            <p:cNvPicPr/>
            <p:nvPr/>
          </p:nvPicPr>
          <p:blipFill>
            <a:blip r:embed="rId9" cstate="print"/>
            <a:stretch>
              <a:fillRect/>
            </a:stretch>
          </p:blipFill>
          <p:spPr>
            <a:xfrm>
              <a:off x="1278635" y="6928103"/>
              <a:ext cx="190500" cy="246888"/>
            </a:xfrm>
            <a:prstGeom prst="rect">
              <a:avLst/>
            </a:prstGeom>
          </p:spPr>
        </p:pic>
        <p:pic>
          <p:nvPicPr>
            <p:cNvPr id="54" name="object 54"/>
            <p:cNvPicPr/>
            <p:nvPr/>
          </p:nvPicPr>
          <p:blipFill>
            <a:blip r:embed="rId10" cstate="print"/>
            <a:stretch>
              <a:fillRect/>
            </a:stretch>
          </p:blipFill>
          <p:spPr>
            <a:xfrm>
              <a:off x="1278635" y="5969508"/>
              <a:ext cx="190500" cy="246887"/>
            </a:xfrm>
            <a:prstGeom prst="rect">
              <a:avLst/>
            </a:prstGeom>
          </p:spPr>
        </p:pic>
      </p:grpSp>
      <p:sp>
        <p:nvSpPr>
          <p:cNvPr id="55" name="object 55"/>
          <p:cNvSpPr/>
          <p:nvPr/>
        </p:nvSpPr>
        <p:spPr>
          <a:xfrm>
            <a:off x="2341930" y="5477255"/>
            <a:ext cx="297998" cy="106680"/>
          </a:xfrm>
          <a:custGeom>
            <a:avLst/>
            <a:gdLst/>
            <a:ahLst/>
            <a:cxnLst/>
            <a:rect l="l" t="t" r="r" b="b"/>
            <a:pathLst>
              <a:path w="129540" h="106679">
                <a:moveTo>
                  <a:pt x="0" y="106680"/>
                </a:moveTo>
                <a:lnTo>
                  <a:pt x="129540" y="106680"/>
                </a:lnTo>
                <a:lnTo>
                  <a:pt x="65532" y="0"/>
                </a:lnTo>
                <a:lnTo>
                  <a:pt x="0" y="106680"/>
                </a:lnTo>
                <a:close/>
              </a:path>
            </a:pathLst>
          </a:custGeom>
          <a:ln w="9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pic>
        <p:nvPicPr>
          <p:cNvPr id="56" name="object 56"/>
          <p:cNvPicPr/>
          <p:nvPr/>
        </p:nvPicPr>
        <p:blipFill>
          <a:blip r:embed="rId11" cstate="print"/>
          <a:stretch>
            <a:fillRect/>
          </a:stretch>
        </p:blipFill>
        <p:spPr>
          <a:xfrm>
            <a:off x="2292846" y="5647945"/>
            <a:ext cx="361106" cy="147827"/>
          </a:xfrm>
          <a:prstGeom prst="rect">
            <a:avLst/>
          </a:prstGeom>
        </p:spPr>
      </p:pic>
      <p:grpSp>
        <p:nvGrpSpPr>
          <p:cNvPr id="57" name="object 57"/>
          <p:cNvGrpSpPr/>
          <p:nvPr/>
        </p:nvGrpSpPr>
        <p:grpSpPr>
          <a:xfrm>
            <a:off x="3533931" y="5588508"/>
            <a:ext cx="2213090" cy="314325"/>
            <a:chOff x="1536191" y="5588507"/>
            <a:chExt cx="962025" cy="314325"/>
          </a:xfrm>
        </p:grpSpPr>
        <p:sp>
          <p:nvSpPr>
            <p:cNvPr id="58" name="object 58"/>
            <p:cNvSpPr/>
            <p:nvPr/>
          </p:nvSpPr>
          <p:spPr>
            <a:xfrm>
              <a:off x="1536191" y="5588507"/>
              <a:ext cx="571500" cy="226060"/>
            </a:xfrm>
            <a:custGeom>
              <a:avLst/>
              <a:gdLst/>
              <a:ahLst/>
              <a:cxnLst/>
              <a:rect l="l" t="t" r="r" b="b"/>
              <a:pathLst>
                <a:path w="571500" h="226060">
                  <a:moveTo>
                    <a:pt x="0" y="112776"/>
                  </a:moveTo>
                  <a:lnTo>
                    <a:pt x="234695" y="112776"/>
                  </a:lnTo>
                </a:path>
                <a:path w="571500" h="226060">
                  <a:moveTo>
                    <a:pt x="92963" y="0"/>
                  </a:moveTo>
                  <a:lnTo>
                    <a:pt x="92963" y="225552"/>
                  </a:lnTo>
                </a:path>
                <a:path w="571500" h="226060">
                  <a:moveTo>
                    <a:pt x="234695" y="54864"/>
                  </a:moveTo>
                  <a:lnTo>
                    <a:pt x="571500" y="54864"/>
                  </a:lnTo>
                  <a:lnTo>
                    <a:pt x="571500" y="172212"/>
                  </a:lnTo>
                  <a:lnTo>
                    <a:pt x="234695" y="172212"/>
                  </a:lnTo>
                  <a:lnTo>
                    <a:pt x="234695" y="54864"/>
                  </a:lnTo>
                  <a:close/>
                </a:path>
              </a:pathLst>
            </a:custGeom>
            <a:ln w="9144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59" name="object 59"/>
            <p:cNvPicPr/>
            <p:nvPr/>
          </p:nvPicPr>
          <p:blipFill>
            <a:blip r:embed="rId12" cstate="print"/>
            <a:stretch>
              <a:fillRect/>
            </a:stretch>
          </p:blipFill>
          <p:spPr>
            <a:xfrm>
              <a:off x="1914144" y="5661660"/>
              <a:ext cx="60959" cy="193547"/>
            </a:xfrm>
            <a:prstGeom prst="rect">
              <a:avLst/>
            </a:prstGeom>
          </p:spPr>
        </p:pic>
        <p:sp>
          <p:nvSpPr>
            <p:cNvPr id="60" name="object 60"/>
            <p:cNvSpPr/>
            <p:nvPr/>
          </p:nvSpPr>
          <p:spPr>
            <a:xfrm>
              <a:off x="2107691" y="5701283"/>
              <a:ext cx="338455" cy="0"/>
            </a:xfrm>
            <a:custGeom>
              <a:avLst/>
              <a:gdLst/>
              <a:ahLst/>
              <a:cxnLst/>
              <a:rect l="l" t="t" r="r" b="b"/>
              <a:pathLst>
                <a:path w="338455">
                  <a:moveTo>
                    <a:pt x="0" y="0"/>
                  </a:moveTo>
                  <a:lnTo>
                    <a:pt x="338327" y="0"/>
                  </a:lnTo>
                </a:path>
              </a:pathLst>
            </a:custGeom>
            <a:ln w="9144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1" name="object 61"/>
            <p:cNvSpPr/>
            <p:nvPr/>
          </p:nvSpPr>
          <p:spPr>
            <a:xfrm>
              <a:off x="1609344" y="5682995"/>
              <a:ext cx="38100" cy="38100"/>
            </a:xfrm>
            <a:custGeom>
              <a:avLst/>
              <a:gdLst/>
              <a:ahLst/>
              <a:cxnLst/>
              <a:rect l="l" t="t" r="r" b="b"/>
              <a:pathLst>
                <a:path w="38100" h="38100">
                  <a:moveTo>
                    <a:pt x="19812" y="38099"/>
                  </a:moveTo>
                  <a:lnTo>
                    <a:pt x="12215" y="36504"/>
                  </a:lnTo>
                  <a:lnTo>
                    <a:pt x="5905" y="32194"/>
                  </a:lnTo>
                  <a:lnTo>
                    <a:pt x="1595" y="25884"/>
                  </a:lnTo>
                  <a:lnTo>
                    <a:pt x="0" y="18287"/>
                  </a:lnTo>
                  <a:lnTo>
                    <a:pt x="1595" y="10929"/>
                  </a:lnTo>
                  <a:lnTo>
                    <a:pt x="5905" y="5143"/>
                  </a:lnTo>
                  <a:lnTo>
                    <a:pt x="12215" y="1357"/>
                  </a:lnTo>
                  <a:lnTo>
                    <a:pt x="19812" y="0"/>
                  </a:lnTo>
                  <a:lnTo>
                    <a:pt x="27170" y="1357"/>
                  </a:lnTo>
                  <a:lnTo>
                    <a:pt x="32956" y="5143"/>
                  </a:lnTo>
                  <a:lnTo>
                    <a:pt x="36742" y="10929"/>
                  </a:lnTo>
                  <a:lnTo>
                    <a:pt x="38100" y="18287"/>
                  </a:lnTo>
                  <a:lnTo>
                    <a:pt x="36742" y="25884"/>
                  </a:lnTo>
                  <a:lnTo>
                    <a:pt x="32956" y="32194"/>
                  </a:lnTo>
                  <a:lnTo>
                    <a:pt x="27170" y="36504"/>
                  </a:lnTo>
                  <a:lnTo>
                    <a:pt x="19812" y="38099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2" name="object 62"/>
            <p:cNvSpPr/>
            <p:nvPr/>
          </p:nvSpPr>
          <p:spPr>
            <a:xfrm>
              <a:off x="1609344" y="5682995"/>
              <a:ext cx="38100" cy="38100"/>
            </a:xfrm>
            <a:custGeom>
              <a:avLst/>
              <a:gdLst/>
              <a:ahLst/>
              <a:cxnLst/>
              <a:rect l="l" t="t" r="r" b="b"/>
              <a:pathLst>
                <a:path w="38100" h="38100">
                  <a:moveTo>
                    <a:pt x="0" y="18287"/>
                  </a:moveTo>
                  <a:lnTo>
                    <a:pt x="1595" y="10929"/>
                  </a:lnTo>
                  <a:lnTo>
                    <a:pt x="5905" y="5143"/>
                  </a:lnTo>
                  <a:lnTo>
                    <a:pt x="12215" y="1357"/>
                  </a:lnTo>
                  <a:lnTo>
                    <a:pt x="19812" y="0"/>
                  </a:lnTo>
                  <a:lnTo>
                    <a:pt x="27170" y="1357"/>
                  </a:lnTo>
                  <a:lnTo>
                    <a:pt x="32956" y="5143"/>
                  </a:lnTo>
                  <a:lnTo>
                    <a:pt x="36742" y="10929"/>
                  </a:lnTo>
                  <a:lnTo>
                    <a:pt x="38100" y="18287"/>
                  </a:lnTo>
                  <a:lnTo>
                    <a:pt x="36742" y="25884"/>
                  </a:lnTo>
                  <a:lnTo>
                    <a:pt x="32956" y="32194"/>
                  </a:lnTo>
                  <a:lnTo>
                    <a:pt x="27170" y="36504"/>
                  </a:lnTo>
                  <a:lnTo>
                    <a:pt x="19812" y="38099"/>
                  </a:lnTo>
                  <a:lnTo>
                    <a:pt x="12215" y="36504"/>
                  </a:lnTo>
                  <a:lnTo>
                    <a:pt x="5905" y="32194"/>
                  </a:lnTo>
                  <a:lnTo>
                    <a:pt x="1595" y="25884"/>
                  </a:lnTo>
                  <a:lnTo>
                    <a:pt x="0" y="18287"/>
                  </a:lnTo>
                </a:path>
              </a:pathLst>
            </a:custGeom>
            <a:ln w="9144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3" name="object 63"/>
            <p:cNvSpPr/>
            <p:nvPr/>
          </p:nvSpPr>
          <p:spPr>
            <a:xfrm>
              <a:off x="2395727" y="5701283"/>
              <a:ext cx="102235" cy="196850"/>
            </a:xfrm>
            <a:custGeom>
              <a:avLst/>
              <a:gdLst/>
              <a:ahLst/>
              <a:cxnLst/>
              <a:rect l="l" t="t" r="r" b="b"/>
              <a:pathLst>
                <a:path w="102235" h="196850">
                  <a:moveTo>
                    <a:pt x="50291" y="131064"/>
                  </a:moveTo>
                  <a:lnTo>
                    <a:pt x="50291" y="0"/>
                  </a:lnTo>
                </a:path>
                <a:path w="102235" h="196850">
                  <a:moveTo>
                    <a:pt x="12191" y="163067"/>
                  </a:moveTo>
                  <a:lnTo>
                    <a:pt x="88391" y="163067"/>
                  </a:lnTo>
                </a:path>
                <a:path w="102235" h="196850">
                  <a:moveTo>
                    <a:pt x="25908" y="196596"/>
                  </a:moveTo>
                  <a:lnTo>
                    <a:pt x="76199" y="196596"/>
                  </a:lnTo>
                </a:path>
                <a:path w="102235" h="196850">
                  <a:moveTo>
                    <a:pt x="0" y="131064"/>
                  </a:moveTo>
                  <a:lnTo>
                    <a:pt x="102107" y="131064"/>
                  </a:lnTo>
                </a:path>
              </a:pathLst>
            </a:custGeom>
            <a:ln w="9144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64" name="object 64"/>
          <p:cNvSpPr/>
          <p:nvPr/>
        </p:nvSpPr>
        <p:spPr>
          <a:xfrm>
            <a:off x="2902872" y="7633717"/>
            <a:ext cx="520040" cy="70485"/>
          </a:xfrm>
          <a:custGeom>
            <a:avLst/>
            <a:gdLst/>
            <a:ahLst/>
            <a:cxnLst/>
            <a:rect l="l" t="t" r="r" b="b"/>
            <a:pathLst>
              <a:path w="226059" h="70484">
                <a:moveTo>
                  <a:pt x="0" y="70103"/>
                </a:moveTo>
                <a:lnTo>
                  <a:pt x="225552" y="70103"/>
                </a:lnTo>
              </a:path>
              <a:path w="226059" h="70484">
                <a:moveTo>
                  <a:pt x="0" y="70103"/>
                </a:moveTo>
                <a:lnTo>
                  <a:pt x="0" y="0"/>
                </a:lnTo>
              </a:path>
              <a:path w="226059" h="70484">
                <a:moveTo>
                  <a:pt x="225552" y="70103"/>
                </a:moveTo>
                <a:lnTo>
                  <a:pt x="225552" y="0"/>
                </a:lnTo>
              </a:path>
            </a:pathLst>
          </a:custGeom>
          <a:ln w="9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grpSp>
        <p:nvGrpSpPr>
          <p:cNvPr id="65" name="object 65"/>
          <p:cNvGrpSpPr/>
          <p:nvPr/>
        </p:nvGrpSpPr>
        <p:grpSpPr>
          <a:xfrm>
            <a:off x="3211388" y="7677911"/>
            <a:ext cx="1227060" cy="271780"/>
            <a:chOff x="1395983" y="7677911"/>
            <a:chExt cx="533400" cy="271780"/>
          </a:xfrm>
        </p:grpSpPr>
        <p:sp>
          <p:nvSpPr>
            <p:cNvPr id="66" name="object 66"/>
            <p:cNvSpPr/>
            <p:nvPr/>
          </p:nvSpPr>
          <p:spPr>
            <a:xfrm>
              <a:off x="1395983" y="7787639"/>
              <a:ext cx="317500" cy="0"/>
            </a:xfrm>
            <a:custGeom>
              <a:avLst/>
              <a:gdLst/>
              <a:ahLst/>
              <a:cxnLst/>
              <a:rect l="l" t="t" r="r" b="b"/>
              <a:pathLst>
                <a:path w="317500">
                  <a:moveTo>
                    <a:pt x="0" y="0"/>
                  </a:moveTo>
                  <a:lnTo>
                    <a:pt x="316991" y="0"/>
                  </a:lnTo>
                </a:path>
              </a:pathLst>
            </a:custGeom>
            <a:ln w="9144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67" name="object 67"/>
            <p:cNvPicPr/>
            <p:nvPr/>
          </p:nvPicPr>
          <p:blipFill>
            <a:blip r:embed="rId13" cstate="print"/>
            <a:stretch>
              <a:fillRect/>
            </a:stretch>
          </p:blipFill>
          <p:spPr>
            <a:xfrm>
              <a:off x="1708403" y="7677911"/>
              <a:ext cx="220980" cy="220980"/>
            </a:xfrm>
            <a:prstGeom prst="rect">
              <a:avLst/>
            </a:prstGeom>
          </p:spPr>
        </p:pic>
        <p:pic>
          <p:nvPicPr>
            <p:cNvPr id="68" name="object 68"/>
            <p:cNvPicPr/>
            <p:nvPr/>
          </p:nvPicPr>
          <p:blipFill>
            <a:blip r:embed="rId14" cstate="print"/>
            <a:stretch>
              <a:fillRect/>
            </a:stretch>
          </p:blipFill>
          <p:spPr>
            <a:xfrm>
              <a:off x="1738883" y="7748016"/>
              <a:ext cx="160020" cy="201167"/>
            </a:xfrm>
            <a:prstGeom prst="rect">
              <a:avLst/>
            </a:prstGeom>
          </p:spPr>
        </p:pic>
      </p:grpSp>
      <p:sp>
        <p:nvSpPr>
          <p:cNvPr id="69" name="object 69"/>
          <p:cNvSpPr/>
          <p:nvPr/>
        </p:nvSpPr>
        <p:spPr>
          <a:xfrm>
            <a:off x="3810897" y="8013192"/>
            <a:ext cx="0" cy="68580"/>
          </a:xfrm>
          <a:custGeom>
            <a:avLst/>
            <a:gdLst/>
            <a:ahLst/>
            <a:cxnLst/>
            <a:rect l="l" t="t" r="r" b="b"/>
            <a:pathLst>
              <a:path h="68579">
                <a:moveTo>
                  <a:pt x="0" y="0"/>
                </a:moveTo>
                <a:lnTo>
                  <a:pt x="0" y="68579"/>
                </a:lnTo>
              </a:path>
            </a:pathLst>
          </a:custGeom>
          <a:ln w="9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0" name="object 70"/>
          <p:cNvSpPr/>
          <p:nvPr/>
        </p:nvSpPr>
        <p:spPr>
          <a:xfrm>
            <a:off x="3810897" y="8683753"/>
            <a:ext cx="0" cy="48895"/>
          </a:xfrm>
          <a:custGeom>
            <a:avLst/>
            <a:gdLst/>
            <a:ahLst/>
            <a:cxnLst/>
            <a:rect l="l" t="t" r="r" b="b"/>
            <a:pathLst>
              <a:path h="48895">
                <a:moveTo>
                  <a:pt x="0" y="48767"/>
                </a:moveTo>
                <a:lnTo>
                  <a:pt x="0" y="0"/>
                </a:lnTo>
              </a:path>
            </a:pathLst>
          </a:custGeom>
          <a:ln w="9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grpSp>
        <p:nvGrpSpPr>
          <p:cNvPr id="71" name="object 71"/>
          <p:cNvGrpSpPr/>
          <p:nvPr/>
        </p:nvGrpSpPr>
        <p:grpSpPr>
          <a:xfrm>
            <a:off x="3597039" y="8077200"/>
            <a:ext cx="428010" cy="273050"/>
            <a:chOff x="1563624" y="8077200"/>
            <a:chExt cx="186055" cy="273050"/>
          </a:xfrm>
        </p:grpSpPr>
        <p:pic>
          <p:nvPicPr>
            <p:cNvPr id="72" name="object 72"/>
            <p:cNvPicPr/>
            <p:nvPr/>
          </p:nvPicPr>
          <p:blipFill>
            <a:blip r:embed="rId15" cstate="print"/>
            <a:stretch>
              <a:fillRect/>
            </a:stretch>
          </p:blipFill>
          <p:spPr>
            <a:xfrm>
              <a:off x="1563624" y="8077200"/>
              <a:ext cx="185927" cy="245364"/>
            </a:xfrm>
            <a:prstGeom prst="rect">
              <a:avLst/>
            </a:prstGeom>
          </p:spPr>
        </p:pic>
        <p:sp>
          <p:nvSpPr>
            <p:cNvPr id="73" name="object 73"/>
            <p:cNvSpPr/>
            <p:nvPr/>
          </p:nvSpPr>
          <p:spPr>
            <a:xfrm>
              <a:off x="1656588" y="8260080"/>
              <a:ext cx="1905" cy="85725"/>
            </a:xfrm>
            <a:custGeom>
              <a:avLst/>
              <a:gdLst/>
              <a:ahLst/>
              <a:cxnLst/>
              <a:rect l="l" t="t" r="r" b="b"/>
              <a:pathLst>
                <a:path w="1905" h="85725">
                  <a:moveTo>
                    <a:pt x="762" y="-4572"/>
                  </a:moveTo>
                  <a:lnTo>
                    <a:pt x="762" y="89915"/>
                  </a:lnTo>
                </a:path>
              </a:pathLst>
            </a:custGeom>
            <a:ln w="10668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74" name="object 74"/>
          <p:cNvGrpSpPr/>
          <p:nvPr/>
        </p:nvGrpSpPr>
        <p:grpSpPr>
          <a:xfrm>
            <a:off x="3211389" y="6493765"/>
            <a:ext cx="775677" cy="220979"/>
            <a:chOff x="1395983" y="6493764"/>
            <a:chExt cx="337185" cy="220979"/>
          </a:xfrm>
        </p:grpSpPr>
        <p:sp>
          <p:nvSpPr>
            <p:cNvPr id="75" name="object 75"/>
            <p:cNvSpPr/>
            <p:nvPr/>
          </p:nvSpPr>
          <p:spPr>
            <a:xfrm>
              <a:off x="1395983" y="6603492"/>
              <a:ext cx="119380" cy="0"/>
            </a:xfrm>
            <a:custGeom>
              <a:avLst/>
              <a:gdLst/>
              <a:ahLst/>
              <a:cxnLst/>
              <a:rect l="l" t="t" r="r" b="b"/>
              <a:pathLst>
                <a:path w="119380">
                  <a:moveTo>
                    <a:pt x="0" y="0"/>
                  </a:moveTo>
                  <a:lnTo>
                    <a:pt x="118871" y="0"/>
                  </a:lnTo>
                </a:path>
              </a:pathLst>
            </a:custGeom>
            <a:ln w="9144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6" name="object 76"/>
            <p:cNvSpPr/>
            <p:nvPr/>
          </p:nvSpPr>
          <p:spPr>
            <a:xfrm>
              <a:off x="1514855" y="6498336"/>
              <a:ext cx="213360" cy="212090"/>
            </a:xfrm>
            <a:custGeom>
              <a:avLst/>
              <a:gdLst/>
              <a:ahLst/>
              <a:cxnLst/>
              <a:rect l="l" t="t" r="r" b="b"/>
              <a:pathLst>
                <a:path w="213360" h="212090">
                  <a:moveTo>
                    <a:pt x="0" y="105155"/>
                  </a:moveTo>
                  <a:lnTo>
                    <a:pt x="8310" y="64293"/>
                  </a:lnTo>
                  <a:lnTo>
                    <a:pt x="31051" y="30860"/>
                  </a:lnTo>
                  <a:lnTo>
                    <a:pt x="64936" y="8286"/>
                  </a:lnTo>
                  <a:lnTo>
                    <a:pt x="106679" y="0"/>
                  </a:lnTo>
                  <a:lnTo>
                    <a:pt x="148423" y="8286"/>
                  </a:lnTo>
                  <a:lnTo>
                    <a:pt x="182308" y="30860"/>
                  </a:lnTo>
                  <a:lnTo>
                    <a:pt x="205049" y="64293"/>
                  </a:lnTo>
                  <a:lnTo>
                    <a:pt x="213359" y="105155"/>
                  </a:lnTo>
                  <a:lnTo>
                    <a:pt x="205049" y="146899"/>
                  </a:lnTo>
                  <a:lnTo>
                    <a:pt x="182308" y="180784"/>
                  </a:lnTo>
                  <a:lnTo>
                    <a:pt x="148423" y="203525"/>
                  </a:lnTo>
                  <a:lnTo>
                    <a:pt x="106679" y="211835"/>
                  </a:lnTo>
                  <a:lnTo>
                    <a:pt x="64936" y="203525"/>
                  </a:lnTo>
                  <a:lnTo>
                    <a:pt x="31051" y="180784"/>
                  </a:lnTo>
                  <a:lnTo>
                    <a:pt x="8310" y="146899"/>
                  </a:lnTo>
                  <a:lnTo>
                    <a:pt x="0" y="105155"/>
                  </a:lnTo>
                </a:path>
              </a:pathLst>
            </a:custGeom>
            <a:ln w="9144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77" name="object 77"/>
          <p:cNvSpPr/>
          <p:nvPr/>
        </p:nvSpPr>
        <p:spPr>
          <a:xfrm>
            <a:off x="4427930" y="7787640"/>
            <a:ext cx="1592256" cy="0"/>
          </a:xfrm>
          <a:custGeom>
            <a:avLst/>
            <a:gdLst/>
            <a:ahLst/>
            <a:cxnLst/>
            <a:rect l="l" t="t" r="r" b="b"/>
            <a:pathLst>
              <a:path w="692150">
                <a:moveTo>
                  <a:pt x="0" y="0"/>
                </a:moveTo>
                <a:lnTo>
                  <a:pt x="691895" y="0"/>
                </a:lnTo>
              </a:path>
            </a:pathLst>
          </a:custGeom>
          <a:ln w="9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grpSp>
        <p:nvGrpSpPr>
          <p:cNvPr id="78" name="object 78"/>
          <p:cNvGrpSpPr/>
          <p:nvPr/>
        </p:nvGrpSpPr>
        <p:grpSpPr>
          <a:xfrm>
            <a:off x="3965156" y="6486144"/>
            <a:ext cx="2313884" cy="795655"/>
            <a:chOff x="1723644" y="6486144"/>
            <a:chExt cx="1005840" cy="795655"/>
          </a:xfrm>
        </p:grpSpPr>
        <p:sp>
          <p:nvSpPr>
            <p:cNvPr id="79" name="object 79"/>
            <p:cNvSpPr/>
            <p:nvPr/>
          </p:nvSpPr>
          <p:spPr>
            <a:xfrm>
              <a:off x="1723644" y="6598920"/>
              <a:ext cx="283845" cy="9525"/>
            </a:xfrm>
            <a:custGeom>
              <a:avLst/>
              <a:gdLst/>
              <a:ahLst/>
              <a:cxnLst/>
              <a:rect l="l" t="t" r="r" b="b"/>
              <a:pathLst>
                <a:path w="283844" h="9525">
                  <a:moveTo>
                    <a:pt x="67056" y="9144"/>
                  </a:moveTo>
                  <a:lnTo>
                    <a:pt x="4572" y="9144"/>
                  </a:lnTo>
                  <a:lnTo>
                    <a:pt x="1524" y="7620"/>
                  </a:lnTo>
                  <a:lnTo>
                    <a:pt x="0" y="4572"/>
                  </a:lnTo>
                  <a:lnTo>
                    <a:pt x="1524" y="1524"/>
                  </a:lnTo>
                  <a:lnTo>
                    <a:pt x="4572" y="0"/>
                  </a:lnTo>
                  <a:lnTo>
                    <a:pt x="67056" y="0"/>
                  </a:lnTo>
                  <a:lnTo>
                    <a:pt x="70104" y="1524"/>
                  </a:lnTo>
                  <a:lnTo>
                    <a:pt x="71628" y="4572"/>
                  </a:lnTo>
                  <a:lnTo>
                    <a:pt x="70104" y="7620"/>
                  </a:lnTo>
                  <a:lnTo>
                    <a:pt x="67056" y="9144"/>
                  </a:lnTo>
                  <a:close/>
                </a:path>
                <a:path w="283844" h="9525">
                  <a:moveTo>
                    <a:pt x="175260" y="9144"/>
                  </a:moveTo>
                  <a:lnTo>
                    <a:pt x="112776" y="9144"/>
                  </a:lnTo>
                  <a:lnTo>
                    <a:pt x="109728" y="7620"/>
                  </a:lnTo>
                  <a:lnTo>
                    <a:pt x="108204" y="4572"/>
                  </a:lnTo>
                  <a:lnTo>
                    <a:pt x="109728" y="1524"/>
                  </a:lnTo>
                  <a:lnTo>
                    <a:pt x="112776" y="0"/>
                  </a:lnTo>
                  <a:lnTo>
                    <a:pt x="175260" y="0"/>
                  </a:lnTo>
                  <a:lnTo>
                    <a:pt x="178308" y="1524"/>
                  </a:lnTo>
                  <a:lnTo>
                    <a:pt x="179832" y="4572"/>
                  </a:lnTo>
                  <a:lnTo>
                    <a:pt x="178308" y="7620"/>
                  </a:lnTo>
                  <a:lnTo>
                    <a:pt x="175260" y="9144"/>
                  </a:lnTo>
                  <a:close/>
                </a:path>
                <a:path w="283844" h="9525">
                  <a:moveTo>
                    <a:pt x="278891" y="9144"/>
                  </a:moveTo>
                  <a:lnTo>
                    <a:pt x="220979" y="9144"/>
                  </a:lnTo>
                  <a:lnTo>
                    <a:pt x="217932" y="7620"/>
                  </a:lnTo>
                  <a:lnTo>
                    <a:pt x="216408" y="4572"/>
                  </a:lnTo>
                  <a:lnTo>
                    <a:pt x="217932" y="1524"/>
                  </a:lnTo>
                  <a:lnTo>
                    <a:pt x="220979" y="0"/>
                  </a:lnTo>
                  <a:lnTo>
                    <a:pt x="278891" y="0"/>
                  </a:lnTo>
                  <a:lnTo>
                    <a:pt x="281940" y="1524"/>
                  </a:lnTo>
                  <a:lnTo>
                    <a:pt x="283464" y="4572"/>
                  </a:lnTo>
                  <a:lnTo>
                    <a:pt x="281940" y="7620"/>
                  </a:lnTo>
                  <a:lnTo>
                    <a:pt x="278891" y="9144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80" name="object 80"/>
            <p:cNvPicPr/>
            <p:nvPr/>
          </p:nvPicPr>
          <p:blipFill>
            <a:blip r:embed="rId16" cstate="print"/>
            <a:stretch>
              <a:fillRect/>
            </a:stretch>
          </p:blipFill>
          <p:spPr>
            <a:xfrm>
              <a:off x="1997964" y="6493764"/>
              <a:ext cx="220980" cy="220979"/>
            </a:xfrm>
            <a:prstGeom prst="rect">
              <a:avLst/>
            </a:prstGeom>
          </p:spPr>
        </p:pic>
        <p:sp>
          <p:nvSpPr>
            <p:cNvPr id="81" name="object 81"/>
            <p:cNvSpPr/>
            <p:nvPr/>
          </p:nvSpPr>
          <p:spPr>
            <a:xfrm>
              <a:off x="2214371" y="6603492"/>
              <a:ext cx="515620" cy="0"/>
            </a:xfrm>
            <a:custGeom>
              <a:avLst/>
              <a:gdLst/>
              <a:ahLst/>
              <a:cxnLst/>
              <a:rect l="l" t="t" r="r" b="b"/>
              <a:pathLst>
                <a:path w="515619">
                  <a:moveTo>
                    <a:pt x="0" y="0"/>
                  </a:moveTo>
                  <a:lnTo>
                    <a:pt x="515112" y="0"/>
                  </a:lnTo>
                </a:path>
              </a:pathLst>
            </a:custGeom>
            <a:ln w="9144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82" name="object 82"/>
            <p:cNvPicPr/>
            <p:nvPr/>
          </p:nvPicPr>
          <p:blipFill>
            <a:blip r:embed="rId17" cstate="print"/>
            <a:stretch>
              <a:fillRect/>
            </a:stretch>
          </p:blipFill>
          <p:spPr>
            <a:xfrm>
              <a:off x="2255520" y="6486144"/>
              <a:ext cx="94488" cy="236220"/>
            </a:xfrm>
            <a:prstGeom prst="rect">
              <a:avLst/>
            </a:prstGeom>
          </p:spPr>
        </p:pic>
        <p:sp>
          <p:nvSpPr>
            <p:cNvPr id="83" name="object 83"/>
            <p:cNvSpPr/>
            <p:nvPr/>
          </p:nvSpPr>
          <p:spPr>
            <a:xfrm>
              <a:off x="2474976" y="6579107"/>
              <a:ext cx="70485" cy="36830"/>
            </a:xfrm>
            <a:custGeom>
              <a:avLst/>
              <a:gdLst/>
              <a:ahLst/>
              <a:cxnLst/>
              <a:rect l="l" t="t" r="r" b="b"/>
              <a:pathLst>
                <a:path w="70485" h="36829">
                  <a:moveTo>
                    <a:pt x="70104" y="36575"/>
                  </a:moveTo>
                  <a:lnTo>
                    <a:pt x="68580" y="30479"/>
                  </a:lnTo>
                  <a:lnTo>
                    <a:pt x="68580" y="24383"/>
                  </a:lnTo>
                  <a:lnTo>
                    <a:pt x="65532" y="18287"/>
                  </a:lnTo>
                  <a:lnTo>
                    <a:pt x="62484" y="13715"/>
                  </a:lnTo>
                  <a:lnTo>
                    <a:pt x="57912" y="9143"/>
                  </a:lnTo>
                  <a:lnTo>
                    <a:pt x="48768" y="3047"/>
                  </a:lnTo>
                  <a:lnTo>
                    <a:pt x="36576" y="0"/>
                  </a:lnTo>
                  <a:lnTo>
                    <a:pt x="32004" y="0"/>
                  </a:lnTo>
                  <a:lnTo>
                    <a:pt x="1524" y="24383"/>
                  </a:lnTo>
                  <a:lnTo>
                    <a:pt x="0" y="30479"/>
                  </a:lnTo>
                  <a:lnTo>
                    <a:pt x="0" y="36575"/>
                  </a:lnTo>
                </a:path>
              </a:pathLst>
            </a:custGeom>
            <a:ln w="9144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4" name="object 84"/>
            <p:cNvSpPr/>
            <p:nvPr/>
          </p:nvSpPr>
          <p:spPr>
            <a:xfrm>
              <a:off x="2545080" y="6579107"/>
              <a:ext cx="70485" cy="36830"/>
            </a:xfrm>
            <a:custGeom>
              <a:avLst/>
              <a:gdLst/>
              <a:ahLst/>
              <a:cxnLst/>
              <a:rect l="l" t="t" r="r" b="b"/>
              <a:pathLst>
                <a:path w="70485" h="36829">
                  <a:moveTo>
                    <a:pt x="70104" y="36575"/>
                  </a:moveTo>
                  <a:lnTo>
                    <a:pt x="70104" y="30479"/>
                  </a:lnTo>
                  <a:lnTo>
                    <a:pt x="68580" y="24383"/>
                  </a:lnTo>
                  <a:lnTo>
                    <a:pt x="38100" y="0"/>
                  </a:lnTo>
                  <a:lnTo>
                    <a:pt x="32004" y="0"/>
                  </a:lnTo>
                  <a:lnTo>
                    <a:pt x="7620" y="13715"/>
                  </a:lnTo>
                  <a:lnTo>
                    <a:pt x="3048" y="19811"/>
                  </a:lnTo>
                  <a:lnTo>
                    <a:pt x="1524" y="24383"/>
                  </a:lnTo>
                  <a:lnTo>
                    <a:pt x="0" y="30479"/>
                  </a:lnTo>
                  <a:lnTo>
                    <a:pt x="0" y="36575"/>
                  </a:lnTo>
                </a:path>
              </a:pathLst>
            </a:custGeom>
            <a:ln w="9144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5" name="object 85"/>
            <p:cNvSpPr/>
            <p:nvPr/>
          </p:nvSpPr>
          <p:spPr>
            <a:xfrm>
              <a:off x="2470403" y="6622541"/>
              <a:ext cx="149860" cy="0"/>
            </a:xfrm>
            <a:custGeom>
              <a:avLst/>
              <a:gdLst/>
              <a:ahLst/>
              <a:cxnLst/>
              <a:rect l="l" t="t" r="r" b="b"/>
              <a:pathLst>
                <a:path w="149860">
                  <a:moveTo>
                    <a:pt x="140208" y="0"/>
                  </a:moveTo>
                  <a:lnTo>
                    <a:pt x="149352" y="0"/>
                  </a:lnTo>
                </a:path>
                <a:path w="149860">
                  <a:moveTo>
                    <a:pt x="70104" y="0"/>
                  </a:moveTo>
                  <a:lnTo>
                    <a:pt x="79248" y="0"/>
                  </a:lnTo>
                </a:path>
                <a:path w="149860">
                  <a:moveTo>
                    <a:pt x="0" y="0"/>
                  </a:moveTo>
                  <a:lnTo>
                    <a:pt x="9144" y="0"/>
                  </a:lnTo>
                </a:path>
              </a:pathLst>
            </a:custGeom>
            <a:ln w="13716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6" name="object 86"/>
            <p:cNvSpPr/>
            <p:nvPr/>
          </p:nvSpPr>
          <p:spPr>
            <a:xfrm>
              <a:off x="2616708" y="6632448"/>
              <a:ext cx="0" cy="649605"/>
            </a:xfrm>
            <a:custGeom>
              <a:avLst/>
              <a:gdLst/>
              <a:ahLst/>
              <a:cxnLst/>
              <a:rect l="l" t="t" r="r" b="b"/>
              <a:pathLst>
                <a:path h="649604">
                  <a:moveTo>
                    <a:pt x="0" y="0"/>
                  </a:moveTo>
                  <a:lnTo>
                    <a:pt x="0" y="649223"/>
                  </a:lnTo>
                </a:path>
              </a:pathLst>
            </a:custGeom>
            <a:ln w="9144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87" name="object 87"/>
          <p:cNvSpPr/>
          <p:nvPr/>
        </p:nvSpPr>
        <p:spPr>
          <a:xfrm>
            <a:off x="4133410" y="7712977"/>
            <a:ext cx="986030" cy="528955"/>
          </a:xfrm>
          <a:custGeom>
            <a:avLst/>
            <a:gdLst/>
            <a:ahLst/>
            <a:cxnLst/>
            <a:rect l="l" t="t" r="r" b="b"/>
            <a:pathLst>
              <a:path w="428625" h="528954">
                <a:moveTo>
                  <a:pt x="143256" y="502907"/>
                </a:moveTo>
                <a:lnTo>
                  <a:pt x="141732" y="499859"/>
                </a:lnTo>
                <a:lnTo>
                  <a:pt x="138684" y="498335"/>
                </a:lnTo>
                <a:lnTo>
                  <a:pt x="82296" y="498335"/>
                </a:lnTo>
                <a:lnTo>
                  <a:pt x="82296" y="475475"/>
                </a:lnTo>
                <a:lnTo>
                  <a:pt x="0" y="502907"/>
                </a:lnTo>
                <a:lnTo>
                  <a:pt x="82296" y="528828"/>
                </a:lnTo>
                <a:lnTo>
                  <a:pt x="82296" y="507479"/>
                </a:lnTo>
                <a:lnTo>
                  <a:pt x="138684" y="507479"/>
                </a:lnTo>
                <a:lnTo>
                  <a:pt x="141732" y="505955"/>
                </a:lnTo>
                <a:lnTo>
                  <a:pt x="143256" y="502907"/>
                </a:lnTo>
                <a:close/>
              </a:path>
              <a:path w="428625" h="528954">
                <a:moveTo>
                  <a:pt x="251460" y="502907"/>
                </a:moveTo>
                <a:lnTo>
                  <a:pt x="249936" y="499859"/>
                </a:lnTo>
                <a:lnTo>
                  <a:pt x="246888" y="498335"/>
                </a:lnTo>
                <a:lnTo>
                  <a:pt x="182880" y="498335"/>
                </a:lnTo>
                <a:lnTo>
                  <a:pt x="179832" y="499859"/>
                </a:lnTo>
                <a:lnTo>
                  <a:pt x="178308" y="502907"/>
                </a:lnTo>
                <a:lnTo>
                  <a:pt x="179832" y="505955"/>
                </a:lnTo>
                <a:lnTo>
                  <a:pt x="182880" y="507479"/>
                </a:lnTo>
                <a:lnTo>
                  <a:pt x="246888" y="507479"/>
                </a:lnTo>
                <a:lnTo>
                  <a:pt x="249936" y="505955"/>
                </a:lnTo>
                <a:lnTo>
                  <a:pt x="251460" y="502907"/>
                </a:lnTo>
                <a:close/>
              </a:path>
              <a:path w="428625" h="528954">
                <a:moveTo>
                  <a:pt x="359664" y="502907"/>
                </a:moveTo>
                <a:lnTo>
                  <a:pt x="358140" y="499859"/>
                </a:lnTo>
                <a:lnTo>
                  <a:pt x="355092" y="498335"/>
                </a:lnTo>
                <a:lnTo>
                  <a:pt x="291084" y="498335"/>
                </a:lnTo>
                <a:lnTo>
                  <a:pt x="288036" y="499859"/>
                </a:lnTo>
                <a:lnTo>
                  <a:pt x="286512" y="502907"/>
                </a:lnTo>
                <a:lnTo>
                  <a:pt x="288036" y="505955"/>
                </a:lnTo>
                <a:lnTo>
                  <a:pt x="291084" y="507479"/>
                </a:lnTo>
                <a:lnTo>
                  <a:pt x="355092" y="507479"/>
                </a:lnTo>
                <a:lnTo>
                  <a:pt x="358140" y="505955"/>
                </a:lnTo>
                <a:lnTo>
                  <a:pt x="359664" y="502907"/>
                </a:lnTo>
                <a:close/>
              </a:path>
              <a:path w="428625" h="528954">
                <a:moveTo>
                  <a:pt x="428256" y="434340"/>
                </a:moveTo>
                <a:lnTo>
                  <a:pt x="426732" y="431292"/>
                </a:lnTo>
                <a:lnTo>
                  <a:pt x="423684" y="429768"/>
                </a:lnTo>
                <a:lnTo>
                  <a:pt x="420636" y="431292"/>
                </a:lnTo>
                <a:lnTo>
                  <a:pt x="419112" y="434340"/>
                </a:lnTo>
                <a:lnTo>
                  <a:pt x="419112" y="498335"/>
                </a:lnTo>
                <a:lnTo>
                  <a:pt x="399288" y="498335"/>
                </a:lnTo>
                <a:lnTo>
                  <a:pt x="396240" y="499859"/>
                </a:lnTo>
                <a:lnTo>
                  <a:pt x="396240" y="505955"/>
                </a:lnTo>
                <a:lnTo>
                  <a:pt x="399288" y="507479"/>
                </a:lnTo>
                <a:lnTo>
                  <a:pt x="423672" y="507479"/>
                </a:lnTo>
                <a:lnTo>
                  <a:pt x="426720" y="505955"/>
                </a:lnTo>
                <a:lnTo>
                  <a:pt x="428244" y="502907"/>
                </a:lnTo>
                <a:lnTo>
                  <a:pt x="427101" y="500646"/>
                </a:lnTo>
                <a:lnTo>
                  <a:pt x="428256" y="498348"/>
                </a:lnTo>
                <a:lnTo>
                  <a:pt x="428256" y="434340"/>
                </a:lnTo>
                <a:close/>
              </a:path>
              <a:path w="428625" h="528954">
                <a:moveTo>
                  <a:pt x="428256" y="326136"/>
                </a:moveTo>
                <a:lnTo>
                  <a:pt x="426732" y="323088"/>
                </a:lnTo>
                <a:lnTo>
                  <a:pt x="423684" y="321564"/>
                </a:lnTo>
                <a:lnTo>
                  <a:pt x="420636" y="323088"/>
                </a:lnTo>
                <a:lnTo>
                  <a:pt x="419112" y="326136"/>
                </a:lnTo>
                <a:lnTo>
                  <a:pt x="419112" y="390144"/>
                </a:lnTo>
                <a:lnTo>
                  <a:pt x="420636" y="393192"/>
                </a:lnTo>
                <a:lnTo>
                  <a:pt x="423684" y="394716"/>
                </a:lnTo>
                <a:lnTo>
                  <a:pt x="426732" y="393192"/>
                </a:lnTo>
                <a:lnTo>
                  <a:pt x="428256" y="390144"/>
                </a:lnTo>
                <a:lnTo>
                  <a:pt x="428256" y="326136"/>
                </a:lnTo>
                <a:close/>
              </a:path>
              <a:path w="428625" h="528954">
                <a:moveTo>
                  <a:pt x="428256" y="217932"/>
                </a:moveTo>
                <a:lnTo>
                  <a:pt x="426732" y="214884"/>
                </a:lnTo>
                <a:lnTo>
                  <a:pt x="423684" y="213360"/>
                </a:lnTo>
                <a:lnTo>
                  <a:pt x="420636" y="214884"/>
                </a:lnTo>
                <a:lnTo>
                  <a:pt x="419112" y="217932"/>
                </a:lnTo>
                <a:lnTo>
                  <a:pt x="419112" y="281940"/>
                </a:lnTo>
                <a:lnTo>
                  <a:pt x="420636" y="284988"/>
                </a:lnTo>
                <a:lnTo>
                  <a:pt x="423684" y="286512"/>
                </a:lnTo>
                <a:lnTo>
                  <a:pt x="426732" y="284988"/>
                </a:lnTo>
                <a:lnTo>
                  <a:pt x="428256" y="281940"/>
                </a:lnTo>
                <a:lnTo>
                  <a:pt x="428256" y="217932"/>
                </a:lnTo>
                <a:close/>
              </a:path>
              <a:path w="428625" h="528954">
                <a:moveTo>
                  <a:pt x="428256" y="109728"/>
                </a:moveTo>
                <a:lnTo>
                  <a:pt x="426732" y="106680"/>
                </a:lnTo>
                <a:lnTo>
                  <a:pt x="423684" y="105156"/>
                </a:lnTo>
                <a:lnTo>
                  <a:pt x="420636" y="106680"/>
                </a:lnTo>
                <a:lnTo>
                  <a:pt x="419112" y="109728"/>
                </a:lnTo>
                <a:lnTo>
                  <a:pt x="419112" y="173736"/>
                </a:lnTo>
                <a:lnTo>
                  <a:pt x="420636" y="176784"/>
                </a:lnTo>
                <a:lnTo>
                  <a:pt x="423684" y="178308"/>
                </a:lnTo>
                <a:lnTo>
                  <a:pt x="426732" y="176784"/>
                </a:lnTo>
                <a:lnTo>
                  <a:pt x="428256" y="173736"/>
                </a:lnTo>
                <a:lnTo>
                  <a:pt x="428256" y="109728"/>
                </a:lnTo>
                <a:close/>
              </a:path>
              <a:path w="428625" h="528954">
                <a:moveTo>
                  <a:pt x="428256" y="4572"/>
                </a:moveTo>
                <a:lnTo>
                  <a:pt x="426732" y="1524"/>
                </a:lnTo>
                <a:lnTo>
                  <a:pt x="423684" y="0"/>
                </a:lnTo>
                <a:lnTo>
                  <a:pt x="420636" y="1524"/>
                </a:lnTo>
                <a:lnTo>
                  <a:pt x="419112" y="4572"/>
                </a:lnTo>
                <a:lnTo>
                  <a:pt x="419112" y="65532"/>
                </a:lnTo>
                <a:lnTo>
                  <a:pt x="420636" y="68580"/>
                </a:lnTo>
                <a:lnTo>
                  <a:pt x="423684" y="70104"/>
                </a:lnTo>
                <a:lnTo>
                  <a:pt x="426732" y="68580"/>
                </a:lnTo>
                <a:lnTo>
                  <a:pt x="428256" y="65532"/>
                </a:lnTo>
                <a:lnTo>
                  <a:pt x="428256" y="457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grpSp>
        <p:nvGrpSpPr>
          <p:cNvPr id="88" name="object 88"/>
          <p:cNvGrpSpPr/>
          <p:nvPr/>
        </p:nvGrpSpPr>
        <p:grpSpPr>
          <a:xfrm>
            <a:off x="5763674" y="7299959"/>
            <a:ext cx="508351" cy="325120"/>
            <a:chOff x="2505455" y="7299959"/>
            <a:chExt cx="220979" cy="325120"/>
          </a:xfrm>
        </p:grpSpPr>
        <p:pic>
          <p:nvPicPr>
            <p:cNvPr id="89" name="object 89"/>
            <p:cNvPicPr/>
            <p:nvPr/>
          </p:nvPicPr>
          <p:blipFill>
            <a:blip r:embed="rId18" cstate="print"/>
            <a:stretch>
              <a:fillRect/>
            </a:stretch>
          </p:blipFill>
          <p:spPr>
            <a:xfrm>
              <a:off x="2505455" y="7299959"/>
              <a:ext cx="220980" cy="220980"/>
            </a:xfrm>
            <a:prstGeom prst="rect">
              <a:avLst/>
            </a:prstGeom>
          </p:spPr>
        </p:pic>
        <p:pic>
          <p:nvPicPr>
            <p:cNvPr id="90" name="object 90"/>
            <p:cNvPicPr/>
            <p:nvPr/>
          </p:nvPicPr>
          <p:blipFill>
            <a:blip r:embed="rId19" cstate="print"/>
            <a:stretch>
              <a:fillRect/>
            </a:stretch>
          </p:blipFill>
          <p:spPr>
            <a:xfrm>
              <a:off x="2570988" y="7319772"/>
              <a:ext cx="97535" cy="188975"/>
            </a:xfrm>
            <a:prstGeom prst="rect">
              <a:avLst/>
            </a:prstGeom>
          </p:spPr>
        </p:pic>
        <p:pic>
          <p:nvPicPr>
            <p:cNvPr id="91" name="object 91"/>
            <p:cNvPicPr/>
            <p:nvPr/>
          </p:nvPicPr>
          <p:blipFill>
            <a:blip r:embed="rId20" cstate="print"/>
            <a:stretch>
              <a:fillRect/>
            </a:stretch>
          </p:blipFill>
          <p:spPr>
            <a:xfrm>
              <a:off x="2554224" y="7423403"/>
              <a:ext cx="121919" cy="201167"/>
            </a:xfrm>
            <a:prstGeom prst="rect">
              <a:avLst/>
            </a:prstGeom>
          </p:spPr>
        </p:pic>
      </p:grpSp>
      <p:sp>
        <p:nvSpPr>
          <p:cNvPr id="92" name="object 92"/>
          <p:cNvSpPr/>
          <p:nvPr/>
        </p:nvSpPr>
        <p:spPr>
          <a:xfrm>
            <a:off x="3484821" y="6996684"/>
            <a:ext cx="1634619" cy="206375"/>
          </a:xfrm>
          <a:custGeom>
            <a:avLst/>
            <a:gdLst/>
            <a:ahLst/>
            <a:cxnLst/>
            <a:rect l="l" t="t" r="r" b="b"/>
            <a:pathLst>
              <a:path w="710564" h="206375">
                <a:moveTo>
                  <a:pt x="82296" y="0"/>
                </a:moveTo>
                <a:lnTo>
                  <a:pt x="0" y="27444"/>
                </a:lnTo>
                <a:lnTo>
                  <a:pt x="82296" y="54876"/>
                </a:lnTo>
                <a:lnTo>
                  <a:pt x="82296" y="0"/>
                </a:lnTo>
                <a:close/>
              </a:path>
              <a:path w="710564" h="206375">
                <a:moveTo>
                  <a:pt x="169164" y="27444"/>
                </a:moveTo>
                <a:lnTo>
                  <a:pt x="167640" y="22872"/>
                </a:lnTo>
                <a:lnTo>
                  <a:pt x="97536" y="22872"/>
                </a:lnTo>
                <a:lnTo>
                  <a:pt x="96012" y="27444"/>
                </a:lnTo>
                <a:lnTo>
                  <a:pt x="97536" y="30492"/>
                </a:lnTo>
                <a:lnTo>
                  <a:pt x="100584" y="32016"/>
                </a:lnTo>
                <a:lnTo>
                  <a:pt x="164592" y="32016"/>
                </a:lnTo>
                <a:lnTo>
                  <a:pt x="167640" y="30492"/>
                </a:lnTo>
                <a:lnTo>
                  <a:pt x="169164" y="27444"/>
                </a:lnTo>
                <a:close/>
              </a:path>
              <a:path w="710564" h="206375">
                <a:moveTo>
                  <a:pt x="277368" y="27444"/>
                </a:moveTo>
                <a:lnTo>
                  <a:pt x="275844" y="22872"/>
                </a:lnTo>
                <a:lnTo>
                  <a:pt x="205740" y="22872"/>
                </a:lnTo>
                <a:lnTo>
                  <a:pt x="204216" y="27444"/>
                </a:lnTo>
                <a:lnTo>
                  <a:pt x="205740" y="30492"/>
                </a:lnTo>
                <a:lnTo>
                  <a:pt x="208788" y="32016"/>
                </a:lnTo>
                <a:lnTo>
                  <a:pt x="272796" y="32016"/>
                </a:lnTo>
                <a:lnTo>
                  <a:pt x="275844" y="30492"/>
                </a:lnTo>
                <a:lnTo>
                  <a:pt x="277368" y="27444"/>
                </a:lnTo>
                <a:close/>
              </a:path>
              <a:path w="710564" h="206375">
                <a:moveTo>
                  <a:pt x="385572" y="27444"/>
                </a:moveTo>
                <a:lnTo>
                  <a:pt x="384048" y="22872"/>
                </a:lnTo>
                <a:lnTo>
                  <a:pt x="313944" y="22872"/>
                </a:lnTo>
                <a:lnTo>
                  <a:pt x="312420" y="27444"/>
                </a:lnTo>
                <a:lnTo>
                  <a:pt x="313944" y="30492"/>
                </a:lnTo>
                <a:lnTo>
                  <a:pt x="316992" y="32016"/>
                </a:lnTo>
                <a:lnTo>
                  <a:pt x="381000" y="32016"/>
                </a:lnTo>
                <a:lnTo>
                  <a:pt x="384048" y="30492"/>
                </a:lnTo>
                <a:lnTo>
                  <a:pt x="385572" y="27444"/>
                </a:lnTo>
                <a:close/>
              </a:path>
              <a:path w="710564" h="206375">
                <a:moveTo>
                  <a:pt x="493776" y="27444"/>
                </a:moveTo>
                <a:lnTo>
                  <a:pt x="492252" y="22872"/>
                </a:lnTo>
                <a:lnTo>
                  <a:pt x="422148" y="22872"/>
                </a:lnTo>
                <a:lnTo>
                  <a:pt x="422148" y="30492"/>
                </a:lnTo>
                <a:lnTo>
                  <a:pt x="426720" y="32016"/>
                </a:lnTo>
                <a:lnTo>
                  <a:pt x="489204" y="32016"/>
                </a:lnTo>
                <a:lnTo>
                  <a:pt x="492252" y="30492"/>
                </a:lnTo>
                <a:lnTo>
                  <a:pt x="493776" y="27444"/>
                </a:lnTo>
                <a:close/>
              </a:path>
              <a:path w="710564" h="206375">
                <a:moveTo>
                  <a:pt x="601980" y="27444"/>
                </a:moveTo>
                <a:lnTo>
                  <a:pt x="600456" y="22872"/>
                </a:lnTo>
                <a:lnTo>
                  <a:pt x="530352" y="22872"/>
                </a:lnTo>
                <a:lnTo>
                  <a:pt x="530352" y="30492"/>
                </a:lnTo>
                <a:lnTo>
                  <a:pt x="534924" y="32016"/>
                </a:lnTo>
                <a:lnTo>
                  <a:pt x="597408" y="32016"/>
                </a:lnTo>
                <a:lnTo>
                  <a:pt x="600456" y="30492"/>
                </a:lnTo>
                <a:lnTo>
                  <a:pt x="601980" y="27444"/>
                </a:lnTo>
                <a:close/>
              </a:path>
              <a:path w="710564" h="206375">
                <a:moveTo>
                  <a:pt x="710184" y="138696"/>
                </a:moveTo>
                <a:lnTo>
                  <a:pt x="708660" y="135648"/>
                </a:lnTo>
                <a:lnTo>
                  <a:pt x="705612" y="134124"/>
                </a:lnTo>
                <a:lnTo>
                  <a:pt x="702564" y="135648"/>
                </a:lnTo>
                <a:lnTo>
                  <a:pt x="701040" y="138696"/>
                </a:lnTo>
                <a:lnTo>
                  <a:pt x="701040" y="201180"/>
                </a:lnTo>
                <a:lnTo>
                  <a:pt x="702564" y="204228"/>
                </a:lnTo>
                <a:lnTo>
                  <a:pt x="705612" y="205752"/>
                </a:lnTo>
                <a:lnTo>
                  <a:pt x="708660" y="204228"/>
                </a:lnTo>
                <a:lnTo>
                  <a:pt x="710184" y="201180"/>
                </a:lnTo>
                <a:lnTo>
                  <a:pt x="710184" y="138696"/>
                </a:lnTo>
                <a:close/>
              </a:path>
              <a:path w="710564" h="206375">
                <a:moveTo>
                  <a:pt x="710184" y="27444"/>
                </a:moveTo>
                <a:lnTo>
                  <a:pt x="708660" y="22872"/>
                </a:lnTo>
                <a:lnTo>
                  <a:pt x="640080" y="22872"/>
                </a:lnTo>
                <a:lnTo>
                  <a:pt x="638556" y="27444"/>
                </a:lnTo>
                <a:lnTo>
                  <a:pt x="640080" y="30492"/>
                </a:lnTo>
                <a:lnTo>
                  <a:pt x="643128" y="32016"/>
                </a:lnTo>
                <a:lnTo>
                  <a:pt x="701040" y="32016"/>
                </a:lnTo>
                <a:lnTo>
                  <a:pt x="701040" y="92976"/>
                </a:lnTo>
                <a:lnTo>
                  <a:pt x="702564" y="96024"/>
                </a:lnTo>
                <a:lnTo>
                  <a:pt x="705612" y="97548"/>
                </a:lnTo>
                <a:lnTo>
                  <a:pt x="708660" y="96024"/>
                </a:lnTo>
                <a:lnTo>
                  <a:pt x="710184" y="92976"/>
                </a:lnTo>
                <a:lnTo>
                  <a:pt x="710184" y="30492"/>
                </a:lnTo>
                <a:lnTo>
                  <a:pt x="709574" y="28663"/>
                </a:lnTo>
                <a:lnTo>
                  <a:pt x="710184" y="27444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3" name="object 93"/>
          <p:cNvSpPr/>
          <p:nvPr/>
        </p:nvSpPr>
        <p:spPr>
          <a:xfrm>
            <a:off x="5044970" y="7110983"/>
            <a:ext cx="690951" cy="607060"/>
          </a:xfrm>
          <a:custGeom>
            <a:avLst/>
            <a:gdLst/>
            <a:ahLst/>
            <a:cxnLst/>
            <a:rect l="l" t="t" r="r" b="b"/>
            <a:pathLst>
              <a:path w="300355" h="607059">
                <a:moveTo>
                  <a:pt x="31991" y="381012"/>
                </a:moveTo>
                <a:lnTo>
                  <a:pt x="30467" y="376440"/>
                </a:lnTo>
                <a:lnTo>
                  <a:pt x="24371" y="376440"/>
                </a:lnTo>
                <a:lnTo>
                  <a:pt x="22847" y="381012"/>
                </a:lnTo>
                <a:lnTo>
                  <a:pt x="22847" y="443496"/>
                </a:lnTo>
                <a:lnTo>
                  <a:pt x="24371" y="446544"/>
                </a:lnTo>
                <a:lnTo>
                  <a:pt x="27419" y="448068"/>
                </a:lnTo>
                <a:lnTo>
                  <a:pt x="30467" y="446544"/>
                </a:lnTo>
                <a:lnTo>
                  <a:pt x="31991" y="443496"/>
                </a:lnTo>
                <a:lnTo>
                  <a:pt x="31991" y="381012"/>
                </a:lnTo>
                <a:close/>
              </a:path>
              <a:path w="300355" h="607059">
                <a:moveTo>
                  <a:pt x="31991" y="155460"/>
                </a:moveTo>
                <a:lnTo>
                  <a:pt x="30467" y="152412"/>
                </a:lnTo>
                <a:lnTo>
                  <a:pt x="27419" y="150888"/>
                </a:lnTo>
                <a:lnTo>
                  <a:pt x="24371" y="152412"/>
                </a:lnTo>
                <a:lnTo>
                  <a:pt x="22847" y="155460"/>
                </a:lnTo>
                <a:lnTo>
                  <a:pt x="22847" y="217944"/>
                </a:lnTo>
                <a:lnTo>
                  <a:pt x="24371" y="220992"/>
                </a:lnTo>
                <a:lnTo>
                  <a:pt x="27419" y="222516"/>
                </a:lnTo>
                <a:lnTo>
                  <a:pt x="30467" y="220992"/>
                </a:lnTo>
                <a:lnTo>
                  <a:pt x="31991" y="217944"/>
                </a:lnTo>
                <a:lnTo>
                  <a:pt x="31991" y="155460"/>
                </a:lnTo>
                <a:close/>
              </a:path>
              <a:path w="300355" h="607059">
                <a:moveTo>
                  <a:pt x="54864" y="525792"/>
                </a:moveTo>
                <a:lnTo>
                  <a:pt x="31991" y="525792"/>
                </a:lnTo>
                <a:lnTo>
                  <a:pt x="31991" y="489216"/>
                </a:lnTo>
                <a:lnTo>
                  <a:pt x="30467" y="484644"/>
                </a:lnTo>
                <a:lnTo>
                  <a:pt x="24371" y="484644"/>
                </a:lnTo>
                <a:lnTo>
                  <a:pt x="22847" y="489216"/>
                </a:lnTo>
                <a:lnTo>
                  <a:pt x="22847" y="525792"/>
                </a:lnTo>
                <a:lnTo>
                  <a:pt x="0" y="525792"/>
                </a:lnTo>
                <a:lnTo>
                  <a:pt x="27419" y="606552"/>
                </a:lnTo>
                <a:lnTo>
                  <a:pt x="54864" y="525792"/>
                </a:lnTo>
                <a:close/>
              </a:path>
              <a:path w="300355" h="607059">
                <a:moveTo>
                  <a:pt x="54864" y="82308"/>
                </a:moveTo>
                <a:lnTo>
                  <a:pt x="27419" y="0"/>
                </a:lnTo>
                <a:lnTo>
                  <a:pt x="0" y="82308"/>
                </a:lnTo>
                <a:lnTo>
                  <a:pt x="22847" y="82308"/>
                </a:lnTo>
                <a:lnTo>
                  <a:pt x="22847" y="109740"/>
                </a:lnTo>
                <a:lnTo>
                  <a:pt x="24371" y="112788"/>
                </a:lnTo>
                <a:lnTo>
                  <a:pt x="27419" y="114312"/>
                </a:lnTo>
                <a:lnTo>
                  <a:pt x="30467" y="112788"/>
                </a:lnTo>
                <a:lnTo>
                  <a:pt x="31991" y="109740"/>
                </a:lnTo>
                <a:lnTo>
                  <a:pt x="31991" y="82308"/>
                </a:lnTo>
                <a:lnTo>
                  <a:pt x="54864" y="82308"/>
                </a:lnTo>
                <a:close/>
              </a:path>
              <a:path w="300355" h="607059">
                <a:moveTo>
                  <a:pt x="83807" y="298716"/>
                </a:moveTo>
                <a:lnTo>
                  <a:pt x="82283" y="295668"/>
                </a:lnTo>
                <a:lnTo>
                  <a:pt x="79235" y="294144"/>
                </a:lnTo>
                <a:lnTo>
                  <a:pt x="74663" y="294144"/>
                </a:lnTo>
                <a:lnTo>
                  <a:pt x="63995" y="291096"/>
                </a:lnTo>
                <a:lnTo>
                  <a:pt x="57137" y="286524"/>
                </a:lnTo>
                <a:lnTo>
                  <a:pt x="54851" y="285000"/>
                </a:lnTo>
                <a:lnTo>
                  <a:pt x="54851" y="286524"/>
                </a:lnTo>
                <a:lnTo>
                  <a:pt x="48755" y="280428"/>
                </a:lnTo>
                <a:lnTo>
                  <a:pt x="47231" y="278904"/>
                </a:lnTo>
                <a:lnTo>
                  <a:pt x="47231" y="280428"/>
                </a:lnTo>
                <a:lnTo>
                  <a:pt x="42151" y="272808"/>
                </a:lnTo>
                <a:lnTo>
                  <a:pt x="41135" y="271284"/>
                </a:lnTo>
                <a:lnTo>
                  <a:pt x="41135" y="272808"/>
                </a:lnTo>
                <a:lnTo>
                  <a:pt x="37223" y="263664"/>
                </a:lnTo>
                <a:lnTo>
                  <a:pt x="36563" y="262140"/>
                </a:lnTo>
                <a:lnTo>
                  <a:pt x="33515" y="259092"/>
                </a:lnTo>
                <a:lnTo>
                  <a:pt x="30467" y="259092"/>
                </a:lnTo>
                <a:lnTo>
                  <a:pt x="27419" y="260616"/>
                </a:lnTo>
                <a:lnTo>
                  <a:pt x="27419" y="266712"/>
                </a:lnTo>
                <a:lnTo>
                  <a:pt x="28943" y="266712"/>
                </a:lnTo>
                <a:lnTo>
                  <a:pt x="33515" y="275856"/>
                </a:lnTo>
                <a:lnTo>
                  <a:pt x="33515" y="277380"/>
                </a:lnTo>
                <a:lnTo>
                  <a:pt x="41135" y="285000"/>
                </a:lnTo>
                <a:lnTo>
                  <a:pt x="41135" y="286524"/>
                </a:lnTo>
                <a:lnTo>
                  <a:pt x="50279" y="292620"/>
                </a:lnTo>
                <a:lnTo>
                  <a:pt x="50279" y="294144"/>
                </a:lnTo>
                <a:lnTo>
                  <a:pt x="59423" y="298716"/>
                </a:lnTo>
                <a:lnTo>
                  <a:pt x="60947" y="298716"/>
                </a:lnTo>
                <a:lnTo>
                  <a:pt x="63080" y="299326"/>
                </a:lnTo>
                <a:lnTo>
                  <a:pt x="60947" y="300240"/>
                </a:lnTo>
                <a:lnTo>
                  <a:pt x="59423" y="300240"/>
                </a:lnTo>
                <a:lnTo>
                  <a:pt x="50279" y="304812"/>
                </a:lnTo>
                <a:lnTo>
                  <a:pt x="50279" y="306336"/>
                </a:lnTo>
                <a:lnTo>
                  <a:pt x="41135" y="312432"/>
                </a:lnTo>
                <a:lnTo>
                  <a:pt x="33515" y="321576"/>
                </a:lnTo>
                <a:lnTo>
                  <a:pt x="28943" y="332244"/>
                </a:lnTo>
                <a:lnTo>
                  <a:pt x="27419" y="332244"/>
                </a:lnTo>
                <a:lnTo>
                  <a:pt x="27419" y="338340"/>
                </a:lnTo>
                <a:lnTo>
                  <a:pt x="30467" y="339864"/>
                </a:lnTo>
                <a:lnTo>
                  <a:pt x="33515" y="339864"/>
                </a:lnTo>
                <a:lnTo>
                  <a:pt x="36563" y="336816"/>
                </a:lnTo>
                <a:lnTo>
                  <a:pt x="37223" y="335292"/>
                </a:lnTo>
                <a:lnTo>
                  <a:pt x="41135" y="326148"/>
                </a:lnTo>
                <a:lnTo>
                  <a:pt x="41135" y="327672"/>
                </a:lnTo>
                <a:lnTo>
                  <a:pt x="42151" y="326148"/>
                </a:lnTo>
                <a:lnTo>
                  <a:pt x="47231" y="318528"/>
                </a:lnTo>
                <a:lnTo>
                  <a:pt x="47231" y="320052"/>
                </a:lnTo>
                <a:lnTo>
                  <a:pt x="49060" y="318528"/>
                </a:lnTo>
                <a:lnTo>
                  <a:pt x="56375" y="312432"/>
                </a:lnTo>
                <a:lnTo>
                  <a:pt x="54851" y="312432"/>
                </a:lnTo>
                <a:lnTo>
                  <a:pt x="63995" y="307860"/>
                </a:lnTo>
                <a:lnTo>
                  <a:pt x="74663" y="304812"/>
                </a:lnTo>
                <a:lnTo>
                  <a:pt x="79235" y="304812"/>
                </a:lnTo>
                <a:lnTo>
                  <a:pt x="82283" y="303288"/>
                </a:lnTo>
                <a:lnTo>
                  <a:pt x="83807" y="298716"/>
                </a:lnTo>
                <a:close/>
              </a:path>
              <a:path w="300355" h="607059">
                <a:moveTo>
                  <a:pt x="192011" y="298716"/>
                </a:moveTo>
                <a:lnTo>
                  <a:pt x="190487" y="295668"/>
                </a:lnTo>
                <a:lnTo>
                  <a:pt x="187439" y="294144"/>
                </a:lnTo>
                <a:lnTo>
                  <a:pt x="124955" y="294144"/>
                </a:lnTo>
                <a:lnTo>
                  <a:pt x="121907" y="295668"/>
                </a:lnTo>
                <a:lnTo>
                  <a:pt x="120383" y="298716"/>
                </a:lnTo>
                <a:lnTo>
                  <a:pt x="121907" y="303288"/>
                </a:lnTo>
                <a:lnTo>
                  <a:pt x="190487" y="303288"/>
                </a:lnTo>
                <a:lnTo>
                  <a:pt x="192011" y="298716"/>
                </a:lnTo>
                <a:close/>
              </a:path>
              <a:path w="300355" h="607059">
                <a:moveTo>
                  <a:pt x="300215" y="295668"/>
                </a:moveTo>
                <a:lnTo>
                  <a:pt x="295643" y="294144"/>
                </a:lnTo>
                <a:lnTo>
                  <a:pt x="233159" y="294144"/>
                </a:lnTo>
                <a:lnTo>
                  <a:pt x="230111" y="295668"/>
                </a:lnTo>
                <a:lnTo>
                  <a:pt x="228587" y="298716"/>
                </a:lnTo>
                <a:lnTo>
                  <a:pt x="230111" y="303288"/>
                </a:lnTo>
                <a:lnTo>
                  <a:pt x="300215" y="303288"/>
                </a:lnTo>
                <a:lnTo>
                  <a:pt x="300215" y="295668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4" name="object 94"/>
          <p:cNvSpPr/>
          <p:nvPr/>
        </p:nvSpPr>
        <p:spPr>
          <a:xfrm>
            <a:off x="6019602" y="7520940"/>
            <a:ext cx="0" cy="266700"/>
          </a:xfrm>
          <a:custGeom>
            <a:avLst/>
            <a:gdLst/>
            <a:ahLst/>
            <a:cxnLst/>
            <a:rect l="l" t="t" r="r" b="b"/>
            <a:pathLst>
              <a:path h="266700">
                <a:moveTo>
                  <a:pt x="0" y="266700"/>
                </a:moveTo>
                <a:lnTo>
                  <a:pt x="0" y="0"/>
                </a:lnTo>
              </a:path>
            </a:pathLst>
          </a:custGeom>
          <a:ln w="9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5" name="object 95"/>
          <p:cNvSpPr/>
          <p:nvPr/>
        </p:nvSpPr>
        <p:spPr>
          <a:xfrm>
            <a:off x="6927629" y="6379464"/>
            <a:ext cx="0" cy="224154"/>
          </a:xfrm>
          <a:custGeom>
            <a:avLst/>
            <a:gdLst/>
            <a:ahLst/>
            <a:cxnLst/>
            <a:rect l="l" t="t" r="r" b="b"/>
            <a:pathLst>
              <a:path h="224154">
                <a:moveTo>
                  <a:pt x="0" y="0"/>
                </a:moveTo>
                <a:lnTo>
                  <a:pt x="0" y="224028"/>
                </a:lnTo>
              </a:path>
            </a:pathLst>
          </a:custGeom>
          <a:ln w="1524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6" name="object 96"/>
          <p:cNvSpPr/>
          <p:nvPr/>
        </p:nvSpPr>
        <p:spPr>
          <a:xfrm>
            <a:off x="7705935" y="6379464"/>
            <a:ext cx="0" cy="224154"/>
          </a:xfrm>
          <a:custGeom>
            <a:avLst/>
            <a:gdLst/>
            <a:ahLst/>
            <a:cxnLst/>
            <a:rect l="l" t="t" r="r" b="b"/>
            <a:pathLst>
              <a:path h="224154">
                <a:moveTo>
                  <a:pt x="0" y="0"/>
                </a:moveTo>
                <a:lnTo>
                  <a:pt x="0" y="224028"/>
                </a:lnTo>
              </a:path>
            </a:pathLst>
          </a:custGeom>
          <a:ln w="1524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7" name="object 97"/>
          <p:cNvSpPr/>
          <p:nvPr/>
        </p:nvSpPr>
        <p:spPr>
          <a:xfrm>
            <a:off x="8484239" y="6379464"/>
            <a:ext cx="0" cy="224154"/>
          </a:xfrm>
          <a:custGeom>
            <a:avLst/>
            <a:gdLst/>
            <a:ahLst/>
            <a:cxnLst/>
            <a:rect l="l" t="t" r="r" b="b"/>
            <a:pathLst>
              <a:path h="224154">
                <a:moveTo>
                  <a:pt x="0" y="0"/>
                </a:moveTo>
                <a:lnTo>
                  <a:pt x="0" y="224028"/>
                </a:lnTo>
              </a:path>
            </a:pathLst>
          </a:custGeom>
          <a:ln w="1524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pic>
        <p:nvPicPr>
          <p:cNvPr id="98" name="object 98"/>
          <p:cNvPicPr/>
          <p:nvPr/>
        </p:nvPicPr>
        <p:blipFill>
          <a:blip r:embed="rId21" cstate="print"/>
          <a:stretch>
            <a:fillRect/>
          </a:stretch>
        </p:blipFill>
        <p:spPr>
          <a:xfrm>
            <a:off x="6706757" y="6595873"/>
            <a:ext cx="438233" cy="246887"/>
          </a:xfrm>
          <a:prstGeom prst="rect">
            <a:avLst/>
          </a:prstGeom>
        </p:spPr>
      </p:pic>
      <p:pic>
        <p:nvPicPr>
          <p:cNvPr id="99" name="object 99"/>
          <p:cNvPicPr/>
          <p:nvPr/>
        </p:nvPicPr>
        <p:blipFill>
          <a:blip r:embed="rId22" cstate="print"/>
          <a:stretch>
            <a:fillRect/>
          </a:stretch>
        </p:blipFill>
        <p:spPr>
          <a:xfrm>
            <a:off x="7485063" y="6595873"/>
            <a:ext cx="438233" cy="246887"/>
          </a:xfrm>
          <a:prstGeom prst="rect">
            <a:avLst/>
          </a:prstGeom>
        </p:spPr>
      </p:pic>
      <p:pic>
        <p:nvPicPr>
          <p:cNvPr id="100" name="object 100"/>
          <p:cNvPicPr/>
          <p:nvPr/>
        </p:nvPicPr>
        <p:blipFill>
          <a:blip r:embed="rId23" cstate="print"/>
          <a:stretch>
            <a:fillRect/>
          </a:stretch>
        </p:blipFill>
        <p:spPr>
          <a:xfrm>
            <a:off x="8263370" y="6595873"/>
            <a:ext cx="438233" cy="246887"/>
          </a:xfrm>
          <a:prstGeom prst="rect">
            <a:avLst/>
          </a:prstGeom>
        </p:spPr>
      </p:pic>
      <p:grpSp>
        <p:nvGrpSpPr>
          <p:cNvPr id="101" name="object 101"/>
          <p:cNvGrpSpPr/>
          <p:nvPr/>
        </p:nvGrpSpPr>
        <p:grpSpPr>
          <a:xfrm>
            <a:off x="6850499" y="6780276"/>
            <a:ext cx="154843" cy="274320"/>
            <a:chOff x="2977896" y="6780276"/>
            <a:chExt cx="67310" cy="274320"/>
          </a:xfrm>
        </p:grpSpPr>
        <p:sp>
          <p:nvSpPr>
            <p:cNvPr id="102" name="object 102"/>
            <p:cNvSpPr/>
            <p:nvPr/>
          </p:nvSpPr>
          <p:spPr>
            <a:xfrm>
              <a:off x="3011424" y="6780276"/>
              <a:ext cx="0" cy="184785"/>
            </a:xfrm>
            <a:custGeom>
              <a:avLst/>
              <a:gdLst/>
              <a:ahLst/>
              <a:cxnLst/>
              <a:rect l="l" t="t" r="r" b="b"/>
              <a:pathLst>
                <a:path h="184784">
                  <a:moveTo>
                    <a:pt x="0" y="0"/>
                  </a:moveTo>
                  <a:lnTo>
                    <a:pt x="0" y="184403"/>
                  </a:lnTo>
                </a:path>
              </a:pathLst>
            </a:custGeom>
            <a:ln w="1524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3" name="object 103"/>
            <p:cNvSpPr/>
            <p:nvPr/>
          </p:nvSpPr>
          <p:spPr>
            <a:xfrm>
              <a:off x="2977896" y="6955535"/>
              <a:ext cx="67310" cy="99060"/>
            </a:xfrm>
            <a:custGeom>
              <a:avLst/>
              <a:gdLst/>
              <a:ahLst/>
              <a:cxnLst/>
              <a:rect l="l" t="t" r="r" b="b"/>
              <a:pathLst>
                <a:path w="67310" h="99059">
                  <a:moveTo>
                    <a:pt x="33527" y="99060"/>
                  </a:moveTo>
                  <a:lnTo>
                    <a:pt x="0" y="0"/>
                  </a:lnTo>
                  <a:lnTo>
                    <a:pt x="67055" y="0"/>
                  </a:lnTo>
                  <a:lnTo>
                    <a:pt x="33527" y="9906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104" name="object 104"/>
          <p:cNvGrpSpPr/>
          <p:nvPr/>
        </p:nvGrpSpPr>
        <p:grpSpPr>
          <a:xfrm>
            <a:off x="7628803" y="6780276"/>
            <a:ext cx="154843" cy="274320"/>
            <a:chOff x="3316223" y="6780276"/>
            <a:chExt cx="67310" cy="274320"/>
          </a:xfrm>
        </p:grpSpPr>
        <p:sp>
          <p:nvSpPr>
            <p:cNvPr id="105" name="object 105"/>
            <p:cNvSpPr/>
            <p:nvPr/>
          </p:nvSpPr>
          <p:spPr>
            <a:xfrm>
              <a:off x="3349751" y="6780276"/>
              <a:ext cx="0" cy="184785"/>
            </a:xfrm>
            <a:custGeom>
              <a:avLst/>
              <a:gdLst/>
              <a:ahLst/>
              <a:cxnLst/>
              <a:rect l="l" t="t" r="r" b="b"/>
              <a:pathLst>
                <a:path h="184784">
                  <a:moveTo>
                    <a:pt x="0" y="0"/>
                  </a:moveTo>
                  <a:lnTo>
                    <a:pt x="0" y="184403"/>
                  </a:lnTo>
                </a:path>
              </a:pathLst>
            </a:custGeom>
            <a:ln w="1524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6" name="object 106"/>
            <p:cNvSpPr/>
            <p:nvPr/>
          </p:nvSpPr>
          <p:spPr>
            <a:xfrm>
              <a:off x="3316223" y="6955535"/>
              <a:ext cx="67310" cy="99060"/>
            </a:xfrm>
            <a:custGeom>
              <a:avLst/>
              <a:gdLst/>
              <a:ahLst/>
              <a:cxnLst/>
              <a:rect l="l" t="t" r="r" b="b"/>
              <a:pathLst>
                <a:path w="67310" h="99059">
                  <a:moveTo>
                    <a:pt x="33527" y="99060"/>
                  </a:moveTo>
                  <a:lnTo>
                    <a:pt x="0" y="0"/>
                  </a:lnTo>
                  <a:lnTo>
                    <a:pt x="67056" y="0"/>
                  </a:lnTo>
                  <a:lnTo>
                    <a:pt x="33527" y="9906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107" name="object 107"/>
          <p:cNvGrpSpPr/>
          <p:nvPr/>
        </p:nvGrpSpPr>
        <p:grpSpPr>
          <a:xfrm>
            <a:off x="8407112" y="6780276"/>
            <a:ext cx="151922" cy="274320"/>
            <a:chOff x="3654552" y="6780276"/>
            <a:chExt cx="66040" cy="274320"/>
          </a:xfrm>
        </p:grpSpPr>
        <p:sp>
          <p:nvSpPr>
            <p:cNvPr id="108" name="object 108"/>
            <p:cNvSpPr/>
            <p:nvPr/>
          </p:nvSpPr>
          <p:spPr>
            <a:xfrm>
              <a:off x="3688080" y="6780276"/>
              <a:ext cx="0" cy="184785"/>
            </a:xfrm>
            <a:custGeom>
              <a:avLst/>
              <a:gdLst/>
              <a:ahLst/>
              <a:cxnLst/>
              <a:rect l="l" t="t" r="r" b="b"/>
              <a:pathLst>
                <a:path h="184784">
                  <a:moveTo>
                    <a:pt x="0" y="0"/>
                  </a:moveTo>
                  <a:lnTo>
                    <a:pt x="0" y="184403"/>
                  </a:lnTo>
                </a:path>
              </a:pathLst>
            </a:custGeom>
            <a:ln w="1524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9" name="object 109"/>
            <p:cNvSpPr/>
            <p:nvPr/>
          </p:nvSpPr>
          <p:spPr>
            <a:xfrm>
              <a:off x="3654552" y="6955535"/>
              <a:ext cx="66040" cy="99060"/>
            </a:xfrm>
            <a:custGeom>
              <a:avLst/>
              <a:gdLst/>
              <a:ahLst/>
              <a:cxnLst/>
              <a:rect l="l" t="t" r="r" b="b"/>
              <a:pathLst>
                <a:path w="66039" h="99059">
                  <a:moveTo>
                    <a:pt x="33528" y="99060"/>
                  </a:moveTo>
                  <a:lnTo>
                    <a:pt x="0" y="0"/>
                  </a:lnTo>
                  <a:lnTo>
                    <a:pt x="65532" y="0"/>
                  </a:lnTo>
                  <a:lnTo>
                    <a:pt x="33528" y="9906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110" name="object 110"/>
          <p:cNvGrpSpPr/>
          <p:nvPr/>
        </p:nvGrpSpPr>
        <p:grpSpPr>
          <a:xfrm>
            <a:off x="6871533" y="6355080"/>
            <a:ext cx="109559" cy="47625"/>
            <a:chOff x="2987039" y="6355079"/>
            <a:chExt cx="47625" cy="47625"/>
          </a:xfrm>
        </p:grpSpPr>
        <p:sp>
          <p:nvSpPr>
            <p:cNvPr id="111" name="object 111"/>
            <p:cNvSpPr/>
            <p:nvPr/>
          </p:nvSpPr>
          <p:spPr>
            <a:xfrm>
              <a:off x="2991611" y="6359651"/>
              <a:ext cx="38100" cy="38100"/>
            </a:xfrm>
            <a:custGeom>
              <a:avLst/>
              <a:gdLst/>
              <a:ahLst/>
              <a:cxnLst/>
              <a:rect l="l" t="t" r="r" b="b"/>
              <a:pathLst>
                <a:path w="38100" h="38100">
                  <a:moveTo>
                    <a:pt x="19812" y="38100"/>
                  </a:moveTo>
                  <a:lnTo>
                    <a:pt x="12215" y="36742"/>
                  </a:lnTo>
                  <a:lnTo>
                    <a:pt x="5905" y="32956"/>
                  </a:lnTo>
                  <a:lnTo>
                    <a:pt x="1595" y="27170"/>
                  </a:lnTo>
                  <a:lnTo>
                    <a:pt x="0" y="19812"/>
                  </a:lnTo>
                  <a:lnTo>
                    <a:pt x="1595" y="12215"/>
                  </a:lnTo>
                  <a:lnTo>
                    <a:pt x="5905" y="5905"/>
                  </a:lnTo>
                  <a:lnTo>
                    <a:pt x="12215" y="1595"/>
                  </a:lnTo>
                  <a:lnTo>
                    <a:pt x="19812" y="0"/>
                  </a:lnTo>
                  <a:lnTo>
                    <a:pt x="27170" y="1595"/>
                  </a:lnTo>
                  <a:lnTo>
                    <a:pt x="32956" y="5905"/>
                  </a:lnTo>
                  <a:lnTo>
                    <a:pt x="36742" y="12215"/>
                  </a:lnTo>
                  <a:lnTo>
                    <a:pt x="38100" y="19812"/>
                  </a:lnTo>
                  <a:lnTo>
                    <a:pt x="36742" y="27170"/>
                  </a:lnTo>
                  <a:lnTo>
                    <a:pt x="32956" y="32956"/>
                  </a:lnTo>
                  <a:lnTo>
                    <a:pt x="27170" y="36742"/>
                  </a:lnTo>
                  <a:lnTo>
                    <a:pt x="19812" y="3810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2" name="object 112"/>
            <p:cNvSpPr/>
            <p:nvPr/>
          </p:nvSpPr>
          <p:spPr>
            <a:xfrm>
              <a:off x="2991611" y="6359651"/>
              <a:ext cx="38100" cy="38100"/>
            </a:xfrm>
            <a:custGeom>
              <a:avLst/>
              <a:gdLst/>
              <a:ahLst/>
              <a:cxnLst/>
              <a:rect l="l" t="t" r="r" b="b"/>
              <a:pathLst>
                <a:path w="38100" h="38100">
                  <a:moveTo>
                    <a:pt x="0" y="19812"/>
                  </a:moveTo>
                  <a:lnTo>
                    <a:pt x="1595" y="12215"/>
                  </a:lnTo>
                  <a:lnTo>
                    <a:pt x="5905" y="5905"/>
                  </a:lnTo>
                  <a:lnTo>
                    <a:pt x="12215" y="1595"/>
                  </a:lnTo>
                  <a:lnTo>
                    <a:pt x="19812" y="0"/>
                  </a:lnTo>
                  <a:lnTo>
                    <a:pt x="27170" y="1595"/>
                  </a:lnTo>
                  <a:lnTo>
                    <a:pt x="32956" y="5905"/>
                  </a:lnTo>
                  <a:lnTo>
                    <a:pt x="36742" y="12215"/>
                  </a:lnTo>
                  <a:lnTo>
                    <a:pt x="38100" y="19812"/>
                  </a:lnTo>
                  <a:lnTo>
                    <a:pt x="36742" y="27170"/>
                  </a:lnTo>
                  <a:lnTo>
                    <a:pt x="32956" y="32956"/>
                  </a:lnTo>
                  <a:lnTo>
                    <a:pt x="27170" y="36742"/>
                  </a:lnTo>
                  <a:lnTo>
                    <a:pt x="19812" y="38100"/>
                  </a:lnTo>
                  <a:lnTo>
                    <a:pt x="12215" y="36742"/>
                  </a:lnTo>
                  <a:lnTo>
                    <a:pt x="5905" y="32956"/>
                  </a:lnTo>
                  <a:lnTo>
                    <a:pt x="1595" y="27170"/>
                  </a:lnTo>
                  <a:lnTo>
                    <a:pt x="0" y="19812"/>
                  </a:lnTo>
                </a:path>
              </a:pathLst>
            </a:custGeom>
            <a:ln w="9144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113" name="object 113"/>
          <p:cNvGrpSpPr/>
          <p:nvPr/>
        </p:nvGrpSpPr>
        <p:grpSpPr>
          <a:xfrm>
            <a:off x="7649840" y="6355080"/>
            <a:ext cx="112480" cy="47625"/>
            <a:chOff x="3325367" y="6355079"/>
            <a:chExt cx="48895" cy="47625"/>
          </a:xfrm>
        </p:grpSpPr>
        <p:sp>
          <p:nvSpPr>
            <p:cNvPr id="114" name="object 114"/>
            <p:cNvSpPr/>
            <p:nvPr/>
          </p:nvSpPr>
          <p:spPr>
            <a:xfrm>
              <a:off x="3329939" y="6359651"/>
              <a:ext cx="40005" cy="38100"/>
            </a:xfrm>
            <a:custGeom>
              <a:avLst/>
              <a:gdLst/>
              <a:ahLst/>
              <a:cxnLst/>
              <a:rect l="l" t="t" r="r" b="b"/>
              <a:pathLst>
                <a:path w="40004" h="38100">
                  <a:moveTo>
                    <a:pt x="19812" y="38100"/>
                  </a:moveTo>
                  <a:lnTo>
                    <a:pt x="12215" y="36742"/>
                  </a:lnTo>
                  <a:lnTo>
                    <a:pt x="5905" y="32956"/>
                  </a:lnTo>
                  <a:lnTo>
                    <a:pt x="1595" y="27170"/>
                  </a:lnTo>
                  <a:lnTo>
                    <a:pt x="0" y="19812"/>
                  </a:lnTo>
                  <a:lnTo>
                    <a:pt x="1595" y="12215"/>
                  </a:lnTo>
                  <a:lnTo>
                    <a:pt x="5905" y="5905"/>
                  </a:lnTo>
                  <a:lnTo>
                    <a:pt x="12215" y="1595"/>
                  </a:lnTo>
                  <a:lnTo>
                    <a:pt x="19812" y="0"/>
                  </a:lnTo>
                  <a:lnTo>
                    <a:pt x="27408" y="1595"/>
                  </a:lnTo>
                  <a:lnTo>
                    <a:pt x="33718" y="5905"/>
                  </a:lnTo>
                  <a:lnTo>
                    <a:pt x="38028" y="12215"/>
                  </a:lnTo>
                  <a:lnTo>
                    <a:pt x="39624" y="19812"/>
                  </a:lnTo>
                  <a:lnTo>
                    <a:pt x="38028" y="27170"/>
                  </a:lnTo>
                  <a:lnTo>
                    <a:pt x="33718" y="32956"/>
                  </a:lnTo>
                  <a:lnTo>
                    <a:pt x="27408" y="36742"/>
                  </a:lnTo>
                  <a:lnTo>
                    <a:pt x="19812" y="3810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5" name="object 115"/>
            <p:cNvSpPr/>
            <p:nvPr/>
          </p:nvSpPr>
          <p:spPr>
            <a:xfrm>
              <a:off x="3329939" y="6359651"/>
              <a:ext cx="40005" cy="38100"/>
            </a:xfrm>
            <a:custGeom>
              <a:avLst/>
              <a:gdLst/>
              <a:ahLst/>
              <a:cxnLst/>
              <a:rect l="l" t="t" r="r" b="b"/>
              <a:pathLst>
                <a:path w="40004" h="38100">
                  <a:moveTo>
                    <a:pt x="0" y="19812"/>
                  </a:moveTo>
                  <a:lnTo>
                    <a:pt x="1595" y="12215"/>
                  </a:lnTo>
                  <a:lnTo>
                    <a:pt x="5905" y="5905"/>
                  </a:lnTo>
                  <a:lnTo>
                    <a:pt x="12215" y="1595"/>
                  </a:lnTo>
                  <a:lnTo>
                    <a:pt x="19812" y="0"/>
                  </a:lnTo>
                  <a:lnTo>
                    <a:pt x="27408" y="1595"/>
                  </a:lnTo>
                  <a:lnTo>
                    <a:pt x="33718" y="5905"/>
                  </a:lnTo>
                  <a:lnTo>
                    <a:pt x="38028" y="12215"/>
                  </a:lnTo>
                  <a:lnTo>
                    <a:pt x="39624" y="19812"/>
                  </a:lnTo>
                  <a:lnTo>
                    <a:pt x="38028" y="27170"/>
                  </a:lnTo>
                  <a:lnTo>
                    <a:pt x="33718" y="32956"/>
                  </a:lnTo>
                  <a:lnTo>
                    <a:pt x="27408" y="36742"/>
                  </a:lnTo>
                  <a:lnTo>
                    <a:pt x="19812" y="38100"/>
                  </a:lnTo>
                  <a:lnTo>
                    <a:pt x="12215" y="36742"/>
                  </a:lnTo>
                  <a:lnTo>
                    <a:pt x="5905" y="32956"/>
                  </a:lnTo>
                  <a:lnTo>
                    <a:pt x="1595" y="27170"/>
                  </a:lnTo>
                  <a:lnTo>
                    <a:pt x="0" y="19812"/>
                  </a:lnTo>
                </a:path>
              </a:pathLst>
            </a:custGeom>
            <a:ln w="9144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116" name="object 116"/>
          <p:cNvGrpSpPr/>
          <p:nvPr/>
        </p:nvGrpSpPr>
        <p:grpSpPr>
          <a:xfrm>
            <a:off x="8431654" y="6355080"/>
            <a:ext cx="109559" cy="47625"/>
            <a:chOff x="3665220" y="6355079"/>
            <a:chExt cx="47625" cy="47625"/>
          </a:xfrm>
        </p:grpSpPr>
        <p:sp>
          <p:nvSpPr>
            <p:cNvPr id="117" name="object 117"/>
            <p:cNvSpPr/>
            <p:nvPr/>
          </p:nvSpPr>
          <p:spPr>
            <a:xfrm>
              <a:off x="3669792" y="6359651"/>
              <a:ext cx="38100" cy="38100"/>
            </a:xfrm>
            <a:custGeom>
              <a:avLst/>
              <a:gdLst/>
              <a:ahLst/>
              <a:cxnLst/>
              <a:rect l="l" t="t" r="r" b="b"/>
              <a:pathLst>
                <a:path w="38100" h="38100">
                  <a:moveTo>
                    <a:pt x="18288" y="38100"/>
                  </a:moveTo>
                  <a:lnTo>
                    <a:pt x="10929" y="36742"/>
                  </a:lnTo>
                  <a:lnTo>
                    <a:pt x="5143" y="32956"/>
                  </a:lnTo>
                  <a:lnTo>
                    <a:pt x="1357" y="27170"/>
                  </a:lnTo>
                  <a:lnTo>
                    <a:pt x="0" y="19812"/>
                  </a:lnTo>
                  <a:lnTo>
                    <a:pt x="1357" y="12215"/>
                  </a:lnTo>
                  <a:lnTo>
                    <a:pt x="5143" y="5905"/>
                  </a:lnTo>
                  <a:lnTo>
                    <a:pt x="10929" y="1595"/>
                  </a:lnTo>
                  <a:lnTo>
                    <a:pt x="18288" y="0"/>
                  </a:lnTo>
                  <a:lnTo>
                    <a:pt x="25884" y="1595"/>
                  </a:lnTo>
                  <a:lnTo>
                    <a:pt x="32194" y="5905"/>
                  </a:lnTo>
                  <a:lnTo>
                    <a:pt x="36504" y="12215"/>
                  </a:lnTo>
                  <a:lnTo>
                    <a:pt x="38100" y="19812"/>
                  </a:lnTo>
                  <a:lnTo>
                    <a:pt x="36504" y="27170"/>
                  </a:lnTo>
                  <a:lnTo>
                    <a:pt x="32194" y="32956"/>
                  </a:lnTo>
                  <a:lnTo>
                    <a:pt x="25884" y="36742"/>
                  </a:lnTo>
                  <a:lnTo>
                    <a:pt x="18288" y="3810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8" name="object 118"/>
            <p:cNvSpPr/>
            <p:nvPr/>
          </p:nvSpPr>
          <p:spPr>
            <a:xfrm>
              <a:off x="3669792" y="6359651"/>
              <a:ext cx="38100" cy="38100"/>
            </a:xfrm>
            <a:custGeom>
              <a:avLst/>
              <a:gdLst/>
              <a:ahLst/>
              <a:cxnLst/>
              <a:rect l="l" t="t" r="r" b="b"/>
              <a:pathLst>
                <a:path w="38100" h="38100">
                  <a:moveTo>
                    <a:pt x="0" y="19812"/>
                  </a:moveTo>
                  <a:lnTo>
                    <a:pt x="1357" y="12215"/>
                  </a:lnTo>
                  <a:lnTo>
                    <a:pt x="5143" y="5905"/>
                  </a:lnTo>
                  <a:lnTo>
                    <a:pt x="10929" y="1595"/>
                  </a:lnTo>
                  <a:lnTo>
                    <a:pt x="18288" y="0"/>
                  </a:lnTo>
                  <a:lnTo>
                    <a:pt x="25884" y="1595"/>
                  </a:lnTo>
                  <a:lnTo>
                    <a:pt x="32194" y="5905"/>
                  </a:lnTo>
                  <a:lnTo>
                    <a:pt x="36504" y="12215"/>
                  </a:lnTo>
                  <a:lnTo>
                    <a:pt x="38100" y="19812"/>
                  </a:lnTo>
                  <a:lnTo>
                    <a:pt x="36504" y="27170"/>
                  </a:lnTo>
                  <a:lnTo>
                    <a:pt x="32194" y="32956"/>
                  </a:lnTo>
                  <a:lnTo>
                    <a:pt x="25884" y="36742"/>
                  </a:lnTo>
                  <a:lnTo>
                    <a:pt x="18288" y="38100"/>
                  </a:lnTo>
                  <a:lnTo>
                    <a:pt x="10929" y="36742"/>
                  </a:lnTo>
                  <a:lnTo>
                    <a:pt x="5143" y="32956"/>
                  </a:lnTo>
                  <a:lnTo>
                    <a:pt x="1357" y="27170"/>
                  </a:lnTo>
                  <a:lnTo>
                    <a:pt x="0" y="19812"/>
                  </a:lnTo>
                </a:path>
              </a:pathLst>
            </a:custGeom>
            <a:ln w="9144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119" name="object 119"/>
          <p:cNvSpPr/>
          <p:nvPr/>
        </p:nvSpPr>
        <p:spPr>
          <a:xfrm>
            <a:off x="6752334" y="7132320"/>
            <a:ext cx="806354" cy="78105"/>
          </a:xfrm>
          <a:custGeom>
            <a:avLst/>
            <a:gdLst/>
            <a:ahLst/>
            <a:cxnLst/>
            <a:rect l="l" t="t" r="r" b="b"/>
            <a:pathLst>
              <a:path w="350520" h="78104">
                <a:moveTo>
                  <a:pt x="0" y="0"/>
                </a:moveTo>
                <a:lnTo>
                  <a:pt x="0" y="7620"/>
                </a:lnTo>
                <a:lnTo>
                  <a:pt x="1524" y="15240"/>
                </a:lnTo>
                <a:lnTo>
                  <a:pt x="3048" y="22859"/>
                </a:lnTo>
                <a:lnTo>
                  <a:pt x="4572" y="30480"/>
                </a:lnTo>
                <a:lnTo>
                  <a:pt x="7620" y="36576"/>
                </a:lnTo>
                <a:lnTo>
                  <a:pt x="10668" y="44195"/>
                </a:lnTo>
                <a:lnTo>
                  <a:pt x="13716" y="50292"/>
                </a:lnTo>
                <a:lnTo>
                  <a:pt x="18288" y="54864"/>
                </a:lnTo>
                <a:lnTo>
                  <a:pt x="21336" y="60960"/>
                </a:lnTo>
                <a:lnTo>
                  <a:pt x="27432" y="65532"/>
                </a:lnTo>
                <a:lnTo>
                  <a:pt x="32004" y="68580"/>
                </a:lnTo>
                <a:lnTo>
                  <a:pt x="36576" y="73152"/>
                </a:lnTo>
                <a:lnTo>
                  <a:pt x="54864" y="77724"/>
                </a:lnTo>
                <a:lnTo>
                  <a:pt x="60960" y="77724"/>
                </a:lnTo>
                <a:lnTo>
                  <a:pt x="350519" y="77724"/>
                </a:lnTo>
              </a:path>
            </a:pathLst>
          </a:custGeom>
          <a:ln w="9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grpSp>
        <p:nvGrpSpPr>
          <p:cNvPr id="120" name="object 120"/>
          <p:cNvGrpSpPr/>
          <p:nvPr/>
        </p:nvGrpSpPr>
        <p:grpSpPr>
          <a:xfrm>
            <a:off x="7548168" y="7205471"/>
            <a:ext cx="312608" cy="53340"/>
            <a:chOff x="3281171" y="7205471"/>
            <a:chExt cx="135890" cy="53340"/>
          </a:xfrm>
        </p:grpSpPr>
        <p:sp>
          <p:nvSpPr>
            <p:cNvPr id="121" name="object 121"/>
            <p:cNvSpPr/>
            <p:nvPr/>
          </p:nvSpPr>
          <p:spPr>
            <a:xfrm>
              <a:off x="3360419" y="7210044"/>
              <a:ext cx="52069" cy="44450"/>
            </a:xfrm>
            <a:custGeom>
              <a:avLst/>
              <a:gdLst/>
              <a:ahLst/>
              <a:cxnLst/>
              <a:rect l="l" t="t" r="r" b="b"/>
              <a:pathLst>
                <a:path w="52070" h="44450">
                  <a:moveTo>
                    <a:pt x="51815" y="0"/>
                  </a:moveTo>
                  <a:lnTo>
                    <a:pt x="45719" y="1524"/>
                  </a:lnTo>
                  <a:lnTo>
                    <a:pt x="39623" y="1524"/>
                  </a:lnTo>
                  <a:lnTo>
                    <a:pt x="33527" y="4572"/>
                  </a:lnTo>
                  <a:lnTo>
                    <a:pt x="30479" y="6096"/>
                  </a:lnTo>
                  <a:lnTo>
                    <a:pt x="24383" y="10668"/>
                  </a:lnTo>
                  <a:lnTo>
                    <a:pt x="19811" y="13716"/>
                  </a:lnTo>
                  <a:lnTo>
                    <a:pt x="13715" y="19812"/>
                  </a:lnTo>
                  <a:lnTo>
                    <a:pt x="10667" y="24384"/>
                  </a:lnTo>
                  <a:lnTo>
                    <a:pt x="6095" y="30480"/>
                  </a:lnTo>
                  <a:lnTo>
                    <a:pt x="3047" y="36576"/>
                  </a:lnTo>
                  <a:lnTo>
                    <a:pt x="0" y="44195"/>
                  </a:lnTo>
                </a:path>
              </a:pathLst>
            </a:custGeom>
            <a:ln w="9144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2" name="object 122"/>
            <p:cNvSpPr/>
            <p:nvPr/>
          </p:nvSpPr>
          <p:spPr>
            <a:xfrm>
              <a:off x="3285743" y="7210043"/>
              <a:ext cx="53340" cy="44450"/>
            </a:xfrm>
            <a:custGeom>
              <a:avLst/>
              <a:gdLst/>
              <a:ahLst/>
              <a:cxnLst/>
              <a:rect l="l" t="t" r="r" b="b"/>
              <a:pathLst>
                <a:path w="53339" h="44450">
                  <a:moveTo>
                    <a:pt x="53339" y="44196"/>
                  </a:moveTo>
                  <a:lnTo>
                    <a:pt x="28955" y="10668"/>
                  </a:lnTo>
                  <a:lnTo>
                    <a:pt x="22859" y="6096"/>
                  </a:lnTo>
                  <a:lnTo>
                    <a:pt x="18287" y="4572"/>
                  </a:lnTo>
                  <a:lnTo>
                    <a:pt x="12191" y="1524"/>
                  </a:lnTo>
                  <a:lnTo>
                    <a:pt x="6095" y="1524"/>
                  </a:lnTo>
                  <a:lnTo>
                    <a:pt x="0" y="0"/>
                  </a:lnTo>
                </a:path>
              </a:pathLst>
            </a:custGeom>
            <a:ln w="9144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123" name="object 123"/>
          <p:cNvGrpSpPr/>
          <p:nvPr/>
        </p:nvGrpSpPr>
        <p:grpSpPr>
          <a:xfrm>
            <a:off x="7849674" y="7127748"/>
            <a:ext cx="818040" cy="86995"/>
            <a:chOff x="3412235" y="7127747"/>
            <a:chExt cx="355600" cy="86995"/>
          </a:xfrm>
        </p:grpSpPr>
        <p:pic>
          <p:nvPicPr>
            <p:cNvPr id="124" name="object 124"/>
            <p:cNvPicPr/>
            <p:nvPr/>
          </p:nvPicPr>
          <p:blipFill>
            <a:blip r:embed="rId24" cstate="print"/>
            <a:stretch>
              <a:fillRect/>
            </a:stretch>
          </p:blipFill>
          <p:spPr>
            <a:xfrm>
              <a:off x="3700271" y="7127747"/>
              <a:ext cx="67056" cy="86868"/>
            </a:xfrm>
            <a:prstGeom prst="rect">
              <a:avLst/>
            </a:prstGeom>
          </p:spPr>
        </p:pic>
        <p:sp>
          <p:nvSpPr>
            <p:cNvPr id="125" name="object 125"/>
            <p:cNvSpPr/>
            <p:nvPr/>
          </p:nvSpPr>
          <p:spPr>
            <a:xfrm>
              <a:off x="3412235" y="7210043"/>
              <a:ext cx="291465" cy="0"/>
            </a:xfrm>
            <a:custGeom>
              <a:avLst/>
              <a:gdLst/>
              <a:ahLst/>
              <a:cxnLst/>
              <a:rect l="l" t="t" r="r" b="b"/>
              <a:pathLst>
                <a:path w="291464">
                  <a:moveTo>
                    <a:pt x="0" y="0"/>
                  </a:moveTo>
                  <a:lnTo>
                    <a:pt x="291083" y="0"/>
                  </a:lnTo>
                </a:path>
              </a:pathLst>
            </a:custGeom>
            <a:ln w="9144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126" name="object 126"/>
          <p:cNvSpPr/>
          <p:nvPr/>
        </p:nvSpPr>
        <p:spPr>
          <a:xfrm>
            <a:off x="7681394" y="7254240"/>
            <a:ext cx="49667" cy="27940"/>
          </a:xfrm>
          <a:custGeom>
            <a:avLst/>
            <a:gdLst/>
            <a:ahLst/>
            <a:cxnLst/>
            <a:rect l="l" t="t" r="r" b="b"/>
            <a:pathLst>
              <a:path w="21589" h="27940">
                <a:moveTo>
                  <a:pt x="0" y="0"/>
                </a:moveTo>
                <a:lnTo>
                  <a:pt x="10667" y="27432"/>
                </a:lnTo>
              </a:path>
              <a:path w="21589" h="27940">
                <a:moveTo>
                  <a:pt x="21335" y="0"/>
                </a:moveTo>
                <a:lnTo>
                  <a:pt x="10667" y="27432"/>
                </a:lnTo>
              </a:path>
            </a:pathLst>
          </a:custGeom>
          <a:ln w="9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pic>
        <p:nvPicPr>
          <p:cNvPr id="127" name="object 127"/>
          <p:cNvPicPr/>
          <p:nvPr/>
        </p:nvPicPr>
        <p:blipFill>
          <a:blip r:embed="rId25" cstate="print"/>
          <a:stretch>
            <a:fillRect/>
          </a:stretch>
        </p:blipFill>
        <p:spPr>
          <a:xfrm>
            <a:off x="7176544" y="7354823"/>
            <a:ext cx="1065867" cy="65531"/>
          </a:xfrm>
          <a:prstGeom prst="rect">
            <a:avLst/>
          </a:prstGeom>
        </p:spPr>
      </p:pic>
      <p:pic>
        <p:nvPicPr>
          <p:cNvPr id="128" name="object 128"/>
          <p:cNvPicPr/>
          <p:nvPr/>
        </p:nvPicPr>
        <p:blipFill>
          <a:blip r:embed="rId26" cstate="print"/>
          <a:stretch>
            <a:fillRect/>
          </a:stretch>
        </p:blipFill>
        <p:spPr>
          <a:xfrm>
            <a:off x="6156331" y="6239255"/>
            <a:ext cx="1959790" cy="251460"/>
          </a:xfrm>
          <a:prstGeom prst="rect">
            <a:avLst/>
          </a:prstGeom>
        </p:spPr>
      </p:pic>
      <p:grpSp>
        <p:nvGrpSpPr>
          <p:cNvPr id="129" name="object 129"/>
          <p:cNvGrpSpPr/>
          <p:nvPr/>
        </p:nvGrpSpPr>
        <p:grpSpPr>
          <a:xfrm>
            <a:off x="4091366" y="8542020"/>
            <a:ext cx="1332236" cy="299085"/>
            <a:chOff x="1778507" y="8542019"/>
            <a:chExt cx="579120" cy="299085"/>
          </a:xfrm>
        </p:grpSpPr>
        <p:pic>
          <p:nvPicPr>
            <p:cNvPr id="130" name="object 130"/>
            <p:cNvPicPr/>
            <p:nvPr/>
          </p:nvPicPr>
          <p:blipFill>
            <a:blip r:embed="rId27" cstate="print"/>
            <a:stretch>
              <a:fillRect/>
            </a:stretch>
          </p:blipFill>
          <p:spPr>
            <a:xfrm>
              <a:off x="1895855" y="8542019"/>
              <a:ext cx="339851" cy="82295"/>
            </a:xfrm>
            <a:prstGeom prst="rect">
              <a:avLst/>
            </a:prstGeom>
          </p:spPr>
        </p:pic>
        <p:pic>
          <p:nvPicPr>
            <p:cNvPr id="131" name="object 131"/>
            <p:cNvPicPr/>
            <p:nvPr/>
          </p:nvPicPr>
          <p:blipFill>
            <a:blip r:embed="rId28" cstate="print"/>
            <a:stretch>
              <a:fillRect/>
            </a:stretch>
          </p:blipFill>
          <p:spPr>
            <a:xfrm>
              <a:off x="1778507" y="8650223"/>
              <a:ext cx="140128" cy="62483"/>
            </a:xfrm>
            <a:prstGeom prst="rect">
              <a:avLst/>
            </a:prstGeom>
          </p:spPr>
        </p:pic>
        <p:pic>
          <p:nvPicPr>
            <p:cNvPr id="132" name="object 132"/>
            <p:cNvPicPr/>
            <p:nvPr/>
          </p:nvPicPr>
          <p:blipFill>
            <a:blip r:embed="rId29" cstate="print"/>
            <a:stretch>
              <a:fillRect/>
            </a:stretch>
          </p:blipFill>
          <p:spPr>
            <a:xfrm>
              <a:off x="1944623" y="8648699"/>
              <a:ext cx="155447" cy="65531"/>
            </a:xfrm>
            <a:prstGeom prst="rect">
              <a:avLst/>
            </a:prstGeom>
          </p:spPr>
        </p:pic>
        <p:pic>
          <p:nvPicPr>
            <p:cNvPr id="133" name="object 133"/>
            <p:cNvPicPr/>
            <p:nvPr/>
          </p:nvPicPr>
          <p:blipFill>
            <a:blip r:embed="rId30" cstate="print"/>
            <a:stretch>
              <a:fillRect/>
            </a:stretch>
          </p:blipFill>
          <p:spPr>
            <a:xfrm>
              <a:off x="2127503" y="8648699"/>
              <a:ext cx="230124" cy="192023"/>
            </a:xfrm>
            <a:prstGeom prst="rect">
              <a:avLst/>
            </a:prstGeom>
          </p:spPr>
        </p:pic>
      </p:grpSp>
      <p:grpSp>
        <p:nvGrpSpPr>
          <p:cNvPr id="134" name="object 134"/>
          <p:cNvGrpSpPr/>
          <p:nvPr/>
        </p:nvGrpSpPr>
        <p:grpSpPr>
          <a:xfrm>
            <a:off x="5244804" y="8093965"/>
            <a:ext cx="999177" cy="277495"/>
            <a:chOff x="2279904" y="8093964"/>
            <a:chExt cx="434340" cy="277495"/>
          </a:xfrm>
        </p:grpSpPr>
        <p:pic>
          <p:nvPicPr>
            <p:cNvPr id="135" name="object 135"/>
            <p:cNvPicPr/>
            <p:nvPr/>
          </p:nvPicPr>
          <p:blipFill>
            <a:blip r:embed="rId31" cstate="print"/>
            <a:stretch>
              <a:fillRect/>
            </a:stretch>
          </p:blipFill>
          <p:spPr>
            <a:xfrm>
              <a:off x="2279904" y="8093964"/>
              <a:ext cx="284940" cy="67055"/>
            </a:xfrm>
            <a:prstGeom prst="rect">
              <a:avLst/>
            </a:prstGeom>
          </p:spPr>
        </p:pic>
        <p:pic>
          <p:nvPicPr>
            <p:cNvPr id="136" name="object 136"/>
            <p:cNvPicPr/>
            <p:nvPr/>
          </p:nvPicPr>
          <p:blipFill>
            <a:blip r:embed="rId32" cstate="print"/>
            <a:stretch>
              <a:fillRect/>
            </a:stretch>
          </p:blipFill>
          <p:spPr>
            <a:xfrm>
              <a:off x="2282951" y="8200644"/>
              <a:ext cx="431292" cy="82803"/>
            </a:xfrm>
            <a:prstGeom prst="rect">
              <a:avLst/>
            </a:prstGeom>
          </p:spPr>
        </p:pic>
        <p:pic>
          <p:nvPicPr>
            <p:cNvPr id="137" name="object 137"/>
            <p:cNvPicPr/>
            <p:nvPr/>
          </p:nvPicPr>
          <p:blipFill>
            <a:blip r:embed="rId33" cstate="print"/>
            <a:stretch>
              <a:fillRect/>
            </a:stretch>
          </p:blipFill>
          <p:spPr>
            <a:xfrm>
              <a:off x="2282951" y="8305800"/>
              <a:ext cx="260552" cy="65531"/>
            </a:xfrm>
            <a:prstGeom prst="rect">
              <a:avLst/>
            </a:prstGeom>
          </p:spPr>
        </p:pic>
      </p:grpSp>
      <p:pic>
        <p:nvPicPr>
          <p:cNvPr id="138" name="object 138"/>
          <p:cNvPicPr/>
          <p:nvPr/>
        </p:nvPicPr>
        <p:blipFill>
          <a:blip r:embed="rId34" cstate="print"/>
          <a:stretch>
            <a:fillRect/>
          </a:stretch>
        </p:blipFill>
        <p:spPr>
          <a:xfrm>
            <a:off x="3709225" y="6746749"/>
            <a:ext cx="1163984" cy="83819"/>
          </a:xfrm>
          <a:prstGeom prst="rect">
            <a:avLst/>
          </a:prstGeom>
        </p:spPr>
      </p:pic>
      <p:grpSp>
        <p:nvGrpSpPr>
          <p:cNvPr id="139" name="object 139"/>
          <p:cNvGrpSpPr/>
          <p:nvPr/>
        </p:nvGrpSpPr>
        <p:grpSpPr>
          <a:xfrm>
            <a:off x="3877510" y="5426964"/>
            <a:ext cx="1336619" cy="302260"/>
            <a:chOff x="1685544" y="5426964"/>
            <a:chExt cx="581025" cy="302260"/>
          </a:xfrm>
        </p:grpSpPr>
        <p:pic>
          <p:nvPicPr>
            <p:cNvPr id="140" name="object 140"/>
            <p:cNvPicPr/>
            <p:nvPr/>
          </p:nvPicPr>
          <p:blipFill>
            <a:blip r:embed="rId35" cstate="print"/>
            <a:stretch>
              <a:fillRect/>
            </a:stretch>
          </p:blipFill>
          <p:spPr>
            <a:xfrm>
              <a:off x="1804415" y="5426964"/>
              <a:ext cx="341375" cy="246887"/>
            </a:xfrm>
            <a:prstGeom prst="rect">
              <a:avLst/>
            </a:prstGeom>
          </p:spPr>
        </p:pic>
        <p:pic>
          <p:nvPicPr>
            <p:cNvPr id="141" name="object 141"/>
            <p:cNvPicPr/>
            <p:nvPr/>
          </p:nvPicPr>
          <p:blipFill>
            <a:blip r:embed="rId36" cstate="print"/>
            <a:stretch>
              <a:fillRect/>
            </a:stretch>
          </p:blipFill>
          <p:spPr>
            <a:xfrm>
              <a:off x="1685544" y="5533644"/>
              <a:ext cx="147827" cy="187451"/>
            </a:xfrm>
            <a:prstGeom prst="rect">
              <a:avLst/>
            </a:prstGeom>
          </p:spPr>
        </p:pic>
        <p:pic>
          <p:nvPicPr>
            <p:cNvPr id="142" name="object 142"/>
            <p:cNvPicPr/>
            <p:nvPr/>
          </p:nvPicPr>
          <p:blipFill>
            <a:blip r:embed="rId37" cstate="print"/>
            <a:stretch>
              <a:fillRect/>
            </a:stretch>
          </p:blipFill>
          <p:spPr>
            <a:xfrm>
              <a:off x="1853183" y="5532120"/>
              <a:ext cx="158495" cy="196595"/>
            </a:xfrm>
            <a:prstGeom prst="rect">
              <a:avLst/>
            </a:prstGeom>
          </p:spPr>
        </p:pic>
        <p:pic>
          <p:nvPicPr>
            <p:cNvPr id="143" name="object 143"/>
            <p:cNvPicPr/>
            <p:nvPr/>
          </p:nvPicPr>
          <p:blipFill>
            <a:blip r:embed="rId38" cstate="print"/>
            <a:stretch>
              <a:fillRect/>
            </a:stretch>
          </p:blipFill>
          <p:spPr>
            <a:xfrm>
              <a:off x="2036063" y="5532119"/>
              <a:ext cx="230124" cy="192023"/>
            </a:xfrm>
            <a:prstGeom prst="rect">
              <a:avLst/>
            </a:prstGeom>
          </p:spPr>
        </p:pic>
      </p:grpSp>
      <p:pic>
        <p:nvPicPr>
          <p:cNvPr id="144" name="object 144"/>
          <p:cNvPicPr/>
          <p:nvPr/>
        </p:nvPicPr>
        <p:blipFill>
          <a:blip r:embed="rId39" cstate="print"/>
          <a:stretch>
            <a:fillRect/>
          </a:stretch>
        </p:blipFill>
        <p:spPr>
          <a:xfrm>
            <a:off x="2566309" y="5224272"/>
            <a:ext cx="1202516" cy="251460"/>
          </a:xfrm>
          <a:prstGeom prst="rect">
            <a:avLst/>
          </a:prstGeom>
        </p:spPr>
      </p:pic>
      <p:sp>
        <p:nvSpPr>
          <p:cNvPr id="145" name="object 145"/>
          <p:cNvSpPr/>
          <p:nvPr/>
        </p:nvSpPr>
        <p:spPr>
          <a:xfrm>
            <a:off x="3172824" y="7563611"/>
            <a:ext cx="0" cy="570230"/>
          </a:xfrm>
          <a:custGeom>
            <a:avLst/>
            <a:gdLst/>
            <a:ahLst/>
            <a:cxnLst/>
            <a:rect l="l" t="t" r="r" b="b"/>
            <a:pathLst>
              <a:path h="570229">
                <a:moveTo>
                  <a:pt x="0" y="569975"/>
                </a:moveTo>
                <a:lnTo>
                  <a:pt x="0" y="0"/>
                </a:lnTo>
              </a:path>
            </a:pathLst>
          </a:custGeom>
          <a:ln w="1524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grpSp>
        <p:nvGrpSpPr>
          <p:cNvPr id="146" name="object 146"/>
          <p:cNvGrpSpPr/>
          <p:nvPr/>
        </p:nvGrpSpPr>
        <p:grpSpPr>
          <a:xfrm>
            <a:off x="3670659" y="8340852"/>
            <a:ext cx="292157" cy="347980"/>
            <a:chOff x="1595627" y="8340852"/>
            <a:chExt cx="127000" cy="347980"/>
          </a:xfrm>
        </p:grpSpPr>
        <p:sp>
          <p:nvSpPr>
            <p:cNvPr id="147" name="object 147"/>
            <p:cNvSpPr/>
            <p:nvPr/>
          </p:nvSpPr>
          <p:spPr>
            <a:xfrm>
              <a:off x="1600199" y="8345424"/>
              <a:ext cx="117475" cy="338455"/>
            </a:xfrm>
            <a:custGeom>
              <a:avLst/>
              <a:gdLst/>
              <a:ahLst/>
              <a:cxnLst/>
              <a:rect l="l" t="t" r="r" b="b"/>
              <a:pathLst>
                <a:path w="117475" h="338454">
                  <a:moveTo>
                    <a:pt x="0" y="338328"/>
                  </a:moveTo>
                  <a:lnTo>
                    <a:pt x="117348" y="338328"/>
                  </a:lnTo>
                  <a:lnTo>
                    <a:pt x="117348" y="0"/>
                  </a:lnTo>
                  <a:lnTo>
                    <a:pt x="0" y="0"/>
                  </a:lnTo>
                  <a:lnTo>
                    <a:pt x="0" y="338328"/>
                  </a:lnTo>
                  <a:close/>
                </a:path>
              </a:pathLst>
            </a:custGeom>
            <a:ln w="9143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148" name="object 148"/>
            <p:cNvPicPr/>
            <p:nvPr/>
          </p:nvPicPr>
          <p:blipFill>
            <a:blip r:embed="rId6" cstate="print"/>
            <a:stretch>
              <a:fillRect/>
            </a:stretch>
          </p:blipFill>
          <p:spPr>
            <a:xfrm>
              <a:off x="1632204" y="8474964"/>
              <a:ext cx="54673" cy="64515"/>
            </a:xfrm>
            <a:prstGeom prst="rect">
              <a:avLst/>
            </a:prstGeom>
          </p:spPr>
        </p:pic>
      </p:grpSp>
      <p:sp>
        <p:nvSpPr>
          <p:cNvPr id="149" name="object 149"/>
          <p:cNvSpPr/>
          <p:nvPr/>
        </p:nvSpPr>
        <p:spPr>
          <a:xfrm>
            <a:off x="1444422" y="9410701"/>
            <a:ext cx="15051933" cy="10795"/>
          </a:xfrm>
          <a:custGeom>
            <a:avLst/>
            <a:gdLst/>
            <a:ahLst/>
            <a:cxnLst/>
            <a:rect l="l" t="t" r="r" b="b"/>
            <a:pathLst>
              <a:path w="6543040" h="10795">
                <a:moveTo>
                  <a:pt x="6542531" y="10667"/>
                </a:moveTo>
                <a:lnTo>
                  <a:pt x="0" y="10667"/>
                </a:lnTo>
                <a:lnTo>
                  <a:pt x="0" y="0"/>
                </a:lnTo>
                <a:lnTo>
                  <a:pt x="6542531" y="0"/>
                </a:lnTo>
                <a:lnTo>
                  <a:pt x="6542531" y="10667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0" name="object 150"/>
          <p:cNvSpPr txBox="1"/>
          <p:nvPr/>
        </p:nvSpPr>
        <p:spPr>
          <a:xfrm>
            <a:off x="16290754" y="349008"/>
            <a:ext cx="192824" cy="135935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sz="800" spc="10" dirty="0">
                <a:latin typeface="Microsoft Sans Serif"/>
                <a:cs typeface="Microsoft Sans Serif"/>
              </a:rPr>
              <a:t>9</a:t>
            </a:r>
            <a:endParaRPr sz="800">
              <a:latin typeface="Microsoft Sans Serif"/>
              <a:cs typeface="Microsoft Sans Serif"/>
            </a:endParaRPr>
          </a:p>
        </p:txBody>
      </p:sp>
      <p:sp>
        <p:nvSpPr>
          <p:cNvPr id="151" name="object 151"/>
          <p:cNvSpPr txBox="1"/>
          <p:nvPr/>
        </p:nvSpPr>
        <p:spPr>
          <a:xfrm>
            <a:off x="1415216" y="602242"/>
            <a:ext cx="7414947" cy="1398973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 marR="5080" indent="154940">
              <a:lnSpc>
                <a:spcPct val="143100"/>
              </a:lnSpc>
              <a:spcBef>
                <a:spcPts val="100"/>
              </a:spcBef>
            </a:pPr>
            <a:r>
              <a:rPr sz="700" spc="-5" dirty="0">
                <a:latin typeface="Microsoft Sans Serif"/>
                <a:cs typeface="Microsoft Sans Serif"/>
              </a:rPr>
              <a:t>Los </a:t>
            </a:r>
            <a:r>
              <a:rPr sz="700" spc="15" dirty="0">
                <a:latin typeface="Microsoft Sans Serif"/>
                <a:cs typeface="Microsoft Sans Serif"/>
              </a:rPr>
              <a:t>esquemas </a:t>
            </a:r>
            <a:r>
              <a:rPr sz="700" spc="20" dirty="0">
                <a:latin typeface="Microsoft Sans Serif"/>
                <a:cs typeface="Microsoft Sans Serif"/>
              </a:rPr>
              <a:t>de </a:t>
            </a:r>
            <a:r>
              <a:rPr sz="700" spc="15" dirty="0">
                <a:latin typeface="Microsoft Sans Serif"/>
                <a:cs typeface="Microsoft Sans Serif"/>
              </a:rPr>
              <a:t>inyección </a:t>
            </a:r>
            <a:r>
              <a:rPr sz="700" spc="20" dirty="0">
                <a:latin typeface="Microsoft Sans Serif"/>
                <a:cs typeface="Microsoft Sans Serif"/>
              </a:rPr>
              <a:t>de voltaje </a:t>
            </a:r>
            <a:r>
              <a:rPr sz="700" spc="30" dirty="0">
                <a:latin typeface="Microsoft Sans Serif"/>
                <a:cs typeface="Microsoft Sans Serif"/>
              </a:rPr>
              <a:t>operan </a:t>
            </a:r>
            <a:r>
              <a:rPr sz="700" spc="20" dirty="0">
                <a:latin typeface="Microsoft Sans Serif"/>
                <a:cs typeface="Microsoft Sans Serif"/>
              </a:rPr>
              <a:t>con </a:t>
            </a:r>
            <a:r>
              <a:rPr sz="700" spc="10" dirty="0">
                <a:latin typeface="Microsoft Sans Serif"/>
                <a:cs typeface="Microsoft Sans Serif"/>
              </a:rPr>
              <a:t>la </a:t>
            </a:r>
            <a:r>
              <a:rPr sz="700" spc="30" dirty="0">
                <a:latin typeface="Microsoft Sans Serif"/>
                <a:cs typeface="Microsoft Sans Serif"/>
              </a:rPr>
              <a:t>misma </a:t>
            </a:r>
            <a:r>
              <a:rPr sz="700" spc="15" dirty="0">
                <a:latin typeface="Microsoft Sans Serif"/>
                <a:cs typeface="Microsoft Sans Serif"/>
              </a:rPr>
              <a:t>sensibilidad </a:t>
            </a:r>
            <a:r>
              <a:rPr sz="700" spc="20" dirty="0">
                <a:latin typeface="Microsoft Sans Serif"/>
                <a:cs typeface="Microsoft Sans Serif"/>
              </a:rPr>
              <a:t> </a:t>
            </a:r>
            <a:r>
              <a:rPr sz="700" spc="25" dirty="0">
                <a:latin typeface="Microsoft Sans Serif"/>
                <a:cs typeface="Microsoft Sans Serif"/>
              </a:rPr>
              <a:t>para</a:t>
            </a:r>
            <a:r>
              <a:rPr sz="700" spc="-10" dirty="0">
                <a:latin typeface="Microsoft Sans Serif"/>
                <a:cs typeface="Microsoft Sans Serif"/>
              </a:rPr>
              <a:t> </a:t>
            </a:r>
            <a:r>
              <a:rPr sz="700" spc="10" dirty="0">
                <a:latin typeface="Microsoft Sans Serif"/>
                <a:cs typeface="Microsoft Sans Serif"/>
              </a:rPr>
              <a:t>fallas</a:t>
            </a:r>
            <a:r>
              <a:rPr sz="700" spc="-5" dirty="0">
                <a:latin typeface="Microsoft Sans Serif"/>
                <a:cs typeface="Microsoft Sans Serif"/>
              </a:rPr>
              <a:t> </a:t>
            </a:r>
            <a:r>
              <a:rPr sz="700" spc="20" dirty="0">
                <a:latin typeface="Microsoft Sans Serif"/>
                <a:cs typeface="Microsoft Sans Serif"/>
              </a:rPr>
              <a:t>en</a:t>
            </a:r>
            <a:r>
              <a:rPr sz="700" spc="-5" dirty="0">
                <a:latin typeface="Microsoft Sans Serif"/>
                <a:cs typeface="Microsoft Sans Serif"/>
              </a:rPr>
              <a:t> </a:t>
            </a:r>
            <a:r>
              <a:rPr sz="700" spc="40" dirty="0">
                <a:latin typeface="Microsoft Sans Serif"/>
                <a:cs typeface="Microsoft Sans Serif"/>
              </a:rPr>
              <a:t>todo</a:t>
            </a:r>
            <a:r>
              <a:rPr sz="700" spc="-5" dirty="0">
                <a:latin typeface="Microsoft Sans Serif"/>
                <a:cs typeface="Microsoft Sans Serif"/>
              </a:rPr>
              <a:t> </a:t>
            </a:r>
            <a:r>
              <a:rPr sz="700" spc="10" dirty="0">
                <a:latin typeface="Microsoft Sans Serif"/>
                <a:cs typeface="Microsoft Sans Serif"/>
              </a:rPr>
              <a:t>el</a:t>
            </a:r>
            <a:r>
              <a:rPr sz="700" spc="-5" dirty="0">
                <a:latin typeface="Microsoft Sans Serif"/>
                <a:cs typeface="Microsoft Sans Serif"/>
              </a:rPr>
              <a:t> </a:t>
            </a:r>
            <a:r>
              <a:rPr sz="700" spc="35" dirty="0">
                <a:latin typeface="Microsoft Sans Serif"/>
                <a:cs typeface="Microsoft Sans Serif"/>
              </a:rPr>
              <a:t>rango</a:t>
            </a:r>
            <a:r>
              <a:rPr sz="700" spc="-5" dirty="0">
                <a:latin typeface="Microsoft Sans Serif"/>
                <a:cs typeface="Microsoft Sans Serif"/>
              </a:rPr>
              <a:t> </a:t>
            </a:r>
            <a:r>
              <a:rPr sz="700" spc="20" dirty="0">
                <a:latin typeface="Microsoft Sans Serif"/>
                <a:cs typeface="Microsoft Sans Serif"/>
              </a:rPr>
              <a:t>de</a:t>
            </a:r>
            <a:r>
              <a:rPr sz="700" spc="-5" dirty="0">
                <a:latin typeface="Microsoft Sans Serif"/>
                <a:cs typeface="Microsoft Sans Serif"/>
              </a:rPr>
              <a:t> </a:t>
            </a:r>
            <a:r>
              <a:rPr sz="700" spc="10" dirty="0">
                <a:latin typeface="Microsoft Sans Serif"/>
                <a:cs typeface="Microsoft Sans Serif"/>
              </a:rPr>
              <a:t>los</a:t>
            </a:r>
            <a:r>
              <a:rPr sz="700" spc="-5" dirty="0">
                <a:latin typeface="Microsoft Sans Serif"/>
                <a:cs typeface="Microsoft Sans Serif"/>
              </a:rPr>
              <a:t> </a:t>
            </a:r>
            <a:r>
              <a:rPr sz="700" spc="15" dirty="0">
                <a:latin typeface="Microsoft Sans Serif"/>
                <a:cs typeface="Microsoft Sans Serif"/>
              </a:rPr>
              <a:t>devanados.</a:t>
            </a:r>
            <a:r>
              <a:rPr sz="700" spc="-5" dirty="0">
                <a:latin typeface="Microsoft Sans Serif"/>
                <a:cs typeface="Microsoft Sans Serif"/>
              </a:rPr>
              <a:t> </a:t>
            </a:r>
            <a:r>
              <a:rPr sz="700" spc="25" dirty="0">
                <a:latin typeface="Microsoft Sans Serif"/>
                <a:cs typeface="Microsoft Sans Serif"/>
              </a:rPr>
              <a:t>Proporcionan</a:t>
            </a:r>
            <a:r>
              <a:rPr sz="700" spc="-5" dirty="0">
                <a:latin typeface="Microsoft Sans Serif"/>
                <a:cs typeface="Microsoft Sans Serif"/>
              </a:rPr>
              <a:t> </a:t>
            </a:r>
            <a:r>
              <a:rPr sz="700" spc="30" dirty="0">
                <a:latin typeface="Microsoft Sans Serif"/>
                <a:cs typeface="Microsoft Sans Serif"/>
              </a:rPr>
              <a:t>una</a:t>
            </a:r>
            <a:r>
              <a:rPr sz="700" spc="-5" dirty="0">
                <a:latin typeface="Microsoft Sans Serif"/>
                <a:cs typeface="Microsoft Sans Serif"/>
              </a:rPr>
              <a:t> </a:t>
            </a:r>
            <a:r>
              <a:rPr sz="700" spc="25" dirty="0">
                <a:latin typeface="Microsoft Sans Serif"/>
                <a:cs typeface="Microsoft Sans Serif"/>
              </a:rPr>
              <a:t>protección </a:t>
            </a:r>
            <a:r>
              <a:rPr sz="700" spc="30" dirty="0">
                <a:latin typeface="Microsoft Sans Serif"/>
                <a:cs typeface="Microsoft Sans Serif"/>
              </a:rPr>
              <a:t> </a:t>
            </a:r>
            <a:r>
              <a:rPr sz="700" spc="20" dirty="0">
                <a:latin typeface="Microsoft Sans Serif"/>
                <a:cs typeface="Microsoft Sans Serif"/>
              </a:rPr>
              <a:t>de </a:t>
            </a:r>
            <a:r>
              <a:rPr sz="700" spc="15" dirty="0">
                <a:latin typeface="Microsoft Sans Serif"/>
                <a:cs typeface="Microsoft Sans Serif"/>
              </a:rPr>
              <a:t>falla </a:t>
            </a:r>
            <a:r>
              <a:rPr sz="700" dirty="0">
                <a:latin typeface="Microsoft Sans Serif"/>
                <a:cs typeface="Microsoft Sans Serif"/>
              </a:rPr>
              <a:t>a </a:t>
            </a:r>
            <a:r>
              <a:rPr sz="700" spc="30" dirty="0">
                <a:latin typeface="Microsoft Sans Serif"/>
                <a:cs typeface="Microsoft Sans Serif"/>
              </a:rPr>
              <a:t>tierra </a:t>
            </a:r>
            <a:r>
              <a:rPr sz="700" spc="20" dirty="0">
                <a:latin typeface="Microsoft Sans Serif"/>
                <a:cs typeface="Microsoft Sans Serif"/>
              </a:rPr>
              <a:t>del </a:t>
            </a:r>
            <a:r>
              <a:rPr sz="700" spc="10" dirty="0">
                <a:latin typeface="Microsoft Sans Serif"/>
                <a:cs typeface="Microsoft Sans Serif"/>
              </a:rPr>
              <a:t>100 </a:t>
            </a:r>
            <a:r>
              <a:rPr sz="700" spc="40" dirty="0">
                <a:latin typeface="Microsoft Sans Serif"/>
                <a:cs typeface="Microsoft Sans Serif"/>
              </a:rPr>
              <a:t>por </a:t>
            </a:r>
            <a:r>
              <a:rPr sz="700" spc="20" dirty="0">
                <a:latin typeface="Microsoft Sans Serif"/>
                <a:cs typeface="Microsoft Sans Serif"/>
              </a:rPr>
              <a:t>ciento </a:t>
            </a:r>
            <a:r>
              <a:rPr sz="700" spc="30" dirty="0">
                <a:latin typeface="Microsoft Sans Serif"/>
                <a:cs typeface="Microsoft Sans Serif"/>
              </a:rPr>
              <a:t>independientemente </a:t>
            </a:r>
            <a:r>
              <a:rPr sz="700" spc="20" dirty="0">
                <a:latin typeface="Microsoft Sans Serif"/>
                <a:cs typeface="Microsoft Sans Serif"/>
              </a:rPr>
              <a:t>de </a:t>
            </a:r>
            <a:r>
              <a:rPr sz="700" spc="10" dirty="0">
                <a:latin typeface="Microsoft Sans Serif"/>
                <a:cs typeface="Microsoft Sans Serif"/>
              </a:rPr>
              <a:t>los </a:t>
            </a:r>
            <a:r>
              <a:rPr sz="700" spc="15" dirty="0">
                <a:latin typeface="Microsoft Sans Serif"/>
                <a:cs typeface="Microsoft Sans Serif"/>
              </a:rPr>
              <a:t>esquemas </a:t>
            </a:r>
            <a:r>
              <a:rPr sz="700" spc="20" dirty="0">
                <a:latin typeface="Microsoft Sans Serif"/>
                <a:cs typeface="Microsoft Sans Serif"/>
              </a:rPr>
              <a:t>de </a:t>
            </a:r>
            <a:r>
              <a:rPr sz="700" spc="-175" dirty="0">
                <a:latin typeface="Microsoft Sans Serif"/>
                <a:cs typeface="Microsoft Sans Serif"/>
              </a:rPr>
              <a:t> </a:t>
            </a:r>
            <a:r>
              <a:rPr sz="700" spc="15" dirty="0">
                <a:latin typeface="Microsoft Sans Serif"/>
                <a:cs typeface="Microsoft Sans Serif"/>
              </a:rPr>
              <a:t>falla </a:t>
            </a:r>
            <a:r>
              <a:rPr sz="700" dirty="0">
                <a:latin typeface="Microsoft Sans Serif"/>
                <a:cs typeface="Microsoft Sans Serif"/>
              </a:rPr>
              <a:t>a </a:t>
            </a:r>
            <a:r>
              <a:rPr sz="700" spc="30" dirty="0">
                <a:latin typeface="Microsoft Sans Serif"/>
                <a:cs typeface="Microsoft Sans Serif"/>
              </a:rPr>
              <a:t>tierra </a:t>
            </a:r>
            <a:r>
              <a:rPr sz="700" spc="20" dirty="0">
                <a:latin typeface="Microsoft Sans Serif"/>
                <a:cs typeface="Microsoft Sans Serif"/>
              </a:rPr>
              <a:t>del </a:t>
            </a:r>
            <a:r>
              <a:rPr sz="700" spc="10" dirty="0">
                <a:latin typeface="Microsoft Sans Serif"/>
                <a:cs typeface="Microsoft Sans Serif"/>
              </a:rPr>
              <a:t>95 </a:t>
            </a:r>
            <a:r>
              <a:rPr sz="700" spc="40" dirty="0">
                <a:latin typeface="Microsoft Sans Serif"/>
                <a:cs typeface="Microsoft Sans Serif"/>
              </a:rPr>
              <a:t>por </a:t>
            </a:r>
            <a:r>
              <a:rPr sz="700" spc="20" dirty="0">
                <a:latin typeface="Microsoft Sans Serif"/>
                <a:cs typeface="Microsoft Sans Serif"/>
              </a:rPr>
              <a:t>ciento. </a:t>
            </a:r>
            <a:r>
              <a:rPr sz="700" spc="10" dirty="0">
                <a:latin typeface="Microsoft Sans Serif"/>
                <a:cs typeface="Microsoft Sans Serif"/>
              </a:rPr>
              <a:t>Además, estos </a:t>
            </a:r>
            <a:r>
              <a:rPr sz="700" spc="15" dirty="0">
                <a:latin typeface="Microsoft Sans Serif"/>
                <a:cs typeface="Microsoft Sans Serif"/>
              </a:rPr>
              <a:t>esquemas </a:t>
            </a:r>
            <a:r>
              <a:rPr sz="700" spc="20" dirty="0">
                <a:latin typeface="Microsoft Sans Serif"/>
                <a:cs typeface="Microsoft Sans Serif"/>
              </a:rPr>
              <a:t>son </a:t>
            </a:r>
            <a:r>
              <a:rPr sz="700" spc="25" dirty="0">
                <a:latin typeface="Microsoft Sans Serif"/>
                <a:cs typeface="Microsoft Sans Serif"/>
              </a:rPr>
              <a:t> autocontrolados </a:t>
            </a:r>
            <a:r>
              <a:rPr sz="700" spc="5" dirty="0">
                <a:latin typeface="Microsoft Sans Serif"/>
                <a:cs typeface="Microsoft Sans Serif"/>
              </a:rPr>
              <a:t>y </a:t>
            </a:r>
            <a:r>
              <a:rPr sz="700" spc="25" dirty="0">
                <a:latin typeface="Microsoft Sans Serif"/>
                <a:cs typeface="Microsoft Sans Serif"/>
              </a:rPr>
              <a:t>tienen </a:t>
            </a:r>
            <a:r>
              <a:rPr sz="700" spc="30" dirty="0">
                <a:latin typeface="Microsoft Sans Serif"/>
                <a:cs typeface="Microsoft Sans Serif"/>
              </a:rPr>
              <a:t>una </a:t>
            </a:r>
            <a:r>
              <a:rPr sz="700" spc="15" dirty="0">
                <a:latin typeface="Microsoft Sans Serif"/>
                <a:cs typeface="Microsoft Sans Serif"/>
              </a:rPr>
              <a:t>sensibilidad </a:t>
            </a:r>
            <a:r>
              <a:rPr sz="700" spc="25" dirty="0">
                <a:latin typeface="Microsoft Sans Serif"/>
                <a:cs typeface="Microsoft Sans Serif"/>
              </a:rPr>
              <a:t>independiente </a:t>
            </a:r>
            <a:r>
              <a:rPr sz="700" spc="20" dirty="0">
                <a:latin typeface="Microsoft Sans Serif"/>
                <a:cs typeface="Microsoft Sans Serif"/>
              </a:rPr>
              <a:t>del voltaje del </a:t>
            </a:r>
            <a:r>
              <a:rPr sz="700" spc="25" dirty="0">
                <a:latin typeface="Microsoft Sans Serif"/>
                <a:cs typeface="Microsoft Sans Serif"/>
              </a:rPr>
              <a:t> </a:t>
            </a:r>
            <a:r>
              <a:rPr sz="700" spc="15" dirty="0">
                <a:latin typeface="Microsoft Sans Serif"/>
                <a:cs typeface="Microsoft Sans Serif"/>
              </a:rPr>
              <a:t>sistema, </a:t>
            </a:r>
            <a:r>
              <a:rPr sz="700" spc="10" dirty="0">
                <a:latin typeface="Microsoft Sans Serif"/>
                <a:cs typeface="Microsoft Sans Serif"/>
              </a:rPr>
              <a:t>la </a:t>
            </a:r>
            <a:r>
              <a:rPr sz="700" spc="25" dirty="0">
                <a:latin typeface="Microsoft Sans Serif"/>
                <a:cs typeface="Microsoft Sans Serif"/>
              </a:rPr>
              <a:t>corriente </a:t>
            </a:r>
            <a:r>
              <a:rPr sz="700" spc="20" dirty="0">
                <a:latin typeface="Microsoft Sans Serif"/>
                <a:cs typeface="Microsoft Sans Serif"/>
              </a:rPr>
              <a:t>de </a:t>
            </a:r>
            <a:r>
              <a:rPr sz="700" spc="15" dirty="0">
                <a:latin typeface="Microsoft Sans Serif"/>
                <a:cs typeface="Microsoft Sans Serif"/>
              </a:rPr>
              <a:t>carga </a:t>
            </a:r>
            <a:r>
              <a:rPr sz="700" spc="5" dirty="0">
                <a:latin typeface="Microsoft Sans Serif"/>
                <a:cs typeface="Microsoft Sans Serif"/>
              </a:rPr>
              <a:t>y </a:t>
            </a:r>
            <a:r>
              <a:rPr sz="700" spc="10" dirty="0">
                <a:latin typeface="Microsoft Sans Serif"/>
                <a:cs typeface="Microsoft Sans Serif"/>
              </a:rPr>
              <a:t>la </a:t>
            </a:r>
            <a:r>
              <a:rPr sz="700" spc="15" dirty="0">
                <a:latin typeface="Microsoft Sans Serif"/>
                <a:cs typeface="Microsoft Sans Serif"/>
              </a:rPr>
              <a:t>frecuencia. </a:t>
            </a:r>
            <a:r>
              <a:rPr sz="700" spc="-30" dirty="0">
                <a:latin typeface="Microsoft Sans Serif"/>
                <a:cs typeface="Microsoft Sans Serif"/>
              </a:rPr>
              <a:t>El </a:t>
            </a:r>
            <a:r>
              <a:rPr sz="700" spc="20" dirty="0">
                <a:latin typeface="Microsoft Sans Serif"/>
                <a:cs typeface="Microsoft Sans Serif"/>
              </a:rPr>
              <a:t>uso de </a:t>
            </a:r>
            <a:r>
              <a:rPr sz="700" spc="15" dirty="0">
                <a:latin typeface="Microsoft Sans Serif"/>
                <a:cs typeface="Microsoft Sans Serif"/>
              </a:rPr>
              <a:t>frecuencias </a:t>
            </a:r>
            <a:r>
              <a:rPr sz="700" spc="20" dirty="0">
                <a:latin typeface="Microsoft Sans Serif"/>
                <a:cs typeface="Microsoft Sans Serif"/>
              </a:rPr>
              <a:t> subarmónicas ofrece </a:t>
            </a:r>
            <a:r>
              <a:rPr sz="700" spc="30" dirty="0">
                <a:latin typeface="Microsoft Sans Serif"/>
                <a:cs typeface="Microsoft Sans Serif"/>
              </a:rPr>
              <a:t>una </a:t>
            </a:r>
            <a:r>
              <a:rPr sz="700" spc="15" dirty="0">
                <a:latin typeface="Microsoft Sans Serif"/>
                <a:cs typeface="Microsoft Sans Serif"/>
              </a:rPr>
              <a:t>sensibilidad </a:t>
            </a:r>
            <a:r>
              <a:rPr sz="700" spc="25" dirty="0">
                <a:latin typeface="Microsoft Sans Serif"/>
                <a:cs typeface="Microsoft Sans Serif"/>
              </a:rPr>
              <a:t>mejorada </a:t>
            </a:r>
            <a:r>
              <a:rPr sz="700" spc="30" dirty="0">
                <a:latin typeface="Microsoft Sans Serif"/>
                <a:cs typeface="Microsoft Sans Serif"/>
              </a:rPr>
              <a:t>debido </a:t>
            </a:r>
            <a:r>
              <a:rPr sz="700" dirty="0">
                <a:latin typeface="Microsoft Sans Serif"/>
                <a:cs typeface="Microsoft Sans Serif"/>
              </a:rPr>
              <a:t>a </a:t>
            </a:r>
            <a:r>
              <a:rPr sz="700" spc="10" dirty="0">
                <a:latin typeface="Microsoft Sans Serif"/>
                <a:cs typeface="Microsoft Sans Serif"/>
              </a:rPr>
              <a:t>la </a:t>
            </a:r>
            <a:r>
              <a:rPr sz="700" spc="40" dirty="0">
                <a:latin typeface="Microsoft Sans Serif"/>
                <a:cs typeface="Microsoft Sans Serif"/>
              </a:rPr>
              <a:t>ruta </a:t>
            </a:r>
            <a:r>
              <a:rPr sz="700" spc="20" dirty="0">
                <a:latin typeface="Microsoft Sans Serif"/>
                <a:cs typeface="Microsoft Sans Serif"/>
              </a:rPr>
              <a:t>de </a:t>
            </a:r>
            <a:r>
              <a:rPr sz="700" spc="25" dirty="0">
                <a:latin typeface="Microsoft Sans Serif"/>
                <a:cs typeface="Microsoft Sans Serif"/>
              </a:rPr>
              <a:t> </a:t>
            </a:r>
            <a:r>
              <a:rPr sz="700" spc="20" dirty="0">
                <a:latin typeface="Microsoft Sans Serif"/>
                <a:cs typeface="Microsoft Sans Serif"/>
              </a:rPr>
              <a:t>impedancia más alta de </a:t>
            </a:r>
            <a:r>
              <a:rPr sz="700" dirty="0">
                <a:latin typeface="Microsoft Sans Serif"/>
                <a:cs typeface="Microsoft Sans Serif"/>
              </a:rPr>
              <a:t>las </a:t>
            </a:r>
            <a:r>
              <a:rPr sz="700" spc="10" dirty="0">
                <a:latin typeface="Microsoft Sans Serif"/>
                <a:cs typeface="Microsoft Sans Serif"/>
              </a:rPr>
              <a:t>capacitancias </a:t>
            </a:r>
            <a:r>
              <a:rPr sz="700" spc="20" dirty="0">
                <a:latin typeface="Microsoft Sans Serif"/>
                <a:cs typeface="Microsoft Sans Serif"/>
              </a:rPr>
              <a:t>del </a:t>
            </a:r>
            <a:r>
              <a:rPr sz="700" spc="30" dirty="0">
                <a:latin typeface="Microsoft Sans Serif"/>
                <a:cs typeface="Microsoft Sans Serif"/>
              </a:rPr>
              <a:t>generador </a:t>
            </a:r>
            <a:r>
              <a:rPr sz="700" spc="20" dirty="0">
                <a:latin typeface="Microsoft Sans Serif"/>
                <a:cs typeface="Microsoft Sans Serif"/>
              </a:rPr>
              <a:t>en </a:t>
            </a:r>
            <a:r>
              <a:rPr sz="700" spc="5" dirty="0">
                <a:latin typeface="Microsoft Sans Serif"/>
                <a:cs typeface="Microsoft Sans Serif"/>
              </a:rPr>
              <a:t>estas </a:t>
            </a:r>
            <a:r>
              <a:rPr sz="700" spc="10" dirty="0">
                <a:latin typeface="Microsoft Sans Serif"/>
                <a:cs typeface="Microsoft Sans Serif"/>
              </a:rPr>
              <a:t> frecuencias. Además, </a:t>
            </a:r>
            <a:r>
              <a:rPr sz="700" dirty="0">
                <a:latin typeface="Microsoft Sans Serif"/>
                <a:cs typeface="Microsoft Sans Serif"/>
              </a:rPr>
              <a:t>las </a:t>
            </a:r>
            <a:r>
              <a:rPr sz="700" spc="20" dirty="0">
                <a:latin typeface="Microsoft Sans Serif"/>
                <a:cs typeface="Microsoft Sans Serif"/>
              </a:rPr>
              <a:t>integraciones </a:t>
            </a:r>
            <a:r>
              <a:rPr sz="700" spc="35" dirty="0">
                <a:latin typeface="Microsoft Sans Serif"/>
                <a:cs typeface="Microsoft Sans Serif"/>
              </a:rPr>
              <a:t>durante </a:t>
            </a:r>
            <a:r>
              <a:rPr sz="700" spc="30" dirty="0">
                <a:latin typeface="Microsoft Sans Serif"/>
                <a:cs typeface="Microsoft Sans Serif"/>
              </a:rPr>
              <a:t>medio </a:t>
            </a:r>
            <a:r>
              <a:rPr sz="700" spc="5" dirty="0">
                <a:latin typeface="Microsoft Sans Serif"/>
                <a:cs typeface="Microsoft Sans Serif"/>
              </a:rPr>
              <a:t>ciclo </a:t>
            </a:r>
            <a:r>
              <a:rPr sz="700" spc="20" dirty="0">
                <a:latin typeface="Microsoft Sans Serif"/>
                <a:cs typeface="Microsoft Sans Serif"/>
              </a:rPr>
              <a:t>de </a:t>
            </a:r>
            <a:r>
              <a:rPr sz="700" spc="10" dirty="0">
                <a:latin typeface="Microsoft Sans Serif"/>
                <a:cs typeface="Microsoft Sans Serif"/>
              </a:rPr>
              <a:t>la </a:t>
            </a:r>
            <a:r>
              <a:rPr sz="700" spc="15" dirty="0">
                <a:latin typeface="Microsoft Sans Serif"/>
                <a:cs typeface="Microsoft Sans Serif"/>
              </a:rPr>
              <a:t>frecuencia </a:t>
            </a:r>
            <a:r>
              <a:rPr sz="700" spc="20" dirty="0">
                <a:latin typeface="Microsoft Sans Serif"/>
                <a:cs typeface="Microsoft Sans Serif"/>
              </a:rPr>
              <a:t> </a:t>
            </a:r>
            <a:r>
              <a:rPr sz="700" spc="25" dirty="0">
                <a:latin typeface="Microsoft Sans Serif"/>
                <a:cs typeface="Microsoft Sans Serif"/>
              </a:rPr>
              <a:t>subarmónica dan </a:t>
            </a:r>
            <a:r>
              <a:rPr sz="700" spc="30" dirty="0">
                <a:latin typeface="Microsoft Sans Serif"/>
                <a:cs typeface="Microsoft Sans Serif"/>
              </a:rPr>
              <a:t>como </a:t>
            </a:r>
            <a:r>
              <a:rPr sz="700" spc="25" dirty="0">
                <a:latin typeface="Microsoft Sans Serif"/>
                <a:cs typeface="Microsoft Sans Serif"/>
              </a:rPr>
              <a:t>resultado contribuciones </a:t>
            </a:r>
            <a:r>
              <a:rPr sz="700" spc="20" dirty="0">
                <a:latin typeface="Microsoft Sans Serif"/>
                <a:cs typeface="Microsoft Sans Serif"/>
              </a:rPr>
              <a:t>cero de </a:t>
            </a:r>
            <a:r>
              <a:rPr sz="700" dirty="0">
                <a:latin typeface="Microsoft Sans Serif"/>
                <a:cs typeface="Microsoft Sans Serif"/>
              </a:rPr>
              <a:t>las </a:t>
            </a:r>
            <a:r>
              <a:rPr sz="700" spc="5" dirty="0">
                <a:latin typeface="Microsoft Sans Serif"/>
                <a:cs typeface="Microsoft Sans Serif"/>
              </a:rPr>
              <a:t>señales </a:t>
            </a:r>
            <a:r>
              <a:rPr sz="700" spc="20" dirty="0">
                <a:latin typeface="Microsoft Sans Serif"/>
                <a:cs typeface="Microsoft Sans Serif"/>
              </a:rPr>
              <a:t>de </a:t>
            </a:r>
            <a:r>
              <a:rPr sz="700" spc="25" dirty="0">
                <a:latin typeface="Microsoft Sans Serif"/>
                <a:cs typeface="Microsoft Sans Serif"/>
              </a:rPr>
              <a:t> </a:t>
            </a:r>
            <a:r>
              <a:rPr sz="700" spc="15" dirty="0">
                <a:latin typeface="Microsoft Sans Serif"/>
                <a:cs typeface="Microsoft Sans Serif"/>
              </a:rPr>
              <a:t>frecuencia </a:t>
            </a:r>
            <a:r>
              <a:rPr sz="700" spc="20" dirty="0">
                <a:latin typeface="Microsoft Sans Serif"/>
                <a:cs typeface="Microsoft Sans Serif"/>
              </a:rPr>
              <a:t>del </a:t>
            </a:r>
            <a:r>
              <a:rPr sz="700" spc="15" dirty="0">
                <a:latin typeface="Microsoft Sans Serif"/>
                <a:cs typeface="Microsoft Sans Serif"/>
              </a:rPr>
              <a:t>sistema </a:t>
            </a:r>
            <a:r>
              <a:rPr sz="700" spc="5" dirty="0">
                <a:latin typeface="Microsoft Sans Serif"/>
                <a:cs typeface="Microsoft Sans Serif"/>
              </a:rPr>
              <a:t>y </a:t>
            </a:r>
            <a:r>
              <a:rPr sz="700" spc="25" dirty="0">
                <a:latin typeface="Microsoft Sans Serif"/>
                <a:cs typeface="Microsoft Sans Serif"/>
              </a:rPr>
              <a:t>armónicos </a:t>
            </a:r>
            <a:r>
              <a:rPr sz="700" spc="-15" dirty="0">
                <a:latin typeface="Microsoft Sans Serif"/>
                <a:cs typeface="Microsoft Sans Serif"/>
              </a:rPr>
              <a:t>(es </a:t>
            </a:r>
            <a:r>
              <a:rPr sz="700" spc="15" dirty="0">
                <a:latin typeface="Microsoft Sans Serif"/>
                <a:cs typeface="Microsoft Sans Serif"/>
              </a:rPr>
              <a:t>decir, </a:t>
            </a:r>
            <a:r>
              <a:rPr sz="700" spc="10" dirty="0">
                <a:latin typeface="Microsoft Sans Serif"/>
                <a:cs typeface="Microsoft Sans Serif"/>
              </a:rPr>
              <a:t>60 </a:t>
            </a:r>
            <a:r>
              <a:rPr sz="700" spc="-5" dirty="0">
                <a:latin typeface="Microsoft Sans Serif"/>
                <a:cs typeface="Microsoft Sans Serif"/>
              </a:rPr>
              <a:t>Hz, </a:t>
            </a:r>
            <a:r>
              <a:rPr sz="700" spc="10" dirty="0">
                <a:latin typeface="Microsoft Sans Serif"/>
                <a:cs typeface="Microsoft Sans Serif"/>
              </a:rPr>
              <a:t>120 </a:t>
            </a:r>
            <a:r>
              <a:rPr sz="700" spc="-5" dirty="0">
                <a:latin typeface="Microsoft Sans Serif"/>
                <a:cs typeface="Microsoft Sans Serif"/>
              </a:rPr>
              <a:t>Hz, </a:t>
            </a:r>
            <a:r>
              <a:rPr sz="700" spc="10" dirty="0">
                <a:latin typeface="Microsoft Sans Serif"/>
                <a:cs typeface="Microsoft Sans Serif"/>
              </a:rPr>
              <a:t>180 </a:t>
            </a:r>
            <a:r>
              <a:rPr sz="700" spc="-5" dirty="0">
                <a:latin typeface="Microsoft Sans Serif"/>
                <a:cs typeface="Microsoft Sans Serif"/>
              </a:rPr>
              <a:t>Hz, </a:t>
            </a:r>
            <a:r>
              <a:rPr sz="700" dirty="0">
                <a:latin typeface="Microsoft Sans Serif"/>
                <a:cs typeface="Microsoft Sans Serif"/>
              </a:rPr>
              <a:t>etc.) y, </a:t>
            </a:r>
            <a:r>
              <a:rPr sz="700" spc="5" dirty="0">
                <a:latin typeface="Microsoft Sans Serif"/>
                <a:cs typeface="Microsoft Sans Serif"/>
              </a:rPr>
              <a:t> </a:t>
            </a:r>
            <a:r>
              <a:rPr sz="700" spc="40" dirty="0">
                <a:latin typeface="Microsoft Sans Serif"/>
                <a:cs typeface="Microsoft Sans Serif"/>
              </a:rPr>
              <a:t>por </a:t>
            </a:r>
            <a:r>
              <a:rPr sz="700" spc="25" dirty="0">
                <a:latin typeface="Microsoft Sans Serif"/>
                <a:cs typeface="Microsoft Sans Serif"/>
              </a:rPr>
              <a:t>lo </a:t>
            </a:r>
            <a:r>
              <a:rPr sz="700" spc="30" dirty="0">
                <a:latin typeface="Microsoft Sans Serif"/>
                <a:cs typeface="Microsoft Sans Serif"/>
              </a:rPr>
              <a:t>tanto, </a:t>
            </a:r>
            <a:r>
              <a:rPr sz="700" spc="35" dirty="0">
                <a:latin typeface="Microsoft Sans Serif"/>
                <a:cs typeface="Microsoft Sans Serif"/>
              </a:rPr>
              <a:t>no </a:t>
            </a:r>
            <a:r>
              <a:rPr sz="700" spc="25" dirty="0">
                <a:latin typeface="Microsoft Sans Serif"/>
                <a:cs typeface="Microsoft Sans Serif"/>
              </a:rPr>
              <a:t>influyen </a:t>
            </a:r>
            <a:r>
              <a:rPr sz="700" spc="20" dirty="0">
                <a:latin typeface="Microsoft Sans Serif"/>
                <a:cs typeface="Microsoft Sans Serif"/>
              </a:rPr>
              <a:t>en </a:t>
            </a:r>
            <a:r>
              <a:rPr sz="700" dirty="0">
                <a:latin typeface="Microsoft Sans Serif"/>
                <a:cs typeface="Microsoft Sans Serif"/>
              </a:rPr>
              <a:t>las </a:t>
            </a:r>
            <a:r>
              <a:rPr sz="700" spc="15" dirty="0">
                <a:latin typeface="Microsoft Sans Serif"/>
                <a:cs typeface="Microsoft Sans Serif"/>
              </a:rPr>
              <a:t>mediciones. </a:t>
            </a:r>
            <a:r>
              <a:rPr sz="700" spc="-30" dirty="0">
                <a:latin typeface="Microsoft Sans Serif"/>
                <a:cs typeface="Microsoft Sans Serif"/>
              </a:rPr>
              <a:t>El </a:t>
            </a:r>
            <a:r>
              <a:rPr sz="700" spc="25" dirty="0">
                <a:latin typeface="Microsoft Sans Serif"/>
                <a:cs typeface="Microsoft Sans Serif"/>
              </a:rPr>
              <a:t>alto </a:t>
            </a:r>
            <a:r>
              <a:rPr sz="700" spc="15" dirty="0">
                <a:latin typeface="Microsoft Sans Serif"/>
                <a:cs typeface="Microsoft Sans Serif"/>
              </a:rPr>
              <a:t>costo </a:t>
            </a:r>
            <a:r>
              <a:rPr sz="700" spc="10" dirty="0">
                <a:latin typeface="Microsoft Sans Serif"/>
                <a:cs typeface="Microsoft Sans Serif"/>
              </a:rPr>
              <a:t>asociado </a:t>
            </a:r>
            <a:r>
              <a:rPr sz="700" spc="20" dirty="0">
                <a:latin typeface="Microsoft Sans Serif"/>
                <a:cs typeface="Microsoft Sans Serif"/>
              </a:rPr>
              <a:t>con </a:t>
            </a:r>
            <a:r>
              <a:rPr sz="700" spc="10" dirty="0">
                <a:latin typeface="Microsoft Sans Serif"/>
                <a:cs typeface="Microsoft Sans Serif"/>
              </a:rPr>
              <a:t>el </a:t>
            </a:r>
            <a:r>
              <a:rPr sz="700" spc="15" dirty="0">
                <a:latin typeface="Microsoft Sans Serif"/>
                <a:cs typeface="Microsoft Sans Serif"/>
              </a:rPr>
              <a:t> </a:t>
            </a:r>
            <a:r>
              <a:rPr sz="700" spc="30" dirty="0">
                <a:latin typeface="Microsoft Sans Serif"/>
                <a:cs typeface="Microsoft Sans Serif"/>
              </a:rPr>
              <a:t>suministro </a:t>
            </a:r>
            <a:r>
              <a:rPr sz="700" spc="5" dirty="0">
                <a:latin typeface="Microsoft Sans Serif"/>
                <a:cs typeface="Microsoft Sans Serif"/>
              </a:rPr>
              <a:t>y </a:t>
            </a:r>
            <a:r>
              <a:rPr sz="700" spc="35" dirty="0">
                <a:latin typeface="Microsoft Sans Serif"/>
                <a:cs typeface="Microsoft Sans Serif"/>
              </a:rPr>
              <a:t>mantenimiento </a:t>
            </a:r>
            <a:r>
              <a:rPr sz="700" spc="20" dirty="0">
                <a:latin typeface="Microsoft Sans Serif"/>
                <a:cs typeface="Microsoft Sans Serif"/>
              </a:rPr>
              <a:t>de </a:t>
            </a:r>
            <a:r>
              <a:rPr sz="700" spc="30" dirty="0">
                <a:latin typeface="Microsoft Sans Serif"/>
                <a:cs typeface="Microsoft Sans Serif"/>
              </a:rPr>
              <a:t>una fuente </a:t>
            </a:r>
            <a:r>
              <a:rPr sz="700" spc="25" dirty="0">
                <a:latin typeface="Microsoft Sans Serif"/>
                <a:cs typeface="Microsoft Sans Serif"/>
              </a:rPr>
              <a:t>subarmónica </a:t>
            </a:r>
            <a:r>
              <a:rPr sz="700" spc="20" dirty="0">
                <a:latin typeface="Microsoft Sans Serif"/>
                <a:cs typeface="Microsoft Sans Serif"/>
              </a:rPr>
              <a:t>confiable </a:t>
            </a:r>
            <a:r>
              <a:rPr sz="700" spc="-5" dirty="0">
                <a:latin typeface="Microsoft Sans Serif"/>
                <a:cs typeface="Microsoft Sans Serif"/>
              </a:rPr>
              <a:t>es </a:t>
            </a:r>
            <a:r>
              <a:rPr sz="700" spc="30" dirty="0">
                <a:latin typeface="Microsoft Sans Serif"/>
                <a:cs typeface="Microsoft Sans Serif"/>
              </a:rPr>
              <a:t>una </a:t>
            </a:r>
            <a:r>
              <a:rPr sz="700" spc="35" dirty="0">
                <a:latin typeface="Microsoft Sans Serif"/>
                <a:cs typeface="Microsoft Sans Serif"/>
              </a:rPr>
              <a:t> </a:t>
            </a:r>
            <a:r>
              <a:rPr sz="700" spc="15" dirty="0">
                <a:latin typeface="Microsoft Sans Serif"/>
                <a:cs typeface="Microsoft Sans Serif"/>
              </a:rPr>
              <a:t>desventaja. </a:t>
            </a:r>
            <a:r>
              <a:rPr sz="700" spc="-5" dirty="0">
                <a:latin typeface="Microsoft Sans Serif"/>
                <a:cs typeface="Microsoft Sans Serif"/>
              </a:rPr>
              <a:t>Los </a:t>
            </a:r>
            <a:r>
              <a:rPr sz="700" spc="15" dirty="0">
                <a:latin typeface="Microsoft Sans Serif"/>
                <a:cs typeface="Microsoft Sans Serif"/>
              </a:rPr>
              <a:t>esquemas </a:t>
            </a:r>
            <a:r>
              <a:rPr sz="700" spc="20" dirty="0">
                <a:latin typeface="Microsoft Sans Serif"/>
                <a:cs typeface="Microsoft Sans Serif"/>
              </a:rPr>
              <a:t>de </a:t>
            </a:r>
            <a:r>
              <a:rPr sz="700" spc="15" dirty="0">
                <a:latin typeface="Microsoft Sans Serif"/>
                <a:cs typeface="Microsoft Sans Serif"/>
              </a:rPr>
              <a:t>inyección </a:t>
            </a:r>
            <a:r>
              <a:rPr sz="700" spc="20" dirty="0">
                <a:latin typeface="Microsoft Sans Serif"/>
                <a:cs typeface="Microsoft Sans Serif"/>
              </a:rPr>
              <a:t>de voltaje </a:t>
            </a:r>
            <a:r>
              <a:rPr sz="700" spc="25" dirty="0">
                <a:latin typeface="Microsoft Sans Serif"/>
                <a:cs typeface="Microsoft Sans Serif"/>
              </a:rPr>
              <a:t>subarmónico </a:t>
            </a:r>
            <a:r>
              <a:rPr sz="700" spc="30" dirty="0">
                <a:latin typeface="Microsoft Sans Serif"/>
                <a:cs typeface="Microsoft Sans Serif"/>
              </a:rPr>
              <a:t>pueden </a:t>
            </a:r>
            <a:r>
              <a:rPr sz="700" spc="35" dirty="0">
                <a:latin typeface="Microsoft Sans Serif"/>
                <a:cs typeface="Microsoft Sans Serif"/>
              </a:rPr>
              <a:t> </a:t>
            </a:r>
            <a:r>
              <a:rPr sz="700" spc="25" dirty="0">
                <a:latin typeface="Microsoft Sans Serif"/>
                <a:cs typeface="Microsoft Sans Serif"/>
              </a:rPr>
              <a:t>detectar</a:t>
            </a:r>
            <a:r>
              <a:rPr sz="700" spc="-5" dirty="0">
                <a:latin typeface="Microsoft Sans Serif"/>
                <a:cs typeface="Microsoft Sans Serif"/>
              </a:rPr>
              <a:t> </a:t>
            </a:r>
            <a:r>
              <a:rPr sz="700" spc="20" dirty="0">
                <a:latin typeface="Microsoft Sans Serif"/>
                <a:cs typeface="Microsoft Sans Serif"/>
              </a:rPr>
              <a:t>circuitos</a:t>
            </a:r>
            <a:r>
              <a:rPr sz="700" dirty="0">
                <a:latin typeface="Microsoft Sans Serif"/>
                <a:cs typeface="Microsoft Sans Serif"/>
              </a:rPr>
              <a:t> </a:t>
            </a:r>
            <a:r>
              <a:rPr sz="700" spc="25" dirty="0">
                <a:latin typeface="Microsoft Sans Serif"/>
                <a:cs typeface="Microsoft Sans Serif"/>
              </a:rPr>
              <a:t>abiertos</a:t>
            </a:r>
            <a:r>
              <a:rPr sz="700" dirty="0">
                <a:latin typeface="Microsoft Sans Serif"/>
                <a:cs typeface="Microsoft Sans Serif"/>
              </a:rPr>
              <a:t> </a:t>
            </a:r>
            <a:r>
              <a:rPr sz="700" spc="20" dirty="0">
                <a:latin typeface="Microsoft Sans Serif"/>
                <a:cs typeface="Microsoft Sans Serif"/>
              </a:rPr>
              <a:t>en</a:t>
            </a:r>
            <a:r>
              <a:rPr sz="700" spc="-5" dirty="0">
                <a:latin typeface="Microsoft Sans Serif"/>
                <a:cs typeface="Microsoft Sans Serif"/>
              </a:rPr>
              <a:t> </a:t>
            </a:r>
            <a:r>
              <a:rPr sz="700" spc="10" dirty="0">
                <a:latin typeface="Microsoft Sans Serif"/>
                <a:cs typeface="Microsoft Sans Serif"/>
              </a:rPr>
              <a:t>el</a:t>
            </a:r>
            <a:r>
              <a:rPr sz="700" dirty="0">
                <a:latin typeface="Microsoft Sans Serif"/>
                <a:cs typeface="Microsoft Sans Serif"/>
              </a:rPr>
              <a:t> </a:t>
            </a:r>
            <a:r>
              <a:rPr sz="700" spc="35" dirty="0">
                <a:latin typeface="Microsoft Sans Serif"/>
                <a:cs typeface="Microsoft Sans Serif"/>
              </a:rPr>
              <a:t>primario</a:t>
            </a:r>
            <a:r>
              <a:rPr sz="700" dirty="0">
                <a:latin typeface="Microsoft Sans Serif"/>
                <a:cs typeface="Microsoft Sans Serif"/>
              </a:rPr>
              <a:t> </a:t>
            </a:r>
            <a:r>
              <a:rPr sz="700" spc="30" dirty="0">
                <a:latin typeface="Microsoft Sans Serif"/>
                <a:cs typeface="Microsoft Sans Serif"/>
              </a:rPr>
              <a:t>o</a:t>
            </a:r>
            <a:r>
              <a:rPr sz="700" dirty="0">
                <a:latin typeface="Microsoft Sans Serif"/>
                <a:cs typeface="Microsoft Sans Serif"/>
              </a:rPr>
              <a:t> </a:t>
            </a:r>
            <a:r>
              <a:rPr sz="700" spc="20" dirty="0">
                <a:latin typeface="Microsoft Sans Serif"/>
                <a:cs typeface="Microsoft Sans Serif"/>
              </a:rPr>
              <a:t>secundario</a:t>
            </a:r>
            <a:r>
              <a:rPr sz="700" spc="-5" dirty="0">
                <a:latin typeface="Microsoft Sans Serif"/>
                <a:cs typeface="Microsoft Sans Serif"/>
              </a:rPr>
              <a:t> </a:t>
            </a:r>
            <a:r>
              <a:rPr sz="700" spc="20" dirty="0">
                <a:latin typeface="Microsoft Sans Serif"/>
                <a:cs typeface="Microsoft Sans Serif"/>
              </a:rPr>
              <a:t>del</a:t>
            </a:r>
            <a:r>
              <a:rPr sz="700" dirty="0">
                <a:latin typeface="Microsoft Sans Serif"/>
                <a:cs typeface="Microsoft Sans Serif"/>
              </a:rPr>
              <a:t> </a:t>
            </a:r>
            <a:r>
              <a:rPr sz="700" spc="35" dirty="0">
                <a:latin typeface="Microsoft Sans Serif"/>
                <a:cs typeface="Microsoft Sans Serif"/>
              </a:rPr>
              <a:t>transformador</a:t>
            </a:r>
            <a:r>
              <a:rPr sz="700" dirty="0">
                <a:latin typeface="Microsoft Sans Serif"/>
                <a:cs typeface="Microsoft Sans Serif"/>
              </a:rPr>
              <a:t> </a:t>
            </a:r>
            <a:r>
              <a:rPr sz="700" spc="20" dirty="0">
                <a:latin typeface="Microsoft Sans Serif"/>
                <a:cs typeface="Microsoft Sans Serif"/>
              </a:rPr>
              <a:t>de </a:t>
            </a:r>
            <a:r>
              <a:rPr sz="700" spc="-170" dirty="0">
                <a:latin typeface="Microsoft Sans Serif"/>
                <a:cs typeface="Microsoft Sans Serif"/>
              </a:rPr>
              <a:t> </a:t>
            </a:r>
            <a:r>
              <a:rPr sz="700" spc="20" dirty="0">
                <a:latin typeface="Microsoft Sans Serif"/>
                <a:cs typeface="Microsoft Sans Serif"/>
              </a:rPr>
              <a:t>puesta </a:t>
            </a:r>
            <a:r>
              <a:rPr sz="700" dirty="0">
                <a:latin typeface="Microsoft Sans Serif"/>
                <a:cs typeface="Microsoft Sans Serif"/>
              </a:rPr>
              <a:t>a </a:t>
            </a:r>
            <a:r>
              <a:rPr sz="700" spc="25" dirty="0">
                <a:latin typeface="Microsoft Sans Serif"/>
                <a:cs typeface="Microsoft Sans Serif"/>
              </a:rPr>
              <a:t>tierra, </a:t>
            </a:r>
            <a:r>
              <a:rPr sz="700" spc="5" dirty="0">
                <a:latin typeface="Microsoft Sans Serif"/>
                <a:cs typeface="Microsoft Sans Serif"/>
              </a:rPr>
              <a:t>ya </a:t>
            </a:r>
            <a:r>
              <a:rPr sz="700" spc="30" dirty="0">
                <a:latin typeface="Microsoft Sans Serif"/>
                <a:cs typeface="Microsoft Sans Serif"/>
              </a:rPr>
              <a:t>que </a:t>
            </a:r>
            <a:r>
              <a:rPr sz="700" spc="20" dirty="0">
                <a:latin typeface="Microsoft Sans Serif"/>
                <a:cs typeface="Microsoft Sans Serif"/>
              </a:rPr>
              <a:t>esto provoca </a:t>
            </a:r>
            <a:r>
              <a:rPr sz="700" spc="30" dirty="0">
                <a:latin typeface="Microsoft Sans Serif"/>
                <a:cs typeface="Microsoft Sans Serif"/>
              </a:rPr>
              <a:t>una </a:t>
            </a:r>
            <a:r>
              <a:rPr sz="700" spc="25" dirty="0">
                <a:latin typeface="Microsoft Sans Serif"/>
                <a:cs typeface="Microsoft Sans Serif"/>
              </a:rPr>
              <a:t>disminución </a:t>
            </a:r>
            <a:r>
              <a:rPr sz="700" spc="20" dirty="0">
                <a:latin typeface="Microsoft Sans Serif"/>
                <a:cs typeface="Microsoft Sans Serif"/>
              </a:rPr>
              <a:t>en </a:t>
            </a:r>
            <a:r>
              <a:rPr sz="700" spc="10" dirty="0">
                <a:latin typeface="Microsoft Sans Serif"/>
                <a:cs typeface="Microsoft Sans Serif"/>
              </a:rPr>
              <a:t>la </a:t>
            </a:r>
            <a:r>
              <a:rPr sz="700" spc="25" dirty="0">
                <a:latin typeface="Microsoft Sans Serif"/>
                <a:cs typeface="Microsoft Sans Serif"/>
              </a:rPr>
              <a:t>corriente </a:t>
            </a:r>
            <a:r>
              <a:rPr sz="700" spc="20" dirty="0">
                <a:latin typeface="Microsoft Sans Serif"/>
                <a:cs typeface="Microsoft Sans Serif"/>
              </a:rPr>
              <a:t>de </a:t>
            </a:r>
            <a:r>
              <a:rPr sz="700" spc="10" dirty="0">
                <a:latin typeface="Microsoft Sans Serif"/>
                <a:cs typeface="Microsoft Sans Serif"/>
              </a:rPr>
              <a:t>20 </a:t>
            </a:r>
            <a:r>
              <a:rPr sz="700" spc="15" dirty="0">
                <a:latin typeface="Microsoft Sans Serif"/>
                <a:cs typeface="Microsoft Sans Serif"/>
              </a:rPr>
              <a:t> </a:t>
            </a:r>
            <a:r>
              <a:rPr sz="700" spc="-5" dirty="0">
                <a:latin typeface="Microsoft Sans Serif"/>
                <a:cs typeface="Microsoft Sans Serif"/>
              </a:rPr>
              <a:t>Hz </a:t>
            </a:r>
            <a:r>
              <a:rPr sz="700" spc="5" dirty="0">
                <a:latin typeface="Microsoft Sans Serif"/>
                <a:cs typeface="Microsoft Sans Serif"/>
              </a:rPr>
              <a:t>y </a:t>
            </a:r>
            <a:r>
              <a:rPr sz="700" spc="35" dirty="0">
                <a:latin typeface="Microsoft Sans Serif"/>
                <a:cs typeface="Microsoft Sans Serif"/>
              </a:rPr>
              <a:t>no </a:t>
            </a:r>
            <a:r>
              <a:rPr sz="700" spc="40" dirty="0">
                <a:latin typeface="Microsoft Sans Serif"/>
                <a:cs typeface="Microsoft Sans Serif"/>
              </a:rPr>
              <a:t>un </a:t>
            </a:r>
            <a:r>
              <a:rPr sz="700" spc="35" dirty="0">
                <a:latin typeface="Microsoft Sans Serif"/>
                <a:cs typeface="Microsoft Sans Serif"/>
              </a:rPr>
              <a:t>aumento </a:t>
            </a:r>
            <a:r>
              <a:rPr sz="700" spc="30" dirty="0">
                <a:latin typeface="Microsoft Sans Serif"/>
                <a:cs typeface="Microsoft Sans Serif"/>
              </a:rPr>
              <a:t>como </a:t>
            </a:r>
            <a:r>
              <a:rPr sz="700" spc="25" dirty="0">
                <a:latin typeface="Microsoft Sans Serif"/>
                <a:cs typeface="Microsoft Sans Serif"/>
              </a:rPr>
              <a:t>lo </a:t>
            </a:r>
            <a:r>
              <a:rPr sz="700" spc="10" dirty="0">
                <a:latin typeface="Microsoft Sans Serif"/>
                <a:cs typeface="Microsoft Sans Serif"/>
              </a:rPr>
              <a:t>necesita este </a:t>
            </a:r>
            <a:r>
              <a:rPr sz="700" spc="20" dirty="0">
                <a:latin typeface="Microsoft Sans Serif"/>
                <a:cs typeface="Microsoft Sans Serif"/>
              </a:rPr>
              <a:t>esquema </a:t>
            </a:r>
            <a:r>
              <a:rPr sz="700" spc="25" dirty="0">
                <a:latin typeface="Microsoft Sans Serif"/>
                <a:cs typeface="Microsoft Sans Serif"/>
              </a:rPr>
              <a:t>para </a:t>
            </a:r>
            <a:r>
              <a:rPr sz="700" spc="20" dirty="0">
                <a:latin typeface="Microsoft Sans Serif"/>
                <a:cs typeface="Microsoft Sans Serif"/>
              </a:rPr>
              <a:t>indicar </a:t>
            </a:r>
            <a:r>
              <a:rPr sz="700" spc="30" dirty="0">
                <a:latin typeface="Microsoft Sans Serif"/>
                <a:cs typeface="Microsoft Sans Serif"/>
              </a:rPr>
              <a:t>una </a:t>
            </a:r>
            <a:r>
              <a:rPr sz="700" spc="10" dirty="0">
                <a:latin typeface="Microsoft Sans Serif"/>
                <a:cs typeface="Microsoft Sans Serif"/>
              </a:rPr>
              <a:t>falla. </a:t>
            </a:r>
            <a:r>
              <a:rPr sz="700" spc="15" dirty="0">
                <a:latin typeface="Microsoft Sans Serif"/>
                <a:cs typeface="Microsoft Sans Serif"/>
              </a:rPr>
              <a:t> Una</a:t>
            </a:r>
            <a:r>
              <a:rPr sz="700" spc="-5" dirty="0">
                <a:latin typeface="Microsoft Sans Serif"/>
                <a:cs typeface="Microsoft Sans Serif"/>
              </a:rPr>
              <a:t> </a:t>
            </a:r>
            <a:r>
              <a:rPr sz="700" spc="20" dirty="0">
                <a:latin typeface="Microsoft Sans Serif"/>
                <a:cs typeface="Microsoft Sans Serif"/>
              </a:rPr>
              <a:t>condición</a:t>
            </a:r>
            <a:r>
              <a:rPr sz="700" spc="-5" dirty="0">
                <a:latin typeface="Microsoft Sans Serif"/>
                <a:cs typeface="Microsoft Sans Serif"/>
              </a:rPr>
              <a:t> </a:t>
            </a:r>
            <a:r>
              <a:rPr sz="700" spc="20" dirty="0">
                <a:latin typeface="Microsoft Sans Serif"/>
                <a:cs typeface="Microsoft Sans Serif"/>
              </a:rPr>
              <a:t>de</a:t>
            </a:r>
            <a:r>
              <a:rPr sz="700" dirty="0">
                <a:latin typeface="Microsoft Sans Serif"/>
                <a:cs typeface="Microsoft Sans Serif"/>
              </a:rPr>
              <a:t> </a:t>
            </a:r>
            <a:r>
              <a:rPr sz="700" spc="25" dirty="0">
                <a:latin typeface="Microsoft Sans Serif"/>
                <a:cs typeface="Microsoft Sans Serif"/>
              </a:rPr>
              <a:t>subcorriente</a:t>
            </a:r>
            <a:r>
              <a:rPr sz="700" spc="-5" dirty="0">
                <a:latin typeface="Microsoft Sans Serif"/>
                <a:cs typeface="Microsoft Sans Serif"/>
              </a:rPr>
              <a:t> se </a:t>
            </a:r>
            <a:r>
              <a:rPr sz="700" spc="20" dirty="0">
                <a:latin typeface="Microsoft Sans Serif"/>
                <a:cs typeface="Microsoft Sans Serif"/>
              </a:rPr>
              <a:t>utiliza</a:t>
            </a:r>
            <a:r>
              <a:rPr sz="700" dirty="0">
                <a:latin typeface="Microsoft Sans Serif"/>
                <a:cs typeface="Microsoft Sans Serif"/>
              </a:rPr>
              <a:t> </a:t>
            </a:r>
            <a:r>
              <a:rPr sz="700" spc="25" dirty="0">
                <a:latin typeface="Microsoft Sans Serif"/>
                <a:cs typeface="Microsoft Sans Serif"/>
              </a:rPr>
              <a:t>para</a:t>
            </a:r>
            <a:r>
              <a:rPr sz="700" spc="-5" dirty="0">
                <a:latin typeface="Microsoft Sans Serif"/>
                <a:cs typeface="Microsoft Sans Serif"/>
              </a:rPr>
              <a:t> </a:t>
            </a:r>
            <a:r>
              <a:rPr sz="700" spc="30" dirty="0">
                <a:latin typeface="Microsoft Sans Serif"/>
                <a:cs typeface="Microsoft Sans Serif"/>
              </a:rPr>
              <a:t>dar</a:t>
            </a:r>
            <a:r>
              <a:rPr sz="700" dirty="0">
                <a:latin typeface="Microsoft Sans Serif"/>
                <a:cs typeface="Microsoft Sans Serif"/>
              </a:rPr>
              <a:t> </a:t>
            </a:r>
            <a:r>
              <a:rPr sz="700" spc="30" dirty="0">
                <a:latin typeface="Microsoft Sans Serif"/>
                <a:cs typeface="Microsoft Sans Serif"/>
              </a:rPr>
              <a:t>una</a:t>
            </a:r>
            <a:r>
              <a:rPr sz="700" spc="-5" dirty="0">
                <a:latin typeface="Microsoft Sans Serif"/>
                <a:cs typeface="Microsoft Sans Serif"/>
              </a:rPr>
              <a:t> </a:t>
            </a:r>
            <a:r>
              <a:rPr sz="700" spc="25" dirty="0">
                <a:latin typeface="Microsoft Sans Serif"/>
                <a:cs typeface="Microsoft Sans Serif"/>
              </a:rPr>
              <a:t>alarma</a:t>
            </a:r>
            <a:r>
              <a:rPr sz="700" spc="-5" dirty="0">
                <a:latin typeface="Microsoft Sans Serif"/>
                <a:cs typeface="Microsoft Sans Serif"/>
              </a:rPr>
              <a:t> </a:t>
            </a:r>
            <a:r>
              <a:rPr sz="700" spc="30" dirty="0">
                <a:latin typeface="Microsoft Sans Serif"/>
                <a:cs typeface="Microsoft Sans Serif"/>
              </a:rPr>
              <a:t>que</a:t>
            </a:r>
            <a:r>
              <a:rPr sz="700" dirty="0">
                <a:latin typeface="Microsoft Sans Serif"/>
                <a:cs typeface="Microsoft Sans Serif"/>
              </a:rPr>
              <a:t> </a:t>
            </a:r>
            <a:r>
              <a:rPr sz="700" spc="30" dirty="0">
                <a:latin typeface="Microsoft Sans Serif"/>
                <a:cs typeface="Microsoft Sans Serif"/>
              </a:rPr>
              <a:t>indique</a:t>
            </a:r>
            <a:r>
              <a:rPr sz="700" spc="-5" dirty="0">
                <a:latin typeface="Microsoft Sans Serif"/>
                <a:cs typeface="Microsoft Sans Serif"/>
              </a:rPr>
              <a:t> </a:t>
            </a:r>
            <a:r>
              <a:rPr sz="700" spc="40" dirty="0">
                <a:latin typeface="Microsoft Sans Serif"/>
                <a:cs typeface="Microsoft Sans Serif"/>
              </a:rPr>
              <a:t>un </a:t>
            </a:r>
            <a:r>
              <a:rPr sz="700" spc="-170" dirty="0">
                <a:latin typeface="Microsoft Sans Serif"/>
                <a:cs typeface="Microsoft Sans Serif"/>
              </a:rPr>
              <a:t> </a:t>
            </a:r>
            <a:r>
              <a:rPr sz="700" spc="30" dirty="0">
                <a:latin typeface="Microsoft Sans Serif"/>
                <a:cs typeface="Microsoft Sans Serif"/>
              </a:rPr>
              <a:t>problema </a:t>
            </a:r>
            <a:r>
              <a:rPr sz="700" spc="20" dirty="0">
                <a:latin typeface="Microsoft Sans Serif"/>
                <a:cs typeface="Microsoft Sans Serif"/>
              </a:rPr>
              <a:t>en </a:t>
            </a:r>
            <a:r>
              <a:rPr sz="700" spc="10" dirty="0">
                <a:latin typeface="Microsoft Sans Serif"/>
                <a:cs typeface="Microsoft Sans Serif"/>
              </a:rPr>
              <a:t>el </a:t>
            </a:r>
            <a:r>
              <a:rPr sz="700" spc="15" dirty="0">
                <a:latin typeface="Microsoft Sans Serif"/>
                <a:cs typeface="Microsoft Sans Serif"/>
              </a:rPr>
              <a:t>sistema </a:t>
            </a:r>
            <a:r>
              <a:rPr sz="700" spc="20" dirty="0">
                <a:latin typeface="Microsoft Sans Serif"/>
                <a:cs typeface="Microsoft Sans Serif"/>
              </a:rPr>
              <a:t>de puesta </a:t>
            </a:r>
            <a:r>
              <a:rPr sz="700" dirty="0">
                <a:latin typeface="Microsoft Sans Serif"/>
                <a:cs typeface="Microsoft Sans Serif"/>
              </a:rPr>
              <a:t>a </a:t>
            </a:r>
            <a:r>
              <a:rPr sz="700" spc="30" dirty="0">
                <a:latin typeface="Microsoft Sans Serif"/>
                <a:cs typeface="Microsoft Sans Serif"/>
              </a:rPr>
              <a:t>tierra o una </a:t>
            </a:r>
            <a:r>
              <a:rPr sz="700" spc="25" dirty="0">
                <a:latin typeface="Microsoft Sans Serif"/>
                <a:cs typeface="Microsoft Sans Serif"/>
              </a:rPr>
              <a:t>pérdida </a:t>
            </a:r>
            <a:r>
              <a:rPr sz="700" spc="20" dirty="0">
                <a:latin typeface="Microsoft Sans Serif"/>
                <a:cs typeface="Microsoft Sans Serif"/>
              </a:rPr>
              <a:t>de </a:t>
            </a:r>
            <a:r>
              <a:rPr sz="700" spc="30" dirty="0">
                <a:latin typeface="Microsoft Sans Serif"/>
                <a:cs typeface="Microsoft Sans Serif"/>
              </a:rPr>
              <a:t>una fuente </a:t>
            </a:r>
            <a:r>
              <a:rPr sz="700" spc="20" dirty="0">
                <a:latin typeface="Microsoft Sans Serif"/>
                <a:cs typeface="Microsoft Sans Serif"/>
              </a:rPr>
              <a:t>de </a:t>
            </a:r>
            <a:r>
              <a:rPr sz="700" spc="25" dirty="0">
                <a:latin typeface="Microsoft Sans Serif"/>
                <a:cs typeface="Microsoft Sans Serif"/>
              </a:rPr>
              <a:t> </a:t>
            </a:r>
            <a:r>
              <a:rPr sz="700" spc="20" dirty="0">
                <a:latin typeface="Microsoft Sans Serif"/>
                <a:cs typeface="Microsoft Sans Serif"/>
              </a:rPr>
              <a:t>subarmónicos.</a:t>
            </a:r>
            <a:endParaRPr sz="700">
              <a:latin typeface="Microsoft Sans Serif"/>
              <a:cs typeface="Microsoft Sans Serif"/>
            </a:endParaRPr>
          </a:p>
        </p:txBody>
      </p:sp>
      <p:sp>
        <p:nvSpPr>
          <p:cNvPr id="152" name="object 152"/>
          <p:cNvSpPr txBox="1"/>
          <p:nvPr/>
        </p:nvSpPr>
        <p:spPr>
          <a:xfrm>
            <a:off x="9089611" y="604820"/>
            <a:ext cx="7416407" cy="1090042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 marR="5080" indent="153670">
              <a:lnSpc>
                <a:spcPct val="125200"/>
              </a:lnSpc>
              <a:spcBef>
                <a:spcPts val="100"/>
              </a:spcBef>
            </a:pPr>
            <a:r>
              <a:rPr sz="800" spc="-35" dirty="0">
                <a:latin typeface="Microsoft Sans Serif"/>
                <a:cs typeface="Microsoft Sans Serif"/>
              </a:rPr>
              <a:t>El</a:t>
            </a:r>
            <a:r>
              <a:rPr sz="800" spc="-5" dirty="0">
                <a:latin typeface="Microsoft Sans Serif"/>
                <a:cs typeface="Microsoft Sans Serif"/>
              </a:rPr>
              <a:t> </a:t>
            </a:r>
            <a:r>
              <a:rPr sz="800" spc="35" dirty="0">
                <a:latin typeface="Microsoft Sans Serif"/>
                <a:cs typeface="Microsoft Sans Serif"/>
              </a:rPr>
              <a:t>generador</a:t>
            </a:r>
            <a:r>
              <a:rPr sz="800" dirty="0">
                <a:latin typeface="Microsoft Sans Serif"/>
                <a:cs typeface="Microsoft Sans Serif"/>
              </a:rPr>
              <a:t> </a:t>
            </a:r>
            <a:r>
              <a:rPr sz="800" spc="40" dirty="0">
                <a:latin typeface="Microsoft Sans Serif"/>
                <a:cs typeface="Microsoft Sans Serif"/>
              </a:rPr>
              <a:t>normalmente</a:t>
            </a:r>
            <a:r>
              <a:rPr sz="800" dirty="0">
                <a:latin typeface="Microsoft Sans Serif"/>
                <a:cs typeface="Microsoft Sans Serif"/>
              </a:rPr>
              <a:t> </a:t>
            </a:r>
            <a:r>
              <a:rPr sz="800" spc="30" dirty="0">
                <a:latin typeface="Microsoft Sans Serif"/>
                <a:cs typeface="Microsoft Sans Serif"/>
              </a:rPr>
              <a:t>opera</a:t>
            </a:r>
            <a:r>
              <a:rPr sz="800" dirty="0">
                <a:latin typeface="Microsoft Sans Serif"/>
                <a:cs typeface="Microsoft Sans Serif"/>
              </a:rPr>
              <a:t> </a:t>
            </a:r>
            <a:r>
              <a:rPr sz="800" spc="20" dirty="0">
                <a:latin typeface="Microsoft Sans Serif"/>
                <a:cs typeface="Microsoft Sans Serif"/>
              </a:rPr>
              <a:t>con</a:t>
            </a:r>
            <a:r>
              <a:rPr sz="800" dirty="0">
                <a:latin typeface="Microsoft Sans Serif"/>
                <a:cs typeface="Microsoft Sans Serif"/>
              </a:rPr>
              <a:t> </a:t>
            </a:r>
            <a:r>
              <a:rPr sz="800" spc="35" dirty="0">
                <a:latin typeface="Microsoft Sans Serif"/>
                <a:cs typeface="Microsoft Sans Serif"/>
              </a:rPr>
              <a:t>tierra</a:t>
            </a:r>
            <a:r>
              <a:rPr sz="800" dirty="0">
                <a:latin typeface="Microsoft Sans Serif"/>
                <a:cs typeface="Microsoft Sans Serif"/>
              </a:rPr>
              <a:t> </a:t>
            </a:r>
            <a:r>
              <a:rPr sz="800" spc="25" dirty="0">
                <a:latin typeface="Microsoft Sans Serif"/>
                <a:cs typeface="Microsoft Sans Serif"/>
              </a:rPr>
              <a:t>de</a:t>
            </a:r>
            <a:r>
              <a:rPr sz="800" spc="-5" dirty="0">
                <a:latin typeface="Microsoft Sans Serif"/>
                <a:cs typeface="Microsoft Sans Serif"/>
              </a:rPr>
              <a:t> </a:t>
            </a:r>
            <a:r>
              <a:rPr sz="800" spc="15" dirty="0">
                <a:latin typeface="Microsoft Sans Serif"/>
                <a:cs typeface="Microsoft Sans Serif"/>
              </a:rPr>
              <a:t>baja</a:t>
            </a:r>
            <a:r>
              <a:rPr sz="800" dirty="0">
                <a:latin typeface="Microsoft Sans Serif"/>
                <a:cs typeface="Microsoft Sans Serif"/>
              </a:rPr>
              <a:t> </a:t>
            </a:r>
            <a:r>
              <a:rPr sz="800" spc="25" dirty="0">
                <a:latin typeface="Microsoft Sans Serif"/>
                <a:cs typeface="Microsoft Sans Serif"/>
              </a:rPr>
              <a:t>impedancia </a:t>
            </a:r>
            <a:r>
              <a:rPr sz="800" spc="-195" dirty="0">
                <a:latin typeface="Microsoft Sans Serif"/>
                <a:cs typeface="Microsoft Sans Serif"/>
              </a:rPr>
              <a:t> </a:t>
            </a:r>
            <a:r>
              <a:rPr sz="800" spc="25" dirty="0">
                <a:latin typeface="Microsoft Sans Serif"/>
                <a:cs typeface="Microsoft Sans Serif"/>
              </a:rPr>
              <a:t>en</a:t>
            </a:r>
            <a:r>
              <a:rPr sz="800" spc="-5" dirty="0">
                <a:latin typeface="Microsoft Sans Serif"/>
                <a:cs typeface="Microsoft Sans Serif"/>
              </a:rPr>
              <a:t> </a:t>
            </a:r>
            <a:r>
              <a:rPr sz="800" spc="25" dirty="0">
                <a:latin typeface="Microsoft Sans Serif"/>
                <a:cs typeface="Microsoft Sans Serif"/>
              </a:rPr>
              <a:t>paralelo</a:t>
            </a:r>
            <a:r>
              <a:rPr sz="800" dirty="0">
                <a:latin typeface="Microsoft Sans Serif"/>
                <a:cs typeface="Microsoft Sans Serif"/>
              </a:rPr>
              <a:t> </a:t>
            </a:r>
            <a:r>
              <a:rPr sz="800" spc="20" dirty="0">
                <a:latin typeface="Microsoft Sans Serif"/>
                <a:cs typeface="Microsoft Sans Serif"/>
              </a:rPr>
              <a:t>con</a:t>
            </a:r>
            <a:r>
              <a:rPr sz="800" dirty="0">
                <a:latin typeface="Microsoft Sans Serif"/>
                <a:cs typeface="Microsoft Sans Serif"/>
              </a:rPr>
              <a:t> </a:t>
            </a:r>
            <a:r>
              <a:rPr sz="800" spc="35" dirty="0">
                <a:latin typeface="Microsoft Sans Serif"/>
                <a:cs typeface="Microsoft Sans Serif"/>
              </a:rPr>
              <a:t>tierra</a:t>
            </a:r>
            <a:r>
              <a:rPr sz="800" spc="-5" dirty="0">
                <a:latin typeface="Microsoft Sans Serif"/>
                <a:cs typeface="Microsoft Sans Serif"/>
              </a:rPr>
              <a:t> </a:t>
            </a:r>
            <a:r>
              <a:rPr sz="800" spc="25" dirty="0">
                <a:latin typeface="Microsoft Sans Serif"/>
                <a:cs typeface="Microsoft Sans Serif"/>
              </a:rPr>
              <a:t>de</a:t>
            </a:r>
            <a:r>
              <a:rPr sz="800" dirty="0">
                <a:latin typeface="Microsoft Sans Serif"/>
                <a:cs typeface="Microsoft Sans Serif"/>
              </a:rPr>
              <a:t> </a:t>
            </a:r>
            <a:r>
              <a:rPr sz="800" spc="20" dirty="0">
                <a:latin typeface="Microsoft Sans Serif"/>
                <a:cs typeface="Microsoft Sans Serif"/>
              </a:rPr>
              <a:t>alta</a:t>
            </a:r>
            <a:r>
              <a:rPr sz="800" dirty="0">
                <a:latin typeface="Microsoft Sans Serif"/>
                <a:cs typeface="Microsoft Sans Serif"/>
              </a:rPr>
              <a:t> </a:t>
            </a:r>
            <a:r>
              <a:rPr sz="800" spc="20" dirty="0">
                <a:latin typeface="Microsoft Sans Serif"/>
                <a:cs typeface="Microsoft Sans Serif"/>
              </a:rPr>
              <a:t>impedancia.</a:t>
            </a:r>
            <a:r>
              <a:rPr sz="800" dirty="0">
                <a:latin typeface="Microsoft Sans Serif"/>
                <a:cs typeface="Microsoft Sans Serif"/>
              </a:rPr>
              <a:t> </a:t>
            </a:r>
            <a:r>
              <a:rPr sz="800" spc="-15" dirty="0">
                <a:latin typeface="Microsoft Sans Serif"/>
                <a:cs typeface="Microsoft Sans Serif"/>
              </a:rPr>
              <a:t>La</a:t>
            </a:r>
            <a:r>
              <a:rPr sz="800" spc="-5" dirty="0">
                <a:latin typeface="Microsoft Sans Serif"/>
                <a:cs typeface="Microsoft Sans Serif"/>
              </a:rPr>
              <a:t> </a:t>
            </a:r>
            <a:r>
              <a:rPr sz="800" spc="35" dirty="0">
                <a:latin typeface="Microsoft Sans Serif"/>
                <a:cs typeface="Microsoft Sans Serif"/>
              </a:rPr>
              <a:t>máquina</a:t>
            </a:r>
            <a:r>
              <a:rPr sz="800" dirty="0">
                <a:latin typeface="Microsoft Sans Serif"/>
                <a:cs typeface="Microsoft Sans Serif"/>
              </a:rPr>
              <a:t> </a:t>
            </a:r>
            <a:r>
              <a:rPr sz="800" spc="30" dirty="0">
                <a:latin typeface="Microsoft Sans Serif"/>
                <a:cs typeface="Microsoft Sans Serif"/>
              </a:rPr>
              <a:t>tiene</a:t>
            </a:r>
            <a:r>
              <a:rPr sz="800" dirty="0">
                <a:latin typeface="Microsoft Sans Serif"/>
                <a:cs typeface="Microsoft Sans Serif"/>
              </a:rPr>
              <a:t> </a:t>
            </a:r>
            <a:r>
              <a:rPr sz="800" spc="30" dirty="0">
                <a:latin typeface="Microsoft Sans Serif"/>
                <a:cs typeface="Microsoft Sans Serif"/>
              </a:rPr>
              <a:t>tierras </a:t>
            </a:r>
            <a:r>
              <a:rPr sz="800" spc="-200" dirty="0">
                <a:latin typeface="Microsoft Sans Serif"/>
                <a:cs typeface="Microsoft Sans Serif"/>
              </a:rPr>
              <a:t> </a:t>
            </a:r>
            <a:r>
              <a:rPr sz="800" spc="25" dirty="0">
                <a:latin typeface="Microsoft Sans Serif"/>
                <a:cs typeface="Microsoft Sans Serif"/>
              </a:rPr>
              <a:t>de </a:t>
            </a:r>
            <a:r>
              <a:rPr sz="800" spc="20" dirty="0">
                <a:latin typeface="Microsoft Sans Serif"/>
                <a:cs typeface="Microsoft Sans Serif"/>
              </a:rPr>
              <a:t>alta </a:t>
            </a:r>
            <a:r>
              <a:rPr sz="800" spc="5" dirty="0">
                <a:latin typeface="Microsoft Sans Serif"/>
                <a:cs typeface="Microsoft Sans Serif"/>
              </a:rPr>
              <a:t>y </a:t>
            </a:r>
            <a:r>
              <a:rPr sz="800" spc="15" dirty="0">
                <a:latin typeface="Microsoft Sans Serif"/>
                <a:cs typeface="Microsoft Sans Serif"/>
              </a:rPr>
              <a:t>baja </a:t>
            </a:r>
            <a:r>
              <a:rPr sz="800" spc="25" dirty="0">
                <a:latin typeface="Microsoft Sans Serif"/>
                <a:cs typeface="Microsoft Sans Serif"/>
              </a:rPr>
              <a:t>impedancia </a:t>
            </a:r>
            <a:r>
              <a:rPr sz="800" spc="5" dirty="0">
                <a:latin typeface="Microsoft Sans Serif"/>
                <a:cs typeface="Microsoft Sans Serif"/>
              </a:rPr>
              <a:t>y </a:t>
            </a:r>
            <a:r>
              <a:rPr sz="800" spc="35" dirty="0">
                <a:latin typeface="Microsoft Sans Serif"/>
                <a:cs typeface="Microsoft Sans Serif"/>
              </a:rPr>
              <a:t>proporciona </a:t>
            </a:r>
            <a:r>
              <a:rPr sz="800" spc="30" dirty="0">
                <a:latin typeface="Microsoft Sans Serif"/>
                <a:cs typeface="Microsoft Sans Serif"/>
              </a:rPr>
              <a:t>una </a:t>
            </a:r>
            <a:r>
              <a:rPr sz="800" spc="35" dirty="0">
                <a:latin typeface="Microsoft Sans Serif"/>
                <a:cs typeface="Microsoft Sans Serif"/>
              </a:rPr>
              <a:t>fuente </a:t>
            </a:r>
            <a:r>
              <a:rPr sz="800" spc="25" dirty="0">
                <a:latin typeface="Microsoft Sans Serif"/>
                <a:cs typeface="Microsoft Sans Serif"/>
              </a:rPr>
              <a:t>de </a:t>
            </a:r>
            <a:r>
              <a:rPr sz="800" spc="30" dirty="0">
                <a:latin typeface="Microsoft Sans Serif"/>
                <a:cs typeface="Microsoft Sans Serif"/>
              </a:rPr>
              <a:t>corriente </a:t>
            </a:r>
            <a:r>
              <a:rPr sz="800" dirty="0">
                <a:latin typeface="Microsoft Sans Serif"/>
                <a:cs typeface="Microsoft Sans Serif"/>
              </a:rPr>
              <a:t>a </a:t>
            </a:r>
            <a:r>
              <a:rPr sz="800" spc="-200" dirty="0">
                <a:latin typeface="Microsoft Sans Serif"/>
                <a:cs typeface="Microsoft Sans Serif"/>
              </a:rPr>
              <a:t> </a:t>
            </a:r>
            <a:r>
              <a:rPr sz="800" spc="35" dirty="0">
                <a:latin typeface="Microsoft Sans Serif"/>
                <a:cs typeface="Microsoft Sans Serif"/>
              </a:rPr>
              <a:t>tierra </a:t>
            </a:r>
            <a:r>
              <a:rPr sz="800" spc="25" dirty="0">
                <a:latin typeface="Microsoft Sans Serif"/>
                <a:cs typeface="Microsoft Sans Serif"/>
              </a:rPr>
              <a:t>para </a:t>
            </a:r>
            <a:r>
              <a:rPr sz="800" spc="10" dirty="0">
                <a:latin typeface="Microsoft Sans Serif"/>
                <a:cs typeface="Microsoft Sans Serif"/>
              </a:rPr>
              <a:t>la </a:t>
            </a:r>
            <a:r>
              <a:rPr sz="800" spc="25" dirty="0">
                <a:latin typeface="Microsoft Sans Serif"/>
                <a:cs typeface="Microsoft Sans Serif"/>
              </a:rPr>
              <a:t>operación del relé de </a:t>
            </a:r>
            <a:r>
              <a:rPr sz="800" spc="35" dirty="0">
                <a:latin typeface="Microsoft Sans Serif"/>
                <a:cs typeface="Microsoft Sans Serif"/>
              </a:rPr>
              <a:t>tierra </a:t>
            </a:r>
            <a:r>
              <a:rPr sz="800" spc="25" dirty="0">
                <a:latin typeface="Microsoft Sans Serif"/>
                <a:cs typeface="Microsoft Sans Serif"/>
              </a:rPr>
              <a:t>en </a:t>
            </a:r>
            <a:r>
              <a:rPr sz="800" spc="15" dirty="0">
                <a:latin typeface="Microsoft Sans Serif"/>
                <a:cs typeface="Microsoft Sans Serif"/>
              </a:rPr>
              <a:t>los </a:t>
            </a:r>
            <a:r>
              <a:rPr sz="800" spc="30" dirty="0">
                <a:latin typeface="Microsoft Sans Serif"/>
                <a:cs typeface="Microsoft Sans Serif"/>
              </a:rPr>
              <a:t>alimentadores </a:t>
            </a:r>
            <a:r>
              <a:rPr sz="800" spc="35" dirty="0">
                <a:latin typeface="Microsoft Sans Serif"/>
                <a:cs typeface="Microsoft Sans Serif"/>
              </a:rPr>
              <a:t> </a:t>
            </a:r>
            <a:r>
              <a:rPr sz="800" spc="30" dirty="0">
                <a:latin typeface="Microsoft Sans Serif"/>
                <a:cs typeface="Microsoft Sans Serif"/>
              </a:rPr>
              <a:t>suministrados </a:t>
            </a:r>
            <a:r>
              <a:rPr sz="800" spc="15" dirty="0">
                <a:latin typeface="Microsoft Sans Serif"/>
                <a:cs typeface="Microsoft Sans Serif"/>
              </a:rPr>
              <a:t>desde el </a:t>
            </a:r>
            <a:r>
              <a:rPr sz="800" spc="25" dirty="0">
                <a:latin typeface="Microsoft Sans Serif"/>
                <a:cs typeface="Microsoft Sans Serif"/>
              </a:rPr>
              <a:t>bus </a:t>
            </a:r>
            <a:r>
              <a:rPr sz="800" spc="35" dirty="0">
                <a:latin typeface="Microsoft Sans Serif"/>
                <a:cs typeface="Microsoft Sans Serif"/>
              </a:rPr>
              <a:t>(predominantemente mediante </a:t>
            </a:r>
            <a:r>
              <a:rPr sz="800" spc="30" dirty="0">
                <a:latin typeface="Microsoft Sans Serif"/>
                <a:cs typeface="Microsoft Sans Serif"/>
              </a:rPr>
              <a:t>una </a:t>
            </a:r>
            <a:r>
              <a:rPr sz="800" spc="35" dirty="0">
                <a:latin typeface="Microsoft Sans Serif"/>
                <a:cs typeface="Microsoft Sans Serif"/>
              </a:rPr>
              <a:t> fuente </a:t>
            </a:r>
            <a:r>
              <a:rPr sz="800" spc="25" dirty="0">
                <a:latin typeface="Microsoft Sans Serif"/>
                <a:cs typeface="Microsoft Sans Serif"/>
              </a:rPr>
              <a:t>de </a:t>
            </a:r>
            <a:r>
              <a:rPr sz="800" spc="35" dirty="0">
                <a:latin typeface="Microsoft Sans Serif"/>
                <a:cs typeface="Microsoft Sans Serif"/>
              </a:rPr>
              <a:t>tierra </a:t>
            </a:r>
            <a:r>
              <a:rPr sz="800" spc="25" dirty="0">
                <a:latin typeface="Microsoft Sans Serif"/>
                <a:cs typeface="Microsoft Sans Serif"/>
              </a:rPr>
              <a:t>de </a:t>
            </a:r>
            <a:r>
              <a:rPr sz="800" spc="15" dirty="0">
                <a:latin typeface="Microsoft Sans Serif"/>
                <a:cs typeface="Microsoft Sans Serif"/>
              </a:rPr>
              <a:t>baja impedancia). </a:t>
            </a:r>
            <a:r>
              <a:rPr sz="800" spc="-40" dirty="0">
                <a:latin typeface="Microsoft Sans Serif"/>
                <a:cs typeface="Microsoft Sans Serif"/>
              </a:rPr>
              <a:t>Si </a:t>
            </a:r>
            <a:r>
              <a:rPr sz="800" spc="30" dirty="0">
                <a:latin typeface="Microsoft Sans Serif"/>
                <a:cs typeface="Microsoft Sans Serif"/>
              </a:rPr>
              <a:t>ocurre una </a:t>
            </a:r>
            <a:r>
              <a:rPr sz="800" spc="20" dirty="0">
                <a:latin typeface="Microsoft Sans Serif"/>
                <a:cs typeface="Microsoft Sans Serif"/>
              </a:rPr>
              <a:t>falla </a:t>
            </a:r>
            <a:r>
              <a:rPr sz="800" dirty="0">
                <a:latin typeface="Microsoft Sans Serif"/>
                <a:cs typeface="Microsoft Sans Serif"/>
              </a:rPr>
              <a:t>a </a:t>
            </a:r>
            <a:r>
              <a:rPr sz="800" spc="35" dirty="0">
                <a:latin typeface="Microsoft Sans Serif"/>
                <a:cs typeface="Microsoft Sans Serif"/>
              </a:rPr>
              <a:t>tierra </a:t>
            </a:r>
            <a:r>
              <a:rPr sz="800" spc="40" dirty="0">
                <a:latin typeface="Microsoft Sans Serif"/>
                <a:cs typeface="Microsoft Sans Serif"/>
              </a:rPr>
              <a:t> </a:t>
            </a:r>
            <a:r>
              <a:rPr sz="800" spc="35" dirty="0">
                <a:latin typeface="Microsoft Sans Serif"/>
                <a:cs typeface="Microsoft Sans Serif"/>
              </a:rPr>
              <a:t>interna</a:t>
            </a:r>
            <a:r>
              <a:rPr sz="800" spc="-5" dirty="0">
                <a:latin typeface="Microsoft Sans Serif"/>
                <a:cs typeface="Microsoft Sans Serif"/>
              </a:rPr>
              <a:t> </a:t>
            </a:r>
            <a:r>
              <a:rPr sz="800" spc="45" dirty="0">
                <a:latin typeface="Microsoft Sans Serif"/>
                <a:cs typeface="Microsoft Sans Serif"/>
              </a:rPr>
              <a:t>dentro</a:t>
            </a:r>
            <a:r>
              <a:rPr sz="800" spc="-5" dirty="0">
                <a:latin typeface="Microsoft Sans Serif"/>
                <a:cs typeface="Microsoft Sans Serif"/>
              </a:rPr>
              <a:t> </a:t>
            </a:r>
            <a:r>
              <a:rPr sz="800" spc="25" dirty="0">
                <a:latin typeface="Microsoft Sans Serif"/>
                <a:cs typeface="Microsoft Sans Serif"/>
              </a:rPr>
              <a:t>de</a:t>
            </a:r>
            <a:r>
              <a:rPr sz="800" spc="-5" dirty="0">
                <a:latin typeface="Microsoft Sans Serif"/>
                <a:cs typeface="Microsoft Sans Serif"/>
              </a:rPr>
              <a:t> </a:t>
            </a:r>
            <a:r>
              <a:rPr sz="800" spc="10" dirty="0">
                <a:latin typeface="Microsoft Sans Serif"/>
                <a:cs typeface="Microsoft Sans Serif"/>
              </a:rPr>
              <a:t>la</a:t>
            </a:r>
            <a:r>
              <a:rPr sz="800" spc="-5" dirty="0">
                <a:latin typeface="Microsoft Sans Serif"/>
                <a:cs typeface="Microsoft Sans Serif"/>
              </a:rPr>
              <a:t> </a:t>
            </a:r>
            <a:r>
              <a:rPr sz="800" spc="30" dirty="0">
                <a:latin typeface="Microsoft Sans Serif"/>
                <a:cs typeface="Microsoft Sans Serif"/>
              </a:rPr>
              <a:t>máquina,</a:t>
            </a:r>
            <a:r>
              <a:rPr sz="800" spc="-5" dirty="0">
                <a:latin typeface="Microsoft Sans Serif"/>
                <a:cs typeface="Microsoft Sans Serif"/>
              </a:rPr>
              <a:t> </a:t>
            </a:r>
            <a:r>
              <a:rPr sz="800" spc="15" dirty="0">
                <a:latin typeface="Microsoft Sans Serif"/>
                <a:cs typeface="Microsoft Sans Serif"/>
              </a:rPr>
              <a:t>el</a:t>
            </a:r>
            <a:r>
              <a:rPr sz="800" spc="-5" dirty="0">
                <a:latin typeface="Microsoft Sans Serif"/>
                <a:cs typeface="Microsoft Sans Serif"/>
              </a:rPr>
              <a:t> </a:t>
            </a:r>
            <a:r>
              <a:rPr sz="800" spc="25" dirty="0">
                <a:latin typeface="Microsoft Sans Serif"/>
                <a:cs typeface="Microsoft Sans Serif"/>
              </a:rPr>
              <a:t>relé</a:t>
            </a:r>
            <a:r>
              <a:rPr sz="800" spc="-5" dirty="0">
                <a:latin typeface="Microsoft Sans Serif"/>
                <a:cs typeface="Microsoft Sans Serif"/>
              </a:rPr>
              <a:t> </a:t>
            </a:r>
            <a:r>
              <a:rPr sz="800" spc="25" dirty="0">
                <a:latin typeface="Microsoft Sans Serif"/>
                <a:cs typeface="Microsoft Sans Serif"/>
              </a:rPr>
              <a:t>diferencial</a:t>
            </a:r>
            <a:r>
              <a:rPr sz="800" spc="-5" dirty="0">
                <a:latin typeface="Microsoft Sans Serif"/>
                <a:cs typeface="Microsoft Sans Serif"/>
              </a:rPr>
              <a:t> </a:t>
            </a:r>
            <a:r>
              <a:rPr sz="800" spc="25" dirty="0">
                <a:latin typeface="Microsoft Sans Serif"/>
                <a:cs typeface="Microsoft Sans Serif"/>
              </a:rPr>
              <a:t>de</a:t>
            </a:r>
            <a:r>
              <a:rPr sz="800" spc="-5" dirty="0">
                <a:latin typeface="Microsoft Sans Serif"/>
                <a:cs typeface="Microsoft Sans Serif"/>
              </a:rPr>
              <a:t> </a:t>
            </a:r>
            <a:r>
              <a:rPr sz="800" spc="35" dirty="0">
                <a:latin typeface="Microsoft Sans Serif"/>
                <a:cs typeface="Microsoft Sans Serif"/>
              </a:rPr>
              <a:t>tierra</a:t>
            </a:r>
            <a:r>
              <a:rPr sz="800" spc="-5" dirty="0">
                <a:latin typeface="Microsoft Sans Serif"/>
                <a:cs typeface="Microsoft Sans Serif"/>
              </a:rPr>
              <a:t> </a:t>
            </a:r>
            <a:r>
              <a:rPr sz="800" spc="-10" dirty="0">
                <a:latin typeface="Microsoft Sans Serif"/>
                <a:cs typeface="Microsoft Sans Serif"/>
              </a:rPr>
              <a:t>(87GN)</a:t>
            </a:r>
            <a:r>
              <a:rPr sz="800" spc="-5" dirty="0">
                <a:latin typeface="Microsoft Sans Serif"/>
                <a:cs typeface="Microsoft Sans Serif"/>
              </a:rPr>
              <a:t> </a:t>
            </a:r>
            <a:r>
              <a:rPr sz="800" spc="40" dirty="0">
                <a:latin typeface="Microsoft Sans Serif"/>
                <a:cs typeface="Microsoft Sans Serif"/>
              </a:rPr>
              <a:t>y/ </a:t>
            </a:r>
            <a:r>
              <a:rPr sz="800" spc="-195" dirty="0">
                <a:latin typeface="Microsoft Sans Serif"/>
                <a:cs typeface="Microsoft Sans Serif"/>
              </a:rPr>
              <a:t> </a:t>
            </a:r>
            <a:r>
              <a:rPr sz="800" spc="35" dirty="0">
                <a:latin typeface="Microsoft Sans Serif"/>
                <a:cs typeface="Microsoft Sans Serif"/>
              </a:rPr>
              <a:t>o </a:t>
            </a:r>
            <a:r>
              <a:rPr sz="800" spc="15" dirty="0">
                <a:latin typeface="Microsoft Sans Serif"/>
                <a:cs typeface="Microsoft Sans Serif"/>
              </a:rPr>
              <a:t>el </a:t>
            </a:r>
            <a:r>
              <a:rPr sz="800" spc="25" dirty="0">
                <a:latin typeface="Microsoft Sans Serif"/>
                <a:cs typeface="Microsoft Sans Serif"/>
              </a:rPr>
              <a:t>relé de </a:t>
            </a:r>
            <a:r>
              <a:rPr sz="800" spc="30" dirty="0">
                <a:latin typeface="Microsoft Sans Serif"/>
                <a:cs typeface="Microsoft Sans Serif"/>
              </a:rPr>
              <a:t>sobrecorriente </a:t>
            </a:r>
            <a:r>
              <a:rPr sz="800" spc="25" dirty="0">
                <a:latin typeface="Microsoft Sans Serif"/>
                <a:cs typeface="Microsoft Sans Serif"/>
              </a:rPr>
              <a:t>instantánea </a:t>
            </a:r>
            <a:r>
              <a:rPr sz="800" spc="-15" dirty="0">
                <a:latin typeface="Microsoft Sans Serif"/>
                <a:cs typeface="Microsoft Sans Serif"/>
              </a:rPr>
              <a:t>(51G) </a:t>
            </a:r>
            <a:r>
              <a:rPr sz="800" spc="30" dirty="0">
                <a:latin typeface="Microsoft Sans Serif"/>
                <a:cs typeface="Microsoft Sans Serif"/>
              </a:rPr>
              <a:t>funcionan </a:t>
            </a:r>
            <a:r>
              <a:rPr sz="800" spc="5" dirty="0">
                <a:latin typeface="Microsoft Sans Serif"/>
                <a:cs typeface="Microsoft Sans Serif"/>
              </a:rPr>
              <a:t>y </a:t>
            </a:r>
            <a:r>
              <a:rPr sz="800" spc="35" dirty="0">
                <a:latin typeface="Microsoft Sans Serif"/>
                <a:cs typeface="Microsoft Sans Serif"/>
              </a:rPr>
              <a:t>emiten </a:t>
            </a:r>
            <a:r>
              <a:rPr sz="800" spc="40" dirty="0">
                <a:latin typeface="Microsoft Sans Serif"/>
                <a:cs typeface="Microsoft Sans Serif"/>
              </a:rPr>
              <a:t> </a:t>
            </a:r>
            <a:r>
              <a:rPr sz="800" spc="45" dirty="0">
                <a:latin typeface="Microsoft Sans Serif"/>
                <a:cs typeface="Microsoft Sans Serif"/>
              </a:rPr>
              <a:t>un </a:t>
            </a:r>
            <a:r>
              <a:rPr sz="800" spc="30" dirty="0">
                <a:latin typeface="Microsoft Sans Serif"/>
                <a:cs typeface="Microsoft Sans Serif"/>
              </a:rPr>
              <a:t>comando </a:t>
            </a:r>
            <a:r>
              <a:rPr sz="800" spc="25" dirty="0">
                <a:latin typeface="Microsoft Sans Serif"/>
                <a:cs typeface="Microsoft Sans Serif"/>
              </a:rPr>
              <a:t>para </a:t>
            </a:r>
            <a:r>
              <a:rPr sz="800" spc="40" dirty="0">
                <a:latin typeface="Microsoft Sans Serif"/>
                <a:cs typeface="Microsoft Sans Serif"/>
              </a:rPr>
              <a:t>abrir </a:t>
            </a:r>
            <a:r>
              <a:rPr sz="800" spc="15" dirty="0">
                <a:latin typeface="Microsoft Sans Serif"/>
                <a:cs typeface="Microsoft Sans Serif"/>
              </a:rPr>
              <a:t>el </a:t>
            </a:r>
            <a:r>
              <a:rPr sz="800" spc="25" dirty="0">
                <a:latin typeface="Microsoft Sans Serif"/>
                <a:cs typeface="Microsoft Sans Serif"/>
              </a:rPr>
              <a:t>dispositivo de </a:t>
            </a:r>
            <a:r>
              <a:rPr sz="800" spc="35" dirty="0">
                <a:latin typeface="Microsoft Sans Serif"/>
                <a:cs typeface="Microsoft Sans Serif"/>
              </a:rPr>
              <a:t>interrupción </a:t>
            </a:r>
            <a:r>
              <a:rPr sz="800" spc="25" dirty="0">
                <a:latin typeface="Microsoft Sans Serif"/>
                <a:cs typeface="Microsoft Sans Serif"/>
              </a:rPr>
              <a:t>de </a:t>
            </a:r>
            <a:r>
              <a:rPr sz="800" spc="35" dirty="0">
                <a:latin typeface="Microsoft Sans Serif"/>
                <a:cs typeface="Microsoft Sans Serif"/>
              </a:rPr>
              <a:t>tierra </a:t>
            </a:r>
            <a:r>
              <a:rPr sz="800" spc="25" dirty="0">
                <a:latin typeface="Microsoft Sans Serif"/>
                <a:cs typeface="Microsoft Sans Serif"/>
              </a:rPr>
              <a:t>en </a:t>
            </a:r>
            <a:r>
              <a:rPr sz="800" spc="30" dirty="0">
                <a:latin typeface="Microsoft Sans Serif"/>
                <a:cs typeface="Microsoft Sans Serif"/>
              </a:rPr>
              <a:t> </a:t>
            </a:r>
            <a:r>
              <a:rPr sz="800" spc="15" dirty="0">
                <a:latin typeface="Microsoft Sans Serif"/>
                <a:cs typeface="Microsoft Sans Serif"/>
              </a:rPr>
              <a:t>serie </a:t>
            </a:r>
            <a:r>
              <a:rPr sz="800" spc="20" dirty="0">
                <a:latin typeface="Microsoft Sans Serif"/>
                <a:cs typeface="Microsoft Sans Serif"/>
              </a:rPr>
              <a:t>con </a:t>
            </a:r>
            <a:r>
              <a:rPr sz="800" spc="10" dirty="0">
                <a:latin typeface="Microsoft Sans Serif"/>
                <a:cs typeface="Microsoft Sans Serif"/>
              </a:rPr>
              <a:t>la </a:t>
            </a:r>
            <a:r>
              <a:rPr sz="800" spc="45" dirty="0">
                <a:latin typeface="Microsoft Sans Serif"/>
                <a:cs typeface="Microsoft Sans Serif"/>
              </a:rPr>
              <a:t>ruta </a:t>
            </a:r>
            <a:r>
              <a:rPr sz="800" spc="25" dirty="0">
                <a:latin typeface="Microsoft Sans Serif"/>
                <a:cs typeface="Microsoft Sans Serif"/>
              </a:rPr>
              <a:t>de conexión </a:t>
            </a:r>
            <a:r>
              <a:rPr sz="800" dirty="0">
                <a:latin typeface="Microsoft Sans Serif"/>
                <a:cs typeface="Microsoft Sans Serif"/>
              </a:rPr>
              <a:t>a </a:t>
            </a:r>
            <a:r>
              <a:rPr sz="800" spc="35" dirty="0">
                <a:latin typeface="Microsoft Sans Serif"/>
                <a:cs typeface="Microsoft Sans Serif"/>
              </a:rPr>
              <a:t>tierra </a:t>
            </a:r>
            <a:r>
              <a:rPr sz="800" spc="25" dirty="0">
                <a:latin typeface="Microsoft Sans Serif"/>
                <a:cs typeface="Microsoft Sans Serif"/>
              </a:rPr>
              <a:t>de </a:t>
            </a:r>
            <a:r>
              <a:rPr sz="800" spc="15" dirty="0">
                <a:latin typeface="Microsoft Sans Serif"/>
                <a:cs typeface="Microsoft Sans Serif"/>
              </a:rPr>
              <a:t>baja </a:t>
            </a:r>
            <a:r>
              <a:rPr sz="800" spc="25" dirty="0">
                <a:latin typeface="Microsoft Sans Serif"/>
                <a:cs typeface="Microsoft Sans Serif"/>
              </a:rPr>
              <a:t>impedancia del </a:t>
            </a:r>
            <a:r>
              <a:rPr sz="800" spc="30" dirty="0">
                <a:latin typeface="Microsoft Sans Serif"/>
                <a:cs typeface="Microsoft Sans Serif"/>
              </a:rPr>
              <a:t> </a:t>
            </a:r>
            <a:r>
              <a:rPr sz="800" spc="40" dirty="0">
                <a:latin typeface="Microsoft Sans Serif"/>
                <a:cs typeface="Microsoft Sans Serif"/>
              </a:rPr>
              <a:t>transformador </a:t>
            </a:r>
            <a:r>
              <a:rPr sz="800" spc="-35" dirty="0">
                <a:latin typeface="Microsoft Sans Serif"/>
                <a:cs typeface="Microsoft Sans Serif"/>
              </a:rPr>
              <a:t>GSU. </a:t>
            </a:r>
            <a:r>
              <a:rPr sz="800" spc="15" dirty="0">
                <a:latin typeface="Microsoft Sans Serif"/>
                <a:cs typeface="Microsoft Sans Serif"/>
              </a:rPr>
              <a:t>Conexión </a:t>
            </a:r>
            <a:r>
              <a:rPr sz="800" spc="5" dirty="0">
                <a:latin typeface="Microsoft Sans Serif"/>
                <a:cs typeface="Microsoft Sans Serif"/>
              </a:rPr>
              <a:t>y </a:t>
            </a:r>
            <a:r>
              <a:rPr sz="800" spc="25" dirty="0">
                <a:latin typeface="Microsoft Sans Serif"/>
                <a:cs typeface="Microsoft Sans Serif"/>
              </a:rPr>
              <a:t>dispositivo de </a:t>
            </a:r>
            <a:r>
              <a:rPr sz="800" spc="35" dirty="0">
                <a:latin typeface="Microsoft Sans Serif"/>
                <a:cs typeface="Microsoft Sans Serif"/>
              </a:rPr>
              <a:t>interrupción </a:t>
            </a:r>
            <a:r>
              <a:rPr sz="800" spc="25" dirty="0">
                <a:latin typeface="Microsoft Sans Serif"/>
                <a:cs typeface="Microsoft Sans Serif"/>
              </a:rPr>
              <a:t>de </a:t>
            </a:r>
            <a:r>
              <a:rPr sz="800" spc="30" dirty="0">
                <a:latin typeface="Microsoft Sans Serif"/>
                <a:cs typeface="Microsoft Sans Serif"/>
              </a:rPr>
              <a:t> </a:t>
            </a:r>
            <a:r>
              <a:rPr sz="800" spc="10" dirty="0">
                <a:latin typeface="Microsoft Sans Serif"/>
                <a:cs typeface="Microsoft Sans Serif"/>
              </a:rPr>
              <a:t>vacío </a:t>
            </a:r>
            <a:r>
              <a:rPr sz="800" dirty="0">
                <a:latin typeface="Microsoft Sans Serif"/>
                <a:cs typeface="Microsoft Sans Serif"/>
              </a:rPr>
              <a:t>a </a:t>
            </a:r>
            <a:r>
              <a:rPr sz="800" spc="35" dirty="0">
                <a:latin typeface="Microsoft Sans Serif"/>
                <a:cs typeface="Microsoft Sans Serif"/>
              </a:rPr>
              <a:t>tierra </a:t>
            </a:r>
            <a:r>
              <a:rPr sz="800" spc="25" dirty="0">
                <a:latin typeface="Microsoft Sans Serif"/>
                <a:cs typeface="Microsoft Sans Serif"/>
              </a:rPr>
              <a:t>en </a:t>
            </a:r>
            <a:r>
              <a:rPr sz="800" spc="15" dirty="0">
                <a:latin typeface="Microsoft Sans Serif"/>
                <a:cs typeface="Microsoft Sans Serif"/>
              </a:rPr>
              <a:t>el </a:t>
            </a:r>
            <a:r>
              <a:rPr sz="800" spc="25" dirty="0">
                <a:latin typeface="Microsoft Sans Serif"/>
                <a:cs typeface="Microsoft Sans Serif"/>
              </a:rPr>
              <a:t>circuito </a:t>
            </a:r>
            <a:r>
              <a:rPr sz="800" spc="35" dirty="0">
                <a:latin typeface="Microsoft Sans Serif"/>
                <a:cs typeface="Microsoft Sans Serif"/>
              </a:rPr>
              <a:t>neutro. </a:t>
            </a:r>
            <a:r>
              <a:rPr sz="800" spc="20" dirty="0">
                <a:latin typeface="Microsoft Sans Serif"/>
                <a:cs typeface="Microsoft Sans Serif"/>
              </a:rPr>
              <a:t>Una </a:t>
            </a:r>
            <a:r>
              <a:rPr sz="800" spc="-5" dirty="0">
                <a:latin typeface="Microsoft Sans Serif"/>
                <a:cs typeface="Microsoft Sans Serif"/>
              </a:rPr>
              <a:t>vez </a:t>
            </a:r>
            <a:r>
              <a:rPr sz="800" spc="30" dirty="0">
                <a:latin typeface="Microsoft Sans Serif"/>
                <a:cs typeface="Microsoft Sans Serif"/>
              </a:rPr>
              <a:t>que </a:t>
            </a:r>
            <a:r>
              <a:rPr sz="800" spc="-10" dirty="0">
                <a:latin typeface="Microsoft Sans Serif"/>
                <a:cs typeface="Microsoft Sans Serif"/>
              </a:rPr>
              <a:t>se </a:t>
            </a:r>
            <a:r>
              <a:rPr sz="800" spc="30" dirty="0">
                <a:latin typeface="Microsoft Sans Serif"/>
                <a:cs typeface="Microsoft Sans Serif"/>
              </a:rPr>
              <a:t>abren </a:t>
            </a:r>
            <a:r>
              <a:rPr sz="800" spc="15" dirty="0">
                <a:latin typeface="Microsoft Sans Serif"/>
                <a:cs typeface="Microsoft Sans Serif"/>
              </a:rPr>
              <a:t>los </a:t>
            </a:r>
            <a:r>
              <a:rPr sz="800" spc="20" dirty="0">
                <a:latin typeface="Microsoft Sans Serif"/>
                <a:cs typeface="Microsoft Sans Serif"/>
              </a:rPr>
              <a:t> caminos </a:t>
            </a:r>
            <a:r>
              <a:rPr sz="800" spc="25" dirty="0">
                <a:latin typeface="Microsoft Sans Serif"/>
                <a:cs typeface="Microsoft Sans Serif"/>
              </a:rPr>
              <a:t>de </a:t>
            </a:r>
            <a:r>
              <a:rPr sz="800" spc="35" dirty="0">
                <a:latin typeface="Microsoft Sans Serif"/>
                <a:cs typeface="Microsoft Sans Serif"/>
              </a:rPr>
              <a:t>tierra </a:t>
            </a:r>
            <a:r>
              <a:rPr sz="800" spc="25" dirty="0">
                <a:latin typeface="Microsoft Sans Serif"/>
                <a:cs typeface="Microsoft Sans Serif"/>
              </a:rPr>
              <a:t>de </a:t>
            </a:r>
            <a:r>
              <a:rPr sz="800" spc="15" dirty="0">
                <a:latin typeface="Microsoft Sans Serif"/>
                <a:cs typeface="Microsoft Sans Serif"/>
              </a:rPr>
              <a:t>baja </a:t>
            </a:r>
            <a:r>
              <a:rPr sz="800" spc="20" dirty="0">
                <a:latin typeface="Microsoft Sans Serif"/>
                <a:cs typeface="Microsoft Sans Serif"/>
              </a:rPr>
              <a:t>impedancia, solo </a:t>
            </a:r>
            <a:r>
              <a:rPr sz="800" spc="30" dirty="0">
                <a:latin typeface="Microsoft Sans Serif"/>
                <a:cs typeface="Microsoft Sans Serif"/>
              </a:rPr>
              <a:t>queda </a:t>
            </a:r>
            <a:r>
              <a:rPr sz="800" spc="15" dirty="0">
                <a:latin typeface="Microsoft Sans Serif"/>
                <a:cs typeface="Microsoft Sans Serif"/>
              </a:rPr>
              <a:t>el </a:t>
            </a:r>
            <a:r>
              <a:rPr sz="800" spc="30" dirty="0">
                <a:latin typeface="Microsoft Sans Serif"/>
                <a:cs typeface="Microsoft Sans Serif"/>
              </a:rPr>
              <a:t>camino </a:t>
            </a:r>
            <a:r>
              <a:rPr sz="800" spc="25" dirty="0">
                <a:latin typeface="Microsoft Sans Serif"/>
                <a:cs typeface="Microsoft Sans Serif"/>
              </a:rPr>
              <a:t>de </a:t>
            </a:r>
            <a:r>
              <a:rPr sz="800" spc="30" dirty="0">
                <a:latin typeface="Microsoft Sans Serif"/>
                <a:cs typeface="Microsoft Sans Serif"/>
              </a:rPr>
              <a:t> </a:t>
            </a:r>
            <a:r>
              <a:rPr sz="800" spc="35" dirty="0">
                <a:latin typeface="Microsoft Sans Serif"/>
                <a:cs typeface="Microsoft Sans Serif"/>
              </a:rPr>
              <a:t>tierra </a:t>
            </a:r>
            <a:r>
              <a:rPr sz="800" spc="25" dirty="0">
                <a:latin typeface="Microsoft Sans Serif"/>
                <a:cs typeface="Microsoft Sans Serif"/>
              </a:rPr>
              <a:t>de </a:t>
            </a:r>
            <a:r>
              <a:rPr sz="800" spc="20" dirty="0">
                <a:latin typeface="Microsoft Sans Serif"/>
                <a:cs typeface="Microsoft Sans Serif"/>
              </a:rPr>
              <a:t>alta impedancia, </a:t>
            </a:r>
            <a:r>
              <a:rPr sz="800" spc="30" dirty="0">
                <a:latin typeface="Microsoft Sans Serif"/>
                <a:cs typeface="Microsoft Sans Serif"/>
              </a:rPr>
              <a:t>lo que </a:t>
            </a:r>
            <a:r>
              <a:rPr sz="800" spc="35" dirty="0">
                <a:latin typeface="Microsoft Sans Serif"/>
                <a:cs typeface="Microsoft Sans Serif"/>
              </a:rPr>
              <a:t>limita </a:t>
            </a:r>
            <a:r>
              <a:rPr sz="800" spc="10" dirty="0">
                <a:latin typeface="Microsoft Sans Serif"/>
                <a:cs typeface="Microsoft Sans Serif"/>
              </a:rPr>
              <a:t>la </a:t>
            </a:r>
            <a:r>
              <a:rPr sz="800" spc="30" dirty="0">
                <a:latin typeface="Microsoft Sans Serif"/>
                <a:cs typeface="Microsoft Sans Serif"/>
              </a:rPr>
              <a:t>corriente </a:t>
            </a:r>
            <a:r>
              <a:rPr sz="800" spc="25" dirty="0">
                <a:latin typeface="Microsoft Sans Serif"/>
                <a:cs typeface="Microsoft Sans Serif"/>
              </a:rPr>
              <a:t>de </a:t>
            </a:r>
            <a:r>
              <a:rPr sz="800" spc="20" dirty="0">
                <a:latin typeface="Microsoft Sans Serif"/>
                <a:cs typeface="Microsoft Sans Serif"/>
              </a:rPr>
              <a:t>falla </a:t>
            </a:r>
            <a:r>
              <a:rPr sz="800" dirty="0">
                <a:latin typeface="Microsoft Sans Serif"/>
                <a:cs typeface="Microsoft Sans Serif"/>
              </a:rPr>
              <a:t>a </a:t>
            </a:r>
            <a:r>
              <a:rPr sz="800" spc="35" dirty="0">
                <a:latin typeface="Microsoft Sans Serif"/>
                <a:cs typeface="Microsoft Sans Serif"/>
              </a:rPr>
              <a:t>tierra </a:t>
            </a:r>
            <a:r>
              <a:rPr sz="800" spc="-200" dirty="0">
                <a:latin typeface="Microsoft Sans Serif"/>
                <a:cs typeface="Microsoft Sans Serif"/>
              </a:rPr>
              <a:t> </a:t>
            </a:r>
            <a:r>
              <a:rPr sz="800" dirty="0">
                <a:latin typeface="Microsoft Sans Serif"/>
                <a:cs typeface="Microsoft Sans Serif"/>
              </a:rPr>
              <a:t>a </a:t>
            </a:r>
            <a:r>
              <a:rPr sz="800" spc="10" dirty="0">
                <a:latin typeface="Microsoft Sans Serif"/>
                <a:cs typeface="Microsoft Sans Serif"/>
              </a:rPr>
              <a:t>niveles </a:t>
            </a:r>
            <a:r>
              <a:rPr sz="800" spc="15" dirty="0">
                <a:latin typeface="Microsoft Sans Serif"/>
                <a:cs typeface="Microsoft Sans Serif"/>
              </a:rPr>
              <a:t>bajos </a:t>
            </a:r>
            <a:r>
              <a:rPr sz="800" dirty="0">
                <a:latin typeface="Microsoft Sans Serif"/>
                <a:cs typeface="Microsoft Sans Serif"/>
              </a:rPr>
              <a:t>(5~25 </a:t>
            </a:r>
            <a:r>
              <a:rPr sz="800" spc="-25" dirty="0">
                <a:latin typeface="Microsoft Sans Serif"/>
                <a:cs typeface="Microsoft Sans Serif"/>
              </a:rPr>
              <a:t>A) </a:t>
            </a:r>
            <a:r>
              <a:rPr sz="800" spc="25" dirty="0">
                <a:latin typeface="Microsoft Sans Serif"/>
                <a:cs typeface="Microsoft Sans Serif"/>
              </a:rPr>
              <a:t>para </a:t>
            </a:r>
            <a:r>
              <a:rPr sz="800" spc="40" dirty="0">
                <a:latin typeface="Microsoft Sans Serif"/>
                <a:cs typeface="Microsoft Sans Serif"/>
              </a:rPr>
              <a:t>mitigar </a:t>
            </a:r>
            <a:r>
              <a:rPr sz="800" spc="15" dirty="0">
                <a:latin typeface="Microsoft Sans Serif"/>
                <a:cs typeface="Microsoft Sans Serif"/>
              </a:rPr>
              <a:t>el </a:t>
            </a:r>
            <a:r>
              <a:rPr sz="800" spc="30" dirty="0">
                <a:latin typeface="Microsoft Sans Serif"/>
                <a:cs typeface="Microsoft Sans Serif"/>
              </a:rPr>
              <a:t>daño </a:t>
            </a:r>
            <a:r>
              <a:rPr sz="800" spc="25" dirty="0">
                <a:latin typeface="Microsoft Sans Serif"/>
                <a:cs typeface="Microsoft Sans Serif"/>
              </a:rPr>
              <a:t>en </a:t>
            </a:r>
            <a:r>
              <a:rPr sz="800" spc="15" dirty="0">
                <a:latin typeface="Microsoft Sans Serif"/>
                <a:cs typeface="Microsoft Sans Serif"/>
              </a:rPr>
              <a:t>el </a:t>
            </a:r>
            <a:r>
              <a:rPr sz="800" spc="25" dirty="0">
                <a:latin typeface="Microsoft Sans Serif"/>
                <a:cs typeface="Microsoft Sans Serif"/>
              </a:rPr>
              <a:t>devanado del </a:t>
            </a:r>
            <a:r>
              <a:rPr sz="800" spc="30" dirty="0">
                <a:latin typeface="Microsoft Sans Serif"/>
                <a:cs typeface="Microsoft Sans Serif"/>
              </a:rPr>
              <a:t> </a:t>
            </a:r>
            <a:r>
              <a:rPr sz="800" spc="25" dirty="0">
                <a:latin typeface="Microsoft Sans Serif"/>
                <a:cs typeface="Microsoft Sans Serif"/>
              </a:rPr>
              <a:t>estator.</a:t>
            </a:r>
            <a:endParaRPr sz="800">
              <a:latin typeface="Microsoft Sans Serif"/>
              <a:cs typeface="Microsoft Sans Serif"/>
            </a:endParaRPr>
          </a:p>
        </p:txBody>
      </p:sp>
      <p:sp>
        <p:nvSpPr>
          <p:cNvPr id="153" name="object 153"/>
          <p:cNvSpPr txBox="1"/>
          <p:nvPr/>
        </p:nvSpPr>
        <p:spPr>
          <a:xfrm>
            <a:off x="9089609" y="3242040"/>
            <a:ext cx="7330221" cy="787523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059180">
              <a:lnSpc>
                <a:spcPct val="100000"/>
              </a:lnSpc>
              <a:spcBef>
                <a:spcPts val="100"/>
              </a:spcBef>
            </a:pPr>
            <a:r>
              <a:rPr sz="700" spc="5" dirty="0">
                <a:latin typeface="Microsoft Sans Serif"/>
                <a:cs typeface="Microsoft Sans Serif"/>
              </a:rPr>
              <a:t>VII.</a:t>
            </a:r>
            <a:r>
              <a:rPr sz="700" spc="-45" dirty="0">
                <a:latin typeface="Microsoft Sans Serif"/>
                <a:cs typeface="Microsoft Sans Serif"/>
              </a:rPr>
              <a:t> </a:t>
            </a:r>
            <a:r>
              <a:rPr sz="700" spc="-25" dirty="0">
                <a:latin typeface="Microsoft Sans Serif"/>
                <a:cs typeface="Microsoft Sans Serif"/>
              </a:rPr>
              <a:t>t</a:t>
            </a:r>
            <a:r>
              <a:rPr sz="550" spc="-25" dirty="0">
                <a:latin typeface="Microsoft Sans Serif"/>
                <a:cs typeface="Microsoft Sans Serif"/>
              </a:rPr>
              <a:t>EXCELENTE</a:t>
            </a:r>
            <a:r>
              <a:rPr sz="700" spc="-25" dirty="0">
                <a:latin typeface="Microsoft Sans Serif"/>
                <a:cs typeface="Microsoft Sans Serif"/>
              </a:rPr>
              <a:t>METRO</a:t>
            </a:r>
            <a:r>
              <a:rPr sz="550" spc="-25" dirty="0">
                <a:latin typeface="Microsoft Sans Serif"/>
                <a:cs typeface="Microsoft Sans Serif"/>
              </a:rPr>
              <a:t>ODA</a:t>
            </a:r>
            <a:endParaRPr sz="550">
              <a:latin typeface="Microsoft Sans Serif"/>
              <a:cs typeface="Microsoft Sans Serif"/>
            </a:endParaRPr>
          </a:p>
          <a:p>
            <a:pPr marL="12700" marR="156845" indent="153670">
              <a:lnSpc>
                <a:spcPct val="142800"/>
              </a:lnSpc>
              <a:spcBef>
                <a:spcPts val="335"/>
              </a:spcBef>
            </a:pPr>
            <a:r>
              <a:rPr sz="700" spc="10" dirty="0">
                <a:latin typeface="Microsoft Sans Serif"/>
                <a:cs typeface="Microsoft Sans Serif"/>
              </a:rPr>
              <a:t>Todos</a:t>
            </a:r>
            <a:r>
              <a:rPr sz="700" spc="-5" dirty="0">
                <a:latin typeface="Microsoft Sans Serif"/>
                <a:cs typeface="Microsoft Sans Serif"/>
              </a:rPr>
              <a:t> </a:t>
            </a:r>
            <a:r>
              <a:rPr sz="700" spc="10" dirty="0">
                <a:latin typeface="Microsoft Sans Serif"/>
                <a:cs typeface="Microsoft Sans Serif"/>
              </a:rPr>
              <a:t>los</a:t>
            </a:r>
            <a:r>
              <a:rPr sz="700" dirty="0">
                <a:latin typeface="Microsoft Sans Serif"/>
                <a:cs typeface="Microsoft Sans Serif"/>
              </a:rPr>
              <a:t> </a:t>
            </a:r>
            <a:r>
              <a:rPr sz="700" spc="30" dirty="0">
                <a:latin typeface="Microsoft Sans Serif"/>
                <a:cs typeface="Microsoft Sans Serif"/>
              </a:rPr>
              <a:t>métodos</a:t>
            </a:r>
            <a:r>
              <a:rPr sz="700" dirty="0">
                <a:latin typeface="Microsoft Sans Serif"/>
                <a:cs typeface="Microsoft Sans Serif"/>
              </a:rPr>
              <a:t> </a:t>
            </a:r>
            <a:r>
              <a:rPr sz="700" spc="20" dirty="0">
                <a:latin typeface="Microsoft Sans Serif"/>
                <a:cs typeface="Microsoft Sans Serif"/>
              </a:rPr>
              <a:t>de</a:t>
            </a:r>
            <a:r>
              <a:rPr sz="700" dirty="0">
                <a:latin typeface="Microsoft Sans Serif"/>
                <a:cs typeface="Microsoft Sans Serif"/>
              </a:rPr>
              <a:t> </a:t>
            </a:r>
            <a:r>
              <a:rPr sz="700" spc="20" dirty="0">
                <a:latin typeface="Microsoft Sans Serif"/>
                <a:cs typeface="Microsoft Sans Serif"/>
              </a:rPr>
              <a:t>detección</a:t>
            </a:r>
            <a:r>
              <a:rPr sz="700" dirty="0">
                <a:latin typeface="Microsoft Sans Serif"/>
                <a:cs typeface="Microsoft Sans Serif"/>
              </a:rPr>
              <a:t> </a:t>
            </a:r>
            <a:r>
              <a:rPr sz="700" spc="20" dirty="0">
                <a:latin typeface="Microsoft Sans Serif"/>
                <a:cs typeface="Microsoft Sans Serif"/>
              </a:rPr>
              <a:t>de</a:t>
            </a:r>
            <a:r>
              <a:rPr sz="700" dirty="0">
                <a:latin typeface="Microsoft Sans Serif"/>
                <a:cs typeface="Microsoft Sans Serif"/>
              </a:rPr>
              <a:t> </a:t>
            </a:r>
            <a:r>
              <a:rPr sz="700" spc="30" dirty="0">
                <a:latin typeface="Microsoft Sans Serif"/>
                <a:cs typeface="Microsoft Sans Serif"/>
              </a:rPr>
              <a:t>tierra</a:t>
            </a:r>
            <a:r>
              <a:rPr sz="700" dirty="0">
                <a:latin typeface="Microsoft Sans Serif"/>
                <a:cs typeface="Microsoft Sans Serif"/>
              </a:rPr>
              <a:t> </a:t>
            </a:r>
            <a:r>
              <a:rPr sz="700" spc="20" dirty="0">
                <a:latin typeface="Microsoft Sans Serif"/>
                <a:cs typeface="Microsoft Sans Serif"/>
              </a:rPr>
              <a:t>del</a:t>
            </a:r>
            <a:r>
              <a:rPr sz="700" dirty="0">
                <a:latin typeface="Microsoft Sans Serif"/>
                <a:cs typeface="Microsoft Sans Serif"/>
              </a:rPr>
              <a:t> </a:t>
            </a:r>
            <a:r>
              <a:rPr sz="700" spc="25" dirty="0">
                <a:latin typeface="Microsoft Sans Serif"/>
                <a:cs typeface="Microsoft Sans Serif"/>
              </a:rPr>
              <a:t>estator</a:t>
            </a:r>
            <a:r>
              <a:rPr sz="700" dirty="0">
                <a:latin typeface="Microsoft Sans Serif"/>
                <a:cs typeface="Microsoft Sans Serif"/>
              </a:rPr>
              <a:t> </a:t>
            </a:r>
            <a:r>
              <a:rPr sz="700" spc="20" dirty="0">
                <a:latin typeface="Microsoft Sans Serif"/>
                <a:cs typeface="Microsoft Sans Serif"/>
              </a:rPr>
              <a:t>en</a:t>
            </a:r>
            <a:r>
              <a:rPr sz="700" dirty="0">
                <a:latin typeface="Microsoft Sans Serif"/>
                <a:cs typeface="Microsoft Sans Serif"/>
              </a:rPr>
              <a:t> </a:t>
            </a:r>
            <a:r>
              <a:rPr sz="700" spc="10" dirty="0">
                <a:latin typeface="Microsoft Sans Serif"/>
                <a:cs typeface="Microsoft Sans Serif"/>
              </a:rPr>
              <a:t>esta</a:t>
            </a:r>
            <a:r>
              <a:rPr sz="700" dirty="0">
                <a:latin typeface="Microsoft Sans Serif"/>
                <a:cs typeface="Microsoft Sans Serif"/>
              </a:rPr>
              <a:t> </a:t>
            </a:r>
            <a:r>
              <a:rPr sz="700" spc="5" dirty="0">
                <a:latin typeface="Microsoft Sans Serif"/>
                <a:cs typeface="Microsoft Sans Serif"/>
              </a:rPr>
              <a:t>sección </a:t>
            </a:r>
            <a:r>
              <a:rPr sz="700" spc="-170" dirty="0">
                <a:latin typeface="Microsoft Sans Serif"/>
                <a:cs typeface="Microsoft Sans Serif"/>
              </a:rPr>
              <a:t> </a:t>
            </a:r>
            <a:r>
              <a:rPr sz="700" spc="25" dirty="0">
                <a:latin typeface="Microsoft Sans Serif"/>
                <a:cs typeface="Microsoft Sans Serif"/>
              </a:rPr>
              <a:t>deben</a:t>
            </a:r>
            <a:r>
              <a:rPr sz="700" spc="-5" dirty="0">
                <a:latin typeface="Microsoft Sans Serif"/>
                <a:cs typeface="Microsoft Sans Serif"/>
              </a:rPr>
              <a:t> </a:t>
            </a:r>
            <a:r>
              <a:rPr sz="700" spc="15" dirty="0">
                <a:latin typeface="Microsoft Sans Serif"/>
                <a:cs typeface="Microsoft Sans Serif"/>
              </a:rPr>
              <a:t>conectarse</a:t>
            </a:r>
            <a:r>
              <a:rPr sz="700" spc="-5" dirty="0">
                <a:latin typeface="Microsoft Sans Serif"/>
                <a:cs typeface="Microsoft Sans Serif"/>
              </a:rPr>
              <a:t> </a:t>
            </a:r>
            <a:r>
              <a:rPr sz="700" spc="25" dirty="0">
                <a:latin typeface="Microsoft Sans Serif"/>
                <a:cs typeface="Microsoft Sans Serif"/>
              </a:rPr>
              <a:t>para</a:t>
            </a:r>
            <a:r>
              <a:rPr sz="700" spc="-5" dirty="0">
                <a:latin typeface="Microsoft Sans Serif"/>
                <a:cs typeface="Microsoft Sans Serif"/>
              </a:rPr>
              <a:t> </a:t>
            </a:r>
            <a:r>
              <a:rPr sz="700" spc="25" dirty="0">
                <a:latin typeface="Microsoft Sans Serif"/>
                <a:cs typeface="Microsoft Sans Serif"/>
              </a:rPr>
              <a:t>disparar</a:t>
            </a:r>
            <a:r>
              <a:rPr sz="700" spc="-5" dirty="0">
                <a:latin typeface="Microsoft Sans Serif"/>
                <a:cs typeface="Microsoft Sans Serif"/>
              </a:rPr>
              <a:t> </a:t>
            </a:r>
            <a:r>
              <a:rPr sz="700" spc="5" dirty="0">
                <a:latin typeface="Microsoft Sans Serif"/>
                <a:cs typeface="Microsoft Sans Serif"/>
              </a:rPr>
              <a:t>y</a:t>
            </a:r>
            <a:r>
              <a:rPr sz="700" spc="-5" dirty="0">
                <a:latin typeface="Microsoft Sans Serif"/>
                <a:cs typeface="Microsoft Sans Serif"/>
              </a:rPr>
              <a:t> </a:t>
            </a:r>
            <a:r>
              <a:rPr sz="700" spc="20" dirty="0">
                <a:latin typeface="Microsoft Sans Serif"/>
                <a:cs typeface="Microsoft Sans Serif"/>
              </a:rPr>
              <a:t>apagar</a:t>
            </a:r>
            <a:r>
              <a:rPr sz="700" spc="-5" dirty="0">
                <a:latin typeface="Microsoft Sans Serif"/>
                <a:cs typeface="Microsoft Sans Serif"/>
              </a:rPr>
              <a:t> </a:t>
            </a:r>
            <a:r>
              <a:rPr sz="700" spc="10" dirty="0">
                <a:latin typeface="Microsoft Sans Serif"/>
                <a:cs typeface="Microsoft Sans Serif"/>
              </a:rPr>
              <a:t>el</a:t>
            </a:r>
            <a:r>
              <a:rPr sz="700" spc="-5" dirty="0">
                <a:latin typeface="Microsoft Sans Serif"/>
                <a:cs typeface="Microsoft Sans Serif"/>
              </a:rPr>
              <a:t> </a:t>
            </a:r>
            <a:r>
              <a:rPr sz="700" spc="25" dirty="0">
                <a:latin typeface="Microsoft Sans Serif"/>
                <a:cs typeface="Microsoft Sans Serif"/>
              </a:rPr>
              <a:t>generador.</a:t>
            </a:r>
            <a:endParaRPr sz="700">
              <a:latin typeface="Microsoft Sans Serif"/>
              <a:cs typeface="Microsoft Sans Serif"/>
            </a:endParaRPr>
          </a:p>
          <a:p>
            <a:pPr marL="12700" marR="5080" indent="153670">
              <a:lnSpc>
                <a:spcPts val="1200"/>
              </a:lnSpc>
              <a:spcBef>
                <a:spcPts val="100"/>
              </a:spcBef>
            </a:pPr>
            <a:r>
              <a:rPr sz="700" spc="-20" dirty="0">
                <a:latin typeface="Microsoft Sans Serif"/>
                <a:cs typeface="Microsoft Sans Serif"/>
              </a:rPr>
              <a:t>En </a:t>
            </a:r>
            <a:r>
              <a:rPr sz="700" spc="25" dirty="0">
                <a:latin typeface="Microsoft Sans Serif"/>
                <a:cs typeface="Microsoft Sans Serif"/>
              </a:rPr>
              <a:t>máquinas </a:t>
            </a:r>
            <a:r>
              <a:rPr sz="700" spc="20" dirty="0">
                <a:latin typeface="Microsoft Sans Serif"/>
                <a:cs typeface="Microsoft Sans Serif"/>
              </a:rPr>
              <a:t>hidráulicas </a:t>
            </a:r>
            <a:r>
              <a:rPr sz="700" spc="10" dirty="0">
                <a:latin typeface="Microsoft Sans Serif"/>
                <a:cs typeface="Microsoft Sans Serif"/>
              </a:rPr>
              <a:t>conectadas </a:t>
            </a:r>
            <a:r>
              <a:rPr sz="700" dirty="0">
                <a:latin typeface="Microsoft Sans Serif"/>
                <a:cs typeface="Microsoft Sans Serif"/>
              </a:rPr>
              <a:t>a </a:t>
            </a:r>
            <a:r>
              <a:rPr sz="700" spc="30" dirty="0">
                <a:latin typeface="Microsoft Sans Serif"/>
                <a:cs typeface="Microsoft Sans Serif"/>
              </a:rPr>
              <a:t>tierra </a:t>
            </a:r>
            <a:r>
              <a:rPr sz="700" spc="20" dirty="0">
                <a:latin typeface="Microsoft Sans Serif"/>
                <a:cs typeface="Microsoft Sans Serif"/>
              </a:rPr>
              <a:t>de alta impedancia, </a:t>
            </a:r>
            <a:r>
              <a:rPr sz="700" spc="25" dirty="0">
                <a:latin typeface="Microsoft Sans Serif"/>
                <a:cs typeface="Microsoft Sans Serif"/>
              </a:rPr>
              <a:t>puede </a:t>
            </a:r>
            <a:r>
              <a:rPr sz="700" spc="-175" dirty="0">
                <a:latin typeface="Microsoft Sans Serif"/>
                <a:cs typeface="Microsoft Sans Serif"/>
              </a:rPr>
              <a:t> </a:t>
            </a:r>
            <a:r>
              <a:rPr sz="700" spc="15" dirty="0">
                <a:latin typeface="Microsoft Sans Serif"/>
                <a:cs typeface="Microsoft Sans Serif"/>
              </a:rPr>
              <a:t>ser aceptable </a:t>
            </a:r>
            <a:r>
              <a:rPr sz="700" spc="25" dirty="0">
                <a:latin typeface="Microsoft Sans Serif"/>
                <a:cs typeface="Microsoft Sans Serif"/>
              </a:rPr>
              <a:t>retrasar </a:t>
            </a:r>
            <a:r>
              <a:rPr sz="700" spc="10" dirty="0">
                <a:latin typeface="Microsoft Sans Serif"/>
                <a:cs typeface="Microsoft Sans Serif"/>
              </a:rPr>
              <a:t>el </a:t>
            </a:r>
            <a:r>
              <a:rPr sz="700" spc="25" dirty="0">
                <a:latin typeface="Microsoft Sans Serif"/>
                <a:cs typeface="Microsoft Sans Serif"/>
              </a:rPr>
              <a:t>disparo </a:t>
            </a:r>
            <a:r>
              <a:rPr sz="700" spc="20" dirty="0">
                <a:latin typeface="Microsoft Sans Serif"/>
                <a:cs typeface="Microsoft Sans Serif"/>
              </a:rPr>
              <a:t>del </a:t>
            </a:r>
            <a:r>
              <a:rPr sz="700" spc="30" dirty="0">
                <a:latin typeface="Microsoft Sans Serif"/>
                <a:cs typeface="Microsoft Sans Serif"/>
              </a:rPr>
              <a:t>bloqueo </a:t>
            </a:r>
            <a:r>
              <a:rPr sz="700" spc="40" dirty="0">
                <a:latin typeface="Microsoft Sans Serif"/>
                <a:cs typeface="Microsoft Sans Serif"/>
              </a:rPr>
              <a:t>por </a:t>
            </a:r>
            <a:r>
              <a:rPr sz="700" spc="10" dirty="0">
                <a:latin typeface="Microsoft Sans Serif"/>
                <a:cs typeface="Microsoft Sans Serif"/>
              </a:rPr>
              <a:t>fallas </a:t>
            </a:r>
            <a:r>
              <a:rPr sz="700" dirty="0">
                <a:latin typeface="Microsoft Sans Serif"/>
                <a:cs typeface="Microsoft Sans Serif"/>
              </a:rPr>
              <a:t>a </a:t>
            </a:r>
            <a:r>
              <a:rPr sz="700" spc="30" dirty="0">
                <a:latin typeface="Microsoft Sans Serif"/>
                <a:cs typeface="Microsoft Sans Serif"/>
              </a:rPr>
              <a:t>tierra </a:t>
            </a:r>
            <a:r>
              <a:rPr sz="700" spc="20" dirty="0">
                <a:latin typeface="Microsoft Sans Serif"/>
                <a:cs typeface="Microsoft Sans Serif"/>
              </a:rPr>
              <a:t>del </a:t>
            </a:r>
            <a:r>
              <a:rPr sz="700" spc="25" dirty="0">
                <a:latin typeface="Microsoft Sans Serif"/>
                <a:cs typeface="Microsoft Sans Serif"/>
              </a:rPr>
              <a:t>estator </a:t>
            </a:r>
            <a:r>
              <a:rPr sz="700" spc="30" dirty="0">
                <a:latin typeface="Microsoft Sans Serif"/>
                <a:cs typeface="Microsoft Sans Serif"/>
              </a:rPr>
              <a:t> </a:t>
            </a:r>
            <a:r>
              <a:rPr sz="700" spc="15" dirty="0">
                <a:latin typeface="Microsoft Sans Serif"/>
                <a:cs typeface="Microsoft Sans Serif"/>
              </a:rPr>
              <a:t>hasta</a:t>
            </a:r>
            <a:r>
              <a:rPr sz="700" spc="-5" dirty="0">
                <a:latin typeface="Microsoft Sans Serif"/>
                <a:cs typeface="Microsoft Sans Serif"/>
              </a:rPr>
              <a:t> </a:t>
            </a:r>
            <a:r>
              <a:rPr sz="700" spc="30" dirty="0">
                <a:latin typeface="Microsoft Sans Serif"/>
                <a:cs typeface="Microsoft Sans Serif"/>
              </a:rPr>
              <a:t>que</a:t>
            </a:r>
            <a:r>
              <a:rPr sz="700" spc="-5" dirty="0">
                <a:latin typeface="Microsoft Sans Serif"/>
                <a:cs typeface="Microsoft Sans Serif"/>
              </a:rPr>
              <a:t> </a:t>
            </a:r>
            <a:r>
              <a:rPr sz="700" spc="10" dirty="0">
                <a:latin typeface="Microsoft Sans Serif"/>
                <a:cs typeface="Microsoft Sans Serif"/>
              </a:rPr>
              <a:t>la</a:t>
            </a:r>
            <a:r>
              <a:rPr sz="700" dirty="0">
                <a:latin typeface="Microsoft Sans Serif"/>
                <a:cs typeface="Microsoft Sans Serif"/>
              </a:rPr>
              <a:t> </a:t>
            </a:r>
            <a:r>
              <a:rPr sz="700" spc="30" dirty="0">
                <a:latin typeface="Microsoft Sans Serif"/>
                <a:cs typeface="Microsoft Sans Serif"/>
              </a:rPr>
              <a:t>máquina</a:t>
            </a:r>
            <a:r>
              <a:rPr sz="700" spc="-5" dirty="0">
                <a:latin typeface="Microsoft Sans Serif"/>
                <a:cs typeface="Microsoft Sans Serif"/>
              </a:rPr>
              <a:t> </a:t>
            </a:r>
            <a:r>
              <a:rPr sz="700" spc="10" dirty="0">
                <a:latin typeface="Microsoft Sans Serif"/>
                <a:cs typeface="Microsoft Sans Serif"/>
              </a:rPr>
              <a:t>esté</a:t>
            </a:r>
            <a:r>
              <a:rPr sz="700" dirty="0">
                <a:latin typeface="Microsoft Sans Serif"/>
                <a:cs typeface="Microsoft Sans Serif"/>
              </a:rPr>
              <a:t> </a:t>
            </a:r>
            <a:r>
              <a:rPr sz="700" spc="15" dirty="0">
                <a:latin typeface="Microsoft Sans Serif"/>
                <a:cs typeface="Microsoft Sans Serif"/>
              </a:rPr>
              <a:t>descargada</a:t>
            </a:r>
            <a:r>
              <a:rPr sz="700" spc="-5" dirty="0">
                <a:latin typeface="Microsoft Sans Serif"/>
                <a:cs typeface="Microsoft Sans Serif"/>
              </a:rPr>
              <a:t> </a:t>
            </a:r>
            <a:r>
              <a:rPr sz="700" spc="10" dirty="0">
                <a:latin typeface="Microsoft Sans Serif"/>
                <a:cs typeface="Microsoft Sans Serif"/>
              </a:rPr>
              <a:t>(hasta</a:t>
            </a:r>
            <a:r>
              <a:rPr sz="700" dirty="0">
                <a:latin typeface="Microsoft Sans Serif"/>
                <a:cs typeface="Microsoft Sans Serif"/>
              </a:rPr>
              <a:t> </a:t>
            </a:r>
            <a:r>
              <a:rPr sz="700" spc="30" dirty="0">
                <a:latin typeface="Microsoft Sans Serif"/>
                <a:cs typeface="Microsoft Sans Serif"/>
              </a:rPr>
              <a:t>que</a:t>
            </a:r>
            <a:r>
              <a:rPr sz="700" spc="-5" dirty="0">
                <a:latin typeface="Microsoft Sans Serif"/>
                <a:cs typeface="Microsoft Sans Serif"/>
              </a:rPr>
              <a:t> </a:t>
            </a:r>
            <a:r>
              <a:rPr sz="700" spc="10" dirty="0">
                <a:latin typeface="Microsoft Sans Serif"/>
                <a:cs typeface="Microsoft Sans Serif"/>
              </a:rPr>
              <a:t>el</a:t>
            </a:r>
            <a:r>
              <a:rPr sz="700" spc="-5" dirty="0">
                <a:latin typeface="Microsoft Sans Serif"/>
                <a:cs typeface="Microsoft Sans Serif"/>
              </a:rPr>
              <a:t> </a:t>
            </a:r>
            <a:r>
              <a:rPr sz="700" spc="30" dirty="0">
                <a:latin typeface="Microsoft Sans Serif"/>
                <a:cs typeface="Microsoft Sans Serif"/>
              </a:rPr>
              <a:t>control</a:t>
            </a:r>
            <a:r>
              <a:rPr sz="700" dirty="0">
                <a:latin typeface="Microsoft Sans Serif"/>
                <a:cs typeface="Microsoft Sans Serif"/>
              </a:rPr>
              <a:t> </a:t>
            </a:r>
            <a:r>
              <a:rPr sz="700" spc="20" dirty="0">
                <a:latin typeface="Microsoft Sans Serif"/>
                <a:cs typeface="Microsoft Sans Serif"/>
              </a:rPr>
              <a:t>del</a:t>
            </a:r>
            <a:r>
              <a:rPr sz="700" spc="-5" dirty="0">
                <a:latin typeface="Microsoft Sans Serif"/>
                <a:cs typeface="Microsoft Sans Serif"/>
              </a:rPr>
              <a:t> </a:t>
            </a:r>
            <a:r>
              <a:rPr sz="700" spc="35" dirty="0">
                <a:latin typeface="Microsoft Sans Serif"/>
                <a:cs typeface="Microsoft Sans Serif"/>
              </a:rPr>
              <a:t>gobernador </a:t>
            </a:r>
            <a:r>
              <a:rPr sz="700" spc="-170" dirty="0">
                <a:latin typeface="Microsoft Sans Serif"/>
                <a:cs typeface="Microsoft Sans Serif"/>
              </a:rPr>
              <a:t> </a:t>
            </a:r>
            <a:r>
              <a:rPr sz="700" spc="15" dirty="0">
                <a:latin typeface="Microsoft Sans Serif"/>
                <a:cs typeface="Microsoft Sans Serif"/>
              </a:rPr>
              <a:t>reduzca</a:t>
            </a:r>
            <a:r>
              <a:rPr sz="700" spc="-5" dirty="0">
                <a:latin typeface="Microsoft Sans Serif"/>
                <a:cs typeface="Microsoft Sans Serif"/>
              </a:rPr>
              <a:t> </a:t>
            </a:r>
            <a:r>
              <a:rPr sz="700" spc="10" dirty="0">
                <a:latin typeface="Microsoft Sans Serif"/>
                <a:cs typeface="Microsoft Sans Serif"/>
              </a:rPr>
              <a:t>la</a:t>
            </a:r>
            <a:r>
              <a:rPr sz="700" dirty="0">
                <a:latin typeface="Microsoft Sans Serif"/>
                <a:cs typeface="Microsoft Sans Serif"/>
              </a:rPr>
              <a:t> </a:t>
            </a:r>
            <a:r>
              <a:rPr sz="700" spc="15" dirty="0">
                <a:latin typeface="Microsoft Sans Serif"/>
                <a:cs typeface="Microsoft Sans Serif"/>
              </a:rPr>
              <a:t>velocidad</a:t>
            </a:r>
            <a:r>
              <a:rPr sz="700" dirty="0">
                <a:latin typeface="Microsoft Sans Serif"/>
                <a:cs typeface="Microsoft Sans Serif"/>
              </a:rPr>
              <a:t> </a:t>
            </a:r>
            <a:r>
              <a:rPr sz="700" spc="20" dirty="0">
                <a:latin typeface="Microsoft Sans Serif"/>
                <a:cs typeface="Microsoft Sans Serif"/>
              </a:rPr>
              <a:t>de</a:t>
            </a:r>
            <a:r>
              <a:rPr sz="700" dirty="0">
                <a:latin typeface="Microsoft Sans Serif"/>
                <a:cs typeface="Microsoft Sans Serif"/>
              </a:rPr>
              <a:t> </a:t>
            </a:r>
            <a:r>
              <a:rPr sz="700" spc="10" dirty="0">
                <a:latin typeface="Microsoft Sans Serif"/>
                <a:cs typeface="Microsoft Sans Serif"/>
              </a:rPr>
              <a:t>la</a:t>
            </a:r>
            <a:r>
              <a:rPr sz="700" spc="-5" dirty="0">
                <a:latin typeface="Microsoft Sans Serif"/>
                <a:cs typeface="Microsoft Sans Serif"/>
              </a:rPr>
              <a:t> </a:t>
            </a:r>
            <a:r>
              <a:rPr sz="700" spc="35" dirty="0">
                <a:latin typeface="Microsoft Sans Serif"/>
                <a:cs typeface="Microsoft Sans Serif"/>
              </a:rPr>
              <a:t>turbina</a:t>
            </a:r>
            <a:r>
              <a:rPr sz="700" dirty="0">
                <a:latin typeface="Microsoft Sans Serif"/>
                <a:cs typeface="Microsoft Sans Serif"/>
              </a:rPr>
              <a:t> </a:t>
            </a:r>
            <a:r>
              <a:rPr sz="700" spc="10" dirty="0">
                <a:latin typeface="Microsoft Sans Serif"/>
                <a:cs typeface="Microsoft Sans Serif"/>
              </a:rPr>
              <a:t>al</a:t>
            </a:r>
            <a:r>
              <a:rPr sz="700" dirty="0">
                <a:latin typeface="Microsoft Sans Serif"/>
                <a:cs typeface="Microsoft Sans Serif"/>
              </a:rPr>
              <a:t> </a:t>
            </a:r>
            <a:r>
              <a:rPr sz="700" spc="20" dirty="0">
                <a:latin typeface="Microsoft Sans Serif"/>
                <a:cs typeface="Microsoft Sans Serif"/>
              </a:rPr>
              <a:t>estado</a:t>
            </a:r>
            <a:r>
              <a:rPr sz="700" dirty="0">
                <a:latin typeface="Microsoft Sans Serif"/>
                <a:cs typeface="Microsoft Sans Serif"/>
              </a:rPr>
              <a:t> </a:t>
            </a:r>
            <a:r>
              <a:rPr sz="700" spc="20" dirty="0">
                <a:latin typeface="Microsoft Sans Serif"/>
                <a:cs typeface="Microsoft Sans Serif"/>
              </a:rPr>
              <a:t>de</a:t>
            </a:r>
            <a:r>
              <a:rPr sz="700" dirty="0">
                <a:latin typeface="Microsoft Sans Serif"/>
                <a:cs typeface="Microsoft Sans Serif"/>
              </a:rPr>
              <a:t> </a:t>
            </a:r>
            <a:r>
              <a:rPr sz="700" spc="35" dirty="0">
                <a:latin typeface="Microsoft Sans Serif"/>
                <a:cs typeface="Microsoft Sans Serif"/>
              </a:rPr>
              <a:t>giro</a:t>
            </a:r>
            <a:r>
              <a:rPr sz="700" spc="-5" dirty="0">
                <a:latin typeface="Microsoft Sans Serif"/>
                <a:cs typeface="Microsoft Sans Serif"/>
              </a:rPr>
              <a:t> </a:t>
            </a:r>
            <a:r>
              <a:rPr sz="700" spc="15" dirty="0">
                <a:latin typeface="Microsoft Sans Serif"/>
                <a:cs typeface="Microsoft Sans Serif"/>
              </a:rPr>
              <a:t>sin</a:t>
            </a:r>
            <a:r>
              <a:rPr sz="700" dirty="0">
                <a:latin typeface="Microsoft Sans Serif"/>
                <a:cs typeface="Microsoft Sans Serif"/>
              </a:rPr>
              <a:t> </a:t>
            </a:r>
            <a:r>
              <a:rPr sz="700" spc="5" dirty="0">
                <a:latin typeface="Microsoft Sans Serif"/>
                <a:cs typeface="Microsoft Sans Serif"/>
              </a:rPr>
              <a:t>carga).</a:t>
            </a:r>
            <a:r>
              <a:rPr sz="700" dirty="0">
                <a:latin typeface="Microsoft Sans Serif"/>
                <a:cs typeface="Microsoft Sans Serif"/>
              </a:rPr>
              <a:t> </a:t>
            </a:r>
            <a:r>
              <a:rPr sz="700" spc="10" dirty="0">
                <a:latin typeface="Microsoft Sans Serif"/>
                <a:cs typeface="Microsoft Sans Serif"/>
              </a:rPr>
              <a:t>Además,</a:t>
            </a:r>
            <a:r>
              <a:rPr sz="700" dirty="0">
                <a:latin typeface="Microsoft Sans Serif"/>
                <a:cs typeface="Microsoft Sans Serif"/>
              </a:rPr>
              <a:t> </a:t>
            </a:r>
            <a:r>
              <a:rPr sz="700" spc="35" dirty="0">
                <a:latin typeface="Microsoft Sans Serif"/>
                <a:cs typeface="Microsoft Sans Serif"/>
              </a:rPr>
              <a:t>otra </a:t>
            </a:r>
            <a:r>
              <a:rPr sz="700" spc="-170" dirty="0">
                <a:latin typeface="Microsoft Sans Serif"/>
                <a:cs typeface="Microsoft Sans Serif"/>
              </a:rPr>
              <a:t> </a:t>
            </a:r>
            <a:r>
              <a:rPr sz="700" spc="20" dirty="0">
                <a:latin typeface="Microsoft Sans Serif"/>
                <a:cs typeface="Microsoft Sans Serif"/>
              </a:rPr>
              <a:t>consideración</a:t>
            </a:r>
            <a:r>
              <a:rPr sz="700" spc="-10" dirty="0">
                <a:latin typeface="Microsoft Sans Serif"/>
                <a:cs typeface="Microsoft Sans Serif"/>
              </a:rPr>
              <a:t> </a:t>
            </a:r>
            <a:r>
              <a:rPr sz="700" spc="-5" dirty="0">
                <a:latin typeface="Microsoft Sans Serif"/>
                <a:cs typeface="Microsoft Sans Serif"/>
              </a:rPr>
              <a:t>es </a:t>
            </a:r>
            <a:r>
              <a:rPr sz="700" spc="30" dirty="0">
                <a:latin typeface="Microsoft Sans Serif"/>
                <a:cs typeface="Microsoft Sans Serif"/>
              </a:rPr>
              <a:t>que</a:t>
            </a:r>
            <a:r>
              <a:rPr sz="700" spc="-5" dirty="0">
                <a:latin typeface="Microsoft Sans Serif"/>
                <a:cs typeface="Microsoft Sans Serif"/>
              </a:rPr>
              <a:t> </a:t>
            </a:r>
            <a:r>
              <a:rPr sz="700" spc="10" dirty="0">
                <a:latin typeface="Microsoft Sans Serif"/>
                <a:cs typeface="Microsoft Sans Serif"/>
              </a:rPr>
              <a:t>el</a:t>
            </a:r>
            <a:r>
              <a:rPr sz="700" spc="-5" dirty="0">
                <a:latin typeface="Microsoft Sans Serif"/>
                <a:cs typeface="Microsoft Sans Serif"/>
              </a:rPr>
              <a:t> </a:t>
            </a:r>
            <a:r>
              <a:rPr sz="700" spc="25" dirty="0">
                <a:latin typeface="Microsoft Sans Serif"/>
                <a:cs typeface="Microsoft Sans Serif"/>
              </a:rPr>
              <a:t>disparo</a:t>
            </a:r>
            <a:r>
              <a:rPr sz="700" spc="-5" dirty="0">
                <a:latin typeface="Microsoft Sans Serif"/>
                <a:cs typeface="Microsoft Sans Serif"/>
              </a:rPr>
              <a:t> </a:t>
            </a:r>
            <a:r>
              <a:rPr sz="700" spc="30" dirty="0">
                <a:latin typeface="Microsoft Sans Serif"/>
                <a:cs typeface="Microsoft Sans Serif"/>
              </a:rPr>
              <a:t>retardado</a:t>
            </a:r>
            <a:r>
              <a:rPr sz="700" spc="-5" dirty="0">
                <a:latin typeface="Microsoft Sans Serif"/>
                <a:cs typeface="Microsoft Sans Serif"/>
              </a:rPr>
              <a:t> </a:t>
            </a:r>
            <a:r>
              <a:rPr sz="700" spc="15" dirty="0">
                <a:latin typeface="Microsoft Sans Serif"/>
                <a:cs typeface="Microsoft Sans Serif"/>
              </a:rPr>
              <a:t>evita</a:t>
            </a:r>
            <a:r>
              <a:rPr sz="700" spc="-5" dirty="0">
                <a:latin typeface="Microsoft Sans Serif"/>
                <a:cs typeface="Microsoft Sans Serif"/>
              </a:rPr>
              <a:t> </a:t>
            </a:r>
            <a:r>
              <a:rPr sz="700" spc="30" dirty="0">
                <a:latin typeface="Microsoft Sans Serif"/>
                <a:cs typeface="Microsoft Sans Serif"/>
              </a:rPr>
              <a:t>someter</a:t>
            </a:r>
            <a:r>
              <a:rPr sz="700" spc="-5" dirty="0">
                <a:latin typeface="Microsoft Sans Serif"/>
                <a:cs typeface="Microsoft Sans Serif"/>
              </a:rPr>
              <a:t> </a:t>
            </a:r>
            <a:r>
              <a:rPr sz="700" spc="30" dirty="0">
                <a:latin typeface="Microsoft Sans Serif"/>
                <a:cs typeface="Microsoft Sans Serif"/>
              </a:rPr>
              <a:t>una</a:t>
            </a:r>
            <a:r>
              <a:rPr sz="700" spc="-5" dirty="0">
                <a:latin typeface="Microsoft Sans Serif"/>
                <a:cs typeface="Microsoft Sans Serif"/>
              </a:rPr>
              <a:t> </a:t>
            </a:r>
            <a:r>
              <a:rPr sz="700" spc="30" dirty="0">
                <a:latin typeface="Microsoft Sans Serif"/>
                <a:cs typeface="Microsoft Sans Serif"/>
              </a:rPr>
              <a:t>máquina</a:t>
            </a:r>
            <a:r>
              <a:rPr sz="700" spc="-5" dirty="0">
                <a:latin typeface="Microsoft Sans Serif"/>
                <a:cs typeface="Microsoft Sans Serif"/>
              </a:rPr>
              <a:t> </a:t>
            </a:r>
            <a:r>
              <a:rPr sz="700" spc="30" dirty="0">
                <a:latin typeface="Microsoft Sans Serif"/>
                <a:cs typeface="Microsoft Sans Serif"/>
              </a:rPr>
              <a:t>o</a:t>
            </a:r>
            <a:r>
              <a:rPr sz="700" spc="-5" dirty="0">
                <a:latin typeface="Microsoft Sans Serif"/>
                <a:cs typeface="Microsoft Sans Serif"/>
              </a:rPr>
              <a:t> </a:t>
            </a:r>
            <a:r>
              <a:rPr sz="700" spc="10" dirty="0">
                <a:latin typeface="Microsoft Sans Serif"/>
                <a:cs typeface="Microsoft Sans Serif"/>
              </a:rPr>
              <a:t>su </a:t>
            </a:r>
            <a:r>
              <a:rPr sz="700" spc="15" dirty="0">
                <a:latin typeface="Microsoft Sans Serif"/>
                <a:cs typeface="Microsoft Sans Serif"/>
              </a:rPr>
              <a:t> </a:t>
            </a:r>
            <a:r>
              <a:rPr sz="700" spc="35" dirty="0">
                <a:latin typeface="Microsoft Sans Serif"/>
                <a:cs typeface="Microsoft Sans Serif"/>
              </a:rPr>
              <a:t>rodamiento</a:t>
            </a:r>
            <a:r>
              <a:rPr sz="700" spc="-5" dirty="0">
                <a:latin typeface="Microsoft Sans Serif"/>
                <a:cs typeface="Microsoft Sans Serif"/>
              </a:rPr>
              <a:t> </a:t>
            </a:r>
            <a:r>
              <a:rPr sz="700" dirty="0">
                <a:latin typeface="Microsoft Sans Serif"/>
                <a:cs typeface="Microsoft Sans Serif"/>
              </a:rPr>
              <a:t>a</a:t>
            </a:r>
            <a:r>
              <a:rPr sz="700" spc="-5" dirty="0">
                <a:latin typeface="Microsoft Sans Serif"/>
                <a:cs typeface="Microsoft Sans Serif"/>
              </a:rPr>
              <a:t> </a:t>
            </a:r>
            <a:r>
              <a:rPr sz="700" spc="20" dirty="0">
                <a:latin typeface="Microsoft Sans Serif"/>
                <a:cs typeface="Microsoft Sans Serif"/>
              </a:rPr>
              <a:t>alta</a:t>
            </a:r>
            <a:r>
              <a:rPr sz="700" spc="-5" dirty="0">
                <a:latin typeface="Microsoft Sans Serif"/>
                <a:cs typeface="Microsoft Sans Serif"/>
              </a:rPr>
              <a:t> </a:t>
            </a:r>
            <a:r>
              <a:rPr sz="700" spc="15" dirty="0">
                <a:latin typeface="Microsoft Sans Serif"/>
                <a:cs typeface="Microsoft Sans Serif"/>
              </a:rPr>
              <a:t>velocidad</a:t>
            </a:r>
            <a:r>
              <a:rPr sz="700" dirty="0">
                <a:latin typeface="Microsoft Sans Serif"/>
                <a:cs typeface="Microsoft Sans Serif"/>
              </a:rPr>
              <a:t> </a:t>
            </a:r>
            <a:r>
              <a:rPr sz="700" spc="40" dirty="0">
                <a:latin typeface="Microsoft Sans Serif"/>
                <a:cs typeface="Microsoft Sans Serif"/>
              </a:rPr>
              <a:t>por</a:t>
            </a:r>
            <a:r>
              <a:rPr sz="700" spc="-5" dirty="0">
                <a:latin typeface="Microsoft Sans Serif"/>
                <a:cs typeface="Microsoft Sans Serif"/>
              </a:rPr>
              <a:t> </a:t>
            </a:r>
            <a:r>
              <a:rPr sz="700" spc="40" dirty="0">
                <a:latin typeface="Microsoft Sans Serif"/>
                <a:cs typeface="Microsoft Sans Serif"/>
              </a:rPr>
              <a:t>un</a:t>
            </a:r>
            <a:r>
              <a:rPr sz="700" spc="-5" dirty="0">
                <a:latin typeface="Microsoft Sans Serif"/>
                <a:cs typeface="Microsoft Sans Serif"/>
              </a:rPr>
              <a:t> </a:t>
            </a:r>
            <a:r>
              <a:rPr sz="700" spc="15" dirty="0">
                <a:latin typeface="Microsoft Sans Serif"/>
                <a:cs typeface="Microsoft Sans Serif"/>
              </a:rPr>
              <a:t>rechazo</a:t>
            </a:r>
            <a:r>
              <a:rPr sz="700" dirty="0">
                <a:latin typeface="Microsoft Sans Serif"/>
                <a:cs typeface="Microsoft Sans Serif"/>
              </a:rPr>
              <a:t> </a:t>
            </a:r>
            <a:r>
              <a:rPr sz="700" spc="30" dirty="0">
                <a:latin typeface="Microsoft Sans Serif"/>
                <a:cs typeface="Microsoft Sans Serif"/>
              </a:rPr>
              <a:t>repentino</a:t>
            </a:r>
            <a:r>
              <a:rPr sz="700" spc="-5" dirty="0">
                <a:latin typeface="Microsoft Sans Serif"/>
                <a:cs typeface="Microsoft Sans Serif"/>
              </a:rPr>
              <a:t> </a:t>
            </a:r>
            <a:r>
              <a:rPr sz="700" spc="20" dirty="0">
                <a:latin typeface="Microsoft Sans Serif"/>
                <a:cs typeface="Microsoft Sans Serif"/>
              </a:rPr>
              <a:t>de</a:t>
            </a:r>
            <a:r>
              <a:rPr sz="700" spc="-5" dirty="0">
                <a:latin typeface="Microsoft Sans Serif"/>
                <a:cs typeface="Microsoft Sans Serif"/>
              </a:rPr>
              <a:t> </a:t>
            </a:r>
            <a:r>
              <a:rPr sz="700" spc="10" dirty="0">
                <a:latin typeface="Microsoft Sans Serif"/>
                <a:cs typeface="Microsoft Sans Serif"/>
              </a:rPr>
              <a:t>la</a:t>
            </a:r>
            <a:r>
              <a:rPr sz="700" dirty="0">
                <a:latin typeface="Microsoft Sans Serif"/>
                <a:cs typeface="Microsoft Sans Serif"/>
              </a:rPr>
              <a:t> </a:t>
            </a:r>
            <a:r>
              <a:rPr sz="700" spc="10" dirty="0">
                <a:latin typeface="Microsoft Sans Serif"/>
                <a:cs typeface="Microsoft Sans Serif"/>
              </a:rPr>
              <a:t>carga.</a:t>
            </a:r>
            <a:endParaRPr sz="700">
              <a:latin typeface="Microsoft Sans Serif"/>
              <a:cs typeface="Microsoft Sans Serif"/>
            </a:endParaRPr>
          </a:p>
        </p:txBody>
      </p:sp>
      <p:sp>
        <p:nvSpPr>
          <p:cNvPr id="154" name="object 154"/>
          <p:cNvSpPr txBox="1"/>
          <p:nvPr/>
        </p:nvSpPr>
        <p:spPr>
          <a:xfrm>
            <a:off x="1415217" y="3798962"/>
            <a:ext cx="7343368" cy="823687"/>
          </a:xfrm>
          <a:prstGeom prst="rect">
            <a:avLst/>
          </a:prstGeom>
        </p:spPr>
        <p:txBody>
          <a:bodyPr vert="horz" wrap="square" lIns="0" tIns="63500" rIns="0" bIns="0" rtlCol="0">
            <a:spAutoFit/>
          </a:bodyPr>
          <a:lstStyle/>
          <a:p>
            <a:pPr marR="88265" algn="ctr">
              <a:lnSpc>
                <a:spcPct val="100000"/>
              </a:lnSpc>
              <a:spcBef>
                <a:spcPts val="500"/>
              </a:spcBef>
            </a:pPr>
            <a:r>
              <a:rPr sz="700" spc="-5" dirty="0">
                <a:latin typeface="Microsoft Sans Serif"/>
                <a:cs typeface="Microsoft Sans Serif"/>
              </a:rPr>
              <a:t>VI.</a:t>
            </a:r>
            <a:r>
              <a:rPr sz="700" dirty="0">
                <a:latin typeface="Microsoft Sans Serif"/>
                <a:cs typeface="Microsoft Sans Serif"/>
              </a:rPr>
              <a:t> </a:t>
            </a:r>
            <a:r>
              <a:rPr sz="700" spc="-20" dirty="0">
                <a:latin typeface="Microsoft Sans Serif"/>
                <a:cs typeface="Microsoft Sans Serif"/>
              </a:rPr>
              <a:t>h</a:t>
            </a:r>
            <a:r>
              <a:rPr sz="550" spc="-20" dirty="0">
                <a:latin typeface="Microsoft Sans Serif"/>
                <a:cs typeface="Microsoft Sans Serif"/>
              </a:rPr>
              <a:t>YBRID</a:t>
            </a:r>
            <a:r>
              <a:rPr sz="700" spc="-20" dirty="0">
                <a:latin typeface="Microsoft Sans Serif"/>
                <a:cs typeface="Microsoft Sans Serif"/>
              </a:rPr>
              <a:t>GRAMO</a:t>
            </a:r>
            <a:r>
              <a:rPr sz="550" spc="-20" dirty="0">
                <a:latin typeface="Microsoft Sans Serif"/>
                <a:cs typeface="Microsoft Sans Serif"/>
              </a:rPr>
              <a:t>ENERADOR</a:t>
            </a:r>
            <a:r>
              <a:rPr sz="700" spc="-20" dirty="0">
                <a:latin typeface="Microsoft Sans Serif"/>
                <a:cs typeface="Microsoft Sans Serif"/>
              </a:rPr>
              <a:t>GRAMO</a:t>
            </a:r>
            <a:r>
              <a:rPr sz="550" spc="-20" dirty="0">
                <a:latin typeface="Microsoft Sans Serif"/>
                <a:cs typeface="Microsoft Sans Serif"/>
              </a:rPr>
              <a:t>REDONDO</a:t>
            </a:r>
            <a:r>
              <a:rPr sz="700" spc="-20" dirty="0">
                <a:latin typeface="Microsoft Sans Serif"/>
                <a:cs typeface="Microsoft Sans Serif"/>
              </a:rPr>
              <a:t>F</a:t>
            </a:r>
            <a:r>
              <a:rPr sz="550" spc="-20" dirty="0">
                <a:latin typeface="Microsoft Sans Serif"/>
                <a:cs typeface="Microsoft Sans Serif"/>
              </a:rPr>
              <a:t>AULTA</a:t>
            </a:r>
            <a:endParaRPr sz="550">
              <a:latin typeface="Microsoft Sans Serif"/>
              <a:cs typeface="Microsoft Sans Serif"/>
            </a:endParaRPr>
          </a:p>
          <a:p>
            <a:pPr marR="45720" algn="ctr">
              <a:lnSpc>
                <a:spcPct val="100000"/>
              </a:lnSpc>
              <a:spcBef>
                <a:spcPts val="375"/>
              </a:spcBef>
            </a:pPr>
            <a:r>
              <a:rPr sz="650" spc="-25" dirty="0">
                <a:latin typeface="Microsoft Sans Serif"/>
                <a:cs typeface="Microsoft Sans Serif"/>
              </a:rPr>
              <a:t>PAG</a:t>
            </a:r>
            <a:r>
              <a:rPr sz="500" spc="-25" dirty="0">
                <a:latin typeface="Microsoft Sans Serif"/>
                <a:cs typeface="Microsoft Sans Serif"/>
              </a:rPr>
              <a:t>ROTECCIÓN</a:t>
            </a:r>
            <a:r>
              <a:rPr sz="650" spc="-25" dirty="0">
                <a:latin typeface="Microsoft Sans Serif"/>
                <a:cs typeface="Microsoft Sans Serif"/>
              </a:rPr>
              <a:t>METRO</a:t>
            </a:r>
            <a:r>
              <a:rPr sz="500" spc="-25" dirty="0">
                <a:latin typeface="Microsoft Sans Serif"/>
                <a:cs typeface="Microsoft Sans Serif"/>
              </a:rPr>
              <a:t>MÉTODOS</a:t>
            </a:r>
            <a:endParaRPr sz="500">
              <a:latin typeface="Microsoft Sans Serif"/>
              <a:cs typeface="Microsoft Sans Serif"/>
            </a:endParaRPr>
          </a:p>
          <a:p>
            <a:pPr marL="12700" marR="5080" indent="154940">
              <a:lnSpc>
                <a:spcPct val="154200"/>
              </a:lnSpc>
              <a:spcBef>
                <a:spcPts val="320"/>
              </a:spcBef>
            </a:pPr>
            <a:r>
              <a:rPr sz="650" spc="-10" dirty="0">
                <a:latin typeface="Microsoft Sans Serif"/>
                <a:cs typeface="Microsoft Sans Serif"/>
              </a:rPr>
              <a:t>Este </a:t>
            </a:r>
            <a:r>
              <a:rPr sz="650" spc="20" dirty="0">
                <a:latin typeface="Microsoft Sans Serif"/>
                <a:cs typeface="Microsoft Sans Serif"/>
              </a:rPr>
              <a:t>esquema </a:t>
            </a:r>
            <a:r>
              <a:rPr sz="650" spc="-5" dirty="0">
                <a:latin typeface="Microsoft Sans Serif"/>
                <a:cs typeface="Microsoft Sans Serif"/>
              </a:rPr>
              <a:t>es </a:t>
            </a:r>
            <a:r>
              <a:rPr sz="650" spc="25" dirty="0">
                <a:latin typeface="Microsoft Sans Serif"/>
                <a:cs typeface="Microsoft Sans Serif"/>
              </a:rPr>
              <a:t>una </a:t>
            </a:r>
            <a:r>
              <a:rPr sz="650" spc="20" dirty="0">
                <a:latin typeface="Microsoft Sans Serif"/>
                <a:cs typeface="Microsoft Sans Serif"/>
              </a:rPr>
              <a:t>combinación de puesta </a:t>
            </a:r>
            <a:r>
              <a:rPr sz="650" dirty="0">
                <a:latin typeface="Microsoft Sans Serif"/>
                <a:cs typeface="Microsoft Sans Serif"/>
              </a:rPr>
              <a:t>a </a:t>
            </a:r>
            <a:r>
              <a:rPr sz="650" spc="30" dirty="0">
                <a:latin typeface="Microsoft Sans Serif"/>
                <a:cs typeface="Microsoft Sans Serif"/>
              </a:rPr>
              <a:t>tierra </a:t>
            </a:r>
            <a:r>
              <a:rPr sz="650" spc="20" dirty="0">
                <a:latin typeface="Microsoft Sans Serif"/>
                <a:cs typeface="Microsoft Sans Serif"/>
              </a:rPr>
              <a:t>de </a:t>
            </a:r>
            <a:r>
              <a:rPr sz="650" spc="15" dirty="0">
                <a:latin typeface="Microsoft Sans Serif"/>
                <a:cs typeface="Microsoft Sans Serif"/>
              </a:rPr>
              <a:t>baja </a:t>
            </a:r>
            <a:r>
              <a:rPr sz="650" spc="10" dirty="0">
                <a:latin typeface="Microsoft Sans Serif"/>
                <a:cs typeface="Microsoft Sans Serif"/>
              </a:rPr>
              <a:t>resistencia </a:t>
            </a:r>
            <a:r>
              <a:rPr sz="650" spc="15" dirty="0">
                <a:latin typeface="Microsoft Sans Serif"/>
                <a:cs typeface="Microsoft Sans Serif"/>
              </a:rPr>
              <a:t> </a:t>
            </a:r>
            <a:r>
              <a:rPr sz="650" spc="25" dirty="0">
                <a:latin typeface="Microsoft Sans Serif"/>
                <a:cs typeface="Microsoft Sans Serif"/>
              </a:rPr>
              <a:t>(funcionamiento</a:t>
            </a:r>
            <a:r>
              <a:rPr sz="650" dirty="0">
                <a:latin typeface="Microsoft Sans Serif"/>
                <a:cs typeface="Microsoft Sans Serif"/>
              </a:rPr>
              <a:t> </a:t>
            </a:r>
            <a:r>
              <a:rPr sz="650" spc="25" dirty="0">
                <a:latin typeface="Microsoft Sans Serif"/>
                <a:cs typeface="Microsoft Sans Serif"/>
              </a:rPr>
              <a:t>normal,</a:t>
            </a:r>
            <a:r>
              <a:rPr sz="650" dirty="0">
                <a:latin typeface="Microsoft Sans Serif"/>
                <a:cs typeface="Microsoft Sans Serif"/>
              </a:rPr>
              <a:t> </a:t>
            </a:r>
            <a:r>
              <a:rPr sz="650" spc="20" dirty="0">
                <a:latin typeface="Microsoft Sans Serif"/>
                <a:cs typeface="Microsoft Sans Serif"/>
              </a:rPr>
              <a:t>3I0</a:t>
            </a:r>
            <a:r>
              <a:rPr sz="650" dirty="0">
                <a:latin typeface="Microsoft Sans Serif"/>
                <a:cs typeface="Microsoft Sans Serif"/>
              </a:rPr>
              <a:t> </a:t>
            </a:r>
            <a:r>
              <a:rPr sz="650" spc="-10" dirty="0">
                <a:latin typeface="Microsoft Sans Serif"/>
                <a:cs typeface="Microsoft Sans Serif"/>
              </a:rPr>
              <a:t>=</a:t>
            </a:r>
            <a:r>
              <a:rPr sz="650" dirty="0">
                <a:latin typeface="Microsoft Sans Serif"/>
                <a:cs typeface="Microsoft Sans Serif"/>
              </a:rPr>
              <a:t> </a:t>
            </a:r>
            <a:r>
              <a:rPr sz="650" spc="5" dirty="0">
                <a:latin typeface="Microsoft Sans Serif"/>
                <a:cs typeface="Microsoft Sans Serif"/>
              </a:rPr>
              <a:t>200~400</a:t>
            </a:r>
            <a:r>
              <a:rPr sz="650" dirty="0">
                <a:latin typeface="Microsoft Sans Serif"/>
                <a:cs typeface="Microsoft Sans Serif"/>
              </a:rPr>
              <a:t> </a:t>
            </a:r>
            <a:r>
              <a:rPr sz="650" spc="-20" dirty="0">
                <a:latin typeface="Microsoft Sans Serif"/>
                <a:cs typeface="Microsoft Sans Serif"/>
              </a:rPr>
              <a:t>A)</a:t>
            </a:r>
            <a:r>
              <a:rPr sz="650" dirty="0">
                <a:latin typeface="Microsoft Sans Serif"/>
                <a:cs typeface="Microsoft Sans Serif"/>
              </a:rPr>
              <a:t> </a:t>
            </a:r>
            <a:r>
              <a:rPr sz="650" spc="5" dirty="0">
                <a:latin typeface="Microsoft Sans Serif"/>
                <a:cs typeface="Microsoft Sans Serif"/>
              </a:rPr>
              <a:t>y</a:t>
            </a:r>
            <a:r>
              <a:rPr sz="650" dirty="0">
                <a:latin typeface="Microsoft Sans Serif"/>
                <a:cs typeface="Microsoft Sans Serif"/>
              </a:rPr>
              <a:t> </a:t>
            </a:r>
            <a:r>
              <a:rPr sz="650" spc="20" dirty="0">
                <a:latin typeface="Microsoft Sans Serif"/>
                <a:cs typeface="Microsoft Sans Serif"/>
              </a:rPr>
              <a:t>puesta</a:t>
            </a:r>
            <a:r>
              <a:rPr sz="650" dirty="0">
                <a:latin typeface="Microsoft Sans Serif"/>
                <a:cs typeface="Microsoft Sans Serif"/>
              </a:rPr>
              <a:t> a </a:t>
            </a:r>
            <a:r>
              <a:rPr sz="650" spc="30" dirty="0">
                <a:latin typeface="Microsoft Sans Serif"/>
                <a:cs typeface="Microsoft Sans Serif"/>
              </a:rPr>
              <a:t>tierra</a:t>
            </a:r>
            <a:r>
              <a:rPr sz="650" dirty="0">
                <a:latin typeface="Microsoft Sans Serif"/>
                <a:cs typeface="Microsoft Sans Serif"/>
              </a:rPr>
              <a:t> </a:t>
            </a:r>
            <a:r>
              <a:rPr sz="650" spc="20" dirty="0">
                <a:latin typeface="Microsoft Sans Serif"/>
                <a:cs typeface="Microsoft Sans Serif"/>
              </a:rPr>
              <a:t>de</a:t>
            </a:r>
            <a:r>
              <a:rPr sz="650" dirty="0">
                <a:latin typeface="Microsoft Sans Serif"/>
                <a:cs typeface="Microsoft Sans Serif"/>
              </a:rPr>
              <a:t> </a:t>
            </a:r>
            <a:r>
              <a:rPr sz="650" spc="20" dirty="0">
                <a:latin typeface="Microsoft Sans Serif"/>
                <a:cs typeface="Microsoft Sans Serif"/>
              </a:rPr>
              <a:t>alta</a:t>
            </a:r>
            <a:r>
              <a:rPr sz="650" dirty="0">
                <a:latin typeface="Microsoft Sans Serif"/>
                <a:cs typeface="Microsoft Sans Serif"/>
              </a:rPr>
              <a:t> </a:t>
            </a:r>
            <a:r>
              <a:rPr sz="650" spc="10" dirty="0">
                <a:latin typeface="Microsoft Sans Serif"/>
                <a:cs typeface="Microsoft Sans Serif"/>
              </a:rPr>
              <a:t>resistencia</a:t>
            </a:r>
            <a:r>
              <a:rPr sz="650" dirty="0">
                <a:latin typeface="Microsoft Sans Serif"/>
                <a:cs typeface="Microsoft Sans Serif"/>
              </a:rPr>
              <a:t> </a:t>
            </a:r>
            <a:r>
              <a:rPr sz="650" spc="5" dirty="0">
                <a:latin typeface="Microsoft Sans Serif"/>
                <a:cs typeface="Microsoft Sans Serif"/>
              </a:rPr>
              <a:t>(3I0</a:t>
            </a:r>
            <a:endParaRPr sz="650">
              <a:latin typeface="Microsoft Sans Serif"/>
              <a:cs typeface="Microsoft Sans Serif"/>
            </a:endParaRPr>
          </a:p>
          <a:p>
            <a:pPr marL="12700" marR="94615">
              <a:lnSpc>
                <a:spcPct val="154200"/>
              </a:lnSpc>
            </a:pPr>
            <a:r>
              <a:rPr sz="650" spc="-10" dirty="0">
                <a:latin typeface="Microsoft Sans Serif"/>
                <a:cs typeface="Microsoft Sans Serif"/>
              </a:rPr>
              <a:t>= </a:t>
            </a:r>
            <a:r>
              <a:rPr sz="650" spc="5" dirty="0">
                <a:latin typeface="Microsoft Sans Serif"/>
                <a:cs typeface="Microsoft Sans Serif"/>
              </a:rPr>
              <a:t>3~25 </a:t>
            </a:r>
            <a:r>
              <a:rPr sz="650" spc="-20" dirty="0">
                <a:latin typeface="Microsoft Sans Serif"/>
                <a:cs typeface="Microsoft Sans Serif"/>
              </a:rPr>
              <a:t>A), </a:t>
            </a:r>
            <a:r>
              <a:rPr sz="650" spc="25" dirty="0">
                <a:latin typeface="Microsoft Sans Serif"/>
                <a:cs typeface="Microsoft Sans Serif"/>
              </a:rPr>
              <a:t>como </a:t>
            </a:r>
            <a:r>
              <a:rPr sz="650" spc="-5" dirty="0">
                <a:latin typeface="Microsoft Sans Serif"/>
                <a:cs typeface="Microsoft Sans Serif"/>
              </a:rPr>
              <a:t>se </a:t>
            </a:r>
            <a:r>
              <a:rPr sz="650" spc="25" dirty="0">
                <a:latin typeface="Microsoft Sans Serif"/>
                <a:cs typeface="Microsoft Sans Serif"/>
              </a:rPr>
              <a:t>muestra </a:t>
            </a:r>
            <a:r>
              <a:rPr sz="650" spc="20" dirty="0">
                <a:latin typeface="Microsoft Sans Serif"/>
                <a:cs typeface="Microsoft Sans Serif"/>
              </a:rPr>
              <a:t>en </a:t>
            </a:r>
            <a:r>
              <a:rPr sz="650" spc="10" dirty="0">
                <a:latin typeface="Microsoft Sans Serif"/>
                <a:cs typeface="Microsoft Sans Serif"/>
              </a:rPr>
              <a:t>la </a:t>
            </a:r>
            <a:r>
              <a:rPr sz="650" spc="-5" dirty="0">
                <a:latin typeface="Microsoft Sans Serif"/>
                <a:cs typeface="Microsoft Sans Serif"/>
              </a:rPr>
              <a:t>Fig. </a:t>
            </a:r>
            <a:r>
              <a:rPr sz="650" dirty="0">
                <a:latin typeface="Microsoft Sans Serif"/>
                <a:cs typeface="Microsoft Sans Serif"/>
              </a:rPr>
              <a:t>12. </a:t>
            </a:r>
            <a:r>
              <a:rPr sz="650" spc="-10" dirty="0">
                <a:latin typeface="Microsoft Sans Serif"/>
                <a:cs typeface="Microsoft Sans Serif"/>
              </a:rPr>
              <a:t>La </a:t>
            </a:r>
            <a:r>
              <a:rPr sz="650" spc="20" dirty="0">
                <a:latin typeface="Microsoft Sans Serif"/>
                <a:cs typeface="Microsoft Sans Serif"/>
              </a:rPr>
              <a:t>puesta </a:t>
            </a:r>
            <a:r>
              <a:rPr sz="650" dirty="0">
                <a:latin typeface="Microsoft Sans Serif"/>
                <a:cs typeface="Microsoft Sans Serif"/>
              </a:rPr>
              <a:t>a </a:t>
            </a:r>
            <a:r>
              <a:rPr sz="650" spc="30" dirty="0">
                <a:latin typeface="Microsoft Sans Serif"/>
                <a:cs typeface="Microsoft Sans Serif"/>
              </a:rPr>
              <a:t>tierra híbrida </a:t>
            </a:r>
            <a:r>
              <a:rPr sz="650" spc="-5" dirty="0">
                <a:latin typeface="Microsoft Sans Serif"/>
                <a:cs typeface="Microsoft Sans Serif"/>
              </a:rPr>
              <a:t>se </a:t>
            </a:r>
            <a:r>
              <a:rPr sz="650" spc="25" dirty="0">
                <a:latin typeface="Microsoft Sans Serif"/>
                <a:cs typeface="Microsoft Sans Serif"/>
              </a:rPr>
              <a:t>puede </a:t>
            </a:r>
            <a:r>
              <a:rPr sz="650" spc="30" dirty="0">
                <a:latin typeface="Microsoft Sans Serif"/>
                <a:cs typeface="Microsoft Sans Serif"/>
              </a:rPr>
              <a:t> </a:t>
            </a:r>
            <a:r>
              <a:rPr sz="650" spc="15" dirty="0">
                <a:latin typeface="Microsoft Sans Serif"/>
                <a:cs typeface="Microsoft Sans Serif"/>
              </a:rPr>
              <a:t>aplicar </a:t>
            </a:r>
            <a:r>
              <a:rPr sz="650" spc="20" dirty="0">
                <a:latin typeface="Microsoft Sans Serif"/>
                <a:cs typeface="Microsoft Sans Serif"/>
              </a:rPr>
              <a:t>en </a:t>
            </a:r>
            <a:r>
              <a:rPr sz="650" spc="10" dirty="0">
                <a:latin typeface="Microsoft Sans Serif"/>
                <a:cs typeface="Microsoft Sans Serif"/>
              </a:rPr>
              <a:t>aplicaciones </a:t>
            </a:r>
            <a:r>
              <a:rPr sz="650" spc="15" dirty="0">
                <a:latin typeface="Microsoft Sans Serif"/>
                <a:cs typeface="Microsoft Sans Serif"/>
              </a:rPr>
              <a:t>industriales. </a:t>
            </a:r>
            <a:r>
              <a:rPr sz="650" spc="10" dirty="0">
                <a:latin typeface="Microsoft Sans Serif"/>
                <a:cs typeface="Microsoft Sans Serif"/>
              </a:rPr>
              <a:t>aplicaciones </a:t>
            </a:r>
            <a:r>
              <a:rPr sz="650" spc="15" dirty="0">
                <a:latin typeface="Microsoft Sans Serif"/>
                <a:cs typeface="Microsoft Sans Serif"/>
              </a:rPr>
              <a:t>con </a:t>
            </a:r>
            <a:r>
              <a:rPr sz="650" spc="20" dirty="0">
                <a:latin typeface="Microsoft Sans Serif"/>
                <a:cs typeface="Microsoft Sans Serif"/>
              </a:rPr>
              <a:t>generadores </a:t>
            </a:r>
            <a:r>
              <a:rPr sz="650" spc="15" dirty="0">
                <a:latin typeface="Microsoft Sans Serif"/>
                <a:cs typeface="Microsoft Sans Serif"/>
              </a:rPr>
              <a:t>conectados </a:t>
            </a:r>
            <a:r>
              <a:rPr sz="650" spc="20" dirty="0">
                <a:latin typeface="Microsoft Sans Serif"/>
                <a:cs typeface="Microsoft Sans Serif"/>
              </a:rPr>
              <a:t> </a:t>
            </a:r>
            <a:r>
              <a:rPr sz="650" spc="25" dirty="0">
                <a:latin typeface="Microsoft Sans Serif"/>
                <a:cs typeface="Microsoft Sans Serif"/>
              </a:rPr>
              <a:t>directamente</a:t>
            </a:r>
            <a:r>
              <a:rPr sz="650" dirty="0">
                <a:latin typeface="Microsoft Sans Serif"/>
                <a:cs typeface="Microsoft Sans Serif"/>
              </a:rPr>
              <a:t> a </a:t>
            </a:r>
            <a:r>
              <a:rPr sz="650" spc="40" dirty="0">
                <a:latin typeface="Microsoft Sans Serif"/>
                <a:cs typeface="Microsoft Sans Serif"/>
              </a:rPr>
              <a:t>un</a:t>
            </a:r>
            <a:r>
              <a:rPr sz="650" dirty="0">
                <a:latin typeface="Microsoft Sans Serif"/>
                <a:cs typeface="Microsoft Sans Serif"/>
              </a:rPr>
              <a:t> </a:t>
            </a:r>
            <a:r>
              <a:rPr sz="650" spc="20" dirty="0">
                <a:latin typeface="Microsoft Sans Serif"/>
                <a:cs typeface="Microsoft Sans Serif"/>
              </a:rPr>
              <a:t>bus</a:t>
            </a:r>
            <a:r>
              <a:rPr sz="650" dirty="0">
                <a:latin typeface="Microsoft Sans Serif"/>
                <a:cs typeface="Microsoft Sans Serif"/>
              </a:rPr>
              <a:t> </a:t>
            </a:r>
            <a:r>
              <a:rPr sz="650" spc="25" dirty="0">
                <a:latin typeface="Microsoft Sans Serif"/>
                <a:cs typeface="Microsoft Sans Serif"/>
              </a:rPr>
              <a:t>que</a:t>
            </a:r>
            <a:r>
              <a:rPr sz="650" dirty="0">
                <a:latin typeface="Microsoft Sans Serif"/>
                <a:cs typeface="Microsoft Sans Serif"/>
              </a:rPr>
              <a:t> </a:t>
            </a:r>
            <a:r>
              <a:rPr sz="650" spc="20" dirty="0">
                <a:latin typeface="Microsoft Sans Serif"/>
                <a:cs typeface="Microsoft Sans Serif"/>
              </a:rPr>
              <a:t>da</a:t>
            </a:r>
            <a:r>
              <a:rPr sz="650" dirty="0">
                <a:latin typeface="Microsoft Sans Serif"/>
                <a:cs typeface="Microsoft Sans Serif"/>
              </a:rPr>
              <a:t> </a:t>
            </a:r>
            <a:r>
              <a:rPr sz="650" spc="10" dirty="0">
                <a:latin typeface="Microsoft Sans Serif"/>
                <a:cs typeface="Microsoft Sans Serif"/>
              </a:rPr>
              <a:t>servicio</a:t>
            </a:r>
            <a:r>
              <a:rPr sz="650" spc="5" dirty="0">
                <a:latin typeface="Microsoft Sans Serif"/>
                <a:cs typeface="Microsoft Sans Serif"/>
              </a:rPr>
              <a:t> </a:t>
            </a:r>
            <a:r>
              <a:rPr sz="650" dirty="0">
                <a:latin typeface="Microsoft Sans Serif"/>
                <a:cs typeface="Microsoft Sans Serif"/>
              </a:rPr>
              <a:t>a </a:t>
            </a:r>
            <a:r>
              <a:rPr sz="650" spc="10" dirty="0">
                <a:latin typeface="Microsoft Sans Serif"/>
                <a:cs typeface="Microsoft Sans Serif"/>
              </a:rPr>
              <a:t>cargas</a:t>
            </a:r>
            <a:r>
              <a:rPr sz="650" dirty="0">
                <a:latin typeface="Microsoft Sans Serif"/>
                <a:cs typeface="Microsoft Sans Serif"/>
              </a:rPr>
              <a:t> </a:t>
            </a:r>
            <a:r>
              <a:rPr sz="650" spc="5" dirty="0">
                <a:latin typeface="Microsoft Sans Serif"/>
                <a:cs typeface="Microsoft Sans Serif"/>
              </a:rPr>
              <a:t>locales.</a:t>
            </a:r>
            <a:r>
              <a:rPr sz="650" dirty="0">
                <a:latin typeface="Microsoft Sans Serif"/>
                <a:cs typeface="Microsoft Sans Serif"/>
              </a:rPr>
              <a:t> </a:t>
            </a:r>
            <a:r>
              <a:rPr sz="650" spc="-10" dirty="0">
                <a:latin typeface="Microsoft Sans Serif"/>
                <a:cs typeface="Microsoft Sans Serif"/>
              </a:rPr>
              <a:t>Esta</a:t>
            </a:r>
            <a:r>
              <a:rPr sz="650" dirty="0">
                <a:latin typeface="Microsoft Sans Serif"/>
                <a:cs typeface="Microsoft Sans Serif"/>
              </a:rPr>
              <a:t> </a:t>
            </a:r>
            <a:r>
              <a:rPr sz="650" spc="10" dirty="0">
                <a:latin typeface="Microsoft Sans Serif"/>
                <a:cs typeface="Microsoft Sans Serif"/>
              </a:rPr>
              <a:t>aplicación</a:t>
            </a:r>
            <a:r>
              <a:rPr sz="650" dirty="0">
                <a:latin typeface="Microsoft Sans Serif"/>
                <a:cs typeface="Microsoft Sans Serif"/>
              </a:rPr>
              <a:t> </a:t>
            </a:r>
            <a:r>
              <a:rPr sz="650" spc="25" dirty="0">
                <a:latin typeface="Microsoft Sans Serif"/>
                <a:cs typeface="Microsoft Sans Serif"/>
              </a:rPr>
              <a:t>requiere </a:t>
            </a:r>
            <a:r>
              <a:rPr sz="650" spc="-155" dirty="0">
                <a:latin typeface="Microsoft Sans Serif"/>
                <a:cs typeface="Microsoft Sans Serif"/>
              </a:rPr>
              <a:t> </a:t>
            </a:r>
            <a:r>
              <a:rPr sz="650" spc="25" dirty="0">
                <a:latin typeface="Microsoft Sans Serif"/>
                <a:cs typeface="Microsoft Sans Serif"/>
              </a:rPr>
              <a:t>una</a:t>
            </a:r>
            <a:r>
              <a:rPr sz="650" spc="-5" dirty="0">
                <a:latin typeface="Microsoft Sans Serif"/>
                <a:cs typeface="Microsoft Sans Serif"/>
              </a:rPr>
              <a:t> </a:t>
            </a:r>
            <a:r>
              <a:rPr sz="650" spc="10" dirty="0">
                <a:latin typeface="Microsoft Sans Serif"/>
                <a:cs typeface="Microsoft Sans Serif"/>
              </a:rPr>
              <a:t>calificación</a:t>
            </a:r>
            <a:r>
              <a:rPr sz="650" spc="-5" dirty="0">
                <a:latin typeface="Microsoft Sans Serif"/>
                <a:cs typeface="Microsoft Sans Serif"/>
              </a:rPr>
              <a:t> </a:t>
            </a:r>
            <a:r>
              <a:rPr sz="650" spc="15" dirty="0">
                <a:latin typeface="Microsoft Sans Serif"/>
                <a:cs typeface="Microsoft Sans Serif"/>
              </a:rPr>
              <a:t>cuidadosa</a:t>
            </a:r>
            <a:r>
              <a:rPr sz="650" spc="-5" dirty="0">
                <a:latin typeface="Microsoft Sans Serif"/>
                <a:cs typeface="Microsoft Sans Serif"/>
              </a:rPr>
              <a:t> </a:t>
            </a:r>
            <a:r>
              <a:rPr sz="650" spc="20" dirty="0">
                <a:latin typeface="Microsoft Sans Serif"/>
                <a:cs typeface="Microsoft Sans Serif"/>
              </a:rPr>
              <a:t>de</a:t>
            </a:r>
            <a:r>
              <a:rPr sz="650" spc="-5" dirty="0">
                <a:latin typeface="Microsoft Sans Serif"/>
                <a:cs typeface="Microsoft Sans Serif"/>
              </a:rPr>
              <a:t> </a:t>
            </a:r>
            <a:r>
              <a:rPr sz="650" spc="10" dirty="0">
                <a:latin typeface="Microsoft Sans Serif"/>
                <a:cs typeface="Microsoft Sans Serif"/>
              </a:rPr>
              <a:t>los</a:t>
            </a:r>
            <a:r>
              <a:rPr sz="650" spc="-5" dirty="0">
                <a:latin typeface="Microsoft Sans Serif"/>
                <a:cs typeface="Microsoft Sans Serif"/>
              </a:rPr>
              <a:t> </a:t>
            </a:r>
            <a:r>
              <a:rPr sz="650" spc="20" dirty="0">
                <a:latin typeface="Microsoft Sans Serif"/>
                <a:cs typeface="Microsoft Sans Serif"/>
              </a:rPr>
              <a:t>componentes.</a:t>
            </a:r>
            <a:endParaRPr sz="650">
              <a:latin typeface="Microsoft Sans Serif"/>
              <a:cs typeface="Microsoft Sans Serif"/>
            </a:endParaRPr>
          </a:p>
        </p:txBody>
      </p:sp>
      <p:sp>
        <p:nvSpPr>
          <p:cNvPr id="155" name="object 155"/>
          <p:cNvSpPr txBox="1"/>
          <p:nvPr/>
        </p:nvSpPr>
        <p:spPr>
          <a:xfrm>
            <a:off x="1415188" y="9003446"/>
            <a:ext cx="3631512" cy="97463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sz="550" spc="-5" dirty="0">
                <a:latin typeface="Microsoft Sans Serif"/>
                <a:cs typeface="Microsoft Sans Serif"/>
              </a:rPr>
              <a:t>Fig.</a:t>
            </a:r>
            <a:r>
              <a:rPr sz="550" spc="-10" dirty="0">
                <a:latin typeface="Microsoft Sans Serif"/>
                <a:cs typeface="Microsoft Sans Serif"/>
              </a:rPr>
              <a:t> </a:t>
            </a:r>
            <a:r>
              <a:rPr sz="550" dirty="0">
                <a:latin typeface="Microsoft Sans Serif"/>
                <a:cs typeface="Microsoft Sans Serif"/>
              </a:rPr>
              <a:t>12.-</a:t>
            </a:r>
            <a:r>
              <a:rPr sz="550" spc="-5" dirty="0">
                <a:latin typeface="Microsoft Sans Serif"/>
                <a:cs typeface="Microsoft Sans Serif"/>
              </a:rPr>
              <a:t> </a:t>
            </a:r>
            <a:r>
              <a:rPr sz="550" spc="5" dirty="0">
                <a:latin typeface="Microsoft Sans Serif"/>
                <a:cs typeface="Microsoft Sans Serif"/>
              </a:rPr>
              <a:t>Esquema</a:t>
            </a:r>
            <a:r>
              <a:rPr sz="550" spc="-5" dirty="0">
                <a:latin typeface="Microsoft Sans Serif"/>
                <a:cs typeface="Microsoft Sans Serif"/>
              </a:rPr>
              <a:t> </a:t>
            </a:r>
            <a:r>
              <a:rPr sz="550" spc="15" dirty="0">
                <a:latin typeface="Microsoft Sans Serif"/>
                <a:cs typeface="Microsoft Sans Serif"/>
              </a:rPr>
              <a:t>de</a:t>
            </a:r>
            <a:r>
              <a:rPr sz="550" spc="-5" dirty="0">
                <a:latin typeface="Microsoft Sans Serif"/>
                <a:cs typeface="Microsoft Sans Serif"/>
              </a:rPr>
              <a:t> </a:t>
            </a:r>
            <a:r>
              <a:rPr sz="550" spc="5" dirty="0">
                <a:latin typeface="Microsoft Sans Serif"/>
                <a:cs typeface="Microsoft Sans Serif"/>
              </a:rPr>
              <a:t>Puesta</a:t>
            </a:r>
            <a:r>
              <a:rPr sz="550" spc="-5" dirty="0">
                <a:latin typeface="Microsoft Sans Serif"/>
                <a:cs typeface="Microsoft Sans Serif"/>
              </a:rPr>
              <a:t> </a:t>
            </a:r>
            <a:r>
              <a:rPr sz="550" dirty="0">
                <a:latin typeface="Microsoft Sans Serif"/>
                <a:cs typeface="Microsoft Sans Serif"/>
              </a:rPr>
              <a:t>a</a:t>
            </a:r>
            <a:r>
              <a:rPr sz="550" spc="-10" dirty="0">
                <a:latin typeface="Microsoft Sans Serif"/>
                <a:cs typeface="Microsoft Sans Serif"/>
              </a:rPr>
              <a:t> </a:t>
            </a:r>
            <a:r>
              <a:rPr sz="550" spc="10" dirty="0">
                <a:latin typeface="Microsoft Sans Serif"/>
                <a:cs typeface="Microsoft Sans Serif"/>
              </a:rPr>
              <a:t>Tierra</a:t>
            </a:r>
            <a:r>
              <a:rPr sz="550" spc="-5" dirty="0">
                <a:latin typeface="Microsoft Sans Serif"/>
                <a:cs typeface="Microsoft Sans Serif"/>
              </a:rPr>
              <a:t> </a:t>
            </a:r>
            <a:r>
              <a:rPr sz="550" spc="25" dirty="0">
                <a:latin typeface="Microsoft Sans Serif"/>
                <a:cs typeface="Microsoft Sans Serif"/>
              </a:rPr>
              <a:t>Híbrido</a:t>
            </a:r>
            <a:r>
              <a:rPr sz="550" spc="-5" dirty="0">
                <a:latin typeface="Microsoft Sans Serif"/>
                <a:cs typeface="Microsoft Sans Serif"/>
              </a:rPr>
              <a:t> </a:t>
            </a:r>
            <a:r>
              <a:rPr sz="550" spc="20" dirty="0">
                <a:latin typeface="Microsoft Sans Serif"/>
                <a:cs typeface="Microsoft Sans Serif"/>
              </a:rPr>
              <a:t>[1]</a:t>
            </a:r>
            <a:endParaRPr sz="550">
              <a:latin typeface="Microsoft Sans Serif"/>
              <a:cs typeface="Microsoft Sans Serif"/>
            </a:endParaRPr>
          </a:p>
        </p:txBody>
      </p:sp>
      <p:sp>
        <p:nvSpPr>
          <p:cNvPr id="156" name="object 156"/>
          <p:cNvSpPr txBox="1"/>
          <p:nvPr/>
        </p:nvSpPr>
        <p:spPr>
          <a:xfrm>
            <a:off x="1415277" y="9415126"/>
            <a:ext cx="7416407" cy="143629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 marR="5080">
              <a:lnSpc>
                <a:spcPct val="100000"/>
              </a:lnSpc>
              <a:spcBef>
                <a:spcPts val="100"/>
              </a:spcBef>
            </a:pPr>
            <a:r>
              <a:rPr sz="850" spc="-25" dirty="0">
                <a:latin typeface="Microsoft Sans Serif"/>
                <a:cs typeface="Microsoft Sans Serif"/>
              </a:rPr>
              <a:t>TUTORIAL</a:t>
            </a:r>
            <a:r>
              <a:rPr sz="850" spc="-5" dirty="0">
                <a:latin typeface="Microsoft Sans Serif"/>
                <a:cs typeface="Microsoft Sans Serif"/>
              </a:rPr>
              <a:t> </a:t>
            </a:r>
            <a:r>
              <a:rPr sz="850" spc="-60" dirty="0">
                <a:latin typeface="Microsoft Sans Serif"/>
                <a:cs typeface="Microsoft Sans Serif"/>
              </a:rPr>
              <a:t>SOBRE</a:t>
            </a:r>
            <a:r>
              <a:rPr sz="850" spc="-5" dirty="0">
                <a:latin typeface="Microsoft Sans Serif"/>
                <a:cs typeface="Microsoft Sans Serif"/>
              </a:rPr>
              <a:t> </a:t>
            </a:r>
            <a:r>
              <a:rPr sz="850" spc="-35" dirty="0">
                <a:latin typeface="Microsoft Sans Serif"/>
                <a:cs typeface="Microsoft Sans Serif"/>
              </a:rPr>
              <a:t>PROTECCIÓN</a:t>
            </a:r>
            <a:r>
              <a:rPr sz="850" spc="-5" dirty="0">
                <a:latin typeface="Microsoft Sans Serif"/>
                <a:cs typeface="Microsoft Sans Serif"/>
              </a:rPr>
              <a:t> </a:t>
            </a:r>
            <a:r>
              <a:rPr sz="850" spc="-45" dirty="0">
                <a:latin typeface="Microsoft Sans Serif"/>
                <a:cs typeface="Microsoft Sans Serif"/>
              </a:rPr>
              <a:t>DE</a:t>
            </a:r>
            <a:r>
              <a:rPr sz="850" dirty="0">
                <a:latin typeface="Microsoft Sans Serif"/>
                <a:cs typeface="Microsoft Sans Serif"/>
              </a:rPr>
              <a:t> </a:t>
            </a:r>
            <a:r>
              <a:rPr sz="850" spc="-55" dirty="0">
                <a:latin typeface="Microsoft Sans Serif"/>
                <a:cs typeface="Microsoft Sans Serif"/>
              </a:rPr>
              <a:t>GENERADORES</a:t>
            </a:r>
            <a:r>
              <a:rPr sz="850" spc="-5" dirty="0">
                <a:latin typeface="Microsoft Sans Serif"/>
                <a:cs typeface="Microsoft Sans Serif"/>
              </a:rPr>
              <a:t> </a:t>
            </a:r>
            <a:r>
              <a:rPr sz="850" spc="-30" dirty="0">
                <a:latin typeface="Microsoft Sans Serif"/>
                <a:cs typeface="Microsoft Sans Serif"/>
              </a:rPr>
              <a:t>SÍNCRONOS </a:t>
            </a:r>
            <a:r>
              <a:rPr sz="850" spc="-215" dirty="0">
                <a:latin typeface="Microsoft Sans Serif"/>
                <a:cs typeface="Microsoft Sans Serif"/>
              </a:rPr>
              <a:t> </a:t>
            </a:r>
            <a:r>
              <a:rPr sz="850" spc="-15" dirty="0">
                <a:latin typeface="Microsoft Sans Serif"/>
                <a:cs typeface="Microsoft Sans Serif"/>
              </a:rPr>
              <a:t>PUBLICACIÓN</a:t>
            </a:r>
            <a:r>
              <a:rPr sz="850" spc="-5" dirty="0">
                <a:latin typeface="Microsoft Sans Serif"/>
                <a:cs typeface="Microsoft Sans Serif"/>
              </a:rPr>
              <a:t> </a:t>
            </a:r>
            <a:r>
              <a:rPr sz="850" spc="-55" dirty="0">
                <a:latin typeface="Microsoft Sans Serif"/>
                <a:cs typeface="Microsoft Sans Serif"/>
              </a:rPr>
              <a:t>ESPECIAL</a:t>
            </a:r>
            <a:r>
              <a:rPr sz="850" spc="-5" dirty="0">
                <a:latin typeface="Microsoft Sans Serif"/>
                <a:cs typeface="Microsoft Sans Serif"/>
              </a:rPr>
              <a:t> </a:t>
            </a:r>
            <a:r>
              <a:rPr sz="850" spc="-40" dirty="0">
                <a:latin typeface="Microsoft Sans Serif"/>
                <a:cs typeface="Microsoft Sans Serif"/>
              </a:rPr>
              <a:t>DEL</a:t>
            </a:r>
            <a:r>
              <a:rPr sz="850" spc="-5" dirty="0">
                <a:latin typeface="Microsoft Sans Serif"/>
                <a:cs typeface="Microsoft Sans Serif"/>
              </a:rPr>
              <a:t> </a:t>
            </a:r>
            <a:r>
              <a:rPr sz="850" spc="-60" dirty="0">
                <a:latin typeface="Microsoft Sans Serif"/>
                <a:cs typeface="Microsoft Sans Serif"/>
              </a:rPr>
              <a:t>IEEE</a:t>
            </a:r>
            <a:r>
              <a:rPr sz="850" spc="-5" dirty="0">
                <a:latin typeface="Microsoft Sans Serif"/>
                <a:cs typeface="Microsoft Sans Serif"/>
              </a:rPr>
              <a:t> </a:t>
            </a:r>
            <a:r>
              <a:rPr sz="850" spc="-80" dirty="0">
                <a:latin typeface="Microsoft Sans Serif"/>
                <a:cs typeface="Microsoft Sans Serif"/>
              </a:rPr>
              <a:t>PSRC</a:t>
            </a:r>
            <a:endParaRPr sz="850">
              <a:latin typeface="Microsoft Sans Serif"/>
              <a:cs typeface="Microsoft Sans Serif"/>
            </a:endParaRPr>
          </a:p>
        </p:txBody>
      </p:sp>
      <p:sp>
        <p:nvSpPr>
          <p:cNvPr id="157" name="object 157"/>
          <p:cNvSpPr txBox="1"/>
          <p:nvPr/>
        </p:nvSpPr>
        <p:spPr>
          <a:xfrm>
            <a:off x="13472061" y="9415125"/>
            <a:ext cx="2852914" cy="143629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sz="850" spc="-25" dirty="0">
                <a:latin typeface="Microsoft Sans Serif"/>
                <a:cs typeface="Microsoft Sans Serif"/>
              </a:rPr>
              <a:t>CAPÍTULO</a:t>
            </a:r>
            <a:r>
              <a:rPr sz="850" spc="-20" dirty="0">
                <a:latin typeface="Microsoft Sans Serif"/>
                <a:cs typeface="Microsoft Sans Serif"/>
              </a:rPr>
              <a:t> </a:t>
            </a:r>
            <a:r>
              <a:rPr sz="850" dirty="0">
                <a:latin typeface="Microsoft Sans Serif"/>
                <a:cs typeface="Microsoft Sans Serif"/>
              </a:rPr>
              <a:t>2,</a:t>
            </a:r>
            <a:r>
              <a:rPr sz="850" spc="-15" dirty="0">
                <a:latin typeface="Microsoft Sans Serif"/>
                <a:cs typeface="Microsoft Sans Serif"/>
              </a:rPr>
              <a:t> </a:t>
            </a:r>
            <a:r>
              <a:rPr sz="850" spc="-40" dirty="0">
                <a:latin typeface="Microsoft Sans Serif"/>
                <a:cs typeface="Microsoft Sans Serif"/>
              </a:rPr>
              <a:t>SECCIÓN</a:t>
            </a:r>
            <a:r>
              <a:rPr sz="850" spc="-15" dirty="0">
                <a:latin typeface="Microsoft Sans Serif"/>
                <a:cs typeface="Microsoft Sans Serif"/>
              </a:rPr>
              <a:t> </a:t>
            </a:r>
            <a:r>
              <a:rPr sz="850" spc="10" dirty="0">
                <a:latin typeface="Microsoft Sans Serif"/>
                <a:cs typeface="Microsoft Sans Serif"/>
              </a:rPr>
              <a:t>2</a:t>
            </a:r>
            <a:endParaRPr sz="850">
              <a:latin typeface="Microsoft Sans Serif"/>
              <a:cs typeface="Microsoft Sans Serif"/>
            </a:endParaRPr>
          </a:p>
        </p:txBody>
      </p:sp>
    </p:spTree>
  </p:cSld>
  <p:clrMapOvr>
    <a:masterClrMapping/>
  </p:clrMapOvr>
</p:sld>
</file>

<file path=ppt/slides/slide31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" name="object 2"/>
          <p:cNvGrpSpPr/>
          <p:nvPr/>
        </p:nvGrpSpPr>
        <p:grpSpPr>
          <a:xfrm>
            <a:off x="1791505" y="3273553"/>
            <a:ext cx="1799688" cy="1633855"/>
            <a:chOff x="778763" y="3273552"/>
            <a:chExt cx="782320" cy="1633855"/>
          </a:xfrm>
        </p:grpSpPr>
        <p:pic>
          <p:nvPicPr>
            <p:cNvPr id="3" name="object 3"/>
            <p:cNvPicPr/>
            <p:nvPr/>
          </p:nvPicPr>
          <p:blipFill>
            <a:blip r:embed="rId2" cstate="print"/>
            <a:stretch>
              <a:fillRect/>
            </a:stretch>
          </p:blipFill>
          <p:spPr>
            <a:xfrm>
              <a:off x="778763" y="3997452"/>
              <a:ext cx="454151" cy="341375"/>
            </a:xfrm>
            <a:prstGeom prst="rect">
              <a:avLst/>
            </a:prstGeom>
          </p:spPr>
        </p:pic>
        <p:sp>
          <p:nvSpPr>
            <p:cNvPr id="4" name="object 4"/>
            <p:cNvSpPr/>
            <p:nvPr/>
          </p:nvSpPr>
          <p:spPr>
            <a:xfrm>
              <a:off x="1225295" y="3273552"/>
              <a:ext cx="327660" cy="1633855"/>
            </a:xfrm>
            <a:custGeom>
              <a:avLst/>
              <a:gdLst/>
              <a:ahLst/>
              <a:cxnLst/>
              <a:rect l="l" t="t" r="r" b="b"/>
              <a:pathLst>
                <a:path w="327659" h="1633854">
                  <a:moveTo>
                    <a:pt x="0" y="896112"/>
                  </a:moveTo>
                  <a:lnTo>
                    <a:pt x="327659" y="896112"/>
                  </a:lnTo>
                </a:path>
                <a:path w="327659" h="1633854">
                  <a:moveTo>
                    <a:pt x="327659" y="1633728"/>
                  </a:moveTo>
                  <a:lnTo>
                    <a:pt x="327659" y="0"/>
                  </a:lnTo>
                </a:path>
              </a:pathLst>
            </a:custGeom>
            <a:ln w="1524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5" name="object 5"/>
          <p:cNvSpPr/>
          <p:nvPr/>
        </p:nvSpPr>
        <p:spPr>
          <a:xfrm>
            <a:off x="2527744" y="2293621"/>
            <a:ext cx="2093305" cy="227329"/>
          </a:xfrm>
          <a:custGeom>
            <a:avLst/>
            <a:gdLst/>
            <a:ahLst/>
            <a:cxnLst/>
            <a:rect l="l" t="t" r="r" b="b"/>
            <a:pathLst>
              <a:path w="909955" h="227330">
                <a:moveTo>
                  <a:pt x="0" y="0"/>
                </a:moveTo>
                <a:lnTo>
                  <a:pt x="909828" y="0"/>
                </a:lnTo>
              </a:path>
              <a:path w="909955" h="227330">
                <a:moveTo>
                  <a:pt x="454151" y="0"/>
                </a:moveTo>
                <a:lnTo>
                  <a:pt x="454151" y="227076"/>
                </a:lnTo>
              </a:path>
            </a:pathLst>
          </a:custGeom>
          <a:ln w="1524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grpSp>
        <p:nvGrpSpPr>
          <p:cNvPr id="6" name="object 6"/>
          <p:cNvGrpSpPr/>
          <p:nvPr/>
        </p:nvGrpSpPr>
        <p:grpSpPr>
          <a:xfrm>
            <a:off x="3183341" y="2513077"/>
            <a:ext cx="785903" cy="765175"/>
            <a:chOff x="1383791" y="2513076"/>
            <a:chExt cx="341630" cy="765175"/>
          </a:xfrm>
        </p:grpSpPr>
        <p:sp>
          <p:nvSpPr>
            <p:cNvPr id="7" name="object 7"/>
            <p:cNvSpPr/>
            <p:nvPr/>
          </p:nvSpPr>
          <p:spPr>
            <a:xfrm>
              <a:off x="1552955" y="2697480"/>
              <a:ext cx="0" cy="448309"/>
            </a:xfrm>
            <a:custGeom>
              <a:avLst/>
              <a:gdLst/>
              <a:ahLst/>
              <a:cxnLst/>
              <a:rect l="l" t="t" r="r" b="b"/>
              <a:pathLst>
                <a:path h="448310">
                  <a:moveTo>
                    <a:pt x="0" y="0"/>
                  </a:moveTo>
                  <a:lnTo>
                    <a:pt x="0" y="448055"/>
                  </a:lnTo>
                </a:path>
              </a:pathLst>
            </a:custGeom>
            <a:ln w="1524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8" name="object 8"/>
            <p:cNvPicPr/>
            <p:nvPr/>
          </p:nvPicPr>
          <p:blipFill>
            <a:blip r:embed="rId3" cstate="print"/>
            <a:stretch>
              <a:fillRect/>
            </a:stretch>
          </p:blipFill>
          <p:spPr>
            <a:xfrm>
              <a:off x="1383791" y="3145535"/>
              <a:ext cx="341376" cy="132588"/>
            </a:xfrm>
            <a:prstGeom prst="rect">
              <a:avLst/>
            </a:prstGeom>
          </p:spPr>
        </p:pic>
        <p:pic>
          <p:nvPicPr>
            <p:cNvPr id="9" name="object 9"/>
            <p:cNvPicPr/>
            <p:nvPr/>
          </p:nvPicPr>
          <p:blipFill>
            <a:blip r:embed="rId4" cstate="print"/>
            <a:stretch>
              <a:fillRect/>
            </a:stretch>
          </p:blipFill>
          <p:spPr>
            <a:xfrm>
              <a:off x="1455420" y="2513076"/>
              <a:ext cx="195071" cy="246887"/>
            </a:xfrm>
            <a:prstGeom prst="rect">
              <a:avLst/>
            </a:prstGeom>
          </p:spPr>
        </p:pic>
      </p:grpSp>
      <p:grpSp>
        <p:nvGrpSpPr>
          <p:cNvPr id="10" name="object 10"/>
          <p:cNvGrpSpPr/>
          <p:nvPr/>
        </p:nvGrpSpPr>
        <p:grpSpPr>
          <a:xfrm>
            <a:off x="2734588" y="3026663"/>
            <a:ext cx="347667" cy="288290"/>
            <a:chOff x="1188719" y="3026663"/>
            <a:chExt cx="151130" cy="288290"/>
          </a:xfrm>
        </p:grpSpPr>
        <p:pic>
          <p:nvPicPr>
            <p:cNvPr id="11" name="object 11"/>
            <p:cNvPicPr/>
            <p:nvPr/>
          </p:nvPicPr>
          <p:blipFill>
            <a:blip r:embed="rId5" cstate="print"/>
            <a:stretch>
              <a:fillRect/>
            </a:stretch>
          </p:blipFill>
          <p:spPr>
            <a:xfrm>
              <a:off x="1188719" y="3026663"/>
              <a:ext cx="141731" cy="128016"/>
            </a:xfrm>
            <a:prstGeom prst="rect">
              <a:avLst/>
            </a:prstGeom>
          </p:spPr>
        </p:pic>
        <p:sp>
          <p:nvSpPr>
            <p:cNvPr id="12" name="object 12"/>
            <p:cNvSpPr/>
            <p:nvPr/>
          </p:nvSpPr>
          <p:spPr>
            <a:xfrm>
              <a:off x="1202435" y="3201924"/>
              <a:ext cx="132715" cy="108585"/>
            </a:xfrm>
            <a:custGeom>
              <a:avLst/>
              <a:gdLst/>
              <a:ahLst/>
              <a:cxnLst/>
              <a:rect l="l" t="t" r="r" b="b"/>
              <a:pathLst>
                <a:path w="132715" h="108585">
                  <a:moveTo>
                    <a:pt x="0" y="108203"/>
                  </a:moveTo>
                  <a:lnTo>
                    <a:pt x="132588" y="108203"/>
                  </a:lnTo>
                  <a:lnTo>
                    <a:pt x="67056" y="0"/>
                  </a:lnTo>
                  <a:lnTo>
                    <a:pt x="0" y="108203"/>
                  </a:lnTo>
                  <a:close/>
                </a:path>
              </a:pathLst>
            </a:custGeom>
            <a:ln w="9144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13" name="object 13"/>
          <p:cNvSpPr/>
          <p:nvPr/>
        </p:nvSpPr>
        <p:spPr>
          <a:xfrm>
            <a:off x="3968661" y="3145535"/>
            <a:ext cx="708481" cy="198120"/>
          </a:xfrm>
          <a:custGeom>
            <a:avLst/>
            <a:gdLst/>
            <a:ahLst/>
            <a:cxnLst/>
            <a:rect l="l" t="t" r="r" b="b"/>
            <a:pathLst>
              <a:path w="307975" h="198120">
                <a:moveTo>
                  <a:pt x="0" y="0"/>
                </a:moveTo>
                <a:lnTo>
                  <a:pt x="254508" y="0"/>
                </a:lnTo>
              </a:path>
              <a:path w="307975" h="198120">
                <a:moveTo>
                  <a:pt x="254508" y="132588"/>
                </a:moveTo>
                <a:lnTo>
                  <a:pt x="254508" y="0"/>
                </a:lnTo>
              </a:path>
              <a:path w="307975" h="198120">
                <a:moveTo>
                  <a:pt x="216408" y="164591"/>
                </a:moveTo>
                <a:lnTo>
                  <a:pt x="294132" y="164591"/>
                </a:lnTo>
              </a:path>
              <a:path w="307975" h="198120">
                <a:moveTo>
                  <a:pt x="228600" y="198120"/>
                </a:moveTo>
                <a:lnTo>
                  <a:pt x="280416" y="198120"/>
                </a:lnTo>
              </a:path>
              <a:path w="307975" h="198120">
                <a:moveTo>
                  <a:pt x="202691" y="132588"/>
                </a:moveTo>
                <a:lnTo>
                  <a:pt x="307848" y="132588"/>
                </a:lnTo>
              </a:path>
            </a:pathLst>
          </a:custGeom>
          <a:ln w="1524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" name="object 14"/>
          <p:cNvSpPr/>
          <p:nvPr/>
        </p:nvSpPr>
        <p:spPr>
          <a:xfrm>
            <a:off x="3572495" y="3770376"/>
            <a:ext cx="3958728" cy="0"/>
          </a:xfrm>
          <a:custGeom>
            <a:avLst/>
            <a:gdLst/>
            <a:ahLst/>
            <a:cxnLst/>
            <a:rect l="l" t="t" r="r" b="b"/>
            <a:pathLst>
              <a:path w="1720850">
                <a:moveTo>
                  <a:pt x="0" y="0"/>
                </a:moveTo>
                <a:lnTo>
                  <a:pt x="1720596" y="0"/>
                </a:lnTo>
              </a:path>
            </a:pathLst>
          </a:custGeom>
          <a:ln w="1524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" name="object 15"/>
          <p:cNvSpPr/>
          <p:nvPr/>
        </p:nvSpPr>
        <p:spPr>
          <a:xfrm>
            <a:off x="3572496" y="4511040"/>
            <a:ext cx="652971" cy="0"/>
          </a:xfrm>
          <a:custGeom>
            <a:avLst/>
            <a:gdLst/>
            <a:ahLst/>
            <a:cxnLst/>
            <a:rect l="l" t="t" r="r" b="b"/>
            <a:pathLst>
              <a:path w="283844">
                <a:moveTo>
                  <a:pt x="0" y="0"/>
                </a:moveTo>
                <a:lnTo>
                  <a:pt x="283464" y="0"/>
                </a:lnTo>
              </a:path>
            </a:pathLst>
          </a:custGeom>
          <a:ln w="1524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" name="object 16"/>
          <p:cNvSpPr/>
          <p:nvPr/>
        </p:nvSpPr>
        <p:spPr>
          <a:xfrm>
            <a:off x="4750475" y="4511040"/>
            <a:ext cx="460147" cy="0"/>
          </a:xfrm>
          <a:custGeom>
            <a:avLst/>
            <a:gdLst/>
            <a:ahLst/>
            <a:cxnLst/>
            <a:rect l="l" t="t" r="r" b="b"/>
            <a:pathLst>
              <a:path w="200025">
                <a:moveTo>
                  <a:pt x="0" y="0"/>
                </a:moveTo>
                <a:lnTo>
                  <a:pt x="199643" y="0"/>
                </a:lnTo>
              </a:path>
            </a:pathLst>
          </a:custGeom>
          <a:ln w="1524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grpSp>
        <p:nvGrpSpPr>
          <p:cNvPr id="17" name="object 17"/>
          <p:cNvGrpSpPr/>
          <p:nvPr/>
        </p:nvGrpSpPr>
        <p:grpSpPr>
          <a:xfrm>
            <a:off x="3204378" y="4901184"/>
            <a:ext cx="740618" cy="805180"/>
            <a:chOff x="1392935" y="4901184"/>
            <a:chExt cx="321945" cy="805180"/>
          </a:xfrm>
        </p:grpSpPr>
        <p:sp>
          <p:nvSpPr>
            <p:cNvPr id="18" name="object 18"/>
            <p:cNvSpPr/>
            <p:nvPr/>
          </p:nvSpPr>
          <p:spPr>
            <a:xfrm>
              <a:off x="1400555" y="4908804"/>
              <a:ext cx="306705" cy="306705"/>
            </a:xfrm>
            <a:custGeom>
              <a:avLst/>
              <a:gdLst/>
              <a:ahLst/>
              <a:cxnLst/>
              <a:rect l="l" t="t" r="r" b="b"/>
              <a:pathLst>
                <a:path w="306705" h="306704">
                  <a:moveTo>
                    <a:pt x="0" y="153924"/>
                  </a:moveTo>
                  <a:lnTo>
                    <a:pt x="7656" y="105143"/>
                  </a:lnTo>
                  <a:lnTo>
                    <a:pt x="29065" y="62874"/>
                  </a:lnTo>
                  <a:lnTo>
                    <a:pt x="61886" y="29602"/>
                  </a:lnTo>
                  <a:lnTo>
                    <a:pt x="103778" y="7815"/>
                  </a:lnTo>
                  <a:lnTo>
                    <a:pt x="152400" y="0"/>
                  </a:lnTo>
                  <a:lnTo>
                    <a:pt x="201180" y="7815"/>
                  </a:lnTo>
                  <a:lnTo>
                    <a:pt x="243449" y="29602"/>
                  </a:lnTo>
                  <a:lnTo>
                    <a:pt x="276721" y="62874"/>
                  </a:lnTo>
                  <a:lnTo>
                    <a:pt x="298508" y="105143"/>
                  </a:lnTo>
                  <a:lnTo>
                    <a:pt x="306323" y="153924"/>
                  </a:lnTo>
                  <a:lnTo>
                    <a:pt x="298508" y="202545"/>
                  </a:lnTo>
                  <a:lnTo>
                    <a:pt x="276721" y="244437"/>
                  </a:lnTo>
                  <a:lnTo>
                    <a:pt x="243449" y="277258"/>
                  </a:lnTo>
                  <a:lnTo>
                    <a:pt x="201180" y="298667"/>
                  </a:lnTo>
                  <a:lnTo>
                    <a:pt x="152400" y="306324"/>
                  </a:lnTo>
                  <a:lnTo>
                    <a:pt x="103778" y="298667"/>
                  </a:lnTo>
                  <a:lnTo>
                    <a:pt x="61886" y="277258"/>
                  </a:lnTo>
                  <a:lnTo>
                    <a:pt x="29065" y="244437"/>
                  </a:lnTo>
                  <a:lnTo>
                    <a:pt x="7656" y="202545"/>
                  </a:lnTo>
                  <a:lnTo>
                    <a:pt x="0" y="153924"/>
                  </a:lnTo>
                </a:path>
              </a:pathLst>
            </a:custGeom>
            <a:ln w="1524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19" name="object 19"/>
            <p:cNvPicPr/>
            <p:nvPr/>
          </p:nvPicPr>
          <p:blipFill>
            <a:blip r:embed="rId6" cstate="print"/>
            <a:stretch>
              <a:fillRect/>
            </a:stretch>
          </p:blipFill>
          <p:spPr>
            <a:xfrm>
              <a:off x="1455420" y="5017007"/>
              <a:ext cx="195071" cy="89916"/>
            </a:xfrm>
            <a:prstGeom prst="rect">
              <a:avLst/>
            </a:prstGeom>
          </p:spPr>
        </p:pic>
        <p:sp>
          <p:nvSpPr>
            <p:cNvPr id="20" name="object 20"/>
            <p:cNvSpPr/>
            <p:nvPr/>
          </p:nvSpPr>
          <p:spPr>
            <a:xfrm>
              <a:off x="1552955" y="5221223"/>
              <a:ext cx="0" cy="485140"/>
            </a:xfrm>
            <a:custGeom>
              <a:avLst/>
              <a:gdLst/>
              <a:ahLst/>
              <a:cxnLst/>
              <a:rect l="l" t="t" r="r" b="b"/>
              <a:pathLst>
                <a:path h="485139">
                  <a:moveTo>
                    <a:pt x="0" y="0"/>
                  </a:moveTo>
                  <a:lnTo>
                    <a:pt x="0" y="484632"/>
                  </a:lnTo>
                </a:path>
              </a:pathLst>
            </a:custGeom>
            <a:ln w="1524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21" name="object 21"/>
          <p:cNvSpPr/>
          <p:nvPr/>
        </p:nvSpPr>
        <p:spPr>
          <a:xfrm>
            <a:off x="3607554" y="5867400"/>
            <a:ext cx="94951" cy="82550"/>
          </a:xfrm>
          <a:custGeom>
            <a:avLst/>
            <a:gdLst/>
            <a:ahLst/>
            <a:cxnLst/>
            <a:rect l="l" t="t" r="r" b="b"/>
            <a:pathLst>
              <a:path w="41275" h="82550">
                <a:moveTo>
                  <a:pt x="0" y="82296"/>
                </a:moveTo>
                <a:lnTo>
                  <a:pt x="33528" y="64008"/>
                </a:lnTo>
                <a:lnTo>
                  <a:pt x="36576" y="56388"/>
                </a:lnTo>
                <a:lnTo>
                  <a:pt x="39624" y="50292"/>
                </a:lnTo>
                <a:lnTo>
                  <a:pt x="41148" y="44196"/>
                </a:lnTo>
                <a:lnTo>
                  <a:pt x="41148" y="36576"/>
                </a:lnTo>
                <a:lnTo>
                  <a:pt x="18288" y="4572"/>
                </a:lnTo>
                <a:lnTo>
                  <a:pt x="12192" y="3048"/>
                </a:lnTo>
                <a:lnTo>
                  <a:pt x="6096" y="0"/>
                </a:lnTo>
                <a:lnTo>
                  <a:pt x="0" y="0"/>
                </a:lnTo>
              </a:path>
            </a:pathLst>
          </a:custGeom>
          <a:ln w="1524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grpSp>
        <p:nvGrpSpPr>
          <p:cNvPr id="22" name="object 22"/>
          <p:cNvGrpSpPr/>
          <p:nvPr/>
        </p:nvGrpSpPr>
        <p:grpSpPr>
          <a:xfrm>
            <a:off x="3590025" y="5698237"/>
            <a:ext cx="130010" cy="177165"/>
            <a:chOff x="1560575" y="5698236"/>
            <a:chExt cx="56515" cy="177165"/>
          </a:xfrm>
        </p:grpSpPr>
        <p:sp>
          <p:nvSpPr>
            <p:cNvPr id="23" name="object 23"/>
            <p:cNvSpPr/>
            <p:nvPr/>
          </p:nvSpPr>
          <p:spPr>
            <a:xfrm>
              <a:off x="1568195" y="5705856"/>
              <a:ext cx="41275" cy="81280"/>
            </a:xfrm>
            <a:custGeom>
              <a:avLst/>
              <a:gdLst/>
              <a:ahLst/>
              <a:cxnLst/>
              <a:rect l="l" t="t" r="r" b="b"/>
              <a:pathLst>
                <a:path w="41275" h="81279">
                  <a:moveTo>
                    <a:pt x="0" y="80772"/>
                  </a:moveTo>
                  <a:lnTo>
                    <a:pt x="6096" y="80772"/>
                  </a:lnTo>
                  <a:lnTo>
                    <a:pt x="12192" y="79248"/>
                  </a:lnTo>
                  <a:lnTo>
                    <a:pt x="39624" y="50292"/>
                  </a:lnTo>
                  <a:lnTo>
                    <a:pt x="41148" y="42672"/>
                  </a:lnTo>
                  <a:lnTo>
                    <a:pt x="41148" y="36576"/>
                  </a:lnTo>
                  <a:lnTo>
                    <a:pt x="12192" y="1524"/>
                  </a:lnTo>
                  <a:lnTo>
                    <a:pt x="6096" y="0"/>
                  </a:lnTo>
                  <a:lnTo>
                    <a:pt x="0" y="0"/>
                  </a:lnTo>
                </a:path>
              </a:pathLst>
            </a:custGeom>
            <a:ln w="1524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4" name="object 24"/>
            <p:cNvSpPr/>
            <p:nvPr/>
          </p:nvSpPr>
          <p:spPr>
            <a:xfrm>
              <a:off x="1568195" y="5786628"/>
              <a:ext cx="41275" cy="81280"/>
            </a:xfrm>
            <a:custGeom>
              <a:avLst/>
              <a:gdLst/>
              <a:ahLst/>
              <a:cxnLst/>
              <a:rect l="l" t="t" r="r" b="b"/>
              <a:pathLst>
                <a:path w="41275" h="81279">
                  <a:moveTo>
                    <a:pt x="0" y="80772"/>
                  </a:moveTo>
                  <a:lnTo>
                    <a:pt x="6096" y="80772"/>
                  </a:lnTo>
                  <a:lnTo>
                    <a:pt x="12192" y="77724"/>
                  </a:lnTo>
                  <a:lnTo>
                    <a:pt x="19812" y="76200"/>
                  </a:lnTo>
                  <a:lnTo>
                    <a:pt x="24384" y="71628"/>
                  </a:lnTo>
                  <a:lnTo>
                    <a:pt x="30480" y="67056"/>
                  </a:lnTo>
                  <a:lnTo>
                    <a:pt x="33528" y="62484"/>
                  </a:lnTo>
                  <a:lnTo>
                    <a:pt x="39624" y="50292"/>
                  </a:lnTo>
                  <a:lnTo>
                    <a:pt x="41148" y="42672"/>
                  </a:lnTo>
                  <a:lnTo>
                    <a:pt x="41148" y="36576"/>
                  </a:lnTo>
                  <a:lnTo>
                    <a:pt x="39624" y="28956"/>
                  </a:lnTo>
                  <a:lnTo>
                    <a:pt x="33528" y="16764"/>
                  </a:lnTo>
                  <a:lnTo>
                    <a:pt x="30480" y="13716"/>
                  </a:lnTo>
                  <a:lnTo>
                    <a:pt x="18288" y="4572"/>
                  </a:lnTo>
                  <a:lnTo>
                    <a:pt x="0" y="0"/>
                  </a:lnTo>
                </a:path>
              </a:pathLst>
            </a:custGeom>
            <a:ln w="1524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25" name="object 25"/>
          <p:cNvGrpSpPr/>
          <p:nvPr/>
        </p:nvGrpSpPr>
        <p:grpSpPr>
          <a:xfrm>
            <a:off x="3572496" y="5942076"/>
            <a:ext cx="147539" cy="97790"/>
            <a:chOff x="1552955" y="5942076"/>
            <a:chExt cx="64135" cy="97790"/>
          </a:xfrm>
        </p:grpSpPr>
        <p:sp>
          <p:nvSpPr>
            <p:cNvPr id="26" name="object 26"/>
            <p:cNvSpPr/>
            <p:nvPr/>
          </p:nvSpPr>
          <p:spPr>
            <a:xfrm>
              <a:off x="1568195" y="5949696"/>
              <a:ext cx="41275" cy="82550"/>
            </a:xfrm>
            <a:custGeom>
              <a:avLst/>
              <a:gdLst/>
              <a:ahLst/>
              <a:cxnLst/>
              <a:rect l="l" t="t" r="r" b="b"/>
              <a:pathLst>
                <a:path w="41275" h="82550">
                  <a:moveTo>
                    <a:pt x="0" y="82296"/>
                  </a:moveTo>
                  <a:lnTo>
                    <a:pt x="39624" y="50292"/>
                  </a:lnTo>
                  <a:lnTo>
                    <a:pt x="41148" y="44196"/>
                  </a:lnTo>
                  <a:lnTo>
                    <a:pt x="41148" y="36576"/>
                  </a:lnTo>
                  <a:lnTo>
                    <a:pt x="12192" y="1524"/>
                  </a:lnTo>
                  <a:lnTo>
                    <a:pt x="6096" y="0"/>
                  </a:lnTo>
                  <a:lnTo>
                    <a:pt x="0" y="0"/>
                  </a:lnTo>
                </a:path>
              </a:pathLst>
            </a:custGeom>
            <a:ln w="1524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7" name="object 27"/>
            <p:cNvSpPr/>
            <p:nvPr/>
          </p:nvSpPr>
          <p:spPr>
            <a:xfrm>
              <a:off x="1552955" y="5949696"/>
              <a:ext cx="15240" cy="82550"/>
            </a:xfrm>
            <a:custGeom>
              <a:avLst/>
              <a:gdLst/>
              <a:ahLst/>
              <a:cxnLst/>
              <a:rect l="l" t="t" r="r" b="b"/>
              <a:pathLst>
                <a:path w="15240" h="82550">
                  <a:moveTo>
                    <a:pt x="15240" y="82296"/>
                  </a:moveTo>
                  <a:lnTo>
                    <a:pt x="0" y="82296"/>
                  </a:lnTo>
                </a:path>
                <a:path w="15240" h="82550">
                  <a:moveTo>
                    <a:pt x="15240" y="0"/>
                  </a:moveTo>
                  <a:lnTo>
                    <a:pt x="0" y="0"/>
                  </a:lnTo>
                </a:path>
              </a:pathLst>
            </a:custGeom>
            <a:ln w="1524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28" name="object 28"/>
          <p:cNvSpPr/>
          <p:nvPr/>
        </p:nvSpPr>
        <p:spPr>
          <a:xfrm>
            <a:off x="3572494" y="5867400"/>
            <a:ext cx="35059" cy="0"/>
          </a:xfrm>
          <a:custGeom>
            <a:avLst/>
            <a:gdLst/>
            <a:ahLst/>
            <a:cxnLst/>
            <a:rect l="l" t="t" r="r" b="b"/>
            <a:pathLst>
              <a:path w="15240">
                <a:moveTo>
                  <a:pt x="15240" y="0"/>
                </a:moveTo>
                <a:lnTo>
                  <a:pt x="0" y="0"/>
                </a:lnTo>
              </a:path>
            </a:pathLst>
          </a:custGeom>
          <a:ln w="1524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9" name="object 29"/>
          <p:cNvSpPr/>
          <p:nvPr/>
        </p:nvSpPr>
        <p:spPr>
          <a:xfrm>
            <a:off x="3572494" y="5786628"/>
            <a:ext cx="35059" cy="0"/>
          </a:xfrm>
          <a:custGeom>
            <a:avLst/>
            <a:gdLst/>
            <a:ahLst/>
            <a:cxnLst/>
            <a:rect l="l" t="t" r="r" b="b"/>
            <a:pathLst>
              <a:path w="15240">
                <a:moveTo>
                  <a:pt x="15240" y="0"/>
                </a:moveTo>
                <a:lnTo>
                  <a:pt x="0" y="0"/>
                </a:lnTo>
              </a:path>
            </a:pathLst>
          </a:custGeom>
          <a:ln w="1524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0" name="object 30"/>
          <p:cNvSpPr/>
          <p:nvPr/>
        </p:nvSpPr>
        <p:spPr>
          <a:xfrm>
            <a:off x="3572494" y="5705855"/>
            <a:ext cx="35059" cy="0"/>
          </a:xfrm>
          <a:custGeom>
            <a:avLst/>
            <a:gdLst/>
            <a:ahLst/>
            <a:cxnLst/>
            <a:rect l="l" t="t" r="r" b="b"/>
            <a:pathLst>
              <a:path w="15240">
                <a:moveTo>
                  <a:pt x="15240" y="0"/>
                </a:moveTo>
                <a:lnTo>
                  <a:pt x="0" y="0"/>
                </a:lnTo>
              </a:path>
            </a:pathLst>
          </a:custGeom>
          <a:ln w="1524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1" name="object 31"/>
          <p:cNvSpPr/>
          <p:nvPr/>
        </p:nvSpPr>
        <p:spPr>
          <a:xfrm>
            <a:off x="3747789" y="5786628"/>
            <a:ext cx="99333" cy="81280"/>
          </a:xfrm>
          <a:custGeom>
            <a:avLst/>
            <a:gdLst/>
            <a:ahLst/>
            <a:cxnLst/>
            <a:rect l="l" t="t" r="r" b="b"/>
            <a:pathLst>
              <a:path w="43180" h="81279">
                <a:moveTo>
                  <a:pt x="41148" y="0"/>
                </a:moveTo>
                <a:lnTo>
                  <a:pt x="4572" y="24384"/>
                </a:lnTo>
                <a:lnTo>
                  <a:pt x="1524" y="30480"/>
                </a:lnTo>
                <a:lnTo>
                  <a:pt x="0" y="36576"/>
                </a:lnTo>
                <a:lnTo>
                  <a:pt x="0" y="44195"/>
                </a:lnTo>
                <a:lnTo>
                  <a:pt x="22860" y="76200"/>
                </a:lnTo>
                <a:lnTo>
                  <a:pt x="28956" y="77724"/>
                </a:lnTo>
                <a:lnTo>
                  <a:pt x="35052" y="80772"/>
                </a:lnTo>
                <a:lnTo>
                  <a:pt x="42672" y="80772"/>
                </a:lnTo>
              </a:path>
            </a:pathLst>
          </a:custGeom>
          <a:ln w="1524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grpSp>
        <p:nvGrpSpPr>
          <p:cNvPr id="32" name="object 32"/>
          <p:cNvGrpSpPr/>
          <p:nvPr/>
        </p:nvGrpSpPr>
        <p:grpSpPr>
          <a:xfrm>
            <a:off x="3730263" y="5859779"/>
            <a:ext cx="134390" cy="180340"/>
            <a:chOff x="1621536" y="5859779"/>
            <a:chExt cx="58419" cy="180340"/>
          </a:xfrm>
        </p:grpSpPr>
        <p:sp>
          <p:nvSpPr>
            <p:cNvPr id="33" name="object 33"/>
            <p:cNvSpPr/>
            <p:nvPr/>
          </p:nvSpPr>
          <p:spPr>
            <a:xfrm>
              <a:off x="1629156" y="5949696"/>
              <a:ext cx="43180" cy="82550"/>
            </a:xfrm>
            <a:custGeom>
              <a:avLst/>
              <a:gdLst/>
              <a:ahLst/>
              <a:cxnLst/>
              <a:rect l="l" t="t" r="r" b="b"/>
              <a:pathLst>
                <a:path w="43180" h="82550">
                  <a:moveTo>
                    <a:pt x="41148" y="0"/>
                  </a:moveTo>
                  <a:lnTo>
                    <a:pt x="35052" y="0"/>
                  </a:lnTo>
                  <a:lnTo>
                    <a:pt x="28956" y="1524"/>
                  </a:lnTo>
                  <a:lnTo>
                    <a:pt x="1524" y="30480"/>
                  </a:lnTo>
                  <a:lnTo>
                    <a:pt x="0" y="38100"/>
                  </a:lnTo>
                  <a:lnTo>
                    <a:pt x="0" y="44195"/>
                  </a:lnTo>
                  <a:lnTo>
                    <a:pt x="28956" y="79248"/>
                  </a:lnTo>
                  <a:lnTo>
                    <a:pt x="35052" y="80772"/>
                  </a:lnTo>
                  <a:lnTo>
                    <a:pt x="42672" y="82296"/>
                  </a:lnTo>
                </a:path>
              </a:pathLst>
            </a:custGeom>
            <a:ln w="1524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4" name="object 34"/>
            <p:cNvSpPr/>
            <p:nvPr/>
          </p:nvSpPr>
          <p:spPr>
            <a:xfrm>
              <a:off x="1629156" y="5867399"/>
              <a:ext cx="43180" cy="82550"/>
            </a:xfrm>
            <a:custGeom>
              <a:avLst/>
              <a:gdLst/>
              <a:ahLst/>
              <a:cxnLst/>
              <a:rect l="l" t="t" r="r" b="b"/>
              <a:pathLst>
                <a:path w="43180" h="82550">
                  <a:moveTo>
                    <a:pt x="41148" y="0"/>
                  </a:moveTo>
                  <a:lnTo>
                    <a:pt x="35052" y="0"/>
                  </a:lnTo>
                  <a:lnTo>
                    <a:pt x="28956" y="3048"/>
                  </a:lnTo>
                  <a:lnTo>
                    <a:pt x="21336" y="4572"/>
                  </a:lnTo>
                  <a:lnTo>
                    <a:pt x="16764" y="9144"/>
                  </a:lnTo>
                  <a:lnTo>
                    <a:pt x="10668" y="13716"/>
                  </a:lnTo>
                  <a:lnTo>
                    <a:pt x="7620" y="18288"/>
                  </a:lnTo>
                  <a:lnTo>
                    <a:pt x="1524" y="30480"/>
                  </a:lnTo>
                  <a:lnTo>
                    <a:pt x="0" y="38100"/>
                  </a:lnTo>
                  <a:lnTo>
                    <a:pt x="0" y="44195"/>
                  </a:lnTo>
                  <a:lnTo>
                    <a:pt x="22860" y="77724"/>
                  </a:lnTo>
                  <a:lnTo>
                    <a:pt x="35052" y="80772"/>
                  </a:lnTo>
                  <a:lnTo>
                    <a:pt x="42672" y="82296"/>
                  </a:lnTo>
                </a:path>
              </a:pathLst>
            </a:custGeom>
            <a:ln w="1524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35" name="object 35"/>
          <p:cNvGrpSpPr/>
          <p:nvPr/>
        </p:nvGrpSpPr>
        <p:grpSpPr>
          <a:xfrm>
            <a:off x="3730263" y="5698235"/>
            <a:ext cx="147539" cy="96520"/>
            <a:chOff x="1621536" y="5698235"/>
            <a:chExt cx="64135" cy="96520"/>
          </a:xfrm>
        </p:grpSpPr>
        <p:sp>
          <p:nvSpPr>
            <p:cNvPr id="36" name="object 36"/>
            <p:cNvSpPr/>
            <p:nvPr/>
          </p:nvSpPr>
          <p:spPr>
            <a:xfrm>
              <a:off x="1629156" y="5705855"/>
              <a:ext cx="43180" cy="81280"/>
            </a:xfrm>
            <a:custGeom>
              <a:avLst/>
              <a:gdLst/>
              <a:ahLst/>
              <a:cxnLst/>
              <a:rect l="l" t="t" r="r" b="b"/>
              <a:pathLst>
                <a:path w="43180" h="81279">
                  <a:moveTo>
                    <a:pt x="41148" y="0"/>
                  </a:moveTo>
                  <a:lnTo>
                    <a:pt x="35052" y="0"/>
                  </a:lnTo>
                  <a:lnTo>
                    <a:pt x="28956" y="1524"/>
                  </a:lnTo>
                  <a:lnTo>
                    <a:pt x="1524" y="30480"/>
                  </a:lnTo>
                  <a:lnTo>
                    <a:pt x="0" y="36576"/>
                  </a:lnTo>
                  <a:lnTo>
                    <a:pt x="0" y="44195"/>
                  </a:lnTo>
                  <a:lnTo>
                    <a:pt x="28956" y="79248"/>
                  </a:lnTo>
                  <a:lnTo>
                    <a:pt x="35052" y="80772"/>
                  </a:lnTo>
                  <a:lnTo>
                    <a:pt x="42672" y="80772"/>
                  </a:lnTo>
                </a:path>
              </a:pathLst>
            </a:custGeom>
            <a:ln w="1524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7" name="object 37"/>
            <p:cNvSpPr/>
            <p:nvPr/>
          </p:nvSpPr>
          <p:spPr>
            <a:xfrm>
              <a:off x="1670304" y="5705855"/>
              <a:ext cx="15240" cy="81280"/>
            </a:xfrm>
            <a:custGeom>
              <a:avLst/>
              <a:gdLst/>
              <a:ahLst/>
              <a:cxnLst/>
              <a:rect l="l" t="t" r="r" b="b"/>
              <a:pathLst>
                <a:path w="15239" h="81279">
                  <a:moveTo>
                    <a:pt x="0" y="0"/>
                  </a:moveTo>
                  <a:lnTo>
                    <a:pt x="15240" y="0"/>
                  </a:lnTo>
                </a:path>
                <a:path w="15239" h="81279">
                  <a:moveTo>
                    <a:pt x="0" y="80772"/>
                  </a:moveTo>
                  <a:lnTo>
                    <a:pt x="15240" y="80772"/>
                  </a:lnTo>
                </a:path>
              </a:pathLst>
            </a:custGeom>
            <a:ln w="1524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38" name="object 38"/>
          <p:cNvSpPr/>
          <p:nvPr/>
        </p:nvSpPr>
        <p:spPr>
          <a:xfrm>
            <a:off x="3842450" y="5867400"/>
            <a:ext cx="35059" cy="0"/>
          </a:xfrm>
          <a:custGeom>
            <a:avLst/>
            <a:gdLst/>
            <a:ahLst/>
            <a:cxnLst/>
            <a:rect l="l" t="t" r="r" b="b"/>
            <a:pathLst>
              <a:path w="15239">
                <a:moveTo>
                  <a:pt x="0" y="0"/>
                </a:moveTo>
                <a:lnTo>
                  <a:pt x="15240" y="0"/>
                </a:lnTo>
              </a:path>
            </a:pathLst>
          </a:custGeom>
          <a:ln w="1524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9" name="object 39"/>
          <p:cNvSpPr/>
          <p:nvPr/>
        </p:nvSpPr>
        <p:spPr>
          <a:xfrm>
            <a:off x="3842450" y="5949696"/>
            <a:ext cx="35059" cy="0"/>
          </a:xfrm>
          <a:custGeom>
            <a:avLst/>
            <a:gdLst/>
            <a:ahLst/>
            <a:cxnLst/>
            <a:rect l="l" t="t" r="r" b="b"/>
            <a:pathLst>
              <a:path w="15239">
                <a:moveTo>
                  <a:pt x="0" y="0"/>
                </a:moveTo>
                <a:lnTo>
                  <a:pt x="15240" y="0"/>
                </a:lnTo>
              </a:path>
            </a:pathLst>
          </a:custGeom>
          <a:ln w="1524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0" name="object 40"/>
          <p:cNvSpPr/>
          <p:nvPr/>
        </p:nvSpPr>
        <p:spPr>
          <a:xfrm>
            <a:off x="3842450" y="6031992"/>
            <a:ext cx="35059" cy="0"/>
          </a:xfrm>
          <a:custGeom>
            <a:avLst/>
            <a:gdLst/>
            <a:ahLst/>
            <a:cxnLst/>
            <a:rect l="l" t="t" r="r" b="b"/>
            <a:pathLst>
              <a:path w="15239">
                <a:moveTo>
                  <a:pt x="0" y="0"/>
                </a:moveTo>
                <a:lnTo>
                  <a:pt x="15240" y="0"/>
                </a:lnTo>
              </a:path>
            </a:pathLst>
          </a:custGeom>
          <a:ln w="1524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1" name="object 41"/>
          <p:cNvSpPr/>
          <p:nvPr/>
        </p:nvSpPr>
        <p:spPr>
          <a:xfrm>
            <a:off x="3453298" y="6031992"/>
            <a:ext cx="239567" cy="439420"/>
          </a:xfrm>
          <a:custGeom>
            <a:avLst/>
            <a:gdLst/>
            <a:ahLst/>
            <a:cxnLst/>
            <a:rect l="l" t="t" r="r" b="b"/>
            <a:pathLst>
              <a:path w="104140" h="439420">
                <a:moveTo>
                  <a:pt x="51815" y="0"/>
                </a:moveTo>
                <a:lnTo>
                  <a:pt x="51815" y="240791"/>
                </a:lnTo>
              </a:path>
              <a:path w="104140" h="439420">
                <a:moveTo>
                  <a:pt x="51815" y="374903"/>
                </a:moveTo>
                <a:lnTo>
                  <a:pt x="51815" y="240791"/>
                </a:lnTo>
              </a:path>
              <a:path w="104140" h="439420">
                <a:moveTo>
                  <a:pt x="12191" y="405383"/>
                </a:moveTo>
                <a:lnTo>
                  <a:pt x="91439" y="405383"/>
                </a:lnTo>
              </a:path>
              <a:path w="104140" h="439420">
                <a:moveTo>
                  <a:pt x="25908" y="438911"/>
                </a:moveTo>
                <a:lnTo>
                  <a:pt x="77723" y="438911"/>
                </a:lnTo>
              </a:path>
              <a:path w="104140" h="439420">
                <a:moveTo>
                  <a:pt x="0" y="374903"/>
                </a:moveTo>
                <a:lnTo>
                  <a:pt x="103631" y="374903"/>
                </a:lnTo>
              </a:path>
            </a:pathLst>
          </a:custGeom>
          <a:ln w="1524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2" name="object 42"/>
          <p:cNvSpPr/>
          <p:nvPr/>
        </p:nvSpPr>
        <p:spPr>
          <a:xfrm>
            <a:off x="4224591" y="4489703"/>
            <a:ext cx="525883" cy="43180"/>
          </a:xfrm>
          <a:custGeom>
            <a:avLst/>
            <a:gdLst/>
            <a:ahLst/>
            <a:cxnLst/>
            <a:rect l="l" t="t" r="r" b="b"/>
            <a:pathLst>
              <a:path w="228600" h="43179">
                <a:moveTo>
                  <a:pt x="0" y="42672"/>
                </a:moveTo>
                <a:lnTo>
                  <a:pt x="228600" y="42672"/>
                </a:lnTo>
                <a:lnTo>
                  <a:pt x="228600" y="0"/>
                </a:lnTo>
                <a:lnTo>
                  <a:pt x="0" y="0"/>
                </a:lnTo>
                <a:lnTo>
                  <a:pt x="0" y="42672"/>
                </a:lnTo>
                <a:close/>
              </a:path>
              <a:path w="228600" h="43179">
                <a:moveTo>
                  <a:pt x="44195" y="0"/>
                </a:moveTo>
                <a:lnTo>
                  <a:pt x="44195" y="42672"/>
                </a:lnTo>
              </a:path>
              <a:path w="228600" h="43179">
                <a:moveTo>
                  <a:pt x="185928" y="0"/>
                </a:moveTo>
                <a:lnTo>
                  <a:pt x="185928" y="42672"/>
                </a:lnTo>
              </a:path>
            </a:pathLst>
          </a:custGeom>
          <a:ln w="1524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3" name="object 43"/>
          <p:cNvSpPr/>
          <p:nvPr/>
        </p:nvSpPr>
        <p:spPr>
          <a:xfrm>
            <a:off x="5174686" y="4674108"/>
            <a:ext cx="99333" cy="81280"/>
          </a:xfrm>
          <a:custGeom>
            <a:avLst/>
            <a:gdLst/>
            <a:ahLst/>
            <a:cxnLst/>
            <a:rect l="l" t="t" r="r" b="b"/>
            <a:pathLst>
              <a:path w="43180" h="81279">
                <a:moveTo>
                  <a:pt x="1524" y="80772"/>
                </a:moveTo>
                <a:lnTo>
                  <a:pt x="7620" y="80772"/>
                </a:lnTo>
                <a:lnTo>
                  <a:pt x="13716" y="79248"/>
                </a:lnTo>
                <a:lnTo>
                  <a:pt x="41148" y="50292"/>
                </a:lnTo>
                <a:lnTo>
                  <a:pt x="42672" y="44196"/>
                </a:lnTo>
                <a:lnTo>
                  <a:pt x="42672" y="36576"/>
                </a:lnTo>
                <a:lnTo>
                  <a:pt x="13716" y="1524"/>
                </a:lnTo>
                <a:lnTo>
                  <a:pt x="7620" y="0"/>
                </a:lnTo>
                <a:lnTo>
                  <a:pt x="0" y="0"/>
                </a:lnTo>
              </a:path>
            </a:pathLst>
          </a:custGeom>
          <a:ln w="1524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grpSp>
        <p:nvGrpSpPr>
          <p:cNvPr id="44" name="object 44"/>
          <p:cNvGrpSpPr/>
          <p:nvPr/>
        </p:nvGrpSpPr>
        <p:grpSpPr>
          <a:xfrm>
            <a:off x="5157158" y="4503420"/>
            <a:ext cx="134390" cy="178435"/>
            <a:chOff x="2241804" y="4503419"/>
            <a:chExt cx="58419" cy="178435"/>
          </a:xfrm>
        </p:grpSpPr>
        <p:sp>
          <p:nvSpPr>
            <p:cNvPr id="45" name="object 45"/>
            <p:cNvSpPr/>
            <p:nvPr/>
          </p:nvSpPr>
          <p:spPr>
            <a:xfrm>
              <a:off x="2249424" y="4511039"/>
              <a:ext cx="43180" cy="81280"/>
            </a:xfrm>
            <a:custGeom>
              <a:avLst/>
              <a:gdLst/>
              <a:ahLst/>
              <a:cxnLst/>
              <a:rect l="l" t="t" r="r" b="b"/>
              <a:pathLst>
                <a:path w="43180" h="81279">
                  <a:moveTo>
                    <a:pt x="1524" y="80772"/>
                  </a:moveTo>
                  <a:lnTo>
                    <a:pt x="7620" y="80772"/>
                  </a:lnTo>
                  <a:lnTo>
                    <a:pt x="13716" y="77724"/>
                  </a:lnTo>
                  <a:lnTo>
                    <a:pt x="21336" y="76200"/>
                  </a:lnTo>
                  <a:lnTo>
                    <a:pt x="25908" y="71628"/>
                  </a:lnTo>
                  <a:lnTo>
                    <a:pt x="32004" y="67056"/>
                  </a:lnTo>
                  <a:lnTo>
                    <a:pt x="35052" y="62484"/>
                  </a:lnTo>
                  <a:lnTo>
                    <a:pt x="41148" y="50292"/>
                  </a:lnTo>
                  <a:lnTo>
                    <a:pt x="42672" y="42672"/>
                  </a:lnTo>
                  <a:lnTo>
                    <a:pt x="42672" y="38100"/>
                  </a:lnTo>
                  <a:lnTo>
                    <a:pt x="13716" y="3048"/>
                  </a:lnTo>
                  <a:lnTo>
                    <a:pt x="7620" y="1524"/>
                  </a:lnTo>
                  <a:lnTo>
                    <a:pt x="0" y="0"/>
                  </a:lnTo>
                </a:path>
              </a:pathLst>
            </a:custGeom>
            <a:ln w="1524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6" name="object 46"/>
            <p:cNvSpPr/>
            <p:nvPr/>
          </p:nvSpPr>
          <p:spPr>
            <a:xfrm>
              <a:off x="2249424" y="4591811"/>
              <a:ext cx="43180" cy="82550"/>
            </a:xfrm>
            <a:custGeom>
              <a:avLst/>
              <a:gdLst/>
              <a:ahLst/>
              <a:cxnLst/>
              <a:rect l="l" t="t" r="r" b="b"/>
              <a:pathLst>
                <a:path w="43180" h="82550">
                  <a:moveTo>
                    <a:pt x="1524" y="82296"/>
                  </a:moveTo>
                  <a:lnTo>
                    <a:pt x="35052" y="64008"/>
                  </a:lnTo>
                  <a:lnTo>
                    <a:pt x="42672" y="44196"/>
                  </a:lnTo>
                  <a:lnTo>
                    <a:pt x="42672" y="38100"/>
                  </a:lnTo>
                  <a:lnTo>
                    <a:pt x="19812" y="4572"/>
                  </a:lnTo>
                  <a:lnTo>
                    <a:pt x="13716" y="3048"/>
                  </a:lnTo>
                  <a:lnTo>
                    <a:pt x="7620" y="0"/>
                  </a:lnTo>
                  <a:lnTo>
                    <a:pt x="0" y="0"/>
                  </a:lnTo>
                </a:path>
              </a:pathLst>
            </a:custGeom>
            <a:ln w="1524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47" name="object 47"/>
          <p:cNvGrpSpPr/>
          <p:nvPr/>
        </p:nvGrpSpPr>
        <p:grpSpPr>
          <a:xfrm>
            <a:off x="5143132" y="4747259"/>
            <a:ext cx="147539" cy="97790"/>
            <a:chOff x="2235707" y="4747259"/>
            <a:chExt cx="64135" cy="97790"/>
          </a:xfrm>
        </p:grpSpPr>
        <p:sp>
          <p:nvSpPr>
            <p:cNvPr id="48" name="object 48"/>
            <p:cNvSpPr/>
            <p:nvPr/>
          </p:nvSpPr>
          <p:spPr>
            <a:xfrm>
              <a:off x="2249423" y="4754879"/>
              <a:ext cx="43180" cy="82550"/>
            </a:xfrm>
            <a:custGeom>
              <a:avLst/>
              <a:gdLst/>
              <a:ahLst/>
              <a:cxnLst/>
              <a:rect l="l" t="t" r="r" b="b"/>
              <a:pathLst>
                <a:path w="43180" h="82550">
                  <a:moveTo>
                    <a:pt x="1524" y="82296"/>
                  </a:moveTo>
                  <a:lnTo>
                    <a:pt x="7620" y="82296"/>
                  </a:lnTo>
                  <a:lnTo>
                    <a:pt x="13716" y="80772"/>
                  </a:lnTo>
                  <a:lnTo>
                    <a:pt x="21336" y="77724"/>
                  </a:lnTo>
                  <a:lnTo>
                    <a:pt x="25908" y="73152"/>
                  </a:lnTo>
                  <a:lnTo>
                    <a:pt x="32004" y="68580"/>
                  </a:lnTo>
                  <a:lnTo>
                    <a:pt x="35052" y="64008"/>
                  </a:lnTo>
                  <a:lnTo>
                    <a:pt x="41148" y="51816"/>
                  </a:lnTo>
                  <a:lnTo>
                    <a:pt x="42672" y="44196"/>
                  </a:lnTo>
                  <a:lnTo>
                    <a:pt x="42672" y="38100"/>
                  </a:lnTo>
                  <a:lnTo>
                    <a:pt x="41148" y="32004"/>
                  </a:lnTo>
                  <a:lnTo>
                    <a:pt x="38100" y="24384"/>
                  </a:lnTo>
                  <a:lnTo>
                    <a:pt x="35052" y="19812"/>
                  </a:lnTo>
                  <a:lnTo>
                    <a:pt x="32004" y="13716"/>
                  </a:lnTo>
                  <a:lnTo>
                    <a:pt x="25908" y="9144"/>
                  </a:lnTo>
                  <a:lnTo>
                    <a:pt x="13716" y="3048"/>
                  </a:lnTo>
                  <a:lnTo>
                    <a:pt x="7620" y="1524"/>
                  </a:lnTo>
                  <a:lnTo>
                    <a:pt x="0" y="0"/>
                  </a:lnTo>
                </a:path>
              </a:pathLst>
            </a:custGeom>
            <a:ln w="1524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9" name="object 49"/>
            <p:cNvSpPr/>
            <p:nvPr/>
          </p:nvSpPr>
          <p:spPr>
            <a:xfrm>
              <a:off x="2235707" y="4754879"/>
              <a:ext cx="15240" cy="82550"/>
            </a:xfrm>
            <a:custGeom>
              <a:avLst/>
              <a:gdLst/>
              <a:ahLst/>
              <a:cxnLst/>
              <a:rect l="l" t="t" r="r" b="b"/>
              <a:pathLst>
                <a:path w="15239" h="82550">
                  <a:moveTo>
                    <a:pt x="15240" y="82295"/>
                  </a:moveTo>
                  <a:lnTo>
                    <a:pt x="0" y="82295"/>
                  </a:lnTo>
                </a:path>
                <a:path w="15239" h="82550">
                  <a:moveTo>
                    <a:pt x="15240" y="0"/>
                  </a:moveTo>
                  <a:lnTo>
                    <a:pt x="0" y="0"/>
                  </a:lnTo>
                </a:path>
              </a:pathLst>
            </a:custGeom>
            <a:ln w="1524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50" name="object 50"/>
          <p:cNvSpPr/>
          <p:nvPr/>
        </p:nvSpPr>
        <p:spPr>
          <a:xfrm>
            <a:off x="5143131" y="4674108"/>
            <a:ext cx="35059" cy="0"/>
          </a:xfrm>
          <a:custGeom>
            <a:avLst/>
            <a:gdLst/>
            <a:ahLst/>
            <a:cxnLst/>
            <a:rect l="l" t="t" r="r" b="b"/>
            <a:pathLst>
              <a:path w="15239">
                <a:moveTo>
                  <a:pt x="15240" y="0"/>
                </a:moveTo>
                <a:lnTo>
                  <a:pt x="0" y="0"/>
                </a:lnTo>
              </a:path>
            </a:pathLst>
          </a:custGeom>
          <a:ln w="1524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1" name="object 51"/>
          <p:cNvSpPr/>
          <p:nvPr/>
        </p:nvSpPr>
        <p:spPr>
          <a:xfrm>
            <a:off x="5143131" y="4591811"/>
            <a:ext cx="35059" cy="0"/>
          </a:xfrm>
          <a:custGeom>
            <a:avLst/>
            <a:gdLst/>
            <a:ahLst/>
            <a:cxnLst/>
            <a:rect l="l" t="t" r="r" b="b"/>
            <a:pathLst>
              <a:path w="15239">
                <a:moveTo>
                  <a:pt x="15240" y="0"/>
                </a:moveTo>
                <a:lnTo>
                  <a:pt x="0" y="0"/>
                </a:lnTo>
              </a:path>
            </a:pathLst>
          </a:custGeom>
          <a:ln w="1524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2" name="object 52"/>
          <p:cNvSpPr/>
          <p:nvPr/>
        </p:nvSpPr>
        <p:spPr>
          <a:xfrm>
            <a:off x="5143131" y="4503420"/>
            <a:ext cx="35059" cy="15240"/>
          </a:xfrm>
          <a:custGeom>
            <a:avLst/>
            <a:gdLst/>
            <a:ahLst/>
            <a:cxnLst/>
            <a:rect l="l" t="t" r="r" b="b"/>
            <a:pathLst>
              <a:path w="15239" h="15239">
                <a:moveTo>
                  <a:pt x="0" y="0"/>
                </a:moveTo>
                <a:lnTo>
                  <a:pt x="15240" y="0"/>
                </a:lnTo>
                <a:lnTo>
                  <a:pt x="15240" y="15239"/>
                </a:lnTo>
                <a:lnTo>
                  <a:pt x="0" y="15239"/>
                </a:lnTo>
                <a:lnTo>
                  <a:pt x="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3" name="object 53"/>
          <p:cNvSpPr/>
          <p:nvPr/>
        </p:nvSpPr>
        <p:spPr>
          <a:xfrm>
            <a:off x="5178191" y="4347971"/>
            <a:ext cx="94951" cy="81280"/>
          </a:xfrm>
          <a:custGeom>
            <a:avLst/>
            <a:gdLst/>
            <a:ahLst/>
            <a:cxnLst/>
            <a:rect l="l" t="t" r="r" b="b"/>
            <a:pathLst>
              <a:path w="41275" h="81279">
                <a:moveTo>
                  <a:pt x="1524" y="80772"/>
                </a:moveTo>
                <a:lnTo>
                  <a:pt x="7620" y="80772"/>
                </a:lnTo>
                <a:lnTo>
                  <a:pt x="13716" y="79248"/>
                </a:lnTo>
                <a:lnTo>
                  <a:pt x="21336" y="76200"/>
                </a:lnTo>
                <a:lnTo>
                  <a:pt x="25908" y="73152"/>
                </a:lnTo>
                <a:lnTo>
                  <a:pt x="32004" y="68580"/>
                </a:lnTo>
                <a:lnTo>
                  <a:pt x="41148" y="50292"/>
                </a:lnTo>
                <a:lnTo>
                  <a:pt x="41148" y="30480"/>
                </a:lnTo>
                <a:lnTo>
                  <a:pt x="13716" y="1524"/>
                </a:lnTo>
                <a:lnTo>
                  <a:pt x="7620" y="0"/>
                </a:lnTo>
                <a:lnTo>
                  <a:pt x="0" y="0"/>
                </a:lnTo>
              </a:path>
            </a:pathLst>
          </a:custGeom>
          <a:ln w="1524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grpSp>
        <p:nvGrpSpPr>
          <p:cNvPr id="54" name="object 54"/>
          <p:cNvGrpSpPr/>
          <p:nvPr/>
        </p:nvGrpSpPr>
        <p:grpSpPr>
          <a:xfrm>
            <a:off x="5160661" y="4177284"/>
            <a:ext cx="130010" cy="178435"/>
            <a:chOff x="2243327" y="4177283"/>
            <a:chExt cx="56515" cy="178435"/>
          </a:xfrm>
        </p:grpSpPr>
        <p:sp>
          <p:nvSpPr>
            <p:cNvPr id="55" name="object 55"/>
            <p:cNvSpPr/>
            <p:nvPr/>
          </p:nvSpPr>
          <p:spPr>
            <a:xfrm>
              <a:off x="2250947" y="4184903"/>
              <a:ext cx="41275" cy="81280"/>
            </a:xfrm>
            <a:custGeom>
              <a:avLst/>
              <a:gdLst/>
              <a:ahLst/>
              <a:cxnLst/>
              <a:rect l="l" t="t" r="r" b="b"/>
              <a:pathLst>
                <a:path w="41275" h="81279">
                  <a:moveTo>
                    <a:pt x="1524" y="80772"/>
                  </a:moveTo>
                  <a:lnTo>
                    <a:pt x="7620" y="80772"/>
                  </a:lnTo>
                  <a:lnTo>
                    <a:pt x="13716" y="77724"/>
                  </a:lnTo>
                  <a:lnTo>
                    <a:pt x="21336" y="76200"/>
                  </a:lnTo>
                  <a:lnTo>
                    <a:pt x="25908" y="71628"/>
                  </a:lnTo>
                  <a:lnTo>
                    <a:pt x="32004" y="67056"/>
                  </a:lnTo>
                  <a:lnTo>
                    <a:pt x="35052" y="62484"/>
                  </a:lnTo>
                  <a:lnTo>
                    <a:pt x="41148" y="51816"/>
                  </a:lnTo>
                  <a:lnTo>
                    <a:pt x="41148" y="30480"/>
                  </a:lnTo>
                  <a:lnTo>
                    <a:pt x="13716" y="3048"/>
                  </a:lnTo>
                  <a:lnTo>
                    <a:pt x="7620" y="1524"/>
                  </a:lnTo>
                  <a:lnTo>
                    <a:pt x="0" y="0"/>
                  </a:lnTo>
                </a:path>
              </a:pathLst>
            </a:custGeom>
            <a:ln w="1524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6" name="object 56"/>
            <p:cNvSpPr/>
            <p:nvPr/>
          </p:nvSpPr>
          <p:spPr>
            <a:xfrm>
              <a:off x="2250947" y="4265675"/>
              <a:ext cx="41275" cy="82550"/>
            </a:xfrm>
            <a:custGeom>
              <a:avLst/>
              <a:gdLst/>
              <a:ahLst/>
              <a:cxnLst/>
              <a:rect l="l" t="t" r="r" b="b"/>
              <a:pathLst>
                <a:path w="41275" h="82550">
                  <a:moveTo>
                    <a:pt x="1524" y="82296"/>
                  </a:moveTo>
                  <a:lnTo>
                    <a:pt x="35052" y="64008"/>
                  </a:lnTo>
                  <a:lnTo>
                    <a:pt x="41148" y="51816"/>
                  </a:lnTo>
                  <a:lnTo>
                    <a:pt x="41148" y="30480"/>
                  </a:lnTo>
                  <a:lnTo>
                    <a:pt x="35052" y="18288"/>
                  </a:lnTo>
                  <a:lnTo>
                    <a:pt x="32004" y="13716"/>
                  </a:lnTo>
                  <a:lnTo>
                    <a:pt x="19812" y="4572"/>
                  </a:lnTo>
                  <a:lnTo>
                    <a:pt x="13716" y="3048"/>
                  </a:lnTo>
                  <a:lnTo>
                    <a:pt x="7620" y="0"/>
                  </a:lnTo>
                  <a:lnTo>
                    <a:pt x="0" y="0"/>
                  </a:lnTo>
                </a:path>
              </a:pathLst>
            </a:custGeom>
            <a:ln w="1524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57" name="object 57"/>
          <p:cNvGrpSpPr/>
          <p:nvPr/>
        </p:nvGrpSpPr>
        <p:grpSpPr>
          <a:xfrm>
            <a:off x="5146640" y="4421123"/>
            <a:ext cx="144618" cy="97790"/>
            <a:chOff x="2237232" y="4421123"/>
            <a:chExt cx="62865" cy="97790"/>
          </a:xfrm>
        </p:grpSpPr>
        <p:sp>
          <p:nvSpPr>
            <p:cNvPr id="58" name="object 58"/>
            <p:cNvSpPr/>
            <p:nvPr/>
          </p:nvSpPr>
          <p:spPr>
            <a:xfrm>
              <a:off x="2250947" y="4428744"/>
              <a:ext cx="41275" cy="82550"/>
            </a:xfrm>
            <a:custGeom>
              <a:avLst/>
              <a:gdLst/>
              <a:ahLst/>
              <a:cxnLst/>
              <a:rect l="l" t="t" r="r" b="b"/>
              <a:pathLst>
                <a:path w="41275" h="82550">
                  <a:moveTo>
                    <a:pt x="1524" y="82296"/>
                  </a:moveTo>
                  <a:lnTo>
                    <a:pt x="7620" y="82296"/>
                  </a:lnTo>
                  <a:lnTo>
                    <a:pt x="13716" y="80772"/>
                  </a:lnTo>
                  <a:lnTo>
                    <a:pt x="41148" y="51816"/>
                  </a:lnTo>
                  <a:lnTo>
                    <a:pt x="41148" y="32004"/>
                  </a:lnTo>
                  <a:lnTo>
                    <a:pt x="38100" y="24384"/>
                  </a:lnTo>
                  <a:lnTo>
                    <a:pt x="35052" y="19812"/>
                  </a:lnTo>
                  <a:lnTo>
                    <a:pt x="32004" y="13716"/>
                  </a:lnTo>
                  <a:lnTo>
                    <a:pt x="25908" y="9144"/>
                  </a:lnTo>
                  <a:lnTo>
                    <a:pt x="13716" y="3048"/>
                  </a:lnTo>
                  <a:lnTo>
                    <a:pt x="7620" y="1524"/>
                  </a:lnTo>
                  <a:lnTo>
                    <a:pt x="0" y="0"/>
                  </a:lnTo>
                </a:path>
              </a:pathLst>
            </a:custGeom>
            <a:ln w="1524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9" name="object 59"/>
            <p:cNvSpPr/>
            <p:nvPr/>
          </p:nvSpPr>
          <p:spPr>
            <a:xfrm>
              <a:off x="2237232" y="4503420"/>
              <a:ext cx="15240" cy="15240"/>
            </a:xfrm>
            <a:custGeom>
              <a:avLst/>
              <a:gdLst/>
              <a:ahLst/>
              <a:cxnLst/>
              <a:rect l="l" t="t" r="r" b="b"/>
              <a:pathLst>
                <a:path w="15239" h="15239">
                  <a:moveTo>
                    <a:pt x="0" y="0"/>
                  </a:moveTo>
                  <a:lnTo>
                    <a:pt x="15239" y="0"/>
                  </a:lnTo>
                  <a:lnTo>
                    <a:pt x="15239" y="15239"/>
                  </a:lnTo>
                  <a:lnTo>
                    <a:pt x="0" y="15239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0" name="object 60"/>
            <p:cNvSpPr/>
            <p:nvPr/>
          </p:nvSpPr>
          <p:spPr>
            <a:xfrm>
              <a:off x="2237232" y="4428743"/>
              <a:ext cx="15240" cy="0"/>
            </a:xfrm>
            <a:custGeom>
              <a:avLst/>
              <a:gdLst/>
              <a:ahLst/>
              <a:cxnLst/>
              <a:rect l="l" t="t" r="r" b="b"/>
              <a:pathLst>
                <a:path w="15239">
                  <a:moveTo>
                    <a:pt x="15239" y="0"/>
                  </a:moveTo>
                  <a:lnTo>
                    <a:pt x="0" y="0"/>
                  </a:lnTo>
                </a:path>
              </a:pathLst>
            </a:custGeom>
            <a:ln w="1524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61" name="object 61"/>
          <p:cNvSpPr/>
          <p:nvPr/>
        </p:nvSpPr>
        <p:spPr>
          <a:xfrm>
            <a:off x="5146639" y="4347972"/>
            <a:ext cx="35059" cy="0"/>
          </a:xfrm>
          <a:custGeom>
            <a:avLst/>
            <a:gdLst/>
            <a:ahLst/>
            <a:cxnLst/>
            <a:rect l="l" t="t" r="r" b="b"/>
            <a:pathLst>
              <a:path w="15239">
                <a:moveTo>
                  <a:pt x="15239" y="0"/>
                </a:moveTo>
                <a:lnTo>
                  <a:pt x="0" y="0"/>
                </a:lnTo>
              </a:path>
            </a:pathLst>
          </a:custGeom>
          <a:ln w="1524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2" name="object 62"/>
          <p:cNvSpPr/>
          <p:nvPr/>
        </p:nvSpPr>
        <p:spPr>
          <a:xfrm>
            <a:off x="5146639" y="4265676"/>
            <a:ext cx="35059" cy="0"/>
          </a:xfrm>
          <a:custGeom>
            <a:avLst/>
            <a:gdLst/>
            <a:ahLst/>
            <a:cxnLst/>
            <a:rect l="l" t="t" r="r" b="b"/>
            <a:pathLst>
              <a:path w="15239">
                <a:moveTo>
                  <a:pt x="15239" y="0"/>
                </a:moveTo>
                <a:lnTo>
                  <a:pt x="0" y="0"/>
                </a:lnTo>
              </a:path>
            </a:pathLst>
          </a:custGeom>
          <a:ln w="1524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3" name="object 63"/>
          <p:cNvSpPr/>
          <p:nvPr/>
        </p:nvSpPr>
        <p:spPr>
          <a:xfrm>
            <a:off x="5146639" y="4184903"/>
            <a:ext cx="35059" cy="0"/>
          </a:xfrm>
          <a:custGeom>
            <a:avLst/>
            <a:gdLst/>
            <a:ahLst/>
            <a:cxnLst/>
            <a:rect l="l" t="t" r="r" b="b"/>
            <a:pathLst>
              <a:path w="15239">
                <a:moveTo>
                  <a:pt x="15239" y="0"/>
                </a:moveTo>
                <a:lnTo>
                  <a:pt x="0" y="0"/>
                </a:lnTo>
              </a:path>
            </a:pathLst>
          </a:custGeom>
          <a:ln w="1524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4" name="object 64"/>
          <p:cNvSpPr/>
          <p:nvPr/>
        </p:nvSpPr>
        <p:spPr>
          <a:xfrm>
            <a:off x="7137982" y="3770377"/>
            <a:ext cx="0" cy="227329"/>
          </a:xfrm>
          <a:custGeom>
            <a:avLst/>
            <a:gdLst/>
            <a:ahLst/>
            <a:cxnLst/>
            <a:rect l="l" t="t" r="r" b="b"/>
            <a:pathLst>
              <a:path h="227329">
                <a:moveTo>
                  <a:pt x="0" y="0"/>
                </a:moveTo>
                <a:lnTo>
                  <a:pt x="0" y="227075"/>
                </a:lnTo>
              </a:path>
            </a:pathLst>
          </a:custGeom>
          <a:ln w="1524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5" name="object 65"/>
          <p:cNvSpPr/>
          <p:nvPr/>
        </p:nvSpPr>
        <p:spPr>
          <a:xfrm>
            <a:off x="7137982" y="4111753"/>
            <a:ext cx="0" cy="170815"/>
          </a:xfrm>
          <a:custGeom>
            <a:avLst/>
            <a:gdLst/>
            <a:ahLst/>
            <a:cxnLst/>
            <a:rect l="l" t="t" r="r" b="b"/>
            <a:pathLst>
              <a:path h="170814">
                <a:moveTo>
                  <a:pt x="0" y="0"/>
                </a:moveTo>
                <a:lnTo>
                  <a:pt x="0" y="170688"/>
                </a:lnTo>
              </a:path>
            </a:pathLst>
          </a:custGeom>
          <a:ln w="1524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grpSp>
        <p:nvGrpSpPr>
          <p:cNvPr id="66" name="object 66"/>
          <p:cNvGrpSpPr/>
          <p:nvPr/>
        </p:nvGrpSpPr>
        <p:grpSpPr>
          <a:xfrm>
            <a:off x="6615605" y="4460748"/>
            <a:ext cx="1048844" cy="233679"/>
            <a:chOff x="2875788" y="4460747"/>
            <a:chExt cx="455930" cy="233679"/>
          </a:xfrm>
        </p:grpSpPr>
        <p:sp>
          <p:nvSpPr>
            <p:cNvPr id="67" name="object 67"/>
            <p:cNvSpPr/>
            <p:nvPr/>
          </p:nvSpPr>
          <p:spPr>
            <a:xfrm>
              <a:off x="3102863" y="4460747"/>
              <a:ext cx="0" cy="219710"/>
            </a:xfrm>
            <a:custGeom>
              <a:avLst/>
              <a:gdLst/>
              <a:ahLst/>
              <a:cxnLst/>
              <a:rect l="l" t="t" r="r" b="b"/>
              <a:pathLst>
                <a:path h="219710">
                  <a:moveTo>
                    <a:pt x="0" y="0"/>
                  </a:moveTo>
                  <a:lnTo>
                    <a:pt x="0" y="219455"/>
                  </a:lnTo>
                </a:path>
              </a:pathLst>
            </a:custGeom>
            <a:ln w="1524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8" name="object 68"/>
            <p:cNvSpPr/>
            <p:nvPr/>
          </p:nvSpPr>
          <p:spPr>
            <a:xfrm>
              <a:off x="2875788" y="4680203"/>
              <a:ext cx="455930" cy="0"/>
            </a:xfrm>
            <a:custGeom>
              <a:avLst/>
              <a:gdLst/>
              <a:ahLst/>
              <a:cxnLst/>
              <a:rect l="l" t="t" r="r" b="b"/>
              <a:pathLst>
                <a:path w="455929">
                  <a:moveTo>
                    <a:pt x="0" y="0"/>
                  </a:moveTo>
                  <a:lnTo>
                    <a:pt x="455675" y="0"/>
                  </a:lnTo>
                </a:path>
              </a:pathLst>
            </a:custGeom>
            <a:ln w="2743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69" name="object 69"/>
          <p:cNvSpPr/>
          <p:nvPr/>
        </p:nvSpPr>
        <p:spPr>
          <a:xfrm>
            <a:off x="7137979" y="4066033"/>
            <a:ext cx="189902" cy="41275"/>
          </a:xfrm>
          <a:custGeom>
            <a:avLst/>
            <a:gdLst/>
            <a:ahLst/>
            <a:cxnLst/>
            <a:rect l="l" t="t" r="r" b="b"/>
            <a:pathLst>
              <a:path w="82550" h="41275">
                <a:moveTo>
                  <a:pt x="82295" y="39624"/>
                </a:moveTo>
                <a:lnTo>
                  <a:pt x="62483" y="6096"/>
                </a:lnTo>
                <a:lnTo>
                  <a:pt x="50291" y="0"/>
                </a:lnTo>
                <a:lnTo>
                  <a:pt x="30479" y="0"/>
                </a:lnTo>
                <a:lnTo>
                  <a:pt x="18287" y="6096"/>
                </a:lnTo>
                <a:lnTo>
                  <a:pt x="13715" y="10668"/>
                </a:lnTo>
                <a:lnTo>
                  <a:pt x="7619" y="15240"/>
                </a:lnTo>
                <a:lnTo>
                  <a:pt x="1523" y="27432"/>
                </a:lnTo>
                <a:lnTo>
                  <a:pt x="0" y="33528"/>
                </a:lnTo>
                <a:lnTo>
                  <a:pt x="0" y="41148"/>
                </a:lnTo>
              </a:path>
            </a:pathLst>
          </a:custGeom>
          <a:ln w="1524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grpSp>
        <p:nvGrpSpPr>
          <p:cNvPr id="70" name="object 70"/>
          <p:cNvGrpSpPr/>
          <p:nvPr/>
        </p:nvGrpSpPr>
        <p:grpSpPr>
          <a:xfrm>
            <a:off x="6745324" y="4058412"/>
            <a:ext cx="410481" cy="56515"/>
            <a:chOff x="2932176" y="4058411"/>
            <a:chExt cx="178435" cy="56515"/>
          </a:xfrm>
        </p:grpSpPr>
        <p:sp>
          <p:nvSpPr>
            <p:cNvPr id="71" name="object 71"/>
            <p:cNvSpPr/>
            <p:nvPr/>
          </p:nvSpPr>
          <p:spPr>
            <a:xfrm>
              <a:off x="2939796" y="4066031"/>
              <a:ext cx="82550" cy="41275"/>
            </a:xfrm>
            <a:custGeom>
              <a:avLst/>
              <a:gdLst/>
              <a:ahLst/>
              <a:cxnLst/>
              <a:rect l="l" t="t" r="r" b="b"/>
              <a:pathLst>
                <a:path w="82550" h="41275">
                  <a:moveTo>
                    <a:pt x="82295" y="39624"/>
                  </a:moveTo>
                  <a:lnTo>
                    <a:pt x="82295" y="33528"/>
                  </a:lnTo>
                  <a:lnTo>
                    <a:pt x="79247" y="27432"/>
                  </a:lnTo>
                  <a:lnTo>
                    <a:pt x="77723" y="21336"/>
                  </a:lnTo>
                  <a:lnTo>
                    <a:pt x="73151" y="15240"/>
                  </a:lnTo>
                  <a:lnTo>
                    <a:pt x="64007" y="6096"/>
                  </a:lnTo>
                  <a:lnTo>
                    <a:pt x="51815" y="0"/>
                  </a:lnTo>
                  <a:lnTo>
                    <a:pt x="30479" y="0"/>
                  </a:lnTo>
                  <a:lnTo>
                    <a:pt x="18287" y="6096"/>
                  </a:lnTo>
                  <a:lnTo>
                    <a:pt x="9143" y="15240"/>
                  </a:lnTo>
                  <a:lnTo>
                    <a:pt x="3047" y="27432"/>
                  </a:lnTo>
                  <a:lnTo>
                    <a:pt x="1523" y="33528"/>
                  </a:lnTo>
                  <a:lnTo>
                    <a:pt x="0" y="41148"/>
                  </a:lnTo>
                </a:path>
              </a:pathLst>
            </a:custGeom>
            <a:ln w="1524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2" name="object 72"/>
            <p:cNvSpPr/>
            <p:nvPr/>
          </p:nvSpPr>
          <p:spPr>
            <a:xfrm>
              <a:off x="3022092" y="4066031"/>
              <a:ext cx="81280" cy="41275"/>
            </a:xfrm>
            <a:custGeom>
              <a:avLst/>
              <a:gdLst/>
              <a:ahLst/>
              <a:cxnLst/>
              <a:rect l="l" t="t" r="r" b="b"/>
              <a:pathLst>
                <a:path w="81280" h="41275">
                  <a:moveTo>
                    <a:pt x="80772" y="39624"/>
                  </a:moveTo>
                  <a:lnTo>
                    <a:pt x="79248" y="33528"/>
                  </a:lnTo>
                  <a:lnTo>
                    <a:pt x="77724" y="27432"/>
                  </a:lnTo>
                  <a:lnTo>
                    <a:pt x="71628" y="15240"/>
                  </a:lnTo>
                  <a:lnTo>
                    <a:pt x="62484" y="6096"/>
                  </a:lnTo>
                  <a:lnTo>
                    <a:pt x="50292" y="0"/>
                  </a:lnTo>
                  <a:lnTo>
                    <a:pt x="30480" y="0"/>
                  </a:lnTo>
                  <a:lnTo>
                    <a:pt x="18288" y="6096"/>
                  </a:lnTo>
                  <a:lnTo>
                    <a:pt x="9144" y="15240"/>
                  </a:lnTo>
                  <a:lnTo>
                    <a:pt x="4572" y="21336"/>
                  </a:lnTo>
                  <a:lnTo>
                    <a:pt x="3048" y="27432"/>
                  </a:lnTo>
                  <a:lnTo>
                    <a:pt x="0" y="33528"/>
                  </a:lnTo>
                  <a:lnTo>
                    <a:pt x="0" y="41148"/>
                  </a:lnTo>
                </a:path>
              </a:pathLst>
            </a:custGeom>
            <a:ln w="1524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73" name="object 73"/>
          <p:cNvGrpSpPr/>
          <p:nvPr/>
        </p:nvGrpSpPr>
        <p:grpSpPr>
          <a:xfrm>
            <a:off x="7309768" y="4058412"/>
            <a:ext cx="222039" cy="62865"/>
            <a:chOff x="3177539" y="4058411"/>
            <a:chExt cx="96520" cy="62865"/>
          </a:xfrm>
        </p:grpSpPr>
        <p:sp>
          <p:nvSpPr>
            <p:cNvPr id="74" name="object 74"/>
            <p:cNvSpPr/>
            <p:nvPr/>
          </p:nvSpPr>
          <p:spPr>
            <a:xfrm>
              <a:off x="3185160" y="4066031"/>
              <a:ext cx="81280" cy="41275"/>
            </a:xfrm>
            <a:custGeom>
              <a:avLst/>
              <a:gdLst/>
              <a:ahLst/>
              <a:cxnLst/>
              <a:rect l="l" t="t" r="r" b="b"/>
              <a:pathLst>
                <a:path w="81279" h="41275">
                  <a:moveTo>
                    <a:pt x="80772" y="39624"/>
                  </a:moveTo>
                  <a:lnTo>
                    <a:pt x="80772" y="33528"/>
                  </a:lnTo>
                  <a:lnTo>
                    <a:pt x="79248" y="27432"/>
                  </a:lnTo>
                  <a:lnTo>
                    <a:pt x="73152" y="15240"/>
                  </a:lnTo>
                  <a:lnTo>
                    <a:pt x="68580" y="10668"/>
                  </a:lnTo>
                  <a:lnTo>
                    <a:pt x="62484" y="6096"/>
                  </a:lnTo>
                  <a:lnTo>
                    <a:pt x="50292" y="0"/>
                  </a:lnTo>
                  <a:lnTo>
                    <a:pt x="30480" y="0"/>
                  </a:lnTo>
                  <a:lnTo>
                    <a:pt x="1524" y="27432"/>
                  </a:lnTo>
                  <a:lnTo>
                    <a:pt x="0" y="33528"/>
                  </a:lnTo>
                  <a:lnTo>
                    <a:pt x="0" y="41148"/>
                  </a:lnTo>
                </a:path>
              </a:pathLst>
            </a:custGeom>
            <a:ln w="1524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5" name="object 75"/>
            <p:cNvSpPr/>
            <p:nvPr/>
          </p:nvSpPr>
          <p:spPr>
            <a:xfrm>
              <a:off x="3177539" y="4113275"/>
              <a:ext cx="96520" cy="0"/>
            </a:xfrm>
            <a:custGeom>
              <a:avLst/>
              <a:gdLst/>
              <a:ahLst/>
              <a:cxnLst/>
              <a:rect l="l" t="t" r="r" b="b"/>
              <a:pathLst>
                <a:path w="96520">
                  <a:moveTo>
                    <a:pt x="80772" y="0"/>
                  </a:moveTo>
                  <a:lnTo>
                    <a:pt x="96012" y="0"/>
                  </a:lnTo>
                </a:path>
                <a:path w="96520">
                  <a:moveTo>
                    <a:pt x="0" y="0"/>
                  </a:moveTo>
                  <a:lnTo>
                    <a:pt x="15239" y="0"/>
                  </a:lnTo>
                </a:path>
              </a:pathLst>
            </a:custGeom>
            <a:ln w="1524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76" name="object 76"/>
          <p:cNvSpPr/>
          <p:nvPr/>
        </p:nvSpPr>
        <p:spPr>
          <a:xfrm>
            <a:off x="7137982" y="4105655"/>
            <a:ext cx="0" cy="15240"/>
          </a:xfrm>
          <a:custGeom>
            <a:avLst/>
            <a:gdLst/>
            <a:ahLst/>
            <a:cxnLst/>
            <a:rect l="l" t="t" r="r" b="b"/>
            <a:pathLst>
              <a:path h="15239">
                <a:moveTo>
                  <a:pt x="-7619" y="7620"/>
                </a:moveTo>
                <a:lnTo>
                  <a:pt x="7619" y="7620"/>
                </a:lnTo>
              </a:path>
            </a:pathLst>
          </a:custGeom>
          <a:ln w="1524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7" name="object 77"/>
          <p:cNvSpPr/>
          <p:nvPr/>
        </p:nvSpPr>
        <p:spPr>
          <a:xfrm>
            <a:off x="6952170" y="4105655"/>
            <a:ext cx="0" cy="15240"/>
          </a:xfrm>
          <a:custGeom>
            <a:avLst/>
            <a:gdLst/>
            <a:ahLst/>
            <a:cxnLst/>
            <a:rect l="l" t="t" r="r" b="b"/>
            <a:pathLst>
              <a:path h="15239">
                <a:moveTo>
                  <a:pt x="-7619" y="7620"/>
                </a:moveTo>
                <a:lnTo>
                  <a:pt x="7619" y="7620"/>
                </a:lnTo>
              </a:path>
            </a:pathLst>
          </a:custGeom>
          <a:ln w="1524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8" name="object 78"/>
          <p:cNvSpPr/>
          <p:nvPr/>
        </p:nvSpPr>
        <p:spPr>
          <a:xfrm>
            <a:off x="6762852" y="4105655"/>
            <a:ext cx="0" cy="15240"/>
          </a:xfrm>
          <a:custGeom>
            <a:avLst/>
            <a:gdLst/>
            <a:ahLst/>
            <a:cxnLst/>
            <a:rect l="l" t="t" r="r" b="b"/>
            <a:pathLst>
              <a:path h="15239">
                <a:moveTo>
                  <a:pt x="-7619" y="7620"/>
                </a:moveTo>
                <a:lnTo>
                  <a:pt x="7619" y="7620"/>
                </a:lnTo>
              </a:path>
            </a:pathLst>
          </a:custGeom>
          <a:ln w="1524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9" name="object 79"/>
          <p:cNvSpPr/>
          <p:nvPr/>
        </p:nvSpPr>
        <p:spPr>
          <a:xfrm>
            <a:off x="6952170" y="4003548"/>
            <a:ext cx="186981" cy="41275"/>
          </a:xfrm>
          <a:custGeom>
            <a:avLst/>
            <a:gdLst/>
            <a:ahLst/>
            <a:cxnLst/>
            <a:rect l="l" t="t" r="r" b="b"/>
            <a:pathLst>
              <a:path w="81280" h="41275">
                <a:moveTo>
                  <a:pt x="0" y="0"/>
                </a:moveTo>
                <a:lnTo>
                  <a:pt x="0" y="7620"/>
                </a:lnTo>
                <a:lnTo>
                  <a:pt x="3048" y="13716"/>
                </a:lnTo>
                <a:lnTo>
                  <a:pt x="4572" y="19812"/>
                </a:lnTo>
                <a:lnTo>
                  <a:pt x="9144" y="25908"/>
                </a:lnTo>
                <a:lnTo>
                  <a:pt x="13716" y="30480"/>
                </a:lnTo>
                <a:lnTo>
                  <a:pt x="18288" y="33528"/>
                </a:lnTo>
                <a:lnTo>
                  <a:pt x="24384" y="38100"/>
                </a:lnTo>
                <a:lnTo>
                  <a:pt x="32004" y="39624"/>
                </a:lnTo>
                <a:lnTo>
                  <a:pt x="38100" y="41148"/>
                </a:lnTo>
                <a:lnTo>
                  <a:pt x="44195" y="41148"/>
                </a:lnTo>
                <a:lnTo>
                  <a:pt x="50292" y="39624"/>
                </a:lnTo>
                <a:lnTo>
                  <a:pt x="56387" y="38100"/>
                </a:lnTo>
                <a:lnTo>
                  <a:pt x="62484" y="33528"/>
                </a:lnTo>
                <a:lnTo>
                  <a:pt x="67056" y="30480"/>
                </a:lnTo>
                <a:lnTo>
                  <a:pt x="71628" y="25908"/>
                </a:lnTo>
                <a:lnTo>
                  <a:pt x="76200" y="19812"/>
                </a:lnTo>
                <a:lnTo>
                  <a:pt x="77724" y="13716"/>
                </a:lnTo>
                <a:lnTo>
                  <a:pt x="79248" y="7620"/>
                </a:lnTo>
                <a:lnTo>
                  <a:pt x="80772" y="0"/>
                </a:lnTo>
              </a:path>
            </a:pathLst>
          </a:custGeom>
          <a:ln w="1524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grpSp>
        <p:nvGrpSpPr>
          <p:cNvPr id="80" name="object 80"/>
          <p:cNvGrpSpPr/>
          <p:nvPr/>
        </p:nvGrpSpPr>
        <p:grpSpPr>
          <a:xfrm>
            <a:off x="7120453" y="3995929"/>
            <a:ext cx="410481" cy="56515"/>
            <a:chOff x="3095244" y="3995928"/>
            <a:chExt cx="178435" cy="56515"/>
          </a:xfrm>
        </p:grpSpPr>
        <p:sp>
          <p:nvSpPr>
            <p:cNvPr id="81" name="object 81"/>
            <p:cNvSpPr/>
            <p:nvPr/>
          </p:nvSpPr>
          <p:spPr>
            <a:xfrm>
              <a:off x="3185159" y="4003548"/>
              <a:ext cx="81280" cy="41275"/>
            </a:xfrm>
            <a:custGeom>
              <a:avLst/>
              <a:gdLst/>
              <a:ahLst/>
              <a:cxnLst/>
              <a:rect l="l" t="t" r="r" b="b"/>
              <a:pathLst>
                <a:path w="81279" h="41275">
                  <a:moveTo>
                    <a:pt x="0" y="0"/>
                  </a:moveTo>
                  <a:lnTo>
                    <a:pt x="0" y="7620"/>
                  </a:lnTo>
                  <a:lnTo>
                    <a:pt x="1524" y="13716"/>
                  </a:lnTo>
                  <a:lnTo>
                    <a:pt x="7620" y="25908"/>
                  </a:lnTo>
                  <a:lnTo>
                    <a:pt x="12192" y="30480"/>
                  </a:lnTo>
                  <a:lnTo>
                    <a:pt x="18288" y="33528"/>
                  </a:lnTo>
                  <a:lnTo>
                    <a:pt x="24384" y="38100"/>
                  </a:lnTo>
                  <a:lnTo>
                    <a:pt x="36576" y="41148"/>
                  </a:lnTo>
                  <a:lnTo>
                    <a:pt x="42672" y="41148"/>
                  </a:lnTo>
                  <a:lnTo>
                    <a:pt x="50292" y="39624"/>
                  </a:lnTo>
                  <a:lnTo>
                    <a:pt x="56387" y="38100"/>
                  </a:lnTo>
                  <a:lnTo>
                    <a:pt x="62484" y="33528"/>
                  </a:lnTo>
                  <a:lnTo>
                    <a:pt x="68580" y="30480"/>
                  </a:lnTo>
                  <a:lnTo>
                    <a:pt x="73152" y="25908"/>
                  </a:lnTo>
                  <a:lnTo>
                    <a:pt x="79248" y="13716"/>
                  </a:lnTo>
                  <a:lnTo>
                    <a:pt x="80772" y="7620"/>
                  </a:lnTo>
                  <a:lnTo>
                    <a:pt x="80772" y="0"/>
                  </a:lnTo>
                </a:path>
              </a:pathLst>
            </a:custGeom>
            <a:ln w="1524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2" name="object 82"/>
            <p:cNvSpPr/>
            <p:nvPr/>
          </p:nvSpPr>
          <p:spPr>
            <a:xfrm>
              <a:off x="3102864" y="4003548"/>
              <a:ext cx="82550" cy="41275"/>
            </a:xfrm>
            <a:custGeom>
              <a:avLst/>
              <a:gdLst/>
              <a:ahLst/>
              <a:cxnLst/>
              <a:rect l="l" t="t" r="r" b="b"/>
              <a:pathLst>
                <a:path w="82550" h="41275">
                  <a:moveTo>
                    <a:pt x="0" y="0"/>
                  </a:moveTo>
                  <a:lnTo>
                    <a:pt x="0" y="7620"/>
                  </a:lnTo>
                  <a:lnTo>
                    <a:pt x="1524" y="13716"/>
                  </a:lnTo>
                  <a:lnTo>
                    <a:pt x="7620" y="25908"/>
                  </a:lnTo>
                  <a:lnTo>
                    <a:pt x="13716" y="30480"/>
                  </a:lnTo>
                  <a:lnTo>
                    <a:pt x="18288" y="33528"/>
                  </a:lnTo>
                  <a:lnTo>
                    <a:pt x="24384" y="38100"/>
                  </a:lnTo>
                  <a:lnTo>
                    <a:pt x="30480" y="39624"/>
                  </a:lnTo>
                  <a:lnTo>
                    <a:pt x="38100" y="41148"/>
                  </a:lnTo>
                  <a:lnTo>
                    <a:pt x="44195" y="41148"/>
                  </a:lnTo>
                  <a:lnTo>
                    <a:pt x="50292" y="39624"/>
                  </a:lnTo>
                  <a:lnTo>
                    <a:pt x="57912" y="38100"/>
                  </a:lnTo>
                  <a:lnTo>
                    <a:pt x="62484" y="33528"/>
                  </a:lnTo>
                  <a:lnTo>
                    <a:pt x="68580" y="30480"/>
                  </a:lnTo>
                  <a:lnTo>
                    <a:pt x="73152" y="25908"/>
                  </a:lnTo>
                  <a:lnTo>
                    <a:pt x="79248" y="13716"/>
                  </a:lnTo>
                  <a:lnTo>
                    <a:pt x="80772" y="7620"/>
                  </a:lnTo>
                  <a:lnTo>
                    <a:pt x="82296" y="0"/>
                  </a:lnTo>
                </a:path>
              </a:pathLst>
            </a:custGeom>
            <a:ln w="1524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83" name="object 83"/>
          <p:cNvGrpSpPr/>
          <p:nvPr/>
        </p:nvGrpSpPr>
        <p:grpSpPr>
          <a:xfrm>
            <a:off x="6745323" y="3988309"/>
            <a:ext cx="224961" cy="64135"/>
            <a:chOff x="2932176" y="3988308"/>
            <a:chExt cx="97790" cy="64135"/>
          </a:xfrm>
        </p:grpSpPr>
        <p:sp>
          <p:nvSpPr>
            <p:cNvPr id="84" name="object 84"/>
            <p:cNvSpPr/>
            <p:nvPr/>
          </p:nvSpPr>
          <p:spPr>
            <a:xfrm>
              <a:off x="2939796" y="4003548"/>
              <a:ext cx="82550" cy="41275"/>
            </a:xfrm>
            <a:custGeom>
              <a:avLst/>
              <a:gdLst/>
              <a:ahLst/>
              <a:cxnLst/>
              <a:rect l="l" t="t" r="r" b="b"/>
              <a:pathLst>
                <a:path w="82550" h="41275">
                  <a:moveTo>
                    <a:pt x="0" y="0"/>
                  </a:moveTo>
                  <a:lnTo>
                    <a:pt x="18288" y="33528"/>
                  </a:lnTo>
                  <a:lnTo>
                    <a:pt x="38100" y="41148"/>
                  </a:lnTo>
                  <a:lnTo>
                    <a:pt x="45719" y="41148"/>
                  </a:lnTo>
                  <a:lnTo>
                    <a:pt x="57912" y="38100"/>
                  </a:lnTo>
                  <a:lnTo>
                    <a:pt x="64008" y="33528"/>
                  </a:lnTo>
                  <a:lnTo>
                    <a:pt x="70104" y="30480"/>
                  </a:lnTo>
                  <a:lnTo>
                    <a:pt x="73152" y="25908"/>
                  </a:lnTo>
                  <a:lnTo>
                    <a:pt x="77724" y="19812"/>
                  </a:lnTo>
                  <a:lnTo>
                    <a:pt x="79248" y="13716"/>
                  </a:lnTo>
                  <a:lnTo>
                    <a:pt x="82296" y="7620"/>
                  </a:lnTo>
                  <a:lnTo>
                    <a:pt x="82296" y="0"/>
                  </a:lnTo>
                </a:path>
              </a:pathLst>
            </a:custGeom>
            <a:ln w="1524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5" name="object 85"/>
            <p:cNvSpPr/>
            <p:nvPr/>
          </p:nvSpPr>
          <p:spPr>
            <a:xfrm>
              <a:off x="2932176" y="3995928"/>
              <a:ext cx="97790" cy="0"/>
            </a:xfrm>
            <a:custGeom>
              <a:avLst/>
              <a:gdLst/>
              <a:ahLst/>
              <a:cxnLst/>
              <a:rect l="l" t="t" r="r" b="b"/>
              <a:pathLst>
                <a:path w="97789">
                  <a:moveTo>
                    <a:pt x="0" y="0"/>
                  </a:moveTo>
                  <a:lnTo>
                    <a:pt x="15239" y="0"/>
                  </a:lnTo>
                </a:path>
                <a:path w="97789">
                  <a:moveTo>
                    <a:pt x="82295" y="0"/>
                  </a:moveTo>
                  <a:lnTo>
                    <a:pt x="97535" y="0"/>
                  </a:lnTo>
                </a:path>
              </a:pathLst>
            </a:custGeom>
            <a:ln w="1524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86" name="object 86"/>
          <p:cNvSpPr/>
          <p:nvPr/>
        </p:nvSpPr>
        <p:spPr>
          <a:xfrm>
            <a:off x="7137982" y="3988308"/>
            <a:ext cx="0" cy="15240"/>
          </a:xfrm>
          <a:custGeom>
            <a:avLst/>
            <a:gdLst/>
            <a:ahLst/>
            <a:cxnLst/>
            <a:rect l="l" t="t" r="r" b="b"/>
            <a:pathLst>
              <a:path h="15239">
                <a:moveTo>
                  <a:pt x="-7619" y="7620"/>
                </a:moveTo>
                <a:lnTo>
                  <a:pt x="7619" y="7620"/>
                </a:lnTo>
              </a:path>
            </a:pathLst>
          </a:custGeom>
          <a:ln w="1524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7" name="object 87"/>
          <p:cNvSpPr/>
          <p:nvPr/>
        </p:nvSpPr>
        <p:spPr>
          <a:xfrm>
            <a:off x="7327299" y="3988308"/>
            <a:ext cx="0" cy="15240"/>
          </a:xfrm>
          <a:custGeom>
            <a:avLst/>
            <a:gdLst/>
            <a:ahLst/>
            <a:cxnLst/>
            <a:rect l="l" t="t" r="r" b="b"/>
            <a:pathLst>
              <a:path h="15239">
                <a:moveTo>
                  <a:pt x="-7619" y="7620"/>
                </a:moveTo>
                <a:lnTo>
                  <a:pt x="7619" y="7620"/>
                </a:lnTo>
              </a:path>
            </a:pathLst>
          </a:custGeom>
          <a:ln w="1524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8" name="object 88"/>
          <p:cNvSpPr/>
          <p:nvPr/>
        </p:nvSpPr>
        <p:spPr>
          <a:xfrm>
            <a:off x="7513111" y="3988308"/>
            <a:ext cx="0" cy="15240"/>
          </a:xfrm>
          <a:custGeom>
            <a:avLst/>
            <a:gdLst/>
            <a:ahLst/>
            <a:cxnLst/>
            <a:rect l="l" t="t" r="r" b="b"/>
            <a:pathLst>
              <a:path h="15239">
                <a:moveTo>
                  <a:pt x="-7620" y="7620"/>
                </a:moveTo>
                <a:lnTo>
                  <a:pt x="7620" y="7620"/>
                </a:lnTo>
              </a:path>
            </a:pathLst>
          </a:custGeom>
          <a:ln w="1524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9" name="object 89"/>
          <p:cNvSpPr/>
          <p:nvPr/>
        </p:nvSpPr>
        <p:spPr>
          <a:xfrm>
            <a:off x="7513113" y="4070603"/>
            <a:ext cx="1129187" cy="105410"/>
          </a:xfrm>
          <a:custGeom>
            <a:avLst/>
            <a:gdLst/>
            <a:ahLst/>
            <a:cxnLst/>
            <a:rect l="l" t="t" r="r" b="b"/>
            <a:pathLst>
              <a:path w="490854" h="105410">
                <a:moveTo>
                  <a:pt x="65532" y="80772"/>
                </a:moveTo>
                <a:lnTo>
                  <a:pt x="292608" y="80772"/>
                </a:lnTo>
                <a:lnTo>
                  <a:pt x="292608" y="24384"/>
                </a:lnTo>
                <a:lnTo>
                  <a:pt x="65532" y="24384"/>
                </a:lnTo>
                <a:lnTo>
                  <a:pt x="65532" y="80772"/>
                </a:lnTo>
                <a:close/>
              </a:path>
              <a:path w="490854" h="105410">
                <a:moveTo>
                  <a:pt x="0" y="51816"/>
                </a:moveTo>
                <a:lnTo>
                  <a:pt x="65532" y="51816"/>
                </a:lnTo>
              </a:path>
              <a:path w="490854" h="105410">
                <a:moveTo>
                  <a:pt x="425195" y="51816"/>
                </a:moveTo>
                <a:lnTo>
                  <a:pt x="292608" y="51816"/>
                </a:lnTo>
              </a:path>
              <a:path w="490854" h="105410">
                <a:moveTo>
                  <a:pt x="457200" y="91440"/>
                </a:moveTo>
                <a:lnTo>
                  <a:pt x="457200" y="13716"/>
                </a:lnTo>
              </a:path>
              <a:path w="490854" h="105410">
                <a:moveTo>
                  <a:pt x="490727" y="77724"/>
                </a:moveTo>
                <a:lnTo>
                  <a:pt x="490727" y="25908"/>
                </a:lnTo>
              </a:path>
              <a:path w="490854" h="105410">
                <a:moveTo>
                  <a:pt x="425195" y="105156"/>
                </a:moveTo>
                <a:lnTo>
                  <a:pt x="425195" y="0"/>
                </a:lnTo>
              </a:path>
            </a:pathLst>
          </a:custGeom>
          <a:ln w="1524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0" name="object 90"/>
          <p:cNvSpPr/>
          <p:nvPr/>
        </p:nvSpPr>
        <p:spPr>
          <a:xfrm>
            <a:off x="7642830" y="3889248"/>
            <a:ext cx="302383" cy="108585"/>
          </a:xfrm>
          <a:custGeom>
            <a:avLst/>
            <a:gdLst/>
            <a:ahLst/>
            <a:cxnLst/>
            <a:rect l="l" t="t" r="r" b="b"/>
            <a:pathLst>
              <a:path w="131445" h="108585">
                <a:moveTo>
                  <a:pt x="0" y="108203"/>
                </a:moveTo>
                <a:lnTo>
                  <a:pt x="131064" y="108203"/>
                </a:lnTo>
                <a:lnTo>
                  <a:pt x="65532" y="0"/>
                </a:lnTo>
                <a:lnTo>
                  <a:pt x="0" y="108203"/>
                </a:lnTo>
                <a:close/>
              </a:path>
            </a:pathLst>
          </a:custGeom>
          <a:ln w="9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pic>
        <p:nvPicPr>
          <p:cNvPr id="91" name="object 91"/>
          <p:cNvPicPr/>
          <p:nvPr/>
        </p:nvPicPr>
        <p:blipFill>
          <a:blip r:embed="rId7" cstate="print"/>
          <a:stretch>
            <a:fillRect/>
          </a:stretch>
        </p:blipFill>
        <p:spPr>
          <a:xfrm>
            <a:off x="7611274" y="4212336"/>
            <a:ext cx="322541" cy="126491"/>
          </a:xfrm>
          <a:prstGeom prst="rect">
            <a:avLst/>
          </a:prstGeom>
        </p:spPr>
      </p:pic>
      <p:sp>
        <p:nvSpPr>
          <p:cNvPr id="92" name="object 92"/>
          <p:cNvSpPr/>
          <p:nvPr/>
        </p:nvSpPr>
        <p:spPr>
          <a:xfrm>
            <a:off x="6934642" y="4282441"/>
            <a:ext cx="407559" cy="178435"/>
          </a:xfrm>
          <a:custGeom>
            <a:avLst/>
            <a:gdLst/>
            <a:ahLst/>
            <a:cxnLst/>
            <a:rect l="l" t="t" r="r" b="b"/>
            <a:pathLst>
              <a:path w="177164" h="178435">
                <a:moveTo>
                  <a:pt x="0" y="178308"/>
                </a:moveTo>
                <a:lnTo>
                  <a:pt x="176783" y="178308"/>
                </a:lnTo>
                <a:lnTo>
                  <a:pt x="176783" y="0"/>
                </a:lnTo>
                <a:lnTo>
                  <a:pt x="0" y="0"/>
                </a:lnTo>
                <a:lnTo>
                  <a:pt x="0" y="178308"/>
                </a:lnTo>
                <a:close/>
              </a:path>
            </a:pathLst>
          </a:custGeom>
          <a:ln w="1524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3" name="object 93"/>
          <p:cNvSpPr/>
          <p:nvPr/>
        </p:nvSpPr>
        <p:spPr>
          <a:xfrm>
            <a:off x="5272850" y="5750053"/>
            <a:ext cx="134390" cy="238125"/>
          </a:xfrm>
          <a:custGeom>
            <a:avLst/>
            <a:gdLst/>
            <a:ahLst/>
            <a:cxnLst/>
            <a:rect l="l" t="t" r="r" b="b"/>
            <a:pathLst>
              <a:path w="58419" h="238125">
                <a:moveTo>
                  <a:pt x="57912" y="0"/>
                </a:moveTo>
                <a:lnTo>
                  <a:pt x="0" y="0"/>
                </a:lnTo>
                <a:lnTo>
                  <a:pt x="0" y="237744"/>
                </a:lnTo>
                <a:lnTo>
                  <a:pt x="57912" y="237744"/>
                </a:lnTo>
                <a:lnTo>
                  <a:pt x="57912" y="0"/>
                </a:lnTo>
                <a:close/>
              </a:path>
              <a:path w="58419" h="238125">
                <a:moveTo>
                  <a:pt x="0" y="0"/>
                </a:moveTo>
                <a:lnTo>
                  <a:pt x="0" y="0"/>
                </a:lnTo>
              </a:path>
            </a:pathLst>
          </a:custGeom>
          <a:ln w="1524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4" name="object 94"/>
          <p:cNvSpPr/>
          <p:nvPr/>
        </p:nvSpPr>
        <p:spPr>
          <a:xfrm>
            <a:off x="3884520" y="5647944"/>
            <a:ext cx="2240845" cy="0"/>
          </a:xfrm>
          <a:custGeom>
            <a:avLst/>
            <a:gdLst/>
            <a:ahLst/>
            <a:cxnLst/>
            <a:rect l="l" t="t" r="r" b="b"/>
            <a:pathLst>
              <a:path w="974089">
                <a:moveTo>
                  <a:pt x="0" y="0"/>
                </a:moveTo>
                <a:lnTo>
                  <a:pt x="973835" y="0"/>
                </a:lnTo>
              </a:path>
            </a:pathLst>
          </a:custGeom>
          <a:ln w="1524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5" name="object 95"/>
          <p:cNvSpPr/>
          <p:nvPr/>
        </p:nvSpPr>
        <p:spPr>
          <a:xfrm>
            <a:off x="3884520" y="6089903"/>
            <a:ext cx="2240845" cy="0"/>
          </a:xfrm>
          <a:custGeom>
            <a:avLst/>
            <a:gdLst/>
            <a:ahLst/>
            <a:cxnLst/>
            <a:rect l="l" t="t" r="r" b="b"/>
            <a:pathLst>
              <a:path w="974089">
                <a:moveTo>
                  <a:pt x="0" y="0"/>
                </a:moveTo>
                <a:lnTo>
                  <a:pt x="973835" y="0"/>
                </a:lnTo>
              </a:path>
            </a:pathLst>
          </a:custGeom>
          <a:ln w="1524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6" name="object 96"/>
          <p:cNvSpPr/>
          <p:nvPr/>
        </p:nvSpPr>
        <p:spPr>
          <a:xfrm>
            <a:off x="5339460" y="5647945"/>
            <a:ext cx="0" cy="100965"/>
          </a:xfrm>
          <a:custGeom>
            <a:avLst/>
            <a:gdLst/>
            <a:ahLst/>
            <a:cxnLst/>
            <a:rect l="l" t="t" r="r" b="b"/>
            <a:pathLst>
              <a:path h="100964">
                <a:moveTo>
                  <a:pt x="0" y="0"/>
                </a:moveTo>
                <a:lnTo>
                  <a:pt x="0" y="100583"/>
                </a:lnTo>
              </a:path>
            </a:pathLst>
          </a:custGeom>
          <a:ln w="1524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7" name="object 97"/>
          <p:cNvSpPr/>
          <p:nvPr/>
        </p:nvSpPr>
        <p:spPr>
          <a:xfrm>
            <a:off x="5339460" y="5989321"/>
            <a:ext cx="0" cy="100965"/>
          </a:xfrm>
          <a:custGeom>
            <a:avLst/>
            <a:gdLst/>
            <a:ahLst/>
            <a:cxnLst/>
            <a:rect l="l" t="t" r="r" b="b"/>
            <a:pathLst>
              <a:path h="100964">
                <a:moveTo>
                  <a:pt x="0" y="100583"/>
                </a:moveTo>
                <a:lnTo>
                  <a:pt x="0" y="0"/>
                </a:lnTo>
              </a:path>
            </a:pathLst>
          </a:custGeom>
          <a:ln w="1524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8" name="object 98"/>
          <p:cNvSpPr/>
          <p:nvPr/>
        </p:nvSpPr>
        <p:spPr>
          <a:xfrm>
            <a:off x="6124779" y="5626608"/>
            <a:ext cx="99333" cy="44450"/>
          </a:xfrm>
          <a:custGeom>
            <a:avLst/>
            <a:gdLst/>
            <a:ahLst/>
            <a:cxnLst/>
            <a:rect l="l" t="t" r="r" b="b"/>
            <a:pathLst>
              <a:path w="43180" h="44450">
                <a:moveTo>
                  <a:pt x="42672" y="21336"/>
                </a:moveTo>
                <a:lnTo>
                  <a:pt x="42672" y="16764"/>
                </a:lnTo>
                <a:lnTo>
                  <a:pt x="41148" y="12192"/>
                </a:lnTo>
                <a:lnTo>
                  <a:pt x="39624" y="9144"/>
                </a:lnTo>
                <a:lnTo>
                  <a:pt x="36576" y="4572"/>
                </a:lnTo>
                <a:lnTo>
                  <a:pt x="33528" y="3048"/>
                </a:lnTo>
                <a:lnTo>
                  <a:pt x="28956" y="0"/>
                </a:lnTo>
                <a:lnTo>
                  <a:pt x="16764" y="0"/>
                </a:lnTo>
                <a:lnTo>
                  <a:pt x="12192" y="1524"/>
                </a:lnTo>
                <a:lnTo>
                  <a:pt x="3048" y="10668"/>
                </a:lnTo>
                <a:lnTo>
                  <a:pt x="1524" y="15240"/>
                </a:lnTo>
                <a:lnTo>
                  <a:pt x="0" y="19812"/>
                </a:lnTo>
                <a:lnTo>
                  <a:pt x="0" y="22860"/>
                </a:lnTo>
                <a:lnTo>
                  <a:pt x="3048" y="32004"/>
                </a:lnTo>
                <a:lnTo>
                  <a:pt x="12192" y="41148"/>
                </a:lnTo>
                <a:lnTo>
                  <a:pt x="21336" y="44196"/>
                </a:lnTo>
                <a:lnTo>
                  <a:pt x="24384" y="44196"/>
                </a:lnTo>
                <a:lnTo>
                  <a:pt x="28956" y="42672"/>
                </a:lnTo>
                <a:lnTo>
                  <a:pt x="33528" y="39624"/>
                </a:lnTo>
                <a:lnTo>
                  <a:pt x="36576" y="38100"/>
                </a:lnTo>
                <a:lnTo>
                  <a:pt x="39624" y="33528"/>
                </a:lnTo>
                <a:lnTo>
                  <a:pt x="41148" y="30480"/>
                </a:lnTo>
                <a:lnTo>
                  <a:pt x="42672" y="25908"/>
                </a:lnTo>
                <a:lnTo>
                  <a:pt x="42672" y="21336"/>
                </a:lnTo>
                <a:close/>
              </a:path>
            </a:pathLst>
          </a:custGeom>
          <a:ln w="9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9" name="object 99"/>
          <p:cNvSpPr/>
          <p:nvPr/>
        </p:nvSpPr>
        <p:spPr>
          <a:xfrm>
            <a:off x="6124779" y="6067044"/>
            <a:ext cx="99333" cy="44450"/>
          </a:xfrm>
          <a:custGeom>
            <a:avLst/>
            <a:gdLst/>
            <a:ahLst/>
            <a:cxnLst/>
            <a:rect l="l" t="t" r="r" b="b"/>
            <a:pathLst>
              <a:path w="43180" h="44450">
                <a:moveTo>
                  <a:pt x="42672" y="22860"/>
                </a:moveTo>
                <a:lnTo>
                  <a:pt x="42672" y="18288"/>
                </a:lnTo>
                <a:lnTo>
                  <a:pt x="39624" y="9144"/>
                </a:lnTo>
                <a:lnTo>
                  <a:pt x="33528" y="3048"/>
                </a:lnTo>
                <a:lnTo>
                  <a:pt x="24384" y="0"/>
                </a:lnTo>
                <a:lnTo>
                  <a:pt x="21336" y="0"/>
                </a:lnTo>
                <a:lnTo>
                  <a:pt x="12192" y="3048"/>
                </a:lnTo>
                <a:lnTo>
                  <a:pt x="9144" y="4572"/>
                </a:lnTo>
                <a:lnTo>
                  <a:pt x="3048" y="10668"/>
                </a:lnTo>
                <a:lnTo>
                  <a:pt x="0" y="19812"/>
                </a:lnTo>
                <a:lnTo>
                  <a:pt x="0" y="24384"/>
                </a:lnTo>
                <a:lnTo>
                  <a:pt x="3048" y="33528"/>
                </a:lnTo>
                <a:lnTo>
                  <a:pt x="12192" y="42672"/>
                </a:lnTo>
                <a:lnTo>
                  <a:pt x="16764" y="44196"/>
                </a:lnTo>
                <a:lnTo>
                  <a:pt x="24384" y="44196"/>
                </a:lnTo>
                <a:lnTo>
                  <a:pt x="33528" y="41148"/>
                </a:lnTo>
                <a:lnTo>
                  <a:pt x="39624" y="35052"/>
                </a:lnTo>
                <a:lnTo>
                  <a:pt x="42672" y="25908"/>
                </a:lnTo>
                <a:lnTo>
                  <a:pt x="42672" y="22860"/>
                </a:lnTo>
                <a:close/>
              </a:path>
            </a:pathLst>
          </a:custGeom>
          <a:ln w="9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0" name="object 100"/>
          <p:cNvSpPr/>
          <p:nvPr/>
        </p:nvSpPr>
        <p:spPr>
          <a:xfrm>
            <a:off x="3313062" y="5320285"/>
            <a:ext cx="522959" cy="86995"/>
          </a:xfrm>
          <a:custGeom>
            <a:avLst/>
            <a:gdLst/>
            <a:ahLst/>
            <a:cxnLst/>
            <a:rect l="l" t="t" r="r" b="b"/>
            <a:pathLst>
              <a:path w="227330" h="86995">
                <a:moveTo>
                  <a:pt x="0" y="86867"/>
                </a:moveTo>
                <a:lnTo>
                  <a:pt x="227075" y="86867"/>
                </a:lnTo>
              </a:path>
              <a:path w="227330" h="86995">
                <a:moveTo>
                  <a:pt x="0" y="86867"/>
                </a:moveTo>
                <a:lnTo>
                  <a:pt x="0" y="0"/>
                </a:lnTo>
              </a:path>
              <a:path w="227330" h="86995">
                <a:moveTo>
                  <a:pt x="227075" y="86867"/>
                </a:moveTo>
                <a:lnTo>
                  <a:pt x="227075" y="0"/>
                </a:lnTo>
              </a:path>
            </a:pathLst>
          </a:custGeom>
          <a:ln w="1524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1" name="object 101"/>
          <p:cNvSpPr/>
          <p:nvPr/>
        </p:nvSpPr>
        <p:spPr>
          <a:xfrm>
            <a:off x="3877509" y="6031993"/>
            <a:ext cx="0" cy="58419"/>
          </a:xfrm>
          <a:custGeom>
            <a:avLst/>
            <a:gdLst/>
            <a:ahLst/>
            <a:cxnLst/>
            <a:rect l="l" t="t" r="r" b="b"/>
            <a:pathLst>
              <a:path h="58420">
                <a:moveTo>
                  <a:pt x="0" y="0"/>
                </a:moveTo>
                <a:lnTo>
                  <a:pt x="0" y="57911"/>
                </a:lnTo>
              </a:path>
            </a:pathLst>
          </a:custGeom>
          <a:ln w="1524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2" name="object 102"/>
          <p:cNvSpPr/>
          <p:nvPr/>
        </p:nvSpPr>
        <p:spPr>
          <a:xfrm>
            <a:off x="3877509" y="5647945"/>
            <a:ext cx="0" cy="58419"/>
          </a:xfrm>
          <a:custGeom>
            <a:avLst/>
            <a:gdLst/>
            <a:ahLst/>
            <a:cxnLst/>
            <a:rect l="l" t="t" r="r" b="b"/>
            <a:pathLst>
              <a:path h="58420">
                <a:moveTo>
                  <a:pt x="0" y="57911"/>
                </a:moveTo>
                <a:lnTo>
                  <a:pt x="0" y="0"/>
                </a:lnTo>
              </a:path>
            </a:pathLst>
          </a:custGeom>
          <a:ln w="1524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grpSp>
        <p:nvGrpSpPr>
          <p:cNvPr id="103" name="object 103"/>
          <p:cNvGrpSpPr/>
          <p:nvPr/>
        </p:nvGrpSpPr>
        <p:grpSpPr>
          <a:xfrm>
            <a:off x="5286873" y="6065520"/>
            <a:ext cx="109559" cy="47625"/>
            <a:chOff x="2298191" y="6065519"/>
            <a:chExt cx="47625" cy="47625"/>
          </a:xfrm>
        </p:grpSpPr>
        <p:sp>
          <p:nvSpPr>
            <p:cNvPr id="104" name="object 104"/>
            <p:cNvSpPr/>
            <p:nvPr/>
          </p:nvSpPr>
          <p:spPr>
            <a:xfrm>
              <a:off x="2302763" y="6070091"/>
              <a:ext cx="38100" cy="38100"/>
            </a:xfrm>
            <a:custGeom>
              <a:avLst/>
              <a:gdLst/>
              <a:ahLst/>
              <a:cxnLst/>
              <a:rect l="l" t="t" r="r" b="b"/>
              <a:pathLst>
                <a:path w="38100" h="38100">
                  <a:moveTo>
                    <a:pt x="18288" y="38100"/>
                  </a:moveTo>
                  <a:lnTo>
                    <a:pt x="10929" y="36742"/>
                  </a:lnTo>
                  <a:lnTo>
                    <a:pt x="5143" y="32956"/>
                  </a:lnTo>
                  <a:lnTo>
                    <a:pt x="1357" y="27170"/>
                  </a:lnTo>
                  <a:lnTo>
                    <a:pt x="0" y="19812"/>
                  </a:lnTo>
                  <a:lnTo>
                    <a:pt x="1357" y="12215"/>
                  </a:lnTo>
                  <a:lnTo>
                    <a:pt x="5143" y="5905"/>
                  </a:lnTo>
                  <a:lnTo>
                    <a:pt x="10929" y="1595"/>
                  </a:lnTo>
                  <a:lnTo>
                    <a:pt x="18288" y="0"/>
                  </a:lnTo>
                  <a:lnTo>
                    <a:pt x="25884" y="1595"/>
                  </a:lnTo>
                  <a:lnTo>
                    <a:pt x="32194" y="5905"/>
                  </a:lnTo>
                  <a:lnTo>
                    <a:pt x="36504" y="12215"/>
                  </a:lnTo>
                  <a:lnTo>
                    <a:pt x="38100" y="19812"/>
                  </a:lnTo>
                  <a:lnTo>
                    <a:pt x="36504" y="27170"/>
                  </a:lnTo>
                  <a:lnTo>
                    <a:pt x="32194" y="32956"/>
                  </a:lnTo>
                  <a:lnTo>
                    <a:pt x="25884" y="36742"/>
                  </a:lnTo>
                  <a:lnTo>
                    <a:pt x="18288" y="3810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5" name="object 105"/>
            <p:cNvSpPr/>
            <p:nvPr/>
          </p:nvSpPr>
          <p:spPr>
            <a:xfrm>
              <a:off x="2302763" y="6070091"/>
              <a:ext cx="38100" cy="38100"/>
            </a:xfrm>
            <a:custGeom>
              <a:avLst/>
              <a:gdLst/>
              <a:ahLst/>
              <a:cxnLst/>
              <a:rect l="l" t="t" r="r" b="b"/>
              <a:pathLst>
                <a:path w="38100" h="38100">
                  <a:moveTo>
                    <a:pt x="0" y="19812"/>
                  </a:moveTo>
                  <a:lnTo>
                    <a:pt x="1357" y="12215"/>
                  </a:lnTo>
                  <a:lnTo>
                    <a:pt x="5143" y="5905"/>
                  </a:lnTo>
                  <a:lnTo>
                    <a:pt x="10929" y="1595"/>
                  </a:lnTo>
                  <a:lnTo>
                    <a:pt x="18288" y="0"/>
                  </a:lnTo>
                  <a:lnTo>
                    <a:pt x="25884" y="1595"/>
                  </a:lnTo>
                  <a:lnTo>
                    <a:pt x="32194" y="5905"/>
                  </a:lnTo>
                  <a:lnTo>
                    <a:pt x="36504" y="12215"/>
                  </a:lnTo>
                  <a:lnTo>
                    <a:pt x="38100" y="19812"/>
                  </a:lnTo>
                  <a:lnTo>
                    <a:pt x="36504" y="27170"/>
                  </a:lnTo>
                  <a:lnTo>
                    <a:pt x="32194" y="32956"/>
                  </a:lnTo>
                  <a:lnTo>
                    <a:pt x="25884" y="36742"/>
                  </a:lnTo>
                  <a:lnTo>
                    <a:pt x="18288" y="38100"/>
                  </a:lnTo>
                  <a:lnTo>
                    <a:pt x="10929" y="36742"/>
                  </a:lnTo>
                  <a:lnTo>
                    <a:pt x="5143" y="32956"/>
                  </a:lnTo>
                  <a:lnTo>
                    <a:pt x="1357" y="27170"/>
                  </a:lnTo>
                  <a:lnTo>
                    <a:pt x="0" y="19812"/>
                  </a:lnTo>
                </a:path>
              </a:pathLst>
            </a:custGeom>
            <a:ln w="9144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106" name="object 106"/>
          <p:cNvGrpSpPr/>
          <p:nvPr/>
        </p:nvGrpSpPr>
        <p:grpSpPr>
          <a:xfrm>
            <a:off x="5286873" y="5623561"/>
            <a:ext cx="109559" cy="48895"/>
            <a:chOff x="2298191" y="5623560"/>
            <a:chExt cx="47625" cy="48895"/>
          </a:xfrm>
        </p:grpSpPr>
        <p:sp>
          <p:nvSpPr>
            <p:cNvPr id="107" name="object 107"/>
            <p:cNvSpPr/>
            <p:nvPr/>
          </p:nvSpPr>
          <p:spPr>
            <a:xfrm>
              <a:off x="2302763" y="5628132"/>
              <a:ext cx="38100" cy="40005"/>
            </a:xfrm>
            <a:custGeom>
              <a:avLst/>
              <a:gdLst/>
              <a:ahLst/>
              <a:cxnLst/>
              <a:rect l="l" t="t" r="r" b="b"/>
              <a:pathLst>
                <a:path w="38100" h="40004">
                  <a:moveTo>
                    <a:pt x="18288" y="39624"/>
                  </a:moveTo>
                  <a:lnTo>
                    <a:pt x="10929" y="38028"/>
                  </a:lnTo>
                  <a:lnTo>
                    <a:pt x="5143" y="33718"/>
                  </a:lnTo>
                  <a:lnTo>
                    <a:pt x="1357" y="27408"/>
                  </a:lnTo>
                  <a:lnTo>
                    <a:pt x="0" y="19812"/>
                  </a:lnTo>
                  <a:lnTo>
                    <a:pt x="1357" y="12215"/>
                  </a:lnTo>
                  <a:lnTo>
                    <a:pt x="5143" y="5905"/>
                  </a:lnTo>
                  <a:lnTo>
                    <a:pt x="10929" y="1595"/>
                  </a:lnTo>
                  <a:lnTo>
                    <a:pt x="18288" y="0"/>
                  </a:lnTo>
                  <a:lnTo>
                    <a:pt x="25884" y="1595"/>
                  </a:lnTo>
                  <a:lnTo>
                    <a:pt x="32194" y="5905"/>
                  </a:lnTo>
                  <a:lnTo>
                    <a:pt x="36504" y="12215"/>
                  </a:lnTo>
                  <a:lnTo>
                    <a:pt x="38100" y="19812"/>
                  </a:lnTo>
                  <a:lnTo>
                    <a:pt x="36504" y="27408"/>
                  </a:lnTo>
                  <a:lnTo>
                    <a:pt x="32194" y="33718"/>
                  </a:lnTo>
                  <a:lnTo>
                    <a:pt x="25884" y="38028"/>
                  </a:lnTo>
                  <a:lnTo>
                    <a:pt x="18288" y="39624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8" name="object 108"/>
            <p:cNvSpPr/>
            <p:nvPr/>
          </p:nvSpPr>
          <p:spPr>
            <a:xfrm>
              <a:off x="2302763" y="5628132"/>
              <a:ext cx="38100" cy="40005"/>
            </a:xfrm>
            <a:custGeom>
              <a:avLst/>
              <a:gdLst/>
              <a:ahLst/>
              <a:cxnLst/>
              <a:rect l="l" t="t" r="r" b="b"/>
              <a:pathLst>
                <a:path w="38100" h="40004">
                  <a:moveTo>
                    <a:pt x="0" y="19812"/>
                  </a:moveTo>
                  <a:lnTo>
                    <a:pt x="1357" y="12215"/>
                  </a:lnTo>
                  <a:lnTo>
                    <a:pt x="5143" y="5905"/>
                  </a:lnTo>
                  <a:lnTo>
                    <a:pt x="10929" y="1595"/>
                  </a:lnTo>
                  <a:lnTo>
                    <a:pt x="18288" y="0"/>
                  </a:lnTo>
                  <a:lnTo>
                    <a:pt x="25884" y="1595"/>
                  </a:lnTo>
                  <a:lnTo>
                    <a:pt x="32194" y="5905"/>
                  </a:lnTo>
                  <a:lnTo>
                    <a:pt x="36504" y="12215"/>
                  </a:lnTo>
                  <a:lnTo>
                    <a:pt x="38100" y="19812"/>
                  </a:lnTo>
                  <a:lnTo>
                    <a:pt x="36504" y="27408"/>
                  </a:lnTo>
                  <a:lnTo>
                    <a:pt x="32194" y="33718"/>
                  </a:lnTo>
                  <a:lnTo>
                    <a:pt x="25884" y="38028"/>
                  </a:lnTo>
                  <a:lnTo>
                    <a:pt x="18288" y="39624"/>
                  </a:lnTo>
                  <a:lnTo>
                    <a:pt x="10929" y="38028"/>
                  </a:lnTo>
                  <a:lnTo>
                    <a:pt x="5143" y="33718"/>
                  </a:lnTo>
                  <a:lnTo>
                    <a:pt x="1357" y="27408"/>
                  </a:lnTo>
                  <a:lnTo>
                    <a:pt x="0" y="19812"/>
                  </a:lnTo>
                </a:path>
              </a:pathLst>
            </a:custGeom>
            <a:ln w="9144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109" name="object 109"/>
          <p:cNvGrpSpPr/>
          <p:nvPr/>
        </p:nvGrpSpPr>
        <p:grpSpPr>
          <a:xfrm>
            <a:off x="3516404" y="5382768"/>
            <a:ext cx="112480" cy="47625"/>
            <a:chOff x="1528572" y="5382767"/>
            <a:chExt cx="48895" cy="47625"/>
          </a:xfrm>
        </p:grpSpPr>
        <p:sp>
          <p:nvSpPr>
            <p:cNvPr id="110" name="object 110"/>
            <p:cNvSpPr/>
            <p:nvPr/>
          </p:nvSpPr>
          <p:spPr>
            <a:xfrm>
              <a:off x="1533144" y="5387339"/>
              <a:ext cx="40005" cy="38100"/>
            </a:xfrm>
            <a:custGeom>
              <a:avLst/>
              <a:gdLst/>
              <a:ahLst/>
              <a:cxnLst/>
              <a:rect l="l" t="t" r="r" b="b"/>
              <a:pathLst>
                <a:path w="40005" h="38100">
                  <a:moveTo>
                    <a:pt x="19812" y="38100"/>
                  </a:moveTo>
                  <a:lnTo>
                    <a:pt x="12215" y="36742"/>
                  </a:lnTo>
                  <a:lnTo>
                    <a:pt x="5905" y="32956"/>
                  </a:lnTo>
                  <a:lnTo>
                    <a:pt x="1595" y="27170"/>
                  </a:lnTo>
                  <a:lnTo>
                    <a:pt x="0" y="19812"/>
                  </a:lnTo>
                  <a:lnTo>
                    <a:pt x="1595" y="12215"/>
                  </a:lnTo>
                  <a:lnTo>
                    <a:pt x="5905" y="5905"/>
                  </a:lnTo>
                  <a:lnTo>
                    <a:pt x="12215" y="1595"/>
                  </a:lnTo>
                  <a:lnTo>
                    <a:pt x="19812" y="0"/>
                  </a:lnTo>
                  <a:lnTo>
                    <a:pt x="27408" y="1595"/>
                  </a:lnTo>
                  <a:lnTo>
                    <a:pt x="33718" y="5905"/>
                  </a:lnTo>
                  <a:lnTo>
                    <a:pt x="38028" y="12215"/>
                  </a:lnTo>
                  <a:lnTo>
                    <a:pt x="39624" y="19812"/>
                  </a:lnTo>
                  <a:lnTo>
                    <a:pt x="38028" y="27170"/>
                  </a:lnTo>
                  <a:lnTo>
                    <a:pt x="33718" y="32956"/>
                  </a:lnTo>
                  <a:lnTo>
                    <a:pt x="27408" y="36742"/>
                  </a:lnTo>
                  <a:lnTo>
                    <a:pt x="19812" y="3810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1" name="object 111"/>
            <p:cNvSpPr/>
            <p:nvPr/>
          </p:nvSpPr>
          <p:spPr>
            <a:xfrm>
              <a:off x="1533144" y="5387339"/>
              <a:ext cx="40005" cy="38100"/>
            </a:xfrm>
            <a:custGeom>
              <a:avLst/>
              <a:gdLst/>
              <a:ahLst/>
              <a:cxnLst/>
              <a:rect l="l" t="t" r="r" b="b"/>
              <a:pathLst>
                <a:path w="40005" h="38100">
                  <a:moveTo>
                    <a:pt x="0" y="19812"/>
                  </a:moveTo>
                  <a:lnTo>
                    <a:pt x="1595" y="12215"/>
                  </a:lnTo>
                  <a:lnTo>
                    <a:pt x="5905" y="5905"/>
                  </a:lnTo>
                  <a:lnTo>
                    <a:pt x="12215" y="1595"/>
                  </a:lnTo>
                  <a:lnTo>
                    <a:pt x="19812" y="0"/>
                  </a:lnTo>
                  <a:lnTo>
                    <a:pt x="27408" y="1595"/>
                  </a:lnTo>
                  <a:lnTo>
                    <a:pt x="33718" y="5905"/>
                  </a:lnTo>
                  <a:lnTo>
                    <a:pt x="38028" y="12215"/>
                  </a:lnTo>
                  <a:lnTo>
                    <a:pt x="39624" y="19812"/>
                  </a:lnTo>
                  <a:lnTo>
                    <a:pt x="38028" y="27170"/>
                  </a:lnTo>
                  <a:lnTo>
                    <a:pt x="33718" y="32956"/>
                  </a:lnTo>
                  <a:lnTo>
                    <a:pt x="27408" y="36742"/>
                  </a:lnTo>
                  <a:lnTo>
                    <a:pt x="19812" y="38100"/>
                  </a:lnTo>
                  <a:lnTo>
                    <a:pt x="12215" y="36742"/>
                  </a:lnTo>
                  <a:lnTo>
                    <a:pt x="5905" y="32956"/>
                  </a:lnTo>
                  <a:lnTo>
                    <a:pt x="1595" y="27170"/>
                  </a:lnTo>
                  <a:lnTo>
                    <a:pt x="0" y="19812"/>
                  </a:lnTo>
                </a:path>
              </a:pathLst>
            </a:custGeom>
            <a:ln w="9144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112" name="object 112"/>
          <p:cNvGrpSpPr/>
          <p:nvPr/>
        </p:nvGrpSpPr>
        <p:grpSpPr>
          <a:xfrm>
            <a:off x="3516404" y="4488180"/>
            <a:ext cx="112480" cy="47625"/>
            <a:chOff x="1528572" y="4488179"/>
            <a:chExt cx="48895" cy="47625"/>
          </a:xfrm>
        </p:grpSpPr>
        <p:sp>
          <p:nvSpPr>
            <p:cNvPr id="113" name="object 113"/>
            <p:cNvSpPr/>
            <p:nvPr/>
          </p:nvSpPr>
          <p:spPr>
            <a:xfrm>
              <a:off x="1533144" y="4492751"/>
              <a:ext cx="40005" cy="38100"/>
            </a:xfrm>
            <a:custGeom>
              <a:avLst/>
              <a:gdLst/>
              <a:ahLst/>
              <a:cxnLst/>
              <a:rect l="l" t="t" r="r" b="b"/>
              <a:pathLst>
                <a:path w="40005" h="38100">
                  <a:moveTo>
                    <a:pt x="19812" y="38099"/>
                  </a:moveTo>
                  <a:lnTo>
                    <a:pt x="12215" y="36504"/>
                  </a:lnTo>
                  <a:lnTo>
                    <a:pt x="5905" y="32194"/>
                  </a:lnTo>
                  <a:lnTo>
                    <a:pt x="1595" y="25884"/>
                  </a:lnTo>
                  <a:lnTo>
                    <a:pt x="0" y="18287"/>
                  </a:lnTo>
                  <a:lnTo>
                    <a:pt x="1595" y="10929"/>
                  </a:lnTo>
                  <a:lnTo>
                    <a:pt x="5905" y="5143"/>
                  </a:lnTo>
                  <a:lnTo>
                    <a:pt x="12215" y="1357"/>
                  </a:lnTo>
                  <a:lnTo>
                    <a:pt x="19812" y="0"/>
                  </a:lnTo>
                  <a:lnTo>
                    <a:pt x="27408" y="1357"/>
                  </a:lnTo>
                  <a:lnTo>
                    <a:pt x="33718" y="5143"/>
                  </a:lnTo>
                  <a:lnTo>
                    <a:pt x="38028" y="10929"/>
                  </a:lnTo>
                  <a:lnTo>
                    <a:pt x="39624" y="18287"/>
                  </a:lnTo>
                  <a:lnTo>
                    <a:pt x="38028" y="25884"/>
                  </a:lnTo>
                  <a:lnTo>
                    <a:pt x="33718" y="32194"/>
                  </a:lnTo>
                  <a:lnTo>
                    <a:pt x="27408" y="36504"/>
                  </a:lnTo>
                  <a:lnTo>
                    <a:pt x="19812" y="38099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4" name="object 114"/>
            <p:cNvSpPr/>
            <p:nvPr/>
          </p:nvSpPr>
          <p:spPr>
            <a:xfrm>
              <a:off x="1533144" y="4492751"/>
              <a:ext cx="40005" cy="38100"/>
            </a:xfrm>
            <a:custGeom>
              <a:avLst/>
              <a:gdLst/>
              <a:ahLst/>
              <a:cxnLst/>
              <a:rect l="l" t="t" r="r" b="b"/>
              <a:pathLst>
                <a:path w="40005" h="38100">
                  <a:moveTo>
                    <a:pt x="0" y="18287"/>
                  </a:moveTo>
                  <a:lnTo>
                    <a:pt x="1595" y="10929"/>
                  </a:lnTo>
                  <a:lnTo>
                    <a:pt x="5905" y="5143"/>
                  </a:lnTo>
                  <a:lnTo>
                    <a:pt x="12215" y="1357"/>
                  </a:lnTo>
                  <a:lnTo>
                    <a:pt x="19812" y="0"/>
                  </a:lnTo>
                  <a:lnTo>
                    <a:pt x="27408" y="1357"/>
                  </a:lnTo>
                  <a:lnTo>
                    <a:pt x="33718" y="5143"/>
                  </a:lnTo>
                  <a:lnTo>
                    <a:pt x="38028" y="10929"/>
                  </a:lnTo>
                  <a:lnTo>
                    <a:pt x="39624" y="18287"/>
                  </a:lnTo>
                  <a:lnTo>
                    <a:pt x="38028" y="25884"/>
                  </a:lnTo>
                  <a:lnTo>
                    <a:pt x="33718" y="32194"/>
                  </a:lnTo>
                  <a:lnTo>
                    <a:pt x="27408" y="36504"/>
                  </a:lnTo>
                  <a:lnTo>
                    <a:pt x="19812" y="38099"/>
                  </a:lnTo>
                  <a:lnTo>
                    <a:pt x="12215" y="36504"/>
                  </a:lnTo>
                  <a:lnTo>
                    <a:pt x="5905" y="32194"/>
                  </a:lnTo>
                  <a:lnTo>
                    <a:pt x="1595" y="25884"/>
                  </a:lnTo>
                  <a:lnTo>
                    <a:pt x="0" y="18287"/>
                  </a:lnTo>
                </a:path>
              </a:pathLst>
            </a:custGeom>
            <a:ln w="9144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115" name="object 115"/>
          <p:cNvGrpSpPr/>
          <p:nvPr/>
        </p:nvGrpSpPr>
        <p:grpSpPr>
          <a:xfrm>
            <a:off x="3516404" y="4145280"/>
            <a:ext cx="112480" cy="47625"/>
            <a:chOff x="1528572" y="4145279"/>
            <a:chExt cx="48895" cy="47625"/>
          </a:xfrm>
        </p:grpSpPr>
        <p:sp>
          <p:nvSpPr>
            <p:cNvPr id="116" name="object 116"/>
            <p:cNvSpPr/>
            <p:nvPr/>
          </p:nvSpPr>
          <p:spPr>
            <a:xfrm>
              <a:off x="1533144" y="4149851"/>
              <a:ext cx="40005" cy="38100"/>
            </a:xfrm>
            <a:custGeom>
              <a:avLst/>
              <a:gdLst/>
              <a:ahLst/>
              <a:cxnLst/>
              <a:rect l="l" t="t" r="r" b="b"/>
              <a:pathLst>
                <a:path w="40005" h="38100">
                  <a:moveTo>
                    <a:pt x="19812" y="38100"/>
                  </a:moveTo>
                  <a:lnTo>
                    <a:pt x="12215" y="36742"/>
                  </a:lnTo>
                  <a:lnTo>
                    <a:pt x="5905" y="32956"/>
                  </a:lnTo>
                  <a:lnTo>
                    <a:pt x="1595" y="27170"/>
                  </a:lnTo>
                  <a:lnTo>
                    <a:pt x="0" y="19812"/>
                  </a:lnTo>
                  <a:lnTo>
                    <a:pt x="1595" y="12215"/>
                  </a:lnTo>
                  <a:lnTo>
                    <a:pt x="5905" y="5905"/>
                  </a:lnTo>
                  <a:lnTo>
                    <a:pt x="12215" y="1595"/>
                  </a:lnTo>
                  <a:lnTo>
                    <a:pt x="19812" y="0"/>
                  </a:lnTo>
                  <a:lnTo>
                    <a:pt x="27408" y="1595"/>
                  </a:lnTo>
                  <a:lnTo>
                    <a:pt x="33718" y="5905"/>
                  </a:lnTo>
                  <a:lnTo>
                    <a:pt x="38028" y="12215"/>
                  </a:lnTo>
                  <a:lnTo>
                    <a:pt x="39624" y="19812"/>
                  </a:lnTo>
                  <a:lnTo>
                    <a:pt x="38028" y="27170"/>
                  </a:lnTo>
                  <a:lnTo>
                    <a:pt x="33718" y="32956"/>
                  </a:lnTo>
                  <a:lnTo>
                    <a:pt x="27408" y="36742"/>
                  </a:lnTo>
                  <a:lnTo>
                    <a:pt x="19812" y="3810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7" name="object 117"/>
            <p:cNvSpPr/>
            <p:nvPr/>
          </p:nvSpPr>
          <p:spPr>
            <a:xfrm>
              <a:off x="1533144" y="4149851"/>
              <a:ext cx="40005" cy="38100"/>
            </a:xfrm>
            <a:custGeom>
              <a:avLst/>
              <a:gdLst/>
              <a:ahLst/>
              <a:cxnLst/>
              <a:rect l="l" t="t" r="r" b="b"/>
              <a:pathLst>
                <a:path w="40005" h="38100">
                  <a:moveTo>
                    <a:pt x="0" y="19812"/>
                  </a:moveTo>
                  <a:lnTo>
                    <a:pt x="1595" y="12215"/>
                  </a:lnTo>
                  <a:lnTo>
                    <a:pt x="5905" y="5905"/>
                  </a:lnTo>
                  <a:lnTo>
                    <a:pt x="12215" y="1595"/>
                  </a:lnTo>
                  <a:lnTo>
                    <a:pt x="19812" y="0"/>
                  </a:lnTo>
                  <a:lnTo>
                    <a:pt x="27408" y="1595"/>
                  </a:lnTo>
                  <a:lnTo>
                    <a:pt x="33718" y="5905"/>
                  </a:lnTo>
                  <a:lnTo>
                    <a:pt x="38028" y="12215"/>
                  </a:lnTo>
                  <a:lnTo>
                    <a:pt x="39624" y="19812"/>
                  </a:lnTo>
                  <a:lnTo>
                    <a:pt x="38028" y="27170"/>
                  </a:lnTo>
                  <a:lnTo>
                    <a:pt x="33718" y="32956"/>
                  </a:lnTo>
                  <a:lnTo>
                    <a:pt x="27408" y="36742"/>
                  </a:lnTo>
                  <a:lnTo>
                    <a:pt x="19812" y="38100"/>
                  </a:lnTo>
                  <a:lnTo>
                    <a:pt x="12215" y="36742"/>
                  </a:lnTo>
                  <a:lnTo>
                    <a:pt x="5905" y="32956"/>
                  </a:lnTo>
                  <a:lnTo>
                    <a:pt x="1595" y="27170"/>
                  </a:lnTo>
                  <a:lnTo>
                    <a:pt x="0" y="19812"/>
                  </a:lnTo>
                </a:path>
              </a:pathLst>
            </a:custGeom>
            <a:ln w="9144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118" name="object 118"/>
          <p:cNvGrpSpPr/>
          <p:nvPr/>
        </p:nvGrpSpPr>
        <p:grpSpPr>
          <a:xfrm>
            <a:off x="3516404" y="3747516"/>
            <a:ext cx="112480" cy="47625"/>
            <a:chOff x="1528572" y="3747515"/>
            <a:chExt cx="48895" cy="47625"/>
          </a:xfrm>
        </p:grpSpPr>
        <p:sp>
          <p:nvSpPr>
            <p:cNvPr id="119" name="object 119"/>
            <p:cNvSpPr/>
            <p:nvPr/>
          </p:nvSpPr>
          <p:spPr>
            <a:xfrm>
              <a:off x="1533144" y="3752087"/>
              <a:ext cx="40005" cy="38100"/>
            </a:xfrm>
            <a:custGeom>
              <a:avLst/>
              <a:gdLst/>
              <a:ahLst/>
              <a:cxnLst/>
              <a:rect l="l" t="t" r="r" b="b"/>
              <a:pathLst>
                <a:path w="40005" h="38100">
                  <a:moveTo>
                    <a:pt x="19812" y="38099"/>
                  </a:moveTo>
                  <a:lnTo>
                    <a:pt x="12215" y="36504"/>
                  </a:lnTo>
                  <a:lnTo>
                    <a:pt x="5905" y="32194"/>
                  </a:lnTo>
                  <a:lnTo>
                    <a:pt x="1595" y="25884"/>
                  </a:lnTo>
                  <a:lnTo>
                    <a:pt x="0" y="18287"/>
                  </a:lnTo>
                  <a:lnTo>
                    <a:pt x="1595" y="10929"/>
                  </a:lnTo>
                  <a:lnTo>
                    <a:pt x="5905" y="5143"/>
                  </a:lnTo>
                  <a:lnTo>
                    <a:pt x="12215" y="1357"/>
                  </a:lnTo>
                  <a:lnTo>
                    <a:pt x="19812" y="0"/>
                  </a:lnTo>
                  <a:lnTo>
                    <a:pt x="27408" y="1357"/>
                  </a:lnTo>
                  <a:lnTo>
                    <a:pt x="33718" y="5143"/>
                  </a:lnTo>
                  <a:lnTo>
                    <a:pt x="38028" y="10929"/>
                  </a:lnTo>
                  <a:lnTo>
                    <a:pt x="39624" y="18287"/>
                  </a:lnTo>
                  <a:lnTo>
                    <a:pt x="38028" y="25884"/>
                  </a:lnTo>
                  <a:lnTo>
                    <a:pt x="33718" y="32194"/>
                  </a:lnTo>
                  <a:lnTo>
                    <a:pt x="27408" y="36504"/>
                  </a:lnTo>
                  <a:lnTo>
                    <a:pt x="19812" y="38099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0" name="object 120"/>
            <p:cNvSpPr/>
            <p:nvPr/>
          </p:nvSpPr>
          <p:spPr>
            <a:xfrm>
              <a:off x="1533144" y="3752087"/>
              <a:ext cx="40005" cy="38100"/>
            </a:xfrm>
            <a:custGeom>
              <a:avLst/>
              <a:gdLst/>
              <a:ahLst/>
              <a:cxnLst/>
              <a:rect l="l" t="t" r="r" b="b"/>
              <a:pathLst>
                <a:path w="40005" h="38100">
                  <a:moveTo>
                    <a:pt x="0" y="18287"/>
                  </a:moveTo>
                  <a:lnTo>
                    <a:pt x="1595" y="10929"/>
                  </a:lnTo>
                  <a:lnTo>
                    <a:pt x="5905" y="5143"/>
                  </a:lnTo>
                  <a:lnTo>
                    <a:pt x="12215" y="1357"/>
                  </a:lnTo>
                  <a:lnTo>
                    <a:pt x="19812" y="0"/>
                  </a:lnTo>
                  <a:lnTo>
                    <a:pt x="27408" y="1357"/>
                  </a:lnTo>
                  <a:lnTo>
                    <a:pt x="33718" y="5143"/>
                  </a:lnTo>
                  <a:lnTo>
                    <a:pt x="38028" y="10929"/>
                  </a:lnTo>
                  <a:lnTo>
                    <a:pt x="39624" y="18287"/>
                  </a:lnTo>
                  <a:lnTo>
                    <a:pt x="38028" y="25884"/>
                  </a:lnTo>
                  <a:lnTo>
                    <a:pt x="33718" y="32194"/>
                  </a:lnTo>
                  <a:lnTo>
                    <a:pt x="27408" y="36504"/>
                  </a:lnTo>
                  <a:lnTo>
                    <a:pt x="19812" y="38099"/>
                  </a:lnTo>
                  <a:lnTo>
                    <a:pt x="12215" y="36504"/>
                  </a:lnTo>
                  <a:lnTo>
                    <a:pt x="5905" y="32194"/>
                  </a:lnTo>
                  <a:lnTo>
                    <a:pt x="1595" y="25884"/>
                  </a:lnTo>
                  <a:lnTo>
                    <a:pt x="0" y="18287"/>
                  </a:lnTo>
                </a:path>
              </a:pathLst>
            </a:custGeom>
            <a:ln w="9144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121" name="object 121"/>
          <p:cNvGrpSpPr/>
          <p:nvPr/>
        </p:nvGrpSpPr>
        <p:grpSpPr>
          <a:xfrm>
            <a:off x="3516404" y="2269237"/>
            <a:ext cx="112480" cy="47625"/>
            <a:chOff x="1528572" y="2269236"/>
            <a:chExt cx="48895" cy="47625"/>
          </a:xfrm>
        </p:grpSpPr>
        <p:sp>
          <p:nvSpPr>
            <p:cNvPr id="122" name="object 122"/>
            <p:cNvSpPr/>
            <p:nvPr/>
          </p:nvSpPr>
          <p:spPr>
            <a:xfrm>
              <a:off x="1533144" y="2273808"/>
              <a:ext cx="40005" cy="38100"/>
            </a:xfrm>
            <a:custGeom>
              <a:avLst/>
              <a:gdLst/>
              <a:ahLst/>
              <a:cxnLst/>
              <a:rect l="l" t="t" r="r" b="b"/>
              <a:pathLst>
                <a:path w="40005" h="38100">
                  <a:moveTo>
                    <a:pt x="19812" y="38099"/>
                  </a:moveTo>
                  <a:lnTo>
                    <a:pt x="12215" y="36742"/>
                  </a:lnTo>
                  <a:lnTo>
                    <a:pt x="5905" y="32956"/>
                  </a:lnTo>
                  <a:lnTo>
                    <a:pt x="1595" y="27170"/>
                  </a:lnTo>
                  <a:lnTo>
                    <a:pt x="0" y="19811"/>
                  </a:lnTo>
                  <a:lnTo>
                    <a:pt x="1595" y="12215"/>
                  </a:lnTo>
                  <a:lnTo>
                    <a:pt x="5905" y="5905"/>
                  </a:lnTo>
                  <a:lnTo>
                    <a:pt x="12215" y="1595"/>
                  </a:lnTo>
                  <a:lnTo>
                    <a:pt x="19812" y="0"/>
                  </a:lnTo>
                  <a:lnTo>
                    <a:pt x="27408" y="1595"/>
                  </a:lnTo>
                  <a:lnTo>
                    <a:pt x="33718" y="5905"/>
                  </a:lnTo>
                  <a:lnTo>
                    <a:pt x="38028" y="12215"/>
                  </a:lnTo>
                  <a:lnTo>
                    <a:pt x="39624" y="19811"/>
                  </a:lnTo>
                  <a:lnTo>
                    <a:pt x="38028" y="27170"/>
                  </a:lnTo>
                  <a:lnTo>
                    <a:pt x="33718" y="32956"/>
                  </a:lnTo>
                  <a:lnTo>
                    <a:pt x="27408" y="36742"/>
                  </a:lnTo>
                  <a:lnTo>
                    <a:pt x="19812" y="38099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3" name="object 123"/>
            <p:cNvSpPr/>
            <p:nvPr/>
          </p:nvSpPr>
          <p:spPr>
            <a:xfrm>
              <a:off x="1533144" y="2273808"/>
              <a:ext cx="40005" cy="38100"/>
            </a:xfrm>
            <a:custGeom>
              <a:avLst/>
              <a:gdLst/>
              <a:ahLst/>
              <a:cxnLst/>
              <a:rect l="l" t="t" r="r" b="b"/>
              <a:pathLst>
                <a:path w="40005" h="38100">
                  <a:moveTo>
                    <a:pt x="0" y="19811"/>
                  </a:moveTo>
                  <a:lnTo>
                    <a:pt x="1595" y="12215"/>
                  </a:lnTo>
                  <a:lnTo>
                    <a:pt x="5905" y="5905"/>
                  </a:lnTo>
                  <a:lnTo>
                    <a:pt x="12215" y="1595"/>
                  </a:lnTo>
                  <a:lnTo>
                    <a:pt x="19812" y="0"/>
                  </a:lnTo>
                  <a:lnTo>
                    <a:pt x="27408" y="1595"/>
                  </a:lnTo>
                  <a:lnTo>
                    <a:pt x="33718" y="5905"/>
                  </a:lnTo>
                  <a:lnTo>
                    <a:pt x="38028" y="12215"/>
                  </a:lnTo>
                  <a:lnTo>
                    <a:pt x="39624" y="19811"/>
                  </a:lnTo>
                  <a:lnTo>
                    <a:pt x="38028" y="27170"/>
                  </a:lnTo>
                  <a:lnTo>
                    <a:pt x="33718" y="32956"/>
                  </a:lnTo>
                  <a:lnTo>
                    <a:pt x="27408" y="36742"/>
                  </a:lnTo>
                  <a:lnTo>
                    <a:pt x="19812" y="38099"/>
                  </a:lnTo>
                  <a:lnTo>
                    <a:pt x="12215" y="36742"/>
                  </a:lnTo>
                  <a:lnTo>
                    <a:pt x="5905" y="32956"/>
                  </a:lnTo>
                  <a:lnTo>
                    <a:pt x="1595" y="27170"/>
                  </a:lnTo>
                  <a:lnTo>
                    <a:pt x="0" y="19811"/>
                  </a:lnTo>
                </a:path>
              </a:pathLst>
            </a:custGeom>
            <a:ln w="9144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124" name="object 124"/>
          <p:cNvGrpSpPr/>
          <p:nvPr/>
        </p:nvGrpSpPr>
        <p:grpSpPr>
          <a:xfrm>
            <a:off x="7081886" y="4655820"/>
            <a:ext cx="109559" cy="48895"/>
            <a:chOff x="3078479" y="4655819"/>
            <a:chExt cx="47625" cy="48895"/>
          </a:xfrm>
        </p:grpSpPr>
        <p:sp>
          <p:nvSpPr>
            <p:cNvPr id="125" name="object 125"/>
            <p:cNvSpPr/>
            <p:nvPr/>
          </p:nvSpPr>
          <p:spPr>
            <a:xfrm>
              <a:off x="3083051" y="4660391"/>
              <a:ext cx="38100" cy="40005"/>
            </a:xfrm>
            <a:custGeom>
              <a:avLst/>
              <a:gdLst/>
              <a:ahLst/>
              <a:cxnLst/>
              <a:rect l="l" t="t" r="r" b="b"/>
              <a:pathLst>
                <a:path w="38100" h="40004">
                  <a:moveTo>
                    <a:pt x="19812" y="39624"/>
                  </a:moveTo>
                  <a:lnTo>
                    <a:pt x="12215" y="38028"/>
                  </a:lnTo>
                  <a:lnTo>
                    <a:pt x="5905" y="33718"/>
                  </a:lnTo>
                  <a:lnTo>
                    <a:pt x="1595" y="27408"/>
                  </a:lnTo>
                  <a:lnTo>
                    <a:pt x="0" y="19812"/>
                  </a:lnTo>
                  <a:lnTo>
                    <a:pt x="1595" y="12215"/>
                  </a:lnTo>
                  <a:lnTo>
                    <a:pt x="5905" y="5905"/>
                  </a:lnTo>
                  <a:lnTo>
                    <a:pt x="12215" y="1595"/>
                  </a:lnTo>
                  <a:lnTo>
                    <a:pt x="19812" y="0"/>
                  </a:lnTo>
                  <a:lnTo>
                    <a:pt x="27170" y="1595"/>
                  </a:lnTo>
                  <a:lnTo>
                    <a:pt x="32956" y="5905"/>
                  </a:lnTo>
                  <a:lnTo>
                    <a:pt x="36742" y="12215"/>
                  </a:lnTo>
                  <a:lnTo>
                    <a:pt x="38100" y="19812"/>
                  </a:lnTo>
                  <a:lnTo>
                    <a:pt x="36742" y="27408"/>
                  </a:lnTo>
                  <a:lnTo>
                    <a:pt x="32956" y="33718"/>
                  </a:lnTo>
                  <a:lnTo>
                    <a:pt x="27170" y="38028"/>
                  </a:lnTo>
                  <a:lnTo>
                    <a:pt x="19812" y="39624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6" name="object 126"/>
            <p:cNvSpPr/>
            <p:nvPr/>
          </p:nvSpPr>
          <p:spPr>
            <a:xfrm>
              <a:off x="3083051" y="4660391"/>
              <a:ext cx="38100" cy="40005"/>
            </a:xfrm>
            <a:custGeom>
              <a:avLst/>
              <a:gdLst/>
              <a:ahLst/>
              <a:cxnLst/>
              <a:rect l="l" t="t" r="r" b="b"/>
              <a:pathLst>
                <a:path w="38100" h="40004">
                  <a:moveTo>
                    <a:pt x="0" y="19812"/>
                  </a:moveTo>
                  <a:lnTo>
                    <a:pt x="1595" y="12215"/>
                  </a:lnTo>
                  <a:lnTo>
                    <a:pt x="5905" y="5905"/>
                  </a:lnTo>
                  <a:lnTo>
                    <a:pt x="12215" y="1595"/>
                  </a:lnTo>
                  <a:lnTo>
                    <a:pt x="19812" y="0"/>
                  </a:lnTo>
                  <a:lnTo>
                    <a:pt x="27170" y="1595"/>
                  </a:lnTo>
                  <a:lnTo>
                    <a:pt x="32956" y="5905"/>
                  </a:lnTo>
                  <a:lnTo>
                    <a:pt x="36742" y="12215"/>
                  </a:lnTo>
                  <a:lnTo>
                    <a:pt x="38100" y="19812"/>
                  </a:lnTo>
                  <a:lnTo>
                    <a:pt x="36742" y="27408"/>
                  </a:lnTo>
                  <a:lnTo>
                    <a:pt x="32956" y="33718"/>
                  </a:lnTo>
                  <a:lnTo>
                    <a:pt x="27170" y="38028"/>
                  </a:lnTo>
                  <a:lnTo>
                    <a:pt x="19812" y="39624"/>
                  </a:lnTo>
                  <a:lnTo>
                    <a:pt x="12215" y="38028"/>
                  </a:lnTo>
                  <a:lnTo>
                    <a:pt x="5905" y="33718"/>
                  </a:lnTo>
                  <a:lnTo>
                    <a:pt x="1595" y="27408"/>
                  </a:lnTo>
                  <a:lnTo>
                    <a:pt x="0" y="19812"/>
                  </a:lnTo>
                </a:path>
              </a:pathLst>
            </a:custGeom>
            <a:ln w="9144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127" name="object 127"/>
          <p:cNvGrpSpPr/>
          <p:nvPr/>
        </p:nvGrpSpPr>
        <p:grpSpPr>
          <a:xfrm>
            <a:off x="2895862" y="2167127"/>
            <a:ext cx="1354148" cy="251460"/>
            <a:chOff x="1258824" y="2167127"/>
            <a:chExt cx="588645" cy="251460"/>
          </a:xfrm>
        </p:grpSpPr>
        <p:pic>
          <p:nvPicPr>
            <p:cNvPr id="128" name="object 128"/>
            <p:cNvPicPr/>
            <p:nvPr/>
          </p:nvPicPr>
          <p:blipFill>
            <a:blip r:embed="rId8" cstate="print"/>
            <a:stretch>
              <a:fillRect/>
            </a:stretch>
          </p:blipFill>
          <p:spPr>
            <a:xfrm>
              <a:off x="1258824" y="2170175"/>
              <a:ext cx="146303" cy="187451"/>
            </a:xfrm>
            <a:prstGeom prst="rect">
              <a:avLst/>
            </a:prstGeom>
          </p:spPr>
        </p:pic>
        <p:pic>
          <p:nvPicPr>
            <p:cNvPr id="129" name="object 129"/>
            <p:cNvPicPr/>
            <p:nvPr/>
          </p:nvPicPr>
          <p:blipFill>
            <a:blip r:embed="rId9" cstate="print"/>
            <a:stretch>
              <a:fillRect/>
            </a:stretch>
          </p:blipFill>
          <p:spPr>
            <a:xfrm>
              <a:off x="1432559" y="2167127"/>
              <a:ext cx="414528" cy="251459"/>
            </a:xfrm>
            <a:prstGeom prst="rect">
              <a:avLst/>
            </a:prstGeom>
          </p:spPr>
        </p:pic>
      </p:grpSp>
      <p:pic>
        <p:nvPicPr>
          <p:cNvPr id="130" name="object 130"/>
          <p:cNvPicPr/>
          <p:nvPr/>
        </p:nvPicPr>
        <p:blipFill>
          <a:blip r:embed="rId10" cstate="print"/>
          <a:stretch>
            <a:fillRect/>
          </a:stretch>
        </p:blipFill>
        <p:spPr>
          <a:xfrm>
            <a:off x="4771508" y="3048000"/>
            <a:ext cx="1602233" cy="67055"/>
          </a:xfrm>
          <a:prstGeom prst="rect">
            <a:avLst/>
          </a:prstGeom>
        </p:spPr>
      </p:pic>
      <p:grpSp>
        <p:nvGrpSpPr>
          <p:cNvPr id="131" name="object 131"/>
          <p:cNvGrpSpPr/>
          <p:nvPr/>
        </p:nvGrpSpPr>
        <p:grpSpPr>
          <a:xfrm>
            <a:off x="4848640" y="3140964"/>
            <a:ext cx="1441795" cy="338455"/>
            <a:chOff x="2107692" y="3140963"/>
            <a:chExt cx="626745" cy="338455"/>
          </a:xfrm>
        </p:grpSpPr>
        <p:pic>
          <p:nvPicPr>
            <p:cNvPr id="132" name="object 132"/>
            <p:cNvPicPr/>
            <p:nvPr/>
          </p:nvPicPr>
          <p:blipFill>
            <a:blip r:embed="rId11" cstate="print"/>
            <a:stretch>
              <a:fillRect/>
            </a:stretch>
          </p:blipFill>
          <p:spPr>
            <a:xfrm>
              <a:off x="2241804" y="3182111"/>
              <a:ext cx="138683" cy="62991"/>
            </a:xfrm>
            <a:prstGeom prst="rect">
              <a:avLst/>
            </a:prstGeom>
          </p:spPr>
        </p:pic>
        <p:pic>
          <p:nvPicPr>
            <p:cNvPr id="133" name="object 133"/>
            <p:cNvPicPr/>
            <p:nvPr/>
          </p:nvPicPr>
          <p:blipFill>
            <a:blip r:embed="rId12" cstate="print"/>
            <a:stretch>
              <a:fillRect/>
            </a:stretch>
          </p:blipFill>
          <p:spPr>
            <a:xfrm>
              <a:off x="2414016" y="3180588"/>
              <a:ext cx="185928" cy="64515"/>
            </a:xfrm>
            <a:prstGeom prst="rect">
              <a:avLst/>
            </a:prstGeom>
          </p:spPr>
        </p:pic>
        <p:pic>
          <p:nvPicPr>
            <p:cNvPr id="134" name="object 134"/>
            <p:cNvPicPr/>
            <p:nvPr/>
          </p:nvPicPr>
          <p:blipFill>
            <a:blip r:embed="rId13" cstate="print"/>
            <a:stretch>
              <a:fillRect/>
            </a:stretch>
          </p:blipFill>
          <p:spPr>
            <a:xfrm>
              <a:off x="2124456" y="3288791"/>
              <a:ext cx="138588" cy="62483"/>
            </a:xfrm>
            <a:prstGeom prst="rect">
              <a:avLst/>
            </a:prstGeom>
          </p:spPr>
        </p:pic>
        <p:pic>
          <p:nvPicPr>
            <p:cNvPr id="135" name="object 135"/>
            <p:cNvPicPr/>
            <p:nvPr/>
          </p:nvPicPr>
          <p:blipFill>
            <a:blip r:embed="rId14" cstate="print"/>
            <a:stretch>
              <a:fillRect/>
            </a:stretch>
          </p:blipFill>
          <p:spPr>
            <a:xfrm>
              <a:off x="2296668" y="3287267"/>
              <a:ext cx="118872" cy="192024"/>
            </a:xfrm>
            <a:prstGeom prst="rect">
              <a:avLst/>
            </a:prstGeom>
          </p:spPr>
        </p:pic>
        <p:pic>
          <p:nvPicPr>
            <p:cNvPr id="136" name="object 136"/>
            <p:cNvPicPr/>
            <p:nvPr/>
          </p:nvPicPr>
          <p:blipFill>
            <a:blip r:embed="rId15" cstate="print"/>
            <a:stretch>
              <a:fillRect/>
            </a:stretch>
          </p:blipFill>
          <p:spPr>
            <a:xfrm>
              <a:off x="2421636" y="3288791"/>
              <a:ext cx="175259" cy="187451"/>
            </a:xfrm>
            <a:prstGeom prst="rect">
              <a:avLst/>
            </a:prstGeom>
          </p:spPr>
        </p:pic>
        <p:pic>
          <p:nvPicPr>
            <p:cNvPr id="137" name="object 137"/>
            <p:cNvPicPr/>
            <p:nvPr/>
          </p:nvPicPr>
          <p:blipFill>
            <a:blip r:embed="rId16" cstate="print"/>
            <a:stretch>
              <a:fillRect/>
            </a:stretch>
          </p:blipFill>
          <p:spPr>
            <a:xfrm>
              <a:off x="2621280" y="3287267"/>
              <a:ext cx="98890" cy="64007"/>
            </a:xfrm>
            <a:prstGeom prst="rect">
              <a:avLst/>
            </a:prstGeom>
          </p:spPr>
        </p:pic>
        <p:sp>
          <p:nvSpPr>
            <p:cNvPr id="138" name="object 138"/>
            <p:cNvSpPr/>
            <p:nvPr/>
          </p:nvSpPr>
          <p:spPr>
            <a:xfrm>
              <a:off x="2107692" y="3145535"/>
              <a:ext cx="626745" cy="0"/>
            </a:xfrm>
            <a:custGeom>
              <a:avLst/>
              <a:gdLst/>
              <a:ahLst/>
              <a:cxnLst/>
              <a:rect l="l" t="t" r="r" b="b"/>
              <a:pathLst>
                <a:path w="626744">
                  <a:moveTo>
                    <a:pt x="0" y="0"/>
                  </a:moveTo>
                  <a:lnTo>
                    <a:pt x="626364" y="0"/>
                  </a:lnTo>
                </a:path>
              </a:pathLst>
            </a:custGeom>
            <a:ln w="9144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139" name="object 139"/>
          <p:cNvGrpSpPr/>
          <p:nvPr/>
        </p:nvGrpSpPr>
        <p:grpSpPr>
          <a:xfrm>
            <a:off x="6885556" y="3323844"/>
            <a:ext cx="1168628" cy="172720"/>
            <a:chOff x="2993135" y="3323844"/>
            <a:chExt cx="508000" cy="172720"/>
          </a:xfrm>
        </p:grpSpPr>
        <p:pic>
          <p:nvPicPr>
            <p:cNvPr id="140" name="object 140"/>
            <p:cNvPicPr/>
            <p:nvPr/>
          </p:nvPicPr>
          <p:blipFill>
            <a:blip r:embed="rId17" cstate="print"/>
            <a:stretch>
              <a:fillRect/>
            </a:stretch>
          </p:blipFill>
          <p:spPr>
            <a:xfrm>
              <a:off x="2993135" y="3323844"/>
              <a:ext cx="507491" cy="82296"/>
            </a:xfrm>
            <a:prstGeom prst="rect">
              <a:avLst/>
            </a:prstGeom>
          </p:spPr>
        </p:pic>
        <p:pic>
          <p:nvPicPr>
            <p:cNvPr id="141" name="object 141"/>
            <p:cNvPicPr/>
            <p:nvPr/>
          </p:nvPicPr>
          <p:blipFill>
            <a:blip r:embed="rId18" cstate="print"/>
            <a:stretch>
              <a:fillRect/>
            </a:stretch>
          </p:blipFill>
          <p:spPr>
            <a:xfrm>
              <a:off x="3003803" y="3430524"/>
              <a:ext cx="483107" cy="65531"/>
            </a:xfrm>
            <a:prstGeom prst="rect">
              <a:avLst/>
            </a:prstGeom>
          </p:spPr>
        </p:pic>
      </p:grpSp>
      <p:grpSp>
        <p:nvGrpSpPr>
          <p:cNvPr id="142" name="object 142"/>
          <p:cNvGrpSpPr/>
          <p:nvPr/>
        </p:nvGrpSpPr>
        <p:grpSpPr>
          <a:xfrm>
            <a:off x="6475367" y="3525011"/>
            <a:ext cx="1717884" cy="338455"/>
            <a:chOff x="2814827" y="3525011"/>
            <a:chExt cx="746760" cy="338455"/>
          </a:xfrm>
        </p:grpSpPr>
        <p:pic>
          <p:nvPicPr>
            <p:cNvPr id="143" name="object 143"/>
            <p:cNvPicPr/>
            <p:nvPr/>
          </p:nvPicPr>
          <p:blipFill>
            <a:blip r:embed="rId19" cstate="print"/>
            <a:stretch>
              <a:fillRect/>
            </a:stretch>
          </p:blipFill>
          <p:spPr>
            <a:xfrm>
              <a:off x="3090672" y="3566159"/>
              <a:ext cx="91320" cy="62991"/>
            </a:xfrm>
            <a:prstGeom prst="rect">
              <a:avLst/>
            </a:prstGeom>
          </p:spPr>
        </p:pic>
        <p:pic>
          <p:nvPicPr>
            <p:cNvPr id="144" name="object 144"/>
            <p:cNvPicPr/>
            <p:nvPr/>
          </p:nvPicPr>
          <p:blipFill>
            <a:blip r:embed="rId20" cstate="print"/>
            <a:stretch>
              <a:fillRect/>
            </a:stretch>
          </p:blipFill>
          <p:spPr>
            <a:xfrm>
              <a:off x="3214115" y="3564635"/>
              <a:ext cx="187451" cy="64515"/>
            </a:xfrm>
            <a:prstGeom prst="rect">
              <a:avLst/>
            </a:prstGeom>
          </p:spPr>
        </p:pic>
        <p:pic>
          <p:nvPicPr>
            <p:cNvPr id="145" name="object 145"/>
            <p:cNvPicPr/>
            <p:nvPr/>
          </p:nvPicPr>
          <p:blipFill>
            <a:blip r:embed="rId21" cstate="print"/>
            <a:stretch>
              <a:fillRect/>
            </a:stretch>
          </p:blipFill>
          <p:spPr>
            <a:xfrm>
              <a:off x="2996183" y="3672840"/>
              <a:ext cx="99059" cy="187451"/>
            </a:xfrm>
            <a:prstGeom prst="rect">
              <a:avLst/>
            </a:prstGeom>
          </p:spPr>
        </p:pic>
        <p:pic>
          <p:nvPicPr>
            <p:cNvPr id="146" name="object 146"/>
            <p:cNvPicPr/>
            <p:nvPr/>
          </p:nvPicPr>
          <p:blipFill>
            <a:blip r:embed="rId22" cstate="print"/>
            <a:stretch>
              <a:fillRect/>
            </a:stretch>
          </p:blipFill>
          <p:spPr>
            <a:xfrm>
              <a:off x="3122675" y="3671316"/>
              <a:ext cx="249935" cy="192024"/>
            </a:xfrm>
            <a:prstGeom prst="rect">
              <a:avLst/>
            </a:prstGeom>
          </p:spPr>
        </p:pic>
        <p:pic>
          <p:nvPicPr>
            <p:cNvPr id="147" name="object 147"/>
            <p:cNvPicPr/>
            <p:nvPr/>
          </p:nvPicPr>
          <p:blipFill>
            <a:blip r:embed="rId23" cstate="print"/>
            <a:stretch>
              <a:fillRect/>
            </a:stretch>
          </p:blipFill>
          <p:spPr>
            <a:xfrm>
              <a:off x="3396996" y="3671316"/>
              <a:ext cx="100435" cy="64008"/>
            </a:xfrm>
            <a:prstGeom prst="rect">
              <a:avLst/>
            </a:prstGeom>
          </p:spPr>
        </p:pic>
        <p:sp>
          <p:nvSpPr>
            <p:cNvPr id="148" name="object 148"/>
            <p:cNvSpPr/>
            <p:nvPr/>
          </p:nvSpPr>
          <p:spPr>
            <a:xfrm>
              <a:off x="2814827" y="3529583"/>
              <a:ext cx="746760" cy="0"/>
            </a:xfrm>
            <a:custGeom>
              <a:avLst/>
              <a:gdLst/>
              <a:ahLst/>
              <a:cxnLst/>
              <a:rect l="l" t="t" r="r" b="b"/>
              <a:pathLst>
                <a:path w="746760">
                  <a:moveTo>
                    <a:pt x="0" y="0"/>
                  </a:moveTo>
                  <a:lnTo>
                    <a:pt x="746760" y="0"/>
                  </a:lnTo>
                </a:path>
              </a:pathLst>
            </a:custGeom>
            <a:ln w="9144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pic>
        <p:nvPicPr>
          <p:cNvPr id="149" name="object 149"/>
          <p:cNvPicPr/>
          <p:nvPr/>
        </p:nvPicPr>
        <p:blipFill>
          <a:blip r:embed="rId24" cstate="print"/>
          <a:stretch>
            <a:fillRect/>
          </a:stretch>
        </p:blipFill>
        <p:spPr>
          <a:xfrm>
            <a:off x="6545486" y="4754880"/>
            <a:ext cx="1174469" cy="82804"/>
          </a:xfrm>
          <a:prstGeom prst="rect">
            <a:avLst/>
          </a:prstGeom>
        </p:spPr>
      </p:pic>
      <p:grpSp>
        <p:nvGrpSpPr>
          <p:cNvPr id="150" name="object 150"/>
          <p:cNvGrpSpPr/>
          <p:nvPr/>
        </p:nvGrpSpPr>
        <p:grpSpPr>
          <a:xfrm>
            <a:off x="4680355" y="3806952"/>
            <a:ext cx="1322011" cy="172720"/>
            <a:chOff x="2034539" y="3806952"/>
            <a:chExt cx="574675" cy="172720"/>
          </a:xfrm>
        </p:grpSpPr>
        <p:pic>
          <p:nvPicPr>
            <p:cNvPr id="151" name="object 151"/>
            <p:cNvPicPr/>
            <p:nvPr/>
          </p:nvPicPr>
          <p:blipFill>
            <a:blip r:embed="rId25" cstate="print"/>
            <a:stretch>
              <a:fillRect/>
            </a:stretch>
          </p:blipFill>
          <p:spPr>
            <a:xfrm>
              <a:off x="2034539" y="3806952"/>
              <a:ext cx="574571" cy="66039"/>
            </a:xfrm>
            <a:prstGeom prst="rect">
              <a:avLst/>
            </a:prstGeom>
          </p:spPr>
        </p:pic>
        <p:pic>
          <p:nvPicPr>
            <p:cNvPr id="152" name="object 152"/>
            <p:cNvPicPr/>
            <p:nvPr/>
          </p:nvPicPr>
          <p:blipFill>
            <a:blip r:embed="rId26" cstate="print"/>
            <a:stretch>
              <a:fillRect/>
            </a:stretch>
          </p:blipFill>
          <p:spPr>
            <a:xfrm>
              <a:off x="2147315" y="3913632"/>
              <a:ext cx="353567" cy="65531"/>
            </a:xfrm>
            <a:prstGeom prst="rect">
              <a:avLst/>
            </a:prstGeom>
          </p:spPr>
        </p:pic>
      </p:grpSp>
      <p:grpSp>
        <p:nvGrpSpPr>
          <p:cNvPr id="153" name="object 153"/>
          <p:cNvGrpSpPr/>
          <p:nvPr/>
        </p:nvGrpSpPr>
        <p:grpSpPr>
          <a:xfrm>
            <a:off x="5364004" y="4416552"/>
            <a:ext cx="1224138" cy="302260"/>
            <a:chOff x="2331720" y="4416552"/>
            <a:chExt cx="532130" cy="302260"/>
          </a:xfrm>
        </p:grpSpPr>
        <p:pic>
          <p:nvPicPr>
            <p:cNvPr id="154" name="object 154"/>
            <p:cNvPicPr/>
            <p:nvPr/>
          </p:nvPicPr>
          <p:blipFill>
            <a:blip r:embed="rId27" cstate="print"/>
            <a:stretch>
              <a:fillRect/>
            </a:stretch>
          </p:blipFill>
          <p:spPr>
            <a:xfrm>
              <a:off x="2331720" y="4416552"/>
              <a:ext cx="531875" cy="67563"/>
            </a:xfrm>
            <a:prstGeom prst="rect">
              <a:avLst/>
            </a:prstGeom>
          </p:spPr>
        </p:pic>
        <p:pic>
          <p:nvPicPr>
            <p:cNvPr id="155" name="object 155"/>
            <p:cNvPicPr/>
            <p:nvPr/>
          </p:nvPicPr>
          <p:blipFill>
            <a:blip r:embed="rId28" cstate="print"/>
            <a:stretch>
              <a:fillRect/>
            </a:stretch>
          </p:blipFill>
          <p:spPr>
            <a:xfrm>
              <a:off x="2356104" y="4526280"/>
              <a:ext cx="92868" cy="62991"/>
            </a:xfrm>
            <a:prstGeom prst="rect">
              <a:avLst/>
            </a:prstGeom>
          </p:spPr>
        </p:pic>
        <p:pic>
          <p:nvPicPr>
            <p:cNvPr id="156" name="object 156"/>
            <p:cNvPicPr/>
            <p:nvPr/>
          </p:nvPicPr>
          <p:blipFill>
            <a:blip r:embed="rId29" cstate="print"/>
            <a:stretch>
              <a:fillRect/>
            </a:stretch>
          </p:blipFill>
          <p:spPr>
            <a:xfrm>
              <a:off x="2482596" y="4524756"/>
              <a:ext cx="118871" cy="193547"/>
            </a:xfrm>
            <a:prstGeom prst="rect">
              <a:avLst/>
            </a:prstGeom>
          </p:spPr>
        </p:pic>
        <p:pic>
          <p:nvPicPr>
            <p:cNvPr id="157" name="object 157"/>
            <p:cNvPicPr/>
            <p:nvPr/>
          </p:nvPicPr>
          <p:blipFill>
            <a:blip r:embed="rId30" cstate="print"/>
            <a:stretch>
              <a:fillRect/>
            </a:stretch>
          </p:blipFill>
          <p:spPr>
            <a:xfrm>
              <a:off x="2613659" y="4526280"/>
              <a:ext cx="135636" cy="62991"/>
            </a:xfrm>
            <a:prstGeom prst="rect">
              <a:avLst/>
            </a:prstGeom>
          </p:spPr>
        </p:pic>
        <p:pic>
          <p:nvPicPr>
            <p:cNvPr id="158" name="object 158"/>
            <p:cNvPicPr/>
            <p:nvPr/>
          </p:nvPicPr>
          <p:blipFill>
            <a:blip r:embed="rId31" cstate="print"/>
            <a:stretch>
              <a:fillRect/>
            </a:stretch>
          </p:blipFill>
          <p:spPr>
            <a:xfrm>
              <a:off x="2776759" y="4524756"/>
              <a:ext cx="60674" cy="64515"/>
            </a:xfrm>
            <a:prstGeom prst="rect">
              <a:avLst/>
            </a:prstGeom>
          </p:spPr>
        </p:pic>
      </p:grpSp>
      <p:pic>
        <p:nvPicPr>
          <p:cNvPr id="159" name="object 159"/>
          <p:cNvPicPr/>
          <p:nvPr/>
        </p:nvPicPr>
        <p:blipFill>
          <a:blip r:embed="rId32" cstate="print"/>
          <a:stretch>
            <a:fillRect/>
          </a:stretch>
        </p:blipFill>
        <p:spPr>
          <a:xfrm>
            <a:off x="4270169" y="4387597"/>
            <a:ext cx="448751" cy="192023"/>
          </a:xfrm>
          <a:prstGeom prst="rect">
            <a:avLst/>
          </a:prstGeom>
        </p:spPr>
      </p:pic>
      <p:grpSp>
        <p:nvGrpSpPr>
          <p:cNvPr id="160" name="object 160"/>
          <p:cNvGrpSpPr/>
          <p:nvPr/>
        </p:nvGrpSpPr>
        <p:grpSpPr>
          <a:xfrm>
            <a:off x="6089723" y="5775960"/>
            <a:ext cx="1196383" cy="303530"/>
            <a:chOff x="2647188" y="5775960"/>
            <a:chExt cx="520065" cy="303530"/>
          </a:xfrm>
        </p:grpSpPr>
        <p:pic>
          <p:nvPicPr>
            <p:cNvPr id="161" name="object 161"/>
            <p:cNvPicPr/>
            <p:nvPr/>
          </p:nvPicPr>
          <p:blipFill>
            <a:blip r:embed="rId33" cstate="print"/>
            <a:stretch>
              <a:fillRect/>
            </a:stretch>
          </p:blipFill>
          <p:spPr>
            <a:xfrm>
              <a:off x="2647188" y="5775960"/>
              <a:ext cx="519683" cy="65531"/>
            </a:xfrm>
            <a:prstGeom prst="rect">
              <a:avLst/>
            </a:prstGeom>
          </p:spPr>
        </p:pic>
        <p:pic>
          <p:nvPicPr>
            <p:cNvPr id="162" name="object 162"/>
            <p:cNvPicPr/>
            <p:nvPr/>
          </p:nvPicPr>
          <p:blipFill>
            <a:blip r:embed="rId34" cstate="print"/>
            <a:stretch>
              <a:fillRect/>
            </a:stretch>
          </p:blipFill>
          <p:spPr>
            <a:xfrm>
              <a:off x="2653283" y="5882639"/>
              <a:ext cx="316991" cy="196595"/>
            </a:xfrm>
            <a:prstGeom prst="rect">
              <a:avLst/>
            </a:prstGeom>
          </p:spPr>
        </p:pic>
      </p:grpSp>
      <p:grpSp>
        <p:nvGrpSpPr>
          <p:cNvPr id="163" name="object 163"/>
          <p:cNvGrpSpPr/>
          <p:nvPr/>
        </p:nvGrpSpPr>
        <p:grpSpPr>
          <a:xfrm>
            <a:off x="3986191" y="5835396"/>
            <a:ext cx="1086824" cy="196850"/>
            <a:chOff x="1732788" y="5835396"/>
            <a:chExt cx="472440" cy="196850"/>
          </a:xfrm>
        </p:grpSpPr>
        <p:pic>
          <p:nvPicPr>
            <p:cNvPr id="164" name="object 164"/>
            <p:cNvPicPr/>
            <p:nvPr/>
          </p:nvPicPr>
          <p:blipFill>
            <a:blip r:embed="rId35" cstate="print"/>
            <a:stretch>
              <a:fillRect/>
            </a:stretch>
          </p:blipFill>
          <p:spPr>
            <a:xfrm>
              <a:off x="1732788" y="5836919"/>
              <a:ext cx="227075" cy="192023"/>
            </a:xfrm>
            <a:prstGeom prst="rect">
              <a:avLst/>
            </a:prstGeom>
          </p:spPr>
        </p:pic>
        <p:pic>
          <p:nvPicPr>
            <p:cNvPr id="165" name="object 165"/>
            <p:cNvPicPr/>
            <p:nvPr/>
          </p:nvPicPr>
          <p:blipFill>
            <a:blip r:embed="rId36" cstate="print"/>
            <a:stretch>
              <a:fillRect/>
            </a:stretch>
          </p:blipFill>
          <p:spPr>
            <a:xfrm>
              <a:off x="1965959" y="5835396"/>
              <a:ext cx="239268" cy="196595"/>
            </a:xfrm>
            <a:prstGeom prst="rect">
              <a:avLst/>
            </a:prstGeom>
          </p:spPr>
        </p:pic>
      </p:grpSp>
      <p:grpSp>
        <p:nvGrpSpPr>
          <p:cNvPr id="166" name="object 166"/>
          <p:cNvGrpSpPr/>
          <p:nvPr/>
        </p:nvGrpSpPr>
        <p:grpSpPr>
          <a:xfrm>
            <a:off x="2229741" y="5775961"/>
            <a:ext cx="1136491" cy="299085"/>
            <a:chOff x="969263" y="5775960"/>
            <a:chExt cx="494030" cy="299085"/>
          </a:xfrm>
        </p:grpSpPr>
        <p:pic>
          <p:nvPicPr>
            <p:cNvPr id="167" name="object 167"/>
            <p:cNvPicPr/>
            <p:nvPr/>
          </p:nvPicPr>
          <p:blipFill>
            <a:blip r:embed="rId37" cstate="print"/>
            <a:stretch>
              <a:fillRect/>
            </a:stretch>
          </p:blipFill>
          <p:spPr>
            <a:xfrm>
              <a:off x="1071372" y="5777484"/>
              <a:ext cx="91320" cy="62991"/>
            </a:xfrm>
            <a:prstGeom prst="rect">
              <a:avLst/>
            </a:prstGeom>
          </p:spPr>
        </p:pic>
        <p:pic>
          <p:nvPicPr>
            <p:cNvPr id="168" name="object 168"/>
            <p:cNvPicPr/>
            <p:nvPr/>
          </p:nvPicPr>
          <p:blipFill>
            <a:blip r:embed="rId38" cstate="print"/>
            <a:stretch>
              <a:fillRect/>
            </a:stretch>
          </p:blipFill>
          <p:spPr>
            <a:xfrm>
              <a:off x="1197863" y="5775960"/>
              <a:ext cx="155447" cy="64515"/>
            </a:xfrm>
            <a:prstGeom prst="rect">
              <a:avLst/>
            </a:prstGeom>
          </p:spPr>
        </p:pic>
        <p:pic>
          <p:nvPicPr>
            <p:cNvPr id="169" name="object 169"/>
            <p:cNvPicPr/>
            <p:nvPr/>
          </p:nvPicPr>
          <p:blipFill>
            <a:blip r:embed="rId39" cstate="print"/>
            <a:stretch>
              <a:fillRect/>
            </a:stretch>
          </p:blipFill>
          <p:spPr>
            <a:xfrm>
              <a:off x="969263" y="5882639"/>
              <a:ext cx="262127" cy="192023"/>
            </a:xfrm>
            <a:prstGeom prst="rect">
              <a:avLst/>
            </a:prstGeom>
          </p:spPr>
        </p:pic>
        <p:pic>
          <p:nvPicPr>
            <p:cNvPr id="170" name="object 170"/>
            <p:cNvPicPr/>
            <p:nvPr/>
          </p:nvPicPr>
          <p:blipFill>
            <a:blip r:embed="rId40" cstate="print"/>
            <a:stretch>
              <a:fillRect/>
            </a:stretch>
          </p:blipFill>
          <p:spPr>
            <a:xfrm>
              <a:off x="1234440" y="5884164"/>
              <a:ext cx="138684" cy="62483"/>
            </a:xfrm>
            <a:prstGeom prst="rect">
              <a:avLst/>
            </a:prstGeom>
          </p:spPr>
        </p:pic>
        <p:pic>
          <p:nvPicPr>
            <p:cNvPr id="171" name="object 171"/>
            <p:cNvPicPr/>
            <p:nvPr/>
          </p:nvPicPr>
          <p:blipFill>
            <a:blip r:embed="rId31" cstate="print"/>
            <a:stretch>
              <a:fillRect/>
            </a:stretch>
          </p:blipFill>
          <p:spPr>
            <a:xfrm>
              <a:off x="1402111" y="5882639"/>
              <a:ext cx="60674" cy="64007"/>
            </a:xfrm>
            <a:prstGeom prst="rect">
              <a:avLst/>
            </a:prstGeom>
          </p:spPr>
        </p:pic>
      </p:grpSp>
      <p:grpSp>
        <p:nvGrpSpPr>
          <p:cNvPr id="172" name="object 172"/>
          <p:cNvGrpSpPr/>
          <p:nvPr/>
        </p:nvGrpSpPr>
        <p:grpSpPr>
          <a:xfrm>
            <a:off x="2110540" y="4916423"/>
            <a:ext cx="908609" cy="278130"/>
            <a:chOff x="917447" y="4916423"/>
            <a:chExt cx="394970" cy="278130"/>
          </a:xfrm>
        </p:grpSpPr>
        <p:pic>
          <p:nvPicPr>
            <p:cNvPr id="173" name="object 173"/>
            <p:cNvPicPr/>
            <p:nvPr/>
          </p:nvPicPr>
          <p:blipFill>
            <a:blip r:embed="rId41" cstate="print"/>
            <a:stretch>
              <a:fillRect/>
            </a:stretch>
          </p:blipFill>
          <p:spPr>
            <a:xfrm>
              <a:off x="917447" y="4916423"/>
              <a:ext cx="394739" cy="67055"/>
            </a:xfrm>
            <a:prstGeom prst="rect">
              <a:avLst/>
            </a:prstGeom>
          </p:spPr>
        </p:pic>
        <p:pic>
          <p:nvPicPr>
            <p:cNvPr id="174" name="object 174"/>
            <p:cNvPicPr/>
            <p:nvPr/>
          </p:nvPicPr>
          <p:blipFill>
            <a:blip r:embed="rId42" cstate="print"/>
            <a:stretch>
              <a:fillRect/>
            </a:stretch>
          </p:blipFill>
          <p:spPr>
            <a:xfrm>
              <a:off x="934211" y="5026151"/>
              <a:ext cx="138684" cy="62483"/>
            </a:xfrm>
            <a:prstGeom prst="rect">
              <a:avLst/>
            </a:prstGeom>
          </p:spPr>
        </p:pic>
        <p:pic>
          <p:nvPicPr>
            <p:cNvPr id="175" name="object 175"/>
            <p:cNvPicPr/>
            <p:nvPr/>
          </p:nvPicPr>
          <p:blipFill>
            <a:blip r:embed="rId43" cstate="print"/>
            <a:stretch>
              <a:fillRect/>
            </a:stretch>
          </p:blipFill>
          <p:spPr>
            <a:xfrm>
              <a:off x="1106424" y="5024627"/>
              <a:ext cx="187380" cy="64007"/>
            </a:xfrm>
            <a:prstGeom prst="rect">
              <a:avLst/>
            </a:prstGeom>
          </p:spPr>
        </p:pic>
        <p:pic>
          <p:nvPicPr>
            <p:cNvPr id="176" name="object 176"/>
            <p:cNvPicPr/>
            <p:nvPr/>
          </p:nvPicPr>
          <p:blipFill>
            <a:blip r:embed="rId44" cstate="print"/>
            <a:stretch>
              <a:fillRect/>
            </a:stretch>
          </p:blipFill>
          <p:spPr>
            <a:xfrm>
              <a:off x="999743" y="5131307"/>
              <a:ext cx="92868" cy="62991"/>
            </a:xfrm>
            <a:prstGeom prst="rect">
              <a:avLst/>
            </a:prstGeom>
          </p:spPr>
        </p:pic>
        <p:pic>
          <p:nvPicPr>
            <p:cNvPr id="177" name="object 177"/>
            <p:cNvPicPr/>
            <p:nvPr/>
          </p:nvPicPr>
          <p:blipFill>
            <a:blip r:embed="rId16" cstate="print"/>
            <a:stretch>
              <a:fillRect/>
            </a:stretch>
          </p:blipFill>
          <p:spPr>
            <a:xfrm>
              <a:off x="1127759" y="5129783"/>
              <a:ext cx="98890" cy="64515"/>
            </a:xfrm>
            <a:prstGeom prst="rect">
              <a:avLst/>
            </a:prstGeom>
          </p:spPr>
        </p:pic>
      </p:grpSp>
      <p:pic>
        <p:nvPicPr>
          <p:cNvPr id="178" name="object 178"/>
          <p:cNvPicPr/>
          <p:nvPr/>
        </p:nvPicPr>
        <p:blipFill>
          <a:blip r:embed="rId45" cstate="print"/>
          <a:stretch>
            <a:fillRect/>
          </a:stretch>
        </p:blipFill>
        <p:spPr>
          <a:xfrm>
            <a:off x="2338425" y="4050791"/>
            <a:ext cx="452259" cy="192024"/>
          </a:xfrm>
          <a:prstGeom prst="rect">
            <a:avLst/>
          </a:prstGeom>
        </p:spPr>
      </p:pic>
      <p:grpSp>
        <p:nvGrpSpPr>
          <p:cNvPr id="179" name="object 179"/>
          <p:cNvGrpSpPr/>
          <p:nvPr/>
        </p:nvGrpSpPr>
        <p:grpSpPr>
          <a:xfrm>
            <a:off x="1588166" y="4389121"/>
            <a:ext cx="1227060" cy="300355"/>
            <a:chOff x="690372" y="4389120"/>
            <a:chExt cx="533400" cy="300355"/>
          </a:xfrm>
        </p:grpSpPr>
        <p:pic>
          <p:nvPicPr>
            <p:cNvPr id="180" name="object 180"/>
            <p:cNvPicPr/>
            <p:nvPr/>
          </p:nvPicPr>
          <p:blipFill>
            <a:blip r:embed="rId46" cstate="print"/>
            <a:stretch>
              <a:fillRect/>
            </a:stretch>
          </p:blipFill>
          <p:spPr>
            <a:xfrm>
              <a:off x="690372" y="4389120"/>
              <a:ext cx="533400" cy="67055"/>
            </a:xfrm>
            <a:prstGeom prst="rect">
              <a:avLst/>
            </a:prstGeom>
          </p:spPr>
        </p:pic>
        <p:pic>
          <p:nvPicPr>
            <p:cNvPr id="181" name="object 181"/>
            <p:cNvPicPr/>
            <p:nvPr/>
          </p:nvPicPr>
          <p:blipFill>
            <a:blip r:embed="rId47" cstate="print"/>
            <a:stretch>
              <a:fillRect/>
            </a:stretch>
          </p:blipFill>
          <p:spPr>
            <a:xfrm>
              <a:off x="716279" y="4497324"/>
              <a:ext cx="91320" cy="62991"/>
            </a:xfrm>
            <a:prstGeom prst="rect">
              <a:avLst/>
            </a:prstGeom>
          </p:spPr>
        </p:pic>
        <p:pic>
          <p:nvPicPr>
            <p:cNvPr id="182" name="object 182"/>
            <p:cNvPicPr/>
            <p:nvPr/>
          </p:nvPicPr>
          <p:blipFill>
            <a:blip r:embed="rId48" cstate="print"/>
            <a:stretch>
              <a:fillRect/>
            </a:stretch>
          </p:blipFill>
          <p:spPr>
            <a:xfrm>
              <a:off x="842772" y="4495800"/>
              <a:ext cx="118871" cy="193548"/>
            </a:xfrm>
            <a:prstGeom prst="rect">
              <a:avLst/>
            </a:prstGeom>
          </p:spPr>
        </p:pic>
        <p:pic>
          <p:nvPicPr>
            <p:cNvPr id="183" name="object 183"/>
            <p:cNvPicPr/>
            <p:nvPr/>
          </p:nvPicPr>
          <p:blipFill>
            <a:blip r:embed="rId49" cstate="print"/>
            <a:stretch>
              <a:fillRect/>
            </a:stretch>
          </p:blipFill>
          <p:spPr>
            <a:xfrm>
              <a:off x="973835" y="4497324"/>
              <a:ext cx="134112" cy="62991"/>
            </a:xfrm>
            <a:prstGeom prst="rect">
              <a:avLst/>
            </a:prstGeom>
          </p:spPr>
        </p:pic>
        <p:pic>
          <p:nvPicPr>
            <p:cNvPr id="184" name="object 184"/>
            <p:cNvPicPr/>
            <p:nvPr/>
          </p:nvPicPr>
          <p:blipFill>
            <a:blip r:embed="rId31" cstate="print"/>
            <a:stretch>
              <a:fillRect/>
            </a:stretch>
          </p:blipFill>
          <p:spPr>
            <a:xfrm>
              <a:off x="1136935" y="4495800"/>
              <a:ext cx="60674" cy="64515"/>
            </a:xfrm>
            <a:prstGeom prst="rect">
              <a:avLst/>
            </a:prstGeom>
          </p:spPr>
        </p:pic>
      </p:grpSp>
      <p:grpSp>
        <p:nvGrpSpPr>
          <p:cNvPr id="185" name="object 185"/>
          <p:cNvGrpSpPr/>
          <p:nvPr/>
        </p:nvGrpSpPr>
        <p:grpSpPr>
          <a:xfrm>
            <a:off x="7085394" y="3747516"/>
            <a:ext cx="109559" cy="48895"/>
            <a:chOff x="3080004" y="3747515"/>
            <a:chExt cx="47625" cy="48895"/>
          </a:xfrm>
        </p:grpSpPr>
        <p:sp>
          <p:nvSpPr>
            <p:cNvPr id="186" name="object 186"/>
            <p:cNvSpPr/>
            <p:nvPr/>
          </p:nvSpPr>
          <p:spPr>
            <a:xfrm>
              <a:off x="3084576" y="3752087"/>
              <a:ext cx="38100" cy="40005"/>
            </a:xfrm>
            <a:custGeom>
              <a:avLst/>
              <a:gdLst/>
              <a:ahLst/>
              <a:cxnLst/>
              <a:rect l="l" t="t" r="r" b="b"/>
              <a:pathLst>
                <a:path w="38100" h="40004">
                  <a:moveTo>
                    <a:pt x="18288" y="39624"/>
                  </a:moveTo>
                  <a:lnTo>
                    <a:pt x="10929" y="38028"/>
                  </a:lnTo>
                  <a:lnTo>
                    <a:pt x="5143" y="33718"/>
                  </a:lnTo>
                  <a:lnTo>
                    <a:pt x="1357" y="27408"/>
                  </a:lnTo>
                  <a:lnTo>
                    <a:pt x="0" y="19812"/>
                  </a:lnTo>
                  <a:lnTo>
                    <a:pt x="1357" y="12215"/>
                  </a:lnTo>
                  <a:lnTo>
                    <a:pt x="5143" y="5905"/>
                  </a:lnTo>
                  <a:lnTo>
                    <a:pt x="10929" y="1595"/>
                  </a:lnTo>
                  <a:lnTo>
                    <a:pt x="18288" y="0"/>
                  </a:lnTo>
                  <a:lnTo>
                    <a:pt x="25884" y="1595"/>
                  </a:lnTo>
                  <a:lnTo>
                    <a:pt x="32194" y="5905"/>
                  </a:lnTo>
                  <a:lnTo>
                    <a:pt x="36504" y="12215"/>
                  </a:lnTo>
                  <a:lnTo>
                    <a:pt x="38100" y="19812"/>
                  </a:lnTo>
                  <a:lnTo>
                    <a:pt x="36504" y="27408"/>
                  </a:lnTo>
                  <a:lnTo>
                    <a:pt x="32194" y="33718"/>
                  </a:lnTo>
                  <a:lnTo>
                    <a:pt x="25884" y="38028"/>
                  </a:lnTo>
                  <a:lnTo>
                    <a:pt x="18288" y="39624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87" name="object 187"/>
            <p:cNvSpPr/>
            <p:nvPr/>
          </p:nvSpPr>
          <p:spPr>
            <a:xfrm>
              <a:off x="3084576" y="3752087"/>
              <a:ext cx="38100" cy="40005"/>
            </a:xfrm>
            <a:custGeom>
              <a:avLst/>
              <a:gdLst/>
              <a:ahLst/>
              <a:cxnLst/>
              <a:rect l="l" t="t" r="r" b="b"/>
              <a:pathLst>
                <a:path w="38100" h="40004">
                  <a:moveTo>
                    <a:pt x="0" y="19812"/>
                  </a:moveTo>
                  <a:lnTo>
                    <a:pt x="1357" y="12215"/>
                  </a:lnTo>
                  <a:lnTo>
                    <a:pt x="5143" y="5905"/>
                  </a:lnTo>
                  <a:lnTo>
                    <a:pt x="10929" y="1595"/>
                  </a:lnTo>
                  <a:lnTo>
                    <a:pt x="18288" y="0"/>
                  </a:lnTo>
                  <a:lnTo>
                    <a:pt x="25884" y="1595"/>
                  </a:lnTo>
                  <a:lnTo>
                    <a:pt x="32194" y="5905"/>
                  </a:lnTo>
                  <a:lnTo>
                    <a:pt x="36504" y="12215"/>
                  </a:lnTo>
                  <a:lnTo>
                    <a:pt x="38100" y="19812"/>
                  </a:lnTo>
                  <a:lnTo>
                    <a:pt x="36504" y="27408"/>
                  </a:lnTo>
                  <a:lnTo>
                    <a:pt x="32194" y="33718"/>
                  </a:lnTo>
                  <a:lnTo>
                    <a:pt x="25884" y="38028"/>
                  </a:lnTo>
                  <a:lnTo>
                    <a:pt x="18288" y="39624"/>
                  </a:lnTo>
                  <a:lnTo>
                    <a:pt x="10929" y="38028"/>
                  </a:lnTo>
                  <a:lnTo>
                    <a:pt x="5143" y="33718"/>
                  </a:lnTo>
                  <a:lnTo>
                    <a:pt x="1357" y="27408"/>
                  </a:lnTo>
                  <a:lnTo>
                    <a:pt x="0" y="19812"/>
                  </a:lnTo>
                </a:path>
              </a:pathLst>
            </a:custGeom>
            <a:ln w="9144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188" name="object 188"/>
          <p:cNvSpPr/>
          <p:nvPr/>
        </p:nvSpPr>
        <p:spPr>
          <a:xfrm>
            <a:off x="10075913" y="2124455"/>
            <a:ext cx="5504239" cy="355600"/>
          </a:xfrm>
          <a:custGeom>
            <a:avLst/>
            <a:gdLst/>
            <a:ahLst/>
            <a:cxnLst/>
            <a:rect l="l" t="t" r="r" b="b"/>
            <a:pathLst>
              <a:path w="2392679" h="355600">
                <a:moveTo>
                  <a:pt x="0" y="0"/>
                </a:moveTo>
                <a:lnTo>
                  <a:pt x="2392679" y="0"/>
                </a:lnTo>
              </a:path>
              <a:path w="2392679" h="355600">
                <a:moveTo>
                  <a:pt x="0" y="0"/>
                </a:moveTo>
                <a:lnTo>
                  <a:pt x="0" y="341376"/>
                </a:lnTo>
              </a:path>
              <a:path w="2392679" h="355600">
                <a:moveTo>
                  <a:pt x="2391156" y="0"/>
                </a:moveTo>
                <a:lnTo>
                  <a:pt x="2391156" y="355092"/>
                </a:lnTo>
              </a:path>
            </a:pathLst>
          </a:custGeom>
          <a:ln w="1524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9" name="object 189"/>
          <p:cNvSpPr/>
          <p:nvPr/>
        </p:nvSpPr>
        <p:spPr>
          <a:xfrm>
            <a:off x="10075913" y="3147060"/>
            <a:ext cx="5504239" cy="0"/>
          </a:xfrm>
          <a:custGeom>
            <a:avLst/>
            <a:gdLst/>
            <a:ahLst/>
            <a:cxnLst/>
            <a:rect l="l" t="t" r="r" b="b"/>
            <a:pathLst>
              <a:path w="2392679">
                <a:moveTo>
                  <a:pt x="0" y="0"/>
                </a:moveTo>
                <a:lnTo>
                  <a:pt x="2392679" y="0"/>
                </a:lnTo>
              </a:path>
            </a:pathLst>
          </a:custGeom>
          <a:ln w="1524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0" name="object 190"/>
          <p:cNvSpPr/>
          <p:nvPr/>
        </p:nvSpPr>
        <p:spPr>
          <a:xfrm>
            <a:off x="9981252" y="2465833"/>
            <a:ext cx="192824" cy="681355"/>
          </a:xfrm>
          <a:custGeom>
            <a:avLst/>
            <a:gdLst/>
            <a:ahLst/>
            <a:cxnLst/>
            <a:rect l="l" t="t" r="r" b="b"/>
            <a:pathLst>
              <a:path w="83820" h="681355">
                <a:moveTo>
                  <a:pt x="3048" y="339851"/>
                </a:moveTo>
                <a:lnTo>
                  <a:pt x="83820" y="339851"/>
                </a:lnTo>
                <a:lnTo>
                  <a:pt x="83820" y="0"/>
                </a:lnTo>
                <a:lnTo>
                  <a:pt x="0" y="0"/>
                </a:lnTo>
                <a:lnTo>
                  <a:pt x="3048" y="339851"/>
                </a:lnTo>
                <a:close/>
              </a:path>
              <a:path w="83820" h="681355">
                <a:moveTo>
                  <a:pt x="41148" y="339851"/>
                </a:moveTo>
                <a:lnTo>
                  <a:pt x="41148" y="681227"/>
                </a:lnTo>
              </a:path>
            </a:pathLst>
          </a:custGeom>
          <a:ln w="1524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1" name="object 191"/>
          <p:cNvSpPr/>
          <p:nvPr/>
        </p:nvSpPr>
        <p:spPr>
          <a:xfrm>
            <a:off x="15576647" y="2791967"/>
            <a:ext cx="0" cy="355600"/>
          </a:xfrm>
          <a:custGeom>
            <a:avLst/>
            <a:gdLst/>
            <a:ahLst/>
            <a:cxnLst/>
            <a:rect l="l" t="t" r="r" b="b"/>
            <a:pathLst>
              <a:path h="355600">
                <a:moveTo>
                  <a:pt x="0" y="0"/>
                </a:moveTo>
                <a:lnTo>
                  <a:pt x="0" y="355091"/>
                </a:lnTo>
              </a:path>
            </a:pathLst>
          </a:custGeom>
          <a:ln w="1524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grpSp>
        <p:nvGrpSpPr>
          <p:cNvPr id="192" name="object 192"/>
          <p:cNvGrpSpPr/>
          <p:nvPr/>
        </p:nvGrpSpPr>
        <p:grpSpPr>
          <a:xfrm>
            <a:off x="12642221" y="2124455"/>
            <a:ext cx="365196" cy="617220"/>
            <a:chOff x="5495544" y="2124455"/>
            <a:chExt cx="158750" cy="617220"/>
          </a:xfrm>
        </p:grpSpPr>
        <p:sp>
          <p:nvSpPr>
            <p:cNvPr id="193" name="object 193"/>
            <p:cNvSpPr/>
            <p:nvPr/>
          </p:nvSpPr>
          <p:spPr>
            <a:xfrm>
              <a:off x="5574792" y="2124455"/>
              <a:ext cx="0" cy="398145"/>
            </a:xfrm>
            <a:custGeom>
              <a:avLst/>
              <a:gdLst/>
              <a:ahLst/>
              <a:cxnLst/>
              <a:rect l="l" t="t" r="r" b="b"/>
              <a:pathLst>
                <a:path h="398144">
                  <a:moveTo>
                    <a:pt x="0" y="0"/>
                  </a:moveTo>
                  <a:lnTo>
                    <a:pt x="0" y="397763"/>
                  </a:lnTo>
                </a:path>
              </a:pathLst>
            </a:custGeom>
            <a:ln w="1524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194" name="object 194"/>
            <p:cNvPicPr/>
            <p:nvPr/>
          </p:nvPicPr>
          <p:blipFill>
            <a:blip r:embed="rId50" cstate="print"/>
            <a:stretch>
              <a:fillRect/>
            </a:stretch>
          </p:blipFill>
          <p:spPr>
            <a:xfrm>
              <a:off x="5495544" y="2529840"/>
              <a:ext cx="158495" cy="211835"/>
            </a:xfrm>
            <a:prstGeom prst="rect">
              <a:avLst/>
            </a:prstGeom>
          </p:spPr>
        </p:pic>
      </p:grpSp>
      <p:grpSp>
        <p:nvGrpSpPr>
          <p:cNvPr id="195" name="object 195"/>
          <p:cNvGrpSpPr/>
          <p:nvPr/>
        </p:nvGrpSpPr>
        <p:grpSpPr>
          <a:xfrm>
            <a:off x="15205023" y="2474976"/>
            <a:ext cx="747922" cy="321945"/>
            <a:chOff x="6609588" y="2474975"/>
            <a:chExt cx="325120" cy="321945"/>
          </a:xfrm>
        </p:grpSpPr>
        <p:sp>
          <p:nvSpPr>
            <p:cNvPr id="196" name="object 196"/>
            <p:cNvSpPr/>
            <p:nvPr/>
          </p:nvSpPr>
          <p:spPr>
            <a:xfrm>
              <a:off x="6617208" y="2482595"/>
              <a:ext cx="309880" cy="306705"/>
            </a:xfrm>
            <a:custGeom>
              <a:avLst/>
              <a:gdLst/>
              <a:ahLst/>
              <a:cxnLst/>
              <a:rect l="l" t="t" r="r" b="b"/>
              <a:pathLst>
                <a:path w="309879" h="306705">
                  <a:moveTo>
                    <a:pt x="0" y="153924"/>
                  </a:moveTo>
                  <a:lnTo>
                    <a:pt x="7815" y="105143"/>
                  </a:lnTo>
                  <a:lnTo>
                    <a:pt x="29602" y="62874"/>
                  </a:lnTo>
                  <a:lnTo>
                    <a:pt x="62874" y="29602"/>
                  </a:lnTo>
                  <a:lnTo>
                    <a:pt x="105143" y="7815"/>
                  </a:lnTo>
                  <a:lnTo>
                    <a:pt x="153924" y="0"/>
                  </a:lnTo>
                  <a:lnTo>
                    <a:pt x="202862" y="7815"/>
                  </a:lnTo>
                  <a:lnTo>
                    <a:pt x="245510" y="29602"/>
                  </a:lnTo>
                  <a:lnTo>
                    <a:pt x="279233" y="62874"/>
                  </a:lnTo>
                  <a:lnTo>
                    <a:pt x="301398" y="105143"/>
                  </a:lnTo>
                  <a:lnTo>
                    <a:pt x="309372" y="153924"/>
                  </a:lnTo>
                  <a:lnTo>
                    <a:pt x="301398" y="201960"/>
                  </a:lnTo>
                  <a:lnTo>
                    <a:pt x="279233" y="243779"/>
                  </a:lnTo>
                  <a:lnTo>
                    <a:pt x="245510" y="276819"/>
                  </a:lnTo>
                  <a:lnTo>
                    <a:pt x="202862" y="298521"/>
                  </a:lnTo>
                  <a:lnTo>
                    <a:pt x="153924" y="306324"/>
                  </a:lnTo>
                  <a:lnTo>
                    <a:pt x="105143" y="298521"/>
                  </a:lnTo>
                  <a:lnTo>
                    <a:pt x="62874" y="276819"/>
                  </a:lnTo>
                  <a:lnTo>
                    <a:pt x="29602" y="243779"/>
                  </a:lnTo>
                  <a:lnTo>
                    <a:pt x="7815" y="201960"/>
                  </a:lnTo>
                  <a:lnTo>
                    <a:pt x="0" y="153924"/>
                  </a:lnTo>
                </a:path>
              </a:pathLst>
            </a:custGeom>
            <a:ln w="1524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197" name="object 197"/>
            <p:cNvPicPr/>
            <p:nvPr/>
          </p:nvPicPr>
          <p:blipFill>
            <a:blip r:embed="rId51" cstate="print"/>
            <a:stretch>
              <a:fillRect/>
            </a:stretch>
          </p:blipFill>
          <p:spPr>
            <a:xfrm>
              <a:off x="6673596" y="2590799"/>
              <a:ext cx="195071" cy="89916"/>
            </a:xfrm>
            <a:prstGeom prst="rect">
              <a:avLst/>
            </a:prstGeom>
          </p:spPr>
        </p:pic>
      </p:grpSp>
      <p:sp>
        <p:nvSpPr>
          <p:cNvPr id="198" name="object 198"/>
          <p:cNvSpPr/>
          <p:nvPr/>
        </p:nvSpPr>
        <p:spPr>
          <a:xfrm>
            <a:off x="12824527" y="2749297"/>
            <a:ext cx="0" cy="398145"/>
          </a:xfrm>
          <a:custGeom>
            <a:avLst/>
            <a:gdLst/>
            <a:ahLst/>
            <a:cxnLst/>
            <a:rect l="l" t="t" r="r" b="b"/>
            <a:pathLst>
              <a:path h="398144">
                <a:moveTo>
                  <a:pt x="0" y="397763"/>
                </a:moveTo>
                <a:lnTo>
                  <a:pt x="0" y="0"/>
                </a:lnTo>
              </a:path>
            </a:pathLst>
          </a:custGeom>
          <a:ln w="1524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pic>
        <p:nvPicPr>
          <p:cNvPr id="199" name="object 199"/>
          <p:cNvPicPr/>
          <p:nvPr/>
        </p:nvPicPr>
        <p:blipFill>
          <a:blip r:embed="rId52" cstate="print"/>
          <a:stretch>
            <a:fillRect/>
          </a:stretch>
        </p:blipFill>
        <p:spPr>
          <a:xfrm>
            <a:off x="15958786" y="2596897"/>
            <a:ext cx="308518" cy="193547"/>
          </a:xfrm>
          <a:prstGeom prst="rect">
            <a:avLst/>
          </a:prstGeom>
        </p:spPr>
      </p:pic>
      <p:pic>
        <p:nvPicPr>
          <p:cNvPr id="200" name="object 200"/>
          <p:cNvPicPr/>
          <p:nvPr/>
        </p:nvPicPr>
        <p:blipFill>
          <a:blip r:embed="rId53" cstate="print"/>
          <a:stretch>
            <a:fillRect/>
          </a:stretch>
        </p:blipFill>
        <p:spPr>
          <a:xfrm>
            <a:off x="9343182" y="2596897"/>
            <a:ext cx="553928" cy="196595"/>
          </a:xfrm>
          <a:prstGeom prst="rect">
            <a:avLst/>
          </a:prstGeom>
        </p:spPr>
      </p:pic>
      <p:pic>
        <p:nvPicPr>
          <p:cNvPr id="201" name="object 201"/>
          <p:cNvPicPr/>
          <p:nvPr/>
        </p:nvPicPr>
        <p:blipFill>
          <a:blip r:embed="rId54" cstate="print"/>
          <a:stretch>
            <a:fillRect/>
          </a:stretch>
        </p:blipFill>
        <p:spPr>
          <a:xfrm>
            <a:off x="12225021" y="2596897"/>
            <a:ext cx="276965" cy="193547"/>
          </a:xfrm>
          <a:prstGeom prst="rect">
            <a:avLst/>
          </a:prstGeom>
        </p:spPr>
      </p:pic>
      <p:grpSp>
        <p:nvGrpSpPr>
          <p:cNvPr id="202" name="object 202"/>
          <p:cNvGrpSpPr/>
          <p:nvPr/>
        </p:nvGrpSpPr>
        <p:grpSpPr>
          <a:xfrm>
            <a:off x="13087469" y="2353056"/>
            <a:ext cx="354971" cy="567055"/>
            <a:chOff x="5689092" y="2353055"/>
            <a:chExt cx="154305" cy="567055"/>
          </a:xfrm>
        </p:grpSpPr>
        <p:sp>
          <p:nvSpPr>
            <p:cNvPr id="203" name="object 203"/>
            <p:cNvSpPr/>
            <p:nvPr/>
          </p:nvSpPr>
          <p:spPr>
            <a:xfrm>
              <a:off x="5716523" y="2426208"/>
              <a:ext cx="0" cy="494030"/>
            </a:xfrm>
            <a:custGeom>
              <a:avLst/>
              <a:gdLst/>
              <a:ahLst/>
              <a:cxnLst/>
              <a:rect l="l" t="t" r="r" b="b"/>
              <a:pathLst>
                <a:path h="494030">
                  <a:moveTo>
                    <a:pt x="0" y="493775"/>
                  </a:moveTo>
                  <a:lnTo>
                    <a:pt x="0" y="0"/>
                  </a:lnTo>
                </a:path>
              </a:pathLst>
            </a:custGeom>
            <a:ln w="9144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04" name="object 204"/>
            <p:cNvSpPr/>
            <p:nvPr/>
          </p:nvSpPr>
          <p:spPr>
            <a:xfrm>
              <a:off x="5689092" y="2353055"/>
              <a:ext cx="55244" cy="81280"/>
            </a:xfrm>
            <a:custGeom>
              <a:avLst/>
              <a:gdLst/>
              <a:ahLst/>
              <a:cxnLst/>
              <a:rect l="l" t="t" r="r" b="b"/>
              <a:pathLst>
                <a:path w="55245" h="81280">
                  <a:moveTo>
                    <a:pt x="54863" y="80772"/>
                  </a:moveTo>
                  <a:lnTo>
                    <a:pt x="0" y="80772"/>
                  </a:lnTo>
                  <a:lnTo>
                    <a:pt x="27431" y="0"/>
                  </a:lnTo>
                  <a:lnTo>
                    <a:pt x="54863" y="80772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205" name="object 205"/>
            <p:cNvPicPr/>
            <p:nvPr/>
          </p:nvPicPr>
          <p:blipFill>
            <a:blip r:embed="rId55" cstate="print"/>
            <a:stretch>
              <a:fillRect/>
            </a:stretch>
          </p:blipFill>
          <p:spPr>
            <a:xfrm>
              <a:off x="5765292" y="2596896"/>
              <a:ext cx="77723" cy="193547"/>
            </a:xfrm>
            <a:prstGeom prst="rect">
              <a:avLst/>
            </a:prstGeom>
          </p:spPr>
        </p:pic>
      </p:grpSp>
      <p:grpSp>
        <p:nvGrpSpPr>
          <p:cNvPr id="206" name="object 206"/>
          <p:cNvGrpSpPr/>
          <p:nvPr/>
        </p:nvGrpSpPr>
        <p:grpSpPr>
          <a:xfrm>
            <a:off x="13609843" y="2042161"/>
            <a:ext cx="1437413" cy="52069"/>
            <a:chOff x="5916167" y="2042160"/>
            <a:chExt cx="624840" cy="52069"/>
          </a:xfrm>
        </p:grpSpPr>
        <p:sp>
          <p:nvSpPr>
            <p:cNvPr id="207" name="object 207"/>
            <p:cNvSpPr/>
            <p:nvPr/>
          </p:nvSpPr>
          <p:spPr>
            <a:xfrm>
              <a:off x="5916167" y="2066544"/>
              <a:ext cx="550545" cy="0"/>
            </a:xfrm>
            <a:custGeom>
              <a:avLst/>
              <a:gdLst/>
              <a:ahLst/>
              <a:cxnLst/>
              <a:rect l="l" t="t" r="r" b="b"/>
              <a:pathLst>
                <a:path w="550545">
                  <a:moveTo>
                    <a:pt x="0" y="0"/>
                  </a:moveTo>
                  <a:lnTo>
                    <a:pt x="550164" y="0"/>
                  </a:lnTo>
                </a:path>
              </a:pathLst>
            </a:custGeom>
            <a:ln w="9144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08" name="object 208"/>
            <p:cNvSpPr/>
            <p:nvPr/>
          </p:nvSpPr>
          <p:spPr>
            <a:xfrm>
              <a:off x="6458712" y="2042160"/>
              <a:ext cx="82550" cy="52069"/>
            </a:xfrm>
            <a:custGeom>
              <a:avLst/>
              <a:gdLst/>
              <a:ahLst/>
              <a:cxnLst/>
              <a:rect l="l" t="t" r="r" b="b"/>
              <a:pathLst>
                <a:path w="82550" h="52069">
                  <a:moveTo>
                    <a:pt x="0" y="51816"/>
                  </a:moveTo>
                  <a:lnTo>
                    <a:pt x="0" y="0"/>
                  </a:lnTo>
                  <a:lnTo>
                    <a:pt x="82295" y="24384"/>
                  </a:lnTo>
                  <a:lnTo>
                    <a:pt x="0" y="51816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209" name="object 209"/>
          <p:cNvGrpSpPr/>
          <p:nvPr/>
        </p:nvGrpSpPr>
        <p:grpSpPr>
          <a:xfrm>
            <a:off x="10338856" y="2407920"/>
            <a:ext cx="354971" cy="455930"/>
            <a:chOff x="4494276" y="2407920"/>
            <a:chExt cx="154305" cy="455930"/>
          </a:xfrm>
        </p:grpSpPr>
        <p:sp>
          <p:nvSpPr>
            <p:cNvPr id="210" name="object 210"/>
            <p:cNvSpPr/>
            <p:nvPr/>
          </p:nvSpPr>
          <p:spPr>
            <a:xfrm>
              <a:off x="4521708" y="2484119"/>
              <a:ext cx="0" cy="379730"/>
            </a:xfrm>
            <a:custGeom>
              <a:avLst/>
              <a:gdLst/>
              <a:ahLst/>
              <a:cxnLst/>
              <a:rect l="l" t="t" r="r" b="b"/>
              <a:pathLst>
                <a:path h="379730">
                  <a:moveTo>
                    <a:pt x="0" y="379476"/>
                  </a:moveTo>
                  <a:lnTo>
                    <a:pt x="0" y="0"/>
                  </a:lnTo>
                </a:path>
              </a:pathLst>
            </a:custGeom>
            <a:ln w="9144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11" name="object 211"/>
            <p:cNvSpPr/>
            <p:nvPr/>
          </p:nvSpPr>
          <p:spPr>
            <a:xfrm>
              <a:off x="4494276" y="2407920"/>
              <a:ext cx="55244" cy="82550"/>
            </a:xfrm>
            <a:custGeom>
              <a:avLst/>
              <a:gdLst/>
              <a:ahLst/>
              <a:cxnLst/>
              <a:rect l="l" t="t" r="r" b="b"/>
              <a:pathLst>
                <a:path w="55245" h="82550">
                  <a:moveTo>
                    <a:pt x="54864" y="82295"/>
                  </a:moveTo>
                  <a:lnTo>
                    <a:pt x="0" y="82295"/>
                  </a:lnTo>
                  <a:lnTo>
                    <a:pt x="27432" y="0"/>
                  </a:lnTo>
                  <a:lnTo>
                    <a:pt x="54864" y="82295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212" name="object 212"/>
            <p:cNvPicPr/>
            <p:nvPr/>
          </p:nvPicPr>
          <p:blipFill>
            <a:blip r:embed="rId56" cstate="print"/>
            <a:stretch>
              <a:fillRect/>
            </a:stretch>
          </p:blipFill>
          <p:spPr>
            <a:xfrm>
              <a:off x="4568952" y="2596896"/>
              <a:ext cx="79248" cy="193547"/>
            </a:xfrm>
            <a:prstGeom prst="rect">
              <a:avLst/>
            </a:prstGeom>
          </p:spPr>
        </p:pic>
      </p:grpSp>
      <p:pic>
        <p:nvPicPr>
          <p:cNvPr id="213" name="object 213"/>
          <p:cNvPicPr/>
          <p:nvPr/>
        </p:nvPicPr>
        <p:blipFill>
          <a:blip r:embed="rId57" cstate="print"/>
          <a:stretch>
            <a:fillRect/>
          </a:stretch>
        </p:blipFill>
        <p:spPr>
          <a:xfrm>
            <a:off x="14142739" y="1965960"/>
            <a:ext cx="136727" cy="193548"/>
          </a:xfrm>
          <a:prstGeom prst="rect">
            <a:avLst/>
          </a:prstGeom>
        </p:spPr>
      </p:pic>
      <p:grpSp>
        <p:nvGrpSpPr>
          <p:cNvPr id="214" name="object 214"/>
          <p:cNvGrpSpPr/>
          <p:nvPr/>
        </p:nvGrpSpPr>
        <p:grpSpPr>
          <a:xfrm>
            <a:off x="12768434" y="2097024"/>
            <a:ext cx="112480" cy="47625"/>
            <a:chOff x="5550408" y="2097023"/>
            <a:chExt cx="48895" cy="47625"/>
          </a:xfrm>
        </p:grpSpPr>
        <p:sp>
          <p:nvSpPr>
            <p:cNvPr id="215" name="object 215"/>
            <p:cNvSpPr/>
            <p:nvPr/>
          </p:nvSpPr>
          <p:spPr>
            <a:xfrm>
              <a:off x="5554980" y="2101595"/>
              <a:ext cx="40005" cy="38100"/>
            </a:xfrm>
            <a:custGeom>
              <a:avLst/>
              <a:gdLst/>
              <a:ahLst/>
              <a:cxnLst/>
              <a:rect l="l" t="t" r="r" b="b"/>
              <a:pathLst>
                <a:path w="40004" h="38100">
                  <a:moveTo>
                    <a:pt x="19812" y="38100"/>
                  </a:moveTo>
                  <a:lnTo>
                    <a:pt x="12215" y="36504"/>
                  </a:lnTo>
                  <a:lnTo>
                    <a:pt x="5905" y="32194"/>
                  </a:lnTo>
                  <a:lnTo>
                    <a:pt x="1595" y="25884"/>
                  </a:lnTo>
                  <a:lnTo>
                    <a:pt x="0" y="18288"/>
                  </a:lnTo>
                  <a:lnTo>
                    <a:pt x="1595" y="10929"/>
                  </a:lnTo>
                  <a:lnTo>
                    <a:pt x="5905" y="5143"/>
                  </a:lnTo>
                  <a:lnTo>
                    <a:pt x="12215" y="1357"/>
                  </a:lnTo>
                  <a:lnTo>
                    <a:pt x="19812" y="0"/>
                  </a:lnTo>
                  <a:lnTo>
                    <a:pt x="27408" y="1357"/>
                  </a:lnTo>
                  <a:lnTo>
                    <a:pt x="33718" y="5143"/>
                  </a:lnTo>
                  <a:lnTo>
                    <a:pt x="38028" y="10929"/>
                  </a:lnTo>
                  <a:lnTo>
                    <a:pt x="39624" y="18288"/>
                  </a:lnTo>
                  <a:lnTo>
                    <a:pt x="38028" y="25884"/>
                  </a:lnTo>
                  <a:lnTo>
                    <a:pt x="33718" y="32194"/>
                  </a:lnTo>
                  <a:lnTo>
                    <a:pt x="27408" y="36504"/>
                  </a:lnTo>
                  <a:lnTo>
                    <a:pt x="19812" y="3810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16" name="object 216"/>
            <p:cNvSpPr/>
            <p:nvPr/>
          </p:nvSpPr>
          <p:spPr>
            <a:xfrm>
              <a:off x="5554980" y="2101595"/>
              <a:ext cx="40005" cy="38100"/>
            </a:xfrm>
            <a:custGeom>
              <a:avLst/>
              <a:gdLst/>
              <a:ahLst/>
              <a:cxnLst/>
              <a:rect l="l" t="t" r="r" b="b"/>
              <a:pathLst>
                <a:path w="40004" h="38100">
                  <a:moveTo>
                    <a:pt x="0" y="18288"/>
                  </a:moveTo>
                  <a:lnTo>
                    <a:pt x="1595" y="10929"/>
                  </a:lnTo>
                  <a:lnTo>
                    <a:pt x="5905" y="5143"/>
                  </a:lnTo>
                  <a:lnTo>
                    <a:pt x="12215" y="1357"/>
                  </a:lnTo>
                  <a:lnTo>
                    <a:pt x="19812" y="0"/>
                  </a:lnTo>
                  <a:lnTo>
                    <a:pt x="27408" y="1357"/>
                  </a:lnTo>
                  <a:lnTo>
                    <a:pt x="33718" y="5143"/>
                  </a:lnTo>
                  <a:lnTo>
                    <a:pt x="38028" y="10929"/>
                  </a:lnTo>
                  <a:lnTo>
                    <a:pt x="39624" y="18288"/>
                  </a:lnTo>
                  <a:lnTo>
                    <a:pt x="38028" y="25884"/>
                  </a:lnTo>
                  <a:lnTo>
                    <a:pt x="33718" y="32194"/>
                  </a:lnTo>
                  <a:lnTo>
                    <a:pt x="27408" y="36504"/>
                  </a:lnTo>
                  <a:lnTo>
                    <a:pt x="19812" y="38100"/>
                  </a:lnTo>
                  <a:lnTo>
                    <a:pt x="12215" y="36504"/>
                  </a:lnTo>
                  <a:lnTo>
                    <a:pt x="5905" y="32194"/>
                  </a:lnTo>
                  <a:lnTo>
                    <a:pt x="1595" y="25884"/>
                  </a:lnTo>
                  <a:lnTo>
                    <a:pt x="0" y="18288"/>
                  </a:lnTo>
                </a:path>
              </a:pathLst>
            </a:custGeom>
            <a:ln w="9144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217" name="object 217"/>
          <p:cNvGrpSpPr/>
          <p:nvPr/>
        </p:nvGrpSpPr>
        <p:grpSpPr>
          <a:xfrm>
            <a:off x="12768434" y="3119629"/>
            <a:ext cx="112480" cy="47625"/>
            <a:chOff x="5550408" y="3119628"/>
            <a:chExt cx="48895" cy="47625"/>
          </a:xfrm>
        </p:grpSpPr>
        <p:sp>
          <p:nvSpPr>
            <p:cNvPr id="218" name="object 218"/>
            <p:cNvSpPr/>
            <p:nvPr/>
          </p:nvSpPr>
          <p:spPr>
            <a:xfrm>
              <a:off x="5554980" y="3124200"/>
              <a:ext cx="40005" cy="38100"/>
            </a:xfrm>
            <a:custGeom>
              <a:avLst/>
              <a:gdLst/>
              <a:ahLst/>
              <a:cxnLst/>
              <a:rect l="l" t="t" r="r" b="b"/>
              <a:pathLst>
                <a:path w="40004" h="38100">
                  <a:moveTo>
                    <a:pt x="19812" y="38100"/>
                  </a:moveTo>
                  <a:lnTo>
                    <a:pt x="12215" y="36504"/>
                  </a:lnTo>
                  <a:lnTo>
                    <a:pt x="5905" y="32194"/>
                  </a:lnTo>
                  <a:lnTo>
                    <a:pt x="1595" y="25884"/>
                  </a:lnTo>
                  <a:lnTo>
                    <a:pt x="0" y="18288"/>
                  </a:lnTo>
                  <a:lnTo>
                    <a:pt x="1595" y="10929"/>
                  </a:lnTo>
                  <a:lnTo>
                    <a:pt x="5905" y="5143"/>
                  </a:lnTo>
                  <a:lnTo>
                    <a:pt x="12215" y="1357"/>
                  </a:lnTo>
                  <a:lnTo>
                    <a:pt x="19812" y="0"/>
                  </a:lnTo>
                  <a:lnTo>
                    <a:pt x="27408" y="1357"/>
                  </a:lnTo>
                  <a:lnTo>
                    <a:pt x="33718" y="5143"/>
                  </a:lnTo>
                  <a:lnTo>
                    <a:pt x="38028" y="10929"/>
                  </a:lnTo>
                  <a:lnTo>
                    <a:pt x="39624" y="18288"/>
                  </a:lnTo>
                  <a:lnTo>
                    <a:pt x="38028" y="25884"/>
                  </a:lnTo>
                  <a:lnTo>
                    <a:pt x="33718" y="32194"/>
                  </a:lnTo>
                  <a:lnTo>
                    <a:pt x="27408" y="36504"/>
                  </a:lnTo>
                  <a:lnTo>
                    <a:pt x="19812" y="3810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19" name="object 219"/>
            <p:cNvSpPr/>
            <p:nvPr/>
          </p:nvSpPr>
          <p:spPr>
            <a:xfrm>
              <a:off x="5554980" y="3124200"/>
              <a:ext cx="40005" cy="38100"/>
            </a:xfrm>
            <a:custGeom>
              <a:avLst/>
              <a:gdLst/>
              <a:ahLst/>
              <a:cxnLst/>
              <a:rect l="l" t="t" r="r" b="b"/>
              <a:pathLst>
                <a:path w="40004" h="38100">
                  <a:moveTo>
                    <a:pt x="0" y="18288"/>
                  </a:moveTo>
                  <a:lnTo>
                    <a:pt x="1595" y="10929"/>
                  </a:lnTo>
                  <a:lnTo>
                    <a:pt x="5905" y="5143"/>
                  </a:lnTo>
                  <a:lnTo>
                    <a:pt x="12215" y="1357"/>
                  </a:lnTo>
                  <a:lnTo>
                    <a:pt x="19812" y="0"/>
                  </a:lnTo>
                  <a:lnTo>
                    <a:pt x="27408" y="1357"/>
                  </a:lnTo>
                  <a:lnTo>
                    <a:pt x="33718" y="5143"/>
                  </a:lnTo>
                  <a:lnTo>
                    <a:pt x="38028" y="10929"/>
                  </a:lnTo>
                  <a:lnTo>
                    <a:pt x="39624" y="18288"/>
                  </a:lnTo>
                  <a:lnTo>
                    <a:pt x="38028" y="25884"/>
                  </a:lnTo>
                  <a:lnTo>
                    <a:pt x="33718" y="32194"/>
                  </a:lnTo>
                  <a:lnTo>
                    <a:pt x="27408" y="36504"/>
                  </a:lnTo>
                  <a:lnTo>
                    <a:pt x="19812" y="38100"/>
                  </a:lnTo>
                  <a:lnTo>
                    <a:pt x="12215" y="36504"/>
                  </a:lnTo>
                  <a:lnTo>
                    <a:pt x="5905" y="32194"/>
                  </a:lnTo>
                  <a:lnTo>
                    <a:pt x="1595" y="25884"/>
                  </a:lnTo>
                  <a:lnTo>
                    <a:pt x="0" y="18288"/>
                  </a:lnTo>
                </a:path>
              </a:pathLst>
            </a:custGeom>
            <a:ln w="9144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220" name="object 220"/>
          <p:cNvSpPr/>
          <p:nvPr/>
        </p:nvSpPr>
        <p:spPr>
          <a:xfrm>
            <a:off x="13080458" y="5544311"/>
            <a:ext cx="109559" cy="0"/>
          </a:xfrm>
          <a:custGeom>
            <a:avLst/>
            <a:gdLst/>
            <a:ahLst/>
            <a:cxnLst/>
            <a:rect l="l" t="t" r="r" b="b"/>
            <a:pathLst>
              <a:path w="47625">
                <a:moveTo>
                  <a:pt x="0" y="0"/>
                </a:moveTo>
                <a:lnTo>
                  <a:pt x="47243" y="0"/>
                </a:lnTo>
              </a:path>
            </a:pathLst>
          </a:custGeom>
          <a:ln w="6096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21" name="object 221"/>
          <p:cNvSpPr/>
          <p:nvPr/>
        </p:nvSpPr>
        <p:spPr>
          <a:xfrm>
            <a:off x="12326692" y="5740907"/>
            <a:ext cx="109559" cy="144780"/>
          </a:xfrm>
          <a:custGeom>
            <a:avLst/>
            <a:gdLst/>
            <a:ahLst/>
            <a:cxnLst/>
            <a:rect l="l" t="t" r="r" b="b"/>
            <a:pathLst>
              <a:path w="47625" h="144779">
                <a:moveTo>
                  <a:pt x="47244" y="0"/>
                </a:moveTo>
                <a:lnTo>
                  <a:pt x="0" y="144780"/>
                </a:lnTo>
              </a:path>
            </a:pathLst>
          </a:custGeom>
          <a:ln w="6096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22" name="object 222"/>
          <p:cNvSpPr/>
          <p:nvPr/>
        </p:nvSpPr>
        <p:spPr>
          <a:xfrm>
            <a:off x="12466928" y="5992367"/>
            <a:ext cx="92029" cy="127000"/>
          </a:xfrm>
          <a:custGeom>
            <a:avLst/>
            <a:gdLst/>
            <a:ahLst/>
            <a:cxnLst/>
            <a:rect l="l" t="t" r="r" b="b"/>
            <a:pathLst>
              <a:path w="40004" h="127000">
                <a:moveTo>
                  <a:pt x="39623" y="0"/>
                </a:moveTo>
                <a:lnTo>
                  <a:pt x="0" y="126492"/>
                </a:lnTo>
              </a:path>
            </a:pathLst>
          </a:custGeom>
          <a:ln w="6096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23" name="object 223"/>
          <p:cNvSpPr/>
          <p:nvPr/>
        </p:nvSpPr>
        <p:spPr>
          <a:xfrm>
            <a:off x="1444422" y="9410701"/>
            <a:ext cx="15051933" cy="10795"/>
          </a:xfrm>
          <a:custGeom>
            <a:avLst/>
            <a:gdLst/>
            <a:ahLst/>
            <a:cxnLst/>
            <a:rect l="l" t="t" r="r" b="b"/>
            <a:pathLst>
              <a:path w="6543040" h="10795">
                <a:moveTo>
                  <a:pt x="6542531" y="10667"/>
                </a:moveTo>
                <a:lnTo>
                  <a:pt x="0" y="10667"/>
                </a:lnTo>
                <a:lnTo>
                  <a:pt x="0" y="0"/>
                </a:lnTo>
                <a:lnTo>
                  <a:pt x="6542531" y="0"/>
                </a:lnTo>
                <a:lnTo>
                  <a:pt x="6542531" y="10667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24" name="object 224"/>
          <p:cNvSpPr txBox="1"/>
          <p:nvPr/>
        </p:nvSpPr>
        <p:spPr>
          <a:xfrm>
            <a:off x="1415188" y="349008"/>
            <a:ext cx="327216" cy="135935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sz="800" spc="10" dirty="0">
                <a:latin typeface="Microsoft Sans Serif"/>
                <a:cs typeface="Microsoft Sans Serif"/>
              </a:rPr>
              <a:t>10</a:t>
            </a:r>
            <a:endParaRPr sz="800">
              <a:latin typeface="Microsoft Sans Serif"/>
              <a:cs typeface="Microsoft Sans Serif"/>
            </a:endParaRPr>
          </a:p>
        </p:txBody>
      </p:sp>
      <p:sp>
        <p:nvSpPr>
          <p:cNvPr id="225" name="object 225"/>
          <p:cNvSpPr txBox="1"/>
          <p:nvPr/>
        </p:nvSpPr>
        <p:spPr>
          <a:xfrm>
            <a:off x="1415216" y="617975"/>
            <a:ext cx="7403260" cy="813556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185545">
              <a:lnSpc>
                <a:spcPct val="100000"/>
              </a:lnSpc>
              <a:spcBef>
                <a:spcPts val="100"/>
              </a:spcBef>
            </a:pPr>
            <a:r>
              <a:rPr sz="950" spc="20" dirty="0">
                <a:latin typeface="Microsoft Sans Serif"/>
                <a:cs typeface="Microsoft Sans Serif"/>
              </a:rPr>
              <a:t>VIII.</a:t>
            </a:r>
            <a:r>
              <a:rPr sz="950" spc="-45" dirty="0">
                <a:latin typeface="Microsoft Sans Serif"/>
                <a:cs typeface="Microsoft Sans Serif"/>
              </a:rPr>
              <a:t> </a:t>
            </a:r>
            <a:r>
              <a:rPr sz="950" spc="-30" dirty="0">
                <a:latin typeface="Microsoft Sans Serif"/>
                <a:cs typeface="Microsoft Sans Serif"/>
              </a:rPr>
              <a:t>A</a:t>
            </a:r>
            <a:r>
              <a:rPr sz="750" spc="-30" dirty="0">
                <a:latin typeface="Microsoft Sans Serif"/>
                <a:cs typeface="Microsoft Sans Serif"/>
              </a:rPr>
              <a:t>APÉNDICE</a:t>
            </a:r>
            <a:endParaRPr sz="750">
              <a:latin typeface="Microsoft Sans Serif"/>
              <a:cs typeface="Microsoft Sans Serif"/>
            </a:endParaRPr>
          </a:p>
          <a:p>
            <a:pPr marL="12700" marR="5080" indent="154940">
              <a:lnSpc>
                <a:spcPct val="143300"/>
              </a:lnSpc>
              <a:spcBef>
                <a:spcPts val="270"/>
              </a:spcBef>
            </a:pPr>
            <a:r>
              <a:rPr sz="700" spc="-30" dirty="0">
                <a:latin typeface="Microsoft Sans Serif"/>
                <a:cs typeface="Microsoft Sans Serif"/>
              </a:rPr>
              <a:t>El</a:t>
            </a:r>
            <a:r>
              <a:rPr sz="700" dirty="0">
                <a:latin typeface="Microsoft Sans Serif"/>
                <a:cs typeface="Microsoft Sans Serif"/>
              </a:rPr>
              <a:t> </a:t>
            </a:r>
            <a:r>
              <a:rPr sz="700" spc="15" dirty="0">
                <a:latin typeface="Microsoft Sans Serif"/>
                <a:cs typeface="Microsoft Sans Serif"/>
              </a:rPr>
              <a:t>apéndice</a:t>
            </a:r>
            <a:r>
              <a:rPr sz="700" spc="5" dirty="0">
                <a:latin typeface="Microsoft Sans Serif"/>
                <a:cs typeface="Microsoft Sans Serif"/>
              </a:rPr>
              <a:t> </a:t>
            </a:r>
            <a:r>
              <a:rPr sz="700" spc="20" dirty="0">
                <a:latin typeface="Microsoft Sans Serif"/>
                <a:cs typeface="Microsoft Sans Serif"/>
              </a:rPr>
              <a:t>presenta</a:t>
            </a:r>
            <a:r>
              <a:rPr sz="700" dirty="0">
                <a:latin typeface="Microsoft Sans Serif"/>
                <a:cs typeface="Microsoft Sans Serif"/>
              </a:rPr>
              <a:t> </a:t>
            </a:r>
            <a:r>
              <a:rPr sz="700" spc="40" dirty="0">
                <a:latin typeface="Microsoft Sans Serif"/>
                <a:cs typeface="Microsoft Sans Serif"/>
              </a:rPr>
              <a:t>un</a:t>
            </a:r>
            <a:r>
              <a:rPr sz="700" spc="5" dirty="0">
                <a:latin typeface="Microsoft Sans Serif"/>
                <a:cs typeface="Microsoft Sans Serif"/>
              </a:rPr>
              <a:t> </a:t>
            </a:r>
            <a:r>
              <a:rPr sz="700" spc="25" dirty="0">
                <a:latin typeface="Microsoft Sans Serif"/>
                <a:cs typeface="Microsoft Sans Serif"/>
              </a:rPr>
              <a:t>ejemplo</a:t>
            </a:r>
            <a:r>
              <a:rPr sz="700" dirty="0">
                <a:latin typeface="Microsoft Sans Serif"/>
                <a:cs typeface="Microsoft Sans Serif"/>
              </a:rPr>
              <a:t> </a:t>
            </a:r>
            <a:r>
              <a:rPr sz="700" spc="20" dirty="0">
                <a:latin typeface="Microsoft Sans Serif"/>
                <a:cs typeface="Microsoft Sans Serif"/>
              </a:rPr>
              <a:t>de</a:t>
            </a:r>
            <a:r>
              <a:rPr sz="700" spc="5" dirty="0">
                <a:latin typeface="Microsoft Sans Serif"/>
                <a:cs typeface="Microsoft Sans Serif"/>
              </a:rPr>
              <a:t> </a:t>
            </a:r>
            <a:r>
              <a:rPr sz="700" spc="30" dirty="0">
                <a:latin typeface="Microsoft Sans Serif"/>
                <a:cs typeface="Microsoft Sans Serif"/>
              </a:rPr>
              <a:t>cómo</a:t>
            </a:r>
            <a:r>
              <a:rPr sz="700" dirty="0">
                <a:latin typeface="Microsoft Sans Serif"/>
                <a:cs typeface="Microsoft Sans Serif"/>
              </a:rPr>
              <a:t> </a:t>
            </a:r>
            <a:r>
              <a:rPr sz="700" spc="15" dirty="0">
                <a:latin typeface="Microsoft Sans Serif"/>
                <a:cs typeface="Microsoft Sans Serif"/>
              </a:rPr>
              <a:t>calcular</a:t>
            </a:r>
            <a:r>
              <a:rPr sz="700" spc="5" dirty="0">
                <a:latin typeface="Microsoft Sans Serif"/>
                <a:cs typeface="Microsoft Sans Serif"/>
              </a:rPr>
              <a:t> </a:t>
            </a:r>
            <a:r>
              <a:rPr sz="700" dirty="0">
                <a:latin typeface="Microsoft Sans Serif"/>
                <a:cs typeface="Microsoft Sans Serif"/>
              </a:rPr>
              <a:t>las</a:t>
            </a:r>
            <a:r>
              <a:rPr sz="700" spc="5" dirty="0">
                <a:latin typeface="Microsoft Sans Serif"/>
                <a:cs typeface="Microsoft Sans Serif"/>
              </a:rPr>
              <a:t> </a:t>
            </a:r>
            <a:r>
              <a:rPr sz="700" spc="15" dirty="0">
                <a:latin typeface="Microsoft Sans Serif"/>
                <a:cs typeface="Microsoft Sans Serif"/>
              </a:rPr>
              <a:t>cantidades</a:t>
            </a:r>
            <a:r>
              <a:rPr sz="700" dirty="0">
                <a:latin typeface="Microsoft Sans Serif"/>
                <a:cs typeface="Microsoft Sans Serif"/>
              </a:rPr>
              <a:t> </a:t>
            </a:r>
            <a:r>
              <a:rPr sz="700" spc="20" dirty="0">
                <a:latin typeface="Microsoft Sans Serif"/>
                <a:cs typeface="Microsoft Sans Serif"/>
              </a:rPr>
              <a:t>de</a:t>
            </a:r>
            <a:r>
              <a:rPr sz="700" spc="5" dirty="0">
                <a:latin typeface="Microsoft Sans Serif"/>
                <a:cs typeface="Microsoft Sans Serif"/>
              </a:rPr>
              <a:t> </a:t>
            </a:r>
            <a:r>
              <a:rPr sz="700" spc="15" dirty="0">
                <a:latin typeface="Microsoft Sans Serif"/>
                <a:cs typeface="Microsoft Sans Serif"/>
              </a:rPr>
              <a:t>falla </a:t>
            </a:r>
            <a:r>
              <a:rPr sz="700" spc="-170" dirty="0">
                <a:latin typeface="Microsoft Sans Serif"/>
                <a:cs typeface="Microsoft Sans Serif"/>
              </a:rPr>
              <a:t> </a:t>
            </a:r>
            <a:r>
              <a:rPr sz="700" spc="20" dirty="0">
                <a:latin typeface="Microsoft Sans Serif"/>
                <a:cs typeface="Microsoft Sans Serif"/>
              </a:rPr>
              <a:t>de </a:t>
            </a:r>
            <a:r>
              <a:rPr sz="700" spc="5" dirty="0">
                <a:latin typeface="Microsoft Sans Serif"/>
                <a:cs typeface="Microsoft Sans Serif"/>
              </a:rPr>
              <a:t>secuencia </a:t>
            </a:r>
            <a:r>
              <a:rPr sz="700" spc="20" dirty="0">
                <a:latin typeface="Microsoft Sans Serif"/>
                <a:cs typeface="Microsoft Sans Serif"/>
              </a:rPr>
              <a:t>cero </a:t>
            </a:r>
            <a:r>
              <a:rPr sz="700" spc="5" dirty="0">
                <a:latin typeface="Microsoft Sans Serif"/>
                <a:cs typeface="Microsoft Sans Serif"/>
              </a:rPr>
              <a:t>y </a:t>
            </a:r>
            <a:r>
              <a:rPr sz="700" spc="30" dirty="0">
                <a:latin typeface="Microsoft Sans Serif"/>
                <a:cs typeface="Microsoft Sans Serif"/>
              </a:rPr>
              <a:t>cómo </a:t>
            </a:r>
            <a:r>
              <a:rPr sz="700" spc="35" dirty="0">
                <a:latin typeface="Microsoft Sans Serif"/>
                <a:cs typeface="Microsoft Sans Serif"/>
              </a:rPr>
              <a:t>determinar </a:t>
            </a:r>
            <a:r>
              <a:rPr sz="700" spc="10" dirty="0">
                <a:latin typeface="Microsoft Sans Serif"/>
                <a:cs typeface="Microsoft Sans Serif"/>
              </a:rPr>
              <a:t>el </a:t>
            </a:r>
            <a:r>
              <a:rPr sz="700" spc="20" dirty="0">
                <a:latin typeface="Microsoft Sans Serif"/>
                <a:cs typeface="Microsoft Sans Serif"/>
              </a:rPr>
              <a:t>valor </a:t>
            </a:r>
            <a:r>
              <a:rPr sz="700" spc="5" dirty="0">
                <a:latin typeface="Microsoft Sans Serif"/>
                <a:cs typeface="Microsoft Sans Serif"/>
              </a:rPr>
              <a:t>y </a:t>
            </a:r>
            <a:r>
              <a:rPr sz="700" dirty="0">
                <a:latin typeface="Microsoft Sans Serif"/>
                <a:cs typeface="Microsoft Sans Serif"/>
              </a:rPr>
              <a:t>las </a:t>
            </a:r>
            <a:r>
              <a:rPr sz="700" spc="5" dirty="0">
                <a:latin typeface="Microsoft Sans Serif"/>
                <a:cs typeface="Microsoft Sans Serif"/>
              </a:rPr>
              <a:t>clasificaciones </a:t>
            </a:r>
            <a:r>
              <a:rPr sz="700" spc="20" dirty="0">
                <a:latin typeface="Microsoft Sans Serif"/>
                <a:cs typeface="Microsoft Sans Serif"/>
              </a:rPr>
              <a:t>de </a:t>
            </a:r>
            <a:r>
              <a:rPr sz="700" spc="10" dirty="0">
                <a:latin typeface="Microsoft Sans Serif"/>
                <a:cs typeface="Microsoft Sans Serif"/>
              </a:rPr>
              <a:t>los </a:t>
            </a:r>
            <a:r>
              <a:rPr sz="700" spc="15" dirty="0">
                <a:latin typeface="Microsoft Sans Serif"/>
                <a:cs typeface="Microsoft Sans Serif"/>
              </a:rPr>
              <a:t> </a:t>
            </a:r>
            <a:r>
              <a:rPr sz="700" spc="25" dirty="0">
                <a:latin typeface="Microsoft Sans Serif"/>
                <a:cs typeface="Microsoft Sans Serif"/>
              </a:rPr>
              <a:t>elementos</a:t>
            </a:r>
            <a:r>
              <a:rPr sz="700" dirty="0">
                <a:latin typeface="Microsoft Sans Serif"/>
                <a:cs typeface="Microsoft Sans Serif"/>
              </a:rPr>
              <a:t> </a:t>
            </a:r>
            <a:r>
              <a:rPr sz="700" spc="20" dirty="0">
                <a:latin typeface="Microsoft Sans Serif"/>
                <a:cs typeface="Microsoft Sans Serif"/>
              </a:rPr>
              <a:t>de</a:t>
            </a:r>
            <a:r>
              <a:rPr sz="700" dirty="0">
                <a:latin typeface="Microsoft Sans Serif"/>
                <a:cs typeface="Microsoft Sans Serif"/>
              </a:rPr>
              <a:t> </a:t>
            </a:r>
            <a:r>
              <a:rPr sz="700" spc="20" dirty="0">
                <a:latin typeface="Microsoft Sans Serif"/>
                <a:cs typeface="Microsoft Sans Serif"/>
              </a:rPr>
              <a:t>conexión</a:t>
            </a:r>
            <a:r>
              <a:rPr sz="700" dirty="0">
                <a:latin typeface="Microsoft Sans Serif"/>
                <a:cs typeface="Microsoft Sans Serif"/>
              </a:rPr>
              <a:t> a </a:t>
            </a:r>
            <a:r>
              <a:rPr sz="700" spc="30" dirty="0">
                <a:latin typeface="Microsoft Sans Serif"/>
                <a:cs typeface="Microsoft Sans Serif"/>
              </a:rPr>
              <a:t>tierra</a:t>
            </a:r>
            <a:r>
              <a:rPr sz="700" dirty="0">
                <a:latin typeface="Microsoft Sans Serif"/>
                <a:cs typeface="Microsoft Sans Serif"/>
              </a:rPr>
              <a:t> </a:t>
            </a:r>
            <a:r>
              <a:rPr sz="700" spc="10" dirty="0">
                <a:latin typeface="Microsoft Sans Serif"/>
                <a:cs typeface="Microsoft Sans Serif"/>
              </a:rPr>
              <a:t>(resistencia</a:t>
            </a:r>
            <a:r>
              <a:rPr sz="700" dirty="0">
                <a:latin typeface="Microsoft Sans Serif"/>
                <a:cs typeface="Microsoft Sans Serif"/>
              </a:rPr>
              <a:t> </a:t>
            </a:r>
            <a:r>
              <a:rPr sz="700" spc="5" dirty="0">
                <a:latin typeface="Microsoft Sans Serif"/>
                <a:cs typeface="Microsoft Sans Serif"/>
              </a:rPr>
              <a:t>y</a:t>
            </a:r>
            <a:r>
              <a:rPr sz="700" dirty="0">
                <a:latin typeface="Microsoft Sans Serif"/>
                <a:cs typeface="Microsoft Sans Serif"/>
              </a:rPr>
              <a:t> </a:t>
            </a:r>
            <a:r>
              <a:rPr sz="700" spc="30" dirty="0">
                <a:latin typeface="Microsoft Sans Serif"/>
                <a:cs typeface="Microsoft Sans Serif"/>
              </a:rPr>
              <a:t>transformador)</a:t>
            </a:r>
            <a:r>
              <a:rPr sz="700" dirty="0">
                <a:latin typeface="Microsoft Sans Serif"/>
                <a:cs typeface="Microsoft Sans Serif"/>
              </a:rPr>
              <a:t> </a:t>
            </a:r>
            <a:r>
              <a:rPr sz="700" spc="20" dirty="0">
                <a:latin typeface="Microsoft Sans Serif"/>
                <a:cs typeface="Microsoft Sans Serif"/>
              </a:rPr>
              <a:t>utilizados</a:t>
            </a:r>
            <a:r>
              <a:rPr sz="700" dirty="0">
                <a:latin typeface="Microsoft Sans Serif"/>
                <a:cs typeface="Microsoft Sans Serif"/>
              </a:rPr>
              <a:t> </a:t>
            </a:r>
            <a:r>
              <a:rPr sz="700" spc="20" dirty="0">
                <a:latin typeface="Microsoft Sans Serif"/>
                <a:cs typeface="Microsoft Sans Serif"/>
              </a:rPr>
              <a:t>en</a:t>
            </a:r>
            <a:r>
              <a:rPr sz="700" spc="5" dirty="0">
                <a:latin typeface="Microsoft Sans Serif"/>
                <a:cs typeface="Microsoft Sans Serif"/>
              </a:rPr>
              <a:t> </a:t>
            </a:r>
            <a:r>
              <a:rPr sz="700" spc="10" dirty="0">
                <a:latin typeface="Microsoft Sans Serif"/>
                <a:cs typeface="Microsoft Sans Serif"/>
              </a:rPr>
              <a:t>el </a:t>
            </a:r>
            <a:r>
              <a:rPr sz="700" spc="-175" dirty="0">
                <a:latin typeface="Microsoft Sans Serif"/>
                <a:cs typeface="Microsoft Sans Serif"/>
              </a:rPr>
              <a:t> </a:t>
            </a:r>
            <a:r>
              <a:rPr sz="700" spc="20" dirty="0">
                <a:latin typeface="Microsoft Sans Serif"/>
                <a:cs typeface="Microsoft Sans Serif"/>
              </a:rPr>
              <a:t>relé de </a:t>
            </a:r>
            <a:r>
              <a:rPr sz="700" spc="25" dirty="0">
                <a:latin typeface="Microsoft Sans Serif"/>
                <a:cs typeface="Microsoft Sans Serif"/>
              </a:rPr>
              <a:t>sobretensión </a:t>
            </a:r>
            <a:r>
              <a:rPr sz="700" spc="20" dirty="0">
                <a:latin typeface="Microsoft Sans Serif"/>
                <a:cs typeface="Microsoft Sans Serif"/>
              </a:rPr>
              <a:t>sintonizado </a:t>
            </a:r>
            <a:r>
              <a:rPr sz="700" dirty="0">
                <a:latin typeface="Microsoft Sans Serif"/>
                <a:cs typeface="Microsoft Sans Serif"/>
              </a:rPr>
              <a:t>a </a:t>
            </a:r>
            <a:r>
              <a:rPr sz="700" spc="10" dirty="0">
                <a:latin typeface="Microsoft Sans Serif"/>
                <a:cs typeface="Microsoft Sans Serif"/>
              </a:rPr>
              <a:t>60 </a:t>
            </a:r>
            <a:r>
              <a:rPr sz="700" spc="-5" dirty="0">
                <a:latin typeface="Microsoft Sans Serif"/>
                <a:cs typeface="Microsoft Sans Serif"/>
              </a:rPr>
              <a:t>Hz </a:t>
            </a:r>
            <a:r>
              <a:rPr sz="700" spc="5" dirty="0">
                <a:latin typeface="Microsoft Sans Serif"/>
                <a:cs typeface="Microsoft Sans Serif"/>
              </a:rPr>
              <a:t>y </a:t>
            </a:r>
            <a:r>
              <a:rPr sz="700" spc="10" dirty="0">
                <a:latin typeface="Microsoft Sans Serif"/>
                <a:cs typeface="Microsoft Sans Serif"/>
              </a:rPr>
              <a:t>95 </a:t>
            </a:r>
            <a:r>
              <a:rPr sz="700" spc="40" dirty="0">
                <a:latin typeface="Microsoft Sans Serif"/>
                <a:cs typeface="Microsoft Sans Serif"/>
              </a:rPr>
              <a:t>por </a:t>
            </a:r>
            <a:r>
              <a:rPr sz="700" spc="20" dirty="0">
                <a:latin typeface="Microsoft Sans Serif"/>
                <a:cs typeface="Microsoft Sans Serif"/>
              </a:rPr>
              <a:t>ciento </a:t>
            </a:r>
            <a:r>
              <a:rPr sz="700" spc="15" dirty="0">
                <a:latin typeface="Microsoft Sans Serif"/>
                <a:cs typeface="Microsoft Sans Serif"/>
              </a:rPr>
              <a:t>convencional </a:t>
            </a:r>
            <a:r>
              <a:rPr sz="700" spc="20" dirty="0">
                <a:latin typeface="Microsoft Sans Serif"/>
                <a:cs typeface="Microsoft Sans Serif"/>
              </a:rPr>
              <a:t>con </a:t>
            </a:r>
            <a:r>
              <a:rPr sz="700" spc="25" dirty="0">
                <a:latin typeface="Microsoft Sans Serif"/>
                <a:cs typeface="Microsoft Sans Serif"/>
              </a:rPr>
              <a:t> </a:t>
            </a:r>
            <a:r>
              <a:rPr sz="700" spc="30" dirty="0">
                <a:latin typeface="Microsoft Sans Serif"/>
                <a:cs typeface="Microsoft Sans Serif"/>
              </a:rPr>
              <a:t>una </a:t>
            </a:r>
            <a:r>
              <a:rPr sz="700" spc="20" dirty="0">
                <a:latin typeface="Microsoft Sans Serif"/>
                <a:cs typeface="Microsoft Sans Serif"/>
              </a:rPr>
              <a:t>conexión </a:t>
            </a:r>
            <a:r>
              <a:rPr sz="700" dirty="0">
                <a:latin typeface="Microsoft Sans Serif"/>
                <a:cs typeface="Microsoft Sans Serif"/>
              </a:rPr>
              <a:t>a </a:t>
            </a:r>
            <a:r>
              <a:rPr sz="700" spc="30" dirty="0">
                <a:latin typeface="Microsoft Sans Serif"/>
                <a:cs typeface="Microsoft Sans Serif"/>
              </a:rPr>
              <a:t>tierra </a:t>
            </a:r>
            <a:r>
              <a:rPr sz="700" spc="20" dirty="0">
                <a:latin typeface="Microsoft Sans Serif"/>
                <a:cs typeface="Microsoft Sans Serif"/>
              </a:rPr>
              <a:t>de alta impedancia. esquema de protección. Un </a:t>
            </a:r>
            <a:r>
              <a:rPr sz="700" spc="25" dirty="0">
                <a:latin typeface="Microsoft Sans Serif"/>
                <a:cs typeface="Microsoft Sans Serif"/>
              </a:rPr>
              <a:t> </a:t>
            </a:r>
            <a:r>
              <a:rPr sz="700" spc="30" dirty="0">
                <a:latin typeface="Microsoft Sans Serif"/>
                <a:cs typeface="Microsoft Sans Serif"/>
              </a:rPr>
              <a:t>generador </a:t>
            </a:r>
            <a:r>
              <a:rPr sz="700" spc="20" dirty="0">
                <a:latin typeface="Microsoft Sans Serif"/>
                <a:cs typeface="Microsoft Sans Serif"/>
              </a:rPr>
              <a:t>de </a:t>
            </a:r>
            <a:r>
              <a:rPr sz="700" spc="10" dirty="0">
                <a:latin typeface="Microsoft Sans Serif"/>
                <a:cs typeface="Microsoft Sans Serif"/>
              </a:rPr>
              <a:t>975 </a:t>
            </a:r>
            <a:r>
              <a:rPr sz="700" spc="-5" dirty="0">
                <a:latin typeface="Microsoft Sans Serif"/>
                <a:cs typeface="Microsoft Sans Serif"/>
              </a:rPr>
              <a:t>MVA </a:t>
            </a:r>
            <a:r>
              <a:rPr sz="700" spc="5" dirty="0">
                <a:latin typeface="Microsoft Sans Serif"/>
                <a:cs typeface="Microsoft Sans Serif"/>
              </a:rPr>
              <a:t>y </a:t>
            </a:r>
            <a:r>
              <a:rPr sz="700" spc="10" dirty="0">
                <a:latin typeface="Microsoft Sans Serif"/>
                <a:cs typeface="Microsoft Sans Serif"/>
              </a:rPr>
              <a:t>22 </a:t>
            </a:r>
            <a:r>
              <a:rPr sz="700" spc="-15" dirty="0">
                <a:latin typeface="Microsoft Sans Serif"/>
                <a:cs typeface="Microsoft Sans Serif"/>
              </a:rPr>
              <a:t>kV </a:t>
            </a:r>
            <a:r>
              <a:rPr sz="700" spc="10" dirty="0">
                <a:latin typeface="Microsoft Sans Serif"/>
                <a:cs typeface="Microsoft Sans Serif"/>
              </a:rPr>
              <a:t>está </a:t>
            </a:r>
            <a:r>
              <a:rPr sz="700" spc="20" dirty="0">
                <a:latin typeface="Microsoft Sans Serif"/>
                <a:cs typeface="Microsoft Sans Serif"/>
              </a:rPr>
              <a:t>conectado en </a:t>
            </a:r>
            <a:r>
              <a:rPr sz="700" spc="30" dirty="0">
                <a:latin typeface="Microsoft Sans Serif"/>
                <a:cs typeface="Microsoft Sans Serif"/>
              </a:rPr>
              <a:t>unidad </a:t>
            </a:r>
            <a:r>
              <a:rPr sz="700" dirty="0">
                <a:latin typeface="Microsoft Sans Serif"/>
                <a:cs typeface="Microsoft Sans Serif"/>
              </a:rPr>
              <a:t>a </a:t>
            </a:r>
            <a:r>
              <a:rPr sz="700" spc="40" dirty="0">
                <a:latin typeface="Microsoft Sans Serif"/>
                <a:cs typeface="Microsoft Sans Serif"/>
              </a:rPr>
              <a:t>un </a:t>
            </a:r>
            <a:r>
              <a:rPr sz="700" spc="15" dirty="0">
                <a:latin typeface="Microsoft Sans Serif"/>
                <a:cs typeface="Microsoft Sans Serif"/>
              </a:rPr>
              <a:t>sistema </a:t>
            </a:r>
            <a:r>
              <a:rPr sz="700" spc="20" dirty="0">
                <a:latin typeface="Microsoft Sans Serif"/>
                <a:cs typeface="Microsoft Sans Serif"/>
              </a:rPr>
              <a:t>de </a:t>
            </a:r>
            <a:r>
              <a:rPr sz="700" spc="25" dirty="0">
                <a:latin typeface="Microsoft Sans Serif"/>
                <a:cs typeface="Microsoft Sans Serif"/>
              </a:rPr>
              <a:t> transmisión </a:t>
            </a:r>
            <a:r>
              <a:rPr sz="700" spc="20" dirty="0">
                <a:latin typeface="Microsoft Sans Serif"/>
                <a:cs typeface="Microsoft Sans Serif"/>
              </a:rPr>
              <a:t>de </a:t>
            </a:r>
            <a:r>
              <a:rPr sz="700" spc="10" dirty="0">
                <a:latin typeface="Microsoft Sans Serif"/>
                <a:cs typeface="Microsoft Sans Serif"/>
              </a:rPr>
              <a:t>345 </a:t>
            </a:r>
            <a:r>
              <a:rPr sz="700" spc="-15" dirty="0">
                <a:latin typeface="Microsoft Sans Serif"/>
                <a:cs typeface="Microsoft Sans Serif"/>
              </a:rPr>
              <a:t>kV </a:t>
            </a:r>
            <a:r>
              <a:rPr sz="700" spc="5" dirty="0">
                <a:latin typeface="Microsoft Sans Serif"/>
                <a:cs typeface="Microsoft Sans Serif"/>
              </a:rPr>
              <a:t>y </a:t>
            </a:r>
            <a:r>
              <a:rPr sz="700" spc="20" dirty="0">
                <a:latin typeface="Microsoft Sans Serif"/>
                <a:cs typeface="Microsoft Sans Serif"/>
              </a:rPr>
              <a:t>conectado </a:t>
            </a:r>
            <a:r>
              <a:rPr sz="700" dirty="0">
                <a:latin typeface="Microsoft Sans Serif"/>
                <a:cs typeface="Microsoft Sans Serif"/>
              </a:rPr>
              <a:t>a </a:t>
            </a:r>
            <a:r>
              <a:rPr sz="700" spc="30" dirty="0">
                <a:latin typeface="Microsoft Sans Serif"/>
                <a:cs typeface="Microsoft Sans Serif"/>
              </a:rPr>
              <a:t>tierra </a:t>
            </a:r>
            <a:r>
              <a:rPr sz="700" dirty="0">
                <a:latin typeface="Microsoft Sans Serif"/>
                <a:cs typeface="Microsoft Sans Serif"/>
              </a:rPr>
              <a:t>a </a:t>
            </a:r>
            <a:r>
              <a:rPr sz="700" spc="15" dirty="0">
                <a:latin typeface="Microsoft Sans Serif"/>
                <a:cs typeface="Microsoft Sans Serif"/>
              </a:rPr>
              <a:t>través </a:t>
            </a:r>
            <a:r>
              <a:rPr sz="700" spc="20" dirty="0">
                <a:latin typeface="Microsoft Sans Serif"/>
                <a:cs typeface="Microsoft Sans Serif"/>
              </a:rPr>
              <a:t>de </a:t>
            </a:r>
            <a:r>
              <a:rPr sz="700" spc="40" dirty="0">
                <a:latin typeface="Microsoft Sans Serif"/>
                <a:cs typeface="Microsoft Sans Serif"/>
              </a:rPr>
              <a:t>un </a:t>
            </a:r>
            <a:r>
              <a:rPr sz="700" spc="35" dirty="0">
                <a:latin typeface="Microsoft Sans Serif"/>
                <a:cs typeface="Microsoft Sans Serif"/>
              </a:rPr>
              <a:t>transformador </a:t>
            </a:r>
            <a:r>
              <a:rPr sz="700" spc="20" dirty="0">
                <a:latin typeface="Microsoft Sans Serif"/>
                <a:cs typeface="Microsoft Sans Serif"/>
              </a:rPr>
              <a:t>de </a:t>
            </a:r>
            <a:r>
              <a:rPr sz="700" spc="-175" dirty="0">
                <a:latin typeface="Microsoft Sans Serif"/>
                <a:cs typeface="Microsoft Sans Serif"/>
              </a:rPr>
              <a:t> </a:t>
            </a:r>
            <a:r>
              <a:rPr sz="700" spc="25" dirty="0">
                <a:latin typeface="Microsoft Sans Serif"/>
                <a:cs typeface="Microsoft Sans Serif"/>
              </a:rPr>
              <a:t>distribución,</a:t>
            </a:r>
            <a:r>
              <a:rPr sz="700" spc="-10" dirty="0">
                <a:latin typeface="Microsoft Sans Serif"/>
                <a:cs typeface="Microsoft Sans Serif"/>
              </a:rPr>
              <a:t> </a:t>
            </a:r>
            <a:r>
              <a:rPr sz="700" spc="30" dirty="0">
                <a:latin typeface="Microsoft Sans Serif"/>
                <a:cs typeface="Microsoft Sans Serif"/>
              </a:rPr>
              <a:t>como</a:t>
            </a:r>
            <a:r>
              <a:rPr sz="700" spc="-5" dirty="0">
                <a:latin typeface="Microsoft Sans Serif"/>
                <a:cs typeface="Microsoft Sans Serif"/>
              </a:rPr>
              <a:t> se </a:t>
            </a:r>
            <a:r>
              <a:rPr sz="700" spc="30" dirty="0">
                <a:latin typeface="Microsoft Sans Serif"/>
                <a:cs typeface="Microsoft Sans Serif"/>
              </a:rPr>
              <a:t>muestra</a:t>
            </a:r>
            <a:r>
              <a:rPr sz="700" spc="-5" dirty="0">
                <a:latin typeface="Microsoft Sans Serif"/>
                <a:cs typeface="Microsoft Sans Serif"/>
              </a:rPr>
              <a:t> </a:t>
            </a:r>
            <a:r>
              <a:rPr sz="700" spc="20" dirty="0">
                <a:latin typeface="Microsoft Sans Serif"/>
                <a:cs typeface="Microsoft Sans Serif"/>
              </a:rPr>
              <a:t>en</a:t>
            </a:r>
            <a:r>
              <a:rPr sz="700" spc="-5" dirty="0">
                <a:latin typeface="Microsoft Sans Serif"/>
                <a:cs typeface="Microsoft Sans Serif"/>
              </a:rPr>
              <a:t> </a:t>
            </a:r>
            <a:r>
              <a:rPr sz="700" spc="10" dirty="0">
                <a:latin typeface="Microsoft Sans Serif"/>
                <a:cs typeface="Microsoft Sans Serif"/>
              </a:rPr>
              <a:t>la</a:t>
            </a:r>
            <a:r>
              <a:rPr sz="700" spc="-5" dirty="0">
                <a:latin typeface="Microsoft Sans Serif"/>
                <a:cs typeface="Microsoft Sans Serif"/>
              </a:rPr>
              <a:t> Fig. </a:t>
            </a:r>
            <a:r>
              <a:rPr sz="700" spc="5" dirty="0">
                <a:latin typeface="Microsoft Sans Serif"/>
                <a:cs typeface="Microsoft Sans Serif"/>
              </a:rPr>
              <a:t>13.</a:t>
            </a:r>
            <a:endParaRPr sz="700">
              <a:latin typeface="Microsoft Sans Serif"/>
              <a:cs typeface="Microsoft Sans Serif"/>
            </a:endParaRPr>
          </a:p>
        </p:txBody>
      </p:sp>
      <p:sp>
        <p:nvSpPr>
          <p:cNvPr id="226" name="object 226"/>
          <p:cNvSpPr txBox="1"/>
          <p:nvPr/>
        </p:nvSpPr>
        <p:spPr>
          <a:xfrm>
            <a:off x="9089609" y="602269"/>
            <a:ext cx="7365280" cy="62889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 marR="5080" indent="153670">
              <a:lnSpc>
                <a:spcPct val="143100"/>
              </a:lnSpc>
              <a:spcBef>
                <a:spcPts val="100"/>
              </a:spcBef>
            </a:pPr>
            <a:r>
              <a:rPr sz="700" dirty="0">
                <a:latin typeface="Microsoft Sans Serif"/>
                <a:cs typeface="Microsoft Sans Serif"/>
              </a:rPr>
              <a:t>Para</a:t>
            </a:r>
            <a:r>
              <a:rPr sz="700" spc="-10" dirty="0">
                <a:latin typeface="Microsoft Sans Serif"/>
                <a:cs typeface="Microsoft Sans Serif"/>
              </a:rPr>
              <a:t> </a:t>
            </a:r>
            <a:r>
              <a:rPr sz="700" spc="35" dirty="0">
                <a:latin typeface="Microsoft Sans Serif"/>
                <a:cs typeface="Microsoft Sans Serif"/>
              </a:rPr>
              <a:t>determinar</a:t>
            </a:r>
            <a:r>
              <a:rPr sz="700" spc="-5" dirty="0">
                <a:latin typeface="Microsoft Sans Serif"/>
                <a:cs typeface="Microsoft Sans Serif"/>
              </a:rPr>
              <a:t> </a:t>
            </a:r>
            <a:r>
              <a:rPr sz="700" dirty="0">
                <a:latin typeface="Microsoft Sans Serif"/>
                <a:cs typeface="Microsoft Sans Serif"/>
              </a:rPr>
              <a:t>las</a:t>
            </a:r>
            <a:r>
              <a:rPr sz="700" spc="-5" dirty="0">
                <a:latin typeface="Microsoft Sans Serif"/>
                <a:cs typeface="Microsoft Sans Serif"/>
              </a:rPr>
              <a:t> </a:t>
            </a:r>
            <a:r>
              <a:rPr sz="700" spc="10" dirty="0">
                <a:latin typeface="Microsoft Sans Serif"/>
                <a:cs typeface="Microsoft Sans Serif"/>
              </a:rPr>
              <a:t>capacidades</a:t>
            </a:r>
            <a:r>
              <a:rPr sz="700" spc="-5" dirty="0">
                <a:latin typeface="Microsoft Sans Serif"/>
                <a:cs typeface="Microsoft Sans Serif"/>
              </a:rPr>
              <a:t> </a:t>
            </a:r>
            <a:r>
              <a:rPr sz="700" spc="25" dirty="0">
                <a:latin typeface="Microsoft Sans Serif"/>
                <a:cs typeface="Microsoft Sans Serif"/>
              </a:rPr>
              <a:t>nominales</a:t>
            </a:r>
            <a:r>
              <a:rPr sz="700" spc="-5" dirty="0">
                <a:latin typeface="Microsoft Sans Serif"/>
                <a:cs typeface="Microsoft Sans Serif"/>
              </a:rPr>
              <a:t> </a:t>
            </a:r>
            <a:r>
              <a:rPr sz="700" spc="20" dirty="0">
                <a:latin typeface="Microsoft Sans Serif"/>
                <a:cs typeface="Microsoft Sans Serif"/>
              </a:rPr>
              <a:t>de</a:t>
            </a:r>
            <a:r>
              <a:rPr sz="700" spc="-5" dirty="0">
                <a:latin typeface="Microsoft Sans Serif"/>
                <a:cs typeface="Microsoft Sans Serif"/>
              </a:rPr>
              <a:t> </a:t>
            </a:r>
            <a:r>
              <a:rPr sz="700" spc="10" dirty="0">
                <a:latin typeface="Microsoft Sans Serif"/>
                <a:cs typeface="Microsoft Sans Serif"/>
              </a:rPr>
              <a:t>la</a:t>
            </a:r>
            <a:r>
              <a:rPr sz="700" spc="-5" dirty="0">
                <a:latin typeface="Microsoft Sans Serif"/>
                <a:cs typeface="Microsoft Sans Serif"/>
              </a:rPr>
              <a:t> </a:t>
            </a:r>
            <a:r>
              <a:rPr sz="700" spc="15" dirty="0">
                <a:latin typeface="Microsoft Sans Serif"/>
                <a:cs typeface="Microsoft Sans Serif"/>
              </a:rPr>
              <a:t>resistencia</a:t>
            </a:r>
            <a:r>
              <a:rPr sz="700" spc="-5" dirty="0">
                <a:latin typeface="Microsoft Sans Serif"/>
                <a:cs typeface="Microsoft Sans Serif"/>
              </a:rPr>
              <a:t> </a:t>
            </a:r>
            <a:r>
              <a:rPr sz="700" spc="20" dirty="0">
                <a:latin typeface="Microsoft Sans Serif"/>
                <a:cs typeface="Microsoft Sans Serif"/>
              </a:rPr>
              <a:t>de</a:t>
            </a:r>
            <a:r>
              <a:rPr sz="700" spc="-5" dirty="0">
                <a:latin typeface="Microsoft Sans Serif"/>
                <a:cs typeface="Microsoft Sans Serif"/>
              </a:rPr>
              <a:t> </a:t>
            </a:r>
            <a:r>
              <a:rPr sz="700" spc="20" dirty="0">
                <a:latin typeface="Microsoft Sans Serif"/>
                <a:cs typeface="Microsoft Sans Serif"/>
              </a:rPr>
              <a:t>puesta</a:t>
            </a:r>
            <a:r>
              <a:rPr sz="700" spc="-10" dirty="0">
                <a:latin typeface="Microsoft Sans Serif"/>
                <a:cs typeface="Microsoft Sans Serif"/>
              </a:rPr>
              <a:t> </a:t>
            </a:r>
            <a:r>
              <a:rPr sz="700" dirty="0">
                <a:latin typeface="Microsoft Sans Serif"/>
                <a:cs typeface="Microsoft Sans Serif"/>
              </a:rPr>
              <a:t>a </a:t>
            </a:r>
            <a:r>
              <a:rPr sz="700" spc="-170" dirty="0">
                <a:latin typeface="Microsoft Sans Serif"/>
                <a:cs typeface="Microsoft Sans Serif"/>
              </a:rPr>
              <a:t> </a:t>
            </a:r>
            <a:r>
              <a:rPr sz="700" spc="30" dirty="0">
                <a:latin typeface="Microsoft Sans Serif"/>
                <a:cs typeface="Microsoft Sans Serif"/>
              </a:rPr>
              <a:t>tierra </a:t>
            </a:r>
            <a:r>
              <a:rPr sz="700" spc="5" dirty="0">
                <a:latin typeface="Microsoft Sans Serif"/>
                <a:cs typeface="Microsoft Sans Serif"/>
              </a:rPr>
              <a:t>y </a:t>
            </a:r>
            <a:r>
              <a:rPr sz="700" spc="20" dirty="0">
                <a:latin typeface="Microsoft Sans Serif"/>
                <a:cs typeface="Microsoft Sans Serif"/>
              </a:rPr>
              <a:t>del </a:t>
            </a:r>
            <a:r>
              <a:rPr sz="700" spc="35" dirty="0">
                <a:latin typeface="Microsoft Sans Serif"/>
                <a:cs typeface="Microsoft Sans Serif"/>
              </a:rPr>
              <a:t>transformador </a:t>
            </a:r>
            <a:r>
              <a:rPr sz="700" spc="20" dirty="0">
                <a:latin typeface="Microsoft Sans Serif"/>
                <a:cs typeface="Microsoft Sans Serif"/>
              </a:rPr>
              <a:t>de </a:t>
            </a:r>
            <a:r>
              <a:rPr sz="700" spc="25" dirty="0">
                <a:latin typeface="Microsoft Sans Serif"/>
                <a:cs typeface="Microsoft Sans Serif"/>
              </a:rPr>
              <a:t>distribución, </a:t>
            </a:r>
            <a:r>
              <a:rPr sz="700" spc="5" dirty="0">
                <a:latin typeface="Microsoft Sans Serif"/>
                <a:cs typeface="Microsoft Sans Serif"/>
              </a:rPr>
              <a:t>estas </a:t>
            </a:r>
            <a:r>
              <a:rPr sz="700" spc="10" dirty="0">
                <a:latin typeface="Microsoft Sans Serif"/>
                <a:cs typeface="Microsoft Sans Serif"/>
              </a:rPr>
              <a:t>capacitancias </a:t>
            </a:r>
            <a:r>
              <a:rPr sz="700" spc="-5" dirty="0">
                <a:latin typeface="Microsoft Sans Serif"/>
                <a:cs typeface="Microsoft Sans Serif"/>
              </a:rPr>
              <a:t>se </a:t>
            </a:r>
            <a:r>
              <a:rPr sz="700" spc="30" dirty="0">
                <a:latin typeface="Microsoft Sans Serif"/>
                <a:cs typeface="Microsoft Sans Serif"/>
              </a:rPr>
              <a:t>pueden </a:t>
            </a:r>
            <a:r>
              <a:rPr sz="700" spc="35" dirty="0">
                <a:latin typeface="Microsoft Sans Serif"/>
                <a:cs typeface="Microsoft Sans Serif"/>
              </a:rPr>
              <a:t> </a:t>
            </a:r>
            <a:r>
              <a:rPr sz="700" spc="30" dirty="0">
                <a:latin typeface="Microsoft Sans Serif"/>
                <a:cs typeface="Microsoft Sans Serif"/>
              </a:rPr>
              <a:t>combinar</a:t>
            </a:r>
            <a:r>
              <a:rPr sz="700" spc="-5" dirty="0">
                <a:latin typeface="Microsoft Sans Serif"/>
                <a:cs typeface="Microsoft Sans Serif"/>
              </a:rPr>
              <a:t> </a:t>
            </a:r>
            <a:r>
              <a:rPr sz="700" spc="5" dirty="0">
                <a:latin typeface="Microsoft Sans Serif"/>
                <a:cs typeface="Microsoft Sans Serif"/>
              </a:rPr>
              <a:t>y</a:t>
            </a:r>
            <a:r>
              <a:rPr sz="700" dirty="0">
                <a:latin typeface="Microsoft Sans Serif"/>
                <a:cs typeface="Microsoft Sans Serif"/>
              </a:rPr>
              <a:t> </a:t>
            </a:r>
            <a:r>
              <a:rPr sz="700" spc="30" dirty="0">
                <a:latin typeface="Microsoft Sans Serif"/>
                <a:cs typeface="Microsoft Sans Serif"/>
              </a:rPr>
              <a:t>modelar</a:t>
            </a:r>
            <a:r>
              <a:rPr sz="700" spc="-5" dirty="0">
                <a:latin typeface="Microsoft Sans Serif"/>
                <a:cs typeface="Microsoft Sans Serif"/>
              </a:rPr>
              <a:t> </a:t>
            </a:r>
            <a:r>
              <a:rPr sz="700" spc="30" dirty="0">
                <a:latin typeface="Microsoft Sans Serif"/>
                <a:cs typeface="Microsoft Sans Serif"/>
              </a:rPr>
              <a:t>como</a:t>
            </a:r>
            <a:r>
              <a:rPr sz="700" dirty="0">
                <a:latin typeface="Microsoft Sans Serif"/>
                <a:cs typeface="Microsoft Sans Serif"/>
              </a:rPr>
              <a:t> </a:t>
            </a:r>
            <a:r>
              <a:rPr sz="700" spc="40" dirty="0">
                <a:latin typeface="Microsoft Sans Serif"/>
                <a:cs typeface="Microsoft Sans Serif"/>
              </a:rPr>
              <a:t>un</a:t>
            </a:r>
            <a:r>
              <a:rPr sz="700" dirty="0">
                <a:latin typeface="Microsoft Sans Serif"/>
                <a:cs typeface="Microsoft Sans Serif"/>
              </a:rPr>
              <a:t> </a:t>
            </a:r>
            <a:r>
              <a:rPr sz="700" spc="15" dirty="0">
                <a:latin typeface="Microsoft Sans Serif"/>
                <a:cs typeface="Microsoft Sans Serif"/>
              </a:rPr>
              <a:t>solo</a:t>
            </a:r>
            <a:r>
              <a:rPr sz="700" spc="-5" dirty="0">
                <a:latin typeface="Microsoft Sans Serif"/>
                <a:cs typeface="Microsoft Sans Serif"/>
              </a:rPr>
              <a:t> </a:t>
            </a:r>
            <a:r>
              <a:rPr sz="700" spc="15" dirty="0">
                <a:latin typeface="Microsoft Sans Serif"/>
                <a:cs typeface="Microsoft Sans Serif"/>
              </a:rPr>
              <a:t>capacitor,</a:t>
            </a:r>
            <a:r>
              <a:rPr sz="700" dirty="0">
                <a:latin typeface="Microsoft Sans Serif"/>
                <a:cs typeface="Microsoft Sans Serif"/>
              </a:rPr>
              <a:t> </a:t>
            </a:r>
            <a:r>
              <a:rPr sz="700" spc="30" dirty="0">
                <a:latin typeface="Microsoft Sans Serif"/>
                <a:cs typeface="Microsoft Sans Serif"/>
              </a:rPr>
              <a:t>como</a:t>
            </a:r>
            <a:r>
              <a:rPr sz="700" spc="-5" dirty="0">
                <a:latin typeface="Microsoft Sans Serif"/>
                <a:cs typeface="Microsoft Sans Serif"/>
              </a:rPr>
              <a:t> se</a:t>
            </a:r>
            <a:r>
              <a:rPr sz="700" dirty="0">
                <a:latin typeface="Microsoft Sans Serif"/>
                <a:cs typeface="Microsoft Sans Serif"/>
              </a:rPr>
              <a:t> </a:t>
            </a:r>
            <a:r>
              <a:rPr sz="700" spc="30" dirty="0">
                <a:latin typeface="Microsoft Sans Serif"/>
                <a:cs typeface="Microsoft Sans Serif"/>
              </a:rPr>
              <a:t>muestra</a:t>
            </a:r>
            <a:r>
              <a:rPr sz="700" dirty="0">
                <a:latin typeface="Microsoft Sans Serif"/>
                <a:cs typeface="Microsoft Sans Serif"/>
              </a:rPr>
              <a:t> </a:t>
            </a:r>
            <a:r>
              <a:rPr sz="700" spc="20" dirty="0">
                <a:latin typeface="Microsoft Sans Serif"/>
                <a:cs typeface="Microsoft Sans Serif"/>
              </a:rPr>
              <a:t>en</a:t>
            </a:r>
            <a:r>
              <a:rPr sz="700" spc="-5" dirty="0">
                <a:latin typeface="Microsoft Sans Serif"/>
                <a:cs typeface="Microsoft Sans Serif"/>
              </a:rPr>
              <a:t> </a:t>
            </a:r>
            <a:r>
              <a:rPr sz="700" spc="10" dirty="0">
                <a:latin typeface="Microsoft Sans Serif"/>
                <a:cs typeface="Microsoft Sans Serif"/>
              </a:rPr>
              <a:t>la</a:t>
            </a:r>
            <a:r>
              <a:rPr sz="700" dirty="0">
                <a:latin typeface="Microsoft Sans Serif"/>
                <a:cs typeface="Microsoft Sans Serif"/>
              </a:rPr>
              <a:t> </a:t>
            </a:r>
            <a:r>
              <a:rPr sz="700" spc="-5" dirty="0">
                <a:latin typeface="Microsoft Sans Serif"/>
                <a:cs typeface="Microsoft Sans Serif"/>
              </a:rPr>
              <a:t>Fig.</a:t>
            </a:r>
            <a:r>
              <a:rPr sz="700" dirty="0">
                <a:latin typeface="Microsoft Sans Serif"/>
                <a:cs typeface="Microsoft Sans Serif"/>
              </a:rPr>
              <a:t> </a:t>
            </a:r>
            <a:r>
              <a:rPr sz="700" spc="5" dirty="0">
                <a:latin typeface="Microsoft Sans Serif"/>
                <a:cs typeface="Microsoft Sans Serif"/>
              </a:rPr>
              <a:t>14. </a:t>
            </a:r>
            <a:r>
              <a:rPr sz="700" spc="10" dirty="0">
                <a:latin typeface="Microsoft Sans Serif"/>
                <a:cs typeface="Microsoft Sans Serif"/>
              </a:rPr>
              <a:t> </a:t>
            </a:r>
            <a:r>
              <a:rPr sz="700" spc="-10" dirty="0">
                <a:latin typeface="Microsoft Sans Serif"/>
                <a:cs typeface="Microsoft Sans Serif"/>
              </a:rPr>
              <a:t>Estas </a:t>
            </a:r>
            <a:r>
              <a:rPr sz="700" spc="10" dirty="0">
                <a:latin typeface="Microsoft Sans Serif"/>
                <a:cs typeface="Microsoft Sans Serif"/>
              </a:rPr>
              <a:t>capacitancias </a:t>
            </a:r>
            <a:r>
              <a:rPr sz="700" spc="30" dirty="0">
                <a:latin typeface="Microsoft Sans Serif"/>
                <a:cs typeface="Microsoft Sans Serif"/>
              </a:rPr>
              <a:t>generalmente </a:t>
            </a:r>
            <a:r>
              <a:rPr sz="700" spc="25" dirty="0">
                <a:latin typeface="Microsoft Sans Serif"/>
                <a:cs typeface="Microsoft Sans Serif"/>
              </a:rPr>
              <a:t>representan </a:t>
            </a:r>
            <a:r>
              <a:rPr sz="700" spc="20" dirty="0">
                <a:latin typeface="Microsoft Sans Serif"/>
                <a:cs typeface="Microsoft Sans Serif"/>
              </a:rPr>
              <a:t>más del </a:t>
            </a:r>
            <a:r>
              <a:rPr sz="700" spc="10" dirty="0">
                <a:latin typeface="Microsoft Sans Serif"/>
                <a:cs typeface="Microsoft Sans Serif"/>
              </a:rPr>
              <a:t>95 </a:t>
            </a:r>
            <a:r>
              <a:rPr sz="700" spc="40" dirty="0">
                <a:latin typeface="Microsoft Sans Serif"/>
                <a:cs typeface="Microsoft Sans Serif"/>
              </a:rPr>
              <a:t>por </a:t>
            </a:r>
            <a:r>
              <a:rPr sz="700" spc="20" dirty="0">
                <a:latin typeface="Microsoft Sans Serif"/>
                <a:cs typeface="Microsoft Sans Serif"/>
              </a:rPr>
              <a:t>ciento de </a:t>
            </a:r>
            <a:r>
              <a:rPr sz="700" spc="10" dirty="0">
                <a:latin typeface="Microsoft Sans Serif"/>
                <a:cs typeface="Microsoft Sans Serif"/>
              </a:rPr>
              <a:t>la </a:t>
            </a:r>
            <a:r>
              <a:rPr sz="700" spc="15" dirty="0">
                <a:latin typeface="Microsoft Sans Serif"/>
                <a:cs typeface="Microsoft Sans Serif"/>
              </a:rPr>
              <a:t> </a:t>
            </a:r>
            <a:r>
              <a:rPr sz="700" spc="10" dirty="0">
                <a:latin typeface="Microsoft Sans Serif"/>
                <a:cs typeface="Microsoft Sans Serif"/>
              </a:rPr>
              <a:t>capacitancia</a:t>
            </a:r>
            <a:r>
              <a:rPr sz="700" spc="-5" dirty="0">
                <a:latin typeface="Microsoft Sans Serif"/>
                <a:cs typeface="Microsoft Sans Serif"/>
              </a:rPr>
              <a:t> </a:t>
            </a:r>
            <a:r>
              <a:rPr sz="700" dirty="0">
                <a:latin typeface="Microsoft Sans Serif"/>
                <a:cs typeface="Microsoft Sans Serif"/>
              </a:rPr>
              <a:t>a </a:t>
            </a:r>
            <a:r>
              <a:rPr sz="700" spc="30" dirty="0">
                <a:latin typeface="Microsoft Sans Serif"/>
                <a:cs typeface="Microsoft Sans Serif"/>
              </a:rPr>
              <a:t>tierra</a:t>
            </a:r>
            <a:r>
              <a:rPr sz="700" dirty="0">
                <a:latin typeface="Microsoft Sans Serif"/>
                <a:cs typeface="Microsoft Sans Serif"/>
              </a:rPr>
              <a:t> </a:t>
            </a:r>
            <a:r>
              <a:rPr sz="700" spc="20" dirty="0">
                <a:latin typeface="Microsoft Sans Serif"/>
                <a:cs typeface="Microsoft Sans Serif"/>
              </a:rPr>
              <a:t>del</a:t>
            </a:r>
            <a:r>
              <a:rPr sz="700" dirty="0">
                <a:latin typeface="Microsoft Sans Serif"/>
                <a:cs typeface="Microsoft Sans Serif"/>
              </a:rPr>
              <a:t> </a:t>
            </a:r>
            <a:r>
              <a:rPr sz="700" spc="15" dirty="0">
                <a:latin typeface="Microsoft Sans Serif"/>
                <a:cs typeface="Microsoft Sans Serif"/>
              </a:rPr>
              <a:t>sistema.</a:t>
            </a:r>
            <a:r>
              <a:rPr sz="700" dirty="0">
                <a:latin typeface="Microsoft Sans Serif"/>
                <a:cs typeface="Microsoft Sans Serif"/>
              </a:rPr>
              <a:t> </a:t>
            </a:r>
            <a:r>
              <a:rPr sz="700" spc="20" dirty="0">
                <a:latin typeface="Microsoft Sans Serif"/>
                <a:cs typeface="Microsoft Sans Serif"/>
              </a:rPr>
              <a:t>Otras</a:t>
            </a:r>
            <a:r>
              <a:rPr sz="700" dirty="0">
                <a:latin typeface="Microsoft Sans Serif"/>
                <a:cs typeface="Microsoft Sans Serif"/>
              </a:rPr>
              <a:t> </a:t>
            </a:r>
            <a:r>
              <a:rPr sz="700" spc="25" dirty="0">
                <a:latin typeface="Microsoft Sans Serif"/>
                <a:cs typeface="Microsoft Sans Serif"/>
              </a:rPr>
              <a:t>fuentes</a:t>
            </a:r>
            <a:r>
              <a:rPr sz="700" dirty="0">
                <a:latin typeface="Microsoft Sans Serif"/>
                <a:cs typeface="Microsoft Sans Serif"/>
              </a:rPr>
              <a:t> </a:t>
            </a:r>
            <a:r>
              <a:rPr sz="700" spc="20" dirty="0">
                <a:latin typeface="Microsoft Sans Serif"/>
                <a:cs typeface="Microsoft Sans Serif"/>
              </a:rPr>
              <a:t>son</a:t>
            </a:r>
            <a:r>
              <a:rPr sz="700" spc="-5" dirty="0">
                <a:latin typeface="Microsoft Sans Serif"/>
                <a:cs typeface="Microsoft Sans Serif"/>
              </a:rPr>
              <a:t> </a:t>
            </a:r>
            <a:r>
              <a:rPr sz="700" spc="10" dirty="0">
                <a:latin typeface="Microsoft Sans Serif"/>
                <a:cs typeface="Microsoft Sans Serif"/>
              </a:rPr>
              <a:t>los</a:t>
            </a:r>
            <a:r>
              <a:rPr sz="700" dirty="0">
                <a:latin typeface="Microsoft Sans Serif"/>
                <a:cs typeface="Microsoft Sans Serif"/>
              </a:rPr>
              <a:t> </a:t>
            </a:r>
            <a:r>
              <a:rPr sz="700" spc="20" dirty="0">
                <a:latin typeface="Microsoft Sans Serif"/>
                <a:cs typeface="Microsoft Sans Serif"/>
              </a:rPr>
              <a:t>conductos</a:t>
            </a:r>
            <a:r>
              <a:rPr sz="700" dirty="0">
                <a:latin typeface="Microsoft Sans Serif"/>
                <a:cs typeface="Microsoft Sans Serif"/>
              </a:rPr>
              <a:t> </a:t>
            </a:r>
            <a:r>
              <a:rPr sz="700" spc="20" dirty="0">
                <a:latin typeface="Microsoft Sans Serif"/>
                <a:cs typeface="Microsoft Sans Serif"/>
              </a:rPr>
              <a:t>de</a:t>
            </a:r>
            <a:r>
              <a:rPr sz="700" dirty="0">
                <a:latin typeface="Microsoft Sans Serif"/>
                <a:cs typeface="Microsoft Sans Serif"/>
              </a:rPr>
              <a:t> </a:t>
            </a:r>
            <a:r>
              <a:rPr sz="700" spc="20" dirty="0">
                <a:latin typeface="Microsoft Sans Serif"/>
                <a:cs typeface="Microsoft Sans Serif"/>
              </a:rPr>
              <a:t>bus</a:t>
            </a:r>
            <a:r>
              <a:rPr sz="700" dirty="0">
                <a:latin typeface="Microsoft Sans Serif"/>
                <a:cs typeface="Microsoft Sans Serif"/>
              </a:rPr>
              <a:t> </a:t>
            </a:r>
            <a:r>
              <a:rPr sz="700" spc="20" dirty="0">
                <a:latin typeface="Microsoft Sans Serif"/>
                <a:cs typeface="Microsoft Sans Serif"/>
              </a:rPr>
              <a:t>de </a:t>
            </a:r>
            <a:r>
              <a:rPr sz="700" spc="-170" dirty="0">
                <a:latin typeface="Microsoft Sans Serif"/>
                <a:cs typeface="Microsoft Sans Serif"/>
              </a:rPr>
              <a:t> </a:t>
            </a:r>
            <a:r>
              <a:rPr sz="700" spc="10" dirty="0">
                <a:latin typeface="Microsoft Sans Serif"/>
                <a:cs typeface="Microsoft Sans Serif"/>
              </a:rPr>
              <a:t>fase </a:t>
            </a:r>
            <a:r>
              <a:rPr sz="700" spc="5" dirty="0">
                <a:latin typeface="Microsoft Sans Serif"/>
                <a:cs typeface="Microsoft Sans Serif"/>
              </a:rPr>
              <a:t>aislada, </a:t>
            </a:r>
            <a:r>
              <a:rPr sz="700" spc="10" dirty="0">
                <a:latin typeface="Microsoft Sans Serif"/>
                <a:cs typeface="Microsoft Sans Serif"/>
              </a:rPr>
              <a:t>los </a:t>
            </a:r>
            <a:r>
              <a:rPr sz="700" spc="15" dirty="0">
                <a:latin typeface="Microsoft Sans Serif"/>
                <a:cs typeface="Microsoft Sans Serif"/>
              </a:rPr>
              <a:t>devanados </a:t>
            </a:r>
            <a:r>
              <a:rPr sz="700" spc="20" dirty="0">
                <a:latin typeface="Microsoft Sans Serif"/>
                <a:cs typeface="Microsoft Sans Serif"/>
              </a:rPr>
              <a:t>de </a:t>
            </a:r>
            <a:r>
              <a:rPr sz="700" spc="25" dirty="0">
                <a:latin typeface="Microsoft Sans Serif"/>
                <a:cs typeface="Microsoft Sans Serif"/>
              </a:rPr>
              <a:t>alto </a:t>
            </a:r>
            <a:r>
              <a:rPr sz="700" spc="20" dirty="0">
                <a:latin typeface="Microsoft Sans Serif"/>
                <a:cs typeface="Microsoft Sans Serif"/>
              </a:rPr>
              <a:t>voltaje del </a:t>
            </a:r>
            <a:r>
              <a:rPr sz="700" spc="35" dirty="0">
                <a:latin typeface="Microsoft Sans Serif"/>
                <a:cs typeface="Microsoft Sans Serif"/>
              </a:rPr>
              <a:t>transformador </a:t>
            </a:r>
            <a:r>
              <a:rPr sz="700" spc="20" dirty="0">
                <a:latin typeface="Microsoft Sans Serif"/>
                <a:cs typeface="Microsoft Sans Serif"/>
              </a:rPr>
              <a:t>auxiliar de </a:t>
            </a:r>
            <a:r>
              <a:rPr sz="700" spc="10" dirty="0">
                <a:latin typeface="Microsoft Sans Serif"/>
                <a:cs typeface="Microsoft Sans Serif"/>
              </a:rPr>
              <a:t>la </a:t>
            </a:r>
            <a:r>
              <a:rPr sz="700" spc="15" dirty="0">
                <a:latin typeface="Microsoft Sans Serif"/>
                <a:cs typeface="Microsoft Sans Serif"/>
              </a:rPr>
              <a:t> </a:t>
            </a:r>
            <a:r>
              <a:rPr sz="700" spc="30" dirty="0">
                <a:latin typeface="Microsoft Sans Serif"/>
                <a:cs typeface="Microsoft Sans Serif"/>
              </a:rPr>
              <a:t>unidad </a:t>
            </a:r>
            <a:r>
              <a:rPr sz="700" spc="5" dirty="0">
                <a:latin typeface="Microsoft Sans Serif"/>
                <a:cs typeface="Microsoft Sans Serif"/>
              </a:rPr>
              <a:t>y </a:t>
            </a:r>
            <a:r>
              <a:rPr sz="700" spc="10" dirty="0">
                <a:latin typeface="Microsoft Sans Serif"/>
                <a:cs typeface="Microsoft Sans Serif"/>
              </a:rPr>
              <a:t>los </a:t>
            </a:r>
            <a:r>
              <a:rPr sz="700" spc="15" dirty="0">
                <a:latin typeface="Microsoft Sans Serif"/>
                <a:cs typeface="Microsoft Sans Serif"/>
              </a:rPr>
              <a:t>devanados </a:t>
            </a:r>
            <a:r>
              <a:rPr sz="700" spc="20" dirty="0">
                <a:latin typeface="Microsoft Sans Serif"/>
                <a:cs typeface="Microsoft Sans Serif"/>
              </a:rPr>
              <a:t>de </a:t>
            </a:r>
            <a:r>
              <a:rPr sz="700" spc="25" dirty="0">
                <a:latin typeface="Microsoft Sans Serif"/>
                <a:cs typeface="Microsoft Sans Serif"/>
              </a:rPr>
              <a:t>alto </a:t>
            </a:r>
            <a:r>
              <a:rPr sz="700" spc="20" dirty="0">
                <a:latin typeface="Microsoft Sans Serif"/>
                <a:cs typeface="Microsoft Sans Serif"/>
              </a:rPr>
              <a:t>voltaje de cualquier </a:t>
            </a:r>
            <a:r>
              <a:rPr sz="700" spc="35" dirty="0">
                <a:latin typeface="Microsoft Sans Serif"/>
                <a:cs typeface="Microsoft Sans Serif"/>
              </a:rPr>
              <a:t>transformador </a:t>
            </a:r>
            <a:r>
              <a:rPr sz="700" spc="20" dirty="0">
                <a:latin typeface="Microsoft Sans Serif"/>
                <a:cs typeface="Microsoft Sans Serif"/>
              </a:rPr>
              <a:t>de </a:t>
            </a:r>
            <a:r>
              <a:rPr sz="700" spc="25" dirty="0">
                <a:latin typeface="Microsoft Sans Serif"/>
                <a:cs typeface="Microsoft Sans Serif"/>
              </a:rPr>
              <a:t> </a:t>
            </a:r>
            <a:r>
              <a:rPr sz="700" spc="30" dirty="0">
                <a:latin typeface="Microsoft Sans Serif"/>
                <a:cs typeface="Microsoft Sans Serif"/>
              </a:rPr>
              <a:t>instrumentos</a:t>
            </a:r>
            <a:r>
              <a:rPr sz="700" spc="-5" dirty="0">
                <a:latin typeface="Microsoft Sans Serif"/>
                <a:cs typeface="Microsoft Sans Serif"/>
              </a:rPr>
              <a:t> </a:t>
            </a:r>
            <a:r>
              <a:rPr sz="700" spc="-15" dirty="0">
                <a:latin typeface="Microsoft Sans Serif"/>
                <a:cs typeface="Microsoft Sans Serif"/>
              </a:rPr>
              <a:t>(es</a:t>
            </a:r>
            <a:r>
              <a:rPr sz="700" spc="-5" dirty="0">
                <a:latin typeface="Microsoft Sans Serif"/>
                <a:cs typeface="Microsoft Sans Serif"/>
              </a:rPr>
              <a:t> </a:t>
            </a:r>
            <a:r>
              <a:rPr sz="700" spc="15" dirty="0">
                <a:latin typeface="Microsoft Sans Serif"/>
                <a:cs typeface="Microsoft Sans Serif"/>
              </a:rPr>
              <a:t>decir,</a:t>
            </a:r>
            <a:r>
              <a:rPr sz="700" spc="-5" dirty="0">
                <a:latin typeface="Microsoft Sans Serif"/>
                <a:cs typeface="Microsoft Sans Serif"/>
              </a:rPr>
              <a:t> </a:t>
            </a:r>
            <a:r>
              <a:rPr sz="700" spc="-40" dirty="0">
                <a:latin typeface="Microsoft Sans Serif"/>
                <a:cs typeface="Microsoft Sans Serif"/>
              </a:rPr>
              <a:t>TT</a:t>
            </a:r>
            <a:r>
              <a:rPr sz="700" spc="-5" dirty="0">
                <a:latin typeface="Microsoft Sans Serif"/>
                <a:cs typeface="Microsoft Sans Serif"/>
              </a:rPr>
              <a:t> </a:t>
            </a:r>
            <a:r>
              <a:rPr sz="700" spc="20" dirty="0">
                <a:latin typeface="Microsoft Sans Serif"/>
                <a:cs typeface="Microsoft Sans Serif"/>
              </a:rPr>
              <a:t>del</a:t>
            </a:r>
            <a:r>
              <a:rPr sz="700" spc="-5" dirty="0">
                <a:latin typeface="Microsoft Sans Serif"/>
                <a:cs typeface="Microsoft Sans Serif"/>
              </a:rPr>
              <a:t> </a:t>
            </a:r>
            <a:r>
              <a:rPr sz="700" spc="20" dirty="0">
                <a:latin typeface="Microsoft Sans Serif"/>
                <a:cs typeface="Microsoft Sans Serif"/>
              </a:rPr>
              <a:t>generador).</a:t>
            </a:r>
            <a:endParaRPr sz="700">
              <a:latin typeface="Microsoft Sans Serif"/>
              <a:cs typeface="Microsoft Sans Serif"/>
            </a:endParaRPr>
          </a:p>
        </p:txBody>
      </p:sp>
      <p:sp>
        <p:nvSpPr>
          <p:cNvPr id="227" name="object 227"/>
          <p:cNvSpPr txBox="1"/>
          <p:nvPr/>
        </p:nvSpPr>
        <p:spPr>
          <a:xfrm>
            <a:off x="9089610" y="3263856"/>
            <a:ext cx="7433937" cy="1105431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sz="600" spc="-5" dirty="0">
                <a:latin typeface="Microsoft Sans Serif"/>
                <a:cs typeface="Microsoft Sans Serif"/>
              </a:rPr>
              <a:t>Fig.</a:t>
            </a:r>
            <a:r>
              <a:rPr sz="600" spc="5" dirty="0">
                <a:latin typeface="Microsoft Sans Serif"/>
                <a:cs typeface="Microsoft Sans Serif"/>
              </a:rPr>
              <a:t> </a:t>
            </a:r>
            <a:r>
              <a:rPr sz="600" dirty="0">
                <a:latin typeface="Microsoft Sans Serif"/>
                <a:cs typeface="Microsoft Sans Serif"/>
              </a:rPr>
              <a:t>14.</a:t>
            </a:r>
            <a:r>
              <a:rPr sz="600" spc="10" dirty="0">
                <a:latin typeface="Microsoft Sans Serif"/>
                <a:cs typeface="Microsoft Sans Serif"/>
              </a:rPr>
              <a:t> </a:t>
            </a:r>
            <a:r>
              <a:rPr sz="600" spc="15" dirty="0">
                <a:latin typeface="Microsoft Sans Serif"/>
                <a:cs typeface="Microsoft Sans Serif"/>
              </a:rPr>
              <a:t>Circuito</a:t>
            </a:r>
            <a:r>
              <a:rPr sz="600" spc="10" dirty="0">
                <a:latin typeface="Microsoft Sans Serif"/>
                <a:cs typeface="Microsoft Sans Serif"/>
              </a:rPr>
              <a:t> </a:t>
            </a:r>
            <a:r>
              <a:rPr sz="600" spc="15" dirty="0">
                <a:latin typeface="Microsoft Sans Serif"/>
                <a:cs typeface="Microsoft Sans Serif"/>
              </a:rPr>
              <a:t>equivalente</a:t>
            </a:r>
            <a:r>
              <a:rPr sz="600" spc="10" dirty="0">
                <a:latin typeface="Microsoft Sans Serif"/>
                <a:cs typeface="Microsoft Sans Serif"/>
              </a:rPr>
              <a:t> </a:t>
            </a:r>
            <a:r>
              <a:rPr sz="600" spc="20" dirty="0">
                <a:latin typeface="Microsoft Sans Serif"/>
                <a:cs typeface="Microsoft Sans Serif"/>
              </a:rPr>
              <a:t>de</a:t>
            </a:r>
            <a:r>
              <a:rPr sz="600" spc="5" dirty="0">
                <a:latin typeface="Microsoft Sans Serif"/>
                <a:cs typeface="Microsoft Sans Serif"/>
              </a:rPr>
              <a:t> </a:t>
            </a:r>
            <a:r>
              <a:rPr sz="600" spc="20" dirty="0">
                <a:latin typeface="Microsoft Sans Serif"/>
                <a:cs typeface="Microsoft Sans Serif"/>
              </a:rPr>
              <a:t>componentes</a:t>
            </a:r>
            <a:r>
              <a:rPr sz="600" spc="10" dirty="0">
                <a:latin typeface="Microsoft Sans Serif"/>
                <a:cs typeface="Microsoft Sans Serif"/>
              </a:rPr>
              <a:t> </a:t>
            </a:r>
            <a:r>
              <a:rPr sz="600" spc="15" dirty="0">
                <a:latin typeface="Microsoft Sans Serif"/>
                <a:cs typeface="Microsoft Sans Serif"/>
              </a:rPr>
              <a:t>simétricos</a:t>
            </a:r>
            <a:r>
              <a:rPr sz="600" spc="10" dirty="0">
                <a:latin typeface="Microsoft Sans Serif"/>
                <a:cs typeface="Microsoft Sans Serif"/>
              </a:rPr>
              <a:t> </a:t>
            </a:r>
            <a:r>
              <a:rPr sz="600" spc="20" dirty="0">
                <a:latin typeface="Microsoft Sans Serif"/>
                <a:cs typeface="Microsoft Sans Serif"/>
              </a:rPr>
              <a:t>aproximados</a:t>
            </a:r>
            <a:r>
              <a:rPr sz="600" spc="10" dirty="0">
                <a:latin typeface="Microsoft Sans Serif"/>
                <a:cs typeface="Microsoft Sans Serif"/>
              </a:rPr>
              <a:t> </a:t>
            </a:r>
            <a:r>
              <a:rPr sz="600" spc="20" dirty="0">
                <a:latin typeface="Microsoft Sans Serif"/>
                <a:cs typeface="Microsoft Sans Serif"/>
              </a:rPr>
              <a:t>reducidos</a:t>
            </a:r>
            <a:endParaRPr sz="600">
              <a:latin typeface="Microsoft Sans Serif"/>
              <a:cs typeface="Microsoft Sans Serif"/>
            </a:endParaRPr>
          </a:p>
          <a:p>
            <a:pPr marL="12700" marR="35560" indent="153670">
              <a:lnSpc>
                <a:spcPct val="125000"/>
              </a:lnSpc>
              <a:spcBef>
                <a:spcPts val="545"/>
              </a:spcBef>
            </a:pPr>
            <a:r>
              <a:rPr sz="800" spc="20" dirty="0">
                <a:latin typeface="Microsoft Sans Serif"/>
                <a:cs typeface="Microsoft Sans Serif"/>
              </a:rPr>
              <a:t>Generalmente,</a:t>
            </a:r>
            <a:r>
              <a:rPr sz="800" spc="5" dirty="0">
                <a:latin typeface="Microsoft Sans Serif"/>
                <a:cs typeface="Microsoft Sans Serif"/>
              </a:rPr>
              <a:t> </a:t>
            </a:r>
            <a:r>
              <a:rPr sz="800" spc="15" dirty="0">
                <a:latin typeface="Microsoft Sans Serif"/>
                <a:cs typeface="Microsoft Sans Serif"/>
              </a:rPr>
              <a:t>los</a:t>
            </a:r>
            <a:r>
              <a:rPr sz="800" spc="10" dirty="0">
                <a:latin typeface="Microsoft Sans Serif"/>
                <a:cs typeface="Microsoft Sans Serif"/>
              </a:rPr>
              <a:t> </a:t>
            </a:r>
            <a:r>
              <a:rPr sz="800" spc="15" dirty="0">
                <a:latin typeface="Microsoft Sans Serif"/>
                <a:cs typeface="Microsoft Sans Serif"/>
              </a:rPr>
              <a:t>valores</a:t>
            </a:r>
            <a:r>
              <a:rPr sz="800" spc="5" dirty="0">
                <a:latin typeface="Microsoft Sans Serif"/>
                <a:cs typeface="Microsoft Sans Serif"/>
              </a:rPr>
              <a:t> </a:t>
            </a:r>
            <a:r>
              <a:rPr sz="800" spc="25" dirty="0">
                <a:latin typeface="Microsoft Sans Serif"/>
                <a:cs typeface="Microsoft Sans Serif"/>
              </a:rPr>
              <a:t>de</a:t>
            </a:r>
            <a:r>
              <a:rPr sz="800" spc="10" dirty="0">
                <a:latin typeface="Microsoft Sans Serif"/>
                <a:cs typeface="Microsoft Sans Serif"/>
              </a:rPr>
              <a:t> capacitancia </a:t>
            </a:r>
            <a:r>
              <a:rPr sz="800" spc="30" dirty="0">
                <a:latin typeface="Microsoft Sans Serif"/>
                <a:cs typeface="Microsoft Sans Serif"/>
              </a:rPr>
              <a:t>deben</a:t>
            </a:r>
            <a:r>
              <a:rPr sz="800" spc="5" dirty="0">
                <a:latin typeface="Microsoft Sans Serif"/>
                <a:cs typeface="Microsoft Sans Serif"/>
              </a:rPr>
              <a:t> </a:t>
            </a:r>
            <a:r>
              <a:rPr sz="800" spc="25" dirty="0">
                <a:latin typeface="Microsoft Sans Serif"/>
                <a:cs typeface="Microsoft Sans Serif"/>
              </a:rPr>
              <a:t>obtenerse</a:t>
            </a:r>
            <a:r>
              <a:rPr sz="800" spc="10" dirty="0">
                <a:latin typeface="Microsoft Sans Serif"/>
                <a:cs typeface="Microsoft Sans Serif"/>
              </a:rPr>
              <a:t> </a:t>
            </a:r>
            <a:r>
              <a:rPr sz="800" spc="25" dirty="0">
                <a:latin typeface="Microsoft Sans Serif"/>
                <a:cs typeface="Microsoft Sans Serif"/>
              </a:rPr>
              <a:t>del </a:t>
            </a:r>
            <a:r>
              <a:rPr sz="800" spc="-200" dirty="0">
                <a:latin typeface="Microsoft Sans Serif"/>
                <a:cs typeface="Microsoft Sans Serif"/>
              </a:rPr>
              <a:t> </a:t>
            </a:r>
            <a:r>
              <a:rPr sz="800" spc="30" dirty="0">
                <a:latin typeface="Microsoft Sans Serif"/>
                <a:cs typeface="Microsoft Sans Serif"/>
              </a:rPr>
              <a:t>fabricante </a:t>
            </a:r>
            <a:r>
              <a:rPr sz="800" spc="25" dirty="0">
                <a:latin typeface="Microsoft Sans Serif"/>
                <a:cs typeface="Microsoft Sans Serif"/>
              </a:rPr>
              <a:t>del equipo; </a:t>
            </a:r>
            <a:r>
              <a:rPr sz="800" spc="15" dirty="0">
                <a:latin typeface="Microsoft Sans Serif"/>
                <a:cs typeface="Microsoft Sans Serif"/>
              </a:rPr>
              <a:t>sin </a:t>
            </a:r>
            <a:r>
              <a:rPr sz="800" spc="35" dirty="0">
                <a:latin typeface="Microsoft Sans Serif"/>
                <a:cs typeface="Microsoft Sans Serif"/>
              </a:rPr>
              <a:t>embargo, </a:t>
            </a:r>
            <a:r>
              <a:rPr sz="800" dirty="0">
                <a:latin typeface="Microsoft Sans Serif"/>
                <a:cs typeface="Microsoft Sans Serif"/>
              </a:rPr>
              <a:t>las </a:t>
            </a:r>
            <a:r>
              <a:rPr sz="800" spc="25" dirty="0">
                <a:latin typeface="Microsoft Sans Serif"/>
                <a:cs typeface="Microsoft Sans Serif"/>
              </a:rPr>
              <a:t>pruebas de aislamiento </a:t>
            </a:r>
            <a:r>
              <a:rPr sz="800" spc="35" dirty="0">
                <a:latin typeface="Microsoft Sans Serif"/>
                <a:cs typeface="Microsoft Sans Serif"/>
              </a:rPr>
              <a:t>o </a:t>
            </a:r>
            <a:r>
              <a:rPr sz="800" spc="40" dirty="0">
                <a:latin typeface="Microsoft Sans Serif"/>
                <a:cs typeface="Microsoft Sans Serif"/>
              </a:rPr>
              <a:t> </a:t>
            </a:r>
            <a:r>
              <a:rPr sz="800" spc="35" dirty="0">
                <a:latin typeface="Microsoft Sans Serif"/>
                <a:cs typeface="Microsoft Sans Serif"/>
              </a:rPr>
              <a:t>factor </a:t>
            </a:r>
            <a:r>
              <a:rPr sz="800" spc="25" dirty="0">
                <a:latin typeface="Microsoft Sans Serif"/>
                <a:cs typeface="Microsoft Sans Serif"/>
              </a:rPr>
              <a:t>de potencia </a:t>
            </a:r>
            <a:r>
              <a:rPr sz="800" spc="35" dirty="0">
                <a:latin typeface="Microsoft Sans Serif"/>
                <a:cs typeface="Microsoft Sans Serif"/>
              </a:rPr>
              <a:t>también </a:t>
            </a:r>
            <a:r>
              <a:rPr sz="800" spc="20" dirty="0">
                <a:latin typeface="Microsoft Sans Serif"/>
                <a:cs typeface="Microsoft Sans Serif"/>
              </a:rPr>
              <a:t>son </a:t>
            </a:r>
            <a:r>
              <a:rPr sz="800" spc="30" dirty="0">
                <a:latin typeface="Microsoft Sans Serif"/>
                <a:cs typeface="Microsoft Sans Serif"/>
              </a:rPr>
              <a:t>fuentes </a:t>
            </a:r>
            <a:r>
              <a:rPr sz="800" spc="10" dirty="0">
                <a:latin typeface="Microsoft Sans Serif"/>
                <a:cs typeface="Microsoft Sans Serif"/>
              </a:rPr>
              <a:t>excelentes. Todos </a:t>
            </a:r>
            <a:r>
              <a:rPr sz="800" spc="15" dirty="0">
                <a:latin typeface="Microsoft Sans Serif"/>
                <a:cs typeface="Microsoft Sans Serif"/>
              </a:rPr>
              <a:t>los </a:t>
            </a:r>
            <a:r>
              <a:rPr sz="800" spc="20" dirty="0">
                <a:latin typeface="Microsoft Sans Serif"/>
                <a:cs typeface="Microsoft Sans Serif"/>
              </a:rPr>
              <a:t> </a:t>
            </a:r>
            <a:r>
              <a:rPr sz="800" spc="15" dirty="0">
                <a:latin typeface="Microsoft Sans Serif"/>
                <a:cs typeface="Microsoft Sans Serif"/>
              </a:rPr>
              <a:t>valores </a:t>
            </a:r>
            <a:r>
              <a:rPr sz="800" spc="25" dirty="0">
                <a:latin typeface="Microsoft Sans Serif"/>
                <a:cs typeface="Microsoft Sans Serif"/>
              </a:rPr>
              <a:t>de </a:t>
            </a:r>
            <a:r>
              <a:rPr sz="800" spc="10" dirty="0">
                <a:latin typeface="Microsoft Sans Serif"/>
                <a:cs typeface="Microsoft Sans Serif"/>
              </a:rPr>
              <a:t>capacitancia </a:t>
            </a:r>
            <a:r>
              <a:rPr sz="800" spc="20" dirty="0">
                <a:latin typeface="Microsoft Sans Serif"/>
                <a:cs typeface="Microsoft Sans Serif"/>
              </a:rPr>
              <a:t>utilizados </a:t>
            </a:r>
            <a:r>
              <a:rPr sz="800" spc="25" dirty="0">
                <a:latin typeface="Microsoft Sans Serif"/>
                <a:cs typeface="Microsoft Sans Serif"/>
              </a:rPr>
              <a:t>para </a:t>
            </a:r>
            <a:r>
              <a:rPr sz="800" spc="15" dirty="0">
                <a:latin typeface="Microsoft Sans Serif"/>
                <a:cs typeface="Microsoft Sans Serif"/>
              </a:rPr>
              <a:t>estos </a:t>
            </a:r>
            <a:r>
              <a:rPr sz="800" spc="10" dirty="0">
                <a:latin typeface="Microsoft Sans Serif"/>
                <a:cs typeface="Microsoft Sans Serif"/>
              </a:rPr>
              <a:t>cálculos </a:t>
            </a:r>
            <a:r>
              <a:rPr sz="800" spc="30" dirty="0">
                <a:latin typeface="Microsoft Sans Serif"/>
                <a:cs typeface="Microsoft Sans Serif"/>
              </a:rPr>
              <a:t>deben </a:t>
            </a:r>
            <a:r>
              <a:rPr sz="800" spc="15" dirty="0">
                <a:latin typeface="Microsoft Sans Serif"/>
                <a:cs typeface="Microsoft Sans Serif"/>
              </a:rPr>
              <a:t>ser </a:t>
            </a:r>
            <a:r>
              <a:rPr sz="800" spc="20" dirty="0">
                <a:latin typeface="Microsoft Sans Serif"/>
                <a:cs typeface="Microsoft Sans Serif"/>
              </a:rPr>
              <a:t> </a:t>
            </a:r>
            <a:r>
              <a:rPr sz="800" spc="10" dirty="0">
                <a:latin typeface="Microsoft Sans Serif"/>
                <a:cs typeface="Microsoft Sans Serif"/>
              </a:rPr>
              <a:t>fase </a:t>
            </a:r>
            <a:r>
              <a:rPr sz="800" dirty="0">
                <a:latin typeface="Microsoft Sans Serif"/>
                <a:cs typeface="Microsoft Sans Serif"/>
              </a:rPr>
              <a:t>a </a:t>
            </a:r>
            <a:r>
              <a:rPr sz="800" spc="35" dirty="0">
                <a:latin typeface="Microsoft Sans Serif"/>
                <a:cs typeface="Microsoft Sans Serif"/>
              </a:rPr>
              <a:t>tierra </a:t>
            </a:r>
            <a:r>
              <a:rPr sz="800" spc="50" dirty="0">
                <a:latin typeface="Microsoft Sans Serif"/>
                <a:cs typeface="Microsoft Sans Serif"/>
              </a:rPr>
              <a:t>por </a:t>
            </a:r>
            <a:r>
              <a:rPr sz="800" spc="5" dirty="0">
                <a:latin typeface="Microsoft Sans Serif"/>
                <a:cs typeface="Microsoft Sans Serif"/>
              </a:rPr>
              <a:t>fase. </a:t>
            </a:r>
            <a:r>
              <a:rPr sz="800" spc="10" dirty="0">
                <a:latin typeface="Microsoft Sans Serif"/>
                <a:cs typeface="Microsoft Sans Serif"/>
              </a:rPr>
              <a:t>Tenga </a:t>
            </a:r>
            <a:r>
              <a:rPr sz="800" spc="25" dirty="0">
                <a:latin typeface="Microsoft Sans Serif"/>
                <a:cs typeface="Microsoft Sans Serif"/>
              </a:rPr>
              <a:t>en cuenta </a:t>
            </a:r>
            <a:r>
              <a:rPr sz="800" spc="30" dirty="0">
                <a:latin typeface="Microsoft Sans Serif"/>
                <a:cs typeface="Microsoft Sans Serif"/>
              </a:rPr>
              <a:t>que </a:t>
            </a:r>
            <a:r>
              <a:rPr sz="800" spc="10" dirty="0">
                <a:latin typeface="Microsoft Sans Serif"/>
                <a:cs typeface="Microsoft Sans Serif"/>
              </a:rPr>
              <a:t>será </a:t>
            </a:r>
            <a:r>
              <a:rPr sz="800" spc="15" dirty="0">
                <a:latin typeface="Microsoft Sans Serif"/>
                <a:cs typeface="Microsoft Sans Serif"/>
              </a:rPr>
              <a:t>necesario </a:t>
            </a:r>
            <a:r>
              <a:rPr sz="800" spc="20" dirty="0">
                <a:latin typeface="Microsoft Sans Serif"/>
                <a:cs typeface="Microsoft Sans Serif"/>
              </a:rPr>
              <a:t> </a:t>
            </a:r>
            <a:r>
              <a:rPr sz="800" spc="30" dirty="0">
                <a:latin typeface="Microsoft Sans Serif"/>
                <a:cs typeface="Microsoft Sans Serif"/>
              </a:rPr>
              <a:t>convertir </a:t>
            </a:r>
            <a:r>
              <a:rPr sz="800" spc="10" dirty="0">
                <a:latin typeface="Microsoft Sans Serif"/>
                <a:cs typeface="Microsoft Sans Serif"/>
              </a:rPr>
              <a:t>la capacitancia </a:t>
            </a:r>
            <a:r>
              <a:rPr sz="800" spc="25" dirty="0">
                <a:latin typeface="Microsoft Sans Serif"/>
                <a:cs typeface="Microsoft Sans Serif"/>
              </a:rPr>
              <a:t>en faradios </a:t>
            </a:r>
            <a:r>
              <a:rPr sz="800" spc="35" dirty="0">
                <a:latin typeface="Microsoft Sans Serif"/>
                <a:cs typeface="Microsoft Sans Serif"/>
              </a:rPr>
              <a:t>o </a:t>
            </a:r>
            <a:r>
              <a:rPr sz="800" spc="30" dirty="0">
                <a:latin typeface="Microsoft Sans Serif"/>
                <a:cs typeface="Microsoft Sans Serif"/>
              </a:rPr>
              <a:t>microfaradios </a:t>
            </a:r>
            <a:r>
              <a:rPr sz="800" dirty="0">
                <a:latin typeface="Microsoft Sans Serif"/>
                <a:cs typeface="Microsoft Sans Serif"/>
              </a:rPr>
              <a:t>a </a:t>
            </a:r>
            <a:r>
              <a:rPr sz="800" spc="15" dirty="0">
                <a:latin typeface="Microsoft Sans Serif"/>
                <a:cs typeface="Microsoft Sans Serif"/>
              </a:rPr>
              <a:t>reactancia </a:t>
            </a:r>
            <a:r>
              <a:rPr sz="800" spc="20" dirty="0">
                <a:latin typeface="Microsoft Sans Serif"/>
                <a:cs typeface="Microsoft Sans Serif"/>
              </a:rPr>
              <a:t> </a:t>
            </a:r>
            <a:r>
              <a:rPr sz="800" spc="10" dirty="0">
                <a:latin typeface="Microsoft Sans Serif"/>
                <a:cs typeface="Microsoft Sans Serif"/>
              </a:rPr>
              <a:t>capacitiva</a:t>
            </a:r>
            <a:r>
              <a:rPr sz="800" spc="-10" dirty="0">
                <a:latin typeface="Microsoft Sans Serif"/>
                <a:cs typeface="Microsoft Sans Serif"/>
              </a:rPr>
              <a:t> </a:t>
            </a:r>
            <a:r>
              <a:rPr sz="800" spc="20" dirty="0">
                <a:latin typeface="Microsoft Sans Serif"/>
                <a:cs typeface="Microsoft Sans Serif"/>
              </a:rPr>
              <a:t>(ohmios)</a:t>
            </a:r>
            <a:r>
              <a:rPr sz="800" spc="-5" dirty="0">
                <a:latin typeface="Microsoft Sans Serif"/>
                <a:cs typeface="Microsoft Sans Serif"/>
              </a:rPr>
              <a:t> </a:t>
            </a:r>
            <a:r>
              <a:rPr sz="800" dirty="0">
                <a:latin typeface="Microsoft Sans Serif"/>
                <a:cs typeface="Microsoft Sans Serif"/>
              </a:rPr>
              <a:t>a</a:t>
            </a:r>
            <a:r>
              <a:rPr sz="800" spc="-5" dirty="0">
                <a:latin typeface="Microsoft Sans Serif"/>
                <a:cs typeface="Microsoft Sans Serif"/>
              </a:rPr>
              <a:t> </a:t>
            </a:r>
            <a:r>
              <a:rPr sz="800" spc="10" dirty="0">
                <a:latin typeface="Microsoft Sans Serif"/>
                <a:cs typeface="Microsoft Sans Serif"/>
              </a:rPr>
              <a:t>60</a:t>
            </a:r>
            <a:r>
              <a:rPr sz="800" spc="-5" dirty="0">
                <a:latin typeface="Microsoft Sans Serif"/>
                <a:cs typeface="Microsoft Sans Serif"/>
              </a:rPr>
              <a:t> </a:t>
            </a:r>
            <a:r>
              <a:rPr sz="800" spc="-10" dirty="0">
                <a:latin typeface="Microsoft Sans Serif"/>
                <a:cs typeface="Microsoft Sans Serif"/>
              </a:rPr>
              <a:t>Hz.</a:t>
            </a:r>
            <a:endParaRPr sz="800">
              <a:latin typeface="Microsoft Sans Serif"/>
              <a:cs typeface="Microsoft Sans Serif"/>
            </a:endParaRPr>
          </a:p>
          <a:p>
            <a:pPr marL="12700" marR="5080" indent="153670">
              <a:lnSpc>
                <a:spcPts val="1200"/>
              </a:lnSpc>
              <a:spcBef>
                <a:spcPts val="80"/>
              </a:spcBef>
            </a:pPr>
            <a:r>
              <a:rPr sz="800" spc="20" dirty="0">
                <a:latin typeface="Microsoft Sans Serif"/>
                <a:cs typeface="Microsoft Sans Serif"/>
              </a:rPr>
              <a:t>Suponga </a:t>
            </a:r>
            <a:r>
              <a:rPr sz="800" spc="30" dirty="0">
                <a:latin typeface="Microsoft Sans Serif"/>
                <a:cs typeface="Microsoft Sans Serif"/>
              </a:rPr>
              <a:t>que </a:t>
            </a:r>
            <a:r>
              <a:rPr sz="800" spc="10" dirty="0">
                <a:latin typeface="Microsoft Sans Serif"/>
                <a:cs typeface="Microsoft Sans Serif"/>
              </a:rPr>
              <a:t>la </a:t>
            </a:r>
            <a:r>
              <a:rPr sz="800" spc="15" dirty="0">
                <a:latin typeface="Microsoft Sans Serif"/>
                <a:cs typeface="Microsoft Sans Serif"/>
              </a:rPr>
              <a:t>reactancia </a:t>
            </a:r>
            <a:r>
              <a:rPr sz="800" spc="10" dirty="0">
                <a:latin typeface="Microsoft Sans Serif"/>
                <a:cs typeface="Microsoft Sans Serif"/>
              </a:rPr>
              <a:t>capacitiva fase </a:t>
            </a:r>
            <a:r>
              <a:rPr sz="800" dirty="0">
                <a:latin typeface="Microsoft Sans Serif"/>
                <a:cs typeface="Microsoft Sans Serif"/>
              </a:rPr>
              <a:t>a </a:t>
            </a:r>
            <a:r>
              <a:rPr sz="800" spc="35" dirty="0">
                <a:latin typeface="Microsoft Sans Serif"/>
                <a:cs typeface="Microsoft Sans Serif"/>
              </a:rPr>
              <a:t>tierra </a:t>
            </a:r>
            <a:r>
              <a:rPr sz="800" spc="25" dirty="0">
                <a:latin typeface="Microsoft Sans Serif"/>
                <a:cs typeface="Microsoft Sans Serif"/>
              </a:rPr>
              <a:t>del </a:t>
            </a:r>
            <a:r>
              <a:rPr sz="800" spc="30" dirty="0">
                <a:latin typeface="Microsoft Sans Serif"/>
                <a:cs typeface="Microsoft Sans Serif"/>
              </a:rPr>
              <a:t> generador, transformadores, </a:t>
            </a:r>
            <a:r>
              <a:rPr sz="800" spc="5" dirty="0">
                <a:latin typeface="Microsoft Sans Serif"/>
                <a:cs typeface="Microsoft Sans Serif"/>
              </a:rPr>
              <a:t>cables y </a:t>
            </a:r>
            <a:r>
              <a:rPr sz="800" spc="25" dirty="0">
                <a:latin typeface="Microsoft Sans Serif"/>
                <a:cs typeface="Microsoft Sans Serif"/>
              </a:rPr>
              <a:t>equipos </a:t>
            </a:r>
            <a:r>
              <a:rPr sz="800" spc="10" dirty="0">
                <a:latin typeface="Microsoft Sans Serif"/>
                <a:cs typeface="Microsoft Sans Serif"/>
              </a:rPr>
              <a:t>asociados </a:t>
            </a:r>
            <a:r>
              <a:rPr sz="800" spc="25" dirty="0">
                <a:latin typeface="Microsoft Sans Serif"/>
                <a:cs typeface="Microsoft Sans Serif"/>
              </a:rPr>
              <a:t>en </a:t>
            </a:r>
            <a:r>
              <a:rPr sz="800" spc="15" dirty="0">
                <a:latin typeface="Microsoft Sans Serif"/>
                <a:cs typeface="Microsoft Sans Serif"/>
              </a:rPr>
              <a:t>el </a:t>
            </a:r>
            <a:r>
              <a:rPr sz="800" spc="20" dirty="0">
                <a:latin typeface="Microsoft Sans Serif"/>
                <a:cs typeface="Microsoft Sans Serif"/>
              </a:rPr>
              <a:t> sistema</a:t>
            </a:r>
            <a:r>
              <a:rPr sz="800" spc="-5" dirty="0">
                <a:latin typeface="Microsoft Sans Serif"/>
                <a:cs typeface="Microsoft Sans Serif"/>
              </a:rPr>
              <a:t> </a:t>
            </a:r>
            <a:r>
              <a:rPr sz="800" spc="30" dirty="0">
                <a:latin typeface="Microsoft Sans Serif"/>
                <a:cs typeface="Microsoft Sans Serif"/>
              </a:rPr>
              <a:t>que</a:t>
            </a:r>
            <a:r>
              <a:rPr sz="800" spc="-5" dirty="0">
                <a:latin typeface="Microsoft Sans Serif"/>
                <a:cs typeface="Microsoft Sans Serif"/>
              </a:rPr>
              <a:t> </a:t>
            </a:r>
            <a:r>
              <a:rPr sz="800" spc="-10" dirty="0">
                <a:latin typeface="Microsoft Sans Serif"/>
                <a:cs typeface="Microsoft Sans Serif"/>
              </a:rPr>
              <a:t>se</a:t>
            </a:r>
            <a:r>
              <a:rPr sz="800" spc="-5" dirty="0">
                <a:latin typeface="Microsoft Sans Serif"/>
                <a:cs typeface="Microsoft Sans Serif"/>
              </a:rPr>
              <a:t> </a:t>
            </a:r>
            <a:r>
              <a:rPr sz="800" spc="35" dirty="0">
                <a:latin typeface="Microsoft Sans Serif"/>
                <a:cs typeface="Microsoft Sans Serif"/>
              </a:rPr>
              <a:t>muestra</a:t>
            </a:r>
            <a:r>
              <a:rPr sz="800" dirty="0">
                <a:latin typeface="Microsoft Sans Serif"/>
                <a:cs typeface="Microsoft Sans Serif"/>
              </a:rPr>
              <a:t> </a:t>
            </a:r>
            <a:r>
              <a:rPr sz="800" spc="25" dirty="0">
                <a:latin typeface="Microsoft Sans Serif"/>
                <a:cs typeface="Microsoft Sans Serif"/>
              </a:rPr>
              <a:t>en</a:t>
            </a:r>
            <a:r>
              <a:rPr sz="800" spc="-5" dirty="0">
                <a:latin typeface="Microsoft Sans Serif"/>
                <a:cs typeface="Microsoft Sans Serif"/>
              </a:rPr>
              <a:t> </a:t>
            </a:r>
            <a:r>
              <a:rPr sz="800" spc="10" dirty="0">
                <a:latin typeface="Microsoft Sans Serif"/>
                <a:cs typeface="Microsoft Sans Serif"/>
              </a:rPr>
              <a:t>la</a:t>
            </a:r>
            <a:r>
              <a:rPr sz="800" spc="-5" dirty="0">
                <a:latin typeface="Microsoft Sans Serif"/>
                <a:cs typeface="Microsoft Sans Serif"/>
              </a:rPr>
              <a:t> Fig. </a:t>
            </a:r>
            <a:r>
              <a:rPr sz="800" spc="10" dirty="0">
                <a:latin typeface="Microsoft Sans Serif"/>
                <a:cs typeface="Microsoft Sans Serif"/>
              </a:rPr>
              <a:t>13</a:t>
            </a:r>
            <a:r>
              <a:rPr sz="800" dirty="0">
                <a:latin typeface="Microsoft Sans Serif"/>
                <a:cs typeface="Microsoft Sans Serif"/>
              </a:rPr>
              <a:t> </a:t>
            </a:r>
            <a:r>
              <a:rPr sz="800" spc="-10" dirty="0">
                <a:latin typeface="Microsoft Sans Serif"/>
                <a:cs typeface="Microsoft Sans Serif"/>
              </a:rPr>
              <a:t>es</a:t>
            </a:r>
            <a:r>
              <a:rPr sz="800" spc="-5" dirty="0">
                <a:latin typeface="Microsoft Sans Serif"/>
                <a:cs typeface="Microsoft Sans Serif"/>
              </a:rPr>
              <a:t> </a:t>
            </a:r>
            <a:r>
              <a:rPr sz="800" spc="-20" dirty="0">
                <a:latin typeface="Microsoft Sans Serif"/>
                <a:cs typeface="Microsoft Sans Serif"/>
              </a:rPr>
              <a:t>X</a:t>
            </a:r>
            <a:r>
              <a:rPr sz="500" spc="-20" dirty="0">
                <a:latin typeface="Microsoft Sans Serif"/>
                <a:cs typeface="Microsoft Sans Serif"/>
              </a:rPr>
              <a:t>0c</a:t>
            </a:r>
            <a:r>
              <a:rPr sz="800" spc="-20" dirty="0">
                <a:latin typeface="Microsoft Sans Serif"/>
                <a:cs typeface="Microsoft Sans Serif"/>
              </a:rPr>
              <a:t>=</a:t>
            </a:r>
            <a:r>
              <a:rPr sz="800" spc="-5" dirty="0">
                <a:latin typeface="Microsoft Sans Serif"/>
                <a:cs typeface="Microsoft Sans Serif"/>
              </a:rPr>
              <a:t> </a:t>
            </a:r>
            <a:r>
              <a:rPr sz="800" spc="25" dirty="0">
                <a:latin typeface="Microsoft Sans Serif"/>
                <a:cs typeface="Microsoft Sans Serif"/>
              </a:rPr>
              <a:t>6780Ωpor</a:t>
            </a:r>
            <a:r>
              <a:rPr sz="800" spc="-5" dirty="0">
                <a:latin typeface="Microsoft Sans Serif"/>
                <a:cs typeface="Microsoft Sans Serif"/>
              </a:rPr>
              <a:t> </a:t>
            </a:r>
            <a:r>
              <a:rPr sz="800" spc="5" dirty="0">
                <a:latin typeface="Microsoft Sans Serif"/>
                <a:cs typeface="Microsoft Sans Serif"/>
              </a:rPr>
              <a:t>fase.</a:t>
            </a:r>
            <a:r>
              <a:rPr sz="800" dirty="0">
                <a:latin typeface="Microsoft Sans Serif"/>
                <a:cs typeface="Microsoft Sans Serif"/>
              </a:rPr>
              <a:t> </a:t>
            </a:r>
            <a:r>
              <a:rPr sz="800" spc="-35" dirty="0">
                <a:latin typeface="Microsoft Sans Serif"/>
                <a:cs typeface="Microsoft Sans Serif"/>
              </a:rPr>
              <a:t>El</a:t>
            </a:r>
            <a:r>
              <a:rPr sz="800" spc="-5" dirty="0">
                <a:latin typeface="Microsoft Sans Serif"/>
                <a:cs typeface="Microsoft Sans Serif"/>
              </a:rPr>
              <a:t> </a:t>
            </a:r>
            <a:r>
              <a:rPr sz="800" spc="25" dirty="0">
                <a:latin typeface="Microsoft Sans Serif"/>
                <a:cs typeface="Microsoft Sans Serif"/>
              </a:rPr>
              <a:t>valor </a:t>
            </a:r>
            <a:r>
              <a:rPr sz="800" spc="-195" dirty="0">
                <a:latin typeface="Microsoft Sans Serif"/>
                <a:cs typeface="Microsoft Sans Serif"/>
              </a:rPr>
              <a:t> </a:t>
            </a:r>
            <a:r>
              <a:rPr sz="800" spc="35" dirty="0">
                <a:latin typeface="Microsoft Sans Serif"/>
                <a:cs typeface="Microsoft Sans Serif"/>
              </a:rPr>
              <a:t>óhmico </a:t>
            </a:r>
            <a:r>
              <a:rPr sz="800" spc="25" dirty="0">
                <a:latin typeface="Microsoft Sans Serif"/>
                <a:cs typeface="Microsoft Sans Serif"/>
              </a:rPr>
              <a:t>de </a:t>
            </a:r>
            <a:r>
              <a:rPr sz="800" spc="10" dirty="0">
                <a:latin typeface="Microsoft Sans Serif"/>
                <a:cs typeface="Microsoft Sans Serif"/>
              </a:rPr>
              <a:t>la </a:t>
            </a:r>
            <a:r>
              <a:rPr sz="800" spc="15" dirty="0">
                <a:latin typeface="Microsoft Sans Serif"/>
                <a:cs typeface="Microsoft Sans Serif"/>
              </a:rPr>
              <a:t>resistencia </a:t>
            </a:r>
            <a:r>
              <a:rPr sz="800" spc="20" dirty="0">
                <a:latin typeface="Microsoft Sans Serif"/>
                <a:cs typeface="Microsoft Sans Serif"/>
              </a:rPr>
              <a:t>secundaria </a:t>
            </a:r>
            <a:r>
              <a:rPr sz="800" spc="-10" dirty="0">
                <a:latin typeface="Microsoft Sans Serif"/>
                <a:cs typeface="Microsoft Sans Serif"/>
              </a:rPr>
              <a:t>se </a:t>
            </a:r>
            <a:r>
              <a:rPr sz="800" spc="25" dirty="0">
                <a:latin typeface="Microsoft Sans Serif"/>
                <a:cs typeface="Microsoft Sans Serif"/>
              </a:rPr>
              <a:t>ha </a:t>
            </a:r>
            <a:r>
              <a:rPr sz="800" spc="15" dirty="0">
                <a:latin typeface="Microsoft Sans Serif"/>
                <a:cs typeface="Microsoft Sans Serif"/>
              </a:rPr>
              <a:t>seleccionado </a:t>
            </a:r>
            <a:r>
              <a:rPr sz="800" spc="25" dirty="0">
                <a:latin typeface="Microsoft Sans Serif"/>
                <a:cs typeface="Microsoft Sans Serif"/>
              </a:rPr>
              <a:t>de </a:t>
            </a:r>
            <a:r>
              <a:rPr sz="800" spc="50" dirty="0">
                <a:latin typeface="Microsoft Sans Serif"/>
                <a:cs typeface="Microsoft Sans Serif"/>
              </a:rPr>
              <a:t>modo </a:t>
            </a:r>
            <a:r>
              <a:rPr sz="800" spc="55" dirty="0">
                <a:latin typeface="Microsoft Sans Serif"/>
                <a:cs typeface="Microsoft Sans Serif"/>
              </a:rPr>
              <a:t> </a:t>
            </a:r>
            <a:r>
              <a:rPr sz="800" spc="30" dirty="0">
                <a:latin typeface="Microsoft Sans Serif"/>
                <a:cs typeface="Microsoft Sans Serif"/>
              </a:rPr>
              <a:t>que</a:t>
            </a:r>
            <a:r>
              <a:rPr sz="800" spc="-5" dirty="0">
                <a:latin typeface="Microsoft Sans Serif"/>
                <a:cs typeface="Microsoft Sans Serif"/>
              </a:rPr>
              <a:t> </a:t>
            </a:r>
            <a:r>
              <a:rPr sz="800" spc="25" dirty="0">
                <a:latin typeface="Microsoft Sans Serif"/>
                <a:cs typeface="Microsoft Sans Serif"/>
              </a:rPr>
              <a:t>cuando</a:t>
            </a:r>
            <a:r>
              <a:rPr sz="800" spc="-5" dirty="0">
                <a:latin typeface="Microsoft Sans Serif"/>
                <a:cs typeface="Microsoft Sans Serif"/>
              </a:rPr>
              <a:t> </a:t>
            </a:r>
            <a:r>
              <a:rPr sz="800" spc="-10" dirty="0">
                <a:latin typeface="Microsoft Sans Serif"/>
                <a:cs typeface="Microsoft Sans Serif"/>
              </a:rPr>
              <a:t>se</a:t>
            </a:r>
            <a:r>
              <a:rPr sz="800" dirty="0">
                <a:latin typeface="Microsoft Sans Serif"/>
                <a:cs typeface="Microsoft Sans Serif"/>
              </a:rPr>
              <a:t> </a:t>
            </a:r>
            <a:r>
              <a:rPr sz="800" spc="25" dirty="0">
                <a:latin typeface="Microsoft Sans Serif"/>
                <a:cs typeface="Microsoft Sans Serif"/>
              </a:rPr>
              <a:t>refleje</a:t>
            </a:r>
            <a:r>
              <a:rPr sz="800" spc="-5" dirty="0">
                <a:latin typeface="Microsoft Sans Serif"/>
                <a:cs typeface="Microsoft Sans Serif"/>
              </a:rPr>
              <a:t> </a:t>
            </a:r>
            <a:r>
              <a:rPr sz="800" dirty="0">
                <a:latin typeface="Microsoft Sans Serif"/>
                <a:cs typeface="Microsoft Sans Serif"/>
              </a:rPr>
              <a:t>a </a:t>
            </a:r>
            <a:r>
              <a:rPr sz="800" spc="20" dirty="0">
                <a:latin typeface="Microsoft Sans Serif"/>
                <a:cs typeface="Microsoft Sans Serif"/>
              </a:rPr>
              <a:t>través</a:t>
            </a:r>
            <a:r>
              <a:rPr sz="800" spc="-5" dirty="0">
                <a:latin typeface="Microsoft Sans Serif"/>
                <a:cs typeface="Microsoft Sans Serif"/>
              </a:rPr>
              <a:t> </a:t>
            </a:r>
            <a:r>
              <a:rPr sz="800" spc="25" dirty="0">
                <a:latin typeface="Microsoft Sans Serif"/>
                <a:cs typeface="Microsoft Sans Serif"/>
              </a:rPr>
              <a:t>del</a:t>
            </a:r>
            <a:r>
              <a:rPr sz="800" dirty="0">
                <a:latin typeface="Microsoft Sans Serif"/>
                <a:cs typeface="Microsoft Sans Serif"/>
              </a:rPr>
              <a:t> </a:t>
            </a:r>
            <a:r>
              <a:rPr sz="800" spc="40" dirty="0">
                <a:latin typeface="Microsoft Sans Serif"/>
                <a:cs typeface="Microsoft Sans Serif"/>
              </a:rPr>
              <a:t>transformador</a:t>
            </a:r>
            <a:r>
              <a:rPr sz="800" spc="-5" dirty="0">
                <a:latin typeface="Microsoft Sans Serif"/>
                <a:cs typeface="Microsoft Sans Serif"/>
              </a:rPr>
              <a:t> </a:t>
            </a:r>
            <a:r>
              <a:rPr sz="800" spc="25" dirty="0">
                <a:latin typeface="Microsoft Sans Serif"/>
                <a:cs typeface="Microsoft Sans Serif"/>
              </a:rPr>
              <a:t>de</a:t>
            </a:r>
            <a:r>
              <a:rPr sz="800" dirty="0">
                <a:latin typeface="Microsoft Sans Serif"/>
                <a:cs typeface="Microsoft Sans Serif"/>
              </a:rPr>
              <a:t> </a:t>
            </a:r>
            <a:r>
              <a:rPr sz="800" spc="30" dirty="0">
                <a:latin typeface="Microsoft Sans Serif"/>
                <a:cs typeface="Microsoft Sans Serif"/>
              </a:rPr>
              <a:t>distribución,</a:t>
            </a:r>
            <a:r>
              <a:rPr sz="800" spc="-5" dirty="0">
                <a:latin typeface="Microsoft Sans Serif"/>
                <a:cs typeface="Microsoft Sans Serif"/>
              </a:rPr>
              <a:t> </a:t>
            </a:r>
            <a:r>
              <a:rPr sz="800" spc="10" dirty="0">
                <a:latin typeface="Microsoft Sans Serif"/>
                <a:cs typeface="Microsoft Sans Serif"/>
              </a:rPr>
              <a:t>la </a:t>
            </a:r>
            <a:r>
              <a:rPr sz="800" spc="-195" dirty="0">
                <a:latin typeface="Microsoft Sans Serif"/>
                <a:cs typeface="Microsoft Sans Serif"/>
              </a:rPr>
              <a:t> </a:t>
            </a:r>
            <a:r>
              <a:rPr sz="800" spc="15" dirty="0">
                <a:latin typeface="Microsoft Sans Serif"/>
                <a:cs typeface="Microsoft Sans Serif"/>
              </a:rPr>
              <a:t>resistencia</a:t>
            </a:r>
            <a:r>
              <a:rPr sz="800" spc="-5" dirty="0">
                <a:latin typeface="Microsoft Sans Serif"/>
                <a:cs typeface="Microsoft Sans Serif"/>
              </a:rPr>
              <a:t> </a:t>
            </a:r>
            <a:r>
              <a:rPr sz="800" spc="25" dirty="0">
                <a:latin typeface="Microsoft Sans Serif"/>
                <a:cs typeface="Microsoft Sans Serif"/>
              </a:rPr>
              <a:t>resultante,</a:t>
            </a:r>
            <a:r>
              <a:rPr sz="800" spc="-5" dirty="0">
                <a:latin typeface="Microsoft Sans Serif"/>
                <a:cs typeface="Microsoft Sans Serif"/>
              </a:rPr>
              <a:t> </a:t>
            </a:r>
            <a:r>
              <a:rPr sz="800" spc="5" dirty="0">
                <a:latin typeface="Microsoft Sans Serif"/>
                <a:cs typeface="Microsoft Sans Serif"/>
              </a:rPr>
              <a:t>R</a:t>
            </a:r>
            <a:r>
              <a:rPr sz="500" spc="5" dirty="0">
                <a:latin typeface="Microsoft Sans Serif"/>
                <a:cs typeface="Microsoft Sans Serif"/>
              </a:rPr>
              <a:t>norte,</a:t>
            </a:r>
            <a:r>
              <a:rPr sz="800" spc="5" dirty="0">
                <a:latin typeface="Microsoft Sans Serif"/>
                <a:cs typeface="Microsoft Sans Serif"/>
              </a:rPr>
              <a:t>es</a:t>
            </a:r>
            <a:r>
              <a:rPr sz="800" spc="-5" dirty="0">
                <a:latin typeface="Microsoft Sans Serif"/>
                <a:cs typeface="Microsoft Sans Serif"/>
              </a:rPr>
              <a:t> </a:t>
            </a:r>
            <a:r>
              <a:rPr sz="800" spc="25" dirty="0">
                <a:latin typeface="Microsoft Sans Serif"/>
                <a:cs typeface="Microsoft Sans Serif"/>
              </a:rPr>
              <a:t>igual</a:t>
            </a:r>
            <a:r>
              <a:rPr sz="800" spc="-5" dirty="0">
                <a:latin typeface="Microsoft Sans Serif"/>
                <a:cs typeface="Microsoft Sans Serif"/>
              </a:rPr>
              <a:t> </a:t>
            </a:r>
            <a:r>
              <a:rPr sz="800" dirty="0">
                <a:latin typeface="Microsoft Sans Serif"/>
                <a:cs typeface="Microsoft Sans Serif"/>
              </a:rPr>
              <a:t>a</a:t>
            </a:r>
            <a:r>
              <a:rPr sz="800" spc="-5" dirty="0">
                <a:latin typeface="Microsoft Sans Serif"/>
                <a:cs typeface="Microsoft Sans Serif"/>
              </a:rPr>
              <a:t> </a:t>
            </a:r>
            <a:r>
              <a:rPr sz="800" spc="30" dirty="0">
                <a:latin typeface="Microsoft Sans Serif"/>
                <a:cs typeface="Microsoft Sans Serif"/>
              </a:rPr>
              <a:t>1/3</a:t>
            </a:r>
            <a:r>
              <a:rPr sz="800" spc="-5" dirty="0">
                <a:latin typeface="Microsoft Sans Serif"/>
                <a:cs typeface="Microsoft Sans Serif"/>
              </a:rPr>
              <a:t> </a:t>
            </a:r>
            <a:r>
              <a:rPr sz="800" spc="25" dirty="0">
                <a:latin typeface="Microsoft Sans Serif"/>
                <a:cs typeface="Microsoft Sans Serif"/>
              </a:rPr>
              <a:t>de</a:t>
            </a:r>
            <a:r>
              <a:rPr sz="800" spc="-5" dirty="0">
                <a:latin typeface="Microsoft Sans Serif"/>
                <a:cs typeface="Microsoft Sans Serif"/>
              </a:rPr>
              <a:t> </a:t>
            </a:r>
            <a:r>
              <a:rPr sz="800" spc="-20" dirty="0">
                <a:latin typeface="Microsoft Sans Serif"/>
                <a:cs typeface="Microsoft Sans Serif"/>
              </a:rPr>
              <a:t>X</a:t>
            </a:r>
            <a:r>
              <a:rPr sz="500" spc="-20" dirty="0">
                <a:latin typeface="Microsoft Sans Serif"/>
                <a:cs typeface="Microsoft Sans Serif"/>
              </a:rPr>
              <a:t>0c</a:t>
            </a:r>
            <a:r>
              <a:rPr sz="800" spc="-20" dirty="0">
                <a:latin typeface="Microsoft Sans Serif"/>
                <a:cs typeface="Microsoft Sans Serif"/>
              </a:rPr>
              <a:t>:</a:t>
            </a:r>
            <a:endParaRPr sz="800">
              <a:latin typeface="Microsoft Sans Serif"/>
              <a:cs typeface="Microsoft Sans Serif"/>
            </a:endParaRPr>
          </a:p>
        </p:txBody>
      </p:sp>
      <p:sp>
        <p:nvSpPr>
          <p:cNvPr id="228" name="object 228"/>
          <p:cNvSpPr txBox="1"/>
          <p:nvPr/>
        </p:nvSpPr>
        <p:spPr>
          <a:xfrm>
            <a:off x="12928567" y="5398047"/>
            <a:ext cx="181137" cy="228268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sz="1400" spc="-50" dirty="0">
                <a:latin typeface="Microsoft Sans Serif"/>
                <a:cs typeface="Microsoft Sans Serif"/>
              </a:rPr>
              <a:t>(</a:t>
            </a:r>
            <a:endParaRPr sz="1400">
              <a:latin typeface="Microsoft Sans Serif"/>
              <a:cs typeface="Microsoft Sans Serif"/>
            </a:endParaRPr>
          </a:p>
        </p:txBody>
      </p:sp>
      <p:sp>
        <p:nvSpPr>
          <p:cNvPr id="229" name="object 229"/>
          <p:cNvSpPr txBox="1"/>
          <p:nvPr/>
        </p:nvSpPr>
        <p:spPr>
          <a:xfrm>
            <a:off x="13061891" y="5441608"/>
            <a:ext cx="130010" cy="105157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sz="600" spc="-275" dirty="0">
                <a:latin typeface="Microsoft Sans Serif"/>
                <a:cs typeface="Microsoft Sans Serif"/>
              </a:rPr>
              <a:t>1</a:t>
            </a:r>
            <a:endParaRPr sz="600">
              <a:latin typeface="Microsoft Sans Serif"/>
              <a:cs typeface="Microsoft Sans Serif"/>
            </a:endParaRPr>
          </a:p>
        </p:txBody>
      </p:sp>
      <p:sp>
        <p:nvSpPr>
          <p:cNvPr id="230" name="object 230"/>
          <p:cNvSpPr txBox="1"/>
          <p:nvPr/>
        </p:nvSpPr>
        <p:spPr>
          <a:xfrm>
            <a:off x="13065438" y="5525419"/>
            <a:ext cx="159226" cy="105157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sz="600" spc="5" dirty="0">
                <a:latin typeface="Microsoft Sans Serif"/>
                <a:cs typeface="Microsoft Sans Serif"/>
              </a:rPr>
              <a:t>3</a:t>
            </a:r>
            <a:endParaRPr sz="600">
              <a:latin typeface="Microsoft Sans Serif"/>
              <a:cs typeface="Microsoft Sans Serif"/>
            </a:endParaRPr>
          </a:p>
        </p:txBody>
      </p:sp>
      <p:sp>
        <p:nvSpPr>
          <p:cNvPr id="231" name="object 231"/>
          <p:cNvSpPr txBox="1"/>
          <p:nvPr/>
        </p:nvSpPr>
        <p:spPr>
          <a:xfrm>
            <a:off x="11073972" y="5436684"/>
            <a:ext cx="1040079" cy="166712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sz="1000" spc="-105" dirty="0">
                <a:latin typeface="Microsoft Sans Serif"/>
                <a:cs typeface="Microsoft Sans Serif"/>
              </a:rPr>
              <a:t>R</a:t>
            </a:r>
            <a:r>
              <a:rPr sz="1000" spc="-120" dirty="0">
                <a:latin typeface="Microsoft Sans Serif"/>
                <a:cs typeface="Microsoft Sans Serif"/>
              </a:rPr>
              <a:t> </a:t>
            </a:r>
            <a:r>
              <a:rPr sz="550" spc="30" dirty="0">
                <a:latin typeface="Microsoft Sans Serif"/>
                <a:cs typeface="Microsoft Sans Serif"/>
              </a:rPr>
              <a:t>norte</a:t>
            </a:r>
            <a:r>
              <a:rPr sz="550" spc="-5" dirty="0">
                <a:latin typeface="Microsoft Sans Serif"/>
                <a:cs typeface="Microsoft Sans Serif"/>
              </a:rPr>
              <a:t> </a:t>
            </a:r>
            <a:r>
              <a:rPr sz="550" spc="10" dirty="0">
                <a:latin typeface="Microsoft Sans Serif"/>
                <a:cs typeface="Microsoft Sans Serif"/>
              </a:rPr>
              <a:t>(pri)</a:t>
            </a:r>
            <a:endParaRPr sz="550">
              <a:latin typeface="Microsoft Sans Serif"/>
              <a:cs typeface="Microsoft Sans Serif"/>
            </a:endParaRPr>
          </a:p>
        </p:txBody>
      </p:sp>
      <p:sp>
        <p:nvSpPr>
          <p:cNvPr id="232" name="object 232"/>
          <p:cNvSpPr txBox="1"/>
          <p:nvPr/>
        </p:nvSpPr>
        <p:spPr>
          <a:xfrm>
            <a:off x="12054753" y="5398584"/>
            <a:ext cx="1199302" cy="212879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sz="900" spc="-15" dirty="0">
                <a:latin typeface="Microsoft Sans Serif"/>
                <a:cs typeface="Microsoft Sans Serif"/>
              </a:rPr>
              <a:t>=</a:t>
            </a:r>
            <a:r>
              <a:rPr sz="900" spc="-10" dirty="0">
                <a:latin typeface="Microsoft Sans Serif"/>
                <a:cs typeface="Microsoft Sans Serif"/>
              </a:rPr>
              <a:t> </a:t>
            </a:r>
            <a:r>
              <a:rPr sz="900" spc="10" dirty="0">
                <a:latin typeface="Microsoft Sans Serif"/>
                <a:cs typeface="Microsoft Sans Serif"/>
              </a:rPr>
              <a:t>6780</a:t>
            </a:r>
            <a:r>
              <a:rPr sz="900" dirty="0">
                <a:latin typeface="Microsoft Sans Serif"/>
                <a:cs typeface="Microsoft Sans Serif"/>
              </a:rPr>
              <a:t>Ω</a:t>
            </a:r>
            <a:r>
              <a:rPr sz="1300" spc="-45" dirty="0">
                <a:latin typeface="Microsoft Sans Serif"/>
                <a:cs typeface="Microsoft Sans Serif"/>
              </a:rPr>
              <a:t>)</a:t>
            </a:r>
            <a:endParaRPr sz="1300">
              <a:latin typeface="Microsoft Sans Serif"/>
              <a:cs typeface="Microsoft Sans Serif"/>
            </a:endParaRPr>
          </a:p>
        </p:txBody>
      </p:sp>
      <p:sp>
        <p:nvSpPr>
          <p:cNvPr id="233" name="object 233"/>
          <p:cNvSpPr txBox="1"/>
          <p:nvPr/>
        </p:nvSpPr>
        <p:spPr>
          <a:xfrm>
            <a:off x="13194693" y="5449384"/>
            <a:ext cx="1085364" cy="151323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sz="900" spc="-15" dirty="0">
                <a:latin typeface="Microsoft Sans Serif"/>
                <a:cs typeface="Microsoft Sans Serif"/>
              </a:rPr>
              <a:t>=</a:t>
            </a:r>
            <a:r>
              <a:rPr sz="900" spc="-10" dirty="0">
                <a:latin typeface="Microsoft Sans Serif"/>
                <a:cs typeface="Microsoft Sans Serif"/>
              </a:rPr>
              <a:t> </a:t>
            </a:r>
            <a:r>
              <a:rPr sz="900" spc="10" dirty="0">
                <a:latin typeface="Microsoft Sans Serif"/>
                <a:cs typeface="Microsoft Sans Serif"/>
              </a:rPr>
              <a:t>2260Ω</a:t>
            </a:r>
            <a:endParaRPr sz="900">
              <a:latin typeface="Microsoft Sans Serif"/>
              <a:cs typeface="Microsoft Sans Serif"/>
            </a:endParaRPr>
          </a:p>
        </p:txBody>
      </p:sp>
      <p:sp>
        <p:nvSpPr>
          <p:cNvPr id="234" name="object 234"/>
          <p:cNvSpPr txBox="1"/>
          <p:nvPr/>
        </p:nvSpPr>
        <p:spPr>
          <a:xfrm>
            <a:off x="16076623" y="5436684"/>
            <a:ext cx="401716" cy="166712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sz="1000" spc="-20" dirty="0">
                <a:latin typeface="Microsoft Sans Serif"/>
                <a:cs typeface="Microsoft Sans Serif"/>
              </a:rPr>
              <a:t>(1)</a:t>
            </a:r>
            <a:endParaRPr sz="1000">
              <a:latin typeface="Microsoft Sans Serif"/>
              <a:cs typeface="Microsoft Sans Serif"/>
            </a:endParaRPr>
          </a:p>
        </p:txBody>
      </p:sp>
      <p:sp>
        <p:nvSpPr>
          <p:cNvPr id="235" name="object 235"/>
          <p:cNvSpPr txBox="1"/>
          <p:nvPr/>
        </p:nvSpPr>
        <p:spPr>
          <a:xfrm>
            <a:off x="16077336" y="5950167"/>
            <a:ext cx="401716" cy="166712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sz="1000" spc="-20" dirty="0">
                <a:latin typeface="Microsoft Sans Serif"/>
                <a:cs typeface="Microsoft Sans Serif"/>
              </a:rPr>
              <a:t>(2)</a:t>
            </a:r>
            <a:endParaRPr sz="1000">
              <a:latin typeface="Microsoft Sans Serif"/>
              <a:cs typeface="Microsoft Sans Serif"/>
            </a:endParaRPr>
          </a:p>
        </p:txBody>
      </p:sp>
      <p:sp>
        <p:nvSpPr>
          <p:cNvPr id="236" name="object 236"/>
          <p:cNvSpPr txBox="1"/>
          <p:nvPr/>
        </p:nvSpPr>
        <p:spPr>
          <a:xfrm>
            <a:off x="9089607" y="5621029"/>
            <a:ext cx="7043907" cy="890115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792480">
              <a:lnSpc>
                <a:spcPts val="695"/>
              </a:lnSpc>
              <a:spcBef>
                <a:spcPts val="100"/>
              </a:spcBef>
            </a:pPr>
            <a:r>
              <a:rPr sz="750" spc="-80" dirty="0">
                <a:latin typeface="Microsoft Sans Serif"/>
                <a:cs typeface="Microsoft Sans Serif"/>
              </a:rPr>
              <a:t>R</a:t>
            </a:r>
            <a:r>
              <a:rPr sz="400" spc="20" dirty="0">
                <a:latin typeface="Microsoft Sans Serif"/>
                <a:cs typeface="Microsoft Sans Serif"/>
              </a:rPr>
              <a:t>norte</a:t>
            </a:r>
            <a:r>
              <a:rPr sz="400" spc="-5" dirty="0">
                <a:latin typeface="Microsoft Sans Serif"/>
                <a:cs typeface="Microsoft Sans Serif"/>
              </a:rPr>
              <a:t> </a:t>
            </a:r>
            <a:r>
              <a:rPr sz="400" spc="10" dirty="0">
                <a:latin typeface="Microsoft Sans Serif"/>
                <a:cs typeface="Microsoft Sans Serif"/>
              </a:rPr>
              <a:t>(segundo</a:t>
            </a:r>
            <a:r>
              <a:rPr sz="400" spc="-145" dirty="0">
                <a:latin typeface="Microsoft Sans Serif"/>
                <a:cs typeface="Microsoft Sans Serif"/>
              </a:rPr>
              <a:t>s</a:t>
            </a:r>
            <a:r>
              <a:rPr sz="2400" spc="-607" baseline="-3472" dirty="0">
                <a:latin typeface="Microsoft Sans Serif"/>
                <a:cs typeface="Microsoft Sans Serif"/>
              </a:rPr>
              <a:t>(</a:t>
            </a:r>
            <a:r>
              <a:rPr sz="400" spc="-15" dirty="0">
                <a:latin typeface="Microsoft Sans Serif"/>
                <a:cs typeface="Microsoft Sans Serif"/>
              </a:rPr>
              <a:t>)</a:t>
            </a:r>
            <a:r>
              <a:rPr sz="750" spc="-5" dirty="0">
                <a:latin typeface="Microsoft Sans Serif"/>
                <a:cs typeface="Microsoft Sans Serif"/>
              </a:rPr>
              <a:t>=v</a:t>
            </a:r>
            <a:r>
              <a:rPr sz="400" spc="-10" dirty="0">
                <a:latin typeface="Microsoft Sans Serif"/>
                <a:cs typeface="Microsoft Sans Serif"/>
              </a:rPr>
              <a:t>s</a:t>
            </a:r>
            <a:r>
              <a:rPr sz="750" spc="-55" dirty="0">
                <a:latin typeface="Microsoft Sans Serif"/>
                <a:cs typeface="Microsoft Sans Serif"/>
              </a:rPr>
              <a:t>V</a:t>
            </a:r>
            <a:r>
              <a:rPr sz="400" spc="15" dirty="0">
                <a:latin typeface="Microsoft Sans Serif"/>
                <a:cs typeface="Microsoft Sans Serif"/>
              </a:rPr>
              <a:t>pag</a:t>
            </a:r>
            <a:r>
              <a:rPr sz="400" dirty="0">
                <a:latin typeface="Microsoft Sans Serif"/>
                <a:cs typeface="Microsoft Sans Serif"/>
              </a:rPr>
              <a:t>     </a:t>
            </a:r>
            <a:r>
              <a:rPr sz="400" spc="-50" dirty="0">
                <a:latin typeface="Microsoft Sans Serif"/>
                <a:cs typeface="Microsoft Sans Serif"/>
              </a:rPr>
              <a:t> </a:t>
            </a:r>
            <a:r>
              <a:rPr sz="2400" spc="-284" baseline="-3472" dirty="0">
                <a:latin typeface="Microsoft Sans Serif"/>
                <a:cs typeface="Microsoft Sans Serif"/>
              </a:rPr>
              <a:t>)</a:t>
            </a:r>
            <a:endParaRPr sz="2400" baseline="-3472">
              <a:latin typeface="Microsoft Sans Serif"/>
              <a:cs typeface="Microsoft Sans Serif"/>
            </a:endParaRPr>
          </a:p>
          <a:p>
            <a:pPr marL="286385" algn="ctr">
              <a:lnSpc>
                <a:spcPts val="305"/>
              </a:lnSpc>
            </a:pPr>
            <a:r>
              <a:rPr sz="550" spc="5" dirty="0">
                <a:latin typeface="Microsoft Sans Serif"/>
                <a:cs typeface="Microsoft Sans Serif"/>
              </a:rPr>
              <a:t>2</a:t>
            </a:r>
            <a:endParaRPr sz="550">
              <a:latin typeface="Microsoft Sans Serif"/>
              <a:cs typeface="Microsoft Sans Serif"/>
            </a:endParaRPr>
          </a:p>
          <a:p>
            <a:pPr marL="643890" algn="ctr">
              <a:lnSpc>
                <a:spcPct val="100000"/>
              </a:lnSpc>
              <a:spcBef>
                <a:spcPts val="200"/>
              </a:spcBef>
            </a:pPr>
            <a:r>
              <a:rPr sz="650" spc="-70" dirty="0">
                <a:latin typeface="Microsoft Sans Serif"/>
                <a:cs typeface="Microsoft Sans Serif"/>
              </a:rPr>
              <a:t>R</a:t>
            </a:r>
            <a:r>
              <a:rPr sz="350" spc="15" dirty="0">
                <a:latin typeface="Microsoft Sans Serif"/>
                <a:cs typeface="Microsoft Sans Serif"/>
              </a:rPr>
              <a:t>norte</a:t>
            </a:r>
            <a:r>
              <a:rPr sz="350" spc="-5" dirty="0">
                <a:latin typeface="Microsoft Sans Serif"/>
                <a:cs typeface="Microsoft Sans Serif"/>
              </a:rPr>
              <a:t> </a:t>
            </a:r>
            <a:r>
              <a:rPr sz="350" spc="5" dirty="0">
                <a:latin typeface="Microsoft Sans Serif"/>
                <a:cs typeface="Microsoft Sans Serif"/>
              </a:rPr>
              <a:t>(pri)</a:t>
            </a:r>
            <a:endParaRPr sz="350">
              <a:latin typeface="Microsoft Sans Serif"/>
              <a:cs typeface="Microsoft Sans Serif"/>
            </a:endParaRPr>
          </a:p>
          <a:p>
            <a:pPr marL="1129665">
              <a:lnSpc>
                <a:spcPct val="100000"/>
              </a:lnSpc>
              <a:spcBef>
                <a:spcPts val="459"/>
              </a:spcBef>
            </a:pPr>
            <a:r>
              <a:rPr sz="850" spc="-5" dirty="0">
                <a:latin typeface="Microsoft Sans Serif"/>
                <a:cs typeface="Microsoft Sans Serif"/>
              </a:rPr>
              <a:t>=</a:t>
            </a:r>
            <a:r>
              <a:rPr sz="1150" spc="-5" dirty="0">
                <a:latin typeface="Microsoft Sans Serif"/>
                <a:cs typeface="Microsoft Sans Serif"/>
              </a:rPr>
              <a:t>(</a:t>
            </a:r>
            <a:r>
              <a:rPr sz="850" spc="-5" dirty="0">
                <a:latin typeface="Microsoft Sans Serif"/>
                <a:cs typeface="Microsoft Sans Serif"/>
              </a:rPr>
              <a:t>240</a:t>
            </a:r>
            <a:r>
              <a:rPr sz="850" spc="-15" dirty="0">
                <a:latin typeface="Microsoft Sans Serif"/>
                <a:cs typeface="Microsoft Sans Serif"/>
              </a:rPr>
              <a:t> </a:t>
            </a:r>
            <a:r>
              <a:rPr sz="850" dirty="0">
                <a:latin typeface="Microsoft Sans Serif"/>
                <a:cs typeface="Microsoft Sans Serif"/>
              </a:rPr>
              <a:t>13280</a:t>
            </a:r>
            <a:r>
              <a:rPr sz="1150" dirty="0">
                <a:latin typeface="Microsoft Sans Serif"/>
                <a:cs typeface="Microsoft Sans Serif"/>
              </a:rPr>
              <a:t>)</a:t>
            </a:r>
            <a:r>
              <a:rPr sz="1150" spc="240" dirty="0">
                <a:latin typeface="Microsoft Sans Serif"/>
                <a:cs typeface="Microsoft Sans Serif"/>
              </a:rPr>
              <a:t> </a:t>
            </a:r>
            <a:r>
              <a:rPr sz="500" spc="5" dirty="0">
                <a:latin typeface="Microsoft Sans Serif"/>
                <a:cs typeface="Microsoft Sans Serif"/>
              </a:rPr>
              <a:t>2</a:t>
            </a:r>
            <a:r>
              <a:rPr sz="950" spc="5" dirty="0">
                <a:latin typeface="Microsoft Sans Serif"/>
                <a:cs typeface="Microsoft Sans Serif"/>
              </a:rPr>
              <a:t>(2260</a:t>
            </a:r>
            <a:r>
              <a:rPr sz="950" spc="-15" dirty="0">
                <a:latin typeface="Microsoft Sans Serif"/>
                <a:cs typeface="Microsoft Sans Serif"/>
              </a:rPr>
              <a:t> Ω)</a:t>
            </a:r>
            <a:endParaRPr sz="950">
              <a:latin typeface="Microsoft Sans Serif"/>
              <a:cs typeface="Microsoft Sans Serif"/>
            </a:endParaRPr>
          </a:p>
          <a:p>
            <a:pPr marL="1129665">
              <a:lnSpc>
                <a:spcPct val="100000"/>
              </a:lnSpc>
              <a:spcBef>
                <a:spcPts val="465"/>
              </a:spcBef>
            </a:pPr>
            <a:r>
              <a:rPr sz="900" spc="5" dirty="0">
                <a:latin typeface="Microsoft Sans Serif"/>
                <a:cs typeface="Microsoft Sans Serif"/>
              </a:rPr>
              <a:t>=0,738</a:t>
            </a:r>
            <a:r>
              <a:rPr sz="900" spc="-50" dirty="0">
                <a:latin typeface="Microsoft Sans Serif"/>
                <a:cs typeface="Microsoft Sans Serif"/>
              </a:rPr>
              <a:t> </a:t>
            </a:r>
            <a:r>
              <a:rPr sz="900" dirty="0">
                <a:latin typeface="Microsoft Sans Serif"/>
                <a:cs typeface="Microsoft Sans Serif"/>
              </a:rPr>
              <a:t>Ω</a:t>
            </a:r>
            <a:endParaRPr sz="900">
              <a:latin typeface="Microsoft Sans Serif"/>
              <a:cs typeface="Microsoft Sans Serif"/>
            </a:endParaRPr>
          </a:p>
          <a:p>
            <a:pPr marL="12700" marR="5080" indent="153670">
              <a:lnSpc>
                <a:spcPct val="143100"/>
              </a:lnSpc>
              <a:spcBef>
                <a:spcPts val="200"/>
              </a:spcBef>
            </a:pPr>
            <a:r>
              <a:rPr sz="700" spc="-20" dirty="0">
                <a:latin typeface="Microsoft Sans Serif"/>
                <a:cs typeface="Microsoft Sans Serif"/>
              </a:rPr>
              <a:t>A </a:t>
            </a:r>
            <a:r>
              <a:rPr sz="700" spc="10" dirty="0">
                <a:latin typeface="Microsoft Sans Serif"/>
                <a:cs typeface="Microsoft Sans Serif"/>
              </a:rPr>
              <a:t>los </a:t>
            </a:r>
            <a:r>
              <a:rPr sz="700" spc="15" dirty="0">
                <a:latin typeface="Microsoft Sans Serif"/>
                <a:cs typeface="Microsoft Sans Serif"/>
              </a:rPr>
              <a:t>efectos </a:t>
            </a:r>
            <a:r>
              <a:rPr sz="700" spc="20" dirty="0">
                <a:latin typeface="Microsoft Sans Serif"/>
                <a:cs typeface="Microsoft Sans Serif"/>
              </a:rPr>
              <a:t>de </a:t>
            </a:r>
            <a:r>
              <a:rPr sz="700" spc="10" dirty="0">
                <a:latin typeface="Microsoft Sans Serif"/>
                <a:cs typeface="Microsoft Sans Serif"/>
              </a:rPr>
              <a:t>esta </a:t>
            </a:r>
            <a:r>
              <a:rPr sz="700" spc="15" dirty="0">
                <a:latin typeface="Microsoft Sans Serif"/>
                <a:cs typeface="Microsoft Sans Serif"/>
              </a:rPr>
              <a:t>discusión, </a:t>
            </a:r>
            <a:r>
              <a:rPr sz="700" spc="-5" dirty="0">
                <a:latin typeface="Microsoft Sans Serif"/>
                <a:cs typeface="Microsoft Sans Serif"/>
              </a:rPr>
              <a:t>se </a:t>
            </a:r>
            <a:r>
              <a:rPr sz="700" spc="25" dirty="0">
                <a:latin typeface="Microsoft Sans Serif"/>
                <a:cs typeface="Microsoft Sans Serif"/>
              </a:rPr>
              <a:t>asumirá </a:t>
            </a:r>
            <a:r>
              <a:rPr sz="700" spc="30" dirty="0">
                <a:latin typeface="Microsoft Sans Serif"/>
                <a:cs typeface="Microsoft Sans Serif"/>
              </a:rPr>
              <a:t>una </a:t>
            </a:r>
            <a:r>
              <a:rPr sz="700" spc="15" dirty="0">
                <a:latin typeface="Microsoft Sans Serif"/>
                <a:cs typeface="Microsoft Sans Serif"/>
              </a:rPr>
              <a:t>falla </a:t>
            </a:r>
            <a:r>
              <a:rPr sz="700" spc="-50" dirty="0">
                <a:latin typeface="Microsoft Sans Serif"/>
                <a:cs typeface="Microsoft Sans Serif"/>
              </a:rPr>
              <a:t>SLG </a:t>
            </a:r>
            <a:r>
              <a:rPr sz="700" spc="20" dirty="0">
                <a:latin typeface="Microsoft Sans Serif"/>
                <a:cs typeface="Microsoft Sans Serif"/>
              </a:rPr>
              <a:t>en </a:t>
            </a:r>
            <a:r>
              <a:rPr sz="700" spc="10" dirty="0">
                <a:latin typeface="Microsoft Sans Serif"/>
                <a:cs typeface="Microsoft Sans Serif"/>
              </a:rPr>
              <a:t>los </a:t>
            </a:r>
            <a:r>
              <a:rPr sz="700" spc="15" dirty="0">
                <a:latin typeface="Microsoft Sans Serif"/>
                <a:cs typeface="Microsoft Sans Serif"/>
              </a:rPr>
              <a:t> </a:t>
            </a:r>
            <a:r>
              <a:rPr sz="700" spc="25" dirty="0">
                <a:latin typeface="Microsoft Sans Serif"/>
                <a:cs typeface="Microsoft Sans Serif"/>
              </a:rPr>
              <a:t>terminales</a:t>
            </a:r>
            <a:r>
              <a:rPr sz="700" dirty="0">
                <a:latin typeface="Microsoft Sans Serif"/>
                <a:cs typeface="Microsoft Sans Serif"/>
              </a:rPr>
              <a:t> </a:t>
            </a:r>
            <a:r>
              <a:rPr sz="700" spc="20" dirty="0">
                <a:latin typeface="Microsoft Sans Serif"/>
                <a:cs typeface="Microsoft Sans Serif"/>
              </a:rPr>
              <a:t>del</a:t>
            </a:r>
            <a:r>
              <a:rPr sz="700" spc="5" dirty="0">
                <a:latin typeface="Microsoft Sans Serif"/>
                <a:cs typeface="Microsoft Sans Serif"/>
              </a:rPr>
              <a:t> </a:t>
            </a:r>
            <a:r>
              <a:rPr sz="700" spc="25" dirty="0">
                <a:latin typeface="Microsoft Sans Serif"/>
                <a:cs typeface="Microsoft Sans Serif"/>
              </a:rPr>
              <a:t>generador.</a:t>
            </a:r>
            <a:r>
              <a:rPr sz="700" spc="5" dirty="0">
                <a:latin typeface="Microsoft Sans Serif"/>
                <a:cs typeface="Microsoft Sans Serif"/>
              </a:rPr>
              <a:t> </a:t>
            </a:r>
            <a:r>
              <a:rPr sz="700" spc="-20" dirty="0">
                <a:latin typeface="Microsoft Sans Serif"/>
                <a:cs typeface="Microsoft Sans Serif"/>
              </a:rPr>
              <a:t>En</a:t>
            </a:r>
            <a:r>
              <a:rPr sz="700" dirty="0">
                <a:latin typeface="Microsoft Sans Serif"/>
                <a:cs typeface="Microsoft Sans Serif"/>
              </a:rPr>
              <a:t> </a:t>
            </a:r>
            <a:r>
              <a:rPr sz="700" spc="25" dirty="0">
                <a:latin typeface="Microsoft Sans Serif"/>
                <a:cs typeface="Microsoft Sans Serif"/>
              </a:rPr>
              <a:t>cuanto</a:t>
            </a:r>
            <a:r>
              <a:rPr sz="700" spc="5" dirty="0">
                <a:latin typeface="Microsoft Sans Serif"/>
                <a:cs typeface="Microsoft Sans Serif"/>
              </a:rPr>
              <a:t> </a:t>
            </a:r>
            <a:r>
              <a:rPr sz="700" dirty="0">
                <a:latin typeface="Microsoft Sans Serif"/>
                <a:cs typeface="Microsoft Sans Serif"/>
              </a:rPr>
              <a:t>a</a:t>
            </a:r>
            <a:r>
              <a:rPr sz="700" spc="5" dirty="0">
                <a:latin typeface="Microsoft Sans Serif"/>
                <a:cs typeface="Microsoft Sans Serif"/>
              </a:rPr>
              <a:t> </a:t>
            </a:r>
            <a:r>
              <a:rPr sz="700" dirty="0">
                <a:latin typeface="Microsoft Sans Serif"/>
                <a:cs typeface="Microsoft Sans Serif"/>
              </a:rPr>
              <a:t>las </a:t>
            </a:r>
            <a:r>
              <a:rPr sz="700" spc="15" dirty="0">
                <a:latin typeface="Microsoft Sans Serif"/>
                <a:cs typeface="Microsoft Sans Serif"/>
              </a:rPr>
              <a:t>cantidades</a:t>
            </a:r>
            <a:r>
              <a:rPr sz="700" spc="5" dirty="0">
                <a:latin typeface="Microsoft Sans Serif"/>
                <a:cs typeface="Microsoft Sans Serif"/>
              </a:rPr>
              <a:t> </a:t>
            </a:r>
            <a:r>
              <a:rPr sz="700" spc="20" dirty="0">
                <a:latin typeface="Microsoft Sans Serif"/>
                <a:cs typeface="Microsoft Sans Serif"/>
              </a:rPr>
              <a:t>de</a:t>
            </a:r>
            <a:r>
              <a:rPr sz="700" spc="5" dirty="0">
                <a:latin typeface="Microsoft Sans Serif"/>
                <a:cs typeface="Microsoft Sans Serif"/>
              </a:rPr>
              <a:t> </a:t>
            </a:r>
            <a:r>
              <a:rPr sz="700" spc="25" dirty="0">
                <a:latin typeface="Microsoft Sans Serif"/>
                <a:cs typeface="Microsoft Sans Serif"/>
              </a:rPr>
              <a:t>fallo</a:t>
            </a:r>
            <a:r>
              <a:rPr sz="700" dirty="0">
                <a:latin typeface="Microsoft Sans Serif"/>
                <a:cs typeface="Microsoft Sans Serif"/>
              </a:rPr>
              <a:t> </a:t>
            </a:r>
            <a:r>
              <a:rPr sz="700" spc="20" dirty="0">
                <a:latin typeface="Microsoft Sans Serif"/>
                <a:cs typeface="Microsoft Sans Serif"/>
              </a:rPr>
              <a:t>resultantes</a:t>
            </a:r>
            <a:endParaRPr sz="700">
              <a:latin typeface="Microsoft Sans Serif"/>
              <a:cs typeface="Microsoft Sans Serif"/>
            </a:endParaRPr>
          </a:p>
        </p:txBody>
      </p:sp>
      <p:sp>
        <p:nvSpPr>
          <p:cNvPr id="237" name="object 237"/>
          <p:cNvSpPr txBox="1"/>
          <p:nvPr/>
        </p:nvSpPr>
        <p:spPr>
          <a:xfrm>
            <a:off x="9089607" y="6633216"/>
            <a:ext cx="7362358" cy="62889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 marR="5080">
              <a:lnSpc>
                <a:spcPct val="143100"/>
              </a:lnSpc>
              <a:spcBef>
                <a:spcPts val="100"/>
              </a:spcBef>
            </a:pPr>
            <a:r>
              <a:rPr sz="700" spc="20" dirty="0">
                <a:latin typeface="Microsoft Sans Serif"/>
                <a:cs typeface="Microsoft Sans Serif"/>
              </a:rPr>
              <a:t>(tensión </a:t>
            </a:r>
            <a:r>
              <a:rPr sz="700" spc="5" dirty="0">
                <a:latin typeface="Microsoft Sans Serif"/>
                <a:cs typeface="Microsoft Sans Serif"/>
              </a:rPr>
              <a:t>y </a:t>
            </a:r>
            <a:r>
              <a:rPr sz="700" spc="20" dirty="0">
                <a:latin typeface="Microsoft Sans Serif"/>
                <a:cs typeface="Microsoft Sans Serif"/>
              </a:rPr>
              <a:t>corriente), </a:t>
            </a:r>
            <a:r>
              <a:rPr sz="700" spc="10" dirty="0">
                <a:latin typeface="Microsoft Sans Serif"/>
                <a:cs typeface="Microsoft Sans Serif"/>
              </a:rPr>
              <a:t>este </a:t>
            </a:r>
            <a:r>
              <a:rPr sz="700" spc="30" dirty="0">
                <a:latin typeface="Microsoft Sans Serif"/>
                <a:cs typeface="Microsoft Sans Serif"/>
              </a:rPr>
              <a:t>lugar </a:t>
            </a:r>
            <a:r>
              <a:rPr sz="700" spc="25" dirty="0">
                <a:latin typeface="Microsoft Sans Serif"/>
                <a:cs typeface="Microsoft Sans Serif"/>
              </a:rPr>
              <a:t>representa </a:t>
            </a:r>
            <a:r>
              <a:rPr sz="700" spc="10" dirty="0">
                <a:latin typeface="Microsoft Sans Serif"/>
                <a:cs typeface="Microsoft Sans Serif"/>
              </a:rPr>
              <a:t>el </a:t>
            </a:r>
            <a:r>
              <a:rPr sz="700" spc="30" dirty="0">
                <a:latin typeface="Microsoft Sans Serif"/>
                <a:cs typeface="Microsoft Sans Serif"/>
              </a:rPr>
              <a:t>peor </a:t>
            </a:r>
            <a:r>
              <a:rPr sz="700" spc="20" dirty="0">
                <a:latin typeface="Microsoft Sans Serif"/>
                <a:cs typeface="Microsoft Sans Serif"/>
              </a:rPr>
              <a:t>de </a:t>
            </a:r>
            <a:r>
              <a:rPr sz="700" spc="10" dirty="0">
                <a:latin typeface="Microsoft Sans Serif"/>
                <a:cs typeface="Microsoft Sans Serif"/>
              </a:rPr>
              <a:t>los </a:t>
            </a:r>
            <a:r>
              <a:rPr sz="700" spc="-5" dirty="0">
                <a:latin typeface="Microsoft Sans Serif"/>
                <a:cs typeface="Microsoft Sans Serif"/>
              </a:rPr>
              <a:t>casos. </a:t>
            </a:r>
            <a:r>
              <a:rPr sz="700" spc="-50" dirty="0">
                <a:latin typeface="Microsoft Sans Serif"/>
                <a:cs typeface="Microsoft Sans Serif"/>
              </a:rPr>
              <a:t>Es </a:t>
            </a:r>
            <a:r>
              <a:rPr sz="700" spc="15" dirty="0">
                <a:latin typeface="Microsoft Sans Serif"/>
                <a:cs typeface="Microsoft Sans Serif"/>
              </a:rPr>
              <a:t>decir, </a:t>
            </a:r>
            <a:r>
              <a:rPr sz="700" spc="10" dirty="0">
                <a:latin typeface="Microsoft Sans Serif"/>
                <a:cs typeface="Microsoft Sans Serif"/>
              </a:rPr>
              <a:t>el </a:t>
            </a:r>
            <a:r>
              <a:rPr sz="700" spc="15" dirty="0">
                <a:latin typeface="Microsoft Sans Serif"/>
                <a:cs typeface="Microsoft Sans Serif"/>
              </a:rPr>
              <a:t> </a:t>
            </a:r>
            <a:r>
              <a:rPr sz="700" spc="25" dirty="0">
                <a:latin typeface="Microsoft Sans Serif"/>
                <a:cs typeface="Microsoft Sans Serif"/>
              </a:rPr>
              <a:t>cambio</a:t>
            </a:r>
            <a:r>
              <a:rPr sz="700" spc="-5" dirty="0">
                <a:latin typeface="Microsoft Sans Serif"/>
                <a:cs typeface="Microsoft Sans Serif"/>
              </a:rPr>
              <a:t> </a:t>
            </a:r>
            <a:r>
              <a:rPr sz="700" spc="20" dirty="0">
                <a:latin typeface="Microsoft Sans Serif"/>
                <a:cs typeface="Microsoft Sans Serif"/>
              </a:rPr>
              <a:t>de</a:t>
            </a:r>
            <a:r>
              <a:rPr sz="700" spc="-5" dirty="0">
                <a:latin typeface="Microsoft Sans Serif"/>
                <a:cs typeface="Microsoft Sans Serif"/>
              </a:rPr>
              <a:t> </a:t>
            </a:r>
            <a:r>
              <a:rPr sz="700" spc="40" dirty="0">
                <a:latin typeface="Microsoft Sans Serif"/>
                <a:cs typeface="Microsoft Sans Serif"/>
              </a:rPr>
              <a:t>neutro</a:t>
            </a:r>
            <a:r>
              <a:rPr sz="700" spc="-5" dirty="0">
                <a:latin typeface="Microsoft Sans Serif"/>
                <a:cs typeface="Microsoft Sans Serif"/>
              </a:rPr>
              <a:t> </a:t>
            </a:r>
            <a:r>
              <a:rPr sz="700" spc="5" dirty="0">
                <a:latin typeface="Microsoft Sans Serif"/>
                <a:cs typeface="Microsoft Sans Serif"/>
              </a:rPr>
              <a:t>(o</a:t>
            </a:r>
            <a:r>
              <a:rPr sz="700" spc="-5" dirty="0">
                <a:latin typeface="Microsoft Sans Serif"/>
                <a:cs typeface="Microsoft Sans Serif"/>
              </a:rPr>
              <a:t> </a:t>
            </a:r>
            <a:r>
              <a:rPr sz="700" spc="25" dirty="0">
                <a:latin typeface="Microsoft Sans Serif"/>
                <a:cs typeface="Microsoft Sans Serif"/>
              </a:rPr>
              <a:t>desarrollo</a:t>
            </a:r>
            <a:r>
              <a:rPr sz="700" dirty="0">
                <a:latin typeface="Microsoft Sans Serif"/>
                <a:cs typeface="Microsoft Sans Serif"/>
              </a:rPr>
              <a:t> </a:t>
            </a:r>
            <a:r>
              <a:rPr sz="700" spc="20" dirty="0">
                <a:latin typeface="Microsoft Sans Serif"/>
                <a:cs typeface="Microsoft Sans Serif"/>
              </a:rPr>
              <a:t>de</a:t>
            </a:r>
            <a:r>
              <a:rPr sz="700" spc="-5" dirty="0">
                <a:latin typeface="Microsoft Sans Serif"/>
                <a:cs typeface="Microsoft Sans Serif"/>
              </a:rPr>
              <a:t> </a:t>
            </a:r>
            <a:r>
              <a:rPr sz="700" spc="-10" dirty="0">
                <a:latin typeface="Microsoft Sans Serif"/>
                <a:cs typeface="Microsoft Sans Serif"/>
              </a:rPr>
              <a:t>3V0</a:t>
            </a:r>
            <a:r>
              <a:rPr sz="700" spc="-5" dirty="0">
                <a:latin typeface="Microsoft Sans Serif"/>
                <a:cs typeface="Microsoft Sans Serif"/>
              </a:rPr>
              <a:t> </a:t>
            </a:r>
            <a:r>
              <a:rPr sz="700" dirty="0">
                <a:latin typeface="Microsoft Sans Serif"/>
                <a:cs typeface="Microsoft Sans Serif"/>
              </a:rPr>
              <a:t>a</a:t>
            </a:r>
            <a:r>
              <a:rPr sz="700" spc="-5" dirty="0">
                <a:latin typeface="Microsoft Sans Serif"/>
                <a:cs typeface="Microsoft Sans Serif"/>
              </a:rPr>
              <a:t> </a:t>
            </a:r>
            <a:r>
              <a:rPr sz="700" spc="15" dirty="0">
                <a:latin typeface="Microsoft Sans Serif"/>
                <a:cs typeface="Microsoft Sans Serif"/>
              </a:rPr>
              <a:t>través</a:t>
            </a:r>
            <a:r>
              <a:rPr sz="700" dirty="0">
                <a:latin typeface="Microsoft Sans Serif"/>
                <a:cs typeface="Microsoft Sans Serif"/>
              </a:rPr>
              <a:t> </a:t>
            </a:r>
            <a:r>
              <a:rPr sz="700" spc="20" dirty="0">
                <a:latin typeface="Microsoft Sans Serif"/>
                <a:cs typeface="Microsoft Sans Serif"/>
              </a:rPr>
              <a:t>del</a:t>
            </a:r>
            <a:r>
              <a:rPr sz="700" spc="-5" dirty="0">
                <a:latin typeface="Microsoft Sans Serif"/>
                <a:cs typeface="Microsoft Sans Serif"/>
              </a:rPr>
              <a:t> </a:t>
            </a:r>
            <a:r>
              <a:rPr sz="700" spc="20" dirty="0">
                <a:latin typeface="Microsoft Sans Serif"/>
                <a:cs typeface="Microsoft Sans Serif"/>
              </a:rPr>
              <a:t>devanado</a:t>
            </a:r>
            <a:r>
              <a:rPr sz="700" spc="-5" dirty="0">
                <a:latin typeface="Microsoft Sans Serif"/>
                <a:cs typeface="Microsoft Sans Serif"/>
              </a:rPr>
              <a:t> </a:t>
            </a:r>
            <a:r>
              <a:rPr sz="700" spc="20" dirty="0">
                <a:latin typeface="Microsoft Sans Serif"/>
                <a:cs typeface="Microsoft Sans Serif"/>
              </a:rPr>
              <a:t>secundario</a:t>
            </a:r>
            <a:r>
              <a:rPr sz="700" spc="-5" dirty="0">
                <a:latin typeface="Microsoft Sans Serif"/>
                <a:cs typeface="Microsoft Sans Serif"/>
              </a:rPr>
              <a:t> </a:t>
            </a:r>
            <a:r>
              <a:rPr sz="700" spc="20" dirty="0">
                <a:latin typeface="Microsoft Sans Serif"/>
                <a:cs typeface="Microsoft Sans Serif"/>
              </a:rPr>
              <a:t>del </a:t>
            </a:r>
            <a:r>
              <a:rPr sz="700" spc="-170" dirty="0">
                <a:latin typeface="Microsoft Sans Serif"/>
                <a:cs typeface="Microsoft Sans Serif"/>
              </a:rPr>
              <a:t> </a:t>
            </a:r>
            <a:r>
              <a:rPr sz="700" spc="35" dirty="0">
                <a:latin typeface="Microsoft Sans Serif"/>
                <a:cs typeface="Microsoft Sans Serif"/>
              </a:rPr>
              <a:t>transformador </a:t>
            </a:r>
            <a:r>
              <a:rPr sz="700" spc="20" dirty="0">
                <a:latin typeface="Microsoft Sans Serif"/>
                <a:cs typeface="Microsoft Sans Serif"/>
              </a:rPr>
              <a:t>de </a:t>
            </a:r>
            <a:r>
              <a:rPr sz="700" spc="25" dirty="0">
                <a:latin typeface="Microsoft Sans Serif"/>
                <a:cs typeface="Microsoft Sans Serif"/>
              </a:rPr>
              <a:t>distribución) </a:t>
            </a:r>
            <a:r>
              <a:rPr sz="700" spc="5" dirty="0">
                <a:latin typeface="Microsoft Sans Serif"/>
                <a:cs typeface="Microsoft Sans Serif"/>
              </a:rPr>
              <a:t>y </a:t>
            </a:r>
            <a:r>
              <a:rPr sz="700" dirty="0">
                <a:latin typeface="Microsoft Sans Serif"/>
                <a:cs typeface="Microsoft Sans Serif"/>
              </a:rPr>
              <a:t>las </a:t>
            </a:r>
            <a:r>
              <a:rPr sz="700" spc="30" dirty="0">
                <a:latin typeface="Microsoft Sans Serif"/>
                <a:cs typeface="Microsoft Sans Serif"/>
              </a:rPr>
              <a:t>magnitudes </a:t>
            </a:r>
            <a:r>
              <a:rPr sz="700" spc="20" dirty="0">
                <a:latin typeface="Microsoft Sans Serif"/>
                <a:cs typeface="Microsoft Sans Serif"/>
              </a:rPr>
              <a:t>de </a:t>
            </a:r>
            <a:r>
              <a:rPr sz="700" spc="10" dirty="0">
                <a:latin typeface="Microsoft Sans Serif"/>
                <a:cs typeface="Microsoft Sans Serif"/>
              </a:rPr>
              <a:t>la </a:t>
            </a:r>
            <a:r>
              <a:rPr sz="700" spc="25" dirty="0">
                <a:latin typeface="Microsoft Sans Serif"/>
                <a:cs typeface="Microsoft Sans Serif"/>
              </a:rPr>
              <a:t>corriente </a:t>
            </a:r>
            <a:r>
              <a:rPr sz="700" spc="20" dirty="0">
                <a:latin typeface="Microsoft Sans Serif"/>
                <a:cs typeface="Microsoft Sans Serif"/>
              </a:rPr>
              <a:t>de </a:t>
            </a:r>
            <a:r>
              <a:rPr sz="700" spc="15" dirty="0">
                <a:latin typeface="Microsoft Sans Serif"/>
                <a:cs typeface="Microsoft Sans Serif"/>
              </a:rPr>
              <a:t>falla </a:t>
            </a:r>
            <a:r>
              <a:rPr sz="700" spc="20" dirty="0">
                <a:latin typeface="Microsoft Sans Serif"/>
                <a:cs typeface="Microsoft Sans Serif"/>
              </a:rPr>
              <a:t>son </a:t>
            </a:r>
            <a:r>
              <a:rPr sz="700" spc="-175" dirty="0">
                <a:latin typeface="Microsoft Sans Serif"/>
                <a:cs typeface="Microsoft Sans Serif"/>
              </a:rPr>
              <a:t> </a:t>
            </a:r>
            <a:r>
              <a:rPr sz="700" spc="15" dirty="0">
                <a:latin typeface="Microsoft Sans Serif"/>
                <a:cs typeface="Microsoft Sans Serif"/>
              </a:rPr>
              <a:t>mayores. </a:t>
            </a:r>
            <a:r>
              <a:rPr sz="700" spc="-20" dirty="0">
                <a:latin typeface="Microsoft Sans Serif"/>
                <a:cs typeface="Microsoft Sans Serif"/>
              </a:rPr>
              <a:t>En </a:t>
            </a:r>
            <a:r>
              <a:rPr sz="700" spc="30" dirty="0">
                <a:latin typeface="Microsoft Sans Serif"/>
                <a:cs typeface="Microsoft Sans Serif"/>
              </a:rPr>
              <a:t>términos </a:t>
            </a:r>
            <a:r>
              <a:rPr sz="700" spc="20" dirty="0">
                <a:latin typeface="Microsoft Sans Serif"/>
                <a:cs typeface="Microsoft Sans Serif"/>
              </a:rPr>
              <a:t>de </a:t>
            </a:r>
            <a:r>
              <a:rPr sz="700" spc="15" dirty="0">
                <a:latin typeface="Microsoft Sans Serif"/>
                <a:cs typeface="Microsoft Sans Serif"/>
              </a:rPr>
              <a:t>sensibilidad </a:t>
            </a:r>
            <a:r>
              <a:rPr sz="700" spc="20" dirty="0">
                <a:latin typeface="Microsoft Sans Serif"/>
                <a:cs typeface="Microsoft Sans Serif"/>
              </a:rPr>
              <a:t>del </a:t>
            </a:r>
            <a:r>
              <a:rPr sz="700" spc="15" dirty="0">
                <a:latin typeface="Microsoft Sans Serif"/>
                <a:cs typeface="Microsoft Sans Serif"/>
              </a:rPr>
              <a:t>relé, </a:t>
            </a:r>
            <a:r>
              <a:rPr sz="700" spc="10" dirty="0">
                <a:latin typeface="Microsoft Sans Serif"/>
                <a:cs typeface="Microsoft Sans Serif"/>
              </a:rPr>
              <a:t>este </a:t>
            </a:r>
            <a:r>
              <a:rPr sz="700" spc="-5" dirty="0">
                <a:latin typeface="Microsoft Sans Serif"/>
                <a:cs typeface="Microsoft Sans Serif"/>
              </a:rPr>
              <a:t>es </a:t>
            </a:r>
            <a:r>
              <a:rPr sz="700" spc="10" dirty="0">
                <a:latin typeface="Microsoft Sans Serif"/>
                <a:cs typeface="Microsoft Sans Serif"/>
              </a:rPr>
              <a:t>el </a:t>
            </a:r>
            <a:r>
              <a:rPr sz="700" spc="35" dirty="0">
                <a:latin typeface="Microsoft Sans Serif"/>
                <a:cs typeface="Microsoft Sans Serif"/>
              </a:rPr>
              <a:t>mejor </a:t>
            </a:r>
            <a:r>
              <a:rPr sz="700" spc="30" dirty="0">
                <a:latin typeface="Microsoft Sans Serif"/>
                <a:cs typeface="Microsoft Sans Serif"/>
              </a:rPr>
              <a:t>lugar </a:t>
            </a:r>
            <a:r>
              <a:rPr sz="700" spc="25" dirty="0">
                <a:latin typeface="Microsoft Sans Serif"/>
                <a:cs typeface="Microsoft Sans Serif"/>
              </a:rPr>
              <a:t>para </a:t>
            </a:r>
            <a:r>
              <a:rPr sz="700" spc="30" dirty="0">
                <a:latin typeface="Microsoft Sans Serif"/>
                <a:cs typeface="Microsoft Sans Serif"/>
              </a:rPr>
              <a:t> que </a:t>
            </a:r>
            <a:r>
              <a:rPr sz="700" spc="25" dirty="0">
                <a:latin typeface="Microsoft Sans Serif"/>
                <a:cs typeface="Microsoft Sans Serif"/>
              </a:rPr>
              <a:t>ocurra </a:t>
            </a:r>
            <a:r>
              <a:rPr sz="700" spc="30" dirty="0">
                <a:latin typeface="Microsoft Sans Serif"/>
                <a:cs typeface="Microsoft Sans Serif"/>
              </a:rPr>
              <a:t>una </a:t>
            </a:r>
            <a:r>
              <a:rPr sz="700" spc="15" dirty="0">
                <a:latin typeface="Microsoft Sans Serif"/>
                <a:cs typeface="Microsoft Sans Serif"/>
              </a:rPr>
              <a:t>falla </a:t>
            </a:r>
            <a:r>
              <a:rPr sz="700" spc="-50" dirty="0">
                <a:latin typeface="Microsoft Sans Serif"/>
                <a:cs typeface="Microsoft Sans Serif"/>
              </a:rPr>
              <a:t>SLG </a:t>
            </a:r>
            <a:r>
              <a:rPr sz="700" spc="20" dirty="0">
                <a:latin typeface="Microsoft Sans Serif"/>
                <a:cs typeface="Microsoft Sans Serif"/>
              </a:rPr>
              <a:t>precisamente </a:t>
            </a:r>
            <a:r>
              <a:rPr sz="700" spc="35" dirty="0">
                <a:latin typeface="Microsoft Sans Serif"/>
                <a:cs typeface="Microsoft Sans Serif"/>
              </a:rPr>
              <a:t>porque </a:t>
            </a:r>
            <a:r>
              <a:rPr sz="700" dirty="0">
                <a:latin typeface="Microsoft Sans Serif"/>
                <a:cs typeface="Microsoft Sans Serif"/>
              </a:rPr>
              <a:t>las </a:t>
            </a:r>
            <a:r>
              <a:rPr sz="700" spc="15" dirty="0">
                <a:latin typeface="Microsoft Sans Serif"/>
                <a:cs typeface="Microsoft Sans Serif"/>
              </a:rPr>
              <a:t>cantidades </a:t>
            </a:r>
            <a:r>
              <a:rPr sz="700" spc="20" dirty="0">
                <a:latin typeface="Microsoft Sans Serif"/>
                <a:cs typeface="Microsoft Sans Serif"/>
              </a:rPr>
              <a:t>son </a:t>
            </a:r>
            <a:r>
              <a:rPr sz="700" spc="15" dirty="0">
                <a:latin typeface="Microsoft Sans Serif"/>
                <a:cs typeface="Microsoft Sans Serif"/>
              </a:rPr>
              <a:t>mayores; </a:t>
            </a:r>
            <a:r>
              <a:rPr sz="700" spc="-175" dirty="0">
                <a:latin typeface="Microsoft Sans Serif"/>
                <a:cs typeface="Microsoft Sans Serif"/>
              </a:rPr>
              <a:t> </a:t>
            </a:r>
            <a:r>
              <a:rPr sz="700" spc="40" dirty="0">
                <a:latin typeface="Microsoft Sans Serif"/>
                <a:cs typeface="Microsoft Sans Serif"/>
              </a:rPr>
              <a:t>por </a:t>
            </a:r>
            <a:r>
              <a:rPr sz="700" spc="25" dirty="0">
                <a:latin typeface="Microsoft Sans Serif"/>
                <a:cs typeface="Microsoft Sans Serif"/>
              </a:rPr>
              <a:t>lo </a:t>
            </a:r>
            <a:r>
              <a:rPr sz="700" spc="30" dirty="0">
                <a:latin typeface="Microsoft Sans Serif"/>
                <a:cs typeface="Microsoft Sans Serif"/>
              </a:rPr>
              <a:t>tanto, </a:t>
            </a:r>
            <a:r>
              <a:rPr sz="700" spc="10" dirty="0">
                <a:latin typeface="Microsoft Sans Serif"/>
                <a:cs typeface="Microsoft Sans Serif"/>
              </a:rPr>
              <a:t>la </a:t>
            </a:r>
            <a:r>
              <a:rPr sz="700" spc="30" dirty="0">
                <a:latin typeface="Microsoft Sans Serif"/>
                <a:cs typeface="Microsoft Sans Serif"/>
              </a:rPr>
              <a:t>probabilidad </a:t>
            </a:r>
            <a:r>
              <a:rPr sz="700" spc="20" dirty="0">
                <a:latin typeface="Microsoft Sans Serif"/>
                <a:cs typeface="Microsoft Sans Serif"/>
              </a:rPr>
              <a:t>de detección </a:t>
            </a:r>
            <a:r>
              <a:rPr sz="700" spc="-5" dirty="0">
                <a:latin typeface="Microsoft Sans Serif"/>
                <a:cs typeface="Microsoft Sans Serif"/>
              </a:rPr>
              <a:t>es </a:t>
            </a:r>
            <a:r>
              <a:rPr sz="700" spc="25" dirty="0">
                <a:latin typeface="Microsoft Sans Serif"/>
                <a:cs typeface="Microsoft Sans Serif"/>
              </a:rPr>
              <a:t>mayor. </a:t>
            </a:r>
            <a:r>
              <a:rPr sz="700" spc="-20" dirty="0">
                <a:latin typeface="Microsoft Sans Serif"/>
                <a:cs typeface="Microsoft Sans Serif"/>
              </a:rPr>
              <a:t>A </a:t>
            </a:r>
            <a:r>
              <a:rPr sz="700" spc="30" dirty="0">
                <a:latin typeface="Microsoft Sans Serif"/>
                <a:cs typeface="Microsoft Sans Serif"/>
              </a:rPr>
              <a:t>medida que </a:t>
            </a:r>
            <a:r>
              <a:rPr sz="700" spc="10" dirty="0">
                <a:latin typeface="Microsoft Sans Serif"/>
                <a:cs typeface="Microsoft Sans Serif"/>
              </a:rPr>
              <a:t>la </a:t>
            </a:r>
            <a:r>
              <a:rPr sz="700" spc="15" dirty="0">
                <a:latin typeface="Microsoft Sans Serif"/>
                <a:cs typeface="Microsoft Sans Serif"/>
              </a:rPr>
              <a:t> ubicación </a:t>
            </a:r>
            <a:r>
              <a:rPr sz="700" spc="20" dirty="0">
                <a:latin typeface="Microsoft Sans Serif"/>
                <a:cs typeface="Microsoft Sans Serif"/>
              </a:rPr>
              <a:t>de </a:t>
            </a:r>
            <a:r>
              <a:rPr sz="700" spc="10" dirty="0">
                <a:latin typeface="Microsoft Sans Serif"/>
                <a:cs typeface="Microsoft Sans Serif"/>
              </a:rPr>
              <a:t>la </a:t>
            </a:r>
            <a:r>
              <a:rPr sz="700" spc="15" dirty="0">
                <a:latin typeface="Microsoft Sans Serif"/>
                <a:cs typeface="Microsoft Sans Serif"/>
              </a:rPr>
              <a:t>falla </a:t>
            </a:r>
            <a:r>
              <a:rPr sz="700" spc="-5" dirty="0">
                <a:latin typeface="Microsoft Sans Serif"/>
                <a:cs typeface="Microsoft Sans Serif"/>
              </a:rPr>
              <a:t>se </a:t>
            </a:r>
            <a:r>
              <a:rPr sz="700" spc="25" dirty="0">
                <a:latin typeface="Microsoft Sans Serif"/>
                <a:cs typeface="Microsoft Sans Serif"/>
              </a:rPr>
              <a:t>mueve </a:t>
            </a:r>
            <a:r>
              <a:rPr sz="700" spc="20" dirty="0">
                <a:latin typeface="Microsoft Sans Serif"/>
                <a:cs typeface="Microsoft Sans Serif"/>
              </a:rPr>
              <a:t>más </a:t>
            </a:r>
            <a:r>
              <a:rPr sz="700" spc="35" dirty="0">
                <a:latin typeface="Microsoft Sans Serif"/>
                <a:cs typeface="Microsoft Sans Serif"/>
              </a:rPr>
              <a:t>profundamente </a:t>
            </a:r>
            <a:r>
              <a:rPr sz="700" spc="20" dirty="0">
                <a:latin typeface="Microsoft Sans Serif"/>
                <a:cs typeface="Microsoft Sans Serif"/>
              </a:rPr>
              <a:t>en </a:t>
            </a:r>
            <a:r>
              <a:rPr sz="700" spc="10" dirty="0">
                <a:latin typeface="Microsoft Sans Serif"/>
                <a:cs typeface="Microsoft Sans Serif"/>
              </a:rPr>
              <a:t>el </a:t>
            </a:r>
            <a:r>
              <a:rPr sz="700" spc="20" dirty="0">
                <a:latin typeface="Microsoft Sans Serif"/>
                <a:cs typeface="Microsoft Sans Serif"/>
              </a:rPr>
              <a:t>devanado del </a:t>
            </a:r>
            <a:r>
              <a:rPr sz="700" spc="25" dirty="0">
                <a:latin typeface="Microsoft Sans Serif"/>
                <a:cs typeface="Microsoft Sans Serif"/>
              </a:rPr>
              <a:t> </a:t>
            </a:r>
            <a:r>
              <a:rPr sz="700" spc="30" dirty="0">
                <a:latin typeface="Microsoft Sans Serif"/>
                <a:cs typeface="Microsoft Sans Serif"/>
              </a:rPr>
              <a:t>generador</a:t>
            </a:r>
            <a:r>
              <a:rPr sz="700" dirty="0">
                <a:latin typeface="Microsoft Sans Serif"/>
                <a:cs typeface="Microsoft Sans Serif"/>
              </a:rPr>
              <a:t> </a:t>
            </a:r>
            <a:r>
              <a:rPr sz="700" spc="10" dirty="0">
                <a:latin typeface="Microsoft Sans Serif"/>
                <a:cs typeface="Microsoft Sans Serif"/>
              </a:rPr>
              <a:t>hacia</a:t>
            </a:r>
            <a:r>
              <a:rPr sz="700" dirty="0">
                <a:latin typeface="Microsoft Sans Serif"/>
                <a:cs typeface="Microsoft Sans Serif"/>
              </a:rPr>
              <a:t> </a:t>
            </a:r>
            <a:r>
              <a:rPr sz="700" spc="10" dirty="0">
                <a:latin typeface="Microsoft Sans Serif"/>
                <a:cs typeface="Microsoft Sans Serif"/>
              </a:rPr>
              <a:t>el</a:t>
            </a:r>
            <a:r>
              <a:rPr sz="700" dirty="0">
                <a:latin typeface="Microsoft Sans Serif"/>
                <a:cs typeface="Microsoft Sans Serif"/>
              </a:rPr>
              <a:t> </a:t>
            </a:r>
            <a:r>
              <a:rPr sz="700" spc="30" dirty="0">
                <a:latin typeface="Microsoft Sans Serif"/>
                <a:cs typeface="Microsoft Sans Serif"/>
              </a:rPr>
              <a:t>neutro,</a:t>
            </a:r>
            <a:r>
              <a:rPr sz="700" dirty="0">
                <a:latin typeface="Microsoft Sans Serif"/>
                <a:cs typeface="Microsoft Sans Serif"/>
              </a:rPr>
              <a:t> </a:t>
            </a:r>
            <a:r>
              <a:rPr sz="700" spc="10" dirty="0">
                <a:latin typeface="Microsoft Sans Serif"/>
                <a:cs typeface="Microsoft Sans Serif"/>
              </a:rPr>
              <a:t>la</a:t>
            </a:r>
            <a:r>
              <a:rPr sz="700" spc="5" dirty="0">
                <a:latin typeface="Microsoft Sans Serif"/>
                <a:cs typeface="Microsoft Sans Serif"/>
              </a:rPr>
              <a:t> </a:t>
            </a:r>
            <a:r>
              <a:rPr sz="700" spc="40" dirty="0">
                <a:latin typeface="Microsoft Sans Serif"/>
                <a:cs typeface="Microsoft Sans Serif"/>
              </a:rPr>
              <a:t>magnitud</a:t>
            </a:r>
            <a:r>
              <a:rPr sz="700" dirty="0">
                <a:latin typeface="Microsoft Sans Serif"/>
                <a:cs typeface="Microsoft Sans Serif"/>
              </a:rPr>
              <a:t> </a:t>
            </a:r>
            <a:r>
              <a:rPr sz="700" spc="20" dirty="0">
                <a:latin typeface="Microsoft Sans Serif"/>
                <a:cs typeface="Microsoft Sans Serif"/>
              </a:rPr>
              <a:t>de</a:t>
            </a:r>
            <a:r>
              <a:rPr sz="700" dirty="0">
                <a:latin typeface="Microsoft Sans Serif"/>
                <a:cs typeface="Microsoft Sans Serif"/>
              </a:rPr>
              <a:t> </a:t>
            </a:r>
            <a:r>
              <a:rPr sz="700" spc="10" dirty="0">
                <a:latin typeface="Microsoft Sans Serif"/>
                <a:cs typeface="Microsoft Sans Serif"/>
              </a:rPr>
              <a:t>la</a:t>
            </a:r>
            <a:r>
              <a:rPr sz="700" dirty="0">
                <a:latin typeface="Microsoft Sans Serif"/>
                <a:cs typeface="Microsoft Sans Serif"/>
              </a:rPr>
              <a:t> </a:t>
            </a:r>
            <a:r>
              <a:rPr sz="700" spc="25" dirty="0">
                <a:latin typeface="Microsoft Sans Serif"/>
                <a:cs typeface="Microsoft Sans Serif"/>
              </a:rPr>
              <a:t>corriente</a:t>
            </a:r>
            <a:r>
              <a:rPr sz="700" spc="5" dirty="0">
                <a:latin typeface="Microsoft Sans Serif"/>
                <a:cs typeface="Microsoft Sans Serif"/>
              </a:rPr>
              <a:t> </a:t>
            </a:r>
            <a:r>
              <a:rPr sz="700" spc="20" dirty="0">
                <a:latin typeface="Microsoft Sans Serif"/>
                <a:cs typeface="Microsoft Sans Serif"/>
              </a:rPr>
              <a:t>de</a:t>
            </a:r>
            <a:r>
              <a:rPr sz="700" dirty="0">
                <a:latin typeface="Microsoft Sans Serif"/>
                <a:cs typeface="Microsoft Sans Serif"/>
              </a:rPr>
              <a:t> </a:t>
            </a:r>
            <a:r>
              <a:rPr sz="700" spc="15" dirty="0">
                <a:latin typeface="Microsoft Sans Serif"/>
                <a:cs typeface="Microsoft Sans Serif"/>
              </a:rPr>
              <a:t>falla</a:t>
            </a:r>
            <a:r>
              <a:rPr sz="700" dirty="0">
                <a:latin typeface="Microsoft Sans Serif"/>
                <a:cs typeface="Microsoft Sans Serif"/>
              </a:rPr>
              <a:t> </a:t>
            </a:r>
            <a:r>
              <a:rPr sz="700" spc="20" dirty="0">
                <a:latin typeface="Microsoft Sans Serif"/>
                <a:cs typeface="Microsoft Sans Serif"/>
              </a:rPr>
              <a:t>disminuye,</a:t>
            </a:r>
            <a:r>
              <a:rPr sz="700" dirty="0">
                <a:latin typeface="Microsoft Sans Serif"/>
                <a:cs typeface="Microsoft Sans Serif"/>
              </a:rPr>
              <a:t> </a:t>
            </a:r>
            <a:r>
              <a:rPr sz="700" spc="25" dirty="0">
                <a:latin typeface="Microsoft Sans Serif"/>
                <a:cs typeface="Microsoft Sans Serif"/>
              </a:rPr>
              <a:t>lo </a:t>
            </a:r>
            <a:r>
              <a:rPr sz="700" spc="-170" dirty="0">
                <a:latin typeface="Microsoft Sans Serif"/>
                <a:cs typeface="Microsoft Sans Serif"/>
              </a:rPr>
              <a:t> </a:t>
            </a:r>
            <a:r>
              <a:rPr sz="700" spc="30" dirty="0">
                <a:latin typeface="Microsoft Sans Serif"/>
                <a:cs typeface="Microsoft Sans Serif"/>
              </a:rPr>
              <a:t>que</a:t>
            </a:r>
            <a:r>
              <a:rPr sz="700" spc="-5" dirty="0">
                <a:latin typeface="Microsoft Sans Serif"/>
                <a:cs typeface="Microsoft Sans Serif"/>
              </a:rPr>
              <a:t> </a:t>
            </a:r>
            <a:r>
              <a:rPr sz="700" spc="20" dirty="0">
                <a:latin typeface="Microsoft Sans Serif"/>
                <a:cs typeface="Microsoft Sans Serif"/>
              </a:rPr>
              <a:t>reduce</a:t>
            </a:r>
            <a:r>
              <a:rPr sz="700" dirty="0">
                <a:latin typeface="Microsoft Sans Serif"/>
                <a:cs typeface="Microsoft Sans Serif"/>
              </a:rPr>
              <a:t> </a:t>
            </a:r>
            <a:r>
              <a:rPr sz="700" spc="10" dirty="0">
                <a:latin typeface="Microsoft Sans Serif"/>
                <a:cs typeface="Microsoft Sans Serif"/>
              </a:rPr>
              <a:t>la</a:t>
            </a:r>
            <a:r>
              <a:rPr sz="700" dirty="0">
                <a:latin typeface="Microsoft Sans Serif"/>
                <a:cs typeface="Microsoft Sans Serif"/>
              </a:rPr>
              <a:t> </a:t>
            </a:r>
            <a:r>
              <a:rPr sz="700" spc="10" dirty="0">
                <a:latin typeface="Microsoft Sans Serif"/>
                <a:cs typeface="Microsoft Sans Serif"/>
              </a:rPr>
              <a:t>capacidad</a:t>
            </a:r>
            <a:r>
              <a:rPr sz="700" dirty="0">
                <a:latin typeface="Microsoft Sans Serif"/>
                <a:cs typeface="Microsoft Sans Serif"/>
              </a:rPr>
              <a:t> </a:t>
            </a:r>
            <a:r>
              <a:rPr sz="700" spc="20" dirty="0">
                <a:latin typeface="Microsoft Sans Serif"/>
                <a:cs typeface="Microsoft Sans Serif"/>
              </a:rPr>
              <a:t>de</a:t>
            </a:r>
            <a:r>
              <a:rPr sz="700" dirty="0">
                <a:latin typeface="Microsoft Sans Serif"/>
                <a:cs typeface="Microsoft Sans Serif"/>
              </a:rPr>
              <a:t> </a:t>
            </a:r>
            <a:r>
              <a:rPr sz="700" spc="10" dirty="0">
                <a:latin typeface="Microsoft Sans Serif"/>
                <a:cs typeface="Microsoft Sans Serif"/>
              </a:rPr>
              <a:t>los</a:t>
            </a:r>
            <a:r>
              <a:rPr sz="700" dirty="0">
                <a:latin typeface="Microsoft Sans Serif"/>
                <a:cs typeface="Microsoft Sans Serif"/>
              </a:rPr>
              <a:t> </a:t>
            </a:r>
            <a:r>
              <a:rPr sz="700" spc="15" dirty="0">
                <a:latin typeface="Microsoft Sans Serif"/>
                <a:cs typeface="Microsoft Sans Serif"/>
              </a:rPr>
              <a:t>dispositivos</a:t>
            </a:r>
            <a:r>
              <a:rPr sz="700" dirty="0">
                <a:latin typeface="Microsoft Sans Serif"/>
                <a:cs typeface="Microsoft Sans Serif"/>
              </a:rPr>
              <a:t> </a:t>
            </a:r>
            <a:r>
              <a:rPr sz="700" spc="20" dirty="0">
                <a:latin typeface="Microsoft Sans Serif"/>
                <a:cs typeface="Microsoft Sans Serif"/>
              </a:rPr>
              <a:t>de</a:t>
            </a:r>
            <a:r>
              <a:rPr sz="700" dirty="0">
                <a:latin typeface="Microsoft Sans Serif"/>
                <a:cs typeface="Microsoft Sans Serif"/>
              </a:rPr>
              <a:t> </a:t>
            </a:r>
            <a:r>
              <a:rPr sz="700" spc="25" dirty="0">
                <a:latin typeface="Microsoft Sans Serif"/>
                <a:cs typeface="Microsoft Sans Serif"/>
              </a:rPr>
              <a:t>protección</a:t>
            </a:r>
            <a:r>
              <a:rPr sz="700" dirty="0">
                <a:latin typeface="Microsoft Sans Serif"/>
                <a:cs typeface="Microsoft Sans Serif"/>
              </a:rPr>
              <a:t> </a:t>
            </a:r>
            <a:r>
              <a:rPr sz="700" spc="25" dirty="0">
                <a:latin typeface="Microsoft Sans Serif"/>
                <a:cs typeface="Microsoft Sans Serif"/>
              </a:rPr>
              <a:t>para</a:t>
            </a:r>
            <a:r>
              <a:rPr sz="700" dirty="0">
                <a:latin typeface="Microsoft Sans Serif"/>
                <a:cs typeface="Microsoft Sans Serif"/>
              </a:rPr>
              <a:t> </a:t>
            </a:r>
            <a:r>
              <a:rPr sz="700" spc="20" dirty="0">
                <a:latin typeface="Microsoft Sans Serif"/>
                <a:cs typeface="Microsoft Sans Serif"/>
              </a:rPr>
              <a:t>detectarla.</a:t>
            </a:r>
            <a:endParaRPr sz="700">
              <a:latin typeface="Microsoft Sans Serif"/>
              <a:cs typeface="Microsoft Sans Serif"/>
            </a:endParaRPr>
          </a:p>
        </p:txBody>
      </p:sp>
      <p:sp>
        <p:nvSpPr>
          <p:cNvPr id="238" name="object 238"/>
          <p:cNvSpPr txBox="1"/>
          <p:nvPr/>
        </p:nvSpPr>
        <p:spPr>
          <a:xfrm>
            <a:off x="1415188" y="6575223"/>
            <a:ext cx="3137767" cy="112851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sz="650" spc="-5" dirty="0">
                <a:latin typeface="Microsoft Sans Serif"/>
                <a:cs typeface="Microsoft Sans Serif"/>
              </a:rPr>
              <a:t>Fig.</a:t>
            </a:r>
            <a:r>
              <a:rPr sz="650" spc="-15" dirty="0">
                <a:latin typeface="Microsoft Sans Serif"/>
                <a:cs typeface="Microsoft Sans Serif"/>
              </a:rPr>
              <a:t> </a:t>
            </a:r>
            <a:r>
              <a:rPr sz="650" dirty="0">
                <a:latin typeface="Microsoft Sans Serif"/>
                <a:cs typeface="Microsoft Sans Serif"/>
              </a:rPr>
              <a:t>13.-</a:t>
            </a:r>
            <a:r>
              <a:rPr sz="650" spc="-10" dirty="0">
                <a:latin typeface="Microsoft Sans Serif"/>
                <a:cs typeface="Microsoft Sans Serif"/>
              </a:rPr>
              <a:t> </a:t>
            </a:r>
            <a:r>
              <a:rPr sz="650" spc="20" dirty="0">
                <a:latin typeface="Microsoft Sans Serif"/>
                <a:cs typeface="Microsoft Sans Serif"/>
              </a:rPr>
              <a:t>Un</a:t>
            </a:r>
            <a:r>
              <a:rPr sz="650" spc="-10" dirty="0">
                <a:latin typeface="Microsoft Sans Serif"/>
                <a:cs typeface="Microsoft Sans Serif"/>
              </a:rPr>
              <a:t> </a:t>
            </a:r>
            <a:r>
              <a:rPr sz="650" spc="5" dirty="0">
                <a:latin typeface="Microsoft Sans Serif"/>
                <a:cs typeface="Microsoft Sans Serif"/>
              </a:rPr>
              <a:t>Sistema</a:t>
            </a:r>
            <a:r>
              <a:rPr sz="650" spc="-15" dirty="0">
                <a:latin typeface="Microsoft Sans Serif"/>
                <a:cs typeface="Microsoft Sans Serif"/>
              </a:rPr>
              <a:t> </a:t>
            </a:r>
            <a:r>
              <a:rPr sz="650" spc="20" dirty="0">
                <a:latin typeface="Microsoft Sans Serif"/>
                <a:cs typeface="Microsoft Sans Serif"/>
              </a:rPr>
              <a:t>de</a:t>
            </a:r>
            <a:r>
              <a:rPr sz="650" spc="-10" dirty="0">
                <a:latin typeface="Microsoft Sans Serif"/>
                <a:cs typeface="Microsoft Sans Serif"/>
              </a:rPr>
              <a:t> </a:t>
            </a:r>
            <a:r>
              <a:rPr sz="650" spc="15" dirty="0">
                <a:latin typeface="Microsoft Sans Serif"/>
                <a:cs typeface="Microsoft Sans Serif"/>
              </a:rPr>
              <a:t>Ejemplo</a:t>
            </a:r>
            <a:r>
              <a:rPr sz="650" spc="-10" dirty="0">
                <a:latin typeface="Microsoft Sans Serif"/>
                <a:cs typeface="Microsoft Sans Serif"/>
              </a:rPr>
              <a:t> </a:t>
            </a:r>
            <a:r>
              <a:rPr sz="650" spc="25" dirty="0">
                <a:latin typeface="Microsoft Sans Serif"/>
                <a:cs typeface="Microsoft Sans Serif"/>
              </a:rPr>
              <a:t>[1]</a:t>
            </a:r>
            <a:endParaRPr sz="650">
              <a:latin typeface="Microsoft Sans Serif"/>
              <a:cs typeface="Microsoft Sans Serif"/>
            </a:endParaRPr>
          </a:p>
        </p:txBody>
      </p:sp>
      <p:sp>
        <p:nvSpPr>
          <p:cNvPr id="239" name="object 239"/>
          <p:cNvSpPr txBox="1"/>
          <p:nvPr/>
        </p:nvSpPr>
        <p:spPr>
          <a:xfrm>
            <a:off x="1415216" y="6744196"/>
            <a:ext cx="7414947" cy="648126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 marR="499109">
              <a:lnSpc>
                <a:spcPct val="137200"/>
              </a:lnSpc>
              <a:spcBef>
                <a:spcPts val="100"/>
              </a:spcBef>
            </a:pPr>
            <a:r>
              <a:rPr sz="700" spc="-15" dirty="0">
                <a:latin typeface="Microsoft Sans Serif"/>
                <a:cs typeface="Microsoft Sans Serif"/>
              </a:rPr>
              <a:t>A.</a:t>
            </a:r>
            <a:r>
              <a:rPr sz="700" spc="-5" dirty="0">
                <a:latin typeface="Microsoft Sans Serif"/>
                <a:cs typeface="Microsoft Sans Serif"/>
              </a:rPr>
              <a:t> </a:t>
            </a:r>
            <a:r>
              <a:rPr sz="700" spc="5" dirty="0">
                <a:latin typeface="Microsoft Sans Serif"/>
                <a:cs typeface="Microsoft Sans Serif"/>
              </a:rPr>
              <a:t>Capacitancias</a:t>
            </a:r>
            <a:r>
              <a:rPr sz="700" spc="-5" dirty="0">
                <a:latin typeface="Microsoft Sans Serif"/>
                <a:cs typeface="Microsoft Sans Serif"/>
              </a:rPr>
              <a:t> </a:t>
            </a:r>
            <a:r>
              <a:rPr sz="700" spc="25" dirty="0">
                <a:latin typeface="Microsoft Sans Serif"/>
                <a:cs typeface="Microsoft Sans Serif"/>
              </a:rPr>
              <a:t>distribuidas</a:t>
            </a:r>
            <a:r>
              <a:rPr sz="700" spc="-5" dirty="0">
                <a:latin typeface="Microsoft Sans Serif"/>
                <a:cs typeface="Microsoft Sans Serif"/>
              </a:rPr>
              <a:t> </a:t>
            </a:r>
            <a:r>
              <a:rPr sz="700" spc="25" dirty="0">
                <a:latin typeface="Microsoft Sans Serif"/>
                <a:cs typeface="Microsoft Sans Serif"/>
              </a:rPr>
              <a:t>para</a:t>
            </a:r>
            <a:r>
              <a:rPr sz="700" spc="-5" dirty="0">
                <a:latin typeface="Microsoft Sans Serif"/>
                <a:cs typeface="Microsoft Sans Serif"/>
              </a:rPr>
              <a:t> </a:t>
            </a:r>
            <a:r>
              <a:rPr sz="700" spc="15" dirty="0">
                <a:latin typeface="Microsoft Sans Serif"/>
                <a:cs typeface="Microsoft Sans Serif"/>
              </a:rPr>
              <a:t>resistencia</a:t>
            </a:r>
            <a:r>
              <a:rPr sz="700" spc="-5" dirty="0">
                <a:latin typeface="Microsoft Sans Serif"/>
                <a:cs typeface="Microsoft Sans Serif"/>
              </a:rPr>
              <a:t> </a:t>
            </a:r>
            <a:r>
              <a:rPr sz="700" spc="20" dirty="0">
                <a:latin typeface="Microsoft Sans Serif"/>
                <a:cs typeface="Microsoft Sans Serif"/>
              </a:rPr>
              <a:t>de</a:t>
            </a:r>
            <a:r>
              <a:rPr sz="700" spc="-5" dirty="0">
                <a:latin typeface="Microsoft Sans Serif"/>
                <a:cs typeface="Microsoft Sans Serif"/>
              </a:rPr>
              <a:t> </a:t>
            </a:r>
            <a:r>
              <a:rPr sz="700" spc="20" dirty="0">
                <a:latin typeface="Microsoft Sans Serif"/>
                <a:cs typeface="Microsoft Sans Serif"/>
              </a:rPr>
              <a:t>puesta</a:t>
            </a:r>
            <a:r>
              <a:rPr sz="700" dirty="0">
                <a:latin typeface="Microsoft Sans Serif"/>
                <a:cs typeface="Microsoft Sans Serif"/>
              </a:rPr>
              <a:t> a</a:t>
            </a:r>
            <a:r>
              <a:rPr sz="700" spc="-5" dirty="0">
                <a:latin typeface="Microsoft Sans Serif"/>
                <a:cs typeface="Microsoft Sans Serif"/>
              </a:rPr>
              <a:t> </a:t>
            </a:r>
            <a:r>
              <a:rPr sz="700" spc="30" dirty="0">
                <a:latin typeface="Microsoft Sans Serif"/>
                <a:cs typeface="Microsoft Sans Serif"/>
              </a:rPr>
              <a:t>tierra</a:t>
            </a:r>
            <a:r>
              <a:rPr sz="700" spc="-5" dirty="0">
                <a:latin typeface="Microsoft Sans Serif"/>
                <a:cs typeface="Microsoft Sans Serif"/>
              </a:rPr>
              <a:t> </a:t>
            </a:r>
            <a:r>
              <a:rPr sz="700" spc="5" dirty="0">
                <a:latin typeface="Microsoft Sans Serif"/>
                <a:cs typeface="Microsoft Sans Serif"/>
              </a:rPr>
              <a:t>y </a:t>
            </a:r>
            <a:r>
              <a:rPr sz="700" spc="-170" dirty="0">
                <a:latin typeface="Microsoft Sans Serif"/>
                <a:cs typeface="Microsoft Sans Serif"/>
              </a:rPr>
              <a:t> </a:t>
            </a:r>
            <a:r>
              <a:rPr sz="700" spc="35" dirty="0">
                <a:latin typeface="Microsoft Sans Serif"/>
                <a:cs typeface="Microsoft Sans Serif"/>
              </a:rPr>
              <a:t>transformador</a:t>
            </a:r>
            <a:r>
              <a:rPr sz="700" spc="-10" dirty="0">
                <a:latin typeface="Microsoft Sans Serif"/>
                <a:cs typeface="Microsoft Sans Serif"/>
              </a:rPr>
              <a:t> </a:t>
            </a:r>
            <a:r>
              <a:rPr sz="700" spc="20" dirty="0">
                <a:latin typeface="Microsoft Sans Serif"/>
                <a:cs typeface="Microsoft Sans Serif"/>
              </a:rPr>
              <a:t>de</a:t>
            </a:r>
            <a:r>
              <a:rPr sz="700" spc="-5" dirty="0">
                <a:latin typeface="Microsoft Sans Serif"/>
                <a:cs typeface="Microsoft Sans Serif"/>
              </a:rPr>
              <a:t> </a:t>
            </a:r>
            <a:r>
              <a:rPr sz="700" spc="25" dirty="0">
                <a:latin typeface="Microsoft Sans Serif"/>
                <a:cs typeface="Microsoft Sans Serif"/>
              </a:rPr>
              <a:t>distribución</a:t>
            </a:r>
            <a:endParaRPr sz="700">
              <a:latin typeface="Microsoft Sans Serif"/>
              <a:cs typeface="Microsoft Sans Serif"/>
            </a:endParaRPr>
          </a:p>
          <a:p>
            <a:pPr marL="12700" marR="5080" indent="154940">
              <a:lnSpc>
                <a:spcPct val="143100"/>
              </a:lnSpc>
              <a:spcBef>
                <a:spcPts val="225"/>
              </a:spcBef>
            </a:pPr>
            <a:r>
              <a:rPr sz="700" spc="20" dirty="0">
                <a:latin typeface="Microsoft Sans Serif"/>
                <a:cs typeface="Microsoft Sans Serif"/>
              </a:rPr>
              <a:t>Debido</a:t>
            </a:r>
            <a:r>
              <a:rPr sz="700" dirty="0">
                <a:latin typeface="Microsoft Sans Serif"/>
                <a:cs typeface="Microsoft Sans Serif"/>
              </a:rPr>
              <a:t> a </a:t>
            </a:r>
            <a:r>
              <a:rPr sz="700" spc="10" dirty="0">
                <a:latin typeface="Microsoft Sans Serif"/>
                <a:cs typeface="Microsoft Sans Serif"/>
              </a:rPr>
              <a:t>la</a:t>
            </a:r>
            <a:r>
              <a:rPr sz="700" spc="5" dirty="0">
                <a:latin typeface="Microsoft Sans Serif"/>
                <a:cs typeface="Microsoft Sans Serif"/>
              </a:rPr>
              <a:t> </a:t>
            </a:r>
            <a:r>
              <a:rPr sz="700" spc="20" dirty="0">
                <a:latin typeface="Microsoft Sans Serif"/>
                <a:cs typeface="Microsoft Sans Serif"/>
              </a:rPr>
              <a:t>conexión</a:t>
            </a:r>
            <a:r>
              <a:rPr sz="700" dirty="0">
                <a:latin typeface="Microsoft Sans Serif"/>
                <a:cs typeface="Microsoft Sans Serif"/>
              </a:rPr>
              <a:t> a</a:t>
            </a:r>
            <a:r>
              <a:rPr sz="700" spc="5" dirty="0">
                <a:latin typeface="Microsoft Sans Serif"/>
                <a:cs typeface="Microsoft Sans Serif"/>
              </a:rPr>
              <a:t> </a:t>
            </a:r>
            <a:r>
              <a:rPr sz="700" spc="30" dirty="0">
                <a:latin typeface="Microsoft Sans Serif"/>
                <a:cs typeface="Microsoft Sans Serif"/>
              </a:rPr>
              <a:t>tierra</a:t>
            </a:r>
            <a:r>
              <a:rPr sz="700" dirty="0">
                <a:latin typeface="Microsoft Sans Serif"/>
                <a:cs typeface="Microsoft Sans Serif"/>
              </a:rPr>
              <a:t> </a:t>
            </a:r>
            <a:r>
              <a:rPr sz="700" spc="20" dirty="0">
                <a:latin typeface="Microsoft Sans Serif"/>
                <a:cs typeface="Microsoft Sans Serif"/>
              </a:rPr>
              <a:t>de</a:t>
            </a:r>
            <a:r>
              <a:rPr sz="700" spc="5" dirty="0">
                <a:latin typeface="Microsoft Sans Serif"/>
                <a:cs typeface="Microsoft Sans Serif"/>
              </a:rPr>
              <a:t> </a:t>
            </a:r>
            <a:r>
              <a:rPr sz="700" spc="20" dirty="0">
                <a:latin typeface="Microsoft Sans Serif"/>
                <a:cs typeface="Microsoft Sans Serif"/>
              </a:rPr>
              <a:t>alta</a:t>
            </a:r>
            <a:r>
              <a:rPr sz="700" dirty="0">
                <a:latin typeface="Microsoft Sans Serif"/>
                <a:cs typeface="Microsoft Sans Serif"/>
              </a:rPr>
              <a:t> </a:t>
            </a:r>
            <a:r>
              <a:rPr sz="700" spc="10" dirty="0">
                <a:latin typeface="Microsoft Sans Serif"/>
                <a:cs typeface="Microsoft Sans Serif"/>
              </a:rPr>
              <a:t>resistencia,</a:t>
            </a:r>
            <a:r>
              <a:rPr sz="700" spc="5" dirty="0">
                <a:latin typeface="Microsoft Sans Serif"/>
                <a:cs typeface="Microsoft Sans Serif"/>
              </a:rPr>
              <a:t> </a:t>
            </a:r>
            <a:r>
              <a:rPr sz="700" dirty="0">
                <a:latin typeface="Microsoft Sans Serif"/>
                <a:cs typeface="Microsoft Sans Serif"/>
              </a:rPr>
              <a:t>las </a:t>
            </a:r>
            <a:r>
              <a:rPr sz="700" spc="10" dirty="0">
                <a:latin typeface="Microsoft Sans Serif"/>
                <a:cs typeface="Microsoft Sans Serif"/>
              </a:rPr>
              <a:t>capacitancias</a:t>
            </a:r>
            <a:r>
              <a:rPr sz="700" spc="5" dirty="0">
                <a:latin typeface="Microsoft Sans Serif"/>
                <a:cs typeface="Microsoft Sans Serif"/>
              </a:rPr>
              <a:t> </a:t>
            </a:r>
            <a:r>
              <a:rPr sz="700" dirty="0">
                <a:latin typeface="Microsoft Sans Serif"/>
                <a:cs typeface="Microsoft Sans Serif"/>
              </a:rPr>
              <a:t>a </a:t>
            </a:r>
            <a:r>
              <a:rPr sz="700" spc="30" dirty="0">
                <a:latin typeface="Microsoft Sans Serif"/>
                <a:cs typeface="Microsoft Sans Serif"/>
              </a:rPr>
              <a:t>tierra </a:t>
            </a:r>
            <a:r>
              <a:rPr sz="700" spc="-170" dirty="0">
                <a:latin typeface="Microsoft Sans Serif"/>
                <a:cs typeface="Microsoft Sans Serif"/>
              </a:rPr>
              <a:t> </a:t>
            </a:r>
            <a:r>
              <a:rPr sz="700" spc="20" dirty="0">
                <a:latin typeface="Microsoft Sans Serif"/>
                <a:cs typeface="Microsoft Sans Serif"/>
              </a:rPr>
              <a:t>en </a:t>
            </a:r>
            <a:r>
              <a:rPr sz="700" spc="10" dirty="0">
                <a:latin typeface="Microsoft Sans Serif"/>
                <a:cs typeface="Microsoft Sans Serif"/>
              </a:rPr>
              <a:t>el </a:t>
            </a:r>
            <a:r>
              <a:rPr sz="700" spc="15" dirty="0">
                <a:latin typeface="Microsoft Sans Serif"/>
                <a:cs typeface="Microsoft Sans Serif"/>
              </a:rPr>
              <a:t>sistema </a:t>
            </a:r>
            <a:r>
              <a:rPr sz="700" spc="30" dirty="0">
                <a:latin typeface="Microsoft Sans Serif"/>
                <a:cs typeface="Microsoft Sans Serif"/>
              </a:rPr>
              <a:t>generalmente </a:t>
            </a:r>
            <a:r>
              <a:rPr sz="700" spc="35" dirty="0">
                <a:latin typeface="Microsoft Sans Serif"/>
                <a:cs typeface="Microsoft Sans Serif"/>
              </a:rPr>
              <a:t>no </a:t>
            </a:r>
            <a:r>
              <a:rPr sz="700" spc="-5" dirty="0">
                <a:latin typeface="Microsoft Sans Serif"/>
                <a:cs typeface="Microsoft Sans Serif"/>
              </a:rPr>
              <a:t>se </a:t>
            </a:r>
            <a:r>
              <a:rPr sz="700" spc="25" dirty="0">
                <a:latin typeface="Microsoft Sans Serif"/>
                <a:cs typeface="Microsoft Sans Serif"/>
              </a:rPr>
              <a:t>tienen </a:t>
            </a:r>
            <a:r>
              <a:rPr sz="700" spc="20" dirty="0">
                <a:latin typeface="Microsoft Sans Serif"/>
                <a:cs typeface="Microsoft Sans Serif"/>
              </a:rPr>
              <a:t>en cuenta </a:t>
            </a:r>
            <a:r>
              <a:rPr sz="700" spc="25" dirty="0">
                <a:latin typeface="Microsoft Sans Serif"/>
                <a:cs typeface="Microsoft Sans Serif"/>
              </a:rPr>
              <a:t>para </a:t>
            </a:r>
            <a:r>
              <a:rPr sz="700" spc="10" dirty="0">
                <a:latin typeface="Microsoft Sans Serif"/>
                <a:cs typeface="Microsoft Sans Serif"/>
              </a:rPr>
              <a:t>los cálculos </a:t>
            </a:r>
            <a:r>
              <a:rPr sz="700" spc="20" dirty="0">
                <a:latin typeface="Microsoft Sans Serif"/>
                <a:cs typeface="Microsoft Sans Serif"/>
              </a:rPr>
              <a:t>de </a:t>
            </a:r>
            <a:r>
              <a:rPr sz="700" spc="25" dirty="0">
                <a:latin typeface="Microsoft Sans Serif"/>
                <a:cs typeface="Microsoft Sans Serif"/>
              </a:rPr>
              <a:t> cortocircuito </a:t>
            </a:r>
            <a:r>
              <a:rPr sz="700" spc="30" dirty="0">
                <a:latin typeface="Microsoft Sans Serif"/>
                <a:cs typeface="Microsoft Sans Serif"/>
              </a:rPr>
              <a:t>debido </a:t>
            </a:r>
            <a:r>
              <a:rPr sz="700" dirty="0">
                <a:latin typeface="Microsoft Sans Serif"/>
                <a:cs typeface="Microsoft Sans Serif"/>
              </a:rPr>
              <a:t>a sus </a:t>
            </a:r>
            <a:r>
              <a:rPr sz="700" spc="20" dirty="0">
                <a:latin typeface="Microsoft Sans Serif"/>
                <a:cs typeface="Microsoft Sans Serif"/>
              </a:rPr>
              <a:t>altos </a:t>
            </a:r>
            <a:r>
              <a:rPr sz="700" spc="15" dirty="0">
                <a:latin typeface="Microsoft Sans Serif"/>
                <a:cs typeface="Microsoft Sans Serif"/>
              </a:rPr>
              <a:t>valores </a:t>
            </a:r>
            <a:r>
              <a:rPr sz="700" spc="20" dirty="0">
                <a:latin typeface="Microsoft Sans Serif"/>
                <a:cs typeface="Microsoft Sans Serif"/>
              </a:rPr>
              <a:t>de </a:t>
            </a:r>
            <a:r>
              <a:rPr sz="700" spc="15" dirty="0">
                <a:latin typeface="Microsoft Sans Serif"/>
                <a:cs typeface="Microsoft Sans Serif"/>
              </a:rPr>
              <a:t>reactancia </a:t>
            </a:r>
            <a:r>
              <a:rPr sz="700" spc="20" dirty="0">
                <a:latin typeface="Microsoft Sans Serif"/>
                <a:cs typeface="Microsoft Sans Serif"/>
              </a:rPr>
              <a:t>en relación con </a:t>
            </a:r>
            <a:r>
              <a:rPr sz="700" dirty="0">
                <a:latin typeface="Microsoft Sans Serif"/>
                <a:cs typeface="Microsoft Sans Serif"/>
              </a:rPr>
              <a:t>las </a:t>
            </a:r>
            <a:r>
              <a:rPr sz="700" spc="5" dirty="0">
                <a:latin typeface="Microsoft Sans Serif"/>
                <a:cs typeface="Microsoft Sans Serif"/>
              </a:rPr>
              <a:t> </a:t>
            </a:r>
            <a:r>
              <a:rPr sz="700" spc="10" dirty="0">
                <a:latin typeface="Microsoft Sans Serif"/>
                <a:cs typeface="Microsoft Sans Serif"/>
              </a:rPr>
              <a:t>reactancias </a:t>
            </a:r>
            <a:r>
              <a:rPr sz="700" spc="20" dirty="0">
                <a:latin typeface="Microsoft Sans Serif"/>
                <a:cs typeface="Microsoft Sans Serif"/>
              </a:rPr>
              <a:t>inductivas en </a:t>
            </a:r>
            <a:r>
              <a:rPr sz="700" spc="10" dirty="0">
                <a:latin typeface="Microsoft Sans Serif"/>
                <a:cs typeface="Microsoft Sans Serif"/>
              </a:rPr>
              <a:t>serie </a:t>
            </a:r>
            <a:r>
              <a:rPr sz="700" spc="20" dirty="0">
                <a:latin typeface="Microsoft Sans Serif"/>
                <a:cs typeface="Microsoft Sans Serif"/>
              </a:rPr>
              <a:t>del </a:t>
            </a:r>
            <a:r>
              <a:rPr sz="700" spc="15" dirty="0">
                <a:latin typeface="Microsoft Sans Serif"/>
                <a:cs typeface="Microsoft Sans Serif"/>
              </a:rPr>
              <a:t>sistema. </a:t>
            </a:r>
            <a:r>
              <a:rPr sz="700" spc="-20" dirty="0">
                <a:latin typeface="Microsoft Sans Serif"/>
                <a:cs typeface="Microsoft Sans Serif"/>
              </a:rPr>
              <a:t>En </a:t>
            </a:r>
            <a:r>
              <a:rPr sz="700" spc="20" dirty="0">
                <a:latin typeface="Microsoft Sans Serif"/>
                <a:cs typeface="Microsoft Sans Serif"/>
              </a:rPr>
              <a:t>general, </a:t>
            </a:r>
            <a:r>
              <a:rPr sz="700" spc="-5" dirty="0">
                <a:latin typeface="Microsoft Sans Serif"/>
                <a:cs typeface="Microsoft Sans Serif"/>
              </a:rPr>
              <a:t>se </a:t>
            </a:r>
            <a:r>
              <a:rPr sz="700" spc="35" dirty="0">
                <a:latin typeface="Microsoft Sans Serif"/>
                <a:cs typeface="Microsoft Sans Serif"/>
              </a:rPr>
              <a:t>trata </a:t>
            </a:r>
            <a:r>
              <a:rPr sz="700" spc="20" dirty="0">
                <a:latin typeface="Microsoft Sans Serif"/>
                <a:cs typeface="Microsoft Sans Serif"/>
              </a:rPr>
              <a:t>de </a:t>
            </a:r>
            <a:r>
              <a:rPr sz="700" spc="25" dirty="0">
                <a:latin typeface="Microsoft Sans Serif"/>
                <a:cs typeface="Microsoft Sans Serif"/>
              </a:rPr>
              <a:t> </a:t>
            </a:r>
            <a:r>
              <a:rPr sz="700" spc="10" dirty="0">
                <a:latin typeface="Microsoft Sans Serif"/>
                <a:cs typeface="Microsoft Sans Serif"/>
              </a:rPr>
              <a:t>capacitancias </a:t>
            </a:r>
            <a:r>
              <a:rPr sz="700" spc="25" dirty="0">
                <a:latin typeface="Microsoft Sans Serif"/>
                <a:cs typeface="Microsoft Sans Serif"/>
              </a:rPr>
              <a:t>distribuidas </a:t>
            </a:r>
            <a:r>
              <a:rPr sz="700" spc="5" dirty="0">
                <a:latin typeface="Microsoft Sans Serif"/>
                <a:cs typeface="Microsoft Sans Serif"/>
              </a:rPr>
              <a:t>asociadas </a:t>
            </a:r>
            <a:r>
              <a:rPr sz="700" spc="20" dirty="0">
                <a:latin typeface="Microsoft Sans Serif"/>
                <a:cs typeface="Microsoft Sans Serif"/>
              </a:rPr>
              <a:t>con </a:t>
            </a:r>
            <a:r>
              <a:rPr sz="700" spc="10" dirty="0">
                <a:latin typeface="Microsoft Sans Serif"/>
                <a:cs typeface="Microsoft Sans Serif"/>
              </a:rPr>
              <a:t>los </a:t>
            </a:r>
            <a:r>
              <a:rPr sz="700" spc="15" dirty="0">
                <a:latin typeface="Microsoft Sans Serif"/>
                <a:cs typeface="Microsoft Sans Serif"/>
              </a:rPr>
              <a:t>devanados </a:t>
            </a:r>
            <a:r>
              <a:rPr sz="700" spc="20" dirty="0">
                <a:latin typeface="Microsoft Sans Serif"/>
                <a:cs typeface="Microsoft Sans Serif"/>
              </a:rPr>
              <a:t>del </a:t>
            </a:r>
            <a:r>
              <a:rPr sz="700" spc="25" dirty="0">
                <a:latin typeface="Microsoft Sans Serif"/>
                <a:cs typeface="Microsoft Sans Serif"/>
              </a:rPr>
              <a:t>estator </a:t>
            </a:r>
            <a:r>
              <a:rPr sz="700" spc="20" dirty="0">
                <a:latin typeface="Microsoft Sans Serif"/>
                <a:cs typeface="Microsoft Sans Serif"/>
              </a:rPr>
              <a:t>del </a:t>
            </a:r>
            <a:r>
              <a:rPr sz="700" spc="25" dirty="0">
                <a:latin typeface="Microsoft Sans Serif"/>
                <a:cs typeface="Microsoft Sans Serif"/>
              </a:rPr>
              <a:t> generador, </a:t>
            </a:r>
            <a:r>
              <a:rPr sz="700" spc="10" dirty="0">
                <a:latin typeface="Microsoft Sans Serif"/>
                <a:cs typeface="Microsoft Sans Serif"/>
              </a:rPr>
              <a:t>los </a:t>
            </a:r>
            <a:r>
              <a:rPr sz="700" spc="20" dirty="0">
                <a:latin typeface="Microsoft Sans Serif"/>
                <a:cs typeface="Microsoft Sans Serif"/>
              </a:rPr>
              <a:t>condensadores de </a:t>
            </a:r>
            <a:r>
              <a:rPr sz="700" spc="25" dirty="0">
                <a:latin typeface="Microsoft Sans Serif"/>
                <a:cs typeface="Microsoft Sans Serif"/>
              </a:rPr>
              <a:t>sobretensión </a:t>
            </a:r>
            <a:r>
              <a:rPr sz="700" spc="5" dirty="0">
                <a:latin typeface="Microsoft Sans Serif"/>
                <a:cs typeface="Microsoft Sans Serif"/>
              </a:rPr>
              <a:t>y </a:t>
            </a:r>
            <a:r>
              <a:rPr sz="700" spc="10" dirty="0">
                <a:latin typeface="Microsoft Sans Serif"/>
                <a:cs typeface="Microsoft Sans Serif"/>
              </a:rPr>
              <a:t>los </a:t>
            </a:r>
            <a:r>
              <a:rPr sz="700" spc="15" dirty="0">
                <a:latin typeface="Microsoft Sans Serif"/>
                <a:cs typeface="Microsoft Sans Serif"/>
              </a:rPr>
              <a:t>descargadores </a:t>
            </a:r>
            <a:r>
              <a:rPr sz="700" spc="20" dirty="0">
                <a:latin typeface="Microsoft Sans Serif"/>
                <a:cs typeface="Microsoft Sans Serif"/>
              </a:rPr>
              <a:t>del </a:t>
            </a:r>
            <a:r>
              <a:rPr sz="700" spc="25" dirty="0">
                <a:latin typeface="Microsoft Sans Serif"/>
                <a:cs typeface="Microsoft Sans Serif"/>
              </a:rPr>
              <a:t> </a:t>
            </a:r>
            <a:r>
              <a:rPr sz="700" spc="30" dirty="0">
                <a:latin typeface="Microsoft Sans Serif"/>
                <a:cs typeface="Microsoft Sans Serif"/>
              </a:rPr>
              <a:t>generador</a:t>
            </a:r>
            <a:r>
              <a:rPr sz="700" spc="-5" dirty="0">
                <a:latin typeface="Microsoft Sans Serif"/>
                <a:cs typeface="Microsoft Sans Serif"/>
              </a:rPr>
              <a:t> </a:t>
            </a:r>
            <a:r>
              <a:rPr sz="700" spc="5" dirty="0">
                <a:latin typeface="Microsoft Sans Serif"/>
                <a:cs typeface="Microsoft Sans Serif"/>
              </a:rPr>
              <a:t>y</a:t>
            </a:r>
            <a:r>
              <a:rPr sz="700" spc="-5" dirty="0">
                <a:latin typeface="Microsoft Sans Serif"/>
                <a:cs typeface="Microsoft Sans Serif"/>
              </a:rPr>
              <a:t> </a:t>
            </a:r>
            <a:r>
              <a:rPr sz="700" spc="10" dirty="0">
                <a:latin typeface="Microsoft Sans Serif"/>
                <a:cs typeface="Microsoft Sans Serif"/>
              </a:rPr>
              <a:t>los</a:t>
            </a:r>
            <a:r>
              <a:rPr sz="700" spc="-5" dirty="0">
                <a:latin typeface="Microsoft Sans Serif"/>
                <a:cs typeface="Microsoft Sans Serif"/>
              </a:rPr>
              <a:t> </a:t>
            </a:r>
            <a:r>
              <a:rPr sz="700" spc="15" dirty="0">
                <a:latin typeface="Microsoft Sans Serif"/>
                <a:cs typeface="Microsoft Sans Serif"/>
              </a:rPr>
              <a:t>devanados</a:t>
            </a:r>
            <a:r>
              <a:rPr sz="700" dirty="0">
                <a:latin typeface="Microsoft Sans Serif"/>
                <a:cs typeface="Microsoft Sans Serif"/>
              </a:rPr>
              <a:t> </a:t>
            </a:r>
            <a:r>
              <a:rPr sz="700" spc="20" dirty="0">
                <a:latin typeface="Microsoft Sans Serif"/>
                <a:cs typeface="Microsoft Sans Serif"/>
              </a:rPr>
              <a:t>de</a:t>
            </a:r>
            <a:r>
              <a:rPr sz="700" spc="-5" dirty="0">
                <a:latin typeface="Microsoft Sans Serif"/>
                <a:cs typeface="Microsoft Sans Serif"/>
              </a:rPr>
              <a:t> </a:t>
            </a:r>
            <a:r>
              <a:rPr sz="700" spc="20" dirty="0">
                <a:latin typeface="Microsoft Sans Serif"/>
                <a:cs typeface="Microsoft Sans Serif"/>
              </a:rPr>
              <a:t>bajo</a:t>
            </a:r>
            <a:r>
              <a:rPr sz="700" spc="-5" dirty="0">
                <a:latin typeface="Microsoft Sans Serif"/>
                <a:cs typeface="Microsoft Sans Serif"/>
              </a:rPr>
              <a:t> </a:t>
            </a:r>
            <a:r>
              <a:rPr sz="700" spc="20" dirty="0">
                <a:latin typeface="Microsoft Sans Serif"/>
                <a:cs typeface="Microsoft Sans Serif"/>
              </a:rPr>
              <a:t>voltaje</a:t>
            </a:r>
            <a:r>
              <a:rPr sz="700" spc="-5" dirty="0">
                <a:latin typeface="Microsoft Sans Serif"/>
                <a:cs typeface="Microsoft Sans Serif"/>
              </a:rPr>
              <a:t> </a:t>
            </a:r>
            <a:r>
              <a:rPr sz="700" spc="20" dirty="0">
                <a:latin typeface="Microsoft Sans Serif"/>
                <a:cs typeface="Microsoft Sans Serif"/>
              </a:rPr>
              <a:t>del</a:t>
            </a:r>
            <a:r>
              <a:rPr sz="700" dirty="0">
                <a:latin typeface="Microsoft Sans Serif"/>
                <a:cs typeface="Microsoft Sans Serif"/>
              </a:rPr>
              <a:t> </a:t>
            </a:r>
            <a:r>
              <a:rPr sz="700" spc="35" dirty="0">
                <a:latin typeface="Microsoft Sans Serif"/>
                <a:cs typeface="Microsoft Sans Serif"/>
              </a:rPr>
              <a:t>transformador</a:t>
            </a:r>
            <a:r>
              <a:rPr sz="700" spc="-5" dirty="0">
                <a:latin typeface="Microsoft Sans Serif"/>
                <a:cs typeface="Microsoft Sans Serif"/>
              </a:rPr>
              <a:t> </a:t>
            </a:r>
            <a:r>
              <a:rPr sz="700" spc="-30" dirty="0">
                <a:latin typeface="Microsoft Sans Serif"/>
                <a:cs typeface="Microsoft Sans Serif"/>
              </a:rPr>
              <a:t>GSU.</a:t>
            </a:r>
            <a:endParaRPr sz="700">
              <a:latin typeface="Microsoft Sans Serif"/>
              <a:cs typeface="Microsoft Sans Serif"/>
            </a:endParaRPr>
          </a:p>
        </p:txBody>
      </p:sp>
      <p:sp>
        <p:nvSpPr>
          <p:cNvPr id="240" name="object 240"/>
          <p:cNvSpPr txBox="1"/>
          <p:nvPr/>
        </p:nvSpPr>
        <p:spPr>
          <a:xfrm>
            <a:off x="1415277" y="9415125"/>
            <a:ext cx="2852914" cy="143629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sz="850" spc="-25" dirty="0">
                <a:latin typeface="Microsoft Sans Serif"/>
                <a:cs typeface="Microsoft Sans Serif"/>
              </a:rPr>
              <a:t>CAPÍTULO</a:t>
            </a:r>
            <a:r>
              <a:rPr sz="850" spc="-20" dirty="0">
                <a:latin typeface="Microsoft Sans Serif"/>
                <a:cs typeface="Microsoft Sans Serif"/>
              </a:rPr>
              <a:t> </a:t>
            </a:r>
            <a:r>
              <a:rPr sz="850" dirty="0">
                <a:latin typeface="Microsoft Sans Serif"/>
                <a:cs typeface="Microsoft Sans Serif"/>
              </a:rPr>
              <a:t>2,</a:t>
            </a:r>
            <a:r>
              <a:rPr sz="850" spc="-15" dirty="0">
                <a:latin typeface="Microsoft Sans Serif"/>
                <a:cs typeface="Microsoft Sans Serif"/>
              </a:rPr>
              <a:t> </a:t>
            </a:r>
            <a:r>
              <a:rPr sz="850" spc="-40" dirty="0">
                <a:latin typeface="Microsoft Sans Serif"/>
                <a:cs typeface="Microsoft Sans Serif"/>
              </a:rPr>
              <a:t>SECCIÓN</a:t>
            </a:r>
            <a:r>
              <a:rPr sz="850" spc="-15" dirty="0">
                <a:latin typeface="Microsoft Sans Serif"/>
                <a:cs typeface="Microsoft Sans Serif"/>
              </a:rPr>
              <a:t> </a:t>
            </a:r>
            <a:r>
              <a:rPr sz="850" spc="10" dirty="0">
                <a:latin typeface="Microsoft Sans Serif"/>
                <a:cs typeface="Microsoft Sans Serif"/>
              </a:rPr>
              <a:t>2</a:t>
            </a:r>
            <a:endParaRPr sz="850">
              <a:latin typeface="Microsoft Sans Serif"/>
              <a:cs typeface="Microsoft Sans Serif"/>
            </a:endParaRPr>
          </a:p>
        </p:txBody>
      </p:sp>
      <p:sp>
        <p:nvSpPr>
          <p:cNvPr id="241" name="object 241"/>
          <p:cNvSpPr txBox="1"/>
          <p:nvPr/>
        </p:nvSpPr>
        <p:spPr>
          <a:xfrm>
            <a:off x="7845387" y="9415126"/>
            <a:ext cx="7796212" cy="285115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sz="850" spc="-25" dirty="0">
                <a:latin typeface="Microsoft Sans Serif"/>
                <a:cs typeface="Microsoft Sans Serif"/>
              </a:rPr>
              <a:t>TUTORIAL</a:t>
            </a:r>
            <a:r>
              <a:rPr sz="850" spc="-5" dirty="0">
                <a:latin typeface="Microsoft Sans Serif"/>
                <a:cs typeface="Microsoft Sans Serif"/>
              </a:rPr>
              <a:t> </a:t>
            </a:r>
            <a:r>
              <a:rPr sz="850" spc="-60" dirty="0">
                <a:latin typeface="Microsoft Sans Serif"/>
                <a:cs typeface="Microsoft Sans Serif"/>
              </a:rPr>
              <a:t>SOBRE</a:t>
            </a:r>
            <a:r>
              <a:rPr sz="850" spc="-5" dirty="0">
                <a:latin typeface="Microsoft Sans Serif"/>
                <a:cs typeface="Microsoft Sans Serif"/>
              </a:rPr>
              <a:t> </a:t>
            </a:r>
            <a:r>
              <a:rPr sz="850" spc="-35" dirty="0">
                <a:latin typeface="Microsoft Sans Serif"/>
                <a:cs typeface="Microsoft Sans Serif"/>
              </a:rPr>
              <a:t>PROTECCIÓN</a:t>
            </a:r>
            <a:r>
              <a:rPr sz="850" spc="-5" dirty="0">
                <a:latin typeface="Microsoft Sans Serif"/>
                <a:cs typeface="Microsoft Sans Serif"/>
              </a:rPr>
              <a:t> </a:t>
            </a:r>
            <a:r>
              <a:rPr sz="850" spc="-45" dirty="0">
                <a:latin typeface="Microsoft Sans Serif"/>
                <a:cs typeface="Microsoft Sans Serif"/>
              </a:rPr>
              <a:t>DE</a:t>
            </a:r>
            <a:r>
              <a:rPr sz="850" spc="-5" dirty="0">
                <a:latin typeface="Microsoft Sans Serif"/>
                <a:cs typeface="Microsoft Sans Serif"/>
              </a:rPr>
              <a:t> </a:t>
            </a:r>
            <a:r>
              <a:rPr sz="850" spc="-55" dirty="0">
                <a:latin typeface="Microsoft Sans Serif"/>
                <a:cs typeface="Microsoft Sans Serif"/>
              </a:rPr>
              <a:t>GENERADORES</a:t>
            </a:r>
            <a:r>
              <a:rPr sz="850" dirty="0">
                <a:latin typeface="Microsoft Sans Serif"/>
                <a:cs typeface="Microsoft Sans Serif"/>
              </a:rPr>
              <a:t> </a:t>
            </a:r>
            <a:r>
              <a:rPr sz="850" spc="-30" dirty="0">
                <a:latin typeface="Microsoft Sans Serif"/>
                <a:cs typeface="Microsoft Sans Serif"/>
              </a:rPr>
              <a:t>SÍNCRONOS</a:t>
            </a:r>
            <a:endParaRPr sz="850">
              <a:latin typeface="Microsoft Sans Serif"/>
              <a:cs typeface="Microsoft Sans Serif"/>
            </a:endParaRPr>
          </a:p>
          <a:p>
            <a:pPr marL="1400175">
              <a:lnSpc>
                <a:spcPct val="100000"/>
              </a:lnSpc>
            </a:pPr>
            <a:r>
              <a:rPr sz="850" spc="-15" dirty="0">
                <a:latin typeface="Microsoft Sans Serif"/>
                <a:cs typeface="Microsoft Sans Serif"/>
              </a:rPr>
              <a:t>PUBLICACIÓN</a:t>
            </a:r>
            <a:r>
              <a:rPr sz="850" spc="-5" dirty="0">
                <a:latin typeface="Microsoft Sans Serif"/>
                <a:cs typeface="Microsoft Sans Serif"/>
              </a:rPr>
              <a:t> </a:t>
            </a:r>
            <a:r>
              <a:rPr sz="850" spc="-55" dirty="0">
                <a:latin typeface="Microsoft Sans Serif"/>
                <a:cs typeface="Microsoft Sans Serif"/>
              </a:rPr>
              <a:t>ESPECIAL</a:t>
            </a:r>
            <a:r>
              <a:rPr sz="850" spc="-5" dirty="0">
                <a:latin typeface="Microsoft Sans Serif"/>
                <a:cs typeface="Microsoft Sans Serif"/>
              </a:rPr>
              <a:t> </a:t>
            </a:r>
            <a:r>
              <a:rPr sz="850" spc="-40" dirty="0">
                <a:latin typeface="Microsoft Sans Serif"/>
                <a:cs typeface="Microsoft Sans Serif"/>
              </a:rPr>
              <a:t>DEL</a:t>
            </a:r>
            <a:r>
              <a:rPr sz="850" spc="-5" dirty="0">
                <a:latin typeface="Microsoft Sans Serif"/>
                <a:cs typeface="Microsoft Sans Serif"/>
              </a:rPr>
              <a:t> </a:t>
            </a:r>
            <a:r>
              <a:rPr sz="850" spc="-60" dirty="0">
                <a:latin typeface="Microsoft Sans Serif"/>
                <a:cs typeface="Microsoft Sans Serif"/>
              </a:rPr>
              <a:t>IEEE</a:t>
            </a:r>
            <a:r>
              <a:rPr sz="850" spc="-5" dirty="0">
                <a:latin typeface="Microsoft Sans Serif"/>
                <a:cs typeface="Microsoft Sans Serif"/>
              </a:rPr>
              <a:t> </a:t>
            </a:r>
            <a:r>
              <a:rPr sz="850" spc="-80" dirty="0">
                <a:latin typeface="Microsoft Sans Serif"/>
                <a:cs typeface="Microsoft Sans Serif"/>
              </a:rPr>
              <a:t>PSRC</a:t>
            </a:r>
            <a:endParaRPr sz="850">
              <a:latin typeface="Microsoft Sans Serif"/>
              <a:cs typeface="Microsoft Sans Serif"/>
            </a:endParaRPr>
          </a:p>
        </p:txBody>
      </p:sp>
    </p:spTree>
  </p:cSld>
  <p:clrMapOvr>
    <a:masterClrMapping/>
  </p:clrMapOvr>
</p:sld>
</file>

<file path=ppt/slides/slide32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object 2"/>
          <p:cNvPicPr/>
          <p:nvPr/>
        </p:nvPicPr>
        <p:blipFill>
          <a:blip r:embed="rId2" cstate="print"/>
          <a:stretch>
            <a:fillRect/>
          </a:stretch>
        </p:blipFill>
        <p:spPr>
          <a:xfrm>
            <a:off x="12431867" y="1490473"/>
            <a:ext cx="485784" cy="161543"/>
          </a:xfrm>
          <a:prstGeom prst="rect">
            <a:avLst/>
          </a:prstGeom>
        </p:spPr>
      </p:pic>
      <p:grpSp>
        <p:nvGrpSpPr>
          <p:cNvPr id="3" name="object 3"/>
          <p:cNvGrpSpPr/>
          <p:nvPr/>
        </p:nvGrpSpPr>
        <p:grpSpPr>
          <a:xfrm>
            <a:off x="1861625" y="1638300"/>
            <a:ext cx="6030122" cy="3564890"/>
            <a:chOff x="809244" y="1638300"/>
            <a:chExt cx="2621280" cy="3564890"/>
          </a:xfrm>
        </p:grpSpPr>
        <p:sp>
          <p:nvSpPr>
            <p:cNvPr id="4" name="object 4"/>
            <p:cNvSpPr/>
            <p:nvPr/>
          </p:nvSpPr>
          <p:spPr>
            <a:xfrm>
              <a:off x="816864" y="2209800"/>
              <a:ext cx="309880" cy="307975"/>
            </a:xfrm>
            <a:custGeom>
              <a:avLst/>
              <a:gdLst/>
              <a:ahLst/>
              <a:cxnLst/>
              <a:rect l="l" t="t" r="r" b="b"/>
              <a:pathLst>
                <a:path w="309880" h="307975">
                  <a:moveTo>
                    <a:pt x="0" y="152400"/>
                  </a:moveTo>
                  <a:lnTo>
                    <a:pt x="7973" y="104948"/>
                  </a:lnTo>
                  <a:lnTo>
                    <a:pt x="30138" y="63203"/>
                  </a:lnTo>
                  <a:lnTo>
                    <a:pt x="63861" y="29943"/>
                  </a:lnTo>
                  <a:lnTo>
                    <a:pt x="106509" y="7949"/>
                  </a:lnTo>
                  <a:lnTo>
                    <a:pt x="155448" y="0"/>
                  </a:lnTo>
                  <a:lnTo>
                    <a:pt x="204228" y="7949"/>
                  </a:lnTo>
                  <a:lnTo>
                    <a:pt x="246497" y="29943"/>
                  </a:lnTo>
                  <a:lnTo>
                    <a:pt x="279769" y="63203"/>
                  </a:lnTo>
                  <a:lnTo>
                    <a:pt x="301556" y="104948"/>
                  </a:lnTo>
                  <a:lnTo>
                    <a:pt x="309372" y="152400"/>
                  </a:lnTo>
                  <a:lnTo>
                    <a:pt x="301556" y="201338"/>
                  </a:lnTo>
                  <a:lnTo>
                    <a:pt x="279769" y="243986"/>
                  </a:lnTo>
                  <a:lnTo>
                    <a:pt x="246497" y="277709"/>
                  </a:lnTo>
                  <a:lnTo>
                    <a:pt x="204228" y="299874"/>
                  </a:lnTo>
                  <a:lnTo>
                    <a:pt x="155448" y="307848"/>
                  </a:lnTo>
                  <a:lnTo>
                    <a:pt x="106509" y="299874"/>
                  </a:lnTo>
                  <a:lnTo>
                    <a:pt x="63861" y="277709"/>
                  </a:lnTo>
                  <a:lnTo>
                    <a:pt x="30138" y="243986"/>
                  </a:lnTo>
                  <a:lnTo>
                    <a:pt x="7973" y="201338"/>
                  </a:lnTo>
                  <a:lnTo>
                    <a:pt x="0" y="152400"/>
                  </a:lnTo>
                </a:path>
              </a:pathLst>
            </a:custGeom>
            <a:ln w="1524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5" name="object 5"/>
            <p:cNvPicPr/>
            <p:nvPr/>
          </p:nvPicPr>
          <p:blipFill>
            <a:blip r:embed="rId3" cstate="print"/>
            <a:stretch>
              <a:fillRect/>
            </a:stretch>
          </p:blipFill>
          <p:spPr>
            <a:xfrm>
              <a:off x="874775" y="2319528"/>
              <a:ext cx="195071" cy="86868"/>
            </a:xfrm>
            <a:prstGeom prst="rect">
              <a:avLst/>
            </a:prstGeom>
          </p:spPr>
        </p:pic>
        <p:sp>
          <p:nvSpPr>
            <p:cNvPr id="6" name="object 6"/>
            <p:cNvSpPr/>
            <p:nvPr/>
          </p:nvSpPr>
          <p:spPr>
            <a:xfrm>
              <a:off x="972312" y="1970532"/>
              <a:ext cx="2188845" cy="774700"/>
            </a:xfrm>
            <a:custGeom>
              <a:avLst/>
              <a:gdLst/>
              <a:ahLst/>
              <a:cxnLst/>
              <a:rect l="l" t="t" r="r" b="b"/>
              <a:pathLst>
                <a:path w="2188845" h="774700">
                  <a:moveTo>
                    <a:pt x="0" y="234695"/>
                  </a:moveTo>
                  <a:lnTo>
                    <a:pt x="0" y="35051"/>
                  </a:lnTo>
                </a:path>
                <a:path w="2188845" h="774700">
                  <a:moveTo>
                    <a:pt x="0" y="547116"/>
                  </a:moveTo>
                  <a:lnTo>
                    <a:pt x="0" y="774191"/>
                  </a:lnTo>
                </a:path>
                <a:path w="2188845" h="774700">
                  <a:moveTo>
                    <a:pt x="4571" y="35051"/>
                  </a:moveTo>
                  <a:lnTo>
                    <a:pt x="141731" y="35051"/>
                  </a:lnTo>
                </a:path>
                <a:path w="2188845" h="774700">
                  <a:moveTo>
                    <a:pt x="0" y="774191"/>
                  </a:moveTo>
                  <a:lnTo>
                    <a:pt x="2188463" y="774191"/>
                  </a:lnTo>
                </a:path>
                <a:path w="2188845" h="774700">
                  <a:moveTo>
                    <a:pt x="141731" y="71627"/>
                  </a:moveTo>
                  <a:lnTo>
                    <a:pt x="368808" y="71627"/>
                  </a:lnTo>
                  <a:lnTo>
                    <a:pt x="368808" y="0"/>
                  </a:lnTo>
                  <a:lnTo>
                    <a:pt x="141731" y="0"/>
                  </a:lnTo>
                  <a:lnTo>
                    <a:pt x="141731" y="71627"/>
                  </a:lnTo>
                  <a:close/>
                </a:path>
                <a:path w="2188845" h="774700">
                  <a:moveTo>
                    <a:pt x="379475" y="35051"/>
                  </a:moveTo>
                  <a:lnTo>
                    <a:pt x="675132" y="35051"/>
                  </a:lnTo>
                </a:path>
                <a:path w="2188845" h="774700">
                  <a:moveTo>
                    <a:pt x="531875" y="35051"/>
                  </a:moveTo>
                  <a:lnTo>
                    <a:pt x="531875" y="277367"/>
                  </a:lnTo>
                </a:path>
                <a:path w="2188845" h="774700">
                  <a:moveTo>
                    <a:pt x="496824" y="505967"/>
                  </a:moveTo>
                  <a:lnTo>
                    <a:pt x="568451" y="505967"/>
                  </a:lnTo>
                  <a:lnTo>
                    <a:pt x="568451" y="280416"/>
                  </a:lnTo>
                  <a:lnTo>
                    <a:pt x="496824" y="280416"/>
                  </a:lnTo>
                  <a:lnTo>
                    <a:pt x="496824" y="505967"/>
                  </a:lnTo>
                  <a:close/>
                </a:path>
                <a:path w="2188845" h="774700">
                  <a:moveTo>
                    <a:pt x="568451" y="505967"/>
                  </a:moveTo>
                  <a:lnTo>
                    <a:pt x="568451" y="505967"/>
                  </a:lnTo>
                </a:path>
                <a:path w="2188845" h="774700">
                  <a:moveTo>
                    <a:pt x="682751" y="71627"/>
                  </a:moveTo>
                  <a:lnTo>
                    <a:pt x="909828" y="71627"/>
                  </a:lnTo>
                  <a:lnTo>
                    <a:pt x="909828" y="0"/>
                  </a:lnTo>
                  <a:lnTo>
                    <a:pt x="682751" y="0"/>
                  </a:lnTo>
                  <a:lnTo>
                    <a:pt x="682751" y="71627"/>
                  </a:lnTo>
                  <a:close/>
                </a:path>
                <a:path w="2188845" h="774700">
                  <a:moveTo>
                    <a:pt x="531875" y="510540"/>
                  </a:moveTo>
                  <a:lnTo>
                    <a:pt x="531875" y="774191"/>
                  </a:lnTo>
                </a:path>
                <a:path w="2188845" h="774700">
                  <a:moveTo>
                    <a:pt x="1293875" y="71627"/>
                  </a:moveTo>
                  <a:lnTo>
                    <a:pt x="1520952" y="71627"/>
                  </a:lnTo>
                  <a:lnTo>
                    <a:pt x="1520952" y="0"/>
                  </a:lnTo>
                  <a:lnTo>
                    <a:pt x="1293875" y="0"/>
                  </a:lnTo>
                  <a:lnTo>
                    <a:pt x="1293875" y="71627"/>
                  </a:lnTo>
                  <a:close/>
                </a:path>
              </a:pathLst>
            </a:custGeom>
            <a:ln w="1524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" name="object 7"/>
            <p:cNvSpPr/>
            <p:nvPr/>
          </p:nvSpPr>
          <p:spPr>
            <a:xfrm>
              <a:off x="1997963" y="1717548"/>
              <a:ext cx="0" cy="277495"/>
            </a:xfrm>
            <a:custGeom>
              <a:avLst/>
              <a:gdLst/>
              <a:ahLst/>
              <a:cxnLst/>
              <a:rect l="l" t="t" r="r" b="b"/>
              <a:pathLst>
                <a:path h="277494">
                  <a:moveTo>
                    <a:pt x="0" y="277367"/>
                  </a:moveTo>
                  <a:lnTo>
                    <a:pt x="0" y="0"/>
                  </a:lnTo>
                </a:path>
              </a:pathLst>
            </a:custGeom>
            <a:ln w="2743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" name="object 8"/>
            <p:cNvSpPr/>
            <p:nvPr/>
          </p:nvSpPr>
          <p:spPr>
            <a:xfrm>
              <a:off x="1888236" y="1970532"/>
              <a:ext cx="1268095" cy="71755"/>
            </a:xfrm>
            <a:custGeom>
              <a:avLst/>
              <a:gdLst/>
              <a:ahLst/>
              <a:cxnLst/>
              <a:rect l="l" t="t" r="r" b="b"/>
              <a:pathLst>
                <a:path w="1268095" h="71755">
                  <a:moveTo>
                    <a:pt x="874775" y="71627"/>
                  </a:moveTo>
                  <a:lnTo>
                    <a:pt x="1103375" y="71627"/>
                  </a:lnTo>
                  <a:lnTo>
                    <a:pt x="1103375" y="0"/>
                  </a:lnTo>
                  <a:lnTo>
                    <a:pt x="874775" y="0"/>
                  </a:lnTo>
                  <a:lnTo>
                    <a:pt x="874775" y="71627"/>
                  </a:lnTo>
                  <a:close/>
                </a:path>
                <a:path w="1268095" h="71755">
                  <a:moveTo>
                    <a:pt x="1109471" y="35051"/>
                  </a:moveTo>
                  <a:lnTo>
                    <a:pt x="1267967" y="35051"/>
                  </a:lnTo>
                </a:path>
                <a:path w="1268095" h="71755">
                  <a:moveTo>
                    <a:pt x="0" y="35051"/>
                  </a:moveTo>
                  <a:lnTo>
                    <a:pt x="374904" y="35051"/>
                  </a:lnTo>
                </a:path>
                <a:path w="1268095" h="71755">
                  <a:moveTo>
                    <a:pt x="608075" y="35051"/>
                  </a:moveTo>
                  <a:lnTo>
                    <a:pt x="874775" y="35051"/>
                  </a:lnTo>
                </a:path>
              </a:pathLst>
            </a:custGeom>
            <a:ln w="1524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" name="object 9"/>
            <p:cNvSpPr/>
            <p:nvPr/>
          </p:nvSpPr>
          <p:spPr>
            <a:xfrm>
              <a:off x="1997963" y="1717548"/>
              <a:ext cx="1419225" cy="3472179"/>
            </a:xfrm>
            <a:custGeom>
              <a:avLst/>
              <a:gdLst/>
              <a:ahLst/>
              <a:cxnLst/>
              <a:rect l="l" t="t" r="r" b="b"/>
              <a:pathLst>
                <a:path w="1419225" h="3472179">
                  <a:moveTo>
                    <a:pt x="0" y="1036319"/>
                  </a:moveTo>
                  <a:lnTo>
                    <a:pt x="0" y="1420367"/>
                  </a:lnTo>
                </a:path>
                <a:path w="1419225" h="3472179">
                  <a:moveTo>
                    <a:pt x="0" y="0"/>
                  </a:moveTo>
                  <a:lnTo>
                    <a:pt x="1414271" y="0"/>
                  </a:lnTo>
                </a:path>
                <a:path w="1419225" h="3472179">
                  <a:moveTo>
                    <a:pt x="1418844" y="4571"/>
                  </a:moveTo>
                  <a:lnTo>
                    <a:pt x="1418844" y="3471671"/>
                  </a:lnTo>
                </a:path>
              </a:pathLst>
            </a:custGeom>
            <a:ln w="2743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" name="object 10"/>
            <p:cNvSpPr/>
            <p:nvPr/>
          </p:nvSpPr>
          <p:spPr>
            <a:xfrm>
              <a:off x="3009900" y="2209800"/>
              <a:ext cx="306705" cy="307975"/>
            </a:xfrm>
            <a:custGeom>
              <a:avLst/>
              <a:gdLst/>
              <a:ahLst/>
              <a:cxnLst/>
              <a:rect l="l" t="t" r="r" b="b"/>
              <a:pathLst>
                <a:path w="306704" h="307975">
                  <a:moveTo>
                    <a:pt x="0" y="152400"/>
                  </a:moveTo>
                  <a:lnTo>
                    <a:pt x="7656" y="104948"/>
                  </a:lnTo>
                  <a:lnTo>
                    <a:pt x="29065" y="63203"/>
                  </a:lnTo>
                  <a:lnTo>
                    <a:pt x="61886" y="29943"/>
                  </a:lnTo>
                  <a:lnTo>
                    <a:pt x="103778" y="7949"/>
                  </a:lnTo>
                  <a:lnTo>
                    <a:pt x="152400" y="0"/>
                  </a:lnTo>
                  <a:lnTo>
                    <a:pt x="201180" y="7949"/>
                  </a:lnTo>
                  <a:lnTo>
                    <a:pt x="243449" y="29943"/>
                  </a:lnTo>
                  <a:lnTo>
                    <a:pt x="276721" y="63203"/>
                  </a:lnTo>
                  <a:lnTo>
                    <a:pt x="298508" y="104948"/>
                  </a:lnTo>
                  <a:lnTo>
                    <a:pt x="306323" y="152400"/>
                  </a:lnTo>
                  <a:lnTo>
                    <a:pt x="298508" y="201338"/>
                  </a:lnTo>
                  <a:lnTo>
                    <a:pt x="276721" y="243986"/>
                  </a:lnTo>
                  <a:lnTo>
                    <a:pt x="243449" y="277709"/>
                  </a:lnTo>
                  <a:lnTo>
                    <a:pt x="201180" y="299874"/>
                  </a:lnTo>
                  <a:lnTo>
                    <a:pt x="152400" y="307848"/>
                  </a:lnTo>
                  <a:lnTo>
                    <a:pt x="103778" y="299874"/>
                  </a:lnTo>
                  <a:lnTo>
                    <a:pt x="61886" y="277709"/>
                  </a:lnTo>
                  <a:lnTo>
                    <a:pt x="29065" y="243986"/>
                  </a:lnTo>
                  <a:lnTo>
                    <a:pt x="7656" y="201338"/>
                  </a:lnTo>
                  <a:lnTo>
                    <a:pt x="0" y="152400"/>
                  </a:lnTo>
                </a:path>
              </a:pathLst>
            </a:custGeom>
            <a:ln w="1524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11" name="object 11"/>
            <p:cNvPicPr/>
            <p:nvPr/>
          </p:nvPicPr>
          <p:blipFill>
            <a:blip r:embed="rId4" cstate="print"/>
            <a:stretch>
              <a:fillRect/>
            </a:stretch>
          </p:blipFill>
          <p:spPr>
            <a:xfrm>
              <a:off x="3064763" y="2319528"/>
              <a:ext cx="195071" cy="86868"/>
            </a:xfrm>
            <a:prstGeom prst="rect">
              <a:avLst/>
            </a:prstGeom>
          </p:spPr>
        </p:pic>
        <p:sp>
          <p:nvSpPr>
            <p:cNvPr id="12" name="object 12"/>
            <p:cNvSpPr/>
            <p:nvPr/>
          </p:nvSpPr>
          <p:spPr>
            <a:xfrm>
              <a:off x="972312" y="2005583"/>
              <a:ext cx="2192020" cy="2308860"/>
            </a:xfrm>
            <a:custGeom>
              <a:avLst/>
              <a:gdLst/>
              <a:ahLst/>
              <a:cxnLst/>
              <a:rect l="l" t="t" r="r" b="b"/>
              <a:pathLst>
                <a:path w="2192020" h="2308860">
                  <a:moveTo>
                    <a:pt x="2188463" y="199644"/>
                  </a:moveTo>
                  <a:lnTo>
                    <a:pt x="2188463" y="0"/>
                  </a:lnTo>
                </a:path>
                <a:path w="2192020" h="2308860">
                  <a:moveTo>
                    <a:pt x="2189987" y="512064"/>
                  </a:moveTo>
                  <a:lnTo>
                    <a:pt x="2189987" y="739140"/>
                  </a:lnTo>
                </a:path>
                <a:path w="2192020" h="2308860">
                  <a:moveTo>
                    <a:pt x="0" y="1136904"/>
                  </a:moveTo>
                  <a:lnTo>
                    <a:pt x="141731" y="1136904"/>
                  </a:lnTo>
                </a:path>
                <a:path w="2192020" h="2308860">
                  <a:moveTo>
                    <a:pt x="141731" y="1173480"/>
                  </a:moveTo>
                  <a:lnTo>
                    <a:pt x="368808" y="1173480"/>
                  </a:lnTo>
                  <a:lnTo>
                    <a:pt x="368808" y="1101851"/>
                  </a:lnTo>
                  <a:lnTo>
                    <a:pt x="141731" y="1101851"/>
                  </a:lnTo>
                  <a:lnTo>
                    <a:pt x="141731" y="1173480"/>
                  </a:lnTo>
                  <a:close/>
                </a:path>
                <a:path w="2192020" h="2308860">
                  <a:moveTo>
                    <a:pt x="376428" y="1136904"/>
                  </a:moveTo>
                  <a:lnTo>
                    <a:pt x="682751" y="1136904"/>
                  </a:lnTo>
                </a:path>
                <a:path w="2192020" h="2308860">
                  <a:moveTo>
                    <a:pt x="682751" y="1173480"/>
                  </a:moveTo>
                  <a:lnTo>
                    <a:pt x="909828" y="1173480"/>
                  </a:lnTo>
                  <a:lnTo>
                    <a:pt x="909828" y="1101851"/>
                  </a:lnTo>
                  <a:lnTo>
                    <a:pt x="682751" y="1101851"/>
                  </a:lnTo>
                  <a:lnTo>
                    <a:pt x="682751" y="1173480"/>
                  </a:lnTo>
                  <a:close/>
                </a:path>
                <a:path w="2192020" h="2308860">
                  <a:moveTo>
                    <a:pt x="1293875" y="1173480"/>
                  </a:moveTo>
                  <a:lnTo>
                    <a:pt x="1520952" y="1173480"/>
                  </a:lnTo>
                  <a:lnTo>
                    <a:pt x="1520952" y="1101851"/>
                  </a:lnTo>
                  <a:lnTo>
                    <a:pt x="1293875" y="1101851"/>
                  </a:lnTo>
                  <a:lnTo>
                    <a:pt x="1293875" y="1173480"/>
                  </a:lnTo>
                  <a:close/>
                </a:path>
                <a:path w="2192020" h="2308860">
                  <a:moveTo>
                    <a:pt x="1790699" y="1173480"/>
                  </a:moveTo>
                  <a:lnTo>
                    <a:pt x="2019299" y="1173480"/>
                  </a:lnTo>
                  <a:lnTo>
                    <a:pt x="2019299" y="1101851"/>
                  </a:lnTo>
                  <a:lnTo>
                    <a:pt x="1790699" y="1101851"/>
                  </a:lnTo>
                  <a:lnTo>
                    <a:pt x="1790699" y="1173480"/>
                  </a:lnTo>
                  <a:close/>
                </a:path>
                <a:path w="2192020" h="2308860">
                  <a:moveTo>
                    <a:pt x="2023871" y="1136904"/>
                  </a:moveTo>
                  <a:lnTo>
                    <a:pt x="2185415" y="1136904"/>
                  </a:lnTo>
                </a:path>
                <a:path w="2192020" h="2308860">
                  <a:moveTo>
                    <a:pt x="915924" y="1136904"/>
                  </a:moveTo>
                  <a:lnTo>
                    <a:pt x="1290828" y="1136904"/>
                  </a:lnTo>
                </a:path>
                <a:path w="2192020" h="2308860">
                  <a:moveTo>
                    <a:pt x="1520952" y="1136904"/>
                  </a:moveTo>
                  <a:lnTo>
                    <a:pt x="1787652" y="1136904"/>
                  </a:lnTo>
                </a:path>
                <a:path w="2192020" h="2308860">
                  <a:moveTo>
                    <a:pt x="4571" y="2273808"/>
                  </a:moveTo>
                  <a:lnTo>
                    <a:pt x="141731" y="2273808"/>
                  </a:lnTo>
                </a:path>
                <a:path w="2192020" h="2308860">
                  <a:moveTo>
                    <a:pt x="141731" y="2308859"/>
                  </a:moveTo>
                  <a:lnTo>
                    <a:pt x="368808" y="2308859"/>
                  </a:lnTo>
                  <a:lnTo>
                    <a:pt x="368808" y="2237232"/>
                  </a:lnTo>
                  <a:lnTo>
                    <a:pt x="141731" y="2237232"/>
                  </a:lnTo>
                  <a:lnTo>
                    <a:pt x="141731" y="2308859"/>
                  </a:lnTo>
                  <a:close/>
                </a:path>
                <a:path w="2192020" h="2308860">
                  <a:moveTo>
                    <a:pt x="384047" y="2273808"/>
                  </a:moveTo>
                  <a:lnTo>
                    <a:pt x="682751" y="2273808"/>
                  </a:lnTo>
                </a:path>
                <a:path w="2192020" h="2308860">
                  <a:moveTo>
                    <a:pt x="682751" y="2308859"/>
                  </a:moveTo>
                  <a:lnTo>
                    <a:pt x="909828" y="2308859"/>
                  </a:lnTo>
                  <a:lnTo>
                    <a:pt x="909828" y="2237232"/>
                  </a:lnTo>
                  <a:lnTo>
                    <a:pt x="682751" y="2237232"/>
                  </a:lnTo>
                  <a:lnTo>
                    <a:pt x="682751" y="2308859"/>
                  </a:lnTo>
                  <a:close/>
                </a:path>
                <a:path w="2192020" h="2308860">
                  <a:moveTo>
                    <a:pt x="1293875" y="2308859"/>
                  </a:moveTo>
                  <a:lnTo>
                    <a:pt x="1520952" y="2308859"/>
                  </a:lnTo>
                  <a:lnTo>
                    <a:pt x="1520952" y="2237232"/>
                  </a:lnTo>
                  <a:lnTo>
                    <a:pt x="1293875" y="2237232"/>
                  </a:lnTo>
                  <a:lnTo>
                    <a:pt x="1293875" y="2308859"/>
                  </a:lnTo>
                  <a:close/>
                </a:path>
                <a:path w="2192020" h="2308860">
                  <a:moveTo>
                    <a:pt x="1790699" y="2308859"/>
                  </a:moveTo>
                  <a:lnTo>
                    <a:pt x="2019299" y="2308859"/>
                  </a:lnTo>
                  <a:lnTo>
                    <a:pt x="2019299" y="2237232"/>
                  </a:lnTo>
                  <a:lnTo>
                    <a:pt x="1790699" y="2237232"/>
                  </a:lnTo>
                  <a:lnTo>
                    <a:pt x="1790699" y="2308859"/>
                  </a:lnTo>
                  <a:close/>
                </a:path>
                <a:path w="2192020" h="2308860">
                  <a:moveTo>
                    <a:pt x="2025395" y="2273808"/>
                  </a:moveTo>
                  <a:lnTo>
                    <a:pt x="2191512" y="2273808"/>
                  </a:lnTo>
                </a:path>
                <a:path w="2192020" h="2308860">
                  <a:moveTo>
                    <a:pt x="918971" y="2273808"/>
                  </a:moveTo>
                  <a:lnTo>
                    <a:pt x="1001267" y="2273808"/>
                  </a:lnTo>
                </a:path>
                <a:path w="2192020" h="2308860">
                  <a:moveTo>
                    <a:pt x="1520952" y="2273808"/>
                  </a:moveTo>
                  <a:lnTo>
                    <a:pt x="1787652" y="2273808"/>
                  </a:lnTo>
                </a:path>
                <a:path w="2192020" h="2308860">
                  <a:moveTo>
                    <a:pt x="0" y="1136904"/>
                  </a:moveTo>
                  <a:lnTo>
                    <a:pt x="0" y="1876043"/>
                  </a:lnTo>
                </a:path>
                <a:path w="2192020" h="2308860">
                  <a:moveTo>
                    <a:pt x="2188463" y="1136904"/>
                  </a:moveTo>
                  <a:lnTo>
                    <a:pt x="2188463" y="1876043"/>
                  </a:lnTo>
                </a:path>
              </a:pathLst>
            </a:custGeom>
            <a:ln w="1524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" name="object 13"/>
            <p:cNvSpPr/>
            <p:nvPr/>
          </p:nvSpPr>
          <p:spPr>
            <a:xfrm>
              <a:off x="2060448" y="2877311"/>
              <a:ext cx="0" cy="208915"/>
            </a:xfrm>
            <a:custGeom>
              <a:avLst/>
              <a:gdLst/>
              <a:ahLst/>
              <a:cxnLst/>
              <a:rect l="l" t="t" r="r" b="b"/>
              <a:pathLst>
                <a:path h="208914">
                  <a:moveTo>
                    <a:pt x="0" y="208788"/>
                  </a:moveTo>
                  <a:lnTo>
                    <a:pt x="0" y="0"/>
                  </a:lnTo>
                </a:path>
              </a:pathLst>
            </a:custGeom>
            <a:ln w="9144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4" name="object 14"/>
            <p:cNvSpPr/>
            <p:nvPr/>
          </p:nvSpPr>
          <p:spPr>
            <a:xfrm>
              <a:off x="2033016" y="2801111"/>
              <a:ext cx="55244" cy="82550"/>
            </a:xfrm>
            <a:custGeom>
              <a:avLst/>
              <a:gdLst/>
              <a:ahLst/>
              <a:cxnLst/>
              <a:rect l="l" t="t" r="r" b="b"/>
              <a:pathLst>
                <a:path w="55244" h="82550">
                  <a:moveTo>
                    <a:pt x="54863" y="82296"/>
                  </a:moveTo>
                  <a:lnTo>
                    <a:pt x="0" y="82296"/>
                  </a:lnTo>
                  <a:lnTo>
                    <a:pt x="27432" y="0"/>
                  </a:lnTo>
                  <a:lnTo>
                    <a:pt x="54863" y="82296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5" name="object 15"/>
            <p:cNvSpPr/>
            <p:nvPr/>
          </p:nvSpPr>
          <p:spPr>
            <a:xfrm>
              <a:off x="972312" y="3881627"/>
              <a:ext cx="2196465" cy="1137285"/>
            </a:xfrm>
            <a:custGeom>
              <a:avLst/>
              <a:gdLst/>
              <a:ahLst/>
              <a:cxnLst/>
              <a:rect l="l" t="t" r="r" b="b"/>
              <a:pathLst>
                <a:path w="2196465" h="1137285">
                  <a:moveTo>
                    <a:pt x="2196084" y="397764"/>
                  </a:moveTo>
                  <a:lnTo>
                    <a:pt x="2196084" y="1136904"/>
                  </a:lnTo>
                </a:path>
                <a:path w="2196465" h="1137285">
                  <a:moveTo>
                    <a:pt x="0" y="0"/>
                  </a:moveTo>
                  <a:lnTo>
                    <a:pt x="2188463" y="0"/>
                  </a:lnTo>
                </a:path>
              </a:pathLst>
            </a:custGeom>
            <a:ln w="1524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6" name="object 16"/>
            <p:cNvSpPr/>
            <p:nvPr/>
          </p:nvSpPr>
          <p:spPr>
            <a:xfrm>
              <a:off x="1997963" y="3889248"/>
              <a:ext cx="0" cy="361315"/>
            </a:xfrm>
            <a:custGeom>
              <a:avLst/>
              <a:gdLst/>
              <a:ahLst/>
              <a:cxnLst/>
              <a:rect l="l" t="t" r="r" b="b"/>
              <a:pathLst>
                <a:path h="361314">
                  <a:moveTo>
                    <a:pt x="0" y="0"/>
                  </a:moveTo>
                  <a:lnTo>
                    <a:pt x="0" y="361187"/>
                  </a:lnTo>
                </a:path>
              </a:pathLst>
            </a:custGeom>
            <a:ln w="2743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7" name="object 17"/>
            <p:cNvSpPr/>
            <p:nvPr/>
          </p:nvSpPr>
          <p:spPr>
            <a:xfrm>
              <a:off x="935735" y="3142488"/>
              <a:ext cx="2232660" cy="1876425"/>
            </a:xfrm>
            <a:custGeom>
              <a:avLst/>
              <a:gdLst/>
              <a:ahLst/>
              <a:cxnLst/>
              <a:rect l="l" t="t" r="r" b="b"/>
              <a:pathLst>
                <a:path w="2232660" h="1876425">
                  <a:moveTo>
                    <a:pt x="1325880" y="1136903"/>
                  </a:moveTo>
                  <a:lnTo>
                    <a:pt x="1251204" y="1136903"/>
                  </a:lnTo>
                </a:path>
                <a:path w="2232660" h="1876425">
                  <a:moveTo>
                    <a:pt x="36576" y="1876043"/>
                  </a:moveTo>
                  <a:lnTo>
                    <a:pt x="2232660" y="1876043"/>
                  </a:lnTo>
                </a:path>
                <a:path w="2232660" h="1876425">
                  <a:moveTo>
                    <a:pt x="568452" y="0"/>
                  </a:moveTo>
                  <a:lnTo>
                    <a:pt x="568452" y="240791"/>
                  </a:lnTo>
                </a:path>
                <a:path w="2232660" h="1876425">
                  <a:moveTo>
                    <a:pt x="533400" y="470915"/>
                  </a:moveTo>
                  <a:lnTo>
                    <a:pt x="605027" y="470915"/>
                  </a:lnTo>
                  <a:lnTo>
                    <a:pt x="605027" y="243839"/>
                  </a:lnTo>
                  <a:lnTo>
                    <a:pt x="533400" y="243839"/>
                  </a:lnTo>
                  <a:lnTo>
                    <a:pt x="533400" y="470915"/>
                  </a:lnTo>
                  <a:close/>
                </a:path>
                <a:path w="2232660" h="1876425">
                  <a:moveTo>
                    <a:pt x="605027" y="470915"/>
                  </a:moveTo>
                  <a:lnTo>
                    <a:pt x="605027" y="470915"/>
                  </a:lnTo>
                </a:path>
                <a:path w="2232660" h="1876425">
                  <a:moveTo>
                    <a:pt x="568452" y="475487"/>
                  </a:moveTo>
                  <a:lnTo>
                    <a:pt x="568452" y="739139"/>
                  </a:lnTo>
                </a:path>
                <a:path w="2232660" h="1876425">
                  <a:moveTo>
                    <a:pt x="36576" y="1139951"/>
                  </a:moveTo>
                  <a:lnTo>
                    <a:pt x="36576" y="1382267"/>
                  </a:lnTo>
                </a:path>
                <a:path w="2232660" h="1876425">
                  <a:moveTo>
                    <a:pt x="0" y="1609343"/>
                  </a:moveTo>
                  <a:lnTo>
                    <a:pt x="71628" y="1609343"/>
                  </a:lnTo>
                  <a:lnTo>
                    <a:pt x="71628" y="1382267"/>
                  </a:lnTo>
                  <a:lnTo>
                    <a:pt x="0" y="1382267"/>
                  </a:lnTo>
                  <a:lnTo>
                    <a:pt x="0" y="1609343"/>
                  </a:lnTo>
                  <a:close/>
                </a:path>
                <a:path w="2232660" h="1876425">
                  <a:moveTo>
                    <a:pt x="71628" y="1609343"/>
                  </a:moveTo>
                  <a:lnTo>
                    <a:pt x="71628" y="1609343"/>
                  </a:lnTo>
                </a:path>
                <a:path w="2232660" h="1876425">
                  <a:moveTo>
                    <a:pt x="36576" y="1613915"/>
                  </a:moveTo>
                  <a:lnTo>
                    <a:pt x="36576" y="1876043"/>
                  </a:lnTo>
                </a:path>
                <a:path w="2232660" h="1876425">
                  <a:moveTo>
                    <a:pt x="576072" y="1136903"/>
                  </a:moveTo>
                  <a:lnTo>
                    <a:pt x="576072" y="1379219"/>
                  </a:lnTo>
                </a:path>
                <a:path w="2232660" h="1876425">
                  <a:moveTo>
                    <a:pt x="539496" y="1609343"/>
                  </a:moveTo>
                  <a:lnTo>
                    <a:pt x="611123" y="1609343"/>
                  </a:lnTo>
                  <a:lnTo>
                    <a:pt x="611123" y="1382267"/>
                  </a:lnTo>
                  <a:lnTo>
                    <a:pt x="539496" y="1382267"/>
                  </a:lnTo>
                  <a:lnTo>
                    <a:pt x="539496" y="1609343"/>
                  </a:lnTo>
                  <a:close/>
                </a:path>
                <a:path w="2232660" h="1876425">
                  <a:moveTo>
                    <a:pt x="611123" y="1609343"/>
                  </a:moveTo>
                  <a:lnTo>
                    <a:pt x="611123" y="1609343"/>
                  </a:lnTo>
                </a:path>
                <a:path w="2232660" h="1876425">
                  <a:moveTo>
                    <a:pt x="576072" y="1613915"/>
                  </a:moveTo>
                  <a:lnTo>
                    <a:pt x="576072" y="1876043"/>
                  </a:lnTo>
                </a:path>
              </a:pathLst>
            </a:custGeom>
            <a:ln w="1524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8" name="object 18"/>
            <p:cNvSpPr/>
            <p:nvPr/>
          </p:nvSpPr>
          <p:spPr>
            <a:xfrm>
              <a:off x="1996440" y="5026152"/>
              <a:ext cx="1420495" cy="163195"/>
            </a:xfrm>
            <a:custGeom>
              <a:avLst/>
              <a:gdLst/>
              <a:ahLst/>
              <a:cxnLst/>
              <a:rect l="l" t="t" r="r" b="b"/>
              <a:pathLst>
                <a:path w="1420495" h="163195">
                  <a:moveTo>
                    <a:pt x="0" y="0"/>
                  </a:moveTo>
                  <a:lnTo>
                    <a:pt x="0" y="163067"/>
                  </a:lnTo>
                  <a:lnTo>
                    <a:pt x="1420367" y="163067"/>
                  </a:lnTo>
                </a:path>
              </a:pathLst>
            </a:custGeom>
            <a:ln w="2743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9" name="object 19"/>
            <p:cNvSpPr/>
            <p:nvPr/>
          </p:nvSpPr>
          <p:spPr>
            <a:xfrm>
              <a:off x="2595372" y="1638300"/>
              <a:ext cx="82550" cy="55244"/>
            </a:xfrm>
            <a:custGeom>
              <a:avLst/>
              <a:gdLst/>
              <a:ahLst/>
              <a:cxnLst/>
              <a:rect l="l" t="t" r="r" b="b"/>
              <a:pathLst>
                <a:path w="82550" h="55244">
                  <a:moveTo>
                    <a:pt x="0" y="54863"/>
                  </a:moveTo>
                  <a:lnTo>
                    <a:pt x="0" y="0"/>
                  </a:lnTo>
                  <a:lnTo>
                    <a:pt x="82295" y="27432"/>
                  </a:lnTo>
                  <a:lnTo>
                    <a:pt x="0" y="54863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0" name="object 20"/>
            <p:cNvSpPr/>
            <p:nvPr/>
          </p:nvSpPr>
          <p:spPr>
            <a:xfrm>
              <a:off x="2052827" y="4012692"/>
              <a:ext cx="0" cy="210820"/>
            </a:xfrm>
            <a:custGeom>
              <a:avLst/>
              <a:gdLst/>
              <a:ahLst/>
              <a:cxnLst/>
              <a:rect l="l" t="t" r="r" b="b"/>
              <a:pathLst>
                <a:path h="210820">
                  <a:moveTo>
                    <a:pt x="0" y="210311"/>
                  </a:moveTo>
                  <a:lnTo>
                    <a:pt x="0" y="0"/>
                  </a:lnTo>
                </a:path>
              </a:pathLst>
            </a:custGeom>
            <a:ln w="9144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1" name="object 21"/>
            <p:cNvSpPr/>
            <p:nvPr/>
          </p:nvSpPr>
          <p:spPr>
            <a:xfrm>
              <a:off x="2025395" y="3938016"/>
              <a:ext cx="55244" cy="82550"/>
            </a:xfrm>
            <a:custGeom>
              <a:avLst/>
              <a:gdLst/>
              <a:ahLst/>
              <a:cxnLst/>
              <a:rect l="l" t="t" r="r" b="b"/>
              <a:pathLst>
                <a:path w="55244" h="82550">
                  <a:moveTo>
                    <a:pt x="54863" y="82295"/>
                  </a:moveTo>
                  <a:lnTo>
                    <a:pt x="0" y="82295"/>
                  </a:lnTo>
                  <a:lnTo>
                    <a:pt x="27432" y="0"/>
                  </a:lnTo>
                  <a:lnTo>
                    <a:pt x="54863" y="82295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2" name="object 22"/>
            <p:cNvSpPr/>
            <p:nvPr/>
          </p:nvSpPr>
          <p:spPr>
            <a:xfrm>
              <a:off x="886968" y="4497324"/>
              <a:ext cx="0" cy="323215"/>
            </a:xfrm>
            <a:custGeom>
              <a:avLst/>
              <a:gdLst/>
              <a:ahLst/>
              <a:cxnLst/>
              <a:rect l="l" t="t" r="r" b="b"/>
              <a:pathLst>
                <a:path h="323214">
                  <a:moveTo>
                    <a:pt x="0" y="323087"/>
                  </a:moveTo>
                  <a:lnTo>
                    <a:pt x="0" y="0"/>
                  </a:lnTo>
                </a:path>
              </a:pathLst>
            </a:custGeom>
            <a:ln w="9144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3" name="object 23"/>
            <p:cNvSpPr/>
            <p:nvPr/>
          </p:nvSpPr>
          <p:spPr>
            <a:xfrm>
              <a:off x="859535" y="4422648"/>
              <a:ext cx="55244" cy="82550"/>
            </a:xfrm>
            <a:custGeom>
              <a:avLst/>
              <a:gdLst/>
              <a:ahLst/>
              <a:cxnLst/>
              <a:rect l="l" t="t" r="r" b="b"/>
              <a:pathLst>
                <a:path w="55244" h="82550">
                  <a:moveTo>
                    <a:pt x="54864" y="82295"/>
                  </a:moveTo>
                  <a:lnTo>
                    <a:pt x="0" y="82295"/>
                  </a:lnTo>
                  <a:lnTo>
                    <a:pt x="27432" y="0"/>
                  </a:lnTo>
                  <a:lnTo>
                    <a:pt x="54864" y="82295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4" name="object 24"/>
            <p:cNvSpPr/>
            <p:nvPr/>
          </p:nvSpPr>
          <p:spPr>
            <a:xfrm>
              <a:off x="1427987" y="4497324"/>
              <a:ext cx="0" cy="323215"/>
            </a:xfrm>
            <a:custGeom>
              <a:avLst/>
              <a:gdLst/>
              <a:ahLst/>
              <a:cxnLst/>
              <a:rect l="l" t="t" r="r" b="b"/>
              <a:pathLst>
                <a:path h="323214">
                  <a:moveTo>
                    <a:pt x="0" y="323087"/>
                  </a:moveTo>
                  <a:lnTo>
                    <a:pt x="0" y="0"/>
                  </a:lnTo>
                </a:path>
              </a:pathLst>
            </a:custGeom>
            <a:ln w="9144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5" name="object 25"/>
            <p:cNvSpPr/>
            <p:nvPr/>
          </p:nvSpPr>
          <p:spPr>
            <a:xfrm>
              <a:off x="1400543" y="4422660"/>
              <a:ext cx="300355" cy="567055"/>
            </a:xfrm>
            <a:custGeom>
              <a:avLst/>
              <a:gdLst/>
              <a:ahLst/>
              <a:cxnLst/>
              <a:rect l="l" t="t" r="r" b="b"/>
              <a:pathLst>
                <a:path w="300355" h="567054">
                  <a:moveTo>
                    <a:pt x="54876" y="82283"/>
                  </a:moveTo>
                  <a:lnTo>
                    <a:pt x="27432" y="0"/>
                  </a:lnTo>
                  <a:lnTo>
                    <a:pt x="0" y="82283"/>
                  </a:lnTo>
                  <a:lnTo>
                    <a:pt x="54876" y="82283"/>
                  </a:lnTo>
                  <a:close/>
                </a:path>
                <a:path w="300355" h="567054">
                  <a:moveTo>
                    <a:pt x="300228" y="512064"/>
                  </a:moveTo>
                  <a:lnTo>
                    <a:pt x="217932" y="539496"/>
                  </a:lnTo>
                  <a:lnTo>
                    <a:pt x="300228" y="566928"/>
                  </a:lnTo>
                  <a:lnTo>
                    <a:pt x="300228" y="512064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26" name="object 26"/>
          <p:cNvGrpSpPr/>
          <p:nvPr/>
        </p:nvGrpSpPr>
        <p:grpSpPr>
          <a:xfrm>
            <a:off x="7944335" y="3209544"/>
            <a:ext cx="127086" cy="398145"/>
            <a:chOff x="3453384" y="3209543"/>
            <a:chExt cx="55244" cy="398145"/>
          </a:xfrm>
        </p:grpSpPr>
        <p:sp>
          <p:nvSpPr>
            <p:cNvPr id="27" name="object 27"/>
            <p:cNvSpPr/>
            <p:nvPr/>
          </p:nvSpPr>
          <p:spPr>
            <a:xfrm>
              <a:off x="3480816" y="3209543"/>
              <a:ext cx="0" cy="323215"/>
            </a:xfrm>
            <a:custGeom>
              <a:avLst/>
              <a:gdLst/>
              <a:ahLst/>
              <a:cxnLst/>
              <a:rect l="l" t="t" r="r" b="b"/>
              <a:pathLst>
                <a:path h="323214">
                  <a:moveTo>
                    <a:pt x="0" y="0"/>
                  </a:moveTo>
                  <a:lnTo>
                    <a:pt x="0" y="323088"/>
                  </a:lnTo>
                </a:path>
              </a:pathLst>
            </a:custGeom>
            <a:ln w="9144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8" name="object 28"/>
            <p:cNvSpPr/>
            <p:nvPr/>
          </p:nvSpPr>
          <p:spPr>
            <a:xfrm>
              <a:off x="3453384" y="3525011"/>
              <a:ext cx="55244" cy="82550"/>
            </a:xfrm>
            <a:custGeom>
              <a:avLst/>
              <a:gdLst/>
              <a:ahLst/>
              <a:cxnLst/>
              <a:rect l="l" t="t" r="r" b="b"/>
              <a:pathLst>
                <a:path w="55245" h="82550">
                  <a:moveTo>
                    <a:pt x="27432" y="82296"/>
                  </a:moveTo>
                  <a:lnTo>
                    <a:pt x="0" y="0"/>
                  </a:lnTo>
                  <a:lnTo>
                    <a:pt x="54864" y="0"/>
                  </a:lnTo>
                  <a:lnTo>
                    <a:pt x="27432" y="82296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29" name="object 29"/>
          <p:cNvSpPr/>
          <p:nvPr/>
        </p:nvSpPr>
        <p:spPr>
          <a:xfrm>
            <a:off x="4932780" y="4256532"/>
            <a:ext cx="99333" cy="44450"/>
          </a:xfrm>
          <a:custGeom>
            <a:avLst/>
            <a:gdLst/>
            <a:ahLst/>
            <a:cxnLst/>
            <a:rect l="l" t="t" r="r" b="b"/>
            <a:pathLst>
              <a:path w="43180" h="44450">
                <a:moveTo>
                  <a:pt x="42672" y="22860"/>
                </a:moveTo>
                <a:lnTo>
                  <a:pt x="42672" y="18288"/>
                </a:lnTo>
                <a:lnTo>
                  <a:pt x="39624" y="9144"/>
                </a:lnTo>
                <a:lnTo>
                  <a:pt x="36576" y="6096"/>
                </a:lnTo>
                <a:lnTo>
                  <a:pt x="32004" y="3048"/>
                </a:lnTo>
                <a:lnTo>
                  <a:pt x="28956" y="1524"/>
                </a:lnTo>
                <a:lnTo>
                  <a:pt x="24384" y="1524"/>
                </a:lnTo>
                <a:lnTo>
                  <a:pt x="19812" y="0"/>
                </a:lnTo>
                <a:lnTo>
                  <a:pt x="15240" y="1524"/>
                </a:lnTo>
                <a:lnTo>
                  <a:pt x="12192" y="3048"/>
                </a:lnTo>
                <a:lnTo>
                  <a:pt x="7620" y="4572"/>
                </a:lnTo>
                <a:lnTo>
                  <a:pt x="4572" y="9144"/>
                </a:lnTo>
                <a:lnTo>
                  <a:pt x="1524" y="15240"/>
                </a:lnTo>
                <a:lnTo>
                  <a:pt x="0" y="19812"/>
                </a:lnTo>
                <a:lnTo>
                  <a:pt x="0" y="24384"/>
                </a:lnTo>
                <a:lnTo>
                  <a:pt x="1524" y="28956"/>
                </a:lnTo>
                <a:lnTo>
                  <a:pt x="3048" y="33528"/>
                </a:lnTo>
                <a:lnTo>
                  <a:pt x="4572" y="36576"/>
                </a:lnTo>
                <a:lnTo>
                  <a:pt x="7620" y="39624"/>
                </a:lnTo>
                <a:lnTo>
                  <a:pt x="12192" y="42672"/>
                </a:lnTo>
                <a:lnTo>
                  <a:pt x="15240" y="44196"/>
                </a:lnTo>
                <a:lnTo>
                  <a:pt x="24384" y="44196"/>
                </a:lnTo>
                <a:lnTo>
                  <a:pt x="41148" y="30480"/>
                </a:lnTo>
                <a:lnTo>
                  <a:pt x="42672" y="27432"/>
                </a:lnTo>
                <a:lnTo>
                  <a:pt x="42672" y="22860"/>
                </a:lnTo>
                <a:close/>
              </a:path>
            </a:pathLst>
          </a:custGeom>
          <a:ln w="1524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0" name="object 30"/>
          <p:cNvSpPr/>
          <p:nvPr/>
        </p:nvSpPr>
        <p:spPr>
          <a:xfrm>
            <a:off x="4540119" y="4256532"/>
            <a:ext cx="102255" cy="44450"/>
          </a:xfrm>
          <a:custGeom>
            <a:avLst/>
            <a:gdLst/>
            <a:ahLst/>
            <a:cxnLst/>
            <a:rect l="l" t="t" r="r" b="b"/>
            <a:pathLst>
              <a:path w="44450" h="44450">
                <a:moveTo>
                  <a:pt x="44195" y="22860"/>
                </a:moveTo>
                <a:lnTo>
                  <a:pt x="39623" y="9144"/>
                </a:lnTo>
                <a:lnTo>
                  <a:pt x="33527" y="3048"/>
                </a:lnTo>
                <a:lnTo>
                  <a:pt x="28955" y="1524"/>
                </a:lnTo>
                <a:lnTo>
                  <a:pt x="25907" y="1524"/>
                </a:lnTo>
                <a:lnTo>
                  <a:pt x="21335" y="0"/>
                </a:lnTo>
                <a:lnTo>
                  <a:pt x="12191" y="3048"/>
                </a:lnTo>
                <a:lnTo>
                  <a:pt x="9143" y="4572"/>
                </a:lnTo>
                <a:lnTo>
                  <a:pt x="6095" y="9144"/>
                </a:lnTo>
                <a:lnTo>
                  <a:pt x="3047" y="12192"/>
                </a:lnTo>
                <a:lnTo>
                  <a:pt x="1523" y="15240"/>
                </a:lnTo>
                <a:lnTo>
                  <a:pt x="0" y="19812"/>
                </a:lnTo>
                <a:lnTo>
                  <a:pt x="0" y="24384"/>
                </a:lnTo>
                <a:lnTo>
                  <a:pt x="3047" y="33528"/>
                </a:lnTo>
                <a:lnTo>
                  <a:pt x="12191" y="42672"/>
                </a:lnTo>
                <a:lnTo>
                  <a:pt x="16763" y="44196"/>
                </a:lnTo>
                <a:lnTo>
                  <a:pt x="25907" y="44196"/>
                </a:lnTo>
                <a:lnTo>
                  <a:pt x="28955" y="42672"/>
                </a:lnTo>
                <a:lnTo>
                  <a:pt x="33527" y="41148"/>
                </a:lnTo>
                <a:lnTo>
                  <a:pt x="39623" y="35052"/>
                </a:lnTo>
                <a:lnTo>
                  <a:pt x="41147" y="30480"/>
                </a:lnTo>
                <a:lnTo>
                  <a:pt x="42671" y="27432"/>
                </a:lnTo>
                <a:lnTo>
                  <a:pt x="44195" y="22860"/>
                </a:lnTo>
                <a:close/>
              </a:path>
            </a:pathLst>
          </a:custGeom>
          <a:ln w="1524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1" name="object 31"/>
          <p:cNvSpPr/>
          <p:nvPr/>
        </p:nvSpPr>
        <p:spPr>
          <a:xfrm>
            <a:off x="12887632" y="4018789"/>
            <a:ext cx="109559" cy="146685"/>
          </a:xfrm>
          <a:custGeom>
            <a:avLst/>
            <a:gdLst/>
            <a:ahLst/>
            <a:cxnLst/>
            <a:rect l="l" t="t" r="r" b="b"/>
            <a:pathLst>
              <a:path w="47625" h="146685">
                <a:moveTo>
                  <a:pt x="47244" y="0"/>
                </a:moveTo>
                <a:lnTo>
                  <a:pt x="0" y="146303"/>
                </a:lnTo>
              </a:path>
            </a:pathLst>
          </a:custGeom>
          <a:ln w="6096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2" name="object 32"/>
          <p:cNvSpPr/>
          <p:nvPr/>
        </p:nvSpPr>
        <p:spPr>
          <a:xfrm>
            <a:off x="11699139" y="6697980"/>
            <a:ext cx="828265" cy="0"/>
          </a:xfrm>
          <a:custGeom>
            <a:avLst/>
            <a:gdLst/>
            <a:ahLst/>
            <a:cxnLst/>
            <a:rect l="l" t="t" r="r" b="b"/>
            <a:pathLst>
              <a:path w="360045">
                <a:moveTo>
                  <a:pt x="0" y="0"/>
                </a:moveTo>
                <a:lnTo>
                  <a:pt x="359664" y="0"/>
                </a:lnTo>
              </a:path>
            </a:pathLst>
          </a:custGeom>
          <a:ln w="6096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3" name="object 33"/>
          <p:cNvSpPr/>
          <p:nvPr/>
        </p:nvSpPr>
        <p:spPr>
          <a:xfrm>
            <a:off x="1444422" y="9410701"/>
            <a:ext cx="15051933" cy="10795"/>
          </a:xfrm>
          <a:custGeom>
            <a:avLst/>
            <a:gdLst/>
            <a:ahLst/>
            <a:cxnLst/>
            <a:rect l="l" t="t" r="r" b="b"/>
            <a:pathLst>
              <a:path w="6543040" h="10795">
                <a:moveTo>
                  <a:pt x="6542531" y="10667"/>
                </a:moveTo>
                <a:lnTo>
                  <a:pt x="0" y="10667"/>
                </a:lnTo>
                <a:lnTo>
                  <a:pt x="0" y="0"/>
                </a:lnTo>
                <a:lnTo>
                  <a:pt x="6542531" y="0"/>
                </a:lnTo>
                <a:lnTo>
                  <a:pt x="6542531" y="10667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4" name="object 34"/>
          <p:cNvSpPr txBox="1"/>
          <p:nvPr/>
        </p:nvSpPr>
        <p:spPr>
          <a:xfrm>
            <a:off x="16171536" y="349008"/>
            <a:ext cx="327216" cy="135935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sz="800" spc="10" dirty="0">
                <a:latin typeface="Microsoft Sans Serif"/>
                <a:cs typeface="Microsoft Sans Serif"/>
              </a:rPr>
              <a:t>11</a:t>
            </a:r>
            <a:endParaRPr sz="800">
              <a:latin typeface="Microsoft Sans Serif"/>
              <a:cs typeface="Microsoft Sans Serif"/>
            </a:endParaRPr>
          </a:p>
        </p:txBody>
      </p:sp>
      <p:sp>
        <p:nvSpPr>
          <p:cNvPr id="35" name="object 35"/>
          <p:cNvSpPr txBox="1"/>
          <p:nvPr/>
        </p:nvSpPr>
        <p:spPr>
          <a:xfrm>
            <a:off x="1415217" y="610075"/>
            <a:ext cx="6978172" cy="505588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 marR="5080">
              <a:lnSpc>
                <a:spcPct val="135700"/>
              </a:lnSpc>
              <a:spcBef>
                <a:spcPts val="100"/>
              </a:spcBef>
            </a:pPr>
            <a:r>
              <a:rPr sz="700" spc="-10" dirty="0">
                <a:latin typeface="Microsoft Sans Serif"/>
                <a:cs typeface="Microsoft Sans Serif"/>
              </a:rPr>
              <a:t>B.</a:t>
            </a:r>
            <a:r>
              <a:rPr sz="700" spc="-5" dirty="0">
                <a:latin typeface="Microsoft Sans Serif"/>
                <a:cs typeface="Microsoft Sans Serif"/>
              </a:rPr>
              <a:t> </a:t>
            </a:r>
            <a:r>
              <a:rPr sz="700" spc="5" dirty="0">
                <a:latin typeface="Microsoft Sans Serif"/>
                <a:cs typeface="Microsoft Sans Serif"/>
              </a:rPr>
              <a:t>Cálculo</a:t>
            </a:r>
            <a:r>
              <a:rPr sz="700" dirty="0">
                <a:latin typeface="Microsoft Sans Serif"/>
                <a:cs typeface="Microsoft Sans Serif"/>
              </a:rPr>
              <a:t> </a:t>
            </a:r>
            <a:r>
              <a:rPr sz="700" spc="20" dirty="0">
                <a:latin typeface="Microsoft Sans Serif"/>
                <a:cs typeface="Microsoft Sans Serif"/>
              </a:rPr>
              <a:t>de</a:t>
            </a:r>
            <a:r>
              <a:rPr sz="700" dirty="0">
                <a:latin typeface="Microsoft Sans Serif"/>
                <a:cs typeface="Microsoft Sans Serif"/>
              </a:rPr>
              <a:t> </a:t>
            </a:r>
            <a:r>
              <a:rPr sz="700" spc="10" dirty="0">
                <a:latin typeface="Microsoft Sans Serif"/>
                <a:cs typeface="Microsoft Sans Serif"/>
              </a:rPr>
              <a:t>la</a:t>
            </a:r>
            <a:r>
              <a:rPr sz="700" dirty="0">
                <a:latin typeface="Microsoft Sans Serif"/>
                <a:cs typeface="Microsoft Sans Serif"/>
              </a:rPr>
              <a:t> </a:t>
            </a:r>
            <a:r>
              <a:rPr sz="700" spc="25" dirty="0">
                <a:latin typeface="Microsoft Sans Serif"/>
                <a:cs typeface="Microsoft Sans Serif"/>
              </a:rPr>
              <a:t>corriente</a:t>
            </a:r>
            <a:r>
              <a:rPr sz="700" dirty="0">
                <a:latin typeface="Microsoft Sans Serif"/>
                <a:cs typeface="Microsoft Sans Serif"/>
              </a:rPr>
              <a:t> </a:t>
            </a:r>
            <a:r>
              <a:rPr sz="700" spc="20" dirty="0">
                <a:latin typeface="Microsoft Sans Serif"/>
                <a:cs typeface="Microsoft Sans Serif"/>
              </a:rPr>
              <a:t>de</a:t>
            </a:r>
            <a:r>
              <a:rPr sz="700" dirty="0">
                <a:latin typeface="Microsoft Sans Serif"/>
                <a:cs typeface="Microsoft Sans Serif"/>
              </a:rPr>
              <a:t> </a:t>
            </a:r>
            <a:r>
              <a:rPr sz="700" spc="5" dirty="0">
                <a:latin typeface="Microsoft Sans Serif"/>
                <a:cs typeface="Microsoft Sans Serif"/>
              </a:rPr>
              <a:t>secuencia</a:t>
            </a:r>
            <a:r>
              <a:rPr sz="700" dirty="0">
                <a:latin typeface="Microsoft Sans Serif"/>
                <a:cs typeface="Microsoft Sans Serif"/>
              </a:rPr>
              <a:t> </a:t>
            </a:r>
            <a:r>
              <a:rPr sz="700" spc="20" dirty="0">
                <a:latin typeface="Microsoft Sans Serif"/>
                <a:cs typeface="Microsoft Sans Serif"/>
              </a:rPr>
              <a:t>cero</a:t>
            </a:r>
            <a:r>
              <a:rPr sz="700" spc="-5" dirty="0">
                <a:latin typeface="Microsoft Sans Serif"/>
                <a:cs typeface="Microsoft Sans Serif"/>
              </a:rPr>
              <a:t> </a:t>
            </a:r>
            <a:r>
              <a:rPr sz="700" dirty="0">
                <a:latin typeface="Microsoft Sans Serif"/>
                <a:cs typeface="Microsoft Sans Serif"/>
              </a:rPr>
              <a:t>(3I0) </a:t>
            </a:r>
            <a:r>
              <a:rPr sz="700" spc="30" dirty="0">
                <a:latin typeface="Microsoft Sans Serif"/>
                <a:cs typeface="Microsoft Sans Serif"/>
              </a:rPr>
              <a:t>mediante</a:t>
            </a:r>
            <a:r>
              <a:rPr sz="700" dirty="0">
                <a:latin typeface="Microsoft Sans Serif"/>
                <a:cs typeface="Microsoft Sans Serif"/>
              </a:rPr>
              <a:t> </a:t>
            </a:r>
            <a:r>
              <a:rPr sz="700" spc="10" dirty="0">
                <a:latin typeface="Microsoft Sans Serif"/>
                <a:cs typeface="Microsoft Sans Serif"/>
              </a:rPr>
              <a:t>el</a:t>
            </a:r>
            <a:r>
              <a:rPr sz="700" dirty="0">
                <a:latin typeface="Microsoft Sans Serif"/>
                <a:cs typeface="Microsoft Sans Serif"/>
              </a:rPr>
              <a:t> </a:t>
            </a:r>
            <a:r>
              <a:rPr sz="700" spc="40" dirty="0">
                <a:latin typeface="Microsoft Sans Serif"/>
                <a:cs typeface="Microsoft Sans Serif"/>
              </a:rPr>
              <a:t>método</a:t>
            </a:r>
            <a:r>
              <a:rPr sz="700" dirty="0">
                <a:latin typeface="Microsoft Sans Serif"/>
                <a:cs typeface="Microsoft Sans Serif"/>
              </a:rPr>
              <a:t> </a:t>
            </a:r>
            <a:r>
              <a:rPr sz="700" spc="20" dirty="0">
                <a:latin typeface="Microsoft Sans Serif"/>
                <a:cs typeface="Microsoft Sans Serif"/>
              </a:rPr>
              <a:t>de </a:t>
            </a:r>
            <a:r>
              <a:rPr sz="700" spc="-170" dirty="0">
                <a:latin typeface="Microsoft Sans Serif"/>
                <a:cs typeface="Microsoft Sans Serif"/>
              </a:rPr>
              <a:t> </a:t>
            </a:r>
            <a:r>
              <a:rPr sz="700" spc="25" dirty="0">
                <a:latin typeface="Microsoft Sans Serif"/>
                <a:cs typeface="Microsoft Sans Serif"/>
              </a:rPr>
              <a:t>componentes</a:t>
            </a:r>
            <a:r>
              <a:rPr sz="700" spc="-10" dirty="0">
                <a:latin typeface="Microsoft Sans Serif"/>
                <a:cs typeface="Microsoft Sans Serif"/>
              </a:rPr>
              <a:t> </a:t>
            </a:r>
            <a:r>
              <a:rPr sz="700" spc="20" dirty="0">
                <a:latin typeface="Microsoft Sans Serif"/>
                <a:cs typeface="Microsoft Sans Serif"/>
              </a:rPr>
              <a:t>simétricos</a:t>
            </a:r>
            <a:endParaRPr sz="700">
              <a:latin typeface="Microsoft Sans Serif"/>
              <a:cs typeface="Microsoft Sans Serif"/>
            </a:endParaRPr>
          </a:p>
          <a:p>
            <a:pPr marL="12700" marR="36195" indent="154940">
              <a:lnSpc>
                <a:spcPct val="125000"/>
              </a:lnSpc>
              <a:spcBef>
                <a:spcPts val="270"/>
              </a:spcBef>
            </a:pPr>
            <a:r>
              <a:rPr sz="800" spc="5" dirty="0">
                <a:latin typeface="Microsoft Sans Serif"/>
                <a:cs typeface="Microsoft Sans Serif"/>
              </a:rPr>
              <a:t>Con</a:t>
            </a:r>
            <a:r>
              <a:rPr sz="800" spc="-5" dirty="0">
                <a:latin typeface="Microsoft Sans Serif"/>
                <a:cs typeface="Microsoft Sans Serif"/>
              </a:rPr>
              <a:t> </a:t>
            </a:r>
            <a:r>
              <a:rPr sz="800" spc="30" dirty="0">
                <a:latin typeface="Microsoft Sans Serif"/>
                <a:cs typeface="Microsoft Sans Serif"/>
              </a:rPr>
              <a:t>componentes</a:t>
            </a:r>
            <a:r>
              <a:rPr sz="800" spc="-5" dirty="0">
                <a:latin typeface="Microsoft Sans Serif"/>
                <a:cs typeface="Microsoft Sans Serif"/>
              </a:rPr>
              <a:t> </a:t>
            </a:r>
            <a:r>
              <a:rPr sz="800" spc="20" dirty="0">
                <a:latin typeface="Microsoft Sans Serif"/>
                <a:cs typeface="Microsoft Sans Serif"/>
              </a:rPr>
              <a:t>simétricos,</a:t>
            </a:r>
            <a:r>
              <a:rPr sz="800" spc="-5" dirty="0">
                <a:latin typeface="Microsoft Sans Serif"/>
                <a:cs typeface="Microsoft Sans Serif"/>
              </a:rPr>
              <a:t> </a:t>
            </a:r>
            <a:r>
              <a:rPr sz="800" dirty="0">
                <a:latin typeface="Microsoft Sans Serif"/>
                <a:cs typeface="Microsoft Sans Serif"/>
              </a:rPr>
              <a:t>las</a:t>
            </a:r>
            <a:r>
              <a:rPr sz="800" spc="-5" dirty="0">
                <a:latin typeface="Microsoft Sans Serif"/>
                <a:cs typeface="Microsoft Sans Serif"/>
              </a:rPr>
              <a:t> </a:t>
            </a:r>
            <a:r>
              <a:rPr sz="800" spc="15" dirty="0">
                <a:latin typeface="Microsoft Sans Serif"/>
                <a:cs typeface="Microsoft Sans Serif"/>
              </a:rPr>
              <a:t>fallas</a:t>
            </a:r>
            <a:r>
              <a:rPr sz="800" spc="-5" dirty="0">
                <a:latin typeface="Microsoft Sans Serif"/>
                <a:cs typeface="Microsoft Sans Serif"/>
              </a:rPr>
              <a:t> </a:t>
            </a:r>
            <a:r>
              <a:rPr sz="800" spc="-55" dirty="0">
                <a:latin typeface="Microsoft Sans Serif"/>
                <a:cs typeface="Microsoft Sans Serif"/>
              </a:rPr>
              <a:t>SLG</a:t>
            </a:r>
            <a:r>
              <a:rPr sz="800" spc="-5" dirty="0">
                <a:latin typeface="Microsoft Sans Serif"/>
                <a:cs typeface="Microsoft Sans Serif"/>
              </a:rPr>
              <a:t> </a:t>
            </a:r>
            <a:r>
              <a:rPr sz="800" spc="-10" dirty="0">
                <a:latin typeface="Microsoft Sans Serif"/>
                <a:cs typeface="Microsoft Sans Serif"/>
              </a:rPr>
              <a:t>se</a:t>
            </a:r>
            <a:r>
              <a:rPr sz="800" spc="-5" dirty="0">
                <a:latin typeface="Microsoft Sans Serif"/>
                <a:cs typeface="Microsoft Sans Serif"/>
              </a:rPr>
              <a:t> </a:t>
            </a:r>
            <a:r>
              <a:rPr sz="800" spc="10" dirty="0">
                <a:latin typeface="Microsoft Sans Serif"/>
                <a:cs typeface="Microsoft Sans Serif"/>
              </a:rPr>
              <a:t>calculan  </a:t>
            </a:r>
            <a:r>
              <a:rPr sz="800" spc="25" dirty="0">
                <a:latin typeface="Microsoft Sans Serif"/>
                <a:cs typeface="Microsoft Sans Serif"/>
              </a:rPr>
              <a:t>conectando</a:t>
            </a:r>
            <a:r>
              <a:rPr sz="800" spc="-10" dirty="0">
                <a:latin typeface="Microsoft Sans Serif"/>
                <a:cs typeface="Microsoft Sans Serif"/>
              </a:rPr>
              <a:t> </a:t>
            </a:r>
            <a:r>
              <a:rPr sz="800" dirty="0">
                <a:latin typeface="Microsoft Sans Serif"/>
                <a:cs typeface="Microsoft Sans Serif"/>
              </a:rPr>
              <a:t>las</a:t>
            </a:r>
            <a:r>
              <a:rPr sz="800" spc="-10" dirty="0">
                <a:latin typeface="Microsoft Sans Serif"/>
                <a:cs typeface="Microsoft Sans Serif"/>
              </a:rPr>
              <a:t> </a:t>
            </a:r>
            <a:r>
              <a:rPr sz="800" spc="20" dirty="0">
                <a:latin typeface="Microsoft Sans Serif"/>
                <a:cs typeface="Microsoft Sans Serif"/>
              </a:rPr>
              <a:t>redes</a:t>
            </a:r>
            <a:r>
              <a:rPr sz="800" spc="-5" dirty="0">
                <a:latin typeface="Microsoft Sans Serif"/>
                <a:cs typeface="Microsoft Sans Serif"/>
              </a:rPr>
              <a:t> </a:t>
            </a:r>
            <a:r>
              <a:rPr sz="800" spc="25" dirty="0">
                <a:latin typeface="Microsoft Sans Serif"/>
                <a:cs typeface="Microsoft Sans Serif"/>
              </a:rPr>
              <a:t>de</a:t>
            </a:r>
            <a:r>
              <a:rPr sz="800" spc="-10" dirty="0">
                <a:latin typeface="Microsoft Sans Serif"/>
                <a:cs typeface="Microsoft Sans Serif"/>
              </a:rPr>
              <a:t> </a:t>
            </a:r>
            <a:r>
              <a:rPr sz="800" spc="10" dirty="0">
                <a:latin typeface="Microsoft Sans Serif"/>
                <a:cs typeface="Microsoft Sans Serif"/>
              </a:rPr>
              <a:t>secuencia</a:t>
            </a:r>
            <a:r>
              <a:rPr sz="800" spc="-5" dirty="0">
                <a:latin typeface="Microsoft Sans Serif"/>
                <a:cs typeface="Microsoft Sans Serif"/>
              </a:rPr>
              <a:t> </a:t>
            </a:r>
            <a:r>
              <a:rPr sz="800" spc="20" dirty="0">
                <a:latin typeface="Microsoft Sans Serif"/>
                <a:cs typeface="Microsoft Sans Serif"/>
              </a:rPr>
              <a:t>positiva,</a:t>
            </a:r>
            <a:r>
              <a:rPr sz="800" spc="-10" dirty="0">
                <a:latin typeface="Microsoft Sans Serif"/>
                <a:cs typeface="Microsoft Sans Serif"/>
              </a:rPr>
              <a:t> </a:t>
            </a:r>
            <a:r>
              <a:rPr sz="800" spc="25" dirty="0">
                <a:latin typeface="Microsoft Sans Serif"/>
                <a:cs typeface="Microsoft Sans Serif"/>
              </a:rPr>
              <a:t>negativa</a:t>
            </a:r>
            <a:r>
              <a:rPr sz="800" spc="-5" dirty="0">
                <a:latin typeface="Microsoft Sans Serif"/>
                <a:cs typeface="Microsoft Sans Serif"/>
              </a:rPr>
              <a:t> </a:t>
            </a:r>
            <a:r>
              <a:rPr sz="800" spc="5" dirty="0">
                <a:latin typeface="Microsoft Sans Serif"/>
                <a:cs typeface="Microsoft Sans Serif"/>
              </a:rPr>
              <a:t>y</a:t>
            </a:r>
            <a:r>
              <a:rPr sz="800" spc="-10" dirty="0">
                <a:latin typeface="Microsoft Sans Serif"/>
                <a:cs typeface="Microsoft Sans Serif"/>
              </a:rPr>
              <a:t> </a:t>
            </a:r>
            <a:r>
              <a:rPr sz="800" spc="20" dirty="0">
                <a:latin typeface="Microsoft Sans Serif"/>
                <a:cs typeface="Microsoft Sans Serif"/>
              </a:rPr>
              <a:t>cero</a:t>
            </a:r>
            <a:r>
              <a:rPr sz="800" spc="-5" dirty="0">
                <a:latin typeface="Microsoft Sans Serif"/>
                <a:cs typeface="Microsoft Sans Serif"/>
              </a:rPr>
              <a:t> </a:t>
            </a:r>
            <a:r>
              <a:rPr sz="800" spc="25" dirty="0">
                <a:latin typeface="Microsoft Sans Serif"/>
                <a:cs typeface="Microsoft Sans Serif"/>
              </a:rPr>
              <a:t>en </a:t>
            </a:r>
            <a:r>
              <a:rPr sz="800" spc="-200" dirty="0">
                <a:latin typeface="Microsoft Sans Serif"/>
                <a:cs typeface="Microsoft Sans Serif"/>
              </a:rPr>
              <a:t> </a:t>
            </a:r>
            <a:r>
              <a:rPr sz="800" spc="10" dirty="0">
                <a:latin typeface="Microsoft Sans Serif"/>
                <a:cs typeface="Microsoft Sans Serif"/>
              </a:rPr>
              <a:t>serie,</a:t>
            </a:r>
            <a:r>
              <a:rPr sz="800" spc="-5" dirty="0">
                <a:latin typeface="Microsoft Sans Serif"/>
                <a:cs typeface="Microsoft Sans Serif"/>
              </a:rPr>
              <a:t> </a:t>
            </a:r>
            <a:r>
              <a:rPr sz="800" spc="35" dirty="0">
                <a:latin typeface="Microsoft Sans Serif"/>
                <a:cs typeface="Microsoft Sans Serif"/>
              </a:rPr>
              <a:t>como</a:t>
            </a:r>
            <a:r>
              <a:rPr sz="800" spc="-5" dirty="0">
                <a:latin typeface="Microsoft Sans Serif"/>
                <a:cs typeface="Microsoft Sans Serif"/>
              </a:rPr>
              <a:t> </a:t>
            </a:r>
            <a:r>
              <a:rPr sz="800" spc="-10" dirty="0">
                <a:latin typeface="Microsoft Sans Serif"/>
                <a:cs typeface="Microsoft Sans Serif"/>
              </a:rPr>
              <a:t>se</a:t>
            </a:r>
            <a:r>
              <a:rPr sz="800" spc="-5" dirty="0">
                <a:latin typeface="Microsoft Sans Serif"/>
                <a:cs typeface="Microsoft Sans Serif"/>
              </a:rPr>
              <a:t> </a:t>
            </a:r>
            <a:r>
              <a:rPr sz="800" spc="35" dirty="0">
                <a:latin typeface="Microsoft Sans Serif"/>
                <a:cs typeface="Microsoft Sans Serif"/>
              </a:rPr>
              <a:t>muestra</a:t>
            </a:r>
            <a:r>
              <a:rPr sz="800" spc="-5" dirty="0">
                <a:latin typeface="Microsoft Sans Serif"/>
                <a:cs typeface="Microsoft Sans Serif"/>
              </a:rPr>
              <a:t> </a:t>
            </a:r>
            <a:r>
              <a:rPr sz="800" spc="25" dirty="0">
                <a:latin typeface="Microsoft Sans Serif"/>
                <a:cs typeface="Microsoft Sans Serif"/>
              </a:rPr>
              <a:t>en</a:t>
            </a:r>
            <a:r>
              <a:rPr sz="800" spc="-5" dirty="0">
                <a:latin typeface="Microsoft Sans Serif"/>
                <a:cs typeface="Microsoft Sans Serif"/>
              </a:rPr>
              <a:t> </a:t>
            </a:r>
            <a:r>
              <a:rPr sz="800" spc="10" dirty="0">
                <a:latin typeface="Microsoft Sans Serif"/>
                <a:cs typeface="Microsoft Sans Serif"/>
              </a:rPr>
              <a:t>la</a:t>
            </a:r>
            <a:r>
              <a:rPr sz="800" spc="-5" dirty="0">
                <a:latin typeface="Microsoft Sans Serif"/>
                <a:cs typeface="Microsoft Sans Serif"/>
              </a:rPr>
              <a:t> Fig. </a:t>
            </a:r>
            <a:r>
              <a:rPr sz="800" spc="5" dirty="0">
                <a:latin typeface="Microsoft Sans Serif"/>
                <a:cs typeface="Microsoft Sans Serif"/>
              </a:rPr>
              <a:t>15,</a:t>
            </a:r>
            <a:r>
              <a:rPr sz="800" spc="-5" dirty="0">
                <a:latin typeface="Microsoft Sans Serif"/>
                <a:cs typeface="Microsoft Sans Serif"/>
              </a:rPr>
              <a:t> </a:t>
            </a:r>
            <a:r>
              <a:rPr sz="800" spc="5" dirty="0">
                <a:latin typeface="Microsoft Sans Serif"/>
                <a:cs typeface="Microsoft Sans Serif"/>
              </a:rPr>
              <a:t>y</a:t>
            </a:r>
            <a:r>
              <a:rPr sz="800" spc="-5" dirty="0">
                <a:latin typeface="Microsoft Sans Serif"/>
                <a:cs typeface="Microsoft Sans Serif"/>
              </a:rPr>
              <a:t> </a:t>
            </a:r>
            <a:r>
              <a:rPr sz="800" spc="25" dirty="0">
                <a:latin typeface="Microsoft Sans Serif"/>
                <a:cs typeface="Microsoft Sans Serif"/>
              </a:rPr>
              <a:t>resolviendo</a:t>
            </a:r>
            <a:r>
              <a:rPr sz="800" spc="-5" dirty="0">
                <a:latin typeface="Microsoft Sans Serif"/>
                <a:cs typeface="Microsoft Sans Serif"/>
              </a:rPr>
              <a:t> </a:t>
            </a:r>
            <a:r>
              <a:rPr sz="800" spc="25" dirty="0">
                <a:latin typeface="Microsoft Sans Serif"/>
                <a:cs typeface="Microsoft Sans Serif"/>
              </a:rPr>
              <a:t>para</a:t>
            </a:r>
            <a:r>
              <a:rPr sz="800" spc="-5" dirty="0">
                <a:latin typeface="Microsoft Sans Serif"/>
                <a:cs typeface="Microsoft Sans Serif"/>
              </a:rPr>
              <a:t> </a:t>
            </a:r>
            <a:r>
              <a:rPr sz="800" spc="15" dirty="0">
                <a:latin typeface="Microsoft Sans Serif"/>
                <a:cs typeface="Microsoft Sans Serif"/>
              </a:rPr>
              <a:t>I</a:t>
            </a:r>
            <a:r>
              <a:rPr sz="500" spc="15" dirty="0">
                <a:latin typeface="Microsoft Sans Serif"/>
                <a:cs typeface="Microsoft Sans Serif"/>
              </a:rPr>
              <a:t>0</a:t>
            </a:r>
            <a:r>
              <a:rPr sz="800" spc="15" dirty="0">
                <a:latin typeface="Microsoft Sans Serif"/>
                <a:cs typeface="Microsoft Sans Serif"/>
              </a:rPr>
              <a:t>.</a:t>
            </a:r>
            <a:endParaRPr sz="800">
              <a:latin typeface="Microsoft Sans Serif"/>
              <a:cs typeface="Microsoft Sans Serif"/>
            </a:endParaRPr>
          </a:p>
        </p:txBody>
      </p:sp>
      <p:sp>
        <p:nvSpPr>
          <p:cNvPr id="36" name="object 36"/>
          <p:cNvSpPr txBox="1"/>
          <p:nvPr/>
        </p:nvSpPr>
        <p:spPr>
          <a:xfrm>
            <a:off x="9089710" y="613629"/>
            <a:ext cx="7242574" cy="310341"/>
          </a:xfrm>
          <a:prstGeom prst="rect">
            <a:avLst/>
          </a:prstGeom>
        </p:spPr>
        <p:txBody>
          <a:bodyPr vert="horz" wrap="square" lIns="0" tIns="27940" rIns="0" bIns="0" rtlCol="0">
            <a:spAutoFit/>
          </a:bodyPr>
          <a:lstStyle/>
          <a:p>
            <a:pPr marL="166370">
              <a:lnSpc>
                <a:spcPct val="100000"/>
              </a:lnSpc>
              <a:spcBef>
                <a:spcPts val="220"/>
              </a:spcBef>
            </a:pPr>
            <a:r>
              <a:rPr sz="850" spc="-30" dirty="0">
                <a:latin typeface="Microsoft Sans Serif"/>
                <a:cs typeface="Microsoft Sans Serif"/>
              </a:rPr>
              <a:t>Sea</a:t>
            </a:r>
            <a:r>
              <a:rPr sz="850" spc="-5" dirty="0">
                <a:latin typeface="Microsoft Sans Serif"/>
                <a:cs typeface="Microsoft Sans Serif"/>
              </a:rPr>
              <a:t> </a:t>
            </a:r>
            <a:r>
              <a:rPr sz="850" spc="5" dirty="0">
                <a:latin typeface="Microsoft Sans Serif"/>
                <a:cs typeface="Microsoft Sans Serif"/>
              </a:rPr>
              <a:t>Z</a:t>
            </a:r>
            <a:r>
              <a:rPr sz="550" spc="5" dirty="0">
                <a:latin typeface="Microsoft Sans Serif"/>
                <a:cs typeface="Microsoft Sans Serif"/>
              </a:rPr>
              <a:t>0eq.</a:t>
            </a:r>
            <a:r>
              <a:rPr sz="850" spc="5" dirty="0">
                <a:latin typeface="Microsoft Sans Serif"/>
                <a:cs typeface="Microsoft Sans Serif"/>
              </a:rPr>
              <a:t>ser</a:t>
            </a:r>
            <a:r>
              <a:rPr sz="850" dirty="0">
                <a:latin typeface="Microsoft Sans Serif"/>
                <a:cs typeface="Microsoft Sans Serif"/>
              </a:rPr>
              <a:t> </a:t>
            </a:r>
            <a:r>
              <a:rPr sz="850" spc="10" dirty="0">
                <a:latin typeface="Microsoft Sans Serif"/>
                <a:cs typeface="Microsoft Sans Serif"/>
              </a:rPr>
              <a:t>la</a:t>
            </a:r>
            <a:r>
              <a:rPr sz="850" dirty="0">
                <a:latin typeface="Microsoft Sans Serif"/>
                <a:cs typeface="Microsoft Sans Serif"/>
              </a:rPr>
              <a:t> </a:t>
            </a:r>
            <a:r>
              <a:rPr sz="850" spc="30" dirty="0">
                <a:latin typeface="Microsoft Sans Serif"/>
                <a:cs typeface="Microsoft Sans Serif"/>
              </a:rPr>
              <a:t>combinación</a:t>
            </a:r>
            <a:r>
              <a:rPr sz="850" dirty="0">
                <a:latin typeface="Microsoft Sans Serif"/>
                <a:cs typeface="Microsoft Sans Serif"/>
              </a:rPr>
              <a:t> </a:t>
            </a:r>
            <a:r>
              <a:rPr sz="850" spc="20" dirty="0">
                <a:latin typeface="Microsoft Sans Serif"/>
                <a:cs typeface="Microsoft Sans Serif"/>
              </a:rPr>
              <a:t>paralela</a:t>
            </a:r>
            <a:r>
              <a:rPr sz="850" spc="-5" dirty="0">
                <a:latin typeface="Microsoft Sans Serif"/>
                <a:cs typeface="Microsoft Sans Serif"/>
              </a:rPr>
              <a:t> </a:t>
            </a:r>
            <a:r>
              <a:rPr sz="850" spc="25" dirty="0">
                <a:latin typeface="Microsoft Sans Serif"/>
                <a:cs typeface="Microsoft Sans Serif"/>
              </a:rPr>
              <a:t>equivalente</a:t>
            </a:r>
            <a:r>
              <a:rPr sz="850" dirty="0">
                <a:latin typeface="Microsoft Sans Serif"/>
                <a:cs typeface="Microsoft Sans Serif"/>
              </a:rPr>
              <a:t> </a:t>
            </a:r>
            <a:r>
              <a:rPr sz="850" spc="25" dirty="0">
                <a:latin typeface="Microsoft Sans Serif"/>
                <a:cs typeface="Microsoft Sans Serif"/>
              </a:rPr>
              <a:t>de</a:t>
            </a:r>
            <a:r>
              <a:rPr sz="850" dirty="0">
                <a:latin typeface="Microsoft Sans Serif"/>
                <a:cs typeface="Microsoft Sans Serif"/>
              </a:rPr>
              <a:t> </a:t>
            </a:r>
            <a:r>
              <a:rPr sz="850" spc="10" dirty="0">
                <a:latin typeface="Microsoft Sans Serif"/>
                <a:cs typeface="Microsoft Sans Serif"/>
              </a:rPr>
              <a:t>3R</a:t>
            </a:r>
            <a:r>
              <a:rPr sz="550" spc="10" dirty="0">
                <a:latin typeface="Microsoft Sans Serif"/>
                <a:cs typeface="Microsoft Sans Serif"/>
              </a:rPr>
              <a:t>norte</a:t>
            </a:r>
            <a:r>
              <a:rPr sz="850" spc="10" dirty="0">
                <a:latin typeface="Microsoft Sans Serif"/>
                <a:cs typeface="Microsoft Sans Serif"/>
              </a:rPr>
              <a:t>y</a:t>
            </a:r>
            <a:endParaRPr sz="850">
              <a:latin typeface="Microsoft Sans Serif"/>
              <a:cs typeface="Microsoft Sans Serif"/>
            </a:endParaRPr>
          </a:p>
          <a:p>
            <a:pPr marL="12700">
              <a:lnSpc>
                <a:spcPct val="100000"/>
              </a:lnSpc>
              <a:spcBef>
                <a:spcPts val="130"/>
              </a:spcBef>
            </a:pPr>
            <a:r>
              <a:rPr sz="900" spc="185" dirty="0">
                <a:latin typeface="Microsoft Sans Serif"/>
                <a:cs typeface="Microsoft Sans Serif"/>
              </a:rPr>
              <a:t>–</a:t>
            </a:r>
            <a:r>
              <a:rPr sz="900" spc="-45" dirty="0">
                <a:latin typeface="Microsoft Sans Serif"/>
                <a:cs typeface="Microsoft Sans Serif"/>
              </a:rPr>
              <a:t> </a:t>
            </a:r>
            <a:r>
              <a:rPr sz="900" spc="-15" dirty="0">
                <a:latin typeface="Microsoft Sans Serif"/>
                <a:cs typeface="Microsoft Sans Serif"/>
              </a:rPr>
              <a:t>jX</a:t>
            </a:r>
            <a:r>
              <a:rPr sz="550" spc="-15" dirty="0">
                <a:latin typeface="Microsoft Sans Serif"/>
                <a:cs typeface="Microsoft Sans Serif"/>
              </a:rPr>
              <a:t>0c</a:t>
            </a:r>
            <a:r>
              <a:rPr sz="900" spc="-15" dirty="0">
                <a:latin typeface="Microsoft Sans Serif"/>
                <a:cs typeface="Microsoft Sans Serif"/>
              </a:rPr>
              <a:t>:</a:t>
            </a:r>
            <a:endParaRPr sz="900">
              <a:latin typeface="Microsoft Sans Serif"/>
              <a:cs typeface="Microsoft Sans Serif"/>
            </a:endParaRPr>
          </a:p>
        </p:txBody>
      </p:sp>
      <p:sp>
        <p:nvSpPr>
          <p:cNvPr id="37" name="object 37"/>
          <p:cNvSpPr txBox="1"/>
          <p:nvPr/>
        </p:nvSpPr>
        <p:spPr>
          <a:xfrm>
            <a:off x="10267537" y="913897"/>
            <a:ext cx="4798680" cy="19749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sz="950" dirty="0">
                <a:latin typeface="Microsoft Sans Serif"/>
                <a:cs typeface="Microsoft Sans Serif"/>
              </a:rPr>
              <a:t>z</a:t>
            </a:r>
            <a:r>
              <a:rPr sz="550" dirty="0">
                <a:latin typeface="Microsoft Sans Serif"/>
                <a:cs typeface="Microsoft Sans Serif"/>
              </a:rPr>
              <a:t>0eq.</a:t>
            </a:r>
            <a:r>
              <a:rPr sz="950" dirty="0">
                <a:latin typeface="Microsoft Sans Serif"/>
                <a:cs typeface="Microsoft Sans Serif"/>
              </a:rPr>
              <a:t>=</a:t>
            </a:r>
            <a:r>
              <a:rPr sz="950" spc="-20" dirty="0">
                <a:latin typeface="Microsoft Sans Serif"/>
                <a:cs typeface="Microsoft Sans Serif"/>
              </a:rPr>
              <a:t> </a:t>
            </a:r>
            <a:r>
              <a:rPr sz="950" spc="5" dirty="0">
                <a:latin typeface="Microsoft Sans Serif"/>
                <a:cs typeface="Microsoft Sans Serif"/>
              </a:rPr>
              <a:t>0,5</a:t>
            </a:r>
            <a:r>
              <a:rPr sz="1200" spc="5" dirty="0">
                <a:latin typeface="Microsoft Sans Serif"/>
                <a:cs typeface="Microsoft Sans Serif"/>
              </a:rPr>
              <a:t>(</a:t>
            </a:r>
            <a:r>
              <a:rPr sz="950" spc="5" dirty="0">
                <a:latin typeface="Microsoft Sans Serif"/>
                <a:cs typeface="Microsoft Sans Serif"/>
              </a:rPr>
              <a:t>6780-j6780</a:t>
            </a:r>
            <a:r>
              <a:rPr sz="1200" spc="5" dirty="0">
                <a:latin typeface="Microsoft Sans Serif"/>
                <a:cs typeface="Microsoft Sans Serif"/>
              </a:rPr>
              <a:t>)</a:t>
            </a:r>
            <a:r>
              <a:rPr sz="950" spc="5" dirty="0">
                <a:latin typeface="Microsoft Sans Serif"/>
                <a:cs typeface="Microsoft Sans Serif"/>
              </a:rPr>
              <a:t>=3390</a:t>
            </a:r>
            <a:r>
              <a:rPr sz="950" spc="-20" dirty="0">
                <a:latin typeface="Microsoft Sans Serif"/>
                <a:cs typeface="Microsoft Sans Serif"/>
              </a:rPr>
              <a:t> </a:t>
            </a:r>
            <a:r>
              <a:rPr sz="950" spc="75" dirty="0">
                <a:latin typeface="Cambria"/>
                <a:cs typeface="Cambria"/>
              </a:rPr>
              <a:t>−</a:t>
            </a:r>
            <a:r>
              <a:rPr sz="950" spc="30" dirty="0">
                <a:latin typeface="Cambria"/>
                <a:cs typeface="Cambria"/>
              </a:rPr>
              <a:t> </a:t>
            </a:r>
            <a:r>
              <a:rPr sz="950" spc="15" dirty="0">
                <a:latin typeface="Microsoft Sans Serif"/>
                <a:cs typeface="Microsoft Sans Serif"/>
              </a:rPr>
              <a:t>j3390Ω</a:t>
            </a:r>
            <a:endParaRPr sz="950">
              <a:latin typeface="Microsoft Sans Serif"/>
              <a:cs typeface="Microsoft Sans Serif"/>
            </a:endParaRPr>
          </a:p>
        </p:txBody>
      </p:sp>
      <p:sp>
        <p:nvSpPr>
          <p:cNvPr id="38" name="object 38"/>
          <p:cNvSpPr txBox="1"/>
          <p:nvPr/>
        </p:nvSpPr>
        <p:spPr>
          <a:xfrm>
            <a:off x="16080193" y="939296"/>
            <a:ext cx="401716" cy="166712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sz="1000" spc="-20" dirty="0">
                <a:latin typeface="Microsoft Sans Serif"/>
                <a:cs typeface="Microsoft Sans Serif"/>
              </a:rPr>
              <a:t>(4)</a:t>
            </a:r>
            <a:endParaRPr sz="1000">
              <a:latin typeface="Microsoft Sans Serif"/>
              <a:cs typeface="Microsoft Sans Serif"/>
            </a:endParaRPr>
          </a:p>
        </p:txBody>
      </p:sp>
      <p:sp>
        <p:nvSpPr>
          <p:cNvPr id="39" name="object 39"/>
          <p:cNvSpPr txBox="1"/>
          <p:nvPr/>
        </p:nvSpPr>
        <p:spPr>
          <a:xfrm>
            <a:off x="9089711" y="1132281"/>
            <a:ext cx="7008848" cy="538609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 marR="5080" indent="153670">
              <a:lnSpc>
                <a:spcPct val="125000"/>
              </a:lnSpc>
              <a:spcBef>
                <a:spcPts val="100"/>
              </a:spcBef>
            </a:pPr>
            <a:r>
              <a:rPr sz="800" spc="-15" dirty="0">
                <a:latin typeface="Microsoft Sans Serif"/>
                <a:cs typeface="Microsoft Sans Serif"/>
              </a:rPr>
              <a:t>La</a:t>
            </a:r>
            <a:r>
              <a:rPr sz="800" spc="-5" dirty="0">
                <a:latin typeface="Microsoft Sans Serif"/>
                <a:cs typeface="Microsoft Sans Serif"/>
              </a:rPr>
              <a:t> </a:t>
            </a:r>
            <a:r>
              <a:rPr sz="800" spc="30" dirty="0">
                <a:latin typeface="Microsoft Sans Serif"/>
                <a:cs typeface="Microsoft Sans Serif"/>
              </a:rPr>
              <a:t>tensión</a:t>
            </a:r>
            <a:r>
              <a:rPr sz="800" spc="-5" dirty="0">
                <a:latin typeface="Microsoft Sans Serif"/>
                <a:cs typeface="Microsoft Sans Serif"/>
              </a:rPr>
              <a:t> </a:t>
            </a:r>
            <a:r>
              <a:rPr sz="800" spc="25" dirty="0">
                <a:latin typeface="Microsoft Sans Serif"/>
                <a:cs typeface="Microsoft Sans Serif"/>
              </a:rPr>
              <a:t>de</a:t>
            </a:r>
            <a:r>
              <a:rPr sz="800" spc="-5" dirty="0">
                <a:latin typeface="Microsoft Sans Serif"/>
                <a:cs typeface="Microsoft Sans Serif"/>
              </a:rPr>
              <a:t> </a:t>
            </a:r>
            <a:r>
              <a:rPr sz="800" spc="10" dirty="0">
                <a:latin typeface="Microsoft Sans Serif"/>
                <a:cs typeface="Microsoft Sans Serif"/>
              </a:rPr>
              <a:t>secuencia</a:t>
            </a:r>
            <a:r>
              <a:rPr sz="800" spc="-5" dirty="0">
                <a:latin typeface="Microsoft Sans Serif"/>
                <a:cs typeface="Microsoft Sans Serif"/>
              </a:rPr>
              <a:t> </a:t>
            </a:r>
            <a:r>
              <a:rPr sz="800" spc="20" dirty="0">
                <a:latin typeface="Microsoft Sans Serif"/>
                <a:cs typeface="Microsoft Sans Serif"/>
              </a:rPr>
              <a:t>cero</a:t>
            </a:r>
            <a:r>
              <a:rPr sz="800" spc="-5" dirty="0">
                <a:latin typeface="Microsoft Sans Serif"/>
                <a:cs typeface="Microsoft Sans Serif"/>
              </a:rPr>
              <a:t> </a:t>
            </a:r>
            <a:r>
              <a:rPr sz="800" spc="-10" dirty="0">
                <a:latin typeface="Microsoft Sans Serif"/>
                <a:cs typeface="Microsoft Sans Serif"/>
              </a:rPr>
              <a:t>es</a:t>
            </a:r>
            <a:r>
              <a:rPr sz="800" spc="-5" dirty="0">
                <a:latin typeface="Microsoft Sans Serif"/>
                <a:cs typeface="Microsoft Sans Serif"/>
              </a:rPr>
              <a:t> </a:t>
            </a:r>
            <a:r>
              <a:rPr sz="800" spc="35" dirty="0">
                <a:latin typeface="Microsoft Sans Serif"/>
                <a:cs typeface="Microsoft Sans Serif"/>
              </a:rPr>
              <a:t>aproximadamente</a:t>
            </a:r>
            <a:r>
              <a:rPr sz="800" spc="-5" dirty="0">
                <a:latin typeface="Microsoft Sans Serif"/>
                <a:cs typeface="Microsoft Sans Serif"/>
              </a:rPr>
              <a:t> </a:t>
            </a:r>
            <a:r>
              <a:rPr sz="800" spc="25" dirty="0">
                <a:latin typeface="Microsoft Sans Serif"/>
                <a:cs typeface="Microsoft Sans Serif"/>
              </a:rPr>
              <a:t>igual</a:t>
            </a:r>
            <a:r>
              <a:rPr sz="800" spc="-5" dirty="0">
                <a:latin typeface="Microsoft Sans Serif"/>
                <a:cs typeface="Microsoft Sans Serif"/>
              </a:rPr>
              <a:t> </a:t>
            </a:r>
            <a:r>
              <a:rPr sz="800" dirty="0">
                <a:latin typeface="Microsoft Sans Serif"/>
                <a:cs typeface="Microsoft Sans Serif"/>
              </a:rPr>
              <a:t>a</a:t>
            </a:r>
            <a:r>
              <a:rPr sz="800" spc="-5" dirty="0">
                <a:latin typeface="Microsoft Sans Serif"/>
                <a:cs typeface="Microsoft Sans Serif"/>
              </a:rPr>
              <a:t> </a:t>
            </a:r>
            <a:r>
              <a:rPr sz="800" spc="10" dirty="0">
                <a:latin typeface="Microsoft Sans Serif"/>
                <a:cs typeface="Microsoft Sans Serif"/>
              </a:rPr>
              <a:t>la </a:t>
            </a:r>
            <a:r>
              <a:rPr sz="800" spc="-200" dirty="0">
                <a:latin typeface="Microsoft Sans Serif"/>
                <a:cs typeface="Microsoft Sans Serif"/>
              </a:rPr>
              <a:t> </a:t>
            </a:r>
            <a:r>
              <a:rPr sz="800" spc="30" dirty="0">
                <a:latin typeface="Microsoft Sans Serif"/>
                <a:cs typeface="Microsoft Sans Serif"/>
              </a:rPr>
              <a:t>tensión</a:t>
            </a:r>
            <a:r>
              <a:rPr sz="800" spc="-10" dirty="0">
                <a:latin typeface="Microsoft Sans Serif"/>
                <a:cs typeface="Microsoft Sans Serif"/>
              </a:rPr>
              <a:t> </a:t>
            </a:r>
            <a:r>
              <a:rPr sz="800" spc="20" dirty="0">
                <a:latin typeface="Microsoft Sans Serif"/>
                <a:cs typeface="Microsoft Sans Serif"/>
              </a:rPr>
              <a:t>fase-tierra</a:t>
            </a:r>
            <a:r>
              <a:rPr sz="800" spc="-5" dirty="0">
                <a:latin typeface="Microsoft Sans Serif"/>
                <a:cs typeface="Microsoft Sans Serif"/>
              </a:rPr>
              <a:t> </a:t>
            </a:r>
            <a:r>
              <a:rPr sz="800" spc="25" dirty="0">
                <a:latin typeface="Microsoft Sans Serif"/>
                <a:cs typeface="Microsoft Sans Serif"/>
              </a:rPr>
              <a:t>del</a:t>
            </a:r>
            <a:r>
              <a:rPr sz="800" spc="-5" dirty="0">
                <a:latin typeface="Microsoft Sans Serif"/>
                <a:cs typeface="Microsoft Sans Serif"/>
              </a:rPr>
              <a:t> </a:t>
            </a:r>
            <a:r>
              <a:rPr sz="800" spc="30" dirty="0">
                <a:latin typeface="Microsoft Sans Serif"/>
                <a:cs typeface="Microsoft Sans Serif"/>
              </a:rPr>
              <a:t>generador:</a:t>
            </a:r>
            <a:endParaRPr sz="800">
              <a:latin typeface="Microsoft Sans Serif"/>
              <a:cs typeface="Microsoft Sans Serif"/>
            </a:endParaRPr>
          </a:p>
          <a:p>
            <a:pPr marL="875030">
              <a:lnSpc>
                <a:spcPct val="100000"/>
              </a:lnSpc>
              <a:spcBef>
                <a:spcPts val="375"/>
              </a:spcBef>
            </a:pPr>
            <a:r>
              <a:rPr sz="950" spc="-25" dirty="0">
                <a:latin typeface="Microsoft Sans Serif"/>
                <a:cs typeface="Microsoft Sans Serif"/>
              </a:rPr>
              <a:t>V</a:t>
            </a:r>
            <a:r>
              <a:rPr sz="550" spc="-25" dirty="0">
                <a:latin typeface="Microsoft Sans Serif"/>
                <a:cs typeface="Microsoft Sans Serif"/>
              </a:rPr>
              <a:t>0</a:t>
            </a:r>
            <a:r>
              <a:rPr sz="950" spc="-25" dirty="0">
                <a:latin typeface="Microsoft Sans Serif"/>
                <a:cs typeface="Microsoft Sans Serif"/>
              </a:rPr>
              <a:t>= </a:t>
            </a:r>
            <a:r>
              <a:rPr sz="950" spc="15" dirty="0">
                <a:latin typeface="Microsoft Sans Serif"/>
                <a:cs typeface="Microsoft Sans Serif"/>
              </a:rPr>
              <a:t>22000</a:t>
            </a:r>
            <a:r>
              <a:rPr sz="950" spc="-25" dirty="0">
                <a:latin typeface="Microsoft Sans Serif"/>
                <a:cs typeface="Microsoft Sans Serif"/>
              </a:rPr>
              <a:t> 3V </a:t>
            </a:r>
            <a:r>
              <a:rPr sz="950" spc="-15" dirty="0">
                <a:latin typeface="Microsoft Sans Serif"/>
                <a:cs typeface="Microsoft Sans Serif"/>
              </a:rPr>
              <a:t>=</a:t>
            </a:r>
            <a:r>
              <a:rPr sz="950" spc="-25" dirty="0">
                <a:latin typeface="Microsoft Sans Serif"/>
                <a:cs typeface="Microsoft Sans Serif"/>
              </a:rPr>
              <a:t> </a:t>
            </a:r>
            <a:r>
              <a:rPr sz="950" dirty="0">
                <a:latin typeface="Microsoft Sans Serif"/>
                <a:cs typeface="Microsoft Sans Serif"/>
              </a:rPr>
              <a:t>12700V</a:t>
            </a:r>
            <a:endParaRPr sz="950">
              <a:latin typeface="Microsoft Sans Serif"/>
              <a:cs typeface="Microsoft Sans Serif"/>
            </a:endParaRPr>
          </a:p>
          <a:p>
            <a:pPr marL="166370">
              <a:lnSpc>
                <a:spcPct val="100000"/>
              </a:lnSpc>
              <a:spcBef>
                <a:spcPts val="715"/>
              </a:spcBef>
            </a:pPr>
            <a:r>
              <a:rPr sz="550" spc="5" dirty="0">
                <a:latin typeface="Microsoft Sans Serif"/>
                <a:cs typeface="Microsoft Sans Serif"/>
              </a:rPr>
              <a:t>Entonces</a:t>
            </a:r>
            <a:r>
              <a:rPr sz="550" dirty="0">
                <a:latin typeface="Microsoft Sans Serif"/>
                <a:cs typeface="Microsoft Sans Serif"/>
              </a:rPr>
              <a:t> </a:t>
            </a:r>
            <a:r>
              <a:rPr sz="550" spc="5" dirty="0">
                <a:latin typeface="Microsoft Sans Serif"/>
                <a:cs typeface="Microsoft Sans Serif"/>
              </a:rPr>
              <a:t>yo</a:t>
            </a:r>
            <a:r>
              <a:rPr sz="350" spc="5" dirty="0">
                <a:latin typeface="Microsoft Sans Serif"/>
                <a:cs typeface="Microsoft Sans Serif"/>
              </a:rPr>
              <a:t>0n</a:t>
            </a:r>
            <a:r>
              <a:rPr sz="550" spc="5" dirty="0">
                <a:latin typeface="Microsoft Sans Serif"/>
                <a:cs typeface="Microsoft Sans Serif"/>
              </a:rPr>
              <a:t>se</a:t>
            </a:r>
            <a:r>
              <a:rPr sz="550" dirty="0">
                <a:latin typeface="Microsoft Sans Serif"/>
                <a:cs typeface="Microsoft Sans Serif"/>
              </a:rPr>
              <a:t> </a:t>
            </a:r>
            <a:r>
              <a:rPr sz="550" spc="20" dirty="0">
                <a:latin typeface="Microsoft Sans Serif"/>
                <a:cs typeface="Microsoft Sans Serif"/>
              </a:rPr>
              <a:t>puede</a:t>
            </a:r>
            <a:r>
              <a:rPr sz="550" spc="5" dirty="0">
                <a:latin typeface="Microsoft Sans Serif"/>
                <a:cs typeface="Microsoft Sans Serif"/>
              </a:rPr>
              <a:t> </a:t>
            </a:r>
            <a:r>
              <a:rPr sz="550" spc="10" dirty="0">
                <a:latin typeface="Microsoft Sans Serif"/>
                <a:cs typeface="Microsoft Sans Serif"/>
              </a:rPr>
              <a:t>calcular</a:t>
            </a:r>
            <a:r>
              <a:rPr sz="550" dirty="0">
                <a:latin typeface="Microsoft Sans Serif"/>
                <a:cs typeface="Microsoft Sans Serif"/>
              </a:rPr>
              <a:t> </a:t>
            </a:r>
            <a:r>
              <a:rPr sz="550" spc="15" dirty="0">
                <a:latin typeface="Microsoft Sans Serif"/>
                <a:cs typeface="Microsoft Sans Serif"/>
              </a:rPr>
              <a:t>de</a:t>
            </a:r>
            <a:r>
              <a:rPr sz="550" dirty="0">
                <a:latin typeface="Microsoft Sans Serif"/>
                <a:cs typeface="Microsoft Sans Serif"/>
              </a:rPr>
              <a:t> </a:t>
            </a:r>
            <a:r>
              <a:rPr sz="550" spc="5" dirty="0">
                <a:latin typeface="Microsoft Sans Serif"/>
                <a:cs typeface="Microsoft Sans Serif"/>
              </a:rPr>
              <a:t>la </a:t>
            </a:r>
            <a:r>
              <a:rPr sz="550" spc="15" dirty="0">
                <a:latin typeface="Microsoft Sans Serif"/>
                <a:cs typeface="Microsoft Sans Serif"/>
              </a:rPr>
              <a:t>siguiente</a:t>
            </a:r>
            <a:r>
              <a:rPr sz="550" dirty="0">
                <a:latin typeface="Microsoft Sans Serif"/>
                <a:cs typeface="Microsoft Sans Serif"/>
              </a:rPr>
              <a:t> </a:t>
            </a:r>
            <a:r>
              <a:rPr sz="550" spc="15" dirty="0">
                <a:latin typeface="Microsoft Sans Serif"/>
                <a:cs typeface="Microsoft Sans Serif"/>
              </a:rPr>
              <a:t>manera:</a:t>
            </a:r>
            <a:endParaRPr sz="550">
              <a:latin typeface="Microsoft Sans Serif"/>
              <a:cs typeface="Microsoft Sans Serif"/>
            </a:endParaRPr>
          </a:p>
        </p:txBody>
      </p:sp>
      <p:sp>
        <p:nvSpPr>
          <p:cNvPr id="40" name="object 40"/>
          <p:cNvSpPr txBox="1"/>
          <p:nvPr/>
        </p:nvSpPr>
        <p:spPr>
          <a:xfrm>
            <a:off x="4952648" y="1530614"/>
            <a:ext cx="1064913" cy="120546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  <a:tabLst>
                <a:tab pos="182880" algn="l"/>
                <a:tab pos="449580" algn="l"/>
              </a:tabLst>
            </a:pPr>
            <a:r>
              <a:rPr sz="700" u="sng" dirty="0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 	</a:t>
            </a:r>
            <a:r>
              <a:rPr sz="700" u="sng" spc="25" dirty="0">
                <a:uFill>
                  <a:solidFill>
                    <a:srgbClr val="000000"/>
                  </a:solidFill>
                </a:uFill>
                <a:latin typeface="Microsoft Sans Serif"/>
                <a:cs typeface="Microsoft Sans Serif"/>
              </a:rPr>
              <a:t>I</a:t>
            </a:r>
            <a:r>
              <a:rPr sz="450" u="sng" spc="25" dirty="0">
                <a:uFill>
                  <a:solidFill>
                    <a:srgbClr val="000000"/>
                  </a:solidFill>
                </a:uFill>
                <a:latin typeface="Microsoft Sans Serif"/>
                <a:cs typeface="Microsoft Sans Serif"/>
              </a:rPr>
              <a:t>1	</a:t>
            </a:r>
            <a:endParaRPr sz="450">
              <a:latin typeface="Microsoft Sans Serif"/>
              <a:cs typeface="Microsoft Sans Serif"/>
            </a:endParaRPr>
          </a:p>
        </p:txBody>
      </p:sp>
      <p:sp>
        <p:nvSpPr>
          <p:cNvPr id="41" name="object 41"/>
          <p:cNvSpPr txBox="1"/>
          <p:nvPr/>
        </p:nvSpPr>
        <p:spPr>
          <a:xfrm>
            <a:off x="16072273" y="1478763"/>
            <a:ext cx="401716" cy="166712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sz="1000" spc="-20" dirty="0">
                <a:latin typeface="Microsoft Sans Serif"/>
                <a:cs typeface="Microsoft Sans Serif"/>
              </a:rPr>
              <a:t>(5)</a:t>
            </a:r>
            <a:endParaRPr sz="1000">
              <a:latin typeface="Microsoft Sans Serif"/>
              <a:cs typeface="Microsoft Sans Serif"/>
            </a:endParaRPr>
          </a:p>
        </p:txBody>
      </p:sp>
      <p:sp>
        <p:nvSpPr>
          <p:cNvPr id="42" name="object 42"/>
          <p:cNvSpPr txBox="1"/>
          <p:nvPr/>
        </p:nvSpPr>
        <p:spPr>
          <a:xfrm>
            <a:off x="2656328" y="1829323"/>
            <a:ext cx="311147" cy="120546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sz="700" spc="-25" dirty="0">
                <a:latin typeface="Microsoft Sans Serif"/>
                <a:cs typeface="Microsoft Sans Serif"/>
              </a:rPr>
              <a:t>z</a:t>
            </a:r>
            <a:r>
              <a:rPr sz="450" spc="15" dirty="0">
                <a:latin typeface="Microsoft Sans Serif"/>
                <a:cs typeface="Microsoft Sans Serif"/>
              </a:rPr>
              <a:t>1g</a:t>
            </a:r>
            <a:endParaRPr sz="450">
              <a:latin typeface="Microsoft Sans Serif"/>
              <a:cs typeface="Microsoft Sans Serif"/>
            </a:endParaRPr>
          </a:p>
        </p:txBody>
      </p:sp>
      <p:sp>
        <p:nvSpPr>
          <p:cNvPr id="43" name="object 43"/>
          <p:cNvSpPr txBox="1"/>
          <p:nvPr/>
        </p:nvSpPr>
        <p:spPr>
          <a:xfrm>
            <a:off x="3729122" y="1861552"/>
            <a:ext cx="623755" cy="66685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sz="350" spc="-15" dirty="0">
                <a:latin typeface="Microsoft Sans Serif"/>
                <a:cs typeface="Microsoft Sans Serif"/>
              </a:rPr>
              <a:t>z</a:t>
            </a:r>
            <a:r>
              <a:rPr sz="250" dirty="0">
                <a:latin typeface="Microsoft Sans Serif"/>
                <a:cs typeface="Microsoft Sans Serif"/>
              </a:rPr>
              <a:t>1</a:t>
            </a:r>
            <a:r>
              <a:rPr sz="350" spc="-10" dirty="0">
                <a:latin typeface="Microsoft Sans Serif"/>
                <a:cs typeface="Microsoft Sans Serif"/>
              </a:rPr>
              <a:t>AUTOBÚS</a:t>
            </a:r>
            <a:endParaRPr sz="350">
              <a:latin typeface="Microsoft Sans Serif"/>
              <a:cs typeface="Microsoft Sans Serif"/>
            </a:endParaRPr>
          </a:p>
        </p:txBody>
      </p:sp>
      <p:sp>
        <p:nvSpPr>
          <p:cNvPr id="44" name="object 44"/>
          <p:cNvSpPr txBox="1"/>
          <p:nvPr/>
        </p:nvSpPr>
        <p:spPr>
          <a:xfrm>
            <a:off x="5324278" y="1817102"/>
            <a:ext cx="277549" cy="120546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sz="700" spc="-25" dirty="0">
                <a:latin typeface="Microsoft Sans Serif"/>
                <a:cs typeface="Microsoft Sans Serif"/>
              </a:rPr>
              <a:t>z</a:t>
            </a:r>
            <a:r>
              <a:rPr sz="450" spc="20" dirty="0">
                <a:latin typeface="Microsoft Sans Serif"/>
                <a:cs typeface="Microsoft Sans Serif"/>
              </a:rPr>
              <a:t>1t</a:t>
            </a:r>
            <a:endParaRPr sz="450">
              <a:latin typeface="Microsoft Sans Serif"/>
              <a:cs typeface="Microsoft Sans Serif"/>
            </a:endParaRPr>
          </a:p>
        </p:txBody>
      </p:sp>
      <p:sp>
        <p:nvSpPr>
          <p:cNvPr id="45" name="object 45"/>
          <p:cNvSpPr txBox="1"/>
          <p:nvPr/>
        </p:nvSpPr>
        <p:spPr>
          <a:xfrm>
            <a:off x="6453215" y="1829323"/>
            <a:ext cx="293618" cy="120546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sz="700" spc="-25" dirty="0">
                <a:latin typeface="Microsoft Sans Serif"/>
                <a:cs typeface="Microsoft Sans Serif"/>
              </a:rPr>
              <a:t>z</a:t>
            </a:r>
            <a:r>
              <a:rPr sz="450" spc="-5" dirty="0">
                <a:latin typeface="Microsoft Sans Serif"/>
                <a:cs typeface="Microsoft Sans Serif"/>
              </a:rPr>
              <a:t>1s</a:t>
            </a:r>
            <a:endParaRPr sz="450">
              <a:latin typeface="Microsoft Sans Serif"/>
              <a:cs typeface="Microsoft Sans Serif"/>
            </a:endParaRPr>
          </a:p>
        </p:txBody>
      </p:sp>
      <p:sp>
        <p:nvSpPr>
          <p:cNvPr id="46" name="object 46"/>
          <p:cNvSpPr txBox="1"/>
          <p:nvPr/>
        </p:nvSpPr>
        <p:spPr>
          <a:xfrm>
            <a:off x="10684961" y="1960618"/>
            <a:ext cx="673422" cy="159018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sz="950" spc="55" dirty="0">
                <a:latin typeface="Microsoft Sans Serif"/>
                <a:cs typeface="Microsoft Sans Serif"/>
              </a:rPr>
              <a:t>I</a:t>
            </a:r>
            <a:r>
              <a:rPr sz="550" spc="20" dirty="0">
                <a:latin typeface="Microsoft Sans Serif"/>
                <a:cs typeface="Microsoft Sans Serif"/>
              </a:rPr>
              <a:t>0n</a:t>
            </a:r>
            <a:r>
              <a:rPr sz="950" spc="-15" dirty="0">
                <a:latin typeface="Microsoft Sans Serif"/>
                <a:cs typeface="Microsoft Sans Serif"/>
              </a:rPr>
              <a:t>=</a:t>
            </a:r>
            <a:r>
              <a:rPr sz="950" spc="-430" dirty="0">
                <a:latin typeface="Cambria"/>
                <a:cs typeface="Cambria"/>
              </a:rPr>
              <a:t>⎜⎜</a:t>
            </a:r>
            <a:endParaRPr sz="950">
              <a:latin typeface="Cambria"/>
              <a:cs typeface="Cambria"/>
            </a:endParaRPr>
          </a:p>
        </p:txBody>
      </p:sp>
      <p:sp>
        <p:nvSpPr>
          <p:cNvPr id="47" name="object 47"/>
          <p:cNvSpPr txBox="1"/>
          <p:nvPr/>
        </p:nvSpPr>
        <p:spPr>
          <a:xfrm>
            <a:off x="11308963" y="2054846"/>
            <a:ext cx="496667" cy="166712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sz="1000" spc="-455" dirty="0">
                <a:latin typeface="Cambria"/>
                <a:cs typeface="Cambria"/>
              </a:rPr>
              <a:t>⎝</a:t>
            </a:r>
            <a:r>
              <a:rPr sz="1000" spc="-45" dirty="0">
                <a:latin typeface="Microsoft Sans Serif"/>
                <a:cs typeface="Microsoft Sans Serif"/>
              </a:rPr>
              <a:t>3R</a:t>
            </a:r>
            <a:endParaRPr sz="1000">
              <a:latin typeface="Microsoft Sans Serif"/>
              <a:cs typeface="Microsoft Sans Serif"/>
            </a:endParaRPr>
          </a:p>
        </p:txBody>
      </p:sp>
      <p:sp>
        <p:nvSpPr>
          <p:cNvPr id="48" name="object 48"/>
          <p:cNvSpPr txBox="1"/>
          <p:nvPr/>
        </p:nvSpPr>
        <p:spPr>
          <a:xfrm>
            <a:off x="11911930" y="1921296"/>
            <a:ext cx="159226" cy="105157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sz="600" spc="5" dirty="0">
                <a:latin typeface="Microsoft Sans Serif"/>
                <a:cs typeface="Microsoft Sans Serif"/>
              </a:rPr>
              <a:t>0</a:t>
            </a:r>
            <a:endParaRPr sz="600">
              <a:latin typeface="Microsoft Sans Serif"/>
              <a:cs typeface="Microsoft Sans Serif"/>
            </a:endParaRPr>
          </a:p>
        </p:txBody>
      </p:sp>
      <p:sp>
        <p:nvSpPr>
          <p:cNvPr id="49" name="object 49"/>
          <p:cNvSpPr txBox="1"/>
          <p:nvPr/>
        </p:nvSpPr>
        <p:spPr>
          <a:xfrm>
            <a:off x="11250532" y="1850663"/>
            <a:ext cx="2699531" cy="166712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38100">
              <a:lnSpc>
                <a:spcPct val="100000"/>
              </a:lnSpc>
              <a:spcBef>
                <a:spcPts val="100"/>
              </a:spcBef>
              <a:tabLst>
                <a:tab pos="471805" algn="l"/>
                <a:tab pos="675005" algn="l"/>
                <a:tab pos="1134745" algn="l"/>
              </a:tabLst>
            </a:pPr>
            <a:r>
              <a:rPr sz="1000" spc="-455" dirty="0">
                <a:latin typeface="Cambria"/>
                <a:cs typeface="Cambria"/>
              </a:rPr>
              <a:t>⎛</a:t>
            </a:r>
            <a:r>
              <a:rPr sz="1500" u="sng" spc="1395" baseline="-8333" dirty="0">
                <a:uFill>
                  <a:solidFill>
                    <a:srgbClr val="000000"/>
                  </a:solidFill>
                </a:uFill>
                <a:latin typeface="Cambria"/>
                <a:cs typeface="Cambria"/>
              </a:rPr>
              <a:t> </a:t>
            </a:r>
            <a:r>
              <a:rPr sz="1500" u="sng" spc="-104" baseline="-8333" dirty="0">
                <a:uFill>
                  <a:solidFill>
                    <a:srgbClr val="000000"/>
                  </a:solidFill>
                </a:uFill>
                <a:latin typeface="Microsoft Sans Serif"/>
                <a:cs typeface="Microsoft Sans Serif"/>
              </a:rPr>
              <a:t>V	</a:t>
            </a:r>
            <a:r>
              <a:rPr sz="1000" spc="-455" dirty="0">
                <a:latin typeface="Cambria"/>
                <a:cs typeface="Cambria"/>
              </a:rPr>
              <a:t>⎞	</a:t>
            </a:r>
            <a:r>
              <a:rPr sz="1000" u="sng" spc="-455" dirty="0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 	</a:t>
            </a:r>
            <a:endParaRPr sz="1000">
              <a:latin typeface="Times New Roman"/>
              <a:cs typeface="Times New Roman"/>
            </a:endParaRPr>
          </a:p>
        </p:txBody>
      </p:sp>
      <p:sp>
        <p:nvSpPr>
          <p:cNvPr id="50" name="object 50"/>
          <p:cNvSpPr txBox="1"/>
          <p:nvPr/>
        </p:nvSpPr>
        <p:spPr>
          <a:xfrm>
            <a:off x="12778480" y="1855039"/>
            <a:ext cx="958273" cy="379095"/>
          </a:xfrm>
          <a:prstGeom prst="rect">
            <a:avLst/>
          </a:prstGeom>
        </p:spPr>
        <p:txBody>
          <a:bodyPr vert="horz" wrap="square" lIns="0" tIns="32384" rIns="0" bIns="0" rtlCol="0">
            <a:spAutoFit/>
          </a:bodyPr>
          <a:lstStyle/>
          <a:p>
            <a:pPr marL="64135">
              <a:lnSpc>
                <a:spcPct val="100000"/>
              </a:lnSpc>
              <a:spcBef>
                <a:spcPts val="254"/>
              </a:spcBef>
            </a:pPr>
            <a:r>
              <a:rPr sz="1000" spc="15" dirty="0">
                <a:latin typeface="Microsoft Sans Serif"/>
                <a:cs typeface="Microsoft Sans Serif"/>
              </a:rPr>
              <a:t>1</a:t>
            </a:r>
            <a:r>
              <a:rPr sz="1000" spc="-175" dirty="0">
                <a:latin typeface="Microsoft Sans Serif"/>
                <a:cs typeface="Microsoft Sans Serif"/>
              </a:rPr>
              <a:t>2</a:t>
            </a:r>
            <a:r>
              <a:rPr sz="1000" spc="15" dirty="0">
                <a:latin typeface="Microsoft Sans Serif"/>
                <a:cs typeface="Microsoft Sans Serif"/>
              </a:rPr>
              <a:t>700</a:t>
            </a:r>
            <a:endParaRPr sz="1000">
              <a:latin typeface="Microsoft Sans Serif"/>
              <a:cs typeface="Microsoft Sans Serif"/>
            </a:endParaRPr>
          </a:p>
          <a:p>
            <a:pPr marL="12700">
              <a:lnSpc>
                <a:spcPct val="100000"/>
              </a:lnSpc>
              <a:spcBef>
                <a:spcPts val="165"/>
              </a:spcBef>
            </a:pPr>
            <a:r>
              <a:rPr sz="800" spc="-5" dirty="0">
                <a:latin typeface="Microsoft Sans Serif"/>
                <a:cs typeface="Microsoft Sans Serif"/>
              </a:rPr>
              <a:t>3</a:t>
            </a:r>
            <a:r>
              <a:rPr sz="1050" spc="-5" dirty="0">
                <a:latin typeface="Microsoft Sans Serif"/>
                <a:cs typeface="Microsoft Sans Serif"/>
              </a:rPr>
              <a:t>(</a:t>
            </a:r>
            <a:r>
              <a:rPr sz="800" spc="-5" dirty="0">
                <a:latin typeface="Microsoft Sans Serif"/>
                <a:cs typeface="Microsoft Sans Serif"/>
              </a:rPr>
              <a:t>2260</a:t>
            </a:r>
            <a:r>
              <a:rPr sz="1050" spc="-5" dirty="0">
                <a:latin typeface="Microsoft Sans Serif"/>
                <a:cs typeface="Microsoft Sans Serif"/>
              </a:rPr>
              <a:t>)</a:t>
            </a:r>
            <a:endParaRPr sz="1050">
              <a:latin typeface="Microsoft Sans Serif"/>
              <a:cs typeface="Microsoft Sans Serif"/>
            </a:endParaRPr>
          </a:p>
        </p:txBody>
      </p:sp>
      <p:sp>
        <p:nvSpPr>
          <p:cNvPr id="51" name="object 51"/>
          <p:cNvSpPr txBox="1"/>
          <p:nvPr/>
        </p:nvSpPr>
        <p:spPr>
          <a:xfrm>
            <a:off x="12516491" y="1958840"/>
            <a:ext cx="226422" cy="166712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sz="1000" spc="-15" dirty="0">
                <a:latin typeface="Microsoft Sans Serif"/>
                <a:cs typeface="Microsoft Sans Serif"/>
              </a:rPr>
              <a:t>=</a:t>
            </a:r>
            <a:endParaRPr sz="1000">
              <a:latin typeface="Microsoft Sans Serif"/>
              <a:cs typeface="Microsoft Sans Serif"/>
            </a:endParaRPr>
          </a:p>
        </p:txBody>
      </p:sp>
      <p:sp>
        <p:nvSpPr>
          <p:cNvPr id="52" name="object 52"/>
          <p:cNvSpPr txBox="1"/>
          <p:nvPr/>
        </p:nvSpPr>
        <p:spPr>
          <a:xfrm>
            <a:off x="12351130" y="2022843"/>
            <a:ext cx="148998" cy="166712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sz="1000" spc="-455" dirty="0">
                <a:latin typeface="Cambria"/>
                <a:cs typeface="Cambria"/>
              </a:rPr>
              <a:t>⎟</a:t>
            </a:r>
            <a:endParaRPr sz="1000">
              <a:latin typeface="Cambria"/>
              <a:cs typeface="Cambria"/>
            </a:endParaRPr>
          </a:p>
        </p:txBody>
      </p:sp>
      <p:sp>
        <p:nvSpPr>
          <p:cNvPr id="53" name="object 53"/>
          <p:cNvSpPr txBox="1"/>
          <p:nvPr/>
        </p:nvSpPr>
        <p:spPr>
          <a:xfrm>
            <a:off x="13849994" y="1966968"/>
            <a:ext cx="967040" cy="151323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sz="900" dirty="0">
                <a:latin typeface="Microsoft Sans Serif"/>
                <a:cs typeface="Microsoft Sans Serif"/>
              </a:rPr>
              <a:t>=1,87</a:t>
            </a:r>
            <a:r>
              <a:rPr sz="900" spc="-60" dirty="0">
                <a:latin typeface="Microsoft Sans Serif"/>
                <a:cs typeface="Microsoft Sans Serif"/>
              </a:rPr>
              <a:t> </a:t>
            </a:r>
            <a:r>
              <a:rPr sz="900" spc="-30" dirty="0">
                <a:latin typeface="Microsoft Sans Serif"/>
                <a:cs typeface="Microsoft Sans Serif"/>
              </a:rPr>
              <a:t>A</a:t>
            </a:r>
            <a:endParaRPr sz="900">
              <a:latin typeface="Microsoft Sans Serif"/>
              <a:cs typeface="Microsoft Sans Serif"/>
            </a:endParaRPr>
          </a:p>
        </p:txBody>
      </p:sp>
      <p:sp>
        <p:nvSpPr>
          <p:cNvPr id="54" name="object 54"/>
          <p:cNvSpPr txBox="1"/>
          <p:nvPr/>
        </p:nvSpPr>
        <p:spPr>
          <a:xfrm>
            <a:off x="16073743" y="1954268"/>
            <a:ext cx="401716" cy="166712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sz="1000" spc="-20" dirty="0">
                <a:latin typeface="Microsoft Sans Serif"/>
                <a:cs typeface="Microsoft Sans Serif"/>
              </a:rPr>
              <a:t>(6)</a:t>
            </a:r>
            <a:endParaRPr sz="1000">
              <a:latin typeface="Microsoft Sans Serif"/>
              <a:cs typeface="Microsoft Sans Serif"/>
            </a:endParaRPr>
          </a:p>
        </p:txBody>
      </p:sp>
      <p:sp>
        <p:nvSpPr>
          <p:cNvPr id="55" name="object 55"/>
          <p:cNvSpPr txBox="1"/>
          <p:nvPr/>
        </p:nvSpPr>
        <p:spPr>
          <a:xfrm>
            <a:off x="11834718" y="2131349"/>
            <a:ext cx="667579" cy="112851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sz="400" spc="20" dirty="0">
                <a:latin typeface="Microsoft Sans Serif"/>
                <a:cs typeface="Microsoft Sans Serif"/>
              </a:rPr>
              <a:t>norte</a:t>
            </a:r>
            <a:r>
              <a:rPr sz="400" spc="-5" dirty="0">
                <a:latin typeface="Microsoft Sans Serif"/>
                <a:cs typeface="Microsoft Sans Serif"/>
              </a:rPr>
              <a:t> </a:t>
            </a:r>
            <a:r>
              <a:rPr sz="400" spc="5" dirty="0">
                <a:latin typeface="Microsoft Sans Serif"/>
                <a:cs typeface="Microsoft Sans Serif"/>
              </a:rPr>
              <a:t>(pri)</a:t>
            </a:r>
            <a:r>
              <a:rPr sz="650" spc="-295" dirty="0">
                <a:latin typeface="Cambria"/>
                <a:cs typeface="Cambria"/>
              </a:rPr>
              <a:t>⎠</a:t>
            </a:r>
            <a:endParaRPr sz="650">
              <a:latin typeface="Cambria"/>
              <a:cs typeface="Cambria"/>
            </a:endParaRPr>
          </a:p>
        </p:txBody>
      </p:sp>
      <p:sp>
        <p:nvSpPr>
          <p:cNvPr id="56" name="object 56"/>
          <p:cNvSpPr txBox="1"/>
          <p:nvPr/>
        </p:nvSpPr>
        <p:spPr>
          <a:xfrm>
            <a:off x="2684291" y="2300258"/>
            <a:ext cx="458687" cy="120546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sz="700" spc="45" dirty="0">
                <a:latin typeface="Microsoft Sans Serif"/>
                <a:cs typeface="Microsoft Sans Serif"/>
              </a:rPr>
              <a:t>mi</a:t>
            </a:r>
            <a:r>
              <a:rPr sz="450" spc="15" dirty="0">
                <a:latin typeface="Microsoft Sans Serif"/>
                <a:cs typeface="Microsoft Sans Serif"/>
              </a:rPr>
              <a:t>1g</a:t>
            </a:r>
            <a:endParaRPr sz="450">
              <a:latin typeface="Microsoft Sans Serif"/>
              <a:cs typeface="Microsoft Sans Serif"/>
            </a:endParaRPr>
          </a:p>
        </p:txBody>
      </p:sp>
      <p:sp>
        <p:nvSpPr>
          <p:cNvPr id="57" name="object 57"/>
          <p:cNvSpPr txBox="1"/>
          <p:nvPr/>
        </p:nvSpPr>
        <p:spPr>
          <a:xfrm>
            <a:off x="3651942" y="2300258"/>
            <a:ext cx="316990" cy="120546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sz="700" spc="-60" dirty="0">
                <a:latin typeface="Microsoft Sans Serif"/>
                <a:cs typeface="Microsoft Sans Serif"/>
              </a:rPr>
              <a:t>X</a:t>
            </a:r>
            <a:r>
              <a:rPr sz="450" spc="-5" dirty="0">
                <a:latin typeface="Microsoft Sans Serif"/>
                <a:cs typeface="Microsoft Sans Serif"/>
              </a:rPr>
              <a:t>1c</a:t>
            </a:r>
            <a:endParaRPr sz="450">
              <a:latin typeface="Microsoft Sans Serif"/>
              <a:cs typeface="Microsoft Sans Serif"/>
            </a:endParaRPr>
          </a:p>
        </p:txBody>
      </p:sp>
      <p:sp>
        <p:nvSpPr>
          <p:cNvPr id="58" name="object 58"/>
          <p:cNvSpPr txBox="1"/>
          <p:nvPr/>
        </p:nvSpPr>
        <p:spPr>
          <a:xfrm>
            <a:off x="6453214" y="2300258"/>
            <a:ext cx="441157" cy="120546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sz="700" spc="45" dirty="0">
                <a:latin typeface="Microsoft Sans Serif"/>
                <a:cs typeface="Microsoft Sans Serif"/>
              </a:rPr>
              <a:t>mi</a:t>
            </a:r>
            <a:r>
              <a:rPr sz="450" spc="-5" dirty="0">
                <a:latin typeface="Microsoft Sans Serif"/>
                <a:cs typeface="Microsoft Sans Serif"/>
              </a:rPr>
              <a:t>1s</a:t>
            </a:r>
            <a:endParaRPr sz="450">
              <a:latin typeface="Microsoft Sans Serif"/>
              <a:cs typeface="Microsoft Sans Serif"/>
            </a:endParaRPr>
          </a:p>
        </p:txBody>
      </p:sp>
      <p:sp>
        <p:nvSpPr>
          <p:cNvPr id="59" name="object 59"/>
          <p:cNvSpPr txBox="1"/>
          <p:nvPr/>
        </p:nvSpPr>
        <p:spPr>
          <a:xfrm>
            <a:off x="9031242" y="2261598"/>
            <a:ext cx="7527425" cy="536044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38100" marR="30480" indent="153670">
              <a:lnSpc>
                <a:spcPct val="125000"/>
              </a:lnSpc>
              <a:spcBef>
                <a:spcPts val="100"/>
              </a:spcBef>
            </a:pPr>
            <a:r>
              <a:rPr sz="800" spc="-15" dirty="0">
                <a:latin typeface="Microsoft Sans Serif"/>
                <a:cs typeface="Microsoft Sans Serif"/>
              </a:rPr>
              <a:t>La</a:t>
            </a:r>
            <a:r>
              <a:rPr sz="800" spc="-5" dirty="0">
                <a:latin typeface="Microsoft Sans Serif"/>
                <a:cs typeface="Microsoft Sans Serif"/>
              </a:rPr>
              <a:t> </a:t>
            </a:r>
            <a:r>
              <a:rPr sz="800" spc="30" dirty="0">
                <a:latin typeface="Microsoft Sans Serif"/>
                <a:cs typeface="Microsoft Sans Serif"/>
              </a:rPr>
              <a:t>corriente</a:t>
            </a:r>
            <a:r>
              <a:rPr sz="800" spc="-5" dirty="0">
                <a:latin typeface="Microsoft Sans Serif"/>
                <a:cs typeface="Microsoft Sans Serif"/>
              </a:rPr>
              <a:t> </a:t>
            </a:r>
            <a:r>
              <a:rPr sz="800" spc="40" dirty="0">
                <a:latin typeface="Microsoft Sans Serif"/>
                <a:cs typeface="Microsoft Sans Serif"/>
              </a:rPr>
              <a:t>total</a:t>
            </a:r>
            <a:r>
              <a:rPr sz="800" spc="-5" dirty="0">
                <a:latin typeface="Microsoft Sans Serif"/>
                <a:cs typeface="Microsoft Sans Serif"/>
              </a:rPr>
              <a:t> </a:t>
            </a:r>
            <a:r>
              <a:rPr sz="800" spc="25" dirty="0">
                <a:latin typeface="Microsoft Sans Serif"/>
                <a:cs typeface="Microsoft Sans Serif"/>
              </a:rPr>
              <a:t>de</a:t>
            </a:r>
            <a:r>
              <a:rPr sz="800" spc="-5" dirty="0">
                <a:latin typeface="Microsoft Sans Serif"/>
                <a:cs typeface="Microsoft Sans Serif"/>
              </a:rPr>
              <a:t> </a:t>
            </a:r>
            <a:r>
              <a:rPr sz="800" spc="10" dirty="0">
                <a:latin typeface="Microsoft Sans Serif"/>
                <a:cs typeface="Microsoft Sans Serif"/>
              </a:rPr>
              <a:t>secuencia</a:t>
            </a:r>
            <a:r>
              <a:rPr sz="800" spc="-5" dirty="0">
                <a:latin typeface="Microsoft Sans Serif"/>
                <a:cs typeface="Microsoft Sans Serif"/>
              </a:rPr>
              <a:t> </a:t>
            </a:r>
            <a:r>
              <a:rPr sz="800" spc="20" dirty="0">
                <a:latin typeface="Microsoft Sans Serif"/>
                <a:cs typeface="Microsoft Sans Serif"/>
              </a:rPr>
              <a:t>cero</a:t>
            </a:r>
            <a:r>
              <a:rPr sz="800" spc="-5" dirty="0">
                <a:latin typeface="Microsoft Sans Serif"/>
                <a:cs typeface="Microsoft Sans Serif"/>
              </a:rPr>
              <a:t> </a:t>
            </a:r>
            <a:r>
              <a:rPr sz="800" spc="-10" dirty="0">
                <a:latin typeface="Microsoft Sans Serif"/>
                <a:cs typeface="Microsoft Sans Serif"/>
              </a:rPr>
              <a:t>es</a:t>
            </a:r>
            <a:r>
              <a:rPr sz="800" spc="-5" dirty="0">
                <a:latin typeface="Microsoft Sans Serif"/>
                <a:cs typeface="Microsoft Sans Serif"/>
              </a:rPr>
              <a:t> </a:t>
            </a:r>
            <a:r>
              <a:rPr sz="800" spc="15" dirty="0">
                <a:latin typeface="Microsoft Sans Serif"/>
                <a:cs typeface="Microsoft Sans Serif"/>
              </a:rPr>
              <a:t>I</a:t>
            </a:r>
            <a:r>
              <a:rPr sz="500" spc="15" dirty="0">
                <a:latin typeface="Microsoft Sans Serif"/>
                <a:cs typeface="Microsoft Sans Serif"/>
              </a:rPr>
              <a:t>0</a:t>
            </a:r>
            <a:r>
              <a:rPr sz="800" spc="15" dirty="0">
                <a:latin typeface="Microsoft Sans Serif"/>
                <a:cs typeface="Microsoft Sans Serif"/>
              </a:rPr>
              <a:t>=</a:t>
            </a:r>
            <a:r>
              <a:rPr sz="800" dirty="0">
                <a:latin typeface="Microsoft Sans Serif"/>
                <a:cs typeface="Microsoft Sans Serif"/>
              </a:rPr>
              <a:t> </a:t>
            </a:r>
            <a:r>
              <a:rPr sz="800" spc="5" dirty="0">
                <a:latin typeface="Microsoft Sans Serif"/>
                <a:cs typeface="Microsoft Sans Serif"/>
              </a:rPr>
              <a:t>1,87</a:t>
            </a:r>
            <a:r>
              <a:rPr sz="800" spc="-5" dirty="0">
                <a:latin typeface="Microsoft Sans Serif"/>
                <a:cs typeface="Microsoft Sans Serif"/>
              </a:rPr>
              <a:t> </a:t>
            </a:r>
            <a:r>
              <a:rPr sz="800" spc="-10" dirty="0">
                <a:latin typeface="Microsoft Sans Serif"/>
                <a:cs typeface="Microsoft Sans Serif"/>
              </a:rPr>
              <a:t>+</a:t>
            </a:r>
            <a:r>
              <a:rPr sz="800" spc="-5" dirty="0">
                <a:latin typeface="Microsoft Sans Serif"/>
                <a:cs typeface="Microsoft Sans Serif"/>
              </a:rPr>
              <a:t> </a:t>
            </a:r>
            <a:r>
              <a:rPr sz="800" spc="10" dirty="0">
                <a:latin typeface="Microsoft Sans Serif"/>
                <a:cs typeface="Microsoft Sans Serif"/>
              </a:rPr>
              <a:t>j1,87</a:t>
            </a:r>
            <a:r>
              <a:rPr sz="800" spc="-5" dirty="0">
                <a:latin typeface="Microsoft Sans Serif"/>
                <a:cs typeface="Microsoft Sans Serif"/>
              </a:rPr>
              <a:t> </a:t>
            </a:r>
            <a:r>
              <a:rPr sz="800" spc="-20" dirty="0">
                <a:latin typeface="Microsoft Sans Serif"/>
                <a:cs typeface="Microsoft Sans Serif"/>
              </a:rPr>
              <a:t>A,</a:t>
            </a:r>
            <a:r>
              <a:rPr sz="800" spc="-5" dirty="0">
                <a:latin typeface="Microsoft Sans Serif"/>
                <a:cs typeface="Microsoft Sans Serif"/>
              </a:rPr>
              <a:t> </a:t>
            </a:r>
            <a:r>
              <a:rPr sz="800" spc="40" dirty="0">
                <a:latin typeface="Microsoft Sans Serif"/>
                <a:cs typeface="Microsoft Sans Serif"/>
              </a:rPr>
              <a:t>porque </a:t>
            </a:r>
            <a:r>
              <a:rPr sz="800" spc="-195" dirty="0">
                <a:latin typeface="Microsoft Sans Serif"/>
                <a:cs typeface="Microsoft Sans Serif"/>
              </a:rPr>
              <a:t> </a:t>
            </a:r>
            <a:r>
              <a:rPr sz="800" spc="5" dirty="0">
                <a:latin typeface="Microsoft Sans Serif"/>
                <a:cs typeface="Microsoft Sans Serif"/>
              </a:rPr>
              <a:t>3R</a:t>
            </a:r>
            <a:r>
              <a:rPr sz="500" spc="5" dirty="0">
                <a:latin typeface="Microsoft Sans Serif"/>
                <a:cs typeface="Microsoft Sans Serif"/>
              </a:rPr>
              <a:t>norte(pri)</a:t>
            </a:r>
            <a:r>
              <a:rPr sz="800" spc="5" dirty="0">
                <a:latin typeface="Microsoft Sans Serif"/>
                <a:cs typeface="Microsoft Sans Serif"/>
              </a:rPr>
              <a:t>es</a:t>
            </a:r>
            <a:r>
              <a:rPr sz="800" spc="-10" dirty="0">
                <a:latin typeface="Microsoft Sans Serif"/>
                <a:cs typeface="Microsoft Sans Serif"/>
              </a:rPr>
              <a:t> </a:t>
            </a:r>
            <a:r>
              <a:rPr sz="800" spc="25" dirty="0">
                <a:latin typeface="Microsoft Sans Serif"/>
                <a:cs typeface="Microsoft Sans Serif"/>
              </a:rPr>
              <a:t>igual</a:t>
            </a:r>
            <a:r>
              <a:rPr sz="800" spc="-5" dirty="0">
                <a:latin typeface="Microsoft Sans Serif"/>
                <a:cs typeface="Microsoft Sans Serif"/>
              </a:rPr>
              <a:t> </a:t>
            </a:r>
            <a:r>
              <a:rPr sz="800" dirty="0">
                <a:latin typeface="Microsoft Sans Serif"/>
                <a:cs typeface="Microsoft Sans Serif"/>
              </a:rPr>
              <a:t>a</a:t>
            </a:r>
            <a:r>
              <a:rPr sz="800" spc="-5" dirty="0">
                <a:latin typeface="Microsoft Sans Serif"/>
                <a:cs typeface="Microsoft Sans Serif"/>
              </a:rPr>
              <a:t> </a:t>
            </a:r>
            <a:r>
              <a:rPr sz="800" dirty="0">
                <a:latin typeface="Microsoft Sans Serif"/>
                <a:cs typeface="Microsoft Sans Serif"/>
              </a:rPr>
              <a:t>x</a:t>
            </a:r>
            <a:r>
              <a:rPr sz="500" dirty="0">
                <a:latin typeface="Microsoft Sans Serif"/>
                <a:cs typeface="Microsoft Sans Serif"/>
              </a:rPr>
              <a:t>0c</a:t>
            </a:r>
            <a:r>
              <a:rPr sz="800" dirty="0">
                <a:latin typeface="Microsoft Sans Serif"/>
                <a:cs typeface="Microsoft Sans Serif"/>
              </a:rPr>
              <a:t>,</a:t>
            </a:r>
            <a:r>
              <a:rPr sz="800" spc="-5" dirty="0">
                <a:latin typeface="Microsoft Sans Serif"/>
                <a:cs typeface="Microsoft Sans Serif"/>
              </a:rPr>
              <a:t> </a:t>
            </a:r>
            <a:r>
              <a:rPr sz="800" spc="35" dirty="0">
                <a:latin typeface="Microsoft Sans Serif"/>
                <a:cs typeface="Microsoft Sans Serif"/>
              </a:rPr>
              <a:t>porque:</a:t>
            </a:r>
            <a:endParaRPr sz="800">
              <a:latin typeface="Microsoft Sans Serif"/>
              <a:cs typeface="Microsoft Sans Serif"/>
            </a:endParaRPr>
          </a:p>
          <a:p>
            <a:pPr marL="996315">
              <a:lnSpc>
                <a:spcPct val="100000"/>
              </a:lnSpc>
              <a:spcBef>
                <a:spcPts val="210"/>
              </a:spcBef>
            </a:pPr>
            <a:r>
              <a:rPr sz="900" spc="15" dirty="0">
                <a:latin typeface="Microsoft Sans Serif"/>
                <a:cs typeface="Microsoft Sans Serif"/>
              </a:rPr>
              <a:t>I</a:t>
            </a:r>
            <a:r>
              <a:rPr sz="550" spc="15" dirty="0">
                <a:latin typeface="Microsoft Sans Serif"/>
                <a:cs typeface="Microsoft Sans Serif"/>
              </a:rPr>
              <a:t>falla</a:t>
            </a:r>
            <a:r>
              <a:rPr sz="900" spc="15" dirty="0">
                <a:latin typeface="Microsoft Sans Serif"/>
                <a:cs typeface="Microsoft Sans Serif"/>
              </a:rPr>
              <a:t>=</a:t>
            </a:r>
            <a:r>
              <a:rPr sz="900" spc="-50" dirty="0">
                <a:latin typeface="Microsoft Sans Serif"/>
                <a:cs typeface="Microsoft Sans Serif"/>
              </a:rPr>
              <a:t> </a:t>
            </a:r>
            <a:r>
              <a:rPr sz="900" spc="25" dirty="0">
                <a:latin typeface="Microsoft Sans Serif"/>
                <a:cs typeface="Microsoft Sans Serif"/>
              </a:rPr>
              <a:t>3I</a:t>
            </a:r>
            <a:r>
              <a:rPr sz="550" spc="25" dirty="0">
                <a:latin typeface="Microsoft Sans Serif"/>
                <a:cs typeface="Microsoft Sans Serif"/>
              </a:rPr>
              <a:t>0</a:t>
            </a:r>
            <a:endParaRPr sz="550">
              <a:latin typeface="Microsoft Sans Serif"/>
              <a:cs typeface="Microsoft Sans Serif"/>
            </a:endParaRPr>
          </a:p>
          <a:p>
            <a:pPr marL="996315">
              <a:lnSpc>
                <a:spcPct val="100000"/>
              </a:lnSpc>
              <a:spcBef>
                <a:spcPts val="355"/>
              </a:spcBef>
            </a:pPr>
            <a:r>
              <a:rPr sz="1275" spc="30" baseline="-16339" dirty="0">
                <a:latin typeface="Microsoft Sans Serif"/>
                <a:cs typeface="Microsoft Sans Serif"/>
              </a:rPr>
              <a:t>I</a:t>
            </a:r>
            <a:r>
              <a:rPr sz="750" spc="30" baseline="-27777" dirty="0">
                <a:latin typeface="Microsoft Sans Serif"/>
                <a:cs typeface="Microsoft Sans Serif"/>
              </a:rPr>
              <a:t>falla</a:t>
            </a:r>
            <a:r>
              <a:rPr sz="750" spc="97" baseline="-27777" dirty="0">
                <a:latin typeface="Microsoft Sans Serif"/>
                <a:cs typeface="Microsoft Sans Serif"/>
              </a:rPr>
              <a:t> </a:t>
            </a:r>
            <a:r>
              <a:rPr sz="900" dirty="0">
                <a:latin typeface="Microsoft Sans Serif"/>
                <a:cs typeface="Microsoft Sans Serif"/>
              </a:rPr>
              <a:t>=3(1.873 </a:t>
            </a:r>
            <a:r>
              <a:rPr sz="1000" spc="-15" dirty="0">
                <a:latin typeface="Microsoft Sans Serif"/>
                <a:cs typeface="Microsoft Sans Serif"/>
              </a:rPr>
              <a:t>+</a:t>
            </a:r>
            <a:r>
              <a:rPr sz="1000" spc="-45" dirty="0">
                <a:latin typeface="Microsoft Sans Serif"/>
                <a:cs typeface="Microsoft Sans Serif"/>
              </a:rPr>
              <a:t> </a:t>
            </a:r>
            <a:r>
              <a:rPr sz="850" spc="5" dirty="0">
                <a:latin typeface="Microsoft Sans Serif"/>
                <a:cs typeface="Microsoft Sans Serif"/>
              </a:rPr>
              <a:t>j1.873)</a:t>
            </a:r>
            <a:r>
              <a:rPr sz="850" spc="-15" dirty="0">
                <a:latin typeface="Microsoft Sans Serif"/>
                <a:cs typeface="Microsoft Sans Serif"/>
              </a:rPr>
              <a:t> </a:t>
            </a:r>
            <a:r>
              <a:rPr sz="850" spc="-25" dirty="0">
                <a:latin typeface="Microsoft Sans Serif"/>
                <a:cs typeface="Microsoft Sans Serif"/>
              </a:rPr>
              <a:t>A</a:t>
            </a:r>
            <a:endParaRPr sz="850">
              <a:latin typeface="Microsoft Sans Serif"/>
              <a:cs typeface="Microsoft Sans Serif"/>
            </a:endParaRPr>
          </a:p>
        </p:txBody>
      </p:sp>
      <p:sp>
        <p:nvSpPr>
          <p:cNvPr id="60" name="object 60"/>
          <p:cNvSpPr txBox="1"/>
          <p:nvPr/>
        </p:nvSpPr>
        <p:spPr>
          <a:xfrm>
            <a:off x="11775167" y="2980431"/>
            <a:ext cx="1844972" cy="151323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sz="900" dirty="0">
                <a:latin typeface="Microsoft Sans Serif"/>
                <a:cs typeface="Microsoft Sans Serif"/>
              </a:rPr>
              <a:t>=5,62</a:t>
            </a:r>
            <a:r>
              <a:rPr sz="900" spc="-30" dirty="0">
                <a:latin typeface="Microsoft Sans Serif"/>
                <a:cs typeface="Microsoft Sans Serif"/>
              </a:rPr>
              <a:t> </a:t>
            </a:r>
            <a:r>
              <a:rPr sz="900" spc="-15" dirty="0">
                <a:latin typeface="Microsoft Sans Serif"/>
                <a:cs typeface="Microsoft Sans Serif"/>
              </a:rPr>
              <a:t>+</a:t>
            </a:r>
            <a:r>
              <a:rPr sz="900" spc="-25" dirty="0">
                <a:latin typeface="Microsoft Sans Serif"/>
                <a:cs typeface="Microsoft Sans Serif"/>
              </a:rPr>
              <a:t> </a:t>
            </a:r>
            <a:r>
              <a:rPr sz="900" spc="10" dirty="0">
                <a:latin typeface="Microsoft Sans Serif"/>
                <a:cs typeface="Microsoft Sans Serif"/>
              </a:rPr>
              <a:t>j5,62</a:t>
            </a:r>
            <a:r>
              <a:rPr sz="900" spc="-25" dirty="0">
                <a:latin typeface="Microsoft Sans Serif"/>
                <a:cs typeface="Microsoft Sans Serif"/>
              </a:rPr>
              <a:t> </a:t>
            </a:r>
            <a:r>
              <a:rPr sz="900" spc="-30" dirty="0">
                <a:latin typeface="Microsoft Sans Serif"/>
                <a:cs typeface="Microsoft Sans Serif"/>
              </a:rPr>
              <a:t>A</a:t>
            </a:r>
            <a:endParaRPr sz="900">
              <a:latin typeface="Microsoft Sans Serif"/>
              <a:cs typeface="Microsoft Sans Serif"/>
            </a:endParaRPr>
          </a:p>
        </p:txBody>
      </p:sp>
      <p:sp>
        <p:nvSpPr>
          <p:cNvPr id="61" name="object 61"/>
          <p:cNvSpPr txBox="1"/>
          <p:nvPr/>
        </p:nvSpPr>
        <p:spPr>
          <a:xfrm>
            <a:off x="4791340" y="2908360"/>
            <a:ext cx="203049" cy="120546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sz="700" spc="40" dirty="0">
                <a:latin typeface="Microsoft Sans Serif"/>
                <a:cs typeface="Microsoft Sans Serif"/>
              </a:rPr>
              <a:t>I</a:t>
            </a:r>
            <a:r>
              <a:rPr sz="450" spc="5" dirty="0">
                <a:latin typeface="Microsoft Sans Serif"/>
                <a:cs typeface="Microsoft Sans Serif"/>
              </a:rPr>
              <a:t>2</a:t>
            </a:r>
            <a:endParaRPr sz="450">
              <a:latin typeface="Microsoft Sans Serif"/>
              <a:cs typeface="Microsoft Sans Serif"/>
            </a:endParaRPr>
          </a:p>
        </p:txBody>
      </p:sp>
      <p:sp>
        <p:nvSpPr>
          <p:cNvPr id="62" name="object 62"/>
          <p:cNvSpPr txBox="1"/>
          <p:nvPr/>
        </p:nvSpPr>
        <p:spPr>
          <a:xfrm>
            <a:off x="16074359" y="2862569"/>
            <a:ext cx="401716" cy="166712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sz="1000" spc="-20" dirty="0">
                <a:latin typeface="Microsoft Sans Serif"/>
                <a:cs typeface="Microsoft Sans Serif"/>
              </a:rPr>
              <a:t>(7)</a:t>
            </a:r>
            <a:endParaRPr sz="1000">
              <a:latin typeface="Microsoft Sans Serif"/>
              <a:cs typeface="Microsoft Sans Serif"/>
            </a:endParaRPr>
          </a:p>
        </p:txBody>
      </p:sp>
      <p:sp>
        <p:nvSpPr>
          <p:cNvPr id="63" name="object 63"/>
          <p:cNvSpPr txBox="1"/>
          <p:nvPr/>
        </p:nvSpPr>
        <p:spPr>
          <a:xfrm>
            <a:off x="2656328" y="2964746"/>
            <a:ext cx="311147" cy="120546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sz="700" spc="-25" dirty="0">
                <a:latin typeface="Microsoft Sans Serif"/>
                <a:cs typeface="Microsoft Sans Serif"/>
              </a:rPr>
              <a:t>z</a:t>
            </a:r>
            <a:r>
              <a:rPr sz="450" spc="15" dirty="0">
                <a:latin typeface="Microsoft Sans Serif"/>
                <a:cs typeface="Microsoft Sans Serif"/>
              </a:rPr>
              <a:t>2g</a:t>
            </a:r>
            <a:endParaRPr sz="450">
              <a:latin typeface="Microsoft Sans Serif"/>
              <a:cs typeface="Microsoft Sans Serif"/>
            </a:endParaRPr>
          </a:p>
        </p:txBody>
      </p:sp>
      <p:sp>
        <p:nvSpPr>
          <p:cNvPr id="64" name="object 64"/>
          <p:cNvSpPr txBox="1"/>
          <p:nvPr/>
        </p:nvSpPr>
        <p:spPr>
          <a:xfrm>
            <a:off x="3729122" y="2996953"/>
            <a:ext cx="623755" cy="66685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sz="350" spc="-15" dirty="0">
                <a:latin typeface="Microsoft Sans Serif"/>
                <a:cs typeface="Microsoft Sans Serif"/>
              </a:rPr>
              <a:t>z</a:t>
            </a:r>
            <a:r>
              <a:rPr sz="250" dirty="0">
                <a:latin typeface="Microsoft Sans Serif"/>
                <a:cs typeface="Microsoft Sans Serif"/>
              </a:rPr>
              <a:t>2</a:t>
            </a:r>
            <a:r>
              <a:rPr sz="350" spc="-10" dirty="0">
                <a:latin typeface="Microsoft Sans Serif"/>
                <a:cs typeface="Microsoft Sans Serif"/>
              </a:rPr>
              <a:t>AUTOBÚS</a:t>
            </a:r>
            <a:endParaRPr sz="350">
              <a:latin typeface="Microsoft Sans Serif"/>
              <a:cs typeface="Microsoft Sans Serif"/>
            </a:endParaRPr>
          </a:p>
        </p:txBody>
      </p:sp>
      <p:sp>
        <p:nvSpPr>
          <p:cNvPr id="65" name="object 65"/>
          <p:cNvSpPr txBox="1"/>
          <p:nvPr/>
        </p:nvSpPr>
        <p:spPr>
          <a:xfrm>
            <a:off x="5324279" y="3003303"/>
            <a:ext cx="419245" cy="58991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sz="300" spc="-10" dirty="0">
                <a:latin typeface="Microsoft Sans Serif"/>
                <a:cs typeface="Microsoft Sans Serif"/>
              </a:rPr>
              <a:t>z</a:t>
            </a:r>
            <a:r>
              <a:rPr sz="200" dirty="0">
                <a:latin typeface="Microsoft Sans Serif"/>
                <a:cs typeface="Microsoft Sans Serif"/>
              </a:rPr>
              <a:t>2</a:t>
            </a:r>
            <a:r>
              <a:rPr sz="200" spc="-5" dirty="0">
                <a:latin typeface="Microsoft Sans Serif"/>
                <a:cs typeface="Microsoft Sans Serif"/>
              </a:rPr>
              <a:t> </a:t>
            </a:r>
            <a:r>
              <a:rPr sz="200" spc="5" dirty="0">
                <a:latin typeface="Microsoft Sans Serif"/>
                <a:cs typeface="Microsoft Sans Serif"/>
              </a:rPr>
              <a:t>toneladas</a:t>
            </a:r>
            <a:endParaRPr sz="200">
              <a:latin typeface="Microsoft Sans Serif"/>
              <a:cs typeface="Microsoft Sans Serif"/>
            </a:endParaRPr>
          </a:p>
        </p:txBody>
      </p:sp>
      <p:sp>
        <p:nvSpPr>
          <p:cNvPr id="66" name="object 66"/>
          <p:cNvSpPr txBox="1"/>
          <p:nvPr/>
        </p:nvSpPr>
        <p:spPr>
          <a:xfrm>
            <a:off x="6453215" y="2964746"/>
            <a:ext cx="293618" cy="120546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sz="700" spc="-25" dirty="0">
                <a:latin typeface="Microsoft Sans Serif"/>
                <a:cs typeface="Microsoft Sans Serif"/>
              </a:rPr>
              <a:t>z</a:t>
            </a:r>
            <a:r>
              <a:rPr sz="450" spc="-5" dirty="0">
                <a:latin typeface="Microsoft Sans Serif"/>
                <a:cs typeface="Microsoft Sans Serif"/>
              </a:rPr>
              <a:t>2s</a:t>
            </a:r>
            <a:endParaRPr sz="450">
              <a:latin typeface="Microsoft Sans Serif"/>
              <a:cs typeface="Microsoft Sans Serif"/>
            </a:endParaRPr>
          </a:p>
        </p:txBody>
      </p:sp>
      <p:sp>
        <p:nvSpPr>
          <p:cNvPr id="67" name="object 67"/>
          <p:cNvSpPr txBox="1"/>
          <p:nvPr/>
        </p:nvSpPr>
        <p:spPr>
          <a:xfrm>
            <a:off x="8139462" y="3125719"/>
            <a:ext cx="365196" cy="338554"/>
          </a:xfrm>
          <a:prstGeom prst="rect">
            <a:avLst/>
          </a:prstGeom>
        </p:spPr>
        <p:txBody>
          <a:bodyPr vert="horz" wrap="square" lIns="0" tIns="4064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320"/>
              </a:spcBef>
            </a:pPr>
            <a:r>
              <a:rPr sz="700" spc="25" dirty="0">
                <a:latin typeface="Microsoft Sans Serif"/>
                <a:cs typeface="Microsoft Sans Serif"/>
              </a:rPr>
              <a:t>I</a:t>
            </a:r>
            <a:r>
              <a:rPr sz="450" spc="25" dirty="0">
                <a:latin typeface="Microsoft Sans Serif"/>
                <a:cs typeface="Microsoft Sans Serif"/>
              </a:rPr>
              <a:t>1</a:t>
            </a:r>
            <a:endParaRPr sz="450">
              <a:latin typeface="Microsoft Sans Serif"/>
              <a:cs typeface="Microsoft Sans Serif"/>
            </a:endParaRPr>
          </a:p>
          <a:p>
            <a:pPr marL="12700">
              <a:lnSpc>
                <a:spcPct val="100000"/>
              </a:lnSpc>
              <a:spcBef>
                <a:spcPts val="140"/>
              </a:spcBef>
            </a:pPr>
            <a:r>
              <a:rPr sz="450" spc="-10" dirty="0">
                <a:latin typeface="Microsoft Sans Serif"/>
                <a:cs typeface="Microsoft Sans Serif"/>
              </a:rPr>
              <a:t>=</a:t>
            </a:r>
            <a:r>
              <a:rPr sz="450" spc="-5" dirty="0">
                <a:latin typeface="Microsoft Sans Serif"/>
                <a:cs typeface="Microsoft Sans Serif"/>
              </a:rPr>
              <a:t> </a:t>
            </a:r>
            <a:r>
              <a:rPr sz="450" spc="10" dirty="0">
                <a:latin typeface="Microsoft Sans Serif"/>
                <a:cs typeface="Microsoft Sans Serif"/>
              </a:rPr>
              <a:t>yo</a:t>
            </a:r>
            <a:r>
              <a:rPr sz="300" dirty="0">
                <a:latin typeface="Microsoft Sans Serif"/>
                <a:cs typeface="Microsoft Sans Serif"/>
              </a:rPr>
              <a:t>2</a:t>
            </a:r>
            <a:endParaRPr sz="300">
              <a:latin typeface="Microsoft Sans Serif"/>
              <a:cs typeface="Microsoft Sans Serif"/>
            </a:endParaRPr>
          </a:p>
          <a:p>
            <a:pPr marL="12700">
              <a:lnSpc>
                <a:spcPct val="100000"/>
              </a:lnSpc>
              <a:spcBef>
                <a:spcPts val="300"/>
              </a:spcBef>
            </a:pPr>
            <a:r>
              <a:rPr sz="450" spc="-10" dirty="0">
                <a:latin typeface="Microsoft Sans Serif"/>
                <a:cs typeface="Microsoft Sans Serif"/>
              </a:rPr>
              <a:t>=</a:t>
            </a:r>
            <a:r>
              <a:rPr sz="450" spc="-5" dirty="0">
                <a:latin typeface="Microsoft Sans Serif"/>
                <a:cs typeface="Microsoft Sans Serif"/>
              </a:rPr>
              <a:t> </a:t>
            </a:r>
            <a:r>
              <a:rPr sz="450" spc="10" dirty="0">
                <a:latin typeface="Microsoft Sans Serif"/>
                <a:cs typeface="Microsoft Sans Serif"/>
              </a:rPr>
              <a:t>yo</a:t>
            </a:r>
            <a:r>
              <a:rPr sz="300" dirty="0">
                <a:latin typeface="Microsoft Sans Serif"/>
                <a:cs typeface="Microsoft Sans Serif"/>
              </a:rPr>
              <a:t>0</a:t>
            </a:r>
            <a:endParaRPr sz="300">
              <a:latin typeface="Microsoft Sans Serif"/>
              <a:cs typeface="Microsoft Sans Serif"/>
            </a:endParaRPr>
          </a:p>
        </p:txBody>
      </p:sp>
      <p:sp>
        <p:nvSpPr>
          <p:cNvPr id="68" name="object 68"/>
          <p:cNvSpPr txBox="1"/>
          <p:nvPr/>
        </p:nvSpPr>
        <p:spPr>
          <a:xfrm>
            <a:off x="9089665" y="3181380"/>
            <a:ext cx="7429554" cy="697627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R="227965" algn="ctr">
              <a:lnSpc>
                <a:spcPts val="1135"/>
              </a:lnSpc>
              <a:spcBef>
                <a:spcPts val="100"/>
              </a:spcBef>
            </a:pPr>
            <a:r>
              <a:rPr sz="950" spc="5" dirty="0">
                <a:latin typeface="Microsoft Sans Serif"/>
                <a:cs typeface="Microsoft Sans Serif"/>
              </a:rPr>
              <a:t>=7,95</a:t>
            </a:r>
            <a:r>
              <a:rPr sz="950" spc="5" dirty="0">
                <a:latin typeface="Cambria"/>
                <a:cs typeface="Cambria"/>
              </a:rPr>
              <a:t>∠</a:t>
            </a:r>
            <a:r>
              <a:rPr sz="950" spc="5" dirty="0">
                <a:latin typeface="Microsoft Sans Serif"/>
                <a:cs typeface="Microsoft Sans Serif"/>
              </a:rPr>
              <a:t>45</a:t>
            </a:r>
            <a:r>
              <a:rPr sz="950" spc="-50" dirty="0">
                <a:latin typeface="Microsoft Sans Serif"/>
                <a:cs typeface="Microsoft Sans Serif"/>
              </a:rPr>
              <a:t> </a:t>
            </a:r>
            <a:r>
              <a:rPr sz="950" spc="-30" dirty="0">
                <a:latin typeface="Microsoft Sans Serif"/>
                <a:cs typeface="Microsoft Sans Serif"/>
              </a:rPr>
              <a:t>A</a:t>
            </a:r>
            <a:endParaRPr sz="950">
              <a:latin typeface="Microsoft Sans Serif"/>
              <a:cs typeface="Microsoft Sans Serif"/>
            </a:endParaRPr>
          </a:p>
          <a:p>
            <a:pPr marL="12700" marR="5080" indent="153670">
              <a:lnSpc>
                <a:spcPts val="1200"/>
              </a:lnSpc>
              <a:spcBef>
                <a:spcPts val="30"/>
              </a:spcBef>
            </a:pPr>
            <a:r>
              <a:rPr sz="1000" spc="50" dirty="0">
                <a:latin typeface="Microsoft Sans Serif"/>
                <a:cs typeface="Microsoft Sans Serif"/>
              </a:rPr>
              <a:t>3</a:t>
            </a:r>
            <a:r>
              <a:rPr sz="1000" spc="-50" dirty="0">
                <a:latin typeface="Microsoft Sans Serif"/>
                <a:cs typeface="Microsoft Sans Serif"/>
              </a:rPr>
              <a:t>I</a:t>
            </a:r>
            <a:r>
              <a:rPr sz="450" spc="15" dirty="0">
                <a:latin typeface="Microsoft Sans Serif"/>
                <a:cs typeface="Microsoft Sans Serif"/>
              </a:rPr>
              <a:t>0n</a:t>
            </a:r>
            <a:r>
              <a:rPr sz="650" spc="-5" dirty="0">
                <a:latin typeface="Microsoft Sans Serif"/>
                <a:cs typeface="Microsoft Sans Serif"/>
              </a:rPr>
              <a:t>es </a:t>
            </a:r>
            <a:r>
              <a:rPr sz="650" spc="10" dirty="0">
                <a:latin typeface="Microsoft Sans Serif"/>
                <a:cs typeface="Microsoft Sans Serif"/>
              </a:rPr>
              <a:t>la</a:t>
            </a:r>
            <a:r>
              <a:rPr sz="650" spc="-5" dirty="0">
                <a:latin typeface="Microsoft Sans Serif"/>
                <a:cs typeface="Microsoft Sans Serif"/>
              </a:rPr>
              <a:t> </a:t>
            </a:r>
            <a:r>
              <a:rPr sz="650" spc="25" dirty="0">
                <a:latin typeface="Microsoft Sans Serif"/>
                <a:cs typeface="Microsoft Sans Serif"/>
              </a:rPr>
              <a:t>corriente</a:t>
            </a:r>
            <a:r>
              <a:rPr sz="650" spc="-5" dirty="0">
                <a:latin typeface="Microsoft Sans Serif"/>
                <a:cs typeface="Microsoft Sans Serif"/>
              </a:rPr>
              <a:t> </a:t>
            </a:r>
            <a:r>
              <a:rPr sz="650" spc="25" dirty="0">
                <a:latin typeface="Microsoft Sans Serif"/>
                <a:cs typeface="Microsoft Sans Serif"/>
              </a:rPr>
              <a:t>que</a:t>
            </a:r>
            <a:r>
              <a:rPr sz="650" spc="-5" dirty="0">
                <a:latin typeface="Microsoft Sans Serif"/>
                <a:cs typeface="Microsoft Sans Serif"/>
              </a:rPr>
              <a:t> </a:t>
            </a:r>
            <a:r>
              <a:rPr sz="650" spc="20" dirty="0">
                <a:latin typeface="Microsoft Sans Serif"/>
                <a:cs typeface="Microsoft Sans Serif"/>
              </a:rPr>
              <a:t>fluye</a:t>
            </a:r>
            <a:r>
              <a:rPr sz="650" spc="-5" dirty="0">
                <a:latin typeface="Microsoft Sans Serif"/>
                <a:cs typeface="Microsoft Sans Serif"/>
              </a:rPr>
              <a:t> </a:t>
            </a:r>
            <a:r>
              <a:rPr sz="650" spc="20" dirty="0">
                <a:latin typeface="Microsoft Sans Serif"/>
                <a:cs typeface="Microsoft Sans Serif"/>
              </a:rPr>
              <a:t>en</a:t>
            </a:r>
            <a:r>
              <a:rPr sz="650" spc="-5" dirty="0">
                <a:latin typeface="Microsoft Sans Serif"/>
                <a:cs typeface="Microsoft Sans Serif"/>
              </a:rPr>
              <a:t> </a:t>
            </a:r>
            <a:r>
              <a:rPr sz="650" spc="10" dirty="0">
                <a:latin typeface="Microsoft Sans Serif"/>
                <a:cs typeface="Microsoft Sans Serif"/>
              </a:rPr>
              <a:t>el</a:t>
            </a:r>
            <a:r>
              <a:rPr sz="650" spc="-5" dirty="0">
                <a:latin typeface="Microsoft Sans Serif"/>
                <a:cs typeface="Microsoft Sans Serif"/>
              </a:rPr>
              <a:t> </a:t>
            </a:r>
            <a:r>
              <a:rPr sz="650" spc="35" dirty="0">
                <a:latin typeface="Microsoft Sans Serif"/>
                <a:cs typeface="Microsoft Sans Serif"/>
              </a:rPr>
              <a:t>neutro</a:t>
            </a:r>
            <a:r>
              <a:rPr sz="650" spc="-5" dirty="0">
                <a:latin typeface="Microsoft Sans Serif"/>
                <a:cs typeface="Microsoft Sans Serif"/>
              </a:rPr>
              <a:t> </a:t>
            </a:r>
            <a:r>
              <a:rPr sz="650" spc="20" dirty="0">
                <a:latin typeface="Microsoft Sans Serif"/>
                <a:cs typeface="Microsoft Sans Serif"/>
              </a:rPr>
              <a:t>del</a:t>
            </a:r>
            <a:r>
              <a:rPr sz="650" spc="-5" dirty="0">
                <a:latin typeface="Microsoft Sans Serif"/>
                <a:cs typeface="Microsoft Sans Serif"/>
              </a:rPr>
              <a:t> </a:t>
            </a:r>
            <a:r>
              <a:rPr sz="650" spc="25" dirty="0">
                <a:latin typeface="Microsoft Sans Serif"/>
                <a:cs typeface="Microsoft Sans Serif"/>
              </a:rPr>
              <a:t>generador</a:t>
            </a:r>
            <a:r>
              <a:rPr sz="650" spc="-5" dirty="0">
                <a:latin typeface="Microsoft Sans Serif"/>
                <a:cs typeface="Microsoft Sans Serif"/>
              </a:rPr>
              <a:t> </a:t>
            </a:r>
            <a:r>
              <a:rPr sz="650" spc="30" dirty="0">
                <a:latin typeface="Microsoft Sans Serif"/>
                <a:cs typeface="Microsoft Sans Serif"/>
              </a:rPr>
              <a:t>durante</a:t>
            </a:r>
            <a:r>
              <a:rPr sz="650" spc="-5" dirty="0">
                <a:latin typeface="Microsoft Sans Serif"/>
                <a:cs typeface="Microsoft Sans Serif"/>
              </a:rPr>
              <a:t> </a:t>
            </a:r>
            <a:r>
              <a:rPr sz="650" spc="25" dirty="0">
                <a:latin typeface="Microsoft Sans Serif"/>
                <a:cs typeface="Microsoft Sans Serif"/>
              </a:rPr>
              <a:t>una</a:t>
            </a:r>
            <a:r>
              <a:rPr sz="650" spc="-5" dirty="0">
                <a:latin typeface="Microsoft Sans Serif"/>
                <a:cs typeface="Microsoft Sans Serif"/>
              </a:rPr>
              <a:t> </a:t>
            </a:r>
            <a:r>
              <a:rPr sz="650" spc="15" dirty="0">
                <a:latin typeface="Microsoft Sans Serif"/>
                <a:cs typeface="Microsoft Sans Serif"/>
              </a:rPr>
              <a:t>falla</a:t>
            </a:r>
            <a:r>
              <a:rPr sz="650" spc="-5" dirty="0">
                <a:latin typeface="Microsoft Sans Serif"/>
                <a:cs typeface="Microsoft Sans Serif"/>
              </a:rPr>
              <a:t> </a:t>
            </a:r>
            <a:r>
              <a:rPr sz="650" spc="15" dirty="0">
                <a:latin typeface="Microsoft Sans Serif"/>
                <a:cs typeface="Microsoft Sans Serif"/>
              </a:rPr>
              <a:t>de  </a:t>
            </a:r>
            <a:r>
              <a:rPr sz="650" spc="-45" dirty="0">
                <a:latin typeface="Microsoft Sans Serif"/>
                <a:cs typeface="Microsoft Sans Serif"/>
              </a:rPr>
              <a:t>SLG </a:t>
            </a:r>
            <a:r>
              <a:rPr sz="650" spc="20" dirty="0">
                <a:latin typeface="Microsoft Sans Serif"/>
                <a:cs typeface="Microsoft Sans Serif"/>
              </a:rPr>
              <a:t>en </a:t>
            </a:r>
            <a:r>
              <a:rPr sz="650" spc="10" dirty="0">
                <a:latin typeface="Microsoft Sans Serif"/>
                <a:cs typeface="Microsoft Sans Serif"/>
              </a:rPr>
              <a:t>los </a:t>
            </a:r>
            <a:r>
              <a:rPr sz="650" spc="25" dirty="0">
                <a:latin typeface="Microsoft Sans Serif"/>
                <a:cs typeface="Microsoft Sans Serif"/>
              </a:rPr>
              <a:t>terminales </a:t>
            </a:r>
            <a:r>
              <a:rPr sz="650" spc="20" dirty="0">
                <a:latin typeface="Microsoft Sans Serif"/>
                <a:cs typeface="Microsoft Sans Serif"/>
              </a:rPr>
              <a:t>del </a:t>
            </a:r>
            <a:r>
              <a:rPr sz="650" spc="25" dirty="0">
                <a:latin typeface="Microsoft Sans Serif"/>
                <a:cs typeface="Microsoft Sans Serif"/>
              </a:rPr>
              <a:t>generador. </a:t>
            </a:r>
            <a:r>
              <a:rPr sz="650" spc="-30" dirty="0">
                <a:latin typeface="Microsoft Sans Serif"/>
                <a:cs typeface="Microsoft Sans Serif"/>
              </a:rPr>
              <a:t>El </a:t>
            </a:r>
            <a:r>
              <a:rPr sz="650" spc="15" dirty="0">
                <a:latin typeface="Microsoft Sans Serif"/>
                <a:cs typeface="Microsoft Sans Serif"/>
              </a:rPr>
              <a:t>yo actual</a:t>
            </a:r>
            <a:r>
              <a:rPr sz="450" spc="15" dirty="0">
                <a:latin typeface="Microsoft Sans Serif"/>
                <a:cs typeface="Microsoft Sans Serif"/>
              </a:rPr>
              <a:t>segundo</a:t>
            </a:r>
            <a:r>
              <a:rPr sz="650" spc="15" dirty="0">
                <a:latin typeface="Microsoft Sans Serif"/>
                <a:cs typeface="Microsoft Sans Serif"/>
              </a:rPr>
              <a:t>que </a:t>
            </a:r>
            <a:r>
              <a:rPr sz="650" spc="20" dirty="0">
                <a:latin typeface="Microsoft Sans Serif"/>
                <a:cs typeface="Microsoft Sans Serif"/>
              </a:rPr>
              <a:t>fluye en </a:t>
            </a:r>
            <a:r>
              <a:rPr sz="650" spc="10" dirty="0">
                <a:latin typeface="Microsoft Sans Serif"/>
                <a:cs typeface="Microsoft Sans Serif"/>
              </a:rPr>
              <a:t>el </a:t>
            </a:r>
            <a:r>
              <a:rPr sz="650" spc="15" dirty="0">
                <a:latin typeface="Microsoft Sans Serif"/>
                <a:cs typeface="Microsoft Sans Serif"/>
              </a:rPr>
              <a:t>cableado </a:t>
            </a:r>
            <a:r>
              <a:rPr sz="650" spc="20" dirty="0">
                <a:latin typeface="Microsoft Sans Serif"/>
                <a:cs typeface="Microsoft Sans Serif"/>
              </a:rPr>
              <a:t> secundario</a:t>
            </a:r>
            <a:r>
              <a:rPr sz="650" dirty="0">
                <a:latin typeface="Microsoft Sans Serif"/>
                <a:cs typeface="Microsoft Sans Serif"/>
              </a:rPr>
              <a:t> </a:t>
            </a:r>
            <a:r>
              <a:rPr sz="650" spc="20" dirty="0">
                <a:latin typeface="Microsoft Sans Serif"/>
                <a:cs typeface="Microsoft Sans Serif"/>
              </a:rPr>
              <a:t>del</a:t>
            </a:r>
            <a:r>
              <a:rPr sz="650" dirty="0">
                <a:latin typeface="Microsoft Sans Serif"/>
                <a:cs typeface="Microsoft Sans Serif"/>
              </a:rPr>
              <a:t> </a:t>
            </a:r>
            <a:r>
              <a:rPr sz="650" spc="30" dirty="0">
                <a:latin typeface="Microsoft Sans Serif"/>
                <a:cs typeface="Microsoft Sans Serif"/>
              </a:rPr>
              <a:t>transformador</a:t>
            </a:r>
            <a:r>
              <a:rPr sz="650" spc="5" dirty="0">
                <a:latin typeface="Microsoft Sans Serif"/>
                <a:cs typeface="Microsoft Sans Serif"/>
              </a:rPr>
              <a:t> </a:t>
            </a:r>
            <a:r>
              <a:rPr sz="650" spc="20" dirty="0">
                <a:latin typeface="Microsoft Sans Serif"/>
                <a:cs typeface="Microsoft Sans Serif"/>
              </a:rPr>
              <a:t>de</a:t>
            </a:r>
            <a:r>
              <a:rPr sz="650" dirty="0">
                <a:latin typeface="Microsoft Sans Serif"/>
                <a:cs typeface="Microsoft Sans Serif"/>
              </a:rPr>
              <a:t> </a:t>
            </a:r>
            <a:r>
              <a:rPr sz="650" spc="25" dirty="0">
                <a:latin typeface="Microsoft Sans Serif"/>
                <a:cs typeface="Microsoft Sans Serif"/>
              </a:rPr>
              <a:t>distribución</a:t>
            </a:r>
            <a:r>
              <a:rPr sz="650" spc="5" dirty="0">
                <a:latin typeface="Microsoft Sans Serif"/>
                <a:cs typeface="Microsoft Sans Serif"/>
              </a:rPr>
              <a:t> y</a:t>
            </a:r>
            <a:r>
              <a:rPr sz="650" dirty="0">
                <a:latin typeface="Microsoft Sans Serif"/>
                <a:cs typeface="Microsoft Sans Serif"/>
              </a:rPr>
              <a:t> a </a:t>
            </a:r>
            <a:r>
              <a:rPr sz="650" spc="15" dirty="0">
                <a:latin typeface="Microsoft Sans Serif"/>
                <a:cs typeface="Microsoft Sans Serif"/>
              </a:rPr>
              <a:t>través</a:t>
            </a:r>
            <a:r>
              <a:rPr sz="650" spc="5" dirty="0">
                <a:latin typeface="Microsoft Sans Serif"/>
                <a:cs typeface="Microsoft Sans Serif"/>
              </a:rPr>
              <a:t> </a:t>
            </a:r>
            <a:r>
              <a:rPr sz="650" spc="20" dirty="0">
                <a:latin typeface="Microsoft Sans Serif"/>
                <a:cs typeface="Microsoft Sans Serif"/>
              </a:rPr>
              <a:t>de</a:t>
            </a:r>
            <a:r>
              <a:rPr sz="650" dirty="0">
                <a:latin typeface="Microsoft Sans Serif"/>
                <a:cs typeface="Microsoft Sans Serif"/>
              </a:rPr>
              <a:t> </a:t>
            </a:r>
            <a:r>
              <a:rPr sz="650" spc="10" dirty="0">
                <a:latin typeface="Microsoft Sans Serif"/>
                <a:cs typeface="Microsoft Sans Serif"/>
              </a:rPr>
              <a:t>la</a:t>
            </a:r>
            <a:r>
              <a:rPr sz="650" spc="5" dirty="0">
                <a:latin typeface="Microsoft Sans Serif"/>
                <a:cs typeface="Microsoft Sans Serif"/>
              </a:rPr>
              <a:t> </a:t>
            </a:r>
            <a:r>
              <a:rPr sz="650" spc="10" dirty="0">
                <a:latin typeface="Microsoft Sans Serif"/>
                <a:cs typeface="Microsoft Sans Serif"/>
              </a:rPr>
              <a:t>resistencia</a:t>
            </a:r>
            <a:r>
              <a:rPr sz="650" dirty="0">
                <a:latin typeface="Microsoft Sans Serif"/>
                <a:cs typeface="Microsoft Sans Serif"/>
              </a:rPr>
              <a:t> </a:t>
            </a:r>
            <a:r>
              <a:rPr sz="650" spc="20" dirty="0">
                <a:latin typeface="Microsoft Sans Serif"/>
                <a:cs typeface="Microsoft Sans Serif"/>
              </a:rPr>
              <a:t>de</a:t>
            </a:r>
            <a:r>
              <a:rPr sz="650" dirty="0">
                <a:latin typeface="Microsoft Sans Serif"/>
                <a:cs typeface="Microsoft Sans Serif"/>
              </a:rPr>
              <a:t> </a:t>
            </a:r>
            <a:r>
              <a:rPr sz="650" spc="20" dirty="0">
                <a:latin typeface="Microsoft Sans Serif"/>
                <a:cs typeface="Microsoft Sans Serif"/>
              </a:rPr>
              <a:t>puesta </a:t>
            </a:r>
            <a:r>
              <a:rPr sz="650" spc="-155" dirty="0">
                <a:latin typeface="Microsoft Sans Serif"/>
                <a:cs typeface="Microsoft Sans Serif"/>
              </a:rPr>
              <a:t> </a:t>
            </a:r>
            <a:r>
              <a:rPr sz="650" dirty="0">
                <a:latin typeface="Microsoft Sans Serif"/>
                <a:cs typeface="Microsoft Sans Serif"/>
              </a:rPr>
              <a:t>a</a:t>
            </a:r>
            <a:r>
              <a:rPr sz="650" spc="-10" dirty="0">
                <a:latin typeface="Microsoft Sans Serif"/>
                <a:cs typeface="Microsoft Sans Serif"/>
              </a:rPr>
              <a:t> </a:t>
            </a:r>
            <a:r>
              <a:rPr sz="650" spc="30" dirty="0">
                <a:latin typeface="Microsoft Sans Serif"/>
                <a:cs typeface="Microsoft Sans Serif"/>
              </a:rPr>
              <a:t>tierra</a:t>
            </a:r>
            <a:r>
              <a:rPr sz="650" spc="-5" dirty="0">
                <a:latin typeface="Microsoft Sans Serif"/>
                <a:cs typeface="Microsoft Sans Serif"/>
              </a:rPr>
              <a:t> se </a:t>
            </a:r>
            <a:r>
              <a:rPr sz="650" spc="25" dirty="0">
                <a:latin typeface="Microsoft Sans Serif"/>
                <a:cs typeface="Microsoft Sans Serif"/>
              </a:rPr>
              <a:t>puede</a:t>
            </a:r>
            <a:r>
              <a:rPr sz="650" spc="-5" dirty="0">
                <a:latin typeface="Microsoft Sans Serif"/>
                <a:cs typeface="Microsoft Sans Serif"/>
              </a:rPr>
              <a:t> </a:t>
            </a:r>
            <a:r>
              <a:rPr sz="650" spc="30" dirty="0">
                <a:latin typeface="Microsoft Sans Serif"/>
                <a:cs typeface="Microsoft Sans Serif"/>
              </a:rPr>
              <a:t>obtener</a:t>
            </a:r>
            <a:r>
              <a:rPr sz="650" spc="-5" dirty="0">
                <a:latin typeface="Microsoft Sans Serif"/>
                <a:cs typeface="Microsoft Sans Serif"/>
              </a:rPr>
              <a:t> </a:t>
            </a:r>
            <a:r>
              <a:rPr sz="650" spc="20" dirty="0">
                <a:latin typeface="Microsoft Sans Serif"/>
                <a:cs typeface="Microsoft Sans Serif"/>
              </a:rPr>
              <a:t>de</a:t>
            </a:r>
            <a:r>
              <a:rPr sz="650" spc="-5" dirty="0">
                <a:latin typeface="Microsoft Sans Serif"/>
                <a:cs typeface="Microsoft Sans Serif"/>
              </a:rPr>
              <a:t> </a:t>
            </a:r>
            <a:r>
              <a:rPr sz="650" spc="10" dirty="0">
                <a:latin typeface="Microsoft Sans Serif"/>
                <a:cs typeface="Microsoft Sans Serif"/>
              </a:rPr>
              <a:t>la</a:t>
            </a:r>
            <a:r>
              <a:rPr sz="650" spc="-5" dirty="0">
                <a:latin typeface="Microsoft Sans Serif"/>
                <a:cs typeface="Microsoft Sans Serif"/>
              </a:rPr>
              <a:t> </a:t>
            </a:r>
            <a:r>
              <a:rPr sz="650" spc="20" dirty="0">
                <a:latin typeface="Microsoft Sans Serif"/>
                <a:cs typeface="Microsoft Sans Serif"/>
              </a:rPr>
              <a:t>siguiente</a:t>
            </a:r>
            <a:r>
              <a:rPr sz="650" spc="-5" dirty="0">
                <a:latin typeface="Microsoft Sans Serif"/>
                <a:cs typeface="Microsoft Sans Serif"/>
              </a:rPr>
              <a:t> </a:t>
            </a:r>
            <a:r>
              <a:rPr sz="650" spc="20" dirty="0">
                <a:latin typeface="Microsoft Sans Serif"/>
                <a:cs typeface="Microsoft Sans Serif"/>
              </a:rPr>
              <a:t>manera:</a:t>
            </a:r>
            <a:endParaRPr sz="650">
              <a:latin typeface="Microsoft Sans Serif"/>
              <a:cs typeface="Microsoft Sans Serif"/>
            </a:endParaRPr>
          </a:p>
          <a:p>
            <a:pPr marL="920750">
              <a:lnSpc>
                <a:spcPct val="100000"/>
              </a:lnSpc>
              <a:spcBef>
                <a:spcPts val="350"/>
              </a:spcBef>
            </a:pPr>
            <a:r>
              <a:rPr sz="750" spc="45" dirty="0">
                <a:latin typeface="Microsoft Sans Serif"/>
                <a:cs typeface="Microsoft Sans Serif"/>
              </a:rPr>
              <a:t>I</a:t>
            </a:r>
            <a:r>
              <a:rPr sz="400" spc="15" dirty="0">
                <a:latin typeface="Microsoft Sans Serif"/>
                <a:cs typeface="Microsoft Sans Serif"/>
              </a:rPr>
              <a:t>segundo</a:t>
            </a:r>
            <a:r>
              <a:rPr sz="750" spc="-10" dirty="0">
                <a:latin typeface="Microsoft Sans Serif"/>
                <a:cs typeface="Microsoft Sans Serif"/>
              </a:rPr>
              <a:t>=</a:t>
            </a:r>
            <a:r>
              <a:rPr sz="750" spc="-5" dirty="0">
                <a:latin typeface="Microsoft Sans Serif"/>
                <a:cs typeface="Microsoft Sans Serif"/>
              </a:rPr>
              <a:t> </a:t>
            </a:r>
            <a:r>
              <a:rPr sz="750" spc="25" dirty="0">
                <a:latin typeface="Microsoft Sans Serif"/>
                <a:cs typeface="Microsoft Sans Serif"/>
              </a:rPr>
              <a:t>3I</a:t>
            </a:r>
            <a:r>
              <a:rPr sz="400" spc="15" dirty="0">
                <a:latin typeface="Microsoft Sans Serif"/>
                <a:cs typeface="Microsoft Sans Serif"/>
              </a:rPr>
              <a:t>0n</a:t>
            </a:r>
            <a:r>
              <a:rPr sz="1200" spc="-40" dirty="0">
                <a:latin typeface="Microsoft Sans Serif"/>
                <a:cs typeface="Microsoft Sans Serif"/>
              </a:rPr>
              <a:t>(</a:t>
            </a:r>
            <a:r>
              <a:rPr sz="750" spc="-55" dirty="0">
                <a:latin typeface="Microsoft Sans Serif"/>
                <a:cs typeface="Microsoft Sans Serif"/>
              </a:rPr>
              <a:t>V</a:t>
            </a:r>
            <a:r>
              <a:rPr sz="400" spc="20" dirty="0">
                <a:latin typeface="Microsoft Sans Serif"/>
                <a:cs typeface="Microsoft Sans Serif"/>
              </a:rPr>
              <a:t>pri</a:t>
            </a:r>
            <a:r>
              <a:rPr sz="750" spc="-55" dirty="0">
                <a:latin typeface="Microsoft Sans Serif"/>
                <a:cs typeface="Microsoft Sans Serif"/>
              </a:rPr>
              <a:t>V</a:t>
            </a:r>
            <a:r>
              <a:rPr sz="400" spc="15" dirty="0">
                <a:latin typeface="Microsoft Sans Serif"/>
                <a:cs typeface="Microsoft Sans Serif"/>
              </a:rPr>
              <a:t>segundo</a:t>
            </a:r>
            <a:r>
              <a:rPr sz="1200" spc="-40" dirty="0">
                <a:latin typeface="Microsoft Sans Serif"/>
                <a:cs typeface="Microsoft Sans Serif"/>
              </a:rPr>
              <a:t>)</a:t>
            </a:r>
            <a:endParaRPr sz="1200">
              <a:latin typeface="Microsoft Sans Serif"/>
              <a:cs typeface="Microsoft Sans Serif"/>
            </a:endParaRPr>
          </a:p>
        </p:txBody>
      </p:sp>
      <p:sp>
        <p:nvSpPr>
          <p:cNvPr id="69" name="object 69"/>
          <p:cNvSpPr txBox="1"/>
          <p:nvPr/>
        </p:nvSpPr>
        <p:spPr>
          <a:xfrm>
            <a:off x="3651942" y="3437176"/>
            <a:ext cx="316990" cy="120546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sz="700" spc="-60" dirty="0">
                <a:latin typeface="Microsoft Sans Serif"/>
                <a:cs typeface="Microsoft Sans Serif"/>
              </a:rPr>
              <a:t>X</a:t>
            </a:r>
            <a:r>
              <a:rPr sz="450" spc="-5" dirty="0">
                <a:latin typeface="Microsoft Sans Serif"/>
                <a:cs typeface="Microsoft Sans Serif"/>
              </a:rPr>
              <a:t>2c</a:t>
            </a:r>
            <a:endParaRPr sz="450">
              <a:latin typeface="Microsoft Sans Serif"/>
              <a:cs typeface="Microsoft Sans Serif"/>
            </a:endParaRPr>
          </a:p>
        </p:txBody>
      </p:sp>
      <p:sp>
        <p:nvSpPr>
          <p:cNvPr id="70" name="object 70"/>
          <p:cNvSpPr txBox="1"/>
          <p:nvPr/>
        </p:nvSpPr>
        <p:spPr>
          <a:xfrm>
            <a:off x="4780867" y="4045260"/>
            <a:ext cx="203049" cy="120546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sz="700" spc="40" dirty="0">
                <a:latin typeface="Microsoft Sans Serif"/>
                <a:cs typeface="Microsoft Sans Serif"/>
              </a:rPr>
              <a:t>I</a:t>
            </a:r>
            <a:r>
              <a:rPr sz="450" spc="5" dirty="0">
                <a:latin typeface="Microsoft Sans Serif"/>
                <a:cs typeface="Microsoft Sans Serif"/>
              </a:rPr>
              <a:t>0</a:t>
            </a:r>
            <a:endParaRPr sz="450">
              <a:latin typeface="Microsoft Sans Serif"/>
              <a:cs typeface="Microsoft Sans Serif"/>
            </a:endParaRPr>
          </a:p>
        </p:txBody>
      </p:sp>
      <p:sp>
        <p:nvSpPr>
          <p:cNvPr id="71" name="object 71"/>
          <p:cNvSpPr txBox="1"/>
          <p:nvPr/>
        </p:nvSpPr>
        <p:spPr>
          <a:xfrm>
            <a:off x="2656327" y="4090917"/>
            <a:ext cx="154843" cy="120546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sz="700" spc="-25" dirty="0">
                <a:latin typeface="Microsoft Sans Serif"/>
                <a:cs typeface="Microsoft Sans Serif"/>
              </a:rPr>
              <a:t>z</a:t>
            </a:r>
            <a:endParaRPr sz="700">
              <a:latin typeface="Microsoft Sans Serif"/>
              <a:cs typeface="Microsoft Sans Serif"/>
            </a:endParaRPr>
          </a:p>
        </p:txBody>
      </p:sp>
      <p:sp>
        <p:nvSpPr>
          <p:cNvPr id="72" name="object 72"/>
          <p:cNvSpPr txBox="1"/>
          <p:nvPr/>
        </p:nvSpPr>
        <p:spPr>
          <a:xfrm>
            <a:off x="2782450" y="4134927"/>
            <a:ext cx="214735" cy="82074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sz="450" spc="15" dirty="0">
                <a:latin typeface="Microsoft Sans Serif"/>
                <a:cs typeface="Microsoft Sans Serif"/>
              </a:rPr>
              <a:t>0g</a:t>
            </a:r>
            <a:endParaRPr sz="450">
              <a:latin typeface="Microsoft Sans Serif"/>
              <a:cs typeface="Microsoft Sans Serif"/>
            </a:endParaRPr>
          </a:p>
        </p:txBody>
      </p:sp>
      <p:sp>
        <p:nvSpPr>
          <p:cNvPr id="73" name="object 73"/>
          <p:cNvSpPr txBox="1"/>
          <p:nvPr/>
        </p:nvSpPr>
        <p:spPr>
          <a:xfrm>
            <a:off x="3729122" y="4135367"/>
            <a:ext cx="623755" cy="66685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sz="350" spc="-15" dirty="0">
                <a:latin typeface="Microsoft Sans Serif"/>
                <a:cs typeface="Microsoft Sans Serif"/>
              </a:rPr>
              <a:t>z</a:t>
            </a:r>
            <a:r>
              <a:rPr sz="250" dirty="0">
                <a:latin typeface="Microsoft Sans Serif"/>
                <a:cs typeface="Microsoft Sans Serif"/>
              </a:rPr>
              <a:t>0</a:t>
            </a:r>
            <a:r>
              <a:rPr sz="350" spc="-10" dirty="0">
                <a:latin typeface="Microsoft Sans Serif"/>
                <a:cs typeface="Microsoft Sans Serif"/>
              </a:rPr>
              <a:t>AUTOBÚS</a:t>
            </a:r>
            <a:endParaRPr sz="350">
              <a:latin typeface="Microsoft Sans Serif"/>
              <a:cs typeface="Microsoft Sans Serif"/>
            </a:endParaRPr>
          </a:p>
        </p:txBody>
      </p:sp>
      <p:sp>
        <p:nvSpPr>
          <p:cNvPr id="74" name="object 74"/>
          <p:cNvSpPr txBox="1"/>
          <p:nvPr/>
        </p:nvSpPr>
        <p:spPr>
          <a:xfrm>
            <a:off x="5327408" y="4090917"/>
            <a:ext cx="277549" cy="120546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sz="700" spc="-25" dirty="0">
                <a:latin typeface="Microsoft Sans Serif"/>
                <a:cs typeface="Microsoft Sans Serif"/>
              </a:rPr>
              <a:t>z</a:t>
            </a:r>
            <a:r>
              <a:rPr sz="450" spc="20" dirty="0">
                <a:latin typeface="Microsoft Sans Serif"/>
                <a:cs typeface="Microsoft Sans Serif"/>
              </a:rPr>
              <a:t>0t</a:t>
            </a:r>
            <a:endParaRPr sz="450">
              <a:latin typeface="Microsoft Sans Serif"/>
              <a:cs typeface="Microsoft Sans Serif"/>
            </a:endParaRPr>
          </a:p>
        </p:txBody>
      </p:sp>
      <p:sp>
        <p:nvSpPr>
          <p:cNvPr id="75" name="object 75"/>
          <p:cNvSpPr txBox="1"/>
          <p:nvPr/>
        </p:nvSpPr>
        <p:spPr>
          <a:xfrm>
            <a:off x="6453215" y="4103177"/>
            <a:ext cx="293618" cy="120546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sz="700" spc="-25" dirty="0">
                <a:latin typeface="Microsoft Sans Serif"/>
                <a:cs typeface="Microsoft Sans Serif"/>
              </a:rPr>
              <a:t>z</a:t>
            </a:r>
            <a:r>
              <a:rPr sz="450" spc="-5" dirty="0">
                <a:latin typeface="Microsoft Sans Serif"/>
                <a:cs typeface="Microsoft Sans Serif"/>
              </a:rPr>
              <a:t>0s</a:t>
            </a:r>
            <a:endParaRPr sz="450">
              <a:latin typeface="Microsoft Sans Serif"/>
              <a:cs typeface="Microsoft Sans Serif"/>
            </a:endParaRPr>
          </a:p>
        </p:txBody>
      </p:sp>
      <p:sp>
        <p:nvSpPr>
          <p:cNvPr id="76" name="object 76"/>
          <p:cNvSpPr txBox="1"/>
          <p:nvPr/>
        </p:nvSpPr>
        <p:spPr>
          <a:xfrm>
            <a:off x="12343112" y="4210031"/>
            <a:ext cx="1022550" cy="159018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sz="950" spc="-430" dirty="0">
                <a:latin typeface="Cambria"/>
                <a:cs typeface="Cambria"/>
              </a:rPr>
              <a:t>⎛</a:t>
            </a:r>
            <a:r>
              <a:rPr sz="950" spc="15" dirty="0">
                <a:latin typeface="Microsoft Sans Serif"/>
                <a:cs typeface="Microsoft Sans Serif"/>
              </a:rPr>
              <a:t>1</a:t>
            </a:r>
            <a:r>
              <a:rPr sz="950" u="sng" spc="15" dirty="0">
                <a:uFill>
                  <a:solidFill>
                    <a:srgbClr val="000000"/>
                  </a:solidFill>
                </a:uFill>
                <a:latin typeface="Microsoft Sans Serif"/>
                <a:cs typeface="Microsoft Sans Serif"/>
              </a:rPr>
              <a:t>3280</a:t>
            </a:r>
            <a:r>
              <a:rPr sz="950" spc="-430" dirty="0">
                <a:latin typeface="Cambria"/>
                <a:cs typeface="Cambria"/>
              </a:rPr>
              <a:t>⎞</a:t>
            </a:r>
            <a:endParaRPr sz="950">
              <a:latin typeface="Cambria"/>
              <a:cs typeface="Cambria"/>
            </a:endParaRPr>
          </a:p>
        </p:txBody>
      </p:sp>
      <p:sp>
        <p:nvSpPr>
          <p:cNvPr id="77" name="object 77"/>
          <p:cNvSpPr txBox="1"/>
          <p:nvPr/>
        </p:nvSpPr>
        <p:spPr>
          <a:xfrm>
            <a:off x="16077345" y="4162563"/>
            <a:ext cx="401716" cy="166712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sz="1000" spc="-20" dirty="0">
                <a:latin typeface="Microsoft Sans Serif"/>
                <a:cs typeface="Microsoft Sans Serif"/>
              </a:rPr>
              <a:t>(8)</a:t>
            </a:r>
            <a:endParaRPr sz="1000">
              <a:latin typeface="Microsoft Sans Serif"/>
              <a:cs typeface="Microsoft Sans Serif"/>
            </a:endParaRPr>
          </a:p>
        </p:txBody>
      </p:sp>
      <p:sp>
        <p:nvSpPr>
          <p:cNvPr id="78" name="object 78"/>
          <p:cNvSpPr txBox="1"/>
          <p:nvPr/>
        </p:nvSpPr>
        <p:spPr>
          <a:xfrm>
            <a:off x="12343112" y="4398752"/>
            <a:ext cx="1069295" cy="166712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  <a:tabLst>
                <a:tab pos="412750" algn="l"/>
              </a:tabLst>
            </a:pPr>
            <a:r>
              <a:rPr sz="1000" spc="-455" dirty="0">
                <a:latin typeface="Cambria"/>
                <a:cs typeface="Cambria"/>
              </a:rPr>
              <a:t>⎝	⎠</a:t>
            </a:r>
            <a:endParaRPr sz="1000">
              <a:latin typeface="Cambria"/>
              <a:cs typeface="Cambria"/>
            </a:endParaRPr>
          </a:p>
        </p:txBody>
      </p:sp>
      <p:sp>
        <p:nvSpPr>
          <p:cNvPr id="79" name="object 79"/>
          <p:cNvSpPr txBox="1"/>
          <p:nvPr/>
        </p:nvSpPr>
        <p:spPr>
          <a:xfrm>
            <a:off x="11523946" y="4284453"/>
            <a:ext cx="2826620" cy="166712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38100">
              <a:lnSpc>
                <a:spcPct val="100000"/>
              </a:lnSpc>
              <a:spcBef>
                <a:spcPts val="100"/>
              </a:spcBef>
            </a:pPr>
            <a:r>
              <a:rPr sz="950" spc="-15" dirty="0">
                <a:latin typeface="Microsoft Sans Serif"/>
                <a:cs typeface="Microsoft Sans Serif"/>
              </a:rPr>
              <a:t>=</a:t>
            </a:r>
            <a:r>
              <a:rPr sz="950" spc="5" dirty="0">
                <a:latin typeface="Microsoft Sans Serif"/>
                <a:cs typeface="Microsoft Sans Serif"/>
              </a:rPr>
              <a:t>5.62</a:t>
            </a:r>
            <a:r>
              <a:rPr sz="950" spc="-430" dirty="0">
                <a:latin typeface="Cambria"/>
                <a:cs typeface="Cambria"/>
              </a:rPr>
              <a:t>⎜   </a:t>
            </a:r>
            <a:r>
              <a:rPr sz="950" spc="90" dirty="0">
                <a:latin typeface="Cambria"/>
                <a:cs typeface="Cambria"/>
              </a:rPr>
              <a:t> </a:t>
            </a:r>
            <a:r>
              <a:rPr sz="1500" spc="22" baseline="-44444" dirty="0">
                <a:latin typeface="Microsoft Sans Serif"/>
                <a:cs typeface="Microsoft Sans Serif"/>
              </a:rPr>
              <a:t>240</a:t>
            </a:r>
            <a:r>
              <a:rPr sz="1500" spc="187" baseline="-44444" dirty="0">
                <a:latin typeface="Microsoft Sans Serif"/>
                <a:cs typeface="Microsoft Sans Serif"/>
              </a:rPr>
              <a:t> </a:t>
            </a:r>
            <a:r>
              <a:rPr sz="950" spc="-430" dirty="0">
                <a:latin typeface="Cambria"/>
                <a:cs typeface="Cambria"/>
              </a:rPr>
              <a:t>⎟</a:t>
            </a:r>
            <a:r>
              <a:rPr sz="950" spc="35" dirty="0">
                <a:latin typeface="Cambria"/>
                <a:cs typeface="Cambria"/>
              </a:rPr>
              <a:t> </a:t>
            </a:r>
            <a:r>
              <a:rPr sz="950" spc="-15" dirty="0">
                <a:latin typeface="Microsoft Sans Serif"/>
                <a:cs typeface="Microsoft Sans Serif"/>
              </a:rPr>
              <a:t>=</a:t>
            </a:r>
            <a:r>
              <a:rPr sz="950" dirty="0">
                <a:latin typeface="Microsoft Sans Serif"/>
                <a:cs typeface="Microsoft Sans Serif"/>
              </a:rPr>
              <a:t>311A</a:t>
            </a:r>
            <a:endParaRPr sz="950">
              <a:latin typeface="Microsoft Sans Serif"/>
              <a:cs typeface="Microsoft Sans Serif"/>
            </a:endParaRPr>
          </a:p>
        </p:txBody>
      </p:sp>
      <p:sp>
        <p:nvSpPr>
          <p:cNvPr id="80" name="object 80"/>
          <p:cNvSpPr txBox="1"/>
          <p:nvPr/>
        </p:nvSpPr>
        <p:spPr>
          <a:xfrm>
            <a:off x="9385268" y="4593588"/>
            <a:ext cx="6582299" cy="690245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38100">
              <a:lnSpc>
                <a:spcPct val="100000"/>
              </a:lnSpc>
              <a:spcBef>
                <a:spcPts val="100"/>
              </a:spcBef>
            </a:pPr>
            <a:r>
              <a:rPr sz="750" spc="-35" dirty="0">
                <a:latin typeface="Microsoft Sans Serif"/>
                <a:cs typeface="Microsoft Sans Serif"/>
              </a:rPr>
              <a:t>El</a:t>
            </a:r>
            <a:r>
              <a:rPr sz="750" spc="-5" dirty="0">
                <a:latin typeface="Microsoft Sans Serif"/>
                <a:cs typeface="Microsoft Sans Serif"/>
              </a:rPr>
              <a:t> </a:t>
            </a:r>
            <a:r>
              <a:rPr sz="750" spc="20" dirty="0">
                <a:latin typeface="Microsoft Sans Serif"/>
                <a:cs typeface="Microsoft Sans Serif"/>
              </a:rPr>
              <a:t>voltaje</a:t>
            </a:r>
            <a:r>
              <a:rPr sz="750" spc="-5" dirty="0">
                <a:latin typeface="Microsoft Sans Serif"/>
                <a:cs typeface="Microsoft Sans Serif"/>
              </a:rPr>
              <a:t> </a:t>
            </a:r>
            <a:r>
              <a:rPr sz="750" dirty="0">
                <a:latin typeface="Microsoft Sans Serif"/>
                <a:cs typeface="Microsoft Sans Serif"/>
              </a:rPr>
              <a:t>a</a:t>
            </a:r>
            <a:r>
              <a:rPr sz="750" spc="-5" dirty="0">
                <a:latin typeface="Microsoft Sans Serif"/>
                <a:cs typeface="Microsoft Sans Serif"/>
              </a:rPr>
              <a:t> </a:t>
            </a:r>
            <a:r>
              <a:rPr sz="750" spc="20" dirty="0">
                <a:latin typeface="Microsoft Sans Serif"/>
                <a:cs typeface="Microsoft Sans Serif"/>
              </a:rPr>
              <a:t>través</a:t>
            </a:r>
            <a:r>
              <a:rPr sz="750" spc="-5" dirty="0">
                <a:latin typeface="Microsoft Sans Serif"/>
                <a:cs typeface="Microsoft Sans Serif"/>
              </a:rPr>
              <a:t> </a:t>
            </a:r>
            <a:r>
              <a:rPr sz="750" spc="25" dirty="0">
                <a:latin typeface="Microsoft Sans Serif"/>
                <a:cs typeface="Microsoft Sans Serif"/>
              </a:rPr>
              <a:t>de</a:t>
            </a:r>
            <a:r>
              <a:rPr sz="750" spc="-5" dirty="0">
                <a:latin typeface="Microsoft Sans Serif"/>
                <a:cs typeface="Microsoft Sans Serif"/>
              </a:rPr>
              <a:t> </a:t>
            </a:r>
            <a:r>
              <a:rPr sz="750" spc="10" dirty="0">
                <a:latin typeface="Microsoft Sans Serif"/>
                <a:cs typeface="Microsoft Sans Serif"/>
              </a:rPr>
              <a:t>la</a:t>
            </a:r>
            <a:r>
              <a:rPr sz="750" spc="-5" dirty="0">
                <a:latin typeface="Microsoft Sans Serif"/>
                <a:cs typeface="Microsoft Sans Serif"/>
              </a:rPr>
              <a:t> </a:t>
            </a:r>
            <a:r>
              <a:rPr sz="750" spc="15" dirty="0">
                <a:latin typeface="Microsoft Sans Serif"/>
                <a:cs typeface="Microsoft Sans Serif"/>
              </a:rPr>
              <a:t>resistencia</a:t>
            </a:r>
            <a:r>
              <a:rPr sz="750" spc="-5" dirty="0">
                <a:latin typeface="Microsoft Sans Serif"/>
                <a:cs typeface="Microsoft Sans Serif"/>
              </a:rPr>
              <a:t> </a:t>
            </a:r>
            <a:r>
              <a:rPr sz="750" spc="20" dirty="0">
                <a:latin typeface="Microsoft Sans Serif"/>
                <a:cs typeface="Microsoft Sans Serif"/>
              </a:rPr>
              <a:t>secundaria</a:t>
            </a:r>
            <a:r>
              <a:rPr sz="750" spc="-5" dirty="0">
                <a:latin typeface="Microsoft Sans Serif"/>
                <a:cs typeface="Microsoft Sans Serif"/>
              </a:rPr>
              <a:t> es </a:t>
            </a:r>
            <a:r>
              <a:rPr sz="750" spc="10" dirty="0">
                <a:latin typeface="Microsoft Sans Serif"/>
                <a:cs typeface="Microsoft Sans Serif"/>
              </a:rPr>
              <a:t>el</a:t>
            </a:r>
            <a:r>
              <a:rPr sz="750" spc="-5" dirty="0">
                <a:latin typeface="Microsoft Sans Serif"/>
                <a:cs typeface="Microsoft Sans Serif"/>
              </a:rPr>
              <a:t> </a:t>
            </a:r>
            <a:r>
              <a:rPr sz="750" spc="20" dirty="0">
                <a:latin typeface="Microsoft Sans Serif"/>
                <a:cs typeface="Microsoft Sans Serif"/>
              </a:rPr>
              <a:t>siguiente:</a:t>
            </a:r>
            <a:endParaRPr sz="750">
              <a:latin typeface="Microsoft Sans Serif"/>
              <a:cs typeface="Microsoft Sans Serif"/>
            </a:endParaRPr>
          </a:p>
          <a:p>
            <a:pPr marL="798195">
              <a:lnSpc>
                <a:spcPct val="100000"/>
              </a:lnSpc>
              <a:spcBef>
                <a:spcPts val="585"/>
              </a:spcBef>
            </a:pPr>
            <a:r>
              <a:rPr sz="1200" spc="-82" baseline="17361" dirty="0">
                <a:latin typeface="Microsoft Sans Serif"/>
                <a:cs typeface="Microsoft Sans Serif"/>
              </a:rPr>
              <a:t>V</a:t>
            </a:r>
            <a:r>
              <a:rPr sz="1200" spc="-52" baseline="17361" dirty="0">
                <a:latin typeface="Microsoft Sans Serif"/>
                <a:cs typeface="Microsoft Sans Serif"/>
              </a:rPr>
              <a:t> </a:t>
            </a:r>
            <a:r>
              <a:rPr sz="550" spc="-375" dirty="0">
                <a:latin typeface="Microsoft Sans Serif"/>
                <a:cs typeface="Microsoft Sans Serif"/>
              </a:rPr>
              <a:t>R</a:t>
            </a:r>
            <a:r>
              <a:rPr sz="1200" spc="-15" baseline="17361" dirty="0">
                <a:latin typeface="Microsoft Sans Serif"/>
                <a:cs typeface="Microsoft Sans Serif"/>
              </a:rPr>
              <a:t>=</a:t>
            </a:r>
            <a:r>
              <a:rPr sz="1200" spc="-7" baseline="17361" dirty="0">
                <a:latin typeface="Microsoft Sans Serif"/>
                <a:cs typeface="Microsoft Sans Serif"/>
              </a:rPr>
              <a:t> </a:t>
            </a:r>
            <a:r>
              <a:rPr sz="1200" spc="30" baseline="17361" dirty="0">
                <a:latin typeface="Microsoft Sans Serif"/>
                <a:cs typeface="Microsoft Sans Serif"/>
              </a:rPr>
              <a:t>yo</a:t>
            </a:r>
            <a:r>
              <a:rPr sz="1200" baseline="17361" dirty="0">
                <a:latin typeface="Microsoft Sans Serif"/>
                <a:cs typeface="Microsoft Sans Serif"/>
              </a:rPr>
              <a:t> </a:t>
            </a:r>
            <a:r>
              <a:rPr sz="200" spc="5" dirty="0">
                <a:latin typeface="Microsoft Sans Serif"/>
                <a:cs typeface="Microsoft Sans Serif"/>
              </a:rPr>
              <a:t>segund</a:t>
            </a:r>
            <a:r>
              <a:rPr sz="200" spc="-30" dirty="0">
                <a:latin typeface="Microsoft Sans Serif"/>
                <a:cs typeface="Microsoft Sans Serif"/>
              </a:rPr>
              <a:t>o</a:t>
            </a:r>
            <a:r>
              <a:rPr sz="650" spc="-70" dirty="0">
                <a:latin typeface="Microsoft Sans Serif"/>
                <a:cs typeface="Microsoft Sans Serif"/>
              </a:rPr>
              <a:t>R</a:t>
            </a:r>
            <a:r>
              <a:rPr sz="350" spc="5" dirty="0">
                <a:latin typeface="Microsoft Sans Serif"/>
                <a:cs typeface="Microsoft Sans Serif"/>
              </a:rPr>
              <a:t>norte(seg)</a:t>
            </a:r>
            <a:endParaRPr sz="350">
              <a:latin typeface="Microsoft Sans Serif"/>
              <a:cs typeface="Microsoft Sans Serif"/>
            </a:endParaRPr>
          </a:p>
          <a:p>
            <a:pPr marL="964565">
              <a:lnSpc>
                <a:spcPct val="100000"/>
              </a:lnSpc>
              <a:spcBef>
                <a:spcPts val="330"/>
              </a:spcBef>
            </a:pPr>
            <a:r>
              <a:rPr sz="900" dirty="0">
                <a:latin typeface="Microsoft Sans Serif"/>
                <a:cs typeface="Microsoft Sans Serif"/>
              </a:rPr>
              <a:t>=311(0,738)</a:t>
            </a:r>
            <a:r>
              <a:rPr sz="900" spc="-30" dirty="0">
                <a:latin typeface="Microsoft Sans Serif"/>
                <a:cs typeface="Microsoft Sans Serif"/>
              </a:rPr>
              <a:t> </a:t>
            </a:r>
            <a:r>
              <a:rPr sz="900" spc="-15" dirty="0">
                <a:latin typeface="Microsoft Sans Serif"/>
                <a:cs typeface="Microsoft Sans Serif"/>
              </a:rPr>
              <a:t>=</a:t>
            </a:r>
            <a:r>
              <a:rPr sz="900" spc="-25" dirty="0">
                <a:latin typeface="Microsoft Sans Serif"/>
                <a:cs typeface="Microsoft Sans Serif"/>
              </a:rPr>
              <a:t> </a:t>
            </a:r>
            <a:r>
              <a:rPr sz="900" spc="-5" dirty="0">
                <a:latin typeface="Microsoft Sans Serif"/>
                <a:cs typeface="Microsoft Sans Serif"/>
              </a:rPr>
              <a:t>229,5V</a:t>
            </a:r>
            <a:endParaRPr sz="900">
              <a:latin typeface="Microsoft Sans Serif"/>
              <a:cs typeface="Microsoft Sans Serif"/>
            </a:endParaRPr>
          </a:p>
          <a:p>
            <a:pPr marL="38100">
              <a:lnSpc>
                <a:spcPct val="100000"/>
              </a:lnSpc>
              <a:spcBef>
                <a:spcPts val="535"/>
              </a:spcBef>
            </a:pPr>
            <a:r>
              <a:rPr sz="700" spc="-15" dirty="0">
                <a:latin typeface="Microsoft Sans Serif"/>
                <a:cs typeface="Microsoft Sans Serif"/>
              </a:rPr>
              <a:t>Las</a:t>
            </a:r>
            <a:r>
              <a:rPr sz="700" dirty="0">
                <a:latin typeface="Microsoft Sans Serif"/>
                <a:cs typeface="Microsoft Sans Serif"/>
              </a:rPr>
              <a:t> </a:t>
            </a:r>
            <a:r>
              <a:rPr sz="700" spc="15" dirty="0">
                <a:latin typeface="Microsoft Sans Serif"/>
                <a:cs typeface="Microsoft Sans Serif"/>
              </a:rPr>
              <a:t>cantidades</a:t>
            </a:r>
            <a:r>
              <a:rPr sz="700" dirty="0">
                <a:latin typeface="Microsoft Sans Serif"/>
                <a:cs typeface="Microsoft Sans Serif"/>
              </a:rPr>
              <a:t> </a:t>
            </a:r>
            <a:r>
              <a:rPr sz="700" spc="-30" dirty="0">
                <a:latin typeface="Microsoft Sans Serif"/>
                <a:cs typeface="Microsoft Sans Serif"/>
              </a:rPr>
              <a:t>V</a:t>
            </a:r>
            <a:r>
              <a:rPr sz="450" spc="-30" dirty="0">
                <a:latin typeface="Microsoft Sans Serif"/>
                <a:cs typeface="Microsoft Sans Serif"/>
              </a:rPr>
              <a:t>R</a:t>
            </a:r>
            <a:r>
              <a:rPr sz="700" spc="-30" dirty="0">
                <a:latin typeface="Microsoft Sans Serif"/>
                <a:cs typeface="Microsoft Sans Serif"/>
              </a:rPr>
              <a:t>y</a:t>
            </a:r>
            <a:r>
              <a:rPr sz="700" dirty="0">
                <a:latin typeface="Microsoft Sans Serif"/>
                <a:cs typeface="Microsoft Sans Serif"/>
              </a:rPr>
              <a:t> </a:t>
            </a:r>
            <a:r>
              <a:rPr sz="700" spc="10" dirty="0">
                <a:latin typeface="Microsoft Sans Serif"/>
                <a:cs typeface="Microsoft Sans Serif"/>
              </a:rPr>
              <a:t>yo</a:t>
            </a:r>
            <a:r>
              <a:rPr sz="450" spc="10" dirty="0">
                <a:latin typeface="Microsoft Sans Serif"/>
                <a:cs typeface="Microsoft Sans Serif"/>
              </a:rPr>
              <a:t>segundo</a:t>
            </a:r>
            <a:r>
              <a:rPr sz="700" spc="10" dirty="0">
                <a:latin typeface="Microsoft Sans Serif"/>
                <a:cs typeface="Microsoft Sans Serif"/>
              </a:rPr>
              <a:t>Están</a:t>
            </a:r>
            <a:r>
              <a:rPr sz="700" spc="5" dirty="0">
                <a:latin typeface="Microsoft Sans Serif"/>
                <a:cs typeface="Microsoft Sans Serif"/>
              </a:rPr>
              <a:t> </a:t>
            </a:r>
            <a:r>
              <a:rPr sz="700" spc="20" dirty="0">
                <a:latin typeface="Microsoft Sans Serif"/>
                <a:cs typeface="Microsoft Sans Serif"/>
              </a:rPr>
              <a:t>disponibles</a:t>
            </a:r>
            <a:r>
              <a:rPr sz="700" dirty="0">
                <a:latin typeface="Microsoft Sans Serif"/>
                <a:cs typeface="Microsoft Sans Serif"/>
              </a:rPr>
              <a:t> </a:t>
            </a:r>
            <a:r>
              <a:rPr sz="700" spc="25" dirty="0">
                <a:latin typeface="Microsoft Sans Serif"/>
                <a:cs typeface="Microsoft Sans Serif"/>
              </a:rPr>
              <a:t>para</a:t>
            </a:r>
            <a:r>
              <a:rPr sz="700" dirty="0">
                <a:latin typeface="Microsoft Sans Serif"/>
                <a:cs typeface="Microsoft Sans Serif"/>
              </a:rPr>
              <a:t> </a:t>
            </a:r>
            <a:r>
              <a:rPr sz="700" spc="30" dirty="0">
                <a:latin typeface="Microsoft Sans Serif"/>
                <a:cs typeface="Microsoft Sans Serif"/>
              </a:rPr>
              <a:t>configurar</a:t>
            </a:r>
            <a:r>
              <a:rPr sz="700" spc="5" dirty="0">
                <a:latin typeface="Microsoft Sans Serif"/>
                <a:cs typeface="Microsoft Sans Serif"/>
              </a:rPr>
              <a:t> </a:t>
            </a:r>
            <a:r>
              <a:rPr sz="700" spc="10" dirty="0">
                <a:latin typeface="Microsoft Sans Serif"/>
                <a:cs typeface="Microsoft Sans Serif"/>
              </a:rPr>
              <a:t>relés.</a:t>
            </a:r>
            <a:endParaRPr sz="700">
              <a:latin typeface="Microsoft Sans Serif"/>
              <a:cs typeface="Microsoft Sans Serif"/>
            </a:endParaRPr>
          </a:p>
        </p:txBody>
      </p:sp>
      <p:sp>
        <p:nvSpPr>
          <p:cNvPr id="81" name="object 81"/>
          <p:cNvSpPr txBox="1"/>
          <p:nvPr/>
        </p:nvSpPr>
        <p:spPr>
          <a:xfrm>
            <a:off x="1734234" y="4514681"/>
            <a:ext cx="284853" cy="120546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sz="700" spc="40" dirty="0">
                <a:latin typeface="Microsoft Sans Serif"/>
                <a:cs typeface="Microsoft Sans Serif"/>
              </a:rPr>
              <a:t>I</a:t>
            </a:r>
            <a:r>
              <a:rPr sz="450" spc="15" dirty="0">
                <a:latin typeface="Microsoft Sans Serif"/>
                <a:cs typeface="Microsoft Sans Serif"/>
              </a:rPr>
              <a:t>0n</a:t>
            </a:r>
            <a:endParaRPr sz="450">
              <a:latin typeface="Microsoft Sans Serif"/>
              <a:cs typeface="Microsoft Sans Serif"/>
            </a:endParaRPr>
          </a:p>
        </p:txBody>
      </p:sp>
      <p:sp>
        <p:nvSpPr>
          <p:cNvPr id="82" name="object 82"/>
          <p:cNvSpPr txBox="1"/>
          <p:nvPr/>
        </p:nvSpPr>
        <p:spPr>
          <a:xfrm>
            <a:off x="2957827" y="4514681"/>
            <a:ext cx="267324" cy="120546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sz="700" spc="40" dirty="0">
                <a:latin typeface="Microsoft Sans Serif"/>
                <a:cs typeface="Microsoft Sans Serif"/>
              </a:rPr>
              <a:t>I</a:t>
            </a:r>
            <a:r>
              <a:rPr sz="450" spc="-5" dirty="0">
                <a:latin typeface="Microsoft Sans Serif"/>
                <a:cs typeface="Microsoft Sans Serif"/>
              </a:rPr>
              <a:t>0c</a:t>
            </a:r>
            <a:endParaRPr sz="450">
              <a:latin typeface="Microsoft Sans Serif"/>
              <a:cs typeface="Microsoft Sans Serif"/>
            </a:endParaRPr>
          </a:p>
        </p:txBody>
      </p:sp>
      <p:sp>
        <p:nvSpPr>
          <p:cNvPr id="83" name="object 83"/>
          <p:cNvSpPr txBox="1"/>
          <p:nvPr/>
        </p:nvSpPr>
        <p:spPr>
          <a:xfrm>
            <a:off x="2431904" y="4599946"/>
            <a:ext cx="385647" cy="74379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sz="400" spc="-20" dirty="0">
                <a:latin typeface="Microsoft Sans Serif"/>
                <a:cs typeface="Microsoft Sans Serif"/>
              </a:rPr>
              <a:t>3R</a:t>
            </a:r>
            <a:r>
              <a:rPr sz="250" spc="10" dirty="0">
                <a:latin typeface="Microsoft Sans Serif"/>
                <a:cs typeface="Microsoft Sans Serif"/>
              </a:rPr>
              <a:t>norte</a:t>
            </a:r>
            <a:endParaRPr sz="250">
              <a:latin typeface="Microsoft Sans Serif"/>
              <a:cs typeface="Microsoft Sans Serif"/>
            </a:endParaRPr>
          </a:p>
        </p:txBody>
      </p:sp>
      <p:sp>
        <p:nvSpPr>
          <p:cNvPr id="84" name="object 84"/>
          <p:cNvSpPr txBox="1"/>
          <p:nvPr/>
        </p:nvSpPr>
        <p:spPr>
          <a:xfrm>
            <a:off x="3648484" y="4580896"/>
            <a:ext cx="425089" cy="97463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sz="550" spc="110" dirty="0">
                <a:latin typeface="Microsoft Sans Serif"/>
                <a:cs typeface="Microsoft Sans Serif"/>
              </a:rPr>
              <a:t>–</a:t>
            </a:r>
            <a:r>
              <a:rPr sz="550" spc="-5" dirty="0">
                <a:latin typeface="Microsoft Sans Serif"/>
                <a:cs typeface="Microsoft Sans Serif"/>
              </a:rPr>
              <a:t> </a:t>
            </a:r>
            <a:r>
              <a:rPr sz="550" spc="-15" dirty="0">
                <a:latin typeface="Microsoft Sans Serif"/>
                <a:cs typeface="Microsoft Sans Serif"/>
              </a:rPr>
              <a:t>jX</a:t>
            </a:r>
            <a:r>
              <a:rPr sz="350" spc="-5" dirty="0">
                <a:latin typeface="Microsoft Sans Serif"/>
                <a:cs typeface="Microsoft Sans Serif"/>
              </a:rPr>
              <a:t>0c</a:t>
            </a:r>
            <a:endParaRPr sz="350">
              <a:latin typeface="Microsoft Sans Serif"/>
              <a:cs typeface="Microsoft Sans Serif"/>
            </a:endParaRPr>
          </a:p>
        </p:txBody>
      </p:sp>
      <p:sp>
        <p:nvSpPr>
          <p:cNvPr id="85" name="object 85"/>
          <p:cNvSpPr txBox="1"/>
          <p:nvPr/>
        </p:nvSpPr>
        <p:spPr>
          <a:xfrm>
            <a:off x="3869328" y="4840796"/>
            <a:ext cx="669040" cy="120546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sz="700" u="sng" dirty="0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   </a:t>
            </a:r>
            <a:r>
              <a:rPr sz="700" u="sng" spc="40" dirty="0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 </a:t>
            </a:r>
            <a:r>
              <a:rPr sz="700" u="sng" spc="25" dirty="0">
                <a:uFill>
                  <a:solidFill>
                    <a:srgbClr val="000000"/>
                  </a:solidFill>
                </a:uFill>
                <a:latin typeface="Microsoft Sans Serif"/>
                <a:cs typeface="Microsoft Sans Serif"/>
              </a:rPr>
              <a:t>I</a:t>
            </a:r>
            <a:r>
              <a:rPr sz="450" u="sng" spc="25" dirty="0">
                <a:uFill>
                  <a:solidFill>
                    <a:srgbClr val="000000"/>
                  </a:solidFill>
                </a:uFill>
                <a:latin typeface="Microsoft Sans Serif"/>
                <a:cs typeface="Microsoft Sans Serif"/>
              </a:rPr>
              <a:t>0</a:t>
            </a:r>
            <a:r>
              <a:rPr sz="450" u="sng" spc="10" dirty="0">
                <a:uFill>
                  <a:solidFill>
                    <a:srgbClr val="000000"/>
                  </a:solidFill>
                </a:uFill>
                <a:latin typeface="Microsoft Sans Serif"/>
                <a:cs typeface="Microsoft Sans Serif"/>
              </a:rPr>
              <a:t> </a:t>
            </a:r>
            <a:endParaRPr sz="450">
              <a:latin typeface="Microsoft Sans Serif"/>
              <a:cs typeface="Microsoft Sans Serif"/>
            </a:endParaRPr>
          </a:p>
        </p:txBody>
      </p:sp>
      <p:sp>
        <p:nvSpPr>
          <p:cNvPr id="86" name="object 86"/>
          <p:cNvSpPr txBox="1"/>
          <p:nvPr/>
        </p:nvSpPr>
        <p:spPr>
          <a:xfrm>
            <a:off x="16079848" y="4826984"/>
            <a:ext cx="401716" cy="166712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sz="1000" spc="-20" dirty="0">
                <a:latin typeface="Microsoft Sans Serif"/>
                <a:cs typeface="Microsoft Sans Serif"/>
              </a:rPr>
              <a:t>(9)</a:t>
            </a:r>
            <a:endParaRPr sz="1000">
              <a:latin typeface="Microsoft Sans Serif"/>
              <a:cs typeface="Microsoft Sans Serif"/>
            </a:endParaRPr>
          </a:p>
        </p:txBody>
      </p:sp>
      <p:sp>
        <p:nvSpPr>
          <p:cNvPr id="87" name="object 87"/>
          <p:cNvSpPr txBox="1"/>
          <p:nvPr/>
        </p:nvSpPr>
        <p:spPr>
          <a:xfrm>
            <a:off x="1821888" y="5167605"/>
            <a:ext cx="2137129" cy="347345"/>
          </a:xfrm>
          <a:prstGeom prst="rect">
            <a:avLst/>
          </a:prstGeom>
        </p:spPr>
        <p:txBody>
          <a:bodyPr vert="horz" wrap="square" lIns="0" tIns="3556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280"/>
              </a:spcBef>
            </a:pPr>
            <a:r>
              <a:rPr sz="550" spc="15" dirty="0">
                <a:latin typeface="Microsoft Sans Serif"/>
                <a:cs typeface="Microsoft Sans Serif"/>
              </a:rPr>
              <a:t>mi</a:t>
            </a:r>
            <a:r>
              <a:rPr sz="350" spc="15" dirty="0">
                <a:latin typeface="Microsoft Sans Serif"/>
                <a:cs typeface="Microsoft Sans Serif"/>
              </a:rPr>
              <a:t>1g</a:t>
            </a:r>
            <a:r>
              <a:rPr sz="550" spc="15" dirty="0">
                <a:latin typeface="Microsoft Sans Serif"/>
                <a:cs typeface="Microsoft Sans Serif"/>
              </a:rPr>
              <a:t>Fuente</a:t>
            </a:r>
            <a:r>
              <a:rPr sz="550" spc="-25" dirty="0">
                <a:latin typeface="Microsoft Sans Serif"/>
                <a:cs typeface="Microsoft Sans Serif"/>
              </a:rPr>
              <a:t> </a:t>
            </a:r>
            <a:r>
              <a:rPr sz="550" spc="15" dirty="0">
                <a:latin typeface="Microsoft Sans Serif"/>
                <a:cs typeface="Microsoft Sans Serif"/>
              </a:rPr>
              <a:t>del</a:t>
            </a:r>
            <a:r>
              <a:rPr sz="550" spc="-25" dirty="0">
                <a:latin typeface="Microsoft Sans Serif"/>
                <a:cs typeface="Microsoft Sans Serif"/>
              </a:rPr>
              <a:t> </a:t>
            </a:r>
            <a:r>
              <a:rPr sz="550" spc="25" dirty="0">
                <a:latin typeface="Microsoft Sans Serif"/>
                <a:cs typeface="Microsoft Sans Serif"/>
              </a:rPr>
              <a:t>generador</a:t>
            </a:r>
            <a:r>
              <a:rPr sz="550" spc="-20" dirty="0">
                <a:latin typeface="Microsoft Sans Serif"/>
                <a:cs typeface="Microsoft Sans Serif"/>
              </a:rPr>
              <a:t> </a:t>
            </a:r>
            <a:r>
              <a:rPr sz="550" spc="-65" dirty="0">
                <a:latin typeface="Microsoft Sans Serif"/>
                <a:cs typeface="Microsoft Sans Serif"/>
              </a:rPr>
              <a:t>E</a:t>
            </a:r>
            <a:endParaRPr sz="550">
              <a:latin typeface="Microsoft Sans Serif"/>
              <a:cs typeface="Microsoft Sans Serif"/>
            </a:endParaRPr>
          </a:p>
          <a:p>
            <a:pPr marL="12700">
              <a:lnSpc>
                <a:spcPct val="100000"/>
              </a:lnSpc>
              <a:spcBef>
                <a:spcPts val="180"/>
              </a:spcBef>
            </a:pPr>
            <a:r>
              <a:rPr sz="350" spc="5" dirty="0">
                <a:latin typeface="Microsoft Sans Serif"/>
                <a:cs typeface="Microsoft Sans Serif"/>
              </a:rPr>
              <a:t>1s</a:t>
            </a:r>
            <a:r>
              <a:rPr sz="550" spc="5" dirty="0">
                <a:latin typeface="Microsoft Sans Serif"/>
                <a:cs typeface="Microsoft Sans Serif"/>
              </a:rPr>
              <a:t>Fuente</a:t>
            </a:r>
            <a:r>
              <a:rPr sz="550" spc="-15" dirty="0">
                <a:latin typeface="Microsoft Sans Serif"/>
                <a:cs typeface="Microsoft Sans Serif"/>
              </a:rPr>
              <a:t> </a:t>
            </a:r>
            <a:r>
              <a:rPr sz="550" spc="15" dirty="0">
                <a:latin typeface="Microsoft Sans Serif"/>
                <a:cs typeface="Microsoft Sans Serif"/>
              </a:rPr>
              <a:t>del</a:t>
            </a:r>
            <a:r>
              <a:rPr sz="550" spc="-10" dirty="0">
                <a:latin typeface="Microsoft Sans Serif"/>
                <a:cs typeface="Microsoft Sans Serif"/>
              </a:rPr>
              <a:t> </a:t>
            </a:r>
            <a:r>
              <a:rPr sz="550" spc="10" dirty="0">
                <a:latin typeface="Microsoft Sans Serif"/>
                <a:cs typeface="Microsoft Sans Serif"/>
              </a:rPr>
              <a:t>sistema</a:t>
            </a:r>
            <a:r>
              <a:rPr sz="550" spc="-15" dirty="0">
                <a:latin typeface="Microsoft Sans Serif"/>
                <a:cs typeface="Microsoft Sans Serif"/>
              </a:rPr>
              <a:t> </a:t>
            </a:r>
            <a:r>
              <a:rPr sz="550" spc="30" dirty="0">
                <a:latin typeface="Microsoft Sans Serif"/>
                <a:cs typeface="Microsoft Sans Serif"/>
              </a:rPr>
              <a:t>g</a:t>
            </a:r>
            <a:endParaRPr sz="550">
              <a:latin typeface="Microsoft Sans Serif"/>
              <a:cs typeface="Microsoft Sans Serif"/>
            </a:endParaRPr>
          </a:p>
          <a:p>
            <a:pPr marL="191770">
              <a:lnSpc>
                <a:spcPct val="100000"/>
              </a:lnSpc>
              <a:spcBef>
                <a:spcPts val="130"/>
              </a:spcBef>
            </a:pPr>
            <a:r>
              <a:rPr sz="600" spc="20" dirty="0">
                <a:latin typeface="Microsoft Sans Serif"/>
                <a:cs typeface="Microsoft Sans Serif"/>
              </a:rPr>
              <a:t>Generador</a:t>
            </a:r>
            <a:endParaRPr sz="600">
              <a:latin typeface="Microsoft Sans Serif"/>
              <a:cs typeface="Microsoft Sans Serif"/>
            </a:endParaRPr>
          </a:p>
        </p:txBody>
      </p:sp>
      <p:sp>
        <p:nvSpPr>
          <p:cNvPr id="88" name="object 88"/>
          <p:cNvSpPr txBox="1"/>
          <p:nvPr/>
        </p:nvSpPr>
        <p:spPr>
          <a:xfrm>
            <a:off x="9089476" y="5258261"/>
            <a:ext cx="7403260" cy="474874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 marR="5080">
              <a:lnSpc>
                <a:spcPct val="142900"/>
              </a:lnSpc>
              <a:spcBef>
                <a:spcPts val="100"/>
              </a:spcBef>
            </a:pPr>
            <a:r>
              <a:rPr sz="700" spc="5" dirty="0">
                <a:latin typeface="Microsoft Sans Serif"/>
                <a:cs typeface="Microsoft Sans Serif"/>
              </a:rPr>
              <a:t>Recuerde </a:t>
            </a:r>
            <a:r>
              <a:rPr sz="700" spc="30" dirty="0">
                <a:latin typeface="Microsoft Sans Serif"/>
                <a:cs typeface="Microsoft Sans Serif"/>
              </a:rPr>
              <a:t>que </a:t>
            </a:r>
            <a:r>
              <a:rPr sz="700" spc="10" dirty="0">
                <a:latin typeface="Microsoft Sans Serif"/>
                <a:cs typeface="Microsoft Sans Serif"/>
              </a:rPr>
              <a:t>el </a:t>
            </a:r>
            <a:r>
              <a:rPr sz="700" spc="20" dirty="0">
                <a:latin typeface="Microsoft Sans Serif"/>
                <a:cs typeface="Microsoft Sans Serif"/>
              </a:rPr>
              <a:t>valor de </a:t>
            </a:r>
            <a:r>
              <a:rPr sz="700" spc="15" dirty="0">
                <a:latin typeface="Microsoft Sans Serif"/>
                <a:cs typeface="Microsoft Sans Serif"/>
              </a:rPr>
              <a:t>resistencia </a:t>
            </a:r>
            <a:r>
              <a:rPr sz="700" spc="20" dirty="0">
                <a:latin typeface="Microsoft Sans Serif"/>
                <a:cs typeface="Microsoft Sans Serif"/>
              </a:rPr>
              <a:t>de </a:t>
            </a:r>
            <a:r>
              <a:rPr sz="700" spc="10" dirty="0">
                <a:latin typeface="Microsoft Sans Serif"/>
                <a:cs typeface="Microsoft Sans Serif"/>
              </a:rPr>
              <a:t>la </a:t>
            </a:r>
            <a:r>
              <a:rPr sz="700" spc="15" dirty="0">
                <a:latin typeface="Microsoft Sans Serif"/>
                <a:cs typeface="Microsoft Sans Serif"/>
              </a:rPr>
              <a:t>resistencia </a:t>
            </a:r>
            <a:r>
              <a:rPr sz="700" spc="20" dirty="0">
                <a:latin typeface="Microsoft Sans Serif"/>
                <a:cs typeface="Microsoft Sans Serif"/>
              </a:rPr>
              <a:t>de puesta </a:t>
            </a:r>
            <a:r>
              <a:rPr sz="700" dirty="0">
                <a:latin typeface="Microsoft Sans Serif"/>
                <a:cs typeface="Microsoft Sans Serif"/>
              </a:rPr>
              <a:t>a </a:t>
            </a:r>
            <a:r>
              <a:rPr sz="700" spc="30" dirty="0">
                <a:latin typeface="Microsoft Sans Serif"/>
                <a:cs typeface="Microsoft Sans Serif"/>
              </a:rPr>
              <a:t>tierra </a:t>
            </a:r>
            <a:r>
              <a:rPr sz="700" spc="-5" dirty="0">
                <a:latin typeface="Microsoft Sans Serif"/>
                <a:cs typeface="Microsoft Sans Serif"/>
              </a:rPr>
              <a:t>se </a:t>
            </a:r>
            <a:r>
              <a:rPr sz="700" dirty="0">
                <a:latin typeface="Microsoft Sans Serif"/>
                <a:cs typeface="Microsoft Sans Serif"/>
              </a:rPr>
              <a:t> </a:t>
            </a:r>
            <a:r>
              <a:rPr sz="700" spc="10" dirty="0">
                <a:latin typeface="Microsoft Sans Serif"/>
                <a:cs typeface="Microsoft Sans Serif"/>
              </a:rPr>
              <a:t>seleccionó </a:t>
            </a:r>
            <a:r>
              <a:rPr sz="700" spc="20" dirty="0">
                <a:latin typeface="Microsoft Sans Serif"/>
                <a:cs typeface="Microsoft Sans Serif"/>
              </a:rPr>
              <a:t>en </a:t>
            </a:r>
            <a:r>
              <a:rPr sz="700" spc="5" dirty="0">
                <a:latin typeface="Microsoft Sans Serif"/>
                <a:cs typeface="Microsoft Sans Serif"/>
              </a:rPr>
              <a:t>base </a:t>
            </a:r>
            <a:r>
              <a:rPr sz="700" dirty="0">
                <a:latin typeface="Microsoft Sans Serif"/>
                <a:cs typeface="Microsoft Sans Serif"/>
              </a:rPr>
              <a:t>a las </a:t>
            </a:r>
            <a:r>
              <a:rPr sz="700" spc="10" dirty="0">
                <a:latin typeface="Microsoft Sans Serif"/>
                <a:cs typeface="Microsoft Sans Serif"/>
              </a:rPr>
              <a:t>capacitancias </a:t>
            </a:r>
            <a:r>
              <a:rPr sz="700" spc="20" dirty="0">
                <a:latin typeface="Microsoft Sans Serif"/>
                <a:cs typeface="Microsoft Sans Serif"/>
              </a:rPr>
              <a:t>de </a:t>
            </a:r>
            <a:r>
              <a:rPr sz="700" spc="5" dirty="0">
                <a:latin typeface="Microsoft Sans Serif"/>
                <a:cs typeface="Microsoft Sans Serif"/>
              </a:rPr>
              <a:t>secuencia </a:t>
            </a:r>
            <a:r>
              <a:rPr sz="700" spc="20" dirty="0">
                <a:latin typeface="Microsoft Sans Serif"/>
                <a:cs typeface="Microsoft Sans Serif"/>
              </a:rPr>
              <a:t>cero del </a:t>
            </a:r>
            <a:r>
              <a:rPr sz="700" spc="15" dirty="0">
                <a:latin typeface="Microsoft Sans Serif"/>
                <a:cs typeface="Microsoft Sans Serif"/>
              </a:rPr>
              <a:t>sistema. </a:t>
            </a:r>
            <a:r>
              <a:rPr sz="700" spc="-15" dirty="0">
                <a:latin typeface="Microsoft Sans Serif"/>
                <a:cs typeface="Microsoft Sans Serif"/>
              </a:rPr>
              <a:t>Las </a:t>
            </a:r>
            <a:r>
              <a:rPr sz="700" spc="-10" dirty="0">
                <a:latin typeface="Microsoft Sans Serif"/>
                <a:cs typeface="Microsoft Sans Serif"/>
              </a:rPr>
              <a:t> </a:t>
            </a:r>
            <a:r>
              <a:rPr sz="700" spc="5" dirty="0">
                <a:latin typeface="Microsoft Sans Serif"/>
                <a:cs typeface="Microsoft Sans Serif"/>
              </a:rPr>
              <a:t>clasificaciones </a:t>
            </a:r>
            <a:r>
              <a:rPr sz="700" spc="20" dirty="0">
                <a:latin typeface="Microsoft Sans Serif"/>
                <a:cs typeface="Microsoft Sans Serif"/>
              </a:rPr>
              <a:t>continuas de </a:t>
            </a:r>
            <a:r>
              <a:rPr sz="700" spc="10" dirty="0">
                <a:latin typeface="Microsoft Sans Serif"/>
                <a:cs typeface="Microsoft Sans Serif"/>
              </a:rPr>
              <a:t>la </a:t>
            </a:r>
            <a:r>
              <a:rPr sz="700" spc="15" dirty="0">
                <a:latin typeface="Microsoft Sans Serif"/>
                <a:cs typeface="Microsoft Sans Serif"/>
              </a:rPr>
              <a:t>resistencia </a:t>
            </a:r>
            <a:r>
              <a:rPr sz="700" spc="5" dirty="0">
                <a:latin typeface="Microsoft Sans Serif"/>
                <a:cs typeface="Microsoft Sans Serif"/>
              </a:rPr>
              <a:t>y </a:t>
            </a:r>
            <a:r>
              <a:rPr sz="700" spc="20" dirty="0">
                <a:latin typeface="Microsoft Sans Serif"/>
                <a:cs typeface="Microsoft Sans Serif"/>
              </a:rPr>
              <a:t>del </a:t>
            </a:r>
            <a:r>
              <a:rPr sz="700" spc="35" dirty="0">
                <a:latin typeface="Microsoft Sans Serif"/>
                <a:cs typeface="Microsoft Sans Serif"/>
              </a:rPr>
              <a:t>transformador </a:t>
            </a:r>
            <a:r>
              <a:rPr sz="700" spc="20" dirty="0">
                <a:latin typeface="Microsoft Sans Serif"/>
                <a:cs typeface="Microsoft Sans Serif"/>
              </a:rPr>
              <a:t>de puesta </a:t>
            </a:r>
            <a:r>
              <a:rPr sz="700" dirty="0">
                <a:latin typeface="Microsoft Sans Serif"/>
                <a:cs typeface="Microsoft Sans Serif"/>
              </a:rPr>
              <a:t>a </a:t>
            </a:r>
            <a:r>
              <a:rPr sz="700" spc="5" dirty="0">
                <a:latin typeface="Microsoft Sans Serif"/>
                <a:cs typeface="Microsoft Sans Serif"/>
              </a:rPr>
              <a:t> </a:t>
            </a:r>
            <a:r>
              <a:rPr sz="700" spc="30" dirty="0">
                <a:latin typeface="Microsoft Sans Serif"/>
                <a:cs typeface="Microsoft Sans Serif"/>
              </a:rPr>
              <a:t>tierra</a:t>
            </a:r>
            <a:r>
              <a:rPr sz="700" spc="-5" dirty="0">
                <a:latin typeface="Microsoft Sans Serif"/>
                <a:cs typeface="Microsoft Sans Serif"/>
              </a:rPr>
              <a:t> se</a:t>
            </a:r>
            <a:r>
              <a:rPr sz="700" dirty="0">
                <a:latin typeface="Microsoft Sans Serif"/>
                <a:cs typeface="Microsoft Sans Serif"/>
              </a:rPr>
              <a:t> </a:t>
            </a:r>
            <a:r>
              <a:rPr sz="700" spc="20" dirty="0">
                <a:latin typeface="Microsoft Sans Serif"/>
                <a:cs typeface="Microsoft Sans Serif"/>
              </a:rPr>
              <a:t>eligen</a:t>
            </a:r>
            <a:r>
              <a:rPr sz="700" dirty="0">
                <a:latin typeface="Microsoft Sans Serif"/>
                <a:cs typeface="Microsoft Sans Serif"/>
              </a:rPr>
              <a:t> </a:t>
            </a:r>
            <a:r>
              <a:rPr sz="700" spc="25" dirty="0">
                <a:latin typeface="Microsoft Sans Serif"/>
                <a:cs typeface="Microsoft Sans Serif"/>
              </a:rPr>
              <a:t>suponiendo</a:t>
            </a:r>
            <a:r>
              <a:rPr sz="700" dirty="0">
                <a:latin typeface="Microsoft Sans Serif"/>
                <a:cs typeface="Microsoft Sans Serif"/>
              </a:rPr>
              <a:t> </a:t>
            </a:r>
            <a:r>
              <a:rPr sz="700" spc="40" dirty="0">
                <a:latin typeface="Microsoft Sans Serif"/>
                <a:cs typeface="Microsoft Sans Serif"/>
              </a:rPr>
              <a:t>un</a:t>
            </a:r>
            <a:r>
              <a:rPr sz="700" spc="-5" dirty="0">
                <a:latin typeface="Microsoft Sans Serif"/>
                <a:cs typeface="Microsoft Sans Serif"/>
              </a:rPr>
              <a:t> </a:t>
            </a:r>
            <a:r>
              <a:rPr sz="700" spc="25" dirty="0">
                <a:latin typeface="Microsoft Sans Serif"/>
                <a:cs typeface="Microsoft Sans Serif"/>
              </a:rPr>
              <a:t>cambio</a:t>
            </a:r>
            <a:r>
              <a:rPr sz="700" dirty="0">
                <a:latin typeface="Microsoft Sans Serif"/>
                <a:cs typeface="Microsoft Sans Serif"/>
              </a:rPr>
              <a:t> </a:t>
            </a:r>
            <a:r>
              <a:rPr sz="700" spc="35" dirty="0">
                <a:latin typeface="Microsoft Sans Serif"/>
                <a:cs typeface="Microsoft Sans Serif"/>
              </a:rPr>
              <a:t>total</a:t>
            </a:r>
            <a:r>
              <a:rPr sz="700" dirty="0">
                <a:latin typeface="Microsoft Sans Serif"/>
                <a:cs typeface="Microsoft Sans Serif"/>
              </a:rPr>
              <a:t> </a:t>
            </a:r>
            <a:r>
              <a:rPr sz="700" spc="20" dirty="0">
                <a:latin typeface="Microsoft Sans Serif"/>
                <a:cs typeface="Microsoft Sans Serif"/>
              </a:rPr>
              <a:t>de</a:t>
            </a:r>
            <a:r>
              <a:rPr sz="700" dirty="0">
                <a:latin typeface="Microsoft Sans Serif"/>
                <a:cs typeface="Microsoft Sans Serif"/>
              </a:rPr>
              <a:t> </a:t>
            </a:r>
            <a:r>
              <a:rPr sz="700" spc="20" dirty="0">
                <a:latin typeface="Microsoft Sans Serif"/>
                <a:cs typeface="Microsoft Sans Serif"/>
              </a:rPr>
              <a:t>voltaje</a:t>
            </a:r>
            <a:r>
              <a:rPr sz="700" spc="-5" dirty="0">
                <a:latin typeface="Microsoft Sans Serif"/>
                <a:cs typeface="Microsoft Sans Serif"/>
              </a:rPr>
              <a:t> </a:t>
            </a:r>
            <a:r>
              <a:rPr sz="700" spc="20" dirty="0">
                <a:latin typeface="Microsoft Sans Serif"/>
                <a:cs typeface="Microsoft Sans Serif"/>
              </a:rPr>
              <a:t>en</a:t>
            </a:r>
            <a:r>
              <a:rPr sz="700" dirty="0">
                <a:latin typeface="Microsoft Sans Serif"/>
                <a:cs typeface="Microsoft Sans Serif"/>
              </a:rPr>
              <a:t> </a:t>
            </a:r>
            <a:r>
              <a:rPr sz="700" spc="10" dirty="0">
                <a:latin typeface="Microsoft Sans Serif"/>
                <a:cs typeface="Microsoft Sans Serif"/>
              </a:rPr>
              <a:t>el</a:t>
            </a:r>
            <a:r>
              <a:rPr sz="700" dirty="0">
                <a:latin typeface="Microsoft Sans Serif"/>
                <a:cs typeface="Microsoft Sans Serif"/>
              </a:rPr>
              <a:t> </a:t>
            </a:r>
            <a:r>
              <a:rPr sz="700" spc="40" dirty="0">
                <a:latin typeface="Microsoft Sans Serif"/>
                <a:cs typeface="Microsoft Sans Serif"/>
              </a:rPr>
              <a:t>neutro</a:t>
            </a:r>
            <a:r>
              <a:rPr sz="700" dirty="0">
                <a:latin typeface="Microsoft Sans Serif"/>
                <a:cs typeface="Microsoft Sans Serif"/>
              </a:rPr>
              <a:t> </a:t>
            </a:r>
            <a:r>
              <a:rPr sz="700" spc="20" dirty="0">
                <a:latin typeface="Microsoft Sans Serif"/>
                <a:cs typeface="Microsoft Sans Serif"/>
              </a:rPr>
              <a:t>(debido</a:t>
            </a:r>
            <a:r>
              <a:rPr sz="700" spc="-5" dirty="0">
                <a:latin typeface="Microsoft Sans Serif"/>
                <a:cs typeface="Microsoft Sans Serif"/>
              </a:rPr>
              <a:t> </a:t>
            </a:r>
            <a:r>
              <a:rPr sz="700" dirty="0">
                <a:latin typeface="Microsoft Sans Serif"/>
                <a:cs typeface="Microsoft Sans Serif"/>
              </a:rPr>
              <a:t>a </a:t>
            </a:r>
            <a:r>
              <a:rPr sz="700" spc="-170" dirty="0">
                <a:latin typeface="Microsoft Sans Serif"/>
                <a:cs typeface="Microsoft Sans Serif"/>
              </a:rPr>
              <a:t> </a:t>
            </a:r>
            <a:r>
              <a:rPr sz="700" spc="30" dirty="0">
                <a:latin typeface="Microsoft Sans Serif"/>
                <a:cs typeface="Microsoft Sans Serif"/>
              </a:rPr>
              <a:t>una </a:t>
            </a:r>
            <a:r>
              <a:rPr sz="700" spc="15" dirty="0">
                <a:latin typeface="Microsoft Sans Serif"/>
                <a:cs typeface="Microsoft Sans Serif"/>
              </a:rPr>
              <a:t>falla </a:t>
            </a:r>
            <a:r>
              <a:rPr sz="700" spc="20" dirty="0">
                <a:latin typeface="Microsoft Sans Serif"/>
                <a:cs typeface="Microsoft Sans Serif"/>
              </a:rPr>
              <a:t>de </a:t>
            </a:r>
            <a:r>
              <a:rPr sz="700" spc="-50" dirty="0">
                <a:latin typeface="Microsoft Sans Serif"/>
                <a:cs typeface="Microsoft Sans Serif"/>
              </a:rPr>
              <a:t>SLG </a:t>
            </a:r>
            <a:r>
              <a:rPr sz="700" spc="20" dirty="0">
                <a:latin typeface="Microsoft Sans Serif"/>
                <a:cs typeface="Microsoft Sans Serif"/>
              </a:rPr>
              <a:t>en </a:t>
            </a:r>
            <a:r>
              <a:rPr sz="700" spc="10" dirty="0">
                <a:latin typeface="Microsoft Sans Serif"/>
                <a:cs typeface="Microsoft Sans Serif"/>
              </a:rPr>
              <a:t>los </a:t>
            </a:r>
            <a:r>
              <a:rPr sz="700" spc="25" dirty="0">
                <a:latin typeface="Microsoft Sans Serif"/>
                <a:cs typeface="Microsoft Sans Serif"/>
              </a:rPr>
              <a:t>terminales </a:t>
            </a:r>
            <a:r>
              <a:rPr sz="700" spc="20" dirty="0">
                <a:latin typeface="Microsoft Sans Serif"/>
                <a:cs typeface="Microsoft Sans Serif"/>
              </a:rPr>
              <a:t>del generador). </a:t>
            </a:r>
            <a:r>
              <a:rPr sz="700" spc="15" dirty="0">
                <a:latin typeface="Microsoft Sans Serif"/>
                <a:cs typeface="Microsoft Sans Serif"/>
              </a:rPr>
              <a:t>Como </a:t>
            </a:r>
            <a:r>
              <a:rPr sz="700" spc="-5" dirty="0">
                <a:latin typeface="Microsoft Sans Serif"/>
                <a:cs typeface="Microsoft Sans Serif"/>
              </a:rPr>
              <a:t>se </a:t>
            </a:r>
            <a:r>
              <a:rPr sz="700" spc="35" dirty="0">
                <a:latin typeface="Microsoft Sans Serif"/>
                <a:cs typeface="Microsoft Sans Serif"/>
              </a:rPr>
              <a:t>mostró </a:t>
            </a:r>
            <a:r>
              <a:rPr sz="700" spc="40" dirty="0">
                <a:latin typeface="Microsoft Sans Serif"/>
                <a:cs typeface="Microsoft Sans Serif"/>
              </a:rPr>
              <a:t> </a:t>
            </a:r>
            <a:r>
              <a:rPr sz="700" spc="30" dirty="0">
                <a:latin typeface="Microsoft Sans Serif"/>
                <a:cs typeface="Microsoft Sans Serif"/>
              </a:rPr>
              <a:t>anteriormente, </a:t>
            </a:r>
            <a:r>
              <a:rPr sz="700" spc="-15" dirty="0">
                <a:latin typeface="Microsoft Sans Serif"/>
                <a:cs typeface="Microsoft Sans Serif"/>
              </a:rPr>
              <a:t>V</a:t>
            </a:r>
            <a:r>
              <a:rPr sz="450" spc="-15" dirty="0">
                <a:latin typeface="Microsoft Sans Serif"/>
                <a:cs typeface="Microsoft Sans Serif"/>
              </a:rPr>
              <a:t>R</a:t>
            </a:r>
            <a:r>
              <a:rPr sz="700" spc="-15" dirty="0">
                <a:latin typeface="Microsoft Sans Serif"/>
                <a:cs typeface="Microsoft Sans Serif"/>
              </a:rPr>
              <a:t>en </a:t>
            </a:r>
            <a:r>
              <a:rPr sz="700" spc="10" dirty="0">
                <a:latin typeface="Microsoft Sans Serif"/>
                <a:cs typeface="Microsoft Sans Serif"/>
              </a:rPr>
              <a:t>este </a:t>
            </a:r>
            <a:r>
              <a:rPr sz="700" spc="25" dirty="0">
                <a:latin typeface="Microsoft Sans Serif"/>
                <a:cs typeface="Microsoft Sans Serif"/>
              </a:rPr>
              <a:t>ejemplo </a:t>
            </a:r>
            <a:r>
              <a:rPr sz="700" spc="-5" dirty="0">
                <a:latin typeface="Microsoft Sans Serif"/>
                <a:cs typeface="Microsoft Sans Serif"/>
              </a:rPr>
              <a:t>es </a:t>
            </a:r>
            <a:r>
              <a:rPr sz="700" spc="5" dirty="0">
                <a:latin typeface="Microsoft Sans Serif"/>
                <a:cs typeface="Microsoft Sans Serif"/>
              </a:rPr>
              <a:t>229,5 </a:t>
            </a:r>
            <a:r>
              <a:rPr sz="700" spc="-30" dirty="0">
                <a:latin typeface="Microsoft Sans Serif"/>
                <a:cs typeface="Microsoft Sans Serif"/>
              </a:rPr>
              <a:t>V. </a:t>
            </a:r>
            <a:r>
              <a:rPr sz="700" dirty="0">
                <a:latin typeface="Microsoft Sans Serif"/>
                <a:cs typeface="Microsoft Sans Serif"/>
              </a:rPr>
              <a:t>Esto </a:t>
            </a:r>
            <a:r>
              <a:rPr sz="700" spc="20" dirty="0">
                <a:latin typeface="Microsoft Sans Serif"/>
                <a:cs typeface="Microsoft Sans Serif"/>
              </a:rPr>
              <a:t>implica </a:t>
            </a:r>
            <a:r>
              <a:rPr sz="700" spc="5" dirty="0">
                <a:latin typeface="Microsoft Sans Serif"/>
                <a:cs typeface="Microsoft Sans Serif"/>
              </a:rPr>
              <a:t>clasificaciones </a:t>
            </a:r>
            <a:r>
              <a:rPr sz="700" spc="10" dirty="0">
                <a:latin typeface="Microsoft Sans Serif"/>
                <a:cs typeface="Microsoft Sans Serif"/>
              </a:rPr>
              <a:t> </a:t>
            </a:r>
            <a:r>
              <a:rPr sz="700" spc="20" dirty="0">
                <a:latin typeface="Microsoft Sans Serif"/>
                <a:cs typeface="Microsoft Sans Serif"/>
              </a:rPr>
              <a:t>continuas</a:t>
            </a:r>
            <a:r>
              <a:rPr sz="700" spc="-5" dirty="0">
                <a:latin typeface="Microsoft Sans Serif"/>
                <a:cs typeface="Microsoft Sans Serif"/>
              </a:rPr>
              <a:t> </a:t>
            </a:r>
            <a:r>
              <a:rPr sz="700" spc="35" dirty="0">
                <a:latin typeface="Microsoft Sans Serif"/>
                <a:cs typeface="Microsoft Sans Serif"/>
              </a:rPr>
              <a:t>tanto</a:t>
            </a:r>
            <a:r>
              <a:rPr sz="700" dirty="0">
                <a:latin typeface="Microsoft Sans Serif"/>
                <a:cs typeface="Microsoft Sans Serif"/>
              </a:rPr>
              <a:t> </a:t>
            </a:r>
            <a:r>
              <a:rPr sz="700" spc="25" dirty="0">
                <a:latin typeface="Microsoft Sans Serif"/>
                <a:cs typeface="Microsoft Sans Serif"/>
              </a:rPr>
              <a:t>para</a:t>
            </a:r>
            <a:r>
              <a:rPr sz="700" dirty="0">
                <a:latin typeface="Microsoft Sans Serif"/>
                <a:cs typeface="Microsoft Sans Serif"/>
              </a:rPr>
              <a:t> </a:t>
            </a:r>
            <a:r>
              <a:rPr sz="700" spc="10" dirty="0">
                <a:latin typeface="Microsoft Sans Serif"/>
                <a:cs typeface="Microsoft Sans Serif"/>
              </a:rPr>
              <a:t>la</a:t>
            </a:r>
            <a:r>
              <a:rPr sz="700" dirty="0">
                <a:latin typeface="Microsoft Sans Serif"/>
                <a:cs typeface="Microsoft Sans Serif"/>
              </a:rPr>
              <a:t> </a:t>
            </a:r>
            <a:r>
              <a:rPr sz="700" spc="15" dirty="0">
                <a:latin typeface="Microsoft Sans Serif"/>
                <a:cs typeface="Microsoft Sans Serif"/>
              </a:rPr>
              <a:t>resistencia</a:t>
            </a:r>
            <a:r>
              <a:rPr sz="700" dirty="0">
                <a:latin typeface="Microsoft Sans Serif"/>
                <a:cs typeface="Microsoft Sans Serif"/>
              </a:rPr>
              <a:t> </a:t>
            </a:r>
            <a:r>
              <a:rPr sz="700" spc="30" dirty="0">
                <a:latin typeface="Microsoft Sans Serif"/>
                <a:cs typeface="Microsoft Sans Serif"/>
              </a:rPr>
              <a:t>como</a:t>
            </a:r>
            <a:r>
              <a:rPr sz="700" dirty="0">
                <a:latin typeface="Microsoft Sans Serif"/>
                <a:cs typeface="Microsoft Sans Serif"/>
              </a:rPr>
              <a:t> </a:t>
            </a:r>
            <a:r>
              <a:rPr sz="700" spc="25" dirty="0">
                <a:latin typeface="Microsoft Sans Serif"/>
                <a:cs typeface="Microsoft Sans Serif"/>
              </a:rPr>
              <a:t>para</a:t>
            </a:r>
            <a:r>
              <a:rPr sz="700" spc="-5" dirty="0">
                <a:latin typeface="Microsoft Sans Serif"/>
                <a:cs typeface="Microsoft Sans Serif"/>
              </a:rPr>
              <a:t> </a:t>
            </a:r>
            <a:r>
              <a:rPr sz="700" spc="10" dirty="0">
                <a:latin typeface="Microsoft Sans Serif"/>
                <a:cs typeface="Microsoft Sans Serif"/>
              </a:rPr>
              <a:t>el</a:t>
            </a:r>
            <a:r>
              <a:rPr sz="700" dirty="0">
                <a:latin typeface="Microsoft Sans Serif"/>
                <a:cs typeface="Microsoft Sans Serif"/>
              </a:rPr>
              <a:t> </a:t>
            </a:r>
            <a:r>
              <a:rPr sz="700" spc="35" dirty="0">
                <a:latin typeface="Microsoft Sans Serif"/>
                <a:cs typeface="Microsoft Sans Serif"/>
              </a:rPr>
              <a:t>transformador</a:t>
            </a:r>
            <a:r>
              <a:rPr sz="700" dirty="0">
                <a:latin typeface="Microsoft Sans Serif"/>
                <a:cs typeface="Microsoft Sans Serif"/>
              </a:rPr>
              <a:t> </a:t>
            </a:r>
            <a:r>
              <a:rPr sz="700" spc="20" dirty="0">
                <a:latin typeface="Microsoft Sans Serif"/>
                <a:cs typeface="Microsoft Sans Serif"/>
              </a:rPr>
              <a:t>de</a:t>
            </a:r>
            <a:r>
              <a:rPr sz="700" dirty="0">
                <a:latin typeface="Microsoft Sans Serif"/>
                <a:cs typeface="Microsoft Sans Serif"/>
              </a:rPr>
              <a:t> </a:t>
            </a:r>
            <a:r>
              <a:rPr sz="700" spc="10" dirty="0">
                <a:latin typeface="Microsoft Sans Serif"/>
                <a:cs typeface="Microsoft Sans Serif"/>
              </a:rPr>
              <a:t>al</a:t>
            </a:r>
            <a:r>
              <a:rPr sz="700" dirty="0">
                <a:latin typeface="Microsoft Sans Serif"/>
                <a:cs typeface="Microsoft Sans Serif"/>
              </a:rPr>
              <a:t> </a:t>
            </a:r>
            <a:r>
              <a:rPr sz="700" spc="25" dirty="0">
                <a:latin typeface="Microsoft Sans Serif"/>
                <a:cs typeface="Microsoft Sans Serif"/>
              </a:rPr>
              <a:t>menos </a:t>
            </a:r>
            <a:r>
              <a:rPr sz="700" spc="-175" dirty="0">
                <a:latin typeface="Microsoft Sans Serif"/>
                <a:cs typeface="Microsoft Sans Serif"/>
              </a:rPr>
              <a:t> </a:t>
            </a:r>
            <a:r>
              <a:rPr sz="700" spc="5" dirty="0">
                <a:latin typeface="Microsoft Sans Serif"/>
                <a:cs typeface="Microsoft Sans Serif"/>
              </a:rPr>
              <a:t>71,4</a:t>
            </a:r>
            <a:r>
              <a:rPr sz="700" spc="-10" dirty="0">
                <a:latin typeface="Microsoft Sans Serif"/>
                <a:cs typeface="Microsoft Sans Serif"/>
              </a:rPr>
              <a:t> </a:t>
            </a:r>
            <a:r>
              <a:rPr sz="700" dirty="0">
                <a:latin typeface="Microsoft Sans Serif"/>
                <a:cs typeface="Microsoft Sans Serif"/>
              </a:rPr>
              <a:t>kW:</a:t>
            </a:r>
            <a:endParaRPr sz="700">
              <a:latin typeface="Microsoft Sans Serif"/>
              <a:cs typeface="Microsoft Sans Serif"/>
            </a:endParaRPr>
          </a:p>
        </p:txBody>
      </p:sp>
      <p:sp>
        <p:nvSpPr>
          <p:cNvPr id="89" name="object 89"/>
          <p:cNvSpPr txBox="1"/>
          <p:nvPr/>
        </p:nvSpPr>
        <p:spPr>
          <a:xfrm>
            <a:off x="1821887" y="5488406"/>
            <a:ext cx="2883590" cy="346075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  <a:tabLst>
                <a:tab pos="191770" algn="l"/>
              </a:tabLst>
            </a:pPr>
            <a:r>
              <a:rPr sz="700" spc="55" dirty="0">
                <a:latin typeface="Microsoft Sans Serif"/>
                <a:cs typeface="Microsoft Sans Serif"/>
              </a:rPr>
              <a:t>t	</a:t>
            </a:r>
            <a:r>
              <a:rPr sz="450" spc="5" dirty="0">
                <a:latin typeface="Microsoft Sans Serif"/>
                <a:cs typeface="Microsoft Sans Serif"/>
              </a:rPr>
              <a:t>Sistema</a:t>
            </a:r>
            <a:r>
              <a:rPr sz="450" spc="-10" dirty="0">
                <a:latin typeface="Microsoft Sans Serif"/>
                <a:cs typeface="Microsoft Sans Serif"/>
              </a:rPr>
              <a:t> </a:t>
            </a:r>
            <a:r>
              <a:rPr sz="450" spc="15" dirty="0">
                <a:latin typeface="Microsoft Sans Serif"/>
                <a:cs typeface="Microsoft Sans Serif"/>
              </a:rPr>
              <a:t>de</a:t>
            </a:r>
            <a:r>
              <a:rPr sz="450" spc="-10" dirty="0">
                <a:latin typeface="Microsoft Sans Serif"/>
                <a:cs typeface="Microsoft Sans Serif"/>
              </a:rPr>
              <a:t> </a:t>
            </a:r>
            <a:r>
              <a:rPr sz="450" spc="15" dirty="0">
                <a:latin typeface="Microsoft Sans Serif"/>
                <a:cs typeface="Microsoft Sans Serif"/>
              </a:rPr>
              <a:t>potencia</a:t>
            </a:r>
            <a:r>
              <a:rPr sz="450" spc="-10" dirty="0">
                <a:latin typeface="Microsoft Sans Serif"/>
                <a:cs typeface="Microsoft Sans Serif"/>
              </a:rPr>
              <a:t> </a:t>
            </a:r>
            <a:r>
              <a:rPr sz="450" spc="10" dirty="0">
                <a:latin typeface="Microsoft Sans Serif"/>
                <a:cs typeface="Microsoft Sans Serif"/>
              </a:rPr>
              <a:t>del</a:t>
            </a:r>
            <a:r>
              <a:rPr sz="450" spc="-10" dirty="0">
                <a:latin typeface="Microsoft Sans Serif"/>
                <a:cs typeface="Microsoft Sans Serif"/>
              </a:rPr>
              <a:t> </a:t>
            </a:r>
            <a:r>
              <a:rPr sz="450" spc="20" dirty="0">
                <a:latin typeface="Microsoft Sans Serif"/>
                <a:cs typeface="Microsoft Sans Serif"/>
              </a:rPr>
              <a:t>transformador</a:t>
            </a:r>
            <a:endParaRPr sz="450">
              <a:latin typeface="Microsoft Sans Serif"/>
              <a:cs typeface="Microsoft Sans Serif"/>
            </a:endParaRPr>
          </a:p>
          <a:p>
            <a:pPr marL="12700">
              <a:lnSpc>
                <a:spcPct val="100000"/>
              </a:lnSpc>
              <a:tabLst>
                <a:tab pos="191770" algn="l"/>
              </a:tabLst>
            </a:pPr>
            <a:r>
              <a:rPr sz="700" spc="-15" dirty="0">
                <a:latin typeface="Microsoft Sans Serif"/>
                <a:cs typeface="Microsoft Sans Serif"/>
              </a:rPr>
              <a:t>s	</a:t>
            </a:r>
            <a:r>
              <a:rPr sz="450" spc="10" dirty="0">
                <a:latin typeface="Microsoft Sans Serif"/>
                <a:cs typeface="Microsoft Sans Serif"/>
              </a:rPr>
              <a:t>elevador</a:t>
            </a:r>
            <a:r>
              <a:rPr sz="450" spc="-20" dirty="0">
                <a:latin typeface="Microsoft Sans Serif"/>
                <a:cs typeface="Microsoft Sans Serif"/>
              </a:rPr>
              <a:t> </a:t>
            </a:r>
            <a:r>
              <a:rPr sz="450" spc="10" dirty="0">
                <a:latin typeface="Microsoft Sans Serif"/>
                <a:cs typeface="Microsoft Sans Serif"/>
              </a:rPr>
              <a:t>del</a:t>
            </a:r>
            <a:r>
              <a:rPr sz="450" spc="-20" dirty="0">
                <a:latin typeface="Microsoft Sans Serif"/>
                <a:cs typeface="Microsoft Sans Serif"/>
              </a:rPr>
              <a:t> </a:t>
            </a:r>
            <a:r>
              <a:rPr sz="450" spc="20" dirty="0">
                <a:latin typeface="Microsoft Sans Serif"/>
                <a:cs typeface="Microsoft Sans Serif"/>
              </a:rPr>
              <a:t>generador</a:t>
            </a:r>
            <a:endParaRPr sz="450">
              <a:latin typeface="Microsoft Sans Serif"/>
              <a:cs typeface="Microsoft Sans Serif"/>
            </a:endParaRPr>
          </a:p>
          <a:p>
            <a:pPr marL="12700">
              <a:lnSpc>
                <a:spcPct val="100000"/>
              </a:lnSpc>
            </a:pPr>
            <a:r>
              <a:rPr sz="700" spc="-65" dirty="0">
                <a:latin typeface="Microsoft Sans Serif"/>
                <a:cs typeface="Microsoft Sans Serif"/>
              </a:rPr>
              <a:t>C</a:t>
            </a:r>
            <a:r>
              <a:rPr sz="700" spc="55" dirty="0">
                <a:latin typeface="Microsoft Sans Serif"/>
                <a:cs typeface="Microsoft Sans Serif"/>
              </a:rPr>
              <a:t>    </a:t>
            </a:r>
            <a:r>
              <a:rPr sz="650" spc="5" dirty="0">
                <a:latin typeface="Microsoft Sans Serif"/>
                <a:cs typeface="Microsoft Sans Serif"/>
              </a:rPr>
              <a:t>Capacidad</a:t>
            </a:r>
            <a:endParaRPr sz="650">
              <a:latin typeface="Microsoft Sans Serif"/>
              <a:cs typeface="Microsoft Sans Serif"/>
            </a:endParaRPr>
          </a:p>
        </p:txBody>
      </p:sp>
      <p:sp>
        <p:nvSpPr>
          <p:cNvPr id="90" name="object 90"/>
          <p:cNvSpPr txBox="1"/>
          <p:nvPr/>
        </p:nvSpPr>
        <p:spPr>
          <a:xfrm>
            <a:off x="1821887" y="5838689"/>
            <a:ext cx="2649865" cy="82074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sz="300" spc="15" dirty="0">
                <a:latin typeface="Microsoft Sans Serif"/>
                <a:cs typeface="Microsoft Sans Serif"/>
              </a:rPr>
              <a:t>norte     </a:t>
            </a:r>
            <a:r>
              <a:rPr sz="300" spc="95" dirty="0">
                <a:latin typeface="Microsoft Sans Serif"/>
                <a:cs typeface="Microsoft Sans Serif"/>
              </a:rPr>
              <a:t> </a:t>
            </a:r>
            <a:r>
              <a:rPr sz="450" spc="10" dirty="0">
                <a:latin typeface="Microsoft Sans Serif"/>
                <a:cs typeface="Microsoft Sans Serif"/>
              </a:rPr>
              <a:t>Circuitos</a:t>
            </a:r>
            <a:r>
              <a:rPr sz="450" spc="-15" dirty="0">
                <a:latin typeface="Microsoft Sans Serif"/>
                <a:cs typeface="Microsoft Sans Serif"/>
              </a:rPr>
              <a:t> </a:t>
            </a:r>
            <a:r>
              <a:rPr sz="450" spc="15" dirty="0">
                <a:latin typeface="Microsoft Sans Serif"/>
                <a:cs typeface="Microsoft Sans Serif"/>
              </a:rPr>
              <a:t>de</a:t>
            </a:r>
            <a:r>
              <a:rPr sz="450" spc="-10" dirty="0">
                <a:latin typeface="Microsoft Sans Serif"/>
                <a:cs typeface="Microsoft Sans Serif"/>
              </a:rPr>
              <a:t> </a:t>
            </a:r>
            <a:r>
              <a:rPr sz="450" spc="10" dirty="0">
                <a:latin typeface="Microsoft Sans Serif"/>
                <a:cs typeface="Microsoft Sans Serif"/>
              </a:rPr>
              <a:t>puesta</a:t>
            </a:r>
            <a:r>
              <a:rPr sz="450" spc="-15" dirty="0">
                <a:latin typeface="Microsoft Sans Serif"/>
                <a:cs typeface="Microsoft Sans Serif"/>
              </a:rPr>
              <a:t> </a:t>
            </a:r>
            <a:r>
              <a:rPr sz="450" dirty="0">
                <a:latin typeface="Microsoft Sans Serif"/>
                <a:cs typeface="Microsoft Sans Serif"/>
              </a:rPr>
              <a:t>a</a:t>
            </a:r>
            <a:r>
              <a:rPr sz="450" spc="-15" dirty="0">
                <a:latin typeface="Microsoft Sans Serif"/>
                <a:cs typeface="Microsoft Sans Serif"/>
              </a:rPr>
              <a:t> </a:t>
            </a:r>
            <a:r>
              <a:rPr sz="450" spc="20" dirty="0">
                <a:latin typeface="Microsoft Sans Serif"/>
                <a:cs typeface="Microsoft Sans Serif"/>
              </a:rPr>
              <a:t>tierra</a:t>
            </a:r>
            <a:r>
              <a:rPr sz="450" spc="-15" dirty="0">
                <a:latin typeface="Microsoft Sans Serif"/>
                <a:cs typeface="Microsoft Sans Serif"/>
              </a:rPr>
              <a:t> </a:t>
            </a:r>
            <a:r>
              <a:rPr sz="450" spc="20" dirty="0">
                <a:latin typeface="Microsoft Sans Serif"/>
                <a:cs typeface="Microsoft Sans Serif"/>
              </a:rPr>
              <a:t>neutros</a:t>
            </a:r>
            <a:endParaRPr sz="450">
              <a:latin typeface="Microsoft Sans Serif"/>
              <a:cs typeface="Microsoft Sans Serif"/>
            </a:endParaRPr>
          </a:p>
        </p:txBody>
      </p:sp>
      <p:sp>
        <p:nvSpPr>
          <p:cNvPr id="91" name="object 91"/>
          <p:cNvSpPr txBox="1"/>
          <p:nvPr/>
        </p:nvSpPr>
        <p:spPr>
          <a:xfrm>
            <a:off x="1415189" y="6073859"/>
            <a:ext cx="7431015" cy="1065676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sz="500" spc="10" dirty="0">
                <a:latin typeface="Microsoft Sans Serif"/>
                <a:cs typeface="Microsoft Sans Serif"/>
              </a:rPr>
              <a:t>Figura</a:t>
            </a:r>
            <a:r>
              <a:rPr sz="500" spc="15" dirty="0">
                <a:latin typeface="Microsoft Sans Serif"/>
                <a:cs typeface="Microsoft Sans Serif"/>
              </a:rPr>
              <a:t> </a:t>
            </a:r>
            <a:r>
              <a:rPr sz="500" dirty="0">
                <a:latin typeface="Microsoft Sans Serif"/>
                <a:cs typeface="Microsoft Sans Serif"/>
              </a:rPr>
              <a:t>15.     </a:t>
            </a:r>
            <a:r>
              <a:rPr sz="500" spc="125" dirty="0">
                <a:latin typeface="Microsoft Sans Serif"/>
                <a:cs typeface="Microsoft Sans Serif"/>
              </a:rPr>
              <a:t> </a:t>
            </a:r>
            <a:r>
              <a:rPr sz="650" spc="15" dirty="0">
                <a:latin typeface="Microsoft Sans Serif"/>
                <a:cs typeface="Microsoft Sans Serif"/>
              </a:rPr>
              <a:t>Circuito</a:t>
            </a:r>
            <a:r>
              <a:rPr sz="650" spc="-5" dirty="0">
                <a:latin typeface="Microsoft Sans Serif"/>
                <a:cs typeface="Microsoft Sans Serif"/>
              </a:rPr>
              <a:t> </a:t>
            </a:r>
            <a:r>
              <a:rPr sz="650" spc="20" dirty="0">
                <a:latin typeface="Microsoft Sans Serif"/>
                <a:cs typeface="Microsoft Sans Serif"/>
              </a:rPr>
              <a:t>equivalente</a:t>
            </a:r>
            <a:r>
              <a:rPr sz="650" spc="-5" dirty="0">
                <a:latin typeface="Microsoft Sans Serif"/>
                <a:cs typeface="Microsoft Sans Serif"/>
              </a:rPr>
              <a:t> </a:t>
            </a:r>
            <a:r>
              <a:rPr sz="650" spc="20" dirty="0">
                <a:latin typeface="Microsoft Sans Serif"/>
                <a:cs typeface="Microsoft Sans Serif"/>
              </a:rPr>
              <a:t>de</a:t>
            </a:r>
            <a:r>
              <a:rPr sz="650" dirty="0">
                <a:latin typeface="Microsoft Sans Serif"/>
                <a:cs typeface="Microsoft Sans Serif"/>
              </a:rPr>
              <a:t> </a:t>
            </a:r>
            <a:r>
              <a:rPr sz="650" spc="25" dirty="0">
                <a:latin typeface="Microsoft Sans Serif"/>
                <a:cs typeface="Microsoft Sans Serif"/>
              </a:rPr>
              <a:t>componentes</a:t>
            </a:r>
            <a:r>
              <a:rPr sz="650" spc="-5" dirty="0">
                <a:latin typeface="Microsoft Sans Serif"/>
                <a:cs typeface="Microsoft Sans Serif"/>
              </a:rPr>
              <a:t> </a:t>
            </a:r>
            <a:r>
              <a:rPr sz="650" spc="20" dirty="0">
                <a:latin typeface="Microsoft Sans Serif"/>
                <a:cs typeface="Microsoft Sans Serif"/>
              </a:rPr>
              <a:t>simétricos</a:t>
            </a:r>
            <a:r>
              <a:rPr sz="650" dirty="0">
                <a:latin typeface="Microsoft Sans Serif"/>
                <a:cs typeface="Microsoft Sans Serif"/>
              </a:rPr>
              <a:t> </a:t>
            </a:r>
            <a:r>
              <a:rPr sz="650" spc="20" dirty="0">
                <a:latin typeface="Microsoft Sans Serif"/>
                <a:cs typeface="Microsoft Sans Serif"/>
              </a:rPr>
              <a:t>para</a:t>
            </a:r>
            <a:r>
              <a:rPr sz="650" spc="-5" dirty="0">
                <a:latin typeface="Microsoft Sans Serif"/>
                <a:cs typeface="Microsoft Sans Serif"/>
              </a:rPr>
              <a:t> </a:t>
            </a:r>
            <a:r>
              <a:rPr sz="650" spc="5" dirty="0">
                <a:latin typeface="Microsoft Sans Serif"/>
                <a:cs typeface="Microsoft Sans Serif"/>
              </a:rPr>
              <a:t>cálculos</a:t>
            </a:r>
            <a:r>
              <a:rPr sz="650" spc="-5" dirty="0">
                <a:latin typeface="Microsoft Sans Serif"/>
                <a:cs typeface="Microsoft Sans Serif"/>
              </a:rPr>
              <a:t> </a:t>
            </a:r>
            <a:r>
              <a:rPr sz="650" spc="20" dirty="0">
                <a:latin typeface="Microsoft Sans Serif"/>
                <a:cs typeface="Microsoft Sans Serif"/>
              </a:rPr>
              <a:t>de</a:t>
            </a:r>
            <a:r>
              <a:rPr sz="650" dirty="0">
                <a:latin typeface="Microsoft Sans Serif"/>
                <a:cs typeface="Microsoft Sans Serif"/>
              </a:rPr>
              <a:t> </a:t>
            </a:r>
            <a:r>
              <a:rPr sz="650" spc="40" dirty="0">
                <a:latin typeface="Microsoft Sans Serif"/>
                <a:cs typeface="Microsoft Sans Serif"/>
              </a:rPr>
              <a:t>un</a:t>
            </a:r>
            <a:endParaRPr sz="650">
              <a:latin typeface="Microsoft Sans Serif"/>
              <a:cs typeface="Microsoft Sans Serif"/>
            </a:endParaRPr>
          </a:p>
          <a:p>
            <a:pPr marL="12700">
              <a:lnSpc>
                <a:spcPct val="100000"/>
              </a:lnSpc>
              <a:spcBef>
                <a:spcPts val="40"/>
              </a:spcBef>
            </a:pPr>
            <a:r>
              <a:rPr sz="750" dirty="0">
                <a:latin typeface="Microsoft Sans Serif"/>
                <a:cs typeface="Microsoft Sans Serif"/>
              </a:rPr>
              <a:t>Fallo</a:t>
            </a:r>
            <a:r>
              <a:rPr sz="750" spc="-5" dirty="0">
                <a:latin typeface="Microsoft Sans Serif"/>
                <a:cs typeface="Microsoft Sans Serif"/>
              </a:rPr>
              <a:t> </a:t>
            </a:r>
            <a:r>
              <a:rPr sz="750" spc="-50" dirty="0">
                <a:latin typeface="Microsoft Sans Serif"/>
                <a:cs typeface="Microsoft Sans Serif"/>
              </a:rPr>
              <a:t>SLG</a:t>
            </a:r>
            <a:r>
              <a:rPr sz="750" spc="-5" dirty="0">
                <a:latin typeface="Microsoft Sans Serif"/>
                <a:cs typeface="Microsoft Sans Serif"/>
              </a:rPr>
              <a:t> </a:t>
            </a:r>
            <a:r>
              <a:rPr sz="750" spc="25" dirty="0">
                <a:latin typeface="Microsoft Sans Serif"/>
                <a:cs typeface="Microsoft Sans Serif"/>
              </a:rPr>
              <a:t>[1]</a:t>
            </a:r>
            <a:endParaRPr sz="750">
              <a:latin typeface="Microsoft Sans Serif"/>
              <a:cs typeface="Microsoft Sans Serif"/>
            </a:endParaRPr>
          </a:p>
          <a:p>
            <a:pPr marL="12700" marR="5080" indent="154940">
              <a:lnSpc>
                <a:spcPct val="133600"/>
              </a:lnSpc>
              <a:spcBef>
                <a:spcPts val="480"/>
              </a:spcBef>
            </a:pPr>
            <a:r>
              <a:rPr sz="750" spc="-15" dirty="0">
                <a:latin typeface="Microsoft Sans Serif"/>
                <a:cs typeface="Microsoft Sans Serif"/>
              </a:rPr>
              <a:t>Las </a:t>
            </a:r>
            <a:r>
              <a:rPr sz="750" spc="20" dirty="0">
                <a:latin typeface="Microsoft Sans Serif"/>
                <a:cs typeface="Microsoft Sans Serif"/>
              </a:rPr>
              <a:t>impedancias equivalentes </a:t>
            </a:r>
            <a:r>
              <a:rPr sz="750" spc="25" dirty="0">
                <a:latin typeface="Microsoft Sans Serif"/>
                <a:cs typeface="Microsoft Sans Serif"/>
              </a:rPr>
              <a:t>de </a:t>
            </a:r>
            <a:r>
              <a:rPr sz="750" spc="5" dirty="0">
                <a:latin typeface="Microsoft Sans Serif"/>
                <a:cs typeface="Microsoft Sans Serif"/>
              </a:rPr>
              <a:t>secuencia </a:t>
            </a:r>
            <a:r>
              <a:rPr sz="750" spc="20" dirty="0">
                <a:latin typeface="Microsoft Sans Serif"/>
                <a:cs typeface="Microsoft Sans Serif"/>
              </a:rPr>
              <a:t>positiva </a:t>
            </a:r>
            <a:r>
              <a:rPr sz="750" spc="5" dirty="0">
                <a:latin typeface="Microsoft Sans Serif"/>
                <a:cs typeface="Microsoft Sans Serif"/>
              </a:rPr>
              <a:t>y </a:t>
            </a:r>
            <a:r>
              <a:rPr sz="750" spc="20" dirty="0">
                <a:latin typeface="Microsoft Sans Serif"/>
                <a:cs typeface="Microsoft Sans Serif"/>
              </a:rPr>
              <a:t>negativa del </a:t>
            </a:r>
            <a:r>
              <a:rPr sz="750" spc="25" dirty="0">
                <a:latin typeface="Microsoft Sans Serif"/>
                <a:cs typeface="Microsoft Sans Serif"/>
              </a:rPr>
              <a:t> </a:t>
            </a:r>
            <a:r>
              <a:rPr sz="750" spc="15" dirty="0">
                <a:latin typeface="Microsoft Sans Serif"/>
                <a:cs typeface="Microsoft Sans Serif"/>
              </a:rPr>
              <a:t>sistema </a:t>
            </a:r>
            <a:r>
              <a:rPr sz="750" spc="5" dirty="0">
                <a:latin typeface="Microsoft Sans Serif"/>
                <a:cs typeface="Microsoft Sans Serif"/>
              </a:rPr>
              <a:t>y </a:t>
            </a:r>
            <a:r>
              <a:rPr sz="750" spc="10" dirty="0">
                <a:latin typeface="Microsoft Sans Serif"/>
                <a:cs typeface="Microsoft Sans Serif"/>
              </a:rPr>
              <a:t>la </a:t>
            </a:r>
            <a:r>
              <a:rPr sz="750" spc="25" dirty="0">
                <a:latin typeface="Microsoft Sans Serif"/>
                <a:cs typeface="Microsoft Sans Serif"/>
              </a:rPr>
              <a:t>impedancia de </a:t>
            </a:r>
            <a:r>
              <a:rPr sz="750" spc="5" dirty="0">
                <a:latin typeface="Microsoft Sans Serif"/>
                <a:cs typeface="Microsoft Sans Serif"/>
              </a:rPr>
              <a:t>secuencia </a:t>
            </a:r>
            <a:r>
              <a:rPr sz="750" spc="20" dirty="0">
                <a:latin typeface="Microsoft Sans Serif"/>
                <a:cs typeface="Microsoft Sans Serif"/>
              </a:rPr>
              <a:t>cero del </a:t>
            </a:r>
            <a:r>
              <a:rPr sz="750" spc="30" dirty="0">
                <a:latin typeface="Microsoft Sans Serif"/>
                <a:cs typeface="Microsoft Sans Serif"/>
              </a:rPr>
              <a:t>generador pueden </a:t>
            </a:r>
            <a:r>
              <a:rPr sz="750" spc="35" dirty="0">
                <a:latin typeface="Microsoft Sans Serif"/>
                <a:cs typeface="Microsoft Sans Serif"/>
              </a:rPr>
              <a:t> </a:t>
            </a:r>
            <a:r>
              <a:rPr sz="750" spc="15" dirty="0">
                <a:latin typeface="Microsoft Sans Serif"/>
                <a:cs typeface="Microsoft Sans Serif"/>
              </a:rPr>
              <a:t>despreciarse </a:t>
            </a:r>
            <a:r>
              <a:rPr sz="750" spc="35" dirty="0">
                <a:latin typeface="Microsoft Sans Serif"/>
                <a:cs typeface="Microsoft Sans Serif"/>
              </a:rPr>
              <a:t>porque </a:t>
            </a:r>
            <a:r>
              <a:rPr sz="750" spc="20" dirty="0">
                <a:latin typeface="Microsoft Sans Serif"/>
                <a:cs typeface="Microsoft Sans Serif"/>
              </a:rPr>
              <a:t>son </a:t>
            </a:r>
            <a:r>
              <a:rPr sz="750" spc="30" dirty="0">
                <a:latin typeface="Microsoft Sans Serif"/>
                <a:cs typeface="Microsoft Sans Serif"/>
              </a:rPr>
              <a:t>extremadamente </a:t>
            </a:r>
            <a:r>
              <a:rPr sz="750" spc="20" dirty="0">
                <a:latin typeface="Microsoft Sans Serif"/>
                <a:cs typeface="Microsoft Sans Serif"/>
              </a:rPr>
              <a:t>pequeñas </a:t>
            </a:r>
            <a:r>
              <a:rPr sz="750" spc="25" dirty="0">
                <a:latin typeface="Microsoft Sans Serif"/>
                <a:cs typeface="Microsoft Sans Serif"/>
              </a:rPr>
              <a:t>en comparación </a:t>
            </a:r>
            <a:r>
              <a:rPr sz="750" spc="30" dirty="0">
                <a:latin typeface="Microsoft Sans Serif"/>
                <a:cs typeface="Microsoft Sans Serif"/>
              </a:rPr>
              <a:t> </a:t>
            </a:r>
            <a:r>
              <a:rPr sz="750" spc="20" dirty="0">
                <a:latin typeface="Microsoft Sans Serif"/>
                <a:cs typeface="Microsoft Sans Serif"/>
              </a:rPr>
              <a:t>con </a:t>
            </a:r>
            <a:r>
              <a:rPr sz="750" spc="10" dirty="0">
                <a:latin typeface="Microsoft Sans Serif"/>
                <a:cs typeface="Microsoft Sans Serif"/>
              </a:rPr>
              <a:t>el </a:t>
            </a:r>
            <a:r>
              <a:rPr sz="750" spc="25" dirty="0">
                <a:latin typeface="Microsoft Sans Serif"/>
                <a:cs typeface="Microsoft Sans Serif"/>
              </a:rPr>
              <a:t>circuito </a:t>
            </a:r>
            <a:r>
              <a:rPr sz="750" spc="20" dirty="0">
                <a:latin typeface="Microsoft Sans Serif"/>
                <a:cs typeface="Microsoft Sans Serif"/>
              </a:rPr>
              <a:t>equivalente </a:t>
            </a:r>
            <a:r>
              <a:rPr sz="750" spc="40" dirty="0">
                <a:latin typeface="Microsoft Sans Serif"/>
                <a:cs typeface="Microsoft Sans Serif"/>
              </a:rPr>
              <a:t>formado </a:t>
            </a:r>
            <a:r>
              <a:rPr sz="750" spc="45" dirty="0">
                <a:latin typeface="Microsoft Sans Serif"/>
                <a:cs typeface="Microsoft Sans Serif"/>
              </a:rPr>
              <a:t>por </a:t>
            </a:r>
            <a:r>
              <a:rPr sz="750" spc="10" dirty="0">
                <a:latin typeface="Microsoft Sans Serif"/>
                <a:cs typeface="Microsoft Sans Serif"/>
              </a:rPr>
              <a:t>la </a:t>
            </a:r>
            <a:r>
              <a:rPr sz="750" spc="15" dirty="0">
                <a:latin typeface="Microsoft Sans Serif"/>
                <a:cs typeface="Microsoft Sans Serif"/>
              </a:rPr>
              <a:t>resistencia </a:t>
            </a:r>
            <a:r>
              <a:rPr sz="750" spc="35" dirty="0">
                <a:latin typeface="Microsoft Sans Serif"/>
                <a:cs typeface="Microsoft Sans Serif"/>
              </a:rPr>
              <a:t>neutra </a:t>
            </a:r>
            <a:r>
              <a:rPr sz="750" spc="5" dirty="0">
                <a:latin typeface="Microsoft Sans Serif"/>
                <a:cs typeface="Microsoft Sans Serif"/>
              </a:rPr>
              <a:t>y </a:t>
            </a:r>
            <a:r>
              <a:rPr sz="750" spc="10" dirty="0">
                <a:latin typeface="Microsoft Sans Serif"/>
                <a:cs typeface="Microsoft Sans Serif"/>
              </a:rPr>
              <a:t>la </a:t>
            </a:r>
            <a:r>
              <a:rPr sz="750" spc="15" dirty="0">
                <a:latin typeface="Microsoft Sans Serif"/>
                <a:cs typeface="Microsoft Sans Serif"/>
              </a:rPr>
              <a:t> </a:t>
            </a:r>
            <a:r>
              <a:rPr sz="750" spc="10" dirty="0">
                <a:latin typeface="Microsoft Sans Serif"/>
                <a:cs typeface="Microsoft Sans Serif"/>
              </a:rPr>
              <a:t>capacitancia </a:t>
            </a:r>
            <a:r>
              <a:rPr sz="750" spc="30" dirty="0">
                <a:latin typeface="Microsoft Sans Serif"/>
                <a:cs typeface="Microsoft Sans Serif"/>
              </a:rPr>
              <a:t>distribuida </a:t>
            </a:r>
            <a:r>
              <a:rPr sz="750" spc="25" dirty="0">
                <a:latin typeface="Microsoft Sans Serif"/>
                <a:cs typeface="Microsoft Sans Serif"/>
              </a:rPr>
              <a:t>de </a:t>
            </a:r>
            <a:r>
              <a:rPr sz="750" spc="5" dirty="0">
                <a:latin typeface="Microsoft Sans Serif"/>
                <a:cs typeface="Microsoft Sans Serif"/>
              </a:rPr>
              <a:t>secuencia </a:t>
            </a:r>
            <a:r>
              <a:rPr sz="750" spc="15" dirty="0">
                <a:latin typeface="Microsoft Sans Serif"/>
                <a:cs typeface="Microsoft Sans Serif"/>
              </a:rPr>
              <a:t>cero. </a:t>
            </a:r>
            <a:r>
              <a:rPr sz="750" spc="-15" dirty="0">
                <a:latin typeface="Microsoft Sans Serif"/>
                <a:cs typeface="Microsoft Sans Serif"/>
              </a:rPr>
              <a:t>La </a:t>
            </a:r>
            <a:r>
              <a:rPr sz="750" spc="35" dirty="0">
                <a:latin typeface="Microsoft Sans Serif"/>
                <a:cs typeface="Microsoft Sans Serif"/>
              </a:rPr>
              <a:t>red </a:t>
            </a:r>
            <a:r>
              <a:rPr sz="750" spc="25" dirty="0">
                <a:latin typeface="Microsoft Sans Serif"/>
                <a:cs typeface="Microsoft Sans Serif"/>
              </a:rPr>
              <a:t>de </a:t>
            </a:r>
            <a:r>
              <a:rPr sz="750" spc="5" dirty="0">
                <a:latin typeface="Microsoft Sans Serif"/>
                <a:cs typeface="Microsoft Sans Serif"/>
              </a:rPr>
              <a:t>secuencia </a:t>
            </a:r>
            <a:r>
              <a:rPr sz="750" spc="20" dirty="0">
                <a:latin typeface="Microsoft Sans Serif"/>
                <a:cs typeface="Microsoft Sans Serif"/>
              </a:rPr>
              <a:t>cero </a:t>
            </a:r>
            <a:r>
              <a:rPr sz="750" spc="25" dirty="0">
                <a:latin typeface="Microsoft Sans Serif"/>
                <a:cs typeface="Microsoft Sans Serif"/>
              </a:rPr>
              <a:t> </a:t>
            </a:r>
            <a:r>
              <a:rPr sz="750" spc="10" dirty="0">
                <a:latin typeface="Microsoft Sans Serif"/>
                <a:cs typeface="Microsoft Sans Serif"/>
              </a:rPr>
              <a:t>está </a:t>
            </a:r>
            <a:r>
              <a:rPr sz="750" spc="25" dirty="0">
                <a:latin typeface="Microsoft Sans Serif"/>
                <a:cs typeface="Microsoft Sans Serif"/>
              </a:rPr>
              <a:t>abierta en </a:t>
            </a:r>
            <a:r>
              <a:rPr sz="750" spc="10" dirty="0">
                <a:latin typeface="Microsoft Sans Serif"/>
                <a:cs typeface="Microsoft Sans Serif"/>
              </a:rPr>
              <a:t>el </a:t>
            </a:r>
            <a:r>
              <a:rPr sz="750" spc="20" dirty="0">
                <a:latin typeface="Microsoft Sans Serif"/>
                <a:cs typeface="Microsoft Sans Serif"/>
              </a:rPr>
              <a:t>devanado </a:t>
            </a:r>
            <a:r>
              <a:rPr sz="750" spc="25" dirty="0">
                <a:latin typeface="Microsoft Sans Serif"/>
                <a:cs typeface="Microsoft Sans Serif"/>
              </a:rPr>
              <a:t>en </a:t>
            </a:r>
            <a:r>
              <a:rPr sz="750" spc="35" dirty="0">
                <a:latin typeface="Microsoft Sans Serif"/>
                <a:cs typeface="Microsoft Sans Serif"/>
              </a:rPr>
              <a:t>triángulo </a:t>
            </a:r>
            <a:r>
              <a:rPr sz="750" spc="20" dirty="0">
                <a:latin typeface="Microsoft Sans Serif"/>
                <a:cs typeface="Microsoft Sans Serif"/>
              </a:rPr>
              <a:t>del </a:t>
            </a:r>
            <a:r>
              <a:rPr sz="750" spc="40" dirty="0">
                <a:latin typeface="Microsoft Sans Serif"/>
                <a:cs typeface="Microsoft Sans Serif"/>
              </a:rPr>
              <a:t>transformador </a:t>
            </a:r>
            <a:r>
              <a:rPr sz="750" spc="-40" dirty="0">
                <a:latin typeface="Microsoft Sans Serif"/>
                <a:cs typeface="Microsoft Sans Serif"/>
              </a:rPr>
              <a:t>GSU </a:t>
            </a:r>
            <a:r>
              <a:rPr sz="750" spc="5" dirty="0">
                <a:latin typeface="Microsoft Sans Serif"/>
                <a:cs typeface="Microsoft Sans Serif"/>
              </a:rPr>
              <a:t>y </a:t>
            </a:r>
            <a:r>
              <a:rPr sz="750" spc="10" dirty="0">
                <a:latin typeface="Microsoft Sans Serif"/>
                <a:cs typeface="Microsoft Sans Serif"/>
              </a:rPr>
              <a:t> </a:t>
            </a:r>
            <a:r>
              <a:rPr sz="750" spc="15" dirty="0">
                <a:latin typeface="Microsoft Sans Serif"/>
                <a:cs typeface="Microsoft Sans Serif"/>
              </a:rPr>
              <a:t>consiste </a:t>
            </a:r>
            <a:r>
              <a:rPr sz="750" spc="25" dirty="0">
                <a:latin typeface="Microsoft Sans Serif"/>
                <a:cs typeface="Microsoft Sans Serif"/>
              </a:rPr>
              <a:t>en </a:t>
            </a:r>
            <a:r>
              <a:rPr sz="750" spc="10" dirty="0">
                <a:latin typeface="Microsoft Sans Serif"/>
                <a:cs typeface="Microsoft Sans Serif"/>
              </a:rPr>
              <a:t>la </a:t>
            </a:r>
            <a:r>
              <a:rPr sz="750" spc="15" dirty="0">
                <a:latin typeface="Microsoft Sans Serif"/>
                <a:cs typeface="Microsoft Sans Serif"/>
              </a:rPr>
              <a:t>resistencia </a:t>
            </a:r>
            <a:r>
              <a:rPr sz="750" spc="35" dirty="0">
                <a:latin typeface="Microsoft Sans Serif"/>
                <a:cs typeface="Microsoft Sans Serif"/>
              </a:rPr>
              <a:t>neutral </a:t>
            </a:r>
            <a:r>
              <a:rPr sz="750" spc="20" dirty="0">
                <a:latin typeface="Microsoft Sans Serif"/>
                <a:cs typeface="Microsoft Sans Serif"/>
              </a:rPr>
              <a:t>reflejada del </a:t>
            </a:r>
            <a:r>
              <a:rPr sz="750" spc="30" dirty="0">
                <a:latin typeface="Microsoft Sans Serif"/>
                <a:cs typeface="Microsoft Sans Serif"/>
              </a:rPr>
              <a:t>generador </a:t>
            </a:r>
            <a:r>
              <a:rPr sz="750" spc="25" dirty="0">
                <a:latin typeface="Microsoft Sans Serif"/>
                <a:cs typeface="Microsoft Sans Serif"/>
              </a:rPr>
              <a:t>en </a:t>
            </a:r>
            <a:r>
              <a:rPr sz="750" spc="20" dirty="0">
                <a:latin typeface="Microsoft Sans Serif"/>
                <a:cs typeface="Microsoft Sans Serif"/>
              </a:rPr>
              <a:t>paralelo </a:t>
            </a:r>
            <a:r>
              <a:rPr sz="750" spc="25" dirty="0">
                <a:latin typeface="Microsoft Sans Serif"/>
                <a:cs typeface="Microsoft Sans Serif"/>
              </a:rPr>
              <a:t> </a:t>
            </a:r>
            <a:r>
              <a:rPr sz="750" spc="20" dirty="0">
                <a:latin typeface="Microsoft Sans Serif"/>
                <a:cs typeface="Microsoft Sans Serif"/>
              </a:rPr>
              <a:t>con </a:t>
            </a:r>
            <a:r>
              <a:rPr sz="750" spc="10" dirty="0">
                <a:latin typeface="Microsoft Sans Serif"/>
                <a:cs typeface="Microsoft Sans Serif"/>
              </a:rPr>
              <a:t>la capacitancia fase </a:t>
            </a:r>
            <a:r>
              <a:rPr sz="750" dirty="0">
                <a:latin typeface="Microsoft Sans Serif"/>
                <a:cs typeface="Microsoft Sans Serif"/>
              </a:rPr>
              <a:t>a </a:t>
            </a:r>
            <a:r>
              <a:rPr sz="750" spc="35" dirty="0">
                <a:latin typeface="Microsoft Sans Serif"/>
                <a:cs typeface="Microsoft Sans Serif"/>
              </a:rPr>
              <a:t>tierra </a:t>
            </a:r>
            <a:r>
              <a:rPr sz="750" spc="25" dirty="0">
                <a:latin typeface="Microsoft Sans Serif"/>
                <a:cs typeface="Microsoft Sans Serif"/>
              </a:rPr>
              <a:t>de </a:t>
            </a:r>
            <a:r>
              <a:rPr sz="750" spc="10" dirty="0">
                <a:latin typeface="Microsoft Sans Serif"/>
                <a:cs typeface="Microsoft Sans Serif"/>
              </a:rPr>
              <a:t>los </a:t>
            </a:r>
            <a:r>
              <a:rPr sz="750" spc="15" dirty="0">
                <a:latin typeface="Microsoft Sans Serif"/>
                <a:cs typeface="Microsoft Sans Serif"/>
              </a:rPr>
              <a:t>devanados </a:t>
            </a:r>
            <a:r>
              <a:rPr sz="750" spc="20" dirty="0">
                <a:latin typeface="Microsoft Sans Serif"/>
                <a:cs typeface="Microsoft Sans Serif"/>
              </a:rPr>
              <a:t>del </a:t>
            </a:r>
            <a:r>
              <a:rPr sz="750" spc="30" dirty="0">
                <a:latin typeface="Microsoft Sans Serif"/>
                <a:cs typeface="Microsoft Sans Serif"/>
              </a:rPr>
              <a:t>generador </a:t>
            </a:r>
            <a:r>
              <a:rPr sz="750" spc="5" dirty="0">
                <a:latin typeface="Microsoft Sans Serif"/>
                <a:cs typeface="Microsoft Sans Serif"/>
              </a:rPr>
              <a:t>y </a:t>
            </a:r>
            <a:r>
              <a:rPr sz="750" spc="10" dirty="0">
                <a:latin typeface="Microsoft Sans Serif"/>
                <a:cs typeface="Microsoft Sans Serif"/>
              </a:rPr>
              <a:t>el </a:t>
            </a:r>
            <a:r>
              <a:rPr sz="750" spc="15" dirty="0">
                <a:latin typeface="Microsoft Sans Serif"/>
                <a:cs typeface="Microsoft Sans Serif"/>
              </a:rPr>
              <a:t> </a:t>
            </a:r>
            <a:r>
              <a:rPr sz="750" spc="30" dirty="0">
                <a:latin typeface="Microsoft Sans Serif"/>
                <a:cs typeface="Microsoft Sans Serif"/>
              </a:rPr>
              <a:t>equipo</a:t>
            </a:r>
            <a:r>
              <a:rPr sz="750" spc="25" dirty="0">
                <a:latin typeface="Microsoft Sans Serif"/>
                <a:cs typeface="Microsoft Sans Serif"/>
              </a:rPr>
              <a:t> </a:t>
            </a:r>
            <a:r>
              <a:rPr sz="750" spc="10" dirty="0">
                <a:latin typeface="Microsoft Sans Serif"/>
                <a:cs typeface="Microsoft Sans Serif"/>
              </a:rPr>
              <a:t>asociado</a:t>
            </a:r>
            <a:r>
              <a:rPr sz="750" spc="25" dirty="0">
                <a:latin typeface="Microsoft Sans Serif"/>
                <a:cs typeface="Microsoft Sans Serif"/>
              </a:rPr>
              <a:t> </a:t>
            </a:r>
            <a:r>
              <a:rPr sz="750" dirty="0">
                <a:latin typeface="Microsoft Sans Serif"/>
                <a:cs typeface="Microsoft Sans Serif"/>
              </a:rPr>
              <a:t>(los</a:t>
            </a:r>
            <a:r>
              <a:rPr sz="750" spc="25" dirty="0">
                <a:latin typeface="Microsoft Sans Serif"/>
                <a:cs typeface="Microsoft Sans Serif"/>
              </a:rPr>
              <a:t> </a:t>
            </a:r>
            <a:r>
              <a:rPr sz="750" spc="15" dirty="0">
                <a:latin typeface="Microsoft Sans Serif"/>
                <a:cs typeface="Microsoft Sans Serif"/>
              </a:rPr>
              <a:t>capacitores</a:t>
            </a:r>
            <a:r>
              <a:rPr sz="750" spc="25" dirty="0">
                <a:latin typeface="Microsoft Sans Serif"/>
                <a:cs typeface="Microsoft Sans Serif"/>
              </a:rPr>
              <a:t> </a:t>
            </a:r>
            <a:r>
              <a:rPr sz="750" spc="5" dirty="0">
                <a:latin typeface="Microsoft Sans Serif"/>
                <a:cs typeface="Microsoft Sans Serif"/>
              </a:rPr>
              <a:t>y</a:t>
            </a:r>
            <a:r>
              <a:rPr sz="750" spc="25" dirty="0">
                <a:latin typeface="Microsoft Sans Serif"/>
                <a:cs typeface="Microsoft Sans Serif"/>
              </a:rPr>
              <a:t> </a:t>
            </a:r>
            <a:r>
              <a:rPr sz="750" spc="20" dirty="0">
                <a:latin typeface="Microsoft Sans Serif"/>
                <a:cs typeface="Microsoft Sans Serif"/>
              </a:rPr>
              <a:t>descargadores</a:t>
            </a:r>
            <a:r>
              <a:rPr sz="750" spc="25" dirty="0">
                <a:latin typeface="Microsoft Sans Serif"/>
                <a:cs typeface="Microsoft Sans Serif"/>
              </a:rPr>
              <a:t> de </a:t>
            </a:r>
            <a:r>
              <a:rPr sz="750" spc="20" dirty="0">
                <a:latin typeface="Microsoft Sans Serif"/>
                <a:cs typeface="Microsoft Sans Serif"/>
              </a:rPr>
              <a:t>sobretensiones </a:t>
            </a:r>
            <a:r>
              <a:rPr sz="750" spc="25" dirty="0">
                <a:latin typeface="Microsoft Sans Serif"/>
                <a:cs typeface="Microsoft Sans Serif"/>
              </a:rPr>
              <a:t> </a:t>
            </a:r>
            <a:r>
              <a:rPr sz="750" spc="20" dirty="0">
                <a:latin typeface="Microsoft Sans Serif"/>
                <a:cs typeface="Microsoft Sans Serif"/>
              </a:rPr>
              <a:t>del</a:t>
            </a:r>
            <a:r>
              <a:rPr sz="750" spc="5" dirty="0">
                <a:latin typeface="Microsoft Sans Serif"/>
                <a:cs typeface="Microsoft Sans Serif"/>
              </a:rPr>
              <a:t> </a:t>
            </a:r>
            <a:r>
              <a:rPr sz="750" spc="30" dirty="0">
                <a:latin typeface="Microsoft Sans Serif"/>
                <a:cs typeface="Microsoft Sans Serif"/>
              </a:rPr>
              <a:t>generador</a:t>
            </a:r>
            <a:r>
              <a:rPr sz="750" spc="5" dirty="0">
                <a:latin typeface="Microsoft Sans Serif"/>
                <a:cs typeface="Microsoft Sans Serif"/>
              </a:rPr>
              <a:t> y</a:t>
            </a:r>
            <a:r>
              <a:rPr sz="750" spc="10" dirty="0">
                <a:latin typeface="Microsoft Sans Serif"/>
                <a:cs typeface="Microsoft Sans Serif"/>
              </a:rPr>
              <a:t> el</a:t>
            </a:r>
            <a:r>
              <a:rPr sz="750" spc="5" dirty="0">
                <a:latin typeface="Microsoft Sans Serif"/>
                <a:cs typeface="Microsoft Sans Serif"/>
              </a:rPr>
              <a:t> </a:t>
            </a:r>
            <a:r>
              <a:rPr sz="750" spc="-35" dirty="0">
                <a:latin typeface="Microsoft Sans Serif"/>
                <a:cs typeface="Microsoft Sans Serif"/>
              </a:rPr>
              <a:t>GSU).</a:t>
            </a:r>
            <a:r>
              <a:rPr sz="750" spc="5" dirty="0">
                <a:latin typeface="Microsoft Sans Serif"/>
                <a:cs typeface="Microsoft Sans Serif"/>
              </a:rPr>
              <a:t> </a:t>
            </a:r>
            <a:r>
              <a:rPr sz="750" spc="15" dirty="0">
                <a:latin typeface="Microsoft Sans Serif"/>
                <a:cs typeface="Microsoft Sans Serif"/>
              </a:rPr>
              <a:t>devanados</a:t>
            </a:r>
            <a:r>
              <a:rPr sz="750" spc="10" dirty="0">
                <a:latin typeface="Microsoft Sans Serif"/>
                <a:cs typeface="Microsoft Sans Serif"/>
              </a:rPr>
              <a:t> </a:t>
            </a:r>
            <a:r>
              <a:rPr sz="750" spc="25" dirty="0">
                <a:latin typeface="Microsoft Sans Serif"/>
                <a:cs typeface="Microsoft Sans Serif"/>
              </a:rPr>
              <a:t>de</a:t>
            </a:r>
            <a:r>
              <a:rPr sz="750" spc="5" dirty="0">
                <a:latin typeface="Microsoft Sans Serif"/>
                <a:cs typeface="Microsoft Sans Serif"/>
              </a:rPr>
              <a:t> </a:t>
            </a:r>
            <a:r>
              <a:rPr sz="750" spc="15" dirty="0">
                <a:latin typeface="Microsoft Sans Serif"/>
                <a:cs typeface="Microsoft Sans Serif"/>
              </a:rPr>
              <a:t>baja</a:t>
            </a:r>
            <a:r>
              <a:rPr sz="750" spc="10" dirty="0">
                <a:latin typeface="Microsoft Sans Serif"/>
                <a:cs typeface="Microsoft Sans Serif"/>
              </a:rPr>
              <a:t> </a:t>
            </a:r>
            <a:r>
              <a:rPr sz="750" spc="25" dirty="0">
                <a:latin typeface="Microsoft Sans Serif"/>
                <a:cs typeface="Microsoft Sans Serif"/>
              </a:rPr>
              <a:t>tensión</a:t>
            </a:r>
            <a:r>
              <a:rPr sz="750" spc="5" dirty="0">
                <a:latin typeface="Microsoft Sans Serif"/>
                <a:cs typeface="Microsoft Sans Serif"/>
              </a:rPr>
              <a:t> </a:t>
            </a:r>
            <a:r>
              <a:rPr sz="750" spc="20" dirty="0">
                <a:latin typeface="Microsoft Sans Serif"/>
                <a:cs typeface="Microsoft Sans Serif"/>
              </a:rPr>
              <a:t>del</a:t>
            </a:r>
            <a:r>
              <a:rPr sz="750" spc="5" dirty="0">
                <a:latin typeface="Microsoft Sans Serif"/>
                <a:cs typeface="Microsoft Sans Serif"/>
              </a:rPr>
              <a:t> </a:t>
            </a:r>
            <a:r>
              <a:rPr sz="750" spc="30" dirty="0">
                <a:latin typeface="Microsoft Sans Serif"/>
                <a:cs typeface="Microsoft Sans Serif"/>
              </a:rPr>
              <a:t>transformador). </a:t>
            </a:r>
            <a:r>
              <a:rPr sz="750" spc="-180" dirty="0">
                <a:latin typeface="Microsoft Sans Serif"/>
                <a:cs typeface="Microsoft Sans Serif"/>
              </a:rPr>
              <a:t> </a:t>
            </a:r>
            <a:r>
              <a:rPr sz="750" spc="-35" dirty="0">
                <a:latin typeface="Microsoft Sans Serif"/>
                <a:cs typeface="Microsoft Sans Serif"/>
              </a:rPr>
              <a:t>El </a:t>
            </a:r>
            <a:r>
              <a:rPr sz="750" spc="25" dirty="0">
                <a:latin typeface="Microsoft Sans Serif"/>
                <a:cs typeface="Microsoft Sans Serif"/>
              </a:rPr>
              <a:t>circuito </a:t>
            </a:r>
            <a:r>
              <a:rPr sz="750" spc="20" dirty="0">
                <a:latin typeface="Microsoft Sans Serif"/>
                <a:cs typeface="Microsoft Sans Serif"/>
              </a:rPr>
              <a:t>equivalente </a:t>
            </a:r>
            <a:r>
              <a:rPr sz="750" spc="35" dirty="0">
                <a:latin typeface="Microsoft Sans Serif"/>
                <a:cs typeface="Microsoft Sans Serif"/>
              </a:rPr>
              <a:t>aproximado </a:t>
            </a:r>
            <a:r>
              <a:rPr sz="750" spc="-5" dirty="0">
                <a:latin typeface="Microsoft Sans Serif"/>
                <a:cs typeface="Microsoft Sans Serif"/>
              </a:rPr>
              <a:t>se </a:t>
            </a:r>
            <a:r>
              <a:rPr sz="750" spc="30" dirty="0">
                <a:latin typeface="Microsoft Sans Serif"/>
                <a:cs typeface="Microsoft Sans Serif"/>
              </a:rPr>
              <a:t>muestra </a:t>
            </a:r>
            <a:r>
              <a:rPr sz="750" spc="25" dirty="0">
                <a:latin typeface="Microsoft Sans Serif"/>
                <a:cs typeface="Microsoft Sans Serif"/>
              </a:rPr>
              <a:t>en </a:t>
            </a:r>
            <a:r>
              <a:rPr sz="750" spc="10" dirty="0">
                <a:latin typeface="Microsoft Sans Serif"/>
                <a:cs typeface="Microsoft Sans Serif"/>
              </a:rPr>
              <a:t>la </a:t>
            </a:r>
            <a:r>
              <a:rPr sz="750" spc="-5" dirty="0">
                <a:latin typeface="Microsoft Sans Serif"/>
                <a:cs typeface="Microsoft Sans Serif"/>
              </a:rPr>
              <a:t>Fig. </a:t>
            </a:r>
            <a:r>
              <a:rPr sz="750" spc="5" dirty="0">
                <a:latin typeface="Microsoft Sans Serif"/>
                <a:cs typeface="Microsoft Sans Serif"/>
              </a:rPr>
              <a:t>14, </a:t>
            </a:r>
            <a:r>
              <a:rPr sz="750" spc="10" dirty="0">
                <a:latin typeface="Microsoft Sans Serif"/>
                <a:cs typeface="Microsoft Sans Serif"/>
              </a:rPr>
              <a:t>al </a:t>
            </a:r>
            <a:r>
              <a:rPr sz="750" spc="30" dirty="0">
                <a:latin typeface="Microsoft Sans Serif"/>
                <a:cs typeface="Microsoft Sans Serif"/>
              </a:rPr>
              <a:t>que </a:t>
            </a:r>
            <a:r>
              <a:rPr sz="750" spc="-5" dirty="0">
                <a:latin typeface="Microsoft Sans Serif"/>
                <a:cs typeface="Microsoft Sans Serif"/>
              </a:rPr>
              <a:t>se </a:t>
            </a:r>
            <a:r>
              <a:rPr sz="750" dirty="0">
                <a:latin typeface="Microsoft Sans Serif"/>
                <a:cs typeface="Microsoft Sans Serif"/>
              </a:rPr>
              <a:t> </a:t>
            </a:r>
            <a:r>
              <a:rPr sz="750" spc="15" dirty="0">
                <a:latin typeface="Microsoft Sans Serif"/>
                <a:cs typeface="Microsoft Sans Serif"/>
              </a:rPr>
              <a:t>aplican</a:t>
            </a:r>
            <a:r>
              <a:rPr sz="750" spc="-10" dirty="0">
                <a:latin typeface="Microsoft Sans Serif"/>
                <a:cs typeface="Microsoft Sans Serif"/>
              </a:rPr>
              <a:t> </a:t>
            </a:r>
            <a:r>
              <a:rPr sz="750" dirty="0">
                <a:latin typeface="Microsoft Sans Serif"/>
                <a:cs typeface="Microsoft Sans Serif"/>
              </a:rPr>
              <a:t>las</a:t>
            </a:r>
            <a:r>
              <a:rPr sz="750" spc="-5" dirty="0">
                <a:latin typeface="Microsoft Sans Serif"/>
                <a:cs typeface="Microsoft Sans Serif"/>
              </a:rPr>
              <a:t> </a:t>
            </a:r>
            <a:r>
              <a:rPr sz="750" spc="20" dirty="0">
                <a:latin typeface="Microsoft Sans Serif"/>
                <a:cs typeface="Microsoft Sans Serif"/>
              </a:rPr>
              <a:t>siguientes</a:t>
            </a:r>
            <a:r>
              <a:rPr sz="750" spc="-5" dirty="0">
                <a:latin typeface="Microsoft Sans Serif"/>
                <a:cs typeface="Microsoft Sans Serif"/>
              </a:rPr>
              <a:t> </a:t>
            </a:r>
            <a:r>
              <a:rPr sz="750" spc="20" dirty="0">
                <a:latin typeface="Microsoft Sans Serif"/>
                <a:cs typeface="Microsoft Sans Serif"/>
              </a:rPr>
              <a:t>definiciones:</a:t>
            </a:r>
            <a:endParaRPr sz="750">
              <a:latin typeface="Microsoft Sans Serif"/>
              <a:cs typeface="Microsoft Sans Serif"/>
            </a:endParaRPr>
          </a:p>
        </p:txBody>
      </p:sp>
      <p:sp>
        <p:nvSpPr>
          <p:cNvPr id="92" name="object 92"/>
          <p:cNvSpPr txBox="1"/>
          <p:nvPr/>
        </p:nvSpPr>
        <p:spPr>
          <a:xfrm>
            <a:off x="11782083" y="6687757"/>
            <a:ext cx="727471" cy="166712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sz="1000" spc="15" dirty="0">
                <a:latin typeface="Microsoft Sans Serif"/>
                <a:cs typeface="Microsoft Sans Serif"/>
              </a:rPr>
              <a:t>1000</a:t>
            </a:r>
            <a:endParaRPr sz="1000">
              <a:latin typeface="Microsoft Sans Serif"/>
              <a:cs typeface="Microsoft Sans Serif"/>
            </a:endParaRPr>
          </a:p>
        </p:txBody>
      </p:sp>
      <p:sp>
        <p:nvSpPr>
          <p:cNvPr id="93" name="object 93"/>
          <p:cNvSpPr txBox="1"/>
          <p:nvPr/>
        </p:nvSpPr>
        <p:spPr>
          <a:xfrm>
            <a:off x="11628915" y="6538489"/>
            <a:ext cx="953893" cy="166712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38100">
              <a:lnSpc>
                <a:spcPct val="100000"/>
              </a:lnSpc>
              <a:spcBef>
                <a:spcPts val="100"/>
              </a:spcBef>
            </a:pPr>
            <a:r>
              <a:rPr sz="1500" spc="89" baseline="13888" dirty="0">
                <a:latin typeface="Microsoft Sans Serif"/>
                <a:cs typeface="Microsoft Sans Serif"/>
              </a:rPr>
              <a:t>I</a:t>
            </a:r>
            <a:r>
              <a:rPr sz="1500" spc="-330" baseline="13888" dirty="0">
                <a:latin typeface="Microsoft Sans Serif"/>
                <a:cs typeface="Microsoft Sans Serif"/>
              </a:rPr>
              <a:t>i</a:t>
            </a:r>
            <a:r>
              <a:rPr sz="400" spc="15" dirty="0">
                <a:latin typeface="Microsoft Sans Serif"/>
                <a:cs typeface="Microsoft Sans Serif"/>
              </a:rPr>
              <a:t>segundo</a:t>
            </a:r>
            <a:r>
              <a:rPr sz="700" spc="-50" dirty="0">
                <a:latin typeface="Microsoft Sans Serif"/>
                <a:cs typeface="Microsoft Sans Serif"/>
              </a:rPr>
              <a:t>V</a:t>
            </a:r>
            <a:r>
              <a:rPr sz="400" spc="-45" dirty="0">
                <a:latin typeface="Microsoft Sans Serif"/>
                <a:cs typeface="Microsoft Sans Serif"/>
              </a:rPr>
              <a:t>R</a:t>
            </a:r>
            <a:endParaRPr sz="400">
              <a:latin typeface="Microsoft Sans Serif"/>
              <a:cs typeface="Microsoft Sans Serif"/>
            </a:endParaRPr>
          </a:p>
        </p:txBody>
      </p:sp>
      <p:sp>
        <p:nvSpPr>
          <p:cNvPr id="94" name="object 94"/>
          <p:cNvSpPr txBox="1"/>
          <p:nvPr/>
        </p:nvSpPr>
        <p:spPr>
          <a:xfrm>
            <a:off x="11376520" y="6847233"/>
            <a:ext cx="1868344" cy="182101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38100">
              <a:lnSpc>
                <a:spcPct val="100000"/>
              </a:lnSpc>
              <a:spcBef>
                <a:spcPts val="100"/>
              </a:spcBef>
            </a:pPr>
            <a:r>
              <a:rPr sz="1500" spc="-22" baseline="-41666" dirty="0">
                <a:latin typeface="Microsoft Sans Serif"/>
                <a:cs typeface="Microsoft Sans Serif"/>
              </a:rPr>
              <a:t>=</a:t>
            </a:r>
            <a:r>
              <a:rPr sz="1500" spc="-67" baseline="-41666" dirty="0">
                <a:latin typeface="Microsoft Sans Serif"/>
                <a:cs typeface="Microsoft Sans Serif"/>
              </a:rPr>
              <a:t> </a:t>
            </a:r>
            <a:r>
              <a:rPr sz="1100" u="sng" spc="-5" dirty="0">
                <a:uFill>
                  <a:solidFill>
                    <a:srgbClr val="000000"/>
                  </a:solidFill>
                </a:uFill>
                <a:latin typeface="Microsoft Sans Serif"/>
                <a:cs typeface="Microsoft Sans Serif"/>
              </a:rPr>
              <a:t>(</a:t>
            </a:r>
            <a:r>
              <a:rPr sz="850" u="sng" spc="-5" dirty="0">
                <a:uFill>
                  <a:solidFill>
                    <a:srgbClr val="000000"/>
                  </a:solidFill>
                </a:uFill>
                <a:latin typeface="Microsoft Sans Serif"/>
                <a:cs typeface="Microsoft Sans Serif"/>
              </a:rPr>
              <a:t>229,5</a:t>
            </a:r>
            <a:r>
              <a:rPr sz="1100" u="sng" spc="-5" dirty="0">
                <a:uFill>
                  <a:solidFill>
                    <a:srgbClr val="000000"/>
                  </a:solidFill>
                </a:uFill>
                <a:latin typeface="Microsoft Sans Serif"/>
                <a:cs typeface="Microsoft Sans Serif"/>
              </a:rPr>
              <a:t>)(</a:t>
            </a:r>
            <a:r>
              <a:rPr sz="850" u="sng" spc="-5" dirty="0">
                <a:uFill>
                  <a:solidFill>
                    <a:srgbClr val="000000"/>
                  </a:solidFill>
                </a:uFill>
                <a:latin typeface="Microsoft Sans Serif"/>
                <a:cs typeface="Microsoft Sans Serif"/>
              </a:rPr>
              <a:t>311</a:t>
            </a:r>
            <a:r>
              <a:rPr sz="1100" u="sng" spc="-5" dirty="0">
                <a:uFill>
                  <a:solidFill>
                    <a:srgbClr val="000000"/>
                  </a:solidFill>
                </a:uFill>
                <a:latin typeface="Microsoft Sans Serif"/>
                <a:cs typeface="Microsoft Sans Serif"/>
              </a:rPr>
              <a:t>)</a:t>
            </a:r>
            <a:endParaRPr sz="1100">
              <a:latin typeface="Microsoft Sans Serif"/>
              <a:cs typeface="Microsoft Sans Serif"/>
            </a:endParaRPr>
          </a:p>
        </p:txBody>
      </p:sp>
      <p:sp>
        <p:nvSpPr>
          <p:cNvPr id="95" name="object 95"/>
          <p:cNvSpPr txBox="1"/>
          <p:nvPr/>
        </p:nvSpPr>
        <p:spPr>
          <a:xfrm>
            <a:off x="12150132" y="7053525"/>
            <a:ext cx="727471" cy="166712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sz="1000" spc="15" dirty="0">
                <a:latin typeface="Microsoft Sans Serif"/>
                <a:cs typeface="Microsoft Sans Serif"/>
              </a:rPr>
              <a:t>1000</a:t>
            </a:r>
            <a:endParaRPr sz="1000">
              <a:latin typeface="Microsoft Sans Serif"/>
              <a:cs typeface="Microsoft Sans Serif"/>
            </a:endParaRPr>
          </a:p>
        </p:txBody>
      </p:sp>
      <p:sp>
        <p:nvSpPr>
          <p:cNvPr id="96" name="object 96"/>
          <p:cNvSpPr txBox="1"/>
          <p:nvPr/>
        </p:nvSpPr>
        <p:spPr>
          <a:xfrm>
            <a:off x="10930161" y="6666467"/>
            <a:ext cx="673422" cy="74379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sz="400" spc="10" dirty="0">
                <a:latin typeface="Microsoft Sans Serif"/>
                <a:cs typeface="Microsoft Sans Serif"/>
              </a:rPr>
              <a:t>kilovatios</a:t>
            </a:r>
            <a:r>
              <a:rPr sz="400" spc="-5" dirty="0">
                <a:latin typeface="Microsoft Sans Serif"/>
                <a:cs typeface="Microsoft Sans Serif"/>
              </a:rPr>
              <a:t> =</a:t>
            </a:r>
            <a:endParaRPr sz="400">
              <a:latin typeface="Microsoft Sans Serif"/>
              <a:cs typeface="Microsoft Sans Serif"/>
            </a:endParaRPr>
          </a:p>
        </p:txBody>
      </p:sp>
      <p:sp>
        <p:nvSpPr>
          <p:cNvPr id="97" name="object 97"/>
          <p:cNvSpPr txBox="1"/>
          <p:nvPr/>
        </p:nvSpPr>
        <p:spPr>
          <a:xfrm>
            <a:off x="15929875" y="6762443"/>
            <a:ext cx="568246" cy="166712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sz="1000" spc="-10" dirty="0">
                <a:latin typeface="Microsoft Sans Serif"/>
                <a:cs typeface="Microsoft Sans Serif"/>
              </a:rPr>
              <a:t>(10)</a:t>
            </a:r>
            <a:endParaRPr sz="1000">
              <a:latin typeface="Microsoft Sans Serif"/>
              <a:cs typeface="Microsoft Sans Serif"/>
            </a:endParaRPr>
          </a:p>
        </p:txBody>
      </p:sp>
      <p:sp>
        <p:nvSpPr>
          <p:cNvPr id="98" name="object 98"/>
          <p:cNvSpPr txBox="1"/>
          <p:nvPr/>
        </p:nvSpPr>
        <p:spPr>
          <a:xfrm>
            <a:off x="13313822" y="7010104"/>
            <a:ext cx="1222677" cy="97463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sz="550" spc="-10" dirty="0">
                <a:latin typeface="Microsoft Sans Serif"/>
                <a:cs typeface="Microsoft Sans Serif"/>
              </a:rPr>
              <a:t>=</a:t>
            </a:r>
            <a:r>
              <a:rPr sz="550" spc="5" dirty="0">
                <a:latin typeface="Microsoft Sans Serif"/>
                <a:cs typeface="Microsoft Sans Serif"/>
              </a:rPr>
              <a:t>71,4</a:t>
            </a:r>
            <a:r>
              <a:rPr sz="550" spc="-5" dirty="0">
                <a:latin typeface="Microsoft Sans Serif"/>
                <a:cs typeface="Microsoft Sans Serif"/>
              </a:rPr>
              <a:t> </a:t>
            </a:r>
            <a:r>
              <a:rPr sz="550" spc="15" dirty="0">
                <a:latin typeface="Microsoft Sans Serif"/>
                <a:cs typeface="Microsoft Sans Serif"/>
              </a:rPr>
              <a:t>kilovatios</a:t>
            </a:r>
            <a:endParaRPr sz="550">
              <a:latin typeface="Microsoft Sans Serif"/>
              <a:cs typeface="Microsoft Sans Serif"/>
            </a:endParaRPr>
          </a:p>
        </p:txBody>
      </p:sp>
      <p:sp>
        <p:nvSpPr>
          <p:cNvPr id="99" name="object 99"/>
          <p:cNvSpPr txBox="1"/>
          <p:nvPr/>
        </p:nvSpPr>
        <p:spPr>
          <a:xfrm>
            <a:off x="9089638" y="7373794"/>
            <a:ext cx="7290780" cy="1014637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161415">
              <a:lnSpc>
                <a:spcPct val="100000"/>
              </a:lnSpc>
              <a:spcBef>
                <a:spcPts val="100"/>
              </a:spcBef>
            </a:pPr>
            <a:r>
              <a:rPr sz="950" spc="-10" dirty="0">
                <a:latin typeface="Microsoft Sans Serif"/>
                <a:cs typeface="Microsoft Sans Serif"/>
              </a:rPr>
              <a:t>IX.</a:t>
            </a:r>
            <a:r>
              <a:rPr sz="950" spc="-50" dirty="0">
                <a:latin typeface="Microsoft Sans Serif"/>
                <a:cs typeface="Microsoft Sans Serif"/>
              </a:rPr>
              <a:t> </a:t>
            </a:r>
            <a:r>
              <a:rPr sz="950" spc="-55" dirty="0">
                <a:latin typeface="Microsoft Sans Serif"/>
                <a:cs typeface="Microsoft Sans Serif"/>
              </a:rPr>
              <a:t>R</a:t>
            </a:r>
            <a:r>
              <a:rPr sz="750" spc="-55" dirty="0">
                <a:latin typeface="Microsoft Sans Serif"/>
                <a:cs typeface="Microsoft Sans Serif"/>
              </a:rPr>
              <a:t>EFERENCIAS</a:t>
            </a:r>
            <a:endParaRPr sz="750">
              <a:latin typeface="Microsoft Sans Serif"/>
              <a:cs typeface="Microsoft Sans Serif"/>
            </a:endParaRPr>
          </a:p>
          <a:p>
            <a:pPr marL="12700" marR="481330">
              <a:lnSpc>
                <a:spcPct val="123100"/>
              </a:lnSpc>
              <a:spcBef>
                <a:spcPts val="335"/>
              </a:spcBef>
              <a:buSzPct val="84615"/>
              <a:buAutoNum type="arabicPlain"/>
              <a:tabLst>
                <a:tab pos="114935" algn="l"/>
              </a:tabLst>
            </a:pPr>
            <a:r>
              <a:rPr sz="650" spc="5" dirty="0">
                <a:latin typeface="Microsoft Sans Serif"/>
                <a:cs typeface="Microsoft Sans Serif"/>
              </a:rPr>
              <a:t>Guía</a:t>
            </a:r>
            <a:r>
              <a:rPr sz="650" spc="-5" dirty="0">
                <a:latin typeface="Microsoft Sans Serif"/>
                <a:cs typeface="Microsoft Sans Serif"/>
              </a:rPr>
              <a:t> </a:t>
            </a:r>
            <a:r>
              <a:rPr sz="650" spc="-45" dirty="0">
                <a:latin typeface="Microsoft Sans Serif"/>
                <a:cs typeface="Microsoft Sans Serif"/>
              </a:rPr>
              <a:t>IEEE</a:t>
            </a:r>
            <a:r>
              <a:rPr sz="650" spc="-5" dirty="0">
                <a:latin typeface="Microsoft Sans Serif"/>
                <a:cs typeface="Microsoft Sans Serif"/>
              </a:rPr>
              <a:t> </a:t>
            </a:r>
            <a:r>
              <a:rPr sz="650" spc="20" dirty="0">
                <a:latin typeface="Microsoft Sans Serif"/>
                <a:cs typeface="Microsoft Sans Serif"/>
              </a:rPr>
              <a:t>para</a:t>
            </a:r>
            <a:r>
              <a:rPr sz="650" spc="-5" dirty="0">
                <a:latin typeface="Microsoft Sans Serif"/>
                <a:cs typeface="Microsoft Sans Serif"/>
              </a:rPr>
              <a:t> </a:t>
            </a:r>
            <a:r>
              <a:rPr sz="650" spc="10" dirty="0">
                <a:latin typeface="Microsoft Sans Serif"/>
                <a:cs typeface="Microsoft Sans Serif"/>
              </a:rPr>
              <a:t>la</a:t>
            </a:r>
            <a:r>
              <a:rPr sz="650" spc="-5" dirty="0">
                <a:latin typeface="Microsoft Sans Serif"/>
                <a:cs typeface="Microsoft Sans Serif"/>
              </a:rPr>
              <a:t> </a:t>
            </a:r>
            <a:r>
              <a:rPr sz="650" spc="20" dirty="0">
                <a:latin typeface="Microsoft Sans Serif"/>
                <a:cs typeface="Microsoft Sans Serif"/>
              </a:rPr>
              <a:t>protección</a:t>
            </a:r>
            <a:r>
              <a:rPr sz="650" spc="-5" dirty="0">
                <a:latin typeface="Microsoft Sans Serif"/>
                <a:cs typeface="Microsoft Sans Serif"/>
              </a:rPr>
              <a:t> </a:t>
            </a:r>
            <a:r>
              <a:rPr sz="650" spc="20" dirty="0">
                <a:latin typeface="Microsoft Sans Serif"/>
                <a:cs typeface="Microsoft Sans Serif"/>
              </a:rPr>
              <a:t>de</a:t>
            </a:r>
            <a:r>
              <a:rPr sz="650" spc="-5" dirty="0">
                <a:latin typeface="Microsoft Sans Serif"/>
                <a:cs typeface="Microsoft Sans Serif"/>
              </a:rPr>
              <a:t> </a:t>
            </a:r>
            <a:r>
              <a:rPr sz="650" spc="30" dirty="0">
                <a:latin typeface="Microsoft Sans Serif"/>
                <a:cs typeface="Microsoft Sans Serif"/>
              </a:rPr>
              <a:t>tierra</a:t>
            </a:r>
            <a:r>
              <a:rPr sz="650" spc="-5" dirty="0">
                <a:latin typeface="Microsoft Sans Serif"/>
                <a:cs typeface="Microsoft Sans Serif"/>
              </a:rPr>
              <a:t> </a:t>
            </a:r>
            <a:r>
              <a:rPr sz="650" spc="20" dirty="0">
                <a:latin typeface="Microsoft Sans Serif"/>
                <a:cs typeface="Microsoft Sans Serif"/>
              </a:rPr>
              <a:t>del</a:t>
            </a:r>
            <a:r>
              <a:rPr sz="650" spc="-5" dirty="0">
                <a:latin typeface="Microsoft Sans Serif"/>
                <a:cs typeface="Microsoft Sans Serif"/>
              </a:rPr>
              <a:t> </a:t>
            </a:r>
            <a:r>
              <a:rPr sz="650" spc="25" dirty="0">
                <a:latin typeface="Microsoft Sans Serif"/>
                <a:cs typeface="Microsoft Sans Serif"/>
              </a:rPr>
              <a:t>generador,</a:t>
            </a:r>
            <a:r>
              <a:rPr sz="650" spc="10" dirty="0">
                <a:latin typeface="Microsoft Sans Serif"/>
                <a:cs typeface="Microsoft Sans Serif"/>
              </a:rPr>
              <a:t>Estándar</a:t>
            </a:r>
            <a:r>
              <a:rPr sz="650" spc="-5" dirty="0">
                <a:latin typeface="Microsoft Sans Serif"/>
                <a:cs typeface="Microsoft Sans Serif"/>
              </a:rPr>
              <a:t> </a:t>
            </a:r>
            <a:r>
              <a:rPr sz="650" spc="-40" dirty="0">
                <a:latin typeface="Microsoft Sans Serif"/>
                <a:cs typeface="Microsoft Sans Serif"/>
              </a:rPr>
              <a:t>IEEE  </a:t>
            </a:r>
            <a:r>
              <a:rPr sz="650" dirty="0">
                <a:latin typeface="Microsoft Sans Serif"/>
                <a:cs typeface="Microsoft Sans Serif"/>
              </a:rPr>
              <a:t>C37.101-2006.</a:t>
            </a:r>
            <a:endParaRPr sz="650">
              <a:latin typeface="Microsoft Sans Serif"/>
              <a:cs typeface="Microsoft Sans Serif"/>
            </a:endParaRPr>
          </a:p>
          <a:p>
            <a:pPr marL="135890" marR="47625" indent="-135890">
              <a:lnSpc>
                <a:spcPct val="121600"/>
              </a:lnSpc>
              <a:spcBef>
                <a:spcPts val="215"/>
              </a:spcBef>
              <a:buAutoNum type="arabicPlain"/>
              <a:tabLst>
                <a:tab pos="135890" algn="l"/>
              </a:tabLst>
            </a:pPr>
            <a:r>
              <a:rPr sz="650" spc="-15" dirty="0">
                <a:latin typeface="Microsoft Sans Serif"/>
                <a:cs typeface="Microsoft Sans Serif"/>
              </a:rPr>
              <a:t>WA</a:t>
            </a:r>
            <a:r>
              <a:rPr sz="650" spc="5" dirty="0">
                <a:latin typeface="Microsoft Sans Serif"/>
                <a:cs typeface="Microsoft Sans Serif"/>
              </a:rPr>
              <a:t> </a:t>
            </a:r>
            <a:r>
              <a:rPr sz="650" spc="10" dirty="0">
                <a:latin typeface="Microsoft Sans Serif"/>
                <a:cs typeface="Microsoft Sans Serif"/>
              </a:rPr>
              <a:t>Elmore,Teoría </a:t>
            </a:r>
            <a:r>
              <a:rPr sz="650" spc="5" dirty="0">
                <a:latin typeface="Microsoft Sans Serif"/>
                <a:cs typeface="Microsoft Sans Serif"/>
              </a:rPr>
              <a:t>y</a:t>
            </a:r>
            <a:r>
              <a:rPr sz="650" spc="10" dirty="0">
                <a:latin typeface="Microsoft Sans Serif"/>
                <a:cs typeface="Microsoft Sans Serif"/>
              </a:rPr>
              <a:t> aplicación</a:t>
            </a:r>
            <a:r>
              <a:rPr sz="650" spc="5" dirty="0">
                <a:latin typeface="Microsoft Sans Serif"/>
                <a:cs typeface="Microsoft Sans Serif"/>
              </a:rPr>
              <a:t> </a:t>
            </a:r>
            <a:r>
              <a:rPr sz="650" spc="20" dirty="0">
                <a:latin typeface="Microsoft Sans Serif"/>
                <a:cs typeface="Microsoft Sans Serif"/>
              </a:rPr>
              <a:t>de</a:t>
            </a:r>
            <a:r>
              <a:rPr sz="650" spc="10" dirty="0">
                <a:latin typeface="Microsoft Sans Serif"/>
                <a:cs typeface="Microsoft Sans Serif"/>
              </a:rPr>
              <a:t> la </a:t>
            </a:r>
            <a:r>
              <a:rPr sz="650" spc="25" dirty="0">
                <a:latin typeface="Microsoft Sans Serif"/>
                <a:cs typeface="Microsoft Sans Serif"/>
              </a:rPr>
              <a:t>retransmisión</a:t>
            </a:r>
            <a:r>
              <a:rPr sz="650" spc="5" dirty="0">
                <a:latin typeface="Microsoft Sans Serif"/>
                <a:cs typeface="Microsoft Sans Serif"/>
              </a:rPr>
              <a:t> </a:t>
            </a:r>
            <a:r>
              <a:rPr sz="650" spc="20" dirty="0">
                <a:latin typeface="Microsoft Sans Serif"/>
                <a:cs typeface="Microsoft Sans Serif"/>
              </a:rPr>
              <a:t>de</a:t>
            </a:r>
            <a:r>
              <a:rPr sz="650" spc="10" dirty="0">
                <a:latin typeface="Microsoft Sans Serif"/>
                <a:cs typeface="Microsoft Sans Serif"/>
              </a:rPr>
              <a:t> </a:t>
            </a:r>
            <a:r>
              <a:rPr sz="650" spc="15" dirty="0">
                <a:latin typeface="Microsoft Sans Serif"/>
                <a:cs typeface="Microsoft Sans Serif"/>
              </a:rPr>
              <a:t>protección.Nueva</a:t>
            </a:r>
            <a:r>
              <a:rPr sz="650" spc="10" dirty="0">
                <a:latin typeface="Microsoft Sans Serif"/>
                <a:cs typeface="Microsoft Sans Serif"/>
              </a:rPr>
              <a:t> </a:t>
            </a:r>
            <a:r>
              <a:rPr sz="650" spc="5" dirty="0">
                <a:latin typeface="Microsoft Sans Serif"/>
                <a:cs typeface="Microsoft Sans Serif"/>
              </a:rPr>
              <a:t>York: </a:t>
            </a:r>
            <a:r>
              <a:rPr sz="650" spc="-160" dirty="0">
                <a:latin typeface="Microsoft Sans Serif"/>
                <a:cs typeface="Microsoft Sans Serif"/>
              </a:rPr>
              <a:t> </a:t>
            </a:r>
            <a:r>
              <a:rPr sz="650" spc="15" dirty="0">
                <a:latin typeface="Microsoft Sans Serif"/>
                <a:cs typeface="Microsoft Sans Serif"/>
              </a:rPr>
              <a:t>Marcel</a:t>
            </a:r>
            <a:r>
              <a:rPr sz="650" spc="-10" dirty="0">
                <a:latin typeface="Microsoft Sans Serif"/>
                <a:cs typeface="Microsoft Sans Serif"/>
              </a:rPr>
              <a:t> </a:t>
            </a:r>
            <a:r>
              <a:rPr sz="650" spc="15" dirty="0">
                <a:latin typeface="Microsoft Sans Serif"/>
                <a:cs typeface="Microsoft Sans Serif"/>
              </a:rPr>
              <a:t>Dekker,</a:t>
            </a:r>
            <a:r>
              <a:rPr sz="650" spc="-5" dirty="0">
                <a:latin typeface="Microsoft Sans Serif"/>
                <a:cs typeface="Microsoft Sans Serif"/>
              </a:rPr>
              <a:t> </a:t>
            </a:r>
            <a:r>
              <a:rPr sz="650" spc="5" dirty="0">
                <a:latin typeface="Microsoft Sans Serif"/>
                <a:cs typeface="Microsoft Sans Serif"/>
              </a:rPr>
              <a:t>2004.</a:t>
            </a:r>
            <a:endParaRPr sz="650">
              <a:latin typeface="Microsoft Sans Serif"/>
              <a:cs typeface="Microsoft Sans Serif"/>
            </a:endParaRPr>
          </a:p>
          <a:p>
            <a:pPr marL="135890" marR="5080" indent="-135890">
              <a:lnSpc>
                <a:spcPct val="123600"/>
              </a:lnSpc>
              <a:spcBef>
                <a:spcPts val="200"/>
              </a:spcBef>
              <a:buAutoNum type="arabicPlain"/>
              <a:tabLst>
                <a:tab pos="135890" algn="l"/>
              </a:tabLst>
            </a:pPr>
            <a:r>
              <a:rPr sz="650" spc="-25" dirty="0">
                <a:latin typeface="Microsoft Sans Serif"/>
                <a:cs typeface="Microsoft Sans Serif"/>
              </a:rPr>
              <a:t>CH </a:t>
            </a:r>
            <a:r>
              <a:rPr sz="650" spc="25" dirty="0">
                <a:latin typeface="Microsoft Sans Serif"/>
                <a:cs typeface="Microsoft Sans Serif"/>
              </a:rPr>
              <a:t>Griffin </a:t>
            </a:r>
            <a:r>
              <a:rPr sz="650" spc="5" dirty="0">
                <a:latin typeface="Microsoft Sans Serif"/>
                <a:cs typeface="Microsoft Sans Serif"/>
              </a:rPr>
              <a:t>y </a:t>
            </a:r>
            <a:r>
              <a:rPr sz="650" spc="-80" dirty="0">
                <a:latin typeface="Microsoft Sans Serif"/>
                <a:cs typeface="Microsoft Sans Serif"/>
              </a:rPr>
              <a:t>JW </a:t>
            </a:r>
            <a:r>
              <a:rPr sz="650" spc="5" dirty="0">
                <a:latin typeface="Microsoft Sans Serif"/>
                <a:cs typeface="Microsoft Sans Serif"/>
              </a:rPr>
              <a:t>Pope, </a:t>
            </a:r>
            <a:r>
              <a:rPr sz="650" spc="15" dirty="0">
                <a:latin typeface="Microsoft Sans Serif"/>
                <a:cs typeface="Microsoft Sans Serif"/>
              </a:rPr>
              <a:t>“Protección </a:t>
            </a:r>
            <a:r>
              <a:rPr sz="650" spc="25" dirty="0">
                <a:latin typeface="Microsoft Sans Serif"/>
                <a:cs typeface="Microsoft Sans Serif"/>
              </a:rPr>
              <a:t>contra </a:t>
            </a:r>
            <a:r>
              <a:rPr sz="650" spc="10" dirty="0">
                <a:latin typeface="Microsoft Sans Serif"/>
                <a:cs typeface="Microsoft Sans Serif"/>
              </a:rPr>
              <a:t>fallas </a:t>
            </a:r>
            <a:r>
              <a:rPr sz="650" dirty="0">
                <a:latin typeface="Microsoft Sans Serif"/>
                <a:cs typeface="Microsoft Sans Serif"/>
              </a:rPr>
              <a:t>a </a:t>
            </a:r>
            <a:r>
              <a:rPr sz="650" spc="30" dirty="0">
                <a:latin typeface="Microsoft Sans Serif"/>
                <a:cs typeface="Microsoft Sans Serif"/>
              </a:rPr>
              <a:t>tierra </a:t>
            </a:r>
            <a:r>
              <a:rPr sz="650" spc="20" dirty="0">
                <a:latin typeface="Microsoft Sans Serif"/>
                <a:cs typeface="Microsoft Sans Serif"/>
              </a:rPr>
              <a:t>del </a:t>
            </a:r>
            <a:r>
              <a:rPr sz="650" spc="25" dirty="0">
                <a:latin typeface="Microsoft Sans Serif"/>
                <a:cs typeface="Microsoft Sans Serif"/>
              </a:rPr>
              <a:t>generador </a:t>
            </a:r>
            <a:r>
              <a:rPr sz="650" spc="20" dirty="0">
                <a:latin typeface="Microsoft Sans Serif"/>
                <a:cs typeface="Microsoft Sans Serif"/>
              </a:rPr>
              <a:t>usando </a:t>
            </a:r>
            <a:r>
              <a:rPr sz="650" spc="25" dirty="0">
                <a:latin typeface="Microsoft Sans Serif"/>
                <a:cs typeface="Microsoft Sans Serif"/>
              </a:rPr>
              <a:t> </a:t>
            </a:r>
            <a:r>
              <a:rPr sz="650" spc="-10" dirty="0">
                <a:latin typeface="Microsoft Sans Serif"/>
                <a:cs typeface="Microsoft Sans Serif"/>
              </a:rPr>
              <a:t>Relés </a:t>
            </a:r>
            <a:r>
              <a:rPr sz="650" spc="20" dirty="0">
                <a:latin typeface="Microsoft Sans Serif"/>
                <a:cs typeface="Microsoft Sans Serif"/>
              </a:rPr>
              <a:t>de sobrecorriente, sobretensión </a:t>
            </a:r>
            <a:r>
              <a:rPr sz="650" spc="5" dirty="0">
                <a:latin typeface="Microsoft Sans Serif"/>
                <a:cs typeface="Microsoft Sans Serif"/>
              </a:rPr>
              <a:t>y </a:t>
            </a:r>
            <a:r>
              <a:rPr sz="650" spc="15" dirty="0">
                <a:latin typeface="Microsoft Sans Serif"/>
                <a:cs typeface="Microsoft Sans Serif"/>
              </a:rPr>
              <a:t>subtensión”Transacciones </a:t>
            </a:r>
            <a:r>
              <a:rPr sz="650" spc="-45" dirty="0">
                <a:latin typeface="Microsoft Sans Serif"/>
                <a:cs typeface="Microsoft Sans Serif"/>
              </a:rPr>
              <a:t>IEEE </a:t>
            </a:r>
            <a:r>
              <a:rPr sz="650" spc="-40" dirty="0">
                <a:latin typeface="Microsoft Sans Serif"/>
                <a:cs typeface="Microsoft Sans Serif"/>
              </a:rPr>
              <a:t> </a:t>
            </a:r>
            <a:r>
              <a:rPr sz="650" spc="20" dirty="0">
                <a:latin typeface="Microsoft Sans Serif"/>
                <a:cs typeface="Microsoft Sans Serif"/>
              </a:rPr>
              <a:t>sobre</a:t>
            </a:r>
            <a:r>
              <a:rPr sz="650" spc="-5" dirty="0">
                <a:latin typeface="Microsoft Sans Serif"/>
                <a:cs typeface="Microsoft Sans Serif"/>
              </a:rPr>
              <a:t> </a:t>
            </a:r>
            <a:r>
              <a:rPr sz="650" spc="20" dirty="0">
                <a:latin typeface="Microsoft Sans Serif"/>
                <a:cs typeface="Microsoft Sans Serif"/>
              </a:rPr>
              <a:t>aparatos</a:t>
            </a:r>
            <a:r>
              <a:rPr sz="650" dirty="0">
                <a:latin typeface="Microsoft Sans Serif"/>
                <a:cs typeface="Microsoft Sans Serif"/>
              </a:rPr>
              <a:t> </a:t>
            </a:r>
            <a:r>
              <a:rPr sz="650" spc="5" dirty="0">
                <a:latin typeface="Microsoft Sans Serif"/>
                <a:cs typeface="Microsoft Sans Serif"/>
              </a:rPr>
              <a:t>y</a:t>
            </a:r>
            <a:r>
              <a:rPr sz="650" dirty="0">
                <a:latin typeface="Microsoft Sans Serif"/>
                <a:cs typeface="Microsoft Sans Serif"/>
              </a:rPr>
              <a:t> </a:t>
            </a:r>
            <a:r>
              <a:rPr sz="650" spc="10" dirty="0">
                <a:latin typeface="Microsoft Sans Serif"/>
                <a:cs typeface="Microsoft Sans Serif"/>
              </a:rPr>
              <a:t>sistemas</a:t>
            </a:r>
            <a:r>
              <a:rPr sz="650" spc="-5" dirty="0">
                <a:latin typeface="Microsoft Sans Serif"/>
                <a:cs typeface="Microsoft Sans Serif"/>
              </a:rPr>
              <a:t> </a:t>
            </a:r>
            <a:r>
              <a:rPr sz="650" spc="20" dirty="0">
                <a:latin typeface="Microsoft Sans Serif"/>
                <a:cs typeface="Microsoft Sans Serif"/>
              </a:rPr>
              <a:t>de</a:t>
            </a:r>
            <a:r>
              <a:rPr sz="650" dirty="0">
                <a:latin typeface="Microsoft Sans Serif"/>
                <a:cs typeface="Microsoft Sans Serif"/>
              </a:rPr>
              <a:t> </a:t>
            </a:r>
            <a:r>
              <a:rPr sz="650" spc="15" dirty="0">
                <a:latin typeface="Microsoft Sans Serif"/>
                <a:cs typeface="Microsoft Sans Serif"/>
              </a:rPr>
              <a:t>energía,vol.</a:t>
            </a:r>
            <a:r>
              <a:rPr sz="650" dirty="0">
                <a:latin typeface="Microsoft Sans Serif"/>
                <a:cs typeface="Microsoft Sans Serif"/>
              </a:rPr>
              <a:t> </a:t>
            </a:r>
            <a:r>
              <a:rPr sz="650" spc="-15" dirty="0">
                <a:latin typeface="Microsoft Sans Serif"/>
                <a:cs typeface="Microsoft Sans Serif"/>
              </a:rPr>
              <a:t>PAS-101,</a:t>
            </a:r>
            <a:r>
              <a:rPr sz="650" dirty="0">
                <a:latin typeface="Microsoft Sans Serif"/>
                <a:cs typeface="Microsoft Sans Serif"/>
              </a:rPr>
              <a:t> </a:t>
            </a:r>
            <a:r>
              <a:rPr sz="650" spc="35" dirty="0">
                <a:latin typeface="Microsoft Sans Serif"/>
                <a:cs typeface="Microsoft Sans Serif"/>
              </a:rPr>
              <a:t>número</a:t>
            </a:r>
            <a:r>
              <a:rPr sz="650" spc="-5" dirty="0">
                <a:latin typeface="Microsoft Sans Serif"/>
                <a:cs typeface="Microsoft Sans Serif"/>
              </a:rPr>
              <a:t> </a:t>
            </a:r>
            <a:r>
              <a:rPr sz="650" dirty="0">
                <a:latin typeface="Microsoft Sans Serif"/>
                <a:cs typeface="Microsoft Sans Serif"/>
              </a:rPr>
              <a:t>12, </a:t>
            </a:r>
            <a:r>
              <a:rPr sz="650" spc="10" dirty="0">
                <a:latin typeface="Microsoft Sans Serif"/>
                <a:cs typeface="Microsoft Sans Serif"/>
              </a:rPr>
              <a:t>págs.</a:t>
            </a:r>
            <a:r>
              <a:rPr sz="650" dirty="0">
                <a:latin typeface="Microsoft Sans Serif"/>
                <a:cs typeface="Microsoft Sans Serif"/>
              </a:rPr>
              <a:t> </a:t>
            </a:r>
            <a:r>
              <a:rPr sz="650" spc="35" dirty="0">
                <a:latin typeface="Microsoft Sans Serif"/>
                <a:cs typeface="Microsoft Sans Serif"/>
              </a:rPr>
              <a:t>4490– </a:t>
            </a:r>
            <a:r>
              <a:rPr sz="650" spc="-160" dirty="0">
                <a:latin typeface="Microsoft Sans Serif"/>
                <a:cs typeface="Microsoft Sans Serif"/>
              </a:rPr>
              <a:t> </a:t>
            </a:r>
            <a:r>
              <a:rPr sz="650" spc="5" dirty="0">
                <a:latin typeface="Microsoft Sans Serif"/>
                <a:cs typeface="Microsoft Sans Serif"/>
              </a:rPr>
              <a:t>4501,</a:t>
            </a:r>
            <a:r>
              <a:rPr sz="650" spc="-10" dirty="0">
                <a:latin typeface="Microsoft Sans Serif"/>
                <a:cs typeface="Microsoft Sans Serif"/>
              </a:rPr>
              <a:t> </a:t>
            </a:r>
            <a:r>
              <a:rPr sz="650" spc="25" dirty="0">
                <a:latin typeface="Microsoft Sans Serif"/>
                <a:cs typeface="Microsoft Sans Serif"/>
              </a:rPr>
              <a:t>diciembre</a:t>
            </a:r>
            <a:r>
              <a:rPr sz="650" spc="-5" dirty="0">
                <a:latin typeface="Microsoft Sans Serif"/>
                <a:cs typeface="Microsoft Sans Serif"/>
              </a:rPr>
              <a:t> </a:t>
            </a:r>
            <a:r>
              <a:rPr sz="650" spc="20" dirty="0">
                <a:latin typeface="Microsoft Sans Serif"/>
                <a:cs typeface="Microsoft Sans Serif"/>
              </a:rPr>
              <a:t>de</a:t>
            </a:r>
            <a:r>
              <a:rPr sz="650" spc="-5" dirty="0">
                <a:latin typeface="Microsoft Sans Serif"/>
                <a:cs typeface="Microsoft Sans Serif"/>
              </a:rPr>
              <a:t> </a:t>
            </a:r>
            <a:r>
              <a:rPr sz="650" spc="5" dirty="0">
                <a:latin typeface="Microsoft Sans Serif"/>
                <a:cs typeface="Microsoft Sans Serif"/>
              </a:rPr>
              <a:t>1982.</a:t>
            </a:r>
            <a:endParaRPr sz="650">
              <a:latin typeface="Microsoft Sans Serif"/>
              <a:cs typeface="Microsoft Sans Serif"/>
            </a:endParaRPr>
          </a:p>
          <a:p>
            <a:pPr marL="116839" marR="52705" indent="-116839">
              <a:lnSpc>
                <a:spcPct val="145500"/>
              </a:lnSpc>
              <a:spcBef>
                <a:spcPts val="170"/>
              </a:spcBef>
              <a:buAutoNum type="arabicPlain"/>
              <a:tabLst>
                <a:tab pos="116839" algn="l"/>
              </a:tabLst>
            </a:pPr>
            <a:r>
              <a:rPr sz="550" spc="-70" dirty="0">
                <a:latin typeface="Microsoft Sans Serif"/>
                <a:cs typeface="Microsoft Sans Serif"/>
              </a:rPr>
              <a:t>JW</a:t>
            </a:r>
            <a:r>
              <a:rPr sz="550" dirty="0">
                <a:latin typeface="Microsoft Sans Serif"/>
                <a:cs typeface="Microsoft Sans Serif"/>
              </a:rPr>
              <a:t> Pope, </a:t>
            </a:r>
            <a:r>
              <a:rPr sz="550" spc="15" dirty="0">
                <a:latin typeface="Microsoft Sans Serif"/>
                <a:cs typeface="Microsoft Sans Serif"/>
              </a:rPr>
              <a:t>"Una</a:t>
            </a:r>
            <a:r>
              <a:rPr sz="550" dirty="0">
                <a:latin typeface="Microsoft Sans Serif"/>
                <a:cs typeface="Microsoft Sans Serif"/>
              </a:rPr>
              <a:t> </a:t>
            </a:r>
            <a:r>
              <a:rPr sz="550" spc="20" dirty="0">
                <a:latin typeface="Microsoft Sans Serif"/>
                <a:cs typeface="Microsoft Sans Serif"/>
              </a:rPr>
              <a:t>comparación</a:t>
            </a:r>
            <a:r>
              <a:rPr sz="550" dirty="0">
                <a:latin typeface="Microsoft Sans Serif"/>
                <a:cs typeface="Microsoft Sans Serif"/>
              </a:rPr>
              <a:t> </a:t>
            </a:r>
            <a:r>
              <a:rPr sz="550" spc="15" dirty="0">
                <a:latin typeface="Microsoft Sans Serif"/>
                <a:cs typeface="Microsoft Sans Serif"/>
              </a:rPr>
              <a:t>de</a:t>
            </a:r>
            <a:r>
              <a:rPr sz="550" dirty="0">
                <a:latin typeface="Microsoft Sans Serif"/>
                <a:cs typeface="Microsoft Sans Serif"/>
              </a:rPr>
              <a:t> </a:t>
            </a:r>
            <a:r>
              <a:rPr sz="550" spc="10" dirty="0">
                <a:latin typeface="Microsoft Sans Serif"/>
                <a:cs typeface="Microsoft Sans Serif"/>
              </a:rPr>
              <a:t>esquemas</a:t>
            </a:r>
            <a:r>
              <a:rPr sz="550" dirty="0">
                <a:latin typeface="Microsoft Sans Serif"/>
                <a:cs typeface="Microsoft Sans Serif"/>
              </a:rPr>
              <a:t> </a:t>
            </a:r>
            <a:r>
              <a:rPr sz="550" spc="15" dirty="0">
                <a:latin typeface="Microsoft Sans Serif"/>
                <a:cs typeface="Microsoft Sans Serif"/>
              </a:rPr>
              <a:t>de</a:t>
            </a:r>
            <a:r>
              <a:rPr sz="550" dirty="0">
                <a:latin typeface="Microsoft Sans Serif"/>
                <a:cs typeface="Microsoft Sans Serif"/>
              </a:rPr>
              <a:t> </a:t>
            </a:r>
            <a:r>
              <a:rPr sz="550" spc="20" dirty="0">
                <a:latin typeface="Microsoft Sans Serif"/>
                <a:cs typeface="Microsoft Sans Serif"/>
              </a:rPr>
              <a:t>protección</a:t>
            </a:r>
            <a:r>
              <a:rPr sz="550" dirty="0">
                <a:latin typeface="Microsoft Sans Serif"/>
                <a:cs typeface="Microsoft Sans Serif"/>
              </a:rPr>
              <a:t> </a:t>
            </a:r>
            <a:r>
              <a:rPr sz="550" spc="15" dirty="0">
                <a:latin typeface="Microsoft Sans Serif"/>
                <a:cs typeface="Microsoft Sans Serif"/>
              </a:rPr>
              <a:t>de</a:t>
            </a:r>
            <a:r>
              <a:rPr sz="550" spc="5" dirty="0">
                <a:latin typeface="Microsoft Sans Serif"/>
                <a:cs typeface="Microsoft Sans Serif"/>
              </a:rPr>
              <a:t> </a:t>
            </a:r>
            <a:r>
              <a:rPr sz="550" spc="10" dirty="0">
                <a:latin typeface="Microsoft Sans Serif"/>
                <a:cs typeface="Microsoft Sans Serif"/>
              </a:rPr>
              <a:t>falla</a:t>
            </a:r>
            <a:r>
              <a:rPr sz="550" dirty="0">
                <a:latin typeface="Microsoft Sans Serif"/>
                <a:cs typeface="Microsoft Sans Serif"/>
              </a:rPr>
              <a:t> a </a:t>
            </a:r>
            <a:r>
              <a:rPr sz="550" spc="25" dirty="0">
                <a:latin typeface="Microsoft Sans Serif"/>
                <a:cs typeface="Microsoft Sans Serif"/>
              </a:rPr>
              <a:t>tierra</a:t>
            </a:r>
            <a:r>
              <a:rPr sz="550" dirty="0">
                <a:latin typeface="Microsoft Sans Serif"/>
                <a:cs typeface="Microsoft Sans Serif"/>
              </a:rPr>
              <a:t> </a:t>
            </a:r>
            <a:r>
              <a:rPr sz="550" spc="15" dirty="0">
                <a:latin typeface="Microsoft Sans Serif"/>
                <a:cs typeface="Microsoft Sans Serif"/>
              </a:rPr>
              <a:t>del</a:t>
            </a:r>
            <a:r>
              <a:rPr sz="550" dirty="0">
                <a:latin typeface="Microsoft Sans Serif"/>
                <a:cs typeface="Microsoft Sans Serif"/>
              </a:rPr>
              <a:t> </a:t>
            </a:r>
            <a:r>
              <a:rPr sz="550" spc="20" dirty="0">
                <a:latin typeface="Microsoft Sans Serif"/>
                <a:cs typeface="Microsoft Sans Serif"/>
              </a:rPr>
              <a:t>estator</a:t>
            </a:r>
            <a:r>
              <a:rPr sz="550" dirty="0">
                <a:latin typeface="Microsoft Sans Serif"/>
                <a:cs typeface="Microsoft Sans Serif"/>
              </a:rPr>
              <a:t> </a:t>
            </a:r>
            <a:r>
              <a:rPr sz="550" spc="5" dirty="0">
                <a:latin typeface="Microsoft Sans Serif"/>
                <a:cs typeface="Microsoft Sans Serif"/>
              </a:rPr>
              <a:t>al</a:t>
            </a:r>
            <a:r>
              <a:rPr sz="550" dirty="0">
                <a:latin typeface="Microsoft Sans Serif"/>
                <a:cs typeface="Microsoft Sans Serif"/>
              </a:rPr>
              <a:t> </a:t>
            </a:r>
            <a:r>
              <a:rPr sz="550" spc="-5" dirty="0">
                <a:latin typeface="Microsoft Sans Serif"/>
                <a:cs typeface="Microsoft Sans Serif"/>
              </a:rPr>
              <a:t>100% </a:t>
            </a:r>
            <a:r>
              <a:rPr sz="550" spc="-130" dirty="0">
                <a:latin typeface="Microsoft Sans Serif"/>
                <a:cs typeface="Microsoft Sans Serif"/>
              </a:rPr>
              <a:t> </a:t>
            </a:r>
            <a:r>
              <a:rPr sz="550" spc="20" dirty="0">
                <a:latin typeface="Microsoft Sans Serif"/>
                <a:cs typeface="Microsoft Sans Serif"/>
              </a:rPr>
              <a:t>para </a:t>
            </a:r>
            <a:r>
              <a:rPr sz="550" spc="10" dirty="0">
                <a:latin typeface="Microsoft Sans Serif"/>
                <a:cs typeface="Microsoft Sans Serif"/>
              </a:rPr>
              <a:t>los devanados </a:t>
            </a:r>
            <a:r>
              <a:rPr sz="550" spc="15" dirty="0">
                <a:latin typeface="Microsoft Sans Serif"/>
                <a:cs typeface="Microsoft Sans Serif"/>
              </a:rPr>
              <a:t>del </a:t>
            </a:r>
            <a:r>
              <a:rPr sz="550" spc="20" dirty="0">
                <a:latin typeface="Microsoft Sans Serif"/>
                <a:cs typeface="Microsoft Sans Serif"/>
              </a:rPr>
              <a:t>estator </a:t>
            </a:r>
            <a:r>
              <a:rPr sz="550" spc="15" dirty="0">
                <a:latin typeface="Microsoft Sans Serif"/>
                <a:cs typeface="Microsoft Sans Serif"/>
              </a:rPr>
              <a:t>del </a:t>
            </a:r>
            <a:r>
              <a:rPr sz="550" spc="10" dirty="0">
                <a:latin typeface="Microsoft Sans Serif"/>
                <a:cs typeface="Microsoft Sans Serif"/>
              </a:rPr>
              <a:t>generador",Transacciones </a:t>
            </a:r>
            <a:r>
              <a:rPr sz="550" spc="-40" dirty="0">
                <a:latin typeface="Microsoft Sans Serif"/>
                <a:cs typeface="Microsoft Sans Serif"/>
              </a:rPr>
              <a:t>IEEE </a:t>
            </a:r>
            <a:r>
              <a:rPr sz="550" spc="15" dirty="0">
                <a:latin typeface="Microsoft Sans Serif"/>
                <a:cs typeface="Microsoft Sans Serif"/>
              </a:rPr>
              <a:t>sobre aparatos </a:t>
            </a:r>
            <a:r>
              <a:rPr sz="550" spc="5" dirty="0">
                <a:latin typeface="Microsoft Sans Serif"/>
                <a:cs typeface="Microsoft Sans Serif"/>
              </a:rPr>
              <a:t>y </a:t>
            </a:r>
            <a:r>
              <a:rPr sz="550" spc="10" dirty="0">
                <a:latin typeface="Microsoft Sans Serif"/>
                <a:cs typeface="Microsoft Sans Serif"/>
              </a:rPr>
              <a:t> sistemas</a:t>
            </a:r>
            <a:r>
              <a:rPr sz="550" spc="-5" dirty="0">
                <a:latin typeface="Microsoft Sans Serif"/>
                <a:cs typeface="Microsoft Sans Serif"/>
              </a:rPr>
              <a:t> </a:t>
            </a:r>
            <a:r>
              <a:rPr sz="550" spc="15" dirty="0">
                <a:latin typeface="Microsoft Sans Serif"/>
                <a:cs typeface="Microsoft Sans Serif"/>
              </a:rPr>
              <a:t>de</a:t>
            </a:r>
            <a:r>
              <a:rPr sz="550" spc="-5" dirty="0">
                <a:latin typeface="Microsoft Sans Serif"/>
                <a:cs typeface="Microsoft Sans Serif"/>
              </a:rPr>
              <a:t> </a:t>
            </a:r>
            <a:r>
              <a:rPr sz="550" spc="10" dirty="0">
                <a:latin typeface="Microsoft Sans Serif"/>
                <a:cs typeface="Microsoft Sans Serif"/>
              </a:rPr>
              <a:t>energía,vol.</a:t>
            </a:r>
            <a:r>
              <a:rPr sz="550" spc="-5" dirty="0">
                <a:latin typeface="Microsoft Sans Serif"/>
                <a:cs typeface="Microsoft Sans Serif"/>
              </a:rPr>
              <a:t> </a:t>
            </a:r>
            <a:r>
              <a:rPr sz="550" spc="-15" dirty="0">
                <a:latin typeface="Microsoft Sans Serif"/>
                <a:cs typeface="Microsoft Sans Serif"/>
              </a:rPr>
              <a:t>PAS-103,</a:t>
            </a:r>
            <a:r>
              <a:rPr sz="550" spc="-5" dirty="0">
                <a:latin typeface="Microsoft Sans Serif"/>
                <a:cs typeface="Microsoft Sans Serif"/>
              </a:rPr>
              <a:t> </a:t>
            </a:r>
            <a:r>
              <a:rPr sz="550" spc="30" dirty="0">
                <a:latin typeface="Microsoft Sans Serif"/>
                <a:cs typeface="Microsoft Sans Serif"/>
              </a:rPr>
              <a:t>número</a:t>
            </a:r>
            <a:r>
              <a:rPr sz="550" dirty="0">
                <a:latin typeface="Microsoft Sans Serif"/>
                <a:cs typeface="Microsoft Sans Serif"/>
              </a:rPr>
              <a:t> 4,</a:t>
            </a:r>
            <a:r>
              <a:rPr sz="550" spc="-5" dirty="0">
                <a:latin typeface="Microsoft Sans Serif"/>
                <a:cs typeface="Microsoft Sans Serif"/>
              </a:rPr>
              <a:t> </a:t>
            </a:r>
            <a:r>
              <a:rPr sz="550" spc="10" dirty="0">
                <a:latin typeface="Microsoft Sans Serif"/>
                <a:cs typeface="Microsoft Sans Serif"/>
              </a:rPr>
              <a:t>págs.</a:t>
            </a:r>
            <a:r>
              <a:rPr sz="550" spc="-5" dirty="0">
                <a:latin typeface="Microsoft Sans Serif"/>
                <a:cs typeface="Microsoft Sans Serif"/>
              </a:rPr>
              <a:t> </a:t>
            </a:r>
            <a:r>
              <a:rPr sz="550" spc="20" dirty="0">
                <a:latin typeface="Microsoft Sans Serif"/>
                <a:cs typeface="Microsoft Sans Serif"/>
              </a:rPr>
              <a:t>832–840,</a:t>
            </a:r>
            <a:r>
              <a:rPr sz="550" spc="-5" dirty="0">
                <a:latin typeface="Microsoft Sans Serif"/>
                <a:cs typeface="Microsoft Sans Serif"/>
              </a:rPr>
              <a:t> </a:t>
            </a:r>
            <a:r>
              <a:rPr sz="550" spc="20" dirty="0">
                <a:latin typeface="Microsoft Sans Serif"/>
                <a:cs typeface="Microsoft Sans Serif"/>
              </a:rPr>
              <a:t>abril</a:t>
            </a:r>
            <a:r>
              <a:rPr sz="550" dirty="0">
                <a:latin typeface="Microsoft Sans Serif"/>
                <a:cs typeface="Microsoft Sans Serif"/>
              </a:rPr>
              <a:t> </a:t>
            </a:r>
            <a:r>
              <a:rPr sz="550" spc="15" dirty="0">
                <a:latin typeface="Microsoft Sans Serif"/>
                <a:cs typeface="Microsoft Sans Serif"/>
              </a:rPr>
              <a:t>de</a:t>
            </a:r>
            <a:r>
              <a:rPr sz="550" spc="-5" dirty="0">
                <a:latin typeface="Microsoft Sans Serif"/>
                <a:cs typeface="Microsoft Sans Serif"/>
              </a:rPr>
              <a:t> </a:t>
            </a:r>
            <a:r>
              <a:rPr sz="550" spc="5" dirty="0">
                <a:latin typeface="Microsoft Sans Serif"/>
                <a:cs typeface="Microsoft Sans Serif"/>
              </a:rPr>
              <a:t>1984.</a:t>
            </a:r>
            <a:endParaRPr sz="550">
              <a:latin typeface="Microsoft Sans Serif"/>
              <a:cs typeface="Microsoft Sans Serif"/>
            </a:endParaRPr>
          </a:p>
        </p:txBody>
      </p:sp>
      <p:sp>
        <p:nvSpPr>
          <p:cNvPr id="100" name="object 100"/>
          <p:cNvSpPr txBox="1"/>
          <p:nvPr/>
        </p:nvSpPr>
        <p:spPr>
          <a:xfrm>
            <a:off x="4377742" y="8234405"/>
            <a:ext cx="1357070" cy="12824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sz="750" spc="10" dirty="0">
                <a:latin typeface="Microsoft Sans Serif"/>
                <a:cs typeface="Microsoft Sans Serif"/>
              </a:rPr>
              <a:t>I</a:t>
            </a:r>
            <a:r>
              <a:rPr sz="450" spc="10" dirty="0">
                <a:latin typeface="Microsoft Sans Serif"/>
                <a:cs typeface="Microsoft Sans Serif"/>
              </a:rPr>
              <a:t>0</a:t>
            </a:r>
            <a:r>
              <a:rPr sz="750" spc="10" dirty="0">
                <a:latin typeface="Microsoft Sans Serif"/>
                <a:cs typeface="Microsoft Sans Serif"/>
              </a:rPr>
              <a:t>=</a:t>
            </a:r>
            <a:r>
              <a:rPr sz="750" spc="-30" dirty="0">
                <a:latin typeface="Microsoft Sans Serif"/>
                <a:cs typeface="Microsoft Sans Serif"/>
              </a:rPr>
              <a:t> </a:t>
            </a:r>
            <a:r>
              <a:rPr sz="750" spc="10" dirty="0">
                <a:latin typeface="Microsoft Sans Serif"/>
                <a:cs typeface="Microsoft Sans Serif"/>
              </a:rPr>
              <a:t>yo</a:t>
            </a:r>
            <a:r>
              <a:rPr sz="450" spc="10" dirty="0">
                <a:latin typeface="Microsoft Sans Serif"/>
                <a:cs typeface="Microsoft Sans Serif"/>
              </a:rPr>
              <a:t>0n</a:t>
            </a:r>
            <a:r>
              <a:rPr sz="750" spc="10" dirty="0">
                <a:latin typeface="Microsoft Sans Serif"/>
                <a:cs typeface="Microsoft Sans Serif"/>
              </a:rPr>
              <a:t>+</a:t>
            </a:r>
            <a:r>
              <a:rPr sz="750" spc="-30" dirty="0">
                <a:latin typeface="Microsoft Sans Serif"/>
                <a:cs typeface="Microsoft Sans Serif"/>
              </a:rPr>
              <a:t> </a:t>
            </a:r>
            <a:r>
              <a:rPr sz="750" spc="10" dirty="0">
                <a:latin typeface="Microsoft Sans Serif"/>
                <a:cs typeface="Microsoft Sans Serif"/>
              </a:rPr>
              <a:t>yo</a:t>
            </a:r>
            <a:r>
              <a:rPr sz="450" spc="10" dirty="0">
                <a:latin typeface="Microsoft Sans Serif"/>
                <a:cs typeface="Microsoft Sans Serif"/>
              </a:rPr>
              <a:t>0c</a:t>
            </a:r>
            <a:endParaRPr sz="450">
              <a:latin typeface="Microsoft Sans Serif"/>
              <a:cs typeface="Microsoft Sans Serif"/>
            </a:endParaRPr>
          </a:p>
        </p:txBody>
      </p:sp>
      <p:sp>
        <p:nvSpPr>
          <p:cNvPr id="101" name="object 101"/>
          <p:cNvSpPr txBox="1"/>
          <p:nvPr/>
        </p:nvSpPr>
        <p:spPr>
          <a:xfrm>
            <a:off x="8403386" y="8202641"/>
            <a:ext cx="401716" cy="166712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sz="1000" spc="-20" dirty="0">
                <a:latin typeface="Microsoft Sans Serif"/>
                <a:cs typeface="Microsoft Sans Serif"/>
              </a:rPr>
              <a:t>(3)</a:t>
            </a:r>
            <a:endParaRPr sz="1000">
              <a:latin typeface="Microsoft Sans Serif"/>
              <a:cs typeface="Microsoft Sans Serif"/>
            </a:endParaRPr>
          </a:p>
        </p:txBody>
      </p:sp>
      <p:sp>
        <p:nvSpPr>
          <p:cNvPr id="102" name="object 102"/>
          <p:cNvSpPr txBox="1"/>
          <p:nvPr/>
        </p:nvSpPr>
        <p:spPr>
          <a:xfrm>
            <a:off x="1772753" y="8421851"/>
            <a:ext cx="6528250" cy="809625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sz="750" spc="25" dirty="0">
                <a:latin typeface="Microsoft Sans Serif"/>
                <a:cs typeface="Microsoft Sans Serif"/>
              </a:rPr>
              <a:t>dónde:</a:t>
            </a:r>
            <a:endParaRPr sz="750">
              <a:latin typeface="Microsoft Sans Serif"/>
              <a:cs typeface="Microsoft Sans Serif"/>
            </a:endParaRPr>
          </a:p>
          <a:p>
            <a:pPr marL="83820">
              <a:lnSpc>
                <a:spcPct val="100000"/>
              </a:lnSpc>
              <a:spcBef>
                <a:spcPts val="540"/>
              </a:spcBef>
            </a:pPr>
            <a:r>
              <a:rPr sz="700" spc="10" dirty="0">
                <a:latin typeface="Microsoft Sans Serif"/>
                <a:cs typeface="Microsoft Sans Serif"/>
              </a:rPr>
              <a:t>I</a:t>
            </a:r>
            <a:r>
              <a:rPr sz="450" spc="10" dirty="0">
                <a:latin typeface="Microsoft Sans Serif"/>
                <a:cs typeface="Microsoft Sans Serif"/>
              </a:rPr>
              <a:t>0</a:t>
            </a:r>
            <a:r>
              <a:rPr sz="700" spc="10" dirty="0">
                <a:latin typeface="Microsoft Sans Serif"/>
                <a:cs typeface="Microsoft Sans Serif"/>
              </a:rPr>
              <a:t>=</a:t>
            </a:r>
            <a:r>
              <a:rPr sz="700" spc="-5" dirty="0">
                <a:latin typeface="Microsoft Sans Serif"/>
                <a:cs typeface="Microsoft Sans Serif"/>
              </a:rPr>
              <a:t> </a:t>
            </a:r>
            <a:r>
              <a:rPr sz="700" spc="20" dirty="0">
                <a:latin typeface="Microsoft Sans Serif"/>
                <a:cs typeface="Microsoft Sans Serif"/>
              </a:rPr>
              <a:t>Corriente</a:t>
            </a:r>
            <a:r>
              <a:rPr sz="700" spc="-5" dirty="0">
                <a:latin typeface="Microsoft Sans Serif"/>
                <a:cs typeface="Microsoft Sans Serif"/>
              </a:rPr>
              <a:t> </a:t>
            </a:r>
            <a:r>
              <a:rPr sz="700" spc="20" dirty="0">
                <a:latin typeface="Microsoft Sans Serif"/>
                <a:cs typeface="Microsoft Sans Serif"/>
              </a:rPr>
              <a:t>de</a:t>
            </a:r>
            <a:r>
              <a:rPr sz="700" dirty="0">
                <a:latin typeface="Microsoft Sans Serif"/>
                <a:cs typeface="Microsoft Sans Serif"/>
              </a:rPr>
              <a:t> </a:t>
            </a:r>
            <a:r>
              <a:rPr sz="700" spc="15" dirty="0">
                <a:latin typeface="Microsoft Sans Serif"/>
                <a:cs typeface="Microsoft Sans Serif"/>
              </a:rPr>
              <a:t>falla</a:t>
            </a:r>
            <a:r>
              <a:rPr sz="700" spc="-5" dirty="0">
                <a:latin typeface="Microsoft Sans Serif"/>
                <a:cs typeface="Microsoft Sans Serif"/>
              </a:rPr>
              <a:t> </a:t>
            </a:r>
            <a:r>
              <a:rPr sz="700" spc="20" dirty="0">
                <a:latin typeface="Microsoft Sans Serif"/>
                <a:cs typeface="Microsoft Sans Serif"/>
              </a:rPr>
              <a:t>de</a:t>
            </a:r>
            <a:r>
              <a:rPr sz="700" dirty="0">
                <a:latin typeface="Microsoft Sans Serif"/>
                <a:cs typeface="Microsoft Sans Serif"/>
              </a:rPr>
              <a:t> </a:t>
            </a:r>
            <a:r>
              <a:rPr sz="700" spc="5" dirty="0">
                <a:latin typeface="Microsoft Sans Serif"/>
                <a:cs typeface="Microsoft Sans Serif"/>
              </a:rPr>
              <a:t>secuencia</a:t>
            </a:r>
            <a:r>
              <a:rPr sz="700" spc="-5" dirty="0">
                <a:latin typeface="Microsoft Sans Serif"/>
                <a:cs typeface="Microsoft Sans Serif"/>
              </a:rPr>
              <a:t> </a:t>
            </a:r>
            <a:r>
              <a:rPr sz="700" spc="20" dirty="0">
                <a:latin typeface="Microsoft Sans Serif"/>
                <a:cs typeface="Microsoft Sans Serif"/>
              </a:rPr>
              <a:t>cero</a:t>
            </a:r>
            <a:r>
              <a:rPr sz="700" spc="-5" dirty="0">
                <a:latin typeface="Microsoft Sans Serif"/>
                <a:cs typeface="Microsoft Sans Serif"/>
              </a:rPr>
              <a:t> </a:t>
            </a:r>
            <a:r>
              <a:rPr sz="700" spc="35" dirty="0">
                <a:latin typeface="Microsoft Sans Serif"/>
                <a:cs typeface="Microsoft Sans Serif"/>
              </a:rPr>
              <a:t>total</a:t>
            </a:r>
            <a:endParaRPr sz="700">
              <a:latin typeface="Microsoft Sans Serif"/>
              <a:cs typeface="Microsoft Sans Serif"/>
            </a:endParaRPr>
          </a:p>
          <a:p>
            <a:pPr marL="83820">
              <a:lnSpc>
                <a:spcPct val="100000"/>
              </a:lnSpc>
              <a:spcBef>
                <a:spcPts val="505"/>
              </a:spcBef>
            </a:pPr>
            <a:r>
              <a:rPr sz="700" spc="15" dirty="0">
                <a:latin typeface="Microsoft Sans Serif"/>
                <a:cs typeface="Microsoft Sans Serif"/>
              </a:rPr>
              <a:t>I</a:t>
            </a:r>
            <a:r>
              <a:rPr sz="450" spc="15" dirty="0">
                <a:latin typeface="Microsoft Sans Serif"/>
                <a:cs typeface="Microsoft Sans Serif"/>
              </a:rPr>
              <a:t>0n</a:t>
            </a:r>
            <a:r>
              <a:rPr sz="700" spc="15" dirty="0">
                <a:latin typeface="Microsoft Sans Serif"/>
                <a:cs typeface="Microsoft Sans Serif"/>
              </a:rPr>
              <a:t>=</a:t>
            </a:r>
            <a:r>
              <a:rPr sz="700" dirty="0">
                <a:latin typeface="Microsoft Sans Serif"/>
                <a:cs typeface="Microsoft Sans Serif"/>
              </a:rPr>
              <a:t> </a:t>
            </a:r>
            <a:r>
              <a:rPr sz="700" spc="20" dirty="0">
                <a:latin typeface="Microsoft Sans Serif"/>
                <a:cs typeface="Microsoft Sans Serif"/>
              </a:rPr>
              <a:t>Corriente</a:t>
            </a:r>
            <a:r>
              <a:rPr sz="700" dirty="0">
                <a:latin typeface="Microsoft Sans Serif"/>
                <a:cs typeface="Microsoft Sans Serif"/>
              </a:rPr>
              <a:t> </a:t>
            </a:r>
            <a:r>
              <a:rPr sz="700" spc="20" dirty="0">
                <a:latin typeface="Microsoft Sans Serif"/>
                <a:cs typeface="Microsoft Sans Serif"/>
              </a:rPr>
              <a:t>de</a:t>
            </a:r>
            <a:r>
              <a:rPr sz="700" dirty="0">
                <a:latin typeface="Microsoft Sans Serif"/>
                <a:cs typeface="Microsoft Sans Serif"/>
              </a:rPr>
              <a:t> </a:t>
            </a:r>
            <a:r>
              <a:rPr sz="700" spc="5" dirty="0">
                <a:latin typeface="Microsoft Sans Serif"/>
                <a:cs typeface="Microsoft Sans Serif"/>
              </a:rPr>
              <a:t>secuencia</a:t>
            </a:r>
            <a:r>
              <a:rPr sz="700" dirty="0">
                <a:latin typeface="Microsoft Sans Serif"/>
                <a:cs typeface="Microsoft Sans Serif"/>
              </a:rPr>
              <a:t> </a:t>
            </a:r>
            <a:r>
              <a:rPr sz="700" spc="20" dirty="0">
                <a:latin typeface="Microsoft Sans Serif"/>
                <a:cs typeface="Microsoft Sans Serif"/>
              </a:rPr>
              <a:t>cero</a:t>
            </a:r>
            <a:r>
              <a:rPr sz="700" dirty="0">
                <a:latin typeface="Microsoft Sans Serif"/>
                <a:cs typeface="Microsoft Sans Serif"/>
              </a:rPr>
              <a:t> </a:t>
            </a:r>
            <a:r>
              <a:rPr sz="700" spc="30" dirty="0">
                <a:latin typeface="Microsoft Sans Serif"/>
                <a:cs typeface="Microsoft Sans Serif"/>
              </a:rPr>
              <a:t>que</a:t>
            </a:r>
            <a:r>
              <a:rPr sz="700" dirty="0">
                <a:latin typeface="Microsoft Sans Serif"/>
                <a:cs typeface="Microsoft Sans Serif"/>
              </a:rPr>
              <a:t> </a:t>
            </a:r>
            <a:r>
              <a:rPr sz="700" spc="20" dirty="0">
                <a:latin typeface="Microsoft Sans Serif"/>
                <a:cs typeface="Microsoft Sans Serif"/>
              </a:rPr>
              <a:t>fluye</a:t>
            </a:r>
            <a:r>
              <a:rPr sz="700" dirty="0">
                <a:latin typeface="Microsoft Sans Serif"/>
                <a:cs typeface="Microsoft Sans Serif"/>
              </a:rPr>
              <a:t> </a:t>
            </a:r>
            <a:r>
              <a:rPr sz="700" spc="20" dirty="0">
                <a:latin typeface="Microsoft Sans Serif"/>
                <a:cs typeface="Microsoft Sans Serif"/>
              </a:rPr>
              <a:t>en</a:t>
            </a:r>
            <a:r>
              <a:rPr sz="700" spc="5" dirty="0">
                <a:latin typeface="Microsoft Sans Serif"/>
                <a:cs typeface="Microsoft Sans Serif"/>
              </a:rPr>
              <a:t> </a:t>
            </a:r>
            <a:r>
              <a:rPr sz="700" spc="10" dirty="0">
                <a:latin typeface="Microsoft Sans Serif"/>
                <a:cs typeface="Microsoft Sans Serif"/>
              </a:rPr>
              <a:t>la</a:t>
            </a:r>
            <a:r>
              <a:rPr sz="700" dirty="0">
                <a:latin typeface="Microsoft Sans Serif"/>
                <a:cs typeface="Microsoft Sans Serif"/>
              </a:rPr>
              <a:t> </a:t>
            </a:r>
            <a:r>
              <a:rPr sz="700" spc="15" dirty="0">
                <a:latin typeface="Microsoft Sans Serif"/>
                <a:cs typeface="Microsoft Sans Serif"/>
              </a:rPr>
              <a:t>resistencia</a:t>
            </a:r>
            <a:r>
              <a:rPr sz="700" dirty="0">
                <a:latin typeface="Microsoft Sans Serif"/>
                <a:cs typeface="Microsoft Sans Serif"/>
              </a:rPr>
              <a:t> </a:t>
            </a:r>
            <a:r>
              <a:rPr sz="700" spc="30" dirty="0">
                <a:latin typeface="Microsoft Sans Serif"/>
                <a:cs typeface="Microsoft Sans Serif"/>
              </a:rPr>
              <a:t>neutra</a:t>
            </a:r>
            <a:endParaRPr sz="700">
              <a:latin typeface="Microsoft Sans Serif"/>
              <a:cs typeface="Microsoft Sans Serif"/>
            </a:endParaRPr>
          </a:p>
          <a:p>
            <a:pPr marL="83820">
              <a:lnSpc>
                <a:spcPct val="100000"/>
              </a:lnSpc>
              <a:spcBef>
                <a:spcPts val="555"/>
              </a:spcBef>
            </a:pPr>
            <a:r>
              <a:rPr sz="650" spc="5" dirty="0">
                <a:latin typeface="Microsoft Sans Serif"/>
                <a:cs typeface="Microsoft Sans Serif"/>
              </a:rPr>
              <a:t>I</a:t>
            </a:r>
            <a:r>
              <a:rPr sz="450" spc="5" dirty="0">
                <a:latin typeface="Microsoft Sans Serif"/>
                <a:cs typeface="Microsoft Sans Serif"/>
              </a:rPr>
              <a:t>0c</a:t>
            </a:r>
            <a:r>
              <a:rPr sz="650" spc="5" dirty="0">
                <a:latin typeface="Microsoft Sans Serif"/>
                <a:cs typeface="Microsoft Sans Serif"/>
              </a:rPr>
              <a:t>=</a:t>
            </a:r>
            <a:r>
              <a:rPr sz="650" dirty="0">
                <a:latin typeface="Microsoft Sans Serif"/>
                <a:cs typeface="Microsoft Sans Serif"/>
              </a:rPr>
              <a:t> </a:t>
            </a:r>
            <a:r>
              <a:rPr sz="650" spc="20" dirty="0">
                <a:latin typeface="Microsoft Sans Serif"/>
                <a:cs typeface="Microsoft Sans Serif"/>
              </a:rPr>
              <a:t>Corriente</a:t>
            </a:r>
            <a:r>
              <a:rPr sz="650" dirty="0">
                <a:latin typeface="Microsoft Sans Serif"/>
                <a:cs typeface="Microsoft Sans Serif"/>
              </a:rPr>
              <a:t> </a:t>
            </a:r>
            <a:r>
              <a:rPr sz="650" spc="20" dirty="0">
                <a:latin typeface="Microsoft Sans Serif"/>
                <a:cs typeface="Microsoft Sans Serif"/>
              </a:rPr>
              <a:t>de</a:t>
            </a:r>
            <a:r>
              <a:rPr sz="650" dirty="0">
                <a:latin typeface="Microsoft Sans Serif"/>
                <a:cs typeface="Microsoft Sans Serif"/>
              </a:rPr>
              <a:t> </a:t>
            </a:r>
            <a:r>
              <a:rPr sz="650" spc="5" dirty="0">
                <a:latin typeface="Microsoft Sans Serif"/>
                <a:cs typeface="Microsoft Sans Serif"/>
              </a:rPr>
              <a:t>secuencia</a:t>
            </a:r>
            <a:r>
              <a:rPr sz="650" dirty="0">
                <a:latin typeface="Microsoft Sans Serif"/>
                <a:cs typeface="Microsoft Sans Serif"/>
              </a:rPr>
              <a:t> </a:t>
            </a:r>
            <a:r>
              <a:rPr sz="650" spc="15" dirty="0">
                <a:latin typeface="Microsoft Sans Serif"/>
                <a:cs typeface="Microsoft Sans Serif"/>
              </a:rPr>
              <a:t>cero</a:t>
            </a:r>
            <a:r>
              <a:rPr sz="650" spc="5" dirty="0">
                <a:latin typeface="Microsoft Sans Serif"/>
                <a:cs typeface="Microsoft Sans Serif"/>
              </a:rPr>
              <a:t> </a:t>
            </a:r>
            <a:r>
              <a:rPr sz="650" spc="25" dirty="0">
                <a:latin typeface="Microsoft Sans Serif"/>
                <a:cs typeface="Microsoft Sans Serif"/>
              </a:rPr>
              <a:t>que</a:t>
            </a:r>
            <a:r>
              <a:rPr sz="650" dirty="0">
                <a:latin typeface="Microsoft Sans Serif"/>
                <a:cs typeface="Microsoft Sans Serif"/>
              </a:rPr>
              <a:t> </a:t>
            </a:r>
            <a:r>
              <a:rPr sz="650" spc="20" dirty="0">
                <a:latin typeface="Microsoft Sans Serif"/>
                <a:cs typeface="Microsoft Sans Serif"/>
              </a:rPr>
              <a:t>fluye</a:t>
            </a:r>
            <a:r>
              <a:rPr sz="650" dirty="0">
                <a:latin typeface="Microsoft Sans Serif"/>
                <a:cs typeface="Microsoft Sans Serif"/>
              </a:rPr>
              <a:t> </a:t>
            </a:r>
            <a:r>
              <a:rPr sz="650" spc="20" dirty="0">
                <a:latin typeface="Microsoft Sans Serif"/>
                <a:cs typeface="Microsoft Sans Serif"/>
              </a:rPr>
              <a:t>en</a:t>
            </a:r>
            <a:r>
              <a:rPr sz="650" dirty="0">
                <a:latin typeface="Microsoft Sans Serif"/>
                <a:cs typeface="Microsoft Sans Serif"/>
              </a:rPr>
              <a:t> </a:t>
            </a:r>
            <a:r>
              <a:rPr sz="650" spc="10" dirty="0">
                <a:latin typeface="Microsoft Sans Serif"/>
                <a:cs typeface="Microsoft Sans Serif"/>
              </a:rPr>
              <a:t>el</a:t>
            </a:r>
            <a:r>
              <a:rPr sz="650" dirty="0">
                <a:latin typeface="Microsoft Sans Serif"/>
                <a:cs typeface="Microsoft Sans Serif"/>
              </a:rPr>
              <a:t> </a:t>
            </a:r>
            <a:r>
              <a:rPr sz="650" spc="20" dirty="0">
                <a:latin typeface="Microsoft Sans Serif"/>
                <a:cs typeface="Microsoft Sans Serif"/>
              </a:rPr>
              <a:t>concentrado</a:t>
            </a:r>
            <a:endParaRPr sz="650">
              <a:latin typeface="Microsoft Sans Serif"/>
              <a:cs typeface="Microsoft Sans Serif"/>
            </a:endParaRPr>
          </a:p>
          <a:p>
            <a:pPr marL="346075">
              <a:lnSpc>
                <a:spcPct val="100000"/>
              </a:lnSpc>
              <a:spcBef>
                <a:spcPts val="70"/>
              </a:spcBef>
            </a:pPr>
            <a:r>
              <a:rPr sz="950" spc="15" dirty="0">
                <a:latin typeface="Microsoft Sans Serif"/>
                <a:cs typeface="Microsoft Sans Serif"/>
              </a:rPr>
              <a:t>capacidad</a:t>
            </a:r>
            <a:endParaRPr sz="950">
              <a:latin typeface="Microsoft Sans Serif"/>
              <a:cs typeface="Microsoft Sans Serif"/>
            </a:endParaRPr>
          </a:p>
        </p:txBody>
      </p:sp>
      <p:sp>
        <p:nvSpPr>
          <p:cNvPr id="103" name="object 103"/>
          <p:cNvSpPr txBox="1"/>
          <p:nvPr/>
        </p:nvSpPr>
        <p:spPr>
          <a:xfrm>
            <a:off x="1415277" y="9415126"/>
            <a:ext cx="7416407" cy="143629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 marR="5080">
              <a:lnSpc>
                <a:spcPct val="100000"/>
              </a:lnSpc>
              <a:spcBef>
                <a:spcPts val="100"/>
              </a:spcBef>
            </a:pPr>
            <a:r>
              <a:rPr sz="850" spc="-25" dirty="0">
                <a:latin typeface="Microsoft Sans Serif"/>
                <a:cs typeface="Microsoft Sans Serif"/>
              </a:rPr>
              <a:t>TUTORIAL</a:t>
            </a:r>
            <a:r>
              <a:rPr sz="850" spc="-5" dirty="0">
                <a:latin typeface="Microsoft Sans Serif"/>
                <a:cs typeface="Microsoft Sans Serif"/>
              </a:rPr>
              <a:t> </a:t>
            </a:r>
            <a:r>
              <a:rPr sz="850" spc="-60" dirty="0">
                <a:latin typeface="Microsoft Sans Serif"/>
                <a:cs typeface="Microsoft Sans Serif"/>
              </a:rPr>
              <a:t>SOBRE</a:t>
            </a:r>
            <a:r>
              <a:rPr sz="850" spc="-5" dirty="0">
                <a:latin typeface="Microsoft Sans Serif"/>
                <a:cs typeface="Microsoft Sans Serif"/>
              </a:rPr>
              <a:t> </a:t>
            </a:r>
            <a:r>
              <a:rPr sz="850" spc="-35" dirty="0">
                <a:latin typeface="Microsoft Sans Serif"/>
                <a:cs typeface="Microsoft Sans Serif"/>
              </a:rPr>
              <a:t>PROTECCIÓN</a:t>
            </a:r>
            <a:r>
              <a:rPr sz="850" spc="-5" dirty="0">
                <a:latin typeface="Microsoft Sans Serif"/>
                <a:cs typeface="Microsoft Sans Serif"/>
              </a:rPr>
              <a:t> </a:t>
            </a:r>
            <a:r>
              <a:rPr sz="850" spc="-45" dirty="0">
                <a:latin typeface="Microsoft Sans Serif"/>
                <a:cs typeface="Microsoft Sans Serif"/>
              </a:rPr>
              <a:t>DE</a:t>
            </a:r>
            <a:r>
              <a:rPr sz="850" dirty="0">
                <a:latin typeface="Microsoft Sans Serif"/>
                <a:cs typeface="Microsoft Sans Serif"/>
              </a:rPr>
              <a:t> </a:t>
            </a:r>
            <a:r>
              <a:rPr sz="850" spc="-55" dirty="0">
                <a:latin typeface="Microsoft Sans Serif"/>
                <a:cs typeface="Microsoft Sans Serif"/>
              </a:rPr>
              <a:t>GENERADORES</a:t>
            </a:r>
            <a:r>
              <a:rPr sz="850" spc="-5" dirty="0">
                <a:latin typeface="Microsoft Sans Serif"/>
                <a:cs typeface="Microsoft Sans Serif"/>
              </a:rPr>
              <a:t> </a:t>
            </a:r>
            <a:r>
              <a:rPr sz="850" spc="-30" dirty="0">
                <a:latin typeface="Microsoft Sans Serif"/>
                <a:cs typeface="Microsoft Sans Serif"/>
              </a:rPr>
              <a:t>SÍNCRONOS </a:t>
            </a:r>
            <a:r>
              <a:rPr sz="850" spc="-215" dirty="0">
                <a:latin typeface="Microsoft Sans Serif"/>
                <a:cs typeface="Microsoft Sans Serif"/>
              </a:rPr>
              <a:t> </a:t>
            </a:r>
            <a:r>
              <a:rPr sz="850" spc="-15" dirty="0">
                <a:latin typeface="Microsoft Sans Serif"/>
                <a:cs typeface="Microsoft Sans Serif"/>
              </a:rPr>
              <a:t>PUBLICACIÓN</a:t>
            </a:r>
            <a:r>
              <a:rPr sz="850" spc="-5" dirty="0">
                <a:latin typeface="Microsoft Sans Serif"/>
                <a:cs typeface="Microsoft Sans Serif"/>
              </a:rPr>
              <a:t> </a:t>
            </a:r>
            <a:r>
              <a:rPr sz="850" spc="-55" dirty="0">
                <a:latin typeface="Microsoft Sans Serif"/>
                <a:cs typeface="Microsoft Sans Serif"/>
              </a:rPr>
              <a:t>ESPECIAL</a:t>
            </a:r>
            <a:r>
              <a:rPr sz="850" spc="-5" dirty="0">
                <a:latin typeface="Microsoft Sans Serif"/>
                <a:cs typeface="Microsoft Sans Serif"/>
              </a:rPr>
              <a:t> </a:t>
            </a:r>
            <a:r>
              <a:rPr sz="850" spc="-40" dirty="0">
                <a:latin typeface="Microsoft Sans Serif"/>
                <a:cs typeface="Microsoft Sans Serif"/>
              </a:rPr>
              <a:t>DEL</a:t>
            </a:r>
            <a:r>
              <a:rPr sz="850" spc="-5" dirty="0">
                <a:latin typeface="Microsoft Sans Serif"/>
                <a:cs typeface="Microsoft Sans Serif"/>
              </a:rPr>
              <a:t> </a:t>
            </a:r>
            <a:r>
              <a:rPr sz="850" spc="-60" dirty="0">
                <a:latin typeface="Microsoft Sans Serif"/>
                <a:cs typeface="Microsoft Sans Serif"/>
              </a:rPr>
              <a:t>IEEE</a:t>
            </a:r>
            <a:r>
              <a:rPr sz="850" spc="-5" dirty="0">
                <a:latin typeface="Microsoft Sans Serif"/>
                <a:cs typeface="Microsoft Sans Serif"/>
              </a:rPr>
              <a:t> </a:t>
            </a:r>
            <a:r>
              <a:rPr sz="850" spc="-80" dirty="0">
                <a:latin typeface="Microsoft Sans Serif"/>
                <a:cs typeface="Microsoft Sans Serif"/>
              </a:rPr>
              <a:t>PSRC</a:t>
            </a:r>
            <a:endParaRPr sz="850">
              <a:latin typeface="Microsoft Sans Serif"/>
              <a:cs typeface="Microsoft Sans Serif"/>
            </a:endParaRPr>
          </a:p>
        </p:txBody>
      </p:sp>
      <p:sp>
        <p:nvSpPr>
          <p:cNvPr id="104" name="object 104"/>
          <p:cNvSpPr txBox="1"/>
          <p:nvPr/>
        </p:nvSpPr>
        <p:spPr>
          <a:xfrm>
            <a:off x="13472061" y="9415125"/>
            <a:ext cx="2852914" cy="143629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sz="850" spc="-25" dirty="0">
                <a:latin typeface="Microsoft Sans Serif"/>
                <a:cs typeface="Microsoft Sans Serif"/>
              </a:rPr>
              <a:t>CAPÍTULO</a:t>
            </a:r>
            <a:r>
              <a:rPr sz="850" spc="-20" dirty="0">
                <a:latin typeface="Microsoft Sans Serif"/>
                <a:cs typeface="Microsoft Sans Serif"/>
              </a:rPr>
              <a:t> </a:t>
            </a:r>
            <a:r>
              <a:rPr sz="850" dirty="0">
                <a:latin typeface="Microsoft Sans Serif"/>
                <a:cs typeface="Microsoft Sans Serif"/>
              </a:rPr>
              <a:t>2,</a:t>
            </a:r>
            <a:r>
              <a:rPr sz="850" spc="-15" dirty="0">
                <a:latin typeface="Microsoft Sans Serif"/>
                <a:cs typeface="Microsoft Sans Serif"/>
              </a:rPr>
              <a:t> </a:t>
            </a:r>
            <a:r>
              <a:rPr sz="850" spc="-40" dirty="0">
                <a:latin typeface="Microsoft Sans Serif"/>
                <a:cs typeface="Microsoft Sans Serif"/>
              </a:rPr>
              <a:t>SECCIÓN</a:t>
            </a:r>
            <a:r>
              <a:rPr sz="850" spc="-15" dirty="0">
                <a:latin typeface="Microsoft Sans Serif"/>
                <a:cs typeface="Microsoft Sans Serif"/>
              </a:rPr>
              <a:t> </a:t>
            </a:r>
            <a:r>
              <a:rPr sz="850" spc="10" dirty="0">
                <a:latin typeface="Microsoft Sans Serif"/>
                <a:cs typeface="Microsoft Sans Serif"/>
              </a:rPr>
              <a:t>2</a:t>
            </a:r>
            <a:endParaRPr sz="850">
              <a:latin typeface="Microsoft Sans Serif"/>
              <a:cs typeface="Microsoft Sans Serif"/>
            </a:endParaRPr>
          </a:p>
        </p:txBody>
      </p:sp>
    </p:spTree>
  </p:cSld>
  <p:clrMapOvr>
    <a:masterClrMapping/>
  </p:clrMapOvr>
</p:sld>
</file>

<file path=ppt/slides/slide33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/>
          <p:nvPr/>
        </p:nvSpPr>
        <p:spPr>
          <a:xfrm>
            <a:off x="12032195" y="5404104"/>
            <a:ext cx="3029669" cy="1762125"/>
          </a:xfrm>
          <a:custGeom>
            <a:avLst/>
            <a:gdLst/>
            <a:ahLst/>
            <a:cxnLst/>
            <a:rect l="l" t="t" r="r" b="b"/>
            <a:pathLst>
              <a:path w="1316990" h="1762125">
                <a:moveTo>
                  <a:pt x="1002792" y="1761744"/>
                </a:moveTo>
                <a:lnTo>
                  <a:pt x="1275587" y="1761744"/>
                </a:lnTo>
                <a:lnTo>
                  <a:pt x="1275587" y="0"/>
                </a:lnTo>
                <a:lnTo>
                  <a:pt x="1002792" y="0"/>
                </a:lnTo>
                <a:lnTo>
                  <a:pt x="1002792" y="1761744"/>
                </a:lnTo>
                <a:close/>
              </a:path>
              <a:path w="1316990" h="1762125">
                <a:moveTo>
                  <a:pt x="1001267" y="306324"/>
                </a:moveTo>
                <a:lnTo>
                  <a:pt x="989671" y="310467"/>
                </a:lnTo>
                <a:lnTo>
                  <a:pt x="980503" y="316611"/>
                </a:lnTo>
                <a:lnTo>
                  <a:pt x="974479" y="325612"/>
                </a:lnTo>
                <a:lnTo>
                  <a:pt x="972312" y="338328"/>
                </a:lnTo>
                <a:lnTo>
                  <a:pt x="974693" y="354568"/>
                </a:lnTo>
                <a:lnTo>
                  <a:pt x="981075" y="365379"/>
                </a:lnTo>
                <a:lnTo>
                  <a:pt x="990314" y="372189"/>
                </a:lnTo>
                <a:lnTo>
                  <a:pt x="1001267" y="376428"/>
                </a:lnTo>
              </a:path>
              <a:path w="1316990" h="1762125">
                <a:moveTo>
                  <a:pt x="1001267" y="531876"/>
                </a:moveTo>
                <a:lnTo>
                  <a:pt x="989671" y="536900"/>
                </a:lnTo>
                <a:lnTo>
                  <a:pt x="980503" y="543496"/>
                </a:lnTo>
                <a:lnTo>
                  <a:pt x="974479" y="552664"/>
                </a:lnTo>
                <a:lnTo>
                  <a:pt x="972312" y="565403"/>
                </a:lnTo>
                <a:lnTo>
                  <a:pt x="974693" y="581644"/>
                </a:lnTo>
                <a:lnTo>
                  <a:pt x="981075" y="592455"/>
                </a:lnTo>
                <a:lnTo>
                  <a:pt x="990314" y="599265"/>
                </a:lnTo>
                <a:lnTo>
                  <a:pt x="1001267" y="603503"/>
                </a:lnTo>
              </a:path>
              <a:path w="1316990" h="1762125">
                <a:moveTo>
                  <a:pt x="1001267" y="758951"/>
                </a:moveTo>
                <a:lnTo>
                  <a:pt x="989671" y="763976"/>
                </a:lnTo>
                <a:lnTo>
                  <a:pt x="980503" y="770572"/>
                </a:lnTo>
                <a:lnTo>
                  <a:pt x="974479" y="779740"/>
                </a:lnTo>
                <a:lnTo>
                  <a:pt x="972312" y="792480"/>
                </a:lnTo>
                <a:lnTo>
                  <a:pt x="974693" y="808720"/>
                </a:lnTo>
                <a:lnTo>
                  <a:pt x="981075" y="819531"/>
                </a:lnTo>
                <a:lnTo>
                  <a:pt x="990314" y="826341"/>
                </a:lnTo>
                <a:lnTo>
                  <a:pt x="1001267" y="830580"/>
                </a:lnTo>
              </a:path>
              <a:path w="1316990" h="1762125">
                <a:moveTo>
                  <a:pt x="1001267" y="998219"/>
                </a:moveTo>
                <a:lnTo>
                  <a:pt x="989671" y="1003220"/>
                </a:lnTo>
                <a:lnTo>
                  <a:pt x="980503" y="1009650"/>
                </a:lnTo>
                <a:lnTo>
                  <a:pt x="974479" y="1018365"/>
                </a:lnTo>
                <a:lnTo>
                  <a:pt x="972312" y="1030224"/>
                </a:lnTo>
                <a:lnTo>
                  <a:pt x="974693" y="1046464"/>
                </a:lnTo>
                <a:lnTo>
                  <a:pt x="981075" y="1057275"/>
                </a:lnTo>
                <a:lnTo>
                  <a:pt x="990314" y="1064085"/>
                </a:lnTo>
                <a:lnTo>
                  <a:pt x="1001267" y="1068324"/>
                </a:lnTo>
              </a:path>
              <a:path w="1316990" h="1762125">
                <a:moveTo>
                  <a:pt x="1001267" y="1225296"/>
                </a:moveTo>
                <a:lnTo>
                  <a:pt x="989671" y="1229677"/>
                </a:lnTo>
                <a:lnTo>
                  <a:pt x="980503" y="1236345"/>
                </a:lnTo>
                <a:lnTo>
                  <a:pt x="974479" y="1245870"/>
                </a:lnTo>
                <a:lnTo>
                  <a:pt x="972312" y="1258824"/>
                </a:lnTo>
                <a:lnTo>
                  <a:pt x="974693" y="1275064"/>
                </a:lnTo>
                <a:lnTo>
                  <a:pt x="981075" y="1285875"/>
                </a:lnTo>
                <a:lnTo>
                  <a:pt x="990314" y="1292685"/>
                </a:lnTo>
                <a:lnTo>
                  <a:pt x="1001267" y="1296924"/>
                </a:lnTo>
              </a:path>
              <a:path w="1316990" h="1762125">
                <a:moveTo>
                  <a:pt x="1001267" y="1463040"/>
                </a:moveTo>
                <a:lnTo>
                  <a:pt x="989671" y="1467421"/>
                </a:lnTo>
                <a:lnTo>
                  <a:pt x="980503" y="1474089"/>
                </a:lnTo>
                <a:lnTo>
                  <a:pt x="974479" y="1483614"/>
                </a:lnTo>
                <a:lnTo>
                  <a:pt x="972312" y="1496567"/>
                </a:lnTo>
                <a:lnTo>
                  <a:pt x="974693" y="1512593"/>
                </a:lnTo>
                <a:lnTo>
                  <a:pt x="981075" y="1523047"/>
                </a:lnTo>
                <a:lnTo>
                  <a:pt x="990314" y="1529786"/>
                </a:lnTo>
                <a:lnTo>
                  <a:pt x="1001267" y="1534667"/>
                </a:lnTo>
              </a:path>
              <a:path w="1316990" h="1762125">
                <a:moveTo>
                  <a:pt x="1004316" y="141732"/>
                </a:moveTo>
                <a:lnTo>
                  <a:pt x="1275587" y="217932"/>
                </a:lnTo>
              </a:path>
              <a:path w="1316990" h="1762125">
                <a:moveTo>
                  <a:pt x="1004316" y="1296924"/>
                </a:moveTo>
                <a:lnTo>
                  <a:pt x="1275587" y="1373124"/>
                </a:lnTo>
              </a:path>
              <a:path w="1316990" h="1762125">
                <a:moveTo>
                  <a:pt x="1004316" y="1068324"/>
                </a:moveTo>
                <a:lnTo>
                  <a:pt x="1275587" y="1146048"/>
                </a:lnTo>
              </a:path>
              <a:path w="1316990" h="1762125">
                <a:moveTo>
                  <a:pt x="1008887" y="830580"/>
                </a:moveTo>
                <a:lnTo>
                  <a:pt x="1278635" y="908303"/>
                </a:lnTo>
              </a:path>
              <a:path w="1316990" h="1762125">
                <a:moveTo>
                  <a:pt x="1008887" y="603503"/>
                </a:moveTo>
                <a:lnTo>
                  <a:pt x="1278635" y="681228"/>
                </a:lnTo>
              </a:path>
              <a:path w="1316990" h="1762125">
                <a:moveTo>
                  <a:pt x="1004316" y="379476"/>
                </a:moveTo>
                <a:lnTo>
                  <a:pt x="1275587" y="454151"/>
                </a:lnTo>
              </a:path>
              <a:path w="1316990" h="1762125">
                <a:moveTo>
                  <a:pt x="1284732" y="224028"/>
                </a:moveTo>
                <a:lnTo>
                  <a:pt x="1296328" y="228171"/>
                </a:lnTo>
                <a:lnTo>
                  <a:pt x="1305496" y="234314"/>
                </a:lnTo>
                <a:lnTo>
                  <a:pt x="1311520" y="243316"/>
                </a:lnTo>
                <a:lnTo>
                  <a:pt x="1313687" y="256032"/>
                </a:lnTo>
                <a:lnTo>
                  <a:pt x="1311306" y="272272"/>
                </a:lnTo>
                <a:lnTo>
                  <a:pt x="1304924" y="283083"/>
                </a:lnTo>
                <a:lnTo>
                  <a:pt x="1295685" y="289893"/>
                </a:lnTo>
                <a:lnTo>
                  <a:pt x="1284732" y="294132"/>
                </a:lnTo>
              </a:path>
              <a:path w="1316990" h="1762125">
                <a:moveTo>
                  <a:pt x="1281683" y="909828"/>
                </a:moveTo>
                <a:lnTo>
                  <a:pt x="1293280" y="913971"/>
                </a:lnTo>
                <a:lnTo>
                  <a:pt x="1302448" y="920114"/>
                </a:lnTo>
                <a:lnTo>
                  <a:pt x="1308472" y="929116"/>
                </a:lnTo>
                <a:lnTo>
                  <a:pt x="1310639" y="941832"/>
                </a:lnTo>
                <a:lnTo>
                  <a:pt x="1308258" y="958096"/>
                </a:lnTo>
                <a:lnTo>
                  <a:pt x="1301877" y="969073"/>
                </a:lnTo>
                <a:lnTo>
                  <a:pt x="1292637" y="976336"/>
                </a:lnTo>
                <a:lnTo>
                  <a:pt x="1281683" y="981456"/>
                </a:lnTo>
              </a:path>
              <a:path w="1316990" h="1762125">
                <a:moveTo>
                  <a:pt x="1278635" y="682751"/>
                </a:moveTo>
                <a:lnTo>
                  <a:pt x="1289994" y="686871"/>
                </a:lnTo>
                <a:lnTo>
                  <a:pt x="1298638" y="692848"/>
                </a:lnTo>
                <a:lnTo>
                  <a:pt x="1304139" y="701397"/>
                </a:lnTo>
                <a:lnTo>
                  <a:pt x="1306067" y="713232"/>
                </a:lnTo>
                <a:lnTo>
                  <a:pt x="1303924" y="729496"/>
                </a:lnTo>
                <a:lnTo>
                  <a:pt x="1298067" y="740473"/>
                </a:lnTo>
                <a:lnTo>
                  <a:pt x="1289351" y="747736"/>
                </a:lnTo>
                <a:lnTo>
                  <a:pt x="1278635" y="752856"/>
                </a:lnTo>
              </a:path>
              <a:path w="1316990" h="1762125">
                <a:moveTo>
                  <a:pt x="1289303" y="461772"/>
                </a:moveTo>
                <a:lnTo>
                  <a:pt x="1300662" y="465915"/>
                </a:lnTo>
                <a:lnTo>
                  <a:pt x="1309306" y="472059"/>
                </a:lnTo>
                <a:lnTo>
                  <a:pt x="1314807" y="481060"/>
                </a:lnTo>
                <a:lnTo>
                  <a:pt x="1316735" y="493776"/>
                </a:lnTo>
                <a:lnTo>
                  <a:pt x="1314592" y="510016"/>
                </a:lnTo>
                <a:lnTo>
                  <a:pt x="1308735" y="520827"/>
                </a:lnTo>
                <a:lnTo>
                  <a:pt x="1300019" y="527637"/>
                </a:lnTo>
                <a:lnTo>
                  <a:pt x="1289303" y="531876"/>
                </a:lnTo>
              </a:path>
              <a:path w="1316990" h="1762125">
                <a:moveTo>
                  <a:pt x="1004316" y="1534667"/>
                </a:moveTo>
                <a:lnTo>
                  <a:pt x="1275587" y="1612392"/>
                </a:lnTo>
              </a:path>
              <a:path w="1316990" h="1762125">
                <a:moveTo>
                  <a:pt x="1001267" y="141732"/>
                </a:moveTo>
                <a:lnTo>
                  <a:pt x="0" y="141732"/>
                </a:lnTo>
              </a:path>
            </a:pathLst>
          </a:custGeom>
          <a:ln w="9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grpSp>
        <p:nvGrpSpPr>
          <p:cNvPr id="3" name="object 3"/>
          <p:cNvGrpSpPr/>
          <p:nvPr/>
        </p:nvGrpSpPr>
        <p:grpSpPr>
          <a:xfrm>
            <a:off x="10037346" y="5541264"/>
            <a:ext cx="1627315" cy="1544320"/>
            <a:chOff x="4363211" y="5541264"/>
            <a:chExt cx="707390" cy="1544320"/>
          </a:xfrm>
        </p:grpSpPr>
        <p:sp>
          <p:nvSpPr>
            <p:cNvPr id="4" name="object 4"/>
            <p:cNvSpPr/>
            <p:nvPr/>
          </p:nvSpPr>
          <p:spPr>
            <a:xfrm>
              <a:off x="4520183" y="5545836"/>
              <a:ext cx="539750" cy="624840"/>
            </a:xfrm>
            <a:custGeom>
              <a:avLst/>
              <a:gdLst/>
              <a:ahLst/>
              <a:cxnLst/>
              <a:rect l="l" t="t" r="r" b="b"/>
              <a:pathLst>
                <a:path w="539750" h="624839">
                  <a:moveTo>
                    <a:pt x="539496" y="0"/>
                  </a:moveTo>
                  <a:lnTo>
                    <a:pt x="0" y="0"/>
                  </a:lnTo>
                  <a:lnTo>
                    <a:pt x="0" y="624840"/>
                  </a:lnTo>
                </a:path>
              </a:pathLst>
            </a:custGeom>
            <a:ln w="9144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" name="object 5"/>
            <p:cNvSpPr/>
            <p:nvPr/>
          </p:nvSpPr>
          <p:spPr>
            <a:xfrm>
              <a:off x="4367783" y="6170676"/>
              <a:ext cx="309880" cy="307975"/>
            </a:xfrm>
            <a:custGeom>
              <a:avLst/>
              <a:gdLst/>
              <a:ahLst/>
              <a:cxnLst/>
              <a:rect l="l" t="t" r="r" b="b"/>
              <a:pathLst>
                <a:path w="309879" h="307975">
                  <a:moveTo>
                    <a:pt x="0" y="153924"/>
                  </a:moveTo>
                  <a:lnTo>
                    <a:pt x="7973" y="105143"/>
                  </a:lnTo>
                  <a:lnTo>
                    <a:pt x="30138" y="62874"/>
                  </a:lnTo>
                  <a:lnTo>
                    <a:pt x="63861" y="29602"/>
                  </a:lnTo>
                  <a:lnTo>
                    <a:pt x="106509" y="7815"/>
                  </a:lnTo>
                  <a:lnTo>
                    <a:pt x="155448" y="0"/>
                  </a:lnTo>
                  <a:lnTo>
                    <a:pt x="204228" y="7815"/>
                  </a:lnTo>
                  <a:lnTo>
                    <a:pt x="246497" y="29602"/>
                  </a:lnTo>
                  <a:lnTo>
                    <a:pt x="279769" y="62874"/>
                  </a:lnTo>
                  <a:lnTo>
                    <a:pt x="301556" y="105143"/>
                  </a:lnTo>
                  <a:lnTo>
                    <a:pt x="309372" y="153924"/>
                  </a:lnTo>
                  <a:lnTo>
                    <a:pt x="301556" y="202704"/>
                  </a:lnTo>
                  <a:lnTo>
                    <a:pt x="279769" y="244973"/>
                  </a:lnTo>
                  <a:lnTo>
                    <a:pt x="246497" y="278245"/>
                  </a:lnTo>
                  <a:lnTo>
                    <a:pt x="204228" y="300032"/>
                  </a:lnTo>
                  <a:lnTo>
                    <a:pt x="155448" y="307848"/>
                  </a:lnTo>
                  <a:lnTo>
                    <a:pt x="106509" y="300032"/>
                  </a:lnTo>
                  <a:lnTo>
                    <a:pt x="63861" y="278245"/>
                  </a:lnTo>
                  <a:lnTo>
                    <a:pt x="30138" y="244973"/>
                  </a:lnTo>
                  <a:lnTo>
                    <a:pt x="7973" y="202704"/>
                  </a:lnTo>
                  <a:lnTo>
                    <a:pt x="0" y="153924"/>
                  </a:lnTo>
                </a:path>
              </a:pathLst>
            </a:custGeom>
            <a:ln w="9144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" name="object 6"/>
            <p:cNvSpPr/>
            <p:nvPr/>
          </p:nvSpPr>
          <p:spPr>
            <a:xfrm>
              <a:off x="4526280" y="6483096"/>
              <a:ext cx="539750" cy="597535"/>
            </a:xfrm>
            <a:custGeom>
              <a:avLst/>
              <a:gdLst/>
              <a:ahLst/>
              <a:cxnLst/>
              <a:rect l="l" t="t" r="r" b="b"/>
              <a:pathLst>
                <a:path w="539750" h="597534">
                  <a:moveTo>
                    <a:pt x="539496" y="597407"/>
                  </a:moveTo>
                  <a:lnTo>
                    <a:pt x="0" y="597407"/>
                  </a:lnTo>
                  <a:lnTo>
                    <a:pt x="0" y="0"/>
                  </a:lnTo>
                </a:path>
              </a:pathLst>
            </a:custGeom>
            <a:ln w="9144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7" name="object 7"/>
          <p:cNvSpPr/>
          <p:nvPr/>
        </p:nvSpPr>
        <p:spPr>
          <a:xfrm>
            <a:off x="12032195" y="7080503"/>
            <a:ext cx="2303656" cy="0"/>
          </a:xfrm>
          <a:custGeom>
            <a:avLst/>
            <a:gdLst/>
            <a:ahLst/>
            <a:cxnLst/>
            <a:rect l="l" t="t" r="r" b="b"/>
            <a:pathLst>
              <a:path w="1001395">
                <a:moveTo>
                  <a:pt x="1001267" y="0"/>
                </a:moveTo>
                <a:lnTo>
                  <a:pt x="0" y="0"/>
                </a:lnTo>
              </a:path>
            </a:pathLst>
          </a:custGeom>
          <a:ln w="9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grpSp>
        <p:nvGrpSpPr>
          <p:cNvPr id="8" name="object 8"/>
          <p:cNvGrpSpPr/>
          <p:nvPr/>
        </p:nvGrpSpPr>
        <p:grpSpPr>
          <a:xfrm>
            <a:off x="11629022" y="7051548"/>
            <a:ext cx="112480" cy="47625"/>
            <a:chOff x="5055108" y="7051547"/>
            <a:chExt cx="48895" cy="47625"/>
          </a:xfrm>
        </p:grpSpPr>
        <p:sp>
          <p:nvSpPr>
            <p:cNvPr id="9" name="object 9"/>
            <p:cNvSpPr/>
            <p:nvPr/>
          </p:nvSpPr>
          <p:spPr>
            <a:xfrm>
              <a:off x="5059680" y="7056119"/>
              <a:ext cx="40005" cy="38100"/>
            </a:xfrm>
            <a:custGeom>
              <a:avLst/>
              <a:gdLst/>
              <a:ahLst/>
              <a:cxnLst/>
              <a:rect l="l" t="t" r="r" b="b"/>
              <a:pathLst>
                <a:path w="40004" h="38100">
                  <a:moveTo>
                    <a:pt x="19812" y="38099"/>
                  </a:moveTo>
                  <a:lnTo>
                    <a:pt x="12215" y="36742"/>
                  </a:lnTo>
                  <a:lnTo>
                    <a:pt x="5905" y="32956"/>
                  </a:lnTo>
                  <a:lnTo>
                    <a:pt x="1595" y="27170"/>
                  </a:lnTo>
                  <a:lnTo>
                    <a:pt x="0" y="19811"/>
                  </a:lnTo>
                  <a:lnTo>
                    <a:pt x="1595" y="12215"/>
                  </a:lnTo>
                  <a:lnTo>
                    <a:pt x="5905" y="5905"/>
                  </a:lnTo>
                  <a:lnTo>
                    <a:pt x="12215" y="1595"/>
                  </a:lnTo>
                  <a:lnTo>
                    <a:pt x="19812" y="0"/>
                  </a:lnTo>
                  <a:lnTo>
                    <a:pt x="27408" y="1595"/>
                  </a:lnTo>
                  <a:lnTo>
                    <a:pt x="33718" y="5905"/>
                  </a:lnTo>
                  <a:lnTo>
                    <a:pt x="38028" y="12215"/>
                  </a:lnTo>
                  <a:lnTo>
                    <a:pt x="39624" y="19811"/>
                  </a:lnTo>
                  <a:lnTo>
                    <a:pt x="38028" y="27170"/>
                  </a:lnTo>
                  <a:lnTo>
                    <a:pt x="33718" y="32956"/>
                  </a:lnTo>
                  <a:lnTo>
                    <a:pt x="27408" y="36742"/>
                  </a:lnTo>
                  <a:lnTo>
                    <a:pt x="19812" y="38099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" name="object 10"/>
            <p:cNvSpPr/>
            <p:nvPr/>
          </p:nvSpPr>
          <p:spPr>
            <a:xfrm>
              <a:off x="5059680" y="7056119"/>
              <a:ext cx="40005" cy="38100"/>
            </a:xfrm>
            <a:custGeom>
              <a:avLst/>
              <a:gdLst/>
              <a:ahLst/>
              <a:cxnLst/>
              <a:rect l="l" t="t" r="r" b="b"/>
              <a:pathLst>
                <a:path w="40004" h="38100">
                  <a:moveTo>
                    <a:pt x="0" y="19811"/>
                  </a:moveTo>
                  <a:lnTo>
                    <a:pt x="1595" y="12215"/>
                  </a:lnTo>
                  <a:lnTo>
                    <a:pt x="5905" y="5905"/>
                  </a:lnTo>
                  <a:lnTo>
                    <a:pt x="12215" y="1595"/>
                  </a:lnTo>
                  <a:lnTo>
                    <a:pt x="19812" y="0"/>
                  </a:lnTo>
                  <a:lnTo>
                    <a:pt x="27408" y="1595"/>
                  </a:lnTo>
                  <a:lnTo>
                    <a:pt x="33718" y="5905"/>
                  </a:lnTo>
                  <a:lnTo>
                    <a:pt x="38028" y="12215"/>
                  </a:lnTo>
                  <a:lnTo>
                    <a:pt x="39624" y="19811"/>
                  </a:lnTo>
                  <a:lnTo>
                    <a:pt x="38028" y="27170"/>
                  </a:lnTo>
                  <a:lnTo>
                    <a:pt x="33718" y="32956"/>
                  </a:lnTo>
                  <a:lnTo>
                    <a:pt x="27408" y="36742"/>
                  </a:lnTo>
                  <a:lnTo>
                    <a:pt x="19812" y="38099"/>
                  </a:lnTo>
                  <a:lnTo>
                    <a:pt x="12215" y="36742"/>
                  </a:lnTo>
                  <a:lnTo>
                    <a:pt x="5905" y="32956"/>
                  </a:lnTo>
                  <a:lnTo>
                    <a:pt x="1595" y="27170"/>
                  </a:lnTo>
                  <a:lnTo>
                    <a:pt x="0" y="19811"/>
                  </a:lnTo>
                </a:path>
              </a:pathLst>
            </a:custGeom>
            <a:ln w="9144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11" name="object 11"/>
          <p:cNvGrpSpPr/>
          <p:nvPr/>
        </p:nvGrpSpPr>
        <p:grpSpPr>
          <a:xfrm>
            <a:off x="11937539" y="7051548"/>
            <a:ext cx="109559" cy="47625"/>
            <a:chOff x="5189220" y="7051547"/>
            <a:chExt cx="47625" cy="47625"/>
          </a:xfrm>
        </p:grpSpPr>
        <p:sp>
          <p:nvSpPr>
            <p:cNvPr id="12" name="object 12"/>
            <p:cNvSpPr/>
            <p:nvPr/>
          </p:nvSpPr>
          <p:spPr>
            <a:xfrm>
              <a:off x="5193792" y="7056119"/>
              <a:ext cx="38100" cy="38100"/>
            </a:xfrm>
            <a:custGeom>
              <a:avLst/>
              <a:gdLst/>
              <a:ahLst/>
              <a:cxnLst/>
              <a:rect l="l" t="t" r="r" b="b"/>
              <a:pathLst>
                <a:path w="38100" h="38100">
                  <a:moveTo>
                    <a:pt x="19812" y="38099"/>
                  </a:moveTo>
                  <a:lnTo>
                    <a:pt x="12215" y="36742"/>
                  </a:lnTo>
                  <a:lnTo>
                    <a:pt x="5905" y="32956"/>
                  </a:lnTo>
                  <a:lnTo>
                    <a:pt x="1595" y="27170"/>
                  </a:lnTo>
                  <a:lnTo>
                    <a:pt x="0" y="19811"/>
                  </a:lnTo>
                  <a:lnTo>
                    <a:pt x="1595" y="12215"/>
                  </a:lnTo>
                  <a:lnTo>
                    <a:pt x="5905" y="5905"/>
                  </a:lnTo>
                  <a:lnTo>
                    <a:pt x="12215" y="1595"/>
                  </a:lnTo>
                  <a:lnTo>
                    <a:pt x="19812" y="0"/>
                  </a:lnTo>
                  <a:lnTo>
                    <a:pt x="27170" y="1595"/>
                  </a:lnTo>
                  <a:lnTo>
                    <a:pt x="32956" y="5905"/>
                  </a:lnTo>
                  <a:lnTo>
                    <a:pt x="36742" y="12215"/>
                  </a:lnTo>
                  <a:lnTo>
                    <a:pt x="38100" y="19811"/>
                  </a:lnTo>
                  <a:lnTo>
                    <a:pt x="36742" y="27170"/>
                  </a:lnTo>
                  <a:lnTo>
                    <a:pt x="32956" y="32956"/>
                  </a:lnTo>
                  <a:lnTo>
                    <a:pt x="27170" y="36742"/>
                  </a:lnTo>
                  <a:lnTo>
                    <a:pt x="19812" y="38099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" name="object 13"/>
            <p:cNvSpPr/>
            <p:nvPr/>
          </p:nvSpPr>
          <p:spPr>
            <a:xfrm>
              <a:off x="5193792" y="7056119"/>
              <a:ext cx="38100" cy="38100"/>
            </a:xfrm>
            <a:custGeom>
              <a:avLst/>
              <a:gdLst/>
              <a:ahLst/>
              <a:cxnLst/>
              <a:rect l="l" t="t" r="r" b="b"/>
              <a:pathLst>
                <a:path w="38100" h="38100">
                  <a:moveTo>
                    <a:pt x="0" y="19811"/>
                  </a:moveTo>
                  <a:lnTo>
                    <a:pt x="1595" y="12215"/>
                  </a:lnTo>
                  <a:lnTo>
                    <a:pt x="5905" y="5905"/>
                  </a:lnTo>
                  <a:lnTo>
                    <a:pt x="12215" y="1595"/>
                  </a:lnTo>
                  <a:lnTo>
                    <a:pt x="19812" y="0"/>
                  </a:lnTo>
                  <a:lnTo>
                    <a:pt x="27170" y="1595"/>
                  </a:lnTo>
                  <a:lnTo>
                    <a:pt x="32956" y="5905"/>
                  </a:lnTo>
                  <a:lnTo>
                    <a:pt x="36742" y="12215"/>
                  </a:lnTo>
                  <a:lnTo>
                    <a:pt x="38100" y="19811"/>
                  </a:lnTo>
                  <a:lnTo>
                    <a:pt x="36742" y="27170"/>
                  </a:lnTo>
                  <a:lnTo>
                    <a:pt x="32956" y="32956"/>
                  </a:lnTo>
                  <a:lnTo>
                    <a:pt x="27170" y="36742"/>
                  </a:lnTo>
                  <a:lnTo>
                    <a:pt x="19812" y="38099"/>
                  </a:lnTo>
                  <a:lnTo>
                    <a:pt x="12215" y="36742"/>
                  </a:lnTo>
                  <a:lnTo>
                    <a:pt x="5905" y="32956"/>
                  </a:lnTo>
                  <a:lnTo>
                    <a:pt x="1595" y="27170"/>
                  </a:lnTo>
                  <a:lnTo>
                    <a:pt x="0" y="19811"/>
                  </a:lnTo>
                </a:path>
              </a:pathLst>
            </a:custGeom>
            <a:ln w="9144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14" name="object 14"/>
          <p:cNvGrpSpPr/>
          <p:nvPr/>
        </p:nvGrpSpPr>
        <p:grpSpPr>
          <a:xfrm>
            <a:off x="11639537" y="5518404"/>
            <a:ext cx="109559" cy="48895"/>
            <a:chOff x="5059679" y="5518403"/>
            <a:chExt cx="47625" cy="48895"/>
          </a:xfrm>
        </p:grpSpPr>
        <p:sp>
          <p:nvSpPr>
            <p:cNvPr id="15" name="object 15"/>
            <p:cNvSpPr/>
            <p:nvPr/>
          </p:nvSpPr>
          <p:spPr>
            <a:xfrm>
              <a:off x="5064251" y="5522975"/>
              <a:ext cx="38100" cy="40005"/>
            </a:xfrm>
            <a:custGeom>
              <a:avLst/>
              <a:gdLst/>
              <a:ahLst/>
              <a:cxnLst/>
              <a:rect l="l" t="t" r="r" b="b"/>
              <a:pathLst>
                <a:path w="38100" h="40004">
                  <a:moveTo>
                    <a:pt x="19812" y="39624"/>
                  </a:moveTo>
                  <a:lnTo>
                    <a:pt x="12215" y="38028"/>
                  </a:lnTo>
                  <a:lnTo>
                    <a:pt x="5905" y="33718"/>
                  </a:lnTo>
                  <a:lnTo>
                    <a:pt x="1595" y="27408"/>
                  </a:lnTo>
                  <a:lnTo>
                    <a:pt x="0" y="19812"/>
                  </a:lnTo>
                  <a:lnTo>
                    <a:pt x="1595" y="12215"/>
                  </a:lnTo>
                  <a:lnTo>
                    <a:pt x="5905" y="5905"/>
                  </a:lnTo>
                  <a:lnTo>
                    <a:pt x="12215" y="1595"/>
                  </a:lnTo>
                  <a:lnTo>
                    <a:pt x="19812" y="0"/>
                  </a:lnTo>
                  <a:lnTo>
                    <a:pt x="27170" y="1595"/>
                  </a:lnTo>
                  <a:lnTo>
                    <a:pt x="32956" y="5905"/>
                  </a:lnTo>
                  <a:lnTo>
                    <a:pt x="36742" y="12215"/>
                  </a:lnTo>
                  <a:lnTo>
                    <a:pt x="38100" y="19812"/>
                  </a:lnTo>
                  <a:lnTo>
                    <a:pt x="36742" y="27408"/>
                  </a:lnTo>
                  <a:lnTo>
                    <a:pt x="32956" y="33718"/>
                  </a:lnTo>
                  <a:lnTo>
                    <a:pt x="27170" y="38028"/>
                  </a:lnTo>
                  <a:lnTo>
                    <a:pt x="19812" y="39624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6" name="object 16"/>
            <p:cNvSpPr/>
            <p:nvPr/>
          </p:nvSpPr>
          <p:spPr>
            <a:xfrm>
              <a:off x="5064251" y="5522975"/>
              <a:ext cx="38100" cy="40005"/>
            </a:xfrm>
            <a:custGeom>
              <a:avLst/>
              <a:gdLst/>
              <a:ahLst/>
              <a:cxnLst/>
              <a:rect l="l" t="t" r="r" b="b"/>
              <a:pathLst>
                <a:path w="38100" h="40004">
                  <a:moveTo>
                    <a:pt x="0" y="19812"/>
                  </a:moveTo>
                  <a:lnTo>
                    <a:pt x="1595" y="12215"/>
                  </a:lnTo>
                  <a:lnTo>
                    <a:pt x="5905" y="5905"/>
                  </a:lnTo>
                  <a:lnTo>
                    <a:pt x="12215" y="1595"/>
                  </a:lnTo>
                  <a:lnTo>
                    <a:pt x="19812" y="0"/>
                  </a:lnTo>
                  <a:lnTo>
                    <a:pt x="27170" y="1595"/>
                  </a:lnTo>
                  <a:lnTo>
                    <a:pt x="32956" y="5905"/>
                  </a:lnTo>
                  <a:lnTo>
                    <a:pt x="36742" y="12215"/>
                  </a:lnTo>
                  <a:lnTo>
                    <a:pt x="38100" y="19812"/>
                  </a:lnTo>
                  <a:lnTo>
                    <a:pt x="36742" y="27408"/>
                  </a:lnTo>
                  <a:lnTo>
                    <a:pt x="32956" y="33718"/>
                  </a:lnTo>
                  <a:lnTo>
                    <a:pt x="27170" y="38028"/>
                  </a:lnTo>
                  <a:lnTo>
                    <a:pt x="19812" y="39624"/>
                  </a:lnTo>
                  <a:lnTo>
                    <a:pt x="12215" y="38028"/>
                  </a:lnTo>
                  <a:lnTo>
                    <a:pt x="5905" y="33718"/>
                  </a:lnTo>
                  <a:lnTo>
                    <a:pt x="1595" y="27408"/>
                  </a:lnTo>
                  <a:lnTo>
                    <a:pt x="0" y="19812"/>
                  </a:lnTo>
                </a:path>
              </a:pathLst>
            </a:custGeom>
            <a:ln w="9144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17" name="object 17"/>
          <p:cNvGrpSpPr/>
          <p:nvPr/>
        </p:nvGrpSpPr>
        <p:grpSpPr>
          <a:xfrm>
            <a:off x="11948057" y="5518404"/>
            <a:ext cx="109559" cy="48895"/>
            <a:chOff x="5193792" y="5518403"/>
            <a:chExt cx="47625" cy="48895"/>
          </a:xfrm>
        </p:grpSpPr>
        <p:sp>
          <p:nvSpPr>
            <p:cNvPr id="18" name="object 18"/>
            <p:cNvSpPr/>
            <p:nvPr/>
          </p:nvSpPr>
          <p:spPr>
            <a:xfrm>
              <a:off x="5198364" y="5522975"/>
              <a:ext cx="38100" cy="40005"/>
            </a:xfrm>
            <a:custGeom>
              <a:avLst/>
              <a:gdLst/>
              <a:ahLst/>
              <a:cxnLst/>
              <a:rect l="l" t="t" r="r" b="b"/>
              <a:pathLst>
                <a:path w="38100" h="40004">
                  <a:moveTo>
                    <a:pt x="18288" y="39624"/>
                  </a:moveTo>
                  <a:lnTo>
                    <a:pt x="10929" y="38028"/>
                  </a:lnTo>
                  <a:lnTo>
                    <a:pt x="5143" y="33718"/>
                  </a:lnTo>
                  <a:lnTo>
                    <a:pt x="1357" y="27408"/>
                  </a:lnTo>
                  <a:lnTo>
                    <a:pt x="0" y="19812"/>
                  </a:lnTo>
                  <a:lnTo>
                    <a:pt x="1357" y="12215"/>
                  </a:lnTo>
                  <a:lnTo>
                    <a:pt x="5143" y="5905"/>
                  </a:lnTo>
                  <a:lnTo>
                    <a:pt x="10929" y="1595"/>
                  </a:lnTo>
                  <a:lnTo>
                    <a:pt x="18288" y="0"/>
                  </a:lnTo>
                  <a:lnTo>
                    <a:pt x="25884" y="1595"/>
                  </a:lnTo>
                  <a:lnTo>
                    <a:pt x="32194" y="5905"/>
                  </a:lnTo>
                  <a:lnTo>
                    <a:pt x="36504" y="12215"/>
                  </a:lnTo>
                  <a:lnTo>
                    <a:pt x="38100" y="19812"/>
                  </a:lnTo>
                  <a:lnTo>
                    <a:pt x="36504" y="27408"/>
                  </a:lnTo>
                  <a:lnTo>
                    <a:pt x="32194" y="33718"/>
                  </a:lnTo>
                  <a:lnTo>
                    <a:pt x="25884" y="38028"/>
                  </a:lnTo>
                  <a:lnTo>
                    <a:pt x="18288" y="39624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9" name="object 19"/>
            <p:cNvSpPr/>
            <p:nvPr/>
          </p:nvSpPr>
          <p:spPr>
            <a:xfrm>
              <a:off x="5198364" y="5522975"/>
              <a:ext cx="38100" cy="40005"/>
            </a:xfrm>
            <a:custGeom>
              <a:avLst/>
              <a:gdLst/>
              <a:ahLst/>
              <a:cxnLst/>
              <a:rect l="l" t="t" r="r" b="b"/>
              <a:pathLst>
                <a:path w="38100" h="40004">
                  <a:moveTo>
                    <a:pt x="0" y="19812"/>
                  </a:moveTo>
                  <a:lnTo>
                    <a:pt x="1357" y="12215"/>
                  </a:lnTo>
                  <a:lnTo>
                    <a:pt x="5143" y="5905"/>
                  </a:lnTo>
                  <a:lnTo>
                    <a:pt x="10929" y="1595"/>
                  </a:lnTo>
                  <a:lnTo>
                    <a:pt x="18288" y="0"/>
                  </a:lnTo>
                  <a:lnTo>
                    <a:pt x="25884" y="1595"/>
                  </a:lnTo>
                  <a:lnTo>
                    <a:pt x="32194" y="5905"/>
                  </a:lnTo>
                  <a:lnTo>
                    <a:pt x="36504" y="12215"/>
                  </a:lnTo>
                  <a:lnTo>
                    <a:pt x="38100" y="19812"/>
                  </a:lnTo>
                  <a:lnTo>
                    <a:pt x="36504" y="27408"/>
                  </a:lnTo>
                  <a:lnTo>
                    <a:pt x="32194" y="33718"/>
                  </a:lnTo>
                  <a:lnTo>
                    <a:pt x="25884" y="38028"/>
                  </a:lnTo>
                  <a:lnTo>
                    <a:pt x="18288" y="39624"/>
                  </a:lnTo>
                  <a:lnTo>
                    <a:pt x="10929" y="38028"/>
                  </a:lnTo>
                  <a:lnTo>
                    <a:pt x="5143" y="33718"/>
                  </a:lnTo>
                  <a:lnTo>
                    <a:pt x="1357" y="27408"/>
                  </a:lnTo>
                  <a:lnTo>
                    <a:pt x="0" y="19812"/>
                  </a:lnTo>
                </a:path>
              </a:pathLst>
            </a:custGeom>
            <a:ln w="9144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20" name="object 20"/>
          <p:cNvGrpSpPr/>
          <p:nvPr/>
        </p:nvGrpSpPr>
        <p:grpSpPr>
          <a:xfrm>
            <a:off x="11877936" y="5660135"/>
            <a:ext cx="470373" cy="1308100"/>
            <a:chOff x="5163311" y="5660135"/>
            <a:chExt cx="204470" cy="1308100"/>
          </a:xfrm>
        </p:grpSpPr>
        <p:sp>
          <p:nvSpPr>
            <p:cNvPr id="21" name="object 21"/>
            <p:cNvSpPr/>
            <p:nvPr/>
          </p:nvSpPr>
          <p:spPr>
            <a:xfrm>
              <a:off x="5187695" y="5731764"/>
              <a:ext cx="175260" cy="1164590"/>
            </a:xfrm>
            <a:custGeom>
              <a:avLst/>
              <a:gdLst/>
              <a:ahLst/>
              <a:cxnLst/>
              <a:rect l="l" t="t" r="r" b="b"/>
              <a:pathLst>
                <a:path w="175260" h="1164590">
                  <a:moveTo>
                    <a:pt x="0" y="1164335"/>
                  </a:moveTo>
                  <a:lnTo>
                    <a:pt x="175259" y="582167"/>
                  </a:lnTo>
                  <a:lnTo>
                    <a:pt x="0" y="0"/>
                  </a:lnTo>
                </a:path>
              </a:pathLst>
            </a:custGeom>
            <a:ln w="9144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2" name="object 22"/>
            <p:cNvSpPr/>
            <p:nvPr/>
          </p:nvSpPr>
          <p:spPr>
            <a:xfrm>
              <a:off x="5163312" y="5660135"/>
              <a:ext cx="52069" cy="1308100"/>
            </a:xfrm>
            <a:custGeom>
              <a:avLst/>
              <a:gdLst/>
              <a:ahLst/>
              <a:cxnLst/>
              <a:rect l="l" t="t" r="r" b="b"/>
              <a:pathLst>
                <a:path w="52070" h="1308100">
                  <a:moveTo>
                    <a:pt x="51816" y="1235964"/>
                  </a:moveTo>
                  <a:lnTo>
                    <a:pt x="0" y="1220736"/>
                  </a:lnTo>
                  <a:lnTo>
                    <a:pt x="1511" y="1307604"/>
                  </a:lnTo>
                  <a:lnTo>
                    <a:pt x="51816" y="1235964"/>
                  </a:lnTo>
                  <a:close/>
                </a:path>
                <a:path w="52070" h="1308100">
                  <a:moveTo>
                    <a:pt x="51816" y="70104"/>
                  </a:moveTo>
                  <a:lnTo>
                    <a:pt x="1511" y="0"/>
                  </a:lnTo>
                  <a:lnTo>
                    <a:pt x="0" y="86868"/>
                  </a:lnTo>
                  <a:lnTo>
                    <a:pt x="51816" y="70104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23" name="object 23"/>
          <p:cNvSpPr/>
          <p:nvPr/>
        </p:nvSpPr>
        <p:spPr>
          <a:xfrm>
            <a:off x="14538905" y="7165847"/>
            <a:ext cx="262941" cy="355600"/>
          </a:xfrm>
          <a:custGeom>
            <a:avLst/>
            <a:gdLst/>
            <a:ahLst/>
            <a:cxnLst/>
            <a:rect l="l" t="t" r="r" b="b"/>
            <a:pathLst>
              <a:path w="114300" h="355600">
                <a:moveTo>
                  <a:pt x="0" y="0"/>
                </a:moveTo>
                <a:lnTo>
                  <a:pt x="0" y="143255"/>
                </a:lnTo>
                <a:lnTo>
                  <a:pt x="109727" y="143255"/>
                </a:lnTo>
                <a:lnTo>
                  <a:pt x="109727" y="0"/>
                </a:lnTo>
              </a:path>
              <a:path w="114300" h="355600">
                <a:moveTo>
                  <a:pt x="62483" y="288035"/>
                </a:moveTo>
                <a:lnTo>
                  <a:pt x="62483" y="156971"/>
                </a:lnTo>
              </a:path>
              <a:path w="114300" h="355600">
                <a:moveTo>
                  <a:pt x="22859" y="321564"/>
                </a:moveTo>
                <a:lnTo>
                  <a:pt x="100583" y="321564"/>
                </a:lnTo>
              </a:path>
              <a:path w="114300" h="355600">
                <a:moveTo>
                  <a:pt x="36575" y="355091"/>
                </a:moveTo>
                <a:lnTo>
                  <a:pt x="88391" y="355091"/>
                </a:lnTo>
              </a:path>
              <a:path w="114300" h="355600">
                <a:moveTo>
                  <a:pt x="9143" y="288035"/>
                </a:moveTo>
                <a:lnTo>
                  <a:pt x="114300" y="288035"/>
                </a:lnTo>
              </a:path>
            </a:pathLst>
          </a:custGeom>
          <a:ln w="9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grpSp>
        <p:nvGrpSpPr>
          <p:cNvPr id="24" name="object 24"/>
          <p:cNvGrpSpPr/>
          <p:nvPr/>
        </p:nvGrpSpPr>
        <p:grpSpPr>
          <a:xfrm>
            <a:off x="14857939" y="7251193"/>
            <a:ext cx="533187" cy="231775"/>
            <a:chOff x="6458711" y="7251192"/>
            <a:chExt cx="231775" cy="231775"/>
          </a:xfrm>
        </p:grpSpPr>
        <p:sp>
          <p:nvSpPr>
            <p:cNvPr id="25" name="object 25"/>
            <p:cNvSpPr/>
            <p:nvPr/>
          </p:nvSpPr>
          <p:spPr>
            <a:xfrm>
              <a:off x="6512051" y="7304532"/>
              <a:ext cx="173990" cy="173990"/>
            </a:xfrm>
            <a:custGeom>
              <a:avLst/>
              <a:gdLst/>
              <a:ahLst/>
              <a:cxnLst/>
              <a:rect l="l" t="t" r="r" b="b"/>
              <a:pathLst>
                <a:path w="173990" h="173990">
                  <a:moveTo>
                    <a:pt x="173735" y="173735"/>
                  </a:moveTo>
                  <a:lnTo>
                    <a:pt x="0" y="0"/>
                  </a:lnTo>
                </a:path>
              </a:pathLst>
            </a:custGeom>
            <a:ln w="9144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6" name="object 26"/>
            <p:cNvSpPr/>
            <p:nvPr/>
          </p:nvSpPr>
          <p:spPr>
            <a:xfrm>
              <a:off x="6458711" y="7251192"/>
              <a:ext cx="78105" cy="78105"/>
            </a:xfrm>
            <a:custGeom>
              <a:avLst/>
              <a:gdLst/>
              <a:ahLst/>
              <a:cxnLst/>
              <a:rect l="l" t="t" r="r" b="b"/>
              <a:pathLst>
                <a:path w="78104" h="78104">
                  <a:moveTo>
                    <a:pt x="38100" y="77723"/>
                  </a:moveTo>
                  <a:lnTo>
                    <a:pt x="0" y="0"/>
                  </a:lnTo>
                  <a:lnTo>
                    <a:pt x="77723" y="39623"/>
                  </a:lnTo>
                  <a:lnTo>
                    <a:pt x="38100" y="77723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27" name="object 27"/>
          <p:cNvSpPr/>
          <p:nvPr/>
        </p:nvSpPr>
        <p:spPr>
          <a:xfrm>
            <a:off x="10899795" y="7478268"/>
            <a:ext cx="915912" cy="178435"/>
          </a:xfrm>
          <a:custGeom>
            <a:avLst/>
            <a:gdLst/>
            <a:ahLst/>
            <a:cxnLst/>
            <a:rect l="l" t="t" r="r" b="b"/>
            <a:pathLst>
              <a:path w="398145" h="178434">
                <a:moveTo>
                  <a:pt x="220980" y="178308"/>
                </a:moveTo>
                <a:lnTo>
                  <a:pt x="397764" y="178308"/>
                </a:lnTo>
                <a:lnTo>
                  <a:pt x="397764" y="0"/>
                </a:lnTo>
                <a:lnTo>
                  <a:pt x="220980" y="0"/>
                </a:lnTo>
                <a:lnTo>
                  <a:pt x="220980" y="178308"/>
                </a:lnTo>
                <a:close/>
              </a:path>
              <a:path w="398145" h="178434">
                <a:moveTo>
                  <a:pt x="220980" y="42671"/>
                </a:moveTo>
                <a:lnTo>
                  <a:pt x="0" y="42671"/>
                </a:lnTo>
              </a:path>
              <a:path w="398145" h="178434">
                <a:moveTo>
                  <a:pt x="220980" y="143255"/>
                </a:moveTo>
                <a:lnTo>
                  <a:pt x="0" y="143255"/>
                </a:lnTo>
              </a:path>
            </a:pathLst>
          </a:custGeom>
          <a:ln w="9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8" name="object 28"/>
          <p:cNvSpPr/>
          <p:nvPr/>
        </p:nvSpPr>
        <p:spPr>
          <a:xfrm>
            <a:off x="11814830" y="7080503"/>
            <a:ext cx="835569" cy="440690"/>
          </a:xfrm>
          <a:custGeom>
            <a:avLst/>
            <a:gdLst/>
            <a:ahLst/>
            <a:cxnLst/>
            <a:rect l="l" t="t" r="r" b="b"/>
            <a:pathLst>
              <a:path w="363220" h="440690">
                <a:moveTo>
                  <a:pt x="313943" y="286512"/>
                </a:moveTo>
                <a:lnTo>
                  <a:pt x="263651" y="248412"/>
                </a:lnTo>
                <a:lnTo>
                  <a:pt x="362712" y="208788"/>
                </a:lnTo>
                <a:lnTo>
                  <a:pt x="313943" y="167640"/>
                </a:lnTo>
              </a:path>
              <a:path w="363220" h="440690">
                <a:moveTo>
                  <a:pt x="313943" y="435864"/>
                </a:moveTo>
                <a:lnTo>
                  <a:pt x="313943" y="286512"/>
                </a:lnTo>
              </a:path>
              <a:path w="363220" h="440690">
                <a:moveTo>
                  <a:pt x="313943" y="167640"/>
                </a:moveTo>
                <a:lnTo>
                  <a:pt x="313943" y="0"/>
                </a:lnTo>
              </a:path>
              <a:path w="363220" h="440690">
                <a:moveTo>
                  <a:pt x="313943" y="440435"/>
                </a:moveTo>
                <a:lnTo>
                  <a:pt x="0" y="440435"/>
                </a:lnTo>
              </a:path>
            </a:pathLst>
          </a:custGeom>
          <a:ln w="9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9" name="object 29"/>
          <p:cNvSpPr/>
          <p:nvPr/>
        </p:nvSpPr>
        <p:spPr>
          <a:xfrm>
            <a:off x="11814830" y="7621523"/>
            <a:ext cx="841412" cy="198120"/>
          </a:xfrm>
          <a:custGeom>
            <a:avLst/>
            <a:gdLst/>
            <a:ahLst/>
            <a:cxnLst/>
            <a:rect l="l" t="t" r="r" b="b"/>
            <a:pathLst>
              <a:path w="365760" h="198120">
                <a:moveTo>
                  <a:pt x="313943" y="0"/>
                </a:moveTo>
                <a:lnTo>
                  <a:pt x="0" y="0"/>
                </a:lnTo>
              </a:path>
              <a:path w="365760" h="198120">
                <a:moveTo>
                  <a:pt x="313943" y="132588"/>
                </a:moveTo>
                <a:lnTo>
                  <a:pt x="313943" y="0"/>
                </a:lnTo>
              </a:path>
              <a:path w="365760" h="198120">
                <a:moveTo>
                  <a:pt x="274319" y="164592"/>
                </a:moveTo>
                <a:lnTo>
                  <a:pt x="352043" y="164592"/>
                </a:lnTo>
              </a:path>
              <a:path w="365760" h="198120">
                <a:moveTo>
                  <a:pt x="286512" y="198120"/>
                </a:moveTo>
                <a:lnTo>
                  <a:pt x="339851" y="198120"/>
                </a:lnTo>
              </a:path>
              <a:path w="365760" h="198120">
                <a:moveTo>
                  <a:pt x="260603" y="132588"/>
                </a:moveTo>
                <a:lnTo>
                  <a:pt x="365759" y="132588"/>
                </a:lnTo>
              </a:path>
            </a:pathLst>
          </a:custGeom>
          <a:ln w="9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grpSp>
        <p:nvGrpSpPr>
          <p:cNvPr id="30" name="object 30"/>
          <p:cNvGrpSpPr/>
          <p:nvPr/>
        </p:nvGrpSpPr>
        <p:grpSpPr>
          <a:xfrm>
            <a:off x="12491467" y="7051548"/>
            <a:ext cx="109559" cy="47625"/>
            <a:chOff x="5430011" y="7051547"/>
            <a:chExt cx="47625" cy="47625"/>
          </a:xfrm>
        </p:grpSpPr>
        <p:sp>
          <p:nvSpPr>
            <p:cNvPr id="31" name="object 31"/>
            <p:cNvSpPr/>
            <p:nvPr/>
          </p:nvSpPr>
          <p:spPr>
            <a:xfrm>
              <a:off x="5434583" y="7056119"/>
              <a:ext cx="38100" cy="38100"/>
            </a:xfrm>
            <a:custGeom>
              <a:avLst/>
              <a:gdLst/>
              <a:ahLst/>
              <a:cxnLst/>
              <a:rect l="l" t="t" r="r" b="b"/>
              <a:pathLst>
                <a:path w="38100" h="38100">
                  <a:moveTo>
                    <a:pt x="19812" y="38099"/>
                  </a:moveTo>
                  <a:lnTo>
                    <a:pt x="12215" y="36742"/>
                  </a:lnTo>
                  <a:lnTo>
                    <a:pt x="5905" y="32956"/>
                  </a:lnTo>
                  <a:lnTo>
                    <a:pt x="1595" y="27170"/>
                  </a:lnTo>
                  <a:lnTo>
                    <a:pt x="0" y="19811"/>
                  </a:lnTo>
                  <a:lnTo>
                    <a:pt x="1595" y="12215"/>
                  </a:lnTo>
                  <a:lnTo>
                    <a:pt x="5905" y="5905"/>
                  </a:lnTo>
                  <a:lnTo>
                    <a:pt x="12215" y="1595"/>
                  </a:lnTo>
                  <a:lnTo>
                    <a:pt x="19812" y="0"/>
                  </a:lnTo>
                  <a:lnTo>
                    <a:pt x="27170" y="1595"/>
                  </a:lnTo>
                  <a:lnTo>
                    <a:pt x="32956" y="5905"/>
                  </a:lnTo>
                  <a:lnTo>
                    <a:pt x="36742" y="12215"/>
                  </a:lnTo>
                  <a:lnTo>
                    <a:pt x="38100" y="19811"/>
                  </a:lnTo>
                  <a:lnTo>
                    <a:pt x="36742" y="27170"/>
                  </a:lnTo>
                  <a:lnTo>
                    <a:pt x="32956" y="32956"/>
                  </a:lnTo>
                  <a:lnTo>
                    <a:pt x="27170" y="36742"/>
                  </a:lnTo>
                  <a:lnTo>
                    <a:pt x="19812" y="38099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2" name="object 32"/>
            <p:cNvSpPr/>
            <p:nvPr/>
          </p:nvSpPr>
          <p:spPr>
            <a:xfrm>
              <a:off x="5434583" y="7056119"/>
              <a:ext cx="38100" cy="38100"/>
            </a:xfrm>
            <a:custGeom>
              <a:avLst/>
              <a:gdLst/>
              <a:ahLst/>
              <a:cxnLst/>
              <a:rect l="l" t="t" r="r" b="b"/>
              <a:pathLst>
                <a:path w="38100" h="38100">
                  <a:moveTo>
                    <a:pt x="0" y="19811"/>
                  </a:moveTo>
                  <a:lnTo>
                    <a:pt x="1595" y="12215"/>
                  </a:lnTo>
                  <a:lnTo>
                    <a:pt x="5905" y="5905"/>
                  </a:lnTo>
                  <a:lnTo>
                    <a:pt x="12215" y="1595"/>
                  </a:lnTo>
                  <a:lnTo>
                    <a:pt x="19812" y="0"/>
                  </a:lnTo>
                  <a:lnTo>
                    <a:pt x="27170" y="1595"/>
                  </a:lnTo>
                  <a:lnTo>
                    <a:pt x="32956" y="5905"/>
                  </a:lnTo>
                  <a:lnTo>
                    <a:pt x="36742" y="12215"/>
                  </a:lnTo>
                  <a:lnTo>
                    <a:pt x="38100" y="19811"/>
                  </a:lnTo>
                  <a:lnTo>
                    <a:pt x="36742" y="27170"/>
                  </a:lnTo>
                  <a:lnTo>
                    <a:pt x="32956" y="32956"/>
                  </a:lnTo>
                  <a:lnTo>
                    <a:pt x="27170" y="36742"/>
                  </a:lnTo>
                  <a:lnTo>
                    <a:pt x="19812" y="38099"/>
                  </a:lnTo>
                  <a:lnTo>
                    <a:pt x="12215" y="36742"/>
                  </a:lnTo>
                  <a:lnTo>
                    <a:pt x="5905" y="32956"/>
                  </a:lnTo>
                  <a:lnTo>
                    <a:pt x="1595" y="27170"/>
                  </a:lnTo>
                  <a:lnTo>
                    <a:pt x="0" y="19811"/>
                  </a:lnTo>
                </a:path>
              </a:pathLst>
            </a:custGeom>
            <a:ln w="9144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33" name="object 33"/>
          <p:cNvSpPr/>
          <p:nvPr/>
        </p:nvSpPr>
        <p:spPr>
          <a:xfrm>
            <a:off x="11709656" y="5489447"/>
            <a:ext cx="262941" cy="13970"/>
          </a:xfrm>
          <a:custGeom>
            <a:avLst/>
            <a:gdLst/>
            <a:ahLst/>
            <a:cxnLst/>
            <a:rect l="l" t="t" r="r" b="b"/>
            <a:pathLst>
              <a:path w="114300" h="13970">
                <a:moveTo>
                  <a:pt x="0" y="13716"/>
                </a:moveTo>
                <a:lnTo>
                  <a:pt x="4524" y="7715"/>
                </a:lnTo>
                <a:lnTo>
                  <a:pt x="16763" y="3428"/>
                </a:lnTo>
                <a:lnTo>
                  <a:pt x="34718" y="857"/>
                </a:lnTo>
                <a:lnTo>
                  <a:pt x="56387" y="0"/>
                </a:lnTo>
                <a:lnTo>
                  <a:pt x="78938" y="857"/>
                </a:lnTo>
                <a:lnTo>
                  <a:pt x="97345" y="3428"/>
                </a:lnTo>
                <a:lnTo>
                  <a:pt x="109751" y="7715"/>
                </a:lnTo>
                <a:lnTo>
                  <a:pt x="114300" y="13716"/>
                </a:lnTo>
              </a:path>
            </a:pathLst>
          </a:custGeom>
          <a:ln w="9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4" name="object 34"/>
          <p:cNvSpPr/>
          <p:nvPr/>
        </p:nvSpPr>
        <p:spPr>
          <a:xfrm>
            <a:off x="11702642" y="7024116"/>
            <a:ext cx="262941" cy="15240"/>
          </a:xfrm>
          <a:custGeom>
            <a:avLst/>
            <a:gdLst/>
            <a:ahLst/>
            <a:cxnLst/>
            <a:rect l="l" t="t" r="r" b="b"/>
            <a:pathLst>
              <a:path w="114300" h="15240">
                <a:moveTo>
                  <a:pt x="114300" y="15239"/>
                </a:moveTo>
                <a:lnTo>
                  <a:pt x="109751" y="9643"/>
                </a:lnTo>
                <a:lnTo>
                  <a:pt x="97345" y="4762"/>
                </a:lnTo>
                <a:lnTo>
                  <a:pt x="78938" y="1309"/>
                </a:lnTo>
                <a:lnTo>
                  <a:pt x="56387" y="0"/>
                </a:lnTo>
                <a:lnTo>
                  <a:pt x="34075" y="1309"/>
                </a:lnTo>
                <a:lnTo>
                  <a:pt x="16192" y="4762"/>
                </a:lnTo>
                <a:lnTo>
                  <a:pt x="4310" y="9643"/>
                </a:lnTo>
                <a:lnTo>
                  <a:pt x="0" y="15239"/>
                </a:lnTo>
              </a:path>
            </a:pathLst>
          </a:custGeom>
          <a:ln w="9143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5" name="object 35"/>
          <p:cNvSpPr/>
          <p:nvPr/>
        </p:nvSpPr>
        <p:spPr>
          <a:xfrm>
            <a:off x="14980647" y="7018020"/>
            <a:ext cx="67194" cy="70485"/>
          </a:xfrm>
          <a:custGeom>
            <a:avLst/>
            <a:gdLst/>
            <a:ahLst/>
            <a:cxnLst/>
            <a:rect l="l" t="t" r="r" b="b"/>
            <a:pathLst>
              <a:path w="29209" h="70484">
                <a:moveTo>
                  <a:pt x="0" y="0"/>
                </a:moveTo>
                <a:lnTo>
                  <a:pt x="11596" y="4381"/>
                </a:lnTo>
                <a:lnTo>
                  <a:pt x="20764" y="11049"/>
                </a:lnTo>
                <a:lnTo>
                  <a:pt x="26788" y="20574"/>
                </a:lnTo>
                <a:lnTo>
                  <a:pt x="28955" y="33528"/>
                </a:lnTo>
                <a:lnTo>
                  <a:pt x="26574" y="48887"/>
                </a:lnTo>
                <a:lnTo>
                  <a:pt x="20193" y="59245"/>
                </a:lnTo>
                <a:lnTo>
                  <a:pt x="10953" y="65889"/>
                </a:lnTo>
                <a:lnTo>
                  <a:pt x="0" y="70103"/>
                </a:lnTo>
              </a:path>
            </a:pathLst>
          </a:custGeom>
          <a:ln w="9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6" name="object 36"/>
          <p:cNvSpPr/>
          <p:nvPr/>
        </p:nvSpPr>
        <p:spPr>
          <a:xfrm>
            <a:off x="14980647" y="6775704"/>
            <a:ext cx="67194" cy="71755"/>
          </a:xfrm>
          <a:custGeom>
            <a:avLst/>
            <a:gdLst/>
            <a:ahLst/>
            <a:cxnLst/>
            <a:rect l="l" t="t" r="r" b="b"/>
            <a:pathLst>
              <a:path w="29209" h="71754">
                <a:moveTo>
                  <a:pt x="0" y="0"/>
                </a:moveTo>
                <a:lnTo>
                  <a:pt x="11596" y="4143"/>
                </a:lnTo>
                <a:lnTo>
                  <a:pt x="20764" y="10287"/>
                </a:lnTo>
                <a:lnTo>
                  <a:pt x="26788" y="19288"/>
                </a:lnTo>
                <a:lnTo>
                  <a:pt x="28955" y="32003"/>
                </a:lnTo>
                <a:lnTo>
                  <a:pt x="26574" y="48267"/>
                </a:lnTo>
                <a:lnTo>
                  <a:pt x="20193" y="59245"/>
                </a:lnTo>
                <a:lnTo>
                  <a:pt x="10953" y="66508"/>
                </a:lnTo>
                <a:lnTo>
                  <a:pt x="0" y="71628"/>
                </a:lnTo>
              </a:path>
            </a:pathLst>
          </a:custGeom>
          <a:ln w="9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7" name="object 37"/>
          <p:cNvSpPr/>
          <p:nvPr/>
        </p:nvSpPr>
        <p:spPr>
          <a:xfrm>
            <a:off x="14980647" y="6548629"/>
            <a:ext cx="67194" cy="71755"/>
          </a:xfrm>
          <a:custGeom>
            <a:avLst/>
            <a:gdLst/>
            <a:ahLst/>
            <a:cxnLst/>
            <a:rect l="l" t="t" r="r" b="b"/>
            <a:pathLst>
              <a:path w="29209" h="71754">
                <a:moveTo>
                  <a:pt x="0" y="0"/>
                </a:moveTo>
                <a:lnTo>
                  <a:pt x="11596" y="4357"/>
                </a:lnTo>
                <a:lnTo>
                  <a:pt x="20764" y="10858"/>
                </a:lnTo>
                <a:lnTo>
                  <a:pt x="26788" y="19930"/>
                </a:lnTo>
                <a:lnTo>
                  <a:pt x="28955" y="32003"/>
                </a:lnTo>
                <a:lnTo>
                  <a:pt x="26574" y="48267"/>
                </a:lnTo>
                <a:lnTo>
                  <a:pt x="20193" y="59245"/>
                </a:lnTo>
                <a:lnTo>
                  <a:pt x="10953" y="66508"/>
                </a:lnTo>
                <a:lnTo>
                  <a:pt x="0" y="71627"/>
                </a:lnTo>
              </a:path>
            </a:pathLst>
          </a:custGeom>
          <a:ln w="9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8" name="object 38"/>
          <p:cNvSpPr/>
          <p:nvPr/>
        </p:nvSpPr>
        <p:spPr>
          <a:xfrm>
            <a:off x="1444422" y="9413748"/>
            <a:ext cx="15051933" cy="9525"/>
          </a:xfrm>
          <a:custGeom>
            <a:avLst/>
            <a:gdLst/>
            <a:ahLst/>
            <a:cxnLst/>
            <a:rect l="l" t="t" r="r" b="b"/>
            <a:pathLst>
              <a:path w="6543040" h="9525">
                <a:moveTo>
                  <a:pt x="6542531" y="9144"/>
                </a:moveTo>
                <a:lnTo>
                  <a:pt x="0" y="9144"/>
                </a:lnTo>
                <a:lnTo>
                  <a:pt x="0" y="0"/>
                </a:lnTo>
                <a:lnTo>
                  <a:pt x="6542531" y="0"/>
                </a:lnTo>
                <a:lnTo>
                  <a:pt x="6542531" y="9144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9" name="object 39"/>
          <p:cNvSpPr txBox="1"/>
          <p:nvPr/>
        </p:nvSpPr>
        <p:spPr>
          <a:xfrm>
            <a:off x="16290754" y="349008"/>
            <a:ext cx="192824" cy="135935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sz="800" spc="10" dirty="0">
                <a:latin typeface="Microsoft Sans Serif"/>
                <a:cs typeface="Microsoft Sans Serif"/>
              </a:rPr>
              <a:t>1</a:t>
            </a:r>
            <a:endParaRPr sz="800">
              <a:latin typeface="Microsoft Sans Serif"/>
              <a:cs typeface="Microsoft Sans Serif"/>
            </a:endParaRPr>
          </a:p>
        </p:txBody>
      </p:sp>
      <p:sp>
        <p:nvSpPr>
          <p:cNvPr id="40" name="object 40"/>
          <p:cNvSpPr txBox="1"/>
          <p:nvPr/>
        </p:nvSpPr>
        <p:spPr>
          <a:xfrm>
            <a:off x="5867662" y="895364"/>
            <a:ext cx="5866514" cy="636072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sz="1250" spc="30" dirty="0">
                <a:latin typeface="Microsoft Sans Serif"/>
                <a:cs typeface="Microsoft Sans Serif"/>
              </a:rPr>
              <a:t>Protección</a:t>
            </a:r>
            <a:r>
              <a:rPr sz="1250" spc="-15" dirty="0">
                <a:latin typeface="Microsoft Sans Serif"/>
                <a:cs typeface="Microsoft Sans Serif"/>
              </a:rPr>
              <a:t> </a:t>
            </a:r>
            <a:r>
              <a:rPr sz="1250" spc="50" dirty="0">
                <a:latin typeface="Microsoft Sans Serif"/>
                <a:cs typeface="Microsoft Sans Serif"/>
              </a:rPr>
              <a:t>contra</a:t>
            </a:r>
            <a:r>
              <a:rPr sz="1250" spc="-10" dirty="0">
                <a:latin typeface="Microsoft Sans Serif"/>
                <a:cs typeface="Microsoft Sans Serif"/>
              </a:rPr>
              <a:t> </a:t>
            </a:r>
            <a:r>
              <a:rPr sz="1250" spc="20" dirty="0">
                <a:latin typeface="Microsoft Sans Serif"/>
                <a:cs typeface="Microsoft Sans Serif"/>
              </a:rPr>
              <a:t>fallas</a:t>
            </a:r>
            <a:r>
              <a:rPr sz="1250" spc="-15" dirty="0">
                <a:latin typeface="Microsoft Sans Serif"/>
                <a:cs typeface="Microsoft Sans Serif"/>
              </a:rPr>
              <a:t> </a:t>
            </a:r>
            <a:r>
              <a:rPr sz="1250" spc="40" dirty="0">
                <a:latin typeface="Microsoft Sans Serif"/>
                <a:cs typeface="Microsoft Sans Serif"/>
              </a:rPr>
              <a:t>de</a:t>
            </a:r>
            <a:r>
              <a:rPr sz="1250" spc="-10" dirty="0">
                <a:latin typeface="Microsoft Sans Serif"/>
                <a:cs typeface="Microsoft Sans Serif"/>
              </a:rPr>
              <a:t> </a:t>
            </a:r>
            <a:r>
              <a:rPr sz="1250" spc="45" dirty="0">
                <a:latin typeface="Microsoft Sans Serif"/>
                <a:cs typeface="Microsoft Sans Serif"/>
              </a:rPr>
              <a:t>campo</a:t>
            </a:r>
            <a:endParaRPr sz="1250">
              <a:latin typeface="Microsoft Sans Serif"/>
              <a:cs typeface="Microsoft Sans Serif"/>
            </a:endParaRPr>
          </a:p>
          <a:p>
            <a:pPr>
              <a:lnSpc>
                <a:spcPct val="100000"/>
              </a:lnSpc>
              <a:spcBef>
                <a:spcPts val="20"/>
              </a:spcBef>
            </a:pPr>
            <a:endParaRPr sz="1900">
              <a:latin typeface="Microsoft Sans Serif"/>
              <a:cs typeface="Microsoft Sans Serif"/>
            </a:endParaRPr>
          </a:p>
          <a:p>
            <a:pPr marL="71120" algn="ctr">
              <a:lnSpc>
                <a:spcPct val="100000"/>
              </a:lnSpc>
            </a:pPr>
            <a:r>
              <a:rPr sz="900" spc="25" dirty="0">
                <a:latin typeface="Microsoft Sans Serif"/>
                <a:cs typeface="Microsoft Sans Serif"/>
              </a:rPr>
              <a:t>Sudhir</a:t>
            </a:r>
            <a:r>
              <a:rPr sz="900" spc="-45" dirty="0">
                <a:latin typeface="Microsoft Sans Serif"/>
                <a:cs typeface="Microsoft Sans Serif"/>
              </a:rPr>
              <a:t> </a:t>
            </a:r>
            <a:r>
              <a:rPr sz="900" spc="25" dirty="0">
                <a:latin typeface="Microsoft Sans Serif"/>
                <a:cs typeface="Microsoft Sans Serif"/>
              </a:rPr>
              <a:t>Thakur</a:t>
            </a:r>
            <a:endParaRPr sz="900">
              <a:latin typeface="Microsoft Sans Serif"/>
              <a:cs typeface="Microsoft Sans Serif"/>
            </a:endParaRPr>
          </a:p>
        </p:txBody>
      </p:sp>
      <p:sp>
        <p:nvSpPr>
          <p:cNvPr id="41" name="object 41"/>
          <p:cNvSpPr txBox="1"/>
          <p:nvPr/>
        </p:nvSpPr>
        <p:spPr>
          <a:xfrm>
            <a:off x="1415276" y="1740947"/>
            <a:ext cx="7280554" cy="146387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 marR="5080" indent="151765">
              <a:lnSpc>
                <a:spcPct val="124300"/>
              </a:lnSpc>
              <a:spcBef>
                <a:spcPts val="100"/>
              </a:spcBef>
            </a:pPr>
            <a:r>
              <a:rPr sz="700" spc="10" dirty="0">
                <a:latin typeface="Microsoft Sans Serif"/>
                <a:cs typeface="Microsoft Sans Serif"/>
              </a:rPr>
              <a:t>Abstracto-Esta</a:t>
            </a:r>
            <a:r>
              <a:rPr sz="700" spc="-5" dirty="0">
                <a:latin typeface="Microsoft Sans Serif"/>
                <a:cs typeface="Microsoft Sans Serif"/>
              </a:rPr>
              <a:t> </a:t>
            </a:r>
            <a:r>
              <a:rPr sz="700" spc="30" dirty="0">
                <a:latin typeface="Microsoft Sans Serif"/>
                <a:cs typeface="Microsoft Sans Serif"/>
              </a:rPr>
              <a:t>parte</a:t>
            </a:r>
            <a:r>
              <a:rPr sz="700" dirty="0">
                <a:latin typeface="Microsoft Sans Serif"/>
                <a:cs typeface="Microsoft Sans Serif"/>
              </a:rPr>
              <a:t> </a:t>
            </a:r>
            <a:r>
              <a:rPr sz="700" spc="20" dirty="0">
                <a:latin typeface="Microsoft Sans Serif"/>
                <a:cs typeface="Microsoft Sans Serif"/>
              </a:rPr>
              <a:t>del</a:t>
            </a:r>
            <a:r>
              <a:rPr sz="700" dirty="0">
                <a:latin typeface="Microsoft Sans Serif"/>
                <a:cs typeface="Microsoft Sans Serif"/>
              </a:rPr>
              <a:t> </a:t>
            </a:r>
            <a:r>
              <a:rPr sz="700" spc="35" dirty="0">
                <a:latin typeface="Microsoft Sans Serif"/>
                <a:cs typeface="Microsoft Sans Serif"/>
              </a:rPr>
              <a:t>tutorial</a:t>
            </a:r>
            <a:r>
              <a:rPr sz="700" spc="-5" dirty="0">
                <a:latin typeface="Microsoft Sans Serif"/>
                <a:cs typeface="Microsoft Sans Serif"/>
              </a:rPr>
              <a:t> </a:t>
            </a:r>
            <a:r>
              <a:rPr sz="700" spc="35" dirty="0">
                <a:latin typeface="Microsoft Sans Serif"/>
                <a:cs typeface="Microsoft Sans Serif"/>
              </a:rPr>
              <a:t>trata</a:t>
            </a:r>
            <a:r>
              <a:rPr sz="700" dirty="0">
                <a:latin typeface="Microsoft Sans Serif"/>
                <a:cs typeface="Microsoft Sans Serif"/>
              </a:rPr>
              <a:t> </a:t>
            </a:r>
            <a:r>
              <a:rPr sz="700" spc="20" dirty="0">
                <a:latin typeface="Microsoft Sans Serif"/>
                <a:cs typeface="Microsoft Sans Serif"/>
              </a:rPr>
              <a:t>sobre</a:t>
            </a:r>
            <a:r>
              <a:rPr sz="700" dirty="0">
                <a:latin typeface="Microsoft Sans Serif"/>
                <a:cs typeface="Microsoft Sans Serif"/>
              </a:rPr>
              <a:t> </a:t>
            </a:r>
            <a:r>
              <a:rPr sz="700" spc="10" dirty="0">
                <a:latin typeface="Microsoft Sans Serif"/>
                <a:cs typeface="Microsoft Sans Serif"/>
              </a:rPr>
              <a:t>la</a:t>
            </a:r>
            <a:r>
              <a:rPr sz="700" spc="-5" dirty="0">
                <a:latin typeface="Microsoft Sans Serif"/>
                <a:cs typeface="Microsoft Sans Serif"/>
              </a:rPr>
              <a:t> </a:t>
            </a:r>
            <a:r>
              <a:rPr sz="700" spc="25" dirty="0">
                <a:latin typeface="Microsoft Sans Serif"/>
                <a:cs typeface="Microsoft Sans Serif"/>
              </a:rPr>
              <a:t>protección</a:t>
            </a:r>
            <a:r>
              <a:rPr sz="700" dirty="0">
                <a:latin typeface="Microsoft Sans Serif"/>
                <a:cs typeface="Microsoft Sans Serif"/>
              </a:rPr>
              <a:t> </a:t>
            </a:r>
            <a:r>
              <a:rPr sz="700" spc="20" dirty="0">
                <a:latin typeface="Microsoft Sans Serif"/>
                <a:cs typeface="Microsoft Sans Serif"/>
              </a:rPr>
              <a:t>del</a:t>
            </a:r>
            <a:r>
              <a:rPr sz="700" dirty="0">
                <a:latin typeface="Microsoft Sans Serif"/>
                <a:cs typeface="Microsoft Sans Serif"/>
              </a:rPr>
              <a:t> </a:t>
            </a:r>
            <a:r>
              <a:rPr sz="700" spc="25" dirty="0">
                <a:latin typeface="Microsoft Sans Serif"/>
                <a:cs typeface="Microsoft Sans Serif"/>
              </a:rPr>
              <a:t>campo</a:t>
            </a:r>
            <a:r>
              <a:rPr sz="700" spc="-5" dirty="0">
                <a:latin typeface="Microsoft Sans Serif"/>
                <a:cs typeface="Microsoft Sans Serif"/>
              </a:rPr>
              <a:t> </a:t>
            </a:r>
            <a:r>
              <a:rPr sz="700" spc="20" dirty="0">
                <a:latin typeface="Microsoft Sans Serif"/>
                <a:cs typeface="Microsoft Sans Serif"/>
              </a:rPr>
              <a:t>del </a:t>
            </a:r>
            <a:r>
              <a:rPr sz="700" spc="-170" dirty="0">
                <a:latin typeface="Microsoft Sans Serif"/>
                <a:cs typeface="Microsoft Sans Serif"/>
              </a:rPr>
              <a:t> </a:t>
            </a:r>
            <a:r>
              <a:rPr sz="700" spc="30" dirty="0">
                <a:latin typeface="Microsoft Sans Serif"/>
                <a:cs typeface="Microsoft Sans Serif"/>
              </a:rPr>
              <a:t>generador</a:t>
            </a:r>
            <a:r>
              <a:rPr sz="700" spc="-5" dirty="0">
                <a:latin typeface="Microsoft Sans Serif"/>
                <a:cs typeface="Microsoft Sans Serif"/>
              </a:rPr>
              <a:t> </a:t>
            </a:r>
            <a:r>
              <a:rPr sz="700" spc="25" dirty="0">
                <a:latin typeface="Microsoft Sans Serif"/>
                <a:cs typeface="Microsoft Sans Serif"/>
              </a:rPr>
              <a:t>principalmente</a:t>
            </a:r>
            <a:r>
              <a:rPr sz="700" dirty="0">
                <a:latin typeface="Microsoft Sans Serif"/>
                <a:cs typeface="Microsoft Sans Serif"/>
              </a:rPr>
              <a:t> </a:t>
            </a:r>
            <a:r>
              <a:rPr sz="700" spc="30" dirty="0">
                <a:latin typeface="Microsoft Sans Serif"/>
                <a:cs typeface="Microsoft Sans Serif"/>
              </a:rPr>
              <a:t>contra</a:t>
            </a:r>
            <a:r>
              <a:rPr sz="700" dirty="0">
                <a:latin typeface="Microsoft Sans Serif"/>
                <a:cs typeface="Microsoft Sans Serif"/>
              </a:rPr>
              <a:t> </a:t>
            </a:r>
            <a:r>
              <a:rPr sz="700" spc="10" dirty="0">
                <a:latin typeface="Microsoft Sans Serif"/>
                <a:cs typeface="Microsoft Sans Serif"/>
              </a:rPr>
              <a:t>fallas</a:t>
            </a:r>
            <a:r>
              <a:rPr sz="700" dirty="0">
                <a:latin typeface="Microsoft Sans Serif"/>
                <a:cs typeface="Microsoft Sans Serif"/>
              </a:rPr>
              <a:t> a </a:t>
            </a:r>
            <a:r>
              <a:rPr sz="700" spc="30" dirty="0">
                <a:latin typeface="Microsoft Sans Serif"/>
                <a:cs typeface="Microsoft Sans Serif"/>
              </a:rPr>
              <a:t>tierra</a:t>
            </a:r>
            <a:r>
              <a:rPr sz="700" dirty="0">
                <a:latin typeface="Microsoft Sans Serif"/>
                <a:cs typeface="Microsoft Sans Serif"/>
              </a:rPr>
              <a:t> </a:t>
            </a:r>
            <a:r>
              <a:rPr sz="700" spc="5" dirty="0">
                <a:latin typeface="Microsoft Sans Serif"/>
                <a:cs typeface="Microsoft Sans Serif"/>
              </a:rPr>
              <a:t>e</a:t>
            </a:r>
            <a:r>
              <a:rPr sz="700" dirty="0">
                <a:latin typeface="Microsoft Sans Serif"/>
                <a:cs typeface="Microsoft Sans Serif"/>
              </a:rPr>
              <a:t> </a:t>
            </a:r>
            <a:r>
              <a:rPr sz="700" spc="15" dirty="0">
                <a:latin typeface="Microsoft Sans Serif"/>
                <a:cs typeface="Microsoft Sans Serif"/>
              </a:rPr>
              <a:t>incluye</a:t>
            </a:r>
            <a:r>
              <a:rPr sz="700" dirty="0">
                <a:latin typeface="Microsoft Sans Serif"/>
                <a:cs typeface="Microsoft Sans Serif"/>
              </a:rPr>
              <a:t> </a:t>
            </a:r>
            <a:r>
              <a:rPr sz="700" spc="10" dirty="0">
                <a:latin typeface="Microsoft Sans Serif"/>
                <a:cs typeface="Microsoft Sans Serif"/>
              </a:rPr>
              <a:t>estos</a:t>
            </a:r>
            <a:r>
              <a:rPr sz="700" dirty="0">
                <a:latin typeface="Microsoft Sans Serif"/>
                <a:cs typeface="Microsoft Sans Serif"/>
              </a:rPr>
              <a:t> </a:t>
            </a:r>
            <a:r>
              <a:rPr sz="700" spc="15" dirty="0">
                <a:latin typeface="Microsoft Sans Serif"/>
                <a:cs typeface="Microsoft Sans Serif"/>
              </a:rPr>
              <a:t>temas:</a:t>
            </a:r>
            <a:endParaRPr sz="700">
              <a:latin typeface="Microsoft Sans Serif"/>
              <a:cs typeface="Microsoft Sans Serif"/>
            </a:endParaRPr>
          </a:p>
        </p:txBody>
      </p:sp>
      <p:sp>
        <p:nvSpPr>
          <p:cNvPr id="42" name="object 42"/>
          <p:cNvSpPr txBox="1"/>
          <p:nvPr/>
        </p:nvSpPr>
        <p:spPr>
          <a:xfrm>
            <a:off x="9100214" y="1770088"/>
            <a:ext cx="7315613" cy="470129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786765">
              <a:lnSpc>
                <a:spcPct val="100000"/>
              </a:lnSpc>
              <a:spcBef>
                <a:spcPts val="100"/>
              </a:spcBef>
            </a:pPr>
            <a:r>
              <a:rPr sz="650" spc="20" dirty="0">
                <a:latin typeface="Microsoft Sans Serif"/>
                <a:cs typeface="Microsoft Sans Serif"/>
              </a:rPr>
              <a:t>II.</a:t>
            </a:r>
            <a:r>
              <a:rPr sz="650" spc="-10" dirty="0">
                <a:latin typeface="Microsoft Sans Serif"/>
                <a:cs typeface="Microsoft Sans Serif"/>
              </a:rPr>
              <a:t> </a:t>
            </a:r>
            <a:r>
              <a:rPr sz="650" spc="-20" dirty="0">
                <a:latin typeface="Microsoft Sans Serif"/>
                <a:cs typeface="Microsoft Sans Serif"/>
              </a:rPr>
              <a:t>F</a:t>
            </a:r>
            <a:r>
              <a:rPr sz="500" spc="-20" dirty="0">
                <a:latin typeface="Microsoft Sans Serif"/>
                <a:cs typeface="Microsoft Sans Serif"/>
              </a:rPr>
              <a:t>CAMPO</a:t>
            </a:r>
            <a:r>
              <a:rPr sz="650" spc="-20" dirty="0">
                <a:latin typeface="Microsoft Sans Serif"/>
                <a:cs typeface="Microsoft Sans Serif"/>
              </a:rPr>
              <a:t>GRAMO</a:t>
            </a:r>
            <a:r>
              <a:rPr sz="500" spc="-20" dirty="0">
                <a:latin typeface="Microsoft Sans Serif"/>
                <a:cs typeface="Microsoft Sans Serif"/>
              </a:rPr>
              <a:t>REDONDO</a:t>
            </a:r>
            <a:r>
              <a:rPr sz="650" spc="-20" dirty="0">
                <a:latin typeface="Microsoft Sans Serif"/>
                <a:cs typeface="Microsoft Sans Serif"/>
              </a:rPr>
              <a:t>PAG</a:t>
            </a:r>
            <a:r>
              <a:rPr sz="500" spc="-20" dirty="0">
                <a:latin typeface="Microsoft Sans Serif"/>
                <a:cs typeface="Microsoft Sans Serif"/>
              </a:rPr>
              <a:t>ROTECCIÓN</a:t>
            </a:r>
            <a:endParaRPr sz="500">
              <a:latin typeface="Microsoft Sans Serif"/>
              <a:cs typeface="Microsoft Sans Serif"/>
            </a:endParaRPr>
          </a:p>
          <a:p>
            <a:pPr marL="12700" marR="5080" indent="153670">
              <a:lnSpc>
                <a:spcPct val="142400"/>
              </a:lnSpc>
              <a:spcBef>
                <a:spcPts val="360"/>
              </a:spcBef>
            </a:pPr>
            <a:r>
              <a:rPr sz="700" spc="5" dirty="0">
                <a:latin typeface="Microsoft Sans Serif"/>
                <a:cs typeface="Microsoft Sans Serif"/>
              </a:rPr>
              <a:t>Varios</a:t>
            </a:r>
            <a:r>
              <a:rPr sz="700" spc="-5" dirty="0">
                <a:latin typeface="Microsoft Sans Serif"/>
                <a:cs typeface="Microsoft Sans Serif"/>
              </a:rPr>
              <a:t> </a:t>
            </a:r>
            <a:r>
              <a:rPr sz="700" spc="30" dirty="0">
                <a:latin typeface="Microsoft Sans Serif"/>
                <a:cs typeface="Microsoft Sans Serif"/>
              </a:rPr>
              <a:t>métodos</a:t>
            </a:r>
            <a:r>
              <a:rPr sz="700" dirty="0">
                <a:latin typeface="Microsoft Sans Serif"/>
                <a:cs typeface="Microsoft Sans Serif"/>
              </a:rPr>
              <a:t> </a:t>
            </a:r>
            <a:r>
              <a:rPr sz="700" spc="20" dirty="0">
                <a:latin typeface="Microsoft Sans Serif"/>
                <a:cs typeface="Microsoft Sans Serif"/>
              </a:rPr>
              <a:t>de</a:t>
            </a:r>
            <a:r>
              <a:rPr sz="700" dirty="0">
                <a:latin typeface="Microsoft Sans Serif"/>
                <a:cs typeface="Microsoft Sans Serif"/>
              </a:rPr>
              <a:t> </a:t>
            </a:r>
            <a:r>
              <a:rPr sz="700" spc="25" dirty="0">
                <a:latin typeface="Microsoft Sans Serif"/>
                <a:cs typeface="Microsoft Sans Serif"/>
              </a:rPr>
              <a:t>protección</a:t>
            </a:r>
            <a:r>
              <a:rPr sz="700" dirty="0">
                <a:latin typeface="Microsoft Sans Serif"/>
                <a:cs typeface="Microsoft Sans Serif"/>
              </a:rPr>
              <a:t> </a:t>
            </a:r>
            <a:r>
              <a:rPr sz="700" spc="30" dirty="0">
                <a:latin typeface="Microsoft Sans Serif"/>
                <a:cs typeface="Microsoft Sans Serif"/>
              </a:rPr>
              <a:t>pueden</a:t>
            </a:r>
            <a:r>
              <a:rPr sz="700" spc="-5" dirty="0">
                <a:latin typeface="Microsoft Sans Serif"/>
                <a:cs typeface="Microsoft Sans Serif"/>
              </a:rPr>
              <a:t> </a:t>
            </a:r>
            <a:r>
              <a:rPr sz="700" spc="25" dirty="0">
                <a:latin typeface="Microsoft Sans Serif"/>
                <a:cs typeface="Microsoft Sans Serif"/>
              </a:rPr>
              <a:t>detectar</a:t>
            </a:r>
            <a:r>
              <a:rPr sz="700" dirty="0">
                <a:latin typeface="Microsoft Sans Serif"/>
                <a:cs typeface="Microsoft Sans Serif"/>
              </a:rPr>
              <a:t> las </a:t>
            </a:r>
            <a:r>
              <a:rPr sz="700" spc="5" dirty="0">
                <a:latin typeface="Microsoft Sans Serif"/>
                <a:cs typeface="Microsoft Sans Serif"/>
              </a:rPr>
              <a:t>masas</a:t>
            </a:r>
            <a:r>
              <a:rPr sz="700" dirty="0">
                <a:latin typeface="Microsoft Sans Serif"/>
                <a:cs typeface="Microsoft Sans Serif"/>
              </a:rPr>
              <a:t> </a:t>
            </a:r>
            <a:r>
              <a:rPr sz="700" spc="20" dirty="0">
                <a:latin typeface="Microsoft Sans Serif"/>
                <a:cs typeface="Microsoft Sans Serif"/>
              </a:rPr>
              <a:t>del</a:t>
            </a:r>
            <a:r>
              <a:rPr sz="700" spc="-5" dirty="0">
                <a:latin typeface="Microsoft Sans Serif"/>
                <a:cs typeface="Microsoft Sans Serif"/>
              </a:rPr>
              <a:t> </a:t>
            </a:r>
            <a:r>
              <a:rPr sz="700" spc="25" dirty="0">
                <a:latin typeface="Microsoft Sans Serif"/>
                <a:cs typeface="Microsoft Sans Serif"/>
              </a:rPr>
              <a:t>campo</a:t>
            </a:r>
            <a:r>
              <a:rPr sz="700" dirty="0">
                <a:latin typeface="Microsoft Sans Serif"/>
                <a:cs typeface="Microsoft Sans Serif"/>
              </a:rPr>
              <a:t> </a:t>
            </a:r>
            <a:r>
              <a:rPr sz="700" spc="20" dirty="0">
                <a:latin typeface="Microsoft Sans Serif"/>
                <a:cs typeface="Microsoft Sans Serif"/>
              </a:rPr>
              <a:t>del </a:t>
            </a:r>
            <a:r>
              <a:rPr sz="700" spc="-170" dirty="0">
                <a:latin typeface="Microsoft Sans Serif"/>
                <a:cs typeface="Microsoft Sans Serif"/>
              </a:rPr>
              <a:t> </a:t>
            </a:r>
            <a:r>
              <a:rPr sz="700" spc="35" dirty="0">
                <a:latin typeface="Microsoft Sans Serif"/>
                <a:cs typeface="Microsoft Sans Serif"/>
              </a:rPr>
              <a:t>rotor. </a:t>
            </a:r>
            <a:r>
              <a:rPr sz="700" spc="-30" dirty="0">
                <a:latin typeface="Microsoft Sans Serif"/>
                <a:cs typeface="Microsoft Sans Serif"/>
              </a:rPr>
              <a:t>El </a:t>
            </a:r>
            <a:r>
              <a:rPr sz="700" spc="40" dirty="0">
                <a:latin typeface="Microsoft Sans Serif"/>
                <a:cs typeface="Microsoft Sans Serif"/>
              </a:rPr>
              <a:t>método </a:t>
            </a:r>
            <a:r>
              <a:rPr sz="700" spc="20" dirty="0">
                <a:latin typeface="Microsoft Sans Serif"/>
                <a:cs typeface="Microsoft Sans Serif"/>
              </a:rPr>
              <a:t>de </a:t>
            </a:r>
            <a:r>
              <a:rPr sz="700" spc="25" dirty="0">
                <a:latin typeface="Microsoft Sans Serif"/>
                <a:cs typeface="Microsoft Sans Serif"/>
              </a:rPr>
              <a:t>protección depende </a:t>
            </a:r>
            <a:r>
              <a:rPr sz="700" spc="20" dirty="0">
                <a:latin typeface="Microsoft Sans Serif"/>
                <a:cs typeface="Microsoft Sans Serif"/>
              </a:rPr>
              <a:t>del </a:t>
            </a:r>
            <a:r>
              <a:rPr sz="700" spc="35" dirty="0">
                <a:latin typeface="Microsoft Sans Serif"/>
                <a:cs typeface="Microsoft Sans Serif"/>
              </a:rPr>
              <a:t>tipo </a:t>
            </a:r>
            <a:r>
              <a:rPr sz="700" spc="20" dirty="0">
                <a:latin typeface="Microsoft Sans Serif"/>
                <a:cs typeface="Microsoft Sans Serif"/>
              </a:rPr>
              <a:t>de </a:t>
            </a:r>
            <a:r>
              <a:rPr sz="700" spc="15" dirty="0">
                <a:latin typeface="Microsoft Sans Serif"/>
                <a:cs typeface="Microsoft Sans Serif"/>
              </a:rPr>
              <a:t>sistema </a:t>
            </a:r>
            <a:r>
              <a:rPr sz="700" spc="20" dirty="0">
                <a:latin typeface="Microsoft Sans Serif"/>
                <a:cs typeface="Microsoft Sans Serif"/>
              </a:rPr>
              <a:t>de </a:t>
            </a:r>
            <a:r>
              <a:rPr sz="700" spc="15" dirty="0">
                <a:latin typeface="Microsoft Sans Serif"/>
                <a:cs typeface="Microsoft Sans Serif"/>
              </a:rPr>
              <a:t>excitación </a:t>
            </a:r>
            <a:r>
              <a:rPr sz="700" spc="20" dirty="0">
                <a:latin typeface="Microsoft Sans Serif"/>
                <a:cs typeface="Microsoft Sans Serif"/>
              </a:rPr>
              <a:t> utilizado. </a:t>
            </a:r>
            <a:r>
              <a:rPr sz="700" spc="-10" dirty="0">
                <a:latin typeface="Microsoft Sans Serif"/>
                <a:cs typeface="Microsoft Sans Serif"/>
              </a:rPr>
              <a:t>Esta </a:t>
            </a:r>
            <a:r>
              <a:rPr sz="700" spc="5" dirty="0">
                <a:latin typeface="Microsoft Sans Serif"/>
                <a:cs typeface="Microsoft Sans Serif"/>
              </a:rPr>
              <a:t>sección </a:t>
            </a:r>
            <a:r>
              <a:rPr sz="700" spc="10" dirty="0">
                <a:latin typeface="Microsoft Sans Serif"/>
                <a:cs typeface="Microsoft Sans Serif"/>
              </a:rPr>
              <a:t>analiza cinco </a:t>
            </a:r>
            <a:r>
              <a:rPr sz="700" spc="30" dirty="0">
                <a:latin typeface="Microsoft Sans Serif"/>
                <a:cs typeface="Microsoft Sans Serif"/>
              </a:rPr>
              <a:t>métodos </a:t>
            </a:r>
            <a:r>
              <a:rPr sz="700" spc="25" dirty="0">
                <a:latin typeface="Microsoft Sans Serif"/>
                <a:cs typeface="Microsoft Sans Serif"/>
              </a:rPr>
              <a:t>para </a:t>
            </a:r>
            <a:r>
              <a:rPr sz="700" spc="10" dirty="0">
                <a:latin typeface="Microsoft Sans Serif"/>
                <a:cs typeface="Microsoft Sans Serif"/>
              </a:rPr>
              <a:t>la </a:t>
            </a:r>
            <a:r>
              <a:rPr sz="700" spc="20" dirty="0">
                <a:latin typeface="Microsoft Sans Serif"/>
                <a:cs typeface="Microsoft Sans Serif"/>
              </a:rPr>
              <a:t>detección del </a:t>
            </a:r>
            <a:r>
              <a:rPr sz="700" spc="35" dirty="0">
                <a:latin typeface="Microsoft Sans Serif"/>
                <a:cs typeface="Microsoft Sans Serif"/>
              </a:rPr>
              <a:t>terreno </a:t>
            </a:r>
            <a:r>
              <a:rPr sz="700" spc="40" dirty="0">
                <a:latin typeface="Microsoft Sans Serif"/>
                <a:cs typeface="Microsoft Sans Serif"/>
              </a:rPr>
              <a:t> </a:t>
            </a:r>
            <a:r>
              <a:rPr sz="700" spc="20" dirty="0">
                <a:latin typeface="Microsoft Sans Serif"/>
                <a:cs typeface="Microsoft Sans Serif"/>
              </a:rPr>
              <a:t>en</a:t>
            </a:r>
            <a:r>
              <a:rPr sz="700" spc="-10" dirty="0">
                <a:latin typeface="Microsoft Sans Serif"/>
                <a:cs typeface="Microsoft Sans Serif"/>
              </a:rPr>
              <a:t> </a:t>
            </a:r>
            <a:r>
              <a:rPr sz="700" spc="10" dirty="0">
                <a:latin typeface="Microsoft Sans Serif"/>
                <a:cs typeface="Microsoft Sans Serif"/>
              </a:rPr>
              <a:t>el</a:t>
            </a:r>
            <a:r>
              <a:rPr sz="700" spc="-5" dirty="0">
                <a:latin typeface="Microsoft Sans Serif"/>
                <a:cs typeface="Microsoft Sans Serif"/>
              </a:rPr>
              <a:t> </a:t>
            </a:r>
            <a:r>
              <a:rPr sz="700" spc="20" dirty="0">
                <a:latin typeface="Microsoft Sans Serif"/>
                <a:cs typeface="Microsoft Sans Serif"/>
              </a:rPr>
              <a:t>campo.</a:t>
            </a:r>
            <a:endParaRPr sz="700">
              <a:latin typeface="Microsoft Sans Serif"/>
              <a:cs typeface="Microsoft Sans Serif"/>
            </a:endParaRPr>
          </a:p>
        </p:txBody>
      </p:sp>
      <p:sp>
        <p:nvSpPr>
          <p:cNvPr id="43" name="object 43"/>
          <p:cNvSpPr txBox="1"/>
          <p:nvPr/>
        </p:nvSpPr>
        <p:spPr>
          <a:xfrm>
            <a:off x="1937539" y="2039522"/>
            <a:ext cx="4768001" cy="753110"/>
          </a:xfrm>
          <a:prstGeom prst="rect">
            <a:avLst/>
          </a:prstGeom>
        </p:spPr>
        <p:txBody>
          <a:bodyPr vert="horz" wrap="square" lIns="0" tIns="27940" rIns="0" bIns="0" rtlCol="0">
            <a:spAutoFit/>
          </a:bodyPr>
          <a:lstStyle/>
          <a:p>
            <a:pPr marL="169545" indent="-157480">
              <a:lnSpc>
                <a:spcPct val="100000"/>
              </a:lnSpc>
              <a:spcBef>
                <a:spcPts val="220"/>
              </a:spcBef>
              <a:buSzPct val="138461"/>
              <a:buChar char="•"/>
              <a:tabLst>
                <a:tab pos="170180" algn="l"/>
              </a:tabLst>
            </a:pPr>
            <a:r>
              <a:rPr sz="650" spc="10" dirty="0">
                <a:latin typeface="Microsoft Sans Serif"/>
                <a:cs typeface="Microsoft Sans Serif"/>
              </a:rPr>
              <a:t>Peligros</a:t>
            </a:r>
            <a:r>
              <a:rPr sz="650" spc="-15" dirty="0">
                <a:latin typeface="Microsoft Sans Serif"/>
                <a:cs typeface="Microsoft Sans Serif"/>
              </a:rPr>
              <a:t> </a:t>
            </a:r>
            <a:r>
              <a:rPr sz="650" spc="20" dirty="0">
                <a:latin typeface="Microsoft Sans Serif"/>
                <a:cs typeface="Microsoft Sans Serif"/>
              </a:rPr>
              <a:t>de</a:t>
            </a:r>
            <a:r>
              <a:rPr sz="650" spc="-15" dirty="0">
                <a:latin typeface="Microsoft Sans Serif"/>
                <a:cs typeface="Microsoft Sans Serif"/>
              </a:rPr>
              <a:t> </a:t>
            </a:r>
            <a:r>
              <a:rPr sz="650" spc="10" dirty="0">
                <a:latin typeface="Microsoft Sans Serif"/>
                <a:cs typeface="Microsoft Sans Serif"/>
              </a:rPr>
              <a:t>fallas</a:t>
            </a:r>
            <a:r>
              <a:rPr sz="650" spc="-15" dirty="0">
                <a:latin typeface="Microsoft Sans Serif"/>
                <a:cs typeface="Microsoft Sans Serif"/>
              </a:rPr>
              <a:t> </a:t>
            </a:r>
            <a:r>
              <a:rPr sz="650" spc="20" dirty="0">
                <a:latin typeface="Microsoft Sans Serif"/>
                <a:cs typeface="Microsoft Sans Serif"/>
              </a:rPr>
              <a:t>de</a:t>
            </a:r>
            <a:r>
              <a:rPr sz="650" spc="-10" dirty="0">
                <a:latin typeface="Microsoft Sans Serif"/>
                <a:cs typeface="Microsoft Sans Serif"/>
              </a:rPr>
              <a:t> </a:t>
            </a:r>
            <a:r>
              <a:rPr sz="650" spc="25" dirty="0">
                <a:latin typeface="Microsoft Sans Serif"/>
                <a:cs typeface="Microsoft Sans Serif"/>
              </a:rPr>
              <a:t>campo</a:t>
            </a:r>
            <a:endParaRPr sz="650">
              <a:latin typeface="Microsoft Sans Serif"/>
              <a:cs typeface="Microsoft Sans Serif"/>
            </a:endParaRPr>
          </a:p>
          <a:p>
            <a:pPr marL="169545" indent="-157480">
              <a:lnSpc>
                <a:spcPct val="100000"/>
              </a:lnSpc>
              <a:spcBef>
                <a:spcPts val="520"/>
              </a:spcBef>
              <a:buSzPct val="163636"/>
              <a:buChar char="•"/>
              <a:tabLst>
                <a:tab pos="170180" algn="l"/>
              </a:tabLst>
            </a:pPr>
            <a:r>
              <a:rPr sz="550" spc="10" dirty="0">
                <a:latin typeface="Microsoft Sans Serif"/>
                <a:cs typeface="Microsoft Sans Serif"/>
              </a:rPr>
              <a:t>Protección</a:t>
            </a:r>
            <a:r>
              <a:rPr sz="550" spc="-10" dirty="0">
                <a:latin typeface="Microsoft Sans Serif"/>
                <a:cs typeface="Microsoft Sans Serif"/>
              </a:rPr>
              <a:t> </a:t>
            </a:r>
            <a:r>
              <a:rPr sz="550" spc="15" dirty="0">
                <a:latin typeface="Microsoft Sans Serif"/>
                <a:cs typeface="Microsoft Sans Serif"/>
              </a:rPr>
              <a:t>del</a:t>
            </a:r>
            <a:r>
              <a:rPr sz="550" spc="-5" dirty="0">
                <a:latin typeface="Microsoft Sans Serif"/>
                <a:cs typeface="Microsoft Sans Serif"/>
              </a:rPr>
              <a:t> </a:t>
            </a:r>
            <a:r>
              <a:rPr sz="550" spc="25" dirty="0">
                <a:latin typeface="Microsoft Sans Serif"/>
                <a:cs typeface="Microsoft Sans Serif"/>
              </a:rPr>
              <a:t>terreno</a:t>
            </a:r>
            <a:r>
              <a:rPr sz="550" spc="-5" dirty="0">
                <a:latin typeface="Microsoft Sans Serif"/>
                <a:cs typeface="Microsoft Sans Serif"/>
              </a:rPr>
              <a:t> </a:t>
            </a:r>
            <a:r>
              <a:rPr sz="550" spc="15" dirty="0">
                <a:latin typeface="Microsoft Sans Serif"/>
                <a:cs typeface="Microsoft Sans Serif"/>
              </a:rPr>
              <a:t>en</a:t>
            </a:r>
            <a:r>
              <a:rPr sz="550" spc="-5" dirty="0">
                <a:latin typeface="Microsoft Sans Serif"/>
                <a:cs typeface="Microsoft Sans Serif"/>
              </a:rPr>
              <a:t> </a:t>
            </a:r>
            <a:r>
              <a:rPr sz="550" spc="10" dirty="0">
                <a:latin typeface="Microsoft Sans Serif"/>
                <a:cs typeface="Microsoft Sans Serif"/>
              </a:rPr>
              <a:t>el</a:t>
            </a:r>
            <a:r>
              <a:rPr sz="550" spc="-5" dirty="0">
                <a:latin typeface="Microsoft Sans Serif"/>
                <a:cs typeface="Microsoft Sans Serif"/>
              </a:rPr>
              <a:t> </a:t>
            </a:r>
            <a:r>
              <a:rPr sz="550" spc="20" dirty="0">
                <a:latin typeface="Microsoft Sans Serif"/>
                <a:cs typeface="Microsoft Sans Serif"/>
              </a:rPr>
              <a:t>campo</a:t>
            </a:r>
            <a:endParaRPr sz="550">
              <a:latin typeface="Microsoft Sans Serif"/>
              <a:cs typeface="Microsoft Sans Serif"/>
            </a:endParaRPr>
          </a:p>
          <a:p>
            <a:pPr marL="169545" indent="-157480">
              <a:lnSpc>
                <a:spcPct val="100000"/>
              </a:lnSpc>
              <a:spcBef>
                <a:spcPts val="430"/>
              </a:spcBef>
              <a:buSzPct val="138461"/>
              <a:buChar char="•"/>
              <a:tabLst>
                <a:tab pos="170180" algn="l"/>
              </a:tabLst>
            </a:pPr>
            <a:r>
              <a:rPr sz="650" spc="10" dirty="0">
                <a:latin typeface="Microsoft Sans Serif"/>
                <a:cs typeface="Microsoft Sans Serif"/>
              </a:rPr>
              <a:t>Consideraciones</a:t>
            </a:r>
            <a:r>
              <a:rPr sz="650" spc="-20" dirty="0">
                <a:latin typeface="Microsoft Sans Serif"/>
                <a:cs typeface="Microsoft Sans Serif"/>
              </a:rPr>
              <a:t> </a:t>
            </a:r>
            <a:r>
              <a:rPr sz="650" spc="20" dirty="0">
                <a:latin typeface="Microsoft Sans Serif"/>
                <a:cs typeface="Microsoft Sans Serif"/>
              </a:rPr>
              <a:t>de</a:t>
            </a:r>
            <a:r>
              <a:rPr sz="650" spc="-20" dirty="0">
                <a:latin typeface="Microsoft Sans Serif"/>
                <a:cs typeface="Microsoft Sans Serif"/>
              </a:rPr>
              <a:t> </a:t>
            </a:r>
            <a:r>
              <a:rPr sz="650" spc="25" dirty="0">
                <a:latin typeface="Microsoft Sans Serif"/>
                <a:cs typeface="Microsoft Sans Serif"/>
              </a:rPr>
              <a:t>tropiezo</a:t>
            </a:r>
            <a:endParaRPr sz="650">
              <a:latin typeface="Microsoft Sans Serif"/>
              <a:cs typeface="Microsoft Sans Serif"/>
            </a:endParaRPr>
          </a:p>
          <a:p>
            <a:pPr marL="169545" indent="-157480">
              <a:lnSpc>
                <a:spcPct val="100000"/>
              </a:lnSpc>
              <a:spcBef>
                <a:spcPts val="470"/>
              </a:spcBef>
              <a:buSzPct val="150000"/>
              <a:buChar char="•"/>
              <a:tabLst>
                <a:tab pos="170180" algn="l"/>
              </a:tabLst>
            </a:pPr>
            <a:r>
              <a:rPr sz="600" dirty="0">
                <a:latin typeface="Microsoft Sans Serif"/>
                <a:cs typeface="Microsoft Sans Serif"/>
              </a:rPr>
              <a:t>Selección</a:t>
            </a:r>
            <a:r>
              <a:rPr sz="600" spc="-5" dirty="0">
                <a:latin typeface="Microsoft Sans Serif"/>
                <a:cs typeface="Microsoft Sans Serif"/>
              </a:rPr>
              <a:t> </a:t>
            </a:r>
            <a:r>
              <a:rPr sz="600" spc="5" dirty="0">
                <a:latin typeface="Microsoft Sans Serif"/>
                <a:cs typeface="Microsoft Sans Serif"/>
              </a:rPr>
              <a:t>y</a:t>
            </a:r>
            <a:r>
              <a:rPr sz="600" dirty="0">
                <a:latin typeface="Microsoft Sans Serif"/>
                <a:cs typeface="Microsoft Sans Serif"/>
              </a:rPr>
              <a:t> </a:t>
            </a:r>
            <a:r>
              <a:rPr sz="600" spc="20" dirty="0">
                <a:latin typeface="Microsoft Sans Serif"/>
                <a:cs typeface="Microsoft Sans Serif"/>
              </a:rPr>
              <a:t>configuración</a:t>
            </a:r>
            <a:r>
              <a:rPr sz="600" dirty="0">
                <a:latin typeface="Microsoft Sans Serif"/>
                <a:cs typeface="Microsoft Sans Serif"/>
              </a:rPr>
              <a:t> </a:t>
            </a:r>
            <a:r>
              <a:rPr sz="600" spc="15" dirty="0">
                <a:latin typeface="Microsoft Sans Serif"/>
                <a:cs typeface="Microsoft Sans Serif"/>
              </a:rPr>
              <a:t>del</a:t>
            </a:r>
            <a:r>
              <a:rPr sz="600" spc="-5" dirty="0">
                <a:latin typeface="Microsoft Sans Serif"/>
                <a:cs typeface="Microsoft Sans Serif"/>
              </a:rPr>
              <a:t> </a:t>
            </a:r>
            <a:r>
              <a:rPr sz="600" spc="15" dirty="0">
                <a:latin typeface="Microsoft Sans Serif"/>
                <a:cs typeface="Microsoft Sans Serif"/>
              </a:rPr>
              <a:t>relé</a:t>
            </a:r>
            <a:r>
              <a:rPr sz="600" dirty="0">
                <a:latin typeface="Microsoft Sans Serif"/>
                <a:cs typeface="Microsoft Sans Serif"/>
              </a:rPr>
              <a:t> </a:t>
            </a:r>
            <a:r>
              <a:rPr sz="600" spc="20" dirty="0">
                <a:latin typeface="Microsoft Sans Serif"/>
                <a:cs typeface="Microsoft Sans Serif"/>
              </a:rPr>
              <a:t>de</a:t>
            </a:r>
            <a:r>
              <a:rPr sz="600" dirty="0">
                <a:latin typeface="Microsoft Sans Serif"/>
                <a:cs typeface="Microsoft Sans Serif"/>
              </a:rPr>
              <a:t> </a:t>
            </a:r>
            <a:r>
              <a:rPr sz="600" spc="25" dirty="0">
                <a:latin typeface="Microsoft Sans Serif"/>
                <a:cs typeface="Microsoft Sans Serif"/>
              </a:rPr>
              <a:t>tierra</a:t>
            </a:r>
            <a:r>
              <a:rPr sz="600" dirty="0">
                <a:latin typeface="Microsoft Sans Serif"/>
                <a:cs typeface="Microsoft Sans Serif"/>
              </a:rPr>
              <a:t> </a:t>
            </a:r>
            <a:r>
              <a:rPr sz="600" spc="20" dirty="0">
                <a:latin typeface="Microsoft Sans Serif"/>
                <a:cs typeface="Microsoft Sans Serif"/>
              </a:rPr>
              <a:t>de</a:t>
            </a:r>
            <a:r>
              <a:rPr sz="600" spc="-5" dirty="0">
                <a:latin typeface="Microsoft Sans Serif"/>
                <a:cs typeface="Microsoft Sans Serif"/>
              </a:rPr>
              <a:t> </a:t>
            </a:r>
            <a:r>
              <a:rPr sz="600" spc="20" dirty="0">
                <a:latin typeface="Microsoft Sans Serif"/>
                <a:cs typeface="Microsoft Sans Serif"/>
              </a:rPr>
              <a:t>campo</a:t>
            </a:r>
            <a:endParaRPr sz="600">
              <a:latin typeface="Microsoft Sans Serif"/>
              <a:cs typeface="Microsoft Sans Serif"/>
            </a:endParaRPr>
          </a:p>
          <a:p>
            <a:pPr marL="169545" indent="-157480">
              <a:lnSpc>
                <a:spcPct val="100000"/>
              </a:lnSpc>
              <a:spcBef>
                <a:spcPts val="515"/>
              </a:spcBef>
              <a:buSzPct val="163636"/>
              <a:buChar char="•"/>
              <a:tabLst>
                <a:tab pos="170180" algn="l"/>
              </a:tabLst>
            </a:pPr>
            <a:r>
              <a:rPr sz="550" spc="15" dirty="0">
                <a:latin typeface="Microsoft Sans Serif"/>
                <a:cs typeface="Microsoft Sans Serif"/>
              </a:rPr>
              <a:t>Sobrecorriente</a:t>
            </a:r>
            <a:r>
              <a:rPr sz="550" spc="-20" dirty="0">
                <a:latin typeface="Microsoft Sans Serif"/>
                <a:cs typeface="Microsoft Sans Serif"/>
              </a:rPr>
              <a:t> </a:t>
            </a:r>
            <a:r>
              <a:rPr sz="550" spc="15" dirty="0">
                <a:latin typeface="Microsoft Sans Serif"/>
                <a:cs typeface="Microsoft Sans Serif"/>
              </a:rPr>
              <a:t>de</a:t>
            </a:r>
            <a:r>
              <a:rPr sz="550" spc="-20" dirty="0">
                <a:latin typeface="Microsoft Sans Serif"/>
                <a:cs typeface="Microsoft Sans Serif"/>
              </a:rPr>
              <a:t> </a:t>
            </a:r>
            <a:r>
              <a:rPr sz="550" spc="20" dirty="0">
                <a:latin typeface="Microsoft Sans Serif"/>
                <a:cs typeface="Microsoft Sans Serif"/>
              </a:rPr>
              <a:t>campo</a:t>
            </a:r>
            <a:endParaRPr sz="550">
              <a:latin typeface="Microsoft Sans Serif"/>
              <a:cs typeface="Microsoft Sans Serif"/>
            </a:endParaRPr>
          </a:p>
        </p:txBody>
      </p:sp>
      <p:sp>
        <p:nvSpPr>
          <p:cNvPr id="44" name="object 44"/>
          <p:cNvSpPr txBox="1"/>
          <p:nvPr/>
        </p:nvSpPr>
        <p:spPr>
          <a:xfrm>
            <a:off x="9100215" y="2650981"/>
            <a:ext cx="7352133" cy="1075423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sz="650" spc="-15" dirty="0">
                <a:latin typeface="Microsoft Sans Serif"/>
                <a:cs typeface="Microsoft Sans Serif"/>
              </a:rPr>
              <a:t>A. </a:t>
            </a:r>
            <a:r>
              <a:rPr sz="650" spc="15" dirty="0">
                <a:latin typeface="Microsoft Sans Serif"/>
                <a:cs typeface="Microsoft Sans Serif"/>
              </a:rPr>
              <a:t>Usando</a:t>
            </a:r>
            <a:r>
              <a:rPr sz="650" spc="-15" dirty="0">
                <a:latin typeface="Microsoft Sans Serif"/>
                <a:cs typeface="Microsoft Sans Serif"/>
              </a:rPr>
              <a:t> </a:t>
            </a:r>
            <a:r>
              <a:rPr sz="650" spc="25" dirty="0">
                <a:latin typeface="Microsoft Sans Serif"/>
                <a:cs typeface="Microsoft Sans Serif"/>
              </a:rPr>
              <a:t>una</a:t>
            </a:r>
            <a:r>
              <a:rPr sz="650" spc="-15" dirty="0">
                <a:latin typeface="Microsoft Sans Serif"/>
                <a:cs typeface="Microsoft Sans Serif"/>
              </a:rPr>
              <a:t> </a:t>
            </a:r>
            <a:r>
              <a:rPr sz="650" spc="30" dirty="0">
                <a:latin typeface="Microsoft Sans Serif"/>
                <a:cs typeface="Microsoft Sans Serif"/>
              </a:rPr>
              <a:t>fuente</a:t>
            </a:r>
            <a:r>
              <a:rPr sz="650" spc="-15" dirty="0">
                <a:latin typeface="Microsoft Sans Serif"/>
                <a:cs typeface="Microsoft Sans Serif"/>
              </a:rPr>
              <a:t> </a:t>
            </a:r>
            <a:r>
              <a:rPr sz="650" spc="20" dirty="0">
                <a:latin typeface="Microsoft Sans Serif"/>
                <a:cs typeface="Microsoft Sans Serif"/>
              </a:rPr>
              <a:t>de</a:t>
            </a:r>
            <a:r>
              <a:rPr sz="650" spc="-15" dirty="0">
                <a:latin typeface="Microsoft Sans Serif"/>
                <a:cs typeface="Microsoft Sans Serif"/>
              </a:rPr>
              <a:t> </a:t>
            </a:r>
            <a:r>
              <a:rPr sz="650" spc="-60" dirty="0">
                <a:latin typeface="Microsoft Sans Serif"/>
                <a:cs typeface="Microsoft Sans Serif"/>
              </a:rPr>
              <a:t>CC</a:t>
            </a:r>
            <a:endParaRPr sz="650">
              <a:latin typeface="Microsoft Sans Serif"/>
              <a:cs typeface="Microsoft Sans Serif"/>
            </a:endParaRPr>
          </a:p>
          <a:p>
            <a:pPr marL="12700" marR="5080" indent="153670">
              <a:lnSpc>
                <a:spcPct val="143100"/>
              </a:lnSpc>
              <a:spcBef>
                <a:spcPts val="260"/>
              </a:spcBef>
            </a:pPr>
            <a:r>
              <a:rPr sz="700" spc="-30" dirty="0">
                <a:latin typeface="Microsoft Sans Serif"/>
                <a:cs typeface="Microsoft Sans Serif"/>
              </a:rPr>
              <a:t>El </a:t>
            </a:r>
            <a:r>
              <a:rPr sz="700" spc="20" dirty="0">
                <a:latin typeface="Microsoft Sans Serif"/>
                <a:cs typeface="Microsoft Sans Serif"/>
              </a:rPr>
              <a:t>esquema </a:t>
            </a:r>
            <a:r>
              <a:rPr sz="700" spc="30" dirty="0">
                <a:latin typeface="Microsoft Sans Serif"/>
                <a:cs typeface="Microsoft Sans Serif"/>
              </a:rPr>
              <a:t>que </a:t>
            </a:r>
            <a:r>
              <a:rPr sz="700" spc="-5" dirty="0">
                <a:latin typeface="Microsoft Sans Serif"/>
                <a:cs typeface="Microsoft Sans Serif"/>
              </a:rPr>
              <a:t>se </a:t>
            </a:r>
            <a:r>
              <a:rPr sz="700" spc="30" dirty="0">
                <a:latin typeface="Microsoft Sans Serif"/>
                <a:cs typeface="Microsoft Sans Serif"/>
              </a:rPr>
              <a:t>muestra </a:t>
            </a:r>
            <a:r>
              <a:rPr sz="700" spc="20" dirty="0">
                <a:latin typeface="Microsoft Sans Serif"/>
                <a:cs typeface="Microsoft Sans Serif"/>
              </a:rPr>
              <a:t>en </a:t>
            </a:r>
            <a:r>
              <a:rPr sz="700" spc="10" dirty="0">
                <a:latin typeface="Microsoft Sans Serif"/>
                <a:cs typeface="Microsoft Sans Serif"/>
              </a:rPr>
              <a:t>la </a:t>
            </a:r>
            <a:r>
              <a:rPr sz="700" spc="-5" dirty="0">
                <a:latin typeface="Microsoft Sans Serif"/>
                <a:cs typeface="Microsoft Sans Serif"/>
              </a:rPr>
              <a:t>Fig. </a:t>
            </a:r>
            <a:r>
              <a:rPr sz="700" spc="10" dirty="0">
                <a:latin typeface="Microsoft Sans Serif"/>
                <a:cs typeface="Microsoft Sans Serif"/>
              </a:rPr>
              <a:t>1 </a:t>
            </a:r>
            <a:r>
              <a:rPr sz="700" spc="20" dirty="0">
                <a:latin typeface="Microsoft Sans Serif"/>
                <a:cs typeface="Microsoft Sans Serif"/>
              </a:rPr>
              <a:t>emplea </a:t>
            </a:r>
            <a:r>
              <a:rPr sz="700" spc="30" dirty="0">
                <a:latin typeface="Microsoft Sans Serif"/>
                <a:cs typeface="Microsoft Sans Serif"/>
              </a:rPr>
              <a:t>una fuente </a:t>
            </a:r>
            <a:r>
              <a:rPr sz="700" spc="20" dirty="0">
                <a:latin typeface="Microsoft Sans Serif"/>
                <a:cs typeface="Microsoft Sans Serif"/>
              </a:rPr>
              <a:t>de </a:t>
            </a:r>
            <a:r>
              <a:rPr sz="700" spc="-65" dirty="0">
                <a:latin typeface="Microsoft Sans Serif"/>
                <a:cs typeface="Microsoft Sans Serif"/>
              </a:rPr>
              <a:t>CC </a:t>
            </a:r>
            <a:r>
              <a:rPr sz="700" spc="20" dirty="0">
                <a:latin typeface="Microsoft Sans Serif"/>
                <a:cs typeface="Microsoft Sans Serif"/>
              </a:rPr>
              <a:t>en </a:t>
            </a:r>
            <a:r>
              <a:rPr sz="700" spc="25" dirty="0">
                <a:latin typeface="Microsoft Sans Serif"/>
                <a:cs typeface="Microsoft Sans Serif"/>
              </a:rPr>
              <a:t> </a:t>
            </a:r>
            <a:r>
              <a:rPr sz="700" spc="10" dirty="0">
                <a:latin typeface="Microsoft Sans Serif"/>
                <a:cs typeface="Microsoft Sans Serif"/>
              </a:rPr>
              <a:t>serie </a:t>
            </a:r>
            <a:r>
              <a:rPr sz="700" spc="20" dirty="0">
                <a:latin typeface="Microsoft Sans Serif"/>
                <a:cs typeface="Microsoft Sans Serif"/>
              </a:rPr>
              <a:t>con </a:t>
            </a:r>
            <a:r>
              <a:rPr sz="700" spc="30" dirty="0">
                <a:latin typeface="Microsoft Sans Serif"/>
                <a:cs typeface="Microsoft Sans Serif"/>
              </a:rPr>
              <a:t>una bobina </a:t>
            </a:r>
            <a:r>
              <a:rPr sz="700" spc="20" dirty="0">
                <a:latin typeface="Microsoft Sans Serif"/>
                <a:cs typeface="Microsoft Sans Serif"/>
              </a:rPr>
              <a:t>de relé de </a:t>
            </a:r>
            <a:r>
              <a:rPr sz="700" spc="25" dirty="0">
                <a:latin typeface="Microsoft Sans Serif"/>
                <a:cs typeface="Microsoft Sans Serif"/>
              </a:rPr>
              <a:t>sobretensión </a:t>
            </a:r>
            <a:r>
              <a:rPr sz="700" spc="30" dirty="0">
                <a:latin typeface="Microsoft Sans Serif"/>
                <a:cs typeface="Microsoft Sans Serif"/>
              </a:rPr>
              <a:t>que </a:t>
            </a:r>
            <a:r>
              <a:rPr sz="700" spc="10" dirty="0">
                <a:latin typeface="Microsoft Sans Serif"/>
                <a:cs typeface="Microsoft Sans Serif"/>
              </a:rPr>
              <a:t>está </a:t>
            </a:r>
            <a:r>
              <a:rPr sz="700" spc="15" dirty="0">
                <a:latin typeface="Microsoft Sans Serif"/>
                <a:cs typeface="Microsoft Sans Serif"/>
              </a:rPr>
              <a:t>conectada </a:t>
            </a:r>
            <a:r>
              <a:rPr sz="700" spc="30" dirty="0">
                <a:latin typeface="Microsoft Sans Serif"/>
                <a:cs typeface="Microsoft Sans Serif"/>
              </a:rPr>
              <a:t>entre </a:t>
            </a:r>
            <a:r>
              <a:rPr sz="700" spc="10" dirty="0">
                <a:latin typeface="Microsoft Sans Serif"/>
                <a:cs typeface="Microsoft Sans Serif"/>
              </a:rPr>
              <a:t>el </a:t>
            </a:r>
            <a:r>
              <a:rPr sz="700" spc="15" dirty="0">
                <a:latin typeface="Microsoft Sans Serif"/>
                <a:cs typeface="Microsoft Sans Serif"/>
              </a:rPr>
              <a:t> </a:t>
            </a:r>
            <a:r>
              <a:rPr sz="700" spc="20" dirty="0">
                <a:latin typeface="Microsoft Sans Serif"/>
                <a:cs typeface="Microsoft Sans Serif"/>
              </a:rPr>
              <a:t>lado</a:t>
            </a:r>
            <a:r>
              <a:rPr sz="700" spc="-5" dirty="0">
                <a:latin typeface="Microsoft Sans Serif"/>
                <a:cs typeface="Microsoft Sans Serif"/>
              </a:rPr>
              <a:t> </a:t>
            </a:r>
            <a:r>
              <a:rPr sz="700" spc="25" dirty="0">
                <a:latin typeface="Microsoft Sans Serif"/>
                <a:cs typeface="Microsoft Sans Serif"/>
              </a:rPr>
              <a:t>negativo</a:t>
            </a:r>
            <a:r>
              <a:rPr sz="700" dirty="0">
                <a:latin typeface="Microsoft Sans Serif"/>
                <a:cs typeface="Microsoft Sans Serif"/>
              </a:rPr>
              <a:t> </a:t>
            </a:r>
            <a:r>
              <a:rPr sz="700" spc="20" dirty="0">
                <a:latin typeface="Microsoft Sans Serif"/>
                <a:cs typeface="Microsoft Sans Serif"/>
              </a:rPr>
              <a:t>del</a:t>
            </a:r>
            <a:r>
              <a:rPr sz="700" dirty="0">
                <a:latin typeface="Microsoft Sans Serif"/>
                <a:cs typeface="Microsoft Sans Serif"/>
              </a:rPr>
              <a:t> </a:t>
            </a:r>
            <a:r>
              <a:rPr sz="700" spc="20" dirty="0">
                <a:latin typeface="Microsoft Sans Serif"/>
                <a:cs typeface="Microsoft Sans Serif"/>
              </a:rPr>
              <a:t>devanado</a:t>
            </a:r>
            <a:r>
              <a:rPr sz="700" dirty="0">
                <a:latin typeface="Microsoft Sans Serif"/>
                <a:cs typeface="Microsoft Sans Serif"/>
              </a:rPr>
              <a:t> </a:t>
            </a:r>
            <a:r>
              <a:rPr sz="700" spc="20" dirty="0">
                <a:latin typeface="Microsoft Sans Serif"/>
                <a:cs typeface="Microsoft Sans Serif"/>
              </a:rPr>
              <a:t>de</a:t>
            </a:r>
            <a:r>
              <a:rPr sz="700" spc="-5" dirty="0">
                <a:latin typeface="Microsoft Sans Serif"/>
                <a:cs typeface="Microsoft Sans Serif"/>
              </a:rPr>
              <a:t> </a:t>
            </a:r>
            <a:r>
              <a:rPr sz="700" spc="25" dirty="0">
                <a:latin typeface="Microsoft Sans Serif"/>
                <a:cs typeface="Microsoft Sans Serif"/>
              </a:rPr>
              <a:t>campo</a:t>
            </a:r>
            <a:r>
              <a:rPr sz="700" dirty="0">
                <a:latin typeface="Microsoft Sans Serif"/>
                <a:cs typeface="Microsoft Sans Serif"/>
              </a:rPr>
              <a:t> </a:t>
            </a:r>
            <a:r>
              <a:rPr sz="700" spc="20" dirty="0">
                <a:latin typeface="Microsoft Sans Serif"/>
                <a:cs typeface="Microsoft Sans Serif"/>
              </a:rPr>
              <a:t>del</a:t>
            </a:r>
            <a:r>
              <a:rPr sz="700" dirty="0">
                <a:latin typeface="Microsoft Sans Serif"/>
                <a:cs typeface="Microsoft Sans Serif"/>
              </a:rPr>
              <a:t> </a:t>
            </a:r>
            <a:r>
              <a:rPr sz="700" spc="30" dirty="0">
                <a:latin typeface="Microsoft Sans Serif"/>
                <a:cs typeface="Microsoft Sans Serif"/>
              </a:rPr>
              <a:t>generador</a:t>
            </a:r>
            <a:r>
              <a:rPr sz="700" dirty="0">
                <a:latin typeface="Microsoft Sans Serif"/>
                <a:cs typeface="Microsoft Sans Serif"/>
              </a:rPr>
              <a:t> </a:t>
            </a:r>
            <a:r>
              <a:rPr sz="700" spc="5" dirty="0">
                <a:latin typeface="Microsoft Sans Serif"/>
                <a:cs typeface="Microsoft Sans Serif"/>
              </a:rPr>
              <a:t>y</a:t>
            </a:r>
            <a:r>
              <a:rPr sz="700" dirty="0">
                <a:latin typeface="Microsoft Sans Serif"/>
                <a:cs typeface="Microsoft Sans Serif"/>
              </a:rPr>
              <a:t> </a:t>
            </a:r>
            <a:r>
              <a:rPr sz="700" spc="25" dirty="0">
                <a:latin typeface="Microsoft Sans Serif"/>
                <a:cs typeface="Microsoft Sans Serif"/>
              </a:rPr>
              <a:t>tierra.</a:t>
            </a:r>
            <a:r>
              <a:rPr sz="700" spc="-5" dirty="0">
                <a:latin typeface="Microsoft Sans Serif"/>
                <a:cs typeface="Microsoft Sans Serif"/>
              </a:rPr>
              <a:t> </a:t>
            </a:r>
            <a:r>
              <a:rPr sz="700" spc="-10" dirty="0">
                <a:latin typeface="Microsoft Sans Serif"/>
                <a:cs typeface="Microsoft Sans Serif"/>
              </a:rPr>
              <a:t>Este</a:t>
            </a:r>
            <a:r>
              <a:rPr sz="700" dirty="0">
                <a:latin typeface="Microsoft Sans Serif"/>
                <a:cs typeface="Microsoft Sans Serif"/>
              </a:rPr>
              <a:t> </a:t>
            </a:r>
            <a:r>
              <a:rPr sz="700" spc="20" dirty="0">
                <a:latin typeface="Microsoft Sans Serif"/>
                <a:cs typeface="Microsoft Sans Serif"/>
              </a:rPr>
              <a:t>esquema </a:t>
            </a:r>
            <a:r>
              <a:rPr sz="700" spc="-170" dirty="0">
                <a:latin typeface="Microsoft Sans Serif"/>
                <a:cs typeface="Microsoft Sans Serif"/>
              </a:rPr>
              <a:t> </a:t>
            </a:r>
            <a:r>
              <a:rPr sz="700" spc="-5" dirty="0">
                <a:latin typeface="Microsoft Sans Serif"/>
                <a:cs typeface="Microsoft Sans Serif"/>
              </a:rPr>
              <a:t>se </a:t>
            </a:r>
            <a:r>
              <a:rPr sz="700" spc="20" dirty="0">
                <a:latin typeface="Microsoft Sans Serif"/>
                <a:cs typeface="Microsoft Sans Serif"/>
              </a:rPr>
              <a:t>utiliza en </a:t>
            </a:r>
            <a:r>
              <a:rPr sz="700" spc="25" dirty="0">
                <a:latin typeface="Microsoft Sans Serif"/>
                <a:cs typeface="Microsoft Sans Serif"/>
              </a:rPr>
              <a:t>generadores </a:t>
            </a:r>
            <a:r>
              <a:rPr sz="700" spc="20" dirty="0">
                <a:latin typeface="Microsoft Sans Serif"/>
                <a:cs typeface="Microsoft Sans Serif"/>
              </a:rPr>
              <a:t>con </a:t>
            </a:r>
            <a:r>
              <a:rPr sz="700" spc="5" dirty="0">
                <a:latin typeface="Microsoft Sans Serif"/>
                <a:cs typeface="Microsoft Sans Serif"/>
              </a:rPr>
              <a:t>escobillas. </a:t>
            </a:r>
            <a:r>
              <a:rPr sz="700" spc="15" dirty="0">
                <a:latin typeface="Microsoft Sans Serif"/>
                <a:cs typeface="Microsoft Sans Serif"/>
              </a:rPr>
              <a:t>Una </a:t>
            </a:r>
            <a:r>
              <a:rPr sz="700" spc="30" dirty="0">
                <a:latin typeface="Microsoft Sans Serif"/>
                <a:cs typeface="Microsoft Sans Serif"/>
              </a:rPr>
              <a:t>tierra </a:t>
            </a:r>
            <a:r>
              <a:rPr sz="700" spc="20" dirty="0">
                <a:latin typeface="Microsoft Sans Serif"/>
                <a:cs typeface="Microsoft Sans Serif"/>
              </a:rPr>
              <a:t>en cualquier </a:t>
            </a:r>
            <a:r>
              <a:rPr sz="700" spc="30" dirty="0">
                <a:latin typeface="Microsoft Sans Serif"/>
                <a:cs typeface="Microsoft Sans Serif"/>
              </a:rPr>
              <a:t>parte </a:t>
            </a:r>
            <a:r>
              <a:rPr sz="700" spc="20" dirty="0">
                <a:latin typeface="Microsoft Sans Serif"/>
                <a:cs typeface="Microsoft Sans Serif"/>
              </a:rPr>
              <a:t>del </a:t>
            </a:r>
            <a:r>
              <a:rPr sz="700" spc="25" dirty="0">
                <a:latin typeface="Microsoft Sans Serif"/>
                <a:cs typeface="Microsoft Sans Serif"/>
              </a:rPr>
              <a:t> campo </a:t>
            </a:r>
            <a:r>
              <a:rPr sz="700" spc="20" dirty="0">
                <a:latin typeface="Microsoft Sans Serif"/>
                <a:cs typeface="Microsoft Sans Serif"/>
              </a:rPr>
              <a:t>provoca </a:t>
            </a:r>
            <a:r>
              <a:rPr sz="700" spc="25" dirty="0">
                <a:latin typeface="Microsoft Sans Serif"/>
                <a:cs typeface="Microsoft Sans Serif"/>
              </a:rPr>
              <a:t>corriente </a:t>
            </a:r>
            <a:r>
              <a:rPr sz="700" dirty="0">
                <a:latin typeface="Microsoft Sans Serif"/>
                <a:cs typeface="Microsoft Sans Serif"/>
              </a:rPr>
              <a:t>a </a:t>
            </a:r>
            <a:r>
              <a:rPr sz="700" spc="15" dirty="0">
                <a:latin typeface="Microsoft Sans Serif"/>
                <a:cs typeface="Microsoft Sans Serif"/>
              </a:rPr>
              <a:t>través </a:t>
            </a:r>
            <a:r>
              <a:rPr sz="700" spc="20" dirty="0">
                <a:latin typeface="Microsoft Sans Serif"/>
                <a:cs typeface="Microsoft Sans Serif"/>
              </a:rPr>
              <a:t>del </a:t>
            </a:r>
            <a:r>
              <a:rPr sz="700" spc="15" dirty="0">
                <a:latin typeface="Microsoft Sans Serif"/>
                <a:cs typeface="Microsoft Sans Serif"/>
              </a:rPr>
              <a:t>relé. Una </a:t>
            </a:r>
            <a:r>
              <a:rPr sz="700" spc="10" dirty="0">
                <a:latin typeface="Microsoft Sans Serif"/>
                <a:cs typeface="Microsoft Sans Serif"/>
              </a:rPr>
              <a:t>escobilla </a:t>
            </a:r>
            <a:r>
              <a:rPr sz="700" spc="30" dirty="0">
                <a:latin typeface="Microsoft Sans Serif"/>
                <a:cs typeface="Microsoft Sans Serif"/>
              </a:rPr>
              <a:t>pone </a:t>
            </a:r>
            <a:r>
              <a:rPr sz="700" dirty="0">
                <a:latin typeface="Microsoft Sans Serif"/>
                <a:cs typeface="Microsoft Sans Serif"/>
              </a:rPr>
              <a:t>a </a:t>
            </a:r>
            <a:r>
              <a:rPr sz="700" spc="30" dirty="0">
                <a:latin typeface="Microsoft Sans Serif"/>
                <a:cs typeface="Microsoft Sans Serif"/>
              </a:rPr>
              <a:t>tierra </a:t>
            </a:r>
            <a:r>
              <a:rPr sz="700" spc="10" dirty="0">
                <a:latin typeface="Microsoft Sans Serif"/>
                <a:cs typeface="Microsoft Sans Serif"/>
              </a:rPr>
              <a:t>el eje </a:t>
            </a:r>
            <a:r>
              <a:rPr sz="700" spc="-175" dirty="0">
                <a:latin typeface="Microsoft Sans Serif"/>
                <a:cs typeface="Microsoft Sans Serif"/>
              </a:rPr>
              <a:t> </a:t>
            </a:r>
            <a:r>
              <a:rPr sz="700" spc="20" dirty="0">
                <a:latin typeface="Microsoft Sans Serif"/>
                <a:cs typeface="Microsoft Sans Serif"/>
              </a:rPr>
              <a:t>del</a:t>
            </a:r>
            <a:r>
              <a:rPr sz="700" spc="-5" dirty="0">
                <a:latin typeface="Microsoft Sans Serif"/>
                <a:cs typeface="Microsoft Sans Serif"/>
              </a:rPr>
              <a:t> </a:t>
            </a:r>
            <a:r>
              <a:rPr sz="700" spc="45" dirty="0">
                <a:latin typeface="Microsoft Sans Serif"/>
                <a:cs typeface="Microsoft Sans Serif"/>
              </a:rPr>
              <a:t>rotor</a:t>
            </a:r>
            <a:r>
              <a:rPr sz="700" dirty="0">
                <a:latin typeface="Microsoft Sans Serif"/>
                <a:cs typeface="Microsoft Sans Serif"/>
              </a:rPr>
              <a:t> </a:t>
            </a:r>
            <a:r>
              <a:rPr sz="700" spc="35" dirty="0">
                <a:latin typeface="Microsoft Sans Serif"/>
                <a:cs typeface="Microsoft Sans Serif"/>
              </a:rPr>
              <a:t>porque</a:t>
            </a:r>
            <a:r>
              <a:rPr sz="700" dirty="0">
                <a:latin typeface="Microsoft Sans Serif"/>
                <a:cs typeface="Microsoft Sans Serif"/>
              </a:rPr>
              <a:t> </a:t>
            </a:r>
            <a:r>
              <a:rPr sz="700" spc="10" dirty="0">
                <a:latin typeface="Microsoft Sans Serif"/>
                <a:cs typeface="Microsoft Sans Serif"/>
              </a:rPr>
              <a:t>la</a:t>
            </a:r>
            <a:r>
              <a:rPr sz="700" dirty="0">
                <a:latin typeface="Microsoft Sans Serif"/>
                <a:cs typeface="Microsoft Sans Serif"/>
              </a:rPr>
              <a:t> </a:t>
            </a:r>
            <a:r>
              <a:rPr sz="700" spc="15" dirty="0">
                <a:latin typeface="Microsoft Sans Serif"/>
                <a:cs typeface="Microsoft Sans Serif"/>
              </a:rPr>
              <a:t>película</a:t>
            </a:r>
            <a:r>
              <a:rPr sz="700" dirty="0">
                <a:latin typeface="Microsoft Sans Serif"/>
                <a:cs typeface="Microsoft Sans Serif"/>
              </a:rPr>
              <a:t> </a:t>
            </a:r>
            <a:r>
              <a:rPr sz="700" spc="20" dirty="0">
                <a:latin typeface="Microsoft Sans Serif"/>
                <a:cs typeface="Microsoft Sans Serif"/>
              </a:rPr>
              <a:t>del</a:t>
            </a:r>
            <a:r>
              <a:rPr sz="700" dirty="0">
                <a:latin typeface="Microsoft Sans Serif"/>
                <a:cs typeface="Microsoft Sans Serif"/>
              </a:rPr>
              <a:t> </a:t>
            </a:r>
            <a:r>
              <a:rPr sz="700" spc="20" dirty="0">
                <a:latin typeface="Microsoft Sans Serif"/>
                <a:cs typeface="Microsoft Sans Serif"/>
              </a:rPr>
              <a:t>cojinete</a:t>
            </a:r>
            <a:r>
              <a:rPr sz="700" spc="-5" dirty="0">
                <a:latin typeface="Microsoft Sans Serif"/>
                <a:cs typeface="Microsoft Sans Serif"/>
              </a:rPr>
              <a:t> </a:t>
            </a:r>
            <a:r>
              <a:rPr sz="700" spc="25" dirty="0">
                <a:latin typeface="Microsoft Sans Serif"/>
                <a:cs typeface="Microsoft Sans Serif"/>
              </a:rPr>
              <a:t>puede</a:t>
            </a:r>
            <a:r>
              <a:rPr sz="700" dirty="0">
                <a:latin typeface="Microsoft Sans Serif"/>
                <a:cs typeface="Microsoft Sans Serif"/>
              </a:rPr>
              <a:t> </a:t>
            </a:r>
            <a:r>
              <a:rPr sz="700" spc="25" dirty="0">
                <a:latin typeface="Microsoft Sans Serif"/>
                <a:cs typeface="Microsoft Sans Serif"/>
              </a:rPr>
              <a:t>insertar</a:t>
            </a:r>
            <a:r>
              <a:rPr sz="700" dirty="0">
                <a:latin typeface="Microsoft Sans Serif"/>
                <a:cs typeface="Microsoft Sans Serif"/>
              </a:rPr>
              <a:t> </a:t>
            </a:r>
            <a:r>
              <a:rPr sz="700" spc="20" dirty="0">
                <a:latin typeface="Microsoft Sans Serif"/>
                <a:cs typeface="Microsoft Sans Serif"/>
              </a:rPr>
              <a:t>suficiente</a:t>
            </a:r>
            <a:r>
              <a:rPr sz="700" dirty="0">
                <a:latin typeface="Microsoft Sans Serif"/>
                <a:cs typeface="Microsoft Sans Serif"/>
              </a:rPr>
              <a:t> </a:t>
            </a:r>
            <a:r>
              <a:rPr sz="700" spc="15" dirty="0">
                <a:latin typeface="Microsoft Sans Serif"/>
                <a:cs typeface="Microsoft Sans Serif"/>
              </a:rPr>
              <a:t>resistencia </a:t>
            </a:r>
            <a:r>
              <a:rPr sz="700" spc="-170" dirty="0">
                <a:latin typeface="Microsoft Sans Serif"/>
                <a:cs typeface="Microsoft Sans Serif"/>
              </a:rPr>
              <a:t> </a:t>
            </a:r>
            <a:r>
              <a:rPr sz="700" spc="20" dirty="0">
                <a:latin typeface="Microsoft Sans Serif"/>
                <a:cs typeface="Microsoft Sans Serif"/>
              </a:rPr>
              <a:t>en </a:t>
            </a:r>
            <a:r>
              <a:rPr sz="700" spc="10" dirty="0">
                <a:latin typeface="Microsoft Sans Serif"/>
                <a:cs typeface="Microsoft Sans Serif"/>
              </a:rPr>
              <a:t>el </a:t>
            </a:r>
            <a:r>
              <a:rPr sz="700" spc="25" dirty="0">
                <a:latin typeface="Microsoft Sans Serif"/>
                <a:cs typeface="Microsoft Sans Serif"/>
              </a:rPr>
              <a:t>circuito para </a:t>
            </a:r>
            <a:r>
              <a:rPr sz="700" spc="30" dirty="0">
                <a:latin typeface="Microsoft Sans Serif"/>
                <a:cs typeface="Microsoft Sans Serif"/>
              </a:rPr>
              <a:t>que </a:t>
            </a:r>
            <a:r>
              <a:rPr sz="700" spc="10" dirty="0">
                <a:latin typeface="Microsoft Sans Serif"/>
                <a:cs typeface="Microsoft Sans Serif"/>
              </a:rPr>
              <a:t>el </a:t>
            </a:r>
            <a:r>
              <a:rPr sz="700" spc="20" dirty="0">
                <a:latin typeface="Microsoft Sans Serif"/>
                <a:cs typeface="Microsoft Sans Serif"/>
              </a:rPr>
              <a:t>relé </a:t>
            </a:r>
            <a:r>
              <a:rPr sz="700" spc="35" dirty="0">
                <a:latin typeface="Microsoft Sans Serif"/>
                <a:cs typeface="Microsoft Sans Serif"/>
              </a:rPr>
              <a:t>no </a:t>
            </a:r>
            <a:r>
              <a:rPr sz="700" spc="25" dirty="0">
                <a:latin typeface="Microsoft Sans Serif"/>
                <a:cs typeface="Microsoft Sans Serif"/>
              </a:rPr>
              <a:t>funcione </a:t>
            </a:r>
            <a:r>
              <a:rPr sz="700" spc="20" dirty="0">
                <a:latin typeface="Microsoft Sans Serif"/>
                <a:cs typeface="Microsoft Sans Serif"/>
              </a:rPr>
              <a:t>en </a:t>
            </a:r>
            <a:r>
              <a:rPr sz="700" dirty="0">
                <a:latin typeface="Microsoft Sans Serif"/>
                <a:cs typeface="Microsoft Sans Serif"/>
              </a:rPr>
              <a:t>caso </a:t>
            </a:r>
            <a:r>
              <a:rPr sz="700" spc="20" dirty="0">
                <a:latin typeface="Microsoft Sans Serif"/>
                <a:cs typeface="Microsoft Sans Serif"/>
              </a:rPr>
              <a:t>de </a:t>
            </a:r>
            <a:r>
              <a:rPr sz="700" spc="15" dirty="0">
                <a:latin typeface="Microsoft Sans Serif"/>
                <a:cs typeface="Microsoft Sans Serif"/>
              </a:rPr>
              <a:t>falla </a:t>
            </a:r>
            <a:r>
              <a:rPr sz="700" dirty="0">
                <a:latin typeface="Microsoft Sans Serif"/>
                <a:cs typeface="Microsoft Sans Serif"/>
              </a:rPr>
              <a:t>a </a:t>
            </a:r>
            <a:r>
              <a:rPr sz="700" spc="25" dirty="0">
                <a:latin typeface="Microsoft Sans Serif"/>
                <a:cs typeface="Microsoft Sans Serif"/>
              </a:rPr>
              <a:t>tierra. </a:t>
            </a:r>
            <a:r>
              <a:rPr sz="700" spc="-10" dirty="0">
                <a:latin typeface="Microsoft Sans Serif"/>
                <a:cs typeface="Microsoft Sans Serif"/>
              </a:rPr>
              <a:t>La </a:t>
            </a:r>
            <a:r>
              <a:rPr sz="700" spc="-5" dirty="0">
                <a:latin typeface="Microsoft Sans Serif"/>
                <a:cs typeface="Microsoft Sans Serif"/>
              </a:rPr>
              <a:t> </a:t>
            </a:r>
            <a:r>
              <a:rPr sz="700" spc="15" dirty="0">
                <a:latin typeface="Microsoft Sans Serif"/>
                <a:cs typeface="Microsoft Sans Serif"/>
              </a:rPr>
              <a:t>sensibilidad </a:t>
            </a:r>
            <a:r>
              <a:rPr sz="700" spc="20" dirty="0">
                <a:latin typeface="Microsoft Sans Serif"/>
                <a:cs typeface="Microsoft Sans Serif"/>
              </a:rPr>
              <a:t>de detección de </a:t>
            </a:r>
            <a:r>
              <a:rPr sz="700" spc="10" dirty="0">
                <a:latin typeface="Microsoft Sans Serif"/>
                <a:cs typeface="Microsoft Sans Serif"/>
              </a:rPr>
              <a:t>este </a:t>
            </a:r>
            <a:r>
              <a:rPr sz="700" spc="20" dirty="0">
                <a:latin typeface="Microsoft Sans Serif"/>
                <a:cs typeface="Microsoft Sans Serif"/>
              </a:rPr>
              <a:t>esquema en </a:t>
            </a:r>
            <a:r>
              <a:rPr sz="700" spc="30" dirty="0">
                <a:latin typeface="Microsoft Sans Serif"/>
                <a:cs typeface="Microsoft Sans Serif"/>
              </a:rPr>
              <a:t>términos </a:t>
            </a:r>
            <a:r>
              <a:rPr sz="700" spc="20" dirty="0">
                <a:latin typeface="Microsoft Sans Serif"/>
                <a:cs typeface="Microsoft Sans Serif"/>
              </a:rPr>
              <a:t>de </a:t>
            </a:r>
            <a:r>
              <a:rPr sz="700" spc="15" dirty="0">
                <a:latin typeface="Microsoft Sans Serif"/>
                <a:cs typeface="Microsoft Sans Serif"/>
              </a:rPr>
              <a:t>resistencia </a:t>
            </a:r>
            <a:r>
              <a:rPr sz="700" dirty="0">
                <a:latin typeface="Microsoft Sans Serif"/>
                <a:cs typeface="Microsoft Sans Serif"/>
              </a:rPr>
              <a:t>a </a:t>
            </a:r>
            <a:r>
              <a:rPr sz="700" spc="5" dirty="0">
                <a:latin typeface="Microsoft Sans Serif"/>
                <a:cs typeface="Microsoft Sans Serif"/>
              </a:rPr>
              <a:t> </a:t>
            </a:r>
            <a:r>
              <a:rPr sz="700" spc="30" dirty="0">
                <a:latin typeface="Microsoft Sans Serif"/>
                <a:cs typeface="Microsoft Sans Serif"/>
              </a:rPr>
              <a:t>tierra </a:t>
            </a:r>
            <a:r>
              <a:rPr sz="700" spc="-5" dirty="0">
                <a:latin typeface="Microsoft Sans Serif"/>
                <a:cs typeface="Microsoft Sans Serif"/>
              </a:rPr>
              <a:t>es </a:t>
            </a:r>
            <a:r>
              <a:rPr sz="700" spc="40" dirty="0">
                <a:latin typeface="Microsoft Sans Serif"/>
                <a:cs typeface="Microsoft Sans Serif"/>
              </a:rPr>
              <a:t>muy </a:t>
            </a:r>
            <a:r>
              <a:rPr sz="700" spc="15" dirty="0">
                <a:latin typeface="Microsoft Sans Serif"/>
                <a:cs typeface="Microsoft Sans Serif"/>
              </a:rPr>
              <a:t>variable. </a:t>
            </a:r>
            <a:r>
              <a:rPr sz="700" spc="-10" dirty="0">
                <a:latin typeface="Microsoft Sans Serif"/>
                <a:cs typeface="Microsoft Sans Serif"/>
              </a:rPr>
              <a:t>La </a:t>
            </a:r>
            <a:r>
              <a:rPr sz="700" spc="25" dirty="0">
                <a:latin typeface="Microsoft Sans Serif"/>
                <a:cs typeface="Microsoft Sans Serif"/>
              </a:rPr>
              <a:t>corriente </a:t>
            </a:r>
            <a:r>
              <a:rPr sz="700" spc="20" dirty="0">
                <a:latin typeface="Microsoft Sans Serif"/>
                <a:cs typeface="Microsoft Sans Serif"/>
              </a:rPr>
              <a:t>del relé </a:t>
            </a:r>
            <a:r>
              <a:rPr sz="700" spc="25" dirty="0">
                <a:latin typeface="Microsoft Sans Serif"/>
                <a:cs typeface="Microsoft Sans Serif"/>
              </a:rPr>
              <a:t>depende </a:t>
            </a:r>
            <a:r>
              <a:rPr sz="700" spc="20" dirty="0">
                <a:latin typeface="Microsoft Sans Serif"/>
                <a:cs typeface="Microsoft Sans Serif"/>
              </a:rPr>
              <a:t>de </a:t>
            </a:r>
            <a:r>
              <a:rPr sz="700" spc="10" dirty="0">
                <a:latin typeface="Microsoft Sans Serif"/>
                <a:cs typeface="Microsoft Sans Serif"/>
              </a:rPr>
              <a:t>la </a:t>
            </a:r>
            <a:r>
              <a:rPr sz="700" spc="15" dirty="0">
                <a:latin typeface="Microsoft Sans Serif"/>
                <a:cs typeface="Microsoft Sans Serif"/>
              </a:rPr>
              <a:t>resistencia </a:t>
            </a:r>
            <a:r>
              <a:rPr sz="700" spc="20" dirty="0">
                <a:latin typeface="Microsoft Sans Serif"/>
                <a:cs typeface="Microsoft Sans Serif"/>
              </a:rPr>
              <a:t>de </a:t>
            </a:r>
            <a:r>
              <a:rPr sz="700" spc="25" dirty="0">
                <a:latin typeface="Microsoft Sans Serif"/>
                <a:cs typeface="Microsoft Sans Serif"/>
              </a:rPr>
              <a:t> </a:t>
            </a:r>
            <a:r>
              <a:rPr sz="700" spc="10" dirty="0">
                <a:latin typeface="Microsoft Sans Serif"/>
                <a:cs typeface="Microsoft Sans Serif"/>
              </a:rPr>
              <a:t>falla,</a:t>
            </a:r>
            <a:r>
              <a:rPr sz="700" dirty="0">
                <a:latin typeface="Microsoft Sans Serif"/>
                <a:cs typeface="Microsoft Sans Serif"/>
              </a:rPr>
              <a:t> </a:t>
            </a:r>
            <a:r>
              <a:rPr sz="700" spc="10" dirty="0">
                <a:latin typeface="Microsoft Sans Serif"/>
                <a:cs typeface="Microsoft Sans Serif"/>
              </a:rPr>
              <a:t>la</a:t>
            </a:r>
            <a:r>
              <a:rPr sz="700" dirty="0">
                <a:latin typeface="Microsoft Sans Serif"/>
                <a:cs typeface="Microsoft Sans Serif"/>
              </a:rPr>
              <a:t> </a:t>
            </a:r>
            <a:r>
              <a:rPr sz="700" spc="15" dirty="0">
                <a:latin typeface="Microsoft Sans Serif"/>
                <a:cs typeface="Microsoft Sans Serif"/>
              </a:rPr>
              <a:t>ubicación</a:t>
            </a:r>
            <a:r>
              <a:rPr sz="700" dirty="0">
                <a:latin typeface="Microsoft Sans Serif"/>
                <a:cs typeface="Microsoft Sans Serif"/>
              </a:rPr>
              <a:t> </a:t>
            </a:r>
            <a:r>
              <a:rPr sz="700" spc="20" dirty="0">
                <a:latin typeface="Microsoft Sans Serif"/>
                <a:cs typeface="Microsoft Sans Serif"/>
              </a:rPr>
              <a:t>de</a:t>
            </a:r>
            <a:r>
              <a:rPr sz="700" dirty="0">
                <a:latin typeface="Microsoft Sans Serif"/>
                <a:cs typeface="Microsoft Sans Serif"/>
              </a:rPr>
              <a:t> </a:t>
            </a:r>
            <a:r>
              <a:rPr sz="700" spc="10" dirty="0">
                <a:latin typeface="Microsoft Sans Serif"/>
                <a:cs typeface="Microsoft Sans Serif"/>
              </a:rPr>
              <a:t>la</a:t>
            </a:r>
            <a:r>
              <a:rPr sz="700" dirty="0">
                <a:latin typeface="Microsoft Sans Serif"/>
                <a:cs typeface="Microsoft Sans Serif"/>
              </a:rPr>
              <a:t> </a:t>
            </a:r>
            <a:r>
              <a:rPr sz="700" spc="15" dirty="0">
                <a:latin typeface="Microsoft Sans Serif"/>
                <a:cs typeface="Microsoft Sans Serif"/>
              </a:rPr>
              <a:t>falla</a:t>
            </a:r>
            <a:r>
              <a:rPr sz="700" dirty="0">
                <a:latin typeface="Microsoft Sans Serif"/>
                <a:cs typeface="Microsoft Sans Serif"/>
              </a:rPr>
              <a:t> </a:t>
            </a:r>
            <a:r>
              <a:rPr sz="700" spc="5" dirty="0">
                <a:latin typeface="Microsoft Sans Serif"/>
                <a:cs typeface="Microsoft Sans Serif"/>
              </a:rPr>
              <a:t>y</a:t>
            </a:r>
            <a:r>
              <a:rPr sz="700" dirty="0">
                <a:latin typeface="Microsoft Sans Serif"/>
                <a:cs typeface="Microsoft Sans Serif"/>
              </a:rPr>
              <a:t> </a:t>
            </a:r>
            <a:r>
              <a:rPr sz="700" spc="10" dirty="0">
                <a:latin typeface="Microsoft Sans Serif"/>
                <a:cs typeface="Microsoft Sans Serif"/>
              </a:rPr>
              <a:t>el</a:t>
            </a:r>
            <a:r>
              <a:rPr sz="700" dirty="0">
                <a:latin typeface="Microsoft Sans Serif"/>
                <a:cs typeface="Microsoft Sans Serif"/>
              </a:rPr>
              <a:t> </a:t>
            </a:r>
            <a:r>
              <a:rPr sz="700" spc="20" dirty="0">
                <a:latin typeface="Microsoft Sans Serif"/>
                <a:cs typeface="Microsoft Sans Serif"/>
              </a:rPr>
              <a:t>voltaje</a:t>
            </a:r>
            <a:r>
              <a:rPr sz="700" dirty="0">
                <a:latin typeface="Microsoft Sans Serif"/>
                <a:cs typeface="Microsoft Sans Serif"/>
              </a:rPr>
              <a:t> </a:t>
            </a:r>
            <a:r>
              <a:rPr sz="700" spc="20" dirty="0">
                <a:latin typeface="Microsoft Sans Serif"/>
                <a:cs typeface="Microsoft Sans Serif"/>
              </a:rPr>
              <a:t>de</a:t>
            </a:r>
            <a:r>
              <a:rPr sz="700" dirty="0">
                <a:latin typeface="Microsoft Sans Serif"/>
                <a:cs typeface="Microsoft Sans Serif"/>
              </a:rPr>
              <a:t> </a:t>
            </a:r>
            <a:r>
              <a:rPr sz="700" spc="20" dirty="0">
                <a:latin typeface="Microsoft Sans Serif"/>
                <a:cs typeface="Microsoft Sans Serif"/>
              </a:rPr>
              <a:t>campo,</a:t>
            </a:r>
            <a:r>
              <a:rPr sz="700" dirty="0">
                <a:latin typeface="Microsoft Sans Serif"/>
                <a:cs typeface="Microsoft Sans Serif"/>
              </a:rPr>
              <a:t> </a:t>
            </a:r>
            <a:r>
              <a:rPr sz="700" spc="30" dirty="0">
                <a:latin typeface="Microsoft Sans Serif"/>
                <a:cs typeface="Microsoft Sans Serif"/>
              </a:rPr>
              <a:t>que</a:t>
            </a:r>
            <a:r>
              <a:rPr sz="700" dirty="0">
                <a:latin typeface="Microsoft Sans Serif"/>
                <a:cs typeface="Microsoft Sans Serif"/>
              </a:rPr>
              <a:t> </a:t>
            </a:r>
            <a:r>
              <a:rPr sz="700" spc="15" dirty="0">
                <a:latin typeface="Microsoft Sans Serif"/>
                <a:cs typeface="Microsoft Sans Serif"/>
              </a:rPr>
              <a:t>varía</a:t>
            </a:r>
            <a:r>
              <a:rPr sz="700" dirty="0">
                <a:latin typeface="Microsoft Sans Serif"/>
                <a:cs typeface="Microsoft Sans Serif"/>
              </a:rPr>
              <a:t> </a:t>
            </a:r>
            <a:r>
              <a:rPr sz="700" spc="20" dirty="0">
                <a:latin typeface="Microsoft Sans Serif"/>
                <a:cs typeface="Microsoft Sans Serif"/>
              </a:rPr>
              <a:t>con</a:t>
            </a:r>
            <a:r>
              <a:rPr sz="700" dirty="0">
                <a:latin typeface="Microsoft Sans Serif"/>
                <a:cs typeface="Microsoft Sans Serif"/>
              </a:rPr>
              <a:t> </a:t>
            </a:r>
            <a:r>
              <a:rPr sz="700" spc="10" dirty="0">
                <a:latin typeface="Microsoft Sans Serif"/>
                <a:cs typeface="Microsoft Sans Serif"/>
              </a:rPr>
              <a:t>la</a:t>
            </a:r>
            <a:r>
              <a:rPr sz="700" dirty="0">
                <a:latin typeface="Microsoft Sans Serif"/>
                <a:cs typeface="Microsoft Sans Serif"/>
              </a:rPr>
              <a:t> </a:t>
            </a:r>
            <a:r>
              <a:rPr sz="700" spc="15" dirty="0">
                <a:latin typeface="Microsoft Sans Serif"/>
                <a:cs typeface="Microsoft Sans Serif"/>
              </a:rPr>
              <a:t>carga</a:t>
            </a:r>
            <a:r>
              <a:rPr sz="700" dirty="0">
                <a:latin typeface="Microsoft Sans Serif"/>
                <a:cs typeface="Microsoft Sans Serif"/>
              </a:rPr>
              <a:t> </a:t>
            </a:r>
            <a:r>
              <a:rPr sz="700" spc="20" dirty="0">
                <a:latin typeface="Microsoft Sans Serif"/>
                <a:cs typeface="Microsoft Sans Serif"/>
              </a:rPr>
              <a:t>del </a:t>
            </a:r>
            <a:r>
              <a:rPr sz="700" spc="-170" dirty="0">
                <a:latin typeface="Microsoft Sans Serif"/>
                <a:cs typeface="Microsoft Sans Serif"/>
              </a:rPr>
              <a:t> </a:t>
            </a:r>
            <a:r>
              <a:rPr sz="700" spc="25" dirty="0">
                <a:latin typeface="Microsoft Sans Serif"/>
                <a:cs typeface="Microsoft Sans Serif"/>
              </a:rPr>
              <a:t>generador. </a:t>
            </a:r>
            <a:r>
              <a:rPr sz="700" spc="20" dirty="0">
                <a:latin typeface="Microsoft Sans Serif"/>
                <a:cs typeface="Microsoft Sans Serif"/>
              </a:rPr>
              <a:t>Un </a:t>
            </a:r>
            <a:r>
              <a:rPr sz="700" spc="25" dirty="0">
                <a:latin typeface="Microsoft Sans Serif"/>
                <a:cs typeface="Microsoft Sans Serif"/>
              </a:rPr>
              <a:t>retraso </a:t>
            </a:r>
            <a:r>
              <a:rPr sz="700" spc="20" dirty="0">
                <a:latin typeface="Microsoft Sans Serif"/>
                <a:cs typeface="Microsoft Sans Serif"/>
              </a:rPr>
              <a:t>de </a:t>
            </a:r>
            <a:r>
              <a:rPr sz="700" spc="40" dirty="0">
                <a:latin typeface="Microsoft Sans Serif"/>
                <a:cs typeface="Microsoft Sans Serif"/>
              </a:rPr>
              <a:t>uno </a:t>
            </a:r>
            <a:r>
              <a:rPr sz="700" dirty="0">
                <a:latin typeface="Microsoft Sans Serif"/>
                <a:cs typeface="Microsoft Sans Serif"/>
              </a:rPr>
              <a:t>a </a:t>
            </a:r>
            <a:r>
              <a:rPr sz="700" spc="25" dirty="0">
                <a:latin typeface="Microsoft Sans Serif"/>
                <a:cs typeface="Microsoft Sans Serif"/>
              </a:rPr>
              <a:t>tres </a:t>
            </a:r>
            <a:r>
              <a:rPr sz="700" spc="20" dirty="0">
                <a:latin typeface="Microsoft Sans Serif"/>
                <a:cs typeface="Microsoft Sans Serif"/>
              </a:rPr>
              <a:t>segundos </a:t>
            </a:r>
            <a:r>
              <a:rPr sz="700" spc="15" dirty="0">
                <a:latin typeface="Microsoft Sans Serif"/>
                <a:cs typeface="Microsoft Sans Serif"/>
              </a:rPr>
              <a:t>ayuda </a:t>
            </a:r>
            <a:r>
              <a:rPr sz="700" dirty="0">
                <a:latin typeface="Microsoft Sans Serif"/>
                <a:cs typeface="Microsoft Sans Serif"/>
              </a:rPr>
              <a:t>a </a:t>
            </a:r>
            <a:r>
              <a:rPr sz="700" spc="20" dirty="0">
                <a:latin typeface="Microsoft Sans Serif"/>
                <a:cs typeface="Microsoft Sans Serif"/>
              </a:rPr>
              <a:t>evitar </a:t>
            </a:r>
            <a:r>
              <a:rPr sz="700" spc="15" dirty="0">
                <a:latin typeface="Microsoft Sans Serif"/>
                <a:cs typeface="Microsoft Sans Serif"/>
              </a:rPr>
              <a:t>operaciones </a:t>
            </a:r>
            <a:r>
              <a:rPr sz="700" spc="20" dirty="0">
                <a:latin typeface="Microsoft Sans Serif"/>
                <a:cs typeface="Microsoft Sans Serif"/>
              </a:rPr>
              <a:t> </a:t>
            </a:r>
            <a:r>
              <a:rPr sz="700" spc="10" dirty="0">
                <a:latin typeface="Microsoft Sans Serif"/>
                <a:cs typeface="Microsoft Sans Serif"/>
              </a:rPr>
              <a:t>innecesarias </a:t>
            </a:r>
            <a:r>
              <a:rPr sz="700" spc="40" dirty="0">
                <a:latin typeface="Microsoft Sans Serif"/>
                <a:cs typeface="Microsoft Sans Serif"/>
              </a:rPr>
              <a:t>por </a:t>
            </a:r>
            <a:r>
              <a:rPr sz="700" spc="20" dirty="0">
                <a:latin typeface="Microsoft Sans Serif"/>
                <a:cs typeface="Microsoft Sans Serif"/>
              </a:rPr>
              <a:t>desequilibrios </a:t>
            </a:r>
            <a:r>
              <a:rPr sz="700" spc="30" dirty="0">
                <a:latin typeface="Microsoft Sans Serif"/>
                <a:cs typeface="Microsoft Sans Serif"/>
              </a:rPr>
              <a:t>momentáneos </a:t>
            </a:r>
            <a:r>
              <a:rPr sz="700" spc="20" dirty="0">
                <a:latin typeface="Microsoft Sans Serif"/>
                <a:cs typeface="Microsoft Sans Serif"/>
              </a:rPr>
              <a:t>del </a:t>
            </a:r>
            <a:r>
              <a:rPr sz="700" spc="25" dirty="0">
                <a:latin typeface="Microsoft Sans Serif"/>
                <a:cs typeface="Microsoft Sans Serif"/>
              </a:rPr>
              <a:t>circuito </a:t>
            </a:r>
            <a:r>
              <a:rPr sz="700" spc="20" dirty="0">
                <a:latin typeface="Microsoft Sans Serif"/>
                <a:cs typeface="Microsoft Sans Serif"/>
              </a:rPr>
              <a:t>de </a:t>
            </a:r>
            <a:r>
              <a:rPr sz="700" spc="25" dirty="0">
                <a:latin typeface="Microsoft Sans Serif"/>
                <a:cs typeface="Microsoft Sans Serif"/>
              </a:rPr>
              <a:t>campo </a:t>
            </a:r>
            <a:r>
              <a:rPr sz="700" spc="20" dirty="0">
                <a:latin typeface="Microsoft Sans Serif"/>
                <a:cs typeface="Microsoft Sans Serif"/>
              </a:rPr>
              <a:t>con </a:t>
            </a:r>
            <a:r>
              <a:rPr sz="700" spc="25" dirty="0">
                <a:latin typeface="Microsoft Sans Serif"/>
                <a:cs typeface="Microsoft Sans Serif"/>
              </a:rPr>
              <a:t> </a:t>
            </a:r>
            <a:r>
              <a:rPr sz="700" spc="20" dirty="0">
                <a:latin typeface="Microsoft Sans Serif"/>
                <a:cs typeface="Microsoft Sans Serif"/>
              </a:rPr>
              <a:t>respecto </a:t>
            </a:r>
            <a:r>
              <a:rPr sz="700" spc="10" dirty="0">
                <a:latin typeface="Microsoft Sans Serif"/>
                <a:cs typeface="Microsoft Sans Serif"/>
              </a:rPr>
              <a:t>al suelo. </a:t>
            </a:r>
            <a:r>
              <a:rPr sz="700" spc="-5" dirty="0">
                <a:latin typeface="Microsoft Sans Serif"/>
                <a:cs typeface="Microsoft Sans Serif"/>
              </a:rPr>
              <a:t>Estos </a:t>
            </a:r>
            <a:r>
              <a:rPr sz="700" spc="20" dirty="0">
                <a:latin typeface="Microsoft Sans Serif"/>
                <a:cs typeface="Microsoft Sans Serif"/>
              </a:rPr>
              <a:t>desequilibrios </a:t>
            </a:r>
            <a:r>
              <a:rPr sz="700" spc="30" dirty="0">
                <a:latin typeface="Microsoft Sans Serif"/>
                <a:cs typeface="Microsoft Sans Serif"/>
              </a:rPr>
              <a:t>momentáneos pueden </a:t>
            </a:r>
            <a:r>
              <a:rPr sz="700" spc="15" dirty="0">
                <a:latin typeface="Microsoft Sans Serif"/>
                <a:cs typeface="Microsoft Sans Serif"/>
              </a:rPr>
              <a:t>ser </a:t>
            </a:r>
            <a:r>
              <a:rPr sz="700" spc="10" dirty="0">
                <a:latin typeface="Microsoft Sans Serif"/>
                <a:cs typeface="Microsoft Sans Serif"/>
              </a:rPr>
              <a:t>causados </a:t>
            </a:r>
            <a:r>
              <a:rPr sz="700" spc="15" dirty="0">
                <a:latin typeface="Microsoft Sans Serif"/>
                <a:cs typeface="Microsoft Sans Serif"/>
              </a:rPr>
              <a:t> </a:t>
            </a:r>
            <a:r>
              <a:rPr sz="700" spc="40" dirty="0">
                <a:latin typeface="Microsoft Sans Serif"/>
                <a:cs typeface="Microsoft Sans Serif"/>
              </a:rPr>
              <a:t>por</a:t>
            </a:r>
            <a:r>
              <a:rPr sz="700" spc="-5" dirty="0">
                <a:latin typeface="Microsoft Sans Serif"/>
                <a:cs typeface="Microsoft Sans Serif"/>
              </a:rPr>
              <a:t> </a:t>
            </a:r>
            <a:r>
              <a:rPr sz="700" spc="15" dirty="0">
                <a:latin typeface="Microsoft Sans Serif"/>
                <a:cs typeface="Microsoft Sans Serif"/>
              </a:rPr>
              <a:t>respuestas</a:t>
            </a:r>
            <a:r>
              <a:rPr sz="700" dirty="0">
                <a:latin typeface="Microsoft Sans Serif"/>
                <a:cs typeface="Microsoft Sans Serif"/>
              </a:rPr>
              <a:t> </a:t>
            </a:r>
            <a:r>
              <a:rPr sz="700" spc="20" dirty="0">
                <a:latin typeface="Microsoft Sans Serif"/>
                <a:cs typeface="Microsoft Sans Serif"/>
              </a:rPr>
              <a:t>rápidas</a:t>
            </a:r>
            <a:r>
              <a:rPr sz="700" spc="-5" dirty="0">
                <a:latin typeface="Microsoft Sans Serif"/>
                <a:cs typeface="Microsoft Sans Serif"/>
              </a:rPr>
              <a:t> </a:t>
            </a:r>
            <a:r>
              <a:rPr sz="700" spc="20" dirty="0">
                <a:latin typeface="Microsoft Sans Serif"/>
                <a:cs typeface="Microsoft Sans Serif"/>
              </a:rPr>
              <a:t>de</a:t>
            </a:r>
            <a:r>
              <a:rPr sz="700" dirty="0">
                <a:latin typeface="Microsoft Sans Serif"/>
                <a:cs typeface="Microsoft Sans Serif"/>
              </a:rPr>
              <a:t> </a:t>
            </a:r>
            <a:r>
              <a:rPr sz="700" spc="10" dirty="0">
                <a:latin typeface="Microsoft Sans Serif"/>
                <a:cs typeface="Microsoft Sans Serif"/>
              </a:rPr>
              <a:t>los</a:t>
            </a:r>
            <a:r>
              <a:rPr sz="700" spc="-5" dirty="0">
                <a:latin typeface="Microsoft Sans Serif"/>
                <a:cs typeface="Microsoft Sans Serif"/>
              </a:rPr>
              <a:t> </a:t>
            </a:r>
            <a:r>
              <a:rPr sz="700" spc="10" dirty="0">
                <a:latin typeface="Microsoft Sans Serif"/>
                <a:cs typeface="Microsoft Sans Serif"/>
              </a:rPr>
              <a:t>sistemas</a:t>
            </a:r>
            <a:r>
              <a:rPr sz="700" dirty="0">
                <a:latin typeface="Microsoft Sans Serif"/>
                <a:cs typeface="Microsoft Sans Serif"/>
              </a:rPr>
              <a:t> </a:t>
            </a:r>
            <a:r>
              <a:rPr sz="700" spc="20" dirty="0">
                <a:latin typeface="Microsoft Sans Serif"/>
                <a:cs typeface="Microsoft Sans Serif"/>
              </a:rPr>
              <a:t>de</a:t>
            </a:r>
            <a:r>
              <a:rPr sz="700" spc="-5" dirty="0">
                <a:latin typeface="Microsoft Sans Serif"/>
                <a:cs typeface="Microsoft Sans Serif"/>
              </a:rPr>
              <a:t> </a:t>
            </a:r>
            <a:r>
              <a:rPr sz="700" spc="15" dirty="0">
                <a:latin typeface="Microsoft Sans Serif"/>
                <a:cs typeface="Microsoft Sans Serif"/>
              </a:rPr>
              <a:t>excitación</a:t>
            </a:r>
            <a:r>
              <a:rPr sz="700" dirty="0">
                <a:latin typeface="Microsoft Sans Serif"/>
                <a:cs typeface="Microsoft Sans Serif"/>
              </a:rPr>
              <a:t> </a:t>
            </a:r>
            <a:r>
              <a:rPr sz="700" spc="20" dirty="0">
                <a:latin typeface="Microsoft Sans Serif"/>
                <a:cs typeface="Microsoft Sans Serif"/>
              </a:rPr>
              <a:t>de</a:t>
            </a:r>
            <a:r>
              <a:rPr sz="700" spc="-5" dirty="0">
                <a:latin typeface="Microsoft Sans Serif"/>
                <a:cs typeface="Microsoft Sans Serif"/>
              </a:rPr>
              <a:t> </a:t>
            </a:r>
            <a:r>
              <a:rPr sz="700" spc="35" dirty="0">
                <a:latin typeface="Microsoft Sans Serif"/>
                <a:cs typeface="Microsoft Sans Serif"/>
              </a:rPr>
              <a:t>tipo</a:t>
            </a:r>
            <a:r>
              <a:rPr sz="700" dirty="0">
                <a:latin typeface="Microsoft Sans Serif"/>
                <a:cs typeface="Microsoft Sans Serif"/>
              </a:rPr>
              <a:t> </a:t>
            </a:r>
            <a:r>
              <a:rPr sz="700" spc="30" dirty="0">
                <a:latin typeface="Microsoft Sans Serif"/>
                <a:cs typeface="Microsoft Sans Serif"/>
              </a:rPr>
              <a:t>tiristor.</a:t>
            </a:r>
            <a:endParaRPr sz="700">
              <a:latin typeface="Microsoft Sans Serif"/>
              <a:cs typeface="Microsoft Sans Serif"/>
            </a:endParaRPr>
          </a:p>
        </p:txBody>
      </p:sp>
      <p:sp>
        <p:nvSpPr>
          <p:cNvPr id="45" name="object 45"/>
          <p:cNvSpPr txBox="1"/>
          <p:nvPr/>
        </p:nvSpPr>
        <p:spPr>
          <a:xfrm>
            <a:off x="1415276" y="2774682"/>
            <a:ext cx="7321456" cy="936988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 marR="5080" indent="151765">
              <a:lnSpc>
                <a:spcPct val="132100"/>
              </a:lnSpc>
              <a:spcBef>
                <a:spcPts val="100"/>
              </a:spcBef>
            </a:pPr>
            <a:r>
              <a:rPr sz="650" spc="-30" dirty="0">
                <a:latin typeface="Microsoft Sans Serif"/>
                <a:cs typeface="Microsoft Sans Serif"/>
              </a:rPr>
              <a:t>El </a:t>
            </a:r>
            <a:r>
              <a:rPr sz="650" spc="20" dirty="0">
                <a:latin typeface="Microsoft Sans Serif"/>
                <a:cs typeface="Microsoft Sans Serif"/>
              </a:rPr>
              <a:t>circuito de </a:t>
            </a:r>
            <a:r>
              <a:rPr sz="650" spc="25" dirty="0">
                <a:latin typeface="Microsoft Sans Serif"/>
                <a:cs typeface="Microsoft Sans Serif"/>
              </a:rPr>
              <a:t>campo </a:t>
            </a:r>
            <a:r>
              <a:rPr sz="650" spc="20" dirty="0">
                <a:latin typeface="Microsoft Sans Serif"/>
                <a:cs typeface="Microsoft Sans Serif"/>
              </a:rPr>
              <a:t>de </a:t>
            </a:r>
            <a:r>
              <a:rPr sz="650" spc="40" dirty="0">
                <a:latin typeface="Microsoft Sans Serif"/>
                <a:cs typeface="Microsoft Sans Serif"/>
              </a:rPr>
              <a:t>un </a:t>
            </a:r>
            <a:r>
              <a:rPr sz="650" spc="25" dirty="0">
                <a:latin typeface="Microsoft Sans Serif"/>
                <a:cs typeface="Microsoft Sans Serif"/>
              </a:rPr>
              <a:t>generador </a:t>
            </a:r>
            <a:r>
              <a:rPr sz="650" spc="-5" dirty="0">
                <a:latin typeface="Microsoft Sans Serif"/>
                <a:cs typeface="Microsoft Sans Serif"/>
              </a:rPr>
              <a:t>es </a:t>
            </a:r>
            <a:r>
              <a:rPr sz="650" spc="40" dirty="0">
                <a:latin typeface="Microsoft Sans Serif"/>
                <a:cs typeface="Microsoft Sans Serif"/>
              </a:rPr>
              <a:t>un </a:t>
            </a:r>
            <a:r>
              <a:rPr sz="650" spc="15" dirty="0">
                <a:latin typeface="Microsoft Sans Serif"/>
                <a:cs typeface="Microsoft Sans Serif"/>
              </a:rPr>
              <a:t>sistema </a:t>
            </a:r>
            <a:r>
              <a:rPr sz="650" spc="20" dirty="0">
                <a:latin typeface="Microsoft Sans Serif"/>
                <a:cs typeface="Microsoft Sans Serif"/>
              </a:rPr>
              <a:t>de </a:t>
            </a:r>
            <a:r>
              <a:rPr sz="650" spc="-60" dirty="0">
                <a:latin typeface="Microsoft Sans Serif"/>
                <a:cs typeface="Microsoft Sans Serif"/>
              </a:rPr>
              <a:t>CC </a:t>
            </a:r>
            <a:r>
              <a:rPr sz="650" spc="15" dirty="0">
                <a:latin typeface="Microsoft Sans Serif"/>
                <a:cs typeface="Microsoft Sans Serif"/>
              </a:rPr>
              <a:t>sin </a:t>
            </a:r>
            <a:r>
              <a:rPr sz="650" spc="20" dirty="0">
                <a:latin typeface="Microsoft Sans Serif"/>
                <a:cs typeface="Microsoft Sans Serif"/>
              </a:rPr>
              <a:t>conexión </a:t>
            </a:r>
            <a:r>
              <a:rPr sz="650" dirty="0">
                <a:latin typeface="Microsoft Sans Serif"/>
                <a:cs typeface="Microsoft Sans Serif"/>
              </a:rPr>
              <a:t>a </a:t>
            </a:r>
            <a:r>
              <a:rPr sz="650" spc="5" dirty="0">
                <a:latin typeface="Microsoft Sans Serif"/>
                <a:cs typeface="Microsoft Sans Serif"/>
              </a:rPr>
              <a:t> </a:t>
            </a:r>
            <a:r>
              <a:rPr sz="650" spc="25" dirty="0">
                <a:latin typeface="Microsoft Sans Serif"/>
                <a:cs typeface="Microsoft Sans Serif"/>
              </a:rPr>
              <a:t>tierra. </a:t>
            </a:r>
            <a:r>
              <a:rPr sz="650" spc="15" dirty="0">
                <a:latin typeface="Microsoft Sans Serif"/>
                <a:cs typeface="Microsoft Sans Serif"/>
              </a:rPr>
              <a:t>Una </a:t>
            </a:r>
            <a:r>
              <a:rPr sz="650" spc="10" dirty="0">
                <a:latin typeface="Microsoft Sans Serif"/>
                <a:cs typeface="Microsoft Sans Serif"/>
              </a:rPr>
              <a:t>sola </a:t>
            </a:r>
            <a:r>
              <a:rPr sz="650" spc="15" dirty="0">
                <a:latin typeface="Microsoft Sans Serif"/>
                <a:cs typeface="Microsoft Sans Serif"/>
              </a:rPr>
              <a:t>falla </a:t>
            </a:r>
            <a:r>
              <a:rPr sz="650" dirty="0">
                <a:latin typeface="Microsoft Sans Serif"/>
                <a:cs typeface="Microsoft Sans Serif"/>
              </a:rPr>
              <a:t>a </a:t>
            </a:r>
            <a:r>
              <a:rPr sz="650" spc="30" dirty="0">
                <a:latin typeface="Microsoft Sans Serif"/>
                <a:cs typeface="Microsoft Sans Serif"/>
              </a:rPr>
              <a:t>tierra </a:t>
            </a:r>
            <a:r>
              <a:rPr sz="650" spc="25" dirty="0">
                <a:latin typeface="Microsoft Sans Serif"/>
                <a:cs typeface="Microsoft Sans Serif"/>
              </a:rPr>
              <a:t>generalmente </a:t>
            </a:r>
            <a:r>
              <a:rPr sz="650" spc="35" dirty="0">
                <a:latin typeface="Microsoft Sans Serif"/>
                <a:cs typeface="Microsoft Sans Serif"/>
              </a:rPr>
              <a:t>no </a:t>
            </a:r>
            <a:r>
              <a:rPr sz="650" spc="15" dirty="0">
                <a:latin typeface="Microsoft Sans Serif"/>
                <a:cs typeface="Microsoft Sans Serif"/>
              </a:rPr>
              <a:t>afectará </a:t>
            </a:r>
            <a:r>
              <a:rPr sz="650" spc="10" dirty="0">
                <a:latin typeface="Microsoft Sans Serif"/>
                <a:cs typeface="Microsoft Sans Serif"/>
              </a:rPr>
              <a:t>el </a:t>
            </a:r>
            <a:r>
              <a:rPr sz="650" spc="30" dirty="0">
                <a:latin typeface="Microsoft Sans Serif"/>
                <a:cs typeface="Microsoft Sans Serif"/>
              </a:rPr>
              <a:t>funcionamiento </a:t>
            </a:r>
            <a:r>
              <a:rPr sz="650" spc="20" dirty="0">
                <a:latin typeface="Microsoft Sans Serif"/>
                <a:cs typeface="Microsoft Sans Serif"/>
              </a:rPr>
              <a:t>de </a:t>
            </a:r>
            <a:r>
              <a:rPr sz="650" spc="40" dirty="0">
                <a:latin typeface="Microsoft Sans Serif"/>
                <a:cs typeface="Microsoft Sans Serif"/>
              </a:rPr>
              <a:t>un </a:t>
            </a:r>
            <a:r>
              <a:rPr sz="650" spc="45" dirty="0">
                <a:latin typeface="Microsoft Sans Serif"/>
                <a:cs typeface="Microsoft Sans Serif"/>
              </a:rPr>
              <a:t> </a:t>
            </a:r>
            <a:r>
              <a:rPr sz="650" spc="25" dirty="0">
                <a:latin typeface="Microsoft Sans Serif"/>
                <a:cs typeface="Microsoft Sans Serif"/>
              </a:rPr>
              <a:t>generador</a:t>
            </a:r>
            <a:r>
              <a:rPr sz="650" spc="5" dirty="0">
                <a:latin typeface="Microsoft Sans Serif"/>
                <a:cs typeface="Microsoft Sans Serif"/>
              </a:rPr>
              <a:t> </a:t>
            </a:r>
            <a:r>
              <a:rPr sz="650" spc="25" dirty="0">
                <a:latin typeface="Microsoft Sans Serif"/>
                <a:cs typeface="Microsoft Sans Serif"/>
              </a:rPr>
              <a:t>ni</a:t>
            </a:r>
            <a:r>
              <a:rPr sz="650" spc="10" dirty="0">
                <a:latin typeface="Microsoft Sans Serif"/>
                <a:cs typeface="Microsoft Sans Serif"/>
              </a:rPr>
              <a:t> </a:t>
            </a:r>
            <a:r>
              <a:rPr sz="650" spc="25" dirty="0">
                <a:latin typeface="Microsoft Sans Serif"/>
                <a:cs typeface="Microsoft Sans Serif"/>
              </a:rPr>
              <a:t>producirá</a:t>
            </a:r>
            <a:r>
              <a:rPr sz="650" spc="10" dirty="0">
                <a:latin typeface="Microsoft Sans Serif"/>
                <a:cs typeface="Microsoft Sans Serif"/>
              </a:rPr>
              <a:t> </a:t>
            </a:r>
            <a:r>
              <a:rPr sz="650" spc="15" dirty="0">
                <a:latin typeface="Microsoft Sans Serif"/>
                <a:cs typeface="Microsoft Sans Serif"/>
              </a:rPr>
              <a:t>efectos</a:t>
            </a:r>
            <a:r>
              <a:rPr sz="650" spc="10" dirty="0">
                <a:latin typeface="Microsoft Sans Serif"/>
                <a:cs typeface="Microsoft Sans Serif"/>
              </a:rPr>
              <a:t> </a:t>
            </a:r>
            <a:r>
              <a:rPr sz="650" spc="20" dirty="0">
                <a:latin typeface="Microsoft Sans Serif"/>
                <a:cs typeface="Microsoft Sans Serif"/>
              </a:rPr>
              <a:t>dañinos</a:t>
            </a:r>
            <a:r>
              <a:rPr sz="650" spc="10" dirty="0">
                <a:latin typeface="Microsoft Sans Serif"/>
                <a:cs typeface="Microsoft Sans Serif"/>
              </a:rPr>
              <a:t> </a:t>
            </a:r>
            <a:r>
              <a:rPr sz="650" spc="20" dirty="0">
                <a:latin typeface="Microsoft Sans Serif"/>
                <a:cs typeface="Microsoft Sans Serif"/>
              </a:rPr>
              <a:t>inmediatos.</a:t>
            </a:r>
            <a:r>
              <a:rPr sz="650" spc="10" dirty="0">
                <a:latin typeface="Microsoft Sans Serif"/>
                <a:cs typeface="Microsoft Sans Serif"/>
              </a:rPr>
              <a:t> </a:t>
            </a:r>
            <a:r>
              <a:rPr sz="650" spc="-10" dirty="0">
                <a:latin typeface="Microsoft Sans Serif"/>
                <a:cs typeface="Microsoft Sans Serif"/>
              </a:rPr>
              <a:t>Sin</a:t>
            </a:r>
            <a:r>
              <a:rPr sz="650" spc="10" dirty="0">
                <a:latin typeface="Microsoft Sans Serif"/>
                <a:cs typeface="Microsoft Sans Serif"/>
              </a:rPr>
              <a:t> </a:t>
            </a:r>
            <a:r>
              <a:rPr sz="650" spc="25" dirty="0">
                <a:latin typeface="Microsoft Sans Serif"/>
                <a:cs typeface="Microsoft Sans Serif"/>
              </a:rPr>
              <a:t>embargo,</a:t>
            </a:r>
            <a:r>
              <a:rPr sz="650" spc="10" dirty="0">
                <a:latin typeface="Microsoft Sans Serif"/>
                <a:cs typeface="Microsoft Sans Serif"/>
              </a:rPr>
              <a:t> la </a:t>
            </a:r>
            <a:r>
              <a:rPr sz="650" spc="25" dirty="0">
                <a:latin typeface="Microsoft Sans Serif"/>
                <a:cs typeface="Microsoft Sans Serif"/>
              </a:rPr>
              <a:t>probabilidad </a:t>
            </a:r>
            <a:r>
              <a:rPr sz="650" spc="-155" dirty="0">
                <a:latin typeface="Microsoft Sans Serif"/>
                <a:cs typeface="Microsoft Sans Serif"/>
              </a:rPr>
              <a:t> </a:t>
            </a:r>
            <a:r>
              <a:rPr sz="650" spc="20" dirty="0">
                <a:latin typeface="Microsoft Sans Serif"/>
                <a:cs typeface="Microsoft Sans Serif"/>
              </a:rPr>
              <a:t>de </a:t>
            </a:r>
            <a:r>
              <a:rPr sz="650" spc="25" dirty="0">
                <a:latin typeface="Microsoft Sans Serif"/>
                <a:cs typeface="Microsoft Sans Serif"/>
              </a:rPr>
              <a:t>que ocurra </a:t>
            </a:r>
            <a:r>
              <a:rPr sz="650" spc="10" dirty="0">
                <a:latin typeface="Microsoft Sans Serif"/>
                <a:cs typeface="Microsoft Sans Serif"/>
              </a:rPr>
              <a:t>la </a:t>
            </a:r>
            <a:r>
              <a:rPr sz="650" spc="20" dirty="0">
                <a:latin typeface="Microsoft Sans Serif"/>
                <a:cs typeface="Microsoft Sans Serif"/>
              </a:rPr>
              <a:t>segunda </a:t>
            </a:r>
            <a:r>
              <a:rPr sz="650" spc="15" dirty="0">
                <a:latin typeface="Microsoft Sans Serif"/>
                <a:cs typeface="Microsoft Sans Serif"/>
              </a:rPr>
              <a:t>falla </a:t>
            </a:r>
            <a:r>
              <a:rPr sz="650" dirty="0">
                <a:latin typeface="Microsoft Sans Serif"/>
                <a:cs typeface="Microsoft Sans Serif"/>
              </a:rPr>
              <a:t>a </a:t>
            </a:r>
            <a:r>
              <a:rPr sz="650" spc="30" dirty="0">
                <a:latin typeface="Microsoft Sans Serif"/>
                <a:cs typeface="Microsoft Sans Serif"/>
              </a:rPr>
              <a:t>tierra </a:t>
            </a:r>
            <a:r>
              <a:rPr sz="650" spc="-5" dirty="0">
                <a:latin typeface="Microsoft Sans Serif"/>
                <a:cs typeface="Microsoft Sans Serif"/>
              </a:rPr>
              <a:t>es </a:t>
            </a:r>
            <a:r>
              <a:rPr sz="650" spc="30" dirty="0">
                <a:latin typeface="Microsoft Sans Serif"/>
                <a:cs typeface="Microsoft Sans Serif"/>
              </a:rPr>
              <a:t>mayor </a:t>
            </a:r>
            <a:r>
              <a:rPr sz="650" spc="10" dirty="0">
                <a:latin typeface="Microsoft Sans Serif"/>
                <a:cs typeface="Microsoft Sans Serif"/>
              </a:rPr>
              <a:t>después </a:t>
            </a:r>
            <a:r>
              <a:rPr sz="650" spc="20" dirty="0">
                <a:latin typeface="Microsoft Sans Serif"/>
                <a:cs typeface="Microsoft Sans Serif"/>
              </a:rPr>
              <a:t>de </a:t>
            </a:r>
            <a:r>
              <a:rPr sz="650" spc="25" dirty="0">
                <a:latin typeface="Microsoft Sans Serif"/>
                <a:cs typeface="Microsoft Sans Serif"/>
              </a:rPr>
              <a:t>que </a:t>
            </a:r>
            <a:r>
              <a:rPr sz="650" spc="20" dirty="0">
                <a:latin typeface="Microsoft Sans Serif"/>
                <a:cs typeface="Microsoft Sans Serif"/>
              </a:rPr>
              <a:t>ha </a:t>
            </a:r>
            <a:r>
              <a:rPr sz="650" spc="30" dirty="0">
                <a:latin typeface="Microsoft Sans Serif"/>
                <a:cs typeface="Microsoft Sans Serif"/>
              </a:rPr>
              <a:t>ocurrido </a:t>
            </a:r>
            <a:r>
              <a:rPr sz="650" spc="10" dirty="0">
                <a:latin typeface="Microsoft Sans Serif"/>
                <a:cs typeface="Microsoft Sans Serif"/>
              </a:rPr>
              <a:t>la </a:t>
            </a:r>
            <a:r>
              <a:rPr sz="650" spc="15" dirty="0">
                <a:latin typeface="Microsoft Sans Serif"/>
                <a:cs typeface="Microsoft Sans Serif"/>
              </a:rPr>
              <a:t> </a:t>
            </a:r>
            <a:r>
              <a:rPr sz="650" spc="30" dirty="0">
                <a:latin typeface="Microsoft Sans Serif"/>
                <a:cs typeface="Microsoft Sans Serif"/>
              </a:rPr>
              <a:t>primera </a:t>
            </a:r>
            <a:r>
              <a:rPr sz="650" spc="15" dirty="0">
                <a:latin typeface="Microsoft Sans Serif"/>
                <a:cs typeface="Microsoft Sans Serif"/>
              </a:rPr>
              <a:t>falla </a:t>
            </a:r>
            <a:r>
              <a:rPr sz="650" dirty="0">
                <a:latin typeface="Microsoft Sans Serif"/>
                <a:cs typeface="Microsoft Sans Serif"/>
              </a:rPr>
              <a:t>a </a:t>
            </a:r>
            <a:r>
              <a:rPr sz="650" spc="25" dirty="0">
                <a:latin typeface="Microsoft Sans Serif"/>
                <a:cs typeface="Microsoft Sans Serif"/>
              </a:rPr>
              <a:t>tierra. </a:t>
            </a:r>
            <a:r>
              <a:rPr sz="650" spc="15" dirty="0">
                <a:latin typeface="Microsoft Sans Serif"/>
                <a:cs typeface="Microsoft Sans Serif"/>
              </a:rPr>
              <a:t>Cuando </a:t>
            </a:r>
            <a:r>
              <a:rPr sz="650" spc="25" dirty="0">
                <a:latin typeface="Microsoft Sans Serif"/>
                <a:cs typeface="Microsoft Sans Serif"/>
              </a:rPr>
              <a:t>ocurre una </a:t>
            </a:r>
            <a:r>
              <a:rPr sz="650" spc="20" dirty="0">
                <a:latin typeface="Microsoft Sans Serif"/>
                <a:cs typeface="Microsoft Sans Serif"/>
              </a:rPr>
              <a:t>segunda </a:t>
            </a:r>
            <a:r>
              <a:rPr sz="650" spc="15" dirty="0">
                <a:latin typeface="Microsoft Sans Serif"/>
                <a:cs typeface="Microsoft Sans Serif"/>
              </a:rPr>
              <a:t>falla </a:t>
            </a:r>
            <a:r>
              <a:rPr sz="650" dirty="0">
                <a:latin typeface="Microsoft Sans Serif"/>
                <a:cs typeface="Microsoft Sans Serif"/>
              </a:rPr>
              <a:t>a </a:t>
            </a:r>
            <a:r>
              <a:rPr sz="650" spc="25" dirty="0">
                <a:latin typeface="Microsoft Sans Serif"/>
                <a:cs typeface="Microsoft Sans Serif"/>
              </a:rPr>
              <a:t>tierra, una </a:t>
            </a:r>
            <a:r>
              <a:rPr sz="650" spc="30" dirty="0">
                <a:latin typeface="Microsoft Sans Serif"/>
                <a:cs typeface="Microsoft Sans Serif"/>
              </a:rPr>
              <a:t>parte </a:t>
            </a:r>
            <a:r>
              <a:rPr sz="650" spc="20" dirty="0">
                <a:latin typeface="Microsoft Sans Serif"/>
                <a:cs typeface="Microsoft Sans Serif"/>
              </a:rPr>
              <a:t>del </a:t>
            </a:r>
            <a:r>
              <a:rPr sz="650" spc="25" dirty="0">
                <a:latin typeface="Microsoft Sans Serif"/>
                <a:cs typeface="Microsoft Sans Serif"/>
              </a:rPr>
              <a:t> </a:t>
            </a:r>
            <a:r>
              <a:rPr sz="650" spc="20" dirty="0">
                <a:latin typeface="Microsoft Sans Serif"/>
                <a:cs typeface="Microsoft Sans Serif"/>
              </a:rPr>
              <a:t>devanado de </a:t>
            </a:r>
            <a:r>
              <a:rPr sz="650" spc="25" dirty="0">
                <a:latin typeface="Microsoft Sans Serif"/>
                <a:cs typeface="Microsoft Sans Serif"/>
              </a:rPr>
              <a:t>campo sufrirá </a:t>
            </a:r>
            <a:r>
              <a:rPr sz="650" spc="40" dirty="0">
                <a:latin typeface="Microsoft Sans Serif"/>
                <a:cs typeface="Microsoft Sans Serif"/>
              </a:rPr>
              <a:t>un </a:t>
            </a:r>
            <a:r>
              <a:rPr sz="650" spc="20" dirty="0">
                <a:latin typeface="Microsoft Sans Serif"/>
                <a:cs typeface="Microsoft Sans Serif"/>
              </a:rPr>
              <a:t>cortocircuito, </a:t>
            </a:r>
            <a:r>
              <a:rPr sz="650" spc="25" dirty="0">
                <a:latin typeface="Microsoft Sans Serif"/>
                <a:cs typeface="Microsoft Sans Serif"/>
              </a:rPr>
              <a:t>lo que producirá </a:t>
            </a:r>
            <a:r>
              <a:rPr sz="650" spc="20" dirty="0">
                <a:latin typeface="Microsoft Sans Serif"/>
                <a:cs typeface="Microsoft Sans Serif"/>
              </a:rPr>
              <a:t>flujos de </a:t>
            </a:r>
            <a:r>
              <a:rPr sz="650" spc="25" dirty="0">
                <a:latin typeface="Microsoft Sans Serif"/>
                <a:cs typeface="Microsoft Sans Serif"/>
              </a:rPr>
              <a:t> </a:t>
            </a:r>
            <a:r>
              <a:rPr sz="650" spc="30" dirty="0">
                <a:latin typeface="Microsoft Sans Serif"/>
                <a:cs typeface="Microsoft Sans Serif"/>
              </a:rPr>
              <a:t>entrehierro </a:t>
            </a:r>
            <a:r>
              <a:rPr sz="650" spc="20" dirty="0">
                <a:latin typeface="Microsoft Sans Serif"/>
                <a:cs typeface="Microsoft Sans Serif"/>
              </a:rPr>
              <a:t>desequilibrados en </a:t>
            </a:r>
            <a:r>
              <a:rPr sz="650" spc="10" dirty="0">
                <a:latin typeface="Microsoft Sans Serif"/>
                <a:cs typeface="Microsoft Sans Serif"/>
              </a:rPr>
              <a:t>la </a:t>
            </a:r>
            <a:r>
              <a:rPr sz="650" spc="25" dirty="0">
                <a:latin typeface="Microsoft Sans Serif"/>
                <a:cs typeface="Microsoft Sans Serif"/>
              </a:rPr>
              <a:t>máquina. </a:t>
            </a:r>
            <a:r>
              <a:rPr sz="650" spc="-5" dirty="0">
                <a:latin typeface="Microsoft Sans Serif"/>
                <a:cs typeface="Microsoft Sans Serif"/>
              </a:rPr>
              <a:t>Los </a:t>
            </a:r>
            <a:r>
              <a:rPr sz="650" spc="20" dirty="0">
                <a:latin typeface="Microsoft Sans Serif"/>
                <a:cs typeface="Microsoft Sans Serif"/>
              </a:rPr>
              <a:t>flujos desequilibrados </a:t>
            </a:r>
            <a:r>
              <a:rPr sz="650" spc="25" dirty="0">
                <a:latin typeface="Microsoft Sans Serif"/>
                <a:cs typeface="Microsoft Sans Serif"/>
              </a:rPr>
              <a:t>producen </a:t>
            </a:r>
            <a:r>
              <a:rPr sz="650" spc="30" dirty="0">
                <a:latin typeface="Microsoft Sans Serif"/>
                <a:cs typeface="Microsoft Sans Serif"/>
              </a:rPr>
              <a:t> </a:t>
            </a:r>
            <a:r>
              <a:rPr sz="650" spc="15" dirty="0">
                <a:latin typeface="Microsoft Sans Serif"/>
                <a:cs typeface="Microsoft Sans Serif"/>
              </a:rPr>
              <a:t>fuerzas </a:t>
            </a:r>
            <a:r>
              <a:rPr sz="650" spc="20" dirty="0">
                <a:latin typeface="Microsoft Sans Serif"/>
                <a:cs typeface="Microsoft Sans Serif"/>
              </a:rPr>
              <a:t>magnéticas </a:t>
            </a:r>
            <a:r>
              <a:rPr sz="650" spc="15" dirty="0">
                <a:latin typeface="Microsoft Sans Serif"/>
                <a:cs typeface="Microsoft Sans Serif"/>
              </a:rPr>
              <a:t>desequilibradas </a:t>
            </a:r>
            <a:r>
              <a:rPr sz="650" spc="25" dirty="0">
                <a:latin typeface="Microsoft Sans Serif"/>
                <a:cs typeface="Microsoft Sans Serif"/>
              </a:rPr>
              <a:t>que </a:t>
            </a:r>
            <a:r>
              <a:rPr sz="650" spc="20" dirty="0">
                <a:latin typeface="Microsoft Sans Serif"/>
                <a:cs typeface="Microsoft Sans Serif"/>
              </a:rPr>
              <a:t>provocan </a:t>
            </a:r>
            <a:r>
              <a:rPr sz="650" spc="15" dirty="0">
                <a:latin typeface="Microsoft Sans Serif"/>
                <a:cs typeface="Microsoft Sans Serif"/>
              </a:rPr>
              <a:t>vibraciones </a:t>
            </a:r>
            <a:r>
              <a:rPr sz="650" spc="5" dirty="0">
                <a:latin typeface="Microsoft Sans Serif"/>
                <a:cs typeface="Microsoft Sans Serif"/>
              </a:rPr>
              <a:t>y </a:t>
            </a:r>
            <a:r>
              <a:rPr sz="650" spc="15" dirty="0">
                <a:latin typeface="Microsoft Sans Serif"/>
                <a:cs typeface="Microsoft Sans Serif"/>
              </a:rPr>
              <a:t>daños </a:t>
            </a:r>
            <a:r>
              <a:rPr sz="650" spc="20" dirty="0">
                <a:latin typeface="Microsoft Sans Serif"/>
                <a:cs typeface="Microsoft Sans Serif"/>
              </a:rPr>
              <a:t>en </a:t>
            </a:r>
            <a:r>
              <a:rPr sz="650" spc="10" dirty="0">
                <a:latin typeface="Microsoft Sans Serif"/>
                <a:cs typeface="Microsoft Sans Serif"/>
              </a:rPr>
              <a:t>la </a:t>
            </a:r>
            <a:r>
              <a:rPr sz="650" spc="15" dirty="0">
                <a:latin typeface="Microsoft Sans Serif"/>
                <a:cs typeface="Microsoft Sans Serif"/>
              </a:rPr>
              <a:t> </a:t>
            </a:r>
            <a:r>
              <a:rPr sz="650" spc="25" dirty="0">
                <a:latin typeface="Microsoft Sans Serif"/>
                <a:cs typeface="Microsoft Sans Serif"/>
              </a:rPr>
              <a:t>máquina. </a:t>
            </a:r>
            <a:r>
              <a:rPr sz="650" spc="15" dirty="0">
                <a:latin typeface="Microsoft Sans Serif"/>
                <a:cs typeface="Microsoft Sans Serif"/>
              </a:rPr>
              <a:t>Una </a:t>
            </a:r>
            <a:r>
              <a:rPr sz="650" spc="30" dirty="0">
                <a:latin typeface="Microsoft Sans Serif"/>
                <a:cs typeface="Microsoft Sans Serif"/>
              </a:rPr>
              <a:t>tierra </a:t>
            </a:r>
            <a:r>
              <a:rPr sz="650" spc="20" dirty="0">
                <a:latin typeface="Microsoft Sans Serif"/>
                <a:cs typeface="Microsoft Sans Serif"/>
              </a:rPr>
              <a:t>de </a:t>
            </a:r>
            <a:r>
              <a:rPr sz="650" spc="25" dirty="0">
                <a:latin typeface="Microsoft Sans Serif"/>
                <a:cs typeface="Microsoft Sans Serif"/>
              </a:rPr>
              <a:t>campo </a:t>
            </a:r>
            <a:r>
              <a:rPr sz="650" spc="30" dirty="0">
                <a:latin typeface="Microsoft Sans Serif"/>
                <a:cs typeface="Microsoft Sans Serif"/>
              </a:rPr>
              <a:t>también </a:t>
            </a:r>
            <a:r>
              <a:rPr sz="650" spc="25" dirty="0">
                <a:latin typeface="Microsoft Sans Serif"/>
                <a:cs typeface="Microsoft Sans Serif"/>
              </a:rPr>
              <a:t>produce calentamiento </a:t>
            </a:r>
            <a:r>
              <a:rPr sz="650" spc="20" dirty="0">
                <a:latin typeface="Microsoft Sans Serif"/>
                <a:cs typeface="Microsoft Sans Serif"/>
              </a:rPr>
              <a:t>del </a:t>
            </a:r>
            <a:r>
              <a:rPr sz="650" spc="30" dirty="0">
                <a:latin typeface="Microsoft Sans Serif"/>
                <a:cs typeface="Microsoft Sans Serif"/>
              </a:rPr>
              <a:t>hierro </a:t>
            </a:r>
            <a:r>
              <a:rPr sz="650" spc="20" dirty="0">
                <a:latin typeface="Microsoft Sans Serif"/>
                <a:cs typeface="Microsoft Sans Serif"/>
              </a:rPr>
              <a:t>del </a:t>
            </a:r>
            <a:r>
              <a:rPr sz="650" spc="25" dirty="0">
                <a:latin typeface="Microsoft Sans Serif"/>
                <a:cs typeface="Microsoft Sans Serif"/>
              </a:rPr>
              <a:t> </a:t>
            </a:r>
            <a:r>
              <a:rPr sz="650" spc="40" dirty="0">
                <a:latin typeface="Microsoft Sans Serif"/>
                <a:cs typeface="Microsoft Sans Serif"/>
              </a:rPr>
              <a:t>rotor </a:t>
            </a:r>
            <a:r>
              <a:rPr sz="650" spc="25" dirty="0">
                <a:latin typeface="Microsoft Sans Serif"/>
                <a:cs typeface="Microsoft Sans Serif"/>
              </a:rPr>
              <a:t>debido </a:t>
            </a:r>
            <a:r>
              <a:rPr sz="650" dirty="0">
                <a:latin typeface="Microsoft Sans Serif"/>
                <a:cs typeface="Microsoft Sans Serif"/>
              </a:rPr>
              <a:t>a las </a:t>
            </a:r>
            <a:r>
              <a:rPr sz="650" spc="20" dirty="0">
                <a:latin typeface="Microsoft Sans Serif"/>
                <a:cs typeface="Microsoft Sans Serif"/>
              </a:rPr>
              <a:t>corrientes </a:t>
            </a:r>
            <a:r>
              <a:rPr sz="650" spc="15" dirty="0">
                <a:latin typeface="Microsoft Sans Serif"/>
                <a:cs typeface="Microsoft Sans Serif"/>
              </a:rPr>
              <a:t>desequilibradas, </a:t>
            </a:r>
            <a:r>
              <a:rPr sz="650" spc="25" dirty="0">
                <a:latin typeface="Microsoft Sans Serif"/>
                <a:cs typeface="Microsoft Sans Serif"/>
              </a:rPr>
              <a:t>lo que </a:t>
            </a:r>
            <a:r>
              <a:rPr sz="650" spc="20" dirty="0">
                <a:latin typeface="Microsoft Sans Serif"/>
                <a:cs typeface="Microsoft Sans Serif"/>
              </a:rPr>
              <a:t>resulta en </a:t>
            </a:r>
            <a:r>
              <a:rPr sz="650" spc="30" dirty="0">
                <a:latin typeface="Microsoft Sans Serif"/>
                <a:cs typeface="Microsoft Sans Serif"/>
              </a:rPr>
              <a:t>temperaturas </a:t>
            </a:r>
            <a:r>
              <a:rPr sz="650" spc="35" dirty="0">
                <a:latin typeface="Microsoft Sans Serif"/>
                <a:cs typeface="Microsoft Sans Serif"/>
              </a:rPr>
              <a:t> </a:t>
            </a:r>
            <a:r>
              <a:rPr sz="650" spc="15" dirty="0">
                <a:latin typeface="Microsoft Sans Serif"/>
                <a:cs typeface="Microsoft Sans Serif"/>
              </a:rPr>
              <a:t>desequilibradas </a:t>
            </a:r>
            <a:r>
              <a:rPr sz="650" spc="25" dirty="0">
                <a:latin typeface="Microsoft Sans Serif"/>
                <a:cs typeface="Microsoft Sans Serif"/>
              </a:rPr>
              <a:t>que pueden </a:t>
            </a:r>
            <a:r>
              <a:rPr sz="650" spc="10" dirty="0">
                <a:latin typeface="Microsoft Sans Serif"/>
                <a:cs typeface="Microsoft Sans Serif"/>
              </a:rPr>
              <a:t>causar </a:t>
            </a:r>
            <a:r>
              <a:rPr sz="650" spc="15" dirty="0">
                <a:latin typeface="Microsoft Sans Serif"/>
                <a:cs typeface="Microsoft Sans Serif"/>
              </a:rPr>
              <a:t>vibraciones dañinas. </a:t>
            </a:r>
            <a:r>
              <a:rPr sz="650" spc="-15" dirty="0">
                <a:latin typeface="Microsoft Sans Serif"/>
                <a:cs typeface="Microsoft Sans Serif"/>
              </a:rPr>
              <a:t>Las </a:t>
            </a:r>
            <a:r>
              <a:rPr sz="650" spc="10" dirty="0">
                <a:latin typeface="Microsoft Sans Serif"/>
                <a:cs typeface="Microsoft Sans Serif"/>
              </a:rPr>
              <a:t>prácticas </a:t>
            </a:r>
            <a:r>
              <a:rPr sz="650" spc="20" dirty="0">
                <a:latin typeface="Microsoft Sans Serif"/>
                <a:cs typeface="Microsoft Sans Serif"/>
              </a:rPr>
              <a:t>de disparo </a:t>
            </a:r>
            <a:r>
              <a:rPr sz="650" spc="-160" dirty="0">
                <a:latin typeface="Microsoft Sans Serif"/>
                <a:cs typeface="Microsoft Sans Serif"/>
              </a:rPr>
              <a:t> </a:t>
            </a:r>
            <a:r>
              <a:rPr sz="650" spc="35" dirty="0">
                <a:latin typeface="Microsoft Sans Serif"/>
                <a:cs typeface="Microsoft Sans Serif"/>
              </a:rPr>
              <a:t>dentro </a:t>
            </a:r>
            <a:r>
              <a:rPr sz="650" spc="20" dirty="0">
                <a:latin typeface="Microsoft Sans Serif"/>
                <a:cs typeface="Microsoft Sans Serif"/>
              </a:rPr>
              <a:t>de </a:t>
            </a:r>
            <a:r>
              <a:rPr sz="650" spc="10" dirty="0">
                <a:latin typeface="Microsoft Sans Serif"/>
                <a:cs typeface="Microsoft Sans Serif"/>
              </a:rPr>
              <a:t>la </a:t>
            </a:r>
            <a:r>
              <a:rPr sz="650" spc="25" dirty="0">
                <a:latin typeface="Microsoft Sans Serif"/>
                <a:cs typeface="Microsoft Sans Serif"/>
              </a:rPr>
              <a:t>industria </a:t>
            </a:r>
            <a:r>
              <a:rPr sz="650" spc="20" dirty="0">
                <a:latin typeface="Microsoft Sans Serif"/>
                <a:cs typeface="Microsoft Sans Serif"/>
              </a:rPr>
              <a:t>para </a:t>
            </a:r>
            <a:r>
              <a:rPr sz="650" spc="10" dirty="0">
                <a:latin typeface="Microsoft Sans Serif"/>
                <a:cs typeface="Microsoft Sans Serif"/>
              </a:rPr>
              <a:t>la </a:t>
            </a:r>
            <a:r>
              <a:rPr sz="650" spc="25" dirty="0">
                <a:latin typeface="Microsoft Sans Serif"/>
                <a:cs typeface="Microsoft Sans Serif"/>
              </a:rPr>
              <a:t>retransmisión </a:t>
            </a:r>
            <a:r>
              <a:rPr sz="650" dirty="0">
                <a:latin typeface="Microsoft Sans Serif"/>
                <a:cs typeface="Microsoft Sans Serif"/>
              </a:rPr>
              <a:t>a </a:t>
            </a:r>
            <a:r>
              <a:rPr sz="650" spc="30" dirty="0">
                <a:latin typeface="Microsoft Sans Serif"/>
                <a:cs typeface="Microsoft Sans Serif"/>
              </a:rPr>
              <a:t>tierra </a:t>
            </a:r>
            <a:r>
              <a:rPr sz="650" spc="20" dirty="0">
                <a:latin typeface="Microsoft Sans Serif"/>
                <a:cs typeface="Microsoft Sans Serif"/>
              </a:rPr>
              <a:t>en </a:t>
            </a:r>
            <a:r>
              <a:rPr sz="650" spc="25" dirty="0">
                <a:latin typeface="Microsoft Sans Serif"/>
                <a:cs typeface="Microsoft Sans Serif"/>
              </a:rPr>
              <a:t>campo </a:t>
            </a:r>
            <a:r>
              <a:rPr sz="650" spc="35" dirty="0">
                <a:latin typeface="Microsoft Sans Serif"/>
                <a:cs typeface="Microsoft Sans Serif"/>
              </a:rPr>
              <a:t>no </a:t>
            </a:r>
            <a:r>
              <a:rPr sz="650" spc="15" dirty="0">
                <a:latin typeface="Microsoft Sans Serif"/>
                <a:cs typeface="Microsoft Sans Serif"/>
              </a:rPr>
              <a:t>están </a:t>
            </a:r>
            <a:r>
              <a:rPr sz="650" spc="25" dirty="0">
                <a:latin typeface="Microsoft Sans Serif"/>
                <a:cs typeface="Microsoft Sans Serif"/>
              </a:rPr>
              <a:t>bien </a:t>
            </a:r>
            <a:r>
              <a:rPr sz="650" spc="30" dirty="0">
                <a:latin typeface="Microsoft Sans Serif"/>
                <a:cs typeface="Microsoft Sans Serif"/>
              </a:rPr>
              <a:t> </a:t>
            </a:r>
            <a:r>
              <a:rPr sz="650" spc="10" dirty="0">
                <a:latin typeface="Microsoft Sans Serif"/>
                <a:cs typeface="Microsoft Sans Serif"/>
              </a:rPr>
              <a:t>establecidas. </a:t>
            </a:r>
            <a:r>
              <a:rPr sz="650" spc="15" dirty="0">
                <a:latin typeface="Microsoft Sans Serif"/>
                <a:cs typeface="Microsoft Sans Serif"/>
              </a:rPr>
              <a:t>Algunas empresas </a:t>
            </a:r>
            <a:r>
              <a:rPr sz="650" spc="20" dirty="0">
                <a:latin typeface="Microsoft Sans Serif"/>
                <a:cs typeface="Microsoft Sans Serif"/>
              </a:rPr>
              <a:t>de </a:t>
            </a:r>
            <a:r>
              <a:rPr sz="650" spc="10" dirty="0">
                <a:latin typeface="Microsoft Sans Serif"/>
                <a:cs typeface="Microsoft Sans Serif"/>
              </a:rPr>
              <a:t>servicios </a:t>
            </a:r>
            <a:r>
              <a:rPr sz="650" spc="20" dirty="0">
                <a:latin typeface="Microsoft Sans Serif"/>
                <a:cs typeface="Microsoft Sans Serif"/>
              </a:rPr>
              <a:t>públicos </a:t>
            </a:r>
            <a:r>
              <a:rPr sz="650" spc="-5" dirty="0">
                <a:latin typeface="Microsoft Sans Serif"/>
                <a:cs typeface="Microsoft Sans Serif"/>
              </a:rPr>
              <a:t>se </a:t>
            </a:r>
            <a:r>
              <a:rPr sz="650" spc="10" dirty="0">
                <a:latin typeface="Microsoft Sans Serif"/>
                <a:cs typeface="Microsoft Sans Serif"/>
              </a:rPr>
              <a:t>desconectan, </a:t>
            </a:r>
            <a:r>
              <a:rPr sz="650" spc="25" dirty="0">
                <a:latin typeface="Microsoft Sans Serif"/>
                <a:cs typeface="Microsoft Sans Serif"/>
              </a:rPr>
              <a:t>mientras </a:t>
            </a:r>
            <a:r>
              <a:rPr sz="650" spc="30" dirty="0">
                <a:latin typeface="Microsoft Sans Serif"/>
                <a:cs typeface="Microsoft Sans Serif"/>
              </a:rPr>
              <a:t> </a:t>
            </a:r>
            <a:r>
              <a:rPr sz="650" spc="25" dirty="0">
                <a:latin typeface="Microsoft Sans Serif"/>
                <a:cs typeface="Microsoft Sans Serif"/>
              </a:rPr>
              <a:t>que otras prefieren </a:t>
            </a:r>
            <a:r>
              <a:rPr sz="650" spc="15" dirty="0">
                <a:latin typeface="Microsoft Sans Serif"/>
                <a:cs typeface="Microsoft Sans Serif"/>
              </a:rPr>
              <a:t>activar </a:t>
            </a:r>
            <a:r>
              <a:rPr sz="650" spc="10" dirty="0">
                <a:latin typeface="Microsoft Sans Serif"/>
                <a:cs typeface="Microsoft Sans Serif"/>
              </a:rPr>
              <a:t>la </a:t>
            </a:r>
            <a:r>
              <a:rPr sz="650" spc="20" dirty="0">
                <a:latin typeface="Microsoft Sans Serif"/>
                <a:cs typeface="Microsoft Sans Serif"/>
              </a:rPr>
              <a:t>alarma, </a:t>
            </a:r>
            <a:r>
              <a:rPr sz="650" spc="15" dirty="0">
                <a:latin typeface="Microsoft Sans Serif"/>
                <a:cs typeface="Microsoft Sans Serif"/>
              </a:rPr>
              <a:t>con </a:t>
            </a:r>
            <a:r>
              <a:rPr sz="650" spc="25" dirty="0">
                <a:latin typeface="Microsoft Sans Serif"/>
                <a:cs typeface="Microsoft Sans Serif"/>
              </a:rPr>
              <a:t>lo que corren </a:t>
            </a:r>
            <a:r>
              <a:rPr sz="650" spc="10" dirty="0">
                <a:latin typeface="Microsoft Sans Serif"/>
                <a:cs typeface="Microsoft Sans Serif"/>
              </a:rPr>
              <a:t>el </a:t>
            </a:r>
            <a:r>
              <a:rPr sz="650" spc="20" dirty="0">
                <a:latin typeface="Microsoft Sans Serif"/>
                <a:cs typeface="Microsoft Sans Serif"/>
              </a:rPr>
              <a:t>riesgo de </a:t>
            </a:r>
            <a:r>
              <a:rPr sz="650" spc="30" dirty="0">
                <a:latin typeface="Microsoft Sans Serif"/>
                <a:cs typeface="Microsoft Sans Serif"/>
              </a:rPr>
              <a:t>sufrir </a:t>
            </a:r>
            <a:r>
              <a:rPr sz="650" spc="25" dirty="0">
                <a:latin typeface="Microsoft Sans Serif"/>
                <a:cs typeface="Microsoft Sans Serif"/>
              </a:rPr>
              <a:t>una </a:t>
            </a:r>
            <a:r>
              <a:rPr sz="650" spc="30" dirty="0">
                <a:latin typeface="Microsoft Sans Serif"/>
                <a:cs typeface="Microsoft Sans Serif"/>
              </a:rPr>
              <a:t> </a:t>
            </a:r>
            <a:r>
              <a:rPr sz="650" spc="20" dirty="0">
                <a:latin typeface="Microsoft Sans Serif"/>
                <a:cs typeface="Microsoft Sans Serif"/>
              </a:rPr>
              <a:t>segunda</a:t>
            </a:r>
            <a:r>
              <a:rPr sz="650" spc="-5" dirty="0">
                <a:latin typeface="Microsoft Sans Serif"/>
                <a:cs typeface="Microsoft Sans Serif"/>
              </a:rPr>
              <a:t> </a:t>
            </a:r>
            <a:r>
              <a:rPr sz="650" spc="15" dirty="0">
                <a:latin typeface="Microsoft Sans Serif"/>
                <a:cs typeface="Microsoft Sans Serif"/>
              </a:rPr>
              <a:t>falla</a:t>
            </a:r>
            <a:r>
              <a:rPr sz="650" spc="-5" dirty="0">
                <a:latin typeface="Microsoft Sans Serif"/>
                <a:cs typeface="Microsoft Sans Serif"/>
              </a:rPr>
              <a:t> </a:t>
            </a:r>
            <a:r>
              <a:rPr sz="650" dirty="0">
                <a:latin typeface="Microsoft Sans Serif"/>
                <a:cs typeface="Microsoft Sans Serif"/>
              </a:rPr>
              <a:t>a</a:t>
            </a:r>
            <a:r>
              <a:rPr sz="650" spc="-5" dirty="0">
                <a:latin typeface="Microsoft Sans Serif"/>
                <a:cs typeface="Microsoft Sans Serif"/>
              </a:rPr>
              <a:t> </a:t>
            </a:r>
            <a:r>
              <a:rPr sz="650" spc="30" dirty="0">
                <a:latin typeface="Microsoft Sans Serif"/>
                <a:cs typeface="Microsoft Sans Serif"/>
              </a:rPr>
              <a:t>tierra</a:t>
            </a:r>
            <a:r>
              <a:rPr sz="650" spc="-5" dirty="0">
                <a:latin typeface="Microsoft Sans Serif"/>
                <a:cs typeface="Microsoft Sans Serif"/>
              </a:rPr>
              <a:t> </a:t>
            </a:r>
            <a:r>
              <a:rPr sz="650" spc="5" dirty="0">
                <a:latin typeface="Microsoft Sans Serif"/>
                <a:cs typeface="Microsoft Sans Serif"/>
              </a:rPr>
              <a:t>y</a:t>
            </a:r>
            <a:r>
              <a:rPr sz="650" spc="-5" dirty="0">
                <a:latin typeface="Microsoft Sans Serif"/>
                <a:cs typeface="Microsoft Sans Serif"/>
              </a:rPr>
              <a:t> </a:t>
            </a:r>
            <a:r>
              <a:rPr sz="650" spc="15" dirty="0">
                <a:latin typeface="Microsoft Sans Serif"/>
                <a:cs typeface="Microsoft Sans Serif"/>
              </a:rPr>
              <a:t>daños</a:t>
            </a:r>
            <a:r>
              <a:rPr sz="650" spc="-5" dirty="0">
                <a:latin typeface="Microsoft Sans Serif"/>
                <a:cs typeface="Microsoft Sans Serif"/>
              </a:rPr>
              <a:t> </a:t>
            </a:r>
            <a:r>
              <a:rPr sz="650" spc="25" dirty="0">
                <a:latin typeface="Microsoft Sans Serif"/>
                <a:cs typeface="Microsoft Sans Serif"/>
              </a:rPr>
              <a:t>importantes.</a:t>
            </a:r>
            <a:endParaRPr sz="650">
              <a:latin typeface="Microsoft Sans Serif"/>
              <a:cs typeface="Microsoft Sans Serif"/>
            </a:endParaRPr>
          </a:p>
        </p:txBody>
      </p:sp>
      <p:sp>
        <p:nvSpPr>
          <p:cNvPr id="46" name="object 46"/>
          <p:cNvSpPr txBox="1"/>
          <p:nvPr/>
        </p:nvSpPr>
        <p:spPr>
          <a:xfrm>
            <a:off x="1415217" y="4829139"/>
            <a:ext cx="7357976" cy="1963358"/>
          </a:xfrm>
          <a:prstGeom prst="rect">
            <a:avLst/>
          </a:prstGeom>
        </p:spPr>
        <p:txBody>
          <a:bodyPr vert="horz" wrap="square" lIns="0" tIns="87630" rIns="0" bIns="0" rtlCol="0">
            <a:spAutoFit/>
          </a:bodyPr>
          <a:lstStyle/>
          <a:p>
            <a:pPr marL="833755">
              <a:lnSpc>
                <a:spcPct val="100000"/>
              </a:lnSpc>
              <a:spcBef>
                <a:spcPts val="690"/>
              </a:spcBef>
            </a:pPr>
            <a:r>
              <a:rPr sz="850" spc="25" dirty="0">
                <a:latin typeface="Microsoft Sans Serif"/>
                <a:cs typeface="Microsoft Sans Serif"/>
              </a:rPr>
              <a:t>yo</a:t>
            </a:r>
            <a:r>
              <a:rPr sz="850" spc="-15" dirty="0">
                <a:latin typeface="Microsoft Sans Serif"/>
                <a:cs typeface="Microsoft Sans Serif"/>
              </a:rPr>
              <a:t> </a:t>
            </a:r>
            <a:r>
              <a:rPr sz="850" spc="-25" dirty="0">
                <a:latin typeface="Microsoft Sans Serif"/>
                <a:cs typeface="Microsoft Sans Serif"/>
              </a:rPr>
              <a:t>h</a:t>
            </a:r>
            <a:r>
              <a:rPr sz="650" spc="-25" dirty="0">
                <a:latin typeface="Microsoft Sans Serif"/>
                <a:cs typeface="Microsoft Sans Serif"/>
              </a:rPr>
              <a:t>PELIGROS</a:t>
            </a:r>
            <a:r>
              <a:rPr sz="650" spc="-5" dirty="0">
                <a:latin typeface="Microsoft Sans Serif"/>
                <a:cs typeface="Microsoft Sans Serif"/>
              </a:rPr>
              <a:t> </a:t>
            </a:r>
            <a:r>
              <a:rPr sz="650" spc="-35" dirty="0">
                <a:latin typeface="Microsoft Sans Serif"/>
                <a:cs typeface="Microsoft Sans Serif"/>
              </a:rPr>
              <a:t>DE</a:t>
            </a:r>
            <a:r>
              <a:rPr sz="850" spc="-35" dirty="0">
                <a:latin typeface="Microsoft Sans Serif"/>
                <a:cs typeface="Microsoft Sans Serif"/>
              </a:rPr>
              <a:t>F</a:t>
            </a:r>
            <a:r>
              <a:rPr sz="650" spc="-35" dirty="0">
                <a:latin typeface="Microsoft Sans Serif"/>
                <a:cs typeface="Microsoft Sans Serif"/>
              </a:rPr>
              <a:t>CAMPO</a:t>
            </a:r>
            <a:r>
              <a:rPr sz="850" spc="-35" dirty="0">
                <a:latin typeface="Microsoft Sans Serif"/>
                <a:cs typeface="Microsoft Sans Serif"/>
              </a:rPr>
              <a:t>F</a:t>
            </a:r>
            <a:r>
              <a:rPr sz="650" spc="-35" dirty="0">
                <a:latin typeface="Microsoft Sans Serif"/>
                <a:cs typeface="Microsoft Sans Serif"/>
              </a:rPr>
              <a:t>AULTAS</a:t>
            </a:r>
            <a:endParaRPr sz="650">
              <a:latin typeface="Microsoft Sans Serif"/>
              <a:cs typeface="Microsoft Sans Serif"/>
            </a:endParaRPr>
          </a:p>
          <a:p>
            <a:pPr marL="12700" marR="22860" indent="154940">
              <a:lnSpc>
                <a:spcPct val="125200"/>
              </a:lnSpc>
              <a:spcBef>
                <a:spcPts val="310"/>
              </a:spcBef>
            </a:pPr>
            <a:r>
              <a:rPr sz="800" spc="-35" dirty="0">
                <a:latin typeface="Microsoft Sans Serif"/>
                <a:cs typeface="Microsoft Sans Serif"/>
              </a:rPr>
              <a:t>El </a:t>
            </a:r>
            <a:r>
              <a:rPr sz="800" spc="25" dirty="0">
                <a:latin typeface="Microsoft Sans Serif"/>
                <a:cs typeface="Microsoft Sans Serif"/>
              </a:rPr>
              <a:t>circuito de </a:t>
            </a:r>
            <a:r>
              <a:rPr sz="800" spc="30" dirty="0">
                <a:latin typeface="Microsoft Sans Serif"/>
                <a:cs typeface="Microsoft Sans Serif"/>
              </a:rPr>
              <a:t>campo </a:t>
            </a:r>
            <a:r>
              <a:rPr sz="800" spc="25" dirty="0">
                <a:latin typeface="Microsoft Sans Serif"/>
                <a:cs typeface="Microsoft Sans Serif"/>
              </a:rPr>
              <a:t>de </a:t>
            </a:r>
            <a:r>
              <a:rPr sz="800" spc="45" dirty="0">
                <a:latin typeface="Microsoft Sans Serif"/>
                <a:cs typeface="Microsoft Sans Serif"/>
              </a:rPr>
              <a:t>un </a:t>
            </a:r>
            <a:r>
              <a:rPr sz="800" spc="35" dirty="0">
                <a:latin typeface="Microsoft Sans Serif"/>
                <a:cs typeface="Microsoft Sans Serif"/>
              </a:rPr>
              <a:t>generador </a:t>
            </a:r>
            <a:r>
              <a:rPr sz="800" spc="-10" dirty="0">
                <a:latin typeface="Microsoft Sans Serif"/>
                <a:cs typeface="Microsoft Sans Serif"/>
              </a:rPr>
              <a:t>es </a:t>
            </a:r>
            <a:r>
              <a:rPr sz="800" spc="45" dirty="0">
                <a:latin typeface="Microsoft Sans Serif"/>
                <a:cs typeface="Microsoft Sans Serif"/>
              </a:rPr>
              <a:t>un </a:t>
            </a:r>
            <a:r>
              <a:rPr sz="800" spc="20" dirty="0">
                <a:latin typeface="Microsoft Sans Serif"/>
                <a:cs typeface="Microsoft Sans Serif"/>
              </a:rPr>
              <a:t>sistema </a:t>
            </a:r>
            <a:r>
              <a:rPr sz="800" spc="25" dirty="0">
                <a:latin typeface="Microsoft Sans Serif"/>
                <a:cs typeface="Microsoft Sans Serif"/>
              </a:rPr>
              <a:t>de </a:t>
            </a:r>
            <a:r>
              <a:rPr sz="800" spc="-75" dirty="0">
                <a:latin typeface="Microsoft Sans Serif"/>
                <a:cs typeface="Microsoft Sans Serif"/>
              </a:rPr>
              <a:t>CC </a:t>
            </a:r>
            <a:r>
              <a:rPr sz="800" spc="15" dirty="0">
                <a:latin typeface="Microsoft Sans Serif"/>
                <a:cs typeface="Microsoft Sans Serif"/>
              </a:rPr>
              <a:t>sin </a:t>
            </a:r>
            <a:r>
              <a:rPr sz="800" spc="20" dirty="0">
                <a:latin typeface="Microsoft Sans Serif"/>
                <a:cs typeface="Microsoft Sans Serif"/>
              </a:rPr>
              <a:t> </a:t>
            </a:r>
            <a:r>
              <a:rPr sz="800" spc="25" dirty="0">
                <a:latin typeface="Microsoft Sans Serif"/>
                <a:cs typeface="Microsoft Sans Serif"/>
              </a:rPr>
              <a:t>conexión </a:t>
            </a:r>
            <a:r>
              <a:rPr sz="800" dirty="0">
                <a:latin typeface="Microsoft Sans Serif"/>
                <a:cs typeface="Microsoft Sans Serif"/>
              </a:rPr>
              <a:t>a </a:t>
            </a:r>
            <a:r>
              <a:rPr sz="800" spc="30" dirty="0">
                <a:latin typeface="Microsoft Sans Serif"/>
                <a:cs typeface="Microsoft Sans Serif"/>
              </a:rPr>
              <a:t>tierra. </a:t>
            </a:r>
            <a:r>
              <a:rPr sz="800" spc="20" dirty="0">
                <a:latin typeface="Microsoft Sans Serif"/>
                <a:cs typeface="Microsoft Sans Serif"/>
              </a:rPr>
              <a:t>Como tal, </a:t>
            </a:r>
            <a:r>
              <a:rPr sz="800" spc="30" dirty="0">
                <a:latin typeface="Microsoft Sans Serif"/>
                <a:cs typeface="Microsoft Sans Serif"/>
              </a:rPr>
              <a:t>una </a:t>
            </a:r>
            <a:r>
              <a:rPr sz="800" spc="20" dirty="0">
                <a:latin typeface="Microsoft Sans Serif"/>
                <a:cs typeface="Microsoft Sans Serif"/>
              </a:rPr>
              <a:t>única falla </a:t>
            </a:r>
            <a:r>
              <a:rPr sz="800" dirty="0">
                <a:latin typeface="Microsoft Sans Serif"/>
                <a:cs typeface="Microsoft Sans Serif"/>
              </a:rPr>
              <a:t>a </a:t>
            </a:r>
            <a:r>
              <a:rPr sz="800" spc="35" dirty="0">
                <a:latin typeface="Microsoft Sans Serif"/>
                <a:cs typeface="Microsoft Sans Serif"/>
              </a:rPr>
              <a:t>tierra </a:t>
            </a:r>
            <a:r>
              <a:rPr sz="800" spc="30" dirty="0">
                <a:latin typeface="Microsoft Sans Serif"/>
                <a:cs typeface="Microsoft Sans Serif"/>
              </a:rPr>
              <a:t>generalmente </a:t>
            </a:r>
            <a:r>
              <a:rPr sz="800" spc="-200" dirty="0">
                <a:latin typeface="Microsoft Sans Serif"/>
                <a:cs typeface="Microsoft Sans Serif"/>
              </a:rPr>
              <a:t> </a:t>
            </a:r>
            <a:r>
              <a:rPr sz="800" spc="40" dirty="0">
                <a:latin typeface="Microsoft Sans Serif"/>
                <a:cs typeface="Microsoft Sans Serif"/>
              </a:rPr>
              <a:t>no </a:t>
            </a:r>
            <a:r>
              <a:rPr sz="800" spc="15" dirty="0">
                <a:latin typeface="Microsoft Sans Serif"/>
                <a:cs typeface="Microsoft Sans Serif"/>
              </a:rPr>
              <a:t>afecta </a:t>
            </a:r>
            <a:r>
              <a:rPr sz="800" dirty="0">
                <a:latin typeface="Microsoft Sans Serif"/>
                <a:cs typeface="Microsoft Sans Serif"/>
              </a:rPr>
              <a:t>las </a:t>
            </a:r>
            <a:r>
              <a:rPr sz="800" spc="20" dirty="0">
                <a:latin typeface="Microsoft Sans Serif"/>
                <a:cs typeface="Microsoft Sans Serif"/>
              </a:rPr>
              <a:t>operaciones </a:t>
            </a:r>
            <a:r>
              <a:rPr sz="800" spc="25" dirty="0">
                <a:latin typeface="Microsoft Sans Serif"/>
                <a:cs typeface="Microsoft Sans Serif"/>
              </a:rPr>
              <a:t>de </a:t>
            </a:r>
            <a:r>
              <a:rPr sz="800" spc="45" dirty="0">
                <a:latin typeface="Microsoft Sans Serif"/>
                <a:cs typeface="Microsoft Sans Serif"/>
              </a:rPr>
              <a:t>un </a:t>
            </a:r>
            <a:r>
              <a:rPr sz="800" spc="35" dirty="0">
                <a:latin typeface="Microsoft Sans Serif"/>
                <a:cs typeface="Microsoft Sans Serif"/>
              </a:rPr>
              <a:t>generador ni </a:t>
            </a:r>
            <a:r>
              <a:rPr sz="800" spc="30" dirty="0">
                <a:latin typeface="Microsoft Sans Serif"/>
                <a:cs typeface="Microsoft Sans Serif"/>
              </a:rPr>
              <a:t>produce </a:t>
            </a:r>
            <a:r>
              <a:rPr sz="800" spc="40" dirty="0">
                <a:latin typeface="Microsoft Sans Serif"/>
                <a:cs typeface="Microsoft Sans Serif"/>
              </a:rPr>
              <a:t>ningún </a:t>
            </a:r>
            <a:r>
              <a:rPr sz="800" spc="45" dirty="0">
                <a:latin typeface="Microsoft Sans Serif"/>
                <a:cs typeface="Microsoft Sans Serif"/>
              </a:rPr>
              <a:t> </a:t>
            </a:r>
            <a:r>
              <a:rPr sz="800" spc="25" dirty="0">
                <a:latin typeface="Microsoft Sans Serif"/>
                <a:cs typeface="Microsoft Sans Serif"/>
              </a:rPr>
              <a:t>efecto </a:t>
            </a:r>
            <a:r>
              <a:rPr sz="800" spc="35" dirty="0">
                <a:latin typeface="Microsoft Sans Serif"/>
                <a:cs typeface="Microsoft Sans Serif"/>
              </a:rPr>
              <a:t>dañino </a:t>
            </a:r>
            <a:r>
              <a:rPr sz="800" spc="30" dirty="0">
                <a:latin typeface="Microsoft Sans Serif"/>
                <a:cs typeface="Microsoft Sans Serif"/>
              </a:rPr>
              <a:t>inmediato. </a:t>
            </a:r>
            <a:r>
              <a:rPr sz="800" spc="-20" dirty="0">
                <a:latin typeface="Microsoft Sans Serif"/>
                <a:cs typeface="Microsoft Sans Serif"/>
              </a:rPr>
              <a:t>En </a:t>
            </a:r>
            <a:r>
              <a:rPr sz="800" spc="30" dirty="0">
                <a:latin typeface="Microsoft Sans Serif"/>
                <a:cs typeface="Microsoft Sans Serif"/>
              </a:rPr>
              <a:t>una </a:t>
            </a:r>
            <a:r>
              <a:rPr sz="800" spc="40" dirty="0">
                <a:latin typeface="Microsoft Sans Serif"/>
                <a:cs typeface="Microsoft Sans Serif"/>
              </a:rPr>
              <a:t>primera </a:t>
            </a:r>
            <a:r>
              <a:rPr sz="800" spc="20" dirty="0">
                <a:latin typeface="Microsoft Sans Serif"/>
                <a:cs typeface="Microsoft Sans Serif"/>
              </a:rPr>
              <a:t>falla </a:t>
            </a:r>
            <a:r>
              <a:rPr sz="800" dirty="0">
                <a:latin typeface="Microsoft Sans Serif"/>
                <a:cs typeface="Microsoft Sans Serif"/>
              </a:rPr>
              <a:t>a </a:t>
            </a:r>
            <a:r>
              <a:rPr sz="800" spc="30" dirty="0">
                <a:latin typeface="Microsoft Sans Serif"/>
                <a:cs typeface="Microsoft Sans Serif"/>
              </a:rPr>
              <a:t>tierra, </a:t>
            </a:r>
            <a:r>
              <a:rPr sz="800" spc="40" dirty="0">
                <a:latin typeface="Microsoft Sans Serif"/>
                <a:cs typeface="Microsoft Sans Serif"/>
              </a:rPr>
              <a:t>no </a:t>
            </a:r>
            <a:r>
              <a:rPr sz="800" spc="25" dirty="0">
                <a:latin typeface="Microsoft Sans Serif"/>
                <a:cs typeface="Microsoft Sans Serif"/>
              </a:rPr>
              <a:t>fluye </a:t>
            </a:r>
            <a:r>
              <a:rPr sz="800" spc="30" dirty="0">
                <a:latin typeface="Microsoft Sans Serif"/>
                <a:cs typeface="Microsoft Sans Serif"/>
              </a:rPr>
              <a:t> corriente</a:t>
            </a:r>
            <a:r>
              <a:rPr sz="800" spc="-5" dirty="0">
                <a:latin typeface="Microsoft Sans Serif"/>
                <a:cs typeface="Microsoft Sans Serif"/>
              </a:rPr>
              <a:t> </a:t>
            </a:r>
            <a:r>
              <a:rPr sz="800" spc="25" dirty="0">
                <a:latin typeface="Microsoft Sans Serif"/>
                <a:cs typeface="Microsoft Sans Serif"/>
              </a:rPr>
              <a:t>de</a:t>
            </a:r>
            <a:r>
              <a:rPr sz="800" dirty="0">
                <a:latin typeface="Microsoft Sans Serif"/>
                <a:cs typeface="Microsoft Sans Serif"/>
              </a:rPr>
              <a:t> </a:t>
            </a:r>
            <a:r>
              <a:rPr sz="800" spc="20" dirty="0">
                <a:latin typeface="Microsoft Sans Serif"/>
                <a:cs typeface="Microsoft Sans Serif"/>
              </a:rPr>
              <a:t>falla</a:t>
            </a:r>
            <a:r>
              <a:rPr sz="800" spc="-5" dirty="0">
                <a:latin typeface="Microsoft Sans Serif"/>
                <a:cs typeface="Microsoft Sans Serif"/>
              </a:rPr>
              <a:t> </a:t>
            </a:r>
            <a:r>
              <a:rPr sz="800" spc="5" dirty="0">
                <a:latin typeface="Microsoft Sans Serif"/>
                <a:cs typeface="Microsoft Sans Serif"/>
              </a:rPr>
              <a:t>y</a:t>
            </a:r>
            <a:r>
              <a:rPr sz="800" dirty="0">
                <a:latin typeface="Microsoft Sans Serif"/>
                <a:cs typeface="Microsoft Sans Serif"/>
              </a:rPr>
              <a:t> </a:t>
            </a:r>
            <a:r>
              <a:rPr sz="800" spc="40" dirty="0">
                <a:latin typeface="Microsoft Sans Serif"/>
                <a:cs typeface="Microsoft Sans Serif"/>
              </a:rPr>
              <a:t>no</a:t>
            </a:r>
            <a:r>
              <a:rPr sz="800" dirty="0">
                <a:latin typeface="Microsoft Sans Serif"/>
                <a:cs typeface="Microsoft Sans Serif"/>
              </a:rPr>
              <a:t> </a:t>
            </a:r>
            <a:r>
              <a:rPr sz="800" spc="-10" dirty="0">
                <a:latin typeface="Microsoft Sans Serif"/>
                <a:cs typeface="Microsoft Sans Serif"/>
              </a:rPr>
              <a:t>es</a:t>
            </a:r>
            <a:r>
              <a:rPr sz="800" spc="-5" dirty="0">
                <a:latin typeface="Microsoft Sans Serif"/>
                <a:cs typeface="Microsoft Sans Serif"/>
              </a:rPr>
              <a:t> </a:t>
            </a:r>
            <a:r>
              <a:rPr sz="800" spc="25" dirty="0">
                <a:latin typeface="Microsoft Sans Serif"/>
                <a:cs typeface="Microsoft Sans Serif"/>
              </a:rPr>
              <a:t>evidente</a:t>
            </a:r>
            <a:r>
              <a:rPr sz="800" dirty="0">
                <a:latin typeface="Microsoft Sans Serif"/>
                <a:cs typeface="Microsoft Sans Serif"/>
              </a:rPr>
              <a:t> </a:t>
            </a:r>
            <a:r>
              <a:rPr sz="800" spc="10" dirty="0">
                <a:latin typeface="Microsoft Sans Serif"/>
                <a:cs typeface="Microsoft Sans Serif"/>
              </a:rPr>
              <a:t>la</a:t>
            </a:r>
            <a:r>
              <a:rPr sz="800" dirty="0">
                <a:latin typeface="Microsoft Sans Serif"/>
                <a:cs typeface="Microsoft Sans Serif"/>
              </a:rPr>
              <a:t> </a:t>
            </a:r>
            <a:r>
              <a:rPr sz="800" spc="15" dirty="0">
                <a:latin typeface="Microsoft Sans Serif"/>
                <a:cs typeface="Microsoft Sans Serif"/>
              </a:rPr>
              <a:t>necesidad</a:t>
            </a:r>
            <a:r>
              <a:rPr sz="800" spc="-5" dirty="0">
                <a:latin typeface="Microsoft Sans Serif"/>
                <a:cs typeface="Microsoft Sans Serif"/>
              </a:rPr>
              <a:t> </a:t>
            </a:r>
            <a:r>
              <a:rPr sz="800" spc="25" dirty="0">
                <a:latin typeface="Microsoft Sans Serif"/>
                <a:cs typeface="Microsoft Sans Serif"/>
              </a:rPr>
              <a:t>de</a:t>
            </a:r>
            <a:r>
              <a:rPr sz="800" dirty="0">
                <a:latin typeface="Microsoft Sans Serif"/>
                <a:cs typeface="Microsoft Sans Serif"/>
              </a:rPr>
              <a:t> </a:t>
            </a:r>
            <a:r>
              <a:rPr sz="800" spc="50" dirty="0">
                <a:latin typeface="Microsoft Sans Serif"/>
                <a:cs typeface="Microsoft Sans Serif"/>
              </a:rPr>
              <a:t>tomar</a:t>
            </a:r>
            <a:r>
              <a:rPr sz="800" dirty="0">
                <a:latin typeface="Microsoft Sans Serif"/>
                <a:cs typeface="Microsoft Sans Serif"/>
              </a:rPr>
              <a:t> </a:t>
            </a:r>
            <a:r>
              <a:rPr sz="800" spc="20" dirty="0">
                <a:latin typeface="Microsoft Sans Serif"/>
                <a:cs typeface="Microsoft Sans Serif"/>
              </a:rPr>
              <a:t>medidas. </a:t>
            </a:r>
            <a:r>
              <a:rPr sz="800" spc="-200" dirty="0">
                <a:latin typeface="Microsoft Sans Serif"/>
                <a:cs typeface="Microsoft Sans Serif"/>
              </a:rPr>
              <a:t> </a:t>
            </a:r>
            <a:r>
              <a:rPr sz="800" spc="15" dirty="0">
                <a:latin typeface="Microsoft Sans Serif"/>
                <a:cs typeface="Microsoft Sans Serif"/>
              </a:rPr>
              <a:t>Por </a:t>
            </a:r>
            <a:r>
              <a:rPr sz="800" spc="35" dirty="0">
                <a:latin typeface="Microsoft Sans Serif"/>
                <a:cs typeface="Microsoft Sans Serif"/>
              </a:rPr>
              <a:t>tanto, </a:t>
            </a:r>
            <a:r>
              <a:rPr sz="800" spc="15" dirty="0">
                <a:latin typeface="Microsoft Sans Serif"/>
                <a:cs typeface="Microsoft Sans Serif"/>
              </a:rPr>
              <a:t>esta </a:t>
            </a:r>
            <a:r>
              <a:rPr sz="800" spc="25" dirty="0">
                <a:latin typeface="Microsoft Sans Serif"/>
                <a:cs typeface="Microsoft Sans Serif"/>
              </a:rPr>
              <a:t>condición </a:t>
            </a:r>
            <a:r>
              <a:rPr sz="800" spc="50" dirty="0">
                <a:latin typeface="Microsoft Sans Serif"/>
                <a:cs typeface="Microsoft Sans Serif"/>
              </a:rPr>
              <a:t>por </a:t>
            </a:r>
            <a:r>
              <a:rPr sz="800" dirty="0">
                <a:latin typeface="Microsoft Sans Serif"/>
                <a:cs typeface="Microsoft Sans Serif"/>
              </a:rPr>
              <a:t>sí </a:t>
            </a:r>
            <a:r>
              <a:rPr sz="800" spc="10" dirty="0">
                <a:latin typeface="Microsoft Sans Serif"/>
                <a:cs typeface="Microsoft Sans Serif"/>
              </a:rPr>
              <a:t>sola </a:t>
            </a:r>
            <a:r>
              <a:rPr sz="800" spc="40" dirty="0">
                <a:latin typeface="Microsoft Sans Serif"/>
                <a:cs typeface="Microsoft Sans Serif"/>
              </a:rPr>
              <a:t>no </a:t>
            </a:r>
            <a:r>
              <a:rPr sz="800" spc="-10" dirty="0">
                <a:latin typeface="Microsoft Sans Serif"/>
                <a:cs typeface="Microsoft Sans Serif"/>
              </a:rPr>
              <a:t>es </a:t>
            </a:r>
            <a:r>
              <a:rPr sz="800" spc="20" dirty="0">
                <a:latin typeface="Microsoft Sans Serif"/>
                <a:cs typeface="Microsoft Sans Serif"/>
              </a:rPr>
              <a:t>perjudicial. </a:t>
            </a:r>
            <a:r>
              <a:rPr sz="800" spc="-15" dirty="0">
                <a:latin typeface="Microsoft Sans Serif"/>
                <a:cs typeface="Microsoft Sans Serif"/>
              </a:rPr>
              <a:t>La </a:t>
            </a:r>
            <a:r>
              <a:rPr sz="800" spc="-10" dirty="0">
                <a:latin typeface="Microsoft Sans Serif"/>
                <a:cs typeface="Microsoft Sans Serif"/>
              </a:rPr>
              <a:t> </a:t>
            </a:r>
            <a:r>
              <a:rPr sz="800" spc="25" dirty="0">
                <a:latin typeface="Microsoft Sans Serif"/>
                <a:cs typeface="Microsoft Sans Serif"/>
              </a:rPr>
              <a:t>preocupación </a:t>
            </a:r>
            <a:r>
              <a:rPr sz="800" spc="20" dirty="0">
                <a:latin typeface="Microsoft Sans Serif"/>
                <a:cs typeface="Microsoft Sans Serif"/>
              </a:rPr>
              <a:t>con </a:t>
            </a:r>
            <a:r>
              <a:rPr sz="800" spc="15" dirty="0">
                <a:latin typeface="Microsoft Sans Serif"/>
                <a:cs typeface="Microsoft Sans Serif"/>
              </a:rPr>
              <a:t>esta </a:t>
            </a:r>
            <a:r>
              <a:rPr sz="800" spc="25" dirty="0">
                <a:latin typeface="Microsoft Sans Serif"/>
                <a:cs typeface="Microsoft Sans Serif"/>
              </a:rPr>
              <a:t>condición </a:t>
            </a:r>
            <a:r>
              <a:rPr sz="800" spc="-10" dirty="0">
                <a:latin typeface="Microsoft Sans Serif"/>
                <a:cs typeface="Microsoft Sans Serif"/>
              </a:rPr>
              <a:t>es </a:t>
            </a:r>
            <a:r>
              <a:rPr sz="800" spc="30" dirty="0">
                <a:latin typeface="Microsoft Sans Serif"/>
                <a:cs typeface="Microsoft Sans Serif"/>
              </a:rPr>
              <a:t>que </a:t>
            </a:r>
            <a:r>
              <a:rPr sz="800" spc="35" dirty="0">
                <a:latin typeface="Microsoft Sans Serif"/>
                <a:cs typeface="Microsoft Sans Serif"/>
              </a:rPr>
              <a:t>ocurrirá </a:t>
            </a:r>
            <a:r>
              <a:rPr sz="800" spc="30" dirty="0">
                <a:latin typeface="Microsoft Sans Serif"/>
                <a:cs typeface="Microsoft Sans Serif"/>
              </a:rPr>
              <a:t>una </a:t>
            </a:r>
            <a:r>
              <a:rPr sz="800" spc="25" dirty="0">
                <a:latin typeface="Microsoft Sans Serif"/>
                <a:cs typeface="Microsoft Sans Serif"/>
              </a:rPr>
              <a:t>segunda </a:t>
            </a:r>
            <a:r>
              <a:rPr sz="800" spc="30" dirty="0">
                <a:latin typeface="Microsoft Sans Serif"/>
                <a:cs typeface="Microsoft Sans Serif"/>
              </a:rPr>
              <a:t> </a:t>
            </a:r>
            <a:r>
              <a:rPr sz="800" dirty="0">
                <a:latin typeface="Microsoft Sans Serif"/>
                <a:cs typeface="Microsoft Sans Serif"/>
              </a:rPr>
              <a:t>causa. </a:t>
            </a:r>
            <a:r>
              <a:rPr sz="800" spc="-15" dirty="0">
                <a:latin typeface="Microsoft Sans Serif"/>
                <a:cs typeface="Microsoft Sans Serif"/>
              </a:rPr>
              <a:t>La </a:t>
            </a:r>
            <a:r>
              <a:rPr sz="800" spc="25" dirty="0">
                <a:latin typeface="Microsoft Sans Serif"/>
                <a:cs typeface="Microsoft Sans Serif"/>
              </a:rPr>
              <a:t>segunda </a:t>
            </a:r>
            <a:r>
              <a:rPr sz="800" spc="35" dirty="0">
                <a:latin typeface="Microsoft Sans Serif"/>
                <a:cs typeface="Microsoft Sans Serif"/>
              </a:rPr>
              <a:t>tierra </a:t>
            </a:r>
            <a:r>
              <a:rPr sz="800" spc="15" dirty="0">
                <a:latin typeface="Microsoft Sans Serif"/>
                <a:cs typeface="Microsoft Sans Serif"/>
              </a:rPr>
              <a:t>pasará </a:t>
            </a:r>
            <a:r>
              <a:rPr sz="800" spc="50" dirty="0">
                <a:latin typeface="Microsoft Sans Serif"/>
                <a:cs typeface="Microsoft Sans Serif"/>
              </a:rPr>
              <a:t>por </a:t>
            </a:r>
            <a:r>
              <a:rPr sz="800" spc="30" dirty="0">
                <a:latin typeface="Microsoft Sans Serif"/>
                <a:cs typeface="Microsoft Sans Serif"/>
              </a:rPr>
              <a:t>alto una </a:t>
            </a:r>
            <a:r>
              <a:rPr sz="800" spc="35" dirty="0">
                <a:latin typeface="Microsoft Sans Serif"/>
                <a:cs typeface="Microsoft Sans Serif"/>
              </a:rPr>
              <a:t>parte </a:t>
            </a:r>
            <a:r>
              <a:rPr sz="800" spc="25" dirty="0">
                <a:latin typeface="Microsoft Sans Serif"/>
                <a:cs typeface="Microsoft Sans Serif"/>
              </a:rPr>
              <a:t>del devanado </a:t>
            </a:r>
            <a:r>
              <a:rPr sz="800" spc="30" dirty="0">
                <a:latin typeface="Microsoft Sans Serif"/>
                <a:cs typeface="Microsoft Sans Serif"/>
              </a:rPr>
              <a:t> </a:t>
            </a:r>
            <a:r>
              <a:rPr sz="800" spc="25" dirty="0">
                <a:latin typeface="Microsoft Sans Serif"/>
                <a:cs typeface="Microsoft Sans Serif"/>
              </a:rPr>
              <a:t>de </a:t>
            </a:r>
            <a:r>
              <a:rPr sz="800" spc="30" dirty="0">
                <a:latin typeface="Microsoft Sans Serif"/>
                <a:cs typeface="Microsoft Sans Serif"/>
              </a:rPr>
              <a:t>campo </a:t>
            </a:r>
            <a:r>
              <a:rPr sz="800" spc="5" dirty="0">
                <a:latin typeface="Microsoft Sans Serif"/>
                <a:cs typeface="Microsoft Sans Serif"/>
              </a:rPr>
              <a:t>y </a:t>
            </a:r>
            <a:r>
              <a:rPr sz="800" spc="25" dirty="0">
                <a:latin typeface="Microsoft Sans Serif"/>
                <a:cs typeface="Microsoft Sans Serif"/>
              </a:rPr>
              <a:t>desequilibrará </a:t>
            </a:r>
            <a:r>
              <a:rPr sz="800" spc="15" dirty="0">
                <a:latin typeface="Microsoft Sans Serif"/>
                <a:cs typeface="Microsoft Sans Serif"/>
              </a:rPr>
              <a:t>el </a:t>
            </a:r>
            <a:r>
              <a:rPr sz="800" spc="35" dirty="0">
                <a:latin typeface="Microsoft Sans Serif"/>
                <a:cs typeface="Microsoft Sans Serif"/>
              </a:rPr>
              <a:t>flujo </a:t>
            </a:r>
            <a:r>
              <a:rPr sz="800" spc="25" dirty="0">
                <a:latin typeface="Microsoft Sans Serif"/>
                <a:cs typeface="Microsoft Sans Serif"/>
              </a:rPr>
              <a:t>del </a:t>
            </a:r>
            <a:r>
              <a:rPr sz="800" spc="35" dirty="0">
                <a:latin typeface="Microsoft Sans Serif"/>
                <a:cs typeface="Microsoft Sans Serif"/>
              </a:rPr>
              <a:t>entrehierro. </a:t>
            </a:r>
            <a:r>
              <a:rPr sz="800" spc="-35" dirty="0">
                <a:latin typeface="Microsoft Sans Serif"/>
                <a:cs typeface="Microsoft Sans Serif"/>
              </a:rPr>
              <a:t>El </a:t>
            </a:r>
            <a:r>
              <a:rPr sz="800" spc="35" dirty="0">
                <a:latin typeface="Microsoft Sans Serif"/>
                <a:cs typeface="Microsoft Sans Serif"/>
              </a:rPr>
              <a:t>flujo </a:t>
            </a:r>
            <a:r>
              <a:rPr sz="800" spc="40" dirty="0">
                <a:latin typeface="Microsoft Sans Serif"/>
                <a:cs typeface="Microsoft Sans Serif"/>
              </a:rPr>
              <a:t> </a:t>
            </a:r>
            <a:r>
              <a:rPr sz="800" spc="25" dirty="0">
                <a:latin typeface="Microsoft Sans Serif"/>
                <a:cs typeface="Microsoft Sans Serif"/>
              </a:rPr>
              <a:t>desequilibrado </a:t>
            </a:r>
            <a:r>
              <a:rPr sz="800" spc="35" dirty="0">
                <a:latin typeface="Microsoft Sans Serif"/>
                <a:cs typeface="Microsoft Sans Serif"/>
              </a:rPr>
              <a:t>producirá </a:t>
            </a:r>
            <a:r>
              <a:rPr sz="800" spc="15" dirty="0">
                <a:latin typeface="Microsoft Sans Serif"/>
                <a:cs typeface="Microsoft Sans Serif"/>
              </a:rPr>
              <a:t>vibraciones. </a:t>
            </a:r>
            <a:r>
              <a:rPr sz="800" spc="-35" dirty="0">
                <a:latin typeface="Microsoft Sans Serif"/>
                <a:cs typeface="Microsoft Sans Serif"/>
              </a:rPr>
              <a:t>El </a:t>
            </a:r>
            <a:r>
              <a:rPr sz="800" spc="40" dirty="0">
                <a:latin typeface="Microsoft Sans Serif"/>
                <a:cs typeface="Microsoft Sans Serif"/>
              </a:rPr>
              <a:t>grado </a:t>
            </a:r>
            <a:r>
              <a:rPr sz="800" spc="25" dirty="0">
                <a:latin typeface="Microsoft Sans Serif"/>
                <a:cs typeface="Microsoft Sans Serif"/>
              </a:rPr>
              <a:t>de desequilibrio </a:t>
            </a:r>
            <a:r>
              <a:rPr sz="800" spc="5" dirty="0">
                <a:latin typeface="Microsoft Sans Serif"/>
                <a:cs typeface="Microsoft Sans Serif"/>
              </a:rPr>
              <a:t>y </a:t>
            </a:r>
            <a:r>
              <a:rPr sz="800" spc="10" dirty="0">
                <a:latin typeface="Microsoft Sans Serif"/>
                <a:cs typeface="Microsoft Sans Serif"/>
              </a:rPr>
              <a:t> la </a:t>
            </a:r>
            <a:r>
              <a:rPr sz="800" spc="25" dirty="0">
                <a:latin typeface="Microsoft Sans Serif"/>
                <a:cs typeface="Microsoft Sans Serif"/>
              </a:rPr>
              <a:t>vibración </a:t>
            </a:r>
            <a:r>
              <a:rPr sz="800" spc="30" dirty="0">
                <a:latin typeface="Microsoft Sans Serif"/>
                <a:cs typeface="Microsoft Sans Serif"/>
              </a:rPr>
              <a:t>resultante dependen </a:t>
            </a:r>
            <a:r>
              <a:rPr sz="800" spc="25" dirty="0">
                <a:latin typeface="Microsoft Sans Serif"/>
                <a:cs typeface="Microsoft Sans Serif"/>
              </a:rPr>
              <a:t>de </a:t>
            </a:r>
            <a:r>
              <a:rPr sz="800" spc="10" dirty="0">
                <a:latin typeface="Microsoft Sans Serif"/>
                <a:cs typeface="Microsoft Sans Serif"/>
              </a:rPr>
              <a:t>la </a:t>
            </a:r>
            <a:r>
              <a:rPr sz="800" spc="20" dirty="0">
                <a:latin typeface="Microsoft Sans Serif"/>
                <a:cs typeface="Microsoft Sans Serif"/>
              </a:rPr>
              <a:t>ubicación </a:t>
            </a:r>
            <a:r>
              <a:rPr sz="800" spc="5" dirty="0">
                <a:latin typeface="Microsoft Sans Serif"/>
                <a:cs typeface="Microsoft Sans Serif"/>
              </a:rPr>
              <a:t>y </a:t>
            </a:r>
            <a:r>
              <a:rPr sz="800" spc="25" dirty="0">
                <a:latin typeface="Microsoft Sans Serif"/>
                <a:cs typeface="Microsoft Sans Serif"/>
              </a:rPr>
              <a:t>extensión del </a:t>
            </a:r>
            <a:r>
              <a:rPr sz="800" spc="30" dirty="0">
                <a:latin typeface="Microsoft Sans Serif"/>
                <a:cs typeface="Microsoft Sans Serif"/>
              </a:rPr>
              <a:t> </a:t>
            </a:r>
            <a:r>
              <a:rPr sz="800" spc="25" dirty="0">
                <a:latin typeface="Microsoft Sans Serif"/>
                <a:cs typeface="Microsoft Sans Serif"/>
              </a:rPr>
              <a:t>devanado</a:t>
            </a:r>
            <a:r>
              <a:rPr sz="800" spc="-10" dirty="0">
                <a:latin typeface="Microsoft Sans Serif"/>
                <a:cs typeface="Microsoft Sans Serif"/>
              </a:rPr>
              <a:t> </a:t>
            </a:r>
            <a:r>
              <a:rPr sz="800" spc="35" dirty="0">
                <a:latin typeface="Microsoft Sans Serif"/>
                <a:cs typeface="Microsoft Sans Serif"/>
              </a:rPr>
              <a:t>ignorado</a:t>
            </a:r>
            <a:r>
              <a:rPr sz="800" spc="-5" dirty="0">
                <a:latin typeface="Microsoft Sans Serif"/>
                <a:cs typeface="Microsoft Sans Serif"/>
              </a:rPr>
              <a:t> </a:t>
            </a:r>
            <a:r>
              <a:rPr sz="800" spc="50" dirty="0">
                <a:latin typeface="Microsoft Sans Serif"/>
                <a:cs typeface="Microsoft Sans Serif"/>
              </a:rPr>
              <a:t>por</a:t>
            </a:r>
            <a:r>
              <a:rPr sz="800" spc="-5" dirty="0">
                <a:latin typeface="Microsoft Sans Serif"/>
                <a:cs typeface="Microsoft Sans Serif"/>
              </a:rPr>
              <a:t> </a:t>
            </a:r>
            <a:r>
              <a:rPr sz="800" dirty="0">
                <a:latin typeface="Microsoft Sans Serif"/>
                <a:cs typeface="Microsoft Sans Serif"/>
              </a:rPr>
              <a:t>las</a:t>
            </a:r>
            <a:r>
              <a:rPr sz="800" spc="-5" dirty="0">
                <a:latin typeface="Microsoft Sans Serif"/>
                <a:cs typeface="Microsoft Sans Serif"/>
              </a:rPr>
              <a:t> </a:t>
            </a:r>
            <a:r>
              <a:rPr sz="800" spc="20" dirty="0">
                <a:latin typeface="Microsoft Sans Serif"/>
                <a:cs typeface="Microsoft Sans Serif"/>
              </a:rPr>
              <a:t>dos</a:t>
            </a:r>
            <a:r>
              <a:rPr sz="800" spc="-5" dirty="0">
                <a:latin typeface="Microsoft Sans Serif"/>
                <a:cs typeface="Microsoft Sans Serif"/>
              </a:rPr>
              <a:t> </a:t>
            </a:r>
            <a:r>
              <a:rPr sz="800" spc="5" dirty="0">
                <a:latin typeface="Microsoft Sans Serif"/>
                <a:cs typeface="Microsoft Sans Serif"/>
              </a:rPr>
              <a:t>masas.</a:t>
            </a:r>
            <a:endParaRPr sz="800">
              <a:latin typeface="Microsoft Sans Serif"/>
              <a:cs typeface="Microsoft Sans Serif"/>
            </a:endParaRPr>
          </a:p>
          <a:p>
            <a:pPr marL="12700" marR="5080" indent="154940">
              <a:lnSpc>
                <a:spcPts val="1200"/>
              </a:lnSpc>
              <a:spcBef>
                <a:spcPts val="90"/>
              </a:spcBef>
            </a:pPr>
            <a:r>
              <a:rPr sz="700" spc="-10" dirty="0">
                <a:latin typeface="Microsoft Sans Serif"/>
                <a:cs typeface="Microsoft Sans Serif"/>
              </a:rPr>
              <a:t>La </a:t>
            </a:r>
            <a:r>
              <a:rPr sz="700" spc="20" dirty="0">
                <a:latin typeface="Microsoft Sans Serif"/>
                <a:cs typeface="Microsoft Sans Serif"/>
              </a:rPr>
              <a:t>vibración </a:t>
            </a:r>
            <a:r>
              <a:rPr sz="700" spc="25" dirty="0">
                <a:latin typeface="Microsoft Sans Serif"/>
                <a:cs typeface="Microsoft Sans Serif"/>
              </a:rPr>
              <a:t>puede </a:t>
            </a:r>
            <a:r>
              <a:rPr sz="700" spc="15" dirty="0">
                <a:latin typeface="Microsoft Sans Serif"/>
                <a:cs typeface="Microsoft Sans Serif"/>
              </a:rPr>
              <a:t>ser </a:t>
            </a:r>
            <a:r>
              <a:rPr sz="700" spc="25" dirty="0">
                <a:latin typeface="Microsoft Sans Serif"/>
                <a:cs typeface="Microsoft Sans Serif"/>
              </a:rPr>
              <a:t>lo suficientemente </a:t>
            </a:r>
            <a:r>
              <a:rPr sz="700" spc="20" dirty="0">
                <a:latin typeface="Microsoft Sans Serif"/>
                <a:cs typeface="Microsoft Sans Serif"/>
              </a:rPr>
              <a:t>grave </a:t>
            </a:r>
            <a:r>
              <a:rPr sz="700" spc="30" dirty="0">
                <a:latin typeface="Microsoft Sans Serif"/>
                <a:cs typeface="Microsoft Sans Serif"/>
              </a:rPr>
              <a:t>como </a:t>
            </a:r>
            <a:r>
              <a:rPr sz="700" spc="25" dirty="0">
                <a:latin typeface="Microsoft Sans Serif"/>
                <a:cs typeface="Microsoft Sans Serif"/>
              </a:rPr>
              <a:t>para </a:t>
            </a:r>
            <a:r>
              <a:rPr sz="700" spc="10" dirty="0">
                <a:latin typeface="Microsoft Sans Serif"/>
                <a:cs typeface="Microsoft Sans Serif"/>
              </a:rPr>
              <a:t>causar </a:t>
            </a:r>
            <a:r>
              <a:rPr sz="700" spc="15" dirty="0">
                <a:latin typeface="Microsoft Sans Serif"/>
                <a:cs typeface="Microsoft Sans Serif"/>
              </a:rPr>
              <a:t> </a:t>
            </a:r>
            <a:r>
              <a:rPr sz="700" spc="20" dirty="0">
                <a:latin typeface="Microsoft Sans Serif"/>
                <a:cs typeface="Microsoft Sans Serif"/>
              </a:rPr>
              <a:t>daños </a:t>
            </a:r>
            <a:r>
              <a:rPr sz="700" spc="10" dirty="0">
                <a:latin typeface="Microsoft Sans Serif"/>
                <a:cs typeface="Microsoft Sans Serif"/>
              </a:rPr>
              <a:t>masivos. </a:t>
            </a:r>
            <a:r>
              <a:rPr sz="700" spc="-10" dirty="0">
                <a:latin typeface="Microsoft Sans Serif"/>
                <a:cs typeface="Microsoft Sans Serif"/>
              </a:rPr>
              <a:t>Esta </a:t>
            </a:r>
            <a:r>
              <a:rPr sz="700" spc="20" dirty="0">
                <a:latin typeface="Microsoft Sans Serif"/>
                <a:cs typeface="Microsoft Sans Serif"/>
              </a:rPr>
              <a:t>fuerza desequilibrada </a:t>
            </a:r>
            <a:r>
              <a:rPr sz="700" spc="10" dirty="0">
                <a:latin typeface="Microsoft Sans Serif"/>
                <a:cs typeface="Microsoft Sans Serif"/>
              </a:rPr>
              <a:t>viaja </a:t>
            </a:r>
            <a:r>
              <a:rPr sz="700" spc="20" dirty="0">
                <a:latin typeface="Microsoft Sans Serif"/>
                <a:cs typeface="Microsoft Sans Serif"/>
              </a:rPr>
              <a:t>con </a:t>
            </a:r>
            <a:r>
              <a:rPr sz="700" spc="10" dirty="0">
                <a:latin typeface="Microsoft Sans Serif"/>
                <a:cs typeface="Microsoft Sans Serif"/>
              </a:rPr>
              <a:t>el </a:t>
            </a:r>
            <a:r>
              <a:rPr sz="700" spc="45" dirty="0">
                <a:latin typeface="Microsoft Sans Serif"/>
                <a:cs typeface="Microsoft Sans Serif"/>
              </a:rPr>
              <a:t>rotor </a:t>
            </a:r>
            <a:r>
              <a:rPr sz="700" spc="5" dirty="0">
                <a:latin typeface="Microsoft Sans Serif"/>
                <a:cs typeface="Microsoft Sans Serif"/>
              </a:rPr>
              <a:t>y </a:t>
            </a:r>
            <a:r>
              <a:rPr sz="700" spc="25" dirty="0">
                <a:latin typeface="Microsoft Sans Serif"/>
                <a:cs typeface="Microsoft Sans Serif"/>
              </a:rPr>
              <a:t>puede </a:t>
            </a:r>
            <a:r>
              <a:rPr sz="700" spc="30" dirty="0">
                <a:latin typeface="Microsoft Sans Serif"/>
                <a:cs typeface="Microsoft Sans Serif"/>
              </a:rPr>
              <a:t> producir </a:t>
            </a:r>
            <a:r>
              <a:rPr sz="700" spc="15" dirty="0">
                <a:latin typeface="Microsoft Sans Serif"/>
                <a:cs typeface="Microsoft Sans Serif"/>
              </a:rPr>
              <a:t>vibraciones </a:t>
            </a:r>
            <a:r>
              <a:rPr sz="700" spc="40" dirty="0">
                <a:latin typeface="Microsoft Sans Serif"/>
                <a:cs typeface="Microsoft Sans Serif"/>
              </a:rPr>
              <a:t>muy </a:t>
            </a:r>
            <a:r>
              <a:rPr sz="700" spc="10" dirty="0">
                <a:latin typeface="Microsoft Sans Serif"/>
                <a:cs typeface="Microsoft Sans Serif"/>
              </a:rPr>
              <a:t>altas </a:t>
            </a:r>
            <a:r>
              <a:rPr sz="700" spc="30" dirty="0">
                <a:latin typeface="Microsoft Sans Serif"/>
                <a:cs typeface="Microsoft Sans Serif"/>
              </a:rPr>
              <a:t>que pueden </a:t>
            </a:r>
            <a:r>
              <a:rPr sz="700" spc="25" dirty="0">
                <a:latin typeface="Microsoft Sans Serif"/>
                <a:cs typeface="Microsoft Sans Serif"/>
              </a:rPr>
              <a:t>dañar </a:t>
            </a:r>
            <a:r>
              <a:rPr sz="700" spc="10" dirty="0">
                <a:latin typeface="Microsoft Sans Serif"/>
                <a:cs typeface="Microsoft Sans Serif"/>
              </a:rPr>
              <a:t>los </a:t>
            </a:r>
            <a:r>
              <a:rPr sz="700" spc="15" dirty="0">
                <a:latin typeface="Microsoft Sans Serif"/>
                <a:cs typeface="Microsoft Sans Serif"/>
              </a:rPr>
              <a:t>pedestales </a:t>
            </a:r>
            <a:r>
              <a:rPr sz="700" spc="20" dirty="0">
                <a:latin typeface="Microsoft Sans Serif"/>
                <a:cs typeface="Microsoft Sans Serif"/>
              </a:rPr>
              <a:t>de </a:t>
            </a:r>
            <a:r>
              <a:rPr sz="700" spc="10" dirty="0">
                <a:latin typeface="Microsoft Sans Serif"/>
                <a:cs typeface="Microsoft Sans Serif"/>
              </a:rPr>
              <a:t>los </a:t>
            </a:r>
            <a:r>
              <a:rPr sz="700" spc="15" dirty="0">
                <a:latin typeface="Microsoft Sans Serif"/>
                <a:cs typeface="Microsoft Sans Serif"/>
              </a:rPr>
              <a:t> cojinetes</a:t>
            </a:r>
            <a:r>
              <a:rPr sz="700" dirty="0">
                <a:latin typeface="Microsoft Sans Serif"/>
                <a:cs typeface="Microsoft Sans Serif"/>
              </a:rPr>
              <a:t> </a:t>
            </a:r>
            <a:r>
              <a:rPr sz="700" spc="30" dirty="0">
                <a:latin typeface="Microsoft Sans Serif"/>
                <a:cs typeface="Microsoft Sans Serif"/>
              </a:rPr>
              <a:t>o</a:t>
            </a:r>
            <a:r>
              <a:rPr sz="700" dirty="0">
                <a:latin typeface="Microsoft Sans Serif"/>
                <a:cs typeface="Microsoft Sans Serif"/>
              </a:rPr>
              <a:t> </a:t>
            </a:r>
            <a:r>
              <a:rPr sz="700" spc="15" dirty="0">
                <a:latin typeface="Microsoft Sans Serif"/>
                <a:cs typeface="Microsoft Sans Serif"/>
              </a:rPr>
              <a:t>incluso</a:t>
            </a:r>
            <a:r>
              <a:rPr sz="700" spc="5" dirty="0">
                <a:latin typeface="Microsoft Sans Serif"/>
                <a:cs typeface="Microsoft Sans Serif"/>
              </a:rPr>
              <a:t> </a:t>
            </a:r>
            <a:r>
              <a:rPr sz="700" spc="15" dirty="0">
                <a:latin typeface="Microsoft Sans Serif"/>
                <a:cs typeface="Microsoft Sans Serif"/>
              </a:rPr>
              <a:t>desplazar</a:t>
            </a:r>
            <a:r>
              <a:rPr sz="700" dirty="0">
                <a:latin typeface="Microsoft Sans Serif"/>
                <a:cs typeface="Microsoft Sans Serif"/>
              </a:rPr>
              <a:t> </a:t>
            </a:r>
            <a:r>
              <a:rPr sz="700" spc="10" dirty="0">
                <a:latin typeface="Microsoft Sans Serif"/>
                <a:cs typeface="Microsoft Sans Serif"/>
              </a:rPr>
              <a:t>el</a:t>
            </a:r>
            <a:r>
              <a:rPr sz="700" spc="5" dirty="0">
                <a:latin typeface="Microsoft Sans Serif"/>
                <a:cs typeface="Microsoft Sans Serif"/>
              </a:rPr>
              <a:t> </a:t>
            </a:r>
            <a:r>
              <a:rPr sz="700" spc="45" dirty="0">
                <a:latin typeface="Microsoft Sans Serif"/>
                <a:cs typeface="Microsoft Sans Serif"/>
              </a:rPr>
              <a:t>rotor</a:t>
            </a:r>
            <a:r>
              <a:rPr sz="700" dirty="0">
                <a:latin typeface="Microsoft Sans Serif"/>
                <a:cs typeface="Microsoft Sans Serif"/>
              </a:rPr>
              <a:t> </a:t>
            </a:r>
            <a:r>
              <a:rPr sz="700" spc="20" dirty="0">
                <a:latin typeface="Microsoft Sans Serif"/>
                <a:cs typeface="Microsoft Sans Serif"/>
              </a:rPr>
              <a:t>en</a:t>
            </a:r>
            <a:r>
              <a:rPr sz="700" dirty="0">
                <a:latin typeface="Microsoft Sans Serif"/>
                <a:cs typeface="Microsoft Sans Serif"/>
              </a:rPr>
              <a:t> </a:t>
            </a:r>
            <a:r>
              <a:rPr sz="700" spc="30" dirty="0">
                <a:latin typeface="Microsoft Sans Serif"/>
                <a:cs typeface="Microsoft Sans Serif"/>
              </a:rPr>
              <a:t>una</a:t>
            </a:r>
            <a:r>
              <a:rPr sz="700" spc="5" dirty="0">
                <a:latin typeface="Microsoft Sans Serif"/>
                <a:cs typeface="Microsoft Sans Serif"/>
              </a:rPr>
              <a:t> </a:t>
            </a:r>
            <a:r>
              <a:rPr sz="700" spc="20" dirty="0">
                <a:latin typeface="Microsoft Sans Serif"/>
                <a:cs typeface="Microsoft Sans Serif"/>
              </a:rPr>
              <a:t>cantidad</a:t>
            </a:r>
            <a:r>
              <a:rPr sz="700" dirty="0">
                <a:latin typeface="Microsoft Sans Serif"/>
                <a:cs typeface="Microsoft Sans Serif"/>
              </a:rPr>
              <a:t> </a:t>
            </a:r>
            <a:r>
              <a:rPr sz="700" spc="30" dirty="0">
                <a:latin typeface="Microsoft Sans Serif"/>
                <a:cs typeface="Microsoft Sans Serif"/>
              </a:rPr>
              <a:t>que</a:t>
            </a:r>
            <a:r>
              <a:rPr sz="700" spc="5" dirty="0">
                <a:latin typeface="Microsoft Sans Serif"/>
                <a:cs typeface="Microsoft Sans Serif"/>
              </a:rPr>
              <a:t> </a:t>
            </a:r>
            <a:r>
              <a:rPr sz="700" dirty="0">
                <a:latin typeface="Microsoft Sans Serif"/>
                <a:cs typeface="Microsoft Sans Serif"/>
              </a:rPr>
              <a:t>cause </a:t>
            </a:r>
            <a:r>
              <a:rPr sz="700" spc="20" dirty="0">
                <a:latin typeface="Microsoft Sans Serif"/>
                <a:cs typeface="Microsoft Sans Serif"/>
              </a:rPr>
              <a:t>fricción</a:t>
            </a:r>
            <a:r>
              <a:rPr sz="700" spc="5" dirty="0">
                <a:latin typeface="Microsoft Sans Serif"/>
                <a:cs typeface="Microsoft Sans Serif"/>
              </a:rPr>
              <a:t> </a:t>
            </a:r>
            <a:r>
              <a:rPr sz="700" spc="20" dirty="0">
                <a:latin typeface="Microsoft Sans Serif"/>
                <a:cs typeface="Microsoft Sans Serif"/>
              </a:rPr>
              <a:t>con </a:t>
            </a:r>
            <a:r>
              <a:rPr sz="700" spc="-175" dirty="0">
                <a:latin typeface="Microsoft Sans Serif"/>
                <a:cs typeface="Microsoft Sans Serif"/>
              </a:rPr>
              <a:t> </a:t>
            </a:r>
            <a:r>
              <a:rPr sz="700" spc="10" dirty="0">
                <a:latin typeface="Microsoft Sans Serif"/>
                <a:cs typeface="Microsoft Sans Serif"/>
              </a:rPr>
              <a:t>el </a:t>
            </a:r>
            <a:r>
              <a:rPr sz="700" spc="20" dirty="0">
                <a:latin typeface="Microsoft Sans Serif"/>
                <a:cs typeface="Microsoft Sans Serif"/>
              </a:rPr>
              <a:t>estator. </a:t>
            </a:r>
            <a:r>
              <a:rPr sz="700" spc="-35" dirty="0">
                <a:latin typeface="Microsoft Sans Serif"/>
                <a:cs typeface="Microsoft Sans Serif"/>
              </a:rPr>
              <a:t>Si </a:t>
            </a:r>
            <a:r>
              <a:rPr sz="700" spc="15" dirty="0">
                <a:latin typeface="Microsoft Sans Serif"/>
                <a:cs typeface="Microsoft Sans Serif"/>
              </a:rPr>
              <a:t>sólo </a:t>
            </a:r>
            <a:r>
              <a:rPr sz="700" spc="-5" dirty="0">
                <a:latin typeface="Microsoft Sans Serif"/>
                <a:cs typeface="Microsoft Sans Serif"/>
              </a:rPr>
              <a:t>se </a:t>
            </a:r>
            <a:r>
              <a:rPr sz="700" spc="5" dirty="0">
                <a:latin typeface="Microsoft Sans Serif"/>
                <a:cs typeface="Microsoft Sans Serif"/>
              </a:rPr>
              <a:t>pasa </a:t>
            </a:r>
            <a:r>
              <a:rPr sz="700" spc="40" dirty="0">
                <a:latin typeface="Microsoft Sans Serif"/>
                <a:cs typeface="Microsoft Sans Serif"/>
              </a:rPr>
              <a:t>por </a:t>
            </a:r>
            <a:r>
              <a:rPr sz="700" spc="25" dirty="0">
                <a:latin typeface="Microsoft Sans Serif"/>
                <a:cs typeface="Microsoft Sans Serif"/>
              </a:rPr>
              <a:t>alto </a:t>
            </a:r>
            <a:r>
              <a:rPr sz="700" spc="30" dirty="0">
                <a:latin typeface="Microsoft Sans Serif"/>
                <a:cs typeface="Microsoft Sans Serif"/>
              </a:rPr>
              <a:t>una </a:t>
            </a:r>
            <a:r>
              <a:rPr sz="700" spc="25" dirty="0">
                <a:latin typeface="Microsoft Sans Serif"/>
                <a:cs typeface="Microsoft Sans Serif"/>
              </a:rPr>
              <a:t>pequeña </a:t>
            </a:r>
            <a:r>
              <a:rPr sz="700" spc="30" dirty="0">
                <a:latin typeface="Microsoft Sans Serif"/>
                <a:cs typeface="Microsoft Sans Serif"/>
              </a:rPr>
              <a:t>parte </a:t>
            </a:r>
            <a:r>
              <a:rPr sz="700" spc="20" dirty="0">
                <a:latin typeface="Microsoft Sans Serif"/>
                <a:cs typeface="Microsoft Sans Serif"/>
              </a:rPr>
              <a:t>del </a:t>
            </a:r>
            <a:r>
              <a:rPr sz="700" spc="15" dirty="0">
                <a:latin typeface="Microsoft Sans Serif"/>
                <a:cs typeface="Microsoft Sans Serif"/>
              </a:rPr>
              <a:t>devanado, </a:t>
            </a:r>
            <a:r>
              <a:rPr sz="700" spc="-5" dirty="0">
                <a:latin typeface="Microsoft Sans Serif"/>
                <a:cs typeface="Microsoft Sans Serif"/>
              </a:rPr>
              <a:t>es </a:t>
            </a:r>
            <a:r>
              <a:rPr sz="700" dirty="0">
                <a:latin typeface="Microsoft Sans Serif"/>
                <a:cs typeface="Microsoft Sans Serif"/>
              </a:rPr>
              <a:t> </a:t>
            </a:r>
            <a:r>
              <a:rPr sz="700" spc="20" dirty="0">
                <a:latin typeface="Microsoft Sans Serif"/>
                <a:cs typeface="Microsoft Sans Serif"/>
              </a:rPr>
              <a:t>posible</a:t>
            </a:r>
            <a:r>
              <a:rPr sz="700" spc="-5" dirty="0">
                <a:latin typeface="Microsoft Sans Serif"/>
                <a:cs typeface="Microsoft Sans Serif"/>
              </a:rPr>
              <a:t> </a:t>
            </a:r>
            <a:r>
              <a:rPr sz="700" spc="30" dirty="0">
                <a:latin typeface="Microsoft Sans Serif"/>
                <a:cs typeface="Microsoft Sans Serif"/>
              </a:rPr>
              <a:t>que</a:t>
            </a:r>
            <a:r>
              <a:rPr sz="700" spc="-5" dirty="0">
                <a:latin typeface="Microsoft Sans Serif"/>
                <a:cs typeface="Microsoft Sans Serif"/>
              </a:rPr>
              <a:t> </a:t>
            </a:r>
            <a:r>
              <a:rPr sz="700" spc="10" dirty="0">
                <a:latin typeface="Microsoft Sans Serif"/>
                <a:cs typeface="Microsoft Sans Serif"/>
              </a:rPr>
              <a:t>la</a:t>
            </a:r>
            <a:r>
              <a:rPr sz="700" spc="-5" dirty="0">
                <a:latin typeface="Microsoft Sans Serif"/>
                <a:cs typeface="Microsoft Sans Serif"/>
              </a:rPr>
              <a:t> </a:t>
            </a:r>
            <a:r>
              <a:rPr sz="700" spc="20" dirty="0">
                <a:latin typeface="Microsoft Sans Serif"/>
                <a:cs typeface="Microsoft Sans Serif"/>
              </a:rPr>
              <a:t>vibración</a:t>
            </a:r>
            <a:r>
              <a:rPr sz="700" spc="-5" dirty="0">
                <a:latin typeface="Microsoft Sans Serif"/>
                <a:cs typeface="Microsoft Sans Serif"/>
              </a:rPr>
              <a:t> </a:t>
            </a:r>
            <a:r>
              <a:rPr sz="700" spc="25" dirty="0">
                <a:latin typeface="Microsoft Sans Serif"/>
                <a:cs typeface="Microsoft Sans Serif"/>
              </a:rPr>
              <a:t>resultante</a:t>
            </a:r>
            <a:r>
              <a:rPr sz="700" spc="-5" dirty="0">
                <a:latin typeface="Microsoft Sans Serif"/>
                <a:cs typeface="Microsoft Sans Serif"/>
              </a:rPr>
              <a:t> </a:t>
            </a:r>
            <a:r>
              <a:rPr sz="700" spc="5" dirty="0">
                <a:latin typeface="Microsoft Sans Serif"/>
                <a:cs typeface="Microsoft Sans Serif"/>
              </a:rPr>
              <a:t>pase</a:t>
            </a:r>
            <a:r>
              <a:rPr sz="700" spc="-5" dirty="0">
                <a:latin typeface="Microsoft Sans Serif"/>
                <a:cs typeface="Microsoft Sans Serif"/>
              </a:rPr>
              <a:t> </a:t>
            </a:r>
            <a:r>
              <a:rPr sz="700" spc="15" dirty="0">
                <a:latin typeface="Microsoft Sans Serif"/>
                <a:cs typeface="Microsoft Sans Serif"/>
              </a:rPr>
              <a:t>desapercibida.</a:t>
            </a:r>
            <a:endParaRPr sz="700">
              <a:latin typeface="Microsoft Sans Serif"/>
              <a:cs typeface="Microsoft Sans Serif"/>
            </a:endParaRPr>
          </a:p>
          <a:p>
            <a:pPr marL="12700" marR="23495" indent="154940">
              <a:lnSpc>
                <a:spcPts val="1200"/>
              </a:lnSpc>
            </a:pPr>
            <a:r>
              <a:rPr sz="750" spc="20" dirty="0">
                <a:latin typeface="Microsoft Sans Serif"/>
                <a:cs typeface="Microsoft Sans Serif"/>
              </a:rPr>
              <a:t>Incluso</a:t>
            </a:r>
            <a:r>
              <a:rPr sz="750" spc="-5" dirty="0">
                <a:latin typeface="Microsoft Sans Serif"/>
                <a:cs typeface="Microsoft Sans Serif"/>
              </a:rPr>
              <a:t> </a:t>
            </a:r>
            <a:r>
              <a:rPr sz="750" dirty="0">
                <a:latin typeface="Microsoft Sans Serif"/>
                <a:cs typeface="Microsoft Sans Serif"/>
              </a:rPr>
              <a:t>si</a:t>
            </a:r>
            <a:r>
              <a:rPr sz="750" spc="-5" dirty="0">
                <a:latin typeface="Microsoft Sans Serif"/>
                <a:cs typeface="Microsoft Sans Serif"/>
              </a:rPr>
              <a:t> </a:t>
            </a:r>
            <a:r>
              <a:rPr sz="750" spc="10" dirty="0">
                <a:latin typeface="Microsoft Sans Serif"/>
                <a:cs typeface="Microsoft Sans Serif"/>
              </a:rPr>
              <a:t>la</a:t>
            </a:r>
            <a:r>
              <a:rPr sz="750" spc="-5" dirty="0">
                <a:latin typeface="Microsoft Sans Serif"/>
                <a:cs typeface="Microsoft Sans Serif"/>
              </a:rPr>
              <a:t> </a:t>
            </a:r>
            <a:r>
              <a:rPr sz="750" spc="25" dirty="0">
                <a:latin typeface="Microsoft Sans Serif"/>
                <a:cs typeface="Microsoft Sans Serif"/>
              </a:rPr>
              <a:t>segunda</a:t>
            </a:r>
            <a:r>
              <a:rPr sz="750" spc="-5" dirty="0">
                <a:latin typeface="Microsoft Sans Serif"/>
                <a:cs typeface="Microsoft Sans Serif"/>
              </a:rPr>
              <a:t> </a:t>
            </a:r>
            <a:r>
              <a:rPr sz="750" spc="35" dirty="0">
                <a:latin typeface="Microsoft Sans Serif"/>
                <a:cs typeface="Microsoft Sans Serif"/>
              </a:rPr>
              <a:t>tierra</a:t>
            </a:r>
            <a:r>
              <a:rPr sz="750" spc="-5" dirty="0">
                <a:latin typeface="Microsoft Sans Serif"/>
                <a:cs typeface="Microsoft Sans Serif"/>
              </a:rPr>
              <a:t> </a:t>
            </a:r>
            <a:r>
              <a:rPr sz="750" spc="40" dirty="0">
                <a:latin typeface="Microsoft Sans Serif"/>
                <a:cs typeface="Microsoft Sans Serif"/>
              </a:rPr>
              <a:t>no</a:t>
            </a:r>
            <a:r>
              <a:rPr sz="750" dirty="0">
                <a:latin typeface="Microsoft Sans Serif"/>
                <a:cs typeface="Microsoft Sans Serif"/>
              </a:rPr>
              <a:t> </a:t>
            </a:r>
            <a:r>
              <a:rPr sz="750" spc="20" dirty="0">
                <a:latin typeface="Microsoft Sans Serif"/>
                <a:cs typeface="Microsoft Sans Serif"/>
              </a:rPr>
              <a:t>evita</a:t>
            </a:r>
            <a:r>
              <a:rPr sz="750" spc="-5" dirty="0">
                <a:latin typeface="Microsoft Sans Serif"/>
                <a:cs typeface="Microsoft Sans Serif"/>
              </a:rPr>
              <a:t> </a:t>
            </a:r>
            <a:r>
              <a:rPr sz="750" spc="25" dirty="0">
                <a:latin typeface="Microsoft Sans Serif"/>
                <a:cs typeface="Microsoft Sans Serif"/>
              </a:rPr>
              <a:t>significativamente</a:t>
            </a:r>
            <a:r>
              <a:rPr sz="750" spc="-5" dirty="0">
                <a:latin typeface="Microsoft Sans Serif"/>
                <a:cs typeface="Microsoft Sans Serif"/>
              </a:rPr>
              <a:t> </a:t>
            </a:r>
            <a:r>
              <a:rPr sz="750" spc="10" dirty="0">
                <a:latin typeface="Microsoft Sans Serif"/>
                <a:cs typeface="Microsoft Sans Serif"/>
              </a:rPr>
              <a:t>el</a:t>
            </a:r>
            <a:r>
              <a:rPr sz="750" spc="-5" dirty="0">
                <a:latin typeface="Microsoft Sans Serif"/>
                <a:cs typeface="Microsoft Sans Serif"/>
              </a:rPr>
              <a:t> </a:t>
            </a:r>
            <a:r>
              <a:rPr sz="750" spc="20" dirty="0">
                <a:latin typeface="Microsoft Sans Serif"/>
                <a:cs typeface="Microsoft Sans Serif"/>
              </a:rPr>
              <a:t>devanado </a:t>
            </a:r>
            <a:r>
              <a:rPr sz="750" spc="-185" dirty="0">
                <a:latin typeface="Microsoft Sans Serif"/>
                <a:cs typeface="Microsoft Sans Serif"/>
              </a:rPr>
              <a:t> </a:t>
            </a:r>
            <a:r>
              <a:rPr sz="750" spc="25" dirty="0">
                <a:latin typeface="Microsoft Sans Serif"/>
                <a:cs typeface="Microsoft Sans Serif"/>
              </a:rPr>
              <a:t>de </a:t>
            </a:r>
            <a:r>
              <a:rPr sz="750" spc="20" dirty="0">
                <a:latin typeface="Microsoft Sans Serif"/>
                <a:cs typeface="Microsoft Sans Serif"/>
              </a:rPr>
              <a:t>campo, </a:t>
            </a:r>
            <a:r>
              <a:rPr sz="750" spc="10" dirty="0">
                <a:latin typeface="Microsoft Sans Serif"/>
                <a:cs typeface="Microsoft Sans Serif"/>
              </a:rPr>
              <a:t>esta </a:t>
            </a:r>
            <a:r>
              <a:rPr sz="750" spc="35" dirty="0">
                <a:latin typeface="Microsoft Sans Serif"/>
                <a:cs typeface="Microsoft Sans Serif"/>
              </a:rPr>
              <a:t>tierra </a:t>
            </a:r>
            <a:r>
              <a:rPr sz="750" spc="30" dirty="0">
                <a:latin typeface="Microsoft Sans Serif"/>
                <a:cs typeface="Microsoft Sans Serif"/>
              </a:rPr>
              <a:t>aún </a:t>
            </a:r>
            <a:r>
              <a:rPr sz="750" spc="25" dirty="0">
                <a:latin typeface="Microsoft Sans Serif"/>
                <a:cs typeface="Microsoft Sans Serif"/>
              </a:rPr>
              <a:t>puede </a:t>
            </a:r>
            <a:r>
              <a:rPr sz="750" spc="10" dirty="0">
                <a:latin typeface="Microsoft Sans Serif"/>
                <a:cs typeface="Microsoft Sans Serif"/>
              </a:rPr>
              <a:t>causar </a:t>
            </a:r>
            <a:r>
              <a:rPr sz="750" spc="15" dirty="0">
                <a:latin typeface="Microsoft Sans Serif"/>
                <a:cs typeface="Microsoft Sans Serif"/>
              </a:rPr>
              <a:t>daños. </a:t>
            </a:r>
            <a:r>
              <a:rPr sz="750" spc="-15" dirty="0">
                <a:latin typeface="Microsoft Sans Serif"/>
                <a:cs typeface="Microsoft Sans Serif"/>
              </a:rPr>
              <a:t>La </a:t>
            </a:r>
            <a:r>
              <a:rPr sz="750" spc="30" dirty="0">
                <a:latin typeface="Microsoft Sans Serif"/>
                <a:cs typeface="Microsoft Sans Serif"/>
              </a:rPr>
              <a:t>corriente </a:t>
            </a:r>
            <a:r>
              <a:rPr sz="750" spc="25" dirty="0">
                <a:latin typeface="Microsoft Sans Serif"/>
                <a:cs typeface="Microsoft Sans Serif"/>
              </a:rPr>
              <a:t>de campo </a:t>
            </a:r>
            <a:r>
              <a:rPr sz="750" spc="-185" dirty="0">
                <a:latin typeface="Microsoft Sans Serif"/>
                <a:cs typeface="Microsoft Sans Serif"/>
              </a:rPr>
              <a:t> </a:t>
            </a:r>
            <a:r>
              <a:rPr sz="750" spc="-5" dirty="0">
                <a:latin typeface="Microsoft Sans Serif"/>
                <a:cs typeface="Microsoft Sans Serif"/>
              </a:rPr>
              <a:t>se </a:t>
            </a:r>
            <a:r>
              <a:rPr sz="750" spc="5" dirty="0">
                <a:latin typeface="Microsoft Sans Serif"/>
                <a:cs typeface="Microsoft Sans Serif"/>
              </a:rPr>
              <a:t>desvía, </a:t>
            </a:r>
            <a:r>
              <a:rPr sz="750" spc="10" dirty="0">
                <a:latin typeface="Microsoft Sans Serif"/>
                <a:cs typeface="Microsoft Sans Serif"/>
              </a:rPr>
              <a:t>al </a:t>
            </a:r>
            <a:r>
              <a:rPr sz="750" spc="25" dirty="0">
                <a:latin typeface="Microsoft Sans Serif"/>
                <a:cs typeface="Microsoft Sans Serif"/>
              </a:rPr>
              <a:t>menos en parte, de </a:t>
            </a:r>
            <a:r>
              <a:rPr sz="750" dirty="0">
                <a:latin typeface="Microsoft Sans Serif"/>
                <a:cs typeface="Microsoft Sans Serif"/>
              </a:rPr>
              <a:t>las </a:t>
            </a:r>
            <a:r>
              <a:rPr sz="750" spc="10" dirty="0">
                <a:latin typeface="Microsoft Sans Serif"/>
                <a:cs typeface="Microsoft Sans Serif"/>
              </a:rPr>
              <a:t>espiras </a:t>
            </a:r>
            <a:r>
              <a:rPr sz="750" spc="30" dirty="0">
                <a:latin typeface="Microsoft Sans Serif"/>
                <a:cs typeface="Microsoft Sans Serif"/>
              </a:rPr>
              <a:t>intermedias </a:t>
            </a:r>
            <a:r>
              <a:rPr sz="750" spc="10" dirty="0">
                <a:latin typeface="Microsoft Sans Serif"/>
                <a:cs typeface="Microsoft Sans Serif"/>
              </a:rPr>
              <a:t>desviadas </a:t>
            </a:r>
            <a:r>
              <a:rPr sz="750" spc="45" dirty="0">
                <a:latin typeface="Microsoft Sans Serif"/>
                <a:cs typeface="Microsoft Sans Serif"/>
              </a:rPr>
              <a:t>por </a:t>
            </a:r>
            <a:r>
              <a:rPr sz="750" spc="-185" dirty="0">
                <a:latin typeface="Microsoft Sans Serif"/>
                <a:cs typeface="Microsoft Sans Serif"/>
              </a:rPr>
              <a:t> </a:t>
            </a:r>
            <a:r>
              <a:rPr sz="750" dirty="0">
                <a:latin typeface="Microsoft Sans Serif"/>
                <a:cs typeface="Microsoft Sans Serif"/>
              </a:rPr>
              <a:t>las </a:t>
            </a:r>
            <a:r>
              <a:rPr sz="750" spc="20" dirty="0">
                <a:latin typeface="Microsoft Sans Serif"/>
                <a:cs typeface="Microsoft Sans Serif"/>
              </a:rPr>
              <a:t>dos </a:t>
            </a:r>
            <a:r>
              <a:rPr sz="750" spc="5" dirty="0">
                <a:latin typeface="Microsoft Sans Serif"/>
                <a:cs typeface="Microsoft Sans Serif"/>
              </a:rPr>
              <a:t>masas. </a:t>
            </a:r>
            <a:r>
              <a:rPr sz="750" spc="-10" dirty="0">
                <a:latin typeface="Microsoft Sans Serif"/>
                <a:cs typeface="Microsoft Sans Serif"/>
              </a:rPr>
              <a:t>Esta </a:t>
            </a:r>
            <a:r>
              <a:rPr sz="750" spc="30" dirty="0">
                <a:latin typeface="Microsoft Sans Serif"/>
                <a:cs typeface="Microsoft Sans Serif"/>
              </a:rPr>
              <a:t>corriente </a:t>
            </a:r>
            <a:r>
              <a:rPr sz="750" spc="25" dirty="0">
                <a:latin typeface="Microsoft Sans Serif"/>
                <a:cs typeface="Microsoft Sans Serif"/>
              </a:rPr>
              <a:t>en </a:t>
            </a:r>
            <a:r>
              <a:rPr sz="750" spc="10" dirty="0">
                <a:latin typeface="Microsoft Sans Serif"/>
                <a:cs typeface="Microsoft Sans Serif"/>
              </a:rPr>
              <a:t>la </a:t>
            </a:r>
            <a:r>
              <a:rPr sz="750" spc="30" dirty="0">
                <a:latin typeface="Microsoft Sans Serif"/>
                <a:cs typeface="Microsoft Sans Serif"/>
              </a:rPr>
              <a:t>forja </a:t>
            </a:r>
            <a:r>
              <a:rPr sz="750" spc="20" dirty="0">
                <a:latin typeface="Microsoft Sans Serif"/>
                <a:cs typeface="Microsoft Sans Serif"/>
              </a:rPr>
              <a:t>del </a:t>
            </a:r>
            <a:r>
              <a:rPr sz="750" spc="50" dirty="0">
                <a:latin typeface="Microsoft Sans Serif"/>
                <a:cs typeface="Microsoft Sans Serif"/>
              </a:rPr>
              <a:t>rotor </a:t>
            </a:r>
            <a:r>
              <a:rPr sz="750" spc="20" dirty="0">
                <a:latin typeface="Microsoft Sans Serif"/>
                <a:cs typeface="Microsoft Sans Serif"/>
              </a:rPr>
              <a:t>provoca </a:t>
            </a:r>
            <a:r>
              <a:rPr sz="750" spc="45" dirty="0">
                <a:latin typeface="Microsoft Sans Serif"/>
                <a:cs typeface="Microsoft Sans Serif"/>
              </a:rPr>
              <a:t>un </a:t>
            </a:r>
            <a:r>
              <a:rPr sz="750" spc="50" dirty="0">
                <a:latin typeface="Microsoft Sans Serif"/>
                <a:cs typeface="Microsoft Sans Serif"/>
              </a:rPr>
              <a:t> </a:t>
            </a:r>
            <a:r>
              <a:rPr sz="750" spc="25" dirty="0">
                <a:latin typeface="Microsoft Sans Serif"/>
                <a:cs typeface="Microsoft Sans Serif"/>
              </a:rPr>
              <a:t>calentamiento </a:t>
            </a:r>
            <a:r>
              <a:rPr sz="750" spc="10" dirty="0">
                <a:latin typeface="Microsoft Sans Serif"/>
                <a:cs typeface="Microsoft Sans Serif"/>
              </a:rPr>
              <a:t>local </a:t>
            </a:r>
            <a:r>
              <a:rPr sz="750" spc="30" dirty="0">
                <a:latin typeface="Microsoft Sans Serif"/>
                <a:cs typeface="Microsoft Sans Serif"/>
              </a:rPr>
              <a:t>que </a:t>
            </a:r>
            <a:r>
              <a:rPr sz="750" spc="25" dirty="0">
                <a:latin typeface="Microsoft Sans Serif"/>
                <a:cs typeface="Microsoft Sans Serif"/>
              </a:rPr>
              <a:t>puede </a:t>
            </a:r>
            <a:r>
              <a:rPr sz="750" spc="20" dirty="0">
                <a:latin typeface="Microsoft Sans Serif"/>
                <a:cs typeface="Microsoft Sans Serif"/>
              </a:rPr>
              <a:t>crear </a:t>
            </a:r>
            <a:r>
              <a:rPr sz="750" spc="30" dirty="0">
                <a:latin typeface="Microsoft Sans Serif"/>
                <a:cs typeface="Microsoft Sans Serif"/>
              </a:rPr>
              <a:t>una distorsión </a:t>
            </a:r>
            <a:r>
              <a:rPr sz="750" spc="20" dirty="0">
                <a:latin typeface="Microsoft Sans Serif"/>
                <a:cs typeface="Microsoft Sans Serif"/>
              </a:rPr>
              <a:t>del </a:t>
            </a:r>
            <a:r>
              <a:rPr sz="750" spc="50" dirty="0">
                <a:latin typeface="Microsoft Sans Serif"/>
                <a:cs typeface="Microsoft Sans Serif"/>
              </a:rPr>
              <a:t>rotor </a:t>
            </a:r>
            <a:r>
              <a:rPr sz="750" spc="5" dirty="0">
                <a:latin typeface="Microsoft Sans Serif"/>
                <a:cs typeface="Microsoft Sans Serif"/>
              </a:rPr>
              <a:t>y </a:t>
            </a:r>
            <a:r>
              <a:rPr sz="750" spc="10" dirty="0">
                <a:latin typeface="Microsoft Sans Serif"/>
                <a:cs typeface="Microsoft Sans Serif"/>
              </a:rPr>
              <a:t> </a:t>
            </a:r>
            <a:r>
              <a:rPr sz="750" spc="30" dirty="0">
                <a:latin typeface="Microsoft Sans Serif"/>
                <a:cs typeface="Microsoft Sans Serif"/>
              </a:rPr>
              <a:t>eventualmente</a:t>
            </a:r>
            <a:r>
              <a:rPr sz="750" spc="-5" dirty="0">
                <a:latin typeface="Microsoft Sans Serif"/>
                <a:cs typeface="Microsoft Sans Serif"/>
              </a:rPr>
              <a:t> </a:t>
            </a:r>
            <a:r>
              <a:rPr sz="750" spc="35" dirty="0">
                <a:latin typeface="Microsoft Sans Serif"/>
                <a:cs typeface="Microsoft Sans Serif"/>
              </a:rPr>
              <a:t>producir</a:t>
            </a:r>
            <a:r>
              <a:rPr sz="750" spc="-5" dirty="0">
                <a:latin typeface="Microsoft Sans Serif"/>
                <a:cs typeface="Microsoft Sans Serif"/>
              </a:rPr>
              <a:t> </a:t>
            </a:r>
            <a:r>
              <a:rPr sz="750" spc="15" dirty="0">
                <a:latin typeface="Microsoft Sans Serif"/>
                <a:cs typeface="Microsoft Sans Serif"/>
              </a:rPr>
              <a:t>vibraciones</a:t>
            </a:r>
            <a:r>
              <a:rPr sz="750" spc="-5" dirty="0">
                <a:latin typeface="Microsoft Sans Serif"/>
                <a:cs typeface="Microsoft Sans Serif"/>
              </a:rPr>
              <a:t> </a:t>
            </a:r>
            <a:r>
              <a:rPr sz="750" spc="15" dirty="0">
                <a:latin typeface="Microsoft Sans Serif"/>
                <a:cs typeface="Microsoft Sans Serif"/>
              </a:rPr>
              <a:t>dañinas.</a:t>
            </a:r>
            <a:endParaRPr sz="750">
              <a:latin typeface="Microsoft Sans Serif"/>
              <a:cs typeface="Microsoft Sans Serif"/>
            </a:endParaRPr>
          </a:p>
        </p:txBody>
      </p:sp>
      <p:sp>
        <p:nvSpPr>
          <p:cNvPr id="47" name="object 47"/>
          <p:cNvSpPr txBox="1"/>
          <p:nvPr/>
        </p:nvSpPr>
        <p:spPr>
          <a:xfrm>
            <a:off x="14393988" y="5259577"/>
            <a:ext cx="499589" cy="82074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sz="450" spc="10" dirty="0">
                <a:latin typeface="Microsoft Sans Serif"/>
                <a:cs typeface="Microsoft Sans Serif"/>
              </a:rPr>
              <a:t>Campo</a:t>
            </a:r>
            <a:endParaRPr sz="450">
              <a:latin typeface="Microsoft Sans Serif"/>
              <a:cs typeface="Microsoft Sans Serif"/>
            </a:endParaRPr>
          </a:p>
        </p:txBody>
      </p:sp>
      <p:sp>
        <p:nvSpPr>
          <p:cNvPr id="48" name="object 48"/>
          <p:cNvSpPr txBox="1"/>
          <p:nvPr/>
        </p:nvSpPr>
        <p:spPr>
          <a:xfrm>
            <a:off x="9271881" y="6269997"/>
            <a:ext cx="622295" cy="82074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sz="450" spc="5" dirty="0">
                <a:latin typeface="Microsoft Sans Serif"/>
                <a:cs typeface="Microsoft Sans Serif"/>
              </a:rPr>
              <a:t>Excitante</a:t>
            </a:r>
            <a:endParaRPr sz="450">
              <a:latin typeface="Microsoft Sans Serif"/>
              <a:cs typeface="Microsoft Sans Serif"/>
            </a:endParaRPr>
          </a:p>
        </p:txBody>
      </p:sp>
      <p:sp>
        <p:nvSpPr>
          <p:cNvPr id="49" name="object 49"/>
          <p:cNvSpPr txBox="1"/>
          <p:nvPr/>
        </p:nvSpPr>
        <p:spPr>
          <a:xfrm>
            <a:off x="12455383" y="6276347"/>
            <a:ext cx="1212452" cy="74379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sz="400" spc="15" dirty="0">
                <a:latin typeface="Microsoft Sans Serif"/>
                <a:cs typeface="Microsoft Sans Serif"/>
              </a:rPr>
              <a:t>Rompedor</a:t>
            </a:r>
            <a:r>
              <a:rPr sz="400" spc="-5" dirty="0">
                <a:latin typeface="Microsoft Sans Serif"/>
                <a:cs typeface="Microsoft Sans Serif"/>
              </a:rPr>
              <a:t> </a:t>
            </a:r>
            <a:r>
              <a:rPr sz="400" spc="10" dirty="0">
                <a:latin typeface="Microsoft Sans Serif"/>
                <a:cs typeface="Microsoft Sans Serif"/>
              </a:rPr>
              <a:t>de</a:t>
            </a:r>
            <a:r>
              <a:rPr sz="400" spc="-5" dirty="0">
                <a:latin typeface="Microsoft Sans Serif"/>
                <a:cs typeface="Microsoft Sans Serif"/>
              </a:rPr>
              <a:t> </a:t>
            </a:r>
            <a:r>
              <a:rPr sz="400" spc="15" dirty="0">
                <a:latin typeface="Microsoft Sans Serif"/>
                <a:cs typeface="Microsoft Sans Serif"/>
              </a:rPr>
              <a:t>campo</a:t>
            </a:r>
            <a:endParaRPr sz="400">
              <a:latin typeface="Microsoft Sans Serif"/>
              <a:cs typeface="Microsoft Sans Serif"/>
            </a:endParaRPr>
          </a:p>
        </p:txBody>
      </p:sp>
      <p:sp>
        <p:nvSpPr>
          <p:cNvPr id="50" name="object 50"/>
          <p:cNvSpPr txBox="1"/>
          <p:nvPr/>
        </p:nvSpPr>
        <p:spPr>
          <a:xfrm>
            <a:off x="11873201" y="7218171"/>
            <a:ext cx="2103531" cy="120546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  <a:tabLst>
                <a:tab pos="381000" algn="l"/>
              </a:tabLst>
            </a:pPr>
            <a:r>
              <a:rPr sz="700" spc="-15" dirty="0">
                <a:latin typeface="Microsoft Sans Serif"/>
                <a:cs typeface="Microsoft Sans Serif"/>
              </a:rPr>
              <a:t>64F	</a:t>
            </a:r>
            <a:r>
              <a:rPr sz="600" spc="-10" dirty="0">
                <a:latin typeface="Microsoft Sans Serif"/>
                <a:cs typeface="Microsoft Sans Serif"/>
              </a:rPr>
              <a:t>Relé</a:t>
            </a:r>
            <a:r>
              <a:rPr sz="600" spc="-5" dirty="0">
                <a:latin typeface="Microsoft Sans Serif"/>
                <a:cs typeface="Microsoft Sans Serif"/>
              </a:rPr>
              <a:t> </a:t>
            </a:r>
            <a:r>
              <a:rPr sz="600" spc="20" dirty="0">
                <a:latin typeface="Microsoft Sans Serif"/>
                <a:cs typeface="Microsoft Sans Serif"/>
              </a:rPr>
              <a:t>de</a:t>
            </a:r>
            <a:r>
              <a:rPr sz="600" spc="-5" dirty="0">
                <a:latin typeface="Microsoft Sans Serif"/>
                <a:cs typeface="Microsoft Sans Serif"/>
              </a:rPr>
              <a:t> </a:t>
            </a:r>
            <a:r>
              <a:rPr sz="600" spc="15" dirty="0">
                <a:latin typeface="Microsoft Sans Serif"/>
                <a:cs typeface="Microsoft Sans Serif"/>
              </a:rPr>
              <a:t>voltaje</a:t>
            </a:r>
            <a:endParaRPr sz="600">
              <a:latin typeface="Microsoft Sans Serif"/>
              <a:cs typeface="Microsoft Sans Serif"/>
            </a:endParaRPr>
          </a:p>
        </p:txBody>
      </p:sp>
      <p:sp>
        <p:nvSpPr>
          <p:cNvPr id="51" name="object 51"/>
          <p:cNvSpPr txBox="1"/>
          <p:nvPr/>
        </p:nvSpPr>
        <p:spPr>
          <a:xfrm>
            <a:off x="11435058" y="7543293"/>
            <a:ext cx="818040" cy="58991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sz="300" spc="10" dirty="0">
                <a:latin typeface="Microsoft Sans Serif"/>
                <a:cs typeface="Microsoft Sans Serif"/>
              </a:rPr>
              <a:t>corriente</a:t>
            </a:r>
            <a:r>
              <a:rPr sz="300" spc="-5" dirty="0">
                <a:latin typeface="Microsoft Sans Serif"/>
                <a:cs typeface="Microsoft Sans Serif"/>
              </a:rPr>
              <a:t> </a:t>
            </a:r>
            <a:r>
              <a:rPr sz="300" spc="10" dirty="0">
                <a:latin typeface="Microsoft Sans Serif"/>
                <a:cs typeface="Microsoft Sans Serif"/>
              </a:rPr>
              <a:t>continua</a:t>
            </a:r>
            <a:endParaRPr sz="300">
              <a:latin typeface="Microsoft Sans Serif"/>
              <a:cs typeface="Microsoft Sans Serif"/>
            </a:endParaRPr>
          </a:p>
        </p:txBody>
      </p:sp>
      <p:sp>
        <p:nvSpPr>
          <p:cNvPr id="52" name="object 52"/>
          <p:cNvSpPr txBox="1"/>
          <p:nvPr/>
        </p:nvSpPr>
        <p:spPr>
          <a:xfrm>
            <a:off x="15280901" y="7466754"/>
            <a:ext cx="969961" cy="230504"/>
          </a:xfrm>
          <a:prstGeom prst="rect">
            <a:avLst/>
          </a:prstGeom>
        </p:spPr>
        <p:txBody>
          <a:bodyPr vert="horz" wrap="square" lIns="0" tIns="41275" rIns="0" bIns="0" rtlCol="0">
            <a:spAutoFit/>
          </a:bodyPr>
          <a:lstStyle/>
          <a:p>
            <a:pPr algn="ctr">
              <a:lnSpc>
                <a:spcPct val="100000"/>
              </a:lnSpc>
              <a:spcBef>
                <a:spcPts val="325"/>
              </a:spcBef>
            </a:pPr>
            <a:r>
              <a:rPr sz="450" spc="10" dirty="0">
                <a:latin typeface="Microsoft Sans Serif"/>
                <a:cs typeface="Microsoft Sans Serif"/>
              </a:rPr>
              <a:t>Toma</a:t>
            </a:r>
            <a:r>
              <a:rPr sz="450" spc="-5" dirty="0">
                <a:latin typeface="Microsoft Sans Serif"/>
                <a:cs typeface="Microsoft Sans Serif"/>
              </a:rPr>
              <a:t> </a:t>
            </a:r>
            <a:r>
              <a:rPr sz="450" spc="15" dirty="0">
                <a:latin typeface="Microsoft Sans Serif"/>
                <a:cs typeface="Microsoft Sans Serif"/>
              </a:rPr>
              <a:t>de</a:t>
            </a:r>
            <a:r>
              <a:rPr sz="450" spc="-5" dirty="0">
                <a:latin typeface="Microsoft Sans Serif"/>
                <a:cs typeface="Microsoft Sans Serif"/>
              </a:rPr>
              <a:t> </a:t>
            </a:r>
            <a:r>
              <a:rPr sz="450" spc="20" dirty="0">
                <a:latin typeface="Microsoft Sans Serif"/>
                <a:cs typeface="Microsoft Sans Serif"/>
              </a:rPr>
              <a:t>tierra</a:t>
            </a:r>
            <a:endParaRPr sz="450">
              <a:latin typeface="Microsoft Sans Serif"/>
              <a:cs typeface="Microsoft Sans Serif"/>
            </a:endParaRPr>
          </a:p>
          <a:p>
            <a:pPr marL="12700" algn="ctr">
              <a:lnSpc>
                <a:spcPct val="100000"/>
              </a:lnSpc>
              <a:spcBef>
                <a:spcPts val="250"/>
              </a:spcBef>
            </a:pPr>
            <a:r>
              <a:rPr sz="500" spc="5" dirty="0">
                <a:latin typeface="Microsoft Sans Serif"/>
                <a:cs typeface="Microsoft Sans Serif"/>
              </a:rPr>
              <a:t>Cepillar</a:t>
            </a:r>
            <a:endParaRPr sz="500">
              <a:latin typeface="Microsoft Sans Serif"/>
              <a:cs typeface="Microsoft Sans Serif"/>
            </a:endParaRPr>
          </a:p>
        </p:txBody>
      </p:sp>
      <p:sp>
        <p:nvSpPr>
          <p:cNvPr id="53" name="object 53"/>
          <p:cNvSpPr txBox="1"/>
          <p:nvPr/>
        </p:nvSpPr>
        <p:spPr>
          <a:xfrm>
            <a:off x="9100126" y="7929026"/>
            <a:ext cx="4892170" cy="97463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sz="550" spc="-5" dirty="0">
                <a:latin typeface="Microsoft Sans Serif"/>
                <a:cs typeface="Microsoft Sans Serif"/>
              </a:rPr>
              <a:t>Fig. </a:t>
            </a:r>
            <a:r>
              <a:rPr sz="550" dirty="0">
                <a:latin typeface="Microsoft Sans Serif"/>
                <a:cs typeface="Microsoft Sans Serif"/>
              </a:rPr>
              <a:t>1.</a:t>
            </a:r>
            <a:r>
              <a:rPr sz="550" spc="-5" dirty="0">
                <a:latin typeface="Microsoft Sans Serif"/>
                <a:cs typeface="Microsoft Sans Serif"/>
              </a:rPr>
              <a:t> </a:t>
            </a:r>
            <a:r>
              <a:rPr sz="550" spc="10" dirty="0">
                <a:latin typeface="Microsoft Sans Serif"/>
                <a:cs typeface="Microsoft Sans Serif"/>
              </a:rPr>
              <a:t>Detección</a:t>
            </a:r>
            <a:r>
              <a:rPr sz="550" spc="-5" dirty="0">
                <a:latin typeface="Microsoft Sans Serif"/>
                <a:cs typeface="Microsoft Sans Serif"/>
              </a:rPr>
              <a:t> </a:t>
            </a:r>
            <a:r>
              <a:rPr sz="550" spc="15" dirty="0">
                <a:latin typeface="Microsoft Sans Serif"/>
                <a:cs typeface="Microsoft Sans Serif"/>
              </a:rPr>
              <a:t>de</a:t>
            </a:r>
            <a:r>
              <a:rPr sz="550" spc="-5" dirty="0">
                <a:latin typeface="Microsoft Sans Serif"/>
                <a:cs typeface="Microsoft Sans Serif"/>
              </a:rPr>
              <a:t> </a:t>
            </a:r>
            <a:r>
              <a:rPr sz="550" spc="25" dirty="0">
                <a:latin typeface="Microsoft Sans Serif"/>
                <a:cs typeface="Microsoft Sans Serif"/>
              </a:rPr>
              <a:t>tierra</a:t>
            </a:r>
            <a:r>
              <a:rPr sz="550" spc="-5" dirty="0">
                <a:latin typeface="Microsoft Sans Serif"/>
                <a:cs typeface="Microsoft Sans Serif"/>
              </a:rPr>
              <a:t> </a:t>
            </a:r>
            <a:r>
              <a:rPr sz="550" spc="15" dirty="0">
                <a:latin typeface="Microsoft Sans Serif"/>
                <a:cs typeface="Microsoft Sans Serif"/>
              </a:rPr>
              <a:t>en</a:t>
            </a:r>
            <a:r>
              <a:rPr sz="550" spc="-5" dirty="0">
                <a:latin typeface="Microsoft Sans Serif"/>
                <a:cs typeface="Microsoft Sans Serif"/>
              </a:rPr>
              <a:t> </a:t>
            </a:r>
            <a:r>
              <a:rPr sz="550" spc="20" dirty="0">
                <a:latin typeface="Microsoft Sans Serif"/>
                <a:cs typeface="Microsoft Sans Serif"/>
              </a:rPr>
              <a:t>campo</a:t>
            </a:r>
            <a:r>
              <a:rPr sz="550" spc="-5" dirty="0">
                <a:latin typeface="Microsoft Sans Serif"/>
                <a:cs typeface="Microsoft Sans Serif"/>
              </a:rPr>
              <a:t> </a:t>
            </a:r>
            <a:r>
              <a:rPr sz="550" spc="20" dirty="0">
                <a:latin typeface="Microsoft Sans Serif"/>
                <a:cs typeface="Microsoft Sans Serif"/>
              </a:rPr>
              <a:t>utilizando</a:t>
            </a:r>
            <a:r>
              <a:rPr sz="550" spc="-5" dirty="0">
                <a:latin typeface="Microsoft Sans Serif"/>
                <a:cs typeface="Microsoft Sans Serif"/>
              </a:rPr>
              <a:t> </a:t>
            </a:r>
            <a:r>
              <a:rPr sz="550" spc="20" dirty="0">
                <a:latin typeface="Microsoft Sans Serif"/>
                <a:cs typeface="Microsoft Sans Serif"/>
              </a:rPr>
              <a:t>una</a:t>
            </a:r>
            <a:r>
              <a:rPr sz="550" spc="-5" dirty="0">
                <a:latin typeface="Microsoft Sans Serif"/>
                <a:cs typeface="Microsoft Sans Serif"/>
              </a:rPr>
              <a:t> </a:t>
            </a:r>
            <a:r>
              <a:rPr sz="550" spc="25" dirty="0">
                <a:latin typeface="Microsoft Sans Serif"/>
                <a:cs typeface="Microsoft Sans Serif"/>
              </a:rPr>
              <a:t>fuente</a:t>
            </a:r>
            <a:r>
              <a:rPr sz="550" spc="-5" dirty="0">
                <a:latin typeface="Microsoft Sans Serif"/>
                <a:cs typeface="Microsoft Sans Serif"/>
              </a:rPr>
              <a:t> </a:t>
            </a:r>
            <a:r>
              <a:rPr sz="550" spc="15" dirty="0">
                <a:latin typeface="Microsoft Sans Serif"/>
                <a:cs typeface="Microsoft Sans Serif"/>
              </a:rPr>
              <a:t>de</a:t>
            </a:r>
            <a:r>
              <a:rPr sz="550" spc="-5" dirty="0">
                <a:latin typeface="Microsoft Sans Serif"/>
                <a:cs typeface="Microsoft Sans Serif"/>
              </a:rPr>
              <a:t> </a:t>
            </a:r>
            <a:r>
              <a:rPr sz="550" spc="-50" dirty="0">
                <a:latin typeface="Microsoft Sans Serif"/>
                <a:cs typeface="Microsoft Sans Serif"/>
              </a:rPr>
              <a:t>CC</a:t>
            </a:r>
            <a:endParaRPr sz="550">
              <a:latin typeface="Microsoft Sans Serif"/>
              <a:cs typeface="Microsoft Sans Serif"/>
            </a:endParaRPr>
          </a:p>
        </p:txBody>
      </p:sp>
      <p:sp>
        <p:nvSpPr>
          <p:cNvPr id="54" name="object 54"/>
          <p:cNvSpPr txBox="1"/>
          <p:nvPr/>
        </p:nvSpPr>
        <p:spPr>
          <a:xfrm>
            <a:off x="1415277" y="9415126"/>
            <a:ext cx="7416407" cy="143629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 marR="5080">
              <a:lnSpc>
                <a:spcPct val="100000"/>
              </a:lnSpc>
              <a:spcBef>
                <a:spcPts val="100"/>
              </a:spcBef>
            </a:pPr>
            <a:r>
              <a:rPr sz="850" spc="-25" dirty="0">
                <a:latin typeface="Microsoft Sans Serif"/>
                <a:cs typeface="Microsoft Sans Serif"/>
              </a:rPr>
              <a:t>TUTORIAL</a:t>
            </a:r>
            <a:r>
              <a:rPr sz="850" spc="-5" dirty="0">
                <a:latin typeface="Microsoft Sans Serif"/>
                <a:cs typeface="Microsoft Sans Serif"/>
              </a:rPr>
              <a:t> </a:t>
            </a:r>
            <a:r>
              <a:rPr sz="850" spc="-60" dirty="0">
                <a:latin typeface="Microsoft Sans Serif"/>
                <a:cs typeface="Microsoft Sans Serif"/>
              </a:rPr>
              <a:t>SOBRE</a:t>
            </a:r>
            <a:r>
              <a:rPr sz="850" spc="-5" dirty="0">
                <a:latin typeface="Microsoft Sans Serif"/>
                <a:cs typeface="Microsoft Sans Serif"/>
              </a:rPr>
              <a:t> </a:t>
            </a:r>
            <a:r>
              <a:rPr sz="850" spc="-35" dirty="0">
                <a:latin typeface="Microsoft Sans Serif"/>
                <a:cs typeface="Microsoft Sans Serif"/>
              </a:rPr>
              <a:t>PROTECCIÓN</a:t>
            </a:r>
            <a:r>
              <a:rPr sz="850" spc="-5" dirty="0">
                <a:latin typeface="Microsoft Sans Serif"/>
                <a:cs typeface="Microsoft Sans Serif"/>
              </a:rPr>
              <a:t> </a:t>
            </a:r>
            <a:r>
              <a:rPr sz="850" spc="-45" dirty="0">
                <a:latin typeface="Microsoft Sans Serif"/>
                <a:cs typeface="Microsoft Sans Serif"/>
              </a:rPr>
              <a:t>DE</a:t>
            </a:r>
            <a:r>
              <a:rPr sz="850" dirty="0">
                <a:latin typeface="Microsoft Sans Serif"/>
                <a:cs typeface="Microsoft Sans Serif"/>
              </a:rPr>
              <a:t> </a:t>
            </a:r>
            <a:r>
              <a:rPr sz="850" spc="-55" dirty="0">
                <a:latin typeface="Microsoft Sans Serif"/>
                <a:cs typeface="Microsoft Sans Serif"/>
              </a:rPr>
              <a:t>GENERADORES</a:t>
            </a:r>
            <a:r>
              <a:rPr sz="850" spc="-5" dirty="0">
                <a:latin typeface="Microsoft Sans Serif"/>
                <a:cs typeface="Microsoft Sans Serif"/>
              </a:rPr>
              <a:t> </a:t>
            </a:r>
            <a:r>
              <a:rPr sz="850" spc="-30" dirty="0">
                <a:latin typeface="Microsoft Sans Serif"/>
                <a:cs typeface="Microsoft Sans Serif"/>
              </a:rPr>
              <a:t>SÍNCRONOS </a:t>
            </a:r>
            <a:r>
              <a:rPr sz="850" spc="-215" dirty="0">
                <a:latin typeface="Microsoft Sans Serif"/>
                <a:cs typeface="Microsoft Sans Serif"/>
              </a:rPr>
              <a:t> </a:t>
            </a:r>
            <a:r>
              <a:rPr sz="850" spc="-15" dirty="0">
                <a:latin typeface="Microsoft Sans Serif"/>
                <a:cs typeface="Microsoft Sans Serif"/>
              </a:rPr>
              <a:t>PUBLICACIÓN</a:t>
            </a:r>
            <a:r>
              <a:rPr sz="850" spc="-5" dirty="0">
                <a:latin typeface="Microsoft Sans Serif"/>
                <a:cs typeface="Microsoft Sans Serif"/>
              </a:rPr>
              <a:t> </a:t>
            </a:r>
            <a:r>
              <a:rPr sz="850" spc="-55" dirty="0">
                <a:latin typeface="Microsoft Sans Serif"/>
                <a:cs typeface="Microsoft Sans Serif"/>
              </a:rPr>
              <a:t>ESPECIAL</a:t>
            </a:r>
            <a:r>
              <a:rPr sz="850" spc="-5" dirty="0">
                <a:latin typeface="Microsoft Sans Serif"/>
                <a:cs typeface="Microsoft Sans Serif"/>
              </a:rPr>
              <a:t> </a:t>
            </a:r>
            <a:r>
              <a:rPr sz="850" spc="-40" dirty="0">
                <a:latin typeface="Microsoft Sans Serif"/>
                <a:cs typeface="Microsoft Sans Serif"/>
              </a:rPr>
              <a:t>DEL</a:t>
            </a:r>
            <a:r>
              <a:rPr sz="850" spc="-5" dirty="0">
                <a:latin typeface="Microsoft Sans Serif"/>
                <a:cs typeface="Microsoft Sans Serif"/>
              </a:rPr>
              <a:t> </a:t>
            </a:r>
            <a:r>
              <a:rPr sz="850" spc="-60" dirty="0">
                <a:latin typeface="Microsoft Sans Serif"/>
                <a:cs typeface="Microsoft Sans Serif"/>
              </a:rPr>
              <a:t>IEEE</a:t>
            </a:r>
            <a:r>
              <a:rPr sz="850" spc="-5" dirty="0">
                <a:latin typeface="Microsoft Sans Serif"/>
                <a:cs typeface="Microsoft Sans Serif"/>
              </a:rPr>
              <a:t> </a:t>
            </a:r>
            <a:r>
              <a:rPr sz="850" spc="-80" dirty="0">
                <a:latin typeface="Microsoft Sans Serif"/>
                <a:cs typeface="Microsoft Sans Serif"/>
              </a:rPr>
              <a:t>PSRC</a:t>
            </a:r>
            <a:endParaRPr sz="850">
              <a:latin typeface="Microsoft Sans Serif"/>
              <a:cs typeface="Microsoft Sans Serif"/>
            </a:endParaRPr>
          </a:p>
        </p:txBody>
      </p:sp>
      <p:sp>
        <p:nvSpPr>
          <p:cNvPr id="55" name="object 55"/>
          <p:cNvSpPr txBox="1"/>
          <p:nvPr/>
        </p:nvSpPr>
        <p:spPr>
          <a:xfrm>
            <a:off x="13472061" y="9415125"/>
            <a:ext cx="2852914" cy="143629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sz="850" spc="-25" dirty="0">
                <a:latin typeface="Microsoft Sans Serif"/>
                <a:cs typeface="Microsoft Sans Serif"/>
              </a:rPr>
              <a:t>CAPÍTULO</a:t>
            </a:r>
            <a:r>
              <a:rPr sz="850" spc="-20" dirty="0">
                <a:latin typeface="Microsoft Sans Serif"/>
                <a:cs typeface="Microsoft Sans Serif"/>
              </a:rPr>
              <a:t> </a:t>
            </a:r>
            <a:r>
              <a:rPr sz="850" dirty="0">
                <a:latin typeface="Microsoft Sans Serif"/>
                <a:cs typeface="Microsoft Sans Serif"/>
              </a:rPr>
              <a:t>2,</a:t>
            </a:r>
            <a:r>
              <a:rPr sz="850" spc="-15" dirty="0">
                <a:latin typeface="Microsoft Sans Serif"/>
                <a:cs typeface="Microsoft Sans Serif"/>
              </a:rPr>
              <a:t> </a:t>
            </a:r>
            <a:r>
              <a:rPr sz="850" spc="-40" dirty="0">
                <a:latin typeface="Microsoft Sans Serif"/>
                <a:cs typeface="Microsoft Sans Serif"/>
              </a:rPr>
              <a:t>SECCIÓN</a:t>
            </a:r>
            <a:r>
              <a:rPr sz="850" spc="-15" dirty="0">
                <a:latin typeface="Microsoft Sans Serif"/>
                <a:cs typeface="Microsoft Sans Serif"/>
              </a:rPr>
              <a:t> </a:t>
            </a:r>
            <a:r>
              <a:rPr sz="850" spc="10" dirty="0">
                <a:latin typeface="Microsoft Sans Serif"/>
                <a:cs typeface="Microsoft Sans Serif"/>
              </a:rPr>
              <a:t>3</a:t>
            </a:r>
            <a:endParaRPr sz="850">
              <a:latin typeface="Microsoft Sans Serif"/>
              <a:cs typeface="Microsoft Sans Serif"/>
            </a:endParaRPr>
          </a:p>
        </p:txBody>
      </p:sp>
    </p:spTree>
  </p:cSld>
  <p:clrMapOvr>
    <a:masterClrMapping/>
  </p:clrMapOvr>
</p:sld>
</file>

<file path=ppt/slides/slide34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/>
          <p:nvPr/>
        </p:nvSpPr>
        <p:spPr>
          <a:xfrm>
            <a:off x="1444422" y="9413748"/>
            <a:ext cx="15051933" cy="9525"/>
          </a:xfrm>
          <a:custGeom>
            <a:avLst/>
            <a:gdLst/>
            <a:ahLst/>
            <a:cxnLst/>
            <a:rect l="l" t="t" r="r" b="b"/>
            <a:pathLst>
              <a:path w="6543040" h="9525">
                <a:moveTo>
                  <a:pt x="6542531" y="9144"/>
                </a:moveTo>
                <a:lnTo>
                  <a:pt x="0" y="9144"/>
                </a:lnTo>
                <a:lnTo>
                  <a:pt x="0" y="0"/>
                </a:lnTo>
                <a:lnTo>
                  <a:pt x="6542531" y="0"/>
                </a:lnTo>
                <a:lnTo>
                  <a:pt x="6542531" y="9144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grpSp>
        <p:nvGrpSpPr>
          <p:cNvPr id="3" name="object 3"/>
          <p:cNvGrpSpPr/>
          <p:nvPr/>
        </p:nvGrpSpPr>
        <p:grpSpPr>
          <a:xfrm>
            <a:off x="9932169" y="1984248"/>
            <a:ext cx="730393" cy="317500"/>
            <a:chOff x="4317491" y="1984248"/>
            <a:chExt cx="317500" cy="317500"/>
          </a:xfrm>
        </p:grpSpPr>
        <p:sp>
          <p:nvSpPr>
            <p:cNvPr id="4" name="object 4"/>
            <p:cNvSpPr/>
            <p:nvPr/>
          </p:nvSpPr>
          <p:spPr>
            <a:xfrm>
              <a:off x="4325111" y="1991868"/>
              <a:ext cx="302260" cy="302260"/>
            </a:xfrm>
            <a:custGeom>
              <a:avLst/>
              <a:gdLst/>
              <a:ahLst/>
              <a:cxnLst/>
              <a:rect l="l" t="t" r="r" b="b"/>
              <a:pathLst>
                <a:path w="302260" h="302260">
                  <a:moveTo>
                    <a:pt x="0" y="149351"/>
                  </a:moveTo>
                  <a:lnTo>
                    <a:pt x="7485" y="101632"/>
                  </a:lnTo>
                  <a:lnTo>
                    <a:pt x="28431" y="60569"/>
                  </a:lnTo>
                  <a:lnTo>
                    <a:pt x="60569" y="28431"/>
                  </a:lnTo>
                  <a:lnTo>
                    <a:pt x="101632" y="7485"/>
                  </a:lnTo>
                  <a:lnTo>
                    <a:pt x="149352" y="0"/>
                  </a:lnTo>
                  <a:lnTo>
                    <a:pt x="197388" y="7485"/>
                  </a:lnTo>
                  <a:lnTo>
                    <a:pt x="239207" y="28431"/>
                  </a:lnTo>
                  <a:lnTo>
                    <a:pt x="272247" y="60569"/>
                  </a:lnTo>
                  <a:lnTo>
                    <a:pt x="293949" y="101632"/>
                  </a:lnTo>
                  <a:lnTo>
                    <a:pt x="301752" y="149351"/>
                  </a:lnTo>
                  <a:lnTo>
                    <a:pt x="293949" y="197388"/>
                  </a:lnTo>
                  <a:lnTo>
                    <a:pt x="272247" y="239207"/>
                  </a:lnTo>
                  <a:lnTo>
                    <a:pt x="239207" y="272247"/>
                  </a:lnTo>
                  <a:lnTo>
                    <a:pt x="197388" y="293949"/>
                  </a:lnTo>
                  <a:lnTo>
                    <a:pt x="149352" y="301751"/>
                  </a:lnTo>
                  <a:lnTo>
                    <a:pt x="101632" y="293949"/>
                  </a:lnTo>
                  <a:lnTo>
                    <a:pt x="60569" y="272247"/>
                  </a:lnTo>
                  <a:lnTo>
                    <a:pt x="28431" y="239207"/>
                  </a:lnTo>
                  <a:lnTo>
                    <a:pt x="7485" y="197388"/>
                  </a:lnTo>
                  <a:lnTo>
                    <a:pt x="0" y="149351"/>
                  </a:lnTo>
                </a:path>
              </a:pathLst>
            </a:custGeom>
            <a:ln w="1524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5" name="object 5"/>
            <p:cNvPicPr/>
            <p:nvPr/>
          </p:nvPicPr>
          <p:blipFill>
            <a:blip r:embed="rId2" cstate="print"/>
            <a:stretch>
              <a:fillRect/>
            </a:stretch>
          </p:blipFill>
          <p:spPr>
            <a:xfrm>
              <a:off x="4378452" y="2097023"/>
              <a:ext cx="192023" cy="88392"/>
            </a:xfrm>
            <a:prstGeom prst="rect">
              <a:avLst/>
            </a:prstGeom>
          </p:spPr>
        </p:pic>
      </p:grpSp>
      <p:sp>
        <p:nvSpPr>
          <p:cNvPr id="6" name="object 6"/>
          <p:cNvSpPr/>
          <p:nvPr/>
        </p:nvSpPr>
        <p:spPr>
          <a:xfrm>
            <a:off x="10805136" y="2060448"/>
            <a:ext cx="94951" cy="81280"/>
          </a:xfrm>
          <a:custGeom>
            <a:avLst/>
            <a:gdLst/>
            <a:ahLst/>
            <a:cxnLst/>
            <a:rect l="l" t="t" r="r" b="b"/>
            <a:pathLst>
              <a:path w="41275" h="81280">
                <a:moveTo>
                  <a:pt x="39624" y="0"/>
                </a:moveTo>
                <a:lnTo>
                  <a:pt x="3048" y="25908"/>
                </a:lnTo>
                <a:lnTo>
                  <a:pt x="1524" y="32004"/>
                </a:lnTo>
                <a:lnTo>
                  <a:pt x="0" y="38100"/>
                </a:lnTo>
                <a:lnTo>
                  <a:pt x="0" y="44195"/>
                </a:lnTo>
                <a:lnTo>
                  <a:pt x="1524" y="50292"/>
                </a:lnTo>
                <a:lnTo>
                  <a:pt x="3048" y="57912"/>
                </a:lnTo>
                <a:lnTo>
                  <a:pt x="7620" y="62484"/>
                </a:lnTo>
                <a:lnTo>
                  <a:pt x="10668" y="68580"/>
                </a:lnTo>
                <a:lnTo>
                  <a:pt x="15240" y="73152"/>
                </a:lnTo>
                <a:lnTo>
                  <a:pt x="27432" y="79248"/>
                </a:lnTo>
                <a:lnTo>
                  <a:pt x="33528" y="80772"/>
                </a:lnTo>
                <a:lnTo>
                  <a:pt x="41148" y="80772"/>
                </a:lnTo>
              </a:path>
            </a:pathLst>
          </a:custGeom>
          <a:ln w="1524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grpSp>
        <p:nvGrpSpPr>
          <p:cNvPr id="7" name="object 7"/>
          <p:cNvGrpSpPr/>
          <p:nvPr/>
        </p:nvGrpSpPr>
        <p:grpSpPr>
          <a:xfrm>
            <a:off x="10787607" y="2133601"/>
            <a:ext cx="130010" cy="177165"/>
            <a:chOff x="4689347" y="2133600"/>
            <a:chExt cx="56515" cy="177165"/>
          </a:xfrm>
        </p:grpSpPr>
        <p:sp>
          <p:nvSpPr>
            <p:cNvPr id="8" name="object 8"/>
            <p:cNvSpPr/>
            <p:nvPr/>
          </p:nvSpPr>
          <p:spPr>
            <a:xfrm>
              <a:off x="4696967" y="2221991"/>
              <a:ext cx="41275" cy="81280"/>
            </a:xfrm>
            <a:custGeom>
              <a:avLst/>
              <a:gdLst/>
              <a:ahLst/>
              <a:cxnLst/>
              <a:rect l="l" t="t" r="r" b="b"/>
              <a:pathLst>
                <a:path w="41275" h="81280">
                  <a:moveTo>
                    <a:pt x="39624" y="0"/>
                  </a:moveTo>
                  <a:lnTo>
                    <a:pt x="33528" y="0"/>
                  </a:lnTo>
                  <a:lnTo>
                    <a:pt x="27432" y="3048"/>
                  </a:lnTo>
                  <a:lnTo>
                    <a:pt x="21336" y="4572"/>
                  </a:lnTo>
                  <a:lnTo>
                    <a:pt x="15240" y="9144"/>
                  </a:lnTo>
                  <a:lnTo>
                    <a:pt x="10668" y="13716"/>
                  </a:lnTo>
                  <a:lnTo>
                    <a:pt x="7620" y="18288"/>
                  </a:lnTo>
                  <a:lnTo>
                    <a:pt x="3048" y="24384"/>
                  </a:lnTo>
                  <a:lnTo>
                    <a:pt x="1524" y="30480"/>
                  </a:lnTo>
                  <a:lnTo>
                    <a:pt x="0" y="36576"/>
                  </a:lnTo>
                  <a:lnTo>
                    <a:pt x="0" y="42672"/>
                  </a:lnTo>
                  <a:lnTo>
                    <a:pt x="1524" y="50292"/>
                  </a:lnTo>
                  <a:lnTo>
                    <a:pt x="3048" y="56387"/>
                  </a:lnTo>
                  <a:lnTo>
                    <a:pt x="7620" y="62484"/>
                  </a:lnTo>
                  <a:lnTo>
                    <a:pt x="10668" y="67056"/>
                  </a:lnTo>
                  <a:lnTo>
                    <a:pt x="15240" y="71628"/>
                  </a:lnTo>
                  <a:lnTo>
                    <a:pt x="27432" y="77724"/>
                  </a:lnTo>
                  <a:lnTo>
                    <a:pt x="33528" y="79248"/>
                  </a:lnTo>
                  <a:lnTo>
                    <a:pt x="41148" y="80772"/>
                  </a:lnTo>
                </a:path>
              </a:pathLst>
            </a:custGeom>
            <a:ln w="1524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" name="object 9"/>
            <p:cNvSpPr/>
            <p:nvPr/>
          </p:nvSpPr>
          <p:spPr>
            <a:xfrm>
              <a:off x="4696967" y="2141220"/>
              <a:ext cx="41275" cy="81280"/>
            </a:xfrm>
            <a:custGeom>
              <a:avLst/>
              <a:gdLst/>
              <a:ahLst/>
              <a:cxnLst/>
              <a:rect l="l" t="t" r="r" b="b"/>
              <a:pathLst>
                <a:path w="41275" h="81280">
                  <a:moveTo>
                    <a:pt x="39624" y="0"/>
                  </a:moveTo>
                  <a:lnTo>
                    <a:pt x="27432" y="3048"/>
                  </a:lnTo>
                  <a:lnTo>
                    <a:pt x="15240" y="9144"/>
                  </a:lnTo>
                  <a:lnTo>
                    <a:pt x="10668" y="13716"/>
                  </a:lnTo>
                  <a:lnTo>
                    <a:pt x="7620" y="18288"/>
                  </a:lnTo>
                  <a:lnTo>
                    <a:pt x="3048" y="24384"/>
                  </a:lnTo>
                  <a:lnTo>
                    <a:pt x="1524" y="30480"/>
                  </a:lnTo>
                  <a:lnTo>
                    <a:pt x="0" y="38100"/>
                  </a:lnTo>
                  <a:lnTo>
                    <a:pt x="0" y="44195"/>
                  </a:lnTo>
                  <a:lnTo>
                    <a:pt x="3048" y="56387"/>
                  </a:lnTo>
                  <a:lnTo>
                    <a:pt x="7620" y="62484"/>
                  </a:lnTo>
                  <a:lnTo>
                    <a:pt x="10668" y="67056"/>
                  </a:lnTo>
                  <a:lnTo>
                    <a:pt x="15240" y="71628"/>
                  </a:lnTo>
                  <a:lnTo>
                    <a:pt x="21336" y="76200"/>
                  </a:lnTo>
                  <a:lnTo>
                    <a:pt x="27432" y="79248"/>
                  </a:lnTo>
                  <a:lnTo>
                    <a:pt x="33528" y="80772"/>
                  </a:lnTo>
                  <a:lnTo>
                    <a:pt x="41148" y="80772"/>
                  </a:lnTo>
                </a:path>
              </a:pathLst>
            </a:custGeom>
            <a:ln w="1524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10" name="object 10"/>
          <p:cNvGrpSpPr/>
          <p:nvPr/>
        </p:nvGrpSpPr>
        <p:grpSpPr>
          <a:xfrm>
            <a:off x="10787607" y="1975105"/>
            <a:ext cx="144618" cy="93345"/>
            <a:chOff x="4689347" y="1975104"/>
            <a:chExt cx="62865" cy="93345"/>
          </a:xfrm>
        </p:grpSpPr>
        <p:sp>
          <p:nvSpPr>
            <p:cNvPr id="11" name="object 11"/>
            <p:cNvSpPr/>
            <p:nvPr/>
          </p:nvSpPr>
          <p:spPr>
            <a:xfrm>
              <a:off x="4696967" y="1982724"/>
              <a:ext cx="41275" cy="78105"/>
            </a:xfrm>
            <a:custGeom>
              <a:avLst/>
              <a:gdLst/>
              <a:ahLst/>
              <a:cxnLst/>
              <a:rect l="l" t="t" r="r" b="b"/>
              <a:pathLst>
                <a:path w="41275" h="78105">
                  <a:moveTo>
                    <a:pt x="39624" y="0"/>
                  </a:moveTo>
                  <a:lnTo>
                    <a:pt x="33528" y="0"/>
                  </a:lnTo>
                  <a:lnTo>
                    <a:pt x="27432" y="1524"/>
                  </a:lnTo>
                  <a:lnTo>
                    <a:pt x="15240" y="7620"/>
                  </a:lnTo>
                  <a:lnTo>
                    <a:pt x="10668" y="12192"/>
                  </a:lnTo>
                  <a:lnTo>
                    <a:pt x="7620" y="18288"/>
                  </a:lnTo>
                  <a:lnTo>
                    <a:pt x="3048" y="24384"/>
                  </a:lnTo>
                  <a:lnTo>
                    <a:pt x="1524" y="30480"/>
                  </a:lnTo>
                  <a:lnTo>
                    <a:pt x="0" y="36576"/>
                  </a:lnTo>
                  <a:lnTo>
                    <a:pt x="0" y="42672"/>
                  </a:lnTo>
                  <a:lnTo>
                    <a:pt x="1524" y="50292"/>
                  </a:lnTo>
                  <a:lnTo>
                    <a:pt x="3048" y="56387"/>
                  </a:lnTo>
                  <a:lnTo>
                    <a:pt x="7620" y="60960"/>
                  </a:lnTo>
                  <a:lnTo>
                    <a:pt x="10668" y="67056"/>
                  </a:lnTo>
                  <a:lnTo>
                    <a:pt x="15240" y="70104"/>
                  </a:lnTo>
                  <a:lnTo>
                    <a:pt x="27432" y="76200"/>
                  </a:lnTo>
                  <a:lnTo>
                    <a:pt x="33528" y="77724"/>
                  </a:lnTo>
                  <a:lnTo>
                    <a:pt x="41148" y="77724"/>
                  </a:lnTo>
                </a:path>
              </a:pathLst>
            </a:custGeom>
            <a:ln w="1524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" name="object 12"/>
            <p:cNvSpPr/>
            <p:nvPr/>
          </p:nvSpPr>
          <p:spPr>
            <a:xfrm>
              <a:off x="4736591" y="1982724"/>
              <a:ext cx="15240" cy="78105"/>
            </a:xfrm>
            <a:custGeom>
              <a:avLst/>
              <a:gdLst/>
              <a:ahLst/>
              <a:cxnLst/>
              <a:rect l="l" t="t" r="r" b="b"/>
              <a:pathLst>
                <a:path w="15239" h="78105">
                  <a:moveTo>
                    <a:pt x="0" y="0"/>
                  </a:moveTo>
                  <a:lnTo>
                    <a:pt x="15240" y="0"/>
                  </a:lnTo>
                </a:path>
                <a:path w="15239" h="78105">
                  <a:moveTo>
                    <a:pt x="0" y="77724"/>
                  </a:moveTo>
                  <a:lnTo>
                    <a:pt x="15240" y="77724"/>
                  </a:lnTo>
                </a:path>
              </a:pathLst>
            </a:custGeom>
            <a:ln w="1524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13" name="object 13"/>
          <p:cNvSpPr/>
          <p:nvPr/>
        </p:nvSpPr>
        <p:spPr>
          <a:xfrm>
            <a:off x="10896288" y="2141220"/>
            <a:ext cx="35059" cy="0"/>
          </a:xfrm>
          <a:custGeom>
            <a:avLst/>
            <a:gdLst/>
            <a:ahLst/>
            <a:cxnLst/>
            <a:rect l="l" t="t" r="r" b="b"/>
            <a:pathLst>
              <a:path w="15239">
                <a:moveTo>
                  <a:pt x="0" y="0"/>
                </a:moveTo>
                <a:lnTo>
                  <a:pt x="15240" y="0"/>
                </a:lnTo>
              </a:path>
            </a:pathLst>
          </a:custGeom>
          <a:ln w="1524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" name="object 14"/>
          <p:cNvSpPr/>
          <p:nvPr/>
        </p:nvSpPr>
        <p:spPr>
          <a:xfrm>
            <a:off x="10896288" y="2221992"/>
            <a:ext cx="35059" cy="0"/>
          </a:xfrm>
          <a:custGeom>
            <a:avLst/>
            <a:gdLst/>
            <a:ahLst/>
            <a:cxnLst/>
            <a:rect l="l" t="t" r="r" b="b"/>
            <a:pathLst>
              <a:path w="15239">
                <a:moveTo>
                  <a:pt x="0" y="0"/>
                </a:moveTo>
                <a:lnTo>
                  <a:pt x="15240" y="0"/>
                </a:lnTo>
              </a:path>
            </a:pathLst>
          </a:custGeom>
          <a:ln w="1524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" name="object 15"/>
          <p:cNvSpPr/>
          <p:nvPr/>
        </p:nvSpPr>
        <p:spPr>
          <a:xfrm>
            <a:off x="10896288" y="2302763"/>
            <a:ext cx="35059" cy="0"/>
          </a:xfrm>
          <a:custGeom>
            <a:avLst/>
            <a:gdLst/>
            <a:ahLst/>
            <a:cxnLst/>
            <a:rect l="l" t="t" r="r" b="b"/>
            <a:pathLst>
              <a:path w="15239">
                <a:moveTo>
                  <a:pt x="0" y="0"/>
                </a:moveTo>
                <a:lnTo>
                  <a:pt x="15240" y="0"/>
                </a:lnTo>
              </a:path>
            </a:pathLst>
          </a:custGeom>
          <a:ln w="1524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" name="object 16"/>
          <p:cNvSpPr/>
          <p:nvPr/>
        </p:nvSpPr>
        <p:spPr>
          <a:xfrm>
            <a:off x="15092832" y="1993391"/>
            <a:ext cx="695334" cy="302260"/>
          </a:xfrm>
          <a:custGeom>
            <a:avLst/>
            <a:gdLst/>
            <a:ahLst/>
            <a:cxnLst/>
            <a:rect l="l" t="t" r="r" b="b"/>
            <a:pathLst>
              <a:path w="302259" h="302260">
                <a:moveTo>
                  <a:pt x="0" y="150875"/>
                </a:moveTo>
                <a:lnTo>
                  <a:pt x="7485" y="102998"/>
                </a:lnTo>
                <a:lnTo>
                  <a:pt x="28431" y="61557"/>
                </a:lnTo>
                <a:lnTo>
                  <a:pt x="60569" y="28968"/>
                </a:lnTo>
                <a:lnTo>
                  <a:pt x="101632" y="7644"/>
                </a:lnTo>
                <a:lnTo>
                  <a:pt x="149352" y="0"/>
                </a:lnTo>
                <a:lnTo>
                  <a:pt x="197388" y="7644"/>
                </a:lnTo>
                <a:lnTo>
                  <a:pt x="239207" y="28968"/>
                </a:lnTo>
                <a:lnTo>
                  <a:pt x="272247" y="61557"/>
                </a:lnTo>
                <a:lnTo>
                  <a:pt x="293949" y="102998"/>
                </a:lnTo>
                <a:lnTo>
                  <a:pt x="301752" y="150875"/>
                </a:lnTo>
                <a:lnTo>
                  <a:pt x="293949" y="198753"/>
                </a:lnTo>
                <a:lnTo>
                  <a:pt x="272247" y="240194"/>
                </a:lnTo>
                <a:lnTo>
                  <a:pt x="239207" y="272783"/>
                </a:lnTo>
                <a:lnTo>
                  <a:pt x="197388" y="294107"/>
                </a:lnTo>
                <a:lnTo>
                  <a:pt x="149352" y="301751"/>
                </a:lnTo>
                <a:lnTo>
                  <a:pt x="101632" y="294107"/>
                </a:lnTo>
                <a:lnTo>
                  <a:pt x="60569" y="272783"/>
                </a:lnTo>
                <a:lnTo>
                  <a:pt x="28431" y="240194"/>
                </a:lnTo>
                <a:lnTo>
                  <a:pt x="7485" y="198753"/>
                </a:lnTo>
                <a:lnTo>
                  <a:pt x="0" y="150875"/>
                </a:lnTo>
              </a:path>
            </a:pathLst>
          </a:custGeom>
          <a:ln w="1524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grpSp>
        <p:nvGrpSpPr>
          <p:cNvPr id="17" name="object 17"/>
          <p:cNvGrpSpPr/>
          <p:nvPr/>
        </p:nvGrpSpPr>
        <p:grpSpPr>
          <a:xfrm>
            <a:off x="13693986" y="2014728"/>
            <a:ext cx="1048844" cy="260985"/>
            <a:chOff x="5952744" y="2014727"/>
            <a:chExt cx="455930" cy="260985"/>
          </a:xfrm>
        </p:grpSpPr>
        <p:sp>
          <p:nvSpPr>
            <p:cNvPr id="18" name="object 18"/>
            <p:cNvSpPr/>
            <p:nvPr/>
          </p:nvSpPr>
          <p:spPr>
            <a:xfrm>
              <a:off x="5960364" y="2022347"/>
              <a:ext cx="245745" cy="245745"/>
            </a:xfrm>
            <a:custGeom>
              <a:avLst/>
              <a:gdLst/>
              <a:ahLst/>
              <a:cxnLst/>
              <a:rect l="l" t="t" r="r" b="b"/>
              <a:pathLst>
                <a:path w="245745" h="245744">
                  <a:moveTo>
                    <a:pt x="0" y="121920"/>
                  </a:moveTo>
                  <a:lnTo>
                    <a:pt x="9405" y="73937"/>
                  </a:lnTo>
                  <a:lnTo>
                    <a:pt x="35242" y="35242"/>
                  </a:lnTo>
                  <a:lnTo>
                    <a:pt x="73937" y="9405"/>
                  </a:lnTo>
                  <a:lnTo>
                    <a:pt x="121920" y="0"/>
                  </a:lnTo>
                  <a:lnTo>
                    <a:pt x="170140" y="9405"/>
                  </a:lnTo>
                  <a:lnTo>
                    <a:pt x="209359" y="35242"/>
                  </a:lnTo>
                  <a:lnTo>
                    <a:pt x="235719" y="73937"/>
                  </a:lnTo>
                  <a:lnTo>
                    <a:pt x="245364" y="121920"/>
                  </a:lnTo>
                  <a:lnTo>
                    <a:pt x="235719" y="170140"/>
                  </a:lnTo>
                  <a:lnTo>
                    <a:pt x="209359" y="209359"/>
                  </a:lnTo>
                  <a:lnTo>
                    <a:pt x="170140" y="235719"/>
                  </a:lnTo>
                  <a:lnTo>
                    <a:pt x="121920" y="245364"/>
                  </a:lnTo>
                  <a:lnTo>
                    <a:pt x="73937" y="235719"/>
                  </a:lnTo>
                  <a:lnTo>
                    <a:pt x="35242" y="209359"/>
                  </a:lnTo>
                  <a:lnTo>
                    <a:pt x="9405" y="170140"/>
                  </a:lnTo>
                  <a:lnTo>
                    <a:pt x="0" y="121920"/>
                  </a:lnTo>
                </a:path>
              </a:pathLst>
            </a:custGeom>
            <a:ln w="1524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9" name="object 19"/>
            <p:cNvSpPr/>
            <p:nvPr/>
          </p:nvSpPr>
          <p:spPr>
            <a:xfrm>
              <a:off x="6205728" y="2090928"/>
              <a:ext cx="195580" cy="102235"/>
            </a:xfrm>
            <a:custGeom>
              <a:avLst/>
              <a:gdLst/>
              <a:ahLst/>
              <a:cxnLst/>
              <a:rect l="l" t="t" r="r" b="b"/>
              <a:pathLst>
                <a:path w="195579" h="102235">
                  <a:moveTo>
                    <a:pt x="129539" y="50291"/>
                  </a:moveTo>
                  <a:lnTo>
                    <a:pt x="0" y="50291"/>
                  </a:lnTo>
                </a:path>
                <a:path w="195579" h="102235">
                  <a:moveTo>
                    <a:pt x="161543" y="88391"/>
                  </a:moveTo>
                  <a:lnTo>
                    <a:pt x="161543" y="12191"/>
                  </a:lnTo>
                </a:path>
                <a:path w="195579" h="102235">
                  <a:moveTo>
                    <a:pt x="195071" y="76200"/>
                  </a:moveTo>
                  <a:lnTo>
                    <a:pt x="195071" y="24383"/>
                  </a:lnTo>
                </a:path>
                <a:path w="195579" h="102235">
                  <a:moveTo>
                    <a:pt x="129539" y="102108"/>
                  </a:moveTo>
                  <a:lnTo>
                    <a:pt x="129539" y="0"/>
                  </a:lnTo>
                </a:path>
              </a:pathLst>
            </a:custGeom>
            <a:ln w="1524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20" name="object 20"/>
          <p:cNvSpPr/>
          <p:nvPr/>
        </p:nvSpPr>
        <p:spPr>
          <a:xfrm>
            <a:off x="13055915" y="2476501"/>
            <a:ext cx="127086" cy="222885"/>
          </a:xfrm>
          <a:custGeom>
            <a:avLst/>
            <a:gdLst/>
            <a:ahLst/>
            <a:cxnLst/>
            <a:rect l="l" t="t" r="r" b="b"/>
            <a:pathLst>
              <a:path w="55245" h="222885">
                <a:moveTo>
                  <a:pt x="0" y="222503"/>
                </a:moveTo>
                <a:lnTo>
                  <a:pt x="54863" y="222503"/>
                </a:lnTo>
                <a:lnTo>
                  <a:pt x="54863" y="0"/>
                </a:lnTo>
                <a:lnTo>
                  <a:pt x="0" y="0"/>
                </a:lnTo>
                <a:lnTo>
                  <a:pt x="0" y="222503"/>
                </a:lnTo>
                <a:close/>
              </a:path>
            </a:pathLst>
          </a:custGeom>
          <a:ln w="1524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" name="object 21"/>
          <p:cNvSpPr/>
          <p:nvPr/>
        </p:nvSpPr>
        <p:spPr>
          <a:xfrm>
            <a:off x="13055915" y="1499616"/>
            <a:ext cx="127086" cy="224154"/>
          </a:xfrm>
          <a:custGeom>
            <a:avLst/>
            <a:gdLst/>
            <a:ahLst/>
            <a:cxnLst/>
            <a:rect l="l" t="t" r="r" b="b"/>
            <a:pathLst>
              <a:path w="55245" h="224155">
                <a:moveTo>
                  <a:pt x="0" y="224028"/>
                </a:moveTo>
                <a:lnTo>
                  <a:pt x="54863" y="224028"/>
                </a:lnTo>
                <a:lnTo>
                  <a:pt x="54863" y="0"/>
                </a:lnTo>
                <a:lnTo>
                  <a:pt x="0" y="0"/>
                </a:lnTo>
                <a:lnTo>
                  <a:pt x="0" y="224028"/>
                </a:lnTo>
                <a:close/>
              </a:path>
            </a:pathLst>
          </a:custGeom>
          <a:ln w="1524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2" name="object 22"/>
          <p:cNvSpPr/>
          <p:nvPr/>
        </p:nvSpPr>
        <p:spPr>
          <a:xfrm>
            <a:off x="11355560" y="862584"/>
            <a:ext cx="480598" cy="100965"/>
          </a:xfrm>
          <a:custGeom>
            <a:avLst/>
            <a:gdLst/>
            <a:ahLst/>
            <a:cxnLst/>
            <a:rect l="l" t="t" r="r" b="b"/>
            <a:pathLst>
              <a:path w="208914" h="100965">
                <a:moveTo>
                  <a:pt x="68580" y="100584"/>
                </a:moveTo>
                <a:lnTo>
                  <a:pt x="68580" y="0"/>
                </a:lnTo>
              </a:path>
              <a:path w="208914" h="100965">
                <a:moveTo>
                  <a:pt x="0" y="50291"/>
                </a:moveTo>
                <a:lnTo>
                  <a:pt x="68580" y="50291"/>
                </a:lnTo>
              </a:path>
              <a:path w="208914" h="100965">
                <a:moveTo>
                  <a:pt x="103632" y="50291"/>
                </a:moveTo>
                <a:lnTo>
                  <a:pt x="208787" y="50291"/>
                </a:lnTo>
              </a:path>
              <a:path w="208914" h="100965">
                <a:moveTo>
                  <a:pt x="103632" y="100584"/>
                </a:moveTo>
                <a:lnTo>
                  <a:pt x="103632" y="0"/>
                </a:lnTo>
              </a:path>
            </a:pathLst>
          </a:custGeom>
          <a:ln w="1524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3" name="object 23"/>
          <p:cNvSpPr/>
          <p:nvPr/>
        </p:nvSpPr>
        <p:spPr>
          <a:xfrm>
            <a:off x="11348549" y="3003803"/>
            <a:ext cx="484981" cy="91440"/>
          </a:xfrm>
          <a:custGeom>
            <a:avLst/>
            <a:gdLst/>
            <a:ahLst/>
            <a:cxnLst/>
            <a:rect l="l" t="t" r="r" b="b"/>
            <a:pathLst>
              <a:path w="210820" h="91439">
                <a:moveTo>
                  <a:pt x="71628" y="91440"/>
                </a:moveTo>
                <a:lnTo>
                  <a:pt x="71628" y="0"/>
                </a:lnTo>
              </a:path>
              <a:path w="210820" h="91439">
                <a:moveTo>
                  <a:pt x="0" y="45720"/>
                </a:moveTo>
                <a:lnTo>
                  <a:pt x="71628" y="45720"/>
                </a:lnTo>
              </a:path>
              <a:path w="210820" h="91439">
                <a:moveTo>
                  <a:pt x="105156" y="45720"/>
                </a:moveTo>
                <a:lnTo>
                  <a:pt x="210312" y="45720"/>
                </a:lnTo>
              </a:path>
              <a:path w="210820" h="91439">
                <a:moveTo>
                  <a:pt x="105156" y="89916"/>
                </a:moveTo>
                <a:lnTo>
                  <a:pt x="105156" y="0"/>
                </a:lnTo>
              </a:path>
            </a:pathLst>
          </a:custGeom>
          <a:ln w="1524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grpSp>
        <p:nvGrpSpPr>
          <p:cNvPr id="24" name="object 24"/>
          <p:cNvGrpSpPr/>
          <p:nvPr/>
        </p:nvGrpSpPr>
        <p:grpSpPr>
          <a:xfrm>
            <a:off x="12982292" y="1045463"/>
            <a:ext cx="277549" cy="242570"/>
            <a:chOff x="5643372" y="1045463"/>
            <a:chExt cx="120650" cy="242570"/>
          </a:xfrm>
        </p:grpSpPr>
        <p:sp>
          <p:nvSpPr>
            <p:cNvPr id="25" name="object 25"/>
            <p:cNvSpPr/>
            <p:nvPr/>
          </p:nvSpPr>
          <p:spPr>
            <a:xfrm>
              <a:off x="5675376" y="1053083"/>
              <a:ext cx="55244" cy="224154"/>
            </a:xfrm>
            <a:custGeom>
              <a:avLst/>
              <a:gdLst/>
              <a:ahLst/>
              <a:cxnLst/>
              <a:rect l="l" t="t" r="r" b="b"/>
              <a:pathLst>
                <a:path w="55245" h="224155">
                  <a:moveTo>
                    <a:pt x="0" y="224028"/>
                  </a:moveTo>
                  <a:lnTo>
                    <a:pt x="54863" y="224028"/>
                  </a:lnTo>
                  <a:lnTo>
                    <a:pt x="54863" y="0"/>
                  </a:lnTo>
                  <a:lnTo>
                    <a:pt x="0" y="0"/>
                  </a:lnTo>
                  <a:lnTo>
                    <a:pt x="0" y="224028"/>
                  </a:lnTo>
                  <a:close/>
                </a:path>
              </a:pathLst>
            </a:custGeom>
            <a:ln w="1524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6" name="object 26"/>
            <p:cNvSpPr/>
            <p:nvPr/>
          </p:nvSpPr>
          <p:spPr>
            <a:xfrm>
              <a:off x="5647944" y="1053083"/>
              <a:ext cx="111760" cy="230504"/>
            </a:xfrm>
            <a:custGeom>
              <a:avLst/>
              <a:gdLst/>
              <a:ahLst/>
              <a:cxnLst/>
              <a:rect l="l" t="t" r="r" b="b"/>
              <a:pathLst>
                <a:path w="111760" h="230505">
                  <a:moveTo>
                    <a:pt x="111251" y="0"/>
                  </a:moveTo>
                  <a:lnTo>
                    <a:pt x="111251" y="35051"/>
                  </a:lnTo>
                  <a:lnTo>
                    <a:pt x="0" y="195071"/>
                  </a:lnTo>
                  <a:lnTo>
                    <a:pt x="0" y="230124"/>
                  </a:lnTo>
                </a:path>
              </a:pathLst>
            </a:custGeom>
            <a:ln w="9144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27" name="object 27"/>
          <p:cNvSpPr/>
          <p:nvPr/>
        </p:nvSpPr>
        <p:spPr>
          <a:xfrm>
            <a:off x="10934853" y="912876"/>
            <a:ext cx="420706" cy="1062355"/>
          </a:xfrm>
          <a:custGeom>
            <a:avLst/>
            <a:gdLst/>
            <a:ahLst/>
            <a:cxnLst/>
            <a:rect l="l" t="t" r="r" b="b"/>
            <a:pathLst>
              <a:path w="182879" h="1062355">
                <a:moveTo>
                  <a:pt x="182879" y="0"/>
                </a:moveTo>
                <a:lnTo>
                  <a:pt x="0" y="0"/>
                </a:lnTo>
                <a:lnTo>
                  <a:pt x="0" y="1062228"/>
                </a:lnTo>
              </a:path>
            </a:pathLst>
          </a:custGeom>
          <a:ln w="1524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8" name="object 28"/>
          <p:cNvSpPr/>
          <p:nvPr/>
        </p:nvSpPr>
        <p:spPr>
          <a:xfrm>
            <a:off x="10934853" y="2310383"/>
            <a:ext cx="435314" cy="739140"/>
          </a:xfrm>
          <a:custGeom>
            <a:avLst/>
            <a:gdLst/>
            <a:ahLst/>
            <a:cxnLst/>
            <a:rect l="l" t="t" r="r" b="b"/>
            <a:pathLst>
              <a:path w="189229" h="739139">
                <a:moveTo>
                  <a:pt x="0" y="0"/>
                </a:moveTo>
                <a:lnTo>
                  <a:pt x="0" y="739140"/>
                </a:lnTo>
                <a:lnTo>
                  <a:pt x="188975" y="739140"/>
                </a:lnTo>
              </a:path>
            </a:pathLst>
          </a:custGeom>
          <a:ln w="1524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9" name="object 29"/>
          <p:cNvSpPr/>
          <p:nvPr/>
        </p:nvSpPr>
        <p:spPr>
          <a:xfrm>
            <a:off x="11835866" y="912875"/>
            <a:ext cx="3597914" cy="1076325"/>
          </a:xfrm>
          <a:custGeom>
            <a:avLst/>
            <a:gdLst/>
            <a:ahLst/>
            <a:cxnLst/>
            <a:rect l="l" t="t" r="r" b="b"/>
            <a:pathLst>
              <a:path w="1564004" h="1076325">
                <a:moveTo>
                  <a:pt x="1563624" y="1075944"/>
                </a:moveTo>
                <a:lnTo>
                  <a:pt x="1563624" y="0"/>
                </a:lnTo>
                <a:lnTo>
                  <a:pt x="0" y="0"/>
                </a:lnTo>
              </a:path>
            </a:pathLst>
          </a:custGeom>
          <a:ln w="1524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0" name="object 30"/>
          <p:cNvSpPr/>
          <p:nvPr/>
        </p:nvSpPr>
        <p:spPr>
          <a:xfrm>
            <a:off x="11835866" y="2295144"/>
            <a:ext cx="3597914" cy="754380"/>
          </a:xfrm>
          <a:custGeom>
            <a:avLst/>
            <a:gdLst/>
            <a:ahLst/>
            <a:cxnLst/>
            <a:rect l="l" t="t" r="r" b="b"/>
            <a:pathLst>
              <a:path w="1564004" h="754380">
                <a:moveTo>
                  <a:pt x="1563624" y="0"/>
                </a:moveTo>
                <a:lnTo>
                  <a:pt x="1563624" y="754379"/>
                </a:lnTo>
                <a:lnTo>
                  <a:pt x="0" y="754379"/>
                </a:lnTo>
              </a:path>
            </a:pathLst>
          </a:custGeom>
          <a:ln w="1524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1" name="object 31"/>
          <p:cNvSpPr/>
          <p:nvPr/>
        </p:nvSpPr>
        <p:spPr>
          <a:xfrm>
            <a:off x="13119019" y="912875"/>
            <a:ext cx="0" cy="134620"/>
          </a:xfrm>
          <a:custGeom>
            <a:avLst/>
            <a:gdLst/>
            <a:ahLst/>
            <a:cxnLst/>
            <a:rect l="l" t="t" r="r" b="b"/>
            <a:pathLst>
              <a:path h="134619">
                <a:moveTo>
                  <a:pt x="0" y="0"/>
                </a:moveTo>
                <a:lnTo>
                  <a:pt x="0" y="134112"/>
                </a:lnTo>
              </a:path>
            </a:pathLst>
          </a:custGeom>
          <a:ln w="1524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2" name="object 32"/>
          <p:cNvSpPr/>
          <p:nvPr/>
        </p:nvSpPr>
        <p:spPr>
          <a:xfrm>
            <a:off x="13119019" y="1277113"/>
            <a:ext cx="0" cy="222885"/>
          </a:xfrm>
          <a:custGeom>
            <a:avLst/>
            <a:gdLst/>
            <a:ahLst/>
            <a:cxnLst/>
            <a:rect l="l" t="t" r="r" b="b"/>
            <a:pathLst>
              <a:path h="222884">
                <a:moveTo>
                  <a:pt x="0" y="0"/>
                </a:moveTo>
                <a:lnTo>
                  <a:pt x="0" y="222503"/>
                </a:lnTo>
              </a:path>
            </a:pathLst>
          </a:custGeom>
          <a:ln w="1524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3" name="object 33"/>
          <p:cNvSpPr/>
          <p:nvPr/>
        </p:nvSpPr>
        <p:spPr>
          <a:xfrm>
            <a:off x="13119019" y="1723644"/>
            <a:ext cx="0" cy="753110"/>
          </a:xfrm>
          <a:custGeom>
            <a:avLst/>
            <a:gdLst/>
            <a:ahLst/>
            <a:cxnLst/>
            <a:rect l="l" t="t" r="r" b="b"/>
            <a:pathLst>
              <a:path h="753110">
                <a:moveTo>
                  <a:pt x="0" y="0"/>
                </a:moveTo>
                <a:lnTo>
                  <a:pt x="0" y="752855"/>
                </a:lnTo>
              </a:path>
            </a:pathLst>
          </a:custGeom>
          <a:ln w="1524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4" name="object 34"/>
          <p:cNvSpPr/>
          <p:nvPr/>
        </p:nvSpPr>
        <p:spPr>
          <a:xfrm>
            <a:off x="13119019" y="2699003"/>
            <a:ext cx="0" cy="350520"/>
          </a:xfrm>
          <a:custGeom>
            <a:avLst/>
            <a:gdLst/>
            <a:ahLst/>
            <a:cxnLst/>
            <a:rect l="l" t="t" r="r" b="b"/>
            <a:pathLst>
              <a:path h="350519">
                <a:moveTo>
                  <a:pt x="0" y="0"/>
                </a:moveTo>
                <a:lnTo>
                  <a:pt x="0" y="350520"/>
                </a:lnTo>
              </a:path>
            </a:pathLst>
          </a:custGeom>
          <a:ln w="1524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5" name="object 35"/>
          <p:cNvSpPr/>
          <p:nvPr/>
        </p:nvSpPr>
        <p:spPr>
          <a:xfrm>
            <a:off x="12347726" y="2144268"/>
            <a:ext cx="1364374" cy="109855"/>
          </a:xfrm>
          <a:custGeom>
            <a:avLst/>
            <a:gdLst/>
            <a:ahLst/>
            <a:cxnLst/>
            <a:rect l="l" t="t" r="r" b="b"/>
            <a:pathLst>
              <a:path w="593089" h="109855">
                <a:moveTo>
                  <a:pt x="592835" y="0"/>
                </a:moveTo>
                <a:lnTo>
                  <a:pt x="0" y="0"/>
                </a:lnTo>
                <a:lnTo>
                  <a:pt x="0" y="109728"/>
                </a:lnTo>
              </a:path>
            </a:pathLst>
          </a:custGeom>
          <a:ln w="1524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6" name="object 36"/>
          <p:cNvSpPr/>
          <p:nvPr/>
        </p:nvSpPr>
        <p:spPr>
          <a:xfrm>
            <a:off x="12347728" y="2484119"/>
            <a:ext cx="708481" cy="105410"/>
          </a:xfrm>
          <a:custGeom>
            <a:avLst/>
            <a:gdLst/>
            <a:ahLst/>
            <a:cxnLst/>
            <a:rect l="l" t="t" r="r" b="b"/>
            <a:pathLst>
              <a:path w="307975" h="105410">
                <a:moveTo>
                  <a:pt x="307848" y="105156"/>
                </a:moveTo>
                <a:lnTo>
                  <a:pt x="0" y="105156"/>
                </a:lnTo>
                <a:lnTo>
                  <a:pt x="0" y="0"/>
                </a:lnTo>
              </a:path>
            </a:pathLst>
          </a:custGeom>
          <a:ln w="1524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pic>
        <p:nvPicPr>
          <p:cNvPr id="37" name="object 37"/>
          <p:cNvPicPr/>
          <p:nvPr/>
        </p:nvPicPr>
        <p:blipFill>
          <a:blip r:embed="rId3" cstate="print"/>
          <a:stretch>
            <a:fillRect/>
          </a:stretch>
        </p:blipFill>
        <p:spPr>
          <a:xfrm>
            <a:off x="12246056" y="2252472"/>
            <a:ext cx="203341" cy="86868"/>
          </a:xfrm>
          <a:prstGeom prst="rect">
            <a:avLst/>
          </a:prstGeom>
        </p:spPr>
      </p:pic>
      <p:pic>
        <p:nvPicPr>
          <p:cNvPr id="38" name="object 38"/>
          <p:cNvPicPr/>
          <p:nvPr/>
        </p:nvPicPr>
        <p:blipFill>
          <a:blip r:embed="rId4" cstate="print"/>
          <a:stretch>
            <a:fillRect/>
          </a:stretch>
        </p:blipFill>
        <p:spPr>
          <a:xfrm>
            <a:off x="12246056" y="2398776"/>
            <a:ext cx="203341" cy="86868"/>
          </a:xfrm>
          <a:prstGeom prst="rect">
            <a:avLst/>
          </a:prstGeom>
        </p:spPr>
      </p:pic>
      <p:grpSp>
        <p:nvGrpSpPr>
          <p:cNvPr id="39" name="object 39"/>
          <p:cNvGrpSpPr/>
          <p:nvPr/>
        </p:nvGrpSpPr>
        <p:grpSpPr>
          <a:xfrm>
            <a:off x="13055915" y="886967"/>
            <a:ext cx="122706" cy="53340"/>
            <a:chOff x="5675376" y="886967"/>
            <a:chExt cx="53340" cy="53340"/>
          </a:xfrm>
        </p:grpSpPr>
        <p:sp>
          <p:nvSpPr>
            <p:cNvPr id="40" name="object 40"/>
            <p:cNvSpPr/>
            <p:nvPr/>
          </p:nvSpPr>
          <p:spPr>
            <a:xfrm>
              <a:off x="5682996" y="894587"/>
              <a:ext cx="38100" cy="38100"/>
            </a:xfrm>
            <a:custGeom>
              <a:avLst/>
              <a:gdLst/>
              <a:ahLst/>
              <a:cxnLst/>
              <a:rect l="l" t="t" r="r" b="b"/>
              <a:pathLst>
                <a:path w="38100" h="38100">
                  <a:moveTo>
                    <a:pt x="19812" y="38100"/>
                  </a:moveTo>
                  <a:lnTo>
                    <a:pt x="12215" y="36504"/>
                  </a:lnTo>
                  <a:lnTo>
                    <a:pt x="5905" y="32194"/>
                  </a:lnTo>
                  <a:lnTo>
                    <a:pt x="1595" y="25884"/>
                  </a:lnTo>
                  <a:lnTo>
                    <a:pt x="0" y="18288"/>
                  </a:lnTo>
                  <a:lnTo>
                    <a:pt x="1595" y="10929"/>
                  </a:lnTo>
                  <a:lnTo>
                    <a:pt x="5905" y="5143"/>
                  </a:lnTo>
                  <a:lnTo>
                    <a:pt x="12215" y="1357"/>
                  </a:lnTo>
                  <a:lnTo>
                    <a:pt x="19812" y="0"/>
                  </a:lnTo>
                  <a:lnTo>
                    <a:pt x="27170" y="1357"/>
                  </a:lnTo>
                  <a:lnTo>
                    <a:pt x="32956" y="5143"/>
                  </a:lnTo>
                  <a:lnTo>
                    <a:pt x="36742" y="10929"/>
                  </a:lnTo>
                  <a:lnTo>
                    <a:pt x="38100" y="18288"/>
                  </a:lnTo>
                  <a:lnTo>
                    <a:pt x="36742" y="25884"/>
                  </a:lnTo>
                  <a:lnTo>
                    <a:pt x="32956" y="32194"/>
                  </a:lnTo>
                  <a:lnTo>
                    <a:pt x="27170" y="36504"/>
                  </a:lnTo>
                  <a:lnTo>
                    <a:pt x="19812" y="3810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1" name="object 41"/>
            <p:cNvSpPr/>
            <p:nvPr/>
          </p:nvSpPr>
          <p:spPr>
            <a:xfrm>
              <a:off x="5682996" y="894587"/>
              <a:ext cx="38100" cy="38100"/>
            </a:xfrm>
            <a:custGeom>
              <a:avLst/>
              <a:gdLst/>
              <a:ahLst/>
              <a:cxnLst/>
              <a:rect l="l" t="t" r="r" b="b"/>
              <a:pathLst>
                <a:path w="38100" h="38100">
                  <a:moveTo>
                    <a:pt x="0" y="18288"/>
                  </a:moveTo>
                  <a:lnTo>
                    <a:pt x="1595" y="10929"/>
                  </a:lnTo>
                  <a:lnTo>
                    <a:pt x="5905" y="5143"/>
                  </a:lnTo>
                  <a:lnTo>
                    <a:pt x="12215" y="1357"/>
                  </a:lnTo>
                  <a:lnTo>
                    <a:pt x="19812" y="0"/>
                  </a:lnTo>
                  <a:lnTo>
                    <a:pt x="27170" y="1357"/>
                  </a:lnTo>
                  <a:lnTo>
                    <a:pt x="32956" y="5143"/>
                  </a:lnTo>
                  <a:lnTo>
                    <a:pt x="36742" y="10929"/>
                  </a:lnTo>
                  <a:lnTo>
                    <a:pt x="38100" y="18288"/>
                  </a:lnTo>
                  <a:lnTo>
                    <a:pt x="36742" y="25884"/>
                  </a:lnTo>
                  <a:lnTo>
                    <a:pt x="32956" y="32194"/>
                  </a:lnTo>
                  <a:lnTo>
                    <a:pt x="27170" y="36504"/>
                  </a:lnTo>
                  <a:lnTo>
                    <a:pt x="19812" y="38100"/>
                  </a:lnTo>
                  <a:lnTo>
                    <a:pt x="12215" y="36504"/>
                  </a:lnTo>
                  <a:lnTo>
                    <a:pt x="5905" y="32194"/>
                  </a:lnTo>
                  <a:lnTo>
                    <a:pt x="1595" y="25884"/>
                  </a:lnTo>
                  <a:lnTo>
                    <a:pt x="0" y="18288"/>
                  </a:lnTo>
                </a:path>
              </a:pathLst>
            </a:custGeom>
            <a:ln w="1524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42" name="object 42"/>
          <p:cNvGrpSpPr/>
          <p:nvPr/>
        </p:nvGrpSpPr>
        <p:grpSpPr>
          <a:xfrm>
            <a:off x="13055915" y="3022092"/>
            <a:ext cx="122706" cy="53340"/>
            <a:chOff x="5675376" y="3022092"/>
            <a:chExt cx="53340" cy="53340"/>
          </a:xfrm>
        </p:grpSpPr>
        <p:sp>
          <p:nvSpPr>
            <p:cNvPr id="43" name="object 43"/>
            <p:cNvSpPr/>
            <p:nvPr/>
          </p:nvSpPr>
          <p:spPr>
            <a:xfrm>
              <a:off x="5682996" y="3029712"/>
              <a:ext cx="38100" cy="38100"/>
            </a:xfrm>
            <a:custGeom>
              <a:avLst/>
              <a:gdLst/>
              <a:ahLst/>
              <a:cxnLst/>
              <a:rect l="l" t="t" r="r" b="b"/>
              <a:pathLst>
                <a:path w="38100" h="38100">
                  <a:moveTo>
                    <a:pt x="19812" y="38099"/>
                  </a:moveTo>
                  <a:lnTo>
                    <a:pt x="12215" y="36742"/>
                  </a:lnTo>
                  <a:lnTo>
                    <a:pt x="5905" y="32956"/>
                  </a:lnTo>
                  <a:lnTo>
                    <a:pt x="1595" y="27170"/>
                  </a:lnTo>
                  <a:lnTo>
                    <a:pt x="0" y="19811"/>
                  </a:lnTo>
                  <a:lnTo>
                    <a:pt x="1595" y="12215"/>
                  </a:lnTo>
                  <a:lnTo>
                    <a:pt x="5905" y="5905"/>
                  </a:lnTo>
                  <a:lnTo>
                    <a:pt x="12215" y="1595"/>
                  </a:lnTo>
                  <a:lnTo>
                    <a:pt x="19812" y="0"/>
                  </a:lnTo>
                  <a:lnTo>
                    <a:pt x="27170" y="1595"/>
                  </a:lnTo>
                  <a:lnTo>
                    <a:pt x="32956" y="5905"/>
                  </a:lnTo>
                  <a:lnTo>
                    <a:pt x="36742" y="12215"/>
                  </a:lnTo>
                  <a:lnTo>
                    <a:pt x="38100" y="19811"/>
                  </a:lnTo>
                  <a:lnTo>
                    <a:pt x="36742" y="27170"/>
                  </a:lnTo>
                  <a:lnTo>
                    <a:pt x="32956" y="32956"/>
                  </a:lnTo>
                  <a:lnTo>
                    <a:pt x="27170" y="36742"/>
                  </a:lnTo>
                  <a:lnTo>
                    <a:pt x="19812" y="38099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4" name="object 44"/>
            <p:cNvSpPr/>
            <p:nvPr/>
          </p:nvSpPr>
          <p:spPr>
            <a:xfrm>
              <a:off x="5682996" y="3029712"/>
              <a:ext cx="38100" cy="38100"/>
            </a:xfrm>
            <a:custGeom>
              <a:avLst/>
              <a:gdLst/>
              <a:ahLst/>
              <a:cxnLst/>
              <a:rect l="l" t="t" r="r" b="b"/>
              <a:pathLst>
                <a:path w="38100" h="38100">
                  <a:moveTo>
                    <a:pt x="0" y="19811"/>
                  </a:moveTo>
                  <a:lnTo>
                    <a:pt x="1595" y="12215"/>
                  </a:lnTo>
                  <a:lnTo>
                    <a:pt x="5905" y="5905"/>
                  </a:lnTo>
                  <a:lnTo>
                    <a:pt x="12215" y="1595"/>
                  </a:lnTo>
                  <a:lnTo>
                    <a:pt x="19812" y="0"/>
                  </a:lnTo>
                  <a:lnTo>
                    <a:pt x="27170" y="1595"/>
                  </a:lnTo>
                  <a:lnTo>
                    <a:pt x="32956" y="5905"/>
                  </a:lnTo>
                  <a:lnTo>
                    <a:pt x="36742" y="12215"/>
                  </a:lnTo>
                  <a:lnTo>
                    <a:pt x="38100" y="19811"/>
                  </a:lnTo>
                  <a:lnTo>
                    <a:pt x="36742" y="27170"/>
                  </a:lnTo>
                  <a:lnTo>
                    <a:pt x="32956" y="32956"/>
                  </a:lnTo>
                  <a:lnTo>
                    <a:pt x="27170" y="36742"/>
                  </a:lnTo>
                  <a:lnTo>
                    <a:pt x="19812" y="38099"/>
                  </a:lnTo>
                  <a:lnTo>
                    <a:pt x="12215" y="36742"/>
                  </a:lnTo>
                  <a:lnTo>
                    <a:pt x="5905" y="32956"/>
                  </a:lnTo>
                  <a:lnTo>
                    <a:pt x="1595" y="27170"/>
                  </a:lnTo>
                  <a:lnTo>
                    <a:pt x="0" y="19811"/>
                  </a:lnTo>
                </a:path>
              </a:pathLst>
            </a:custGeom>
            <a:ln w="1524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45" name="object 45"/>
          <p:cNvGrpSpPr/>
          <p:nvPr/>
        </p:nvGrpSpPr>
        <p:grpSpPr>
          <a:xfrm>
            <a:off x="13055915" y="2115311"/>
            <a:ext cx="122706" cy="53340"/>
            <a:chOff x="5675376" y="2115311"/>
            <a:chExt cx="53340" cy="53340"/>
          </a:xfrm>
        </p:grpSpPr>
        <p:sp>
          <p:nvSpPr>
            <p:cNvPr id="46" name="object 46"/>
            <p:cNvSpPr/>
            <p:nvPr/>
          </p:nvSpPr>
          <p:spPr>
            <a:xfrm>
              <a:off x="5682996" y="2122931"/>
              <a:ext cx="38100" cy="38100"/>
            </a:xfrm>
            <a:custGeom>
              <a:avLst/>
              <a:gdLst/>
              <a:ahLst/>
              <a:cxnLst/>
              <a:rect l="l" t="t" r="r" b="b"/>
              <a:pathLst>
                <a:path w="38100" h="38100">
                  <a:moveTo>
                    <a:pt x="19812" y="38100"/>
                  </a:moveTo>
                  <a:lnTo>
                    <a:pt x="12215" y="36504"/>
                  </a:lnTo>
                  <a:lnTo>
                    <a:pt x="5905" y="32194"/>
                  </a:lnTo>
                  <a:lnTo>
                    <a:pt x="1595" y="25884"/>
                  </a:lnTo>
                  <a:lnTo>
                    <a:pt x="0" y="18288"/>
                  </a:lnTo>
                  <a:lnTo>
                    <a:pt x="1595" y="10929"/>
                  </a:lnTo>
                  <a:lnTo>
                    <a:pt x="5905" y="5143"/>
                  </a:lnTo>
                  <a:lnTo>
                    <a:pt x="12215" y="1357"/>
                  </a:lnTo>
                  <a:lnTo>
                    <a:pt x="19812" y="0"/>
                  </a:lnTo>
                  <a:lnTo>
                    <a:pt x="27170" y="1357"/>
                  </a:lnTo>
                  <a:lnTo>
                    <a:pt x="32956" y="5143"/>
                  </a:lnTo>
                  <a:lnTo>
                    <a:pt x="36742" y="10929"/>
                  </a:lnTo>
                  <a:lnTo>
                    <a:pt x="38100" y="18288"/>
                  </a:lnTo>
                  <a:lnTo>
                    <a:pt x="36742" y="25884"/>
                  </a:lnTo>
                  <a:lnTo>
                    <a:pt x="32956" y="32194"/>
                  </a:lnTo>
                  <a:lnTo>
                    <a:pt x="27170" y="36504"/>
                  </a:lnTo>
                  <a:lnTo>
                    <a:pt x="19812" y="3810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7" name="object 47"/>
            <p:cNvSpPr/>
            <p:nvPr/>
          </p:nvSpPr>
          <p:spPr>
            <a:xfrm>
              <a:off x="5682996" y="2122931"/>
              <a:ext cx="38100" cy="38100"/>
            </a:xfrm>
            <a:custGeom>
              <a:avLst/>
              <a:gdLst/>
              <a:ahLst/>
              <a:cxnLst/>
              <a:rect l="l" t="t" r="r" b="b"/>
              <a:pathLst>
                <a:path w="38100" h="38100">
                  <a:moveTo>
                    <a:pt x="0" y="18288"/>
                  </a:moveTo>
                  <a:lnTo>
                    <a:pt x="1595" y="10929"/>
                  </a:lnTo>
                  <a:lnTo>
                    <a:pt x="5905" y="5143"/>
                  </a:lnTo>
                  <a:lnTo>
                    <a:pt x="12215" y="1357"/>
                  </a:lnTo>
                  <a:lnTo>
                    <a:pt x="19812" y="0"/>
                  </a:lnTo>
                  <a:lnTo>
                    <a:pt x="27170" y="1357"/>
                  </a:lnTo>
                  <a:lnTo>
                    <a:pt x="32956" y="5143"/>
                  </a:lnTo>
                  <a:lnTo>
                    <a:pt x="36742" y="10929"/>
                  </a:lnTo>
                  <a:lnTo>
                    <a:pt x="38100" y="18288"/>
                  </a:lnTo>
                  <a:lnTo>
                    <a:pt x="36742" y="25884"/>
                  </a:lnTo>
                  <a:lnTo>
                    <a:pt x="32956" y="32194"/>
                  </a:lnTo>
                  <a:lnTo>
                    <a:pt x="27170" y="36504"/>
                  </a:lnTo>
                  <a:lnTo>
                    <a:pt x="19812" y="38100"/>
                  </a:lnTo>
                  <a:lnTo>
                    <a:pt x="12215" y="36504"/>
                  </a:lnTo>
                  <a:lnTo>
                    <a:pt x="5905" y="32194"/>
                  </a:lnTo>
                  <a:lnTo>
                    <a:pt x="1595" y="25884"/>
                  </a:lnTo>
                  <a:lnTo>
                    <a:pt x="0" y="18288"/>
                  </a:lnTo>
                </a:path>
              </a:pathLst>
            </a:custGeom>
            <a:ln w="1524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48" name="object 48"/>
          <p:cNvSpPr/>
          <p:nvPr/>
        </p:nvSpPr>
        <p:spPr>
          <a:xfrm>
            <a:off x="11884950" y="2253996"/>
            <a:ext cx="207432" cy="222885"/>
          </a:xfrm>
          <a:custGeom>
            <a:avLst/>
            <a:gdLst/>
            <a:ahLst/>
            <a:cxnLst/>
            <a:rect l="l" t="t" r="r" b="b"/>
            <a:pathLst>
              <a:path w="90170" h="222885">
                <a:moveTo>
                  <a:pt x="89916" y="0"/>
                </a:moveTo>
                <a:lnTo>
                  <a:pt x="89916" y="222504"/>
                </a:lnTo>
              </a:path>
              <a:path w="90170" h="222885">
                <a:moveTo>
                  <a:pt x="89916" y="111252"/>
                </a:moveTo>
                <a:lnTo>
                  <a:pt x="0" y="111252"/>
                </a:lnTo>
              </a:path>
            </a:pathLst>
          </a:custGeom>
          <a:ln w="1524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9" name="object 49"/>
          <p:cNvSpPr/>
          <p:nvPr/>
        </p:nvSpPr>
        <p:spPr>
          <a:xfrm>
            <a:off x="11804312" y="3825241"/>
            <a:ext cx="2664473" cy="1762125"/>
          </a:xfrm>
          <a:custGeom>
            <a:avLst/>
            <a:gdLst/>
            <a:ahLst/>
            <a:cxnLst/>
            <a:rect l="l" t="t" r="r" b="b"/>
            <a:pathLst>
              <a:path w="1158239" h="1762125">
                <a:moveTo>
                  <a:pt x="842772" y="1761743"/>
                </a:moveTo>
                <a:lnTo>
                  <a:pt x="1117092" y="1761743"/>
                </a:lnTo>
                <a:lnTo>
                  <a:pt x="1117092" y="0"/>
                </a:lnTo>
                <a:lnTo>
                  <a:pt x="842772" y="0"/>
                </a:lnTo>
                <a:lnTo>
                  <a:pt x="842772" y="1761743"/>
                </a:lnTo>
                <a:close/>
              </a:path>
              <a:path w="1158239" h="1762125">
                <a:moveTo>
                  <a:pt x="839724" y="306324"/>
                </a:moveTo>
                <a:lnTo>
                  <a:pt x="829246" y="310467"/>
                </a:lnTo>
                <a:lnTo>
                  <a:pt x="821055" y="316610"/>
                </a:lnTo>
                <a:lnTo>
                  <a:pt x="815721" y="325612"/>
                </a:lnTo>
                <a:lnTo>
                  <a:pt x="813816" y="338327"/>
                </a:lnTo>
                <a:lnTo>
                  <a:pt x="815935" y="354568"/>
                </a:lnTo>
                <a:lnTo>
                  <a:pt x="821626" y="365378"/>
                </a:lnTo>
                <a:lnTo>
                  <a:pt x="829889" y="372189"/>
                </a:lnTo>
                <a:lnTo>
                  <a:pt x="839724" y="376427"/>
                </a:lnTo>
              </a:path>
              <a:path w="1158239" h="1762125">
                <a:moveTo>
                  <a:pt x="839724" y="533400"/>
                </a:moveTo>
                <a:lnTo>
                  <a:pt x="829246" y="537543"/>
                </a:lnTo>
                <a:lnTo>
                  <a:pt x="821055" y="543686"/>
                </a:lnTo>
                <a:lnTo>
                  <a:pt x="815721" y="552688"/>
                </a:lnTo>
                <a:lnTo>
                  <a:pt x="813816" y="565403"/>
                </a:lnTo>
                <a:lnTo>
                  <a:pt x="815935" y="581644"/>
                </a:lnTo>
                <a:lnTo>
                  <a:pt x="821626" y="592454"/>
                </a:lnTo>
                <a:lnTo>
                  <a:pt x="829889" y="599265"/>
                </a:lnTo>
                <a:lnTo>
                  <a:pt x="839724" y="603503"/>
                </a:lnTo>
              </a:path>
              <a:path w="1158239" h="1762125">
                <a:moveTo>
                  <a:pt x="839724" y="760475"/>
                </a:moveTo>
                <a:lnTo>
                  <a:pt x="829246" y="764619"/>
                </a:lnTo>
                <a:lnTo>
                  <a:pt x="821055" y="770762"/>
                </a:lnTo>
                <a:lnTo>
                  <a:pt x="815721" y="779764"/>
                </a:lnTo>
                <a:lnTo>
                  <a:pt x="813816" y="792479"/>
                </a:lnTo>
                <a:lnTo>
                  <a:pt x="815935" y="808719"/>
                </a:lnTo>
                <a:lnTo>
                  <a:pt x="821626" y="819530"/>
                </a:lnTo>
                <a:lnTo>
                  <a:pt x="829889" y="826341"/>
                </a:lnTo>
                <a:lnTo>
                  <a:pt x="839724" y="830579"/>
                </a:lnTo>
              </a:path>
              <a:path w="1158239" h="1762125">
                <a:moveTo>
                  <a:pt x="839724" y="998219"/>
                </a:moveTo>
                <a:lnTo>
                  <a:pt x="829246" y="1003244"/>
                </a:lnTo>
                <a:lnTo>
                  <a:pt x="821055" y="1009840"/>
                </a:lnTo>
                <a:lnTo>
                  <a:pt x="815721" y="1019008"/>
                </a:lnTo>
                <a:lnTo>
                  <a:pt x="813816" y="1031748"/>
                </a:lnTo>
                <a:lnTo>
                  <a:pt x="815935" y="1047107"/>
                </a:lnTo>
                <a:lnTo>
                  <a:pt x="821626" y="1057465"/>
                </a:lnTo>
                <a:lnTo>
                  <a:pt x="829889" y="1064109"/>
                </a:lnTo>
                <a:lnTo>
                  <a:pt x="839724" y="1068324"/>
                </a:lnTo>
              </a:path>
              <a:path w="1158239" h="1762125">
                <a:moveTo>
                  <a:pt x="839724" y="1225295"/>
                </a:moveTo>
                <a:lnTo>
                  <a:pt x="829246" y="1230320"/>
                </a:lnTo>
                <a:lnTo>
                  <a:pt x="821055" y="1236916"/>
                </a:lnTo>
                <a:lnTo>
                  <a:pt x="815721" y="1246084"/>
                </a:lnTo>
                <a:lnTo>
                  <a:pt x="813816" y="1258824"/>
                </a:lnTo>
                <a:lnTo>
                  <a:pt x="815935" y="1275064"/>
                </a:lnTo>
                <a:lnTo>
                  <a:pt x="821626" y="1285874"/>
                </a:lnTo>
                <a:lnTo>
                  <a:pt x="829889" y="1292685"/>
                </a:lnTo>
                <a:lnTo>
                  <a:pt x="839724" y="1296924"/>
                </a:lnTo>
              </a:path>
              <a:path w="1158239" h="1762125">
                <a:moveTo>
                  <a:pt x="839724" y="1463040"/>
                </a:moveTo>
                <a:lnTo>
                  <a:pt x="829246" y="1468064"/>
                </a:lnTo>
                <a:lnTo>
                  <a:pt x="821055" y="1474660"/>
                </a:lnTo>
                <a:lnTo>
                  <a:pt x="815721" y="1483828"/>
                </a:lnTo>
                <a:lnTo>
                  <a:pt x="813816" y="1496567"/>
                </a:lnTo>
                <a:lnTo>
                  <a:pt x="815935" y="1512807"/>
                </a:lnTo>
                <a:lnTo>
                  <a:pt x="821626" y="1523618"/>
                </a:lnTo>
                <a:lnTo>
                  <a:pt x="829889" y="1530429"/>
                </a:lnTo>
                <a:lnTo>
                  <a:pt x="839724" y="1534667"/>
                </a:lnTo>
              </a:path>
              <a:path w="1158239" h="1762125">
                <a:moveTo>
                  <a:pt x="844296" y="141732"/>
                </a:moveTo>
                <a:lnTo>
                  <a:pt x="1117092" y="217932"/>
                </a:lnTo>
              </a:path>
              <a:path w="1158239" h="1762125">
                <a:moveTo>
                  <a:pt x="844296" y="1296924"/>
                </a:moveTo>
                <a:lnTo>
                  <a:pt x="1117092" y="1373124"/>
                </a:lnTo>
              </a:path>
              <a:path w="1158239" h="1762125">
                <a:moveTo>
                  <a:pt x="844296" y="1068324"/>
                </a:moveTo>
                <a:lnTo>
                  <a:pt x="1117092" y="1146047"/>
                </a:lnTo>
              </a:path>
              <a:path w="1158239" h="1762125">
                <a:moveTo>
                  <a:pt x="847344" y="830579"/>
                </a:moveTo>
                <a:lnTo>
                  <a:pt x="1120140" y="908303"/>
                </a:lnTo>
              </a:path>
              <a:path w="1158239" h="1762125">
                <a:moveTo>
                  <a:pt x="847344" y="603503"/>
                </a:moveTo>
                <a:lnTo>
                  <a:pt x="1120140" y="681227"/>
                </a:lnTo>
              </a:path>
              <a:path w="1158239" h="1762125">
                <a:moveTo>
                  <a:pt x="844296" y="379475"/>
                </a:moveTo>
                <a:lnTo>
                  <a:pt x="1117092" y="454151"/>
                </a:lnTo>
              </a:path>
              <a:path w="1158239" h="1762125">
                <a:moveTo>
                  <a:pt x="1126236" y="224027"/>
                </a:moveTo>
                <a:lnTo>
                  <a:pt x="1137594" y="228171"/>
                </a:lnTo>
                <a:lnTo>
                  <a:pt x="1146238" y="234314"/>
                </a:lnTo>
                <a:lnTo>
                  <a:pt x="1151739" y="243316"/>
                </a:lnTo>
                <a:lnTo>
                  <a:pt x="1153668" y="256032"/>
                </a:lnTo>
                <a:lnTo>
                  <a:pt x="1151525" y="272295"/>
                </a:lnTo>
                <a:lnTo>
                  <a:pt x="1145667" y="283273"/>
                </a:lnTo>
                <a:lnTo>
                  <a:pt x="1136952" y="290536"/>
                </a:lnTo>
                <a:lnTo>
                  <a:pt x="1126236" y="295656"/>
                </a:lnTo>
              </a:path>
              <a:path w="1158239" h="1762125">
                <a:moveTo>
                  <a:pt x="1118616" y="909827"/>
                </a:moveTo>
                <a:lnTo>
                  <a:pt x="1130212" y="913971"/>
                </a:lnTo>
                <a:lnTo>
                  <a:pt x="1139380" y="920114"/>
                </a:lnTo>
                <a:lnTo>
                  <a:pt x="1145405" y="929116"/>
                </a:lnTo>
                <a:lnTo>
                  <a:pt x="1147572" y="941832"/>
                </a:lnTo>
                <a:lnTo>
                  <a:pt x="1145191" y="958095"/>
                </a:lnTo>
                <a:lnTo>
                  <a:pt x="1138809" y="969073"/>
                </a:lnTo>
                <a:lnTo>
                  <a:pt x="1129569" y="976336"/>
                </a:lnTo>
                <a:lnTo>
                  <a:pt x="1118616" y="981456"/>
                </a:lnTo>
              </a:path>
              <a:path w="1158239" h="1762125">
                <a:moveTo>
                  <a:pt x="1118616" y="682751"/>
                </a:moveTo>
                <a:lnTo>
                  <a:pt x="1130212" y="686895"/>
                </a:lnTo>
                <a:lnTo>
                  <a:pt x="1139380" y="693038"/>
                </a:lnTo>
                <a:lnTo>
                  <a:pt x="1145405" y="702040"/>
                </a:lnTo>
                <a:lnTo>
                  <a:pt x="1147572" y="714756"/>
                </a:lnTo>
                <a:lnTo>
                  <a:pt x="1145191" y="730138"/>
                </a:lnTo>
                <a:lnTo>
                  <a:pt x="1138809" y="740664"/>
                </a:lnTo>
                <a:lnTo>
                  <a:pt x="1129569" y="747760"/>
                </a:lnTo>
                <a:lnTo>
                  <a:pt x="1118616" y="752856"/>
                </a:lnTo>
              </a:path>
              <a:path w="1158239" h="1762125">
                <a:moveTo>
                  <a:pt x="1129284" y="461771"/>
                </a:moveTo>
                <a:lnTo>
                  <a:pt x="1140881" y="465915"/>
                </a:lnTo>
                <a:lnTo>
                  <a:pt x="1150048" y="472058"/>
                </a:lnTo>
                <a:lnTo>
                  <a:pt x="1156073" y="481060"/>
                </a:lnTo>
                <a:lnTo>
                  <a:pt x="1158240" y="493775"/>
                </a:lnTo>
                <a:lnTo>
                  <a:pt x="1155859" y="510039"/>
                </a:lnTo>
                <a:lnTo>
                  <a:pt x="1149477" y="521017"/>
                </a:lnTo>
                <a:lnTo>
                  <a:pt x="1140238" y="528280"/>
                </a:lnTo>
                <a:lnTo>
                  <a:pt x="1129284" y="533400"/>
                </a:lnTo>
              </a:path>
              <a:path w="1158239" h="1762125">
                <a:moveTo>
                  <a:pt x="844296" y="1534667"/>
                </a:moveTo>
                <a:lnTo>
                  <a:pt x="1117092" y="1612391"/>
                </a:lnTo>
              </a:path>
              <a:path w="1158239" h="1762125">
                <a:moveTo>
                  <a:pt x="844296" y="141732"/>
                </a:moveTo>
                <a:lnTo>
                  <a:pt x="0" y="141732"/>
                </a:lnTo>
              </a:path>
            </a:pathLst>
          </a:custGeom>
          <a:ln w="9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grpSp>
        <p:nvGrpSpPr>
          <p:cNvPr id="50" name="object 50"/>
          <p:cNvGrpSpPr/>
          <p:nvPr/>
        </p:nvGrpSpPr>
        <p:grpSpPr>
          <a:xfrm>
            <a:off x="9781419" y="3962400"/>
            <a:ext cx="1624393" cy="1544320"/>
            <a:chOff x="4251960" y="3962400"/>
            <a:chExt cx="706120" cy="1544320"/>
          </a:xfrm>
        </p:grpSpPr>
        <p:sp>
          <p:nvSpPr>
            <p:cNvPr id="51" name="object 51"/>
            <p:cNvSpPr/>
            <p:nvPr/>
          </p:nvSpPr>
          <p:spPr>
            <a:xfrm>
              <a:off x="4407408" y="3966972"/>
              <a:ext cx="541020" cy="624840"/>
            </a:xfrm>
            <a:custGeom>
              <a:avLst/>
              <a:gdLst/>
              <a:ahLst/>
              <a:cxnLst/>
              <a:rect l="l" t="t" r="r" b="b"/>
              <a:pathLst>
                <a:path w="541020" h="624839">
                  <a:moveTo>
                    <a:pt x="541020" y="0"/>
                  </a:moveTo>
                  <a:lnTo>
                    <a:pt x="0" y="0"/>
                  </a:lnTo>
                  <a:lnTo>
                    <a:pt x="0" y="624839"/>
                  </a:lnTo>
                </a:path>
              </a:pathLst>
            </a:custGeom>
            <a:ln w="9144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2" name="object 52"/>
            <p:cNvSpPr/>
            <p:nvPr/>
          </p:nvSpPr>
          <p:spPr>
            <a:xfrm>
              <a:off x="4256532" y="4591811"/>
              <a:ext cx="306705" cy="307975"/>
            </a:xfrm>
            <a:custGeom>
              <a:avLst/>
              <a:gdLst/>
              <a:ahLst/>
              <a:cxnLst/>
              <a:rect l="l" t="t" r="r" b="b"/>
              <a:pathLst>
                <a:path w="306704" h="307975">
                  <a:moveTo>
                    <a:pt x="0" y="155448"/>
                  </a:moveTo>
                  <a:lnTo>
                    <a:pt x="7802" y="106509"/>
                  </a:lnTo>
                  <a:lnTo>
                    <a:pt x="29504" y="63861"/>
                  </a:lnTo>
                  <a:lnTo>
                    <a:pt x="62544" y="30138"/>
                  </a:lnTo>
                  <a:lnTo>
                    <a:pt x="104363" y="7973"/>
                  </a:lnTo>
                  <a:lnTo>
                    <a:pt x="152400" y="0"/>
                  </a:lnTo>
                  <a:lnTo>
                    <a:pt x="201180" y="7973"/>
                  </a:lnTo>
                  <a:lnTo>
                    <a:pt x="243449" y="30138"/>
                  </a:lnTo>
                  <a:lnTo>
                    <a:pt x="276721" y="63861"/>
                  </a:lnTo>
                  <a:lnTo>
                    <a:pt x="298508" y="106509"/>
                  </a:lnTo>
                  <a:lnTo>
                    <a:pt x="306323" y="155448"/>
                  </a:lnTo>
                  <a:lnTo>
                    <a:pt x="298508" y="204069"/>
                  </a:lnTo>
                  <a:lnTo>
                    <a:pt x="276721" y="245961"/>
                  </a:lnTo>
                  <a:lnTo>
                    <a:pt x="243449" y="278782"/>
                  </a:lnTo>
                  <a:lnTo>
                    <a:pt x="201180" y="300191"/>
                  </a:lnTo>
                  <a:lnTo>
                    <a:pt x="152400" y="307848"/>
                  </a:lnTo>
                  <a:lnTo>
                    <a:pt x="104363" y="300191"/>
                  </a:lnTo>
                  <a:lnTo>
                    <a:pt x="62544" y="278782"/>
                  </a:lnTo>
                  <a:lnTo>
                    <a:pt x="29504" y="245961"/>
                  </a:lnTo>
                  <a:lnTo>
                    <a:pt x="7802" y="204069"/>
                  </a:lnTo>
                  <a:lnTo>
                    <a:pt x="0" y="155448"/>
                  </a:lnTo>
                </a:path>
              </a:pathLst>
            </a:custGeom>
            <a:ln w="9144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3" name="object 53"/>
            <p:cNvSpPr/>
            <p:nvPr/>
          </p:nvSpPr>
          <p:spPr>
            <a:xfrm>
              <a:off x="4411980" y="4904231"/>
              <a:ext cx="541020" cy="597535"/>
            </a:xfrm>
            <a:custGeom>
              <a:avLst/>
              <a:gdLst/>
              <a:ahLst/>
              <a:cxnLst/>
              <a:rect l="l" t="t" r="r" b="b"/>
              <a:pathLst>
                <a:path w="541020" h="597535">
                  <a:moveTo>
                    <a:pt x="541019" y="597407"/>
                  </a:moveTo>
                  <a:lnTo>
                    <a:pt x="0" y="597407"/>
                  </a:lnTo>
                  <a:lnTo>
                    <a:pt x="0" y="0"/>
                  </a:lnTo>
                </a:path>
              </a:pathLst>
            </a:custGeom>
            <a:ln w="9144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54" name="object 54"/>
          <p:cNvSpPr/>
          <p:nvPr/>
        </p:nvSpPr>
        <p:spPr>
          <a:xfrm>
            <a:off x="11769253" y="5501639"/>
            <a:ext cx="1963296" cy="0"/>
          </a:xfrm>
          <a:custGeom>
            <a:avLst/>
            <a:gdLst/>
            <a:ahLst/>
            <a:cxnLst/>
            <a:rect l="l" t="t" r="r" b="b"/>
            <a:pathLst>
              <a:path w="853439">
                <a:moveTo>
                  <a:pt x="853439" y="0"/>
                </a:moveTo>
                <a:lnTo>
                  <a:pt x="0" y="0"/>
                </a:lnTo>
              </a:path>
            </a:pathLst>
          </a:custGeom>
          <a:ln w="9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grpSp>
        <p:nvGrpSpPr>
          <p:cNvPr id="55" name="object 55"/>
          <p:cNvGrpSpPr/>
          <p:nvPr/>
        </p:nvGrpSpPr>
        <p:grpSpPr>
          <a:xfrm>
            <a:off x="11373092" y="5477256"/>
            <a:ext cx="109559" cy="47625"/>
            <a:chOff x="4943856" y="5477255"/>
            <a:chExt cx="47625" cy="47625"/>
          </a:xfrm>
        </p:grpSpPr>
        <p:sp>
          <p:nvSpPr>
            <p:cNvPr id="56" name="object 56"/>
            <p:cNvSpPr/>
            <p:nvPr/>
          </p:nvSpPr>
          <p:spPr>
            <a:xfrm>
              <a:off x="4948428" y="5481827"/>
              <a:ext cx="38100" cy="38100"/>
            </a:xfrm>
            <a:custGeom>
              <a:avLst/>
              <a:gdLst/>
              <a:ahLst/>
              <a:cxnLst/>
              <a:rect l="l" t="t" r="r" b="b"/>
              <a:pathLst>
                <a:path w="38100" h="38100">
                  <a:moveTo>
                    <a:pt x="18288" y="38099"/>
                  </a:moveTo>
                  <a:lnTo>
                    <a:pt x="10929" y="36504"/>
                  </a:lnTo>
                  <a:lnTo>
                    <a:pt x="5143" y="32194"/>
                  </a:lnTo>
                  <a:lnTo>
                    <a:pt x="1357" y="25884"/>
                  </a:lnTo>
                  <a:lnTo>
                    <a:pt x="0" y="18287"/>
                  </a:lnTo>
                  <a:lnTo>
                    <a:pt x="1357" y="10929"/>
                  </a:lnTo>
                  <a:lnTo>
                    <a:pt x="5143" y="5143"/>
                  </a:lnTo>
                  <a:lnTo>
                    <a:pt x="10929" y="1357"/>
                  </a:lnTo>
                  <a:lnTo>
                    <a:pt x="18288" y="0"/>
                  </a:lnTo>
                  <a:lnTo>
                    <a:pt x="25884" y="1357"/>
                  </a:lnTo>
                  <a:lnTo>
                    <a:pt x="32194" y="5143"/>
                  </a:lnTo>
                  <a:lnTo>
                    <a:pt x="36504" y="10929"/>
                  </a:lnTo>
                  <a:lnTo>
                    <a:pt x="38100" y="18287"/>
                  </a:lnTo>
                  <a:lnTo>
                    <a:pt x="36504" y="25884"/>
                  </a:lnTo>
                  <a:lnTo>
                    <a:pt x="32194" y="32194"/>
                  </a:lnTo>
                  <a:lnTo>
                    <a:pt x="25884" y="36504"/>
                  </a:lnTo>
                  <a:lnTo>
                    <a:pt x="18288" y="38099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7" name="object 57"/>
            <p:cNvSpPr/>
            <p:nvPr/>
          </p:nvSpPr>
          <p:spPr>
            <a:xfrm>
              <a:off x="4948428" y="5481827"/>
              <a:ext cx="38100" cy="38100"/>
            </a:xfrm>
            <a:custGeom>
              <a:avLst/>
              <a:gdLst/>
              <a:ahLst/>
              <a:cxnLst/>
              <a:rect l="l" t="t" r="r" b="b"/>
              <a:pathLst>
                <a:path w="38100" h="38100">
                  <a:moveTo>
                    <a:pt x="0" y="18287"/>
                  </a:moveTo>
                  <a:lnTo>
                    <a:pt x="1357" y="10929"/>
                  </a:lnTo>
                  <a:lnTo>
                    <a:pt x="5143" y="5143"/>
                  </a:lnTo>
                  <a:lnTo>
                    <a:pt x="10929" y="1357"/>
                  </a:lnTo>
                  <a:lnTo>
                    <a:pt x="18288" y="0"/>
                  </a:lnTo>
                  <a:lnTo>
                    <a:pt x="25884" y="1357"/>
                  </a:lnTo>
                  <a:lnTo>
                    <a:pt x="32194" y="5143"/>
                  </a:lnTo>
                  <a:lnTo>
                    <a:pt x="36504" y="10929"/>
                  </a:lnTo>
                  <a:lnTo>
                    <a:pt x="38100" y="18287"/>
                  </a:lnTo>
                  <a:lnTo>
                    <a:pt x="36504" y="25884"/>
                  </a:lnTo>
                  <a:lnTo>
                    <a:pt x="32194" y="32194"/>
                  </a:lnTo>
                  <a:lnTo>
                    <a:pt x="25884" y="36504"/>
                  </a:lnTo>
                  <a:lnTo>
                    <a:pt x="18288" y="38099"/>
                  </a:lnTo>
                  <a:lnTo>
                    <a:pt x="10929" y="36504"/>
                  </a:lnTo>
                  <a:lnTo>
                    <a:pt x="5143" y="32194"/>
                  </a:lnTo>
                  <a:lnTo>
                    <a:pt x="1357" y="25884"/>
                  </a:lnTo>
                  <a:lnTo>
                    <a:pt x="0" y="18287"/>
                  </a:lnTo>
                </a:path>
              </a:pathLst>
            </a:custGeom>
            <a:ln w="9144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58" name="object 58"/>
          <p:cNvGrpSpPr/>
          <p:nvPr/>
        </p:nvGrpSpPr>
        <p:grpSpPr>
          <a:xfrm>
            <a:off x="11674598" y="5477256"/>
            <a:ext cx="112480" cy="47625"/>
            <a:chOff x="5074920" y="5477255"/>
            <a:chExt cx="48895" cy="47625"/>
          </a:xfrm>
        </p:grpSpPr>
        <p:sp>
          <p:nvSpPr>
            <p:cNvPr id="59" name="object 59"/>
            <p:cNvSpPr/>
            <p:nvPr/>
          </p:nvSpPr>
          <p:spPr>
            <a:xfrm>
              <a:off x="5079492" y="5481827"/>
              <a:ext cx="40005" cy="38100"/>
            </a:xfrm>
            <a:custGeom>
              <a:avLst/>
              <a:gdLst/>
              <a:ahLst/>
              <a:cxnLst/>
              <a:rect l="l" t="t" r="r" b="b"/>
              <a:pathLst>
                <a:path w="40004" h="38100">
                  <a:moveTo>
                    <a:pt x="19812" y="38099"/>
                  </a:moveTo>
                  <a:lnTo>
                    <a:pt x="12215" y="36504"/>
                  </a:lnTo>
                  <a:lnTo>
                    <a:pt x="5905" y="32194"/>
                  </a:lnTo>
                  <a:lnTo>
                    <a:pt x="1595" y="25884"/>
                  </a:lnTo>
                  <a:lnTo>
                    <a:pt x="0" y="18287"/>
                  </a:lnTo>
                  <a:lnTo>
                    <a:pt x="1595" y="10929"/>
                  </a:lnTo>
                  <a:lnTo>
                    <a:pt x="5905" y="5143"/>
                  </a:lnTo>
                  <a:lnTo>
                    <a:pt x="12215" y="1357"/>
                  </a:lnTo>
                  <a:lnTo>
                    <a:pt x="19812" y="0"/>
                  </a:lnTo>
                  <a:lnTo>
                    <a:pt x="27408" y="1357"/>
                  </a:lnTo>
                  <a:lnTo>
                    <a:pt x="33718" y="5143"/>
                  </a:lnTo>
                  <a:lnTo>
                    <a:pt x="38028" y="10929"/>
                  </a:lnTo>
                  <a:lnTo>
                    <a:pt x="39624" y="18287"/>
                  </a:lnTo>
                  <a:lnTo>
                    <a:pt x="38028" y="25884"/>
                  </a:lnTo>
                  <a:lnTo>
                    <a:pt x="33718" y="32194"/>
                  </a:lnTo>
                  <a:lnTo>
                    <a:pt x="27408" y="36504"/>
                  </a:lnTo>
                  <a:lnTo>
                    <a:pt x="19812" y="38099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0" name="object 60"/>
            <p:cNvSpPr/>
            <p:nvPr/>
          </p:nvSpPr>
          <p:spPr>
            <a:xfrm>
              <a:off x="5079492" y="5481827"/>
              <a:ext cx="40005" cy="38100"/>
            </a:xfrm>
            <a:custGeom>
              <a:avLst/>
              <a:gdLst/>
              <a:ahLst/>
              <a:cxnLst/>
              <a:rect l="l" t="t" r="r" b="b"/>
              <a:pathLst>
                <a:path w="40004" h="38100">
                  <a:moveTo>
                    <a:pt x="0" y="18287"/>
                  </a:moveTo>
                  <a:lnTo>
                    <a:pt x="1595" y="10929"/>
                  </a:lnTo>
                  <a:lnTo>
                    <a:pt x="5905" y="5143"/>
                  </a:lnTo>
                  <a:lnTo>
                    <a:pt x="12215" y="1357"/>
                  </a:lnTo>
                  <a:lnTo>
                    <a:pt x="19812" y="0"/>
                  </a:lnTo>
                  <a:lnTo>
                    <a:pt x="27408" y="1357"/>
                  </a:lnTo>
                  <a:lnTo>
                    <a:pt x="33718" y="5143"/>
                  </a:lnTo>
                  <a:lnTo>
                    <a:pt x="38028" y="10929"/>
                  </a:lnTo>
                  <a:lnTo>
                    <a:pt x="39624" y="18287"/>
                  </a:lnTo>
                  <a:lnTo>
                    <a:pt x="38028" y="25884"/>
                  </a:lnTo>
                  <a:lnTo>
                    <a:pt x="33718" y="32194"/>
                  </a:lnTo>
                  <a:lnTo>
                    <a:pt x="27408" y="36504"/>
                  </a:lnTo>
                  <a:lnTo>
                    <a:pt x="19812" y="38099"/>
                  </a:lnTo>
                  <a:lnTo>
                    <a:pt x="12215" y="36504"/>
                  </a:lnTo>
                  <a:lnTo>
                    <a:pt x="5905" y="32194"/>
                  </a:lnTo>
                  <a:lnTo>
                    <a:pt x="1595" y="25884"/>
                  </a:lnTo>
                  <a:lnTo>
                    <a:pt x="0" y="18287"/>
                  </a:lnTo>
                </a:path>
              </a:pathLst>
            </a:custGeom>
            <a:ln w="9144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61" name="object 61"/>
          <p:cNvGrpSpPr/>
          <p:nvPr/>
        </p:nvGrpSpPr>
        <p:grpSpPr>
          <a:xfrm>
            <a:off x="11383609" y="3939541"/>
            <a:ext cx="109559" cy="48895"/>
            <a:chOff x="4948428" y="3939540"/>
            <a:chExt cx="47625" cy="48895"/>
          </a:xfrm>
        </p:grpSpPr>
        <p:sp>
          <p:nvSpPr>
            <p:cNvPr id="62" name="object 62"/>
            <p:cNvSpPr/>
            <p:nvPr/>
          </p:nvSpPr>
          <p:spPr>
            <a:xfrm>
              <a:off x="4953000" y="3944112"/>
              <a:ext cx="38100" cy="40005"/>
            </a:xfrm>
            <a:custGeom>
              <a:avLst/>
              <a:gdLst/>
              <a:ahLst/>
              <a:cxnLst/>
              <a:rect l="l" t="t" r="r" b="b"/>
              <a:pathLst>
                <a:path w="38100" h="40004">
                  <a:moveTo>
                    <a:pt x="18288" y="39624"/>
                  </a:moveTo>
                  <a:lnTo>
                    <a:pt x="10929" y="38028"/>
                  </a:lnTo>
                  <a:lnTo>
                    <a:pt x="5143" y="33718"/>
                  </a:lnTo>
                  <a:lnTo>
                    <a:pt x="1357" y="27408"/>
                  </a:lnTo>
                  <a:lnTo>
                    <a:pt x="0" y="19812"/>
                  </a:lnTo>
                  <a:lnTo>
                    <a:pt x="1357" y="12215"/>
                  </a:lnTo>
                  <a:lnTo>
                    <a:pt x="5143" y="5905"/>
                  </a:lnTo>
                  <a:lnTo>
                    <a:pt x="10929" y="1595"/>
                  </a:lnTo>
                  <a:lnTo>
                    <a:pt x="18288" y="0"/>
                  </a:lnTo>
                  <a:lnTo>
                    <a:pt x="25884" y="1595"/>
                  </a:lnTo>
                  <a:lnTo>
                    <a:pt x="32194" y="5905"/>
                  </a:lnTo>
                  <a:lnTo>
                    <a:pt x="36504" y="12215"/>
                  </a:lnTo>
                  <a:lnTo>
                    <a:pt x="38100" y="19812"/>
                  </a:lnTo>
                  <a:lnTo>
                    <a:pt x="36504" y="27408"/>
                  </a:lnTo>
                  <a:lnTo>
                    <a:pt x="32194" y="33718"/>
                  </a:lnTo>
                  <a:lnTo>
                    <a:pt x="25884" y="38028"/>
                  </a:lnTo>
                  <a:lnTo>
                    <a:pt x="18288" y="39624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3" name="object 63"/>
            <p:cNvSpPr/>
            <p:nvPr/>
          </p:nvSpPr>
          <p:spPr>
            <a:xfrm>
              <a:off x="4953000" y="3944112"/>
              <a:ext cx="38100" cy="40005"/>
            </a:xfrm>
            <a:custGeom>
              <a:avLst/>
              <a:gdLst/>
              <a:ahLst/>
              <a:cxnLst/>
              <a:rect l="l" t="t" r="r" b="b"/>
              <a:pathLst>
                <a:path w="38100" h="40004">
                  <a:moveTo>
                    <a:pt x="0" y="19812"/>
                  </a:moveTo>
                  <a:lnTo>
                    <a:pt x="1357" y="12215"/>
                  </a:lnTo>
                  <a:lnTo>
                    <a:pt x="5143" y="5905"/>
                  </a:lnTo>
                  <a:lnTo>
                    <a:pt x="10929" y="1595"/>
                  </a:lnTo>
                  <a:lnTo>
                    <a:pt x="18288" y="0"/>
                  </a:lnTo>
                  <a:lnTo>
                    <a:pt x="25884" y="1595"/>
                  </a:lnTo>
                  <a:lnTo>
                    <a:pt x="32194" y="5905"/>
                  </a:lnTo>
                  <a:lnTo>
                    <a:pt x="36504" y="12215"/>
                  </a:lnTo>
                  <a:lnTo>
                    <a:pt x="38100" y="19812"/>
                  </a:lnTo>
                  <a:lnTo>
                    <a:pt x="36504" y="27408"/>
                  </a:lnTo>
                  <a:lnTo>
                    <a:pt x="32194" y="33718"/>
                  </a:lnTo>
                  <a:lnTo>
                    <a:pt x="25884" y="38028"/>
                  </a:lnTo>
                  <a:lnTo>
                    <a:pt x="18288" y="39624"/>
                  </a:lnTo>
                  <a:lnTo>
                    <a:pt x="10929" y="38028"/>
                  </a:lnTo>
                  <a:lnTo>
                    <a:pt x="5143" y="33718"/>
                  </a:lnTo>
                  <a:lnTo>
                    <a:pt x="1357" y="27408"/>
                  </a:lnTo>
                  <a:lnTo>
                    <a:pt x="0" y="19812"/>
                  </a:lnTo>
                </a:path>
              </a:pathLst>
            </a:custGeom>
            <a:ln w="9144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64" name="object 64"/>
          <p:cNvGrpSpPr/>
          <p:nvPr/>
        </p:nvGrpSpPr>
        <p:grpSpPr>
          <a:xfrm>
            <a:off x="11685116" y="3939541"/>
            <a:ext cx="112480" cy="48895"/>
            <a:chOff x="5079492" y="3939540"/>
            <a:chExt cx="48895" cy="48895"/>
          </a:xfrm>
        </p:grpSpPr>
        <p:sp>
          <p:nvSpPr>
            <p:cNvPr id="65" name="object 65"/>
            <p:cNvSpPr/>
            <p:nvPr/>
          </p:nvSpPr>
          <p:spPr>
            <a:xfrm>
              <a:off x="5084064" y="3944112"/>
              <a:ext cx="40005" cy="40005"/>
            </a:xfrm>
            <a:custGeom>
              <a:avLst/>
              <a:gdLst/>
              <a:ahLst/>
              <a:cxnLst/>
              <a:rect l="l" t="t" r="r" b="b"/>
              <a:pathLst>
                <a:path w="40004" h="40004">
                  <a:moveTo>
                    <a:pt x="19812" y="39624"/>
                  </a:moveTo>
                  <a:lnTo>
                    <a:pt x="12215" y="38028"/>
                  </a:lnTo>
                  <a:lnTo>
                    <a:pt x="5905" y="33718"/>
                  </a:lnTo>
                  <a:lnTo>
                    <a:pt x="1595" y="27408"/>
                  </a:lnTo>
                  <a:lnTo>
                    <a:pt x="0" y="19812"/>
                  </a:lnTo>
                  <a:lnTo>
                    <a:pt x="1595" y="12215"/>
                  </a:lnTo>
                  <a:lnTo>
                    <a:pt x="5905" y="5905"/>
                  </a:lnTo>
                  <a:lnTo>
                    <a:pt x="12215" y="1595"/>
                  </a:lnTo>
                  <a:lnTo>
                    <a:pt x="19812" y="0"/>
                  </a:lnTo>
                  <a:lnTo>
                    <a:pt x="27408" y="1595"/>
                  </a:lnTo>
                  <a:lnTo>
                    <a:pt x="33718" y="5905"/>
                  </a:lnTo>
                  <a:lnTo>
                    <a:pt x="38028" y="12215"/>
                  </a:lnTo>
                  <a:lnTo>
                    <a:pt x="39624" y="19812"/>
                  </a:lnTo>
                  <a:lnTo>
                    <a:pt x="38028" y="27408"/>
                  </a:lnTo>
                  <a:lnTo>
                    <a:pt x="33718" y="33718"/>
                  </a:lnTo>
                  <a:lnTo>
                    <a:pt x="27408" y="38028"/>
                  </a:lnTo>
                  <a:lnTo>
                    <a:pt x="19812" y="39624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6" name="object 66"/>
            <p:cNvSpPr/>
            <p:nvPr/>
          </p:nvSpPr>
          <p:spPr>
            <a:xfrm>
              <a:off x="5084064" y="3944112"/>
              <a:ext cx="40005" cy="40005"/>
            </a:xfrm>
            <a:custGeom>
              <a:avLst/>
              <a:gdLst/>
              <a:ahLst/>
              <a:cxnLst/>
              <a:rect l="l" t="t" r="r" b="b"/>
              <a:pathLst>
                <a:path w="40004" h="40004">
                  <a:moveTo>
                    <a:pt x="0" y="19812"/>
                  </a:moveTo>
                  <a:lnTo>
                    <a:pt x="1595" y="12215"/>
                  </a:lnTo>
                  <a:lnTo>
                    <a:pt x="5905" y="5905"/>
                  </a:lnTo>
                  <a:lnTo>
                    <a:pt x="12215" y="1595"/>
                  </a:lnTo>
                  <a:lnTo>
                    <a:pt x="19812" y="0"/>
                  </a:lnTo>
                  <a:lnTo>
                    <a:pt x="27408" y="1595"/>
                  </a:lnTo>
                  <a:lnTo>
                    <a:pt x="33718" y="5905"/>
                  </a:lnTo>
                  <a:lnTo>
                    <a:pt x="38028" y="12215"/>
                  </a:lnTo>
                  <a:lnTo>
                    <a:pt x="39624" y="19812"/>
                  </a:lnTo>
                  <a:lnTo>
                    <a:pt x="38028" y="27408"/>
                  </a:lnTo>
                  <a:lnTo>
                    <a:pt x="33718" y="33718"/>
                  </a:lnTo>
                  <a:lnTo>
                    <a:pt x="27408" y="38028"/>
                  </a:lnTo>
                  <a:lnTo>
                    <a:pt x="19812" y="39624"/>
                  </a:lnTo>
                  <a:lnTo>
                    <a:pt x="12215" y="38028"/>
                  </a:lnTo>
                  <a:lnTo>
                    <a:pt x="5905" y="33718"/>
                  </a:lnTo>
                  <a:lnTo>
                    <a:pt x="1595" y="27408"/>
                  </a:lnTo>
                  <a:lnTo>
                    <a:pt x="0" y="19812"/>
                  </a:lnTo>
                </a:path>
              </a:pathLst>
            </a:custGeom>
            <a:ln w="9144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pic>
        <p:nvPicPr>
          <p:cNvPr id="67" name="object 67"/>
          <p:cNvPicPr/>
          <p:nvPr/>
        </p:nvPicPr>
        <p:blipFill>
          <a:blip r:embed="rId5" cstate="print"/>
          <a:stretch>
            <a:fillRect/>
          </a:stretch>
        </p:blipFill>
        <p:spPr>
          <a:xfrm>
            <a:off x="9364216" y="4497324"/>
            <a:ext cx="617036" cy="198119"/>
          </a:xfrm>
          <a:prstGeom prst="rect">
            <a:avLst/>
          </a:prstGeom>
        </p:spPr>
      </p:pic>
      <p:grpSp>
        <p:nvGrpSpPr>
          <p:cNvPr id="68" name="object 68"/>
          <p:cNvGrpSpPr/>
          <p:nvPr/>
        </p:nvGrpSpPr>
        <p:grpSpPr>
          <a:xfrm>
            <a:off x="11614994" y="4081272"/>
            <a:ext cx="1729570" cy="1308100"/>
            <a:chOff x="5049011" y="4081272"/>
            <a:chExt cx="751840" cy="1308100"/>
          </a:xfrm>
        </p:grpSpPr>
        <p:pic>
          <p:nvPicPr>
            <p:cNvPr id="69" name="object 69"/>
            <p:cNvPicPr/>
            <p:nvPr/>
          </p:nvPicPr>
          <p:blipFill>
            <a:blip r:embed="rId6" cstate="print"/>
            <a:stretch>
              <a:fillRect/>
            </a:stretch>
          </p:blipFill>
          <p:spPr>
            <a:xfrm>
              <a:off x="5279135" y="4696968"/>
              <a:ext cx="521207" cy="65531"/>
            </a:xfrm>
            <a:prstGeom prst="rect">
              <a:avLst/>
            </a:prstGeom>
          </p:spPr>
        </p:pic>
        <p:sp>
          <p:nvSpPr>
            <p:cNvPr id="70" name="object 70"/>
            <p:cNvSpPr/>
            <p:nvPr/>
          </p:nvSpPr>
          <p:spPr>
            <a:xfrm>
              <a:off x="5073395" y="4152900"/>
              <a:ext cx="178435" cy="1164590"/>
            </a:xfrm>
            <a:custGeom>
              <a:avLst/>
              <a:gdLst/>
              <a:ahLst/>
              <a:cxnLst/>
              <a:rect l="l" t="t" r="r" b="b"/>
              <a:pathLst>
                <a:path w="178435" h="1164589">
                  <a:moveTo>
                    <a:pt x="0" y="1164335"/>
                  </a:moveTo>
                  <a:lnTo>
                    <a:pt x="178307" y="582167"/>
                  </a:lnTo>
                  <a:lnTo>
                    <a:pt x="0" y="0"/>
                  </a:lnTo>
                </a:path>
              </a:pathLst>
            </a:custGeom>
            <a:ln w="9143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1" name="object 71"/>
            <p:cNvSpPr/>
            <p:nvPr/>
          </p:nvSpPr>
          <p:spPr>
            <a:xfrm>
              <a:off x="5049012" y="4081284"/>
              <a:ext cx="53340" cy="1308100"/>
            </a:xfrm>
            <a:custGeom>
              <a:avLst/>
              <a:gdLst/>
              <a:ahLst/>
              <a:cxnLst/>
              <a:rect l="l" t="t" r="r" b="b"/>
              <a:pathLst>
                <a:path w="53339" h="1308100">
                  <a:moveTo>
                    <a:pt x="53327" y="1237488"/>
                  </a:moveTo>
                  <a:lnTo>
                    <a:pt x="0" y="1220724"/>
                  </a:lnTo>
                  <a:lnTo>
                    <a:pt x="3048" y="1307592"/>
                  </a:lnTo>
                  <a:lnTo>
                    <a:pt x="53327" y="1237488"/>
                  </a:lnTo>
                  <a:close/>
                </a:path>
                <a:path w="53339" h="1308100">
                  <a:moveTo>
                    <a:pt x="53327" y="70091"/>
                  </a:moveTo>
                  <a:lnTo>
                    <a:pt x="3048" y="0"/>
                  </a:lnTo>
                  <a:lnTo>
                    <a:pt x="0" y="86868"/>
                  </a:lnTo>
                  <a:lnTo>
                    <a:pt x="53327" y="70091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72" name="object 72"/>
          <p:cNvSpPr/>
          <p:nvPr/>
        </p:nvSpPr>
        <p:spPr>
          <a:xfrm>
            <a:off x="13946409" y="5586985"/>
            <a:ext cx="249794" cy="86995"/>
          </a:xfrm>
          <a:custGeom>
            <a:avLst/>
            <a:gdLst/>
            <a:ahLst/>
            <a:cxnLst/>
            <a:rect l="l" t="t" r="r" b="b"/>
            <a:pathLst>
              <a:path w="108585" h="86995">
                <a:moveTo>
                  <a:pt x="0" y="0"/>
                </a:moveTo>
                <a:lnTo>
                  <a:pt x="0" y="86867"/>
                </a:lnTo>
                <a:lnTo>
                  <a:pt x="108204" y="86867"/>
                </a:lnTo>
                <a:lnTo>
                  <a:pt x="108204" y="0"/>
                </a:lnTo>
              </a:path>
            </a:pathLst>
          </a:custGeom>
          <a:ln w="9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pic>
        <p:nvPicPr>
          <p:cNvPr id="73" name="object 73"/>
          <p:cNvPicPr/>
          <p:nvPr/>
        </p:nvPicPr>
        <p:blipFill>
          <a:blip r:embed="rId7" cstate="print"/>
          <a:stretch>
            <a:fillRect/>
          </a:stretch>
        </p:blipFill>
        <p:spPr>
          <a:xfrm>
            <a:off x="12442387" y="5640324"/>
            <a:ext cx="501339" cy="65531"/>
          </a:xfrm>
          <a:prstGeom prst="rect">
            <a:avLst/>
          </a:prstGeom>
        </p:spPr>
      </p:pic>
      <p:pic>
        <p:nvPicPr>
          <p:cNvPr id="74" name="object 74"/>
          <p:cNvPicPr/>
          <p:nvPr/>
        </p:nvPicPr>
        <p:blipFill>
          <a:blip r:embed="rId8" cstate="print"/>
          <a:stretch>
            <a:fillRect/>
          </a:stretch>
        </p:blipFill>
        <p:spPr>
          <a:xfrm>
            <a:off x="13844741" y="3688081"/>
            <a:ext cx="420704" cy="196595"/>
          </a:xfrm>
          <a:prstGeom prst="rect">
            <a:avLst/>
          </a:prstGeom>
        </p:spPr>
      </p:pic>
      <p:sp>
        <p:nvSpPr>
          <p:cNvPr id="75" name="object 75"/>
          <p:cNvSpPr/>
          <p:nvPr/>
        </p:nvSpPr>
        <p:spPr>
          <a:xfrm>
            <a:off x="11450220" y="3907535"/>
            <a:ext cx="260020" cy="13970"/>
          </a:xfrm>
          <a:custGeom>
            <a:avLst/>
            <a:gdLst/>
            <a:ahLst/>
            <a:cxnLst/>
            <a:rect l="l" t="t" r="r" b="b"/>
            <a:pathLst>
              <a:path w="113029" h="13970">
                <a:moveTo>
                  <a:pt x="0" y="13716"/>
                </a:moveTo>
                <a:lnTo>
                  <a:pt x="4524" y="8358"/>
                </a:lnTo>
                <a:lnTo>
                  <a:pt x="16764" y="4000"/>
                </a:lnTo>
                <a:lnTo>
                  <a:pt x="34718" y="1071"/>
                </a:lnTo>
                <a:lnTo>
                  <a:pt x="56387" y="0"/>
                </a:lnTo>
                <a:lnTo>
                  <a:pt x="78700" y="1071"/>
                </a:lnTo>
                <a:lnTo>
                  <a:pt x="96583" y="4000"/>
                </a:lnTo>
                <a:lnTo>
                  <a:pt x="108466" y="8358"/>
                </a:lnTo>
                <a:lnTo>
                  <a:pt x="112776" y="13716"/>
                </a:lnTo>
              </a:path>
            </a:pathLst>
          </a:custGeom>
          <a:ln w="9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6" name="object 76"/>
          <p:cNvSpPr/>
          <p:nvPr/>
        </p:nvSpPr>
        <p:spPr>
          <a:xfrm>
            <a:off x="11443206" y="5446776"/>
            <a:ext cx="260020" cy="13970"/>
          </a:xfrm>
          <a:custGeom>
            <a:avLst/>
            <a:gdLst/>
            <a:ahLst/>
            <a:cxnLst/>
            <a:rect l="l" t="t" r="r" b="b"/>
            <a:pathLst>
              <a:path w="113029" h="13970">
                <a:moveTo>
                  <a:pt x="112776" y="13716"/>
                </a:moveTo>
                <a:lnTo>
                  <a:pt x="108251" y="8358"/>
                </a:lnTo>
                <a:lnTo>
                  <a:pt x="96012" y="4000"/>
                </a:lnTo>
                <a:lnTo>
                  <a:pt x="78057" y="1071"/>
                </a:lnTo>
                <a:lnTo>
                  <a:pt x="56387" y="0"/>
                </a:lnTo>
                <a:lnTo>
                  <a:pt x="34718" y="1071"/>
                </a:lnTo>
                <a:lnTo>
                  <a:pt x="16764" y="4000"/>
                </a:lnTo>
                <a:lnTo>
                  <a:pt x="4524" y="8358"/>
                </a:lnTo>
                <a:lnTo>
                  <a:pt x="0" y="13716"/>
                </a:lnTo>
              </a:path>
            </a:pathLst>
          </a:custGeom>
          <a:ln w="9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pic>
        <p:nvPicPr>
          <p:cNvPr id="77" name="object 77"/>
          <p:cNvPicPr/>
          <p:nvPr/>
        </p:nvPicPr>
        <p:blipFill>
          <a:blip r:embed="rId9" cstate="print"/>
          <a:stretch>
            <a:fillRect/>
          </a:stretch>
        </p:blipFill>
        <p:spPr>
          <a:xfrm>
            <a:off x="10198618" y="3883153"/>
            <a:ext cx="115692" cy="124967"/>
          </a:xfrm>
          <a:prstGeom prst="rect">
            <a:avLst/>
          </a:prstGeom>
        </p:spPr>
      </p:pic>
      <p:pic>
        <p:nvPicPr>
          <p:cNvPr id="78" name="object 78"/>
          <p:cNvPicPr/>
          <p:nvPr/>
        </p:nvPicPr>
        <p:blipFill>
          <a:blip r:embed="rId10" cstate="print"/>
          <a:stretch>
            <a:fillRect/>
          </a:stretch>
        </p:blipFill>
        <p:spPr>
          <a:xfrm>
            <a:off x="10188103" y="5558029"/>
            <a:ext cx="115692" cy="8127"/>
          </a:xfrm>
          <a:prstGeom prst="rect">
            <a:avLst/>
          </a:prstGeom>
        </p:spPr>
      </p:pic>
      <p:grpSp>
        <p:nvGrpSpPr>
          <p:cNvPr id="79" name="object 79"/>
          <p:cNvGrpSpPr/>
          <p:nvPr/>
        </p:nvGrpSpPr>
        <p:grpSpPr>
          <a:xfrm>
            <a:off x="12652736" y="5497067"/>
            <a:ext cx="2752120" cy="1318260"/>
            <a:chOff x="5500115" y="5497067"/>
            <a:chExt cx="1196340" cy="1318260"/>
          </a:xfrm>
        </p:grpSpPr>
        <p:sp>
          <p:nvSpPr>
            <p:cNvPr id="80" name="object 80"/>
            <p:cNvSpPr/>
            <p:nvPr/>
          </p:nvSpPr>
          <p:spPr>
            <a:xfrm>
              <a:off x="6120383" y="5739384"/>
              <a:ext cx="384175" cy="384175"/>
            </a:xfrm>
            <a:custGeom>
              <a:avLst/>
              <a:gdLst/>
              <a:ahLst/>
              <a:cxnLst/>
              <a:rect l="l" t="t" r="r" b="b"/>
              <a:pathLst>
                <a:path w="384175" h="384175">
                  <a:moveTo>
                    <a:pt x="283464" y="384048"/>
                  </a:moveTo>
                  <a:lnTo>
                    <a:pt x="384048" y="283464"/>
                  </a:lnTo>
                </a:path>
                <a:path w="384175" h="384175">
                  <a:moveTo>
                    <a:pt x="0" y="0"/>
                  </a:moveTo>
                  <a:lnTo>
                    <a:pt x="333755" y="335280"/>
                  </a:lnTo>
                </a:path>
              </a:pathLst>
            </a:custGeom>
            <a:ln w="9144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81" name="object 81"/>
            <p:cNvPicPr/>
            <p:nvPr/>
          </p:nvPicPr>
          <p:blipFill>
            <a:blip r:embed="rId11" cstate="print"/>
            <a:stretch>
              <a:fillRect/>
            </a:stretch>
          </p:blipFill>
          <p:spPr>
            <a:xfrm>
              <a:off x="6444995" y="6062472"/>
              <a:ext cx="213360" cy="216407"/>
            </a:xfrm>
            <a:prstGeom prst="rect">
              <a:avLst/>
            </a:prstGeom>
          </p:spPr>
        </p:pic>
        <p:sp>
          <p:nvSpPr>
            <p:cNvPr id="82" name="object 82"/>
            <p:cNvSpPr/>
            <p:nvPr/>
          </p:nvSpPr>
          <p:spPr>
            <a:xfrm>
              <a:off x="6289548" y="6280404"/>
              <a:ext cx="364490" cy="358140"/>
            </a:xfrm>
            <a:custGeom>
              <a:avLst/>
              <a:gdLst/>
              <a:ahLst/>
              <a:cxnLst/>
              <a:rect l="l" t="t" r="r" b="b"/>
              <a:pathLst>
                <a:path w="364490" h="358140">
                  <a:moveTo>
                    <a:pt x="6096" y="358139"/>
                  </a:moveTo>
                  <a:lnTo>
                    <a:pt x="0" y="330707"/>
                  </a:lnTo>
                  <a:lnTo>
                    <a:pt x="53340" y="345947"/>
                  </a:lnTo>
                  <a:lnTo>
                    <a:pt x="38100" y="291083"/>
                  </a:lnTo>
                  <a:lnTo>
                    <a:pt x="92964" y="306323"/>
                  </a:lnTo>
                  <a:lnTo>
                    <a:pt x="77724" y="251459"/>
                  </a:lnTo>
                  <a:lnTo>
                    <a:pt x="132588" y="266699"/>
                  </a:lnTo>
                  <a:lnTo>
                    <a:pt x="124968" y="239267"/>
                  </a:lnTo>
                  <a:lnTo>
                    <a:pt x="364235" y="0"/>
                  </a:lnTo>
                </a:path>
              </a:pathLst>
            </a:custGeom>
            <a:ln w="9144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3" name="object 83"/>
            <p:cNvSpPr/>
            <p:nvPr/>
          </p:nvSpPr>
          <p:spPr>
            <a:xfrm>
              <a:off x="6131051" y="6638544"/>
              <a:ext cx="165100" cy="166370"/>
            </a:xfrm>
            <a:custGeom>
              <a:avLst/>
              <a:gdLst/>
              <a:ahLst/>
              <a:cxnLst/>
              <a:rect l="l" t="t" r="r" b="b"/>
              <a:pathLst>
                <a:path w="165100" h="166370">
                  <a:moveTo>
                    <a:pt x="164592" y="0"/>
                  </a:moveTo>
                  <a:lnTo>
                    <a:pt x="0" y="166116"/>
                  </a:lnTo>
                </a:path>
              </a:pathLst>
            </a:custGeom>
            <a:ln w="9144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84" name="object 84"/>
            <p:cNvPicPr/>
            <p:nvPr/>
          </p:nvPicPr>
          <p:blipFill>
            <a:blip r:embed="rId12" cstate="print"/>
            <a:stretch>
              <a:fillRect/>
            </a:stretch>
          </p:blipFill>
          <p:spPr>
            <a:xfrm>
              <a:off x="5923787" y="5768340"/>
              <a:ext cx="176784" cy="179831"/>
            </a:xfrm>
            <a:prstGeom prst="rect">
              <a:avLst/>
            </a:prstGeom>
          </p:spPr>
        </p:pic>
        <p:sp>
          <p:nvSpPr>
            <p:cNvPr id="85" name="object 85"/>
            <p:cNvSpPr/>
            <p:nvPr/>
          </p:nvSpPr>
          <p:spPr>
            <a:xfrm>
              <a:off x="6121907" y="5673852"/>
              <a:ext cx="574675" cy="64135"/>
            </a:xfrm>
            <a:custGeom>
              <a:avLst/>
              <a:gdLst/>
              <a:ahLst/>
              <a:cxnLst/>
              <a:rect l="l" t="t" r="r" b="b"/>
              <a:pathLst>
                <a:path w="574675" h="64135">
                  <a:moveTo>
                    <a:pt x="0" y="0"/>
                  </a:moveTo>
                  <a:lnTo>
                    <a:pt x="0" y="59435"/>
                  </a:lnTo>
                </a:path>
                <a:path w="574675" h="64135">
                  <a:moveTo>
                    <a:pt x="6096" y="64008"/>
                  </a:moveTo>
                  <a:lnTo>
                    <a:pt x="574548" y="64008"/>
                  </a:lnTo>
                </a:path>
              </a:pathLst>
            </a:custGeom>
            <a:ln w="9144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86" name="object 86"/>
            <p:cNvPicPr/>
            <p:nvPr/>
          </p:nvPicPr>
          <p:blipFill>
            <a:blip r:embed="rId13" cstate="print"/>
            <a:stretch>
              <a:fillRect/>
            </a:stretch>
          </p:blipFill>
          <p:spPr>
            <a:xfrm>
              <a:off x="6039612" y="5733288"/>
              <a:ext cx="86868" cy="86868"/>
            </a:xfrm>
            <a:prstGeom prst="rect">
              <a:avLst/>
            </a:prstGeom>
          </p:spPr>
        </p:pic>
        <p:sp>
          <p:nvSpPr>
            <p:cNvPr id="87" name="object 87"/>
            <p:cNvSpPr/>
            <p:nvPr/>
          </p:nvSpPr>
          <p:spPr>
            <a:xfrm>
              <a:off x="5782056" y="5497068"/>
              <a:ext cx="123825" cy="464820"/>
            </a:xfrm>
            <a:custGeom>
              <a:avLst/>
              <a:gdLst/>
              <a:ahLst/>
              <a:cxnLst/>
              <a:rect l="l" t="t" r="r" b="b"/>
              <a:pathLst>
                <a:path w="123825" h="464820">
                  <a:moveTo>
                    <a:pt x="118872" y="464820"/>
                  </a:moveTo>
                  <a:lnTo>
                    <a:pt x="91440" y="464820"/>
                  </a:lnTo>
                  <a:lnTo>
                    <a:pt x="88392" y="463296"/>
                  </a:lnTo>
                  <a:lnTo>
                    <a:pt x="86868" y="460248"/>
                  </a:lnTo>
                  <a:lnTo>
                    <a:pt x="88392" y="457200"/>
                  </a:lnTo>
                  <a:lnTo>
                    <a:pt x="91440" y="455676"/>
                  </a:lnTo>
                  <a:lnTo>
                    <a:pt x="118872" y="455676"/>
                  </a:lnTo>
                  <a:lnTo>
                    <a:pt x="121920" y="457200"/>
                  </a:lnTo>
                  <a:lnTo>
                    <a:pt x="123444" y="460248"/>
                  </a:lnTo>
                  <a:lnTo>
                    <a:pt x="121920" y="463296"/>
                  </a:lnTo>
                  <a:lnTo>
                    <a:pt x="118872" y="464820"/>
                  </a:lnTo>
                  <a:close/>
                </a:path>
                <a:path w="123825" h="464820">
                  <a:moveTo>
                    <a:pt x="64008" y="464820"/>
                  </a:moveTo>
                  <a:lnTo>
                    <a:pt x="36576" y="464820"/>
                  </a:lnTo>
                  <a:lnTo>
                    <a:pt x="33528" y="463296"/>
                  </a:lnTo>
                  <a:lnTo>
                    <a:pt x="32004" y="460248"/>
                  </a:lnTo>
                  <a:lnTo>
                    <a:pt x="33528" y="457200"/>
                  </a:lnTo>
                  <a:lnTo>
                    <a:pt x="36576" y="455676"/>
                  </a:lnTo>
                  <a:lnTo>
                    <a:pt x="64008" y="455676"/>
                  </a:lnTo>
                  <a:lnTo>
                    <a:pt x="67056" y="457200"/>
                  </a:lnTo>
                  <a:lnTo>
                    <a:pt x="68580" y="460248"/>
                  </a:lnTo>
                  <a:lnTo>
                    <a:pt x="67056" y="463296"/>
                  </a:lnTo>
                  <a:lnTo>
                    <a:pt x="64008" y="464820"/>
                  </a:lnTo>
                  <a:close/>
                </a:path>
                <a:path w="123825" h="464820">
                  <a:moveTo>
                    <a:pt x="9144" y="464820"/>
                  </a:moveTo>
                  <a:lnTo>
                    <a:pt x="4572" y="464820"/>
                  </a:lnTo>
                  <a:lnTo>
                    <a:pt x="1524" y="463296"/>
                  </a:lnTo>
                  <a:lnTo>
                    <a:pt x="0" y="460248"/>
                  </a:lnTo>
                  <a:lnTo>
                    <a:pt x="0" y="437388"/>
                  </a:lnTo>
                  <a:lnTo>
                    <a:pt x="1524" y="434340"/>
                  </a:lnTo>
                  <a:lnTo>
                    <a:pt x="4572" y="432816"/>
                  </a:lnTo>
                  <a:lnTo>
                    <a:pt x="7620" y="434340"/>
                  </a:lnTo>
                  <a:lnTo>
                    <a:pt x="9144" y="437388"/>
                  </a:lnTo>
                  <a:lnTo>
                    <a:pt x="9144" y="455676"/>
                  </a:lnTo>
                  <a:lnTo>
                    <a:pt x="4572" y="455676"/>
                  </a:lnTo>
                  <a:lnTo>
                    <a:pt x="9144" y="460248"/>
                  </a:lnTo>
                  <a:lnTo>
                    <a:pt x="13716" y="460248"/>
                  </a:lnTo>
                  <a:lnTo>
                    <a:pt x="12192" y="463296"/>
                  </a:lnTo>
                  <a:lnTo>
                    <a:pt x="9144" y="464820"/>
                  </a:lnTo>
                  <a:close/>
                </a:path>
                <a:path w="123825" h="464820">
                  <a:moveTo>
                    <a:pt x="9144" y="460248"/>
                  </a:moveTo>
                  <a:lnTo>
                    <a:pt x="4572" y="455676"/>
                  </a:lnTo>
                  <a:lnTo>
                    <a:pt x="9144" y="455676"/>
                  </a:lnTo>
                  <a:lnTo>
                    <a:pt x="9144" y="460248"/>
                  </a:lnTo>
                  <a:close/>
                </a:path>
                <a:path w="123825" h="464820">
                  <a:moveTo>
                    <a:pt x="13716" y="460248"/>
                  </a:moveTo>
                  <a:lnTo>
                    <a:pt x="9144" y="460248"/>
                  </a:lnTo>
                  <a:lnTo>
                    <a:pt x="9144" y="455676"/>
                  </a:lnTo>
                  <a:lnTo>
                    <a:pt x="12192" y="457200"/>
                  </a:lnTo>
                  <a:lnTo>
                    <a:pt x="13716" y="460248"/>
                  </a:lnTo>
                  <a:close/>
                </a:path>
                <a:path w="123825" h="464820">
                  <a:moveTo>
                    <a:pt x="4572" y="414528"/>
                  </a:moveTo>
                  <a:lnTo>
                    <a:pt x="1524" y="413004"/>
                  </a:lnTo>
                  <a:lnTo>
                    <a:pt x="0" y="409956"/>
                  </a:lnTo>
                  <a:lnTo>
                    <a:pt x="0" y="382524"/>
                  </a:lnTo>
                  <a:lnTo>
                    <a:pt x="1524" y="379476"/>
                  </a:lnTo>
                  <a:lnTo>
                    <a:pt x="4572" y="377952"/>
                  </a:lnTo>
                  <a:lnTo>
                    <a:pt x="7620" y="379476"/>
                  </a:lnTo>
                  <a:lnTo>
                    <a:pt x="9144" y="382524"/>
                  </a:lnTo>
                  <a:lnTo>
                    <a:pt x="9144" y="409956"/>
                  </a:lnTo>
                  <a:lnTo>
                    <a:pt x="7620" y="413004"/>
                  </a:lnTo>
                  <a:lnTo>
                    <a:pt x="4572" y="414528"/>
                  </a:lnTo>
                  <a:close/>
                </a:path>
                <a:path w="123825" h="464820">
                  <a:moveTo>
                    <a:pt x="7620" y="359664"/>
                  </a:moveTo>
                  <a:lnTo>
                    <a:pt x="1524" y="359664"/>
                  </a:lnTo>
                  <a:lnTo>
                    <a:pt x="0" y="355092"/>
                  </a:lnTo>
                  <a:lnTo>
                    <a:pt x="0" y="327660"/>
                  </a:lnTo>
                  <a:lnTo>
                    <a:pt x="1524" y="324612"/>
                  </a:lnTo>
                  <a:lnTo>
                    <a:pt x="4572" y="323088"/>
                  </a:lnTo>
                  <a:lnTo>
                    <a:pt x="7620" y="324612"/>
                  </a:lnTo>
                  <a:lnTo>
                    <a:pt x="9144" y="327660"/>
                  </a:lnTo>
                  <a:lnTo>
                    <a:pt x="9144" y="355092"/>
                  </a:lnTo>
                  <a:lnTo>
                    <a:pt x="7620" y="359664"/>
                  </a:lnTo>
                  <a:close/>
                </a:path>
                <a:path w="123825" h="464820">
                  <a:moveTo>
                    <a:pt x="4572" y="306324"/>
                  </a:moveTo>
                  <a:lnTo>
                    <a:pt x="1524" y="304800"/>
                  </a:lnTo>
                  <a:lnTo>
                    <a:pt x="0" y="301752"/>
                  </a:lnTo>
                  <a:lnTo>
                    <a:pt x="0" y="274319"/>
                  </a:lnTo>
                  <a:lnTo>
                    <a:pt x="1524" y="269748"/>
                  </a:lnTo>
                  <a:lnTo>
                    <a:pt x="7620" y="269748"/>
                  </a:lnTo>
                  <a:lnTo>
                    <a:pt x="9144" y="274319"/>
                  </a:lnTo>
                  <a:lnTo>
                    <a:pt x="9144" y="301752"/>
                  </a:lnTo>
                  <a:lnTo>
                    <a:pt x="7620" y="304800"/>
                  </a:lnTo>
                  <a:lnTo>
                    <a:pt x="4572" y="306324"/>
                  </a:lnTo>
                  <a:close/>
                </a:path>
                <a:path w="123825" h="464820">
                  <a:moveTo>
                    <a:pt x="4572" y="251459"/>
                  </a:moveTo>
                  <a:lnTo>
                    <a:pt x="1524" y="249936"/>
                  </a:lnTo>
                  <a:lnTo>
                    <a:pt x="0" y="246888"/>
                  </a:lnTo>
                  <a:lnTo>
                    <a:pt x="0" y="219456"/>
                  </a:lnTo>
                  <a:lnTo>
                    <a:pt x="1524" y="216407"/>
                  </a:lnTo>
                  <a:lnTo>
                    <a:pt x="4572" y="214883"/>
                  </a:lnTo>
                  <a:lnTo>
                    <a:pt x="7620" y="216407"/>
                  </a:lnTo>
                  <a:lnTo>
                    <a:pt x="9144" y="219456"/>
                  </a:lnTo>
                  <a:lnTo>
                    <a:pt x="9144" y="246888"/>
                  </a:lnTo>
                  <a:lnTo>
                    <a:pt x="7620" y="249936"/>
                  </a:lnTo>
                  <a:lnTo>
                    <a:pt x="4572" y="251459"/>
                  </a:lnTo>
                  <a:close/>
                </a:path>
                <a:path w="123825" h="464820">
                  <a:moveTo>
                    <a:pt x="4572" y="196595"/>
                  </a:moveTo>
                  <a:lnTo>
                    <a:pt x="1524" y="195071"/>
                  </a:lnTo>
                  <a:lnTo>
                    <a:pt x="0" y="192024"/>
                  </a:lnTo>
                  <a:lnTo>
                    <a:pt x="0" y="164592"/>
                  </a:lnTo>
                  <a:lnTo>
                    <a:pt x="1524" y="161544"/>
                  </a:lnTo>
                  <a:lnTo>
                    <a:pt x="4572" y="160019"/>
                  </a:lnTo>
                  <a:lnTo>
                    <a:pt x="7620" y="161544"/>
                  </a:lnTo>
                  <a:lnTo>
                    <a:pt x="9144" y="164592"/>
                  </a:lnTo>
                  <a:lnTo>
                    <a:pt x="9144" y="192024"/>
                  </a:lnTo>
                  <a:lnTo>
                    <a:pt x="7620" y="195071"/>
                  </a:lnTo>
                  <a:lnTo>
                    <a:pt x="4572" y="196595"/>
                  </a:lnTo>
                  <a:close/>
                </a:path>
                <a:path w="123825" h="464820">
                  <a:moveTo>
                    <a:pt x="4572" y="141732"/>
                  </a:moveTo>
                  <a:lnTo>
                    <a:pt x="1524" y="140208"/>
                  </a:lnTo>
                  <a:lnTo>
                    <a:pt x="0" y="137160"/>
                  </a:lnTo>
                  <a:lnTo>
                    <a:pt x="0" y="109728"/>
                  </a:lnTo>
                  <a:lnTo>
                    <a:pt x="1524" y="106680"/>
                  </a:lnTo>
                  <a:lnTo>
                    <a:pt x="4572" y="105156"/>
                  </a:lnTo>
                  <a:lnTo>
                    <a:pt x="7620" y="106680"/>
                  </a:lnTo>
                  <a:lnTo>
                    <a:pt x="9144" y="109728"/>
                  </a:lnTo>
                  <a:lnTo>
                    <a:pt x="9144" y="137160"/>
                  </a:lnTo>
                  <a:lnTo>
                    <a:pt x="7620" y="140208"/>
                  </a:lnTo>
                  <a:lnTo>
                    <a:pt x="4572" y="141732"/>
                  </a:lnTo>
                  <a:close/>
                </a:path>
                <a:path w="123825" h="464820">
                  <a:moveTo>
                    <a:pt x="4572" y="86867"/>
                  </a:moveTo>
                  <a:lnTo>
                    <a:pt x="1524" y="85343"/>
                  </a:lnTo>
                  <a:lnTo>
                    <a:pt x="0" y="82295"/>
                  </a:lnTo>
                  <a:lnTo>
                    <a:pt x="0" y="54863"/>
                  </a:lnTo>
                  <a:lnTo>
                    <a:pt x="1524" y="51815"/>
                  </a:lnTo>
                  <a:lnTo>
                    <a:pt x="4572" y="50291"/>
                  </a:lnTo>
                  <a:lnTo>
                    <a:pt x="7620" y="51815"/>
                  </a:lnTo>
                  <a:lnTo>
                    <a:pt x="9144" y="54863"/>
                  </a:lnTo>
                  <a:lnTo>
                    <a:pt x="9144" y="82295"/>
                  </a:lnTo>
                  <a:lnTo>
                    <a:pt x="7620" y="85343"/>
                  </a:lnTo>
                  <a:lnTo>
                    <a:pt x="4572" y="86867"/>
                  </a:lnTo>
                  <a:close/>
                </a:path>
                <a:path w="123825" h="464820">
                  <a:moveTo>
                    <a:pt x="7620" y="32004"/>
                  </a:moveTo>
                  <a:lnTo>
                    <a:pt x="1524" y="32004"/>
                  </a:lnTo>
                  <a:lnTo>
                    <a:pt x="0" y="27432"/>
                  </a:lnTo>
                  <a:lnTo>
                    <a:pt x="0" y="4571"/>
                  </a:lnTo>
                  <a:lnTo>
                    <a:pt x="1524" y="1524"/>
                  </a:lnTo>
                  <a:lnTo>
                    <a:pt x="4572" y="0"/>
                  </a:lnTo>
                  <a:lnTo>
                    <a:pt x="7620" y="1524"/>
                  </a:lnTo>
                  <a:lnTo>
                    <a:pt x="9144" y="4571"/>
                  </a:lnTo>
                  <a:lnTo>
                    <a:pt x="9144" y="27432"/>
                  </a:lnTo>
                  <a:lnTo>
                    <a:pt x="7620" y="32004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8" name="object 88"/>
            <p:cNvSpPr/>
            <p:nvPr/>
          </p:nvSpPr>
          <p:spPr>
            <a:xfrm>
              <a:off x="5603747" y="6277356"/>
              <a:ext cx="256540" cy="264160"/>
            </a:xfrm>
            <a:custGeom>
              <a:avLst/>
              <a:gdLst/>
              <a:ahLst/>
              <a:cxnLst/>
              <a:rect l="l" t="t" r="r" b="b"/>
              <a:pathLst>
                <a:path w="256539" h="264159">
                  <a:moveTo>
                    <a:pt x="256031" y="256031"/>
                  </a:moveTo>
                  <a:lnTo>
                    <a:pt x="227075" y="263651"/>
                  </a:lnTo>
                  <a:lnTo>
                    <a:pt x="243839" y="208787"/>
                  </a:lnTo>
                  <a:lnTo>
                    <a:pt x="188975" y="224027"/>
                  </a:lnTo>
                  <a:lnTo>
                    <a:pt x="204215" y="169163"/>
                  </a:lnTo>
                  <a:lnTo>
                    <a:pt x="149351" y="184403"/>
                  </a:lnTo>
                  <a:lnTo>
                    <a:pt x="164591" y="131063"/>
                  </a:lnTo>
                  <a:lnTo>
                    <a:pt x="137159" y="138683"/>
                  </a:lnTo>
                  <a:lnTo>
                    <a:pt x="0" y="0"/>
                  </a:lnTo>
                </a:path>
              </a:pathLst>
            </a:custGeom>
            <a:ln w="9144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9" name="object 89"/>
            <p:cNvSpPr/>
            <p:nvPr/>
          </p:nvSpPr>
          <p:spPr>
            <a:xfrm>
              <a:off x="5859779" y="6533388"/>
              <a:ext cx="268605" cy="269875"/>
            </a:xfrm>
            <a:custGeom>
              <a:avLst/>
              <a:gdLst/>
              <a:ahLst/>
              <a:cxnLst/>
              <a:rect l="l" t="t" r="r" b="b"/>
              <a:pathLst>
                <a:path w="268604" h="269875">
                  <a:moveTo>
                    <a:pt x="0" y="0"/>
                  </a:moveTo>
                  <a:lnTo>
                    <a:pt x="268223" y="269748"/>
                  </a:lnTo>
                </a:path>
              </a:pathLst>
            </a:custGeom>
            <a:ln w="9143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90" name="object 90"/>
            <p:cNvPicPr/>
            <p:nvPr/>
          </p:nvPicPr>
          <p:blipFill>
            <a:blip r:embed="rId14" cstate="print"/>
            <a:stretch>
              <a:fillRect/>
            </a:stretch>
          </p:blipFill>
          <p:spPr>
            <a:xfrm>
              <a:off x="5599175" y="6102096"/>
              <a:ext cx="176783" cy="176783"/>
            </a:xfrm>
            <a:prstGeom prst="rect">
              <a:avLst/>
            </a:prstGeom>
          </p:spPr>
        </p:pic>
        <p:sp>
          <p:nvSpPr>
            <p:cNvPr id="91" name="object 91"/>
            <p:cNvSpPr/>
            <p:nvPr/>
          </p:nvSpPr>
          <p:spPr>
            <a:xfrm>
              <a:off x="5658611" y="5501639"/>
              <a:ext cx="175260" cy="605155"/>
            </a:xfrm>
            <a:custGeom>
              <a:avLst/>
              <a:gdLst/>
              <a:ahLst/>
              <a:cxnLst/>
              <a:rect l="l" t="t" r="r" b="b"/>
              <a:pathLst>
                <a:path w="175260" h="605154">
                  <a:moveTo>
                    <a:pt x="0" y="0"/>
                  </a:moveTo>
                  <a:lnTo>
                    <a:pt x="0" y="541020"/>
                  </a:lnTo>
                  <a:lnTo>
                    <a:pt x="172211" y="541020"/>
                  </a:lnTo>
                </a:path>
                <a:path w="175260" h="605154">
                  <a:moveTo>
                    <a:pt x="175259" y="541020"/>
                  </a:moveTo>
                  <a:lnTo>
                    <a:pt x="111251" y="605028"/>
                  </a:lnTo>
                </a:path>
              </a:pathLst>
            </a:custGeom>
            <a:ln w="9144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92" name="object 92"/>
            <p:cNvPicPr/>
            <p:nvPr/>
          </p:nvPicPr>
          <p:blipFill>
            <a:blip r:embed="rId15" cstate="print"/>
            <a:stretch>
              <a:fillRect/>
            </a:stretch>
          </p:blipFill>
          <p:spPr>
            <a:xfrm>
              <a:off x="6086855" y="5910072"/>
              <a:ext cx="100583" cy="201167"/>
            </a:xfrm>
            <a:prstGeom prst="rect">
              <a:avLst/>
            </a:prstGeom>
          </p:spPr>
        </p:pic>
        <p:pic>
          <p:nvPicPr>
            <p:cNvPr id="93" name="object 93"/>
            <p:cNvPicPr/>
            <p:nvPr/>
          </p:nvPicPr>
          <p:blipFill>
            <a:blip r:embed="rId16" cstate="print"/>
            <a:stretch>
              <a:fillRect/>
            </a:stretch>
          </p:blipFill>
          <p:spPr>
            <a:xfrm>
              <a:off x="5500115" y="6065520"/>
              <a:ext cx="91439" cy="202692"/>
            </a:xfrm>
            <a:prstGeom prst="rect">
              <a:avLst/>
            </a:prstGeom>
          </p:spPr>
        </p:pic>
        <p:pic>
          <p:nvPicPr>
            <p:cNvPr id="94" name="object 94"/>
            <p:cNvPicPr/>
            <p:nvPr/>
          </p:nvPicPr>
          <p:blipFill>
            <a:blip r:embed="rId17" cstate="print"/>
            <a:stretch>
              <a:fillRect/>
            </a:stretch>
          </p:blipFill>
          <p:spPr>
            <a:xfrm>
              <a:off x="6545579" y="5946648"/>
              <a:ext cx="99059" cy="201167"/>
            </a:xfrm>
            <a:prstGeom prst="rect">
              <a:avLst/>
            </a:prstGeom>
          </p:spPr>
        </p:pic>
        <p:pic>
          <p:nvPicPr>
            <p:cNvPr id="95" name="object 95"/>
            <p:cNvPicPr/>
            <p:nvPr/>
          </p:nvPicPr>
          <p:blipFill>
            <a:blip r:embed="rId18" cstate="print"/>
            <a:stretch>
              <a:fillRect/>
            </a:stretch>
          </p:blipFill>
          <p:spPr>
            <a:xfrm>
              <a:off x="5704331" y="6516623"/>
              <a:ext cx="62483" cy="192023"/>
            </a:xfrm>
            <a:prstGeom prst="rect">
              <a:avLst/>
            </a:prstGeom>
          </p:spPr>
        </p:pic>
        <p:pic>
          <p:nvPicPr>
            <p:cNvPr id="96" name="object 96"/>
            <p:cNvPicPr/>
            <p:nvPr/>
          </p:nvPicPr>
          <p:blipFill>
            <a:blip r:embed="rId18" cstate="print"/>
            <a:stretch>
              <a:fillRect/>
            </a:stretch>
          </p:blipFill>
          <p:spPr>
            <a:xfrm>
              <a:off x="6402323" y="6621780"/>
              <a:ext cx="62483" cy="193548"/>
            </a:xfrm>
            <a:prstGeom prst="rect">
              <a:avLst/>
            </a:prstGeom>
          </p:spPr>
        </p:pic>
        <p:pic>
          <p:nvPicPr>
            <p:cNvPr id="97" name="object 97"/>
            <p:cNvPicPr/>
            <p:nvPr/>
          </p:nvPicPr>
          <p:blipFill>
            <a:blip r:embed="rId19" cstate="print"/>
            <a:stretch>
              <a:fillRect/>
            </a:stretch>
          </p:blipFill>
          <p:spPr>
            <a:xfrm>
              <a:off x="5961887" y="6277355"/>
              <a:ext cx="335280" cy="132588"/>
            </a:xfrm>
            <a:prstGeom prst="rect">
              <a:avLst/>
            </a:prstGeom>
          </p:spPr>
        </p:pic>
        <p:pic>
          <p:nvPicPr>
            <p:cNvPr id="98" name="object 98"/>
            <p:cNvPicPr/>
            <p:nvPr/>
          </p:nvPicPr>
          <p:blipFill>
            <a:blip r:embed="rId20" cstate="print"/>
            <a:stretch>
              <a:fillRect/>
            </a:stretch>
          </p:blipFill>
          <p:spPr>
            <a:xfrm>
              <a:off x="6021323" y="6461759"/>
              <a:ext cx="213360" cy="213360"/>
            </a:xfrm>
            <a:prstGeom prst="rect">
              <a:avLst/>
            </a:prstGeom>
          </p:spPr>
        </p:pic>
        <p:pic>
          <p:nvPicPr>
            <p:cNvPr id="99" name="object 99"/>
            <p:cNvPicPr/>
            <p:nvPr/>
          </p:nvPicPr>
          <p:blipFill>
            <a:blip r:embed="rId21" cstate="print"/>
            <a:stretch>
              <a:fillRect/>
            </a:stretch>
          </p:blipFill>
          <p:spPr>
            <a:xfrm>
              <a:off x="6054851" y="6530339"/>
              <a:ext cx="152400" cy="192023"/>
            </a:xfrm>
            <a:prstGeom prst="rect">
              <a:avLst/>
            </a:prstGeom>
          </p:spPr>
        </p:pic>
      </p:grpSp>
      <p:pic>
        <p:nvPicPr>
          <p:cNvPr id="100" name="object 100"/>
          <p:cNvPicPr/>
          <p:nvPr/>
        </p:nvPicPr>
        <p:blipFill>
          <a:blip r:embed="rId22" cstate="print"/>
          <a:stretch>
            <a:fillRect/>
          </a:stretch>
        </p:blipFill>
        <p:spPr>
          <a:xfrm>
            <a:off x="15538081" y="6111241"/>
            <a:ext cx="305010" cy="333755"/>
          </a:xfrm>
          <a:prstGeom prst="rect">
            <a:avLst/>
          </a:prstGeom>
        </p:spPr>
      </p:pic>
      <p:sp>
        <p:nvSpPr>
          <p:cNvPr id="101" name="object 101"/>
          <p:cNvSpPr/>
          <p:nvPr/>
        </p:nvSpPr>
        <p:spPr>
          <a:xfrm>
            <a:off x="12898151" y="6277355"/>
            <a:ext cx="820961" cy="0"/>
          </a:xfrm>
          <a:custGeom>
            <a:avLst/>
            <a:gdLst/>
            <a:ahLst/>
            <a:cxnLst/>
            <a:rect l="l" t="t" r="r" b="b"/>
            <a:pathLst>
              <a:path w="356870">
                <a:moveTo>
                  <a:pt x="0" y="0"/>
                </a:moveTo>
                <a:lnTo>
                  <a:pt x="356616" y="0"/>
                </a:lnTo>
              </a:path>
            </a:pathLst>
          </a:custGeom>
          <a:ln w="9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2" name="object 102"/>
          <p:cNvSpPr/>
          <p:nvPr/>
        </p:nvSpPr>
        <p:spPr>
          <a:xfrm>
            <a:off x="14475800" y="6277355"/>
            <a:ext cx="831187" cy="0"/>
          </a:xfrm>
          <a:custGeom>
            <a:avLst/>
            <a:gdLst/>
            <a:ahLst/>
            <a:cxnLst/>
            <a:rect l="l" t="t" r="r" b="b"/>
            <a:pathLst>
              <a:path w="361315">
                <a:moveTo>
                  <a:pt x="0" y="0"/>
                </a:moveTo>
                <a:lnTo>
                  <a:pt x="361187" y="0"/>
                </a:lnTo>
              </a:path>
            </a:pathLst>
          </a:custGeom>
          <a:ln w="9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3" name="object 103"/>
          <p:cNvSpPr/>
          <p:nvPr/>
        </p:nvSpPr>
        <p:spPr>
          <a:xfrm>
            <a:off x="15404857" y="5737861"/>
            <a:ext cx="134390" cy="376555"/>
          </a:xfrm>
          <a:custGeom>
            <a:avLst/>
            <a:gdLst/>
            <a:ahLst/>
            <a:cxnLst/>
            <a:rect l="l" t="t" r="r" b="b"/>
            <a:pathLst>
              <a:path w="58420" h="376554">
                <a:moveTo>
                  <a:pt x="0" y="0"/>
                </a:moveTo>
                <a:lnTo>
                  <a:pt x="57912" y="0"/>
                </a:lnTo>
                <a:lnTo>
                  <a:pt x="57912" y="376427"/>
                </a:lnTo>
              </a:path>
            </a:pathLst>
          </a:custGeom>
          <a:ln w="9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4" name="object 104"/>
          <p:cNvSpPr/>
          <p:nvPr/>
        </p:nvSpPr>
        <p:spPr>
          <a:xfrm>
            <a:off x="14107681" y="6440423"/>
            <a:ext cx="1431570" cy="365760"/>
          </a:xfrm>
          <a:custGeom>
            <a:avLst/>
            <a:gdLst/>
            <a:ahLst/>
            <a:cxnLst/>
            <a:rect l="l" t="t" r="r" b="b"/>
            <a:pathLst>
              <a:path w="622300" h="365759">
                <a:moveTo>
                  <a:pt x="0" y="365760"/>
                </a:moveTo>
                <a:lnTo>
                  <a:pt x="621791" y="365760"/>
                </a:lnTo>
                <a:lnTo>
                  <a:pt x="621791" y="0"/>
                </a:lnTo>
              </a:path>
            </a:pathLst>
          </a:custGeom>
          <a:ln w="9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5" name="object 105"/>
          <p:cNvSpPr/>
          <p:nvPr/>
        </p:nvSpPr>
        <p:spPr>
          <a:xfrm>
            <a:off x="15850103" y="6114288"/>
            <a:ext cx="292157" cy="0"/>
          </a:xfrm>
          <a:custGeom>
            <a:avLst/>
            <a:gdLst/>
            <a:ahLst/>
            <a:cxnLst/>
            <a:rect l="l" t="t" r="r" b="b"/>
            <a:pathLst>
              <a:path w="127000">
                <a:moveTo>
                  <a:pt x="0" y="0"/>
                </a:moveTo>
                <a:lnTo>
                  <a:pt x="126492" y="0"/>
                </a:lnTo>
              </a:path>
            </a:pathLst>
          </a:custGeom>
          <a:ln w="9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pic>
        <p:nvPicPr>
          <p:cNvPr id="106" name="object 106"/>
          <p:cNvPicPr/>
          <p:nvPr/>
        </p:nvPicPr>
        <p:blipFill>
          <a:blip r:embed="rId23" cstate="print"/>
          <a:stretch>
            <a:fillRect/>
          </a:stretch>
        </p:blipFill>
        <p:spPr>
          <a:xfrm>
            <a:off x="15850103" y="6234684"/>
            <a:ext cx="347083" cy="210311"/>
          </a:xfrm>
          <a:prstGeom prst="rect">
            <a:avLst/>
          </a:prstGeom>
        </p:spPr>
      </p:pic>
      <p:sp>
        <p:nvSpPr>
          <p:cNvPr id="107" name="object 107"/>
          <p:cNvSpPr/>
          <p:nvPr/>
        </p:nvSpPr>
        <p:spPr>
          <a:xfrm>
            <a:off x="13725540" y="6412993"/>
            <a:ext cx="109559" cy="155575"/>
          </a:xfrm>
          <a:custGeom>
            <a:avLst/>
            <a:gdLst/>
            <a:ahLst/>
            <a:cxnLst/>
            <a:rect l="l" t="t" r="r" b="b"/>
            <a:pathLst>
              <a:path w="47625" h="155575">
                <a:moveTo>
                  <a:pt x="0" y="0"/>
                </a:moveTo>
                <a:lnTo>
                  <a:pt x="0" y="155447"/>
                </a:lnTo>
                <a:lnTo>
                  <a:pt x="47243" y="155447"/>
                </a:lnTo>
              </a:path>
            </a:pathLst>
          </a:custGeom>
          <a:ln w="9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8" name="object 108"/>
          <p:cNvSpPr/>
          <p:nvPr/>
        </p:nvSpPr>
        <p:spPr>
          <a:xfrm>
            <a:off x="14332056" y="6402323"/>
            <a:ext cx="144618" cy="166370"/>
          </a:xfrm>
          <a:custGeom>
            <a:avLst/>
            <a:gdLst/>
            <a:ahLst/>
            <a:cxnLst/>
            <a:rect l="l" t="t" r="r" b="b"/>
            <a:pathLst>
              <a:path w="62864" h="166370">
                <a:moveTo>
                  <a:pt x="62483" y="0"/>
                </a:moveTo>
                <a:lnTo>
                  <a:pt x="62483" y="164592"/>
                </a:lnTo>
              </a:path>
              <a:path w="62864" h="166370">
                <a:moveTo>
                  <a:pt x="0" y="166116"/>
                </a:moveTo>
                <a:lnTo>
                  <a:pt x="62483" y="166116"/>
                </a:lnTo>
              </a:path>
            </a:pathLst>
          </a:custGeom>
          <a:ln w="9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grpSp>
        <p:nvGrpSpPr>
          <p:cNvPr id="109" name="object 109"/>
          <p:cNvGrpSpPr/>
          <p:nvPr/>
        </p:nvGrpSpPr>
        <p:grpSpPr>
          <a:xfrm>
            <a:off x="12614173" y="5497068"/>
            <a:ext cx="410481" cy="123825"/>
            <a:chOff x="5483351" y="5497067"/>
            <a:chExt cx="178435" cy="123825"/>
          </a:xfrm>
        </p:grpSpPr>
        <p:sp>
          <p:nvSpPr>
            <p:cNvPr id="110" name="object 110"/>
            <p:cNvSpPr/>
            <p:nvPr/>
          </p:nvSpPr>
          <p:spPr>
            <a:xfrm>
              <a:off x="5487923" y="5501639"/>
              <a:ext cx="169545" cy="58419"/>
            </a:xfrm>
            <a:custGeom>
              <a:avLst/>
              <a:gdLst/>
              <a:ahLst/>
              <a:cxnLst/>
              <a:rect l="l" t="t" r="r" b="b"/>
              <a:pathLst>
                <a:path w="169545" h="58420">
                  <a:moveTo>
                    <a:pt x="0" y="57912"/>
                  </a:moveTo>
                  <a:lnTo>
                    <a:pt x="169164" y="57912"/>
                  </a:lnTo>
                  <a:lnTo>
                    <a:pt x="169164" y="0"/>
                  </a:lnTo>
                  <a:lnTo>
                    <a:pt x="0" y="0"/>
                  </a:lnTo>
                  <a:lnTo>
                    <a:pt x="0" y="57912"/>
                  </a:lnTo>
                  <a:close/>
                </a:path>
              </a:pathLst>
            </a:custGeom>
            <a:ln w="9144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1" name="object 111"/>
            <p:cNvSpPr/>
            <p:nvPr/>
          </p:nvSpPr>
          <p:spPr>
            <a:xfrm>
              <a:off x="5487923" y="5559552"/>
              <a:ext cx="114300" cy="56515"/>
            </a:xfrm>
            <a:custGeom>
              <a:avLst/>
              <a:gdLst/>
              <a:ahLst/>
              <a:cxnLst/>
              <a:rect l="l" t="t" r="r" b="b"/>
              <a:pathLst>
                <a:path w="114300" h="56514">
                  <a:moveTo>
                    <a:pt x="114300" y="56387"/>
                  </a:moveTo>
                  <a:lnTo>
                    <a:pt x="0" y="56387"/>
                  </a:lnTo>
                  <a:lnTo>
                    <a:pt x="0" y="0"/>
                  </a:lnTo>
                  <a:lnTo>
                    <a:pt x="114300" y="0"/>
                  </a:lnTo>
                  <a:lnTo>
                    <a:pt x="114300" y="56387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2" name="object 112"/>
            <p:cNvSpPr/>
            <p:nvPr/>
          </p:nvSpPr>
          <p:spPr>
            <a:xfrm>
              <a:off x="5487923" y="5559552"/>
              <a:ext cx="114300" cy="56515"/>
            </a:xfrm>
            <a:custGeom>
              <a:avLst/>
              <a:gdLst/>
              <a:ahLst/>
              <a:cxnLst/>
              <a:rect l="l" t="t" r="r" b="b"/>
              <a:pathLst>
                <a:path w="114300" h="56514">
                  <a:moveTo>
                    <a:pt x="0" y="56387"/>
                  </a:moveTo>
                  <a:lnTo>
                    <a:pt x="114300" y="56387"/>
                  </a:lnTo>
                  <a:lnTo>
                    <a:pt x="114300" y="0"/>
                  </a:lnTo>
                  <a:lnTo>
                    <a:pt x="0" y="0"/>
                  </a:lnTo>
                  <a:lnTo>
                    <a:pt x="0" y="56387"/>
                  </a:lnTo>
                  <a:close/>
                </a:path>
              </a:pathLst>
            </a:custGeom>
            <a:ln w="9144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113" name="object 113"/>
          <p:cNvSpPr/>
          <p:nvPr/>
        </p:nvSpPr>
        <p:spPr>
          <a:xfrm>
            <a:off x="14377633" y="5439155"/>
            <a:ext cx="67194" cy="70485"/>
          </a:xfrm>
          <a:custGeom>
            <a:avLst/>
            <a:gdLst/>
            <a:ahLst/>
            <a:cxnLst/>
            <a:rect l="l" t="t" r="r" b="b"/>
            <a:pathLst>
              <a:path w="29210" h="70485">
                <a:moveTo>
                  <a:pt x="0" y="0"/>
                </a:moveTo>
                <a:lnTo>
                  <a:pt x="11596" y="4143"/>
                </a:lnTo>
                <a:lnTo>
                  <a:pt x="20764" y="10287"/>
                </a:lnTo>
                <a:lnTo>
                  <a:pt x="26789" y="19288"/>
                </a:lnTo>
                <a:lnTo>
                  <a:pt x="28956" y="32004"/>
                </a:lnTo>
                <a:lnTo>
                  <a:pt x="26575" y="47387"/>
                </a:lnTo>
                <a:lnTo>
                  <a:pt x="20193" y="57912"/>
                </a:lnTo>
                <a:lnTo>
                  <a:pt x="10953" y="65008"/>
                </a:lnTo>
                <a:lnTo>
                  <a:pt x="0" y="70104"/>
                </a:lnTo>
              </a:path>
            </a:pathLst>
          </a:custGeom>
          <a:ln w="9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4" name="object 114"/>
          <p:cNvSpPr/>
          <p:nvPr/>
        </p:nvSpPr>
        <p:spPr>
          <a:xfrm>
            <a:off x="14377633" y="5196840"/>
            <a:ext cx="67194" cy="70485"/>
          </a:xfrm>
          <a:custGeom>
            <a:avLst/>
            <a:gdLst/>
            <a:ahLst/>
            <a:cxnLst/>
            <a:rect l="l" t="t" r="r" b="b"/>
            <a:pathLst>
              <a:path w="29210" h="70485">
                <a:moveTo>
                  <a:pt x="0" y="0"/>
                </a:moveTo>
                <a:lnTo>
                  <a:pt x="11596" y="4143"/>
                </a:lnTo>
                <a:lnTo>
                  <a:pt x="20764" y="10287"/>
                </a:lnTo>
                <a:lnTo>
                  <a:pt x="26789" y="19288"/>
                </a:lnTo>
                <a:lnTo>
                  <a:pt x="28956" y="32004"/>
                </a:lnTo>
                <a:lnTo>
                  <a:pt x="26575" y="48244"/>
                </a:lnTo>
                <a:lnTo>
                  <a:pt x="20193" y="59055"/>
                </a:lnTo>
                <a:lnTo>
                  <a:pt x="10953" y="65865"/>
                </a:lnTo>
                <a:lnTo>
                  <a:pt x="0" y="70104"/>
                </a:lnTo>
              </a:path>
            </a:pathLst>
          </a:custGeom>
          <a:ln w="9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5" name="object 115"/>
          <p:cNvSpPr/>
          <p:nvPr/>
        </p:nvSpPr>
        <p:spPr>
          <a:xfrm>
            <a:off x="14377633" y="4969765"/>
            <a:ext cx="67194" cy="70485"/>
          </a:xfrm>
          <a:custGeom>
            <a:avLst/>
            <a:gdLst/>
            <a:ahLst/>
            <a:cxnLst/>
            <a:rect l="l" t="t" r="r" b="b"/>
            <a:pathLst>
              <a:path w="29210" h="70485">
                <a:moveTo>
                  <a:pt x="0" y="0"/>
                </a:moveTo>
                <a:lnTo>
                  <a:pt x="11596" y="4143"/>
                </a:lnTo>
                <a:lnTo>
                  <a:pt x="20764" y="10286"/>
                </a:lnTo>
                <a:lnTo>
                  <a:pt x="26789" y="19287"/>
                </a:lnTo>
                <a:lnTo>
                  <a:pt x="28956" y="32003"/>
                </a:lnTo>
                <a:lnTo>
                  <a:pt x="26575" y="48244"/>
                </a:lnTo>
                <a:lnTo>
                  <a:pt x="20193" y="59055"/>
                </a:lnTo>
                <a:lnTo>
                  <a:pt x="10953" y="65865"/>
                </a:lnTo>
                <a:lnTo>
                  <a:pt x="0" y="70103"/>
                </a:lnTo>
              </a:path>
            </a:pathLst>
          </a:custGeom>
          <a:ln w="9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grpSp>
        <p:nvGrpSpPr>
          <p:cNvPr id="116" name="object 116"/>
          <p:cNvGrpSpPr/>
          <p:nvPr/>
        </p:nvGrpSpPr>
        <p:grpSpPr>
          <a:xfrm>
            <a:off x="10142525" y="7598664"/>
            <a:ext cx="715785" cy="311150"/>
            <a:chOff x="4408932" y="7598664"/>
            <a:chExt cx="311150" cy="311150"/>
          </a:xfrm>
        </p:grpSpPr>
        <p:sp>
          <p:nvSpPr>
            <p:cNvPr id="117" name="object 117"/>
            <p:cNvSpPr/>
            <p:nvPr/>
          </p:nvSpPr>
          <p:spPr>
            <a:xfrm>
              <a:off x="4413504" y="7603236"/>
              <a:ext cx="302260" cy="302260"/>
            </a:xfrm>
            <a:custGeom>
              <a:avLst/>
              <a:gdLst/>
              <a:ahLst/>
              <a:cxnLst/>
              <a:rect l="l" t="t" r="r" b="b"/>
              <a:pathLst>
                <a:path w="302260" h="302259">
                  <a:moveTo>
                    <a:pt x="0" y="149351"/>
                  </a:moveTo>
                  <a:lnTo>
                    <a:pt x="7802" y="102217"/>
                  </a:lnTo>
                  <a:lnTo>
                    <a:pt x="29504" y="61228"/>
                  </a:lnTo>
                  <a:lnTo>
                    <a:pt x="62544" y="28870"/>
                  </a:lnTo>
                  <a:lnTo>
                    <a:pt x="104363" y="7632"/>
                  </a:lnTo>
                  <a:lnTo>
                    <a:pt x="152400" y="0"/>
                  </a:lnTo>
                  <a:lnTo>
                    <a:pt x="200119" y="7632"/>
                  </a:lnTo>
                  <a:lnTo>
                    <a:pt x="241182" y="28870"/>
                  </a:lnTo>
                  <a:lnTo>
                    <a:pt x="273320" y="61228"/>
                  </a:lnTo>
                  <a:lnTo>
                    <a:pt x="294266" y="102217"/>
                  </a:lnTo>
                  <a:lnTo>
                    <a:pt x="301752" y="149351"/>
                  </a:lnTo>
                  <a:lnTo>
                    <a:pt x="294266" y="197388"/>
                  </a:lnTo>
                  <a:lnTo>
                    <a:pt x="273320" y="239207"/>
                  </a:lnTo>
                  <a:lnTo>
                    <a:pt x="241182" y="272247"/>
                  </a:lnTo>
                  <a:lnTo>
                    <a:pt x="200119" y="293949"/>
                  </a:lnTo>
                  <a:lnTo>
                    <a:pt x="152400" y="301751"/>
                  </a:lnTo>
                  <a:lnTo>
                    <a:pt x="104363" y="293949"/>
                  </a:lnTo>
                  <a:lnTo>
                    <a:pt x="62544" y="272247"/>
                  </a:lnTo>
                  <a:lnTo>
                    <a:pt x="29504" y="239207"/>
                  </a:lnTo>
                  <a:lnTo>
                    <a:pt x="7802" y="197388"/>
                  </a:lnTo>
                  <a:lnTo>
                    <a:pt x="0" y="149351"/>
                  </a:lnTo>
                </a:path>
              </a:pathLst>
            </a:custGeom>
            <a:ln w="9144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118" name="object 118"/>
            <p:cNvPicPr/>
            <p:nvPr/>
          </p:nvPicPr>
          <p:blipFill>
            <a:blip r:embed="rId24" cstate="print"/>
            <a:stretch>
              <a:fillRect/>
            </a:stretch>
          </p:blipFill>
          <p:spPr>
            <a:xfrm>
              <a:off x="4472940" y="7711440"/>
              <a:ext cx="185927" cy="82296"/>
            </a:xfrm>
            <a:prstGeom prst="rect">
              <a:avLst/>
            </a:prstGeom>
          </p:spPr>
        </p:pic>
      </p:grpSp>
      <p:grpSp>
        <p:nvGrpSpPr>
          <p:cNvPr id="119" name="object 119"/>
          <p:cNvGrpSpPr/>
          <p:nvPr/>
        </p:nvGrpSpPr>
        <p:grpSpPr>
          <a:xfrm>
            <a:off x="15366293" y="7603235"/>
            <a:ext cx="715785" cy="312420"/>
            <a:chOff x="6679692" y="7603235"/>
            <a:chExt cx="311150" cy="312420"/>
          </a:xfrm>
        </p:grpSpPr>
        <p:sp>
          <p:nvSpPr>
            <p:cNvPr id="120" name="object 120"/>
            <p:cNvSpPr/>
            <p:nvPr/>
          </p:nvSpPr>
          <p:spPr>
            <a:xfrm>
              <a:off x="6684264" y="7607807"/>
              <a:ext cx="302260" cy="303530"/>
            </a:xfrm>
            <a:custGeom>
              <a:avLst/>
              <a:gdLst/>
              <a:ahLst/>
              <a:cxnLst/>
              <a:rect l="l" t="t" r="r" b="b"/>
              <a:pathLst>
                <a:path w="302259" h="303529">
                  <a:moveTo>
                    <a:pt x="0" y="150875"/>
                  </a:moveTo>
                  <a:lnTo>
                    <a:pt x="7802" y="103583"/>
                  </a:lnTo>
                  <a:lnTo>
                    <a:pt x="29504" y="62215"/>
                  </a:lnTo>
                  <a:lnTo>
                    <a:pt x="62544" y="29407"/>
                  </a:lnTo>
                  <a:lnTo>
                    <a:pt x="104363" y="7790"/>
                  </a:lnTo>
                  <a:lnTo>
                    <a:pt x="152400" y="0"/>
                  </a:lnTo>
                  <a:lnTo>
                    <a:pt x="199534" y="7790"/>
                  </a:lnTo>
                  <a:lnTo>
                    <a:pt x="240523" y="29407"/>
                  </a:lnTo>
                  <a:lnTo>
                    <a:pt x="272881" y="62215"/>
                  </a:lnTo>
                  <a:lnTo>
                    <a:pt x="294119" y="103583"/>
                  </a:lnTo>
                  <a:lnTo>
                    <a:pt x="301752" y="150875"/>
                  </a:lnTo>
                  <a:lnTo>
                    <a:pt x="294119" y="198912"/>
                  </a:lnTo>
                  <a:lnTo>
                    <a:pt x="272881" y="240731"/>
                  </a:lnTo>
                  <a:lnTo>
                    <a:pt x="240523" y="273771"/>
                  </a:lnTo>
                  <a:lnTo>
                    <a:pt x="199534" y="295473"/>
                  </a:lnTo>
                  <a:lnTo>
                    <a:pt x="152400" y="303275"/>
                  </a:lnTo>
                  <a:lnTo>
                    <a:pt x="104363" y="295473"/>
                  </a:lnTo>
                  <a:lnTo>
                    <a:pt x="62544" y="273771"/>
                  </a:lnTo>
                  <a:lnTo>
                    <a:pt x="29504" y="240731"/>
                  </a:lnTo>
                  <a:lnTo>
                    <a:pt x="7802" y="198912"/>
                  </a:lnTo>
                  <a:lnTo>
                    <a:pt x="0" y="150875"/>
                  </a:lnTo>
                </a:path>
              </a:pathLst>
            </a:custGeom>
            <a:ln w="9144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121" name="object 121"/>
            <p:cNvPicPr/>
            <p:nvPr/>
          </p:nvPicPr>
          <p:blipFill>
            <a:blip r:embed="rId25" cstate="print"/>
            <a:stretch>
              <a:fillRect/>
            </a:stretch>
          </p:blipFill>
          <p:spPr>
            <a:xfrm>
              <a:off x="6742176" y="7717535"/>
              <a:ext cx="187451" cy="80772"/>
            </a:xfrm>
            <a:prstGeom prst="rect">
              <a:avLst/>
            </a:prstGeom>
          </p:spPr>
        </p:pic>
      </p:grpSp>
      <p:sp>
        <p:nvSpPr>
          <p:cNvPr id="122" name="object 122"/>
          <p:cNvSpPr/>
          <p:nvPr/>
        </p:nvSpPr>
        <p:spPr>
          <a:xfrm>
            <a:off x="11499303" y="7321297"/>
            <a:ext cx="385647" cy="169545"/>
          </a:xfrm>
          <a:custGeom>
            <a:avLst/>
            <a:gdLst/>
            <a:ahLst/>
            <a:cxnLst/>
            <a:rect l="l" t="t" r="r" b="b"/>
            <a:pathLst>
              <a:path w="167639" h="169545">
                <a:moveTo>
                  <a:pt x="82296" y="1523"/>
                </a:moveTo>
                <a:lnTo>
                  <a:pt x="0" y="169164"/>
                </a:lnTo>
                <a:lnTo>
                  <a:pt x="167640" y="169164"/>
                </a:lnTo>
                <a:lnTo>
                  <a:pt x="82296" y="1523"/>
                </a:lnTo>
                <a:close/>
              </a:path>
              <a:path w="167639" h="169545">
                <a:moveTo>
                  <a:pt x="0" y="0"/>
                </a:moveTo>
                <a:lnTo>
                  <a:pt x="166116" y="0"/>
                </a:lnTo>
              </a:path>
            </a:pathLst>
          </a:custGeom>
          <a:ln w="9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3" name="object 123"/>
          <p:cNvSpPr/>
          <p:nvPr/>
        </p:nvSpPr>
        <p:spPr>
          <a:xfrm>
            <a:off x="13374951" y="7321297"/>
            <a:ext cx="385647" cy="169545"/>
          </a:xfrm>
          <a:custGeom>
            <a:avLst/>
            <a:gdLst/>
            <a:ahLst/>
            <a:cxnLst/>
            <a:rect l="l" t="t" r="r" b="b"/>
            <a:pathLst>
              <a:path w="167639" h="169545">
                <a:moveTo>
                  <a:pt x="85343" y="1523"/>
                </a:moveTo>
                <a:lnTo>
                  <a:pt x="0" y="169164"/>
                </a:lnTo>
                <a:lnTo>
                  <a:pt x="167639" y="169164"/>
                </a:lnTo>
                <a:lnTo>
                  <a:pt x="85343" y="1523"/>
                </a:lnTo>
                <a:close/>
              </a:path>
              <a:path w="167639" h="169545">
                <a:moveTo>
                  <a:pt x="0" y="0"/>
                </a:moveTo>
                <a:lnTo>
                  <a:pt x="167639" y="0"/>
                </a:lnTo>
              </a:path>
            </a:pathLst>
          </a:custGeom>
          <a:ln w="9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4" name="object 124"/>
          <p:cNvSpPr/>
          <p:nvPr/>
        </p:nvSpPr>
        <p:spPr>
          <a:xfrm>
            <a:off x="12435375" y="7321297"/>
            <a:ext cx="390030" cy="169545"/>
          </a:xfrm>
          <a:custGeom>
            <a:avLst/>
            <a:gdLst/>
            <a:ahLst/>
            <a:cxnLst/>
            <a:rect l="l" t="t" r="r" b="b"/>
            <a:pathLst>
              <a:path w="169545" h="169545">
                <a:moveTo>
                  <a:pt x="83819" y="1523"/>
                </a:moveTo>
                <a:lnTo>
                  <a:pt x="0" y="169164"/>
                </a:lnTo>
                <a:lnTo>
                  <a:pt x="169164" y="169164"/>
                </a:lnTo>
                <a:lnTo>
                  <a:pt x="83819" y="1523"/>
                </a:lnTo>
                <a:close/>
              </a:path>
              <a:path w="169545" h="169545">
                <a:moveTo>
                  <a:pt x="0" y="0"/>
                </a:moveTo>
                <a:lnTo>
                  <a:pt x="167639" y="0"/>
                </a:lnTo>
              </a:path>
            </a:pathLst>
          </a:custGeom>
          <a:ln w="9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5" name="object 125"/>
          <p:cNvSpPr/>
          <p:nvPr/>
        </p:nvSpPr>
        <p:spPr>
          <a:xfrm>
            <a:off x="15127892" y="7761731"/>
            <a:ext cx="92029" cy="81280"/>
          </a:xfrm>
          <a:custGeom>
            <a:avLst/>
            <a:gdLst/>
            <a:ahLst/>
            <a:cxnLst/>
            <a:rect l="l" t="t" r="r" b="b"/>
            <a:pathLst>
              <a:path w="40004" h="81279">
                <a:moveTo>
                  <a:pt x="0" y="80772"/>
                </a:moveTo>
                <a:lnTo>
                  <a:pt x="6096" y="80772"/>
                </a:lnTo>
                <a:lnTo>
                  <a:pt x="12192" y="79248"/>
                </a:lnTo>
                <a:lnTo>
                  <a:pt x="39624" y="50292"/>
                </a:lnTo>
                <a:lnTo>
                  <a:pt x="39624" y="30480"/>
                </a:lnTo>
                <a:lnTo>
                  <a:pt x="33528" y="18288"/>
                </a:lnTo>
                <a:lnTo>
                  <a:pt x="24384" y="9144"/>
                </a:lnTo>
                <a:lnTo>
                  <a:pt x="18288" y="4572"/>
                </a:lnTo>
                <a:lnTo>
                  <a:pt x="0" y="0"/>
                </a:lnTo>
              </a:path>
            </a:pathLst>
          </a:custGeom>
          <a:ln w="9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grpSp>
        <p:nvGrpSpPr>
          <p:cNvPr id="126" name="object 126"/>
          <p:cNvGrpSpPr/>
          <p:nvPr/>
        </p:nvGrpSpPr>
        <p:grpSpPr>
          <a:xfrm>
            <a:off x="15117377" y="7598664"/>
            <a:ext cx="112480" cy="167640"/>
            <a:chOff x="6571488" y="7598664"/>
            <a:chExt cx="48895" cy="167640"/>
          </a:xfrm>
        </p:grpSpPr>
        <p:sp>
          <p:nvSpPr>
            <p:cNvPr id="127" name="object 127"/>
            <p:cNvSpPr/>
            <p:nvPr/>
          </p:nvSpPr>
          <p:spPr>
            <a:xfrm>
              <a:off x="6576060" y="7603236"/>
              <a:ext cx="40005" cy="79375"/>
            </a:xfrm>
            <a:custGeom>
              <a:avLst/>
              <a:gdLst/>
              <a:ahLst/>
              <a:cxnLst/>
              <a:rect l="l" t="t" r="r" b="b"/>
              <a:pathLst>
                <a:path w="40004" h="79375">
                  <a:moveTo>
                    <a:pt x="0" y="79248"/>
                  </a:moveTo>
                  <a:lnTo>
                    <a:pt x="12192" y="76200"/>
                  </a:lnTo>
                  <a:lnTo>
                    <a:pt x="19812" y="74676"/>
                  </a:lnTo>
                  <a:lnTo>
                    <a:pt x="24384" y="71628"/>
                  </a:lnTo>
                  <a:lnTo>
                    <a:pt x="33528" y="62484"/>
                  </a:lnTo>
                  <a:lnTo>
                    <a:pt x="39624" y="50292"/>
                  </a:lnTo>
                  <a:lnTo>
                    <a:pt x="39624" y="30480"/>
                  </a:lnTo>
                  <a:lnTo>
                    <a:pt x="12192" y="1524"/>
                  </a:lnTo>
                  <a:lnTo>
                    <a:pt x="6096" y="0"/>
                  </a:lnTo>
                  <a:lnTo>
                    <a:pt x="0" y="0"/>
                  </a:lnTo>
                </a:path>
              </a:pathLst>
            </a:custGeom>
            <a:ln w="9144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8" name="object 128"/>
            <p:cNvSpPr/>
            <p:nvPr/>
          </p:nvSpPr>
          <p:spPr>
            <a:xfrm>
              <a:off x="6576060" y="7682484"/>
              <a:ext cx="40005" cy="79375"/>
            </a:xfrm>
            <a:custGeom>
              <a:avLst/>
              <a:gdLst/>
              <a:ahLst/>
              <a:cxnLst/>
              <a:rect l="l" t="t" r="r" b="b"/>
              <a:pathLst>
                <a:path w="40004" h="79375">
                  <a:moveTo>
                    <a:pt x="0" y="79248"/>
                  </a:moveTo>
                  <a:lnTo>
                    <a:pt x="6096" y="79248"/>
                  </a:lnTo>
                  <a:lnTo>
                    <a:pt x="12192" y="77724"/>
                  </a:lnTo>
                  <a:lnTo>
                    <a:pt x="39624" y="50292"/>
                  </a:lnTo>
                  <a:lnTo>
                    <a:pt x="39624" y="28956"/>
                  </a:lnTo>
                  <a:lnTo>
                    <a:pt x="12192" y="1524"/>
                  </a:lnTo>
                  <a:lnTo>
                    <a:pt x="6096" y="0"/>
                  </a:lnTo>
                  <a:lnTo>
                    <a:pt x="0" y="0"/>
                  </a:lnTo>
                </a:path>
              </a:pathLst>
            </a:custGeom>
            <a:ln w="9144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129" name="object 129"/>
          <p:cNvGrpSpPr/>
          <p:nvPr/>
        </p:nvGrpSpPr>
        <p:grpSpPr>
          <a:xfrm>
            <a:off x="15092832" y="7837931"/>
            <a:ext cx="137314" cy="90170"/>
            <a:chOff x="6560819" y="7837931"/>
            <a:chExt cx="59690" cy="90170"/>
          </a:xfrm>
        </p:grpSpPr>
        <p:sp>
          <p:nvSpPr>
            <p:cNvPr id="130" name="object 130"/>
            <p:cNvSpPr/>
            <p:nvPr/>
          </p:nvSpPr>
          <p:spPr>
            <a:xfrm>
              <a:off x="6576060" y="7842504"/>
              <a:ext cx="40005" cy="81280"/>
            </a:xfrm>
            <a:custGeom>
              <a:avLst/>
              <a:gdLst/>
              <a:ahLst/>
              <a:cxnLst/>
              <a:rect l="l" t="t" r="r" b="b"/>
              <a:pathLst>
                <a:path w="40004" h="81279">
                  <a:moveTo>
                    <a:pt x="0" y="80772"/>
                  </a:moveTo>
                  <a:lnTo>
                    <a:pt x="6096" y="80772"/>
                  </a:lnTo>
                  <a:lnTo>
                    <a:pt x="12192" y="79248"/>
                  </a:lnTo>
                  <a:lnTo>
                    <a:pt x="19812" y="76200"/>
                  </a:lnTo>
                  <a:lnTo>
                    <a:pt x="33528" y="62484"/>
                  </a:lnTo>
                  <a:lnTo>
                    <a:pt x="39624" y="50292"/>
                  </a:lnTo>
                  <a:lnTo>
                    <a:pt x="39624" y="30480"/>
                  </a:lnTo>
                  <a:lnTo>
                    <a:pt x="33528" y="18288"/>
                  </a:lnTo>
                  <a:lnTo>
                    <a:pt x="28956" y="12192"/>
                  </a:lnTo>
                  <a:lnTo>
                    <a:pt x="24384" y="9144"/>
                  </a:lnTo>
                  <a:lnTo>
                    <a:pt x="18288" y="4572"/>
                  </a:lnTo>
                  <a:lnTo>
                    <a:pt x="0" y="0"/>
                  </a:lnTo>
                </a:path>
              </a:pathLst>
            </a:custGeom>
            <a:ln w="9144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1" name="object 131"/>
            <p:cNvSpPr/>
            <p:nvPr/>
          </p:nvSpPr>
          <p:spPr>
            <a:xfrm>
              <a:off x="6560819" y="7842503"/>
              <a:ext cx="15240" cy="81280"/>
            </a:xfrm>
            <a:custGeom>
              <a:avLst/>
              <a:gdLst/>
              <a:ahLst/>
              <a:cxnLst/>
              <a:rect l="l" t="t" r="r" b="b"/>
              <a:pathLst>
                <a:path w="15240" h="81279">
                  <a:moveTo>
                    <a:pt x="15240" y="80772"/>
                  </a:moveTo>
                  <a:lnTo>
                    <a:pt x="0" y="80772"/>
                  </a:lnTo>
                </a:path>
                <a:path w="15240" h="81279">
                  <a:moveTo>
                    <a:pt x="15240" y="0"/>
                  </a:moveTo>
                  <a:lnTo>
                    <a:pt x="0" y="0"/>
                  </a:lnTo>
                </a:path>
              </a:pathLst>
            </a:custGeom>
            <a:ln w="9144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132" name="object 132"/>
          <p:cNvSpPr/>
          <p:nvPr/>
        </p:nvSpPr>
        <p:spPr>
          <a:xfrm>
            <a:off x="15092832" y="7761732"/>
            <a:ext cx="35059" cy="0"/>
          </a:xfrm>
          <a:custGeom>
            <a:avLst/>
            <a:gdLst/>
            <a:ahLst/>
            <a:cxnLst/>
            <a:rect l="l" t="t" r="r" b="b"/>
            <a:pathLst>
              <a:path w="15240">
                <a:moveTo>
                  <a:pt x="15240" y="0"/>
                </a:moveTo>
                <a:lnTo>
                  <a:pt x="0" y="0"/>
                </a:lnTo>
              </a:path>
            </a:pathLst>
          </a:custGeom>
          <a:ln w="9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3" name="object 133"/>
          <p:cNvSpPr/>
          <p:nvPr/>
        </p:nvSpPr>
        <p:spPr>
          <a:xfrm>
            <a:off x="15092832" y="7682483"/>
            <a:ext cx="35059" cy="0"/>
          </a:xfrm>
          <a:custGeom>
            <a:avLst/>
            <a:gdLst/>
            <a:ahLst/>
            <a:cxnLst/>
            <a:rect l="l" t="t" r="r" b="b"/>
            <a:pathLst>
              <a:path w="15240">
                <a:moveTo>
                  <a:pt x="15240" y="0"/>
                </a:moveTo>
                <a:lnTo>
                  <a:pt x="0" y="0"/>
                </a:lnTo>
              </a:path>
            </a:pathLst>
          </a:custGeom>
          <a:ln w="9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4" name="object 134"/>
          <p:cNvSpPr/>
          <p:nvPr/>
        </p:nvSpPr>
        <p:spPr>
          <a:xfrm>
            <a:off x="15092832" y="7603235"/>
            <a:ext cx="35059" cy="0"/>
          </a:xfrm>
          <a:custGeom>
            <a:avLst/>
            <a:gdLst/>
            <a:ahLst/>
            <a:cxnLst/>
            <a:rect l="l" t="t" r="r" b="b"/>
            <a:pathLst>
              <a:path w="15240">
                <a:moveTo>
                  <a:pt x="15240" y="0"/>
                </a:moveTo>
                <a:lnTo>
                  <a:pt x="0" y="0"/>
                </a:lnTo>
              </a:path>
            </a:pathLst>
          </a:custGeom>
          <a:ln w="9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5" name="object 135"/>
          <p:cNvSpPr/>
          <p:nvPr/>
        </p:nvSpPr>
        <p:spPr>
          <a:xfrm>
            <a:off x="9928665" y="7761731"/>
            <a:ext cx="94951" cy="81280"/>
          </a:xfrm>
          <a:custGeom>
            <a:avLst/>
            <a:gdLst/>
            <a:ahLst/>
            <a:cxnLst/>
            <a:rect l="l" t="t" r="r" b="b"/>
            <a:pathLst>
              <a:path w="41275" h="81279">
                <a:moveTo>
                  <a:pt x="1524" y="80772"/>
                </a:moveTo>
                <a:lnTo>
                  <a:pt x="7620" y="80772"/>
                </a:lnTo>
                <a:lnTo>
                  <a:pt x="13716" y="79248"/>
                </a:lnTo>
                <a:lnTo>
                  <a:pt x="25908" y="73152"/>
                </a:lnTo>
                <a:lnTo>
                  <a:pt x="30480" y="68580"/>
                </a:lnTo>
                <a:lnTo>
                  <a:pt x="33528" y="62484"/>
                </a:lnTo>
                <a:lnTo>
                  <a:pt x="38100" y="56388"/>
                </a:lnTo>
                <a:lnTo>
                  <a:pt x="39624" y="50292"/>
                </a:lnTo>
                <a:lnTo>
                  <a:pt x="41148" y="44196"/>
                </a:lnTo>
                <a:lnTo>
                  <a:pt x="41148" y="36576"/>
                </a:lnTo>
                <a:lnTo>
                  <a:pt x="39624" y="30480"/>
                </a:lnTo>
                <a:lnTo>
                  <a:pt x="38100" y="24384"/>
                </a:lnTo>
                <a:lnTo>
                  <a:pt x="33528" y="18288"/>
                </a:lnTo>
                <a:lnTo>
                  <a:pt x="30480" y="13716"/>
                </a:lnTo>
                <a:lnTo>
                  <a:pt x="25908" y="9144"/>
                </a:lnTo>
                <a:lnTo>
                  <a:pt x="19812" y="4572"/>
                </a:lnTo>
                <a:lnTo>
                  <a:pt x="7620" y="1524"/>
                </a:lnTo>
                <a:lnTo>
                  <a:pt x="0" y="0"/>
                </a:lnTo>
              </a:path>
            </a:pathLst>
          </a:custGeom>
          <a:ln w="9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grpSp>
        <p:nvGrpSpPr>
          <p:cNvPr id="136" name="object 136"/>
          <p:cNvGrpSpPr/>
          <p:nvPr/>
        </p:nvGrpSpPr>
        <p:grpSpPr>
          <a:xfrm>
            <a:off x="9918148" y="7598664"/>
            <a:ext cx="116863" cy="167640"/>
            <a:chOff x="4311396" y="7598664"/>
            <a:chExt cx="50800" cy="167640"/>
          </a:xfrm>
        </p:grpSpPr>
        <p:sp>
          <p:nvSpPr>
            <p:cNvPr id="137" name="object 137"/>
            <p:cNvSpPr/>
            <p:nvPr/>
          </p:nvSpPr>
          <p:spPr>
            <a:xfrm>
              <a:off x="4315968" y="7603236"/>
              <a:ext cx="41275" cy="79375"/>
            </a:xfrm>
            <a:custGeom>
              <a:avLst/>
              <a:gdLst/>
              <a:ahLst/>
              <a:cxnLst/>
              <a:rect l="l" t="t" r="r" b="b"/>
              <a:pathLst>
                <a:path w="41275" h="79375">
                  <a:moveTo>
                    <a:pt x="1524" y="79248"/>
                  </a:moveTo>
                  <a:lnTo>
                    <a:pt x="13716" y="76200"/>
                  </a:lnTo>
                  <a:lnTo>
                    <a:pt x="25908" y="71628"/>
                  </a:lnTo>
                  <a:lnTo>
                    <a:pt x="30480" y="67056"/>
                  </a:lnTo>
                  <a:lnTo>
                    <a:pt x="33528" y="62484"/>
                  </a:lnTo>
                  <a:lnTo>
                    <a:pt x="38100" y="56388"/>
                  </a:lnTo>
                  <a:lnTo>
                    <a:pt x="39624" y="50292"/>
                  </a:lnTo>
                  <a:lnTo>
                    <a:pt x="41148" y="42672"/>
                  </a:lnTo>
                  <a:lnTo>
                    <a:pt x="41148" y="36576"/>
                  </a:lnTo>
                  <a:lnTo>
                    <a:pt x="39624" y="30480"/>
                  </a:lnTo>
                  <a:lnTo>
                    <a:pt x="38100" y="24384"/>
                  </a:lnTo>
                  <a:lnTo>
                    <a:pt x="33528" y="18288"/>
                  </a:lnTo>
                  <a:lnTo>
                    <a:pt x="30480" y="12192"/>
                  </a:lnTo>
                  <a:lnTo>
                    <a:pt x="25908" y="7620"/>
                  </a:lnTo>
                  <a:lnTo>
                    <a:pt x="13716" y="1524"/>
                  </a:lnTo>
                  <a:lnTo>
                    <a:pt x="7620" y="0"/>
                  </a:lnTo>
                  <a:lnTo>
                    <a:pt x="0" y="0"/>
                  </a:lnTo>
                </a:path>
              </a:pathLst>
            </a:custGeom>
            <a:ln w="9144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8" name="object 138"/>
            <p:cNvSpPr/>
            <p:nvPr/>
          </p:nvSpPr>
          <p:spPr>
            <a:xfrm>
              <a:off x="4315968" y="7682484"/>
              <a:ext cx="41275" cy="79375"/>
            </a:xfrm>
            <a:custGeom>
              <a:avLst/>
              <a:gdLst/>
              <a:ahLst/>
              <a:cxnLst/>
              <a:rect l="l" t="t" r="r" b="b"/>
              <a:pathLst>
                <a:path w="41275" h="79375">
                  <a:moveTo>
                    <a:pt x="1524" y="79248"/>
                  </a:moveTo>
                  <a:lnTo>
                    <a:pt x="7620" y="79248"/>
                  </a:lnTo>
                  <a:lnTo>
                    <a:pt x="13716" y="77724"/>
                  </a:lnTo>
                  <a:lnTo>
                    <a:pt x="25908" y="71628"/>
                  </a:lnTo>
                  <a:lnTo>
                    <a:pt x="30480" y="67056"/>
                  </a:lnTo>
                  <a:lnTo>
                    <a:pt x="33528" y="60960"/>
                  </a:lnTo>
                  <a:lnTo>
                    <a:pt x="38100" y="56388"/>
                  </a:lnTo>
                  <a:lnTo>
                    <a:pt x="39624" y="50292"/>
                  </a:lnTo>
                  <a:lnTo>
                    <a:pt x="41148" y="42672"/>
                  </a:lnTo>
                  <a:lnTo>
                    <a:pt x="41148" y="36576"/>
                  </a:lnTo>
                  <a:lnTo>
                    <a:pt x="39624" y="28956"/>
                  </a:lnTo>
                  <a:lnTo>
                    <a:pt x="38100" y="22860"/>
                  </a:lnTo>
                  <a:lnTo>
                    <a:pt x="33528" y="18288"/>
                  </a:lnTo>
                  <a:lnTo>
                    <a:pt x="30480" y="12192"/>
                  </a:lnTo>
                  <a:lnTo>
                    <a:pt x="25908" y="7620"/>
                  </a:lnTo>
                  <a:lnTo>
                    <a:pt x="13716" y="1524"/>
                  </a:lnTo>
                  <a:lnTo>
                    <a:pt x="7620" y="0"/>
                  </a:lnTo>
                  <a:lnTo>
                    <a:pt x="0" y="0"/>
                  </a:lnTo>
                </a:path>
              </a:pathLst>
            </a:custGeom>
            <a:ln w="9144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139" name="object 139"/>
          <p:cNvGrpSpPr/>
          <p:nvPr/>
        </p:nvGrpSpPr>
        <p:grpSpPr>
          <a:xfrm>
            <a:off x="9897113" y="7837931"/>
            <a:ext cx="137314" cy="90170"/>
            <a:chOff x="4302252" y="7837931"/>
            <a:chExt cx="59690" cy="90170"/>
          </a:xfrm>
        </p:grpSpPr>
        <p:sp>
          <p:nvSpPr>
            <p:cNvPr id="140" name="object 140"/>
            <p:cNvSpPr/>
            <p:nvPr/>
          </p:nvSpPr>
          <p:spPr>
            <a:xfrm>
              <a:off x="4315968" y="7842504"/>
              <a:ext cx="41275" cy="81280"/>
            </a:xfrm>
            <a:custGeom>
              <a:avLst/>
              <a:gdLst/>
              <a:ahLst/>
              <a:cxnLst/>
              <a:rect l="l" t="t" r="r" b="b"/>
              <a:pathLst>
                <a:path w="41275" h="81279">
                  <a:moveTo>
                    <a:pt x="1524" y="80772"/>
                  </a:moveTo>
                  <a:lnTo>
                    <a:pt x="7620" y="80772"/>
                  </a:lnTo>
                  <a:lnTo>
                    <a:pt x="13716" y="79248"/>
                  </a:lnTo>
                  <a:lnTo>
                    <a:pt x="19812" y="76200"/>
                  </a:lnTo>
                  <a:lnTo>
                    <a:pt x="25908" y="71628"/>
                  </a:lnTo>
                  <a:lnTo>
                    <a:pt x="30480" y="67056"/>
                  </a:lnTo>
                  <a:lnTo>
                    <a:pt x="33528" y="62484"/>
                  </a:lnTo>
                  <a:lnTo>
                    <a:pt x="38100" y="56388"/>
                  </a:lnTo>
                  <a:lnTo>
                    <a:pt x="39624" y="50292"/>
                  </a:lnTo>
                  <a:lnTo>
                    <a:pt x="41148" y="44196"/>
                  </a:lnTo>
                  <a:lnTo>
                    <a:pt x="41148" y="36576"/>
                  </a:lnTo>
                  <a:lnTo>
                    <a:pt x="39624" y="30480"/>
                  </a:lnTo>
                  <a:lnTo>
                    <a:pt x="38100" y="24384"/>
                  </a:lnTo>
                  <a:lnTo>
                    <a:pt x="33528" y="18288"/>
                  </a:lnTo>
                  <a:lnTo>
                    <a:pt x="30480" y="12192"/>
                  </a:lnTo>
                  <a:lnTo>
                    <a:pt x="25908" y="9144"/>
                  </a:lnTo>
                  <a:lnTo>
                    <a:pt x="19812" y="4572"/>
                  </a:lnTo>
                  <a:lnTo>
                    <a:pt x="7620" y="1524"/>
                  </a:lnTo>
                  <a:lnTo>
                    <a:pt x="0" y="0"/>
                  </a:lnTo>
                </a:path>
              </a:pathLst>
            </a:custGeom>
            <a:ln w="9144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41" name="object 141"/>
            <p:cNvSpPr/>
            <p:nvPr/>
          </p:nvSpPr>
          <p:spPr>
            <a:xfrm>
              <a:off x="4302252" y="7842503"/>
              <a:ext cx="15240" cy="81280"/>
            </a:xfrm>
            <a:custGeom>
              <a:avLst/>
              <a:gdLst/>
              <a:ahLst/>
              <a:cxnLst/>
              <a:rect l="l" t="t" r="r" b="b"/>
              <a:pathLst>
                <a:path w="15239" h="81279">
                  <a:moveTo>
                    <a:pt x="15240" y="80772"/>
                  </a:moveTo>
                  <a:lnTo>
                    <a:pt x="0" y="80772"/>
                  </a:lnTo>
                </a:path>
                <a:path w="15239" h="81279">
                  <a:moveTo>
                    <a:pt x="15240" y="0"/>
                  </a:moveTo>
                  <a:lnTo>
                    <a:pt x="0" y="0"/>
                  </a:lnTo>
                </a:path>
              </a:pathLst>
            </a:custGeom>
            <a:ln w="9144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142" name="object 142"/>
          <p:cNvSpPr/>
          <p:nvPr/>
        </p:nvSpPr>
        <p:spPr>
          <a:xfrm>
            <a:off x="9897113" y="7761732"/>
            <a:ext cx="35059" cy="0"/>
          </a:xfrm>
          <a:custGeom>
            <a:avLst/>
            <a:gdLst/>
            <a:ahLst/>
            <a:cxnLst/>
            <a:rect l="l" t="t" r="r" b="b"/>
            <a:pathLst>
              <a:path w="15239">
                <a:moveTo>
                  <a:pt x="15240" y="0"/>
                </a:moveTo>
                <a:lnTo>
                  <a:pt x="0" y="0"/>
                </a:lnTo>
              </a:path>
            </a:pathLst>
          </a:custGeom>
          <a:ln w="9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3" name="object 143"/>
          <p:cNvSpPr/>
          <p:nvPr/>
        </p:nvSpPr>
        <p:spPr>
          <a:xfrm>
            <a:off x="9897113" y="7682483"/>
            <a:ext cx="35059" cy="0"/>
          </a:xfrm>
          <a:custGeom>
            <a:avLst/>
            <a:gdLst/>
            <a:ahLst/>
            <a:cxnLst/>
            <a:rect l="l" t="t" r="r" b="b"/>
            <a:pathLst>
              <a:path w="15239">
                <a:moveTo>
                  <a:pt x="15240" y="0"/>
                </a:moveTo>
                <a:lnTo>
                  <a:pt x="0" y="0"/>
                </a:lnTo>
              </a:path>
            </a:pathLst>
          </a:custGeom>
          <a:ln w="9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4" name="object 144"/>
          <p:cNvSpPr/>
          <p:nvPr/>
        </p:nvSpPr>
        <p:spPr>
          <a:xfrm>
            <a:off x="9441348" y="7351776"/>
            <a:ext cx="490824" cy="251460"/>
          </a:xfrm>
          <a:custGeom>
            <a:avLst/>
            <a:gdLst/>
            <a:ahLst/>
            <a:cxnLst/>
            <a:rect l="l" t="t" r="r" b="b"/>
            <a:pathLst>
              <a:path w="213360" h="251459">
                <a:moveTo>
                  <a:pt x="213359" y="251459"/>
                </a:moveTo>
                <a:lnTo>
                  <a:pt x="198119" y="251459"/>
                </a:lnTo>
              </a:path>
              <a:path w="213360" h="251459">
                <a:moveTo>
                  <a:pt x="0" y="0"/>
                </a:moveTo>
                <a:lnTo>
                  <a:pt x="196595" y="0"/>
                </a:lnTo>
                <a:lnTo>
                  <a:pt x="196595" y="251459"/>
                </a:lnTo>
              </a:path>
            </a:pathLst>
          </a:custGeom>
          <a:ln w="9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5" name="object 145"/>
          <p:cNvSpPr/>
          <p:nvPr/>
        </p:nvSpPr>
        <p:spPr>
          <a:xfrm>
            <a:off x="9441348" y="7924800"/>
            <a:ext cx="452843" cy="250190"/>
          </a:xfrm>
          <a:custGeom>
            <a:avLst/>
            <a:gdLst/>
            <a:ahLst/>
            <a:cxnLst/>
            <a:rect l="l" t="t" r="r" b="b"/>
            <a:pathLst>
              <a:path w="196850" h="250190">
                <a:moveTo>
                  <a:pt x="0" y="249935"/>
                </a:moveTo>
                <a:lnTo>
                  <a:pt x="196595" y="249935"/>
                </a:lnTo>
                <a:lnTo>
                  <a:pt x="196595" y="0"/>
                </a:lnTo>
              </a:path>
            </a:pathLst>
          </a:custGeom>
          <a:ln w="9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grpSp>
        <p:nvGrpSpPr>
          <p:cNvPr id="146" name="object 146"/>
          <p:cNvGrpSpPr/>
          <p:nvPr/>
        </p:nvGrpSpPr>
        <p:grpSpPr>
          <a:xfrm>
            <a:off x="9216972" y="7680960"/>
            <a:ext cx="600383" cy="291465"/>
            <a:chOff x="4006596" y="7680959"/>
            <a:chExt cx="260985" cy="291465"/>
          </a:xfrm>
        </p:grpSpPr>
        <p:pic>
          <p:nvPicPr>
            <p:cNvPr id="147" name="object 147"/>
            <p:cNvPicPr/>
            <p:nvPr/>
          </p:nvPicPr>
          <p:blipFill>
            <a:blip r:embed="rId26" cstate="print"/>
            <a:stretch>
              <a:fillRect/>
            </a:stretch>
          </p:blipFill>
          <p:spPr>
            <a:xfrm>
              <a:off x="4006596" y="7680959"/>
              <a:ext cx="260603" cy="62483"/>
            </a:xfrm>
            <a:prstGeom prst="rect">
              <a:avLst/>
            </a:prstGeom>
          </p:spPr>
        </p:pic>
        <p:pic>
          <p:nvPicPr>
            <p:cNvPr id="148" name="object 148"/>
            <p:cNvPicPr/>
            <p:nvPr/>
          </p:nvPicPr>
          <p:blipFill>
            <a:blip r:embed="rId27" cstate="print"/>
            <a:stretch>
              <a:fillRect/>
            </a:stretch>
          </p:blipFill>
          <p:spPr>
            <a:xfrm>
              <a:off x="4044696" y="7784591"/>
              <a:ext cx="182879" cy="187451"/>
            </a:xfrm>
            <a:prstGeom prst="rect">
              <a:avLst/>
            </a:prstGeom>
          </p:spPr>
        </p:pic>
      </p:grpSp>
      <p:grpSp>
        <p:nvGrpSpPr>
          <p:cNvPr id="149" name="object 149"/>
          <p:cNvGrpSpPr/>
          <p:nvPr/>
        </p:nvGrpSpPr>
        <p:grpSpPr>
          <a:xfrm>
            <a:off x="15453942" y="7377684"/>
            <a:ext cx="898383" cy="300355"/>
            <a:chOff x="6717792" y="7377683"/>
            <a:chExt cx="390525" cy="300355"/>
          </a:xfrm>
        </p:grpSpPr>
        <p:pic>
          <p:nvPicPr>
            <p:cNvPr id="150" name="object 150"/>
            <p:cNvPicPr/>
            <p:nvPr/>
          </p:nvPicPr>
          <p:blipFill>
            <a:blip r:embed="rId28" cstate="print"/>
            <a:stretch>
              <a:fillRect/>
            </a:stretch>
          </p:blipFill>
          <p:spPr>
            <a:xfrm>
              <a:off x="6847332" y="7377683"/>
              <a:ext cx="117271" cy="65531"/>
            </a:xfrm>
            <a:prstGeom prst="rect">
              <a:avLst/>
            </a:prstGeom>
          </p:spPr>
        </p:pic>
        <p:pic>
          <p:nvPicPr>
            <p:cNvPr id="151" name="object 151"/>
            <p:cNvPicPr/>
            <p:nvPr/>
          </p:nvPicPr>
          <p:blipFill>
            <a:blip r:embed="rId29" cstate="print"/>
            <a:stretch>
              <a:fillRect/>
            </a:stretch>
          </p:blipFill>
          <p:spPr>
            <a:xfrm>
              <a:off x="6717792" y="7481315"/>
              <a:ext cx="390143" cy="196595"/>
            </a:xfrm>
            <a:prstGeom prst="rect">
              <a:avLst/>
            </a:prstGeom>
          </p:spPr>
        </p:pic>
      </p:grpSp>
      <p:grpSp>
        <p:nvGrpSpPr>
          <p:cNvPr id="152" name="object 152"/>
          <p:cNvGrpSpPr/>
          <p:nvPr/>
        </p:nvGrpSpPr>
        <p:grpSpPr>
          <a:xfrm>
            <a:off x="11614994" y="8415529"/>
            <a:ext cx="3362728" cy="330835"/>
            <a:chOff x="5049011" y="8415528"/>
            <a:chExt cx="1461770" cy="330835"/>
          </a:xfrm>
        </p:grpSpPr>
        <p:sp>
          <p:nvSpPr>
            <p:cNvPr id="153" name="object 153"/>
            <p:cNvSpPr/>
            <p:nvPr/>
          </p:nvSpPr>
          <p:spPr>
            <a:xfrm>
              <a:off x="5053583" y="8420100"/>
              <a:ext cx="1452880" cy="250190"/>
            </a:xfrm>
            <a:custGeom>
              <a:avLst/>
              <a:gdLst/>
              <a:ahLst/>
              <a:cxnLst/>
              <a:rect l="l" t="t" r="r" b="b"/>
              <a:pathLst>
                <a:path w="1452879" h="250190">
                  <a:moveTo>
                    <a:pt x="0" y="249935"/>
                  </a:moveTo>
                  <a:lnTo>
                    <a:pt x="1452371" y="249935"/>
                  </a:lnTo>
                  <a:lnTo>
                    <a:pt x="1452371" y="0"/>
                  </a:lnTo>
                  <a:lnTo>
                    <a:pt x="0" y="0"/>
                  </a:lnTo>
                  <a:lnTo>
                    <a:pt x="0" y="249935"/>
                  </a:lnTo>
                  <a:close/>
                </a:path>
              </a:pathLst>
            </a:custGeom>
            <a:ln w="9144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154" name="object 154"/>
            <p:cNvPicPr/>
            <p:nvPr/>
          </p:nvPicPr>
          <p:blipFill>
            <a:blip r:embed="rId30" cstate="print"/>
            <a:stretch>
              <a:fillRect/>
            </a:stretch>
          </p:blipFill>
          <p:spPr>
            <a:xfrm>
              <a:off x="5231892" y="8506968"/>
              <a:ext cx="836675" cy="239267"/>
            </a:xfrm>
            <a:prstGeom prst="rect">
              <a:avLst/>
            </a:prstGeom>
          </p:spPr>
        </p:pic>
      </p:grpSp>
      <p:sp>
        <p:nvSpPr>
          <p:cNvPr id="155" name="object 155"/>
          <p:cNvSpPr/>
          <p:nvPr/>
        </p:nvSpPr>
        <p:spPr>
          <a:xfrm>
            <a:off x="15990342" y="7623048"/>
            <a:ext cx="322834" cy="41275"/>
          </a:xfrm>
          <a:custGeom>
            <a:avLst/>
            <a:gdLst/>
            <a:ahLst/>
            <a:cxnLst/>
            <a:rect l="l" t="t" r="r" b="b"/>
            <a:pathLst>
              <a:path w="140334" h="41275">
                <a:moveTo>
                  <a:pt x="0" y="41148"/>
                </a:moveTo>
                <a:lnTo>
                  <a:pt x="42671" y="0"/>
                </a:lnTo>
                <a:lnTo>
                  <a:pt x="140207" y="0"/>
                </a:lnTo>
              </a:path>
            </a:pathLst>
          </a:custGeom>
          <a:ln w="9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6" name="object 156"/>
          <p:cNvSpPr/>
          <p:nvPr/>
        </p:nvSpPr>
        <p:spPr>
          <a:xfrm>
            <a:off x="15990342" y="7845552"/>
            <a:ext cx="322834" cy="43180"/>
          </a:xfrm>
          <a:custGeom>
            <a:avLst/>
            <a:gdLst/>
            <a:ahLst/>
            <a:cxnLst/>
            <a:rect l="l" t="t" r="r" b="b"/>
            <a:pathLst>
              <a:path w="140334" h="43179">
                <a:moveTo>
                  <a:pt x="0" y="0"/>
                </a:moveTo>
                <a:lnTo>
                  <a:pt x="42671" y="42671"/>
                </a:lnTo>
                <a:lnTo>
                  <a:pt x="140207" y="42671"/>
                </a:lnTo>
              </a:path>
            </a:pathLst>
          </a:custGeom>
          <a:ln w="9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7" name="object 157"/>
          <p:cNvSpPr/>
          <p:nvPr/>
        </p:nvSpPr>
        <p:spPr>
          <a:xfrm>
            <a:off x="16070977" y="7758683"/>
            <a:ext cx="242490" cy="0"/>
          </a:xfrm>
          <a:custGeom>
            <a:avLst/>
            <a:gdLst/>
            <a:ahLst/>
            <a:cxnLst/>
            <a:rect l="l" t="t" r="r" b="b"/>
            <a:pathLst>
              <a:path w="105409">
                <a:moveTo>
                  <a:pt x="0" y="0"/>
                </a:moveTo>
                <a:lnTo>
                  <a:pt x="105155" y="0"/>
                </a:lnTo>
              </a:path>
            </a:pathLst>
          </a:custGeom>
          <a:ln w="9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8" name="object 158"/>
          <p:cNvSpPr/>
          <p:nvPr/>
        </p:nvSpPr>
        <p:spPr>
          <a:xfrm>
            <a:off x="12435375" y="7965948"/>
            <a:ext cx="390030" cy="169545"/>
          </a:xfrm>
          <a:custGeom>
            <a:avLst/>
            <a:gdLst/>
            <a:ahLst/>
            <a:cxnLst/>
            <a:rect l="l" t="t" r="r" b="b"/>
            <a:pathLst>
              <a:path w="169545" h="169545">
                <a:moveTo>
                  <a:pt x="83819" y="1523"/>
                </a:moveTo>
                <a:lnTo>
                  <a:pt x="0" y="169164"/>
                </a:lnTo>
                <a:lnTo>
                  <a:pt x="169164" y="169164"/>
                </a:lnTo>
                <a:lnTo>
                  <a:pt x="83819" y="1523"/>
                </a:lnTo>
                <a:close/>
              </a:path>
              <a:path w="169545" h="169545">
                <a:moveTo>
                  <a:pt x="0" y="0"/>
                </a:moveTo>
                <a:lnTo>
                  <a:pt x="167639" y="0"/>
                </a:lnTo>
              </a:path>
            </a:pathLst>
          </a:custGeom>
          <a:ln w="9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9" name="object 159"/>
          <p:cNvSpPr/>
          <p:nvPr/>
        </p:nvSpPr>
        <p:spPr>
          <a:xfrm>
            <a:off x="13374951" y="7967471"/>
            <a:ext cx="385647" cy="167640"/>
          </a:xfrm>
          <a:custGeom>
            <a:avLst/>
            <a:gdLst/>
            <a:ahLst/>
            <a:cxnLst/>
            <a:rect l="l" t="t" r="r" b="b"/>
            <a:pathLst>
              <a:path w="167639" h="167640">
                <a:moveTo>
                  <a:pt x="85343" y="0"/>
                </a:moveTo>
                <a:lnTo>
                  <a:pt x="0" y="167640"/>
                </a:lnTo>
                <a:lnTo>
                  <a:pt x="167639" y="167640"/>
                </a:lnTo>
                <a:lnTo>
                  <a:pt x="85343" y="0"/>
                </a:lnTo>
                <a:close/>
              </a:path>
            </a:pathLst>
          </a:custGeom>
          <a:ln w="9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pic>
        <p:nvPicPr>
          <p:cNvPr id="160" name="object 160"/>
          <p:cNvPicPr/>
          <p:nvPr/>
        </p:nvPicPr>
        <p:blipFill>
          <a:blip r:embed="rId31" cstate="print"/>
          <a:stretch>
            <a:fillRect/>
          </a:stretch>
        </p:blipFill>
        <p:spPr>
          <a:xfrm>
            <a:off x="13970949" y="8331707"/>
            <a:ext cx="722212" cy="414528"/>
          </a:xfrm>
          <a:prstGeom prst="rect">
            <a:avLst/>
          </a:prstGeom>
        </p:spPr>
      </p:pic>
      <p:sp>
        <p:nvSpPr>
          <p:cNvPr id="161" name="object 161"/>
          <p:cNvSpPr/>
          <p:nvPr/>
        </p:nvSpPr>
        <p:spPr>
          <a:xfrm>
            <a:off x="13374951" y="7965947"/>
            <a:ext cx="385647" cy="0"/>
          </a:xfrm>
          <a:custGeom>
            <a:avLst/>
            <a:gdLst/>
            <a:ahLst/>
            <a:cxnLst/>
            <a:rect l="l" t="t" r="r" b="b"/>
            <a:pathLst>
              <a:path w="167639">
                <a:moveTo>
                  <a:pt x="0" y="0"/>
                </a:moveTo>
                <a:lnTo>
                  <a:pt x="167639" y="0"/>
                </a:lnTo>
              </a:path>
            </a:pathLst>
          </a:custGeom>
          <a:ln w="9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2" name="object 162"/>
          <p:cNvSpPr/>
          <p:nvPr/>
        </p:nvSpPr>
        <p:spPr>
          <a:xfrm>
            <a:off x="11499303" y="7490459"/>
            <a:ext cx="385647" cy="645160"/>
          </a:xfrm>
          <a:custGeom>
            <a:avLst/>
            <a:gdLst/>
            <a:ahLst/>
            <a:cxnLst/>
            <a:rect l="l" t="t" r="r" b="b"/>
            <a:pathLst>
              <a:path w="167639" h="645159">
                <a:moveTo>
                  <a:pt x="82296" y="477011"/>
                </a:moveTo>
                <a:lnTo>
                  <a:pt x="0" y="644651"/>
                </a:lnTo>
                <a:lnTo>
                  <a:pt x="167640" y="644651"/>
                </a:lnTo>
                <a:lnTo>
                  <a:pt x="82296" y="477011"/>
                </a:lnTo>
                <a:close/>
              </a:path>
              <a:path w="167639" h="645159">
                <a:moveTo>
                  <a:pt x="0" y="475487"/>
                </a:moveTo>
                <a:lnTo>
                  <a:pt x="166116" y="475487"/>
                </a:lnTo>
              </a:path>
              <a:path w="167639" h="645159">
                <a:moveTo>
                  <a:pt x="80772" y="475487"/>
                </a:moveTo>
                <a:lnTo>
                  <a:pt x="80772" y="0"/>
                </a:lnTo>
              </a:path>
            </a:pathLst>
          </a:custGeom>
          <a:ln w="9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3" name="object 163"/>
          <p:cNvSpPr/>
          <p:nvPr/>
        </p:nvSpPr>
        <p:spPr>
          <a:xfrm>
            <a:off x="12628195" y="7490460"/>
            <a:ext cx="0" cy="475615"/>
          </a:xfrm>
          <a:custGeom>
            <a:avLst/>
            <a:gdLst/>
            <a:ahLst/>
            <a:cxnLst/>
            <a:rect l="l" t="t" r="r" b="b"/>
            <a:pathLst>
              <a:path h="475615">
                <a:moveTo>
                  <a:pt x="0" y="475487"/>
                </a:moveTo>
                <a:lnTo>
                  <a:pt x="0" y="0"/>
                </a:lnTo>
              </a:path>
            </a:pathLst>
          </a:custGeom>
          <a:ln w="9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4" name="object 164"/>
          <p:cNvSpPr/>
          <p:nvPr/>
        </p:nvSpPr>
        <p:spPr>
          <a:xfrm>
            <a:off x="13564266" y="7490460"/>
            <a:ext cx="0" cy="475615"/>
          </a:xfrm>
          <a:custGeom>
            <a:avLst/>
            <a:gdLst/>
            <a:ahLst/>
            <a:cxnLst/>
            <a:rect l="l" t="t" r="r" b="b"/>
            <a:pathLst>
              <a:path h="475615">
                <a:moveTo>
                  <a:pt x="0" y="475487"/>
                </a:moveTo>
                <a:lnTo>
                  <a:pt x="0" y="0"/>
                </a:lnTo>
              </a:path>
            </a:pathLst>
          </a:custGeom>
          <a:ln w="9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5" name="object 165"/>
          <p:cNvSpPr/>
          <p:nvPr/>
        </p:nvSpPr>
        <p:spPr>
          <a:xfrm>
            <a:off x="10791114" y="7616952"/>
            <a:ext cx="1349766" cy="43180"/>
          </a:xfrm>
          <a:custGeom>
            <a:avLst/>
            <a:gdLst/>
            <a:ahLst/>
            <a:cxnLst/>
            <a:rect l="l" t="t" r="r" b="b"/>
            <a:pathLst>
              <a:path w="586739" h="43179">
                <a:moveTo>
                  <a:pt x="0" y="42671"/>
                </a:moveTo>
                <a:lnTo>
                  <a:pt x="32003" y="0"/>
                </a:lnTo>
                <a:lnTo>
                  <a:pt x="586740" y="0"/>
                </a:lnTo>
              </a:path>
            </a:pathLst>
          </a:custGeom>
          <a:ln w="9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6" name="object 166"/>
          <p:cNvSpPr/>
          <p:nvPr/>
        </p:nvSpPr>
        <p:spPr>
          <a:xfrm>
            <a:off x="10791114" y="7839455"/>
            <a:ext cx="2763806" cy="43180"/>
          </a:xfrm>
          <a:custGeom>
            <a:avLst/>
            <a:gdLst/>
            <a:ahLst/>
            <a:cxnLst/>
            <a:rect l="l" t="t" r="r" b="b"/>
            <a:pathLst>
              <a:path w="1201420" h="43179">
                <a:moveTo>
                  <a:pt x="0" y="0"/>
                </a:moveTo>
                <a:lnTo>
                  <a:pt x="33527" y="42672"/>
                </a:lnTo>
                <a:lnTo>
                  <a:pt x="1200911" y="42672"/>
                </a:lnTo>
              </a:path>
            </a:pathLst>
          </a:custGeom>
          <a:ln w="9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7" name="object 167"/>
          <p:cNvSpPr/>
          <p:nvPr/>
        </p:nvSpPr>
        <p:spPr>
          <a:xfrm>
            <a:off x="10854217" y="7616952"/>
            <a:ext cx="2216009" cy="699770"/>
          </a:xfrm>
          <a:custGeom>
            <a:avLst/>
            <a:gdLst/>
            <a:ahLst/>
            <a:cxnLst/>
            <a:rect l="l" t="t" r="r" b="b"/>
            <a:pathLst>
              <a:path w="963295" h="699770">
                <a:moveTo>
                  <a:pt x="0" y="135635"/>
                </a:moveTo>
                <a:lnTo>
                  <a:pt x="963167" y="135635"/>
                </a:lnTo>
              </a:path>
              <a:path w="963295" h="699770">
                <a:moveTo>
                  <a:pt x="559308" y="0"/>
                </a:moveTo>
                <a:lnTo>
                  <a:pt x="559308" y="699516"/>
                </a:lnTo>
              </a:path>
              <a:path w="963295" h="699770">
                <a:moveTo>
                  <a:pt x="963167" y="138683"/>
                </a:moveTo>
                <a:lnTo>
                  <a:pt x="963167" y="699516"/>
                </a:lnTo>
              </a:path>
            </a:pathLst>
          </a:custGeom>
          <a:ln w="9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grpSp>
        <p:nvGrpSpPr>
          <p:cNvPr id="168" name="object 168"/>
          <p:cNvGrpSpPr/>
          <p:nvPr/>
        </p:nvGrpSpPr>
        <p:grpSpPr>
          <a:xfrm>
            <a:off x="9441349" y="8212835"/>
            <a:ext cx="1178854" cy="477520"/>
            <a:chOff x="4104132" y="8212835"/>
            <a:chExt cx="512445" cy="477520"/>
          </a:xfrm>
        </p:grpSpPr>
        <p:sp>
          <p:nvSpPr>
            <p:cNvPr id="169" name="object 169"/>
            <p:cNvSpPr/>
            <p:nvPr/>
          </p:nvSpPr>
          <p:spPr>
            <a:xfrm>
              <a:off x="4587240" y="8356092"/>
              <a:ext cx="24765" cy="48895"/>
            </a:xfrm>
            <a:custGeom>
              <a:avLst/>
              <a:gdLst/>
              <a:ahLst/>
              <a:cxnLst/>
              <a:rect l="l" t="t" r="r" b="b"/>
              <a:pathLst>
                <a:path w="24764" h="48895">
                  <a:moveTo>
                    <a:pt x="0" y="0"/>
                  </a:moveTo>
                  <a:lnTo>
                    <a:pt x="0" y="48768"/>
                  </a:lnTo>
                  <a:lnTo>
                    <a:pt x="8953" y="46886"/>
                  </a:lnTo>
                  <a:lnTo>
                    <a:pt x="16763" y="41719"/>
                  </a:lnTo>
                  <a:lnTo>
                    <a:pt x="22288" y="33980"/>
                  </a:lnTo>
                  <a:lnTo>
                    <a:pt x="24384" y="24384"/>
                  </a:lnTo>
                  <a:lnTo>
                    <a:pt x="22288" y="14787"/>
                  </a:lnTo>
                  <a:lnTo>
                    <a:pt x="16763" y="7048"/>
                  </a:lnTo>
                  <a:lnTo>
                    <a:pt x="8953" y="1881"/>
                  </a:lnTo>
                  <a:lnTo>
                    <a:pt x="0" y="0"/>
                  </a:lnTo>
                </a:path>
              </a:pathLst>
            </a:custGeom>
            <a:ln w="9144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70" name="object 170"/>
            <p:cNvSpPr/>
            <p:nvPr/>
          </p:nvSpPr>
          <p:spPr>
            <a:xfrm>
              <a:off x="4108704" y="8217407"/>
              <a:ext cx="475615" cy="335280"/>
            </a:xfrm>
            <a:custGeom>
              <a:avLst/>
              <a:gdLst/>
              <a:ahLst/>
              <a:cxnLst/>
              <a:rect l="l" t="t" r="r" b="b"/>
              <a:pathLst>
                <a:path w="475614" h="335279">
                  <a:moveTo>
                    <a:pt x="0" y="335280"/>
                  </a:moveTo>
                  <a:lnTo>
                    <a:pt x="475488" y="335280"/>
                  </a:lnTo>
                  <a:lnTo>
                    <a:pt x="475488" y="0"/>
                  </a:lnTo>
                  <a:lnTo>
                    <a:pt x="0" y="0"/>
                  </a:lnTo>
                  <a:lnTo>
                    <a:pt x="0" y="335280"/>
                  </a:lnTo>
                  <a:close/>
                </a:path>
              </a:pathLst>
            </a:custGeom>
            <a:ln w="9144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171" name="object 171"/>
            <p:cNvPicPr/>
            <p:nvPr/>
          </p:nvPicPr>
          <p:blipFill>
            <a:blip r:embed="rId32" cstate="print"/>
            <a:stretch>
              <a:fillRect/>
            </a:stretch>
          </p:blipFill>
          <p:spPr>
            <a:xfrm>
              <a:off x="4155948" y="8241792"/>
              <a:ext cx="384065" cy="80771"/>
            </a:xfrm>
            <a:prstGeom prst="rect">
              <a:avLst/>
            </a:prstGeom>
          </p:spPr>
        </p:pic>
        <p:pic>
          <p:nvPicPr>
            <p:cNvPr id="172" name="object 172"/>
            <p:cNvPicPr/>
            <p:nvPr/>
          </p:nvPicPr>
          <p:blipFill>
            <a:blip r:embed="rId33" cstate="print"/>
            <a:stretch>
              <a:fillRect/>
            </a:stretch>
          </p:blipFill>
          <p:spPr>
            <a:xfrm>
              <a:off x="4181856" y="8346948"/>
              <a:ext cx="341375" cy="342900"/>
            </a:xfrm>
            <a:prstGeom prst="rect">
              <a:avLst/>
            </a:prstGeom>
          </p:spPr>
        </p:pic>
        <p:pic>
          <p:nvPicPr>
            <p:cNvPr id="173" name="object 173"/>
            <p:cNvPicPr/>
            <p:nvPr/>
          </p:nvPicPr>
          <p:blipFill>
            <a:blip r:embed="rId34" cstate="print"/>
            <a:stretch>
              <a:fillRect/>
            </a:stretch>
          </p:blipFill>
          <p:spPr>
            <a:xfrm>
              <a:off x="4233672" y="8452104"/>
              <a:ext cx="257555" cy="237744"/>
            </a:xfrm>
            <a:prstGeom prst="rect">
              <a:avLst/>
            </a:prstGeom>
          </p:spPr>
        </p:pic>
      </p:grpSp>
      <p:grpSp>
        <p:nvGrpSpPr>
          <p:cNvPr id="174" name="object 174"/>
          <p:cNvGrpSpPr/>
          <p:nvPr/>
        </p:nvGrpSpPr>
        <p:grpSpPr>
          <a:xfrm>
            <a:off x="11636032" y="8130541"/>
            <a:ext cx="1977903" cy="104139"/>
            <a:chOff x="5058156" y="8130540"/>
            <a:chExt cx="859790" cy="104139"/>
          </a:xfrm>
        </p:grpSpPr>
        <p:sp>
          <p:nvSpPr>
            <p:cNvPr id="175" name="object 175"/>
            <p:cNvSpPr/>
            <p:nvPr/>
          </p:nvSpPr>
          <p:spPr>
            <a:xfrm>
              <a:off x="5081016" y="8135112"/>
              <a:ext cx="815340" cy="78105"/>
            </a:xfrm>
            <a:custGeom>
              <a:avLst/>
              <a:gdLst/>
              <a:ahLst/>
              <a:cxnLst/>
              <a:rect l="l" t="t" r="r" b="b"/>
              <a:pathLst>
                <a:path w="815339" h="78104">
                  <a:moveTo>
                    <a:pt x="0" y="0"/>
                  </a:moveTo>
                  <a:lnTo>
                    <a:pt x="0" y="77723"/>
                  </a:lnTo>
                  <a:lnTo>
                    <a:pt x="815339" y="73151"/>
                  </a:lnTo>
                  <a:lnTo>
                    <a:pt x="815339" y="0"/>
                  </a:lnTo>
                </a:path>
                <a:path w="815339" h="78104">
                  <a:moveTo>
                    <a:pt x="413003" y="0"/>
                  </a:moveTo>
                  <a:lnTo>
                    <a:pt x="413003" y="70103"/>
                  </a:lnTo>
                </a:path>
              </a:pathLst>
            </a:custGeom>
            <a:ln w="9144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76" name="object 176"/>
            <p:cNvSpPr/>
            <p:nvPr/>
          </p:nvSpPr>
          <p:spPr>
            <a:xfrm>
              <a:off x="5062728" y="8191499"/>
              <a:ext cx="38100" cy="38100"/>
            </a:xfrm>
            <a:custGeom>
              <a:avLst/>
              <a:gdLst/>
              <a:ahLst/>
              <a:cxnLst/>
              <a:rect l="l" t="t" r="r" b="b"/>
              <a:pathLst>
                <a:path w="38100" h="38100">
                  <a:moveTo>
                    <a:pt x="18288" y="38100"/>
                  </a:moveTo>
                  <a:lnTo>
                    <a:pt x="10929" y="36504"/>
                  </a:lnTo>
                  <a:lnTo>
                    <a:pt x="5143" y="32194"/>
                  </a:lnTo>
                  <a:lnTo>
                    <a:pt x="1357" y="25884"/>
                  </a:lnTo>
                  <a:lnTo>
                    <a:pt x="0" y="18288"/>
                  </a:lnTo>
                  <a:lnTo>
                    <a:pt x="1357" y="10929"/>
                  </a:lnTo>
                  <a:lnTo>
                    <a:pt x="5143" y="5143"/>
                  </a:lnTo>
                  <a:lnTo>
                    <a:pt x="10929" y="1357"/>
                  </a:lnTo>
                  <a:lnTo>
                    <a:pt x="18288" y="0"/>
                  </a:lnTo>
                  <a:lnTo>
                    <a:pt x="25884" y="1357"/>
                  </a:lnTo>
                  <a:lnTo>
                    <a:pt x="32194" y="5143"/>
                  </a:lnTo>
                  <a:lnTo>
                    <a:pt x="36504" y="10929"/>
                  </a:lnTo>
                  <a:lnTo>
                    <a:pt x="38100" y="18288"/>
                  </a:lnTo>
                  <a:lnTo>
                    <a:pt x="36504" y="25884"/>
                  </a:lnTo>
                  <a:lnTo>
                    <a:pt x="32194" y="32194"/>
                  </a:lnTo>
                  <a:lnTo>
                    <a:pt x="25884" y="36504"/>
                  </a:lnTo>
                  <a:lnTo>
                    <a:pt x="18288" y="3810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77" name="object 177"/>
            <p:cNvSpPr/>
            <p:nvPr/>
          </p:nvSpPr>
          <p:spPr>
            <a:xfrm>
              <a:off x="5062728" y="8191499"/>
              <a:ext cx="38100" cy="38100"/>
            </a:xfrm>
            <a:custGeom>
              <a:avLst/>
              <a:gdLst/>
              <a:ahLst/>
              <a:cxnLst/>
              <a:rect l="l" t="t" r="r" b="b"/>
              <a:pathLst>
                <a:path w="38100" h="38100">
                  <a:moveTo>
                    <a:pt x="0" y="18288"/>
                  </a:moveTo>
                  <a:lnTo>
                    <a:pt x="1357" y="10929"/>
                  </a:lnTo>
                  <a:lnTo>
                    <a:pt x="5143" y="5143"/>
                  </a:lnTo>
                  <a:lnTo>
                    <a:pt x="10929" y="1357"/>
                  </a:lnTo>
                  <a:lnTo>
                    <a:pt x="18288" y="0"/>
                  </a:lnTo>
                  <a:lnTo>
                    <a:pt x="25884" y="1357"/>
                  </a:lnTo>
                  <a:lnTo>
                    <a:pt x="32194" y="5143"/>
                  </a:lnTo>
                  <a:lnTo>
                    <a:pt x="36504" y="10929"/>
                  </a:lnTo>
                  <a:lnTo>
                    <a:pt x="38100" y="18288"/>
                  </a:lnTo>
                  <a:lnTo>
                    <a:pt x="36504" y="25884"/>
                  </a:lnTo>
                  <a:lnTo>
                    <a:pt x="32194" y="32194"/>
                  </a:lnTo>
                  <a:lnTo>
                    <a:pt x="25884" y="36504"/>
                  </a:lnTo>
                  <a:lnTo>
                    <a:pt x="18288" y="38100"/>
                  </a:lnTo>
                  <a:lnTo>
                    <a:pt x="10929" y="36504"/>
                  </a:lnTo>
                  <a:lnTo>
                    <a:pt x="5143" y="32194"/>
                  </a:lnTo>
                  <a:lnTo>
                    <a:pt x="1357" y="25884"/>
                  </a:lnTo>
                  <a:lnTo>
                    <a:pt x="0" y="18288"/>
                  </a:lnTo>
                </a:path>
              </a:pathLst>
            </a:custGeom>
            <a:ln w="9144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78" name="object 178"/>
            <p:cNvSpPr/>
            <p:nvPr/>
          </p:nvSpPr>
          <p:spPr>
            <a:xfrm>
              <a:off x="5875020" y="8191499"/>
              <a:ext cx="38100" cy="38100"/>
            </a:xfrm>
            <a:custGeom>
              <a:avLst/>
              <a:gdLst/>
              <a:ahLst/>
              <a:cxnLst/>
              <a:rect l="l" t="t" r="r" b="b"/>
              <a:pathLst>
                <a:path w="38100" h="38100">
                  <a:moveTo>
                    <a:pt x="19812" y="38100"/>
                  </a:moveTo>
                  <a:lnTo>
                    <a:pt x="12215" y="36504"/>
                  </a:lnTo>
                  <a:lnTo>
                    <a:pt x="5905" y="32194"/>
                  </a:lnTo>
                  <a:lnTo>
                    <a:pt x="1595" y="25884"/>
                  </a:lnTo>
                  <a:lnTo>
                    <a:pt x="0" y="18288"/>
                  </a:lnTo>
                  <a:lnTo>
                    <a:pt x="1595" y="10929"/>
                  </a:lnTo>
                  <a:lnTo>
                    <a:pt x="5905" y="5143"/>
                  </a:lnTo>
                  <a:lnTo>
                    <a:pt x="12215" y="1357"/>
                  </a:lnTo>
                  <a:lnTo>
                    <a:pt x="19812" y="0"/>
                  </a:lnTo>
                  <a:lnTo>
                    <a:pt x="27170" y="1357"/>
                  </a:lnTo>
                  <a:lnTo>
                    <a:pt x="32956" y="5143"/>
                  </a:lnTo>
                  <a:lnTo>
                    <a:pt x="36742" y="10929"/>
                  </a:lnTo>
                  <a:lnTo>
                    <a:pt x="38100" y="18288"/>
                  </a:lnTo>
                  <a:lnTo>
                    <a:pt x="36742" y="25884"/>
                  </a:lnTo>
                  <a:lnTo>
                    <a:pt x="32956" y="32194"/>
                  </a:lnTo>
                  <a:lnTo>
                    <a:pt x="27170" y="36504"/>
                  </a:lnTo>
                  <a:lnTo>
                    <a:pt x="19812" y="3810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79" name="object 179"/>
            <p:cNvSpPr/>
            <p:nvPr/>
          </p:nvSpPr>
          <p:spPr>
            <a:xfrm>
              <a:off x="5875020" y="8191499"/>
              <a:ext cx="38100" cy="38100"/>
            </a:xfrm>
            <a:custGeom>
              <a:avLst/>
              <a:gdLst/>
              <a:ahLst/>
              <a:cxnLst/>
              <a:rect l="l" t="t" r="r" b="b"/>
              <a:pathLst>
                <a:path w="38100" h="38100">
                  <a:moveTo>
                    <a:pt x="0" y="18288"/>
                  </a:moveTo>
                  <a:lnTo>
                    <a:pt x="1595" y="10929"/>
                  </a:lnTo>
                  <a:lnTo>
                    <a:pt x="5905" y="5143"/>
                  </a:lnTo>
                  <a:lnTo>
                    <a:pt x="12215" y="1357"/>
                  </a:lnTo>
                  <a:lnTo>
                    <a:pt x="19812" y="0"/>
                  </a:lnTo>
                  <a:lnTo>
                    <a:pt x="27170" y="1357"/>
                  </a:lnTo>
                  <a:lnTo>
                    <a:pt x="32956" y="5143"/>
                  </a:lnTo>
                  <a:lnTo>
                    <a:pt x="36742" y="10929"/>
                  </a:lnTo>
                  <a:lnTo>
                    <a:pt x="38100" y="18288"/>
                  </a:lnTo>
                  <a:lnTo>
                    <a:pt x="36742" y="25884"/>
                  </a:lnTo>
                  <a:lnTo>
                    <a:pt x="32956" y="32194"/>
                  </a:lnTo>
                  <a:lnTo>
                    <a:pt x="27170" y="36504"/>
                  </a:lnTo>
                  <a:lnTo>
                    <a:pt x="19812" y="38100"/>
                  </a:lnTo>
                  <a:lnTo>
                    <a:pt x="12215" y="36504"/>
                  </a:lnTo>
                  <a:lnTo>
                    <a:pt x="5905" y="32194"/>
                  </a:lnTo>
                  <a:lnTo>
                    <a:pt x="1595" y="25884"/>
                  </a:lnTo>
                  <a:lnTo>
                    <a:pt x="0" y="18288"/>
                  </a:lnTo>
                </a:path>
              </a:pathLst>
            </a:custGeom>
            <a:ln w="9144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pic>
        <p:nvPicPr>
          <p:cNvPr id="180" name="object 180"/>
          <p:cNvPicPr/>
          <p:nvPr/>
        </p:nvPicPr>
        <p:blipFill>
          <a:blip r:embed="rId35" cstate="print"/>
          <a:stretch>
            <a:fillRect/>
          </a:stretch>
        </p:blipFill>
        <p:spPr>
          <a:xfrm>
            <a:off x="11934032" y="8316467"/>
            <a:ext cx="424212" cy="211836"/>
          </a:xfrm>
          <a:prstGeom prst="rect">
            <a:avLst/>
          </a:prstGeom>
        </p:spPr>
      </p:pic>
      <p:pic>
        <p:nvPicPr>
          <p:cNvPr id="181" name="object 181"/>
          <p:cNvPicPr/>
          <p:nvPr/>
        </p:nvPicPr>
        <p:blipFill>
          <a:blip r:embed="rId36" cstate="print"/>
          <a:stretch>
            <a:fillRect/>
          </a:stretch>
        </p:blipFill>
        <p:spPr>
          <a:xfrm>
            <a:off x="12870105" y="8316467"/>
            <a:ext cx="420704" cy="211836"/>
          </a:xfrm>
          <a:prstGeom prst="rect">
            <a:avLst/>
          </a:prstGeom>
        </p:spPr>
      </p:pic>
      <p:grpSp>
        <p:nvGrpSpPr>
          <p:cNvPr id="182" name="object 182"/>
          <p:cNvGrpSpPr/>
          <p:nvPr/>
        </p:nvGrpSpPr>
        <p:grpSpPr>
          <a:xfrm>
            <a:off x="13778129" y="8316468"/>
            <a:ext cx="428010" cy="108585"/>
            <a:chOff x="5989320" y="8316467"/>
            <a:chExt cx="186055" cy="108585"/>
          </a:xfrm>
        </p:grpSpPr>
        <p:sp>
          <p:nvSpPr>
            <p:cNvPr id="183" name="object 183"/>
            <p:cNvSpPr/>
            <p:nvPr/>
          </p:nvSpPr>
          <p:spPr>
            <a:xfrm>
              <a:off x="5993892" y="8321039"/>
              <a:ext cx="177165" cy="99060"/>
            </a:xfrm>
            <a:custGeom>
              <a:avLst/>
              <a:gdLst/>
              <a:ahLst/>
              <a:cxnLst/>
              <a:rect l="l" t="t" r="r" b="b"/>
              <a:pathLst>
                <a:path w="177164" h="99059">
                  <a:moveTo>
                    <a:pt x="0" y="99060"/>
                  </a:moveTo>
                  <a:lnTo>
                    <a:pt x="176783" y="99060"/>
                  </a:lnTo>
                  <a:lnTo>
                    <a:pt x="176783" y="0"/>
                  </a:lnTo>
                  <a:lnTo>
                    <a:pt x="0" y="0"/>
                  </a:lnTo>
                  <a:lnTo>
                    <a:pt x="0" y="99060"/>
                  </a:lnTo>
                  <a:close/>
                </a:path>
              </a:pathLst>
            </a:custGeom>
            <a:ln w="9144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184" name="object 184"/>
            <p:cNvPicPr/>
            <p:nvPr/>
          </p:nvPicPr>
          <p:blipFill>
            <a:blip r:embed="rId37" cstate="print"/>
            <a:stretch>
              <a:fillRect/>
            </a:stretch>
          </p:blipFill>
          <p:spPr>
            <a:xfrm>
              <a:off x="6056376" y="8368283"/>
              <a:ext cx="50291" cy="24383"/>
            </a:xfrm>
            <a:prstGeom prst="rect">
              <a:avLst/>
            </a:prstGeom>
          </p:spPr>
        </p:pic>
      </p:grpSp>
      <p:sp>
        <p:nvSpPr>
          <p:cNvPr id="185" name="object 185"/>
          <p:cNvSpPr/>
          <p:nvPr/>
        </p:nvSpPr>
        <p:spPr>
          <a:xfrm>
            <a:off x="14419702" y="8321040"/>
            <a:ext cx="403177" cy="99060"/>
          </a:xfrm>
          <a:custGeom>
            <a:avLst/>
            <a:gdLst/>
            <a:ahLst/>
            <a:cxnLst/>
            <a:rect l="l" t="t" r="r" b="b"/>
            <a:pathLst>
              <a:path w="175260" h="99059">
                <a:moveTo>
                  <a:pt x="0" y="99060"/>
                </a:moveTo>
                <a:lnTo>
                  <a:pt x="175259" y="99060"/>
                </a:lnTo>
                <a:lnTo>
                  <a:pt x="175259" y="0"/>
                </a:lnTo>
                <a:lnTo>
                  <a:pt x="0" y="0"/>
                </a:lnTo>
                <a:lnTo>
                  <a:pt x="0" y="99060"/>
                </a:lnTo>
                <a:close/>
              </a:path>
            </a:pathLst>
          </a:custGeom>
          <a:ln w="9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6" name="object 186"/>
          <p:cNvSpPr/>
          <p:nvPr/>
        </p:nvSpPr>
        <p:spPr>
          <a:xfrm>
            <a:off x="14609020" y="8281416"/>
            <a:ext cx="631059" cy="236220"/>
          </a:xfrm>
          <a:custGeom>
            <a:avLst/>
            <a:gdLst/>
            <a:ahLst/>
            <a:cxnLst/>
            <a:rect l="l" t="t" r="r" b="b"/>
            <a:pathLst>
              <a:path w="274320" h="236220">
                <a:moveTo>
                  <a:pt x="225552" y="170687"/>
                </a:moveTo>
                <a:lnTo>
                  <a:pt x="225552" y="6096"/>
                </a:lnTo>
              </a:path>
              <a:path w="274320" h="236220">
                <a:moveTo>
                  <a:pt x="185928" y="202691"/>
                </a:moveTo>
                <a:lnTo>
                  <a:pt x="263652" y="202691"/>
                </a:lnTo>
              </a:path>
              <a:path w="274320" h="236220">
                <a:moveTo>
                  <a:pt x="199644" y="236219"/>
                </a:moveTo>
                <a:lnTo>
                  <a:pt x="249936" y="236219"/>
                </a:lnTo>
              </a:path>
              <a:path w="274320" h="236220">
                <a:moveTo>
                  <a:pt x="173736" y="170687"/>
                </a:moveTo>
                <a:lnTo>
                  <a:pt x="274320" y="170687"/>
                </a:lnTo>
              </a:path>
              <a:path w="274320" h="236220">
                <a:moveTo>
                  <a:pt x="0" y="38100"/>
                </a:moveTo>
                <a:lnTo>
                  <a:pt x="0" y="0"/>
                </a:lnTo>
                <a:lnTo>
                  <a:pt x="225552" y="0"/>
                </a:lnTo>
              </a:path>
            </a:pathLst>
          </a:custGeom>
          <a:ln w="9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pic>
        <p:nvPicPr>
          <p:cNvPr id="187" name="object 187"/>
          <p:cNvPicPr/>
          <p:nvPr/>
        </p:nvPicPr>
        <p:blipFill>
          <a:blip r:embed="rId38" cstate="print"/>
          <a:stretch>
            <a:fillRect/>
          </a:stretch>
        </p:blipFill>
        <p:spPr>
          <a:xfrm>
            <a:off x="12249561" y="8968741"/>
            <a:ext cx="2093025" cy="80771"/>
          </a:xfrm>
          <a:prstGeom prst="rect">
            <a:avLst/>
          </a:prstGeom>
        </p:spPr>
      </p:pic>
      <p:grpSp>
        <p:nvGrpSpPr>
          <p:cNvPr id="188" name="object 188"/>
          <p:cNvGrpSpPr/>
          <p:nvPr/>
        </p:nvGrpSpPr>
        <p:grpSpPr>
          <a:xfrm>
            <a:off x="9441349" y="7123177"/>
            <a:ext cx="5859210" cy="1931035"/>
            <a:chOff x="4104132" y="7123176"/>
            <a:chExt cx="2546985" cy="1931035"/>
          </a:xfrm>
        </p:grpSpPr>
        <p:pic>
          <p:nvPicPr>
            <p:cNvPr id="189" name="object 189"/>
            <p:cNvPicPr/>
            <p:nvPr/>
          </p:nvPicPr>
          <p:blipFill>
            <a:blip r:embed="rId39" cstate="print"/>
            <a:stretch>
              <a:fillRect/>
            </a:stretch>
          </p:blipFill>
          <p:spPr>
            <a:xfrm>
              <a:off x="4379975" y="7123176"/>
              <a:ext cx="2270760" cy="1699260"/>
            </a:xfrm>
            <a:prstGeom prst="rect">
              <a:avLst/>
            </a:prstGeom>
          </p:spPr>
        </p:pic>
        <p:pic>
          <p:nvPicPr>
            <p:cNvPr id="190" name="object 190"/>
            <p:cNvPicPr/>
            <p:nvPr/>
          </p:nvPicPr>
          <p:blipFill>
            <a:blip r:embed="rId40" cstate="print"/>
            <a:stretch>
              <a:fillRect/>
            </a:stretch>
          </p:blipFill>
          <p:spPr>
            <a:xfrm>
              <a:off x="4497324" y="8825484"/>
              <a:ext cx="286511" cy="62991"/>
            </a:xfrm>
            <a:prstGeom prst="rect">
              <a:avLst/>
            </a:prstGeom>
          </p:spPr>
        </p:pic>
        <p:pic>
          <p:nvPicPr>
            <p:cNvPr id="191" name="object 191"/>
            <p:cNvPicPr/>
            <p:nvPr/>
          </p:nvPicPr>
          <p:blipFill>
            <a:blip r:embed="rId41" cstate="print"/>
            <a:stretch>
              <a:fillRect/>
            </a:stretch>
          </p:blipFill>
          <p:spPr>
            <a:xfrm>
              <a:off x="4482083" y="8930639"/>
              <a:ext cx="323087" cy="62483"/>
            </a:xfrm>
            <a:prstGeom prst="rect">
              <a:avLst/>
            </a:prstGeom>
          </p:spPr>
        </p:pic>
        <p:pic>
          <p:nvPicPr>
            <p:cNvPr id="192" name="object 192"/>
            <p:cNvPicPr/>
            <p:nvPr/>
          </p:nvPicPr>
          <p:blipFill>
            <a:blip r:embed="rId42" cstate="print"/>
            <a:stretch>
              <a:fillRect/>
            </a:stretch>
          </p:blipFill>
          <p:spPr>
            <a:xfrm>
              <a:off x="4107180" y="8767572"/>
              <a:ext cx="249935" cy="79247"/>
            </a:xfrm>
            <a:prstGeom prst="rect">
              <a:avLst/>
            </a:prstGeom>
          </p:spPr>
        </p:pic>
        <p:pic>
          <p:nvPicPr>
            <p:cNvPr id="193" name="object 193"/>
            <p:cNvPicPr/>
            <p:nvPr/>
          </p:nvPicPr>
          <p:blipFill>
            <a:blip r:embed="rId43" cstate="print"/>
            <a:stretch>
              <a:fillRect/>
            </a:stretch>
          </p:blipFill>
          <p:spPr>
            <a:xfrm>
              <a:off x="4116324" y="8871204"/>
              <a:ext cx="224027" cy="62991"/>
            </a:xfrm>
            <a:prstGeom prst="rect">
              <a:avLst/>
            </a:prstGeom>
          </p:spPr>
        </p:pic>
        <p:pic>
          <p:nvPicPr>
            <p:cNvPr id="194" name="object 194"/>
            <p:cNvPicPr/>
            <p:nvPr/>
          </p:nvPicPr>
          <p:blipFill>
            <a:blip r:embed="rId44" cstate="print"/>
            <a:stretch>
              <a:fillRect/>
            </a:stretch>
          </p:blipFill>
          <p:spPr>
            <a:xfrm>
              <a:off x="4104132" y="8973312"/>
              <a:ext cx="257556" cy="80771"/>
            </a:xfrm>
            <a:prstGeom prst="rect">
              <a:avLst/>
            </a:prstGeom>
          </p:spPr>
        </p:pic>
        <p:sp>
          <p:nvSpPr>
            <p:cNvPr id="195" name="object 195"/>
            <p:cNvSpPr/>
            <p:nvPr/>
          </p:nvSpPr>
          <p:spPr>
            <a:xfrm>
              <a:off x="4223003" y="8554212"/>
              <a:ext cx="0" cy="121920"/>
            </a:xfrm>
            <a:custGeom>
              <a:avLst/>
              <a:gdLst/>
              <a:ahLst/>
              <a:cxnLst/>
              <a:rect l="l" t="t" r="r" b="b"/>
              <a:pathLst>
                <a:path h="121920">
                  <a:moveTo>
                    <a:pt x="0" y="0"/>
                  </a:moveTo>
                  <a:lnTo>
                    <a:pt x="0" y="121919"/>
                  </a:lnTo>
                </a:path>
              </a:pathLst>
            </a:custGeom>
            <a:ln w="9144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96" name="object 196"/>
            <p:cNvSpPr/>
            <p:nvPr/>
          </p:nvSpPr>
          <p:spPr>
            <a:xfrm>
              <a:off x="4197096" y="8668512"/>
              <a:ext cx="53340" cy="81280"/>
            </a:xfrm>
            <a:custGeom>
              <a:avLst/>
              <a:gdLst/>
              <a:ahLst/>
              <a:cxnLst/>
              <a:rect l="l" t="t" r="r" b="b"/>
              <a:pathLst>
                <a:path w="53339" h="81279">
                  <a:moveTo>
                    <a:pt x="25907" y="80771"/>
                  </a:moveTo>
                  <a:lnTo>
                    <a:pt x="0" y="0"/>
                  </a:lnTo>
                  <a:lnTo>
                    <a:pt x="53339" y="0"/>
                  </a:lnTo>
                  <a:lnTo>
                    <a:pt x="25907" y="80771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97" name="object 197"/>
            <p:cNvSpPr/>
            <p:nvPr/>
          </p:nvSpPr>
          <p:spPr>
            <a:xfrm>
              <a:off x="4623816" y="8505444"/>
              <a:ext cx="67310" cy="291465"/>
            </a:xfrm>
            <a:custGeom>
              <a:avLst/>
              <a:gdLst/>
              <a:ahLst/>
              <a:cxnLst/>
              <a:rect l="l" t="t" r="r" b="b"/>
              <a:pathLst>
                <a:path w="67310" h="291465">
                  <a:moveTo>
                    <a:pt x="67056" y="291083"/>
                  </a:moveTo>
                  <a:lnTo>
                    <a:pt x="0" y="0"/>
                  </a:lnTo>
                </a:path>
              </a:pathLst>
            </a:custGeom>
            <a:ln w="9144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98" name="object 198"/>
            <p:cNvSpPr/>
            <p:nvPr/>
          </p:nvSpPr>
          <p:spPr>
            <a:xfrm>
              <a:off x="4599432" y="8433816"/>
              <a:ext cx="52069" cy="83820"/>
            </a:xfrm>
            <a:custGeom>
              <a:avLst/>
              <a:gdLst/>
              <a:ahLst/>
              <a:cxnLst/>
              <a:rect l="l" t="t" r="r" b="b"/>
              <a:pathLst>
                <a:path w="52070" h="83820">
                  <a:moveTo>
                    <a:pt x="0" y="83819"/>
                  </a:moveTo>
                  <a:lnTo>
                    <a:pt x="7619" y="0"/>
                  </a:lnTo>
                  <a:lnTo>
                    <a:pt x="51816" y="73151"/>
                  </a:lnTo>
                  <a:lnTo>
                    <a:pt x="0" y="83819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199" name="object 199"/>
            <p:cNvPicPr/>
            <p:nvPr/>
          </p:nvPicPr>
          <p:blipFill>
            <a:blip r:embed="rId45" cstate="print"/>
            <a:stretch>
              <a:fillRect/>
            </a:stretch>
          </p:blipFill>
          <p:spPr>
            <a:xfrm>
              <a:off x="4579619" y="8103107"/>
              <a:ext cx="160019" cy="187451"/>
            </a:xfrm>
            <a:prstGeom prst="rect">
              <a:avLst/>
            </a:prstGeom>
          </p:spPr>
        </p:pic>
        <p:sp>
          <p:nvSpPr>
            <p:cNvPr id="200" name="object 200"/>
            <p:cNvSpPr/>
            <p:nvPr/>
          </p:nvSpPr>
          <p:spPr>
            <a:xfrm>
              <a:off x="4745735" y="8189976"/>
              <a:ext cx="242570" cy="241300"/>
            </a:xfrm>
            <a:custGeom>
              <a:avLst/>
              <a:gdLst/>
              <a:ahLst/>
              <a:cxnLst/>
              <a:rect l="l" t="t" r="r" b="b"/>
              <a:pathLst>
                <a:path w="242570" h="241300">
                  <a:moveTo>
                    <a:pt x="0" y="0"/>
                  </a:moveTo>
                  <a:lnTo>
                    <a:pt x="242316" y="240791"/>
                  </a:lnTo>
                </a:path>
              </a:pathLst>
            </a:custGeom>
            <a:ln w="9144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01" name="object 201"/>
            <p:cNvSpPr/>
            <p:nvPr/>
          </p:nvSpPr>
          <p:spPr>
            <a:xfrm>
              <a:off x="4965192" y="8406384"/>
              <a:ext cx="74930" cy="76200"/>
            </a:xfrm>
            <a:custGeom>
              <a:avLst/>
              <a:gdLst/>
              <a:ahLst/>
              <a:cxnLst/>
              <a:rect l="l" t="t" r="r" b="b"/>
              <a:pathLst>
                <a:path w="74929" h="76200">
                  <a:moveTo>
                    <a:pt x="74675" y="76200"/>
                  </a:moveTo>
                  <a:lnTo>
                    <a:pt x="0" y="38100"/>
                  </a:lnTo>
                  <a:lnTo>
                    <a:pt x="38100" y="0"/>
                  </a:lnTo>
                  <a:lnTo>
                    <a:pt x="74675" y="7620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02" name="object 202"/>
            <p:cNvSpPr/>
            <p:nvPr/>
          </p:nvSpPr>
          <p:spPr>
            <a:xfrm>
              <a:off x="5029200" y="8535923"/>
              <a:ext cx="24765" cy="48895"/>
            </a:xfrm>
            <a:custGeom>
              <a:avLst/>
              <a:gdLst/>
              <a:ahLst/>
              <a:cxnLst/>
              <a:rect l="l" t="t" r="r" b="b"/>
              <a:pathLst>
                <a:path w="24764" h="48895">
                  <a:moveTo>
                    <a:pt x="24384" y="0"/>
                  </a:moveTo>
                  <a:lnTo>
                    <a:pt x="24384" y="48768"/>
                  </a:lnTo>
                  <a:lnTo>
                    <a:pt x="14787" y="46886"/>
                  </a:lnTo>
                  <a:lnTo>
                    <a:pt x="7048" y="41719"/>
                  </a:lnTo>
                  <a:lnTo>
                    <a:pt x="1881" y="33980"/>
                  </a:lnTo>
                  <a:lnTo>
                    <a:pt x="0" y="24384"/>
                  </a:lnTo>
                  <a:lnTo>
                    <a:pt x="1881" y="14787"/>
                  </a:lnTo>
                  <a:lnTo>
                    <a:pt x="7048" y="7048"/>
                  </a:lnTo>
                  <a:lnTo>
                    <a:pt x="14787" y="1881"/>
                  </a:lnTo>
                  <a:lnTo>
                    <a:pt x="24384" y="0"/>
                  </a:lnTo>
                </a:path>
              </a:pathLst>
            </a:custGeom>
            <a:ln w="9144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03" name="object 203"/>
            <p:cNvSpPr/>
            <p:nvPr/>
          </p:nvSpPr>
          <p:spPr>
            <a:xfrm>
              <a:off x="4610100" y="8380476"/>
              <a:ext cx="416559" cy="187960"/>
            </a:xfrm>
            <a:custGeom>
              <a:avLst/>
              <a:gdLst/>
              <a:ahLst/>
              <a:cxnLst/>
              <a:rect l="l" t="t" r="r" b="b"/>
              <a:pathLst>
                <a:path w="416560" h="187959">
                  <a:moveTo>
                    <a:pt x="12192" y="10668"/>
                  </a:moveTo>
                  <a:lnTo>
                    <a:pt x="4572" y="9144"/>
                  </a:lnTo>
                  <a:lnTo>
                    <a:pt x="1524" y="7620"/>
                  </a:lnTo>
                  <a:lnTo>
                    <a:pt x="0" y="4572"/>
                  </a:lnTo>
                  <a:lnTo>
                    <a:pt x="1524" y="1524"/>
                  </a:lnTo>
                  <a:lnTo>
                    <a:pt x="4572" y="0"/>
                  </a:lnTo>
                  <a:lnTo>
                    <a:pt x="13716" y="1524"/>
                  </a:lnTo>
                  <a:lnTo>
                    <a:pt x="16764" y="3048"/>
                  </a:lnTo>
                  <a:lnTo>
                    <a:pt x="18288" y="6096"/>
                  </a:lnTo>
                  <a:lnTo>
                    <a:pt x="15240" y="9144"/>
                  </a:lnTo>
                  <a:lnTo>
                    <a:pt x="12192" y="10668"/>
                  </a:lnTo>
                  <a:close/>
                </a:path>
                <a:path w="416560" h="187959">
                  <a:moveTo>
                    <a:pt x="39624" y="13716"/>
                  </a:moveTo>
                  <a:lnTo>
                    <a:pt x="33528" y="12192"/>
                  </a:lnTo>
                  <a:lnTo>
                    <a:pt x="30480" y="12192"/>
                  </a:lnTo>
                  <a:lnTo>
                    <a:pt x="27432" y="10668"/>
                  </a:lnTo>
                  <a:lnTo>
                    <a:pt x="25908" y="7620"/>
                  </a:lnTo>
                  <a:lnTo>
                    <a:pt x="27432" y="4572"/>
                  </a:lnTo>
                  <a:lnTo>
                    <a:pt x="32004" y="3048"/>
                  </a:lnTo>
                  <a:lnTo>
                    <a:pt x="33528" y="3048"/>
                  </a:lnTo>
                  <a:lnTo>
                    <a:pt x="41148" y="4572"/>
                  </a:lnTo>
                  <a:lnTo>
                    <a:pt x="42672" y="6096"/>
                  </a:lnTo>
                  <a:lnTo>
                    <a:pt x="44196" y="9144"/>
                  </a:lnTo>
                  <a:lnTo>
                    <a:pt x="42672" y="12192"/>
                  </a:lnTo>
                  <a:lnTo>
                    <a:pt x="39624" y="13716"/>
                  </a:lnTo>
                  <a:close/>
                </a:path>
                <a:path w="416560" h="187959">
                  <a:moveTo>
                    <a:pt x="68580" y="18288"/>
                  </a:moveTo>
                  <a:lnTo>
                    <a:pt x="65532" y="18288"/>
                  </a:lnTo>
                  <a:lnTo>
                    <a:pt x="62484" y="16764"/>
                  </a:lnTo>
                  <a:lnTo>
                    <a:pt x="56388" y="16764"/>
                  </a:lnTo>
                  <a:lnTo>
                    <a:pt x="53340" y="15240"/>
                  </a:lnTo>
                  <a:lnTo>
                    <a:pt x="53340" y="10668"/>
                  </a:lnTo>
                  <a:lnTo>
                    <a:pt x="54864" y="9144"/>
                  </a:lnTo>
                  <a:lnTo>
                    <a:pt x="57912" y="7620"/>
                  </a:lnTo>
                  <a:lnTo>
                    <a:pt x="64008" y="9144"/>
                  </a:lnTo>
                  <a:lnTo>
                    <a:pt x="67056" y="9144"/>
                  </a:lnTo>
                  <a:lnTo>
                    <a:pt x="70104" y="12192"/>
                  </a:lnTo>
                  <a:lnTo>
                    <a:pt x="70104" y="15240"/>
                  </a:lnTo>
                  <a:lnTo>
                    <a:pt x="68580" y="18288"/>
                  </a:lnTo>
                  <a:close/>
                </a:path>
                <a:path w="416560" h="187959">
                  <a:moveTo>
                    <a:pt x="94488" y="24384"/>
                  </a:moveTo>
                  <a:lnTo>
                    <a:pt x="89916" y="24384"/>
                  </a:lnTo>
                  <a:lnTo>
                    <a:pt x="82296" y="22860"/>
                  </a:lnTo>
                  <a:lnTo>
                    <a:pt x="79248" y="19812"/>
                  </a:lnTo>
                  <a:lnTo>
                    <a:pt x="79248" y="16764"/>
                  </a:lnTo>
                  <a:lnTo>
                    <a:pt x="80772" y="13716"/>
                  </a:lnTo>
                  <a:lnTo>
                    <a:pt x="83820" y="13716"/>
                  </a:lnTo>
                  <a:lnTo>
                    <a:pt x="92964" y="15240"/>
                  </a:lnTo>
                  <a:lnTo>
                    <a:pt x="92964" y="16764"/>
                  </a:lnTo>
                  <a:lnTo>
                    <a:pt x="96012" y="18288"/>
                  </a:lnTo>
                  <a:lnTo>
                    <a:pt x="96012" y="21336"/>
                  </a:lnTo>
                  <a:lnTo>
                    <a:pt x="94488" y="24384"/>
                  </a:lnTo>
                  <a:close/>
                </a:path>
                <a:path w="416560" h="187959">
                  <a:moveTo>
                    <a:pt x="118872" y="33528"/>
                  </a:moveTo>
                  <a:lnTo>
                    <a:pt x="115824" y="33528"/>
                  </a:lnTo>
                  <a:lnTo>
                    <a:pt x="108204" y="30480"/>
                  </a:lnTo>
                  <a:lnTo>
                    <a:pt x="105156" y="28956"/>
                  </a:lnTo>
                  <a:lnTo>
                    <a:pt x="105156" y="24384"/>
                  </a:lnTo>
                  <a:lnTo>
                    <a:pt x="106680" y="22860"/>
                  </a:lnTo>
                  <a:lnTo>
                    <a:pt x="109728" y="21336"/>
                  </a:lnTo>
                  <a:lnTo>
                    <a:pt x="118872" y="24384"/>
                  </a:lnTo>
                  <a:lnTo>
                    <a:pt x="121920" y="27432"/>
                  </a:lnTo>
                  <a:lnTo>
                    <a:pt x="121920" y="30480"/>
                  </a:lnTo>
                  <a:lnTo>
                    <a:pt x="118872" y="33528"/>
                  </a:lnTo>
                  <a:close/>
                </a:path>
                <a:path w="416560" h="187959">
                  <a:moveTo>
                    <a:pt x="143256" y="44196"/>
                  </a:moveTo>
                  <a:lnTo>
                    <a:pt x="140208" y="44196"/>
                  </a:lnTo>
                  <a:lnTo>
                    <a:pt x="132588" y="39624"/>
                  </a:lnTo>
                  <a:lnTo>
                    <a:pt x="129540" y="38100"/>
                  </a:lnTo>
                  <a:lnTo>
                    <a:pt x="129540" y="33528"/>
                  </a:lnTo>
                  <a:lnTo>
                    <a:pt x="132588" y="32004"/>
                  </a:lnTo>
                  <a:lnTo>
                    <a:pt x="135636" y="32004"/>
                  </a:lnTo>
                  <a:lnTo>
                    <a:pt x="143256" y="35052"/>
                  </a:lnTo>
                  <a:lnTo>
                    <a:pt x="146304" y="38100"/>
                  </a:lnTo>
                  <a:lnTo>
                    <a:pt x="146304" y="41148"/>
                  </a:lnTo>
                  <a:lnTo>
                    <a:pt x="143256" y="44196"/>
                  </a:lnTo>
                  <a:close/>
                </a:path>
                <a:path w="416560" h="187959">
                  <a:moveTo>
                    <a:pt x="166115" y="56388"/>
                  </a:moveTo>
                  <a:lnTo>
                    <a:pt x="163067" y="56388"/>
                  </a:lnTo>
                  <a:lnTo>
                    <a:pt x="155448" y="51816"/>
                  </a:lnTo>
                  <a:lnTo>
                    <a:pt x="153924" y="48768"/>
                  </a:lnTo>
                  <a:lnTo>
                    <a:pt x="153924" y="45720"/>
                  </a:lnTo>
                  <a:lnTo>
                    <a:pt x="156972" y="44196"/>
                  </a:lnTo>
                  <a:lnTo>
                    <a:pt x="160020" y="44196"/>
                  </a:lnTo>
                  <a:lnTo>
                    <a:pt x="167640" y="48768"/>
                  </a:lnTo>
                  <a:lnTo>
                    <a:pt x="169164" y="51816"/>
                  </a:lnTo>
                  <a:lnTo>
                    <a:pt x="169164" y="54864"/>
                  </a:lnTo>
                  <a:lnTo>
                    <a:pt x="166115" y="56388"/>
                  </a:lnTo>
                  <a:close/>
                </a:path>
                <a:path w="416560" h="187959">
                  <a:moveTo>
                    <a:pt x="187452" y="71628"/>
                  </a:moveTo>
                  <a:lnTo>
                    <a:pt x="184403" y="71628"/>
                  </a:lnTo>
                  <a:lnTo>
                    <a:pt x="178308" y="65532"/>
                  </a:lnTo>
                  <a:lnTo>
                    <a:pt x="176784" y="59436"/>
                  </a:lnTo>
                  <a:lnTo>
                    <a:pt x="179832" y="57912"/>
                  </a:lnTo>
                  <a:lnTo>
                    <a:pt x="182879" y="59436"/>
                  </a:lnTo>
                  <a:lnTo>
                    <a:pt x="187452" y="62484"/>
                  </a:lnTo>
                  <a:lnTo>
                    <a:pt x="190500" y="64008"/>
                  </a:lnTo>
                  <a:lnTo>
                    <a:pt x="192024" y="67056"/>
                  </a:lnTo>
                  <a:lnTo>
                    <a:pt x="190500" y="70104"/>
                  </a:lnTo>
                  <a:lnTo>
                    <a:pt x="187452" y="71628"/>
                  </a:lnTo>
                  <a:close/>
                </a:path>
                <a:path w="416560" h="187959">
                  <a:moveTo>
                    <a:pt x="205740" y="91440"/>
                  </a:moveTo>
                  <a:lnTo>
                    <a:pt x="202691" y="89916"/>
                  </a:lnTo>
                  <a:lnTo>
                    <a:pt x="198120" y="83820"/>
                  </a:lnTo>
                  <a:lnTo>
                    <a:pt x="196596" y="80772"/>
                  </a:lnTo>
                  <a:lnTo>
                    <a:pt x="196596" y="76200"/>
                  </a:lnTo>
                  <a:lnTo>
                    <a:pt x="201167" y="74676"/>
                  </a:lnTo>
                  <a:lnTo>
                    <a:pt x="204215" y="76200"/>
                  </a:lnTo>
                  <a:lnTo>
                    <a:pt x="204215" y="77724"/>
                  </a:lnTo>
                  <a:lnTo>
                    <a:pt x="210312" y="83820"/>
                  </a:lnTo>
                  <a:lnTo>
                    <a:pt x="210312" y="86868"/>
                  </a:lnTo>
                  <a:lnTo>
                    <a:pt x="208788" y="89916"/>
                  </a:lnTo>
                  <a:lnTo>
                    <a:pt x="205740" y="91440"/>
                  </a:lnTo>
                  <a:close/>
                </a:path>
                <a:path w="416560" h="187959">
                  <a:moveTo>
                    <a:pt x="220979" y="112776"/>
                  </a:moveTo>
                  <a:lnTo>
                    <a:pt x="217932" y="111252"/>
                  </a:lnTo>
                  <a:lnTo>
                    <a:pt x="213360" y="103632"/>
                  </a:lnTo>
                  <a:lnTo>
                    <a:pt x="213360" y="100584"/>
                  </a:lnTo>
                  <a:lnTo>
                    <a:pt x="214884" y="97536"/>
                  </a:lnTo>
                  <a:lnTo>
                    <a:pt x="217932" y="96012"/>
                  </a:lnTo>
                  <a:lnTo>
                    <a:pt x="220979" y="99060"/>
                  </a:lnTo>
                  <a:lnTo>
                    <a:pt x="225552" y="105156"/>
                  </a:lnTo>
                  <a:lnTo>
                    <a:pt x="227076" y="109728"/>
                  </a:lnTo>
                  <a:lnTo>
                    <a:pt x="220979" y="112776"/>
                  </a:lnTo>
                  <a:close/>
                </a:path>
                <a:path w="416560" h="187959">
                  <a:moveTo>
                    <a:pt x="240791" y="132588"/>
                  </a:moveTo>
                  <a:lnTo>
                    <a:pt x="234696" y="132588"/>
                  </a:lnTo>
                  <a:lnTo>
                    <a:pt x="228600" y="124968"/>
                  </a:lnTo>
                  <a:lnTo>
                    <a:pt x="228600" y="121920"/>
                  </a:lnTo>
                  <a:lnTo>
                    <a:pt x="230124" y="118872"/>
                  </a:lnTo>
                  <a:lnTo>
                    <a:pt x="233172" y="118872"/>
                  </a:lnTo>
                  <a:lnTo>
                    <a:pt x="236220" y="120396"/>
                  </a:lnTo>
                  <a:lnTo>
                    <a:pt x="240791" y="126492"/>
                  </a:lnTo>
                  <a:lnTo>
                    <a:pt x="242315" y="129540"/>
                  </a:lnTo>
                  <a:lnTo>
                    <a:pt x="240791" y="132588"/>
                  </a:lnTo>
                  <a:close/>
                </a:path>
                <a:path w="416560" h="187959">
                  <a:moveTo>
                    <a:pt x="259079" y="152400"/>
                  </a:moveTo>
                  <a:lnTo>
                    <a:pt x="254508" y="152400"/>
                  </a:lnTo>
                  <a:lnTo>
                    <a:pt x="254508" y="150876"/>
                  </a:lnTo>
                  <a:lnTo>
                    <a:pt x="248412" y="146304"/>
                  </a:lnTo>
                  <a:lnTo>
                    <a:pt x="246888" y="143256"/>
                  </a:lnTo>
                  <a:lnTo>
                    <a:pt x="246888" y="140208"/>
                  </a:lnTo>
                  <a:lnTo>
                    <a:pt x="249936" y="138684"/>
                  </a:lnTo>
                  <a:lnTo>
                    <a:pt x="252984" y="138684"/>
                  </a:lnTo>
                  <a:lnTo>
                    <a:pt x="254508" y="140208"/>
                  </a:lnTo>
                  <a:lnTo>
                    <a:pt x="259079" y="143256"/>
                  </a:lnTo>
                  <a:lnTo>
                    <a:pt x="260603" y="144780"/>
                  </a:lnTo>
                  <a:lnTo>
                    <a:pt x="262128" y="147828"/>
                  </a:lnTo>
                  <a:lnTo>
                    <a:pt x="262128" y="150876"/>
                  </a:lnTo>
                  <a:lnTo>
                    <a:pt x="259079" y="152400"/>
                  </a:lnTo>
                  <a:close/>
                </a:path>
                <a:path w="416560" h="187959">
                  <a:moveTo>
                    <a:pt x="283464" y="164592"/>
                  </a:moveTo>
                  <a:lnTo>
                    <a:pt x="278891" y="164592"/>
                  </a:lnTo>
                  <a:lnTo>
                    <a:pt x="275844" y="163068"/>
                  </a:lnTo>
                  <a:lnTo>
                    <a:pt x="271272" y="161544"/>
                  </a:lnTo>
                  <a:lnTo>
                    <a:pt x="268224" y="158496"/>
                  </a:lnTo>
                  <a:lnTo>
                    <a:pt x="271272" y="152400"/>
                  </a:lnTo>
                  <a:lnTo>
                    <a:pt x="275844" y="152400"/>
                  </a:lnTo>
                  <a:lnTo>
                    <a:pt x="280415" y="155448"/>
                  </a:lnTo>
                  <a:lnTo>
                    <a:pt x="283464" y="156972"/>
                  </a:lnTo>
                  <a:lnTo>
                    <a:pt x="284988" y="158496"/>
                  </a:lnTo>
                  <a:lnTo>
                    <a:pt x="284988" y="163068"/>
                  </a:lnTo>
                  <a:lnTo>
                    <a:pt x="283464" y="164592"/>
                  </a:lnTo>
                  <a:close/>
                </a:path>
                <a:path w="416560" h="187959">
                  <a:moveTo>
                    <a:pt x="307848" y="173736"/>
                  </a:moveTo>
                  <a:lnTo>
                    <a:pt x="304800" y="173736"/>
                  </a:lnTo>
                  <a:lnTo>
                    <a:pt x="297179" y="170687"/>
                  </a:lnTo>
                  <a:lnTo>
                    <a:pt x="294132" y="169163"/>
                  </a:lnTo>
                  <a:lnTo>
                    <a:pt x="294132" y="166116"/>
                  </a:lnTo>
                  <a:lnTo>
                    <a:pt x="295655" y="163068"/>
                  </a:lnTo>
                  <a:lnTo>
                    <a:pt x="298703" y="163068"/>
                  </a:lnTo>
                  <a:lnTo>
                    <a:pt x="307848" y="166116"/>
                  </a:lnTo>
                  <a:lnTo>
                    <a:pt x="310896" y="167639"/>
                  </a:lnTo>
                  <a:lnTo>
                    <a:pt x="310896" y="170687"/>
                  </a:lnTo>
                  <a:lnTo>
                    <a:pt x="307848" y="173736"/>
                  </a:lnTo>
                  <a:close/>
                </a:path>
                <a:path w="416560" h="187959">
                  <a:moveTo>
                    <a:pt x="335280" y="179832"/>
                  </a:moveTo>
                  <a:lnTo>
                    <a:pt x="326135" y="179832"/>
                  </a:lnTo>
                  <a:lnTo>
                    <a:pt x="320040" y="176784"/>
                  </a:lnTo>
                  <a:lnTo>
                    <a:pt x="320040" y="173736"/>
                  </a:lnTo>
                  <a:lnTo>
                    <a:pt x="321564" y="170687"/>
                  </a:lnTo>
                  <a:lnTo>
                    <a:pt x="324611" y="169163"/>
                  </a:lnTo>
                  <a:lnTo>
                    <a:pt x="333756" y="172212"/>
                  </a:lnTo>
                  <a:lnTo>
                    <a:pt x="336804" y="173736"/>
                  </a:lnTo>
                  <a:lnTo>
                    <a:pt x="336804" y="176784"/>
                  </a:lnTo>
                  <a:lnTo>
                    <a:pt x="335280" y="179832"/>
                  </a:lnTo>
                  <a:close/>
                </a:path>
                <a:path w="416560" h="187959">
                  <a:moveTo>
                    <a:pt x="361188" y="184404"/>
                  </a:moveTo>
                  <a:lnTo>
                    <a:pt x="348996" y="184404"/>
                  </a:lnTo>
                  <a:lnTo>
                    <a:pt x="345948" y="181356"/>
                  </a:lnTo>
                  <a:lnTo>
                    <a:pt x="345948" y="178308"/>
                  </a:lnTo>
                  <a:lnTo>
                    <a:pt x="347472" y="175260"/>
                  </a:lnTo>
                  <a:lnTo>
                    <a:pt x="359664" y="175260"/>
                  </a:lnTo>
                  <a:lnTo>
                    <a:pt x="362711" y="178308"/>
                  </a:lnTo>
                  <a:lnTo>
                    <a:pt x="362711" y="181356"/>
                  </a:lnTo>
                  <a:lnTo>
                    <a:pt x="361188" y="184404"/>
                  </a:lnTo>
                  <a:close/>
                </a:path>
                <a:path w="416560" h="187959">
                  <a:moveTo>
                    <a:pt x="385572" y="187451"/>
                  </a:moveTo>
                  <a:lnTo>
                    <a:pt x="381000" y="187451"/>
                  </a:lnTo>
                  <a:lnTo>
                    <a:pt x="376428" y="185927"/>
                  </a:lnTo>
                  <a:lnTo>
                    <a:pt x="373380" y="184404"/>
                  </a:lnTo>
                  <a:lnTo>
                    <a:pt x="371856" y="181356"/>
                  </a:lnTo>
                  <a:lnTo>
                    <a:pt x="373380" y="178308"/>
                  </a:lnTo>
                  <a:lnTo>
                    <a:pt x="385572" y="178308"/>
                  </a:lnTo>
                  <a:lnTo>
                    <a:pt x="388620" y="179832"/>
                  </a:lnTo>
                  <a:lnTo>
                    <a:pt x="390144" y="182880"/>
                  </a:lnTo>
                  <a:lnTo>
                    <a:pt x="388620" y="185927"/>
                  </a:lnTo>
                  <a:lnTo>
                    <a:pt x="385572" y="187451"/>
                  </a:lnTo>
                  <a:close/>
                </a:path>
                <a:path w="416560" h="187959">
                  <a:moveTo>
                    <a:pt x="403859" y="187451"/>
                  </a:moveTo>
                  <a:lnTo>
                    <a:pt x="400811" y="185927"/>
                  </a:lnTo>
                  <a:lnTo>
                    <a:pt x="399288" y="182880"/>
                  </a:lnTo>
                  <a:lnTo>
                    <a:pt x="400811" y="179832"/>
                  </a:lnTo>
                  <a:lnTo>
                    <a:pt x="403859" y="178308"/>
                  </a:lnTo>
                  <a:lnTo>
                    <a:pt x="408432" y="176784"/>
                  </a:lnTo>
                  <a:lnTo>
                    <a:pt x="411480" y="176784"/>
                  </a:lnTo>
                  <a:lnTo>
                    <a:pt x="414528" y="178308"/>
                  </a:lnTo>
                  <a:lnTo>
                    <a:pt x="416052" y="181356"/>
                  </a:lnTo>
                  <a:lnTo>
                    <a:pt x="416052" y="184404"/>
                  </a:lnTo>
                  <a:lnTo>
                    <a:pt x="413004" y="185927"/>
                  </a:lnTo>
                  <a:lnTo>
                    <a:pt x="408432" y="185927"/>
                  </a:lnTo>
                  <a:lnTo>
                    <a:pt x="403859" y="187451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04" name="object 204"/>
            <p:cNvSpPr/>
            <p:nvPr/>
          </p:nvSpPr>
          <p:spPr>
            <a:xfrm>
              <a:off x="5756148" y="8878823"/>
              <a:ext cx="74930" cy="73660"/>
            </a:xfrm>
            <a:custGeom>
              <a:avLst/>
              <a:gdLst/>
              <a:ahLst/>
              <a:cxnLst/>
              <a:rect l="l" t="t" r="r" b="b"/>
              <a:pathLst>
                <a:path w="74929" h="73659">
                  <a:moveTo>
                    <a:pt x="0" y="73152"/>
                  </a:moveTo>
                  <a:lnTo>
                    <a:pt x="74675" y="0"/>
                  </a:lnTo>
                </a:path>
              </a:pathLst>
            </a:custGeom>
            <a:ln w="9144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05" name="object 205"/>
            <p:cNvSpPr/>
            <p:nvPr/>
          </p:nvSpPr>
          <p:spPr>
            <a:xfrm>
              <a:off x="5469623" y="7734300"/>
              <a:ext cx="413384" cy="1169035"/>
            </a:xfrm>
            <a:custGeom>
              <a:avLst/>
              <a:gdLst/>
              <a:ahLst/>
              <a:cxnLst/>
              <a:rect l="l" t="t" r="r" b="b"/>
              <a:pathLst>
                <a:path w="413385" h="1169034">
                  <a:moveTo>
                    <a:pt x="38100" y="18288"/>
                  </a:moveTo>
                  <a:lnTo>
                    <a:pt x="36753" y="10934"/>
                  </a:lnTo>
                  <a:lnTo>
                    <a:pt x="32956" y="5143"/>
                  </a:lnTo>
                  <a:lnTo>
                    <a:pt x="27178" y="1358"/>
                  </a:lnTo>
                  <a:lnTo>
                    <a:pt x="19812" y="0"/>
                  </a:lnTo>
                  <a:lnTo>
                    <a:pt x="12217" y="1358"/>
                  </a:lnTo>
                  <a:lnTo>
                    <a:pt x="5905" y="5143"/>
                  </a:lnTo>
                  <a:lnTo>
                    <a:pt x="1600" y="10934"/>
                  </a:lnTo>
                  <a:lnTo>
                    <a:pt x="0" y="18288"/>
                  </a:lnTo>
                  <a:lnTo>
                    <a:pt x="1600" y="25895"/>
                  </a:lnTo>
                  <a:lnTo>
                    <a:pt x="5905" y="32194"/>
                  </a:lnTo>
                  <a:lnTo>
                    <a:pt x="12217" y="36512"/>
                  </a:lnTo>
                  <a:lnTo>
                    <a:pt x="19812" y="38100"/>
                  </a:lnTo>
                  <a:lnTo>
                    <a:pt x="27178" y="36512"/>
                  </a:lnTo>
                  <a:lnTo>
                    <a:pt x="32956" y="32194"/>
                  </a:lnTo>
                  <a:lnTo>
                    <a:pt x="36753" y="25895"/>
                  </a:lnTo>
                  <a:lnTo>
                    <a:pt x="38100" y="18288"/>
                  </a:lnTo>
                  <a:close/>
                </a:path>
                <a:path w="413385" h="1169034">
                  <a:moveTo>
                    <a:pt x="413004" y="1092708"/>
                  </a:moveTo>
                  <a:lnTo>
                    <a:pt x="336804" y="1130808"/>
                  </a:lnTo>
                  <a:lnTo>
                    <a:pt x="374904" y="1168908"/>
                  </a:lnTo>
                  <a:lnTo>
                    <a:pt x="413004" y="1092708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06" name="object 206"/>
            <p:cNvSpPr/>
            <p:nvPr/>
          </p:nvSpPr>
          <p:spPr>
            <a:xfrm>
              <a:off x="5469635" y="7734300"/>
              <a:ext cx="38100" cy="38100"/>
            </a:xfrm>
            <a:custGeom>
              <a:avLst/>
              <a:gdLst/>
              <a:ahLst/>
              <a:cxnLst/>
              <a:rect l="l" t="t" r="r" b="b"/>
              <a:pathLst>
                <a:path w="38100" h="38100">
                  <a:moveTo>
                    <a:pt x="0" y="18288"/>
                  </a:moveTo>
                  <a:lnTo>
                    <a:pt x="1595" y="10929"/>
                  </a:lnTo>
                  <a:lnTo>
                    <a:pt x="5905" y="5143"/>
                  </a:lnTo>
                  <a:lnTo>
                    <a:pt x="12215" y="1357"/>
                  </a:lnTo>
                  <a:lnTo>
                    <a:pt x="19812" y="0"/>
                  </a:lnTo>
                  <a:lnTo>
                    <a:pt x="27170" y="1357"/>
                  </a:lnTo>
                  <a:lnTo>
                    <a:pt x="32956" y="5143"/>
                  </a:lnTo>
                  <a:lnTo>
                    <a:pt x="36742" y="10929"/>
                  </a:lnTo>
                  <a:lnTo>
                    <a:pt x="38100" y="18288"/>
                  </a:lnTo>
                  <a:lnTo>
                    <a:pt x="36742" y="25884"/>
                  </a:lnTo>
                  <a:lnTo>
                    <a:pt x="32956" y="32194"/>
                  </a:lnTo>
                  <a:lnTo>
                    <a:pt x="27170" y="36504"/>
                  </a:lnTo>
                  <a:lnTo>
                    <a:pt x="19812" y="38100"/>
                  </a:lnTo>
                  <a:lnTo>
                    <a:pt x="12215" y="36504"/>
                  </a:lnTo>
                  <a:lnTo>
                    <a:pt x="5905" y="32194"/>
                  </a:lnTo>
                  <a:lnTo>
                    <a:pt x="1595" y="25884"/>
                  </a:lnTo>
                  <a:lnTo>
                    <a:pt x="0" y="18288"/>
                  </a:lnTo>
                </a:path>
              </a:pathLst>
            </a:custGeom>
            <a:ln w="9144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07" name="object 207"/>
            <p:cNvSpPr/>
            <p:nvPr/>
          </p:nvSpPr>
          <p:spPr>
            <a:xfrm>
              <a:off x="5474207" y="8191500"/>
              <a:ext cx="38100" cy="38100"/>
            </a:xfrm>
            <a:custGeom>
              <a:avLst/>
              <a:gdLst/>
              <a:ahLst/>
              <a:cxnLst/>
              <a:rect l="l" t="t" r="r" b="b"/>
              <a:pathLst>
                <a:path w="38100" h="38100">
                  <a:moveTo>
                    <a:pt x="19812" y="38100"/>
                  </a:moveTo>
                  <a:lnTo>
                    <a:pt x="12215" y="36504"/>
                  </a:lnTo>
                  <a:lnTo>
                    <a:pt x="5905" y="32194"/>
                  </a:lnTo>
                  <a:lnTo>
                    <a:pt x="1595" y="25884"/>
                  </a:lnTo>
                  <a:lnTo>
                    <a:pt x="0" y="18288"/>
                  </a:lnTo>
                  <a:lnTo>
                    <a:pt x="1595" y="10929"/>
                  </a:lnTo>
                  <a:lnTo>
                    <a:pt x="5905" y="5143"/>
                  </a:lnTo>
                  <a:lnTo>
                    <a:pt x="12215" y="1357"/>
                  </a:lnTo>
                  <a:lnTo>
                    <a:pt x="19812" y="0"/>
                  </a:lnTo>
                  <a:lnTo>
                    <a:pt x="27170" y="1357"/>
                  </a:lnTo>
                  <a:lnTo>
                    <a:pt x="32956" y="5143"/>
                  </a:lnTo>
                  <a:lnTo>
                    <a:pt x="36742" y="10929"/>
                  </a:lnTo>
                  <a:lnTo>
                    <a:pt x="38100" y="18288"/>
                  </a:lnTo>
                  <a:lnTo>
                    <a:pt x="36742" y="25884"/>
                  </a:lnTo>
                  <a:lnTo>
                    <a:pt x="32956" y="32194"/>
                  </a:lnTo>
                  <a:lnTo>
                    <a:pt x="27170" y="36504"/>
                  </a:lnTo>
                  <a:lnTo>
                    <a:pt x="19812" y="3810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08" name="object 208"/>
            <p:cNvSpPr/>
            <p:nvPr/>
          </p:nvSpPr>
          <p:spPr>
            <a:xfrm>
              <a:off x="5474207" y="8191500"/>
              <a:ext cx="38100" cy="38100"/>
            </a:xfrm>
            <a:custGeom>
              <a:avLst/>
              <a:gdLst/>
              <a:ahLst/>
              <a:cxnLst/>
              <a:rect l="l" t="t" r="r" b="b"/>
              <a:pathLst>
                <a:path w="38100" h="38100">
                  <a:moveTo>
                    <a:pt x="0" y="18288"/>
                  </a:moveTo>
                  <a:lnTo>
                    <a:pt x="1595" y="10929"/>
                  </a:lnTo>
                  <a:lnTo>
                    <a:pt x="5905" y="5143"/>
                  </a:lnTo>
                  <a:lnTo>
                    <a:pt x="12215" y="1357"/>
                  </a:lnTo>
                  <a:lnTo>
                    <a:pt x="19812" y="0"/>
                  </a:lnTo>
                  <a:lnTo>
                    <a:pt x="27170" y="1357"/>
                  </a:lnTo>
                  <a:lnTo>
                    <a:pt x="32956" y="5143"/>
                  </a:lnTo>
                  <a:lnTo>
                    <a:pt x="36742" y="10929"/>
                  </a:lnTo>
                  <a:lnTo>
                    <a:pt x="38100" y="18288"/>
                  </a:lnTo>
                  <a:lnTo>
                    <a:pt x="36742" y="25884"/>
                  </a:lnTo>
                  <a:lnTo>
                    <a:pt x="32956" y="32194"/>
                  </a:lnTo>
                  <a:lnTo>
                    <a:pt x="27170" y="36504"/>
                  </a:lnTo>
                  <a:lnTo>
                    <a:pt x="19812" y="38100"/>
                  </a:lnTo>
                  <a:lnTo>
                    <a:pt x="12215" y="36504"/>
                  </a:lnTo>
                  <a:lnTo>
                    <a:pt x="5905" y="32194"/>
                  </a:lnTo>
                  <a:lnTo>
                    <a:pt x="1595" y="25884"/>
                  </a:lnTo>
                  <a:lnTo>
                    <a:pt x="0" y="18288"/>
                  </a:lnTo>
                </a:path>
              </a:pathLst>
            </a:custGeom>
            <a:ln w="9144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209" name="object 209"/>
          <p:cNvSpPr txBox="1"/>
          <p:nvPr/>
        </p:nvSpPr>
        <p:spPr>
          <a:xfrm>
            <a:off x="1415188" y="349008"/>
            <a:ext cx="192824" cy="135935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sz="800" spc="10" dirty="0">
                <a:latin typeface="Microsoft Sans Serif"/>
                <a:cs typeface="Microsoft Sans Serif"/>
              </a:rPr>
              <a:t>2</a:t>
            </a:r>
            <a:endParaRPr sz="800">
              <a:latin typeface="Microsoft Sans Serif"/>
              <a:cs typeface="Microsoft Sans Serif"/>
            </a:endParaRPr>
          </a:p>
        </p:txBody>
      </p:sp>
      <p:sp>
        <p:nvSpPr>
          <p:cNvPr id="210" name="object 210"/>
          <p:cNvSpPr txBox="1"/>
          <p:nvPr/>
        </p:nvSpPr>
        <p:spPr>
          <a:xfrm>
            <a:off x="1415217" y="583535"/>
            <a:ext cx="7428094" cy="3353867"/>
          </a:xfrm>
          <a:prstGeom prst="rect">
            <a:avLst/>
          </a:prstGeom>
        </p:spPr>
        <p:txBody>
          <a:bodyPr vert="horz" wrap="square" lIns="0" tIns="71120" rIns="0" bIns="0" rtlCol="0">
            <a:spAutoFit/>
          </a:bodyPr>
          <a:lstStyle/>
          <a:p>
            <a:pPr marL="124460" indent="-112395">
              <a:lnSpc>
                <a:spcPct val="100000"/>
              </a:lnSpc>
              <a:spcBef>
                <a:spcPts val="560"/>
              </a:spcBef>
              <a:buAutoNum type="alphaUcPeriod" startAt="2"/>
              <a:tabLst>
                <a:tab pos="125095" algn="l"/>
              </a:tabLst>
            </a:pPr>
            <a:r>
              <a:rPr sz="750" spc="40" dirty="0">
                <a:latin typeface="Microsoft Sans Serif"/>
                <a:cs typeface="Microsoft Sans Serif"/>
              </a:rPr>
              <a:t>Método</a:t>
            </a:r>
            <a:r>
              <a:rPr sz="750" spc="-15" dirty="0">
                <a:latin typeface="Microsoft Sans Serif"/>
                <a:cs typeface="Microsoft Sans Serif"/>
              </a:rPr>
              <a:t> </a:t>
            </a:r>
            <a:r>
              <a:rPr sz="750" spc="20" dirty="0">
                <a:latin typeface="Microsoft Sans Serif"/>
                <a:cs typeface="Microsoft Sans Serif"/>
              </a:rPr>
              <a:t>del</a:t>
            </a:r>
            <a:r>
              <a:rPr sz="750" spc="-15" dirty="0">
                <a:latin typeface="Microsoft Sans Serif"/>
                <a:cs typeface="Microsoft Sans Serif"/>
              </a:rPr>
              <a:t> </a:t>
            </a:r>
            <a:r>
              <a:rPr sz="750" spc="25" dirty="0">
                <a:latin typeface="Microsoft Sans Serif"/>
                <a:cs typeface="Microsoft Sans Serif"/>
              </a:rPr>
              <a:t>divisor</a:t>
            </a:r>
            <a:r>
              <a:rPr sz="750" spc="-10" dirty="0">
                <a:latin typeface="Microsoft Sans Serif"/>
                <a:cs typeface="Microsoft Sans Serif"/>
              </a:rPr>
              <a:t> </a:t>
            </a:r>
            <a:r>
              <a:rPr sz="750" spc="25" dirty="0">
                <a:latin typeface="Microsoft Sans Serif"/>
                <a:cs typeface="Microsoft Sans Serif"/>
              </a:rPr>
              <a:t>de</a:t>
            </a:r>
            <a:r>
              <a:rPr sz="750" spc="-15" dirty="0">
                <a:latin typeface="Microsoft Sans Serif"/>
                <a:cs typeface="Microsoft Sans Serif"/>
              </a:rPr>
              <a:t> </a:t>
            </a:r>
            <a:r>
              <a:rPr sz="750" spc="20" dirty="0">
                <a:latin typeface="Microsoft Sans Serif"/>
                <a:cs typeface="Microsoft Sans Serif"/>
              </a:rPr>
              <a:t>voltaje</a:t>
            </a:r>
            <a:r>
              <a:rPr sz="750" spc="-15" dirty="0">
                <a:latin typeface="Microsoft Sans Serif"/>
                <a:cs typeface="Microsoft Sans Serif"/>
              </a:rPr>
              <a:t> </a:t>
            </a:r>
            <a:r>
              <a:rPr sz="750" spc="40" dirty="0">
                <a:latin typeface="Microsoft Sans Serif"/>
                <a:cs typeface="Microsoft Sans Serif"/>
              </a:rPr>
              <a:t>no</a:t>
            </a:r>
            <a:r>
              <a:rPr sz="750" spc="-10" dirty="0">
                <a:latin typeface="Microsoft Sans Serif"/>
                <a:cs typeface="Microsoft Sans Serif"/>
              </a:rPr>
              <a:t> </a:t>
            </a:r>
            <a:r>
              <a:rPr sz="750" spc="20" dirty="0">
                <a:latin typeface="Microsoft Sans Serif"/>
                <a:cs typeface="Microsoft Sans Serif"/>
              </a:rPr>
              <a:t>lineal</a:t>
            </a:r>
            <a:endParaRPr sz="750">
              <a:latin typeface="Microsoft Sans Serif"/>
              <a:cs typeface="Microsoft Sans Serif"/>
            </a:endParaRPr>
          </a:p>
          <a:p>
            <a:pPr marL="12700" marR="5715" indent="154940">
              <a:lnSpc>
                <a:spcPct val="125200"/>
              </a:lnSpc>
              <a:spcBef>
                <a:spcPts val="245"/>
              </a:spcBef>
            </a:pPr>
            <a:r>
              <a:rPr sz="800" spc="-15" dirty="0">
                <a:latin typeface="Microsoft Sans Serif"/>
                <a:cs typeface="Microsoft Sans Serif"/>
              </a:rPr>
              <a:t>La</a:t>
            </a:r>
            <a:r>
              <a:rPr sz="800" spc="-10" dirty="0">
                <a:latin typeface="Microsoft Sans Serif"/>
                <a:cs typeface="Microsoft Sans Serif"/>
              </a:rPr>
              <a:t> </a:t>
            </a:r>
            <a:r>
              <a:rPr sz="800" spc="40" dirty="0">
                <a:latin typeface="Microsoft Sans Serif"/>
                <a:cs typeface="Microsoft Sans Serif"/>
              </a:rPr>
              <a:t>figura</a:t>
            </a:r>
            <a:r>
              <a:rPr sz="800" spc="-5" dirty="0">
                <a:latin typeface="Microsoft Sans Serif"/>
                <a:cs typeface="Microsoft Sans Serif"/>
              </a:rPr>
              <a:t> </a:t>
            </a:r>
            <a:r>
              <a:rPr sz="800" spc="10" dirty="0">
                <a:latin typeface="Microsoft Sans Serif"/>
                <a:cs typeface="Microsoft Sans Serif"/>
              </a:rPr>
              <a:t>2</a:t>
            </a:r>
            <a:r>
              <a:rPr sz="800" spc="-5" dirty="0">
                <a:latin typeface="Microsoft Sans Serif"/>
                <a:cs typeface="Microsoft Sans Serif"/>
              </a:rPr>
              <a:t> </a:t>
            </a:r>
            <a:r>
              <a:rPr sz="800" spc="30" dirty="0">
                <a:latin typeface="Microsoft Sans Serif"/>
                <a:cs typeface="Microsoft Sans Serif"/>
              </a:rPr>
              <a:t>ilustra</a:t>
            </a:r>
            <a:r>
              <a:rPr sz="800" spc="-5" dirty="0">
                <a:latin typeface="Microsoft Sans Serif"/>
                <a:cs typeface="Microsoft Sans Serif"/>
              </a:rPr>
              <a:t> </a:t>
            </a:r>
            <a:r>
              <a:rPr sz="800" spc="50" dirty="0">
                <a:latin typeface="Microsoft Sans Serif"/>
                <a:cs typeface="Microsoft Sans Serif"/>
              </a:rPr>
              <a:t>otro</a:t>
            </a:r>
            <a:r>
              <a:rPr sz="800" spc="-5" dirty="0">
                <a:latin typeface="Microsoft Sans Serif"/>
                <a:cs typeface="Microsoft Sans Serif"/>
              </a:rPr>
              <a:t> </a:t>
            </a:r>
            <a:r>
              <a:rPr sz="800" spc="45" dirty="0">
                <a:latin typeface="Microsoft Sans Serif"/>
                <a:cs typeface="Microsoft Sans Serif"/>
              </a:rPr>
              <a:t>método</a:t>
            </a:r>
            <a:r>
              <a:rPr sz="800" spc="-5" dirty="0">
                <a:latin typeface="Microsoft Sans Serif"/>
                <a:cs typeface="Microsoft Sans Serif"/>
              </a:rPr>
              <a:t> </a:t>
            </a:r>
            <a:r>
              <a:rPr sz="800" spc="25" dirty="0">
                <a:latin typeface="Microsoft Sans Serif"/>
                <a:cs typeface="Microsoft Sans Serif"/>
              </a:rPr>
              <a:t>utilizado</a:t>
            </a:r>
            <a:r>
              <a:rPr sz="800" spc="-5" dirty="0">
                <a:latin typeface="Microsoft Sans Serif"/>
                <a:cs typeface="Microsoft Sans Serif"/>
              </a:rPr>
              <a:t> </a:t>
            </a:r>
            <a:r>
              <a:rPr sz="800" spc="25" dirty="0">
                <a:latin typeface="Microsoft Sans Serif"/>
                <a:cs typeface="Microsoft Sans Serif"/>
              </a:rPr>
              <a:t>para</a:t>
            </a:r>
            <a:r>
              <a:rPr sz="800" spc="-10" dirty="0">
                <a:latin typeface="Microsoft Sans Serif"/>
                <a:cs typeface="Microsoft Sans Serif"/>
              </a:rPr>
              <a:t> </a:t>
            </a:r>
            <a:r>
              <a:rPr sz="800" spc="30" dirty="0">
                <a:latin typeface="Microsoft Sans Serif"/>
                <a:cs typeface="Microsoft Sans Serif"/>
              </a:rPr>
              <a:t>detectar</a:t>
            </a:r>
            <a:r>
              <a:rPr sz="800" spc="-5" dirty="0">
                <a:latin typeface="Microsoft Sans Serif"/>
                <a:cs typeface="Microsoft Sans Serif"/>
              </a:rPr>
              <a:t> </a:t>
            </a:r>
            <a:r>
              <a:rPr sz="800" spc="30" dirty="0">
                <a:latin typeface="Microsoft Sans Serif"/>
                <a:cs typeface="Microsoft Sans Serif"/>
              </a:rPr>
              <a:t>tierras</a:t>
            </a:r>
            <a:r>
              <a:rPr sz="800" spc="-5" dirty="0">
                <a:latin typeface="Microsoft Sans Serif"/>
                <a:cs typeface="Microsoft Sans Serif"/>
              </a:rPr>
              <a:t> </a:t>
            </a:r>
            <a:r>
              <a:rPr sz="800" spc="25" dirty="0">
                <a:latin typeface="Microsoft Sans Serif"/>
                <a:cs typeface="Microsoft Sans Serif"/>
              </a:rPr>
              <a:t>de </a:t>
            </a:r>
            <a:r>
              <a:rPr sz="800" spc="-195" dirty="0">
                <a:latin typeface="Microsoft Sans Serif"/>
                <a:cs typeface="Microsoft Sans Serif"/>
              </a:rPr>
              <a:t> </a:t>
            </a:r>
            <a:r>
              <a:rPr sz="800" spc="20" dirty="0">
                <a:latin typeface="Microsoft Sans Serif"/>
                <a:cs typeface="Microsoft Sans Serif"/>
              </a:rPr>
              <a:t>circuitos </a:t>
            </a:r>
            <a:r>
              <a:rPr sz="800" spc="25" dirty="0">
                <a:latin typeface="Microsoft Sans Serif"/>
                <a:cs typeface="Microsoft Sans Serif"/>
              </a:rPr>
              <a:t>de </a:t>
            </a:r>
            <a:r>
              <a:rPr sz="800" spc="30" dirty="0">
                <a:latin typeface="Microsoft Sans Serif"/>
                <a:cs typeface="Microsoft Sans Serif"/>
              </a:rPr>
              <a:t>campo </a:t>
            </a:r>
            <a:r>
              <a:rPr sz="800" spc="25" dirty="0">
                <a:latin typeface="Microsoft Sans Serif"/>
                <a:cs typeface="Microsoft Sans Serif"/>
              </a:rPr>
              <a:t>en generadores </a:t>
            </a:r>
            <a:r>
              <a:rPr sz="800" spc="20" dirty="0">
                <a:latin typeface="Microsoft Sans Serif"/>
                <a:cs typeface="Microsoft Sans Serif"/>
              </a:rPr>
              <a:t>con </a:t>
            </a:r>
            <a:r>
              <a:rPr sz="800" spc="10" dirty="0">
                <a:latin typeface="Microsoft Sans Serif"/>
                <a:cs typeface="Microsoft Sans Serif"/>
              </a:rPr>
              <a:t>escobillas. </a:t>
            </a:r>
            <a:r>
              <a:rPr sz="800" spc="-10" dirty="0">
                <a:latin typeface="Microsoft Sans Serif"/>
                <a:cs typeface="Microsoft Sans Serif"/>
              </a:rPr>
              <a:t>Este </a:t>
            </a:r>
            <a:r>
              <a:rPr sz="800" spc="45" dirty="0">
                <a:latin typeface="Microsoft Sans Serif"/>
                <a:cs typeface="Microsoft Sans Serif"/>
              </a:rPr>
              <a:t>método </a:t>
            </a:r>
            <a:r>
              <a:rPr sz="800" spc="50" dirty="0">
                <a:latin typeface="Microsoft Sans Serif"/>
                <a:cs typeface="Microsoft Sans Serif"/>
              </a:rPr>
              <a:t> </a:t>
            </a:r>
            <a:r>
              <a:rPr sz="800" spc="20" dirty="0">
                <a:latin typeface="Microsoft Sans Serif"/>
                <a:cs typeface="Microsoft Sans Serif"/>
              </a:rPr>
              <a:t>utiliza </a:t>
            </a:r>
            <a:r>
              <a:rPr sz="800" spc="45" dirty="0">
                <a:latin typeface="Microsoft Sans Serif"/>
                <a:cs typeface="Microsoft Sans Serif"/>
              </a:rPr>
              <a:t>un </a:t>
            </a:r>
            <a:r>
              <a:rPr sz="800" spc="25" dirty="0">
                <a:latin typeface="Microsoft Sans Serif"/>
                <a:cs typeface="Microsoft Sans Serif"/>
              </a:rPr>
              <a:t>divisor de </a:t>
            </a:r>
            <a:r>
              <a:rPr sz="800" spc="20" dirty="0">
                <a:latin typeface="Microsoft Sans Serif"/>
                <a:cs typeface="Microsoft Sans Serif"/>
              </a:rPr>
              <a:t>voltaje </a:t>
            </a:r>
            <a:r>
              <a:rPr sz="800" spc="5" dirty="0">
                <a:latin typeface="Microsoft Sans Serif"/>
                <a:cs typeface="Microsoft Sans Serif"/>
              </a:rPr>
              <a:t>y </a:t>
            </a:r>
            <a:r>
              <a:rPr sz="800" spc="45" dirty="0">
                <a:latin typeface="Microsoft Sans Serif"/>
                <a:cs typeface="Microsoft Sans Serif"/>
              </a:rPr>
              <a:t>un </a:t>
            </a:r>
            <a:r>
              <a:rPr sz="800" spc="25" dirty="0">
                <a:latin typeface="Microsoft Sans Serif"/>
                <a:cs typeface="Microsoft Sans Serif"/>
              </a:rPr>
              <a:t>relé de </a:t>
            </a:r>
            <a:r>
              <a:rPr sz="800" spc="20" dirty="0">
                <a:latin typeface="Microsoft Sans Serif"/>
                <a:cs typeface="Microsoft Sans Serif"/>
              </a:rPr>
              <a:t>voltaje </a:t>
            </a:r>
            <a:r>
              <a:rPr sz="800" spc="15" dirty="0">
                <a:latin typeface="Microsoft Sans Serif"/>
                <a:cs typeface="Microsoft Sans Serif"/>
              </a:rPr>
              <a:t>sensible </a:t>
            </a:r>
            <a:r>
              <a:rPr sz="800" spc="35" dirty="0">
                <a:latin typeface="Microsoft Sans Serif"/>
                <a:cs typeface="Microsoft Sans Serif"/>
              </a:rPr>
              <a:t>entre </a:t>
            </a:r>
            <a:r>
              <a:rPr sz="800" spc="15" dirty="0">
                <a:latin typeface="Microsoft Sans Serif"/>
                <a:cs typeface="Microsoft Sans Serif"/>
              </a:rPr>
              <a:t>el </a:t>
            </a:r>
            <a:r>
              <a:rPr sz="800" spc="20" dirty="0">
                <a:latin typeface="Microsoft Sans Serif"/>
                <a:cs typeface="Microsoft Sans Serif"/>
              </a:rPr>
              <a:t> </a:t>
            </a:r>
            <a:r>
              <a:rPr sz="800" spc="50" dirty="0">
                <a:latin typeface="Microsoft Sans Serif"/>
                <a:cs typeface="Microsoft Sans Serif"/>
              </a:rPr>
              <a:t>punto </a:t>
            </a:r>
            <a:r>
              <a:rPr sz="800" spc="35" dirty="0">
                <a:latin typeface="Microsoft Sans Serif"/>
                <a:cs typeface="Microsoft Sans Serif"/>
              </a:rPr>
              <a:t>medio </a:t>
            </a:r>
            <a:r>
              <a:rPr sz="800" spc="25" dirty="0">
                <a:latin typeface="Microsoft Sans Serif"/>
                <a:cs typeface="Microsoft Sans Serif"/>
              </a:rPr>
              <a:t>del divisor </a:t>
            </a:r>
            <a:r>
              <a:rPr sz="800" spc="5" dirty="0">
                <a:latin typeface="Microsoft Sans Serif"/>
                <a:cs typeface="Microsoft Sans Serif"/>
              </a:rPr>
              <a:t>y </a:t>
            </a:r>
            <a:r>
              <a:rPr sz="800" spc="30" dirty="0">
                <a:latin typeface="Microsoft Sans Serif"/>
                <a:cs typeface="Microsoft Sans Serif"/>
              </a:rPr>
              <a:t>tierra. </a:t>
            </a:r>
            <a:r>
              <a:rPr sz="800" spc="-35" dirty="0">
                <a:latin typeface="Microsoft Sans Serif"/>
                <a:cs typeface="Microsoft Sans Serif"/>
              </a:rPr>
              <a:t>El </a:t>
            </a:r>
            <a:r>
              <a:rPr sz="800" spc="25" dirty="0">
                <a:latin typeface="Microsoft Sans Serif"/>
                <a:cs typeface="Microsoft Sans Serif"/>
              </a:rPr>
              <a:t>divisor de </a:t>
            </a:r>
            <a:r>
              <a:rPr sz="800" spc="20" dirty="0">
                <a:latin typeface="Microsoft Sans Serif"/>
                <a:cs typeface="Microsoft Sans Serif"/>
              </a:rPr>
              <a:t>voltaje consta </a:t>
            </a:r>
            <a:r>
              <a:rPr sz="800" spc="25" dirty="0">
                <a:latin typeface="Microsoft Sans Serif"/>
                <a:cs typeface="Microsoft Sans Serif"/>
              </a:rPr>
              <a:t>de </a:t>
            </a:r>
            <a:r>
              <a:rPr sz="800" spc="20" dirty="0">
                <a:latin typeface="Microsoft Sans Serif"/>
                <a:cs typeface="Microsoft Sans Serif"/>
              </a:rPr>
              <a:t>dos </a:t>
            </a:r>
            <a:r>
              <a:rPr sz="800" spc="-200" dirty="0">
                <a:latin typeface="Microsoft Sans Serif"/>
                <a:cs typeface="Microsoft Sans Serif"/>
              </a:rPr>
              <a:t> </a:t>
            </a:r>
            <a:r>
              <a:rPr sz="800" spc="10" dirty="0">
                <a:latin typeface="Microsoft Sans Serif"/>
                <a:cs typeface="Microsoft Sans Serif"/>
              </a:rPr>
              <a:t>resistencias </a:t>
            </a:r>
            <a:r>
              <a:rPr sz="800" spc="25" dirty="0">
                <a:latin typeface="Microsoft Sans Serif"/>
                <a:cs typeface="Microsoft Sans Serif"/>
              </a:rPr>
              <a:t>estándar </a:t>
            </a:r>
            <a:r>
              <a:rPr sz="800" spc="5" dirty="0">
                <a:latin typeface="Microsoft Sans Serif"/>
                <a:cs typeface="Microsoft Sans Serif"/>
              </a:rPr>
              <a:t>y </a:t>
            </a:r>
            <a:r>
              <a:rPr sz="800" spc="30" dirty="0">
                <a:latin typeface="Microsoft Sans Serif"/>
                <a:cs typeface="Microsoft Sans Serif"/>
              </a:rPr>
              <a:t>una </a:t>
            </a:r>
            <a:r>
              <a:rPr sz="800" spc="15" dirty="0">
                <a:latin typeface="Microsoft Sans Serif"/>
                <a:cs typeface="Microsoft Sans Serif"/>
              </a:rPr>
              <a:t>resistencia </a:t>
            </a:r>
            <a:r>
              <a:rPr sz="800" spc="40" dirty="0">
                <a:latin typeface="Microsoft Sans Serif"/>
                <a:cs typeface="Microsoft Sans Serif"/>
              </a:rPr>
              <a:t>no </a:t>
            </a:r>
            <a:r>
              <a:rPr sz="800" spc="15" dirty="0">
                <a:latin typeface="Microsoft Sans Serif"/>
                <a:cs typeface="Microsoft Sans Serif"/>
              </a:rPr>
              <a:t>lineal. </a:t>
            </a:r>
            <a:r>
              <a:rPr sz="800" spc="-45" dirty="0">
                <a:latin typeface="Microsoft Sans Serif"/>
                <a:cs typeface="Microsoft Sans Serif"/>
              </a:rPr>
              <a:t>Se</a:t>
            </a:r>
            <a:r>
              <a:rPr sz="800" spc="120" dirty="0">
                <a:latin typeface="Microsoft Sans Serif"/>
                <a:cs typeface="Microsoft Sans Serif"/>
              </a:rPr>
              <a:t> </a:t>
            </a:r>
            <a:r>
              <a:rPr sz="800" spc="10" dirty="0">
                <a:latin typeface="Microsoft Sans Serif"/>
                <a:cs typeface="Microsoft Sans Serif"/>
              </a:rPr>
              <a:t>aplica </a:t>
            </a:r>
            <a:r>
              <a:rPr sz="800" spc="45" dirty="0">
                <a:latin typeface="Microsoft Sans Serif"/>
                <a:cs typeface="Microsoft Sans Serif"/>
              </a:rPr>
              <a:t>un </a:t>
            </a:r>
            <a:r>
              <a:rPr sz="800" spc="50" dirty="0">
                <a:latin typeface="Microsoft Sans Serif"/>
                <a:cs typeface="Microsoft Sans Serif"/>
              </a:rPr>
              <a:t> </a:t>
            </a:r>
            <a:r>
              <a:rPr sz="800" spc="20" dirty="0">
                <a:latin typeface="Microsoft Sans Serif"/>
                <a:cs typeface="Microsoft Sans Serif"/>
              </a:rPr>
              <a:t>voltaje </a:t>
            </a:r>
            <a:r>
              <a:rPr sz="800" spc="40" dirty="0">
                <a:latin typeface="Microsoft Sans Serif"/>
                <a:cs typeface="Microsoft Sans Serif"/>
              </a:rPr>
              <a:t>máximo </a:t>
            </a:r>
            <a:r>
              <a:rPr sz="800" spc="10" dirty="0">
                <a:latin typeface="Microsoft Sans Serif"/>
                <a:cs typeface="Microsoft Sans Serif"/>
              </a:rPr>
              <a:t>al </a:t>
            </a:r>
            <a:r>
              <a:rPr sz="800" spc="25" dirty="0">
                <a:latin typeface="Microsoft Sans Serif"/>
                <a:cs typeface="Microsoft Sans Serif"/>
              </a:rPr>
              <a:t>relé </a:t>
            </a:r>
            <a:r>
              <a:rPr sz="800" spc="35" dirty="0">
                <a:latin typeface="Microsoft Sans Serif"/>
                <a:cs typeface="Microsoft Sans Serif"/>
              </a:rPr>
              <a:t>mediante </a:t>
            </a:r>
            <a:r>
              <a:rPr sz="800" spc="30" dirty="0">
                <a:latin typeface="Microsoft Sans Serif"/>
                <a:cs typeface="Microsoft Sans Serif"/>
              </a:rPr>
              <a:t>una </a:t>
            </a:r>
            <a:r>
              <a:rPr sz="800" spc="25" dirty="0">
                <a:latin typeface="Microsoft Sans Serif"/>
                <a:cs typeface="Microsoft Sans Serif"/>
              </a:rPr>
              <a:t>conexión </a:t>
            </a:r>
            <a:r>
              <a:rPr sz="800" dirty="0">
                <a:latin typeface="Microsoft Sans Serif"/>
                <a:cs typeface="Microsoft Sans Serif"/>
              </a:rPr>
              <a:t>a </a:t>
            </a:r>
            <a:r>
              <a:rPr sz="800" spc="35" dirty="0">
                <a:latin typeface="Microsoft Sans Serif"/>
                <a:cs typeface="Microsoft Sans Serif"/>
              </a:rPr>
              <a:t>tierra </a:t>
            </a:r>
            <a:r>
              <a:rPr sz="800" spc="25" dirty="0">
                <a:latin typeface="Microsoft Sans Serif"/>
                <a:cs typeface="Microsoft Sans Serif"/>
              </a:rPr>
              <a:t>en </a:t>
            </a:r>
            <a:r>
              <a:rPr sz="800" spc="15" dirty="0">
                <a:latin typeface="Microsoft Sans Serif"/>
                <a:cs typeface="Microsoft Sans Serif"/>
              </a:rPr>
              <a:t>el </a:t>
            </a:r>
            <a:r>
              <a:rPr sz="800" spc="25" dirty="0">
                <a:latin typeface="Microsoft Sans Serif"/>
                <a:cs typeface="Microsoft Sans Serif"/>
              </a:rPr>
              <a:t>lado </a:t>
            </a:r>
            <a:r>
              <a:rPr sz="800" spc="30" dirty="0">
                <a:latin typeface="Microsoft Sans Serif"/>
                <a:cs typeface="Microsoft Sans Serif"/>
              </a:rPr>
              <a:t> </a:t>
            </a:r>
            <a:r>
              <a:rPr sz="800" spc="25" dirty="0">
                <a:latin typeface="Microsoft Sans Serif"/>
                <a:cs typeface="Microsoft Sans Serif"/>
              </a:rPr>
              <a:t>positivo </a:t>
            </a:r>
            <a:r>
              <a:rPr sz="800" spc="35" dirty="0">
                <a:latin typeface="Microsoft Sans Serif"/>
                <a:cs typeface="Microsoft Sans Serif"/>
              </a:rPr>
              <a:t>o </a:t>
            </a:r>
            <a:r>
              <a:rPr sz="800" spc="30" dirty="0">
                <a:latin typeface="Microsoft Sans Serif"/>
                <a:cs typeface="Microsoft Sans Serif"/>
              </a:rPr>
              <a:t>negativo </a:t>
            </a:r>
            <a:r>
              <a:rPr sz="800" spc="25" dirty="0">
                <a:latin typeface="Microsoft Sans Serif"/>
                <a:cs typeface="Microsoft Sans Serif"/>
              </a:rPr>
              <a:t>del circuito de </a:t>
            </a:r>
            <a:r>
              <a:rPr sz="800" spc="20" dirty="0">
                <a:latin typeface="Microsoft Sans Serif"/>
                <a:cs typeface="Microsoft Sans Serif"/>
              </a:rPr>
              <a:t>campo. </a:t>
            </a:r>
            <a:r>
              <a:rPr sz="800" spc="-10" dirty="0">
                <a:latin typeface="Microsoft Sans Serif"/>
                <a:cs typeface="Microsoft Sans Serif"/>
              </a:rPr>
              <a:t>Sin </a:t>
            </a:r>
            <a:r>
              <a:rPr sz="800" spc="35" dirty="0">
                <a:latin typeface="Microsoft Sans Serif"/>
                <a:cs typeface="Microsoft Sans Serif"/>
              </a:rPr>
              <a:t>embargo, </a:t>
            </a:r>
            <a:r>
              <a:rPr sz="800" spc="25" dirty="0">
                <a:latin typeface="Microsoft Sans Serif"/>
                <a:cs typeface="Microsoft Sans Serif"/>
              </a:rPr>
              <a:t>en </a:t>
            </a:r>
            <a:r>
              <a:rPr sz="800" spc="15" dirty="0">
                <a:latin typeface="Microsoft Sans Serif"/>
                <a:cs typeface="Microsoft Sans Serif"/>
              </a:rPr>
              <a:t>el </a:t>
            </a:r>
            <a:r>
              <a:rPr sz="800" spc="20" dirty="0">
                <a:latin typeface="Microsoft Sans Serif"/>
                <a:cs typeface="Microsoft Sans Serif"/>
              </a:rPr>
              <a:t> </a:t>
            </a:r>
            <a:r>
              <a:rPr sz="800" spc="50" dirty="0">
                <a:latin typeface="Microsoft Sans Serif"/>
                <a:cs typeface="Microsoft Sans Serif"/>
              </a:rPr>
              <a:t>punto </a:t>
            </a:r>
            <a:r>
              <a:rPr sz="800" spc="40" dirty="0">
                <a:latin typeface="Microsoft Sans Serif"/>
                <a:cs typeface="Microsoft Sans Serif"/>
              </a:rPr>
              <a:t>nulo </a:t>
            </a:r>
            <a:r>
              <a:rPr sz="800" spc="35" dirty="0">
                <a:latin typeface="Microsoft Sans Serif"/>
                <a:cs typeface="Microsoft Sans Serif"/>
              </a:rPr>
              <a:t>entre </a:t>
            </a:r>
            <a:r>
              <a:rPr sz="800" spc="15" dirty="0">
                <a:latin typeface="Microsoft Sans Serif"/>
                <a:cs typeface="Microsoft Sans Serif"/>
              </a:rPr>
              <a:t>el </a:t>
            </a:r>
            <a:r>
              <a:rPr sz="800" spc="25" dirty="0">
                <a:latin typeface="Microsoft Sans Serif"/>
                <a:cs typeface="Microsoft Sans Serif"/>
              </a:rPr>
              <a:t>positivo </a:t>
            </a:r>
            <a:r>
              <a:rPr sz="800" spc="5" dirty="0">
                <a:latin typeface="Microsoft Sans Serif"/>
                <a:cs typeface="Microsoft Sans Serif"/>
              </a:rPr>
              <a:t>y </a:t>
            </a:r>
            <a:r>
              <a:rPr sz="800" spc="15" dirty="0">
                <a:latin typeface="Microsoft Sans Serif"/>
                <a:cs typeface="Microsoft Sans Serif"/>
              </a:rPr>
              <a:t>el </a:t>
            </a:r>
            <a:r>
              <a:rPr sz="800" spc="25" dirty="0">
                <a:latin typeface="Microsoft Sans Serif"/>
                <a:cs typeface="Microsoft Sans Serif"/>
              </a:rPr>
              <a:t>negativo, </a:t>
            </a:r>
            <a:r>
              <a:rPr sz="800" spc="30" dirty="0">
                <a:latin typeface="Microsoft Sans Serif"/>
                <a:cs typeface="Microsoft Sans Serif"/>
              </a:rPr>
              <a:t>una </a:t>
            </a:r>
            <a:r>
              <a:rPr sz="800" spc="20" dirty="0">
                <a:latin typeface="Microsoft Sans Serif"/>
                <a:cs typeface="Microsoft Sans Serif"/>
              </a:rPr>
              <a:t>falla </a:t>
            </a:r>
            <a:r>
              <a:rPr sz="800" dirty="0">
                <a:latin typeface="Microsoft Sans Serif"/>
                <a:cs typeface="Microsoft Sans Serif"/>
              </a:rPr>
              <a:t>a </a:t>
            </a:r>
            <a:r>
              <a:rPr sz="800" spc="35" dirty="0">
                <a:latin typeface="Microsoft Sans Serif"/>
                <a:cs typeface="Microsoft Sans Serif"/>
              </a:rPr>
              <a:t>tierra </a:t>
            </a:r>
            <a:r>
              <a:rPr sz="800" spc="40" dirty="0">
                <a:latin typeface="Microsoft Sans Serif"/>
                <a:cs typeface="Microsoft Sans Serif"/>
              </a:rPr>
              <a:t>no </a:t>
            </a:r>
            <a:r>
              <a:rPr sz="800" spc="45" dirty="0">
                <a:latin typeface="Microsoft Sans Serif"/>
                <a:cs typeface="Microsoft Sans Serif"/>
              </a:rPr>
              <a:t> </a:t>
            </a:r>
            <a:r>
              <a:rPr sz="800" spc="30" dirty="0">
                <a:latin typeface="Microsoft Sans Serif"/>
                <a:cs typeface="Microsoft Sans Serif"/>
              </a:rPr>
              <a:t>produce </a:t>
            </a:r>
            <a:r>
              <a:rPr sz="800" spc="40" dirty="0">
                <a:latin typeface="Microsoft Sans Serif"/>
                <a:cs typeface="Microsoft Sans Serif"/>
              </a:rPr>
              <a:t>ningún </a:t>
            </a:r>
            <a:r>
              <a:rPr sz="800" spc="20" dirty="0">
                <a:latin typeface="Microsoft Sans Serif"/>
                <a:cs typeface="Microsoft Sans Serif"/>
              </a:rPr>
              <a:t>voltaje </a:t>
            </a:r>
            <a:r>
              <a:rPr sz="800" dirty="0">
                <a:latin typeface="Microsoft Sans Serif"/>
                <a:cs typeface="Microsoft Sans Serif"/>
              </a:rPr>
              <a:t>a </a:t>
            </a:r>
            <a:r>
              <a:rPr sz="800" spc="20" dirty="0">
                <a:latin typeface="Microsoft Sans Serif"/>
                <a:cs typeface="Microsoft Sans Serif"/>
              </a:rPr>
              <a:t>través </a:t>
            </a:r>
            <a:r>
              <a:rPr sz="800" spc="25" dirty="0">
                <a:latin typeface="Microsoft Sans Serif"/>
                <a:cs typeface="Microsoft Sans Serif"/>
              </a:rPr>
              <a:t>del </a:t>
            </a:r>
            <a:r>
              <a:rPr sz="800" spc="15" dirty="0">
                <a:latin typeface="Microsoft Sans Serif"/>
                <a:cs typeface="Microsoft Sans Serif"/>
              </a:rPr>
              <a:t>relé. </a:t>
            </a:r>
            <a:r>
              <a:rPr sz="800" dirty="0">
                <a:latin typeface="Microsoft Sans Serif"/>
                <a:cs typeface="Microsoft Sans Serif"/>
              </a:rPr>
              <a:t>Esto </a:t>
            </a:r>
            <a:r>
              <a:rPr sz="800" spc="-10" dirty="0">
                <a:latin typeface="Microsoft Sans Serif"/>
                <a:cs typeface="Microsoft Sans Serif"/>
              </a:rPr>
              <a:t>se </a:t>
            </a:r>
            <a:r>
              <a:rPr sz="800" spc="25" dirty="0">
                <a:latin typeface="Microsoft Sans Serif"/>
                <a:cs typeface="Microsoft Sans Serif"/>
              </a:rPr>
              <a:t>supera </a:t>
            </a:r>
            <a:r>
              <a:rPr sz="800" spc="20" dirty="0">
                <a:latin typeface="Microsoft Sans Serif"/>
                <a:cs typeface="Microsoft Sans Serif"/>
              </a:rPr>
              <a:t>con </a:t>
            </a:r>
            <a:r>
              <a:rPr sz="800" spc="30" dirty="0">
                <a:latin typeface="Microsoft Sans Serif"/>
                <a:cs typeface="Microsoft Sans Serif"/>
              </a:rPr>
              <a:t>una </a:t>
            </a:r>
            <a:r>
              <a:rPr sz="800" spc="35" dirty="0">
                <a:latin typeface="Microsoft Sans Serif"/>
                <a:cs typeface="Microsoft Sans Serif"/>
              </a:rPr>
              <a:t> </a:t>
            </a:r>
            <a:r>
              <a:rPr sz="800" spc="15" dirty="0">
                <a:latin typeface="Microsoft Sans Serif"/>
                <a:cs typeface="Microsoft Sans Serif"/>
              </a:rPr>
              <a:t>resistencia </a:t>
            </a:r>
            <a:r>
              <a:rPr sz="800" spc="40" dirty="0">
                <a:latin typeface="Microsoft Sans Serif"/>
                <a:cs typeface="Microsoft Sans Serif"/>
              </a:rPr>
              <a:t>no </a:t>
            </a:r>
            <a:r>
              <a:rPr sz="800" spc="20" dirty="0">
                <a:latin typeface="Microsoft Sans Serif"/>
                <a:cs typeface="Microsoft Sans Serif"/>
              </a:rPr>
              <a:t>lineal </a:t>
            </a:r>
            <a:r>
              <a:rPr sz="800" spc="10" dirty="0">
                <a:latin typeface="Microsoft Sans Serif"/>
                <a:cs typeface="Microsoft Sans Serif"/>
              </a:rPr>
              <a:t>cuya </a:t>
            </a:r>
            <a:r>
              <a:rPr sz="800" spc="15" dirty="0">
                <a:latin typeface="Microsoft Sans Serif"/>
                <a:cs typeface="Microsoft Sans Serif"/>
              </a:rPr>
              <a:t>resistencia </a:t>
            </a:r>
            <a:r>
              <a:rPr sz="800" spc="20" dirty="0">
                <a:latin typeface="Microsoft Sans Serif"/>
                <a:cs typeface="Microsoft Sans Serif"/>
              </a:rPr>
              <a:t>varía con </a:t>
            </a:r>
            <a:r>
              <a:rPr sz="800" spc="15" dirty="0">
                <a:latin typeface="Microsoft Sans Serif"/>
                <a:cs typeface="Microsoft Sans Serif"/>
              </a:rPr>
              <a:t>el </a:t>
            </a:r>
            <a:r>
              <a:rPr sz="800" spc="20" dirty="0">
                <a:latin typeface="Microsoft Sans Serif"/>
                <a:cs typeface="Microsoft Sans Serif"/>
              </a:rPr>
              <a:t>voltaje </a:t>
            </a:r>
            <a:r>
              <a:rPr sz="800" spc="15" dirty="0">
                <a:latin typeface="Microsoft Sans Serif"/>
                <a:cs typeface="Microsoft Sans Serif"/>
              </a:rPr>
              <a:t>aplicado. </a:t>
            </a:r>
            <a:r>
              <a:rPr sz="800" spc="20" dirty="0">
                <a:latin typeface="Microsoft Sans Serif"/>
                <a:cs typeface="Microsoft Sans Serif"/>
              </a:rPr>
              <a:t> También </a:t>
            </a:r>
            <a:r>
              <a:rPr sz="800" spc="-10" dirty="0">
                <a:latin typeface="Microsoft Sans Serif"/>
                <a:cs typeface="Microsoft Sans Serif"/>
              </a:rPr>
              <a:t>se </a:t>
            </a:r>
            <a:r>
              <a:rPr sz="800" spc="30" dirty="0">
                <a:latin typeface="Microsoft Sans Serif"/>
                <a:cs typeface="Microsoft Sans Serif"/>
              </a:rPr>
              <a:t>puede </a:t>
            </a:r>
            <a:r>
              <a:rPr sz="800" spc="25" dirty="0">
                <a:latin typeface="Microsoft Sans Serif"/>
                <a:cs typeface="Microsoft Sans Serif"/>
              </a:rPr>
              <a:t>utilizar </a:t>
            </a:r>
            <a:r>
              <a:rPr sz="800" spc="45" dirty="0">
                <a:latin typeface="Microsoft Sans Serif"/>
                <a:cs typeface="Microsoft Sans Serif"/>
              </a:rPr>
              <a:t>un botón </a:t>
            </a:r>
            <a:r>
              <a:rPr sz="800" spc="35" dirty="0">
                <a:latin typeface="Microsoft Sans Serif"/>
                <a:cs typeface="Microsoft Sans Serif"/>
              </a:rPr>
              <a:t>manual </a:t>
            </a:r>
            <a:r>
              <a:rPr sz="800" spc="25" dirty="0">
                <a:latin typeface="Microsoft Sans Serif"/>
                <a:cs typeface="Microsoft Sans Serif"/>
              </a:rPr>
              <a:t>para </a:t>
            </a:r>
            <a:r>
              <a:rPr sz="800" spc="15" dirty="0">
                <a:latin typeface="Microsoft Sans Serif"/>
                <a:cs typeface="Microsoft Sans Serif"/>
              </a:rPr>
              <a:t>desplazar el </a:t>
            </a:r>
            <a:r>
              <a:rPr sz="800" spc="20" dirty="0">
                <a:latin typeface="Microsoft Sans Serif"/>
                <a:cs typeface="Microsoft Sans Serif"/>
              </a:rPr>
              <a:t> </a:t>
            </a:r>
            <a:r>
              <a:rPr sz="800" spc="50" dirty="0">
                <a:latin typeface="Microsoft Sans Serif"/>
                <a:cs typeface="Microsoft Sans Serif"/>
              </a:rPr>
              <a:t>punto</a:t>
            </a:r>
            <a:r>
              <a:rPr sz="800" spc="-10" dirty="0">
                <a:latin typeface="Microsoft Sans Serif"/>
                <a:cs typeface="Microsoft Sans Serif"/>
              </a:rPr>
              <a:t> </a:t>
            </a:r>
            <a:r>
              <a:rPr sz="800" spc="30" dirty="0">
                <a:latin typeface="Microsoft Sans Serif"/>
                <a:cs typeface="Microsoft Sans Serif"/>
              </a:rPr>
              <a:t>nulo.</a:t>
            </a:r>
            <a:endParaRPr sz="800">
              <a:latin typeface="Microsoft Sans Serif"/>
              <a:cs typeface="Microsoft Sans Serif"/>
            </a:endParaRPr>
          </a:p>
          <a:p>
            <a:pPr marL="107950" indent="-95885">
              <a:lnSpc>
                <a:spcPct val="100000"/>
              </a:lnSpc>
              <a:spcBef>
                <a:spcPts val="980"/>
              </a:spcBef>
              <a:buAutoNum type="alphaUcPeriod" startAt="3"/>
              <a:tabLst>
                <a:tab pos="108585" algn="l"/>
              </a:tabLst>
            </a:pPr>
            <a:r>
              <a:rPr sz="650" spc="15" dirty="0">
                <a:latin typeface="Microsoft Sans Serif"/>
                <a:cs typeface="Microsoft Sans Serif"/>
              </a:rPr>
              <a:t>Detección</a:t>
            </a:r>
            <a:r>
              <a:rPr sz="650" spc="-5" dirty="0">
                <a:latin typeface="Microsoft Sans Serif"/>
                <a:cs typeface="Microsoft Sans Serif"/>
              </a:rPr>
              <a:t> </a:t>
            </a:r>
            <a:r>
              <a:rPr sz="650" spc="20" dirty="0">
                <a:latin typeface="Microsoft Sans Serif"/>
                <a:cs typeface="Microsoft Sans Serif"/>
              </a:rPr>
              <a:t>del</a:t>
            </a:r>
            <a:r>
              <a:rPr sz="650" dirty="0">
                <a:latin typeface="Microsoft Sans Serif"/>
                <a:cs typeface="Microsoft Sans Serif"/>
              </a:rPr>
              <a:t> </a:t>
            </a:r>
            <a:r>
              <a:rPr sz="650" spc="30" dirty="0">
                <a:latin typeface="Microsoft Sans Serif"/>
                <a:cs typeface="Microsoft Sans Serif"/>
              </a:rPr>
              <a:t>terreno</a:t>
            </a:r>
            <a:r>
              <a:rPr sz="650" dirty="0">
                <a:latin typeface="Microsoft Sans Serif"/>
                <a:cs typeface="Microsoft Sans Serif"/>
              </a:rPr>
              <a:t> </a:t>
            </a:r>
            <a:r>
              <a:rPr sz="650" spc="20" dirty="0">
                <a:latin typeface="Microsoft Sans Serif"/>
                <a:cs typeface="Microsoft Sans Serif"/>
              </a:rPr>
              <a:t>en</a:t>
            </a:r>
            <a:r>
              <a:rPr sz="650" spc="-5" dirty="0">
                <a:latin typeface="Microsoft Sans Serif"/>
                <a:cs typeface="Microsoft Sans Serif"/>
              </a:rPr>
              <a:t> </a:t>
            </a:r>
            <a:r>
              <a:rPr sz="650" spc="10" dirty="0">
                <a:latin typeface="Microsoft Sans Serif"/>
                <a:cs typeface="Microsoft Sans Serif"/>
              </a:rPr>
              <a:t>el</a:t>
            </a:r>
            <a:r>
              <a:rPr sz="650" dirty="0">
                <a:latin typeface="Microsoft Sans Serif"/>
                <a:cs typeface="Microsoft Sans Serif"/>
              </a:rPr>
              <a:t> </a:t>
            </a:r>
            <a:r>
              <a:rPr sz="650" spc="25" dirty="0">
                <a:latin typeface="Microsoft Sans Serif"/>
                <a:cs typeface="Microsoft Sans Serif"/>
              </a:rPr>
              <a:t>campo</a:t>
            </a:r>
            <a:r>
              <a:rPr sz="650" dirty="0">
                <a:latin typeface="Microsoft Sans Serif"/>
                <a:cs typeface="Microsoft Sans Serif"/>
              </a:rPr>
              <a:t> </a:t>
            </a:r>
            <a:r>
              <a:rPr sz="650" spc="20" dirty="0">
                <a:latin typeface="Microsoft Sans Serif"/>
                <a:cs typeface="Microsoft Sans Serif"/>
              </a:rPr>
              <a:t>utilizando</a:t>
            </a:r>
            <a:r>
              <a:rPr sz="650" spc="-5" dirty="0">
                <a:latin typeface="Microsoft Sans Serif"/>
                <a:cs typeface="Microsoft Sans Serif"/>
              </a:rPr>
              <a:t> </a:t>
            </a:r>
            <a:r>
              <a:rPr sz="650" spc="10" dirty="0">
                <a:latin typeface="Microsoft Sans Serif"/>
                <a:cs typeface="Microsoft Sans Serif"/>
              </a:rPr>
              <a:t>cepillos</a:t>
            </a:r>
            <a:r>
              <a:rPr sz="650" dirty="0">
                <a:latin typeface="Microsoft Sans Serif"/>
                <a:cs typeface="Microsoft Sans Serif"/>
              </a:rPr>
              <a:t> </a:t>
            </a:r>
            <a:r>
              <a:rPr sz="650" spc="30" dirty="0">
                <a:latin typeface="Microsoft Sans Serif"/>
                <a:cs typeface="Microsoft Sans Serif"/>
              </a:rPr>
              <a:t>piloto</a:t>
            </a:r>
            <a:endParaRPr sz="650">
              <a:latin typeface="Microsoft Sans Serif"/>
              <a:cs typeface="Microsoft Sans Serif"/>
            </a:endParaRPr>
          </a:p>
          <a:p>
            <a:pPr marL="12700" marR="5080" indent="154940">
              <a:lnSpc>
                <a:spcPct val="133500"/>
              </a:lnSpc>
              <a:spcBef>
                <a:spcPts val="270"/>
              </a:spcBef>
            </a:pPr>
            <a:r>
              <a:rPr sz="750" spc="-15" dirty="0">
                <a:latin typeface="Microsoft Sans Serif"/>
                <a:cs typeface="Microsoft Sans Serif"/>
              </a:rPr>
              <a:t>La </a:t>
            </a:r>
            <a:r>
              <a:rPr sz="750" spc="-5" dirty="0">
                <a:latin typeface="Microsoft Sans Serif"/>
                <a:cs typeface="Microsoft Sans Serif"/>
              </a:rPr>
              <a:t>Fig. </a:t>
            </a:r>
            <a:r>
              <a:rPr sz="750" spc="10" dirty="0">
                <a:latin typeface="Microsoft Sans Serif"/>
                <a:cs typeface="Microsoft Sans Serif"/>
              </a:rPr>
              <a:t>3 </a:t>
            </a:r>
            <a:r>
              <a:rPr sz="750" spc="30" dirty="0">
                <a:latin typeface="Microsoft Sans Serif"/>
                <a:cs typeface="Microsoft Sans Serif"/>
              </a:rPr>
              <a:t>muestra </a:t>
            </a:r>
            <a:r>
              <a:rPr sz="750" spc="10" dirty="0">
                <a:latin typeface="Microsoft Sans Serif"/>
                <a:cs typeface="Microsoft Sans Serif"/>
              </a:rPr>
              <a:t>la </a:t>
            </a:r>
            <a:r>
              <a:rPr sz="750" spc="20" dirty="0">
                <a:latin typeface="Microsoft Sans Serif"/>
                <a:cs typeface="Microsoft Sans Serif"/>
              </a:rPr>
              <a:t>adición </a:t>
            </a:r>
            <a:r>
              <a:rPr sz="750" spc="25" dirty="0">
                <a:latin typeface="Microsoft Sans Serif"/>
                <a:cs typeface="Microsoft Sans Serif"/>
              </a:rPr>
              <a:t>de </a:t>
            </a:r>
            <a:r>
              <a:rPr sz="750" spc="45" dirty="0">
                <a:latin typeface="Microsoft Sans Serif"/>
                <a:cs typeface="Microsoft Sans Serif"/>
              </a:rPr>
              <a:t>un </a:t>
            </a:r>
            <a:r>
              <a:rPr sz="750" spc="15" dirty="0">
                <a:latin typeface="Microsoft Sans Serif"/>
                <a:cs typeface="Microsoft Sans Serif"/>
              </a:rPr>
              <a:t>cepillo </a:t>
            </a:r>
            <a:r>
              <a:rPr sz="750" spc="35" dirty="0">
                <a:latin typeface="Microsoft Sans Serif"/>
                <a:cs typeface="Microsoft Sans Serif"/>
              </a:rPr>
              <a:t>piloto </a:t>
            </a:r>
            <a:r>
              <a:rPr sz="750" spc="25" dirty="0">
                <a:latin typeface="Microsoft Sans Serif"/>
                <a:cs typeface="Microsoft Sans Serif"/>
              </a:rPr>
              <a:t>para </a:t>
            </a:r>
            <a:r>
              <a:rPr sz="750" spc="10" dirty="0">
                <a:latin typeface="Microsoft Sans Serif"/>
                <a:cs typeface="Microsoft Sans Serif"/>
              </a:rPr>
              <a:t>acceder </a:t>
            </a:r>
            <a:r>
              <a:rPr sz="750" dirty="0">
                <a:latin typeface="Microsoft Sans Serif"/>
                <a:cs typeface="Microsoft Sans Serif"/>
              </a:rPr>
              <a:t>a las </a:t>
            </a:r>
            <a:r>
              <a:rPr sz="750" spc="5" dirty="0">
                <a:latin typeface="Microsoft Sans Serif"/>
                <a:cs typeface="Microsoft Sans Serif"/>
              </a:rPr>
              <a:t> </a:t>
            </a:r>
            <a:r>
              <a:rPr sz="750" spc="25" dirty="0">
                <a:latin typeface="Microsoft Sans Serif"/>
                <a:cs typeface="Microsoft Sans Serif"/>
              </a:rPr>
              <a:t>partes </a:t>
            </a:r>
            <a:r>
              <a:rPr sz="750" spc="20" dirty="0">
                <a:latin typeface="Microsoft Sans Serif"/>
                <a:cs typeface="Microsoft Sans Serif"/>
              </a:rPr>
              <a:t>del </a:t>
            </a:r>
            <a:r>
              <a:rPr sz="750" spc="25" dirty="0">
                <a:latin typeface="Microsoft Sans Serif"/>
                <a:cs typeface="Microsoft Sans Serif"/>
              </a:rPr>
              <a:t>campo </a:t>
            </a:r>
            <a:r>
              <a:rPr sz="750" spc="30" dirty="0">
                <a:latin typeface="Microsoft Sans Serif"/>
                <a:cs typeface="Microsoft Sans Serif"/>
              </a:rPr>
              <a:t>giratorio. </a:t>
            </a:r>
            <a:r>
              <a:rPr sz="750" spc="35" dirty="0">
                <a:latin typeface="Microsoft Sans Serif"/>
                <a:cs typeface="Microsoft Sans Serif"/>
              </a:rPr>
              <a:t>Normalmente </a:t>
            </a:r>
            <a:r>
              <a:rPr sz="750" spc="20" dirty="0">
                <a:latin typeface="Microsoft Sans Serif"/>
                <a:cs typeface="Microsoft Sans Serif"/>
              </a:rPr>
              <a:t>esto </a:t>
            </a:r>
            <a:r>
              <a:rPr sz="750" spc="40" dirty="0">
                <a:latin typeface="Microsoft Sans Serif"/>
                <a:cs typeface="Microsoft Sans Serif"/>
              </a:rPr>
              <a:t>no </a:t>
            </a:r>
            <a:r>
              <a:rPr sz="750" spc="-5" dirty="0">
                <a:latin typeface="Microsoft Sans Serif"/>
                <a:cs typeface="Microsoft Sans Serif"/>
              </a:rPr>
              <a:t>se </a:t>
            </a:r>
            <a:r>
              <a:rPr sz="750" spc="10" dirty="0">
                <a:latin typeface="Microsoft Sans Serif"/>
                <a:cs typeface="Microsoft Sans Serif"/>
              </a:rPr>
              <a:t>hace </a:t>
            </a:r>
            <a:r>
              <a:rPr sz="750" spc="35" dirty="0">
                <a:latin typeface="Microsoft Sans Serif"/>
                <a:cs typeface="Microsoft Sans Serif"/>
              </a:rPr>
              <a:t>porque </a:t>
            </a:r>
            <a:r>
              <a:rPr sz="750" spc="40" dirty="0">
                <a:latin typeface="Microsoft Sans Serif"/>
                <a:cs typeface="Microsoft Sans Serif"/>
              </a:rPr>
              <a:t> </a:t>
            </a:r>
            <a:r>
              <a:rPr sz="750" spc="30" dirty="0">
                <a:latin typeface="Microsoft Sans Serif"/>
                <a:cs typeface="Microsoft Sans Serif"/>
              </a:rPr>
              <a:t>eliminar </a:t>
            </a:r>
            <a:r>
              <a:rPr sz="750" dirty="0">
                <a:latin typeface="Microsoft Sans Serif"/>
                <a:cs typeface="Microsoft Sans Serif"/>
              </a:rPr>
              <a:t>las </a:t>
            </a:r>
            <a:r>
              <a:rPr sz="750" spc="10" dirty="0">
                <a:latin typeface="Microsoft Sans Serif"/>
                <a:cs typeface="Microsoft Sans Serif"/>
              </a:rPr>
              <a:t>escobillas </a:t>
            </a:r>
            <a:r>
              <a:rPr sz="750" spc="-5" dirty="0">
                <a:latin typeface="Microsoft Sans Serif"/>
                <a:cs typeface="Microsoft Sans Serif"/>
              </a:rPr>
              <a:t>es </a:t>
            </a:r>
            <a:r>
              <a:rPr sz="750" spc="30" dirty="0">
                <a:latin typeface="Microsoft Sans Serif"/>
                <a:cs typeface="Microsoft Sans Serif"/>
              </a:rPr>
              <a:t>una </a:t>
            </a:r>
            <a:r>
              <a:rPr sz="750" spc="20" dirty="0">
                <a:latin typeface="Microsoft Sans Serif"/>
                <a:cs typeface="Microsoft Sans Serif"/>
              </a:rPr>
              <a:t>ventaja </a:t>
            </a:r>
            <a:r>
              <a:rPr sz="750" spc="25" dirty="0">
                <a:latin typeface="Microsoft Sans Serif"/>
                <a:cs typeface="Microsoft Sans Serif"/>
              </a:rPr>
              <a:t>de </a:t>
            </a:r>
            <a:r>
              <a:rPr sz="750" spc="45" dirty="0">
                <a:latin typeface="Microsoft Sans Serif"/>
                <a:cs typeface="Microsoft Sans Serif"/>
              </a:rPr>
              <a:t>un </a:t>
            </a:r>
            <a:r>
              <a:rPr sz="750" spc="15" dirty="0">
                <a:latin typeface="Microsoft Sans Serif"/>
                <a:cs typeface="Microsoft Sans Serif"/>
              </a:rPr>
              <a:t>sistema sin </a:t>
            </a:r>
            <a:r>
              <a:rPr sz="750" spc="5" dirty="0">
                <a:latin typeface="Microsoft Sans Serif"/>
                <a:cs typeface="Microsoft Sans Serif"/>
              </a:rPr>
              <a:t>escobillas. </a:t>
            </a:r>
            <a:r>
              <a:rPr sz="750" spc="-10" dirty="0">
                <a:latin typeface="Microsoft Sans Serif"/>
                <a:cs typeface="Microsoft Sans Serif"/>
              </a:rPr>
              <a:t>Sin </a:t>
            </a:r>
            <a:r>
              <a:rPr sz="750" spc="-5" dirty="0">
                <a:latin typeface="Microsoft Sans Serif"/>
                <a:cs typeface="Microsoft Sans Serif"/>
              </a:rPr>
              <a:t> </a:t>
            </a:r>
            <a:r>
              <a:rPr sz="750" spc="30" dirty="0">
                <a:latin typeface="Microsoft Sans Serif"/>
                <a:cs typeface="Microsoft Sans Serif"/>
              </a:rPr>
              <a:t>embargo, </a:t>
            </a:r>
            <a:r>
              <a:rPr sz="750" spc="10" dirty="0">
                <a:latin typeface="Microsoft Sans Serif"/>
                <a:cs typeface="Microsoft Sans Serif"/>
              </a:rPr>
              <a:t>los </a:t>
            </a:r>
            <a:r>
              <a:rPr sz="750" spc="15" dirty="0">
                <a:latin typeface="Microsoft Sans Serif"/>
                <a:cs typeface="Microsoft Sans Serif"/>
              </a:rPr>
              <a:t>sistemas </a:t>
            </a:r>
            <a:r>
              <a:rPr sz="750" spc="25" dirty="0">
                <a:latin typeface="Microsoft Sans Serif"/>
                <a:cs typeface="Microsoft Sans Serif"/>
              </a:rPr>
              <a:t>de </a:t>
            </a:r>
            <a:r>
              <a:rPr sz="750" spc="20" dirty="0">
                <a:latin typeface="Microsoft Sans Serif"/>
                <a:cs typeface="Microsoft Sans Serif"/>
              </a:rPr>
              <a:t>detección </a:t>
            </a:r>
            <a:r>
              <a:rPr sz="750" spc="30" dirty="0">
                <a:latin typeface="Microsoft Sans Serif"/>
                <a:cs typeface="Microsoft Sans Serif"/>
              </a:rPr>
              <a:t>pueden </a:t>
            </a:r>
            <a:r>
              <a:rPr sz="750" spc="25" dirty="0">
                <a:latin typeface="Microsoft Sans Serif"/>
                <a:cs typeface="Microsoft Sans Serif"/>
              </a:rPr>
              <a:t>detectar tierras en </a:t>
            </a:r>
            <a:r>
              <a:rPr sz="750" spc="10" dirty="0">
                <a:latin typeface="Microsoft Sans Serif"/>
                <a:cs typeface="Microsoft Sans Serif"/>
              </a:rPr>
              <a:t>el </a:t>
            </a:r>
            <a:r>
              <a:rPr sz="750" spc="15" dirty="0">
                <a:latin typeface="Microsoft Sans Serif"/>
                <a:cs typeface="Microsoft Sans Serif"/>
              </a:rPr>
              <a:t> </a:t>
            </a:r>
            <a:r>
              <a:rPr sz="750" spc="25" dirty="0">
                <a:latin typeface="Microsoft Sans Serif"/>
                <a:cs typeface="Microsoft Sans Serif"/>
              </a:rPr>
              <a:t>campo </a:t>
            </a:r>
            <a:r>
              <a:rPr sz="750" dirty="0">
                <a:latin typeface="Microsoft Sans Serif"/>
                <a:cs typeface="Microsoft Sans Serif"/>
              </a:rPr>
              <a:t>si </a:t>
            </a:r>
            <a:r>
              <a:rPr sz="750" spc="-5" dirty="0">
                <a:latin typeface="Microsoft Sans Serif"/>
                <a:cs typeface="Microsoft Sans Serif"/>
              </a:rPr>
              <a:t>se </a:t>
            </a:r>
            <a:r>
              <a:rPr sz="750" spc="30" dirty="0">
                <a:latin typeface="Microsoft Sans Serif"/>
                <a:cs typeface="Microsoft Sans Serif"/>
              </a:rPr>
              <a:t>proporciona </a:t>
            </a:r>
            <a:r>
              <a:rPr sz="750" spc="45" dirty="0">
                <a:latin typeface="Microsoft Sans Serif"/>
                <a:cs typeface="Microsoft Sans Serif"/>
              </a:rPr>
              <a:t>un </a:t>
            </a:r>
            <a:r>
              <a:rPr sz="750" spc="25" dirty="0">
                <a:latin typeface="Microsoft Sans Serif"/>
                <a:cs typeface="Microsoft Sans Serif"/>
              </a:rPr>
              <a:t>anillo </a:t>
            </a:r>
            <a:r>
              <a:rPr sz="750" spc="20" dirty="0">
                <a:latin typeface="Microsoft Sans Serif"/>
                <a:cs typeface="Microsoft Sans Serif"/>
              </a:rPr>
              <a:t>colector </a:t>
            </a:r>
            <a:r>
              <a:rPr sz="750" spc="25" dirty="0">
                <a:latin typeface="Microsoft Sans Serif"/>
                <a:cs typeface="Microsoft Sans Serif"/>
              </a:rPr>
              <a:t>en </a:t>
            </a:r>
            <a:r>
              <a:rPr sz="750" spc="10" dirty="0">
                <a:latin typeface="Microsoft Sans Serif"/>
                <a:cs typeface="Microsoft Sans Serif"/>
              </a:rPr>
              <a:t>el eje </a:t>
            </a:r>
            <a:r>
              <a:rPr sz="750" spc="35" dirty="0">
                <a:latin typeface="Microsoft Sans Serif"/>
                <a:cs typeface="Microsoft Sans Serif"/>
              </a:rPr>
              <a:t>giratorio </a:t>
            </a:r>
            <a:r>
              <a:rPr sz="750" spc="40" dirty="0">
                <a:latin typeface="Microsoft Sans Serif"/>
                <a:cs typeface="Microsoft Sans Serif"/>
              </a:rPr>
              <a:t>junto </a:t>
            </a:r>
            <a:r>
              <a:rPr sz="750" spc="20" dirty="0">
                <a:latin typeface="Microsoft Sans Serif"/>
                <a:cs typeface="Microsoft Sans Serif"/>
              </a:rPr>
              <a:t>con </a:t>
            </a:r>
            <a:r>
              <a:rPr sz="750" spc="-185" dirty="0">
                <a:latin typeface="Microsoft Sans Serif"/>
                <a:cs typeface="Microsoft Sans Serif"/>
              </a:rPr>
              <a:t> </a:t>
            </a:r>
            <a:r>
              <a:rPr sz="750" spc="45" dirty="0">
                <a:latin typeface="Microsoft Sans Serif"/>
                <a:cs typeface="Microsoft Sans Serif"/>
              </a:rPr>
              <a:t>un </a:t>
            </a:r>
            <a:r>
              <a:rPr sz="750" spc="15" dirty="0">
                <a:latin typeface="Microsoft Sans Serif"/>
                <a:cs typeface="Microsoft Sans Serif"/>
              </a:rPr>
              <a:t>cepillo </a:t>
            </a:r>
            <a:r>
              <a:rPr sz="750" spc="35" dirty="0">
                <a:latin typeface="Microsoft Sans Serif"/>
                <a:cs typeface="Microsoft Sans Serif"/>
              </a:rPr>
              <a:t>piloto </a:t>
            </a:r>
            <a:r>
              <a:rPr sz="750" spc="30" dirty="0">
                <a:latin typeface="Microsoft Sans Serif"/>
                <a:cs typeface="Microsoft Sans Serif"/>
              </a:rPr>
              <a:t>que </a:t>
            </a:r>
            <a:r>
              <a:rPr sz="750" spc="-5" dirty="0">
                <a:latin typeface="Microsoft Sans Serif"/>
                <a:cs typeface="Microsoft Sans Serif"/>
              </a:rPr>
              <a:t>se </a:t>
            </a:r>
            <a:r>
              <a:rPr sz="750" spc="25" dirty="0">
                <a:latin typeface="Microsoft Sans Serif"/>
                <a:cs typeface="Microsoft Sans Serif"/>
              </a:rPr>
              <a:t>puede dejar </a:t>
            </a:r>
            <a:r>
              <a:rPr sz="750" spc="10" dirty="0">
                <a:latin typeface="Microsoft Sans Serif"/>
                <a:cs typeface="Microsoft Sans Serif"/>
              </a:rPr>
              <a:t>caer </a:t>
            </a:r>
            <a:r>
              <a:rPr sz="750" spc="30" dirty="0">
                <a:latin typeface="Microsoft Sans Serif"/>
                <a:cs typeface="Microsoft Sans Serif"/>
              </a:rPr>
              <a:t>periódicamente </a:t>
            </a:r>
            <a:r>
              <a:rPr sz="750" spc="25" dirty="0">
                <a:latin typeface="Microsoft Sans Serif"/>
                <a:cs typeface="Microsoft Sans Serif"/>
              </a:rPr>
              <a:t>para </a:t>
            </a:r>
            <a:r>
              <a:rPr sz="750" spc="30" dirty="0">
                <a:latin typeface="Microsoft Sans Serif"/>
                <a:cs typeface="Microsoft Sans Serif"/>
              </a:rPr>
              <a:t> </a:t>
            </a:r>
            <a:r>
              <a:rPr sz="750" spc="40" dirty="0">
                <a:latin typeface="Microsoft Sans Serif"/>
                <a:cs typeface="Microsoft Sans Serif"/>
              </a:rPr>
              <a:t>monitorear </a:t>
            </a:r>
            <a:r>
              <a:rPr sz="750" spc="10" dirty="0">
                <a:latin typeface="Microsoft Sans Serif"/>
                <a:cs typeface="Microsoft Sans Serif"/>
              </a:rPr>
              <a:t>el </a:t>
            </a:r>
            <a:r>
              <a:rPr sz="750" spc="15" dirty="0">
                <a:latin typeface="Microsoft Sans Serif"/>
                <a:cs typeface="Microsoft Sans Serif"/>
              </a:rPr>
              <a:t>sistema. </a:t>
            </a:r>
            <a:r>
              <a:rPr sz="750" spc="-15" dirty="0">
                <a:latin typeface="Microsoft Sans Serif"/>
                <a:cs typeface="Microsoft Sans Serif"/>
              </a:rPr>
              <a:t>La </a:t>
            </a:r>
            <a:r>
              <a:rPr sz="750" spc="20" dirty="0">
                <a:latin typeface="Microsoft Sans Serif"/>
                <a:cs typeface="Microsoft Sans Serif"/>
              </a:rPr>
              <a:t>verificación </a:t>
            </a:r>
            <a:r>
              <a:rPr sz="750" spc="25" dirty="0">
                <a:latin typeface="Microsoft Sans Serif"/>
                <a:cs typeface="Microsoft Sans Serif"/>
              </a:rPr>
              <a:t>en </a:t>
            </a:r>
            <a:r>
              <a:rPr sz="750" spc="35" dirty="0">
                <a:latin typeface="Microsoft Sans Serif"/>
                <a:cs typeface="Microsoft Sans Serif"/>
              </a:rPr>
              <a:t>tierra </a:t>
            </a:r>
            <a:r>
              <a:rPr sz="750" spc="25" dirty="0">
                <a:latin typeface="Microsoft Sans Serif"/>
                <a:cs typeface="Microsoft Sans Serif"/>
              </a:rPr>
              <a:t>puede </a:t>
            </a:r>
            <a:r>
              <a:rPr sz="750" spc="10" dirty="0">
                <a:latin typeface="Microsoft Sans Serif"/>
                <a:cs typeface="Microsoft Sans Serif"/>
              </a:rPr>
              <a:t>realizarse </a:t>
            </a:r>
            <a:r>
              <a:rPr sz="750" spc="15" dirty="0">
                <a:latin typeface="Microsoft Sans Serif"/>
                <a:cs typeface="Microsoft Sans Serif"/>
              </a:rPr>
              <a:t> </a:t>
            </a:r>
            <a:r>
              <a:rPr sz="750" spc="30" dirty="0">
                <a:latin typeface="Microsoft Sans Serif"/>
                <a:cs typeface="Microsoft Sans Serif"/>
              </a:rPr>
              <a:t>automáticamente mediante </a:t>
            </a:r>
            <a:r>
              <a:rPr sz="750" spc="45" dirty="0">
                <a:latin typeface="Microsoft Sans Serif"/>
                <a:cs typeface="Microsoft Sans Serif"/>
              </a:rPr>
              <a:t>un </a:t>
            </a:r>
            <a:r>
              <a:rPr sz="750" spc="35" dirty="0">
                <a:latin typeface="Microsoft Sans Serif"/>
                <a:cs typeface="Microsoft Sans Serif"/>
              </a:rPr>
              <a:t>temporizador </a:t>
            </a:r>
            <a:r>
              <a:rPr sz="750" spc="5" dirty="0">
                <a:latin typeface="Microsoft Sans Serif"/>
                <a:cs typeface="Microsoft Sans Serif"/>
              </a:rPr>
              <a:t>y </a:t>
            </a:r>
            <a:r>
              <a:rPr sz="750" spc="35" dirty="0">
                <a:latin typeface="Microsoft Sans Serif"/>
                <a:cs typeface="Microsoft Sans Serif"/>
              </a:rPr>
              <a:t>control </a:t>
            </a:r>
            <a:r>
              <a:rPr sz="750" spc="25" dirty="0">
                <a:latin typeface="Microsoft Sans Serif"/>
                <a:cs typeface="Microsoft Sans Serif"/>
              </a:rPr>
              <a:t>de </a:t>
            </a:r>
            <a:r>
              <a:rPr sz="750" spc="5" dirty="0">
                <a:latin typeface="Microsoft Sans Serif"/>
                <a:cs typeface="Microsoft Sans Serif"/>
              </a:rPr>
              <a:t>secuencia </a:t>
            </a:r>
            <a:r>
              <a:rPr sz="750" spc="35" dirty="0">
                <a:latin typeface="Microsoft Sans Serif"/>
                <a:cs typeface="Microsoft Sans Serif"/>
              </a:rPr>
              <a:t>o </a:t>
            </a:r>
            <a:r>
              <a:rPr sz="750" spc="40" dirty="0">
                <a:latin typeface="Microsoft Sans Serif"/>
                <a:cs typeface="Microsoft Sans Serif"/>
              </a:rPr>
              <a:t> </a:t>
            </a:r>
            <a:r>
              <a:rPr sz="750" spc="45" dirty="0">
                <a:latin typeface="Microsoft Sans Serif"/>
                <a:cs typeface="Microsoft Sans Serif"/>
              </a:rPr>
              <a:t>por un </a:t>
            </a:r>
            <a:r>
              <a:rPr sz="750" spc="30" dirty="0">
                <a:latin typeface="Microsoft Sans Serif"/>
                <a:cs typeface="Microsoft Sans Serif"/>
              </a:rPr>
              <a:t>operador. </a:t>
            </a:r>
            <a:r>
              <a:rPr sz="750" spc="15" dirty="0">
                <a:latin typeface="Microsoft Sans Serif"/>
                <a:cs typeface="Microsoft Sans Serif"/>
              </a:rPr>
              <a:t>Una </a:t>
            </a:r>
            <a:r>
              <a:rPr sz="750" spc="20" dirty="0">
                <a:latin typeface="Microsoft Sans Serif"/>
                <a:cs typeface="Microsoft Sans Serif"/>
              </a:rPr>
              <a:t>falla </a:t>
            </a:r>
            <a:r>
              <a:rPr sz="750" dirty="0">
                <a:latin typeface="Microsoft Sans Serif"/>
                <a:cs typeface="Microsoft Sans Serif"/>
              </a:rPr>
              <a:t>a </a:t>
            </a:r>
            <a:r>
              <a:rPr sz="750" spc="35" dirty="0">
                <a:latin typeface="Microsoft Sans Serif"/>
                <a:cs typeface="Microsoft Sans Serif"/>
              </a:rPr>
              <a:t>tierra </a:t>
            </a:r>
            <a:r>
              <a:rPr sz="750" spc="25" dirty="0">
                <a:latin typeface="Microsoft Sans Serif"/>
                <a:cs typeface="Microsoft Sans Serif"/>
              </a:rPr>
              <a:t>cortocircuita </a:t>
            </a:r>
            <a:r>
              <a:rPr sz="750" spc="10" dirty="0">
                <a:latin typeface="Microsoft Sans Serif"/>
                <a:cs typeface="Microsoft Sans Serif"/>
              </a:rPr>
              <a:t>el </a:t>
            </a:r>
            <a:r>
              <a:rPr sz="750" spc="20" dirty="0">
                <a:latin typeface="Microsoft Sans Serif"/>
                <a:cs typeface="Microsoft Sans Serif"/>
              </a:rPr>
              <a:t>devanado </a:t>
            </a:r>
            <a:r>
              <a:rPr sz="750" spc="25" dirty="0">
                <a:latin typeface="Microsoft Sans Serif"/>
                <a:cs typeface="Microsoft Sans Serif"/>
              </a:rPr>
              <a:t>de campo </a:t>
            </a:r>
            <a:r>
              <a:rPr sz="750" spc="-185" dirty="0">
                <a:latin typeface="Microsoft Sans Serif"/>
                <a:cs typeface="Microsoft Sans Serif"/>
              </a:rPr>
              <a:t> </a:t>
            </a:r>
            <a:r>
              <a:rPr sz="750" dirty="0">
                <a:latin typeface="Microsoft Sans Serif"/>
                <a:cs typeface="Microsoft Sans Serif"/>
              </a:rPr>
              <a:t>a </a:t>
            </a:r>
            <a:r>
              <a:rPr sz="750" spc="10" dirty="0">
                <a:latin typeface="Microsoft Sans Serif"/>
                <a:cs typeface="Microsoft Sans Serif"/>
              </a:rPr>
              <a:t>la capacitancia </a:t>
            </a:r>
            <a:r>
              <a:rPr sz="750" spc="20" dirty="0">
                <a:latin typeface="Microsoft Sans Serif"/>
                <a:cs typeface="Microsoft Sans Serif"/>
              </a:rPr>
              <a:t>del </a:t>
            </a:r>
            <a:r>
              <a:rPr sz="750" spc="40" dirty="0">
                <a:latin typeface="Microsoft Sans Serif"/>
                <a:cs typeface="Microsoft Sans Serif"/>
              </a:rPr>
              <a:t>rotor, </a:t>
            </a:r>
            <a:r>
              <a:rPr sz="750" spc="-45" dirty="0">
                <a:latin typeface="Microsoft Sans Serif"/>
                <a:cs typeface="Microsoft Sans Serif"/>
              </a:rPr>
              <a:t>C</a:t>
            </a:r>
            <a:r>
              <a:rPr sz="500" spc="-45" dirty="0">
                <a:latin typeface="Microsoft Sans Serif"/>
                <a:cs typeface="Microsoft Sans Serif"/>
              </a:rPr>
              <a:t>R</a:t>
            </a:r>
            <a:r>
              <a:rPr sz="750" spc="-45" dirty="0">
                <a:latin typeface="Microsoft Sans Serif"/>
                <a:cs typeface="Microsoft Sans Serif"/>
              </a:rPr>
              <a:t>, </a:t>
            </a:r>
            <a:r>
              <a:rPr sz="750" spc="25" dirty="0">
                <a:latin typeface="Microsoft Sans Serif"/>
                <a:cs typeface="Microsoft Sans Serif"/>
              </a:rPr>
              <a:t>lo </a:t>
            </a:r>
            <a:r>
              <a:rPr sz="750" spc="30" dirty="0">
                <a:latin typeface="Microsoft Sans Serif"/>
                <a:cs typeface="Microsoft Sans Serif"/>
              </a:rPr>
              <a:t>que </a:t>
            </a:r>
            <a:r>
              <a:rPr sz="750" spc="25" dirty="0">
                <a:latin typeface="Microsoft Sans Serif"/>
                <a:cs typeface="Microsoft Sans Serif"/>
              </a:rPr>
              <a:t>desequilibra </a:t>
            </a:r>
            <a:r>
              <a:rPr sz="750" spc="10" dirty="0">
                <a:latin typeface="Microsoft Sans Serif"/>
                <a:cs typeface="Microsoft Sans Serif"/>
              </a:rPr>
              <a:t>el </a:t>
            </a:r>
            <a:r>
              <a:rPr sz="750" spc="25" dirty="0">
                <a:latin typeface="Microsoft Sans Serif"/>
                <a:cs typeface="Microsoft Sans Serif"/>
              </a:rPr>
              <a:t>circuito puente. </a:t>
            </a:r>
            <a:r>
              <a:rPr sz="750" spc="-35" dirty="0">
                <a:latin typeface="Microsoft Sans Serif"/>
                <a:cs typeface="Microsoft Sans Serif"/>
              </a:rPr>
              <a:t>Si </a:t>
            </a:r>
            <a:r>
              <a:rPr sz="750" spc="-30" dirty="0">
                <a:latin typeface="Microsoft Sans Serif"/>
                <a:cs typeface="Microsoft Sans Serif"/>
              </a:rPr>
              <a:t> </a:t>
            </a:r>
            <a:r>
              <a:rPr sz="750" spc="-5" dirty="0">
                <a:latin typeface="Microsoft Sans Serif"/>
                <a:cs typeface="Microsoft Sans Serif"/>
              </a:rPr>
              <a:t>se </a:t>
            </a:r>
            <a:r>
              <a:rPr sz="750" spc="10" dirty="0">
                <a:latin typeface="Microsoft Sans Serif"/>
                <a:cs typeface="Microsoft Sans Serif"/>
              </a:rPr>
              <a:t>lee</a:t>
            </a:r>
            <a:r>
              <a:rPr sz="750" dirty="0">
                <a:latin typeface="Microsoft Sans Serif"/>
                <a:cs typeface="Microsoft Sans Serif"/>
              </a:rPr>
              <a:t> </a:t>
            </a:r>
            <a:r>
              <a:rPr sz="750" spc="45" dirty="0">
                <a:latin typeface="Microsoft Sans Serif"/>
                <a:cs typeface="Microsoft Sans Serif"/>
              </a:rPr>
              <a:t>un</a:t>
            </a:r>
            <a:r>
              <a:rPr sz="750" spc="-5" dirty="0">
                <a:latin typeface="Microsoft Sans Serif"/>
                <a:cs typeface="Microsoft Sans Serif"/>
              </a:rPr>
              <a:t> </a:t>
            </a:r>
            <a:r>
              <a:rPr sz="750" spc="20" dirty="0">
                <a:latin typeface="Microsoft Sans Serif"/>
                <a:cs typeface="Microsoft Sans Serif"/>
              </a:rPr>
              <a:t>voltaje</a:t>
            </a:r>
            <a:r>
              <a:rPr sz="750" dirty="0">
                <a:latin typeface="Microsoft Sans Serif"/>
                <a:cs typeface="Microsoft Sans Serif"/>
              </a:rPr>
              <a:t> </a:t>
            </a:r>
            <a:r>
              <a:rPr sz="750" spc="35" dirty="0">
                <a:latin typeface="Microsoft Sans Serif"/>
                <a:cs typeface="Microsoft Sans Serif"/>
              </a:rPr>
              <a:t>entre</a:t>
            </a:r>
            <a:r>
              <a:rPr sz="750" spc="-5" dirty="0">
                <a:latin typeface="Microsoft Sans Serif"/>
                <a:cs typeface="Microsoft Sans Serif"/>
              </a:rPr>
              <a:t> </a:t>
            </a:r>
            <a:r>
              <a:rPr sz="750" spc="35" dirty="0">
                <a:latin typeface="Microsoft Sans Serif"/>
                <a:cs typeface="Microsoft Sans Serif"/>
              </a:rPr>
              <a:t>tierra</a:t>
            </a:r>
            <a:r>
              <a:rPr sz="750" dirty="0">
                <a:latin typeface="Microsoft Sans Serif"/>
                <a:cs typeface="Microsoft Sans Serif"/>
              </a:rPr>
              <a:t> </a:t>
            </a:r>
            <a:r>
              <a:rPr sz="750" spc="5" dirty="0">
                <a:latin typeface="Microsoft Sans Serif"/>
                <a:cs typeface="Microsoft Sans Serif"/>
              </a:rPr>
              <a:t>y</a:t>
            </a:r>
            <a:r>
              <a:rPr sz="750" spc="-5" dirty="0">
                <a:latin typeface="Microsoft Sans Serif"/>
                <a:cs typeface="Microsoft Sans Serif"/>
              </a:rPr>
              <a:t> </a:t>
            </a:r>
            <a:r>
              <a:rPr sz="750" spc="10" dirty="0">
                <a:latin typeface="Microsoft Sans Serif"/>
                <a:cs typeface="Microsoft Sans Serif"/>
              </a:rPr>
              <a:t>la</a:t>
            </a:r>
            <a:r>
              <a:rPr sz="750" dirty="0">
                <a:latin typeface="Microsoft Sans Serif"/>
                <a:cs typeface="Microsoft Sans Serif"/>
              </a:rPr>
              <a:t> </a:t>
            </a:r>
            <a:r>
              <a:rPr sz="750" spc="10" dirty="0">
                <a:latin typeface="Microsoft Sans Serif"/>
                <a:cs typeface="Microsoft Sans Serif"/>
              </a:rPr>
              <a:t>escobilla,</a:t>
            </a:r>
            <a:r>
              <a:rPr sz="750" spc="-5" dirty="0">
                <a:latin typeface="Microsoft Sans Serif"/>
                <a:cs typeface="Microsoft Sans Serif"/>
              </a:rPr>
              <a:t> </a:t>
            </a:r>
            <a:r>
              <a:rPr sz="750" spc="30" dirty="0">
                <a:latin typeface="Microsoft Sans Serif"/>
                <a:cs typeface="Microsoft Sans Serif"/>
              </a:rPr>
              <a:t>que</a:t>
            </a:r>
            <a:r>
              <a:rPr sz="750" dirty="0">
                <a:latin typeface="Microsoft Sans Serif"/>
                <a:cs typeface="Microsoft Sans Serif"/>
              </a:rPr>
              <a:t> </a:t>
            </a:r>
            <a:r>
              <a:rPr sz="750" spc="10" dirty="0">
                <a:latin typeface="Microsoft Sans Serif"/>
                <a:cs typeface="Microsoft Sans Serif"/>
              </a:rPr>
              <a:t>está</a:t>
            </a:r>
            <a:r>
              <a:rPr sz="750" spc="-5" dirty="0">
                <a:latin typeface="Microsoft Sans Serif"/>
                <a:cs typeface="Microsoft Sans Serif"/>
              </a:rPr>
              <a:t> </a:t>
            </a:r>
            <a:r>
              <a:rPr sz="750" spc="15" dirty="0">
                <a:latin typeface="Microsoft Sans Serif"/>
                <a:cs typeface="Microsoft Sans Serif"/>
              </a:rPr>
              <a:t>conectada</a:t>
            </a:r>
            <a:r>
              <a:rPr sz="750" dirty="0">
                <a:latin typeface="Microsoft Sans Serif"/>
                <a:cs typeface="Microsoft Sans Serif"/>
              </a:rPr>
              <a:t> a </a:t>
            </a:r>
            <a:r>
              <a:rPr sz="750" spc="45" dirty="0">
                <a:latin typeface="Microsoft Sans Serif"/>
                <a:cs typeface="Microsoft Sans Serif"/>
              </a:rPr>
              <a:t>un</a:t>
            </a:r>
            <a:r>
              <a:rPr sz="750" spc="-5" dirty="0">
                <a:latin typeface="Microsoft Sans Serif"/>
                <a:cs typeface="Microsoft Sans Serif"/>
              </a:rPr>
              <a:t> </a:t>
            </a:r>
            <a:r>
              <a:rPr sz="750" spc="25" dirty="0">
                <a:latin typeface="Microsoft Sans Serif"/>
                <a:cs typeface="Microsoft Sans Serif"/>
              </a:rPr>
              <a:t>lado </a:t>
            </a:r>
            <a:r>
              <a:rPr sz="750" spc="-185" dirty="0">
                <a:latin typeface="Microsoft Sans Serif"/>
                <a:cs typeface="Microsoft Sans Serif"/>
              </a:rPr>
              <a:t> </a:t>
            </a:r>
            <a:r>
              <a:rPr sz="750" spc="20" dirty="0">
                <a:latin typeface="Microsoft Sans Serif"/>
                <a:cs typeface="Microsoft Sans Serif"/>
              </a:rPr>
              <a:t>del</a:t>
            </a:r>
            <a:r>
              <a:rPr sz="750" spc="-5" dirty="0">
                <a:latin typeface="Microsoft Sans Serif"/>
                <a:cs typeface="Microsoft Sans Serif"/>
              </a:rPr>
              <a:t> </a:t>
            </a:r>
            <a:r>
              <a:rPr sz="750" spc="25" dirty="0">
                <a:latin typeface="Microsoft Sans Serif"/>
                <a:cs typeface="Microsoft Sans Serif"/>
              </a:rPr>
              <a:t>campo</a:t>
            </a:r>
            <a:r>
              <a:rPr sz="750" spc="-5" dirty="0">
                <a:latin typeface="Microsoft Sans Serif"/>
                <a:cs typeface="Microsoft Sans Serif"/>
              </a:rPr>
              <a:t> </a:t>
            </a:r>
            <a:r>
              <a:rPr sz="750" spc="20" dirty="0">
                <a:latin typeface="Microsoft Sans Serif"/>
                <a:cs typeface="Microsoft Sans Serif"/>
              </a:rPr>
              <a:t>del</a:t>
            </a:r>
            <a:r>
              <a:rPr sz="750" spc="-5" dirty="0">
                <a:latin typeface="Microsoft Sans Serif"/>
                <a:cs typeface="Microsoft Sans Serif"/>
              </a:rPr>
              <a:t> </a:t>
            </a:r>
            <a:r>
              <a:rPr sz="750" spc="25" dirty="0">
                <a:latin typeface="Microsoft Sans Serif"/>
                <a:cs typeface="Microsoft Sans Serif"/>
              </a:rPr>
              <a:t>generador,</a:t>
            </a:r>
            <a:r>
              <a:rPr sz="750" dirty="0">
                <a:latin typeface="Microsoft Sans Serif"/>
                <a:cs typeface="Microsoft Sans Serif"/>
              </a:rPr>
              <a:t> </a:t>
            </a:r>
            <a:r>
              <a:rPr sz="750" spc="20" dirty="0">
                <a:latin typeface="Microsoft Sans Serif"/>
                <a:cs typeface="Microsoft Sans Serif"/>
              </a:rPr>
              <a:t>entonces</a:t>
            </a:r>
            <a:r>
              <a:rPr sz="750" spc="-5" dirty="0">
                <a:latin typeface="Microsoft Sans Serif"/>
                <a:cs typeface="Microsoft Sans Serif"/>
              </a:rPr>
              <a:t> </a:t>
            </a:r>
            <a:r>
              <a:rPr sz="750" spc="15" dirty="0">
                <a:latin typeface="Microsoft Sans Serif"/>
                <a:cs typeface="Microsoft Sans Serif"/>
              </a:rPr>
              <a:t>existe</a:t>
            </a:r>
            <a:r>
              <a:rPr sz="750" spc="-5" dirty="0">
                <a:latin typeface="Microsoft Sans Serif"/>
                <a:cs typeface="Microsoft Sans Serif"/>
              </a:rPr>
              <a:t> </a:t>
            </a:r>
            <a:r>
              <a:rPr sz="750" spc="30" dirty="0">
                <a:latin typeface="Microsoft Sans Serif"/>
                <a:cs typeface="Microsoft Sans Serif"/>
              </a:rPr>
              <a:t>una</a:t>
            </a:r>
            <a:r>
              <a:rPr sz="750" dirty="0">
                <a:latin typeface="Microsoft Sans Serif"/>
                <a:cs typeface="Microsoft Sans Serif"/>
              </a:rPr>
              <a:t> </a:t>
            </a:r>
            <a:r>
              <a:rPr sz="750" spc="25" dirty="0">
                <a:latin typeface="Microsoft Sans Serif"/>
                <a:cs typeface="Microsoft Sans Serif"/>
              </a:rPr>
              <a:t>tierra.</a:t>
            </a:r>
            <a:endParaRPr sz="750">
              <a:latin typeface="Microsoft Sans Serif"/>
              <a:cs typeface="Microsoft Sans Serif"/>
            </a:endParaRPr>
          </a:p>
          <a:p>
            <a:pPr>
              <a:lnSpc>
                <a:spcPct val="100000"/>
              </a:lnSpc>
              <a:spcBef>
                <a:spcPts val="35"/>
              </a:spcBef>
            </a:pPr>
            <a:endParaRPr sz="850">
              <a:latin typeface="Microsoft Sans Serif"/>
              <a:cs typeface="Microsoft Sans Serif"/>
            </a:endParaRPr>
          </a:p>
          <a:p>
            <a:pPr marL="116205" indent="-104139">
              <a:lnSpc>
                <a:spcPct val="100000"/>
              </a:lnSpc>
              <a:spcBef>
                <a:spcPts val="5"/>
              </a:spcBef>
              <a:buAutoNum type="alphaUcPeriod" startAt="4"/>
              <a:tabLst>
                <a:tab pos="116839" algn="l"/>
              </a:tabLst>
            </a:pPr>
            <a:r>
              <a:rPr sz="650" spc="15" dirty="0">
                <a:latin typeface="Microsoft Sans Serif"/>
                <a:cs typeface="Microsoft Sans Serif"/>
              </a:rPr>
              <a:t>Detección</a:t>
            </a:r>
            <a:r>
              <a:rPr sz="650" spc="-5" dirty="0">
                <a:latin typeface="Microsoft Sans Serif"/>
                <a:cs typeface="Microsoft Sans Serif"/>
              </a:rPr>
              <a:t> </a:t>
            </a:r>
            <a:r>
              <a:rPr sz="650" spc="20" dirty="0">
                <a:latin typeface="Microsoft Sans Serif"/>
                <a:cs typeface="Microsoft Sans Serif"/>
              </a:rPr>
              <a:t>de</a:t>
            </a:r>
            <a:r>
              <a:rPr sz="650" dirty="0">
                <a:latin typeface="Microsoft Sans Serif"/>
                <a:cs typeface="Microsoft Sans Serif"/>
              </a:rPr>
              <a:t> </a:t>
            </a:r>
            <a:r>
              <a:rPr sz="650" spc="30" dirty="0">
                <a:latin typeface="Microsoft Sans Serif"/>
                <a:cs typeface="Microsoft Sans Serif"/>
              </a:rPr>
              <a:t>terreno</a:t>
            </a:r>
            <a:r>
              <a:rPr sz="650" dirty="0">
                <a:latin typeface="Microsoft Sans Serif"/>
                <a:cs typeface="Microsoft Sans Serif"/>
              </a:rPr>
              <a:t> </a:t>
            </a:r>
            <a:r>
              <a:rPr sz="650" spc="20" dirty="0">
                <a:latin typeface="Microsoft Sans Serif"/>
                <a:cs typeface="Microsoft Sans Serif"/>
              </a:rPr>
              <a:t>en</a:t>
            </a:r>
            <a:r>
              <a:rPr sz="650" dirty="0">
                <a:latin typeface="Microsoft Sans Serif"/>
                <a:cs typeface="Microsoft Sans Serif"/>
              </a:rPr>
              <a:t> </a:t>
            </a:r>
            <a:r>
              <a:rPr sz="650" spc="25" dirty="0">
                <a:latin typeface="Microsoft Sans Serif"/>
                <a:cs typeface="Microsoft Sans Serif"/>
              </a:rPr>
              <a:t>campo</a:t>
            </a:r>
            <a:r>
              <a:rPr sz="650" dirty="0">
                <a:latin typeface="Microsoft Sans Serif"/>
                <a:cs typeface="Microsoft Sans Serif"/>
              </a:rPr>
              <a:t> </a:t>
            </a:r>
            <a:r>
              <a:rPr sz="650" spc="20" dirty="0">
                <a:latin typeface="Microsoft Sans Serif"/>
                <a:cs typeface="Microsoft Sans Serif"/>
              </a:rPr>
              <a:t>para</a:t>
            </a:r>
            <a:r>
              <a:rPr sz="650" dirty="0">
                <a:latin typeface="Microsoft Sans Serif"/>
                <a:cs typeface="Microsoft Sans Serif"/>
              </a:rPr>
              <a:t> </a:t>
            </a:r>
            <a:r>
              <a:rPr sz="650" spc="20" dirty="0">
                <a:latin typeface="Microsoft Sans Serif"/>
                <a:cs typeface="Microsoft Sans Serif"/>
              </a:rPr>
              <a:t>máquinas</a:t>
            </a:r>
            <a:r>
              <a:rPr sz="650" dirty="0">
                <a:latin typeface="Microsoft Sans Serif"/>
                <a:cs typeface="Microsoft Sans Serif"/>
              </a:rPr>
              <a:t> </a:t>
            </a:r>
            <a:r>
              <a:rPr sz="650" spc="15" dirty="0">
                <a:latin typeface="Microsoft Sans Serif"/>
                <a:cs typeface="Microsoft Sans Serif"/>
              </a:rPr>
              <a:t>sin</a:t>
            </a:r>
            <a:r>
              <a:rPr sz="650" dirty="0">
                <a:latin typeface="Microsoft Sans Serif"/>
                <a:cs typeface="Microsoft Sans Serif"/>
              </a:rPr>
              <a:t> </a:t>
            </a:r>
            <a:r>
              <a:rPr sz="650" spc="5" dirty="0">
                <a:latin typeface="Microsoft Sans Serif"/>
                <a:cs typeface="Microsoft Sans Serif"/>
              </a:rPr>
              <a:t>escobillas</a:t>
            </a:r>
            <a:endParaRPr sz="650">
              <a:latin typeface="Microsoft Sans Serif"/>
              <a:cs typeface="Microsoft Sans Serif"/>
            </a:endParaRPr>
          </a:p>
          <a:p>
            <a:pPr marL="12700" marR="196850" indent="154940">
              <a:lnSpc>
                <a:spcPct val="153800"/>
              </a:lnSpc>
              <a:spcBef>
                <a:spcPts val="240"/>
              </a:spcBef>
            </a:pPr>
            <a:r>
              <a:rPr sz="650" spc="-10" dirty="0">
                <a:latin typeface="Microsoft Sans Serif"/>
                <a:cs typeface="Microsoft Sans Serif"/>
              </a:rPr>
              <a:t>Esta</a:t>
            </a:r>
            <a:r>
              <a:rPr sz="650" dirty="0">
                <a:latin typeface="Microsoft Sans Serif"/>
                <a:cs typeface="Microsoft Sans Serif"/>
              </a:rPr>
              <a:t> </a:t>
            </a:r>
            <a:r>
              <a:rPr sz="650" spc="5" dirty="0">
                <a:latin typeface="Microsoft Sans Serif"/>
                <a:cs typeface="Microsoft Sans Serif"/>
              </a:rPr>
              <a:t>sección </a:t>
            </a:r>
            <a:r>
              <a:rPr sz="650" spc="25" dirty="0">
                <a:latin typeface="Microsoft Sans Serif"/>
                <a:cs typeface="Microsoft Sans Serif"/>
              </a:rPr>
              <a:t>muestra</a:t>
            </a:r>
            <a:r>
              <a:rPr sz="650" dirty="0">
                <a:latin typeface="Microsoft Sans Serif"/>
                <a:cs typeface="Microsoft Sans Serif"/>
              </a:rPr>
              <a:t> </a:t>
            </a:r>
            <a:r>
              <a:rPr sz="650" spc="40" dirty="0">
                <a:latin typeface="Microsoft Sans Serif"/>
                <a:cs typeface="Microsoft Sans Serif"/>
              </a:rPr>
              <a:t>un</a:t>
            </a:r>
            <a:r>
              <a:rPr sz="650" spc="5" dirty="0">
                <a:latin typeface="Microsoft Sans Serif"/>
                <a:cs typeface="Microsoft Sans Serif"/>
              </a:rPr>
              <a:t> </a:t>
            </a:r>
            <a:r>
              <a:rPr sz="650" spc="35" dirty="0">
                <a:latin typeface="Microsoft Sans Serif"/>
                <a:cs typeface="Microsoft Sans Serif"/>
              </a:rPr>
              <a:t>método</a:t>
            </a:r>
            <a:r>
              <a:rPr sz="650" spc="5" dirty="0">
                <a:latin typeface="Microsoft Sans Serif"/>
                <a:cs typeface="Microsoft Sans Serif"/>
              </a:rPr>
              <a:t> </a:t>
            </a:r>
            <a:r>
              <a:rPr sz="650" spc="20" dirty="0">
                <a:latin typeface="Microsoft Sans Serif"/>
                <a:cs typeface="Microsoft Sans Serif"/>
              </a:rPr>
              <a:t>para</a:t>
            </a:r>
            <a:r>
              <a:rPr sz="650" dirty="0">
                <a:latin typeface="Microsoft Sans Serif"/>
                <a:cs typeface="Microsoft Sans Serif"/>
              </a:rPr>
              <a:t> </a:t>
            </a:r>
            <a:r>
              <a:rPr sz="650" spc="20" dirty="0">
                <a:latin typeface="Microsoft Sans Serif"/>
                <a:cs typeface="Microsoft Sans Serif"/>
              </a:rPr>
              <a:t>detectar</a:t>
            </a:r>
            <a:r>
              <a:rPr sz="650" spc="5" dirty="0">
                <a:latin typeface="Microsoft Sans Serif"/>
                <a:cs typeface="Microsoft Sans Serif"/>
              </a:rPr>
              <a:t> </a:t>
            </a:r>
            <a:r>
              <a:rPr sz="650" spc="25" dirty="0">
                <a:latin typeface="Microsoft Sans Serif"/>
                <a:cs typeface="Microsoft Sans Serif"/>
              </a:rPr>
              <a:t>terrenos</a:t>
            </a:r>
            <a:r>
              <a:rPr sz="650" spc="5" dirty="0">
                <a:latin typeface="Microsoft Sans Serif"/>
                <a:cs typeface="Microsoft Sans Serif"/>
              </a:rPr>
              <a:t> </a:t>
            </a:r>
            <a:r>
              <a:rPr sz="650" spc="20" dirty="0">
                <a:latin typeface="Microsoft Sans Serif"/>
                <a:cs typeface="Microsoft Sans Serif"/>
              </a:rPr>
              <a:t>en</a:t>
            </a:r>
            <a:r>
              <a:rPr sz="650" dirty="0">
                <a:latin typeface="Microsoft Sans Serif"/>
                <a:cs typeface="Microsoft Sans Serif"/>
              </a:rPr>
              <a:t> </a:t>
            </a:r>
            <a:r>
              <a:rPr sz="650" spc="10" dirty="0">
                <a:latin typeface="Microsoft Sans Serif"/>
                <a:cs typeface="Microsoft Sans Serif"/>
              </a:rPr>
              <a:t>el</a:t>
            </a:r>
            <a:r>
              <a:rPr sz="650" spc="5" dirty="0">
                <a:latin typeface="Microsoft Sans Serif"/>
                <a:cs typeface="Microsoft Sans Serif"/>
              </a:rPr>
              <a:t> </a:t>
            </a:r>
            <a:r>
              <a:rPr sz="650" spc="25" dirty="0">
                <a:latin typeface="Microsoft Sans Serif"/>
                <a:cs typeface="Microsoft Sans Serif"/>
              </a:rPr>
              <a:t>campo</a:t>
            </a:r>
            <a:r>
              <a:rPr sz="650" spc="5" dirty="0">
                <a:latin typeface="Microsoft Sans Serif"/>
                <a:cs typeface="Microsoft Sans Serif"/>
              </a:rPr>
              <a:t> </a:t>
            </a:r>
            <a:r>
              <a:rPr sz="650" spc="20" dirty="0">
                <a:latin typeface="Microsoft Sans Serif"/>
                <a:cs typeface="Microsoft Sans Serif"/>
              </a:rPr>
              <a:t>para </a:t>
            </a:r>
            <a:r>
              <a:rPr sz="650" spc="-160" dirty="0">
                <a:latin typeface="Microsoft Sans Serif"/>
                <a:cs typeface="Microsoft Sans Serif"/>
              </a:rPr>
              <a:t> </a:t>
            </a:r>
            <a:r>
              <a:rPr sz="650" spc="20" dirty="0">
                <a:latin typeface="Microsoft Sans Serif"/>
                <a:cs typeface="Microsoft Sans Serif"/>
              </a:rPr>
              <a:t>máquinas</a:t>
            </a:r>
            <a:r>
              <a:rPr sz="650" spc="-10" dirty="0">
                <a:latin typeface="Microsoft Sans Serif"/>
                <a:cs typeface="Microsoft Sans Serif"/>
              </a:rPr>
              <a:t> </a:t>
            </a:r>
            <a:r>
              <a:rPr sz="650" spc="15" dirty="0">
                <a:latin typeface="Microsoft Sans Serif"/>
                <a:cs typeface="Microsoft Sans Serif"/>
              </a:rPr>
              <a:t>sin</a:t>
            </a:r>
            <a:r>
              <a:rPr sz="650" spc="-5" dirty="0">
                <a:latin typeface="Microsoft Sans Serif"/>
                <a:cs typeface="Microsoft Sans Serif"/>
              </a:rPr>
              <a:t> </a:t>
            </a:r>
            <a:r>
              <a:rPr sz="650" spc="5" dirty="0">
                <a:latin typeface="Microsoft Sans Serif"/>
                <a:cs typeface="Microsoft Sans Serif"/>
              </a:rPr>
              <a:t>escobillas.</a:t>
            </a:r>
            <a:endParaRPr sz="650">
              <a:latin typeface="Microsoft Sans Serif"/>
              <a:cs typeface="Microsoft Sans Serif"/>
            </a:endParaRPr>
          </a:p>
          <a:p>
            <a:pPr marL="12700" marR="48260" indent="154940">
              <a:lnSpc>
                <a:spcPct val="133400"/>
              </a:lnSpc>
              <a:spcBef>
                <a:spcPts val="30"/>
              </a:spcBef>
            </a:pPr>
            <a:r>
              <a:rPr sz="750" spc="-15" dirty="0">
                <a:latin typeface="Microsoft Sans Serif"/>
                <a:cs typeface="Microsoft Sans Serif"/>
              </a:rPr>
              <a:t>La </a:t>
            </a:r>
            <a:r>
              <a:rPr sz="750" spc="35" dirty="0">
                <a:latin typeface="Microsoft Sans Serif"/>
                <a:cs typeface="Microsoft Sans Serif"/>
              </a:rPr>
              <a:t>figura </a:t>
            </a:r>
            <a:r>
              <a:rPr sz="750" spc="10" dirty="0">
                <a:latin typeface="Microsoft Sans Serif"/>
                <a:cs typeface="Microsoft Sans Serif"/>
              </a:rPr>
              <a:t>4 </a:t>
            </a:r>
            <a:r>
              <a:rPr sz="750" spc="25" dirty="0">
                <a:latin typeface="Microsoft Sans Serif"/>
                <a:cs typeface="Microsoft Sans Serif"/>
              </a:rPr>
              <a:t>ilustra </a:t>
            </a:r>
            <a:r>
              <a:rPr sz="750" spc="45" dirty="0">
                <a:latin typeface="Microsoft Sans Serif"/>
                <a:cs typeface="Microsoft Sans Serif"/>
              </a:rPr>
              <a:t>un </a:t>
            </a:r>
            <a:r>
              <a:rPr sz="750" spc="40" dirty="0">
                <a:latin typeface="Microsoft Sans Serif"/>
                <a:cs typeface="Microsoft Sans Serif"/>
              </a:rPr>
              <a:t>método </a:t>
            </a:r>
            <a:r>
              <a:rPr sz="750" spc="25" dirty="0">
                <a:latin typeface="Microsoft Sans Serif"/>
                <a:cs typeface="Microsoft Sans Serif"/>
              </a:rPr>
              <a:t>para </a:t>
            </a:r>
            <a:r>
              <a:rPr sz="750" spc="10" dirty="0">
                <a:latin typeface="Microsoft Sans Serif"/>
                <a:cs typeface="Microsoft Sans Serif"/>
              </a:rPr>
              <a:t>el </a:t>
            </a:r>
            <a:r>
              <a:rPr sz="750" spc="40" dirty="0">
                <a:latin typeface="Microsoft Sans Serif"/>
                <a:cs typeface="Microsoft Sans Serif"/>
              </a:rPr>
              <a:t>monitoreo </a:t>
            </a:r>
            <a:r>
              <a:rPr sz="750" spc="35" dirty="0">
                <a:latin typeface="Microsoft Sans Serif"/>
                <a:cs typeface="Microsoft Sans Serif"/>
              </a:rPr>
              <a:t>continuo </a:t>
            </a:r>
            <a:r>
              <a:rPr sz="750" spc="25" dirty="0">
                <a:latin typeface="Microsoft Sans Serif"/>
                <a:cs typeface="Microsoft Sans Serif"/>
              </a:rPr>
              <a:t>de </a:t>
            </a:r>
            <a:r>
              <a:rPr sz="750" spc="30" dirty="0">
                <a:latin typeface="Microsoft Sans Serif"/>
                <a:cs typeface="Microsoft Sans Serif"/>
              </a:rPr>
              <a:t> terrenos </a:t>
            </a:r>
            <a:r>
              <a:rPr sz="750" spc="25" dirty="0">
                <a:latin typeface="Microsoft Sans Serif"/>
                <a:cs typeface="Microsoft Sans Serif"/>
              </a:rPr>
              <a:t>de campo </a:t>
            </a:r>
            <a:r>
              <a:rPr sz="750" spc="15" dirty="0">
                <a:latin typeface="Microsoft Sans Serif"/>
                <a:cs typeface="Microsoft Sans Serif"/>
              </a:rPr>
              <a:t>sin </a:t>
            </a:r>
            <a:r>
              <a:rPr sz="750" spc="20" dirty="0">
                <a:latin typeface="Microsoft Sans Serif"/>
                <a:cs typeface="Microsoft Sans Serif"/>
              </a:rPr>
              <a:t>usar </a:t>
            </a:r>
            <a:r>
              <a:rPr sz="750" spc="15" dirty="0">
                <a:latin typeface="Microsoft Sans Serif"/>
                <a:cs typeface="Microsoft Sans Serif"/>
              </a:rPr>
              <a:t>cepillos </a:t>
            </a:r>
            <a:r>
              <a:rPr sz="750" spc="30" dirty="0">
                <a:latin typeface="Microsoft Sans Serif"/>
                <a:cs typeface="Microsoft Sans Serif"/>
              </a:rPr>
              <a:t>piloto. </a:t>
            </a:r>
            <a:r>
              <a:rPr sz="750" spc="-35" dirty="0">
                <a:latin typeface="Microsoft Sans Serif"/>
                <a:cs typeface="Microsoft Sans Serif"/>
              </a:rPr>
              <a:t>El </a:t>
            </a:r>
            <a:r>
              <a:rPr sz="750" spc="30" dirty="0">
                <a:latin typeface="Microsoft Sans Serif"/>
                <a:cs typeface="Microsoft Sans Serif"/>
              </a:rPr>
              <a:t>transmisor </a:t>
            </a:r>
            <a:r>
              <a:rPr sz="750" spc="25" dirty="0">
                <a:latin typeface="Microsoft Sans Serif"/>
                <a:cs typeface="Microsoft Sans Serif"/>
              </a:rPr>
              <a:t>de </a:t>
            </a:r>
            <a:r>
              <a:rPr sz="750" spc="20" dirty="0">
                <a:latin typeface="Microsoft Sans Serif"/>
                <a:cs typeface="Microsoft Sans Serif"/>
              </a:rPr>
              <a:t>relé </a:t>
            </a:r>
            <a:r>
              <a:rPr sz="750" spc="10" dirty="0">
                <a:latin typeface="Microsoft Sans Serif"/>
                <a:cs typeface="Microsoft Sans Serif"/>
              </a:rPr>
              <a:t>está </a:t>
            </a:r>
            <a:r>
              <a:rPr sz="750" spc="15" dirty="0">
                <a:latin typeface="Microsoft Sans Serif"/>
                <a:cs typeface="Microsoft Sans Serif"/>
              </a:rPr>
              <a:t> </a:t>
            </a:r>
            <a:r>
              <a:rPr sz="750" spc="40" dirty="0">
                <a:latin typeface="Microsoft Sans Serif"/>
                <a:cs typeface="Microsoft Sans Serif"/>
              </a:rPr>
              <a:t>montado</a:t>
            </a:r>
            <a:r>
              <a:rPr sz="750" spc="-5" dirty="0">
                <a:latin typeface="Microsoft Sans Serif"/>
                <a:cs typeface="Microsoft Sans Serif"/>
              </a:rPr>
              <a:t> </a:t>
            </a:r>
            <a:r>
              <a:rPr sz="750" spc="25" dirty="0">
                <a:latin typeface="Microsoft Sans Serif"/>
                <a:cs typeface="Microsoft Sans Serif"/>
              </a:rPr>
              <a:t>en</a:t>
            </a:r>
            <a:r>
              <a:rPr sz="750" dirty="0">
                <a:latin typeface="Microsoft Sans Serif"/>
                <a:cs typeface="Microsoft Sans Serif"/>
              </a:rPr>
              <a:t> </a:t>
            </a:r>
            <a:r>
              <a:rPr sz="750" spc="10" dirty="0">
                <a:latin typeface="Microsoft Sans Serif"/>
                <a:cs typeface="Microsoft Sans Serif"/>
              </a:rPr>
              <a:t>la</a:t>
            </a:r>
            <a:r>
              <a:rPr sz="750" dirty="0">
                <a:latin typeface="Microsoft Sans Serif"/>
                <a:cs typeface="Microsoft Sans Serif"/>
              </a:rPr>
              <a:t> </a:t>
            </a:r>
            <a:r>
              <a:rPr sz="750" spc="30" dirty="0">
                <a:latin typeface="Microsoft Sans Serif"/>
                <a:cs typeface="Microsoft Sans Serif"/>
              </a:rPr>
              <a:t>rueda</a:t>
            </a:r>
            <a:r>
              <a:rPr sz="750" dirty="0">
                <a:latin typeface="Microsoft Sans Serif"/>
                <a:cs typeface="Microsoft Sans Serif"/>
              </a:rPr>
              <a:t> </a:t>
            </a:r>
            <a:r>
              <a:rPr sz="750" spc="25" dirty="0">
                <a:latin typeface="Microsoft Sans Serif"/>
                <a:cs typeface="Microsoft Sans Serif"/>
              </a:rPr>
              <a:t>de</a:t>
            </a:r>
            <a:r>
              <a:rPr sz="750" dirty="0">
                <a:latin typeface="Microsoft Sans Serif"/>
                <a:cs typeface="Microsoft Sans Serif"/>
              </a:rPr>
              <a:t> </a:t>
            </a:r>
            <a:r>
              <a:rPr sz="750" spc="25" dirty="0">
                <a:latin typeface="Microsoft Sans Serif"/>
                <a:cs typeface="Microsoft Sans Serif"/>
              </a:rPr>
              <a:t>diodos</a:t>
            </a:r>
            <a:r>
              <a:rPr sz="750" dirty="0">
                <a:latin typeface="Microsoft Sans Serif"/>
                <a:cs typeface="Microsoft Sans Serif"/>
              </a:rPr>
              <a:t> </a:t>
            </a:r>
            <a:r>
              <a:rPr sz="750" spc="25" dirty="0">
                <a:latin typeface="Microsoft Sans Serif"/>
                <a:cs typeface="Microsoft Sans Serif"/>
              </a:rPr>
              <a:t>de</a:t>
            </a:r>
            <a:r>
              <a:rPr sz="750" dirty="0">
                <a:latin typeface="Microsoft Sans Serif"/>
                <a:cs typeface="Microsoft Sans Serif"/>
              </a:rPr>
              <a:t> </a:t>
            </a:r>
            <a:r>
              <a:rPr sz="750" spc="25" dirty="0">
                <a:latin typeface="Microsoft Sans Serif"/>
                <a:cs typeface="Microsoft Sans Serif"/>
              </a:rPr>
              <a:t>campo</a:t>
            </a:r>
            <a:r>
              <a:rPr sz="750" dirty="0">
                <a:latin typeface="Microsoft Sans Serif"/>
                <a:cs typeface="Microsoft Sans Serif"/>
              </a:rPr>
              <a:t> </a:t>
            </a:r>
            <a:r>
              <a:rPr sz="750" spc="20" dirty="0">
                <a:latin typeface="Microsoft Sans Serif"/>
                <a:cs typeface="Microsoft Sans Serif"/>
              </a:rPr>
              <a:t>del</a:t>
            </a:r>
            <a:r>
              <a:rPr sz="750" dirty="0">
                <a:latin typeface="Microsoft Sans Serif"/>
                <a:cs typeface="Microsoft Sans Serif"/>
              </a:rPr>
              <a:t> </a:t>
            </a:r>
            <a:r>
              <a:rPr sz="750" spc="25" dirty="0">
                <a:latin typeface="Microsoft Sans Serif"/>
                <a:cs typeface="Microsoft Sans Serif"/>
              </a:rPr>
              <a:t>generador.</a:t>
            </a:r>
            <a:r>
              <a:rPr sz="750" dirty="0">
                <a:latin typeface="Microsoft Sans Serif"/>
                <a:cs typeface="Microsoft Sans Serif"/>
              </a:rPr>
              <a:t> </a:t>
            </a:r>
            <a:r>
              <a:rPr sz="750" spc="-25" dirty="0">
                <a:latin typeface="Microsoft Sans Serif"/>
                <a:cs typeface="Microsoft Sans Serif"/>
              </a:rPr>
              <a:t>Su</a:t>
            </a:r>
            <a:r>
              <a:rPr sz="750" dirty="0">
                <a:latin typeface="Microsoft Sans Serif"/>
                <a:cs typeface="Microsoft Sans Serif"/>
              </a:rPr>
              <a:t> </a:t>
            </a:r>
            <a:r>
              <a:rPr sz="750" spc="35" dirty="0">
                <a:latin typeface="Microsoft Sans Serif"/>
                <a:cs typeface="Microsoft Sans Serif"/>
              </a:rPr>
              <a:t>fuente</a:t>
            </a:r>
            <a:r>
              <a:rPr sz="750" dirty="0">
                <a:latin typeface="Microsoft Sans Serif"/>
                <a:cs typeface="Microsoft Sans Serif"/>
              </a:rPr>
              <a:t> </a:t>
            </a:r>
            <a:r>
              <a:rPr sz="750" spc="25" dirty="0">
                <a:latin typeface="Microsoft Sans Serif"/>
                <a:cs typeface="Microsoft Sans Serif"/>
              </a:rPr>
              <a:t>de </a:t>
            </a:r>
            <a:r>
              <a:rPr sz="750" spc="-185" dirty="0">
                <a:latin typeface="Microsoft Sans Serif"/>
                <a:cs typeface="Microsoft Sans Serif"/>
              </a:rPr>
              <a:t> </a:t>
            </a:r>
            <a:r>
              <a:rPr sz="750" spc="25" dirty="0">
                <a:latin typeface="Microsoft Sans Serif"/>
                <a:cs typeface="Microsoft Sans Serif"/>
              </a:rPr>
              <a:t>energía </a:t>
            </a:r>
            <a:r>
              <a:rPr sz="750" spc="-5" dirty="0">
                <a:latin typeface="Microsoft Sans Serif"/>
                <a:cs typeface="Microsoft Sans Serif"/>
              </a:rPr>
              <a:t>es </a:t>
            </a:r>
            <a:r>
              <a:rPr sz="750" spc="10" dirty="0">
                <a:latin typeface="Microsoft Sans Serif"/>
                <a:cs typeface="Microsoft Sans Serif"/>
              </a:rPr>
              <a:t>el </a:t>
            </a:r>
            <a:r>
              <a:rPr sz="750" spc="15" dirty="0">
                <a:latin typeface="Microsoft Sans Serif"/>
                <a:cs typeface="Microsoft Sans Serif"/>
              </a:rPr>
              <a:t>sistema </a:t>
            </a:r>
            <a:r>
              <a:rPr sz="750" spc="25" dirty="0">
                <a:latin typeface="Microsoft Sans Serif"/>
                <a:cs typeface="Microsoft Sans Serif"/>
              </a:rPr>
              <a:t>excitador </a:t>
            </a:r>
            <a:r>
              <a:rPr sz="750" spc="15" dirty="0">
                <a:latin typeface="Microsoft Sans Serif"/>
                <a:cs typeface="Microsoft Sans Serif"/>
              </a:rPr>
              <a:t>sin </a:t>
            </a:r>
            <a:r>
              <a:rPr sz="750" spc="10" dirty="0">
                <a:latin typeface="Microsoft Sans Serif"/>
                <a:cs typeface="Microsoft Sans Serif"/>
              </a:rPr>
              <a:t>escobillas </a:t>
            </a:r>
            <a:r>
              <a:rPr sz="750" spc="25" dirty="0">
                <a:latin typeface="Microsoft Sans Serif"/>
                <a:cs typeface="Microsoft Sans Serif"/>
              </a:rPr>
              <a:t>de </a:t>
            </a:r>
            <a:r>
              <a:rPr sz="750" spc="-35" dirty="0">
                <a:latin typeface="Microsoft Sans Serif"/>
                <a:cs typeface="Microsoft Sans Serif"/>
              </a:rPr>
              <a:t>CA. </a:t>
            </a:r>
            <a:r>
              <a:rPr sz="750" spc="-15" dirty="0">
                <a:latin typeface="Microsoft Sans Serif"/>
                <a:cs typeface="Microsoft Sans Serif"/>
              </a:rPr>
              <a:t>La </a:t>
            </a:r>
            <a:r>
              <a:rPr sz="750" spc="30" dirty="0">
                <a:latin typeface="Microsoft Sans Serif"/>
                <a:cs typeface="Microsoft Sans Serif"/>
              </a:rPr>
              <a:t>corriente </a:t>
            </a:r>
            <a:r>
              <a:rPr sz="750" spc="10" dirty="0">
                <a:latin typeface="Microsoft Sans Serif"/>
                <a:cs typeface="Microsoft Sans Serif"/>
              </a:rPr>
              <a:t>está </a:t>
            </a:r>
            <a:r>
              <a:rPr sz="750" spc="15" dirty="0">
                <a:latin typeface="Microsoft Sans Serif"/>
                <a:cs typeface="Microsoft Sans Serif"/>
              </a:rPr>
              <a:t> </a:t>
            </a:r>
            <a:r>
              <a:rPr sz="750" spc="30" dirty="0">
                <a:latin typeface="Microsoft Sans Serif"/>
                <a:cs typeface="Microsoft Sans Serif"/>
              </a:rPr>
              <a:t>determinada </a:t>
            </a:r>
            <a:r>
              <a:rPr sz="750" spc="45" dirty="0">
                <a:latin typeface="Microsoft Sans Serif"/>
                <a:cs typeface="Microsoft Sans Serif"/>
              </a:rPr>
              <a:t>por </a:t>
            </a:r>
            <a:r>
              <a:rPr sz="750" spc="10" dirty="0">
                <a:latin typeface="Microsoft Sans Serif"/>
                <a:cs typeface="Microsoft Sans Serif"/>
              </a:rPr>
              <a:t>la </a:t>
            </a:r>
            <a:r>
              <a:rPr sz="750" spc="15" dirty="0">
                <a:latin typeface="Microsoft Sans Serif"/>
                <a:cs typeface="Microsoft Sans Serif"/>
              </a:rPr>
              <a:t>resistencia </a:t>
            </a:r>
            <a:r>
              <a:rPr sz="750" dirty="0">
                <a:latin typeface="Microsoft Sans Serif"/>
                <a:cs typeface="Microsoft Sans Serif"/>
              </a:rPr>
              <a:t>a </a:t>
            </a:r>
            <a:r>
              <a:rPr sz="750" spc="35" dirty="0">
                <a:latin typeface="Microsoft Sans Serif"/>
                <a:cs typeface="Microsoft Sans Serif"/>
              </a:rPr>
              <a:t>tierra </a:t>
            </a:r>
            <a:r>
              <a:rPr sz="750" spc="20" dirty="0">
                <a:latin typeface="Microsoft Sans Serif"/>
                <a:cs typeface="Microsoft Sans Serif"/>
              </a:rPr>
              <a:t>del </a:t>
            </a:r>
            <a:r>
              <a:rPr sz="750" spc="25" dirty="0">
                <a:latin typeface="Microsoft Sans Serif"/>
                <a:cs typeface="Microsoft Sans Serif"/>
              </a:rPr>
              <a:t>campo </a:t>
            </a:r>
            <a:r>
              <a:rPr sz="750" spc="5" dirty="0">
                <a:latin typeface="Microsoft Sans Serif"/>
                <a:cs typeface="Microsoft Sans Serif"/>
              </a:rPr>
              <a:t>y </a:t>
            </a:r>
            <a:r>
              <a:rPr sz="750" spc="10" dirty="0">
                <a:latin typeface="Microsoft Sans Serif"/>
                <a:cs typeface="Microsoft Sans Serif"/>
              </a:rPr>
              <a:t>la </a:t>
            </a:r>
            <a:r>
              <a:rPr sz="750" spc="20" dirty="0">
                <a:latin typeface="Microsoft Sans Serif"/>
                <a:cs typeface="Microsoft Sans Serif"/>
              </a:rPr>
              <a:t>ubicación </a:t>
            </a:r>
            <a:r>
              <a:rPr sz="750" spc="25" dirty="0">
                <a:latin typeface="Microsoft Sans Serif"/>
                <a:cs typeface="Microsoft Sans Serif"/>
              </a:rPr>
              <a:t>de </a:t>
            </a:r>
            <a:r>
              <a:rPr sz="750" spc="10" dirty="0">
                <a:latin typeface="Microsoft Sans Serif"/>
                <a:cs typeface="Microsoft Sans Serif"/>
              </a:rPr>
              <a:t>la </a:t>
            </a:r>
            <a:r>
              <a:rPr sz="750" spc="15" dirty="0">
                <a:latin typeface="Microsoft Sans Serif"/>
                <a:cs typeface="Microsoft Sans Serif"/>
              </a:rPr>
              <a:t> </a:t>
            </a:r>
            <a:r>
              <a:rPr sz="750" spc="20" dirty="0">
                <a:latin typeface="Microsoft Sans Serif"/>
                <a:cs typeface="Microsoft Sans Serif"/>
              </a:rPr>
              <a:t>falla con respecto </a:t>
            </a:r>
            <a:r>
              <a:rPr sz="750" spc="10" dirty="0">
                <a:latin typeface="Microsoft Sans Serif"/>
                <a:cs typeface="Microsoft Sans Serif"/>
              </a:rPr>
              <a:t>al </a:t>
            </a:r>
            <a:r>
              <a:rPr sz="750" spc="20" dirty="0">
                <a:latin typeface="Microsoft Sans Serif"/>
                <a:cs typeface="Microsoft Sans Serif"/>
              </a:rPr>
              <a:t>bus </a:t>
            </a:r>
            <a:r>
              <a:rPr sz="750" spc="25" dirty="0">
                <a:latin typeface="Microsoft Sans Serif"/>
                <a:cs typeface="Microsoft Sans Serif"/>
              </a:rPr>
              <a:t>positivo </a:t>
            </a:r>
            <a:r>
              <a:rPr sz="750" spc="5" dirty="0">
                <a:latin typeface="Microsoft Sans Serif"/>
                <a:cs typeface="Microsoft Sans Serif"/>
              </a:rPr>
              <a:t>y </a:t>
            </a:r>
            <a:r>
              <a:rPr sz="750" spc="20" dirty="0">
                <a:latin typeface="Microsoft Sans Serif"/>
                <a:cs typeface="Microsoft Sans Serif"/>
              </a:rPr>
              <a:t>negativo. </a:t>
            </a:r>
            <a:r>
              <a:rPr sz="750" spc="-35" dirty="0">
                <a:latin typeface="Microsoft Sans Serif"/>
                <a:cs typeface="Microsoft Sans Serif"/>
              </a:rPr>
              <a:t>El </a:t>
            </a:r>
            <a:r>
              <a:rPr sz="750" spc="30" dirty="0">
                <a:latin typeface="Microsoft Sans Serif"/>
                <a:cs typeface="Microsoft Sans Serif"/>
              </a:rPr>
              <a:t>transmisor </a:t>
            </a:r>
            <a:r>
              <a:rPr sz="750" spc="20" dirty="0">
                <a:latin typeface="Microsoft Sans Serif"/>
                <a:cs typeface="Microsoft Sans Serif"/>
              </a:rPr>
              <a:t>detecta </a:t>
            </a:r>
            <a:r>
              <a:rPr sz="750" spc="10" dirty="0">
                <a:latin typeface="Microsoft Sans Serif"/>
                <a:cs typeface="Microsoft Sans Serif"/>
              </a:rPr>
              <a:t>el </a:t>
            </a:r>
            <a:r>
              <a:rPr sz="750" spc="15" dirty="0">
                <a:latin typeface="Microsoft Sans Serif"/>
                <a:cs typeface="Microsoft Sans Serif"/>
              </a:rPr>
              <a:t> </a:t>
            </a:r>
            <a:r>
              <a:rPr sz="750" spc="25" dirty="0">
                <a:latin typeface="Microsoft Sans Serif"/>
                <a:cs typeface="Microsoft Sans Serif"/>
              </a:rPr>
              <a:t>cambio de </a:t>
            </a:r>
            <a:r>
              <a:rPr sz="750" spc="15" dirty="0">
                <a:latin typeface="Microsoft Sans Serif"/>
                <a:cs typeface="Microsoft Sans Serif"/>
              </a:rPr>
              <a:t>resistencia </a:t>
            </a:r>
            <a:r>
              <a:rPr sz="750" spc="35" dirty="0">
                <a:latin typeface="Microsoft Sans Serif"/>
                <a:cs typeface="Microsoft Sans Serif"/>
              </a:rPr>
              <a:t>entre </a:t>
            </a:r>
            <a:r>
              <a:rPr sz="750" spc="10" dirty="0">
                <a:latin typeface="Microsoft Sans Serif"/>
                <a:cs typeface="Microsoft Sans Serif"/>
              </a:rPr>
              <a:t>el </a:t>
            </a:r>
            <a:r>
              <a:rPr sz="750" spc="20" dirty="0">
                <a:latin typeface="Microsoft Sans Serif"/>
                <a:cs typeface="Microsoft Sans Serif"/>
              </a:rPr>
              <a:t>devanado </a:t>
            </a:r>
            <a:r>
              <a:rPr sz="750" spc="25" dirty="0">
                <a:latin typeface="Microsoft Sans Serif"/>
                <a:cs typeface="Microsoft Sans Serif"/>
              </a:rPr>
              <a:t>de campo </a:t>
            </a:r>
            <a:r>
              <a:rPr sz="750" spc="5" dirty="0">
                <a:latin typeface="Microsoft Sans Serif"/>
                <a:cs typeface="Microsoft Sans Serif"/>
              </a:rPr>
              <a:t>y </a:t>
            </a:r>
            <a:r>
              <a:rPr sz="750" spc="10" dirty="0">
                <a:latin typeface="Microsoft Sans Serif"/>
                <a:cs typeface="Microsoft Sans Serif"/>
              </a:rPr>
              <a:t>el </a:t>
            </a:r>
            <a:r>
              <a:rPr sz="750" spc="20" dirty="0">
                <a:latin typeface="Microsoft Sans Serif"/>
                <a:cs typeface="Microsoft Sans Serif"/>
              </a:rPr>
              <a:t>núcleo del </a:t>
            </a:r>
            <a:r>
              <a:rPr sz="750" spc="25" dirty="0">
                <a:latin typeface="Microsoft Sans Serif"/>
                <a:cs typeface="Microsoft Sans Serif"/>
              </a:rPr>
              <a:t> </a:t>
            </a:r>
            <a:r>
              <a:rPr sz="750" spc="40" dirty="0">
                <a:latin typeface="Microsoft Sans Serif"/>
                <a:cs typeface="Microsoft Sans Serif"/>
              </a:rPr>
              <a:t>rotor. </a:t>
            </a:r>
            <a:r>
              <a:rPr sz="750" spc="-35" dirty="0">
                <a:latin typeface="Microsoft Sans Serif"/>
                <a:cs typeface="Microsoft Sans Serif"/>
              </a:rPr>
              <a:t>El LED </a:t>
            </a:r>
            <a:r>
              <a:rPr sz="750" spc="25" dirty="0">
                <a:latin typeface="Microsoft Sans Serif"/>
                <a:cs typeface="Microsoft Sans Serif"/>
              </a:rPr>
              <a:t>(diodo </a:t>
            </a:r>
            <a:r>
              <a:rPr sz="750" spc="30" dirty="0">
                <a:latin typeface="Microsoft Sans Serif"/>
                <a:cs typeface="Microsoft Sans Serif"/>
              </a:rPr>
              <a:t>emisor </a:t>
            </a:r>
            <a:r>
              <a:rPr sz="750" spc="25" dirty="0">
                <a:latin typeface="Microsoft Sans Serif"/>
                <a:cs typeface="Microsoft Sans Serif"/>
              </a:rPr>
              <a:t>de </a:t>
            </a:r>
            <a:r>
              <a:rPr sz="750" spc="5" dirty="0">
                <a:latin typeface="Microsoft Sans Serif"/>
                <a:cs typeface="Microsoft Sans Serif"/>
              </a:rPr>
              <a:t>luz) </a:t>
            </a:r>
            <a:r>
              <a:rPr sz="750" spc="20" dirty="0">
                <a:latin typeface="Microsoft Sans Serif"/>
                <a:cs typeface="Microsoft Sans Serif"/>
              </a:rPr>
              <a:t>del </a:t>
            </a:r>
            <a:r>
              <a:rPr sz="750" spc="30" dirty="0">
                <a:latin typeface="Microsoft Sans Serif"/>
                <a:cs typeface="Microsoft Sans Serif"/>
              </a:rPr>
              <a:t>transmisor emite </a:t>
            </a:r>
            <a:r>
              <a:rPr sz="750" spc="15" dirty="0">
                <a:latin typeface="Microsoft Sans Serif"/>
                <a:cs typeface="Microsoft Sans Serif"/>
              </a:rPr>
              <a:t>luz </a:t>
            </a:r>
            <a:r>
              <a:rPr sz="750" spc="25" dirty="0">
                <a:latin typeface="Microsoft Sans Serif"/>
                <a:cs typeface="Microsoft Sans Serif"/>
              </a:rPr>
              <a:t>en </a:t>
            </a:r>
            <a:r>
              <a:rPr sz="750" spc="30" dirty="0">
                <a:latin typeface="Microsoft Sans Serif"/>
                <a:cs typeface="Microsoft Sans Serif"/>
              </a:rPr>
              <a:t> </a:t>
            </a:r>
            <a:r>
              <a:rPr sz="750" spc="15" dirty="0">
                <a:latin typeface="Microsoft Sans Serif"/>
                <a:cs typeface="Microsoft Sans Serif"/>
              </a:rPr>
              <a:t>condiciones </a:t>
            </a:r>
            <a:r>
              <a:rPr sz="750" spc="25" dirty="0">
                <a:latin typeface="Microsoft Sans Serif"/>
                <a:cs typeface="Microsoft Sans Serif"/>
              </a:rPr>
              <a:t>normales. </a:t>
            </a:r>
            <a:r>
              <a:rPr sz="750" spc="-35" dirty="0">
                <a:latin typeface="Microsoft Sans Serif"/>
                <a:cs typeface="Microsoft Sans Serif"/>
              </a:rPr>
              <a:t>El </a:t>
            </a:r>
            <a:r>
              <a:rPr sz="750" spc="30" dirty="0">
                <a:latin typeface="Microsoft Sans Serif"/>
                <a:cs typeface="Microsoft Sans Serif"/>
              </a:rPr>
              <a:t>receptor </a:t>
            </a:r>
            <a:r>
              <a:rPr sz="750" spc="10" dirty="0">
                <a:latin typeface="Microsoft Sans Serif"/>
                <a:cs typeface="Microsoft Sans Serif"/>
              </a:rPr>
              <a:t>está </a:t>
            </a:r>
            <a:r>
              <a:rPr sz="750" spc="40" dirty="0">
                <a:latin typeface="Microsoft Sans Serif"/>
                <a:cs typeface="Microsoft Sans Serif"/>
              </a:rPr>
              <a:t>montado </a:t>
            </a:r>
            <a:r>
              <a:rPr sz="750" spc="25" dirty="0">
                <a:latin typeface="Microsoft Sans Serif"/>
                <a:cs typeface="Microsoft Sans Serif"/>
              </a:rPr>
              <a:t>en </a:t>
            </a:r>
            <a:r>
              <a:rPr sz="750" spc="10" dirty="0">
                <a:latin typeface="Microsoft Sans Serif"/>
                <a:cs typeface="Microsoft Sans Serif"/>
              </a:rPr>
              <a:t>la </a:t>
            </a:r>
            <a:r>
              <a:rPr sz="750" dirty="0">
                <a:latin typeface="Microsoft Sans Serif"/>
                <a:cs typeface="Microsoft Sans Serif"/>
              </a:rPr>
              <a:t>carcasa </a:t>
            </a:r>
            <a:r>
              <a:rPr sz="750" spc="20" dirty="0">
                <a:latin typeface="Microsoft Sans Serif"/>
                <a:cs typeface="Microsoft Sans Serif"/>
              </a:rPr>
              <a:t>del </a:t>
            </a:r>
            <a:r>
              <a:rPr sz="750" spc="25" dirty="0">
                <a:latin typeface="Microsoft Sans Serif"/>
                <a:cs typeface="Microsoft Sans Serif"/>
              </a:rPr>
              <a:t> </a:t>
            </a:r>
            <a:r>
              <a:rPr sz="750" spc="20" dirty="0">
                <a:latin typeface="Microsoft Sans Serif"/>
                <a:cs typeface="Microsoft Sans Serif"/>
              </a:rPr>
              <a:t>excitador. </a:t>
            </a:r>
            <a:r>
              <a:rPr sz="750" spc="-5" dirty="0">
                <a:latin typeface="Microsoft Sans Serif"/>
                <a:cs typeface="Microsoft Sans Serif"/>
              </a:rPr>
              <a:t>Los </a:t>
            </a:r>
            <a:r>
              <a:rPr sz="750" spc="25" dirty="0">
                <a:latin typeface="Microsoft Sans Serif"/>
                <a:cs typeface="Microsoft Sans Serif"/>
              </a:rPr>
              <a:t>detectores de </a:t>
            </a:r>
            <a:r>
              <a:rPr sz="750" spc="30" dirty="0">
                <a:latin typeface="Microsoft Sans Serif"/>
                <a:cs typeface="Microsoft Sans Serif"/>
              </a:rPr>
              <a:t>infrarrojos </a:t>
            </a:r>
            <a:r>
              <a:rPr sz="750" spc="20" dirty="0">
                <a:latin typeface="Microsoft Sans Serif"/>
                <a:cs typeface="Microsoft Sans Serif"/>
              </a:rPr>
              <a:t>del </a:t>
            </a:r>
            <a:r>
              <a:rPr sz="750" spc="30" dirty="0">
                <a:latin typeface="Microsoft Sans Serif"/>
                <a:cs typeface="Microsoft Sans Serif"/>
              </a:rPr>
              <a:t>receptor </a:t>
            </a:r>
            <a:r>
              <a:rPr sz="750" spc="25" dirty="0">
                <a:latin typeface="Microsoft Sans Serif"/>
                <a:cs typeface="Microsoft Sans Serif"/>
              </a:rPr>
              <a:t>detectan </a:t>
            </a:r>
            <a:r>
              <a:rPr sz="750" spc="10" dirty="0">
                <a:latin typeface="Microsoft Sans Serif"/>
                <a:cs typeface="Microsoft Sans Serif"/>
              </a:rPr>
              <a:t>la señal </a:t>
            </a:r>
            <a:r>
              <a:rPr sz="750" spc="15" dirty="0">
                <a:latin typeface="Microsoft Sans Serif"/>
                <a:cs typeface="Microsoft Sans Serif"/>
              </a:rPr>
              <a:t> </a:t>
            </a:r>
            <a:r>
              <a:rPr sz="750" spc="25" dirty="0">
                <a:latin typeface="Microsoft Sans Serif"/>
                <a:cs typeface="Microsoft Sans Serif"/>
              </a:rPr>
              <a:t>luminosa </a:t>
            </a:r>
            <a:r>
              <a:rPr sz="750" spc="20" dirty="0">
                <a:latin typeface="Microsoft Sans Serif"/>
                <a:cs typeface="Microsoft Sans Serif"/>
              </a:rPr>
              <a:t>del </a:t>
            </a:r>
            <a:r>
              <a:rPr sz="750" spc="-35" dirty="0">
                <a:latin typeface="Microsoft Sans Serif"/>
                <a:cs typeface="Microsoft Sans Serif"/>
              </a:rPr>
              <a:t>LED </a:t>
            </a:r>
            <a:r>
              <a:rPr sz="750" dirty="0">
                <a:latin typeface="Microsoft Sans Serif"/>
                <a:cs typeface="Microsoft Sans Serif"/>
              </a:rPr>
              <a:t>a </a:t>
            </a:r>
            <a:r>
              <a:rPr sz="750" spc="20" dirty="0">
                <a:latin typeface="Microsoft Sans Serif"/>
                <a:cs typeface="Microsoft Sans Serif"/>
              </a:rPr>
              <a:t>través del </a:t>
            </a:r>
            <a:r>
              <a:rPr sz="750" spc="10" dirty="0">
                <a:latin typeface="Microsoft Sans Serif"/>
                <a:cs typeface="Microsoft Sans Serif"/>
              </a:rPr>
              <a:t>espacio </a:t>
            </a:r>
            <a:r>
              <a:rPr sz="750" spc="25" dirty="0">
                <a:latin typeface="Microsoft Sans Serif"/>
                <a:cs typeface="Microsoft Sans Serif"/>
              </a:rPr>
              <a:t>de </a:t>
            </a:r>
            <a:r>
              <a:rPr sz="750" spc="15" dirty="0">
                <a:latin typeface="Microsoft Sans Serif"/>
                <a:cs typeface="Microsoft Sans Serif"/>
              </a:rPr>
              <a:t>aire. </a:t>
            </a:r>
            <a:r>
              <a:rPr sz="750" dirty="0">
                <a:latin typeface="Microsoft Sans Serif"/>
                <a:cs typeface="Microsoft Sans Serif"/>
              </a:rPr>
              <a:t>Al </a:t>
            </a:r>
            <a:r>
              <a:rPr sz="750" spc="25" dirty="0">
                <a:latin typeface="Microsoft Sans Serif"/>
                <a:cs typeface="Microsoft Sans Serif"/>
              </a:rPr>
              <a:t>detectar </a:t>
            </a:r>
            <a:r>
              <a:rPr sz="750" spc="30" dirty="0">
                <a:latin typeface="Microsoft Sans Serif"/>
                <a:cs typeface="Microsoft Sans Serif"/>
              </a:rPr>
              <a:t>una </a:t>
            </a:r>
            <a:r>
              <a:rPr sz="750" spc="15" dirty="0">
                <a:latin typeface="Microsoft Sans Serif"/>
                <a:cs typeface="Microsoft Sans Serif"/>
              </a:rPr>
              <a:t>falla, </a:t>
            </a:r>
            <a:r>
              <a:rPr sz="750" spc="10" dirty="0">
                <a:latin typeface="Microsoft Sans Serif"/>
                <a:cs typeface="Microsoft Sans Serif"/>
              </a:rPr>
              <a:t>el </a:t>
            </a:r>
            <a:r>
              <a:rPr sz="750" spc="15" dirty="0">
                <a:latin typeface="Microsoft Sans Serif"/>
                <a:cs typeface="Microsoft Sans Serif"/>
              </a:rPr>
              <a:t> </a:t>
            </a:r>
            <a:r>
              <a:rPr sz="750" spc="-35" dirty="0">
                <a:latin typeface="Microsoft Sans Serif"/>
                <a:cs typeface="Microsoft Sans Serif"/>
              </a:rPr>
              <a:t>LED </a:t>
            </a:r>
            <a:r>
              <a:rPr sz="750" spc="-5" dirty="0">
                <a:latin typeface="Microsoft Sans Serif"/>
                <a:cs typeface="Microsoft Sans Serif"/>
              </a:rPr>
              <a:t>se </a:t>
            </a:r>
            <a:r>
              <a:rPr sz="750" spc="15" dirty="0">
                <a:latin typeface="Microsoft Sans Serif"/>
                <a:cs typeface="Microsoft Sans Serif"/>
              </a:rPr>
              <a:t>apaga. </a:t>
            </a:r>
            <a:r>
              <a:rPr sz="750" spc="-15" dirty="0">
                <a:latin typeface="Microsoft Sans Serif"/>
                <a:cs typeface="Microsoft Sans Serif"/>
              </a:rPr>
              <a:t>La </a:t>
            </a:r>
            <a:r>
              <a:rPr sz="750" spc="30" dirty="0">
                <a:latin typeface="Microsoft Sans Serif"/>
                <a:cs typeface="Microsoft Sans Serif"/>
              </a:rPr>
              <a:t>pérdida </a:t>
            </a:r>
            <a:r>
              <a:rPr sz="750" spc="25" dirty="0">
                <a:latin typeface="Microsoft Sans Serif"/>
                <a:cs typeface="Microsoft Sans Serif"/>
              </a:rPr>
              <a:t>de </a:t>
            </a:r>
            <a:r>
              <a:rPr sz="750" spc="15" dirty="0">
                <a:latin typeface="Microsoft Sans Serif"/>
                <a:cs typeface="Microsoft Sans Serif"/>
              </a:rPr>
              <a:t>luz </a:t>
            </a:r>
            <a:r>
              <a:rPr sz="750" spc="-35" dirty="0">
                <a:latin typeface="Microsoft Sans Serif"/>
                <a:cs typeface="Microsoft Sans Serif"/>
              </a:rPr>
              <a:t>LED </a:t>
            </a:r>
            <a:r>
              <a:rPr sz="750" spc="25" dirty="0">
                <a:latin typeface="Microsoft Sans Serif"/>
                <a:cs typeface="Microsoft Sans Serif"/>
              </a:rPr>
              <a:t>en </a:t>
            </a:r>
            <a:r>
              <a:rPr sz="750" spc="10" dirty="0">
                <a:latin typeface="Microsoft Sans Serif"/>
                <a:cs typeface="Microsoft Sans Serif"/>
              </a:rPr>
              <a:t>el </a:t>
            </a:r>
            <a:r>
              <a:rPr sz="750" spc="30" dirty="0">
                <a:latin typeface="Microsoft Sans Serif"/>
                <a:cs typeface="Microsoft Sans Serif"/>
              </a:rPr>
              <a:t>receptor </a:t>
            </a:r>
            <a:r>
              <a:rPr sz="750" spc="10" dirty="0">
                <a:latin typeface="Microsoft Sans Serif"/>
                <a:cs typeface="Microsoft Sans Serif"/>
              </a:rPr>
              <a:t>activa el </a:t>
            </a:r>
            <a:r>
              <a:rPr sz="750" spc="20" dirty="0">
                <a:latin typeface="Microsoft Sans Serif"/>
                <a:cs typeface="Microsoft Sans Serif"/>
              </a:rPr>
              <a:t>relé </a:t>
            </a:r>
            <a:r>
              <a:rPr sz="750" spc="25" dirty="0">
                <a:latin typeface="Microsoft Sans Serif"/>
                <a:cs typeface="Microsoft Sans Serif"/>
              </a:rPr>
              <a:t>de </a:t>
            </a:r>
            <a:r>
              <a:rPr sz="750" spc="30" dirty="0">
                <a:latin typeface="Microsoft Sans Serif"/>
                <a:cs typeface="Microsoft Sans Serif"/>
              </a:rPr>
              <a:t> </a:t>
            </a:r>
            <a:r>
              <a:rPr sz="750" spc="35" dirty="0">
                <a:latin typeface="Microsoft Sans Serif"/>
                <a:cs typeface="Microsoft Sans Serif"/>
              </a:rPr>
              <a:t>tierra</a:t>
            </a:r>
            <a:r>
              <a:rPr sz="750" spc="-5" dirty="0">
                <a:latin typeface="Microsoft Sans Serif"/>
                <a:cs typeface="Microsoft Sans Serif"/>
              </a:rPr>
              <a:t> </a:t>
            </a:r>
            <a:r>
              <a:rPr sz="750" spc="5" dirty="0">
                <a:latin typeface="Microsoft Sans Serif"/>
                <a:cs typeface="Microsoft Sans Serif"/>
              </a:rPr>
              <a:t>e</a:t>
            </a:r>
            <a:r>
              <a:rPr sz="750" spc="-5" dirty="0">
                <a:latin typeface="Microsoft Sans Serif"/>
                <a:cs typeface="Microsoft Sans Serif"/>
              </a:rPr>
              <a:t> </a:t>
            </a:r>
            <a:r>
              <a:rPr sz="750" spc="15" dirty="0">
                <a:latin typeface="Microsoft Sans Serif"/>
                <a:cs typeface="Microsoft Sans Serif"/>
              </a:rPr>
              <a:t>inicia</a:t>
            </a:r>
            <a:r>
              <a:rPr sz="750" dirty="0">
                <a:latin typeface="Microsoft Sans Serif"/>
                <a:cs typeface="Microsoft Sans Serif"/>
              </a:rPr>
              <a:t> </a:t>
            </a:r>
            <a:r>
              <a:rPr sz="750" spc="45" dirty="0">
                <a:latin typeface="Microsoft Sans Serif"/>
                <a:cs typeface="Microsoft Sans Serif"/>
              </a:rPr>
              <a:t>un</a:t>
            </a:r>
            <a:r>
              <a:rPr sz="750" spc="-5" dirty="0">
                <a:latin typeface="Microsoft Sans Serif"/>
                <a:cs typeface="Microsoft Sans Serif"/>
              </a:rPr>
              <a:t> </a:t>
            </a:r>
            <a:r>
              <a:rPr sz="750" spc="25" dirty="0">
                <a:latin typeface="Microsoft Sans Serif"/>
                <a:cs typeface="Microsoft Sans Serif"/>
              </a:rPr>
              <a:t>disparo</a:t>
            </a:r>
            <a:r>
              <a:rPr sz="750" dirty="0">
                <a:latin typeface="Microsoft Sans Serif"/>
                <a:cs typeface="Microsoft Sans Serif"/>
              </a:rPr>
              <a:t> </a:t>
            </a:r>
            <a:r>
              <a:rPr sz="750" spc="35" dirty="0">
                <a:latin typeface="Microsoft Sans Serif"/>
                <a:cs typeface="Microsoft Sans Serif"/>
              </a:rPr>
              <a:t>o</a:t>
            </a:r>
            <a:r>
              <a:rPr sz="750" spc="-5" dirty="0">
                <a:latin typeface="Microsoft Sans Serif"/>
                <a:cs typeface="Microsoft Sans Serif"/>
              </a:rPr>
              <a:t> </a:t>
            </a:r>
            <a:r>
              <a:rPr sz="750" spc="20" dirty="0">
                <a:latin typeface="Microsoft Sans Serif"/>
                <a:cs typeface="Microsoft Sans Serif"/>
              </a:rPr>
              <a:t>alarma.</a:t>
            </a:r>
            <a:r>
              <a:rPr sz="750" spc="-5" dirty="0">
                <a:latin typeface="Microsoft Sans Serif"/>
                <a:cs typeface="Microsoft Sans Serif"/>
              </a:rPr>
              <a:t> </a:t>
            </a:r>
            <a:r>
              <a:rPr sz="750" spc="5" dirty="0">
                <a:latin typeface="Microsoft Sans Serif"/>
                <a:cs typeface="Microsoft Sans Serif"/>
              </a:rPr>
              <a:t>Para</a:t>
            </a:r>
            <a:r>
              <a:rPr sz="750" dirty="0">
                <a:latin typeface="Microsoft Sans Serif"/>
                <a:cs typeface="Microsoft Sans Serif"/>
              </a:rPr>
              <a:t> </a:t>
            </a:r>
            <a:r>
              <a:rPr sz="750" spc="25" dirty="0">
                <a:latin typeface="Microsoft Sans Serif"/>
                <a:cs typeface="Microsoft Sans Serif"/>
              </a:rPr>
              <a:t>evitar</a:t>
            </a:r>
            <a:r>
              <a:rPr sz="750" spc="-5" dirty="0">
                <a:latin typeface="Microsoft Sans Serif"/>
                <a:cs typeface="Microsoft Sans Serif"/>
              </a:rPr>
              <a:t> </a:t>
            </a:r>
            <a:r>
              <a:rPr sz="750" spc="45" dirty="0">
                <a:latin typeface="Microsoft Sans Serif"/>
                <a:cs typeface="Microsoft Sans Serif"/>
              </a:rPr>
              <a:t>un</a:t>
            </a:r>
            <a:r>
              <a:rPr sz="750" dirty="0">
                <a:latin typeface="Microsoft Sans Serif"/>
                <a:cs typeface="Microsoft Sans Serif"/>
              </a:rPr>
              <a:t> </a:t>
            </a:r>
            <a:r>
              <a:rPr sz="750" spc="25" dirty="0">
                <a:latin typeface="Microsoft Sans Serif"/>
                <a:cs typeface="Microsoft Sans Serif"/>
              </a:rPr>
              <a:t>disparo</a:t>
            </a:r>
            <a:r>
              <a:rPr sz="750" spc="-5" dirty="0">
                <a:latin typeface="Microsoft Sans Serif"/>
                <a:cs typeface="Microsoft Sans Serif"/>
              </a:rPr>
              <a:t> </a:t>
            </a:r>
            <a:r>
              <a:rPr sz="750" spc="35" dirty="0">
                <a:latin typeface="Microsoft Sans Serif"/>
                <a:cs typeface="Microsoft Sans Serif"/>
              </a:rPr>
              <a:t>o</a:t>
            </a:r>
            <a:r>
              <a:rPr sz="750" spc="-5" dirty="0">
                <a:latin typeface="Microsoft Sans Serif"/>
                <a:cs typeface="Microsoft Sans Serif"/>
              </a:rPr>
              <a:t> </a:t>
            </a:r>
            <a:r>
              <a:rPr sz="750" spc="30" dirty="0">
                <a:latin typeface="Microsoft Sans Serif"/>
                <a:cs typeface="Microsoft Sans Serif"/>
              </a:rPr>
              <a:t>una</a:t>
            </a:r>
            <a:r>
              <a:rPr sz="750" dirty="0">
                <a:latin typeface="Microsoft Sans Serif"/>
                <a:cs typeface="Microsoft Sans Serif"/>
              </a:rPr>
              <a:t> </a:t>
            </a:r>
            <a:r>
              <a:rPr sz="750" spc="25" dirty="0">
                <a:latin typeface="Microsoft Sans Serif"/>
                <a:cs typeface="Microsoft Sans Serif"/>
              </a:rPr>
              <a:t>alarma </a:t>
            </a:r>
            <a:r>
              <a:rPr sz="750" spc="-185" dirty="0">
                <a:latin typeface="Microsoft Sans Serif"/>
                <a:cs typeface="Microsoft Sans Serif"/>
              </a:rPr>
              <a:t> </a:t>
            </a:r>
            <a:r>
              <a:rPr sz="750" spc="10" dirty="0">
                <a:latin typeface="Microsoft Sans Serif"/>
                <a:cs typeface="Microsoft Sans Serif"/>
              </a:rPr>
              <a:t>falsos,</a:t>
            </a:r>
            <a:r>
              <a:rPr sz="750" spc="-5" dirty="0">
                <a:latin typeface="Microsoft Sans Serif"/>
                <a:cs typeface="Microsoft Sans Serif"/>
              </a:rPr>
              <a:t> </a:t>
            </a:r>
            <a:r>
              <a:rPr sz="750" spc="10" dirty="0">
                <a:latin typeface="Microsoft Sans Serif"/>
                <a:cs typeface="Microsoft Sans Serif"/>
              </a:rPr>
              <a:t>el</a:t>
            </a:r>
            <a:r>
              <a:rPr sz="750" spc="-5" dirty="0">
                <a:latin typeface="Microsoft Sans Serif"/>
                <a:cs typeface="Microsoft Sans Serif"/>
              </a:rPr>
              <a:t> </a:t>
            </a:r>
            <a:r>
              <a:rPr sz="750" spc="20" dirty="0">
                <a:latin typeface="Microsoft Sans Serif"/>
                <a:cs typeface="Microsoft Sans Serif"/>
              </a:rPr>
              <a:t>relé</a:t>
            </a:r>
            <a:r>
              <a:rPr sz="750" spc="-5" dirty="0">
                <a:latin typeface="Microsoft Sans Serif"/>
                <a:cs typeface="Microsoft Sans Serif"/>
              </a:rPr>
              <a:t> </a:t>
            </a:r>
            <a:r>
              <a:rPr sz="750" spc="25" dirty="0">
                <a:latin typeface="Microsoft Sans Serif"/>
                <a:cs typeface="Microsoft Sans Serif"/>
              </a:rPr>
              <a:t>tiene</a:t>
            </a:r>
            <a:r>
              <a:rPr sz="750" spc="-5" dirty="0">
                <a:latin typeface="Microsoft Sans Serif"/>
                <a:cs typeface="Microsoft Sans Serif"/>
              </a:rPr>
              <a:t> </a:t>
            </a:r>
            <a:r>
              <a:rPr sz="750" spc="45" dirty="0">
                <a:latin typeface="Microsoft Sans Serif"/>
                <a:cs typeface="Microsoft Sans Serif"/>
              </a:rPr>
              <a:t>un</a:t>
            </a:r>
            <a:r>
              <a:rPr sz="750" spc="-5" dirty="0">
                <a:latin typeface="Microsoft Sans Serif"/>
                <a:cs typeface="Microsoft Sans Serif"/>
              </a:rPr>
              <a:t> </a:t>
            </a:r>
            <a:r>
              <a:rPr sz="750" spc="35" dirty="0">
                <a:latin typeface="Microsoft Sans Serif"/>
                <a:cs typeface="Microsoft Sans Serif"/>
              </a:rPr>
              <a:t>retardo</a:t>
            </a:r>
            <a:r>
              <a:rPr sz="750" spc="-5" dirty="0">
                <a:latin typeface="Microsoft Sans Serif"/>
                <a:cs typeface="Microsoft Sans Serif"/>
              </a:rPr>
              <a:t> </a:t>
            </a:r>
            <a:r>
              <a:rPr sz="750" spc="25" dirty="0">
                <a:latin typeface="Microsoft Sans Serif"/>
                <a:cs typeface="Microsoft Sans Serif"/>
              </a:rPr>
              <a:t>de</a:t>
            </a:r>
            <a:r>
              <a:rPr sz="750" spc="-5" dirty="0">
                <a:latin typeface="Microsoft Sans Serif"/>
                <a:cs typeface="Microsoft Sans Serif"/>
              </a:rPr>
              <a:t> </a:t>
            </a:r>
            <a:r>
              <a:rPr sz="750" spc="40" dirty="0">
                <a:latin typeface="Microsoft Sans Serif"/>
                <a:cs typeface="Microsoft Sans Serif"/>
              </a:rPr>
              <a:t>tiempo</a:t>
            </a:r>
            <a:r>
              <a:rPr sz="750" spc="-5" dirty="0">
                <a:latin typeface="Microsoft Sans Serif"/>
                <a:cs typeface="Microsoft Sans Serif"/>
              </a:rPr>
              <a:t> </a:t>
            </a:r>
            <a:r>
              <a:rPr sz="750" spc="25" dirty="0">
                <a:latin typeface="Microsoft Sans Serif"/>
                <a:cs typeface="Microsoft Sans Serif"/>
              </a:rPr>
              <a:t>configurable.</a:t>
            </a:r>
            <a:endParaRPr sz="750">
              <a:latin typeface="Microsoft Sans Serif"/>
              <a:cs typeface="Microsoft Sans Serif"/>
            </a:endParaRPr>
          </a:p>
        </p:txBody>
      </p:sp>
      <p:sp>
        <p:nvSpPr>
          <p:cNvPr id="211" name="object 211"/>
          <p:cNvSpPr txBox="1"/>
          <p:nvPr/>
        </p:nvSpPr>
        <p:spPr>
          <a:xfrm>
            <a:off x="10940700" y="652947"/>
            <a:ext cx="1212452" cy="189796"/>
          </a:xfrm>
          <a:prstGeom prst="rect">
            <a:avLst/>
          </a:prstGeom>
        </p:spPr>
        <p:txBody>
          <a:bodyPr vert="horz" wrap="square" lIns="0" tIns="22860" rIns="0" bIns="0" rtlCol="0">
            <a:spAutoFit/>
          </a:bodyPr>
          <a:lstStyle/>
          <a:p>
            <a:pPr algn="ctr">
              <a:lnSpc>
                <a:spcPct val="100000"/>
              </a:lnSpc>
              <a:spcBef>
                <a:spcPts val="180"/>
              </a:spcBef>
            </a:pPr>
            <a:r>
              <a:rPr sz="400" spc="15" dirty="0">
                <a:latin typeface="Microsoft Sans Serif"/>
                <a:cs typeface="Microsoft Sans Serif"/>
              </a:rPr>
              <a:t>Rompedor</a:t>
            </a:r>
            <a:r>
              <a:rPr sz="400" spc="-5" dirty="0">
                <a:latin typeface="Microsoft Sans Serif"/>
                <a:cs typeface="Microsoft Sans Serif"/>
              </a:rPr>
              <a:t> </a:t>
            </a:r>
            <a:r>
              <a:rPr sz="400" spc="10" dirty="0">
                <a:latin typeface="Microsoft Sans Serif"/>
                <a:cs typeface="Microsoft Sans Serif"/>
              </a:rPr>
              <a:t>de</a:t>
            </a:r>
            <a:r>
              <a:rPr sz="400" spc="-5" dirty="0">
                <a:latin typeface="Microsoft Sans Serif"/>
                <a:cs typeface="Microsoft Sans Serif"/>
              </a:rPr>
              <a:t> </a:t>
            </a:r>
            <a:r>
              <a:rPr sz="400" spc="15" dirty="0">
                <a:latin typeface="Microsoft Sans Serif"/>
                <a:cs typeface="Microsoft Sans Serif"/>
              </a:rPr>
              <a:t>campo</a:t>
            </a:r>
            <a:endParaRPr sz="400">
              <a:latin typeface="Microsoft Sans Serif"/>
              <a:cs typeface="Microsoft Sans Serif"/>
            </a:endParaRPr>
          </a:p>
          <a:p>
            <a:pPr marL="1905" algn="ctr">
              <a:lnSpc>
                <a:spcPct val="100000"/>
              </a:lnSpc>
              <a:spcBef>
                <a:spcPts val="125"/>
              </a:spcBef>
            </a:pPr>
            <a:r>
              <a:rPr sz="600" spc="20" dirty="0">
                <a:latin typeface="Microsoft Sans Serif"/>
                <a:cs typeface="Microsoft Sans Serif"/>
              </a:rPr>
              <a:t>Control</a:t>
            </a:r>
            <a:endParaRPr sz="600">
              <a:latin typeface="Microsoft Sans Serif"/>
              <a:cs typeface="Microsoft Sans Serif"/>
            </a:endParaRPr>
          </a:p>
        </p:txBody>
      </p:sp>
      <p:sp>
        <p:nvSpPr>
          <p:cNvPr id="212" name="object 212"/>
          <p:cNvSpPr txBox="1"/>
          <p:nvPr/>
        </p:nvSpPr>
        <p:spPr>
          <a:xfrm>
            <a:off x="9492769" y="818361"/>
            <a:ext cx="880854" cy="135935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  <a:tabLst>
                <a:tab pos="369570" algn="l"/>
              </a:tabLst>
            </a:pPr>
            <a:r>
              <a:rPr sz="800" u="heavy" dirty="0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 	</a:t>
            </a:r>
            <a:endParaRPr sz="800">
              <a:latin typeface="Times New Roman"/>
              <a:cs typeface="Times New Roman"/>
            </a:endParaRPr>
          </a:p>
        </p:txBody>
      </p:sp>
      <p:sp>
        <p:nvSpPr>
          <p:cNvPr id="213" name="object 213"/>
          <p:cNvSpPr txBox="1"/>
          <p:nvPr/>
        </p:nvSpPr>
        <p:spPr>
          <a:xfrm>
            <a:off x="14537653" y="766068"/>
            <a:ext cx="704099" cy="105157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sz="600" spc="10" dirty="0">
                <a:latin typeface="Microsoft Sans Serif"/>
                <a:cs typeface="Microsoft Sans Serif"/>
              </a:rPr>
              <a:t>Positivo</a:t>
            </a:r>
            <a:endParaRPr sz="600">
              <a:latin typeface="Microsoft Sans Serif"/>
              <a:cs typeface="Microsoft Sans Serif"/>
            </a:endParaRPr>
          </a:p>
        </p:txBody>
      </p:sp>
      <p:sp>
        <p:nvSpPr>
          <p:cNvPr id="214" name="object 214"/>
          <p:cNvSpPr txBox="1"/>
          <p:nvPr/>
        </p:nvSpPr>
        <p:spPr>
          <a:xfrm>
            <a:off x="13356232" y="1101345"/>
            <a:ext cx="689491" cy="105157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sz="600" spc="20" dirty="0">
                <a:latin typeface="Microsoft Sans Serif"/>
                <a:cs typeface="Microsoft Sans Serif"/>
              </a:rPr>
              <a:t>varistor</a:t>
            </a:r>
            <a:endParaRPr sz="600">
              <a:latin typeface="Microsoft Sans Serif"/>
              <a:cs typeface="Microsoft Sans Serif"/>
            </a:endParaRPr>
          </a:p>
        </p:txBody>
      </p:sp>
      <p:sp>
        <p:nvSpPr>
          <p:cNvPr id="215" name="object 215"/>
          <p:cNvSpPr txBox="1"/>
          <p:nvPr/>
        </p:nvSpPr>
        <p:spPr>
          <a:xfrm>
            <a:off x="13237021" y="1535186"/>
            <a:ext cx="261478" cy="120546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sz="700" spc="-75" dirty="0">
                <a:latin typeface="Microsoft Sans Serif"/>
                <a:cs typeface="Microsoft Sans Serif"/>
              </a:rPr>
              <a:t>R</a:t>
            </a:r>
            <a:r>
              <a:rPr sz="450" spc="5" dirty="0">
                <a:latin typeface="Microsoft Sans Serif"/>
                <a:cs typeface="Microsoft Sans Serif"/>
              </a:rPr>
              <a:t>2</a:t>
            </a:r>
            <a:endParaRPr sz="450">
              <a:latin typeface="Microsoft Sans Serif"/>
              <a:cs typeface="Microsoft Sans Serif"/>
            </a:endParaRPr>
          </a:p>
        </p:txBody>
      </p:sp>
      <p:sp>
        <p:nvSpPr>
          <p:cNvPr id="216" name="object 216"/>
          <p:cNvSpPr txBox="1"/>
          <p:nvPr/>
        </p:nvSpPr>
        <p:spPr>
          <a:xfrm>
            <a:off x="11031871" y="1808721"/>
            <a:ext cx="875010" cy="19749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algn="ctr">
              <a:lnSpc>
                <a:spcPct val="100000"/>
              </a:lnSpc>
              <a:spcBef>
                <a:spcPts val="100"/>
              </a:spcBef>
            </a:pPr>
            <a:r>
              <a:rPr sz="550" spc="15" dirty="0">
                <a:latin typeface="Microsoft Sans Serif"/>
                <a:cs typeface="Microsoft Sans Serif"/>
              </a:rPr>
              <a:t>Generador</a:t>
            </a:r>
            <a:endParaRPr sz="550">
              <a:latin typeface="Microsoft Sans Serif"/>
              <a:cs typeface="Microsoft Sans Serif"/>
            </a:endParaRPr>
          </a:p>
          <a:p>
            <a:pPr marL="19050" algn="ctr">
              <a:lnSpc>
                <a:spcPct val="100000"/>
              </a:lnSpc>
              <a:spcBef>
                <a:spcPts val="315"/>
              </a:spcBef>
            </a:pPr>
            <a:r>
              <a:rPr sz="400" spc="5" dirty="0">
                <a:latin typeface="Microsoft Sans Serif"/>
                <a:cs typeface="Microsoft Sans Serif"/>
              </a:rPr>
              <a:t>Campo</a:t>
            </a:r>
            <a:endParaRPr sz="400">
              <a:latin typeface="Microsoft Sans Serif"/>
              <a:cs typeface="Microsoft Sans Serif"/>
            </a:endParaRPr>
          </a:p>
        </p:txBody>
      </p:sp>
      <p:sp>
        <p:nvSpPr>
          <p:cNvPr id="217" name="object 217"/>
          <p:cNvSpPr txBox="1"/>
          <p:nvPr/>
        </p:nvSpPr>
        <p:spPr>
          <a:xfrm>
            <a:off x="9233274" y="1889511"/>
            <a:ext cx="875010" cy="97463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sz="550" spc="15" dirty="0">
                <a:latin typeface="Microsoft Sans Serif"/>
                <a:cs typeface="Microsoft Sans Serif"/>
              </a:rPr>
              <a:t>Generador</a:t>
            </a:r>
            <a:endParaRPr sz="550">
              <a:latin typeface="Microsoft Sans Serif"/>
              <a:cs typeface="Microsoft Sans Serif"/>
            </a:endParaRPr>
          </a:p>
        </p:txBody>
      </p:sp>
      <p:sp>
        <p:nvSpPr>
          <p:cNvPr id="218" name="object 218"/>
          <p:cNvSpPr txBox="1"/>
          <p:nvPr/>
        </p:nvSpPr>
        <p:spPr>
          <a:xfrm>
            <a:off x="15501839" y="1937016"/>
            <a:ext cx="819501" cy="89768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sz="500" spc="-10" dirty="0">
                <a:latin typeface="Microsoft Sans Serif"/>
                <a:cs typeface="Microsoft Sans Serif"/>
              </a:rPr>
              <a:t>+</a:t>
            </a:r>
            <a:r>
              <a:rPr sz="500" spc="-5" dirty="0">
                <a:latin typeface="Microsoft Sans Serif"/>
                <a:cs typeface="Microsoft Sans Serif"/>
              </a:rPr>
              <a:t> </a:t>
            </a:r>
            <a:r>
              <a:rPr sz="500" spc="10" dirty="0">
                <a:latin typeface="Microsoft Sans Serif"/>
                <a:cs typeface="Microsoft Sans Serif"/>
              </a:rPr>
              <a:t>Excitador</a:t>
            </a:r>
            <a:endParaRPr sz="500">
              <a:latin typeface="Microsoft Sans Serif"/>
              <a:cs typeface="Microsoft Sans Serif"/>
            </a:endParaRPr>
          </a:p>
        </p:txBody>
      </p:sp>
      <p:sp>
        <p:nvSpPr>
          <p:cNvPr id="219" name="object 219"/>
          <p:cNvSpPr txBox="1"/>
          <p:nvPr/>
        </p:nvSpPr>
        <p:spPr>
          <a:xfrm>
            <a:off x="13787430" y="2068554"/>
            <a:ext cx="398794" cy="120546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sz="700" spc="-15" dirty="0">
                <a:latin typeface="Microsoft Sans Serif"/>
                <a:cs typeface="Microsoft Sans Serif"/>
              </a:rPr>
              <a:t>64F</a:t>
            </a:r>
            <a:endParaRPr sz="700">
              <a:latin typeface="Microsoft Sans Serif"/>
              <a:cs typeface="Microsoft Sans Serif"/>
            </a:endParaRPr>
          </a:p>
        </p:txBody>
      </p:sp>
      <p:sp>
        <p:nvSpPr>
          <p:cNvPr id="220" name="object 220"/>
          <p:cNvSpPr txBox="1"/>
          <p:nvPr/>
        </p:nvSpPr>
        <p:spPr>
          <a:xfrm>
            <a:off x="13636718" y="2271520"/>
            <a:ext cx="667579" cy="218008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ts val="775"/>
              </a:lnSpc>
              <a:spcBef>
                <a:spcPts val="100"/>
              </a:spcBef>
            </a:pPr>
            <a:r>
              <a:rPr sz="650" spc="10" dirty="0">
                <a:latin typeface="Microsoft Sans Serif"/>
                <a:cs typeface="Microsoft Sans Serif"/>
              </a:rPr>
              <a:t>Voltaje</a:t>
            </a:r>
            <a:endParaRPr sz="650">
              <a:latin typeface="Microsoft Sans Serif"/>
              <a:cs typeface="Microsoft Sans Serif"/>
            </a:endParaRPr>
          </a:p>
          <a:p>
            <a:pPr marL="48895">
              <a:lnSpc>
                <a:spcPts val="835"/>
              </a:lnSpc>
            </a:pPr>
            <a:r>
              <a:rPr sz="700" spc="-10" dirty="0">
                <a:latin typeface="Microsoft Sans Serif"/>
                <a:cs typeface="Microsoft Sans Serif"/>
              </a:rPr>
              <a:t>Relé</a:t>
            </a:r>
            <a:endParaRPr sz="700">
              <a:latin typeface="Microsoft Sans Serif"/>
              <a:cs typeface="Microsoft Sans Serif"/>
            </a:endParaRPr>
          </a:p>
        </p:txBody>
      </p:sp>
      <p:sp>
        <p:nvSpPr>
          <p:cNvPr id="221" name="object 221"/>
          <p:cNvSpPr txBox="1"/>
          <p:nvPr/>
        </p:nvSpPr>
        <p:spPr>
          <a:xfrm>
            <a:off x="15505360" y="2262130"/>
            <a:ext cx="160686" cy="120546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sz="700" spc="140" dirty="0">
                <a:latin typeface="Microsoft Sans Serif"/>
                <a:cs typeface="Microsoft Sans Serif"/>
              </a:rPr>
              <a:t>–</a:t>
            </a:r>
            <a:endParaRPr sz="700">
              <a:latin typeface="Microsoft Sans Serif"/>
              <a:cs typeface="Microsoft Sans Serif"/>
            </a:endParaRPr>
          </a:p>
        </p:txBody>
      </p:sp>
      <p:sp>
        <p:nvSpPr>
          <p:cNvPr id="222" name="object 222"/>
          <p:cNvSpPr txBox="1"/>
          <p:nvPr/>
        </p:nvSpPr>
        <p:spPr>
          <a:xfrm>
            <a:off x="11172081" y="2410207"/>
            <a:ext cx="1070756" cy="294005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R="10795" algn="ctr">
              <a:lnSpc>
                <a:spcPct val="100000"/>
              </a:lnSpc>
              <a:spcBef>
                <a:spcPts val="100"/>
              </a:spcBef>
            </a:pPr>
            <a:r>
              <a:rPr sz="350" spc="5" dirty="0">
                <a:latin typeface="Microsoft Sans Serif"/>
                <a:cs typeface="Microsoft Sans Serif"/>
              </a:rPr>
              <a:t>Prueba</a:t>
            </a:r>
            <a:endParaRPr sz="350">
              <a:latin typeface="Microsoft Sans Serif"/>
              <a:cs typeface="Microsoft Sans Serif"/>
            </a:endParaRPr>
          </a:p>
          <a:p>
            <a:pPr algn="ctr">
              <a:lnSpc>
                <a:spcPct val="100000"/>
              </a:lnSpc>
              <a:spcBef>
                <a:spcPts val="355"/>
              </a:spcBef>
            </a:pPr>
            <a:r>
              <a:rPr sz="400" spc="10" dirty="0">
                <a:latin typeface="Microsoft Sans Serif"/>
                <a:cs typeface="Microsoft Sans Serif"/>
              </a:rPr>
              <a:t>Presionar</a:t>
            </a:r>
            <a:r>
              <a:rPr sz="400" spc="-5" dirty="0">
                <a:latin typeface="Microsoft Sans Serif"/>
                <a:cs typeface="Microsoft Sans Serif"/>
              </a:rPr>
              <a:t> </a:t>
            </a:r>
            <a:r>
              <a:rPr sz="400" spc="5" dirty="0">
                <a:latin typeface="Microsoft Sans Serif"/>
                <a:cs typeface="Microsoft Sans Serif"/>
              </a:rPr>
              <a:t>el</a:t>
            </a:r>
            <a:r>
              <a:rPr sz="400" spc="-5" dirty="0">
                <a:latin typeface="Microsoft Sans Serif"/>
                <a:cs typeface="Microsoft Sans Serif"/>
              </a:rPr>
              <a:t> </a:t>
            </a:r>
            <a:r>
              <a:rPr sz="400" spc="20" dirty="0">
                <a:latin typeface="Microsoft Sans Serif"/>
                <a:cs typeface="Microsoft Sans Serif"/>
              </a:rPr>
              <a:t>botón</a:t>
            </a:r>
            <a:endParaRPr sz="400">
              <a:latin typeface="Microsoft Sans Serif"/>
              <a:cs typeface="Microsoft Sans Serif"/>
            </a:endParaRPr>
          </a:p>
          <a:p>
            <a:pPr marR="5080" algn="ctr">
              <a:lnSpc>
                <a:spcPct val="100000"/>
              </a:lnSpc>
              <a:spcBef>
                <a:spcPts val="135"/>
              </a:spcBef>
            </a:pPr>
            <a:r>
              <a:rPr sz="600" spc="10" dirty="0">
                <a:latin typeface="Microsoft Sans Serif"/>
                <a:cs typeface="Microsoft Sans Serif"/>
              </a:rPr>
              <a:t>(opcional)</a:t>
            </a:r>
            <a:endParaRPr sz="600">
              <a:latin typeface="Microsoft Sans Serif"/>
              <a:cs typeface="Microsoft Sans Serif"/>
            </a:endParaRPr>
          </a:p>
        </p:txBody>
      </p:sp>
      <p:sp>
        <p:nvSpPr>
          <p:cNvPr id="223" name="object 223"/>
          <p:cNvSpPr txBox="1"/>
          <p:nvPr/>
        </p:nvSpPr>
        <p:spPr>
          <a:xfrm>
            <a:off x="13237021" y="2512057"/>
            <a:ext cx="261478" cy="120546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sz="700" spc="-75" dirty="0">
                <a:latin typeface="Microsoft Sans Serif"/>
                <a:cs typeface="Microsoft Sans Serif"/>
              </a:rPr>
              <a:t>R</a:t>
            </a:r>
            <a:r>
              <a:rPr sz="450" spc="5" dirty="0">
                <a:latin typeface="Microsoft Sans Serif"/>
                <a:cs typeface="Microsoft Sans Serif"/>
              </a:rPr>
              <a:t>2</a:t>
            </a:r>
            <a:endParaRPr sz="450">
              <a:latin typeface="Microsoft Sans Serif"/>
              <a:cs typeface="Microsoft Sans Serif"/>
            </a:endParaRPr>
          </a:p>
        </p:txBody>
      </p:sp>
      <p:sp>
        <p:nvSpPr>
          <p:cNvPr id="224" name="object 224"/>
          <p:cNvSpPr txBox="1"/>
          <p:nvPr/>
        </p:nvSpPr>
        <p:spPr>
          <a:xfrm>
            <a:off x="9492769" y="2915670"/>
            <a:ext cx="877932" cy="12824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  <a:tabLst>
                <a:tab pos="368300" algn="l"/>
              </a:tabLst>
            </a:pPr>
            <a:r>
              <a:rPr sz="750" u="heavy" dirty="0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 	</a:t>
            </a:r>
            <a:endParaRPr sz="750">
              <a:latin typeface="Times New Roman"/>
              <a:cs typeface="Times New Roman"/>
            </a:endParaRPr>
          </a:p>
        </p:txBody>
      </p:sp>
      <p:sp>
        <p:nvSpPr>
          <p:cNvPr id="225" name="object 225"/>
          <p:cNvSpPr txBox="1"/>
          <p:nvPr/>
        </p:nvSpPr>
        <p:spPr>
          <a:xfrm>
            <a:off x="10940700" y="3113734"/>
            <a:ext cx="1212452" cy="209550"/>
          </a:xfrm>
          <a:prstGeom prst="rect">
            <a:avLst/>
          </a:prstGeom>
        </p:spPr>
        <p:txBody>
          <a:bodyPr vert="horz" wrap="square" lIns="0" tIns="24765" rIns="0" bIns="0" rtlCol="0">
            <a:spAutoFit/>
          </a:bodyPr>
          <a:lstStyle/>
          <a:p>
            <a:pPr algn="ctr">
              <a:lnSpc>
                <a:spcPct val="100000"/>
              </a:lnSpc>
              <a:spcBef>
                <a:spcPts val="195"/>
              </a:spcBef>
            </a:pPr>
            <a:r>
              <a:rPr sz="400" spc="15" dirty="0">
                <a:latin typeface="Microsoft Sans Serif"/>
                <a:cs typeface="Microsoft Sans Serif"/>
              </a:rPr>
              <a:t>Rompedor</a:t>
            </a:r>
            <a:r>
              <a:rPr sz="400" spc="-5" dirty="0">
                <a:latin typeface="Microsoft Sans Serif"/>
                <a:cs typeface="Microsoft Sans Serif"/>
              </a:rPr>
              <a:t> </a:t>
            </a:r>
            <a:r>
              <a:rPr sz="400" spc="10" dirty="0">
                <a:latin typeface="Microsoft Sans Serif"/>
                <a:cs typeface="Microsoft Sans Serif"/>
              </a:rPr>
              <a:t>de</a:t>
            </a:r>
            <a:r>
              <a:rPr sz="400" spc="-5" dirty="0">
                <a:latin typeface="Microsoft Sans Serif"/>
                <a:cs typeface="Microsoft Sans Serif"/>
              </a:rPr>
              <a:t> </a:t>
            </a:r>
            <a:r>
              <a:rPr sz="400" spc="15" dirty="0">
                <a:latin typeface="Microsoft Sans Serif"/>
                <a:cs typeface="Microsoft Sans Serif"/>
              </a:rPr>
              <a:t>campo</a:t>
            </a:r>
            <a:endParaRPr sz="400">
              <a:latin typeface="Microsoft Sans Serif"/>
              <a:cs typeface="Microsoft Sans Serif"/>
            </a:endParaRPr>
          </a:p>
          <a:p>
            <a:pPr marL="1905" algn="ctr">
              <a:lnSpc>
                <a:spcPct val="100000"/>
              </a:lnSpc>
              <a:spcBef>
                <a:spcPts val="150"/>
              </a:spcBef>
            </a:pPr>
            <a:r>
              <a:rPr sz="600" spc="20" dirty="0">
                <a:latin typeface="Microsoft Sans Serif"/>
                <a:cs typeface="Microsoft Sans Serif"/>
              </a:rPr>
              <a:t>Control</a:t>
            </a:r>
            <a:endParaRPr sz="600">
              <a:latin typeface="Microsoft Sans Serif"/>
              <a:cs typeface="Microsoft Sans Serif"/>
            </a:endParaRPr>
          </a:p>
        </p:txBody>
      </p:sp>
      <p:sp>
        <p:nvSpPr>
          <p:cNvPr id="226" name="object 226"/>
          <p:cNvSpPr txBox="1"/>
          <p:nvPr/>
        </p:nvSpPr>
        <p:spPr>
          <a:xfrm>
            <a:off x="14492132" y="3097762"/>
            <a:ext cx="800510" cy="105157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sz="600" spc="20" dirty="0">
                <a:latin typeface="Microsoft Sans Serif"/>
                <a:cs typeface="Microsoft Sans Serif"/>
              </a:rPr>
              <a:t>Negativo</a:t>
            </a:r>
            <a:endParaRPr sz="600">
              <a:latin typeface="Microsoft Sans Serif"/>
              <a:cs typeface="Microsoft Sans Serif"/>
            </a:endParaRPr>
          </a:p>
        </p:txBody>
      </p:sp>
      <p:sp>
        <p:nvSpPr>
          <p:cNvPr id="227" name="object 227"/>
          <p:cNvSpPr txBox="1"/>
          <p:nvPr/>
        </p:nvSpPr>
        <p:spPr>
          <a:xfrm>
            <a:off x="9100126" y="3427449"/>
            <a:ext cx="655893" cy="89768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sz="500" spc="10" dirty="0">
                <a:latin typeface="Microsoft Sans Serif"/>
                <a:cs typeface="Microsoft Sans Serif"/>
              </a:rPr>
              <a:t>Figura</a:t>
            </a:r>
            <a:r>
              <a:rPr sz="500" spc="-5" dirty="0">
                <a:latin typeface="Microsoft Sans Serif"/>
                <a:cs typeface="Microsoft Sans Serif"/>
              </a:rPr>
              <a:t> </a:t>
            </a:r>
            <a:r>
              <a:rPr sz="500" dirty="0">
                <a:latin typeface="Microsoft Sans Serif"/>
                <a:cs typeface="Microsoft Sans Serif"/>
              </a:rPr>
              <a:t>2.</a:t>
            </a:r>
            <a:endParaRPr sz="500">
              <a:latin typeface="Microsoft Sans Serif"/>
              <a:cs typeface="Microsoft Sans Serif"/>
            </a:endParaRPr>
          </a:p>
        </p:txBody>
      </p:sp>
      <p:sp>
        <p:nvSpPr>
          <p:cNvPr id="228" name="object 228"/>
          <p:cNvSpPr txBox="1"/>
          <p:nvPr/>
        </p:nvSpPr>
        <p:spPr>
          <a:xfrm>
            <a:off x="9930077" y="3427449"/>
            <a:ext cx="4188072" cy="89768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sz="500" spc="10" dirty="0">
                <a:latin typeface="Microsoft Sans Serif"/>
                <a:cs typeface="Microsoft Sans Serif"/>
              </a:rPr>
              <a:t>Detección</a:t>
            </a:r>
            <a:r>
              <a:rPr sz="500" spc="-5" dirty="0">
                <a:latin typeface="Microsoft Sans Serif"/>
                <a:cs typeface="Microsoft Sans Serif"/>
              </a:rPr>
              <a:t> </a:t>
            </a:r>
            <a:r>
              <a:rPr sz="500" spc="15" dirty="0">
                <a:latin typeface="Microsoft Sans Serif"/>
                <a:cs typeface="Microsoft Sans Serif"/>
              </a:rPr>
              <a:t>de</a:t>
            </a:r>
            <a:r>
              <a:rPr sz="500" spc="-5" dirty="0">
                <a:latin typeface="Microsoft Sans Serif"/>
                <a:cs typeface="Microsoft Sans Serif"/>
              </a:rPr>
              <a:t> </a:t>
            </a:r>
            <a:r>
              <a:rPr sz="500" spc="20" dirty="0">
                <a:latin typeface="Microsoft Sans Serif"/>
                <a:cs typeface="Microsoft Sans Serif"/>
              </a:rPr>
              <a:t>tierra</a:t>
            </a:r>
            <a:r>
              <a:rPr sz="500" spc="-5" dirty="0">
                <a:latin typeface="Microsoft Sans Serif"/>
                <a:cs typeface="Microsoft Sans Serif"/>
              </a:rPr>
              <a:t> </a:t>
            </a:r>
            <a:r>
              <a:rPr sz="500" spc="15" dirty="0">
                <a:latin typeface="Microsoft Sans Serif"/>
                <a:cs typeface="Microsoft Sans Serif"/>
              </a:rPr>
              <a:t>en</a:t>
            </a:r>
            <a:r>
              <a:rPr sz="500" spc="-5" dirty="0">
                <a:latin typeface="Microsoft Sans Serif"/>
                <a:cs typeface="Microsoft Sans Serif"/>
              </a:rPr>
              <a:t> </a:t>
            </a:r>
            <a:r>
              <a:rPr sz="500" spc="15" dirty="0">
                <a:latin typeface="Microsoft Sans Serif"/>
                <a:cs typeface="Microsoft Sans Serif"/>
              </a:rPr>
              <a:t>campo</a:t>
            </a:r>
            <a:r>
              <a:rPr sz="500" spc="-5" dirty="0">
                <a:latin typeface="Microsoft Sans Serif"/>
                <a:cs typeface="Microsoft Sans Serif"/>
              </a:rPr>
              <a:t> </a:t>
            </a:r>
            <a:r>
              <a:rPr sz="500" spc="20" dirty="0">
                <a:latin typeface="Microsoft Sans Serif"/>
                <a:cs typeface="Microsoft Sans Serif"/>
              </a:rPr>
              <a:t>mediante</a:t>
            </a:r>
            <a:r>
              <a:rPr sz="500" spc="-5" dirty="0">
                <a:latin typeface="Microsoft Sans Serif"/>
                <a:cs typeface="Microsoft Sans Serif"/>
              </a:rPr>
              <a:t> </a:t>
            </a:r>
            <a:r>
              <a:rPr sz="500" spc="30" dirty="0">
                <a:latin typeface="Microsoft Sans Serif"/>
                <a:cs typeface="Microsoft Sans Serif"/>
              </a:rPr>
              <a:t>un</a:t>
            </a:r>
            <a:r>
              <a:rPr sz="500" spc="-5" dirty="0">
                <a:latin typeface="Microsoft Sans Serif"/>
                <a:cs typeface="Microsoft Sans Serif"/>
              </a:rPr>
              <a:t> </a:t>
            </a:r>
            <a:r>
              <a:rPr sz="500" spc="15" dirty="0">
                <a:latin typeface="Microsoft Sans Serif"/>
                <a:cs typeface="Microsoft Sans Serif"/>
              </a:rPr>
              <a:t>divisor</a:t>
            </a:r>
            <a:r>
              <a:rPr sz="500" spc="-5" dirty="0">
                <a:latin typeface="Microsoft Sans Serif"/>
                <a:cs typeface="Microsoft Sans Serif"/>
              </a:rPr>
              <a:t> </a:t>
            </a:r>
            <a:r>
              <a:rPr sz="500" spc="15" dirty="0">
                <a:latin typeface="Microsoft Sans Serif"/>
                <a:cs typeface="Microsoft Sans Serif"/>
              </a:rPr>
              <a:t>de</a:t>
            </a:r>
            <a:r>
              <a:rPr sz="500" spc="-5" dirty="0">
                <a:latin typeface="Microsoft Sans Serif"/>
                <a:cs typeface="Microsoft Sans Serif"/>
              </a:rPr>
              <a:t> </a:t>
            </a:r>
            <a:r>
              <a:rPr sz="500" spc="15" dirty="0">
                <a:latin typeface="Microsoft Sans Serif"/>
                <a:cs typeface="Microsoft Sans Serif"/>
              </a:rPr>
              <a:t>voltaje</a:t>
            </a:r>
            <a:endParaRPr sz="500">
              <a:latin typeface="Microsoft Sans Serif"/>
              <a:cs typeface="Microsoft Sans Serif"/>
            </a:endParaRPr>
          </a:p>
        </p:txBody>
      </p:sp>
      <p:sp>
        <p:nvSpPr>
          <p:cNvPr id="229" name="object 229"/>
          <p:cNvSpPr txBox="1"/>
          <p:nvPr/>
        </p:nvSpPr>
        <p:spPr>
          <a:xfrm>
            <a:off x="9100126" y="6898071"/>
            <a:ext cx="623755" cy="120546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sz="700" spc="-5" dirty="0">
                <a:latin typeface="Microsoft Sans Serif"/>
                <a:cs typeface="Microsoft Sans Serif"/>
              </a:rPr>
              <a:t>Fig. </a:t>
            </a:r>
            <a:r>
              <a:rPr sz="700" dirty="0">
                <a:latin typeface="Microsoft Sans Serif"/>
                <a:cs typeface="Microsoft Sans Serif"/>
              </a:rPr>
              <a:t>3.</a:t>
            </a:r>
            <a:endParaRPr sz="700">
              <a:latin typeface="Microsoft Sans Serif"/>
              <a:cs typeface="Microsoft Sans Serif"/>
            </a:endParaRPr>
          </a:p>
        </p:txBody>
      </p:sp>
      <p:sp>
        <p:nvSpPr>
          <p:cNvPr id="230" name="object 230"/>
          <p:cNvSpPr txBox="1"/>
          <p:nvPr/>
        </p:nvSpPr>
        <p:spPr>
          <a:xfrm>
            <a:off x="9930077" y="6923471"/>
            <a:ext cx="3895915" cy="89768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sz="500" spc="10" dirty="0">
                <a:latin typeface="Microsoft Sans Serif"/>
                <a:cs typeface="Microsoft Sans Serif"/>
              </a:rPr>
              <a:t>Detección</a:t>
            </a:r>
            <a:r>
              <a:rPr sz="500" spc="-10" dirty="0">
                <a:latin typeface="Microsoft Sans Serif"/>
                <a:cs typeface="Microsoft Sans Serif"/>
              </a:rPr>
              <a:t> </a:t>
            </a:r>
            <a:r>
              <a:rPr sz="500" spc="15" dirty="0">
                <a:latin typeface="Microsoft Sans Serif"/>
                <a:cs typeface="Microsoft Sans Serif"/>
              </a:rPr>
              <a:t>de</a:t>
            </a:r>
            <a:r>
              <a:rPr sz="500" spc="-10" dirty="0">
                <a:latin typeface="Microsoft Sans Serif"/>
                <a:cs typeface="Microsoft Sans Serif"/>
              </a:rPr>
              <a:t> </a:t>
            </a:r>
            <a:r>
              <a:rPr sz="500" spc="25" dirty="0">
                <a:latin typeface="Microsoft Sans Serif"/>
                <a:cs typeface="Microsoft Sans Serif"/>
              </a:rPr>
              <a:t>terreno</a:t>
            </a:r>
            <a:r>
              <a:rPr sz="500" spc="-5" dirty="0">
                <a:latin typeface="Microsoft Sans Serif"/>
                <a:cs typeface="Microsoft Sans Serif"/>
              </a:rPr>
              <a:t> </a:t>
            </a:r>
            <a:r>
              <a:rPr sz="500" spc="15" dirty="0">
                <a:latin typeface="Microsoft Sans Serif"/>
                <a:cs typeface="Microsoft Sans Serif"/>
              </a:rPr>
              <a:t>en</a:t>
            </a:r>
            <a:r>
              <a:rPr sz="500" spc="-10" dirty="0">
                <a:latin typeface="Microsoft Sans Serif"/>
                <a:cs typeface="Microsoft Sans Serif"/>
              </a:rPr>
              <a:t> </a:t>
            </a:r>
            <a:r>
              <a:rPr sz="500" spc="15" dirty="0">
                <a:latin typeface="Microsoft Sans Serif"/>
                <a:cs typeface="Microsoft Sans Serif"/>
              </a:rPr>
              <a:t>campo</a:t>
            </a:r>
            <a:r>
              <a:rPr sz="500" spc="-10" dirty="0">
                <a:latin typeface="Microsoft Sans Serif"/>
                <a:cs typeface="Microsoft Sans Serif"/>
              </a:rPr>
              <a:t> </a:t>
            </a:r>
            <a:r>
              <a:rPr sz="500" spc="20" dirty="0">
                <a:latin typeface="Microsoft Sans Serif"/>
                <a:cs typeface="Microsoft Sans Serif"/>
              </a:rPr>
              <a:t>mediante</a:t>
            </a:r>
            <a:r>
              <a:rPr sz="500" spc="-5" dirty="0">
                <a:latin typeface="Microsoft Sans Serif"/>
                <a:cs typeface="Microsoft Sans Serif"/>
              </a:rPr>
              <a:t> </a:t>
            </a:r>
            <a:r>
              <a:rPr sz="500" spc="10" dirty="0">
                <a:latin typeface="Microsoft Sans Serif"/>
                <a:cs typeface="Microsoft Sans Serif"/>
              </a:rPr>
              <a:t>cepillos</a:t>
            </a:r>
            <a:r>
              <a:rPr sz="500" spc="-10" dirty="0">
                <a:latin typeface="Microsoft Sans Serif"/>
                <a:cs typeface="Microsoft Sans Serif"/>
              </a:rPr>
              <a:t> </a:t>
            </a:r>
            <a:r>
              <a:rPr sz="500" spc="25" dirty="0">
                <a:latin typeface="Microsoft Sans Serif"/>
                <a:cs typeface="Microsoft Sans Serif"/>
              </a:rPr>
              <a:t>piloto</a:t>
            </a:r>
            <a:endParaRPr sz="500">
              <a:latin typeface="Microsoft Sans Serif"/>
              <a:cs typeface="Microsoft Sans Serif"/>
            </a:endParaRPr>
          </a:p>
        </p:txBody>
      </p:sp>
      <p:sp>
        <p:nvSpPr>
          <p:cNvPr id="231" name="object 231"/>
          <p:cNvSpPr txBox="1"/>
          <p:nvPr/>
        </p:nvSpPr>
        <p:spPr>
          <a:xfrm>
            <a:off x="9100125" y="9158897"/>
            <a:ext cx="5130278" cy="97463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sz="550" spc="-5" dirty="0">
                <a:latin typeface="Microsoft Sans Serif"/>
                <a:cs typeface="Microsoft Sans Serif"/>
              </a:rPr>
              <a:t>Fig. </a:t>
            </a:r>
            <a:r>
              <a:rPr sz="550" dirty="0">
                <a:latin typeface="Microsoft Sans Serif"/>
                <a:cs typeface="Microsoft Sans Serif"/>
              </a:rPr>
              <a:t>4. </a:t>
            </a:r>
            <a:r>
              <a:rPr sz="550" spc="10" dirty="0">
                <a:latin typeface="Microsoft Sans Serif"/>
                <a:cs typeface="Microsoft Sans Serif"/>
              </a:rPr>
              <a:t>Detección</a:t>
            </a:r>
            <a:r>
              <a:rPr sz="550" dirty="0">
                <a:latin typeface="Microsoft Sans Serif"/>
                <a:cs typeface="Microsoft Sans Serif"/>
              </a:rPr>
              <a:t> </a:t>
            </a:r>
            <a:r>
              <a:rPr sz="550" spc="15" dirty="0">
                <a:latin typeface="Microsoft Sans Serif"/>
                <a:cs typeface="Microsoft Sans Serif"/>
              </a:rPr>
              <a:t>de</a:t>
            </a:r>
            <a:r>
              <a:rPr sz="550" spc="-5" dirty="0">
                <a:latin typeface="Microsoft Sans Serif"/>
                <a:cs typeface="Microsoft Sans Serif"/>
              </a:rPr>
              <a:t> </a:t>
            </a:r>
            <a:r>
              <a:rPr sz="550" spc="25" dirty="0">
                <a:latin typeface="Microsoft Sans Serif"/>
                <a:cs typeface="Microsoft Sans Serif"/>
              </a:rPr>
              <a:t>terreno</a:t>
            </a:r>
            <a:r>
              <a:rPr sz="550" dirty="0">
                <a:latin typeface="Microsoft Sans Serif"/>
                <a:cs typeface="Microsoft Sans Serif"/>
              </a:rPr>
              <a:t> </a:t>
            </a:r>
            <a:r>
              <a:rPr sz="550" spc="15" dirty="0">
                <a:latin typeface="Microsoft Sans Serif"/>
                <a:cs typeface="Microsoft Sans Serif"/>
              </a:rPr>
              <a:t>en</a:t>
            </a:r>
            <a:r>
              <a:rPr sz="550" dirty="0">
                <a:latin typeface="Microsoft Sans Serif"/>
                <a:cs typeface="Microsoft Sans Serif"/>
              </a:rPr>
              <a:t> </a:t>
            </a:r>
            <a:r>
              <a:rPr sz="550" spc="20" dirty="0">
                <a:latin typeface="Microsoft Sans Serif"/>
                <a:cs typeface="Microsoft Sans Serif"/>
              </a:rPr>
              <a:t>campo</a:t>
            </a:r>
            <a:r>
              <a:rPr sz="550" dirty="0">
                <a:latin typeface="Microsoft Sans Serif"/>
                <a:cs typeface="Microsoft Sans Serif"/>
              </a:rPr>
              <a:t> </a:t>
            </a:r>
            <a:r>
              <a:rPr sz="550" spc="20" dirty="0">
                <a:latin typeface="Microsoft Sans Serif"/>
                <a:cs typeface="Microsoft Sans Serif"/>
              </a:rPr>
              <a:t>para</a:t>
            </a:r>
            <a:r>
              <a:rPr sz="550" spc="-5" dirty="0">
                <a:latin typeface="Microsoft Sans Serif"/>
                <a:cs typeface="Microsoft Sans Serif"/>
              </a:rPr>
              <a:t> </a:t>
            </a:r>
            <a:r>
              <a:rPr sz="550" spc="20" dirty="0">
                <a:latin typeface="Microsoft Sans Serif"/>
                <a:cs typeface="Microsoft Sans Serif"/>
              </a:rPr>
              <a:t>máquinas</a:t>
            </a:r>
            <a:r>
              <a:rPr sz="550" dirty="0">
                <a:latin typeface="Microsoft Sans Serif"/>
                <a:cs typeface="Microsoft Sans Serif"/>
              </a:rPr>
              <a:t> </a:t>
            </a:r>
            <a:r>
              <a:rPr sz="550" spc="10" dirty="0">
                <a:latin typeface="Microsoft Sans Serif"/>
                <a:cs typeface="Microsoft Sans Serif"/>
              </a:rPr>
              <a:t>sin</a:t>
            </a:r>
            <a:r>
              <a:rPr sz="550" dirty="0">
                <a:latin typeface="Microsoft Sans Serif"/>
                <a:cs typeface="Microsoft Sans Serif"/>
              </a:rPr>
              <a:t> </a:t>
            </a:r>
            <a:r>
              <a:rPr sz="550" spc="5" dirty="0">
                <a:latin typeface="Microsoft Sans Serif"/>
                <a:cs typeface="Microsoft Sans Serif"/>
              </a:rPr>
              <a:t>escobillas</a:t>
            </a:r>
            <a:endParaRPr sz="550">
              <a:latin typeface="Microsoft Sans Serif"/>
              <a:cs typeface="Microsoft Sans Serif"/>
            </a:endParaRPr>
          </a:p>
        </p:txBody>
      </p:sp>
      <p:sp>
        <p:nvSpPr>
          <p:cNvPr id="232" name="object 232"/>
          <p:cNvSpPr txBox="1"/>
          <p:nvPr/>
        </p:nvSpPr>
        <p:spPr>
          <a:xfrm>
            <a:off x="1415277" y="9415125"/>
            <a:ext cx="2852914" cy="143629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sz="850" spc="-25" dirty="0">
                <a:latin typeface="Microsoft Sans Serif"/>
                <a:cs typeface="Microsoft Sans Serif"/>
              </a:rPr>
              <a:t>CAPÍTULO</a:t>
            </a:r>
            <a:r>
              <a:rPr sz="850" spc="-20" dirty="0">
                <a:latin typeface="Microsoft Sans Serif"/>
                <a:cs typeface="Microsoft Sans Serif"/>
              </a:rPr>
              <a:t> </a:t>
            </a:r>
            <a:r>
              <a:rPr sz="850" dirty="0">
                <a:latin typeface="Microsoft Sans Serif"/>
                <a:cs typeface="Microsoft Sans Serif"/>
              </a:rPr>
              <a:t>2,</a:t>
            </a:r>
            <a:r>
              <a:rPr sz="850" spc="-15" dirty="0">
                <a:latin typeface="Microsoft Sans Serif"/>
                <a:cs typeface="Microsoft Sans Serif"/>
              </a:rPr>
              <a:t> </a:t>
            </a:r>
            <a:r>
              <a:rPr sz="850" spc="-40" dirty="0">
                <a:latin typeface="Microsoft Sans Serif"/>
                <a:cs typeface="Microsoft Sans Serif"/>
              </a:rPr>
              <a:t>SECCIÓN</a:t>
            </a:r>
            <a:r>
              <a:rPr sz="850" spc="-15" dirty="0">
                <a:latin typeface="Microsoft Sans Serif"/>
                <a:cs typeface="Microsoft Sans Serif"/>
              </a:rPr>
              <a:t> </a:t>
            </a:r>
            <a:r>
              <a:rPr sz="850" spc="10" dirty="0">
                <a:latin typeface="Microsoft Sans Serif"/>
                <a:cs typeface="Microsoft Sans Serif"/>
              </a:rPr>
              <a:t>3</a:t>
            </a:r>
            <a:endParaRPr sz="850">
              <a:latin typeface="Microsoft Sans Serif"/>
              <a:cs typeface="Microsoft Sans Serif"/>
            </a:endParaRPr>
          </a:p>
        </p:txBody>
      </p:sp>
      <p:sp>
        <p:nvSpPr>
          <p:cNvPr id="233" name="object 233"/>
          <p:cNvSpPr txBox="1"/>
          <p:nvPr/>
        </p:nvSpPr>
        <p:spPr>
          <a:xfrm>
            <a:off x="7845387" y="9415126"/>
            <a:ext cx="7796212" cy="285115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sz="850" spc="-25" dirty="0">
                <a:latin typeface="Microsoft Sans Serif"/>
                <a:cs typeface="Microsoft Sans Serif"/>
              </a:rPr>
              <a:t>TUTORIAL</a:t>
            </a:r>
            <a:r>
              <a:rPr sz="850" spc="-5" dirty="0">
                <a:latin typeface="Microsoft Sans Serif"/>
                <a:cs typeface="Microsoft Sans Serif"/>
              </a:rPr>
              <a:t> </a:t>
            </a:r>
            <a:r>
              <a:rPr sz="850" spc="-60" dirty="0">
                <a:latin typeface="Microsoft Sans Serif"/>
                <a:cs typeface="Microsoft Sans Serif"/>
              </a:rPr>
              <a:t>SOBRE</a:t>
            </a:r>
            <a:r>
              <a:rPr sz="850" spc="-5" dirty="0">
                <a:latin typeface="Microsoft Sans Serif"/>
                <a:cs typeface="Microsoft Sans Serif"/>
              </a:rPr>
              <a:t> </a:t>
            </a:r>
            <a:r>
              <a:rPr sz="850" spc="-35" dirty="0">
                <a:latin typeface="Microsoft Sans Serif"/>
                <a:cs typeface="Microsoft Sans Serif"/>
              </a:rPr>
              <a:t>PROTECCIÓN</a:t>
            </a:r>
            <a:r>
              <a:rPr sz="850" spc="-5" dirty="0">
                <a:latin typeface="Microsoft Sans Serif"/>
                <a:cs typeface="Microsoft Sans Serif"/>
              </a:rPr>
              <a:t> </a:t>
            </a:r>
            <a:r>
              <a:rPr sz="850" spc="-45" dirty="0">
                <a:latin typeface="Microsoft Sans Serif"/>
                <a:cs typeface="Microsoft Sans Serif"/>
              </a:rPr>
              <a:t>DE</a:t>
            </a:r>
            <a:r>
              <a:rPr sz="850" spc="-5" dirty="0">
                <a:latin typeface="Microsoft Sans Serif"/>
                <a:cs typeface="Microsoft Sans Serif"/>
              </a:rPr>
              <a:t> </a:t>
            </a:r>
            <a:r>
              <a:rPr sz="850" spc="-55" dirty="0">
                <a:latin typeface="Microsoft Sans Serif"/>
                <a:cs typeface="Microsoft Sans Serif"/>
              </a:rPr>
              <a:t>GENERADORES</a:t>
            </a:r>
            <a:r>
              <a:rPr sz="850" dirty="0">
                <a:latin typeface="Microsoft Sans Serif"/>
                <a:cs typeface="Microsoft Sans Serif"/>
              </a:rPr>
              <a:t> </a:t>
            </a:r>
            <a:r>
              <a:rPr sz="850" spc="-30" dirty="0">
                <a:latin typeface="Microsoft Sans Serif"/>
                <a:cs typeface="Microsoft Sans Serif"/>
              </a:rPr>
              <a:t>SÍNCRONOS</a:t>
            </a:r>
            <a:endParaRPr sz="850">
              <a:latin typeface="Microsoft Sans Serif"/>
              <a:cs typeface="Microsoft Sans Serif"/>
            </a:endParaRPr>
          </a:p>
          <a:p>
            <a:pPr marL="1400175">
              <a:lnSpc>
                <a:spcPct val="100000"/>
              </a:lnSpc>
            </a:pPr>
            <a:r>
              <a:rPr sz="850" spc="-15" dirty="0">
                <a:latin typeface="Microsoft Sans Serif"/>
                <a:cs typeface="Microsoft Sans Serif"/>
              </a:rPr>
              <a:t>PUBLICACIÓN</a:t>
            </a:r>
            <a:r>
              <a:rPr sz="850" spc="-5" dirty="0">
                <a:latin typeface="Microsoft Sans Serif"/>
                <a:cs typeface="Microsoft Sans Serif"/>
              </a:rPr>
              <a:t> </a:t>
            </a:r>
            <a:r>
              <a:rPr sz="850" spc="-55" dirty="0">
                <a:latin typeface="Microsoft Sans Serif"/>
                <a:cs typeface="Microsoft Sans Serif"/>
              </a:rPr>
              <a:t>ESPECIAL</a:t>
            </a:r>
            <a:r>
              <a:rPr sz="850" spc="-5" dirty="0">
                <a:latin typeface="Microsoft Sans Serif"/>
                <a:cs typeface="Microsoft Sans Serif"/>
              </a:rPr>
              <a:t> </a:t>
            </a:r>
            <a:r>
              <a:rPr sz="850" spc="-40" dirty="0">
                <a:latin typeface="Microsoft Sans Serif"/>
                <a:cs typeface="Microsoft Sans Serif"/>
              </a:rPr>
              <a:t>DEL</a:t>
            </a:r>
            <a:r>
              <a:rPr sz="850" spc="-5" dirty="0">
                <a:latin typeface="Microsoft Sans Serif"/>
                <a:cs typeface="Microsoft Sans Serif"/>
              </a:rPr>
              <a:t> </a:t>
            </a:r>
            <a:r>
              <a:rPr sz="850" spc="-60" dirty="0">
                <a:latin typeface="Microsoft Sans Serif"/>
                <a:cs typeface="Microsoft Sans Serif"/>
              </a:rPr>
              <a:t>IEEE</a:t>
            </a:r>
            <a:r>
              <a:rPr sz="850" spc="-5" dirty="0">
                <a:latin typeface="Microsoft Sans Serif"/>
                <a:cs typeface="Microsoft Sans Serif"/>
              </a:rPr>
              <a:t> </a:t>
            </a:r>
            <a:r>
              <a:rPr sz="850" spc="-80" dirty="0">
                <a:latin typeface="Microsoft Sans Serif"/>
                <a:cs typeface="Microsoft Sans Serif"/>
              </a:rPr>
              <a:t>PSRC</a:t>
            </a:r>
            <a:endParaRPr sz="850">
              <a:latin typeface="Microsoft Sans Serif"/>
              <a:cs typeface="Microsoft Sans Serif"/>
            </a:endParaRPr>
          </a:p>
        </p:txBody>
      </p:sp>
    </p:spTree>
  </p:cSld>
  <p:clrMapOvr>
    <a:masterClrMapping/>
  </p:clrMapOvr>
</p:sld>
</file>

<file path=ppt/slides/slide35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/>
          <p:nvPr/>
        </p:nvSpPr>
        <p:spPr>
          <a:xfrm>
            <a:off x="1444422" y="9413748"/>
            <a:ext cx="15051933" cy="9525"/>
          </a:xfrm>
          <a:custGeom>
            <a:avLst/>
            <a:gdLst/>
            <a:ahLst/>
            <a:cxnLst/>
            <a:rect l="l" t="t" r="r" b="b"/>
            <a:pathLst>
              <a:path w="6543040" h="9525">
                <a:moveTo>
                  <a:pt x="6542531" y="9144"/>
                </a:moveTo>
                <a:lnTo>
                  <a:pt x="0" y="9144"/>
                </a:lnTo>
                <a:lnTo>
                  <a:pt x="0" y="0"/>
                </a:lnTo>
                <a:lnTo>
                  <a:pt x="6542531" y="0"/>
                </a:lnTo>
                <a:lnTo>
                  <a:pt x="6542531" y="9144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" name="object 3"/>
          <p:cNvSpPr/>
          <p:nvPr/>
        </p:nvSpPr>
        <p:spPr>
          <a:xfrm>
            <a:off x="1805532" y="2598420"/>
            <a:ext cx="1830364" cy="2188845"/>
          </a:xfrm>
          <a:custGeom>
            <a:avLst/>
            <a:gdLst/>
            <a:ahLst/>
            <a:cxnLst/>
            <a:rect l="l" t="t" r="r" b="b"/>
            <a:pathLst>
              <a:path w="795655" h="2188845">
                <a:moveTo>
                  <a:pt x="0" y="2188464"/>
                </a:moveTo>
                <a:lnTo>
                  <a:pt x="795527" y="2188464"/>
                </a:lnTo>
                <a:lnTo>
                  <a:pt x="795527" y="0"/>
                </a:lnTo>
                <a:lnTo>
                  <a:pt x="0" y="0"/>
                </a:lnTo>
                <a:lnTo>
                  <a:pt x="0" y="2188464"/>
                </a:lnTo>
                <a:close/>
              </a:path>
              <a:path w="795655" h="2188845">
                <a:moveTo>
                  <a:pt x="70104" y="2103120"/>
                </a:moveTo>
                <a:lnTo>
                  <a:pt x="723899" y="2103120"/>
                </a:lnTo>
                <a:lnTo>
                  <a:pt x="723899" y="966216"/>
                </a:lnTo>
                <a:lnTo>
                  <a:pt x="70104" y="966216"/>
                </a:lnTo>
                <a:lnTo>
                  <a:pt x="70104" y="2103120"/>
                </a:lnTo>
                <a:close/>
              </a:path>
            </a:pathLst>
          </a:custGeom>
          <a:ln w="9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grpSp>
        <p:nvGrpSpPr>
          <p:cNvPr id="4" name="object 4"/>
          <p:cNvGrpSpPr/>
          <p:nvPr/>
        </p:nvGrpSpPr>
        <p:grpSpPr>
          <a:xfrm>
            <a:off x="6906592" y="3503677"/>
            <a:ext cx="1196383" cy="520065"/>
            <a:chOff x="3002279" y="3503676"/>
            <a:chExt cx="520065" cy="520065"/>
          </a:xfrm>
        </p:grpSpPr>
        <p:sp>
          <p:nvSpPr>
            <p:cNvPr id="5" name="object 5"/>
            <p:cNvSpPr/>
            <p:nvPr/>
          </p:nvSpPr>
          <p:spPr>
            <a:xfrm>
              <a:off x="3006851" y="3508248"/>
              <a:ext cx="510540" cy="510540"/>
            </a:xfrm>
            <a:custGeom>
              <a:avLst/>
              <a:gdLst/>
              <a:ahLst/>
              <a:cxnLst/>
              <a:rect l="l" t="t" r="r" b="b"/>
              <a:pathLst>
                <a:path w="510539" h="510539">
                  <a:moveTo>
                    <a:pt x="510539" y="254507"/>
                  </a:moveTo>
                  <a:lnTo>
                    <a:pt x="506427" y="208451"/>
                  </a:lnTo>
                  <a:lnTo>
                    <a:pt x="494576" y="165229"/>
                  </a:lnTo>
                  <a:lnTo>
                    <a:pt x="475713" y="125532"/>
                  </a:lnTo>
                  <a:lnTo>
                    <a:pt x="450566" y="90049"/>
                  </a:lnTo>
                  <a:lnTo>
                    <a:pt x="419863" y="59471"/>
                  </a:lnTo>
                  <a:lnTo>
                    <a:pt x="384330" y="34487"/>
                  </a:lnTo>
                  <a:lnTo>
                    <a:pt x="344695" y="15787"/>
                  </a:lnTo>
                  <a:lnTo>
                    <a:pt x="301687" y="4061"/>
                  </a:lnTo>
                  <a:lnTo>
                    <a:pt x="256031" y="0"/>
                  </a:lnTo>
                  <a:lnTo>
                    <a:pt x="209521" y="4061"/>
                  </a:lnTo>
                  <a:lnTo>
                    <a:pt x="165946" y="15787"/>
                  </a:lnTo>
                  <a:lnTo>
                    <a:pt x="125983" y="34487"/>
                  </a:lnTo>
                  <a:lnTo>
                    <a:pt x="90311" y="59471"/>
                  </a:lnTo>
                  <a:lnTo>
                    <a:pt x="59605" y="90049"/>
                  </a:lnTo>
                  <a:lnTo>
                    <a:pt x="34543" y="125532"/>
                  </a:lnTo>
                  <a:lnTo>
                    <a:pt x="15804" y="165229"/>
                  </a:lnTo>
                  <a:lnTo>
                    <a:pt x="4063" y="208451"/>
                  </a:lnTo>
                  <a:lnTo>
                    <a:pt x="0" y="254507"/>
                  </a:lnTo>
                  <a:lnTo>
                    <a:pt x="4063" y="300616"/>
                  </a:lnTo>
                  <a:lnTo>
                    <a:pt x="15804" y="343978"/>
                  </a:lnTo>
                  <a:lnTo>
                    <a:pt x="34543" y="383878"/>
                  </a:lnTo>
                  <a:lnTo>
                    <a:pt x="59605" y="419601"/>
                  </a:lnTo>
                  <a:lnTo>
                    <a:pt x="90311" y="450432"/>
                  </a:lnTo>
                  <a:lnTo>
                    <a:pt x="125983" y="475657"/>
                  </a:lnTo>
                  <a:lnTo>
                    <a:pt x="165946" y="494559"/>
                  </a:lnTo>
                  <a:lnTo>
                    <a:pt x="209521" y="506425"/>
                  </a:lnTo>
                  <a:lnTo>
                    <a:pt x="256031" y="510539"/>
                  </a:lnTo>
                  <a:lnTo>
                    <a:pt x="301687" y="506425"/>
                  </a:lnTo>
                  <a:lnTo>
                    <a:pt x="344695" y="494559"/>
                  </a:lnTo>
                  <a:lnTo>
                    <a:pt x="384330" y="475657"/>
                  </a:lnTo>
                  <a:lnTo>
                    <a:pt x="419863" y="450432"/>
                  </a:lnTo>
                  <a:lnTo>
                    <a:pt x="450566" y="419601"/>
                  </a:lnTo>
                  <a:lnTo>
                    <a:pt x="475713" y="383878"/>
                  </a:lnTo>
                  <a:lnTo>
                    <a:pt x="494576" y="343978"/>
                  </a:lnTo>
                  <a:lnTo>
                    <a:pt x="506427" y="300616"/>
                  </a:lnTo>
                  <a:lnTo>
                    <a:pt x="510539" y="254507"/>
                  </a:lnTo>
                </a:path>
              </a:pathLst>
            </a:custGeom>
            <a:ln w="9144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" name="object 6"/>
            <p:cNvSpPr/>
            <p:nvPr/>
          </p:nvSpPr>
          <p:spPr>
            <a:xfrm>
              <a:off x="3124200" y="3621024"/>
              <a:ext cx="283845" cy="285115"/>
            </a:xfrm>
            <a:custGeom>
              <a:avLst/>
              <a:gdLst/>
              <a:ahLst/>
              <a:cxnLst/>
              <a:rect l="l" t="t" r="r" b="b"/>
              <a:pathLst>
                <a:path w="283845" h="285114">
                  <a:moveTo>
                    <a:pt x="283463" y="141732"/>
                  </a:moveTo>
                  <a:lnTo>
                    <a:pt x="276343" y="96560"/>
                  </a:lnTo>
                  <a:lnTo>
                    <a:pt x="256495" y="57607"/>
                  </a:lnTo>
                  <a:lnTo>
                    <a:pt x="226185" y="27066"/>
                  </a:lnTo>
                  <a:lnTo>
                    <a:pt x="187683" y="7132"/>
                  </a:lnTo>
                  <a:lnTo>
                    <a:pt x="143255" y="0"/>
                  </a:lnTo>
                  <a:lnTo>
                    <a:pt x="97926" y="7132"/>
                  </a:lnTo>
                  <a:lnTo>
                    <a:pt x="58594" y="27066"/>
                  </a:lnTo>
                  <a:lnTo>
                    <a:pt x="27602" y="57607"/>
                  </a:lnTo>
                  <a:lnTo>
                    <a:pt x="7290" y="96560"/>
                  </a:lnTo>
                  <a:lnTo>
                    <a:pt x="0" y="141732"/>
                  </a:lnTo>
                  <a:lnTo>
                    <a:pt x="7290" y="187061"/>
                  </a:lnTo>
                  <a:lnTo>
                    <a:pt x="27602" y="226393"/>
                  </a:lnTo>
                  <a:lnTo>
                    <a:pt x="58594" y="257385"/>
                  </a:lnTo>
                  <a:lnTo>
                    <a:pt x="97926" y="277697"/>
                  </a:lnTo>
                  <a:lnTo>
                    <a:pt x="143255" y="284988"/>
                  </a:lnTo>
                  <a:lnTo>
                    <a:pt x="187683" y="277697"/>
                  </a:lnTo>
                  <a:lnTo>
                    <a:pt x="226185" y="257385"/>
                  </a:lnTo>
                  <a:lnTo>
                    <a:pt x="256495" y="226393"/>
                  </a:lnTo>
                  <a:lnTo>
                    <a:pt x="276343" y="187061"/>
                  </a:lnTo>
                  <a:lnTo>
                    <a:pt x="283463" y="141732"/>
                  </a:lnTo>
                </a:path>
              </a:pathLst>
            </a:custGeom>
            <a:ln w="9144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7" name="object 7"/>
          <p:cNvGrpSpPr/>
          <p:nvPr/>
        </p:nvGrpSpPr>
        <p:grpSpPr>
          <a:xfrm>
            <a:off x="3996710" y="3828288"/>
            <a:ext cx="522959" cy="55244"/>
            <a:chOff x="1737360" y="3828288"/>
            <a:chExt cx="227329" cy="55244"/>
          </a:xfrm>
        </p:grpSpPr>
        <p:sp>
          <p:nvSpPr>
            <p:cNvPr id="8" name="object 8"/>
            <p:cNvSpPr/>
            <p:nvPr/>
          </p:nvSpPr>
          <p:spPr>
            <a:xfrm>
              <a:off x="1737360" y="3855719"/>
              <a:ext cx="151130" cy="0"/>
            </a:xfrm>
            <a:custGeom>
              <a:avLst/>
              <a:gdLst/>
              <a:ahLst/>
              <a:cxnLst/>
              <a:rect l="l" t="t" r="r" b="b"/>
              <a:pathLst>
                <a:path w="151130">
                  <a:moveTo>
                    <a:pt x="0" y="0"/>
                  </a:moveTo>
                  <a:lnTo>
                    <a:pt x="150876" y="0"/>
                  </a:lnTo>
                </a:path>
              </a:pathLst>
            </a:custGeom>
            <a:ln w="9144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" name="object 9"/>
            <p:cNvSpPr/>
            <p:nvPr/>
          </p:nvSpPr>
          <p:spPr>
            <a:xfrm>
              <a:off x="1882140" y="3828288"/>
              <a:ext cx="82550" cy="55244"/>
            </a:xfrm>
            <a:custGeom>
              <a:avLst/>
              <a:gdLst/>
              <a:ahLst/>
              <a:cxnLst/>
              <a:rect l="l" t="t" r="r" b="b"/>
              <a:pathLst>
                <a:path w="82550" h="55245">
                  <a:moveTo>
                    <a:pt x="0" y="54863"/>
                  </a:moveTo>
                  <a:lnTo>
                    <a:pt x="0" y="0"/>
                  </a:lnTo>
                  <a:lnTo>
                    <a:pt x="82295" y="27431"/>
                  </a:lnTo>
                  <a:lnTo>
                    <a:pt x="0" y="54863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10" name="object 10"/>
          <p:cNvSpPr/>
          <p:nvPr/>
        </p:nvSpPr>
        <p:spPr>
          <a:xfrm>
            <a:off x="4059816" y="3933444"/>
            <a:ext cx="392951" cy="43180"/>
          </a:xfrm>
          <a:custGeom>
            <a:avLst/>
            <a:gdLst/>
            <a:ahLst/>
            <a:cxnLst/>
            <a:rect l="l" t="t" r="r" b="b"/>
            <a:pathLst>
              <a:path w="170814" h="43179">
                <a:moveTo>
                  <a:pt x="0" y="42672"/>
                </a:moveTo>
                <a:lnTo>
                  <a:pt x="0" y="0"/>
                </a:lnTo>
                <a:lnTo>
                  <a:pt x="27432" y="0"/>
                </a:lnTo>
                <a:lnTo>
                  <a:pt x="27432" y="42672"/>
                </a:lnTo>
                <a:lnTo>
                  <a:pt x="56387" y="42672"/>
                </a:lnTo>
                <a:lnTo>
                  <a:pt x="56387" y="0"/>
                </a:lnTo>
                <a:lnTo>
                  <a:pt x="82296" y="0"/>
                </a:lnTo>
                <a:lnTo>
                  <a:pt x="85344" y="42672"/>
                </a:lnTo>
                <a:lnTo>
                  <a:pt x="112775" y="42672"/>
                </a:lnTo>
                <a:lnTo>
                  <a:pt x="112775" y="0"/>
                </a:lnTo>
                <a:lnTo>
                  <a:pt x="140208" y="0"/>
                </a:lnTo>
                <a:lnTo>
                  <a:pt x="141732" y="42672"/>
                </a:lnTo>
                <a:lnTo>
                  <a:pt x="170688" y="42672"/>
                </a:lnTo>
              </a:path>
            </a:pathLst>
          </a:custGeom>
          <a:ln w="9143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grpSp>
        <p:nvGrpSpPr>
          <p:cNvPr id="11" name="object 11"/>
          <p:cNvGrpSpPr/>
          <p:nvPr/>
        </p:nvGrpSpPr>
        <p:grpSpPr>
          <a:xfrm>
            <a:off x="2653955" y="3108960"/>
            <a:ext cx="127086" cy="455930"/>
            <a:chOff x="1153668" y="3108960"/>
            <a:chExt cx="55244" cy="455930"/>
          </a:xfrm>
        </p:grpSpPr>
        <p:sp>
          <p:nvSpPr>
            <p:cNvPr id="12" name="object 12"/>
            <p:cNvSpPr/>
            <p:nvPr/>
          </p:nvSpPr>
          <p:spPr>
            <a:xfrm>
              <a:off x="1181100" y="3185160"/>
              <a:ext cx="0" cy="304800"/>
            </a:xfrm>
            <a:custGeom>
              <a:avLst/>
              <a:gdLst/>
              <a:ahLst/>
              <a:cxnLst/>
              <a:rect l="l" t="t" r="r" b="b"/>
              <a:pathLst>
                <a:path h="304800">
                  <a:moveTo>
                    <a:pt x="0" y="0"/>
                  </a:moveTo>
                  <a:lnTo>
                    <a:pt x="0" y="304800"/>
                  </a:lnTo>
                </a:path>
              </a:pathLst>
            </a:custGeom>
            <a:ln w="9144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" name="object 13"/>
            <p:cNvSpPr/>
            <p:nvPr/>
          </p:nvSpPr>
          <p:spPr>
            <a:xfrm>
              <a:off x="1153668" y="3108959"/>
              <a:ext cx="55244" cy="455930"/>
            </a:xfrm>
            <a:custGeom>
              <a:avLst/>
              <a:gdLst/>
              <a:ahLst/>
              <a:cxnLst/>
              <a:rect l="l" t="t" r="r" b="b"/>
              <a:pathLst>
                <a:path w="55244" h="455929">
                  <a:moveTo>
                    <a:pt x="54851" y="373392"/>
                  </a:moveTo>
                  <a:lnTo>
                    <a:pt x="0" y="373392"/>
                  </a:lnTo>
                  <a:lnTo>
                    <a:pt x="27432" y="455676"/>
                  </a:lnTo>
                  <a:lnTo>
                    <a:pt x="54851" y="373392"/>
                  </a:lnTo>
                  <a:close/>
                </a:path>
                <a:path w="55244" h="455929">
                  <a:moveTo>
                    <a:pt x="54851" y="82308"/>
                  </a:moveTo>
                  <a:lnTo>
                    <a:pt x="27432" y="0"/>
                  </a:lnTo>
                  <a:lnTo>
                    <a:pt x="0" y="82308"/>
                  </a:lnTo>
                  <a:lnTo>
                    <a:pt x="54851" y="82308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14" name="object 14"/>
          <p:cNvSpPr/>
          <p:nvPr/>
        </p:nvSpPr>
        <p:spPr>
          <a:xfrm>
            <a:off x="3372660" y="4047744"/>
            <a:ext cx="1634619" cy="0"/>
          </a:xfrm>
          <a:custGeom>
            <a:avLst/>
            <a:gdLst/>
            <a:ahLst/>
            <a:cxnLst/>
            <a:rect l="l" t="t" r="r" b="b"/>
            <a:pathLst>
              <a:path w="710564">
                <a:moveTo>
                  <a:pt x="0" y="0"/>
                </a:moveTo>
                <a:lnTo>
                  <a:pt x="710183" y="0"/>
                </a:lnTo>
              </a:path>
            </a:pathLst>
          </a:custGeom>
          <a:ln w="9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grpSp>
        <p:nvGrpSpPr>
          <p:cNvPr id="15" name="object 15"/>
          <p:cNvGrpSpPr/>
          <p:nvPr/>
        </p:nvGrpSpPr>
        <p:grpSpPr>
          <a:xfrm>
            <a:off x="3979178" y="4709159"/>
            <a:ext cx="522959" cy="55244"/>
            <a:chOff x="1729739" y="4709159"/>
            <a:chExt cx="227329" cy="55244"/>
          </a:xfrm>
        </p:grpSpPr>
        <p:sp>
          <p:nvSpPr>
            <p:cNvPr id="16" name="object 16"/>
            <p:cNvSpPr/>
            <p:nvPr/>
          </p:nvSpPr>
          <p:spPr>
            <a:xfrm>
              <a:off x="1804415" y="4736591"/>
              <a:ext cx="152400" cy="0"/>
            </a:xfrm>
            <a:custGeom>
              <a:avLst/>
              <a:gdLst/>
              <a:ahLst/>
              <a:cxnLst/>
              <a:rect l="l" t="t" r="r" b="b"/>
              <a:pathLst>
                <a:path w="152400">
                  <a:moveTo>
                    <a:pt x="152400" y="0"/>
                  </a:moveTo>
                  <a:lnTo>
                    <a:pt x="0" y="0"/>
                  </a:lnTo>
                </a:path>
              </a:pathLst>
            </a:custGeom>
            <a:ln w="9144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7" name="object 17"/>
            <p:cNvSpPr/>
            <p:nvPr/>
          </p:nvSpPr>
          <p:spPr>
            <a:xfrm>
              <a:off x="1729739" y="4709159"/>
              <a:ext cx="81280" cy="55244"/>
            </a:xfrm>
            <a:custGeom>
              <a:avLst/>
              <a:gdLst/>
              <a:ahLst/>
              <a:cxnLst/>
              <a:rect l="l" t="t" r="r" b="b"/>
              <a:pathLst>
                <a:path w="81280" h="55245">
                  <a:moveTo>
                    <a:pt x="80771" y="54864"/>
                  </a:moveTo>
                  <a:lnTo>
                    <a:pt x="0" y="27432"/>
                  </a:lnTo>
                  <a:lnTo>
                    <a:pt x="80771" y="0"/>
                  </a:lnTo>
                  <a:lnTo>
                    <a:pt x="80771" y="54864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18" name="object 18"/>
          <p:cNvSpPr/>
          <p:nvPr/>
        </p:nvSpPr>
        <p:spPr>
          <a:xfrm>
            <a:off x="4035275" y="4809745"/>
            <a:ext cx="460147" cy="41275"/>
          </a:xfrm>
          <a:custGeom>
            <a:avLst/>
            <a:gdLst/>
            <a:ahLst/>
            <a:cxnLst/>
            <a:rect l="l" t="t" r="r" b="b"/>
            <a:pathLst>
              <a:path w="200025" h="41275">
                <a:moveTo>
                  <a:pt x="0" y="41148"/>
                </a:moveTo>
                <a:lnTo>
                  <a:pt x="25908" y="41148"/>
                </a:lnTo>
              </a:path>
              <a:path w="200025" h="41275">
                <a:moveTo>
                  <a:pt x="54863" y="41148"/>
                </a:moveTo>
                <a:lnTo>
                  <a:pt x="79247" y="41148"/>
                </a:lnTo>
              </a:path>
              <a:path w="200025" h="41275">
                <a:moveTo>
                  <a:pt x="114300" y="41148"/>
                </a:moveTo>
                <a:lnTo>
                  <a:pt x="140208" y="41148"/>
                </a:lnTo>
              </a:path>
              <a:path w="200025" h="41275">
                <a:moveTo>
                  <a:pt x="173735" y="41148"/>
                </a:moveTo>
                <a:lnTo>
                  <a:pt x="199643" y="41148"/>
                </a:lnTo>
              </a:path>
              <a:path w="200025" h="41275">
                <a:moveTo>
                  <a:pt x="54863" y="41148"/>
                </a:moveTo>
                <a:lnTo>
                  <a:pt x="54863" y="0"/>
                </a:lnTo>
              </a:path>
              <a:path w="200025" h="41275">
                <a:moveTo>
                  <a:pt x="173735" y="41148"/>
                </a:moveTo>
                <a:lnTo>
                  <a:pt x="173735" y="0"/>
                </a:lnTo>
              </a:path>
              <a:path w="200025" h="41275">
                <a:moveTo>
                  <a:pt x="114300" y="41148"/>
                </a:moveTo>
                <a:lnTo>
                  <a:pt x="114300" y="0"/>
                </a:lnTo>
              </a:path>
              <a:path w="200025" h="41275">
                <a:moveTo>
                  <a:pt x="54863" y="0"/>
                </a:moveTo>
                <a:lnTo>
                  <a:pt x="42433" y="4691"/>
                </a:lnTo>
                <a:lnTo>
                  <a:pt x="33146" y="13525"/>
                </a:lnTo>
                <a:lnTo>
                  <a:pt x="27860" y="25503"/>
                </a:lnTo>
                <a:lnTo>
                  <a:pt x="27431" y="39624"/>
                </a:lnTo>
              </a:path>
              <a:path w="200025" h="41275">
                <a:moveTo>
                  <a:pt x="170687" y="0"/>
                </a:moveTo>
                <a:lnTo>
                  <a:pt x="157352" y="4691"/>
                </a:lnTo>
                <a:lnTo>
                  <a:pt x="147446" y="13525"/>
                </a:lnTo>
                <a:lnTo>
                  <a:pt x="141541" y="25503"/>
                </a:lnTo>
                <a:lnTo>
                  <a:pt x="140208" y="39624"/>
                </a:lnTo>
              </a:path>
              <a:path w="200025" h="41275">
                <a:moveTo>
                  <a:pt x="112775" y="0"/>
                </a:moveTo>
                <a:lnTo>
                  <a:pt x="100107" y="4691"/>
                </a:lnTo>
                <a:lnTo>
                  <a:pt x="90296" y="13525"/>
                </a:lnTo>
                <a:lnTo>
                  <a:pt x="84486" y="25503"/>
                </a:lnTo>
                <a:lnTo>
                  <a:pt x="83820" y="39624"/>
                </a:lnTo>
              </a:path>
            </a:pathLst>
          </a:custGeom>
          <a:ln w="9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" name="object 19"/>
          <p:cNvSpPr/>
          <p:nvPr/>
        </p:nvSpPr>
        <p:spPr>
          <a:xfrm>
            <a:off x="3372660" y="4445508"/>
            <a:ext cx="1634619" cy="0"/>
          </a:xfrm>
          <a:custGeom>
            <a:avLst/>
            <a:gdLst/>
            <a:ahLst/>
            <a:cxnLst/>
            <a:rect l="l" t="t" r="r" b="b"/>
            <a:pathLst>
              <a:path w="710564">
                <a:moveTo>
                  <a:pt x="0" y="0"/>
                </a:moveTo>
                <a:lnTo>
                  <a:pt x="710183" y="0"/>
                </a:lnTo>
              </a:path>
            </a:pathLst>
          </a:custGeom>
          <a:ln w="9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" name="object 20"/>
          <p:cNvSpPr/>
          <p:nvPr/>
        </p:nvSpPr>
        <p:spPr>
          <a:xfrm>
            <a:off x="6836477" y="3550921"/>
            <a:ext cx="690951" cy="70485"/>
          </a:xfrm>
          <a:custGeom>
            <a:avLst/>
            <a:gdLst/>
            <a:ahLst/>
            <a:cxnLst/>
            <a:rect l="l" t="t" r="r" b="b"/>
            <a:pathLst>
              <a:path w="300354" h="70485">
                <a:moveTo>
                  <a:pt x="300227" y="70104"/>
                </a:moveTo>
                <a:lnTo>
                  <a:pt x="300227" y="0"/>
                </a:lnTo>
                <a:lnTo>
                  <a:pt x="0" y="0"/>
                </a:lnTo>
              </a:path>
            </a:pathLst>
          </a:custGeom>
          <a:ln w="9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" name="object 21"/>
          <p:cNvSpPr/>
          <p:nvPr/>
        </p:nvSpPr>
        <p:spPr>
          <a:xfrm>
            <a:off x="6839983" y="3906012"/>
            <a:ext cx="690951" cy="70485"/>
          </a:xfrm>
          <a:custGeom>
            <a:avLst/>
            <a:gdLst/>
            <a:ahLst/>
            <a:cxnLst/>
            <a:rect l="l" t="t" r="r" b="b"/>
            <a:pathLst>
              <a:path w="300354" h="70485">
                <a:moveTo>
                  <a:pt x="300227" y="0"/>
                </a:moveTo>
                <a:lnTo>
                  <a:pt x="300227" y="70104"/>
                </a:lnTo>
                <a:lnTo>
                  <a:pt x="0" y="70104"/>
                </a:lnTo>
              </a:path>
            </a:pathLst>
          </a:custGeom>
          <a:ln w="9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grpSp>
        <p:nvGrpSpPr>
          <p:cNvPr id="22" name="object 22"/>
          <p:cNvGrpSpPr/>
          <p:nvPr/>
        </p:nvGrpSpPr>
        <p:grpSpPr>
          <a:xfrm>
            <a:off x="7488570" y="3589020"/>
            <a:ext cx="81804" cy="36830"/>
            <a:chOff x="3255264" y="3589020"/>
            <a:chExt cx="35560" cy="36830"/>
          </a:xfrm>
        </p:grpSpPr>
        <p:sp>
          <p:nvSpPr>
            <p:cNvPr id="23" name="object 23"/>
            <p:cNvSpPr/>
            <p:nvPr/>
          </p:nvSpPr>
          <p:spPr>
            <a:xfrm>
              <a:off x="3259836" y="3593592"/>
              <a:ext cx="26034" cy="29209"/>
            </a:xfrm>
            <a:custGeom>
              <a:avLst/>
              <a:gdLst/>
              <a:ahLst/>
              <a:cxnLst/>
              <a:rect l="l" t="t" r="r" b="b"/>
              <a:pathLst>
                <a:path w="26035" h="29210">
                  <a:moveTo>
                    <a:pt x="25908" y="28956"/>
                  </a:moveTo>
                  <a:lnTo>
                    <a:pt x="0" y="28956"/>
                  </a:lnTo>
                  <a:lnTo>
                    <a:pt x="0" y="0"/>
                  </a:lnTo>
                  <a:lnTo>
                    <a:pt x="25908" y="0"/>
                  </a:lnTo>
                  <a:lnTo>
                    <a:pt x="25908" y="28956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4" name="object 24"/>
            <p:cNvSpPr/>
            <p:nvPr/>
          </p:nvSpPr>
          <p:spPr>
            <a:xfrm>
              <a:off x="3259836" y="3593592"/>
              <a:ext cx="26034" cy="27940"/>
            </a:xfrm>
            <a:custGeom>
              <a:avLst/>
              <a:gdLst/>
              <a:ahLst/>
              <a:cxnLst/>
              <a:rect l="l" t="t" r="r" b="b"/>
              <a:pathLst>
                <a:path w="26035" h="27939">
                  <a:moveTo>
                    <a:pt x="25908" y="0"/>
                  </a:moveTo>
                  <a:lnTo>
                    <a:pt x="0" y="0"/>
                  </a:lnTo>
                  <a:lnTo>
                    <a:pt x="0" y="27432"/>
                  </a:lnTo>
                  <a:lnTo>
                    <a:pt x="25908" y="27432"/>
                  </a:lnTo>
                  <a:lnTo>
                    <a:pt x="25908" y="0"/>
                  </a:lnTo>
                  <a:close/>
                </a:path>
                <a:path w="26035" h="27939">
                  <a:moveTo>
                    <a:pt x="0" y="0"/>
                  </a:moveTo>
                  <a:lnTo>
                    <a:pt x="0" y="0"/>
                  </a:lnTo>
                </a:path>
              </a:pathLst>
            </a:custGeom>
            <a:ln w="9144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25" name="object 25"/>
          <p:cNvGrpSpPr/>
          <p:nvPr/>
        </p:nvGrpSpPr>
        <p:grpSpPr>
          <a:xfrm>
            <a:off x="7488570" y="3901439"/>
            <a:ext cx="81804" cy="36830"/>
            <a:chOff x="3255264" y="3901439"/>
            <a:chExt cx="35560" cy="36830"/>
          </a:xfrm>
        </p:grpSpPr>
        <p:sp>
          <p:nvSpPr>
            <p:cNvPr id="26" name="object 26"/>
            <p:cNvSpPr/>
            <p:nvPr/>
          </p:nvSpPr>
          <p:spPr>
            <a:xfrm>
              <a:off x="3259836" y="3906011"/>
              <a:ext cx="26034" cy="29209"/>
            </a:xfrm>
            <a:custGeom>
              <a:avLst/>
              <a:gdLst/>
              <a:ahLst/>
              <a:cxnLst/>
              <a:rect l="l" t="t" r="r" b="b"/>
              <a:pathLst>
                <a:path w="26035" h="29210">
                  <a:moveTo>
                    <a:pt x="25908" y="28956"/>
                  </a:moveTo>
                  <a:lnTo>
                    <a:pt x="0" y="28956"/>
                  </a:lnTo>
                  <a:lnTo>
                    <a:pt x="0" y="0"/>
                  </a:lnTo>
                  <a:lnTo>
                    <a:pt x="25908" y="0"/>
                  </a:lnTo>
                  <a:lnTo>
                    <a:pt x="25908" y="28956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7" name="object 27"/>
            <p:cNvSpPr/>
            <p:nvPr/>
          </p:nvSpPr>
          <p:spPr>
            <a:xfrm>
              <a:off x="3259836" y="3906011"/>
              <a:ext cx="26034" cy="27940"/>
            </a:xfrm>
            <a:custGeom>
              <a:avLst/>
              <a:gdLst/>
              <a:ahLst/>
              <a:cxnLst/>
              <a:rect l="l" t="t" r="r" b="b"/>
              <a:pathLst>
                <a:path w="26035" h="27939">
                  <a:moveTo>
                    <a:pt x="25908" y="0"/>
                  </a:moveTo>
                  <a:lnTo>
                    <a:pt x="0" y="0"/>
                  </a:lnTo>
                  <a:lnTo>
                    <a:pt x="0" y="27432"/>
                  </a:lnTo>
                  <a:lnTo>
                    <a:pt x="25908" y="27432"/>
                  </a:lnTo>
                  <a:lnTo>
                    <a:pt x="25908" y="0"/>
                  </a:lnTo>
                  <a:close/>
                </a:path>
                <a:path w="26035" h="27939">
                  <a:moveTo>
                    <a:pt x="0" y="0"/>
                  </a:moveTo>
                  <a:lnTo>
                    <a:pt x="0" y="0"/>
                  </a:lnTo>
                </a:path>
              </a:pathLst>
            </a:custGeom>
            <a:ln w="9144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28" name="object 28"/>
          <p:cNvSpPr/>
          <p:nvPr/>
        </p:nvSpPr>
        <p:spPr>
          <a:xfrm>
            <a:off x="6850499" y="4027933"/>
            <a:ext cx="800510" cy="725805"/>
          </a:xfrm>
          <a:custGeom>
            <a:avLst/>
            <a:gdLst/>
            <a:ahLst/>
            <a:cxnLst/>
            <a:rect l="l" t="t" r="r" b="b"/>
            <a:pathLst>
              <a:path w="347979" h="725804">
                <a:moveTo>
                  <a:pt x="295655" y="658367"/>
                </a:moveTo>
                <a:lnTo>
                  <a:pt x="295655" y="0"/>
                </a:lnTo>
              </a:path>
              <a:path w="347979" h="725804">
                <a:moveTo>
                  <a:pt x="256031" y="691895"/>
                </a:moveTo>
                <a:lnTo>
                  <a:pt x="333755" y="691895"/>
                </a:lnTo>
              </a:path>
              <a:path w="347979" h="725804">
                <a:moveTo>
                  <a:pt x="269747" y="725424"/>
                </a:moveTo>
                <a:lnTo>
                  <a:pt x="321563" y="725424"/>
                </a:lnTo>
              </a:path>
              <a:path w="347979" h="725804">
                <a:moveTo>
                  <a:pt x="242315" y="658367"/>
                </a:moveTo>
                <a:lnTo>
                  <a:pt x="347471" y="658367"/>
                </a:lnTo>
              </a:path>
              <a:path w="347979" h="725804">
                <a:moveTo>
                  <a:pt x="0" y="512064"/>
                </a:moveTo>
                <a:lnTo>
                  <a:pt x="294131" y="512064"/>
                </a:lnTo>
              </a:path>
            </a:pathLst>
          </a:custGeom>
          <a:ln w="9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grpSp>
        <p:nvGrpSpPr>
          <p:cNvPr id="29" name="object 29"/>
          <p:cNvGrpSpPr/>
          <p:nvPr/>
        </p:nvGrpSpPr>
        <p:grpSpPr>
          <a:xfrm>
            <a:off x="9928664" y="2799588"/>
            <a:ext cx="6205416" cy="1675130"/>
            <a:chOff x="4315967" y="2799588"/>
            <a:chExt cx="2697480" cy="1675130"/>
          </a:xfrm>
        </p:grpSpPr>
        <p:sp>
          <p:nvSpPr>
            <p:cNvPr id="30" name="object 30"/>
            <p:cNvSpPr/>
            <p:nvPr/>
          </p:nvSpPr>
          <p:spPr>
            <a:xfrm>
              <a:off x="4351019" y="2804160"/>
              <a:ext cx="2658110" cy="1666239"/>
            </a:xfrm>
            <a:custGeom>
              <a:avLst/>
              <a:gdLst/>
              <a:ahLst/>
              <a:cxnLst/>
              <a:rect l="l" t="t" r="r" b="b"/>
              <a:pathLst>
                <a:path w="2658109" h="1666239">
                  <a:moveTo>
                    <a:pt x="0" y="1635251"/>
                  </a:moveTo>
                  <a:lnTo>
                    <a:pt x="2657856" y="1635251"/>
                  </a:lnTo>
                  <a:lnTo>
                    <a:pt x="2657856" y="0"/>
                  </a:lnTo>
                  <a:lnTo>
                    <a:pt x="0" y="0"/>
                  </a:lnTo>
                  <a:lnTo>
                    <a:pt x="0" y="1635251"/>
                  </a:lnTo>
                  <a:close/>
                </a:path>
                <a:path w="2658109" h="1666239">
                  <a:moveTo>
                    <a:pt x="184404" y="3048"/>
                  </a:moveTo>
                  <a:lnTo>
                    <a:pt x="184404" y="1630680"/>
                  </a:lnTo>
                </a:path>
                <a:path w="2658109" h="1666239">
                  <a:moveTo>
                    <a:pt x="377952" y="0"/>
                  </a:moveTo>
                  <a:lnTo>
                    <a:pt x="377952" y="1665732"/>
                  </a:lnTo>
                </a:path>
                <a:path w="2658109" h="1666239">
                  <a:moveTo>
                    <a:pt x="2473451" y="0"/>
                  </a:moveTo>
                  <a:lnTo>
                    <a:pt x="2473451" y="1635251"/>
                  </a:lnTo>
                </a:path>
              </a:pathLst>
            </a:custGeom>
            <a:ln w="9144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1" name="object 31"/>
            <p:cNvSpPr/>
            <p:nvPr/>
          </p:nvSpPr>
          <p:spPr>
            <a:xfrm>
              <a:off x="5678423" y="2804160"/>
              <a:ext cx="762000" cy="1629410"/>
            </a:xfrm>
            <a:custGeom>
              <a:avLst/>
              <a:gdLst/>
              <a:ahLst/>
              <a:cxnLst/>
              <a:rect l="l" t="t" r="r" b="b"/>
              <a:pathLst>
                <a:path w="762000" h="1629410">
                  <a:moveTo>
                    <a:pt x="762000" y="278891"/>
                  </a:moveTo>
                  <a:lnTo>
                    <a:pt x="762000" y="1629156"/>
                  </a:lnTo>
                </a:path>
                <a:path w="762000" h="1629410">
                  <a:moveTo>
                    <a:pt x="762000" y="0"/>
                  </a:moveTo>
                  <a:lnTo>
                    <a:pt x="762000" y="50291"/>
                  </a:lnTo>
                </a:path>
                <a:path w="762000" h="1629410">
                  <a:moveTo>
                    <a:pt x="381000" y="278891"/>
                  </a:moveTo>
                  <a:lnTo>
                    <a:pt x="381000" y="1629156"/>
                  </a:lnTo>
                </a:path>
                <a:path w="762000" h="1629410">
                  <a:moveTo>
                    <a:pt x="381000" y="0"/>
                  </a:moveTo>
                  <a:lnTo>
                    <a:pt x="381000" y="50291"/>
                  </a:lnTo>
                </a:path>
                <a:path w="762000" h="1629410">
                  <a:moveTo>
                    <a:pt x="0" y="278891"/>
                  </a:moveTo>
                  <a:lnTo>
                    <a:pt x="0" y="1629156"/>
                  </a:lnTo>
                </a:path>
                <a:path w="762000" h="1629410">
                  <a:moveTo>
                    <a:pt x="0" y="0"/>
                  </a:moveTo>
                  <a:lnTo>
                    <a:pt x="0" y="50291"/>
                  </a:lnTo>
                </a:path>
              </a:pathLst>
            </a:custGeom>
            <a:ln w="9144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2" name="object 32"/>
            <p:cNvSpPr/>
            <p:nvPr/>
          </p:nvSpPr>
          <p:spPr>
            <a:xfrm>
              <a:off x="4916423" y="2804160"/>
              <a:ext cx="381000" cy="1629410"/>
            </a:xfrm>
            <a:custGeom>
              <a:avLst/>
              <a:gdLst/>
              <a:ahLst/>
              <a:cxnLst/>
              <a:rect l="l" t="t" r="r" b="b"/>
              <a:pathLst>
                <a:path w="381000" h="1629410">
                  <a:moveTo>
                    <a:pt x="381000" y="0"/>
                  </a:moveTo>
                  <a:lnTo>
                    <a:pt x="381000" y="1629156"/>
                  </a:lnTo>
                </a:path>
                <a:path w="381000" h="1629410">
                  <a:moveTo>
                    <a:pt x="0" y="0"/>
                  </a:moveTo>
                  <a:lnTo>
                    <a:pt x="0" y="1629156"/>
                  </a:lnTo>
                </a:path>
              </a:pathLst>
            </a:custGeom>
            <a:ln w="9144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3" name="object 33"/>
            <p:cNvSpPr/>
            <p:nvPr/>
          </p:nvSpPr>
          <p:spPr>
            <a:xfrm>
              <a:off x="5490971" y="2804160"/>
              <a:ext cx="1140460" cy="1666239"/>
            </a:xfrm>
            <a:custGeom>
              <a:avLst/>
              <a:gdLst/>
              <a:ahLst/>
              <a:cxnLst/>
              <a:rect l="l" t="t" r="r" b="b"/>
              <a:pathLst>
                <a:path w="1140459" h="1666239">
                  <a:moveTo>
                    <a:pt x="762000" y="278891"/>
                  </a:moveTo>
                  <a:lnTo>
                    <a:pt x="762000" y="1665732"/>
                  </a:lnTo>
                </a:path>
                <a:path w="1140459" h="1666239">
                  <a:moveTo>
                    <a:pt x="762000" y="0"/>
                  </a:moveTo>
                  <a:lnTo>
                    <a:pt x="762000" y="50291"/>
                  </a:lnTo>
                </a:path>
                <a:path w="1140459" h="1666239">
                  <a:moveTo>
                    <a:pt x="1139951" y="278891"/>
                  </a:moveTo>
                  <a:lnTo>
                    <a:pt x="1139951" y="1665732"/>
                  </a:lnTo>
                </a:path>
                <a:path w="1140459" h="1666239">
                  <a:moveTo>
                    <a:pt x="1139951" y="0"/>
                  </a:moveTo>
                  <a:lnTo>
                    <a:pt x="1139951" y="50291"/>
                  </a:lnTo>
                </a:path>
                <a:path w="1140459" h="1666239">
                  <a:moveTo>
                    <a:pt x="381000" y="278891"/>
                  </a:moveTo>
                  <a:lnTo>
                    <a:pt x="381000" y="1665732"/>
                  </a:lnTo>
                </a:path>
                <a:path w="1140459" h="1666239">
                  <a:moveTo>
                    <a:pt x="381000" y="0"/>
                  </a:moveTo>
                  <a:lnTo>
                    <a:pt x="381000" y="50291"/>
                  </a:lnTo>
                </a:path>
                <a:path w="1140459" h="1666239">
                  <a:moveTo>
                    <a:pt x="0" y="278891"/>
                  </a:moveTo>
                  <a:lnTo>
                    <a:pt x="0" y="1665732"/>
                  </a:lnTo>
                </a:path>
                <a:path w="1140459" h="1666239">
                  <a:moveTo>
                    <a:pt x="0" y="0"/>
                  </a:moveTo>
                  <a:lnTo>
                    <a:pt x="0" y="50291"/>
                  </a:lnTo>
                </a:path>
              </a:pathLst>
            </a:custGeom>
            <a:ln w="9144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4" name="object 34"/>
            <p:cNvSpPr/>
            <p:nvPr/>
          </p:nvSpPr>
          <p:spPr>
            <a:xfrm>
              <a:off x="5109971" y="2804160"/>
              <a:ext cx="0" cy="1666239"/>
            </a:xfrm>
            <a:custGeom>
              <a:avLst/>
              <a:gdLst/>
              <a:ahLst/>
              <a:cxnLst/>
              <a:rect l="l" t="t" r="r" b="b"/>
              <a:pathLst>
                <a:path h="1666239">
                  <a:moveTo>
                    <a:pt x="0" y="0"/>
                  </a:moveTo>
                  <a:lnTo>
                    <a:pt x="0" y="1665732"/>
                  </a:lnTo>
                </a:path>
              </a:pathLst>
            </a:custGeom>
            <a:ln w="9144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5" name="object 35"/>
            <p:cNvSpPr/>
            <p:nvPr/>
          </p:nvSpPr>
          <p:spPr>
            <a:xfrm>
              <a:off x="4351019" y="2982468"/>
              <a:ext cx="2658110" cy="0"/>
            </a:xfrm>
            <a:custGeom>
              <a:avLst/>
              <a:gdLst/>
              <a:ahLst/>
              <a:cxnLst/>
              <a:rect l="l" t="t" r="r" b="b"/>
              <a:pathLst>
                <a:path w="2658109">
                  <a:moveTo>
                    <a:pt x="0" y="0"/>
                  </a:moveTo>
                  <a:lnTo>
                    <a:pt x="970787" y="0"/>
                  </a:lnTo>
                </a:path>
                <a:path w="2658109">
                  <a:moveTo>
                    <a:pt x="2449067" y="0"/>
                  </a:moveTo>
                  <a:lnTo>
                    <a:pt x="2657856" y="0"/>
                  </a:lnTo>
                </a:path>
              </a:pathLst>
            </a:custGeom>
            <a:ln w="9144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6" name="object 36"/>
            <p:cNvSpPr/>
            <p:nvPr/>
          </p:nvSpPr>
          <p:spPr>
            <a:xfrm>
              <a:off x="4315967" y="2804160"/>
              <a:ext cx="2693035" cy="1670685"/>
            </a:xfrm>
            <a:custGeom>
              <a:avLst/>
              <a:gdLst/>
              <a:ahLst/>
              <a:cxnLst/>
              <a:rect l="l" t="t" r="r" b="b"/>
              <a:pathLst>
                <a:path w="2693034" h="1670685">
                  <a:moveTo>
                    <a:pt x="35051" y="816864"/>
                  </a:moveTo>
                  <a:lnTo>
                    <a:pt x="2692908" y="816864"/>
                  </a:lnTo>
                </a:path>
                <a:path w="2693034" h="1670685">
                  <a:moveTo>
                    <a:pt x="35051" y="1136904"/>
                  </a:moveTo>
                  <a:lnTo>
                    <a:pt x="2692908" y="1136904"/>
                  </a:lnTo>
                </a:path>
                <a:path w="2693034" h="1670685">
                  <a:moveTo>
                    <a:pt x="35051" y="1456943"/>
                  </a:moveTo>
                  <a:lnTo>
                    <a:pt x="2692908" y="1456943"/>
                  </a:lnTo>
                </a:path>
                <a:path w="2693034" h="1670685">
                  <a:moveTo>
                    <a:pt x="35051" y="496824"/>
                  </a:moveTo>
                  <a:lnTo>
                    <a:pt x="2692908" y="496824"/>
                  </a:lnTo>
                </a:path>
                <a:path w="2693034" h="1670685">
                  <a:moveTo>
                    <a:pt x="6096" y="338328"/>
                  </a:moveTo>
                  <a:lnTo>
                    <a:pt x="2692908" y="338328"/>
                  </a:lnTo>
                </a:path>
                <a:path w="2693034" h="1670685">
                  <a:moveTo>
                    <a:pt x="6096" y="1296924"/>
                  </a:moveTo>
                  <a:lnTo>
                    <a:pt x="2692908" y="1296924"/>
                  </a:lnTo>
                </a:path>
                <a:path w="2693034" h="1670685">
                  <a:moveTo>
                    <a:pt x="6096" y="976883"/>
                  </a:moveTo>
                  <a:lnTo>
                    <a:pt x="2692908" y="976883"/>
                  </a:lnTo>
                </a:path>
                <a:path w="2693034" h="1670685">
                  <a:moveTo>
                    <a:pt x="6096" y="656843"/>
                  </a:moveTo>
                  <a:lnTo>
                    <a:pt x="2692908" y="656843"/>
                  </a:lnTo>
                </a:path>
                <a:path w="2693034" h="1670685">
                  <a:moveTo>
                    <a:pt x="0" y="0"/>
                  </a:moveTo>
                  <a:lnTo>
                    <a:pt x="53340" y="0"/>
                  </a:lnTo>
                </a:path>
                <a:path w="2693034" h="1670685">
                  <a:moveTo>
                    <a:pt x="6096" y="1635251"/>
                  </a:moveTo>
                  <a:lnTo>
                    <a:pt x="59435" y="1635251"/>
                  </a:lnTo>
                </a:path>
                <a:path w="2693034" h="1670685">
                  <a:moveTo>
                    <a:pt x="35051" y="1635251"/>
                  </a:moveTo>
                  <a:lnTo>
                    <a:pt x="35051" y="1670304"/>
                  </a:lnTo>
                </a:path>
                <a:path w="2693034" h="1670685">
                  <a:moveTo>
                    <a:pt x="2692908" y="1635251"/>
                  </a:moveTo>
                  <a:lnTo>
                    <a:pt x="2692908" y="1658112"/>
                  </a:lnTo>
                </a:path>
              </a:pathLst>
            </a:custGeom>
            <a:ln w="9144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7" name="object 37"/>
            <p:cNvSpPr/>
            <p:nvPr/>
          </p:nvSpPr>
          <p:spPr>
            <a:xfrm>
              <a:off x="4549140" y="3087624"/>
              <a:ext cx="2089785" cy="584200"/>
            </a:xfrm>
            <a:custGeom>
              <a:avLst/>
              <a:gdLst/>
              <a:ahLst/>
              <a:cxnLst/>
              <a:rect l="l" t="t" r="r" b="b"/>
              <a:pathLst>
                <a:path w="2089784" h="584200">
                  <a:moveTo>
                    <a:pt x="2089404" y="583691"/>
                  </a:moveTo>
                  <a:lnTo>
                    <a:pt x="925068" y="513587"/>
                  </a:lnTo>
                  <a:lnTo>
                    <a:pt x="871195" y="501111"/>
                  </a:lnTo>
                  <a:lnTo>
                    <a:pt x="818571" y="488068"/>
                  </a:lnTo>
                  <a:lnTo>
                    <a:pt x="767238" y="474464"/>
                  </a:lnTo>
                  <a:lnTo>
                    <a:pt x="717239" y="460304"/>
                  </a:lnTo>
                  <a:lnTo>
                    <a:pt x="668616" y="445594"/>
                  </a:lnTo>
                  <a:lnTo>
                    <a:pt x="621411" y="430339"/>
                  </a:lnTo>
                  <a:lnTo>
                    <a:pt x="575666" y="414544"/>
                  </a:lnTo>
                  <a:lnTo>
                    <a:pt x="531424" y="398215"/>
                  </a:lnTo>
                  <a:lnTo>
                    <a:pt x="488727" y="381357"/>
                  </a:lnTo>
                  <a:lnTo>
                    <a:pt x="447618" y="363974"/>
                  </a:lnTo>
                  <a:lnTo>
                    <a:pt x="408139" y="346074"/>
                  </a:lnTo>
                  <a:lnTo>
                    <a:pt x="370332" y="327660"/>
                  </a:lnTo>
                  <a:lnTo>
                    <a:pt x="324163" y="303713"/>
                  </a:lnTo>
                  <a:lnTo>
                    <a:pt x="279879" y="277636"/>
                  </a:lnTo>
                  <a:lnTo>
                    <a:pt x="237533" y="249492"/>
                  </a:lnTo>
                  <a:lnTo>
                    <a:pt x="197181" y="219346"/>
                  </a:lnTo>
                  <a:lnTo>
                    <a:pt x="158876" y="187261"/>
                  </a:lnTo>
                  <a:lnTo>
                    <a:pt x="122675" y="153302"/>
                  </a:lnTo>
                  <a:lnTo>
                    <a:pt x="88632" y="117532"/>
                  </a:lnTo>
                  <a:lnTo>
                    <a:pt x="56802" y="80016"/>
                  </a:lnTo>
                  <a:lnTo>
                    <a:pt x="27239" y="40817"/>
                  </a:lnTo>
                  <a:lnTo>
                    <a:pt x="0" y="0"/>
                  </a:lnTo>
                </a:path>
              </a:pathLst>
            </a:custGeom>
            <a:ln w="9144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8" name="object 38"/>
            <p:cNvSpPr/>
            <p:nvPr/>
          </p:nvSpPr>
          <p:spPr>
            <a:xfrm>
              <a:off x="4524756" y="3063240"/>
              <a:ext cx="40005" cy="40005"/>
            </a:xfrm>
            <a:custGeom>
              <a:avLst/>
              <a:gdLst/>
              <a:ahLst/>
              <a:cxnLst/>
              <a:rect l="l" t="t" r="r" b="b"/>
              <a:pathLst>
                <a:path w="40004" h="40005">
                  <a:moveTo>
                    <a:pt x="19812" y="39623"/>
                  </a:moveTo>
                  <a:lnTo>
                    <a:pt x="12215" y="38028"/>
                  </a:lnTo>
                  <a:lnTo>
                    <a:pt x="5905" y="33718"/>
                  </a:lnTo>
                  <a:lnTo>
                    <a:pt x="1595" y="27408"/>
                  </a:lnTo>
                  <a:lnTo>
                    <a:pt x="0" y="19811"/>
                  </a:lnTo>
                  <a:lnTo>
                    <a:pt x="1595" y="12215"/>
                  </a:lnTo>
                  <a:lnTo>
                    <a:pt x="5905" y="5905"/>
                  </a:lnTo>
                  <a:lnTo>
                    <a:pt x="12215" y="1595"/>
                  </a:lnTo>
                  <a:lnTo>
                    <a:pt x="19812" y="0"/>
                  </a:lnTo>
                  <a:lnTo>
                    <a:pt x="27408" y="1595"/>
                  </a:lnTo>
                  <a:lnTo>
                    <a:pt x="33718" y="5905"/>
                  </a:lnTo>
                  <a:lnTo>
                    <a:pt x="38028" y="12215"/>
                  </a:lnTo>
                  <a:lnTo>
                    <a:pt x="39624" y="19811"/>
                  </a:lnTo>
                  <a:lnTo>
                    <a:pt x="38028" y="27408"/>
                  </a:lnTo>
                  <a:lnTo>
                    <a:pt x="33718" y="33718"/>
                  </a:lnTo>
                  <a:lnTo>
                    <a:pt x="27408" y="38028"/>
                  </a:lnTo>
                  <a:lnTo>
                    <a:pt x="19812" y="39623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9" name="object 39"/>
            <p:cNvSpPr/>
            <p:nvPr/>
          </p:nvSpPr>
          <p:spPr>
            <a:xfrm>
              <a:off x="4524756" y="3063240"/>
              <a:ext cx="40005" cy="40005"/>
            </a:xfrm>
            <a:custGeom>
              <a:avLst/>
              <a:gdLst/>
              <a:ahLst/>
              <a:cxnLst/>
              <a:rect l="l" t="t" r="r" b="b"/>
              <a:pathLst>
                <a:path w="40004" h="40005">
                  <a:moveTo>
                    <a:pt x="0" y="19811"/>
                  </a:moveTo>
                  <a:lnTo>
                    <a:pt x="1595" y="12215"/>
                  </a:lnTo>
                  <a:lnTo>
                    <a:pt x="5905" y="5905"/>
                  </a:lnTo>
                  <a:lnTo>
                    <a:pt x="12215" y="1595"/>
                  </a:lnTo>
                  <a:lnTo>
                    <a:pt x="19812" y="0"/>
                  </a:lnTo>
                  <a:lnTo>
                    <a:pt x="27408" y="1595"/>
                  </a:lnTo>
                  <a:lnTo>
                    <a:pt x="33718" y="5905"/>
                  </a:lnTo>
                  <a:lnTo>
                    <a:pt x="38028" y="12215"/>
                  </a:lnTo>
                  <a:lnTo>
                    <a:pt x="39624" y="19811"/>
                  </a:lnTo>
                  <a:lnTo>
                    <a:pt x="38028" y="27408"/>
                  </a:lnTo>
                  <a:lnTo>
                    <a:pt x="33718" y="33718"/>
                  </a:lnTo>
                  <a:lnTo>
                    <a:pt x="27408" y="38028"/>
                  </a:lnTo>
                  <a:lnTo>
                    <a:pt x="19812" y="39623"/>
                  </a:lnTo>
                  <a:lnTo>
                    <a:pt x="12215" y="38028"/>
                  </a:lnTo>
                  <a:lnTo>
                    <a:pt x="5905" y="33718"/>
                  </a:lnTo>
                  <a:lnTo>
                    <a:pt x="1595" y="27408"/>
                  </a:lnTo>
                  <a:lnTo>
                    <a:pt x="0" y="19811"/>
                  </a:lnTo>
                </a:path>
              </a:pathLst>
            </a:custGeom>
            <a:ln w="9144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0" name="object 40"/>
            <p:cNvSpPr/>
            <p:nvPr/>
          </p:nvSpPr>
          <p:spPr>
            <a:xfrm>
              <a:off x="6614160" y="3646931"/>
              <a:ext cx="36830" cy="38100"/>
            </a:xfrm>
            <a:custGeom>
              <a:avLst/>
              <a:gdLst/>
              <a:ahLst/>
              <a:cxnLst/>
              <a:rect l="l" t="t" r="r" b="b"/>
              <a:pathLst>
                <a:path w="36829" h="38100">
                  <a:moveTo>
                    <a:pt x="16764" y="38099"/>
                  </a:moveTo>
                  <a:lnTo>
                    <a:pt x="9644" y="36504"/>
                  </a:lnTo>
                  <a:lnTo>
                    <a:pt x="4381" y="32194"/>
                  </a:lnTo>
                  <a:lnTo>
                    <a:pt x="1119" y="25884"/>
                  </a:lnTo>
                  <a:lnTo>
                    <a:pt x="0" y="18287"/>
                  </a:lnTo>
                  <a:lnTo>
                    <a:pt x="0" y="7619"/>
                  </a:lnTo>
                  <a:lnTo>
                    <a:pt x="6096" y="0"/>
                  </a:lnTo>
                  <a:lnTo>
                    <a:pt x="16764" y="0"/>
                  </a:lnTo>
                  <a:lnTo>
                    <a:pt x="24360" y="1357"/>
                  </a:lnTo>
                  <a:lnTo>
                    <a:pt x="30670" y="5143"/>
                  </a:lnTo>
                  <a:lnTo>
                    <a:pt x="34980" y="10929"/>
                  </a:lnTo>
                  <a:lnTo>
                    <a:pt x="36576" y="18287"/>
                  </a:lnTo>
                  <a:lnTo>
                    <a:pt x="34980" y="25884"/>
                  </a:lnTo>
                  <a:lnTo>
                    <a:pt x="30670" y="32194"/>
                  </a:lnTo>
                  <a:lnTo>
                    <a:pt x="24360" y="36504"/>
                  </a:lnTo>
                  <a:lnTo>
                    <a:pt x="16764" y="38099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1" name="object 41"/>
            <p:cNvSpPr/>
            <p:nvPr/>
          </p:nvSpPr>
          <p:spPr>
            <a:xfrm>
              <a:off x="6614160" y="3646931"/>
              <a:ext cx="36830" cy="38100"/>
            </a:xfrm>
            <a:custGeom>
              <a:avLst/>
              <a:gdLst/>
              <a:ahLst/>
              <a:cxnLst/>
              <a:rect l="l" t="t" r="r" b="b"/>
              <a:pathLst>
                <a:path w="36829" h="38100">
                  <a:moveTo>
                    <a:pt x="0" y="18287"/>
                  </a:moveTo>
                  <a:lnTo>
                    <a:pt x="0" y="7619"/>
                  </a:lnTo>
                  <a:lnTo>
                    <a:pt x="6096" y="0"/>
                  </a:lnTo>
                  <a:lnTo>
                    <a:pt x="16764" y="0"/>
                  </a:lnTo>
                  <a:lnTo>
                    <a:pt x="24360" y="1357"/>
                  </a:lnTo>
                  <a:lnTo>
                    <a:pt x="30670" y="5143"/>
                  </a:lnTo>
                  <a:lnTo>
                    <a:pt x="34980" y="10929"/>
                  </a:lnTo>
                  <a:lnTo>
                    <a:pt x="36576" y="18287"/>
                  </a:lnTo>
                  <a:lnTo>
                    <a:pt x="34980" y="25884"/>
                  </a:lnTo>
                  <a:lnTo>
                    <a:pt x="30670" y="32194"/>
                  </a:lnTo>
                  <a:lnTo>
                    <a:pt x="24360" y="36504"/>
                  </a:lnTo>
                  <a:lnTo>
                    <a:pt x="16764" y="38099"/>
                  </a:lnTo>
                  <a:lnTo>
                    <a:pt x="9644" y="36504"/>
                  </a:lnTo>
                  <a:lnTo>
                    <a:pt x="4381" y="32194"/>
                  </a:lnTo>
                  <a:lnTo>
                    <a:pt x="1119" y="25884"/>
                  </a:lnTo>
                  <a:lnTo>
                    <a:pt x="0" y="18287"/>
                  </a:lnTo>
                </a:path>
              </a:pathLst>
            </a:custGeom>
            <a:ln w="9144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2" name="object 42"/>
            <p:cNvSpPr/>
            <p:nvPr/>
          </p:nvSpPr>
          <p:spPr>
            <a:xfrm>
              <a:off x="5471160" y="3579876"/>
              <a:ext cx="38100" cy="36830"/>
            </a:xfrm>
            <a:custGeom>
              <a:avLst/>
              <a:gdLst/>
              <a:ahLst/>
              <a:cxnLst/>
              <a:rect l="l" t="t" r="r" b="b"/>
              <a:pathLst>
                <a:path w="38100" h="36829">
                  <a:moveTo>
                    <a:pt x="18288" y="36575"/>
                  </a:moveTo>
                  <a:lnTo>
                    <a:pt x="10929" y="35218"/>
                  </a:lnTo>
                  <a:lnTo>
                    <a:pt x="5143" y="31432"/>
                  </a:lnTo>
                  <a:lnTo>
                    <a:pt x="1357" y="25646"/>
                  </a:lnTo>
                  <a:lnTo>
                    <a:pt x="0" y="18287"/>
                  </a:lnTo>
                  <a:lnTo>
                    <a:pt x="1357" y="10929"/>
                  </a:lnTo>
                  <a:lnTo>
                    <a:pt x="5143" y="5143"/>
                  </a:lnTo>
                  <a:lnTo>
                    <a:pt x="10929" y="1357"/>
                  </a:lnTo>
                  <a:lnTo>
                    <a:pt x="18288" y="0"/>
                  </a:lnTo>
                  <a:lnTo>
                    <a:pt x="25884" y="1357"/>
                  </a:lnTo>
                  <a:lnTo>
                    <a:pt x="32194" y="5143"/>
                  </a:lnTo>
                  <a:lnTo>
                    <a:pt x="36504" y="10929"/>
                  </a:lnTo>
                  <a:lnTo>
                    <a:pt x="38100" y="18287"/>
                  </a:lnTo>
                  <a:lnTo>
                    <a:pt x="36504" y="25646"/>
                  </a:lnTo>
                  <a:lnTo>
                    <a:pt x="32194" y="31432"/>
                  </a:lnTo>
                  <a:lnTo>
                    <a:pt x="25884" y="35218"/>
                  </a:lnTo>
                  <a:lnTo>
                    <a:pt x="18288" y="36575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3" name="object 43"/>
            <p:cNvSpPr/>
            <p:nvPr/>
          </p:nvSpPr>
          <p:spPr>
            <a:xfrm>
              <a:off x="5471160" y="3579876"/>
              <a:ext cx="38100" cy="36830"/>
            </a:xfrm>
            <a:custGeom>
              <a:avLst/>
              <a:gdLst/>
              <a:ahLst/>
              <a:cxnLst/>
              <a:rect l="l" t="t" r="r" b="b"/>
              <a:pathLst>
                <a:path w="38100" h="36829">
                  <a:moveTo>
                    <a:pt x="0" y="18287"/>
                  </a:moveTo>
                  <a:lnTo>
                    <a:pt x="1357" y="10929"/>
                  </a:lnTo>
                  <a:lnTo>
                    <a:pt x="5143" y="5143"/>
                  </a:lnTo>
                  <a:lnTo>
                    <a:pt x="10929" y="1357"/>
                  </a:lnTo>
                  <a:lnTo>
                    <a:pt x="18288" y="0"/>
                  </a:lnTo>
                  <a:lnTo>
                    <a:pt x="25884" y="1357"/>
                  </a:lnTo>
                  <a:lnTo>
                    <a:pt x="32194" y="5143"/>
                  </a:lnTo>
                  <a:lnTo>
                    <a:pt x="36504" y="10929"/>
                  </a:lnTo>
                  <a:lnTo>
                    <a:pt x="38100" y="18287"/>
                  </a:lnTo>
                  <a:lnTo>
                    <a:pt x="36504" y="25646"/>
                  </a:lnTo>
                  <a:lnTo>
                    <a:pt x="32194" y="31432"/>
                  </a:lnTo>
                  <a:lnTo>
                    <a:pt x="25884" y="35218"/>
                  </a:lnTo>
                  <a:lnTo>
                    <a:pt x="18288" y="36575"/>
                  </a:lnTo>
                  <a:lnTo>
                    <a:pt x="10929" y="35218"/>
                  </a:lnTo>
                  <a:lnTo>
                    <a:pt x="5143" y="31432"/>
                  </a:lnTo>
                  <a:lnTo>
                    <a:pt x="1357" y="25646"/>
                  </a:lnTo>
                  <a:lnTo>
                    <a:pt x="0" y="18287"/>
                  </a:lnTo>
                </a:path>
              </a:pathLst>
            </a:custGeom>
            <a:ln w="9144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4" name="object 44"/>
            <p:cNvSpPr/>
            <p:nvPr/>
          </p:nvSpPr>
          <p:spPr>
            <a:xfrm>
              <a:off x="4899660" y="3395472"/>
              <a:ext cx="40005" cy="40005"/>
            </a:xfrm>
            <a:custGeom>
              <a:avLst/>
              <a:gdLst/>
              <a:ahLst/>
              <a:cxnLst/>
              <a:rect l="l" t="t" r="r" b="b"/>
              <a:pathLst>
                <a:path w="40004" h="40004">
                  <a:moveTo>
                    <a:pt x="19812" y="39623"/>
                  </a:moveTo>
                  <a:lnTo>
                    <a:pt x="12215" y="38028"/>
                  </a:lnTo>
                  <a:lnTo>
                    <a:pt x="5905" y="33718"/>
                  </a:lnTo>
                  <a:lnTo>
                    <a:pt x="1595" y="27408"/>
                  </a:lnTo>
                  <a:lnTo>
                    <a:pt x="0" y="19811"/>
                  </a:lnTo>
                  <a:lnTo>
                    <a:pt x="1595" y="12215"/>
                  </a:lnTo>
                  <a:lnTo>
                    <a:pt x="5905" y="5905"/>
                  </a:lnTo>
                  <a:lnTo>
                    <a:pt x="12215" y="1595"/>
                  </a:lnTo>
                  <a:lnTo>
                    <a:pt x="19812" y="0"/>
                  </a:lnTo>
                  <a:lnTo>
                    <a:pt x="27408" y="1595"/>
                  </a:lnTo>
                  <a:lnTo>
                    <a:pt x="33718" y="5905"/>
                  </a:lnTo>
                  <a:lnTo>
                    <a:pt x="38028" y="12215"/>
                  </a:lnTo>
                  <a:lnTo>
                    <a:pt x="39624" y="19811"/>
                  </a:lnTo>
                  <a:lnTo>
                    <a:pt x="38028" y="27408"/>
                  </a:lnTo>
                  <a:lnTo>
                    <a:pt x="33718" y="33718"/>
                  </a:lnTo>
                  <a:lnTo>
                    <a:pt x="27408" y="38028"/>
                  </a:lnTo>
                  <a:lnTo>
                    <a:pt x="19812" y="39623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5" name="object 45"/>
            <p:cNvSpPr/>
            <p:nvPr/>
          </p:nvSpPr>
          <p:spPr>
            <a:xfrm>
              <a:off x="4899660" y="3395472"/>
              <a:ext cx="40005" cy="40005"/>
            </a:xfrm>
            <a:custGeom>
              <a:avLst/>
              <a:gdLst/>
              <a:ahLst/>
              <a:cxnLst/>
              <a:rect l="l" t="t" r="r" b="b"/>
              <a:pathLst>
                <a:path w="40004" h="40004">
                  <a:moveTo>
                    <a:pt x="0" y="19811"/>
                  </a:moveTo>
                  <a:lnTo>
                    <a:pt x="1595" y="12215"/>
                  </a:lnTo>
                  <a:lnTo>
                    <a:pt x="5905" y="5905"/>
                  </a:lnTo>
                  <a:lnTo>
                    <a:pt x="12215" y="1595"/>
                  </a:lnTo>
                  <a:lnTo>
                    <a:pt x="19812" y="0"/>
                  </a:lnTo>
                  <a:lnTo>
                    <a:pt x="27408" y="1595"/>
                  </a:lnTo>
                  <a:lnTo>
                    <a:pt x="33718" y="5905"/>
                  </a:lnTo>
                  <a:lnTo>
                    <a:pt x="38028" y="12215"/>
                  </a:lnTo>
                  <a:lnTo>
                    <a:pt x="39624" y="19811"/>
                  </a:lnTo>
                  <a:lnTo>
                    <a:pt x="38028" y="27408"/>
                  </a:lnTo>
                  <a:lnTo>
                    <a:pt x="33718" y="33718"/>
                  </a:lnTo>
                  <a:lnTo>
                    <a:pt x="27408" y="38028"/>
                  </a:lnTo>
                  <a:lnTo>
                    <a:pt x="19812" y="39623"/>
                  </a:lnTo>
                  <a:lnTo>
                    <a:pt x="12215" y="38028"/>
                  </a:lnTo>
                  <a:lnTo>
                    <a:pt x="5905" y="33718"/>
                  </a:lnTo>
                  <a:lnTo>
                    <a:pt x="1595" y="27408"/>
                  </a:lnTo>
                  <a:lnTo>
                    <a:pt x="0" y="19811"/>
                  </a:lnTo>
                </a:path>
              </a:pathLst>
            </a:custGeom>
            <a:ln w="9144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46" name="object 46"/>
          <p:cNvSpPr txBox="1"/>
          <p:nvPr/>
        </p:nvSpPr>
        <p:spPr>
          <a:xfrm>
            <a:off x="16290754" y="349008"/>
            <a:ext cx="192824" cy="135935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sz="800" spc="10" dirty="0">
                <a:latin typeface="Microsoft Sans Serif"/>
                <a:cs typeface="Microsoft Sans Serif"/>
              </a:rPr>
              <a:t>3</a:t>
            </a:r>
            <a:endParaRPr sz="800">
              <a:latin typeface="Microsoft Sans Serif"/>
              <a:cs typeface="Microsoft Sans Serif"/>
            </a:endParaRPr>
          </a:p>
        </p:txBody>
      </p:sp>
      <p:sp>
        <p:nvSpPr>
          <p:cNvPr id="47" name="object 47"/>
          <p:cNvSpPr txBox="1"/>
          <p:nvPr/>
        </p:nvSpPr>
        <p:spPr>
          <a:xfrm>
            <a:off x="1415216" y="648205"/>
            <a:ext cx="7353594" cy="916276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sz="700" spc="-45" dirty="0">
                <a:latin typeface="Microsoft Sans Serif"/>
                <a:cs typeface="Microsoft Sans Serif"/>
              </a:rPr>
              <a:t>E.</a:t>
            </a:r>
            <a:r>
              <a:rPr sz="700" spc="-5" dirty="0">
                <a:latin typeface="Microsoft Sans Serif"/>
                <a:cs typeface="Microsoft Sans Serif"/>
              </a:rPr>
              <a:t> </a:t>
            </a:r>
            <a:r>
              <a:rPr sz="700" spc="15" dirty="0">
                <a:latin typeface="Microsoft Sans Serif"/>
                <a:cs typeface="Microsoft Sans Serif"/>
              </a:rPr>
              <a:t>Detección</a:t>
            </a:r>
            <a:r>
              <a:rPr sz="700" spc="-5" dirty="0">
                <a:latin typeface="Microsoft Sans Serif"/>
                <a:cs typeface="Microsoft Sans Serif"/>
              </a:rPr>
              <a:t> </a:t>
            </a:r>
            <a:r>
              <a:rPr sz="700" spc="20" dirty="0">
                <a:latin typeface="Microsoft Sans Serif"/>
                <a:cs typeface="Microsoft Sans Serif"/>
              </a:rPr>
              <a:t>de</a:t>
            </a:r>
            <a:r>
              <a:rPr sz="700" spc="-5" dirty="0">
                <a:latin typeface="Microsoft Sans Serif"/>
                <a:cs typeface="Microsoft Sans Serif"/>
              </a:rPr>
              <a:t> </a:t>
            </a:r>
            <a:r>
              <a:rPr sz="700" spc="35" dirty="0">
                <a:latin typeface="Microsoft Sans Serif"/>
                <a:cs typeface="Microsoft Sans Serif"/>
              </a:rPr>
              <a:t>terreno</a:t>
            </a:r>
            <a:r>
              <a:rPr sz="700" spc="-5" dirty="0">
                <a:latin typeface="Microsoft Sans Serif"/>
                <a:cs typeface="Microsoft Sans Serif"/>
              </a:rPr>
              <a:t> </a:t>
            </a:r>
            <a:r>
              <a:rPr sz="700" spc="20" dirty="0">
                <a:latin typeface="Microsoft Sans Serif"/>
                <a:cs typeface="Microsoft Sans Serif"/>
              </a:rPr>
              <a:t>en</a:t>
            </a:r>
            <a:r>
              <a:rPr sz="700" dirty="0">
                <a:latin typeface="Microsoft Sans Serif"/>
                <a:cs typeface="Microsoft Sans Serif"/>
              </a:rPr>
              <a:t> </a:t>
            </a:r>
            <a:r>
              <a:rPr sz="700" spc="25" dirty="0">
                <a:latin typeface="Microsoft Sans Serif"/>
                <a:cs typeface="Microsoft Sans Serif"/>
              </a:rPr>
              <a:t>campo</a:t>
            </a:r>
            <a:r>
              <a:rPr sz="700" spc="-5" dirty="0">
                <a:latin typeface="Microsoft Sans Serif"/>
                <a:cs typeface="Microsoft Sans Serif"/>
              </a:rPr>
              <a:t> </a:t>
            </a:r>
            <a:r>
              <a:rPr sz="700" spc="25" dirty="0">
                <a:latin typeface="Microsoft Sans Serif"/>
                <a:cs typeface="Microsoft Sans Serif"/>
              </a:rPr>
              <a:t>para</a:t>
            </a:r>
            <a:r>
              <a:rPr sz="700" spc="-5" dirty="0">
                <a:latin typeface="Microsoft Sans Serif"/>
                <a:cs typeface="Microsoft Sans Serif"/>
              </a:rPr>
              <a:t> </a:t>
            </a:r>
            <a:r>
              <a:rPr sz="700" spc="25" dirty="0">
                <a:latin typeface="Microsoft Sans Serif"/>
                <a:cs typeface="Microsoft Sans Serif"/>
              </a:rPr>
              <a:t>máquinas</a:t>
            </a:r>
            <a:r>
              <a:rPr sz="700" spc="-5" dirty="0">
                <a:latin typeface="Microsoft Sans Serif"/>
                <a:cs typeface="Microsoft Sans Serif"/>
              </a:rPr>
              <a:t> </a:t>
            </a:r>
            <a:r>
              <a:rPr sz="700" spc="20" dirty="0">
                <a:latin typeface="Microsoft Sans Serif"/>
                <a:cs typeface="Microsoft Sans Serif"/>
              </a:rPr>
              <a:t>con</a:t>
            </a:r>
            <a:r>
              <a:rPr sz="700" spc="-5" dirty="0">
                <a:latin typeface="Microsoft Sans Serif"/>
                <a:cs typeface="Microsoft Sans Serif"/>
              </a:rPr>
              <a:t> </a:t>
            </a:r>
            <a:r>
              <a:rPr sz="700" spc="10" dirty="0">
                <a:latin typeface="Microsoft Sans Serif"/>
                <a:cs typeface="Microsoft Sans Serif"/>
              </a:rPr>
              <a:t>cepillos</a:t>
            </a:r>
            <a:endParaRPr sz="700">
              <a:latin typeface="Microsoft Sans Serif"/>
              <a:cs typeface="Microsoft Sans Serif"/>
            </a:endParaRPr>
          </a:p>
          <a:p>
            <a:pPr marL="12700" marR="5080" indent="154940">
              <a:lnSpc>
                <a:spcPct val="154000"/>
              </a:lnSpc>
              <a:spcBef>
                <a:spcPts val="225"/>
              </a:spcBef>
            </a:pPr>
            <a:r>
              <a:rPr sz="650" spc="-10" dirty="0">
                <a:latin typeface="Microsoft Sans Serif"/>
                <a:cs typeface="Microsoft Sans Serif"/>
              </a:rPr>
              <a:t>La</a:t>
            </a:r>
            <a:r>
              <a:rPr sz="650" dirty="0">
                <a:latin typeface="Microsoft Sans Serif"/>
                <a:cs typeface="Microsoft Sans Serif"/>
              </a:rPr>
              <a:t> </a:t>
            </a:r>
            <a:r>
              <a:rPr sz="650" spc="30" dirty="0">
                <a:latin typeface="Microsoft Sans Serif"/>
                <a:cs typeface="Microsoft Sans Serif"/>
              </a:rPr>
              <a:t>figura</a:t>
            </a:r>
            <a:r>
              <a:rPr sz="650" dirty="0">
                <a:latin typeface="Microsoft Sans Serif"/>
                <a:cs typeface="Microsoft Sans Serif"/>
              </a:rPr>
              <a:t> </a:t>
            </a:r>
            <a:r>
              <a:rPr sz="650" spc="10" dirty="0">
                <a:latin typeface="Microsoft Sans Serif"/>
                <a:cs typeface="Microsoft Sans Serif"/>
              </a:rPr>
              <a:t>5</a:t>
            </a:r>
            <a:r>
              <a:rPr sz="650" dirty="0">
                <a:latin typeface="Microsoft Sans Serif"/>
                <a:cs typeface="Microsoft Sans Serif"/>
              </a:rPr>
              <a:t> </a:t>
            </a:r>
            <a:r>
              <a:rPr sz="650" spc="25" dirty="0">
                <a:latin typeface="Microsoft Sans Serif"/>
                <a:cs typeface="Microsoft Sans Serif"/>
              </a:rPr>
              <a:t>muestra</a:t>
            </a:r>
            <a:r>
              <a:rPr sz="650" spc="5" dirty="0">
                <a:latin typeface="Microsoft Sans Serif"/>
                <a:cs typeface="Microsoft Sans Serif"/>
              </a:rPr>
              <a:t> </a:t>
            </a:r>
            <a:r>
              <a:rPr sz="650" spc="40" dirty="0">
                <a:latin typeface="Microsoft Sans Serif"/>
                <a:cs typeface="Microsoft Sans Serif"/>
              </a:rPr>
              <a:t>un</a:t>
            </a:r>
            <a:r>
              <a:rPr sz="650" dirty="0">
                <a:latin typeface="Microsoft Sans Serif"/>
                <a:cs typeface="Microsoft Sans Serif"/>
              </a:rPr>
              <a:t> </a:t>
            </a:r>
            <a:r>
              <a:rPr sz="650" spc="20" dirty="0">
                <a:latin typeface="Microsoft Sans Serif"/>
                <a:cs typeface="Microsoft Sans Serif"/>
              </a:rPr>
              <a:t>esquema</a:t>
            </a:r>
            <a:r>
              <a:rPr sz="650" dirty="0">
                <a:latin typeface="Microsoft Sans Serif"/>
                <a:cs typeface="Microsoft Sans Serif"/>
              </a:rPr>
              <a:t> </a:t>
            </a:r>
            <a:r>
              <a:rPr sz="650" spc="20" dirty="0">
                <a:latin typeface="Microsoft Sans Serif"/>
                <a:cs typeface="Microsoft Sans Serif"/>
              </a:rPr>
              <a:t>de</a:t>
            </a:r>
            <a:r>
              <a:rPr sz="650" spc="5" dirty="0">
                <a:latin typeface="Microsoft Sans Serif"/>
                <a:cs typeface="Microsoft Sans Serif"/>
              </a:rPr>
              <a:t> </a:t>
            </a:r>
            <a:r>
              <a:rPr sz="650" spc="15" dirty="0">
                <a:latin typeface="Microsoft Sans Serif"/>
                <a:cs typeface="Microsoft Sans Serif"/>
              </a:rPr>
              <a:t>detección</a:t>
            </a:r>
            <a:r>
              <a:rPr sz="650" dirty="0">
                <a:latin typeface="Microsoft Sans Serif"/>
                <a:cs typeface="Microsoft Sans Serif"/>
              </a:rPr>
              <a:t> </a:t>
            </a:r>
            <a:r>
              <a:rPr sz="650" spc="20" dirty="0">
                <a:latin typeface="Microsoft Sans Serif"/>
                <a:cs typeface="Microsoft Sans Serif"/>
              </a:rPr>
              <a:t>de</a:t>
            </a:r>
            <a:r>
              <a:rPr sz="650" dirty="0">
                <a:latin typeface="Microsoft Sans Serif"/>
                <a:cs typeface="Microsoft Sans Serif"/>
              </a:rPr>
              <a:t> </a:t>
            </a:r>
            <a:r>
              <a:rPr sz="650" spc="30" dirty="0">
                <a:latin typeface="Microsoft Sans Serif"/>
                <a:cs typeface="Microsoft Sans Serif"/>
              </a:rPr>
              <a:t>terreno</a:t>
            </a:r>
            <a:r>
              <a:rPr sz="650" dirty="0">
                <a:latin typeface="Microsoft Sans Serif"/>
                <a:cs typeface="Microsoft Sans Serif"/>
              </a:rPr>
              <a:t> </a:t>
            </a:r>
            <a:r>
              <a:rPr sz="650" spc="20" dirty="0">
                <a:latin typeface="Microsoft Sans Serif"/>
                <a:cs typeface="Microsoft Sans Serif"/>
              </a:rPr>
              <a:t>en</a:t>
            </a:r>
            <a:r>
              <a:rPr sz="650" spc="5" dirty="0">
                <a:latin typeface="Microsoft Sans Serif"/>
                <a:cs typeface="Microsoft Sans Serif"/>
              </a:rPr>
              <a:t> </a:t>
            </a:r>
            <a:r>
              <a:rPr sz="650" spc="25" dirty="0">
                <a:latin typeface="Microsoft Sans Serif"/>
                <a:cs typeface="Microsoft Sans Serif"/>
              </a:rPr>
              <a:t>campo</a:t>
            </a:r>
            <a:r>
              <a:rPr sz="650" dirty="0">
                <a:latin typeface="Microsoft Sans Serif"/>
                <a:cs typeface="Microsoft Sans Serif"/>
              </a:rPr>
              <a:t> </a:t>
            </a:r>
            <a:r>
              <a:rPr sz="650" spc="20" dirty="0">
                <a:latin typeface="Microsoft Sans Serif"/>
                <a:cs typeface="Microsoft Sans Serif"/>
              </a:rPr>
              <a:t>utilizando </a:t>
            </a:r>
            <a:r>
              <a:rPr sz="650" spc="-160" dirty="0">
                <a:latin typeface="Microsoft Sans Serif"/>
                <a:cs typeface="Microsoft Sans Serif"/>
              </a:rPr>
              <a:t> </a:t>
            </a:r>
            <a:r>
              <a:rPr sz="650" spc="40" dirty="0">
                <a:latin typeface="Microsoft Sans Serif"/>
                <a:cs typeface="Microsoft Sans Serif"/>
              </a:rPr>
              <a:t>un</a:t>
            </a:r>
            <a:r>
              <a:rPr sz="650" spc="-5" dirty="0">
                <a:latin typeface="Microsoft Sans Serif"/>
                <a:cs typeface="Microsoft Sans Serif"/>
              </a:rPr>
              <a:t> </a:t>
            </a:r>
            <a:r>
              <a:rPr sz="650" spc="35" dirty="0">
                <a:latin typeface="Microsoft Sans Serif"/>
                <a:cs typeface="Microsoft Sans Serif"/>
              </a:rPr>
              <a:t>método</a:t>
            </a:r>
            <a:r>
              <a:rPr sz="650" spc="-5" dirty="0">
                <a:latin typeface="Microsoft Sans Serif"/>
                <a:cs typeface="Microsoft Sans Serif"/>
              </a:rPr>
              <a:t> </a:t>
            </a:r>
            <a:r>
              <a:rPr sz="650" spc="20" dirty="0">
                <a:latin typeface="Microsoft Sans Serif"/>
                <a:cs typeface="Microsoft Sans Serif"/>
              </a:rPr>
              <a:t>de</a:t>
            </a:r>
            <a:r>
              <a:rPr sz="650" spc="-5" dirty="0">
                <a:latin typeface="Microsoft Sans Serif"/>
                <a:cs typeface="Microsoft Sans Serif"/>
              </a:rPr>
              <a:t> </a:t>
            </a:r>
            <a:r>
              <a:rPr sz="650" spc="15" dirty="0">
                <a:latin typeface="Microsoft Sans Serif"/>
                <a:cs typeface="Microsoft Sans Serif"/>
              </a:rPr>
              <a:t>inyección</a:t>
            </a:r>
            <a:r>
              <a:rPr sz="650" spc="-5" dirty="0">
                <a:latin typeface="Microsoft Sans Serif"/>
                <a:cs typeface="Microsoft Sans Serif"/>
              </a:rPr>
              <a:t> </a:t>
            </a:r>
            <a:r>
              <a:rPr sz="650" spc="20" dirty="0">
                <a:latin typeface="Microsoft Sans Serif"/>
                <a:cs typeface="Microsoft Sans Serif"/>
              </a:rPr>
              <a:t>de</a:t>
            </a:r>
            <a:r>
              <a:rPr sz="650" spc="-5" dirty="0">
                <a:latin typeface="Microsoft Sans Serif"/>
                <a:cs typeface="Microsoft Sans Serif"/>
              </a:rPr>
              <a:t> </a:t>
            </a:r>
            <a:r>
              <a:rPr sz="650" spc="25" dirty="0">
                <a:latin typeface="Microsoft Sans Serif"/>
                <a:cs typeface="Microsoft Sans Serif"/>
              </a:rPr>
              <a:t>onda</a:t>
            </a:r>
            <a:r>
              <a:rPr sz="650" spc="-5" dirty="0">
                <a:latin typeface="Microsoft Sans Serif"/>
                <a:cs typeface="Microsoft Sans Serif"/>
              </a:rPr>
              <a:t> </a:t>
            </a:r>
            <a:r>
              <a:rPr sz="650" spc="20" dirty="0">
                <a:latin typeface="Microsoft Sans Serif"/>
                <a:cs typeface="Microsoft Sans Serif"/>
              </a:rPr>
              <a:t>cuadrada</a:t>
            </a:r>
            <a:r>
              <a:rPr sz="650" spc="-5" dirty="0">
                <a:latin typeface="Microsoft Sans Serif"/>
                <a:cs typeface="Microsoft Sans Serif"/>
              </a:rPr>
              <a:t> </a:t>
            </a:r>
            <a:r>
              <a:rPr sz="650" spc="20" dirty="0">
                <a:latin typeface="Microsoft Sans Serif"/>
                <a:cs typeface="Microsoft Sans Serif"/>
              </a:rPr>
              <a:t>de</a:t>
            </a:r>
            <a:r>
              <a:rPr sz="650" spc="-5" dirty="0">
                <a:latin typeface="Microsoft Sans Serif"/>
                <a:cs typeface="Microsoft Sans Serif"/>
              </a:rPr>
              <a:t> </a:t>
            </a:r>
            <a:r>
              <a:rPr sz="650" spc="15" dirty="0">
                <a:latin typeface="Microsoft Sans Serif"/>
                <a:cs typeface="Microsoft Sans Serif"/>
              </a:rPr>
              <a:t>baja</a:t>
            </a:r>
            <a:r>
              <a:rPr sz="650" spc="-5" dirty="0">
                <a:latin typeface="Microsoft Sans Serif"/>
                <a:cs typeface="Microsoft Sans Serif"/>
              </a:rPr>
              <a:t> </a:t>
            </a:r>
            <a:r>
              <a:rPr sz="650" spc="15" dirty="0">
                <a:latin typeface="Microsoft Sans Serif"/>
                <a:cs typeface="Microsoft Sans Serif"/>
              </a:rPr>
              <a:t>frecuencia.</a:t>
            </a:r>
            <a:r>
              <a:rPr sz="650" spc="-5" dirty="0">
                <a:latin typeface="Microsoft Sans Serif"/>
                <a:cs typeface="Microsoft Sans Serif"/>
              </a:rPr>
              <a:t> </a:t>
            </a:r>
            <a:r>
              <a:rPr sz="650" spc="-40" dirty="0">
                <a:latin typeface="Microsoft Sans Serif"/>
                <a:cs typeface="Microsoft Sans Serif"/>
              </a:rPr>
              <a:t>Se</a:t>
            </a:r>
            <a:r>
              <a:rPr sz="650" spc="-5" dirty="0">
                <a:latin typeface="Microsoft Sans Serif"/>
                <a:cs typeface="Microsoft Sans Serif"/>
              </a:rPr>
              <a:t> </a:t>
            </a:r>
            <a:r>
              <a:rPr sz="650" spc="15" dirty="0">
                <a:latin typeface="Microsoft Sans Serif"/>
                <a:cs typeface="Microsoft Sans Serif"/>
              </a:rPr>
              <a:t>inyecta</a:t>
            </a:r>
            <a:r>
              <a:rPr sz="650" spc="-5" dirty="0">
                <a:latin typeface="Microsoft Sans Serif"/>
                <a:cs typeface="Microsoft Sans Serif"/>
              </a:rPr>
              <a:t> </a:t>
            </a:r>
            <a:r>
              <a:rPr sz="650" spc="20" dirty="0">
                <a:latin typeface="Microsoft Sans Serif"/>
                <a:cs typeface="Microsoft Sans Serif"/>
              </a:rPr>
              <a:t>una  </a:t>
            </a:r>
            <a:r>
              <a:rPr sz="650" spc="10" dirty="0">
                <a:latin typeface="Microsoft Sans Serif"/>
                <a:cs typeface="Microsoft Sans Serif"/>
              </a:rPr>
              <a:t>señal </a:t>
            </a:r>
            <a:r>
              <a:rPr sz="650" spc="20" dirty="0">
                <a:latin typeface="Microsoft Sans Serif"/>
                <a:cs typeface="Microsoft Sans Serif"/>
              </a:rPr>
              <a:t>de </a:t>
            </a:r>
            <a:r>
              <a:rPr sz="650" spc="25" dirty="0">
                <a:latin typeface="Microsoft Sans Serif"/>
                <a:cs typeface="Microsoft Sans Serif"/>
              </a:rPr>
              <a:t>onda </a:t>
            </a:r>
            <a:r>
              <a:rPr sz="650" spc="20" dirty="0">
                <a:latin typeface="Microsoft Sans Serif"/>
                <a:cs typeface="Microsoft Sans Serif"/>
              </a:rPr>
              <a:t>cuadrada de </a:t>
            </a:r>
            <a:r>
              <a:rPr sz="650" dirty="0">
                <a:latin typeface="Microsoft Sans Serif"/>
                <a:cs typeface="Microsoft Sans Serif"/>
              </a:rPr>
              <a:t>±15 </a:t>
            </a:r>
            <a:r>
              <a:rPr sz="650" spc="20" dirty="0">
                <a:latin typeface="Microsoft Sans Serif"/>
                <a:cs typeface="Microsoft Sans Serif"/>
              </a:rPr>
              <a:t>voltios en </a:t>
            </a:r>
            <a:r>
              <a:rPr sz="650" spc="10" dirty="0">
                <a:latin typeface="Microsoft Sans Serif"/>
                <a:cs typeface="Microsoft Sans Serif"/>
              </a:rPr>
              <a:t>el </a:t>
            </a:r>
            <a:r>
              <a:rPr sz="650" spc="25" dirty="0">
                <a:latin typeface="Microsoft Sans Serif"/>
                <a:cs typeface="Microsoft Sans Serif"/>
              </a:rPr>
              <a:t>campo </a:t>
            </a:r>
            <a:r>
              <a:rPr sz="650" dirty="0">
                <a:latin typeface="Microsoft Sans Serif"/>
                <a:cs typeface="Microsoft Sans Serif"/>
              </a:rPr>
              <a:t>a </a:t>
            </a:r>
            <a:r>
              <a:rPr sz="650" spc="15" dirty="0">
                <a:latin typeface="Microsoft Sans Serif"/>
                <a:cs typeface="Microsoft Sans Serif"/>
              </a:rPr>
              <a:t>través </a:t>
            </a:r>
            <a:r>
              <a:rPr sz="650" spc="20" dirty="0">
                <a:latin typeface="Microsoft Sans Serif"/>
                <a:cs typeface="Microsoft Sans Serif"/>
              </a:rPr>
              <a:t>de </a:t>
            </a:r>
            <a:r>
              <a:rPr sz="650" spc="25" dirty="0">
                <a:latin typeface="Microsoft Sans Serif"/>
                <a:cs typeface="Microsoft Sans Serif"/>
              </a:rPr>
              <a:t>una </a:t>
            </a:r>
            <a:r>
              <a:rPr sz="650" spc="30" dirty="0">
                <a:latin typeface="Microsoft Sans Serif"/>
                <a:cs typeface="Microsoft Sans Serif"/>
              </a:rPr>
              <a:t>red </a:t>
            </a:r>
            <a:r>
              <a:rPr sz="650" spc="20" dirty="0">
                <a:latin typeface="Microsoft Sans Serif"/>
                <a:cs typeface="Microsoft Sans Serif"/>
              </a:rPr>
              <a:t>de </a:t>
            </a:r>
            <a:r>
              <a:rPr sz="650" spc="25" dirty="0">
                <a:latin typeface="Microsoft Sans Serif"/>
                <a:cs typeface="Microsoft Sans Serif"/>
              </a:rPr>
              <a:t> </a:t>
            </a:r>
            <a:r>
              <a:rPr sz="650" spc="20" dirty="0">
                <a:latin typeface="Microsoft Sans Serif"/>
                <a:cs typeface="Microsoft Sans Serif"/>
              </a:rPr>
              <a:t>acoplamiento. </a:t>
            </a:r>
            <a:r>
              <a:rPr sz="650" spc="-10" dirty="0">
                <a:latin typeface="Microsoft Sans Serif"/>
                <a:cs typeface="Microsoft Sans Serif"/>
              </a:rPr>
              <a:t>La </a:t>
            </a:r>
            <a:r>
              <a:rPr sz="650" spc="35" dirty="0">
                <a:latin typeface="Microsoft Sans Serif"/>
                <a:cs typeface="Microsoft Sans Serif"/>
              </a:rPr>
              <a:t>forma </a:t>
            </a:r>
            <a:r>
              <a:rPr sz="650" spc="20" dirty="0">
                <a:latin typeface="Microsoft Sans Serif"/>
                <a:cs typeface="Microsoft Sans Serif"/>
              </a:rPr>
              <a:t>de </a:t>
            </a:r>
            <a:r>
              <a:rPr sz="650" spc="25" dirty="0">
                <a:latin typeface="Microsoft Sans Serif"/>
                <a:cs typeface="Microsoft Sans Serif"/>
              </a:rPr>
              <a:t>onda </a:t>
            </a:r>
            <a:r>
              <a:rPr sz="650" spc="20" dirty="0">
                <a:latin typeface="Microsoft Sans Serif"/>
                <a:cs typeface="Microsoft Sans Serif"/>
              </a:rPr>
              <a:t>de </a:t>
            </a:r>
            <a:r>
              <a:rPr sz="650" spc="10" dirty="0">
                <a:latin typeface="Microsoft Sans Serif"/>
                <a:cs typeface="Microsoft Sans Serif"/>
              </a:rPr>
              <a:t>la señal </a:t>
            </a:r>
            <a:r>
              <a:rPr sz="650" spc="20" dirty="0">
                <a:latin typeface="Microsoft Sans Serif"/>
                <a:cs typeface="Microsoft Sans Serif"/>
              </a:rPr>
              <a:t>de </a:t>
            </a:r>
            <a:r>
              <a:rPr sz="650" spc="35" dirty="0">
                <a:latin typeface="Microsoft Sans Serif"/>
                <a:cs typeface="Microsoft Sans Serif"/>
              </a:rPr>
              <a:t>retorno </a:t>
            </a:r>
            <a:r>
              <a:rPr sz="650" spc="-5" dirty="0">
                <a:latin typeface="Microsoft Sans Serif"/>
                <a:cs typeface="Microsoft Sans Serif"/>
              </a:rPr>
              <a:t>se </a:t>
            </a:r>
            <a:r>
              <a:rPr sz="650" spc="25" dirty="0">
                <a:latin typeface="Microsoft Sans Serif"/>
                <a:cs typeface="Microsoft Sans Serif"/>
              </a:rPr>
              <a:t>modifica debido </a:t>
            </a:r>
            <a:r>
              <a:rPr sz="650" dirty="0">
                <a:latin typeface="Microsoft Sans Serif"/>
                <a:cs typeface="Microsoft Sans Serif"/>
              </a:rPr>
              <a:t>a </a:t>
            </a:r>
            <a:r>
              <a:rPr sz="650" spc="10" dirty="0">
                <a:latin typeface="Microsoft Sans Serif"/>
                <a:cs typeface="Microsoft Sans Serif"/>
              </a:rPr>
              <a:t>la </a:t>
            </a:r>
            <a:r>
              <a:rPr sz="650" spc="15" dirty="0">
                <a:latin typeface="Microsoft Sans Serif"/>
                <a:cs typeface="Microsoft Sans Serif"/>
              </a:rPr>
              <a:t> </a:t>
            </a:r>
            <a:r>
              <a:rPr sz="650" spc="10" dirty="0">
                <a:latin typeface="Microsoft Sans Serif"/>
                <a:cs typeface="Microsoft Sans Serif"/>
              </a:rPr>
              <a:t>capacitancia </a:t>
            </a:r>
            <a:r>
              <a:rPr sz="650" spc="20" dirty="0">
                <a:latin typeface="Microsoft Sans Serif"/>
                <a:cs typeface="Microsoft Sans Serif"/>
              </a:rPr>
              <a:t>del devanado de campo. </a:t>
            </a:r>
            <a:r>
              <a:rPr sz="650" spc="-10" dirty="0">
                <a:latin typeface="Microsoft Sans Serif"/>
                <a:cs typeface="Microsoft Sans Serif"/>
              </a:rPr>
              <a:t>La </a:t>
            </a:r>
            <a:r>
              <a:rPr sz="650" spc="25" dirty="0">
                <a:latin typeface="Microsoft Sans Serif"/>
                <a:cs typeface="Microsoft Sans Serif"/>
              </a:rPr>
              <a:t>configuración </a:t>
            </a:r>
            <a:r>
              <a:rPr sz="650" spc="20" dirty="0">
                <a:latin typeface="Microsoft Sans Serif"/>
                <a:cs typeface="Microsoft Sans Serif"/>
              </a:rPr>
              <a:t>de </a:t>
            </a:r>
            <a:r>
              <a:rPr sz="650" spc="10" dirty="0">
                <a:latin typeface="Microsoft Sans Serif"/>
                <a:cs typeface="Microsoft Sans Serif"/>
              </a:rPr>
              <a:t>la </a:t>
            </a:r>
            <a:r>
              <a:rPr sz="650" spc="15" dirty="0">
                <a:latin typeface="Microsoft Sans Serif"/>
                <a:cs typeface="Microsoft Sans Serif"/>
              </a:rPr>
              <a:t>frecuencia </a:t>
            </a:r>
            <a:r>
              <a:rPr sz="650" spc="20" dirty="0">
                <a:latin typeface="Microsoft Sans Serif"/>
                <a:cs typeface="Microsoft Sans Serif"/>
              </a:rPr>
              <a:t>de </a:t>
            </a:r>
            <a:r>
              <a:rPr sz="650" spc="25" dirty="0">
                <a:latin typeface="Microsoft Sans Serif"/>
                <a:cs typeface="Microsoft Sans Serif"/>
              </a:rPr>
              <a:t> </a:t>
            </a:r>
            <a:r>
              <a:rPr sz="650" spc="15" dirty="0">
                <a:latin typeface="Microsoft Sans Serif"/>
                <a:cs typeface="Microsoft Sans Serif"/>
              </a:rPr>
              <a:t>inyección </a:t>
            </a:r>
            <a:r>
              <a:rPr sz="650" spc="-5" dirty="0">
                <a:latin typeface="Microsoft Sans Serif"/>
                <a:cs typeface="Microsoft Sans Serif"/>
              </a:rPr>
              <a:t>se </a:t>
            </a:r>
            <a:r>
              <a:rPr sz="650" spc="15" dirty="0">
                <a:latin typeface="Microsoft Sans Serif"/>
                <a:cs typeface="Microsoft Sans Serif"/>
              </a:rPr>
              <a:t>ajusta </a:t>
            </a:r>
            <a:r>
              <a:rPr sz="650" spc="-5" dirty="0">
                <a:latin typeface="Microsoft Sans Serif"/>
                <a:cs typeface="Microsoft Sans Serif"/>
              </a:rPr>
              <a:t>(0,1 </a:t>
            </a:r>
            <a:r>
              <a:rPr sz="650" dirty="0">
                <a:latin typeface="Microsoft Sans Serif"/>
                <a:cs typeface="Microsoft Sans Serif"/>
              </a:rPr>
              <a:t>a 1,0 </a:t>
            </a:r>
            <a:r>
              <a:rPr sz="650" spc="-10" dirty="0">
                <a:latin typeface="Microsoft Sans Serif"/>
                <a:cs typeface="Microsoft Sans Serif"/>
              </a:rPr>
              <a:t>Hz) </a:t>
            </a:r>
            <a:r>
              <a:rPr sz="650" spc="20" dirty="0">
                <a:latin typeface="Microsoft Sans Serif"/>
                <a:cs typeface="Microsoft Sans Serif"/>
              </a:rPr>
              <a:t>para compensar </a:t>
            </a:r>
            <a:r>
              <a:rPr sz="650" spc="10" dirty="0">
                <a:latin typeface="Microsoft Sans Serif"/>
                <a:cs typeface="Microsoft Sans Serif"/>
              </a:rPr>
              <a:t>la capacitancia </a:t>
            </a:r>
            <a:r>
              <a:rPr sz="650" spc="20" dirty="0">
                <a:latin typeface="Microsoft Sans Serif"/>
                <a:cs typeface="Microsoft Sans Serif"/>
              </a:rPr>
              <a:t>del devanado de </a:t>
            </a:r>
            <a:r>
              <a:rPr sz="650" spc="-160" dirty="0">
                <a:latin typeface="Microsoft Sans Serif"/>
                <a:cs typeface="Microsoft Sans Serif"/>
              </a:rPr>
              <a:t> </a:t>
            </a:r>
            <a:r>
              <a:rPr sz="650" spc="20" dirty="0">
                <a:latin typeface="Microsoft Sans Serif"/>
                <a:cs typeface="Microsoft Sans Serif"/>
              </a:rPr>
              <a:t>campo. </a:t>
            </a:r>
            <a:r>
              <a:rPr sz="650" spc="-20" dirty="0">
                <a:latin typeface="Microsoft Sans Serif"/>
                <a:cs typeface="Microsoft Sans Serif"/>
              </a:rPr>
              <a:t>A </a:t>
            </a:r>
            <a:r>
              <a:rPr sz="650" spc="35" dirty="0">
                <a:latin typeface="Microsoft Sans Serif"/>
                <a:cs typeface="Microsoft Sans Serif"/>
              </a:rPr>
              <a:t>partir </a:t>
            </a:r>
            <a:r>
              <a:rPr sz="650" spc="20" dirty="0">
                <a:latin typeface="Microsoft Sans Serif"/>
                <a:cs typeface="Microsoft Sans Serif"/>
              </a:rPr>
              <a:t>de </a:t>
            </a:r>
            <a:r>
              <a:rPr sz="650" dirty="0">
                <a:latin typeface="Microsoft Sans Serif"/>
                <a:cs typeface="Microsoft Sans Serif"/>
              </a:rPr>
              <a:t>las </a:t>
            </a:r>
            <a:r>
              <a:rPr sz="650" spc="5" dirty="0">
                <a:latin typeface="Microsoft Sans Serif"/>
                <a:cs typeface="Microsoft Sans Serif"/>
              </a:rPr>
              <a:t>señales </a:t>
            </a:r>
            <a:r>
              <a:rPr sz="650" spc="20" dirty="0">
                <a:latin typeface="Microsoft Sans Serif"/>
                <a:cs typeface="Microsoft Sans Serif"/>
              </a:rPr>
              <a:t>de </a:t>
            </a:r>
            <a:r>
              <a:rPr sz="650" spc="15" dirty="0">
                <a:latin typeface="Microsoft Sans Serif"/>
                <a:cs typeface="Microsoft Sans Serif"/>
              </a:rPr>
              <a:t>voltaje </a:t>
            </a:r>
            <a:r>
              <a:rPr sz="650" spc="20" dirty="0">
                <a:latin typeface="Microsoft Sans Serif"/>
                <a:cs typeface="Microsoft Sans Serif"/>
              </a:rPr>
              <a:t>de </a:t>
            </a:r>
            <a:r>
              <a:rPr sz="650" spc="25" dirty="0">
                <a:latin typeface="Microsoft Sans Serif"/>
                <a:cs typeface="Microsoft Sans Serif"/>
              </a:rPr>
              <a:t>entrada </a:t>
            </a:r>
            <a:r>
              <a:rPr sz="650" spc="5" dirty="0">
                <a:latin typeface="Microsoft Sans Serif"/>
                <a:cs typeface="Microsoft Sans Serif"/>
              </a:rPr>
              <a:t>y </a:t>
            </a:r>
            <a:r>
              <a:rPr sz="650" spc="30" dirty="0">
                <a:latin typeface="Microsoft Sans Serif"/>
                <a:cs typeface="Microsoft Sans Serif"/>
              </a:rPr>
              <a:t>retorno, </a:t>
            </a:r>
            <a:r>
              <a:rPr sz="650" spc="10" dirty="0">
                <a:latin typeface="Microsoft Sans Serif"/>
                <a:cs typeface="Microsoft Sans Serif"/>
              </a:rPr>
              <a:t>el </a:t>
            </a:r>
            <a:r>
              <a:rPr sz="650" spc="20" dirty="0">
                <a:latin typeface="Microsoft Sans Serif"/>
                <a:cs typeface="Microsoft Sans Serif"/>
              </a:rPr>
              <a:t>relé </a:t>
            </a:r>
            <a:r>
              <a:rPr sz="650" spc="5" dirty="0">
                <a:latin typeface="Microsoft Sans Serif"/>
                <a:cs typeface="Microsoft Sans Serif"/>
              </a:rPr>
              <a:t>calcula </a:t>
            </a:r>
            <a:r>
              <a:rPr sz="650" spc="10" dirty="0">
                <a:latin typeface="Microsoft Sans Serif"/>
                <a:cs typeface="Microsoft Sans Serif"/>
              </a:rPr>
              <a:t>la </a:t>
            </a:r>
            <a:r>
              <a:rPr sz="650" spc="15" dirty="0">
                <a:latin typeface="Microsoft Sans Serif"/>
                <a:cs typeface="Microsoft Sans Serif"/>
              </a:rPr>
              <a:t> </a:t>
            </a:r>
            <a:r>
              <a:rPr sz="650" spc="10" dirty="0">
                <a:latin typeface="Microsoft Sans Serif"/>
                <a:cs typeface="Microsoft Sans Serif"/>
              </a:rPr>
              <a:t>resistencia </a:t>
            </a:r>
            <a:r>
              <a:rPr sz="650" spc="20" dirty="0">
                <a:latin typeface="Microsoft Sans Serif"/>
                <a:cs typeface="Microsoft Sans Serif"/>
              </a:rPr>
              <a:t>de aislamiento del campo. </a:t>
            </a:r>
            <a:r>
              <a:rPr sz="650" spc="-5" dirty="0">
                <a:latin typeface="Microsoft Sans Serif"/>
                <a:cs typeface="Microsoft Sans Serif"/>
              </a:rPr>
              <a:t>Los </a:t>
            </a:r>
            <a:r>
              <a:rPr sz="650" spc="30" dirty="0">
                <a:latin typeface="Microsoft Sans Serif"/>
                <a:cs typeface="Microsoft Sans Serif"/>
              </a:rPr>
              <a:t>puntos </a:t>
            </a:r>
            <a:r>
              <a:rPr sz="650" spc="20" dirty="0">
                <a:latin typeface="Microsoft Sans Serif"/>
                <a:cs typeface="Microsoft Sans Serif"/>
              </a:rPr>
              <a:t>de </a:t>
            </a:r>
            <a:r>
              <a:rPr sz="650" spc="15" dirty="0">
                <a:latin typeface="Microsoft Sans Serif"/>
                <a:cs typeface="Microsoft Sans Serif"/>
              </a:rPr>
              <a:t>ajuste </a:t>
            </a:r>
            <a:r>
              <a:rPr sz="650" spc="20" dirty="0">
                <a:latin typeface="Microsoft Sans Serif"/>
                <a:cs typeface="Microsoft Sans Serif"/>
              </a:rPr>
              <a:t>del relé </a:t>
            </a:r>
            <a:r>
              <a:rPr sz="650" spc="15" dirty="0">
                <a:latin typeface="Microsoft Sans Serif"/>
                <a:cs typeface="Microsoft Sans Serif"/>
              </a:rPr>
              <a:t>están </a:t>
            </a:r>
            <a:r>
              <a:rPr sz="650" spc="20" dirty="0">
                <a:latin typeface="Microsoft Sans Serif"/>
                <a:cs typeface="Microsoft Sans Serif"/>
              </a:rPr>
              <a:t>en </a:t>
            </a:r>
            <a:r>
              <a:rPr sz="650" spc="25" dirty="0">
                <a:latin typeface="Microsoft Sans Serif"/>
                <a:cs typeface="Microsoft Sans Serif"/>
              </a:rPr>
              <a:t> </a:t>
            </a:r>
            <a:r>
              <a:rPr sz="650" spc="20" dirty="0">
                <a:latin typeface="Microsoft Sans Serif"/>
                <a:cs typeface="Microsoft Sans Serif"/>
              </a:rPr>
              <a:t>ohmios,</a:t>
            </a:r>
            <a:r>
              <a:rPr sz="650" dirty="0">
                <a:latin typeface="Microsoft Sans Serif"/>
                <a:cs typeface="Microsoft Sans Serif"/>
              </a:rPr>
              <a:t> </a:t>
            </a:r>
            <a:r>
              <a:rPr sz="650" spc="25" dirty="0">
                <a:latin typeface="Microsoft Sans Serif"/>
                <a:cs typeface="Microsoft Sans Serif"/>
              </a:rPr>
              <a:t>generalmente</a:t>
            </a:r>
            <a:r>
              <a:rPr sz="650" dirty="0">
                <a:latin typeface="Microsoft Sans Serif"/>
                <a:cs typeface="Microsoft Sans Serif"/>
              </a:rPr>
              <a:t> </a:t>
            </a:r>
            <a:r>
              <a:rPr sz="650" spc="15" dirty="0">
                <a:latin typeface="Microsoft Sans Serif"/>
                <a:cs typeface="Microsoft Sans Serif"/>
              </a:rPr>
              <a:t>con</a:t>
            </a:r>
            <a:r>
              <a:rPr sz="650" spc="5" dirty="0">
                <a:latin typeface="Microsoft Sans Serif"/>
                <a:cs typeface="Microsoft Sans Serif"/>
              </a:rPr>
              <a:t> </a:t>
            </a:r>
            <a:r>
              <a:rPr sz="650" spc="25" dirty="0">
                <a:latin typeface="Microsoft Sans Serif"/>
                <a:cs typeface="Microsoft Sans Serif"/>
              </a:rPr>
              <a:t>una</a:t>
            </a:r>
            <a:r>
              <a:rPr sz="650" dirty="0">
                <a:latin typeface="Microsoft Sans Serif"/>
                <a:cs typeface="Microsoft Sans Serif"/>
              </a:rPr>
              <a:t> </a:t>
            </a:r>
            <a:r>
              <a:rPr sz="650" spc="20" dirty="0">
                <a:latin typeface="Microsoft Sans Serif"/>
                <a:cs typeface="Microsoft Sans Serif"/>
              </a:rPr>
              <a:t>alarma</a:t>
            </a:r>
            <a:r>
              <a:rPr sz="650" dirty="0">
                <a:latin typeface="Microsoft Sans Serif"/>
                <a:cs typeface="Microsoft Sans Serif"/>
              </a:rPr>
              <a:t> </a:t>
            </a:r>
            <a:r>
              <a:rPr sz="650" spc="20" dirty="0">
                <a:latin typeface="Microsoft Sans Serif"/>
                <a:cs typeface="Microsoft Sans Serif"/>
              </a:rPr>
              <a:t>de</a:t>
            </a:r>
            <a:r>
              <a:rPr sz="650" spc="5" dirty="0">
                <a:latin typeface="Microsoft Sans Serif"/>
                <a:cs typeface="Microsoft Sans Serif"/>
              </a:rPr>
              <a:t> </a:t>
            </a:r>
            <a:r>
              <a:rPr sz="650" spc="10" dirty="0">
                <a:latin typeface="Microsoft Sans Serif"/>
                <a:cs typeface="Microsoft Sans Serif"/>
              </a:rPr>
              <a:t>20</a:t>
            </a:r>
            <a:r>
              <a:rPr sz="650" dirty="0">
                <a:latin typeface="Microsoft Sans Serif"/>
                <a:cs typeface="Microsoft Sans Serif"/>
              </a:rPr>
              <a:t> </a:t>
            </a:r>
            <a:r>
              <a:rPr sz="650" spc="25" dirty="0">
                <a:latin typeface="Microsoft Sans Serif"/>
                <a:cs typeface="Microsoft Sans Serif"/>
              </a:rPr>
              <a:t>kiloohmios</a:t>
            </a:r>
            <a:r>
              <a:rPr sz="650" spc="5" dirty="0">
                <a:latin typeface="Microsoft Sans Serif"/>
                <a:cs typeface="Microsoft Sans Serif"/>
              </a:rPr>
              <a:t> y</a:t>
            </a:r>
            <a:r>
              <a:rPr sz="650" dirty="0">
                <a:latin typeface="Microsoft Sans Serif"/>
                <a:cs typeface="Microsoft Sans Serif"/>
              </a:rPr>
              <a:t> </a:t>
            </a:r>
            <a:r>
              <a:rPr sz="650" spc="25" dirty="0">
                <a:latin typeface="Microsoft Sans Serif"/>
                <a:cs typeface="Microsoft Sans Serif"/>
              </a:rPr>
              <a:t>una</a:t>
            </a:r>
            <a:r>
              <a:rPr sz="650" dirty="0">
                <a:latin typeface="Microsoft Sans Serif"/>
                <a:cs typeface="Microsoft Sans Serif"/>
              </a:rPr>
              <a:t> </a:t>
            </a:r>
            <a:r>
              <a:rPr sz="650" spc="20" dirty="0">
                <a:latin typeface="Microsoft Sans Serif"/>
                <a:cs typeface="Microsoft Sans Serif"/>
              </a:rPr>
              <a:t>alarma</a:t>
            </a:r>
            <a:r>
              <a:rPr sz="650" spc="5" dirty="0">
                <a:latin typeface="Microsoft Sans Serif"/>
                <a:cs typeface="Microsoft Sans Serif"/>
              </a:rPr>
              <a:t> </a:t>
            </a:r>
            <a:r>
              <a:rPr sz="650" spc="15" dirty="0">
                <a:latin typeface="Microsoft Sans Serif"/>
                <a:cs typeface="Microsoft Sans Serif"/>
              </a:rPr>
              <a:t>crítica</a:t>
            </a:r>
            <a:r>
              <a:rPr sz="650" dirty="0">
                <a:latin typeface="Microsoft Sans Serif"/>
                <a:cs typeface="Microsoft Sans Serif"/>
              </a:rPr>
              <a:t> </a:t>
            </a:r>
            <a:r>
              <a:rPr sz="650" spc="30" dirty="0">
                <a:latin typeface="Microsoft Sans Serif"/>
                <a:cs typeface="Microsoft Sans Serif"/>
              </a:rPr>
              <a:t>o</a:t>
            </a:r>
            <a:r>
              <a:rPr sz="650" dirty="0">
                <a:latin typeface="Microsoft Sans Serif"/>
                <a:cs typeface="Microsoft Sans Serif"/>
              </a:rPr>
              <a:t> </a:t>
            </a:r>
            <a:r>
              <a:rPr sz="650" spc="20" dirty="0">
                <a:latin typeface="Microsoft Sans Serif"/>
                <a:cs typeface="Microsoft Sans Serif"/>
              </a:rPr>
              <a:t>de </a:t>
            </a:r>
            <a:r>
              <a:rPr sz="650" spc="-155" dirty="0">
                <a:latin typeface="Microsoft Sans Serif"/>
                <a:cs typeface="Microsoft Sans Serif"/>
              </a:rPr>
              <a:t> </a:t>
            </a:r>
            <a:r>
              <a:rPr sz="650" spc="20" dirty="0">
                <a:latin typeface="Microsoft Sans Serif"/>
                <a:cs typeface="Microsoft Sans Serif"/>
              </a:rPr>
              <a:t>disparo</a:t>
            </a:r>
            <a:r>
              <a:rPr sz="650" spc="-5" dirty="0">
                <a:latin typeface="Microsoft Sans Serif"/>
                <a:cs typeface="Microsoft Sans Serif"/>
              </a:rPr>
              <a:t> </a:t>
            </a:r>
            <a:r>
              <a:rPr sz="650" spc="20" dirty="0">
                <a:latin typeface="Microsoft Sans Serif"/>
                <a:cs typeface="Microsoft Sans Serif"/>
              </a:rPr>
              <a:t>de</a:t>
            </a:r>
            <a:r>
              <a:rPr sz="650" dirty="0">
                <a:latin typeface="Microsoft Sans Serif"/>
                <a:cs typeface="Microsoft Sans Serif"/>
              </a:rPr>
              <a:t> </a:t>
            </a:r>
            <a:r>
              <a:rPr sz="650" spc="10" dirty="0">
                <a:latin typeface="Microsoft Sans Serif"/>
                <a:cs typeface="Microsoft Sans Serif"/>
              </a:rPr>
              <a:t>5</a:t>
            </a:r>
            <a:r>
              <a:rPr sz="650" spc="-5" dirty="0">
                <a:latin typeface="Microsoft Sans Serif"/>
                <a:cs typeface="Microsoft Sans Serif"/>
              </a:rPr>
              <a:t> </a:t>
            </a:r>
            <a:r>
              <a:rPr sz="650" spc="20" dirty="0">
                <a:latin typeface="Microsoft Sans Serif"/>
                <a:cs typeface="Microsoft Sans Serif"/>
              </a:rPr>
              <a:t>kiloohmios.</a:t>
            </a:r>
            <a:r>
              <a:rPr sz="650" dirty="0">
                <a:latin typeface="Microsoft Sans Serif"/>
                <a:cs typeface="Microsoft Sans Serif"/>
              </a:rPr>
              <a:t> </a:t>
            </a:r>
            <a:r>
              <a:rPr sz="650" spc="-10" dirty="0">
                <a:latin typeface="Microsoft Sans Serif"/>
                <a:cs typeface="Microsoft Sans Serif"/>
              </a:rPr>
              <a:t>La</a:t>
            </a:r>
            <a:r>
              <a:rPr sz="650" spc="-5" dirty="0">
                <a:latin typeface="Microsoft Sans Serif"/>
                <a:cs typeface="Microsoft Sans Serif"/>
              </a:rPr>
              <a:t> </a:t>
            </a:r>
            <a:r>
              <a:rPr sz="650" spc="20" dirty="0">
                <a:latin typeface="Microsoft Sans Serif"/>
                <a:cs typeface="Microsoft Sans Serif"/>
              </a:rPr>
              <a:t>referencia</a:t>
            </a:r>
            <a:r>
              <a:rPr sz="650" dirty="0">
                <a:latin typeface="Microsoft Sans Serif"/>
                <a:cs typeface="Microsoft Sans Serif"/>
              </a:rPr>
              <a:t> </a:t>
            </a:r>
            <a:r>
              <a:rPr sz="650" spc="25" dirty="0">
                <a:latin typeface="Microsoft Sans Serif"/>
                <a:cs typeface="Microsoft Sans Serif"/>
              </a:rPr>
              <a:t>[1]</a:t>
            </a:r>
            <a:r>
              <a:rPr sz="650" spc="-5" dirty="0">
                <a:latin typeface="Microsoft Sans Serif"/>
                <a:cs typeface="Microsoft Sans Serif"/>
              </a:rPr>
              <a:t> </a:t>
            </a:r>
            <a:r>
              <a:rPr sz="650" spc="25" dirty="0">
                <a:latin typeface="Microsoft Sans Serif"/>
                <a:cs typeface="Microsoft Sans Serif"/>
              </a:rPr>
              <a:t>proporciona</a:t>
            </a:r>
            <a:r>
              <a:rPr sz="650" dirty="0">
                <a:latin typeface="Microsoft Sans Serif"/>
                <a:cs typeface="Microsoft Sans Serif"/>
              </a:rPr>
              <a:t> </a:t>
            </a:r>
            <a:r>
              <a:rPr sz="650" spc="15" dirty="0">
                <a:latin typeface="Microsoft Sans Serif"/>
                <a:cs typeface="Microsoft Sans Serif"/>
              </a:rPr>
              <a:t>más</a:t>
            </a:r>
            <a:r>
              <a:rPr sz="650" spc="-5" dirty="0">
                <a:latin typeface="Microsoft Sans Serif"/>
                <a:cs typeface="Microsoft Sans Serif"/>
              </a:rPr>
              <a:t> </a:t>
            </a:r>
            <a:r>
              <a:rPr sz="650" spc="10" dirty="0">
                <a:latin typeface="Microsoft Sans Serif"/>
                <a:cs typeface="Microsoft Sans Serif"/>
              </a:rPr>
              <a:t>detalles.</a:t>
            </a:r>
            <a:endParaRPr sz="650">
              <a:latin typeface="Microsoft Sans Serif"/>
              <a:cs typeface="Microsoft Sans Serif"/>
            </a:endParaRPr>
          </a:p>
        </p:txBody>
      </p:sp>
      <p:sp>
        <p:nvSpPr>
          <p:cNvPr id="48" name="object 48"/>
          <p:cNvSpPr txBox="1"/>
          <p:nvPr/>
        </p:nvSpPr>
        <p:spPr>
          <a:xfrm>
            <a:off x="9100214" y="617975"/>
            <a:ext cx="7417868" cy="967573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960119">
              <a:lnSpc>
                <a:spcPct val="100000"/>
              </a:lnSpc>
              <a:spcBef>
                <a:spcPts val="100"/>
              </a:spcBef>
            </a:pPr>
            <a:r>
              <a:rPr sz="950" spc="-30" dirty="0">
                <a:latin typeface="Microsoft Sans Serif"/>
                <a:cs typeface="Microsoft Sans Serif"/>
              </a:rPr>
              <a:t>VF</a:t>
            </a:r>
            <a:r>
              <a:rPr sz="750" spc="-30" dirty="0">
                <a:latin typeface="Microsoft Sans Serif"/>
                <a:cs typeface="Microsoft Sans Serif"/>
              </a:rPr>
              <a:t>CAMPO</a:t>
            </a:r>
            <a:r>
              <a:rPr sz="950" spc="-30" dirty="0">
                <a:latin typeface="Microsoft Sans Serif"/>
                <a:cs typeface="Microsoft Sans Serif"/>
              </a:rPr>
              <a:t>oh</a:t>
            </a:r>
            <a:r>
              <a:rPr sz="750" spc="-30" dirty="0">
                <a:latin typeface="Microsoft Sans Serif"/>
                <a:cs typeface="Microsoft Sans Serif"/>
              </a:rPr>
              <a:t>VERACTUAL</a:t>
            </a:r>
            <a:endParaRPr sz="750">
              <a:latin typeface="Microsoft Sans Serif"/>
              <a:cs typeface="Microsoft Sans Serif"/>
            </a:endParaRPr>
          </a:p>
          <a:p>
            <a:pPr marL="12700" marR="5080" indent="153670">
              <a:lnSpc>
                <a:spcPct val="154100"/>
              </a:lnSpc>
              <a:spcBef>
                <a:spcPts val="260"/>
              </a:spcBef>
            </a:pPr>
            <a:r>
              <a:rPr sz="650" spc="-30" dirty="0">
                <a:latin typeface="Microsoft Sans Serif"/>
                <a:cs typeface="Microsoft Sans Serif"/>
              </a:rPr>
              <a:t>El </a:t>
            </a:r>
            <a:r>
              <a:rPr sz="650" spc="20" dirty="0">
                <a:latin typeface="Microsoft Sans Serif"/>
                <a:cs typeface="Microsoft Sans Serif"/>
              </a:rPr>
              <a:t>circuito de </a:t>
            </a:r>
            <a:r>
              <a:rPr sz="650" spc="25" dirty="0">
                <a:latin typeface="Microsoft Sans Serif"/>
                <a:cs typeface="Microsoft Sans Serif"/>
              </a:rPr>
              <a:t>campo opera continuamente </a:t>
            </a:r>
            <a:r>
              <a:rPr sz="650" spc="20" dirty="0">
                <a:latin typeface="Microsoft Sans Serif"/>
                <a:cs typeface="Microsoft Sans Serif"/>
              </a:rPr>
              <a:t>para </a:t>
            </a:r>
            <a:r>
              <a:rPr sz="650" spc="25" dirty="0">
                <a:latin typeface="Microsoft Sans Serif"/>
                <a:cs typeface="Microsoft Sans Serif"/>
              </a:rPr>
              <a:t>una corriente </a:t>
            </a:r>
            <a:r>
              <a:rPr sz="650" spc="20" dirty="0">
                <a:latin typeface="Microsoft Sans Serif"/>
                <a:cs typeface="Microsoft Sans Serif"/>
              </a:rPr>
              <a:t>de </a:t>
            </a:r>
            <a:r>
              <a:rPr sz="650" spc="25" dirty="0">
                <a:latin typeface="Microsoft Sans Serif"/>
                <a:cs typeface="Microsoft Sans Serif"/>
              </a:rPr>
              <a:t>campo </a:t>
            </a:r>
            <a:r>
              <a:rPr sz="650" spc="30" dirty="0">
                <a:latin typeface="Microsoft Sans Serif"/>
                <a:cs typeface="Microsoft Sans Serif"/>
              </a:rPr>
              <a:t> </a:t>
            </a:r>
            <a:r>
              <a:rPr sz="650" spc="25" dirty="0">
                <a:latin typeface="Microsoft Sans Serif"/>
                <a:cs typeface="Microsoft Sans Serif"/>
              </a:rPr>
              <a:t>requerida </a:t>
            </a:r>
            <a:r>
              <a:rPr sz="650" spc="20" dirty="0">
                <a:latin typeface="Microsoft Sans Serif"/>
                <a:cs typeface="Microsoft Sans Serif"/>
              </a:rPr>
              <a:t>para </a:t>
            </a:r>
            <a:r>
              <a:rPr sz="650" spc="10" dirty="0">
                <a:latin typeface="Microsoft Sans Serif"/>
                <a:cs typeface="Microsoft Sans Serif"/>
              </a:rPr>
              <a:t>la clasificación </a:t>
            </a:r>
            <a:r>
              <a:rPr sz="650" spc="20" dirty="0">
                <a:latin typeface="Microsoft Sans Serif"/>
                <a:cs typeface="Microsoft Sans Serif"/>
              </a:rPr>
              <a:t>del </a:t>
            </a:r>
            <a:r>
              <a:rPr sz="650" spc="25" dirty="0">
                <a:latin typeface="Microsoft Sans Serif"/>
                <a:cs typeface="Microsoft Sans Serif"/>
              </a:rPr>
              <a:t>generador </a:t>
            </a:r>
            <a:r>
              <a:rPr sz="650" spc="15" dirty="0">
                <a:latin typeface="Microsoft Sans Serif"/>
                <a:cs typeface="Microsoft Sans Serif"/>
              </a:rPr>
              <a:t>con </a:t>
            </a:r>
            <a:r>
              <a:rPr sz="650" spc="40" dirty="0">
                <a:latin typeface="Microsoft Sans Serif"/>
                <a:cs typeface="Microsoft Sans Serif"/>
              </a:rPr>
              <a:t>un </a:t>
            </a:r>
            <a:r>
              <a:rPr sz="650" spc="25" dirty="0">
                <a:latin typeface="Microsoft Sans Serif"/>
                <a:cs typeface="Microsoft Sans Serif"/>
              </a:rPr>
              <a:t>factor </a:t>
            </a:r>
            <a:r>
              <a:rPr sz="650" spc="20" dirty="0">
                <a:latin typeface="Microsoft Sans Serif"/>
                <a:cs typeface="Microsoft Sans Serif"/>
              </a:rPr>
              <a:t>de potencia </a:t>
            </a:r>
            <a:r>
              <a:rPr sz="650" spc="5" dirty="0">
                <a:latin typeface="Microsoft Sans Serif"/>
                <a:cs typeface="Microsoft Sans Serif"/>
              </a:rPr>
              <a:t>y </a:t>
            </a:r>
            <a:r>
              <a:rPr sz="650" spc="15" dirty="0">
                <a:latin typeface="Microsoft Sans Serif"/>
                <a:cs typeface="Microsoft Sans Serif"/>
              </a:rPr>
              <a:t>voltaje </a:t>
            </a:r>
            <a:r>
              <a:rPr sz="650" spc="20" dirty="0">
                <a:latin typeface="Microsoft Sans Serif"/>
                <a:cs typeface="Microsoft Sans Serif"/>
              </a:rPr>
              <a:t> nominales. </a:t>
            </a:r>
            <a:r>
              <a:rPr sz="650" spc="-30" dirty="0">
                <a:latin typeface="Microsoft Sans Serif"/>
                <a:cs typeface="Microsoft Sans Serif"/>
              </a:rPr>
              <a:t>El </a:t>
            </a:r>
            <a:r>
              <a:rPr sz="650" spc="20" dirty="0">
                <a:latin typeface="Microsoft Sans Serif"/>
                <a:cs typeface="Microsoft Sans Serif"/>
              </a:rPr>
              <a:t>circuito de </a:t>
            </a:r>
            <a:r>
              <a:rPr sz="650" spc="25" dirty="0">
                <a:latin typeface="Microsoft Sans Serif"/>
                <a:cs typeface="Microsoft Sans Serif"/>
              </a:rPr>
              <a:t>campo </a:t>
            </a:r>
            <a:r>
              <a:rPr sz="650" spc="10" dirty="0">
                <a:latin typeface="Microsoft Sans Serif"/>
                <a:cs typeface="Microsoft Sans Serif"/>
              </a:rPr>
              <a:t>está clasificado </a:t>
            </a:r>
            <a:r>
              <a:rPr sz="650" spc="20" dirty="0">
                <a:latin typeface="Microsoft Sans Serif"/>
                <a:cs typeface="Microsoft Sans Serif"/>
              </a:rPr>
              <a:t>para </a:t>
            </a:r>
            <a:r>
              <a:rPr sz="650" spc="30" dirty="0">
                <a:latin typeface="Microsoft Sans Serif"/>
                <a:cs typeface="Microsoft Sans Serif"/>
              </a:rPr>
              <a:t>proporcionar </a:t>
            </a:r>
            <a:r>
              <a:rPr sz="650" spc="25" dirty="0">
                <a:latin typeface="Microsoft Sans Serif"/>
                <a:cs typeface="Microsoft Sans Serif"/>
              </a:rPr>
              <a:t>continuamente </a:t>
            </a:r>
            <a:r>
              <a:rPr sz="650" spc="-160" dirty="0">
                <a:latin typeface="Microsoft Sans Serif"/>
                <a:cs typeface="Microsoft Sans Serif"/>
              </a:rPr>
              <a:t> </a:t>
            </a:r>
            <a:r>
              <a:rPr sz="650" spc="10" dirty="0">
                <a:latin typeface="Microsoft Sans Serif"/>
                <a:cs typeface="Microsoft Sans Serif"/>
              </a:rPr>
              <a:t>la</a:t>
            </a:r>
            <a:r>
              <a:rPr sz="650" spc="-5" dirty="0">
                <a:latin typeface="Microsoft Sans Serif"/>
                <a:cs typeface="Microsoft Sans Serif"/>
              </a:rPr>
              <a:t> </a:t>
            </a:r>
            <a:r>
              <a:rPr sz="650" spc="25" dirty="0">
                <a:latin typeface="Microsoft Sans Serif"/>
                <a:cs typeface="Microsoft Sans Serif"/>
              </a:rPr>
              <a:t>corriente</a:t>
            </a:r>
            <a:r>
              <a:rPr sz="650" dirty="0">
                <a:latin typeface="Microsoft Sans Serif"/>
                <a:cs typeface="Microsoft Sans Serif"/>
              </a:rPr>
              <a:t> </a:t>
            </a:r>
            <a:r>
              <a:rPr sz="650" spc="20" dirty="0">
                <a:latin typeface="Microsoft Sans Serif"/>
                <a:cs typeface="Microsoft Sans Serif"/>
              </a:rPr>
              <a:t>de</a:t>
            </a:r>
            <a:r>
              <a:rPr sz="650" dirty="0">
                <a:latin typeface="Microsoft Sans Serif"/>
                <a:cs typeface="Microsoft Sans Serif"/>
              </a:rPr>
              <a:t> </a:t>
            </a:r>
            <a:r>
              <a:rPr sz="650" spc="25" dirty="0">
                <a:latin typeface="Microsoft Sans Serif"/>
                <a:cs typeface="Microsoft Sans Serif"/>
              </a:rPr>
              <a:t>campo</a:t>
            </a:r>
            <a:r>
              <a:rPr sz="650" spc="-5" dirty="0">
                <a:latin typeface="Microsoft Sans Serif"/>
                <a:cs typeface="Microsoft Sans Serif"/>
              </a:rPr>
              <a:t> </a:t>
            </a:r>
            <a:r>
              <a:rPr sz="650" spc="25" dirty="0">
                <a:latin typeface="Microsoft Sans Serif"/>
                <a:cs typeface="Microsoft Sans Serif"/>
              </a:rPr>
              <a:t>requerida</a:t>
            </a:r>
            <a:r>
              <a:rPr sz="650" dirty="0">
                <a:latin typeface="Microsoft Sans Serif"/>
                <a:cs typeface="Microsoft Sans Serif"/>
              </a:rPr>
              <a:t> </a:t>
            </a:r>
            <a:r>
              <a:rPr sz="650" spc="20" dirty="0">
                <a:latin typeface="Microsoft Sans Serif"/>
                <a:cs typeface="Microsoft Sans Serif"/>
              </a:rPr>
              <a:t>para</a:t>
            </a:r>
            <a:r>
              <a:rPr sz="650" dirty="0">
                <a:latin typeface="Microsoft Sans Serif"/>
                <a:cs typeface="Microsoft Sans Serif"/>
              </a:rPr>
              <a:t> </a:t>
            </a:r>
            <a:r>
              <a:rPr sz="650" spc="10" dirty="0">
                <a:latin typeface="Microsoft Sans Serif"/>
                <a:cs typeface="Microsoft Sans Serif"/>
              </a:rPr>
              <a:t>la</a:t>
            </a:r>
            <a:r>
              <a:rPr sz="650" dirty="0">
                <a:latin typeface="Microsoft Sans Serif"/>
                <a:cs typeface="Microsoft Sans Serif"/>
              </a:rPr>
              <a:t> </a:t>
            </a:r>
            <a:r>
              <a:rPr sz="650" spc="10" dirty="0">
                <a:latin typeface="Microsoft Sans Serif"/>
                <a:cs typeface="Microsoft Sans Serif"/>
              </a:rPr>
              <a:t>clasificación</a:t>
            </a:r>
            <a:r>
              <a:rPr sz="650" spc="-5" dirty="0">
                <a:latin typeface="Microsoft Sans Serif"/>
                <a:cs typeface="Microsoft Sans Serif"/>
              </a:rPr>
              <a:t> MVA</a:t>
            </a:r>
            <a:r>
              <a:rPr sz="650" dirty="0">
                <a:latin typeface="Microsoft Sans Serif"/>
                <a:cs typeface="Microsoft Sans Serif"/>
              </a:rPr>
              <a:t> </a:t>
            </a:r>
            <a:r>
              <a:rPr sz="650" spc="15" dirty="0">
                <a:latin typeface="Microsoft Sans Serif"/>
                <a:cs typeface="Microsoft Sans Serif"/>
              </a:rPr>
              <a:t>con</a:t>
            </a:r>
            <a:r>
              <a:rPr sz="650" dirty="0">
                <a:latin typeface="Microsoft Sans Serif"/>
                <a:cs typeface="Microsoft Sans Serif"/>
              </a:rPr>
              <a:t> </a:t>
            </a:r>
            <a:r>
              <a:rPr sz="650" spc="25" dirty="0">
                <a:latin typeface="Microsoft Sans Serif"/>
                <a:cs typeface="Microsoft Sans Serif"/>
              </a:rPr>
              <a:t>factor</a:t>
            </a:r>
            <a:r>
              <a:rPr sz="650" dirty="0">
                <a:latin typeface="Microsoft Sans Serif"/>
                <a:cs typeface="Microsoft Sans Serif"/>
              </a:rPr>
              <a:t> </a:t>
            </a:r>
            <a:r>
              <a:rPr sz="650" spc="20" dirty="0">
                <a:latin typeface="Microsoft Sans Serif"/>
                <a:cs typeface="Microsoft Sans Serif"/>
              </a:rPr>
              <a:t>de</a:t>
            </a:r>
            <a:r>
              <a:rPr sz="650" spc="-5" dirty="0">
                <a:latin typeface="Microsoft Sans Serif"/>
                <a:cs typeface="Microsoft Sans Serif"/>
              </a:rPr>
              <a:t> </a:t>
            </a:r>
            <a:r>
              <a:rPr sz="650" spc="20" dirty="0">
                <a:latin typeface="Microsoft Sans Serif"/>
                <a:cs typeface="Microsoft Sans Serif"/>
              </a:rPr>
              <a:t>potencia</a:t>
            </a:r>
            <a:r>
              <a:rPr sz="650" dirty="0">
                <a:latin typeface="Microsoft Sans Serif"/>
                <a:cs typeface="Microsoft Sans Serif"/>
              </a:rPr>
              <a:t> </a:t>
            </a:r>
            <a:r>
              <a:rPr sz="650" spc="5" dirty="0">
                <a:latin typeface="Microsoft Sans Serif"/>
                <a:cs typeface="Microsoft Sans Serif"/>
              </a:rPr>
              <a:t>y </a:t>
            </a:r>
            <a:r>
              <a:rPr sz="650" spc="10" dirty="0">
                <a:latin typeface="Microsoft Sans Serif"/>
                <a:cs typeface="Microsoft Sans Serif"/>
              </a:rPr>
              <a:t> </a:t>
            </a:r>
            <a:r>
              <a:rPr sz="650" spc="15" dirty="0">
                <a:latin typeface="Microsoft Sans Serif"/>
                <a:cs typeface="Microsoft Sans Serif"/>
              </a:rPr>
              <a:t>voltaje </a:t>
            </a:r>
            <a:r>
              <a:rPr sz="650" spc="20" dirty="0">
                <a:latin typeface="Microsoft Sans Serif"/>
                <a:cs typeface="Microsoft Sans Serif"/>
              </a:rPr>
              <a:t>nominales. </a:t>
            </a:r>
            <a:r>
              <a:rPr sz="650" spc="-10" dirty="0">
                <a:latin typeface="Microsoft Sans Serif"/>
                <a:cs typeface="Microsoft Sans Serif"/>
              </a:rPr>
              <a:t>Esta </a:t>
            </a:r>
            <a:r>
              <a:rPr sz="650" spc="25" dirty="0">
                <a:latin typeface="Microsoft Sans Serif"/>
                <a:cs typeface="Microsoft Sans Serif"/>
              </a:rPr>
              <a:t>corriente </a:t>
            </a:r>
            <a:r>
              <a:rPr sz="650" spc="20" dirty="0">
                <a:latin typeface="Microsoft Sans Serif"/>
                <a:cs typeface="Microsoft Sans Serif"/>
              </a:rPr>
              <a:t>de </a:t>
            </a:r>
            <a:r>
              <a:rPr sz="650" spc="25" dirty="0">
                <a:latin typeface="Microsoft Sans Serif"/>
                <a:cs typeface="Microsoft Sans Serif"/>
              </a:rPr>
              <a:t>campo </a:t>
            </a:r>
            <a:r>
              <a:rPr sz="650" spc="-5" dirty="0">
                <a:latin typeface="Microsoft Sans Serif"/>
                <a:cs typeface="Microsoft Sans Serif"/>
              </a:rPr>
              <a:t>se </a:t>
            </a:r>
            <a:r>
              <a:rPr sz="650" spc="20" dirty="0">
                <a:latin typeface="Microsoft Sans Serif"/>
                <a:cs typeface="Microsoft Sans Serif"/>
              </a:rPr>
              <a:t>llama </a:t>
            </a:r>
            <a:r>
              <a:rPr sz="650" spc="-40" dirty="0">
                <a:latin typeface="Microsoft Sans Serif"/>
                <a:cs typeface="Microsoft Sans Serif"/>
              </a:rPr>
              <a:t>AFFL </a:t>
            </a:r>
            <a:r>
              <a:rPr sz="650" spc="20" dirty="0">
                <a:latin typeface="Microsoft Sans Serif"/>
                <a:cs typeface="Microsoft Sans Serif"/>
              </a:rPr>
              <a:t>(amperios de </a:t>
            </a:r>
            <a:r>
              <a:rPr sz="650" spc="25" dirty="0">
                <a:latin typeface="Microsoft Sans Serif"/>
                <a:cs typeface="Microsoft Sans Serif"/>
              </a:rPr>
              <a:t>campo </a:t>
            </a:r>
            <a:r>
              <a:rPr sz="650" dirty="0">
                <a:latin typeface="Microsoft Sans Serif"/>
                <a:cs typeface="Microsoft Sans Serif"/>
              </a:rPr>
              <a:t>a </a:t>
            </a:r>
            <a:r>
              <a:rPr sz="650" spc="5" dirty="0">
                <a:latin typeface="Microsoft Sans Serif"/>
                <a:cs typeface="Microsoft Sans Serif"/>
              </a:rPr>
              <a:t> </a:t>
            </a:r>
            <a:r>
              <a:rPr sz="650" spc="20" dirty="0">
                <a:latin typeface="Microsoft Sans Serif"/>
                <a:cs typeface="Microsoft Sans Serif"/>
              </a:rPr>
              <a:t>plena </a:t>
            </a:r>
            <a:r>
              <a:rPr sz="650" spc="5" dirty="0">
                <a:latin typeface="Microsoft Sans Serif"/>
                <a:cs typeface="Microsoft Sans Serif"/>
              </a:rPr>
              <a:t>carga). </a:t>
            </a:r>
            <a:r>
              <a:rPr sz="650" spc="-40" dirty="0">
                <a:latin typeface="Microsoft Sans Serif"/>
                <a:cs typeface="Microsoft Sans Serif"/>
              </a:rPr>
              <a:t>Se </a:t>
            </a:r>
            <a:r>
              <a:rPr sz="650" spc="25" dirty="0">
                <a:latin typeface="Microsoft Sans Serif"/>
                <a:cs typeface="Microsoft Sans Serif"/>
              </a:rPr>
              <a:t>requiere una corriente </a:t>
            </a:r>
            <a:r>
              <a:rPr sz="650" spc="20" dirty="0">
                <a:latin typeface="Microsoft Sans Serif"/>
                <a:cs typeface="Microsoft Sans Serif"/>
              </a:rPr>
              <a:t>de </a:t>
            </a:r>
            <a:r>
              <a:rPr sz="650" spc="25" dirty="0">
                <a:latin typeface="Microsoft Sans Serif"/>
                <a:cs typeface="Microsoft Sans Serif"/>
              </a:rPr>
              <a:t>campo superior </a:t>
            </a:r>
            <a:r>
              <a:rPr sz="650" dirty="0">
                <a:latin typeface="Microsoft Sans Serif"/>
                <a:cs typeface="Microsoft Sans Serif"/>
              </a:rPr>
              <a:t>a </a:t>
            </a:r>
            <a:r>
              <a:rPr sz="650" spc="10" dirty="0">
                <a:latin typeface="Microsoft Sans Serif"/>
                <a:cs typeface="Microsoft Sans Serif"/>
              </a:rPr>
              <a:t>la </a:t>
            </a:r>
            <a:r>
              <a:rPr sz="650" spc="30" dirty="0">
                <a:latin typeface="Microsoft Sans Serif"/>
                <a:cs typeface="Microsoft Sans Serif"/>
              </a:rPr>
              <a:t>nominal </a:t>
            </a:r>
            <a:r>
              <a:rPr sz="650" spc="25" dirty="0">
                <a:latin typeface="Microsoft Sans Serif"/>
                <a:cs typeface="Microsoft Sans Serif"/>
              </a:rPr>
              <a:t>debido </a:t>
            </a:r>
            <a:r>
              <a:rPr sz="650" dirty="0">
                <a:latin typeface="Microsoft Sans Serif"/>
                <a:cs typeface="Microsoft Sans Serif"/>
              </a:rPr>
              <a:t>a </a:t>
            </a:r>
            <a:r>
              <a:rPr sz="650" spc="5" dirty="0">
                <a:latin typeface="Microsoft Sans Serif"/>
                <a:cs typeface="Microsoft Sans Serif"/>
              </a:rPr>
              <a:t> </a:t>
            </a:r>
            <a:r>
              <a:rPr sz="650" spc="25" dirty="0">
                <a:latin typeface="Microsoft Sans Serif"/>
                <a:cs typeface="Microsoft Sans Serif"/>
              </a:rPr>
              <a:t>perturbaciones </a:t>
            </a:r>
            <a:r>
              <a:rPr sz="650" spc="20" dirty="0">
                <a:latin typeface="Microsoft Sans Serif"/>
                <a:cs typeface="Microsoft Sans Serif"/>
              </a:rPr>
              <a:t>en </a:t>
            </a:r>
            <a:r>
              <a:rPr sz="650" spc="10" dirty="0">
                <a:latin typeface="Microsoft Sans Serif"/>
                <a:cs typeface="Microsoft Sans Serif"/>
              </a:rPr>
              <a:t>el </a:t>
            </a:r>
            <a:r>
              <a:rPr sz="650" spc="15" dirty="0">
                <a:latin typeface="Microsoft Sans Serif"/>
                <a:cs typeface="Microsoft Sans Serif"/>
              </a:rPr>
              <a:t>sistema </a:t>
            </a:r>
            <a:r>
              <a:rPr sz="650" spc="20" dirty="0">
                <a:latin typeface="Microsoft Sans Serif"/>
                <a:cs typeface="Microsoft Sans Serif"/>
              </a:rPr>
              <a:t>de </a:t>
            </a:r>
            <a:r>
              <a:rPr sz="650" spc="15" dirty="0">
                <a:latin typeface="Microsoft Sans Serif"/>
                <a:cs typeface="Microsoft Sans Serif"/>
              </a:rPr>
              <a:t>energía, </a:t>
            </a:r>
            <a:r>
              <a:rPr sz="650" spc="10" dirty="0">
                <a:latin typeface="Microsoft Sans Serif"/>
                <a:cs typeface="Microsoft Sans Serif"/>
              </a:rPr>
              <a:t>espiras </a:t>
            </a:r>
            <a:r>
              <a:rPr sz="650" spc="20" dirty="0">
                <a:latin typeface="Microsoft Sans Serif"/>
                <a:cs typeface="Microsoft Sans Serif"/>
              </a:rPr>
              <a:t>en </a:t>
            </a:r>
            <a:r>
              <a:rPr sz="650" spc="25" dirty="0">
                <a:latin typeface="Microsoft Sans Serif"/>
                <a:cs typeface="Microsoft Sans Serif"/>
              </a:rPr>
              <a:t>cortocircuito </a:t>
            </a:r>
            <a:r>
              <a:rPr sz="650" spc="30" dirty="0">
                <a:latin typeface="Microsoft Sans Serif"/>
                <a:cs typeface="Microsoft Sans Serif"/>
              </a:rPr>
              <a:t>o </a:t>
            </a:r>
            <a:r>
              <a:rPr sz="650" spc="25" dirty="0">
                <a:latin typeface="Microsoft Sans Serif"/>
                <a:cs typeface="Microsoft Sans Serif"/>
              </a:rPr>
              <a:t>mal </a:t>
            </a:r>
            <a:r>
              <a:rPr sz="650" spc="30" dirty="0">
                <a:latin typeface="Microsoft Sans Serif"/>
                <a:cs typeface="Microsoft Sans Serif"/>
              </a:rPr>
              <a:t> funcionamiento </a:t>
            </a:r>
            <a:r>
              <a:rPr sz="650" spc="20" dirty="0">
                <a:latin typeface="Microsoft Sans Serif"/>
                <a:cs typeface="Microsoft Sans Serif"/>
              </a:rPr>
              <a:t>del </a:t>
            </a:r>
            <a:r>
              <a:rPr sz="650" spc="15" dirty="0">
                <a:latin typeface="Microsoft Sans Serif"/>
                <a:cs typeface="Microsoft Sans Serif"/>
              </a:rPr>
              <a:t>sistema </a:t>
            </a:r>
            <a:r>
              <a:rPr sz="650" spc="20" dirty="0">
                <a:latin typeface="Microsoft Sans Serif"/>
                <a:cs typeface="Microsoft Sans Serif"/>
              </a:rPr>
              <a:t>de </a:t>
            </a:r>
            <a:r>
              <a:rPr sz="650" spc="10" dirty="0">
                <a:latin typeface="Microsoft Sans Serif"/>
                <a:cs typeface="Microsoft Sans Serif"/>
              </a:rPr>
              <a:t>excitación. </a:t>
            </a:r>
            <a:r>
              <a:rPr sz="650" spc="-15" dirty="0">
                <a:latin typeface="Microsoft Sans Serif"/>
                <a:cs typeface="Microsoft Sans Serif"/>
              </a:rPr>
              <a:t>Las </a:t>
            </a:r>
            <a:r>
              <a:rPr sz="650" spc="5" dirty="0">
                <a:latin typeface="Microsoft Sans Serif"/>
                <a:cs typeface="Microsoft Sans Serif"/>
              </a:rPr>
              <a:t>capacidades </a:t>
            </a:r>
            <a:r>
              <a:rPr sz="650" spc="20" dirty="0">
                <a:latin typeface="Microsoft Sans Serif"/>
                <a:cs typeface="Microsoft Sans Serif"/>
              </a:rPr>
              <a:t>de </a:t>
            </a:r>
            <a:r>
              <a:rPr sz="650" spc="35" dirty="0">
                <a:latin typeface="Microsoft Sans Serif"/>
                <a:cs typeface="Microsoft Sans Serif"/>
              </a:rPr>
              <a:t>tiempo </a:t>
            </a:r>
            <a:r>
              <a:rPr sz="650" spc="30" dirty="0">
                <a:latin typeface="Microsoft Sans Serif"/>
                <a:cs typeface="Microsoft Sans Serif"/>
              </a:rPr>
              <a:t>corto </a:t>
            </a:r>
            <a:r>
              <a:rPr sz="650" spc="20" dirty="0">
                <a:latin typeface="Microsoft Sans Serif"/>
                <a:cs typeface="Microsoft Sans Serif"/>
              </a:rPr>
              <a:t>del </a:t>
            </a:r>
            <a:r>
              <a:rPr sz="650" spc="25" dirty="0">
                <a:latin typeface="Microsoft Sans Serif"/>
                <a:cs typeface="Microsoft Sans Serif"/>
              </a:rPr>
              <a:t> </a:t>
            </a:r>
            <a:r>
              <a:rPr sz="650" spc="20" dirty="0">
                <a:latin typeface="Microsoft Sans Serif"/>
                <a:cs typeface="Microsoft Sans Serif"/>
              </a:rPr>
              <a:t>devanado</a:t>
            </a:r>
            <a:r>
              <a:rPr sz="650" spc="-5" dirty="0">
                <a:latin typeface="Microsoft Sans Serif"/>
                <a:cs typeface="Microsoft Sans Serif"/>
              </a:rPr>
              <a:t> </a:t>
            </a:r>
            <a:r>
              <a:rPr sz="650" spc="20" dirty="0">
                <a:latin typeface="Microsoft Sans Serif"/>
                <a:cs typeface="Microsoft Sans Serif"/>
              </a:rPr>
              <a:t>de</a:t>
            </a:r>
            <a:r>
              <a:rPr sz="650" spc="-5" dirty="0">
                <a:latin typeface="Microsoft Sans Serif"/>
                <a:cs typeface="Microsoft Sans Serif"/>
              </a:rPr>
              <a:t> </a:t>
            </a:r>
            <a:r>
              <a:rPr sz="650" spc="25" dirty="0">
                <a:latin typeface="Microsoft Sans Serif"/>
                <a:cs typeface="Microsoft Sans Serif"/>
              </a:rPr>
              <a:t>campo</a:t>
            </a:r>
            <a:r>
              <a:rPr sz="650" spc="-5" dirty="0">
                <a:latin typeface="Microsoft Sans Serif"/>
                <a:cs typeface="Microsoft Sans Serif"/>
              </a:rPr>
              <a:t> </a:t>
            </a:r>
            <a:r>
              <a:rPr sz="650" spc="20" dirty="0">
                <a:latin typeface="Microsoft Sans Serif"/>
                <a:cs typeface="Microsoft Sans Serif"/>
              </a:rPr>
              <a:t>definidas</a:t>
            </a:r>
            <a:r>
              <a:rPr sz="650" dirty="0">
                <a:latin typeface="Microsoft Sans Serif"/>
                <a:cs typeface="Microsoft Sans Serif"/>
              </a:rPr>
              <a:t> </a:t>
            </a:r>
            <a:r>
              <a:rPr sz="650" spc="20" dirty="0">
                <a:latin typeface="Microsoft Sans Serif"/>
                <a:cs typeface="Microsoft Sans Serif"/>
              </a:rPr>
              <a:t>en</a:t>
            </a:r>
            <a:r>
              <a:rPr sz="650" spc="-5" dirty="0">
                <a:latin typeface="Microsoft Sans Serif"/>
                <a:cs typeface="Microsoft Sans Serif"/>
              </a:rPr>
              <a:t> </a:t>
            </a:r>
            <a:r>
              <a:rPr sz="650" spc="25" dirty="0">
                <a:latin typeface="Microsoft Sans Serif"/>
                <a:cs typeface="Microsoft Sans Serif"/>
              </a:rPr>
              <a:t>[2]</a:t>
            </a:r>
            <a:r>
              <a:rPr sz="650" spc="-5" dirty="0">
                <a:latin typeface="Microsoft Sans Serif"/>
                <a:cs typeface="Microsoft Sans Serif"/>
              </a:rPr>
              <a:t> se </a:t>
            </a:r>
            <a:r>
              <a:rPr sz="650" spc="30" dirty="0">
                <a:latin typeface="Microsoft Sans Serif"/>
                <a:cs typeface="Microsoft Sans Serif"/>
              </a:rPr>
              <a:t>muestran</a:t>
            </a:r>
            <a:r>
              <a:rPr sz="650" dirty="0">
                <a:latin typeface="Microsoft Sans Serif"/>
                <a:cs typeface="Microsoft Sans Serif"/>
              </a:rPr>
              <a:t> </a:t>
            </a:r>
            <a:r>
              <a:rPr sz="650" spc="20" dirty="0">
                <a:latin typeface="Microsoft Sans Serif"/>
                <a:cs typeface="Microsoft Sans Serif"/>
              </a:rPr>
              <a:t>en</a:t>
            </a:r>
            <a:r>
              <a:rPr sz="650" spc="-5" dirty="0">
                <a:latin typeface="Microsoft Sans Serif"/>
                <a:cs typeface="Microsoft Sans Serif"/>
              </a:rPr>
              <a:t> </a:t>
            </a:r>
            <a:r>
              <a:rPr sz="650" spc="10" dirty="0">
                <a:latin typeface="Microsoft Sans Serif"/>
                <a:cs typeface="Microsoft Sans Serif"/>
              </a:rPr>
              <a:t>la</a:t>
            </a:r>
            <a:r>
              <a:rPr sz="650" spc="-5" dirty="0">
                <a:latin typeface="Microsoft Sans Serif"/>
                <a:cs typeface="Microsoft Sans Serif"/>
              </a:rPr>
              <a:t> Fig. </a:t>
            </a:r>
            <a:r>
              <a:rPr sz="650" dirty="0">
                <a:latin typeface="Microsoft Sans Serif"/>
                <a:cs typeface="Microsoft Sans Serif"/>
              </a:rPr>
              <a:t>6, </a:t>
            </a:r>
            <a:r>
              <a:rPr sz="650" spc="25" dirty="0">
                <a:latin typeface="Microsoft Sans Serif"/>
                <a:cs typeface="Microsoft Sans Serif"/>
              </a:rPr>
              <a:t>que</a:t>
            </a:r>
            <a:r>
              <a:rPr sz="650" spc="-5" dirty="0">
                <a:latin typeface="Microsoft Sans Serif"/>
                <a:cs typeface="Microsoft Sans Serif"/>
              </a:rPr>
              <a:t> </a:t>
            </a:r>
            <a:r>
              <a:rPr sz="650" spc="25" dirty="0">
                <a:latin typeface="Microsoft Sans Serif"/>
                <a:cs typeface="Microsoft Sans Serif"/>
              </a:rPr>
              <a:t>muestra</a:t>
            </a:r>
            <a:r>
              <a:rPr sz="650" spc="-5" dirty="0">
                <a:latin typeface="Microsoft Sans Serif"/>
                <a:cs typeface="Microsoft Sans Serif"/>
              </a:rPr>
              <a:t> </a:t>
            </a:r>
            <a:r>
              <a:rPr sz="650" spc="25" dirty="0">
                <a:latin typeface="Microsoft Sans Serif"/>
                <a:cs typeface="Microsoft Sans Serif"/>
              </a:rPr>
              <a:t>que</a:t>
            </a:r>
            <a:r>
              <a:rPr sz="650" spc="-5" dirty="0">
                <a:latin typeface="Microsoft Sans Serif"/>
                <a:cs typeface="Microsoft Sans Serif"/>
              </a:rPr>
              <a:t> </a:t>
            </a:r>
            <a:r>
              <a:rPr sz="650" dirty="0">
                <a:latin typeface="Microsoft Sans Serif"/>
                <a:cs typeface="Microsoft Sans Serif"/>
              </a:rPr>
              <a:t>las </a:t>
            </a:r>
            <a:r>
              <a:rPr sz="650" spc="-155" dirty="0">
                <a:latin typeface="Microsoft Sans Serif"/>
                <a:cs typeface="Microsoft Sans Serif"/>
              </a:rPr>
              <a:t> </a:t>
            </a:r>
            <a:r>
              <a:rPr sz="650" spc="30" dirty="0">
                <a:latin typeface="Microsoft Sans Serif"/>
                <a:cs typeface="Microsoft Sans Serif"/>
              </a:rPr>
              <a:t>temperaturas </a:t>
            </a:r>
            <a:r>
              <a:rPr sz="650" spc="20" dirty="0">
                <a:latin typeface="Microsoft Sans Serif"/>
                <a:cs typeface="Microsoft Sans Serif"/>
              </a:rPr>
              <a:t>del devanado del </a:t>
            </a:r>
            <a:r>
              <a:rPr sz="650" spc="40" dirty="0">
                <a:latin typeface="Microsoft Sans Serif"/>
                <a:cs typeface="Microsoft Sans Serif"/>
              </a:rPr>
              <a:t>rotor </a:t>
            </a:r>
            <a:r>
              <a:rPr sz="650" spc="20" dirty="0">
                <a:latin typeface="Microsoft Sans Serif"/>
                <a:cs typeface="Microsoft Sans Serif"/>
              </a:rPr>
              <a:t>en </a:t>
            </a:r>
            <a:r>
              <a:rPr sz="650" spc="5" dirty="0">
                <a:latin typeface="Microsoft Sans Serif"/>
                <a:cs typeface="Microsoft Sans Serif"/>
              </a:rPr>
              <a:t>estas </a:t>
            </a:r>
            <a:r>
              <a:rPr sz="650" spc="15" dirty="0">
                <a:latin typeface="Microsoft Sans Serif"/>
                <a:cs typeface="Microsoft Sans Serif"/>
              </a:rPr>
              <a:t>condiciones excederán </a:t>
            </a:r>
            <a:r>
              <a:rPr sz="650" spc="10" dirty="0">
                <a:latin typeface="Microsoft Sans Serif"/>
                <a:cs typeface="Microsoft Sans Serif"/>
              </a:rPr>
              <a:t>los valores </a:t>
            </a:r>
            <a:r>
              <a:rPr sz="650" spc="15" dirty="0">
                <a:latin typeface="Microsoft Sans Serif"/>
                <a:cs typeface="Microsoft Sans Serif"/>
              </a:rPr>
              <a:t> </a:t>
            </a:r>
            <a:r>
              <a:rPr sz="650" spc="20" dirty="0">
                <a:latin typeface="Microsoft Sans Serif"/>
                <a:cs typeface="Microsoft Sans Serif"/>
              </a:rPr>
              <a:t>de</a:t>
            </a:r>
            <a:r>
              <a:rPr sz="650" spc="-5" dirty="0">
                <a:latin typeface="Microsoft Sans Serif"/>
                <a:cs typeface="Microsoft Sans Serif"/>
              </a:rPr>
              <a:t> </a:t>
            </a:r>
            <a:r>
              <a:rPr sz="650" spc="15" dirty="0">
                <a:latin typeface="Microsoft Sans Serif"/>
                <a:cs typeface="Microsoft Sans Serif"/>
              </a:rPr>
              <a:t>carga</a:t>
            </a:r>
            <a:r>
              <a:rPr sz="650" dirty="0">
                <a:latin typeface="Microsoft Sans Serif"/>
                <a:cs typeface="Microsoft Sans Serif"/>
              </a:rPr>
              <a:t> </a:t>
            </a:r>
            <a:r>
              <a:rPr sz="650" spc="25" dirty="0">
                <a:latin typeface="Microsoft Sans Serif"/>
                <a:cs typeface="Microsoft Sans Serif"/>
              </a:rPr>
              <a:t>nominal.</a:t>
            </a:r>
            <a:r>
              <a:rPr sz="650" dirty="0">
                <a:latin typeface="Microsoft Sans Serif"/>
                <a:cs typeface="Microsoft Sans Serif"/>
              </a:rPr>
              <a:t> </a:t>
            </a:r>
            <a:r>
              <a:rPr sz="650" spc="-10" dirty="0">
                <a:latin typeface="Microsoft Sans Serif"/>
                <a:cs typeface="Microsoft Sans Serif"/>
              </a:rPr>
              <a:t>La</a:t>
            </a:r>
            <a:r>
              <a:rPr sz="650" dirty="0">
                <a:latin typeface="Microsoft Sans Serif"/>
                <a:cs typeface="Microsoft Sans Serif"/>
              </a:rPr>
              <a:t> </a:t>
            </a:r>
            <a:r>
              <a:rPr sz="650" spc="20" dirty="0">
                <a:latin typeface="Microsoft Sans Serif"/>
                <a:cs typeface="Microsoft Sans Serif"/>
              </a:rPr>
              <a:t>referencia</a:t>
            </a:r>
            <a:r>
              <a:rPr sz="650" dirty="0">
                <a:latin typeface="Microsoft Sans Serif"/>
                <a:cs typeface="Microsoft Sans Serif"/>
              </a:rPr>
              <a:t> </a:t>
            </a:r>
            <a:r>
              <a:rPr sz="650" spc="25" dirty="0">
                <a:latin typeface="Microsoft Sans Serif"/>
                <a:cs typeface="Microsoft Sans Serif"/>
              </a:rPr>
              <a:t>[3]</a:t>
            </a:r>
            <a:r>
              <a:rPr sz="650" spc="-5" dirty="0">
                <a:latin typeface="Microsoft Sans Serif"/>
                <a:cs typeface="Microsoft Sans Serif"/>
              </a:rPr>
              <a:t> </a:t>
            </a:r>
            <a:r>
              <a:rPr sz="650" spc="20" dirty="0">
                <a:latin typeface="Microsoft Sans Serif"/>
                <a:cs typeface="Microsoft Sans Serif"/>
              </a:rPr>
              <a:t>supone</a:t>
            </a:r>
            <a:r>
              <a:rPr sz="650" dirty="0">
                <a:latin typeface="Microsoft Sans Serif"/>
                <a:cs typeface="Microsoft Sans Serif"/>
              </a:rPr>
              <a:t> </a:t>
            </a:r>
            <a:r>
              <a:rPr sz="650" spc="40" dirty="0">
                <a:latin typeface="Microsoft Sans Serif"/>
                <a:cs typeface="Microsoft Sans Serif"/>
              </a:rPr>
              <a:t>un</a:t>
            </a:r>
            <a:r>
              <a:rPr sz="650" dirty="0">
                <a:latin typeface="Microsoft Sans Serif"/>
                <a:cs typeface="Microsoft Sans Serif"/>
              </a:rPr>
              <a:t> </a:t>
            </a:r>
            <a:r>
              <a:rPr sz="650" spc="30" dirty="0">
                <a:latin typeface="Microsoft Sans Serif"/>
                <a:cs typeface="Microsoft Sans Serif"/>
              </a:rPr>
              <a:t>máximo</a:t>
            </a:r>
            <a:r>
              <a:rPr sz="650" dirty="0">
                <a:latin typeface="Microsoft Sans Serif"/>
                <a:cs typeface="Microsoft Sans Serif"/>
              </a:rPr>
              <a:t> </a:t>
            </a:r>
            <a:r>
              <a:rPr sz="650" spc="20" dirty="0">
                <a:latin typeface="Microsoft Sans Serif"/>
                <a:cs typeface="Microsoft Sans Serif"/>
              </a:rPr>
              <a:t>de</a:t>
            </a:r>
            <a:r>
              <a:rPr sz="650" dirty="0">
                <a:latin typeface="Microsoft Sans Serif"/>
                <a:cs typeface="Microsoft Sans Serif"/>
              </a:rPr>
              <a:t> </a:t>
            </a:r>
            <a:r>
              <a:rPr sz="650" spc="15" dirty="0">
                <a:latin typeface="Microsoft Sans Serif"/>
                <a:cs typeface="Microsoft Sans Serif"/>
              </a:rPr>
              <a:t>dos</a:t>
            </a:r>
            <a:r>
              <a:rPr sz="650" dirty="0">
                <a:latin typeface="Microsoft Sans Serif"/>
                <a:cs typeface="Microsoft Sans Serif"/>
              </a:rPr>
              <a:t> </a:t>
            </a:r>
            <a:r>
              <a:rPr sz="650" spc="15" dirty="0">
                <a:latin typeface="Microsoft Sans Serif"/>
                <a:cs typeface="Microsoft Sans Serif"/>
              </a:rPr>
              <a:t>operaciones</a:t>
            </a:r>
            <a:r>
              <a:rPr sz="650" spc="-5" dirty="0">
                <a:latin typeface="Microsoft Sans Serif"/>
                <a:cs typeface="Microsoft Sans Serif"/>
              </a:rPr>
              <a:t> </a:t>
            </a:r>
            <a:r>
              <a:rPr sz="650" spc="20" dirty="0">
                <a:latin typeface="Microsoft Sans Serif"/>
                <a:cs typeface="Microsoft Sans Serif"/>
              </a:rPr>
              <a:t>de</a:t>
            </a:r>
            <a:r>
              <a:rPr sz="650" dirty="0">
                <a:latin typeface="Microsoft Sans Serif"/>
                <a:cs typeface="Microsoft Sans Serif"/>
              </a:rPr>
              <a:t> </a:t>
            </a:r>
            <a:r>
              <a:rPr sz="650" spc="10" dirty="0">
                <a:latin typeface="Microsoft Sans Serif"/>
                <a:cs typeface="Microsoft Sans Serif"/>
              </a:rPr>
              <a:t>este </a:t>
            </a:r>
            <a:r>
              <a:rPr sz="650" spc="-155" dirty="0">
                <a:latin typeface="Microsoft Sans Serif"/>
                <a:cs typeface="Microsoft Sans Serif"/>
              </a:rPr>
              <a:t> </a:t>
            </a:r>
            <a:r>
              <a:rPr sz="650" spc="35" dirty="0">
                <a:latin typeface="Microsoft Sans Serif"/>
                <a:cs typeface="Microsoft Sans Serif"/>
              </a:rPr>
              <a:t>tipo</a:t>
            </a:r>
            <a:r>
              <a:rPr sz="650" spc="-10" dirty="0">
                <a:latin typeface="Microsoft Sans Serif"/>
                <a:cs typeface="Microsoft Sans Serif"/>
              </a:rPr>
              <a:t> </a:t>
            </a:r>
            <a:r>
              <a:rPr sz="650" spc="40" dirty="0">
                <a:latin typeface="Microsoft Sans Serif"/>
                <a:cs typeface="Microsoft Sans Serif"/>
              </a:rPr>
              <a:t>por</a:t>
            </a:r>
            <a:r>
              <a:rPr sz="650" spc="-5" dirty="0">
                <a:latin typeface="Microsoft Sans Serif"/>
                <a:cs typeface="Microsoft Sans Serif"/>
              </a:rPr>
              <a:t> </a:t>
            </a:r>
            <a:r>
              <a:rPr sz="650" spc="15" dirty="0">
                <a:latin typeface="Microsoft Sans Serif"/>
                <a:cs typeface="Microsoft Sans Serif"/>
              </a:rPr>
              <a:t>año.</a:t>
            </a:r>
            <a:endParaRPr sz="650">
              <a:latin typeface="Microsoft Sans Serif"/>
              <a:cs typeface="Microsoft Sans Serif"/>
            </a:endParaRPr>
          </a:p>
        </p:txBody>
      </p:sp>
      <p:sp>
        <p:nvSpPr>
          <p:cNvPr id="49" name="object 49"/>
          <p:cNvSpPr txBox="1"/>
          <p:nvPr/>
        </p:nvSpPr>
        <p:spPr>
          <a:xfrm>
            <a:off x="2235550" y="2644883"/>
            <a:ext cx="895461" cy="220573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algn="ctr">
              <a:lnSpc>
                <a:spcPct val="100000"/>
              </a:lnSpc>
              <a:spcBef>
                <a:spcPts val="100"/>
              </a:spcBef>
            </a:pPr>
            <a:r>
              <a:rPr sz="650" spc="25" dirty="0">
                <a:latin typeface="Microsoft Sans Serif"/>
                <a:cs typeface="Microsoft Sans Serif"/>
              </a:rPr>
              <a:t>Protector</a:t>
            </a:r>
            <a:endParaRPr sz="650">
              <a:latin typeface="Microsoft Sans Serif"/>
              <a:cs typeface="Microsoft Sans Serif"/>
            </a:endParaRPr>
          </a:p>
          <a:p>
            <a:pPr marR="9525" algn="ctr">
              <a:lnSpc>
                <a:spcPct val="100000"/>
              </a:lnSpc>
              <a:spcBef>
                <a:spcPts val="10"/>
              </a:spcBef>
            </a:pPr>
            <a:r>
              <a:rPr sz="700" spc="-10" dirty="0">
                <a:latin typeface="Microsoft Sans Serif"/>
                <a:cs typeface="Microsoft Sans Serif"/>
              </a:rPr>
              <a:t>Relé</a:t>
            </a:r>
            <a:endParaRPr sz="700">
              <a:latin typeface="Microsoft Sans Serif"/>
              <a:cs typeface="Microsoft Sans Serif"/>
            </a:endParaRPr>
          </a:p>
        </p:txBody>
      </p:sp>
      <p:sp>
        <p:nvSpPr>
          <p:cNvPr id="50" name="object 50"/>
          <p:cNvSpPr txBox="1"/>
          <p:nvPr/>
        </p:nvSpPr>
        <p:spPr>
          <a:xfrm>
            <a:off x="9527825" y="2742178"/>
            <a:ext cx="410481" cy="120546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sz="700" spc="10" dirty="0">
                <a:latin typeface="Microsoft Sans Serif"/>
                <a:cs typeface="Microsoft Sans Serif"/>
              </a:rPr>
              <a:t>250</a:t>
            </a:r>
            <a:endParaRPr sz="700">
              <a:latin typeface="Microsoft Sans Serif"/>
              <a:cs typeface="Microsoft Sans Serif"/>
            </a:endParaRPr>
          </a:p>
        </p:txBody>
      </p:sp>
      <p:sp>
        <p:nvSpPr>
          <p:cNvPr id="51" name="object 51"/>
          <p:cNvSpPr txBox="1"/>
          <p:nvPr/>
        </p:nvSpPr>
        <p:spPr>
          <a:xfrm>
            <a:off x="12283431" y="2839730"/>
            <a:ext cx="3280924" cy="218008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4604" algn="ctr">
              <a:lnSpc>
                <a:spcPts val="835"/>
              </a:lnSpc>
              <a:spcBef>
                <a:spcPts val="100"/>
              </a:spcBef>
            </a:pPr>
            <a:r>
              <a:rPr sz="700" spc="10" dirty="0">
                <a:latin typeface="Microsoft Sans Serif"/>
                <a:cs typeface="Microsoft Sans Serif"/>
              </a:rPr>
              <a:t>cili</a:t>
            </a:r>
            <a:r>
              <a:rPr sz="700" spc="85" dirty="0">
                <a:latin typeface="Microsoft Sans Serif"/>
                <a:cs typeface="Microsoft Sans Serif"/>
              </a:rPr>
              <a:t> </a:t>
            </a:r>
            <a:r>
              <a:rPr sz="600" spc="20" dirty="0">
                <a:latin typeface="Microsoft Sans Serif"/>
                <a:cs typeface="Microsoft Sans Serif"/>
              </a:rPr>
              <a:t>ndri</a:t>
            </a:r>
            <a:r>
              <a:rPr sz="600" spc="95" dirty="0">
                <a:latin typeface="Microsoft Sans Serif"/>
                <a:cs typeface="Microsoft Sans Serif"/>
              </a:rPr>
              <a:t>c</a:t>
            </a:r>
            <a:r>
              <a:rPr sz="650" spc="5" dirty="0">
                <a:latin typeface="Microsoft Sans Serif"/>
                <a:cs typeface="Microsoft Sans Serif"/>
              </a:rPr>
              <a:t>al-</a:t>
            </a:r>
            <a:r>
              <a:rPr sz="650" spc="40" dirty="0">
                <a:latin typeface="Microsoft Sans Serif"/>
                <a:cs typeface="Microsoft Sans Serif"/>
              </a:rPr>
              <a:t>ro</a:t>
            </a:r>
            <a:r>
              <a:rPr sz="650" dirty="0">
                <a:latin typeface="Microsoft Sans Serif"/>
                <a:cs typeface="Microsoft Sans Serif"/>
              </a:rPr>
              <a:t> </a:t>
            </a:r>
            <a:r>
              <a:rPr sz="650" spc="-75" dirty="0">
                <a:latin typeface="Microsoft Sans Serif"/>
                <a:cs typeface="Microsoft Sans Serif"/>
              </a:rPr>
              <a:t> </a:t>
            </a:r>
            <a:r>
              <a:rPr sz="300" spc="5" dirty="0">
                <a:latin typeface="Microsoft Sans Serif"/>
                <a:cs typeface="Microsoft Sans Serif"/>
              </a:rPr>
              <a:t>colina</a:t>
            </a:r>
            <a:r>
              <a:rPr sz="300" dirty="0">
                <a:latin typeface="Microsoft Sans Serif"/>
                <a:cs typeface="Microsoft Sans Serif"/>
              </a:rPr>
              <a:t>  </a:t>
            </a:r>
            <a:r>
              <a:rPr sz="300" spc="-25" dirty="0">
                <a:latin typeface="Microsoft Sans Serif"/>
                <a:cs typeface="Microsoft Sans Serif"/>
              </a:rPr>
              <a:t>GR</a:t>
            </a:r>
            <a:r>
              <a:rPr sz="300" spc="-70" dirty="0">
                <a:latin typeface="Microsoft Sans Serif"/>
                <a:cs typeface="Microsoft Sans Serif"/>
              </a:rPr>
              <a:t>A</a:t>
            </a:r>
            <a:r>
              <a:rPr sz="700" spc="-335" dirty="0">
                <a:latin typeface="Microsoft Sans Serif"/>
                <a:cs typeface="Microsoft Sans Serif"/>
              </a:rPr>
              <a:t>e</a:t>
            </a:r>
            <a:r>
              <a:rPr sz="300" spc="20" dirty="0">
                <a:latin typeface="Microsoft Sans Serif"/>
                <a:cs typeface="Microsoft Sans Serif"/>
              </a:rPr>
              <a:t>M</a:t>
            </a:r>
            <a:r>
              <a:rPr sz="300" spc="-170" dirty="0">
                <a:latin typeface="Microsoft Sans Serif"/>
                <a:cs typeface="Microsoft Sans Serif"/>
              </a:rPr>
              <a:t>O</a:t>
            </a:r>
            <a:r>
              <a:rPr sz="700" spc="20" dirty="0">
                <a:latin typeface="Microsoft Sans Serif"/>
                <a:cs typeface="Microsoft Sans Serif"/>
              </a:rPr>
              <a:t>ne</a:t>
            </a:r>
            <a:r>
              <a:rPr sz="700" spc="-80" dirty="0">
                <a:latin typeface="Microsoft Sans Serif"/>
                <a:cs typeface="Microsoft Sans Serif"/>
              </a:rPr>
              <a:t>r</a:t>
            </a:r>
            <a:r>
              <a:rPr sz="500" spc="15" dirty="0">
                <a:latin typeface="Microsoft Sans Serif"/>
                <a:cs typeface="Microsoft Sans Serif"/>
              </a:rPr>
              <a:t>actor</a:t>
            </a:r>
            <a:endParaRPr sz="500">
              <a:latin typeface="Microsoft Sans Serif"/>
              <a:cs typeface="Microsoft Sans Serif"/>
            </a:endParaRPr>
          </a:p>
          <a:p>
            <a:pPr algn="ctr">
              <a:lnSpc>
                <a:spcPts val="835"/>
              </a:lnSpc>
            </a:pPr>
            <a:r>
              <a:rPr sz="700" spc="10" dirty="0">
                <a:latin typeface="Microsoft Sans Serif"/>
                <a:cs typeface="Microsoft Sans Serif"/>
              </a:rPr>
              <a:t>s</a:t>
            </a:r>
            <a:r>
              <a:rPr sz="700" spc="75" dirty="0">
                <a:latin typeface="Microsoft Sans Serif"/>
                <a:cs typeface="Microsoft Sans Serif"/>
              </a:rPr>
              <a:t>h</a:t>
            </a:r>
            <a:r>
              <a:rPr sz="700" spc="5" dirty="0">
                <a:latin typeface="Microsoft Sans Serif"/>
                <a:cs typeface="Microsoft Sans Serif"/>
              </a:rPr>
              <a:t>o</a:t>
            </a:r>
            <a:r>
              <a:rPr sz="600" spc="-185" dirty="0">
                <a:latin typeface="Microsoft Sans Serif"/>
                <a:cs typeface="Microsoft Sans Serif"/>
              </a:rPr>
              <a:t>r</a:t>
            </a:r>
            <a:r>
              <a:rPr sz="700" spc="-170" dirty="0">
                <a:latin typeface="Microsoft Sans Serif"/>
                <a:cs typeface="Microsoft Sans Serif"/>
              </a:rPr>
              <a:t>h</a:t>
            </a:r>
            <a:r>
              <a:rPr sz="600" spc="20" dirty="0">
                <a:latin typeface="Microsoft Sans Serif"/>
                <a:cs typeface="Microsoft Sans Serif"/>
              </a:rPr>
              <a:t>t-</a:t>
            </a:r>
            <a:r>
              <a:rPr sz="600" spc="-10" dirty="0">
                <a:latin typeface="Microsoft Sans Serif"/>
                <a:cs typeface="Microsoft Sans Serif"/>
              </a:rPr>
              <a:t>Ti</a:t>
            </a:r>
            <a:r>
              <a:rPr sz="600" spc="-70" dirty="0">
                <a:latin typeface="Microsoft Sans Serif"/>
                <a:cs typeface="Microsoft Sans Serif"/>
              </a:rPr>
              <a:t> </a:t>
            </a:r>
            <a:r>
              <a:rPr sz="700" spc="20" dirty="0">
                <a:latin typeface="Microsoft Sans Serif"/>
                <a:cs typeface="Microsoft Sans Serif"/>
              </a:rPr>
              <a:t>yo</a:t>
            </a:r>
            <a:r>
              <a:rPr sz="700" spc="-5" dirty="0">
                <a:latin typeface="Microsoft Sans Serif"/>
                <a:cs typeface="Microsoft Sans Serif"/>
              </a:rPr>
              <a:t> </a:t>
            </a:r>
            <a:r>
              <a:rPr sz="700" spc="-65" dirty="0">
                <a:latin typeface="Microsoft Sans Serif"/>
                <a:cs typeface="Microsoft Sans Serif"/>
              </a:rPr>
              <a:t>F</a:t>
            </a:r>
            <a:r>
              <a:rPr sz="700" spc="60" dirty="0">
                <a:latin typeface="Microsoft Sans Serif"/>
                <a:cs typeface="Microsoft Sans Serif"/>
              </a:rPr>
              <a:t> </a:t>
            </a:r>
            <a:r>
              <a:rPr sz="300" spc="10" dirty="0">
                <a:latin typeface="Microsoft Sans Serif"/>
                <a:cs typeface="Microsoft Sans Serif"/>
              </a:rPr>
              <a:t>campo</a:t>
            </a:r>
            <a:r>
              <a:rPr sz="300" dirty="0">
                <a:latin typeface="Microsoft Sans Serif"/>
                <a:cs typeface="Microsoft Sans Serif"/>
              </a:rPr>
              <a:t>   </a:t>
            </a:r>
            <a:r>
              <a:rPr sz="300" spc="15" dirty="0">
                <a:latin typeface="Microsoft Sans Serif"/>
                <a:cs typeface="Microsoft Sans Serif"/>
              </a:rPr>
              <a:t> </a:t>
            </a:r>
            <a:r>
              <a:rPr sz="700" spc="55" dirty="0">
                <a:latin typeface="Microsoft Sans Serif"/>
                <a:cs typeface="Microsoft Sans Serif"/>
              </a:rPr>
              <a:t>t</a:t>
            </a:r>
            <a:r>
              <a:rPr sz="700" spc="-25" dirty="0">
                <a:latin typeface="Microsoft Sans Serif"/>
                <a:cs typeface="Microsoft Sans Serif"/>
              </a:rPr>
              <a:t> </a:t>
            </a:r>
            <a:r>
              <a:rPr sz="700" spc="10" dirty="0">
                <a:latin typeface="Microsoft Sans Serif"/>
                <a:cs typeface="Microsoft Sans Serif"/>
              </a:rPr>
              <a:t>su</a:t>
            </a:r>
            <a:r>
              <a:rPr sz="700" spc="40" dirty="0">
                <a:latin typeface="Microsoft Sans Serif"/>
                <a:cs typeface="Microsoft Sans Serif"/>
              </a:rPr>
              <a:t> </a:t>
            </a:r>
            <a:r>
              <a:rPr sz="300" spc="15" dirty="0">
                <a:latin typeface="Microsoft Sans Serif"/>
                <a:cs typeface="Microsoft Sans Serif"/>
              </a:rPr>
              <a:t>met</a:t>
            </a:r>
            <a:r>
              <a:rPr sz="300" spc="-90" dirty="0">
                <a:latin typeface="Microsoft Sans Serif"/>
                <a:cs typeface="Microsoft Sans Serif"/>
              </a:rPr>
              <a:t>r</a:t>
            </a:r>
            <a:r>
              <a:rPr sz="700" spc="-290" dirty="0">
                <a:latin typeface="Microsoft Sans Serif"/>
                <a:cs typeface="Microsoft Sans Serif"/>
              </a:rPr>
              <a:t>a</a:t>
            </a:r>
            <a:r>
              <a:rPr sz="300" spc="10" dirty="0">
                <a:latin typeface="Microsoft Sans Serif"/>
                <a:cs typeface="Microsoft Sans Serif"/>
              </a:rPr>
              <a:t>o</a:t>
            </a:r>
            <a:r>
              <a:rPr sz="300" spc="20" dirty="0">
                <a:latin typeface="Microsoft Sans Serif"/>
                <a:cs typeface="Microsoft Sans Serif"/>
              </a:rPr>
              <a:t> </a:t>
            </a:r>
            <a:r>
              <a:rPr sz="700" spc="20" dirty="0">
                <a:latin typeface="Microsoft Sans Serif"/>
                <a:cs typeface="Microsoft Sans Serif"/>
              </a:rPr>
              <a:t>l</a:t>
            </a:r>
            <a:r>
              <a:rPr sz="700" spc="-5" dirty="0">
                <a:latin typeface="Microsoft Sans Serif"/>
                <a:cs typeface="Microsoft Sans Serif"/>
              </a:rPr>
              <a:t> </a:t>
            </a:r>
            <a:r>
              <a:rPr sz="700" spc="-25" dirty="0">
                <a:latin typeface="Microsoft Sans Serif"/>
                <a:cs typeface="Microsoft Sans Serif"/>
              </a:rPr>
              <a:t>C</a:t>
            </a:r>
            <a:r>
              <a:rPr sz="700" spc="20" dirty="0">
                <a:latin typeface="Microsoft Sans Serif"/>
                <a:cs typeface="Microsoft Sans Serif"/>
              </a:rPr>
              <a:t>apa</a:t>
            </a:r>
            <a:r>
              <a:rPr sz="700" spc="-70" dirty="0">
                <a:latin typeface="Microsoft Sans Serif"/>
                <a:cs typeface="Microsoft Sans Serif"/>
              </a:rPr>
              <a:t>b</a:t>
            </a:r>
            <a:r>
              <a:rPr sz="350" spc="10" dirty="0">
                <a:latin typeface="Microsoft Sans Serif"/>
                <a:cs typeface="Microsoft Sans Serif"/>
              </a:rPr>
              <a:t>ilidad</a:t>
            </a:r>
            <a:endParaRPr sz="350">
              <a:latin typeface="Microsoft Sans Serif"/>
              <a:cs typeface="Microsoft Sans Serif"/>
            </a:endParaRPr>
          </a:p>
        </p:txBody>
      </p:sp>
      <p:sp>
        <p:nvSpPr>
          <p:cNvPr id="52" name="object 52"/>
          <p:cNvSpPr txBox="1"/>
          <p:nvPr/>
        </p:nvSpPr>
        <p:spPr>
          <a:xfrm>
            <a:off x="2064966" y="2967227"/>
            <a:ext cx="1308864" cy="110927"/>
          </a:xfrm>
          <a:prstGeom prst="rect">
            <a:avLst/>
          </a:prstGeom>
          <a:ln w="9143">
            <a:solidFill>
              <a:srgbClr val="000000"/>
            </a:solidFill>
          </a:ln>
        </p:spPr>
        <p:txBody>
          <a:bodyPr vert="horz" wrap="square" lIns="0" tIns="26034" rIns="0" bIns="0" rtlCol="0">
            <a:spAutoFit/>
          </a:bodyPr>
          <a:lstStyle/>
          <a:p>
            <a:pPr marL="85090">
              <a:lnSpc>
                <a:spcPct val="100000"/>
              </a:lnSpc>
              <a:spcBef>
                <a:spcPts val="204"/>
              </a:spcBef>
            </a:pPr>
            <a:r>
              <a:rPr sz="550" spc="10" dirty="0">
                <a:latin typeface="Microsoft Sans Serif"/>
                <a:cs typeface="Microsoft Sans Serif"/>
              </a:rPr>
              <a:t>Procesador</a:t>
            </a:r>
            <a:endParaRPr sz="550">
              <a:latin typeface="Microsoft Sans Serif"/>
              <a:cs typeface="Microsoft Sans Serif"/>
            </a:endParaRPr>
          </a:p>
        </p:txBody>
      </p:sp>
      <p:sp>
        <p:nvSpPr>
          <p:cNvPr id="53" name="object 53"/>
          <p:cNvSpPr txBox="1"/>
          <p:nvPr/>
        </p:nvSpPr>
        <p:spPr>
          <a:xfrm>
            <a:off x="9562907" y="3065250"/>
            <a:ext cx="410481" cy="120546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sz="700" spc="10" dirty="0">
                <a:latin typeface="Microsoft Sans Serif"/>
                <a:cs typeface="Microsoft Sans Serif"/>
              </a:rPr>
              <a:t>200</a:t>
            </a:r>
            <a:endParaRPr sz="700">
              <a:latin typeface="Microsoft Sans Serif"/>
              <a:cs typeface="Microsoft Sans Serif"/>
            </a:endParaRPr>
          </a:p>
        </p:txBody>
      </p:sp>
      <p:sp>
        <p:nvSpPr>
          <p:cNvPr id="54" name="object 54"/>
          <p:cNvSpPr txBox="1"/>
          <p:nvPr/>
        </p:nvSpPr>
        <p:spPr>
          <a:xfrm>
            <a:off x="9562907" y="3382281"/>
            <a:ext cx="410481" cy="120546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sz="700" spc="10" dirty="0">
                <a:latin typeface="Microsoft Sans Serif"/>
                <a:cs typeface="Microsoft Sans Serif"/>
              </a:rPr>
              <a:t>150</a:t>
            </a:r>
            <a:endParaRPr sz="700">
              <a:latin typeface="Microsoft Sans Serif"/>
              <a:cs typeface="Microsoft Sans Serif"/>
            </a:endParaRPr>
          </a:p>
        </p:txBody>
      </p:sp>
      <p:sp>
        <p:nvSpPr>
          <p:cNvPr id="55" name="object 55"/>
          <p:cNvSpPr txBox="1"/>
          <p:nvPr/>
        </p:nvSpPr>
        <p:spPr>
          <a:xfrm>
            <a:off x="6912421" y="3432561"/>
            <a:ext cx="176755" cy="120546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sz="700" spc="-10" dirty="0">
                <a:latin typeface="Microsoft Sans Serif"/>
                <a:cs typeface="Microsoft Sans Serif"/>
              </a:rPr>
              <a:t>+</a:t>
            </a:r>
            <a:endParaRPr sz="700">
              <a:latin typeface="Microsoft Sans Serif"/>
              <a:cs typeface="Microsoft Sans Serif"/>
            </a:endParaRPr>
          </a:p>
        </p:txBody>
      </p:sp>
      <p:sp>
        <p:nvSpPr>
          <p:cNvPr id="56" name="object 56"/>
          <p:cNvSpPr txBox="1"/>
          <p:nvPr/>
        </p:nvSpPr>
        <p:spPr>
          <a:xfrm>
            <a:off x="1966799" y="3557778"/>
            <a:ext cx="1504609" cy="223778"/>
          </a:xfrm>
          <a:prstGeom prst="rect">
            <a:avLst/>
          </a:prstGeom>
          <a:ln w="9143">
            <a:solidFill>
              <a:srgbClr val="000000"/>
            </a:solidFill>
          </a:ln>
        </p:spPr>
        <p:txBody>
          <a:bodyPr vert="horz" wrap="square" lIns="0" tIns="48894" rIns="0" bIns="0" rtlCol="0">
            <a:spAutoFit/>
          </a:bodyPr>
          <a:lstStyle/>
          <a:p>
            <a:pPr marL="69850">
              <a:lnSpc>
                <a:spcPct val="100000"/>
              </a:lnSpc>
              <a:spcBef>
                <a:spcPts val="384"/>
              </a:spcBef>
            </a:pPr>
            <a:r>
              <a:rPr sz="450" spc="10" dirty="0">
                <a:latin typeface="Microsoft Sans Serif"/>
                <a:cs typeface="Microsoft Sans Serif"/>
              </a:rPr>
              <a:t>Terreno</a:t>
            </a:r>
            <a:r>
              <a:rPr sz="450" spc="-25" dirty="0">
                <a:latin typeface="Microsoft Sans Serif"/>
                <a:cs typeface="Microsoft Sans Serif"/>
              </a:rPr>
              <a:t> </a:t>
            </a:r>
            <a:r>
              <a:rPr sz="450" spc="15" dirty="0">
                <a:latin typeface="Microsoft Sans Serif"/>
                <a:cs typeface="Microsoft Sans Serif"/>
              </a:rPr>
              <a:t>de</a:t>
            </a:r>
            <a:r>
              <a:rPr sz="450" spc="-20" dirty="0">
                <a:latin typeface="Microsoft Sans Serif"/>
                <a:cs typeface="Microsoft Sans Serif"/>
              </a:rPr>
              <a:t> </a:t>
            </a:r>
            <a:r>
              <a:rPr sz="450" spc="15" dirty="0">
                <a:latin typeface="Microsoft Sans Serif"/>
                <a:cs typeface="Microsoft Sans Serif"/>
              </a:rPr>
              <a:t>campo</a:t>
            </a:r>
            <a:endParaRPr sz="450">
              <a:latin typeface="Microsoft Sans Serif"/>
              <a:cs typeface="Microsoft Sans Serif"/>
            </a:endParaRPr>
          </a:p>
          <a:p>
            <a:pPr marL="126364">
              <a:lnSpc>
                <a:spcPct val="100000"/>
              </a:lnSpc>
              <a:spcBef>
                <a:spcPts val="145"/>
              </a:spcBef>
            </a:pPr>
            <a:r>
              <a:rPr sz="600" spc="15" dirty="0">
                <a:latin typeface="Microsoft Sans Serif"/>
                <a:cs typeface="Microsoft Sans Serif"/>
              </a:rPr>
              <a:t>Proteccion</a:t>
            </a:r>
            <a:endParaRPr sz="600">
              <a:latin typeface="Microsoft Sans Serif"/>
              <a:cs typeface="Microsoft Sans Serif"/>
            </a:endParaRPr>
          </a:p>
        </p:txBody>
      </p:sp>
      <p:sp>
        <p:nvSpPr>
          <p:cNvPr id="57" name="object 57"/>
          <p:cNvSpPr txBox="1"/>
          <p:nvPr/>
        </p:nvSpPr>
        <p:spPr>
          <a:xfrm>
            <a:off x="3848298" y="3587736"/>
            <a:ext cx="777138" cy="227329"/>
          </a:xfrm>
          <a:prstGeom prst="rect">
            <a:avLst/>
          </a:prstGeom>
        </p:spPr>
        <p:txBody>
          <a:bodyPr vert="horz" wrap="square" lIns="0" tIns="20955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65"/>
              </a:spcBef>
            </a:pPr>
            <a:r>
              <a:rPr sz="550" spc="10" dirty="0">
                <a:latin typeface="Microsoft Sans Serif"/>
                <a:cs typeface="Microsoft Sans Serif"/>
              </a:rPr>
              <a:t>Inyección</a:t>
            </a:r>
            <a:endParaRPr sz="550">
              <a:latin typeface="Microsoft Sans Serif"/>
              <a:cs typeface="Microsoft Sans Serif"/>
            </a:endParaRPr>
          </a:p>
          <a:p>
            <a:pPr marL="53340">
              <a:lnSpc>
                <a:spcPct val="100000"/>
              </a:lnSpc>
              <a:spcBef>
                <a:spcPts val="80"/>
              </a:spcBef>
            </a:pPr>
            <a:r>
              <a:rPr sz="650" spc="-5" dirty="0">
                <a:latin typeface="Microsoft Sans Serif"/>
                <a:cs typeface="Microsoft Sans Serif"/>
              </a:rPr>
              <a:t>Señal</a:t>
            </a:r>
            <a:endParaRPr sz="650">
              <a:latin typeface="Microsoft Sans Serif"/>
              <a:cs typeface="Microsoft Sans Serif"/>
            </a:endParaRPr>
          </a:p>
        </p:txBody>
      </p:sp>
      <p:sp>
        <p:nvSpPr>
          <p:cNvPr id="58" name="object 58"/>
          <p:cNvSpPr txBox="1"/>
          <p:nvPr/>
        </p:nvSpPr>
        <p:spPr>
          <a:xfrm>
            <a:off x="7234947" y="3673062"/>
            <a:ext cx="579932" cy="188513"/>
          </a:xfrm>
          <a:prstGeom prst="rect">
            <a:avLst/>
          </a:prstGeom>
        </p:spPr>
        <p:txBody>
          <a:bodyPr vert="horz" wrap="square" lIns="0" tIns="24130" rIns="0" bIns="0" rtlCol="0">
            <a:spAutoFit/>
          </a:bodyPr>
          <a:lstStyle/>
          <a:p>
            <a:pPr marL="36830">
              <a:lnSpc>
                <a:spcPct val="100000"/>
              </a:lnSpc>
              <a:spcBef>
                <a:spcPts val="190"/>
              </a:spcBef>
            </a:pPr>
            <a:r>
              <a:rPr sz="300" spc="10" dirty="0">
                <a:latin typeface="Microsoft Sans Serif"/>
                <a:cs typeface="Microsoft Sans Serif"/>
              </a:rPr>
              <a:t>generación</a:t>
            </a:r>
            <a:endParaRPr sz="300">
              <a:latin typeface="Microsoft Sans Serif"/>
              <a:cs typeface="Microsoft Sans Serif"/>
            </a:endParaRPr>
          </a:p>
          <a:p>
            <a:pPr marL="12700">
              <a:lnSpc>
                <a:spcPct val="100000"/>
              </a:lnSpc>
              <a:spcBef>
                <a:spcPts val="180"/>
              </a:spcBef>
            </a:pPr>
            <a:r>
              <a:rPr sz="600" spc="15" dirty="0">
                <a:latin typeface="Microsoft Sans Serif"/>
                <a:cs typeface="Microsoft Sans Serif"/>
              </a:rPr>
              <a:t>Rotor</a:t>
            </a:r>
            <a:endParaRPr sz="600">
              <a:latin typeface="Microsoft Sans Serif"/>
              <a:cs typeface="Microsoft Sans Serif"/>
            </a:endParaRPr>
          </a:p>
        </p:txBody>
      </p:sp>
      <p:sp>
        <p:nvSpPr>
          <p:cNvPr id="59" name="object 59"/>
          <p:cNvSpPr txBox="1"/>
          <p:nvPr/>
        </p:nvSpPr>
        <p:spPr>
          <a:xfrm>
            <a:off x="9562907" y="3706855"/>
            <a:ext cx="410481" cy="120546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sz="700" spc="10" dirty="0">
                <a:latin typeface="Microsoft Sans Serif"/>
                <a:cs typeface="Microsoft Sans Serif"/>
              </a:rPr>
              <a:t>100</a:t>
            </a:r>
            <a:endParaRPr sz="700">
              <a:latin typeface="Microsoft Sans Serif"/>
              <a:cs typeface="Microsoft Sans Serif"/>
            </a:endParaRPr>
          </a:p>
        </p:txBody>
      </p:sp>
      <p:sp>
        <p:nvSpPr>
          <p:cNvPr id="60" name="object 60"/>
          <p:cNvSpPr txBox="1"/>
          <p:nvPr/>
        </p:nvSpPr>
        <p:spPr>
          <a:xfrm>
            <a:off x="2064966" y="3906012"/>
            <a:ext cx="1308864" cy="237244"/>
          </a:xfrm>
          <a:prstGeom prst="rect">
            <a:avLst/>
          </a:prstGeom>
          <a:ln w="9143">
            <a:solidFill>
              <a:srgbClr val="000000"/>
            </a:solidFill>
          </a:ln>
        </p:spPr>
        <p:txBody>
          <a:bodyPr vert="horz" wrap="square" lIns="0" tIns="31750" rIns="0" bIns="0" rtlCol="0">
            <a:spAutoFit/>
          </a:bodyPr>
          <a:lstStyle/>
          <a:p>
            <a:pPr marR="27940" algn="r">
              <a:lnSpc>
                <a:spcPct val="100000"/>
              </a:lnSpc>
              <a:spcBef>
                <a:spcPts val="250"/>
              </a:spcBef>
            </a:pPr>
            <a:r>
              <a:rPr sz="650" spc="5" dirty="0">
                <a:latin typeface="Microsoft Sans Serif"/>
                <a:cs typeface="Microsoft Sans Serif"/>
              </a:rPr>
              <a:t>Ola</a:t>
            </a:r>
            <a:r>
              <a:rPr sz="650" spc="-5" dirty="0">
                <a:latin typeface="Microsoft Sans Serif"/>
                <a:cs typeface="Microsoft Sans Serif"/>
              </a:rPr>
              <a:t> </a:t>
            </a:r>
            <a:r>
              <a:rPr sz="650" spc="20" dirty="0">
                <a:latin typeface="Microsoft Sans Serif"/>
                <a:cs typeface="Microsoft Sans Serif"/>
              </a:rPr>
              <a:t>cuadrada</a:t>
            </a:r>
            <a:endParaRPr sz="650">
              <a:latin typeface="Microsoft Sans Serif"/>
              <a:cs typeface="Microsoft Sans Serif"/>
            </a:endParaRPr>
          </a:p>
          <a:p>
            <a:pPr marR="89535" algn="r">
              <a:lnSpc>
                <a:spcPct val="100000"/>
              </a:lnSpc>
              <a:spcBef>
                <a:spcPts val="110"/>
              </a:spcBef>
            </a:pPr>
            <a:r>
              <a:rPr sz="600" spc="20" dirty="0">
                <a:latin typeface="Microsoft Sans Serif"/>
                <a:cs typeface="Microsoft Sans Serif"/>
              </a:rPr>
              <a:t>Generador</a:t>
            </a:r>
            <a:endParaRPr sz="600">
              <a:latin typeface="Microsoft Sans Serif"/>
              <a:cs typeface="Microsoft Sans Serif"/>
            </a:endParaRPr>
          </a:p>
        </p:txBody>
      </p:sp>
      <p:sp>
        <p:nvSpPr>
          <p:cNvPr id="61" name="object 61"/>
          <p:cNvSpPr txBox="1"/>
          <p:nvPr/>
        </p:nvSpPr>
        <p:spPr>
          <a:xfrm>
            <a:off x="5006404" y="3450335"/>
            <a:ext cx="1834746" cy="825867"/>
          </a:xfrm>
          <a:prstGeom prst="rect">
            <a:avLst/>
          </a:prstGeom>
          <a:ln w="9144">
            <a:solidFill>
              <a:srgbClr val="000000"/>
            </a:solidFill>
          </a:ln>
        </p:spPr>
        <p:txBody>
          <a:bodyPr vert="horz" wrap="square" lIns="0" tIns="0" rIns="0" bIns="0" rtlCol="0">
            <a:spAutoFit/>
          </a:bodyPr>
          <a:lstStyle/>
          <a:p>
            <a:pPr>
              <a:lnSpc>
                <a:spcPct val="100000"/>
              </a:lnSpc>
            </a:pPr>
            <a:endParaRPr sz="9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</a:pPr>
            <a:endParaRPr sz="9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</a:pPr>
            <a:endParaRPr sz="900">
              <a:latin typeface="Times New Roman"/>
              <a:cs typeface="Times New Roman"/>
            </a:endParaRPr>
          </a:p>
          <a:p>
            <a:pPr marL="248285">
              <a:lnSpc>
                <a:spcPct val="100000"/>
              </a:lnSpc>
              <a:spcBef>
                <a:spcPts val="730"/>
              </a:spcBef>
            </a:pPr>
            <a:r>
              <a:rPr sz="650" dirty="0">
                <a:latin typeface="Microsoft Sans Serif"/>
                <a:cs typeface="Microsoft Sans Serif"/>
              </a:rPr>
              <a:t>Pasivo</a:t>
            </a:r>
            <a:endParaRPr sz="650">
              <a:latin typeface="Microsoft Sans Serif"/>
              <a:cs typeface="Microsoft Sans Serif"/>
            </a:endParaRPr>
          </a:p>
          <a:p>
            <a:pPr marL="227965">
              <a:lnSpc>
                <a:spcPct val="100000"/>
              </a:lnSpc>
              <a:spcBef>
                <a:spcPts val="310"/>
              </a:spcBef>
            </a:pPr>
            <a:r>
              <a:rPr sz="400" spc="10" dirty="0">
                <a:latin typeface="Microsoft Sans Serif"/>
                <a:cs typeface="Microsoft Sans Serif"/>
              </a:rPr>
              <a:t>Acoplamiento</a:t>
            </a:r>
            <a:endParaRPr sz="400">
              <a:latin typeface="Microsoft Sans Serif"/>
              <a:cs typeface="Microsoft Sans Serif"/>
            </a:endParaRPr>
          </a:p>
          <a:p>
            <a:pPr marL="241935">
              <a:lnSpc>
                <a:spcPct val="100000"/>
              </a:lnSpc>
              <a:spcBef>
                <a:spcPts val="60"/>
              </a:spcBef>
            </a:pPr>
            <a:r>
              <a:rPr sz="700" spc="-10" dirty="0">
                <a:latin typeface="Microsoft Sans Serif"/>
                <a:cs typeface="Microsoft Sans Serif"/>
              </a:rPr>
              <a:t>Red</a:t>
            </a:r>
            <a:endParaRPr sz="700">
              <a:latin typeface="Microsoft Sans Serif"/>
              <a:cs typeface="Microsoft Sans Serif"/>
            </a:endParaRPr>
          </a:p>
        </p:txBody>
      </p:sp>
      <p:sp>
        <p:nvSpPr>
          <p:cNvPr id="62" name="object 62"/>
          <p:cNvSpPr txBox="1"/>
          <p:nvPr/>
        </p:nvSpPr>
        <p:spPr>
          <a:xfrm>
            <a:off x="6839981" y="3976115"/>
            <a:ext cx="689491" cy="89768"/>
          </a:xfrm>
          <a:prstGeom prst="rect">
            <a:avLst/>
          </a:prstGeom>
          <a:ln w="9144">
            <a:solidFill>
              <a:srgbClr val="000000"/>
            </a:solidFill>
          </a:ln>
        </p:spPr>
        <p:txBody>
          <a:bodyPr vert="horz" wrap="square" lIns="0" tIns="0" rIns="0" bIns="0" rtlCol="0">
            <a:spAutoFit/>
          </a:bodyPr>
          <a:lstStyle/>
          <a:p>
            <a:pPr marL="45720">
              <a:lnSpc>
                <a:spcPts val="740"/>
              </a:lnSpc>
            </a:pPr>
            <a:r>
              <a:rPr sz="700" spc="140" dirty="0">
                <a:latin typeface="Microsoft Sans Serif"/>
                <a:cs typeface="Microsoft Sans Serif"/>
              </a:rPr>
              <a:t>–</a:t>
            </a:r>
            <a:endParaRPr sz="700">
              <a:latin typeface="Microsoft Sans Serif"/>
              <a:cs typeface="Microsoft Sans Serif"/>
            </a:endParaRPr>
          </a:p>
        </p:txBody>
      </p:sp>
      <p:sp>
        <p:nvSpPr>
          <p:cNvPr id="63" name="object 63"/>
          <p:cNvSpPr txBox="1"/>
          <p:nvPr/>
        </p:nvSpPr>
        <p:spPr>
          <a:xfrm>
            <a:off x="9668029" y="4026920"/>
            <a:ext cx="293618" cy="120546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sz="700" spc="10" dirty="0">
                <a:latin typeface="Microsoft Sans Serif"/>
                <a:cs typeface="Microsoft Sans Serif"/>
              </a:rPr>
              <a:t>50</a:t>
            </a:r>
            <a:endParaRPr sz="700">
              <a:latin typeface="Microsoft Sans Serif"/>
              <a:cs typeface="Microsoft Sans Serif"/>
            </a:endParaRPr>
          </a:p>
        </p:txBody>
      </p:sp>
      <p:sp>
        <p:nvSpPr>
          <p:cNvPr id="64" name="object 64"/>
          <p:cNvSpPr txBox="1"/>
          <p:nvPr/>
        </p:nvSpPr>
        <p:spPr>
          <a:xfrm>
            <a:off x="2064966" y="4302253"/>
            <a:ext cx="1308864" cy="235962"/>
          </a:xfrm>
          <a:prstGeom prst="rect">
            <a:avLst/>
          </a:prstGeom>
          <a:ln w="9143">
            <a:solidFill>
              <a:srgbClr val="000000"/>
            </a:solidFill>
          </a:ln>
        </p:spPr>
        <p:txBody>
          <a:bodyPr vert="horz" wrap="square" lIns="0" tIns="33020" rIns="0" bIns="0" rtlCol="0">
            <a:spAutoFit/>
          </a:bodyPr>
          <a:lstStyle/>
          <a:p>
            <a:pPr marR="49530" algn="ctr">
              <a:lnSpc>
                <a:spcPct val="100000"/>
              </a:lnSpc>
              <a:spcBef>
                <a:spcPts val="260"/>
              </a:spcBef>
            </a:pPr>
            <a:r>
              <a:rPr sz="650" spc="20" dirty="0">
                <a:latin typeface="Microsoft Sans Serif"/>
                <a:cs typeface="Microsoft Sans Serif"/>
              </a:rPr>
              <a:t>Medición</a:t>
            </a:r>
            <a:endParaRPr sz="650">
              <a:latin typeface="Microsoft Sans Serif"/>
              <a:cs typeface="Microsoft Sans Serif"/>
            </a:endParaRPr>
          </a:p>
          <a:p>
            <a:pPr marR="13335" algn="ctr">
              <a:lnSpc>
                <a:spcPct val="100000"/>
              </a:lnSpc>
              <a:spcBef>
                <a:spcPts val="210"/>
              </a:spcBef>
            </a:pPr>
            <a:r>
              <a:rPr sz="500" spc="10" dirty="0">
                <a:latin typeface="Microsoft Sans Serif"/>
                <a:cs typeface="Microsoft Sans Serif"/>
              </a:rPr>
              <a:t>Circuito</a:t>
            </a:r>
            <a:endParaRPr sz="500">
              <a:latin typeface="Microsoft Sans Serif"/>
              <a:cs typeface="Microsoft Sans Serif"/>
            </a:endParaRPr>
          </a:p>
        </p:txBody>
      </p:sp>
      <p:sp>
        <p:nvSpPr>
          <p:cNvPr id="65" name="object 65"/>
          <p:cNvSpPr txBox="1"/>
          <p:nvPr/>
        </p:nvSpPr>
        <p:spPr>
          <a:xfrm>
            <a:off x="9773272" y="4363708"/>
            <a:ext cx="176755" cy="120546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sz="700" spc="10" dirty="0">
                <a:latin typeface="Microsoft Sans Serif"/>
                <a:cs typeface="Microsoft Sans Serif"/>
              </a:rPr>
              <a:t>0</a:t>
            </a:r>
            <a:endParaRPr sz="700">
              <a:latin typeface="Microsoft Sans Serif"/>
              <a:cs typeface="Microsoft Sans Serif"/>
            </a:endParaRPr>
          </a:p>
        </p:txBody>
      </p:sp>
      <p:sp>
        <p:nvSpPr>
          <p:cNvPr id="66" name="object 66"/>
          <p:cNvSpPr txBox="1"/>
          <p:nvPr/>
        </p:nvSpPr>
        <p:spPr>
          <a:xfrm>
            <a:off x="3921920" y="4483657"/>
            <a:ext cx="664657" cy="218440"/>
          </a:xfrm>
          <a:prstGeom prst="rect">
            <a:avLst/>
          </a:prstGeom>
        </p:spPr>
        <p:txBody>
          <a:bodyPr vert="horz" wrap="square" lIns="0" tIns="2032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60"/>
              </a:spcBef>
            </a:pPr>
            <a:r>
              <a:rPr sz="500" spc="10" dirty="0">
                <a:latin typeface="Microsoft Sans Serif"/>
                <a:cs typeface="Microsoft Sans Serif"/>
              </a:rPr>
              <a:t>Devolver</a:t>
            </a:r>
            <a:endParaRPr sz="500">
              <a:latin typeface="Microsoft Sans Serif"/>
              <a:cs typeface="Microsoft Sans Serif"/>
            </a:endParaRPr>
          </a:p>
          <a:p>
            <a:pPr marL="21590">
              <a:lnSpc>
                <a:spcPct val="100000"/>
              </a:lnSpc>
              <a:spcBef>
                <a:spcPts val="75"/>
              </a:spcBef>
            </a:pPr>
            <a:r>
              <a:rPr sz="650" spc="-5" dirty="0">
                <a:latin typeface="Microsoft Sans Serif"/>
                <a:cs typeface="Microsoft Sans Serif"/>
              </a:rPr>
              <a:t>Señal</a:t>
            </a:r>
            <a:endParaRPr sz="650">
              <a:latin typeface="Microsoft Sans Serif"/>
              <a:cs typeface="Microsoft Sans Serif"/>
            </a:endParaRPr>
          </a:p>
        </p:txBody>
      </p:sp>
      <p:sp>
        <p:nvSpPr>
          <p:cNvPr id="67" name="object 67"/>
          <p:cNvSpPr txBox="1"/>
          <p:nvPr/>
        </p:nvSpPr>
        <p:spPr>
          <a:xfrm>
            <a:off x="9920512" y="4456697"/>
            <a:ext cx="176755" cy="120546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sz="700" spc="10" dirty="0">
                <a:latin typeface="Microsoft Sans Serif"/>
                <a:cs typeface="Microsoft Sans Serif"/>
              </a:rPr>
              <a:t>0</a:t>
            </a:r>
            <a:endParaRPr sz="700">
              <a:latin typeface="Microsoft Sans Serif"/>
              <a:cs typeface="Microsoft Sans Serif"/>
            </a:endParaRPr>
          </a:p>
        </p:txBody>
      </p:sp>
      <p:sp>
        <p:nvSpPr>
          <p:cNvPr id="68" name="object 68"/>
          <p:cNvSpPr txBox="1"/>
          <p:nvPr/>
        </p:nvSpPr>
        <p:spPr>
          <a:xfrm>
            <a:off x="10744218" y="4456697"/>
            <a:ext cx="293618" cy="120546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sz="700" spc="10" dirty="0">
                <a:latin typeface="Microsoft Sans Serif"/>
                <a:cs typeface="Microsoft Sans Serif"/>
              </a:rPr>
              <a:t>20</a:t>
            </a:r>
            <a:endParaRPr sz="700">
              <a:latin typeface="Microsoft Sans Serif"/>
              <a:cs typeface="Microsoft Sans Serif"/>
            </a:endParaRPr>
          </a:p>
        </p:txBody>
      </p:sp>
      <p:sp>
        <p:nvSpPr>
          <p:cNvPr id="69" name="object 69"/>
          <p:cNvSpPr txBox="1"/>
          <p:nvPr/>
        </p:nvSpPr>
        <p:spPr>
          <a:xfrm>
            <a:off x="11606373" y="4456697"/>
            <a:ext cx="293618" cy="120546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sz="700" spc="10" dirty="0">
                <a:latin typeface="Microsoft Sans Serif"/>
                <a:cs typeface="Microsoft Sans Serif"/>
              </a:rPr>
              <a:t>40</a:t>
            </a:r>
            <a:endParaRPr sz="700">
              <a:latin typeface="Microsoft Sans Serif"/>
              <a:cs typeface="Microsoft Sans Serif"/>
            </a:endParaRPr>
          </a:p>
        </p:txBody>
      </p:sp>
      <p:sp>
        <p:nvSpPr>
          <p:cNvPr id="70" name="object 70"/>
          <p:cNvSpPr txBox="1"/>
          <p:nvPr/>
        </p:nvSpPr>
        <p:spPr>
          <a:xfrm>
            <a:off x="12332534" y="4404114"/>
            <a:ext cx="1371677" cy="298450"/>
          </a:xfrm>
          <a:prstGeom prst="rect">
            <a:avLst/>
          </a:prstGeom>
        </p:spPr>
        <p:txBody>
          <a:bodyPr vert="horz" wrap="square" lIns="0" tIns="65404" rIns="0" bIns="0" rtlCol="0">
            <a:spAutoFit/>
          </a:bodyPr>
          <a:lstStyle/>
          <a:p>
            <a:pPr marL="42545" algn="ctr">
              <a:lnSpc>
                <a:spcPct val="100000"/>
              </a:lnSpc>
              <a:spcBef>
                <a:spcPts val="515"/>
              </a:spcBef>
              <a:tabLst>
                <a:tab pos="422909" algn="l"/>
              </a:tabLst>
            </a:pPr>
            <a:r>
              <a:rPr sz="700" spc="10" dirty="0">
                <a:latin typeface="Microsoft Sans Serif"/>
                <a:cs typeface="Microsoft Sans Serif"/>
              </a:rPr>
              <a:t>60	80</a:t>
            </a:r>
            <a:endParaRPr sz="700">
              <a:latin typeface="Microsoft Sans Serif"/>
              <a:cs typeface="Microsoft Sans Serif"/>
            </a:endParaRPr>
          </a:p>
          <a:p>
            <a:pPr algn="ctr">
              <a:lnSpc>
                <a:spcPct val="100000"/>
              </a:lnSpc>
              <a:spcBef>
                <a:spcPts val="295"/>
              </a:spcBef>
            </a:pPr>
            <a:r>
              <a:rPr sz="500" spc="15" dirty="0">
                <a:latin typeface="Microsoft Sans Serif"/>
                <a:cs typeface="Microsoft Sans Serif"/>
              </a:rPr>
              <a:t>Tiempo</a:t>
            </a:r>
            <a:r>
              <a:rPr sz="500" spc="-5" dirty="0">
                <a:latin typeface="Microsoft Sans Serif"/>
                <a:cs typeface="Microsoft Sans Serif"/>
              </a:rPr>
              <a:t> </a:t>
            </a:r>
            <a:r>
              <a:rPr sz="500" spc="5" dirty="0">
                <a:latin typeface="Microsoft Sans Serif"/>
                <a:cs typeface="Microsoft Sans Serif"/>
              </a:rPr>
              <a:t>(segundos)</a:t>
            </a:r>
            <a:endParaRPr sz="500">
              <a:latin typeface="Microsoft Sans Serif"/>
              <a:cs typeface="Microsoft Sans Serif"/>
            </a:endParaRPr>
          </a:p>
        </p:txBody>
      </p:sp>
      <p:sp>
        <p:nvSpPr>
          <p:cNvPr id="71" name="object 71"/>
          <p:cNvSpPr txBox="1"/>
          <p:nvPr/>
        </p:nvSpPr>
        <p:spPr>
          <a:xfrm>
            <a:off x="14180696" y="4456697"/>
            <a:ext cx="410481" cy="120546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sz="700" spc="10" dirty="0">
                <a:latin typeface="Microsoft Sans Serif"/>
                <a:cs typeface="Microsoft Sans Serif"/>
              </a:rPr>
              <a:t>100</a:t>
            </a:r>
            <a:endParaRPr sz="700">
              <a:latin typeface="Microsoft Sans Serif"/>
              <a:cs typeface="Microsoft Sans Serif"/>
            </a:endParaRPr>
          </a:p>
        </p:txBody>
      </p:sp>
      <p:sp>
        <p:nvSpPr>
          <p:cNvPr id="72" name="object 72"/>
          <p:cNvSpPr txBox="1"/>
          <p:nvPr/>
        </p:nvSpPr>
        <p:spPr>
          <a:xfrm>
            <a:off x="15052971" y="4456697"/>
            <a:ext cx="410481" cy="120546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sz="700" spc="10" dirty="0">
                <a:latin typeface="Microsoft Sans Serif"/>
                <a:cs typeface="Microsoft Sans Serif"/>
              </a:rPr>
              <a:t>120</a:t>
            </a:r>
            <a:endParaRPr sz="700">
              <a:latin typeface="Microsoft Sans Serif"/>
              <a:cs typeface="Microsoft Sans Serif"/>
            </a:endParaRPr>
          </a:p>
        </p:txBody>
      </p:sp>
      <p:sp>
        <p:nvSpPr>
          <p:cNvPr id="73" name="object 73"/>
          <p:cNvSpPr txBox="1"/>
          <p:nvPr/>
        </p:nvSpPr>
        <p:spPr>
          <a:xfrm>
            <a:off x="15923222" y="4456697"/>
            <a:ext cx="410481" cy="120546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sz="700" spc="10" dirty="0">
                <a:latin typeface="Microsoft Sans Serif"/>
                <a:cs typeface="Microsoft Sans Serif"/>
              </a:rPr>
              <a:t>140</a:t>
            </a:r>
            <a:endParaRPr sz="700">
              <a:latin typeface="Microsoft Sans Serif"/>
              <a:cs typeface="Microsoft Sans Serif"/>
            </a:endParaRPr>
          </a:p>
        </p:txBody>
      </p:sp>
      <p:sp>
        <p:nvSpPr>
          <p:cNvPr id="74" name="object 74"/>
          <p:cNvSpPr txBox="1"/>
          <p:nvPr/>
        </p:nvSpPr>
        <p:spPr>
          <a:xfrm>
            <a:off x="6779199" y="4782426"/>
            <a:ext cx="1361452" cy="202620"/>
          </a:xfrm>
          <a:prstGeom prst="rect">
            <a:avLst/>
          </a:prstGeom>
        </p:spPr>
        <p:txBody>
          <a:bodyPr vert="horz" wrap="square" lIns="0" tIns="20320" rIns="0" bIns="0" rtlCol="0">
            <a:spAutoFit/>
          </a:bodyPr>
          <a:lstStyle/>
          <a:p>
            <a:pPr algn="ctr">
              <a:lnSpc>
                <a:spcPct val="100000"/>
              </a:lnSpc>
              <a:spcBef>
                <a:spcPts val="160"/>
              </a:spcBef>
            </a:pPr>
            <a:r>
              <a:rPr sz="450" spc="15" dirty="0">
                <a:latin typeface="Microsoft Sans Serif"/>
                <a:cs typeface="Microsoft Sans Serif"/>
              </a:rPr>
              <a:t>Marco</a:t>
            </a:r>
            <a:r>
              <a:rPr sz="450" spc="-25" dirty="0">
                <a:latin typeface="Microsoft Sans Serif"/>
                <a:cs typeface="Microsoft Sans Serif"/>
              </a:rPr>
              <a:t> </a:t>
            </a:r>
            <a:r>
              <a:rPr sz="450" spc="15" dirty="0">
                <a:latin typeface="Microsoft Sans Serif"/>
                <a:cs typeface="Microsoft Sans Serif"/>
              </a:rPr>
              <a:t>de</a:t>
            </a:r>
            <a:r>
              <a:rPr sz="450" spc="-25" dirty="0">
                <a:latin typeface="Microsoft Sans Serif"/>
                <a:cs typeface="Microsoft Sans Serif"/>
              </a:rPr>
              <a:t> </a:t>
            </a:r>
            <a:r>
              <a:rPr sz="450" spc="5" dirty="0">
                <a:latin typeface="Microsoft Sans Serif"/>
                <a:cs typeface="Microsoft Sans Serif"/>
              </a:rPr>
              <a:t>la</a:t>
            </a:r>
            <a:r>
              <a:rPr sz="450" spc="-20" dirty="0">
                <a:latin typeface="Microsoft Sans Serif"/>
                <a:cs typeface="Microsoft Sans Serif"/>
              </a:rPr>
              <a:t> </a:t>
            </a:r>
            <a:r>
              <a:rPr sz="450" spc="20" dirty="0">
                <a:latin typeface="Microsoft Sans Serif"/>
                <a:cs typeface="Microsoft Sans Serif"/>
              </a:rPr>
              <a:t>máquina</a:t>
            </a:r>
            <a:endParaRPr sz="450">
              <a:latin typeface="Microsoft Sans Serif"/>
              <a:cs typeface="Microsoft Sans Serif"/>
            </a:endParaRPr>
          </a:p>
          <a:p>
            <a:pPr marR="24130" algn="ctr">
              <a:lnSpc>
                <a:spcPct val="100000"/>
              </a:lnSpc>
              <a:spcBef>
                <a:spcPts val="90"/>
              </a:spcBef>
            </a:pPr>
            <a:r>
              <a:rPr sz="650" dirty="0">
                <a:latin typeface="Microsoft Sans Serif"/>
                <a:cs typeface="Microsoft Sans Serif"/>
              </a:rPr>
              <a:t>Suelo</a:t>
            </a:r>
            <a:endParaRPr sz="650">
              <a:latin typeface="Microsoft Sans Serif"/>
              <a:cs typeface="Microsoft Sans Serif"/>
            </a:endParaRPr>
          </a:p>
        </p:txBody>
      </p:sp>
      <p:sp>
        <p:nvSpPr>
          <p:cNvPr id="75" name="object 75"/>
          <p:cNvSpPr txBox="1"/>
          <p:nvPr/>
        </p:nvSpPr>
        <p:spPr>
          <a:xfrm>
            <a:off x="9100126" y="4795723"/>
            <a:ext cx="5134661" cy="97463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sz="550" spc="-5" dirty="0">
                <a:latin typeface="Microsoft Sans Serif"/>
                <a:cs typeface="Microsoft Sans Serif"/>
              </a:rPr>
              <a:t>Fig.</a:t>
            </a:r>
            <a:r>
              <a:rPr sz="550" spc="-10" dirty="0">
                <a:latin typeface="Microsoft Sans Serif"/>
                <a:cs typeface="Microsoft Sans Serif"/>
              </a:rPr>
              <a:t> </a:t>
            </a:r>
            <a:r>
              <a:rPr sz="550" dirty="0">
                <a:latin typeface="Microsoft Sans Serif"/>
                <a:cs typeface="Microsoft Sans Serif"/>
              </a:rPr>
              <a:t>6.</a:t>
            </a:r>
            <a:r>
              <a:rPr sz="550" spc="-5" dirty="0">
                <a:latin typeface="Microsoft Sans Serif"/>
                <a:cs typeface="Microsoft Sans Serif"/>
              </a:rPr>
              <a:t> </a:t>
            </a:r>
            <a:r>
              <a:rPr sz="550" spc="5" dirty="0">
                <a:latin typeface="Microsoft Sans Serif"/>
                <a:cs typeface="Microsoft Sans Serif"/>
              </a:rPr>
              <a:t>Capacidad</a:t>
            </a:r>
            <a:r>
              <a:rPr sz="550" spc="-5" dirty="0">
                <a:latin typeface="Microsoft Sans Serif"/>
                <a:cs typeface="Microsoft Sans Serif"/>
              </a:rPr>
              <a:t> </a:t>
            </a:r>
            <a:r>
              <a:rPr sz="550" spc="20" dirty="0">
                <a:latin typeface="Microsoft Sans Serif"/>
                <a:cs typeface="Microsoft Sans Serif"/>
              </a:rPr>
              <a:t>térmica</a:t>
            </a:r>
            <a:r>
              <a:rPr sz="550" spc="-5" dirty="0">
                <a:latin typeface="Microsoft Sans Serif"/>
                <a:cs typeface="Microsoft Sans Serif"/>
              </a:rPr>
              <a:t> </a:t>
            </a:r>
            <a:r>
              <a:rPr sz="550" spc="15" dirty="0">
                <a:latin typeface="Microsoft Sans Serif"/>
                <a:cs typeface="Microsoft Sans Serif"/>
              </a:rPr>
              <a:t>de</a:t>
            </a:r>
            <a:r>
              <a:rPr sz="550" spc="-5" dirty="0">
                <a:latin typeface="Microsoft Sans Serif"/>
                <a:cs typeface="Microsoft Sans Serif"/>
              </a:rPr>
              <a:t> </a:t>
            </a:r>
            <a:r>
              <a:rPr sz="550" spc="25" dirty="0">
                <a:latin typeface="Microsoft Sans Serif"/>
                <a:cs typeface="Microsoft Sans Serif"/>
              </a:rPr>
              <a:t>corto</a:t>
            </a:r>
            <a:r>
              <a:rPr sz="550" spc="-10" dirty="0">
                <a:latin typeface="Microsoft Sans Serif"/>
                <a:cs typeface="Microsoft Sans Serif"/>
              </a:rPr>
              <a:t> </a:t>
            </a:r>
            <a:r>
              <a:rPr sz="550" spc="30" dirty="0">
                <a:latin typeface="Microsoft Sans Serif"/>
                <a:cs typeface="Microsoft Sans Serif"/>
              </a:rPr>
              <a:t>tiempo</a:t>
            </a:r>
            <a:r>
              <a:rPr sz="550" spc="-5" dirty="0">
                <a:latin typeface="Microsoft Sans Serif"/>
                <a:cs typeface="Microsoft Sans Serif"/>
              </a:rPr>
              <a:t> </a:t>
            </a:r>
            <a:r>
              <a:rPr sz="550" spc="15" dirty="0">
                <a:latin typeface="Microsoft Sans Serif"/>
                <a:cs typeface="Microsoft Sans Serif"/>
              </a:rPr>
              <a:t>del</a:t>
            </a:r>
            <a:r>
              <a:rPr sz="550" spc="-5" dirty="0">
                <a:latin typeface="Microsoft Sans Serif"/>
                <a:cs typeface="Microsoft Sans Serif"/>
              </a:rPr>
              <a:t> </a:t>
            </a:r>
            <a:r>
              <a:rPr sz="550" spc="20" dirty="0">
                <a:latin typeface="Microsoft Sans Serif"/>
                <a:cs typeface="Microsoft Sans Serif"/>
              </a:rPr>
              <a:t>campo</a:t>
            </a:r>
            <a:r>
              <a:rPr sz="550" spc="-5" dirty="0">
                <a:latin typeface="Microsoft Sans Serif"/>
                <a:cs typeface="Microsoft Sans Serif"/>
              </a:rPr>
              <a:t> </a:t>
            </a:r>
            <a:r>
              <a:rPr sz="550" spc="15" dirty="0">
                <a:latin typeface="Microsoft Sans Serif"/>
                <a:cs typeface="Microsoft Sans Serif"/>
              </a:rPr>
              <a:t>del</a:t>
            </a:r>
            <a:r>
              <a:rPr sz="550" spc="-5" dirty="0">
                <a:latin typeface="Microsoft Sans Serif"/>
                <a:cs typeface="Microsoft Sans Serif"/>
              </a:rPr>
              <a:t> </a:t>
            </a:r>
            <a:r>
              <a:rPr sz="550" spc="25" dirty="0">
                <a:latin typeface="Microsoft Sans Serif"/>
                <a:cs typeface="Microsoft Sans Serif"/>
              </a:rPr>
              <a:t>generador</a:t>
            </a:r>
            <a:endParaRPr sz="550">
              <a:latin typeface="Microsoft Sans Serif"/>
              <a:cs typeface="Microsoft Sans Serif"/>
            </a:endParaRPr>
          </a:p>
        </p:txBody>
      </p:sp>
      <p:sp>
        <p:nvSpPr>
          <p:cNvPr id="76" name="object 76"/>
          <p:cNvSpPr txBox="1"/>
          <p:nvPr/>
        </p:nvSpPr>
        <p:spPr>
          <a:xfrm>
            <a:off x="9100214" y="4944443"/>
            <a:ext cx="7412025" cy="62889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 marR="5080" indent="153670">
              <a:lnSpc>
                <a:spcPct val="154100"/>
              </a:lnSpc>
              <a:spcBef>
                <a:spcPts val="100"/>
              </a:spcBef>
            </a:pPr>
            <a:r>
              <a:rPr sz="650" spc="-10" dirty="0">
                <a:latin typeface="Microsoft Sans Serif"/>
                <a:cs typeface="Microsoft Sans Serif"/>
              </a:rPr>
              <a:t>La </a:t>
            </a:r>
            <a:r>
              <a:rPr sz="650" spc="20" dirty="0">
                <a:latin typeface="Microsoft Sans Serif"/>
                <a:cs typeface="Microsoft Sans Serif"/>
              </a:rPr>
              <a:t>protección </a:t>
            </a:r>
            <a:r>
              <a:rPr sz="650" spc="25" dirty="0">
                <a:latin typeface="Microsoft Sans Serif"/>
                <a:cs typeface="Microsoft Sans Serif"/>
              </a:rPr>
              <a:t>contra sobrecorriente </a:t>
            </a:r>
            <a:r>
              <a:rPr sz="650" spc="20" dirty="0">
                <a:latin typeface="Microsoft Sans Serif"/>
                <a:cs typeface="Microsoft Sans Serif"/>
              </a:rPr>
              <a:t>garantiza </a:t>
            </a:r>
            <a:r>
              <a:rPr sz="650" spc="25" dirty="0">
                <a:latin typeface="Microsoft Sans Serif"/>
                <a:cs typeface="Microsoft Sans Serif"/>
              </a:rPr>
              <a:t>que </a:t>
            </a:r>
            <a:r>
              <a:rPr sz="650" spc="35" dirty="0">
                <a:latin typeface="Microsoft Sans Serif"/>
                <a:cs typeface="Microsoft Sans Serif"/>
              </a:rPr>
              <a:t>no </a:t>
            </a:r>
            <a:r>
              <a:rPr sz="650" spc="-5" dirty="0">
                <a:latin typeface="Microsoft Sans Serif"/>
                <a:cs typeface="Microsoft Sans Serif"/>
              </a:rPr>
              <a:t>se </a:t>
            </a:r>
            <a:r>
              <a:rPr sz="650" spc="5" dirty="0">
                <a:latin typeface="Microsoft Sans Serif"/>
                <a:cs typeface="Microsoft Sans Serif"/>
              </a:rPr>
              <a:t>exceda </a:t>
            </a:r>
            <a:r>
              <a:rPr sz="650" spc="10" dirty="0">
                <a:latin typeface="Microsoft Sans Serif"/>
                <a:cs typeface="Microsoft Sans Serif"/>
              </a:rPr>
              <a:t>la capacidad </a:t>
            </a:r>
            <a:r>
              <a:rPr sz="650" spc="15" dirty="0">
                <a:latin typeface="Microsoft Sans Serif"/>
                <a:cs typeface="Microsoft Sans Serif"/>
              </a:rPr>
              <a:t> </a:t>
            </a:r>
            <a:r>
              <a:rPr sz="650" spc="25" dirty="0">
                <a:latin typeface="Microsoft Sans Serif"/>
                <a:cs typeface="Microsoft Sans Serif"/>
              </a:rPr>
              <a:t>térmica</a:t>
            </a:r>
            <a:r>
              <a:rPr sz="650" spc="-5" dirty="0">
                <a:latin typeface="Microsoft Sans Serif"/>
                <a:cs typeface="Microsoft Sans Serif"/>
              </a:rPr>
              <a:t> </a:t>
            </a:r>
            <a:r>
              <a:rPr sz="650" spc="5" dirty="0">
                <a:latin typeface="Microsoft Sans Serif"/>
                <a:cs typeface="Microsoft Sans Serif"/>
              </a:rPr>
              <a:t>y</a:t>
            </a:r>
            <a:r>
              <a:rPr sz="650" dirty="0">
                <a:latin typeface="Microsoft Sans Serif"/>
                <a:cs typeface="Microsoft Sans Serif"/>
              </a:rPr>
              <a:t> </a:t>
            </a:r>
            <a:r>
              <a:rPr sz="650" spc="25" dirty="0">
                <a:latin typeface="Microsoft Sans Serif"/>
                <a:cs typeface="Microsoft Sans Serif"/>
              </a:rPr>
              <a:t>que</a:t>
            </a:r>
            <a:r>
              <a:rPr sz="650" spc="-5" dirty="0">
                <a:latin typeface="Microsoft Sans Serif"/>
                <a:cs typeface="Microsoft Sans Serif"/>
              </a:rPr>
              <a:t> </a:t>
            </a:r>
            <a:r>
              <a:rPr sz="650" spc="30" dirty="0">
                <a:latin typeface="Microsoft Sans Serif"/>
                <a:cs typeface="Microsoft Sans Serif"/>
              </a:rPr>
              <a:t>también</a:t>
            </a:r>
            <a:r>
              <a:rPr sz="650" dirty="0">
                <a:latin typeface="Microsoft Sans Serif"/>
                <a:cs typeface="Microsoft Sans Serif"/>
              </a:rPr>
              <a:t> </a:t>
            </a:r>
            <a:r>
              <a:rPr sz="650" spc="-5" dirty="0">
                <a:latin typeface="Microsoft Sans Serif"/>
                <a:cs typeface="Microsoft Sans Serif"/>
              </a:rPr>
              <a:t>se</a:t>
            </a:r>
            <a:r>
              <a:rPr sz="650" dirty="0">
                <a:latin typeface="Microsoft Sans Serif"/>
                <a:cs typeface="Microsoft Sans Serif"/>
              </a:rPr>
              <a:t> </a:t>
            </a:r>
            <a:r>
              <a:rPr sz="650" spc="30" dirty="0">
                <a:latin typeface="Microsoft Sans Serif"/>
                <a:cs typeface="Microsoft Sans Serif"/>
              </a:rPr>
              <a:t>permite</a:t>
            </a:r>
            <a:r>
              <a:rPr sz="650" spc="-5" dirty="0">
                <a:latin typeface="Microsoft Sans Serif"/>
                <a:cs typeface="Microsoft Sans Serif"/>
              </a:rPr>
              <a:t> </a:t>
            </a:r>
            <a:r>
              <a:rPr sz="650" spc="10" dirty="0">
                <a:latin typeface="Microsoft Sans Serif"/>
                <a:cs typeface="Microsoft Sans Serif"/>
              </a:rPr>
              <a:t>el</a:t>
            </a:r>
            <a:r>
              <a:rPr sz="650" dirty="0">
                <a:latin typeface="Microsoft Sans Serif"/>
                <a:cs typeface="Microsoft Sans Serif"/>
              </a:rPr>
              <a:t> </a:t>
            </a:r>
            <a:r>
              <a:rPr sz="650" spc="25" dirty="0">
                <a:latin typeface="Microsoft Sans Serif"/>
                <a:cs typeface="Microsoft Sans Serif"/>
              </a:rPr>
              <a:t>forzado</a:t>
            </a:r>
            <a:r>
              <a:rPr sz="650" spc="-5" dirty="0">
                <a:latin typeface="Microsoft Sans Serif"/>
                <a:cs typeface="Microsoft Sans Serif"/>
              </a:rPr>
              <a:t> </a:t>
            </a:r>
            <a:r>
              <a:rPr sz="650" spc="20" dirty="0">
                <a:latin typeface="Microsoft Sans Serif"/>
                <a:cs typeface="Microsoft Sans Serif"/>
              </a:rPr>
              <a:t>de</a:t>
            </a:r>
            <a:r>
              <a:rPr sz="650" dirty="0">
                <a:latin typeface="Microsoft Sans Serif"/>
                <a:cs typeface="Microsoft Sans Serif"/>
              </a:rPr>
              <a:t> </a:t>
            </a:r>
            <a:r>
              <a:rPr sz="650" spc="25" dirty="0">
                <a:latin typeface="Microsoft Sans Serif"/>
                <a:cs typeface="Microsoft Sans Serif"/>
              </a:rPr>
              <a:t>campo</a:t>
            </a:r>
            <a:r>
              <a:rPr sz="650" dirty="0">
                <a:latin typeface="Microsoft Sans Serif"/>
                <a:cs typeface="Microsoft Sans Serif"/>
              </a:rPr>
              <a:t> </a:t>
            </a:r>
            <a:r>
              <a:rPr sz="650" spc="15" dirty="0">
                <a:latin typeface="Microsoft Sans Serif"/>
                <a:cs typeface="Microsoft Sans Serif"/>
              </a:rPr>
              <a:t>hasta</a:t>
            </a:r>
            <a:r>
              <a:rPr sz="650" spc="-5" dirty="0">
                <a:latin typeface="Microsoft Sans Serif"/>
                <a:cs typeface="Microsoft Sans Serif"/>
              </a:rPr>
              <a:t> </a:t>
            </a:r>
            <a:r>
              <a:rPr sz="650" spc="10" dirty="0">
                <a:latin typeface="Microsoft Sans Serif"/>
                <a:cs typeface="Microsoft Sans Serif"/>
              </a:rPr>
              <a:t>la</a:t>
            </a:r>
            <a:r>
              <a:rPr sz="650" dirty="0">
                <a:latin typeface="Microsoft Sans Serif"/>
                <a:cs typeface="Microsoft Sans Serif"/>
              </a:rPr>
              <a:t> </a:t>
            </a:r>
            <a:r>
              <a:rPr sz="650" spc="10" dirty="0">
                <a:latin typeface="Microsoft Sans Serif"/>
                <a:cs typeface="Microsoft Sans Serif"/>
              </a:rPr>
              <a:t>capacidad</a:t>
            </a:r>
            <a:r>
              <a:rPr sz="650" spc="-5" dirty="0">
                <a:latin typeface="Microsoft Sans Serif"/>
                <a:cs typeface="Microsoft Sans Serif"/>
              </a:rPr>
              <a:t> </a:t>
            </a:r>
            <a:r>
              <a:rPr sz="650" spc="30" dirty="0">
                <a:latin typeface="Microsoft Sans Serif"/>
                <a:cs typeface="Microsoft Sans Serif"/>
              </a:rPr>
              <a:t>total</a:t>
            </a:r>
            <a:r>
              <a:rPr sz="650" dirty="0">
                <a:latin typeface="Microsoft Sans Serif"/>
                <a:cs typeface="Microsoft Sans Serif"/>
              </a:rPr>
              <a:t> </a:t>
            </a:r>
            <a:r>
              <a:rPr sz="650" spc="20" dirty="0">
                <a:latin typeface="Microsoft Sans Serif"/>
                <a:cs typeface="Microsoft Sans Serif"/>
              </a:rPr>
              <a:t>del </a:t>
            </a:r>
            <a:r>
              <a:rPr sz="650" spc="-160" dirty="0">
                <a:latin typeface="Microsoft Sans Serif"/>
                <a:cs typeface="Microsoft Sans Serif"/>
              </a:rPr>
              <a:t> </a:t>
            </a:r>
            <a:r>
              <a:rPr sz="650" spc="15" dirty="0">
                <a:latin typeface="Microsoft Sans Serif"/>
                <a:cs typeface="Microsoft Sans Serif"/>
              </a:rPr>
              <a:t>devanado. </a:t>
            </a:r>
            <a:r>
              <a:rPr sz="650" spc="-10" dirty="0">
                <a:latin typeface="Microsoft Sans Serif"/>
                <a:cs typeface="Microsoft Sans Serif"/>
              </a:rPr>
              <a:t>La</a:t>
            </a:r>
            <a:r>
              <a:rPr sz="650" spc="15" dirty="0">
                <a:latin typeface="Microsoft Sans Serif"/>
                <a:cs typeface="Microsoft Sans Serif"/>
              </a:rPr>
              <a:t> </a:t>
            </a:r>
            <a:r>
              <a:rPr sz="650" spc="20" dirty="0">
                <a:latin typeface="Microsoft Sans Serif"/>
                <a:cs typeface="Microsoft Sans Serif"/>
              </a:rPr>
              <a:t>protección</a:t>
            </a:r>
            <a:r>
              <a:rPr sz="650" spc="15" dirty="0">
                <a:latin typeface="Microsoft Sans Serif"/>
                <a:cs typeface="Microsoft Sans Serif"/>
              </a:rPr>
              <a:t> </a:t>
            </a:r>
            <a:r>
              <a:rPr sz="650" spc="25" dirty="0">
                <a:latin typeface="Microsoft Sans Serif"/>
                <a:cs typeface="Microsoft Sans Serif"/>
              </a:rPr>
              <a:t>contra</a:t>
            </a:r>
            <a:r>
              <a:rPr sz="650" spc="15" dirty="0">
                <a:latin typeface="Microsoft Sans Serif"/>
                <a:cs typeface="Microsoft Sans Serif"/>
              </a:rPr>
              <a:t> </a:t>
            </a:r>
            <a:r>
              <a:rPr sz="650" spc="25" dirty="0">
                <a:latin typeface="Microsoft Sans Serif"/>
                <a:cs typeface="Microsoft Sans Serif"/>
              </a:rPr>
              <a:t>sobrecorriente</a:t>
            </a:r>
            <a:r>
              <a:rPr sz="650" spc="15" dirty="0">
                <a:latin typeface="Microsoft Sans Serif"/>
                <a:cs typeface="Microsoft Sans Serif"/>
              </a:rPr>
              <a:t> </a:t>
            </a:r>
            <a:r>
              <a:rPr sz="650" spc="20" dirty="0">
                <a:latin typeface="Microsoft Sans Serif"/>
                <a:cs typeface="Microsoft Sans Serif"/>
              </a:rPr>
              <a:t>de</a:t>
            </a:r>
            <a:r>
              <a:rPr sz="650" spc="15" dirty="0">
                <a:latin typeface="Microsoft Sans Serif"/>
                <a:cs typeface="Microsoft Sans Serif"/>
              </a:rPr>
              <a:t> </a:t>
            </a:r>
            <a:r>
              <a:rPr sz="650" spc="25" dirty="0">
                <a:latin typeface="Microsoft Sans Serif"/>
                <a:cs typeface="Microsoft Sans Serif"/>
              </a:rPr>
              <a:t>campo</a:t>
            </a:r>
            <a:r>
              <a:rPr sz="650" spc="15" dirty="0">
                <a:latin typeface="Microsoft Sans Serif"/>
                <a:cs typeface="Microsoft Sans Serif"/>
              </a:rPr>
              <a:t> </a:t>
            </a:r>
            <a:r>
              <a:rPr sz="650" spc="-5" dirty="0">
                <a:latin typeface="Microsoft Sans Serif"/>
                <a:cs typeface="Microsoft Sans Serif"/>
              </a:rPr>
              <a:t>se</a:t>
            </a:r>
            <a:r>
              <a:rPr sz="650" spc="15" dirty="0">
                <a:latin typeface="Microsoft Sans Serif"/>
                <a:cs typeface="Microsoft Sans Serif"/>
              </a:rPr>
              <a:t> </a:t>
            </a:r>
            <a:r>
              <a:rPr sz="650" spc="25" dirty="0">
                <a:latin typeface="Microsoft Sans Serif"/>
                <a:cs typeface="Microsoft Sans Serif"/>
              </a:rPr>
              <a:t>proporciona </a:t>
            </a:r>
            <a:r>
              <a:rPr sz="650" spc="30" dirty="0">
                <a:latin typeface="Microsoft Sans Serif"/>
                <a:cs typeface="Microsoft Sans Serif"/>
              </a:rPr>
              <a:t> </a:t>
            </a:r>
            <a:r>
              <a:rPr sz="650" spc="25" dirty="0">
                <a:latin typeface="Microsoft Sans Serif"/>
                <a:cs typeface="Microsoft Sans Serif"/>
              </a:rPr>
              <a:t>mediante una medición </a:t>
            </a:r>
            <a:r>
              <a:rPr sz="650" spc="20" dirty="0">
                <a:latin typeface="Microsoft Sans Serif"/>
                <a:cs typeface="Microsoft Sans Serif"/>
              </a:rPr>
              <a:t>directa de </a:t>
            </a:r>
            <a:r>
              <a:rPr sz="650" spc="10" dirty="0">
                <a:latin typeface="Microsoft Sans Serif"/>
                <a:cs typeface="Microsoft Sans Serif"/>
              </a:rPr>
              <a:t>la </a:t>
            </a:r>
            <a:r>
              <a:rPr sz="650" spc="25" dirty="0">
                <a:latin typeface="Microsoft Sans Serif"/>
                <a:cs typeface="Microsoft Sans Serif"/>
              </a:rPr>
              <a:t>corriente </a:t>
            </a:r>
            <a:r>
              <a:rPr sz="650" spc="30" dirty="0">
                <a:latin typeface="Microsoft Sans Serif"/>
                <a:cs typeface="Microsoft Sans Serif"/>
              </a:rPr>
              <a:t>o </a:t>
            </a:r>
            <a:r>
              <a:rPr sz="650" spc="10" dirty="0">
                <a:latin typeface="Microsoft Sans Serif"/>
                <a:cs typeface="Microsoft Sans Serif"/>
              </a:rPr>
              <a:t>el </a:t>
            </a:r>
            <a:r>
              <a:rPr sz="650" spc="15" dirty="0">
                <a:latin typeface="Microsoft Sans Serif"/>
                <a:cs typeface="Microsoft Sans Serif"/>
              </a:rPr>
              <a:t>voltaje </a:t>
            </a:r>
            <a:r>
              <a:rPr sz="650" spc="20" dirty="0">
                <a:latin typeface="Microsoft Sans Serif"/>
                <a:cs typeface="Microsoft Sans Serif"/>
              </a:rPr>
              <a:t>de campo. Un relé de </a:t>
            </a:r>
            <a:r>
              <a:rPr sz="650" spc="25" dirty="0">
                <a:latin typeface="Microsoft Sans Serif"/>
                <a:cs typeface="Microsoft Sans Serif"/>
              </a:rPr>
              <a:t> corriente continua </a:t>
            </a:r>
            <a:r>
              <a:rPr sz="650" spc="30" dirty="0">
                <a:latin typeface="Microsoft Sans Serif"/>
                <a:cs typeface="Microsoft Sans Serif"/>
              </a:rPr>
              <a:t>mide </a:t>
            </a:r>
            <a:r>
              <a:rPr sz="650" spc="10" dirty="0">
                <a:latin typeface="Microsoft Sans Serif"/>
                <a:cs typeface="Microsoft Sans Serif"/>
              </a:rPr>
              <a:t>la </a:t>
            </a:r>
            <a:r>
              <a:rPr sz="650" spc="25" dirty="0">
                <a:latin typeface="Microsoft Sans Serif"/>
                <a:cs typeface="Microsoft Sans Serif"/>
              </a:rPr>
              <a:t>corriente continua directamente </a:t>
            </a:r>
            <a:r>
              <a:rPr sz="650" dirty="0">
                <a:latin typeface="Microsoft Sans Serif"/>
                <a:cs typeface="Microsoft Sans Serif"/>
              </a:rPr>
              <a:t>a </a:t>
            </a:r>
            <a:r>
              <a:rPr sz="650" spc="15" dirty="0">
                <a:latin typeface="Microsoft Sans Serif"/>
                <a:cs typeface="Microsoft Sans Serif"/>
              </a:rPr>
              <a:t>través </a:t>
            </a:r>
            <a:r>
              <a:rPr sz="650" spc="20" dirty="0">
                <a:latin typeface="Microsoft Sans Serif"/>
                <a:cs typeface="Microsoft Sans Serif"/>
              </a:rPr>
              <a:t>de </a:t>
            </a:r>
            <a:r>
              <a:rPr sz="650" spc="25" dirty="0">
                <a:latin typeface="Microsoft Sans Serif"/>
                <a:cs typeface="Microsoft Sans Serif"/>
              </a:rPr>
              <a:t>una </a:t>
            </a:r>
            <a:r>
              <a:rPr sz="650" spc="30" dirty="0">
                <a:latin typeface="Microsoft Sans Serif"/>
                <a:cs typeface="Microsoft Sans Serif"/>
              </a:rPr>
              <a:t> </a:t>
            </a:r>
            <a:r>
              <a:rPr sz="650" spc="15" dirty="0">
                <a:latin typeface="Microsoft Sans Serif"/>
                <a:cs typeface="Microsoft Sans Serif"/>
              </a:rPr>
              <a:t>derivación. </a:t>
            </a:r>
            <a:r>
              <a:rPr sz="650" spc="20" dirty="0">
                <a:latin typeface="Microsoft Sans Serif"/>
                <a:cs typeface="Microsoft Sans Serif"/>
              </a:rPr>
              <a:t>Alternativamente, </a:t>
            </a:r>
            <a:r>
              <a:rPr sz="650" spc="-5" dirty="0">
                <a:latin typeface="Microsoft Sans Serif"/>
                <a:cs typeface="Microsoft Sans Serif"/>
              </a:rPr>
              <a:t>se </a:t>
            </a:r>
            <a:r>
              <a:rPr sz="650" spc="25" dirty="0">
                <a:latin typeface="Microsoft Sans Serif"/>
                <a:cs typeface="Microsoft Sans Serif"/>
              </a:rPr>
              <a:t>puede </a:t>
            </a:r>
            <a:r>
              <a:rPr sz="650" spc="20" dirty="0">
                <a:latin typeface="Microsoft Sans Serif"/>
                <a:cs typeface="Microsoft Sans Serif"/>
              </a:rPr>
              <a:t>conectar </a:t>
            </a:r>
            <a:r>
              <a:rPr sz="650" spc="40" dirty="0">
                <a:latin typeface="Microsoft Sans Serif"/>
                <a:cs typeface="Microsoft Sans Serif"/>
              </a:rPr>
              <a:t>un </a:t>
            </a:r>
            <a:r>
              <a:rPr sz="650" spc="15" dirty="0">
                <a:latin typeface="Microsoft Sans Serif"/>
                <a:cs typeface="Microsoft Sans Serif"/>
              </a:rPr>
              <a:t>voltaje </a:t>
            </a:r>
            <a:r>
              <a:rPr sz="650" spc="20" dirty="0">
                <a:latin typeface="Microsoft Sans Serif"/>
                <a:cs typeface="Microsoft Sans Serif"/>
              </a:rPr>
              <a:t>de </a:t>
            </a:r>
            <a:r>
              <a:rPr sz="650" spc="-60" dirty="0">
                <a:latin typeface="Microsoft Sans Serif"/>
                <a:cs typeface="Microsoft Sans Serif"/>
              </a:rPr>
              <a:t>CC </a:t>
            </a:r>
            <a:r>
              <a:rPr sz="650" dirty="0">
                <a:latin typeface="Microsoft Sans Serif"/>
                <a:cs typeface="Microsoft Sans Serif"/>
              </a:rPr>
              <a:t>a </a:t>
            </a:r>
            <a:r>
              <a:rPr sz="650" spc="15" dirty="0">
                <a:latin typeface="Microsoft Sans Serif"/>
                <a:cs typeface="Microsoft Sans Serif"/>
              </a:rPr>
              <a:t>través </a:t>
            </a:r>
            <a:r>
              <a:rPr sz="650" spc="20" dirty="0">
                <a:latin typeface="Microsoft Sans Serif"/>
                <a:cs typeface="Microsoft Sans Serif"/>
              </a:rPr>
              <a:t>del </a:t>
            </a:r>
            <a:r>
              <a:rPr sz="650" spc="25" dirty="0">
                <a:latin typeface="Microsoft Sans Serif"/>
                <a:cs typeface="Microsoft Sans Serif"/>
              </a:rPr>
              <a:t> </a:t>
            </a:r>
            <a:r>
              <a:rPr sz="650" spc="20" dirty="0">
                <a:latin typeface="Microsoft Sans Serif"/>
                <a:cs typeface="Microsoft Sans Serif"/>
              </a:rPr>
              <a:t>devanado de campo. </a:t>
            </a:r>
            <a:r>
              <a:rPr sz="650" spc="-5" dirty="0">
                <a:latin typeface="Microsoft Sans Serif"/>
                <a:cs typeface="Microsoft Sans Serif"/>
              </a:rPr>
              <a:t>Estos </a:t>
            </a:r>
            <a:r>
              <a:rPr sz="650" spc="15" dirty="0">
                <a:latin typeface="Microsoft Sans Serif"/>
                <a:cs typeface="Microsoft Sans Serif"/>
              </a:rPr>
              <a:t>dispositivos </a:t>
            </a:r>
            <a:r>
              <a:rPr sz="650" spc="25" dirty="0">
                <a:latin typeface="Microsoft Sans Serif"/>
                <a:cs typeface="Microsoft Sans Serif"/>
              </a:rPr>
              <a:t>pueden luego </a:t>
            </a:r>
            <a:r>
              <a:rPr sz="650" spc="15" dirty="0">
                <a:latin typeface="Microsoft Sans Serif"/>
                <a:cs typeface="Microsoft Sans Serif"/>
              </a:rPr>
              <a:t>activar </a:t>
            </a:r>
            <a:r>
              <a:rPr sz="650" spc="10" dirty="0">
                <a:latin typeface="Microsoft Sans Serif"/>
                <a:cs typeface="Microsoft Sans Serif"/>
              </a:rPr>
              <a:t>el </a:t>
            </a:r>
            <a:r>
              <a:rPr sz="650" spc="45" dirty="0">
                <a:latin typeface="Microsoft Sans Serif"/>
                <a:cs typeface="Microsoft Sans Serif"/>
              </a:rPr>
              <a:t>motor </a:t>
            </a:r>
            <a:r>
              <a:rPr sz="650" spc="35" dirty="0">
                <a:latin typeface="Microsoft Sans Serif"/>
                <a:cs typeface="Microsoft Sans Serif"/>
              </a:rPr>
              <a:t>primario </a:t>
            </a:r>
            <a:r>
              <a:rPr sz="650" spc="5" dirty="0">
                <a:latin typeface="Microsoft Sans Serif"/>
                <a:cs typeface="Microsoft Sans Serif"/>
              </a:rPr>
              <a:t>y </a:t>
            </a:r>
            <a:r>
              <a:rPr sz="650" spc="10" dirty="0">
                <a:latin typeface="Microsoft Sans Serif"/>
                <a:cs typeface="Microsoft Sans Serif"/>
              </a:rPr>
              <a:t> los</a:t>
            </a:r>
            <a:r>
              <a:rPr sz="650" spc="-10" dirty="0">
                <a:latin typeface="Microsoft Sans Serif"/>
                <a:cs typeface="Microsoft Sans Serif"/>
              </a:rPr>
              <a:t> </a:t>
            </a:r>
            <a:r>
              <a:rPr sz="650" spc="30" dirty="0">
                <a:latin typeface="Microsoft Sans Serif"/>
                <a:cs typeface="Microsoft Sans Serif"/>
              </a:rPr>
              <a:t>interruptores</a:t>
            </a:r>
            <a:r>
              <a:rPr sz="650" spc="-5" dirty="0">
                <a:latin typeface="Microsoft Sans Serif"/>
                <a:cs typeface="Microsoft Sans Serif"/>
              </a:rPr>
              <a:t> </a:t>
            </a:r>
            <a:r>
              <a:rPr sz="650" spc="20" dirty="0">
                <a:latin typeface="Microsoft Sans Serif"/>
                <a:cs typeface="Microsoft Sans Serif"/>
              </a:rPr>
              <a:t>de</a:t>
            </a:r>
            <a:r>
              <a:rPr sz="650" spc="-5" dirty="0">
                <a:latin typeface="Microsoft Sans Serif"/>
                <a:cs typeface="Microsoft Sans Serif"/>
              </a:rPr>
              <a:t> </a:t>
            </a:r>
            <a:r>
              <a:rPr sz="650" spc="25" dirty="0">
                <a:latin typeface="Microsoft Sans Serif"/>
                <a:cs typeface="Microsoft Sans Serif"/>
              </a:rPr>
              <a:t>campo</a:t>
            </a:r>
            <a:r>
              <a:rPr sz="650" spc="-5" dirty="0">
                <a:latin typeface="Microsoft Sans Serif"/>
                <a:cs typeface="Microsoft Sans Serif"/>
              </a:rPr>
              <a:t> </a:t>
            </a:r>
            <a:r>
              <a:rPr sz="650" spc="5" dirty="0">
                <a:latin typeface="Microsoft Sans Serif"/>
                <a:cs typeface="Microsoft Sans Serif"/>
              </a:rPr>
              <a:t>y</a:t>
            </a:r>
            <a:r>
              <a:rPr sz="650" spc="-5" dirty="0">
                <a:latin typeface="Microsoft Sans Serif"/>
                <a:cs typeface="Microsoft Sans Serif"/>
              </a:rPr>
              <a:t> </a:t>
            </a:r>
            <a:r>
              <a:rPr sz="650" spc="20" dirty="0">
                <a:latin typeface="Microsoft Sans Serif"/>
                <a:cs typeface="Microsoft Sans Serif"/>
              </a:rPr>
              <a:t>del</a:t>
            </a:r>
            <a:r>
              <a:rPr sz="650" spc="-5" dirty="0">
                <a:latin typeface="Microsoft Sans Serif"/>
                <a:cs typeface="Microsoft Sans Serif"/>
              </a:rPr>
              <a:t> </a:t>
            </a:r>
            <a:r>
              <a:rPr sz="650" spc="25" dirty="0">
                <a:latin typeface="Microsoft Sans Serif"/>
                <a:cs typeface="Microsoft Sans Serif"/>
              </a:rPr>
              <a:t>generador.</a:t>
            </a:r>
            <a:endParaRPr sz="650">
              <a:latin typeface="Microsoft Sans Serif"/>
              <a:cs typeface="Microsoft Sans Serif"/>
            </a:endParaRPr>
          </a:p>
        </p:txBody>
      </p:sp>
      <p:sp>
        <p:nvSpPr>
          <p:cNvPr id="77" name="object 77"/>
          <p:cNvSpPr txBox="1"/>
          <p:nvPr/>
        </p:nvSpPr>
        <p:spPr>
          <a:xfrm>
            <a:off x="1415189" y="5100820"/>
            <a:ext cx="5894269" cy="89768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sz="500" spc="10" dirty="0">
                <a:latin typeface="Microsoft Sans Serif"/>
                <a:cs typeface="Microsoft Sans Serif"/>
              </a:rPr>
              <a:t>Figura</a:t>
            </a:r>
            <a:r>
              <a:rPr sz="500" spc="5" dirty="0">
                <a:latin typeface="Microsoft Sans Serif"/>
                <a:cs typeface="Microsoft Sans Serif"/>
              </a:rPr>
              <a:t> </a:t>
            </a:r>
            <a:r>
              <a:rPr sz="500" dirty="0">
                <a:latin typeface="Microsoft Sans Serif"/>
                <a:cs typeface="Microsoft Sans Serif"/>
              </a:rPr>
              <a:t>5.      </a:t>
            </a:r>
            <a:r>
              <a:rPr sz="500" spc="10" dirty="0">
                <a:latin typeface="Microsoft Sans Serif"/>
                <a:cs typeface="Microsoft Sans Serif"/>
              </a:rPr>
              <a:t>Detección</a:t>
            </a:r>
            <a:r>
              <a:rPr sz="500" dirty="0">
                <a:latin typeface="Microsoft Sans Serif"/>
                <a:cs typeface="Microsoft Sans Serif"/>
              </a:rPr>
              <a:t> </a:t>
            </a:r>
            <a:r>
              <a:rPr sz="500" spc="15" dirty="0">
                <a:latin typeface="Microsoft Sans Serif"/>
                <a:cs typeface="Microsoft Sans Serif"/>
              </a:rPr>
              <a:t>de</a:t>
            </a:r>
            <a:r>
              <a:rPr sz="500" spc="-5" dirty="0">
                <a:latin typeface="Microsoft Sans Serif"/>
                <a:cs typeface="Microsoft Sans Serif"/>
              </a:rPr>
              <a:t> </a:t>
            </a:r>
            <a:r>
              <a:rPr sz="500" spc="20" dirty="0">
                <a:latin typeface="Microsoft Sans Serif"/>
                <a:cs typeface="Microsoft Sans Serif"/>
              </a:rPr>
              <a:t>tierra</a:t>
            </a:r>
            <a:r>
              <a:rPr sz="500" dirty="0">
                <a:latin typeface="Microsoft Sans Serif"/>
                <a:cs typeface="Microsoft Sans Serif"/>
              </a:rPr>
              <a:t> </a:t>
            </a:r>
            <a:r>
              <a:rPr sz="500" spc="15" dirty="0">
                <a:latin typeface="Microsoft Sans Serif"/>
                <a:cs typeface="Microsoft Sans Serif"/>
              </a:rPr>
              <a:t>en</a:t>
            </a:r>
            <a:r>
              <a:rPr sz="500" spc="-5" dirty="0">
                <a:latin typeface="Microsoft Sans Serif"/>
                <a:cs typeface="Microsoft Sans Serif"/>
              </a:rPr>
              <a:t> </a:t>
            </a:r>
            <a:r>
              <a:rPr sz="500" spc="15" dirty="0">
                <a:latin typeface="Microsoft Sans Serif"/>
                <a:cs typeface="Microsoft Sans Serif"/>
              </a:rPr>
              <a:t>campo</a:t>
            </a:r>
            <a:r>
              <a:rPr sz="500" dirty="0">
                <a:latin typeface="Microsoft Sans Serif"/>
                <a:cs typeface="Microsoft Sans Serif"/>
              </a:rPr>
              <a:t> </a:t>
            </a:r>
            <a:r>
              <a:rPr sz="500" spc="20" dirty="0">
                <a:latin typeface="Microsoft Sans Serif"/>
                <a:cs typeface="Microsoft Sans Serif"/>
              </a:rPr>
              <a:t>mediante</a:t>
            </a:r>
            <a:r>
              <a:rPr sz="500" spc="-5" dirty="0">
                <a:latin typeface="Microsoft Sans Serif"/>
                <a:cs typeface="Microsoft Sans Serif"/>
              </a:rPr>
              <a:t> </a:t>
            </a:r>
            <a:r>
              <a:rPr sz="500" spc="20" dirty="0">
                <a:latin typeface="Microsoft Sans Serif"/>
                <a:cs typeface="Microsoft Sans Serif"/>
              </a:rPr>
              <a:t>una</a:t>
            </a:r>
            <a:r>
              <a:rPr sz="500" dirty="0">
                <a:latin typeface="Microsoft Sans Serif"/>
                <a:cs typeface="Microsoft Sans Serif"/>
              </a:rPr>
              <a:t> </a:t>
            </a:r>
            <a:r>
              <a:rPr sz="500" spc="5" dirty="0">
                <a:latin typeface="Microsoft Sans Serif"/>
                <a:cs typeface="Microsoft Sans Serif"/>
              </a:rPr>
              <a:t>señal</a:t>
            </a:r>
            <a:r>
              <a:rPr sz="500" spc="-5" dirty="0">
                <a:latin typeface="Microsoft Sans Serif"/>
                <a:cs typeface="Microsoft Sans Serif"/>
              </a:rPr>
              <a:t> </a:t>
            </a:r>
            <a:r>
              <a:rPr sz="500" spc="15" dirty="0">
                <a:latin typeface="Microsoft Sans Serif"/>
                <a:cs typeface="Microsoft Sans Serif"/>
              </a:rPr>
              <a:t>de</a:t>
            </a:r>
            <a:r>
              <a:rPr sz="500" dirty="0">
                <a:latin typeface="Microsoft Sans Serif"/>
                <a:cs typeface="Microsoft Sans Serif"/>
              </a:rPr>
              <a:t> </a:t>
            </a:r>
            <a:r>
              <a:rPr sz="500" spc="15" dirty="0">
                <a:latin typeface="Microsoft Sans Serif"/>
                <a:cs typeface="Microsoft Sans Serif"/>
              </a:rPr>
              <a:t>voltaje</a:t>
            </a:r>
            <a:r>
              <a:rPr sz="500" spc="-5" dirty="0">
                <a:latin typeface="Microsoft Sans Serif"/>
                <a:cs typeface="Microsoft Sans Serif"/>
              </a:rPr>
              <a:t> </a:t>
            </a:r>
            <a:r>
              <a:rPr sz="500" spc="15" dirty="0">
                <a:latin typeface="Microsoft Sans Serif"/>
                <a:cs typeface="Microsoft Sans Serif"/>
              </a:rPr>
              <a:t>de</a:t>
            </a:r>
            <a:r>
              <a:rPr sz="500" dirty="0">
                <a:latin typeface="Microsoft Sans Serif"/>
                <a:cs typeface="Microsoft Sans Serif"/>
              </a:rPr>
              <a:t> </a:t>
            </a:r>
            <a:r>
              <a:rPr sz="500" spc="10" dirty="0">
                <a:latin typeface="Microsoft Sans Serif"/>
                <a:cs typeface="Microsoft Sans Serif"/>
              </a:rPr>
              <a:t>inyección</a:t>
            </a:r>
            <a:endParaRPr sz="500">
              <a:latin typeface="Microsoft Sans Serif"/>
              <a:cs typeface="Microsoft Sans Serif"/>
            </a:endParaRPr>
          </a:p>
        </p:txBody>
      </p:sp>
      <p:sp>
        <p:nvSpPr>
          <p:cNvPr id="78" name="object 78"/>
          <p:cNvSpPr txBox="1"/>
          <p:nvPr/>
        </p:nvSpPr>
        <p:spPr>
          <a:xfrm>
            <a:off x="1415217" y="5348945"/>
            <a:ext cx="7404721" cy="798167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795655">
              <a:lnSpc>
                <a:spcPct val="100000"/>
              </a:lnSpc>
              <a:spcBef>
                <a:spcPts val="100"/>
              </a:spcBef>
            </a:pPr>
            <a:r>
              <a:rPr sz="850" spc="35" dirty="0">
                <a:latin typeface="Microsoft Sans Serif"/>
                <a:cs typeface="Microsoft Sans Serif"/>
              </a:rPr>
              <a:t>III.</a:t>
            </a:r>
            <a:r>
              <a:rPr sz="850" spc="-25" dirty="0">
                <a:latin typeface="Microsoft Sans Serif"/>
                <a:cs typeface="Microsoft Sans Serif"/>
              </a:rPr>
              <a:t> </a:t>
            </a:r>
            <a:r>
              <a:rPr sz="850" spc="-35" dirty="0">
                <a:latin typeface="Microsoft Sans Serif"/>
                <a:cs typeface="Microsoft Sans Serif"/>
              </a:rPr>
              <a:t>t</a:t>
            </a:r>
            <a:r>
              <a:rPr sz="700" spc="-35" dirty="0">
                <a:latin typeface="Microsoft Sans Serif"/>
                <a:cs typeface="Microsoft Sans Serif"/>
              </a:rPr>
              <a:t>EXCELENTE</a:t>
            </a:r>
            <a:r>
              <a:rPr sz="850" spc="-35" dirty="0">
                <a:latin typeface="Microsoft Sans Serif"/>
                <a:cs typeface="Microsoft Sans Serif"/>
              </a:rPr>
              <a:t>C</a:t>
            </a:r>
            <a:r>
              <a:rPr sz="700" spc="-35" dirty="0">
                <a:latin typeface="Microsoft Sans Serif"/>
                <a:cs typeface="Microsoft Sans Serif"/>
              </a:rPr>
              <a:t>CONSIDERACIONES</a:t>
            </a:r>
            <a:endParaRPr sz="700">
              <a:latin typeface="Microsoft Sans Serif"/>
              <a:cs typeface="Microsoft Sans Serif"/>
            </a:endParaRPr>
          </a:p>
          <a:p>
            <a:pPr marL="12700" marR="5080" indent="154940">
              <a:lnSpc>
                <a:spcPct val="143000"/>
              </a:lnSpc>
              <a:spcBef>
                <a:spcPts val="290"/>
              </a:spcBef>
            </a:pPr>
            <a:r>
              <a:rPr sz="700" spc="5" dirty="0">
                <a:latin typeface="Microsoft Sans Serif"/>
                <a:cs typeface="Microsoft Sans Serif"/>
              </a:rPr>
              <a:t>Desde </a:t>
            </a:r>
            <a:r>
              <a:rPr sz="700" spc="10" dirty="0">
                <a:latin typeface="Microsoft Sans Serif"/>
                <a:cs typeface="Microsoft Sans Serif"/>
              </a:rPr>
              <a:t>el </a:t>
            </a:r>
            <a:r>
              <a:rPr sz="700" spc="40" dirty="0">
                <a:latin typeface="Microsoft Sans Serif"/>
                <a:cs typeface="Microsoft Sans Serif"/>
              </a:rPr>
              <a:t>punto </a:t>
            </a:r>
            <a:r>
              <a:rPr sz="700" spc="20" dirty="0">
                <a:latin typeface="Microsoft Sans Serif"/>
                <a:cs typeface="Microsoft Sans Serif"/>
              </a:rPr>
              <a:t>de </a:t>
            </a:r>
            <a:r>
              <a:rPr sz="700" spc="10" dirty="0">
                <a:latin typeface="Microsoft Sans Serif"/>
                <a:cs typeface="Microsoft Sans Serif"/>
              </a:rPr>
              <a:t>vista </a:t>
            </a:r>
            <a:r>
              <a:rPr sz="700" spc="20" dirty="0">
                <a:latin typeface="Microsoft Sans Serif"/>
                <a:cs typeface="Microsoft Sans Serif"/>
              </a:rPr>
              <a:t>de </a:t>
            </a:r>
            <a:r>
              <a:rPr sz="700" spc="10" dirty="0">
                <a:latin typeface="Microsoft Sans Serif"/>
                <a:cs typeface="Microsoft Sans Serif"/>
              </a:rPr>
              <a:t>la </a:t>
            </a:r>
            <a:r>
              <a:rPr sz="700" spc="20" dirty="0">
                <a:latin typeface="Microsoft Sans Serif"/>
                <a:cs typeface="Microsoft Sans Serif"/>
              </a:rPr>
              <a:t>protección, </a:t>
            </a:r>
            <a:r>
              <a:rPr sz="700" spc="-5" dirty="0">
                <a:latin typeface="Microsoft Sans Serif"/>
                <a:cs typeface="Microsoft Sans Serif"/>
              </a:rPr>
              <a:t>se </a:t>
            </a:r>
            <a:r>
              <a:rPr sz="700" spc="25" dirty="0">
                <a:latin typeface="Microsoft Sans Serif"/>
                <a:cs typeface="Microsoft Sans Serif"/>
              </a:rPr>
              <a:t>recomienda </a:t>
            </a:r>
            <a:r>
              <a:rPr sz="700" spc="10" dirty="0">
                <a:latin typeface="Microsoft Sans Serif"/>
                <a:cs typeface="Microsoft Sans Serif"/>
              </a:rPr>
              <a:t>el </a:t>
            </a:r>
            <a:r>
              <a:rPr sz="700" spc="25" dirty="0">
                <a:latin typeface="Microsoft Sans Serif"/>
                <a:cs typeface="Microsoft Sans Serif"/>
              </a:rPr>
              <a:t>disparo </a:t>
            </a:r>
            <a:r>
              <a:rPr sz="700" spc="30" dirty="0">
                <a:latin typeface="Microsoft Sans Serif"/>
                <a:cs typeface="Microsoft Sans Serif"/>
              </a:rPr>
              <a:t> inmediato </a:t>
            </a:r>
            <a:r>
              <a:rPr sz="700" spc="25" dirty="0">
                <a:latin typeface="Microsoft Sans Serif"/>
                <a:cs typeface="Microsoft Sans Serif"/>
              </a:rPr>
              <a:t>cuando </a:t>
            </a:r>
            <a:r>
              <a:rPr sz="700" spc="-5" dirty="0">
                <a:latin typeface="Microsoft Sans Serif"/>
                <a:cs typeface="Microsoft Sans Serif"/>
              </a:rPr>
              <a:t>se </a:t>
            </a:r>
            <a:r>
              <a:rPr sz="700" spc="20" dirty="0">
                <a:latin typeface="Microsoft Sans Serif"/>
                <a:cs typeface="Microsoft Sans Serif"/>
              </a:rPr>
              <a:t>detecta </a:t>
            </a:r>
            <a:r>
              <a:rPr sz="700" spc="10" dirty="0">
                <a:latin typeface="Microsoft Sans Serif"/>
                <a:cs typeface="Microsoft Sans Serif"/>
              </a:rPr>
              <a:t>la </a:t>
            </a:r>
            <a:r>
              <a:rPr sz="700" spc="35" dirty="0">
                <a:latin typeface="Microsoft Sans Serif"/>
                <a:cs typeface="Microsoft Sans Serif"/>
              </a:rPr>
              <a:t>primera </a:t>
            </a:r>
            <a:r>
              <a:rPr sz="700" spc="20" dirty="0">
                <a:latin typeface="Microsoft Sans Serif"/>
                <a:cs typeface="Microsoft Sans Serif"/>
              </a:rPr>
              <a:t>conexión </a:t>
            </a:r>
            <a:r>
              <a:rPr sz="700" dirty="0">
                <a:latin typeface="Microsoft Sans Serif"/>
                <a:cs typeface="Microsoft Sans Serif"/>
              </a:rPr>
              <a:t>a </a:t>
            </a:r>
            <a:r>
              <a:rPr sz="700" spc="25" dirty="0">
                <a:latin typeface="Microsoft Sans Serif"/>
                <a:cs typeface="Microsoft Sans Serif"/>
              </a:rPr>
              <a:t>tierra. </a:t>
            </a:r>
            <a:r>
              <a:rPr sz="700" spc="-10" dirty="0">
                <a:latin typeface="Microsoft Sans Serif"/>
                <a:cs typeface="Microsoft Sans Serif"/>
              </a:rPr>
              <a:t>Sin </a:t>
            </a:r>
            <a:r>
              <a:rPr sz="700" spc="30" dirty="0">
                <a:latin typeface="Microsoft Sans Serif"/>
                <a:cs typeface="Microsoft Sans Serif"/>
              </a:rPr>
              <a:t>embargo, </a:t>
            </a:r>
            <a:r>
              <a:rPr sz="700" spc="10" dirty="0">
                <a:latin typeface="Microsoft Sans Serif"/>
                <a:cs typeface="Microsoft Sans Serif"/>
              </a:rPr>
              <a:t>la </a:t>
            </a:r>
            <a:r>
              <a:rPr sz="700" spc="15" dirty="0">
                <a:latin typeface="Microsoft Sans Serif"/>
                <a:cs typeface="Microsoft Sans Serif"/>
              </a:rPr>
              <a:t> </a:t>
            </a:r>
            <a:r>
              <a:rPr sz="700" spc="25" dirty="0">
                <a:latin typeface="Microsoft Sans Serif"/>
                <a:cs typeface="Microsoft Sans Serif"/>
              </a:rPr>
              <a:t>mayoría </a:t>
            </a:r>
            <a:r>
              <a:rPr sz="700" spc="20" dirty="0">
                <a:latin typeface="Microsoft Sans Serif"/>
                <a:cs typeface="Microsoft Sans Serif"/>
              </a:rPr>
              <a:t>de </a:t>
            </a:r>
            <a:r>
              <a:rPr sz="700" dirty="0">
                <a:latin typeface="Microsoft Sans Serif"/>
                <a:cs typeface="Microsoft Sans Serif"/>
              </a:rPr>
              <a:t>las </a:t>
            </a:r>
            <a:r>
              <a:rPr sz="700" spc="15" dirty="0">
                <a:latin typeface="Microsoft Sans Serif"/>
                <a:cs typeface="Microsoft Sans Serif"/>
              </a:rPr>
              <a:t>instalaciones </a:t>
            </a:r>
            <a:r>
              <a:rPr sz="700" spc="25" dirty="0">
                <a:latin typeface="Microsoft Sans Serif"/>
                <a:cs typeface="Microsoft Sans Serif"/>
              </a:rPr>
              <a:t>dan </a:t>
            </a:r>
            <a:r>
              <a:rPr sz="700" spc="20" dirty="0">
                <a:latin typeface="Microsoft Sans Serif"/>
                <a:cs typeface="Microsoft Sans Serif"/>
              </a:rPr>
              <a:t>alarma. </a:t>
            </a:r>
            <a:r>
              <a:rPr sz="700" spc="15" dirty="0">
                <a:latin typeface="Microsoft Sans Serif"/>
                <a:cs typeface="Microsoft Sans Serif"/>
              </a:rPr>
              <a:t>Muchas empresas </a:t>
            </a:r>
            <a:r>
              <a:rPr sz="700" spc="20" dirty="0">
                <a:latin typeface="Microsoft Sans Serif"/>
                <a:cs typeface="Microsoft Sans Serif"/>
              </a:rPr>
              <a:t>de </a:t>
            </a:r>
            <a:r>
              <a:rPr sz="700" spc="10" dirty="0">
                <a:latin typeface="Microsoft Sans Serif"/>
                <a:cs typeface="Microsoft Sans Serif"/>
              </a:rPr>
              <a:t>servicios </a:t>
            </a:r>
            <a:r>
              <a:rPr sz="700" spc="15" dirty="0">
                <a:latin typeface="Microsoft Sans Serif"/>
                <a:cs typeface="Microsoft Sans Serif"/>
              </a:rPr>
              <a:t> </a:t>
            </a:r>
            <a:r>
              <a:rPr sz="700" spc="20" dirty="0">
                <a:latin typeface="Microsoft Sans Serif"/>
                <a:cs typeface="Microsoft Sans Serif"/>
              </a:rPr>
              <a:t>públicos </a:t>
            </a:r>
            <a:r>
              <a:rPr sz="700" spc="25" dirty="0">
                <a:latin typeface="Microsoft Sans Serif"/>
                <a:cs typeface="Microsoft Sans Serif"/>
              </a:rPr>
              <a:t>tienen </a:t>
            </a:r>
            <a:r>
              <a:rPr sz="700" spc="20" dirty="0">
                <a:latin typeface="Microsoft Sans Serif"/>
                <a:cs typeface="Microsoft Sans Serif"/>
              </a:rPr>
              <a:t>instrucciones </a:t>
            </a:r>
            <a:r>
              <a:rPr sz="700" spc="25" dirty="0">
                <a:latin typeface="Microsoft Sans Serif"/>
                <a:cs typeface="Microsoft Sans Serif"/>
              </a:rPr>
              <a:t>para </a:t>
            </a:r>
            <a:r>
              <a:rPr sz="700" spc="20" dirty="0">
                <a:latin typeface="Microsoft Sans Serif"/>
                <a:cs typeface="Microsoft Sans Serif"/>
              </a:rPr>
              <a:t>apagar </a:t>
            </a:r>
            <a:r>
              <a:rPr sz="700" spc="10" dirty="0">
                <a:latin typeface="Microsoft Sans Serif"/>
                <a:cs typeface="Microsoft Sans Serif"/>
              </a:rPr>
              <a:t>la </a:t>
            </a:r>
            <a:r>
              <a:rPr sz="700" spc="30" dirty="0">
                <a:latin typeface="Microsoft Sans Serif"/>
                <a:cs typeface="Microsoft Sans Serif"/>
              </a:rPr>
              <a:t>máquina </a:t>
            </a:r>
            <a:r>
              <a:rPr sz="700" spc="20" dirty="0">
                <a:latin typeface="Microsoft Sans Serif"/>
                <a:cs typeface="Microsoft Sans Serif"/>
              </a:rPr>
              <a:t>de </a:t>
            </a:r>
            <a:r>
              <a:rPr sz="700" spc="30" dirty="0">
                <a:latin typeface="Microsoft Sans Serif"/>
                <a:cs typeface="Microsoft Sans Serif"/>
              </a:rPr>
              <a:t>manera </a:t>
            </a:r>
            <a:r>
              <a:rPr sz="700" spc="25" dirty="0">
                <a:latin typeface="Microsoft Sans Serif"/>
                <a:cs typeface="Microsoft Sans Serif"/>
              </a:rPr>
              <a:t>ordenada </a:t>
            </a:r>
            <a:r>
              <a:rPr sz="700" spc="30" dirty="0">
                <a:latin typeface="Microsoft Sans Serif"/>
                <a:cs typeface="Microsoft Sans Serif"/>
              </a:rPr>
              <a:t> </a:t>
            </a:r>
            <a:r>
              <a:rPr sz="700" dirty="0">
                <a:latin typeface="Microsoft Sans Serif"/>
                <a:cs typeface="Microsoft Sans Serif"/>
              </a:rPr>
              <a:t>si </a:t>
            </a:r>
            <a:r>
              <a:rPr sz="700" spc="10" dirty="0">
                <a:latin typeface="Microsoft Sans Serif"/>
                <a:cs typeface="Microsoft Sans Serif"/>
              </a:rPr>
              <a:t>la </a:t>
            </a:r>
            <a:r>
              <a:rPr sz="700" spc="25" dirty="0">
                <a:latin typeface="Microsoft Sans Serif"/>
                <a:cs typeface="Microsoft Sans Serif"/>
              </a:rPr>
              <a:t>alarma </a:t>
            </a:r>
            <a:r>
              <a:rPr sz="700" spc="20" dirty="0">
                <a:latin typeface="Microsoft Sans Serif"/>
                <a:cs typeface="Microsoft Sans Serif"/>
              </a:rPr>
              <a:t>de </a:t>
            </a:r>
            <a:r>
              <a:rPr sz="700" spc="30" dirty="0">
                <a:latin typeface="Microsoft Sans Serif"/>
                <a:cs typeface="Microsoft Sans Serif"/>
              </a:rPr>
              <a:t>tierra </a:t>
            </a:r>
            <a:r>
              <a:rPr sz="700" spc="15" dirty="0">
                <a:latin typeface="Microsoft Sans Serif"/>
                <a:cs typeface="Microsoft Sans Serif"/>
              </a:rPr>
              <a:t>persiste. </a:t>
            </a:r>
            <a:r>
              <a:rPr sz="700" spc="-35" dirty="0">
                <a:latin typeface="Microsoft Sans Serif"/>
                <a:cs typeface="Microsoft Sans Serif"/>
              </a:rPr>
              <a:t>Si </a:t>
            </a:r>
            <a:r>
              <a:rPr sz="700" spc="-5" dirty="0">
                <a:latin typeface="Microsoft Sans Serif"/>
                <a:cs typeface="Microsoft Sans Serif"/>
              </a:rPr>
              <a:t>se </a:t>
            </a:r>
            <a:r>
              <a:rPr sz="700" spc="15" dirty="0">
                <a:latin typeface="Microsoft Sans Serif"/>
                <a:cs typeface="Microsoft Sans Serif"/>
              </a:rPr>
              <a:t>elige </a:t>
            </a:r>
            <a:r>
              <a:rPr sz="700" spc="10" dirty="0">
                <a:latin typeface="Microsoft Sans Serif"/>
                <a:cs typeface="Microsoft Sans Serif"/>
              </a:rPr>
              <a:t>la </a:t>
            </a:r>
            <a:r>
              <a:rPr sz="700" spc="25" dirty="0">
                <a:latin typeface="Microsoft Sans Serif"/>
                <a:cs typeface="Microsoft Sans Serif"/>
              </a:rPr>
              <a:t>opción </a:t>
            </a:r>
            <a:r>
              <a:rPr sz="700" spc="20" dirty="0">
                <a:latin typeface="Microsoft Sans Serif"/>
                <a:cs typeface="Microsoft Sans Serif"/>
              </a:rPr>
              <a:t>de alarma, </a:t>
            </a:r>
            <a:r>
              <a:rPr sz="700" spc="-5" dirty="0">
                <a:latin typeface="Microsoft Sans Serif"/>
                <a:cs typeface="Microsoft Sans Serif"/>
              </a:rPr>
              <a:t>se </a:t>
            </a:r>
            <a:r>
              <a:rPr sz="700" spc="20" dirty="0">
                <a:latin typeface="Microsoft Sans Serif"/>
                <a:cs typeface="Microsoft Sans Serif"/>
              </a:rPr>
              <a:t>debe </a:t>
            </a:r>
            <a:r>
              <a:rPr sz="700" spc="25" dirty="0">
                <a:latin typeface="Microsoft Sans Serif"/>
                <a:cs typeface="Microsoft Sans Serif"/>
              </a:rPr>
              <a:t>incluir </a:t>
            </a:r>
            <a:r>
              <a:rPr sz="700" spc="-175" dirty="0">
                <a:latin typeface="Microsoft Sans Serif"/>
                <a:cs typeface="Microsoft Sans Serif"/>
              </a:rPr>
              <a:t> </a:t>
            </a:r>
            <a:r>
              <a:rPr sz="700" spc="20" dirty="0">
                <a:latin typeface="Microsoft Sans Serif"/>
                <a:cs typeface="Microsoft Sans Serif"/>
              </a:rPr>
              <a:t>en </a:t>
            </a:r>
            <a:r>
              <a:rPr sz="700" spc="10" dirty="0">
                <a:latin typeface="Microsoft Sans Serif"/>
                <a:cs typeface="Microsoft Sans Serif"/>
              </a:rPr>
              <a:t>el </a:t>
            </a:r>
            <a:r>
              <a:rPr sz="700" spc="20" dirty="0">
                <a:latin typeface="Microsoft Sans Serif"/>
                <a:cs typeface="Microsoft Sans Serif"/>
              </a:rPr>
              <a:t>diseño </a:t>
            </a:r>
            <a:r>
              <a:rPr sz="700" spc="40" dirty="0">
                <a:latin typeface="Microsoft Sans Serif"/>
                <a:cs typeface="Microsoft Sans Serif"/>
              </a:rPr>
              <a:t>un </a:t>
            </a:r>
            <a:r>
              <a:rPr sz="700" spc="30" dirty="0">
                <a:latin typeface="Microsoft Sans Serif"/>
                <a:cs typeface="Microsoft Sans Serif"/>
              </a:rPr>
              <a:t>equipo </a:t>
            </a:r>
            <a:r>
              <a:rPr sz="700" spc="20" dirty="0">
                <a:latin typeface="Microsoft Sans Serif"/>
                <a:cs typeface="Microsoft Sans Serif"/>
              </a:rPr>
              <a:t>de </a:t>
            </a:r>
            <a:r>
              <a:rPr sz="700" spc="35" dirty="0">
                <a:latin typeface="Microsoft Sans Serif"/>
                <a:cs typeface="Microsoft Sans Serif"/>
              </a:rPr>
              <a:t>monitoreo </a:t>
            </a:r>
            <a:r>
              <a:rPr sz="700" spc="20" dirty="0">
                <a:latin typeface="Microsoft Sans Serif"/>
                <a:cs typeface="Microsoft Sans Serif"/>
              </a:rPr>
              <a:t>de </a:t>
            </a:r>
            <a:r>
              <a:rPr sz="700" spc="15" dirty="0">
                <a:latin typeface="Microsoft Sans Serif"/>
                <a:cs typeface="Microsoft Sans Serif"/>
              </a:rPr>
              <a:t>vibraciones </a:t>
            </a:r>
            <a:r>
              <a:rPr sz="700" spc="25" dirty="0">
                <a:latin typeface="Microsoft Sans Serif"/>
                <a:cs typeface="Microsoft Sans Serif"/>
              </a:rPr>
              <a:t>para </a:t>
            </a:r>
            <a:r>
              <a:rPr sz="700" spc="15" dirty="0">
                <a:latin typeface="Microsoft Sans Serif"/>
                <a:cs typeface="Microsoft Sans Serif"/>
              </a:rPr>
              <a:t>activar </a:t>
            </a:r>
            <a:r>
              <a:rPr sz="700" spc="10" dirty="0">
                <a:latin typeface="Microsoft Sans Serif"/>
                <a:cs typeface="Microsoft Sans Serif"/>
              </a:rPr>
              <a:t>el </a:t>
            </a:r>
            <a:r>
              <a:rPr sz="700" spc="50" dirty="0">
                <a:latin typeface="Microsoft Sans Serif"/>
                <a:cs typeface="Microsoft Sans Serif"/>
              </a:rPr>
              <a:t>motor </a:t>
            </a:r>
            <a:r>
              <a:rPr sz="700" spc="55" dirty="0">
                <a:latin typeface="Microsoft Sans Serif"/>
                <a:cs typeface="Microsoft Sans Serif"/>
              </a:rPr>
              <a:t> </a:t>
            </a:r>
            <a:r>
              <a:rPr sz="700" spc="35" dirty="0">
                <a:latin typeface="Microsoft Sans Serif"/>
                <a:cs typeface="Microsoft Sans Serif"/>
              </a:rPr>
              <a:t>primario </a:t>
            </a:r>
            <a:r>
              <a:rPr sz="700" spc="5" dirty="0">
                <a:latin typeface="Microsoft Sans Serif"/>
                <a:cs typeface="Microsoft Sans Serif"/>
              </a:rPr>
              <a:t>y </a:t>
            </a:r>
            <a:r>
              <a:rPr sz="700" spc="10" dirty="0">
                <a:latin typeface="Microsoft Sans Serif"/>
                <a:cs typeface="Microsoft Sans Serif"/>
              </a:rPr>
              <a:t>los </a:t>
            </a:r>
            <a:r>
              <a:rPr sz="700" spc="35" dirty="0">
                <a:latin typeface="Microsoft Sans Serif"/>
                <a:cs typeface="Microsoft Sans Serif"/>
              </a:rPr>
              <a:t>interruptores </a:t>
            </a:r>
            <a:r>
              <a:rPr sz="700" spc="20" dirty="0">
                <a:latin typeface="Microsoft Sans Serif"/>
                <a:cs typeface="Microsoft Sans Serif"/>
              </a:rPr>
              <a:t>de </a:t>
            </a:r>
            <a:r>
              <a:rPr sz="700" spc="25" dirty="0">
                <a:latin typeface="Microsoft Sans Serif"/>
                <a:cs typeface="Microsoft Sans Serif"/>
              </a:rPr>
              <a:t>campo </a:t>
            </a:r>
            <a:r>
              <a:rPr sz="700" spc="5" dirty="0">
                <a:latin typeface="Microsoft Sans Serif"/>
                <a:cs typeface="Microsoft Sans Serif"/>
              </a:rPr>
              <a:t>y </a:t>
            </a:r>
            <a:r>
              <a:rPr sz="700" spc="20" dirty="0">
                <a:latin typeface="Microsoft Sans Serif"/>
                <a:cs typeface="Microsoft Sans Serif"/>
              </a:rPr>
              <a:t>del </a:t>
            </a:r>
            <a:r>
              <a:rPr sz="700" spc="30" dirty="0">
                <a:latin typeface="Microsoft Sans Serif"/>
                <a:cs typeface="Microsoft Sans Serif"/>
              </a:rPr>
              <a:t>generador </a:t>
            </a:r>
            <a:r>
              <a:rPr sz="700" spc="25" dirty="0">
                <a:latin typeface="Microsoft Sans Serif"/>
                <a:cs typeface="Microsoft Sans Serif"/>
              </a:rPr>
              <a:t>cuando </a:t>
            </a:r>
            <a:r>
              <a:rPr sz="700" spc="10" dirty="0">
                <a:latin typeface="Microsoft Sans Serif"/>
                <a:cs typeface="Microsoft Sans Serif"/>
              </a:rPr>
              <a:t>el </a:t>
            </a:r>
            <a:r>
              <a:rPr sz="700" spc="15" dirty="0">
                <a:latin typeface="Microsoft Sans Serif"/>
                <a:cs typeface="Microsoft Sans Serif"/>
              </a:rPr>
              <a:t>nivel </a:t>
            </a:r>
            <a:r>
              <a:rPr sz="700" spc="20" dirty="0">
                <a:latin typeface="Microsoft Sans Serif"/>
                <a:cs typeface="Microsoft Sans Serif"/>
              </a:rPr>
              <a:t>de </a:t>
            </a:r>
            <a:r>
              <a:rPr sz="700" spc="25" dirty="0">
                <a:latin typeface="Microsoft Sans Serif"/>
                <a:cs typeface="Microsoft Sans Serif"/>
              </a:rPr>
              <a:t> </a:t>
            </a:r>
            <a:r>
              <a:rPr sz="700" spc="20" dirty="0">
                <a:latin typeface="Microsoft Sans Serif"/>
                <a:cs typeface="Microsoft Sans Serif"/>
              </a:rPr>
              <a:t>vibración</a:t>
            </a:r>
            <a:r>
              <a:rPr sz="700" spc="-5" dirty="0">
                <a:latin typeface="Microsoft Sans Serif"/>
                <a:cs typeface="Microsoft Sans Serif"/>
              </a:rPr>
              <a:t> </a:t>
            </a:r>
            <a:r>
              <a:rPr sz="700" spc="10" dirty="0">
                <a:latin typeface="Microsoft Sans Serif"/>
                <a:cs typeface="Microsoft Sans Serif"/>
              </a:rPr>
              <a:t>exceda</a:t>
            </a:r>
            <a:r>
              <a:rPr sz="700" dirty="0">
                <a:latin typeface="Microsoft Sans Serif"/>
                <a:cs typeface="Microsoft Sans Serif"/>
              </a:rPr>
              <a:t> </a:t>
            </a:r>
            <a:r>
              <a:rPr sz="700" spc="10" dirty="0">
                <a:latin typeface="Microsoft Sans Serif"/>
                <a:cs typeface="Microsoft Sans Serif"/>
              </a:rPr>
              <a:t>el</a:t>
            </a:r>
            <a:r>
              <a:rPr sz="700" dirty="0">
                <a:latin typeface="Microsoft Sans Serif"/>
                <a:cs typeface="Microsoft Sans Serif"/>
              </a:rPr>
              <a:t> </a:t>
            </a:r>
            <a:r>
              <a:rPr sz="700" spc="20" dirty="0">
                <a:latin typeface="Microsoft Sans Serif"/>
                <a:cs typeface="Microsoft Sans Serif"/>
              </a:rPr>
              <a:t>observado</a:t>
            </a:r>
            <a:r>
              <a:rPr sz="700" dirty="0">
                <a:latin typeface="Microsoft Sans Serif"/>
                <a:cs typeface="Microsoft Sans Serif"/>
              </a:rPr>
              <a:t> </a:t>
            </a:r>
            <a:r>
              <a:rPr sz="700" spc="20" dirty="0">
                <a:latin typeface="Microsoft Sans Serif"/>
                <a:cs typeface="Microsoft Sans Serif"/>
              </a:rPr>
              <a:t>en</a:t>
            </a:r>
            <a:r>
              <a:rPr sz="700" dirty="0">
                <a:latin typeface="Microsoft Sans Serif"/>
                <a:cs typeface="Microsoft Sans Serif"/>
              </a:rPr>
              <a:t> </a:t>
            </a:r>
            <a:r>
              <a:rPr sz="700" spc="10" dirty="0">
                <a:latin typeface="Microsoft Sans Serif"/>
                <a:cs typeface="Microsoft Sans Serif"/>
              </a:rPr>
              <a:t>el</a:t>
            </a:r>
            <a:r>
              <a:rPr sz="700" dirty="0">
                <a:latin typeface="Microsoft Sans Serif"/>
                <a:cs typeface="Microsoft Sans Serif"/>
              </a:rPr>
              <a:t> </a:t>
            </a:r>
            <a:r>
              <a:rPr sz="700" spc="45" dirty="0">
                <a:latin typeface="Microsoft Sans Serif"/>
                <a:cs typeface="Microsoft Sans Serif"/>
              </a:rPr>
              <a:t>momento</a:t>
            </a:r>
            <a:r>
              <a:rPr sz="700" dirty="0">
                <a:latin typeface="Microsoft Sans Serif"/>
                <a:cs typeface="Microsoft Sans Serif"/>
              </a:rPr>
              <a:t> </a:t>
            </a:r>
            <a:r>
              <a:rPr sz="700" spc="20" dirty="0">
                <a:latin typeface="Microsoft Sans Serif"/>
                <a:cs typeface="Microsoft Sans Serif"/>
              </a:rPr>
              <a:t>de</a:t>
            </a:r>
            <a:r>
              <a:rPr sz="700" dirty="0">
                <a:latin typeface="Microsoft Sans Serif"/>
                <a:cs typeface="Microsoft Sans Serif"/>
              </a:rPr>
              <a:t> </a:t>
            </a:r>
            <a:r>
              <a:rPr sz="700" spc="10" dirty="0">
                <a:latin typeface="Microsoft Sans Serif"/>
                <a:cs typeface="Microsoft Sans Serif"/>
              </a:rPr>
              <a:t>la</a:t>
            </a:r>
            <a:r>
              <a:rPr sz="700" dirty="0">
                <a:latin typeface="Microsoft Sans Serif"/>
                <a:cs typeface="Microsoft Sans Serif"/>
              </a:rPr>
              <a:t> </a:t>
            </a:r>
            <a:r>
              <a:rPr sz="700" spc="15" dirty="0">
                <a:latin typeface="Microsoft Sans Serif"/>
                <a:cs typeface="Microsoft Sans Serif"/>
              </a:rPr>
              <a:t>sincronización</a:t>
            </a:r>
            <a:r>
              <a:rPr sz="700" dirty="0">
                <a:latin typeface="Microsoft Sans Serif"/>
                <a:cs typeface="Microsoft Sans Serif"/>
              </a:rPr>
              <a:t> </a:t>
            </a:r>
            <a:r>
              <a:rPr sz="700" spc="30" dirty="0">
                <a:latin typeface="Microsoft Sans Serif"/>
                <a:cs typeface="Microsoft Sans Serif"/>
              </a:rPr>
              <a:t>o</a:t>
            </a:r>
            <a:r>
              <a:rPr sz="700" dirty="0">
                <a:latin typeface="Microsoft Sans Serif"/>
                <a:cs typeface="Microsoft Sans Serif"/>
              </a:rPr>
              <a:t> </a:t>
            </a:r>
            <a:r>
              <a:rPr sz="700" spc="40" dirty="0">
                <a:latin typeface="Microsoft Sans Serif"/>
                <a:cs typeface="Microsoft Sans Serif"/>
              </a:rPr>
              <a:t>por</a:t>
            </a:r>
            <a:r>
              <a:rPr sz="700" dirty="0">
                <a:latin typeface="Microsoft Sans Serif"/>
                <a:cs typeface="Microsoft Sans Serif"/>
              </a:rPr>
              <a:t> </a:t>
            </a:r>
            <a:r>
              <a:rPr sz="700" spc="30" dirty="0">
                <a:latin typeface="Microsoft Sans Serif"/>
                <a:cs typeface="Microsoft Sans Serif"/>
              </a:rPr>
              <a:t>una </a:t>
            </a:r>
            <a:r>
              <a:rPr sz="700" spc="-170" dirty="0">
                <a:latin typeface="Microsoft Sans Serif"/>
                <a:cs typeface="Microsoft Sans Serif"/>
              </a:rPr>
              <a:t> </a:t>
            </a:r>
            <a:r>
              <a:rPr sz="700" spc="15" dirty="0">
                <a:latin typeface="Microsoft Sans Serif"/>
                <a:cs typeface="Microsoft Sans Serif"/>
              </a:rPr>
              <a:t>falla</a:t>
            </a:r>
            <a:r>
              <a:rPr sz="700" spc="-10" dirty="0">
                <a:latin typeface="Microsoft Sans Serif"/>
                <a:cs typeface="Microsoft Sans Serif"/>
              </a:rPr>
              <a:t> </a:t>
            </a:r>
            <a:r>
              <a:rPr sz="700" spc="20" dirty="0">
                <a:latin typeface="Microsoft Sans Serif"/>
                <a:cs typeface="Microsoft Sans Serif"/>
              </a:rPr>
              <a:t>del</a:t>
            </a:r>
            <a:r>
              <a:rPr sz="700" spc="-5" dirty="0">
                <a:latin typeface="Microsoft Sans Serif"/>
                <a:cs typeface="Microsoft Sans Serif"/>
              </a:rPr>
              <a:t> </a:t>
            </a:r>
            <a:r>
              <a:rPr sz="700" spc="15" dirty="0">
                <a:latin typeface="Microsoft Sans Serif"/>
                <a:cs typeface="Microsoft Sans Serif"/>
              </a:rPr>
              <a:t>sistema.</a:t>
            </a:r>
            <a:endParaRPr sz="700">
              <a:latin typeface="Microsoft Sans Serif"/>
              <a:cs typeface="Microsoft Sans Serif"/>
            </a:endParaRPr>
          </a:p>
        </p:txBody>
      </p:sp>
      <p:sp>
        <p:nvSpPr>
          <p:cNvPr id="79" name="object 79"/>
          <p:cNvSpPr txBox="1"/>
          <p:nvPr/>
        </p:nvSpPr>
        <p:spPr>
          <a:xfrm>
            <a:off x="9100125" y="6252627"/>
            <a:ext cx="7406182" cy="823880"/>
          </a:xfrm>
          <a:prstGeom prst="rect">
            <a:avLst/>
          </a:prstGeom>
        </p:spPr>
        <p:txBody>
          <a:bodyPr vert="horz" wrap="square" lIns="0" tIns="92710" rIns="0" bIns="0" rtlCol="0">
            <a:spAutoFit/>
          </a:bodyPr>
          <a:lstStyle/>
          <a:p>
            <a:pPr marL="1160145">
              <a:lnSpc>
                <a:spcPct val="100000"/>
              </a:lnSpc>
              <a:spcBef>
                <a:spcPts val="730"/>
              </a:spcBef>
            </a:pPr>
            <a:r>
              <a:rPr sz="950" spc="-5" dirty="0">
                <a:latin typeface="Microsoft Sans Serif"/>
                <a:cs typeface="Microsoft Sans Serif"/>
              </a:rPr>
              <a:t>VI.</a:t>
            </a:r>
            <a:r>
              <a:rPr sz="950" spc="-50" dirty="0">
                <a:latin typeface="Microsoft Sans Serif"/>
                <a:cs typeface="Microsoft Sans Serif"/>
              </a:rPr>
              <a:t> </a:t>
            </a:r>
            <a:r>
              <a:rPr sz="950" spc="-55" dirty="0">
                <a:latin typeface="Microsoft Sans Serif"/>
                <a:cs typeface="Microsoft Sans Serif"/>
              </a:rPr>
              <a:t>R</a:t>
            </a:r>
            <a:r>
              <a:rPr sz="750" spc="-55" dirty="0">
                <a:latin typeface="Microsoft Sans Serif"/>
                <a:cs typeface="Microsoft Sans Serif"/>
              </a:rPr>
              <a:t>EFERENCIAS</a:t>
            </a:r>
            <a:endParaRPr sz="750">
              <a:latin typeface="Microsoft Sans Serif"/>
              <a:cs typeface="Microsoft Sans Serif"/>
            </a:endParaRPr>
          </a:p>
          <a:p>
            <a:pPr marL="145415" marR="57150" indent="-145415">
              <a:lnSpc>
                <a:spcPct val="114300"/>
              </a:lnSpc>
              <a:spcBef>
                <a:spcPts val="345"/>
              </a:spcBef>
              <a:buAutoNum type="arabicPlain"/>
              <a:tabLst>
                <a:tab pos="145415" algn="l"/>
              </a:tabLst>
            </a:pPr>
            <a:r>
              <a:rPr sz="700" spc="-114" dirty="0">
                <a:latin typeface="Microsoft Sans Serif"/>
                <a:cs typeface="Microsoft Sans Serif"/>
              </a:rPr>
              <a:t>CJ</a:t>
            </a:r>
            <a:r>
              <a:rPr sz="700" spc="-110" dirty="0">
                <a:latin typeface="Microsoft Sans Serif"/>
                <a:cs typeface="Microsoft Sans Serif"/>
              </a:rPr>
              <a:t> </a:t>
            </a:r>
            <a:r>
              <a:rPr sz="700" spc="15" dirty="0">
                <a:latin typeface="Microsoft Sans Serif"/>
                <a:cs typeface="Microsoft Sans Serif"/>
              </a:rPr>
              <a:t>Mozina, </a:t>
            </a:r>
            <a:r>
              <a:rPr sz="700" spc="5" dirty="0">
                <a:latin typeface="Microsoft Sans Serif"/>
                <a:cs typeface="Microsoft Sans Serif"/>
              </a:rPr>
              <a:t>“Advances </a:t>
            </a:r>
            <a:r>
              <a:rPr sz="700" spc="30" dirty="0">
                <a:latin typeface="Microsoft Sans Serif"/>
                <a:cs typeface="Microsoft Sans Serif"/>
              </a:rPr>
              <a:t>in </a:t>
            </a:r>
            <a:r>
              <a:rPr sz="700" spc="25" dirty="0">
                <a:latin typeface="Microsoft Sans Serif"/>
                <a:cs typeface="Microsoft Sans Serif"/>
              </a:rPr>
              <a:t>Generator </a:t>
            </a:r>
            <a:r>
              <a:rPr sz="700" dirty="0">
                <a:latin typeface="Microsoft Sans Serif"/>
                <a:cs typeface="Microsoft Sans Serif"/>
              </a:rPr>
              <a:t>Field </a:t>
            </a:r>
            <a:r>
              <a:rPr sz="700" spc="30" dirty="0">
                <a:latin typeface="Microsoft Sans Serif"/>
                <a:cs typeface="Microsoft Sans Serif"/>
              </a:rPr>
              <a:t>Ground </a:t>
            </a:r>
            <a:r>
              <a:rPr sz="700" spc="25" dirty="0">
                <a:latin typeface="Microsoft Sans Serif"/>
                <a:cs typeface="Microsoft Sans Serif"/>
              </a:rPr>
              <a:t>Protection </a:t>
            </a:r>
            <a:r>
              <a:rPr sz="700" spc="15" dirty="0">
                <a:latin typeface="Microsoft Sans Serif"/>
                <a:cs typeface="Microsoft Sans Serif"/>
              </a:rPr>
              <a:t>Usando </a:t>
            </a:r>
            <a:r>
              <a:rPr sz="700" spc="20" dirty="0">
                <a:latin typeface="Microsoft Sans Serif"/>
                <a:cs typeface="Microsoft Sans Serif"/>
              </a:rPr>
              <a:t> </a:t>
            </a:r>
            <a:r>
              <a:rPr sz="700" spc="15" dirty="0">
                <a:latin typeface="Microsoft Sans Serif"/>
                <a:cs typeface="Microsoft Sans Serif"/>
              </a:rPr>
              <a:t>Tecnología</a:t>
            </a:r>
            <a:r>
              <a:rPr sz="700" spc="-10" dirty="0">
                <a:latin typeface="Microsoft Sans Serif"/>
                <a:cs typeface="Microsoft Sans Serif"/>
              </a:rPr>
              <a:t> </a:t>
            </a:r>
            <a:r>
              <a:rPr sz="700" spc="20" dirty="0">
                <a:latin typeface="Microsoft Sans Serif"/>
                <a:cs typeface="Microsoft Sans Serif"/>
              </a:rPr>
              <a:t>Digital”,</a:t>
            </a:r>
            <a:r>
              <a:rPr sz="700" spc="-5" dirty="0">
                <a:latin typeface="Microsoft Sans Serif"/>
                <a:cs typeface="Microsoft Sans Serif"/>
              </a:rPr>
              <a:t> </a:t>
            </a:r>
            <a:r>
              <a:rPr sz="700" spc="5" dirty="0">
                <a:latin typeface="Microsoft Sans Serif"/>
                <a:cs typeface="Microsoft Sans Serif"/>
              </a:rPr>
              <a:t>actas</a:t>
            </a:r>
            <a:r>
              <a:rPr sz="700" spc="-5" dirty="0">
                <a:latin typeface="Microsoft Sans Serif"/>
                <a:cs typeface="Microsoft Sans Serif"/>
              </a:rPr>
              <a:t> </a:t>
            </a:r>
            <a:r>
              <a:rPr sz="700" spc="20" dirty="0">
                <a:latin typeface="Microsoft Sans Serif"/>
                <a:cs typeface="Microsoft Sans Serif"/>
              </a:rPr>
              <a:t>de</a:t>
            </a:r>
            <a:r>
              <a:rPr sz="700" spc="-10" dirty="0">
                <a:latin typeface="Microsoft Sans Serif"/>
                <a:cs typeface="Microsoft Sans Serif"/>
              </a:rPr>
              <a:t> </a:t>
            </a:r>
            <a:r>
              <a:rPr sz="700" spc="10" dirty="0">
                <a:latin typeface="Microsoft Sans Serif"/>
                <a:cs typeface="Microsoft Sans Serif"/>
              </a:rPr>
              <a:t>la</a:t>
            </a:r>
            <a:r>
              <a:rPr sz="700" spc="-5" dirty="0">
                <a:latin typeface="Microsoft Sans Serif"/>
                <a:cs typeface="Microsoft Sans Serif"/>
              </a:rPr>
              <a:t> </a:t>
            </a:r>
            <a:r>
              <a:rPr sz="700" spc="15" dirty="0">
                <a:latin typeface="Microsoft Sans Serif"/>
                <a:cs typeface="Microsoft Sans Serif"/>
              </a:rPr>
              <a:t>Conferencia</a:t>
            </a:r>
            <a:r>
              <a:rPr sz="700" spc="-5" dirty="0">
                <a:latin typeface="Microsoft Sans Serif"/>
                <a:cs typeface="Microsoft Sans Serif"/>
              </a:rPr>
              <a:t> </a:t>
            </a:r>
            <a:r>
              <a:rPr sz="700" dirty="0">
                <a:latin typeface="Microsoft Sans Serif"/>
                <a:cs typeface="Microsoft Sans Serif"/>
              </a:rPr>
              <a:t>Técnica</a:t>
            </a:r>
            <a:r>
              <a:rPr sz="700" spc="-10" dirty="0">
                <a:latin typeface="Microsoft Sans Serif"/>
                <a:cs typeface="Microsoft Sans Serif"/>
              </a:rPr>
              <a:t> </a:t>
            </a:r>
            <a:r>
              <a:rPr sz="700" spc="20" dirty="0">
                <a:latin typeface="Microsoft Sans Serif"/>
                <a:cs typeface="Microsoft Sans Serif"/>
              </a:rPr>
              <a:t>sobre</a:t>
            </a:r>
            <a:r>
              <a:rPr sz="700" spc="-5" dirty="0">
                <a:latin typeface="Microsoft Sans Serif"/>
                <a:cs typeface="Microsoft Sans Serif"/>
              </a:rPr>
              <a:t> </a:t>
            </a:r>
            <a:r>
              <a:rPr sz="700" spc="5" dirty="0">
                <a:latin typeface="Microsoft Sans Serif"/>
                <a:cs typeface="Microsoft Sans Serif"/>
              </a:rPr>
              <a:t>Sistemas</a:t>
            </a:r>
            <a:r>
              <a:rPr sz="700" spc="-5" dirty="0">
                <a:latin typeface="Microsoft Sans Serif"/>
                <a:cs typeface="Microsoft Sans Serif"/>
              </a:rPr>
              <a:t> </a:t>
            </a:r>
            <a:r>
              <a:rPr sz="700" spc="20" dirty="0">
                <a:latin typeface="Microsoft Sans Serif"/>
                <a:cs typeface="Microsoft Sans Serif"/>
              </a:rPr>
              <a:t>de </a:t>
            </a:r>
            <a:r>
              <a:rPr sz="700" spc="-170" dirty="0">
                <a:latin typeface="Microsoft Sans Serif"/>
                <a:cs typeface="Microsoft Sans Serif"/>
              </a:rPr>
              <a:t> </a:t>
            </a:r>
            <a:r>
              <a:rPr sz="700" spc="10" dirty="0">
                <a:latin typeface="Microsoft Sans Serif"/>
                <a:cs typeface="Microsoft Sans Serif"/>
              </a:rPr>
              <a:t>Energía</a:t>
            </a:r>
            <a:r>
              <a:rPr sz="700" spc="-5" dirty="0">
                <a:latin typeface="Microsoft Sans Serif"/>
                <a:cs typeface="Microsoft Sans Serif"/>
              </a:rPr>
              <a:t> </a:t>
            </a:r>
            <a:r>
              <a:rPr sz="700" spc="30" dirty="0">
                <a:latin typeface="Microsoft Sans Serif"/>
                <a:cs typeface="Microsoft Sans Serif"/>
              </a:rPr>
              <a:t>Industrial</a:t>
            </a:r>
            <a:r>
              <a:rPr sz="700" spc="-5" dirty="0">
                <a:latin typeface="Microsoft Sans Serif"/>
                <a:cs typeface="Microsoft Sans Serif"/>
              </a:rPr>
              <a:t> </a:t>
            </a:r>
            <a:r>
              <a:rPr sz="700" spc="5" dirty="0">
                <a:latin typeface="Microsoft Sans Serif"/>
                <a:cs typeface="Microsoft Sans Serif"/>
              </a:rPr>
              <a:t>y</a:t>
            </a:r>
            <a:r>
              <a:rPr sz="700" spc="-5" dirty="0">
                <a:latin typeface="Microsoft Sans Serif"/>
                <a:cs typeface="Microsoft Sans Serif"/>
              </a:rPr>
              <a:t> </a:t>
            </a:r>
            <a:r>
              <a:rPr sz="700" spc="10" dirty="0">
                <a:latin typeface="Microsoft Sans Serif"/>
                <a:cs typeface="Microsoft Sans Serif"/>
              </a:rPr>
              <a:t>Comercial,</a:t>
            </a:r>
            <a:r>
              <a:rPr sz="700" spc="-5" dirty="0">
                <a:latin typeface="Microsoft Sans Serif"/>
                <a:cs typeface="Microsoft Sans Serif"/>
              </a:rPr>
              <a:t> </a:t>
            </a:r>
            <a:r>
              <a:rPr sz="700" spc="25" dirty="0">
                <a:latin typeface="Microsoft Sans Serif"/>
                <a:cs typeface="Microsoft Sans Serif"/>
              </a:rPr>
              <a:t>mayo</a:t>
            </a:r>
            <a:r>
              <a:rPr sz="700" spc="-5" dirty="0">
                <a:latin typeface="Microsoft Sans Serif"/>
                <a:cs typeface="Microsoft Sans Serif"/>
              </a:rPr>
              <a:t> </a:t>
            </a:r>
            <a:r>
              <a:rPr sz="700" spc="20" dirty="0">
                <a:latin typeface="Microsoft Sans Serif"/>
                <a:cs typeface="Microsoft Sans Serif"/>
              </a:rPr>
              <a:t>de</a:t>
            </a:r>
            <a:r>
              <a:rPr sz="700" spc="-5" dirty="0">
                <a:latin typeface="Microsoft Sans Serif"/>
                <a:cs typeface="Microsoft Sans Serif"/>
              </a:rPr>
              <a:t> </a:t>
            </a:r>
            <a:r>
              <a:rPr sz="700" spc="5" dirty="0">
                <a:latin typeface="Microsoft Sans Serif"/>
                <a:cs typeface="Microsoft Sans Serif"/>
              </a:rPr>
              <a:t>2002.</a:t>
            </a:r>
            <a:endParaRPr sz="700">
              <a:latin typeface="Microsoft Sans Serif"/>
              <a:cs typeface="Microsoft Sans Serif"/>
            </a:endParaRPr>
          </a:p>
          <a:p>
            <a:pPr marL="114935" marR="85090" indent="-114935">
              <a:lnSpc>
                <a:spcPct val="123100"/>
              </a:lnSpc>
              <a:spcBef>
                <a:spcPts val="195"/>
              </a:spcBef>
              <a:buSzPct val="84615"/>
              <a:buAutoNum type="arabicPlain"/>
              <a:tabLst>
                <a:tab pos="114935" algn="l"/>
              </a:tabLst>
            </a:pPr>
            <a:r>
              <a:rPr sz="650" spc="10" dirty="0">
                <a:latin typeface="Microsoft Sans Serif"/>
                <a:cs typeface="Microsoft Sans Serif"/>
              </a:rPr>
              <a:t>Estándar</a:t>
            </a:r>
            <a:r>
              <a:rPr sz="650" dirty="0">
                <a:latin typeface="Microsoft Sans Serif"/>
                <a:cs typeface="Microsoft Sans Serif"/>
              </a:rPr>
              <a:t> </a:t>
            </a:r>
            <a:r>
              <a:rPr sz="650" spc="-45" dirty="0">
                <a:latin typeface="Microsoft Sans Serif"/>
                <a:cs typeface="Microsoft Sans Serif"/>
              </a:rPr>
              <a:t>IEEE</a:t>
            </a:r>
            <a:r>
              <a:rPr sz="650" dirty="0">
                <a:latin typeface="Microsoft Sans Serif"/>
                <a:cs typeface="Microsoft Sans Serif"/>
              </a:rPr>
              <a:t> </a:t>
            </a:r>
            <a:r>
              <a:rPr sz="650" spc="20" dirty="0">
                <a:latin typeface="Microsoft Sans Serif"/>
                <a:cs typeface="Microsoft Sans Serif"/>
              </a:rPr>
              <a:t>para</a:t>
            </a:r>
            <a:r>
              <a:rPr sz="650" dirty="0">
                <a:latin typeface="Microsoft Sans Serif"/>
                <a:cs typeface="Microsoft Sans Serif"/>
              </a:rPr>
              <a:t> </a:t>
            </a:r>
            <a:r>
              <a:rPr sz="650" spc="20" dirty="0">
                <a:latin typeface="Microsoft Sans Serif"/>
                <a:cs typeface="Microsoft Sans Serif"/>
              </a:rPr>
              <a:t>generadores</a:t>
            </a:r>
            <a:r>
              <a:rPr sz="650" dirty="0">
                <a:latin typeface="Microsoft Sans Serif"/>
                <a:cs typeface="Microsoft Sans Serif"/>
              </a:rPr>
              <a:t> </a:t>
            </a:r>
            <a:r>
              <a:rPr sz="650" spc="15" dirty="0">
                <a:latin typeface="Microsoft Sans Serif"/>
                <a:cs typeface="Microsoft Sans Serif"/>
              </a:rPr>
              <a:t>síncronos</a:t>
            </a:r>
            <a:r>
              <a:rPr sz="650" dirty="0">
                <a:latin typeface="Microsoft Sans Serif"/>
                <a:cs typeface="Microsoft Sans Serif"/>
              </a:rPr>
              <a:t> </a:t>
            </a:r>
            <a:r>
              <a:rPr sz="650" spc="20" dirty="0">
                <a:latin typeface="Microsoft Sans Serif"/>
                <a:cs typeface="Microsoft Sans Serif"/>
              </a:rPr>
              <a:t>de</a:t>
            </a:r>
            <a:r>
              <a:rPr sz="650" dirty="0">
                <a:latin typeface="Microsoft Sans Serif"/>
                <a:cs typeface="Microsoft Sans Serif"/>
              </a:rPr>
              <a:t> </a:t>
            </a:r>
            <a:r>
              <a:rPr sz="650" spc="40" dirty="0">
                <a:latin typeface="Microsoft Sans Serif"/>
                <a:cs typeface="Microsoft Sans Serif"/>
              </a:rPr>
              <a:t>rotor</a:t>
            </a:r>
            <a:r>
              <a:rPr sz="650" dirty="0">
                <a:latin typeface="Microsoft Sans Serif"/>
                <a:cs typeface="Microsoft Sans Serif"/>
              </a:rPr>
              <a:t> </a:t>
            </a:r>
            <a:r>
              <a:rPr sz="650" spc="20" dirty="0">
                <a:latin typeface="Microsoft Sans Serif"/>
                <a:cs typeface="Microsoft Sans Serif"/>
              </a:rPr>
              <a:t>cilíndrico</a:t>
            </a:r>
            <a:r>
              <a:rPr sz="650" dirty="0">
                <a:latin typeface="Microsoft Sans Serif"/>
                <a:cs typeface="Microsoft Sans Serif"/>
              </a:rPr>
              <a:t> </a:t>
            </a:r>
            <a:r>
              <a:rPr sz="650" spc="20" dirty="0">
                <a:latin typeface="Microsoft Sans Serif"/>
                <a:cs typeface="Microsoft Sans Serif"/>
              </a:rPr>
              <a:t>de</a:t>
            </a:r>
            <a:r>
              <a:rPr sz="650" dirty="0">
                <a:latin typeface="Microsoft Sans Serif"/>
                <a:cs typeface="Microsoft Sans Serif"/>
              </a:rPr>
              <a:t> </a:t>
            </a:r>
            <a:r>
              <a:rPr sz="650" spc="10" dirty="0">
                <a:latin typeface="Microsoft Sans Serif"/>
                <a:cs typeface="Microsoft Sans Serif"/>
              </a:rPr>
              <a:t>50</a:t>
            </a:r>
            <a:r>
              <a:rPr sz="650" spc="5" dirty="0">
                <a:latin typeface="Microsoft Sans Serif"/>
                <a:cs typeface="Microsoft Sans Serif"/>
              </a:rPr>
              <a:t> </a:t>
            </a:r>
            <a:r>
              <a:rPr sz="650" spc="-5" dirty="0">
                <a:latin typeface="Microsoft Sans Serif"/>
                <a:cs typeface="Microsoft Sans Serif"/>
              </a:rPr>
              <a:t>Hz</a:t>
            </a:r>
            <a:r>
              <a:rPr sz="650" dirty="0">
                <a:latin typeface="Microsoft Sans Serif"/>
                <a:cs typeface="Microsoft Sans Serif"/>
              </a:rPr>
              <a:t> </a:t>
            </a:r>
            <a:r>
              <a:rPr sz="650" spc="5" dirty="0">
                <a:latin typeface="Microsoft Sans Serif"/>
                <a:cs typeface="Microsoft Sans Serif"/>
              </a:rPr>
              <a:t>y</a:t>
            </a:r>
            <a:r>
              <a:rPr sz="650" dirty="0">
                <a:latin typeface="Microsoft Sans Serif"/>
                <a:cs typeface="Microsoft Sans Serif"/>
              </a:rPr>
              <a:t> </a:t>
            </a:r>
            <a:r>
              <a:rPr sz="650" spc="10" dirty="0">
                <a:latin typeface="Microsoft Sans Serif"/>
                <a:cs typeface="Microsoft Sans Serif"/>
              </a:rPr>
              <a:t>60</a:t>
            </a:r>
            <a:r>
              <a:rPr sz="650" dirty="0">
                <a:latin typeface="Microsoft Sans Serif"/>
                <a:cs typeface="Microsoft Sans Serif"/>
              </a:rPr>
              <a:t> </a:t>
            </a:r>
            <a:r>
              <a:rPr sz="650" spc="-5" dirty="0">
                <a:latin typeface="Microsoft Sans Serif"/>
                <a:cs typeface="Microsoft Sans Serif"/>
              </a:rPr>
              <a:t>Hz </a:t>
            </a:r>
            <a:r>
              <a:rPr sz="650" spc="-160" dirty="0">
                <a:latin typeface="Microsoft Sans Serif"/>
                <a:cs typeface="Microsoft Sans Serif"/>
              </a:rPr>
              <a:t> </a:t>
            </a:r>
            <a:r>
              <a:rPr sz="650" spc="15" dirty="0">
                <a:latin typeface="Microsoft Sans Serif"/>
                <a:cs typeface="Microsoft Sans Serif"/>
              </a:rPr>
              <a:t>con</a:t>
            </a:r>
            <a:r>
              <a:rPr sz="650" spc="-5" dirty="0">
                <a:latin typeface="Microsoft Sans Serif"/>
                <a:cs typeface="Microsoft Sans Serif"/>
              </a:rPr>
              <a:t> </a:t>
            </a:r>
            <a:r>
              <a:rPr sz="650" spc="10" dirty="0">
                <a:latin typeface="Microsoft Sans Serif"/>
                <a:cs typeface="Microsoft Sans Serif"/>
              </a:rPr>
              <a:t>clasificación</a:t>
            </a:r>
            <a:r>
              <a:rPr sz="650" spc="-5" dirty="0">
                <a:latin typeface="Microsoft Sans Serif"/>
                <a:cs typeface="Microsoft Sans Serif"/>
              </a:rPr>
              <a:t> </a:t>
            </a:r>
            <a:r>
              <a:rPr sz="650" spc="20" dirty="0">
                <a:latin typeface="Microsoft Sans Serif"/>
                <a:cs typeface="Microsoft Sans Serif"/>
              </a:rPr>
              <a:t>de</a:t>
            </a:r>
            <a:r>
              <a:rPr sz="650" spc="-5" dirty="0">
                <a:latin typeface="Microsoft Sans Serif"/>
                <a:cs typeface="Microsoft Sans Serif"/>
              </a:rPr>
              <a:t> </a:t>
            </a:r>
            <a:r>
              <a:rPr sz="650" spc="10" dirty="0">
                <a:latin typeface="Microsoft Sans Serif"/>
                <a:cs typeface="Microsoft Sans Serif"/>
              </a:rPr>
              <a:t>10</a:t>
            </a:r>
            <a:r>
              <a:rPr sz="650" spc="-5" dirty="0">
                <a:latin typeface="Microsoft Sans Serif"/>
                <a:cs typeface="Microsoft Sans Serif"/>
              </a:rPr>
              <a:t> MVA </a:t>
            </a:r>
            <a:r>
              <a:rPr sz="650" spc="5" dirty="0">
                <a:latin typeface="Microsoft Sans Serif"/>
                <a:cs typeface="Microsoft Sans Serif"/>
              </a:rPr>
              <a:t>y</a:t>
            </a:r>
            <a:r>
              <a:rPr sz="650" spc="-5" dirty="0">
                <a:latin typeface="Microsoft Sans Serif"/>
                <a:cs typeface="Microsoft Sans Serif"/>
              </a:rPr>
              <a:t> </a:t>
            </a:r>
            <a:r>
              <a:rPr sz="650" spc="15" dirty="0">
                <a:latin typeface="Microsoft Sans Serif"/>
                <a:cs typeface="Microsoft Sans Serif"/>
              </a:rPr>
              <a:t>superiores,</a:t>
            </a:r>
            <a:r>
              <a:rPr sz="650" spc="10" dirty="0">
                <a:latin typeface="Microsoft Sans Serif"/>
                <a:cs typeface="Microsoft Sans Serif"/>
              </a:rPr>
              <a:t>Estándar</a:t>
            </a:r>
            <a:r>
              <a:rPr sz="650" spc="-5" dirty="0">
                <a:latin typeface="Microsoft Sans Serif"/>
                <a:cs typeface="Microsoft Sans Serif"/>
              </a:rPr>
              <a:t> </a:t>
            </a:r>
            <a:r>
              <a:rPr sz="650" spc="-45" dirty="0">
                <a:latin typeface="Microsoft Sans Serif"/>
                <a:cs typeface="Microsoft Sans Serif"/>
              </a:rPr>
              <a:t>IEEE</a:t>
            </a:r>
            <a:r>
              <a:rPr sz="650" spc="-5" dirty="0">
                <a:latin typeface="Microsoft Sans Serif"/>
                <a:cs typeface="Microsoft Sans Serif"/>
              </a:rPr>
              <a:t> </a:t>
            </a:r>
            <a:r>
              <a:rPr sz="650" dirty="0">
                <a:latin typeface="Microsoft Sans Serif"/>
                <a:cs typeface="Microsoft Sans Serif"/>
              </a:rPr>
              <a:t>C50.13-2005.</a:t>
            </a:r>
            <a:endParaRPr sz="650">
              <a:latin typeface="Microsoft Sans Serif"/>
              <a:cs typeface="Microsoft Sans Serif"/>
            </a:endParaRPr>
          </a:p>
          <a:p>
            <a:pPr marL="114300" indent="-102235">
              <a:lnSpc>
                <a:spcPct val="100000"/>
              </a:lnSpc>
              <a:spcBef>
                <a:spcPts val="385"/>
              </a:spcBef>
              <a:buSzPct val="84615"/>
              <a:buAutoNum type="arabicPlain"/>
              <a:tabLst>
                <a:tab pos="114935" algn="l"/>
              </a:tabLst>
            </a:pPr>
            <a:r>
              <a:rPr sz="650" spc="5" dirty="0">
                <a:latin typeface="Microsoft Sans Serif"/>
                <a:cs typeface="Microsoft Sans Serif"/>
              </a:rPr>
              <a:t>Guía</a:t>
            </a:r>
            <a:r>
              <a:rPr sz="650" dirty="0">
                <a:latin typeface="Microsoft Sans Serif"/>
                <a:cs typeface="Microsoft Sans Serif"/>
              </a:rPr>
              <a:t> </a:t>
            </a:r>
            <a:r>
              <a:rPr sz="650" spc="-45" dirty="0">
                <a:latin typeface="Microsoft Sans Serif"/>
                <a:cs typeface="Microsoft Sans Serif"/>
              </a:rPr>
              <a:t>IEEE</a:t>
            </a:r>
            <a:r>
              <a:rPr sz="650" dirty="0">
                <a:latin typeface="Microsoft Sans Serif"/>
                <a:cs typeface="Microsoft Sans Serif"/>
              </a:rPr>
              <a:t> </a:t>
            </a:r>
            <a:r>
              <a:rPr sz="650" spc="20" dirty="0">
                <a:latin typeface="Microsoft Sans Serif"/>
                <a:cs typeface="Microsoft Sans Serif"/>
              </a:rPr>
              <a:t>para</a:t>
            </a:r>
            <a:r>
              <a:rPr sz="650" dirty="0">
                <a:latin typeface="Microsoft Sans Serif"/>
                <a:cs typeface="Microsoft Sans Serif"/>
              </a:rPr>
              <a:t> </a:t>
            </a:r>
            <a:r>
              <a:rPr sz="650" spc="10" dirty="0">
                <a:latin typeface="Microsoft Sans Serif"/>
                <a:cs typeface="Microsoft Sans Serif"/>
              </a:rPr>
              <a:t>la</a:t>
            </a:r>
            <a:r>
              <a:rPr sz="650" dirty="0">
                <a:latin typeface="Microsoft Sans Serif"/>
                <a:cs typeface="Microsoft Sans Serif"/>
              </a:rPr>
              <a:t> </a:t>
            </a:r>
            <a:r>
              <a:rPr sz="650" spc="20" dirty="0">
                <a:latin typeface="Microsoft Sans Serif"/>
                <a:cs typeface="Microsoft Sans Serif"/>
              </a:rPr>
              <a:t>protección</a:t>
            </a:r>
            <a:r>
              <a:rPr sz="650" dirty="0">
                <a:latin typeface="Microsoft Sans Serif"/>
                <a:cs typeface="Microsoft Sans Serif"/>
              </a:rPr>
              <a:t> </a:t>
            </a:r>
            <a:r>
              <a:rPr sz="650" spc="20" dirty="0">
                <a:latin typeface="Microsoft Sans Serif"/>
                <a:cs typeface="Microsoft Sans Serif"/>
              </a:rPr>
              <a:t>de</a:t>
            </a:r>
            <a:r>
              <a:rPr sz="650" spc="5" dirty="0">
                <a:latin typeface="Microsoft Sans Serif"/>
                <a:cs typeface="Microsoft Sans Serif"/>
              </a:rPr>
              <a:t> </a:t>
            </a:r>
            <a:r>
              <a:rPr sz="650" spc="20" dirty="0">
                <a:latin typeface="Microsoft Sans Serif"/>
                <a:cs typeface="Microsoft Sans Serif"/>
              </a:rPr>
              <a:t>generadores</a:t>
            </a:r>
            <a:r>
              <a:rPr sz="650" dirty="0">
                <a:latin typeface="Microsoft Sans Serif"/>
                <a:cs typeface="Microsoft Sans Serif"/>
              </a:rPr>
              <a:t> </a:t>
            </a:r>
            <a:r>
              <a:rPr sz="650" spc="20" dirty="0">
                <a:latin typeface="Microsoft Sans Serif"/>
                <a:cs typeface="Microsoft Sans Serif"/>
              </a:rPr>
              <a:t>de</a:t>
            </a:r>
            <a:r>
              <a:rPr sz="650" dirty="0">
                <a:latin typeface="Microsoft Sans Serif"/>
                <a:cs typeface="Microsoft Sans Serif"/>
              </a:rPr>
              <a:t> CA,Estándar </a:t>
            </a:r>
            <a:r>
              <a:rPr sz="650" spc="-45" dirty="0">
                <a:latin typeface="Microsoft Sans Serif"/>
                <a:cs typeface="Microsoft Sans Serif"/>
              </a:rPr>
              <a:t>IEEE</a:t>
            </a:r>
            <a:r>
              <a:rPr sz="650" dirty="0">
                <a:latin typeface="Microsoft Sans Serif"/>
                <a:cs typeface="Microsoft Sans Serif"/>
              </a:rPr>
              <a:t> C37.102-2006.</a:t>
            </a:r>
            <a:endParaRPr sz="650">
              <a:latin typeface="Microsoft Sans Serif"/>
              <a:cs typeface="Microsoft Sans Serif"/>
            </a:endParaRPr>
          </a:p>
        </p:txBody>
      </p:sp>
      <p:sp>
        <p:nvSpPr>
          <p:cNvPr id="80" name="object 80"/>
          <p:cNvSpPr txBox="1"/>
          <p:nvPr/>
        </p:nvSpPr>
        <p:spPr>
          <a:xfrm>
            <a:off x="1415217" y="7068024"/>
            <a:ext cx="7404721" cy="644151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231775">
              <a:lnSpc>
                <a:spcPct val="100000"/>
              </a:lnSpc>
              <a:spcBef>
                <a:spcPts val="100"/>
              </a:spcBef>
            </a:pPr>
            <a:r>
              <a:rPr sz="850" spc="-5" dirty="0">
                <a:latin typeface="Microsoft Sans Serif"/>
                <a:cs typeface="Microsoft Sans Serif"/>
              </a:rPr>
              <a:t>IV. </a:t>
            </a:r>
            <a:r>
              <a:rPr sz="850" spc="-80" dirty="0">
                <a:latin typeface="Microsoft Sans Serif"/>
                <a:cs typeface="Microsoft Sans Serif"/>
              </a:rPr>
              <a:t>F</a:t>
            </a:r>
            <a:r>
              <a:rPr sz="700" spc="-15" dirty="0">
                <a:latin typeface="Microsoft Sans Serif"/>
                <a:cs typeface="Microsoft Sans Serif"/>
              </a:rPr>
              <a:t>CAMPO</a:t>
            </a:r>
            <a:r>
              <a:rPr sz="850" spc="-20" dirty="0">
                <a:latin typeface="Microsoft Sans Serif"/>
                <a:cs typeface="Microsoft Sans Serif"/>
              </a:rPr>
              <a:t>GRAMO</a:t>
            </a:r>
            <a:r>
              <a:rPr sz="700" spc="-20" dirty="0">
                <a:latin typeface="Microsoft Sans Serif"/>
                <a:cs typeface="Microsoft Sans Serif"/>
              </a:rPr>
              <a:t>REDONDO</a:t>
            </a:r>
            <a:r>
              <a:rPr sz="850" spc="-90" dirty="0">
                <a:latin typeface="Microsoft Sans Serif"/>
                <a:cs typeface="Microsoft Sans Serif"/>
              </a:rPr>
              <a:t>R</a:t>
            </a:r>
            <a:r>
              <a:rPr sz="700" spc="-50" dirty="0">
                <a:latin typeface="Microsoft Sans Serif"/>
                <a:cs typeface="Microsoft Sans Serif"/>
              </a:rPr>
              <a:t>ELAY</a:t>
            </a:r>
            <a:r>
              <a:rPr sz="850" spc="-105" dirty="0">
                <a:latin typeface="Microsoft Sans Serif"/>
                <a:cs typeface="Microsoft Sans Serif"/>
              </a:rPr>
              <a:t>S</a:t>
            </a:r>
            <a:r>
              <a:rPr sz="700" spc="-30" dirty="0">
                <a:latin typeface="Microsoft Sans Serif"/>
                <a:cs typeface="Microsoft Sans Serif"/>
              </a:rPr>
              <a:t>ELECCIÓN</a:t>
            </a:r>
            <a:r>
              <a:rPr sz="700" spc="-5" dirty="0">
                <a:latin typeface="Microsoft Sans Serif"/>
                <a:cs typeface="Microsoft Sans Serif"/>
              </a:rPr>
              <a:t> </a:t>
            </a:r>
            <a:r>
              <a:rPr sz="700" spc="-75" dirty="0">
                <a:latin typeface="Microsoft Sans Serif"/>
                <a:cs typeface="Microsoft Sans Serif"/>
              </a:rPr>
              <a:t>Y</a:t>
            </a:r>
            <a:r>
              <a:rPr sz="850" spc="-105" dirty="0">
                <a:latin typeface="Microsoft Sans Serif"/>
                <a:cs typeface="Microsoft Sans Serif"/>
              </a:rPr>
              <a:t>S</a:t>
            </a:r>
            <a:r>
              <a:rPr sz="700" spc="-65" dirty="0">
                <a:latin typeface="Microsoft Sans Serif"/>
                <a:cs typeface="Microsoft Sans Serif"/>
              </a:rPr>
              <a:t>AJUSTES</a:t>
            </a:r>
            <a:endParaRPr sz="700">
              <a:latin typeface="Microsoft Sans Serif"/>
              <a:cs typeface="Microsoft Sans Serif"/>
            </a:endParaRPr>
          </a:p>
          <a:p>
            <a:pPr marL="12700" marR="5080" indent="154940">
              <a:lnSpc>
                <a:spcPct val="143400"/>
              </a:lnSpc>
              <a:spcBef>
                <a:spcPts val="290"/>
              </a:spcBef>
            </a:pPr>
            <a:r>
              <a:rPr sz="700" spc="-5" dirty="0">
                <a:latin typeface="Microsoft Sans Serif"/>
                <a:cs typeface="Microsoft Sans Serif"/>
              </a:rPr>
              <a:t>Los </a:t>
            </a:r>
            <a:r>
              <a:rPr sz="700" spc="10" dirty="0">
                <a:latin typeface="Microsoft Sans Serif"/>
                <a:cs typeface="Microsoft Sans Serif"/>
              </a:rPr>
              <a:t>relés </a:t>
            </a:r>
            <a:r>
              <a:rPr sz="700" spc="20" dirty="0">
                <a:latin typeface="Microsoft Sans Serif"/>
                <a:cs typeface="Microsoft Sans Serif"/>
              </a:rPr>
              <a:t>de </a:t>
            </a:r>
            <a:r>
              <a:rPr sz="700" spc="30" dirty="0">
                <a:latin typeface="Microsoft Sans Serif"/>
                <a:cs typeface="Microsoft Sans Serif"/>
              </a:rPr>
              <a:t>tierra </a:t>
            </a:r>
            <a:r>
              <a:rPr sz="700" spc="20" dirty="0">
                <a:latin typeface="Microsoft Sans Serif"/>
                <a:cs typeface="Microsoft Sans Serif"/>
              </a:rPr>
              <a:t>de </a:t>
            </a:r>
            <a:r>
              <a:rPr sz="700" spc="25" dirty="0">
                <a:latin typeface="Microsoft Sans Serif"/>
                <a:cs typeface="Microsoft Sans Serif"/>
              </a:rPr>
              <a:t>campo </a:t>
            </a:r>
            <a:r>
              <a:rPr sz="700" spc="-5" dirty="0">
                <a:latin typeface="Microsoft Sans Serif"/>
                <a:cs typeface="Microsoft Sans Serif"/>
              </a:rPr>
              <a:t>se </a:t>
            </a:r>
            <a:r>
              <a:rPr sz="700" spc="10" dirty="0">
                <a:latin typeface="Microsoft Sans Serif"/>
                <a:cs typeface="Microsoft Sans Serif"/>
              </a:rPr>
              <a:t>seleccionan </a:t>
            </a:r>
            <a:r>
              <a:rPr sz="700" spc="20" dirty="0">
                <a:latin typeface="Microsoft Sans Serif"/>
                <a:cs typeface="Microsoft Sans Serif"/>
              </a:rPr>
              <a:t>en </a:t>
            </a:r>
            <a:r>
              <a:rPr sz="700" spc="30" dirty="0">
                <a:latin typeface="Microsoft Sans Serif"/>
                <a:cs typeface="Microsoft Sans Serif"/>
              </a:rPr>
              <a:t>función </a:t>
            </a:r>
            <a:r>
              <a:rPr sz="700" spc="20" dirty="0">
                <a:latin typeface="Microsoft Sans Serif"/>
                <a:cs typeface="Microsoft Sans Serif"/>
              </a:rPr>
              <a:t>de </a:t>
            </a:r>
            <a:r>
              <a:rPr sz="700" spc="10" dirty="0">
                <a:latin typeface="Microsoft Sans Serif"/>
                <a:cs typeface="Microsoft Sans Serif"/>
              </a:rPr>
              <a:t>la </a:t>
            </a:r>
            <a:r>
              <a:rPr sz="700" spc="25" dirty="0">
                <a:latin typeface="Microsoft Sans Serif"/>
                <a:cs typeface="Microsoft Sans Serif"/>
              </a:rPr>
              <a:t>tensión </a:t>
            </a:r>
            <a:r>
              <a:rPr sz="700" spc="30" dirty="0">
                <a:latin typeface="Microsoft Sans Serif"/>
                <a:cs typeface="Microsoft Sans Serif"/>
              </a:rPr>
              <a:t> nominal </a:t>
            </a:r>
            <a:r>
              <a:rPr sz="700" spc="20" dirty="0">
                <a:latin typeface="Microsoft Sans Serif"/>
                <a:cs typeface="Microsoft Sans Serif"/>
              </a:rPr>
              <a:t>de </a:t>
            </a:r>
            <a:r>
              <a:rPr sz="700" spc="10" dirty="0">
                <a:latin typeface="Microsoft Sans Serif"/>
                <a:cs typeface="Microsoft Sans Serif"/>
              </a:rPr>
              <a:t>los </a:t>
            </a:r>
            <a:r>
              <a:rPr sz="700" spc="15" dirty="0">
                <a:latin typeface="Microsoft Sans Serif"/>
                <a:cs typeface="Microsoft Sans Serif"/>
              </a:rPr>
              <a:t>devanados </a:t>
            </a:r>
            <a:r>
              <a:rPr sz="700" spc="20" dirty="0">
                <a:latin typeface="Microsoft Sans Serif"/>
                <a:cs typeface="Microsoft Sans Serif"/>
              </a:rPr>
              <a:t>de campo. </a:t>
            </a:r>
            <a:r>
              <a:rPr sz="700" spc="-10" dirty="0">
                <a:latin typeface="Microsoft Sans Serif"/>
                <a:cs typeface="Microsoft Sans Serif"/>
              </a:rPr>
              <a:t>La </a:t>
            </a:r>
            <a:r>
              <a:rPr sz="700" spc="10" dirty="0">
                <a:latin typeface="Microsoft Sans Serif"/>
                <a:cs typeface="Microsoft Sans Serif"/>
              </a:rPr>
              <a:t>clasificación </a:t>
            </a:r>
            <a:r>
              <a:rPr sz="700" spc="20" dirty="0">
                <a:latin typeface="Microsoft Sans Serif"/>
                <a:cs typeface="Microsoft Sans Serif"/>
              </a:rPr>
              <a:t>debe </a:t>
            </a:r>
            <a:r>
              <a:rPr sz="700" spc="15" dirty="0">
                <a:latin typeface="Microsoft Sans Serif"/>
                <a:cs typeface="Microsoft Sans Serif"/>
              </a:rPr>
              <a:t>ser </a:t>
            </a:r>
            <a:r>
              <a:rPr sz="700" spc="30" dirty="0">
                <a:latin typeface="Microsoft Sans Serif"/>
                <a:cs typeface="Microsoft Sans Serif"/>
              </a:rPr>
              <a:t>superior </a:t>
            </a:r>
            <a:r>
              <a:rPr sz="700" dirty="0">
                <a:latin typeface="Microsoft Sans Serif"/>
                <a:cs typeface="Microsoft Sans Serif"/>
              </a:rPr>
              <a:t>a </a:t>
            </a:r>
            <a:r>
              <a:rPr sz="700" spc="10" dirty="0">
                <a:latin typeface="Microsoft Sans Serif"/>
                <a:cs typeface="Microsoft Sans Serif"/>
              </a:rPr>
              <a:t>la </a:t>
            </a:r>
            <a:r>
              <a:rPr sz="700" spc="15" dirty="0">
                <a:latin typeface="Microsoft Sans Serif"/>
                <a:cs typeface="Microsoft Sans Serif"/>
              </a:rPr>
              <a:t> </a:t>
            </a:r>
            <a:r>
              <a:rPr sz="700" spc="25" dirty="0">
                <a:latin typeface="Microsoft Sans Serif"/>
                <a:cs typeface="Microsoft Sans Serif"/>
              </a:rPr>
              <a:t>tensión </a:t>
            </a:r>
            <a:r>
              <a:rPr sz="700" spc="30" dirty="0">
                <a:latin typeface="Microsoft Sans Serif"/>
                <a:cs typeface="Microsoft Sans Serif"/>
              </a:rPr>
              <a:t>máxima </a:t>
            </a:r>
            <a:r>
              <a:rPr sz="700" spc="20" dirty="0">
                <a:latin typeface="Microsoft Sans Serif"/>
                <a:cs typeface="Microsoft Sans Serif"/>
              </a:rPr>
              <a:t>de </a:t>
            </a:r>
            <a:r>
              <a:rPr sz="700" spc="30" dirty="0">
                <a:latin typeface="Microsoft Sans Serif"/>
                <a:cs typeface="Microsoft Sans Serif"/>
              </a:rPr>
              <a:t>funcionamiento </a:t>
            </a:r>
            <a:r>
              <a:rPr sz="700" spc="25" dirty="0">
                <a:latin typeface="Microsoft Sans Serif"/>
                <a:cs typeface="Microsoft Sans Serif"/>
              </a:rPr>
              <a:t>continuo. </a:t>
            </a:r>
            <a:r>
              <a:rPr sz="700" spc="-5" dirty="0">
                <a:latin typeface="Microsoft Sans Serif"/>
                <a:cs typeface="Microsoft Sans Serif"/>
              </a:rPr>
              <a:t>Los </a:t>
            </a:r>
            <a:r>
              <a:rPr sz="700" spc="10" dirty="0">
                <a:latin typeface="Microsoft Sans Serif"/>
                <a:cs typeface="Microsoft Sans Serif"/>
              </a:rPr>
              <a:t>relés </a:t>
            </a:r>
            <a:r>
              <a:rPr sz="700" spc="30" dirty="0">
                <a:latin typeface="Microsoft Sans Serif"/>
                <a:cs typeface="Microsoft Sans Serif"/>
              </a:rPr>
              <a:t>también </a:t>
            </a:r>
            <a:r>
              <a:rPr sz="700" spc="25" dirty="0">
                <a:latin typeface="Microsoft Sans Serif"/>
                <a:cs typeface="Microsoft Sans Serif"/>
              </a:rPr>
              <a:t>deben </a:t>
            </a:r>
            <a:r>
              <a:rPr sz="700" spc="30" dirty="0">
                <a:latin typeface="Microsoft Sans Serif"/>
                <a:cs typeface="Microsoft Sans Serif"/>
              </a:rPr>
              <a:t> </a:t>
            </a:r>
            <a:r>
              <a:rPr sz="700" spc="20" dirty="0">
                <a:latin typeface="Microsoft Sans Serif"/>
                <a:cs typeface="Microsoft Sans Serif"/>
              </a:rPr>
              <a:t>resistir</a:t>
            </a:r>
            <a:r>
              <a:rPr sz="700" dirty="0">
                <a:latin typeface="Microsoft Sans Serif"/>
                <a:cs typeface="Microsoft Sans Serif"/>
              </a:rPr>
              <a:t> </a:t>
            </a:r>
            <a:r>
              <a:rPr sz="700" spc="10" dirty="0">
                <a:latin typeface="Microsoft Sans Serif"/>
                <a:cs typeface="Microsoft Sans Serif"/>
              </a:rPr>
              <a:t>la</a:t>
            </a:r>
            <a:r>
              <a:rPr sz="700" dirty="0">
                <a:latin typeface="Microsoft Sans Serif"/>
                <a:cs typeface="Microsoft Sans Serif"/>
              </a:rPr>
              <a:t> </a:t>
            </a:r>
            <a:r>
              <a:rPr sz="700" spc="10" dirty="0">
                <a:latin typeface="Microsoft Sans Serif"/>
                <a:cs typeface="Microsoft Sans Serif"/>
              </a:rPr>
              <a:t>capacidad</a:t>
            </a:r>
            <a:r>
              <a:rPr sz="700" spc="5" dirty="0">
                <a:latin typeface="Microsoft Sans Serif"/>
                <a:cs typeface="Microsoft Sans Serif"/>
              </a:rPr>
              <a:t> </a:t>
            </a:r>
            <a:r>
              <a:rPr sz="700" spc="30" dirty="0">
                <a:latin typeface="Microsoft Sans Serif"/>
                <a:cs typeface="Microsoft Sans Serif"/>
              </a:rPr>
              <a:t>máxima</a:t>
            </a:r>
            <a:r>
              <a:rPr sz="700" dirty="0">
                <a:latin typeface="Microsoft Sans Serif"/>
                <a:cs typeface="Microsoft Sans Serif"/>
              </a:rPr>
              <a:t> </a:t>
            </a:r>
            <a:r>
              <a:rPr sz="700" spc="20" dirty="0">
                <a:latin typeface="Microsoft Sans Serif"/>
                <a:cs typeface="Microsoft Sans Serif"/>
              </a:rPr>
              <a:t>de</a:t>
            </a:r>
            <a:r>
              <a:rPr sz="700" spc="5" dirty="0">
                <a:latin typeface="Microsoft Sans Serif"/>
                <a:cs typeface="Microsoft Sans Serif"/>
              </a:rPr>
              <a:t> </a:t>
            </a:r>
            <a:r>
              <a:rPr sz="700" spc="30" dirty="0">
                <a:latin typeface="Microsoft Sans Serif"/>
                <a:cs typeface="Microsoft Sans Serif"/>
              </a:rPr>
              <a:t>forzamiento</a:t>
            </a:r>
            <a:r>
              <a:rPr sz="700" dirty="0">
                <a:latin typeface="Microsoft Sans Serif"/>
                <a:cs typeface="Microsoft Sans Serif"/>
              </a:rPr>
              <a:t> </a:t>
            </a:r>
            <a:r>
              <a:rPr sz="700" spc="20" dirty="0">
                <a:latin typeface="Microsoft Sans Serif"/>
                <a:cs typeface="Microsoft Sans Serif"/>
              </a:rPr>
              <a:t>de</a:t>
            </a:r>
            <a:r>
              <a:rPr sz="700" spc="5" dirty="0">
                <a:latin typeface="Microsoft Sans Serif"/>
                <a:cs typeface="Microsoft Sans Serif"/>
              </a:rPr>
              <a:t> </a:t>
            </a:r>
            <a:r>
              <a:rPr sz="700" spc="25" dirty="0">
                <a:latin typeface="Microsoft Sans Serif"/>
                <a:cs typeface="Microsoft Sans Serif"/>
              </a:rPr>
              <a:t>campo</a:t>
            </a:r>
            <a:r>
              <a:rPr sz="700" dirty="0">
                <a:latin typeface="Microsoft Sans Serif"/>
                <a:cs typeface="Microsoft Sans Serif"/>
              </a:rPr>
              <a:t> </a:t>
            </a:r>
            <a:r>
              <a:rPr sz="700" spc="20" dirty="0">
                <a:latin typeface="Microsoft Sans Serif"/>
                <a:cs typeface="Microsoft Sans Serif"/>
              </a:rPr>
              <a:t>de</a:t>
            </a:r>
            <a:r>
              <a:rPr sz="700" spc="5" dirty="0">
                <a:latin typeface="Microsoft Sans Serif"/>
                <a:cs typeface="Microsoft Sans Serif"/>
              </a:rPr>
              <a:t> </a:t>
            </a:r>
            <a:r>
              <a:rPr sz="700" spc="25" dirty="0">
                <a:latin typeface="Microsoft Sans Serif"/>
                <a:cs typeface="Microsoft Sans Serif"/>
              </a:rPr>
              <a:t>corta</a:t>
            </a:r>
            <a:r>
              <a:rPr sz="700" dirty="0">
                <a:latin typeface="Microsoft Sans Serif"/>
                <a:cs typeface="Microsoft Sans Serif"/>
              </a:rPr>
              <a:t> </a:t>
            </a:r>
            <a:r>
              <a:rPr sz="700" spc="25" dirty="0">
                <a:latin typeface="Microsoft Sans Serif"/>
                <a:cs typeface="Microsoft Sans Serif"/>
              </a:rPr>
              <a:t>duración</a:t>
            </a:r>
            <a:r>
              <a:rPr sz="700" spc="5" dirty="0">
                <a:latin typeface="Microsoft Sans Serif"/>
                <a:cs typeface="Microsoft Sans Serif"/>
              </a:rPr>
              <a:t> </a:t>
            </a:r>
            <a:r>
              <a:rPr sz="700" spc="20" dirty="0">
                <a:latin typeface="Microsoft Sans Serif"/>
                <a:cs typeface="Microsoft Sans Serif"/>
              </a:rPr>
              <a:t>del </a:t>
            </a:r>
            <a:r>
              <a:rPr sz="700" spc="-170" dirty="0">
                <a:latin typeface="Microsoft Sans Serif"/>
                <a:cs typeface="Microsoft Sans Serif"/>
              </a:rPr>
              <a:t> </a:t>
            </a:r>
            <a:r>
              <a:rPr sz="700" spc="15" dirty="0">
                <a:latin typeface="Microsoft Sans Serif"/>
                <a:cs typeface="Microsoft Sans Serif"/>
              </a:rPr>
              <a:t>sistema </a:t>
            </a:r>
            <a:r>
              <a:rPr sz="700" spc="20" dirty="0">
                <a:latin typeface="Microsoft Sans Serif"/>
                <a:cs typeface="Microsoft Sans Serif"/>
              </a:rPr>
              <a:t>de </a:t>
            </a:r>
            <a:r>
              <a:rPr sz="700" spc="15" dirty="0">
                <a:latin typeface="Microsoft Sans Serif"/>
                <a:cs typeface="Microsoft Sans Serif"/>
              </a:rPr>
              <a:t>excitación. </a:t>
            </a:r>
            <a:r>
              <a:rPr sz="700" spc="-5" dirty="0">
                <a:latin typeface="Microsoft Sans Serif"/>
                <a:cs typeface="Microsoft Sans Serif"/>
              </a:rPr>
              <a:t>Los </a:t>
            </a:r>
            <a:r>
              <a:rPr sz="700" spc="10" dirty="0">
                <a:latin typeface="Microsoft Sans Serif"/>
                <a:cs typeface="Microsoft Sans Serif"/>
              </a:rPr>
              <a:t>relés </a:t>
            </a:r>
            <a:r>
              <a:rPr sz="700" spc="20" dirty="0">
                <a:latin typeface="Microsoft Sans Serif"/>
                <a:cs typeface="Microsoft Sans Serif"/>
              </a:rPr>
              <a:t>con </a:t>
            </a:r>
            <a:r>
              <a:rPr sz="700" spc="30" dirty="0">
                <a:latin typeface="Microsoft Sans Serif"/>
                <a:cs typeface="Microsoft Sans Serif"/>
              </a:rPr>
              <a:t>retardos </a:t>
            </a:r>
            <a:r>
              <a:rPr sz="700" spc="20" dirty="0">
                <a:latin typeface="Microsoft Sans Serif"/>
                <a:cs typeface="Microsoft Sans Serif"/>
              </a:rPr>
              <a:t>de </a:t>
            </a:r>
            <a:r>
              <a:rPr sz="700" spc="35" dirty="0">
                <a:latin typeface="Microsoft Sans Serif"/>
                <a:cs typeface="Microsoft Sans Serif"/>
              </a:rPr>
              <a:t>tiempo </a:t>
            </a:r>
            <a:r>
              <a:rPr sz="700" spc="30" dirty="0">
                <a:latin typeface="Microsoft Sans Serif"/>
                <a:cs typeface="Microsoft Sans Serif"/>
              </a:rPr>
              <a:t>pueden </a:t>
            </a:r>
            <a:r>
              <a:rPr sz="700" spc="25" dirty="0">
                <a:latin typeface="Microsoft Sans Serif"/>
                <a:cs typeface="Microsoft Sans Serif"/>
              </a:rPr>
              <a:t>anular </a:t>
            </a:r>
            <a:r>
              <a:rPr sz="700" spc="30" dirty="0">
                <a:latin typeface="Microsoft Sans Serif"/>
                <a:cs typeface="Microsoft Sans Serif"/>
              </a:rPr>
              <a:t> </a:t>
            </a:r>
            <a:r>
              <a:rPr sz="700" spc="20" dirty="0">
                <a:latin typeface="Microsoft Sans Serif"/>
                <a:cs typeface="Microsoft Sans Serif"/>
              </a:rPr>
              <a:t>cualquier</a:t>
            </a:r>
            <a:r>
              <a:rPr sz="700" spc="-10" dirty="0">
                <a:latin typeface="Microsoft Sans Serif"/>
                <a:cs typeface="Microsoft Sans Serif"/>
              </a:rPr>
              <a:t> </a:t>
            </a:r>
            <a:r>
              <a:rPr sz="700" spc="30" dirty="0">
                <a:latin typeface="Microsoft Sans Serif"/>
                <a:cs typeface="Microsoft Sans Serif"/>
              </a:rPr>
              <a:t>transitorio.</a:t>
            </a:r>
            <a:endParaRPr sz="700">
              <a:latin typeface="Microsoft Sans Serif"/>
              <a:cs typeface="Microsoft Sans Serif"/>
            </a:endParaRPr>
          </a:p>
        </p:txBody>
      </p:sp>
      <p:sp>
        <p:nvSpPr>
          <p:cNvPr id="81" name="object 81"/>
          <p:cNvSpPr txBox="1"/>
          <p:nvPr/>
        </p:nvSpPr>
        <p:spPr>
          <a:xfrm>
            <a:off x="1415277" y="9415126"/>
            <a:ext cx="7416407" cy="143629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 marR="5080">
              <a:lnSpc>
                <a:spcPct val="100000"/>
              </a:lnSpc>
              <a:spcBef>
                <a:spcPts val="100"/>
              </a:spcBef>
            </a:pPr>
            <a:r>
              <a:rPr sz="850" spc="-25" dirty="0">
                <a:latin typeface="Microsoft Sans Serif"/>
                <a:cs typeface="Microsoft Sans Serif"/>
              </a:rPr>
              <a:t>TUTORIAL</a:t>
            </a:r>
            <a:r>
              <a:rPr sz="850" spc="-5" dirty="0">
                <a:latin typeface="Microsoft Sans Serif"/>
                <a:cs typeface="Microsoft Sans Serif"/>
              </a:rPr>
              <a:t> </a:t>
            </a:r>
            <a:r>
              <a:rPr sz="850" spc="-60" dirty="0">
                <a:latin typeface="Microsoft Sans Serif"/>
                <a:cs typeface="Microsoft Sans Serif"/>
              </a:rPr>
              <a:t>SOBRE</a:t>
            </a:r>
            <a:r>
              <a:rPr sz="850" spc="-5" dirty="0">
                <a:latin typeface="Microsoft Sans Serif"/>
                <a:cs typeface="Microsoft Sans Serif"/>
              </a:rPr>
              <a:t> </a:t>
            </a:r>
            <a:r>
              <a:rPr sz="850" spc="-35" dirty="0">
                <a:latin typeface="Microsoft Sans Serif"/>
                <a:cs typeface="Microsoft Sans Serif"/>
              </a:rPr>
              <a:t>PROTECCIÓN</a:t>
            </a:r>
            <a:r>
              <a:rPr sz="850" spc="-5" dirty="0">
                <a:latin typeface="Microsoft Sans Serif"/>
                <a:cs typeface="Microsoft Sans Serif"/>
              </a:rPr>
              <a:t> </a:t>
            </a:r>
            <a:r>
              <a:rPr sz="850" spc="-45" dirty="0">
                <a:latin typeface="Microsoft Sans Serif"/>
                <a:cs typeface="Microsoft Sans Serif"/>
              </a:rPr>
              <a:t>DE</a:t>
            </a:r>
            <a:r>
              <a:rPr sz="850" dirty="0">
                <a:latin typeface="Microsoft Sans Serif"/>
                <a:cs typeface="Microsoft Sans Serif"/>
              </a:rPr>
              <a:t> </a:t>
            </a:r>
            <a:r>
              <a:rPr sz="850" spc="-55" dirty="0">
                <a:latin typeface="Microsoft Sans Serif"/>
                <a:cs typeface="Microsoft Sans Serif"/>
              </a:rPr>
              <a:t>GENERADORES</a:t>
            </a:r>
            <a:r>
              <a:rPr sz="850" spc="-5" dirty="0">
                <a:latin typeface="Microsoft Sans Serif"/>
                <a:cs typeface="Microsoft Sans Serif"/>
              </a:rPr>
              <a:t> </a:t>
            </a:r>
            <a:r>
              <a:rPr sz="850" spc="-30" dirty="0">
                <a:latin typeface="Microsoft Sans Serif"/>
                <a:cs typeface="Microsoft Sans Serif"/>
              </a:rPr>
              <a:t>SÍNCRONOS </a:t>
            </a:r>
            <a:r>
              <a:rPr sz="850" spc="-215" dirty="0">
                <a:latin typeface="Microsoft Sans Serif"/>
                <a:cs typeface="Microsoft Sans Serif"/>
              </a:rPr>
              <a:t> </a:t>
            </a:r>
            <a:r>
              <a:rPr sz="850" spc="-15" dirty="0">
                <a:latin typeface="Microsoft Sans Serif"/>
                <a:cs typeface="Microsoft Sans Serif"/>
              </a:rPr>
              <a:t>PUBLICACIÓN</a:t>
            </a:r>
            <a:r>
              <a:rPr sz="850" spc="-5" dirty="0">
                <a:latin typeface="Microsoft Sans Serif"/>
                <a:cs typeface="Microsoft Sans Serif"/>
              </a:rPr>
              <a:t> </a:t>
            </a:r>
            <a:r>
              <a:rPr sz="850" spc="-55" dirty="0">
                <a:latin typeface="Microsoft Sans Serif"/>
                <a:cs typeface="Microsoft Sans Serif"/>
              </a:rPr>
              <a:t>ESPECIAL</a:t>
            </a:r>
            <a:r>
              <a:rPr sz="850" spc="-5" dirty="0">
                <a:latin typeface="Microsoft Sans Serif"/>
                <a:cs typeface="Microsoft Sans Serif"/>
              </a:rPr>
              <a:t> </a:t>
            </a:r>
            <a:r>
              <a:rPr sz="850" spc="-40" dirty="0">
                <a:latin typeface="Microsoft Sans Serif"/>
                <a:cs typeface="Microsoft Sans Serif"/>
              </a:rPr>
              <a:t>DEL</a:t>
            </a:r>
            <a:r>
              <a:rPr sz="850" spc="-5" dirty="0">
                <a:latin typeface="Microsoft Sans Serif"/>
                <a:cs typeface="Microsoft Sans Serif"/>
              </a:rPr>
              <a:t> </a:t>
            </a:r>
            <a:r>
              <a:rPr sz="850" spc="-60" dirty="0">
                <a:latin typeface="Microsoft Sans Serif"/>
                <a:cs typeface="Microsoft Sans Serif"/>
              </a:rPr>
              <a:t>IEEE</a:t>
            </a:r>
            <a:r>
              <a:rPr sz="850" spc="-5" dirty="0">
                <a:latin typeface="Microsoft Sans Serif"/>
                <a:cs typeface="Microsoft Sans Serif"/>
              </a:rPr>
              <a:t> </a:t>
            </a:r>
            <a:r>
              <a:rPr sz="850" spc="-80" dirty="0">
                <a:latin typeface="Microsoft Sans Serif"/>
                <a:cs typeface="Microsoft Sans Serif"/>
              </a:rPr>
              <a:t>PSRC</a:t>
            </a:r>
            <a:endParaRPr sz="850">
              <a:latin typeface="Microsoft Sans Serif"/>
              <a:cs typeface="Microsoft Sans Serif"/>
            </a:endParaRPr>
          </a:p>
        </p:txBody>
      </p:sp>
      <p:sp>
        <p:nvSpPr>
          <p:cNvPr id="82" name="object 82"/>
          <p:cNvSpPr txBox="1"/>
          <p:nvPr/>
        </p:nvSpPr>
        <p:spPr>
          <a:xfrm>
            <a:off x="13472061" y="9415125"/>
            <a:ext cx="2852914" cy="143629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sz="850" spc="-25" dirty="0">
                <a:latin typeface="Microsoft Sans Serif"/>
                <a:cs typeface="Microsoft Sans Serif"/>
              </a:rPr>
              <a:t>CAPÍTULO</a:t>
            </a:r>
            <a:r>
              <a:rPr sz="850" spc="-20" dirty="0">
                <a:latin typeface="Microsoft Sans Serif"/>
                <a:cs typeface="Microsoft Sans Serif"/>
              </a:rPr>
              <a:t> </a:t>
            </a:r>
            <a:r>
              <a:rPr sz="850" dirty="0">
                <a:latin typeface="Microsoft Sans Serif"/>
                <a:cs typeface="Microsoft Sans Serif"/>
              </a:rPr>
              <a:t>2,</a:t>
            </a:r>
            <a:r>
              <a:rPr sz="850" spc="-15" dirty="0">
                <a:latin typeface="Microsoft Sans Serif"/>
                <a:cs typeface="Microsoft Sans Serif"/>
              </a:rPr>
              <a:t> </a:t>
            </a:r>
            <a:r>
              <a:rPr sz="850" spc="-40" dirty="0">
                <a:latin typeface="Microsoft Sans Serif"/>
                <a:cs typeface="Microsoft Sans Serif"/>
              </a:rPr>
              <a:t>SECCIÓN</a:t>
            </a:r>
            <a:r>
              <a:rPr sz="850" spc="-15" dirty="0">
                <a:latin typeface="Microsoft Sans Serif"/>
                <a:cs typeface="Microsoft Sans Serif"/>
              </a:rPr>
              <a:t> </a:t>
            </a:r>
            <a:r>
              <a:rPr sz="850" spc="10" dirty="0">
                <a:latin typeface="Microsoft Sans Serif"/>
                <a:cs typeface="Microsoft Sans Serif"/>
              </a:rPr>
              <a:t>3</a:t>
            </a:r>
            <a:endParaRPr sz="850">
              <a:latin typeface="Microsoft Sans Serif"/>
              <a:cs typeface="Microsoft Sans Serif"/>
            </a:endParaRPr>
          </a:p>
        </p:txBody>
      </p:sp>
      <p:sp>
        <p:nvSpPr>
          <p:cNvPr id="83" name="object 83"/>
          <p:cNvSpPr txBox="1"/>
          <p:nvPr/>
        </p:nvSpPr>
        <p:spPr>
          <a:xfrm>
            <a:off x="9292602" y="3113872"/>
            <a:ext cx="69250" cy="1169670"/>
          </a:xfrm>
          <a:prstGeom prst="rect">
            <a:avLst/>
          </a:prstGeom>
        </p:spPr>
        <p:txBody>
          <a:bodyPr vert="vert270" wrap="square" lIns="0" tIns="1651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30"/>
              </a:spcBef>
            </a:pPr>
            <a:r>
              <a:rPr sz="450" spc="10" dirty="0">
                <a:latin typeface="Microsoft Sans Serif"/>
                <a:cs typeface="Microsoft Sans Serif"/>
              </a:rPr>
              <a:t>Porcentaje</a:t>
            </a:r>
            <a:r>
              <a:rPr sz="450" spc="-10" dirty="0">
                <a:latin typeface="Microsoft Sans Serif"/>
                <a:cs typeface="Microsoft Sans Serif"/>
              </a:rPr>
              <a:t> </a:t>
            </a:r>
            <a:r>
              <a:rPr sz="450" spc="15" dirty="0">
                <a:latin typeface="Microsoft Sans Serif"/>
                <a:cs typeface="Microsoft Sans Serif"/>
              </a:rPr>
              <a:t>de</a:t>
            </a:r>
            <a:r>
              <a:rPr sz="450" spc="-10" dirty="0">
                <a:latin typeface="Microsoft Sans Serif"/>
                <a:cs typeface="Microsoft Sans Serif"/>
              </a:rPr>
              <a:t> </a:t>
            </a:r>
            <a:r>
              <a:rPr sz="450" spc="15" dirty="0">
                <a:latin typeface="Microsoft Sans Serif"/>
                <a:cs typeface="Microsoft Sans Serif"/>
              </a:rPr>
              <a:t>corriente</a:t>
            </a:r>
            <a:r>
              <a:rPr sz="450" spc="-10" dirty="0">
                <a:latin typeface="Microsoft Sans Serif"/>
                <a:cs typeface="Microsoft Sans Serif"/>
              </a:rPr>
              <a:t> </a:t>
            </a:r>
            <a:r>
              <a:rPr sz="450" spc="15" dirty="0">
                <a:latin typeface="Microsoft Sans Serif"/>
                <a:cs typeface="Microsoft Sans Serif"/>
              </a:rPr>
              <a:t>de</a:t>
            </a:r>
            <a:r>
              <a:rPr sz="450" spc="-10" dirty="0">
                <a:latin typeface="Microsoft Sans Serif"/>
                <a:cs typeface="Microsoft Sans Serif"/>
              </a:rPr>
              <a:t> </a:t>
            </a:r>
            <a:r>
              <a:rPr sz="450" spc="15" dirty="0">
                <a:latin typeface="Microsoft Sans Serif"/>
                <a:cs typeface="Microsoft Sans Serif"/>
              </a:rPr>
              <a:t>campo</a:t>
            </a:r>
            <a:r>
              <a:rPr sz="450" spc="-10" dirty="0">
                <a:latin typeface="Microsoft Sans Serif"/>
                <a:cs typeface="Microsoft Sans Serif"/>
              </a:rPr>
              <a:t> </a:t>
            </a:r>
            <a:r>
              <a:rPr sz="450" spc="20" dirty="0">
                <a:latin typeface="Microsoft Sans Serif"/>
                <a:cs typeface="Microsoft Sans Serif"/>
              </a:rPr>
              <a:t>nominal</a:t>
            </a:r>
            <a:endParaRPr sz="450">
              <a:latin typeface="Microsoft Sans Serif"/>
              <a:cs typeface="Microsoft Sans Serif"/>
            </a:endParaRPr>
          </a:p>
        </p:txBody>
      </p:sp>
    </p:spTree>
  </p:cSld>
  <p:clrMapOvr>
    <a:masterClrMapping/>
  </p:clrMapOvr>
</p:sld>
</file>

<file path=ppt/slides/slide36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" name="object 2"/>
          <p:cNvGrpSpPr/>
          <p:nvPr/>
        </p:nvGrpSpPr>
        <p:grpSpPr>
          <a:xfrm>
            <a:off x="4753981" y="7040880"/>
            <a:ext cx="407559" cy="334010"/>
            <a:chOff x="2066544" y="7040880"/>
            <a:chExt cx="177165" cy="334010"/>
          </a:xfrm>
        </p:grpSpPr>
        <p:sp>
          <p:nvSpPr>
            <p:cNvPr id="3" name="object 3"/>
            <p:cNvSpPr/>
            <p:nvPr/>
          </p:nvSpPr>
          <p:spPr>
            <a:xfrm>
              <a:off x="2071116" y="7144512"/>
              <a:ext cx="167640" cy="43180"/>
            </a:xfrm>
            <a:custGeom>
              <a:avLst/>
              <a:gdLst/>
              <a:ahLst/>
              <a:cxnLst/>
              <a:rect l="l" t="t" r="r" b="b"/>
              <a:pathLst>
                <a:path w="167639" h="43179">
                  <a:moveTo>
                    <a:pt x="0" y="0"/>
                  </a:moveTo>
                  <a:lnTo>
                    <a:pt x="3429" y="16311"/>
                  </a:lnTo>
                  <a:lnTo>
                    <a:pt x="12573" y="29908"/>
                  </a:lnTo>
                  <a:lnTo>
                    <a:pt x="25717" y="39219"/>
                  </a:lnTo>
                  <a:lnTo>
                    <a:pt x="41148" y="42672"/>
                  </a:lnTo>
                  <a:lnTo>
                    <a:pt x="57459" y="39219"/>
                  </a:lnTo>
                  <a:lnTo>
                    <a:pt x="71056" y="29908"/>
                  </a:lnTo>
                  <a:lnTo>
                    <a:pt x="80367" y="16311"/>
                  </a:lnTo>
                  <a:lnTo>
                    <a:pt x="83820" y="0"/>
                  </a:lnTo>
                  <a:lnTo>
                    <a:pt x="87034" y="16311"/>
                  </a:lnTo>
                  <a:lnTo>
                    <a:pt x="95821" y="29908"/>
                  </a:lnTo>
                  <a:lnTo>
                    <a:pt x="108894" y="39219"/>
                  </a:lnTo>
                  <a:lnTo>
                    <a:pt x="124968" y="42672"/>
                  </a:lnTo>
                  <a:lnTo>
                    <a:pt x="141922" y="39219"/>
                  </a:lnTo>
                  <a:lnTo>
                    <a:pt x="155448" y="29908"/>
                  </a:lnTo>
                  <a:lnTo>
                    <a:pt x="164401" y="16311"/>
                  </a:lnTo>
                  <a:lnTo>
                    <a:pt x="167640" y="0"/>
                  </a:lnTo>
                </a:path>
              </a:pathLst>
            </a:custGeom>
            <a:ln w="9144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" name="object 4"/>
            <p:cNvSpPr/>
            <p:nvPr/>
          </p:nvSpPr>
          <p:spPr>
            <a:xfrm>
              <a:off x="2071116" y="7229856"/>
              <a:ext cx="167640" cy="41275"/>
            </a:xfrm>
            <a:custGeom>
              <a:avLst/>
              <a:gdLst/>
              <a:ahLst/>
              <a:cxnLst/>
              <a:rect l="l" t="t" r="r" b="b"/>
              <a:pathLst>
                <a:path w="167639" h="41275">
                  <a:moveTo>
                    <a:pt x="0" y="41148"/>
                  </a:moveTo>
                  <a:lnTo>
                    <a:pt x="3429" y="25074"/>
                  </a:lnTo>
                  <a:lnTo>
                    <a:pt x="12573" y="12001"/>
                  </a:lnTo>
                  <a:lnTo>
                    <a:pt x="25717" y="3214"/>
                  </a:lnTo>
                  <a:lnTo>
                    <a:pt x="41148" y="0"/>
                  </a:lnTo>
                  <a:lnTo>
                    <a:pt x="57459" y="3214"/>
                  </a:lnTo>
                  <a:lnTo>
                    <a:pt x="71056" y="12001"/>
                  </a:lnTo>
                  <a:lnTo>
                    <a:pt x="80367" y="25074"/>
                  </a:lnTo>
                  <a:lnTo>
                    <a:pt x="83820" y="41148"/>
                  </a:lnTo>
                  <a:lnTo>
                    <a:pt x="87034" y="25074"/>
                  </a:lnTo>
                  <a:lnTo>
                    <a:pt x="95821" y="12001"/>
                  </a:lnTo>
                  <a:lnTo>
                    <a:pt x="108894" y="3214"/>
                  </a:lnTo>
                  <a:lnTo>
                    <a:pt x="124968" y="0"/>
                  </a:lnTo>
                  <a:lnTo>
                    <a:pt x="141922" y="3214"/>
                  </a:lnTo>
                  <a:lnTo>
                    <a:pt x="155448" y="12001"/>
                  </a:lnTo>
                  <a:lnTo>
                    <a:pt x="164401" y="25074"/>
                  </a:lnTo>
                  <a:lnTo>
                    <a:pt x="167640" y="41148"/>
                  </a:lnTo>
                </a:path>
              </a:pathLst>
            </a:custGeom>
            <a:ln w="9144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" name="object 5"/>
            <p:cNvSpPr/>
            <p:nvPr/>
          </p:nvSpPr>
          <p:spPr>
            <a:xfrm>
              <a:off x="2154936" y="7040880"/>
              <a:ext cx="0" cy="334010"/>
            </a:xfrm>
            <a:custGeom>
              <a:avLst/>
              <a:gdLst/>
              <a:ahLst/>
              <a:cxnLst/>
              <a:rect l="l" t="t" r="r" b="b"/>
              <a:pathLst>
                <a:path h="334009">
                  <a:moveTo>
                    <a:pt x="0" y="0"/>
                  </a:moveTo>
                  <a:lnTo>
                    <a:pt x="0" y="103632"/>
                  </a:lnTo>
                </a:path>
                <a:path h="334009">
                  <a:moveTo>
                    <a:pt x="0" y="333755"/>
                  </a:moveTo>
                  <a:lnTo>
                    <a:pt x="0" y="230123"/>
                  </a:lnTo>
                </a:path>
              </a:pathLst>
            </a:custGeom>
            <a:ln w="9144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6" name="object 6"/>
          <p:cNvGrpSpPr/>
          <p:nvPr/>
        </p:nvGrpSpPr>
        <p:grpSpPr>
          <a:xfrm>
            <a:off x="3681179" y="7548373"/>
            <a:ext cx="771295" cy="177165"/>
            <a:chOff x="1600200" y="7548372"/>
            <a:chExt cx="335280" cy="177165"/>
          </a:xfrm>
        </p:grpSpPr>
        <p:sp>
          <p:nvSpPr>
            <p:cNvPr id="7" name="object 7"/>
            <p:cNvSpPr/>
            <p:nvPr/>
          </p:nvSpPr>
          <p:spPr>
            <a:xfrm>
              <a:off x="1787652" y="7552944"/>
              <a:ext cx="43180" cy="167640"/>
            </a:xfrm>
            <a:custGeom>
              <a:avLst/>
              <a:gdLst/>
              <a:ahLst/>
              <a:cxnLst/>
              <a:rect l="l" t="t" r="r" b="b"/>
              <a:pathLst>
                <a:path w="43180" h="167640">
                  <a:moveTo>
                    <a:pt x="42672" y="0"/>
                  </a:moveTo>
                  <a:lnTo>
                    <a:pt x="26360" y="3214"/>
                  </a:lnTo>
                  <a:lnTo>
                    <a:pt x="12763" y="12001"/>
                  </a:lnTo>
                  <a:lnTo>
                    <a:pt x="3452" y="25074"/>
                  </a:lnTo>
                  <a:lnTo>
                    <a:pt x="0" y="41148"/>
                  </a:lnTo>
                  <a:lnTo>
                    <a:pt x="3452" y="58102"/>
                  </a:lnTo>
                  <a:lnTo>
                    <a:pt x="12763" y="71628"/>
                  </a:lnTo>
                  <a:lnTo>
                    <a:pt x="26360" y="80581"/>
                  </a:lnTo>
                  <a:lnTo>
                    <a:pt x="42672" y="83820"/>
                  </a:lnTo>
                  <a:lnTo>
                    <a:pt x="26360" y="87272"/>
                  </a:lnTo>
                  <a:lnTo>
                    <a:pt x="12763" y="96583"/>
                  </a:lnTo>
                  <a:lnTo>
                    <a:pt x="3452" y="110180"/>
                  </a:lnTo>
                  <a:lnTo>
                    <a:pt x="0" y="126491"/>
                  </a:lnTo>
                  <a:lnTo>
                    <a:pt x="3452" y="141922"/>
                  </a:lnTo>
                  <a:lnTo>
                    <a:pt x="12763" y="155067"/>
                  </a:lnTo>
                  <a:lnTo>
                    <a:pt x="26360" y="164211"/>
                  </a:lnTo>
                  <a:lnTo>
                    <a:pt x="42672" y="167640"/>
                  </a:lnTo>
                </a:path>
              </a:pathLst>
            </a:custGeom>
            <a:ln w="9144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" name="object 8"/>
            <p:cNvSpPr/>
            <p:nvPr/>
          </p:nvSpPr>
          <p:spPr>
            <a:xfrm>
              <a:off x="1705355" y="7552944"/>
              <a:ext cx="43180" cy="167640"/>
            </a:xfrm>
            <a:custGeom>
              <a:avLst/>
              <a:gdLst/>
              <a:ahLst/>
              <a:cxnLst/>
              <a:rect l="l" t="t" r="r" b="b"/>
              <a:pathLst>
                <a:path w="43180" h="167640">
                  <a:moveTo>
                    <a:pt x="0" y="0"/>
                  </a:moveTo>
                  <a:lnTo>
                    <a:pt x="16311" y="3214"/>
                  </a:lnTo>
                  <a:lnTo>
                    <a:pt x="29908" y="12001"/>
                  </a:lnTo>
                  <a:lnTo>
                    <a:pt x="39219" y="25074"/>
                  </a:lnTo>
                  <a:lnTo>
                    <a:pt x="42672" y="41148"/>
                  </a:lnTo>
                  <a:lnTo>
                    <a:pt x="39219" y="58102"/>
                  </a:lnTo>
                  <a:lnTo>
                    <a:pt x="29908" y="71628"/>
                  </a:lnTo>
                  <a:lnTo>
                    <a:pt x="16311" y="80581"/>
                  </a:lnTo>
                  <a:lnTo>
                    <a:pt x="0" y="83820"/>
                  </a:lnTo>
                  <a:lnTo>
                    <a:pt x="16311" y="87272"/>
                  </a:lnTo>
                  <a:lnTo>
                    <a:pt x="29908" y="96583"/>
                  </a:lnTo>
                  <a:lnTo>
                    <a:pt x="39219" y="110180"/>
                  </a:lnTo>
                  <a:lnTo>
                    <a:pt x="42672" y="126491"/>
                  </a:lnTo>
                  <a:lnTo>
                    <a:pt x="39219" y="141922"/>
                  </a:lnTo>
                  <a:lnTo>
                    <a:pt x="29908" y="155067"/>
                  </a:lnTo>
                  <a:lnTo>
                    <a:pt x="16311" y="164211"/>
                  </a:lnTo>
                  <a:lnTo>
                    <a:pt x="0" y="167640"/>
                  </a:lnTo>
                </a:path>
              </a:pathLst>
            </a:custGeom>
            <a:ln w="9144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" name="object 9"/>
            <p:cNvSpPr/>
            <p:nvPr/>
          </p:nvSpPr>
          <p:spPr>
            <a:xfrm>
              <a:off x="1600200" y="7636764"/>
              <a:ext cx="335280" cy="0"/>
            </a:xfrm>
            <a:custGeom>
              <a:avLst/>
              <a:gdLst/>
              <a:ahLst/>
              <a:cxnLst/>
              <a:rect l="l" t="t" r="r" b="b"/>
              <a:pathLst>
                <a:path w="335280">
                  <a:moveTo>
                    <a:pt x="335279" y="0"/>
                  </a:moveTo>
                  <a:lnTo>
                    <a:pt x="230124" y="0"/>
                  </a:lnTo>
                </a:path>
                <a:path w="335280">
                  <a:moveTo>
                    <a:pt x="0" y="0"/>
                  </a:moveTo>
                  <a:lnTo>
                    <a:pt x="105155" y="0"/>
                  </a:lnTo>
                </a:path>
              </a:pathLst>
            </a:custGeom>
            <a:ln w="9144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10" name="object 10"/>
          <p:cNvSpPr/>
          <p:nvPr/>
        </p:nvSpPr>
        <p:spPr>
          <a:xfrm>
            <a:off x="3299035" y="6896100"/>
            <a:ext cx="701177" cy="304800"/>
          </a:xfrm>
          <a:custGeom>
            <a:avLst/>
            <a:gdLst/>
            <a:ahLst/>
            <a:cxnLst/>
            <a:rect l="l" t="t" r="r" b="b"/>
            <a:pathLst>
              <a:path w="304800" h="304800">
                <a:moveTo>
                  <a:pt x="0" y="153924"/>
                </a:moveTo>
                <a:lnTo>
                  <a:pt x="7644" y="105143"/>
                </a:lnTo>
                <a:lnTo>
                  <a:pt x="28968" y="62874"/>
                </a:lnTo>
                <a:lnTo>
                  <a:pt x="61557" y="29602"/>
                </a:lnTo>
                <a:lnTo>
                  <a:pt x="102998" y="7815"/>
                </a:lnTo>
                <a:lnTo>
                  <a:pt x="150876" y="0"/>
                </a:lnTo>
                <a:lnTo>
                  <a:pt x="199656" y="7815"/>
                </a:lnTo>
                <a:lnTo>
                  <a:pt x="241925" y="29602"/>
                </a:lnTo>
                <a:lnTo>
                  <a:pt x="275197" y="62874"/>
                </a:lnTo>
                <a:lnTo>
                  <a:pt x="296984" y="105143"/>
                </a:lnTo>
                <a:lnTo>
                  <a:pt x="304800" y="153924"/>
                </a:lnTo>
                <a:lnTo>
                  <a:pt x="296984" y="201216"/>
                </a:lnTo>
                <a:lnTo>
                  <a:pt x="275197" y="242584"/>
                </a:lnTo>
                <a:lnTo>
                  <a:pt x="241925" y="275392"/>
                </a:lnTo>
                <a:lnTo>
                  <a:pt x="199656" y="297009"/>
                </a:lnTo>
                <a:lnTo>
                  <a:pt x="150876" y="304800"/>
                </a:lnTo>
                <a:lnTo>
                  <a:pt x="102998" y="297009"/>
                </a:lnTo>
                <a:lnTo>
                  <a:pt x="61557" y="275392"/>
                </a:lnTo>
                <a:lnTo>
                  <a:pt x="28968" y="242584"/>
                </a:lnTo>
                <a:lnTo>
                  <a:pt x="7644" y="201216"/>
                </a:lnTo>
                <a:lnTo>
                  <a:pt x="0" y="153924"/>
                </a:lnTo>
              </a:path>
            </a:pathLst>
          </a:custGeom>
          <a:ln w="1524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grpSp>
        <p:nvGrpSpPr>
          <p:cNvPr id="11" name="object 11"/>
          <p:cNvGrpSpPr/>
          <p:nvPr/>
        </p:nvGrpSpPr>
        <p:grpSpPr>
          <a:xfrm>
            <a:off x="2471647" y="7507223"/>
            <a:ext cx="578471" cy="334010"/>
            <a:chOff x="1074419" y="7507223"/>
            <a:chExt cx="251460" cy="334010"/>
          </a:xfrm>
        </p:grpSpPr>
        <p:pic>
          <p:nvPicPr>
            <p:cNvPr id="12" name="object 12"/>
            <p:cNvPicPr/>
            <p:nvPr/>
          </p:nvPicPr>
          <p:blipFill>
            <a:blip r:embed="rId2" cstate="print"/>
            <a:stretch>
              <a:fillRect/>
            </a:stretch>
          </p:blipFill>
          <p:spPr>
            <a:xfrm>
              <a:off x="1074419" y="7507223"/>
              <a:ext cx="251460" cy="252984"/>
            </a:xfrm>
            <a:prstGeom prst="rect">
              <a:avLst/>
            </a:prstGeom>
          </p:spPr>
        </p:pic>
        <p:pic>
          <p:nvPicPr>
            <p:cNvPr id="13" name="object 13"/>
            <p:cNvPicPr/>
            <p:nvPr/>
          </p:nvPicPr>
          <p:blipFill>
            <a:blip r:embed="rId3" cstate="print"/>
            <a:stretch>
              <a:fillRect/>
            </a:stretch>
          </p:blipFill>
          <p:spPr>
            <a:xfrm>
              <a:off x="1152143" y="7542276"/>
              <a:ext cx="86868" cy="188975"/>
            </a:xfrm>
            <a:prstGeom prst="rect">
              <a:avLst/>
            </a:prstGeom>
          </p:spPr>
        </p:pic>
        <p:pic>
          <p:nvPicPr>
            <p:cNvPr id="14" name="object 14"/>
            <p:cNvPicPr/>
            <p:nvPr/>
          </p:nvPicPr>
          <p:blipFill>
            <a:blip r:embed="rId4" cstate="print"/>
            <a:stretch>
              <a:fillRect/>
            </a:stretch>
          </p:blipFill>
          <p:spPr>
            <a:xfrm>
              <a:off x="1124712" y="7648955"/>
              <a:ext cx="86867" cy="188975"/>
            </a:xfrm>
            <a:prstGeom prst="rect">
              <a:avLst/>
            </a:prstGeom>
          </p:spPr>
        </p:pic>
        <p:pic>
          <p:nvPicPr>
            <p:cNvPr id="15" name="object 15"/>
            <p:cNvPicPr/>
            <p:nvPr/>
          </p:nvPicPr>
          <p:blipFill>
            <a:blip r:embed="rId5" cstate="print"/>
            <a:stretch>
              <a:fillRect/>
            </a:stretch>
          </p:blipFill>
          <p:spPr>
            <a:xfrm>
              <a:off x="1217675" y="7647432"/>
              <a:ext cx="74675" cy="193548"/>
            </a:xfrm>
            <a:prstGeom prst="rect">
              <a:avLst/>
            </a:prstGeom>
          </p:spPr>
        </p:pic>
      </p:grpSp>
      <p:sp>
        <p:nvSpPr>
          <p:cNvPr id="16" name="object 16"/>
          <p:cNvSpPr/>
          <p:nvPr/>
        </p:nvSpPr>
        <p:spPr>
          <a:xfrm>
            <a:off x="1637249" y="7043928"/>
            <a:ext cx="1655070" cy="0"/>
          </a:xfrm>
          <a:custGeom>
            <a:avLst/>
            <a:gdLst/>
            <a:ahLst/>
            <a:cxnLst/>
            <a:rect l="l" t="t" r="r" b="b"/>
            <a:pathLst>
              <a:path w="719455">
                <a:moveTo>
                  <a:pt x="719328" y="0"/>
                </a:moveTo>
                <a:lnTo>
                  <a:pt x="0" y="0"/>
                </a:lnTo>
              </a:path>
            </a:pathLst>
          </a:custGeom>
          <a:ln w="1524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" name="object 17"/>
          <p:cNvSpPr/>
          <p:nvPr/>
        </p:nvSpPr>
        <p:spPr>
          <a:xfrm>
            <a:off x="4003719" y="7043928"/>
            <a:ext cx="1669678" cy="0"/>
          </a:xfrm>
          <a:custGeom>
            <a:avLst/>
            <a:gdLst/>
            <a:ahLst/>
            <a:cxnLst/>
            <a:rect l="l" t="t" r="r" b="b"/>
            <a:pathLst>
              <a:path w="725805">
                <a:moveTo>
                  <a:pt x="725424" y="0"/>
                </a:moveTo>
                <a:lnTo>
                  <a:pt x="0" y="0"/>
                </a:lnTo>
              </a:path>
            </a:pathLst>
          </a:custGeom>
          <a:ln w="1524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grpSp>
        <p:nvGrpSpPr>
          <p:cNvPr id="18" name="object 18"/>
          <p:cNvGrpSpPr/>
          <p:nvPr/>
        </p:nvGrpSpPr>
        <p:grpSpPr>
          <a:xfrm>
            <a:off x="2745106" y="7018021"/>
            <a:ext cx="347667" cy="490855"/>
            <a:chOff x="1193291" y="7018020"/>
            <a:chExt cx="151130" cy="490855"/>
          </a:xfrm>
        </p:grpSpPr>
        <p:sp>
          <p:nvSpPr>
            <p:cNvPr id="19" name="object 19"/>
            <p:cNvSpPr/>
            <p:nvPr/>
          </p:nvSpPr>
          <p:spPr>
            <a:xfrm>
              <a:off x="1197863" y="7022592"/>
              <a:ext cx="71755" cy="36830"/>
            </a:xfrm>
            <a:custGeom>
              <a:avLst/>
              <a:gdLst/>
              <a:ahLst/>
              <a:cxnLst/>
              <a:rect l="l" t="t" r="r" b="b"/>
              <a:pathLst>
                <a:path w="71755" h="36829">
                  <a:moveTo>
                    <a:pt x="71628" y="35051"/>
                  </a:moveTo>
                  <a:lnTo>
                    <a:pt x="70104" y="30479"/>
                  </a:lnTo>
                  <a:lnTo>
                    <a:pt x="68580" y="25907"/>
                  </a:lnTo>
                  <a:lnTo>
                    <a:pt x="67056" y="19811"/>
                  </a:lnTo>
                  <a:lnTo>
                    <a:pt x="64008" y="13715"/>
                  </a:lnTo>
                  <a:lnTo>
                    <a:pt x="59436" y="9143"/>
                  </a:lnTo>
                  <a:lnTo>
                    <a:pt x="50292" y="3047"/>
                  </a:lnTo>
                  <a:lnTo>
                    <a:pt x="38100" y="0"/>
                  </a:lnTo>
                  <a:lnTo>
                    <a:pt x="33528" y="0"/>
                  </a:lnTo>
                  <a:lnTo>
                    <a:pt x="3048" y="25907"/>
                  </a:lnTo>
                  <a:lnTo>
                    <a:pt x="1524" y="30479"/>
                  </a:lnTo>
                  <a:lnTo>
                    <a:pt x="0" y="36575"/>
                  </a:lnTo>
                </a:path>
              </a:pathLst>
            </a:custGeom>
            <a:ln w="9144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0" name="object 20"/>
            <p:cNvSpPr/>
            <p:nvPr/>
          </p:nvSpPr>
          <p:spPr>
            <a:xfrm>
              <a:off x="1269491" y="7022592"/>
              <a:ext cx="70485" cy="36830"/>
            </a:xfrm>
            <a:custGeom>
              <a:avLst/>
              <a:gdLst/>
              <a:ahLst/>
              <a:cxnLst/>
              <a:rect l="l" t="t" r="r" b="b"/>
              <a:pathLst>
                <a:path w="70484" h="36829">
                  <a:moveTo>
                    <a:pt x="70103" y="35051"/>
                  </a:moveTo>
                  <a:lnTo>
                    <a:pt x="70103" y="30479"/>
                  </a:lnTo>
                  <a:lnTo>
                    <a:pt x="68579" y="25907"/>
                  </a:lnTo>
                  <a:lnTo>
                    <a:pt x="62483" y="13715"/>
                  </a:lnTo>
                  <a:lnTo>
                    <a:pt x="57911" y="9143"/>
                  </a:lnTo>
                  <a:lnTo>
                    <a:pt x="48767" y="3047"/>
                  </a:lnTo>
                  <a:lnTo>
                    <a:pt x="42671" y="1523"/>
                  </a:lnTo>
                  <a:lnTo>
                    <a:pt x="38099" y="0"/>
                  </a:lnTo>
                  <a:lnTo>
                    <a:pt x="32003" y="0"/>
                  </a:lnTo>
                  <a:lnTo>
                    <a:pt x="19811" y="3047"/>
                  </a:lnTo>
                  <a:lnTo>
                    <a:pt x="10667" y="9143"/>
                  </a:lnTo>
                  <a:lnTo>
                    <a:pt x="6095" y="13715"/>
                  </a:lnTo>
                  <a:lnTo>
                    <a:pt x="3047" y="19811"/>
                  </a:lnTo>
                  <a:lnTo>
                    <a:pt x="1523" y="25907"/>
                  </a:lnTo>
                  <a:lnTo>
                    <a:pt x="0" y="30479"/>
                  </a:lnTo>
                  <a:lnTo>
                    <a:pt x="0" y="36575"/>
                  </a:lnTo>
                </a:path>
              </a:pathLst>
            </a:custGeom>
            <a:ln w="9144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1" name="object 21"/>
            <p:cNvSpPr/>
            <p:nvPr/>
          </p:nvSpPr>
          <p:spPr>
            <a:xfrm>
              <a:off x="1193292" y="7064502"/>
              <a:ext cx="151130" cy="0"/>
            </a:xfrm>
            <a:custGeom>
              <a:avLst/>
              <a:gdLst/>
              <a:ahLst/>
              <a:cxnLst/>
              <a:rect l="l" t="t" r="r" b="b"/>
              <a:pathLst>
                <a:path w="151130">
                  <a:moveTo>
                    <a:pt x="141731" y="0"/>
                  </a:moveTo>
                  <a:lnTo>
                    <a:pt x="150875" y="0"/>
                  </a:lnTo>
                </a:path>
                <a:path w="151130">
                  <a:moveTo>
                    <a:pt x="0" y="0"/>
                  </a:moveTo>
                  <a:lnTo>
                    <a:pt x="9143" y="0"/>
                  </a:lnTo>
                </a:path>
              </a:pathLst>
            </a:custGeom>
            <a:ln w="13716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2" name="object 22"/>
            <p:cNvSpPr/>
            <p:nvPr/>
          </p:nvSpPr>
          <p:spPr>
            <a:xfrm>
              <a:off x="1197864" y="7066788"/>
              <a:ext cx="0" cy="441959"/>
            </a:xfrm>
            <a:custGeom>
              <a:avLst/>
              <a:gdLst/>
              <a:ahLst/>
              <a:cxnLst/>
              <a:rect l="l" t="t" r="r" b="b"/>
              <a:pathLst>
                <a:path h="441959">
                  <a:moveTo>
                    <a:pt x="0" y="0"/>
                  </a:moveTo>
                  <a:lnTo>
                    <a:pt x="0" y="441960"/>
                  </a:lnTo>
                </a:path>
              </a:pathLst>
            </a:custGeom>
            <a:ln w="9144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23" name="object 23"/>
          <p:cNvSpPr/>
          <p:nvPr/>
        </p:nvSpPr>
        <p:spPr>
          <a:xfrm>
            <a:off x="3053627" y="7636764"/>
            <a:ext cx="796128" cy="0"/>
          </a:xfrm>
          <a:custGeom>
            <a:avLst/>
            <a:gdLst/>
            <a:ahLst/>
            <a:cxnLst/>
            <a:rect l="l" t="t" r="r" b="b"/>
            <a:pathLst>
              <a:path w="346075">
                <a:moveTo>
                  <a:pt x="0" y="0"/>
                </a:moveTo>
                <a:lnTo>
                  <a:pt x="345947" y="0"/>
                </a:lnTo>
              </a:path>
            </a:pathLst>
          </a:custGeom>
          <a:ln w="9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4" name="object 24"/>
          <p:cNvSpPr/>
          <p:nvPr/>
        </p:nvSpPr>
        <p:spPr>
          <a:xfrm>
            <a:off x="2324403" y="6885432"/>
            <a:ext cx="235186" cy="0"/>
          </a:xfrm>
          <a:custGeom>
            <a:avLst/>
            <a:gdLst/>
            <a:ahLst/>
            <a:cxnLst/>
            <a:rect l="l" t="t" r="r" b="b"/>
            <a:pathLst>
              <a:path w="102234">
                <a:moveTo>
                  <a:pt x="0" y="0"/>
                </a:moveTo>
                <a:lnTo>
                  <a:pt x="102108" y="0"/>
                </a:lnTo>
              </a:path>
            </a:pathLst>
          </a:custGeom>
          <a:ln w="1524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5" name="object 25"/>
          <p:cNvSpPr/>
          <p:nvPr/>
        </p:nvSpPr>
        <p:spPr>
          <a:xfrm>
            <a:off x="2324403" y="6885432"/>
            <a:ext cx="235186" cy="317500"/>
          </a:xfrm>
          <a:custGeom>
            <a:avLst/>
            <a:gdLst/>
            <a:ahLst/>
            <a:cxnLst/>
            <a:rect l="l" t="t" r="r" b="b"/>
            <a:pathLst>
              <a:path w="102234" h="317500">
                <a:moveTo>
                  <a:pt x="0" y="316991"/>
                </a:moveTo>
                <a:lnTo>
                  <a:pt x="102108" y="316991"/>
                </a:lnTo>
              </a:path>
              <a:path w="102234" h="317500">
                <a:moveTo>
                  <a:pt x="0" y="0"/>
                </a:moveTo>
                <a:lnTo>
                  <a:pt x="0" y="316991"/>
                </a:lnTo>
              </a:path>
            </a:pathLst>
          </a:custGeom>
          <a:ln w="1524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grpSp>
        <p:nvGrpSpPr>
          <p:cNvPr id="26" name="object 26"/>
          <p:cNvGrpSpPr/>
          <p:nvPr/>
        </p:nvGrpSpPr>
        <p:grpSpPr>
          <a:xfrm>
            <a:off x="1518046" y="7046977"/>
            <a:ext cx="785903" cy="1010919"/>
            <a:chOff x="659891" y="7046976"/>
            <a:chExt cx="341630" cy="1010919"/>
          </a:xfrm>
        </p:grpSpPr>
        <p:sp>
          <p:nvSpPr>
            <p:cNvPr id="27" name="object 27"/>
            <p:cNvSpPr/>
            <p:nvPr/>
          </p:nvSpPr>
          <p:spPr>
            <a:xfrm>
              <a:off x="711708" y="7046976"/>
              <a:ext cx="0" cy="589915"/>
            </a:xfrm>
            <a:custGeom>
              <a:avLst/>
              <a:gdLst/>
              <a:ahLst/>
              <a:cxnLst/>
              <a:rect l="l" t="t" r="r" b="b"/>
              <a:pathLst>
                <a:path h="589915">
                  <a:moveTo>
                    <a:pt x="0" y="0"/>
                  </a:moveTo>
                  <a:lnTo>
                    <a:pt x="0" y="589787"/>
                  </a:lnTo>
                </a:path>
              </a:pathLst>
            </a:custGeom>
            <a:ln w="1524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28" name="object 28"/>
            <p:cNvPicPr/>
            <p:nvPr/>
          </p:nvPicPr>
          <p:blipFill>
            <a:blip r:embed="rId6" cstate="print"/>
            <a:stretch>
              <a:fillRect/>
            </a:stretch>
          </p:blipFill>
          <p:spPr>
            <a:xfrm>
              <a:off x="659891" y="7586472"/>
              <a:ext cx="341376" cy="470915"/>
            </a:xfrm>
            <a:prstGeom prst="rect">
              <a:avLst/>
            </a:prstGeom>
          </p:spPr>
        </p:pic>
      </p:grpSp>
      <p:sp>
        <p:nvSpPr>
          <p:cNvPr id="29" name="object 29"/>
          <p:cNvSpPr/>
          <p:nvPr/>
        </p:nvSpPr>
        <p:spPr>
          <a:xfrm>
            <a:off x="4270168" y="7255764"/>
            <a:ext cx="683648" cy="381000"/>
          </a:xfrm>
          <a:custGeom>
            <a:avLst/>
            <a:gdLst/>
            <a:ahLst/>
            <a:cxnLst/>
            <a:rect l="l" t="t" r="r" b="b"/>
            <a:pathLst>
              <a:path w="297180" h="381000">
                <a:moveTo>
                  <a:pt x="297179" y="0"/>
                </a:moveTo>
                <a:lnTo>
                  <a:pt x="295655" y="381000"/>
                </a:lnTo>
              </a:path>
              <a:path w="297180" h="381000">
                <a:moveTo>
                  <a:pt x="0" y="381000"/>
                </a:moveTo>
                <a:lnTo>
                  <a:pt x="295655" y="381000"/>
                </a:lnTo>
              </a:path>
            </a:pathLst>
          </a:custGeom>
          <a:ln w="9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0" name="object 30"/>
          <p:cNvSpPr/>
          <p:nvPr/>
        </p:nvSpPr>
        <p:spPr>
          <a:xfrm>
            <a:off x="5967016" y="7045452"/>
            <a:ext cx="222039" cy="0"/>
          </a:xfrm>
          <a:custGeom>
            <a:avLst/>
            <a:gdLst/>
            <a:ahLst/>
            <a:cxnLst/>
            <a:rect l="l" t="t" r="r" b="b"/>
            <a:pathLst>
              <a:path w="96519">
                <a:moveTo>
                  <a:pt x="0" y="0"/>
                </a:moveTo>
                <a:lnTo>
                  <a:pt x="96011" y="0"/>
                </a:lnTo>
              </a:path>
            </a:pathLst>
          </a:custGeom>
          <a:ln w="1524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pic>
        <p:nvPicPr>
          <p:cNvPr id="31" name="object 31"/>
          <p:cNvPicPr/>
          <p:nvPr/>
        </p:nvPicPr>
        <p:blipFill>
          <a:blip r:embed="rId7" cstate="print"/>
          <a:stretch>
            <a:fillRect/>
          </a:stretch>
        </p:blipFill>
        <p:spPr>
          <a:xfrm>
            <a:off x="6324617" y="7010400"/>
            <a:ext cx="129366" cy="67564"/>
          </a:xfrm>
          <a:prstGeom prst="rect">
            <a:avLst/>
          </a:prstGeom>
        </p:spPr>
      </p:pic>
      <p:grpSp>
        <p:nvGrpSpPr>
          <p:cNvPr id="32" name="object 32"/>
          <p:cNvGrpSpPr/>
          <p:nvPr/>
        </p:nvGrpSpPr>
        <p:grpSpPr>
          <a:xfrm>
            <a:off x="6591061" y="6772656"/>
            <a:ext cx="327216" cy="542925"/>
            <a:chOff x="2865119" y="6772655"/>
            <a:chExt cx="142240" cy="542925"/>
          </a:xfrm>
        </p:grpSpPr>
        <p:sp>
          <p:nvSpPr>
            <p:cNvPr id="33" name="object 33"/>
            <p:cNvSpPr/>
            <p:nvPr/>
          </p:nvSpPr>
          <p:spPr>
            <a:xfrm>
              <a:off x="2865119" y="7046976"/>
              <a:ext cx="90170" cy="0"/>
            </a:xfrm>
            <a:custGeom>
              <a:avLst/>
              <a:gdLst/>
              <a:ahLst/>
              <a:cxnLst/>
              <a:rect l="l" t="t" r="r" b="b"/>
              <a:pathLst>
                <a:path w="90169">
                  <a:moveTo>
                    <a:pt x="0" y="0"/>
                  </a:moveTo>
                  <a:lnTo>
                    <a:pt x="89916" y="0"/>
                  </a:lnTo>
                </a:path>
              </a:pathLst>
            </a:custGeom>
            <a:ln w="1524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4" name="object 34"/>
            <p:cNvSpPr/>
            <p:nvPr/>
          </p:nvSpPr>
          <p:spPr>
            <a:xfrm>
              <a:off x="2956559" y="6772655"/>
              <a:ext cx="0" cy="542925"/>
            </a:xfrm>
            <a:custGeom>
              <a:avLst/>
              <a:gdLst/>
              <a:ahLst/>
              <a:cxnLst/>
              <a:rect l="l" t="t" r="r" b="b"/>
              <a:pathLst>
                <a:path h="542925">
                  <a:moveTo>
                    <a:pt x="0" y="542544"/>
                  </a:moveTo>
                  <a:lnTo>
                    <a:pt x="0" y="0"/>
                  </a:lnTo>
                </a:path>
              </a:pathLst>
            </a:custGeom>
            <a:ln w="2743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5" name="object 35"/>
            <p:cNvSpPr/>
            <p:nvPr/>
          </p:nvSpPr>
          <p:spPr>
            <a:xfrm>
              <a:off x="2955035" y="6912863"/>
              <a:ext cx="52069" cy="0"/>
            </a:xfrm>
            <a:custGeom>
              <a:avLst/>
              <a:gdLst/>
              <a:ahLst/>
              <a:cxnLst/>
              <a:rect l="l" t="t" r="r" b="b"/>
              <a:pathLst>
                <a:path w="52069">
                  <a:moveTo>
                    <a:pt x="0" y="0"/>
                  </a:moveTo>
                  <a:lnTo>
                    <a:pt x="51816" y="0"/>
                  </a:lnTo>
                </a:path>
              </a:pathLst>
            </a:custGeom>
            <a:ln w="1524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36" name="object 36"/>
          <p:cNvSpPr/>
          <p:nvPr/>
        </p:nvSpPr>
        <p:spPr>
          <a:xfrm>
            <a:off x="8526311" y="6912864"/>
            <a:ext cx="119782" cy="0"/>
          </a:xfrm>
          <a:custGeom>
            <a:avLst/>
            <a:gdLst/>
            <a:ahLst/>
            <a:cxnLst/>
            <a:rect l="l" t="t" r="r" b="b"/>
            <a:pathLst>
              <a:path w="52070">
                <a:moveTo>
                  <a:pt x="0" y="0"/>
                </a:moveTo>
                <a:lnTo>
                  <a:pt x="51816" y="0"/>
                </a:lnTo>
              </a:path>
            </a:pathLst>
          </a:custGeom>
          <a:ln w="1524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7" name="object 37"/>
          <p:cNvSpPr/>
          <p:nvPr/>
        </p:nvSpPr>
        <p:spPr>
          <a:xfrm>
            <a:off x="6797910" y="7182611"/>
            <a:ext cx="119782" cy="0"/>
          </a:xfrm>
          <a:custGeom>
            <a:avLst/>
            <a:gdLst/>
            <a:ahLst/>
            <a:cxnLst/>
            <a:rect l="l" t="t" r="r" b="b"/>
            <a:pathLst>
              <a:path w="52069">
                <a:moveTo>
                  <a:pt x="0" y="0"/>
                </a:moveTo>
                <a:lnTo>
                  <a:pt x="51816" y="0"/>
                </a:lnTo>
              </a:path>
            </a:pathLst>
          </a:custGeom>
          <a:ln w="1524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8" name="object 38"/>
          <p:cNvSpPr/>
          <p:nvPr/>
        </p:nvSpPr>
        <p:spPr>
          <a:xfrm>
            <a:off x="8221299" y="7072884"/>
            <a:ext cx="7304" cy="227329"/>
          </a:xfrm>
          <a:custGeom>
            <a:avLst/>
            <a:gdLst/>
            <a:ahLst/>
            <a:cxnLst/>
            <a:rect l="l" t="t" r="r" b="b"/>
            <a:pathLst>
              <a:path w="3175" h="227329">
                <a:moveTo>
                  <a:pt x="1523" y="-13716"/>
                </a:moveTo>
                <a:lnTo>
                  <a:pt x="1523" y="240792"/>
                </a:lnTo>
              </a:path>
            </a:pathLst>
          </a:custGeom>
          <a:ln w="30479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9" name="object 39"/>
          <p:cNvSpPr/>
          <p:nvPr/>
        </p:nvSpPr>
        <p:spPr>
          <a:xfrm>
            <a:off x="8645513" y="6804660"/>
            <a:ext cx="4382" cy="227329"/>
          </a:xfrm>
          <a:custGeom>
            <a:avLst/>
            <a:gdLst/>
            <a:ahLst/>
            <a:cxnLst/>
            <a:rect l="l" t="t" r="r" b="b"/>
            <a:pathLst>
              <a:path w="1904" h="227329">
                <a:moveTo>
                  <a:pt x="762" y="-13715"/>
                </a:moveTo>
                <a:lnTo>
                  <a:pt x="762" y="240791"/>
                </a:lnTo>
              </a:path>
            </a:pathLst>
          </a:custGeom>
          <a:ln w="28956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pic>
        <p:nvPicPr>
          <p:cNvPr id="40" name="object 40"/>
          <p:cNvPicPr/>
          <p:nvPr/>
        </p:nvPicPr>
        <p:blipFill>
          <a:blip r:embed="rId8" cstate="print"/>
          <a:stretch>
            <a:fillRect/>
          </a:stretch>
        </p:blipFill>
        <p:spPr>
          <a:xfrm>
            <a:off x="7050336" y="6879336"/>
            <a:ext cx="140146" cy="64007"/>
          </a:xfrm>
          <a:prstGeom prst="rect">
            <a:avLst/>
          </a:prstGeom>
        </p:spPr>
      </p:pic>
      <p:pic>
        <p:nvPicPr>
          <p:cNvPr id="41" name="object 41"/>
          <p:cNvPicPr/>
          <p:nvPr/>
        </p:nvPicPr>
        <p:blipFill>
          <a:blip r:embed="rId9" cstate="print"/>
          <a:stretch>
            <a:fillRect/>
          </a:stretch>
        </p:blipFill>
        <p:spPr>
          <a:xfrm>
            <a:off x="8263368" y="6879336"/>
            <a:ext cx="112078" cy="64007"/>
          </a:xfrm>
          <a:prstGeom prst="rect">
            <a:avLst/>
          </a:prstGeom>
        </p:spPr>
      </p:pic>
      <p:sp>
        <p:nvSpPr>
          <p:cNvPr id="42" name="object 42"/>
          <p:cNvSpPr/>
          <p:nvPr/>
        </p:nvSpPr>
        <p:spPr>
          <a:xfrm>
            <a:off x="5865345" y="7205471"/>
            <a:ext cx="235186" cy="739140"/>
          </a:xfrm>
          <a:custGeom>
            <a:avLst/>
            <a:gdLst/>
            <a:ahLst/>
            <a:cxnLst/>
            <a:rect l="l" t="t" r="r" b="b"/>
            <a:pathLst>
              <a:path w="102235" h="739140">
                <a:moveTo>
                  <a:pt x="50291" y="673608"/>
                </a:moveTo>
                <a:lnTo>
                  <a:pt x="51816" y="0"/>
                </a:lnTo>
              </a:path>
              <a:path w="102235" h="739140">
                <a:moveTo>
                  <a:pt x="12191" y="707135"/>
                </a:moveTo>
                <a:lnTo>
                  <a:pt x="89916" y="707135"/>
                </a:lnTo>
              </a:path>
              <a:path w="102235" h="739140">
                <a:moveTo>
                  <a:pt x="25908" y="739140"/>
                </a:moveTo>
                <a:lnTo>
                  <a:pt x="76200" y="739140"/>
                </a:lnTo>
              </a:path>
              <a:path w="102235" h="739140">
                <a:moveTo>
                  <a:pt x="0" y="673608"/>
                </a:moveTo>
                <a:lnTo>
                  <a:pt x="102108" y="673608"/>
                </a:lnTo>
              </a:path>
            </a:pathLst>
          </a:custGeom>
          <a:ln w="1524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3" name="object 43"/>
          <p:cNvSpPr/>
          <p:nvPr/>
        </p:nvSpPr>
        <p:spPr>
          <a:xfrm>
            <a:off x="4578686" y="7129271"/>
            <a:ext cx="137314" cy="60960"/>
          </a:xfrm>
          <a:custGeom>
            <a:avLst/>
            <a:gdLst/>
            <a:ahLst/>
            <a:cxnLst/>
            <a:rect l="l" t="t" r="r" b="b"/>
            <a:pathLst>
              <a:path w="59689" h="60959">
                <a:moveTo>
                  <a:pt x="0" y="30480"/>
                </a:moveTo>
                <a:lnTo>
                  <a:pt x="28955" y="30480"/>
                </a:lnTo>
                <a:lnTo>
                  <a:pt x="59435" y="60960"/>
                </a:lnTo>
              </a:path>
              <a:path w="59689" h="60959">
                <a:moveTo>
                  <a:pt x="59435" y="0"/>
                </a:moveTo>
                <a:lnTo>
                  <a:pt x="28955" y="30480"/>
                </a:lnTo>
              </a:path>
            </a:pathLst>
          </a:custGeom>
          <a:ln w="9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4" name="object 44"/>
          <p:cNvSpPr/>
          <p:nvPr/>
        </p:nvSpPr>
        <p:spPr>
          <a:xfrm>
            <a:off x="4578686" y="7226807"/>
            <a:ext cx="137314" cy="60960"/>
          </a:xfrm>
          <a:custGeom>
            <a:avLst/>
            <a:gdLst/>
            <a:ahLst/>
            <a:cxnLst/>
            <a:rect l="l" t="t" r="r" b="b"/>
            <a:pathLst>
              <a:path w="59689" h="60959">
                <a:moveTo>
                  <a:pt x="0" y="30480"/>
                </a:moveTo>
                <a:lnTo>
                  <a:pt x="28955" y="30480"/>
                </a:lnTo>
                <a:lnTo>
                  <a:pt x="59435" y="60960"/>
                </a:lnTo>
              </a:path>
              <a:path w="59689" h="60959">
                <a:moveTo>
                  <a:pt x="59435" y="0"/>
                </a:moveTo>
                <a:lnTo>
                  <a:pt x="28955" y="30480"/>
                </a:lnTo>
              </a:path>
            </a:pathLst>
          </a:custGeom>
          <a:ln w="9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5" name="object 45"/>
          <p:cNvSpPr/>
          <p:nvPr/>
        </p:nvSpPr>
        <p:spPr>
          <a:xfrm>
            <a:off x="3684686" y="7402067"/>
            <a:ext cx="743540" cy="114300"/>
          </a:xfrm>
          <a:custGeom>
            <a:avLst/>
            <a:gdLst/>
            <a:ahLst/>
            <a:cxnLst/>
            <a:rect l="l" t="t" r="r" b="b"/>
            <a:pathLst>
              <a:path w="323214" h="114300">
                <a:moveTo>
                  <a:pt x="71627" y="71628"/>
                </a:moveTo>
                <a:lnTo>
                  <a:pt x="0" y="114300"/>
                </a:lnTo>
              </a:path>
              <a:path w="323214" h="114300">
                <a:moveTo>
                  <a:pt x="71627" y="0"/>
                </a:moveTo>
                <a:lnTo>
                  <a:pt x="71627" y="71628"/>
                </a:lnTo>
              </a:path>
              <a:path w="323214" h="114300">
                <a:moveTo>
                  <a:pt x="140208" y="111251"/>
                </a:moveTo>
                <a:lnTo>
                  <a:pt x="71627" y="71628"/>
                </a:lnTo>
              </a:path>
              <a:path w="323214" h="114300">
                <a:moveTo>
                  <a:pt x="192024" y="111251"/>
                </a:moveTo>
                <a:lnTo>
                  <a:pt x="323087" y="111251"/>
                </a:lnTo>
                <a:lnTo>
                  <a:pt x="257555" y="3048"/>
                </a:lnTo>
                <a:lnTo>
                  <a:pt x="192024" y="111251"/>
                </a:lnTo>
                <a:close/>
              </a:path>
            </a:pathLst>
          </a:custGeom>
          <a:ln w="9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pic>
        <p:nvPicPr>
          <p:cNvPr id="46" name="object 46"/>
          <p:cNvPicPr/>
          <p:nvPr/>
        </p:nvPicPr>
        <p:blipFill>
          <a:blip r:embed="rId10" cstate="print"/>
          <a:stretch>
            <a:fillRect/>
          </a:stretch>
        </p:blipFill>
        <p:spPr>
          <a:xfrm>
            <a:off x="5178193" y="7176517"/>
            <a:ext cx="259433" cy="64007"/>
          </a:xfrm>
          <a:prstGeom prst="rect">
            <a:avLst/>
          </a:prstGeom>
        </p:spPr>
      </p:pic>
      <p:grpSp>
        <p:nvGrpSpPr>
          <p:cNvPr id="47" name="object 47"/>
          <p:cNvGrpSpPr/>
          <p:nvPr/>
        </p:nvGrpSpPr>
        <p:grpSpPr>
          <a:xfrm>
            <a:off x="3544447" y="7773923"/>
            <a:ext cx="1080981" cy="186690"/>
            <a:chOff x="1540763" y="7773923"/>
            <a:chExt cx="469900" cy="186690"/>
          </a:xfrm>
        </p:grpSpPr>
        <p:pic>
          <p:nvPicPr>
            <p:cNvPr id="48" name="object 48"/>
            <p:cNvPicPr/>
            <p:nvPr/>
          </p:nvPicPr>
          <p:blipFill>
            <a:blip r:embed="rId11" cstate="print"/>
            <a:stretch>
              <a:fillRect/>
            </a:stretch>
          </p:blipFill>
          <p:spPr>
            <a:xfrm>
              <a:off x="1540763" y="7773923"/>
              <a:ext cx="469406" cy="82295"/>
            </a:xfrm>
            <a:prstGeom prst="rect">
              <a:avLst/>
            </a:prstGeom>
          </p:spPr>
        </p:pic>
        <p:pic>
          <p:nvPicPr>
            <p:cNvPr id="49" name="object 49"/>
            <p:cNvPicPr/>
            <p:nvPr/>
          </p:nvPicPr>
          <p:blipFill>
            <a:blip r:embed="rId12" cstate="print"/>
            <a:stretch>
              <a:fillRect/>
            </a:stretch>
          </p:blipFill>
          <p:spPr>
            <a:xfrm>
              <a:off x="1571244" y="7877556"/>
              <a:ext cx="411485" cy="82804"/>
            </a:xfrm>
            <a:prstGeom prst="rect">
              <a:avLst/>
            </a:prstGeom>
          </p:spPr>
        </p:pic>
      </p:grpSp>
      <p:grpSp>
        <p:nvGrpSpPr>
          <p:cNvPr id="50" name="object 50"/>
          <p:cNvGrpSpPr/>
          <p:nvPr/>
        </p:nvGrpSpPr>
        <p:grpSpPr>
          <a:xfrm>
            <a:off x="5914426" y="7472172"/>
            <a:ext cx="1003560" cy="347980"/>
            <a:chOff x="2570987" y="7472172"/>
            <a:chExt cx="436245" cy="347980"/>
          </a:xfrm>
        </p:grpSpPr>
        <p:pic>
          <p:nvPicPr>
            <p:cNvPr id="51" name="object 51"/>
            <p:cNvPicPr/>
            <p:nvPr/>
          </p:nvPicPr>
          <p:blipFill>
            <a:blip r:embed="rId13" cstate="print"/>
            <a:stretch>
              <a:fillRect/>
            </a:stretch>
          </p:blipFill>
          <p:spPr>
            <a:xfrm>
              <a:off x="2570987" y="7472172"/>
              <a:ext cx="185928" cy="150876"/>
            </a:xfrm>
            <a:prstGeom prst="rect">
              <a:avLst/>
            </a:prstGeom>
          </p:spPr>
        </p:pic>
        <p:pic>
          <p:nvPicPr>
            <p:cNvPr id="52" name="object 52"/>
            <p:cNvPicPr/>
            <p:nvPr/>
          </p:nvPicPr>
          <p:blipFill>
            <a:blip r:embed="rId14" cstate="print"/>
            <a:stretch>
              <a:fillRect/>
            </a:stretch>
          </p:blipFill>
          <p:spPr>
            <a:xfrm>
              <a:off x="2752343" y="7491984"/>
              <a:ext cx="254508" cy="327659"/>
            </a:xfrm>
            <a:prstGeom prst="rect">
              <a:avLst/>
            </a:prstGeom>
          </p:spPr>
        </p:pic>
      </p:grpSp>
      <p:grpSp>
        <p:nvGrpSpPr>
          <p:cNvPr id="53" name="object 53"/>
          <p:cNvGrpSpPr/>
          <p:nvPr/>
        </p:nvGrpSpPr>
        <p:grpSpPr>
          <a:xfrm>
            <a:off x="5483204" y="6705600"/>
            <a:ext cx="698255" cy="508000"/>
            <a:chOff x="2383536" y="6705600"/>
            <a:chExt cx="303530" cy="508000"/>
          </a:xfrm>
        </p:grpSpPr>
        <p:sp>
          <p:nvSpPr>
            <p:cNvPr id="54" name="object 54"/>
            <p:cNvSpPr/>
            <p:nvPr/>
          </p:nvSpPr>
          <p:spPr>
            <a:xfrm>
              <a:off x="2388108" y="6710172"/>
              <a:ext cx="294640" cy="129539"/>
            </a:xfrm>
            <a:custGeom>
              <a:avLst/>
              <a:gdLst/>
              <a:ahLst/>
              <a:cxnLst/>
              <a:rect l="l" t="t" r="r" b="b"/>
              <a:pathLst>
                <a:path w="294639" h="129540">
                  <a:moveTo>
                    <a:pt x="106680" y="129540"/>
                  </a:moveTo>
                  <a:lnTo>
                    <a:pt x="106680" y="0"/>
                  </a:lnTo>
                  <a:lnTo>
                    <a:pt x="0" y="64008"/>
                  </a:lnTo>
                  <a:lnTo>
                    <a:pt x="106680" y="129540"/>
                  </a:lnTo>
                  <a:close/>
                </a:path>
                <a:path w="294639" h="129540">
                  <a:moveTo>
                    <a:pt x="225551" y="77724"/>
                  </a:moveTo>
                  <a:lnTo>
                    <a:pt x="153924" y="118872"/>
                  </a:lnTo>
                </a:path>
                <a:path w="294639" h="129540">
                  <a:moveTo>
                    <a:pt x="225551" y="7620"/>
                  </a:moveTo>
                  <a:lnTo>
                    <a:pt x="225551" y="77724"/>
                  </a:lnTo>
                </a:path>
                <a:path w="294639" h="129540">
                  <a:moveTo>
                    <a:pt x="294132" y="117348"/>
                  </a:moveTo>
                  <a:lnTo>
                    <a:pt x="225551" y="77724"/>
                  </a:lnTo>
                </a:path>
              </a:pathLst>
            </a:custGeom>
            <a:ln w="9144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55" name="object 55"/>
            <p:cNvPicPr/>
            <p:nvPr/>
          </p:nvPicPr>
          <p:blipFill>
            <a:blip r:embed="rId15" cstate="print"/>
            <a:stretch>
              <a:fillRect/>
            </a:stretch>
          </p:blipFill>
          <p:spPr>
            <a:xfrm>
              <a:off x="2464308" y="6874763"/>
              <a:ext cx="135635" cy="338328"/>
            </a:xfrm>
            <a:prstGeom prst="rect">
              <a:avLst/>
            </a:prstGeom>
          </p:spPr>
        </p:pic>
      </p:grpSp>
      <p:sp>
        <p:nvSpPr>
          <p:cNvPr id="56" name="object 56"/>
          <p:cNvSpPr/>
          <p:nvPr/>
        </p:nvSpPr>
        <p:spPr>
          <a:xfrm>
            <a:off x="6913603" y="6824472"/>
            <a:ext cx="403177" cy="178435"/>
          </a:xfrm>
          <a:custGeom>
            <a:avLst/>
            <a:gdLst/>
            <a:ahLst/>
            <a:cxnLst/>
            <a:rect l="l" t="t" r="r" b="b"/>
            <a:pathLst>
              <a:path w="175260" h="178434">
                <a:moveTo>
                  <a:pt x="0" y="178308"/>
                </a:moveTo>
                <a:lnTo>
                  <a:pt x="175260" y="178308"/>
                </a:lnTo>
                <a:lnTo>
                  <a:pt x="175260" y="0"/>
                </a:lnTo>
                <a:lnTo>
                  <a:pt x="0" y="0"/>
                </a:lnTo>
                <a:lnTo>
                  <a:pt x="0" y="178308"/>
                </a:lnTo>
                <a:close/>
              </a:path>
            </a:pathLst>
          </a:custGeom>
          <a:ln w="1524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7" name="object 57"/>
          <p:cNvSpPr/>
          <p:nvPr/>
        </p:nvSpPr>
        <p:spPr>
          <a:xfrm>
            <a:off x="8116122" y="6824472"/>
            <a:ext cx="407559" cy="177165"/>
          </a:xfrm>
          <a:custGeom>
            <a:avLst/>
            <a:gdLst/>
            <a:ahLst/>
            <a:cxnLst/>
            <a:rect l="l" t="t" r="r" b="b"/>
            <a:pathLst>
              <a:path w="177164" h="177165">
                <a:moveTo>
                  <a:pt x="0" y="176783"/>
                </a:moveTo>
                <a:lnTo>
                  <a:pt x="176783" y="176783"/>
                </a:lnTo>
                <a:lnTo>
                  <a:pt x="176783" y="0"/>
                </a:lnTo>
                <a:lnTo>
                  <a:pt x="0" y="0"/>
                </a:lnTo>
                <a:lnTo>
                  <a:pt x="0" y="176783"/>
                </a:lnTo>
                <a:close/>
              </a:path>
            </a:pathLst>
          </a:custGeom>
          <a:ln w="1524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8" name="object 58"/>
          <p:cNvSpPr/>
          <p:nvPr/>
        </p:nvSpPr>
        <p:spPr>
          <a:xfrm>
            <a:off x="6920614" y="7092697"/>
            <a:ext cx="403177" cy="177165"/>
          </a:xfrm>
          <a:custGeom>
            <a:avLst/>
            <a:gdLst/>
            <a:ahLst/>
            <a:cxnLst/>
            <a:rect l="l" t="t" r="r" b="b"/>
            <a:pathLst>
              <a:path w="175260" h="177165">
                <a:moveTo>
                  <a:pt x="0" y="176783"/>
                </a:moveTo>
                <a:lnTo>
                  <a:pt x="175259" y="176783"/>
                </a:lnTo>
                <a:lnTo>
                  <a:pt x="175259" y="0"/>
                </a:lnTo>
                <a:lnTo>
                  <a:pt x="0" y="0"/>
                </a:lnTo>
                <a:lnTo>
                  <a:pt x="0" y="176783"/>
                </a:lnTo>
                <a:close/>
              </a:path>
            </a:pathLst>
          </a:custGeom>
          <a:ln w="1524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9" name="object 59"/>
          <p:cNvSpPr/>
          <p:nvPr/>
        </p:nvSpPr>
        <p:spPr>
          <a:xfrm>
            <a:off x="7327299" y="7094220"/>
            <a:ext cx="894001" cy="177165"/>
          </a:xfrm>
          <a:custGeom>
            <a:avLst/>
            <a:gdLst/>
            <a:ahLst/>
            <a:cxnLst/>
            <a:rect l="l" t="t" r="r" b="b"/>
            <a:pathLst>
              <a:path w="388620" h="177165">
                <a:moveTo>
                  <a:pt x="158496" y="176783"/>
                </a:moveTo>
                <a:lnTo>
                  <a:pt x="333756" y="176783"/>
                </a:lnTo>
                <a:lnTo>
                  <a:pt x="333756" y="0"/>
                </a:lnTo>
                <a:lnTo>
                  <a:pt x="158496" y="0"/>
                </a:lnTo>
                <a:lnTo>
                  <a:pt x="158496" y="176783"/>
                </a:lnTo>
                <a:close/>
              </a:path>
              <a:path w="388620" h="177165">
                <a:moveTo>
                  <a:pt x="335280" y="86867"/>
                </a:moveTo>
                <a:lnTo>
                  <a:pt x="388620" y="86867"/>
                </a:lnTo>
              </a:path>
              <a:path w="388620" h="177165">
                <a:moveTo>
                  <a:pt x="0" y="86867"/>
                </a:moveTo>
                <a:lnTo>
                  <a:pt x="160020" y="86867"/>
                </a:lnTo>
              </a:path>
            </a:pathLst>
          </a:custGeom>
          <a:ln w="1524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0" name="object 60"/>
          <p:cNvSpPr/>
          <p:nvPr/>
        </p:nvSpPr>
        <p:spPr>
          <a:xfrm>
            <a:off x="7316782" y="6912865"/>
            <a:ext cx="800510" cy="3175"/>
          </a:xfrm>
          <a:custGeom>
            <a:avLst/>
            <a:gdLst/>
            <a:ahLst/>
            <a:cxnLst/>
            <a:rect l="l" t="t" r="r" b="b"/>
            <a:pathLst>
              <a:path w="347979" h="3175">
                <a:moveTo>
                  <a:pt x="0" y="3048"/>
                </a:moveTo>
                <a:lnTo>
                  <a:pt x="0" y="0"/>
                </a:lnTo>
                <a:lnTo>
                  <a:pt x="347471" y="0"/>
                </a:lnTo>
              </a:path>
            </a:pathLst>
          </a:custGeom>
          <a:ln w="1524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1" name="object 61"/>
          <p:cNvSpPr/>
          <p:nvPr/>
        </p:nvSpPr>
        <p:spPr>
          <a:xfrm>
            <a:off x="6187888" y="6957059"/>
            <a:ext cx="407559" cy="175260"/>
          </a:xfrm>
          <a:custGeom>
            <a:avLst/>
            <a:gdLst/>
            <a:ahLst/>
            <a:cxnLst/>
            <a:rect l="l" t="t" r="r" b="b"/>
            <a:pathLst>
              <a:path w="177164" h="175259">
                <a:moveTo>
                  <a:pt x="0" y="175259"/>
                </a:moveTo>
                <a:lnTo>
                  <a:pt x="176783" y="175259"/>
                </a:lnTo>
                <a:lnTo>
                  <a:pt x="176783" y="0"/>
                </a:lnTo>
                <a:lnTo>
                  <a:pt x="0" y="0"/>
                </a:lnTo>
                <a:lnTo>
                  <a:pt x="0" y="175259"/>
                </a:lnTo>
                <a:close/>
              </a:path>
            </a:pathLst>
          </a:custGeom>
          <a:ln w="1524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grpSp>
        <p:nvGrpSpPr>
          <p:cNvPr id="62" name="object 62"/>
          <p:cNvGrpSpPr/>
          <p:nvPr/>
        </p:nvGrpSpPr>
        <p:grpSpPr>
          <a:xfrm>
            <a:off x="6745324" y="6890005"/>
            <a:ext cx="109559" cy="47625"/>
            <a:chOff x="2932176" y="6890004"/>
            <a:chExt cx="47625" cy="47625"/>
          </a:xfrm>
        </p:grpSpPr>
        <p:sp>
          <p:nvSpPr>
            <p:cNvPr id="63" name="object 63"/>
            <p:cNvSpPr/>
            <p:nvPr/>
          </p:nvSpPr>
          <p:spPr>
            <a:xfrm>
              <a:off x="2936748" y="6894576"/>
              <a:ext cx="38100" cy="38100"/>
            </a:xfrm>
            <a:custGeom>
              <a:avLst/>
              <a:gdLst/>
              <a:ahLst/>
              <a:cxnLst/>
              <a:rect l="l" t="t" r="r" b="b"/>
              <a:pathLst>
                <a:path w="38100" h="38100">
                  <a:moveTo>
                    <a:pt x="19812" y="38100"/>
                  </a:moveTo>
                  <a:lnTo>
                    <a:pt x="12215" y="36504"/>
                  </a:lnTo>
                  <a:lnTo>
                    <a:pt x="5905" y="32194"/>
                  </a:lnTo>
                  <a:lnTo>
                    <a:pt x="1595" y="25884"/>
                  </a:lnTo>
                  <a:lnTo>
                    <a:pt x="0" y="18288"/>
                  </a:lnTo>
                  <a:lnTo>
                    <a:pt x="1595" y="10929"/>
                  </a:lnTo>
                  <a:lnTo>
                    <a:pt x="5905" y="5143"/>
                  </a:lnTo>
                  <a:lnTo>
                    <a:pt x="12215" y="1357"/>
                  </a:lnTo>
                  <a:lnTo>
                    <a:pt x="19812" y="0"/>
                  </a:lnTo>
                  <a:lnTo>
                    <a:pt x="27170" y="1357"/>
                  </a:lnTo>
                  <a:lnTo>
                    <a:pt x="32956" y="5143"/>
                  </a:lnTo>
                  <a:lnTo>
                    <a:pt x="36742" y="10929"/>
                  </a:lnTo>
                  <a:lnTo>
                    <a:pt x="38100" y="18288"/>
                  </a:lnTo>
                  <a:lnTo>
                    <a:pt x="36742" y="25884"/>
                  </a:lnTo>
                  <a:lnTo>
                    <a:pt x="32956" y="32194"/>
                  </a:lnTo>
                  <a:lnTo>
                    <a:pt x="27170" y="36504"/>
                  </a:lnTo>
                  <a:lnTo>
                    <a:pt x="19812" y="3810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4" name="object 64"/>
            <p:cNvSpPr/>
            <p:nvPr/>
          </p:nvSpPr>
          <p:spPr>
            <a:xfrm>
              <a:off x="2936748" y="6894576"/>
              <a:ext cx="38100" cy="38100"/>
            </a:xfrm>
            <a:custGeom>
              <a:avLst/>
              <a:gdLst/>
              <a:ahLst/>
              <a:cxnLst/>
              <a:rect l="l" t="t" r="r" b="b"/>
              <a:pathLst>
                <a:path w="38100" h="38100">
                  <a:moveTo>
                    <a:pt x="0" y="18288"/>
                  </a:moveTo>
                  <a:lnTo>
                    <a:pt x="1595" y="10929"/>
                  </a:lnTo>
                  <a:lnTo>
                    <a:pt x="5905" y="5143"/>
                  </a:lnTo>
                  <a:lnTo>
                    <a:pt x="12215" y="1357"/>
                  </a:lnTo>
                  <a:lnTo>
                    <a:pt x="19812" y="0"/>
                  </a:lnTo>
                  <a:lnTo>
                    <a:pt x="27170" y="1357"/>
                  </a:lnTo>
                  <a:lnTo>
                    <a:pt x="32956" y="5143"/>
                  </a:lnTo>
                  <a:lnTo>
                    <a:pt x="36742" y="10929"/>
                  </a:lnTo>
                  <a:lnTo>
                    <a:pt x="38100" y="18288"/>
                  </a:lnTo>
                  <a:lnTo>
                    <a:pt x="36742" y="25884"/>
                  </a:lnTo>
                  <a:lnTo>
                    <a:pt x="32956" y="32194"/>
                  </a:lnTo>
                  <a:lnTo>
                    <a:pt x="27170" y="36504"/>
                  </a:lnTo>
                  <a:lnTo>
                    <a:pt x="19812" y="38100"/>
                  </a:lnTo>
                  <a:lnTo>
                    <a:pt x="12215" y="36504"/>
                  </a:lnTo>
                  <a:lnTo>
                    <a:pt x="5905" y="32194"/>
                  </a:lnTo>
                  <a:lnTo>
                    <a:pt x="1595" y="25884"/>
                  </a:lnTo>
                  <a:lnTo>
                    <a:pt x="0" y="18288"/>
                  </a:lnTo>
                </a:path>
              </a:pathLst>
            </a:custGeom>
            <a:ln w="9144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65" name="object 65"/>
          <p:cNvGrpSpPr/>
          <p:nvPr/>
        </p:nvGrpSpPr>
        <p:grpSpPr>
          <a:xfrm>
            <a:off x="6745324" y="7021067"/>
            <a:ext cx="109559" cy="47625"/>
            <a:chOff x="2932176" y="7021067"/>
            <a:chExt cx="47625" cy="47625"/>
          </a:xfrm>
        </p:grpSpPr>
        <p:sp>
          <p:nvSpPr>
            <p:cNvPr id="66" name="object 66"/>
            <p:cNvSpPr/>
            <p:nvPr/>
          </p:nvSpPr>
          <p:spPr>
            <a:xfrm>
              <a:off x="2936748" y="7025639"/>
              <a:ext cx="38100" cy="38100"/>
            </a:xfrm>
            <a:custGeom>
              <a:avLst/>
              <a:gdLst/>
              <a:ahLst/>
              <a:cxnLst/>
              <a:rect l="l" t="t" r="r" b="b"/>
              <a:pathLst>
                <a:path w="38100" h="38100">
                  <a:moveTo>
                    <a:pt x="19812" y="38099"/>
                  </a:moveTo>
                  <a:lnTo>
                    <a:pt x="12215" y="36528"/>
                  </a:lnTo>
                  <a:lnTo>
                    <a:pt x="5905" y="32384"/>
                  </a:lnTo>
                  <a:lnTo>
                    <a:pt x="1595" y="26527"/>
                  </a:lnTo>
                  <a:lnTo>
                    <a:pt x="0" y="19811"/>
                  </a:lnTo>
                  <a:lnTo>
                    <a:pt x="1595" y="12215"/>
                  </a:lnTo>
                  <a:lnTo>
                    <a:pt x="5905" y="5905"/>
                  </a:lnTo>
                  <a:lnTo>
                    <a:pt x="12215" y="1595"/>
                  </a:lnTo>
                  <a:lnTo>
                    <a:pt x="19812" y="0"/>
                  </a:lnTo>
                  <a:lnTo>
                    <a:pt x="27170" y="1595"/>
                  </a:lnTo>
                  <a:lnTo>
                    <a:pt x="32956" y="5905"/>
                  </a:lnTo>
                  <a:lnTo>
                    <a:pt x="36742" y="12215"/>
                  </a:lnTo>
                  <a:lnTo>
                    <a:pt x="38100" y="19811"/>
                  </a:lnTo>
                  <a:lnTo>
                    <a:pt x="36742" y="26527"/>
                  </a:lnTo>
                  <a:lnTo>
                    <a:pt x="32956" y="32384"/>
                  </a:lnTo>
                  <a:lnTo>
                    <a:pt x="27170" y="36528"/>
                  </a:lnTo>
                  <a:lnTo>
                    <a:pt x="19812" y="38099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7" name="object 67"/>
            <p:cNvSpPr/>
            <p:nvPr/>
          </p:nvSpPr>
          <p:spPr>
            <a:xfrm>
              <a:off x="2936748" y="7025639"/>
              <a:ext cx="38100" cy="38100"/>
            </a:xfrm>
            <a:custGeom>
              <a:avLst/>
              <a:gdLst/>
              <a:ahLst/>
              <a:cxnLst/>
              <a:rect l="l" t="t" r="r" b="b"/>
              <a:pathLst>
                <a:path w="38100" h="38100">
                  <a:moveTo>
                    <a:pt x="0" y="19811"/>
                  </a:moveTo>
                  <a:lnTo>
                    <a:pt x="1595" y="12215"/>
                  </a:lnTo>
                  <a:lnTo>
                    <a:pt x="5905" y="5905"/>
                  </a:lnTo>
                  <a:lnTo>
                    <a:pt x="12215" y="1595"/>
                  </a:lnTo>
                  <a:lnTo>
                    <a:pt x="19812" y="0"/>
                  </a:lnTo>
                  <a:lnTo>
                    <a:pt x="27170" y="1595"/>
                  </a:lnTo>
                  <a:lnTo>
                    <a:pt x="32956" y="5905"/>
                  </a:lnTo>
                  <a:lnTo>
                    <a:pt x="36742" y="12215"/>
                  </a:lnTo>
                  <a:lnTo>
                    <a:pt x="38100" y="19811"/>
                  </a:lnTo>
                  <a:lnTo>
                    <a:pt x="36742" y="26527"/>
                  </a:lnTo>
                  <a:lnTo>
                    <a:pt x="32956" y="32384"/>
                  </a:lnTo>
                  <a:lnTo>
                    <a:pt x="27170" y="36528"/>
                  </a:lnTo>
                  <a:lnTo>
                    <a:pt x="19812" y="38099"/>
                  </a:lnTo>
                  <a:lnTo>
                    <a:pt x="12215" y="36528"/>
                  </a:lnTo>
                  <a:lnTo>
                    <a:pt x="5905" y="32384"/>
                  </a:lnTo>
                  <a:lnTo>
                    <a:pt x="1595" y="26527"/>
                  </a:lnTo>
                  <a:lnTo>
                    <a:pt x="0" y="19811"/>
                  </a:lnTo>
                </a:path>
              </a:pathLst>
            </a:custGeom>
            <a:ln w="9144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68" name="object 68"/>
          <p:cNvGrpSpPr/>
          <p:nvPr/>
        </p:nvGrpSpPr>
        <p:grpSpPr>
          <a:xfrm>
            <a:off x="6745324" y="7159753"/>
            <a:ext cx="109559" cy="47625"/>
            <a:chOff x="2932176" y="7159752"/>
            <a:chExt cx="47625" cy="47625"/>
          </a:xfrm>
        </p:grpSpPr>
        <p:sp>
          <p:nvSpPr>
            <p:cNvPr id="69" name="object 69"/>
            <p:cNvSpPr/>
            <p:nvPr/>
          </p:nvSpPr>
          <p:spPr>
            <a:xfrm>
              <a:off x="2936748" y="7164324"/>
              <a:ext cx="38100" cy="38100"/>
            </a:xfrm>
            <a:custGeom>
              <a:avLst/>
              <a:gdLst/>
              <a:ahLst/>
              <a:cxnLst/>
              <a:rect l="l" t="t" r="r" b="b"/>
              <a:pathLst>
                <a:path w="38100" h="38100">
                  <a:moveTo>
                    <a:pt x="19812" y="38100"/>
                  </a:moveTo>
                  <a:lnTo>
                    <a:pt x="12215" y="36504"/>
                  </a:lnTo>
                  <a:lnTo>
                    <a:pt x="5905" y="32194"/>
                  </a:lnTo>
                  <a:lnTo>
                    <a:pt x="1595" y="25884"/>
                  </a:lnTo>
                  <a:lnTo>
                    <a:pt x="0" y="18288"/>
                  </a:lnTo>
                  <a:lnTo>
                    <a:pt x="1595" y="11572"/>
                  </a:lnTo>
                  <a:lnTo>
                    <a:pt x="5905" y="5715"/>
                  </a:lnTo>
                  <a:lnTo>
                    <a:pt x="12215" y="1571"/>
                  </a:lnTo>
                  <a:lnTo>
                    <a:pt x="19812" y="0"/>
                  </a:lnTo>
                  <a:lnTo>
                    <a:pt x="27170" y="1571"/>
                  </a:lnTo>
                  <a:lnTo>
                    <a:pt x="32956" y="5715"/>
                  </a:lnTo>
                  <a:lnTo>
                    <a:pt x="36742" y="11572"/>
                  </a:lnTo>
                  <a:lnTo>
                    <a:pt x="38100" y="18288"/>
                  </a:lnTo>
                  <a:lnTo>
                    <a:pt x="36742" y="25884"/>
                  </a:lnTo>
                  <a:lnTo>
                    <a:pt x="32956" y="32194"/>
                  </a:lnTo>
                  <a:lnTo>
                    <a:pt x="27170" y="36504"/>
                  </a:lnTo>
                  <a:lnTo>
                    <a:pt x="19812" y="3810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0" name="object 70"/>
            <p:cNvSpPr/>
            <p:nvPr/>
          </p:nvSpPr>
          <p:spPr>
            <a:xfrm>
              <a:off x="2936748" y="7164324"/>
              <a:ext cx="38100" cy="38100"/>
            </a:xfrm>
            <a:custGeom>
              <a:avLst/>
              <a:gdLst/>
              <a:ahLst/>
              <a:cxnLst/>
              <a:rect l="l" t="t" r="r" b="b"/>
              <a:pathLst>
                <a:path w="38100" h="38100">
                  <a:moveTo>
                    <a:pt x="0" y="18288"/>
                  </a:moveTo>
                  <a:lnTo>
                    <a:pt x="1595" y="11572"/>
                  </a:lnTo>
                  <a:lnTo>
                    <a:pt x="5905" y="5715"/>
                  </a:lnTo>
                  <a:lnTo>
                    <a:pt x="12215" y="1571"/>
                  </a:lnTo>
                  <a:lnTo>
                    <a:pt x="19812" y="0"/>
                  </a:lnTo>
                  <a:lnTo>
                    <a:pt x="27170" y="1571"/>
                  </a:lnTo>
                  <a:lnTo>
                    <a:pt x="32956" y="5715"/>
                  </a:lnTo>
                  <a:lnTo>
                    <a:pt x="36742" y="11572"/>
                  </a:lnTo>
                  <a:lnTo>
                    <a:pt x="38100" y="18288"/>
                  </a:lnTo>
                  <a:lnTo>
                    <a:pt x="36742" y="25884"/>
                  </a:lnTo>
                  <a:lnTo>
                    <a:pt x="32956" y="32194"/>
                  </a:lnTo>
                  <a:lnTo>
                    <a:pt x="27170" y="36504"/>
                  </a:lnTo>
                  <a:lnTo>
                    <a:pt x="19812" y="38100"/>
                  </a:lnTo>
                  <a:lnTo>
                    <a:pt x="12215" y="36504"/>
                  </a:lnTo>
                  <a:lnTo>
                    <a:pt x="5905" y="32194"/>
                  </a:lnTo>
                  <a:lnTo>
                    <a:pt x="1595" y="25884"/>
                  </a:lnTo>
                  <a:lnTo>
                    <a:pt x="0" y="18288"/>
                  </a:lnTo>
                </a:path>
              </a:pathLst>
            </a:custGeom>
            <a:ln w="9144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71" name="object 71"/>
          <p:cNvGrpSpPr/>
          <p:nvPr/>
        </p:nvGrpSpPr>
        <p:grpSpPr>
          <a:xfrm>
            <a:off x="8589419" y="6890005"/>
            <a:ext cx="109559" cy="47625"/>
            <a:chOff x="3733800" y="6890004"/>
            <a:chExt cx="47625" cy="47625"/>
          </a:xfrm>
        </p:grpSpPr>
        <p:sp>
          <p:nvSpPr>
            <p:cNvPr id="72" name="object 72"/>
            <p:cNvSpPr/>
            <p:nvPr/>
          </p:nvSpPr>
          <p:spPr>
            <a:xfrm>
              <a:off x="3738372" y="6894576"/>
              <a:ext cx="38100" cy="38100"/>
            </a:xfrm>
            <a:custGeom>
              <a:avLst/>
              <a:gdLst/>
              <a:ahLst/>
              <a:cxnLst/>
              <a:rect l="l" t="t" r="r" b="b"/>
              <a:pathLst>
                <a:path w="38100" h="38100">
                  <a:moveTo>
                    <a:pt x="19812" y="38100"/>
                  </a:moveTo>
                  <a:lnTo>
                    <a:pt x="12215" y="36504"/>
                  </a:lnTo>
                  <a:lnTo>
                    <a:pt x="5905" y="32194"/>
                  </a:lnTo>
                  <a:lnTo>
                    <a:pt x="1595" y="25884"/>
                  </a:lnTo>
                  <a:lnTo>
                    <a:pt x="0" y="18288"/>
                  </a:lnTo>
                  <a:lnTo>
                    <a:pt x="1595" y="10929"/>
                  </a:lnTo>
                  <a:lnTo>
                    <a:pt x="5905" y="5143"/>
                  </a:lnTo>
                  <a:lnTo>
                    <a:pt x="12215" y="1357"/>
                  </a:lnTo>
                  <a:lnTo>
                    <a:pt x="19812" y="0"/>
                  </a:lnTo>
                  <a:lnTo>
                    <a:pt x="27170" y="1357"/>
                  </a:lnTo>
                  <a:lnTo>
                    <a:pt x="32956" y="5143"/>
                  </a:lnTo>
                  <a:lnTo>
                    <a:pt x="36742" y="10929"/>
                  </a:lnTo>
                  <a:lnTo>
                    <a:pt x="38100" y="18288"/>
                  </a:lnTo>
                  <a:lnTo>
                    <a:pt x="36742" y="25884"/>
                  </a:lnTo>
                  <a:lnTo>
                    <a:pt x="32956" y="32194"/>
                  </a:lnTo>
                  <a:lnTo>
                    <a:pt x="27170" y="36504"/>
                  </a:lnTo>
                  <a:lnTo>
                    <a:pt x="19812" y="3810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3" name="object 73"/>
            <p:cNvSpPr/>
            <p:nvPr/>
          </p:nvSpPr>
          <p:spPr>
            <a:xfrm>
              <a:off x="3738372" y="6894576"/>
              <a:ext cx="38100" cy="38100"/>
            </a:xfrm>
            <a:custGeom>
              <a:avLst/>
              <a:gdLst/>
              <a:ahLst/>
              <a:cxnLst/>
              <a:rect l="l" t="t" r="r" b="b"/>
              <a:pathLst>
                <a:path w="38100" h="38100">
                  <a:moveTo>
                    <a:pt x="0" y="18288"/>
                  </a:moveTo>
                  <a:lnTo>
                    <a:pt x="1595" y="10929"/>
                  </a:lnTo>
                  <a:lnTo>
                    <a:pt x="5905" y="5143"/>
                  </a:lnTo>
                  <a:lnTo>
                    <a:pt x="12215" y="1357"/>
                  </a:lnTo>
                  <a:lnTo>
                    <a:pt x="19812" y="0"/>
                  </a:lnTo>
                  <a:lnTo>
                    <a:pt x="27170" y="1357"/>
                  </a:lnTo>
                  <a:lnTo>
                    <a:pt x="32956" y="5143"/>
                  </a:lnTo>
                  <a:lnTo>
                    <a:pt x="36742" y="10929"/>
                  </a:lnTo>
                  <a:lnTo>
                    <a:pt x="38100" y="18288"/>
                  </a:lnTo>
                  <a:lnTo>
                    <a:pt x="36742" y="25884"/>
                  </a:lnTo>
                  <a:lnTo>
                    <a:pt x="32956" y="32194"/>
                  </a:lnTo>
                  <a:lnTo>
                    <a:pt x="27170" y="36504"/>
                  </a:lnTo>
                  <a:lnTo>
                    <a:pt x="19812" y="38100"/>
                  </a:lnTo>
                  <a:lnTo>
                    <a:pt x="12215" y="36504"/>
                  </a:lnTo>
                  <a:lnTo>
                    <a:pt x="5905" y="32194"/>
                  </a:lnTo>
                  <a:lnTo>
                    <a:pt x="1595" y="25884"/>
                  </a:lnTo>
                  <a:lnTo>
                    <a:pt x="0" y="18288"/>
                  </a:lnTo>
                </a:path>
              </a:pathLst>
            </a:custGeom>
            <a:ln w="9144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74" name="object 74"/>
          <p:cNvGrpSpPr/>
          <p:nvPr/>
        </p:nvGrpSpPr>
        <p:grpSpPr>
          <a:xfrm>
            <a:off x="8168713" y="7156704"/>
            <a:ext cx="109559" cy="47625"/>
            <a:chOff x="3550920" y="7156703"/>
            <a:chExt cx="47625" cy="47625"/>
          </a:xfrm>
        </p:grpSpPr>
        <p:sp>
          <p:nvSpPr>
            <p:cNvPr id="75" name="object 75"/>
            <p:cNvSpPr/>
            <p:nvPr/>
          </p:nvSpPr>
          <p:spPr>
            <a:xfrm>
              <a:off x="3555492" y="7161275"/>
              <a:ext cx="38100" cy="38100"/>
            </a:xfrm>
            <a:custGeom>
              <a:avLst/>
              <a:gdLst/>
              <a:ahLst/>
              <a:cxnLst/>
              <a:rect l="l" t="t" r="r" b="b"/>
              <a:pathLst>
                <a:path w="38100" h="38100">
                  <a:moveTo>
                    <a:pt x="18288" y="38099"/>
                  </a:moveTo>
                  <a:lnTo>
                    <a:pt x="10929" y="36742"/>
                  </a:lnTo>
                  <a:lnTo>
                    <a:pt x="5143" y="32956"/>
                  </a:lnTo>
                  <a:lnTo>
                    <a:pt x="1357" y="27170"/>
                  </a:lnTo>
                  <a:lnTo>
                    <a:pt x="0" y="19811"/>
                  </a:lnTo>
                  <a:lnTo>
                    <a:pt x="1357" y="12215"/>
                  </a:lnTo>
                  <a:lnTo>
                    <a:pt x="5143" y="5905"/>
                  </a:lnTo>
                  <a:lnTo>
                    <a:pt x="10929" y="1595"/>
                  </a:lnTo>
                  <a:lnTo>
                    <a:pt x="18288" y="0"/>
                  </a:lnTo>
                  <a:lnTo>
                    <a:pt x="25884" y="1595"/>
                  </a:lnTo>
                  <a:lnTo>
                    <a:pt x="32194" y="5905"/>
                  </a:lnTo>
                  <a:lnTo>
                    <a:pt x="36504" y="12215"/>
                  </a:lnTo>
                  <a:lnTo>
                    <a:pt x="38100" y="19811"/>
                  </a:lnTo>
                  <a:lnTo>
                    <a:pt x="36504" y="27170"/>
                  </a:lnTo>
                  <a:lnTo>
                    <a:pt x="32194" y="32956"/>
                  </a:lnTo>
                  <a:lnTo>
                    <a:pt x="25884" y="36742"/>
                  </a:lnTo>
                  <a:lnTo>
                    <a:pt x="18288" y="38099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6" name="object 76"/>
            <p:cNvSpPr/>
            <p:nvPr/>
          </p:nvSpPr>
          <p:spPr>
            <a:xfrm>
              <a:off x="3555492" y="7161275"/>
              <a:ext cx="38100" cy="38100"/>
            </a:xfrm>
            <a:custGeom>
              <a:avLst/>
              <a:gdLst/>
              <a:ahLst/>
              <a:cxnLst/>
              <a:rect l="l" t="t" r="r" b="b"/>
              <a:pathLst>
                <a:path w="38100" h="38100">
                  <a:moveTo>
                    <a:pt x="0" y="19811"/>
                  </a:moveTo>
                  <a:lnTo>
                    <a:pt x="1357" y="12215"/>
                  </a:lnTo>
                  <a:lnTo>
                    <a:pt x="5143" y="5905"/>
                  </a:lnTo>
                  <a:lnTo>
                    <a:pt x="10929" y="1595"/>
                  </a:lnTo>
                  <a:lnTo>
                    <a:pt x="18288" y="0"/>
                  </a:lnTo>
                  <a:lnTo>
                    <a:pt x="25884" y="1595"/>
                  </a:lnTo>
                  <a:lnTo>
                    <a:pt x="32194" y="5905"/>
                  </a:lnTo>
                  <a:lnTo>
                    <a:pt x="36504" y="12215"/>
                  </a:lnTo>
                  <a:lnTo>
                    <a:pt x="38100" y="19811"/>
                  </a:lnTo>
                  <a:lnTo>
                    <a:pt x="36504" y="27170"/>
                  </a:lnTo>
                  <a:lnTo>
                    <a:pt x="32194" y="32956"/>
                  </a:lnTo>
                  <a:lnTo>
                    <a:pt x="25884" y="36742"/>
                  </a:lnTo>
                  <a:lnTo>
                    <a:pt x="18288" y="38099"/>
                  </a:lnTo>
                  <a:lnTo>
                    <a:pt x="10929" y="36742"/>
                  </a:lnTo>
                  <a:lnTo>
                    <a:pt x="5143" y="32956"/>
                  </a:lnTo>
                  <a:lnTo>
                    <a:pt x="1357" y="27170"/>
                  </a:lnTo>
                  <a:lnTo>
                    <a:pt x="0" y="19811"/>
                  </a:lnTo>
                </a:path>
              </a:pathLst>
            </a:custGeom>
            <a:ln w="9144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77" name="object 77"/>
          <p:cNvGrpSpPr/>
          <p:nvPr/>
        </p:nvGrpSpPr>
        <p:grpSpPr>
          <a:xfrm>
            <a:off x="4901228" y="7021067"/>
            <a:ext cx="109559" cy="45720"/>
            <a:chOff x="2130552" y="7021067"/>
            <a:chExt cx="47625" cy="45720"/>
          </a:xfrm>
        </p:grpSpPr>
        <p:sp>
          <p:nvSpPr>
            <p:cNvPr id="78" name="object 78"/>
            <p:cNvSpPr/>
            <p:nvPr/>
          </p:nvSpPr>
          <p:spPr>
            <a:xfrm>
              <a:off x="2135124" y="7025639"/>
              <a:ext cx="38100" cy="36830"/>
            </a:xfrm>
            <a:custGeom>
              <a:avLst/>
              <a:gdLst/>
              <a:ahLst/>
              <a:cxnLst/>
              <a:rect l="l" t="t" r="r" b="b"/>
              <a:pathLst>
                <a:path w="38100" h="36829">
                  <a:moveTo>
                    <a:pt x="18288" y="36575"/>
                  </a:moveTo>
                  <a:lnTo>
                    <a:pt x="7620" y="36575"/>
                  </a:lnTo>
                  <a:lnTo>
                    <a:pt x="0" y="28955"/>
                  </a:lnTo>
                  <a:lnTo>
                    <a:pt x="0" y="19811"/>
                  </a:lnTo>
                  <a:lnTo>
                    <a:pt x="1357" y="12215"/>
                  </a:lnTo>
                  <a:lnTo>
                    <a:pt x="5143" y="5905"/>
                  </a:lnTo>
                  <a:lnTo>
                    <a:pt x="10929" y="1595"/>
                  </a:lnTo>
                  <a:lnTo>
                    <a:pt x="18288" y="0"/>
                  </a:lnTo>
                  <a:lnTo>
                    <a:pt x="25884" y="1595"/>
                  </a:lnTo>
                  <a:lnTo>
                    <a:pt x="32194" y="5905"/>
                  </a:lnTo>
                  <a:lnTo>
                    <a:pt x="36504" y="12215"/>
                  </a:lnTo>
                  <a:lnTo>
                    <a:pt x="38100" y="19811"/>
                  </a:lnTo>
                  <a:lnTo>
                    <a:pt x="36504" y="26288"/>
                  </a:lnTo>
                  <a:lnTo>
                    <a:pt x="32194" y="31622"/>
                  </a:lnTo>
                  <a:lnTo>
                    <a:pt x="25884" y="35242"/>
                  </a:lnTo>
                  <a:lnTo>
                    <a:pt x="18288" y="36575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9" name="object 79"/>
            <p:cNvSpPr/>
            <p:nvPr/>
          </p:nvSpPr>
          <p:spPr>
            <a:xfrm>
              <a:off x="2135124" y="7025639"/>
              <a:ext cx="38100" cy="36830"/>
            </a:xfrm>
            <a:custGeom>
              <a:avLst/>
              <a:gdLst/>
              <a:ahLst/>
              <a:cxnLst/>
              <a:rect l="l" t="t" r="r" b="b"/>
              <a:pathLst>
                <a:path w="38100" h="36829">
                  <a:moveTo>
                    <a:pt x="0" y="19811"/>
                  </a:moveTo>
                  <a:lnTo>
                    <a:pt x="1357" y="12215"/>
                  </a:lnTo>
                  <a:lnTo>
                    <a:pt x="5143" y="5905"/>
                  </a:lnTo>
                  <a:lnTo>
                    <a:pt x="10929" y="1595"/>
                  </a:lnTo>
                  <a:lnTo>
                    <a:pt x="18288" y="0"/>
                  </a:lnTo>
                  <a:lnTo>
                    <a:pt x="25884" y="1595"/>
                  </a:lnTo>
                  <a:lnTo>
                    <a:pt x="32194" y="5905"/>
                  </a:lnTo>
                  <a:lnTo>
                    <a:pt x="36504" y="12215"/>
                  </a:lnTo>
                  <a:lnTo>
                    <a:pt x="38100" y="19811"/>
                  </a:lnTo>
                  <a:lnTo>
                    <a:pt x="36504" y="26288"/>
                  </a:lnTo>
                  <a:lnTo>
                    <a:pt x="32194" y="31622"/>
                  </a:lnTo>
                  <a:lnTo>
                    <a:pt x="25884" y="35242"/>
                  </a:lnTo>
                  <a:lnTo>
                    <a:pt x="18288" y="36575"/>
                  </a:lnTo>
                  <a:lnTo>
                    <a:pt x="7620" y="36575"/>
                  </a:lnTo>
                  <a:lnTo>
                    <a:pt x="0" y="28955"/>
                  </a:lnTo>
                  <a:lnTo>
                    <a:pt x="0" y="19811"/>
                  </a:lnTo>
                </a:path>
              </a:pathLst>
            </a:custGeom>
            <a:ln w="9143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80" name="object 80"/>
          <p:cNvGrpSpPr/>
          <p:nvPr/>
        </p:nvGrpSpPr>
        <p:grpSpPr>
          <a:xfrm>
            <a:off x="2264801" y="7019544"/>
            <a:ext cx="112480" cy="45720"/>
            <a:chOff x="984503" y="7019544"/>
            <a:chExt cx="48895" cy="45720"/>
          </a:xfrm>
        </p:grpSpPr>
        <p:sp>
          <p:nvSpPr>
            <p:cNvPr id="81" name="object 81"/>
            <p:cNvSpPr/>
            <p:nvPr/>
          </p:nvSpPr>
          <p:spPr>
            <a:xfrm>
              <a:off x="989075" y="7024116"/>
              <a:ext cx="40005" cy="36830"/>
            </a:xfrm>
            <a:custGeom>
              <a:avLst/>
              <a:gdLst/>
              <a:ahLst/>
              <a:cxnLst/>
              <a:rect l="l" t="t" r="r" b="b"/>
              <a:pathLst>
                <a:path w="40005" h="36829">
                  <a:moveTo>
                    <a:pt x="19812" y="36576"/>
                  </a:moveTo>
                  <a:lnTo>
                    <a:pt x="12215" y="35242"/>
                  </a:lnTo>
                  <a:lnTo>
                    <a:pt x="5905" y="31623"/>
                  </a:lnTo>
                  <a:lnTo>
                    <a:pt x="1595" y="26289"/>
                  </a:lnTo>
                  <a:lnTo>
                    <a:pt x="0" y="19812"/>
                  </a:lnTo>
                  <a:lnTo>
                    <a:pt x="1595" y="12215"/>
                  </a:lnTo>
                  <a:lnTo>
                    <a:pt x="5905" y="5905"/>
                  </a:lnTo>
                  <a:lnTo>
                    <a:pt x="12215" y="1595"/>
                  </a:lnTo>
                  <a:lnTo>
                    <a:pt x="19812" y="0"/>
                  </a:lnTo>
                  <a:lnTo>
                    <a:pt x="27408" y="1595"/>
                  </a:lnTo>
                  <a:lnTo>
                    <a:pt x="33718" y="5905"/>
                  </a:lnTo>
                  <a:lnTo>
                    <a:pt x="38028" y="12215"/>
                  </a:lnTo>
                  <a:lnTo>
                    <a:pt x="39624" y="19812"/>
                  </a:lnTo>
                  <a:lnTo>
                    <a:pt x="38028" y="26289"/>
                  </a:lnTo>
                  <a:lnTo>
                    <a:pt x="33718" y="31623"/>
                  </a:lnTo>
                  <a:lnTo>
                    <a:pt x="27408" y="35242"/>
                  </a:lnTo>
                  <a:lnTo>
                    <a:pt x="19812" y="36576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2" name="object 82"/>
            <p:cNvSpPr/>
            <p:nvPr/>
          </p:nvSpPr>
          <p:spPr>
            <a:xfrm>
              <a:off x="989075" y="7024116"/>
              <a:ext cx="40005" cy="36830"/>
            </a:xfrm>
            <a:custGeom>
              <a:avLst/>
              <a:gdLst/>
              <a:ahLst/>
              <a:cxnLst/>
              <a:rect l="l" t="t" r="r" b="b"/>
              <a:pathLst>
                <a:path w="40005" h="36829">
                  <a:moveTo>
                    <a:pt x="0" y="19812"/>
                  </a:moveTo>
                  <a:lnTo>
                    <a:pt x="1595" y="12215"/>
                  </a:lnTo>
                  <a:lnTo>
                    <a:pt x="5905" y="5905"/>
                  </a:lnTo>
                  <a:lnTo>
                    <a:pt x="12215" y="1595"/>
                  </a:lnTo>
                  <a:lnTo>
                    <a:pt x="19812" y="0"/>
                  </a:lnTo>
                  <a:lnTo>
                    <a:pt x="27408" y="1595"/>
                  </a:lnTo>
                  <a:lnTo>
                    <a:pt x="33718" y="5905"/>
                  </a:lnTo>
                  <a:lnTo>
                    <a:pt x="38028" y="12215"/>
                  </a:lnTo>
                  <a:lnTo>
                    <a:pt x="39624" y="19812"/>
                  </a:lnTo>
                  <a:lnTo>
                    <a:pt x="38028" y="26289"/>
                  </a:lnTo>
                  <a:lnTo>
                    <a:pt x="33718" y="31623"/>
                  </a:lnTo>
                  <a:lnTo>
                    <a:pt x="27408" y="35242"/>
                  </a:lnTo>
                  <a:lnTo>
                    <a:pt x="19812" y="36576"/>
                  </a:lnTo>
                  <a:lnTo>
                    <a:pt x="12215" y="35242"/>
                  </a:lnTo>
                  <a:lnTo>
                    <a:pt x="5905" y="31623"/>
                  </a:lnTo>
                  <a:lnTo>
                    <a:pt x="1595" y="26289"/>
                  </a:lnTo>
                  <a:lnTo>
                    <a:pt x="0" y="19812"/>
                  </a:lnTo>
                </a:path>
              </a:pathLst>
            </a:custGeom>
            <a:ln w="9144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83" name="object 83"/>
          <p:cNvGrpSpPr/>
          <p:nvPr/>
        </p:nvGrpSpPr>
        <p:grpSpPr>
          <a:xfrm>
            <a:off x="2128071" y="7869936"/>
            <a:ext cx="109559" cy="47625"/>
            <a:chOff x="925067" y="7869935"/>
            <a:chExt cx="47625" cy="47625"/>
          </a:xfrm>
        </p:grpSpPr>
        <p:sp>
          <p:nvSpPr>
            <p:cNvPr id="84" name="object 84"/>
            <p:cNvSpPr/>
            <p:nvPr/>
          </p:nvSpPr>
          <p:spPr>
            <a:xfrm>
              <a:off x="929639" y="7874507"/>
              <a:ext cx="38100" cy="38100"/>
            </a:xfrm>
            <a:custGeom>
              <a:avLst/>
              <a:gdLst/>
              <a:ahLst/>
              <a:cxnLst/>
              <a:rect l="l" t="t" r="r" b="b"/>
              <a:pathLst>
                <a:path w="38100" h="38100">
                  <a:moveTo>
                    <a:pt x="18288" y="38099"/>
                  </a:moveTo>
                  <a:lnTo>
                    <a:pt x="11572" y="36742"/>
                  </a:lnTo>
                  <a:lnTo>
                    <a:pt x="5714" y="32956"/>
                  </a:lnTo>
                  <a:lnTo>
                    <a:pt x="1571" y="27170"/>
                  </a:lnTo>
                  <a:lnTo>
                    <a:pt x="0" y="19811"/>
                  </a:lnTo>
                  <a:lnTo>
                    <a:pt x="1571" y="12215"/>
                  </a:lnTo>
                  <a:lnTo>
                    <a:pt x="5715" y="5905"/>
                  </a:lnTo>
                  <a:lnTo>
                    <a:pt x="11572" y="1595"/>
                  </a:lnTo>
                  <a:lnTo>
                    <a:pt x="18288" y="0"/>
                  </a:lnTo>
                  <a:lnTo>
                    <a:pt x="25884" y="1595"/>
                  </a:lnTo>
                  <a:lnTo>
                    <a:pt x="32194" y="5905"/>
                  </a:lnTo>
                  <a:lnTo>
                    <a:pt x="36504" y="12215"/>
                  </a:lnTo>
                  <a:lnTo>
                    <a:pt x="38100" y="19811"/>
                  </a:lnTo>
                  <a:lnTo>
                    <a:pt x="36504" y="27170"/>
                  </a:lnTo>
                  <a:lnTo>
                    <a:pt x="32194" y="32956"/>
                  </a:lnTo>
                  <a:lnTo>
                    <a:pt x="25884" y="36742"/>
                  </a:lnTo>
                  <a:lnTo>
                    <a:pt x="18288" y="38099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5" name="object 85"/>
            <p:cNvSpPr/>
            <p:nvPr/>
          </p:nvSpPr>
          <p:spPr>
            <a:xfrm>
              <a:off x="929639" y="7874507"/>
              <a:ext cx="38100" cy="38100"/>
            </a:xfrm>
            <a:custGeom>
              <a:avLst/>
              <a:gdLst/>
              <a:ahLst/>
              <a:cxnLst/>
              <a:rect l="l" t="t" r="r" b="b"/>
              <a:pathLst>
                <a:path w="38100" h="38100">
                  <a:moveTo>
                    <a:pt x="0" y="19811"/>
                  </a:moveTo>
                  <a:lnTo>
                    <a:pt x="1571" y="12215"/>
                  </a:lnTo>
                  <a:lnTo>
                    <a:pt x="5715" y="5905"/>
                  </a:lnTo>
                  <a:lnTo>
                    <a:pt x="11572" y="1595"/>
                  </a:lnTo>
                  <a:lnTo>
                    <a:pt x="18288" y="0"/>
                  </a:lnTo>
                  <a:lnTo>
                    <a:pt x="25884" y="1595"/>
                  </a:lnTo>
                  <a:lnTo>
                    <a:pt x="32194" y="5905"/>
                  </a:lnTo>
                  <a:lnTo>
                    <a:pt x="36504" y="12215"/>
                  </a:lnTo>
                  <a:lnTo>
                    <a:pt x="38100" y="19811"/>
                  </a:lnTo>
                  <a:lnTo>
                    <a:pt x="36504" y="27170"/>
                  </a:lnTo>
                  <a:lnTo>
                    <a:pt x="32194" y="32956"/>
                  </a:lnTo>
                  <a:lnTo>
                    <a:pt x="25884" y="36742"/>
                  </a:lnTo>
                  <a:lnTo>
                    <a:pt x="18288" y="38099"/>
                  </a:lnTo>
                  <a:lnTo>
                    <a:pt x="11572" y="36742"/>
                  </a:lnTo>
                  <a:lnTo>
                    <a:pt x="5714" y="32956"/>
                  </a:lnTo>
                  <a:lnTo>
                    <a:pt x="1571" y="27170"/>
                  </a:lnTo>
                  <a:lnTo>
                    <a:pt x="0" y="19811"/>
                  </a:lnTo>
                </a:path>
              </a:pathLst>
            </a:custGeom>
            <a:ln w="9144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pic>
        <p:nvPicPr>
          <p:cNvPr id="86" name="object 86"/>
          <p:cNvPicPr/>
          <p:nvPr/>
        </p:nvPicPr>
        <p:blipFill>
          <a:blip r:embed="rId16" cstate="print"/>
          <a:stretch>
            <a:fillRect/>
          </a:stretch>
        </p:blipFill>
        <p:spPr>
          <a:xfrm>
            <a:off x="6913603" y="7491985"/>
            <a:ext cx="578471" cy="327659"/>
          </a:xfrm>
          <a:prstGeom prst="rect">
            <a:avLst/>
          </a:prstGeom>
        </p:spPr>
      </p:pic>
      <p:grpSp>
        <p:nvGrpSpPr>
          <p:cNvPr id="87" name="object 87"/>
          <p:cNvGrpSpPr/>
          <p:nvPr/>
        </p:nvGrpSpPr>
        <p:grpSpPr>
          <a:xfrm>
            <a:off x="12452902" y="2042160"/>
            <a:ext cx="390030" cy="318770"/>
            <a:chOff x="5413247" y="2042160"/>
            <a:chExt cx="169545" cy="318770"/>
          </a:xfrm>
        </p:grpSpPr>
        <p:sp>
          <p:nvSpPr>
            <p:cNvPr id="88" name="object 88"/>
            <p:cNvSpPr/>
            <p:nvPr/>
          </p:nvSpPr>
          <p:spPr>
            <a:xfrm>
              <a:off x="5417819" y="2141220"/>
              <a:ext cx="160020" cy="40005"/>
            </a:xfrm>
            <a:custGeom>
              <a:avLst/>
              <a:gdLst/>
              <a:ahLst/>
              <a:cxnLst/>
              <a:rect l="l" t="t" r="r" b="b"/>
              <a:pathLst>
                <a:path w="160020" h="40005">
                  <a:moveTo>
                    <a:pt x="0" y="0"/>
                  </a:moveTo>
                  <a:lnTo>
                    <a:pt x="2976" y="15192"/>
                  </a:lnTo>
                  <a:lnTo>
                    <a:pt x="11239" y="27813"/>
                  </a:lnTo>
                  <a:lnTo>
                    <a:pt x="23788" y="36433"/>
                  </a:lnTo>
                  <a:lnTo>
                    <a:pt x="39624" y="39624"/>
                  </a:lnTo>
                  <a:lnTo>
                    <a:pt x="54816" y="36433"/>
                  </a:lnTo>
                  <a:lnTo>
                    <a:pt x="67437" y="27813"/>
                  </a:lnTo>
                  <a:lnTo>
                    <a:pt x="76057" y="15192"/>
                  </a:lnTo>
                  <a:lnTo>
                    <a:pt x="79248" y="0"/>
                  </a:lnTo>
                  <a:lnTo>
                    <a:pt x="82438" y="15192"/>
                  </a:lnTo>
                  <a:lnTo>
                    <a:pt x="91059" y="27813"/>
                  </a:lnTo>
                  <a:lnTo>
                    <a:pt x="103679" y="36433"/>
                  </a:lnTo>
                  <a:lnTo>
                    <a:pt x="118872" y="39624"/>
                  </a:lnTo>
                  <a:lnTo>
                    <a:pt x="134945" y="36433"/>
                  </a:lnTo>
                  <a:lnTo>
                    <a:pt x="148018" y="27813"/>
                  </a:lnTo>
                  <a:lnTo>
                    <a:pt x="156805" y="15192"/>
                  </a:lnTo>
                  <a:lnTo>
                    <a:pt x="160019" y="0"/>
                  </a:lnTo>
                </a:path>
              </a:pathLst>
            </a:custGeom>
            <a:ln w="9144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9" name="object 89"/>
            <p:cNvSpPr/>
            <p:nvPr/>
          </p:nvSpPr>
          <p:spPr>
            <a:xfrm>
              <a:off x="5417819" y="2220468"/>
              <a:ext cx="160020" cy="40005"/>
            </a:xfrm>
            <a:custGeom>
              <a:avLst/>
              <a:gdLst/>
              <a:ahLst/>
              <a:cxnLst/>
              <a:rect l="l" t="t" r="r" b="b"/>
              <a:pathLst>
                <a:path w="160020" h="40005">
                  <a:moveTo>
                    <a:pt x="0" y="39624"/>
                  </a:moveTo>
                  <a:lnTo>
                    <a:pt x="2976" y="24431"/>
                  </a:lnTo>
                  <a:lnTo>
                    <a:pt x="11239" y="11811"/>
                  </a:lnTo>
                  <a:lnTo>
                    <a:pt x="23788" y="3190"/>
                  </a:lnTo>
                  <a:lnTo>
                    <a:pt x="39624" y="0"/>
                  </a:lnTo>
                  <a:lnTo>
                    <a:pt x="54816" y="3190"/>
                  </a:lnTo>
                  <a:lnTo>
                    <a:pt x="67437" y="11811"/>
                  </a:lnTo>
                  <a:lnTo>
                    <a:pt x="76057" y="24431"/>
                  </a:lnTo>
                  <a:lnTo>
                    <a:pt x="79248" y="39624"/>
                  </a:lnTo>
                  <a:lnTo>
                    <a:pt x="82438" y="24431"/>
                  </a:lnTo>
                  <a:lnTo>
                    <a:pt x="91059" y="11811"/>
                  </a:lnTo>
                  <a:lnTo>
                    <a:pt x="103679" y="3190"/>
                  </a:lnTo>
                  <a:lnTo>
                    <a:pt x="118872" y="0"/>
                  </a:lnTo>
                  <a:lnTo>
                    <a:pt x="134945" y="3190"/>
                  </a:lnTo>
                  <a:lnTo>
                    <a:pt x="148018" y="11811"/>
                  </a:lnTo>
                  <a:lnTo>
                    <a:pt x="156805" y="24431"/>
                  </a:lnTo>
                  <a:lnTo>
                    <a:pt x="160019" y="39624"/>
                  </a:lnTo>
                </a:path>
              </a:pathLst>
            </a:custGeom>
            <a:ln w="9144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0" name="object 90"/>
            <p:cNvSpPr/>
            <p:nvPr/>
          </p:nvSpPr>
          <p:spPr>
            <a:xfrm>
              <a:off x="5497067" y="2042160"/>
              <a:ext cx="0" cy="318770"/>
            </a:xfrm>
            <a:custGeom>
              <a:avLst/>
              <a:gdLst/>
              <a:ahLst/>
              <a:cxnLst/>
              <a:rect l="l" t="t" r="r" b="b"/>
              <a:pathLst>
                <a:path h="318769">
                  <a:moveTo>
                    <a:pt x="0" y="0"/>
                  </a:moveTo>
                  <a:lnTo>
                    <a:pt x="0" y="99060"/>
                  </a:lnTo>
                </a:path>
                <a:path h="318769">
                  <a:moveTo>
                    <a:pt x="0" y="318516"/>
                  </a:moveTo>
                  <a:lnTo>
                    <a:pt x="0" y="217932"/>
                  </a:lnTo>
                </a:path>
              </a:pathLst>
            </a:custGeom>
            <a:ln w="9144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91" name="object 91"/>
          <p:cNvGrpSpPr/>
          <p:nvPr/>
        </p:nvGrpSpPr>
        <p:grpSpPr>
          <a:xfrm>
            <a:off x="10286267" y="2485644"/>
            <a:ext cx="555098" cy="317500"/>
            <a:chOff x="4471416" y="2485644"/>
            <a:chExt cx="241300" cy="317500"/>
          </a:xfrm>
        </p:grpSpPr>
        <p:pic>
          <p:nvPicPr>
            <p:cNvPr id="92" name="object 92"/>
            <p:cNvPicPr/>
            <p:nvPr/>
          </p:nvPicPr>
          <p:blipFill>
            <a:blip r:embed="rId17" cstate="print"/>
            <a:stretch>
              <a:fillRect/>
            </a:stretch>
          </p:blipFill>
          <p:spPr>
            <a:xfrm>
              <a:off x="4471416" y="2485644"/>
              <a:ext cx="240792" cy="239268"/>
            </a:xfrm>
            <a:prstGeom prst="rect">
              <a:avLst/>
            </a:prstGeom>
          </p:spPr>
        </p:pic>
        <p:pic>
          <p:nvPicPr>
            <p:cNvPr id="93" name="object 93"/>
            <p:cNvPicPr/>
            <p:nvPr/>
          </p:nvPicPr>
          <p:blipFill>
            <a:blip r:embed="rId18" cstate="print"/>
            <a:stretch>
              <a:fillRect/>
            </a:stretch>
          </p:blipFill>
          <p:spPr>
            <a:xfrm>
              <a:off x="4547616" y="2520696"/>
              <a:ext cx="86867" cy="178307"/>
            </a:xfrm>
            <a:prstGeom prst="rect">
              <a:avLst/>
            </a:prstGeom>
          </p:spPr>
        </p:pic>
        <p:pic>
          <p:nvPicPr>
            <p:cNvPr id="94" name="object 94"/>
            <p:cNvPicPr/>
            <p:nvPr/>
          </p:nvPicPr>
          <p:blipFill>
            <a:blip r:embed="rId19" cstate="print"/>
            <a:stretch>
              <a:fillRect/>
            </a:stretch>
          </p:blipFill>
          <p:spPr>
            <a:xfrm>
              <a:off x="4521708" y="2618232"/>
              <a:ext cx="150875" cy="184403"/>
            </a:xfrm>
            <a:prstGeom prst="rect">
              <a:avLst/>
            </a:prstGeom>
          </p:spPr>
        </p:pic>
      </p:grpSp>
      <p:sp>
        <p:nvSpPr>
          <p:cNvPr id="95" name="object 95"/>
          <p:cNvSpPr/>
          <p:nvPr/>
        </p:nvSpPr>
        <p:spPr>
          <a:xfrm>
            <a:off x="9504454" y="2046732"/>
            <a:ext cx="1560119" cy="0"/>
          </a:xfrm>
          <a:custGeom>
            <a:avLst/>
            <a:gdLst/>
            <a:ahLst/>
            <a:cxnLst/>
            <a:rect l="l" t="t" r="r" b="b"/>
            <a:pathLst>
              <a:path w="678179">
                <a:moveTo>
                  <a:pt x="678179" y="0"/>
                </a:moveTo>
                <a:lnTo>
                  <a:pt x="0" y="0"/>
                </a:lnTo>
              </a:path>
            </a:pathLst>
          </a:custGeom>
          <a:ln w="13716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6" name="object 96"/>
          <p:cNvSpPr/>
          <p:nvPr/>
        </p:nvSpPr>
        <p:spPr>
          <a:xfrm>
            <a:off x="11744716" y="2046732"/>
            <a:ext cx="1950148" cy="0"/>
          </a:xfrm>
          <a:custGeom>
            <a:avLst/>
            <a:gdLst/>
            <a:ahLst/>
            <a:cxnLst/>
            <a:rect l="l" t="t" r="r" b="b"/>
            <a:pathLst>
              <a:path w="847725">
                <a:moveTo>
                  <a:pt x="847344" y="0"/>
                </a:moveTo>
                <a:lnTo>
                  <a:pt x="0" y="0"/>
                </a:lnTo>
              </a:path>
            </a:pathLst>
          </a:custGeom>
          <a:ln w="13716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grpSp>
        <p:nvGrpSpPr>
          <p:cNvPr id="97" name="object 97"/>
          <p:cNvGrpSpPr/>
          <p:nvPr/>
        </p:nvGrpSpPr>
        <p:grpSpPr>
          <a:xfrm>
            <a:off x="10556219" y="2020824"/>
            <a:ext cx="327216" cy="469900"/>
            <a:chOff x="4588764" y="2020824"/>
            <a:chExt cx="142240" cy="469900"/>
          </a:xfrm>
        </p:grpSpPr>
        <p:sp>
          <p:nvSpPr>
            <p:cNvPr id="98" name="object 98"/>
            <p:cNvSpPr/>
            <p:nvPr/>
          </p:nvSpPr>
          <p:spPr>
            <a:xfrm>
              <a:off x="4593336" y="2025396"/>
              <a:ext cx="67310" cy="33655"/>
            </a:xfrm>
            <a:custGeom>
              <a:avLst/>
              <a:gdLst/>
              <a:ahLst/>
              <a:cxnLst/>
              <a:rect l="l" t="t" r="r" b="b"/>
              <a:pathLst>
                <a:path w="67310" h="33655">
                  <a:moveTo>
                    <a:pt x="67055" y="33527"/>
                  </a:moveTo>
                  <a:lnTo>
                    <a:pt x="67055" y="27431"/>
                  </a:lnTo>
                  <a:lnTo>
                    <a:pt x="65531" y="24383"/>
                  </a:lnTo>
                  <a:lnTo>
                    <a:pt x="62483" y="18287"/>
                  </a:lnTo>
                  <a:lnTo>
                    <a:pt x="56387" y="9143"/>
                  </a:lnTo>
                  <a:lnTo>
                    <a:pt x="47243" y="3047"/>
                  </a:lnTo>
                  <a:lnTo>
                    <a:pt x="42671" y="1523"/>
                  </a:lnTo>
                  <a:lnTo>
                    <a:pt x="36575" y="0"/>
                  </a:lnTo>
                  <a:lnTo>
                    <a:pt x="30479" y="0"/>
                  </a:lnTo>
                  <a:lnTo>
                    <a:pt x="25907" y="1523"/>
                  </a:lnTo>
                  <a:lnTo>
                    <a:pt x="19811" y="3047"/>
                  </a:lnTo>
                  <a:lnTo>
                    <a:pt x="10667" y="9143"/>
                  </a:lnTo>
                  <a:lnTo>
                    <a:pt x="4571" y="18287"/>
                  </a:lnTo>
                  <a:lnTo>
                    <a:pt x="1523" y="24383"/>
                  </a:lnTo>
                  <a:lnTo>
                    <a:pt x="1523" y="27431"/>
                  </a:lnTo>
                  <a:lnTo>
                    <a:pt x="0" y="33527"/>
                  </a:lnTo>
                </a:path>
              </a:pathLst>
            </a:custGeom>
            <a:ln w="9144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9" name="object 99"/>
            <p:cNvSpPr/>
            <p:nvPr/>
          </p:nvSpPr>
          <p:spPr>
            <a:xfrm>
              <a:off x="4660392" y="2025396"/>
              <a:ext cx="66040" cy="33655"/>
            </a:xfrm>
            <a:custGeom>
              <a:avLst/>
              <a:gdLst/>
              <a:ahLst/>
              <a:cxnLst/>
              <a:rect l="l" t="t" r="r" b="b"/>
              <a:pathLst>
                <a:path w="66039" h="33655">
                  <a:moveTo>
                    <a:pt x="65532" y="33527"/>
                  </a:moveTo>
                  <a:lnTo>
                    <a:pt x="65532" y="27431"/>
                  </a:lnTo>
                  <a:lnTo>
                    <a:pt x="64008" y="24383"/>
                  </a:lnTo>
                  <a:lnTo>
                    <a:pt x="60960" y="18287"/>
                  </a:lnTo>
                  <a:lnTo>
                    <a:pt x="54864" y="9143"/>
                  </a:lnTo>
                  <a:lnTo>
                    <a:pt x="45720" y="3047"/>
                  </a:lnTo>
                  <a:lnTo>
                    <a:pt x="39624" y="1523"/>
                  </a:lnTo>
                  <a:lnTo>
                    <a:pt x="35052" y="0"/>
                  </a:lnTo>
                  <a:lnTo>
                    <a:pt x="28956" y="0"/>
                  </a:lnTo>
                  <a:lnTo>
                    <a:pt x="24384" y="1523"/>
                  </a:lnTo>
                  <a:lnTo>
                    <a:pt x="19812" y="3047"/>
                  </a:lnTo>
                  <a:lnTo>
                    <a:pt x="10668" y="9143"/>
                  </a:lnTo>
                  <a:lnTo>
                    <a:pt x="4572" y="18287"/>
                  </a:lnTo>
                  <a:lnTo>
                    <a:pt x="1524" y="24383"/>
                  </a:lnTo>
                  <a:lnTo>
                    <a:pt x="0" y="27431"/>
                  </a:lnTo>
                  <a:lnTo>
                    <a:pt x="0" y="33527"/>
                  </a:lnTo>
                </a:path>
              </a:pathLst>
            </a:custGeom>
            <a:ln w="9144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0" name="object 100"/>
            <p:cNvSpPr/>
            <p:nvPr/>
          </p:nvSpPr>
          <p:spPr>
            <a:xfrm>
              <a:off x="4588764" y="2065020"/>
              <a:ext cx="142240" cy="0"/>
            </a:xfrm>
            <a:custGeom>
              <a:avLst/>
              <a:gdLst/>
              <a:ahLst/>
              <a:cxnLst/>
              <a:rect l="l" t="t" r="r" b="b"/>
              <a:pathLst>
                <a:path w="142239">
                  <a:moveTo>
                    <a:pt x="132588" y="0"/>
                  </a:moveTo>
                  <a:lnTo>
                    <a:pt x="141732" y="0"/>
                  </a:lnTo>
                </a:path>
                <a:path w="142239">
                  <a:moveTo>
                    <a:pt x="0" y="0"/>
                  </a:moveTo>
                  <a:lnTo>
                    <a:pt x="9144" y="0"/>
                  </a:lnTo>
                </a:path>
              </a:pathLst>
            </a:custGeom>
            <a:ln w="12191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1" name="object 101"/>
            <p:cNvSpPr/>
            <p:nvPr/>
          </p:nvSpPr>
          <p:spPr>
            <a:xfrm>
              <a:off x="4593336" y="2066544"/>
              <a:ext cx="0" cy="424180"/>
            </a:xfrm>
            <a:custGeom>
              <a:avLst/>
              <a:gdLst/>
              <a:ahLst/>
              <a:cxnLst/>
              <a:rect l="l" t="t" r="r" b="b"/>
              <a:pathLst>
                <a:path h="424180">
                  <a:moveTo>
                    <a:pt x="0" y="0"/>
                  </a:moveTo>
                  <a:lnTo>
                    <a:pt x="0" y="423671"/>
                  </a:lnTo>
                </a:path>
              </a:pathLst>
            </a:custGeom>
            <a:ln w="9144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102" name="object 102"/>
          <p:cNvSpPr/>
          <p:nvPr/>
        </p:nvSpPr>
        <p:spPr>
          <a:xfrm>
            <a:off x="10153040" y="1895855"/>
            <a:ext cx="224961" cy="0"/>
          </a:xfrm>
          <a:custGeom>
            <a:avLst/>
            <a:gdLst/>
            <a:ahLst/>
            <a:cxnLst/>
            <a:rect l="l" t="t" r="r" b="b"/>
            <a:pathLst>
              <a:path w="97789">
                <a:moveTo>
                  <a:pt x="0" y="0"/>
                </a:moveTo>
                <a:lnTo>
                  <a:pt x="97536" y="0"/>
                </a:lnTo>
              </a:path>
            </a:pathLst>
          </a:custGeom>
          <a:ln w="13716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3" name="object 103"/>
          <p:cNvSpPr/>
          <p:nvPr/>
        </p:nvSpPr>
        <p:spPr>
          <a:xfrm>
            <a:off x="10153040" y="1895855"/>
            <a:ext cx="224961" cy="300355"/>
          </a:xfrm>
          <a:custGeom>
            <a:avLst/>
            <a:gdLst/>
            <a:ahLst/>
            <a:cxnLst/>
            <a:rect l="l" t="t" r="r" b="b"/>
            <a:pathLst>
              <a:path w="97789" h="300355">
                <a:moveTo>
                  <a:pt x="0" y="300228"/>
                </a:moveTo>
                <a:lnTo>
                  <a:pt x="97536" y="300228"/>
                </a:lnTo>
              </a:path>
              <a:path w="97789" h="300355">
                <a:moveTo>
                  <a:pt x="0" y="0"/>
                </a:moveTo>
                <a:lnTo>
                  <a:pt x="0" y="300228"/>
                </a:lnTo>
              </a:path>
            </a:pathLst>
          </a:custGeom>
          <a:ln w="13716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4" name="object 104"/>
          <p:cNvSpPr/>
          <p:nvPr/>
        </p:nvSpPr>
        <p:spPr>
          <a:xfrm>
            <a:off x="9504454" y="2045208"/>
            <a:ext cx="0" cy="437515"/>
          </a:xfrm>
          <a:custGeom>
            <a:avLst/>
            <a:gdLst/>
            <a:ahLst/>
            <a:cxnLst/>
            <a:rect l="l" t="t" r="r" b="b"/>
            <a:pathLst>
              <a:path h="437514">
                <a:moveTo>
                  <a:pt x="0" y="0"/>
                </a:moveTo>
                <a:lnTo>
                  <a:pt x="0" y="437388"/>
                </a:lnTo>
              </a:path>
            </a:pathLst>
          </a:custGeom>
          <a:ln w="13716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5" name="object 105"/>
          <p:cNvSpPr/>
          <p:nvPr/>
        </p:nvSpPr>
        <p:spPr>
          <a:xfrm>
            <a:off x="9392266" y="2490217"/>
            <a:ext cx="224961" cy="573405"/>
          </a:xfrm>
          <a:custGeom>
            <a:avLst/>
            <a:gdLst/>
            <a:ahLst/>
            <a:cxnLst/>
            <a:rect l="l" t="t" r="r" b="b"/>
            <a:pathLst>
              <a:path w="97789" h="573405">
                <a:moveTo>
                  <a:pt x="48767" y="512064"/>
                </a:moveTo>
                <a:lnTo>
                  <a:pt x="48767" y="204216"/>
                </a:lnTo>
              </a:path>
              <a:path w="97789" h="573405">
                <a:moveTo>
                  <a:pt x="12191" y="542543"/>
                </a:moveTo>
                <a:lnTo>
                  <a:pt x="85343" y="542543"/>
                </a:lnTo>
              </a:path>
              <a:path w="97789" h="573405">
                <a:moveTo>
                  <a:pt x="24383" y="573024"/>
                </a:moveTo>
                <a:lnTo>
                  <a:pt x="73151" y="573024"/>
                </a:lnTo>
              </a:path>
              <a:path w="97789" h="573405">
                <a:moveTo>
                  <a:pt x="0" y="512064"/>
                </a:moveTo>
                <a:lnTo>
                  <a:pt x="97535" y="512064"/>
                </a:lnTo>
              </a:path>
              <a:path w="97789" h="573405">
                <a:moveTo>
                  <a:pt x="21335" y="202691"/>
                </a:moveTo>
                <a:lnTo>
                  <a:pt x="73151" y="202691"/>
                </a:lnTo>
                <a:lnTo>
                  <a:pt x="73151" y="0"/>
                </a:lnTo>
                <a:lnTo>
                  <a:pt x="21335" y="0"/>
                </a:lnTo>
                <a:lnTo>
                  <a:pt x="21335" y="202691"/>
                </a:lnTo>
                <a:close/>
              </a:path>
            </a:pathLst>
          </a:custGeom>
          <a:ln w="13716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6" name="object 106"/>
          <p:cNvSpPr/>
          <p:nvPr/>
        </p:nvSpPr>
        <p:spPr>
          <a:xfrm>
            <a:off x="10843702" y="2244852"/>
            <a:ext cx="1802609" cy="361315"/>
          </a:xfrm>
          <a:custGeom>
            <a:avLst/>
            <a:gdLst/>
            <a:ahLst/>
            <a:cxnLst/>
            <a:rect l="l" t="t" r="r" b="b"/>
            <a:pathLst>
              <a:path w="783589" h="361314">
                <a:moveTo>
                  <a:pt x="783335" y="0"/>
                </a:moveTo>
                <a:lnTo>
                  <a:pt x="783335" y="361188"/>
                </a:lnTo>
              </a:path>
              <a:path w="783589" h="361314">
                <a:moveTo>
                  <a:pt x="0" y="361188"/>
                </a:moveTo>
                <a:lnTo>
                  <a:pt x="781812" y="361188"/>
                </a:lnTo>
              </a:path>
            </a:pathLst>
          </a:custGeom>
          <a:ln w="9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grpSp>
        <p:nvGrpSpPr>
          <p:cNvPr id="107" name="object 107"/>
          <p:cNvGrpSpPr/>
          <p:nvPr/>
        </p:nvGrpSpPr>
        <p:grpSpPr>
          <a:xfrm>
            <a:off x="14365365" y="1789176"/>
            <a:ext cx="135853" cy="520065"/>
            <a:chOff x="6244590" y="1789175"/>
            <a:chExt cx="59055" cy="520065"/>
          </a:xfrm>
        </p:grpSpPr>
        <p:sp>
          <p:nvSpPr>
            <p:cNvPr id="108" name="object 108"/>
            <p:cNvSpPr/>
            <p:nvPr/>
          </p:nvSpPr>
          <p:spPr>
            <a:xfrm>
              <a:off x="6257544" y="1789175"/>
              <a:ext cx="0" cy="520065"/>
            </a:xfrm>
            <a:custGeom>
              <a:avLst/>
              <a:gdLst/>
              <a:ahLst/>
              <a:cxnLst/>
              <a:rect l="l" t="t" r="r" b="b"/>
              <a:pathLst>
                <a:path h="520064">
                  <a:moveTo>
                    <a:pt x="0" y="519683"/>
                  </a:moveTo>
                  <a:lnTo>
                    <a:pt x="0" y="0"/>
                  </a:lnTo>
                </a:path>
              </a:pathLst>
            </a:custGeom>
            <a:ln w="25908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9" name="object 109"/>
            <p:cNvSpPr/>
            <p:nvPr/>
          </p:nvSpPr>
          <p:spPr>
            <a:xfrm>
              <a:off x="6256019" y="1921763"/>
              <a:ext cx="47625" cy="0"/>
            </a:xfrm>
            <a:custGeom>
              <a:avLst/>
              <a:gdLst/>
              <a:ahLst/>
              <a:cxnLst/>
              <a:rect l="l" t="t" r="r" b="b"/>
              <a:pathLst>
                <a:path w="47625">
                  <a:moveTo>
                    <a:pt x="0" y="0"/>
                  </a:moveTo>
                  <a:lnTo>
                    <a:pt x="47244" y="0"/>
                  </a:lnTo>
                </a:path>
              </a:pathLst>
            </a:custGeom>
            <a:ln w="13716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110" name="object 110"/>
          <p:cNvSpPr/>
          <p:nvPr/>
        </p:nvSpPr>
        <p:spPr>
          <a:xfrm>
            <a:off x="16025398" y="1921763"/>
            <a:ext cx="116863" cy="0"/>
          </a:xfrm>
          <a:custGeom>
            <a:avLst/>
            <a:gdLst/>
            <a:ahLst/>
            <a:cxnLst/>
            <a:rect l="l" t="t" r="r" b="b"/>
            <a:pathLst>
              <a:path w="50800">
                <a:moveTo>
                  <a:pt x="0" y="0"/>
                </a:moveTo>
                <a:lnTo>
                  <a:pt x="50292" y="0"/>
                </a:lnTo>
              </a:path>
            </a:pathLst>
          </a:custGeom>
          <a:ln w="13716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1" name="object 111"/>
          <p:cNvSpPr/>
          <p:nvPr/>
        </p:nvSpPr>
        <p:spPr>
          <a:xfrm>
            <a:off x="14391659" y="2176272"/>
            <a:ext cx="109559" cy="0"/>
          </a:xfrm>
          <a:custGeom>
            <a:avLst/>
            <a:gdLst/>
            <a:ahLst/>
            <a:cxnLst/>
            <a:rect l="l" t="t" r="r" b="b"/>
            <a:pathLst>
              <a:path w="47625">
                <a:moveTo>
                  <a:pt x="0" y="0"/>
                </a:moveTo>
                <a:lnTo>
                  <a:pt x="47244" y="0"/>
                </a:lnTo>
              </a:path>
            </a:pathLst>
          </a:custGeom>
          <a:ln w="13716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2" name="object 112"/>
          <p:cNvSpPr/>
          <p:nvPr/>
        </p:nvSpPr>
        <p:spPr>
          <a:xfrm>
            <a:off x="15737915" y="2072640"/>
            <a:ext cx="0" cy="208915"/>
          </a:xfrm>
          <a:custGeom>
            <a:avLst/>
            <a:gdLst/>
            <a:ahLst/>
            <a:cxnLst/>
            <a:rect l="l" t="t" r="r" b="b"/>
            <a:pathLst>
              <a:path h="208914">
                <a:moveTo>
                  <a:pt x="0" y="0"/>
                </a:moveTo>
                <a:lnTo>
                  <a:pt x="0" y="208787"/>
                </a:lnTo>
              </a:path>
            </a:pathLst>
          </a:custGeom>
          <a:ln w="25908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3" name="object 113"/>
          <p:cNvSpPr/>
          <p:nvPr/>
        </p:nvSpPr>
        <p:spPr>
          <a:xfrm>
            <a:off x="16137587" y="1819656"/>
            <a:ext cx="7304" cy="207645"/>
          </a:xfrm>
          <a:custGeom>
            <a:avLst/>
            <a:gdLst/>
            <a:ahLst/>
            <a:cxnLst/>
            <a:rect l="l" t="t" r="r" b="b"/>
            <a:pathLst>
              <a:path w="3175" h="207644">
                <a:moveTo>
                  <a:pt x="1524" y="-12953"/>
                </a:moveTo>
                <a:lnTo>
                  <a:pt x="1524" y="220218"/>
                </a:lnTo>
              </a:path>
            </a:pathLst>
          </a:custGeom>
          <a:ln w="28956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4" name="object 114"/>
          <p:cNvSpPr/>
          <p:nvPr/>
        </p:nvSpPr>
        <p:spPr>
          <a:xfrm>
            <a:off x="12288128" y="2125980"/>
            <a:ext cx="130010" cy="58419"/>
          </a:xfrm>
          <a:custGeom>
            <a:avLst/>
            <a:gdLst/>
            <a:ahLst/>
            <a:cxnLst/>
            <a:rect l="l" t="t" r="r" b="b"/>
            <a:pathLst>
              <a:path w="56514" h="58419">
                <a:moveTo>
                  <a:pt x="0" y="28956"/>
                </a:moveTo>
                <a:lnTo>
                  <a:pt x="28956" y="28956"/>
                </a:lnTo>
                <a:lnTo>
                  <a:pt x="56387" y="57912"/>
                </a:lnTo>
              </a:path>
              <a:path w="56514" h="58419">
                <a:moveTo>
                  <a:pt x="56387" y="0"/>
                </a:moveTo>
                <a:lnTo>
                  <a:pt x="28956" y="28956"/>
                </a:lnTo>
              </a:path>
            </a:pathLst>
          </a:custGeom>
          <a:ln w="9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5" name="object 115"/>
          <p:cNvSpPr/>
          <p:nvPr/>
        </p:nvSpPr>
        <p:spPr>
          <a:xfrm>
            <a:off x="12288128" y="2218945"/>
            <a:ext cx="130010" cy="56515"/>
          </a:xfrm>
          <a:custGeom>
            <a:avLst/>
            <a:gdLst/>
            <a:ahLst/>
            <a:cxnLst/>
            <a:rect l="l" t="t" r="r" b="b"/>
            <a:pathLst>
              <a:path w="56514" h="56514">
                <a:moveTo>
                  <a:pt x="0" y="28955"/>
                </a:moveTo>
                <a:lnTo>
                  <a:pt x="28956" y="28955"/>
                </a:lnTo>
                <a:lnTo>
                  <a:pt x="56387" y="56387"/>
                </a:lnTo>
              </a:path>
              <a:path w="56514" h="56514">
                <a:moveTo>
                  <a:pt x="56387" y="0"/>
                </a:moveTo>
                <a:lnTo>
                  <a:pt x="28956" y="28955"/>
                </a:lnTo>
              </a:path>
            </a:pathLst>
          </a:custGeom>
          <a:ln w="9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pic>
        <p:nvPicPr>
          <p:cNvPr id="116" name="object 116"/>
          <p:cNvPicPr/>
          <p:nvPr/>
        </p:nvPicPr>
        <p:blipFill>
          <a:blip r:embed="rId20" cstate="print"/>
          <a:stretch>
            <a:fillRect/>
          </a:stretch>
        </p:blipFill>
        <p:spPr>
          <a:xfrm>
            <a:off x="12859587" y="2170176"/>
            <a:ext cx="241711" cy="60959"/>
          </a:xfrm>
          <a:prstGeom prst="rect">
            <a:avLst/>
          </a:prstGeom>
        </p:spPr>
      </p:pic>
      <p:pic>
        <p:nvPicPr>
          <p:cNvPr id="117" name="object 117"/>
          <p:cNvPicPr/>
          <p:nvPr/>
        </p:nvPicPr>
        <p:blipFill>
          <a:blip r:embed="rId21" cstate="print"/>
          <a:stretch>
            <a:fillRect/>
          </a:stretch>
        </p:blipFill>
        <p:spPr>
          <a:xfrm>
            <a:off x="14481055" y="1831087"/>
            <a:ext cx="417200" cy="236981"/>
          </a:xfrm>
          <a:prstGeom prst="rect">
            <a:avLst/>
          </a:prstGeom>
        </p:spPr>
      </p:pic>
      <p:grpSp>
        <p:nvGrpSpPr>
          <p:cNvPr id="118" name="object 118"/>
          <p:cNvGrpSpPr/>
          <p:nvPr/>
        </p:nvGrpSpPr>
        <p:grpSpPr>
          <a:xfrm>
            <a:off x="15623976" y="1831086"/>
            <a:ext cx="414863" cy="237490"/>
            <a:chOff x="6791706" y="1831086"/>
            <a:chExt cx="180340" cy="237490"/>
          </a:xfrm>
        </p:grpSpPr>
        <p:sp>
          <p:nvSpPr>
            <p:cNvPr id="119" name="object 119"/>
            <p:cNvSpPr/>
            <p:nvPr/>
          </p:nvSpPr>
          <p:spPr>
            <a:xfrm>
              <a:off x="6798564" y="1837944"/>
              <a:ext cx="166370" cy="167640"/>
            </a:xfrm>
            <a:custGeom>
              <a:avLst/>
              <a:gdLst/>
              <a:ahLst/>
              <a:cxnLst/>
              <a:rect l="l" t="t" r="r" b="b"/>
              <a:pathLst>
                <a:path w="166370" h="167639">
                  <a:moveTo>
                    <a:pt x="0" y="167639"/>
                  </a:moveTo>
                  <a:lnTo>
                    <a:pt x="166116" y="167639"/>
                  </a:lnTo>
                  <a:lnTo>
                    <a:pt x="166116" y="0"/>
                  </a:lnTo>
                  <a:lnTo>
                    <a:pt x="0" y="0"/>
                  </a:lnTo>
                  <a:lnTo>
                    <a:pt x="0" y="167639"/>
                  </a:lnTo>
                  <a:close/>
                </a:path>
              </a:pathLst>
            </a:custGeom>
            <a:ln w="13716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120" name="object 120"/>
            <p:cNvPicPr/>
            <p:nvPr/>
          </p:nvPicPr>
          <p:blipFill>
            <a:blip r:embed="rId22" cstate="print"/>
            <a:stretch>
              <a:fillRect/>
            </a:stretch>
          </p:blipFill>
          <p:spPr>
            <a:xfrm>
              <a:off x="6858000" y="1885188"/>
              <a:ext cx="50292" cy="182879"/>
            </a:xfrm>
            <a:prstGeom prst="rect">
              <a:avLst/>
            </a:prstGeom>
          </p:spPr>
        </p:pic>
      </p:grpSp>
      <p:sp>
        <p:nvSpPr>
          <p:cNvPr id="121" name="object 121"/>
          <p:cNvSpPr/>
          <p:nvPr/>
        </p:nvSpPr>
        <p:spPr>
          <a:xfrm>
            <a:off x="14503846" y="2090927"/>
            <a:ext cx="385647" cy="167640"/>
          </a:xfrm>
          <a:custGeom>
            <a:avLst/>
            <a:gdLst/>
            <a:ahLst/>
            <a:cxnLst/>
            <a:rect l="l" t="t" r="r" b="b"/>
            <a:pathLst>
              <a:path w="167639" h="167639">
                <a:moveTo>
                  <a:pt x="0" y="167639"/>
                </a:moveTo>
                <a:lnTo>
                  <a:pt x="167640" y="167639"/>
                </a:lnTo>
                <a:lnTo>
                  <a:pt x="167640" y="0"/>
                </a:lnTo>
                <a:lnTo>
                  <a:pt x="0" y="0"/>
                </a:lnTo>
                <a:lnTo>
                  <a:pt x="0" y="167639"/>
                </a:lnTo>
                <a:close/>
              </a:path>
            </a:pathLst>
          </a:custGeom>
          <a:ln w="13716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2" name="object 122"/>
          <p:cNvSpPr/>
          <p:nvPr/>
        </p:nvSpPr>
        <p:spPr>
          <a:xfrm>
            <a:off x="14893000" y="2092451"/>
            <a:ext cx="845795" cy="167640"/>
          </a:xfrm>
          <a:custGeom>
            <a:avLst/>
            <a:gdLst/>
            <a:ahLst/>
            <a:cxnLst/>
            <a:rect l="l" t="t" r="r" b="b"/>
            <a:pathLst>
              <a:path w="367665" h="167639">
                <a:moveTo>
                  <a:pt x="149351" y="167640"/>
                </a:moveTo>
                <a:lnTo>
                  <a:pt x="316992" y="167640"/>
                </a:lnTo>
                <a:lnTo>
                  <a:pt x="316992" y="0"/>
                </a:lnTo>
                <a:lnTo>
                  <a:pt x="149351" y="0"/>
                </a:lnTo>
                <a:lnTo>
                  <a:pt x="149351" y="167640"/>
                </a:lnTo>
                <a:close/>
              </a:path>
              <a:path w="367665" h="167639">
                <a:moveTo>
                  <a:pt x="316992" y="82296"/>
                </a:moveTo>
                <a:lnTo>
                  <a:pt x="367283" y="82296"/>
                </a:lnTo>
              </a:path>
              <a:path w="367665" h="167639">
                <a:moveTo>
                  <a:pt x="0" y="82296"/>
                </a:moveTo>
                <a:lnTo>
                  <a:pt x="149351" y="82296"/>
                </a:lnTo>
              </a:path>
            </a:pathLst>
          </a:custGeom>
          <a:ln w="13716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3" name="object 123"/>
          <p:cNvSpPr/>
          <p:nvPr/>
        </p:nvSpPr>
        <p:spPr>
          <a:xfrm>
            <a:off x="14882480" y="1921764"/>
            <a:ext cx="758148" cy="1905"/>
          </a:xfrm>
          <a:custGeom>
            <a:avLst/>
            <a:gdLst/>
            <a:ahLst/>
            <a:cxnLst/>
            <a:rect l="l" t="t" r="r" b="b"/>
            <a:pathLst>
              <a:path w="329565" h="1905">
                <a:moveTo>
                  <a:pt x="-6858" y="762"/>
                </a:moveTo>
                <a:lnTo>
                  <a:pt x="336041" y="762"/>
                </a:lnTo>
              </a:path>
            </a:pathLst>
          </a:custGeom>
          <a:ln w="1524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4" name="object 124"/>
          <p:cNvSpPr/>
          <p:nvPr/>
        </p:nvSpPr>
        <p:spPr>
          <a:xfrm>
            <a:off x="13693986" y="1962911"/>
            <a:ext cx="382726" cy="166370"/>
          </a:xfrm>
          <a:custGeom>
            <a:avLst/>
            <a:gdLst/>
            <a:ahLst/>
            <a:cxnLst/>
            <a:rect l="l" t="t" r="r" b="b"/>
            <a:pathLst>
              <a:path w="166370" h="166369">
                <a:moveTo>
                  <a:pt x="0" y="166116"/>
                </a:moveTo>
                <a:lnTo>
                  <a:pt x="166116" y="166116"/>
                </a:lnTo>
                <a:lnTo>
                  <a:pt x="166116" y="0"/>
                </a:lnTo>
                <a:lnTo>
                  <a:pt x="0" y="0"/>
                </a:lnTo>
                <a:lnTo>
                  <a:pt x="0" y="166116"/>
                </a:lnTo>
                <a:close/>
              </a:path>
            </a:pathLst>
          </a:custGeom>
          <a:ln w="13716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grpSp>
        <p:nvGrpSpPr>
          <p:cNvPr id="125" name="object 125"/>
          <p:cNvGrpSpPr/>
          <p:nvPr/>
        </p:nvGrpSpPr>
        <p:grpSpPr>
          <a:xfrm>
            <a:off x="14342573" y="1898903"/>
            <a:ext cx="105177" cy="45720"/>
            <a:chOff x="6234683" y="1898903"/>
            <a:chExt cx="45720" cy="45720"/>
          </a:xfrm>
        </p:grpSpPr>
        <p:sp>
          <p:nvSpPr>
            <p:cNvPr id="126" name="object 126"/>
            <p:cNvSpPr/>
            <p:nvPr/>
          </p:nvSpPr>
          <p:spPr>
            <a:xfrm>
              <a:off x="6239255" y="1903475"/>
              <a:ext cx="36830" cy="36830"/>
            </a:xfrm>
            <a:custGeom>
              <a:avLst/>
              <a:gdLst/>
              <a:ahLst/>
              <a:cxnLst/>
              <a:rect l="l" t="t" r="r" b="b"/>
              <a:pathLst>
                <a:path w="36829" h="36830">
                  <a:moveTo>
                    <a:pt x="18288" y="36576"/>
                  </a:moveTo>
                  <a:lnTo>
                    <a:pt x="10929" y="35218"/>
                  </a:lnTo>
                  <a:lnTo>
                    <a:pt x="5143" y="31432"/>
                  </a:lnTo>
                  <a:lnTo>
                    <a:pt x="1357" y="25646"/>
                  </a:lnTo>
                  <a:lnTo>
                    <a:pt x="0" y="18288"/>
                  </a:lnTo>
                  <a:lnTo>
                    <a:pt x="1357" y="11572"/>
                  </a:lnTo>
                  <a:lnTo>
                    <a:pt x="5143" y="5715"/>
                  </a:lnTo>
                  <a:lnTo>
                    <a:pt x="10929" y="1571"/>
                  </a:lnTo>
                  <a:lnTo>
                    <a:pt x="18288" y="0"/>
                  </a:lnTo>
                  <a:lnTo>
                    <a:pt x="25003" y="1571"/>
                  </a:lnTo>
                  <a:lnTo>
                    <a:pt x="30860" y="5715"/>
                  </a:lnTo>
                  <a:lnTo>
                    <a:pt x="35004" y="11572"/>
                  </a:lnTo>
                  <a:lnTo>
                    <a:pt x="36576" y="18288"/>
                  </a:lnTo>
                  <a:lnTo>
                    <a:pt x="35004" y="25646"/>
                  </a:lnTo>
                  <a:lnTo>
                    <a:pt x="30861" y="31432"/>
                  </a:lnTo>
                  <a:lnTo>
                    <a:pt x="25003" y="35218"/>
                  </a:lnTo>
                  <a:lnTo>
                    <a:pt x="18288" y="36576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7" name="object 127"/>
            <p:cNvSpPr/>
            <p:nvPr/>
          </p:nvSpPr>
          <p:spPr>
            <a:xfrm>
              <a:off x="6239255" y="1903475"/>
              <a:ext cx="36830" cy="36830"/>
            </a:xfrm>
            <a:custGeom>
              <a:avLst/>
              <a:gdLst/>
              <a:ahLst/>
              <a:cxnLst/>
              <a:rect l="l" t="t" r="r" b="b"/>
              <a:pathLst>
                <a:path w="36829" h="36830">
                  <a:moveTo>
                    <a:pt x="0" y="18288"/>
                  </a:moveTo>
                  <a:lnTo>
                    <a:pt x="1357" y="11572"/>
                  </a:lnTo>
                  <a:lnTo>
                    <a:pt x="5143" y="5715"/>
                  </a:lnTo>
                  <a:lnTo>
                    <a:pt x="10929" y="1571"/>
                  </a:lnTo>
                  <a:lnTo>
                    <a:pt x="18288" y="0"/>
                  </a:lnTo>
                  <a:lnTo>
                    <a:pt x="25003" y="1571"/>
                  </a:lnTo>
                  <a:lnTo>
                    <a:pt x="30860" y="5715"/>
                  </a:lnTo>
                  <a:lnTo>
                    <a:pt x="35004" y="11572"/>
                  </a:lnTo>
                  <a:lnTo>
                    <a:pt x="36576" y="18288"/>
                  </a:lnTo>
                  <a:lnTo>
                    <a:pt x="35004" y="25646"/>
                  </a:lnTo>
                  <a:lnTo>
                    <a:pt x="30861" y="31432"/>
                  </a:lnTo>
                  <a:lnTo>
                    <a:pt x="25003" y="35218"/>
                  </a:lnTo>
                  <a:lnTo>
                    <a:pt x="18288" y="36576"/>
                  </a:lnTo>
                  <a:lnTo>
                    <a:pt x="10929" y="35218"/>
                  </a:lnTo>
                  <a:lnTo>
                    <a:pt x="5143" y="31432"/>
                  </a:lnTo>
                  <a:lnTo>
                    <a:pt x="1357" y="25646"/>
                  </a:lnTo>
                  <a:lnTo>
                    <a:pt x="0" y="18288"/>
                  </a:lnTo>
                </a:path>
              </a:pathLst>
            </a:custGeom>
            <a:ln w="9144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128" name="object 128"/>
          <p:cNvGrpSpPr/>
          <p:nvPr/>
        </p:nvGrpSpPr>
        <p:grpSpPr>
          <a:xfrm>
            <a:off x="14342573" y="2023872"/>
            <a:ext cx="105177" cy="44450"/>
            <a:chOff x="6234683" y="2023872"/>
            <a:chExt cx="45720" cy="44450"/>
          </a:xfrm>
        </p:grpSpPr>
        <p:sp>
          <p:nvSpPr>
            <p:cNvPr id="129" name="object 129"/>
            <p:cNvSpPr/>
            <p:nvPr/>
          </p:nvSpPr>
          <p:spPr>
            <a:xfrm>
              <a:off x="6239255" y="2028444"/>
              <a:ext cx="36830" cy="35560"/>
            </a:xfrm>
            <a:custGeom>
              <a:avLst/>
              <a:gdLst/>
              <a:ahLst/>
              <a:cxnLst/>
              <a:rect l="l" t="t" r="r" b="b"/>
              <a:pathLst>
                <a:path w="36829" h="35560">
                  <a:moveTo>
                    <a:pt x="27432" y="35052"/>
                  </a:moveTo>
                  <a:lnTo>
                    <a:pt x="7620" y="35052"/>
                  </a:lnTo>
                  <a:lnTo>
                    <a:pt x="0" y="27432"/>
                  </a:lnTo>
                  <a:lnTo>
                    <a:pt x="0" y="18288"/>
                  </a:lnTo>
                  <a:lnTo>
                    <a:pt x="1357" y="11572"/>
                  </a:lnTo>
                  <a:lnTo>
                    <a:pt x="5143" y="5715"/>
                  </a:lnTo>
                  <a:lnTo>
                    <a:pt x="10929" y="1571"/>
                  </a:lnTo>
                  <a:lnTo>
                    <a:pt x="18288" y="0"/>
                  </a:lnTo>
                  <a:lnTo>
                    <a:pt x="25003" y="1571"/>
                  </a:lnTo>
                  <a:lnTo>
                    <a:pt x="30860" y="5715"/>
                  </a:lnTo>
                  <a:lnTo>
                    <a:pt x="35004" y="11572"/>
                  </a:lnTo>
                  <a:lnTo>
                    <a:pt x="36576" y="18288"/>
                  </a:lnTo>
                  <a:lnTo>
                    <a:pt x="36576" y="27432"/>
                  </a:lnTo>
                  <a:lnTo>
                    <a:pt x="27432" y="35052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0" name="object 130"/>
            <p:cNvSpPr/>
            <p:nvPr/>
          </p:nvSpPr>
          <p:spPr>
            <a:xfrm>
              <a:off x="6239255" y="2028444"/>
              <a:ext cx="36830" cy="35560"/>
            </a:xfrm>
            <a:custGeom>
              <a:avLst/>
              <a:gdLst/>
              <a:ahLst/>
              <a:cxnLst/>
              <a:rect l="l" t="t" r="r" b="b"/>
              <a:pathLst>
                <a:path w="36829" h="35560">
                  <a:moveTo>
                    <a:pt x="0" y="18288"/>
                  </a:moveTo>
                  <a:lnTo>
                    <a:pt x="1357" y="11572"/>
                  </a:lnTo>
                  <a:lnTo>
                    <a:pt x="5143" y="5715"/>
                  </a:lnTo>
                  <a:lnTo>
                    <a:pt x="10929" y="1571"/>
                  </a:lnTo>
                  <a:lnTo>
                    <a:pt x="18288" y="0"/>
                  </a:lnTo>
                  <a:lnTo>
                    <a:pt x="25003" y="1571"/>
                  </a:lnTo>
                  <a:lnTo>
                    <a:pt x="30860" y="5715"/>
                  </a:lnTo>
                  <a:lnTo>
                    <a:pt x="35004" y="11572"/>
                  </a:lnTo>
                  <a:lnTo>
                    <a:pt x="36576" y="18288"/>
                  </a:lnTo>
                  <a:lnTo>
                    <a:pt x="36576" y="27432"/>
                  </a:lnTo>
                  <a:lnTo>
                    <a:pt x="27432" y="35052"/>
                  </a:lnTo>
                  <a:lnTo>
                    <a:pt x="18288" y="35052"/>
                  </a:lnTo>
                  <a:lnTo>
                    <a:pt x="7620" y="35052"/>
                  </a:lnTo>
                  <a:lnTo>
                    <a:pt x="0" y="27432"/>
                  </a:lnTo>
                  <a:lnTo>
                    <a:pt x="0" y="18288"/>
                  </a:lnTo>
                </a:path>
              </a:pathLst>
            </a:custGeom>
            <a:ln w="9144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131" name="object 131"/>
          <p:cNvGrpSpPr/>
          <p:nvPr/>
        </p:nvGrpSpPr>
        <p:grpSpPr>
          <a:xfrm>
            <a:off x="14342573" y="2154935"/>
            <a:ext cx="105177" cy="45720"/>
            <a:chOff x="6234683" y="2154935"/>
            <a:chExt cx="45720" cy="45720"/>
          </a:xfrm>
        </p:grpSpPr>
        <p:sp>
          <p:nvSpPr>
            <p:cNvPr id="132" name="object 132"/>
            <p:cNvSpPr/>
            <p:nvPr/>
          </p:nvSpPr>
          <p:spPr>
            <a:xfrm>
              <a:off x="6239255" y="2159507"/>
              <a:ext cx="36830" cy="36830"/>
            </a:xfrm>
            <a:custGeom>
              <a:avLst/>
              <a:gdLst/>
              <a:ahLst/>
              <a:cxnLst/>
              <a:rect l="l" t="t" r="r" b="b"/>
              <a:pathLst>
                <a:path w="36829" h="36830">
                  <a:moveTo>
                    <a:pt x="18288" y="36576"/>
                  </a:moveTo>
                  <a:lnTo>
                    <a:pt x="10929" y="35004"/>
                  </a:lnTo>
                  <a:lnTo>
                    <a:pt x="5143" y="30861"/>
                  </a:lnTo>
                  <a:lnTo>
                    <a:pt x="1357" y="25003"/>
                  </a:lnTo>
                  <a:lnTo>
                    <a:pt x="0" y="18288"/>
                  </a:lnTo>
                  <a:lnTo>
                    <a:pt x="1357" y="10929"/>
                  </a:lnTo>
                  <a:lnTo>
                    <a:pt x="5143" y="5143"/>
                  </a:lnTo>
                  <a:lnTo>
                    <a:pt x="10929" y="1357"/>
                  </a:lnTo>
                  <a:lnTo>
                    <a:pt x="18288" y="0"/>
                  </a:lnTo>
                  <a:lnTo>
                    <a:pt x="25003" y="1357"/>
                  </a:lnTo>
                  <a:lnTo>
                    <a:pt x="30860" y="5143"/>
                  </a:lnTo>
                  <a:lnTo>
                    <a:pt x="35004" y="10929"/>
                  </a:lnTo>
                  <a:lnTo>
                    <a:pt x="36576" y="18288"/>
                  </a:lnTo>
                  <a:lnTo>
                    <a:pt x="35004" y="25003"/>
                  </a:lnTo>
                  <a:lnTo>
                    <a:pt x="30861" y="30861"/>
                  </a:lnTo>
                  <a:lnTo>
                    <a:pt x="25003" y="35004"/>
                  </a:lnTo>
                  <a:lnTo>
                    <a:pt x="18288" y="36576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3" name="object 133"/>
            <p:cNvSpPr/>
            <p:nvPr/>
          </p:nvSpPr>
          <p:spPr>
            <a:xfrm>
              <a:off x="6239255" y="2159507"/>
              <a:ext cx="36830" cy="36830"/>
            </a:xfrm>
            <a:custGeom>
              <a:avLst/>
              <a:gdLst/>
              <a:ahLst/>
              <a:cxnLst/>
              <a:rect l="l" t="t" r="r" b="b"/>
              <a:pathLst>
                <a:path w="36829" h="36830">
                  <a:moveTo>
                    <a:pt x="0" y="18288"/>
                  </a:moveTo>
                  <a:lnTo>
                    <a:pt x="1357" y="10929"/>
                  </a:lnTo>
                  <a:lnTo>
                    <a:pt x="5143" y="5143"/>
                  </a:lnTo>
                  <a:lnTo>
                    <a:pt x="10929" y="1357"/>
                  </a:lnTo>
                  <a:lnTo>
                    <a:pt x="18288" y="0"/>
                  </a:lnTo>
                  <a:lnTo>
                    <a:pt x="25003" y="1357"/>
                  </a:lnTo>
                  <a:lnTo>
                    <a:pt x="30860" y="5143"/>
                  </a:lnTo>
                  <a:lnTo>
                    <a:pt x="35004" y="10929"/>
                  </a:lnTo>
                  <a:lnTo>
                    <a:pt x="36576" y="18288"/>
                  </a:lnTo>
                  <a:lnTo>
                    <a:pt x="35004" y="25003"/>
                  </a:lnTo>
                  <a:lnTo>
                    <a:pt x="30861" y="30861"/>
                  </a:lnTo>
                  <a:lnTo>
                    <a:pt x="25003" y="35004"/>
                  </a:lnTo>
                  <a:lnTo>
                    <a:pt x="18288" y="36576"/>
                  </a:lnTo>
                  <a:lnTo>
                    <a:pt x="10929" y="35004"/>
                  </a:lnTo>
                  <a:lnTo>
                    <a:pt x="5143" y="30861"/>
                  </a:lnTo>
                  <a:lnTo>
                    <a:pt x="1357" y="25003"/>
                  </a:lnTo>
                  <a:lnTo>
                    <a:pt x="0" y="18288"/>
                  </a:lnTo>
                </a:path>
              </a:pathLst>
            </a:custGeom>
            <a:ln w="9144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134" name="object 134"/>
          <p:cNvGrpSpPr/>
          <p:nvPr/>
        </p:nvGrpSpPr>
        <p:grpSpPr>
          <a:xfrm>
            <a:off x="16088503" y="1898903"/>
            <a:ext cx="105177" cy="45720"/>
            <a:chOff x="6993635" y="1898903"/>
            <a:chExt cx="45720" cy="45720"/>
          </a:xfrm>
        </p:grpSpPr>
        <p:sp>
          <p:nvSpPr>
            <p:cNvPr id="135" name="object 135"/>
            <p:cNvSpPr/>
            <p:nvPr/>
          </p:nvSpPr>
          <p:spPr>
            <a:xfrm>
              <a:off x="6998207" y="1903475"/>
              <a:ext cx="36830" cy="36830"/>
            </a:xfrm>
            <a:custGeom>
              <a:avLst/>
              <a:gdLst/>
              <a:ahLst/>
              <a:cxnLst/>
              <a:rect l="l" t="t" r="r" b="b"/>
              <a:pathLst>
                <a:path w="36829" h="36830">
                  <a:moveTo>
                    <a:pt x="18288" y="36576"/>
                  </a:moveTo>
                  <a:lnTo>
                    <a:pt x="10929" y="35218"/>
                  </a:lnTo>
                  <a:lnTo>
                    <a:pt x="5143" y="31432"/>
                  </a:lnTo>
                  <a:lnTo>
                    <a:pt x="1357" y="25646"/>
                  </a:lnTo>
                  <a:lnTo>
                    <a:pt x="0" y="18288"/>
                  </a:lnTo>
                  <a:lnTo>
                    <a:pt x="1357" y="11572"/>
                  </a:lnTo>
                  <a:lnTo>
                    <a:pt x="5143" y="5715"/>
                  </a:lnTo>
                  <a:lnTo>
                    <a:pt x="10929" y="1571"/>
                  </a:lnTo>
                  <a:lnTo>
                    <a:pt x="18288" y="0"/>
                  </a:lnTo>
                  <a:lnTo>
                    <a:pt x="25003" y="1571"/>
                  </a:lnTo>
                  <a:lnTo>
                    <a:pt x="30860" y="5715"/>
                  </a:lnTo>
                  <a:lnTo>
                    <a:pt x="35004" y="11572"/>
                  </a:lnTo>
                  <a:lnTo>
                    <a:pt x="36576" y="18288"/>
                  </a:lnTo>
                  <a:lnTo>
                    <a:pt x="35004" y="25646"/>
                  </a:lnTo>
                  <a:lnTo>
                    <a:pt x="30861" y="31432"/>
                  </a:lnTo>
                  <a:lnTo>
                    <a:pt x="25003" y="35218"/>
                  </a:lnTo>
                  <a:lnTo>
                    <a:pt x="18288" y="36576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6" name="object 136"/>
            <p:cNvSpPr/>
            <p:nvPr/>
          </p:nvSpPr>
          <p:spPr>
            <a:xfrm>
              <a:off x="6998207" y="1903475"/>
              <a:ext cx="36830" cy="36830"/>
            </a:xfrm>
            <a:custGeom>
              <a:avLst/>
              <a:gdLst/>
              <a:ahLst/>
              <a:cxnLst/>
              <a:rect l="l" t="t" r="r" b="b"/>
              <a:pathLst>
                <a:path w="36829" h="36830">
                  <a:moveTo>
                    <a:pt x="0" y="18288"/>
                  </a:moveTo>
                  <a:lnTo>
                    <a:pt x="1357" y="11572"/>
                  </a:lnTo>
                  <a:lnTo>
                    <a:pt x="5143" y="5715"/>
                  </a:lnTo>
                  <a:lnTo>
                    <a:pt x="10929" y="1571"/>
                  </a:lnTo>
                  <a:lnTo>
                    <a:pt x="18288" y="0"/>
                  </a:lnTo>
                  <a:lnTo>
                    <a:pt x="25003" y="1571"/>
                  </a:lnTo>
                  <a:lnTo>
                    <a:pt x="30860" y="5715"/>
                  </a:lnTo>
                  <a:lnTo>
                    <a:pt x="35004" y="11572"/>
                  </a:lnTo>
                  <a:lnTo>
                    <a:pt x="36576" y="18288"/>
                  </a:lnTo>
                  <a:lnTo>
                    <a:pt x="35004" y="25646"/>
                  </a:lnTo>
                  <a:lnTo>
                    <a:pt x="30861" y="31432"/>
                  </a:lnTo>
                  <a:lnTo>
                    <a:pt x="25003" y="35218"/>
                  </a:lnTo>
                  <a:lnTo>
                    <a:pt x="18288" y="36576"/>
                  </a:lnTo>
                  <a:lnTo>
                    <a:pt x="10929" y="35218"/>
                  </a:lnTo>
                  <a:lnTo>
                    <a:pt x="5143" y="31432"/>
                  </a:lnTo>
                  <a:lnTo>
                    <a:pt x="1357" y="25646"/>
                  </a:lnTo>
                  <a:lnTo>
                    <a:pt x="0" y="18288"/>
                  </a:lnTo>
                </a:path>
              </a:pathLst>
            </a:custGeom>
            <a:ln w="9144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137" name="object 137"/>
          <p:cNvGrpSpPr/>
          <p:nvPr/>
        </p:nvGrpSpPr>
        <p:grpSpPr>
          <a:xfrm>
            <a:off x="15688835" y="2151888"/>
            <a:ext cx="102255" cy="45720"/>
            <a:chOff x="6819900" y="2151888"/>
            <a:chExt cx="44450" cy="45720"/>
          </a:xfrm>
        </p:grpSpPr>
        <p:sp>
          <p:nvSpPr>
            <p:cNvPr id="138" name="object 138"/>
            <p:cNvSpPr/>
            <p:nvPr/>
          </p:nvSpPr>
          <p:spPr>
            <a:xfrm>
              <a:off x="6824472" y="2156460"/>
              <a:ext cx="35560" cy="36830"/>
            </a:xfrm>
            <a:custGeom>
              <a:avLst/>
              <a:gdLst/>
              <a:ahLst/>
              <a:cxnLst/>
              <a:rect l="l" t="t" r="r" b="b"/>
              <a:pathLst>
                <a:path w="35559" h="36830">
                  <a:moveTo>
                    <a:pt x="27432" y="36576"/>
                  </a:moveTo>
                  <a:lnTo>
                    <a:pt x="18288" y="36576"/>
                  </a:lnTo>
                  <a:lnTo>
                    <a:pt x="10929" y="35218"/>
                  </a:lnTo>
                  <a:lnTo>
                    <a:pt x="5143" y="31432"/>
                  </a:lnTo>
                  <a:lnTo>
                    <a:pt x="1357" y="25646"/>
                  </a:lnTo>
                  <a:lnTo>
                    <a:pt x="0" y="18288"/>
                  </a:lnTo>
                  <a:lnTo>
                    <a:pt x="1357" y="11572"/>
                  </a:lnTo>
                  <a:lnTo>
                    <a:pt x="5143" y="5715"/>
                  </a:lnTo>
                  <a:lnTo>
                    <a:pt x="10929" y="1571"/>
                  </a:lnTo>
                  <a:lnTo>
                    <a:pt x="18288" y="0"/>
                  </a:lnTo>
                  <a:lnTo>
                    <a:pt x="27432" y="0"/>
                  </a:lnTo>
                  <a:lnTo>
                    <a:pt x="35052" y="9144"/>
                  </a:lnTo>
                  <a:lnTo>
                    <a:pt x="35052" y="28956"/>
                  </a:lnTo>
                  <a:lnTo>
                    <a:pt x="27432" y="36576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9" name="object 139"/>
            <p:cNvSpPr/>
            <p:nvPr/>
          </p:nvSpPr>
          <p:spPr>
            <a:xfrm>
              <a:off x="6824472" y="2156460"/>
              <a:ext cx="35560" cy="36830"/>
            </a:xfrm>
            <a:custGeom>
              <a:avLst/>
              <a:gdLst/>
              <a:ahLst/>
              <a:cxnLst/>
              <a:rect l="l" t="t" r="r" b="b"/>
              <a:pathLst>
                <a:path w="35559" h="36830">
                  <a:moveTo>
                    <a:pt x="0" y="18288"/>
                  </a:moveTo>
                  <a:lnTo>
                    <a:pt x="1357" y="11572"/>
                  </a:lnTo>
                  <a:lnTo>
                    <a:pt x="5143" y="5715"/>
                  </a:lnTo>
                  <a:lnTo>
                    <a:pt x="10929" y="1571"/>
                  </a:lnTo>
                  <a:lnTo>
                    <a:pt x="18288" y="0"/>
                  </a:lnTo>
                  <a:lnTo>
                    <a:pt x="27432" y="0"/>
                  </a:lnTo>
                  <a:lnTo>
                    <a:pt x="35052" y="9144"/>
                  </a:lnTo>
                  <a:lnTo>
                    <a:pt x="35052" y="18288"/>
                  </a:lnTo>
                  <a:lnTo>
                    <a:pt x="35052" y="28956"/>
                  </a:lnTo>
                  <a:lnTo>
                    <a:pt x="27432" y="36576"/>
                  </a:lnTo>
                  <a:lnTo>
                    <a:pt x="18288" y="36576"/>
                  </a:lnTo>
                  <a:lnTo>
                    <a:pt x="10929" y="35218"/>
                  </a:lnTo>
                  <a:lnTo>
                    <a:pt x="5143" y="31432"/>
                  </a:lnTo>
                  <a:lnTo>
                    <a:pt x="1357" y="25646"/>
                  </a:lnTo>
                  <a:lnTo>
                    <a:pt x="0" y="18288"/>
                  </a:lnTo>
                </a:path>
              </a:pathLst>
            </a:custGeom>
            <a:ln w="9144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140" name="object 140"/>
          <p:cNvGrpSpPr/>
          <p:nvPr/>
        </p:nvGrpSpPr>
        <p:grpSpPr>
          <a:xfrm>
            <a:off x="12596644" y="2023872"/>
            <a:ext cx="105177" cy="44450"/>
            <a:chOff x="5475732" y="2023872"/>
            <a:chExt cx="45720" cy="44450"/>
          </a:xfrm>
        </p:grpSpPr>
        <p:sp>
          <p:nvSpPr>
            <p:cNvPr id="141" name="object 141"/>
            <p:cNvSpPr/>
            <p:nvPr/>
          </p:nvSpPr>
          <p:spPr>
            <a:xfrm>
              <a:off x="5480304" y="2028444"/>
              <a:ext cx="36830" cy="35560"/>
            </a:xfrm>
            <a:custGeom>
              <a:avLst/>
              <a:gdLst/>
              <a:ahLst/>
              <a:cxnLst/>
              <a:rect l="l" t="t" r="r" b="b"/>
              <a:pathLst>
                <a:path w="36829" h="35560">
                  <a:moveTo>
                    <a:pt x="27432" y="35052"/>
                  </a:moveTo>
                  <a:lnTo>
                    <a:pt x="7620" y="35052"/>
                  </a:lnTo>
                  <a:lnTo>
                    <a:pt x="0" y="25908"/>
                  </a:lnTo>
                  <a:lnTo>
                    <a:pt x="0" y="18288"/>
                  </a:lnTo>
                  <a:lnTo>
                    <a:pt x="1357" y="10929"/>
                  </a:lnTo>
                  <a:lnTo>
                    <a:pt x="5143" y="5143"/>
                  </a:lnTo>
                  <a:lnTo>
                    <a:pt x="10929" y="1357"/>
                  </a:lnTo>
                  <a:lnTo>
                    <a:pt x="18288" y="0"/>
                  </a:lnTo>
                  <a:lnTo>
                    <a:pt x="25003" y="1357"/>
                  </a:lnTo>
                  <a:lnTo>
                    <a:pt x="30860" y="5143"/>
                  </a:lnTo>
                  <a:lnTo>
                    <a:pt x="35004" y="10929"/>
                  </a:lnTo>
                  <a:lnTo>
                    <a:pt x="36576" y="18288"/>
                  </a:lnTo>
                  <a:lnTo>
                    <a:pt x="36576" y="25908"/>
                  </a:lnTo>
                  <a:lnTo>
                    <a:pt x="27432" y="35052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42" name="object 142"/>
            <p:cNvSpPr/>
            <p:nvPr/>
          </p:nvSpPr>
          <p:spPr>
            <a:xfrm>
              <a:off x="5480304" y="2028444"/>
              <a:ext cx="36830" cy="35560"/>
            </a:xfrm>
            <a:custGeom>
              <a:avLst/>
              <a:gdLst/>
              <a:ahLst/>
              <a:cxnLst/>
              <a:rect l="l" t="t" r="r" b="b"/>
              <a:pathLst>
                <a:path w="36829" h="35560">
                  <a:moveTo>
                    <a:pt x="0" y="18288"/>
                  </a:moveTo>
                  <a:lnTo>
                    <a:pt x="1357" y="10929"/>
                  </a:lnTo>
                  <a:lnTo>
                    <a:pt x="5143" y="5143"/>
                  </a:lnTo>
                  <a:lnTo>
                    <a:pt x="10929" y="1357"/>
                  </a:lnTo>
                  <a:lnTo>
                    <a:pt x="18288" y="0"/>
                  </a:lnTo>
                  <a:lnTo>
                    <a:pt x="25003" y="1357"/>
                  </a:lnTo>
                  <a:lnTo>
                    <a:pt x="30860" y="5143"/>
                  </a:lnTo>
                  <a:lnTo>
                    <a:pt x="35004" y="10929"/>
                  </a:lnTo>
                  <a:lnTo>
                    <a:pt x="36576" y="18288"/>
                  </a:lnTo>
                  <a:lnTo>
                    <a:pt x="36576" y="25908"/>
                  </a:lnTo>
                  <a:lnTo>
                    <a:pt x="27432" y="35052"/>
                  </a:lnTo>
                  <a:lnTo>
                    <a:pt x="18288" y="35052"/>
                  </a:lnTo>
                  <a:lnTo>
                    <a:pt x="7620" y="35052"/>
                  </a:lnTo>
                  <a:lnTo>
                    <a:pt x="0" y="25908"/>
                  </a:lnTo>
                  <a:lnTo>
                    <a:pt x="0" y="18288"/>
                  </a:lnTo>
                </a:path>
              </a:pathLst>
            </a:custGeom>
            <a:ln w="9144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143" name="object 143"/>
          <p:cNvGrpSpPr/>
          <p:nvPr/>
        </p:nvGrpSpPr>
        <p:grpSpPr>
          <a:xfrm>
            <a:off x="10100454" y="2022348"/>
            <a:ext cx="105177" cy="44450"/>
            <a:chOff x="4390644" y="2022348"/>
            <a:chExt cx="45720" cy="44450"/>
          </a:xfrm>
        </p:grpSpPr>
        <p:sp>
          <p:nvSpPr>
            <p:cNvPr id="144" name="object 144"/>
            <p:cNvSpPr/>
            <p:nvPr/>
          </p:nvSpPr>
          <p:spPr>
            <a:xfrm>
              <a:off x="4395216" y="2026920"/>
              <a:ext cx="36830" cy="35560"/>
            </a:xfrm>
            <a:custGeom>
              <a:avLst/>
              <a:gdLst/>
              <a:ahLst/>
              <a:cxnLst/>
              <a:rect l="l" t="t" r="r" b="b"/>
              <a:pathLst>
                <a:path w="36829" h="35560">
                  <a:moveTo>
                    <a:pt x="27432" y="35052"/>
                  </a:moveTo>
                  <a:lnTo>
                    <a:pt x="7620" y="35052"/>
                  </a:lnTo>
                  <a:lnTo>
                    <a:pt x="0" y="25908"/>
                  </a:lnTo>
                  <a:lnTo>
                    <a:pt x="0" y="18288"/>
                  </a:lnTo>
                  <a:lnTo>
                    <a:pt x="1357" y="10929"/>
                  </a:lnTo>
                  <a:lnTo>
                    <a:pt x="5143" y="5143"/>
                  </a:lnTo>
                  <a:lnTo>
                    <a:pt x="10929" y="1357"/>
                  </a:lnTo>
                  <a:lnTo>
                    <a:pt x="18288" y="0"/>
                  </a:lnTo>
                  <a:lnTo>
                    <a:pt x="25003" y="1357"/>
                  </a:lnTo>
                  <a:lnTo>
                    <a:pt x="30860" y="5143"/>
                  </a:lnTo>
                  <a:lnTo>
                    <a:pt x="35004" y="10929"/>
                  </a:lnTo>
                  <a:lnTo>
                    <a:pt x="36576" y="18288"/>
                  </a:lnTo>
                  <a:lnTo>
                    <a:pt x="36576" y="25908"/>
                  </a:lnTo>
                  <a:lnTo>
                    <a:pt x="27432" y="35052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45" name="object 145"/>
            <p:cNvSpPr/>
            <p:nvPr/>
          </p:nvSpPr>
          <p:spPr>
            <a:xfrm>
              <a:off x="4395216" y="2026920"/>
              <a:ext cx="36830" cy="35560"/>
            </a:xfrm>
            <a:custGeom>
              <a:avLst/>
              <a:gdLst/>
              <a:ahLst/>
              <a:cxnLst/>
              <a:rect l="l" t="t" r="r" b="b"/>
              <a:pathLst>
                <a:path w="36829" h="35560">
                  <a:moveTo>
                    <a:pt x="0" y="18288"/>
                  </a:moveTo>
                  <a:lnTo>
                    <a:pt x="1357" y="10929"/>
                  </a:lnTo>
                  <a:lnTo>
                    <a:pt x="5143" y="5143"/>
                  </a:lnTo>
                  <a:lnTo>
                    <a:pt x="10929" y="1357"/>
                  </a:lnTo>
                  <a:lnTo>
                    <a:pt x="18288" y="0"/>
                  </a:lnTo>
                  <a:lnTo>
                    <a:pt x="25003" y="1357"/>
                  </a:lnTo>
                  <a:lnTo>
                    <a:pt x="30860" y="5143"/>
                  </a:lnTo>
                  <a:lnTo>
                    <a:pt x="35004" y="10929"/>
                  </a:lnTo>
                  <a:lnTo>
                    <a:pt x="36576" y="18288"/>
                  </a:lnTo>
                  <a:lnTo>
                    <a:pt x="36576" y="25908"/>
                  </a:lnTo>
                  <a:lnTo>
                    <a:pt x="27432" y="35052"/>
                  </a:lnTo>
                  <a:lnTo>
                    <a:pt x="18288" y="35052"/>
                  </a:lnTo>
                  <a:lnTo>
                    <a:pt x="7620" y="35052"/>
                  </a:lnTo>
                  <a:lnTo>
                    <a:pt x="0" y="25908"/>
                  </a:lnTo>
                  <a:lnTo>
                    <a:pt x="0" y="18288"/>
                  </a:lnTo>
                </a:path>
              </a:pathLst>
            </a:custGeom>
            <a:ln w="9144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146" name="object 146"/>
          <p:cNvGrpSpPr/>
          <p:nvPr/>
        </p:nvGrpSpPr>
        <p:grpSpPr>
          <a:xfrm>
            <a:off x="9455370" y="2779777"/>
            <a:ext cx="1266501" cy="292735"/>
            <a:chOff x="4110227" y="2779776"/>
            <a:chExt cx="550545" cy="292735"/>
          </a:xfrm>
        </p:grpSpPr>
        <p:sp>
          <p:nvSpPr>
            <p:cNvPr id="147" name="object 147"/>
            <p:cNvSpPr/>
            <p:nvPr/>
          </p:nvSpPr>
          <p:spPr>
            <a:xfrm>
              <a:off x="4114799" y="2851403"/>
              <a:ext cx="35560" cy="67310"/>
            </a:xfrm>
            <a:custGeom>
              <a:avLst/>
              <a:gdLst/>
              <a:ahLst/>
              <a:cxnLst/>
              <a:rect l="l" t="t" r="r" b="b"/>
              <a:pathLst>
                <a:path w="35560" h="67310">
                  <a:moveTo>
                    <a:pt x="33527" y="0"/>
                  </a:moveTo>
                  <a:lnTo>
                    <a:pt x="28955" y="0"/>
                  </a:lnTo>
                  <a:lnTo>
                    <a:pt x="22859" y="1524"/>
                  </a:lnTo>
                  <a:lnTo>
                    <a:pt x="16763" y="4572"/>
                  </a:lnTo>
                  <a:lnTo>
                    <a:pt x="12191" y="7620"/>
                  </a:lnTo>
                  <a:lnTo>
                    <a:pt x="4571" y="15240"/>
                  </a:lnTo>
                  <a:lnTo>
                    <a:pt x="3047" y="19812"/>
                  </a:lnTo>
                  <a:lnTo>
                    <a:pt x="0" y="24384"/>
                  </a:lnTo>
                  <a:lnTo>
                    <a:pt x="0" y="41148"/>
                  </a:lnTo>
                  <a:lnTo>
                    <a:pt x="3047" y="47244"/>
                  </a:lnTo>
                  <a:lnTo>
                    <a:pt x="4571" y="51816"/>
                  </a:lnTo>
                  <a:lnTo>
                    <a:pt x="12191" y="59436"/>
                  </a:lnTo>
                  <a:lnTo>
                    <a:pt x="18287" y="62484"/>
                  </a:lnTo>
                  <a:lnTo>
                    <a:pt x="22859" y="64008"/>
                  </a:lnTo>
                  <a:lnTo>
                    <a:pt x="35051" y="67056"/>
                  </a:lnTo>
                </a:path>
              </a:pathLst>
            </a:custGeom>
            <a:ln w="9144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48" name="object 148"/>
            <p:cNvSpPr/>
            <p:nvPr/>
          </p:nvSpPr>
          <p:spPr>
            <a:xfrm>
              <a:off x="4114799" y="2784348"/>
              <a:ext cx="35560" cy="67310"/>
            </a:xfrm>
            <a:custGeom>
              <a:avLst/>
              <a:gdLst/>
              <a:ahLst/>
              <a:cxnLst/>
              <a:rect l="l" t="t" r="r" b="b"/>
              <a:pathLst>
                <a:path w="35560" h="67310">
                  <a:moveTo>
                    <a:pt x="33527" y="0"/>
                  </a:moveTo>
                  <a:lnTo>
                    <a:pt x="28955" y="1524"/>
                  </a:lnTo>
                  <a:lnTo>
                    <a:pt x="22859" y="1524"/>
                  </a:lnTo>
                  <a:lnTo>
                    <a:pt x="16763" y="4572"/>
                  </a:lnTo>
                  <a:lnTo>
                    <a:pt x="12191" y="7620"/>
                  </a:lnTo>
                  <a:lnTo>
                    <a:pt x="4571" y="15240"/>
                  </a:lnTo>
                  <a:lnTo>
                    <a:pt x="3047" y="19812"/>
                  </a:lnTo>
                  <a:lnTo>
                    <a:pt x="0" y="25908"/>
                  </a:lnTo>
                  <a:lnTo>
                    <a:pt x="0" y="42672"/>
                  </a:lnTo>
                  <a:lnTo>
                    <a:pt x="3047" y="47244"/>
                  </a:lnTo>
                  <a:lnTo>
                    <a:pt x="4571" y="51816"/>
                  </a:lnTo>
                  <a:lnTo>
                    <a:pt x="12191" y="59436"/>
                  </a:lnTo>
                  <a:lnTo>
                    <a:pt x="18287" y="62484"/>
                  </a:lnTo>
                  <a:lnTo>
                    <a:pt x="22859" y="65532"/>
                  </a:lnTo>
                  <a:lnTo>
                    <a:pt x="28955" y="67056"/>
                  </a:lnTo>
                  <a:lnTo>
                    <a:pt x="35051" y="67056"/>
                  </a:lnTo>
                </a:path>
              </a:pathLst>
            </a:custGeom>
            <a:ln w="9144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49" name="object 149"/>
            <p:cNvSpPr/>
            <p:nvPr/>
          </p:nvSpPr>
          <p:spPr>
            <a:xfrm>
              <a:off x="4148327" y="2784348"/>
              <a:ext cx="277495" cy="134620"/>
            </a:xfrm>
            <a:custGeom>
              <a:avLst/>
              <a:gdLst/>
              <a:ahLst/>
              <a:cxnLst/>
              <a:rect l="l" t="t" r="r" b="b"/>
              <a:pathLst>
                <a:path w="277495" h="134619">
                  <a:moveTo>
                    <a:pt x="0" y="0"/>
                  </a:moveTo>
                  <a:lnTo>
                    <a:pt x="13716" y="0"/>
                  </a:lnTo>
                </a:path>
                <a:path w="277495" h="134619">
                  <a:moveTo>
                    <a:pt x="0" y="134111"/>
                  </a:moveTo>
                  <a:lnTo>
                    <a:pt x="277368" y="134111"/>
                  </a:lnTo>
                </a:path>
              </a:pathLst>
            </a:custGeom>
            <a:ln w="9144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150" name="object 150"/>
            <p:cNvPicPr/>
            <p:nvPr/>
          </p:nvPicPr>
          <p:blipFill>
            <a:blip r:embed="rId23" cstate="print"/>
            <a:stretch>
              <a:fillRect/>
            </a:stretch>
          </p:blipFill>
          <p:spPr>
            <a:xfrm>
              <a:off x="4419600" y="2798063"/>
              <a:ext cx="240792" cy="239268"/>
            </a:xfrm>
            <a:prstGeom prst="rect">
              <a:avLst/>
            </a:prstGeom>
          </p:spPr>
        </p:pic>
        <p:pic>
          <p:nvPicPr>
            <p:cNvPr id="151" name="object 151"/>
            <p:cNvPicPr/>
            <p:nvPr/>
          </p:nvPicPr>
          <p:blipFill>
            <a:blip r:embed="rId24" cstate="print"/>
            <a:stretch>
              <a:fillRect/>
            </a:stretch>
          </p:blipFill>
          <p:spPr>
            <a:xfrm>
              <a:off x="4465319" y="2878835"/>
              <a:ext cx="153924" cy="193548"/>
            </a:xfrm>
            <a:prstGeom prst="rect">
              <a:avLst/>
            </a:prstGeom>
          </p:spPr>
        </p:pic>
      </p:grpSp>
      <p:sp>
        <p:nvSpPr>
          <p:cNvPr id="152" name="object 152"/>
          <p:cNvSpPr/>
          <p:nvPr/>
        </p:nvSpPr>
        <p:spPr>
          <a:xfrm>
            <a:off x="14079635" y="2048255"/>
            <a:ext cx="305304" cy="0"/>
          </a:xfrm>
          <a:custGeom>
            <a:avLst/>
            <a:gdLst/>
            <a:ahLst/>
            <a:cxnLst/>
            <a:rect l="l" t="t" r="r" b="b"/>
            <a:pathLst>
              <a:path w="132714">
                <a:moveTo>
                  <a:pt x="0" y="0"/>
                </a:moveTo>
                <a:lnTo>
                  <a:pt x="132587" y="0"/>
                </a:lnTo>
              </a:path>
            </a:pathLst>
          </a:custGeom>
          <a:ln w="13716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3" name="object 153"/>
          <p:cNvSpPr/>
          <p:nvPr/>
        </p:nvSpPr>
        <p:spPr>
          <a:xfrm>
            <a:off x="11071582" y="1903475"/>
            <a:ext cx="663197" cy="288290"/>
          </a:xfrm>
          <a:custGeom>
            <a:avLst/>
            <a:gdLst/>
            <a:ahLst/>
            <a:cxnLst/>
            <a:rect l="l" t="t" r="r" b="b"/>
            <a:pathLst>
              <a:path w="288289" h="288289">
                <a:moveTo>
                  <a:pt x="0" y="144779"/>
                </a:moveTo>
                <a:lnTo>
                  <a:pt x="7303" y="99291"/>
                </a:lnTo>
                <a:lnTo>
                  <a:pt x="27700" y="59582"/>
                </a:lnTo>
                <a:lnTo>
                  <a:pt x="58923" y="28139"/>
                </a:lnTo>
                <a:lnTo>
                  <a:pt x="98706" y="7449"/>
                </a:lnTo>
                <a:lnTo>
                  <a:pt x="144779" y="0"/>
                </a:lnTo>
                <a:lnTo>
                  <a:pt x="189524" y="7449"/>
                </a:lnTo>
                <a:lnTo>
                  <a:pt x="228782" y="28139"/>
                </a:lnTo>
                <a:lnTo>
                  <a:pt x="259994" y="59582"/>
                </a:lnTo>
                <a:lnTo>
                  <a:pt x="280598" y="99291"/>
                </a:lnTo>
                <a:lnTo>
                  <a:pt x="288036" y="144779"/>
                </a:lnTo>
                <a:lnTo>
                  <a:pt x="280598" y="190109"/>
                </a:lnTo>
                <a:lnTo>
                  <a:pt x="259994" y="229441"/>
                </a:lnTo>
                <a:lnTo>
                  <a:pt x="228782" y="260433"/>
                </a:lnTo>
                <a:lnTo>
                  <a:pt x="189524" y="280745"/>
                </a:lnTo>
                <a:lnTo>
                  <a:pt x="144779" y="288035"/>
                </a:lnTo>
                <a:lnTo>
                  <a:pt x="98706" y="280745"/>
                </a:lnTo>
                <a:lnTo>
                  <a:pt x="58923" y="260433"/>
                </a:lnTo>
                <a:lnTo>
                  <a:pt x="27700" y="229441"/>
                </a:lnTo>
                <a:lnTo>
                  <a:pt x="7303" y="190109"/>
                </a:lnTo>
                <a:lnTo>
                  <a:pt x="0" y="144779"/>
                </a:lnTo>
              </a:path>
            </a:pathLst>
          </a:custGeom>
          <a:ln w="13716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4" name="object 154"/>
          <p:cNvSpPr/>
          <p:nvPr/>
        </p:nvSpPr>
        <p:spPr>
          <a:xfrm>
            <a:off x="1444422" y="9413748"/>
            <a:ext cx="15051933" cy="9525"/>
          </a:xfrm>
          <a:custGeom>
            <a:avLst/>
            <a:gdLst/>
            <a:ahLst/>
            <a:cxnLst/>
            <a:rect l="l" t="t" r="r" b="b"/>
            <a:pathLst>
              <a:path w="6543040" h="9525">
                <a:moveTo>
                  <a:pt x="6542531" y="9144"/>
                </a:moveTo>
                <a:lnTo>
                  <a:pt x="0" y="9144"/>
                </a:lnTo>
                <a:lnTo>
                  <a:pt x="0" y="0"/>
                </a:lnTo>
                <a:lnTo>
                  <a:pt x="6542531" y="0"/>
                </a:lnTo>
                <a:lnTo>
                  <a:pt x="6542531" y="9144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5" name="object 155"/>
          <p:cNvSpPr txBox="1"/>
          <p:nvPr/>
        </p:nvSpPr>
        <p:spPr>
          <a:xfrm>
            <a:off x="16291224" y="349008"/>
            <a:ext cx="192824" cy="135935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sz="800" spc="10" dirty="0">
                <a:latin typeface="Microsoft Sans Serif"/>
                <a:cs typeface="Microsoft Sans Serif"/>
              </a:rPr>
              <a:t>1</a:t>
            </a:r>
            <a:endParaRPr sz="800">
              <a:latin typeface="Microsoft Sans Serif"/>
              <a:cs typeface="Microsoft Sans Serif"/>
            </a:endParaRPr>
          </a:p>
        </p:txBody>
      </p:sp>
      <p:sp>
        <p:nvSpPr>
          <p:cNvPr id="156" name="object 156"/>
          <p:cNvSpPr txBox="1"/>
          <p:nvPr/>
        </p:nvSpPr>
        <p:spPr>
          <a:xfrm>
            <a:off x="1415277" y="908064"/>
            <a:ext cx="11468626" cy="1282274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661160">
              <a:lnSpc>
                <a:spcPct val="100000"/>
              </a:lnSpc>
              <a:spcBef>
                <a:spcPts val="100"/>
              </a:spcBef>
            </a:pPr>
            <a:r>
              <a:rPr sz="1150" spc="25" dirty="0">
                <a:latin typeface="Microsoft Sans Serif"/>
                <a:cs typeface="Microsoft Sans Serif"/>
              </a:rPr>
              <a:t>Protección</a:t>
            </a:r>
            <a:r>
              <a:rPr sz="1150" spc="-10" dirty="0">
                <a:latin typeface="Microsoft Sans Serif"/>
                <a:cs typeface="Microsoft Sans Serif"/>
              </a:rPr>
              <a:t> </a:t>
            </a:r>
            <a:r>
              <a:rPr sz="1150" spc="35" dirty="0">
                <a:latin typeface="Microsoft Sans Serif"/>
                <a:cs typeface="Microsoft Sans Serif"/>
              </a:rPr>
              <a:t>de</a:t>
            </a:r>
            <a:r>
              <a:rPr sz="1150" spc="-10" dirty="0">
                <a:latin typeface="Microsoft Sans Serif"/>
                <a:cs typeface="Microsoft Sans Serif"/>
              </a:rPr>
              <a:t> </a:t>
            </a:r>
            <a:r>
              <a:rPr sz="1150" spc="25" dirty="0">
                <a:latin typeface="Microsoft Sans Serif"/>
                <a:cs typeface="Microsoft Sans Serif"/>
              </a:rPr>
              <a:t>copia</a:t>
            </a:r>
            <a:r>
              <a:rPr sz="1150" spc="-5" dirty="0">
                <a:latin typeface="Microsoft Sans Serif"/>
                <a:cs typeface="Microsoft Sans Serif"/>
              </a:rPr>
              <a:t> </a:t>
            </a:r>
            <a:r>
              <a:rPr sz="1150" spc="35" dirty="0">
                <a:latin typeface="Microsoft Sans Serif"/>
                <a:cs typeface="Microsoft Sans Serif"/>
              </a:rPr>
              <a:t>de</a:t>
            </a:r>
            <a:r>
              <a:rPr sz="1150" spc="-10" dirty="0">
                <a:latin typeface="Microsoft Sans Serif"/>
                <a:cs typeface="Microsoft Sans Serif"/>
              </a:rPr>
              <a:t> </a:t>
            </a:r>
            <a:r>
              <a:rPr sz="1150" spc="40" dirty="0">
                <a:latin typeface="Microsoft Sans Serif"/>
                <a:cs typeface="Microsoft Sans Serif"/>
              </a:rPr>
              <a:t>seguridad</a:t>
            </a:r>
            <a:r>
              <a:rPr sz="1150" spc="-5" dirty="0">
                <a:latin typeface="Microsoft Sans Serif"/>
                <a:cs typeface="Microsoft Sans Serif"/>
              </a:rPr>
              <a:t> </a:t>
            </a:r>
            <a:r>
              <a:rPr sz="1150" spc="35" dirty="0">
                <a:latin typeface="Microsoft Sans Serif"/>
                <a:cs typeface="Microsoft Sans Serif"/>
              </a:rPr>
              <a:t>del</a:t>
            </a:r>
            <a:r>
              <a:rPr sz="1150" spc="-10" dirty="0">
                <a:latin typeface="Microsoft Sans Serif"/>
                <a:cs typeface="Microsoft Sans Serif"/>
              </a:rPr>
              <a:t> </a:t>
            </a:r>
            <a:r>
              <a:rPr sz="1150" spc="30" dirty="0">
                <a:latin typeface="Microsoft Sans Serif"/>
                <a:cs typeface="Microsoft Sans Serif"/>
              </a:rPr>
              <a:t>sistema</a:t>
            </a:r>
            <a:endParaRPr sz="1150">
              <a:latin typeface="Microsoft Sans Serif"/>
              <a:cs typeface="Microsoft Sans Serif"/>
            </a:endParaRPr>
          </a:p>
          <a:p>
            <a:pPr>
              <a:lnSpc>
                <a:spcPct val="100000"/>
              </a:lnSpc>
              <a:spcBef>
                <a:spcPts val="50"/>
              </a:spcBef>
            </a:pPr>
            <a:endParaRPr sz="1850">
              <a:latin typeface="Microsoft Sans Serif"/>
              <a:cs typeface="Microsoft Sans Serif"/>
            </a:endParaRPr>
          </a:p>
          <a:p>
            <a:pPr marL="1318260">
              <a:lnSpc>
                <a:spcPct val="100000"/>
              </a:lnSpc>
            </a:pPr>
            <a:r>
              <a:rPr sz="950" spc="35" dirty="0">
                <a:latin typeface="Microsoft Sans Serif"/>
                <a:cs typeface="Microsoft Sans Serif"/>
              </a:rPr>
              <a:t>Demetrios</a:t>
            </a:r>
            <a:r>
              <a:rPr sz="950" spc="-10" dirty="0">
                <a:latin typeface="Microsoft Sans Serif"/>
                <a:cs typeface="Microsoft Sans Serif"/>
              </a:rPr>
              <a:t> </a:t>
            </a:r>
            <a:r>
              <a:rPr sz="950" spc="10" dirty="0">
                <a:latin typeface="Microsoft Sans Serif"/>
                <a:cs typeface="Microsoft Sans Serif"/>
              </a:rPr>
              <a:t>Tziouvaras,</a:t>
            </a:r>
            <a:r>
              <a:rPr sz="950" spc="-10" dirty="0">
                <a:latin typeface="Microsoft Sans Serif"/>
                <a:cs typeface="Microsoft Sans Serif"/>
              </a:rPr>
              <a:t> </a:t>
            </a:r>
            <a:r>
              <a:rPr sz="950" spc="45" dirty="0">
                <a:latin typeface="Microsoft Sans Serif"/>
                <a:cs typeface="Microsoft Sans Serif"/>
              </a:rPr>
              <a:t>Quintin</a:t>
            </a:r>
            <a:r>
              <a:rPr sz="950" spc="-10" dirty="0">
                <a:latin typeface="Microsoft Sans Serif"/>
                <a:cs typeface="Microsoft Sans Serif"/>
              </a:rPr>
              <a:t> </a:t>
            </a:r>
            <a:r>
              <a:rPr sz="950" dirty="0">
                <a:latin typeface="Microsoft Sans Serif"/>
                <a:cs typeface="Microsoft Sans Serif"/>
              </a:rPr>
              <a:t>Verzosa,</a:t>
            </a:r>
            <a:r>
              <a:rPr sz="950" spc="-10" dirty="0">
                <a:latin typeface="Microsoft Sans Serif"/>
                <a:cs typeface="Microsoft Sans Serif"/>
              </a:rPr>
              <a:t> </a:t>
            </a:r>
            <a:r>
              <a:rPr sz="950" spc="-50" dirty="0">
                <a:latin typeface="Microsoft Sans Serif"/>
                <a:cs typeface="Microsoft Sans Serif"/>
              </a:rPr>
              <a:t>Jr.</a:t>
            </a:r>
            <a:r>
              <a:rPr sz="950" spc="-10" dirty="0">
                <a:latin typeface="Microsoft Sans Serif"/>
                <a:cs typeface="Microsoft Sans Serif"/>
              </a:rPr>
              <a:t> </a:t>
            </a:r>
            <a:r>
              <a:rPr sz="950" spc="5" dirty="0">
                <a:latin typeface="Microsoft Sans Serif"/>
                <a:cs typeface="Microsoft Sans Serif"/>
              </a:rPr>
              <a:t>y</a:t>
            </a:r>
            <a:r>
              <a:rPr sz="950" spc="-10" dirty="0">
                <a:latin typeface="Microsoft Sans Serif"/>
                <a:cs typeface="Microsoft Sans Serif"/>
              </a:rPr>
              <a:t> </a:t>
            </a:r>
            <a:r>
              <a:rPr sz="950" spc="20" dirty="0">
                <a:latin typeface="Microsoft Sans Serif"/>
                <a:cs typeface="Microsoft Sans Serif"/>
              </a:rPr>
              <a:t>Thomas</a:t>
            </a:r>
            <a:r>
              <a:rPr sz="950" spc="-10" dirty="0">
                <a:latin typeface="Microsoft Sans Serif"/>
                <a:cs typeface="Microsoft Sans Serif"/>
              </a:rPr>
              <a:t> </a:t>
            </a:r>
            <a:r>
              <a:rPr sz="950" spc="-60" dirty="0">
                <a:latin typeface="Microsoft Sans Serif"/>
                <a:cs typeface="Microsoft Sans Serif"/>
              </a:rPr>
              <a:t>E.</a:t>
            </a:r>
            <a:r>
              <a:rPr sz="950" spc="-10" dirty="0">
                <a:latin typeface="Microsoft Sans Serif"/>
                <a:cs typeface="Microsoft Sans Serif"/>
              </a:rPr>
              <a:t> </a:t>
            </a:r>
            <a:r>
              <a:rPr sz="950" spc="30" dirty="0">
                <a:latin typeface="Microsoft Sans Serif"/>
                <a:cs typeface="Microsoft Sans Serif"/>
              </a:rPr>
              <a:t>Wiedman</a:t>
            </a:r>
            <a:endParaRPr sz="950">
              <a:latin typeface="Microsoft Sans Serif"/>
              <a:cs typeface="Microsoft Sans Serif"/>
            </a:endParaRPr>
          </a:p>
          <a:p>
            <a:pPr>
              <a:lnSpc>
                <a:spcPct val="100000"/>
              </a:lnSpc>
              <a:spcBef>
                <a:spcPts val="55"/>
              </a:spcBef>
            </a:pPr>
            <a:endParaRPr sz="1550">
              <a:latin typeface="Microsoft Sans Serif"/>
              <a:cs typeface="Microsoft Sans Serif"/>
            </a:endParaRPr>
          </a:p>
          <a:p>
            <a:pPr marL="12700" marR="1782445" indent="151765">
              <a:lnSpc>
                <a:spcPct val="122900"/>
              </a:lnSpc>
            </a:pPr>
            <a:r>
              <a:rPr sz="700" spc="10" dirty="0">
                <a:latin typeface="Microsoft Sans Serif"/>
                <a:cs typeface="Microsoft Sans Serif"/>
              </a:rPr>
              <a:t>Abstracto-La </a:t>
            </a:r>
            <a:r>
              <a:rPr sz="700" spc="25" dirty="0">
                <a:latin typeface="Microsoft Sans Serif"/>
                <a:cs typeface="Microsoft Sans Serif"/>
              </a:rPr>
              <a:t>protección </a:t>
            </a:r>
            <a:r>
              <a:rPr sz="700" spc="20" dirty="0">
                <a:latin typeface="Microsoft Sans Serif"/>
                <a:cs typeface="Microsoft Sans Serif"/>
              </a:rPr>
              <a:t>de respaldo del </a:t>
            </a:r>
            <a:r>
              <a:rPr sz="700" spc="15" dirty="0">
                <a:latin typeface="Microsoft Sans Serif"/>
                <a:cs typeface="Microsoft Sans Serif"/>
              </a:rPr>
              <a:t>sistema </a:t>
            </a:r>
            <a:r>
              <a:rPr sz="700" spc="-5" dirty="0">
                <a:latin typeface="Microsoft Sans Serif"/>
                <a:cs typeface="Microsoft Sans Serif"/>
              </a:rPr>
              <a:t>se </a:t>
            </a:r>
            <a:r>
              <a:rPr sz="700" spc="10" dirty="0">
                <a:latin typeface="Microsoft Sans Serif"/>
                <a:cs typeface="Microsoft Sans Serif"/>
              </a:rPr>
              <a:t>aplica </a:t>
            </a:r>
            <a:r>
              <a:rPr sz="700" spc="35" dirty="0">
                <a:latin typeface="Microsoft Sans Serif"/>
                <a:cs typeface="Microsoft Sans Serif"/>
              </a:rPr>
              <a:t>comúnmente </a:t>
            </a:r>
            <a:r>
              <a:rPr sz="700" spc="40" dirty="0">
                <a:latin typeface="Microsoft Sans Serif"/>
                <a:cs typeface="Microsoft Sans Serif"/>
              </a:rPr>
              <a:t> </a:t>
            </a:r>
            <a:r>
              <a:rPr sz="700" spc="25" dirty="0">
                <a:latin typeface="Microsoft Sans Serif"/>
                <a:cs typeface="Microsoft Sans Serif"/>
              </a:rPr>
              <a:t>para </a:t>
            </a:r>
            <a:r>
              <a:rPr sz="700" spc="35" dirty="0">
                <a:latin typeface="Microsoft Sans Serif"/>
                <a:cs typeface="Microsoft Sans Serif"/>
              </a:rPr>
              <a:t>proteger </a:t>
            </a:r>
            <a:r>
              <a:rPr sz="700" dirty="0">
                <a:latin typeface="Microsoft Sans Serif"/>
                <a:cs typeface="Microsoft Sans Serif"/>
              </a:rPr>
              <a:t>a </a:t>
            </a:r>
            <a:r>
              <a:rPr sz="700" spc="10" dirty="0">
                <a:latin typeface="Microsoft Sans Serif"/>
                <a:cs typeface="Microsoft Sans Serif"/>
              </a:rPr>
              <a:t>los </a:t>
            </a:r>
            <a:r>
              <a:rPr sz="700" spc="25" dirty="0">
                <a:latin typeface="Microsoft Sans Serif"/>
                <a:cs typeface="Microsoft Sans Serif"/>
              </a:rPr>
              <a:t>generadores </a:t>
            </a:r>
            <a:r>
              <a:rPr sz="700" spc="20" dirty="0">
                <a:latin typeface="Microsoft Sans Serif"/>
                <a:cs typeface="Microsoft Sans Serif"/>
              </a:rPr>
              <a:t>del </a:t>
            </a:r>
            <a:r>
              <a:rPr sz="700" spc="30" dirty="0">
                <a:latin typeface="Microsoft Sans Serif"/>
                <a:cs typeface="Microsoft Sans Serif"/>
              </a:rPr>
              <a:t>suministro </a:t>
            </a:r>
            <a:r>
              <a:rPr sz="700" spc="20" dirty="0">
                <a:latin typeface="Microsoft Sans Serif"/>
                <a:cs typeface="Microsoft Sans Serif"/>
              </a:rPr>
              <a:t>de </a:t>
            </a:r>
            <a:r>
              <a:rPr sz="700" spc="25" dirty="0">
                <a:latin typeface="Microsoft Sans Serif"/>
                <a:cs typeface="Microsoft Sans Serif"/>
              </a:rPr>
              <a:t>corrientes </a:t>
            </a:r>
            <a:r>
              <a:rPr sz="700" spc="20" dirty="0">
                <a:latin typeface="Microsoft Sans Serif"/>
                <a:cs typeface="Microsoft Sans Serif"/>
              </a:rPr>
              <a:t>de </a:t>
            </a:r>
            <a:r>
              <a:rPr sz="700" spc="15" dirty="0">
                <a:latin typeface="Microsoft Sans Serif"/>
                <a:cs typeface="Microsoft Sans Serif"/>
              </a:rPr>
              <a:t>falla </a:t>
            </a:r>
            <a:r>
              <a:rPr sz="700" spc="20" dirty="0">
                <a:latin typeface="Microsoft Sans Serif"/>
                <a:cs typeface="Microsoft Sans Serif"/>
              </a:rPr>
              <a:t> </a:t>
            </a:r>
            <a:r>
              <a:rPr sz="700" spc="25" dirty="0">
                <a:latin typeface="Microsoft Sans Serif"/>
                <a:cs typeface="Microsoft Sans Serif"/>
              </a:rPr>
              <a:t>prolongadas </a:t>
            </a:r>
            <a:r>
              <a:rPr sz="700" dirty="0">
                <a:latin typeface="Microsoft Sans Serif"/>
                <a:cs typeface="Microsoft Sans Serif"/>
              </a:rPr>
              <a:t>a </a:t>
            </a:r>
            <a:r>
              <a:rPr sz="700" spc="10" dirty="0">
                <a:latin typeface="Microsoft Sans Serif"/>
                <a:cs typeface="Microsoft Sans Serif"/>
              </a:rPr>
              <a:t>fallas </a:t>
            </a:r>
            <a:r>
              <a:rPr sz="700" spc="20" dirty="0">
                <a:latin typeface="Microsoft Sans Serif"/>
                <a:cs typeface="Microsoft Sans Serif"/>
              </a:rPr>
              <a:t>externas en </a:t>
            </a:r>
            <a:r>
              <a:rPr sz="700" spc="10" dirty="0">
                <a:latin typeface="Microsoft Sans Serif"/>
                <a:cs typeface="Microsoft Sans Serif"/>
              </a:rPr>
              <a:t>el </a:t>
            </a:r>
            <a:r>
              <a:rPr sz="700" spc="15" dirty="0">
                <a:latin typeface="Microsoft Sans Serif"/>
                <a:cs typeface="Microsoft Sans Serif"/>
              </a:rPr>
              <a:t>sistema </a:t>
            </a:r>
            <a:r>
              <a:rPr sz="700" spc="20" dirty="0">
                <a:latin typeface="Microsoft Sans Serif"/>
                <a:cs typeface="Microsoft Sans Serif"/>
              </a:rPr>
              <a:t>de </a:t>
            </a:r>
            <a:r>
              <a:rPr sz="700" spc="25" dirty="0">
                <a:latin typeface="Microsoft Sans Serif"/>
                <a:cs typeface="Microsoft Sans Serif"/>
              </a:rPr>
              <a:t>energía cuando </a:t>
            </a:r>
            <a:r>
              <a:rPr sz="700" spc="15" dirty="0">
                <a:latin typeface="Microsoft Sans Serif"/>
                <a:cs typeface="Microsoft Sans Serif"/>
              </a:rPr>
              <a:t>falla </a:t>
            </a:r>
            <a:r>
              <a:rPr sz="700" spc="10" dirty="0">
                <a:latin typeface="Microsoft Sans Serif"/>
                <a:cs typeface="Microsoft Sans Serif"/>
              </a:rPr>
              <a:t>el </a:t>
            </a:r>
            <a:r>
              <a:rPr sz="700" spc="15" dirty="0">
                <a:latin typeface="Microsoft Sans Serif"/>
                <a:cs typeface="Microsoft Sans Serif"/>
              </a:rPr>
              <a:t> </a:t>
            </a:r>
            <a:r>
              <a:rPr sz="700" spc="30" dirty="0">
                <a:latin typeface="Microsoft Sans Serif"/>
                <a:cs typeface="Microsoft Sans Serif"/>
              </a:rPr>
              <a:t>equipo </a:t>
            </a:r>
            <a:r>
              <a:rPr sz="700" spc="20" dirty="0">
                <a:latin typeface="Microsoft Sans Serif"/>
                <a:cs typeface="Microsoft Sans Serif"/>
              </a:rPr>
              <a:t>de protección. </a:t>
            </a:r>
            <a:r>
              <a:rPr sz="700" spc="5" dirty="0">
                <a:latin typeface="Microsoft Sans Serif"/>
                <a:cs typeface="Microsoft Sans Serif"/>
              </a:rPr>
              <a:t>Consiste </a:t>
            </a:r>
            <a:r>
              <a:rPr sz="700" spc="20" dirty="0">
                <a:latin typeface="Microsoft Sans Serif"/>
                <a:cs typeface="Microsoft Sans Serif"/>
              </a:rPr>
              <a:t>en </a:t>
            </a:r>
            <a:r>
              <a:rPr sz="700" spc="30" dirty="0">
                <a:latin typeface="Microsoft Sans Serif"/>
                <a:cs typeface="Microsoft Sans Serif"/>
              </a:rPr>
              <a:t>una </a:t>
            </a:r>
            <a:r>
              <a:rPr sz="700" spc="25" dirty="0">
                <a:latin typeface="Microsoft Sans Serif"/>
                <a:cs typeface="Microsoft Sans Serif"/>
              </a:rPr>
              <a:t>retransmisión retardada para </a:t>
            </a:r>
            <a:r>
              <a:rPr sz="700" spc="30" dirty="0">
                <a:latin typeface="Microsoft Sans Serif"/>
                <a:cs typeface="Microsoft Sans Serif"/>
              </a:rPr>
              <a:t> </a:t>
            </a:r>
            <a:r>
              <a:rPr sz="700" spc="25" dirty="0">
                <a:latin typeface="Microsoft Sans Serif"/>
                <a:cs typeface="Microsoft Sans Serif"/>
              </a:rPr>
              <a:t>detectar </a:t>
            </a:r>
            <a:r>
              <a:rPr sz="700" spc="10" dirty="0">
                <a:latin typeface="Microsoft Sans Serif"/>
                <a:cs typeface="Microsoft Sans Serif"/>
              </a:rPr>
              <a:t>fallas </a:t>
            </a:r>
            <a:r>
              <a:rPr sz="700" spc="20" dirty="0">
                <a:latin typeface="Microsoft Sans Serif"/>
                <a:cs typeface="Microsoft Sans Serif"/>
              </a:rPr>
              <a:t>de </a:t>
            </a:r>
            <a:r>
              <a:rPr sz="700" spc="10" dirty="0">
                <a:latin typeface="Microsoft Sans Serif"/>
                <a:cs typeface="Microsoft Sans Serif"/>
              </a:rPr>
              <a:t>fase </a:t>
            </a:r>
            <a:r>
              <a:rPr sz="700" spc="5" dirty="0">
                <a:latin typeface="Microsoft Sans Serif"/>
                <a:cs typeface="Microsoft Sans Serif"/>
              </a:rPr>
              <a:t>y </a:t>
            </a:r>
            <a:r>
              <a:rPr sz="700" spc="30" dirty="0">
                <a:latin typeface="Microsoft Sans Serif"/>
                <a:cs typeface="Microsoft Sans Serif"/>
              </a:rPr>
              <a:t>tierra </a:t>
            </a:r>
            <a:r>
              <a:rPr sz="700" spc="20" dirty="0">
                <a:latin typeface="Microsoft Sans Serif"/>
                <a:cs typeface="Microsoft Sans Serif"/>
              </a:rPr>
              <a:t>externas </a:t>
            </a:r>
            <a:r>
              <a:rPr sz="700" dirty="0">
                <a:latin typeface="Microsoft Sans Serif"/>
                <a:cs typeface="Microsoft Sans Serif"/>
              </a:rPr>
              <a:t>a </a:t>
            </a:r>
            <a:r>
              <a:rPr sz="700" spc="10" dirty="0">
                <a:latin typeface="Microsoft Sans Serif"/>
                <a:cs typeface="Microsoft Sans Serif"/>
              </a:rPr>
              <a:t>la </a:t>
            </a:r>
            <a:r>
              <a:rPr sz="700" spc="15" dirty="0">
                <a:latin typeface="Microsoft Sans Serif"/>
                <a:cs typeface="Microsoft Sans Serif"/>
              </a:rPr>
              <a:t>zona </a:t>
            </a:r>
            <a:r>
              <a:rPr sz="700" spc="20" dirty="0">
                <a:latin typeface="Microsoft Sans Serif"/>
                <a:cs typeface="Microsoft Sans Serif"/>
              </a:rPr>
              <a:t>de </a:t>
            </a:r>
            <a:r>
              <a:rPr sz="700" spc="25" dirty="0">
                <a:latin typeface="Microsoft Sans Serif"/>
                <a:cs typeface="Microsoft Sans Serif"/>
              </a:rPr>
              <a:t>protección </a:t>
            </a:r>
            <a:r>
              <a:rPr sz="700" spc="20" dirty="0">
                <a:latin typeface="Microsoft Sans Serif"/>
                <a:cs typeface="Microsoft Sans Serif"/>
              </a:rPr>
              <a:t>del </a:t>
            </a:r>
            <a:r>
              <a:rPr sz="700" spc="25" dirty="0">
                <a:latin typeface="Microsoft Sans Serif"/>
                <a:cs typeface="Microsoft Sans Serif"/>
              </a:rPr>
              <a:t> generador.</a:t>
            </a:r>
            <a:r>
              <a:rPr sz="700" dirty="0">
                <a:latin typeface="Microsoft Sans Serif"/>
                <a:cs typeface="Microsoft Sans Serif"/>
              </a:rPr>
              <a:t> </a:t>
            </a:r>
            <a:r>
              <a:rPr sz="700" spc="-10" dirty="0">
                <a:latin typeface="Microsoft Sans Serif"/>
                <a:cs typeface="Microsoft Sans Serif"/>
              </a:rPr>
              <a:t>Esta</a:t>
            </a:r>
            <a:r>
              <a:rPr sz="700" dirty="0">
                <a:latin typeface="Microsoft Sans Serif"/>
                <a:cs typeface="Microsoft Sans Serif"/>
              </a:rPr>
              <a:t> </a:t>
            </a:r>
            <a:r>
              <a:rPr sz="700" spc="5" dirty="0">
                <a:latin typeface="Microsoft Sans Serif"/>
                <a:cs typeface="Microsoft Sans Serif"/>
              </a:rPr>
              <a:t>sección</a:t>
            </a:r>
            <a:r>
              <a:rPr sz="700" dirty="0">
                <a:latin typeface="Microsoft Sans Serif"/>
                <a:cs typeface="Microsoft Sans Serif"/>
              </a:rPr>
              <a:t> </a:t>
            </a:r>
            <a:r>
              <a:rPr sz="700" spc="20" dirty="0">
                <a:latin typeface="Microsoft Sans Serif"/>
                <a:cs typeface="Microsoft Sans Serif"/>
              </a:rPr>
              <a:t>del</a:t>
            </a:r>
            <a:r>
              <a:rPr sz="700" dirty="0">
                <a:latin typeface="Microsoft Sans Serif"/>
                <a:cs typeface="Microsoft Sans Serif"/>
              </a:rPr>
              <a:t> </a:t>
            </a:r>
            <a:r>
              <a:rPr sz="700" spc="35" dirty="0">
                <a:latin typeface="Microsoft Sans Serif"/>
                <a:cs typeface="Microsoft Sans Serif"/>
              </a:rPr>
              <a:t>tutorial</a:t>
            </a:r>
            <a:r>
              <a:rPr sz="700" dirty="0">
                <a:latin typeface="Microsoft Sans Serif"/>
                <a:cs typeface="Microsoft Sans Serif"/>
              </a:rPr>
              <a:t> </a:t>
            </a:r>
            <a:r>
              <a:rPr sz="700" spc="25" dirty="0">
                <a:latin typeface="Microsoft Sans Serif"/>
                <a:cs typeface="Microsoft Sans Serif"/>
              </a:rPr>
              <a:t>cubre</a:t>
            </a:r>
            <a:r>
              <a:rPr sz="700" spc="5" dirty="0">
                <a:latin typeface="Microsoft Sans Serif"/>
                <a:cs typeface="Microsoft Sans Serif"/>
              </a:rPr>
              <a:t> </a:t>
            </a:r>
            <a:r>
              <a:rPr sz="700" spc="10" dirty="0">
                <a:latin typeface="Microsoft Sans Serif"/>
                <a:cs typeface="Microsoft Sans Serif"/>
              </a:rPr>
              <a:t>los</a:t>
            </a:r>
            <a:r>
              <a:rPr sz="700" dirty="0">
                <a:latin typeface="Microsoft Sans Serif"/>
                <a:cs typeface="Microsoft Sans Serif"/>
              </a:rPr>
              <a:t> </a:t>
            </a:r>
            <a:r>
              <a:rPr sz="700" spc="25" dirty="0">
                <a:latin typeface="Microsoft Sans Serif"/>
                <a:cs typeface="Microsoft Sans Serif"/>
              </a:rPr>
              <a:t>tipos</a:t>
            </a:r>
            <a:r>
              <a:rPr sz="700" dirty="0">
                <a:latin typeface="Microsoft Sans Serif"/>
                <a:cs typeface="Microsoft Sans Serif"/>
              </a:rPr>
              <a:t> </a:t>
            </a:r>
            <a:r>
              <a:rPr sz="700" spc="5" dirty="0">
                <a:latin typeface="Microsoft Sans Serif"/>
                <a:cs typeface="Microsoft Sans Serif"/>
              </a:rPr>
              <a:t>básicos</a:t>
            </a:r>
            <a:r>
              <a:rPr sz="700" dirty="0">
                <a:latin typeface="Microsoft Sans Serif"/>
                <a:cs typeface="Microsoft Sans Serif"/>
              </a:rPr>
              <a:t> </a:t>
            </a:r>
            <a:r>
              <a:rPr sz="700" spc="20" dirty="0">
                <a:latin typeface="Microsoft Sans Serif"/>
                <a:cs typeface="Microsoft Sans Serif"/>
              </a:rPr>
              <a:t>de</a:t>
            </a:r>
            <a:r>
              <a:rPr sz="700" dirty="0">
                <a:latin typeface="Microsoft Sans Serif"/>
                <a:cs typeface="Microsoft Sans Serif"/>
              </a:rPr>
              <a:t> </a:t>
            </a:r>
            <a:r>
              <a:rPr sz="700" spc="25" dirty="0">
                <a:latin typeface="Microsoft Sans Serif"/>
                <a:cs typeface="Microsoft Sans Serif"/>
              </a:rPr>
              <a:t>protección</a:t>
            </a:r>
            <a:r>
              <a:rPr sz="700" spc="5" dirty="0">
                <a:latin typeface="Microsoft Sans Serif"/>
                <a:cs typeface="Microsoft Sans Serif"/>
              </a:rPr>
              <a:t> </a:t>
            </a:r>
            <a:r>
              <a:rPr sz="700" spc="20" dirty="0">
                <a:latin typeface="Microsoft Sans Serif"/>
                <a:cs typeface="Microsoft Sans Serif"/>
              </a:rPr>
              <a:t>de </a:t>
            </a:r>
            <a:r>
              <a:rPr sz="700" spc="-175" dirty="0">
                <a:latin typeface="Microsoft Sans Serif"/>
                <a:cs typeface="Microsoft Sans Serif"/>
              </a:rPr>
              <a:t> </a:t>
            </a:r>
            <a:r>
              <a:rPr sz="700" spc="20" dirty="0">
                <a:latin typeface="Microsoft Sans Serif"/>
                <a:cs typeface="Microsoft Sans Serif"/>
              </a:rPr>
              <a:t>respaldo</a:t>
            </a:r>
            <a:r>
              <a:rPr sz="700" spc="-5" dirty="0">
                <a:latin typeface="Microsoft Sans Serif"/>
                <a:cs typeface="Microsoft Sans Serif"/>
              </a:rPr>
              <a:t> </a:t>
            </a:r>
            <a:r>
              <a:rPr sz="700" spc="20" dirty="0">
                <a:latin typeface="Microsoft Sans Serif"/>
                <a:cs typeface="Microsoft Sans Serif"/>
              </a:rPr>
              <a:t>del</a:t>
            </a:r>
            <a:r>
              <a:rPr sz="700" spc="-5" dirty="0">
                <a:latin typeface="Microsoft Sans Serif"/>
                <a:cs typeface="Microsoft Sans Serif"/>
              </a:rPr>
              <a:t> </a:t>
            </a:r>
            <a:r>
              <a:rPr sz="700" spc="15" dirty="0">
                <a:latin typeface="Microsoft Sans Serif"/>
                <a:cs typeface="Microsoft Sans Serif"/>
              </a:rPr>
              <a:t>sistema</a:t>
            </a:r>
            <a:r>
              <a:rPr sz="700" spc="-5" dirty="0">
                <a:latin typeface="Microsoft Sans Serif"/>
                <a:cs typeface="Microsoft Sans Serif"/>
              </a:rPr>
              <a:t> </a:t>
            </a:r>
            <a:r>
              <a:rPr sz="700" spc="30" dirty="0">
                <a:latin typeface="Microsoft Sans Serif"/>
                <a:cs typeface="Microsoft Sans Serif"/>
              </a:rPr>
              <a:t>que</a:t>
            </a:r>
            <a:r>
              <a:rPr sz="700" spc="-5" dirty="0">
                <a:latin typeface="Microsoft Sans Serif"/>
                <a:cs typeface="Microsoft Sans Serif"/>
              </a:rPr>
              <a:t> se </a:t>
            </a:r>
            <a:r>
              <a:rPr sz="700" spc="15" dirty="0">
                <a:latin typeface="Microsoft Sans Serif"/>
                <a:cs typeface="Microsoft Sans Serif"/>
              </a:rPr>
              <a:t>usan</a:t>
            </a:r>
            <a:r>
              <a:rPr sz="700" spc="-5" dirty="0">
                <a:latin typeface="Microsoft Sans Serif"/>
                <a:cs typeface="Microsoft Sans Serif"/>
              </a:rPr>
              <a:t> </a:t>
            </a:r>
            <a:r>
              <a:rPr sz="700" spc="30" dirty="0">
                <a:latin typeface="Microsoft Sans Serif"/>
                <a:cs typeface="Microsoft Sans Serif"/>
              </a:rPr>
              <a:t>ampliamente</a:t>
            </a:r>
            <a:r>
              <a:rPr sz="700" spc="-5" dirty="0">
                <a:latin typeface="Microsoft Sans Serif"/>
                <a:cs typeface="Microsoft Sans Serif"/>
              </a:rPr>
              <a:t> </a:t>
            </a:r>
            <a:r>
              <a:rPr sz="700" spc="25" dirty="0">
                <a:latin typeface="Microsoft Sans Serif"/>
                <a:cs typeface="Microsoft Sans Serif"/>
              </a:rPr>
              <a:t>para</a:t>
            </a:r>
            <a:r>
              <a:rPr sz="700" dirty="0">
                <a:latin typeface="Microsoft Sans Serif"/>
                <a:cs typeface="Microsoft Sans Serif"/>
              </a:rPr>
              <a:t> </a:t>
            </a:r>
            <a:r>
              <a:rPr sz="700" spc="25" dirty="0">
                <a:latin typeface="Microsoft Sans Serif"/>
                <a:cs typeface="Microsoft Sans Serif"/>
              </a:rPr>
              <a:t>generadores</a:t>
            </a:r>
            <a:r>
              <a:rPr sz="700" spc="-5" dirty="0">
                <a:latin typeface="Microsoft Sans Serif"/>
                <a:cs typeface="Microsoft Sans Serif"/>
              </a:rPr>
              <a:t> </a:t>
            </a:r>
            <a:r>
              <a:rPr sz="700" spc="20" dirty="0">
                <a:latin typeface="Microsoft Sans Serif"/>
                <a:cs typeface="Microsoft Sans Serif"/>
              </a:rPr>
              <a:t>síncronos </a:t>
            </a:r>
            <a:r>
              <a:rPr sz="700" spc="-175" dirty="0">
                <a:latin typeface="Microsoft Sans Serif"/>
                <a:cs typeface="Microsoft Sans Serif"/>
              </a:rPr>
              <a:t> </a:t>
            </a:r>
            <a:r>
              <a:rPr sz="700" spc="5" dirty="0">
                <a:latin typeface="Microsoft Sans Serif"/>
                <a:cs typeface="Microsoft Sans Serif"/>
              </a:rPr>
              <a:t>y </a:t>
            </a:r>
            <a:r>
              <a:rPr sz="700" spc="10" dirty="0">
                <a:latin typeface="Microsoft Sans Serif"/>
                <a:cs typeface="Microsoft Sans Serif"/>
              </a:rPr>
              <a:t>analiza los </a:t>
            </a:r>
            <a:r>
              <a:rPr sz="700" spc="25" dirty="0">
                <a:latin typeface="Microsoft Sans Serif"/>
                <a:cs typeface="Microsoft Sans Serif"/>
              </a:rPr>
              <a:t>tipos </a:t>
            </a:r>
            <a:r>
              <a:rPr sz="700" spc="20" dirty="0">
                <a:latin typeface="Microsoft Sans Serif"/>
                <a:cs typeface="Microsoft Sans Serif"/>
              </a:rPr>
              <a:t>de </a:t>
            </a:r>
            <a:r>
              <a:rPr sz="700" spc="10" dirty="0">
                <a:latin typeface="Microsoft Sans Serif"/>
                <a:cs typeface="Microsoft Sans Serif"/>
              </a:rPr>
              <a:t>relés </a:t>
            </a:r>
            <a:r>
              <a:rPr sz="700" spc="20" dirty="0">
                <a:latin typeface="Microsoft Sans Serif"/>
                <a:cs typeface="Microsoft Sans Serif"/>
              </a:rPr>
              <a:t>de </a:t>
            </a:r>
            <a:r>
              <a:rPr sz="700" spc="25" dirty="0">
                <a:latin typeface="Microsoft Sans Serif"/>
                <a:cs typeface="Microsoft Sans Serif"/>
              </a:rPr>
              <a:t>protección </a:t>
            </a:r>
            <a:r>
              <a:rPr sz="700" spc="15" dirty="0">
                <a:latin typeface="Microsoft Sans Serif"/>
                <a:cs typeface="Microsoft Sans Serif"/>
              </a:rPr>
              <a:t>utilizados, </a:t>
            </a:r>
            <a:r>
              <a:rPr sz="700" spc="10" dirty="0">
                <a:latin typeface="Microsoft Sans Serif"/>
                <a:cs typeface="Microsoft Sans Serif"/>
              </a:rPr>
              <a:t>su </a:t>
            </a:r>
            <a:r>
              <a:rPr sz="700" spc="30" dirty="0">
                <a:latin typeface="Microsoft Sans Serif"/>
                <a:cs typeface="Microsoft Sans Serif"/>
              </a:rPr>
              <a:t>propósito </a:t>
            </a:r>
            <a:r>
              <a:rPr sz="700" spc="5" dirty="0">
                <a:latin typeface="Microsoft Sans Serif"/>
                <a:cs typeface="Microsoft Sans Serif"/>
              </a:rPr>
              <a:t>y </a:t>
            </a:r>
            <a:r>
              <a:rPr sz="700" spc="10" dirty="0">
                <a:latin typeface="Microsoft Sans Serif"/>
                <a:cs typeface="Microsoft Sans Serif"/>
              </a:rPr>
              <a:t> </a:t>
            </a:r>
            <a:r>
              <a:rPr sz="700" spc="15" dirty="0">
                <a:latin typeface="Microsoft Sans Serif"/>
                <a:cs typeface="Microsoft Sans Serif"/>
              </a:rPr>
              <a:t>consideraciones</a:t>
            </a:r>
            <a:r>
              <a:rPr sz="700" dirty="0">
                <a:latin typeface="Microsoft Sans Serif"/>
                <a:cs typeface="Microsoft Sans Serif"/>
              </a:rPr>
              <a:t> </a:t>
            </a:r>
            <a:r>
              <a:rPr sz="700" spc="20" dirty="0">
                <a:latin typeface="Microsoft Sans Serif"/>
                <a:cs typeface="Microsoft Sans Serif"/>
              </a:rPr>
              <a:t>de</a:t>
            </a:r>
            <a:r>
              <a:rPr sz="700" spc="5" dirty="0">
                <a:latin typeface="Microsoft Sans Serif"/>
                <a:cs typeface="Microsoft Sans Serif"/>
              </a:rPr>
              <a:t> </a:t>
            </a:r>
            <a:r>
              <a:rPr sz="700" spc="25" dirty="0">
                <a:latin typeface="Microsoft Sans Serif"/>
                <a:cs typeface="Microsoft Sans Serif"/>
              </a:rPr>
              <a:t>configuración,</a:t>
            </a:r>
            <a:r>
              <a:rPr sz="700" dirty="0">
                <a:latin typeface="Microsoft Sans Serif"/>
                <a:cs typeface="Microsoft Sans Serif"/>
              </a:rPr>
              <a:t> así</a:t>
            </a:r>
            <a:r>
              <a:rPr sz="700" spc="5" dirty="0">
                <a:latin typeface="Microsoft Sans Serif"/>
                <a:cs typeface="Microsoft Sans Serif"/>
              </a:rPr>
              <a:t> </a:t>
            </a:r>
            <a:r>
              <a:rPr sz="700" spc="30" dirty="0">
                <a:latin typeface="Microsoft Sans Serif"/>
                <a:cs typeface="Microsoft Sans Serif"/>
              </a:rPr>
              <a:t>como</a:t>
            </a:r>
            <a:r>
              <a:rPr sz="700" dirty="0">
                <a:latin typeface="Microsoft Sans Serif"/>
                <a:cs typeface="Microsoft Sans Serif"/>
              </a:rPr>
              <a:t> las</a:t>
            </a:r>
            <a:r>
              <a:rPr sz="700" spc="5" dirty="0">
                <a:latin typeface="Microsoft Sans Serif"/>
                <a:cs typeface="Microsoft Sans Serif"/>
              </a:rPr>
              <a:t> consecuencias</a:t>
            </a:r>
            <a:r>
              <a:rPr sz="700" dirty="0">
                <a:latin typeface="Microsoft Sans Serif"/>
                <a:cs typeface="Microsoft Sans Serif"/>
              </a:rPr>
              <a:t> </a:t>
            </a:r>
            <a:r>
              <a:rPr sz="700" spc="20" dirty="0">
                <a:latin typeface="Microsoft Sans Serif"/>
                <a:cs typeface="Microsoft Sans Serif"/>
              </a:rPr>
              <a:t>de</a:t>
            </a:r>
            <a:r>
              <a:rPr sz="700" spc="5" dirty="0">
                <a:latin typeface="Microsoft Sans Serif"/>
                <a:cs typeface="Microsoft Sans Serif"/>
              </a:rPr>
              <a:t> </a:t>
            </a:r>
            <a:r>
              <a:rPr sz="700" spc="35" dirty="0">
                <a:latin typeface="Microsoft Sans Serif"/>
                <a:cs typeface="Microsoft Sans Serif"/>
              </a:rPr>
              <a:t>no</a:t>
            </a:r>
            <a:r>
              <a:rPr sz="700" dirty="0">
                <a:latin typeface="Microsoft Sans Serif"/>
                <a:cs typeface="Microsoft Sans Serif"/>
              </a:rPr>
              <a:t> </a:t>
            </a:r>
            <a:r>
              <a:rPr sz="700" spc="20" dirty="0">
                <a:latin typeface="Microsoft Sans Serif"/>
                <a:cs typeface="Microsoft Sans Serif"/>
              </a:rPr>
              <a:t>instalar </a:t>
            </a:r>
            <a:r>
              <a:rPr sz="700" spc="-170" dirty="0">
                <a:latin typeface="Microsoft Sans Serif"/>
                <a:cs typeface="Microsoft Sans Serif"/>
              </a:rPr>
              <a:t> </a:t>
            </a:r>
            <a:r>
              <a:rPr sz="700" spc="25" dirty="0">
                <a:latin typeface="Microsoft Sans Serif"/>
                <a:cs typeface="Microsoft Sans Serif"/>
              </a:rPr>
              <a:t>protección</a:t>
            </a:r>
            <a:r>
              <a:rPr sz="700" spc="-10" dirty="0">
                <a:latin typeface="Microsoft Sans Serif"/>
                <a:cs typeface="Microsoft Sans Serif"/>
              </a:rPr>
              <a:t> </a:t>
            </a:r>
            <a:r>
              <a:rPr sz="700" spc="20" dirty="0">
                <a:latin typeface="Microsoft Sans Serif"/>
                <a:cs typeface="Microsoft Sans Serif"/>
              </a:rPr>
              <a:t>de</a:t>
            </a:r>
            <a:r>
              <a:rPr sz="700" spc="-5" dirty="0">
                <a:latin typeface="Microsoft Sans Serif"/>
                <a:cs typeface="Microsoft Sans Serif"/>
              </a:rPr>
              <a:t> </a:t>
            </a:r>
            <a:r>
              <a:rPr sz="700" spc="20" dirty="0">
                <a:latin typeface="Microsoft Sans Serif"/>
                <a:cs typeface="Microsoft Sans Serif"/>
              </a:rPr>
              <a:t>respaldo.</a:t>
            </a:r>
            <a:endParaRPr sz="700">
              <a:latin typeface="Microsoft Sans Serif"/>
              <a:cs typeface="Microsoft Sans Serif"/>
            </a:endParaRPr>
          </a:p>
        </p:txBody>
      </p:sp>
      <p:sp>
        <p:nvSpPr>
          <p:cNvPr id="157" name="object 157"/>
          <p:cNvSpPr txBox="1"/>
          <p:nvPr/>
        </p:nvSpPr>
        <p:spPr>
          <a:xfrm>
            <a:off x="1415217" y="3211075"/>
            <a:ext cx="7419329" cy="1557991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R="66675" algn="ctr">
              <a:lnSpc>
                <a:spcPct val="100000"/>
              </a:lnSpc>
              <a:spcBef>
                <a:spcPts val="100"/>
              </a:spcBef>
            </a:pPr>
            <a:r>
              <a:rPr sz="800" spc="20" dirty="0">
                <a:latin typeface="Microsoft Sans Serif"/>
                <a:cs typeface="Microsoft Sans Serif"/>
              </a:rPr>
              <a:t>yo</a:t>
            </a:r>
            <a:r>
              <a:rPr sz="800" spc="-20" dirty="0">
                <a:latin typeface="Microsoft Sans Serif"/>
                <a:cs typeface="Microsoft Sans Serif"/>
              </a:rPr>
              <a:t> </a:t>
            </a:r>
            <a:r>
              <a:rPr sz="800" spc="-10" dirty="0">
                <a:latin typeface="Microsoft Sans Serif"/>
                <a:cs typeface="Microsoft Sans Serif"/>
              </a:rPr>
              <a:t>yo</a:t>
            </a:r>
            <a:r>
              <a:rPr sz="650" spc="-10" dirty="0">
                <a:latin typeface="Microsoft Sans Serif"/>
                <a:cs typeface="Microsoft Sans Serif"/>
              </a:rPr>
              <a:t>NTRODUCCIÓN</a:t>
            </a:r>
            <a:endParaRPr sz="650">
              <a:latin typeface="Microsoft Sans Serif"/>
              <a:cs typeface="Microsoft Sans Serif"/>
            </a:endParaRPr>
          </a:p>
          <a:p>
            <a:pPr marL="12700" marR="5080" indent="154940">
              <a:lnSpc>
                <a:spcPct val="143000"/>
              </a:lnSpc>
              <a:spcBef>
                <a:spcPts val="315"/>
              </a:spcBef>
            </a:pPr>
            <a:r>
              <a:rPr sz="700" spc="-10" dirty="0">
                <a:latin typeface="Microsoft Sans Serif"/>
                <a:cs typeface="Microsoft Sans Serif"/>
              </a:rPr>
              <a:t>La </a:t>
            </a:r>
            <a:r>
              <a:rPr sz="700" spc="25" dirty="0">
                <a:latin typeface="Microsoft Sans Serif"/>
                <a:cs typeface="Microsoft Sans Serif"/>
              </a:rPr>
              <a:t>protección </a:t>
            </a:r>
            <a:r>
              <a:rPr sz="700" spc="20" dirty="0">
                <a:latin typeface="Microsoft Sans Serif"/>
                <a:cs typeface="Microsoft Sans Serif"/>
              </a:rPr>
              <a:t>de respaldo del </a:t>
            </a:r>
            <a:r>
              <a:rPr sz="700" spc="15" dirty="0">
                <a:latin typeface="Microsoft Sans Serif"/>
                <a:cs typeface="Microsoft Sans Serif"/>
              </a:rPr>
              <a:t>sistema </a:t>
            </a:r>
            <a:r>
              <a:rPr sz="700" spc="25" dirty="0">
                <a:latin typeface="Microsoft Sans Serif"/>
                <a:cs typeface="Microsoft Sans Serif"/>
              </a:rPr>
              <a:t>para generadores </a:t>
            </a:r>
            <a:r>
              <a:rPr sz="700" spc="10" dirty="0">
                <a:latin typeface="Microsoft Sans Serif"/>
                <a:cs typeface="Microsoft Sans Serif"/>
              </a:rPr>
              <a:t>consiste </a:t>
            </a:r>
            <a:r>
              <a:rPr sz="700" spc="20" dirty="0">
                <a:latin typeface="Microsoft Sans Serif"/>
                <a:cs typeface="Microsoft Sans Serif"/>
              </a:rPr>
              <a:t>en </a:t>
            </a:r>
            <a:r>
              <a:rPr sz="700" spc="25" dirty="0">
                <a:latin typeface="Microsoft Sans Serif"/>
                <a:cs typeface="Microsoft Sans Serif"/>
              </a:rPr>
              <a:t> protección</a:t>
            </a:r>
            <a:r>
              <a:rPr sz="700" dirty="0">
                <a:latin typeface="Microsoft Sans Serif"/>
                <a:cs typeface="Microsoft Sans Serif"/>
              </a:rPr>
              <a:t> </a:t>
            </a:r>
            <a:r>
              <a:rPr sz="700" spc="25" dirty="0">
                <a:latin typeface="Microsoft Sans Serif"/>
                <a:cs typeface="Microsoft Sans Serif"/>
              </a:rPr>
              <a:t>retardada</a:t>
            </a:r>
            <a:r>
              <a:rPr sz="700" dirty="0">
                <a:latin typeface="Microsoft Sans Serif"/>
                <a:cs typeface="Microsoft Sans Serif"/>
              </a:rPr>
              <a:t> </a:t>
            </a:r>
            <a:r>
              <a:rPr sz="700" spc="25" dirty="0">
                <a:latin typeface="Microsoft Sans Serif"/>
                <a:cs typeface="Microsoft Sans Serif"/>
              </a:rPr>
              <a:t>para</a:t>
            </a:r>
            <a:r>
              <a:rPr sz="700" spc="5" dirty="0">
                <a:latin typeface="Microsoft Sans Serif"/>
                <a:cs typeface="Microsoft Sans Serif"/>
              </a:rPr>
              <a:t> </a:t>
            </a:r>
            <a:r>
              <a:rPr sz="700" spc="15" dirty="0">
                <a:latin typeface="Microsoft Sans Serif"/>
                <a:cs typeface="Microsoft Sans Serif"/>
              </a:rPr>
              <a:t>condiciones</a:t>
            </a:r>
            <a:r>
              <a:rPr sz="700" dirty="0">
                <a:latin typeface="Microsoft Sans Serif"/>
                <a:cs typeface="Microsoft Sans Serif"/>
              </a:rPr>
              <a:t> </a:t>
            </a:r>
            <a:r>
              <a:rPr sz="700" spc="20" dirty="0">
                <a:latin typeface="Microsoft Sans Serif"/>
                <a:cs typeface="Microsoft Sans Serif"/>
              </a:rPr>
              <a:t>de</a:t>
            </a:r>
            <a:r>
              <a:rPr sz="700" dirty="0">
                <a:latin typeface="Microsoft Sans Serif"/>
                <a:cs typeface="Microsoft Sans Serif"/>
              </a:rPr>
              <a:t> </a:t>
            </a:r>
            <a:r>
              <a:rPr sz="700" spc="15" dirty="0">
                <a:latin typeface="Microsoft Sans Serif"/>
                <a:cs typeface="Microsoft Sans Serif"/>
              </a:rPr>
              <a:t>falla</a:t>
            </a:r>
            <a:r>
              <a:rPr sz="700" spc="5" dirty="0">
                <a:latin typeface="Microsoft Sans Serif"/>
                <a:cs typeface="Microsoft Sans Serif"/>
              </a:rPr>
              <a:t> </a:t>
            </a:r>
            <a:r>
              <a:rPr sz="700" spc="10" dirty="0">
                <a:latin typeface="Microsoft Sans Serif"/>
                <a:cs typeface="Microsoft Sans Serif"/>
              </a:rPr>
              <a:t>fase</a:t>
            </a:r>
            <a:r>
              <a:rPr sz="700" dirty="0">
                <a:latin typeface="Microsoft Sans Serif"/>
                <a:cs typeface="Microsoft Sans Serif"/>
              </a:rPr>
              <a:t> a</a:t>
            </a:r>
            <a:r>
              <a:rPr sz="700" spc="5" dirty="0">
                <a:latin typeface="Microsoft Sans Serif"/>
                <a:cs typeface="Microsoft Sans Serif"/>
              </a:rPr>
              <a:t> </a:t>
            </a:r>
            <a:r>
              <a:rPr sz="700" spc="30" dirty="0">
                <a:latin typeface="Microsoft Sans Serif"/>
                <a:cs typeface="Microsoft Sans Serif"/>
              </a:rPr>
              <a:t>tierra</a:t>
            </a:r>
            <a:r>
              <a:rPr sz="700" dirty="0">
                <a:latin typeface="Microsoft Sans Serif"/>
                <a:cs typeface="Microsoft Sans Serif"/>
              </a:rPr>
              <a:t> </a:t>
            </a:r>
            <a:r>
              <a:rPr sz="700" spc="5" dirty="0">
                <a:latin typeface="Microsoft Sans Serif"/>
                <a:cs typeface="Microsoft Sans Serif"/>
              </a:rPr>
              <a:t>y</a:t>
            </a:r>
            <a:r>
              <a:rPr sz="700" dirty="0">
                <a:latin typeface="Microsoft Sans Serif"/>
                <a:cs typeface="Microsoft Sans Serif"/>
              </a:rPr>
              <a:t> </a:t>
            </a:r>
            <a:r>
              <a:rPr sz="700" spc="20" dirty="0">
                <a:latin typeface="Microsoft Sans Serif"/>
                <a:cs typeface="Microsoft Sans Serif"/>
              </a:rPr>
              <a:t>multifásica.</a:t>
            </a:r>
            <a:r>
              <a:rPr sz="700" spc="5" dirty="0">
                <a:latin typeface="Microsoft Sans Serif"/>
                <a:cs typeface="Microsoft Sans Serif"/>
              </a:rPr>
              <a:t> </a:t>
            </a:r>
            <a:r>
              <a:rPr sz="700" spc="-5" dirty="0">
                <a:latin typeface="Microsoft Sans Serif"/>
                <a:cs typeface="Microsoft Sans Serif"/>
              </a:rPr>
              <a:t>Los </a:t>
            </a:r>
            <a:r>
              <a:rPr sz="700" spc="-170" dirty="0">
                <a:latin typeface="Microsoft Sans Serif"/>
                <a:cs typeface="Microsoft Sans Serif"/>
              </a:rPr>
              <a:t> </a:t>
            </a:r>
            <a:r>
              <a:rPr sz="700" spc="15" dirty="0">
                <a:latin typeface="Microsoft Sans Serif"/>
                <a:cs typeface="Microsoft Sans Serif"/>
              </a:rPr>
              <a:t>esquemas </a:t>
            </a:r>
            <a:r>
              <a:rPr sz="700" spc="20" dirty="0">
                <a:latin typeface="Microsoft Sans Serif"/>
                <a:cs typeface="Microsoft Sans Serif"/>
              </a:rPr>
              <a:t>de </a:t>
            </a:r>
            <a:r>
              <a:rPr sz="700" spc="25" dirty="0">
                <a:latin typeface="Microsoft Sans Serif"/>
                <a:cs typeface="Microsoft Sans Serif"/>
              </a:rPr>
              <a:t>protección </a:t>
            </a:r>
            <a:r>
              <a:rPr sz="700" spc="20" dirty="0">
                <a:latin typeface="Microsoft Sans Serif"/>
                <a:cs typeface="Microsoft Sans Serif"/>
              </a:rPr>
              <a:t>del </a:t>
            </a:r>
            <a:r>
              <a:rPr sz="700" spc="30" dirty="0">
                <a:latin typeface="Microsoft Sans Serif"/>
                <a:cs typeface="Microsoft Sans Serif"/>
              </a:rPr>
              <a:t>generador </a:t>
            </a:r>
            <a:r>
              <a:rPr sz="700" spc="20" dirty="0">
                <a:latin typeface="Microsoft Sans Serif"/>
                <a:cs typeface="Microsoft Sans Serif"/>
              </a:rPr>
              <a:t>de respaldo </a:t>
            </a:r>
            <a:r>
              <a:rPr sz="700" spc="35" dirty="0">
                <a:latin typeface="Microsoft Sans Serif"/>
                <a:cs typeface="Microsoft Sans Serif"/>
              </a:rPr>
              <a:t>protegen </a:t>
            </a:r>
            <a:r>
              <a:rPr sz="700" spc="30" dirty="0">
                <a:latin typeface="Microsoft Sans Serif"/>
                <a:cs typeface="Microsoft Sans Serif"/>
              </a:rPr>
              <a:t>contra </a:t>
            </a:r>
            <a:r>
              <a:rPr sz="700" spc="10" dirty="0">
                <a:latin typeface="Microsoft Sans Serif"/>
                <a:cs typeface="Microsoft Sans Serif"/>
              </a:rPr>
              <a:t>fallas </a:t>
            </a:r>
            <a:r>
              <a:rPr sz="700" spc="15" dirty="0">
                <a:latin typeface="Microsoft Sans Serif"/>
                <a:cs typeface="Microsoft Sans Serif"/>
              </a:rPr>
              <a:t> </a:t>
            </a:r>
            <a:r>
              <a:rPr sz="700" spc="20" dirty="0">
                <a:latin typeface="Microsoft Sans Serif"/>
                <a:cs typeface="Microsoft Sans Serif"/>
              </a:rPr>
              <a:t>de </a:t>
            </a:r>
            <a:r>
              <a:rPr sz="700" spc="10" dirty="0">
                <a:latin typeface="Microsoft Sans Serif"/>
                <a:cs typeface="Microsoft Sans Serif"/>
              </a:rPr>
              <a:t>los relés </a:t>
            </a:r>
            <a:r>
              <a:rPr sz="700" spc="20" dirty="0">
                <a:latin typeface="Microsoft Sans Serif"/>
                <a:cs typeface="Microsoft Sans Serif"/>
              </a:rPr>
              <a:t>de </a:t>
            </a:r>
            <a:r>
              <a:rPr sz="700" spc="25" dirty="0">
                <a:latin typeface="Microsoft Sans Serif"/>
                <a:cs typeface="Microsoft Sans Serif"/>
              </a:rPr>
              <a:t>protección </a:t>
            </a:r>
            <a:r>
              <a:rPr sz="700" spc="20" dirty="0">
                <a:latin typeface="Microsoft Sans Serif"/>
                <a:cs typeface="Microsoft Sans Serif"/>
              </a:rPr>
              <a:t>del </a:t>
            </a:r>
            <a:r>
              <a:rPr sz="700" spc="15" dirty="0">
                <a:latin typeface="Microsoft Sans Serif"/>
                <a:cs typeface="Microsoft Sans Serif"/>
              </a:rPr>
              <a:t>sistema </a:t>
            </a:r>
            <a:r>
              <a:rPr sz="700" spc="5" dirty="0">
                <a:latin typeface="Microsoft Sans Serif"/>
                <a:cs typeface="Microsoft Sans Serif"/>
              </a:rPr>
              <a:t>y </a:t>
            </a:r>
            <a:r>
              <a:rPr sz="700" spc="10" dirty="0">
                <a:latin typeface="Microsoft Sans Serif"/>
                <a:cs typeface="Microsoft Sans Serif"/>
              </a:rPr>
              <a:t>fallas </a:t>
            </a:r>
            <a:r>
              <a:rPr sz="700" spc="25" dirty="0">
                <a:latin typeface="Microsoft Sans Serif"/>
                <a:cs typeface="Microsoft Sans Serif"/>
              </a:rPr>
              <a:t>prolongadas posteriores </a:t>
            </a:r>
            <a:r>
              <a:rPr sz="700" spc="20" dirty="0">
                <a:latin typeface="Microsoft Sans Serif"/>
                <a:cs typeface="Microsoft Sans Serif"/>
              </a:rPr>
              <a:t>del </a:t>
            </a:r>
            <a:r>
              <a:rPr sz="700" spc="25" dirty="0">
                <a:latin typeface="Microsoft Sans Serif"/>
                <a:cs typeface="Microsoft Sans Serif"/>
              </a:rPr>
              <a:t> </a:t>
            </a:r>
            <a:r>
              <a:rPr sz="700" spc="15" dirty="0">
                <a:latin typeface="Microsoft Sans Serif"/>
                <a:cs typeface="Microsoft Sans Serif"/>
              </a:rPr>
              <a:t>sistema </a:t>
            </a:r>
            <a:r>
              <a:rPr sz="700" spc="20" dirty="0">
                <a:latin typeface="Microsoft Sans Serif"/>
                <a:cs typeface="Microsoft Sans Serif"/>
              </a:rPr>
              <a:t>de eliminación. </a:t>
            </a:r>
            <a:r>
              <a:rPr sz="700" spc="-10" dirty="0">
                <a:latin typeface="Microsoft Sans Serif"/>
                <a:cs typeface="Microsoft Sans Serif"/>
              </a:rPr>
              <a:t>La </a:t>
            </a:r>
            <a:r>
              <a:rPr sz="700" spc="25" dirty="0">
                <a:latin typeface="Microsoft Sans Serif"/>
                <a:cs typeface="Microsoft Sans Serif"/>
              </a:rPr>
              <a:t>configuración </a:t>
            </a:r>
            <a:r>
              <a:rPr sz="700" spc="20" dirty="0">
                <a:latin typeface="Microsoft Sans Serif"/>
                <a:cs typeface="Microsoft Sans Serif"/>
              </a:rPr>
              <a:t>de </a:t>
            </a:r>
            <a:r>
              <a:rPr sz="700" spc="10" dirty="0">
                <a:latin typeface="Microsoft Sans Serif"/>
                <a:cs typeface="Microsoft Sans Serif"/>
              </a:rPr>
              <a:t>los relés </a:t>
            </a:r>
            <a:r>
              <a:rPr sz="700" spc="25" dirty="0">
                <a:latin typeface="Microsoft Sans Serif"/>
                <a:cs typeface="Microsoft Sans Serif"/>
              </a:rPr>
              <a:t>para </a:t>
            </a:r>
            <a:r>
              <a:rPr sz="700" spc="10" dirty="0">
                <a:latin typeface="Microsoft Sans Serif"/>
                <a:cs typeface="Microsoft Sans Serif"/>
              </a:rPr>
              <a:t>la </a:t>
            </a:r>
            <a:r>
              <a:rPr sz="700" spc="25" dirty="0">
                <a:latin typeface="Microsoft Sans Serif"/>
                <a:cs typeface="Microsoft Sans Serif"/>
              </a:rPr>
              <a:t>protección </a:t>
            </a:r>
            <a:r>
              <a:rPr sz="700" spc="20" dirty="0">
                <a:latin typeface="Microsoft Sans Serif"/>
                <a:cs typeface="Microsoft Sans Serif"/>
              </a:rPr>
              <a:t>de </a:t>
            </a:r>
            <a:r>
              <a:rPr sz="700" spc="25" dirty="0">
                <a:latin typeface="Microsoft Sans Serif"/>
                <a:cs typeface="Microsoft Sans Serif"/>
              </a:rPr>
              <a:t> </a:t>
            </a:r>
            <a:r>
              <a:rPr sz="700" spc="20" dirty="0">
                <a:latin typeface="Microsoft Sans Serif"/>
                <a:cs typeface="Microsoft Sans Serif"/>
              </a:rPr>
              <a:t>respaldo debe </a:t>
            </a:r>
            <a:r>
              <a:rPr sz="700" spc="15" dirty="0">
                <a:latin typeface="Microsoft Sans Serif"/>
                <a:cs typeface="Microsoft Sans Serif"/>
              </a:rPr>
              <a:t>ser </a:t>
            </a:r>
            <a:r>
              <a:rPr sz="700" spc="25" dirty="0">
                <a:latin typeface="Microsoft Sans Serif"/>
                <a:cs typeface="Microsoft Sans Serif"/>
              </a:rPr>
              <a:t>lo suficientemente </a:t>
            </a:r>
            <a:r>
              <a:rPr sz="700" spc="10" dirty="0">
                <a:latin typeface="Microsoft Sans Serif"/>
                <a:cs typeface="Microsoft Sans Serif"/>
              </a:rPr>
              <a:t>sensible </a:t>
            </a:r>
            <a:r>
              <a:rPr sz="700" spc="30" dirty="0">
                <a:latin typeface="Microsoft Sans Serif"/>
                <a:cs typeface="Microsoft Sans Serif"/>
              </a:rPr>
              <a:t>como </a:t>
            </a:r>
            <a:r>
              <a:rPr sz="700" spc="25" dirty="0">
                <a:latin typeface="Microsoft Sans Serif"/>
                <a:cs typeface="Microsoft Sans Serif"/>
              </a:rPr>
              <a:t>para detectar </a:t>
            </a:r>
            <a:r>
              <a:rPr sz="700" spc="30" dirty="0">
                <a:latin typeface="Microsoft Sans Serif"/>
                <a:cs typeface="Microsoft Sans Serif"/>
              </a:rPr>
              <a:t> </a:t>
            </a:r>
            <a:r>
              <a:rPr sz="700" spc="15" dirty="0">
                <a:latin typeface="Microsoft Sans Serif"/>
                <a:cs typeface="Microsoft Sans Serif"/>
              </a:rPr>
              <a:t>condiciones </a:t>
            </a:r>
            <a:r>
              <a:rPr sz="700" spc="20" dirty="0">
                <a:latin typeface="Microsoft Sans Serif"/>
                <a:cs typeface="Microsoft Sans Serif"/>
              </a:rPr>
              <a:t>de </a:t>
            </a:r>
            <a:r>
              <a:rPr sz="700" spc="15" dirty="0">
                <a:latin typeface="Microsoft Sans Serif"/>
                <a:cs typeface="Microsoft Sans Serif"/>
              </a:rPr>
              <a:t>baja </a:t>
            </a:r>
            <a:r>
              <a:rPr sz="700" spc="25" dirty="0">
                <a:latin typeface="Microsoft Sans Serif"/>
                <a:cs typeface="Microsoft Sans Serif"/>
              </a:rPr>
              <a:t>corriente </a:t>
            </a:r>
            <a:r>
              <a:rPr sz="700" spc="20" dirty="0">
                <a:latin typeface="Microsoft Sans Serif"/>
                <a:cs typeface="Microsoft Sans Serif"/>
              </a:rPr>
              <a:t>de </a:t>
            </a:r>
            <a:r>
              <a:rPr sz="700" spc="10" dirty="0">
                <a:latin typeface="Microsoft Sans Serif"/>
                <a:cs typeface="Microsoft Sans Serif"/>
              </a:rPr>
              <a:t>falla. </a:t>
            </a:r>
            <a:r>
              <a:rPr sz="700" spc="-10" dirty="0">
                <a:latin typeface="Microsoft Sans Serif"/>
                <a:cs typeface="Microsoft Sans Serif"/>
              </a:rPr>
              <a:t>La </a:t>
            </a:r>
            <a:r>
              <a:rPr sz="700" spc="25" dirty="0">
                <a:latin typeface="Microsoft Sans Serif"/>
                <a:cs typeface="Microsoft Sans Serif"/>
              </a:rPr>
              <a:t>configuración </a:t>
            </a:r>
            <a:r>
              <a:rPr sz="700" spc="20" dirty="0">
                <a:latin typeface="Microsoft Sans Serif"/>
                <a:cs typeface="Microsoft Sans Serif"/>
              </a:rPr>
              <a:t>debe </a:t>
            </a:r>
            <a:r>
              <a:rPr sz="700" spc="30" dirty="0">
                <a:latin typeface="Microsoft Sans Serif"/>
                <a:cs typeface="Microsoft Sans Serif"/>
              </a:rPr>
              <a:t>equilibrar </a:t>
            </a:r>
            <a:r>
              <a:rPr sz="700" spc="10" dirty="0">
                <a:latin typeface="Microsoft Sans Serif"/>
                <a:cs typeface="Microsoft Sans Serif"/>
              </a:rPr>
              <a:t>los </a:t>
            </a:r>
            <a:r>
              <a:rPr sz="700" spc="15" dirty="0">
                <a:latin typeface="Microsoft Sans Serif"/>
                <a:cs typeface="Microsoft Sans Serif"/>
              </a:rPr>
              <a:t> </a:t>
            </a:r>
            <a:r>
              <a:rPr sz="700" spc="25" dirty="0">
                <a:latin typeface="Microsoft Sans Serif"/>
                <a:cs typeface="Microsoft Sans Serif"/>
              </a:rPr>
              <a:t>requisitos </a:t>
            </a:r>
            <a:r>
              <a:rPr sz="700" spc="20" dirty="0">
                <a:latin typeface="Microsoft Sans Serif"/>
                <a:cs typeface="Microsoft Sans Serif"/>
              </a:rPr>
              <a:t>opuestos de </a:t>
            </a:r>
            <a:r>
              <a:rPr sz="700" spc="15" dirty="0">
                <a:latin typeface="Microsoft Sans Serif"/>
                <a:cs typeface="Microsoft Sans Serif"/>
              </a:rPr>
              <a:t>sensibilidad </a:t>
            </a:r>
            <a:r>
              <a:rPr sz="700" spc="25" dirty="0">
                <a:latin typeface="Microsoft Sans Serif"/>
                <a:cs typeface="Microsoft Sans Serif"/>
              </a:rPr>
              <a:t>para detectar </a:t>
            </a:r>
            <a:r>
              <a:rPr sz="700" spc="10" dirty="0">
                <a:latin typeface="Microsoft Sans Serif"/>
                <a:cs typeface="Microsoft Sans Serif"/>
              </a:rPr>
              <a:t>fallas </a:t>
            </a:r>
            <a:r>
              <a:rPr sz="700" spc="20" dirty="0">
                <a:latin typeface="Microsoft Sans Serif"/>
                <a:cs typeface="Microsoft Sans Serif"/>
              </a:rPr>
              <a:t>distantes </a:t>
            </a:r>
            <a:r>
              <a:rPr sz="700" spc="5" dirty="0">
                <a:latin typeface="Microsoft Sans Serif"/>
                <a:cs typeface="Microsoft Sans Serif"/>
              </a:rPr>
              <a:t>y </a:t>
            </a:r>
            <a:r>
              <a:rPr sz="700" spc="10" dirty="0">
                <a:latin typeface="Microsoft Sans Serif"/>
                <a:cs typeface="Microsoft Sans Serif"/>
              </a:rPr>
              <a:t>la </a:t>
            </a:r>
            <a:r>
              <a:rPr sz="700" spc="15" dirty="0">
                <a:latin typeface="Microsoft Sans Serif"/>
                <a:cs typeface="Microsoft Sans Serif"/>
              </a:rPr>
              <a:t> </a:t>
            </a:r>
            <a:r>
              <a:rPr sz="700" spc="25" dirty="0">
                <a:latin typeface="Microsoft Sans Serif"/>
                <a:cs typeface="Microsoft Sans Serif"/>
              </a:rPr>
              <a:t>seguridad</a:t>
            </a:r>
            <a:r>
              <a:rPr sz="700" spc="-5" dirty="0">
                <a:latin typeface="Microsoft Sans Serif"/>
                <a:cs typeface="Microsoft Sans Serif"/>
              </a:rPr>
              <a:t> </a:t>
            </a:r>
            <a:r>
              <a:rPr sz="700" spc="25" dirty="0">
                <a:latin typeface="Microsoft Sans Serif"/>
                <a:cs typeface="Microsoft Sans Serif"/>
              </a:rPr>
              <a:t>para</a:t>
            </a:r>
            <a:r>
              <a:rPr sz="700" spc="-5" dirty="0">
                <a:latin typeface="Microsoft Sans Serif"/>
                <a:cs typeface="Microsoft Sans Serif"/>
              </a:rPr>
              <a:t> </a:t>
            </a:r>
            <a:r>
              <a:rPr sz="700" spc="20" dirty="0">
                <a:latin typeface="Microsoft Sans Serif"/>
                <a:cs typeface="Microsoft Sans Serif"/>
              </a:rPr>
              <a:t>evitar</a:t>
            </a:r>
            <a:r>
              <a:rPr sz="700" spc="-5" dirty="0">
                <a:latin typeface="Microsoft Sans Serif"/>
                <a:cs typeface="Microsoft Sans Serif"/>
              </a:rPr>
              <a:t> </a:t>
            </a:r>
            <a:r>
              <a:rPr sz="700" spc="20" dirty="0">
                <a:latin typeface="Microsoft Sans Serif"/>
                <a:cs typeface="Microsoft Sans Serif"/>
              </a:rPr>
              <a:t>disparos</a:t>
            </a:r>
            <a:r>
              <a:rPr sz="700" spc="-5" dirty="0">
                <a:latin typeface="Microsoft Sans Serif"/>
                <a:cs typeface="Microsoft Sans Serif"/>
              </a:rPr>
              <a:t> </a:t>
            </a:r>
            <a:r>
              <a:rPr sz="700" spc="15" dirty="0">
                <a:latin typeface="Microsoft Sans Serif"/>
                <a:cs typeface="Microsoft Sans Serif"/>
              </a:rPr>
              <a:t>innecesarios</a:t>
            </a:r>
            <a:r>
              <a:rPr sz="700" spc="-5" dirty="0">
                <a:latin typeface="Microsoft Sans Serif"/>
                <a:cs typeface="Microsoft Sans Serif"/>
              </a:rPr>
              <a:t> </a:t>
            </a:r>
            <a:r>
              <a:rPr sz="700" spc="20" dirty="0">
                <a:latin typeface="Microsoft Sans Serif"/>
                <a:cs typeface="Microsoft Sans Serif"/>
              </a:rPr>
              <a:t>del</a:t>
            </a:r>
            <a:r>
              <a:rPr sz="700" spc="-5" dirty="0">
                <a:latin typeface="Microsoft Sans Serif"/>
                <a:cs typeface="Microsoft Sans Serif"/>
              </a:rPr>
              <a:t> </a:t>
            </a:r>
            <a:r>
              <a:rPr sz="700" spc="25" dirty="0">
                <a:latin typeface="Microsoft Sans Serif"/>
                <a:cs typeface="Microsoft Sans Serif"/>
              </a:rPr>
              <a:t>generador.</a:t>
            </a:r>
            <a:endParaRPr sz="700">
              <a:latin typeface="Microsoft Sans Serif"/>
              <a:cs typeface="Microsoft Sans Serif"/>
            </a:endParaRPr>
          </a:p>
          <a:p>
            <a:pPr marL="12700" marR="41275" indent="154940">
              <a:lnSpc>
                <a:spcPct val="133300"/>
              </a:lnSpc>
              <a:spcBef>
                <a:spcPts val="20"/>
              </a:spcBef>
            </a:pPr>
            <a:r>
              <a:rPr sz="750" spc="-15" dirty="0">
                <a:latin typeface="Microsoft Sans Serif"/>
                <a:cs typeface="Microsoft Sans Serif"/>
              </a:rPr>
              <a:t>La </a:t>
            </a:r>
            <a:r>
              <a:rPr sz="750" spc="-5" dirty="0">
                <a:latin typeface="Microsoft Sans Serif"/>
                <a:cs typeface="Microsoft Sans Serif"/>
              </a:rPr>
              <a:t>Fig. </a:t>
            </a:r>
            <a:r>
              <a:rPr sz="750" spc="10" dirty="0">
                <a:latin typeface="Microsoft Sans Serif"/>
                <a:cs typeface="Microsoft Sans Serif"/>
              </a:rPr>
              <a:t>1 </a:t>
            </a:r>
            <a:r>
              <a:rPr sz="750" spc="30" dirty="0">
                <a:latin typeface="Microsoft Sans Serif"/>
                <a:cs typeface="Microsoft Sans Serif"/>
              </a:rPr>
              <a:t>muestra </a:t>
            </a:r>
            <a:r>
              <a:rPr sz="750" spc="10" dirty="0">
                <a:latin typeface="Microsoft Sans Serif"/>
                <a:cs typeface="Microsoft Sans Serif"/>
              </a:rPr>
              <a:t>los </a:t>
            </a:r>
            <a:r>
              <a:rPr sz="750" spc="30" dirty="0">
                <a:latin typeface="Microsoft Sans Serif"/>
                <a:cs typeface="Microsoft Sans Serif"/>
              </a:rPr>
              <a:t>tipos </a:t>
            </a:r>
            <a:r>
              <a:rPr sz="750" spc="5" dirty="0">
                <a:latin typeface="Microsoft Sans Serif"/>
                <a:cs typeface="Microsoft Sans Serif"/>
              </a:rPr>
              <a:t>básicos </a:t>
            </a:r>
            <a:r>
              <a:rPr sz="750" spc="25" dirty="0">
                <a:latin typeface="Microsoft Sans Serif"/>
                <a:cs typeface="Microsoft Sans Serif"/>
              </a:rPr>
              <a:t>de protección de respaldo </a:t>
            </a:r>
            <a:r>
              <a:rPr sz="750" spc="30" dirty="0">
                <a:latin typeface="Microsoft Sans Serif"/>
                <a:cs typeface="Microsoft Sans Serif"/>
              </a:rPr>
              <a:t> </a:t>
            </a:r>
            <a:r>
              <a:rPr sz="750" spc="20" dirty="0">
                <a:latin typeface="Microsoft Sans Serif"/>
                <a:cs typeface="Microsoft Sans Serif"/>
              </a:rPr>
              <a:t>utilizados </a:t>
            </a:r>
            <a:r>
              <a:rPr sz="750" spc="25" dirty="0">
                <a:latin typeface="Microsoft Sans Serif"/>
                <a:cs typeface="Microsoft Sans Serif"/>
              </a:rPr>
              <a:t>en </a:t>
            </a:r>
            <a:r>
              <a:rPr sz="750" spc="15" dirty="0">
                <a:latin typeface="Microsoft Sans Serif"/>
                <a:cs typeface="Microsoft Sans Serif"/>
              </a:rPr>
              <a:t>disposiciones </a:t>
            </a:r>
            <a:r>
              <a:rPr sz="750" spc="25" dirty="0">
                <a:latin typeface="Microsoft Sans Serif"/>
                <a:cs typeface="Microsoft Sans Serif"/>
              </a:rPr>
              <a:t>unitarias de </a:t>
            </a:r>
            <a:r>
              <a:rPr sz="750" spc="30" dirty="0">
                <a:latin typeface="Microsoft Sans Serif"/>
                <a:cs typeface="Microsoft Sans Serif"/>
              </a:rPr>
              <a:t>generador-transformador, </a:t>
            </a:r>
            <a:r>
              <a:rPr sz="750" spc="5" dirty="0">
                <a:latin typeface="Microsoft Sans Serif"/>
                <a:cs typeface="Microsoft Sans Serif"/>
              </a:rPr>
              <a:t>y </a:t>
            </a:r>
            <a:r>
              <a:rPr sz="750" spc="10" dirty="0">
                <a:latin typeface="Microsoft Sans Serif"/>
                <a:cs typeface="Microsoft Sans Serif"/>
              </a:rPr>
              <a:t>la </a:t>
            </a:r>
            <a:r>
              <a:rPr sz="750" spc="-185" dirty="0">
                <a:latin typeface="Microsoft Sans Serif"/>
                <a:cs typeface="Microsoft Sans Serif"/>
              </a:rPr>
              <a:t> </a:t>
            </a:r>
            <a:r>
              <a:rPr sz="750" spc="-5" dirty="0">
                <a:latin typeface="Microsoft Sans Serif"/>
                <a:cs typeface="Microsoft Sans Serif"/>
              </a:rPr>
              <a:t>Fig. </a:t>
            </a:r>
            <a:r>
              <a:rPr sz="750" spc="10" dirty="0">
                <a:latin typeface="Microsoft Sans Serif"/>
                <a:cs typeface="Microsoft Sans Serif"/>
              </a:rPr>
              <a:t>2 </a:t>
            </a:r>
            <a:r>
              <a:rPr sz="750" spc="30" dirty="0">
                <a:latin typeface="Microsoft Sans Serif"/>
                <a:cs typeface="Microsoft Sans Serif"/>
              </a:rPr>
              <a:t>muestra </a:t>
            </a:r>
            <a:r>
              <a:rPr sz="750" spc="10" dirty="0">
                <a:latin typeface="Microsoft Sans Serif"/>
                <a:cs typeface="Microsoft Sans Serif"/>
              </a:rPr>
              <a:t>los </a:t>
            </a:r>
            <a:r>
              <a:rPr sz="750" spc="30" dirty="0">
                <a:latin typeface="Microsoft Sans Serif"/>
                <a:cs typeface="Microsoft Sans Serif"/>
              </a:rPr>
              <a:t>tipos </a:t>
            </a:r>
            <a:r>
              <a:rPr sz="750" spc="5" dirty="0">
                <a:latin typeface="Microsoft Sans Serif"/>
                <a:cs typeface="Microsoft Sans Serif"/>
              </a:rPr>
              <a:t>básicos </a:t>
            </a:r>
            <a:r>
              <a:rPr sz="750" spc="25" dirty="0">
                <a:latin typeface="Microsoft Sans Serif"/>
                <a:cs typeface="Microsoft Sans Serif"/>
              </a:rPr>
              <a:t>de </a:t>
            </a:r>
            <a:r>
              <a:rPr sz="750" spc="15" dirty="0">
                <a:latin typeface="Microsoft Sans Serif"/>
                <a:cs typeface="Microsoft Sans Serif"/>
              </a:rPr>
              <a:t>relés </a:t>
            </a:r>
            <a:r>
              <a:rPr sz="750" spc="25" dirty="0">
                <a:latin typeface="Microsoft Sans Serif"/>
                <a:cs typeface="Microsoft Sans Serif"/>
              </a:rPr>
              <a:t>para generadores </a:t>
            </a:r>
            <a:r>
              <a:rPr sz="750" spc="20" dirty="0">
                <a:latin typeface="Microsoft Sans Serif"/>
                <a:cs typeface="Microsoft Sans Serif"/>
              </a:rPr>
              <a:t>síncronos </a:t>
            </a:r>
            <a:r>
              <a:rPr sz="750" spc="25" dirty="0">
                <a:latin typeface="Microsoft Sans Serif"/>
                <a:cs typeface="Microsoft Sans Serif"/>
              </a:rPr>
              <a:t> </a:t>
            </a:r>
            <a:r>
              <a:rPr sz="750" spc="15" dirty="0">
                <a:latin typeface="Microsoft Sans Serif"/>
                <a:cs typeface="Microsoft Sans Serif"/>
              </a:rPr>
              <a:t>conectados </a:t>
            </a:r>
            <a:r>
              <a:rPr sz="750" spc="30" dirty="0">
                <a:latin typeface="Microsoft Sans Serif"/>
                <a:cs typeface="Microsoft Sans Serif"/>
              </a:rPr>
              <a:t>directamente </a:t>
            </a:r>
            <a:r>
              <a:rPr sz="750" spc="10" dirty="0">
                <a:latin typeface="Microsoft Sans Serif"/>
                <a:cs typeface="Microsoft Sans Serif"/>
              </a:rPr>
              <a:t>al </a:t>
            </a:r>
            <a:r>
              <a:rPr sz="750" spc="15" dirty="0">
                <a:latin typeface="Microsoft Sans Serif"/>
                <a:cs typeface="Microsoft Sans Serif"/>
              </a:rPr>
              <a:t>sistema </a:t>
            </a:r>
            <a:r>
              <a:rPr sz="750" spc="25" dirty="0">
                <a:latin typeface="Microsoft Sans Serif"/>
                <a:cs typeface="Microsoft Sans Serif"/>
              </a:rPr>
              <a:t>de </a:t>
            </a:r>
            <a:r>
              <a:rPr sz="750" spc="20" dirty="0">
                <a:latin typeface="Microsoft Sans Serif"/>
                <a:cs typeface="Microsoft Sans Serif"/>
              </a:rPr>
              <a:t>energía. </a:t>
            </a:r>
            <a:r>
              <a:rPr sz="750" spc="-15" dirty="0">
                <a:latin typeface="Microsoft Sans Serif"/>
                <a:cs typeface="Microsoft Sans Serif"/>
              </a:rPr>
              <a:t>La </a:t>
            </a:r>
            <a:r>
              <a:rPr sz="750" spc="25" dirty="0">
                <a:latin typeface="Microsoft Sans Serif"/>
                <a:cs typeface="Microsoft Sans Serif"/>
              </a:rPr>
              <a:t>protección de </a:t>
            </a:r>
            <a:r>
              <a:rPr sz="750" spc="30" dirty="0">
                <a:latin typeface="Microsoft Sans Serif"/>
                <a:cs typeface="Microsoft Sans Serif"/>
              </a:rPr>
              <a:t> </a:t>
            </a:r>
            <a:r>
              <a:rPr sz="750" spc="25" dirty="0">
                <a:latin typeface="Microsoft Sans Serif"/>
                <a:cs typeface="Microsoft Sans Serif"/>
              </a:rPr>
              <a:t>respaldo</a:t>
            </a:r>
            <a:r>
              <a:rPr sz="750" spc="-10" dirty="0">
                <a:latin typeface="Microsoft Sans Serif"/>
                <a:cs typeface="Microsoft Sans Serif"/>
              </a:rPr>
              <a:t> </a:t>
            </a:r>
            <a:r>
              <a:rPr sz="750" spc="30" dirty="0">
                <a:latin typeface="Microsoft Sans Serif"/>
                <a:cs typeface="Microsoft Sans Serif"/>
              </a:rPr>
              <a:t>generalmente</a:t>
            </a:r>
            <a:r>
              <a:rPr sz="750" spc="-5" dirty="0">
                <a:latin typeface="Microsoft Sans Serif"/>
                <a:cs typeface="Microsoft Sans Serif"/>
              </a:rPr>
              <a:t> se </a:t>
            </a:r>
            <a:r>
              <a:rPr sz="750" spc="20" dirty="0">
                <a:latin typeface="Microsoft Sans Serif"/>
                <a:cs typeface="Microsoft Sans Serif"/>
              </a:rPr>
              <a:t>divide</a:t>
            </a:r>
            <a:r>
              <a:rPr sz="750" spc="-5" dirty="0">
                <a:latin typeface="Microsoft Sans Serif"/>
                <a:cs typeface="Microsoft Sans Serif"/>
              </a:rPr>
              <a:t> </a:t>
            </a:r>
            <a:r>
              <a:rPr sz="750" spc="25" dirty="0">
                <a:latin typeface="Microsoft Sans Serif"/>
                <a:cs typeface="Microsoft Sans Serif"/>
              </a:rPr>
              <a:t>en</a:t>
            </a:r>
            <a:r>
              <a:rPr sz="750" spc="-5" dirty="0">
                <a:latin typeface="Microsoft Sans Serif"/>
                <a:cs typeface="Microsoft Sans Serif"/>
              </a:rPr>
              <a:t> </a:t>
            </a:r>
            <a:r>
              <a:rPr sz="750" spc="25" dirty="0">
                <a:latin typeface="Microsoft Sans Serif"/>
                <a:cs typeface="Microsoft Sans Serif"/>
              </a:rPr>
              <a:t>protección</a:t>
            </a:r>
            <a:r>
              <a:rPr sz="750" spc="-5" dirty="0">
                <a:latin typeface="Microsoft Sans Serif"/>
                <a:cs typeface="Microsoft Sans Serif"/>
              </a:rPr>
              <a:t> </a:t>
            </a:r>
            <a:r>
              <a:rPr sz="750" spc="25" dirty="0">
                <a:latin typeface="Microsoft Sans Serif"/>
                <a:cs typeface="Microsoft Sans Serif"/>
              </a:rPr>
              <a:t>de</a:t>
            </a:r>
            <a:r>
              <a:rPr sz="750" spc="-10" dirty="0">
                <a:latin typeface="Microsoft Sans Serif"/>
                <a:cs typeface="Microsoft Sans Serif"/>
              </a:rPr>
              <a:t> </a:t>
            </a:r>
            <a:r>
              <a:rPr sz="750" spc="25" dirty="0">
                <a:latin typeface="Microsoft Sans Serif"/>
                <a:cs typeface="Microsoft Sans Serif"/>
              </a:rPr>
              <a:t>respaldo</a:t>
            </a:r>
            <a:r>
              <a:rPr sz="750" spc="-5" dirty="0">
                <a:latin typeface="Microsoft Sans Serif"/>
                <a:cs typeface="Microsoft Sans Serif"/>
              </a:rPr>
              <a:t> </a:t>
            </a:r>
            <a:r>
              <a:rPr sz="750" spc="25" dirty="0">
                <a:latin typeface="Microsoft Sans Serif"/>
                <a:cs typeface="Microsoft Sans Serif"/>
              </a:rPr>
              <a:t>de</a:t>
            </a:r>
            <a:r>
              <a:rPr sz="750" spc="-5" dirty="0">
                <a:latin typeface="Microsoft Sans Serif"/>
                <a:cs typeface="Microsoft Sans Serif"/>
              </a:rPr>
              <a:t> </a:t>
            </a:r>
            <a:r>
              <a:rPr sz="750" spc="20" dirty="0">
                <a:latin typeface="Microsoft Sans Serif"/>
                <a:cs typeface="Microsoft Sans Serif"/>
              </a:rPr>
              <a:t>falla</a:t>
            </a:r>
            <a:r>
              <a:rPr sz="750" spc="-5" dirty="0">
                <a:latin typeface="Microsoft Sans Serif"/>
                <a:cs typeface="Microsoft Sans Serif"/>
              </a:rPr>
              <a:t> </a:t>
            </a:r>
            <a:r>
              <a:rPr sz="750" spc="25" dirty="0">
                <a:latin typeface="Microsoft Sans Serif"/>
                <a:cs typeface="Microsoft Sans Serif"/>
              </a:rPr>
              <a:t>de </a:t>
            </a:r>
            <a:r>
              <a:rPr sz="750" spc="-185" dirty="0">
                <a:latin typeface="Microsoft Sans Serif"/>
                <a:cs typeface="Microsoft Sans Serif"/>
              </a:rPr>
              <a:t> </a:t>
            </a:r>
            <a:r>
              <a:rPr sz="750" spc="10" dirty="0">
                <a:latin typeface="Microsoft Sans Serif"/>
                <a:cs typeface="Microsoft Sans Serif"/>
              </a:rPr>
              <a:t>fase </a:t>
            </a:r>
            <a:r>
              <a:rPr sz="750" spc="5" dirty="0">
                <a:latin typeface="Microsoft Sans Serif"/>
                <a:cs typeface="Microsoft Sans Serif"/>
              </a:rPr>
              <a:t>y </a:t>
            </a:r>
            <a:r>
              <a:rPr sz="750" spc="25" dirty="0">
                <a:latin typeface="Microsoft Sans Serif"/>
                <a:cs typeface="Microsoft Sans Serif"/>
              </a:rPr>
              <a:t>protección de respaldo de </a:t>
            </a:r>
            <a:r>
              <a:rPr sz="750" spc="20" dirty="0">
                <a:latin typeface="Microsoft Sans Serif"/>
                <a:cs typeface="Microsoft Sans Serif"/>
              </a:rPr>
              <a:t>falla </a:t>
            </a:r>
            <a:r>
              <a:rPr sz="750" dirty="0">
                <a:latin typeface="Microsoft Sans Serif"/>
                <a:cs typeface="Microsoft Sans Serif"/>
              </a:rPr>
              <a:t>a </a:t>
            </a:r>
            <a:r>
              <a:rPr sz="750" spc="25" dirty="0">
                <a:latin typeface="Microsoft Sans Serif"/>
                <a:cs typeface="Microsoft Sans Serif"/>
              </a:rPr>
              <a:t>tierra. </a:t>
            </a:r>
            <a:r>
              <a:rPr sz="750" spc="-15" dirty="0">
                <a:latin typeface="Microsoft Sans Serif"/>
                <a:cs typeface="Microsoft Sans Serif"/>
              </a:rPr>
              <a:t>La </a:t>
            </a:r>
            <a:r>
              <a:rPr sz="750" spc="25" dirty="0">
                <a:latin typeface="Microsoft Sans Serif"/>
                <a:cs typeface="Microsoft Sans Serif"/>
              </a:rPr>
              <a:t>protección </a:t>
            </a:r>
            <a:r>
              <a:rPr sz="750" spc="30" dirty="0">
                <a:latin typeface="Microsoft Sans Serif"/>
                <a:cs typeface="Microsoft Sans Serif"/>
              </a:rPr>
              <a:t>contra </a:t>
            </a:r>
            <a:r>
              <a:rPr sz="750" spc="35" dirty="0">
                <a:latin typeface="Microsoft Sans Serif"/>
                <a:cs typeface="Microsoft Sans Serif"/>
              </a:rPr>
              <a:t> </a:t>
            </a:r>
            <a:r>
              <a:rPr sz="750" spc="10" dirty="0">
                <a:latin typeface="Microsoft Sans Serif"/>
                <a:cs typeface="Microsoft Sans Serif"/>
              </a:rPr>
              <a:t>fallas </a:t>
            </a:r>
            <a:r>
              <a:rPr sz="750" spc="25" dirty="0">
                <a:latin typeface="Microsoft Sans Serif"/>
                <a:cs typeface="Microsoft Sans Serif"/>
              </a:rPr>
              <a:t>de </a:t>
            </a:r>
            <a:r>
              <a:rPr sz="750" spc="10" dirty="0">
                <a:latin typeface="Microsoft Sans Serif"/>
                <a:cs typeface="Microsoft Sans Serif"/>
              </a:rPr>
              <a:t>fase la </a:t>
            </a:r>
            <a:r>
              <a:rPr sz="750" spc="30" dirty="0">
                <a:latin typeface="Microsoft Sans Serif"/>
                <a:cs typeface="Microsoft Sans Serif"/>
              </a:rPr>
              <a:t>proporciona </a:t>
            </a:r>
            <a:r>
              <a:rPr sz="750" spc="45" dirty="0">
                <a:latin typeface="Microsoft Sans Serif"/>
                <a:cs typeface="Microsoft Sans Serif"/>
              </a:rPr>
              <a:t>un </a:t>
            </a:r>
            <a:r>
              <a:rPr sz="750" spc="20" dirty="0">
                <a:latin typeface="Microsoft Sans Serif"/>
                <a:cs typeface="Microsoft Sans Serif"/>
              </a:rPr>
              <a:t>relé </a:t>
            </a:r>
            <a:r>
              <a:rPr sz="750" spc="25" dirty="0">
                <a:latin typeface="Microsoft Sans Serif"/>
                <a:cs typeface="Microsoft Sans Serif"/>
              </a:rPr>
              <a:t>de </a:t>
            </a:r>
            <a:r>
              <a:rPr sz="750" spc="15" dirty="0">
                <a:latin typeface="Microsoft Sans Serif"/>
                <a:cs typeface="Microsoft Sans Serif"/>
              </a:rPr>
              <a:t>distancia </a:t>
            </a:r>
            <a:r>
              <a:rPr sz="750" spc="-10" dirty="0">
                <a:latin typeface="Microsoft Sans Serif"/>
                <a:cs typeface="Microsoft Sans Serif"/>
              </a:rPr>
              <a:t>(21) </a:t>
            </a:r>
            <a:r>
              <a:rPr sz="750" spc="35" dirty="0">
                <a:latin typeface="Microsoft Sans Serif"/>
                <a:cs typeface="Microsoft Sans Serif"/>
              </a:rPr>
              <a:t>o </a:t>
            </a:r>
            <a:r>
              <a:rPr sz="750" spc="45" dirty="0">
                <a:latin typeface="Microsoft Sans Serif"/>
                <a:cs typeface="Microsoft Sans Serif"/>
              </a:rPr>
              <a:t>un </a:t>
            </a:r>
            <a:r>
              <a:rPr sz="750" spc="20" dirty="0">
                <a:latin typeface="Microsoft Sans Serif"/>
                <a:cs typeface="Microsoft Sans Serif"/>
              </a:rPr>
              <a:t>relé </a:t>
            </a:r>
            <a:r>
              <a:rPr sz="750" spc="25" dirty="0">
                <a:latin typeface="Microsoft Sans Serif"/>
                <a:cs typeface="Microsoft Sans Serif"/>
              </a:rPr>
              <a:t>de </a:t>
            </a:r>
            <a:r>
              <a:rPr sz="750" spc="30" dirty="0">
                <a:latin typeface="Microsoft Sans Serif"/>
                <a:cs typeface="Microsoft Sans Serif"/>
              </a:rPr>
              <a:t> </a:t>
            </a:r>
            <a:r>
              <a:rPr sz="750" spc="25" dirty="0">
                <a:latin typeface="Microsoft Sans Serif"/>
                <a:cs typeface="Microsoft Sans Serif"/>
              </a:rPr>
              <a:t>sobrecorriente</a:t>
            </a:r>
            <a:r>
              <a:rPr sz="750" dirty="0">
                <a:latin typeface="Microsoft Sans Serif"/>
                <a:cs typeface="Microsoft Sans Serif"/>
              </a:rPr>
              <a:t> </a:t>
            </a:r>
            <a:r>
              <a:rPr sz="750" spc="-5" dirty="0">
                <a:latin typeface="Microsoft Sans Serif"/>
                <a:cs typeface="Microsoft Sans Serif"/>
              </a:rPr>
              <a:t>(51</a:t>
            </a:r>
            <a:r>
              <a:rPr sz="750" spc="5" dirty="0">
                <a:latin typeface="Microsoft Sans Serif"/>
                <a:cs typeface="Microsoft Sans Serif"/>
              </a:rPr>
              <a:t> </a:t>
            </a:r>
            <a:r>
              <a:rPr sz="750" spc="-40" dirty="0">
                <a:latin typeface="Microsoft Sans Serif"/>
                <a:cs typeface="Microsoft Sans Serif"/>
              </a:rPr>
              <a:t>V)</a:t>
            </a:r>
            <a:r>
              <a:rPr sz="750" spc="5" dirty="0">
                <a:latin typeface="Microsoft Sans Serif"/>
                <a:cs typeface="Microsoft Sans Serif"/>
              </a:rPr>
              <a:t> </a:t>
            </a:r>
            <a:r>
              <a:rPr sz="750" spc="30" dirty="0">
                <a:latin typeface="Microsoft Sans Serif"/>
                <a:cs typeface="Microsoft Sans Serif"/>
              </a:rPr>
              <a:t>que</a:t>
            </a:r>
            <a:r>
              <a:rPr sz="750" spc="5" dirty="0">
                <a:latin typeface="Microsoft Sans Serif"/>
                <a:cs typeface="Microsoft Sans Serif"/>
              </a:rPr>
              <a:t> </a:t>
            </a:r>
            <a:r>
              <a:rPr sz="750" spc="10" dirty="0">
                <a:latin typeface="Microsoft Sans Serif"/>
                <a:cs typeface="Microsoft Sans Serif"/>
              </a:rPr>
              <a:t>está</a:t>
            </a:r>
            <a:r>
              <a:rPr sz="750" spc="5" dirty="0">
                <a:latin typeface="Microsoft Sans Serif"/>
                <a:cs typeface="Microsoft Sans Serif"/>
              </a:rPr>
              <a:t> </a:t>
            </a:r>
            <a:r>
              <a:rPr sz="750" spc="30" dirty="0">
                <a:latin typeface="Microsoft Sans Serif"/>
                <a:cs typeface="Microsoft Sans Serif"/>
              </a:rPr>
              <a:t>controlado</a:t>
            </a:r>
            <a:r>
              <a:rPr sz="750" spc="5" dirty="0">
                <a:latin typeface="Microsoft Sans Serif"/>
                <a:cs typeface="Microsoft Sans Serif"/>
              </a:rPr>
              <a:t> </a:t>
            </a:r>
            <a:r>
              <a:rPr sz="750" spc="35" dirty="0">
                <a:latin typeface="Microsoft Sans Serif"/>
                <a:cs typeface="Microsoft Sans Serif"/>
              </a:rPr>
              <a:t>o</a:t>
            </a:r>
            <a:r>
              <a:rPr sz="750" spc="5" dirty="0">
                <a:latin typeface="Microsoft Sans Serif"/>
                <a:cs typeface="Microsoft Sans Serif"/>
              </a:rPr>
              <a:t> </a:t>
            </a:r>
            <a:r>
              <a:rPr sz="750" spc="35" dirty="0">
                <a:latin typeface="Microsoft Sans Serif"/>
                <a:cs typeface="Microsoft Sans Serif"/>
              </a:rPr>
              <a:t>restringido</a:t>
            </a:r>
            <a:r>
              <a:rPr sz="750" spc="5" dirty="0">
                <a:latin typeface="Microsoft Sans Serif"/>
                <a:cs typeface="Microsoft Sans Serif"/>
              </a:rPr>
              <a:t> </a:t>
            </a:r>
            <a:r>
              <a:rPr sz="750" spc="45" dirty="0">
                <a:latin typeface="Microsoft Sans Serif"/>
                <a:cs typeface="Microsoft Sans Serif"/>
              </a:rPr>
              <a:t>por</a:t>
            </a:r>
            <a:r>
              <a:rPr sz="750" spc="5" dirty="0">
                <a:latin typeface="Microsoft Sans Serif"/>
                <a:cs typeface="Microsoft Sans Serif"/>
              </a:rPr>
              <a:t> </a:t>
            </a:r>
            <a:r>
              <a:rPr sz="750" spc="15" dirty="0">
                <a:latin typeface="Microsoft Sans Serif"/>
                <a:cs typeface="Microsoft Sans Serif"/>
              </a:rPr>
              <a:t>voltaje.</a:t>
            </a:r>
            <a:r>
              <a:rPr sz="750" spc="5" dirty="0">
                <a:latin typeface="Microsoft Sans Serif"/>
                <a:cs typeface="Microsoft Sans Serif"/>
              </a:rPr>
              <a:t> </a:t>
            </a:r>
            <a:r>
              <a:rPr sz="750" spc="-5" dirty="0">
                <a:latin typeface="Microsoft Sans Serif"/>
                <a:cs typeface="Microsoft Sans Serif"/>
              </a:rPr>
              <a:t>Los </a:t>
            </a:r>
            <a:r>
              <a:rPr sz="750" spc="-185" dirty="0">
                <a:latin typeface="Microsoft Sans Serif"/>
                <a:cs typeface="Microsoft Sans Serif"/>
              </a:rPr>
              <a:t> </a:t>
            </a:r>
            <a:r>
              <a:rPr sz="750" spc="15" dirty="0">
                <a:latin typeface="Microsoft Sans Serif"/>
                <a:cs typeface="Microsoft Sans Serif"/>
              </a:rPr>
              <a:t>relés </a:t>
            </a:r>
            <a:r>
              <a:rPr sz="750" spc="25" dirty="0">
                <a:latin typeface="Microsoft Sans Serif"/>
                <a:cs typeface="Microsoft Sans Serif"/>
              </a:rPr>
              <a:t>de sobrecorriente </a:t>
            </a:r>
            <a:r>
              <a:rPr sz="750" spc="-15" dirty="0">
                <a:latin typeface="Microsoft Sans Serif"/>
                <a:cs typeface="Microsoft Sans Serif"/>
              </a:rPr>
              <a:t>(51G) </a:t>
            </a:r>
            <a:r>
              <a:rPr sz="750" spc="35" dirty="0">
                <a:latin typeface="Microsoft Sans Serif"/>
                <a:cs typeface="Microsoft Sans Serif"/>
              </a:rPr>
              <a:t>brindan </a:t>
            </a:r>
            <a:r>
              <a:rPr sz="750" spc="25" dirty="0">
                <a:latin typeface="Microsoft Sans Serif"/>
                <a:cs typeface="Microsoft Sans Serif"/>
              </a:rPr>
              <a:t>protección </a:t>
            </a:r>
            <a:r>
              <a:rPr sz="750" spc="30" dirty="0">
                <a:latin typeface="Microsoft Sans Serif"/>
                <a:cs typeface="Microsoft Sans Serif"/>
              </a:rPr>
              <a:t>contra </a:t>
            </a:r>
            <a:r>
              <a:rPr sz="750" spc="10" dirty="0">
                <a:latin typeface="Microsoft Sans Serif"/>
                <a:cs typeface="Microsoft Sans Serif"/>
              </a:rPr>
              <a:t>fallas </a:t>
            </a:r>
            <a:r>
              <a:rPr sz="750" dirty="0">
                <a:latin typeface="Microsoft Sans Serif"/>
                <a:cs typeface="Microsoft Sans Serif"/>
              </a:rPr>
              <a:t>a </a:t>
            </a:r>
            <a:r>
              <a:rPr sz="750" spc="25" dirty="0">
                <a:latin typeface="Microsoft Sans Serif"/>
                <a:cs typeface="Microsoft Sans Serif"/>
              </a:rPr>
              <a:t>tierra. </a:t>
            </a:r>
            <a:r>
              <a:rPr sz="750" spc="30" dirty="0">
                <a:latin typeface="Microsoft Sans Serif"/>
                <a:cs typeface="Microsoft Sans Serif"/>
              </a:rPr>
              <a:t> </a:t>
            </a:r>
            <a:r>
              <a:rPr sz="750" spc="10" dirty="0">
                <a:latin typeface="Microsoft Sans Serif"/>
                <a:cs typeface="Microsoft Sans Serif"/>
              </a:rPr>
              <a:t>Además, el </a:t>
            </a:r>
            <a:r>
              <a:rPr sz="750" spc="20" dirty="0">
                <a:latin typeface="Microsoft Sans Serif"/>
                <a:cs typeface="Microsoft Sans Serif"/>
              </a:rPr>
              <a:t>relé </a:t>
            </a:r>
            <a:r>
              <a:rPr sz="750" spc="25" dirty="0">
                <a:latin typeface="Microsoft Sans Serif"/>
                <a:cs typeface="Microsoft Sans Serif"/>
              </a:rPr>
              <a:t>de </a:t>
            </a:r>
            <a:r>
              <a:rPr sz="750" spc="5" dirty="0">
                <a:latin typeface="Microsoft Sans Serif"/>
                <a:cs typeface="Microsoft Sans Serif"/>
              </a:rPr>
              <a:t>secuencia </a:t>
            </a:r>
            <a:r>
              <a:rPr sz="750" spc="20" dirty="0">
                <a:latin typeface="Microsoft Sans Serif"/>
                <a:cs typeface="Microsoft Sans Serif"/>
              </a:rPr>
              <a:t>negativa </a:t>
            </a:r>
            <a:r>
              <a:rPr sz="750" spc="-10" dirty="0">
                <a:latin typeface="Microsoft Sans Serif"/>
                <a:cs typeface="Microsoft Sans Serif"/>
              </a:rPr>
              <a:t>(46), </a:t>
            </a:r>
            <a:r>
              <a:rPr sz="750" spc="25" dirty="0">
                <a:latin typeface="Microsoft Sans Serif"/>
                <a:cs typeface="Microsoft Sans Serif"/>
              </a:rPr>
              <a:t>descrito en </a:t>
            </a:r>
            <a:r>
              <a:rPr sz="750" spc="10" dirty="0">
                <a:latin typeface="Microsoft Sans Serif"/>
                <a:cs typeface="Microsoft Sans Serif"/>
              </a:rPr>
              <a:t>el </a:t>
            </a:r>
            <a:r>
              <a:rPr sz="750" spc="20" dirty="0">
                <a:latin typeface="Microsoft Sans Serif"/>
                <a:cs typeface="Microsoft Sans Serif"/>
              </a:rPr>
              <a:t>Capítulo </a:t>
            </a:r>
            <a:r>
              <a:rPr sz="750" dirty="0">
                <a:latin typeface="Microsoft Sans Serif"/>
                <a:cs typeface="Microsoft Sans Serif"/>
              </a:rPr>
              <a:t>3.4, </a:t>
            </a:r>
            <a:r>
              <a:rPr sz="750" spc="-185" dirty="0">
                <a:latin typeface="Microsoft Sans Serif"/>
                <a:cs typeface="Microsoft Sans Serif"/>
              </a:rPr>
              <a:t> </a:t>
            </a:r>
            <a:r>
              <a:rPr sz="750" spc="30" dirty="0">
                <a:latin typeface="Microsoft Sans Serif"/>
                <a:cs typeface="Microsoft Sans Serif"/>
              </a:rPr>
              <a:t>proporciona </a:t>
            </a:r>
            <a:r>
              <a:rPr sz="750" spc="25" dirty="0">
                <a:latin typeface="Microsoft Sans Serif"/>
                <a:cs typeface="Microsoft Sans Serif"/>
              </a:rPr>
              <a:t>protección para </a:t>
            </a:r>
            <a:r>
              <a:rPr sz="750" spc="10" dirty="0">
                <a:latin typeface="Microsoft Sans Serif"/>
                <a:cs typeface="Microsoft Sans Serif"/>
              </a:rPr>
              <a:t>fallas </a:t>
            </a:r>
            <a:r>
              <a:rPr sz="750" spc="25" dirty="0">
                <a:latin typeface="Microsoft Sans Serif"/>
                <a:cs typeface="Microsoft Sans Serif"/>
              </a:rPr>
              <a:t>de </a:t>
            </a:r>
            <a:r>
              <a:rPr sz="750" spc="10" dirty="0">
                <a:latin typeface="Microsoft Sans Serif"/>
                <a:cs typeface="Microsoft Sans Serif"/>
              </a:rPr>
              <a:t>fase </a:t>
            </a:r>
            <a:r>
              <a:rPr sz="750" spc="5" dirty="0">
                <a:latin typeface="Microsoft Sans Serif"/>
                <a:cs typeface="Microsoft Sans Serif"/>
              </a:rPr>
              <a:t>y </a:t>
            </a:r>
            <a:r>
              <a:rPr sz="750" spc="35" dirty="0">
                <a:latin typeface="Microsoft Sans Serif"/>
                <a:cs typeface="Microsoft Sans Serif"/>
              </a:rPr>
              <a:t>tierra </a:t>
            </a:r>
            <a:r>
              <a:rPr sz="750" spc="20" dirty="0">
                <a:latin typeface="Microsoft Sans Serif"/>
                <a:cs typeface="Microsoft Sans Serif"/>
              </a:rPr>
              <a:t>desequilibradas, </a:t>
            </a:r>
            <a:r>
              <a:rPr sz="750" spc="25" dirty="0">
                <a:latin typeface="Microsoft Sans Serif"/>
                <a:cs typeface="Microsoft Sans Serif"/>
              </a:rPr>
              <a:t> </a:t>
            </a:r>
            <a:r>
              <a:rPr sz="750" spc="35" dirty="0">
                <a:latin typeface="Microsoft Sans Serif"/>
                <a:cs typeface="Microsoft Sans Serif"/>
              </a:rPr>
              <a:t>pero</a:t>
            </a:r>
            <a:r>
              <a:rPr sz="750" spc="-10" dirty="0">
                <a:latin typeface="Microsoft Sans Serif"/>
                <a:cs typeface="Microsoft Sans Serif"/>
              </a:rPr>
              <a:t> </a:t>
            </a:r>
            <a:r>
              <a:rPr sz="750" spc="40" dirty="0">
                <a:latin typeface="Microsoft Sans Serif"/>
                <a:cs typeface="Microsoft Sans Serif"/>
              </a:rPr>
              <a:t>no</a:t>
            </a:r>
            <a:r>
              <a:rPr sz="750" spc="-5" dirty="0">
                <a:latin typeface="Microsoft Sans Serif"/>
                <a:cs typeface="Microsoft Sans Serif"/>
              </a:rPr>
              <a:t> </a:t>
            </a:r>
            <a:r>
              <a:rPr sz="750" spc="25" dirty="0">
                <a:latin typeface="Microsoft Sans Serif"/>
                <a:cs typeface="Microsoft Sans Serif"/>
              </a:rPr>
              <a:t>para</a:t>
            </a:r>
            <a:r>
              <a:rPr sz="750" spc="-5" dirty="0">
                <a:latin typeface="Microsoft Sans Serif"/>
                <a:cs typeface="Microsoft Sans Serif"/>
              </a:rPr>
              <a:t> </a:t>
            </a:r>
            <a:r>
              <a:rPr sz="750" spc="10" dirty="0">
                <a:latin typeface="Microsoft Sans Serif"/>
                <a:cs typeface="Microsoft Sans Serif"/>
              </a:rPr>
              <a:t>fallas</a:t>
            </a:r>
            <a:r>
              <a:rPr sz="750" spc="-5" dirty="0">
                <a:latin typeface="Microsoft Sans Serif"/>
                <a:cs typeface="Microsoft Sans Serif"/>
              </a:rPr>
              <a:t> </a:t>
            </a:r>
            <a:r>
              <a:rPr sz="750" spc="15" dirty="0">
                <a:latin typeface="Microsoft Sans Serif"/>
                <a:cs typeface="Microsoft Sans Serif"/>
              </a:rPr>
              <a:t>trifásicas</a:t>
            </a:r>
            <a:r>
              <a:rPr sz="750" spc="-5" dirty="0">
                <a:latin typeface="Microsoft Sans Serif"/>
                <a:cs typeface="Microsoft Sans Serif"/>
              </a:rPr>
              <a:t> </a:t>
            </a:r>
            <a:r>
              <a:rPr sz="750" spc="10" dirty="0">
                <a:latin typeface="Microsoft Sans Serif"/>
                <a:cs typeface="Microsoft Sans Serif"/>
              </a:rPr>
              <a:t>balanceadas.</a:t>
            </a:r>
            <a:endParaRPr sz="750">
              <a:latin typeface="Microsoft Sans Serif"/>
              <a:cs typeface="Microsoft Sans Serif"/>
            </a:endParaRPr>
          </a:p>
        </p:txBody>
      </p:sp>
      <p:sp>
        <p:nvSpPr>
          <p:cNvPr id="158" name="object 158"/>
          <p:cNvSpPr txBox="1"/>
          <p:nvPr/>
        </p:nvSpPr>
        <p:spPr>
          <a:xfrm>
            <a:off x="9100126" y="3146728"/>
            <a:ext cx="6078328" cy="129651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 marR="5080">
              <a:lnSpc>
                <a:spcPct val="138200"/>
              </a:lnSpc>
              <a:spcBef>
                <a:spcPts val="100"/>
              </a:spcBef>
            </a:pPr>
            <a:r>
              <a:rPr sz="550" spc="-5" dirty="0">
                <a:latin typeface="Microsoft Sans Serif"/>
                <a:cs typeface="Microsoft Sans Serif"/>
              </a:rPr>
              <a:t>Fig. </a:t>
            </a:r>
            <a:r>
              <a:rPr sz="550" dirty="0">
                <a:latin typeface="Microsoft Sans Serif"/>
                <a:cs typeface="Microsoft Sans Serif"/>
              </a:rPr>
              <a:t>2. </a:t>
            </a:r>
            <a:r>
              <a:rPr sz="550" spc="10" dirty="0">
                <a:latin typeface="Microsoft Sans Serif"/>
                <a:cs typeface="Microsoft Sans Serif"/>
              </a:rPr>
              <a:t>Aplicación</a:t>
            </a:r>
            <a:r>
              <a:rPr sz="550" spc="-5" dirty="0">
                <a:latin typeface="Microsoft Sans Serif"/>
                <a:cs typeface="Microsoft Sans Serif"/>
              </a:rPr>
              <a:t> </a:t>
            </a:r>
            <a:r>
              <a:rPr sz="550" spc="15" dirty="0">
                <a:latin typeface="Microsoft Sans Serif"/>
                <a:cs typeface="Microsoft Sans Serif"/>
              </a:rPr>
              <a:t>de</a:t>
            </a:r>
            <a:r>
              <a:rPr sz="550" dirty="0">
                <a:latin typeface="Microsoft Sans Serif"/>
                <a:cs typeface="Microsoft Sans Serif"/>
              </a:rPr>
              <a:t> </a:t>
            </a:r>
            <a:r>
              <a:rPr sz="550" spc="10" dirty="0">
                <a:latin typeface="Microsoft Sans Serif"/>
                <a:cs typeface="Microsoft Sans Serif"/>
              </a:rPr>
              <a:t>relés</a:t>
            </a:r>
            <a:r>
              <a:rPr sz="550" dirty="0">
                <a:latin typeface="Microsoft Sans Serif"/>
                <a:cs typeface="Microsoft Sans Serif"/>
              </a:rPr>
              <a:t> </a:t>
            </a:r>
            <a:r>
              <a:rPr sz="550" spc="15" dirty="0">
                <a:latin typeface="Microsoft Sans Serif"/>
                <a:cs typeface="Microsoft Sans Serif"/>
              </a:rPr>
              <a:t>de</a:t>
            </a:r>
            <a:r>
              <a:rPr sz="550" spc="-5" dirty="0">
                <a:latin typeface="Microsoft Sans Serif"/>
                <a:cs typeface="Microsoft Sans Serif"/>
              </a:rPr>
              <a:t> </a:t>
            </a:r>
            <a:r>
              <a:rPr sz="550" spc="15" dirty="0">
                <a:latin typeface="Microsoft Sans Serif"/>
                <a:cs typeface="Microsoft Sans Serif"/>
              </a:rPr>
              <a:t>respaldo</a:t>
            </a:r>
            <a:r>
              <a:rPr sz="550" dirty="0">
                <a:latin typeface="Microsoft Sans Serif"/>
                <a:cs typeface="Microsoft Sans Serif"/>
              </a:rPr>
              <a:t> </a:t>
            </a:r>
            <a:r>
              <a:rPr sz="550" spc="15" dirty="0">
                <a:latin typeface="Microsoft Sans Serif"/>
                <a:cs typeface="Microsoft Sans Serif"/>
              </a:rPr>
              <a:t>del</a:t>
            </a:r>
            <a:r>
              <a:rPr sz="550" dirty="0">
                <a:latin typeface="Microsoft Sans Serif"/>
                <a:cs typeface="Microsoft Sans Serif"/>
              </a:rPr>
              <a:t> </a:t>
            </a:r>
            <a:r>
              <a:rPr sz="550" spc="10" dirty="0">
                <a:latin typeface="Microsoft Sans Serif"/>
                <a:cs typeface="Microsoft Sans Serif"/>
              </a:rPr>
              <a:t>sistema</a:t>
            </a:r>
            <a:r>
              <a:rPr sz="550" spc="-5" dirty="0">
                <a:latin typeface="Microsoft Sans Serif"/>
                <a:cs typeface="Microsoft Sans Serif"/>
              </a:rPr>
              <a:t> </a:t>
            </a:r>
            <a:r>
              <a:rPr sz="550" spc="20" dirty="0">
                <a:latin typeface="Microsoft Sans Serif"/>
                <a:cs typeface="Microsoft Sans Serif"/>
              </a:rPr>
              <a:t>para</a:t>
            </a:r>
            <a:r>
              <a:rPr sz="550" dirty="0">
                <a:latin typeface="Microsoft Sans Serif"/>
                <a:cs typeface="Microsoft Sans Serif"/>
              </a:rPr>
              <a:t> </a:t>
            </a:r>
            <a:r>
              <a:rPr sz="550" spc="30" dirty="0">
                <a:latin typeface="Microsoft Sans Serif"/>
                <a:cs typeface="Microsoft Sans Serif"/>
              </a:rPr>
              <a:t>un</a:t>
            </a:r>
            <a:r>
              <a:rPr sz="550" spc="-5" dirty="0">
                <a:latin typeface="Microsoft Sans Serif"/>
                <a:cs typeface="Microsoft Sans Serif"/>
              </a:rPr>
              <a:t> </a:t>
            </a:r>
            <a:r>
              <a:rPr sz="550" spc="25" dirty="0">
                <a:latin typeface="Microsoft Sans Serif"/>
                <a:cs typeface="Microsoft Sans Serif"/>
              </a:rPr>
              <a:t>generador</a:t>
            </a:r>
            <a:r>
              <a:rPr sz="550" dirty="0">
                <a:latin typeface="Microsoft Sans Serif"/>
                <a:cs typeface="Microsoft Sans Serif"/>
              </a:rPr>
              <a:t> </a:t>
            </a:r>
            <a:r>
              <a:rPr sz="550" spc="15" dirty="0">
                <a:latin typeface="Microsoft Sans Serif"/>
                <a:cs typeface="Microsoft Sans Serif"/>
              </a:rPr>
              <a:t>conectado </a:t>
            </a:r>
            <a:r>
              <a:rPr sz="550" spc="-130" dirty="0">
                <a:latin typeface="Microsoft Sans Serif"/>
                <a:cs typeface="Microsoft Sans Serif"/>
              </a:rPr>
              <a:t> </a:t>
            </a:r>
            <a:r>
              <a:rPr sz="550" spc="20" dirty="0">
                <a:latin typeface="Microsoft Sans Serif"/>
                <a:cs typeface="Microsoft Sans Serif"/>
              </a:rPr>
              <a:t>directamente</a:t>
            </a:r>
            <a:r>
              <a:rPr sz="550" spc="-5" dirty="0">
                <a:latin typeface="Microsoft Sans Serif"/>
                <a:cs typeface="Microsoft Sans Serif"/>
              </a:rPr>
              <a:t> </a:t>
            </a:r>
            <a:r>
              <a:rPr sz="550" dirty="0">
                <a:latin typeface="Microsoft Sans Serif"/>
                <a:cs typeface="Microsoft Sans Serif"/>
              </a:rPr>
              <a:t>a</a:t>
            </a:r>
            <a:r>
              <a:rPr sz="550" spc="-5" dirty="0">
                <a:latin typeface="Microsoft Sans Serif"/>
                <a:cs typeface="Microsoft Sans Serif"/>
              </a:rPr>
              <a:t> </a:t>
            </a:r>
            <a:r>
              <a:rPr sz="550" spc="30" dirty="0">
                <a:latin typeface="Microsoft Sans Serif"/>
                <a:cs typeface="Microsoft Sans Serif"/>
              </a:rPr>
              <a:t>un</a:t>
            </a:r>
            <a:r>
              <a:rPr sz="550" spc="-5" dirty="0">
                <a:latin typeface="Microsoft Sans Serif"/>
                <a:cs typeface="Microsoft Sans Serif"/>
              </a:rPr>
              <a:t> </a:t>
            </a:r>
            <a:r>
              <a:rPr sz="550" spc="10" dirty="0">
                <a:latin typeface="Microsoft Sans Serif"/>
                <a:cs typeface="Microsoft Sans Serif"/>
              </a:rPr>
              <a:t>sistema</a:t>
            </a:r>
            <a:r>
              <a:rPr sz="550" spc="-5" dirty="0">
                <a:latin typeface="Microsoft Sans Serif"/>
                <a:cs typeface="Microsoft Sans Serif"/>
              </a:rPr>
              <a:t> </a:t>
            </a:r>
            <a:r>
              <a:rPr sz="550" spc="15" dirty="0">
                <a:latin typeface="Microsoft Sans Serif"/>
                <a:cs typeface="Microsoft Sans Serif"/>
              </a:rPr>
              <a:t>de</a:t>
            </a:r>
            <a:r>
              <a:rPr sz="550" spc="-5" dirty="0">
                <a:latin typeface="Microsoft Sans Serif"/>
                <a:cs typeface="Microsoft Sans Serif"/>
              </a:rPr>
              <a:t> </a:t>
            </a:r>
            <a:r>
              <a:rPr sz="550" spc="15" dirty="0">
                <a:latin typeface="Microsoft Sans Serif"/>
                <a:cs typeface="Microsoft Sans Serif"/>
              </a:rPr>
              <a:t>energía</a:t>
            </a:r>
            <a:endParaRPr sz="550">
              <a:latin typeface="Microsoft Sans Serif"/>
              <a:cs typeface="Microsoft Sans Serif"/>
            </a:endParaRPr>
          </a:p>
        </p:txBody>
      </p:sp>
      <p:sp>
        <p:nvSpPr>
          <p:cNvPr id="159" name="object 159"/>
          <p:cNvSpPr txBox="1"/>
          <p:nvPr/>
        </p:nvSpPr>
        <p:spPr>
          <a:xfrm>
            <a:off x="9100215" y="3553949"/>
            <a:ext cx="7413486" cy="2176621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826135">
              <a:lnSpc>
                <a:spcPct val="100000"/>
              </a:lnSpc>
              <a:spcBef>
                <a:spcPts val="100"/>
              </a:spcBef>
            </a:pPr>
            <a:r>
              <a:rPr sz="800" spc="30" dirty="0">
                <a:latin typeface="Microsoft Sans Serif"/>
                <a:cs typeface="Microsoft Sans Serif"/>
              </a:rPr>
              <a:t>II.</a:t>
            </a:r>
            <a:r>
              <a:rPr sz="800" spc="-30" dirty="0">
                <a:latin typeface="Microsoft Sans Serif"/>
                <a:cs typeface="Microsoft Sans Serif"/>
              </a:rPr>
              <a:t> </a:t>
            </a:r>
            <a:r>
              <a:rPr sz="800" spc="-25" dirty="0">
                <a:latin typeface="Microsoft Sans Serif"/>
                <a:cs typeface="Microsoft Sans Serif"/>
              </a:rPr>
              <a:t>PAG</a:t>
            </a:r>
            <a:r>
              <a:rPr sz="650" spc="-25" dirty="0">
                <a:latin typeface="Microsoft Sans Serif"/>
                <a:cs typeface="Microsoft Sans Serif"/>
              </a:rPr>
              <a:t>hase</a:t>
            </a:r>
            <a:r>
              <a:rPr sz="800" spc="-25" dirty="0">
                <a:latin typeface="Microsoft Sans Serif"/>
                <a:cs typeface="Microsoft Sans Serif"/>
              </a:rPr>
              <a:t>F</a:t>
            </a:r>
            <a:r>
              <a:rPr sz="650" spc="-25" dirty="0">
                <a:latin typeface="Microsoft Sans Serif"/>
                <a:cs typeface="Microsoft Sans Serif"/>
              </a:rPr>
              <a:t>AULTA</a:t>
            </a:r>
            <a:r>
              <a:rPr sz="800" spc="-25" dirty="0">
                <a:latin typeface="Microsoft Sans Serif"/>
                <a:cs typeface="Microsoft Sans Serif"/>
              </a:rPr>
              <a:t>PAG</a:t>
            </a:r>
            <a:r>
              <a:rPr sz="650" spc="-25" dirty="0">
                <a:latin typeface="Microsoft Sans Serif"/>
                <a:cs typeface="Microsoft Sans Serif"/>
              </a:rPr>
              <a:t>ROTECCIÓN</a:t>
            </a:r>
            <a:endParaRPr sz="650">
              <a:latin typeface="Microsoft Sans Serif"/>
              <a:cs typeface="Microsoft Sans Serif"/>
            </a:endParaRPr>
          </a:p>
          <a:p>
            <a:pPr marL="12700" marR="5080" indent="153670">
              <a:lnSpc>
                <a:spcPct val="143100"/>
              </a:lnSpc>
              <a:spcBef>
                <a:spcPts val="315"/>
              </a:spcBef>
            </a:pPr>
            <a:r>
              <a:rPr sz="700" spc="-40" dirty="0">
                <a:latin typeface="Microsoft Sans Serif"/>
                <a:cs typeface="Microsoft Sans Serif"/>
              </a:rPr>
              <a:t>Se</a:t>
            </a:r>
            <a:r>
              <a:rPr sz="700" spc="-35" dirty="0">
                <a:latin typeface="Microsoft Sans Serif"/>
                <a:cs typeface="Microsoft Sans Serif"/>
              </a:rPr>
              <a:t> </a:t>
            </a:r>
            <a:r>
              <a:rPr sz="700" spc="20" dirty="0">
                <a:latin typeface="Microsoft Sans Serif"/>
                <a:cs typeface="Microsoft Sans Serif"/>
              </a:rPr>
              <a:t>utilizan </a:t>
            </a:r>
            <a:r>
              <a:rPr sz="700" spc="35" dirty="0">
                <a:latin typeface="Microsoft Sans Serif"/>
                <a:cs typeface="Microsoft Sans Serif"/>
              </a:rPr>
              <a:t>comúnmente </a:t>
            </a:r>
            <a:r>
              <a:rPr sz="700" spc="20" dirty="0">
                <a:latin typeface="Microsoft Sans Serif"/>
                <a:cs typeface="Microsoft Sans Serif"/>
              </a:rPr>
              <a:t>dos </a:t>
            </a:r>
            <a:r>
              <a:rPr sz="700" spc="25" dirty="0">
                <a:latin typeface="Microsoft Sans Serif"/>
                <a:cs typeface="Microsoft Sans Serif"/>
              </a:rPr>
              <a:t>tipos </a:t>
            </a:r>
            <a:r>
              <a:rPr sz="700" spc="20" dirty="0">
                <a:latin typeface="Microsoft Sans Serif"/>
                <a:cs typeface="Microsoft Sans Serif"/>
              </a:rPr>
              <a:t>de </a:t>
            </a:r>
            <a:r>
              <a:rPr sz="700" spc="10" dirty="0">
                <a:latin typeface="Microsoft Sans Serif"/>
                <a:cs typeface="Microsoft Sans Serif"/>
              </a:rPr>
              <a:t>relés </a:t>
            </a:r>
            <a:r>
              <a:rPr sz="700" spc="25" dirty="0">
                <a:latin typeface="Microsoft Sans Serif"/>
                <a:cs typeface="Microsoft Sans Serif"/>
              </a:rPr>
              <a:t>para </a:t>
            </a:r>
            <a:r>
              <a:rPr sz="700" spc="10" dirty="0">
                <a:latin typeface="Microsoft Sans Serif"/>
                <a:cs typeface="Microsoft Sans Serif"/>
              </a:rPr>
              <a:t>la </a:t>
            </a:r>
            <a:r>
              <a:rPr sz="700" spc="25" dirty="0">
                <a:latin typeface="Microsoft Sans Serif"/>
                <a:cs typeface="Microsoft Sans Serif"/>
              </a:rPr>
              <a:t>protección </a:t>
            </a:r>
            <a:r>
              <a:rPr sz="700" spc="20" dirty="0">
                <a:latin typeface="Microsoft Sans Serif"/>
                <a:cs typeface="Microsoft Sans Serif"/>
              </a:rPr>
              <a:t>de </a:t>
            </a:r>
            <a:r>
              <a:rPr sz="700" spc="25" dirty="0">
                <a:latin typeface="Microsoft Sans Serif"/>
                <a:cs typeface="Microsoft Sans Serif"/>
              </a:rPr>
              <a:t> </a:t>
            </a:r>
            <a:r>
              <a:rPr sz="700" spc="20" dirty="0">
                <a:latin typeface="Microsoft Sans Serif"/>
                <a:cs typeface="Microsoft Sans Serif"/>
              </a:rPr>
              <a:t>respaldo de </a:t>
            </a:r>
            <a:r>
              <a:rPr sz="700" spc="10" dirty="0">
                <a:latin typeface="Microsoft Sans Serif"/>
                <a:cs typeface="Microsoft Sans Serif"/>
              </a:rPr>
              <a:t>fallas </a:t>
            </a:r>
            <a:r>
              <a:rPr sz="700" spc="20" dirty="0">
                <a:latin typeface="Microsoft Sans Serif"/>
                <a:cs typeface="Microsoft Sans Serif"/>
              </a:rPr>
              <a:t>de </a:t>
            </a:r>
            <a:r>
              <a:rPr sz="700" spc="10" dirty="0">
                <a:latin typeface="Microsoft Sans Serif"/>
                <a:cs typeface="Microsoft Sans Serif"/>
              </a:rPr>
              <a:t>fase </a:t>
            </a:r>
            <a:r>
              <a:rPr sz="700" spc="20" dirty="0">
                <a:latin typeface="Microsoft Sans Serif"/>
                <a:cs typeface="Microsoft Sans Serif"/>
              </a:rPr>
              <a:t>del </a:t>
            </a:r>
            <a:r>
              <a:rPr sz="700" spc="15" dirty="0">
                <a:latin typeface="Microsoft Sans Serif"/>
                <a:cs typeface="Microsoft Sans Serif"/>
              </a:rPr>
              <a:t>sistema: </a:t>
            </a:r>
            <a:r>
              <a:rPr sz="700" spc="10" dirty="0">
                <a:latin typeface="Microsoft Sans Serif"/>
                <a:cs typeface="Microsoft Sans Serif"/>
              </a:rPr>
              <a:t>relés </a:t>
            </a:r>
            <a:r>
              <a:rPr sz="700" spc="20" dirty="0">
                <a:latin typeface="Microsoft Sans Serif"/>
                <a:cs typeface="Microsoft Sans Serif"/>
              </a:rPr>
              <a:t>de </a:t>
            </a:r>
            <a:r>
              <a:rPr sz="700" spc="35" dirty="0">
                <a:latin typeface="Microsoft Sans Serif"/>
                <a:cs typeface="Microsoft Sans Serif"/>
              </a:rPr>
              <a:t>tipo </a:t>
            </a:r>
            <a:r>
              <a:rPr sz="700" spc="15" dirty="0">
                <a:latin typeface="Microsoft Sans Serif"/>
                <a:cs typeface="Microsoft Sans Serif"/>
              </a:rPr>
              <a:t>distancia </a:t>
            </a:r>
            <a:r>
              <a:rPr sz="700" spc="30" dirty="0">
                <a:latin typeface="Microsoft Sans Serif"/>
                <a:cs typeface="Microsoft Sans Serif"/>
              </a:rPr>
              <a:t>o </a:t>
            </a:r>
            <a:r>
              <a:rPr sz="700" spc="10" dirty="0">
                <a:latin typeface="Microsoft Sans Serif"/>
                <a:cs typeface="Microsoft Sans Serif"/>
              </a:rPr>
              <a:t>relés </a:t>
            </a:r>
            <a:r>
              <a:rPr sz="700" spc="20" dirty="0">
                <a:latin typeface="Microsoft Sans Serif"/>
                <a:cs typeface="Microsoft Sans Serif"/>
              </a:rPr>
              <a:t>de </a:t>
            </a:r>
            <a:r>
              <a:rPr sz="700" spc="25" dirty="0">
                <a:latin typeface="Microsoft Sans Serif"/>
                <a:cs typeface="Microsoft Sans Serif"/>
              </a:rPr>
              <a:t> sobrecorriente controlados </a:t>
            </a:r>
            <a:r>
              <a:rPr sz="700" spc="40" dirty="0">
                <a:latin typeface="Microsoft Sans Serif"/>
                <a:cs typeface="Microsoft Sans Serif"/>
              </a:rPr>
              <a:t>por </a:t>
            </a:r>
            <a:r>
              <a:rPr sz="700" spc="20" dirty="0">
                <a:latin typeface="Microsoft Sans Serif"/>
                <a:cs typeface="Microsoft Sans Serif"/>
              </a:rPr>
              <a:t>voltaje </a:t>
            </a:r>
            <a:r>
              <a:rPr sz="700" spc="5" dirty="0">
                <a:latin typeface="Microsoft Sans Serif"/>
                <a:cs typeface="Microsoft Sans Serif"/>
              </a:rPr>
              <a:t>(o </a:t>
            </a:r>
            <a:r>
              <a:rPr sz="700" spc="25" dirty="0">
                <a:latin typeface="Microsoft Sans Serif"/>
                <a:cs typeface="Microsoft Sans Serif"/>
              </a:rPr>
              <a:t>restringidos </a:t>
            </a:r>
            <a:r>
              <a:rPr sz="700" spc="40" dirty="0">
                <a:latin typeface="Microsoft Sans Serif"/>
                <a:cs typeface="Microsoft Sans Serif"/>
              </a:rPr>
              <a:t>por </a:t>
            </a:r>
            <a:r>
              <a:rPr sz="700" spc="10" dirty="0">
                <a:latin typeface="Microsoft Sans Serif"/>
                <a:cs typeface="Microsoft Sans Serif"/>
              </a:rPr>
              <a:t>voltaje). </a:t>
            </a:r>
            <a:r>
              <a:rPr sz="700" spc="-10" dirty="0">
                <a:latin typeface="Microsoft Sans Serif"/>
                <a:cs typeface="Microsoft Sans Serif"/>
              </a:rPr>
              <a:t>La </a:t>
            </a:r>
            <a:r>
              <a:rPr sz="700" spc="-5" dirty="0">
                <a:latin typeface="Microsoft Sans Serif"/>
                <a:cs typeface="Microsoft Sans Serif"/>
              </a:rPr>
              <a:t> </a:t>
            </a:r>
            <a:r>
              <a:rPr sz="700" spc="25" dirty="0">
                <a:latin typeface="Microsoft Sans Serif"/>
                <a:cs typeface="Microsoft Sans Serif"/>
              </a:rPr>
              <a:t>protección </a:t>
            </a:r>
            <a:r>
              <a:rPr sz="700" spc="20" dirty="0">
                <a:latin typeface="Microsoft Sans Serif"/>
                <a:cs typeface="Microsoft Sans Serif"/>
              </a:rPr>
              <a:t>de respaldo del </a:t>
            </a:r>
            <a:r>
              <a:rPr sz="700" spc="15" dirty="0">
                <a:latin typeface="Microsoft Sans Serif"/>
                <a:cs typeface="Microsoft Sans Serif"/>
              </a:rPr>
              <a:t>sistema </a:t>
            </a:r>
            <a:r>
              <a:rPr sz="700" spc="25" dirty="0">
                <a:latin typeface="Microsoft Sans Serif"/>
                <a:cs typeface="Microsoft Sans Serif"/>
              </a:rPr>
              <a:t>tiene </a:t>
            </a:r>
            <a:r>
              <a:rPr sz="700" spc="40" dirty="0">
                <a:latin typeface="Microsoft Sans Serif"/>
                <a:cs typeface="Microsoft Sans Serif"/>
              </a:rPr>
              <a:t>un </a:t>
            </a:r>
            <a:r>
              <a:rPr sz="700" spc="35" dirty="0">
                <a:latin typeface="Microsoft Sans Serif"/>
                <a:cs typeface="Microsoft Sans Serif"/>
              </a:rPr>
              <a:t>retardo </a:t>
            </a:r>
            <a:r>
              <a:rPr sz="700" spc="20" dirty="0">
                <a:latin typeface="Microsoft Sans Serif"/>
                <a:cs typeface="Microsoft Sans Serif"/>
              </a:rPr>
              <a:t>de </a:t>
            </a:r>
            <a:r>
              <a:rPr sz="700" spc="35" dirty="0">
                <a:latin typeface="Microsoft Sans Serif"/>
                <a:cs typeface="Microsoft Sans Serif"/>
              </a:rPr>
              <a:t>tiempo </a:t>
            </a:r>
            <a:r>
              <a:rPr sz="700" spc="5" dirty="0">
                <a:latin typeface="Microsoft Sans Serif"/>
                <a:cs typeface="Microsoft Sans Serif"/>
              </a:rPr>
              <a:t>y </a:t>
            </a:r>
            <a:r>
              <a:rPr sz="700" spc="10" dirty="0">
                <a:latin typeface="Microsoft Sans Serif"/>
                <a:cs typeface="Microsoft Sans Serif"/>
              </a:rPr>
              <a:t>está </a:t>
            </a:r>
            <a:r>
              <a:rPr sz="700" spc="15" dirty="0">
                <a:latin typeface="Microsoft Sans Serif"/>
                <a:cs typeface="Microsoft Sans Serif"/>
              </a:rPr>
              <a:t> </a:t>
            </a:r>
            <a:r>
              <a:rPr sz="700" spc="25" dirty="0">
                <a:latin typeface="Microsoft Sans Serif"/>
                <a:cs typeface="Microsoft Sans Serif"/>
              </a:rPr>
              <a:t>coordinada </a:t>
            </a:r>
            <a:r>
              <a:rPr sz="700" spc="20" dirty="0">
                <a:latin typeface="Microsoft Sans Serif"/>
                <a:cs typeface="Microsoft Sans Serif"/>
              </a:rPr>
              <a:t>con </a:t>
            </a:r>
            <a:r>
              <a:rPr sz="700" spc="10" dirty="0">
                <a:latin typeface="Microsoft Sans Serif"/>
                <a:cs typeface="Microsoft Sans Serif"/>
              </a:rPr>
              <a:t>la </a:t>
            </a:r>
            <a:r>
              <a:rPr sz="700" spc="25" dirty="0">
                <a:latin typeface="Microsoft Sans Serif"/>
                <a:cs typeface="Microsoft Sans Serif"/>
              </a:rPr>
              <a:t>protección </a:t>
            </a:r>
            <a:r>
              <a:rPr sz="700" spc="20" dirty="0">
                <a:latin typeface="Microsoft Sans Serif"/>
                <a:cs typeface="Microsoft Sans Serif"/>
              </a:rPr>
              <a:t>de </a:t>
            </a:r>
            <a:r>
              <a:rPr sz="700" spc="10" dirty="0">
                <a:latin typeface="Microsoft Sans Serif"/>
                <a:cs typeface="Microsoft Sans Serif"/>
              </a:rPr>
              <a:t>la </a:t>
            </a:r>
            <a:r>
              <a:rPr sz="700" spc="15" dirty="0">
                <a:latin typeface="Microsoft Sans Serif"/>
                <a:cs typeface="Microsoft Sans Serif"/>
              </a:rPr>
              <a:t>línea </a:t>
            </a:r>
            <a:r>
              <a:rPr sz="700" spc="20" dirty="0">
                <a:latin typeface="Microsoft Sans Serif"/>
                <a:cs typeface="Microsoft Sans Serif"/>
              </a:rPr>
              <a:t>de </a:t>
            </a:r>
            <a:r>
              <a:rPr sz="700" spc="25" dirty="0">
                <a:latin typeface="Microsoft Sans Serif"/>
                <a:cs typeface="Microsoft Sans Serif"/>
              </a:rPr>
              <a:t>transmisión. </a:t>
            </a:r>
            <a:r>
              <a:rPr sz="700" spc="-30" dirty="0">
                <a:latin typeface="Microsoft Sans Serif"/>
                <a:cs typeface="Microsoft Sans Serif"/>
              </a:rPr>
              <a:t>El </a:t>
            </a:r>
            <a:r>
              <a:rPr sz="700" spc="35" dirty="0">
                <a:latin typeface="Microsoft Sans Serif"/>
                <a:cs typeface="Microsoft Sans Serif"/>
              </a:rPr>
              <a:t>tipo </a:t>
            </a:r>
            <a:r>
              <a:rPr sz="700" spc="20" dirty="0">
                <a:latin typeface="Microsoft Sans Serif"/>
                <a:cs typeface="Microsoft Sans Serif"/>
              </a:rPr>
              <a:t>de relé </a:t>
            </a:r>
            <a:r>
              <a:rPr sz="700" spc="25" dirty="0">
                <a:latin typeface="Microsoft Sans Serif"/>
                <a:cs typeface="Microsoft Sans Serif"/>
              </a:rPr>
              <a:t> </a:t>
            </a:r>
            <a:r>
              <a:rPr sz="700" spc="10" dirty="0">
                <a:latin typeface="Microsoft Sans Serif"/>
                <a:cs typeface="Microsoft Sans Serif"/>
              </a:rPr>
              <a:t>seleccionado</a:t>
            </a:r>
            <a:r>
              <a:rPr sz="700" spc="-5" dirty="0">
                <a:latin typeface="Microsoft Sans Serif"/>
                <a:cs typeface="Microsoft Sans Serif"/>
              </a:rPr>
              <a:t> </a:t>
            </a:r>
            <a:r>
              <a:rPr sz="700" spc="25" dirty="0">
                <a:latin typeface="Microsoft Sans Serif"/>
                <a:cs typeface="Microsoft Sans Serif"/>
              </a:rPr>
              <a:t>para</a:t>
            </a:r>
            <a:r>
              <a:rPr sz="700" dirty="0">
                <a:latin typeface="Microsoft Sans Serif"/>
                <a:cs typeface="Microsoft Sans Serif"/>
              </a:rPr>
              <a:t> </a:t>
            </a:r>
            <a:r>
              <a:rPr sz="700" spc="20" dirty="0">
                <a:latin typeface="Microsoft Sans Serif"/>
                <a:cs typeface="Microsoft Sans Serif"/>
              </a:rPr>
              <a:t>cualquier</a:t>
            </a:r>
            <a:r>
              <a:rPr sz="700" dirty="0">
                <a:latin typeface="Microsoft Sans Serif"/>
                <a:cs typeface="Microsoft Sans Serif"/>
              </a:rPr>
              <a:t> </a:t>
            </a:r>
            <a:r>
              <a:rPr sz="700" spc="15" dirty="0">
                <a:latin typeface="Microsoft Sans Serif"/>
                <a:cs typeface="Microsoft Sans Serif"/>
              </a:rPr>
              <a:t>aplicación</a:t>
            </a:r>
            <a:r>
              <a:rPr sz="700" dirty="0">
                <a:latin typeface="Microsoft Sans Serif"/>
                <a:cs typeface="Microsoft Sans Serif"/>
              </a:rPr>
              <a:t> </a:t>
            </a:r>
            <a:r>
              <a:rPr sz="700" spc="10" dirty="0">
                <a:latin typeface="Microsoft Sans Serif"/>
                <a:cs typeface="Microsoft Sans Serif"/>
              </a:rPr>
              <a:t>suele</a:t>
            </a:r>
            <a:r>
              <a:rPr sz="700" dirty="0">
                <a:latin typeface="Microsoft Sans Serif"/>
                <a:cs typeface="Microsoft Sans Serif"/>
              </a:rPr>
              <a:t> </a:t>
            </a:r>
            <a:r>
              <a:rPr sz="700" spc="15" dirty="0">
                <a:latin typeface="Microsoft Sans Serif"/>
                <a:cs typeface="Microsoft Sans Serif"/>
              </a:rPr>
              <a:t>ser</a:t>
            </a:r>
            <a:r>
              <a:rPr sz="700" dirty="0">
                <a:latin typeface="Microsoft Sans Serif"/>
                <a:cs typeface="Microsoft Sans Serif"/>
              </a:rPr>
              <a:t> </a:t>
            </a:r>
            <a:r>
              <a:rPr sz="700" spc="30" dirty="0">
                <a:latin typeface="Microsoft Sans Serif"/>
                <a:cs typeface="Microsoft Sans Serif"/>
              </a:rPr>
              <a:t>una</a:t>
            </a:r>
            <a:r>
              <a:rPr sz="700" dirty="0">
                <a:latin typeface="Microsoft Sans Serif"/>
                <a:cs typeface="Microsoft Sans Serif"/>
              </a:rPr>
              <a:t> </a:t>
            </a:r>
            <a:r>
              <a:rPr sz="700" spc="30" dirty="0">
                <a:latin typeface="Microsoft Sans Serif"/>
                <a:cs typeface="Microsoft Sans Serif"/>
              </a:rPr>
              <a:t>función</a:t>
            </a:r>
            <a:r>
              <a:rPr sz="700" dirty="0">
                <a:latin typeface="Microsoft Sans Serif"/>
                <a:cs typeface="Microsoft Sans Serif"/>
              </a:rPr>
              <a:t> </a:t>
            </a:r>
            <a:r>
              <a:rPr sz="700" spc="20" dirty="0">
                <a:latin typeface="Microsoft Sans Serif"/>
                <a:cs typeface="Microsoft Sans Serif"/>
              </a:rPr>
              <a:t>del</a:t>
            </a:r>
            <a:r>
              <a:rPr sz="700" dirty="0">
                <a:latin typeface="Microsoft Sans Serif"/>
                <a:cs typeface="Microsoft Sans Serif"/>
              </a:rPr>
              <a:t> </a:t>
            </a:r>
            <a:r>
              <a:rPr sz="700" spc="35" dirty="0">
                <a:latin typeface="Microsoft Sans Serif"/>
                <a:cs typeface="Microsoft Sans Serif"/>
              </a:rPr>
              <a:t>tipo</a:t>
            </a:r>
            <a:r>
              <a:rPr sz="700" dirty="0">
                <a:latin typeface="Microsoft Sans Serif"/>
                <a:cs typeface="Microsoft Sans Serif"/>
              </a:rPr>
              <a:t> </a:t>
            </a:r>
            <a:r>
              <a:rPr sz="700" spc="20" dirty="0">
                <a:latin typeface="Microsoft Sans Serif"/>
                <a:cs typeface="Microsoft Sans Serif"/>
              </a:rPr>
              <a:t>de</a:t>
            </a:r>
            <a:r>
              <a:rPr sz="700" dirty="0">
                <a:latin typeface="Microsoft Sans Serif"/>
                <a:cs typeface="Microsoft Sans Serif"/>
              </a:rPr>
              <a:t> </a:t>
            </a:r>
            <a:r>
              <a:rPr sz="700" spc="20" dirty="0">
                <a:latin typeface="Microsoft Sans Serif"/>
                <a:cs typeface="Microsoft Sans Serif"/>
              </a:rPr>
              <a:t>relé </a:t>
            </a:r>
            <a:r>
              <a:rPr sz="700" spc="25" dirty="0">
                <a:latin typeface="Microsoft Sans Serif"/>
                <a:cs typeface="Microsoft Sans Serif"/>
              </a:rPr>
              <a:t> </a:t>
            </a:r>
            <a:r>
              <a:rPr sz="700" spc="20" dirty="0">
                <a:latin typeface="Microsoft Sans Serif"/>
                <a:cs typeface="Microsoft Sans Serif"/>
              </a:rPr>
              <a:t>utilizado en </a:t>
            </a:r>
            <a:r>
              <a:rPr sz="700" dirty="0">
                <a:latin typeface="Microsoft Sans Serif"/>
                <a:cs typeface="Microsoft Sans Serif"/>
              </a:rPr>
              <a:t>las </a:t>
            </a:r>
            <a:r>
              <a:rPr sz="700" spc="10" dirty="0">
                <a:latin typeface="Microsoft Sans Serif"/>
                <a:cs typeface="Microsoft Sans Serif"/>
              </a:rPr>
              <a:t>líneas </a:t>
            </a:r>
            <a:r>
              <a:rPr sz="700" spc="30" dirty="0">
                <a:latin typeface="Microsoft Sans Serif"/>
                <a:cs typeface="Microsoft Sans Serif"/>
              </a:rPr>
              <a:t>que </a:t>
            </a:r>
            <a:r>
              <a:rPr sz="700" spc="15" dirty="0">
                <a:latin typeface="Microsoft Sans Serif"/>
                <a:cs typeface="Microsoft Sans Serif"/>
              </a:rPr>
              <a:t>están </a:t>
            </a:r>
            <a:r>
              <a:rPr sz="700" spc="10" dirty="0">
                <a:latin typeface="Microsoft Sans Serif"/>
                <a:cs typeface="Microsoft Sans Serif"/>
              </a:rPr>
              <a:t>conectadas al </a:t>
            </a:r>
            <a:r>
              <a:rPr sz="700" spc="30" dirty="0">
                <a:latin typeface="Microsoft Sans Serif"/>
                <a:cs typeface="Microsoft Sans Serif"/>
              </a:rPr>
              <a:t>generador </a:t>
            </a:r>
            <a:r>
              <a:rPr sz="700" spc="-15" dirty="0">
                <a:latin typeface="Microsoft Sans Serif"/>
                <a:cs typeface="Microsoft Sans Serif"/>
              </a:rPr>
              <a:t>(es </a:t>
            </a:r>
            <a:r>
              <a:rPr sz="700" spc="15" dirty="0">
                <a:latin typeface="Microsoft Sans Serif"/>
                <a:cs typeface="Microsoft Sans Serif"/>
              </a:rPr>
              <a:t>decir, </a:t>
            </a:r>
            <a:r>
              <a:rPr sz="700" spc="20" dirty="0">
                <a:latin typeface="Microsoft Sans Serif"/>
                <a:cs typeface="Microsoft Sans Serif"/>
              </a:rPr>
              <a:t> </a:t>
            </a:r>
            <a:r>
              <a:rPr sz="700" spc="25" dirty="0">
                <a:latin typeface="Microsoft Sans Serif"/>
                <a:cs typeface="Microsoft Sans Serif"/>
              </a:rPr>
              <a:t>protección </a:t>
            </a:r>
            <a:r>
              <a:rPr sz="700" spc="30" dirty="0">
                <a:latin typeface="Microsoft Sans Serif"/>
                <a:cs typeface="Microsoft Sans Serif"/>
              </a:rPr>
              <a:t>contra </a:t>
            </a:r>
            <a:r>
              <a:rPr sz="700" spc="25" dirty="0">
                <a:latin typeface="Microsoft Sans Serif"/>
                <a:cs typeface="Microsoft Sans Serif"/>
              </a:rPr>
              <a:t>sobrecorriente para </a:t>
            </a:r>
            <a:r>
              <a:rPr sz="700" spc="10" dirty="0">
                <a:latin typeface="Microsoft Sans Serif"/>
                <a:cs typeface="Microsoft Sans Serif"/>
              </a:rPr>
              <a:t>líneas </a:t>
            </a:r>
            <a:r>
              <a:rPr sz="700" spc="30" dirty="0">
                <a:latin typeface="Microsoft Sans Serif"/>
                <a:cs typeface="Microsoft Sans Serif"/>
              </a:rPr>
              <a:t>que </a:t>
            </a:r>
            <a:r>
              <a:rPr sz="700" spc="15" dirty="0">
                <a:latin typeface="Microsoft Sans Serif"/>
                <a:cs typeface="Microsoft Sans Serif"/>
              </a:rPr>
              <a:t>están </a:t>
            </a:r>
            <a:r>
              <a:rPr sz="700" spc="25" dirty="0">
                <a:latin typeface="Microsoft Sans Serif"/>
                <a:cs typeface="Microsoft Sans Serif"/>
              </a:rPr>
              <a:t>protegidas </a:t>
            </a:r>
            <a:r>
              <a:rPr sz="700" spc="40" dirty="0">
                <a:latin typeface="Microsoft Sans Serif"/>
                <a:cs typeface="Microsoft Sans Serif"/>
              </a:rPr>
              <a:t>por </a:t>
            </a:r>
            <a:r>
              <a:rPr sz="700" spc="10" dirty="0">
                <a:latin typeface="Microsoft Sans Serif"/>
                <a:cs typeface="Microsoft Sans Serif"/>
              </a:rPr>
              <a:t>relés </a:t>
            </a:r>
            <a:r>
              <a:rPr sz="700" spc="-175" dirty="0">
                <a:latin typeface="Microsoft Sans Serif"/>
                <a:cs typeface="Microsoft Sans Serif"/>
              </a:rPr>
              <a:t> </a:t>
            </a:r>
            <a:r>
              <a:rPr sz="700" spc="20" dirty="0">
                <a:latin typeface="Microsoft Sans Serif"/>
                <a:cs typeface="Microsoft Sans Serif"/>
              </a:rPr>
              <a:t>de</a:t>
            </a:r>
            <a:r>
              <a:rPr sz="700" dirty="0">
                <a:latin typeface="Microsoft Sans Serif"/>
                <a:cs typeface="Microsoft Sans Serif"/>
              </a:rPr>
              <a:t> </a:t>
            </a:r>
            <a:r>
              <a:rPr sz="700" spc="25" dirty="0">
                <a:latin typeface="Microsoft Sans Serif"/>
                <a:cs typeface="Microsoft Sans Serif"/>
              </a:rPr>
              <a:t>sobrecorriente</a:t>
            </a:r>
            <a:r>
              <a:rPr sz="700" spc="5" dirty="0">
                <a:latin typeface="Microsoft Sans Serif"/>
                <a:cs typeface="Microsoft Sans Serif"/>
              </a:rPr>
              <a:t> y</a:t>
            </a:r>
            <a:r>
              <a:rPr sz="700" dirty="0">
                <a:latin typeface="Microsoft Sans Serif"/>
                <a:cs typeface="Microsoft Sans Serif"/>
              </a:rPr>
              <a:t> </a:t>
            </a:r>
            <a:r>
              <a:rPr sz="700" spc="25" dirty="0">
                <a:latin typeface="Microsoft Sans Serif"/>
                <a:cs typeface="Microsoft Sans Serif"/>
              </a:rPr>
              <a:t>protección</a:t>
            </a:r>
            <a:r>
              <a:rPr sz="700" spc="5" dirty="0">
                <a:latin typeface="Microsoft Sans Serif"/>
                <a:cs typeface="Microsoft Sans Serif"/>
              </a:rPr>
              <a:t> </a:t>
            </a:r>
            <a:r>
              <a:rPr sz="700" spc="20" dirty="0">
                <a:latin typeface="Microsoft Sans Serif"/>
                <a:cs typeface="Microsoft Sans Serif"/>
              </a:rPr>
              <a:t>de</a:t>
            </a:r>
            <a:r>
              <a:rPr sz="700" dirty="0">
                <a:latin typeface="Microsoft Sans Serif"/>
                <a:cs typeface="Microsoft Sans Serif"/>
              </a:rPr>
              <a:t> </a:t>
            </a:r>
            <a:r>
              <a:rPr sz="700" spc="15" dirty="0">
                <a:latin typeface="Microsoft Sans Serif"/>
                <a:cs typeface="Microsoft Sans Serif"/>
              </a:rPr>
              <a:t>distancia</a:t>
            </a:r>
            <a:r>
              <a:rPr sz="700" spc="5" dirty="0">
                <a:latin typeface="Microsoft Sans Serif"/>
                <a:cs typeface="Microsoft Sans Serif"/>
              </a:rPr>
              <a:t> </a:t>
            </a:r>
            <a:r>
              <a:rPr sz="700" spc="25" dirty="0">
                <a:latin typeface="Microsoft Sans Serif"/>
                <a:cs typeface="Microsoft Sans Serif"/>
              </a:rPr>
              <a:t>para</a:t>
            </a:r>
            <a:r>
              <a:rPr sz="700" dirty="0">
                <a:latin typeface="Microsoft Sans Serif"/>
                <a:cs typeface="Microsoft Sans Serif"/>
              </a:rPr>
              <a:t> </a:t>
            </a:r>
            <a:r>
              <a:rPr sz="700" spc="10" dirty="0">
                <a:latin typeface="Microsoft Sans Serif"/>
                <a:cs typeface="Microsoft Sans Serif"/>
              </a:rPr>
              <a:t>líneas</a:t>
            </a:r>
            <a:r>
              <a:rPr sz="700" spc="5" dirty="0">
                <a:latin typeface="Microsoft Sans Serif"/>
                <a:cs typeface="Microsoft Sans Serif"/>
              </a:rPr>
              <a:t> </a:t>
            </a:r>
            <a:r>
              <a:rPr sz="700" spc="30" dirty="0">
                <a:latin typeface="Microsoft Sans Serif"/>
                <a:cs typeface="Microsoft Sans Serif"/>
              </a:rPr>
              <a:t>que</a:t>
            </a:r>
            <a:r>
              <a:rPr sz="700" dirty="0">
                <a:latin typeface="Microsoft Sans Serif"/>
                <a:cs typeface="Microsoft Sans Serif"/>
              </a:rPr>
              <a:t> </a:t>
            </a:r>
            <a:r>
              <a:rPr sz="700" spc="15" dirty="0">
                <a:latin typeface="Microsoft Sans Serif"/>
                <a:cs typeface="Microsoft Sans Serif"/>
              </a:rPr>
              <a:t>están</a:t>
            </a:r>
            <a:r>
              <a:rPr sz="700" spc="5" dirty="0">
                <a:latin typeface="Microsoft Sans Serif"/>
                <a:cs typeface="Microsoft Sans Serif"/>
              </a:rPr>
              <a:t> </a:t>
            </a:r>
            <a:r>
              <a:rPr sz="700" spc="25" dirty="0">
                <a:latin typeface="Microsoft Sans Serif"/>
                <a:cs typeface="Microsoft Sans Serif"/>
              </a:rPr>
              <a:t>protegidas </a:t>
            </a:r>
            <a:r>
              <a:rPr sz="700" spc="-170" dirty="0">
                <a:latin typeface="Microsoft Sans Serif"/>
                <a:cs typeface="Microsoft Sans Serif"/>
              </a:rPr>
              <a:t> </a:t>
            </a:r>
            <a:r>
              <a:rPr sz="700" spc="40" dirty="0">
                <a:latin typeface="Microsoft Sans Serif"/>
                <a:cs typeface="Microsoft Sans Serif"/>
              </a:rPr>
              <a:t>por </a:t>
            </a:r>
            <a:r>
              <a:rPr sz="700" spc="15" dirty="0">
                <a:latin typeface="Microsoft Sans Serif"/>
                <a:cs typeface="Microsoft Sans Serif"/>
              </a:rPr>
              <a:t>distancia </a:t>
            </a:r>
            <a:r>
              <a:rPr sz="700" spc="20" dirty="0">
                <a:latin typeface="Microsoft Sans Serif"/>
                <a:cs typeface="Microsoft Sans Serif"/>
              </a:rPr>
              <a:t>de </a:t>
            </a:r>
            <a:r>
              <a:rPr sz="700" dirty="0">
                <a:latin typeface="Microsoft Sans Serif"/>
                <a:cs typeface="Microsoft Sans Serif"/>
              </a:rPr>
              <a:t>fase). </a:t>
            </a:r>
            <a:r>
              <a:rPr sz="700" spc="5" dirty="0">
                <a:latin typeface="Microsoft Sans Serif"/>
                <a:cs typeface="Microsoft Sans Serif"/>
              </a:rPr>
              <a:t>relés). </a:t>
            </a:r>
            <a:r>
              <a:rPr sz="700" spc="-5" dirty="0">
                <a:latin typeface="Microsoft Sans Serif"/>
                <a:cs typeface="Microsoft Sans Serif"/>
              </a:rPr>
              <a:t>Los </a:t>
            </a:r>
            <a:r>
              <a:rPr sz="700" spc="10" dirty="0">
                <a:latin typeface="Microsoft Sans Serif"/>
                <a:cs typeface="Microsoft Sans Serif"/>
              </a:rPr>
              <a:t>relés </a:t>
            </a:r>
            <a:r>
              <a:rPr sz="700" spc="20" dirty="0">
                <a:latin typeface="Microsoft Sans Serif"/>
                <a:cs typeface="Microsoft Sans Serif"/>
              </a:rPr>
              <a:t>de respaldo de </a:t>
            </a:r>
            <a:r>
              <a:rPr sz="700" spc="25" dirty="0">
                <a:latin typeface="Microsoft Sans Serif"/>
                <a:cs typeface="Microsoft Sans Serif"/>
              </a:rPr>
              <a:t>sobrecorriente </a:t>
            </a:r>
            <a:r>
              <a:rPr sz="700" spc="20" dirty="0">
                <a:latin typeface="Microsoft Sans Serif"/>
                <a:cs typeface="Microsoft Sans Serif"/>
              </a:rPr>
              <a:t>son </a:t>
            </a:r>
            <a:r>
              <a:rPr sz="700" spc="25" dirty="0">
                <a:latin typeface="Microsoft Sans Serif"/>
                <a:cs typeface="Microsoft Sans Serif"/>
              </a:rPr>
              <a:t> </a:t>
            </a:r>
            <a:r>
              <a:rPr sz="700" spc="15" dirty="0">
                <a:latin typeface="Microsoft Sans Serif"/>
                <a:cs typeface="Microsoft Sans Serif"/>
              </a:rPr>
              <a:t>difíciles </a:t>
            </a:r>
            <a:r>
              <a:rPr sz="700" spc="20" dirty="0">
                <a:latin typeface="Microsoft Sans Serif"/>
                <a:cs typeface="Microsoft Sans Serif"/>
              </a:rPr>
              <a:t>de </a:t>
            </a:r>
            <a:r>
              <a:rPr sz="700" spc="30" dirty="0">
                <a:latin typeface="Microsoft Sans Serif"/>
                <a:cs typeface="Microsoft Sans Serif"/>
              </a:rPr>
              <a:t>coordinar </a:t>
            </a:r>
            <a:r>
              <a:rPr sz="700" spc="20" dirty="0">
                <a:latin typeface="Microsoft Sans Serif"/>
                <a:cs typeface="Microsoft Sans Serif"/>
              </a:rPr>
              <a:t>con </a:t>
            </a:r>
            <a:r>
              <a:rPr sz="700" spc="10" dirty="0">
                <a:latin typeface="Microsoft Sans Serif"/>
                <a:cs typeface="Microsoft Sans Serif"/>
              </a:rPr>
              <a:t>los relés </a:t>
            </a:r>
            <a:r>
              <a:rPr sz="700" spc="20" dirty="0">
                <a:latin typeface="Microsoft Sans Serif"/>
                <a:cs typeface="Microsoft Sans Serif"/>
              </a:rPr>
              <a:t>de </a:t>
            </a:r>
            <a:r>
              <a:rPr sz="700" spc="15" dirty="0">
                <a:latin typeface="Microsoft Sans Serif"/>
                <a:cs typeface="Microsoft Sans Serif"/>
              </a:rPr>
              <a:t>distancia </a:t>
            </a:r>
            <a:r>
              <a:rPr sz="700" spc="20" dirty="0">
                <a:latin typeface="Microsoft Sans Serif"/>
                <a:cs typeface="Microsoft Sans Serif"/>
              </a:rPr>
              <a:t>de </a:t>
            </a:r>
            <a:r>
              <a:rPr sz="700" spc="15" dirty="0">
                <a:latin typeface="Microsoft Sans Serif"/>
                <a:cs typeface="Microsoft Sans Serif"/>
              </a:rPr>
              <a:t>línea </a:t>
            </a:r>
            <a:r>
              <a:rPr sz="700" spc="30" dirty="0">
                <a:latin typeface="Microsoft Sans Serif"/>
                <a:cs typeface="Microsoft Sans Serif"/>
              </a:rPr>
              <a:t>debido </a:t>
            </a:r>
            <a:r>
              <a:rPr sz="700" dirty="0">
                <a:latin typeface="Microsoft Sans Serif"/>
                <a:cs typeface="Microsoft Sans Serif"/>
              </a:rPr>
              <a:t>a </a:t>
            </a:r>
            <a:r>
              <a:rPr sz="700" spc="10" dirty="0">
                <a:latin typeface="Microsoft Sans Serif"/>
                <a:cs typeface="Microsoft Sans Serif"/>
              </a:rPr>
              <a:t>la </a:t>
            </a:r>
            <a:r>
              <a:rPr sz="700" spc="15" dirty="0">
                <a:latin typeface="Microsoft Sans Serif"/>
                <a:cs typeface="Microsoft Sans Serif"/>
              </a:rPr>
              <a:t> </a:t>
            </a:r>
            <a:r>
              <a:rPr sz="700" spc="20" dirty="0">
                <a:latin typeface="Microsoft Sans Serif"/>
                <a:cs typeface="Microsoft Sans Serif"/>
              </a:rPr>
              <a:t>variabilidad en </a:t>
            </a:r>
            <a:r>
              <a:rPr sz="700" spc="10" dirty="0">
                <a:latin typeface="Microsoft Sans Serif"/>
                <a:cs typeface="Microsoft Sans Serif"/>
              </a:rPr>
              <a:t>el </a:t>
            </a:r>
            <a:r>
              <a:rPr sz="700" spc="35" dirty="0">
                <a:latin typeface="Microsoft Sans Serif"/>
                <a:cs typeface="Microsoft Sans Serif"/>
              </a:rPr>
              <a:t>tiempo </a:t>
            </a:r>
            <a:r>
              <a:rPr sz="700" spc="20" dirty="0">
                <a:latin typeface="Microsoft Sans Serif"/>
                <a:cs typeface="Microsoft Sans Serif"/>
              </a:rPr>
              <a:t>de </a:t>
            </a:r>
            <a:r>
              <a:rPr sz="700" spc="25" dirty="0">
                <a:latin typeface="Microsoft Sans Serif"/>
                <a:cs typeface="Microsoft Sans Serif"/>
              </a:rPr>
              <a:t>disparo </a:t>
            </a:r>
            <a:r>
              <a:rPr sz="700" spc="20" dirty="0">
                <a:latin typeface="Microsoft Sans Serif"/>
                <a:cs typeface="Microsoft Sans Serif"/>
              </a:rPr>
              <a:t>de </a:t>
            </a:r>
            <a:r>
              <a:rPr sz="700" spc="10" dirty="0">
                <a:latin typeface="Microsoft Sans Serif"/>
                <a:cs typeface="Microsoft Sans Serif"/>
              </a:rPr>
              <a:t>los relés </a:t>
            </a:r>
            <a:r>
              <a:rPr sz="700" spc="20" dirty="0">
                <a:latin typeface="Microsoft Sans Serif"/>
                <a:cs typeface="Microsoft Sans Serif"/>
              </a:rPr>
              <a:t>de </a:t>
            </a:r>
            <a:r>
              <a:rPr sz="700" spc="25" dirty="0">
                <a:latin typeface="Microsoft Sans Serif"/>
                <a:cs typeface="Microsoft Sans Serif"/>
              </a:rPr>
              <a:t>sobrecorriente para </a:t>
            </a:r>
            <a:r>
              <a:rPr sz="700" spc="30" dirty="0">
                <a:latin typeface="Microsoft Sans Serif"/>
                <a:cs typeface="Microsoft Sans Serif"/>
              </a:rPr>
              <a:t> </a:t>
            </a:r>
            <a:r>
              <a:rPr sz="700" spc="25" dirty="0">
                <a:latin typeface="Microsoft Sans Serif"/>
                <a:cs typeface="Microsoft Sans Serif"/>
              </a:rPr>
              <a:t>diferentes</a:t>
            </a:r>
            <a:r>
              <a:rPr sz="700" spc="-10" dirty="0">
                <a:latin typeface="Microsoft Sans Serif"/>
                <a:cs typeface="Microsoft Sans Serif"/>
              </a:rPr>
              <a:t> </a:t>
            </a:r>
            <a:r>
              <a:rPr sz="700" spc="15" dirty="0">
                <a:latin typeface="Microsoft Sans Serif"/>
                <a:cs typeface="Microsoft Sans Serif"/>
              </a:rPr>
              <a:t>condiciones</a:t>
            </a:r>
            <a:r>
              <a:rPr sz="700" spc="-5" dirty="0">
                <a:latin typeface="Microsoft Sans Serif"/>
                <a:cs typeface="Microsoft Sans Serif"/>
              </a:rPr>
              <a:t> </a:t>
            </a:r>
            <a:r>
              <a:rPr sz="700" spc="20" dirty="0">
                <a:latin typeface="Microsoft Sans Serif"/>
                <a:cs typeface="Microsoft Sans Serif"/>
              </a:rPr>
              <a:t>del</a:t>
            </a:r>
            <a:r>
              <a:rPr sz="700" spc="-5" dirty="0">
                <a:latin typeface="Microsoft Sans Serif"/>
                <a:cs typeface="Microsoft Sans Serif"/>
              </a:rPr>
              <a:t> </a:t>
            </a:r>
            <a:r>
              <a:rPr sz="700" spc="15" dirty="0">
                <a:latin typeface="Microsoft Sans Serif"/>
                <a:cs typeface="Microsoft Sans Serif"/>
              </a:rPr>
              <a:t>sistema.</a:t>
            </a:r>
            <a:endParaRPr sz="700">
              <a:latin typeface="Microsoft Sans Serif"/>
              <a:cs typeface="Microsoft Sans Serif"/>
            </a:endParaRPr>
          </a:p>
          <a:p>
            <a:pPr marL="12700" marR="118745" indent="153670">
              <a:lnSpc>
                <a:spcPct val="142900"/>
              </a:lnSpc>
            </a:pPr>
            <a:r>
              <a:rPr sz="700" spc="15" dirty="0">
                <a:latin typeface="Microsoft Sans Serif"/>
                <a:cs typeface="Microsoft Sans Serif"/>
              </a:rPr>
              <a:t>Como </a:t>
            </a:r>
            <a:r>
              <a:rPr sz="700" spc="-5" dirty="0">
                <a:latin typeface="Microsoft Sans Serif"/>
                <a:cs typeface="Microsoft Sans Serif"/>
              </a:rPr>
              <a:t>se </a:t>
            </a:r>
            <a:r>
              <a:rPr sz="700" spc="30" dirty="0">
                <a:latin typeface="Microsoft Sans Serif"/>
                <a:cs typeface="Microsoft Sans Serif"/>
              </a:rPr>
              <a:t>muestra </a:t>
            </a:r>
            <a:r>
              <a:rPr sz="700" spc="20" dirty="0">
                <a:latin typeface="Microsoft Sans Serif"/>
                <a:cs typeface="Microsoft Sans Serif"/>
              </a:rPr>
              <a:t>en </a:t>
            </a:r>
            <a:r>
              <a:rPr sz="700" spc="10" dirty="0">
                <a:latin typeface="Microsoft Sans Serif"/>
                <a:cs typeface="Microsoft Sans Serif"/>
              </a:rPr>
              <a:t>la </a:t>
            </a:r>
            <a:r>
              <a:rPr sz="700" spc="-5" dirty="0">
                <a:latin typeface="Microsoft Sans Serif"/>
                <a:cs typeface="Microsoft Sans Serif"/>
              </a:rPr>
              <a:t>Fig. </a:t>
            </a:r>
            <a:r>
              <a:rPr sz="700" spc="10" dirty="0">
                <a:latin typeface="Microsoft Sans Serif"/>
                <a:cs typeface="Microsoft Sans Serif"/>
              </a:rPr>
              <a:t>1 </a:t>
            </a:r>
            <a:r>
              <a:rPr sz="700" spc="5" dirty="0">
                <a:latin typeface="Microsoft Sans Serif"/>
                <a:cs typeface="Microsoft Sans Serif"/>
              </a:rPr>
              <a:t>y </a:t>
            </a:r>
            <a:r>
              <a:rPr sz="700" spc="10" dirty="0">
                <a:latin typeface="Microsoft Sans Serif"/>
                <a:cs typeface="Microsoft Sans Serif"/>
              </a:rPr>
              <a:t>la </a:t>
            </a:r>
            <a:r>
              <a:rPr sz="700" spc="-5" dirty="0">
                <a:latin typeface="Microsoft Sans Serif"/>
                <a:cs typeface="Microsoft Sans Serif"/>
              </a:rPr>
              <a:t>Fig. </a:t>
            </a:r>
            <a:r>
              <a:rPr sz="700" dirty="0">
                <a:latin typeface="Microsoft Sans Serif"/>
                <a:cs typeface="Microsoft Sans Serif"/>
              </a:rPr>
              <a:t>2, </a:t>
            </a:r>
            <a:r>
              <a:rPr sz="700" spc="10" dirty="0">
                <a:latin typeface="Microsoft Sans Serif"/>
                <a:cs typeface="Microsoft Sans Serif"/>
              </a:rPr>
              <a:t>los </a:t>
            </a:r>
            <a:r>
              <a:rPr sz="700" spc="-55" dirty="0">
                <a:latin typeface="Microsoft Sans Serif"/>
                <a:cs typeface="Microsoft Sans Serif"/>
              </a:rPr>
              <a:t>CT </a:t>
            </a:r>
            <a:r>
              <a:rPr sz="700" spc="25" dirty="0">
                <a:latin typeface="Microsoft Sans Serif"/>
                <a:cs typeface="Microsoft Sans Serif"/>
              </a:rPr>
              <a:t>(transformadores </a:t>
            </a:r>
            <a:r>
              <a:rPr sz="700" spc="20" dirty="0">
                <a:latin typeface="Microsoft Sans Serif"/>
                <a:cs typeface="Microsoft Sans Serif"/>
              </a:rPr>
              <a:t>de </a:t>
            </a:r>
            <a:r>
              <a:rPr sz="700" spc="25" dirty="0">
                <a:latin typeface="Microsoft Sans Serif"/>
                <a:cs typeface="Microsoft Sans Serif"/>
              </a:rPr>
              <a:t> </a:t>
            </a:r>
            <a:r>
              <a:rPr sz="700" spc="20" dirty="0">
                <a:latin typeface="Microsoft Sans Serif"/>
                <a:cs typeface="Microsoft Sans Serif"/>
              </a:rPr>
              <a:t>corriente) </a:t>
            </a:r>
            <a:r>
              <a:rPr sz="700" spc="25" dirty="0">
                <a:latin typeface="Microsoft Sans Serif"/>
                <a:cs typeface="Microsoft Sans Serif"/>
              </a:rPr>
              <a:t>para protección </a:t>
            </a:r>
            <a:r>
              <a:rPr sz="700" spc="30" dirty="0">
                <a:latin typeface="Microsoft Sans Serif"/>
                <a:cs typeface="Microsoft Sans Serif"/>
              </a:rPr>
              <a:t>contra </a:t>
            </a:r>
            <a:r>
              <a:rPr sz="700" spc="10" dirty="0">
                <a:latin typeface="Microsoft Sans Serif"/>
                <a:cs typeface="Microsoft Sans Serif"/>
              </a:rPr>
              <a:t>fallas </a:t>
            </a:r>
            <a:r>
              <a:rPr sz="700" spc="20" dirty="0">
                <a:latin typeface="Microsoft Sans Serif"/>
                <a:cs typeface="Microsoft Sans Serif"/>
              </a:rPr>
              <a:t>de </a:t>
            </a:r>
            <a:r>
              <a:rPr sz="700" spc="10" dirty="0">
                <a:latin typeface="Microsoft Sans Serif"/>
                <a:cs typeface="Microsoft Sans Serif"/>
              </a:rPr>
              <a:t>fase </a:t>
            </a:r>
            <a:r>
              <a:rPr sz="700" spc="35" dirty="0">
                <a:latin typeface="Microsoft Sans Serif"/>
                <a:cs typeface="Microsoft Sans Serif"/>
              </a:rPr>
              <a:t>normalmente </a:t>
            </a:r>
            <a:r>
              <a:rPr sz="700" spc="15" dirty="0">
                <a:latin typeface="Microsoft Sans Serif"/>
                <a:cs typeface="Microsoft Sans Serif"/>
              </a:rPr>
              <a:t>están </a:t>
            </a:r>
            <a:r>
              <a:rPr sz="700" spc="20" dirty="0">
                <a:latin typeface="Microsoft Sans Serif"/>
                <a:cs typeface="Microsoft Sans Serif"/>
              </a:rPr>
              <a:t> </a:t>
            </a:r>
            <a:r>
              <a:rPr sz="700" spc="15" dirty="0">
                <a:latin typeface="Microsoft Sans Serif"/>
                <a:cs typeface="Microsoft Sans Serif"/>
              </a:rPr>
              <a:t>conectados</a:t>
            </a:r>
            <a:r>
              <a:rPr sz="700" dirty="0">
                <a:latin typeface="Microsoft Sans Serif"/>
                <a:cs typeface="Microsoft Sans Serif"/>
              </a:rPr>
              <a:t> </a:t>
            </a:r>
            <a:r>
              <a:rPr sz="700" spc="10" dirty="0">
                <a:latin typeface="Microsoft Sans Serif"/>
                <a:cs typeface="Microsoft Sans Serif"/>
              </a:rPr>
              <a:t>al</a:t>
            </a:r>
            <a:r>
              <a:rPr sz="700" dirty="0">
                <a:latin typeface="Microsoft Sans Serif"/>
                <a:cs typeface="Microsoft Sans Serif"/>
              </a:rPr>
              <a:t> </a:t>
            </a:r>
            <a:r>
              <a:rPr sz="700" spc="20" dirty="0">
                <a:latin typeface="Microsoft Sans Serif"/>
                <a:cs typeface="Microsoft Sans Serif"/>
              </a:rPr>
              <a:t>lado</a:t>
            </a:r>
            <a:r>
              <a:rPr sz="700" dirty="0">
                <a:latin typeface="Microsoft Sans Serif"/>
                <a:cs typeface="Microsoft Sans Serif"/>
              </a:rPr>
              <a:t> </a:t>
            </a:r>
            <a:r>
              <a:rPr sz="700" spc="40" dirty="0">
                <a:latin typeface="Microsoft Sans Serif"/>
                <a:cs typeface="Microsoft Sans Serif"/>
              </a:rPr>
              <a:t>neutro</a:t>
            </a:r>
            <a:r>
              <a:rPr sz="700" dirty="0">
                <a:latin typeface="Microsoft Sans Serif"/>
                <a:cs typeface="Microsoft Sans Serif"/>
              </a:rPr>
              <a:t> </a:t>
            </a:r>
            <a:r>
              <a:rPr sz="700" spc="20" dirty="0">
                <a:latin typeface="Microsoft Sans Serif"/>
                <a:cs typeface="Microsoft Sans Serif"/>
              </a:rPr>
              <a:t>del</a:t>
            </a:r>
            <a:r>
              <a:rPr sz="700" dirty="0">
                <a:latin typeface="Microsoft Sans Serif"/>
                <a:cs typeface="Microsoft Sans Serif"/>
              </a:rPr>
              <a:t> </a:t>
            </a:r>
            <a:r>
              <a:rPr sz="700" spc="30" dirty="0">
                <a:latin typeface="Microsoft Sans Serif"/>
                <a:cs typeface="Microsoft Sans Serif"/>
              </a:rPr>
              <a:t>generador</a:t>
            </a:r>
            <a:r>
              <a:rPr sz="700" dirty="0">
                <a:latin typeface="Microsoft Sans Serif"/>
                <a:cs typeface="Microsoft Sans Serif"/>
              </a:rPr>
              <a:t> </a:t>
            </a:r>
            <a:r>
              <a:rPr sz="700" spc="25" dirty="0">
                <a:latin typeface="Microsoft Sans Serif"/>
                <a:cs typeface="Microsoft Sans Serif"/>
              </a:rPr>
              <a:t>para</a:t>
            </a:r>
            <a:r>
              <a:rPr sz="700" dirty="0">
                <a:latin typeface="Microsoft Sans Serif"/>
                <a:cs typeface="Microsoft Sans Serif"/>
              </a:rPr>
              <a:t> </a:t>
            </a:r>
            <a:r>
              <a:rPr sz="700" spc="30" dirty="0">
                <a:latin typeface="Microsoft Sans Serif"/>
                <a:cs typeface="Microsoft Sans Serif"/>
              </a:rPr>
              <a:t>proporcionar</a:t>
            </a:r>
            <a:r>
              <a:rPr sz="700" dirty="0">
                <a:latin typeface="Microsoft Sans Serif"/>
                <a:cs typeface="Microsoft Sans Serif"/>
              </a:rPr>
              <a:t> </a:t>
            </a:r>
            <a:r>
              <a:rPr sz="700" spc="25" dirty="0">
                <a:latin typeface="Microsoft Sans Serif"/>
                <a:cs typeface="Microsoft Sans Serif"/>
              </a:rPr>
              <a:t>protección</a:t>
            </a:r>
            <a:r>
              <a:rPr sz="700" dirty="0">
                <a:latin typeface="Microsoft Sans Serif"/>
                <a:cs typeface="Microsoft Sans Serif"/>
              </a:rPr>
              <a:t> </a:t>
            </a:r>
            <a:r>
              <a:rPr sz="700" spc="20" dirty="0">
                <a:latin typeface="Microsoft Sans Serif"/>
                <a:cs typeface="Microsoft Sans Serif"/>
              </a:rPr>
              <a:t>de </a:t>
            </a:r>
            <a:r>
              <a:rPr sz="700" spc="-170" dirty="0">
                <a:latin typeface="Microsoft Sans Serif"/>
                <a:cs typeface="Microsoft Sans Serif"/>
              </a:rPr>
              <a:t> </a:t>
            </a:r>
            <a:r>
              <a:rPr sz="700" spc="20" dirty="0">
                <a:latin typeface="Microsoft Sans Serif"/>
                <a:cs typeface="Microsoft Sans Serif"/>
              </a:rPr>
              <a:t>respaldo</a:t>
            </a:r>
            <a:r>
              <a:rPr sz="700" spc="-5" dirty="0">
                <a:latin typeface="Microsoft Sans Serif"/>
                <a:cs typeface="Microsoft Sans Serif"/>
              </a:rPr>
              <a:t> </a:t>
            </a:r>
            <a:r>
              <a:rPr sz="700" spc="15" dirty="0">
                <a:latin typeface="Microsoft Sans Serif"/>
                <a:cs typeface="Microsoft Sans Serif"/>
              </a:rPr>
              <a:t>adicional</a:t>
            </a:r>
            <a:r>
              <a:rPr sz="700" spc="-5" dirty="0">
                <a:latin typeface="Microsoft Sans Serif"/>
                <a:cs typeface="Microsoft Sans Serif"/>
              </a:rPr>
              <a:t> </a:t>
            </a:r>
            <a:r>
              <a:rPr sz="700" spc="25" dirty="0">
                <a:latin typeface="Microsoft Sans Serif"/>
                <a:cs typeface="Microsoft Sans Serif"/>
              </a:rPr>
              <a:t>para</a:t>
            </a:r>
            <a:r>
              <a:rPr sz="700" spc="-5" dirty="0">
                <a:latin typeface="Microsoft Sans Serif"/>
                <a:cs typeface="Microsoft Sans Serif"/>
              </a:rPr>
              <a:t> </a:t>
            </a:r>
            <a:r>
              <a:rPr sz="700" spc="10" dirty="0">
                <a:latin typeface="Microsoft Sans Serif"/>
                <a:cs typeface="Microsoft Sans Serif"/>
              </a:rPr>
              <a:t>el</a:t>
            </a:r>
            <a:r>
              <a:rPr sz="700" spc="-5" dirty="0">
                <a:latin typeface="Microsoft Sans Serif"/>
                <a:cs typeface="Microsoft Sans Serif"/>
              </a:rPr>
              <a:t> </a:t>
            </a:r>
            <a:r>
              <a:rPr sz="700" spc="25" dirty="0">
                <a:latin typeface="Microsoft Sans Serif"/>
                <a:cs typeface="Microsoft Sans Serif"/>
              </a:rPr>
              <a:t>generador.</a:t>
            </a:r>
            <a:endParaRPr sz="700">
              <a:latin typeface="Microsoft Sans Serif"/>
              <a:cs typeface="Microsoft Sans Serif"/>
            </a:endParaRPr>
          </a:p>
          <a:p>
            <a:pPr marL="12700" marR="53340" indent="153670">
              <a:lnSpc>
                <a:spcPct val="154000"/>
              </a:lnSpc>
            </a:pPr>
            <a:r>
              <a:rPr sz="650" spc="-30" dirty="0">
                <a:latin typeface="Microsoft Sans Serif"/>
                <a:cs typeface="Microsoft Sans Serif"/>
              </a:rPr>
              <a:t>El </a:t>
            </a:r>
            <a:r>
              <a:rPr sz="650" spc="20" dirty="0">
                <a:latin typeface="Microsoft Sans Serif"/>
                <a:cs typeface="Microsoft Sans Serif"/>
              </a:rPr>
              <a:t>relé de </a:t>
            </a:r>
            <a:r>
              <a:rPr sz="650" spc="15" dirty="0">
                <a:latin typeface="Microsoft Sans Serif"/>
                <a:cs typeface="Microsoft Sans Serif"/>
              </a:rPr>
              <a:t>distancia </a:t>
            </a:r>
            <a:r>
              <a:rPr sz="650" spc="25" dirty="0">
                <a:latin typeface="Microsoft Sans Serif"/>
                <a:cs typeface="Microsoft Sans Serif"/>
              </a:rPr>
              <a:t>puede </a:t>
            </a:r>
            <a:r>
              <a:rPr sz="650" spc="10" dirty="0">
                <a:latin typeface="Microsoft Sans Serif"/>
                <a:cs typeface="Microsoft Sans Serif"/>
              </a:rPr>
              <a:t>ser </a:t>
            </a:r>
            <a:r>
              <a:rPr sz="650" spc="15" dirty="0">
                <a:latin typeface="Microsoft Sans Serif"/>
                <a:cs typeface="Microsoft Sans Serif"/>
              </a:rPr>
              <a:t>supervisado </a:t>
            </a:r>
            <a:r>
              <a:rPr sz="650" spc="40" dirty="0">
                <a:latin typeface="Microsoft Sans Serif"/>
                <a:cs typeface="Microsoft Sans Serif"/>
              </a:rPr>
              <a:t>por un </a:t>
            </a:r>
            <a:r>
              <a:rPr sz="650" spc="20" dirty="0">
                <a:latin typeface="Microsoft Sans Serif"/>
                <a:cs typeface="Microsoft Sans Serif"/>
              </a:rPr>
              <a:t>relé de </a:t>
            </a:r>
            <a:r>
              <a:rPr sz="650" spc="25" dirty="0">
                <a:latin typeface="Microsoft Sans Serif"/>
                <a:cs typeface="Microsoft Sans Serif"/>
              </a:rPr>
              <a:t>sobrecorriente </a:t>
            </a:r>
            <a:r>
              <a:rPr sz="650" spc="30" dirty="0">
                <a:latin typeface="Microsoft Sans Serif"/>
                <a:cs typeface="Microsoft Sans Serif"/>
              </a:rPr>
              <a:t> </a:t>
            </a:r>
            <a:r>
              <a:rPr sz="650" spc="25" dirty="0">
                <a:latin typeface="Microsoft Sans Serif"/>
                <a:cs typeface="Microsoft Sans Serif"/>
              </a:rPr>
              <a:t>instantáneo</a:t>
            </a:r>
            <a:r>
              <a:rPr sz="650" spc="-5" dirty="0">
                <a:latin typeface="Microsoft Sans Serif"/>
                <a:cs typeface="Microsoft Sans Serif"/>
              </a:rPr>
              <a:t> </a:t>
            </a:r>
            <a:r>
              <a:rPr sz="650" spc="20" dirty="0">
                <a:latin typeface="Microsoft Sans Serif"/>
                <a:cs typeface="Microsoft Sans Serif"/>
              </a:rPr>
              <a:t>para</a:t>
            </a:r>
            <a:r>
              <a:rPr sz="650" spc="-5" dirty="0">
                <a:latin typeface="Microsoft Sans Serif"/>
                <a:cs typeface="Microsoft Sans Serif"/>
              </a:rPr>
              <a:t> </a:t>
            </a:r>
            <a:r>
              <a:rPr sz="650" spc="20" dirty="0">
                <a:latin typeface="Microsoft Sans Serif"/>
                <a:cs typeface="Microsoft Sans Serif"/>
              </a:rPr>
              <a:t>evitar</a:t>
            </a:r>
            <a:r>
              <a:rPr sz="650" spc="-5" dirty="0">
                <a:latin typeface="Microsoft Sans Serif"/>
                <a:cs typeface="Microsoft Sans Serif"/>
              </a:rPr>
              <a:t> </a:t>
            </a:r>
            <a:r>
              <a:rPr sz="650" spc="40" dirty="0">
                <a:latin typeface="Microsoft Sans Serif"/>
                <a:cs typeface="Microsoft Sans Serif"/>
              </a:rPr>
              <a:t>un</a:t>
            </a:r>
            <a:r>
              <a:rPr sz="650" spc="-5" dirty="0">
                <a:latin typeface="Microsoft Sans Serif"/>
                <a:cs typeface="Microsoft Sans Serif"/>
              </a:rPr>
              <a:t> </a:t>
            </a:r>
            <a:r>
              <a:rPr sz="650" spc="30" dirty="0">
                <a:latin typeface="Microsoft Sans Serif"/>
                <a:cs typeface="Microsoft Sans Serif"/>
              </a:rPr>
              <a:t>funcionamiento</a:t>
            </a:r>
            <a:r>
              <a:rPr sz="650" spc="-5" dirty="0">
                <a:latin typeface="Microsoft Sans Serif"/>
                <a:cs typeface="Microsoft Sans Serif"/>
              </a:rPr>
              <a:t> </a:t>
            </a:r>
            <a:r>
              <a:rPr sz="650" spc="15" dirty="0">
                <a:latin typeface="Microsoft Sans Serif"/>
                <a:cs typeface="Microsoft Sans Serif"/>
              </a:rPr>
              <a:t>falso</a:t>
            </a:r>
            <a:r>
              <a:rPr sz="650" spc="-5" dirty="0">
                <a:latin typeface="Microsoft Sans Serif"/>
                <a:cs typeface="Microsoft Sans Serif"/>
              </a:rPr>
              <a:t> </a:t>
            </a:r>
            <a:r>
              <a:rPr sz="650" spc="20" dirty="0">
                <a:latin typeface="Microsoft Sans Serif"/>
                <a:cs typeface="Microsoft Sans Serif"/>
              </a:rPr>
              <a:t>en</a:t>
            </a:r>
            <a:r>
              <a:rPr sz="650" spc="-5" dirty="0">
                <a:latin typeface="Microsoft Sans Serif"/>
                <a:cs typeface="Microsoft Sans Serif"/>
              </a:rPr>
              <a:t> </a:t>
            </a:r>
            <a:r>
              <a:rPr sz="650" spc="25" dirty="0">
                <a:latin typeface="Microsoft Sans Serif"/>
                <a:cs typeface="Microsoft Sans Serif"/>
              </a:rPr>
              <a:t>una</a:t>
            </a:r>
            <a:r>
              <a:rPr sz="650" spc="-5" dirty="0">
                <a:latin typeface="Microsoft Sans Serif"/>
                <a:cs typeface="Microsoft Sans Serif"/>
              </a:rPr>
              <a:t> </a:t>
            </a:r>
            <a:r>
              <a:rPr sz="650" spc="20" dirty="0">
                <a:latin typeface="Microsoft Sans Serif"/>
                <a:cs typeface="Microsoft Sans Serif"/>
              </a:rPr>
              <a:t>condición</a:t>
            </a:r>
            <a:r>
              <a:rPr sz="650" spc="-5" dirty="0">
                <a:latin typeface="Microsoft Sans Serif"/>
                <a:cs typeface="Microsoft Sans Serif"/>
              </a:rPr>
              <a:t> </a:t>
            </a:r>
            <a:r>
              <a:rPr sz="650" spc="20" dirty="0">
                <a:latin typeface="Microsoft Sans Serif"/>
                <a:cs typeface="Microsoft Sans Serif"/>
              </a:rPr>
              <a:t>de</a:t>
            </a:r>
            <a:r>
              <a:rPr sz="650" spc="-5" dirty="0">
                <a:latin typeface="Microsoft Sans Serif"/>
                <a:cs typeface="Microsoft Sans Serif"/>
              </a:rPr>
              <a:t> </a:t>
            </a:r>
            <a:r>
              <a:rPr sz="650" spc="25" dirty="0">
                <a:latin typeface="Microsoft Sans Serif"/>
                <a:cs typeface="Microsoft Sans Serif"/>
              </a:rPr>
              <a:t>pérdida</a:t>
            </a:r>
            <a:r>
              <a:rPr sz="650" spc="-5" dirty="0">
                <a:latin typeface="Microsoft Sans Serif"/>
                <a:cs typeface="Microsoft Sans Serif"/>
              </a:rPr>
              <a:t> </a:t>
            </a:r>
            <a:r>
              <a:rPr sz="650" spc="20" dirty="0">
                <a:latin typeface="Microsoft Sans Serif"/>
                <a:cs typeface="Microsoft Sans Serif"/>
              </a:rPr>
              <a:t>de </a:t>
            </a:r>
            <a:r>
              <a:rPr sz="650" spc="25" dirty="0">
                <a:latin typeface="Microsoft Sans Serif"/>
                <a:cs typeface="Microsoft Sans Serif"/>
              </a:rPr>
              <a:t> </a:t>
            </a:r>
            <a:r>
              <a:rPr sz="650" spc="15" dirty="0">
                <a:latin typeface="Microsoft Sans Serif"/>
                <a:cs typeface="Microsoft Sans Serif"/>
              </a:rPr>
              <a:t>potencial.</a:t>
            </a:r>
            <a:r>
              <a:rPr sz="650" dirty="0">
                <a:latin typeface="Microsoft Sans Serif"/>
                <a:cs typeface="Microsoft Sans Serif"/>
              </a:rPr>
              <a:t> </a:t>
            </a:r>
            <a:r>
              <a:rPr sz="650" spc="-30" dirty="0">
                <a:latin typeface="Microsoft Sans Serif"/>
                <a:cs typeface="Microsoft Sans Serif"/>
              </a:rPr>
              <a:t>El</a:t>
            </a:r>
            <a:r>
              <a:rPr sz="650" dirty="0">
                <a:latin typeface="Microsoft Sans Serif"/>
                <a:cs typeface="Microsoft Sans Serif"/>
              </a:rPr>
              <a:t> </a:t>
            </a:r>
            <a:r>
              <a:rPr sz="650" spc="20" dirty="0">
                <a:latin typeface="Microsoft Sans Serif"/>
                <a:cs typeface="Microsoft Sans Serif"/>
              </a:rPr>
              <a:t>relé</a:t>
            </a:r>
            <a:r>
              <a:rPr sz="650" dirty="0">
                <a:latin typeface="Microsoft Sans Serif"/>
                <a:cs typeface="Microsoft Sans Serif"/>
              </a:rPr>
              <a:t> </a:t>
            </a:r>
            <a:r>
              <a:rPr sz="650" spc="20" dirty="0">
                <a:latin typeface="Microsoft Sans Serif"/>
                <a:cs typeface="Microsoft Sans Serif"/>
              </a:rPr>
              <a:t>de</a:t>
            </a:r>
            <a:r>
              <a:rPr sz="650" dirty="0">
                <a:latin typeface="Microsoft Sans Serif"/>
                <a:cs typeface="Microsoft Sans Serif"/>
              </a:rPr>
              <a:t> </a:t>
            </a:r>
            <a:r>
              <a:rPr sz="650" spc="25" dirty="0">
                <a:latin typeface="Microsoft Sans Serif"/>
                <a:cs typeface="Microsoft Sans Serif"/>
              </a:rPr>
              <a:t>sobrecorriente</a:t>
            </a:r>
            <a:r>
              <a:rPr sz="650" dirty="0">
                <a:latin typeface="Microsoft Sans Serif"/>
                <a:cs typeface="Microsoft Sans Serif"/>
              </a:rPr>
              <a:t> </a:t>
            </a:r>
            <a:r>
              <a:rPr sz="650" spc="30" dirty="0">
                <a:latin typeface="Microsoft Sans Serif"/>
                <a:cs typeface="Microsoft Sans Serif"/>
              </a:rPr>
              <a:t>restringido</a:t>
            </a:r>
            <a:r>
              <a:rPr sz="650" spc="5" dirty="0">
                <a:latin typeface="Microsoft Sans Serif"/>
                <a:cs typeface="Microsoft Sans Serif"/>
              </a:rPr>
              <a:t> </a:t>
            </a:r>
            <a:r>
              <a:rPr sz="650" spc="40" dirty="0">
                <a:latin typeface="Microsoft Sans Serif"/>
                <a:cs typeface="Microsoft Sans Serif"/>
              </a:rPr>
              <a:t>por</a:t>
            </a:r>
            <a:r>
              <a:rPr sz="650" dirty="0">
                <a:latin typeface="Microsoft Sans Serif"/>
                <a:cs typeface="Microsoft Sans Serif"/>
              </a:rPr>
              <a:t> </a:t>
            </a:r>
            <a:r>
              <a:rPr sz="650" spc="15" dirty="0">
                <a:latin typeface="Microsoft Sans Serif"/>
                <a:cs typeface="Microsoft Sans Serif"/>
              </a:rPr>
              <a:t>voltaje</a:t>
            </a:r>
            <a:r>
              <a:rPr sz="650" dirty="0">
                <a:latin typeface="Microsoft Sans Serif"/>
                <a:cs typeface="Microsoft Sans Serif"/>
              </a:rPr>
              <a:t> </a:t>
            </a:r>
            <a:r>
              <a:rPr sz="650" spc="25" dirty="0">
                <a:latin typeface="Microsoft Sans Serif"/>
                <a:cs typeface="Microsoft Sans Serif"/>
              </a:rPr>
              <a:t>puede</a:t>
            </a:r>
            <a:r>
              <a:rPr sz="650" dirty="0">
                <a:latin typeface="Microsoft Sans Serif"/>
                <a:cs typeface="Microsoft Sans Serif"/>
              </a:rPr>
              <a:t> </a:t>
            </a:r>
            <a:r>
              <a:rPr sz="650" spc="10" dirty="0">
                <a:latin typeface="Microsoft Sans Serif"/>
                <a:cs typeface="Microsoft Sans Serif"/>
              </a:rPr>
              <a:t>ser</a:t>
            </a:r>
            <a:r>
              <a:rPr sz="650" dirty="0">
                <a:latin typeface="Microsoft Sans Serif"/>
                <a:cs typeface="Microsoft Sans Serif"/>
              </a:rPr>
              <a:t> </a:t>
            </a:r>
            <a:r>
              <a:rPr sz="650" spc="15" dirty="0">
                <a:latin typeface="Microsoft Sans Serif"/>
                <a:cs typeface="Microsoft Sans Serif"/>
              </a:rPr>
              <a:t>supervisado </a:t>
            </a:r>
            <a:r>
              <a:rPr sz="650" spc="-155" dirty="0">
                <a:latin typeface="Microsoft Sans Serif"/>
                <a:cs typeface="Microsoft Sans Serif"/>
              </a:rPr>
              <a:t> </a:t>
            </a:r>
            <a:r>
              <a:rPr sz="650" spc="40" dirty="0">
                <a:latin typeface="Microsoft Sans Serif"/>
                <a:cs typeface="Microsoft Sans Serif"/>
              </a:rPr>
              <a:t>por un </a:t>
            </a:r>
            <a:r>
              <a:rPr sz="650" spc="20" dirty="0">
                <a:latin typeface="Microsoft Sans Serif"/>
                <a:cs typeface="Microsoft Sans Serif"/>
              </a:rPr>
              <a:t>relé de </a:t>
            </a:r>
            <a:r>
              <a:rPr sz="650" spc="25" dirty="0">
                <a:latin typeface="Microsoft Sans Serif"/>
                <a:cs typeface="Microsoft Sans Serif"/>
              </a:rPr>
              <a:t>equilibrio </a:t>
            </a:r>
            <a:r>
              <a:rPr sz="650" spc="20" dirty="0">
                <a:latin typeface="Microsoft Sans Serif"/>
                <a:cs typeface="Microsoft Sans Serif"/>
              </a:rPr>
              <a:t>de </a:t>
            </a:r>
            <a:r>
              <a:rPr sz="650" spc="15" dirty="0">
                <a:latin typeface="Microsoft Sans Serif"/>
                <a:cs typeface="Microsoft Sans Serif"/>
              </a:rPr>
              <a:t>voltaje </a:t>
            </a:r>
            <a:r>
              <a:rPr sz="650" spc="20" dirty="0">
                <a:latin typeface="Microsoft Sans Serif"/>
                <a:cs typeface="Microsoft Sans Serif"/>
              </a:rPr>
              <a:t>para evitar </a:t>
            </a:r>
            <a:r>
              <a:rPr sz="650" spc="15" dirty="0">
                <a:latin typeface="Microsoft Sans Serif"/>
                <a:cs typeface="Microsoft Sans Serif"/>
              </a:rPr>
              <a:t>disparos </a:t>
            </a:r>
            <a:r>
              <a:rPr sz="650" spc="10" dirty="0">
                <a:latin typeface="Microsoft Sans Serif"/>
                <a:cs typeface="Microsoft Sans Serif"/>
              </a:rPr>
              <a:t>falsos </a:t>
            </a:r>
            <a:r>
              <a:rPr sz="650" spc="40" dirty="0">
                <a:latin typeface="Microsoft Sans Serif"/>
                <a:cs typeface="Microsoft Sans Serif"/>
              </a:rPr>
              <a:t>por </a:t>
            </a:r>
            <a:r>
              <a:rPr sz="650" spc="25" dirty="0">
                <a:latin typeface="Microsoft Sans Serif"/>
                <a:cs typeface="Microsoft Sans Serif"/>
              </a:rPr>
              <a:t>pérdida </a:t>
            </a:r>
            <a:r>
              <a:rPr sz="650" spc="20" dirty="0">
                <a:latin typeface="Microsoft Sans Serif"/>
                <a:cs typeface="Microsoft Sans Serif"/>
              </a:rPr>
              <a:t>de </a:t>
            </a:r>
            <a:r>
              <a:rPr sz="650" spc="25" dirty="0">
                <a:latin typeface="Microsoft Sans Serif"/>
                <a:cs typeface="Microsoft Sans Serif"/>
              </a:rPr>
              <a:t> </a:t>
            </a:r>
            <a:r>
              <a:rPr sz="650" spc="15" dirty="0">
                <a:latin typeface="Microsoft Sans Serif"/>
                <a:cs typeface="Microsoft Sans Serif"/>
              </a:rPr>
              <a:t>voltaje. </a:t>
            </a:r>
            <a:r>
              <a:rPr sz="650" spc="20" dirty="0">
                <a:latin typeface="Microsoft Sans Serif"/>
                <a:cs typeface="Microsoft Sans Serif"/>
              </a:rPr>
              <a:t>Un relé de </a:t>
            </a:r>
            <a:r>
              <a:rPr sz="650" spc="25" dirty="0">
                <a:latin typeface="Microsoft Sans Serif"/>
                <a:cs typeface="Microsoft Sans Serif"/>
              </a:rPr>
              <a:t>equilibrio </a:t>
            </a:r>
            <a:r>
              <a:rPr sz="650" spc="20" dirty="0">
                <a:latin typeface="Microsoft Sans Serif"/>
                <a:cs typeface="Microsoft Sans Serif"/>
              </a:rPr>
              <a:t>de </a:t>
            </a:r>
            <a:r>
              <a:rPr sz="650" spc="15" dirty="0">
                <a:latin typeface="Microsoft Sans Serif"/>
                <a:cs typeface="Microsoft Sans Serif"/>
              </a:rPr>
              <a:t>voltaje </a:t>
            </a:r>
            <a:r>
              <a:rPr sz="650" spc="25" dirty="0">
                <a:latin typeface="Microsoft Sans Serif"/>
                <a:cs typeface="Microsoft Sans Serif"/>
              </a:rPr>
              <a:t>que compara </a:t>
            </a:r>
            <a:r>
              <a:rPr sz="650" spc="10" dirty="0">
                <a:latin typeface="Microsoft Sans Serif"/>
                <a:cs typeface="Microsoft Sans Serif"/>
              </a:rPr>
              <a:t>la salida </a:t>
            </a:r>
            <a:r>
              <a:rPr sz="650" spc="20" dirty="0">
                <a:latin typeface="Microsoft Sans Serif"/>
                <a:cs typeface="Microsoft Sans Serif"/>
              </a:rPr>
              <a:t>de </a:t>
            </a:r>
            <a:r>
              <a:rPr sz="650" spc="15" dirty="0">
                <a:latin typeface="Microsoft Sans Serif"/>
                <a:cs typeface="Microsoft Sans Serif"/>
              </a:rPr>
              <a:t>voltaje </a:t>
            </a:r>
            <a:r>
              <a:rPr sz="650" spc="20" dirty="0">
                <a:latin typeface="Microsoft Sans Serif"/>
                <a:cs typeface="Microsoft Sans Serif"/>
              </a:rPr>
              <a:t>de </a:t>
            </a:r>
            <a:r>
              <a:rPr sz="650" spc="15" dirty="0">
                <a:latin typeface="Microsoft Sans Serif"/>
                <a:cs typeface="Microsoft Sans Serif"/>
              </a:rPr>
              <a:t>dos </a:t>
            </a:r>
            <a:r>
              <a:rPr sz="650" spc="20" dirty="0">
                <a:latin typeface="Microsoft Sans Serif"/>
                <a:cs typeface="Microsoft Sans Serif"/>
              </a:rPr>
              <a:t> </a:t>
            </a:r>
            <a:r>
              <a:rPr sz="650" spc="25" dirty="0">
                <a:latin typeface="Microsoft Sans Serif"/>
                <a:cs typeface="Microsoft Sans Serif"/>
              </a:rPr>
              <a:t>conjuntos </a:t>
            </a:r>
            <a:r>
              <a:rPr sz="650" spc="20" dirty="0">
                <a:latin typeface="Microsoft Sans Serif"/>
                <a:cs typeface="Microsoft Sans Serif"/>
              </a:rPr>
              <a:t>de </a:t>
            </a:r>
            <a:r>
              <a:rPr sz="650" spc="-40" dirty="0">
                <a:latin typeface="Microsoft Sans Serif"/>
                <a:cs typeface="Microsoft Sans Serif"/>
              </a:rPr>
              <a:t>VT </a:t>
            </a:r>
            <a:r>
              <a:rPr sz="650" spc="25" dirty="0">
                <a:latin typeface="Microsoft Sans Serif"/>
                <a:cs typeface="Microsoft Sans Serif"/>
              </a:rPr>
              <a:t>(transformadores </a:t>
            </a:r>
            <a:r>
              <a:rPr sz="650" spc="20" dirty="0">
                <a:latin typeface="Microsoft Sans Serif"/>
                <a:cs typeface="Microsoft Sans Serif"/>
              </a:rPr>
              <a:t>de </a:t>
            </a:r>
            <a:r>
              <a:rPr sz="650" spc="10" dirty="0">
                <a:latin typeface="Microsoft Sans Serif"/>
                <a:cs typeface="Microsoft Sans Serif"/>
              </a:rPr>
              <a:t>voltaje) </a:t>
            </a:r>
            <a:r>
              <a:rPr sz="650" spc="15" dirty="0">
                <a:latin typeface="Microsoft Sans Serif"/>
                <a:cs typeface="Microsoft Sans Serif"/>
              </a:rPr>
              <a:t>conectados </a:t>
            </a:r>
            <a:r>
              <a:rPr sz="650" spc="20" dirty="0">
                <a:latin typeface="Microsoft Sans Serif"/>
                <a:cs typeface="Microsoft Sans Serif"/>
              </a:rPr>
              <a:t>en </a:t>
            </a:r>
            <a:r>
              <a:rPr sz="650" spc="10" dirty="0">
                <a:latin typeface="Microsoft Sans Serif"/>
                <a:cs typeface="Microsoft Sans Serif"/>
              </a:rPr>
              <a:t>los </a:t>
            </a:r>
            <a:r>
              <a:rPr sz="650" spc="25" dirty="0">
                <a:latin typeface="Microsoft Sans Serif"/>
                <a:cs typeface="Microsoft Sans Serif"/>
              </a:rPr>
              <a:t>terminales </a:t>
            </a:r>
            <a:r>
              <a:rPr sz="650" spc="20" dirty="0">
                <a:latin typeface="Microsoft Sans Serif"/>
                <a:cs typeface="Microsoft Sans Serif"/>
              </a:rPr>
              <a:t>del </a:t>
            </a:r>
            <a:r>
              <a:rPr sz="650" spc="25" dirty="0">
                <a:latin typeface="Microsoft Sans Serif"/>
                <a:cs typeface="Microsoft Sans Serif"/>
              </a:rPr>
              <a:t> generador proporciona </a:t>
            </a:r>
            <a:r>
              <a:rPr sz="650" spc="10" dirty="0">
                <a:latin typeface="Microsoft Sans Serif"/>
                <a:cs typeface="Microsoft Sans Serif"/>
              </a:rPr>
              <a:t>la </a:t>
            </a:r>
            <a:r>
              <a:rPr sz="650" spc="20" dirty="0">
                <a:latin typeface="Microsoft Sans Serif"/>
                <a:cs typeface="Microsoft Sans Serif"/>
              </a:rPr>
              <a:t>supervisión </a:t>
            </a:r>
            <a:r>
              <a:rPr sz="650" spc="5" dirty="0">
                <a:latin typeface="Microsoft Sans Serif"/>
                <a:cs typeface="Microsoft Sans Serif"/>
              </a:rPr>
              <a:t>deseada. </a:t>
            </a:r>
            <a:r>
              <a:rPr sz="650" spc="-5" dirty="0">
                <a:latin typeface="Microsoft Sans Serif"/>
                <a:cs typeface="Microsoft Sans Serif"/>
              </a:rPr>
              <a:t>Los </a:t>
            </a:r>
            <a:r>
              <a:rPr sz="650" spc="10" dirty="0">
                <a:latin typeface="Microsoft Sans Serif"/>
                <a:cs typeface="Microsoft Sans Serif"/>
              </a:rPr>
              <a:t>relés </a:t>
            </a:r>
            <a:r>
              <a:rPr sz="650" spc="20" dirty="0">
                <a:latin typeface="Microsoft Sans Serif"/>
                <a:cs typeface="Microsoft Sans Serif"/>
              </a:rPr>
              <a:t>digitales </a:t>
            </a:r>
            <a:r>
              <a:rPr sz="650" spc="25" dirty="0">
                <a:latin typeface="Microsoft Sans Serif"/>
                <a:cs typeface="Microsoft Sans Serif"/>
              </a:rPr>
              <a:t>pueden </a:t>
            </a:r>
            <a:r>
              <a:rPr sz="650" spc="30" dirty="0">
                <a:latin typeface="Microsoft Sans Serif"/>
                <a:cs typeface="Microsoft Sans Serif"/>
              </a:rPr>
              <a:t>tener </a:t>
            </a:r>
            <a:r>
              <a:rPr sz="650" spc="35" dirty="0">
                <a:latin typeface="Microsoft Sans Serif"/>
                <a:cs typeface="Microsoft Sans Serif"/>
              </a:rPr>
              <a:t> </a:t>
            </a:r>
            <a:r>
              <a:rPr sz="650" spc="25" dirty="0">
                <a:latin typeface="Microsoft Sans Serif"/>
                <a:cs typeface="Microsoft Sans Serif"/>
              </a:rPr>
              <a:t>una</a:t>
            </a:r>
            <a:r>
              <a:rPr sz="650" spc="-5" dirty="0">
                <a:latin typeface="Microsoft Sans Serif"/>
                <a:cs typeface="Microsoft Sans Serif"/>
              </a:rPr>
              <a:t> </a:t>
            </a:r>
            <a:r>
              <a:rPr sz="650" spc="25" dirty="0">
                <a:latin typeface="Microsoft Sans Serif"/>
                <a:cs typeface="Microsoft Sans Serif"/>
              </a:rPr>
              <a:t>función</a:t>
            </a:r>
            <a:r>
              <a:rPr sz="650" dirty="0">
                <a:latin typeface="Microsoft Sans Serif"/>
                <a:cs typeface="Microsoft Sans Serif"/>
              </a:rPr>
              <a:t> </a:t>
            </a:r>
            <a:r>
              <a:rPr sz="650" spc="20" dirty="0">
                <a:latin typeface="Microsoft Sans Serif"/>
                <a:cs typeface="Microsoft Sans Serif"/>
              </a:rPr>
              <a:t>de</a:t>
            </a:r>
            <a:r>
              <a:rPr sz="650" spc="-5" dirty="0">
                <a:latin typeface="Microsoft Sans Serif"/>
                <a:cs typeface="Microsoft Sans Serif"/>
              </a:rPr>
              <a:t> </a:t>
            </a:r>
            <a:r>
              <a:rPr sz="650" spc="15" dirty="0">
                <a:latin typeface="Microsoft Sans Serif"/>
                <a:cs typeface="Microsoft Sans Serif"/>
              </a:rPr>
              <a:t>detección</a:t>
            </a:r>
            <a:r>
              <a:rPr sz="650" dirty="0">
                <a:latin typeface="Microsoft Sans Serif"/>
                <a:cs typeface="Microsoft Sans Serif"/>
              </a:rPr>
              <a:t> </a:t>
            </a:r>
            <a:r>
              <a:rPr sz="650" spc="20" dirty="0">
                <a:latin typeface="Microsoft Sans Serif"/>
                <a:cs typeface="Microsoft Sans Serif"/>
              </a:rPr>
              <a:t>de</a:t>
            </a:r>
            <a:r>
              <a:rPr sz="650" spc="-5" dirty="0">
                <a:latin typeface="Microsoft Sans Serif"/>
                <a:cs typeface="Microsoft Sans Serif"/>
              </a:rPr>
              <a:t> </a:t>
            </a:r>
            <a:r>
              <a:rPr sz="650" spc="25" dirty="0">
                <a:latin typeface="Microsoft Sans Serif"/>
                <a:cs typeface="Microsoft Sans Serif"/>
              </a:rPr>
              <a:t>pérdida</a:t>
            </a:r>
            <a:r>
              <a:rPr sz="650" dirty="0">
                <a:latin typeface="Microsoft Sans Serif"/>
                <a:cs typeface="Microsoft Sans Serif"/>
              </a:rPr>
              <a:t> </a:t>
            </a:r>
            <a:r>
              <a:rPr sz="650" spc="20" dirty="0">
                <a:latin typeface="Microsoft Sans Serif"/>
                <a:cs typeface="Microsoft Sans Serif"/>
              </a:rPr>
              <a:t>de</a:t>
            </a:r>
            <a:r>
              <a:rPr sz="650" dirty="0">
                <a:latin typeface="Microsoft Sans Serif"/>
                <a:cs typeface="Microsoft Sans Serif"/>
              </a:rPr>
              <a:t> </a:t>
            </a:r>
            <a:r>
              <a:rPr sz="650" spc="20" dirty="0">
                <a:latin typeface="Microsoft Sans Serif"/>
                <a:cs typeface="Microsoft Sans Serif"/>
              </a:rPr>
              <a:t>potencial</a:t>
            </a:r>
            <a:r>
              <a:rPr sz="650" spc="-5" dirty="0">
                <a:latin typeface="Microsoft Sans Serif"/>
                <a:cs typeface="Microsoft Sans Serif"/>
              </a:rPr>
              <a:t> </a:t>
            </a:r>
            <a:r>
              <a:rPr sz="650" spc="25" dirty="0">
                <a:latin typeface="Microsoft Sans Serif"/>
                <a:cs typeface="Microsoft Sans Serif"/>
              </a:rPr>
              <a:t>que</a:t>
            </a:r>
            <a:r>
              <a:rPr sz="650" dirty="0">
                <a:latin typeface="Microsoft Sans Serif"/>
                <a:cs typeface="Microsoft Sans Serif"/>
              </a:rPr>
              <a:t> </a:t>
            </a:r>
            <a:r>
              <a:rPr sz="650" spc="25" dirty="0">
                <a:latin typeface="Microsoft Sans Serif"/>
                <a:cs typeface="Microsoft Sans Serif"/>
              </a:rPr>
              <a:t>bloquea</a:t>
            </a:r>
            <a:r>
              <a:rPr sz="650" spc="-5" dirty="0">
                <a:latin typeface="Microsoft Sans Serif"/>
                <a:cs typeface="Microsoft Sans Serif"/>
              </a:rPr>
              <a:t> </a:t>
            </a:r>
            <a:r>
              <a:rPr sz="650" spc="10" dirty="0">
                <a:latin typeface="Microsoft Sans Serif"/>
                <a:cs typeface="Microsoft Sans Serif"/>
              </a:rPr>
              <a:t>el</a:t>
            </a:r>
            <a:r>
              <a:rPr sz="650" dirty="0">
                <a:latin typeface="Microsoft Sans Serif"/>
                <a:cs typeface="Microsoft Sans Serif"/>
              </a:rPr>
              <a:t> </a:t>
            </a:r>
            <a:r>
              <a:rPr sz="650" spc="30" dirty="0">
                <a:latin typeface="Microsoft Sans Serif"/>
                <a:cs typeface="Microsoft Sans Serif"/>
              </a:rPr>
              <a:t>funcionamiento </a:t>
            </a:r>
            <a:r>
              <a:rPr sz="650" spc="-160" dirty="0">
                <a:latin typeface="Microsoft Sans Serif"/>
                <a:cs typeface="Microsoft Sans Serif"/>
              </a:rPr>
              <a:t> </a:t>
            </a:r>
            <a:r>
              <a:rPr sz="650" spc="20" dirty="0">
                <a:latin typeface="Microsoft Sans Serif"/>
                <a:cs typeface="Microsoft Sans Serif"/>
              </a:rPr>
              <a:t>del </a:t>
            </a:r>
            <a:r>
              <a:rPr sz="650" spc="25" dirty="0">
                <a:latin typeface="Microsoft Sans Serif"/>
                <a:cs typeface="Microsoft Sans Serif"/>
              </a:rPr>
              <a:t>elemento </a:t>
            </a:r>
            <a:r>
              <a:rPr sz="650" spc="20" dirty="0">
                <a:latin typeface="Microsoft Sans Serif"/>
                <a:cs typeface="Microsoft Sans Serif"/>
              </a:rPr>
              <a:t>de </a:t>
            </a:r>
            <a:r>
              <a:rPr sz="650" spc="10" dirty="0">
                <a:latin typeface="Microsoft Sans Serif"/>
                <a:cs typeface="Microsoft Sans Serif"/>
              </a:rPr>
              <a:t>distancia. Consulte el </a:t>
            </a:r>
            <a:r>
              <a:rPr sz="650" spc="15" dirty="0">
                <a:latin typeface="Microsoft Sans Serif"/>
                <a:cs typeface="Microsoft Sans Serif"/>
              </a:rPr>
              <a:t>Capítulo </a:t>
            </a:r>
            <a:r>
              <a:rPr sz="650" dirty="0">
                <a:latin typeface="Microsoft Sans Serif"/>
                <a:cs typeface="Microsoft Sans Serif"/>
              </a:rPr>
              <a:t>3.7 </a:t>
            </a:r>
            <a:r>
              <a:rPr sz="650" spc="20" dirty="0">
                <a:latin typeface="Microsoft Sans Serif"/>
                <a:cs typeface="Microsoft Sans Serif"/>
              </a:rPr>
              <a:t>para </a:t>
            </a:r>
            <a:r>
              <a:rPr sz="650" spc="30" dirty="0">
                <a:latin typeface="Microsoft Sans Serif"/>
                <a:cs typeface="Microsoft Sans Serif"/>
              </a:rPr>
              <a:t>obtener </a:t>
            </a:r>
            <a:r>
              <a:rPr sz="650" spc="25" dirty="0">
                <a:latin typeface="Microsoft Sans Serif"/>
                <a:cs typeface="Microsoft Sans Serif"/>
              </a:rPr>
              <a:t>una </a:t>
            </a:r>
            <a:r>
              <a:rPr sz="650" spc="15" dirty="0">
                <a:latin typeface="Microsoft Sans Serif"/>
                <a:cs typeface="Microsoft Sans Serif"/>
              </a:rPr>
              <a:t>discusión </a:t>
            </a:r>
            <a:r>
              <a:rPr sz="650" spc="20" dirty="0">
                <a:latin typeface="Microsoft Sans Serif"/>
                <a:cs typeface="Microsoft Sans Serif"/>
              </a:rPr>
              <a:t> detallada</a:t>
            </a:r>
            <a:r>
              <a:rPr sz="650" spc="-10" dirty="0">
                <a:latin typeface="Microsoft Sans Serif"/>
                <a:cs typeface="Microsoft Sans Serif"/>
              </a:rPr>
              <a:t> </a:t>
            </a:r>
            <a:r>
              <a:rPr sz="650" spc="20" dirty="0">
                <a:latin typeface="Microsoft Sans Serif"/>
                <a:cs typeface="Microsoft Sans Serif"/>
              </a:rPr>
              <a:t>sobre</a:t>
            </a:r>
            <a:r>
              <a:rPr sz="650" spc="-5" dirty="0">
                <a:latin typeface="Microsoft Sans Serif"/>
                <a:cs typeface="Microsoft Sans Serif"/>
              </a:rPr>
              <a:t> </a:t>
            </a:r>
            <a:r>
              <a:rPr sz="650" dirty="0">
                <a:latin typeface="Microsoft Sans Serif"/>
                <a:cs typeface="Microsoft Sans Serif"/>
              </a:rPr>
              <a:t>las</a:t>
            </a:r>
            <a:r>
              <a:rPr sz="650" spc="-5" dirty="0">
                <a:latin typeface="Microsoft Sans Serif"/>
                <a:cs typeface="Microsoft Sans Serif"/>
              </a:rPr>
              <a:t> </a:t>
            </a:r>
            <a:r>
              <a:rPr sz="650" spc="15" dirty="0">
                <a:latin typeface="Microsoft Sans Serif"/>
                <a:cs typeface="Microsoft Sans Serif"/>
              </a:rPr>
              <a:t>consideraciones</a:t>
            </a:r>
            <a:r>
              <a:rPr sz="650" spc="-5" dirty="0">
                <a:latin typeface="Microsoft Sans Serif"/>
                <a:cs typeface="Microsoft Sans Serif"/>
              </a:rPr>
              <a:t> </a:t>
            </a:r>
            <a:r>
              <a:rPr sz="650" spc="20" dirty="0">
                <a:latin typeface="Microsoft Sans Serif"/>
                <a:cs typeface="Microsoft Sans Serif"/>
              </a:rPr>
              <a:t>sobre</a:t>
            </a:r>
            <a:r>
              <a:rPr sz="650" spc="-5" dirty="0">
                <a:latin typeface="Microsoft Sans Serif"/>
                <a:cs typeface="Microsoft Sans Serif"/>
              </a:rPr>
              <a:t> </a:t>
            </a:r>
            <a:r>
              <a:rPr sz="650" spc="10" dirty="0">
                <a:latin typeface="Microsoft Sans Serif"/>
                <a:cs typeface="Microsoft Sans Serif"/>
              </a:rPr>
              <a:t>la</a:t>
            </a:r>
            <a:r>
              <a:rPr sz="650" spc="-5" dirty="0">
                <a:latin typeface="Microsoft Sans Serif"/>
                <a:cs typeface="Microsoft Sans Serif"/>
              </a:rPr>
              <a:t> </a:t>
            </a:r>
            <a:r>
              <a:rPr sz="650" spc="25" dirty="0">
                <a:latin typeface="Microsoft Sans Serif"/>
                <a:cs typeface="Microsoft Sans Serif"/>
              </a:rPr>
              <a:t>pérdida</a:t>
            </a:r>
            <a:r>
              <a:rPr sz="650" spc="-5" dirty="0">
                <a:latin typeface="Microsoft Sans Serif"/>
                <a:cs typeface="Microsoft Sans Serif"/>
              </a:rPr>
              <a:t> </a:t>
            </a:r>
            <a:r>
              <a:rPr sz="650" spc="20" dirty="0">
                <a:latin typeface="Microsoft Sans Serif"/>
                <a:cs typeface="Microsoft Sans Serif"/>
              </a:rPr>
              <a:t>de</a:t>
            </a:r>
            <a:r>
              <a:rPr sz="650" spc="-5" dirty="0">
                <a:latin typeface="Microsoft Sans Serif"/>
                <a:cs typeface="Microsoft Sans Serif"/>
              </a:rPr>
              <a:t> </a:t>
            </a:r>
            <a:r>
              <a:rPr sz="650" spc="10" dirty="0">
                <a:latin typeface="Microsoft Sans Serif"/>
                <a:cs typeface="Microsoft Sans Serif"/>
              </a:rPr>
              <a:t>señal</a:t>
            </a:r>
            <a:r>
              <a:rPr sz="650" spc="-5" dirty="0">
                <a:latin typeface="Microsoft Sans Serif"/>
                <a:cs typeface="Microsoft Sans Serif"/>
              </a:rPr>
              <a:t> </a:t>
            </a:r>
            <a:r>
              <a:rPr sz="650" spc="20" dirty="0">
                <a:latin typeface="Microsoft Sans Serif"/>
                <a:cs typeface="Microsoft Sans Serif"/>
              </a:rPr>
              <a:t>del</a:t>
            </a:r>
            <a:r>
              <a:rPr sz="650" spc="-5" dirty="0">
                <a:latin typeface="Microsoft Sans Serif"/>
                <a:cs typeface="Microsoft Sans Serif"/>
              </a:rPr>
              <a:t> </a:t>
            </a:r>
            <a:r>
              <a:rPr sz="650" spc="-30" dirty="0">
                <a:latin typeface="Microsoft Sans Serif"/>
                <a:cs typeface="Microsoft Sans Serif"/>
              </a:rPr>
              <a:t>VT.</a:t>
            </a:r>
            <a:endParaRPr sz="650">
              <a:latin typeface="Microsoft Sans Serif"/>
              <a:cs typeface="Microsoft Sans Serif"/>
            </a:endParaRPr>
          </a:p>
        </p:txBody>
      </p:sp>
      <p:sp>
        <p:nvSpPr>
          <p:cNvPr id="160" name="object 160"/>
          <p:cNvSpPr txBox="1"/>
          <p:nvPr/>
        </p:nvSpPr>
        <p:spPr>
          <a:xfrm>
            <a:off x="9100215" y="7989088"/>
            <a:ext cx="7163691" cy="474874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 marR="5080" indent="153670">
              <a:lnSpc>
                <a:spcPct val="143100"/>
              </a:lnSpc>
              <a:spcBef>
                <a:spcPts val="100"/>
              </a:spcBef>
            </a:pPr>
            <a:r>
              <a:rPr sz="700" spc="15" dirty="0">
                <a:latin typeface="Microsoft Sans Serif"/>
                <a:cs typeface="Microsoft Sans Serif"/>
              </a:rPr>
              <a:t>Cuando</a:t>
            </a:r>
            <a:r>
              <a:rPr sz="700" spc="-5" dirty="0">
                <a:latin typeface="Microsoft Sans Serif"/>
                <a:cs typeface="Microsoft Sans Serif"/>
              </a:rPr>
              <a:t> </a:t>
            </a:r>
            <a:r>
              <a:rPr sz="700" spc="10" dirty="0">
                <a:latin typeface="Microsoft Sans Serif"/>
                <a:cs typeface="Microsoft Sans Serif"/>
              </a:rPr>
              <a:t>la</a:t>
            </a:r>
            <a:r>
              <a:rPr sz="700" dirty="0">
                <a:latin typeface="Microsoft Sans Serif"/>
                <a:cs typeface="Microsoft Sans Serif"/>
              </a:rPr>
              <a:t> </a:t>
            </a:r>
            <a:r>
              <a:rPr sz="700" spc="25" dirty="0">
                <a:latin typeface="Microsoft Sans Serif"/>
                <a:cs typeface="Microsoft Sans Serif"/>
              </a:rPr>
              <a:t>protección</a:t>
            </a:r>
            <a:r>
              <a:rPr sz="700" dirty="0">
                <a:latin typeface="Microsoft Sans Serif"/>
                <a:cs typeface="Microsoft Sans Serif"/>
              </a:rPr>
              <a:t> </a:t>
            </a:r>
            <a:r>
              <a:rPr sz="700" spc="20" dirty="0">
                <a:latin typeface="Microsoft Sans Serif"/>
                <a:cs typeface="Microsoft Sans Serif"/>
              </a:rPr>
              <a:t>de</a:t>
            </a:r>
            <a:r>
              <a:rPr sz="700" dirty="0">
                <a:latin typeface="Microsoft Sans Serif"/>
                <a:cs typeface="Microsoft Sans Serif"/>
              </a:rPr>
              <a:t> </a:t>
            </a:r>
            <a:r>
              <a:rPr sz="700" spc="15" dirty="0">
                <a:latin typeface="Microsoft Sans Serif"/>
                <a:cs typeface="Microsoft Sans Serif"/>
              </a:rPr>
              <a:t>falla</a:t>
            </a:r>
            <a:r>
              <a:rPr sz="700" dirty="0">
                <a:latin typeface="Microsoft Sans Serif"/>
                <a:cs typeface="Microsoft Sans Serif"/>
              </a:rPr>
              <a:t> </a:t>
            </a:r>
            <a:r>
              <a:rPr sz="700" spc="20" dirty="0">
                <a:latin typeface="Microsoft Sans Serif"/>
                <a:cs typeface="Microsoft Sans Serif"/>
              </a:rPr>
              <a:t>de</a:t>
            </a:r>
            <a:r>
              <a:rPr sz="700" dirty="0">
                <a:latin typeface="Microsoft Sans Serif"/>
                <a:cs typeface="Microsoft Sans Serif"/>
              </a:rPr>
              <a:t> </a:t>
            </a:r>
            <a:r>
              <a:rPr sz="700" spc="10" dirty="0">
                <a:latin typeface="Microsoft Sans Serif"/>
                <a:cs typeface="Microsoft Sans Serif"/>
              </a:rPr>
              <a:t>fase</a:t>
            </a:r>
            <a:r>
              <a:rPr sz="700" spc="-5" dirty="0">
                <a:latin typeface="Microsoft Sans Serif"/>
                <a:cs typeface="Microsoft Sans Serif"/>
              </a:rPr>
              <a:t> </a:t>
            </a:r>
            <a:r>
              <a:rPr sz="700" spc="20" dirty="0">
                <a:latin typeface="Microsoft Sans Serif"/>
                <a:cs typeface="Microsoft Sans Serif"/>
              </a:rPr>
              <a:t>de</a:t>
            </a:r>
            <a:r>
              <a:rPr sz="700" dirty="0">
                <a:latin typeface="Microsoft Sans Serif"/>
                <a:cs typeface="Microsoft Sans Serif"/>
              </a:rPr>
              <a:t> </a:t>
            </a:r>
            <a:r>
              <a:rPr sz="700" spc="20" dirty="0">
                <a:latin typeface="Microsoft Sans Serif"/>
                <a:cs typeface="Microsoft Sans Serif"/>
              </a:rPr>
              <a:t>respaldo</a:t>
            </a:r>
            <a:r>
              <a:rPr sz="700" dirty="0">
                <a:latin typeface="Microsoft Sans Serif"/>
                <a:cs typeface="Microsoft Sans Serif"/>
              </a:rPr>
              <a:t> </a:t>
            </a:r>
            <a:r>
              <a:rPr sz="700" spc="10" dirty="0">
                <a:latin typeface="Microsoft Sans Serif"/>
                <a:cs typeface="Microsoft Sans Serif"/>
              </a:rPr>
              <a:t>está</a:t>
            </a:r>
            <a:r>
              <a:rPr sz="700" dirty="0">
                <a:latin typeface="Microsoft Sans Serif"/>
                <a:cs typeface="Microsoft Sans Serif"/>
              </a:rPr>
              <a:t> </a:t>
            </a:r>
            <a:r>
              <a:rPr sz="700" spc="15" dirty="0">
                <a:latin typeface="Microsoft Sans Serif"/>
                <a:cs typeface="Microsoft Sans Serif"/>
              </a:rPr>
              <a:t>conectada</a:t>
            </a:r>
            <a:r>
              <a:rPr sz="700" dirty="0">
                <a:latin typeface="Microsoft Sans Serif"/>
                <a:cs typeface="Microsoft Sans Serif"/>
              </a:rPr>
              <a:t> a </a:t>
            </a:r>
            <a:r>
              <a:rPr sz="700" spc="10" dirty="0">
                <a:latin typeface="Microsoft Sans Serif"/>
                <a:cs typeface="Microsoft Sans Serif"/>
              </a:rPr>
              <a:t>los </a:t>
            </a:r>
            <a:r>
              <a:rPr sz="700" spc="-175" dirty="0">
                <a:latin typeface="Microsoft Sans Serif"/>
                <a:cs typeface="Microsoft Sans Serif"/>
              </a:rPr>
              <a:t> </a:t>
            </a:r>
            <a:r>
              <a:rPr sz="700" spc="-55" dirty="0">
                <a:latin typeface="Microsoft Sans Serif"/>
                <a:cs typeface="Microsoft Sans Serif"/>
              </a:rPr>
              <a:t>CT </a:t>
            </a:r>
            <a:r>
              <a:rPr sz="700" spc="20" dirty="0">
                <a:latin typeface="Microsoft Sans Serif"/>
                <a:cs typeface="Microsoft Sans Serif"/>
              </a:rPr>
              <a:t>en </a:t>
            </a:r>
            <a:r>
              <a:rPr sz="700" spc="10" dirty="0">
                <a:latin typeface="Microsoft Sans Serif"/>
                <a:cs typeface="Microsoft Sans Serif"/>
              </a:rPr>
              <a:t>los </a:t>
            </a:r>
            <a:r>
              <a:rPr sz="700" spc="25" dirty="0">
                <a:latin typeface="Microsoft Sans Serif"/>
                <a:cs typeface="Microsoft Sans Serif"/>
              </a:rPr>
              <a:t>terminales </a:t>
            </a:r>
            <a:r>
              <a:rPr sz="700" spc="30" dirty="0">
                <a:latin typeface="Microsoft Sans Serif"/>
                <a:cs typeface="Microsoft Sans Serif"/>
              </a:rPr>
              <a:t>neutros </a:t>
            </a:r>
            <a:r>
              <a:rPr sz="700" spc="20" dirty="0">
                <a:latin typeface="Microsoft Sans Serif"/>
                <a:cs typeface="Microsoft Sans Serif"/>
              </a:rPr>
              <a:t>del </a:t>
            </a:r>
            <a:r>
              <a:rPr sz="700" spc="25" dirty="0">
                <a:latin typeface="Microsoft Sans Serif"/>
                <a:cs typeface="Microsoft Sans Serif"/>
              </a:rPr>
              <a:t>generador, </a:t>
            </a:r>
            <a:r>
              <a:rPr sz="700" spc="30" dirty="0">
                <a:latin typeface="Microsoft Sans Serif"/>
                <a:cs typeface="Microsoft Sans Serif"/>
              </a:rPr>
              <a:t>también proporciona </a:t>
            </a:r>
            <a:r>
              <a:rPr sz="700" spc="35" dirty="0">
                <a:latin typeface="Microsoft Sans Serif"/>
                <a:cs typeface="Microsoft Sans Serif"/>
              </a:rPr>
              <a:t> </a:t>
            </a:r>
            <a:r>
              <a:rPr sz="700" spc="25" dirty="0">
                <a:latin typeface="Microsoft Sans Serif"/>
                <a:cs typeface="Microsoft Sans Serif"/>
              </a:rPr>
              <a:t>protección</a:t>
            </a:r>
            <a:r>
              <a:rPr sz="700" spc="-5" dirty="0">
                <a:latin typeface="Microsoft Sans Serif"/>
                <a:cs typeface="Microsoft Sans Serif"/>
              </a:rPr>
              <a:t> </a:t>
            </a:r>
            <a:r>
              <a:rPr sz="700" spc="20" dirty="0">
                <a:latin typeface="Microsoft Sans Serif"/>
                <a:cs typeface="Microsoft Sans Serif"/>
              </a:rPr>
              <a:t>de</a:t>
            </a:r>
            <a:r>
              <a:rPr sz="700" dirty="0">
                <a:latin typeface="Microsoft Sans Serif"/>
                <a:cs typeface="Microsoft Sans Serif"/>
              </a:rPr>
              <a:t> </a:t>
            </a:r>
            <a:r>
              <a:rPr sz="700" spc="20" dirty="0">
                <a:latin typeface="Microsoft Sans Serif"/>
                <a:cs typeface="Microsoft Sans Serif"/>
              </a:rPr>
              <a:t>respaldo</a:t>
            </a:r>
            <a:r>
              <a:rPr sz="700" dirty="0">
                <a:latin typeface="Microsoft Sans Serif"/>
                <a:cs typeface="Microsoft Sans Serif"/>
              </a:rPr>
              <a:t> </a:t>
            </a:r>
            <a:r>
              <a:rPr sz="700" spc="25" dirty="0">
                <a:latin typeface="Microsoft Sans Serif"/>
                <a:cs typeface="Microsoft Sans Serif"/>
              </a:rPr>
              <a:t>para</a:t>
            </a:r>
            <a:r>
              <a:rPr sz="700" dirty="0">
                <a:latin typeface="Microsoft Sans Serif"/>
                <a:cs typeface="Microsoft Sans Serif"/>
              </a:rPr>
              <a:t> </a:t>
            </a:r>
            <a:r>
              <a:rPr sz="700" spc="10" dirty="0">
                <a:latin typeface="Microsoft Sans Serif"/>
                <a:cs typeface="Microsoft Sans Serif"/>
              </a:rPr>
              <a:t>la</a:t>
            </a:r>
            <a:r>
              <a:rPr sz="700" spc="-5" dirty="0">
                <a:latin typeface="Microsoft Sans Serif"/>
                <a:cs typeface="Microsoft Sans Serif"/>
              </a:rPr>
              <a:t> </a:t>
            </a:r>
            <a:r>
              <a:rPr sz="700" spc="15" dirty="0">
                <a:latin typeface="Microsoft Sans Serif"/>
                <a:cs typeface="Microsoft Sans Serif"/>
              </a:rPr>
              <a:t>zona</a:t>
            </a:r>
            <a:r>
              <a:rPr sz="700" dirty="0">
                <a:latin typeface="Microsoft Sans Serif"/>
                <a:cs typeface="Microsoft Sans Serif"/>
              </a:rPr>
              <a:t> </a:t>
            </a:r>
            <a:r>
              <a:rPr sz="700" spc="30" dirty="0">
                <a:latin typeface="Microsoft Sans Serif"/>
                <a:cs typeface="Microsoft Sans Serif"/>
              </a:rPr>
              <a:t>entre</a:t>
            </a:r>
            <a:r>
              <a:rPr sz="700" dirty="0">
                <a:latin typeface="Microsoft Sans Serif"/>
                <a:cs typeface="Microsoft Sans Serif"/>
              </a:rPr>
              <a:t> </a:t>
            </a:r>
            <a:r>
              <a:rPr sz="700" spc="10" dirty="0">
                <a:latin typeface="Microsoft Sans Serif"/>
                <a:cs typeface="Microsoft Sans Serif"/>
              </a:rPr>
              <a:t>el</a:t>
            </a:r>
            <a:r>
              <a:rPr sz="700" dirty="0">
                <a:latin typeface="Microsoft Sans Serif"/>
                <a:cs typeface="Microsoft Sans Serif"/>
              </a:rPr>
              <a:t> </a:t>
            </a:r>
            <a:r>
              <a:rPr sz="700" spc="30" dirty="0">
                <a:latin typeface="Microsoft Sans Serif"/>
                <a:cs typeface="Microsoft Sans Serif"/>
              </a:rPr>
              <a:t>generador</a:t>
            </a:r>
            <a:r>
              <a:rPr sz="700" spc="-5" dirty="0">
                <a:latin typeface="Microsoft Sans Serif"/>
                <a:cs typeface="Microsoft Sans Serif"/>
              </a:rPr>
              <a:t> </a:t>
            </a:r>
            <a:r>
              <a:rPr sz="700" spc="5" dirty="0">
                <a:latin typeface="Microsoft Sans Serif"/>
                <a:cs typeface="Microsoft Sans Serif"/>
              </a:rPr>
              <a:t>y</a:t>
            </a:r>
            <a:r>
              <a:rPr sz="700" dirty="0">
                <a:latin typeface="Microsoft Sans Serif"/>
                <a:cs typeface="Microsoft Sans Serif"/>
              </a:rPr>
              <a:t> </a:t>
            </a:r>
            <a:r>
              <a:rPr sz="700" spc="10" dirty="0">
                <a:latin typeface="Microsoft Sans Serif"/>
                <a:cs typeface="Microsoft Sans Serif"/>
              </a:rPr>
              <a:t>el</a:t>
            </a:r>
            <a:r>
              <a:rPr sz="700" dirty="0">
                <a:latin typeface="Microsoft Sans Serif"/>
                <a:cs typeface="Microsoft Sans Serif"/>
              </a:rPr>
              <a:t> </a:t>
            </a:r>
            <a:r>
              <a:rPr sz="700" spc="40" dirty="0">
                <a:latin typeface="Microsoft Sans Serif"/>
                <a:cs typeface="Microsoft Sans Serif"/>
              </a:rPr>
              <a:t>interruptor</a:t>
            </a:r>
            <a:r>
              <a:rPr sz="700" dirty="0">
                <a:latin typeface="Microsoft Sans Serif"/>
                <a:cs typeface="Microsoft Sans Serif"/>
              </a:rPr>
              <a:t> </a:t>
            </a:r>
            <a:r>
              <a:rPr sz="700" spc="20" dirty="0">
                <a:latin typeface="Microsoft Sans Serif"/>
                <a:cs typeface="Microsoft Sans Serif"/>
              </a:rPr>
              <a:t>de </a:t>
            </a:r>
            <a:r>
              <a:rPr sz="700" spc="-170" dirty="0">
                <a:latin typeface="Microsoft Sans Serif"/>
                <a:cs typeface="Microsoft Sans Serif"/>
              </a:rPr>
              <a:t> </a:t>
            </a:r>
            <a:r>
              <a:rPr sz="700" spc="15" dirty="0">
                <a:latin typeface="Microsoft Sans Serif"/>
                <a:cs typeface="Microsoft Sans Serif"/>
              </a:rPr>
              <a:t>sincronización</a:t>
            </a:r>
            <a:r>
              <a:rPr sz="700" spc="-5" dirty="0">
                <a:latin typeface="Microsoft Sans Serif"/>
                <a:cs typeface="Microsoft Sans Serif"/>
              </a:rPr>
              <a:t> </a:t>
            </a:r>
            <a:r>
              <a:rPr sz="700" spc="15" dirty="0">
                <a:latin typeface="Microsoft Sans Serif"/>
                <a:cs typeface="Microsoft Sans Serif"/>
              </a:rPr>
              <a:t>antes</a:t>
            </a:r>
            <a:r>
              <a:rPr sz="700" dirty="0">
                <a:latin typeface="Microsoft Sans Serif"/>
                <a:cs typeface="Microsoft Sans Serif"/>
              </a:rPr>
              <a:t> </a:t>
            </a:r>
            <a:r>
              <a:rPr sz="700" spc="20" dirty="0">
                <a:latin typeface="Microsoft Sans Serif"/>
                <a:cs typeface="Microsoft Sans Serif"/>
              </a:rPr>
              <a:t>de</a:t>
            </a:r>
            <a:r>
              <a:rPr sz="700" dirty="0">
                <a:latin typeface="Microsoft Sans Serif"/>
                <a:cs typeface="Microsoft Sans Serif"/>
              </a:rPr>
              <a:t> </a:t>
            </a:r>
            <a:r>
              <a:rPr sz="700" spc="30" dirty="0">
                <a:latin typeface="Microsoft Sans Serif"/>
                <a:cs typeface="Microsoft Sans Serif"/>
              </a:rPr>
              <a:t>que</a:t>
            </a:r>
            <a:r>
              <a:rPr sz="700" dirty="0">
                <a:latin typeface="Microsoft Sans Serif"/>
                <a:cs typeface="Microsoft Sans Serif"/>
              </a:rPr>
              <a:t> </a:t>
            </a:r>
            <a:r>
              <a:rPr sz="700" spc="10" dirty="0">
                <a:latin typeface="Microsoft Sans Serif"/>
                <a:cs typeface="Microsoft Sans Serif"/>
              </a:rPr>
              <a:t>el</a:t>
            </a:r>
            <a:r>
              <a:rPr sz="700" dirty="0">
                <a:latin typeface="Microsoft Sans Serif"/>
                <a:cs typeface="Microsoft Sans Serif"/>
              </a:rPr>
              <a:t> </a:t>
            </a:r>
            <a:r>
              <a:rPr sz="700" spc="30" dirty="0">
                <a:latin typeface="Microsoft Sans Serif"/>
                <a:cs typeface="Microsoft Sans Serif"/>
              </a:rPr>
              <a:t>generador</a:t>
            </a:r>
            <a:r>
              <a:rPr sz="700" dirty="0">
                <a:latin typeface="Microsoft Sans Serif"/>
                <a:cs typeface="Microsoft Sans Serif"/>
              </a:rPr>
              <a:t> </a:t>
            </a:r>
            <a:r>
              <a:rPr sz="700" spc="-5" dirty="0">
                <a:latin typeface="Microsoft Sans Serif"/>
                <a:cs typeface="Microsoft Sans Serif"/>
              </a:rPr>
              <a:t>se</a:t>
            </a:r>
            <a:r>
              <a:rPr sz="700" dirty="0">
                <a:latin typeface="Microsoft Sans Serif"/>
                <a:cs typeface="Microsoft Sans Serif"/>
              </a:rPr>
              <a:t> </a:t>
            </a:r>
            <a:r>
              <a:rPr sz="700" spc="15" dirty="0">
                <a:latin typeface="Microsoft Sans Serif"/>
                <a:cs typeface="Microsoft Sans Serif"/>
              </a:rPr>
              <a:t>sincronice</a:t>
            </a:r>
            <a:r>
              <a:rPr sz="700" dirty="0">
                <a:latin typeface="Microsoft Sans Serif"/>
                <a:cs typeface="Microsoft Sans Serif"/>
              </a:rPr>
              <a:t> </a:t>
            </a:r>
            <a:r>
              <a:rPr sz="700" spc="20" dirty="0">
                <a:latin typeface="Microsoft Sans Serif"/>
                <a:cs typeface="Microsoft Sans Serif"/>
              </a:rPr>
              <a:t>con</a:t>
            </a:r>
            <a:r>
              <a:rPr sz="700" dirty="0">
                <a:latin typeface="Microsoft Sans Serif"/>
                <a:cs typeface="Microsoft Sans Serif"/>
              </a:rPr>
              <a:t> </a:t>
            </a:r>
            <a:r>
              <a:rPr sz="700" spc="10" dirty="0">
                <a:latin typeface="Microsoft Sans Serif"/>
                <a:cs typeface="Microsoft Sans Serif"/>
              </a:rPr>
              <a:t>el</a:t>
            </a:r>
            <a:r>
              <a:rPr sz="700" dirty="0">
                <a:latin typeface="Microsoft Sans Serif"/>
                <a:cs typeface="Microsoft Sans Serif"/>
              </a:rPr>
              <a:t> </a:t>
            </a:r>
            <a:r>
              <a:rPr sz="700" spc="15" dirty="0">
                <a:latin typeface="Microsoft Sans Serif"/>
                <a:cs typeface="Microsoft Sans Serif"/>
              </a:rPr>
              <a:t>sistema.</a:t>
            </a:r>
            <a:r>
              <a:rPr sz="700" dirty="0">
                <a:latin typeface="Microsoft Sans Serif"/>
                <a:cs typeface="Microsoft Sans Serif"/>
              </a:rPr>
              <a:t> </a:t>
            </a:r>
            <a:r>
              <a:rPr sz="700" spc="-15" dirty="0">
                <a:latin typeface="Microsoft Sans Serif"/>
                <a:cs typeface="Microsoft Sans Serif"/>
              </a:rPr>
              <a:t>Las </a:t>
            </a:r>
            <a:r>
              <a:rPr sz="700" spc="-170" dirty="0">
                <a:latin typeface="Microsoft Sans Serif"/>
                <a:cs typeface="Microsoft Sans Serif"/>
              </a:rPr>
              <a:t> </a:t>
            </a:r>
            <a:r>
              <a:rPr sz="700" spc="25" dirty="0">
                <a:latin typeface="Microsoft Sans Serif"/>
                <a:cs typeface="Microsoft Sans Serif"/>
              </a:rPr>
              <a:t>corrientes </a:t>
            </a:r>
            <a:r>
              <a:rPr sz="700" spc="20" dirty="0">
                <a:latin typeface="Microsoft Sans Serif"/>
                <a:cs typeface="Microsoft Sans Serif"/>
              </a:rPr>
              <a:t>de </a:t>
            </a:r>
            <a:r>
              <a:rPr sz="700" spc="15" dirty="0">
                <a:latin typeface="Microsoft Sans Serif"/>
                <a:cs typeface="Microsoft Sans Serif"/>
              </a:rPr>
              <a:t>falla </a:t>
            </a:r>
            <a:r>
              <a:rPr sz="700" spc="20" dirty="0">
                <a:latin typeface="Microsoft Sans Serif"/>
                <a:cs typeface="Microsoft Sans Serif"/>
              </a:rPr>
              <a:t>del </a:t>
            </a:r>
            <a:r>
              <a:rPr sz="700" spc="30" dirty="0">
                <a:latin typeface="Microsoft Sans Serif"/>
                <a:cs typeface="Microsoft Sans Serif"/>
              </a:rPr>
              <a:t>generador pueden </a:t>
            </a:r>
            <a:r>
              <a:rPr sz="700" spc="15" dirty="0">
                <a:latin typeface="Microsoft Sans Serif"/>
                <a:cs typeface="Microsoft Sans Serif"/>
              </a:rPr>
              <a:t>decaer </a:t>
            </a:r>
            <a:r>
              <a:rPr sz="700" spc="30" dirty="0">
                <a:latin typeface="Microsoft Sans Serif"/>
                <a:cs typeface="Microsoft Sans Serif"/>
              </a:rPr>
              <a:t>rápidamente </a:t>
            </a:r>
            <a:r>
              <a:rPr sz="700" spc="35" dirty="0">
                <a:latin typeface="Microsoft Sans Serif"/>
                <a:cs typeface="Microsoft Sans Serif"/>
              </a:rPr>
              <a:t>durante </a:t>
            </a:r>
            <a:r>
              <a:rPr sz="700" spc="40" dirty="0">
                <a:latin typeface="Microsoft Sans Serif"/>
                <a:cs typeface="Microsoft Sans Serif"/>
              </a:rPr>
              <a:t> </a:t>
            </a:r>
            <a:r>
              <a:rPr sz="700" spc="15" dirty="0">
                <a:latin typeface="Microsoft Sans Serif"/>
                <a:cs typeface="Microsoft Sans Serif"/>
              </a:rPr>
              <a:t>condiciones </a:t>
            </a:r>
            <a:r>
              <a:rPr sz="700" spc="20" dirty="0">
                <a:latin typeface="Microsoft Sans Serif"/>
                <a:cs typeface="Microsoft Sans Serif"/>
              </a:rPr>
              <a:t>de bajo voltaje </a:t>
            </a:r>
            <a:r>
              <a:rPr sz="700" spc="10" dirty="0">
                <a:latin typeface="Microsoft Sans Serif"/>
                <a:cs typeface="Microsoft Sans Serif"/>
              </a:rPr>
              <a:t>creadas </a:t>
            </a:r>
            <a:r>
              <a:rPr sz="700" spc="40" dirty="0">
                <a:latin typeface="Microsoft Sans Serif"/>
                <a:cs typeface="Microsoft Sans Serif"/>
              </a:rPr>
              <a:t>por </a:t>
            </a:r>
            <a:r>
              <a:rPr sz="700" spc="30" dirty="0">
                <a:latin typeface="Microsoft Sans Serif"/>
                <a:cs typeface="Microsoft Sans Serif"/>
              </a:rPr>
              <a:t>una </a:t>
            </a:r>
            <a:r>
              <a:rPr sz="700" spc="15" dirty="0">
                <a:latin typeface="Microsoft Sans Serif"/>
                <a:cs typeface="Microsoft Sans Serif"/>
              </a:rPr>
              <a:t>falla </a:t>
            </a:r>
            <a:r>
              <a:rPr sz="700" spc="10" dirty="0">
                <a:latin typeface="Microsoft Sans Serif"/>
                <a:cs typeface="Microsoft Sans Serif"/>
              </a:rPr>
              <a:t>cercana </a:t>
            </a:r>
            <a:r>
              <a:rPr sz="700" spc="15" dirty="0">
                <a:latin typeface="Microsoft Sans Serif"/>
                <a:cs typeface="Microsoft Sans Serif"/>
              </a:rPr>
              <a:t>[1]. </a:t>
            </a:r>
            <a:r>
              <a:rPr sz="700" spc="-20" dirty="0">
                <a:latin typeface="Microsoft Sans Serif"/>
                <a:cs typeface="Microsoft Sans Serif"/>
              </a:rPr>
              <a:t>En </a:t>
            </a:r>
            <a:r>
              <a:rPr sz="700" spc="5" dirty="0">
                <a:latin typeface="Microsoft Sans Serif"/>
                <a:cs typeface="Microsoft Sans Serif"/>
              </a:rPr>
              <a:t>estas </a:t>
            </a:r>
            <a:r>
              <a:rPr sz="700" spc="10" dirty="0">
                <a:latin typeface="Microsoft Sans Serif"/>
                <a:cs typeface="Microsoft Sans Serif"/>
              </a:rPr>
              <a:t> aplicaciones,</a:t>
            </a:r>
            <a:r>
              <a:rPr sz="700" spc="-5" dirty="0">
                <a:latin typeface="Microsoft Sans Serif"/>
                <a:cs typeface="Microsoft Sans Serif"/>
              </a:rPr>
              <a:t> </a:t>
            </a:r>
            <a:r>
              <a:rPr sz="700" spc="10" dirty="0">
                <a:latin typeface="Microsoft Sans Serif"/>
                <a:cs typeface="Microsoft Sans Serif"/>
              </a:rPr>
              <a:t>la</a:t>
            </a:r>
            <a:r>
              <a:rPr sz="700" spc="-5" dirty="0">
                <a:latin typeface="Microsoft Sans Serif"/>
                <a:cs typeface="Microsoft Sans Serif"/>
              </a:rPr>
              <a:t> </a:t>
            </a:r>
            <a:r>
              <a:rPr sz="700" spc="15" dirty="0">
                <a:latin typeface="Microsoft Sans Serif"/>
                <a:cs typeface="Microsoft Sans Serif"/>
              </a:rPr>
              <a:t>curva</a:t>
            </a:r>
            <a:r>
              <a:rPr sz="700" dirty="0">
                <a:latin typeface="Microsoft Sans Serif"/>
                <a:cs typeface="Microsoft Sans Serif"/>
              </a:rPr>
              <a:t> </a:t>
            </a:r>
            <a:r>
              <a:rPr sz="700" spc="20" dirty="0">
                <a:latin typeface="Microsoft Sans Serif"/>
                <a:cs typeface="Microsoft Sans Serif"/>
              </a:rPr>
              <a:t>de</a:t>
            </a:r>
            <a:r>
              <a:rPr sz="700" spc="-5" dirty="0">
                <a:latin typeface="Microsoft Sans Serif"/>
                <a:cs typeface="Microsoft Sans Serif"/>
              </a:rPr>
              <a:t> </a:t>
            </a:r>
            <a:r>
              <a:rPr sz="700" spc="25" dirty="0">
                <a:latin typeface="Microsoft Sans Serif"/>
                <a:cs typeface="Microsoft Sans Serif"/>
              </a:rPr>
              <a:t>disminución</a:t>
            </a:r>
            <a:r>
              <a:rPr sz="700" dirty="0">
                <a:latin typeface="Microsoft Sans Serif"/>
                <a:cs typeface="Microsoft Sans Serif"/>
              </a:rPr>
              <a:t> </a:t>
            </a:r>
            <a:r>
              <a:rPr sz="700" spc="20" dirty="0">
                <a:latin typeface="Microsoft Sans Serif"/>
                <a:cs typeface="Microsoft Sans Serif"/>
              </a:rPr>
              <a:t>de</a:t>
            </a:r>
            <a:r>
              <a:rPr sz="700" spc="-5" dirty="0">
                <a:latin typeface="Microsoft Sans Serif"/>
                <a:cs typeface="Microsoft Sans Serif"/>
              </a:rPr>
              <a:t> </a:t>
            </a:r>
            <a:r>
              <a:rPr sz="700" spc="25" dirty="0">
                <a:latin typeface="Microsoft Sans Serif"/>
                <a:cs typeface="Microsoft Sans Serif"/>
              </a:rPr>
              <a:t>corriente</a:t>
            </a:r>
            <a:r>
              <a:rPr sz="700" dirty="0">
                <a:latin typeface="Microsoft Sans Serif"/>
                <a:cs typeface="Microsoft Sans Serif"/>
              </a:rPr>
              <a:t> </a:t>
            </a:r>
            <a:r>
              <a:rPr sz="700" spc="20" dirty="0">
                <a:latin typeface="Microsoft Sans Serif"/>
                <a:cs typeface="Microsoft Sans Serif"/>
              </a:rPr>
              <a:t>de</a:t>
            </a:r>
            <a:r>
              <a:rPr sz="700" spc="-5" dirty="0">
                <a:latin typeface="Microsoft Sans Serif"/>
                <a:cs typeface="Microsoft Sans Serif"/>
              </a:rPr>
              <a:t> </a:t>
            </a:r>
            <a:r>
              <a:rPr sz="700" spc="15" dirty="0">
                <a:latin typeface="Microsoft Sans Serif"/>
                <a:cs typeface="Microsoft Sans Serif"/>
              </a:rPr>
              <a:t>falla</a:t>
            </a:r>
            <a:r>
              <a:rPr sz="700" dirty="0">
                <a:latin typeface="Microsoft Sans Serif"/>
                <a:cs typeface="Microsoft Sans Serif"/>
              </a:rPr>
              <a:t> </a:t>
            </a:r>
            <a:r>
              <a:rPr sz="700" spc="25" dirty="0">
                <a:latin typeface="Microsoft Sans Serif"/>
                <a:cs typeface="Microsoft Sans Serif"/>
              </a:rPr>
              <a:t>para</a:t>
            </a:r>
            <a:r>
              <a:rPr sz="700" spc="-5" dirty="0">
                <a:latin typeface="Microsoft Sans Serif"/>
                <a:cs typeface="Microsoft Sans Serif"/>
              </a:rPr>
              <a:t> </a:t>
            </a:r>
            <a:r>
              <a:rPr sz="700" spc="10" dirty="0">
                <a:latin typeface="Microsoft Sans Serif"/>
                <a:cs typeface="Microsoft Sans Serif"/>
              </a:rPr>
              <a:t>el</a:t>
            </a:r>
            <a:endParaRPr sz="700">
              <a:latin typeface="Microsoft Sans Serif"/>
              <a:cs typeface="Microsoft Sans Serif"/>
            </a:endParaRPr>
          </a:p>
        </p:txBody>
      </p:sp>
      <p:sp>
        <p:nvSpPr>
          <p:cNvPr id="161" name="object 161"/>
          <p:cNvSpPr txBox="1"/>
          <p:nvPr/>
        </p:nvSpPr>
        <p:spPr>
          <a:xfrm>
            <a:off x="1415189" y="8136325"/>
            <a:ext cx="6189348" cy="12792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 marR="5080">
              <a:lnSpc>
                <a:spcPct val="136400"/>
              </a:lnSpc>
              <a:spcBef>
                <a:spcPts val="100"/>
              </a:spcBef>
            </a:pPr>
            <a:r>
              <a:rPr sz="550" spc="-5" dirty="0">
                <a:latin typeface="Microsoft Sans Serif"/>
                <a:cs typeface="Microsoft Sans Serif"/>
              </a:rPr>
              <a:t>Fig. </a:t>
            </a:r>
            <a:r>
              <a:rPr sz="550" dirty="0">
                <a:latin typeface="Microsoft Sans Serif"/>
                <a:cs typeface="Microsoft Sans Serif"/>
              </a:rPr>
              <a:t>1. </a:t>
            </a:r>
            <a:r>
              <a:rPr sz="550" spc="10" dirty="0">
                <a:latin typeface="Microsoft Sans Serif"/>
                <a:cs typeface="Microsoft Sans Serif"/>
              </a:rPr>
              <a:t>Aplicación</a:t>
            </a:r>
            <a:r>
              <a:rPr sz="550" spc="-5" dirty="0">
                <a:latin typeface="Microsoft Sans Serif"/>
                <a:cs typeface="Microsoft Sans Serif"/>
              </a:rPr>
              <a:t> </a:t>
            </a:r>
            <a:r>
              <a:rPr sz="550" spc="15" dirty="0">
                <a:latin typeface="Microsoft Sans Serif"/>
                <a:cs typeface="Microsoft Sans Serif"/>
              </a:rPr>
              <a:t>de</a:t>
            </a:r>
            <a:r>
              <a:rPr sz="550" dirty="0">
                <a:latin typeface="Microsoft Sans Serif"/>
                <a:cs typeface="Microsoft Sans Serif"/>
              </a:rPr>
              <a:t> </a:t>
            </a:r>
            <a:r>
              <a:rPr sz="550" spc="10" dirty="0">
                <a:latin typeface="Microsoft Sans Serif"/>
                <a:cs typeface="Microsoft Sans Serif"/>
              </a:rPr>
              <a:t>relés</a:t>
            </a:r>
            <a:r>
              <a:rPr sz="550" spc="-5" dirty="0">
                <a:latin typeface="Microsoft Sans Serif"/>
                <a:cs typeface="Microsoft Sans Serif"/>
              </a:rPr>
              <a:t> </a:t>
            </a:r>
            <a:r>
              <a:rPr sz="550" spc="15" dirty="0">
                <a:latin typeface="Microsoft Sans Serif"/>
                <a:cs typeface="Microsoft Sans Serif"/>
              </a:rPr>
              <a:t>de</a:t>
            </a:r>
            <a:r>
              <a:rPr sz="550" dirty="0">
                <a:latin typeface="Microsoft Sans Serif"/>
                <a:cs typeface="Microsoft Sans Serif"/>
              </a:rPr>
              <a:t> </a:t>
            </a:r>
            <a:r>
              <a:rPr sz="550" spc="15" dirty="0">
                <a:latin typeface="Microsoft Sans Serif"/>
                <a:cs typeface="Microsoft Sans Serif"/>
              </a:rPr>
              <a:t>respaldo</a:t>
            </a:r>
            <a:r>
              <a:rPr sz="550" spc="-5" dirty="0">
                <a:latin typeface="Microsoft Sans Serif"/>
                <a:cs typeface="Microsoft Sans Serif"/>
              </a:rPr>
              <a:t> </a:t>
            </a:r>
            <a:r>
              <a:rPr sz="550" spc="15" dirty="0">
                <a:latin typeface="Microsoft Sans Serif"/>
                <a:cs typeface="Microsoft Sans Serif"/>
              </a:rPr>
              <a:t>del</a:t>
            </a:r>
            <a:r>
              <a:rPr sz="550" dirty="0">
                <a:latin typeface="Microsoft Sans Serif"/>
                <a:cs typeface="Microsoft Sans Serif"/>
              </a:rPr>
              <a:t> </a:t>
            </a:r>
            <a:r>
              <a:rPr sz="550" spc="10" dirty="0">
                <a:latin typeface="Microsoft Sans Serif"/>
                <a:cs typeface="Microsoft Sans Serif"/>
              </a:rPr>
              <a:t>sistema</a:t>
            </a:r>
            <a:r>
              <a:rPr sz="550" dirty="0">
                <a:latin typeface="Microsoft Sans Serif"/>
                <a:cs typeface="Microsoft Sans Serif"/>
              </a:rPr>
              <a:t> </a:t>
            </a:r>
            <a:r>
              <a:rPr sz="550" spc="20" dirty="0">
                <a:latin typeface="Microsoft Sans Serif"/>
                <a:cs typeface="Microsoft Sans Serif"/>
              </a:rPr>
              <a:t>para</a:t>
            </a:r>
            <a:r>
              <a:rPr sz="550" spc="-5" dirty="0">
                <a:latin typeface="Microsoft Sans Serif"/>
                <a:cs typeface="Microsoft Sans Serif"/>
              </a:rPr>
              <a:t> </a:t>
            </a:r>
            <a:r>
              <a:rPr sz="550" spc="20" dirty="0">
                <a:latin typeface="Microsoft Sans Serif"/>
                <a:cs typeface="Microsoft Sans Serif"/>
              </a:rPr>
              <a:t>una</a:t>
            </a:r>
            <a:r>
              <a:rPr sz="550" dirty="0">
                <a:latin typeface="Microsoft Sans Serif"/>
                <a:cs typeface="Microsoft Sans Serif"/>
              </a:rPr>
              <a:t> </a:t>
            </a:r>
            <a:r>
              <a:rPr sz="550" spc="15" dirty="0">
                <a:latin typeface="Microsoft Sans Serif"/>
                <a:cs typeface="Microsoft Sans Serif"/>
              </a:rPr>
              <a:t>disposición</a:t>
            </a:r>
            <a:r>
              <a:rPr sz="550" spc="-5" dirty="0">
                <a:latin typeface="Microsoft Sans Serif"/>
                <a:cs typeface="Microsoft Sans Serif"/>
              </a:rPr>
              <a:t> </a:t>
            </a:r>
            <a:r>
              <a:rPr sz="550" spc="15" dirty="0">
                <a:latin typeface="Microsoft Sans Serif"/>
                <a:cs typeface="Microsoft Sans Serif"/>
              </a:rPr>
              <a:t>de</a:t>
            </a:r>
            <a:r>
              <a:rPr sz="550" dirty="0">
                <a:latin typeface="Microsoft Sans Serif"/>
                <a:cs typeface="Microsoft Sans Serif"/>
              </a:rPr>
              <a:t> </a:t>
            </a:r>
            <a:r>
              <a:rPr sz="550" spc="25" dirty="0">
                <a:latin typeface="Microsoft Sans Serif"/>
                <a:cs typeface="Microsoft Sans Serif"/>
              </a:rPr>
              <a:t>unidad </a:t>
            </a:r>
            <a:r>
              <a:rPr sz="550" spc="-130" dirty="0">
                <a:latin typeface="Microsoft Sans Serif"/>
                <a:cs typeface="Microsoft Sans Serif"/>
              </a:rPr>
              <a:t> </a:t>
            </a:r>
            <a:r>
              <a:rPr sz="550" spc="25" dirty="0">
                <a:latin typeface="Microsoft Sans Serif"/>
                <a:cs typeface="Microsoft Sans Serif"/>
              </a:rPr>
              <a:t>generador-transformador</a:t>
            </a:r>
            <a:endParaRPr sz="550">
              <a:latin typeface="Microsoft Sans Serif"/>
              <a:cs typeface="Microsoft Sans Serif"/>
            </a:endParaRPr>
          </a:p>
        </p:txBody>
      </p:sp>
      <p:sp>
        <p:nvSpPr>
          <p:cNvPr id="162" name="object 162"/>
          <p:cNvSpPr txBox="1"/>
          <p:nvPr/>
        </p:nvSpPr>
        <p:spPr>
          <a:xfrm>
            <a:off x="1415277" y="9415126"/>
            <a:ext cx="7416407" cy="143629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 marR="5080">
              <a:lnSpc>
                <a:spcPct val="100000"/>
              </a:lnSpc>
              <a:spcBef>
                <a:spcPts val="100"/>
              </a:spcBef>
            </a:pPr>
            <a:r>
              <a:rPr sz="850" spc="-25" dirty="0">
                <a:latin typeface="Microsoft Sans Serif"/>
                <a:cs typeface="Microsoft Sans Serif"/>
              </a:rPr>
              <a:t>TUTORIAL</a:t>
            </a:r>
            <a:r>
              <a:rPr sz="850" spc="-5" dirty="0">
                <a:latin typeface="Microsoft Sans Serif"/>
                <a:cs typeface="Microsoft Sans Serif"/>
              </a:rPr>
              <a:t> </a:t>
            </a:r>
            <a:r>
              <a:rPr sz="850" spc="-60" dirty="0">
                <a:latin typeface="Microsoft Sans Serif"/>
                <a:cs typeface="Microsoft Sans Serif"/>
              </a:rPr>
              <a:t>SOBRE</a:t>
            </a:r>
            <a:r>
              <a:rPr sz="850" spc="-5" dirty="0">
                <a:latin typeface="Microsoft Sans Serif"/>
                <a:cs typeface="Microsoft Sans Serif"/>
              </a:rPr>
              <a:t> </a:t>
            </a:r>
            <a:r>
              <a:rPr sz="850" spc="-35" dirty="0">
                <a:latin typeface="Microsoft Sans Serif"/>
                <a:cs typeface="Microsoft Sans Serif"/>
              </a:rPr>
              <a:t>PROTECCIÓN</a:t>
            </a:r>
            <a:r>
              <a:rPr sz="850" spc="-5" dirty="0">
                <a:latin typeface="Microsoft Sans Serif"/>
                <a:cs typeface="Microsoft Sans Serif"/>
              </a:rPr>
              <a:t> </a:t>
            </a:r>
            <a:r>
              <a:rPr sz="850" spc="-45" dirty="0">
                <a:latin typeface="Microsoft Sans Serif"/>
                <a:cs typeface="Microsoft Sans Serif"/>
              </a:rPr>
              <a:t>DE</a:t>
            </a:r>
            <a:r>
              <a:rPr sz="850" dirty="0">
                <a:latin typeface="Microsoft Sans Serif"/>
                <a:cs typeface="Microsoft Sans Serif"/>
              </a:rPr>
              <a:t> </a:t>
            </a:r>
            <a:r>
              <a:rPr sz="850" spc="-55" dirty="0">
                <a:latin typeface="Microsoft Sans Serif"/>
                <a:cs typeface="Microsoft Sans Serif"/>
              </a:rPr>
              <a:t>GENERADORES</a:t>
            </a:r>
            <a:r>
              <a:rPr sz="850" spc="-5" dirty="0">
                <a:latin typeface="Microsoft Sans Serif"/>
                <a:cs typeface="Microsoft Sans Serif"/>
              </a:rPr>
              <a:t> </a:t>
            </a:r>
            <a:r>
              <a:rPr sz="850" spc="-30" dirty="0">
                <a:latin typeface="Microsoft Sans Serif"/>
                <a:cs typeface="Microsoft Sans Serif"/>
              </a:rPr>
              <a:t>SÍNCRONOS </a:t>
            </a:r>
            <a:r>
              <a:rPr sz="850" spc="-215" dirty="0">
                <a:latin typeface="Microsoft Sans Serif"/>
                <a:cs typeface="Microsoft Sans Serif"/>
              </a:rPr>
              <a:t> </a:t>
            </a:r>
            <a:r>
              <a:rPr sz="850" spc="-15" dirty="0">
                <a:latin typeface="Microsoft Sans Serif"/>
                <a:cs typeface="Microsoft Sans Serif"/>
              </a:rPr>
              <a:t>PUBLICACIÓN</a:t>
            </a:r>
            <a:r>
              <a:rPr sz="850" spc="-5" dirty="0">
                <a:latin typeface="Microsoft Sans Serif"/>
                <a:cs typeface="Microsoft Sans Serif"/>
              </a:rPr>
              <a:t> </a:t>
            </a:r>
            <a:r>
              <a:rPr sz="850" spc="-55" dirty="0">
                <a:latin typeface="Microsoft Sans Serif"/>
                <a:cs typeface="Microsoft Sans Serif"/>
              </a:rPr>
              <a:t>ESPECIAL</a:t>
            </a:r>
            <a:r>
              <a:rPr sz="850" spc="-5" dirty="0">
                <a:latin typeface="Microsoft Sans Serif"/>
                <a:cs typeface="Microsoft Sans Serif"/>
              </a:rPr>
              <a:t> </a:t>
            </a:r>
            <a:r>
              <a:rPr sz="850" spc="-40" dirty="0">
                <a:latin typeface="Microsoft Sans Serif"/>
                <a:cs typeface="Microsoft Sans Serif"/>
              </a:rPr>
              <a:t>DEL</a:t>
            </a:r>
            <a:r>
              <a:rPr sz="850" spc="-5" dirty="0">
                <a:latin typeface="Microsoft Sans Serif"/>
                <a:cs typeface="Microsoft Sans Serif"/>
              </a:rPr>
              <a:t> </a:t>
            </a:r>
            <a:r>
              <a:rPr sz="850" spc="-60" dirty="0">
                <a:latin typeface="Microsoft Sans Serif"/>
                <a:cs typeface="Microsoft Sans Serif"/>
              </a:rPr>
              <a:t>IEEE</a:t>
            </a:r>
            <a:r>
              <a:rPr sz="850" spc="-5" dirty="0">
                <a:latin typeface="Microsoft Sans Serif"/>
                <a:cs typeface="Microsoft Sans Serif"/>
              </a:rPr>
              <a:t> </a:t>
            </a:r>
            <a:r>
              <a:rPr sz="850" spc="-80" dirty="0">
                <a:latin typeface="Microsoft Sans Serif"/>
                <a:cs typeface="Microsoft Sans Serif"/>
              </a:rPr>
              <a:t>PSRC</a:t>
            </a:r>
            <a:endParaRPr sz="850">
              <a:latin typeface="Microsoft Sans Serif"/>
              <a:cs typeface="Microsoft Sans Serif"/>
            </a:endParaRPr>
          </a:p>
        </p:txBody>
      </p:sp>
      <p:sp>
        <p:nvSpPr>
          <p:cNvPr id="163" name="object 163"/>
          <p:cNvSpPr txBox="1"/>
          <p:nvPr/>
        </p:nvSpPr>
        <p:spPr>
          <a:xfrm>
            <a:off x="13472061" y="9415125"/>
            <a:ext cx="2852914" cy="143629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sz="850" spc="-25" dirty="0">
                <a:latin typeface="Microsoft Sans Serif"/>
                <a:cs typeface="Microsoft Sans Serif"/>
              </a:rPr>
              <a:t>CAPÍTULO</a:t>
            </a:r>
            <a:r>
              <a:rPr sz="850" spc="-20" dirty="0">
                <a:latin typeface="Microsoft Sans Serif"/>
                <a:cs typeface="Microsoft Sans Serif"/>
              </a:rPr>
              <a:t> </a:t>
            </a:r>
            <a:r>
              <a:rPr sz="850" dirty="0">
                <a:latin typeface="Microsoft Sans Serif"/>
                <a:cs typeface="Microsoft Sans Serif"/>
              </a:rPr>
              <a:t>2,</a:t>
            </a:r>
            <a:r>
              <a:rPr sz="850" spc="-15" dirty="0">
                <a:latin typeface="Microsoft Sans Serif"/>
                <a:cs typeface="Microsoft Sans Serif"/>
              </a:rPr>
              <a:t> </a:t>
            </a:r>
            <a:r>
              <a:rPr sz="850" spc="-40" dirty="0">
                <a:latin typeface="Microsoft Sans Serif"/>
                <a:cs typeface="Microsoft Sans Serif"/>
              </a:rPr>
              <a:t>SECCIÓN</a:t>
            </a:r>
            <a:r>
              <a:rPr sz="850" spc="-15" dirty="0">
                <a:latin typeface="Microsoft Sans Serif"/>
                <a:cs typeface="Microsoft Sans Serif"/>
              </a:rPr>
              <a:t> </a:t>
            </a:r>
            <a:r>
              <a:rPr sz="850" spc="10" dirty="0">
                <a:latin typeface="Microsoft Sans Serif"/>
                <a:cs typeface="Microsoft Sans Serif"/>
              </a:rPr>
              <a:t>4</a:t>
            </a:r>
            <a:endParaRPr sz="850">
              <a:latin typeface="Microsoft Sans Serif"/>
              <a:cs typeface="Microsoft Sans Serif"/>
            </a:endParaRPr>
          </a:p>
        </p:txBody>
      </p:sp>
    </p:spTree>
  </p:cSld>
  <p:clrMapOvr>
    <a:masterClrMapping/>
  </p:clrMapOvr>
</p:sld>
</file>

<file path=ppt/slides/slide37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/>
          <p:nvPr/>
        </p:nvSpPr>
        <p:spPr>
          <a:xfrm>
            <a:off x="1444422" y="9413748"/>
            <a:ext cx="15051933" cy="9525"/>
          </a:xfrm>
          <a:custGeom>
            <a:avLst/>
            <a:gdLst/>
            <a:ahLst/>
            <a:cxnLst/>
            <a:rect l="l" t="t" r="r" b="b"/>
            <a:pathLst>
              <a:path w="6543040" h="9525">
                <a:moveTo>
                  <a:pt x="6542531" y="9144"/>
                </a:moveTo>
                <a:lnTo>
                  <a:pt x="0" y="9144"/>
                </a:lnTo>
                <a:lnTo>
                  <a:pt x="0" y="0"/>
                </a:lnTo>
                <a:lnTo>
                  <a:pt x="6542531" y="0"/>
                </a:lnTo>
                <a:lnTo>
                  <a:pt x="6542531" y="9144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grpSp>
        <p:nvGrpSpPr>
          <p:cNvPr id="3" name="object 3"/>
          <p:cNvGrpSpPr/>
          <p:nvPr/>
        </p:nvGrpSpPr>
        <p:grpSpPr>
          <a:xfrm>
            <a:off x="10608809" y="745236"/>
            <a:ext cx="5090837" cy="1437640"/>
            <a:chOff x="4611624" y="745236"/>
            <a:chExt cx="2212975" cy="1437640"/>
          </a:xfrm>
        </p:grpSpPr>
        <p:sp>
          <p:nvSpPr>
            <p:cNvPr id="4" name="object 4"/>
            <p:cNvSpPr/>
            <p:nvPr/>
          </p:nvSpPr>
          <p:spPr>
            <a:xfrm>
              <a:off x="4616196" y="745236"/>
              <a:ext cx="2208530" cy="1434465"/>
            </a:xfrm>
            <a:custGeom>
              <a:avLst/>
              <a:gdLst/>
              <a:ahLst/>
              <a:cxnLst/>
              <a:rect l="l" t="t" r="r" b="b"/>
              <a:pathLst>
                <a:path w="2208529" h="1434464">
                  <a:moveTo>
                    <a:pt x="7619" y="1432560"/>
                  </a:moveTo>
                  <a:lnTo>
                    <a:pt x="2200655" y="1432560"/>
                  </a:lnTo>
                </a:path>
                <a:path w="2208529" h="1434464">
                  <a:moveTo>
                    <a:pt x="0" y="1434084"/>
                  </a:moveTo>
                  <a:lnTo>
                    <a:pt x="0" y="0"/>
                  </a:lnTo>
                </a:path>
                <a:path w="2208529" h="1434464">
                  <a:moveTo>
                    <a:pt x="0" y="1101852"/>
                  </a:moveTo>
                  <a:lnTo>
                    <a:pt x="737616" y="1101852"/>
                  </a:lnTo>
                </a:path>
                <a:path w="2208529" h="1434464">
                  <a:moveTo>
                    <a:pt x="1661159" y="182880"/>
                  </a:moveTo>
                  <a:lnTo>
                    <a:pt x="739139" y="1103376"/>
                  </a:lnTo>
                </a:path>
                <a:path w="2208529" h="1434464">
                  <a:moveTo>
                    <a:pt x="1653539" y="187451"/>
                  </a:moveTo>
                  <a:lnTo>
                    <a:pt x="2208275" y="187451"/>
                  </a:lnTo>
                </a:path>
              </a:pathLst>
            </a:custGeom>
            <a:ln w="9144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" name="object 5"/>
            <p:cNvSpPr/>
            <p:nvPr/>
          </p:nvSpPr>
          <p:spPr>
            <a:xfrm>
              <a:off x="4628388" y="926604"/>
              <a:ext cx="1651000" cy="1239520"/>
            </a:xfrm>
            <a:custGeom>
              <a:avLst/>
              <a:gdLst/>
              <a:ahLst/>
              <a:cxnLst/>
              <a:rect l="l" t="t" r="r" b="b"/>
              <a:pathLst>
                <a:path w="1651000" h="1239520">
                  <a:moveTo>
                    <a:pt x="38100" y="4572"/>
                  </a:moveTo>
                  <a:lnTo>
                    <a:pt x="36576" y="1524"/>
                  </a:lnTo>
                  <a:lnTo>
                    <a:pt x="33528" y="0"/>
                  </a:lnTo>
                  <a:lnTo>
                    <a:pt x="4572" y="0"/>
                  </a:lnTo>
                  <a:lnTo>
                    <a:pt x="1524" y="1524"/>
                  </a:lnTo>
                  <a:lnTo>
                    <a:pt x="0" y="4572"/>
                  </a:lnTo>
                  <a:lnTo>
                    <a:pt x="1524" y="7620"/>
                  </a:lnTo>
                  <a:lnTo>
                    <a:pt x="4572" y="9144"/>
                  </a:lnTo>
                  <a:lnTo>
                    <a:pt x="33528" y="9144"/>
                  </a:lnTo>
                  <a:lnTo>
                    <a:pt x="36576" y="7620"/>
                  </a:lnTo>
                  <a:lnTo>
                    <a:pt x="38100" y="4572"/>
                  </a:lnTo>
                  <a:close/>
                </a:path>
                <a:path w="1651000" h="1239520">
                  <a:moveTo>
                    <a:pt x="147828" y="4572"/>
                  </a:moveTo>
                  <a:lnTo>
                    <a:pt x="146304" y="1524"/>
                  </a:lnTo>
                  <a:lnTo>
                    <a:pt x="143256" y="0"/>
                  </a:lnTo>
                  <a:lnTo>
                    <a:pt x="79248" y="0"/>
                  </a:lnTo>
                  <a:lnTo>
                    <a:pt x="76200" y="1524"/>
                  </a:lnTo>
                  <a:lnTo>
                    <a:pt x="74676" y="4572"/>
                  </a:lnTo>
                  <a:lnTo>
                    <a:pt x="76200" y="7620"/>
                  </a:lnTo>
                  <a:lnTo>
                    <a:pt x="79248" y="9144"/>
                  </a:lnTo>
                  <a:lnTo>
                    <a:pt x="143256" y="9144"/>
                  </a:lnTo>
                  <a:lnTo>
                    <a:pt x="146304" y="7620"/>
                  </a:lnTo>
                  <a:lnTo>
                    <a:pt x="147828" y="4572"/>
                  </a:lnTo>
                  <a:close/>
                </a:path>
                <a:path w="1651000" h="1239520">
                  <a:moveTo>
                    <a:pt x="256032" y="1524"/>
                  </a:moveTo>
                  <a:lnTo>
                    <a:pt x="252971" y="0"/>
                  </a:lnTo>
                  <a:lnTo>
                    <a:pt x="188976" y="0"/>
                  </a:lnTo>
                  <a:lnTo>
                    <a:pt x="185928" y="1524"/>
                  </a:lnTo>
                  <a:lnTo>
                    <a:pt x="184404" y="4572"/>
                  </a:lnTo>
                  <a:lnTo>
                    <a:pt x="185928" y="7620"/>
                  </a:lnTo>
                  <a:lnTo>
                    <a:pt x="188976" y="9144"/>
                  </a:lnTo>
                  <a:lnTo>
                    <a:pt x="252971" y="9144"/>
                  </a:lnTo>
                  <a:lnTo>
                    <a:pt x="256032" y="7620"/>
                  </a:lnTo>
                  <a:lnTo>
                    <a:pt x="256032" y="1524"/>
                  </a:lnTo>
                  <a:close/>
                </a:path>
                <a:path w="1651000" h="1239520">
                  <a:moveTo>
                    <a:pt x="365760" y="4572"/>
                  </a:moveTo>
                  <a:lnTo>
                    <a:pt x="364223" y="1524"/>
                  </a:lnTo>
                  <a:lnTo>
                    <a:pt x="361188" y="0"/>
                  </a:lnTo>
                  <a:lnTo>
                    <a:pt x="297180" y="0"/>
                  </a:lnTo>
                  <a:lnTo>
                    <a:pt x="294132" y="1524"/>
                  </a:lnTo>
                  <a:lnTo>
                    <a:pt x="292608" y="4572"/>
                  </a:lnTo>
                  <a:lnTo>
                    <a:pt x="294132" y="7620"/>
                  </a:lnTo>
                  <a:lnTo>
                    <a:pt x="297180" y="9144"/>
                  </a:lnTo>
                  <a:lnTo>
                    <a:pt x="361188" y="9144"/>
                  </a:lnTo>
                  <a:lnTo>
                    <a:pt x="364223" y="7620"/>
                  </a:lnTo>
                  <a:lnTo>
                    <a:pt x="365760" y="4572"/>
                  </a:lnTo>
                  <a:close/>
                </a:path>
                <a:path w="1651000" h="1239520">
                  <a:moveTo>
                    <a:pt x="475488" y="4572"/>
                  </a:moveTo>
                  <a:lnTo>
                    <a:pt x="473964" y="1524"/>
                  </a:lnTo>
                  <a:lnTo>
                    <a:pt x="470916" y="0"/>
                  </a:lnTo>
                  <a:lnTo>
                    <a:pt x="406908" y="0"/>
                  </a:lnTo>
                  <a:lnTo>
                    <a:pt x="403860" y="1524"/>
                  </a:lnTo>
                  <a:lnTo>
                    <a:pt x="402323" y="4572"/>
                  </a:lnTo>
                  <a:lnTo>
                    <a:pt x="403860" y="7620"/>
                  </a:lnTo>
                  <a:lnTo>
                    <a:pt x="406908" y="9144"/>
                  </a:lnTo>
                  <a:lnTo>
                    <a:pt x="470916" y="9144"/>
                  </a:lnTo>
                  <a:lnTo>
                    <a:pt x="473964" y="7620"/>
                  </a:lnTo>
                  <a:lnTo>
                    <a:pt x="475488" y="4572"/>
                  </a:lnTo>
                  <a:close/>
                </a:path>
                <a:path w="1651000" h="1239520">
                  <a:moveTo>
                    <a:pt x="585216" y="4572"/>
                  </a:moveTo>
                  <a:lnTo>
                    <a:pt x="583692" y="1524"/>
                  </a:lnTo>
                  <a:lnTo>
                    <a:pt x="580644" y="0"/>
                  </a:lnTo>
                  <a:lnTo>
                    <a:pt x="516623" y="0"/>
                  </a:lnTo>
                  <a:lnTo>
                    <a:pt x="513588" y="1524"/>
                  </a:lnTo>
                  <a:lnTo>
                    <a:pt x="512064" y="4572"/>
                  </a:lnTo>
                  <a:lnTo>
                    <a:pt x="513588" y="7620"/>
                  </a:lnTo>
                  <a:lnTo>
                    <a:pt x="516623" y="9144"/>
                  </a:lnTo>
                  <a:lnTo>
                    <a:pt x="580644" y="9144"/>
                  </a:lnTo>
                  <a:lnTo>
                    <a:pt x="583692" y="7620"/>
                  </a:lnTo>
                  <a:lnTo>
                    <a:pt x="585216" y="4572"/>
                  </a:lnTo>
                  <a:close/>
                </a:path>
                <a:path w="1651000" h="1239520">
                  <a:moveTo>
                    <a:pt x="693407" y="1524"/>
                  </a:moveTo>
                  <a:lnTo>
                    <a:pt x="688848" y="0"/>
                  </a:lnTo>
                  <a:lnTo>
                    <a:pt x="626364" y="0"/>
                  </a:lnTo>
                  <a:lnTo>
                    <a:pt x="621792" y="1524"/>
                  </a:lnTo>
                  <a:lnTo>
                    <a:pt x="621792" y="7620"/>
                  </a:lnTo>
                  <a:lnTo>
                    <a:pt x="626364" y="9144"/>
                  </a:lnTo>
                  <a:lnTo>
                    <a:pt x="688848" y="9144"/>
                  </a:lnTo>
                  <a:lnTo>
                    <a:pt x="693407" y="7620"/>
                  </a:lnTo>
                  <a:lnTo>
                    <a:pt x="693407" y="1524"/>
                  </a:lnTo>
                  <a:close/>
                </a:path>
                <a:path w="1651000" h="1239520">
                  <a:moveTo>
                    <a:pt x="731520" y="1143000"/>
                  </a:moveTo>
                  <a:lnTo>
                    <a:pt x="723900" y="1143000"/>
                  </a:lnTo>
                  <a:lnTo>
                    <a:pt x="722376" y="1147572"/>
                  </a:lnTo>
                  <a:lnTo>
                    <a:pt x="722376" y="1210056"/>
                  </a:lnTo>
                  <a:lnTo>
                    <a:pt x="723900" y="1214628"/>
                  </a:lnTo>
                  <a:lnTo>
                    <a:pt x="731520" y="1214628"/>
                  </a:lnTo>
                  <a:lnTo>
                    <a:pt x="731520" y="1143000"/>
                  </a:lnTo>
                  <a:close/>
                </a:path>
                <a:path w="1651000" h="1239520">
                  <a:moveTo>
                    <a:pt x="731520" y="1034796"/>
                  </a:moveTo>
                  <a:lnTo>
                    <a:pt x="726948" y="1033272"/>
                  </a:lnTo>
                  <a:lnTo>
                    <a:pt x="723900" y="1034796"/>
                  </a:lnTo>
                  <a:lnTo>
                    <a:pt x="722376" y="1037844"/>
                  </a:lnTo>
                  <a:lnTo>
                    <a:pt x="722376" y="1101852"/>
                  </a:lnTo>
                  <a:lnTo>
                    <a:pt x="723900" y="1104900"/>
                  </a:lnTo>
                  <a:lnTo>
                    <a:pt x="726948" y="1106424"/>
                  </a:lnTo>
                  <a:lnTo>
                    <a:pt x="731520" y="1104900"/>
                  </a:lnTo>
                  <a:lnTo>
                    <a:pt x="731520" y="1034796"/>
                  </a:lnTo>
                  <a:close/>
                </a:path>
                <a:path w="1651000" h="1239520">
                  <a:moveTo>
                    <a:pt x="731520" y="925068"/>
                  </a:moveTo>
                  <a:lnTo>
                    <a:pt x="726948" y="923544"/>
                  </a:lnTo>
                  <a:lnTo>
                    <a:pt x="723900" y="925068"/>
                  </a:lnTo>
                  <a:lnTo>
                    <a:pt x="722376" y="928116"/>
                  </a:lnTo>
                  <a:lnTo>
                    <a:pt x="722376" y="992124"/>
                  </a:lnTo>
                  <a:lnTo>
                    <a:pt x="723900" y="995172"/>
                  </a:lnTo>
                  <a:lnTo>
                    <a:pt x="726948" y="996696"/>
                  </a:lnTo>
                  <a:lnTo>
                    <a:pt x="731520" y="995172"/>
                  </a:lnTo>
                  <a:lnTo>
                    <a:pt x="731520" y="925068"/>
                  </a:lnTo>
                  <a:close/>
                </a:path>
                <a:path w="1651000" h="1239520">
                  <a:moveTo>
                    <a:pt x="803148" y="4572"/>
                  </a:moveTo>
                  <a:lnTo>
                    <a:pt x="801624" y="1524"/>
                  </a:lnTo>
                  <a:lnTo>
                    <a:pt x="798576" y="0"/>
                  </a:lnTo>
                  <a:lnTo>
                    <a:pt x="734555" y="0"/>
                  </a:lnTo>
                  <a:lnTo>
                    <a:pt x="731507" y="1524"/>
                  </a:lnTo>
                  <a:lnTo>
                    <a:pt x="729996" y="4572"/>
                  </a:lnTo>
                  <a:lnTo>
                    <a:pt x="731507" y="7620"/>
                  </a:lnTo>
                  <a:lnTo>
                    <a:pt x="734555" y="9144"/>
                  </a:lnTo>
                  <a:lnTo>
                    <a:pt x="798576" y="9144"/>
                  </a:lnTo>
                  <a:lnTo>
                    <a:pt x="801624" y="7620"/>
                  </a:lnTo>
                  <a:lnTo>
                    <a:pt x="803148" y="4572"/>
                  </a:lnTo>
                  <a:close/>
                </a:path>
                <a:path w="1651000" h="1239520">
                  <a:moveTo>
                    <a:pt x="912876" y="4572"/>
                  </a:moveTo>
                  <a:lnTo>
                    <a:pt x="911339" y="1524"/>
                  </a:lnTo>
                  <a:lnTo>
                    <a:pt x="908304" y="0"/>
                  </a:lnTo>
                  <a:lnTo>
                    <a:pt x="844296" y="0"/>
                  </a:lnTo>
                  <a:lnTo>
                    <a:pt x="841248" y="1524"/>
                  </a:lnTo>
                  <a:lnTo>
                    <a:pt x="839724" y="4572"/>
                  </a:lnTo>
                  <a:lnTo>
                    <a:pt x="841248" y="7620"/>
                  </a:lnTo>
                  <a:lnTo>
                    <a:pt x="844296" y="9144"/>
                  </a:lnTo>
                  <a:lnTo>
                    <a:pt x="908304" y="9144"/>
                  </a:lnTo>
                  <a:lnTo>
                    <a:pt x="911339" y="7620"/>
                  </a:lnTo>
                  <a:lnTo>
                    <a:pt x="912876" y="4572"/>
                  </a:lnTo>
                  <a:close/>
                </a:path>
                <a:path w="1651000" h="1239520">
                  <a:moveTo>
                    <a:pt x="1022604" y="4572"/>
                  </a:moveTo>
                  <a:lnTo>
                    <a:pt x="1021080" y="1524"/>
                  </a:lnTo>
                  <a:lnTo>
                    <a:pt x="1018032" y="0"/>
                  </a:lnTo>
                  <a:lnTo>
                    <a:pt x="954024" y="0"/>
                  </a:lnTo>
                  <a:lnTo>
                    <a:pt x="950976" y="1524"/>
                  </a:lnTo>
                  <a:lnTo>
                    <a:pt x="949439" y="4572"/>
                  </a:lnTo>
                  <a:lnTo>
                    <a:pt x="950976" y="7620"/>
                  </a:lnTo>
                  <a:lnTo>
                    <a:pt x="954024" y="9144"/>
                  </a:lnTo>
                  <a:lnTo>
                    <a:pt x="1018032" y="9144"/>
                  </a:lnTo>
                  <a:lnTo>
                    <a:pt x="1021080" y="7620"/>
                  </a:lnTo>
                  <a:lnTo>
                    <a:pt x="1022604" y="4572"/>
                  </a:lnTo>
                  <a:close/>
                </a:path>
                <a:path w="1651000" h="1239520">
                  <a:moveTo>
                    <a:pt x="1130808" y="4572"/>
                  </a:moveTo>
                  <a:lnTo>
                    <a:pt x="1129271" y="1524"/>
                  </a:lnTo>
                  <a:lnTo>
                    <a:pt x="1126223" y="0"/>
                  </a:lnTo>
                  <a:lnTo>
                    <a:pt x="1062228" y="0"/>
                  </a:lnTo>
                  <a:lnTo>
                    <a:pt x="1059180" y="1524"/>
                  </a:lnTo>
                  <a:lnTo>
                    <a:pt x="1057656" y="4572"/>
                  </a:lnTo>
                  <a:lnTo>
                    <a:pt x="1059180" y="7620"/>
                  </a:lnTo>
                  <a:lnTo>
                    <a:pt x="1062228" y="9144"/>
                  </a:lnTo>
                  <a:lnTo>
                    <a:pt x="1126223" y="9144"/>
                  </a:lnTo>
                  <a:lnTo>
                    <a:pt x="1129271" y="7620"/>
                  </a:lnTo>
                  <a:lnTo>
                    <a:pt x="1130808" y="4572"/>
                  </a:lnTo>
                  <a:close/>
                </a:path>
                <a:path w="1651000" h="1239520">
                  <a:moveTo>
                    <a:pt x="1240523" y="4572"/>
                  </a:moveTo>
                  <a:lnTo>
                    <a:pt x="1239012" y="1524"/>
                  </a:lnTo>
                  <a:lnTo>
                    <a:pt x="1235964" y="0"/>
                  </a:lnTo>
                  <a:lnTo>
                    <a:pt x="1171956" y="0"/>
                  </a:lnTo>
                  <a:lnTo>
                    <a:pt x="1168908" y="1524"/>
                  </a:lnTo>
                  <a:lnTo>
                    <a:pt x="1167371" y="4572"/>
                  </a:lnTo>
                  <a:lnTo>
                    <a:pt x="1168908" y="7620"/>
                  </a:lnTo>
                  <a:lnTo>
                    <a:pt x="1171956" y="9144"/>
                  </a:lnTo>
                  <a:lnTo>
                    <a:pt x="1235964" y="9144"/>
                  </a:lnTo>
                  <a:lnTo>
                    <a:pt x="1239012" y="7620"/>
                  </a:lnTo>
                  <a:lnTo>
                    <a:pt x="1240523" y="4572"/>
                  </a:lnTo>
                  <a:close/>
                </a:path>
                <a:path w="1651000" h="1239520">
                  <a:moveTo>
                    <a:pt x="1350264" y="4572"/>
                  </a:moveTo>
                  <a:lnTo>
                    <a:pt x="1348740" y="1524"/>
                  </a:lnTo>
                  <a:lnTo>
                    <a:pt x="1345692" y="0"/>
                  </a:lnTo>
                  <a:lnTo>
                    <a:pt x="1281671" y="0"/>
                  </a:lnTo>
                  <a:lnTo>
                    <a:pt x="1278623" y="1524"/>
                  </a:lnTo>
                  <a:lnTo>
                    <a:pt x="1277112" y="4572"/>
                  </a:lnTo>
                  <a:lnTo>
                    <a:pt x="1278623" y="7620"/>
                  </a:lnTo>
                  <a:lnTo>
                    <a:pt x="1281671" y="9144"/>
                  </a:lnTo>
                  <a:lnTo>
                    <a:pt x="1345692" y="9144"/>
                  </a:lnTo>
                  <a:lnTo>
                    <a:pt x="1348740" y="7620"/>
                  </a:lnTo>
                  <a:lnTo>
                    <a:pt x="1350264" y="4572"/>
                  </a:lnTo>
                  <a:close/>
                </a:path>
                <a:path w="1651000" h="1239520">
                  <a:moveTo>
                    <a:pt x="1458455" y="1524"/>
                  </a:moveTo>
                  <a:lnTo>
                    <a:pt x="1453896" y="0"/>
                  </a:lnTo>
                  <a:lnTo>
                    <a:pt x="1391412" y="0"/>
                  </a:lnTo>
                  <a:lnTo>
                    <a:pt x="1386840" y="1524"/>
                  </a:lnTo>
                  <a:lnTo>
                    <a:pt x="1386840" y="7620"/>
                  </a:lnTo>
                  <a:lnTo>
                    <a:pt x="1391412" y="9144"/>
                  </a:lnTo>
                  <a:lnTo>
                    <a:pt x="1453896" y="9144"/>
                  </a:lnTo>
                  <a:lnTo>
                    <a:pt x="1458455" y="7620"/>
                  </a:lnTo>
                  <a:lnTo>
                    <a:pt x="1458455" y="1524"/>
                  </a:lnTo>
                  <a:close/>
                </a:path>
                <a:path w="1651000" h="1239520">
                  <a:moveTo>
                    <a:pt x="1568196" y="4572"/>
                  </a:moveTo>
                  <a:lnTo>
                    <a:pt x="1566672" y="1524"/>
                  </a:lnTo>
                  <a:lnTo>
                    <a:pt x="1563624" y="0"/>
                  </a:lnTo>
                  <a:lnTo>
                    <a:pt x="1499616" y="0"/>
                  </a:lnTo>
                  <a:lnTo>
                    <a:pt x="1496555" y="1524"/>
                  </a:lnTo>
                  <a:lnTo>
                    <a:pt x="1495044" y="4572"/>
                  </a:lnTo>
                  <a:lnTo>
                    <a:pt x="1496555" y="7620"/>
                  </a:lnTo>
                  <a:lnTo>
                    <a:pt x="1499616" y="9144"/>
                  </a:lnTo>
                  <a:lnTo>
                    <a:pt x="1563624" y="9144"/>
                  </a:lnTo>
                  <a:lnTo>
                    <a:pt x="1566672" y="7620"/>
                  </a:lnTo>
                  <a:lnTo>
                    <a:pt x="1568196" y="4572"/>
                  </a:lnTo>
                  <a:close/>
                </a:path>
                <a:path w="1651000" h="1239520">
                  <a:moveTo>
                    <a:pt x="1650492" y="1170432"/>
                  </a:moveTo>
                  <a:lnTo>
                    <a:pt x="1648955" y="1167384"/>
                  </a:lnTo>
                  <a:lnTo>
                    <a:pt x="1645907" y="1165847"/>
                  </a:lnTo>
                  <a:lnTo>
                    <a:pt x="1641348" y="1167384"/>
                  </a:lnTo>
                  <a:lnTo>
                    <a:pt x="1641348" y="1237488"/>
                  </a:lnTo>
                  <a:lnTo>
                    <a:pt x="1645907" y="1239012"/>
                  </a:lnTo>
                  <a:lnTo>
                    <a:pt x="1648955" y="1237488"/>
                  </a:lnTo>
                  <a:lnTo>
                    <a:pt x="1650492" y="1234440"/>
                  </a:lnTo>
                  <a:lnTo>
                    <a:pt x="1650492" y="1170432"/>
                  </a:lnTo>
                  <a:close/>
                </a:path>
                <a:path w="1651000" h="1239520">
                  <a:moveTo>
                    <a:pt x="1650492" y="1062228"/>
                  </a:moveTo>
                  <a:lnTo>
                    <a:pt x="1648955" y="1057656"/>
                  </a:lnTo>
                  <a:lnTo>
                    <a:pt x="1641348" y="1057656"/>
                  </a:lnTo>
                  <a:lnTo>
                    <a:pt x="1641348" y="1129284"/>
                  </a:lnTo>
                  <a:lnTo>
                    <a:pt x="1648955" y="1129284"/>
                  </a:lnTo>
                  <a:lnTo>
                    <a:pt x="1650492" y="1124712"/>
                  </a:lnTo>
                  <a:lnTo>
                    <a:pt x="1650492" y="1062228"/>
                  </a:lnTo>
                  <a:close/>
                </a:path>
                <a:path w="1651000" h="1239520">
                  <a:moveTo>
                    <a:pt x="1650492" y="952500"/>
                  </a:moveTo>
                  <a:lnTo>
                    <a:pt x="1648955" y="949452"/>
                  </a:lnTo>
                  <a:lnTo>
                    <a:pt x="1645907" y="947928"/>
                  </a:lnTo>
                  <a:lnTo>
                    <a:pt x="1641348" y="949452"/>
                  </a:lnTo>
                  <a:lnTo>
                    <a:pt x="1641348" y="1019556"/>
                  </a:lnTo>
                  <a:lnTo>
                    <a:pt x="1645907" y="1021080"/>
                  </a:lnTo>
                  <a:lnTo>
                    <a:pt x="1648955" y="1019556"/>
                  </a:lnTo>
                  <a:lnTo>
                    <a:pt x="1650492" y="1016508"/>
                  </a:lnTo>
                  <a:lnTo>
                    <a:pt x="1650492" y="952500"/>
                  </a:lnTo>
                  <a:close/>
                </a:path>
                <a:path w="1651000" h="1239520">
                  <a:moveTo>
                    <a:pt x="1650492" y="842772"/>
                  </a:moveTo>
                  <a:lnTo>
                    <a:pt x="1648955" y="839724"/>
                  </a:lnTo>
                  <a:lnTo>
                    <a:pt x="1645907" y="838200"/>
                  </a:lnTo>
                  <a:lnTo>
                    <a:pt x="1641348" y="839724"/>
                  </a:lnTo>
                  <a:lnTo>
                    <a:pt x="1641348" y="909828"/>
                  </a:lnTo>
                  <a:lnTo>
                    <a:pt x="1645907" y="911352"/>
                  </a:lnTo>
                  <a:lnTo>
                    <a:pt x="1648955" y="909828"/>
                  </a:lnTo>
                  <a:lnTo>
                    <a:pt x="1650492" y="906780"/>
                  </a:lnTo>
                  <a:lnTo>
                    <a:pt x="1650492" y="842772"/>
                  </a:lnTo>
                  <a:close/>
                </a:path>
                <a:path w="1651000" h="1239520">
                  <a:moveTo>
                    <a:pt x="1650492" y="734555"/>
                  </a:moveTo>
                  <a:lnTo>
                    <a:pt x="1648955" y="729996"/>
                  </a:lnTo>
                  <a:lnTo>
                    <a:pt x="1641348" y="729996"/>
                  </a:lnTo>
                  <a:lnTo>
                    <a:pt x="1641348" y="800100"/>
                  </a:lnTo>
                  <a:lnTo>
                    <a:pt x="1645907" y="801624"/>
                  </a:lnTo>
                  <a:lnTo>
                    <a:pt x="1648955" y="800100"/>
                  </a:lnTo>
                  <a:lnTo>
                    <a:pt x="1650492" y="797052"/>
                  </a:lnTo>
                  <a:lnTo>
                    <a:pt x="1650492" y="734555"/>
                  </a:lnTo>
                  <a:close/>
                </a:path>
                <a:path w="1651000" h="1239520">
                  <a:moveTo>
                    <a:pt x="1650492" y="624840"/>
                  </a:moveTo>
                  <a:lnTo>
                    <a:pt x="1648955" y="621792"/>
                  </a:lnTo>
                  <a:lnTo>
                    <a:pt x="1645907" y="620255"/>
                  </a:lnTo>
                  <a:lnTo>
                    <a:pt x="1641348" y="621792"/>
                  </a:lnTo>
                  <a:lnTo>
                    <a:pt x="1641348" y="691896"/>
                  </a:lnTo>
                  <a:lnTo>
                    <a:pt x="1645907" y="693420"/>
                  </a:lnTo>
                  <a:lnTo>
                    <a:pt x="1648955" y="691896"/>
                  </a:lnTo>
                  <a:lnTo>
                    <a:pt x="1650492" y="688848"/>
                  </a:lnTo>
                  <a:lnTo>
                    <a:pt x="1650492" y="624840"/>
                  </a:lnTo>
                  <a:close/>
                </a:path>
                <a:path w="1651000" h="1239520">
                  <a:moveTo>
                    <a:pt x="1650492" y="515112"/>
                  </a:moveTo>
                  <a:lnTo>
                    <a:pt x="1648955" y="512051"/>
                  </a:lnTo>
                  <a:lnTo>
                    <a:pt x="1645907" y="510540"/>
                  </a:lnTo>
                  <a:lnTo>
                    <a:pt x="1641348" y="512051"/>
                  </a:lnTo>
                  <a:lnTo>
                    <a:pt x="1641348" y="582155"/>
                  </a:lnTo>
                  <a:lnTo>
                    <a:pt x="1645907" y="583692"/>
                  </a:lnTo>
                  <a:lnTo>
                    <a:pt x="1648955" y="582155"/>
                  </a:lnTo>
                  <a:lnTo>
                    <a:pt x="1650492" y="579120"/>
                  </a:lnTo>
                  <a:lnTo>
                    <a:pt x="1650492" y="515112"/>
                  </a:lnTo>
                  <a:close/>
                </a:path>
                <a:path w="1651000" h="1239520">
                  <a:moveTo>
                    <a:pt x="1650492" y="405384"/>
                  </a:moveTo>
                  <a:lnTo>
                    <a:pt x="1648955" y="402336"/>
                  </a:lnTo>
                  <a:lnTo>
                    <a:pt x="1645907" y="400812"/>
                  </a:lnTo>
                  <a:lnTo>
                    <a:pt x="1641348" y="402336"/>
                  </a:lnTo>
                  <a:lnTo>
                    <a:pt x="1641348" y="472440"/>
                  </a:lnTo>
                  <a:lnTo>
                    <a:pt x="1645907" y="473951"/>
                  </a:lnTo>
                  <a:lnTo>
                    <a:pt x="1648955" y="472440"/>
                  </a:lnTo>
                  <a:lnTo>
                    <a:pt x="1650492" y="469392"/>
                  </a:lnTo>
                  <a:lnTo>
                    <a:pt x="1650492" y="405384"/>
                  </a:lnTo>
                  <a:close/>
                </a:path>
                <a:path w="1651000" h="1239520">
                  <a:moveTo>
                    <a:pt x="1650492" y="297167"/>
                  </a:moveTo>
                  <a:lnTo>
                    <a:pt x="1648955" y="294132"/>
                  </a:lnTo>
                  <a:lnTo>
                    <a:pt x="1645907" y="292608"/>
                  </a:lnTo>
                  <a:lnTo>
                    <a:pt x="1641348" y="294132"/>
                  </a:lnTo>
                  <a:lnTo>
                    <a:pt x="1641348" y="364236"/>
                  </a:lnTo>
                  <a:lnTo>
                    <a:pt x="1648955" y="364236"/>
                  </a:lnTo>
                  <a:lnTo>
                    <a:pt x="1650492" y="359651"/>
                  </a:lnTo>
                  <a:lnTo>
                    <a:pt x="1650492" y="297167"/>
                  </a:lnTo>
                  <a:close/>
                </a:path>
                <a:path w="1651000" h="1239520">
                  <a:moveTo>
                    <a:pt x="1650492" y="187452"/>
                  </a:moveTo>
                  <a:lnTo>
                    <a:pt x="1648955" y="184404"/>
                  </a:lnTo>
                  <a:lnTo>
                    <a:pt x="1645907" y="182880"/>
                  </a:lnTo>
                  <a:lnTo>
                    <a:pt x="1641348" y="184404"/>
                  </a:lnTo>
                  <a:lnTo>
                    <a:pt x="1641348" y="254508"/>
                  </a:lnTo>
                  <a:lnTo>
                    <a:pt x="1645907" y="256032"/>
                  </a:lnTo>
                  <a:lnTo>
                    <a:pt x="1648955" y="254508"/>
                  </a:lnTo>
                  <a:lnTo>
                    <a:pt x="1650492" y="251460"/>
                  </a:lnTo>
                  <a:lnTo>
                    <a:pt x="1650492" y="187452"/>
                  </a:lnTo>
                  <a:close/>
                </a:path>
                <a:path w="1651000" h="1239520">
                  <a:moveTo>
                    <a:pt x="1650492" y="77724"/>
                  </a:moveTo>
                  <a:lnTo>
                    <a:pt x="1648955" y="74676"/>
                  </a:lnTo>
                  <a:lnTo>
                    <a:pt x="1645907" y="73152"/>
                  </a:lnTo>
                  <a:lnTo>
                    <a:pt x="1641348" y="74676"/>
                  </a:lnTo>
                  <a:lnTo>
                    <a:pt x="1641348" y="144780"/>
                  </a:lnTo>
                  <a:lnTo>
                    <a:pt x="1645907" y="146304"/>
                  </a:lnTo>
                  <a:lnTo>
                    <a:pt x="1648955" y="144780"/>
                  </a:lnTo>
                  <a:lnTo>
                    <a:pt x="1650492" y="141732"/>
                  </a:lnTo>
                  <a:lnTo>
                    <a:pt x="1650492" y="77724"/>
                  </a:lnTo>
                  <a:close/>
                </a:path>
                <a:path w="1651000" h="1239520">
                  <a:moveTo>
                    <a:pt x="1650492" y="4572"/>
                  </a:moveTo>
                  <a:lnTo>
                    <a:pt x="1648955" y="1524"/>
                  </a:lnTo>
                  <a:lnTo>
                    <a:pt x="1645907" y="0"/>
                  </a:lnTo>
                  <a:lnTo>
                    <a:pt x="1609344" y="0"/>
                  </a:lnTo>
                  <a:lnTo>
                    <a:pt x="1606296" y="1524"/>
                  </a:lnTo>
                  <a:lnTo>
                    <a:pt x="1604772" y="4572"/>
                  </a:lnTo>
                  <a:lnTo>
                    <a:pt x="1606296" y="7620"/>
                  </a:lnTo>
                  <a:lnTo>
                    <a:pt x="1609344" y="9144"/>
                  </a:lnTo>
                  <a:lnTo>
                    <a:pt x="1641348" y="9144"/>
                  </a:lnTo>
                  <a:lnTo>
                    <a:pt x="1641348" y="36576"/>
                  </a:lnTo>
                  <a:lnTo>
                    <a:pt x="1648955" y="36576"/>
                  </a:lnTo>
                  <a:lnTo>
                    <a:pt x="1650492" y="32004"/>
                  </a:lnTo>
                  <a:lnTo>
                    <a:pt x="1650492" y="9144"/>
                  </a:lnTo>
                  <a:lnTo>
                    <a:pt x="1650492" y="4572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pic>
        <p:nvPicPr>
          <p:cNvPr id="6" name="object 6"/>
          <p:cNvPicPr/>
          <p:nvPr/>
        </p:nvPicPr>
        <p:blipFill>
          <a:blip r:embed="rId2" cstate="print"/>
          <a:stretch>
            <a:fillRect/>
          </a:stretch>
        </p:blipFill>
        <p:spPr>
          <a:xfrm>
            <a:off x="10335350" y="893064"/>
            <a:ext cx="136727" cy="65531"/>
          </a:xfrm>
          <a:prstGeom prst="rect">
            <a:avLst/>
          </a:prstGeom>
        </p:spPr>
      </p:pic>
      <p:pic>
        <p:nvPicPr>
          <p:cNvPr id="7" name="object 7"/>
          <p:cNvPicPr/>
          <p:nvPr/>
        </p:nvPicPr>
        <p:blipFill>
          <a:blip r:embed="rId3" cstate="print"/>
          <a:stretch>
            <a:fillRect/>
          </a:stretch>
        </p:blipFill>
        <p:spPr>
          <a:xfrm>
            <a:off x="10233677" y="1808989"/>
            <a:ext cx="269951" cy="65531"/>
          </a:xfrm>
          <a:prstGeom prst="rect">
            <a:avLst/>
          </a:prstGeom>
        </p:spPr>
      </p:pic>
      <p:pic>
        <p:nvPicPr>
          <p:cNvPr id="8" name="object 8"/>
          <p:cNvPicPr/>
          <p:nvPr/>
        </p:nvPicPr>
        <p:blipFill>
          <a:blip r:embed="rId4" cstate="print"/>
          <a:stretch>
            <a:fillRect/>
          </a:stretch>
        </p:blipFill>
        <p:spPr>
          <a:xfrm>
            <a:off x="12133869" y="2225041"/>
            <a:ext cx="364610" cy="198119"/>
          </a:xfrm>
          <a:prstGeom prst="rect">
            <a:avLst/>
          </a:prstGeom>
        </p:spPr>
      </p:pic>
      <p:pic>
        <p:nvPicPr>
          <p:cNvPr id="9" name="object 9"/>
          <p:cNvPicPr/>
          <p:nvPr/>
        </p:nvPicPr>
        <p:blipFill>
          <a:blip r:embed="rId5" cstate="print"/>
          <a:stretch>
            <a:fillRect/>
          </a:stretch>
        </p:blipFill>
        <p:spPr>
          <a:xfrm>
            <a:off x="14247914" y="2226564"/>
            <a:ext cx="322541" cy="198119"/>
          </a:xfrm>
          <a:prstGeom prst="rect">
            <a:avLst/>
          </a:prstGeom>
        </p:spPr>
      </p:pic>
      <p:grpSp>
        <p:nvGrpSpPr>
          <p:cNvPr id="10" name="object 10"/>
          <p:cNvGrpSpPr/>
          <p:nvPr/>
        </p:nvGrpSpPr>
        <p:grpSpPr>
          <a:xfrm>
            <a:off x="15131397" y="2228088"/>
            <a:ext cx="487902" cy="66040"/>
            <a:chOff x="6577583" y="2228088"/>
            <a:chExt cx="212090" cy="66040"/>
          </a:xfrm>
        </p:grpSpPr>
        <p:pic>
          <p:nvPicPr>
            <p:cNvPr id="11" name="object 11"/>
            <p:cNvPicPr/>
            <p:nvPr/>
          </p:nvPicPr>
          <p:blipFill>
            <a:blip r:embed="rId6" cstate="print"/>
            <a:stretch>
              <a:fillRect/>
            </a:stretch>
          </p:blipFill>
          <p:spPr>
            <a:xfrm>
              <a:off x="6577583" y="2229612"/>
              <a:ext cx="135635" cy="62991"/>
            </a:xfrm>
            <a:prstGeom prst="rect">
              <a:avLst/>
            </a:prstGeom>
          </p:spPr>
        </p:pic>
        <p:pic>
          <p:nvPicPr>
            <p:cNvPr id="12" name="object 12"/>
            <p:cNvPicPr/>
            <p:nvPr/>
          </p:nvPicPr>
          <p:blipFill>
            <a:blip r:embed="rId7" cstate="print"/>
            <a:stretch>
              <a:fillRect/>
            </a:stretch>
          </p:blipFill>
          <p:spPr>
            <a:xfrm>
              <a:off x="6720839" y="2228088"/>
              <a:ext cx="68579" cy="66039"/>
            </a:xfrm>
            <a:prstGeom prst="rect">
              <a:avLst/>
            </a:prstGeom>
          </p:spPr>
        </p:pic>
      </p:grpSp>
      <p:pic>
        <p:nvPicPr>
          <p:cNvPr id="13" name="object 13"/>
          <p:cNvPicPr/>
          <p:nvPr/>
        </p:nvPicPr>
        <p:blipFill>
          <a:blip r:embed="rId8" cstate="print"/>
          <a:stretch>
            <a:fillRect/>
          </a:stretch>
        </p:blipFill>
        <p:spPr>
          <a:xfrm>
            <a:off x="9928664" y="944881"/>
            <a:ext cx="196265" cy="810259"/>
          </a:xfrm>
          <a:prstGeom prst="rect">
            <a:avLst/>
          </a:prstGeom>
        </p:spPr>
      </p:pic>
      <p:grpSp>
        <p:nvGrpSpPr>
          <p:cNvPr id="14" name="object 14"/>
          <p:cNvGrpSpPr/>
          <p:nvPr/>
        </p:nvGrpSpPr>
        <p:grpSpPr>
          <a:xfrm>
            <a:off x="11218833" y="2353056"/>
            <a:ext cx="3895915" cy="247015"/>
            <a:chOff x="4876800" y="2353055"/>
            <a:chExt cx="1693545" cy="247015"/>
          </a:xfrm>
        </p:grpSpPr>
        <p:pic>
          <p:nvPicPr>
            <p:cNvPr id="15" name="object 15"/>
            <p:cNvPicPr/>
            <p:nvPr/>
          </p:nvPicPr>
          <p:blipFill>
            <a:blip r:embed="rId9" cstate="print"/>
            <a:stretch>
              <a:fillRect/>
            </a:stretch>
          </p:blipFill>
          <p:spPr>
            <a:xfrm>
              <a:off x="4876800" y="2353055"/>
              <a:ext cx="678179" cy="246887"/>
            </a:xfrm>
            <a:prstGeom prst="rect">
              <a:avLst/>
            </a:prstGeom>
          </p:spPr>
        </p:pic>
        <p:pic>
          <p:nvPicPr>
            <p:cNvPr id="16" name="object 16"/>
            <p:cNvPicPr/>
            <p:nvPr/>
          </p:nvPicPr>
          <p:blipFill>
            <a:blip r:embed="rId10" cstate="print"/>
            <a:stretch>
              <a:fillRect/>
            </a:stretch>
          </p:blipFill>
          <p:spPr>
            <a:xfrm>
              <a:off x="5559551" y="2353055"/>
              <a:ext cx="1010411" cy="246887"/>
            </a:xfrm>
            <a:prstGeom prst="rect">
              <a:avLst/>
            </a:prstGeom>
          </p:spPr>
        </p:pic>
      </p:grpSp>
      <p:pic>
        <p:nvPicPr>
          <p:cNvPr id="17" name="object 17"/>
          <p:cNvPicPr/>
          <p:nvPr/>
        </p:nvPicPr>
        <p:blipFill>
          <a:blip r:embed="rId11" cstate="print"/>
          <a:stretch>
            <a:fillRect/>
          </a:stretch>
        </p:blipFill>
        <p:spPr>
          <a:xfrm>
            <a:off x="9749866" y="652273"/>
            <a:ext cx="238400" cy="248411"/>
          </a:xfrm>
          <a:prstGeom prst="rect">
            <a:avLst/>
          </a:prstGeom>
        </p:spPr>
      </p:pic>
      <p:grpSp>
        <p:nvGrpSpPr>
          <p:cNvPr id="18" name="object 18"/>
          <p:cNvGrpSpPr/>
          <p:nvPr/>
        </p:nvGrpSpPr>
        <p:grpSpPr>
          <a:xfrm>
            <a:off x="10142526" y="2840735"/>
            <a:ext cx="200128" cy="1621790"/>
            <a:chOff x="4408932" y="2840735"/>
            <a:chExt cx="86995" cy="1621790"/>
          </a:xfrm>
        </p:grpSpPr>
        <p:pic>
          <p:nvPicPr>
            <p:cNvPr id="19" name="object 19"/>
            <p:cNvPicPr/>
            <p:nvPr/>
          </p:nvPicPr>
          <p:blipFill>
            <a:blip r:embed="rId12" cstate="print"/>
            <a:stretch>
              <a:fillRect/>
            </a:stretch>
          </p:blipFill>
          <p:spPr>
            <a:xfrm>
              <a:off x="4410456" y="3518916"/>
              <a:ext cx="83765" cy="344931"/>
            </a:xfrm>
            <a:prstGeom prst="rect">
              <a:avLst/>
            </a:prstGeom>
          </p:spPr>
        </p:pic>
        <p:pic>
          <p:nvPicPr>
            <p:cNvPr id="20" name="object 20"/>
            <p:cNvPicPr/>
            <p:nvPr/>
          </p:nvPicPr>
          <p:blipFill>
            <a:blip r:embed="rId13" cstate="print"/>
            <a:stretch>
              <a:fillRect/>
            </a:stretch>
          </p:blipFill>
          <p:spPr>
            <a:xfrm>
              <a:off x="4410456" y="3415284"/>
              <a:ext cx="74675" cy="205740"/>
            </a:xfrm>
            <a:prstGeom prst="rect">
              <a:avLst/>
            </a:prstGeom>
          </p:spPr>
        </p:pic>
        <p:pic>
          <p:nvPicPr>
            <p:cNvPr id="21" name="object 21"/>
            <p:cNvPicPr/>
            <p:nvPr/>
          </p:nvPicPr>
          <p:blipFill>
            <a:blip r:embed="rId14" cstate="print"/>
            <a:stretch>
              <a:fillRect/>
            </a:stretch>
          </p:blipFill>
          <p:spPr>
            <a:xfrm>
              <a:off x="4408932" y="2840735"/>
              <a:ext cx="86867" cy="1621535"/>
            </a:xfrm>
            <a:prstGeom prst="rect">
              <a:avLst/>
            </a:prstGeom>
          </p:spPr>
        </p:pic>
      </p:grpSp>
      <p:grpSp>
        <p:nvGrpSpPr>
          <p:cNvPr id="22" name="object 22"/>
          <p:cNvGrpSpPr/>
          <p:nvPr/>
        </p:nvGrpSpPr>
        <p:grpSpPr>
          <a:xfrm>
            <a:off x="10430009" y="2645664"/>
            <a:ext cx="495206" cy="1416050"/>
            <a:chOff x="4533900" y="2645664"/>
            <a:chExt cx="215265" cy="1416050"/>
          </a:xfrm>
        </p:grpSpPr>
        <p:sp>
          <p:nvSpPr>
            <p:cNvPr id="23" name="object 23"/>
            <p:cNvSpPr/>
            <p:nvPr/>
          </p:nvSpPr>
          <p:spPr>
            <a:xfrm>
              <a:off x="4698491" y="2682240"/>
              <a:ext cx="45720" cy="137160"/>
            </a:xfrm>
            <a:custGeom>
              <a:avLst/>
              <a:gdLst/>
              <a:ahLst/>
              <a:cxnLst/>
              <a:rect l="l" t="t" r="r" b="b"/>
              <a:pathLst>
                <a:path w="45720" h="137160">
                  <a:moveTo>
                    <a:pt x="45719" y="137159"/>
                  </a:moveTo>
                  <a:lnTo>
                    <a:pt x="45719" y="0"/>
                  </a:lnTo>
                  <a:lnTo>
                    <a:pt x="0" y="0"/>
                  </a:lnTo>
                </a:path>
                <a:path w="45720" h="137160">
                  <a:moveTo>
                    <a:pt x="12191" y="109727"/>
                  </a:moveTo>
                  <a:lnTo>
                    <a:pt x="45719" y="109727"/>
                  </a:lnTo>
                </a:path>
                <a:path w="45720" h="137160">
                  <a:moveTo>
                    <a:pt x="12191" y="82295"/>
                  </a:moveTo>
                  <a:lnTo>
                    <a:pt x="45719" y="82295"/>
                  </a:lnTo>
                </a:path>
                <a:path w="45720" h="137160">
                  <a:moveTo>
                    <a:pt x="12191" y="54863"/>
                  </a:moveTo>
                  <a:lnTo>
                    <a:pt x="45719" y="54863"/>
                  </a:lnTo>
                </a:path>
                <a:path w="45720" h="137160">
                  <a:moveTo>
                    <a:pt x="12191" y="27432"/>
                  </a:moveTo>
                  <a:lnTo>
                    <a:pt x="45719" y="27432"/>
                  </a:lnTo>
                </a:path>
              </a:pathLst>
            </a:custGeom>
            <a:ln w="9144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24" name="object 24"/>
            <p:cNvPicPr/>
            <p:nvPr/>
          </p:nvPicPr>
          <p:blipFill>
            <a:blip r:embed="rId6" cstate="print"/>
            <a:stretch>
              <a:fillRect/>
            </a:stretch>
          </p:blipFill>
          <p:spPr>
            <a:xfrm>
              <a:off x="4533900" y="2645664"/>
              <a:ext cx="135635" cy="62991"/>
            </a:xfrm>
            <a:prstGeom prst="rect">
              <a:avLst/>
            </a:prstGeom>
          </p:spPr>
        </p:pic>
        <p:sp>
          <p:nvSpPr>
            <p:cNvPr id="25" name="object 25"/>
            <p:cNvSpPr/>
            <p:nvPr/>
          </p:nvSpPr>
          <p:spPr>
            <a:xfrm>
              <a:off x="4698491" y="2819400"/>
              <a:ext cx="45720" cy="139065"/>
            </a:xfrm>
            <a:custGeom>
              <a:avLst/>
              <a:gdLst/>
              <a:ahLst/>
              <a:cxnLst/>
              <a:rect l="l" t="t" r="r" b="b"/>
              <a:pathLst>
                <a:path w="45720" h="139064">
                  <a:moveTo>
                    <a:pt x="45719" y="138683"/>
                  </a:moveTo>
                  <a:lnTo>
                    <a:pt x="45719" y="0"/>
                  </a:lnTo>
                  <a:lnTo>
                    <a:pt x="0" y="0"/>
                  </a:lnTo>
                </a:path>
                <a:path w="45720" h="139064">
                  <a:moveTo>
                    <a:pt x="12191" y="111251"/>
                  </a:moveTo>
                  <a:lnTo>
                    <a:pt x="45719" y="111251"/>
                  </a:lnTo>
                </a:path>
                <a:path w="45720" h="139064">
                  <a:moveTo>
                    <a:pt x="12191" y="82296"/>
                  </a:moveTo>
                  <a:lnTo>
                    <a:pt x="45719" y="82296"/>
                  </a:lnTo>
                </a:path>
                <a:path w="45720" h="139064">
                  <a:moveTo>
                    <a:pt x="12191" y="54864"/>
                  </a:moveTo>
                  <a:lnTo>
                    <a:pt x="45719" y="54864"/>
                  </a:lnTo>
                </a:path>
                <a:path w="45720" h="139064">
                  <a:moveTo>
                    <a:pt x="12191" y="27432"/>
                  </a:moveTo>
                  <a:lnTo>
                    <a:pt x="45719" y="27432"/>
                  </a:lnTo>
                </a:path>
              </a:pathLst>
            </a:custGeom>
            <a:ln w="9144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26" name="object 26"/>
            <p:cNvPicPr/>
            <p:nvPr/>
          </p:nvPicPr>
          <p:blipFill>
            <a:blip r:embed="rId15" cstate="print"/>
            <a:stretch>
              <a:fillRect/>
            </a:stretch>
          </p:blipFill>
          <p:spPr>
            <a:xfrm>
              <a:off x="4578096" y="2782824"/>
              <a:ext cx="91320" cy="62483"/>
            </a:xfrm>
            <a:prstGeom prst="rect">
              <a:avLst/>
            </a:prstGeom>
          </p:spPr>
        </p:pic>
        <p:sp>
          <p:nvSpPr>
            <p:cNvPr id="27" name="object 27"/>
            <p:cNvSpPr/>
            <p:nvPr/>
          </p:nvSpPr>
          <p:spPr>
            <a:xfrm>
              <a:off x="4698491" y="2958083"/>
              <a:ext cx="45720" cy="135890"/>
            </a:xfrm>
            <a:custGeom>
              <a:avLst/>
              <a:gdLst/>
              <a:ahLst/>
              <a:cxnLst/>
              <a:rect l="l" t="t" r="r" b="b"/>
              <a:pathLst>
                <a:path w="45720" h="135889">
                  <a:moveTo>
                    <a:pt x="45719" y="135635"/>
                  </a:moveTo>
                  <a:lnTo>
                    <a:pt x="45719" y="0"/>
                  </a:lnTo>
                  <a:lnTo>
                    <a:pt x="0" y="0"/>
                  </a:lnTo>
                </a:path>
                <a:path w="45720" h="135889">
                  <a:moveTo>
                    <a:pt x="12191" y="108204"/>
                  </a:moveTo>
                  <a:lnTo>
                    <a:pt x="45719" y="108204"/>
                  </a:lnTo>
                </a:path>
                <a:path w="45720" h="135889">
                  <a:moveTo>
                    <a:pt x="12191" y="80772"/>
                  </a:moveTo>
                  <a:lnTo>
                    <a:pt x="45719" y="80772"/>
                  </a:lnTo>
                </a:path>
                <a:path w="45720" h="135889">
                  <a:moveTo>
                    <a:pt x="12191" y="53340"/>
                  </a:moveTo>
                  <a:lnTo>
                    <a:pt x="45719" y="53340"/>
                  </a:lnTo>
                </a:path>
                <a:path w="45720" h="135889">
                  <a:moveTo>
                    <a:pt x="12191" y="27432"/>
                  </a:moveTo>
                  <a:lnTo>
                    <a:pt x="45719" y="27432"/>
                  </a:lnTo>
                </a:path>
              </a:pathLst>
            </a:custGeom>
            <a:ln w="9144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28" name="object 28"/>
            <p:cNvPicPr/>
            <p:nvPr/>
          </p:nvPicPr>
          <p:blipFill>
            <a:blip r:embed="rId16" cstate="print"/>
            <a:stretch>
              <a:fillRect/>
            </a:stretch>
          </p:blipFill>
          <p:spPr>
            <a:xfrm>
              <a:off x="4578096" y="2919983"/>
              <a:ext cx="91320" cy="62991"/>
            </a:xfrm>
            <a:prstGeom prst="rect">
              <a:avLst/>
            </a:prstGeom>
          </p:spPr>
        </p:pic>
        <p:sp>
          <p:nvSpPr>
            <p:cNvPr id="29" name="object 29"/>
            <p:cNvSpPr/>
            <p:nvPr/>
          </p:nvSpPr>
          <p:spPr>
            <a:xfrm>
              <a:off x="4698491" y="3093719"/>
              <a:ext cx="45720" cy="139065"/>
            </a:xfrm>
            <a:custGeom>
              <a:avLst/>
              <a:gdLst/>
              <a:ahLst/>
              <a:cxnLst/>
              <a:rect l="l" t="t" r="r" b="b"/>
              <a:pathLst>
                <a:path w="45720" h="139064">
                  <a:moveTo>
                    <a:pt x="45719" y="138683"/>
                  </a:moveTo>
                  <a:lnTo>
                    <a:pt x="45719" y="0"/>
                  </a:lnTo>
                  <a:lnTo>
                    <a:pt x="0" y="0"/>
                  </a:lnTo>
                </a:path>
                <a:path w="45720" h="139064">
                  <a:moveTo>
                    <a:pt x="12191" y="111252"/>
                  </a:moveTo>
                  <a:lnTo>
                    <a:pt x="45719" y="111252"/>
                  </a:lnTo>
                </a:path>
                <a:path w="45720" h="139064">
                  <a:moveTo>
                    <a:pt x="12191" y="83820"/>
                  </a:moveTo>
                  <a:lnTo>
                    <a:pt x="45719" y="83820"/>
                  </a:lnTo>
                </a:path>
                <a:path w="45720" h="139064">
                  <a:moveTo>
                    <a:pt x="12191" y="56388"/>
                  </a:moveTo>
                  <a:lnTo>
                    <a:pt x="45719" y="56388"/>
                  </a:lnTo>
                </a:path>
                <a:path w="45720" h="139064">
                  <a:moveTo>
                    <a:pt x="12191" y="27432"/>
                  </a:moveTo>
                  <a:lnTo>
                    <a:pt x="45719" y="27432"/>
                  </a:lnTo>
                </a:path>
              </a:pathLst>
            </a:custGeom>
            <a:ln w="9144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30" name="object 30"/>
            <p:cNvPicPr/>
            <p:nvPr/>
          </p:nvPicPr>
          <p:blipFill>
            <a:blip r:embed="rId17" cstate="print"/>
            <a:stretch>
              <a:fillRect/>
            </a:stretch>
          </p:blipFill>
          <p:spPr>
            <a:xfrm>
              <a:off x="4576572" y="3057143"/>
              <a:ext cx="92868" cy="62483"/>
            </a:xfrm>
            <a:prstGeom prst="rect">
              <a:avLst/>
            </a:prstGeom>
          </p:spPr>
        </p:pic>
        <p:sp>
          <p:nvSpPr>
            <p:cNvPr id="31" name="object 31"/>
            <p:cNvSpPr/>
            <p:nvPr/>
          </p:nvSpPr>
          <p:spPr>
            <a:xfrm>
              <a:off x="4698491" y="3232403"/>
              <a:ext cx="45720" cy="137160"/>
            </a:xfrm>
            <a:custGeom>
              <a:avLst/>
              <a:gdLst/>
              <a:ahLst/>
              <a:cxnLst/>
              <a:rect l="l" t="t" r="r" b="b"/>
              <a:pathLst>
                <a:path w="45720" h="137160">
                  <a:moveTo>
                    <a:pt x="45719" y="137160"/>
                  </a:moveTo>
                  <a:lnTo>
                    <a:pt x="45719" y="0"/>
                  </a:lnTo>
                  <a:lnTo>
                    <a:pt x="0" y="0"/>
                  </a:lnTo>
                </a:path>
                <a:path w="45720" h="137160">
                  <a:moveTo>
                    <a:pt x="12191" y="108204"/>
                  </a:moveTo>
                  <a:lnTo>
                    <a:pt x="45719" y="108204"/>
                  </a:lnTo>
                </a:path>
                <a:path w="45720" h="137160">
                  <a:moveTo>
                    <a:pt x="12191" y="80772"/>
                  </a:moveTo>
                  <a:lnTo>
                    <a:pt x="45719" y="80772"/>
                  </a:lnTo>
                </a:path>
                <a:path w="45720" h="137160">
                  <a:moveTo>
                    <a:pt x="12191" y="54864"/>
                  </a:moveTo>
                  <a:lnTo>
                    <a:pt x="45719" y="54864"/>
                  </a:lnTo>
                </a:path>
                <a:path w="45720" h="137160">
                  <a:moveTo>
                    <a:pt x="12191" y="27432"/>
                  </a:moveTo>
                  <a:lnTo>
                    <a:pt x="45719" y="27432"/>
                  </a:lnTo>
                </a:path>
              </a:pathLst>
            </a:custGeom>
            <a:ln w="9144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32" name="object 32"/>
            <p:cNvPicPr/>
            <p:nvPr/>
          </p:nvPicPr>
          <p:blipFill>
            <a:blip r:embed="rId18" cstate="print"/>
            <a:stretch>
              <a:fillRect/>
            </a:stretch>
          </p:blipFill>
          <p:spPr>
            <a:xfrm>
              <a:off x="4576572" y="3194303"/>
              <a:ext cx="92868" cy="62991"/>
            </a:xfrm>
            <a:prstGeom prst="rect">
              <a:avLst/>
            </a:prstGeom>
          </p:spPr>
        </p:pic>
        <p:sp>
          <p:nvSpPr>
            <p:cNvPr id="33" name="object 33"/>
            <p:cNvSpPr/>
            <p:nvPr/>
          </p:nvSpPr>
          <p:spPr>
            <a:xfrm>
              <a:off x="4698491" y="3369564"/>
              <a:ext cx="45720" cy="137160"/>
            </a:xfrm>
            <a:custGeom>
              <a:avLst/>
              <a:gdLst/>
              <a:ahLst/>
              <a:cxnLst/>
              <a:rect l="l" t="t" r="r" b="b"/>
              <a:pathLst>
                <a:path w="45720" h="137160">
                  <a:moveTo>
                    <a:pt x="45719" y="137159"/>
                  </a:moveTo>
                  <a:lnTo>
                    <a:pt x="45719" y="0"/>
                  </a:lnTo>
                  <a:lnTo>
                    <a:pt x="0" y="0"/>
                  </a:lnTo>
                </a:path>
                <a:path w="45720" h="137160">
                  <a:moveTo>
                    <a:pt x="12191" y="109727"/>
                  </a:moveTo>
                  <a:lnTo>
                    <a:pt x="45719" y="109727"/>
                  </a:lnTo>
                </a:path>
                <a:path w="45720" h="137160">
                  <a:moveTo>
                    <a:pt x="12191" y="82295"/>
                  </a:moveTo>
                  <a:lnTo>
                    <a:pt x="45719" y="82295"/>
                  </a:lnTo>
                </a:path>
                <a:path w="45720" h="137160">
                  <a:moveTo>
                    <a:pt x="12191" y="54863"/>
                  </a:moveTo>
                  <a:lnTo>
                    <a:pt x="45719" y="54863"/>
                  </a:lnTo>
                </a:path>
                <a:path w="45720" h="137160">
                  <a:moveTo>
                    <a:pt x="12191" y="27432"/>
                  </a:moveTo>
                  <a:lnTo>
                    <a:pt x="45719" y="27432"/>
                  </a:lnTo>
                </a:path>
              </a:pathLst>
            </a:custGeom>
            <a:ln w="9144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34" name="object 34"/>
            <p:cNvPicPr/>
            <p:nvPr/>
          </p:nvPicPr>
          <p:blipFill>
            <a:blip r:embed="rId19" cstate="print"/>
            <a:stretch>
              <a:fillRect/>
            </a:stretch>
          </p:blipFill>
          <p:spPr>
            <a:xfrm>
              <a:off x="4578096" y="3332988"/>
              <a:ext cx="91320" cy="62483"/>
            </a:xfrm>
            <a:prstGeom prst="rect">
              <a:avLst/>
            </a:prstGeom>
          </p:spPr>
        </p:pic>
        <p:sp>
          <p:nvSpPr>
            <p:cNvPr id="35" name="object 35"/>
            <p:cNvSpPr/>
            <p:nvPr/>
          </p:nvSpPr>
          <p:spPr>
            <a:xfrm>
              <a:off x="4698491" y="3506724"/>
              <a:ext cx="45720" cy="137160"/>
            </a:xfrm>
            <a:custGeom>
              <a:avLst/>
              <a:gdLst/>
              <a:ahLst/>
              <a:cxnLst/>
              <a:rect l="l" t="t" r="r" b="b"/>
              <a:pathLst>
                <a:path w="45720" h="137160">
                  <a:moveTo>
                    <a:pt x="45719" y="137159"/>
                  </a:moveTo>
                  <a:lnTo>
                    <a:pt x="45719" y="0"/>
                  </a:lnTo>
                  <a:lnTo>
                    <a:pt x="0" y="0"/>
                  </a:lnTo>
                </a:path>
                <a:path w="45720" h="137160">
                  <a:moveTo>
                    <a:pt x="12191" y="109727"/>
                  </a:moveTo>
                  <a:lnTo>
                    <a:pt x="45719" y="109727"/>
                  </a:lnTo>
                </a:path>
                <a:path w="45720" h="137160">
                  <a:moveTo>
                    <a:pt x="12191" y="83819"/>
                  </a:moveTo>
                  <a:lnTo>
                    <a:pt x="45719" y="83819"/>
                  </a:lnTo>
                </a:path>
                <a:path w="45720" h="137160">
                  <a:moveTo>
                    <a:pt x="12191" y="54864"/>
                  </a:moveTo>
                  <a:lnTo>
                    <a:pt x="45719" y="54864"/>
                  </a:lnTo>
                </a:path>
                <a:path w="45720" h="137160">
                  <a:moveTo>
                    <a:pt x="12191" y="27432"/>
                  </a:moveTo>
                  <a:lnTo>
                    <a:pt x="45719" y="27432"/>
                  </a:lnTo>
                </a:path>
              </a:pathLst>
            </a:custGeom>
            <a:ln w="9144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36" name="object 36"/>
            <p:cNvPicPr/>
            <p:nvPr/>
          </p:nvPicPr>
          <p:blipFill>
            <a:blip r:embed="rId20" cstate="print"/>
            <a:stretch>
              <a:fillRect/>
            </a:stretch>
          </p:blipFill>
          <p:spPr>
            <a:xfrm>
              <a:off x="4575048" y="3468624"/>
              <a:ext cx="94416" cy="62991"/>
            </a:xfrm>
            <a:prstGeom prst="rect">
              <a:avLst/>
            </a:prstGeom>
          </p:spPr>
        </p:pic>
        <p:sp>
          <p:nvSpPr>
            <p:cNvPr id="37" name="object 37"/>
            <p:cNvSpPr/>
            <p:nvPr/>
          </p:nvSpPr>
          <p:spPr>
            <a:xfrm>
              <a:off x="4698491" y="3643883"/>
              <a:ext cx="45720" cy="137160"/>
            </a:xfrm>
            <a:custGeom>
              <a:avLst/>
              <a:gdLst/>
              <a:ahLst/>
              <a:cxnLst/>
              <a:rect l="l" t="t" r="r" b="b"/>
              <a:pathLst>
                <a:path w="45720" h="137160">
                  <a:moveTo>
                    <a:pt x="45719" y="137159"/>
                  </a:moveTo>
                  <a:lnTo>
                    <a:pt x="45719" y="0"/>
                  </a:lnTo>
                  <a:lnTo>
                    <a:pt x="0" y="0"/>
                  </a:lnTo>
                </a:path>
                <a:path w="45720" h="137160">
                  <a:moveTo>
                    <a:pt x="12191" y="109727"/>
                  </a:moveTo>
                  <a:lnTo>
                    <a:pt x="45719" y="109727"/>
                  </a:lnTo>
                </a:path>
                <a:path w="45720" h="137160">
                  <a:moveTo>
                    <a:pt x="12191" y="82296"/>
                  </a:moveTo>
                  <a:lnTo>
                    <a:pt x="45719" y="82296"/>
                  </a:lnTo>
                </a:path>
                <a:path w="45720" h="137160">
                  <a:moveTo>
                    <a:pt x="12191" y="54864"/>
                  </a:moveTo>
                  <a:lnTo>
                    <a:pt x="45719" y="54864"/>
                  </a:lnTo>
                </a:path>
                <a:path w="45720" h="137160">
                  <a:moveTo>
                    <a:pt x="12191" y="27432"/>
                  </a:moveTo>
                  <a:lnTo>
                    <a:pt x="45719" y="27432"/>
                  </a:lnTo>
                </a:path>
              </a:pathLst>
            </a:custGeom>
            <a:ln w="9144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38" name="object 38"/>
            <p:cNvPicPr/>
            <p:nvPr/>
          </p:nvPicPr>
          <p:blipFill>
            <a:blip r:embed="rId21" cstate="print"/>
            <a:stretch>
              <a:fillRect/>
            </a:stretch>
          </p:blipFill>
          <p:spPr>
            <a:xfrm>
              <a:off x="4578096" y="3607308"/>
              <a:ext cx="91320" cy="62483"/>
            </a:xfrm>
            <a:prstGeom prst="rect">
              <a:avLst/>
            </a:prstGeom>
          </p:spPr>
        </p:pic>
        <p:sp>
          <p:nvSpPr>
            <p:cNvPr id="39" name="object 39"/>
            <p:cNvSpPr/>
            <p:nvPr/>
          </p:nvSpPr>
          <p:spPr>
            <a:xfrm>
              <a:off x="4698491" y="3781043"/>
              <a:ext cx="45720" cy="139065"/>
            </a:xfrm>
            <a:custGeom>
              <a:avLst/>
              <a:gdLst/>
              <a:ahLst/>
              <a:cxnLst/>
              <a:rect l="l" t="t" r="r" b="b"/>
              <a:pathLst>
                <a:path w="45720" h="139064">
                  <a:moveTo>
                    <a:pt x="45719" y="138683"/>
                  </a:moveTo>
                  <a:lnTo>
                    <a:pt x="45719" y="0"/>
                  </a:lnTo>
                  <a:lnTo>
                    <a:pt x="0" y="0"/>
                  </a:lnTo>
                </a:path>
                <a:path w="45720" h="139064">
                  <a:moveTo>
                    <a:pt x="12191" y="111252"/>
                  </a:moveTo>
                  <a:lnTo>
                    <a:pt x="45719" y="111252"/>
                  </a:lnTo>
                </a:path>
                <a:path w="45720" h="139064">
                  <a:moveTo>
                    <a:pt x="12191" y="83820"/>
                  </a:moveTo>
                  <a:lnTo>
                    <a:pt x="45719" y="83820"/>
                  </a:lnTo>
                </a:path>
                <a:path w="45720" h="139064">
                  <a:moveTo>
                    <a:pt x="12191" y="56388"/>
                  </a:moveTo>
                  <a:lnTo>
                    <a:pt x="45719" y="56388"/>
                  </a:lnTo>
                </a:path>
                <a:path w="45720" h="139064">
                  <a:moveTo>
                    <a:pt x="12191" y="28956"/>
                  </a:moveTo>
                  <a:lnTo>
                    <a:pt x="45719" y="28956"/>
                  </a:lnTo>
                </a:path>
              </a:pathLst>
            </a:custGeom>
            <a:ln w="9144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40" name="object 40"/>
            <p:cNvPicPr/>
            <p:nvPr/>
          </p:nvPicPr>
          <p:blipFill>
            <a:blip r:embed="rId22" cstate="print"/>
            <a:stretch>
              <a:fillRect/>
            </a:stretch>
          </p:blipFill>
          <p:spPr>
            <a:xfrm>
              <a:off x="4576572" y="3744467"/>
              <a:ext cx="92868" cy="62483"/>
            </a:xfrm>
            <a:prstGeom prst="rect">
              <a:avLst/>
            </a:prstGeom>
          </p:spPr>
        </p:pic>
        <p:sp>
          <p:nvSpPr>
            <p:cNvPr id="41" name="object 41"/>
            <p:cNvSpPr/>
            <p:nvPr/>
          </p:nvSpPr>
          <p:spPr>
            <a:xfrm>
              <a:off x="4698491" y="3919727"/>
              <a:ext cx="45720" cy="137160"/>
            </a:xfrm>
            <a:custGeom>
              <a:avLst/>
              <a:gdLst/>
              <a:ahLst/>
              <a:cxnLst/>
              <a:rect l="l" t="t" r="r" b="b"/>
              <a:pathLst>
                <a:path w="45720" h="137160">
                  <a:moveTo>
                    <a:pt x="45719" y="137160"/>
                  </a:moveTo>
                  <a:lnTo>
                    <a:pt x="45719" y="0"/>
                  </a:lnTo>
                  <a:lnTo>
                    <a:pt x="0" y="0"/>
                  </a:lnTo>
                </a:path>
                <a:path w="45720" h="137160">
                  <a:moveTo>
                    <a:pt x="12191" y="109728"/>
                  </a:moveTo>
                  <a:lnTo>
                    <a:pt x="45719" y="109728"/>
                  </a:lnTo>
                </a:path>
                <a:path w="45720" h="137160">
                  <a:moveTo>
                    <a:pt x="12191" y="80772"/>
                  </a:moveTo>
                  <a:lnTo>
                    <a:pt x="45719" y="80772"/>
                  </a:lnTo>
                </a:path>
                <a:path w="45720" h="137160">
                  <a:moveTo>
                    <a:pt x="12191" y="53340"/>
                  </a:moveTo>
                  <a:lnTo>
                    <a:pt x="45719" y="53340"/>
                  </a:lnTo>
                </a:path>
                <a:path w="45720" h="137160">
                  <a:moveTo>
                    <a:pt x="12191" y="25908"/>
                  </a:moveTo>
                  <a:lnTo>
                    <a:pt x="45719" y="25908"/>
                  </a:lnTo>
                </a:path>
              </a:pathLst>
            </a:custGeom>
            <a:ln w="9144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42" name="object 42"/>
          <p:cNvSpPr/>
          <p:nvPr/>
        </p:nvSpPr>
        <p:spPr>
          <a:xfrm>
            <a:off x="12817516" y="4055365"/>
            <a:ext cx="2847071" cy="47625"/>
          </a:xfrm>
          <a:custGeom>
            <a:avLst/>
            <a:gdLst/>
            <a:ahLst/>
            <a:cxnLst/>
            <a:rect l="l" t="t" r="r" b="b"/>
            <a:pathLst>
              <a:path w="1237615" h="47625">
                <a:moveTo>
                  <a:pt x="1237487" y="0"/>
                </a:moveTo>
                <a:lnTo>
                  <a:pt x="1031748" y="0"/>
                </a:lnTo>
                <a:lnTo>
                  <a:pt x="1031748" y="47243"/>
                </a:lnTo>
              </a:path>
              <a:path w="1237615" h="47625">
                <a:moveTo>
                  <a:pt x="1196339" y="35051"/>
                </a:moveTo>
                <a:lnTo>
                  <a:pt x="1196339" y="0"/>
                </a:lnTo>
              </a:path>
              <a:path w="1237615" h="47625">
                <a:moveTo>
                  <a:pt x="1155191" y="35051"/>
                </a:moveTo>
                <a:lnTo>
                  <a:pt x="1155191" y="0"/>
                </a:lnTo>
              </a:path>
              <a:path w="1237615" h="47625">
                <a:moveTo>
                  <a:pt x="1112519" y="35051"/>
                </a:moveTo>
                <a:lnTo>
                  <a:pt x="1112519" y="0"/>
                </a:lnTo>
              </a:path>
              <a:path w="1237615" h="47625">
                <a:moveTo>
                  <a:pt x="1071371" y="35051"/>
                </a:moveTo>
                <a:lnTo>
                  <a:pt x="1071371" y="0"/>
                </a:lnTo>
              </a:path>
              <a:path w="1237615" h="47625">
                <a:moveTo>
                  <a:pt x="1031748" y="0"/>
                </a:moveTo>
                <a:lnTo>
                  <a:pt x="824483" y="0"/>
                </a:lnTo>
                <a:lnTo>
                  <a:pt x="824483" y="47243"/>
                </a:lnTo>
              </a:path>
              <a:path w="1237615" h="47625">
                <a:moveTo>
                  <a:pt x="990599" y="35051"/>
                </a:moveTo>
                <a:lnTo>
                  <a:pt x="990599" y="0"/>
                </a:lnTo>
              </a:path>
              <a:path w="1237615" h="47625">
                <a:moveTo>
                  <a:pt x="947927" y="35051"/>
                </a:moveTo>
                <a:lnTo>
                  <a:pt x="947927" y="0"/>
                </a:lnTo>
              </a:path>
              <a:path w="1237615" h="47625">
                <a:moveTo>
                  <a:pt x="906779" y="35051"/>
                </a:moveTo>
                <a:lnTo>
                  <a:pt x="906779" y="0"/>
                </a:lnTo>
              </a:path>
              <a:path w="1237615" h="47625">
                <a:moveTo>
                  <a:pt x="865632" y="35051"/>
                </a:moveTo>
                <a:lnTo>
                  <a:pt x="865632" y="0"/>
                </a:lnTo>
              </a:path>
              <a:path w="1237615" h="47625">
                <a:moveTo>
                  <a:pt x="824483" y="0"/>
                </a:moveTo>
                <a:lnTo>
                  <a:pt x="618743" y="0"/>
                </a:lnTo>
                <a:lnTo>
                  <a:pt x="618743" y="47243"/>
                </a:lnTo>
              </a:path>
              <a:path w="1237615" h="47625">
                <a:moveTo>
                  <a:pt x="783335" y="35051"/>
                </a:moveTo>
                <a:lnTo>
                  <a:pt x="783335" y="0"/>
                </a:lnTo>
              </a:path>
              <a:path w="1237615" h="47625">
                <a:moveTo>
                  <a:pt x="740663" y="35051"/>
                </a:moveTo>
                <a:lnTo>
                  <a:pt x="740663" y="0"/>
                </a:lnTo>
              </a:path>
              <a:path w="1237615" h="47625">
                <a:moveTo>
                  <a:pt x="701039" y="35051"/>
                </a:moveTo>
                <a:lnTo>
                  <a:pt x="701039" y="0"/>
                </a:lnTo>
              </a:path>
              <a:path w="1237615" h="47625">
                <a:moveTo>
                  <a:pt x="659891" y="35051"/>
                </a:moveTo>
                <a:lnTo>
                  <a:pt x="659891" y="0"/>
                </a:lnTo>
              </a:path>
              <a:path w="1237615" h="47625">
                <a:moveTo>
                  <a:pt x="618743" y="0"/>
                </a:moveTo>
                <a:lnTo>
                  <a:pt x="411479" y="0"/>
                </a:lnTo>
                <a:lnTo>
                  <a:pt x="411479" y="47243"/>
                </a:lnTo>
              </a:path>
              <a:path w="1237615" h="47625">
                <a:moveTo>
                  <a:pt x="577595" y="35051"/>
                </a:moveTo>
                <a:lnTo>
                  <a:pt x="577595" y="0"/>
                </a:lnTo>
              </a:path>
              <a:path w="1237615" h="47625">
                <a:moveTo>
                  <a:pt x="534923" y="35051"/>
                </a:moveTo>
                <a:lnTo>
                  <a:pt x="534923" y="0"/>
                </a:lnTo>
              </a:path>
              <a:path w="1237615" h="47625">
                <a:moveTo>
                  <a:pt x="493775" y="35051"/>
                </a:moveTo>
                <a:lnTo>
                  <a:pt x="493775" y="0"/>
                </a:lnTo>
              </a:path>
              <a:path w="1237615" h="47625">
                <a:moveTo>
                  <a:pt x="452627" y="35051"/>
                </a:moveTo>
                <a:lnTo>
                  <a:pt x="452627" y="0"/>
                </a:lnTo>
              </a:path>
              <a:path w="1237615" h="47625">
                <a:moveTo>
                  <a:pt x="411479" y="0"/>
                </a:moveTo>
                <a:lnTo>
                  <a:pt x="205739" y="0"/>
                </a:lnTo>
                <a:lnTo>
                  <a:pt x="205739" y="47243"/>
                </a:lnTo>
              </a:path>
              <a:path w="1237615" h="47625">
                <a:moveTo>
                  <a:pt x="370332" y="35051"/>
                </a:moveTo>
                <a:lnTo>
                  <a:pt x="370332" y="0"/>
                </a:lnTo>
              </a:path>
              <a:path w="1237615" h="47625">
                <a:moveTo>
                  <a:pt x="329183" y="35051"/>
                </a:moveTo>
                <a:lnTo>
                  <a:pt x="329183" y="0"/>
                </a:lnTo>
              </a:path>
              <a:path w="1237615" h="47625">
                <a:moveTo>
                  <a:pt x="288035" y="35051"/>
                </a:moveTo>
                <a:lnTo>
                  <a:pt x="288035" y="0"/>
                </a:lnTo>
              </a:path>
              <a:path w="1237615" h="47625">
                <a:moveTo>
                  <a:pt x="246887" y="35051"/>
                </a:moveTo>
                <a:lnTo>
                  <a:pt x="246887" y="0"/>
                </a:lnTo>
              </a:path>
              <a:path w="1237615" h="47625">
                <a:moveTo>
                  <a:pt x="205739" y="0"/>
                </a:moveTo>
                <a:lnTo>
                  <a:pt x="0" y="0"/>
                </a:lnTo>
                <a:lnTo>
                  <a:pt x="0" y="47243"/>
                </a:lnTo>
              </a:path>
              <a:path w="1237615" h="47625">
                <a:moveTo>
                  <a:pt x="163067" y="35051"/>
                </a:moveTo>
                <a:lnTo>
                  <a:pt x="163067" y="0"/>
                </a:lnTo>
              </a:path>
              <a:path w="1237615" h="47625">
                <a:moveTo>
                  <a:pt x="121919" y="35051"/>
                </a:moveTo>
                <a:lnTo>
                  <a:pt x="121919" y="0"/>
                </a:lnTo>
              </a:path>
              <a:path w="1237615" h="47625">
                <a:moveTo>
                  <a:pt x="80771" y="35051"/>
                </a:moveTo>
                <a:lnTo>
                  <a:pt x="80771" y="0"/>
                </a:lnTo>
              </a:path>
            </a:pathLst>
          </a:custGeom>
          <a:ln w="9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pic>
        <p:nvPicPr>
          <p:cNvPr id="43" name="object 43"/>
          <p:cNvPicPr/>
          <p:nvPr/>
        </p:nvPicPr>
        <p:blipFill>
          <a:blip r:embed="rId23" cstate="print"/>
          <a:stretch>
            <a:fillRect/>
          </a:stretch>
        </p:blipFill>
        <p:spPr>
          <a:xfrm>
            <a:off x="10542195" y="3881627"/>
            <a:ext cx="199833" cy="332232"/>
          </a:xfrm>
          <a:prstGeom prst="rect">
            <a:avLst/>
          </a:prstGeom>
        </p:spPr>
      </p:pic>
      <p:grpSp>
        <p:nvGrpSpPr>
          <p:cNvPr id="44" name="object 44"/>
          <p:cNvGrpSpPr/>
          <p:nvPr/>
        </p:nvGrpSpPr>
        <p:grpSpPr>
          <a:xfrm>
            <a:off x="10798125" y="2677667"/>
            <a:ext cx="5030945" cy="1520190"/>
            <a:chOff x="4693920" y="2677667"/>
            <a:chExt cx="2186940" cy="1520190"/>
          </a:xfrm>
        </p:grpSpPr>
        <p:sp>
          <p:nvSpPr>
            <p:cNvPr id="45" name="object 45"/>
            <p:cNvSpPr/>
            <p:nvPr/>
          </p:nvSpPr>
          <p:spPr>
            <a:xfrm>
              <a:off x="4744212" y="2677667"/>
              <a:ext cx="2072639" cy="1426845"/>
            </a:xfrm>
            <a:custGeom>
              <a:avLst/>
              <a:gdLst/>
              <a:ahLst/>
              <a:cxnLst/>
              <a:rect l="l" t="t" r="r" b="b"/>
              <a:pathLst>
                <a:path w="2072640" h="1426845">
                  <a:moveTo>
                    <a:pt x="868680" y="1412748"/>
                  </a:moveTo>
                  <a:lnTo>
                    <a:pt x="868680" y="1377696"/>
                  </a:lnTo>
                </a:path>
                <a:path w="2072640" h="1426845">
                  <a:moveTo>
                    <a:pt x="827532" y="1377696"/>
                  </a:moveTo>
                  <a:lnTo>
                    <a:pt x="618743" y="1377696"/>
                  </a:lnTo>
                  <a:lnTo>
                    <a:pt x="618743" y="1424940"/>
                  </a:lnTo>
                </a:path>
                <a:path w="2072640" h="1426845">
                  <a:moveTo>
                    <a:pt x="784859" y="1412748"/>
                  </a:moveTo>
                  <a:lnTo>
                    <a:pt x="784859" y="1377696"/>
                  </a:lnTo>
                </a:path>
                <a:path w="2072640" h="1426845">
                  <a:moveTo>
                    <a:pt x="743711" y="1412748"/>
                  </a:moveTo>
                  <a:lnTo>
                    <a:pt x="743711" y="1377696"/>
                  </a:lnTo>
                </a:path>
                <a:path w="2072640" h="1426845">
                  <a:moveTo>
                    <a:pt x="702564" y="1412748"/>
                  </a:moveTo>
                  <a:lnTo>
                    <a:pt x="702564" y="1377696"/>
                  </a:lnTo>
                </a:path>
                <a:path w="2072640" h="1426845">
                  <a:moveTo>
                    <a:pt x="661416" y="1412748"/>
                  </a:moveTo>
                  <a:lnTo>
                    <a:pt x="661416" y="1377696"/>
                  </a:lnTo>
                </a:path>
                <a:path w="2072640" h="1426845">
                  <a:moveTo>
                    <a:pt x="618743" y="1377696"/>
                  </a:moveTo>
                  <a:lnTo>
                    <a:pt x="413004" y="1377696"/>
                  </a:lnTo>
                  <a:lnTo>
                    <a:pt x="413004" y="1424940"/>
                  </a:lnTo>
                </a:path>
                <a:path w="2072640" h="1426845">
                  <a:moveTo>
                    <a:pt x="579120" y="1412748"/>
                  </a:moveTo>
                  <a:lnTo>
                    <a:pt x="579120" y="1377696"/>
                  </a:lnTo>
                </a:path>
                <a:path w="2072640" h="1426845">
                  <a:moveTo>
                    <a:pt x="537972" y="1412748"/>
                  </a:moveTo>
                  <a:lnTo>
                    <a:pt x="537972" y="1377696"/>
                  </a:lnTo>
                </a:path>
                <a:path w="2072640" h="1426845">
                  <a:moveTo>
                    <a:pt x="496824" y="1412748"/>
                  </a:moveTo>
                  <a:lnTo>
                    <a:pt x="496824" y="1377696"/>
                  </a:lnTo>
                </a:path>
                <a:path w="2072640" h="1426845">
                  <a:moveTo>
                    <a:pt x="455675" y="1412748"/>
                  </a:moveTo>
                  <a:lnTo>
                    <a:pt x="455675" y="1377696"/>
                  </a:lnTo>
                </a:path>
                <a:path w="2072640" h="1426845">
                  <a:moveTo>
                    <a:pt x="413004" y="1377696"/>
                  </a:moveTo>
                  <a:lnTo>
                    <a:pt x="207264" y="1377696"/>
                  </a:lnTo>
                  <a:lnTo>
                    <a:pt x="207264" y="1424940"/>
                  </a:lnTo>
                </a:path>
                <a:path w="2072640" h="1426845">
                  <a:moveTo>
                    <a:pt x="371856" y="1412748"/>
                  </a:moveTo>
                  <a:lnTo>
                    <a:pt x="371856" y="1377696"/>
                  </a:lnTo>
                </a:path>
                <a:path w="2072640" h="1426845">
                  <a:moveTo>
                    <a:pt x="330708" y="1412748"/>
                  </a:moveTo>
                  <a:lnTo>
                    <a:pt x="330708" y="1377696"/>
                  </a:lnTo>
                </a:path>
                <a:path w="2072640" h="1426845">
                  <a:moveTo>
                    <a:pt x="289559" y="1412748"/>
                  </a:moveTo>
                  <a:lnTo>
                    <a:pt x="289559" y="1377696"/>
                  </a:lnTo>
                </a:path>
                <a:path w="2072640" h="1426845">
                  <a:moveTo>
                    <a:pt x="249936" y="1412748"/>
                  </a:moveTo>
                  <a:lnTo>
                    <a:pt x="249936" y="1377696"/>
                  </a:lnTo>
                </a:path>
                <a:path w="2072640" h="1426845">
                  <a:moveTo>
                    <a:pt x="207264" y="1379220"/>
                  </a:moveTo>
                  <a:lnTo>
                    <a:pt x="0" y="1379220"/>
                  </a:lnTo>
                  <a:lnTo>
                    <a:pt x="0" y="1426464"/>
                  </a:lnTo>
                </a:path>
                <a:path w="2072640" h="1426845">
                  <a:moveTo>
                    <a:pt x="166116" y="1414272"/>
                  </a:moveTo>
                  <a:lnTo>
                    <a:pt x="166116" y="1379220"/>
                  </a:lnTo>
                </a:path>
                <a:path w="2072640" h="1426845">
                  <a:moveTo>
                    <a:pt x="124968" y="1414272"/>
                  </a:moveTo>
                  <a:lnTo>
                    <a:pt x="124968" y="1379220"/>
                  </a:lnTo>
                </a:path>
                <a:path w="2072640" h="1426845">
                  <a:moveTo>
                    <a:pt x="83820" y="1414272"/>
                  </a:moveTo>
                  <a:lnTo>
                    <a:pt x="83820" y="1379220"/>
                  </a:lnTo>
                </a:path>
                <a:path w="2072640" h="1426845">
                  <a:moveTo>
                    <a:pt x="41148" y="1414272"/>
                  </a:moveTo>
                  <a:lnTo>
                    <a:pt x="41148" y="1379220"/>
                  </a:lnTo>
                </a:path>
                <a:path w="2072640" h="1426845">
                  <a:moveTo>
                    <a:pt x="2065020" y="1376172"/>
                  </a:moveTo>
                  <a:lnTo>
                    <a:pt x="3048" y="1377696"/>
                  </a:lnTo>
                  <a:lnTo>
                    <a:pt x="1524" y="4572"/>
                  </a:lnTo>
                  <a:lnTo>
                    <a:pt x="2068068" y="4572"/>
                  </a:lnTo>
                  <a:lnTo>
                    <a:pt x="2065020" y="1376172"/>
                  </a:lnTo>
                  <a:close/>
                </a:path>
                <a:path w="2072640" h="1426845">
                  <a:moveTo>
                    <a:pt x="10668" y="141732"/>
                  </a:moveTo>
                  <a:lnTo>
                    <a:pt x="2066543" y="141732"/>
                  </a:lnTo>
                </a:path>
                <a:path w="2072640" h="1426845">
                  <a:moveTo>
                    <a:pt x="6096" y="278891"/>
                  </a:moveTo>
                  <a:lnTo>
                    <a:pt x="2068068" y="278891"/>
                  </a:lnTo>
                </a:path>
                <a:path w="2072640" h="1426845">
                  <a:moveTo>
                    <a:pt x="10668" y="416051"/>
                  </a:moveTo>
                  <a:lnTo>
                    <a:pt x="2063495" y="416051"/>
                  </a:lnTo>
                </a:path>
                <a:path w="2072640" h="1426845">
                  <a:moveTo>
                    <a:pt x="10668" y="554735"/>
                  </a:moveTo>
                  <a:lnTo>
                    <a:pt x="2063495" y="554735"/>
                  </a:lnTo>
                </a:path>
                <a:path w="2072640" h="1426845">
                  <a:moveTo>
                    <a:pt x="6096" y="690372"/>
                  </a:moveTo>
                  <a:lnTo>
                    <a:pt x="2068068" y="690372"/>
                  </a:lnTo>
                </a:path>
                <a:path w="2072640" h="1426845">
                  <a:moveTo>
                    <a:pt x="1524" y="829056"/>
                  </a:moveTo>
                  <a:lnTo>
                    <a:pt x="2063495" y="829056"/>
                  </a:lnTo>
                </a:path>
                <a:path w="2072640" h="1426845">
                  <a:moveTo>
                    <a:pt x="10668" y="964691"/>
                  </a:moveTo>
                  <a:lnTo>
                    <a:pt x="2066543" y="964691"/>
                  </a:lnTo>
                </a:path>
                <a:path w="2072640" h="1426845">
                  <a:moveTo>
                    <a:pt x="6096" y="1103375"/>
                  </a:moveTo>
                  <a:lnTo>
                    <a:pt x="2068068" y="1103375"/>
                  </a:lnTo>
                </a:path>
                <a:path w="2072640" h="1426845">
                  <a:moveTo>
                    <a:pt x="10668" y="1242059"/>
                  </a:moveTo>
                  <a:lnTo>
                    <a:pt x="2072640" y="1242059"/>
                  </a:lnTo>
                </a:path>
                <a:path w="2072640" h="1426845">
                  <a:moveTo>
                    <a:pt x="208788" y="1374648"/>
                  </a:moveTo>
                  <a:lnTo>
                    <a:pt x="208788" y="4572"/>
                  </a:lnTo>
                </a:path>
                <a:path w="2072640" h="1426845">
                  <a:moveTo>
                    <a:pt x="414527" y="1374648"/>
                  </a:moveTo>
                  <a:lnTo>
                    <a:pt x="414527" y="15240"/>
                  </a:lnTo>
                </a:path>
                <a:path w="2072640" h="1426845">
                  <a:moveTo>
                    <a:pt x="621791" y="1376172"/>
                  </a:moveTo>
                  <a:lnTo>
                    <a:pt x="621791" y="7620"/>
                  </a:lnTo>
                </a:path>
                <a:path w="2072640" h="1426845">
                  <a:moveTo>
                    <a:pt x="827532" y="1377696"/>
                  </a:moveTo>
                  <a:lnTo>
                    <a:pt x="827532" y="7620"/>
                  </a:lnTo>
                </a:path>
                <a:path w="2072640" h="1426845">
                  <a:moveTo>
                    <a:pt x="1031748" y="1374648"/>
                  </a:moveTo>
                  <a:lnTo>
                    <a:pt x="1031748" y="15240"/>
                  </a:lnTo>
                </a:path>
                <a:path w="2072640" h="1426845">
                  <a:moveTo>
                    <a:pt x="1239011" y="1377696"/>
                  </a:moveTo>
                  <a:lnTo>
                    <a:pt x="1239011" y="0"/>
                  </a:lnTo>
                </a:path>
                <a:path w="2072640" h="1426845">
                  <a:moveTo>
                    <a:pt x="1444752" y="1377696"/>
                  </a:moveTo>
                  <a:lnTo>
                    <a:pt x="1444752" y="7620"/>
                  </a:lnTo>
                </a:path>
                <a:path w="2072640" h="1426845">
                  <a:moveTo>
                    <a:pt x="1652016" y="1377696"/>
                  </a:moveTo>
                  <a:lnTo>
                    <a:pt x="1652016" y="7620"/>
                  </a:lnTo>
                </a:path>
                <a:path w="2072640" h="1426845">
                  <a:moveTo>
                    <a:pt x="1859280" y="1377696"/>
                  </a:moveTo>
                  <a:lnTo>
                    <a:pt x="1859280" y="4572"/>
                  </a:lnTo>
                </a:path>
              </a:pathLst>
            </a:custGeom>
            <a:ln w="9144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46" name="object 46"/>
            <p:cNvPicPr/>
            <p:nvPr/>
          </p:nvPicPr>
          <p:blipFill>
            <a:blip r:embed="rId6" cstate="print"/>
            <a:stretch>
              <a:fillRect/>
            </a:stretch>
          </p:blipFill>
          <p:spPr>
            <a:xfrm>
              <a:off x="6746748" y="4134611"/>
              <a:ext cx="134111" cy="62991"/>
            </a:xfrm>
            <a:prstGeom prst="rect">
              <a:avLst/>
            </a:prstGeom>
          </p:spPr>
        </p:pic>
        <p:pic>
          <p:nvPicPr>
            <p:cNvPr id="47" name="object 47"/>
            <p:cNvPicPr/>
            <p:nvPr/>
          </p:nvPicPr>
          <p:blipFill>
            <a:blip r:embed="rId24" cstate="print"/>
            <a:stretch>
              <a:fillRect/>
            </a:stretch>
          </p:blipFill>
          <p:spPr>
            <a:xfrm>
              <a:off x="6557772" y="4134611"/>
              <a:ext cx="89773" cy="62991"/>
            </a:xfrm>
            <a:prstGeom prst="rect">
              <a:avLst/>
            </a:prstGeom>
          </p:spPr>
        </p:pic>
        <p:pic>
          <p:nvPicPr>
            <p:cNvPr id="48" name="object 48"/>
            <p:cNvPicPr/>
            <p:nvPr/>
          </p:nvPicPr>
          <p:blipFill>
            <a:blip r:embed="rId16" cstate="print"/>
            <a:stretch>
              <a:fillRect/>
            </a:stretch>
          </p:blipFill>
          <p:spPr>
            <a:xfrm>
              <a:off x="6350507" y="4134611"/>
              <a:ext cx="91320" cy="62991"/>
            </a:xfrm>
            <a:prstGeom prst="rect">
              <a:avLst/>
            </a:prstGeom>
          </p:spPr>
        </p:pic>
        <p:pic>
          <p:nvPicPr>
            <p:cNvPr id="49" name="object 49"/>
            <p:cNvPicPr/>
            <p:nvPr/>
          </p:nvPicPr>
          <p:blipFill>
            <a:blip r:embed="rId25" cstate="print"/>
            <a:stretch>
              <a:fillRect/>
            </a:stretch>
          </p:blipFill>
          <p:spPr>
            <a:xfrm>
              <a:off x="5935980" y="4134611"/>
              <a:ext cx="91320" cy="62991"/>
            </a:xfrm>
            <a:prstGeom prst="rect">
              <a:avLst/>
            </a:prstGeom>
          </p:spPr>
        </p:pic>
        <p:pic>
          <p:nvPicPr>
            <p:cNvPr id="50" name="object 50"/>
            <p:cNvPicPr/>
            <p:nvPr/>
          </p:nvPicPr>
          <p:blipFill>
            <a:blip r:embed="rId26" cstate="print"/>
            <a:stretch>
              <a:fillRect/>
            </a:stretch>
          </p:blipFill>
          <p:spPr>
            <a:xfrm>
              <a:off x="6141720" y="4134611"/>
              <a:ext cx="91320" cy="62991"/>
            </a:xfrm>
            <a:prstGeom prst="rect">
              <a:avLst/>
            </a:prstGeom>
          </p:spPr>
        </p:pic>
        <p:pic>
          <p:nvPicPr>
            <p:cNvPr id="51" name="object 51"/>
            <p:cNvPicPr/>
            <p:nvPr/>
          </p:nvPicPr>
          <p:blipFill>
            <a:blip r:embed="rId19" cstate="print"/>
            <a:stretch>
              <a:fillRect/>
            </a:stretch>
          </p:blipFill>
          <p:spPr>
            <a:xfrm>
              <a:off x="5730239" y="4134611"/>
              <a:ext cx="89915" cy="62991"/>
            </a:xfrm>
            <a:prstGeom prst="rect">
              <a:avLst/>
            </a:prstGeom>
          </p:spPr>
        </p:pic>
        <p:pic>
          <p:nvPicPr>
            <p:cNvPr id="52" name="object 52"/>
            <p:cNvPicPr/>
            <p:nvPr/>
          </p:nvPicPr>
          <p:blipFill>
            <a:blip r:embed="rId27" cstate="print"/>
            <a:stretch>
              <a:fillRect/>
            </a:stretch>
          </p:blipFill>
          <p:spPr>
            <a:xfrm>
              <a:off x="5521452" y="4134611"/>
              <a:ext cx="92868" cy="62991"/>
            </a:xfrm>
            <a:prstGeom prst="rect">
              <a:avLst/>
            </a:prstGeom>
          </p:spPr>
        </p:pic>
        <p:pic>
          <p:nvPicPr>
            <p:cNvPr id="53" name="object 53"/>
            <p:cNvPicPr/>
            <p:nvPr/>
          </p:nvPicPr>
          <p:blipFill>
            <a:blip r:embed="rId21" cstate="print"/>
            <a:stretch>
              <a:fillRect/>
            </a:stretch>
          </p:blipFill>
          <p:spPr>
            <a:xfrm>
              <a:off x="5318760" y="4134611"/>
              <a:ext cx="91320" cy="62991"/>
            </a:xfrm>
            <a:prstGeom prst="rect">
              <a:avLst/>
            </a:prstGeom>
          </p:spPr>
        </p:pic>
        <p:pic>
          <p:nvPicPr>
            <p:cNvPr id="54" name="object 54"/>
            <p:cNvPicPr/>
            <p:nvPr/>
          </p:nvPicPr>
          <p:blipFill>
            <a:blip r:embed="rId28" cstate="print"/>
            <a:stretch>
              <a:fillRect/>
            </a:stretch>
          </p:blipFill>
          <p:spPr>
            <a:xfrm>
              <a:off x="5111496" y="4134611"/>
              <a:ext cx="89915" cy="62991"/>
            </a:xfrm>
            <a:prstGeom prst="rect">
              <a:avLst/>
            </a:prstGeom>
          </p:spPr>
        </p:pic>
        <p:pic>
          <p:nvPicPr>
            <p:cNvPr id="55" name="object 55"/>
            <p:cNvPicPr/>
            <p:nvPr/>
          </p:nvPicPr>
          <p:blipFill>
            <a:blip r:embed="rId29" cstate="print"/>
            <a:stretch>
              <a:fillRect/>
            </a:stretch>
          </p:blipFill>
          <p:spPr>
            <a:xfrm>
              <a:off x="4908804" y="4134611"/>
              <a:ext cx="86867" cy="62991"/>
            </a:xfrm>
            <a:prstGeom prst="rect">
              <a:avLst/>
            </a:prstGeom>
          </p:spPr>
        </p:pic>
        <p:pic>
          <p:nvPicPr>
            <p:cNvPr id="56" name="object 56"/>
            <p:cNvPicPr/>
            <p:nvPr/>
          </p:nvPicPr>
          <p:blipFill>
            <a:blip r:embed="rId30" cstate="print"/>
            <a:stretch>
              <a:fillRect/>
            </a:stretch>
          </p:blipFill>
          <p:spPr>
            <a:xfrm>
              <a:off x="4722876" y="4134611"/>
              <a:ext cx="40862" cy="62991"/>
            </a:xfrm>
            <a:prstGeom prst="rect">
              <a:avLst/>
            </a:prstGeom>
          </p:spPr>
        </p:pic>
        <p:sp>
          <p:nvSpPr>
            <p:cNvPr id="57" name="object 57"/>
            <p:cNvSpPr/>
            <p:nvPr/>
          </p:nvSpPr>
          <p:spPr>
            <a:xfrm>
              <a:off x="4693920" y="4056888"/>
              <a:ext cx="2118360" cy="45720"/>
            </a:xfrm>
            <a:custGeom>
              <a:avLst/>
              <a:gdLst/>
              <a:ahLst/>
              <a:cxnLst/>
              <a:rect l="l" t="t" r="r" b="b"/>
              <a:pathLst>
                <a:path w="2118359" h="45720">
                  <a:moveTo>
                    <a:pt x="2118360" y="1523"/>
                  </a:moveTo>
                  <a:lnTo>
                    <a:pt x="2118360" y="45719"/>
                  </a:lnTo>
                </a:path>
                <a:path w="2118359" h="45720">
                  <a:moveTo>
                    <a:pt x="0" y="0"/>
                  </a:moveTo>
                  <a:lnTo>
                    <a:pt x="48768" y="0"/>
                  </a:lnTo>
                </a:path>
              </a:pathLst>
            </a:custGeom>
            <a:ln w="9144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58" name="object 58"/>
          <p:cNvGrpSpPr/>
          <p:nvPr/>
        </p:nvGrpSpPr>
        <p:grpSpPr>
          <a:xfrm>
            <a:off x="12494973" y="4264153"/>
            <a:ext cx="1514834" cy="79375"/>
            <a:chOff x="5431535" y="4264152"/>
            <a:chExt cx="658495" cy="79375"/>
          </a:xfrm>
        </p:grpSpPr>
        <p:pic>
          <p:nvPicPr>
            <p:cNvPr id="59" name="object 59"/>
            <p:cNvPicPr/>
            <p:nvPr/>
          </p:nvPicPr>
          <p:blipFill>
            <a:blip r:embed="rId7" cstate="print"/>
            <a:stretch>
              <a:fillRect/>
            </a:stretch>
          </p:blipFill>
          <p:spPr>
            <a:xfrm>
              <a:off x="5431535" y="4264152"/>
              <a:ext cx="68579" cy="65531"/>
            </a:xfrm>
            <a:prstGeom prst="rect">
              <a:avLst/>
            </a:prstGeom>
          </p:spPr>
        </p:pic>
        <p:pic>
          <p:nvPicPr>
            <p:cNvPr id="60" name="object 60"/>
            <p:cNvPicPr/>
            <p:nvPr/>
          </p:nvPicPr>
          <p:blipFill>
            <a:blip r:embed="rId31" cstate="print"/>
            <a:stretch>
              <a:fillRect/>
            </a:stretch>
          </p:blipFill>
          <p:spPr>
            <a:xfrm>
              <a:off x="5538216" y="4264152"/>
              <a:ext cx="551687" cy="79247"/>
            </a:xfrm>
            <a:prstGeom prst="rect">
              <a:avLst/>
            </a:prstGeom>
          </p:spPr>
        </p:pic>
      </p:grpSp>
      <p:pic>
        <p:nvPicPr>
          <p:cNvPr id="61" name="object 61"/>
          <p:cNvPicPr/>
          <p:nvPr/>
        </p:nvPicPr>
        <p:blipFill>
          <a:blip r:embed="rId32" cstate="print"/>
          <a:stretch>
            <a:fillRect/>
          </a:stretch>
        </p:blipFill>
        <p:spPr>
          <a:xfrm>
            <a:off x="9742855" y="2561844"/>
            <a:ext cx="248916" cy="248411"/>
          </a:xfrm>
          <a:prstGeom prst="rect">
            <a:avLst/>
          </a:prstGeom>
        </p:spPr>
      </p:pic>
      <p:sp>
        <p:nvSpPr>
          <p:cNvPr id="62" name="object 62"/>
          <p:cNvSpPr/>
          <p:nvPr/>
        </p:nvSpPr>
        <p:spPr>
          <a:xfrm>
            <a:off x="10917324" y="2680716"/>
            <a:ext cx="4772386" cy="1028700"/>
          </a:xfrm>
          <a:custGeom>
            <a:avLst/>
            <a:gdLst/>
            <a:ahLst/>
            <a:cxnLst/>
            <a:rect l="l" t="t" r="r" b="b"/>
            <a:pathLst>
              <a:path w="2074545" h="1028700">
                <a:moveTo>
                  <a:pt x="0" y="1028700"/>
                </a:moveTo>
                <a:lnTo>
                  <a:pt x="60813" y="1028052"/>
                </a:lnTo>
                <a:lnTo>
                  <a:pt x="118818" y="1024517"/>
                </a:lnTo>
                <a:lnTo>
                  <a:pt x="174242" y="1018282"/>
                </a:lnTo>
                <a:lnTo>
                  <a:pt x="227314" y="1009530"/>
                </a:lnTo>
                <a:lnTo>
                  <a:pt x="278260" y="998448"/>
                </a:lnTo>
                <a:lnTo>
                  <a:pt x="327308" y="985221"/>
                </a:lnTo>
                <a:lnTo>
                  <a:pt x="374687" y="970033"/>
                </a:lnTo>
                <a:lnTo>
                  <a:pt x="420624" y="953071"/>
                </a:lnTo>
                <a:lnTo>
                  <a:pt x="465346" y="934519"/>
                </a:lnTo>
                <a:lnTo>
                  <a:pt x="509081" y="914563"/>
                </a:lnTo>
                <a:lnTo>
                  <a:pt x="552057" y="893388"/>
                </a:lnTo>
                <a:lnTo>
                  <a:pt x="594502" y="871180"/>
                </a:lnTo>
                <a:lnTo>
                  <a:pt x="636644" y="848123"/>
                </a:lnTo>
                <a:lnTo>
                  <a:pt x="678709" y="824403"/>
                </a:lnTo>
                <a:lnTo>
                  <a:pt x="720927" y="800206"/>
                </a:lnTo>
                <a:lnTo>
                  <a:pt x="763524" y="775716"/>
                </a:lnTo>
                <a:lnTo>
                  <a:pt x="808384" y="750361"/>
                </a:lnTo>
                <a:lnTo>
                  <a:pt x="853903" y="724999"/>
                </a:lnTo>
                <a:lnTo>
                  <a:pt x="899911" y="699623"/>
                </a:lnTo>
                <a:lnTo>
                  <a:pt x="946234" y="674227"/>
                </a:lnTo>
                <a:lnTo>
                  <a:pt x="992702" y="648803"/>
                </a:lnTo>
                <a:lnTo>
                  <a:pt x="1039142" y="623345"/>
                </a:lnTo>
                <a:lnTo>
                  <a:pt x="1085383" y="597846"/>
                </a:lnTo>
                <a:lnTo>
                  <a:pt x="1131253" y="572299"/>
                </a:lnTo>
                <a:lnTo>
                  <a:pt x="1176580" y="546696"/>
                </a:lnTo>
                <a:lnTo>
                  <a:pt x="1221193" y="521032"/>
                </a:lnTo>
                <a:lnTo>
                  <a:pt x="1264920" y="495300"/>
                </a:lnTo>
                <a:lnTo>
                  <a:pt x="1308813" y="469751"/>
                </a:lnTo>
                <a:lnTo>
                  <a:pt x="1351827" y="444123"/>
                </a:lnTo>
                <a:lnTo>
                  <a:pt x="1394202" y="418522"/>
                </a:lnTo>
                <a:lnTo>
                  <a:pt x="1436176" y="393054"/>
                </a:lnTo>
                <a:lnTo>
                  <a:pt x="1477991" y="367826"/>
                </a:lnTo>
                <a:lnTo>
                  <a:pt x="1519885" y="342944"/>
                </a:lnTo>
                <a:lnTo>
                  <a:pt x="1562100" y="318516"/>
                </a:lnTo>
                <a:lnTo>
                  <a:pt x="1606110" y="293884"/>
                </a:lnTo>
                <a:lnTo>
                  <a:pt x="1650407" y="269416"/>
                </a:lnTo>
                <a:lnTo>
                  <a:pt x="1694830" y="244959"/>
                </a:lnTo>
                <a:lnTo>
                  <a:pt x="1739222" y="220359"/>
                </a:lnTo>
                <a:lnTo>
                  <a:pt x="1783423" y="195462"/>
                </a:lnTo>
                <a:lnTo>
                  <a:pt x="1827275" y="170116"/>
                </a:lnTo>
                <a:lnTo>
                  <a:pt x="1870620" y="144167"/>
                </a:lnTo>
                <a:lnTo>
                  <a:pt x="1913297" y="117460"/>
                </a:lnTo>
                <a:lnTo>
                  <a:pt x="1955149" y="89844"/>
                </a:lnTo>
                <a:lnTo>
                  <a:pt x="1996016" y="61164"/>
                </a:lnTo>
                <a:lnTo>
                  <a:pt x="2035741" y="31267"/>
                </a:lnTo>
                <a:lnTo>
                  <a:pt x="2074163" y="0"/>
                </a:lnTo>
              </a:path>
            </a:pathLst>
          </a:custGeom>
          <a:ln w="9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3" name="object 63"/>
          <p:cNvSpPr txBox="1"/>
          <p:nvPr/>
        </p:nvSpPr>
        <p:spPr>
          <a:xfrm>
            <a:off x="1415188" y="349008"/>
            <a:ext cx="7233809" cy="433773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sz="800" spc="10" dirty="0">
                <a:latin typeface="Microsoft Sans Serif"/>
                <a:cs typeface="Microsoft Sans Serif"/>
              </a:rPr>
              <a:t>2</a:t>
            </a:r>
            <a:endParaRPr sz="800">
              <a:latin typeface="Microsoft Sans Serif"/>
              <a:cs typeface="Microsoft Sans Serif"/>
            </a:endParaRPr>
          </a:p>
          <a:p>
            <a:pPr>
              <a:lnSpc>
                <a:spcPct val="100000"/>
              </a:lnSpc>
              <a:spcBef>
                <a:spcPts val="50"/>
              </a:spcBef>
            </a:pPr>
            <a:endParaRPr sz="850">
              <a:latin typeface="Microsoft Sans Serif"/>
              <a:cs typeface="Microsoft Sans Serif"/>
            </a:endParaRPr>
          </a:p>
          <a:p>
            <a:pPr marL="12700" marR="5080">
              <a:lnSpc>
                <a:spcPct val="166700"/>
              </a:lnSpc>
            </a:pPr>
            <a:r>
              <a:rPr sz="600" spc="-25" dirty="0">
                <a:latin typeface="Microsoft Sans Serif"/>
                <a:cs typeface="Microsoft Sans Serif"/>
              </a:rPr>
              <a:t>El</a:t>
            </a:r>
            <a:r>
              <a:rPr sz="600" spc="-5" dirty="0">
                <a:latin typeface="Microsoft Sans Serif"/>
                <a:cs typeface="Microsoft Sans Serif"/>
              </a:rPr>
              <a:t> </a:t>
            </a:r>
            <a:r>
              <a:rPr sz="600" spc="25" dirty="0">
                <a:latin typeface="Microsoft Sans Serif"/>
                <a:cs typeface="Microsoft Sans Serif"/>
              </a:rPr>
              <a:t>generador/excitador</a:t>
            </a:r>
            <a:r>
              <a:rPr sz="600" spc="-5" dirty="0">
                <a:latin typeface="Microsoft Sans Serif"/>
                <a:cs typeface="Microsoft Sans Serif"/>
              </a:rPr>
              <a:t> </a:t>
            </a:r>
            <a:r>
              <a:rPr sz="600" spc="20" dirty="0">
                <a:latin typeface="Microsoft Sans Serif"/>
                <a:cs typeface="Microsoft Sans Serif"/>
              </a:rPr>
              <a:t>debe</a:t>
            </a:r>
            <a:r>
              <a:rPr sz="600" spc="-5" dirty="0">
                <a:latin typeface="Microsoft Sans Serif"/>
                <a:cs typeface="Microsoft Sans Serif"/>
              </a:rPr>
              <a:t> </a:t>
            </a:r>
            <a:r>
              <a:rPr sz="600" spc="10" dirty="0">
                <a:latin typeface="Microsoft Sans Serif"/>
                <a:cs typeface="Microsoft Sans Serif"/>
              </a:rPr>
              <a:t>revisarse</a:t>
            </a:r>
            <a:r>
              <a:rPr sz="600" spc="-5" dirty="0">
                <a:latin typeface="Microsoft Sans Serif"/>
                <a:cs typeface="Microsoft Sans Serif"/>
              </a:rPr>
              <a:t> </a:t>
            </a:r>
            <a:r>
              <a:rPr sz="600" spc="20" dirty="0">
                <a:latin typeface="Microsoft Sans Serif"/>
                <a:cs typeface="Microsoft Sans Serif"/>
              </a:rPr>
              <a:t>cuidadosamente</a:t>
            </a:r>
            <a:r>
              <a:rPr sz="600" spc="-5" dirty="0">
                <a:latin typeface="Microsoft Sans Serif"/>
                <a:cs typeface="Microsoft Sans Serif"/>
              </a:rPr>
              <a:t> </a:t>
            </a:r>
            <a:r>
              <a:rPr sz="600" spc="20" dirty="0">
                <a:latin typeface="Microsoft Sans Serif"/>
                <a:cs typeface="Microsoft Sans Serif"/>
              </a:rPr>
              <a:t>para</a:t>
            </a:r>
            <a:r>
              <a:rPr sz="600" spc="-5" dirty="0">
                <a:latin typeface="Microsoft Sans Serif"/>
                <a:cs typeface="Microsoft Sans Serif"/>
              </a:rPr>
              <a:t> </a:t>
            </a:r>
            <a:r>
              <a:rPr sz="600" spc="30" dirty="0">
                <a:latin typeface="Microsoft Sans Serif"/>
                <a:cs typeface="Microsoft Sans Serif"/>
              </a:rPr>
              <a:t>determinar</a:t>
            </a:r>
            <a:r>
              <a:rPr sz="600" spc="-5" dirty="0">
                <a:latin typeface="Microsoft Sans Serif"/>
                <a:cs typeface="Microsoft Sans Serif"/>
              </a:rPr>
              <a:t> </a:t>
            </a:r>
            <a:r>
              <a:rPr sz="600" dirty="0">
                <a:latin typeface="Microsoft Sans Serif"/>
                <a:cs typeface="Microsoft Sans Serif"/>
              </a:rPr>
              <a:t>las</a:t>
            </a:r>
            <a:r>
              <a:rPr sz="600" spc="-5" dirty="0">
                <a:latin typeface="Microsoft Sans Serif"/>
                <a:cs typeface="Microsoft Sans Serif"/>
              </a:rPr>
              <a:t> </a:t>
            </a:r>
            <a:r>
              <a:rPr sz="600" spc="15" dirty="0">
                <a:latin typeface="Microsoft Sans Serif"/>
                <a:cs typeface="Microsoft Sans Serif"/>
              </a:rPr>
              <a:t>constantes </a:t>
            </a:r>
            <a:r>
              <a:rPr sz="600" spc="-145" dirty="0">
                <a:latin typeface="Microsoft Sans Serif"/>
                <a:cs typeface="Microsoft Sans Serif"/>
              </a:rPr>
              <a:t> </a:t>
            </a:r>
            <a:r>
              <a:rPr sz="600" spc="20" dirty="0">
                <a:latin typeface="Microsoft Sans Serif"/>
                <a:cs typeface="Microsoft Sans Serif"/>
              </a:rPr>
              <a:t>de</a:t>
            </a:r>
            <a:r>
              <a:rPr sz="600" spc="-5" dirty="0">
                <a:latin typeface="Microsoft Sans Serif"/>
                <a:cs typeface="Microsoft Sans Serif"/>
              </a:rPr>
              <a:t> </a:t>
            </a:r>
            <a:r>
              <a:rPr sz="600" spc="30" dirty="0">
                <a:latin typeface="Microsoft Sans Serif"/>
                <a:cs typeface="Microsoft Sans Serif"/>
              </a:rPr>
              <a:t>tiempo</a:t>
            </a:r>
            <a:r>
              <a:rPr sz="600" dirty="0">
                <a:latin typeface="Microsoft Sans Serif"/>
                <a:cs typeface="Microsoft Sans Serif"/>
              </a:rPr>
              <a:t> </a:t>
            </a:r>
            <a:r>
              <a:rPr sz="600" spc="5" dirty="0">
                <a:latin typeface="Microsoft Sans Serif"/>
                <a:cs typeface="Microsoft Sans Serif"/>
              </a:rPr>
              <a:t>y</a:t>
            </a:r>
            <a:r>
              <a:rPr sz="600" spc="-5" dirty="0">
                <a:latin typeface="Microsoft Sans Serif"/>
                <a:cs typeface="Microsoft Sans Serif"/>
              </a:rPr>
              <a:t> </a:t>
            </a:r>
            <a:r>
              <a:rPr sz="600" dirty="0">
                <a:latin typeface="Microsoft Sans Serif"/>
                <a:cs typeface="Microsoft Sans Serif"/>
              </a:rPr>
              <a:t>las </a:t>
            </a:r>
            <a:r>
              <a:rPr sz="600" spc="15" dirty="0">
                <a:latin typeface="Microsoft Sans Serif"/>
                <a:cs typeface="Microsoft Sans Serif"/>
              </a:rPr>
              <a:t>corrientes.</a:t>
            </a:r>
            <a:r>
              <a:rPr sz="600" dirty="0">
                <a:latin typeface="Microsoft Sans Serif"/>
                <a:cs typeface="Microsoft Sans Serif"/>
              </a:rPr>
              <a:t> </a:t>
            </a:r>
            <a:r>
              <a:rPr sz="600" spc="10" dirty="0">
                <a:latin typeface="Microsoft Sans Serif"/>
                <a:cs typeface="Microsoft Sans Serif"/>
              </a:rPr>
              <a:t>Consulte</a:t>
            </a:r>
            <a:r>
              <a:rPr sz="600" spc="-5" dirty="0">
                <a:latin typeface="Microsoft Sans Serif"/>
                <a:cs typeface="Microsoft Sans Serif"/>
              </a:rPr>
              <a:t> </a:t>
            </a:r>
            <a:r>
              <a:rPr sz="600" spc="10" dirty="0">
                <a:latin typeface="Microsoft Sans Serif"/>
                <a:cs typeface="Microsoft Sans Serif"/>
              </a:rPr>
              <a:t>el</a:t>
            </a:r>
            <a:r>
              <a:rPr sz="600" dirty="0">
                <a:latin typeface="Microsoft Sans Serif"/>
                <a:cs typeface="Microsoft Sans Serif"/>
              </a:rPr>
              <a:t> </a:t>
            </a:r>
            <a:r>
              <a:rPr sz="600" spc="15" dirty="0">
                <a:latin typeface="Microsoft Sans Serif"/>
                <a:cs typeface="Microsoft Sans Serif"/>
              </a:rPr>
              <a:t>Capítulo</a:t>
            </a:r>
            <a:r>
              <a:rPr sz="600" spc="-5" dirty="0">
                <a:latin typeface="Microsoft Sans Serif"/>
                <a:cs typeface="Microsoft Sans Serif"/>
              </a:rPr>
              <a:t> </a:t>
            </a:r>
            <a:r>
              <a:rPr sz="600" spc="5" dirty="0">
                <a:latin typeface="Microsoft Sans Serif"/>
                <a:cs typeface="Microsoft Sans Serif"/>
              </a:rPr>
              <a:t>1</a:t>
            </a:r>
            <a:r>
              <a:rPr sz="600" dirty="0">
                <a:latin typeface="Microsoft Sans Serif"/>
                <a:cs typeface="Microsoft Sans Serif"/>
              </a:rPr>
              <a:t> </a:t>
            </a:r>
            <a:r>
              <a:rPr sz="600" spc="20" dirty="0">
                <a:latin typeface="Microsoft Sans Serif"/>
                <a:cs typeface="Microsoft Sans Serif"/>
              </a:rPr>
              <a:t>para</a:t>
            </a:r>
            <a:r>
              <a:rPr sz="600" dirty="0">
                <a:latin typeface="Microsoft Sans Serif"/>
                <a:cs typeface="Microsoft Sans Serif"/>
              </a:rPr>
              <a:t> </a:t>
            </a:r>
            <a:r>
              <a:rPr sz="600" spc="25" dirty="0">
                <a:latin typeface="Microsoft Sans Serif"/>
                <a:cs typeface="Microsoft Sans Serif"/>
              </a:rPr>
              <a:t>obtener</a:t>
            </a:r>
            <a:r>
              <a:rPr sz="600" spc="-5" dirty="0">
                <a:latin typeface="Microsoft Sans Serif"/>
                <a:cs typeface="Microsoft Sans Serif"/>
              </a:rPr>
              <a:t> </a:t>
            </a:r>
            <a:r>
              <a:rPr sz="600" spc="15" dirty="0">
                <a:latin typeface="Microsoft Sans Serif"/>
                <a:cs typeface="Microsoft Sans Serif"/>
              </a:rPr>
              <a:t>más</a:t>
            </a:r>
            <a:r>
              <a:rPr sz="600" dirty="0">
                <a:latin typeface="Microsoft Sans Serif"/>
                <a:cs typeface="Microsoft Sans Serif"/>
              </a:rPr>
              <a:t> </a:t>
            </a:r>
            <a:r>
              <a:rPr sz="600" spc="10" dirty="0">
                <a:latin typeface="Microsoft Sans Serif"/>
                <a:cs typeface="Microsoft Sans Serif"/>
              </a:rPr>
              <a:t>detalles.</a:t>
            </a:r>
            <a:endParaRPr sz="600">
              <a:latin typeface="Microsoft Sans Serif"/>
              <a:cs typeface="Microsoft Sans Serif"/>
            </a:endParaRPr>
          </a:p>
        </p:txBody>
      </p:sp>
      <p:sp>
        <p:nvSpPr>
          <p:cNvPr id="64" name="object 64"/>
          <p:cNvSpPr txBox="1"/>
          <p:nvPr/>
        </p:nvSpPr>
        <p:spPr>
          <a:xfrm>
            <a:off x="1415216" y="1035573"/>
            <a:ext cx="7414947" cy="3847335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sz="650" spc="-15" dirty="0">
                <a:latin typeface="Microsoft Sans Serif"/>
                <a:cs typeface="Microsoft Sans Serif"/>
              </a:rPr>
              <a:t>A.</a:t>
            </a:r>
            <a:r>
              <a:rPr sz="650" spc="-10" dirty="0">
                <a:latin typeface="Microsoft Sans Serif"/>
                <a:cs typeface="Microsoft Sans Serif"/>
              </a:rPr>
              <a:t> </a:t>
            </a:r>
            <a:r>
              <a:rPr sz="650" spc="15" dirty="0">
                <a:latin typeface="Microsoft Sans Serif"/>
                <a:cs typeface="Microsoft Sans Serif"/>
              </a:rPr>
              <a:t>Protección</a:t>
            </a:r>
            <a:r>
              <a:rPr sz="650" spc="-10" dirty="0">
                <a:latin typeface="Microsoft Sans Serif"/>
                <a:cs typeface="Microsoft Sans Serif"/>
              </a:rPr>
              <a:t> </a:t>
            </a:r>
            <a:r>
              <a:rPr sz="650" spc="20" dirty="0">
                <a:latin typeface="Microsoft Sans Serif"/>
                <a:cs typeface="Microsoft Sans Serif"/>
              </a:rPr>
              <a:t>de</a:t>
            </a:r>
            <a:r>
              <a:rPr sz="650" spc="-5" dirty="0">
                <a:latin typeface="Microsoft Sans Serif"/>
                <a:cs typeface="Microsoft Sans Serif"/>
              </a:rPr>
              <a:t> </a:t>
            </a:r>
            <a:r>
              <a:rPr sz="650" spc="20" dirty="0">
                <a:latin typeface="Microsoft Sans Serif"/>
                <a:cs typeface="Microsoft Sans Serif"/>
              </a:rPr>
              <a:t>respaldo</a:t>
            </a:r>
            <a:r>
              <a:rPr sz="650" spc="-10" dirty="0">
                <a:latin typeface="Microsoft Sans Serif"/>
                <a:cs typeface="Microsoft Sans Serif"/>
              </a:rPr>
              <a:t> </a:t>
            </a:r>
            <a:r>
              <a:rPr sz="650" spc="20" dirty="0">
                <a:latin typeface="Microsoft Sans Serif"/>
                <a:cs typeface="Microsoft Sans Serif"/>
              </a:rPr>
              <a:t>de</a:t>
            </a:r>
            <a:r>
              <a:rPr sz="650" spc="-5" dirty="0">
                <a:latin typeface="Microsoft Sans Serif"/>
                <a:cs typeface="Microsoft Sans Serif"/>
              </a:rPr>
              <a:t> </a:t>
            </a:r>
            <a:r>
              <a:rPr sz="650" spc="5" dirty="0">
                <a:latin typeface="Microsoft Sans Serif"/>
                <a:cs typeface="Microsoft Sans Serif"/>
              </a:rPr>
              <a:t>fase</a:t>
            </a:r>
            <a:r>
              <a:rPr sz="650" spc="-10" dirty="0">
                <a:latin typeface="Microsoft Sans Serif"/>
                <a:cs typeface="Microsoft Sans Serif"/>
              </a:rPr>
              <a:t> </a:t>
            </a:r>
            <a:r>
              <a:rPr sz="650" spc="20" dirty="0">
                <a:latin typeface="Microsoft Sans Serif"/>
                <a:cs typeface="Microsoft Sans Serif"/>
              </a:rPr>
              <a:t>de</a:t>
            </a:r>
            <a:r>
              <a:rPr sz="650" spc="-10" dirty="0">
                <a:latin typeface="Microsoft Sans Serif"/>
                <a:cs typeface="Microsoft Sans Serif"/>
              </a:rPr>
              <a:t> </a:t>
            </a:r>
            <a:r>
              <a:rPr sz="650" spc="25" dirty="0">
                <a:latin typeface="Microsoft Sans Serif"/>
                <a:cs typeface="Microsoft Sans Serif"/>
              </a:rPr>
              <a:t>sobrecorriente</a:t>
            </a:r>
            <a:endParaRPr sz="650">
              <a:latin typeface="Microsoft Sans Serif"/>
              <a:cs typeface="Microsoft Sans Serif"/>
            </a:endParaRPr>
          </a:p>
          <a:p>
            <a:pPr marL="12700" marR="5080" indent="154940">
              <a:lnSpc>
                <a:spcPct val="166900"/>
              </a:lnSpc>
              <a:spcBef>
                <a:spcPts val="225"/>
              </a:spcBef>
            </a:pPr>
            <a:r>
              <a:rPr sz="600" spc="-25" dirty="0">
                <a:latin typeface="Microsoft Sans Serif"/>
                <a:cs typeface="Microsoft Sans Serif"/>
              </a:rPr>
              <a:t>El</a:t>
            </a:r>
            <a:r>
              <a:rPr sz="600" spc="-5" dirty="0">
                <a:latin typeface="Microsoft Sans Serif"/>
                <a:cs typeface="Microsoft Sans Serif"/>
              </a:rPr>
              <a:t> </a:t>
            </a:r>
            <a:r>
              <a:rPr sz="600" spc="30" dirty="0">
                <a:latin typeface="Microsoft Sans Serif"/>
                <a:cs typeface="Microsoft Sans Serif"/>
              </a:rPr>
              <a:t>tipo</a:t>
            </a:r>
            <a:r>
              <a:rPr sz="600" dirty="0">
                <a:latin typeface="Microsoft Sans Serif"/>
                <a:cs typeface="Microsoft Sans Serif"/>
              </a:rPr>
              <a:t> </a:t>
            </a:r>
            <a:r>
              <a:rPr sz="600" spc="15" dirty="0">
                <a:latin typeface="Microsoft Sans Serif"/>
                <a:cs typeface="Microsoft Sans Serif"/>
              </a:rPr>
              <a:t>más</a:t>
            </a:r>
            <a:r>
              <a:rPr sz="600" spc="-5" dirty="0">
                <a:latin typeface="Microsoft Sans Serif"/>
                <a:cs typeface="Microsoft Sans Serif"/>
              </a:rPr>
              <a:t> </a:t>
            </a:r>
            <a:r>
              <a:rPr sz="600" spc="20" dirty="0">
                <a:latin typeface="Microsoft Sans Serif"/>
                <a:cs typeface="Microsoft Sans Serif"/>
              </a:rPr>
              <a:t>simple</a:t>
            </a:r>
            <a:r>
              <a:rPr sz="600" dirty="0">
                <a:latin typeface="Microsoft Sans Serif"/>
                <a:cs typeface="Microsoft Sans Serif"/>
              </a:rPr>
              <a:t> </a:t>
            </a:r>
            <a:r>
              <a:rPr sz="600" spc="20" dirty="0">
                <a:latin typeface="Microsoft Sans Serif"/>
                <a:cs typeface="Microsoft Sans Serif"/>
              </a:rPr>
              <a:t>de</a:t>
            </a:r>
            <a:r>
              <a:rPr sz="600" dirty="0">
                <a:latin typeface="Microsoft Sans Serif"/>
                <a:cs typeface="Microsoft Sans Serif"/>
              </a:rPr>
              <a:t> </a:t>
            </a:r>
            <a:r>
              <a:rPr sz="600" spc="20" dirty="0">
                <a:latin typeface="Microsoft Sans Serif"/>
                <a:cs typeface="Microsoft Sans Serif"/>
              </a:rPr>
              <a:t>protección</a:t>
            </a:r>
            <a:r>
              <a:rPr sz="600" spc="-5" dirty="0">
                <a:latin typeface="Microsoft Sans Serif"/>
                <a:cs typeface="Microsoft Sans Serif"/>
              </a:rPr>
              <a:t> </a:t>
            </a:r>
            <a:r>
              <a:rPr sz="600" spc="20" dirty="0">
                <a:latin typeface="Microsoft Sans Serif"/>
                <a:cs typeface="Microsoft Sans Serif"/>
              </a:rPr>
              <a:t>de</a:t>
            </a:r>
            <a:r>
              <a:rPr sz="600" dirty="0">
                <a:latin typeface="Microsoft Sans Serif"/>
                <a:cs typeface="Microsoft Sans Serif"/>
              </a:rPr>
              <a:t> </a:t>
            </a:r>
            <a:r>
              <a:rPr sz="600" spc="20" dirty="0">
                <a:latin typeface="Microsoft Sans Serif"/>
                <a:cs typeface="Microsoft Sans Serif"/>
              </a:rPr>
              <a:t>respaldo</a:t>
            </a:r>
            <a:r>
              <a:rPr sz="600" spc="-5" dirty="0">
                <a:latin typeface="Microsoft Sans Serif"/>
                <a:cs typeface="Microsoft Sans Serif"/>
              </a:rPr>
              <a:t> </a:t>
            </a:r>
            <a:r>
              <a:rPr sz="600" spc="20" dirty="0">
                <a:latin typeface="Microsoft Sans Serif"/>
                <a:cs typeface="Microsoft Sans Serif"/>
              </a:rPr>
              <a:t>de</a:t>
            </a:r>
            <a:r>
              <a:rPr sz="600" dirty="0">
                <a:latin typeface="Microsoft Sans Serif"/>
                <a:cs typeface="Microsoft Sans Serif"/>
              </a:rPr>
              <a:t> </a:t>
            </a:r>
            <a:r>
              <a:rPr sz="600" spc="5" dirty="0">
                <a:latin typeface="Microsoft Sans Serif"/>
                <a:cs typeface="Microsoft Sans Serif"/>
              </a:rPr>
              <a:t>fase</a:t>
            </a:r>
            <a:r>
              <a:rPr sz="600" spc="-5" dirty="0">
                <a:latin typeface="Microsoft Sans Serif"/>
                <a:cs typeface="Microsoft Sans Serif"/>
              </a:rPr>
              <a:t> </a:t>
            </a:r>
            <a:r>
              <a:rPr sz="600" spc="25" dirty="0">
                <a:latin typeface="Microsoft Sans Serif"/>
                <a:cs typeface="Microsoft Sans Serif"/>
              </a:rPr>
              <a:t>contra</a:t>
            </a:r>
            <a:r>
              <a:rPr sz="600" dirty="0">
                <a:latin typeface="Microsoft Sans Serif"/>
                <a:cs typeface="Microsoft Sans Serif"/>
              </a:rPr>
              <a:t> </a:t>
            </a:r>
            <a:r>
              <a:rPr sz="600" spc="20" dirty="0">
                <a:latin typeface="Microsoft Sans Serif"/>
                <a:cs typeface="Microsoft Sans Serif"/>
              </a:rPr>
              <a:t>sobrecorriente</a:t>
            </a:r>
            <a:r>
              <a:rPr sz="600" dirty="0">
                <a:latin typeface="Microsoft Sans Serif"/>
                <a:cs typeface="Microsoft Sans Serif"/>
              </a:rPr>
              <a:t> </a:t>
            </a:r>
            <a:r>
              <a:rPr sz="600" spc="-5" dirty="0">
                <a:latin typeface="Microsoft Sans Serif"/>
                <a:cs typeface="Microsoft Sans Serif"/>
              </a:rPr>
              <a:t>es </a:t>
            </a:r>
            <a:r>
              <a:rPr sz="600" spc="10" dirty="0">
                <a:latin typeface="Microsoft Sans Serif"/>
                <a:cs typeface="Microsoft Sans Serif"/>
              </a:rPr>
              <a:t>el</a:t>
            </a:r>
            <a:r>
              <a:rPr sz="600" dirty="0">
                <a:latin typeface="Microsoft Sans Serif"/>
                <a:cs typeface="Microsoft Sans Serif"/>
              </a:rPr>
              <a:t> </a:t>
            </a:r>
            <a:r>
              <a:rPr sz="600" spc="15" dirty="0">
                <a:latin typeface="Microsoft Sans Serif"/>
                <a:cs typeface="Microsoft Sans Serif"/>
              </a:rPr>
              <a:t>relé </a:t>
            </a:r>
            <a:r>
              <a:rPr sz="600" spc="20" dirty="0">
                <a:latin typeface="Microsoft Sans Serif"/>
                <a:cs typeface="Microsoft Sans Serif"/>
              </a:rPr>
              <a:t> de sobrecorriente. </a:t>
            </a:r>
            <a:r>
              <a:rPr sz="600" spc="-10" dirty="0">
                <a:latin typeface="Microsoft Sans Serif"/>
                <a:cs typeface="Microsoft Sans Serif"/>
              </a:rPr>
              <a:t>Este </a:t>
            </a:r>
            <a:r>
              <a:rPr sz="600" spc="15" dirty="0">
                <a:latin typeface="Microsoft Sans Serif"/>
                <a:cs typeface="Microsoft Sans Serif"/>
              </a:rPr>
              <a:t>relé </a:t>
            </a:r>
            <a:r>
              <a:rPr sz="600" spc="20" dirty="0">
                <a:latin typeface="Microsoft Sans Serif"/>
                <a:cs typeface="Microsoft Sans Serif"/>
              </a:rPr>
              <a:t>debe configurarse </a:t>
            </a:r>
            <a:r>
              <a:rPr sz="600" spc="35" dirty="0">
                <a:latin typeface="Microsoft Sans Serif"/>
                <a:cs typeface="Microsoft Sans Serif"/>
              </a:rPr>
              <a:t>por </a:t>
            </a:r>
            <a:r>
              <a:rPr sz="600" spc="15" dirty="0">
                <a:latin typeface="Microsoft Sans Serif"/>
                <a:cs typeface="Microsoft Sans Serif"/>
              </a:rPr>
              <a:t>encima </a:t>
            </a:r>
            <a:r>
              <a:rPr sz="600" spc="20" dirty="0">
                <a:latin typeface="Microsoft Sans Serif"/>
                <a:cs typeface="Microsoft Sans Serif"/>
              </a:rPr>
              <a:t>de </a:t>
            </a:r>
            <a:r>
              <a:rPr sz="600" spc="10" dirty="0">
                <a:latin typeface="Microsoft Sans Serif"/>
                <a:cs typeface="Microsoft Sans Serif"/>
              </a:rPr>
              <a:t>la </a:t>
            </a:r>
            <a:r>
              <a:rPr sz="600" spc="15" dirty="0">
                <a:latin typeface="Microsoft Sans Serif"/>
                <a:cs typeface="Microsoft Sans Serif"/>
              </a:rPr>
              <a:t>carga </a:t>
            </a:r>
            <a:r>
              <a:rPr sz="600" spc="5" dirty="0">
                <a:latin typeface="Microsoft Sans Serif"/>
                <a:cs typeface="Microsoft Sans Serif"/>
              </a:rPr>
              <a:t>y </a:t>
            </a:r>
            <a:r>
              <a:rPr sz="600" spc="25" dirty="0">
                <a:latin typeface="Microsoft Sans Serif"/>
                <a:cs typeface="Microsoft Sans Serif"/>
              </a:rPr>
              <a:t>tener </a:t>
            </a:r>
            <a:r>
              <a:rPr sz="600" spc="35" dirty="0">
                <a:latin typeface="Microsoft Sans Serif"/>
                <a:cs typeface="Microsoft Sans Serif"/>
              </a:rPr>
              <a:t>un </a:t>
            </a:r>
            <a:r>
              <a:rPr sz="600" spc="20" dirty="0">
                <a:latin typeface="Microsoft Sans Serif"/>
                <a:cs typeface="Microsoft Sans Serif"/>
              </a:rPr>
              <a:t>retraso </a:t>
            </a:r>
            <a:r>
              <a:rPr sz="600" spc="-145" dirty="0">
                <a:latin typeface="Microsoft Sans Serif"/>
                <a:cs typeface="Microsoft Sans Serif"/>
              </a:rPr>
              <a:t> </a:t>
            </a:r>
            <a:r>
              <a:rPr sz="600" spc="20" dirty="0">
                <a:latin typeface="Microsoft Sans Serif"/>
                <a:cs typeface="Microsoft Sans Serif"/>
              </a:rPr>
              <a:t>de </a:t>
            </a:r>
            <a:r>
              <a:rPr sz="600" spc="30" dirty="0">
                <a:latin typeface="Microsoft Sans Serif"/>
                <a:cs typeface="Microsoft Sans Serif"/>
              </a:rPr>
              <a:t>tiempo </a:t>
            </a:r>
            <a:r>
              <a:rPr sz="600" spc="20" dirty="0">
                <a:latin typeface="Microsoft Sans Serif"/>
                <a:cs typeface="Microsoft Sans Serif"/>
              </a:rPr>
              <a:t>suficientemente </a:t>
            </a:r>
            <a:r>
              <a:rPr sz="600" spc="25" dirty="0">
                <a:latin typeface="Microsoft Sans Serif"/>
                <a:cs typeface="Microsoft Sans Serif"/>
              </a:rPr>
              <a:t>largo </a:t>
            </a:r>
            <a:r>
              <a:rPr sz="600" spc="20" dirty="0">
                <a:latin typeface="Microsoft Sans Serif"/>
                <a:cs typeface="Microsoft Sans Serif"/>
              </a:rPr>
              <a:t>para superar </a:t>
            </a:r>
            <a:r>
              <a:rPr sz="600" dirty="0">
                <a:latin typeface="Microsoft Sans Serif"/>
                <a:cs typeface="Microsoft Sans Serif"/>
              </a:rPr>
              <a:t>las </a:t>
            </a:r>
            <a:r>
              <a:rPr sz="600" spc="5" dirty="0">
                <a:latin typeface="Microsoft Sans Serif"/>
                <a:cs typeface="Microsoft Sans Serif"/>
              </a:rPr>
              <a:t>oscilaciones </a:t>
            </a:r>
            <a:r>
              <a:rPr sz="600" spc="15" dirty="0">
                <a:latin typeface="Microsoft Sans Serif"/>
                <a:cs typeface="Microsoft Sans Serif"/>
              </a:rPr>
              <a:t>del </a:t>
            </a:r>
            <a:r>
              <a:rPr sz="600" spc="25" dirty="0">
                <a:latin typeface="Microsoft Sans Serif"/>
                <a:cs typeface="Microsoft Sans Serif"/>
              </a:rPr>
              <a:t>generador </a:t>
            </a:r>
            <a:r>
              <a:rPr sz="600" spc="5" dirty="0">
                <a:latin typeface="Microsoft Sans Serif"/>
                <a:cs typeface="Microsoft Sans Serif"/>
              </a:rPr>
              <a:t>y </a:t>
            </a:r>
            <a:r>
              <a:rPr sz="600" spc="10" dirty="0">
                <a:latin typeface="Microsoft Sans Serif"/>
                <a:cs typeface="Microsoft Sans Serif"/>
              </a:rPr>
              <a:t> </a:t>
            </a:r>
            <a:r>
              <a:rPr sz="600" spc="20" dirty="0">
                <a:latin typeface="Microsoft Sans Serif"/>
                <a:cs typeface="Microsoft Sans Serif"/>
              </a:rPr>
              <a:t>coordinarse </a:t>
            </a:r>
            <a:r>
              <a:rPr sz="600" spc="15" dirty="0">
                <a:latin typeface="Microsoft Sans Serif"/>
                <a:cs typeface="Microsoft Sans Serif"/>
              </a:rPr>
              <a:t>con </a:t>
            </a:r>
            <a:r>
              <a:rPr sz="600" spc="20" dirty="0">
                <a:latin typeface="Microsoft Sans Serif"/>
                <a:cs typeface="Microsoft Sans Serif"/>
              </a:rPr>
              <a:t>otras </a:t>
            </a:r>
            <a:r>
              <a:rPr sz="600" spc="15" dirty="0">
                <a:latin typeface="Microsoft Sans Serif"/>
                <a:cs typeface="Microsoft Sans Serif"/>
              </a:rPr>
              <a:t>protecciones </a:t>
            </a:r>
            <a:r>
              <a:rPr sz="600" spc="20" dirty="0">
                <a:latin typeface="Microsoft Sans Serif"/>
                <a:cs typeface="Microsoft Sans Serif"/>
              </a:rPr>
              <a:t>de respaldo </a:t>
            </a:r>
            <a:r>
              <a:rPr sz="600" spc="15" dirty="0">
                <a:latin typeface="Microsoft Sans Serif"/>
                <a:cs typeface="Microsoft Sans Serif"/>
              </a:rPr>
              <a:t>del </a:t>
            </a:r>
            <a:r>
              <a:rPr sz="600" spc="10" dirty="0">
                <a:latin typeface="Microsoft Sans Serif"/>
                <a:cs typeface="Microsoft Sans Serif"/>
              </a:rPr>
              <a:t>sistema. </a:t>
            </a:r>
            <a:r>
              <a:rPr sz="600" dirty="0">
                <a:latin typeface="Microsoft Sans Serif"/>
                <a:cs typeface="Microsoft Sans Serif"/>
              </a:rPr>
              <a:t>Al </a:t>
            </a:r>
            <a:r>
              <a:rPr sz="600" spc="30" dirty="0">
                <a:latin typeface="Microsoft Sans Serif"/>
                <a:cs typeface="Microsoft Sans Serif"/>
              </a:rPr>
              <a:t>mismo </a:t>
            </a:r>
            <a:r>
              <a:rPr sz="600" spc="25" dirty="0">
                <a:latin typeface="Microsoft Sans Serif"/>
                <a:cs typeface="Microsoft Sans Serif"/>
              </a:rPr>
              <a:t>tiempo, </a:t>
            </a:r>
            <a:r>
              <a:rPr sz="600" spc="20" dirty="0">
                <a:latin typeface="Microsoft Sans Serif"/>
                <a:cs typeface="Microsoft Sans Serif"/>
              </a:rPr>
              <a:t>debe </a:t>
            </a:r>
            <a:r>
              <a:rPr sz="600" spc="25" dirty="0">
                <a:latin typeface="Microsoft Sans Serif"/>
                <a:cs typeface="Microsoft Sans Serif"/>
              </a:rPr>
              <a:t> </a:t>
            </a:r>
            <a:r>
              <a:rPr sz="600" spc="20" dirty="0">
                <a:latin typeface="Microsoft Sans Serif"/>
                <a:cs typeface="Microsoft Sans Serif"/>
              </a:rPr>
              <a:t>configurarse lo suficientemente bajo </a:t>
            </a:r>
            <a:r>
              <a:rPr sz="600" spc="25" dirty="0">
                <a:latin typeface="Microsoft Sans Serif"/>
                <a:cs typeface="Microsoft Sans Serif"/>
              </a:rPr>
              <a:t>como </a:t>
            </a:r>
            <a:r>
              <a:rPr sz="600" spc="20" dirty="0">
                <a:latin typeface="Microsoft Sans Serif"/>
                <a:cs typeface="Microsoft Sans Serif"/>
              </a:rPr>
              <a:t>para disparar </a:t>
            </a:r>
            <a:r>
              <a:rPr sz="600" spc="35" dirty="0">
                <a:latin typeface="Microsoft Sans Serif"/>
                <a:cs typeface="Microsoft Sans Serif"/>
              </a:rPr>
              <a:t>por </a:t>
            </a:r>
            <a:r>
              <a:rPr sz="600" spc="10" dirty="0">
                <a:latin typeface="Microsoft Sans Serif"/>
                <a:cs typeface="Microsoft Sans Serif"/>
              </a:rPr>
              <a:t>fallas </a:t>
            </a:r>
            <a:r>
              <a:rPr sz="600" spc="20" dirty="0">
                <a:latin typeface="Microsoft Sans Serif"/>
                <a:cs typeface="Microsoft Sans Serif"/>
              </a:rPr>
              <a:t>de </a:t>
            </a:r>
            <a:r>
              <a:rPr sz="600" spc="5" dirty="0">
                <a:latin typeface="Microsoft Sans Serif"/>
                <a:cs typeface="Microsoft Sans Serif"/>
              </a:rPr>
              <a:t>fase </a:t>
            </a:r>
            <a:r>
              <a:rPr sz="600" spc="25" dirty="0">
                <a:latin typeface="Microsoft Sans Serif"/>
                <a:cs typeface="Microsoft Sans Serif"/>
              </a:rPr>
              <a:t>remotas </a:t>
            </a:r>
            <a:r>
              <a:rPr sz="600" spc="20" dirty="0">
                <a:latin typeface="Microsoft Sans Serif"/>
                <a:cs typeface="Microsoft Sans Serif"/>
              </a:rPr>
              <a:t>en </a:t>
            </a:r>
            <a:r>
              <a:rPr sz="600" spc="25" dirty="0">
                <a:latin typeface="Microsoft Sans Serif"/>
                <a:cs typeface="Microsoft Sans Serif"/>
              </a:rPr>
              <a:t> </a:t>
            </a:r>
            <a:r>
              <a:rPr sz="600" spc="10" dirty="0">
                <a:latin typeface="Microsoft Sans Serif"/>
                <a:cs typeface="Microsoft Sans Serif"/>
              </a:rPr>
              <a:t>diversas </a:t>
            </a:r>
            <a:r>
              <a:rPr sz="600" spc="15" dirty="0">
                <a:latin typeface="Microsoft Sans Serif"/>
                <a:cs typeface="Microsoft Sans Serif"/>
              </a:rPr>
              <a:t>condiciones del </a:t>
            </a:r>
            <a:r>
              <a:rPr sz="600" spc="10" dirty="0">
                <a:latin typeface="Microsoft Sans Serif"/>
                <a:cs typeface="Microsoft Sans Serif"/>
              </a:rPr>
              <a:t>sistema. </a:t>
            </a:r>
            <a:r>
              <a:rPr sz="600" spc="-35" dirty="0">
                <a:latin typeface="Microsoft Sans Serif"/>
                <a:cs typeface="Microsoft Sans Serif"/>
              </a:rPr>
              <a:t>Se </a:t>
            </a:r>
            <a:r>
              <a:rPr sz="600" spc="20" dirty="0">
                <a:latin typeface="Microsoft Sans Serif"/>
                <a:cs typeface="Microsoft Sans Serif"/>
              </a:rPr>
              <a:t>deben </a:t>
            </a:r>
            <a:r>
              <a:rPr sz="600" spc="15" dirty="0">
                <a:latin typeface="Microsoft Sans Serif"/>
                <a:cs typeface="Microsoft Sans Serif"/>
              </a:rPr>
              <a:t>revisar </a:t>
            </a:r>
            <a:r>
              <a:rPr sz="600" spc="10" dirty="0">
                <a:latin typeface="Microsoft Sans Serif"/>
                <a:cs typeface="Microsoft Sans Serif"/>
              </a:rPr>
              <a:t>los ajustes </a:t>
            </a:r>
            <a:r>
              <a:rPr sz="600" spc="20" dirty="0">
                <a:latin typeface="Microsoft Sans Serif"/>
                <a:cs typeface="Microsoft Sans Serif"/>
              </a:rPr>
              <a:t>para garantizar </a:t>
            </a:r>
            <a:r>
              <a:rPr sz="600" spc="25" dirty="0">
                <a:latin typeface="Microsoft Sans Serif"/>
                <a:cs typeface="Microsoft Sans Serif"/>
              </a:rPr>
              <a:t>que </a:t>
            </a:r>
            <a:r>
              <a:rPr sz="600" spc="10" dirty="0">
                <a:latin typeface="Microsoft Sans Serif"/>
                <a:cs typeface="Microsoft Sans Serif"/>
              </a:rPr>
              <a:t>el </a:t>
            </a:r>
            <a:r>
              <a:rPr sz="600" spc="15" dirty="0">
                <a:latin typeface="Microsoft Sans Serif"/>
                <a:cs typeface="Microsoft Sans Serif"/>
              </a:rPr>
              <a:t>relé </a:t>
            </a:r>
            <a:r>
              <a:rPr sz="600" spc="-145" dirty="0">
                <a:latin typeface="Microsoft Sans Serif"/>
                <a:cs typeface="Microsoft Sans Serif"/>
              </a:rPr>
              <a:t> </a:t>
            </a:r>
            <a:r>
              <a:rPr sz="600" spc="30" dirty="0">
                <a:latin typeface="Microsoft Sans Serif"/>
                <a:cs typeface="Microsoft Sans Serif"/>
              </a:rPr>
              <a:t>no </a:t>
            </a:r>
            <a:r>
              <a:rPr sz="600" spc="20" dirty="0">
                <a:latin typeface="Microsoft Sans Serif"/>
                <a:cs typeface="Microsoft Sans Serif"/>
              </a:rPr>
              <a:t>funcionará </a:t>
            </a:r>
            <a:r>
              <a:rPr sz="600" spc="30" dirty="0">
                <a:latin typeface="Microsoft Sans Serif"/>
                <a:cs typeface="Microsoft Sans Serif"/>
              </a:rPr>
              <a:t>durante </a:t>
            </a:r>
            <a:r>
              <a:rPr sz="600" spc="15" dirty="0">
                <a:latin typeface="Microsoft Sans Serif"/>
                <a:cs typeface="Microsoft Sans Serif"/>
              </a:rPr>
              <a:t>condiciones </a:t>
            </a:r>
            <a:r>
              <a:rPr sz="600" spc="20" dirty="0">
                <a:latin typeface="Microsoft Sans Serif"/>
                <a:cs typeface="Microsoft Sans Serif"/>
              </a:rPr>
              <a:t>de emergencia </a:t>
            </a:r>
            <a:r>
              <a:rPr sz="600" spc="15" dirty="0">
                <a:latin typeface="Microsoft Sans Serif"/>
                <a:cs typeface="Microsoft Sans Serif"/>
              </a:rPr>
              <a:t>del sistema </a:t>
            </a:r>
            <a:r>
              <a:rPr sz="600" spc="20" dirty="0">
                <a:latin typeface="Microsoft Sans Serif"/>
                <a:cs typeface="Microsoft Sans Serif"/>
              </a:rPr>
              <a:t>en </a:t>
            </a:r>
            <a:r>
              <a:rPr sz="600" dirty="0">
                <a:latin typeface="Microsoft Sans Serif"/>
                <a:cs typeface="Microsoft Sans Serif"/>
              </a:rPr>
              <a:t>las </a:t>
            </a:r>
            <a:r>
              <a:rPr sz="600" spc="25" dirty="0">
                <a:latin typeface="Microsoft Sans Serif"/>
                <a:cs typeface="Microsoft Sans Serif"/>
              </a:rPr>
              <a:t>que </a:t>
            </a:r>
            <a:r>
              <a:rPr sz="600" spc="10" dirty="0">
                <a:latin typeface="Microsoft Sans Serif"/>
                <a:cs typeface="Microsoft Sans Serif"/>
              </a:rPr>
              <a:t>el </a:t>
            </a:r>
            <a:r>
              <a:rPr sz="600" spc="15" dirty="0">
                <a:latin typeface="Microsoft Sans Serif"/>
                <a:cs typeface="Microsoft Sans Serif"/>
              </a:rPr>
              <a:t>voltaje del </a:t>
            </a:r>
            <a:r>
              <a:rPr sz="600" spc="20" dirty="0">
                <a:latin typeface="Microsoft Sans Serif"/>
                <a:cs typeface="Microsoft Sans Serif"/>
              </a:rPr>
              <a:t> </a:t>
            </a:r>
            <a:r>
              <a:rPr sz="600" spc="30" dirty="0">
                <a:latin typeface="Microsoft Sans Serif"/>
                <a:cs typeface="Microsoft Sans Serif"/>
              </a:rPr>
              <a:t>terminal </a:t>
            </a:r>
            <a:r>
              <a:rPr sz="600" spc="15" dirty="0">
                <a:latin typeface="Microsoft Sans Serif"/>
                <a:cs typeface="Microsoft Sans Serif"/>
              </a:rPr>
              <a:t>del </a:t>
            </a:r>
            <a:r>
              <a:rPr sz="600" spc="25" dirty="0">
                <a:latin typeface="Microsoft Sans Serif"/>
                <a:cs typeface="Microsoft Sans Serif"/>
              </a:rPr>
              <a:t>generador </a:t>
            </a:r>
            <a:r>
              <a:rPr sz="600" spc="10" dirty="0">
                <a:latin typeface="Microsoft Sans Serif"/>
                <a:cs typeface="Microsoft Sans Serif"/>
              </a:rPr>
              <a:t>está </a:t>
            </a:r>
            <a:r>
              <a:rPr sz="600" spc="20" dirty="0">
                <a:latin typeface="Microsoft Sans Serif"/>
                <a:cs typeface="Microsoft Sans Serif"/>
              </a:rPr>
              <a:t>reducido </a:t>
            </a:r>
            <a:r>
              <a:rPr sz="600" spc="5" dirty="0">
                <a:latin typeface="Microsoft Sans Serif"/>
                <a:cs typeface="Microsoft Sans Serif"/>
              </a:rPr>
              <a:t>y </a:t>
            </a:r>
            <a:r>
              <a:rPr sz="600" dirty="0">
                <a:latin typeface="Microsoft Sans Serif"/>
                <a:cs typeface="Microsoft Sans Serif"/>
              </a:rPr>
              <a:t>las </a:t>
            </a:r>
            <a:r>
              <a:rPr sz="600" spc="20" dirty="0">
                <a:latin typeface="Microsoft Sans Serif"/>
                <a:cs typeface="Microsoft Sans Serif"/>
              </a:rPr>
              <a:t>corrientes de </a:t>
            </a:r>
            <a:r>
              <a:rPr sz="600" spc="15" dirty="0">
                <a:latin typeface="Microsoft Sans Serif"/>
                <a:cs typeface="Microsoft Sans Serif"/>
              </a:rPr>
              <a:t>carga del </a:t>
            </a:r>
            <a:r>
              <a:rPr sz="600" spc="20" dirty="0">
                <a:latin typeface="Microsoft Sans Serif"/>
                <a:cs typeface="Microsoft Sans Serif"/>
              </a:rPr>
              <a:t>estator </a:t>
            </a:r>
            <a:r>
              <a:rPr sz="600" spc="25" dirty="0">
                <a:latin typeface="Microsoft Sans Serif"/>
                <a:cs typeface="Microsoft Sans Serif"/>
              </a:rPr>
              <a:t>pueden </a:t>
            </a:r>
            <a:r>
              <a:rPr sz="600" spc="10" dirty="0">
                <a:latin typeface="Microsoft Sans Serif"/>
                <a:cs typeface="Microsoft Sans Serif"/>
              </a:rPr>
              <a:t>ser </a:t>
            </a:r>
            <a:r>
              <a:rPr sz="600" spc="15" dirty="0">
                <a:latin typeface="Microsoft Sans Serif"/>
                <a:cs typeface="Microsoft Sans Serif"/>
              </a:rPr>
              <a:t> </a:t>
            </a:r>
            <a:r>
              <a:rPr sz="600" spc="20" dirty="0">
                <a:latin typeface="Microsoft Sans Serif"/>
                <a:cs typeface="Microsoft Sans Serif"/>
              </a:rPr>
              <a:t>superiores </a:t>
            </a:r>
            <a:r>
              <a:rPr sz="600" dirty="0">
                <a:latin typeface="Microsoft Sans Serif"/>
                <a:cs typeface="Microsoft Sans Serif"/>
              </a:rPr>
              <a:t>a </a:t>
            </a:r>
            <a:r>
              <a:rPr sz="600" spc="10" dirty="0">
                <a:latin typeface="Microsoft Sans Serif"/>
                <a:cs typeface="Microsoft Sans Serif"/>
              </a:rPr>
              <a:t>la clasificación </a:t>
            </a:r>
            <a:r>
              <a:rPr sz="600" spc="30" dirty="0">
                <a:latin typeface="Microsoft Sans Serif"/>
                <a:cs typeface="Microsoft Sans Serif"/>
              </a:rPr>
              <a:t>normal </a:t>
            </a:r>
            <a:r>
              <a:rPr sz="600" spc="15" dirty="0">
                <a:latin typeface="Microsoft Sans Serif"/>
                <a:cs typeface="Microsoft Sans Serif"/>
              </a:rPr>
              <a:t>del </a:t>
            </a:r>
            <a:r>
              <a:rPr sz="600" spc="20" dirty="0">
                <a:latin typeface="Microsoft Sans Serif"/>
                <a:cs typeface="Microsoft Sans Serif"/>
              </a:rPr>
              <a:t>generador. </a:t>
            </a:r>
            <a:r>
              <a:rPr sz="600" spc="-15" dirty="0">
                <a:latin typeface="Microsoft Sans Serif"/>
                <a:cs typeface="Microsoft Sans Serif"/>
              </a:rPr>
              <a:t>En </a:t>
            </a:r>
            <a:r>
              <a:rPr sz="600" spc="10" dirty="0">
                <a:latin typeface="Microsoft Sans Serif"/>
                <a:cs typeface="Microsoft Sans Serif"/>
              </a:rPr>
              <a:t>la </a:t>
            </a:r>
            <a:r>
              <a:rPr sz="600" spc="20" dirty="0">
                <a:latin typeface="Microsoft Sans Serif"/>
                <a:cs typeface="Microsoft Sans Serif"/>
              </a:rPr>
              <a:t>mayoría de </a:t>
            </a:r>
            <a:r>
              <a:rPr sz="600" spc="10" dirty="0">
                <a:latin typeface="Microsoft Sans Serif"/>
                <a:cs typeface="Microsoft Sans Serif"/>
              </a:rPr>
              <a:t>los </a:t>
            </a:r>
            <a:r>
              <a:rPr sz="600" spc="-5" dirty="0">
                <a:latin typeface="Microsoft Sans Serif"/>
                <a:cs typeface="Microsoft Sans Serif"/>
              </a:rPr>
              <a:t>casos, </a:t>
            </a:r>
            <a:r>
              <a:rPr sz="600" spc="30" dirty="0">
                <a:latin typeface="Microsoft Sans Serif"/>
                <a:cs typeface="Microsoft Sans Serif"/>
              </a:rPr>
              <a:t>no </a:t>
            </a:r>
            <a:r>
              <a:rPr sz="600" spc="-5" dirty="0">
                <a:latin typeface="Microsoft Sans Serif"/>
                <a:cs typeface="Microsoft Sans Serif"/>
              </a:rPr>
              <a:t>se </a:t>
            </a:r>
            <a:r>
              <a:rPr sz="600" dirty="0">
                <a:latin typeface="Microsoft Sans Serif"/>
                <a:cs typeface="Microsoft Sans Serif"/>
              </a:rPr>
              <a:t> </a:t>
            </a:r>
            <a:r>
              <a:rPr sz="600" spc="25" dirty="0">
                <a:latin typeface="Microsoft Sans Serif"/>
                <a:cs typeface="Microsoft Sans Serif"/>
              </a:rPr>
              <a:t>pueden</a:t>
            </a:r>
            <a:r>
              <a:rPr sz="600" dirty="0">
                <a:latin typeface="Microsoft Sans Serif"/>
                <a:cs typeface="Microsoft Sans Serif"/>
              </a:rPr>
              <a:t> </a:t>
            </a:r>
            <a:r>
              <a:rPr sz="600" spc="25" dirty="0">
                <a:latin typeface="Microsoft Sans Serif"/>
                <a:cs typeface="Microsoft Sans Serif"/>
              </a:rPr>
              <a:t>cumplir</a:t>
            </a:r>
            <a:r>
              <a:rPr sz="600" dirty="0">
                <a:latin typeface="Microsoft Sans Serif"/>
                <a:cs typeface="Microsoft Sans Serif"/>
              </a:rPr>
              <a:t> </a:t>
            </a:r>
            <a:r>
              <a:rPr sz="600" spc="20" dirty="0">
                <a:latin typeface="Microsoft Sans Serif"/>
                <a:cs typeface="Microsoft Sans Serif"/>
              </a:rPr>
              <a:t>criterios</a:t>
            </a:r>
            <a:r>
              <a:rPr sz="600" dirty="0">
                <a:latin typeface="Microsoft Sans Serif"/>
                <a:cs typeface="Microsoft Sans Serif"/>
              </a:rPr>
              <a:t> </a:t>
            </a:r>
            <a:r>
              <a:rPr sz="600" spc="20" dirty="0">
                <a:latin typeface="Microsoft Sans Serif"/>
                <a:cs typeface="Microsoft Sans Serif"/>
              </a:rPr>
              <a:t>de</a:t>
            </a:r>
            <a:r>
              <a:rPr sz="600" dirty="0">
                <a:latin typeface="Microsoft Sans Serif"/>
                <a:cs typeface="Microsoft Sans Serif"/>
              </a:rPr>
              <a:t> </a:t>
            </a:r>
            <a:r>
              <a:rPr sz="600" spc="20" dirty="0">
                <a:latin typeface="Microsoft Sans Serif"/>
                <a:cs typeface="Microsoft Sans Serif"/>
              </a:rPr>
              <a:t>configuración</a:t>
            </a:r>
            <a:r>
              <a:rPr sz="600" spc="5" dirty="0">
                <a:latin typeface="Microsoft Sans Serif"/>
                <a:cs typeface="Microsoft Sans Serif"/>
              </a:rPr>
              <a:t> </a:t>
            </a:r>
            <a:r>
              <a:rPr sz="600" spc="15" dirty="0">
                <a:latin typeface="Microsoft Sans Serif"/>
                <a:cs typeface="Microsoft Sans Serif"/>
              </a:rPr>
              <a:t>fiables</a:t>
            </a:r>
            <a:r>
              <a:rPr sz="600" dirty="0">
                <a:latin typeface="Microsoft Sans Serif"/>
                <a:cs typeface="Microsoft Sans Serif"/>
              </a:rPr>
              <a:t> </a:t>
            </a:r>
            <a:r>
              <a:rPr sz="600" spc="20" dirty="0">
                <a:latin typeface="Microsoft Sans Serif"/>
                <a:cs typeface="Microsoft Sans Serif"/>
              </a:rPr>
              <a:t>en</a:t>
            </a:r>
            <a:r>
              <a:rPr sz="600" dirty="0">
                <a:latin typeface="Microsoft Sans Serif"/>
                <a:cs typeface="Microsoft Sans Serif"/>
              </a:rPr>
              <a:t> </a:t>
            </a:r>
            <a:r>
              <a:rPr sz="600" spc="35" dirty="0">
                <a:latin typeface="Microsoft Sans Serif"/>
                <a:cs typeface="Microsoft Sans Serif"/>
              </a:rPr>
              <a:t>un</a:t>
            </a:r>
            <a:r>
              <a:rPr sz="600" dirty="0">
                <a:latin typeface="Microsoft Sans Serif"/>
                <a:cs typeface="Microsoft Sans Serif"/>
              </a:rPr>
              <a:t> </a:t>
            </a:r>
            <a:r>
              <a:rPr sz="600" spc="15" dirty="0">
                <a:latin typeface="Microsoft Sans Serif"/>
                <a:cs typeface="Microsoft Sans Serif"/>
              </a:rPr>
              <a:t>sistema</a:t>
            </a:r>
            <a:r>
              <a:rPr sz="600" spc="5" dirty="0">
                <a:latin typeface="Microsoft Sans Serif"/>
                <a:cs typeface="Microsoft Sans Serif"/>
              </a:rPr>
              <a:t> </a:t>
            </a:r>
            <a:r>
              <a:rPr sz="600" spc="10" dirty="0">
                <a:latin typeface="Microsoft Sans Serif"/>
                <a:cs typeface="Microsoft Sans Serif"/>
              </a:rPr>
              <a:t>realista.</a:t>
            </a:r>
            <a:r>
              <a:rPr sz="600" dirty="0">
                <a:latin typeface="Microsoft Sans Serif"/>
                <a:cs typeface="Microsoft Sans Serif"/>
              </a:rPr>
              <a:t> </a:t>
            </a:r>
            <a:r>
              <a:rPr sz="600" spc="15" dirty="0">
                <a:latin typeface="Microsoft Sans Serif"/>
                <a:cs typeface="Microsoft Sans Serif"/>
              </a:rPr>
              <a:t>Una</a:t>
            </a:r>
            <a:r>
              <a:rPr sz="600" dirty="0">
                <a:latin typeface="Microsoft Sans Serif"/>
                <a:cs typeface="Microsoft Sans Serif"/>
              </a:rPr>
              <a:t> </a:t>
            </a:r>
            <a:r>
              <a:rPr sz="600" spc="10" dirty="0">
                <a:latin typeface="Microsoft Sans Serif"/>
                <a:cs typeface="Microsoft Sans Serif"/>
              </a:rPr>
              <a:t>encuesta</a:t>
            </a:r>
            <a:r>
              <a:rPr sz="600" dirty="0">
                <a:latin typeface="Microsoft Sans Serif"/>
                <a:cs typeface="Microsoft Sans Serif"/>
              </a:rPr>
              <a:t> </a:t>
            </a:r>
            <a:r>
              <a:rPr sz="600" spc="20" dirty="0">
                <a:latin typeface="Microsoft Sans Serif"/>
                <a:cs typeface="Microsoft Sans Serif"/>
              </a:rPr>
              <a:t>de </a:t>
            </a:r>
            <a:r>
              <a:rPr sz="600" spc="-145" dirty="0">
                <a:latin typeface="Microsoft Sans Serif"/>
                <a:cs typeface="Microsoft Sans Serif"/>
              </a:rPr>
              <a:t> </a:t>
            </a:r>
            <a:r>
              <a:rPr sz="600" spc="15" dirty="0">
                <a:latin typeface="Microsoft Sans Serif"/>
                <a:cs typeface="Microsoft Sans Serif"/>
              </a:rPr>
              <a:t>empresas </a:t>
            </a:r>
            <a:r>
              <a:rPr sz="600" spc="20" dirty="0">
                <a:latin typeface="Microsoft Sans Serif"/>
                <a:cs typeface="Microsoft Sans Serif"/>
              </a:rPr>
              <a:t>de </a:t>
            </a:r>
            <a:r>
              <a:rPr sz="600" spc="5" dirty="0">
                <a:latin typeface="Microsoft Sans Serif"/>
                <a:cs typeface="Microsoft Sans Serif"/>
              </a:rPr>
              <a:t>servicios </a:t>
            </a:r>
            <a:r>
              <a:rPr sz="600" spc="15" dirty="0">
                <a:latin typeface="Microsoft Sans Serif"/>
                <a:cs typeface="Microsoft Sans Serif"/>
              </a:rPr>
              <a:t>públicos </a:t>
            </a:r>
            <a:r>
              <a:rPr sz="600" spc="20" dirty="0">
                <a:latin typeface="Microsoft Sans Serif"/>
                <a:cs typeface="Microsoft Sans Serif"/>
              </a:rPr>
              <a:t>sobre </a:t>
            </a:r>
            <a:r>
              <a:rPr sz="600" dirty="0">
                <a:latin typeface="Microsoft Sans Serif"/>
                <a:cs typeface="Microsoft Sans Serif"/>
              </a:rPr>
              <a:t>las </a:t>
            </a:r>
            <a:r>
              <a:rPr sz="600" spc="10" dirty="0">
                <a:latin typeface="Microsoft Sans Serif"/>
                <a:cs typeface="Microsoft Sans Serif"/>
              </a:rPr>
              <a:t>prácticas </a:t>
            </a:r>
            <a:r>
              <a:rPr sz="600" spc="20" dirty="0">
                <a:latin typeface="Microsoft Sans Serif"/>
                <a:cs typeface="Microsoft Sans Serif"/>
              </a:rPr>
              <a:t>de protección de respaldo </a:t>
            </a:r>
            <a:r>
              <a:rPr sz="600" spc="15" dirty="0">
                <a:latin typeface="Microsoft Sans Serif"/>
                <a:cs typeface="Microsoft Sans Serif"/>
              </a:rPr>
              <a:t>del </a:t>
            </a:r>
            <a:r>
              <a:rPr sz="600" spc="20" dirty="0">
                <a:latin typeface="Microsoft Sans Serif"/>
                <a:cs typeface="Microsoft Sans Serif"/>
              </a:rPr>
              <a:t> </a:t>
            </a:r>
            <a:r>
              <a:rPr sz="600" spc="25" dirty="0">
                <a:latin typeface="Microsoft Sans Serif"/>
                <a:cs typeface="Microsoft Sans Serif"/>
              </a:rPr>
              <a:t>generador encontró </a:t>
            </a:r>
            <a:r>
              <a:rPr sz="600" spc="10" dirty="0">
                <a:latin typeface="Microsoft Sans Serif"/>
                <a:cs typeface="Microsoft Sans Serif"/>
              </a:rPr>
              <a:t>aplicaciones </a:t>
            </a:r>
            <a:r>
              <a:rPr sz="600" spc="25" dirty="0">
                <a:latin typeface="Microsoft Sans Serif"/>
                <a:cs typeface="Microsoft Sans Serif"/>
              </a:rPr>
              <a:t>mínimas </a:t>
            </a:r>
            <a:r>
              <a:rPr sz="600" spc="20" dirty="0">
                <a:latin typeface="Microsoft Sans Serif"/>
                <a:cs typeface="Microsoft Sans Serif"/>
              </a:rPr>
              <a:t>de protección de respaldo </a:t>
            </a:r>
            <a:r>
              <a:rPr sz="600" spc="25" dirty="0">
                <a:latin typeface="Microsoft Sans Serif"/>
                <a:cs typeface="Microsoft Sans Serif"/>
              </a:rPr>
              <a:t>contra </a:t>
            </a:r>
            <a:r>
              <a:rPr sz="600" spc="30" dirty="0">
                <a:latin typeface="Microsoft Sans Serif"/>
                <a:cs typeface="Microsoft Sans Serif"/>
              </a:rPr>
              <a:t> </a:t>
            </a:r>
            <a:r>
              <a:rPr sz="600" spc="20" dirty="0">
                <a:latin typeface="Microsoft Sans Serif"/>
                <a:cs typeface="Microsoft Sans Serif"/>
              </a:rPr>
              <a:t>sobrecorriente</a:t>
            </a:r>
            <a:r>
              <a:rPr sz="600" spc="-10" dirty="0">
                <a:latin typeface="Microsoft Sans Serif"/>
                <a:cs typeface="Microsoft Sans Serif"/>
              </a:rPr>
              <a:t> </a:t>
            </a:r>
            <a:r>
              <a:rPr sz="600" spc="15" dirty="0">
                <a:latin typeface="Microsoft Sans Serif"/>
                <a:cs typeface="Microsoft Sans Serif"/>
              </a:rPr>
              <a:t>[2].</a:t>
            </a:r>
            <a:endParaRPr sz="600">
              <a:latin typeface="Microsoft Sans Serif"/>
              <a:cs typeface="Microsoft Sans Serif"/>
            </a:endParaRPr>
          </a:p>
          <a:p>
            <a:pPr marL="12700" marR="167640" indent="154940">
              <a:lnSpc>
                <a:spcPct val="154100"/>
              </a:lnSpc>
              <a:spcBef>
                <a:spcPts val="10"/>
              </a:spcBef>
            </a:pPr>
            <a:r>
              <a:rPr sz="650" spc="-10" dirty="0">
                <a:latin typeface="Microsoft Sans Serif"/>
                <a:cs typeface="Microsoft Sans Serif"/>
              </a:rPr>
              <a:t>La </a:t>
            </a:r>
            <a:r>
              <a:rPr sz="650" spc="25" dirty="0">
                <a:latin typeface="Microsoft Sans Serif"/>
                <a:cs typeface="Microsoft Sans Serif"/>
              </a:rPr>
              <a:t>configuración </a:t>
            </a:r>
            <a:r>
              <a:rPr sz="650" spc="20" dirty="0">
                <a:latin typeface="Microsoft Sans Serif"/>
                <a:cs typeface="Microsoft Sans Serif"/>
              </a:rPr>
              <a:t>de </a:t>
            </a:r>
            <a:r>
              <a:rPr sz="650" spc="15" dirty="0">
                <a:latin typeface="Microsoft Sans Serif"/>
                <a:cs typeface="Microsoft Sans Serif"/>
              </a:rPr>
              <a:t>activación </a:t>
            </a:r>
            <a:r>
              <a:rPr sz="650" spc="20" dirty="0">
                <a:latin typeface="Microsoft Sans Serif"/>
                <a:cs typeface="Microsoft Sans Serif"/>
              </a:rPr>
              <a:t>de </a:t>
            </a:r>
            <a:r>
              <a:rPr sz="650" spc="40" dirty="0">
                <a:latin typeface="Microsoft Sans Serif"/>
                <a:cs typeface="Microsoft Sans Serif"/>
              </a:rPr>
              <a:t>un </a:t>
            </a:r>
            <a:r>
              <a:rPr sz="650" spc="20" dirty="0">
                <a:latin typeface="Microsoft Sans Serif"/>
                <a:cs typeface="Microsoft Sans Serif"/>
              </a:rPr>
              <a:t>relé de </a:t>
            </a:r>
            <a:r>
              <a:rPr sz="650" spc="25" dirty="0">
                <a:latin typeface="Microsoft Sans Serif"/>
                <a:cs typeface="Microsoft Sans Serif"/>
              </a:rPr>
              <a:t>sobrecorriente </a:t>
            </a:r>
            <a:r>
              <a:rPr sz="650" spc="30" dirty="0">
                <a:latin typeface="Microsoft Sans Serif"/>
                <a:cs typeface="Microsoft Sans Serif"/>
              </a:rPr>
              <a:t>normalmente </a:t>
            </a:r>
            <a:r>
              <a:rPr sz="650" spc="-160" dirty="0">
                <a:latin typeface="Microsoft Sans Serif"/>
                <a:cs typeface="Microsoft Sans Serif"/>
              </a:rPr>
              <a:t> </a:t>
            </a:r>
            <a:r>
              <a:rPr sz="650" spc="10" dirty="0">
                <a:latin typeface="Microsoft Sans Serif"/>
                <a:cs typeface="Microsoft Sans Serif"/>
              </a:rPr>
              <a:t>sería</a:t>
            </a:r>
            <a:r>
              <a:rPr sz="650" dirty="0">
                <a:latin typeface="Microsoft Sans Serif"/>
                <a:cs typeface="Microsoft Sans Serif"/>
              </a:rPr>
              <a:t> </a:t>
            </a:r>
            <a:r>
              <a:rPr sz="650" spc="20" dirty="0">
                <a:latin typeface="Microsoft Sans Serif"/>
                <a:cs typeface="Microsoft Sans Serif"/>
              </a:rPr>
              <a:t>de</a:t>
            </a:r>
            <a:r>
              <a:rPr sz="650" spc="5" dirty="0">
                <a:latin typeface="Microsoft Sans Serif"/>
                <a:cs typeface="Microsoft Sans Serif"/>
              </a:rPr>
              <a:t> </a:t>
            </a:r>
            <a:r>
              <a:rPr sz="650" dirty="0">
                <a:latin typeface="Microsoft Sans Serif"/>
                <a:cs typeface="Microsoft Sans Serif"/>
              </a:rPr>
              <a:t>1,5 a</a:t>
            </a:r>
            <a:r>
              <a:rPr sz="650" spc="5" dirty="0">
                <a:latin typeface="Microsoft Sans Serif"/>
                <a:cs typeface="Microsoft Sans Serif"/>
              </a:rPr>
              <a:t> </a:t>
            </a:r>
            <a:r>
              <a:rPr sz="650" dirty="0">
                <a:latin typeface="Microsoft Sans Serif"/>
                <a:cs typeface="Microsoft Sans Serif"/>
              </a:rPr>
              <a:t>2,0</a:t>
            </a:r>
            <a:r>
              <a:rPr sz="650" spc="5" dirty="0">
                <a:latin typeface="Microsoft Sans Serif"/>
                <a:cs typeface="Microsoft Sans Serif"/>
              </a:rPr>
              <a:t> </a:t>
            </a:r>
            <a:r>
              <a:rPr sz="650" spc="-5" dirty="0">
                <a:latin typeface="Microsoft Sans Serif"/>
                <a:cs typeface="Microsoft Sans Serif"/>
              </a:rPr>
              <a:t>veces</a:t>
            </a:r>
            <a:r>
              <a:rPr sz="650" dirty="0">
                <a:latin typeface="Microsoft Sans Serif"/>
                <a:cs typeface="Microsoft Sans Serif"/>
              </a:rPr>
              <a:t> </a:t>
            </a:r>
            <a:r>
              <a:rPr sz="650" spc="10" dirty="0">
                <a:latin typeface="Microsoft Sans Serif"/>
                <a:cs typeface="Microsoft Sans Serif"/>
              </a:rPr>
              <a:t>la</a:t>
            </a:r>
            <a:r>
              <a:rPr sz="650" spc="5" dirty="0">
                <a:latin typeface="Microsoft Sans Serif"/>
                <a:cs typeface="Microsoft Sans Serif"/>
              </a:rPr>
              <a:t> </a:t>
            </a:r>
            <a:r>
              <a:rPr sz="650" spc="25" dirty="0">
                <a:latin typeface="Microsoft Sans Serif"/>
                <a:cs typeface="Microsoft Sans Serif"/>
              </a:rPr>
              <a:t>corriente</a:t>
            </a:r>
            <a:r>
              <a:rPr sz="650" dirty="0">
                <a:latin typeface="Microsoft Sans Serif"/>
                <a:cs typeface="Microsoft Sans Serif"/>
              </a:rPr>
              <a:t> </a:t>
            </a:r>
            <a:r>
              <a:rPr sz="650" spc="30" dirty="0">
                <a:latin typeface="Microsoft Sans Serif"/>
                <a:cs typeface="Microsoft Sans Serif"/>
              </a:rPr>
              <a:t>nominal</a:t>
            </a:r>
            <a:r>
              <a:rPr sz="650" spc="5" dirty="0">
                <a:latin typeface="Microsoft Sans Serif"/>
                <a:cs typeface="Microsoft Sans Serif"/>
              </a:rPr>
              <a:t> </a:t>
            </a:r>
            <a:r>
              <a:rPr sz="650" spc="25" dirty="0">
                <a:latin typeface="Microsoft Sans Serif"/>
                <a:cs typeface="Microsoft Sans Serif"/>
              </a:rPr>
              <a:t>máxima</a:t>
            </a:r>
            <a:r>
              <a:rPr sz="650" spc="5" dirty="0">
                <a:latin typeface="Microsoft Sans Serif"/>
                <a:cs typeface="Microsoft Sans Serif"/>
              </a:rPr>
              <a:t> </a:t>
            </a:r>
            <a:r>
              <a:rPr sz="650" spc="20" dirty="0">
                <a:latin typeface="Microsoft Sans Serif"/>
                <a:cs typeface="Microsoft Sans Serif"/>
              </a:rPr>
              <a:t>del</a:t>
            </a:r>
            <a:r>
              <a:rPr sz="650" dirty="0">
                <a:latin typeface="Microsoft Sans Serif"/>
                <a:cs typeface="Microsoft Sans Serif"/>
              </a:rPr>
              <a:t> </a:t>
            </a:r>
            <a:r>
              <a:rPr sz="650" spc="25" dirty="0">
                <a:latin typeface="Microsoft Sans Serif"/>
                <a:cs typeface="Microsoft Sans Serif"/>
              </a:rPr>
              <a:t>generador</a:t>
            </a:r>
            <a:r>
              <a:rPr sz="650" spc="5" dirty="0">
                <a:latin typeface="Microsoft Sans Serif"/>
                <a:cs typeface="Microsoft Sans Serif"/>
              </a:rPr>
              <a:t> </a:t>
            </a:r>
            <a:r>
              <a:rPr sz="650" spc="20" dirty="0">
                <a:latin typeface="Microsoft Sans Serif"/>
                <a:cs typeface="Microsoft Sans Serif"/>
              </a:rPr>
              <a:t>para</a:t>
            </a:r>
            <a:r>
              <a:rPr sz="650" dirty="0">
                <a:latin typeface="Microsoft Sans Serif"/>
                <a:cs typeface="Microsoft Sans Serif"/>
              </a:rPr>
              <a:t> </a:t>
            </a:r>
            <a:r>
              <a:rPr sz="650" spc="20" dirty="0">
                <a:latin typeface="Microsoft Sans Serif"/>
                <a:cs typeface="Microsoft Sans Serif"/>
              </a:rPr>
              <a:t>evitar </a:t>
            </a:r>
            <a:r>
              <a:rPr sz="650" spc="-155" dirty="0">
                <a:latin typeface="Microsoft Sans Serif"/>
                <a:cs typeface="Microsoft Sans Serif"/>
              </a:rPr>
              <a:t> </a:t>
            </a:r>
            <a:r>
              <a:rPr sz="650" spc="15" dirty="0">
                <a:latin typeface="Microsoft Sans Serif"/>
                <a:cs typeface="Microsoft Sans Serif"/>
              </a:rPr>
              <a:t>disparos</a:t>
            </a:r>
            <a:r>
              <a:rPr sz="650" dirty="0">
                <a:latin typeface="Microsoft Sans Serif"/>
                <a:cs typeface="Microsoft Sans Serif"/>
              </a:rPr>
              <a:t> </a:t>
            </a:r>
            <a:r>
              <a:rPr sz="650" spc="10" dirty="0">
                <a:latin typeface="Microsoft Sans Serif"/>
                <a:cs typeface="Microsoft Sans Serif"/>
              </a:rPr>
              <a:t>falsos</a:t>
            </a:r>
            <a:r>
              <a:rPr sz="650" spc="5" dirty="0">
                <a:latin typeface="Microsoft Sans Serif"/>
                <a:cs typeface="Microsoft Sans Serif"/>
              </a:rPr>
              <a:t> </a:t>
            </a:r>
            <a:r>
              <a:rPr sz="650" spc="30" dirty="0">
                <a:latin typeface="Microsoft Sans Serif"/>
                <a:cs typeface="Microsoft Sans Serif"/>
              </a:rPr>
              <a:t>durante</a:t>
            </a:r>
            <a:r>
              <a:rPr sz="650" spc="5" dirty="0">
                <a:latin typeface="Microsoft Sans Serif"/>
                <a:cs typeface="Microsoft Sans Serif"/>
              </a:rPr>
              <a:t> </a:t>
            </a:r>
            <a:r>
              <a:rPr sz="650" spc="15" dirty="0">
                <a:latin typeface="Microsoft Sans Serif"/>
                <a:cs typeface="Microsoft Sans Serif"/>
              </a:rPr>
              <a:t>algunas</a:t>
            </a:r>
            <a:r>
              <a:rPr sz="650" spc="5" dirty="0">
                <a:latin typeface="Microsoft Sans Serif"/>
                <a:cs typeface="Microsoft Sans Serif"/>
              </a:rPr>
              <a:t> </a:t>
            </a:r>
            <a:r>
              <a:rPr sz="650" spc="15" dirty="0">
                <a:latin typeface="Microsoft Sans Serif"/>
                <a:cs typeface="Microsoft Sans Serif"/>
              </a:rPr>
              <a:t>condiciones</a:t>
            </a:r>
            <a:r>
              <a:rPr sz="650" dirty="0">
                <a:latin typeface="Microsoft Sans Serif"/>
                <a:cs typeface="Microsoft Sans Serif"/>
              </a:rPr>
              <a:t> </a:t>
            </a:r>
            <a:r>
              <a:rPr sz="650" spc="20" dirty="0">
                <a:latin typeface="Microsoft Sans Serif"/>
                <a:cs typeface="Microsoft Sans Serif"/>
              </a:rPr>
              <a:t>de</a:t>
            </a:r>
            <a:r>
              <a:rPr sz="650" spc="5" dirty="0">
                <a:latin typeface="Microsoft Sans Serif"/>
                <a:cs typeface="Microsoft Sans Serif"/>
              </a:rPr>
              <a:t> </a:t>
            </a:r>
            <a:r>
              <a:rPr sz="650" spc="15" dirty="0">
                <a:latin typeface="Microsoft Sans Serif"/>
                <a:cs typeface="Microsoft Sans Serif"/>
              </a:rPr>
              <a:t>sobrecarga</a:t>
            </a:r>
            <a:r>
              <a:rPr sz="650" spc="5" dirty="0">
                <a:latin typeface="Microsoft Sans Serif"/>
                <a:cs typeface="Microsoft Sans Serif"/>
              </a:rPr>
              <a:t> </a:t>
            </a:r>
            <a:r>
              <a:rPr sz="650" spc="20" dirty="0">
                <a:latin typeface="Microsoft Sans Serif"/>
                <a:cs typeface="Microsoft Sans Serif"/>
              </a:rPr>
              <a:t>de</a:t>
            </a:r>
            <a:r>
              <a:rPr sz="650" spc="5" dirty="0">
                <a:latin typeface="Microsoft Sans Serif"/>
                <a:cs typeface="Microsoft Sans Serif"/>
              </a:rPr>
              <a:t> </a:t>
            </a:r>
            <a:r>
              <a:rPr sz="650" spc="15" dirty="0">
                <a:latin typeface="Microsoft Sans Serif"/>
                <a:cs typeface="Microsoft Sans Serif"/>
              </a:rPr>
              <a:t>emergencia.</a:t>
            </a:r>
            <a:endParaRPr sz="650">
              <a:latin typeface="Microsoft Sans Serif"/>
              <a:cs typeface="Microsoft Sans Serif"/>
            </a:endParaRPr>
          </a:p>
          <a:p>
            <a:pPr marL="12700" marR="51435">
              <a:lnSpc>
                <a:spcPct val="154100"/>
              </a:lnSpc>
            </a:pPr>
            <a:r>
              <a:rPr sz="650" spc="20" dirty="0">
                <a:latin typeface="Microsoft Sans Serif"/>
                <a:cs typeface="Microsoft Sans Serif"/>
              </a:rPr>
              <a:t>Debido </a:t>
            </a:r>
            <a:r>
              <a:rPr sz="650" dirty="0">
                <a:latin typeface="Microsoft Sans Serif"/>
                <a:cs typeface="Microsoft Sans Serif"/>
              </a:rPr>
              <a:t>a </a:t>
            </a:r>
            <a:r>
              <a:rPr sz="650" spc="25" dirty="0">
                <a:latin typeface="Microsoft Sans Serif"/>
                <a:cs typeface="Microsoft Sans Serif"/>
              </a:rPr>
              <a:t>que </a:t>
            </a:r>
            <a:r>
              <a:rPr sz="650" spc="10" dirty="0">
                <a:latin typeface="Microsoft Sans Serif"/>
                <a:cs typeface="Microsoft Sans Serif"/>
              </a:rPr>
              <a:t>la </a:t>
            </a:r>
            <a:r>
              <a:rPr sz="650" spc="25" dirty="0">
                <a:latin typeface="Microsoft Sans Serif"/>
                <a:cs typeface="Microsoft Sans Serif"/>
              </a:rPr>
              <a:t>corriente </a:t>
            </a:r>
            <a:r>
              <a:rPr sz="650" spc="20" dirty="0">
                <a:latin typeface="Microsoft Sans Serif"/>
                <a:cs typeface="Microsoft Sans Serif"/>
              </a:rPr>
              <a:t>de </a:t>
            </a:r>
            <a:r>
              <a:rPr sz="650" spc="15" dirty="0">
                <a:latin typeface="Microsoft Sans Serif"/>
                <a:cs typeface="Microsoft Sans Serif"/>
              </a:rPr>
              <a:t>falla </a:t>
            </a:r>
            <a:r>
              <a:rPr sz="650" spc="20" dirty="0">
                <a:latin typeface="Microsoft Sans Serif"/>
                <a:cs typeface="Microsoft Sans Serif"/>
              </a:rPr>
              <a:t>del </a:t>
            </a:r>
            <a:r>
              <a:rPr sz="650" spc="25" dirty="0">
                <a:latin typeface="Microsoft Sans Serif"/>
                <a:cs typeface="Microsoft Sans Serif"/>
              </a:rPr>
              <a:t>generador </a:t>
            </a:r>
            <a:r>
              <a:rPr sz="650" spc="5" dirty="0">
                <a:latin typeface="Microsoft Sans Serif"/>
                <a:cs typeface="Microsoft Sans Serif"/>
              </a:rPr>
              <a:t>decae </a:t>
            </a:r>
            <a:r>
              <a:rPr sz="650" spc="15" dirty="0">
                <a:latin typeface="Microsoft Sans Serif"/>
                <a:cs typeface="Microsoft Sans Serif"/>
              </a:rPr>
              <a:t>hasta </a:t>
            </a:r>
            <a:r>
              <a:rPr sz="650" spc="10" dirty="0">
                <a:latin typeface="Microsoft Sans Serif"/>
                <a:cs typeface="Microsoft Sans Serif"/>
              </a:rPr>
              <a:t>alcanzar </a:t>
            </a:r>
            <a:r>
              <a:rPr sz="650" spc="25" dirty="0">
                <a:latin typeface="Microsoft Sans Serif"/>
                <a:cs typeface="Microsoft Sans Serif"/>
              </a:rPr>
              <a:t>una </a:t>
            </a:r>
            <a:r>
              <a:rPr sz="650" spc="30" dirty="0">
                <a:latin typeface="Microsoft Sans Serif"/>
                <a:cs typeface="Microsoft Sans Serif"/>
              </a:rPr>
              <a:t> </a:t>
            </a:r>
            <a:r>
              <a:rPr sz="650" spc="25" dirty="0">
                <a:latin typeface="Microsoft Sans Serif"/>
                <a:cs typeface="Microsoft Sans Serif"/>
              </a:rPr>
              <a:t>corriente </a:t>
            </a:r>
            <a:r>
              <a:rPr sz="650" spc="20" dirty="0">
                <a:latin typeface="Microsoft Sans Serif"/>
                <a:cs typeface="Microsoft Sans Serif"/>
              </a:rPr>
              <a:t>de </a:t>
            </a:r>
            <a:r>
              <a:rPr sz="650" spc="15" dirty="0">
                <a:latin typeface="Microsoft Sans Serif"/>
                <a:cs typeface="Microsoft Sans Serif"/>
              </a:rPr>
              <a:t>carga </a:t>
            </a:r>
            <a:r>
              <a:rPr sz="650" spc="25" dirty="0">
                <a:latin typeface="Microsoft Sans Serif"/>
                <a:cs typeface="Microsoft Sans Serif"/>
              </a:rPr>
              <a:t>completa </a:t>
            </a:r>
            <a:r>
              <a:rPr sz="650" spc="10" dirty="0">
                <a:latin typeface="Microsoft Sans Serif"/>
                <a:cs typeface="Microsoft Sans Serif"/>
              </a:rPr>
              <a:t>cercana </a:t>
            </a:r>
            <a:r>
              <a:rPr sz="650" dirty="0">
                <a:latin typeface="Microsoft Sans Serif"/>
                <a:cs typeface="Microsoft Sans Serif"/>
              </a:rPr>
              <a:t>a </a:t>
            </a:r>
            <a:r>
              <a:rPr sz="650" spc="10" dirty="0">
                <a:latin typeface="Microsoft Sans Serif"/>
                <a:cs typeface="Microsoft Sans Serif"/>
              </a:rPr>
              <a:t>la </a:t>
            </a:r>
            <a:r>
              <a:rPr sz="650" spc="25" dirty="0">
                <a:latin typeface="Microsoft Sans Serif"/>
                <a:cs typeface="Microsoft Sans Serif"/>
              </a:rPr>
              <a:t>nominal, </a:t>
            </a:r>
            <a:r>
              <a:rPr sz="650" spc="20" dirty="0">
                <a:latin typeface="Microsoft Sans Serif"/>
                <a:cs typeface="Microsoft Sans Serif"/>
              </a:rPr>
              <a:t>según </a:t>
            </a:r>
            <a:r>
              <a:rPr sz="650" spc="25" dirty="0">
                <a:latin typeface="Microsoft Sans Serif"/>
                <a:cs typeface="Microsoft Sans Serif"/>
              </a:rPr>
              <a:t>lo </a:t>
            </a:r>
            <a:r>
              <a:rPr sz="650" spc="30" dirty="0">
                <a:latin typeface="Microsoft Sans Serif"/>
                <a:cs typeface="Microsoft Sans Serif"/>
              </a:rPr>
              <a:t>determinado </a:t>
            </a:r>
            <a:r>
              <a:rPr sz="650" spc="40" dirty="0">
                <a:latin typeface="Microsoft Sans Serif"/>
                <a:cs typeface="Microsoft Sans Serif"/>
              </a:rPr>
              <a:t>por </a:t>
            </a:r>
            <a:r>
              <a:rPr sz="650" spc="10" dirty="0">
                <a:latin typeface="Microsoft Sans Serif"/>
                <a:cs typeface="Microsoft Sans Serif"/>
              </a:rPr>
              <a:t>la </a:t>
            </a:r>
            <a:r>
              <a:rPr sz="650" spc="15" dirty="0">
                <a:latin typeface="Microsoft Sans Serif"/>
                <a:cs typeface="Microsoft Sans Serif"/>
              </a:rPr>
              <a:t> reactancia </a:t>
            </a:r>
            <a:r>
              <a:rPr sz="650" spc="20" dirty="0">
                <a:latin typeface="Microsoft Sans Serif"/>
                <a:cs typeface="Microsoft Sans Serif"/>
              </a:rPr>
              <a:t>síncrona </a:t>
            </a:r>
            <a:r>
              <a:rPr sz="650" spc="5" dirty="0">
                <a:latin typeface="Microsoft Sans Serif"/>
                <a:cs typeface="Microsoft Sans Serif"/>
              </a:rPr>
              <a:t>y </a:t>
            </a:r>
            <a:r>
              <a:rPr sz="650" spc="10" dirty="0">
                <a:latin typeface="Microsoft Sans Serif"/>
                <a:cs typeface="Microsoft Sans Serif"/>
              </a:rPr>
              <a:t>la </a:t>
            </a:r>
            <a:r>
              <a:rPr sz="650" spc="20" dirty="0">
                <a:latin typeface="Microsoft Sans Serif"/>
                <a:cs typeface="Microsoft Sans Serif"/>
              </a:rPr>
              <a:t>constante de </a:t>
            </a:r>
            <a:r>
              <a:rPr sz="650" spc="35" dirty="0">
                <a:latin typeface="Microsoft Sans Serif"/>
                <a:cs typeface="Microsoft Sans Serif"/>
              </a:rPr>
              <a:t>tiempo </a:t>
            </a:r>
            <a:r>
              <a:rPr sz="650" spc="20" dirty="0">
                <a:latin typeface="Microsoft Sans Serif"/>
                <a:cs typeface="Microsoft Sans Serif"/>
              </a:rPr>
              <a:t>del </a:t>
            </a:r>
            <a:r>
              <a:rPr sz="650" spc="25" dirty="0">
                <a:latin typeface="Microsoft Sans Serif"/>
                <a:cs typeface="Microsoft Sans Serif"/>
              </a:rPr>
              <a:t>generador, </a:t>
            </a:r>
            <a:r>
              <a:rPr sz="650" spc="10" dirty="0">
                <a:latin typeface="Microsoft Sans Serif"/>
                <a:cs typeface="Microsoft Sans Serif"/>
              </a:rPr>
              <a:t>la </a:t>
            </a:r>
            <a:r>
              <a:rPr sz="650" spc="25" dirty="0">
                <a:latin typeface="Microsoft Sans Serif"/>
                <a:cs typeface="Microsoft Sans Serif"/>
              </a:rPr>
              <a:t>configuración </a:t>
            </a:r>
            <a:r>
              <a:rPr sz="650" spc="20" dirty="0">
                <a:latin typeface="Microsoft Sans Serif"/>
                <a:cs typeface="Microsoft Sans Serif"/>
              </a:rPr>
              <a:t>del </a:t>
            </a:r>
            <a:r>
              <a:rPr sz="650" spc="-160" dirty="0">
                <a:latin typeface="Microsoft Sans Serif"/>
                <a:cs typeface="Microsoft Sans Serif"/>
              </a:rPr>
              <a:t> </a:t>
            </a:r>
            <a:r>
              <a:rPr sz="650" spc="20" dirty="0">
                <a:latin typeface="Microsoft Sans Serif"/>
                <a:cs typeface="Microsoft Sans Serif"/>
              </a:rPr>
              <a:t>relé </a:t>
            </a:r>
            <a:r>
              <a:rPr sz="650" spc="10" dirty="0">
                <a:latin typeface="Microsoft Sans Serif"/>
                <a:cs typeface="Microsoft Sans Serif"/>
              </a:rPr>
              <a:t>será </a:t>
            </a:r>
            <a:r>
              <a:rPr sz="650" spc="20" dirty="0">
                <a:latin typeface="Microsoft Sans Serif"/>
                <a:cs typeface="Microsoft Sans Serif"/>
              </a:rPr>
              <a:t>demasiado alta para detectar </a:t>
            </a:r>
            <a:r>
              <a:rPr sz="650" spc="10" dirty="0">
                <a:latin typeface="Microsoft Sans Serif"/>
                <a:cs typeface="Microsoft Sans Serif"/>
              </a:rPr>
              <a:t>fallas </a:t>
            </a:r>
            <a:r>
              <a:rPr sz="650" spc="20" dirty="0">
                <a:latin typeface="Microsoft Sans Serif"/>
                <a:cs typeface="Microsoft Sans Serif"/>
              </a:rPr>
              <a:t>de larga duración. </a:t>
            </a:r>
            <a:r>
              <a:rPr sz="650" dirty="0">
                <a:latin typeface="Microsoft Sans Serif"/>
                <a:cs typeface="Microsoft Sans Serif"/>
              </a:rPr>
              <a:t>Sólo </a:t>
            </a:r>
            <a:r>
              <a:rPr sz="650" spc="20" dirty="0">
                <a:latin typeface="Microsoft Sans Serif"/>
                <a:cs typeface="Microsoft Sans Serif"/>
              </a:rPr>
              <a:t>en </a:t>
            </a:r>
            <a:r>
              <a:rPr sz="650" spc="25" dirty="0">
                <a:latin typeface="Microsoft Sans Serif"/>
                <a:cs typeface="Microsoft Sans Serif"/>
              </a:rPr>
              <a:t>una </a:t>
            </a:r>
            <a:r>
              <a:rPr sz="650" spc="30" dirty="0">
                <a:latin typeface="Microsoft Sans Serif"/>
                <a:cs typeface="Microsoft Sans Serif"/>
              </a:rPr>
              <a:t> </a:t>
            </a:r>
            <a:r>
              <a:rPr sz="650" spc="20" dirty="0">
                <a:latin typeface="Microsoft Sans Serif"/>
                <a:cs typeface="Microsoft Sans Serif"/>
              </a:rPr>
              <a:t>pequeña</a:t>
            </a:r>
            <a:r>
              <a:rPr sz="650" dirty="0">
                <a:latin typeface="Microsoft Sans Serif"/>
                <a:cs typeface="Microsoft Sans Serif"/>
              </a:rPr>
              <a:t> </a:t>
            </a:r>
            <a:r>
              <a:rPr sz="650" spc="20" dirty="0">
                <a:latin typeface="Microsoft Sans Serif"/>
                <a:cs typeface="Microsoft Sans Serif"/>
              </a:rPr>
              <a:t>cantidad</a:t>
            </a:r>
            <a:r>
              <a:rPr sz="650" spc="5" dirty="0">
                <a:latin typeface="Microsoft Sans Serif"/>
                <a:cs typeface="Microsoft Sans Serif"/>
              </a:rPr>
              <a:t> </a:t>
            </a:r>
            <a:r>
              <a:rPr sz="650" spc="20" dirty="0">
                <a:latin typeface="Microsoft Sans Serif"/>
                <a:cs typeface="Microsoft Sans Serif"/>
              </a:rPr>
              <a:t>de</a:t>
            </a:r>
            <a:r>
              <a:rPr sz="650" dirty="0">
                <a:latin typeface="Microsoft Sans Serif"/>
                <a:cs typeface="Microsoft Sans Serif"/>
              </a:rPr>
              <a:t> </a:t>
            </a:r>
            <a:r>
              <a:rPr sz="650" spc="10" dirty="0">
                <a:latin typeface="Microsoft Sans Serif"/>
                <a:cs typeface="Microsoft Sans Serif"/>
              </a:rPr>
              <a:t>aplicaciones</a:t>
            </a:r>
            <a:r>
              <a:rPr sz="650" spc="5" dirty="0">
                <a:latin typeface="Microsoft Sans Serif"/>
                <a:cs typeface="Microsoft Sans Serif"/>
              </a:rPr>
              <a:t> </a:t>
            </a:r>
            <a:r>
              <a:rPr sz="650" spc="10" dirty="0">
                <a:latin typeface="Microsoft Sans Serif"/>
                <a:cs typeface="Microsoft Sans Serif"/>
              </a:rPr>
              <a:t>los</a:t>
            </a:r>
            <a:r>
              <a:rPr sz="650" spc="5" dirty="0">
                <a:latin typeface="Microsoft Sans Serif"/>
                <a:cs typeface="Microsoft Sans Serif"/>
              </a:rPr>
              <a:t> </a:t>
            </a:r>
            <a:r>
              <a:rPr sz="650" spc="20" dirty="0">
                <a:latin typeface="Microsoft Sans Serif"/>
                <a:cs typeface="Microsoft Sans Serif"/>
              </a:rPr>
              <a:t>requisitos</a:t>
            </a:r>
            <a:r>
              <a:rPr sz="650" dirty="0">
                <a:latin typeface="Microsoft Sans Serif"/>
                <a:cs typeface="Microsoft Sans Serif"/>
              </a:rPr>
              <a:t> </a:t>
            </a:r>
            <a:r>
              <a:rPr sz="650" spc="20" dirty="0">
                <a:latin typeface="Microsoft Sans Serif"/>
                <a:cs typeface="Microsoft Sans Serif"/>
              </a:rPr>
              <a:t>de</a:t>
            </a:r>
            <a:r>
              <a:rPr sz="650" spc="5" dirty="0">
                <a:latin typeface="Microsoft Sans Serif"/>
                <a:cs typeface="Microsoft Sans Serif"/>
              </a:rPr>
              <a:t> </a:t>
            </a:r>
            <a:r>
              <a:rPr sz="650" spc="20" dirty="0">
                <a:latin typeface="Microsoft Sans Serif"/>
                <a:cs typeface="Microsoft Sans Serif"/>
              </a:rPr>
              <a:t>coordinación</a:t>
            </a:r>
            <a:r>
              <a:rPr sz="650" spc="5" dirty="0">
                <a:latin typeface="Microsoft Sans Serif"/>
                <a:cs typeface="Microsoft Sans Serif"/>
              </a:rPr>
              <a:t> </a:t>
            </a:r>
            <a:r>
              <a:rPr sz="650" spc="20" dirty="0">
                <a:latin typeface="Microsoft Sans Serif"/>
                <a:cs typeface="Microsoft Sans Serif"/>
              </a:rPr>
              <a:t>del</a:t>
            </a:r>
            <a:r>
              <a:rPr sz="650" dirty="0">
                <a:latin typeface="Microsoft Sans Serif"/>
                <a:cs typeface="Microsoft Sans Serif"/>
              </a:rPr>
              <a:t> </a:t>
            </a:r>
            <a:r>
              <a:rPr sz="650" spc="15" dirty="0">
                <a:latin typeface="Microsoft Sans Serif"/>
                <a:cs typeface="Microsoft Sans Serif"/>
              </a:rPr>
              <a:t>sistema</a:t>
            </a:r>
            <a:r>
              <a:rPr sz="650" spc="5" dirty="0">
                <a:latin typeface="Microsoft Sans Serif"/>
                <a:cs typeface="Microsoft Sans Serif"/>
              </a:rPr>
              <a:t> y </a:t>
            </a:r>
            <a:r>
              <a:rPr sz="650" dirty="0">
                <a:latin typeface="Microsoft Sans Serif"/>
                <a:cs typeface="Microsoft Sans Serif"/>
              </a:rPr>
              <a:t>las </a:t>
            </a:r>
            <a:r>
              <a:rPr sz="650" spc="-160" dirty="0">
                <a:latin typeface="Microsoft Sans Serif"/>
                <a:cs typeface="Microsoft Sans Serif"/>
              </a:rPr>
              <a:t> </a:t>
            </a:r>
            <a:r>
              <a:rPr sz="650" spc="15" dirty="0">
                <a:latin typeface="Microsoft Sans Serif"/>
                <a:cs typeface="Microsoft Sans Serif"/>
              </a:rPr>
              <a:t>constantes</a:t>
            </a:r>
            <a:r>
              <a:rPr sz="650" spc="-5" dirty="0">
                <a:latin typeface="Microsoft Sans Serif"/>
                <a:cs typeface="Microsoft Sans Serif"/>
              </a:rPr>
              <a:t> </a:t>
            </a:r>
            <a:r>
              <a:rPr sz="650" spc="20" dirty="0">
                <a:latin typeface="Microsoft Sans Serif"/>
                <a:cs typeface="Microsoft Sans Serif"/>
              </a:rPr>
              <a:t>de</a:t>
            </a:r>
            <a:r>
              <a:rPr sz="650" dirty="0">
                <a:latin typeface="Microsoft Sans Serif"/>
                <a:cs typeface="Microsoft Sans Serif"/>
              </a:rPr>
              <a:t> </a:t>
            </a:r>
            <a:r>
              <a:rPr sz="650" spc="35" dirty="0">
                <a:latin typeface="Microsoft Sans Serif"/>
                <a:cs typeface="Microsoft Sans Serif"/>
              </a:rPr>
              <a:t>tiempo</a:t>
            </a:r>
            <a:r>
              <a:rPr sz="650" spc="-5" dirty="0">
                <a:latin typeface="Microsoft Sans Serif"/>
                <a:cs typeface="Microsoft Sans Serif"/>
              </a:rPr>
              <a:t> </a:t>
            </a:r>
            <a:r>
              <a:rPr sz="650" spc="20" dirty="0">
                <a:latin typeface="Microsoft Sans Serif"/>
                <a:cs typeface="Microsoft Sans Serif"/>
              </a:rPr>
              <a:t>del</a:t>
            </a:r>
            <a:r>
              <a:rPr sz="650" dirty="0">
                <a:latin typeface="Microsoft Sans Serif"/>
                <a:cs typeface="Microsoft Sans Serif"/>
              </a:rPr>
              <a:t> </a:t>
            </a:r>
            <a:r>
              <a:rPr sz="650" spc="25" dirty="0">
                <a:latin typeface="Microsoft Sans Serif"/>
                <a:cs typeface="Microsoft Sans Serif"/>
              </a:rPr>
              <a:t>generador</a:t>
            </a:r>
            <a:r>
              <a:rPr sz="650" dirty="0">
                <a:latin typeface="Microsoft Sans Serif"/>
                <a:cs typeface="Microsoft Sans Serif"/>
              </a:rPr>
              <a:t> </a:t>
            </a:r>
            <a:r>
              <a:rPr sz="650" spc="35" dirty="0">
                <a:latin typeface="Microsoft Sans Serif"/>
                <a:cs typeface="Microsoft Sans Serif"/>
              </a:rPr>
              <a:t>permitirán</a:t>
            </a:r>
            <a:r>
              <a:rPr sz="650" spc="-5" dirty="0">
                <a:latin typeface="Microsoft Sans Serif"/>
                <a:cs typeface="Microsoft Sans Serif"/>
              </a:rPr>
              <a:t> </a:t>
            </a:r>
            <a:r>
              <a:rPr sz="650" spc="25" dirty="0">
                <a:latin typeface="Microsoft Sans Serif"/>
                <a:cs typeface="Microsoft Sans Serif"/>
              </a:rPr>
              <a:t>una</a:t>
            </a:r>
            <a:r>
              <a:rPr sz="650" dirty="0">
                <a:latin typeface="Microsoft Sans Serif"/>
                <a:cs typeface="Microsoft Sans Serif"/>
              </a:rPr>
              <a:t> </a:t>
            </a:r>
            <a:r>
              <a:rPr sz="650" spc="25" dirty="0">
                <a:latin typeface="Microsoft Sans Serif"/>
                <a:cs typeface="Microsoft Sans Serif"/>
              </a:rPr>
              <a:t>configuración</a:t>
            </a:r>
            <a:r>
              <a:rPr sz="650" dirty="0">
                <a:latin typeface="Microsoft Sans Serif"/>
                <a:cs typeface="Microsoft Sans Serif"/>
              </a:rPr>
              <a:t> </a:t>
            </a:r>
            <a:r>
              <a:rPr sz="650" spc="20" dirty="0">
                <a:latin typeface="Microsoft Sans Serif"/>
                <a:cs typeface="Microsoft Sans Serif"/>
              </a:rPr>
              <a:t>confiable</a:t>
            </a:r>
            <a:r>
              <a:rPr sz="650" spc="-5" dirty="0">
                <a:latin typeface="Microsoft Sans Serif"/>
                <a:cs typeface="Microsoft Sans Serif"/>
              </a:rPr>
              <a:t> </a:t>
            </a:r>
            <a:r>
              <a:rPr sz="650" spc="20" dirty="0">
                <a:latin typeface="Microsoft Sans Serif"/>
                <a:cs typeface="Microsoft Sans Serif"/>
              </a:rPr>
              <a:t>para </a:t>
            </a:r>
            <a:r>
              <a:rPr sz="650" spc="-155" dirty="0">
                <a:latin typeface="Microsoft Sans Serif"/>
                <a:cs typeface="Microsoft Sans Serif"/>
              </a:rPr>
              <a:t> </a:t>
            </a:r>
            <a:r>
              <a:rPr sz="650" spc="40" dirty="0">
                <a:latin typeface="Microsoft Sans Serif"/>
                <a:cs typeface="Microsoft Sans Serif"/>
              </a:rPr>
              <a:t>un </a:t>
            </a:r>
            <a:r>
              <a:rPr sz="650" spc="20" dirty="0">
                <a:latin typeface="Microsoft Sans Serif"/>
                <a:cs typeface="Microsoft Sans Serif"/>
              </a:rPr>
              <a:t>respaldo de </a:t>
            </a:r>
            <a:r>
              <a:rPr sz="650" spc="25" dirty="0">
                <a:latin typeface="Microsoft Sans Serif"/>
                <a:cs typeface="Microsoft Sans Serif"/>
              </a:rPr>
              <a:t>sobrecorriente </a:t>
            </a:r>
            <a:r>
              <a:rPr sz="650" spc="15" dirty="0">
                <a:latin typeface="Microsoft Sans Serif"/>
                <a:cs typeface="Microsoft Sans Serif"/>
              </a:rPr>
              <a:t>simple. </a:t>
            </a:r>
            <a:r>
              <a:rPr sz="650" spc="10" dirty="0">
                <a:latin typeface="Microsoft Sans Serif"/>
                <a:cs typeface="Microsoft Sans Serif"/>
              </a:rPr>
              <a:t>Por </a:t>
            </a:r>
            <a:r>
              <a:rPr sz="650" dirty="0">
                <a:latin typeface="Microsoft Sans Serif"/>
                <a:cs typeface="Microsoft Sans Serif"/>
              </a:rPr>
              <a:t>las </a:t>
            </a:r>
            <a:r>
              <a:rPr sz="650" spc="10" dirty="0">
                <a:latin typeface="Microsoft Sans Serif"/>
                <a:cs typeface="Microsoft Sans Serif"/>
              </a:rPr>
              <a:t>razones citadas </a:t>
            </a:r>
            <a:r>
              <a:rPr sz="650" spc="30" dirty="0">
                <a:latin typeface="Microsoft Sans Serif"/>
                <a:cs typeface="Microsoft Sans Serif"/>
              </a:rPr>
              <a:t>anteriormente, </a:t>
            </a:r>
            <a:r>
              <a:rPr sz="650" spc="35" dirty="0">
                <a:latin typeface="Microsoft Sans Serif"/>
                <a:cs typeface="Microsoft Sans Serif"/>
              </a:rPr>
              <a:t>no </a:t>
            </a:r>
            <a:r>
              <a:rPr sz="650" spc="-160" dirty="0">
                <a:latin typeface="Microsoft Sans Serif"/>
                <a:cs typeface="Microsoft Sans Serif"/>
              </a:rPr>
              <a:t> </a:t>
            </a:r>
            <a:r>
              <a:rPr sz="650" spc="-5" dirty="0">
                <a:latin typeface="Microsoft Sans Serif"/>
                <a:cs typeface="Microsoft Sans Serif"/>
              </a:rPr>
              <a:t>se </a:t>
            </a:r>
            <a:r>
              <a:rPr sz="650" spc="20" dirty="0">
                <a:latin typeface="Microsoft Sans Serif"/>
                <a:cs typeface="Microsoft Sans Serif"/>
              </a:rPr>
              <a:t>recomienda </a:t>
            </a:r>
            <a:r>
              <a:rPr sz="650" spc="10" dirty="0">
                <a:latin typeface="Microsoft Sans Serif"/>
                <a:cs typeface="Microsoft Sans Serif"/>
              </a:rPr>
              <a:t>el </a:t>
            </a:r>
            <a:r>
              <a:rPr sz="650" spc="15" dirty="0">
                <a:latin typeface="Microsoft Sans Serif"/>
                <a:cs typeface="Microsoft Sans Serif"/>
              </a:rPr>
              <a:t>uso </a:t>
            </a:r>
            <a:r>
              <a:rPr sz="650" spc="20" dirty="0">
                <a:latin typeface="Microsoft Sans Serif"/>
                <a:cs typeface="Microsoft Sans Serif"/>
              </a:rPr>
              <a:t>de </a:t>
            </a:r>
            <a:r>
              <a:rPr sz="650" spc="25" dirty="0">
                <a:latin typeface="Microsoft Sans Serif"/>
                <a:cs typeface="Microsoft Sans Serif"/>
              </a:rPr>
              <a:t>una </a:t>
            </a:r>
            <a:r>
              <a:rPr sz="650" spc="20" dirty="0">
                <a:latin typeface="Microsoft Sans Serif"/>
                <a:cs typeface="Microsoft Sans Serif"/>
              </a:rPr>
              <a:t>protección de respaldo del </a:t>
            </a:r>
            <a:r>
              <a:rPr sz="650" spc="25" dirty="0">
                <a:latin typeface="Microsoft Sans Serif"/>
                <a:cs typeface="Microsoft Sans Serif"/>
              </a:rPr>
              <a:t>generador contra </a:t>
            </a:r>
            <a:r>
              <a:rPr sz="650" spc="30" dirty="0">
                <a:latin typeface="Microsoft Sans Serif"/>
                <a:cs typeface="Microsoft Sans Serif"/>
              </a:rPr>
              <a:t> </a:t>
            </a:r>
            <a:r>
              <a:rPr sz="650" spc="25" dirty="0">
                <a:latin typeface="Microsoft Sans Serif"/>
                <a:cs typeface="Microsoft Sans Serif"/>
              </a:rPr>
              <a:t>sobrecorriente</a:t>
            </a:r>
            <a:r>
              <a:rPr sz="650" spc="-10" dirty="0">
                <a:latin typeface="Microsoft Sans Serif"/>
                <a:cs typeface="Microsoft Sans Serif"/>
              </a:rPr>
              <a:t> </a:t>
            </a:r>
            <a:r>
              <a:rPr sz="650" spc="15" dirty="0">
                <a:latin typeface="Microsoft Sans Serif"/>
                <a:cs typeface="Microsoft Sans Serif"/>
              </a:rPr>
              <a:t>simple.</a:t>
            </a:r>
            <a:endParaRPr sz="650">
              <a:latin typeface="Microsoft Sans Serif"/>
              <a:cs typeface="Microsoft Sans Serif"/>
            </a:endParaRPr>
          </a:p>
          <a:p>
            <a:pPr marL="12700" marR="27305" indent="154940">
              <a:lnSpc>
                <a:spcPct val="125000"/>
              </a:lnSpc>
              <a:spcBef>
                <a:spcPts val="30"/>
              </a:spcBef>
            </a:pPr>
            <a:r>
              <a:rPr sz="800" spc="15" dirty="0">
                <a:latin typeface="Microsoft Sans Serif"/>
                <a:cs typeface="Microsoft Sans Serif"/>
              </a:rPr>
              <a:t>Por </a:t>
            </a:r>
            <a:r>
              <a:rPr sz="800" spc="30" dirty="0">
                <a:latin typeface="Microsoft Sans Serif"/>
                <a:cs typeface="Microsoft Sans Serif"/>
              </a:rPr>
              <a:t>lo </a:t>
            </a:r>
            <a:r>
              <a:rPr sz="800" spc="35" dirty="0">
                <a:latin typeface="Microsoft Sans Serif"/>
                <a:cs typeface="Microsoft Sans Serif"/>
              </a:rPr>
              <a:t>tanto, </a:t>
            </a:r>
            <a:r>
              <a:rPr sz="800" spc="25" dirty="0">
                <a:latin typeface="Microsoft Sans Serif"/>
                <a:cs typeface="Microsoft Sans Serif"/>
              </a:rPr>
              <a:t>cuando </a:t>
            </a:r>
            <a:r>
              <a:rPr sz="800" spc="-10" dirty="0">
                <a:latin typeface="Microsoft Sans Serif"/>
                <a:cs typeface="Microsoft Sans Serif"/>
              </a:rPr>
              <a:t>se </a:t>
            </a:r>
            <a:r>
              <a:rPr sz="800" spc="15" dirty="0">
                <a:latin typeface="Microsoft Sans Serif"/>
                <a:cs typeface="Microsoft Sans Serif"/>
              </a:rPr>
              <a:t>aplican relés </a:t>
            </a:r>
            <a:r>
              <a:rPr sz="800" spc="25" dirty="0">
                <a:latin typeface="Microsoft Sans Serif"/>
                <a:cs typeface="Microsoft Sans Serif"/>
              </a:rPr>
              <a:t>de respaldo de </a:t>
            </a:r>
            <a:r>
              <a:rPr sz="800" spc="30" dirty="0">
                <a:latin typeface="Microsoft Sans Serif"/>
                <a:cs typeface="Microsoft Sans Serif"/>
              </a:rPr>
              <a:t> sobrecorriente </a:t>
            </a:r>
            <a:r>
              <a:rPr sz="800" spc="25" dirty="0">
                <a:latin typeface="Microsoft Sans Serif"/>
                <a:cs typeface="Microsoft Sans Serif"/>
              </a:rPr>
              <a:t>de </a:t>
            </a:r>
            <a:r>
              <a:rPr sz="800" spc="5" dirty="0">
                <a:latin typeface="Microsoft Sans Serif"/>
                <a:cs typeface="Microsoft Sans Serif"/>
              </a:rPr>
              <a:t>fase, </a:t>
            </a:r>
            <a:r>
              <a:rPr sz="800" spc="20" dirty="0">
                <a:latin typeface="Microsoft Sans Serif"/>
                <a:cs typeface="Microsoft Sans Serif"/>
              </a:rPr>
              <a:t>están </a:t>
            </a:r>
            <a:r>
              <a:rPr sz="800" spc="30" dirty="0">
                <a:latin typeface="Microsoft Sans Serif"/>
                <a:cs typeface="Microsoft Sans Serif"/>
              </a:rPr>
              <a:t>controlados </a:t>
            </a:r>
            <a:r>
              <a:rPr sz="800" spc="35" dirty="0">
                <a:latin typeface="Microsoft Sans Serif"/>
                <a:cs typeface="Microsoft Sans Serif"/>
              </a:rPr>
              <a:t>o </a:t>
            </a:r>
            <a:r>
              <a:rPr sz="800" spc="30" dirty="0">
                <a:latin typeface="Microsoft Sans Serif"/>
                <a:cs typeface="Microsoft Sans Serif"/>
              </a:rPr>
              <a:t>restringidos </a:t>
            </a:r>
            <a:r>
              <a:rPr sz="800" spc="50" dirty="0">
                <a:latin typeface="Microsoft Sans Serif"/>
                <a:cs typeface="Microsoft Sans Serif"/>
              </a:rPr>
              <a:t>por </a:t>
            </a:r>
            <a:r>
              <a:rPr sz="800" spc="55" dirty="0">
                <a:latin typeface="Microsoft Sans Serif"/>
                <a:cs typeface="Microsoft Sans Serif"/>
              </a:rPr>
              <a:t> </a:t>
            </a:r>
            <a:r>
              <a:rPr sz="800" spc="20" dirty="0">
                <a:latin typeface="Microsoft Sans Serif"/>
                <a:cs typeface="Microsoft Sans Serif"/>
              </a:rPr>
              <a:t>voltaje.</a:t>
            </a:r>
            <a:r>
              <a:rPr sz="800" spc="-5" dirty="0">
                <a:latin typeface="Microsoft Sans Serif"/>
                <a:cs typeface="Microsoft Sans Serif"/>
              </a:rPr>
              <a:t> </a:t>
            </a:r>
            <a:r>
              <a:rPr sz="800" spc="-15" dirty="0">
                <a:latin typeface="Microsoft Sans Serif"/>
                <a:cs typeface="Microsoft Sans Serif"/>
              </a:rPr>
              <a:t>La</a:t>
            </a:r>
            <a:r>
              <a:rPr sz="800" spc="-5" dirty="0">
                <a:latin typeface="Microsoft Sans Serif"/>
                <a:cs typeface="Microsoft Sans Serif"/>
              </a:rPr>
              <a:t> </a:t>
            </a:r>
            <a:r>
              <a:rPr sz="800" spc="25" dirty="0">
                <a:latin typeface="Microsoft Sans Serif"/>
                <a:cs typeface="Microsoft Sans Serif"/>
              </a:rPr>
              <a:t>supervisión</a:t>
            </a:r>
            <a:r>
              <a:rPr sz="800" spc="-5" dirty="0">
                <a:latin typeface="Microsoft Sans Serif"/>
                <a:cs typeface="Microsoft Sans Serif"/>
              </a:rPr>
              <a:t> </a:t>
            </a:r>
            <a:r>
              <a:rPr sz="800" spc="25" dirty="0">
                <a:latin typeface="Microsoft Sans Serif"/>
                <a:cs typeface="Microsoft Sans Serif"/>
              </a:rPr>
              <a:t>de</a:t>
            </a:r>
            <a:r>
              <a:rPr sz="800" spc="-5" dirty="0">
                <a:latin typeface="Microsoft Sans Serif"/>
                <a:cs typeface="Microsoft Sans Serif"/>
              </a:rPr>
              <a:t> </a:t>
            </a:r>
            <a:r>
              <a:rPr sz="800" spc="20" dirty="0">
                <a:latin typeface="Microsoft Sans Serif"/>
                <a:cs typeface="Microsoft Sans Serif"/>
              </a:rPr>
              <a:t>voltaje</a:t>
            </a:r>
            <a:r>
              <a:rPr sz="800" spc="-5" dirty="0">
                <a:latin typeface="Microsoft Sans Serif"/>
                <a:cs typeface="Microsoft Sans Serif"/>
              </a:rPr>
              <a:t> </a:t>
            </a:r>
            <a:r>
              <a:rPr sz="800" spc="40" dirty="0">
                <a:latin typeface="Microsoft Sans Serif"/>
                <a:cs typeface="Microsoft Sans Serif"/>
              </a:rPr>
              <a:t>permite</a:t>
            </a:r>
            <a:r>
              <a:rPr sz="800" spc="-5" dirty="0">
                <a:latin typeface="Microsoft Sans Serif"/>
                <a:cs typeface="Microsoft Sans Serif"/>
              </a:rPr>
              <a:t> </a:t>
            </a:r>
            <a:r>
              <a:rPr sz="800" spc="30" dirty="0">
                <a:latin typeface="Microsoft Sans Serif"/>
                <a:cs typeface="Microsoft Sans Serif"/>
              </a:rPr>
              <a:t>que</a:t>
            </a:r>
            <a:r>
              <a:rPr sz="800" spc="-5" dirty="0">
                <a:latin typeface="Microsoft Sans Serif"/>
                <a:cs typeface="Microsoft Sans Serif"/>
              </a:rPr>
              <a:t> </a:t>
            </a:r>
            <a:r>
              <a:rPr sz="800" spc="30" dirty="0">
                <a:latin typeface="Microsoft Sans Serif"/>
                <a:cs typeface="Microsoft Sans Serif"/>
              </a:rPr>
              <a:t>ambos</a:t>
            </a:r>
            <a:r>
              <a:rPr sz="800" spc="-5" dirty="0">
                <a:latin typeface="Microsoft Sans Serif"/>
                <a:cs typeface="Microsoft Sans Serif"/>
              </a:rPr>
              <a:t> </a:t>
            </a:r>
            <a:r>
              <a:rPr sz="800" spc="30" dirty="0">
                <a:latin typeface="Microsoft Sans Serif"/>
                <a:cs typeface="Microsoft Sans Serif"/>
              </a:rPr>
              <a:t>tipos</a:t>
            </a:r>
            <a:r>
              <a:rPr sz="800" spc="-5" dirty="0">
                <a:latin typeface="Microsoft Sans Serif"/>
                <a:cs typeface="Microsoft Sans Serif"/>
              </a:rPr>
              <a:t> </a:t>
            </a:r>
            <a:r>
              <a:rPr sz="800" spc="25" dirty="0">
                <a:latin typeface="Microsoft Sans Serif"/>
                <a:cs typeface="Microsoft Sans Serif"/>
              </a:rPr>
              <a:t>de</a:t>
            </a:r>
            <a:r>
              <a:rPr sz="800" spc="-5" dirty="0">
                <a:latin typeface="Microsoft Sans Serif"/>
                <a:cs typeface="Microsoft Sans Serif"/>
              </a:rPr>
              <a:t> </a:t>
            </a:r>
            <a:r>
              <a:rPr sz="800" spc="15" dirty="0">
                <a:latin typeface="Microsoft Sans Serif"/>
                <a:cs typeface="Microsoft Sans Serif"/>
              </a:rPr>
              <a:t>relés </a:t>
            </a:r>
            <a:r>
              <a:rPr sz="800" spc="-200" dirty="0">
                <a:latin typeface="Microsoft Sans Serif"/>
                <a:cs typeface="Microsoft Sans Serif"/>
              </a:rPr>
              <a:t> </a:t>
            </a:r>
            <a:r>
              <a:rPr sz="800" spc="20" dirty="0">
                <a:latin typeface="Microsoft Sans Serif"/>
                <a:cs typeface="Microsoft Sans Serif"/>
              </a:rPr>
              <a:t>permanezcan </a:t>
            </a:r>
            <a:r>
              <a:rPr sz="800" spc="25" dirty="0">
                <a:latin typeface="Microsoft Sans Serif"/>
                <a:cs typeface="Microsoft Sans Serif"/>
              </a:rPr>
              <a:t>en </a:t>
            </a:r>
            <a:r>
              <a:rPr sz="800" spc="45" dirty="0">
                <a:latin typeface="Microsoft Sans Serif"/>
                <a:cs typeface="Microsoft Sans Serif"/>
              </a:rPr>
              <a:t>un </a:t>
            </a:r>
            <a:r>
              <a:rPr sz="800" spc="20" dirty="0">
                <a:latin typeface="Microsoft Sans Serif"/>
                <a:cs typeface="Microsoft Sans Serif"/>
              </a:rPr>
              <a:t>estado activado </a:t>
            </a:r>
            <a:r>
              <a:rPr sz="800" spc="5" dirty="0">
                <a:latin typeface="Microsoft Sans Serif"/>
                <a:cs typeface="Microsoft Sans Serif"/>
              </a:rPr>
              <a:t>y </a:t>
            </a:r>
            <a:r>
              <a:rPr sz="800" spc="-10" dirty="0">
                <a:latin typeface="Microsoft Sans Serif"/>
                <a:cs typeface="Microsoft Sans Serif"/>
              </a:rPr>
              <a:t>se </a:t>
            </a:r>
            <a:r>
              <a:rPr sz="800" spc="35" dirty="0">
                <a:latin typeface="Microsoft Sans Serif"/>
                <a:cs typeface="Microsoft Sans Serif"/>
              </a:rPr>
              <a:t>agoten </a:t>
            </a:r>
            <a:r>
              <a:rPr sz="800" dirty="0">
                <a:latin typeface="Microsoft Sans Serif"/>
                <a:cs typeface="Microsoft Sans Serif"/>
              </a:rPr>
              <a:t>a </a:t>
            </a:r>
            <a:r>
              <a:rPr sz="800" spc="35" dirty="0">
                <a:latin typeface="Microsoft Sans Serif"/>
                <a:cs typeface="Microsoft Sans Serif"/>
              </a:rPr>
              <a:t>medida </a:t>
            </a:r>
            <a:r>
              <a:rPr sz="800" spc="30" dirty="0">
                <a:latin typeface="Microsoft Sans Serif"/>
                <a:cs typeface="Microsoft Sans Serif"/>
              </a:rPr>
              <a:t>que </a:t>
            </a:r>
            <a:r>
              <a:rPr sz="800" spc="10" dirty="0">
                <a:latin typeface="Microsoft Sans Serif"/>
                <a:cs typeface="Microsoft Sans Serif"/>
              </a:rPr>
              <a:t>la </a:t>
            </a:r>
            <a:r>
              <a:rPr sz="800" spc="15" dirty="0">
                <a:latin typeface="Microsoft Sans Serif"/>
                <a:cs typeface="Microsoft Sans Serif"/>
              </a:rPr>
              <a:t> </a:t>
            </a:r>
            <a:r>
              <a:rPr sz="800" spc="30" dirty="0">
                <a:latin typeface="Microsoft Sans Serif"/>
                <a:cs typeface="Microsoft Sans Serif"/>
              </a:rPr>
              <a:t>corriente </a:t>
            </a:r>
            <a:r>
              <a:rPr sz="800" spc="5" dirty="0">
                <a:latin typeface="Microsoft Sans Serif"/>
                <a:cs typeface="Microsoft Sans Serif"/>
              </a:rPr>
              <a:t>decae </a:t>
            </a:r>
            <a:r>
              <a:rPr sz="800" spc="20" dirty="0">
                <a:latin typeface="Microsoft Sans Serif"/>
                <a:cs typeface="Microsoft Sans Serif"/>
              </a:rPr>
              <a:t>con </a:t>
            </a:r>
            <a:r>
              <a:rPr sz="800" spc="15" dirty="0">
                <a:latin typeface="Microsoft Sans Serif"/>
                <a:cs typeface="Microsoft Sans Serif"/>
              </a:rPr>
              <a:t>el </a:t>
            </a:r>
            <a:r>
              <a:rPr sz="800" spc="40" dirty="0">
                <a:latin typeface="Microsoft Sans Serif"/>
                <a:cs typeface="Microsoft Sans Serif"/>
              </a:rPr>
              <a:t>tiempo </a:t>
            </a:r>
            <a:r>
              <a:rPr sz="800" spc="35" dirty="0">
                <a:latin typeface="Microsoft Sans Serif"/>
                <a:cs typeface="Microsoft Sans Serif"/>
              </a:rPr>
              <a:t>debido </a:t>
            </a:r>
            <a:r>
              <a:rPr sz="800" dirty="0">
                <a:latin typeface="Microsoft Sans Serif"/>
                <a:cs typeface="Microsoft Sans Serif"/>
              </a:rPr>
              <a:t>a </a:t>
            </a:r>
            <a:r>
              <a:rPr sz="800" spc="10" dirty="0">
                <a:latin typeface="Microsoft Sans Serif"/>
                <a:cs typeface="Microsoft Sans Serif"/>
              </a:rPr>
              <a:t>la </a:t>
            </a:r>
            <a:r>
              <a:rPr sz="800" spc="15" dirty="0">
                <a:latin typeface="Microsoft Sans Serif"/>
                <a:cs typeface="Microsoft Sans Serif"/>
              </a:rPr>
              <a:t>característica </a:t>
            </a:r>
            <a:r>
              <a:rPr sz="800" spc="25" dirty="0">
                <a:latin typeface="Microsoft Sans Serif"/>
                <a:cs typeface="Microsoft Sans Serif"/>
              </a:rPr>
              <a:t>de </a:t>
            </a:r>
            <a:r>
              <a:rPr sz="800" spc="30" dirty="0">
                <a:latin typeface="Microsoft Sans Serif"/>
                <a:cs typeface="Microsoft Sans Serif"/>
              </a:rPr>
              <a:t> disminución </a:t>
            </a:r>
            <a:r>
              <a:rPr sz="800" spc="25" dirty="0">
                <a:latin typeface="Microsoft Sans Serif"/>
                <a:cs typeface="Microsoft Sans Serif"/>
              </a:rPr>
              <a:t>de </a:t>
            </a:r>
            <a:r>
              <a:rPr sz="800" spc="30" dirty="0">
                <a:latin typeface="Microsoft Sans Serif"/>
                <a:cs typeface="Microsoft Sans Serif"/>
              </a:rPr>
              <a:t>corriente </a:t>
            </a:r>
            <a:r>
              <a:rPr sz="800" spc="25" dirty="0">
                <a:latin typeface="Microsoft Sans Serif"/>
                <a:cs typeface="Microsoft Sans Serif"/>
              </a:rPr>
              <a:t>del </a:t>
            </a:r>
            <a:r>
              <a:rPr sz="800" spc="30" dirty="0">
                <a:latin typeface="Microsoft Sans Serif"/>
                <a:cs typeface="Microsoft Sans Serif"/>
              </a:rPr>
              <a:t>generador. </a:t>
            </a:r>
            <a:r>
              <a:rPr sz="800" spc="-15" dirty="0">
                <a:latin typeface="Microsoft Sans Serif"/>
                <a:cs typeface="Microsoft Sans Serif"/>
              </a:rPr>
              <a:t>La </a:t>
            </a:r>
            <a:r>
              <a:rPr sz="800" spc="25" dirty="0">
                <a:latin typeface="Microsoft Sans Serif"/>
                <a:cs typeface="Microsoft Sans Serif"/>
              </a:rPr>
              <a:t>supervisión de </a:t>
            </a:r>
            <a:r>
              <a:rPr sz="800" spc="20" dirty="0">
                <a:latin typeface="Microsoft Sans Serif"/>
                <a:cs typeface="Microsoft Sans Serif"/>
              </a:rPr>
              <a:t>voltaje </a:t>
            </a:r>
            <a:r>
              <a:rPr sz="800" spc="25" dirty="0">
                <a:latin typeface="Microsoft Sans Serif"/>
                <a:cs typeface="Microsoft Sans Serif"/>
              </a:rPr>
              <a:t> </a:t>
            </a:r>
            <a:r>
              <a:rPr sz="800" dirty="0">
                <a:latin typeface="Microsoft Sans Serif"/>
                <a:cs typeface="Microsoft Sans Serif"/>
              </a:rPr>
              <a:t>les</a:t>
            </a:r>
            <a:r>
              <a:rPr sz="800" spc="-5" dirty="0">
                <a:latin typeface="Microsoft Sans Serif"/>
                <a:cs typeface="Microsoft Sans Serif"/>
              </a:rPr>
              <a:t> </a:t>
            </a:r>
            <a:r>
              <a:rPr sz="800" spc="35" dirty="0">
                <a:latin typeface="Microsoft Sans Serif"/>
                <a:cs typeface="Microsoft Sans Serif"/>
              </a:rPr>
              <a:t>impide</a:t>
            </a:r>
            <a:r>
              <a:rPr sz="800" dirty="0">
                <a:latin typeface="Microsoft Sans Serif"/>
                <a:cs typeface="Microsoft Sans Serif"/>
              </a:rPr>
              <a:t> </a:t>
            </a:r>
            <a:r>
              <a:rPr sz="800" spc="35" dirty="0">
                <a:latin typeface="Microsoft Sans Serif"/>
                <a:cs typeface="Microsoft Sans Serif"/>
              </a:rPr>
              <a:t>operar</a:t>
            </a:r>
            <a:r>
              <a:rPr sz="800" dirty="0">
                <a:latin typeface="Microsoft Sans Serif"/>
                <a:cs typeface="Microsoft Sans Serif"/>
              </a:rPr>
              <a:t> </a:t>
            </a:r>
            <a:r>
              <a:rPr sz="800" spc="25" dirty="0">
                <a:latin typeface="Microsoft Sans Serif"/>
                <a:cs typeface="Microsoft Sans Serif"/>
              </a:rPr>
              <a:t>en</a:t>
            </a:r>
            <a:r>
              <a:rPr sz="800" dirty="0">
                <a:latin typeface="Microsoft Sans Serif"/>
                <a:cs typeface="Microsoft Sans Serif"/>
              </a:rPr>
              <a:t> </a:t>
            </a:r>
            <a:r>
              <a:rPr sz="800" spc="20" dirty="0">
                <a:latin typeface="Microsoft Sans Serif"/>
                <a:cs typeface="Microsoft Sans Serif"/>
              </a:rPr>
              <a:t>condiciones</a:t>
            </a:r>
            <a:r>
              <a:rPr sz="800" dirty="0">
                <a:latin typeface="Microsoft Sans Serif"/>
                <a:cs typeface="Microsoft Sans Serif"/>
              </a:rPr>
              <a:t> </a:t>
            </a:r>
            <a:r>
              <a:rPr sz="800" spc="25" dirty="0">
                <a:latin typeface="Microsoft Sans Serif"/>
                <a:cs typeface="Microsoft Sans Serif"/>
              </a:rPr>
              <a:t>de</a:t>
            </a:r>
            <a:r>
              <a:rPr sz="800" dirty="0">
                <a:latin typeface="Microsoft Sans Serif"/>
                <a:cs typeface="Microsoft Sans Serif"/>
              </a:rPr>
              <a:t> </a:t>
            </a:r>
            <a:r>
              <a:rPr sz="800" spc="20" dirty="0">
                <a:latin typeface="Microsoft Sans Serif"/>
                <a:cs typeface="Microsoft Sans Serif"/>
              </a:rPr>
              <a:t>sobrecarga</a:t>
            </a:r>
            <a:r>
              <a:rPr sz="800" dirty="0">
                <a:latin typeface="Microsoft Sans Serif"/>
                <a:cs typeface="Microsoft Sans Serif"/>
              </a:rPr>
              <a:t> </a:t>
            </a:r>
            <a:r>
              <a:rPr sz="800" spc="25" dirty="0">
                <a:latin typeface="Microsoft Sans Serif"/>
                <a:cs typeface="Microsoft Sans Serif"/>
              </a:rPr>
              <a:t>de</a:t>
            </a:r>
            <a:r>
              <a:rPr sz="800" dirty="0">
                <a:latin typeface="Microsoft Sans Serif"/>
                <a:cs typeface="Microsoft Sans Serif"/>
              </a:rPr>
              <a:t> </a:t>
            </a:r>
            <a:r>
              <a:rPr sz="800" spc="20" dirty="0">
                <a:latin typeface="Microsoft Sans Serif"/>
                <a:cs typeface="Microsoft Sans Serif"/>
              </a:rPr>
              <a:t>emergencia.</a:t>
            </a:r>
            <a:endParaRPr sz="800">
              <a:latin typeface="Microsoft Sans Serif"/>
              <a:cs typeface="Microsoft Sans Serif"/>
            </a:endParaRPr>
          </a:p>
          <a:p>
            <a:pPr marL="12700" marR="42545" indent="154940">
              <a:lnSpc>
                <a:spcPts val="1200"/>
              </a:lnSpc>
              <a:spcBef>
                <a:spcPts val="90"/>
              </a:spcBef>
            </a:pPr>
            <a:r>
              <a:rPr sz="700" spc="-30" dirty="0">
                <a:latin typeface="Microsoft Sans Serif"/>
                <a:cs typeface="Microsoft Sans Serif"/>
              </a:rPr>
              <a:t>El </a:t>
            </a:r>
            <a:r>
              <a:rPr sz="700" spc="20" dirty="0">
                <a:latin typeface="Microsoft Sans Serif"/>
                <a:cs typeface="Microsoft Sans Serif"/>
              </a:rPr>
              <a:t>relé de </a:t>
            </a:r>
            <a:r>
              <a:rPr sz="700" spc="25" dirty="0">
                <a:latin typeface="Microsoft Sans Serif"/>
                <a:cs typeface="Microsoft Sans Serif"/>
              </a:rPr>
              <a:t>sobrecorriente </a:t>
            </a:r>
            <a:r>
              <a:rPr sz="700" spc="30" dirty="0">
                <a:latin typeface="Microsoft Sans Serif"/>
                <a:cs typeface="Microsoft Sans Serif"/>
              </a:rPr>
              <a:t>controlado </a:t>
            </a:r>
            <a:r>
              <a:rPr sz="700" spc="40" dirty="0">
                <a:latin typeface="Microsoft Sans Serif"/>
                <a:cs typeface="Microsoft Sans Serif"/>
              </a:rPr>
              <a:t>por </a:t>
            </a:r>
            <a:r>
              <a:rPr sz="700" spc="20" dirty="0">
                <a:latin typeface="Microsoft Sans Serif"/>
                <a:cs typeface="Microsoft Sans Serif"/>
              </a:rPr>
              <a:t>voltaje </a:t>
            </a:r>
            <a:r>
              <a:rPr sz="700" spc="15" dirty="0">
                <a:latin typeface="Microsoft Sans Serif"/>
                <a:cs typeface="Microsoft Sans Serif"/>
              </a:rPr>
              <a:t>consta </a:t>
            </a:r>
            <a:r>
              <a:rPr sz="700" spc="20" dirty="0">
                <a:latin typeface="Microsoft Sans Serif"/>
                <a:cs typeface="Microsoft Sans Serif"/>
              </a:rPr>
              <a:t>de </a:t>
            </a:r>
            <a:r>
              <a:rPr sz="700" spc="40" dirty="0">
                <a:latin typeface="Microsoft Sans Serif"/>
                <a:cs typeface="Microsoft Sans Serif"/>
              </a:rPr>
              <a:t>un </a:t>
            </a:r>
            <a:r>
              <a:rPr sz="700" spc="30" dirty="0">
                <a:latin typeface="Microsoft Sans Serif"/>
                <a:cs typeface="Microsoft Sans Serif"/>
              </a:rPr>
              <a:t>elemento </a:t>
            </a:r>
            <a:r>
              <a:rPr sz="700" spc="35" dirty="0">
                <a:latin typeface="Microsoft Sans Serif"/>
                <a:cs typeface="Microsoft Sans Serif"/>
              </a:rPr>
              <a:t> </a:t>
            </a:r>
            <a:r>
              <a:rPr sz="700" spc="10" dirty="0">
                <a:latin typeface="Microsoft Sans Serif"/>
                <a:cs typeface="Microsoft Sans Serif"/>
              </a:rPr>
              <a:t>sensible</a:t>
            </a:r>
            <a:r>
              <a:rPr sz="700" spc="-5" dirty="0">
                <a:latin typeface="Microsoft Sans Serif"/>
                <a:cs typeface="Microsoft Sans Serif"/>
              </a:rPr>
              <a:t> </a:t>
            </a:r>
            <a:r>
              <a:rPr sz="700" spc="20" dirty="0">
                <a:latin typeface="Microsoft Sans Serif"/>
                <a:cs typeface="Microsoft Sans Serif"/>
              </a:rPr>
              <a:t>de</a:t>
            </a:r>
            <a:r>
              <a:rPr sz="700" dirty="0">
                <a:latin typeface="Microsoft Sans Serif"/>
                <a:cs typeface="Microsoft Sans Serif"/>
              </a:rPr>
              <a:t> </a:t>
            </a:r>
            <a:r>
              <a:rPr sz="700" spc="25" dirty="0">
                <a:latin typeface="Microsoft Sans Serif"/>
                <a:cs typeface="Microsoft Sans Serif"/>
              </a:rPr>
              <a:t>sobrecorriente</a:t>
            </a:r>
            <a:r>
              <a:rPr sz="700" dirty="0">
                <a:latin typeface="Microsoft Sans Serif"/>
                <a:cs typeface="Microsoft Sans Serif"/>
              </a:rPr>
              <a:t> </a:t>
            </a:r>
            <a:r>
              <a:rPr sz="700" spc="20" dirty="0">
                <a:latin typeface="Microsoft Sans Serif"/>
                <a:cs typeface="Microsoft Sans Serif"/>
              </a:rPr>
              <a:t>de</a:t>
            </a:r>
            <a:r>
              <a:rPr sz="700" dirty="0">
                <a:latin typeface="Microsoft Sans Serif"/>
                <a:cs typeface="Microsoft Sans Serif"/>
              </a:rPr>
              <a:t> </a:t>
            </a:r>
            <a:r>
              <a:rPr sz="700" spc="35" dirty="0">
                <a:latin typeface="Microsoft Sans Serif"/>
                <a:cs typeface="Microsoft Sans Serif"/>
              </a:rPr>
              <a:t>tiempo</a:t>
            </a:r>
            <a:r>
              <a:rPr sz="700" dirty="0">
                <a:latin typeface="Microsoft Sans Serif"/>
                <a:cs typeface="Microsoft Sans Serif"/>
              </a:rPr>
              <a:t> </a:t>
            </a:r>
            <a:r>
              <a:rPr sz="700" spc="20" dirty="0">
                <a:latin typeface="Microsoft Sans Serif"/>
                <a:cs typeface="Microsoft Sans Serif"/>
              </a:rPr>
              <a:t>de</a:t>
            </a:r>
            <a:r>
              <a:rPr sz="700" spc="-5" dirty="0">
                <a:latin typeface="Microsoft Sans Serif"/>
                <a:cs typeface="Microsoft Sans Serif"/>
              </a:rPr>
              <a:t> </a:t>
            </a:r>
            <a:r>
              <a:rPr sz="700" spc="15" dirty="0">
                <a:latin typeface="Microsoft Sans Serif"/>
                <a:cs typeface="Microsoft Sans Serif"/>
              </a:rPr>
              <a:t>activación</a:t>
            </a:r>
            <a:r>
              <a:rPr sz="700" dirty="0">
                <a:latin typeface="Microsoft Sans Serif"/>
                <a:cs typeface="Microsoft Sans Serif"/>
              </a:rPr>
              <a:t> </a:t>
            </a:r>
            <a:r>
              <a:rPr sz="700" spc="20" dirty="0">
                <a:latin typeface="Microsoft Sans Serif"/>
                <a:cs typeface="Microsoft Sans Serif"/>
              </a:rPr>
              <a:t>bajo</a:t>
            </a:r>
            <a:r>
              <a:rPr sz="700" dirty="0">
                <a:latin typeface="Microsoft Sans Serif"/>
                <a:cs typeface="Microsoft Sans Serif"/>
              </a:rPr>
              <a:t> </a:t>
            </a:r>
            <a:r>
              <a:rPr sz="700" spc="30" dirty="0">
                <a:latin typeface="Microsoft Sans Serif"/>
                <a:cs typeface="Microsoft Sans Serif"/>
              </a:rPr>
              <a:t>que</a:t>
            </a:r>
            <a:r>
              <a:rPr sz="700" dirty="0">
                <a:latin typeface="Microsoft Sans Serif"/>
                <a:cs typeface="Microsoft Sans Serif"/>
              </a:rPr>
              <a:t> </a:t>
            </a:r>
            <a:r>
              <a:rPr sz="700" spc="-5" dirty="0">
                <a:latin typeface="Microsoft Sans Serif"/>
                <a:cs typeface="Microsoft Sans Serif"/>
              </a:rPr>
              <a:t>es</a:t>
            </a:r>
            <a:r>
              <a:rPr sz="700" dirty="0">
                <a:latin typeface="Microsoft Sans Serif"/>
                <a:cs typeface="Microsoft Sans Serif"/>
              </a:rPr>
              <a:t> </a:t>
            </a:r>
            <a:r>
              <a:rPr sz="700" spc="20" dirty="0">
                <a:latin typeface="Microsoft Sans Serif"/>
                <a:cs typeface="Microsoft Sans Serif"/>
              </a:rPr>
              <a:t>supervisado </a:t>
            </a:r>
            <a:r>
              <a:rPr sz="700" spc="-170" dirty="0">
                <a:latin typeface="Microsoft Sans Serif"/>
                <a:cs typeface="Microsoft Sans Serif"/>
              </a:rPr>
              <a:t> </a:t>
            </a:r>
            <a:r>
              <a:rPr sz="700" spc="30" dirty="0">
                <a:latin typeface="Microsoft Sans Serif"/>
                <a:cs typeface="Microsoft Sans Serif"/>
              </a:rPr>
              <a:t>o controlado </a:t>
            </a:r>
            <a:r>
              <a:rPr sz="700" spc="40" dirty="0">
                <a:latin typeface="Microsoft Sans Serif"/>
                <a:cs typeface="Microsoft Sans Serif"/>
              </a:rPr>
              <a:t>por </a:t>
            </a:r>
            <a:r>
              <a:rPr sz="700" spc="35" dirty="0">
                <a:latin typeface="Microsoft Sans Serif"/>
                <a:cs typeface="Microsoft Sans Serif"/>
              </a:rPr>
              <a:t>torque </a:t>
            </a:r>
            <a:r>
              <a:rPr sz="700" spc="30" dirty="0">
                <a:latin typeface="Microsoft Sans Serif"/>
                <a:cs typeface="Microsoft Sans Serif"/>
              </a:rPr>
              <a:t>mediante </a:t>
            </a:r>
            <a:r>
              <a:rPr sz="700" spc="40" dirty="0">
                <a:latin typeface="Microsoft Sans Serif"/>
                <a:cs typeface="Microsoft Sans Serif"/>
              </a:rPr>
              <a:t>un </a:t>
            </a:r>
            <a:r>
              <a:rPr sz="700" spc="30" dirty="0">
                <a:latin typeface="Microsoft Sans Serif"/>
                <a:cs typeface="Microsoft Sans Serif"/>
              </a:rPr>
              <a:t>elemento </a:t>
            </a:r>
            <a:r>
              <a:rPr sz="700" spc="20" dirty="0">
                <a:latin typeface="Microsoft Sans Serif"/>
                <a:cs typeface="Microsoft Sans Serif"/>
              </a:rPr>
              <a:t>de </a:t>
            </a:r>
            <a:r>
              <a:rPr sz="700" spc="15" dirty="0">
                <a:latin typeface="Microsoft Sans Serif"/>
                <a:cs typeface="Microsoft Sans Serif"/>
              </a:rPr>
              <a:t>voltaje. </a:t>
            </a:r>
            <a:r>
              <a:rPr sz="700" spc="-30" dirty="0">
                <a:latin typeface="Microsoft Sans Serif"/>
                <a:cs typeface="Microsoft Sans Serif"/>
              </a:rPr>
              <a:t>El </a:t>
            </a:r>
            <a:r>
              <a:rPr sz="700" spc="30" dirty="0">
                <a:latin typeface="Microsoft Sans Serif"/>
                <a:cs typeface="Microsoft Sans Serif"/>
              </a:rPr>
              <a:t>elemento </a:t>
            </a:r>
            <a:r>
              <a:rPr sz="700" spc="20" dirty="0">
                <a:latin typeface="Microsoft Sans Serif"/>
                <a:cs typeface="Microsoft Sans Serif"/>
              </a:rPr>
              <a:t>de </a:t>
            </a:r>
            <a:r>
              <a:rPr sz="700" spc="25" dirty="0">
                <a:latin typeface="Microsoft Sans Serif"/>
                <a:cs typeface="Microsoft Sans Serif"/>
              </a:rPr>
              <a:t> </a:t>
            </a:r>
            <a:r>
              <a:rPr sz="700" spc="20" dirty="0">
                <a:latin typeface="Microsoft Sans Serif"/>
                <a:cs typeface="Microsoft Sans Serif"/>
              </a:rPr>
              <a:t>voltaje </a:t>
            </a:r>
            <a:r>
              <a:rPr sz="700" spc="-5" dirty="0">
                <a:latin typeface="Microsoft Sans Serif"/>
                <a:cs typeface="Microsoft Sans Serif"/>
              </a:rPr>
              <a:t>se </a:t>
            </a:r>
            <a:r>
              <a:rPr sz="700" spc="10" dirty="0">
                <a:latin typeface="Microsoft Sans Serif"/>
                <a:cs typeface="Microsoft Sans Serif"/>
              </a:rPr>
              <a:t>activa </a:t>
            </a:r>
            <a:r>
              <a:rPr sz="700" spc="5" dirty="0">
                <a:latin typeface="Microsoft Sans Serif"/>
                <a:cs typeface="Microsoft Sans Serif"/>
              </a:rPr>
              <a:t>e </a:t>
            </a:r>
            <a:r>
              <a:rPr sz="700" spc="30" dirty="0">
                <a:latin typeface="Microsoft Sans Serif"/>
                <a:cs typeface="Microsoft Sans Serif"/>
              </a:rPr>
              <a:t>impide que </a:t>
            </a:r>
            <a:r>
              <a:rPr sz="700" spc="10" dirty="0">
                <a:latin typeface="Microsoft Sans Serif"/>
                <a:cs typeface="Microsoft Sans Serif"/>
              </a:rPr>
              <a:t>el </a:t>
            </a:r>
            <a:r>
              <a:rPr sz="700" spc="30" dirty="0">
                <a:latin typeface="Microsoft Sans Serif"/>
                <a:cs typeface="Microsoft Sans Serif"/>
              </a:rPr>
              <a:t>elemento </a:t>
            </a:r>
            <a:r>
              <a:rPr sz="700" spc="20" dirty="0">
                <a:latin typeface="Microsoft Sans Serif"/>
                <a:cs typeface="Microsoft Sans Serif"/>
              </a:rPr>
              <a:t>de </a:t>
            </a:r>
            <a:r>
              <a:rPr sz="700" spc="25" dirty="0">
                <a:latin typeface="Microsoft Sans Serif"/>
                <a:cs typeface="Microsoft Sans Serif"/>
              </a:rPr>
              <a:t>sobrecorriente </a:t>
            </a:r>
            <a:r>
              <a:rPr sz="700" spc="-5" dirty="0">
                <a:latin typeface="Microsoft Sans Serif"/>
                <a:cs typeface="Microsoft Sans Serif"/>
              </a:rPr>
              <a:t>se </a:t>
            </a:r>
            <a:r>
              <a:rPr sz="700" spc="20" dirty="0">
                <a:latin typeface="Microsoft Sans Serif"/>
                <a:cs typeface="Microsoft Sans Serif"/>
              </a:rPr>
              <a:t>dispare </a:t>
            </a:r>
            <a:r>
              <a:rPr sz="700" spc="25" dirty="0">
                <a:latin typeface="Microsoft Sans Serif"/>
                <a:cs typeface="Microsoft Sans Serif"/>
              </a:rPr>
              <a:t> </a:t>
            </a:r>
            <a:r>
              <a:rPr sz="700" spc="35" dirty="0">
                <a:latin typeface="Microsoft Sans Serif"/>
                <a:cs typeface="Microsoft Sans Serif"/>
              </a:rPr>
              <a:t>durante </a:t>
            </a:r>
            <a:r>
              <a:rPr sz="700" spc="15" dirty="0">
                <a:latin typeface="Microsoft Sans Serif"/>
                <a:cs typeface="Microsoft Sans Serif"/>
              </a:rPr>
              <a:t>condiciones </a:t>
            </a:r>
            <a:r>
              <a:rPr sz="700" spc="20" dirty="0">
                <a:latin typeface="Microsoft Sans Serif"/>
                <a:cs typeface="Microsoft Sans Serif"/>
              </a:rPr>
              <a:t>de sobrecarga </a:t>
            </a:r>
            <a:r>
              <a:rPr sz="700" spc="25" dirty="0">
                <a:latin typeface="Microsoft Sans Serif"/>
                <a:cs typeface="Microsoft Sans Serif"/>
              </a:rPr>
              <a:t>normales </a:t>
            </a:r>
            <a:r>
              <a:rPr sz="700" spc="5" dirty="0">
                <a:latin typeface="Microsoft Sans Serif"/>
                <a:cs typeface="Microsoft Sans Serif"/>
              </a:rPr>
              <a:t>y </a:t>
            </a:r>
            <a:r>
              <a:rPr sz="700" spc="20" dirty="0">
                <a:latin typeface="Microsoft Sans Serif"/>
                <a:cs typeface="Microsoft Sans Serif"/>
              </a:rPr>
              <a:t>de emergencia. </a:t>
            </a:r>
            <a:r>
              <a:rPr sz="700" spc="-20" dirty="0">
                <a:latin typeface="Microsoft Sans Serif"/>
                <a:cs typeface="Microsoft Sans Serif"/>
              </a:rPr>
              <a:t>En </a:t>
            </a:r>
            <a:r>
              <a:rPr sz="700" spc="-15" dirty="0">
                <a:latin typeface="Microsoft Sans Serif"/>
                <a:cs typeface="Microsoft Sans Serif"/>
              </a:rPr>
              <a:t> </a:t>
            </a:r>
            <a:r>
              <a:rPr sz="700" spc="15" dirty="0">
                <a:latin typeface="Microsoft Sans Serif"/>
                <a:cs typeface="Microsoft Sans Serif"/>
              </a:rPr>
              <a:t>condiciones </a:t>
            </a:r>
            <a:r>
              <a:rPr sz="700" spc="20" dirty="0">
                <a:latin typeface="Microsoft Sans Serif"/>
                <a:cs typeface="Microsoft Sans Serif"/>
              </a:rPr>
              <a:t>de </a:t>
            </a:r>
            <a:r>
              <a:rPr sz="700" spc="15" dirty="0">
                <a:latin typeface="Microsoft Sans Serif"/>
                <a:cs typeface="Microsoft Sans Serif"/>
              </a:rPr>
              <a:t>falla </a:t>
            </a:r>
            <a:r>
              <a:rPr sz="700" spc="20" dirty="0">
                <a:latin typeface="Microsoft Sans Serif"/>
                <a:cs typeface="Microsoft Sans Serif"/>
              </a:rPr>
              <a:t>en </a:t>
            </a:r>
            <a:r>
              <a:rPr sz="700" dirty="0">
                <a:latin typeface="Microsoft Sans Serif"/>
                <a:cs typeface="Microsoft Sans Serif"/>
              </a:rPr>
              <a:t>las </a:t>
            </a:r>
            <a:r>
              <a:rPr sz="700" spc="30" dirty="0">
                <a:latin typeface="Microsoft Sans Serif"/>
                <a:cs typeface="Microsoft Sans Serif"/>
              </a:rPr>
              <a:t>que </a:t>
            </a:r>
            <a:r>
              <a:rPr sz="700" spc="10" dirty="0">
                <a:latin typeface="Microsoft Sans Serif"/>
                <a:cs typeface="Microsoft Sans Serif"/>
              </a:rPr>
              <a:t>el </a:t>
            </a:r>
            <a:r>
              <a:rPr sz="700" spc="20" dirty="0">
                <a:latin typeface="Microsoft Sans Serif"/>
                <a:cs typeface="Microsoft Sans Serif"/>
              </a:rPr>
              <a:t>voltaje </a:t>
            </a:r>
            <a:r>
              <a:rPr sz="700" spc="-5" dirty="0">
                <a:latin typeface="Microsoft Sans Serif"/>
                <a:cs typeface="Microsoft Sans Serif"/>
              </a:rPr>
              <a:t>cae </a:t>
            </a:r>
            <a:r>
              <a:rPr sz="700" spc="40" dirty="0">
                <a:latin typeface="Microsoft Sans Serif"/>
                <a:cs typeface="Microsoft Sans Serif"/>
              </a:rPr>
              <a:t>por </a:t>
            </a:r>
            <a:r>
              <a:rPr sz="700" spc="20" dirty="0">
                <a:latin typeface="Microsoft Sans Serif"/>
                <a:cs typeface="Microsoft Sans Serif"/>
              </a:rPr>
              <a:t>debajo de </a:t>
            </a:r>
            <a:r>
              <a:rPr sz="700" spc="40" dirty="0">
                <a:latin typeface="Microsoft Sans Serif"/>
                <a:cs typeface="Microsoft Sans Serif"/>
              </a:rPr>
              <a:t>un </a:t>
            </a:r>
            <a:r>
              <a:rPr sz="700" spc="15" dirty="0">
                <a:latin typeface="Microsoft Sans Serif"/>
                <a:cs typeface="Microsoft Sans Serif"/>
              </a:rPr>
              <a:t>nivel </a:t>
            </a:r>
            <a:r>
              <a:rPr sz="700" spc="20" dirty="0">
                <a:latin typeface="Microsoft Sans Serif"/>
                <a:cs typeface="Microsoft Sans Serif"/>
              </a:rPr>
              <a:t> </a:t>
            </a:r>
            <a:r>
              <a:rPr sz="700" spc="15" dirty="0">
                <a:latin typeface="Microsoft Sans Serif"/>
                <a:cs typeface="Microsoft Sans Serif"/>
              </a:rPr>
              <a:t>establecido, </a:t>
            </a:r>
            <a:r>
              <a:rPr sz="700" spc="10" dirty="0">
                <a:latin typeface="Microsoft Sans Serif"/>
                <a:cs typeface="Microsoft Sans Serif"/>
              </a:rPr>
              <a:t>el </a:t>
            </a:r>
            <a:r>
              <a:rPr sz="700" spc="30" dirty="0">
                <a:latin typeface="Microsoft Sans Serif"/>
                <a:cs typeface="Microsoft Sans Serif"/>
              </a:rPr>
              <a:t>elemento </a:t>
            </a:r>
            <a:r>
              <a:rPr sz="700" spc="20" dirty="0">
                <a:latin typeface="Microsoft Sans Serif"/>
                <a:cs typeface="Microsoft Sans Serif"/>
              </a:rPr>
              <a:t>de voltaje </a:t>
            </a:r>
            <a:r>
              <a:rPr sz="700" spc="-5" dirty="0">
                <a:latin typeface="Microsoft Sans Serif"/>
                <a:cs typeface="Microsoft Sans Serif"/>
              </a:rPr>
              <a:t>se </a:t>
            </a:r>
            <a:r>
              <a:rPr sz="700" spc="15" dirty="0">
                <a:latin typeface="Microsoft Sans Serif"/>
                <a:cs typeface="Microsoft Sans Serif"/>
              </a:rPr>
              <a:t>desconectará, </a:t>
            </a:r>
            <a:r>
              <a:rPr sz="700" spc="35" dirty="0">
                <a:latin typeface="Microsoft Sans Serif"/>
                <a:cs typeface="Microsoft Sans Serif"/>
              </a:rPr>
              <a:t>permitiendo </a:t>
            </a:r>
            <a:r>
              <a:rPr sz="700" spc="30" dirty="0">
                <a:latin typeface="Microsoft Sans Serif"/>
                <a:cs typeface="Microsoft Sans Serif"/>
              </a:rPr>
              <a:t>que </a:t>
            </a:r>
            <a:r>
              <a:rPr sz="700" spc="35" dirty="0">
                <a:latin typeface="Microsoft Sans Serif"/>
                <a:cs typeface="Microsoft Sans Serif"/>
              </a:rPr>
              <a:t> </a:t>
            </a:r>
            <a:r>
              <a:rPr sz="700" spc="25" dirty="0">
                <a:latin typeface="Microsoft Sans Serif"/>
                <a:cs typeface="Microsoft Sans Serif"/>
              </a:rPr>
              <a:t>funcione</a:t>
            </a:r>
            <a:r>
              <a:rPr sz="700" spc="-10" dirty="0">
                <a:latin typeface="Microsoft Sans Serif"/>
                <a:cs typeface="Microsoft Sans Serif"/>
              </a:rPr>
              <a:t> </a:t>
            </a:r>
            <a:r>
              <a:rPr sz="700" spc="10" dirty="0">
                <a:latin typeface="Microsoft Sans Serif"/>
                <a:cs typeface="Microsoft Sans Serif"/>
              </a:rPr>
              <a:t>el</a:t>
            </a:r>
            <a:r>
              <a:rPr sz="700" spc="-5" dirty="0">
                <a:latin typeface="Microsoft Sans Serif"/>
                <a:cs typeface="Microsoft Sans Serif"/>
              </a:rPr>
              <a:t> </a:t>
            </a:r>
            <a:r>
              <a:rPr sz="700" spc="30" dirty="0">
                <a:latin typeface="Microsoft Sans Serif"/>
                <a:cs typeface="Microsoft Sans Serif"/>
              </a:rPr>
              <a:t>elemento</a:t>
            </a:r>
            <a:r>
              <a:rPr sz="700" spc="-5" dirty="0">
                <a:latin typeface="Microsoft Sans Serif"/>
                <a:cs typeface="Microsoft Sans Serif"/>
              </a:rPr>
              <a:t> </a:t>
            </a:r>
            <a:r>
              <a:rPr sz="700" spc="20" dirty="0">
                <a:latin typeface="Microsoft Sans Serif"/>
                <a:cs typeface="Microsoft Sans Serif"/>
              </a:rPr>
              <a:t>de</a:t>
            </a:r>
            <a:r>
              <a:rPr sz="700" spc="-5" dirty="0">
                <a:latin typeface="Microsoft Sans Serif"/>
                <a:cs typeface="Microsoft Sans Serif"/>
              </a:rPr>
              <a:t> </a:t>
            </a:r>
            <a:r>
              <a:rPr sz="700" spc="25" dirty="0">
                <a:latin typeface="Microsoft Sans Serif"/>
                <a:cs typeface="Microsoft Sans Serif"/>
              </a:rPr>
              <a:t>sobrecorriente.</a:t>
            </a:r>
            <a:endParaRPr sz="700">
              <a:latin typeface="Microsoft Sans Serif"/>
              <a:cs typeface="Microsoft Sans Serif"/>
            </a:endParaRPr>
          </a:p>
          <a:p>
            <a:pPr marL="12700" marR="38735" indent="154940">
              <a:lnSpc>
                <a:spcPts val="1200"/>
              </a:lnSpc>
              <a:spcBef>
                <a:spcPts val="15"/>
              </a:spcBef>
            </a:pPr>
            <a:r>
              <a:rPr sz="750" spc="-35" dirty="0">
                <a:latin typeface="Microsoft Sans Serif"/>
                <a:cs typeface="Microsoft Sans Serif"/>
              </a:rPr>
              <a:t>El </a:t>
            </a:r>
            <a:r>
              <a:rPr sz="750" spc="20" dirty="0">
                <a:latin typeface="Microsoft Sans Serif"/>
                <a:cs typeface="Microsoft Sans Serif"/>
              </a:rPr>
              <a:t>relé </a:t>
            </a:r>
            <a:r>
              <a:rPr sz="750" spc="25" dirty="0">
                <a:latin typeface="Microsoft Sans Serif"/>
                <a:cs typeface="Microsoft Sans Serif"/>
              </a:rPr>
              <a:t>de sobreintensidad </a:t>
            </a:r>
            <a:r>
              <a:rPr sz="750" spc="20" dirty="0">
                <a:latin typeface="Microsoft Sans Serif"/>
                <a:cs typeface="Microsoft Sans Serif"/>
              </a:rPr>
              <a:t>con restricción </a:t>
            </a:r>
            <a:r>
              <a:rPr sz="750" spc="25" dirty="0">
                <a:latin typeface="Microsoft Sans Serif"/>
                <a:cs typeface="Microsoft Sans Serif"/>
              </a:rPr>
              <a:t>de </a:t>
            </a:r>
            <a:r>
              <a:rPr sz="750" spc="20" dirty="0">
                <a:latin typeface="Microsoft Sans Serif"/>
                <a:cs typeface="Microsoft Sans Serif"/>
              </a:rPr>
              <a:t>tensión, </a:t>
            </a:r>
            <a:r>
              <a:rPr sz="750" spc="45" dirty="0">
                <a:latin typeface="Microsoft Sans Serif"/>
                <a:cs typeface="Microsoft Sans Serif"/>
              </a:rPr>
              <a:t>por </a:t>
            </a:r>
            <a:r>
              <a:rPr sz="750" spc="10" dirty="0">
                <a:latin typeface="Microsoft Sans Serif"/>
                <a:cs typeface="Microsoft Sans Serif"/>
              </a:rPr>
              <a:t>el </a:t>
            </a:r>
            <a:r>
              <a:rPr sz="750" spc="15" dirty="0">
                <a:latin typeface="Microsoft Sans Serif"/>
                <a:cs typeface="Microsoft Sans Serif"/>
              </a:rPr>
              <a:t> </a:t>
            </a:r>
            <a:r>
              <a:rPr sz="750" spc="30" dirty="0">
                <a:latin typeface="Microsoft Sans Serif"/>
                <a:cs typeface="Microsoft Sans Serif"/>
              </a:rPr>
              <a:t>contrario, </a:t>
            </a:r>
            <a:r>
              <a:rPr sz="750" spc="15" dirty="0">
                <a:latin typeface="Microsoft Sans Serif"/>
                <a:cs typeface="Microsoft Sans Serif"/>
              </a:rPr>
              <a:t>consta </a:t>
            </a:r>
            <a:r>
              <a:rPr sz="750" spc="25" dirty="0">
                <a:latin typeface="Microsoft Sans Serif"/>
                <a:cs typeface="Microsoft Sans Serif"/>
              </a:rPr>
              <a:t>de </a:t>
            </a:r>
            <a:r>
              <a:rPr sz="750" spc="45" dirty="0">
                <a:latin typeface="Microsoft Sans Serif"/>
                <a:cs typeface="Microsoft Sans Serif"/>
              </a:rPr>
              <a:t>un </a:t>
            </a:r>
            <a:r>
              <a:rPr sz="750" spc="30" dirty="0">
                <a:latin typeface="Microsoft Sans Serif"/>
                <a:cs typeface="Microsoft Sans Serif"/>
              </a:rPr>
              <a:t>elemento </a:t>
            </a:r>
            <a:r>
              <a:rPr sz="750" spc="25" dirty="0">
                <a:latin typeface="Microsoft Sans Serif"/>
                <a:cs typeface="Microsoft Sans Serif"/>
              </a:rPr>
              <a:t>de sobreintensidad </a:t>
            </a:r>
            <a:r>
              <a:rPr sz="750" spc="15" dirty="0">
                <a:latin typeface="Microsoft Sans Serif"/>
                <a:cs typeface="Microsoft Sans Serif"/>
              </a:rPr>
              <a:t>cuyo </a:t>
            </a:r>
            <a:r>
              <a:rPr sz="750" spc="20" dirty="0">
                <a:latin typeface="Microsoft Sans Serif"/>
                <a:cs typeface="Microsoft Sans Serif"/>
              </a:rPr>
              <a:t>nivel </a:t>
            </a:r>
            <a:r>
              <a:rPr sz="750" spc="25" dirty="0">
                <a:latin typeface="Microsoft Sans Serif"/>
                <a:cs typeface="Microsoft Sans Serif"/>
              </a:rPr>
              <a:t>de </a:t>
            </a:r>
            <a:r>
              <a:rPr sz="750" spc="30" dirty="0">
                <a:latin typeface="Microsoft Sans Serif"/>
                <a:cs typeface="Microsoft Sans Serif"/>
              </a:rPr>
              <a:t> </a:t>
            </a:r>
            <a:r>
              <a:rPr sz="750" spc="15" dirty="0">
                <a:latin typeface="Microsoft Sans Serif"/>
                <a:cs typeface="Microsoft Sans Serif"/>
              </a:rPr>
              <a:t>activación</a:t>
            </a:r>
            <a:r>
              <a:rPr sz="750" dirty="0">
                <a:latin typeface="Microsoft Sans Serif"/>
                <a:cs typeface="Microsoft Sans Serif"/>
              </a:rPr>
              <a:t> </a:t>
            </a:r>
            <a:r>
              <a:rPr sz="750" spc="15" dirty="0">
                <a:latin typeface="Microsoft Sans Serif"/>
                <a:cs typeface="Microsoft Sans Serif"/>
              </a:rPr>
              <a:t>varía</a:t>
            </a:r>
            <a:r>
              <a:rPr sz="750" dirty="0">
                <a:latin typeface="Microsoft Sans Serif"/>
                <a:cs typeface="Microsoft Sans Serif"/>
              </a:rPr>
              <a:t> </a:t>
            </a:r>
            <a:r>
              <a:rPr sz="750" spc="25" dirty="0">
                <a:latin typeface="Microsoft Sans Serif"/>
                <a:cs typeface="Microsoft Sans Serif"/>
              </a:rPr>
              <a:t>en</a:t>
            </a:r>
            <a:r>
              <a:rPr sz="750" dirty="0">
                <a:latin typeface="Microsoft Sans Serif"/>
                <a:cs typeface="Microsoft Sans Serif"/>
              </a:rPr>
              <a:t> </a:t>
            </a:r>
            <a:r>
              <a:rPr sz="750" spc="30" dirty="0">
                <a:latin typeface="Microsoft Sans Serif"/>
                <a:cs typeface="Microsoft Sans Serif"/>
              </a:rPr>
              <a:t>función</a:t>
            </a:r>
            <a:r>
              <a:rPr sz="750" dirty="0">
                <a:latin typeface="Microsoft Sans Serif"/>
                <a:cs typeface="Microsoft Sans Serif"/>
              </a:rPr>
              <a:t> </a:t>
            </a:r>
            <a:r>
              <a:rPr sz="750" spc="25" dirty="0">
                <a:latin typeface="Microsoft Sans Serif"/>
                <a:cs typeface="Microsoft Sans Serif"/>
              </a:rPr>
              <a:t>de</a:t>
            </a:r>
            <a:r>
              <a:rPr sz="750" dirty="0">
                <a:latin typeface="Microsoft Sans Serif"/>
                <a:cs typeface="Microsoft Sans Serif"/>
              </a:rPr>
              <a:t> </a:t>
            </a:r>
            <a:r>
              <a:rPr sz="750" spc="10" dirty="0">
                <a:latin typeface="Microsoft Sans Serif"/>
                <a:cs typeface="Microsoft Sans Serif"/>
              </a:rPr>
              <a:t>la</a:t>
            </a:r>
            <a:r>
              <a:rPr sz="750" dirty="0">
                <a:latin typeface="Microsoft Sans Serif"/>
                <a:cs typeface="Microsoft Sans Serif"/>
              </a:rPr>
              <a:t> </a:t>
            </a:r>
            <a:r>
              <a:rPr sz="750" spc="25" dirty="0">
                <a:latin typeface="Microsoft Sans Serif"/>
                <a:cs typeface="Microsoft Sans Serif"/>
              </a:rPr>
              <a:t>tensión</a:t>
            </a:r>
            <a:r>
              <a:rPr sz="750" dirty="0">
                <a:latin typeface="Microsoft Sans Serif"/>
                <a:cs typeface="Microsoft Sans Serif"/>
              </a:rPr>
              <a:t> </a:t>
            </a:r>
            <a:r>
              <a:rPr sz="750" spc="15" dirty="0">
                <a:latin typeface="Microsoft Sans Serif"/>
                <a:cs typeface="Microsoft Sans Serif"/>
              </a:rPr>
              <a:t>aplicada</a:t>
            </a:r>
            <a:r>
              <a:rPr sz="750" dirty="0">
                <a:latin typeface="Microsoft Sans Serif"/>
                <a:cs typeface="Microsoft Sans Serif"/>
              </a:rPr>
              <a:t> </a:t>
            </a:r>
            <a:r>
              <a:rPr sz="750" spc="10" dirty="0">
                <a:latin typeface="Microsoft Sans Serif"/>
                <a:cs typeface="Microsoft Sans Serif"/>
              </a:rPr>
              <a:t>al</a:t>
            </a:r>
            <a:r>
              <a:rPr sz="750" dirty="0">
                <a:latin typeface="Microsoft Sans Serif"/>
                <a:cs typeface="Microsoft Sans Serif"/>
              </a:rPr>
              <a:t> </a:t>
            </a:r>
            <a:r>
              <a:rPr sz="750" spc="15" dirty="0">
                <a:latin typeface="Microsoft Sans Serif"/>
                <a:cs typeface="Microsoft Sans Serif"/>
              </a:rPr>
              <a:t>relé.</a:t>
            </a:r>
            <a:r>
              <a:rPr sz="750" dirty="0">
                <a:latin typeface="Microsoft Sans Serif"/>
                <a:cs typeface="Microsoft Sans Serif"/>
              </a:rPr>
              <a:t> </a:t>
            </a:r>
            <a:r>
              <a:rPr sz="750" spc="-15" dirty="0">
                <a:latin typeface="Microsoft Sans Serif"/>
                <a:cs typeface="Microsoft Sans Serif"/>
              </a:rPr>
              <a:t>La</a:t>
            </a:r>
            <a:r>
              <a:rPr sz="750" dirty="0">
                <a:latin typeface="Microsoft Sans Serif"/>
                <a:cs typeface="Microsoft Sans Serif"/>
              </a:rPr>
              <a:t> </a:t>
            </a:r>
            <a:r>
              <a:rPr sz="750" spc="35" dirty="0">
                <a:latin typeface="Microsoft Sans Serif"/>
                <a:cs typeface="Microsoft Sans Serif"/>
              </a:rPr>
              <a:t>figura</a:t>
            </a:r>
            <a:r>
              <a:rPr sz="750" dirty="0">
                <a:latin typeface="Microsoft Sans Serif"/>
                <a:cs typeface="Microsoft Sans Serif"/>
              </a:rPr>
              <a:t> </a:t>
            </a:r>
            <a:r>
              <a:rPr sz="750" spc="10" dirty="0">
                <a:latin typeface="Microsoft Sans Serif"/>
                <a:cs typeface="Microsoft Sans Serif"/>
              </a:rPr>
              <a:t>3</a:t>
            </a:r>
            <a:r>
              <a:rPr sz="750" dirty="0">
                <a:latin typeface="Microsoft Sans Serif"/>
                <a:cs typeface="Microsoft Sans Serif"/>
              </a:rPr>
              <a:t> </a:t>
            </a:r>
            <a:r>
              <a:rPr sz="750" spc="-20" dirty="0">
                <a:latin typeface="Microsoft Sans Serif"/>
                <a:cs typeface="Microsoft Sans Serif"/>
              </a:rPr>
              <a:t>(a) </a:t>
            </a:r>
            <a:r>
              <a:rPr sz="750" spc="-15" dirty="0">
                <a:latin typeface="Microsoft Sans Serif"/>
                <a:cs typeface="Microsoft Sans Serif"/>
              </a:rPr>
              <a:t> </a:t>
            </a:r>
            <a:r>
              <a:rPr sz="750" spc="30" dirty="0">
                <a:latin typeface="Microsoft Sans Serif"/>
                <a:cs typeface="Microsoft Sans Serif"/>
              </a:rPr>
              <a:t>muestra una </a:t>
            </a:r>
            <a:r>
              <a:rPr sz="750" spc="15" dirty="0">
                <a:latin typeface="Microsoft Sans Serif"/>
                <a:cs typeface="Microsoft Sans Serif"/>
              </a:rPr>
              <a:t>característica </a:t>
            </a:r>
            <a:r>
              <a:rPr sz="750" spc="20" dirty="0">
                <a:latin typeface="Microsoft Sans Serif"/>
                <a:cs typeface="Microsoft Sans Serif"/>
              </a:rPr>
              <a:t>típica </a:t>
            </a:r>
            <a:r>
              <a:rPr sz="750" spc="25" dirty="0">
                <a:latin typeface="Microsoft Sans Serif"/>
                <a:cs typeface="Microsoft Sans Serif"/>
              </a:rPr>
              <a:t>de </a:t>
            </a:r>
            <a:r>
              <a:rPr sz="750" spc="45" dirty="0">
                <a:latin typeface="Microsoft Sans Serif"/>
                <a:cs typeface="Microsoft Sans Serif"/>
              </a:rPr>
              <a:t>un </a:t>
            </a:r>
            <a:r>
              <a:rPr sz="750" spc="20" dirty="0">
                <a:latin typeface="Microsoft Sans Serif"/>
                <a:cs typeface="Microsoft Sans Serif"/>
              </a:rPr>
              <a:t>relé </a:t>
            </a:r>
            <a:r>
              <a:rPr sz="750" spc="25" dirty="0">
                <a:latin typeface="Microsoft Sans Serif"/>
                <a:cs typeface="Microsoft Sans Serif"/>
              </a:rPr>
              <a:t>de sobrecorriente </a:t>
            </a:r>
            <a:r>
              <a:rPr sz="750" spc="20" dirty="0">
                <a:latin typeface="Microsoft Sans Serif"/>
                <a:cs typeface="Microsoft Sans Serif"/>
              </a:rPr>
              <a:t>con </a:t>
            </a:r>
            <a:r>
              <a:rPr sz="750" spc="25" dirty="0">
                <a:latin typeface="Microsoft Sans Serif"/>
                <a:cs typeface="Microsoft Sans Serif"/>
              </a:rPr>
              <a:t> </a:t>
            </a:r>
            <a:r>
              <a:rPr sz="750" spc="20" dirty="0">
                <a:latin typeface="Microsoft Sans Serif"/>
                <a:cs typeface="Microsoft Sans Serif"/>
              </a:rPr>
              <a:t>restricción</a:t>
            </a:r>
            <a:r>
              <a:rPr sz="750" spc="5" dirty="0">
                <a:latin typeface="Microsoft Sans Serif"/>
                <a:cs typeface="Microsoft Sans Serif"/>
              </a:rPr>
              <a:t> </a:t>
            </a:r>
            <a:r>
              <a:rPr sz="750" spc="25" dirty="0">
                <a:latin typeface="Microsoft Sans Serif"/>
                <a:cs typeface="Microsoft Sans Serif"/>
              </a:rPr>
              <a:t>de</a:t>
            </a:r>
            <a:r>
              <a:rPr sz="750" spc="5" dirty="0">
                <a:latin typeface="Microsoft Sans Serif"/>
                <a:cs typeface="Microsoft Sans Serif"/>
              </a:rPr>
              <a:t> </a:t>
            </a:r>
            <a:r>
              <a:rPr sz="750" spc="20" dirty="0">
                <a:latin typeface="Microsoft Sans Serif"/>
                <a:cs typeface="Microsoft Sans Serif"/>
              </a:rPr>
              <a:t>voltaje</a:t>
            </a:r>
            <a:r>
              <a:rPr sz="750" spc="5" dirty="0">
                <a:latin typeface="Microsoft Sans Serif"/>
                <a:cs typeface="Microsoft Sans Serif"/>
              </a:rPr>
              <a:t> </a:t>
            </a:r>
            <a:r>
              <a:rPr sz="750" spc="35" dirty="0">
                <a:latin typeface="Microsoft Sans Serif"/>
                <a:cs typeface="Microsoft Sans Serif"/>
              </a:rPr>
              <a:t>moderno.</a:t>
            </a:r>
            <a:r>
              <a:rPr sz="750" spc="5" dirty="0">
                <a:latin typeface="Microsoft Sans Serif"/>
                <a:cs typeface="Microsoft Sans Serif"/>
              </a:rPr>
              <a:t> </a:t>
            </a:r>
            <a:r>
              <a:rPr sz="750" spc="30" dirty="0">
                <a:latin typeface="Microsoft Sans Serif"/>
                <a:cs typeface="Microsoft Sans Serif"/>
              </a:rPr>
              <a:t>Durante</a:t>
            </a:r>
            <a:r>
              <a:rPr sz="750" spc="5" dirty="0">
                <a:latin typeface="Microsoft Sans Serif"/>
                <a:cs typeface="Microsoft Sans Serif"/>
              </a:rPr>
              <a:t> </a:t>
            </a:r>
            <a:r>
              <a:rPr sz="750" spc="15" dirty="0">
                <a:latin typeface="Microsoft Sans Serif"/>
                <a:cs typeface="Microsoft Sans Serif"/>
              </a:rPr>
              <a:t>condiciones</a:t>
            </a:r>
            <a:r>
              <a:rPr sz="750" spc="5" dirty="0">
                <a:latin typeface="Microsoft Sans Serif"/>
                <a:cs typeface="Microsoft Sans Serif"/>
              </a:rPr>
              <a:t> </a:t>
            </a:r>
            <a:r>
              <a:rPr sz="750" spc="15" dirty="0">
                <a:latin typeface="Microsoft Sans Serif"/>
                <a:cs typeface="Microsoft Sans Serif"/>
              </a:rPr>
              <a:t>sin</a:t>
            </a:r>
            <a:r>
              <a:rPr sz="750" spc="10" dirty="0">
                <a:latin typeface="Microsoft Sans Serif"/>
                <a:cs typeface="Microsoft Sans Serif"/>
              </a:rPr>
              <a:t> </a:t>
            </a:r>
            <a:r>
              <a:rPr sz="750" spc="15" dirty="0">
                <a:latin typeface="Microsoft Sans Serif"/>
                <a:cs typeface="Microsoft Sans Serif"/>
              </a:rPr>
              <a:t>falla,</a:t>
            </a:r>
            <a:r>
              <a:rPr sz="750" spc="5" dirty="0">
                <a:latin typeface="Microsoft Sans Serif"/>
                <a:cs typeface="Microsoft Sans Serif"/>
              </a:rPr>
              <a:t> </a:t>
            </a:r>
            <a:r>
              <a:rPr sz="750" spc="10" dirty="0">
                <a:latin typeface="Microsoft Sans Serif"/>
                <a:cs typeface="Microsoft Sans Serif"/>
              </a:rPr>
              <a:t>el</a:t>
            </a:r>
            <a:r>
              <a:rPr sz="750" spc="5" dirty="0">
                <a:latin typeface="Microsoft Sans Serif"/>
                <a:cs typeface="Microsoft Sans Serif"/>
              </a:rPr>
              <a:t> </a:t>
            </a:r>
            <a:r>
              <a:rPr sz="750" spc="20" dirty="0">
                <a:latin typeface="Microsoft Sans Serif"/>
                <a:cs typeface="Microsoft Sans Serif"/>
              </a:rPr>
              <a:t>voltaje </a:t>
            </a:r>
            <a:r>
              <a:rPr sz="750" spc="-185" dirty="0">
                <a:latin typeface="Microsoft Sans Serif"/>
                <a:cs typeface="Microsoft Sans Serif"/>
              </a:rPr>
              <a:t> </a:t>
            </a:r>
            <a:r>
              <a:rPr sz="750" spc="20" dirty="0">
                <a:latin typeface="Microsoft Sans Serif"/>
                <a:cs typeface="Microsoft Sans Serif"/>
              </a:rPr>
              <a:t>del</a:t>
            </a:r>
            <a:r>
              <a:rPr sz="750" dirty="0">
                <a:latin typeface="Microsoft Sans Serif"/>
                <a:cs typeface="Microsoft Sans Serif"/>
              </a:rPr>
              <a:t> </a:t>
            </a:r>
            <a:r>
              <a:rPr sz="750" spc="35" dirty="0">
                <a:latin typeface="Microsoft Sans Serif"/>
                <a:cs typeface="Microsoft Sans Serif"/>
              </a:rPr>
              <a:t>terminal</a:t>
            </a:r>
            <a:r>
              <a:rPr sz="750" spc="5" dirty="0">
                <a:latin typeface="Microsoft Sans Serif"/>
                <a:cs typeface="Microsoft Sans Serif"/>
              </a:rPr>
              <a:t> </a:t>
            </a:r>
            <a:r>
              <a:rPr sz="750" spc="20" dirty="0">
                <a:latin typeface="Microsoft Sans Serif"/>
                <a:cs typeface="Microsoft Sans Serif"/>
              </a:rPr>
              <a:t>del</a:t>
            </a:r>
            <a:r>
              <a:rPr sz="750" dirty="0">
                <a:latin typeface="Microsoft Sans Serif"/>
                <a:cs typeface="Microsoft Sans Serif"/>
              </a:rPr>
              <a:t> </a:t>
            </a:r>
            <a:r>
              <a:rPr sz="750" spc="30" dirty="0">
                <a:latin typeface="Microsoft Sans Serif"/>
                <a:cs typeface="Microsoft Sans Serif"/>
              </a:rPr>
              <a:t>generador</a:t>
            </a:r>
            <a:r>
              <a:rPr sz="750" spc="5" dirty="0">
                <a:latin typeface="Microsoft Sans Serif"/>
                <a:cs typeface="Microsoft Sans Serif"/>
              </a:rPr>
              <a:t> </a:t>
            </a:r>
            <a:r>
              <a:rPr sz="750" spc="10" dirty="0">
                <a:latin typeface="Microsoft Sans Serif"/>
                <a:cs typeface="Microsoft Sans Serif"/>
              </a:rPr>
              <a:t>está</a:t>
            </a:r>
            <a:r>
              <a:rPr sz="750" dirty="0">
                <a:latin typeface="Microsoft Sans Serif"/>
                <a:cs typeface="Microsoft Sans Serif"/>
              </a:rPr>
              <a:t> </a:t>
            </a:r>
            <a:r>
              <a:rPr sz="750" spc="45" dirty="0">
                <a:latin typeface="Microsoft Sans Serif"/>
                <a:cs typeface="Microsoft Sans Serif"/>
              </a:rPr>
              <a:t>por</a:t>
            </a:r>
            <a:r>
              <a:rPr sz="750" spc="5" dirty="0">
                <a:latin typeface="Microsoft Sans Serif"/>
                <a:cs typeface="Microsoft Sans Serif"/>
              </a:rPr>
              <a:t> </a:t>
            </a:r>
            <a:r>
              <a:rPr sz="750" spc="20" dirty="0">
                <a:latin typeface="Microsoft Sans Serif"/>
                <a:cs typeface="Microsoft Sans Serif"/>
              </a:rPr>
              <a:t>encima</a:t>
            </a:r>
            <a:r>
              <a:rPr sz="750" dirty="0">
                <a:latin typeface="Microsoft Sans Serif"/>
                <a:cs typeface="Microsoft Sans Serif"/>
              </a:rPr>
              <a:t> </a:t>
            </a:r>
            <a:r>
              <a:rPr sz="750" spc="20" dirty="0">
                <a:latin typeface="Microsoft Sans Serif"/>
                <a:cs typeface="Microsoft Sans Serif"/>
              </a:rPr>
              <a:t>del</a:t>
            </a:r>
            <a:r>
              <a:rPr sz="750" spc="5" dirty="0">
                <a:latin typeface="Microsoft Sans Serif"/>
                <a:cs typeface="Microsoft Sans Serif"/>
              </a:rPr>
              <a:t> </a:t>
            </a:r>
            <a:r>
              <a:rPr sz="750" spc="20" dirty="0">
                <a:latin typeface="Microsoft Sans Serif"/>
                <a:cs typeface="Microsoft Sans Serif"/>
              </a:rPr>
              <a:t>ajuste</a:t>
            </a:r>
            <a:r>
              <a:rPr sz="750" dirty="0">
                <a:latin typeface="Microsoft Sans Serif"/>
                <a:cs typeface="Microsoft Sans Serif"/>
              </a:rPr>
              <a:t> </a:t>
            </a:r>
            <a:r>
              <a:rPr sz="750" spc="25" dirty="0">
                <a:latin typeface="Microsoft Sans Serif"/>
                <a:cs typeface="Microsoft Sans Serif"/>
              </a:rPr>
              <a:t>de</a:t>
            </a:r>
            <a:r>
              <a:rPr sz="750" spc="5" dirty="0">
                <a:latin typeface="Microsoft Sans Serif"/>
                <a:cs typeface="Microsoft Sans Serif"/>
              </a:rPr>
              <a:t> </a:t>
            </a:r>
            <a:r>
              <a:rPr sz="750" spc="15" dirty="0">
                <a:latin typeface="Microsoft Sans Serif"/>
                <a:cs typeface="Microsoft Sans Serif"/>
              </a:rPr>
              <a:t>voltaje,</a:t>
            </a:r>
            <a:r>
              <a:rPr sz="750" spc="5" dirty="0">
                <a:latin typeface="Microsoft Sans Serif"/>
                <a:cs typeface="Microsoft Sans Serif"/>
              </a:rPr>
              <a:t> </a:t>
            </a:r>
            <a:r>
              <a:rPr sz="750" spc="-20" dirty="0">
                <a:latin typeface="Microsoft Sans Serif"/>
                <a:cs typeface="Microsoft Sans Serif"/>
              </a:rPr>
              <a:t>Vs1,</a:t>
            </a:r>
            <a:r>
              <a:rPr sz="750" dirty="0">
                <a:latin typeface="Microsoft Sans Serif"/>
                <a:cs typeface="Microsoft Sans Serif"/>
              </a:rPr>
              <a:t> </a:t>
            </a:r>
            <a:r>
              <a:rPr sz="750" spc="5" dirty="0">
                <a:latin typeface="Microsoft Sans Serif"/>
                <a:cs typeface="Microsoft Sans Serif"/>
              </a:rPr>
              <a:t>y </a:t>
            </a:r>
            <a:r>
              <a:rPr sz="750" spc="-185" dirty="0">
                <a:latin typeface="Microsoft Sans Serif"/>
                <a:cs typeface="Microsoft Sans Serif"/>
              </a:rPr>
              <a:t> </a:t>
            </a:r>
            <a:r>
              <a:rPr sz="750" spc="10" dirty="0">
                <a:latin typeface="Microsoft Sans Serif"/>
                <a:cs typeface="Microsoft Sans Serif"/>
              </a:rPr>
              <a:t>el </a:t>
            </a:r>
            <a:r>
              <a:rPr sz="750" spc="20" dirty="0">
                <a:latin typeface="Microsoft Sans Serif"/>
                <a:cs typeface="Microsoft Sans Serif"/>
              </a:rPr>
              <a:t>ajuste </a:t>
            </a:r>
            <a:r>
              <a:rPr sz="750" spc="25" dirty="0">
                <a:latin typeface="Microsoft Sans Serif"/>
                <a:cs typeface="Microsoft Sans Serif"/>
              </a:rPr>
              <a:t>de </a:t>
            </a:r>
            <a:r>
              <a:rPr sz="750" spc="30" dirty="0">
                <a:latin typeface="Microsoft Sans Serif"/>
                <a:cs typeface="Microsoft Sans Serif"/>
              </a:rPr>
              <a:t>arranque </a:t>
            </a:r>
            <a:r>
              <a:rPr sz="750" spc="25" dirty="0">
                <a:latin typeface="Microsoft Sans Serif"/>
                <a:cs typeface="Microsoft Sans Serif"/>
              </a:rPr>
              <a:t>de </a:t>
            </a:r>
            <a:r>
              <a:rPr sz="750" spc="30" dirty="0">
                <a:latin typeface="Microsoft Sans Serif"/>
                <a:cs typeface="Microsoft Sans Serif"/>
              </a:rPr>
              <a:t>corriente </a:t>
            </a:r>
            <a:r>
              <a:rPr sz="750" spc="-5" dirty="0">
                <a:latin typeface="Microsoft Sans Serif"/>
                <a:cs typeface="Microsoft Sans Serif"/>
              </a:rPr>
              <a:t>es </a:t>
            </a:r>
            <a:r>
              <a:rPr sz="750" spc="5" dirty="0">
                <a:latin typeface="Microsoft Sans Serif"/>
                <a:cs typeface="Microsoft Sans Serif"/>
              </a:rPr>
              <a:t>Is. </a:t>
            </a:r>
            <a:r>
              <a:rPr sz="750" spc="15" dirty="0">
                <a:latin typeface="Microsoft Sans Serif"/>
                <a:cs typeface="Microsoft Sans Serif"/>
              </a:rPr>
              <a:t>Cuando </a:t>
            </a:r>
            <a:r>
              <a:rPr sz="750" spc="30" dirty="0">
                <a:latin typeface="Microsoft Sans Serif"/>
                <a:cs typeface="Microsoft Sans Serif"/>
              </a:rPr>
              <a:t>ocurre una </a:t>
            </a:r>
            <a:r>
              <a:rPr sz="750" spc="20" dirty="0">
                <a:latin typeface="Microsoft Sans Serif"/>
                <a:cs typeface="Microsoft Sans Serif"/>
              </a:rPr>
              <a:t>falla </a:t>
            </a:r>
            <a:r>
              <a:rPr sz="750" spc="25" dirty="0">
                <a:latin typeface="Microsoft Sans Serif"/>
                <a:cs typeface="Microsoft Sans Serif"/>
              </a:rPr>
              <a:t> </a:t>
            </a:r>
            <a:r>
              <a:rPr sz="750" spc="10" dirty="0">
                <a:latin typeface="Microsoft Sans Serif"/>
                <a:cs typeface="Microsoft Sans Serif"/>
              </a:rPr>
              <a:t>cercana,</a:t>
            </a:r>
            <a:r>
              <a:rPr sz="750" spc="-5" dirty="0">
                <a:latin typeface="Microsoft Sans Serif"/>
                <a:cs typeface="Microsoft Sans Serif"/>
              </a:rPr>
              <a:t> </a:t>
            </a:r>
            <a:r>
              <a:rPr sz="750" spc="10" dirty="0">
                <a:latin typeface="Microsoft Sans Serif"/>
                <a:cs typeface="Microsoft Sans Serif"/>
              </a:rPr>
              <a:t>el</a:t>
            </a:r>
            <a:r>
              <a:rPr sz="750" dirty="0">
                <a:latin typeface="Microsoft Sans Serif"/>
                <a:cs typeface="Microsoft Sans Serif"/>
              </a:rPr>
              <a:t> </a:t>
            </a:r>
            <a:r>
              <a:rPr sz="750" spc="20" dirty="0">
                <a:latin typeface="Microsoft Sans Serif"/>
                <a:cs typeface="Microsoft Sans Serif"/>
              </a:rPr>
              <a:t>voltaje</a:t>
            </a:r>
            <a:r>
              <a:rPr sz="750" dirty="0">
                <a:latin typeface="Microsoft Sans Serif"/>
                <a:cs typeface="Microsoft Sans Serif"/>
              </a:rPr>
              <a:t> </a:t>
            </a:r>
            <a:r>
              <a:rPr sz="750" spc="25" dirty="0">
                <a:latin typeface="Microsoft Sans Serif"/>
                <a:cs typeface="Microsoft Sans Serif"/>
              </a:rPr>
              <a:t>puede</a:t>
            </a:r>
            <a:r>
              <a:rPr sz="750" dirty="0">
                <a:latin typeface="Microsoft Sans Serif"/>
                <a:cs typeface="Microsoft Sans Serif"/>
              </a:rPr>
              <a:t> </a:t>
            </a:r>
            <a:r>
              <a:rPr sz="750" spc="10" dirty="0">
                <a:latin typeface="Microsoft Sans Serif"/>
                <a:cs typeface="Microsoft Sans Serif"/>
              </a:rPr>
              <a:t>caer</a:t>
            </a:r>
            <a:r>
              <a:rPr sz="750" dirty="0">
                <a:latin typeface="Microsoft Sans Serif"/>
                <a:cs typeface="Microsoft Sans Serif"/>
              </a:rPr>
              <a:t> </a:t>
            </a:r>
            <a:r>
              <a:rPr sz="750" spc="45" dirty="0">
                <a:latin typeface="Microsoft Sans Serif"/>
                <a:cs typeface="Microsoft Sans Serif"/>
              </a:rPr>
              <a:t>por</a:t>
            </a:r>
            <a:r>
              <a:rPr sz="750" dirty="0">
                <a:latin typeface="Microsoft Sans Serif"/>
                <a:cs typeface="Microsoft Sans Serif"/>
              </a:rPr>
              <a:t> </a:t>
            </a:r>
            <a:r>
              <a:rPr sz="750" spc="25" dirty="0">
                <a:latin typeface="Microsoft Sans Serif"/>
                <a:cs typeface="Microsoft Sans Serif"/>
              </a:rPr>
              <a:t>debajo</a:t>
            </a:r>
            <a:r>
              <a:rPr sz="750" dirty="0">
                <a:latin typeface="Microsoft Sans Serif"/>
                <a:cs typeface="Microsoft Sans Serif"/>
              </a:rPr>
              <a:t> </a:t>
            </a:r>
            <a:r>
              <a:rPr sz="750" spc="20" dirty="0">
                <a:latin typeface="Microsoft Sans Serif"/>
                <a:cs typeface="Microsoft Sans Serif"/>
              </a:rPr>
              <a:t>del</a:t>
            </a:r>
            <a:r>
              <a:rPr sz="750" dirty="0">
                <a:latin typeface="Microsoft Sans Serif"/>
                <a:cs typeface="Microsoft Sans Serif"/>
              </a:rPr>
              <a:t> </a:t>
            </a:r>
            <a:r>
              <a:rPr sz="750" spc="20" dirty="0">
                <a:latin typeface="Microsoft Sans Serif"/>
                <a:cs typeface="Microsoft Sans Serif"/>
              </a:rPr>
              <a:t>ajuste</a:t>
            </a:r>
            <a:r>
              <a:rPr sz="750" spc="-5" dirty="0">
                <a:latin typeface="Microsoft Sans Serif"/>
                <a:cs typeface="Microsoft Sans Serif"/>
              </a:rPr>
              <a:t> </a:t>
            </a:r>
            <a:r>
              <a:rPr sz="750" spc="25" dirty="0">
                <a:latin typeface="Microsoft Sans Serif"/>
                <a:cs typeface="Microsoft Sans Serif"/>
              </a:rPr>
              <a:t>de</a:t>
            </a:r>
            <a:r>
              <a:rPr sz="750" dirty="0">
                <a:latin typeface="Microsoft Sans Serif"/>
                <a:cs typeface="Microsoft Sans Serif"/>
              </a:rPr>
              <a:t> </a:t>
            </a:r>
            <a:r>
              <a:rPr sz="750" spc="15" dirty="0">
                <a:latin typeface="Microsoft Sans Serif"/>
                <a:cs typeface="Microsoft Sans Serif"/>
              </a:rPr>
              <a:t>voltaje,</a:t>
            </a:r>
            <a:r>
              <a:rPr sz="750" dirty="0">
                <a:latin typeface="Microsoft Sans Serif"/>
                <a:cs typeface="Microsoft Sans Serif"/>
              </a:rPr>
              <a:t> </a:t>
            </a:r>
            <a:r>
              <a:rPr sz="750" spc="-20" dirty="0">
                <a:latin typeface="Microsoft Sans Serif"/>
                <a:cs typeface="Microsoft Sans Serif"/>
              </a:rPr>
              <a:t>Vs2,</a:t>
            </a:r>
            <a:r>
              <a:rPr sz="750" dirty="0">
                <a:latin typeface="Microsoft Sans Serif"/>
                <a:cs typeface="Microsoft Sans Serif"/>
              </a:rPr>
              <a:t> </a:t>
            </a:r>
            <a:r>
              <a:rPr sz="750" spc="5" dirty="0">
                <a:latin typeface="Microsoft Sans Serif"/>
                <a:cs typeface="Microsoft Sans Serif"/>
              </a:rPr>
              <a:t>y</a:t>
            </a:r>
            <a:r>
              <a:rPr sz="750" dirty="0">
                <a:latin typeface="Microsoft Sans Serif"/>
                <a:cs typeface="Microsoft Sans Serif"/>
              </a:rPr>
              <a:t> </a:t>
            </a:r>
            <a:r>
              <a:rPr sz="750" spc="10" dirty="0">
                <a:latin typeface="Microsoft Sans Serif"/>
                <a:cs typeface="Microsoft Sans Serif"/>
              </a:rPr>
              <a:t>el </a:t>
            </a:r>
            <a:r>
              <a:rPr sz="750" spc="-185" dirty="0">
                <a:latin typeface="Microsoft Sans Serif"/>
                <a:cs typeface="Microsoft Sans Serif"/>
              </a:rPr>
              <a:t> </a:t>
            </a:r>
            <a:r>
              <a:rPr sz="750" spc="20" dirty="0">
                <a:latin typeface="Microsoft Sans Serif"/>
                <a:cs typeface="Microsoft Sans Serif"/>
              </a:rPr>
              <a:t>nivel </a:t>
            </a:r>
            <a:r>
              <a:rPr sz="750" spc="25" dirty="0">
                <a:latin typeface="Microsoft Sans Serif"/>
                <a:cs typeface="Microsoft Sans Serif"/>
              </a:rPr>
              <a:t>de </a:t>
            </a:r>
            <a:r>
              <a:rPr sz="750" spc="15" dirty="0">
                <a:latin typeface="Microsoft Sans Serif"/>
                <a:cs typeface="Microsoft Sans Serif"/>
              </a:rPr>
              <a:t>activación </a:t>
            </a:r>
            <a:r>
              <a:rPr sz="750" spc="25" dirty="0">
                <a:latin typeface="Microsoft Sans Serif"/>
                <a:cs typeface="Microsoft Sans Serif"/>
              </a:rPr>
              <a:t>de </a:t>
            </a:r>
            <a:r>
              <a:rPr sz="750" spc="30" dirty="0">
                <a:latin typeface="Microsoft Sans Serif"/>
                <a:cs typeface="Microsoft Sans Serif"/>
              </a:rPr>
              <a:t>corriente </a:t>
            </a:r>
            <a:r>
              <a:rPr sz="750" spc="-5" dirty="0">
                <a:latin typeface="Microsoft Sans Serif"/>
                <a:cs typeface="Microsoft Sans Serif"/>
              </a:rPr>
              <a:t>se </a:t>
            </a:r>
            <a:r>
              <a:rPr sz="750" spc="20" dirty="0">
                <a:latin typeface="Microsoft Sans Serif"/>
                <a:cs typeface="Microsoft Sans Serif"/>
              </a:rPr>
              <a:t>reduce </a:t>
            </a:r>
            <a:r>
              <a:rPr sz="750" spc="25" dirty="0">
                <a:latin typeface="Microsoft Sans Serif"/>
                <a:cs typeface="Microsoft Sans Serif"/>
              </a:rPr>
              <a:t>en </a:t>
            </a:r>
            <a:r>
              <a:rPr sz="750" spc="10" dirty="0">
                <a:latin typeface="Microsoft Sans Serif"/>
                <a:cs typeface="Microsoft Sans Serif"/>
              </a:rPr>
              <a:t>el </a:t>
            </a:r>
            <a:r>
              <a:rPr sz="750" spc="25" dirty="0">
                <a:latin typeface="Microsoft Sans Serif"/>
                <a:cs typeface="Microsoft Sans Serif"/>
              </a:rPr>
              <a:t>factorka </a:t>
            </a:r>
            <a:r>
              <a:rPr sz="750" spc="10" dirty="0">
                <a:latin typeface="Microsoft Sans Serif"/>
                <a:cs typeface="Microsoft Sans Serif"/>
              </a:rPr>
              <a:t>kIs. </a:t>
            </a:r>
            <a:r>
              <a:rPr sz="750" spc="5" dirty="0">
                <a:latin typeface="Microsoft Sans Serif"/>
                <a:cs typeface="Microsoft Sans Serif"/>
              </a:rPr>
              <a:t>Para </a:t>
            </a:r>
            <a:r>
              <a:rPr sz="750" spc="10" dirty="0">
                <a:latin typeface="Microsoft Sans Serif"/>
                <a:cs typeface="Microsoft Sans Serif"/>
              </a:rPr>
              <a:t> </a:t>
            </a:r>
            <a:r>
              <a:rPr sz="750" spc="15" dirty="0">
                <a:latin typeface="Microsoft Sans Serif"/>
                <a:cs typeface="Microsoft Sans Serif"/>
              </a:rPr>
              <a:t>voltajes</a:t>
            </a:r>
            <a:r>
              <a:rPr sz="750" spc="-5" dirty="0">
                <a:latin typeface="Microsoft Sans Serif"/>
                <a:cs typeface="Microsoft Sans Serif"/>
              </a:rPr>
              <a:t> </a:t>
            </a:r>
            <a:r>
              <a:rPr sz="750" spc="35" dirty="0">
                <a:latin typeface="Microsoft Sans Serif"/>
                <a:cs typeface="Microsoft Sans Serif"/>
              </a:rPr>
              <a:t>entre</a:t>
            </a:r>
            <a:r>
              <a:rPr sz="750" spc="-5" dirty="0">
                <a:latin typeface="Microsoft Sans Serif"/>
                <a:cs typeface="Microsoft Sans Serif"/>
              </a:rPr>
              <a:t> </a:t>
            </a:r>
            <a:r>
              <a:rPr sz="750" spc="-20" dirty="0">
                <a:latin typeface="Microsoft Sans Serif"/>
                <a:cs typeface="Microsoft Sans Serif"/>
              </a:rPr>
              <a:t>Vs1</a:t>
            </a:r>
            <a:r>
              <a:rPr sz="750" spc="-5" dirty="0">
                <a:latin typeface="Microsoft Sans Serif"/>
                <a:cs typeface="Microsoft Sans Serif"/>
              </a:rPr>
              <a:t> </a:t>
            </a:r>
            <a:r>
              <a:rPr sz="750" spc="5" dirty="0">
                <a:latin typeface="Microsoft Sans Serif"/>
                <a:cs typeface="Microsoft Sans Serif"/>
              </a:rPr>
              <a:t>y</a:t>
            </a:r>
            <a:r>
              <a:rPr sz="750" spc="-5" dirty="0">
                <a:latin typeface="Microsoft Sans Serif"/>
                <a:cs typeface="Microsoft Sans Serif"/>
              </a:rPr>
              <a:t> </a:t>
            </a:r>
            <a:r>
              <a:rPr sz="750" spc="-20" dirty="0">
                <a:latin typeface="Microsoft Sans Serif"/>
                <a:cs typeface="Microsoft Sans Serif"/>
              </a:rPr>
              <a:t>Vs2,</a:t>
            </a:r>
            <a:r>
              <a:rPr sz="750" dirty="0">
                <a:latin typeface="Microsoft Sans Serif"/>
                <a:cs typeface="Microsoft Sans Serif"/>
              </a:rPr>
              <a:t> </a:t>
            </a:r>
            <a:r>
              <a:rPr sz="750" spc="10" dirty="0">
                <a:latin typeface="Microsoft Sans Serif"/>
                <a:cs typeface="Microsoft Sans Serif"/>
              </a:rPr>
              <a:t>el</a:t>
            </a:r>
            <a:r>
              <a:rPr sz="750" spc="-5" dirty="0">
                <a:latin typeface="Microsoft Sans Serif"/>
                <a:cs typeface="Microsoft Sans Serif"/>
              </a:rPr>
              <a:t> </a:t>
            </a:r>
            <a:r>
              <a:rPr sz="750" spc="20" dirty="0">
                <a:latin typeface="Microsoft Sans Serif"/>
                <a:cs typeface="Microsoft Sans Serif"/>
              </a:rPr>
              <a:t>nivel</a:t>
            </a:r>
            <a:r>
              <a:rPr sz="750" spc="-5" dirty="0">
                <a:latin typeface="Microsoft Sans Serif"/>
                <a:cs typeface="Microsoft Sans Serif"/>
              </a:rPr>
              <a:t> </a:t>
            </a:r>
            <a:r>
              <a:rPr sz="750" spc="25" dirty="0">
                <a:latin typeface="Microsoft Sans Serif"/>
                <a:cs typeface="Microsoft Sans Serif"/>
              </a:rPr>
              <a:t>de</a:t>
            </a:r>
            <a:r>
              <a:rPr sz="750" spc="-5" dirty="0">
                <a:latin typeface="Microsoft Sans Serif"/>
                <a:cs typeface="Microsoft Sans Serif"/>
              </a:rPr>
              <a:t> </a:t>
            </a:r>
            <a:r>
              <a:rPr sz="750" spc="15" dirty="0">
                <a:latin typeface="Microsoft Sans Serif"/>
                <a:cs typeface="Microsoft Sans Serif"/>
              </a:rPr>
              <a:t>activación</a:t>
            </a:r>
            <a:r>
              <a:rPr sz="750" dirty="0">
                <a:latin typeface="Microsoft Sans Serif"/>
                <a:cs typeface="Microsoft Sans Serif"/>
              </a:rPr>
              <a:t> </a:t>
            </a:r>
            <a:r>
              <a:rPr sz="750" spc="15" dirty="0">
                <a:latin typeface="Microsoft Sans Serif"/>
                <a:cs typeface="Microsoft Sans Serif"/>
              </a:rPr>
              <a:t>varía</a:t>
            </a:r>
            <a:r>
              <a:rPr sz="750" spc="-5" dirty="0">
                <a:latin typeface="Microsoft Sans Serif"/>
                <a:cs typeface="Microsoft Sans Serif"/>
              </a:rPr>
              <a:t> </a:t>
            </a:r>
            <a:r>
              <a:rPr sz="750" spc="35" dirty="0">
                <a:latin typeface="Microsoft Sans Serif"/>
                <a:cs typeface="Microsoft Sans Serif"/>
              </a:rPr>
              <a:t>proporcionalmente </a:t>
            </a:r>
            <a:r>
              <a:rPr sz="750" spc="-185" dirty="0">
                <a:latin typeface="Microsoft Sans Serif"/>
                <a:cs typeface="Microsoft Sans Serif"/>
              </a:rPr>
              <a:t> </a:t>
            </a:r>
            <a:r>
              <a:rPr sz="750" spc="35" dirty="0">
                <a:latin typeface="Microsoft Sans Serif"/>
                <a:cs typeface="Microsoft Sans Serif"/>
              </a:rPr>
              <a:t>entre </a:t>
            </a:r>
            <a:r>
              <a:rPr sz="750" spc="15" dirty="0">
                <a:latin typeface="Microsoft Sans Serif"/>
                <a:cs typeface="Microsoft Sans Serif"/>
              </a:rPr>
              <a:t>Is </a:t>
            </a:r>
            <a:r>
              <a:rPr sz="750" spc="5" dirty="0">
                <a:latin typeface="Microsoft Sans Serif"/>
                <a:cs typeface="Microsoft Sans Serif"/>
              </a:rPr>
              <a:t>y </a:t>
            </a:r>
            <a:r>
              <a:rPr sz="750" spc="10" dirty="0">
                <a:latin typeface="Microsoft Sans Serif"/>
                <a:cs typeface="Microsoft Sans Serif"/>
              </a:rPr>
              <a:t>kIs. </a:t>
            </a:r>
            <a:r>
              <a:rPr sz="750" spc="-15" dirty="0">
                <a:latin typeface="Microsoft Sans Serif"/>
                <a:cs typeface="Microsoft Sans Serif"/>
              </a:rPr>
              <a:t>La </a:t>
            </a:r>
            <a:r>
              <a:rPr sz="750" spc="35" dirty="0">
                <a:latin typeface="Microsoft Sans Serif"/>
                <a:cs typeface="Microsoft Sans Serif"/>
              </a:rPr>
              <a:t>figura </a:t>
            </a:r>
            <a:r>
              <a:rPr sz="750" spc="10" dirty="0">
                <a:latin typeface="Microsoft Sans Serif"/>
                <a:cs typeface="Microsoft Sans Serif"/>
              </a:rPr>
              <a:t>3 </a:t>
            </a:r>
            <a:r>
              <a:rPr sz="750" spc="-5" dirty="0">
                <a:latin typeface="Microsoft Sans Serif"/>
                <a:cs typeface="Microsoft Sans Serif"/>
              </a:rPr>
              <a:t>(b) </a:t>
            </a:r>
            <a:r>
              <a:rPr sz="750" spc="30" dirty="0">
                <a:latin typeface="Microsoft Sans Serif"/>
                <a:cs typeface="Microsoft Sans Serif"/>
              </a:rPr>
              <a:t>muestra una </a:t>
            </a:r>
            <a:r>
              <a:rPr sz="750" spc="15" dirty="0">
                <a:latin typeface="Microsoft Sans Serif"/>
                <a:cs typeface="Microsoft Sans Serif"/>
              </a:rPr>
              <a:t>característica </a:t>
            </a:r>
            <a:r>
              <a:rPr sz="750" spc="25" dirty="0">
                <a:latin typeface="Microsoft Sans Serif"/>
                <a:cs typeface="Microsoft Sans Serif"/>
              </a:rPr>
              <a:t>de </a:t>
            </a:r>
            <a:r>
              <a:rPr sz="750" spc="45" dirty="0">
                <a:latin typeface="Microsoft Sans Serif"/>
                <a:cs typeface="Microsoft Sans Serif"/>
              </a:rPr>
              <a:t>un </a:t>
            </a:r>
            <a:r>
              <a:rPr sz="750" spc="20" dirty="0">
                <a:latin typeface="Microsoft Sans Serif"/>
                <a:cs typeface="Microsoft Sans Serif"/>
              </a:rPr>
              <a:t>relé </a:t>
            </a:r>
            <a:r>
              <a:rPr sz="750" spc="25" dirty="0">
                <a:latin typeface="Microsoft Sans Serif"/>
                <a:cs typeface="Microsoft Sans Serif"/>
              </a:rPr>
              <a:t>de </a:t>
            </a:r>
            <a:r>
              <a:rPr sz="750" spc="30" dirty="0">
                <a:latin typeface="Microsoft Sans Serif"/>
                <a:cs typeface="Microsoft Sans Serif"/>
              </a:rPr>
              <a:t> </a:t>
            </a:r>
            <a:r>
              <a:rPr sz="750" spc="25" dirty="0">
                <a:latin typeface="Microsoft Sans Serif"/>
                <a:cs typeface="Microsoft Sans Serif"/>
              </a:rPr>
              <a:t>sobrecorriente</a:t>
            </a:r>
            <a:r>
              <a:rPr sz="750" spc="-5" dirty="0">
                <a:latin typeface="Microsoft Sans Serif"/>
                <a:cs typeface="Microsoft Sans Serif"/>
              </a:rPr>
              <a:t> </a:t>
            </a:r>
            <a:r>
              <a:rPr sz="750" spc="20" dirty="0">
                <a:latin typeface="Microsoft Sans Serif"/>
                <a:cs typeface="Microsoft Sans Serif"/>
              </a:rPr>
              <a:t>electromecánico</a:t>
            </a:r>
            <a:r>
              <a:rPr sz="750" dirty="0">
                <a:latin typeface="Microsoft Sans Serif"/>
                <a:cs typeface="Microsoft Sans Serif"/>
              </a:rPr>
              <a:t> </a:t>
            </a:r>
            <a:r>
              <a:rPr sz="750" spc="20" dirty="0">
                <a:latin typeface="Microsoft Sans Serif"/>
                <a:cs typeface="Microsoft Sans Serif"/>
              </a:rPr>
              <a:t>con</a:t>
            </a:r>
            <a:r>
              <a:rPr sz="750" dirty="0">
                <a:latin typeface="Microsoft Sans Serif"/>
                <a:cs typeface="Microsoft Sans Serif"/>
              </a:rPr>
              <a:t> </a:t>
            </a:r>
            <a:r>
              <a:rPr sz="750" spc="20" dirty="0">
                <a:latin typeface="Microsoft Sans Serif"/>
                <a:cs typeface="Microsoft Sans Serif"/>
              </a:rPr>
              <a:t>restricción</a:t>
            </a:r>
            <a:r>
              <a:rPr sz="750" spc="-5" dirty="0">
                <a:latin typeface="Microsoft Sans Serif"/>
                <a:cs typeface="Microsoft Sans Serif"/>
              </a:rPr>
              <a:t> </a:t>
            </a:r>
            <a:r>
              <a:rPr sz="750" spc="25" dirty="0">
                <a:latin typeface="Microsoft Sans Serif"/>
                <a:cs typeface="Microsoft Sans Serif"/>
              </a:rPr>
              <a:t>de</a:t>
            </a:r>
            <a:r>
              <a:rPr sz="750" dirty="0">
                <a:latin typeface="Microsoft Sans Serif"/>
                <a:cs typeface="Microsoft Sans Serif"/>
              </a:rPr>
              <a:t> </a:t>
            </a:r>
            <a:r>
              <a:rPr sz="750" spc="15" dirty="0">
                <a:latin typeface="Microsoft Sans Serif"/>
                <a:cs typeface="Microsoft Sans Serif"/>
              </a:rPr>
              <a:t>voltaje.</a:t>
            </a:r>
            <a:endParaRPr sz="750">
              <a:latin typeface="Microsoft Sans Serif"/>
              <a:cs typeface="Microsoft Sans Serif"/>
            </a:endParaRPr>
          </a:p>
        </p:txBody>
      </p:sp>
      <p:sp>
        <p:nvSpPr>
          <p:cNvPr id="65" name="object 65"/>
          <p:cNvSpPr txBox="1"/>
          <p:nvPr/>
        </p:nvSpPr>
        <p:spPr>
          <a:xfrm>
            <a:off x="9100125" y="4409427"/>
            <a:ext cx="5381533" cy="120546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sz="700" spc="-5" dirty="0">
                <a:latin typeface="Microsoft Sans Serif"/>
                <a:cs typeface="Microsoft Sans Serif"/>
              </a:rPr>
              <a:t>Fig.</a:t>
            </a:r>
            <a:r>
              <a:rPr sz="700" spc="10" dirty="0">
                <a:latin typeface="Microsoft Sans Serif"/>
                <a:cs typeface="Microsoft Sans Serif"/>
              </a:rPr>
              <a:t> </a:t>
            </a:r>
            <a:r>
              <a:rPr sz="700" dirty="0">
                <a:latin typeface="Microsoft Sans Serif"/>
                <a:cs typeface="Microsoft Sans Serif"/>
              </a:rPr>
              <a:t>3.   </a:t>
            </a:r>
            <a:r>
              <a:rPr sz="700" spc="160" dirty="0">
                <a:latin typeface="Microsoft Sans Serif"/>
                <a:cs typeface="Microsoft Sans Serif"/>
              </a:rPr>
              <a:t> </a:t>
            </a:r>
            <a:r>
              <a:rPr sz="500" spc="5" dirty="0">
                <a:latin typeface="Microsoft Sans Serif"/>
                <a:cs typeface="Microsoft Sans Serif"/>
              </a:rPr>
              <a:t>Característica</a:t>
            </a:r>
            <a:r>
              <a:rPr sz="500" dirty="0">
                <a:latin typeface="Microsoft Sans Serif"/>
                <a:cs typeface="Microsoft Sans Serif"/>
              </a:rPr>
              <a:t> </a:t>
            </a:r>
            <a:r>
              <a:rPr sz="500" spc="15" dirty="0">
                <a:latin typeface="Microsoft Sans Serif"/>
                <a:cs typeface="Microsoft Sans Serif"/>
              </a:rPr>
              <a:t>del</a:t>
            </a:r>
            <a:r>
              <a:rPr sz="500" dirty="0">
                <a:latin typeface="Microsoft Sans Serif"/>
                <a:cs typeface="Microsoft Sans Serif"/>
              </a:rPr>
              <a:t> </a:t>
            </a:r>
            <a:r>
              <a:rPr sz="500" spc="15" dirty="0">
                <a:latin typeface="Microsoft Sans Serif"/>
                <a:cs typeface="Microsoft Sans Serif"/>
              </a:rPr>
              <a:t>relé</a:t>
            </a:r>
            <a:r>
              <a:rPr sz="500" dirty="0">
                <a:latin typeface="Microsoft Sans Serif"/>
                <a:cs typeface="Microsoft Sans Serif"/>
              </a:rPr>
              <a:t> </a:t>
            </a:r>
            <a:r>
              <a:rPr sz="500" spc="15" dirty="0">
                <a:latin typeface="Microsoft Sans Serif"/>
                <a:cs typeface="Microsoft Sans Serif"/>
              </a:rPr>
              <a:t>de</a:t>
            </a:r>
            <a:r>
              <a:rPr sz="500" spc="5" dirty="0">
                <a:latin typeface="Microsoft Sans Serif"/>
                <a:cs typeface="Microsoft Sans Serif"/>
              </a:rPr>
              <a:t> </a:t>
            </a:r>
            <a:r>
              <a:rPr sz="500" spc="15" dirty="0">
                <a:latin typeface="Microsoft Sans Serif"/>
                <a:cs typeface="Microsoft Sans Serif"/>
              </a:rPr>
              <a:t>sobrecorriente</a:t>
            </a:r>
            <a:r>
              <a:rPr sz="500" dirty="0">
                <a:latin typeface="Microsoft Sans Serif"/>
                <a:cs typeface="Microsoft Sans Serif"/>
              </a:rPr>
              <a:t> </a:t>
            </a:r>
            <a:r>
              <a:rPr sz="500" spc="15" dirty="0">
                <a:latin typeface="Microsoft Sans Serif"/>
                <a:cs typeface="Microsoft Sans Serif"/>
              </a:rPr>
              <a:t>con</a:t>
            </a:r>
            <a:r>
              <a:rPr sz="500" dirty="0">
                <a:latin typeface="Microsoft Sans Serif"/>
                <a:cs typeface="Microsoft Sans Serif"/>
              </a:rPr>
              <a:t> </a:t>
            </a:r>
            <a:r>
              <a:rPr sz="500" spc="15" dirty="0">
                <a:latin typeface="Microsoft Sans Serif"/>
                <a:cs typeface="Microsoft Sans Serif"/>
              </a:rPr>
              <a:t>restricción</a:t>
            </a:r>
            <a:r>
              <a:rPr sz="500" dirty="0">
                <a:latin typeface="Microsoft Sans Serif"/>
                <a:cs typeface="Microsoft Sans Serif"/>
              </a:rPr>
              <a:t> </a:t>
            </a:r>
            <a:r>
              <a:rPr sz="500" spc="15" dirty="0">
                <a:latin typeface="Microsoft Sans Serif"/>
                <a:cs typeface="Microsoft Sans Serif"/>
              </a:rPr>
              <a:t>de</a:t>
            </a:r>
            <a:r>
              <a:rPr sz="500" spc="5" dirty="0">
                <a:latin typeface="Microsoft Sans Serif"/>
                <a:cs typeface="Microsoft Sans Serif"/>
              </a:rPr>
              <a:t> </a:t>
            </a:r>
            <a:r>
              <a:rPr sz="500" spc="15" dirty="0">
                <a:latin typeface="Microsoft Sans Serif"/>
                <a:cs typeface="Microsoft Sans Serif"/>
              </a:rPr>
              <a:t>voltaje</a:t>
            </a:r>
            <a:endParaRPr sz="500">
              <a:latin typeface="Microsoft Sans Serif"/>
              <a:cs typeface="Microsoft Sans Serif"/>
            </a:endParaRPr>
          </a:p>
        </p:txBody>
      </p:sp>
      <p:sp>
        <p:nvSpPr>
          <p:cNvPr id="66" name="object 66"/>
          <p:cNvSpPr txBox="1"/>
          <p:nvPr/>
        </p:nvSpPr>
        <p:spPr>
          <a:xfrm>
            <a:off x="9100214" y="4637024"/>
            <a:ext cx="7417868" cy="2109488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66370">
              <a:lnSpc>
                <a:spcPct val="100000"/>
              </a:lnSpc>
              <a:spcBef>
                <a:spcPts val="100"/>
              </a:spcBef>
            </a:pPr>
            <a:r>
              <a:rPr sz="600" spc="-30" dirty="0">
                <a:latin typeface="Microsoft Sans Serif"/>
                <a:cs typeface="Microsoft Sans Serif"/>
              </a:rPr>
              <a:t>Si</a:t>
            </a:r>
            <a:r>
              <a:rPr sz="600" dirty="0">
                <a:latin typeface="Microsoft Sans Serif"/>
                <a:cs typeface="Microsoft Sans Serif"/>
              </a:rPr>
              <a:t> </a:t>
            </a:r>
            <a:r>
              <a:rPr sz="600" spc="-5" dirty="0">
                <a:latin typeface="Microsoft Sans Serif"/>
                <a:cs typeface="Microsoft Sans Serif"/>
              </a:rPr>
              <a:t>se</a:t>
            </a:r>
            <a:r>
              <a:rPr sz="600" dirty="0">
                <a:latin typeface="Microsoft Sans Serif"/>
                <a:cs typeface="Microsoft Sans Serif"/>
              </a:rPr>
              <a:t> </a:t>
            </a:r>
            <a:r>
              <a:rPr sz="600" spc="25" dirty="0">
                <a:latin typeface="Microsoft Sans Serif"/>
                <a:cs typeface="Microsoft Sans Serif"/>
              </a:rPr>
              <a:t>configuran</a:t>
            </a:r>
            <a:r>
              <a:rPr sz="600" dirty="0">
                <a:latin typeface="Microsoft Sans Serif"/>
                <a:cs typeface="Microsoft Sans Serif"/>
              </a:rPr>
              <a:t> </a:t>
            </a:r>
            <a:r>
              <a:rPr sz="600" spc="20" dirty="0">
                <a:latin typeface="Microsoft Sans Serif"/>
                <a:cs typeface="Microsoft Sans Serif"/>
              </a:rPr>
              <a:t>correctamente,</a:t>
            </a:r>
            <a:r>
              <a:rPr sz="600" dirty="0">
                <a:latin typeface="Microsoft Sans Serif"/>
                <a:cs typeface="Microsoft Sans Serif"/>
              </a:rPr>
              <a:t> </a:t>
            </a:r>
            <a:r>
              <a:rPr sz="600" spc="10" dirty="0">
                <a:latin typeface="Microsoft Sans Serif"/>
                <a:cs typeface="Microsoft Sans Serif"/>
              </a:rPr>
              <a:t>los</a:t>
            </a:r>
            <a:r>
              <a:rPr sz="600" dirty="0">
                <a:latin typeface="Microsoft Sans Serif"/>
                <a:cs typeface="Microsoft Sans Serif"/>
              </a:rPr>
              <a:t> </a:t>
            </a:r>
            <a:r>
              <a:rPr sz="600" spc="10" dirty="0">
                <a:latin typeface="Microsoft Sans Serif"/>
                <a:cs typeface="Microsoft Sans Serif"/>
              </a:rPr>
              <a:t>niveles</a:t>
            </a:r>
            <a:r>
              <a:rPr sz="600" dirty="0">
                <a:latin typeface="Microsoft Sans Serif"/>
                <a:cs typeface="Microsoft Sans Serif"/>
              </a:rPr>
              <a:t> </a:t>
            </a:r>
            <a:r>
              <a:rPr sz="600" spc="20" dirty="0">
                <a:latin typeface="Microsoft Sans Serif"/>
                <a:cs typeface="Microsoft Sans Serif"/>
              </a:rPr>
              <a:t>de</a:t>
            </a:r>
            <a:r>
              <a:rPr sz="600" spc="5" dirty="0">
                <a:latin typeface="Microsoft Sans Serif"/>
                <a:cs typeface="Microsoft Sans Serif"/>
              </a:rPr>
              <a:t> </a:t>
            </a:r>
            <a:r>
              <a:rPr sz="600" spc="10" dirty="0">
                <a:latin typeface="Microsoft Sans Serif"/>
                <a:cs typeface="Microsoft Sans Serif"/>
              </a:rPr>
              <a:t>activación</a:t>
            </a:r>
            <a:r>
              <a:rPr sz="600" dirty="0">
                <a:latin typeface="Microsoft Sans Serif"/>
                <a:cs typeface="Microsoft Sans Serif"/>
              </a:rPr>
              <a:t> </a:t>
            </a:r>
            <a:r>
              <a:rPr sz="600" spc="20" dirty="0">
                <a:latin typeface="Microsoft Sans Serif"/>
                <a:cs typeface="Microsoft Sans Serif"/>
              </a:rPr>
              <a:t>de</a:t>
            </a:r>
            <a:r>
              <a:rPr sz="600" dirty="0">
                <a:latin typeface="Microsoft Sans Serif"/>
                <a:cs typeface="Microsoft Sans Serif"/>
              </a:rPr>
              <a:t> </a:t>
            </a:r>
            <a:r>
              <a:rPr sz="600" spc="20" dirty="0">
                <a:latin typeface="Microsoft Sans Serif"/>
                <a:cs typeface="Microsoft Sans Serif"/>
              </a:rPr>
              <a:t>sobrecorriente</a:t>
            </a:r>
            <a:r>
              <a:rPr sz="600" dirty="0">
                <a:latin typeface="Microsoft Sans Serif"/>
                <a:cs typeface="Microsoft Sans Serif"/>
              </a:rPr>
              <a:t> </a:t>
            </a:r>
            <a:r>
              <a:rPr sz="600" spc="20" dirty="0">
                <a:latin typeface="Microsoft Sans Serif"/>
                <a:cs typeface="Microsoft Sans Serif"/>
              </a:rPr>
              <a:t>en</a:t>
            </a:r>
            <a:endParaRPr sz="600">
              <a:latin typeface="Microsoft Sans Serif"/>
              <a:cs typeface="Microsoft Sans Serif"/>
            </a:endParaRPr>
          </a:p>
          <a:p>
            <a:pPr marL="12700" marR="180340">
              <a:lnSpc>
                <a:spcPct val="166700"/>
              </a:lnSpc>
            </a:pPr>
            <a:r>
              <a:rPr sz="600" spc="20" dirty="0">
                <a:latin typeface="Microsoft Sans Serif"/>
                <a:cs typeface="Microsoft Sans Serif"/>
              </a:rPr>
              <a:t>ambos</a:t>
            </a:r>
            <a:r>
              <a:rPr sz="600" spc="-5" dirty="0">
                <a:latin typeface="Microsoft Sans Serif"/>
                <a:cs typeface="Microsoft Sans Serif"/>
              </a:rPr>
              <a:t> </a:t>
            </a:r>
            <a:r>
              <a:rPr sz="600" spc="20" dirty="0">
                <a:latin typeface="Microsoft Sans Serif"/>
                <a:cs typeface="Microsoft Sans Serif"/>
              </a:rPr>
              <a:t>tipos</a:t>
            </a:r>
            <a:r>
              <a:rPr sz="600" dirty="0">
                <a:latin typeface="Microsoft Sans Serif"/>
                <a:cs typeface="Microsoft Sans Serif"/>
              </a:rPr>
              <a:t> </a:t>
            </a:r>
            <a:r>
              <a:rPr sz="600" spc="20" dirty="0">
                <a:latin typeface="Microsoft Sans Serif"/>
                <a:cs typeface="Microsoft Sans Serif"/>
              </a:rPr>
              <a:t>de</a:t>
            </a:r>
            <a:r>
              <a:rPr sz="600" dirty="0">
                <a:latin typeface="Microsoft Sans Serif"/>
                <a:cs typeface="Microsoft Sans Serif"/>
              </a:rPr>
              <a:t> </a:t>
            </a:r>
            <a:r>
              <a:rPr sz="600" spc="10" dirty="0">
                <a:latin typeface="Microsoft Sans Serif"/>
                <a:cs typeface="Microsoft Sans Serif"/>
              </a:rPr>
              <a:t>relés</a:t>
            </a:r>
            <a:r>
              <a:rPr sz="600" spc="-5" dirty="0">
                <a:latin typeface="Microsoft Sans Serif"/>
                <a:cs typeface="Microsoft Sans Serif"/>
              </a:rPr>
              <a:t> </a:t>
            </a:r>
            <a:r>
              <a:rPr sz="600" spc="15" dirty="0">
                <a:latin typeface="Microsoft Sans Serif"/>
                <a:cs typeface="Microsoft Sans Serif"/>
              </a:rPr>
              <a:t>estarán</a:t>
            </a:r>
            <a:r>
              <a:rPr sz="600" dirty="0">
                <a:latin typeface="Microsoft Sans Serif"/>
                <a:cs typeface="Microsoft Sans Serif"/>
              </a:rPr>
              <a:t> </a:t>
            </a:r>
            <a:r>
              <a:rPr sz="600" spc="35" dirty="0">
                <a:latin typeface="Microsoft Sans Serif"/>
                <a:cs typeface="Microsoft Sans Serif"/>
              </a:rPr>
              <a:t>por</a:t>
            </a:r>
            <a:r>
              <a:rPr sz="600" dirty="0">
                <a:latin typeface="Microsoft Sans Serif"/>
                <a:cs typeface="Microsoft Sans Serif"/>
              </a:rPr>
              <a:t> </a:t>
            </a:r>
            <a:r>
              <a:rPr sz="600" spc="20" dirty="0">
                <a:latin typeface="Microsoft Sans Serif"/>
                <a:cs typeface="Microsoft Sans Serif"/>
              </a:rPr>
              <a:t>debajo</a:t>
            </a:r>
            <a:r>
              <a:rPr sz="600" dirty="0">
                <a:latin typeface="Microsoft Sans Serif"/>
                <a:cs typeface="Microsoft Sans Serif"/>
              </a:rPr>
              <a:t> </a:t>
            </a:r>
            <a:r>
              <a:rPr sz="600" spc="15" dirty="0">
                <a:latin typeface="Microsoft Sans Serif"/>
                <a:cs typeface="Microsoft Sans Serif"/>
              </a:rPr>
              <a:t>del</a:t>
            </a:r>
            <a:r>
              <a:rPr sz="600" spc="-5" dirty="0">
                <a:latin typeface="Microsoft Sans Serif"/>
                <a:cs typeface="Microsoft Sans Serif"/>
              </a:rPr>
              <a:t> </a:t>
            </a:r>
            <a:r>
              <a:rPr sz="600" spc="15" dirty="0">
                <a:latin typeface="Microsoft Sans Serif"/>
                <a:cs typeface="Microsoft Sans Serif"/>
              </a:rPr>
              <a:t>nivel</a:t>
            </a:r>
            <a:r>
              <a:rPr sz="600" dirty="0">
                <a:latin typeface="Microsoft Sans Serif"/>
                <a:cs typeface="Microsoft Sans Serif"/>
              </a:rPr>
              <a:t> </a:t>
            </a:r>
            <a:r>
              <a:rPr sz="600" spc="20" dirty="0">
                <a:latin typeface="Microsoft Sans Serif"/>
                <a:cs typeface="Microsoft Sans Serif"/>
              </a:rPr>
              <a:t>de</a:t>
            </a:r>
            <a:r>
              <a:rPr sz="600" dirty="0">
                <a:latin typeface="Microsoft Sans Serif"/>
                <a:cs typeface="Microsoft Sans Serif"/>
              </a:rPr>
              <a:t> </a:t>
            </a:r>
            <a:r>
              <a:rPr sz="600" spc="25" dirty="0">
                <a:latin typeface="Microsoft Sans Serif"/>
                <a:cs typeface="Microsoft Sans Serif"/>
              </a:rPr>
              <a:t>corriente</a:t>
            </a:r>
            <a:r>
              <a:rPr sz="600" dirty="0">
                <a:latin typeface="Microsoft Sans Serif"/>
                <a:cs typeface="Microsoft Sans Serif"/>
              </a:rPr>
              <a:t> </a:t>
            </a:r>
            <a:r>
              <a:rPr sz="600" spc="20" dirty="0">
                <a:latin typeface="Microsoft Sans Serif"/>
                <a:cs typeface="Microsoft Sans Serif"/>
              </a:rPr>
              <a:t>de</a:t>
            </a:r>
            <a:r>
              <a:rPr sz="600" spc="-5" dirty="0">
                <a:latin typeface="Microsoft Sans Serif"/>
                <a:cs typeface="Microsoft Sans Serif"/>
              </a:rPr>
              <a:t> </a:t>
            </a:r>
            <a:r>
              <a:rPr sz="600" spc="15" dirty="0">
                <a:latin typeface="Microsoft Sans Serif"/>
                <a:cs typeface="Microsoft Sans Serif"/>
              </a:rPr>
              <a:t>falla</a:t>
            </a:r>
            <a:r>
              <a:rPr sz="600" dirty="0">
                <a:latin typeface="Microsoft Sans Serif"/>
                <a:cs typeface="Microsoft Sans Serif"/>
              </a:rPr>
              <a:t> </a:t>
            </a:r>
            <a:r>
              <a:rPr sz="600" spc="15" dirty="0">
                <a:latin typeface="Microsoft Sans Serif"/>
                <a:cs typeface="Microsoft Sans Serif"/>
              </a:rPr>
              <a:t>del</a:t>
            </a:r>
            <a:r>
              <a:rPr sz="600" dirty="0">
                <a:latin typeface="Microsoft Sans Serif"/>
                <a:cs typeface="Microsoft Sans Serif"/>
              </a:rPr>
              <a:t> </a:t>
            </a:r>
            <a:r>
              <a:rPr sz="600" spc="25" dirty="0">
                <a:latin typeface="Microsoft Sans Serif"/>
                <a:cs typeface="Microsoft Sans Serif"/>
              </a:rPr>
              <a:t>generador </a:t>
            </a:r>
            <a:r>
              <a:rPr sz="600" spc="-145" dirty="0">
                <a:latin typeface="Microsoft Sans Serif"/>
                <a:cs typeface="Microsoft Sans Serif"/>
              </a:rPr>
              <a:t> </a:t>
            </a:r>
            <a:r>
              <a:rPr sz="600" spc="20" dirty="0">
                <a:latin typeface="Microsoft Sans Serif"/>
                <a:cs typeface="Microsoft Sans Serif"/>
              </a:rPr>
              <a:t>según</a:t>
            </a:r>
            <a:r>
              <a:rPr sz="600" spc="-5" dirty="0">
                <a:latin typeface="Microsoft Sans Serif"/>
                <a:cs typeface="Microsoft Sans Serif"/>
              </a:rPr>
              <a:t> </a:t>
            </a:r>
            <a:r>
              <a:rPr sz="600" spc="20" dirty="0">
                <a:latin typeface="Microsoft Sans Serif"/>
                <a:cs typeface="Microsoft Sans Serif"/>
              </a:rPr>
              <a:t>lo</a:t>
            </a:r>
            <a:r>
              <a:rPr sz="600" spc="-5" dirty="0">
                <a:latin typeface="Microsoft Sans Serif"/>
                <a:cs typeface="Microsoft Sans Serif"/>
              </a:rPr>
              <a:t> </a:t>
            </a:r>
            <a:r>
              <a:rPr sz="600" spc="25" dirty="0">
                <a:latin typeface="Microsoft Sans Serif"/>
                <a:cs typeface="Microsoft Sans Serif"/>
              </a:rPr>
              <a:t>determinado</a:t>
            </a:r>
            <a:r>
              <a:rPr sz="600" spc="-5" dirty="0">
                <a:latin typeface="Microsoft Sans Serif"/>
                <a:cs typeface="Microsoft Sans Serif"/>
              </a:rPr>
              <a:t> </a:t>
            </a:r>
            <a:r>
              <a:rPr sz="600" spc="35" dirty="0">
                <a:latin typeface="Microsoft Sans Serif"/>
                <a:cs typeface="Microsoft Sans Serif"/>
              </a:rPr>
              <a:t>por</a:t>
            </a:r>
            <a:r>
              <a:rPr sz="600" spc="-5" dirty="0">
                <a:latin typeface="Microsoft Sans Serif"/>
                <a:cs typeface="Microsoft Sans Serif"/>
              </a:rPr>
              <a:t> </a:t>
            </a:r>
            <a:r>
              <a:rPr sz="600" spc="10" dirty="0">
                <a:latin typeface="Microsoft Sans Serif"/>
                <a:cs typeface="Microsoft Sans Serif"/>
              </a:rPr>
              <a:t>la</a:t>
            </a:r>
            <a:r>
              <a:rPr sz="600" spc="-5" dirty="0">
                <a:latin typeface="Microsoft Sans Serif"/>
                <a:cs typeface="Microsoft Sans Serif"/>
              </a:rPr>
              <a:t> </a:t>
            </a:r>
            <a:r>
              <a:rPr sz="600" spc="10" dirty="0">
                <a:latin typeface="Microsoft Sans Serif"/>
                <a:cs typeface="Microsoft Sans Serif"/>
              </a:rPr>
              <a:t>reactancia</a:t>
            </a:r>
            <a:r>
              <a:rPr sz="600" spc="-5" dirty="0">
                <a:latin typeface="Microsoft Sans Serif"/>
                <a:cs typeface="Microsoft Sans Serif"/>
              </a:rPr>
              <a:t> </a:t>
            </a:r>
            <a:r>
              <a:rPr sz="600" spc="15" dirty="0">
                <a:latin typeface="Microsoft Sans Serif"/>
                <a:cs typeface="Microsoft Sans Serif"/>
              </a:rPr>
              <a:t>síncrona.</a:t>
            </a:r>
            <a:endParaRPr sz="600">
              <a:latin typeface="Microsoft Sans Serif"/>
              <a:cs typeface="Microsoft Sans Serif"/>
            </a:endParaRPr>
          </a:p>
          <a:p>
            <a:pPr marL="12700" marR="142875" indent="153670">
              <a:lnSpc>
                <a:spcPct val="142900"/>
              </a:lnSpc>
              <a:spcBef>
                <a:spcPts val="30"/>
              </a:spcBef>
            </a:pPr>
            <a:r>
              <a:rPr sz="700" spc="-10" dirty="0">
                <a:latin typeface="Microsoft Sans Serif"/>
                <a:cs typeface="Microsoft Sans Serif"/>
              </a:rPr>
              <a:t>La </a:t>
            </a:r>
            <a:r>
              <a:rPr sz="700" spc="25" dirty="0">
                <a:latin typeface="Microsoft Sans Serif"/>
                <a:cs typeface="Microsoft Sans Serif"/>
              </a:rPr>
              <a:t>configuración </a:t>
            </a:r>
            <a:r>
              <a:rPr sz="700" spc="20" dirty="0">
                <a:latin typeface="Microsoft Sans Serif"/>
                <a:cs typeface="Microsoft Sans Serif"/>
              </a:rPr>
              <a:t>del </a:t>
            </a:r>
            <a:r>
              <a:rPr sz="700" spc="30" dirty="0">
                <a:latin typeface="Microsoft Sans Serif"/>
                <a:cs typeface="Microsoft Sans Serif"/>
              </a:rPr>
              <a:t>elemento </a:t>
            </a:r>
            <a:r>
              <a:rPr sz="700" spc="20" dirty="0">
                <a:latin typeface="Microsoft Sans Serif"/>
                <a:cs typeface="Microsoft Sans Serif"/>
              </a:rPr>
              <a:t>de voltaje de </a:t>
            </a:r>
            <a:r>
              <a:rPr sz="700" spc="10" dirty="0">
                <a:latin typeface="Microsoft Sans Serif"/>
                <a:cs typeface="Microsoft Sans Serif"/>
              </a:rPr>
              <a:t>51 </a:t>
            </a:r>
            <a:r>
              <a:rPr sz="700" spc="-50" dirty="0">
                <a:latin typeface="Microsoft Sans Serif"/>
                <a:cs typeface="Microsoft Sans Serif"/>
              </a:rPr>
              <a:t>V </a:t>
            </a:r>
            <a:r>
              <a:rPr sz="700" spc="20" dirty="0">
                <a:latin typeface="Microsoft Sans Serif"/>
                <a:cs typeface="Microsoft Sans Serif"/>
              </a:rPr>
              <a:t>debe </a:t>
            </a:r>
            <a:r>
              <a:rPr sz="700" spc="10" dirty="0">
                <a:latin typeface="Microsoft Sans Serif"/>
                <a:cs typeface="Microsoft Sans Serif"/>
              </a:rPr>
              <a:t>calcularse </a:t>
            </a:r>
            <a:r>
              <a:rPr sz="700" spc="20" dirty="0">
                <a:latin typeface="Microsoft Sans Serif"/>
                <a:cs typeface="Microsoft Sans Serif"/>
              </a:rPr>
              <a:t>de </a:t>
            </a:r>
            <a:r>
              <a:rPr sz="700" spc="25" dirty="0">
                <a:latin typeface="Microsoft Sans Serif"/>
                <a:cs typeface="Microsoft Sans Serif"/>
              </a:rPr>
              <a:t> </a:t>
            </a:r>
            <a:r>
              <a:rPr sz="700" spc="30" dirty="0">
                <a:latin typeface="Microsoft Sans Serif"/>
                <a:cs typeface="Microsoft Sans Serif"/>
              </a:rPr>
              <a:t>manera </a:t>
            </a:r>
            <a:r>
              <a:rPr sz="700" spc="20" dirty="0">
                <a:latin typeface="Microsoft Sans Serif"/>
                <a:cs typeface="Microsoft Sans Serif"/>
              </a:rPr>
              <a:t>que, en </a:t>
            </a:r>
            <a:r>
              <a:rPr sz="700" spc="15" dirty="0">
                <a:latin typeface="Microsoft Sans Serif"/>
                <a:cs typeface="Microsoft Sans Serif"/>
              </a:rPr>
              <a:t>condiciones </a:t>
            </a:r>
            <a:r>
              <a:rPr sz="700" spc="25" dirty="0">
                <a:latin typeface="Microsoft Sans Serif"/>
                <a:cs typeface="Microsoft Sans Serif"/>
              </a:rPr>
              <a:t>extremas </a:t>
            </a:r>
            <a:r>
              <a:rPr sz="700" spc="20" dirty="0">
                <a:latin typeface="Microsoft Sans Serif"/>
                <a:cs typeface="Microsoft Sans Serif"/>
              </a:rPr>
              <a:t>de emergencia </a:t>
            </a:r>
            <a:r>
              <a:rPr sz="700" spc="10" dirty="0">
                <a:latin typeface="Microsoft Sans Serif"/>
                <a:cs typeface="Microsoft Sans Serif"/>
              </a:rPr>
              <a:t>(con el </a:t>
            </a:r>
            <a:r>
              <a:rPr sz="700" spc="20" dirty="0">
                <a:latin typeface="Microsoft Sans Serif"/>
                <a:cs typeface="Microsoft Sans Serif"/>
              </a:rPr>
              <a:t>voltaje del </a:t>
            </a:r>
            <a:r>
              <a:rPr sz="700" spc="25" dirty="0">
                <a:latin typeface="Microsoft Sans Serif"/>
                <a:cs typeface="Microsoft Sans Serif"/>
              </a:rPr>
              <a:t> </a:t>
            </a:r>
            <a:r>
              <a:rPr sz="700" spc="15" dirty="0">
                <a:latin typeface="Microsoft Sans Serif"/>
                <a:cs typeface="Microsoft Sans Serif"/>
              </a:rPr>
              <a:t>sistema</a:t>
            </a:r>
            <a:r>
              <a:rPr sz="700" dirty="0">
                <a:latin typeface="Microsoft Sans Serif"/>
                <a:cs typeface="Microsoft Sans Serif"/>
              </a:rPr>
              <a:t> </a:t>
            </a:r>
            <a:r>
              <a:rPr sz="700" spc="20" dirty="0">
                <a:latin typeface="Microsoft Sans Serif"/>
                <a:cs typeface="Microsoft Sans Serif"/>
              </a:rPr>
              <a:t>más</a:t>
            </a:r>
            <a:r>
              <a:rPr sz="700" dirty="0">
                <a:latin typeface="Microsoft Sans Serif"/>
                <a:cs typeface="Microsoft Sans Serif"/>
              </a:rPr>
              <a:t> </a:t>
            </a:r>
            <a:r>
              <a:rPr sz="700" spc="20" dirty="0">
                <a:latin typeface="Microsoft Sans Serif"/>
                <a:cs typeface="Microsoft Sans Serif"/>
              </a:rPr>
              <a:t>bajo</a:t>
            </a:r>
            <a:r>
              <a:rPr sz="700" dirty="0">
                <a:latin typeface="Microsoft Sans Serif"/>
                <a:cs typeface="Microsoft Sans Serif"/>
              </a:rPr>
              <a:t> </a:t>
            </a:r>
            <a:r>
              <a:rPr sz="700" spc="10" dirty="0">
                <a:latin typeface="Microsoft Sans Serif"/>
                <a:cs typeface="Microsoft Sans Serif"/>
              </a:rPr>
              <a:t>esperado),</a:t>
            </a:r>
            <a:r>
              <a:rPr sz="700" spc="5" dirty="0">
                <a:latin typeface="Microsoft Sans Serif"/>
                <a:cs typeface="Microsoft Sans Serif"/>
              </a:rPr>
              <a:t> </a:t>
            </a:r>
            <a:r>
              <a:rPr sz="700" spc="10" dirty="0">
                <a:latin typeface="Microsoft Sans Serif"/>
                <a:cs typeface="Microsoft Sans Serif"/>
              </a:rPr>
              <a:t>el</a:t>
            </a:r>
            <a:r>
              <a:rPr sz="700" dirty="0">
                <a:latin typeface="Microsoft Sans Serif"/>
                <a:cs typeface="Microsoft Sans Serif"/>
              </a:rPr>
              <a:t> </a:t>
            </a:r>
            <a:r>
              <a:rPr sz="700" spc="20" dirty="0">
                <a:latin typeface="Microsoft Sans Serif"/>
                <a:cs typeface="Microsoft Sans Serif"/>
              </a:rPr>
              <a:t>relé</a:t>
            </a:r>
            <a:r>
              <a:rPr sz="700" dirty="0">
                <a:latin typeface="Microsoft Sans Serif"/>
                <a:cs typeface="Microsoft Sans Serif"/>
              </a:rPr>
              <a:t> </a:t>
            </a:r>
            <a:r>
              <a:rPr sz="700" spc="20" dirty="0">
                <a:latin typeface="Microsoft Sans Serif"/>
                <a:cs typeface="Microsoft Sans Serif"/>
              </a:rPr>
              <a:t>de</a:t>
            </a:r>
            <a:r>
              <a:rPr sz="700" dirty="0">
                <a:latin typeface="Microsoft Sans Serif"/>
                <a:cs typeface="Microsoft Sans Serif"/>
              </a:rPr>
              <a:t> </a:t>
            </a:r>
            <a:r>
              <a:rPr sz="700" spc="10" dirty="0">
                <a:latin typeface="Microsoft Sans Serif"/>
                <a:cs typeface="Microsoft Sans Serif"/>
              </a:rPr>
              <a:t>51</a:t>
            </a:r>
            <a:r>
              <a:rPr sz="700" spc="5" dirty="0">
                <a:latin typeface="Microsoft Sans Serif"/>
                <a:cs typeface="Microsoft Sans Serif"/>
              </a:rPr>
              <a:t> </a:t>
            </a:r>
            <a:r>
              <a:rPr sz="700" spc="-50" dirty="0">
                <a:latin typeface="Microsoft Sans Serif"/>
                <a:cs typeface="Microsoft Sans Serif"/>
              </a:rPr>
              <a:t>V</a:t>
            </a:r>
            <a:r>
              <a:rPr sz="700" dirty="0">
                <a:latin typeface="Microsoft Sans Serif"/>
                <a:cs typeface="Microsoft Sans Serif"/>
              </a:rPr>
              <a:t> </a:t>
            </a:r>
            <a:r>
              <a:rPr sz="700" spc="35" dirty="0">
                <a:latin typeface="Microsoft Sans Serif"/>
                <a:cs typeface="Microsoft Sans Serif"/>
              </a:rPr>
              <a:t>no</a:t>
            </a:r>
            <a:r>
              <a:rPr sz="700" dirty="0">
                <a:latin typeface="Microsoft Sans Serif"/>
                <a:cs typeface="Microsoft Sans Serif"/>
              </a:rPr>
              <a:t> </a:t>
            </a:r>
            <a:r>
              <a:rPr sz="700" spc="25" dirty="0">
                <a:latin typeface="Microsoft Sans Serif"/>
                <a:cs typeface="Microsoft Sans Serif"/>
              </a:rPr>
              <a:t>funcione</a:t>
            </a:r>
            <a:r>
              <a:rPr sz="700" dirty="0">
                <a:latin typeface="Microsoft Sans Serif"/>
                <a:cs typeface="Microsoft Sans Serif"/>
              </a:rPr>
              <a:t> </a:t>
            </a:r>
            <a:r>
              <a:rPr sz="700" spc="25" dirty="0">
                <a:latin typeface="Microsoft Sans Serif"/>
                <a:cs typeface="Microsoft Sans Serif"/>
              </a:rPr>
              <a:t>incorrectamente.</a:t>
            </a:r>
            <a:endParaRPr sz="700">
              <a:latin typeface="Microsoft Sans Serif"/>
              <a:cs typeface="Microsoft Sans Serif"/>
            </a:endParaRPr>
          </a:p>
          <a:p>
            <a:pPr marL="12700" marR="5080" indent="153670">
              <a:lnSpc>
                <a:spcPct val="143000"/>
              </a:lnSpc>
            </a:pPr>
            <a:r>
              <a:rPr sz="700" spc="-10" dirty="0">
                <a:latin typeface="Microsoft Sans Serif"/>
                <a:cs typeface="Microsoft Sans Serif"/>
              </a:rPr>
              <a:t>La </a:t>
            </a:r>
            <a:r>
              <a:rPr sz="700" spc="25" dirty="0">
                <a:latin typeface="Microsoft Sans Serif"/>
                <a:cs typeface="Microsoft Sans Serif"/>
              </a:rPr>
              <a:t>corriente </a:t>
            </a:r>
            <a:r>
              <a:rPr sz="700" spc="20" dirty="0">
                <a:latin typeface="Microsoft Sans Serif"/>
                <a:cs typeface="Microsoft Sans Serif"/>
              </a:rPr>
              <a:t>del </a:t>
            </a:r>
            <a:r>
              <a:rPr sz="700" spc="30" dirty="0">
                <a:latin typeface="Microsoft Sans Serif"/>
                <a:cs typeface="Microsoft Sans Serif"/>
              </a:rPr>
              <a:t>generador </a:t>
            </a:r>
            <a:r>
              <a:rPr sz="700" spc="25" dirty="0">
                <a:latin typeface="Microsoft Sans Serif"/>
                <a:cs typeface="Microsoft Sans Serif"/>
              </a:rPr>
              <a:t>para </a:t>
            </a:r>
            <a:r>
              <a:rPr sz="700" spc="30" dirty="0">
                <a:latin typeface="Microsoft Sans Serif"/>
                <a:cs typeface="Microsoft Sans Serif"/>
              </a:rPr>
              <a:t>una </a:t>
            </a:r>
            <a:r>
              <a:rPr sz="700" spc="15" dirty="0">
                <a:latin typeface="Microsoft Sans Serif"/>
                <a:cs typeface="Microsoft Sans Serif"/>
              </a:rPr>
              <a:t>falla </a:t>
            </a:r>
            <a:r>
              <a:rPr sz="700" spc="20" dirty="0">
                <a:latin typeface="Microsoft Sans Serif"/>
                <a:cs typeface="Microsoft Sans Serif"/>
              </a:rPr>
              <a:t>trifásica </a:t>
            </a:r>
            <a:r>
              <a:rPr sz="700" spc="-5" dirty="0">
                <a:latin typeface="Microsoft Sans Serif"/>
                <a:cs typeface="Microsoft Sans Serif"/>
              </a:rPr>
              <a:t>es </a:t>
            </a:r>
            <a:r>
              <a:rPr sz="700" spc="20" dirty="0">
                <a:latin typeface="Microsoft Sans Serif"/>
                <a:cs typeface="Microsoft Sans Serif"/>
              </a:rPr>
              <a:t>más </a:t>
            </a:r>
            <a:r>
              <a:rPr sz="700" spc="15" dirty="0">
                <a:latin typeface="Microsoft Sans Serif"/>
                <a:cs typeface="Microsoft Sans Serif"/>
              </a:rPr>
              <a:t>baja </a:t>
            </a:r>
            <a:r>
              <a:rPr sz="700" spc="25" dirty="0">
                <a:latin typeface="Microsoft Sans Serif"/>
                <a:cs typeface="Microsoft Sans Serif"/>
              </a:rPr>
              <a:t>para </a:t>
            </a:r>
            <a:r>
              <a:rPr sz="700" spc="40" dirty="0">
                <a:latin typeface="Microsoft Sans Serif"/>
                <a:cs typeface="Microsoft Sans Serif"/>
              </a:rPr>
              <a:t>un </a:t>
            </a:r>
            <a:r>
              <a:rPr sz="700" spc="45" dirty="0">
                <a:latin typeface="Microsoft Sans Serif"/>
                <a:cs typeface="Microsoft Sans Serif"/>
              </a:rPr>
              <a:t> </a:t>
            </a:r>
            <a:r>
              <a:rPr sz="700" spc="30" dirty="0">
                <a:latin typeface="Microsoft Sans Serif"/>
                <a:cs typeface="Microsoft Sans Serif"/>
              </a:rPr>
              <a:t>generador </a:t>
            </a:r>
            <a:r>
              <a:rPr sz="700" spc="15" dirty="0">
                <a:latin typeface="Microsoft Sans Serif"/>
                <a:cs typeface="Microsoft Sans Serif"/>
              </a:rPr>
              <a:t>descargado </a:t>
            </a:r>
            <a:r>
              <a:rPr sz="700" spc="20" dirty="0">
                <a:latin typeface="Microsoft Sans Serif"/>
                <a:cs typeface="Microsoft Sans Serif"/>
              </a:rPr>
              <a:t>con </a:t>
            </a:r>
            <a:r>
              <a:rPr sz="700" spc="10" dirty="0">
                <a:latin typeface="Microsoft Sans Serif"/>
                <a:cs typeface="Microsoft Sans Serif"/>
              </a:rPr>
              <a:t>el </a:t>
            </a:r>
            <a:r>
              <a:rPr sz="700" spc="30" dirty="0">
                <a:latin typeface="Microsoft Sans Serif"/>
                <a:cs typeface="Microsoft Sans Serif"/>
              </a:rPr>
              <a:t>regulador fuera </a:t>
            </a:r>
            <a:r>
              <a:rPr sz="700" spc="20" dirty="0">
                <a:latin typeface="Microsoft Sans Serif"/>
                <a:cs typeface="Microsoft Sans Serif"/>
              </a:rPr>
              <a:t>de </a:t>
            </a:r>
            <a:r>
              <a:rPr sz="700" spc="10" dirty="0">
                <a:latin typeface="Microsoft Sans Serif"/>
                <a:cs typeface="Microsoft Sans Serif"/>
              </a:rPr>
              <a:t>servicio. </a:t>
            </a:r>
            <a:r>
              <a:rPr sz="700" spc="-10" dirty="0">
                <a:latin typeface="Microsoft Sans Serif"/>
                <a:cs typeface="Microsoft Sans Serif"/>
              </a:rPr>
              <a:t>Esta </a:t>
            </a:r>
            <a:r>
              <a:rPr sz="700" spc="-5" dirty="0">
                <a:latin typeface="Microsoft Sans Serif"/>
                <a:cs typeface="Microsoft Sans Serif"/>
              </a:rPr>
              <a:t>es </a:t>
            </a:r>
            <a:r>
              <a:rPr sz="700" spc="10" dirty="0">
                <a:latin typeface="Microsoft Sans Serif"/>
                <a:cs typeface="Microsoft Sans Serif"/>
              </a:rPr>
              <a:t>la </a:t>
            </a:r>
            <a:r>
              <a:rPr sz="700" spc="15" dirty="0">
                <a:latin typeface="Microsoft Sans Serif"/>
                <a:cs typeface="Microsoft Sans Serif"/>
              </a:rPr>
              <a:t> </a:t>
            </a:r>
            <a:r>
              <a:rPr sz="700" spc="20" dirty="0">
                <a:latin typeface="Microsoft Sans Serif"/>
                <a:cs typeface="Microsoft Sans Serif"/>
              </a:rPr>
              <a:t>condición</a:t>
            </a:r>
            <a:r>
              <a:rPr sz="700" dirty="0">
                <a:latin typeface="Microsoft Sans Serif"/>
                <a:cs typeface="Microsoft Sans Serif"/>
              </a:rPr>
              <a:t> </a:t>
            </a:r>
            <a:r>
              <a:rPr sz="700" spc="20" dirty="0">
                <a:latin typeface="Microsoft Sans Serif"/>
                <a:cs typeface="Microsoft Sans Serif"/>
              </a:rPr>
              <a:t>del</a:t>
            </a:r>
            <a:r>
              <a:rPr sz="700" dirty="0">
                <a:latin typeface="Microsoft Sans Serif"/>
                <a:cs typeface="Microsoft Sans Serif"/>
              </a:rPr>
              <a:t> </a:t>
            </a:r>
            <a:r>
              <a:rPr sz="700" spc="30" dirty="0">
                <a:latin typeface="Microsoft Sans Serif"/>
                <a:cs typeface="Microsoft Sans Serif"/>
              </a:rPr>
              <a:t>peor</a:t>
            </a:r>
            <a:r>
              <a:rPr sz="700" spc="5" dirty="0">
                <a:latin typeface="Microsoft Sans Serif"/>
                <a:cs typeface="Microsoft Sans Serif"/>
              </a:rPr>
              <a:t> </a:t>
            </a:r>
            <a:r>
              <a:rPr sz="700" spc="20" dirty="0">
                <a:latin typeface="Microsoft Sans Serif"/>
                <a:cs typeface="Microsoft Sans Serif"/>
              </a:rPr>
              <a:t>de</a:t>
            </a:r>
            <a:r>
              <a:rPr sz="700" dirty="0">
                <a:latin typeface="Microsoft Sans Serif"/>
                <a:cs typeface="Microsoft Sans Serif"/>
              </a:rPr>
              <a:t> </a:t>
            </a:r>
            <a:r>
              <a:rPr sz="700" spc="10" dirty="0">
                <a:latin typeface="Microsoft Sans Serif"/>
                <a:cs typeface="Microsoft Sans Serif"/>
              </a:rPr>
              <a:t>los</a:t>
            </a:r>
            <a:r>
              <a:rPr sz="700" spc="5" dirty="0">
                <a:latin typeface="Microsoft Sans Serif"/>
                <a:cs typeface="Microsoft Sans Serif"/>
              </a:rPr>
              <a:t> </a:t>
            </a:r>
            <a:r>
              <a:rPr sz="700" spc="-5" dirty="0">
                <a:latin typeface="Microsoft Sans Serif"/>
                <a:cs typeface="Microsoft Sans Serif"/>
              </a:rPr>
              <a:t>casos</a:t>
            </a:r>
            <a:r>
              <a:rPr sz="700" dirty="0">
                <a:latin typeface="Microsoft Sans Serif"/>
                <a:cs typeface="Microsoft Sans Serif"/>
              </a:rPr>
              <a:t> </a:t>
            </a:r>
            <a:r>
              <a:rPr sz="700" spc="20" dirty="0">
                <a:latin typeface="Microsoft Sans Serif"/>
                <a:cs typeface="Microsoft Sans Serif"/>
              </a:rPr>
              <a:t>utilizada</a:t>
            </a:r>
            <a:r>
              <a:rPr sz="700" dirty="0">
                <a:latin typeface="Microsoft Sans Serif"/>
                <a:cs typeface="Microsoft Sans Serif"/>
              </a:rPr>
              <a:t> </a:t>
            </a:r>
            <a:r>
              <a:rPr sz="700" spc="25" dirty="0">
                <a:latin typeface="Microsoft Sans Serif"/>
                <a:cs typeface="Microsoft Sans Serif"/>
              </a:rPr>
              <a:t>para</a:t>
            </a:r>
            <a:r>
              <a:rPr sz="700" spc="5" dirty="0">
                <a:latin typeface="Microsoft Sans Serif"/>
                <a:cs typeface="Microsoft Sans Serif"/>
              </a:rPr>
              <a:t> </a:t>
            </a:r>
            <a:r>
              <a:rPr sz="700" spc="30" dirty="0">
                <a:latin typeface="Microsoft Sans Serif"/>
                <a:cs typeface="Microsoft Sans Serif"/>
              </a:rPr>
              <a:t>configurar</a:t>
            </a:r>
            <a:r>
              <a:rPr sz="700" dirty="0">
                <a:latin typeface="Microsoft Sans Serif"/>
                <a:cs typeface="Microsoft Sans Serif"/>
              </a:rPr>
              <a:t> </a:t>
            </a:r>
            <a:r>
              <a:rPr sz="700" spc="10" dirty="0">
                <a:latin typeface="Microsoft Sans Serif"/>
                <a:cs typeface="Microsoft Sans Serif"/>
              </a:rPr>
              <a:t>el</a:t>
            </a:r>
            <a:r>
              <a:rPr sz="700" spc="5" dirty="0">
                <a:latin typeface="Microsoft Sans Serif"/>
                <a:cs typeface="Microsoft Sans Serif"/>
              </a:rPr>
              <a:t> </a:t>
            </a:r>
            <a:r>
              <a:rPr sz="700" spc="30" dirty="0">
                <a:latin typeface="Microsoft Sans Serif"/>
                <a:cs typeface="Microsoft Sans Serif"/>
              </a:rPr>
              <a:t>arranque</a:t>
            </a:r>
            <a:r>
              <a:rPr sz="700" dirty="0">
                <a:latin typeface="Microsoft Sans Serif"/>
                <a:cs typeface="Microsoft Sans Serif"/>
              </a:rPr>
              <a:t> </a:t>
            </a:r>
            <a:r>
              <a:rPr sz="700" spc="40" dirty="0">
                <a:latin typeface="Microsoft Sans Serif"/>
                <a:cs typeface="Microsoft Sans Serif"/>
              </a:rPr>
              <a:t>mínimo </a:t>
            </a:r>
            <a:r>
              <a:rPr sz="700" spc="-170" dirty="0">
                <a:latin typeface="Microsoft Sans Serif"/>
                <a:cs typeface="Microsoft Sans Serif"/>
              </a:rPr>
              <a:t> </a:t>
            </a:r>
            <a:r>
              <a:rPr sz="700" spc="20" dirty="0">
                <a:latin typeface="Microsoft Sans Serif"/>
                <a:cs typeface="Microsoft Sans Serif"/>
              </a:rPr>
              <a:t>del </a:t>
            </a:r>
            <a:r>
              <a:rPr sz="700" spc="30" dirty="0">
                <a:latin typeface="Microsoft Sans Serif"/>
                <a:cs typeface="Microsoft Sans Serif"/>
              </a:rPr>
              <a:t>elemento </a:t>
            </a:r>
            <a:r>
              <a:rPr sz="700" spc="20" dirty="0">
                <a:latin typeface="Microsoft Sans Serif"/>
                <a:cs typeface="Microsoft Sans Serif"/>
              </a:rPr>
              <a:t>de </a:t>
            </a:r>
            <a:r>
              <a:rPr sz="700" spc="25" dirty="0">
                <a:latin typeface="Microsoft Sans Serif"/>
                <a:cs typeface="Microsoft Sans Serif"/>
              </a:rPr>
              <a:t>sobrecorriente para </a:t>
            </a:r>
            <a:r>
              <a:rPr sz="700" spc="10" dirty="0">
                <a:latin typeface="Microsoft Sans Serif"/>
                <a:cs typeface="Microsoft Sans Serif"/>
              </a:rPr>
              <a:t>estos </a:t>
            </a:r>
            <a:r>
              <a:rPr sz="700" spc="20" dirty="0">
                <a:latin typeface="Microsoft Sans Serif"/>
                <a:cs typeface="Microsoft Sans Serif"/>
              </a:rPr>
              <a:t>dos </a:t>
            </a:r>
            <a:r>
              <a:rPr sz="700" spc="25" dirty="0">
                <a:latin typeface="Microsoft Sans Serif"/>
                <a:cs typeface="Microsoft Sans Serif"/>
              </a:rPr>
              <a:t>tipos </a:t>
            </a:r>
            <a:r>
              <a:rPr sz="700" spc="20" dirty="0">
                <a:latin typeface="Microsoft Sans Serif"/>
                <a:cs typeface="Microsoft Sans Serif"/>
              </a:rPr>
              <a:t>de </a:t>
            </a:r>
            <a:r>
              <a:rPr sz="700" spc="10" dirty="0">
                <a:latin typeface="Microsoft Sans Serif"/>
                <a:cs typeface="Microsoft Sans Serif"/>
              </a:rPr>
              <a:t>relés. </a:t>
            </a:r>
            <a:r>
              <a:rPr sz="700" dirty="0">
                <a:latin typeface="Microsoft Sans Serif"/>
                <a:cs typeface="Microsoft Sans Serif"/>
              </a:rPr>
              <a:t>Para </a:t>
            </a:r>
            <a:r>
              <a:rPr sz="700" spc="40" dirty="0">
                <a:latin typeface="Microsoft Sans Serif"/>
                <a:cs typeface="Microsoft Sans Serif"/>
              </a:rPr>
              <a:t>un </a:t>
            </a:r>
            <a:r>
              <a:rPr sz="700" spc="20" dirty="0">
                <a:latin typeface="Microsoft Sans Serif"/>
                <a:cs typeface="Microsoft Sans Serif"/>
              </a:rPr>
              <a:t>relé </a:t>
            </a:r>
            <a:r>
              <a:rPr sz="700" spc="25" dirty="0">
                <a:latin typeface="Microsoft Sans Serif"/>
                <a:cs typeface="Microsoft Sans Serif"/>
              </a:rPr>
              <a:t> </a:t>
            </a:r>
            <a:r>
              <a:rPr sz="700" spc="30" dirty="0">
                <a:latin typeface="Microsoft Sans Serif"/>
                <a:cs typeface="Microsoft Sans Serif"/>
              </a:rPr>
              <a:t>controlado </a:t>
            </a:r>
            <a:r>
              <a:rPr sz="700" spc="40" dirty="0">
                <a:latin typeface="Microsoft Sans Serif"/>
                <a:cs typeface="Microsoft Sans Serif"/>
              </a:rPr>
              <a:t>por </a:t>
            </a:r>
            <a:r>
              <a:rPr sz="700" spc="15" dirty="0">
                <a:latin typeface="Microsoft Sans Serif"/>
                <a:cs typeface="Microsoft Sans Serif"/>
              </a:rPr>
              <a:t>voltaje, </a:t>
            </a:r>
            <a:r>
              <a:rPr sz="700" spc="10" dirty="0">
                <a:latin typeface="Microsoft Sans Serif"/>
                <a:cs typeface="Microsoft Sans Serif"/>
              </a:rPr>
              <a:t>la </a:t>
            </a:r>
            <a:r>
              <a:rPr sz="700" spc="25" dirty="0">
                <a:latin typeface="Microsoft Sans Serif"/>
                <a:cs typeface="Microsoft Sans Serif"/>
              </a:rPr>
              <a:t>configuración </a:t>
            </a:r>
            <a:r>
              <a:rPr sz="700" spc="20" dirty="0">
                <a:latin typeface="Microsoft Sans Serif"/>
                <a:cs typeface="Microsoft Sans Serif"/>
              </a:rPr>
              <a:t>de </a:t>
            </a:r>
            <a:r>
              <a:rPr sz="700" spc="15" dirty="0">
                <a:latin typeface="Microsoft Sans Serif"/>
                <a:cs typeface="Microsoft Sans Serif"/>
              </a:rPr>
              <a:t>activación </a:t>
            </a:r>
            <a:r>
              <a:rPr sz="700" spc="20" dirty="0">
                <a:latin typeface="Microsoft Sans Serif"/>
                <a:cs typeface="Microsoft Sans Serif"/>
              </a:rPr>
              <a:t>del </a:t>
            </a:r>
            <a:r>
              <a:rPr sz="700" spc="30" dirty="0">
                <a:latin typeface="Microsoft Sans Serif"/>
                <a:cs typeface="Microsoft Sans Serif"/>
              </a:rPr>
              <a:t>elemento </a:t>
            </a:r>
            <a:r>
              <a:rPr sz="700" spc="20" dirty="0">
                <a:latin typeface="Microsoft Sans Serif"/>
                <a:cs typeface="Microsoft Sans Serif"/>
              </a:rPr>
              <a:t>de </a:t>
            </a:r>
            <a:r>
              <a:rPr sz="700" spc="25" dirty="0">
                <a:latin typeface="Microsoft Sans Serif"/>
                <a:cs typeface="Microsoft Sans Serif"/>
              </a:rPr>
              <a:t> sobrecorriente</a:t>
            </a:r>
            <a:r>
              <a:rPr sz="700" dirty="0">
                <a:latin typeface="Microsoft Sans Serif"/>
                <a:cs typeface="Microsoft Sans Serif"/>
              </a:rPr>
              <a:t> </a:t>
            </a:r>
            <a:r>
              <a:rPr sz="700" spc="20" dirty="0">
                <a:latin typeface="Microsoft Sans Serif"/>
                <a:cs typeface="Microsoft Sans Serif"/>
              </a:rPr>
              <a:t>debe</a:t>
            </a:r>
            <a:r>
              <a:rPr sz="700" dirty="0">
                <a:latin typeface="Microsoft Sans Serif"/>
                <a:cs typeface="Microsoft Sans Serif"/>
              </a:rPr>
              <a:t> </a:t>
            </a:r>
            <a:r>
              <a:rPr sz="700" spc="15" dirty="0">
                <a:latin typeface="Microsoft Sans Serif"/>
                <a:cs typeface="Microsoft Sans Serif"/>
              </a:rPr>
              <a:t>ser</a:t>
            </a:r>
            <a:r>
              <a:rPr sz="700" spc="5" dirty="0">
                <a:latin typeface="Microsoft Sans Serif"/>
                <a:cs typeface="Microsoft Sans Serif"/>
              </a:rPr>
              <a:t> </a:t>
            </a:r>
            <a:r>
              <a:rPr sz="700" spc="20" dirty="0">
                <a:latin typeface="Microsoft Sans Serif"/>
                <a:cs typeface="Microsoft Sans Serif"/>
              </a:rPr>
              <a:t>del</a:t>
            </a:r>
            <a:r>
              <a:rPr sz="700" dirty="0">
                <a:latin typeface="Microsoft Sans Serif"/>
                <a:cs typeface="Microsoft Sans Serif"/>
              </a:rPr>
              <a:t> </a:t>
            </a:r>
            <a:r>
              <a:rPr sz="700" spc="10" dirty="0">
                <a:latin typeface="Microsoft Sans Serif"/>
                <a:cs typeface="Microsoft Sans Serif"/>
              </a:rPr>
              <a:t>30</a:t>
            </a:r>
            <a:r>
              <a:rPr sz="700" spc="5" dirty="0">
                <a:latin typeface="Microsoft Sans Serif"/>
                <a:cs typeface="Microsoft Sans Serif"/>
              </a:rPr>
              <a:t> </a:t>
            </a:r>
            <a:r>
              <a:rPr sz="700" spc="10" dirty="0">
                <a:latin typeface="Microsoft Sans Serif"/>
                <a:cs typeface="Microsoft Sans Serif"/>
              </a:rPr>
              <a:t>al</a:t>
            </a:r>
            <a:r>
              <a:rPr sz="700" dirty="0">
                <a:latin typeface="Microsoft Sans Serif"/>
                <a:cs typeface="Microsoft Sans Serif"/>
              </a:rPr>
              <a:t> </a:t>
            </a:r>
            <a:r>
              <a:rPr sz="700" spc="10" dirty="0">
                <a:latin typeface="Microsoft Sans Serif"/>
                <a:cs typeface="Microsoft Sans Serif"/>
              </a:rPr>
              <a:t>40</a:t>
            </a:r>
            <a:r>
              <a:rPr sz="700" dirty="0">
                <a:latin typeface="Microsoft Sans Serif"/>
                <a:cs typeface="Microsoft Sans Serif"/>
              </a:rPr>
              <a:t> </a:t>
            </a:r>
            <a:r>
              <a:rPr sz="700" spc="40" dirty="0">
                <a:latin typeface="Microsoft Sans Serif"/>
                <a:cs typeface="Microsoft Sans Serif"/>
              </a:rPr>
              <a:t>por</a:t>
            </a:r>
            <a:r>
              <a:rPr sz="700" spc="5" dirty="0">
                <a:latin typeface="Microsoft Sans Serif"/>
                <a:cs typeface="Microsoft Sans Serif"/>
              </a:rPr>
              <a:t> </a:t>
            </a:r>
            <a:r>
              <a:rPr sz="700" spc="20" dirty="0">
                <a:latin typeface="Microsoft Sans Serif"/>
                <a:cs typeface="Microsoft Sans Serif"/>
              </a:rPr>
              <a:t>ciento</a:t>
            </a:r>
            <a:r>
              <a:rPr sz="700" dirty="0">
                <a:latin typeface="Microsoft Sans Serif"/>
                <a:cs typeface="Microsoft Sans Serif"/>
              </a:rPr>
              <a:t> </a:t>
            </a:r>
            <a:r>
              <a:rPr sz="700" spc="20" dirty="0">
                <a:latin typeface="Microsoft Sans Serif"/>
                <a:cs typeface="Microsoft Sans Serif"/>
              </a:rPr>
              <a:t>de</a:t>
            </a:r>
            <a:r>
              <a:rPr sz="700" spc="5" dirty="0">
                <a:latin typeface="Microsoft Sans Serif"/>
                <a:cs typeface="Microsoft Sans Serif"/>
              </a:rPr>
              <a:t> </a:t>
            </a:r>
            <a:r>
              <a:rPr sz="700" spc="10" dirty="0">
                <a:latin typeface="Microsoft Sans Serif"/>
                <a:cs typeface="Microsoft Sans Serif"/>
              </a:rPr>
              <a:t>la</a:t>
            </a:r>
            <a:r>
              <a:rPr sz="700" dirty="0">
                <a:latin typeface="Microsoft Sans Serif"/>
                <a:cs typeface="Microsoft Sans Serif"/>
              </a:rPr>
              <a:t> </a:t>
            </a:r>
            <a:r>
              <a:rPr sz="700" spc="25" dirty="0">
                <a:latin typeface="Microsoft Sans Serif"/>
                <a:cs typeface="Microsoft Sans Serif"/>
              </a:rPr>
              <a:t>corriente</a:t>
            </a:r>
            <a:r>
              <a:rPr sz="700" dirty="0">
                <a:latin typeface="Microsoft Sans Serif"/>
                <a:cs typeface="Microsoft Sans Serif"/>
              </a:rPr>
              <a:t> </a:t>
            </a:r>
            <a:r>
              <a:rPr sz="700" spc="20" dirty="0">
                <a:latin typeface="Microsoft Sans Serif"/>
                <a:cs typeface="Microsoft Sans Serif"/>
              </a:rPr>
              <a:t>de</a:t>
            </a:r>
            <a:r>
              <a:rPr sz="700" spc="5" dirty="0">
                <a:latin typeface="Microsoft Sans Serif"/>
                <a:cs typeface="Microsoft Sans Serif"/>
              </a:rPr>
              <a:t> </a:t>
            </a:r>
            <a:r>
              <a:rPr sz="700" spc="15" dirty="0">
                <a:latin typeface="Microsoft Sans Serif"/>
                <a:cs typeface="Microsoft Sans Serif"/>
              </a:rPr>
              <a:t>carga</a:t>
            </a:r>
            <a:r>
              <a:rPr sz="700" dirty="0">
                <a:latin typeface="Microsoft Sans Serif"/>
                <a:cs typeface="Microsoft Sans Serif"/>
              </a:rPr>
              <a:t> </a:t>
            </a:r>
            <a:r>
              <a:rPr sz="700" spc="25" dirty="0">
                <a:latin typeface="Microsoft Sans Serif"/>
                <a:cs typeface="Microsoft Sans Serif"/>
              </a:rPr>
              <a:t>total. </a:t>
            </a:r>
            <a:r>
              <a:rPr sz="700" spc="-170" dirty="0">
                <a:latin typeface="Microsoft Sans Serif"/>
                <a:cs typeface="Microsoft Sans Serif"/>
              </a:rPr>
              <a:t> </a:t>
            </a:r>
            <a:r>
              <a:rPr sz="700" spc="20" dirty="0">
                <a:latin typeface="Microsoft Sans Serif"/>
                <a:cs typeface="Microsoft Sans Serif"/>
              </a:rPr>
              <a:t>Debido </a:t>
            </a:r>
            <a:r>
              <a:rPr sz="700" dirty="0">
                <a:latin typeface="Microsoft Sans Serif"/>
                <a:cs typeface="Microsoft Sans Serif"/>
              </a:rPr>
              <a:t>a </a:t>
            </a:r>
            <a:r>
              <a:rPr sz="700" spc="30" dirty="0">
                <a:latin typeface="Microsoft Sans Serif"/>
                <a:cs typeface="Microsoft Sans Serif"/>
              </a:rPr>
              <a:t>que </a:t>
            </a:r>
            <a:r>
              <a:rPr sz="700" spc="10" dirty="0">
                <a:latin typeface="Microsoft Sans Serif"/>
                <a:cs typeface="Microsoft Sans Serif"/>
              </a:rPr>
              <a:t>los </a:t>
            </a:r>
            <a:r>
              <a:rPr sz="700" spc="30" dirty="0">
                <a:latin typeface="Microsoft Sans Serif"/>
                <a:cs typeface="Microsoft Sans Serif"/>
              </a:rPr>
              <a:t>tiempos </a:t>
            </a:r>
            <a:r>
              <a:rPr sz="700" spc="20" dirty="0">
                <a:latin typeface="Microsoft Sans Serif"/>
                <a:cs typeface="Microsoft Sans Serif"/>
              </a:rPr>
              <a:t>de </a:t>
            </a:r>
            <a:r>
              <a:rPr sz="700" spc="25" dirty="0">
                <a:latin typeface="Microsoft Sans Serif"/>
                <a:cs typeface="Microsoft Sans Serif"/>
              </a:rPr>
              <a:t>disparo </a:t>
            </a:r>
            <a:r>
              <a:rPr sz="700" spc="20" dirty="0">
                <a:latin typeface="Microsoft Sans Serif"/>
                <a:cs typeface="Microsoft Sans Serif"/>
              </a:rPr>
              <a:t>de </a:t>
            </a:r>
            <a:r>
              <a:rPr sz="700" spc="10" dirty="0">
                <a:latin typeface="Microsoft Sans Serif"/>
                <a:cs typeface="Microsoft Sans Serif"/>
              </a:rPr>
              <a:t>los relés </a:t>
            </a:r>
            <a:r>
              <a:rPr sz="700" spc="20" dirty="0">
                <a:latin typeface="Microsoft Sans Serif"/>
                <a:cs typeface="Microsoft Sans Serif"/>
              </a:rPr>
              <a:t>de </a:t>
            </a:r>
            <a:r>
              <a:rPr sz="700" spc="25" dirty="0">
                <a:latin typeface="Microsoft Sans Serif"/>
                <a:cs typeface="Microsoft Sans Serif"/>
              </a:rPr>
              <a:t>sobrecorriente </a:t>
            </a:r>
            <a:r>
              <a:rPr sz="700" spc="20" dirty="0">
                <a:latin typeface="Microsoft Sans Serif"/>
                <a:cs typeface="Microsoft Sans Serif"/>
              </a:rPr>
              <a:t>de </a:t>
            </a:r>
            <a:r>
              <a:rPr sz="700" spc="25" dirty="0">
                <a:latin typeface="Microsoft Sans Serif"/>
                <a:cs typeface="Microsoft Sans Serif"/>
              </a:rPr>
              <a:t> </a:t>
            </a:r>
            <a:r>
              <a:rPr sz="700" spc="20" dirty="0">
                <a:latin typeface="Microsoft Sans Serif"/>
                <a:cs typeface="Microsoft Sans Serif"/>
              </a:rPr>
              <a:t>respaldo </a:t>
            </a:r>
            <a:r>
              <a:rPr sz="700" spc="-5" dirty="0">
                <a:latin typeface="Microsoft Sans Serif"/>
                <a:cs typeface="Microsoft Sans Serif"/>
              </a:rPr>
              <a:t>se </a:t>
            </a:r>
            <a:r>
              <a:rPr sz="700" spc="25" dirty="0">
                <a:latin typeface="Microsoft Sans Serif"/>
                <a:cs typeface="Microsoft Sans Serif"/>
              </a:rPr>
              <a:t>retrasan </a:t>
            </a:r>
            <a:r>
              <a:rPr sz="700" spc="30" dirty="0">
                <a:latin typeface="Microsoft Sans Serif"/>
                <a:cs typeface="Microsoft Sans Serif"/>
              </a:rPr>
              <a:t>aproximadamente </a:t>
            </a:r>
            <a:r>
              <a:rPr sz="700" spc="5" dirty="0">
                <a:latin typeface="Microsoft Sans Serif"/>
                <a:cs typeface="Microsoft Sans Serif"/>
              </a:rPr>
              <a:t>0,5 </a:t>
            </a:r>
            <a:r>
              <a:rPr sz="700" spc="20" dirty="0">
                <a:latin typeface="Microsoft Sans Serif"/>
                <a:cs typeface="Microsoft Sans Serif"/>
              </a:rPr>
              <a:t>segundos </a:t>
            </a:r>
            <a:r>
              <a:rPr sz="700" spc="30" dirty="0">
                <a:latin typeface="Microsoft Sans Serif"/>
                <a:cs typeface="Microsoft Sans Serif"/>
              </a:rPr>
              <a:t>o </a:t>
            </a:r>
            <a:r>
              <a:rPr sz="700" spc="10" dirty="0">
                <a:latin typeface="Microsoft Sans Serif"/>
                <a:cs typeface="Microsoft Sans Serif"/>
              </a:rPr>
              <a:t>más, </a:t>
            </a:r>
            <a:r>
              <a:rPr sz="700" dirty="0">
                <a:latin typeface="Microsoft Sans Serif"/>
                <a:cs typeface="Microsoft Sans Serif"/>
              </a:rPr>
              <a:t>las </a:t>
            </a:r>
            <a:r>
              <a:rPr sz="700" spc="25" dirty="0">
                <a:latin typeface="Microsoft Sans Serif"/>
                <a:cs typeface="Microsoft Sans Serif"/>
              </a:rPr>
              <a:t>corrientes </a:t>
            </a:r>
            <a:r>
              <a:rPr sz="700" spc="30" dirty="0">
                <a:latin typeface="Microsoft Sans Serif"/>
                <a:cs typeface="Microsoft Sans Serif"/>
              </a:rPr>
              <a:t> </a:t>
            </a:r>
            <a:r>
              <a:rPr sz="700" spc="20" dirty="0">
                <a:latin typeface="Microsoft Sans Serif"/>
                <a:cs typeface="Microsoft Sans Serif"/>
              </a:rPr>
              <a:t>del </a:t>
            </a:r>
            <a:r>
              <a:rPr sz="700" spc="30" dirty="0">
                <a:latin typeface="Microsoft Sans Serif"/>
                <a:cs typeface="Microsoft Sans Serif"/>
              </a:rPr>
              <a:t>generador </a:t>
            </a:r>
            <a:r>
              <a:rPr sz="700" spc="-5" dirty="0">
                <a:latin typeface="Microsoft Sans Serif"/>
                <a:cs typeface="Microsoft Sans Serif"/>
              </a:rPr>
              <a:t>se </a:t>
            </a:r>
            <a:r>
              <a:rPr sz="700" spc="10" dirty="0">
                <a:latin typeface="Microsoft Sans Serif"/>
                <a:cs typeface="Microsoft Sans Serif"/>
              </a:rPr>
              <a:t>calculan </a:t>
            </a:r>
            <a:r>
              <a:rPr sz="700" spc="25" dirty="0">
                <a:latin typeface="Microsoft Sans Serif"/>
                <a:cs typeface="Microsoft Sans Serif"/>
              </a:rPr>
              <a:t>utilizando </a:t>
            </a:r>
            <a:r>
              <a:rPr sz="700" spc="10" dirty="0">
                <a:latin typeface="Microsoft Sans Serif"/>
                <a:cs typeface="Microsoft Sans Serif"/>
              </a:rPr>
              <a:t>la </a:t>
            </a:r>
            <a:r>
              <a:rPr sz="700" spc="15" dirty="0">
                <a:latin typeface="Microsoft Sans Serif"/>
                <a:cs typeface="Microsoft Sans Serif"/>
              </a:rPr>
              <a:t>reactancia </a:t>
            </a:r>
            <a:r>
              <a:rPr sz="700" spc="20" dirty="0">
                <a:latin typeface="Microsoft Sans Serif"/>
                <a:cs typeface="Microsoft Sans Serif"/>
              </a:rPr>
              <a:t>síncrona </a:t>
            </a:r>
            <a:r>
              <a:rPr sz="700" spc="35" dirty="0">
                <a:latin typeface="Microsoft Sans Serif"/>
                <a:cs typeface="Microsoft Sans Serif"/>
              </a:rPr>
              <a:t>no </a:t>
            </a:r>
            <a:r>
              <a:rPr sz="700" spc="20" dirty="0">
                <a:latin typeface="Microsoft Sans Serif"/>
                <a:cs typeface="Microsoft Sans Serif"/>
              </a:rPr>
              <a:t>saturada del </a:t>
            </a:r>
            <a:r>
              <a:rPr sz="700" spc="25" dirty="0">
                <a:latin typeface="Microsoft Sans Serif"/>
                <a:cs typeface="Microsoft Sans Serif"/>
              </a:rPr>
              <a:t> generador. </a:t>
            </a:r>
            <a:r>
              <a:rPr sz="700" dirty="0">
                <a:latin typeface="Microsoft Sans Serif"/>
                <a:cs typeface="Microsoft Sans Serif"/>
              </a:rPr>
              <a:t>Con </a:t>
            </a:r>
            <a:r>
              <a:rPr sz="700" spc="10" dirty="0">
                <a:latin typeface="Microsoft Sans Serif"/>
                <a:cs typeface="Microsoft Sans Serif"/>
              </a:rPr>
              <a:t>el </a:t>
            </a:r>
            <a:r>
              <a:rPr sz="700" spc="30" dirty="0">
                <a:latin typeface="Microsoft Sans Serif"/>
                <a:cs typeface="Microsoft Sans Serif"/>
              </a:rPr>
              <a:t>regulador fuera </a:t>
            </a:r>
            <a:r>
              <a:rPr sz="700" spc="20" dirty="0">
                <a:latin typeface="Microsoft Sans Serif"/>
                <a:cs typeface="Microsoft Sans Serif"/>
              </a:rPr>
              <a:t>de </a:t>
            </a:r>
            <a:r>
              <a:rPr sz="700" spc="10" dirty="0">
                <a:latin typeface="Microsoft Sans Serif"/>
                <a:cs typeface="Microsoft Sans Serif"/>
              </a:rPr>
              <a:t>servicio </a:t>
            </a:r>
            <a:r>
              <a:rPr sz="700" spc="5" dirty="0">
                <a:latin typeface="Microsoft Sans Serif"/>
                <a:cs typeface="Microsoft Sans Serif"/>
              </a:rPr>
              <a:t>y </a:t>
            </a:r>
            <a:r>
              <a:rPr sz="700" spc="15" dirty="0">
                <a:latin typeface="Microsoft Sans Serif"/>
                <a:cs typeface="Microsoft Sans Serif"/>
              </a:rPr>
              <a:t>sólo </a:t>
            </a:r>
            <a:r>
              <a:rPr sz="700" spc="30" dirty="0">
                <a:latin typeface="Microsoft Sans Serif"/>
                <a:cs typeface="Microsoft Sans Serif"/>
              </a:rPr>
              <a:t>una </a:t>
            </a:r>
            <a:r>
              <a:rPr sz="700" spc="15" dirty="0">
                <a:latin typeface="Microsoft Sans Serif"/>
                <a:cs typeface="Microsoft Sans Serif"/>
              </a:rPr>
              <a:t>carga </a:t>
            </a:r>
            <a:r>
              <a:rPr sz="700" spc="20" dirty="0">
                <a:latin typeface="Microsoft Sans Serif"/>
                <a:cs typeface="Microsoft Sans Serif"/>
              </a:rPr>
              <a:t>auxiliar </a:t>
            </a:r>
            <a:r>
              <a:rPr sz="700" spc="25" dirty="0">
                <a:latin typeface="Microsoft Sans Serif"/>
                <a:cs typeface="Microsoft Sans Serif"/>
              </a:rPr>
              <a:t> </a:t>
            </a:r>
            <a:r>
              <a:rPr sz="700" spc="30" dirty="0">
                <a:latin typeface="Microsoft Sans Serif"/>
                <a:cs typeface="Microsoft Sans Serif"/>
              </a:rPr>
              <a:t>mínima, </a:t>
            </a:r>
            <a:r>
              <a:rPr sz="700" spc="40" dirty="0">
                <a:latin typeface="Microsoft Sans Serif"/>
                <a:cs typeface="Microsoft Sans Serif"/>
              </a:rPr>
              <a:t>un </a:t>
            </a:r>
            <a:r>
              <a:rPr sz="700" spc="20" dirty="0">
                <a:latin typeface="Microsoft Sans Serif"/>
                <a:cs typeface="Microsoft Sans Serif"/>
              </a:rPr>
              <a:t>valor </a:t>
            </a:r>
            <a:r>
              <a:rPr sz="700" spc="25" dirty="0">
                <a:latin typeface="Microsoft Sans Serif"/>
                <a:cs typeface="Microsoft Sans Serif"/>
              </a:rPr>
              <a:t>típico para </a:t>
            </a:r>
            <a:r>
              <a:rPr sz="700" spc="10" dirty="0">
                <a:latin typeface="Microsoft Sans Serif"/>
                <a:cs typeface="Microsoft Sans Serif"/>
              </a:rPr>
              <a:t>el </a:t>
            </a:r>
            <a:r>
              <a:rPr sz="700" spc="20" dirty="0">
                <a:latin typeface="Microsoft Sans Serif"/>
                <a:cs typeface="Microsoft Sans Serif"/>
              </a:rPr>
              <a:t>voltaje detrás de </a:t>
            </a:r>
            <a:r>
              <a:rPr sz="700" spc="10" dirty="0">
                <a:latin typeface="Microsoft Sans Serif"/>
                <a:cs typeface="Microsoft Sans Serif"/>
              </a:rPr>
              <a:t>la </a:t>
            </a:r>
            <a:r>
              <a:rPr sz="700" spc="15" dirty="0">
                <a:latin typeface="Microsoft Sans Serif"/>
                <a:cs typeface="Microsoft Sans Serif"/>
              </a:rPr>
              <a:t>reactancia </a:t>
            </a:r>
            <a:r>
              <a:rPr sz="700" spc="20" dirty="0">
                <a:latin typeface="Microsoft Sans Serif"/>
                <a:cs typeface="Microsoft Sans Serif"/>
              </a:rPr>
              <a:t>síncrona </a:t>
            </a:r>
            <a:r>
              <a:rPr sz="700" spc="-5" dirty="0">
                <a:latin typeface="Microsoft Sans Serif"/>
                <a:cs typeface="Microsoft Sans Serif"/>
              </a:rPr>
              <a:t>es </a:t>
            </a:r>
            <a:r>
              <a:rPr sz="700" spc="20" dirty="0">
                <a:latin typeface="Microsoft Sans Serif"/>
                <a:cs typeface="Microsoft Sans Serif"/>
              </a:rPr>
              <a:t>de </a:t>
            </a:r>
            <a:r>
              <a:rPr sz="700" spc="-175" dirty="0">
                <a:latin typeface="Microsoft Sans Serif"/>
                <a:cs typeface="Microsoft Sans Serif"/>
              </a:rPr>
              <a:t> </a:t>
            </a:r>
            <a:r>
              <a:rPr sz="700" spc="30" dirty="0">
                <a:latin typeface="Microsoft Sans Serif"/>
                <a:cs typeface="Microsoft Sans Serif"/>
              </a:rPr>
              <a:t>aproximadamente </a:t>
            </a:r>
            <a:r>
              <a:rPr sz="700" spc="5" dirty="0">
                <a:latin typeface="Microsoft Sans Serif"/>
                <a:cs typeface="Microsoft Sans Serif"/>
              </a:rPr>
              <a:t>1,2 </a:t>
            </a:r>
            <a:r>
              <a:rPr sz="700" spc="25" dirty="0">
                <a:latin typeface="Microsoft Sans Serif"/>
                <a:cs typeface="Microsoft Sans Serif"/>
              </a:rPr>
              <a:t>pu. </a:t>
            </a:r>
            <a:r>
              <a:rPr sz="700" spc="10" dirty="0">
                <a:latin typeface="Microsoft Sans Serif"/>
                <a:cs typeface="Microsoft Sans Serif"/>
              </a:rPr>
              <a:t>Dada </a:t>
            </a:r>
            <a:r>
              <a:rPr sz="700" spc="30" dirty="0">
                <a:latin typeface="Microsoft Sans Serif"/>
                <a:cs typeface="Microsoft Sans Serif"/>
              </a:rPr>
              <a:t>una </a:t>
            </a:r>
            <a:r>
              <a:rPr sz="700" spc="20" dirty="0">
                <a:latin typeface="Microsoft Sans Serif"/>
                <a:cs typeface="Microsoft Sans Serif"/>
              </a:rPr>
              <a:t>impedancia síncrona típica de </a:t>
            </a:r>
            <a:r>
              <a:rPr sz="700" spc="5" dirty="0">
                <a:latin typeface="Microsoft Sans Serif"/>
                <a:cs typeface="Microsoft Sans Serif"/>
              </a:rPr>
              <a:t>1,5 </a:t>
            </a:r>
            <a:r>
              <a:rPr sz="700" spc="40" dirty="0">
                <a:latin typeface="Microsoft Sans Serif"/>
                <a:cs typeface="Microsoft Sans Serif"/>
              </a:rPr>
              <a:t>pu </a:t>
            </a:r>
            <a:r>
              <a:rPr sz="700" spc="5" dirty="0">
                <a:latin typeface="Microsoft Sans Serif"/>
                <a:cs typeface="Microsoft Sans Serif"/>
              </a:rPr>
              <a:t>y </a:t>
            </a:r>
            <a:r>
              <a:rPr sz="700" spc="10" dirty="0">
                <a:latin typeface="Microsoft Sans Serif"/>
                <a:cs typeface="Microsoft Sans Serif"/>
              </a:rPr>
              <a:t> </a:t>
            </a:r>
            <a:r>
              <a:rPr sz="700" spc="30" dirty="0">
                <a:latin typeface="Microsoft Sans Serif"/>
                <a:cs typeface="Microsoft Sans Serif"/>
              </a:rPr>
              <a:t>una </a:t>
            </a:r>
            <a:r>
              <a:rPr sz="700" spc="20" dirty="0">
                <a:latin typeface="Microsoft Sans Serif"/>
                <a:cs typeface="Microsoft Sans Serif"/>
              </a:rPr>
              <a:t>impedancia del </a:t>
            </a:r>
            <a:r>
              <a:rPr sz="700" spc="35" dirty="0">
                <a:latin typeface="Microsoft Sans Serif"/>
                <a:cs typeface="Microsoft Sans Serif"/>
              </a:rPr>
              <a:t>transformador </a:t>
            </a:r>
            <a:r>
              <a:rPr sz="700" spc="20" dirty="0">
                <a:latin typeface="Microsoft Sans Serif"/>
                <a:cs typeface="Microsoft Sans Serif"/>
              </a:rPr>
              <a:t>elevador de </a:t>
            </a:r>
            <a:r>
              <a:rPr sz="700" spc="5" dirty="0">
                <a:latin typeface="Microsoft Sans Serif"/>
                <a:cs typeface="Microsoft Sans Serif"/>
              </a:rPr>
              <a:t>0,1 </a:t>
            </a:r>
            <a:r>
              <a:rPr sz="700" spc="25" dirty="0">
                <a:latin typeface="Microsoft Sans Serif"/>
                <a:cs typeface="Microsoft Sans Serif"/>
              </a:rPr>
              <a:t>pu, </a:t>
            </a:r>
            <a:r>
              <a:rPr sz="700" spc="10" dirty="0">
                <a:latin typeface="Microsoft Sans Serif"/>
                <a:cs typeface="Microsoft Sans Serif"/>
              </a:rPr>
              <a:t>la </a:t>
            </a:r>
            <a:r>
              <a:rPr sz="700" spc="25" dirty="0">
                <a:latin typeface="Microsoft Sans Serif"/>
                <a:cs typeface="Microsoft Sans Serif"/>
              </a:rPr>
              <a:t>corriente </a:t>
            </a:r>
            <a:r>
              <a:rPr sz="700" spc="30" dirty="0">
                <a:latin typeface="Microsoft Sans Serif"/>
                <a:cs typeface="Microsoft Sans Serif"/>
              </a:rPr>
              <a:t>máxima </a:t>
            </a:r>
            <a:r>
              <a:rPr sz="700" spc="35" dirty="0">
                <a:latin typeface="Microsoft Sans Serif"/>
                <a:cs typeface="Microsoft Sans Serif"/>
              </a:rPr>
              <a:t> </a:t>
            </a:r>
            <a:r>
              <a:rPr sz="700" spc="20" dirty="0">
                <a:latin typeface="Microsoft Sans Serif"/>
                <a:cs typeface="Microsoft Sans Serif"/>
              </a:rPr>
              <a:t>en</a:t>
            </a:r>
            <a:r>
              <a:rPr sz="700" spc="-5" dirty="0">
                <a:latin typeface="Microsoft Sans Serif"/>
                <a:cs typeface="Microsoft Sans Serif"/>
              </a:rPr>
              <a:t> </a:t>
            </a:r>
            <a:r>
              <a:rPr sz="700" spc="20" dirty="0">
                <a:latin typeface="Microsoft Sans Serif"/>
                <a:cs typeface="Microsoft Sans Serif"/>
              </a:rPr>
              <a:t>estado</a:t>
            </a:r>
            <a:r>
              <a:rPr sz="700" spc="-5" dirty="0">
                <a:latin typeface="Microsoft Sans Serif"/>
                <a:cs typeface="Microsoft Sans Serif"/>
              </a:rPr>
              <a:t> </a:t>
            </a:r>
            <a:r>
              <a:rPr sz="700" spc="20" dirty="0">
                <a:latin typeface="Microsoft Sans Serif"/>
                <a:cs typeface="Microsoft Sans Serif"/>
              </a:rPr>
              <a:t>estacionario</a:t>
            </a:r>
            <a:r>
              <a:rPr sz="700" dirty="0">
                <a:latin typeface="Microsoft Sans Serif"/>
                <a:cs typeface="Microsoft Sans Serif"/>
              </a:rPr>
              <a:t> </a:t>
            </a:r>
            <a:r>
              <a:rPr sz="700" spc="10" dirty="0">
                <a:latin typeface="Microsoft Sans Serif"/>
                <a:cs typeface="Microsoft Sans Serif"/>
              </a:rPr>
              <a:t>será</a:t>
            </a:r>
            <a:r>
              <a:rPr sz="700" spc="-5" dirty="0">
                <a:latin typeface="Microsoft Sans Serif"/>
                <a:cs typeface="Microsoft Sans Serif"/>
              </a:rPr>
              <a:t> </a:t>
            </a:r>
            <a:r>
              <a:rPr sz="700" spc="20" dirty="0">
                <a:latin typeface="Microsoft Sans Serif"/>
                <a:cs typeface="Microsoft Sans Serif"/>
              </a:rPr>
              <a:t>de</a:t>
            </a:r>
            <a:r>
              <a:rPr sz="700" spc="-5" dirty="0">
                <a:latin typeface="Microsoft Sans Serif"/>
                <a:cs typeface="Microsoft Sans Serif"/>
              </a:rPr>
              <a:t> </a:t>
            </a:r>
            <a:r>
              <a:rPr sz="700" spc="5" dirty="0">
                <a:latin typeface="Microsoft Sans Serif"/>
                <a:cs typeface="Microsoft Sans Serif"/>
              </a:rPr>
              <a:t>0,75</a:t>
            </a:r>
            <a:r>
              <a:rPr sz="700" dirty="0">
                <a:latin typeface="Microsoft Sans Serif"/>
                <a:cs typeface="Microsoft Sans Serif"/>
              </a:rPr>
              <a:t> </a:t>
            </a:r>
            <a:r>
              <a:rPr sz="700" spc="40" dirty="0">
                <a:latin typeface="Microsoft Sans Serif"/>
                <a:cs typeface="Microsoft Sans Serif"/>
              </a:rPr>
              <a:t>pu</a:t>
            </a:r>
            <a:r>
              <a:rPr sz="700" spc="-5" dirty="0">
                <a:latin typeface="Microsoft Sans Serif"/>
                <a:cs typeface="Microsoft Sans Serif"/>
              </a:rPr>
              <a:t> </a:t>
            </a:r>
            <a:r>
              <a:rPr sz="700" spc="15" dirty="0">
                <a:latin typeface="Microsoft Sans Serif"/>
                <a:cs typeface="Microsoft Sans Serif"/>
              </a:rPr>
              <a:t>sin</a:t>
            </a:r>
            <a:r>
              <a:rPr sz="700" spc="-5" dirty="0">
                <a:latin typeface="Microsoft Sans Serif"/>
                <a:cs typeface="Microsoft Sans Serif"/>
              </a:rPr>
              <a:t> </a:t>
            </a:r>
            <a:r>
              <a:rPr sz="700" spc="30" dirty="0">
                <a:latin typeface="Microsoft Sans Serif"/>
                <a:cs typeface="Microsoft Sans Serif"/>
              </a:rPr>
              <a:t>forzamiento</a:t>
            </a:r>
            <a:r>
              <a:rPr sz="700" dirty="0">
                <a:latin typeface="Microsoft Sans Serif"/>
                <a:cs typeface="Microsoft Sans Serif"/>
              </a:rPr>
              <a:t> </a:t>
            </a:r>
            <a:r>
              <a:rPr sz="700" spc="20" dirty="0">
                <a:latin typeface="Microsoft Sans Serif"/>
                <a:cs typeface="Microsoft Sans Serif"/>
              </a:rPr>
              <a:t>de</a:t>
            </a:r>
            <a:r>
              <a:rPr sz="700" spc="-5" dirty="0">
                <a:latin typeface="Microsoft Sans Serif"/>
                <a:cs typeface="Microsoft Sans Serif"/>
              </a:rPr>
              <a:t> </a:t>
            </a:r>
            <a:r>
              <a:rPr sz="700" spc="20" dirty="0">
                <a:latin typeface="Microsoft Sans Serif"/>
                <a:cs typeface="Microsoft Sans Serif"/>
              </a:rPr>
              <a:t>campo.</a:t>
            </a:r>
            <a:r>
              <a:rPr sz="700" spc="-5" dirty="0">
                <a:latin typeface="Microsoft Sans Serif"/>
                <a:cs typeface="Microsoft Sans Serif"/>
              </a:rPr>
              <a:t> </a:t>
            </a:r>
            <a:r>
              <a:rPr sz="700" spc="-30" dirty="0">
                <a:latin typeface="Microsoft Sans Serif"/>
                <a:cs typeface="Microsoft Sans Serif"/>
              </a:rPr>
              <a:t>El</a:t>
            </a:r>
            <a:r>
              <a:rPr sz="700" dirty="0">
                <a:latin typeface="Microsoft Sans Serif"/>
                <a:cs typeface="Microsoft Sans Serif"/>
              </a:rPr>
              <a:t> </a:t>
            </a:r>
            <a:r>
              <a:rPr sz="700" spc="25" dirty="0">
                <a:latin typeface="Microsoft Sans Serif"/>
                <a:cs typeface="Microsoft Sans Serif"/>
              </a:rPr>
              <a:t>forzado </a:t>
            </a:r>
            <a:r>
              <a:rPr sz="700" spc="-175" dirty="0">
                <a:latin typeface="Microsoft Sans Serif"/>
                <a:cs typeface="Microsoft Sans Serif"/>
              </a:rPr>
              <a:t> </a:t>
            </a:r>
            <a:r>
              <a:rPr sz="700" spc="20" dirty="0">
                <a:latin typeface="Microsoft Sans Serif"/>
                <a:cs typeface="Microsoft Sans Serif"/>
              </a:rPr>
              <a:t>de </a:t>
            </a:r>
            <a:r>
              <a:rPr sz="700" spc="25" dirty="0">
                <a:latin typeface="Microsoft Sans Serif"/>
                <a:cs typeface="Microsoft Sans Serif"/>
              </a:rPr>
              <a:t>campo </a:t>
            </a:r>
            <a:r>
              <a:rPr sz="700" spc="-5" dirty="0">
                <a:latin typeface="Microsoft Sans Serif"/>
                <a:cs typeface="Microsoft Sans Serif"/>
              </a:rPr>
              <a:t>es </a:t>
            </a:r>
            <a:r>
              <a:rPr sz="700" spc="30" dirty="0">
                <a:latin typeface="Microsoft Sans Serif"/>
                <a:cs typeface="Microsoft Sans Serif"/>
              </a:rPr>
              <a:t>una función </a:t>
            </a:r>
            <a:r>
              <a:rPr sz="700" spc="20" dirty="0">
                <a:latin typeface="Microsoft Sans Serif"/>
                <a:cs typeface="Microsoft Sans Serif"/>
              </a:rPr>
              <a:t>del </a:t>
            </a:r>
            <a:r>
              <a:rPr sz="700" spc="25" dirty="0">
                <a:latin typeface="Microsoft Sans Serif"/>
                <a:cs typeface="Microsoft Sans Serif"/>
              </a:rPr>
              <a:t>excitador </a:t>
            </a:r>
            <a:r>
              <a:rPr sz="700" spc="30" dirty="0">
                <a:latin typeface="Microsoft Sans Serif"/>
                <a:cs typeface="Microsoft Sans Serif"/>
              </a:rPr>
              <a:t>que aumenta </a:t>
            </a:r>
            <a:r>
              <a:rPr sz="700" spc="10" dirty="0">
                <a:latin typeface="Microsoft Sans Serif"/>
                <a:cs typeface="Microsoft Sans Serif"/>
              </a:rPr>
              <a:t>la </a:t>
            </a:r>
            <a:r>
              <a:rPr sz="700" spc="25" dirty="0">
                <a:latin typeface="Microsoft Sans Serif"/>
                <a:cs typeface="Microsoft Sans Serif"/>
              </a:rPr>
              <a:t>corriente </a:t>
            </a:r>
            <a:r>
              <a:rPr sz="700" spc="20" dirty="0">
                <a:latin typeface="Microsoft Sans Serif"/>
                <a:cs typeface="Microsoft Sans Serif"/>
              </a:rPr>
              <a:t>de </a:t>
            </a:r>
            <a:r>
              <a:rPr sz="700" spc="25" dirty="0">
                <a:latin typeface="Microsoft Sans Serif"/>
                <a:cs typeface="Microsoft Sans Serif"/>
              </a:rPr>
              <a:t>campo </a:t>
            </a:r>
            <a:r>
              <a:rPr sz="700" spc="30" dirty="0">
                <a:latin typeface="Microsoft Sans Serif"/>
                <a:cs typeface="Microsoft Sans Serif"/>
              </a:rPr>
              <a:t> </a:t>
            </a:r>
            <a:r>
              <a:rPr sz="700" spc="20" dirty="0">
                <a:latin typeface="Microsoft Sans Serif"/>
                <a:cs typeface="Microsoft Sans Serif"/>
              </a:rPr>
              <a:t>más </a:t>
            </a:r>
            <a:r>
              <a:rPr sz="700" spc="10" dirty="0">
                <a:latin typeface="Microsoft Sans Serif"/>
                <a:cs typeface="Microsoft Sans Serif"/>
              </a:rPr>
              <a:t>allá </a:t>
            </a:r>
            <a:r>
              <a:rPr sz="700" spc="20" dirty="0">
                <a:latin typeface="Microsoft Sans Serif"/>
                <a:cs typeface="Microsoft Sans Serif"/>
              </a:rPr>
              <a:t>de </a:t>
            </a:r>
            <a:r>
              <a:rPr sz="700" spc="10" dirty="0">
                <a:latin typeface="Microsoft Sans Serif"/>
                <a:cs typeface="Microsoft Sans Serif"/>
              </a:rPr>
              <a:t>su salida </a:t>
            </a:r>
            <a:r>
              <a:rPr sz="700" spc="35" dirty="0">
                <a:latin typeface="Microsoft Sans Serif"/>
                <a:cs typeface="Microsoft Sans Serif"/>
              </a:rPr>
              <a:t>normal durante </a:t>
            </a:r>
            <a:r>
              <a:rPr sz="700" spc="40" dirty="0">
                <a:latin typeface="Microsoft Sans Serif"/>
                <a:cs typeface="Microsoft Sans Serif"/>
              </a:rPr>
              <a:t>un </a:t>
            </a:r>
            <a:r>
              <a:rPr sz="700" spc="30" dirty="0">
                <a:latin typeface="Microsoft Sans Serif"/>
                <a:cs typeface="Microsoft Sans Serif"/>
              </a:rPr>
              <a:t>período corto </a:t>
            </a:r>
            <a:r>
              <a:rPr sz="700" spc="35" dirty="0">
                <a:latin typeface="Microsoft Sans Serif"/>
                <a:cs typeface="Microsoft Sans Serif"/>
              </a:rPr>
              <a:t>durante </a:t>
            </a:r>
            <a:r>
              <a:rPr sz="700" spc="15" dirty="0">
                <a:latin typeface="Microsoft Sans Serif"/>
                <a:cs typeface="Microsoft Sans Serif"/>
              </a:rPr>
              <a:t>condiciones </a:t>
            </a:r>
            <a:r>
              <a:rPr sz="700" spc="20" dirty="0">
                <a:latin typeface="Microsoft Sans Serif"/>
                <a:cs typeface="Microsoft Sans Serif"/>
              </a:rPr>
              <a:t> de</a:t>
            </a:r>
            <a:r>
              <a:rPr sz="700" spc="-10" dirty="0">
                <a:latin typeface="Microsoft Sans Serif"/>
                <a:cs typeface="Microsoft Sans Serif"/>
              </a:rPr>
              <a:t> </a:t>
            </a:r>
            <a:r>
              <a:rPr sz="700" spc="10" dirty="0">
                <a:latin typeface="Microsoft Sans Serif"/>
                <a:cs typeface="Microsoft Sans Serif"/>
              </a:rPr>
              <a:t>falla.</a:t>
            </a:r>
            <a:endParaRPr sz="700">
              <a:latin typeface="Microsoft Sans Serif"/>
              <a:cs typeface="Microsoft Sans Serif"/>
            </a:endParaRPr>
          </a:p>
          <a:p>
            <a:pPr marL="12700" marR="67310" indent="153670">
              <a:lnSpc>
                <a:spcPct val="133600"/>
              </a:lnSpc>
              <a:spcBef>
                <a:spcPts val="5"/>
              </a:spcBef>
            </a:pPr>
            <a:r>
              <a:rPr sz="750" spc="-5" dirty="0">
                <a:latin typeface="Microsoft Sans Serif"/>
                <a:cs typeface="Microsoft Sans Serif"/>
              </a:rPr>
              <a:t>Estos </a:t>
            </a:r>
            <a:r>
              <a:rPr sz="750" spc="15" dirty="0">
                <a:latin typeface="Microsoft Sans Serif"/>
                <a:cs typeface="Microsoft Sans Serif"/>
              </a:rPr>
              <a:t>ajustes </a:t>
            </a:r>
            <a:r>
              <a:rPr sz="750" spc="40" dirty="0">
                <a:latin typeface="Microsoft Sans Serif"/>
                <a:cs typeface="Microsoft Sans Serif"/>
              </a:rPr>
              <a:t>normalmente no permiten </a:t>
            </a:r>
            <a:r>
              <a:rPr sz="750" spc="30" dirty="0">
                <a:latin typeface="Microsoft Sans Serif"/>
                <a:cs typeface="Microsoft Sans Serif"/>
              </a:rPr>
              <a:t>que </a:t>
            </a:r>
            <a:r>
              <a:rPr sz="750" spc="10" dirty="0">
                <a:latin typeface="Microsoft Sans Serif"/>
                <a:cs typeface="Microsoft Sans Serif"/>
              </a:rPr>
              <a:t>el </a:t>
            </a:r>
            <a:r>
              <a:rPr sz="750" spc="20" dirty="0">
                <a:latin typeface="Microsoft Sans Serif"/>
                <a:cs typeface="Microsoft Sans Serif"/>
              </a:rPr>
              <a:t>relé </a:t>
            </a:r>
            <a:r>
              <a:rPr sz="750" spc="25" dirty="0">
                <a:latin typeface="Microsoft Sans Serif"/>
                <a:cs typeface="Microsoft Sans Serif"/>
              </a:rPr>
              <a:t>de respaldo </a:t>
            </a:r>
            <a:r>
              <a:rPr sz="750" spc="30" dirty="0">
                <a:latin typeface="Microsoft Sans Serif"/>
                <a:cs typeface="Microsoft Sans Serif"/>
              </a:rPr>
              <a:t> proteja</a:t>
            </a:r>
            <a:r>
              <a:rPr sz="750" spc="-5" dirty="0">
                <a:latin typeface="Microsoft Sans Serif"/>
                <a:cs typeface="Microsoft Sans Serif"/>
              </a:rPr>
              <a:t> </a:t>
            </a:r>
            <a:r>
              <a:rPr sz="750" spc="30" dirty="0">
                <a:latin typeface="Microsoft Sans Serif"/>
                <a:cs typeface="Microsoft Sans Serif"/>
              </a:rPr>
              <a:t>contra</a:t>
            </a:r>
            <a:r>
              <a:rPr sz="750" dirty="0">
                <a:latin typeface="Microsoft Sans Serif"/>
                <a:cs typeface="Microsoft Sans Serif"/>
              </a:rPr>
              <a:t> </a:t>
            </a:r>
            <a:r>
              <a:rPr sz="750" spc="10" dirty="0">
                <a:latin typeface="Microsoft Sans Serif"/>
                <a:cs typeface="Microsoft Sans Serif"/>
              </a:rPr>
              <a:t>fallas</a:t>
            </a:r>
            <a:r>
              <a:rPr sz="750" dirty="0">
                <a:latin typeface="Microsoft Sans Serif"/>
                <a:cs typeface="Microsoft Sans Serif"/>
              </a:rPr>
              <a:t> </a:t>
            </a:r>
            <a:r>
              <a:rPr sz="750" spc="25" dirty="0">
                <a:latin typeface="Microsoft Sans Serif"/>
                <a:cs typeface="Microsoft Sans Serif"/>
              </a:rPr>
              <a:t>en</a:t>
            </a:r>
            <a:r>
              <a:rPr sz="750" dirty="0">
                <a:latin typeface="Microsoft Sans Serif"/>
                <a:cs typeface="Microsoft Sans Serif"/>
              </a:rPr>
              <a:t> </a:t>
            </a:r>
            <a:r>
              <a:rPr sz="750" spc="10" dirty="0">
                <a:latin typeface="Microsoft Sans Serif"/>
                <a:cs typeface="Microsoft Sans Serif"/>
              </a:rPr>
              <a:t>el</a:t>
            </a:r>
            <a:r>
              <a:rPr sz="750" dirty="0">
                <a:latin typeface="Microsoft Sans Serif"/>
                <a:cs typeface="Microsoft Sans Serif"/>
              </a:rPr>
              <a:t> </a:t>
            </a:r>
            <a:r>
              <a:rPr sz="750" spc="20" dirty="0">
                <a:latin typeface="Microsoft Sans Serif"/>
                <a:cs typeface="Microsoft Sans Serif"/>
              </a:rPr>
              <a:t>bus</a:t>
            </a:r>
            <a:r>
              <a:rPr sz="750" dirty="0">
                <a:latin typeface="Microsoft Sans Serif"/>
                <a:cs typeface="Microsoft Sans Serif"/>
              </a:rPr>
              <a:t> </a:t>
            </a:r>
            <a:r>
              <a:rPr sz="750" spc="25" dirty="0">
                <a:latin typeface="Microsoft Sans Serif"/>
                <a:cs typeface="Microsoft Sans Serif"/>
              </a:rPr>
              <a:t>auxiliar</a:t>
            </a:r>
            <a:r>
              <a:rPr sz="750" spc="-5" dirty="0">
                <a:latin typeface="Microsoft Sans Serif"/>
                <a:cs typeface="Microsoft Sans Serif"/>
              </a:rPr>
              <a:t> </a:t>
            </a:r>
            <a:r>
              <a:rPr sz="750" spc="30" dirty="0">
                <a:latin typeface="Microsoft Sans Serif"/>
                <a:cs typeface="Microsoft Sans Serif"/>
              </a:rPr>
              <a:t>debido</a:t>
            </a:r>
            <a:r>
              <a:rPr sz="750" dirty="0">
                <a:latin typeface="Microsoft Sans Serif"/>
                <a:cs typeface="Microsoft Sans Serif"/>
              </a:rPr>
              <a:t> a </a:t>
            </a:r>
            <a:r>
              <a:rPr sz="750" spc="10" dirty="0">
                <a:latin typeface="Microsoft Sans Serif"/>
                <a:cs typeface="Microsoft Sans Serif"/>
              </a:rPr>
              <a:t>la</a:t>
            </a:r>
            <a:r>
              <a:rPr sz="750" dirty="0">
                <a:latin typeface="Microsoft Sans Serif"/>
                <a:cs typeface="Microsoft Sans Serif"/>
              </a:rPr>
              <a:t> </a:t>
            </a:r>
            <a:r>
              <a:rPr sz="750" spc="35" dirty="0">
                <a:latin typeface="Microsoft Sans Serif"/>
                <a:cs typeface="Microsoft Sans Serif"/>
              </a:rPr>
              <a:t>gran</a:t>
            </a:r>
            <a:r>
              <a:rPr sz="750" dirty="0">
                <a:latin typeface="Microsoft Sans Serif"/>
                <a:cs typeface="Microsoft Sans Serif"/>
              </a:rPr>
              <a:t> </a:t>
            </a:r>
            <a:r>
              <a:rPr sz="750" spc="25" dirty="0">
                <a:latin typeface="Microsoft Sans Serif"/>
                <a:cs typeface="Microsoft Sans Serif"/>
              </a:rPr>
              <a:t>impedancia</a:t>
            </a:r>
            <a:r>
              <a:rPr sz="750" dirty="0">
                <a:latin typeface="Microsoft Sans Serif"/>
                <a:cs typeface="Microsoft Sans Serif"/>
              </a:rPr>
              <a:t> </a:t>
            </a:r>
            <a:r>
              <a:rPr sz="750" spc="20" dirty="0">
                <a:latin typeface="Microsoft Sans Serif"/>
                <a:cs typeface="Microsoft Sans Serif"/>
              </a:rPr>
              <a:t>del </a:t>
            </a:r>
            <a:r>
              <a:rPr sz="750" spc="-185" dirty="0">
                <a:latin typeface="Microsoft Sans Serif"/>
                <a:cs typeface="Microsoft Sans Serif"/>
              </a:rPr>
              <a:t> </a:t>
            </a:r>
            <a:r>
              <a:rPr sz="750" spc="40" dirty="0">
                <a:latin typeface="Microsoft Sans Serif"/>
                <a:cs typeface="Microsoft Sans Serif"/>
              </a:rPr>
              <a:t>transformador </a:t>
            </a:r>
            <a:r>
              <a:rPr sz="750" spc="25" dirty="0">
                <a:latin typeface="Microsoft Sans Serif"/>
                <a:cs typeface="Microsoft Sans Serif"/>
              </a:rPr>
              <a:t>de </a:t>
            </a:r>
            <a:r>
              <a:rPr sz="750" spc="15" dirty="0">
                <a:latin typeface="Microsoft Sans Serif"/>
                <a:cs typeface="Microsoft Sans Serif"/>
              </a:rPr>
              <a:t>servicio </a:t>
            </a:r>
            <a:r>
              <a:rPr sz="750" spc="25" dirty="0">
                <a:latin typeface="Microsoft Sans Serif"/>
                <a:cs typeface="Microsoft Sans Serif"/>
              </a:rPr>
              <a:t>de </a:t>
            </a:r>
            <a:r>
              <a:rPr sz="750" spc="10" dirty="0">
                <a:latin typeface="Microsoft Sans Serif"/>
                <a:cs typeface="Microsoft Sans Serif"/>
              </a:rPr>
              <a:t>la </a:t>
            </a:r>
            <a:r>
              <a:rPr sz="750" spc="15" dirty="0">
                <a:latin typeface="Microsoft Sans Serif"/>
                <a:cs typeface="Microsoft Sans Serif"/>
              </a:rPr>
              <a:t>estación. Algunas </a:t>
            </a:r>
            <a:r>
              <a:rPr sz="750" spc="10" dirty="0">
                <a:latin typeface="Microsoft Sans Serif"/>
                <a:cs typeface="Microsoft Sans Serif"/>
              </a:rPr>
              <a:t>fallas </a:t>
            </a:r>
            <a:r>
              <a:rPr sz="750" spc="20" dirty="0">
                <a:latin typeface="Microsoft Sans Serif"/>
                <a:cs typeface="Microsoft Sans Serif"/>
              </a:rPr>
              <a:t>del </a:t>
            </a:r>
            <a:r>
              <a:rPr sz="750" spc="15" dirty="0">
                <a:latin typeface="Microsoft Sans Serif"/>
                <a:cs typeface="Microsoft Sans Serif"/>
              </a:rPr>
              <a:t>sistema </a:t>
            </a:r>
            <a:r>
              <a:rPr sz="750" spc="20" dirty="0">
                <a:latin typeface="Microsoft Sans Serif"/>
                <a:cs typeface="Microsoft Sans Serif"/>
              </a:rPr>
              <a:t> </a:t>
            </a:r>
            <a:r>
              <a:rPr sz="750" spc="25" dirty="0">
                <a:latin typeface="Microsoft Sans Serif"/>
                <a:cs typeface="Microsoft Sans Serif"/>
              </a:rPr>
              <a:t>provocan </a:t>
            </a:r>
            <a:r>
              <a:rPr sz="750" spc="5" dirty="0">
                <a:latin typeface="Microsoft Sans Serif"/>
                <a:cs typeface="Microsoft Sans Serif"/>
              </a:rPr>
              <a:t>caídas </a:t>
            </a:r>
            <a:r>
              <a:rPr sz="750" spc="25" dirty="0">
                <a:latin typeface="Microsoft Sans Serif"/>
                <a:cs typeface="Microsoft Sans Serif"/>
              </a:rPr>
              <a:t>de </a:t>
            </a:r>
            <a:r>
              <a:rPr sz="750" spc="20" dirty="0">
                <a:latin typeface="Microsoft Sans Serif"/>
                <a:cs typeface="Microsoft Sans Serif"/>
              </a:rPr>
              <a:t>voltaje </a:t>
            </a:r>
            <a:r>
              <a:rPr sz="750" spc="25" dirty="0">
                <a:latin typeface="Microsoft Sans Serif"/>
                <a:cs typeface="Microsoft Sans Serif"/>
              </a:rPr>
              <a:t>en </a:t>
            </a:r>
            <a:r>
              <a:rPr sz="750" spc="10" dirty="0">
                <a:latin typeface="Microsoft Sans Serif"/>
                <a:cs typeface="Microsoft Sans Serif"/>
              </a:rPr>
              <a:t>los </a:t>
            </a:r>
            <a:r>
              <a:rPr sz="750" spc="25" dirty="0">
                <a:latin typeface="Microsoft Sans Serif"/>
                <a:cs typeface="Microsoft Sans Serif"/>
              </a:rPr>
              <a:t>terminales </a:t>
            </a:r>
            <a:r>
              <a:rPr sz="750" spc="20" dirty="0">
                <a:latin typeface="Microsoft Sans Serif"/>
                <a:cs typeface="Microsoft Sans Serif"/>
              </a:rPr>
              <a:t>del </a:t>
            </a:r>
            <a:r>
              <a:rPr sz="750" spc="25" dirty="0">
                <a:latin typeface="Microsoft Sans Serif"/>
                <a:cs typeface="Microsoft Sans Serif"/>
              </a:rPr>
              <a:t>generador, </a:t>
            </a:r>
            <a:r>
              <a:rPr sz="750" spc="35" dirty="0">
                <a:latin typeface="Microsoft Sans Serif"/>
                <a:cs typeface="Microsoft Sans Serif"/>
              </a:rPr>
              <a:t>pero </a:t>
            </a:r>
            <a:r>
              <a:rPr sz="750" spc="20" dirty="0">
                <a:latin typeface="Microsoft Sans Serif"/>
                <a:cs typeface="Microsoft Sans Serif"/>
              </a:rPr>
              <a:t>con </a:t>
            </a:r>
            <a:r>
              <a:rPr sz="750" spc="25" dirty="0">
                <a:latin typeface="Microsoft Sans Serif"/>
                <a:cs typeface="Microsoft Sans Serif"/>
              </a:rPr>
              <a:t> </a:t>
            </a:r>
            <a:r>
              <a:rPr sz="750" spc="30" dirty="0">
                <a:latin typeface="Microsoft Sans Serif"/>
                <a:cs typeface="Microsoft Sans Serif"/>
              </a:rPr>
              <a:t>una</a:t>
            </a:r>
            <a:r>
              <a:rPr sz="750" spc="-5" dirty="0">
                <a:latin typeface="Microsoft Sans Serif"/>
                <a:cs typeface="Microsoft Sans Serif"/>
              </a:rPr>
              <a:t> </a:t>
            </a:r>
            <a:r>
              <a:rPr sz="750" spc="30" dirty="0">
                <a:latin typeface="Microsoft Sans Serif"/>
                <a:cs typeface="Microsoft Sans Serif"/>
              </a:rPr>
              <a:t>corriente</a:t>
            </a:r>
            <a:r>
              <a:rPr sz="750" spc="-5" dirty="0">
                <a:latin typeface="Microsoft Sans Serif"/>
                <a:cs typeface="Microsoft Sans Serif"/>
              </a:rPr>
              <a:t> </a:t>
            </a:r>
            <a:r>
              <a:rPr sz="750" spc="25" dirty="0">
                <a:latin typeface="Microsoft Sans Serif"/>
                <a:cs typeface="Microsoft Sans Serif"/>
              </a:rPr>
              <a:t>de</a:t>
            </a:r>
            <a:r>
              <a:rPr sz="750" spc="-5" dirty="0">
                <a:latin typeface="Microsoft Sans Serif"/>
                <a:cs typeface="Microsoft Sans Serif"/>
              </a:rPr>
              <a:t> </a:t>
            </a:r>
            <a:r>
              <a:rPr sz="750" spc="20" dirty="0">
                <a:latin typeface="Microsoft Sans Serif"/>
                <a:cs typeface="Microsoft Sans Serif"/>
              </a:rPr>
              <a:t>falla</a:t>
            </a:r>
            <a:r>
              <a:rPr sz="750" dirty="0">
                <a:latin typeface="Microsoft Sans Serif"/>
                <a:cs typeface="Microsoft Sans Serif"/>
              </a:rPr>
              <a:t> </a:t>
            </a:r>
            <a:r>
              <a:rPr sz="750" spc="35" dirty="0">
                <a:latin typeface="Microsoft Sans Serif"/>
                <a:cs typeface="Microsoft Sans Serif"/>
              </a:rPr>
              <a:t>inferior</a:t>
            </a:r>
            <a:r>
              <a:rPr sz="750" spc="-5" dirty="0">
                <a:latin typeface="Microsoft Sans Serif"/>
                <a:cs typeface="Microsoft Sans Serif"/>
              </a:rPr>
              <a:t> </a:t>
            </a:r>
            <a:r>
              <a:rPr sz="750" spc="10" dirty="0">
                <a:latin typeface="Microsoft Sans Serif"/>
                <a:cs typeface="Microsoft Sans Serif"/>
              </a:rPr>
              <a:t>al</a:t>
            </a:r>
            <a:r>
              <a:rPr sz="750" spc="-5" dirty="0">
                <a:latin typeface="Microsoft Sans Serif"/>
                <a:cs typeface="Microsoft Sans Serif"/>
              </a:rPr>
              <a:t> </a:t>
            </a:r>
            <a:r>
              <a:rPr sz="750" spc="20" dirty="0">
                <a:latin typeface="Microsoft Sans Serif"/>
                <a:cs typeface="Microsoft Sans Serif"/>
              </a:rPr>
              <a:t>nivel</a:t>
            </a:r>
            <a:r>
              <a:rPr sz="750" spc="-5" dirty="0">
                <a:latin typeface="Microsoft Sans Serif"/>
                <a:cs typeface="Microsoft Sans Serif"/>
              </a:rPr>
              <a:t> </a:t>
            </a:r>
            <a:r>
              <a:rPr sz="750" spc="25" dirty="0">
                <a:latin typeface="Microsoft Sans Serif"/>
                <a:cs typeface="Microsoft Sans Serif"/>
              </a:rPr>
              <a:t>de</a:t>
            </a:r>
            <a:r>
              <a:rPr sz="750" dirty="0">
                <a:latin typeface="Microsoft Sans Serif"/>
                <a:cs typeface="Microsoft Sans Serif"/>
              </a:rPr>
              <a:t> </a:t>
            </a:r>
            <a:r>
              <a:rPr sz="750" spc="15" dirty="0">
                <a:latin typeface="Microsoft Sans Serif"/>
                <a:cs typeface="Microsoft Sans Serif"/>
              </a:rPr>
              <a:t>activación</a:t>
            </a:r>
            <a:r>
              <a:rPr sz="750" spc="-5" dirty="0">
                <a:latin typeface="Microsoft Sans Serif"/>
                <a:cs typeface="Microsoft Sans Serif"/>
              </a:rPr>
              <a:t> </a:t>
            </a:r>
            <a:r>
              <a:rPr sz="750" spc="25" dirty="0">
                <a:latin typeface="Microsoft Sans Serif"/>
                <a:cs typeface="Microsoft Sans Serif"/>
              </a:rPr>
              <a:t>de</a:t>
            </a:r>
            <a:r>
              <a:rPr sz="750" spc="-5" dirty="0">
                <a:latin typeface="Microsoft Sans Serif"/>
                <a:cs typeface="Microsoft Sans Serif"/>
              </a:rPr>
              <a:t> </a:t>
            </a:r>
            <a:r>
              <a:rPr sz="750" spc="5" dirty="0">
                <a:latin typeface="Microsoft Sans Serif"/>
                <a:cs typeface="Microsoft Sans Serif"/>
              </a:rPr>
              <a:t>0,75</a:t>
            </a:r>
            <a:r>
              <a:rPr sz="750" spc="-5" dirty="0">
                <a:latin typeface="Microsoft Sans Serif"/>
                <a:cs typeface="Microsoft Sans Serif"/>
              </a:rPr>
              <a:t> </a:t>
            </a:r>
            <a:r>
              <a:rPr sz="750" spc="25" dirty="0">
                <a:latin typeface="Microsoft Sans Serif"/>
                <a:cs typeface="Microsoft Sans Serif"/>
              </a:rPr>
              <a:t>pu.</a:t>
            </a:r>
            <a:r>
              <a:rPr sz="750" dirty="0">
                <a:latin typeface="Microsoft Sans Serif"/>
                <a:cs typeface="Microsoft Sans Serif"/>
              </a:rPr>
              <a:t> </a:t>
            </a:r>
            <a:r>
              <a:rPr sz="750" spc="-20" dirty="0">
                <a:latin typeface="Microsoft Sans Serif"/>
                <a:cs typeface="Microsoft Sans Serif"/>
              </a:rPr>
              <a:t>En</a:t>
            </a:r>
            <a:r>
              <a:rPr sz="750" spc="-5" dirty="0">
                <a:latin typeface="Microsoft Sans Serif"/>
                <a:cs typeface="Microsoft Sans Serif"/>
              </a:rPr>
              <a:t> </a:t>
            </a:r>
            <a:r>
              <a:rPr sz="750" spc="10" dirty="0">
                <a:latin typeface="Microsoft Sans Serif"/>
                <a:cs typeface="Microsoft Sans Serif"/>
              </a:rPr>
              <a:t>este </a:t>
            </a:r>
            <a:r>
              <a:rPr sz="750" spc="-185" dirty="0">
                <a:latin typeface="Microsoft Sans Serif"/>
                <a:cs typeface="Microsoft Sans Serif"/>
              </a:rPr>
              <a:t> </a:t>
            </a:r>
            <a:r>
              <a:rPr sz="750" dirty="0">
                <a:latin typeface="Microsoft Sans Serif"/>
                <a:cs typeface="Microsoft Sans Serif"/>
              </a:rPr>
              <a:t>caso</a:t>
            </a:r>
            <a:r>
              <a:rPr sz="750" spc="-5" dirty="0">
                <a:latin typeface="Microsoft Sans Serif"/>
                <a:cs typeface="Microsoft Sans Serif"/>
              </a:rPr>
              <a:t> se</a:t>
            </a:r>
            <a:r>
              <a:rPr sz="750" dirty="0">
                <a:latin typeface="Microsoft Sans Serif"/>
                <a:cs typeface="Microsoft Sans Serif"/>
              </a:rPr>
              <a:t> </a:t>
            </a:r>
            <a:r>
              <a:rPr sz="750" spc="30" dirty="0">
                <a:latin typeface="Microsoft Sans Serif"/>
                <a:cs typeface="Microsoft Sans Serif"/>
              </a:rPr>
              <a:t>prefiere</a:t>
            </a:r>
            <a:r>
              <a:rPr sz="750" dirty="0">
                <a:latin typeface="Microsoft Sans Serif"/>
                <a:cs typeface="Microsoft Sans Serif"/>
              </a:rPr>
              <a:t> </a:t>
            </a:r>
            <a:r>
              <a:rPr sz="750" spc="45" dirty="0">
                <a:latin typeface="Microsoft Sans Serif"/>
                <a:cs typeface="Microsoft Sans Serif"/>
              </a:rPr>
              <a:t>un</a:t>
            </a:r>
            <a:r>
              <a:rPr sz="750" dirty="0">
                <a:latin typeface="Microsoft Sans Serif"/>
                <a:cs typeface="Microsoft Sans Serif"/>
              </a:rPr>
              <a:t> </a:t>
            </a:r>
            <a:r>
              <a:rPr sz="750" spc="20" dirty="0">
                <a:latin typeface="Microsoft Sans Serif"/>
                <a:cs typeface="Microsoft Sans Serif"/>
              </a:rPr>
              <a:t>relé</a:t>
            </a:r>
            <a:r>
              <a:rPr sz="750" spc="-5" dirty="0">
                <a:latin typeface="Microsoft Sans Serif"/>
                <a:cs typeface="Microsoft Sans Serif"/>
              </a:rPr>
              <a:t> </a:t>
            </a:r>
            <a:r>
              <a:rPr sz="750" spc="25" dirty="0">
                <a:latin typeface="Microsoft Sans Serif"/>
                <a:cs typeface="Microsoft Sans Serif"/>
              </a:rPr>
              <a:t>de</a:t>
            </a:r>
            <a:r>
              <a:rPr sz="750" dirty="0">
                <a:latin typeface="Microsoft Sans Serif"/>
                <a:cs typeface="Microsoft Sans Serif"/>
              </a:rPr>
              <a:t> </a:t>
            </a:r>
            <a:r>
              <a:rPr sz="750" spc="25" dirty="0">
                <a:latin typeface="Microsoft Sans Serif"/>
                <a:cs typeface="Microsoft Sans Serif"/>
              </a:rPr>
              <a:t>sobreintensidad</a:t>
            </a:r>
            <a:r>
              <a:rPr sz="750" dirty="0">
                <a:latin typeface="Microsoft Sans Serif"/>
                <a:cs typeface="Microsoft Sans Serif"/>
              </a:rPr>
              <a:t> </a:t>
            </a:r>
            <a:r>
              <a:rPr sz="750" spc="30" dirty="0">
                <a:latin typeface="Microsoft Sans Serif"/>
                <a:cs typeface="Microsoft Sans Serif"/>
              </a:rPr>
              <a:t>controlado</a:t>
            </a:r>
            <a:r>
              <a:rPr sz="750" dirty="0">
                <a:latin typeface="Microsoft Sans Serif"/>
                <a:cs typeface="Microsoft Sans Serif"/>
              </a:rPr>
              <a:t> </a:t>
            </a:r>
            <a:r>
              <a:rPr sz="750" spc="45" dirty="0">
                <a:latin typeface="Microsoft Sans Serif"/>
                <a:cs typeface="Microsoft Sans Serif"/>
              </a:rPr>
              <a:t>por</a:t>
            </a:r>
            <a:r>
              <a:rPr sz="750" dirty="0">
                <a:latin typeface="Microsoft Sans Serif"/>
                <a:cs typeface="Microsoft Sans Serif"/>
              </a:rPr>
              <a:t> </a:t>
            </a:r>
            <a:r>
              <a:rPr sz="750" spc="20" dirty="0">
                <a:latin typeface="Microsoft Sans Serif"/>
                <a:cs typeface="Microsoft Sans Serif"/>
              </a:rPr>
              <a:t>tensión.</a:t>
            </a:r>
            <a:endParaRPr sz="750">
              <a:latin typeface="Microsoft Sans Serif"/>
              <a:cs typeface="Microsoft Sans Serif"/>
            </a:endParaRPr>
          </a:p>
        </p:txBody>
      </p:sp>
      <p:sp>
        <p:nvSpPr>
          <p:cNvPr id="67" name="object 67"/>
          <p:cNvSpPr txBox="1"/>
          <p:nvPr/>
        </p:nvSpPr>
        <p:spPr>
          <a:xfrm>
            <a:off x="1415277" y="9415125"/>
            <a:ext cx="2852914" cy="143629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sz="850" spc="-25" dirty="0">
                <a:latin typeface="Microsoft Sans Serif"/>
                <a:cs typeface="Microsoft Sans Serif"/>
              </a:rPr>
              <a:t>CAPÍTULO</a:t>
            </a:r>
            <a:r>
              <a:rPr sz="850" spc="-20" dirty="0">
                <a:latin typeface="Microsoft Sans Serif"/>
                <a:cs typeface="Microsoft Sans Serif"/>
              </a:rPr>
              <a:t> </a:t>
            </a:r>
            <a:r>
              <a:rPr sz="850" dirty="0">
                <a:latin typeface="Microsoft Sans Serif"/>
                <a:cs typeface="Microsoft Sans Serif"/>
              </a:rPr>
              <a:t>2,</a:t>
            </a:r>
            <a:r>
              <a:rPr sz="850" spc="-15" dirty="0">
                <a:latin typeface="Microsoft Sans Serif"/>
                <a:cs typeface="Microsoft Sans Serif"/>
              </a:rPr>
              <a:t> </a:t>
            </a:r>
            <a:r>
              <a:rPr sz="850" spc="-40" dirty="0">
                <a:latin typeface="Microsoft Sans Serif"/>
                <a:cs typeface="Microsoft Sans Serif"/>
              </a:rPr>
              <a:t>SECCIÓN</a:t>
            </a:r>
            <a:r>
              <a:rPr sz="850" spc="-15" dirty="0">
                <a:latin typeface="Microsoft Sans Serif"/>
                <a:cs typeface="Microsoft Sans Serif"/>
              </a:rPr>
              <a:t> </a:t>
            </a:r>
            <a:r>
              <a:rPr sz="850" spc="10" dirty="0">
                <a:latin typeface="Microsoft Sans Serif"/>
                <a:cs typeface="Microsoft Sans Serif"/>
              </a:rPr>
              <a:t>4</a:t>
            </a:r>
            <a:endParaRPr sz="850">
              <a:latin typeface="Microsoft Sans Serif"/>
              <a:cs typeface="Microsoft Sans Serif"/>
            </a:endParaRPr>
          </a:p>
        </p:txBody>
      </p:sp>
      <p:sp>
        <p:nvSpPr>
          <p:cNvPr id="68" name="object 68"/>
          <p:cNvSpPr txBox="1"/>
          <p:nvPr/>
        </p:nvSpPr>
        <p:spPr>
          <a:xfrm>
            <a:off x="7845387" y="9415126"/>
            <a:ext cx="7796212" cy="285115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sz="850" spc="-25" dirty="0">
                <a:latin typeface="Microsoft Sans Serif"/>
                <a:cs typeface="Microsoft Sans Serif"/>
              </a:rPr>
              <a:t>TUTORIAL</a:t>
            </a:r>
            <a:r>
              <a:rPr sz="850" spc="-5" dirty="0">
                <a:latin typeface="Microsoft Sans Serif"/>
                <a:cs typeface="Microsoft Sans Serif"/>
              </a:rPr>
              <a:t> </a:t>
            </a:r>
            <a:r>
              <a:rPr sz="850" spc="-60" dirty="0">
                <a:latin typeface="Microsoft Sans Serif"/>
                <a:cs typeface="Microsoft Sans Serif"/>
              </a:rPr>
              <a:t>SOBRE</a:t>
            </a:r>
            <a:r>
              <a:rPr sz="850" spc="-5" dirty="0">
                <a:latin typeface="Microsoft Sans Serif"/>
                <a:cs typeface="Microsoft Sans Serif"/>
              </a:rPr>
              <a:t> </a:t>
            </a:r>
            <a:r>
              <a:rPr sz="850" spc="-35" dirty="0">
                <a:latin typeface="Microsoft Sans Serif"/>
                <a:cs typeface="Microsoft Sans Serif"/>
              </a:rPr>
              <a:t>PROTECCIÓN</a:t>
            </a:r>
            <a:r>
              <a:rPr sz="850" spc="-5" dirty="0">
                <a:latin typeface="Microsoft Sans Serif"/>
                <a:cs typeface="Microsoft Sans Serif"/>
              </a:rPr>
              <a:t> </a:t>
            </a:r>
            <a:r>
              <a:rPr sz="850" spc="-45" dirty="0">
                <a:latin typeface="Microsoft Sans Serif"/>
                <a:cs typeface="Microsoft Sans Serif"/>
              </a:rPr>
              <a:t>DE</a:t>
            </a:r>
            <a:r>
              <a:rPr sz="850" spc="-5" dirty="0">
                <a:latin typeface="Microsoft Sans Serif"/>
                <a:cs typeface="Microsoft Sans Serif"/>
              </a:rPr>
              <a:t> </a:t>
            </a:r>
            <a:r>
              <a:rPr sz="850" spc="-55" dirty="0">
                <a:latin typeface="Microsoft Sans Serif"/>
                <a:cs typeface="Microsoft Sans Serif"/>
              </a:rPr>
              <a:t>GENERADORES</a:t>
            </a:r>
            <a:r>
              <a:rPr sz="850" dirty="0">
                <a:latin typeface="Microsoft Sans Serif"/>
                <a:cs typeface="Microsoft Sans Serif"/>
              </a:rPr>
              <a:t> </a:t>
            </a:r>
            <a:r>
              <a:rPr sz="850" spc="-30" dirty="0">
                <a:latin typeface="Microsoft Sans Serif"/>
                <a:cs typeface="Microsoft Sans Serif"/>
              </a:rPr>
              <a:t>SÍNCRONOS</a:t>
            </a:r>
            <a:endParaRPr sz="850">
              <a:latin typeface="Microsoft Sans Serif"/>
              <a:cs typeface="Microsoft Sans Serif"/>
            </a:endParaRPr>
          </a:p>
          <a:p>
            <a:pPr marL="1400175">
              <a:lnSpc>
                <a:spcPct val="100000"/>
              </a:lnSpc>
            </a:pPr>
            <a:r>
              <a:rPr sz="850" spc="-15" dirty="0">
                <a:latin typeface="Microsoft Sans Serif"/>
                <a:cs typeface="Microsoft Sans Serif"/>
              </a:rPr>
              <a:t>PUBLICACIÓN</a:t>
            </a:r>
            <a:r>
              <a:rPr sz="850" spc="-5" dirty="0">
                <a:latin typeface="Microsoft Sans Serif"/>
                <a:cs typeface="Microsoft Sans Serif"/>
              </a:rPr>
              <a:t> </a:t>
            </a:r>
            <a:r>
              <a:rPr sz="850" spc="-55" dirty="0">
                <a:latin typeface="Microsoft Sans Serif"/>
                <a:cs typeface="Microsoft Sans Serif"/>
              </a:rPr>
              <a:t>ESPECIAL</a:t>
            </a:r>
            <a:r>
              <a:rPr sz="850" spc="-5" dirty="0">
                <a:latin typeface="Microsoft Sans Serif"/>
                <a:cs typeface="Microsoft Sans Serif"/>
              </a:rPr>
              <a:t> </a:t>
            </a:r>
            <a:r>
              <a:rPr sz="850" spc="-40" dirty="0">
                <a:latin typeface="Microsoft Sans Serif"/>
                <a:cs typeface="Microsoft Sans Serif"/>
              </a:rPr>
              <a:t>DEL</a:t>
            </a:r>
            <a:r>
              <a:rPr sz="850" spc="-5" dirty="0">
                <a:latin typeface="Microsoft Sans Serif"/>
                <a:cs typeface="Microsoft Sans Serif"/>
              </a:rPr>
              <a:t> </a:t>
            </a:r>
            <a:r>
              <a:rPr sz="850" spc="-60" dirty="0">
                <a:latin typeface="Microsoft Sans Serif"/>
                <a:cs typeface="Microsoft Sans Serif"/>
              </a:rPr>
              <a:t>IEEE</a:t>
            </a:r>
            <a:r>
              <a:rPr sz="850" spc="-5" dirty="0">
                <a:latin typeface="Microsoft Sans Serif"/>
                <a:cs typeface="Microsoft Sans Serif"/>
              </a:rPr>
              <a:t> </a:t>
            </a:r>
            <a:r>
              <a:rPr sz="850" spc="-80" dirty="0">
                <a:latin typeface="Microsoft Sans Serif"/>
                <a:cs typeface="Microsoft Sans Serif"/>
              </a:rPr>
              <a:t>PSRC</a:t>
            </a:r>
            <a:endParaRPr sz="850">
              <a:latin typeface="Microsoft Sans Serif"/>
              <a:cs typeface="Microsoft Sans Serif"/>
            </a:endParaRPr>
          </a:p>
        </p:txBody>
      </p:sp>
    </p:spTree>
  </p:cSld>
  <p:clrMapOvr>
    <a:masterClrMapping/>
  </p:clrMapOvr>
</p:sld>
</file>

<file path=ppt/slides/slide38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/>
          <p:nvPr/>
        </p:nvSpPr>
        <p:spPr>
          <a:xfrm>
            <a:off x="1444422" y="9413748"/>
            <a:ext cx="15051933" cy="9525"/>
          </a:xfrm>
          <a:custGeom>
            <a:avLst/>
            <a:gdLst/>
            <a:ahLst/>
            <a:cxnLst/>
            <a:rect l="l" t="t" r="r" b="b"/>
            <a:pathLst>
              <a:path w="6543040" h="9525">
                <a:moveTo>
                  <a:pt x="6542531" y="9144"/>
                </a:moveTo>
                <a:lnTo>
                  <a:pt x="0" y="9144"/>
                </a:lnTo>
                <a:lnTo>
                  <a:pt x="0" y="0"/>
                </a:lnTo>
                <a:lnTo>
                  <a:pt x="6542531" y="0"/>
                </a:lnTo>
                <a:lnTo>
                  <a:pt x="6542531" y="9144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" name="object 3"/>
          <p:cNvSpPr txBox="1"/>
          <p:nvPr/>
        </p:nvSpPr>
        <p:spPr>
          <a:xfrm>
            <a:off x="16291224" y="349008"/>
            <a:ext cx="192824" cy="135935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sz="800" spc="10" dirty="0">
                <a:latin typeface="Microsoft Sans Serif"/>
                <a:cs typeface="Microsoft Sans Serif"/>
              </a:rPr>
              <a:t>3</a:t>
            </a:r>
            <a:endParaRPr sz="800">
              <a:latin typeface="Microsoft Sans Serif"/>
              <a:cs typeface="Microsoft Sans Serif"/>
            </a:endParaRPr>
          </a:p>
        </p:txBody>
      </p:sp>
      <p:sp>
        <p:nvSpPr>
          <p:cNvPr id="4" name="object 4"/>
          <p:cNvSpPr txBox="1"/>
          <p:nvPr/>
        </p:nvSpPr>
        <p:spPr>
          <a:xfrm>
            <a:off x="1415216" y="601182"/>
            <a:ext cx="7353594" cy="2167516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 marR="116839">
              <a:lnSpc>
                <a:spcPct val="153900"/>
              </a:lnSpc>
              <a:spcBef>
                <a:spcPts val="100"/>
              </a:spcBef>
            </a:pPr>
            <a:r>
              <a:rPr sz="650" spc="30" dirty="0">
                <a:latin typeface="Microsoft Sans Serif"/>
                <a:cs typeface="Microsoft Sans Serif"/>
              </a:rPr>
              <a:t>porque</a:t>
            </a:r>
            <a:r>
              <a:rPr sz="650" spc="-5" dirty="0">
                <a:latin typeface="Microsoft Sans Serif"/>
                <a:cs typeface="Microsoft Sans Serif"/>
              </a:rPr>
              <a:t> </a:t>
            </a:r>
            <a:r>
              <a:rPr sz="650" spc="10" dirty="0">
                <a:latin typeface="Microsoft Sans Serif"/>
                <a:cs typeface="Microsoft Sans Serif"/>
              </a:rPr>
              <a:t>el</a:t>
            </a:r>
            <a:r>
              <a:rPr sz="650" spc="-5" dirty="0">
                <a:latin typeface="Microsoft Sans Serif"/>
                <a:cs typeface="Microsoft Sans Serif"/>
              </a:rPr>
              <a:t> </a:t>
            </a:r>
            <a:r>
              <a:rPr sz="650" spc="15" dirty="0">
                <a:latin typeface="Microsoft Sans Serif"/>
                <a:cs typeface="Microsoft Sans Serif"/>
              </a:rPr>
              <a:t>nivel</a:t>
            </a:r>
            <a:r>
              <a:rPr sz="650" spc="-5" dirty="0">
                <a:latin typeface="Microsoft Sans Serif"/>
                <a:cs typeface="Microsoft Sans Serif"/>
              </a:rPr>
              <a:t> </a:t>
            </a:r>
            <a:r>
              <a:rPr sz="650" spc="20" dirty="0">
                <a:latin typeface="Microsoft Sans Serif"/>
                <a:cs typeface="Microsoft Sans Serif"/>
              </a:rPr>
              <a:t>de</a:t>
            </a:r>
            <a:r>
              <a:rPr sz="650" spc="-5" dirty="0">
                <a:latin typeface="Microsoft Sans Serif"/>
                <a:cs typeface="Microsoft Sans Serif"/>
              </a:rPr>
              <a:t> </a:t>
            </a:r>
            <a:r>
              <a:rPr sz="650" spc="15" dirty="0">
                <a:latin typeface="Microsoft Sans Serif"/>
                <a:cs typeface="Microsoft Sans Serif"/>
              </a:rPr>
              <a:t>activación</a:t>
            </a:r>
            <a:r>
              <a:rPr sz="650" dirty="0">
                <a:latin typeface="Microsoft Sans Serif"/>
                <a:cs typeface="Microsoft Sans Serif"/>
              </a:rPr>
              <a:t> </a:t>
            </a:r>
            <a:r>
              <a:rPr sz="650" spc="25" dirty="0">
                <a:latin typeface="Microsoft Sans Serif"/>
                <a:cs typeface="Microsoft Sans Serif"/>
              </a:rPr>
              <a:t>generalmente</a:t>
            </a:r>
            <a:r>
              <a:rPr sz="650" spc="-5" dirty="0">
                <a:latin typeface="Microsoft Sans Serif"/>
                <a:cs typeface="Microsoft Sans Serif"/>
              </a:rPr>
              <a:t> se </a:t>
            </a:r>
            <a:r>
              <a:rPr sz="650" spc="25" dirty="0">
                <a:latin typeface="Microsoft Sans Serif"/>
                <a:cs typeface="Microsoft Sans Serif"/>
              </a:rPr>
              <a:t>puede</a:t>
            </a:r>
            <a:r>
              <a:rPr sz="650" spc="-5" dirty="0">
                <a:latin typeface="Microsoft Sans Serif"/>
                <a:cs typeface="Microsoft Sans Serif"/>
              </a:rPr>
              <a:t> </a:t>
            </a:r>
            <a:r>
              <a:rPr sz="650" spc="30" dirty="0">
                <a:latin typeface="Microsoft Sans Serif"/>
                <a:cs typeface="Microsoft Sans Serif"/>
              </a:rPr>
              <a:t>configurar</a:t>
            </a:r>
            <a:r>
              <a:rPr sz="650" dirty="0">
                <a:latin typeface="Microsoft Sans Serif"/>
                <a:cs typeface="Microsoft Sans Serif"/>
              </a:rPr>
              <a:t> </a:t>
            </a:r>
            <a:r>
              <a:rPr sz="650" spc="40" dirty="0">
                <a:latin typeface="Microsoft Sans Serif"/>
                <a:cs typeface="Microsoft Sans Serif"/>
              </a:rPr>
              <a:t>por</a:t>
            </a:r>
            <a:r>
              <a:rPr sz="650" spc="-5" dirty="0">
                <a:latin typeface="Microsoft Sans Serif"/>
                <a:cs typeface="Microsoft Sans Serif"/>
              </a:rPr>
              <a:t> </a:t>
            </a:r>
            <a:r>
              <a:rPr sz="650" spc="20" dirty="0">
                <a:latin typeface="Microsoft Sans Serif"/>
                <a:cs typeface="Microsoft Sans Serif"/>
              </a:rPr>
              <a:t>debajo</a:t>
            </a:r>
            <a:r>
              <a:rPr sz="650" spc="-5" dirty="0">
                <a:latin typeface="Microsoft Sans Serif"/>
                <a:cs typeface="Microsoft Sans Serif"/>
              </a:rPr>
              <a:t> </a:t>
            </a:r>
            <a:r>
              <a:rPr sz="650" spc="20" dirty="0">
                <a:latin typeface="Microsoft Sans Serif"/>
                <a:cs typeface="Microsoft Sans Serif"/>
              </a:rPr>
              <a:t>del </a:t>
            </a:r>
            <a:r>
              <a:rPr sz="650" spc="-155" dirty="0">
                <a:latin typeface="Microsoft Sans Serif"/>
                <a:cs typeface="Microsoft Sans Serif"/>
              </a:rPr>
              <a:t> </a:t>
            </a:r>
            <a:r>
              <a:rPr sz="650" spc="20" dirty="0">
                <a:latin typeface="Microsoft Sans Serif"/>
                <a:cs typeface="Microsoft Sans Serif"/>
              </a:rPr>
              <a:t>del</a:t>
            </a:r>
            <a:r>
              <a:rPr sz="650" spc="-10" dirty="0">
                <a:latin typeface="Microsoft Sans Serif"/>
                <a:cs typeface="Microsoft Sans Serif"/>
              </a:rPr>
              <a:t> </a:t>
            </a:r>
            <a:r>
              <a:rPr sz="650" spc="20" dirty="0">
                <a:latin typeface="Microsoft Sans Serif"/>
                <a:cs typeface="Microsoft Sans Serif"/>
              </a:rPr>
              <a:t>relé</a:t>
            </a:r>
            <a:r>
              <a:rPr sz="650" spc="-5" dirty="0">
                <a:latin typeface="Microsoft Sans Serif"/>
                <a:cs typeface="Microsoft Sans Serif"/>
              </a:rPr>
              <a:t> </a:t>
            </a:r>
            <a:r>
              <a:rPr sz="650" spc="30" dirty="0">
                <a:latin typeface="Microsoft Sans Serif"/>
                <a:cs typeface="Microsoft Sans Serif"/>
              </a:rPr>
              <a:t>restringido</a:t>
            </a:r>
            <a:r>
              <a:rPr sz="650" spc="-5" dirty="0">
                <a:latin typeface="Microsoft Sans Serif"/>
                <a:cs typeface="Microsoft Sans Serif"/>
              </a:rPr>
              <a:t> </a:t>
            </a:r>
            <a:r>
              <a:rPr sz="650" spc="40" dirty="0">
                <a:latin typeface="Microsoft Sans Serif"/>
                <a:cs typeface="Microsoft Sans Serif"/>
              </a:rPr>
              <a:t>por</a:t>
            </a:r>
            <a:r>
              <a:rPr sz="650" spc="-5" dirty="0">
                <a:latin typeface="Microsoft Sans Serif"/>
                <a:cs typeface="Microsoft Sans Serif"/>
              </a:rPr>
              <a:t> </a:t>
            </a:r>
            <a:r>
              <a:rPr sz="650" spc="15" dirty="0">
                <a:latin typeface="Microsoft Sans Serif"/>
                <a:cs typeface="Microsoft Sans Serif"/>
              </a:rPr>
              <a:t>voltaje.</a:t>
            </a:r>
            <a:endParaRPr sz="650">
              <a:latin typeface="Microsoft Sans Serif"/>
              <a:cs typeface="Microsoft Sans Serif"/>
            </a:endParaRPr>
          </a:p>
          <a:p>
            <a:pPr marL="12700" marR="34925" indent="154940">
              <a:lnSpc>
                <a:spcPct val="133300"/>
              </a:lnSpc>
              <a:spcBef>
                <a:spcPts val="20"/>
              </a:spcBef>
            </a:pPr>
            <a:r>
              <a:rPr sz="750" spc="-5" dirty="0">
                <a:latin typeface="Microsoft Sans Serif"/>
                <a:cs typeface="Microsoft Sans Serif"/>
              </a:rPr>
              <a:t>Los </a:t>
            </a:r>
            <a:r>
              <a:rPr sz="750" spc="15" dirty="0">
                <a:latin typeface="Microsoft Sans Serif"/>
                <a:cs typeface="Microsoft Sans Serif"/>
              </a:rPr>
              <a:t>ajustes </a:t>
            </a:r>
            <a:r>
              <a:rPr sz="750" spc="25" dirty="0">
                <a:latin typeface="Microsoft Sans Serif"/>
                <a:cs typeface="Microsoft Sans Serif"/>
              </a:rPr>
              <a:t>de </a:t>
            </a:r>
            <a:r>
              <a:rPr sz="750" spc="35" dirty="0">
                <a:latin typeface="Microsoft Sans Serif"/>
                <a:cs typeface="Microsoft Sans Serif"/>
              </a:rPr>
              <a:t>retardo </a:t>
            </a:r>
            <a:r>
              <a:rPr sz="750" spc="25" dirty="0">
                <a:latin typeface="Microsoft Sans Serif"/>
                <a:cs typeface="Microsoft Sans Serif"/>
              </a:rPr>
              <a:t>de </a:t>
            </a:r>
            <a:r>
              <a:rPr sz="750" spc="40" dirty="0">
                <a:latin typeface="Microsoft Sans Serif"/>
                <a:cs typeface="Microsoft Sans Serif"/>
              </a:rPr>
              <a:t>tiempo </a:t>
            </a:r>
            <a:r>
              <a:rPr sz="750" spc="25" dirty="0">
                <a:latin typeface="Microsoft Sans Serif"/>
                <a:cs typeface="Microsoft Sans Serif"/>
              </a:rPr>
              <a:t>deben coordinarse </a:t>
            </a:r>
            <a:r>
              <a:rPr sz="750" spc="20" dirty="0">
                <a:latin typeface="Microsoft Sans Serif"/>
                <a:cs typeface="Microsoft Sans Serif"/>
              </a:rPr>
              <a:t>con </a:t>
            </a:r>
            <a:r>
              <a:rPr sz="750" spc="10" dirty="0">
                <a:latin typeface="Microsoft Sans Serif"/>
                <a:cs typeface="Microsoft Sans Serif"/>
              </a:rPr>
              <a:t>la </a:t>
            </a:r>
            <a:r>
              <a:rPr sz="750" spc="15" dirty="0">
                <a:latin typeface="Microsoft Sans Serif"/>
                <a:cs typeface="Microsoft Sans Serif"/>
              </a:rPr>
              <a:t> </a:t>
            </a:r>
            <a:r>
              <a:rPr sz="750" spc="25" dirty="0">
                <a:latin typeface="Microsoft Sans Serif"/>
                <a:cs typeface="Microsoft Sans Serif"/>
              </a:rPr>
              <a:t>protección</a:t>
            </a:r>
            <a:r>
              <a:rPr sz="750" dirty="0">
                <a:latin typeface="Microsoft Sans Serif"/>
                <a:cs typeface="Microsoft Sans Serif"/>
              </a:rPr>
              <a:t> </a:t>
            </a:r>
            <a:r>
              <a:rPr sz="750" spc="35" dirty="0">
                <a:latin typeface="Microsoft Sans Serif"/>
                <a:cs typeface="Microsoft Sans Serif"/>
              </a:rPr>
              <a:t>primaria</a:t>
            </a:r>
            <a:r>
              <a:rPr sz="750" dirty="0">
                <a:latin typeface="Microsoft Sans Serif"/>
                <a:cs typeface="Microsoft Sans Serif"/>
              </a:rPr>
              <a:t> </a:t>
            </a:r>
            <a:r>
              <a:rPr sz="750" spc="5" dirty="0">
                <a:latin typeface="Microsoft Sans Serif"/>
                <a:cs typeface="Microsoft Sans Serif"/>
              </a:rPr>
              <a:t>y </a:t>
            </a:r>
            <a:r>
              <a:rPr sz="750" spc="25" dirty="0">
                <a:latin typeface="Microsoft Sans Serif"/>
                <a:cs typeface="Microsoft Sans Serif"/>
              </a:rPr>
              <a:t>de</a:t>
            </a:r>
            <a:r>
              <a:rPr sz="750" dirty="0">
                <a:latin typeface="Microsoft Sans Serif"/>
                <a:cs typeface="Microsoft Sans Serif"/>
              </a:rPr>
              <a:t> </a:t>
            </a:r>
            <a:r>
              <a:rPr sz="750" spc="25" dirty="0">
                <a:latin typeface="Microsoft Sans Serif"/>
                <a:cs typeface="Microsoft Sans Serif"/>
              </a:rPr>
              <a:t>respaldo</a:t>
            </a:r>
            <a:r>
              <a:rPr sz="750" dirty="0">
                <a:latin typeface="Microsoft Sans Serif"/>
                <a:cs typeface="Microsoft Sans Serif"/>
              </a:rPr>
              <a:t> </a:t>
            </a:r>
            <a:r>
              <a:rPr sz="750" spc="20" dirty="0">
                <a:latin typeface="Microsoft Sans Serif"/>
                <a:cs typeface="Microsoft Sans Serif"/>
              </a:rPr>
              <a:t>del</a:t>
            </a:r>
            <a:r>
              <a:rPr sz="750" spc="5" dirty="0">
                <a:latin typeface="Microsoft Sans Serif"/>
                <a:cs typeface="Microsoft Sans Serif"/>
              </a:rPr>
              <a:t> </a:t>
            </a:r>
            <a:r>
              <a:rPr sz="750" spc="15" dirty="0">
                <a:latin typeface="Microsoft Sans Serif"/>
                <a:cs typeface="Microsoft Sans Serif"/>
              </a:rPr>
              <a:t>sistema</a:t>
            </a:r>
            <a:r>
              <a:rPr sz="750" dirty="0">
                <a:latin typeface="Microsoft Sans Serif"/>
                <a:cs typeface="Microsoft Sans Serif"/>
              </a:rPr>
              <a:t> </a:t>
            </a:r>
            <a:r>
              <a:rPr sz="750" spc="25" dirty="0">
                <a:latin typeface="Microsoft Sans Serif"/>
                <a:cs typeface="Microsoft Sans Serif"/>
              </a:rPr>
              <a:t>de</a:t>
            </a:r>
            <a:r>
              <a:rPr sz="750" dirty="0">
                <a:latin typeface="Microsoft Sans Serif"/>
                <a:cs typeface="Microsoft Sans Serif"/>
              </a:rPr>
              <a:t> </a:t>
            </a:r>
            <a:r>
              <a:rPr sz="750" spc="25" dirty="0">
                <a:latin typeface="Microsoft Sans Serif"/>
                <a:cs typeface="Microsoft Sans Serif"/>
              </a:rPr>
              <a:t>transmisión,</a:t>
            </a:r>
            <a:r>
              <a:rPr sz="750" spc="5" dirty="0">
                <a:latin typeface="Microsoft Sans Serif"/>
                <a:cs typeface="Microsoft Sans Serif"/>
              </a:rPr>
              <a:t> </a:t>
            </a:r>
            <a:r>
              <a:rPr sz="750" spc="25" dirty="0">
                <a:latin typeface="Microsoft Sans Serif"/>
                <a:cs typeface="Microsoft Sans Serif"/>
              </a:rPr>
              <a:t>incluido </a:t>
            </a:r>
            <a:r>
              <a:rPr sz="750" spc="-185" dirty="0">
                <a:latin typeface="Microsoft Sans Serif"/>
                <a:cs typeface="Microsoft Sans Serif"/>
              </a:rPr>
              <a:t> </a:t>
            </a:r>
            <a:r>
              <a:rPr sz="750" spc="10" dirty="0">
                <a:latin typeface="Microsoft Sans Serif"/>
                <a:cs typeface="Microsoft Sans Serif"/>
              </a:rPr>
              <a:t>el </a:t>
            </a:r>
            <a:r>
              <a:rPr sz="750" spc="40" dirty="0">
                <a:latin typeface="Microsoft Sans Serif"/>
                <a:cs typeface="Microsoft Sans Serif"/>
              </a:rPr>
              <a:t>tiempo </a:t>
            </a:r>
            <a:r>
              <a:rPr sz="750" spc="25" dirty="0">
                <a:latin typeface="Microsoft Sans Serif"/>
                <a:cs typeface="Microsoft Sans Serif"/>
              </a:rPr>
              <a:t>de </a:t>
            </a:r>
            <a:r>
              <a:rPr sz="750" spc="20" dirty="0">
                <a:latin typeface="Microsoft Sans Serif"/>
                <a:cs typeface="Microsoft Sans Serif"/>
              </a:rPr>
              <a:t>falla del </a:t>
            </a:r>
            <a:r>
              <a:rPr sz="750" spc="40" dirty="0">
                <a:latin typeface="Microsoft Sans Serif"/>
                <a:cs typeface="Microsoft Sans Serif"/>
              </a:rPr>
              <a:t>interruptor, </a:t>
            </a:r>
            <a:r>
              <a:rPr sz="750" spc="25" dirty="0">
                <a:latin typeface="Microsoft Sans Serif"/>
                <a:cs typeface="Microsoft Sans Serif"/>
              </a:rPr>
              <a:t>para </a:t>
            </a:r>
            <a:r>
              <a:rPr sz="750" spc="40" dirty="0">
                <a:latin typeface="Microsoft Sans Serif"/>
                <a:cs typeface="Microsoft Sans Serif"/>
              </a:rPr>
              <a:t>permitir </a:t>
            </a:r>
            <a:r>
              <a:rPr sz="750" spc="10" dirty="0">
                <a:latin typeface="Microsoft Sans Serif"/>
                <a:cs typeface="Microsoft Sans Serif"/>
              </a:rPr>
              <a:t>la </a:t>
            </a:r>
            <a:r>
              <a:rPr sz="750" spc="15" dirty="0">
                <a:latin typeface="Microsoft Sans Serif"/>
                <a:cs typeface="Microsoft Sans Serif"/>
              </a:rPr>
              <a:t>selectividad. </a:t>
            </a:r>
            <a:r>
              <a:rPr sz="750" spc="-15" dirty="0">
                <a:latin typeface="Microsoft Sans Serif"/>
                <a:cs typeface="Microsoft Sans Serif"/>
              </a:rPr>
              <a:t>La </a:t>
            </a:r>
            <a:r>
              <a:rPr sz="750" spc="-10" dirty="0">
                <a:latin typeface="Microsoft Sans Serif"/>
                <a:cs typeface="Microsoft Sans Serif"/>
              </a:rPr>
              <a:t> </a:t>
            </a:r>
            <a:r>
              <a:rPr sz="750" spc="25" dirty="0">
                <a:latin typeface="Microsoft Sans Serif"/>
                <a:cs typeface="Microsoft Sans Serif"/>
              </a:rPr>
              <a:t>coordinación </a:t>
            </a:r>
            <a:r>
              <a:rPr sz="750" spc="30" dirty="0">
                <a:latin typeface="Microsoft Sans Serif"/>
                <a:cs typeface="Microsoft Sans Serif"/>
              </a:rPr>
              <a:t>generalmente </a:t>
            </a:r>
            <a:r>
              <a:rPr sz="750" spc="-5" dirty="0">
                <a:latin typeface="Microsoft Sans Serif"/>
                <a:cs typeface="Microsoft Sans Serif"/>
              </a:rPr>
              <a:t>se </a:t>
            </a:r>
            <a:r>
              <a:rPr sz="750" spc="5" dirty="0">
                <a:latin typeface="Microsoft Sans Serif"/>
                <a:cs typeface="Microsoft Sans Serif"/>
              </a:rPr>
              <a:t>calcula </a:t>
            </a:r>
            <a:r>
              <a:rPr sz="750" spc="20" dirty="0">
                <a:latin typeface="Microsoft Sans Serif"/>
                <a:cs typeface="Microsoft Sans Serif"/>
              </a:rPr>
              <a:t>con restricción </a:t>
            </a:r>
            <a:r>
              <a:rPr sz="750" spc="25" dirty="0">
                <a:latin typeface="Microsoft Sans Serif"/>
                <a:cs typeface="Microsoft Sans Serif"/>
              </a:rPr>
              <a:t>de </a:t>
            </a:r>
            <a:r>
              <a:rPr sz="750" spc="20" dirty="0">
                <a:latin typeface="Microsoft Sans Serif"/>
                <a:cs typeface="Microsoft Sans Serif"/>
              </a:rPr>
              <a:t>voltaje </a:t>
            </a:r>
            <a:r>
              <a:rPr sz="750" spc="15" dirty="0">
                <a:latin typeface="Microsoft Sans Serif"/>
                <a:cs typeface="Microsoft Sans Serif"/>
              </a:rPr>
              <a:t>cero. </a:t>
            </a:r>
            <a:r>
              <a:rPr sz="750" spc="20" dirty="0">
                <a:latin typeface="Microsoft Sans Serif"/>
                <a:cs typeface="Microsoft Sans Serif"/>
              </a:rPr>
              <a:t> </a:t>
            </a:r>
            <a:r>
              <a:rPr sz="750" spc="-10" dirty="0">
                <a:latin typeface="Microsoft Sans Serif"/>
                <a:cs typeface="Microsoft Sans Serif"/>
              </a:rPr>
              <a:t>Este </a:t>
            </a:r>
            <a:r>
              <a:rPr sz="750" spc="-5" dirty="0">
                <a:latin typeface="Microsoft Sans Serif"/>
                <a:cs typeface="Microsoft Sans Serif"/>
              </a:rPr>
              <a:t>es </a:t>
            </a:r>
            <a:r>
              <a:rPr sz="750" spc="45" dirty="0">
                <a:latin typeface="Microsoft Sans Serif"/>
                <a:cs typeface="Microsoft Sans Serif"/>
              </a:rPr>
              <a:t>un </a:t>
            </a:r>
            <a:r>
              <a:rPr sz="750" spc="30" dirty="0">
                <a:latin typeface="Microsoft Sans Serif"/>
                <a:cs typeface="Microsoft Sans Serif"/>
              </a:rPr>
              <a:t>enfoque </a:t>
            </a:r>
            <a:r>
              <a:rPr sz="750" spc="20" dirty="0">
                <a:latin typeface="Microsoft Sans Serif"/>
                <a:cs typeface="Microsoft Sans Serif"/>
              </a:rPr>
              <a:t>conservador </a:t>
            </a:r>
            <a:r>
              <a:rPr sz="750" spc="30" dirty="0">
                <a:latin typeface="Microsoft Sans Serif"/>
                <a:cs typeface="Microsoft Sans Serif"/>
              </a:rPr>
              <a:t>porque, </a:t>
            </a:r>
            <a:r>
              <a:rPr sz="750" spc="25" dirty="0">
                <a:latin typeface="Microsoft Sans Serif"/>
                <a:cs typeface="Microsoft Sans Serif"/>
              </a:rPr>
              <a:t>en </a:t>
            </a:r>
            <a:r>
              <a:rPr sz="750" spc="20" dirty="0">
                <a:latin typeface="Microsoft Sans Serif"/>
                <a:cs typeface="Microsoft Sans Serif"/>
              </a:rPr>
              <a:t>realidad, </a:t>
            </a:r>
            <a:r>
              <a:rPr sz="750" spc="15" dirty="0">
                <a:latin typeface="Microsoft Sans Serif"/>
                <a:cs typeface="Microsoft Sans Serif"/>
              </a:rPr>
              <a:t>existe </a:t>
            </a:r>
            <a:r>
              <a:rPr sz="750" spc="20" dirty="0">
                <a:latin typeface="Microsoft Sans Serif"/>
                <a:cs typeface="Microsoft Sans Serif"/>
              </a:rPr>
              <a:t>cierta </a:t>
            </a:r>
            <a:r>
              <a:rPr sz="750" spc="25" dirty="0">
                <a:latin typeface="Microsoft Sans Serif"/>
                <a:cs typeface="Microsoft Sans Serif"/>
              </a:rPr>
              <a:t> </a:t>
            </a:r>
            <a:r>
              <a:rPr sz="750" spc="20" dirty="0">
                <a:latin typeface="Microsoft Sans Serif"/>
                <a:cs typeface="Microsoft Sans Serif"/>
              </a:rPr>
              <a:t>restricción</a:t>
            </a:r>
            <a:r>
              <a:rPr sz="750" spc="-5" dirty="0">
                <a:latin typeface="Microsoft Sans Serif"/>
                <a:cs typeface="Microsoft Sans Serif"/>
              </a:rPr>
              <a:t> </a:t>
            </a:r>
            <a:r>
              <a:rPr sz="750" spc="25" dirty="0">
                <a:latin typeface="Microsoft Sans Serif"/>
                <a:cs typeface="Microsoft Sans Serif"/>
              </a:rPr>
              <a:t>de</a:t>
            </a:r>
            <a:r>
              <a:rPr sz="750" spc="-5" dirty="0">
                <a:latin typeface="Microsoft Sans Serif"/>
                <a:cs typeface="Microsoft Sans Serif"/>
              </a:rPr>
              <a:t> </a:t>
            </a:r>
            <a:r>
              <a:rPr sz="750" spc="20" dirty="0">
                <a:latin typeface="Microsoft Sans Serif"/>
                <a:cs typeface="Microsoft Sans Serif"/>
              </a:rPr>
              <a:t>voltaje</a:t>
            </a:r>
            <a:r>
              <a:rPr sz="750" dirty="0">
                <a:latin typeface="Microsoft Sans Serif"/>
                <a:cs typeface="Microsoft Sans Serif"/>
              </a:rPr>
              <a:t> </a:t>
            </a:r>
            <a:r>
              <a:rPr sz="750" spc="30" dirty="0">
                <a:latin typeface="Microsoft Sans Serif"/>
                <a:cs typeface="Microsoft Sans Serif"/>
              </a:rPr>
              <a:t>que</a:t>
            </a:r>
            <a:r>
              <a:rPr sz="750" spc="-5" dirty="0">
                <a:latin typeface="Microsoft Sans Serif"/>
                <a:cs typeface="Microsoft Sans Serif"/>
              </a:rPr>
              <a:t> </a:t>
            </a:r>
            <a:r>
              <a:rPr sz="750" spc="30" dirty="0">
                <a:latin typeface="Microsoft Sans Serif"/>
                <a:cs typeface="Microsoft Sans Serif"/>
              </a:rPr>
              <a:t>mejorará</a:t>
            </a:r>
            <a:r>
              <a:rPr sz="750" spc="-5" dirty="0">
                <a:latin typeface="Microsoft Sans Serif"/>
                <a:cs typeface="Microsoft Sans Serif"/>
              </a:rPr>
              <a:t> </a:t>
            </a:r>
            <a:r>
              <a:rPr sz="750" spc="10" dirty="0">
                <a:latin typeface="Microsoft Sans Serif"/>
                <a:cs typeface="Microsoft Sans Serif"/>
              </a:rPr>
              <a:t>la</a:t>
            </a:r>
            <a:r>
              <a:rPr sz="750" dirty="0">
                <a:latin typeface="Microsoft Sans Serif"/>
                <a:cs typeface="Microsoft Sans Serif"/>
              </a:rPr>
              <a:t> </a:t>
            </a:r>
            <a:r>
              <a:rPr sz="750" spc="20" dirty="0">
                <a:latin typeface="Microsoft Sans Serif"/>
                <a:cs typeface="Microsoft Sans Serif"/>
              </a:rPr>
              <a:t>coordinación.</a:t>
            </a:r>
            <a:endParaRPr sz="750">
              <a:latin typeface="Microsoft Sans Serif"/>
              <a:cs typeface="Microsoft Sans Serif"/>
            </a:endParaRPr>
          </a:p>
          <a:p>
            <a:pPr marL="12700" marR="6350" indent="154940">
              <a:lnSpc>
                <a:spcPct val="143000"/>
              </a:lnSpc>
            </a:pPr>
            <a:r>
              <a:rPr sz="700" spc="20" dirty="0">
                <a:latin typeface="Microsoft Sans Serif"/>
                <a:cs typeface="Microsoft Sans Serif"/>
              </a:rPr>
              <a:t>Algunos </a:t>
            </a:r>
            <a:r>
              <a:rPr sz="700" spc="10" dirty="0">
                <a:latin typeface="Microsoft Sans Serif"/>
                <a:cs typeface="Microsoft Sans Serif"/>
              </a:rPr>
              <a:t>sistemas </a:t>
            </a:r>
            <a:r>
              <a:rPr sz="700" spc="20" dirty="0">
                <a:latin typeface="Microsoft Sans Serif"/>
                <a:cs typeface="Microsoft Sans Serif"/>
              </a:rPr>
              <a:t>de </a:t>
            </a:r>
            <a:r>
              <a:rPr sz="700" spc="15" dirty="0">
                <a:latin typeface="Microsoft Sans Serif"/>
                <a:cs typeface="Microsoft Sans Serif"/>
              </a:rPr>
              <a:t>excitación </a:t>
            </a:r>
            <a:r>
              <a:rPr sz="700" spc="20" dirty="0">
                <a:latin typeface="Microsoft Sans Serif"/>
                <a:cs typeface="Microsoft Sans Serif"/>
              </a:rPr>
              <a:t>de </a:t>
            </a:r>
            <a:r>
              <a:rPr sz="700" spc="30" dirty="0">
                <a:latin typeface="Microsoft Sans Serif"/>
                <a:cs typeface="Microsoft Sans Serif"/>
              </a:rPr>
              <a:t>generador </a:t>
            </a:r>
            <a:r>
              <a:rPr sz="700" spc="20" dirty="0">
                <a:latin typeface="Microsoft Sans Serif"/>
                <a:cs typeface="Microsoft Sans Serif"/>
              </a:rPr>
              <a:t>utilizan </a:t>
            </a:r>
            <a:r>
              <a:rPr sz="700" spc="15" dirty="0">
                <a:latin typeface="Microsoft Sans Serif"/>
                <a:cs typeface="Microsoft Sans Serif"/>
              </a:rPr>
              <a:t>sólo </a:t>
            </a:r>
            <a:r>
              <a:rPr sz="700" spc="10" dirty="0">
                <a:latin typeface="Microsoft Sans Serif"/>
                <a:cs typeface="Microsoft Sans Serif"/>
              </a:rPr>
              <a:t>el </a:t>
            </a:r>
            <a:r>
              <a:rPr sz="700" spc="-45" dirty="0">
                <a:latin typeface="Microsoft Sans Serif"/>
                <a:cs typeface="Microsoft Sans Serif"/>
              </a:rPr>
              <a:t>VT </a:t>
            </a:r>
            <a:r>
              <a:rPr sz="700" spc="-40" dirty="0">
                <a:latin typeface="Microsoft Sans Serif"/>
                <a:cs typeface="Microsoft Sans Serif"/>
              </a:rPr>
              <a:t> </a:t>
            </a:r>
            <a:r>
              <a:rPr sz="700" spc="20" dirty="0">
                <a:latin typeface="Microsoft Sans Serif"/>
                <a:cs typeface="Microsoft Sans Serif"/>
              </a:rPr>
              <a:t>conectado </a:t>
            </a:r>
            <a:r>
              <a:rPr sz="700" dirty="0">
                <a:latin typeface="Microsoft Sans Serif"/>
                <a:cs typeface="Microsoft Sans Serif"/>
              </a:rPr>
              <a:t>a </a:t>
            </a:r>
            <a:r>
              <a:rPr sz="700" spc="10" dirty="0">
                <a:latin typeface="Microsoft Sans Serif"/>
                <a:cs typeface="Microsoft Sans Serif"/>
              </a:rPr>
              <a:t>los </a:t>
            </a:r>
            <a:r>
              <a:rPr sz="700" spc="25" dirty="0">
                <a:latin typeface="Microsoft Sans Serif"/>
                <a:cs typeface="Microsoft Sans Serif"/>
              </a:rPr>
              <a:t>terminales </a:t>
            </a:r>
            <a:r>
              <a:rPr sz="700" spc="20" dirty="0">
                <a:latin typeface="Microsoft Sans Serif"/>
                <a:cs typeface="Microsoft Sans Serif"/>
              </a:rPr>
              <a:t>del </a:t>
            </a:r>
            <a:r>
              <a:rPr sz="700" spc="30" dirty="0">
                <a:latin typeface="Microsoft Sans Serif"/>
                <a:cs typeface="Microsoft Sans Serif"/>
              </a:rPr>
              <a:t>generador como entrada </a:t>
            </a:r>
            <a:r>
              <a:rPr sz="700" spc="25" dirty="0">
                <a:latin typeface="Microsoft Sans Serif"/>
                <a:cs typeface="Microsoft Sans Serif"/>
              </a:rPr>
              <a:t>para </a:t>
            </a:r>
            <a:r>
              <a:rPr sz="700" spc="10" dirty="0">
                <a:latin typeface="Microsoft Sans Serif"/>
                <a:cs typeface="Microsoft Sans Serif"/>
              </a:rPr>
              <a:t>la </a:t>
            </a:r>
            <a:r>
              <a:rPr sz="700" spc="15" dirty="0">
                <a:latin typeface="Microsoft Sans Serif"/>
                <a:cs typeface="Microsoft Sans Serif"/>
              </a:rPr>
              <a:t>excitación </a:t>
            </a:r>
            <a:r>
              <a:rPr sz="700" spc="20" dirty="0">
                <a:latin typeface="Microsoft Sans Serif"/>
                <a:cs typeface="Microsoft Sans Serif"/>
              </a:rPr>
              <a:t> del</a:t>
            </a:r>
            <a:r>
              <a:rPr sz="700" dirty="0">
                <a:latin typeface="Microsoft Sans Serif"/>
                <a:cs typeface="Microsoft Sans Serif"/>
              </a:rPr>
              <a:t> </a:t>
            </a:r>
            <a:r>
              <a:rPr sz="700" spc="20" dirty="0">
                <a:latin typeface="Microsoft Sans Serif"/>
                <a:cs typeface="Microsoft Sans Serif"/>
              </a:rPr>
              <a:t>campo.</a:t>
            </a:r>
            <a:r>
              <a:rPr sz="700" dirty="0">
                <a:latin typeface="Microsoft Sans Serif"/>
                <a:cs typeface="Microsoft Sans Serif"/>
              </a:rPr>
              <a:t> </a:t>
            </a:r>
            <a:r>
              <a:rPr sz="700" spc="-20" dirty="0">
                <a:latin typeface="Microsoft Sans Serif"/>
                <a:cs typeface="Microsoft Sans Serif"/>
              </a:rPr>
              <a:t>En</a:t>
            </a:r>
            <a:r>
              <a:rPr sz="700" dirty="0">
                <a:latin typeface="Microsoft Sans Serif"/>
                <a:cs typeface="Microsoft Sans Serif"/>
              </a:rPr>
              <a:t> </a:t>
            </a:r>
            <a:r>
              <a:rPr sz="700" spc="10" dirty="0">
                <a:latin typeface="Microsoft Sans Serif"/>
                <a:cs typeface="Microsoft Sans Serif"/>
              </a:rPr>
              <a:t>este</a:t>
            </a:r>
            <a:r>
              <a:rPr sz="700" spc="5" dirty="0">
                <a:latin typeface="Microsoft Sans Serif"/>
                <a:cs typeface="Microsoft Sans Serif"/>
              </a:rPr>
              <a:t> </a:t>
            </a:r>
            <a:r>
              <a:rPr sz="700" dirty="0">
                <a:latin typeface="Microsoft Sans Serif"/>
                <a:cs typeface="Microsoft Sans Serif"/>
              </a:rPr>
              <a:t>caso, </a:t>
            </a:r>
            <a:r>
              <a:rPr sz="700" spc="10" dirty="0">
                <a:latin typeface="Microsoft Sans Serif"/>
                <a:cs typeface="Microsoft Sans Serif"/>
              </a:rPr>
              <a:t>la</a:t>
            </a:r>
            <a:r>
              <a:rPr sz="700" dirty="0">
                <a:latin typeface="Microsoft Sans Serif"/>
                <a:cs typeface="Microsoft Sans Serif"/>
              </a:rPr>
              <a:t> </a:t>
            </a:r>
            <a:r>
              <a:rPr sz="700" spc="25" dirty="0">
                <a:latin typeface="Microsoft Sans Serif"/>
                <a:cs typeface="Microsoft Sans Serif"/>
              </a:rPr>
              <a:t>corriente</a:t>
            </a:r>
            <a:r>
              <a:rPr sz="700" spc="5" dirty="0">
                <a:latin typeface="Microsoft Sans Serif"/>
                <a:cs typeface="Microsoft Sans Serif"/>
              </a:rPr>
              <a:t> </a:t>
            </a:r>
            <a:r>
              <a:rPr sz="700" spc="20" dirty="0">
                <a:latin typeface="Microsoft Sans Serif"/>
                <a:cs typeface="Microsoft Sans Serif"/>
              </a:rPr>
              <a:t>de</a:t>
            </a:r>
            <a:r>
              <a:rPr sz="700" dirty="0">
                <a:latin typeface="Microsoft Sans Serif"/>
                <a:cs typeface="Microsoft Sans Serif"/>
              </a:rPr>
              <a:t> </a:t>
            </a:r>
            <a:r>
              <a:rPr sz="700" spc="15" dirty="0">
                <a:latin typeface="Microsoft Sans Serif"/>
                <a:cs typeface="Microsoft Sans Serif"/>
              </a:rPr>
              <a:t>falla</a:t>
            </a:r>
            <a:r>
              <a:rPr sz="700" dirty="0">
                <a:latin typeface="Microsoft Sans Serif"/>
                <a:cs typeface="Microsoft Sans Serif"/>
              </a:rPr>
              <a:t> </a:t>
            </a:r>
            <a:r>
              <a:rPr sz="700" spc="20" dirty="0">
                <a:latin typeface="Microsoft Sans Serif"/>
                <a:cs typeface="Microsoft Sans Serif"/>
              </a:rPr>
              <a:t>del</a:t>
            </a:r>
            <a:r>
              <a:rPr sz="700" spc="5" dirty="0">
                <a:latin typeface="Microsoft Sans Serif"/>
                <a:cs typeface="Microsoft Sans Serif"/>
              </a:rPr>
              <a:t> </a:t>
            </a:r>
            <a:r>
              <a:rPr sz="700" spc="30" dirty="0">
                <a:latin typeface="Microsoft Sans Serif"/>
                <a:cs typeface="Microsoft Sans Serif"/>
              </a:rPr>
              <a:t>generador</a:t>
            </a:r>
            <a:r>
              <a:rPr sz="700" dirty="0">
                <a:latin typeface="Microsoft Sans Serif"/>
                <a:cs typeface="Microsoft Sans Serif"/>
              </a:rPr>
              <a:t> </a:t>
            </a:r>
            <a:r>
              <a:rPr sz="700" spc="25" dirty="0">
                <a:latin typeface="Microsoft Sans Serif"/>
                <a:cs typeface="Microsoft Sans Serif"/>
              </a:rPr>
              <a:t>puede</a:t>
            </a:r>
            <a:r>
              <a:rPr sz="700" dirty="0">
                <a:latin typeface="Microsoft Sans Serif"/>
                <a:cs typeface="Microsoft Sans Serif"/>
              </a:rPr>
              <a:t> </a:t>
            </a:r>
            <a:r>
              <a:rPr sz="700" spc="30" dirty="0">
                <a:latin typeface="Microsoft Sans Serif"/>
                <a:cs typeface="Microsoft Sans Serif"/>
              </a:rPr>
              <a:t>disminuir </a:t>
            </a:r>
            <a:r>
              <a:rPr sz="700" spc="-170" dirty="0">
                <a:latin typeface="Microsoft Sans Serif"/>
                <a:cs typeface="Microsoft Sans Serif"/>
              </a:rPr>
              <a:t> </a:t>
            </a:r>
            <a:r>
              <a:rPr sz="700" spc="30" dirty="0">
                <a:latin typeface="Microsoft Sans Serif"/>
                <a:cs typeface="Microsoft Sans Serif"/>
              </a:rPr>
              <a:t>rápidamente </a:t>
            </a:r>
            <a:r>
              <a:rPr sz="700" spc="25" dirty="0">
                <a:latin typeface="Microsoft Sans Serif"/>
                <a:cs typeface="Microsoft Sans Serif"/>
              </a:rPr>
              <a:t>cuando </a:t>
            </a:r>
            <a:r>
              <a:rPr sz="700" spc="15" dirty="0">
                <a:latin typeface="Microsoft Sans Serif"/>
                <a:cs typeface="Microsoft Sans Serif"/>
              </a:rPr>
              <a:t>hay </a:t>
            </a:r>
            <a:r>
              <a:rPr sz="700" spc="20" dirty="0">
                <a:latin typeface="Microsoft Sans Serif"/>
                <a:cs typeface="Microsoft Sans Serif"/>
              </a:rPr>
              <a:t>bajo voltaje en </a:t>
            </a:r>
            <a:r>
              <a:rPr sz="700" spc="10" dirty="0">
                <a:latin typeface="Microsoft Sans Serif"/>
                <a:cs typeface="Microsoft Sans Serif"/>
              </a:rPr>
              <a:t>los </a:t>
            </a:r>
            <a:r>
              <a:rPr sz="700" spc="25" dirty="0">
                <a:latin typeface="Microsoft Sans Serif"/>
                <a:cs typeface="Microsoft Sans Serif"/>
              </a:rPr>
              <a:t>terminales </a:t>
            </a:r>
            <a:r>
              <a:rPr sz="700" spc="20" dirty="0">
                <a:latin typeface="Microsoft Sans Serif"/>
                <a:cs typeface="Microsoft Sans Serif"/>
              </a:rPr>
              <a:t>del </a:t>
            </a:r>
            <a:r>
              <a:rPr sz="700" spc="30" dirty="0">
                <a:latin typeface="Microsoft Sans Serif"/>
                <a:cs typeface="Microsoft Sans Serif"/>
              </a:rPr>
              <a:t>generador </a:t>
            </a:r>
            <a:r>
              <a:rPr sz="700" spc="35" dirty="0">
                <a:latin typeface="Microsoft Sans Serif"/>
                <a:cs typeface="Microsoft Sans Serif"/>
              </a:rPr>
              <a:t> </a:t>
            </a:r>
            <a:r>
              <a:rPr sz="700" spc="30" dirty="0">
                <a:latin typeface="Microsoft Sans Serif"/>
                <a:cs typeface="Microsoft Sans Serif"/>
              </a:rPr>
              <a:t>debido </a:t>
            </a:r>
            <a:r>
              <a:rPr sz="700" dirty="0">
                <a:latin typeface="Microsoft Sans Serif"/>
                <a:cs typeface="Microsoft Sans Serif"/>
              </a:rPr>
              <a:t>a </a:t>
            </a:r>
            <a:r>
              <a:rPr sz="700" spc="30" dirty="0">
                <a:latin typeface="Microsoft Sans Serif"/>
                <a:cs typeface="Microsoft Sans Serif"/>
              </a:rPr>
              <a:t>una </a:t>
            </a:r>
            <a:r>
              <a:rPr sz="700" spc="10" dirty="0">
                <a:latin typeface="Microsoft Sans Serif"/>
                <a:cs typeface="Microsoft Sans Serif"/>
              </a:rPr>
              <a:t>falla. </a:t>
            </a:r>
            <a:r>
              <a:rPr sz="700" spc="-20" dirty="0">
                <a:latin typeface="Microsoft Sans Serif"/>
                <a:cs typeface="Microsoft Sans Serif"/>
              </a:rPr>
              <a:t>En </a:t>
            </a:r>
            <a:r>
              <a:rPr sz="700" spc="10" dirty="0">
                <a:latin typeface="Microsoft Sans Serif"/>
                <a:cs typeface="Microsoft Sans Serif"/>
              </a:rPr>
              <a:t>consecuencia, </a:t>
            </a:r>
            <a:r>
              <a:rPr sz="700" spc="-5" dirty="0">
                <a:latin typeface="Microsoft Sans Serif"/>
                <a:cs typeface="Microsoft Sans Serif"/>
              </a:rPr>
              <a:t>es </a:t>
            </a:r>
            <a:r>
              <a:rPr sz="700" spc="20" dirty="0">
                <a:latin typeface="Microsoft Sans Serif"/>
                <a:cs typeface="Microsoft Sans Serif"/>
              </a:rPr>
              <a:t>posible </a:t>
            </a:r>
            <a:r>
              <a:rPr sz="700" spc="30" dirty="0">
                <a:latin typeface="Microsoft Sans Serif"/>
                <a:cs typeface="Microsoft Sans Serif"/>
              </a:rPr>
              <a:t>que </a:t>
            </a:r>
            <a:r>
              <a:rPr sz="700" spc="10" dirty="0">
                <a:latin typeface="Microsoft Sans Serif"/>
                <a:cs typeface="Microsoft Sans Serif"/>
              </a:rPr>
              <a:t>el </a:t>
            </a:r>
            <a:r>
              <a:rPr sz="700" spc="20" dirty="0">
                <a:latin typeface="Microsoft Sans Serif"/>
                <a:cs typeface="Microsoft Sans Serif"/>
              </a:rPr>
              <a:t>respaldo de </a:t>
            </a:r>
            <a:r>
              <a:rPr sz="700" spc="15" dirty="0">
                <a:latin typeface="Microsoft Sans Serif"/>
                <a:cs typeface="Microsoft Sans Serif"/>
              </a:rPr>
              <a:t>falla </a:t>
            </a:r>
            <a:r>
              <a:rPr sz="700" spc="20" dirty="0">
                <a:latin typeface="Microsoft Sans Serif"/>
                <a:cs typeface="Microsoft Sans Serif"/>
              </a:rPr>
              <a:t>de </a:t>
            </a:r>
            <a:r>
              <a:rPr sz="700" spc="25" dirty="0">
                <a:latin typeface="Microsoft Sans Serif"/>
                <a:cs typeface="Microsoft Sans Serif"/>
              </a:rPr>
              <a:t> </a:t>
            </a:r>
            <a:r>
              <a:rPr sz="700" spc="10" dirty="0">
                <a:latin typeface="Microsoft Sans Serif"/>
                <a:cs typeface="Microsoft Sans Serif"/>
              </a:rPr>
              <a:t>fase </a:t>
            </a:r>
            <a:r>
              <a:rPr sz="700" spc="20" dirty="0">
                <a:latin typeface="Microsoft Sans Serif"/>
                <a:cs typeface="Microsoft Sans Serif"/>
              </a:rPr>
              <a:t>de </a:t>
            </a:r>
            <a:r>
              <a:rPr sz="700" spc="25" dirty="0">
                <a:latin typeface="Microsoft Sans Serif"/>
                <a:cs typeface="Microsoft Sans Serif"/>
              </a:rPr>
              <a:t>sobrecorriente </a:t>
            </a:r>
            <a:r>
              <a:rPr sz="700" spc="35" dirty="0">
                <a:latin typeface="Microsoft Sans Serif"/>
                <a:cs typeface="Microsoft Sans Serif"/>
              </a:rPr>
              <a:t>no </a:t>
            </a:r>
            <a:r>
              <a:rPr sz="700" spc="25" dirty="0">
                <a:latin typeface="Microsoft Sans Serif"/>
                <a:cs typeface="Microsoft Sans Serif"/>
              </a:rPr>
              <a:t>funcione </a:t>
            </a:r>
            <a:r>
              <a:rPr sz="700" spc="20" dirty="0">
                <a:latin typeface="Microsoft Sans Serif"/>
                <a:cs typeface="Microsoft Sans Serif"/>
              </a:rPr>
              <a:t>en </a:t>
            </a:r>
            <a:r>
              <a:rPr sz="700" dirty="0">
                <a:latin typeface="Microsoft Sans Serif"/>
                <a:cs typeface="Microsoft Sans Serif"/>
              </a:rPr>
              <a:t>caso </a:t>
            </a:r>
            <a:r>
              <a:rPr sz="700" spc="20" dirty="0">
                <a:latin typeface="Microsoft Sans Serif"/>
                <a:cs typeface="Microsoft Sans Serif"/>
              </a:rPr>
              <a:t>de </a:t>
            </a:r>
            <a:r>
              <a:rPr sz="700" spc="10" dirty="0">
                <a:latin typeface="Microsoft Sans Serif"/>
                <a:cs typeface="Microsoft Sans Serif"/>
              </a:rPr>
              <a:t>fallas </a:t>
            </a:r>
            <a:r>
              <a:rPr sz="700" spc="20" dirty="0">
                <a:latin typeface="Microsoft Sans Serif"/>
                <a:cs typeface="Microsoft Sans Serif"/>
              </a:rPr>
              <a:t>del </a:t>
            </a:r>
            <a:r>
              <a:rPr sz="700" spc="15" dirty="0">
                <a:latin typeface="Microsoft Sans Serif"/>
                <a:cs typeface="Microsoft Sans Serif"/>
              </a:rPr>
              <a:t>sistema. Por </a:t>
            </a:r>
            <a:r>
              <a:rPr sz="700" spc="25" dirty="0">
                <a:latin typeface="Microsoft Sans Serif"/>
                <a:cs typeface="Microsoft Sans Serif"/>
              </a:rPr>
              <a:t>lo </a:t>
            </a:r>
            <a:r>
              <a:rPr sz="700" spc="30" dirty="0">
                <a:latin typeface="Microsoft Sans Serif"/>
                <a:cs typeface="Microsoft Sans Serif"/>
              </a:rPr>
              <a:t> tanto, </a:t>
            </a:r>
            <a:r>
              <a:rPr sz="700" spc="10" dirty="0">
                <a:latin typeface="Microsoft Sans Serif"/>
                <a:cs typeface="Microsoft Sans Serif"/>
              </a:rPr>
              <a:t>el </a:t>
            </a:r>
            <a:r>
              <a:rPr sz="700" spc="35" dirty="0">
                <a:latin typeface="Microsoft Sans Serif"/>
                <a:cs typeface="Microsoft Sans Serif"/>
              </a:rPr>
              <a:t>rendimiento </a:t>
            </a:r>
            <a:r>
              <a:rPr sz="700" spc="20" dirty="0">
                <a:latin typeface="Microsoft Sans Serif"/>
                <a:cs typeface="Microsoft Sans Serif"/>
              </a:rPr>
              <a:t>de </a:t>
            </a:r>
            <a:r>
              <a:rPr sz="700" spc="10" dirty="0">
                <a:latin typeface="Microsoft Sans Serif"/>
                <a:cs typeface="Microsoft Sans Serif"/>
              </a:rPr>
              <a:t>estos relés </a:t>
            </a:r>
            <a:r>
              <a:rPr sz="700" spc="20" dirty="0">
                <a:latin typeface="Microsoft Sans Serif"/>
                <a:cs typeface="Microsoft Sans Serif"/>
              </a:rPr>
              <a:t>debe </a:t>
            </a:r>
            <a:r>
              <a:rPr sz="700" spc="15" dirty="0">
                <a:latin typeface="Microsoft Sans Serif"/>
                <a:cs typeface="Microsoft Sans Serif"/>
              </a:rPr>
              <a:t>verificarse </a:t>
            </a:r>
            <a:r>
              <a:rPr sz="700" spc="20" dirty="0">
                <a:latin typeface="Microsoft Sans Serif"/>
                <a:cs typeface="Microsoft Sans Serif"/>
              </a:rPr>
              <a:t>con </a:t>
            </a:r>
            <a:r>
              <a:rPr sz="700" spc="10" dirty="0">
                <a:latin typeface="Microsoft Sans Serif"/>
                <a:cs typeface="Microsoft Sans Serif"/>
              </a:rPr>
              <a:t>la </a:t>
            </a:r>
            <a:r>
              <a:rPr sz="700" spc="15" dirty="0">
                <a:latin typeface="Microsoft Sans Serif"/>
                <a:cs typeface="Microsoft Sans Serif"/>
              </a:rPr>
              <a:t>curva </a:t>
            </a:r>
            <a:r>
              <a:rPr sz="700" spc="20" dirty="0">
                <a:latin typeface="Microsoft Sans Serif"/>
                <a:cs typeface="Microsoft Sans Serif"/>
              </a:rPr>
              <a:t>de </a:t>
            </a:r>
            <a:r>
              <a:rPr sz="700" spc="25" dirty="0">
                <a:latin typeface="Microsoft Sans Serif"/>
                <a:cs typeface="Microsoft Sans Serif"/>
              </a:rPr>
              <a:t> disminución </a:t>
            </a:r>
            <a:r>
              <a:rPr sz="700" spc="20" dirty="0">
                <a:latin typeface="Microsoft Sans Serif"/>
                <a:cs typeface="Microsoft Sans Serif"/>
              </a:rPr>
              <a:t>de </a:t>
            </a:r>
            <a:r>
              <a:rPr sz="700" spc="10" dirty="0">
                <a:latin typeface="Microsoft Sans Serif"/>
                <a:cs typeface="Microsoft Sans Serif"/>
              </a:rPr>
              <a:t>la </a:t>
            </a:r>
            <a:r>
              <a:rPr sz="700" spc="25" dirty="0">
                <a:latin typeface="Microsoft Sans Serif"/>
                <a:cs typeface="Microsoft Sans Serif"/>
              </a:rPr>
              <a:t>corriente </a:t>
            </a:r>
            <a:r>
              <a:rPr sz="700" spc="20" dirty="0">
                <a:latin typeface="Microsoft Sans Serif"/>
                <a:cs typeface="Microsoft Sans Serif"/>
              </a:rPr>
              <a:t>de </a:t>
            </a:r>
            <a:r>
              <a:rPr sz="700" spc="15" dirty="0">
                <a:latin typeface="Microsoft Sans Serif"/>
                <a:cs typeface="Microsoft Sans Serif"/>
              </a:rPr>
              <a:t>falla </a:t>
            </a:r>
            <a:r>
              <a:rPr sz="700" spc="25" dirty="0">
                <a:latin typeface="Microsoft Sans Serif"/>
                <a:cs typeface="Microsoft Sans Serif"/>
              </a:rPr>
              <a:t>para </a:t>
            </a:r>
            <a:r>
              <a:rPr sz="700" spc="40" dirty="0">
                <a:latin typeface="Microsoft Sans Serif"/>
                <a:cs typeface="Microsoft Sans Serif"/>
              </a:rPr>
              <a:t>un </a:t>
            </a:r>
            <a:r>
              <a:rPr sz="700" spc="30" dirty="0">
                <a:latin typeface="Microsoft Sans Serif"/>
                <a:cs typeface="Microsoft Sans Serif"/>
              </a:rPr>
              <a:t>generador </a:t>
            </a:r>
            <a:r>
              <a:rPr sz="700" spc="20" dirty="0">
                <a:latin typeface="Microsoft Sans Serif"/>
                <a:cs typeface="Microsoft Sans Serif"/>
              </a:rPr>
              <a:t>en </a:t>
            </a:r>
            <a:r>
              <a:rPr sz="700" spc="25" dirty="0">
                <a:latin typeface="Microsoft Sans Serif"/>
                <a:cs typeface="Microsoft Sans Serif"/>
              </a:rPr>
              <a:t>particular </a:t>
            </a:r>
            <a:r>
              <a:rPr sz="700" spc="5" dirty="0">
                <a:latin typeface="Microsoft Sans Serif"/>
                <a:cs typeface="Microsoft Sans Serif"/>
              </a:rPr>
              <a:t>y </a:t>
            </a:r>
            <a:r>
              <a:rPr sz="700" spc="40" dirty="0">
                <a:latin typeface="Microsoft Sans Serif"/>
                <a:cs typeface="Microsoft Sans Serif"/>
              </a:rPr>
              <a:t>un </a:t>
            </a:r>
            <a:r>
              <a:rPr sz="700" spc="45" dirty="0">
                <a:latin typeface="Microsoft Sans Serif"/>
                <a:cs typeface="Microsoft Sans Serif"/>
              </a:rPr>
              <a:t> </a:t>
            </a:r>
            <a:r>
              <a:rPr sz="700" spc="15" dirty="0">
                <a:latin typeface="Microsoft Sans Serif"/>
                <a:cs typeface="Microsoft Sans Serif"/>
              </a:rPr>
              <a:t>sistema</a:t>
            </a:r>
            <a:r>
              <a:rPr sz="700" spc="-5" dirty="0">
                <a:latin typeface="Microsoft Sans Serif"/>
                <a:cs typeface="Microsoft Sans Serif"/>
              </a:rPr>
              <a:t> </a:t>
            </a:r>
            <a:r>
              <a:rPr sz="700" spc="20" dirty="0">
                <a:latin typeface="Microsoft Sans Serif"/>
                <a:cs typeface="Microsoft Sans Serif"/>
              </a:rPr>
              <a:t>de</a:t>
            </a:r>
            <a:r>
              <a:rPr sz="700" spc="-5" dirty="0">
                <a:latin typeface="Microsoft Sans Serif"/>
                <a:cs typeface="Microsoft Sans Serif"/>
              </a:rPr>
              <a:t> </a:t>
            </a:r>
            <a:r>
              <a:rPr sz="700" spc="15" dirty="0">
                <a:latin typeface="Microsoft Sans Serif"/>
                <a:cs typeface="Microsoft Sans Serif"/>
              </a:rPr>
              <a:t>excitación</a:t>
            </a:r>
            <a:r>
              <a:rPr sz="700" spc="-5" dirty="0">
                <a:latin typeface="Microsoft Sans Serif"/>
                <a:cs typeface="Microsoft Sans Serif"/>
              </a:rPr>
              <a:t> </a:t>
            </a:r>
            <a:r>
              <a:rPr sz="700" spc="20" dirty="0">
                <a:latin typeface="Microsoft Sans Serif"/>
                <a:cs typeface="Microsoft Sans Serif"/>
              </a:rPr>
              <a:t>conectado</a:t>
            </a:r>
            <a:r>
              <a:rPr sz="700" spc="-5" dirty="0">
                <a:latin typeface="Microsoft Sans Serif"/>
                <a:cs typeface="Microsoft Sans Serif"/>
              </a:rPr>
              <a:t> </a:t>
            </a:r>
            <a:r>
              <a:rPr sz="700" spc="15" dirty="0">
                <a:latin typeface="Microsoft Sans Serif"/>
                <a:cs typeface="Microsoft Sans Serif"/>
              </a:rPr>
              <a:t>estático</a:t>
            </a:r>
            <a:r>
              <a:rPr sz="700" spc="-5" dirty="0">
                <a:latin typeface="Microsoft Sans Serif"/>
                <a:cs typeface="Microsoft Sans Serif"/>
              </a:rPr>
              <a:t> </a:t>
            </a:r>
            <a:r>
              <a:rPr sz="700" spc="20" dirty="0">
                <a:latin typeface="Microsoft Sans Serif"/>
                <a:cs typeface="Microsoft Sans Serif"/>
              </a:rPr>
              <a:t>del</a:t>
            </a:r>
            <a:r>
              <a:rPr sz="700" spc="-5" dirty="0">
                <a:latin typeface="Microsoft Sans Serif"/>
                <a:cs typeface="Microsoft Sans Serif"/>
              </a:rPr>
              <a:t> </a:t>
            </a:r>
            <a:r>
              <a:rPr sz="700" spc="-30" dirty="0">
                <a:latin typeface="Microsoft Sans Serif"/>
                <a:cs typeface="Microsoft Sans Serif"/>
              </a:rPr>
              <a:t>TT.</a:t>
            </a:r>
            <a:endParaRPr sz="700">
              <a:latin typeface="Microsoft Sans Serif"/>
              <a:cs typeface="Microsoft Sans Serif"/>
            </a:endParaRPr>
          </a:p>
          <a:p>
            <a:pPr marL="12700" marR="5080" indent="154940">
              <a:lnSpc>
                <a:spcPct val="143000"/>
              </a:lnSpc>
              <a:spcBef>
                <a:spcPts val="10"/>
              </a:spcBef>
            </a:pPr>
            <a:r>
              <a:rPr sz="700" dirty="0">
                <a:latin typeface="Microsoft Sans Serif"/>
                <a:cs typeface="Microsoft Sans Serif"/>
              </a:rPr>
              <a:t>Para </a:t>
            </a:r>
            <a:r>
              <a:rPr sz="700" spc="30" dirty="0">
                <a:latin typeface="Microsoft Sans Serif"/>
                <a:cs typeface="Microsoft Sans Serif"/>
              </a:rPr>
              <a:t>proporcionar una </a:t>
            </a:r>
            <a:r>
              <a:rPr sz="700" spc="25" dirty="0">
                <a:latin typeface="Microsoft Sans Serif"/>
                <a:cs typeface="Microsoft Sans Serif"/>
              </a:rPr>
              <a:t>protección completa </a:t>
            </a:r>
            <a:r>
              <a:rPr sz="700" spc="20" dirty="0">
                <a:latin typeface="Microsoft Sans Serif"/>
                <a:cs typeface="Microsoft Sans Serif"/>
              </a:rPr>
              <a:t>del </a:t>
            </a:r>
            <a:r>
              <a:rPr sz="700" spc="15" dirty="0">
                <a:latin typeface="Microsoft Sans Serif"/>
                <a:cs typeface="Microsoft Sans Serif"/>
              </a:rPr>
              <a:t>sistema </a:t>
            </a:r>
            <a:r>
              <a:rPr sz="700" spc="20" dirty="0">
                <a:latin typeface="Microsoft Sans Serif"/>
                <a:cs typeface="Microsoft Sans Serif"/>
              </a:rPr>
              <a:t>de respaldo </a:t>
            </a:r>
            <a:r>
              <a:rPr sz="700" spc="25" dirty="0">
                <a:latin typeface="Microsoft Sans Serif"/>
                <a:cs typeface="Microsoft Sans Serif"/>
              </a:rPr>
              <a:t> </a:t>
            </a:r>
            <a:r>
              <a:rPr sz="700" spc="20" dirty="0">
                <a:latin typeface="Microsoft Sans Serif"/>
                <a:cs typeface="Microsoft Sans Serif"/>
              </a:rPr>
              <a:t>multifásico, </a:t>
            </a:r>
            <a:r>
              <a:rPr sz="700" spc="-5" dirty="0">
                <a:latin typeface="Microsoft Sans Serif"/>
                <a:cs typeface="Microsoft Sans Serif"/>
              </a:rPr>
              <a:t>se </a:t>
            </a:r>
            <a:r>
              <a:rPr sz="700" spc="20" dirty="0">
                <a:latin typeface="Microsoft Sans Serif"/>
                <a:cs typeface="Microsoft Sans Serif"/>
              </a:rPr>
              <a:t>utilizan </a:t>
            </a:r>
            <a:r>
              <a:rPr sz="700" spc="25" dirty="0">
                <a:latin typeface="Microsoft Sans Serif"/>
                <a:cs typeface="Microsoft Sans Serif"/>
              </a:rPr>
              <a:t>tres </a:t>
            </a:r>
            <a:r>
              <a:rPr sz="700" spc="10" dirty="0">
                <a:latin typeface="Microsoft Sans Serif"/>
                <a:cs typeface="Microsoft Sans Serif"/>
              </a:rPr>
              <a:t>relés </a:t>
            </a:r>
            <a:r>
              <a:rPr sz="700" spc="20" dirty="0">
                <a:latin typeface="Microsoft Sans Serif"/>
                <a:cs typeface="Microsoft Sans Serif"/>
              </a:rPr>
              <a:t>de </a:t>
            </a:r>
            <a:r>
              <a:rPr sz="700" spc="25" dirty="0">
                <a:latin typeface="Microsoft Sans Serif"/>
                <a:cs typeface="Microsoft Sans Serif"/>
              </a:rPr>
              <a:t>sobrecorriente </a:t>
            </a:r>
            <a:r>
              <a:rPr sz="700" spc="20" dirty="0">
                <a:latin typeface="Microsoft Sans Serif"/>
                <a:cs typeface="Microsoft Sans Serif"/>
              </a:rPr>
              <a:t>de </a:t>
            </a:r>
            <a:r>
              <a:rPr sz="700" spc="35" dirty="0">
                <a:latin typeface="Microsoft Sans Serif"/>
                <a:cs typeface="Microsoft Sans Serif"/>
              </a:rPr>
              <a:t>tiempo </a:t>
            </a:r>
            <a:r>
              <a:rPr sz="700" spc="25" dirty="0">
                <a:latin typeface="Microsoft Sans Serif"/>
                <a:cs typeface="Microsoft Sans Serif"/>
              </a:rPr>
              <a:t>controlados </a:t>
            </a:r>
            <a:r>
              <a:rPr sz="700" spc="30" dirty="0">
                <a:latin typeface="Microsoft Sans Serif"/>
                <a:cs typeface="Microsoft Sans Serif"/>
              </a:rPr>
              <a:t>o </a:t>
            </a:r>
            <a:r>
              <a:rPr sz="700" spc="-175" dirty="0">
                <a:latin typeface="Microsoft Sans Serif"/>
                <a:cs typeface="Microsoft Sans Serif"/>
              </a:rPr>
              <a:t> </a:t>
            </a:r>
            <a:r>
              <a:rPr sz="700" spc="25" dirty="0">
                <a:latin typeface="Microsoft Sans Serif"/>
                <a:cs typeface="Microsoft Sans Serif"/>
              </a:rPr>
              <a:t>restringidos</a:t>
            </a:r>
            <a:r>
              <a:rPr sz="700" spc="-5" dirty="0">
                <a:latin typeface="Microsoft Sans Serif"/>
                <a:cs typeface="Microsoft Sans Serif"/>
              </a:rPr>
              <a:t> </a:t>
            </a:r>
            <a:r>
              <a:rPr sz="700" spc="40" dirty="0">
                <a:latin typeface="Microsoft Sans Serif"/>
                <a:cs typeface="Microsoft Sans Serif"/>
              </a:rPr>
              <a:t>por</a:t>
            </a:r>
            <a:r>
              <a:rPr sz="700" dirty="0">
                <a:latin typeface="Microsoft Sans Serif"/>
                <a:cs typeface="Microsoft Sans Serif"/>
              </a:rPr>
              <a:t> </a:t>
            </a:r>
            <a:r>
              <a:rPr sz="700" spc="15" dirty="0">
                <a:latin typeface="Microsoft Sans Serif"/>
                <a:cs typeface="Microsoft Sans Serif"/>
              </a:rPr>
              <a:t>voltaje.</a:t>
            </a:r>
            <a:r>
              <a:rPr sz="700" dirty="0">
                <a:latin typeface="Microsoft Sans Serif"/>
                <a:cs typeface="Microsoft Sans Serif"/>
              </a:rPr>
              <a:t> </a:t>
            </a:r>
            <a:r>
              <a:rPr sz="700" spc="-20" dirty="0">
                <a:latin typeface="Microsoft Sans Serif"/>
                <a:cs typeface="Microsoft Sans Serif"/>
              </a:rPr>
              <a:t>En</a:t>
            </a:r>
            <a:r>
              <a:rPr sz="700" dirty="0">
                <a:latin typeface="Microsoft Sans Serif"/>
                <a:cs typeface="Microsoft Sans Serif"/>
              </a:rPr>
              <a:t> </a:t>
            </a:r>
            <a:r>
              <a:rPr sz="700" spc="20" dirty="0">
                <a:latin typeface="Microsoft Sans Serif"/>
                <a:cs typeface="Microsoft Sans Serif"/>
              </a:rPr>
              <a:t>algunas</a:t>
            </a:r>
            <a:r>
              <a:rPr sz="700" dirty="0">
                <a:latin typeface="Microsoft Sans Serif"/>
                <a:cs typeface="Microsoft Sans Serif"/>
              </a:rPr>
              <a:t> </a:t>
            </a:r>
            <a:r>
              <a:rPr sz="700" spc="10" dirty="0">
                <a:latin typeface="Microsoft Sans Serif"/>
                <a:cs typeface="Microsoft Sans Serif"/>
              </a:rPr>
              <a:t>aplicaciones</a:t>
            </a:r>
            <a:r>
              <a:rPr sz="700" dirty="0">
                <a:latin typeface="Microsoft Sans Serif"/>
                <a:cs typeface="Microsoft Sans Serif"/>
              </a:rPr>
              <a:t> </a:t>
            </a:r>
            <a:r>
              <a:rPr sz="700" spc="20" dirty="0">
                <a:latin typeface="Microsoft Sans Serif"/>
                <a:cs typeface="Microsoft Sans Serif"/>
              </a:rPr>
              <a:t>de</a:t>
            </a:r>
            <a:r>
              <a:rPr sz="700" spc="-5" dirty="0">
                <a:latin typeface="Microsoft Sans Serif"/>
                <a:cs typeface="Microsoft Sans Serif"/>
              </a:rPr>
              <a:t> </a:t>
            </a:r>
            <a:r>
              <a:rPr sz="700" spc="25" dirty="0">
                <a:latin typeface="Microsoft Sans Serif"/>
                <a:cs typeface="Microsoft Sans Serif"/>
              </a:rPr>
              <a:t>generadores</a:t>
            </a:r>
            <a:r>
              <a:rPr sz="700" dirty="0">
                <a:latin typeface="Microsoft Sans Serif"/>
                <a:cs typeface="Microsoft Sans Serif"/>
              </a:rPr>
              <a:t> </a:t>
            </a:r>
            <a:r>
              <a:rPr sz="700" spc="20" dirty="0">
                <a:latin typeface="Microsoft Sans Serif"/>
                <a:cs typeface="Microsoft Sans Serif"/>
              </a:rPr>
              <a:t>de</a:t>
            </a:r>
            <a:r>
              <a:rPr sz="700" dirty="0">
                <a:latin typeface="Microsoft Sans Serif"/>
                <a:cs typeface="Microsoft Sans Serif"/>
              </a:rPr>
              <a:t> </a:t>
            </a:r>
            <a:r>
              <a:rPr sz="700" spc="35" dirty="0">
                <a:latin typeface="Microsoft Sans Serif"/>
                <a:cs typeface="Microsoft Sans Serif"/>
              </a:rPr>
              <a:t>tamaño </a:t>
            </a:r>
            <a:r>
              <a:rPr sz="700" spc="-170" dirty="0">
                <a:latin typeface="Microsoft Sans Serif"/>
                <a:cs typeface="Microsoft Sans Serif"/>
              </a:rPr>
              <a:t> </a:t>
            </a:r>
            <a:r>
              <a:rPr sz="700" spc="30" dirty="0">
                <a:latin typeface="Microsoft Sans Serif"/>
                <a:cs typeface="Microsoft Sans Serif"/>
              </a:rPr>
              <a:t>pequeño </a:t>
            </a:r>
            <a:r>
              <a:rPr sz="700" spc="5" dirty="0">
                <a:latin typeface="Microsoft Sans Serif"/>
                <a:cs typeface="Microsoft Sans Serif"/>
              </a:rPr>
              <a:t>y </a:t>
            </a:r>
            <a:r>
              <a:rPr sz="700" spc="25" dirty="0">
                <a:latin typeface="Microsoft Sans Serif"/>
                <a:cs typeface="Microsoft Sans Serif"/>
              </a:rPr>
              <a:t>mediano, </a:t>
            </a:r>
            <a:r>
              <a:rPr sz="700" spc="-5" dirty="0">
                <a:latin typeface="Microsoft Sans Serif"/>
                <a:cs typeface="Microsoft Sans Serif"/>
              </a:rPr>
              <a:t>se </a:t>
            </a:r>
            <a:r>
              <a:rPr sz="700" spc="20" dirty="0">
                <a:latin typeface="Microsoft Sans Serif"/>
                <a:cs typeface="Microsoft Sans Serif"/>
              </a:rPr>
              <a:t>utiliza </a:t>
            </a:r>
            <a:r>
              <a:rPr sz="700" spc="40" dirty="0">
                <a:latin typeface="Microsoft Sans Serif"/>
                <a:cs typeface="Microsoft Sans Serif"/>
              </a:rPr>
              <a:t>un </a:t>
            </a:r>
            <a:r>
              <a:rPr sz="700" spc="15" dirty="0">
                <a:latin typeface="Microsoft Sans Serif"/>
                <a:cs typeface="Microsoft Sans Serif"/>
              </a:rPr>
              <a:t>solo </a:t>
            </a:r>
            <a:r>
              <a:rPr sz="700" spc="20" dirty="0">
                <a:latin typeface="Microsoft Sans Serif"/>
                <a:cs typeface="Microsoft Sans Serif"/>
              </a:rPr>
              <a:t>relé de </a:t>
            </a:r>
            <a:r>
              <a:rPr sz="700" spc="25" dirty="0">
                <a:latin typeface="Microsoft Sans Serif"/>
                <a:cs typeface="Microsoft Sans Serif"/>
              </a:rPr>
              <a:t>sobrecorriente </a:t>
            </a:r>
            <a:r>
              <a:rPr sz="700" spc="-5" dirty="0">
                <a:latin typeface="Microsoft Sans Serif"/>
                <a:cs typeface="Microsoft Sans Serif"/>
              </a:rPr>
              <a:t>(51 </a:t>
            </a:r>
            <a:r>
              <a:rPr sz="700" spc="-35" dirty="0">
                <a:latin typeface="Microsoft Sans Serif"/>
                <a:cs typeface="Microsoft Sans Serif"/>
              </a:rPr>
              <a:t>V) </a:t>
            </a:r>
            <a:r>
              <a:rPr sz="700" dirty="0">
                <a:latin typeface="Microsoft Sans Serif"/>
                <a:cs typeface="Microsoft Sans Serif"/>
              </a:rPr>
              <a:t>si </a:t>
            </a:r>
            <a:r>
              <a:rPr sz="700" spc="-5" dirty="0">
                <a:latin typeface="Microsoft Sans Serif"/>
                <a:cs typeface="Microsoft Sans Serif"/>
              </a:rPr>
              <a:t>se </a:t>
            </a:r>
            <a:r>
              <a:rPr sz="700" dirty="0">
                <a:latin typeface="Microsoft Sans Serif"/>
                <a:cs typeface="Microsoft Sans Serif"/>
              </a:rPr>
              <a:t> </a:t>
            </a:r>
            <a:r>
              <a:rPr sz="700" spc="15" dirty="0">
                <a:latin typeface="Microsoft Sans Serif"/>
                <a:cs typeface="Microsoft Sans Serif"/>
              </a:rPr>
              <a:t>incluye </a:t>
            </a:r>
            <a:r>
              <a:rPr sz="700" spc="40" dirty="0">
                <a:latin typeface="Microsoft Sans Serif"/>
                <a:cs typeface="Microsoft Sans Serif"/>
              </a:rPr>
              <a:t>un </a:t>
            </a:r>
            <a:r>
              <a:rPr sz="700" spc="20" dirty="0">
                <a:latin typeface="Microsoft Sans Serif"/>
                <a:cs typeface="Microsoft Sans Serif"/>
              </a:rPr>
              <a:t>relé de </a:t>
            </a:r>
            <a:r>
              <a:rPr sz="700" spc="25" dirty="0">
                <a:latin typeface="Microsoft Sans Serif"/>
                <a:cs typeface="Microsoft Sans Serif"/>
              </a:rPr>
              <a:t>sobrecorriente </a:t>
            </a:r>
            <a:r>
              <a:rPr sz="700" spc="20" dirty="0">
                <a:latin typeface="Microsoft Sans Serif"/>
                <a:cs typeface="Microsoft Sans Serif"/>
              </a:rPr>
              <a:t>de </a:t>
            </a:r>
            <a:r>
              <a:rPr sz="700" spc="5" dirty="0">
                <a:latin typeface="Microsoft Sans Serif"/>
                <a:cs typeface="Microsoft Sans Serif"/>
              </a:rPr>
              <a:t>secuencia </a:t>
            </a:r>
            <a:r>
              <a:rPr sz="700" spc="20" dirty="0">
                <a:latin typeface="Microsoft Sans Serif"/>
                <a:cs typeface="Microsoft Sans Serif"/>
              </a:rPr>
              <a:t>negativa </a:t>
            </a:r>
            <a:r>
              <a:rPr sz="700" spc="-10" dirty="0">
                <a:latin typeface="Microsoft Sans Serif"/>
                <a:cs typeface="Microsoft Sans Serif"/>
              </a:rPr>
              <a:t>(46). </a:t>
            </a:r>
            <a:r>
              <a:rPr sz="700" spc="-5" dirty="0">
                <a:latin typeface="Microsoft Sans Serif"/>
                <a:cs typeface="Microsoft Sans Serif"/>
              </a:rPr>
              <a:t>Los </a:t>
            </a:r>
            <a:r>
              <a:rPr sz="700" spc="20" dirty="0">
                <a:latin typeface="Microsoft Sans Serif"/>
                <a:cs typeface="Microsoft Sans Serif"/>
              </a:rPr>
              <a:t>dos </a:t>
            </a:r>
            <a:r>
              <a:rPr sz="700" spc="10" dirty="0">
                <a:latin typeface="Microsoft Sans Serif"/>
                <a:cs typeface="Microsoft Sans Serif"/>
              </a:rPr>
              <a:t>relés </a:t>
            </a:r>
            <a:r>
              <a:rPr sz="700" spc="15" dirty="0">
                <a:latin typeface="Microsoft Sans Serif"/>
                <a:cs typeface="Microsoft Sans Serif"/>
              </a:rPr>
              <a:t> </a:t>
            </a:r>
            <a:r>
              <a:rPr sz="700" spc="30" dirty="0">
                <a:latin typeface="Microsoft Sans Serif"/>
                <a:cs typeface="Microsoft Sans Serif"/>
              </a:rPr>
              <a:t>juntos </a:t>
            </a:r>
            <a:r>
              <a:rPr sz="700" spc="35" dirty="0">
                <a:latin typeface="Microsoft Sans Serif"/>
                <a:cs typeface="Microsoft Sans Serif"/>
              </a:rPr>
              <a:t>brindan </a:t>
            </a:r>
            <a:r>
              <a:rPr sz="700" spc="25" dirty="0">
                <a:latin typeface="Microsoft Sans Serif"/>
                <a:cs typeface="Microsoft Sans Serif"/>
              </a:rPr>
              <a:t>protección </a:t>
            </a:r>
            <a:r>
              <a:rPr sz="700" spc="20" dirty="0">
                <a:latin typeface="Microsoft Sans Serif"/>
                <a:cs typeface="Microsoft Sans Serif"/>
              </a:rPr>
              <a:t>de respaldo </a:t>
            </a:r>
            <a:r>
              <a:rPr sz="700" spc="25" dirty="0">
                <a:latin typeface="Microsoft Sans Serif"/>
                <a:cs typeface="Microsoft Sans Serif"/>
              </a:rPr>
              <a:t>para </a:t>
            </a:r>
            <a:r>
              <a:rPr sz="700" spc="40" dirty="0">
                <a:latin typeface="Microsoft Sans Serif"/>
                <a:cs typeface="Microsoft Sans Serif"/>
              </a:rPr>
              <a:t>todo </a:t>
            </a:r>
            <a:r>
              <a:rPr sz="700" spc="35" dirty="0">
                <a:latin typeface="Microsoft Sans Serif"/>
                <a:cs typeface="Microsoft Sans Serif"/>
              </a:rPr>
              <a:t>tipo </a:t>
            </a:r>
            <a:r>
              <a:rPr sz="700" spc="20" dirty="0">
                <a:latin typeface="Microsoft Sans Serif"/>
                <a:cs typeface="Microsoft Sans Serif"/>
              </a:rPr>
              <a:t>de </a:t>
            </a:r>
            <a:r>
              <a:rPr sz="700" spc="10" dirty="0">
                <a:latin typeface="Microsoft Sans Serif"/>
                <a:cs typeface="Microsoft Sans Serif"/>
              </a:rPr>
              <a:t>fallas </a:t>
            </a:r>
            <a:r>
              <a:rPr sz="700" spc="20" dirty="0">
                <a:latin typeface="Microsoft Sans Serif"/>
                <a:cs typeface="Microsoft Sans Serif"/>
              </a:rPr>
              <a:t>multifásicas </a:t>
            </a:r>
            <a:r>
              <a:rPr sz="700" spc="25" dirty="0">
                <a:latin typeface="Microsoft Sans Serif"/>
                <a:cs typeface="Microsoft Sans Serif"/>
              </a:rPr>
              <a:t> </a:t>
            </a:r>
            <a:r>
              <a:rPr sz="700" spc="15" dirty="0">
                <a:latin typeface="Microsoft Sans Serif"/>
                <a:cs typeface="Microsoft Sans Serif"/>
              </a:rPr>
              <a:t>externas. </a:t>
            </a:r>
            <a:r>
              <a:rPr sz="700" spc="-35" dirty="0">
                <a:latin typeface="Microsoft Sans Serif"/>
                <a:cs typeface="Microsoft Sans Serif"/>
              </a:rPr>
              <a:t>Si </a:t>
            </a:r>
            <a:r>
              <a:rPr sz="700" spc="10" dirty="0">
                <a:latin typeface="Microsoft Sans Serif"/>
                <a:cs typeface="Microsoft Sans Serif"/>
              </a:rPr>
              <a:t>el </a:t>
            </a:r>
            <a:r>
              <a:rPr sz="700" spc="30" dirty="0">
                <a:latin typeface="Microsoft Sans Serif"/>
                <a:cs typeface="Microsoft Sans Serif"/>
              </a:rPr>
              <a:t>generador </a:t>
            </a:r>
            <a:r>
              <a:rPr sz="700" spc="10" dirty="0">
                <a:latin typeface="Microsoft Sans Serif"/>
                <a:cs typeface="Microsoft Sans Serif"/>
              </a:rPr>
              <a:t>está </a:t>
            </a:r>
            <a:r>
              <a:rPr sz="700" spc="20" dirty="0">
                <a:latin typeface="Microsoft Sans Serif"/>
                <a:cs typeface="Microsoft Sans Serif"/>
              </a:rPr>
              <a:t>conectado </a:t>
            </a:r>
            <a:r>
              <a:rPr sz="700" dirty="0">
                <a:latin typeface="Microsoft Sans Serif"/>
                <a:cs typeface="Microsoft Sans Serif"/>
              </a:rPr>
              <a:t>a </a:t>
            </a:r>
            <a:r>
              <a:rPr sz="700" spc="15" dirty="0">
                <a:latin typeface="Microsoft Sans Serif"/>
                <a:cs typeface="Microsoft Sans Serif"/>
              </a:rPr>
              <a:t>través </a:t>
            </a:r>
            <a:r>
              <a:rPr sz="700" spc="20" dirty="0">
                <a:latin typeface="Microsoft Sans Serif"/>
                <a:cs typeface="Microsoft Sans Serif"/>
              </a:rPr>
              <a:t>de </a:t>
            </a:r>
            <a:r>
              <a:rPr sz="700" spc="40" dirty="0">
                <a:latin typeface="Microsoft Sans Serif"/>
                <a:cs typeface="Microsoft Sans Serif"/>
              </a:rPr>
              <a:t>un </a:t>
            </a:r>
            <a:r>
              <a:rPr sz="700" spc="35" dirty="0">
                <a:latin typeface="Microsoft Sans Serif"/>
                <a:cs typeface="Microsoft Sans Serif"/>
              </a:rPr>
              <a:t>transformador </a:t>
            </a:r>
            <a:r>
              <a:rPr sz="700" spc="40" dirty="0">
                <a:latin typeface="Microsoft Sans Serif"/>
                <a:cs typeface="Microsoft Sans Serif"/>
              </a:rPr>
              <a:t> </a:t>
            </a:r>
            <a:r>
              <a:rPr sz="700" spc="20" dirty="0">
                <a:latin typeface="Microsoft Sans Serif"/>
                <a:cs typeface="Microsoft Sans Serif"/>
              </a:rPr>
              <a:t>elevador</a:t>
            </a:r>
            <a:r>
              <a:rPr sz="700" spc="-5" dirty="0">
                <a:latin typeface="Microsoft Sans Serif"/>
                <a:cs typeface="Microsoft Sans Serif"/>
              </a:rPr>
              <a:t> </a:t>
            </a:r>
            <a:r>
              <a:rPr sz="700" spc="15" dirty="0">
                <a:latin typeface="Microsoft Sans Serif"/>
                <a:cs typeface="Microsoft Sans Serif"/>
              </a:rPr>
              <a:t>delta-estrella,</a:t>
            </a:r>
            <a:r>
              <a:rPr sz="700" dirty="0">
                <a:latin typeface="Microsoft Sans Serif"/>
                <a:cs typeface="Microsoft Sans Serif"/>
              </a:rPr>
              <a:t> </a:t>
            </a:r>
            <a:r>
              <a:rPr sz="700" spc="30" dirty="0">
                <a:latin typeface="Microsoft Sans Serif"/>
                <a:cs typeface="Microsoft Sans Serif"/>
              </a:rPr>
              <a:t>como</a:t>
            </a:r>
            <a:r>
              <a:rPr sz="700" dirty="0">
                <a:latin typeface="Microsoft Sans Serif"/>
                <a:cs typeface="Microsoft Sans Serif"/>
              </a:rPr>
              <a:t> </a:t>
            </a:r>
            <a:r>
              <a:rPr sz="700" spc="-5" dirty="0">
                <a:latin typeface="Microsoft Sans Serif"/>
                <a:cs typeface="Microsoft Sans Serif"/>
              </a:rPr>
              <a:t>se</a:t>
            </a:r>
            <a:r>
              <a:rPr sz="700" dirty="0">
                <a:latin typeface="Microsoft Sans Serif"/>
                <a:cs typeface="Microsoft Sans Serif"/>
              </a:rPr>
              <a:t> </a:t>
            </a:r>
            <a:r>
              <a:rPr sz="700" spc="30" dirty="0">
                <a:latin typeface="Microsoft Sans Serif"/>
                <a:cs typeface="Microsoft Sans Serif"/>
              </a:rPr>
              <a:t>muestra</a:t>
            </a:r>
            <a:r>
              <a:rPr sz="700" spc="-5" dirty="0">
                <a:latin typeface="Microsoft Sans Serif"/>
                <a:cs typeface="Microsoft Sans Serif"/>
              </a:rPr>
              <a:t> </a:t>
            </a:r>
            <a:r>
              <a:rPr sz="700" spc="20" dirty="0">
                <a:latin typeface="Microsoft Sans Serif"/>
                <a:cs typeface="Microsoft Sans Serif"/>
              </a:rPr>
              <a:t>en</a:t>
            </a:r>
            <a:r>
              <a:rPr sz="700" dirty="0">
                <a:latin typeface="Microsoft Sans Serif"/>
                <a:cs typeface="Microsoft Sans Serif"/>
              </a:rPr>
              <a:t> </a:t>
            </a:r>
            <a:r>
              <a:rPr sz="700" spc="10" dirty="0">
                <a:latin typeface="Microsoft Sans Serif"/>
                <a:cs typeface="Microsoft Sans Serif"/>
              </a:rPr>
              <a:t>la</a:t>
            </a:r>
            <a:r>
              <a:rPr sz="700" dirty="0">
                <a:latin typeface="Microsoft Sans Serif"/>
                <a:cs typeface="Microsoft Sans Serif"/>
              </a:rPr>
              <a:t> </a:t>
            </a:r>
            <a:r>
              <a:rPr sz="700" spc="-5" dirty="0">
                <a:latin typeface="Microsoft Sans Serif"/>
                <a:cs typeface="Microsoft Sans Serif"/>
              </a:rPr>
              <a:t>Fig.</a:t>
            </a:r>
            <a:r>
              <a:rPr sz="700" dirty="0">
                <a:latin typeface="Microsoft Sans Serif"/>
                <a:cs typeface="Microsoft Sans Serif"/>
              </a:rPr>
              <a:t> 1, </a:t>
            </a:r>
            <a:r>
              <a:rPr sz="700" spc="20" dirty="0">
                <a:latin typeface="Microsoft Sans Serif"/>
                <a:cs typeface="Microsoft Sans Serif"/>
              </a:rPr>
              <a:t>ciertos</a:t>
            </a:r>
            <a:r>
              <a:rPr sz="700" spc="-5" dirty="0">
                <a:latin typeface="Microsoft Sans Serif"/>
                <a:cs typeface="Microsoft Sans Serif"/>
              </a:rPr>
              <a:t> </a:t>
            </a:r>
            <a:r>
              <a:rPr sz="700" spc="10" dirty="0">
                <a:latin typeface="Microsoft Sans Serif"/>
                <a:cs typeface="Microsoft Sans Serif"/>
              </a:rPr>
              <a:t>relés</a:t>
            </a:r>
            <a:r>
              <a:rPr sz="700" dirty="0">
                <a:latin typeface="Microsoft Sans Serif"/>
                <a:cs typeface="Microsoft Sans Serif"/>
              </a:rPr>
              <a:t> </a:t>
            </a:r>
            <a:r>
              <a:rPr sz="700" spc="20" dirty="0">
                <a:latin typeface="Microsoft Sans Serif"/>
                <a:cs typeface="Microsoft Sans Serif"/>
              </a:rPr>
              <a:t>de</a:t>
            </a:r>
            <a:r>
              <a:rPr sz="700" dirty="0">
                <a:latin typeface="Microsoft Sans Serif"/>
                <a:cs typeface="Microsoft Sans Serif"/>
              </a:rPr>
              <a:t> </a:t>
            </a:r>
            <a:r>
              <a:rPr sz="700" spc="20" dirty="0">
                <a:latin typeface="Microsoft Sans Serif"/>
                <a:cs typeface="Microsoft Sans Serif"/>
              </a:rPr>
              <a:t>voltaje </a:t>
            </a:r>
            <a:r>
              <a:rPr sz="700" spc="-170" dirty="0">
                <a:latin typeface="Microsoft Sans Serif"/>
                <a:cs typeface="Microsoft Sans Serif"/>
              </a:rPr>
              <a:t> </a:t>
            </a:r>
            <a:r>
              <a:rPr sz="700" spc="30" dirty="0">
                <a:latin typeface="Microsoft Sans Serif"/>
                <a:cs typeface="Microsoft Sans Serif"/>
              </a:rPr>
              <a:t>restringido</a:t>
            </a:r>
            <a:r>
              <a:rPr sz="700" dirty="0">
                <a:latin typeface="Microsoft Sans Serif"/>
                <a:cs typeface="Microsoft Sans Serif"/>
              </a:rPr>
              <a:t> </a:t>
            </a:r>
            <a:r>
              <a:rPr sz="700" spc="30" dirty="0">
                <a:latin typeface="Microsoft Sans Serif"/>
                <a:cs typeface="Microsoft Sans Serif"/>
              </a:rPr>
              <a:t>requieren</a:t>
            </a:r>
            <a:r>
              <a:rPr sz="700" dirty="0">
                <a:latin typeface="Microsoft Sans Serif"/>
                <a:cs typeface="Microsoft Sans Serif"/>
              </a:rPr>
              <a:t> </a:t>
            </a:r>
            <a:r>
              <a:rPr sz="700" spc="30" dirty="0">
                <a:latin typeface="Microsoft Sans Serif"/>
                <a:cs typeface="Microsoft Sans Serif"/>
              </a:rPr>
              <a:t>transformadores</a:t>
            </a:r>
            <a:r>
              <a:rPr sz="700" dirty="0">
                <a:latin typeface="Microsoft Sans Serif"/>
                <a:cs typeface="Microsoft Sans Serif"/>
              </a:rPr>
              <a:t> </a:t>
            </a:r>
            <a:r>
              <a:rPr sz="700" spc="15" dirty="0">
                <a:latin typeface="Microsoft Sans Serif"/>
                <a:cs typeface="Microsoft Sans Serif"/>
              </a:rPr>
              <a:t>auxiliares</a:t>
            </a:r>
            <a:r>
              <a:rPr sz="700" dirty="0">
                <a:latin typeface="Microsoft Sans Serif"/>
                <a:cs typeface="Microsoft Sans Serif"/>
              </a:rPr>
              <a:t> </a:t>
            </a:r>
            <a:r>
              <a:rPr sz="700" spc="30" dirty="0">
                <a:latin typeface="Microsoft Sans Serif"/>
                <a:cs typeface="Microsoft Sans Serif"/>
              </a:rPr>
              <a:t>que</a:t>
            </a:r>
            <a:r>
              <a:rPr sz="700" dirty="0">
                <a:latin typeface="Microsoft Sans Serif"/>
                <a:cs typeface="Microsoft Sans Serif"/>
              </a:rPr>
              <a:t> </a:t>
            </a:r>
            <a:r>
              <a:rPr sz="700" spc="20" dirty="0">
                <a:latin typeface="Microsoft Sans Serif"/>
                <a:cs typeface="Microsoft Sans Serif"/>
              </a:rPr>
              <a:t>cambian</a:t>
            </a:r>
            <a:r>
              <a:rPr sz="700" dirty="0">
                <a:latin typeface="Microsoft Sans Serif"/>
                <a:cs typeface="Microsoft Sans Serif"/>
              </a:rPr>
              <a:t> </a:t>
            </a:r>
            <a:r>
              <a:rPr sz="700" spc="10" dirty="0">
                <a:latin typeface="Microsoft Sans Serif"/>
                <a:cs typeface="Microsoft Sans Serif"/>
              </a:rPr>
              <a:t>el</a:t>
            </a:r>
            <a:r>
              <a:rPr sz="700" dirty="0">
                <a:latin typeface="Microsoft Sans Serif"/>
                <a:cs typeface="Microsoft Sans Serif"/>
              </a:rPr>
              <a:t> </a:t>
            </a:r>
            <a:r>
              <a:rPr sz="700" spc="30" dirty="0">
                <a:latin typeface="Microsoft Sans Serif"/>
                <a:cs typeface="Microsoft Sans Serif"/>
              </a:rPr>
              <a:t>ángulo</a:t>
            </a:r>
            <a:r>
              <a:rPr sz="700" dirty="0">
                <a:latin typeface="Microsoft Sans Serif"/>
                <a:cs typeface="Microsoft Sans Serif"/>
              </a:rPr>
              <a:t> </a:t>
            </a:r>
            <a:r>
              <a:rPr sz="700" spc="20" dirty="0">
                <a:latin typeface="Microsoft Sans Serif"/>
                <a:cs typeface="Microsoft Sans Serif"/>
              </a:rPr>
              <a:t>de </a:t>
            </a:r>
            <a:r>
              <a:rPr sz="700" spc="-170" dirty="0">
                <a:latin typeface="Microsoft Sans Serif"/>
                <a:cs typeface="Microsoft Sans Serif"/>
              </a:rPr>
              <a:t> </a:t>
            </a:r>
            <a:r>
              <a:rPr sz="700" spc="10" dirty="0">
                <a:latin typeface="Microsoft Sans Serif"/>
                <a:cs typeface="Microsoft Sans Serif"/>
              </a:rPr>
              <a:t>fase </a:t>
            </a:r>
            <a:r>
              <a:rPr sz="700" spc="20" dirty="0">
                <a:latin typeface="Microsoft Sans Serif"/>
                <a:cs typeface="Microsoft Sans Serif"/>
              </a:rPr>
              <a:t>del voltaje del relé </a:t>
            </a:r>
            <a:r>
              <a:rPr sz="700" spc="25" dirty="0">
                <a:latin typeface="Microsoft Sans Serif"/>
                <a:cs typeface="Microsoft Sans Serif"/>
              </a:rPr>
              <a:t>para </a:t>
            </a:r>
            <a:r>
              <a:rPr sz="700" spc="30" dirty="0">
                <a:latin typeface="Microsoft Sans Serif"/>
                <a:cs typeface="Microsoft Sans Serif"/>
              </a:rPr>
              <a:t>que </a:t>
            </a:r>
            <a:r>
              <a:rPr sz="700" spc="15" dirty="0">
                <a:latin typeface="Microsoft Sans Serif"/>
                <a:cs typeface="Microsoft Sans Serif"/>
              </a:rPr>
              <a:t>coincida </a:t>
            </a:r>
            <a:r>
              <a:rPr sz="700" spc="20" dirty="0">
                <a:latin typeface="Microsoft Sans Serif"/>
                <a:cs typeface="Microsoft Sans Serif"/>
              </a:rPr>
              <a:t>con </a:t>
            </a:r>
            <a:r>
              <a:rPr sz="700" spc="10" dirty="0">
                <a:latin typeface="Microsoft Sans Serif"/>
                <a:cs typeface="Microsoft Sans Serif"/>
              </a:rPr>
              <a:t>los </a:t>
            </a:r>
            <a:r>
              <a:rPr sz="700" spc="15" dirty="0">
                <a:latin typeface="Microsoft Sans Serif"/>
                <a:cs typeface="Microsoft Sans Serif"/>
              </a:rPr>
              <a:t>voltajes </a:t>
            </a:r>
            <a:r>
              <a:rPr sz="700" spc="20" dirty="0">
                <a:latin typeface="Microsoft Sans Serif"/>
                <a:cs typeface="Microsoft Sans Serif"/>
              </a:rPr>
              <a:t>del </a:t>
            </a:r>
            <a:r>
              <a:rPr sz="700" spc="15" dirty="0">
                <a:latin typeface="Microsoft Sans Serif"/>
                <a:cs typeface="Microsoft Sans Serif"/>
              </a:rPr>
              <a:t>sistema </a:t>
            </a:r>
            <a:r>
              <a:rPr sz="700" spc="25" dirty="0">
                <a:latin typeface="Microsoft Sans Serif"/>
                <a:cs typeface="Microsoft Sans Serif"/>
              </a:rPr>
              <a:t>para </a:t>
            </a:r>
            <a:r>
              <a:rPr sz="700" spc="30" dirty="0">
                <a:latin typeface="Microsoft Sans Serif"/>
                <a:cs typeface="Microsoft Sans Serif"/>
              </a:rPr>
              <a:t> que </a:t>
            </a:r>
            <a:r>
              <a:rPr sz="700" dirty="0">
                <a:latin typeface="Microsoft Sans Serif"/>
                <a:cs typeface="Microsoft Sans Serif"/>
              </a:rPr>
              <a:t>las </a:t>
            </a:r>
            <a:r>
              <a:rPr sz="700" spc="10" dirty="0">
                <a:latin typeface="Microsoft Sans Serif"/>
                <a:cs typeface="Microsoft Sans Serif"/>
              </a:rPr>
              <a:t>fallas </a:t>
            </a:r>
            <a:r>
              <a:rPr sz="700" spc="20" dirty="0">
                <a:latin typeface="Microsoft Sans Serif"/>
                <a:cs typeface="Microsoft Sans Serif"/>
              </a:rPr>
              <a:t>del </a:t>
            </a:r>
            <a:r>
              <a:rPr sz="700" spc="15" dirty="0">
                <a:latin typeface="Microsoft Sans Serif"/>
                <a:cs typeface="Microsoft Sans Serif"/>
              </a:rPr>
              <a:t>sistema </a:t>
            </a:r>
            <a:r>
              <a:rPr sz="700" spc="-5" dirty="0">
                <a:latin typeface="Microsoft Sans Serif"/>
                <a:cs typeface="Microsoft Sans Serif"/>
              </a:rPr>
              <a:t>se </a:t>
            </a:r>
            <a:r>
              <a:rPr sz="700" spc="25" dirty="0">
                <a:latin typeface="Microsoft Sans Serif"/>
                <a:cs typeface="Microsoft Sans Serif"/>
              </a:rPr>
              <a:t>detecten correctamente. </a:t>
            </a:r>
            <a:r>
              <a:rPr sz="700" spc="-10" dirty="0">
                <a:latin typeface="Microsoft Sans Serif"/>
                <a:cs typeface="Microsoft Sans Serif"/>
              </a:rPr>
              <a:t>. </a:t>
            </a:r>
            <a:r>
              <a:rPr sz="700" spc="15" dirty="0">
                <a:latin typeface="Microsoft Sans Serif"/>
                <a:cs typeface="Microsoft Sans Serif"/>
              </a:rPr>
              <a:t>Consulte </a:t>
            </a:r>
            <a:r>
              <a:rPr sz="700" spc="10" dirty="0">
                <a:latin typeface="Microsoft Sans Serif"/>
                <a:cs typeface="Microsoft Sans Serif"/>
              </a:rPr>
              <a:t>la </a:t>
            </a:r>
            <a:r>
              <a:rPr sz="700" spc="20" dirty="0">
                <a:latin typeface="Microsoft Sans Serif"/>
                <a:cs typeface="Microsoft Sans Serif"/>
              </a:rPr>
              <a:t>siguiente </a:t>
            </a:r>
            <a:r>
              <a:rPr sz="700" spc="-175" dirty="0">
                <a:latin typeface="Microsoft Sans Serif"/>
                <a:cs typeface="Microsoft Sans Serif"/>
              </a:rPr>
              <a:t> </a:t>
            </a:r>
            <a:r>
              <a:rPr sz="700" spc="15" dirty="0">
                <a:latin typeface="Microsoft Sans Serif"/>
                <a:cs typeface="Microsoft Sans Serif"/>
              </a:rPr>
              <a:t>discusión</a:t>
            </a:r>
            <a:r>
              <a:rPr sz="700" spc="-5" dirty="0">
                <a:latin typeface="Microsoft Sans Serif"/>
                <a:cs typeface="Microsoft Sans Serif"/>
              </a:rPr>
              <a:t> </a:t>
            </a:r>
            <a:r>
              <a:rPr sz="700" spc="30" dirty="0">
                <a:latin typeface="Microsoft Sans Serif"/>
                <a:cs typeface="Microsoft Sans Serif"/>
              </a:rPr>
              <a:t>que</a:t>
            </a:r>
            <a:r>
              <a:rPr sz="700" spc="-5" dirty="0">
                <a:latin typeface="Microsoft Sans Serif"/>
                <a:cs typeface="Microsoft Sans Serif"/>
              </a:rPr>
              <a:t> se </a:t>
            </a:r>
            <a:r>
              <a:rPr sz="700" spc="10" dirty="0">
                <a:latin typeface="Microsoft Sans Serif"/>
                <a:cs typeface="Microsoft Sans Serif"/>
              </a:rPr>
              <a:t>aplica</a:t>
            </a:r>
            <a:r>
              <a:rPr sz="700" spc="-5" dirty="0">
                <a:latin typeface="Microsoft Sans Serif"/>
                <a:cs typeface="Microsoft Sans Serif"/>
              </a:rPr>
              <a:t> </a:t>
            </a:r>
            <a:r>
              <a:rPr sz="700" dirty="0">
                <a:latin typeface="Microsoft Sans Serif"/>
                <a:cs typeface="Microsoft Sans Serif"/>
              </a:rPr>
              <a:t>a</a:t>
            </a:r>
            <a:r>
              <a:rPr sz="700" spc="-5" dirty="0">
                <a:latin typeface="Microsoft Sans Serif"/>
                <a:cs typeface="Microsoft Sans Serif"/>
              </a:rPr>
              <a:t> </a:t>
            </a:r>
            <a:r>
              <a:rPr sz="700" spc="10" dirty="0">
                <a:latin typeface="Microsoft Sans Serif"/>
                <a:cs typeface="Microsoft Sans Serif"/>
              </a:rPr>
              <a:t>la</a:t>
            </a:r>
            <a:r>
              <a:rPr sz="700" spc="-5" dirty="0">
                <a:latin typeface="Microsoft Sans Serif"/>
                <a:cs typeface="Microsoft Sans Serif"/>
              </a:rPr>
              <a:t> </a:t>
            </a:r>
            <a:r>
              <a:rPr sz="700" spc="25" dirty="0">
                <a:latin typeface="Microsoft Sans Serif"/>
                <a:cs typeface="Microsoft Sans Serif"/>
              </a:rPr>
              <a:t>protección</a:t>
            </a:r>
            <a:r>
              <a:rPr sz="700" dirty="0">
                <a:latin typeface="Microsoft Sans Serif"/>
                <a:cs typeface="Microsoft Sans Serif"/>
              </a:rPr>
              <a:t> </a:t>
            </a:r>
            <a:r>
              <a:rPr sz="700" spc="20" dirty="0">
                <a:latin typeface="Microsoft Sans Serif"/>
                <a:cs typeface="Microsoft Sans Serif"/>
              </a:rPr>
              <a:t>de</a:t>
            </a:r>
            <a:r>
              <a:rPr sz="700" spc="-5" dirty="0">
                <a:latin typeface="Microsoft Sans Serif"/>
                <a:cs typeface="Microsoft Sans Serif"/>
              </a:rPr>
              <a:t> </a:t>
            </a:r>
            <a:r>
              <a:rPr sz="700" spc="20" dirty="0">
                <a:latin typeface="Microsoft Sans Serif"/>
                <a:cs typeface="Microsoft Sans Serif"/>
              </a:rPr>
              <a:t>respaldo</a:t>
            </a:r>
            <a:r>
              <a:rPr sz="700" spc="-5" dirty="0">
                <a:latin typeface="Microsoft Sans Serif"/>
                <a:cs typeface="Microsoft Sans Serif"/>
              </a:rPr>
              <a:t> </a:t>
            </a:r>
            <a:r>
              <a:rPr sz="700" spc="20" dirty="0">
                <a:latin typeface="Microsoft Sans Serif"/>
                <a:cs typeface="Microsoft Sans Serif"/>
              </a:rPr>
              <a:t>de</a:t>
            </a:r>
            <a:r>
              <a:rPr sz="700" spc="-5" dirty="0">
                <a:latin typeface="Microsoft Sans Serif"/>
                <a:cs typeface="Microsoft Sans Serif"/>
              </a:rPr>
              <a:t> </a:t>
            </a:r>
            <a:r>
              <a:rPr sz="700" spc="10" dirty="0">
                <a:latin typeface="Microsoft Sans Serif"/>
                <a:cs typeface="Microsoft Sans Serif"/>
              </a:rPr>
              <a:t>fase</a:t>
            </a:r>
            <a:r>
              <a:rPr sz="700" spc="-5" dirty="0">
                <a:latin typeface="Microsoft Sans Serif"/>
                <a:cs typeface="Microsoft Sans Serif"/>
              </a:rPr>
              <a:t> </a:t>
            </a:r>
            <a:r>
              <a:rPr sz="700" dirty="0">
                <a:latin typeface="Microsoft Sans Serif"/>
                <a:cs typeface="Microsoft Sans Serif"/>
              </a:rPr>
              <a:t>a</a:t>
            </a:r>
            <a:r>
              <a:rPr sz="700" spc="-5" dirty="0">
                <a:latin typeface="Microsoft Sans Serif"/>
                <a:cs typeface="Microsoft Sans Serif"/>
              </a:rPr>
              <a:t> </a:t>
            </a:r>
            <a:r>
              <a:rPr sz="700" spc="15" dirty="0">
                <a:latin typeface="Microsoft Sans Serif"/>
                <a:cs typeface="Microsoft Sans Serif"/>
              </a:rPr>
              <a:t>distancia.</a:t>
            </a:r>
            <a:endParaRPr sz="700">
              <a:latin typeface="Microsoft Sans Serif"/>
              <a:cs typeface="Microsoft Sans Serif"/>
            </a:endParaRPr>
          </a:p>
        </p:txBody>
      </p:sp>
      <p:sp>
        <p:nvSpPr>
          <p:cNvPr id="5" name="object 5"/>
          <p:cNvSpPr txBox="1"/>
          <p:nvPr/>
        </p:nvSpPr>
        <p:spPr>
          <a:xfrm>
            <a:off x="9100216" y="599707"/>
            <a:ext cx="7416407" cy="1724959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 marR="187960">
              <a:lnSpc>
                <a:spcPct val="155400"/>
              </a:lnSpc>
              <a:spcBef>
                <a:spcPts val="100"/>
              </a:spcBef>
            </a:pPr>
            <a:r>
              <a:rPr sz="650" spc="-5" dirty="0">
                <a:latin typeface="Microsoft Sans Serif"/>
                <a:cs typeface="Microsoft Sans Serif"/>
              </a:rPr>
              <a:t>Los </a:t>
            </a:r>
            <a:r>
              <a:rPr sz="650" spc="25" dirty="0">
                <a:latin typeface="Microsoft Sans Serif"/>
                <a:cs typeface="Microsoft Sans Serif"/>
              </a:rPr>
              <a:t>modelos</a:t>
            </a:r>
            <a:r>
              <a:rPr sz="650" spc="-5" dirty="0">
                <a:latin typeface="Microsoft Sans Serif"/>
                <a:cs typeface="Microsoft Sans Serif"/>
              </a:rPr>
              <a:t> </a:t>
            </a:r>
            <a:r>
              <a:rPr sz="650" spc="20" dirty="0">
                <a:latin typeface="Microsoft Sans Serif"/>
                <a:cs typeface="Microsoft Sans Serif"/>
              </a:rPr>
              <a:t>de</a:t>
            </a:r>
            <a:r>
              <a:rPr sz="650" spc="-5" dirty="0">
                <a:latin typeface="Microsoft Sans Serif"/>
                <a:cs typeface="Microsoft Sans Serif"/>
              </a:rPr>
              <a:t> </a:t>
            </a:r>
            <a:r>
              <a:rPr sz="650" spc="10" dirty="0">
                <a:latin typeface="Microsoft Sans Serif"/>
                <a:cs typeface="Microsoft Sans Serif"/>
              </a:rPr>
              <a:t>relés</a:t>
            </a:r>
            <a:r>
              <a:rPr sz="650" dirty="0">
                <a:latin typeface="Microsoft Sans Serif"/>
                <a:cs typeface="Microsoft Sans Serif"/>
              </a:rPr>
              <a:t> </a:t>
            </a:r>
            <a:r>
              <a:rPr sz="650" spc="20" dirty="0">
                <a:latin typeface="Microsoft Sans Serif"/>
                <a:cs typeface="Microsoft Sans Serif"/>
              </a:rPr>
              <a:t>de</a:t>
            </a:r>
            <a:r>
              <a:rPr sz="650" spc="-5" dirty="0">
                <a:latin typeface="Microsoft Sans Serif"/>
                <a:cs typeface="Microsoft Sans Serif"/>
              </a:rPr>
              <a:t> </a:t>
            </a:r>
            <a:r>
              <a:rPr sz="650" spc="15" dirty="0">
                <a:latin typeface="Microsoft Sans Serif"/>
                <a:cs typeface="Microsoft Sans Serif"/>
              </a:rPr>
              <a:t>distancia</a:t>
            </a:r>
            <a:r>
              <a:rPr sz="650" spc="-5" dirty="0">
                <a:latin typeface="Microsoft Sans Serif"/>
                <a:cs typeface="Microsoft Sans Serif"/>
              </a:rPr>
              <a:t> </a:t>
            </a:r>
            <a:r>
              <a:rPr sz="650" spc="20" dirty="0">
                <a:latin typeface="Microsoft Sans Serif"/>
                <a:cs typeface="Microsoft Sans Serif"/>
              </a:rPr>
              <a:t>digitales</a:t>
            </a:r>
            <a:r>
              <a:rPr sz="650" dirty="0">
                <a:latin typeface="Microsoft Sans Serif"/>
                <a:cs typeface="Microsoft Sans Serif"/>
              </a:rPr>
              <a:t> </a:t>
            </a:r>
            <a:r>
              <a:rPr sz="650" spc="25" dirty="0">
                <a:latin typeface="Microsoft Sans Serif"/>
                <a:cs typeface="Microsoft Sans Serif"/>
              </a:rPr>
              <a:t>que</a:t>
            </a:r>
            <a:r>
              <a:rPr sz="650" spc="-5" dirty="0">
                <a:latin typeface="Microsoft Sans Serif"/>
                <a:cs typeface="Microsoft Sans Serif"/>
              </a:rPr>
              <a:t> </a:t>
            </a:r>
            <a:r>
              <a:rPr sz="650" spc="25" dirty="0">
                <a:latin typeface="Microsoft Sans Serif"/>
                <a:cs typeface="Microsoft Sans Serif"/>
              </a:rPr>
              <a:t>tienen</a:t>
            </a:r>
            <a:r>
              <a:rPr sz="650" spc="-5" dirty="0">
                <a:latin typeface="Microsoft Sans Serif"/>
                <a:cs typeface="Microsoft Sans Serif"/>
              </a:rPr>
              <a:t> </a:t>
            </a:r>
            <a:r>
              <a:rPr sz="650" spc="25" dirty="0">
                <a:latin typeface="Microsoft Sans Serif"/>
                <a:cs typeface="Microsoft Sans Serif"/>
              </a:rPr>
              <a:t>una</a:t>
            </a:r>
            <a:r>
              <a:rPr sz="650" dirty="0">
                <a:latin typeface="Microsoft Sans Serif"/>
                <a:cs typeface="Microsoft Sans Serif"/>
              </a:rPr>
              <a:t> </a:t>
            </a:r>
            <a:r>
              <a:rPr sz="650" spc="25" dirty="0">
                <a:latin typeface="Microsoft Sans Serif"/>
                <a:cs typeface="Microsoft Sans Serif"/>
              </a:rPr>
              <a:t>configuración</a:t>
            </a:r>
            <a:r>
              <a:rPr sz="650" spc="-5" dirty="0">
                <a:latin typeface="Microsoft Sans Serif"/>
                <a:cs typeface="Microsoft Sans Serif"/>
              </a:rPr>
              <a:t> </a:t>
            </a:r>
            <a:r>
              <a:rPr sz="650" spc="20" dirty="0">
                <a:latin typeface="Microsoft Sans Serif"/>
                <a:cs typeface="Microsoft Sans Serif"/>
              </a:rPr>
              <a:t>para </a:t>
            </a:r>
            <a:r>
              <a:rPr sz="650" spc="-160" dirty="0">
                <a:latin typeface="Microsoft Sans Serif"/>
                <a:cs typeface="Microsoft Sans Serif"/>
              </a:rPr>
              <a:t> </a:t>
            </a:r>
            <a:r>
              <a:rPr sz="650" spc="30" dirty="0">
                <a:latin typeface="Microsoft Sans Serif"/>
                <a:cs typeface="Microsoft Sans Serif"/>
              </a:rPr>
              <a:t>proporcionar</a:t>
            </a:r>
            <a:r>
              <a:rPr sz="650" spc="-5" dirty="0">
                <a:latin typeface="Microsoft Sans Serif"/>
                <a:cs typeface="Microsoft Sans Serif"/>
              </a:rPr>
              <a:t> </a:t>
            </a:r>
            <a:r>
              <a:rPr sz="650" spc="10" dirty="0">
                <a:latin typeface="Microsoft Sans Serif"/>
                <a:cs typeface="Microsoft Sans Serif"/>
              </a:rPr>
              <a:t>el</a:t>
            </a:r>
            <a:r>
              <a:rPr sz="650" dirty="0">
                <a:latin typeface="Microsoft Sans Serif"/>
                <a:cs typeface="Microsoft Sans Serif"/>
              </a:rPr>
              <a:t> </a:t>
            </a:r>
            <a:r>
              <a:rPr sz="650" spc="20" dirty="0">
                <a:latin typeface="Microsoft Sans Serif"/>
                <a:cs typeface="Microsoft Sans Serif"/>
              </a:rPr>
              <a:t>cambio</a:t>
            </a:r>
            <a:r>
              <a:rPr sz="650" spc="-5" dirty="0">
                <a:latin typeface="Microsoft Sans Serif"/>
                <a:cs typeface="Microsoft Sans Serif"/>
              </a:rPr>
              <a:t> </a:t>
            </a:r>
            <a:r>
              <a:rPr sz="650" spc="20" dirty="0">
                <a:latin typeface="Microsoft Sans Serif"/>
                <a:cs typeface="Microsoft Sans Serif"/>
              </a:rPr>
              <a:t>de</a:t>
            </a:r>
            <a:r>
              <a:rPr sz="650" dirty="0">
                <a:latin typeface="Microsoft Sans Serif"/>
                <a:cs typeface="Microsoft Sans Serif"/>
              </a:rPr>
              <a:t> </a:t>
            </a:r>
            <a:r>
              <a:rPr sz="650" spc="5" dirty="0">
                <a:latin typeface="Microsoft Sans Serif"/>
                <a:cs typeface="Microsoft Sans Serif"/>
              </a:rPr>
              <a:t>fase</a:t>
            </a:r>
            <a:r>
              <a:rPr sz="650" dirty="0">
                <a:latin typeface="Microsoft Sans Serif"/>
                <a:cs typeface="Microsoft Sans Serif"/>
              </a:rPr>
              <a:t> </a:t>
            </a:r>
            <a:r>
              <a:rPr sz="650" spc="35" dirty="0">
                <a:latin typeface="Microsoft Sans Serif"/>
                <a:cs typeface="Microsoft Sans Serif"/>
              </a:rPr>
              <a:t>dentro</a:t>
            </a:r>
            <a:r>
              <a:rPr sz="650" spc="-5" dirty="0">
                <a:latin typeface="Microsoft Sans Serif"/>
                <a:cs typeface="Microsoft Sans Serif"/>
              </a:rPr>
              <a:t> </a:t>
            </a:r>
            <a:r>
              <a:rPr sz="650" spc="20" dirty="0">
                <a:latin typeface="Microsoft Sans Serif"/>
                <a:cs typeface="Microsoft Sans Serif"/>
              </a:rPr>
              <a:t>del</a:t>
            </a:r>
            <a:r>
              <a:rPr sz="650" dirty="0">
                <a:latin typeface="Microsoft Sans Serif"/>
                <a:cs typeface="Microsoft Sans Serif"/>
              </a:rPr>
              <a:t> </a:t>
            </a:r>
            <a:r>
              <a:rPr sz="650" spc="20" dirty="0">
                <a:latin typeface="Microsoft Sans Serif"/>
                <a:cs typeface="Microsoft Sans Serif"/>
              </a:rPr>
              <a:t>relé</a:t>
            </a:r>
            <a:r>
              <a:rPr sz="650" spc="-5" dirty="0">
                <a:latin typeface="Microsoft Sans Serif"/>
                <a:cs typeface="Microsoft Sans Serif"/>
              </a:rPr>
              <a:t> </a:t>
            </a:r>
            <a:r>
              <a:rPr sz="650" spc="35" dirty="0">
                <a:latin typeface="Microsoft Sans Serif"/>
                <a:cs typeface="Microsoft Sans Serif"/>
              </a:rPr>
              <a:t>no</a:t>
            </a:r>
            <a:r>
              <a:rPr sz="650" dirty="0">
                <a:latin typeface="Microsoft Sans Serif"/>
                <a:cs typeface="Microsoft Sans Serif"/>
              </a:rPr>
              <a:t> </a:t>
            </a:r>
            <a:r>
              <a:rPr sz="650" spc="25" dirty="0">
                <a:latin typeface="Microsoft Sans Serif"/>
                <a:cs typeface="Microsoft Sans Serif"/>
              </a:rPr>
              <a:t>requieren</a:t>
            </a:r>
            <a:r>
              <a:rPr sz="650" dirty="0">
                <a:latin typeface="Microsoft Sans Serif"/>
                <a:cs typeface="Microsoft Sans Serif"/>
              </a:rPr>
              <a:t> </a:t>
            </a:r>
            <a:r>
              <a:rPr sz="650" spc="40" dirty="0">
                <a:latin typeface="Microsoft Sans Serif"/>
                <a:cs typeface="Microsoft Sans Serif"/>
              </a:rPr>
              <a:t>un</a:t>
            </a:r>
            <a:r>
              <a:rPr sz="650" spc="-5" dirty="0">
                <a:latin typeface="Microsoft Sans Serif"/>
                <a:cs typeface="Microsoft Sans Serif"/>
              </a:rPr>
              <a:t> </a:t>
            </a:r>
            <a:r>
              <a:rPr sz="650" spc="-40" dirty="0">
                <a:latin typeface="Microsoft Sans Serif"/>
                <a:cs typeface="Microsoft Sans Serif"/>
              </a:rPr>
              <a:t>VT</a:t>
            </a:r>
            <a:r>
              <a:rPr sz="650" dirty="0">
                <a:latin typeface="Microsoft Sans Serif"/>
                <a:cs typeface="Microsoft Sans Serif"/>
              </a:rPr>
              <a:t> </a:t>
            </a:r>
            <a:r>
              <a:rPr sz="650" spc="15" dirty="0">
                <a:latin typeface="Microsoft Sans Serif"/>
                <a:cs typeface="Microsoft Sans Serif"/>
              </a:rPr>
              <a:t>auxiliar.</a:t>
            </a:r>
            <a:endParaRPr sz="650">
              <a:latin typeface="Microsoft Sans Serif"/>
              <a:cs typeface="Microsoft Sans Serif"/>
            </a:endParaRPr>
          </a:p>
          <a:p>
            <a:pPr marL="12700" marR="19050" indent="153670">
              <a:lnSpc>
                <a:spcPct val="133600"/>
              </a:lnSpc>
              <a:spcBef>
                <a:spcPts val="5"/>
              </a:spcBef>
            </a:pPr>
            <a:r>
              <a:rPr sz="750" spc="15" dirty="0">
                <a:latin typeface="Microsoft Sans Serif"/>
                <a:cs typeface="Microsoft Sans Serif"/>
              </a:rPr>
              <a:t>Cuando </a:t>
            </a:r>
            <a:r>
              <a:rPr sz="750" spc="10" dirty="0">
                <a:latin typeface="Microsoft Sans Serif"/>
                <a:cs typeface="Microsoft Sans Serif"/>
              </a:rPr>
              <a:t>el </a:t>
            </a:r>
            <a:r>
              <a:rPr sz="750" spc="20" dirty="0">
                <a:latin typeface="Microsoft Sans Serif"/>
                <a:cs typeface="Microsoft Sans Serif"/>
              </a:rPr>
              <a:t>relé </a:t>
            </a:r>
            <a:r>
              <a:rPr sz="750" spc="25" dirty="0">
                <a:latin typeface="Microsoft Sans Serif"/>
                <a:cs typeface="Microsoft Sans Serif"/>
              </a:rPr>
              <a:t>de </a:t>
            </a:r>
            <a:r>
              <a:rPr sz="750" spc="15" dirty="0">
                <a:latin typeface="Microsoft Sans Serif"/>
                <a:cs typeface="Microsoft Sans Serif"/>
              </a:rPr>
              <a:t>distancia </a:t>
            </a:r>
            <a:r>
              <a:rPr sz="750" spc="10" dirty="0">
                <a:latin typeface="Microsoft Sans Serif"/>
                <a:cs typeface="Microsoft Sans Serif"/>
              </a:rPr>
              <a:t>está </a:t>
            </a:r>
            <a:r>
              <a:rPr sz="750" spc="20" dirty="0">
                <a:latin typeface="Microsoft Sans Serif"/>
                <a:cs typeface="Microsoft Sans Serif"/>
              </a:rPr>
              <a:t>conectado </a:t>
            </a:r>
            <a:r>
              <a:rPr sz="750" spc="30" dirty="0">
                <a:latin typeface="Microsoft Sans Serif"/>
                <a:cs typeface="Microsoft Sans Serif"/>
              </a:rPr>
              <a:t>como </a:t>
            </a:r>
            <a:r>
              <a:rPr sz="750" spc="-5" dirty="0">
                <a:latin typeface="Microsoft Sans Serif"/>
                <a:cs typeface="Microsoft Sans Serif"/>
              </a:rPr>
              <a:t>se </a:t>
            </a:r>
            <a:r>
              <a:rPr sz="750" spc="30" dirty="0">
                <a:latin typeface="Microsoft Sans Serif"/>
                <a:cs typeface="Microsoft Sans Serif"/>
              </a:rPr>
              <a:t>muestra </a:t>
            </a:r>
            <a:r>
              <a:rPr sz="750" spc="25" dirty="0">
                <a:latin typeface="Microsoft Sans Serif"/>
                <a:cs typeface="Microsoft Sans Serif"/>
              </a:rPr>
              <a:t>en </a:t>
            </a:r>
            <a:r>
              <a:rPr sz="750" spc="10" dirty="0">
                <a:latin typeface="Microsoft Sans Serif"/>
                <a:cs typeface="Microsoft Sans Serif"/>
              </a:rPr>
              <a:t>la </a:t>
            </a:r>
            <a:r>
              <a:rPr sz="750" spc="15" dirty="0">
                <a:latin typeface="Microsoft Sans Serif"/>
                <a:cs typeface="Microsoft Sans Serif"/>
              </a:rPr>
              <a:t> </a:t>
            </a:r>
            <a:r>
              <a:rPr sz="750" spc="-5" dirty="0">
                <a:latin typeface="Microsoft Sans Serif"/>
                <a:cs typeface="Microsoft Sans Serif"/>
              </a:rPr>
              <a:t>Fig. </a:t>
            </a:r>
            <a:r>
              <a:rPr sz="750" spc="10" dirty="0">
                <a:latin typeface="Microsoft Sans Serif"/>
                <a:cs typeface="Microsoft Sans Serif"/>
              </a:rPr>
              <a:t>1 </a:t>
            </a:r>
            <a:r>
              <a:rPr sz="750" spc="35" dirty="0">
                <a:latin typeface="Microsoft Sans Serif"/>
                <a:cs typeface="Microsoft Sans Serif"/>
              </a:rPr>
              <a:t>o </a:t>
            </a:r>
            <a:r>
              <a:rPr sz="750" spc="10" dirty="0">
                <a:latin typeface="Microsoft Sans Serif"/>
                <a:cs typeface="Microsoft Sans Serif"/>
              </a:rPr>
              <a:t>la </a:t>
            </a:r>
            <a:r>
              <a:rPr sz="750" spc="-5" dirty="0">
                <a:latin typeface="Microsoft Sans Serif"/>
                <a:cs typeface="Microsoft Sans Serif"/>
              </a:rPr>
              <a:t>Fig. </a:t>
            </a:r>
            <a:r>
              <a:rPr sz="750" dirty="0">
                <a:latin typeface="Microsoft Sans Serif"/>
                <a:cs typeface="Microsoft Sans Serif"/>
              </a:rPr>
              <a:t>2, </a:t>
            </a:r>
            <a:r>
              <a:rPr sz="750" spc="10" dirty="0">
                <a:latin typeface="Microsoft Sans Serif"/>
                <a:cs typeface="Microsoft Sans Serif"/>
              </a:rPr>
              <a:t>el </a:t>
            </a:r>
            <a:r>
              <a:rPr sz="750" spc="20" dirty="0">
                <a:latin typeface="Microsoft Sans Serif"/>
                <a:cs typeface="Microsoft Sans Serif"/>
              </a:rPr>
              <a:t>relé </a:t>
            </a:r>
            <a:r>
              <a:rPr sz="750" spc="40" dirty="0">
                <a:latin typeface="Microsoft Sans Serif"/>
                <a:cs typeface="Microsoft Sans Serif"/>
              </a:rPr>
              <a:t>no </a:t>
            </a:r>
            <a:r>
              <a:rPr sz="750" spc="20" dirty="0">
                <a:latin typeface="Microsoft Sans Serif"/>
                <a:cs typeface="Microsoft Sans Serif"/>
              </a:rPr>
              <a:t>solo </a:t>
            </a:r>
            <a:r>
              <a:rPr sz="750" spc="30" dirty="0">
                <a:latin typeface="Microsoft Sans Serif"/>
                <a:cs typeface="Microsoft Sans Serif"/>
              </a:rPr>
              <a:t>proporciona </a:t>
            </a:r>
            <a:r>
              <a:rPr sz="750" spc="25" dirty="0">
                <a:latin typeface="Microsoft Sans Serif"/>
                <a:cs typeface="Microsoft Sans Serif"/>
              </a:rPr>
              <a:t>protección de respaldo </a:t>
            </a:r>
            <a:r>
              <a:rPr sz="750" spc="30" dirty="0">
                <a:latin typeface="Microsoft Sans Serif"/>
                <a:cs typeface="Microsoft Sans Serif"/>
              </a:rPr>
              <a:t> </a:t>
            </a:r>
            <a:r>
              <a:rPr sz="750" spc="25" dirty="0">
                <a:latin typeface="Microsoft Sans Serif"/>
                <a:cs typeface="Microsoft Sans Serif"/>
              </a:rPr>
              <a:t>para </a:t>
            </a:r>
            <a:r>
              <a:rPr sz="750" spc="10" dirty="0">
                <a:latin typeface="Microsoft Sans Serif"/>
                <a:cs typeface="Microsoft Sans Serif"/>
              </a:rPr>
              <a:t>fallas </a:t>
            </a:r>
            <a:r>
              <a:rPr sz="750" spc="20" dirty="0">
                <a:latin typeface="Microsoft Sans Serif"/>
                <a:cs typeface="Microsoft Sans Serif"/>
              </a:rPr>
              <a:t>del </a:t>
            </a:r>
            <a:r>
              <a:rPr sz="750" spc="15" dirty="0">
                <a:latin typeface="Microsoft Sans Serif"/>
                <a:cs typeface="Microsoft Sans Serif"/>
              </a:rPr>
              <a:t>sistema </a:t>
            </a:r>
            <a:r>
              <a:rPr sz="750" spc="20" dirty="0">
                <a:latin typeface="Microsoft Sans Serif"/>
                <a:cs typeface="Microsoft Sans Serif"/>
              </a:rPr>
              <a:t>sino </a:t>
            </a:r>
            <a:r>
              <a:rPr sz="750" spc="30" dirty="0">
                <a:latin typeface="Microsoft Sans Serif"/>
                <a:cs typeface="Microsoft Sans Serif"/>
              </a:rPr>
              <a:t>que </a:t>
            </a:r>
            <a:r>
              <a:rPr sz="750" spc="35" dirty="0">
                <a:latin typeface="Microsoft Sans Serif"/>
                <a:cs typeface="Microsoft Sans Serif"/>
              </a:rPr>
              <a:t>también brinda </a:t>
            </a:r>
            <a:r>
              <a:rPr sz="750" spc="20" dirty="0">
                <a:latin typeface="Microsoft Sans Serif"/>
                <a:cs typeface="Microsoft Sans Serif"/>
              </a:rPr>
              <a:t>cierta </a:t>
            </a:r>
            <a:r>
              <a:rPr sz="750" spc="25" dirty="0">
                <a:latin typeface="Microsoft Sans Serif"/>
                <a:cs typeface="Microsoft Sans Serif"/>
              </a:rPr>
              <a:t>protección de </a:t>
            </a:r>
            <a:r>
              <a:rPr sz="750" spc="30" dirty="0">
                <a:latin typeface="Microsoft Sans Serif"/>
                <a:cs typeface="Microsoft Sans Serif"/>
              </a:rPr>
              <a:t> </a:t>
            </a:r>
            <a:r>
              <a:rPr sz="750" spc="25" dirty="0">
                <a:latin typeface="Microsoft Sans Serif"/>
                <a:cs typeface="Microsoft Sans Serif"/>
              </a:rPr>
              <a:t>respaldo para </a:t>
            </a:r>
            <a:r>
              <a:rPr sz="750" spc="10" dirty="0">
                <a:latin typeface="Microsoft Sans Serif"/>
                <a:cs typeface="Microsoft Sans Serif"/>
              </a:rPr>
              <a:t>fallas </a:t>
            </a:r>
            <a:r>
              <a:rPr sz="750" spc="25" dirty="0">
                <a:latin typeface="Microsoft Sans Serif"/>
                <a:cs typeface="Microsoft Sans Serif"/>
              </a:rPr>
              <a:t>de </a:t>
            </a:r>
            <a:r>
              <a:rPr sz="750" spc="10" dirty="0">
                <a:latin typeface="Microsoft Sans Serif"/>
                <a:cs typeface="Microsoft Sans Serif"/>
              </a:rPr>
              <a:t>fase </a:t>
            </a:r>
            <a:r>
              <a:rPr sz="750" spc="25" dirty="0">
                <a:latin typeface="Microsoft Sans Serif"/>
                <a:cs typeface="Microsoft Sans Serif"/>
              </a:rPr>
              <a:t>en </a:t>
            </a:r>
            <a:r>
              <a:rPr sz="750" spc="10" dirty="0">
                <a:latin typeface="Microsoft Sans Serif"/>
                <a:cs typeface="Microsoft Sans Serif"/>
              </a:rPr>
              <a:t>el </a:t>
            </a:r>
            <a:r>
              <a:rPr sz="750" spc="30" dirty="0">
                <a:latin typeface="Microsoft Sans Serif"/>
                <a:cs typeface="Microsoft Sans Serif"/>
              </a:rPr>
              <a:t>generador </a:t>
            </a:r>
            <a:r>
              <a:rPr sz="750" spc="5" dirty="0">
                <a:latin typeface="Microsoft Sans Serif"/>
                <a:cs typeface="Microsoft Sans Serif"/>
              </a:rPr>
              <a:t>y </a:t>
            </a:r>
            <a:r>
              <a:rPr sz="750" spc="10" dirty="0">
                <a:latin typeface="Microsoft Sans Serif"/>
                <a:cs typeface="Microsoft Sans Serif"/>
              </a:rPr>
              <a:t>la </a:t>
            </a:r>
            <a:r>
              <a:rPr sz="750" spc="15" dirty="0">
                <a:latin typeface="Microsoft Sans Serif"/>
                <a:cs typeface="Microsoft Sans Serif"/>
              </a:rPr>
              <a:t>zona </a:t>
            </a:r>
            <a:r>
              <a:rPr sz="750" spc="20" dirty="0">
                <a:latin typeface="Microsoft Sans Serif"/>
                <a:cs typeface="Microsoft Sans Serif"/>
              </a:rPr>
              <a:t>del </a:t>
            </a:r>
            <a:r>
              <a:rPr sz="750" spc="30" dirty="0">
                <a:latin typeface="Microsoft Sans Serif"/>
                <a:cs typeface="Microsoft Sans Serif"/>
              </a:rPr>
              <a:t>generador </a:t>
            </a:r>
            <a:r>
              <a:rPr sz="750" spc="35" dirty="0">
                <a:latin typeface="Microsoft Sans Serif"/>
                <a:cs typeface="Microsoft Sans Serif"/>
              </a:rPr>
              <a:t> </a:t>
            </a:r>
            <a:r>
              <a:rPr sz="750" spc="20" dirty="0">
                <a:latin typeface="Microsoft Sans Serif"/>
                <a:cs typeface="Microsoft Sans Serif"/>
              </a:rPr>
              <a:t>antes </a:t>
            </a:r>
            <a:r>
              <a:rPr sz="750" spc="5" dirty="0">
                <a:latin typeface="Microsoft Sans Serif"/>
                <a:cs typeface="Microsoft Sans Serif"/>
              </a:rPr>
              <a:t>y </a:t>
            </a:r>
            <a:r>
              <a:rPr sz="750" spc="15" dirty="0">
                <a:latin typeface="Microsoft Sans Serif"/>
                <a:cs typeface="Microsoft Sans Serif"/>
              </a:rPr>
              <a:t>después </a:t>
            </a:r>
            <a:r>
              <a:rPr sz="750" spc="25" dirty="0">
                <a:latin typeface="Microsoft Sans Serif"/>
                <a:cs typeface="Microsoft Sans Serif"/>
              </a:rPr>
              <a:t>de </a:t>
            </a:r>
            <a:r>
              <a:rPr sz="750" spc="30" dirty="0">
                <a:latin typeface="Microsoft Sans Serif"/>
                <a:cs typeface="Microsoft Sans Serif"/>
              </a:rPr>
              <a:t>que </a:t>
            </a:r>
            <a:r>
              <a:rPr sz="750" spc="10" dirty="0">
                <a:latin typeface="Microsoft Sans Serif"/>
                <a:cs typeface="Microsoft Sans Serif"/>
              </a:rPr>
              <a:t>el </a:t>
            </a:r>
            <a:r>
              <a:rPr sz="750" spc="30" dirty="0">
                <a:latin typeface="Microsoft Sans Serif"/>
                <a:cs typeface="Microsoft Sans Serif"/>
              </a:rPr>
              <a:t>generador </a:t>
            </a:r>
            <a:r>
              <a:rPr sz="750" spc="-5" dirty="0">
                <a:latin typeface="Microsoft Sans Serif"/>
                <a:cs typeface="Microsoft Sans Serif"/>
              </a:rPr>
              <a:t>se </a:t>
            </a:r>
            <a:r>
              <a:rPr sz="750" spc="15" dirty="0">
                <a:latin typeface="Microsoft Sans Serif"/>
                <a:cs typeface="Microsoft Sans Serif"/>
              </a:rPr>
              <a:t>sincronice </a:t>
            </a:r>
            <a:r>
              <a:rPr sz="750" spc="20" dirty="0">
                <a:latin typeface="Microsoft Sans Serif"/>
                <a:cs typeface="Microsoft Sans Serif"/>
              </a:rPr>
              <a:t>con </a:t>
            </a:r>
            <a:r>
              <a:rPr sz="750" spc="10" dirty="0">
                <a:latin typeface="Microsoft Sans Serif"/>
                <a:cs typeface="Microsoft Sans Serif"/>
              </a:rPr>
              <a:t>el </a:t>
            </a:r>
            <a:r>
              <a:rPr sz="750" spc="15" dirty="0">
                <a:latin typeface="Microsoft Sans Serif"/>
                <a:cs typeface="Microsoft Sans Serif"/>
              </a:rPr>
              <a:t>sistema. </a:t>
            </a:r>
            <a:r>
              <a:rPr sz="750" spc="-20" dirty="0">
                <a:latin typeface="Microsoft Sans Serif"/>
                <a:cs typeface="Microsoft Sans Serif"/>
              </a:rPr>
              <a:t>En </a:t>
            </a:r>
            <a:r>
              <a:rPr sz="750" spc="-15" dirty="0">
                <a:latin typeface="Microsoft Sans Serif"/>
                <a:cs typeface="Microsoft Sans Serif"/>
              </a:rPr>
              <a:t> </a:t>
            </a:r>
            <a:r>
              <a:rPr sz="750" spc="25" dirty="0">
                <a:latin typeface="Microsoft Sans Serif"/>
                <a:cs typeface="Microsoft Sans Serif"/>
              </a:rPr>
              <a:t>algunos</a:t>
            </a:r>
            <a:r>
              <a:rPr sz="750" spc="-5" dirty="0">
                <a:latin typeface="Microsoft Sans Serif"/>
                <a:cs typeface="Microsoft Sans Serif"/>
              </a:rPr>
              <a:t> casos,</a:t>
            </a:r>
            <a:r>
              <a:rPr sz="750" dirty="0">
                <a:latin typeface="Microsoft Sans Serif"/>
                <a:cs typeface="Microsoft Sans Serif"/>
              </a:rPr>
              <a:t> </a:t>
            </a:r>
            <a:r>
              <a:rPr sz="750" spc="10" dirty="0">
                <a:latin typeface="Microsoft Sans Serif"/>
                <a:cs typeface="Microsoft Sans Serif"/>
              </a:rPr>
              <a:t>el</a:t>
            </a:r>
            <a:r>
              <a:rPr sz="750" dirty="0">
                <a:latin typeface="Microsoft Sans Serif"/>
                <a:cs typeface="Microsoft Sans Serif"/>
              </a:rPr>
              <a:t> </a:t>
            </a:r>
            <a:r>
              <a:rPr sz="750" spc="20" dirty="0">
                <a:latin typeface="Microsoft Sans Serif"/>
                <a:cs typeface="Microsoft Sans Serif"/>
              </a:rPr>
              <a:t>relé</a:t>
            </a:r>
            <a:r>
              <a:rPr sz="750" dirty="0">
                <a:latin typeface="Microsoft Sans Serif"/>
                <a:cs typeface="Microsoft Sans Serif"/>
              </a:rPr>
              <a:t> </a:t>
            </a:r>
            <a:r>
              <a:rPr sz="750" spc="25" dirty="0">
                <a:latin typeface="Microsoft Sans Serif"/>
                <a:cs typeface="Microsoft Sans Serif"/>
              </a:rPr>
              <a:t>de</a:t>
            </a:r>
            <a:r>
              <a:rPr sz="750" dirty="0">
                <a:latin typeface="Microsoft Sans Serif"/>
                <a:cs typeface="Microsoft Sans Serif"/>
              </a:rPr>
              <a:t> </a:t>
            </a:r>
            <a:r>
              <a:rPr sz="750" spc="15" dirty="0">
                <a:latin typeface="Microsoft Sans Serif"/>
                <a:cs typeface="Microsoft Sans Serif"/>
              </a:rPr>
              <a:t>distancia</a:t>
            </a:r>
            <a:r>
              <a:rPr sz="750" dirty="0">
                <a:latin typeface="Microsoft Sans Serif"/>
                <a:cs typeface="Microsoft Sans Serif"/>
              </a:rPr>
              <a:t> </a:t>
            </a:r>
            <a:r>
              <a:rPr sz="750" spc="-5" dirty="0">
                <a:latin typeface="Microsoft Sans Serif"/>
                <a:cs typeface="Microsoft Sans Serif"/>
              </a:rPr>
              <a:t>se</a:t>
            </a:r>
            <a:r>
              <a:rPr sz="750" dirty="0">
                <a:latin typeface="Microsoft Sans Serif"/>
                <a:cs typeface="Microsoft Sans Serif"/>
              </a:rPr>
              <a:t> </a:t>
            </a:r>
            <a:r>
              <a:rPr sz="750" spc="15" dirty="0">
                <a:latin typeface="Microsoft Sans Serif"/>
                <a:cs typeface="Microsoft Sans Serif"/>
              </a:rPr>
              <a:t>conecta</a:t>
            </a:r>
            <a:r>
              <a:rPr sz="750" spc="-5" dirty="0">
                <a:latin typeface="Microsoft Sans Serif"/>
                <a:cs typeface="Microsoft Sans Serif"/>
              </a:rPr>
              <a:t> </a:t>
            </a:r>
            <a:r>
              <a:rPr sz="750" spc="40" dirty="0">
                <a:latin typeface="Microsoft Sans Serif"/>
                <a:cs typeface="Microsoft Sans Serif"/>
              </a:rPr>
              <a:t>mirando</a:t>
            </a:r>
            <a:r>
              <a:rPr sz="750" dirty="0">
                <a:latin typeface="Microsoft Sans Serif"/>
                <a:cs typeface="Microsoft Sans Serif"/>
              </a:rPr>
              <a:t> </a:t>
            </a:r>
            <a:r>
              <a:rPr sz="750" spc="10" dirty="0">
                <a:latin typeface="Microsoft Sans Serif"/>
                <a:cs typeface="Microsoft Sans Serif"/>
              </a:rPr>
              <a:t>hacia</a:t>
            </a:r>
            <a:r>
              <a:rPr sz="750" dirty="0">
                <a:latin typeface="Microsoft Sans Serif"/>
                <a:cs typeface="Microsoft Sans Serif"/>
              </a:rPr>
              <a:t> </a:t>
            </a:r>
            <a:r>
              <a:rPr sz="750" spc="10" dirty="0">
                <a:latin typeface="Microsoft Sans Serif"/>
                <a:cs typeface="Microsoft Sans Serif"/>
              </a:rPr>
              <a:t>el</a:t>
            </a:r>
            <a:r>
              <a:rPr sz="750" dirty="0">
                <a:latin typeface="Microsoft Sans Serif"/>
                <a:cs typeface="Microsoft Sans Serif"/>
              </a:rPr>
              <a:t> </a:t>
            </a:r>
            <a:r>
              <a:rPr sz="750" spc="15" dirty="0">
                <a:latin typeface="Microsoft Sans Serif"/>
                <a:cs typeface="Microsoft Sans Serif"/>
              </a:rPr>
              <a:t>sistema, </a:t>
            </a:r>
            <a:r>
              <a:rPr sz="750" spc="-185" dirty="0">
                <a:latin typeface="Microsoft Sans Serif"/>
                <a:cs typeface="Microsoft Sans Serif"/>
              </a:rPr>
              <a:t> </a:t>
            </a:r>
            <a:r>
              <a:rPr sz="750" spc="25" dirty="0">
                <a:latin typeface="Microsoft Sans Serif"/>
                <a:cs typeface="Microsoft Sans Serif"/>
              </a:rPr>
              <a:t>recibiendo </a:t>
            </a:r>
            <a:r>
              <a:rPr sz="750" spc="40" dirty="0">
                <a:latin typeface="Microsoft Sans Serif"/>
                <a:cs typeface="Microsoft Sans Serif"/>
              </a:rPr>
              <a:t>tanto </a:t>
            </a:r>
            <a:r>
              <a:rPr sz="750" spc="30" dirty="0">
                <a:latin typeface="Microsoft Sans Serif"/>
                <a:cs typeface="Microsoft Sans Serif"/>
              </a:rPr>
              <a:t>corriente como </a:t>
            </a:r>
            <a:r>
              <a:rPr sz="750" spc="20" dirty="0">
                <a:latin typeface="Microsoft Sans Serif"/>
                <a:cs typeface="Microsoft Sans Serif"/>
              </a:rPr>
              <a:t>voltaje </a:t>
            </a:r>
            <a:r>
              <a:rPr sz="750" spc="25" dirty="0">
                <a:latin typeface="Microsoft Sans Serif"/>
                <a:cs typeface="Microsoft Sans Serif"/>
              </a:rPr>
              <a:t>de </a:t>
            </a:r>
            <a:r>
              <a:rPr sz="750" spc="10" dirty="0">
                <a:latin typeface="Microsoft Sans Serif"/>
                <a:cs typeface="Microsoft Sans Serif"/>
              </a:rPr>
              <a:t>los </a:t>
            </a:r>
            <a:r>
              <a:rPr sz="750" dirty="0">
                <a:latin typeface="Microsoft Sans Serif"/>
                <a:cs typeface="Microsoft Sans Serif"/>
              </a:rPr>
              <a:t>TI </a:t>
            </a:r>
            <a:r>
              <a:rPr sz="750" spc="5" dirty="0">
                <a:latin typeface="Microsoft Sans Serif"/>
                <a:cs typeface="Microsoft Sans Serif"/>
              </a:rPr>
              <a:t>y </a:t>
            </a:r>
            <a:r>
              <a:rPr sz="750" spc="-45" dirty="0">
                <a:latin typeface="Microsoft Sans Serif"/>
                <a:cs typeface="Microsoft Sans Serif"/>
              </a:rPr>
              <a:t>TT </a:t>
            </a:r>
            <a:r>
              <a:rPr sz="750" spc="15" dirty="0">
                <a:latin typeface="Microsoft Sans Serif"/>
                <a:cs typeface="Microsoft Sans Serif"/>
              </a:rPr>
              <a:t>conectados </a:t>
            </a:r>
            <a:r>
              <a:rPr sz="750" dirty="0">
                <a:latin typeface="Microsoft Sans Serif"/>
                <a:cs typeface="Microsoft Sans Serif"/>
              </a:rPr>
              <a:t>a </a:t>
            </a:r>
            <a:r>
              <a:rPr sz="750" spc="10" dirty="0">
                <a:latin typeface="Microsoft Sans Serif"/>
                <a:cs typeface="Microsoft Sans Serif"/>
              </a:rPr>
              <a:t>los </a:t>
            </a:r>
            <a:r>
              <a:rPr sz="750" spc="15" dirty="0">
                <a:latin typeface="Microsoft Sans Serif"/>
                <a:cs typeface="Microsoft Sans Serif"/>
              </a:rPr>
              <a:t> </a:t>
            </a:r>
            <a:r>
              <a:rPr sz="750" spc="25" dirty="0">
                <a:latin typeface="Microsoft Sans Serif"/>
                <a:cs typeface="Microsoft Sans Serif"/>
              </a:rPr>
              <a:t>terminales </a:t>
            </a:r>
            <a:r>
              <a:rPr sz="750" spc="20" dirty="0">
                <a:latin typeface="Microsoft Sans Serif"/>
                <a:cs typeface="Microsoft Sans Serif"/>
              </a:rPr>
              <a:t>del </a:t>
            </a:r>
            <a:r>
              <a:rPr sz="750" spc="25" dirty="0">
                <a:latin typeface="Microsoft Sans Serif"/>
                <a:cs typeface="Microsoft Sans Serif"/>
              </a:rPr>
              <a:t>generador. </a:t>
            </a:r>
            <a:r>
              <a:rPr sz="750" spc="15" dirty="0">
                <a:latin typeface="Microsoft Sans Serif"/>
                <a:cs typeface="Microsoft Sans Serif"/>
              </a:rPr>
              <a:t>Además </a:t>
            </a:r>
            <a:r>
              <a:rPr sz="750" spc="25" dirty="0">
                <a:latin typeface="Microsoft Sans Serif"/>
                <a:cs typeface="Microsoft Sans Serif"/>
              </a:rPr>
              <a:t>de </a:t>
            </a:r>
            <a:r>
              <a:rPr sz="750" spc="15" dirty="0">
                <a:latin typeface="Microsoft Sans Serif"/>
                <a:cs typeface="Microsoft Sans Serif"/>
              </a:rPr>
              <a:t>su </a:t>
            </a:r>
            <a:r>
              <a:rPr sz="750" spc="30" dirty="0">
                <a:latin typeface="Microsoft Sans Serif"/>
                <a:cs typeface="Microsoft Sans Serif"/>
              </a:rPr>
              <a:t>función </a:t>
            </a:r>
            <a:r>
              <a:rPr sz="750" spc="25" dirty="0">
                <a:latin typeface="Microsoft Sans Serif"/>
                <a:cs typeface="Microsoft Sans Serif"/>
              </a:rPr>
              <a:t>de protección de </a:t>
            </a:r>
            <a:r>
              <a:rPr sz="750" spc="30" dirty="0">
                <a:latin typeface="Microsoft Sans Serif"/>
                <a:cs typeface="Microsoft Sans Serif"/>
              </a:rPr>
              <a:t> </a:t>
            </a:r>
            <a:r>
              <a:rPr sz="750" spc="25" dirty="0">
                <a:latin typeface="Microsoft Sans Serif"/>
                <a:cs typeface="Microsoft Sans Serif"/>
              </a:rPr>
              <a:t>respaldo</a:t>
            </a:r>
            <a:r>
              <a:rPr sz="750" spc="-5" dirty="0">
                <a:latin typeface="Microsoft Sans Serif"/>
                <a:cs typeface="Microsoft Sans Serif"/>
              </a:rPr>
              <a:t> </a:t>
            </a:r>
            <a:r>
              <a:rPr sz="750" spc="40" dirty="0">
                <a:latin typeface="Microsoft Sans Serif"/>
                <a:cs typeface="Microsoft Sans Serif"/>
              </a:rPr>
              <a:t>normal</a:t>
            </a:r>
            <a:r>
              <a:rPr sz="750" spc="-5" dirty="0">
                <a:latin typeface="Microsoft Sans Serif"/>
                <a:cs typeface="Microsoft Sans Serif"/>
              </a:rPr>
              <a:t> </a:t>
            </a:r>
            <a:r>
              <a:rPr sz="750" spc="20" dirty="0">
                <a:latin typeface="Microsoft Sans Serif"/>
                <a:cs typeface="Microsoft Sans Serif"/>
              </a:rPr>
              <a:t>del</a:t>
            </a:r>
            <a:r>
              <a:rPr sz="750" dirty="0">
                <a:latin typeface="Microsoft Sans Serif"/>
                <a:cs typeface="Microsoft Sans Serif"/>
              </a:rPr>
              <a:t> </a:t>
            </a:r>
            <a:r>
              <a:rPr sz="750" spc="15" dirty="0">
                <a:latin typeface="Microsoft Sans Serif"/>
                <a:cs typeface="Microsoft Sans Serif"/>
              </a:rPr>
              <a:t>sistema,</a:t>
            </a:r>
            <a:r>
              <a:rPr sz="750" spc="-5" dirty="0">
                <a:latin typeface="Microsoft Sans Serif"/>
                <a:cs typeface="Microsoft Sans Serif"/>
              </a:rPr>
              <a:t> </a:t>
            </a:r>
            <a:r>
              <a:rPr sz="750" spc="10" dirty="0">
                <a:latin typeface="Microsoft Sans Serif"/>
                <a:cs typeface="Microsoft Sans Serif"/>
              </a:rPr>
              <a:t>la</a:t>
            </a:r>
            <a:r>
              <a:rPr sz="750" spc="-5" dirty="0">
                <a:latin typeface="Microsoft Sans Serif"/>
                <a:cs typeface="Microsoft Sans Serif"/>
              </a:rPr>
              <a:t> </a:t>
            </a:r>
            <a:r>
              <a:rPr sz="750" spc="15" dirty="0">
                <a:latin typeface="Microsoft Sans Serif"/>
                <a:cs typeface="Microsoft Sans Serif"/>
              </a:rPr>
              <a:t>característica</a:t>
            </a:r>
            <a:r>
              <a:rPr sz="750" dirty="0">
                <a:latin typeface="Microsoft Sans Serif"/>
                <a:cs typeface="Microsoft Sans Serif"/>
              </a:rPr>
              <a:t> </a:t>
            </a:r>
            <a:r>
              <a:rPr sz="750" spc="50" dirty="0">
                <a:latin typeface="Microsoft Sans Serif"/>
                <a:cs typeface="Microsoft Sans Serif"/>
              </a:rPr>
              <a:t>mho</a:t>
            </a:r>
            <a:r>
              <a:rPr sz="750" spc="-5" dirty="0">
                <a:latin typeface="Microsoft Sans Serif"/>
                <a:cs typeface="Microsoft Sans Serif"/>
              </a:rPr>
              <a:t> </a:t>
            </a:r>
            <a:r>
              <a:rPr sz="750" spc="25" dirty="0">
                <a:latin typeface="Microsoft Sans Serif"/>
                <a:cs typeface="Microsoft Sans Serif"/>
              </a:rPr>
              <a:t>de</a:t>
            </a:r>
            <a:r>
              <a:rPr sz="750" spc="-5" dirty="0">
                <a:latin typeface="Microsoft Sans Serif"/>
                <a:cs typeface="Microsoft Sans Serif"/>
              </a:rPr>
              <a:t> </a:t>
            </a:r>
            <a:r>
              <a:rPr sz="750" spc="20" dirty="0">
                <a:latin typeface="Microsoft Sans Serif"/>
                <a:cs typeface="Microsoft Sans Serif"/>
              </a:rPr>
              <a:t>compensación</a:t>
            </a:r>
            <a:r>
              <a:rPr sz="750" dirty="0">
                <a:latin typeface="Microsoft Sans Serif"/>
                <a:cs typeface="Microsoft Sans Serif"/>
              </a:rPr>
              <a:t> </a:t>
            </a:r>
            <a:r>
              <a:rPr sz="750" spc="-5" dirty="0">
                <a:latin typeface="Microsoft Sans Serif"/>
                <a:cs typeface="Microsoft Sans Serif"/>
              </a:rPr>
              <a:t>se </a:t>
            </a:r>
            <a:r>
              <a:rPr sz="750" spc="-185" dirty="0">
                <a:latin typeface="Microsoft Sans Serif"/>
                <a:cs typeface="Microsoft Sans Serif"/>
              </a:rPr>
              <a:t> </a:t>
            </a:r>
            <a:r>
              <a:rPr sz="750" spc="20" dirty="0">
                <a:latin typeface="Microsoft Sans Serif"/>
                <a:cs typeface="Microsoft Sans Serif"/>
              </a:rPr>
              <a:t>utiliza </a:t>
            </a:r>
            <a:r>
              <a:rPr sz="750" spc="25" dirty="0">
                <a:latin typeface="Microsoft Sans Serif"/>
                <a:cs typeface="Microsoft Sans Serif"/>
              </a:rPr>
              <a:t>para </a:t>
            </a:r>
            <a:r>
              <a:rPr sz="750" spc="35" dirty="0">
                <a:latin typeface="Microsoft Sans Serif"/>
                <a:cs typeface="Microsoft Sans Serif"/>
              </a:rPr>
              <a:t>proporcionar </a:t>
            </a:r>
            <a:r>
              <a:rPr sz="750" spc="20" dirty="0">
                <a:latin typeface="Microsoft Sans Serif"/>
                <a:cs typeface="Microsoft Sans Serif"/>
              </a:rPr>
              <a:t>cierta </a:t>
            </a:r>
            <a:r>
              <a:rPr sz="750" spc="25" dirty="0">
                <a:latin typeface="Microsoft Sans Serif"/>
                <a:cs typeface="Microsoft Sans Serif"/>
              </a:rPr>
              <a:t>protección </a:t>
            </a:r>
            <a:r>
              <a:rPr sz="750" spc="30" dirty="0">
                <a:latin typeface="Microsoft Sans Serif"/>
                <a:cs typeface="Microsoft Sans Serif"/>
              </a:rPr>
              <a:t>contra </a:t>
            </a:r>
            <a:r>
              <a:rPr sz="750" spc="10" dirty="0">
                <a:latin typeface="Microsoft Sans Serif"/>
                <a:cs typeface="Microsoft Sans Serif"/>
              </a:rPr>
              <a:t>fallas </a:t>
            </a:r>
            <a:r>
              <a:rPr sz="750" spc="25" dirty="0">
                <a:latin typeface="Microsoft Sans Serif"/>
                <a:cs typeface="Microsoft Sans Serif"/>
              </a:rPr>
              <a:t>de </a:t>
            </a:r>
            <a:r>
              <a:rPr sz="750" spc="10" dirty="0">
                <a:latin typeface="Microsoft Sans Serif"/>
                <a:cs typeface="Microsoft Sans Serif"/>
              </a:rPr>
              <a:t>fase </a:t>
            </a:r>
            <a:r>
              <a:rPr sz="750" spc="25" dirty="0">
                <a:latin typeface="Microsoft Sans Serif"/>
                <a:cs typeface="Microsoft Sans Serif"/>
              </a:rPr>
              <a:t>de </a:t>
            </a:r>
            <a:r>
              <a:rPr sz="750" spc="30" dirty="0">
                <a:latin typeface="Microsoft Sans Serif"/>
                <a:cs typeface="Microsoft Sans Serif"/>
              </a:rPr>
              <a:t> </a:t>
            </a:r>
            <a:r>
              <a:rPr sz="750" spc="25" dirty="0">
                <a:latin typeface="Microsoft Sans Serif"/>
                <a:cs typeface="Microsoft Sans Serif"/>
              </a:rPr>
              <a:t>respaldo</a:t>
            </a:r>
            <a:r>
              <a:rPr sz="750" dirty="0">
                <a:latin typeface="Microsoft Sans Serif"/>
                <a:cs typeface="Microsoft Sans Serif"/>
              </a:rPr>
              <a:t> </a:t>
            </a:r>
            <a:r>
              <a:rPr sz="750" spc="25" dirty="0">
                <a:latin typeface="Microsoft Sans Serif"/>
                <a:cs typeface="Microsoft Sans Serif"/>
              </a:rPr>
              <a:t>en</a:t>
            </a:r>
            <a:r>
              <a:rPr sz="750" dirty="0">
                <a:latin typeface="Microsoft Sans Serif"/>
                <a:cs typeface="Microsoft Sans Serif"/>
              </a:rPr>
              <a:t> </a:t>
            </a:r>
            <a:r>
              <a:rPr sz="750" spc="10" dirty="0">
                <a:latin typeface="Microsoft Sans Serif"/>
                <a:cs typeface="Microsoft Sans Serif"/>
              </a:rPr>
              <a:t>el</a:t>
            </a:r>
            <a:r>
              <a:rPr sz="750" dirty="0">
                <a:latin typeface="Microsoft Sans Serif"/>
                <a:cs typeface="Microsoft Sans Serif"/>
              </a:rPr>
              <a:t> </a:t>
            </a:r>
            <a:r>
              <a:rPr sz="750" spc="30" dirty="0">
                <a:latin typeface="Microsoft Sans Serif"/>
                <a:cs typeface="Microsoft Sans Serif"/>
              </a:rPr>
              <a:t>generador</a:t>
            </a:r>
            <a:r>
              <a:rPr sz="750" dirty="0">
                <a:latin typeface="Microsoft Sans Serif"/>
                <a:cs typeface="Microsoft Sans Serif"/>
              </a:rPr>
              <a:t> </a:t>
            </a:r>
            <a:r>
              <a:rPr sz="750" spc="5" dirty="0">
                <a:latin typeface="Microsoft Sans Serif"/>
                <a:cs typeface="Microsoft Sans Serif"/>
              </a:rPr>
              <a:t>y</a:t>
            </a:r>
            <a:r>
              <a:rPr sz="750" dirty="0">
                <a:latin typeface="Microsoft Sans Serif"/>
                <a:cs typeface="Microsoft Sans Serif"/>
              </a:rPr>
              <a:t> </a:t>
            </a:r>
            <a:r>
              <a:rPr sz="750" spc="10" dirty="0">
                <a:latin typeface="Microsoft Sans Serif"/>
                <a:cs typeface="Microsoft Sans Serif"/>
              </a:rPr>
              <a:t>la</a:t>
            </a:r>
            <a:r>
              <a:rPr sz="750" dirty="0">
                <a:latin typeface="Microsoft Sans Serif"/>
                <a:cs typeface="Microsoft Sans Serif"/>
              </a:rPr>
              <a:t> </a:t>
            </a:r>
            <a:r>
              <a:rPr sz="750" spc="15" dirty="0">
                <a:latin typeface="Microsoft Sans Serif"/>
                <a:cs typeface="Microsoft Sans Serif"/>
              </a:rPr>
              <a:t>zona</a:t>
            </a:r>
            <a:r>
              <a:rPr sz="750" dirty="0">
                <a:latin typeface="Microsoft Sans Serif"/>
                <a:cs typeface="Microsoft Sans Serif"/>
              </a:rPr>
              <a:t> </a:t>
            </a:r>
            <a:r>
              <a:rPr sz="750" spc="20" dirty="0">
                <a:latin typeface="Microsoft Sans Serif"/>
                <a:cs typeface="Microsoft Sans Serif"/>
              </a:rPr>
              <a:t>del</a:t>
            </a:r>
            <a:r>
              <a:rPr sz="750" spc="5" dirty="0">
                <a:latin typeface="Microsoft Sans Serif"/>
                <a:cs typeface="Microsoft Sans Serif"/>
              </a:rPr>
              <a:t> </a:t>
            </a:r>
            <a:r>
              <a:rPr sz="750" spc="30" dirty="0">
                <a:latin typeface="Microsoft Sans Serif"/>
                <a:cs typeface="Microsoft Sans Serif"/>
              </a:rPr>
              <a:t>generador</a:t>
            </a:r>
            <a:r>
              <a:rPr sz="750" dirty="0">
                <a:latin typeface="Microsoft Sans Serif"/>
                <a:cs typeface="Microsoft Sans Serif"/>
              </a:rPr>
              <a:t> </a:t>
            </a:r>
            <a:r>
              <a:rPr sz="750" spc="25" dirty="0">
                <a:latin typeface="Microsoft Sans Serif"/>
                <a:cs typeface="Microsoft Sans Serif"/>
              </a:rPr>
              <a:t>cuando</a:t>
            </a:r>
            <a:r>
              <a:rPr sz="750" dirty="0">
                <a:latin typeface="Microsoft Sans Serif"/>
                <a:cs typeface="Microsoft Sans Serif"/>
              </a:rPr>
              <a:t> </a:t>
            </a:r>
            <a:r>
              <a:rPr sz="750" spc="10" dirty="0">
                <a:latin typeface="Microsoft Sans Serif"/>
                <a:cs typeface="Microsoft Sans Serif"/>
              </a:rPr>
              <a:t>el</a:t>
            </a:r>
            <a:r>
              <a:rPr sz="750" dirty="0">
                <a:latin typeface="Microsoft Sans Serif"/>
                <a:cs typeface="Microsoft Sans Serif"/>
              </a:rPr>
              <a:t> </a:t>
            </a:r>
            <a:r>
              <a:rPr sz="750" spc="30" dirty="0">
                <a:latin typeface="Microsoft Sans Serif"/>
                <a:cs typeface="Microsoft Sans Serif"/>
              </a:rPr>
              <a:t>generador </a:t>
            </a:r>
            <a:r>
              <a:rPr sz="750" spc="-185" dirty="0">
                <a:latin typeface="Microsoft Sans Serif"/>
                <a:cs typeface="Microsoft Sans Serif"/>
              </a:rPr>
              <a:t> </a:t>
            </a:r>
            <a:r>
              <a:rPr sz="750" spc="10" dirty="0">
                <a:latin typeface="Microsoft Sans Serif"/>
                <a:cs typeface="Microsoft Sans Serif"/>
              </a:rPr>
              <a:t>está </a:t>
            </a:r>
            <a:r>
              <a:rPr sz="750" spc="20" dirty="0">
                <a:latin typeface="Microsoft Sans Serif"/>
                <a:cs typeface="Microsoft Sans Serif"/>
              </a:rPr>
              <a:t>conectado </a:t>
            </a:r>
            <a:r>
              <a:rPr sz="750" spc="10" dirty="0">
                <a:latin typeface="Microsoft Sans Serif"/>
                <a:cs typeface="Microsoft Sans Serif"/>
              </a:rPr>
              <a:t>al </a:t>
            </a:r>
            <a:r>
              <a:rPr sz="750" spc="15" dirty="0">
                <a:latin typeface="Microsoft Sans Serif"/>
                <a:cs typeface="Microsoft Sans Serif"/>
              </a:rPr>
              <a:t>sistema. </a:t>
            </a:r>
            <a:r>
              <a:rPr sz="750" spc="-10" dirty="0">
                <a:latin typeface="Microsoft Sans Serif"/>
                <a:cs typeface="Microsoft Sans Serif"/>
              </a:rPr>
              <a:t>Sin </a:t>
            </a:r>
            <a:r>
              <a:rPr sz="750" spc="30" dirty="0">
                <a:latin typeface="Microsoft Sans Serif"/>
                <a:cs typeface="Microsoft Sans Serif"/>
              </a:rPr>
              <a:t>embargo, </a:t>
            </a:r>
            <a:r>
              <a:rPr sz="750" spc="10" dirty="0">
                <a:latin typeface="Microsoft Sans Serif"/>
                <a:cs typeface="Microsoft Sans Serif"/>
              </a:rPr>
              <a:t>esta </a:t>
            </a:r>
            <a:r>
              <a:rPr sz="750" spc="25" dirty="0">
                <a:latin typeface="Microsoft Sans Serif"/>
                <a:cs typeface="Microsoft Sans Serif"/>
              </a:rPr>
              <a:t>conexión </a:t>
            </a:r>
            <a:r>
              <a:rPr sz="750" spc="40" dirty="0">
                <a:latin typeface="Microsoft Sans Serif"/>
                <a:cs typeface="Microsoft Sans Serif"/>
              </a:rPr>
              <a:t>no </a:t>
            </a:r>
            <a:r>
              <a:rPr sz="750" spc="45" dirty="0">
                <a:latin typeface="Microsoft Sans Serif"/>
                <a:cs typeface="Microsoft Sans Serif"/>
              </a:rPr>
              <a:t> </a:t>
            </a:r>
            <a:r>
              <a:rPr sz="750" spc="30" dirty="0">
                <a:latin typeface="Microsoft Sans Serif"/>
                <a:cs typeface="Microsoft Sans Serif"/>
              </a:rPr>
              <a:t>proporcionará </a:t>
            </a:r>
            <a:r>
              <a:rPr sz="750" spc="25" dirty="0">
                <a:latin typeface="Microsoft Sans Serif"/>
                <a:cs typeface="Microsoft Sans Serif"/>
              </a:rPr>
              <a:t>protección de respaldo </a:t>
            </a:r>
            <a:r>
              <a:rPr sz="750" spc="10" dirty="0">
                <a:latin typeface="Microsoft Sans Serif"/>
                <a:cs typeface="Microsoft Sans Serif"/>
              </a:rPr>
              <a:t>al </a:t>
            </a:r>
            <a:r>
              <a:rPr sz="750" spc="30" dirty="0">
                <a:latin typeface="Microsoft Sans Serif"/>
                <a:cs typeface="Microsoft Sans Serif"/>
              </a:rPr>
              <a:t>generador </a:t>
            </a:r>
            <a:r>
              <a:rPr sz="750" spc="25" dirty="0">
                <a:latin typeface="Microsoft Sans Serif"/>
                <a:cs typeface="Microsoft Sans Serif"/>
              </a:rPr>
              <a:t>cuando </a:t>
            </a:r>
            <a:r>
              <a:rPr sz="750" spc="10" dirty="0">
                <a:latin typeface="Microsoft Sans Serif"/>
                <a:cs typeface="Microsoft Sans Serif"/>
              </a:rPr>
              <a:t>el </a:t>
            </a:r>
            <a:r>
              <a:rPr sz="750" spc="15" dirty="0">
                <a:latin typeface="Microsoft Sans Serif"/>
                <a:cs typeface="Microsoft Sans Serif"/>
              </a:rPr>
              <a:t> </a:t>
            </a:r>
            <a:r>
              <a:rPr sz="750" spc="30" dirty="0">
                <a:latin typeface="Microsoft Sans Serif"/>
                <a:cs typeface="Microsoft Sans Serif"/>
              </a:rPr>
              <a:t>generador </a:t>
            </a:r>
            <a:r>
              <a:rPr sz="750" spc="10" dirty="0">
                <a:latin typeface="Microsoft Sans Serif"/>
                <a:cs typeface="Microsoft Sans Serif"/>
              </a:rPr>
              <a:t>esté </a:t>
            </a:r>
            <a:r>
              <a:rPr sz="750" spc="20" dirty="0">
                <a:latin typeface="Microsoft Sans Serif"/>
                <a:cs typeface="Microsoft Sans Serif"/>
              </a:rPr>
              <a:t>desconectado del </a:t>
            </a:r>
            <a:r>
              <a:rPr sz="750" spc="15" dirty="0">
                <a:latin typeface="Microsoft Sans Serif"/>
                <a:cs typeface="Microsoft Sans Serif"/>
              </a:rPr>
              <a:t>sistema, </a:t>
            </a:r>
            <a:r>
              <a:rPr sz="750" spc="35" dirty="0">
                <a:latin typeface="Microsoft Sans Serif"/>
                <a:cs typeface="Microsoft Sans Serif"/>
              </a:rPr>
              <a:t>porque </a:t>
            </a:r>
            <a:r>
              <a:rPr sz="750" spc="40" dirty="0">
                <a:latin typeface="Microsoft Sans Serif"/>
                <a:cs typeface="Microsoft Sans Serif"/>
              </a:rPr>
              <a:t>no </a:t>
            </a:r>
            <a:r>
              <a:rPr sz="750" spc="30" dirty="0">
                <a:latin typeface="Microsoft Sans Serif"/>
                <a:cs typeface="Microsoft Sans Serif"/>
              </a:rPr>
              <a:t>habrá corriente </a:t>
            </a:r>
            <a:r>
              <a:rPr sz="750" spc="35" dirty="0">
                <a:latin typeface="Microsoft Sans Serif"/>
                <a:cs typeface="Microsoft Sans Serif"/>
              </a:rPr>
              <a:t> </a:t>
            </a:r>
            <a:r>
              <a:rPr sz="750" spc="25" dirty="0">
                <a:latin typeface="Microsoft Sans Serif"/>
                <a:cs typeface="Microsoft Sans Serif"/>
              </a:rPr>
              <a:t>de</a:t>
            </a:r>
            <a:r>
              <a:rPr sz="750" spc="-10" dirty="0">
                <a:latin typeface="Microsoft Sans Serif"/>
                <a:cs typeface="Microsoft Sans Serif"/>
              </a:rPr>
              <a:t> </a:t>
            </a:r>
            <a:r>
              <a:rPr sz="750" spc="20" dirty="0">
                <a:latin typeface="Microsoft Sans Serif"/>
                <a:cs typeface="Microsoft Sans Serif"/>
              </a:rPr>
              <a:t>falla</a:t>
            </a:r>
            <a:r>
              <a:rPr sz="750" spc="-5" dirty="0">
                <a:latin typeface="Microsoft Sans Serif"/>
                <a:cs typeface="Microsoft Sans Serif"/>
              </a:rPr>
              <a:t> </a:t>
            </a:r>
            <a:r>
              <a:rPr sz="750" dirty="0">
                <a:latin typeface="Microsoft Sans Serif"/>
                <a:cs typeface="Microsoft Sans Serif"/>
              </a:rPr>
              <a:t>a</a:t>
            </a:r>
            <a:r>
              <a:rPr sz="750" spc="-5" dirty="0">
                <a:latin typeface="Microsoft Sans Serif"/>
                <a:cs typeface="Microsoft Sans Serif"/>
              </a:rPr>
              <a:t> </a:t>
            </a:r>
            <a:r>
              <a:rPr sz="750" spc="20" dirty="0">
                <a:latin typeface="Microsoft Sans Serif"/>
                <a:cs typeface="Microsoft Sans Serif"/>
              </a:rPr>
              <a:t>través</a:t>
            </a:r>
            <a:r>
              <a:rPr sz="750" spc="-5" dirty="0">
                <a:latin typeface="Microsoft Sans Serif"/>
                <a:cs typeface="Microsoft Sans Serif"/>
              </a:rPr>
              <a:t> </a:t>
            </a:r>
            <a:r>
              <a:rPr sz="750" spc="25" dirty="0">
                <a:latin typeface="Microsoft Sans Serif"/>
                <a:cs typeface="Microsoft Sans Serif"/>
              </a:rPr>
              <a:t>de</a:t>
            </a:r>
            <a:r>
              <a:rPr sz="750" spc="-5" dirty="0">
                <a:latin typeface="Microsoft Sans Serif"/>
                <a:cs typeface="Microsoft Sans Serif"/>
              </a:rPr>
              <a:t> </a:t>
            </a:r>
            <a:r>
              <a:rPr sz="750" spc="10" dirty="0">
                <a:latin typeface="Microsoft Sans Serif"/>
                <a:cs typeface="Microsoft Sans Serif"/>
              </a:rPr>
              <a:t>los</a:t>
            </a:r>
            <a:r>
              <a:rPr sz="750" spc="-10" dirty="0">
                <a:latin typeface="Microsoft Sans Serif"/>
                <a:cs typeface="Microsoft Sans Serif"/>
              </a:rPr>
              <a:t> </a:t>
            </a:r>
            <a:r>
              <a:rPr sz="750" spc="-40" dirty="0">
                <a:latin typeface="Microsoft Sans Serif"/>
                <a:cs typeface="Microsoft Sans Serif"/>
              </a:rPr>
              <a:t>CT.</a:t>
            </a:r>
            <a:endParaRPr sz="750">
              <a:latin typeface="Microsoft Sans Serif"/>
              <a:cs typeface="Microsoft Sans Serif"/>
            </a:endParaRPr>
          </a:p>
          <a:p>
            <a:pPr marL="12700" marR="5080" indent="153670">
              <a:lnSpc>
                <a:spcPts val="1200"/>
              </a:lnSpc>
              <a:spcBef>
                <a:spcPts val="90"/>
              </a:spcBef>
            </a:pPr>
            <a:r>
              <a:rPr sz="650" spc="-10" dirty="0">
                <a:latin typeface="Microsoft Sans Serif"/>
                <a:cs typeface="Microsoft Sans Serif"/>
              </a:rPr>
              <a:t>La </a:t>
            </a:r>
            <a:r>
              <a:rPr sz="650" spc="10" dirty="0">
                <a:latin typeface="Microsoft Sans Serif"/>
                <a:cs typeface="Microsoft Sans Serif"/>
              </a:rPr>
              <a:t>aplicación </a:t>
            </a:r>
            <a:r>
              <a:rPr sz="650" spc="20" dirty="0">
                <a:latin typeface="Microsoft Sans Serif"/>
                <a:cs typeface="Microsoft Sans Serif"/>
              </a:rPr>
              <a:t>de relé de </a:t>
            </a:r>
            <a:r>
              <a:rPr sz="650" spc="15" dirty="0">
                <a:latin typeface="Microsoft Sans Serif"/>
                <a:cs typeface="Microsoft Sans Serif"/>
              </a:rPr>
              <a:t>distancia </a:t>
            </a:r>
            <a:r>
              <a:rPr sz="650" spc="25" dirty="0">
                <a:latin typeface="Microsoft Sans Serif"/>
                <a:cs typeface="Microsoft Sans Serif"/>
              </a:rPr>
              <a:t>requiere una configuración que </a:t>
            </a:r>
            <a:r>
              <a:rPr sz="650" spc="20" dirty="0">
                <a:latin typeface="Microsoft Sans Serif"/>
                <a:cs typeface="Microsoft Sans Serif"/>
              </a:rPr>
              <a:t>detecte </a:t>
            </a:r>
            <a:r>
              <a:rPr sz="650" spc="25" dirty="0">
                <a:latin typeface="Microsoft Sans Serif"/>
                <a:cs typeface="Microsoft Sans Serif"/>
              </a:rPr>
              <a:t>una </a:t>
            </a:r>
            <a:r>
              <a:rPr sz="650" spc="-160" dirty="0">
                <a:latin typeface="Microsoft Sans Serif"/>
                <a:cs typeface="Microsoft Sans Serif"/>
              </a:rPr>
              <a:t> </a:t>
            </a:r>
            <a:r>
              <a:rPr sz="650" spc="15" dirty="0">
                <a:latin typeface="Microsoft Sans Serif"/>
                <a:cs typeface="Microsoft Sans Serif"/>
              </a:rPr>
              <a:t>falla</a:t>
            </a:r>
            <a:r>
              <a:rPr sz="650" spc="-5" dirty="0">
                <a:latin typeface="Microsoft Sans Serif"/>
                <a:cs typeface="Microsoft Sans Serif"/>
              </a:rPr>
              <a:t> </a:t>
            </a:r>
            <a:r>
              <a:rPr sz="650" spc="20" dirty="0">
                <a:latin typeface="Microsoft Sans Serif"/>
                <a:cs typeface="Microsoft Sans Serif"/>
              </a:rPr>
              <a:t>de</a:t>
            </a:r>
            <a:r>
              <a:rPr sz="650" dirty="0">
                <a:latin typeface="Microsoft Sans Serif"/>
                <a:cs typeface="Microsoft Sans Serif"/>
              </a:rPr>
              <a:t> </a:t>
            </a:r>
            <a:r>
              <a:rPr sz="650" spc="15" dirty="0">
                <a:latin typeface="Microsoft Sans Serif"/>
                <a:cs typeface="Microsoft Sans Serif"/>
              </a:rPr>
              <a:t>línea</a:t>
            </a:r>
            <a:r>
              <a:rPr sz="650" dirty="0">
                <a:latin typeface="Microsoft Sans Serif"/>
                <a:cs typeface="Microsoft Sans Serif"/>
              </a:rPr>
              <a:t> </a:t>
            </a:r>
            <a:r>
              <a:rPr sz="650" spc="20" dirty="0">
                <a:latin typeface="Microsoft Sans Serif"/>
                <a:cs typeface="Microsoft Sans Serif"/>
              </a:rPr>
              <a:t>en</a:t>
            </a:r>
            <a:r>
              <a:rPr sz="650" spc="-5" dirty="0">
                <a:latin typeface="Microsoft Sans Serif"/>
                <a:cs typeface="Microsoft Sans Serif"/>
              </a:rPr>
              <a:t> </a:t>
            </a:r>
            <a:r>
              <a:rPr sz="650" dirty="0">
                <a:latin typeface="Microsoft Sans Serif"/>
                <a:cs typeface="Microsoft Sans Serif"/>
              </a:rPr>
              <a:t>caso </a:t>
            </a:r>
            <a:r>
              <a:rPr sz="650" spc="20" dirty="0">
                <a:latin typeface="Microsoft Sans Serif"/>
                <a:cs typeface="Microsoft Sans Serif"/>
              </a:rPr>
              <a:t>de</a:t>
            </a:r>
            <a:r>
              <a:rPr sz="650" dirty="0">
                <a:latin typeface="Microsoft Sans Serif"/>
                <a:cs typeface="Microsoft Sans Serif"/>
              </a:rPr>
              <a:t> </a:t>
            </a:r>
            <a:r>
              <a:rPr sz="650" spc="15" dirty="0">
                <a:latin typeface="Microsoft Sans Serif"/>
                <a:cs typeface="Microsoft Sans Serif"/>
              </a:rPr>
              <a:t>falla</a:t>
            </a:r>
            <a:r>
              <a:rPr sz="650" spc="-5" dirty="0">
                <a:latin typeface="Microsoft Sans Serif"/>
                <a:cs typeface="Microsoft Sans Serif"/>
              </a:rPr>
              <a:t> </a:t>
            </a:r>
            <a:r>
              <a:rPr sz="650" spc="20" dirty="0">
                <a:latin typeface="Microsoft Sans Serif"/>
                <a:cs typeface="Microsoft Sans Serif"/>
              </a:rPr>
              <a:t>del</a:t>
            </a:r>
            <a:r>
              <a:rPr sz="650" dirty="0">
                <a:latin typeface="Microsoft Sans Serif"/>
                <a:cs typeface="Microsoft Sans Serif"/>
              </a:rPr>
              <a:t> </a:t>
            </a:r>
            <a:r>
              <a:rPr sz="650" spc="25" dirty="0">
                <a:latin typeface="Microsoft Sans Serif"/>
                <a:cs typeface="Microsoft Sans Serif"/>
              </a:rPr>
              <a:t>equipo</a:t>
            </a:r>
            <a:r>
              <a:rPr sz="650" dirty="0">
                <a:latin typeface="Microsoft Sans Serif"/>
                <a:cs typeface="Microsoft Sans Serif"/>
              </a:rPr>
              <a:t> </a:t>
            </a:r>
            <a:r>
              <a:rPr sz="650" spc="20" dirty="0">
                <a:latin typeface="Microsoft Sans Serif"/>
                <a:cs typeface="Microsoft Sans Serif"/>
              </a:rPr>
              <a:t>de</a:t>
            </a:r>
            <a:r>
              <a:rPr sz="650" spc="-5" dirty="0">
                <a:latin typeface="Microsoft Sans Serif"/>
                <a:cs typeface="Microsoft Sans Serif"/>
              </a:rPr>
              <a:t> </a:t>
            </a:r>
            <a:r>
              <a:rPr sz="650" spc="20" dirty="0">
                <a:latin typeface="Microsoft Sans Serif"/>
                <a:cs typeface="Microsoft Sans Serif"/>
              </a:rPr>
              <a:t>protección.</a:t>
            </a:r>
            <a:r>
              <a:rPr sz="650" dirty="0">
                <a:latin typeface="Microsoft Sans Serif"/>
                <a:cs typeface="Microsoft Sans Serif"/>
              </a:rPr>
              <a:t> </a:t>
            </a:r>
            <a:r>
              <a:rPr sz="650" spc="-30" dirty="0">
                <a:latin typeface="Microsoft Sans Serif"/>
                <a:cs typeface="Microsoft Sans Serif"/>
              </a:rPr>
              <a:t>El</a:t>
            </a:r>
            <a:r>
              <a:rPr sz="650" dirty="0">
                <a:latin typeface="Microsoft Sans Serif"/>
                <a:cs typeface="Microsoft Sans Serif"/>
              </a:rPr>
              <a:t> </a:t>
            </a:r>
            <a:r>
              <a:rPr sz="650" spc="5" dirty="0">
                <a:latin typeface="Microsoft Sans Serif"/>
                <a:cs typeface="Microsoft Sans Serif"/>
              </a:rPr>
              <a:t>alcance</a:t>
            </a:r>
            <a:r>
              <a:rPr sz="650" spc="-5" dirty="0">
                <a:latin typeface="Microsoft Sans Serif"/>
                <a:cs typeface="Microsoft Sans Serif"/>
              </a:rPr>
              <a:t> </a:t>
            </a:r>
            <a:r>
              <a:rPr sz="650" spc="20" dirty="0">
                <a:latin typeface="Microsoft Sans Serif"/>
                <a:cs typeface="Microsoft Sans Serif"/>
              </a:rPr>
              <a:t>de</a:t>
            </a:r>
            <a:r>
              <a:rPr sz="650" dirty="0">
                <a:latin typeface="Microsoft Sans Serif"/>
                <a:cs typeface="Microsoft Sans Serif"/>
              </a:rPr>
              <a:t> </a:t>
            </a:r>
            <a:r>
              <a:rPr sz="650" spc="10" dirty="0">
                <a:latin typeface="Microsoft Sans Serif"/>
                <a:cs typeface="Microsoft Sans Serif"/>
              </a:rPr>
              <a:t>la</a:t>
            </a:r>
            <a:r>
              <a:rPr sz="650" dirty="0">
                <a:latin typeface="Microsoft Sans Serif"/>
                <a:cs typeface="Microsoft Sans Serif"/>
              </a:rPr>
              <a:t> </a:t>
            </a:r>
            <a:r>
              <a:rPr sz="650" spc="20" dirty="0">
                <a:latin typeface="Microsoft Sans Serif"/>
                <a:cs typeface="Microsoft Sans Serif"/>
              </a:rPr>
              <a:t>impedancia </a:t>
            </a:r>
            <a:r>
              <a:rPr sz="650" spc="-160" dirty="0">
                <a:latin typeface="Microsoft Sans Serif"/>
                <a:cs typeface="Microsoft Sans Serif"/>
              </a:rPr>
              <a:t> </a:t>
            </a:r>
            <a:r>
              <a:rPr sz="650" spc="20" dirty="0">
                <a:latin typeface="Microsoft Sans Serif"/>
                <a:cs typeface="Microsoft Sans Serif"/>
              </a:rPr>
              <a:t>del relé </a:t>
            </a:r>
            <a:r>
              <a:rPr sz="650" spc="5" dirty="0">
                <a:latin typeface="Microsoft Sans Serif"/>
                <a:cs typeface="Microsoft Sans Serif"/>
              </a:rPr>
              <a:t>y </a:t>
            </a:r>
            <a:r>
              <a:rPr sz="650" spc="10" dirty="0">
                <a:latin typeface="Microsoft Sans Serif"/>
                <a:cs typeface="Microsoft Sans Serif"/>
              </a:rPr>
              <a:t>el </a:t>
            </a:r>
            <a:r>
              <a:rPr sz="650" spc="30" dirty="0">
                <a:latin typeface="Microsoft Sans Serif"/>
                <a:cs typeface="Microsoft Sans Serif"/>
              </a:rPr>
              <a:t>retardo </a:t>
            </a:r>
            <a:r>
              <a:rPr sz="650" spc="20" dirty="0">
                <a:latin typeface="Microsoft Sans Serif"/>
                <a:cs typeface="Microsoft Sans Serif"/>
              </a:rPr>
              <a:t>de </a:t>
            </a:r>
            <a:r>
              <a:rPr sz="650" spc="35" dirty="0">
                <a:latin typeface="Microsoft Sans Serif"/>
                <a:cs typeface="Microsoft Sans Serif"/>
              </a:rPr>
              <a:t>tiempo </a:t>
            </a:r>
            <a:r>
              <a:rPr sz="650" spc="25" dirty="0">
                <a:latin typeface="Microsoft Sans Serif"/>
                <a:cs typeface="Microsoft Sans Serif"/>
              </a:rPr>
              <a:t>deben </a:t>
            </a:r>
            <a:r>
              <a:rPr sz="650" spc="20" dirty="0">
                <a:latin typeface="Microsoft Sans Serif"/>
                <a:cs typeface="Microsoft Sans Serif"/>
              </a:rPr>
              <a:t>coordinarse </a:t>
            </a:r>
            <a:r>
              <a:rPr sz="650" spc="15" dirty="0">
                <a:latin typeface="Microsoft Sans Serif"/>
                <a:cs typeface="Microsoft Sans Serif"/>
              </a:rPr>
              <a:t>con </a:t>
            </a:r>
            <a:r>
              <a:rPr sz="650" spc="10" dirty="0">
                <a:latin typeface="Microsoft Sans Serif"/>
                <a:cs typeface="Microsoft Sans Serif"/>
              </a:rPr>
              <a:t>la </a:t>
            </a:r>
            <a:r>
              <a:rPr sz="650" spc="20" dirty="0">
                <a:latin typeface="Microsoft Sans Serif"/>
                <a:cs typeface="Microsoft Sans Serif"/>
              </a:rPr>
              <a:t>protección </a:t>
            </a:r>
            <a:r>
              <a:rPr sz="650" spc="30" dirty="0">
                <a:latin typeface="Microsoft Sans Serif"/>
                <a:cs typeface="Microsoft Sans Serif"/>
              </a:rPr>
              <a:t>primaria </a:t>
            </a:r>
            <a:r>
              <a:rPr sz="650" spc="5" dirty="0">
                <a:latin typeface="Microsoft Sans Serif"/>
                <a:cs typeface="Microsoft Sans Serif"/>
              </a:rPr>
              <a:t>y </a:t>
            </a:r>
            <a:r>
              <a:rPr sz="650" spc="20" dirty="0">
                <a:latin typeface="Microsoft Sans Serif"/>
                <a:cs typeface="Microsoft Sans Serif"/>
              </a:rPr>
              <a:t>de </a:t>
            </a:r>
            <a:r>
              <a:rPr sz="650" spc="-160" dirty="0">
                <a:latin typeface="Microsoft Sans Serif"/>
                <a:cs typeface="Microsoft Sans Serif"/>
              </a:rPr>
              <a:t> </a:t>
            </a:r>
            <a:r>
              <a:rPr sz="650" spc="20" dirty="0">
                <a:latin typeface="Microsoft Sans Serif"/>
                <a:cs typeface="Microsoft Sans Serif"/>
              </a:rPr>
              <a:t>respaldo del </a:t>
            </a:r>
            <a:r>
              <a:rPr sz="650" spc="10" dirty="0">
                <a:latin typeface="Microsoft Sans Serif"/>
                <a:cs typeface="Microsoft Sans Serif"/>
              </a:rPr>
              <a:t>sistema, </a:t>
            </a:r>
            <a:r>
              <a:rPr sz="650" spc="20" dirty="0">
                <a:latin typeface="Microsoft Sans Serif"/>
                <a:cs typeface="Microsoft Sans Serif"/>
              </a:rPr>
              <a:t>incluido </a:t>
            </a:r>
            <a:r>
              <a:rPr sz="650" spc="10" dirty="0">
                <a:latin typeface="Microsoft Sans Serif"/>
                <a:cs typeface="Microsoft Sans Serif"/>
              </a:rPr>
              <a:t>el </a:t>
            </a:r>
            <a:r>
              <a:rPr sz="650" spc="35" dirty="0">
                <a:latin typeface="Microsoft Sans Serif"/>
                <a:cs typeface="Microsoft Sans Serif"/>
              </a:rPr>
              <a:t>tiempo </a:t>
            </a:r>
            <a:r>
              <a:rPr sz="650" spc="20" dirty="0">
                <a:latin typeface="Microsoft Sans Serif"/>
                <a:cs typeface="Microsoft Sans Serif"/>
              </a:rPr>
              <a:t>de </a:t>
            </a:r>
            <a:r>
              <a:rPr sz="650" spc="15" dirty="0">
                <a:latin typeface="Microsoft Sans Serif"/>
                <a:cs typeface="Microsoft Sans Serif"/>
              </a:rPr>
              <a:t>falla </a:t>
            </a:r>
            <a:r>
              <a:rPr sz="650" spc="20" dirty="0">
                <a:latin typeface="Microsoft Sans Serif"/>
                <a:cs typeface="Microsoft Sans Serif"/>
              </a:rPr>
              <a:t>del </a:t>
            </a:r>
            <a:r>
              <a:rPr sz="650" spc="35" dirty="0">
                <a:latin typeface="Microsoft Sans Serif"/>
                <a:cs typeface="Microsoft Sans Serif"/>
              </a:rPr>
              <a:t>interruptor, </a:t>
            </a:r>
            <a:r>
              <a:rPr sz="650" spc="20" dirty="0">
                <a:latin typeface="Microsoft Sans Serif"/>
                <a:cs typeface="Microsoft Sans Serif"/>
              </a:rPr>
              <a:t>para </a:t>
            </a:r>
            <a:r>
              <a:rPr sz="650" spc="35" dirty="0">
                <a:latin typeface="Microsoft Sans Serif"/>
                <a:cs typeface="Microsoft Sans Serif"/>
              </a:rPr>
              <a:t>permitir </a:t>
            </a:r>
            <a:r>
              <a:rPr sz="650" spc="10" dirty="0">
                <a:latin typeface="Microsoft Sans Serif"/>
                <a:cs typeface="Microsoft Sans Serif"/>
              </a:rPr>
              <a:t>la </a:t>
            </a:r>
            <a:r>
              <a:rPr sz="650" spc="15" dirty="0">
                <a:latin typeface="Microsoft Sans Serif"/>
                <a:cs typeface="Microsoft Sans Serif"/>
              </a:rPr>
              <a:t> </a:t>
            </a:r>
            <a:r>
              <a:rPr sz="650" spc="10" dirty="0">
                <a:latin typeface="Microsoft Sans Serif"/>
                <a:cs typeface="Microsoft Sans Serif"/>
              </a:rPr>
              <a:t>selectividad. Además, la </a:t>
            </a:r>
            <a:r>
              <a:rPr sz="650" spc="25" dirty="0">
                <a:latin typeface="Microsoft Sans Serif"/>
                <a:cs typeface="Microsoft Sans Serif"/>
              </a:rPr>
              <a:t>configuración </a:t>
            </a:r>
            <a:r>
              <a:rPr sz="650" spc="20" dirty="0">
                <a:latin typeface="Microsoft Sans Serif"/>
                <a:cs typeface="Microsoft Sans Serif"/>
              </a:rPr>
              <a:t>debe </a:t>
            </a:r>
            <a:r>
              <a:rPr sz="650" spc="25" dirty="0">
                <a:latin typeface="Microsoft Sans Serif"/>
                <a:cs typeface="Microsoft Sans Serif"/>
              </a:rPr>
              <a:t>permanecer </a:t>
            </a:r>
            <a:r>
              <a:rPr sz="650" spc="20" dirty="0">
                <a:latin typeface="Microsoft Sans Serif"/>
                <a:cs typeface="Microsoft Sans Serif"/>
              </a:rPr>
              <a:t>conservadoramente </a:t>
            </a:r>
            <a:r>
              <a:rPr sz="650" spc="40" dirty="0">
                <a:latin typeface="Microsoft Sans Serif"/>
                <a:cs typeface="Microsoft Sans Serif"/>
              </a:rPr>
              <a:t>por </a:t>
            </a:r>
            <a:r>
              <a:rPr sz="650" spc="45" dirty="0">
                <a:latin typeface="Microsoft Sans Serif"/>
                <a:cs typeface="Microsoft Sans Serif"/>
              </a:rPr>
              <a:t> </a:t>
            </a:r>
            <a:r>
              <a:rPr sz="650" spc="20" dirty="0">
                <a:latin typeface="Microsoft Sans Serif"/>
                <a:cs typeface="Microsoft Sans Serif"/>
              </a:rPr>
              <a:t>encima de </a:t>
            </a:r>
            <a:r>
              <a:rPr sz="650" spc="10" dirty="0">
                <a:latin typeface="Microsoft Sans Serif"/>
                <a:cs typeface="Microsoft Sans Serif"/>
              </a:rPr>
              <a:t>la clasificación </a:t>
            </a:r>
            <a:r>
              <a:rPr sz="650" spc="20" dirty="0">
                <a:latin typeface="Microsoft Sans Serif"/>
                <a:cs typeface="Microsoft Sans Serif"/>
              </a:rPr>
              <a:t>de </a:t>
            </a:r>
            <a:r>
              <a:rPr sz="650" spc="10" dirty="0">
                <a:latin typeface="Microsoft Sans Serif"/>
                <a:cs typeface="Microsoft Sans Serif"/>
              </a:rPr>
              <a:t>la </a:t>
            </a:r>
            <a:r>
              <a:rPr sz="650" spc="30" dirty="0">
                <a:latin typeface="Microsoft Sans Serif"/>
                <a:cs typeface="Microsoft Sans Serif"/>
              </a:rPr>
              <a:t>máquina </a:t>
            </a:r>
            <a:r>
              <a:rPr sz="650" spc="20" dirty="0">
                <a:latin typeface="Microsoft Sans Serif"/>
                <a:cs typeface="Microsoft Sans Serif"/>
              </a:rPr>
              <a:t>para evitar </a:t>
            </a:r>
            <a:r>
              <a:rPr sz="650" spc="15" dirty="0">
                <a:latin typeface="Microsoft Sans Serif"/>
                <a:cs typeface="Microsoft Sans Serif"/>
              </a:rPr>
              <a:t>disparos </a:t>
            </a:r>
            <a:r>
              <a:rPr sz="650" spc="25" dirty="0">
                <a:latin typeface="Microsoft Sans Serif"/>
                <a:cs typeface="Microsoft Sans Serif"/>
              </a:rPr>
              <a:t>involuntarios </a:t>
            </a:r>
            <a:r>
              <a:rPr sz="650" spc="40" dirty="0">
                <a:latin typeface="Microsoft Sans Serif"/>
                <a:cs typeface="Microsoft Sans Serif"/>
              </a:rPr>
              <a:t>por </a:t>
            </a:r>
            <a:r>
              <a:rPr sz="650" spc="45" dirty="0">
                <a:latin typeface="Microsoft Sans Serif"/>
                <a:cs typeface="Microsoft Sans Serif"/>
              </a:rPr>
              <a:t> </a:t>
            </a:r>
            <a:r>
              <a:rPr sz="650" spc="5" dirty="0">
                <a:latin typeface="Microsoft Sans Serif"/>
                <a:cs typeface="Microsoft Sans Serif"/>
              </a:rPr>
              <a:t>oscilaciones</a:t>
            </a:r>
            <a:r>
              <a:rPr sz="650" spc="-5" dirty="0">
                <a:latin typeface="Microsoft Sans Serif"/>
                <a:cs typeface="Microsoft Sans Serif"/>
              </a:rPr>
              <a:t> </a:t>
            </a:r>
            <a:r>
              <a:rPr sz="650" spc="20" dirty="0">
                <a:latin typeface="Microsoft Sans Serif"/>
                <a:cs typeface="Microsoft Sans Serif"/>
              </a:rPr>
              <a:t>del</a:t>
            </a:r>
            <a:r>
              <a:rPr sz="650" spc="-5" dirty="0">
                <a:latin typeface="Microsoft Sans Serif"/>
                <a:cs typeface="Microsoft Sans Serif"/>
              </a:rPr>
              <a:t> </a:t>
            </a:r>
            <a:r>
              <a:rPr sz="650" spc="25" dirty="0">
                <a:latin typeface="Microsoft Sans Serif"/>
                <a:cs typeface="Microsoft Sans Serif"/>
              </a:rPr>
              <a:t>generador</a:t>
            </a:r>
            <a:r>
              <a:rPr sz="650" spc="-5" dirty="0">
                <a:latin typeface="Microsoft Sans Serif"/>
                <a:cs typeface="Microsoft Sans Serif"/>
              </a:rPr>
              <a:t> </a:t>
            </a:r>
            <a:r>
              <a:rPr sz="650" spc="5" dirty="0">
                <a:latin typeface="Microsoft Sans Serif"/>
                <a:cs typeface="Microsoft Sans Serif"/>
              </a:rPr>
              <a:t>y</a:t>
            </a:r>
            <a:r>
              <a:rPr sz="650" spc="-5" dirty="0">
                <a:latin typeface="Microsoft Sans Serif"/>
                <a:cs typeface="Microsoft Sans Serif"/>
              </a:rPr>
              <a:t> </a:t>
            </a:r>
            <a:r>
              <a:rPr sz="650" spc="25" dirty="0">
                <a:latin typeface="Microsoft Sans Serif"/>
                <a:cs typeface="Microsoft Sans Serif"/>
              </a:rPr>
              <a:t>perturbaciones</a:t>
            </a:r>
            <a:r>
              <a:rPr sz="650" spc="-5" dirty="0">
                <a:latin typeface="Microsoft Sans Serif"/>
                <a:cs typeface="Microsoft Sans Serif"/>
              </a:rPr>
              <a:t> </a:t>
            </a:r>
            <a:r>
              <a:rPr sz="650" spc="15" dirty="0">
                <a:latin typeface="Microsoft Sans Serif"/>
                <a:cs typeface="Microsoft Sans Serif"/>
              </a:rPr>
              <a:t>graves</a:t>
            </a:r>
            <a:r>
              <a:rPr sz="650" spc="-5" dirty="0">
                <a:latin typeface="Microsoft Sans Serif"/>
                <a:cs typeface="Microsoft Sans Serif"/>
              </a:rPr>
              <a:t> </a:t>
            </a:r>
            <a:r>
              <a:rPr sz="650" spc="20" dirty="0">
                <a:latin typeface="Microsoft Sans Serif"/>
                <a:cs typeface="Microsoft Sans Serif"/>
              </a:rPr>
              <a:t>de</a:t>
            </a:r>
            <a:r>
              <a:rPr sz="650" spc="-5" dirty="0">
                <a:latin typeface="Microsoft Sans Serif"/>
                <a:cs typeface="Microsoft Sans Serif"/>
              </a:rPr>
              <a:t> </a:t>
            </a:r>
            <a:r>
              <a:rPr sz="650" spc="15" dirty="0">
                <a:latin typeface="Microsoft Sans Serif"/>
                <a:cs typeface="Microsoft Sans Serif"/>
              </a:rPr>
              <a:t>voltaje.</a:t>
            </a:r>
            <a:endParaRPr sz="650">
              <a:latin typeface="Microsoft Sans Serif"/>
              <a:cs typeface="Microsoft Sans Serif"/>
            </a:endParaRPr>
          </a:p>
        </p:txBody>
      </p:sp>
      <p:sp>
        <p:nvSpPr>
          <p:cNvPr id="6" name="object 6"/>
          <p:cNvSpPr txBox="1"/>
          <p:nvPr/>
        </p:nvSpPr>
        <p:spPr>
          <a:xfrm>
            <a:off x="9100216" y="4416652"/>
            <a:ext cx="7404721" cy="1577996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 marR="17145" indent="153670">
              <a:lnSpc>
                <a:spcPct val="143300"/>
              </a:lnSpc>
              <a:spcBef>
                <a:spcPts val="100"/>
              </a:spcBef>
            </a:pPr>
            <a:r>
              <a:rPr sz="700" spc="-20" dirty="0">
                <a:latin typeface="Microsoft Sans Serif"/>
                <a:cs typeface="Microsoft Sans Serif"/>
              </a:rPr>
              <a:t>En </a:t>
            </a:r>
            <a:r>
              <a:rPr sz="700" spc="25" dirty="0">
                <a:latin typeface="Microsoft Sans Serif"/>
                <a:cs typeface="Microsoft Sans Serif"/>
              </a:rPr>
              <a:t>muchos </a:t>
            </a:r>
            <a:r>
              <a:rPr sz="700" spc="-5" dirty="0">
                <a:latin typeface="Microsoft Sans Serif"/>
                <a:cs typeface="Microsoft Sans Serif"/>
              </a:rPr>
              <a:t>casos, </a:t>
            </a:r>
            <a:r>
              <a:rPr sz="700" spc="15" dirty="0">
                <a:latin typeface="Microsoft Sans Serif"/>
                <a:cs typeface="Microsoft Sans Serif"/>
              </a:rPr>
              <a:t>varios </a:t>
            </a:r>
            <a:r>
              <a:rPr sz="700" spc="25" dirty="0">
                <a:latin typeface="Microsoft Sans Serif"/>
                <a:cs typeface="Microsoft Sans Serif"/>
              </a:rPr>
              <a:t>generadores </a:t>
            </a:r>
            <a:r>
              <a:rPr sz="700" spc="5" dirty="0">
                <a:latin typeface="Microsoft Sans Serif"/>
                <a:cs typeface="Microsoft Sans Serif"/>
              </a:rPr>
              <a:t>y </a:t>
            </a:r>
            <a:r>
              <a:rPr sz="700" spc="10" dirty="0">
                <a:latin typeface="Microsoft Sans Serif"/>
                <a:cs typeface="Microsoft Sans Serif"/>
              </a:rPr>
              <a:t>líneas </a:t>
            </a:r>
            <a:r>
              <a:rPr sz="700" spc="15" dirty="0">
                <a:latin typeface="Microsoft Sans Serif"/>
                <a:cs typeface="Microsoft Sans Serif"/>
              </a:rPr>
              <a:t>están conectados </a:t>
            </a:r>
            <a:r>
              <a:rPr sz="700" dirty="0">
                <a:latin typeface="Microsoft Sans Serif"/>
                <a:cs typeface="Microsoft Sans Serif"/>
              </a:rPr>
              <a:t>a </a:t>
            </a:r>
            <a:r>
              <a:rPr sz="700" spc="10" dirty="0">
                <a:latin typeface="Microsoft Sans Serif"/>
                <a:cs typeface="Microsoft Sans Serif"/>
              </a:rPr>
              <a:t>la </a:t>
            </a:r>
            <a:r>
              <a:rPr sz="700" spc="15" dirty="0">
                <a:latin typeface="Microsoft Sans Serif"/>
                <a:cs typeface="Microsoft Sans Serif"/>
              </a:rPr>
              <a:t> estación </a:t>
            </a:r>
            <a:r>
              <a:rPr sz="700" spc="25" dirty="0">
                <a:latin typeface="Microsoft Sans Serif"/>
                <a:cs typeface="Microsoft Sans Serif"/>
              </a:rPr>
              <a:t>generadora, </a:t>
            </a:r>
            <a:r>
              <a:rPr sz="700" spc="30" dirty="0">
                <a:latin typeface="Microsoft Sans Serif"/>
                <a:cs typeface="Microsoft Sans Serif"/>
              </a:rPr>
              <a:t>como </a:t>
            </a:r>
            <a:r>
              <a:rPr sz="700" spc="-5" dirty="0">
                <a:latin typeface="Microsoft Sans Serif"/>
                <a:cs typeface="Microsoft Sans Serif"/>
              </a:rPr>
              <a:t>se </a:t>
            </a:r>
            <a:r>
              <a:rPr sz="700" spc="30" dirty="0">
                <a:latin typeface="Microsoft Sans Serif"/>
                <a:cs typeface="Microsoft Sans Serif"/>
              </a:rPr>
              <a:t>muestra </a:t>
            </a:r>
            <a:r>
              <a:rPr sz="700" spc="20" dirty="0">
                <a:latin typeface="Microsoft Sans Serif"/>
                <a:cs typeface="Microsoft Sans Serif"/>
              </a:rPr>
              <a:t>en </a:t>
            </a:r>
            <a:r>
              <a:rPr sz="700" spc="10" dirty="0">
                <a:latin typeface="Microsoft Sans Serif"/>
                <a:cs typeface="Microsoft Sans Serif"/>
              </a:rPr>
              <a:t>la </a:t>
            </a:r>
            <a:r>
              <a:rPr sz="700" spc="-5" dirty="0">
                <a:latin typeface="Microsoft Sans Serif"/>
                <a:cs typeface="Microsoft Sans Serif"/>
              </a:rPr>
              <a:t>Fig. </a:t>
            </a:r>
            <a:r>
              <a:rPr sz="700" dirty="0">
                <a:latin typeface="Microsoft Sans Serif"/>
                <a:cs typeface="Microsoft Sans Serif"/>
              </a:rPr>
              <a:t>4. </a:t>
            </a:r>
            <a:r>
              <a:rPr sz="700" spc="-30" dirty="0">
                <a:latin typeface="Microsoft Sans Serif"/>
                <a:cs typeface="Microsoft Sans Serif"/>
              </a:rPr>
              <a:t>El </a:t>
            </a:r>
            <a:r>
              <a:rPr sz="700" spc="20" dirty="0">
                <a:latin typeface="Microsoft Sans Serif"/>
                <a:cs typeface="Microsoft Sans Serif"/>
              </a:rPr>
              <a:t>relé de impedancia </a:t>
            </a:r>
            <a:r>
              <a:rPr sz="700" spc="25" dirty="0">
                <a:latin typeface="Microsoft Sans Serif"/>
                <a:cs typeface="Microsoft Sans Serif"/>
              </a:rPr>
              <a:t> para</a:t>
            </a:r>
            <a:r>
              <a:rPr sz="700" dirty="0">
                <a:latin typeface="Microsoft Sans Serif"/>
                <a:cs typeface="Microsoft Sans Serif"/>
              </a:rPr>
              <a:t> </a:t>
            </a:r>
            <a:r>
              <a:rPr sz="700" spc="5" dirty="0">
                <a:latin typeface="Microsoft Sans Serif"/>
                <a:cs typeface="Microsoft Sans Serif"/>
              </a:rPr>
              <a:t>cada</a:t>
            </a:r>
            <a:r>
              <a:rPr sz="700" dirty="0">
                <a:latin typeface="Microsoft Sans Serif"/>
                <a:cs typeface="Microsoft Sans Serif"/>
              </a:rPr>
              <a:t> </a:t>
            </a:r>
            <a:r>
              <a:rPr sz="700" spc="30" dirty="0">
                <a:latin typeface="Microsoft Sans Serif"/>
                <a:cs typeface="Microsoft Sans Serif"/>
              </a:rPr>
              <a:t>generador</a:t>
            </a:r>
            <a:r>
              <a:rPr sz="700" spc="5" dirty="0">
                <a:latin typeface="Microsoft Sans Serif"/>
                <a:cs typeface="Microsoft Sans Serif"/>
              </a:rPr>
              <a:t> </a:t>
            </a:r>
            <a:r>
              <a:rPr sz="700" spc="25" dirty="0">
                <a:latin typeface="Microsoft Sans Serif"/>
                <a:cs typeface="Microsoft Sans Serif"/>
              </a:rPr>
              <a:t>requiere</a:t>
            </a:r>
            <a:r>
              <a:rPr sz="700" dirty="0">
                <a:latin typeface="Microsoft Sans Serif"/>
                <a:cs typeface="Microsoft Sans Serif"/>
              </a:rPr>
              <a:t> </a:t>
            </a:r>
            <a:r>
              <a:rPr sz="700" spc="20" dirty="0">
                <a:latin typeface="Microsoft Sans Serif"/>
                <a:cs typeface="Microsoft Sans Serif"/>
              </a:rPr>
              <a:t>configuraciones</a:t>
            </a:r>
            <a:r>
              <a:rPr sz="700" spc="5" dirty="0">
                <a:latin typeface="Microsoft Sans Serif"/>
                <a:cs typeface="Microsoft Sans Serif"/>
              </a:rPr>
              <a:t> </a:t>
            </a:r>
            <a:r>
              <a:rPr sz="700" spc="10" dirty="0">
                <a:latin typeface="Microsoft Sans Serif"/>
                <a:cs typeface="Microsoft Sans Serif"/>
              </a:rPr>
              <a:t>sensibles</a:t>
            </a:r>
            <a:r>
              <a:rPr sz="700" dirty="0">
                <a:latin typeface="Microsoft Sans Serif"/>
                <a:cs typeface="Microsoft Sans Serif"/>
              </a:rPr>
              <a:t> </a:t>
            </a:r>
            <a:r>
              <a:rPr sz="700" spc="25" dirty="0">
                <a:latin typeface="Microsoft Sans Serif"/>
                <a:cs typeface="Microsoft Sans Serif"/>
              </a:rPr>
              <a:t>para</a:t>
            </a:r>
            <a:r>
              <a:rPr sz="700" spc="5" dirty="0">
                <a:latin typeface="Microsoft Sans Serif"/>
                <a:cs typeface="Microsoft Sans Serif"/>
              </a:rPr>
              <a:t> </a:t>
            </a:r>
            <a:r>
              <a:rPr sz="700" spc="25" dirty="0">
                <a:latin typeface="Microsoft Sans Serif"/>
                <a:cs typeface="Microsoft Sans Serif"/>
              </a:rPr>
              <a:t>detectar</a:t>
            </a:r>
            <a:r>
              <a:rPr sz="700" dirty="0">
                <a:latin typeface="Microsoft Sans Serif"/>
                <a:cs typeface="Microsoft Sans Serif"/>
              </a:rPr>
              <a:t> </a:t>
            </a:r>
            <a:r>
              <a:rPr sz="700" spc="10" dirty="0">
                <a:latin typeface="Microsoft Sans Serif"/>
                <a:cs typeface="Microsoft Sans Serif"/>
              </a:rPr>
              <a:t>fallas </a:t>
            </a:r>
            <a:r>
              <a:rPr sz="700" spc="-170" dirty="0">
                <a:latin typeface="Microsoft Sans Serif"/>
                <a:cs typeface="Microsoft Sans Serif"/>
              </a:rPr>
              <a:t> </a:t>
            </a:r>
            <a:r>
              <a:rPr sz="700" spc="20" dirty="0">
                <a:latin typeface="Microsoft Sans Serif"/>
                <a:cs typeface="Microsoft Sans Serif"/>
              </a:rPr>
              <a:t>en </a:t>
            </a:r>
            <a:r>
              <a:rPr sz="700" spc="10" dirty="0">
                <a:latin typeface="Microsoft Sans Serif"/>
                <a:cs typeface="Microsoft Sans Serif"/>
              </a:rPr>
              <a:t>los </a:t>
            </a:r>
            <a:r>
              <a:rPr sz="700" spc="25" dirty="0">
                <a:latin typeface="Microsoft Sans Serif"/>
                <a:cs typeface="Microsoft Sans Serif"/>
              </a:rPr>
              <a:t>extremos </a:t>
            </a:r>
            <a:r>
              <a:rPr sz="700" spc="20" dirty="0">
                <a:latin typeface="Microsoft Sans Serif"/>
                <a:cs typeface="Microsoft Sans Serif"/>
              </a:rPr>
              <a:t>de </a:t>
            </a:r>
            <a:r>
              <a:rPr sz="700" spc="10" dirty="0">
                <a:latin typeface="Microsoft Sans Serif"/>
                <a:cs typeface="Microsoft Sans Serif"/>
              </a:rPr>
              <a:t>líneas </a:t>
            </a:r>
            <a:r>
              <a:rPr sz="700" spc="15" dirty="0">
                <a:latin typeface="Microsoft Sans Serif"/>
                <a:cs typeface="Microsoft Sans Serif"/>
              </a:rPr>
              <a:t>largas </a:t>
            </a:r>
            <a:r>
              <a:rPr sz="700" spc="20" dirty="0">
                <a:latin typeface="Microsoft Sans Serif"/>
                <a:cs typeface="Microsoft Sans Serif"/>
              </a:rPr>
              <a:t>en </a:t>
            </a:r>
            <a:r>
              <a:rPr sz="700" spc="15" dirty="0">
                <a:latin typeface="Microsoft Sans Serif"/>
                <a:cs typeface="Microsoft Sans Serif"/>
              </a:rPr>
              <a:t>presencia </a:t>
            </a:r>
            <a:r>
              <a:rPr sz="700" spc="20" dirty="0">
                <a:latin typeface="Microsoft Sans Serif"/>
                <a:cs typeface="Microsoft Sans Serif"/>
              </a:rPr>
              <a:t>de </a:t>
            </a:r>
            <a:r>
              <a:rPr sz="700" spc="25" dirty="0">
                <a:latin typeface="Microsoft Sans Serif"/>
                <a:cs typeface="Microsoft Sans Serif"/>
              </a:rPr>
              <a:t>otras </a:t>
            </a:r>
            <a:r>
              <a:rPr sz="700" spc="20" dirty="0">
                <a:latin typeface="Microsoft Sans Serif"/>
                <a:cs typeface="Microsoft Sans Serif"/>
              </a:rPr>
              <a:t>fuentes. </a:t>
            </a:r>
            <a:r>
              <a:rPr sz="700" spc="-5" dirty="0">
                <a:latin typeface="Microsoft Sans Serif"/>
                <a:cs typeface="Microsoft Sans Serif"/>
              </a:rPr>
              <a:t>Los </a:t>
            </a:r>
            <a:r>
              <a:rPr sz="700" spc="10" dirty="0">
                <a:latin typeface="Microsoft Sans Serif"/>
                <a:cs typeface="Microsoft Sans Serif"/>
              </a:rPr>
              <a:t>ajustes </a:t>
            </a:r>
            <a:r>
              <a:rPr sz="700" spc="15" dirty="0">
                <a:latin typeface="Microsoft Sans Serif"/>
                <a:cs typeface="Microsoft Sans Serif"/>
              </a:rPr>
              <a:t> </a:t>
            </a:r>
            <a:r>
              <a:rPr sz="700" spc="10" dirty="0">
                <a:latin typeface="Microsoft Sans Serif"/>
                <a:cs typeface="Microsoft Sans Serif"/>
              </a:rPr>
              <a:t>sensibles </a:t>
            </a:r>
            <a:r>
              <a:rPr sz="700" spc="30" dirty="0">
                <a:latin typeface="Microsoft Sans Serif"/>
                <a:cs typeface="Microsoft Sans Serif"/>
              </a:rPr>
              <a:t>pueden </a:t>
            </a:r>
            <a:r>
              <a:rPr sz="700" spc="15" dirty="0">
                <a:latin typeface="Microsoft Sans Serif"/>
                <a:cs typeface="Microsoft Sans Serif"/>
              </a:rPr>
              <a:t>hacer </a:t>
            </a:r>
            <a:r>
              <a:rPr sz="700" spc="30" dirty="0">
                <a:latin typeface="Microsoft Sans Serif"/>
                <a:cs typeface="Microsoft Sans Serif"/>
              </a:rPr>
              <a:t>que </a:t>
            </a:r>
            <a:r>
              <a:rPr sz="700" spc="10" dirty="0">
                <a:latin typeface="Microsoft Sans Serif"/>
                <a:cs typeface="Microsoft Sans Serif"/>
              </a:rPr>
              <a:t>los relés </a:t>
            </a:r>
            <a:r>
              <a:rPr sz="700" spc="20" dirty="0">
                <a:latin typeface="Microsoft Sans Serif"/>
                <a:cs typeface="Microsoft Sans Serif"/>
              </a:rPr>
              <a:t>de respaldo disparen </a:t>
            </a:r>
            <a:r>
              <a:rPr sz="700" spc="25" dirty="0">
                <a:latin typeface="Microsoft Sans Serif"/>
                <a:cs typeface="Microsoft Sans Serif"/>
              </a:rPr>
              <a:t> </a:t>
            </a:r>
            <a:r>
              <a:rPr sz="700" spc="20" dirty="0">
                <a:latin typeface="Microsoft Sans Serif"/>
                <a:cs typeface="Microsoft Sans Serif"/>
              </a:rPr>
              <a:t>innecesariamente </a:t>
            </a:r>
            <a:r>
              <a:rPr sz="700" spc="40" dirty="0">
                <a:latin typeface="Microsoft Sans Serif"/>
                <a:cs typeface="Microsoft Sans Serif"/>
              </a:rPr>
              <a:t>un </a:t>
            </a:r>
            <a:r>
              <a:rPr sz="700" spc="30" dirty="0">
                <a:latin typeface="Microsoft Sans Serif"/>
                <a:cs typeface="Microsoft Sans Serif"/>
              </a:rPr>
              <a:t>generador </a:t>
            </a:r>
            <a:r>
              <a:rPr sz="700" spc="20" dirty="0">
                <a:latin typeface="Microsoft Sans Serif"/>
                <a:cs typeface="Microsoft Sans Serif"/>
              </a:rPr>
              <a:t>bajo algunas </a:t>
            </a:r>
            <a:r>
              <a:rPr sz="700" spc="15" dirty="0">
                <a:latin typeface="Microsoft Sans Serif"/>
                <a:cs typeface="Microsoft Sans Serif"/>
              </a:rPr>
              <a:t>condiciones </a:t>
            </a:r>
            <a:r>
              <a:rPr sz="700" spc="20" dirty="0">
                <a:latin typeface="Microsoft Sans Serif"/>
                <a:cs typeface="Microsoft Sans Serif"/>
              </a:rPr>
              <a:t>de </a:t>
            </a:r>
            <a:r>
              <a:rPr sz="700" spc="15" dirty="0">
                <a:latin typeface="Microsoft Sans Serif"/>
                <a:cs typeface="Microsoft Sans Serif"/>
              </a:rPr>
              <a:t>carga </a:t>
            </a:r>
            <a:r>
              <a:rPr sz="700" spc="30" dirty="0">
                <a:latin typeface="Microsoft Sans Serif"/>
                <a:cs typeface="Microsoft Sans Serif"/>
              </a:rPr>
              <a:t>o </a:t>
            </a:r>
            <a:r>
              <a:rPr sz="700" spc="25" dirty="0">
                <a:latin typeface="Microsoft Sans Serif"/>
                <a:cs typeface="Microsoft Sans Serif"/>
              </a:rPr>
              <a:t>ante </a:t>
            </a:r>
            <a:r>
              <a:rPr sz="700" spc="30" dirty="0">
                <a:latin typeface="Microsoft Sans Serif"/>
                <a:cs typeface="Microsoft Sans Serif"/>
              </a:rPr>
              <a:t> </a:t>
            </a:r>
            <a:r>
              <a:rPr sz="700" spc="10" dirty="0">
                <a:latin typeface="Microsoft Sans Serif"/>
                <a:cs typeface="Microsoft Sans Serif"/>
              </a:rPr>
              <a:t>oscilaciones</a:t>
            </a:r>
            <a:r>
              <a:rPr sz="700" spc="-5" dirty="0">
                <a:latin typeface="Microsoft Sans Serif"/>
                <a:cs typeface="Microsoft Sans Serif"/>
              </a:rPr>
              <a:t> </a:t>
            </a:r>
            <a:r>
              <a:rPr sz="700" spc="25" dirty="0">
                <a:latin typeface="Microsoft Sans Serif"/>
                <a:cs typeface="Microsoft Sans Serif"/>
              </a:rPr>
              <a:t>menores</a:t>
            </a:r>
            <a:r>
              <a:rPr sz="700" dirty="0">
                <a:latin typeface="Microsoft Sans Serif"/>
                <a:cs typeface="Microsoft Sans Serif"/>
              </a:rPr>
              <a:t> </a:t>
            </a:r>
            <a:r>
              <a:rPr sz="700" spc="5" dirty="0">
                <a:latin typeface="Microsoft Sans Serif"/>
                <a:cs typeface="Microsoft Sans Serif"/>
              </a:rPr>
              <a:t>y</a:t>
            </a:r>
            <a:r>
              <a:rPr sz="700" dirty="0">
                <a:latin typeface="Microsoft Sans Serif"/>
                <a:cs typeface="Microsoft Sans Serif"/>
              </a:rPr>
              <a:t> </a:t>
            </a:r>
            <a:r>
              <a:rPr sz="700" spc="10" dirty="0">
                <a:latin typeface="Microsoft Sans Serif"/>
                <a:cs typeface="Microsoft Sans Serif"/>
              </a:rPr>
              <a:t>estables.</a:t>
            </a:r>
            <a:r>
              <a:rPr sz="700" spc="-5" dirty="0">
                <a:latin typeface="Microsoft Sans Serif"/>
                <a:cs typeface="Microsoft Sans Serif"/>
              </a:rPr>
              <a:t> </a:t>
            </a:r>
            <a:r>
              <a:rPr sz="700" dirty="0">
                <a:latin typeface="Microsoft Sans Serif"/>
                <a:cs typeface="Microsoft Sans Serif"/>
              </a:rPr>
              <a:t>Con </a:t>
            </a:r>
            <a:r>
              <a:rPr sz="700" spc="10" dirty="0">
                <a:latin typeface="Microsoft Sans Serif"/>
                <a:cs typeface="Microsoft Sans Serif"/>
              </a:rPr>
              <a:t>este</a:t>
            </a:r>
            <a:r>
              <a:rPr sz="700" dirty="0">
                <a:latin typeface="Microsoft Sans Serif"/>
                <a:cs typeface="Microsoft Sans Serif"/>
              </a:rPr>
              <a:t> </a:t>
            </a:r>
            <a:r>
              <a:rPr sz="700" spc="35" dirty="0">
                <a:latin typeface="Microsoft Sans Serif"/>
                <a:cs typeface="Microsoft Sans Serif"/>
              </a:rPr>
              <a:t>tipo</a:t>
            </a:r>
            <a:r>
              <a:rPr sz="700" dirty="0">
                <a:latin typeface="Microsoft Sans Serif"/>
                <a:cs typeface="Microsoft Sans Serif"/>
              </a:rPr>
              <a:t> </a:t>
            </a:r>
            <a:r>
              <a:rPr sz="700" spc="20" dirty="0">
                <a:latin typeface="Microsoft Sans Serif"/>
                <a:cs typeface="Microsoft Sans Serif"/>
              </a:rPr>
              <a:t>de</a:t>
            </a:r>
            <a:r>
              <a:rPr sz="700" spc="-5" dirty="0">
                <a:latin typeface="Microsoft Sans Serif"/>
                <a:cs typeface="Microsoft Sans Serif"/>
              </a:rPr>
              <a:t> </a:t>
            </a:r>
            <a:r>
              <a:rPr sz="700" spc="25" dirty="0">
                <a:latin typeface="Microsoft Sans Serif"/>
                <a:cs typeface="Microsoft Sans Serif"/>
              </a:rPr>
              <a:t>configuración</a:t>
            </a:r>
            <a:r>
              <a:rPr sz="700" dirty="0">
                <a:latin typeface="Microsoft Sans Serif"/>
                <a:cs typeface="Microsoft Sans Serif"/>
              </a:rPr>
              <a:t> </a:t>
            </a:r>
            <a:r>
              <a:rPr sz="700" spc="20" dirty="0">
                <a:latin typeface="Microsoft Sans Serif"/>
                <a:cs typeface="Microsoft Sans Serif"/>
              </a:rPr>
              <a:t>del</a:t>
            </a:r>
            <a:r>
              <a:rPr sz="700" dirty="0">
                <a:latin typeface="Microsoft Sans Serif"/>
                <a:cs typeface="Microsoft Sans Serif"/>
              </a:rPr>
              <a:t> </a:t>
            </a:r>
            <a:r>
              <a:rPr sz="700" spc="15" dirty="0">
                <a:latin typeface="Microsoft Sans Serif"/>
                <a:cs typeface="Microsoft Sans Serif"/>
              </a:rPr>
              <a:t>sistema, </a:t>
            </a:r>
            <a:r>
              <a:rPr sz="700" spc="-170" dirty="0">
                <a:latin typeface="Microsoft Sans Serif"/>
                <a:cs typeface="Microsoft Sans Serif"/>
              </a:rPr>
              <a:t> </a:t>
            </a:r>
            <a:r>
              <a:rPr sz="700" spc="30" dirty="0">
                <a:latin typeface="Microsoft Sans Serif"/>
                <a:cs typeface="Microsoft Sans Serif"/>
              </a:rPr>
              <a:t>generalmente </a:t>
            </a:r>
            <a:r>
              <a:rPr sz="700" spc="-5" dirty="0">
                <a:latin typeface="Microsoft Sans Serif"/>
                <a:cs typeface="Microsoft Sans Serif"/>
              </a:rPr>
              <a:t>es </a:t>
            </a:r>
            <a:r>
              <a:rPr sz="700" spc="20" dirty="0">
                <a:latin typeface="Microsoft Sans Serif"/>
                <a:cs typeface="Microsoft Sans Serif"/>
              </a:rPr>
              <a:t>posible </a:t>
            </a:r>
            <a:r>
              <a:rPr sz="700" spc="30" dirty="0">
                <a:latin typeface="Microsoft Sans Serif"/>
                <a:cs typeface="Microsoft Sans Serif"/>
              </a:rPr>
              <a:t>configurar </a:t>
            </a:r>
            <a:r>
              <a:rPr sz="700" spc="10" dirty="0">
                <a:latin typeface="Microsoft Sans Serif"/>
                <a:cs typeface="Microsoft Sans Serif"/>
              </a:rPr>
              <a:t>estos relés </a:t>
            </a:r>
            <a:r>
              <a:rPr sz="700" spc="20" dirty="0">
                <a:latin typeface="Microsoft Sans Serif"/>
                <a:cs typeface="Microsoft Sans Serif"/>
              </a:rPr>
              <a:t>de respaldo </a:t>
            </a:r>
            <a:r>
              <a:rPr sz="700" spc="25" dirty="0">
                <a:latin typeface="Microsoft Sans Serif"/>
                <a:cs typeface="Microsoft Sans Serif"/>
              </a:rPr>
              <a:t>para detectar </a:t>
            </a:r>
            <a:r>
              <a:rPr sz="700" spc="30" dirty="0">
                <a:latin typeface="Microsoft Sans Serif"/>
                <a:cs typeface="Microsoft Sans Serif"/>
              </a:rPr>
              <a:t> </a:t>
            </a:r>
            <a:r>
              <a:rPr sz="700" spc="15" dirty="0">
                <a:latin typeface="Microsoft Sans Serif"/>
                <a:cs typeface="Microsoft Sans Serif"/>
              </a:rPr>
              <a:t>solo </a:t>
            </a:r>
            <a:r>
              <a:rPr sz="700" spc="10" dirty="0">
                <a:latin typeface="Microsoft Sans Serif"/>
                <a:cs typeface="Microsoft Sans Serif"/>
              </a:rPr>
              <a:t>fallas </a:t>
            </a:r>
            <a:r>
              <a:rPr sz="700" spc="5" dirty="0">
                <a:latin typeface="Microsoft Sans Serif"/>
                <a:cs typeface="Microsoft Sans Serif"/>
              </a:rPr>
              <a:t>cercanas. </a:t>
            </a:r>
            <a:r>
              <a:rPr sz="700" spc="-10" dirty="0">
                <a:latin typeface="Microsoft Sans Serif"/>
                <a:cs typeface="Microsoft Sans Serif"/>
              </a:rPr>
              <a:t>La </a:t>
            </a:r>
            <a:r>
              <a:rPr sz="700" spc="25" dirty="0">
                <a:latin typeface="Microsoft Sans Serif"/>
                <a:cs typeface="Microsoft Sans Serif"/>
              </a:rPr>
              <a:t>protección </a:t>
            </a:r>
            <a:r>
              <a:rPr sz="700" spc="20" dirty="0">
                <a:latin typeface="Microsoft Sans Serif"/>
                <a:cs typeface="Microsoft Sans Serif"/>
              </a:rPr>
              <a:t>de </a:t>
            </a:r>
            <a:r>
              <a:rPr sz="700" spc="10" dirty="0">
                <a:latin typeface="Microsoft Sans Serif"/>
                <a:cs typeface="Microsoft Sans Serif"/>
              </a:rPr>
              <a:t>líneas, </a:t>
            </a:r>
            <a:r>
              <a:rPr sz="700" spc="20" dirty="0">
                <a:latin typeface="Microsoft Sans Serif"/>
                <a:cs typeface="Microsoft Sans Serif"/>
              </a:rPr>
              <a:t>barras </a:t>
            </a:r>
            <a:r>
              <a:rPr sz="700" spc="5" dirty="0">
                <a:latin typeface="Microsoft Sans Serif"/>
                <a:cs typeface="Microsoft Sans Serif"/>
              </a:rPr>
              <a:t>y </a:t>
            </a:r>
            <a:r>
              <a:rPr sz="700" spc="30" dirty="0">
                <a:latin typeface="Microsoft Sans Serif"/>
                <a:cs typeface="Microsoft Sans Serif"/>
              </a:rPr>
              <a:t>transformadores </a:t>
            </a:r>
            <a:r>
              <a:rPr sz="700" spc="-5" dirty="0">
                <a:latin typeface="Microsoft Sans Serif"/>
                <a:cs typeface="Microsoft Sans Serif"/>
              </a:rPr>
              <a:t>es </a:t>
            </a:r>
            <a:r>
              <a:rPr sz="700" dirty="0">
                <a:latin typeface="Microsoft Sans Serif"/>
                <a:cs typeface="Microsoft Sans Serif"/>
              </a:rPr>
              <a:t> </a:t>
            </a:r>
            <a:r>
              <a:rPr sz="700" spc="10" dirty="0">
                <a:latin typeface="Microsoft Sans Serif"/>
                <a:cs typeface="Microsoft Sans Serif"/>
              </a:rPr>
              <a:t>necesaria </a:t>
            </a:r>
            <a:r>
              <a:rPr sz="700" spc="25" dirty="0">
                <a:latin typeface="Microsoft Sans Serif"/>
                <a:cs typeface="Microsoft Sans Serif"/>
              </a:rPr>
              <a:t>para </a:t>
            </a:r>
            <a:r>
              <a:rPr sz="700" spc="10" dirty="0">
                <a:latin typeface="Microsoft Sans Serif"/>
                <a:cs typeface="Microsoft Sans Serif"/>
              </a:rPr>
              <a:t>la </a:t>
            </a:r>
            <a:r>
              <a:rPr sz="700" spc="25" dirty="0">
                <a:latin typeface="Microsoft Sans Serif"/>
                <a:cs typeface="Microsoft Sans Serif"/>
              </a:rPr>
              <a:t>protección </a:t>
            </a:r>
            <a:r>
              <a:rPr sz="700" spc="20" dirty="0">
                <a:latin typeface="Microsoft Sans Serif"/>
                <a:cs typeface="Microsoft Sans Serif"/>
              </a:rPr>
              <a:t>de </a:t>
            </a:r>
            <a:r>
              <a:rPr sz="700" spc="10" dirty="0">
                <a:latin typeface="Microsoft Sans Serif"/>
                <a:cs typeface="Microsoft Sans Serif"/>
              </a:rPr>
              <a:t>líneas, </a:t>
            </a:r>
            <a:r>
              <a:rPr sz="700" spc="20" dirty="0">
                <a:latin typeface="Microsoft Sans Serif"/>
                <a:cs typeface="Microsoft Sans Serif"/>
              </a:rPr>
              <a:t>barras </a:t>
            </a:r>
            <a:r>
              <a:rPr sz="700" spc="5" dirty="0">
                <a:latin typeface="Microsoft Sans Serif"/>
                <a:cs typeface="Microsoft Sans Serif"/>
              </a:rPr>
              <a:t>y </a:t>
            </a:r>
            <a:r>
              <a:rPr sz="700" spc="30" dirty="0">
                <a:latin typeface="Microsoft Sans Serif"/>
                <a:cs typeface="Microsoft Sans Serif"/>
              </a:rPr>
              <a:t>transformadores </a:t>
            </a:r>
            <a:r>
              <a:rPr sz="700" spc="35" dirty="0">
                <a:latin typeface="Microsoft Sans Serif"/>
                <a:cs typeface="Microsoft Sans Serif"/>
              </a:rPr>
              <a:t> </a:t>
            </a:r>
            <a:r>
              <a:rPr sz="700" spc="25" dirty="0">
                <a:latin typeface="Microsoft Sans Serif"/>
                <a:cs typeface="Microsoft Sans Serif"/>
              </a:rPr>
              <a:t>redundantes.</a:t>
            </a:r>
            <a:endParaRPr sz="700">
              <a:latin typeface="Microsoft Sans Serif"/>
              <a:cs typeface="Microsoft Sans Serif"/>
            </a:endParaRPr>
          </a:p>
          <a:p>
            <a:pPr marL="12700" marR="5080" indent="153670">
              <a:lnSpc>
                <a:spcPts val="1200"/>
              </a:lnSpc>
              <a:spcBef>
                <a:spcPts val="85"/>
              </a:spcBef>
            </a:pPr>
            <a:r>
              <a:rPr sz="650" spc="-10" dirty="0">
                <a:latin typeface="Microsoft Sans Serif"/>
                <a:cs typeface="Microsoft Sans Serif"/>
              </a:rPr>
              <a:t>Estas </a:t>
            </a:r>
            <a:r>
              <a:rPr sz="650" spc="20" dirty="0">
                <a:latin typeface="Microsoft Sans Serif"/>
                <a:cs typeface="Microsoft Sans Serif"/>
              </a:rPr>
              <a:t>configuraciones del </a:t>
            </a:r>
            <a:r>
              <a:rPr sz="650" spc="15" dirty="0">
                <a:latin typeface="Microsoft Sans Serif"/>
                <a:cs typeface="Microsoft Sans Serif"/>
              </a:rPr>
              <a:t>sistema </a:t>
            </a:r>
            <a:r>
              <a:rPr sz="650" spc="25" dirty="0">
                <a:latin typeface="Microsoft Sans Serif"/>
                <a:cs typeface="Microsoft Sans Serif"/>
              </a:rPr>
              <a:t>generalmente requieren </a:t>
            </a:r>
            <a:r>
              <a:rPr sz="650" spc="20" dirty="0">
                <a:latin typeface="Microsoft Sans Serif"/>
                <a:cs typeface="Microsoft Sans Serif"/>
              </a:rPr>
              <a:t>criterios de </a:t>
            </a:r>
            <a:r>
              <a:rPr sz="650" spc="25" dirty="0">
                <a:latin typeface="Microsoft Sans Serif"/>
                <a:cs typeface="Microsoft Sans Serif"/>
              </a:rPr>
              <a:t> configuración</a:t>
            </a:r>
            <a:r>
              <a:rPr sz="650" dirty="0">
                <a:latin typeface="Microsoft Sans Serif"/>
                <a:cs typeface="Microsoft Sans Serif"/>
              </a:rPr>
              <a:t> </a:t>
            </a:r>
            <a:r>
              <a:rPr sz="650" spc="25" dirty="0">
                <a:latin typeface="Microsoft Sans Serif"/>
                <a:cs typeface="Microsoft Sans Serif"/>
              </a:rPr>
              <a:t>que</a:t>
            </a:r>
            <a:r>
              <a:rPr sz="650" spc="5" dirty="0">
                <a:latin typeface="Microsoft Sans Serif"/>
                <a:cs typeface="Microsoft Sans Serif"/>
              </a:rPr>
              <a:t> </a:t>
            </a:r>
            <a:r>
              <a:rPr sz="650" spc="15" dirty="0">
                <a:latin typeface="Microsoft Sans Serif"/>
                <a:cs typeface="Microsoft Sans Serif"/>
              </a:rPr>
              <a:t>incluyan</a:t>
            </a:r>
            <a:r>
              <a:rPr sz="650" spc="5" dirty="0">
                <a:latin typeface="Microsoft Sans Serif"/>
                <a:cs typeface="Microsoft Sans Serif"/>
              </a:rPr>
              <a:t> </a:t>
            </a:r>
            <a:r>
              <a:rPr sz="650" spc="25" dirty="0">
                <a:latin typeface="Microsoft Sans Serif"/>
                <a:cs typeface="Microsoft Sans Serif"/>
              </a:rPr>
              <a:t>compromisos</a:t>
            </a:r>
            <a:r>
              <a:rPr sz="650" spc="5" dirty="0">
                <a:latin typeface="Microsoft Sans Serif"/>
                <a:cs typeface="Microsoft Sans Serif"/>
              </a:rPr>
              <a:t> </a:t>
            </a:r>
            <a:r>
              <a:rPr sz="650" spc="20" dirty="0">
                <a:latin typeface="Microsoft Sans Serif"/>
                <a:cs typeface="Microsoft Sans Serif"/>
              </a:rPr>
              <a:t>en</a:t>
            </a:r>
            <a:r>
              <a:rPr sz="650" dirty="0">
                <a:latin typeface="Microsoft Sans Serif"/>
                <a:cs typeface="Microsoft Sans Serif"/>
              </a:rPr>
              <a:t> </a:t>
            </a:r>
            <a:r>
              <a:rPr sz="650" spc="10" dirty="0">
                <a:latin typeface="Microsoft Sans Serif"/>
                <a:cs typeface="Microsoft Sans Serif"/>
              </a:rPr>
              <a:t>la</a:t>
            </a:r>
            <a:r>
              <a:rPr sz="650" spc="5" dirty="0">
                <a:latin typeface="Microsoft Sans Serif"/>
                <a:cs typeface="Microsoft Sans Serif"/>
              </a:rPr>
              <a:t> </a:t>
            </a:r>
            <a:r>
              <a:rPr sz="650" spc="20" dirty="0">
                <a:latin typeface="Microsoft Sans Serif"/>
                <a:cs typeface="Microsoft Sans Serif"/>
              </a:rPr>
              <a:t>protección</a:t>
            </a:r>
            <a:r>
              <a:rPr sz="650" spc="5" dirty="0">
                <a:latin typeface="Microsoft Sans Serif"/>
                <a:cs typeface="Microsoft Sans Serif"/>
              </a:rPr>
              <a:t> </a:t>
            </a:r>
            <a:r>
              <a:rPr sz="650" spc="10" dirty="0">
                <a:latin typeface="Microsoft Sans Serif"/>
                <a:cs typeface="Microsoft Sans Serif"/>
              </a:rPr>
              <a:t>deseada</a:t>
            </a:r>
            <a:r>
              <a:rPr sz="650" spc="5" dirty="0">
                <a:latin typeface="Microsoft Sans Serif"/>
                <a:cs typeface="Microsoft Sans Serif"/>
              </a:rPr>
              <a:t> </a:t>
            </a:r>
            <a:r>
              <a:rPr sz="650" spc="20" dirty="0">
                <a:latin typeface="Microsoft Sans Serif"/>
                <a:cs typeface="Microsoft Sans Serif"/>
              </a:rPr>
              <a:t>para</a:t>
            </a:r>
            <a:r>
              <a:rPr sz="650" spc="5" dirty="0">
                <a:latin typeface="Microsoft Sans Serif"/>
                <a:cs typeface="Microsoft Sans Serif"/>
              </a:rPr>
              <a:t> </a:t>
            </a:r>
            <a:r>
              <a:rPr sz="650" spc="30" dirty="0">
                <a:latin typeface="Microsoft Sans Serif"/>
                <a:cs typeface="Microsoft Sans Serif"/>
              </a:rPr>
              <a:t>mantener </a:t>
            </a:r>
            <a:r>
              <a:rPr sz="650" spc="-160" dirty="0">
                <a:latin typeface="Microsoft Sans Serif"/>
                <a:cs typeface="Microsoft Sans Serif"/>
              </a:rPr>
              <a:t> </a:t>
            </a:r>
            <a:r>
              <a:rPr sz="650" spc="10" dirty="0">
                <a:latin typeface="Microsoft Sans Serif"/>
                <a:cs typeface="Microsoft Sans Serif"/>
              </a:rPr>
              <a:t>la </a:t>
            </a:r>
            <a:r>
              <a:rPr sz="650" spc="20" dirty="0">
                <a:latin typeface="Microsoft Sans Serif"/>
                <a:cs typeface="Microsoft Sans Serif"/>
              </a:rPr>
              <a:t>seguridad del </a:t>
            </a:r>
            <a:r>
              <a:rPr sz="650" spc="25" dirty="0">
                <a:latin typeface="Microsoft Sans Serif"/>
                <a:cs typeface="Microsoft Sans Serif"/>
              </a:rPr>
              <a:t>generador. </a:t>
            </a:r>
            <a:r>
              <a:rPr sz="650" spc="10" dirty="0">
                <a:latin typeface="Microsoft Sans Serif"/>
                <a:cs typeface="Microsoft Sans Serif"/>
              </a:rPr>
              <a:t>Consulte </a:t>
            </a:r>
            <a:r>
              <a:rPr sz="650" spc="25" dirty="0">
                <a:latin typeface="Microsoft Sans Serif"/>
                <a:cs typeface="Microsoft Sans Serif"/>
              </a:rPr>
              <a:t>[3] </a:t>
            </a:r>
            <a:r>
              <a:rPr sz="650" spc="5" dirty="0">
                <a:latin typeface="Microsoft Sans Serif"/>
                <a:cs typeface="Microsoft Sans Serif"/>
              </a:rPr>
              <a:t>y </a:t>
            </a:r>
            <a:r>
              <a:rPr sz="650" spc="25" dirty="0">
                <a:latin typeface="Microsoft Sans Serif"/>
                <a:cs typeface="Microsoft Sans Serif"/>
              </a:rPr>
              <a:t>[4] </a:t>
            </a:r>
            <a:r>
              <a:rPr sz="650" spc="20" dirty="0">
                <a:latin typeface="Microsoft Sans Serif"/>
                <a:cs typeface="Microsoft Sans Serif"/>
              </a:rPr>
              <a:t>para </a:t>
            </a:r>
            <a:r>
              <a:rPr sz="650" spc="30" dirty="0">
                <a:latin typeface="Microsoft Sans Serif"/>
                <a:cs typeface="Microsoft Sans Serif"/>
              </a:rPr>
              <a:t>obtener </a:t>
            </a:r>
            <a:r>
              <a:rPr sz="650" spc="25" dirty="0">
                <a:latin typeface="Microsoft Sans Serif"/>
                <a:cs typeface="Microsoft Sans Serif"/>
              </a:rPr>
              <a:t>orientación </a:t>
            </a:r>
            <a:r>
              <a:rPr sz="650" spc="20" dirty="0">
                <a:latin typeface="Microsoft Sans Serif"/>
                <a:cs typeface="Microsoft Sans Serif"/>
              </a:rPr>
              <a:t>sobre </a:t>
            </a:r>
            <a:r>
              <a:rPr sz="650" spc="25" dirty="0">
                <a:latin typeface="Microsoft Sans Serif"/>
                <a:cs typeface="Microsoft Sans Serif"/>
              </a:rPr>
              <a:t> cómo</a:t>
            </a:r>
            <a:r>
              <a:rPr sz="650" spc="-10" dirty="0">
                <a:latin typeface="Microsoft Sans Serif"/>
                <a:cs typeface="Microsoft Sans Serif"/>
              </a:rPr>
              <a:t> </a:t>
            </a:r>
            <a:r>
              <a:rPr sz="650" spc="30" dirty="0">
                <a:latin typeface="Microsoft Sans Serif"/>
                <a:cs typeface="Microsoft Sans Serif"/>
              </a:rPr>
              <a:t>configurar</a:t>
            </a:r>
            <a:r>
              <a:rPr sz="650" spc="-5" dirty="0">
                <a:latin typeface="Microsoft Sans Serif"/>
                <a:cs typeface="Microsoft Sans Serif"/>
              </a:rPr>
              <a:t> </a:t>
            </a:r>
            <a:r>
              <a:rPr sz="650" spc="10" dirty="0">
                <a:latin typeface="Microsoft Sans Serif"/>
                <a:cs typeface="Microsoft Sans Serif"/>
              </a:rPr>
              <a:t>los</a:t>
            </a:r>
            <a:r>
              <a:rPr sz="650" spc="-5" dirty="0">
                <a:latin typeface="Microsoft Sans Serif"/>
                <a:cs typeface="Microsoft Sans Serif"/>
              </a:rPr>
              <a:t> </a:t>
            </a:r>
            <a:r>
              <a:rPr sz="650" spc="10" dirty="0">
                <a:latin typeface="Microsoft Sans Serif"/>
                <a:cs typeface="Microsoft Sans Serif"/>
              </a:rPr>
              <a:t>relés</a:t>
            </a:r>
            <a:r>
              <a:rPr sz="650" spc="-5" dirty="0">
                <a:latin typeface="Microsoft Sans Serif"/>
                <a:cs typeface="Microsoft Sans Serif"/>
              </a:rPr>
              <a:t> </a:t>
            </a:r>
            <a:r>
              <a:rPr sz="650" spc="20" dirty="0">
                <a:latin typeface="Microsoft Sans Serif"/>
                <a:cs typeface="Microsoft Sans Serif"/>
              </a:rPr>
              <a:t>de</a:t>
            </a:r>
            <a:r>
              <a:rPr sz="650" spc="-5" dirty="0">
                <a:latin typeface="Microsoft Sans Serif"/>
                <a:cs typeface="Microsoft Sans Serif"/>
              </a:rPr>
              <a:t> </a:t>
            </a:r>
            <a:r>
              <a:rPr sz="650" spc="20" dirty="0">
                <a:latin typeface="Microsoft Sans Serif"/>
                <a:cs typeface="Microsoft Sans Serif"/>
              </a:rPr>
              <a:t>respaldo</a:t>
            </a:r>
            <a:r>
              <a:rPr sz="650" spc="-5" dirty="0">
                <a:latin typeface="Microsoft Sans Serif"/>
                <a:cs typeface="Microsoft Sans Serif"/>
              </a:rPr>
              <a:t> </a:t>
            </a:r>
            <a:r>
              <a:rPr sz="650" spc="-10" dirty="0">
                <a:latin typeface="Microsoft Sans Serif"/>
                <a:cs typeface="Microsoft Sans Serif"/>
              </a:rPr>
              <a:t>(21).</a:t>
            </a:r>
            <a:endParaRPr sz="650">
              <a:latin typeface="Microsoft Sans Serif"/>
              <a:cs typeface="Microsoft Sans Serif"/>
            </a:endParaRPr>
          </a:p>
          <a:p>
            <a:pPr marL="12700" marR="392430" indent="153670">
              <a:lnSpc>
                <a:spcPts val="1200"/>
              </a:lnSpc>
              <a:spcBef>
                <a:spcPts val="15"/>
              </a:spcBef>
            </a:pPr>
            <a:r>
              <a:rPr sz="850" spc="30" dirty="0">
                <a:latin typeface="Microsoft Sans Serif"/>
                <a:cs typeface="Microsoft Sans Serif"/>
              </a:rPr>
              <a:t>Configure</a:t>
            </a:r>
            <a:r>
              <a:rPr sz="850" spc="-10" dirty="0">
                <a:latin typeface="Microsoft Sans Serif"/>
                <a:cs typeface="Microsoft Sans Serif"/>
              </a:rPr>
              <a:t> </a:t>
            </a:r>
            <a:r>
              <a:rPr sz="850" spc="15" dirty="0">
                <a:latin typeface="Microsoft Sans Serif"/>
                <a:cs typeface="Microsoft Sans Serif"/>
              </a:rPr>
              <a:t>el</a:t>
            </a:r>
            <a:r>
              <a:rPr sz="850" spc="-5" dirty="0">
                <a:latin typeface="Microsoft Sans Serif"/>
                <a:cs typeface="Microsoft Sans Serif"/>
              </a:rPr>
              <a:t> </a:t>
            </a:r>
            <a:r>
              <a:rPr sz="850" spc="25" dirty="0">
                <a:latin typeface="Microsoft Sans Serif"/>
                <a:cs typeface="Microsoft Sans Serif"/>
              </a:rPr>
              <a:t>relé</a:t>
            </a:r>
            <a:r>
              <a:rPr sz="850" spc="-5" dirty="0">
                <a:latin typeface="Microsoft Sans Serif"/>
                <a:cs typeface="Microsoft Sans Serif"/>
              </a:rPr>
              <a:t> </a:t>
            </a:r>
            <a:r>
              <a:rPr sz="850" spc="25" dirty="0">
                <a:latin typeface="Microsoft Sans Serif"/>
                <a:cs typeface="Microsoft Sans Serif"/>
              </a:rPr>
              <a:t>de</a:t>
            </a:r>
            <a:r>
              <a:rPr sz="850" spc="-5" dirty="0">
                <a:latin typeface="Microsoft Sans Serif"/>
                <a:cs typeface="Microsoft Sans Serif"/>
              </a:rPr>
              <a:t> </a:t>
            </a:r>
            <a:r>
              <a:rPr sz="850" spc="25" dirty="0">
                <a:latin typeface="Microsoft Sans Serif"/>
                <a:cs typeface="Microsoft Sans Serif"/>
              </a:rPr>
              <a:t>impedancia</a:t>
            </a:r>
            <a:r>
              <a:rPr sz="850" spc="-5" dirty="0">
                <a:latin typeface="Microsoft Sans Serif"/>
                <a:cs typeface="Microsoft Sans Serif"/>
              </a:rPr>
              <a:t> </a:t>
            </a:r>
            <a:r>
              <a:rPr sz="850" spc="10" dirty="0">
                <a:latin typeface="Microsoft Sans Serif"/>
                <a:cs typeface="Microsoft Sans Serif"/>
              </a:rPr>
              <a:t>al</a:t>
            </a:r>
            <a:r>
              <a:rPr sz="850" spc="-5" dirty="0">
                <a:latin typeface="Microsoft Sans Serif"/>
                <a:cs typeface="Microsoft Sans Serif"/>
              </a:rPr>
              <a:t> </a:t>
            </a:r>
            <a:r>
              <a:rPr sz="850" spc="50" dirty="0">
                <a:latin typeface="Microsoft Sans Serif"/>
                <a:cs typeface="Microsoft Sans Serif"/>
              </a:rPr>
              <a:t>menor</a:t>
            </a:r>
            <a:r>
              <a:rPr sz="850" spc="-5" dirty="0">
                <a:latin typeface="Microsoft Sans Serif"/>
                <a:cs typeface="Microsoft Sans Serif"/>
              </a:rPr>
              <a:t> </a:t>
            </a:r>
            <a:r>
              <a:rPr sz="850" spc="25" dirty="0">
                <a:latin typeface="Microsoft Sans Serif"/>
                <a:cs typeface="Microsoft Sans Serif"/>
              </a:rPr>
              <a:t>de</a:t>
            </a:r>
            <a:r>
              <a:rPr sz="850" spc="-10" dirty="0">
                <a:latin typeface="Microsoft Sans Serif"/>
                <a:cs typeface="Microsoft Sans Serif"/>
              </a:rPr>
              <a:t> </a:t>
            </a:r>
            <a:r>
              <a:rPr sz="850" spc="15" dirty="0">
                <a:latin typeface="Microsoft Sans Serif"/>
                <a:cs typeface="Microsoft Sans Serif"/>
              </a:rPr>
              <a:t>los</a:t>
            </a:r>
            <a:r>
              <a:rPr sz="850" spc="-5" dirty="0">
                <a:latin typeface="Microsoft Sans Serif"/>
                <a:cs typeface="Microsoft Sans Serif"/>
              </a:rPr>
              <a:t> </a:t>
            </a:r>
            <a:r>
              <a:rPr sz="850" spc="30" dirty="0">
                <a:latin typeface="Microsoft Sans Serif"/>
                <a:cs typeface="Microsoft Sans Serif"/>
              </a:rPr>
              <a:t>tres </a:t>
            </a:r>
            <a:r>
              <a:rPr sz="850" spc="-210" dirty="0">
                <a:latin typeface="Microsoft Sans Serif"/>
                <a:cs typeface="Microsoft Sans Serif"/>
              </a:rPr>
              <a:t> </a:t>
            </a:r>
            <a:r>
              <a:rPr sz="850" spc="30" dirty="0">
                <a:latin typeface="Microsoft Sans Serif"/>
                <a:cs typeface="Microsoft Sans Serif"/>
              </a:rPr>
              <a:t>criterios</a:t>
            </a:r>
            <a:r>
              <a:rPr sz="850" spc="-10" dirty="0">
                <a:latin typeface="Microsoft Sans Serif"/>
                <a:cs typeface="Microsoft Sans Serif"/>
              </a:rPr>
              <a:t> </a:t>
            </a:r>
            <a:r>
              <a:rPr sz="850" spc="20" dirty="0">
                <a:latin typeface="Microsoft Sans Serif"/>
                <a:cs typeface="Microsoft Sans Serif"/>
              </a:rPr>
              <a:t>siguientes:</a:t>
            </a:r>
            <a:endParaRPr sz="850">
              <a:latin typeface="Microsoft Sans Serif"/>
              <a:cs typeface="Microsoft Sans Serif"/>
            </a:endParaRPr>
          </a:p>
          <a:p>
            <a:pPr marL="411480" marR="90170" indent="-172720">
              <a:lnSpc>
                <a:spcPts val="1200"/>
              </a:lnSpc>
              <a:spcBef>
                <a:spcPts val="60"/>
              </a:spcBef>
              <a:buSzPct val="153846"/>
              <a:buChar char="•"/>
              <a:tabLst>
                <a:tab pos="410845" algn="l"/>
              </a:tabLst>
            </a:pPr>
            <a:r>
              <a:rPr sz="650" spc="10" dirty="0">
                <a:latin typeface="Microsoft Sans Serif"/>
                <a:cs typeface="Microsoft Sans Serif"/>
              </a:rPr>
              <a:t>120 </a:t>
            </a:r>
            <a:r>
              <a:rPr sz="650" spc="40" dirty="0">
                <a:latin typeface="Microsoft Sans Serif"/>
                <a:cs typeface="Microsoft Sans Serif"/>
              </a:rPr>
              <a:t>por </a:t>
            </a:r>
            <a:r>
              <a:rPr sz="650" spc="20" dirty="0">
                <a:latin typeface="Microsoft Sans Serif"/>
                <a:cs typeface="Microsoft Sans Serif"/>
              </a:rPr>
              <a:t>ciento de </a:t>
            </a:r>
            <a:r>
              <a:rPr sz="650" spc="10" dirty="0">
                <a:latin typeface="Microsoft Sans Serif"/>
                <a:cs typeface="Microsoft Sans Serif"/>
              </a:rPr>
              <a:t>la </a:t>
            </a:r>
            <a:r>
              <a:rPr sz="650" spc="15" dirty="0">
                <a:latin typeface="Microsoft Sans Serif"/>
                <a:cs typeface="Microsoft Sans Serif"/>
              </a:rPr>
              <a:t>línea más </a:t>
            </a:r>
            <a:r>
              <a:rPr sz="650" spc="20" dirty="0">
                <a:latin typeface="Microsoft Sans Serif"/>
                <a:cs typeface="Microsoft Sans Serif"/>
              </a:rPr>
              <a:t>larga </a:t>
            </a:r>
            <a:r>
              <a:rPr sz="650" spc="5" dirty="0">
                <a:latin typeface="Microsoft Sans Serif"/>
                <a:cs typeface="Microsoft Sans Serif"/>
              </a:rPr>
              <a:t>(con </a:t>
            </a:r>
            <a:r>
              <a:rPr sz="650" spc="15" dirty="0">
                <a:latin typeface="Microsoft Sans Serif"/>
                <a:cs typeface="Microsoft Sans Serif"/>
              </a:rPr>
              <a:t>alimentación). </a:t>
            </a:r>
            <a:r>
              <a:rPr sz="650" spc="-30" dirty="0">
                <a:latin typeface="Microsoft Sans Serif"/>
                <a:cs typeface="Microsoft Sans Serif"/>
              </a:rPr>
              <a:t>Si </a:t>
            </a:r>
            <a:r>
              <a:rPr sz="650" spc="10" dirty="0">
                <a:latin typeface="Microsoft Sans Serif"/>
                <a:cs typeface="Microsoft Sans Serif"/>
              </a:rPr>
              <a:t>la </a:t>
            </a:r>
            <a:r>
              <a:rPr sz="650" spc="25" dirty="0">
                <a:latin typeface="Microsoft Sans Serif"/>
                <a:cs typeface="Microsoft Sans Serif"/>
              </a:rPr>
              <a:t>unidad </a:t>
            </a:r>
            <a:r>
              <a:rPr sz="650" spc="30" dirty="0">
                <a:latin typeface="Microsoft Sans Serif"/>
                <a:cs typeface="Microsoft Sans Serif"/>
              </a:rPr>
              <a:t> </a:t>
            </a:r>
            <a:r>
              <a:rPr sz="650" spc="10" dirty="0">
                <a:latin typeface="Microsoft Sans Serif"/>
                <a:cs typeface="Microsoft Sans Serif"/>
              </a:rPr>
              <a:t>está</a:t>
            </a:r>
            <a:r>
              <a:rPr sz="650" dirty="0">
                <a:latin typeface="Microsoft Sans Serif"/>
                <a:cs typeface="Microsoft Sans Serif"/>
              </a:rPr>
              <a:t> </a:t>
            </a:r>
            <a:r>
              <a:rPr sz="650" spc="15" dirty="0">
                <a:latin typeface="Microsoft Sans Serif"/>
                <a:cs typeface="Microsoft Sans Serif"/>
              </a:rPr>
              <a:t>conectada</a:t>
            </a:r>
            <a:r>
              <a:rPr sz="650" dirty="0">
                <a:latin typeface="Microsoft Sans Serif"/>
                <a:cs typeface="Microsoft Sans Serif"/>
              </a:rPr>
              <a:t> a </a:t>
            </a:r>
            <a:r>
              <a:rPr sz="650" spc="25" dirty="0">
                <a:latin typeface="Microsoft Sans Serif"/>
                <a:cs typeface="Microsoft Sans Serif"/>
              </a:rPr>
              <a:t>una</a:t>
            </a:r>
            <a:r>
              <a:rPr sz="650" spc="5" dirty="0">
                <a:latin typeface="Microsoft Sans Serif"/>
                <a:cs typeface="Microsoft Sans Serif"/>
              </a:rPr>
              <a:t> </a:t>
            </a:r>
            <a:r>
              <a:rPr sz="650" spc="25" dirty="0">
                <a:latin typeface="Microsoft Sans Serif"/>
                <a:cs typeface="Microsoft Sans Serif"/>
              </a:rPr>
              <a:t>barra</a:t>
            </a:r>
            <a:r>
              <a:rPr sz="650" dirty="0">
                <a:latin typeface="Microsoft Sans Serif"/>
                <a:cs typeface="Microsoft Sans Serif"/>
              </a:rPr>
              <a:t> </a:t>
            </a:r>
            <a:r>
              <a:rPr sz="650" spc="20" dirty="0">
                <a:latin typeface="Microsoft Sans Serif"/>
                <a:cs typeface="Microsoft Sans Serif"/>
              </a:rPr>
              <a:t>de</a:t>
            </a:r>
            <a:r>
              <a:rPr sz="650" dirty="0">
                <a:latin typeface="Microsoft Sans Serif"/>
                <a:cs typeface="Microsoft Sans Serif"/>
              </a:rPr>
              <a:t> </a:t>
            </a:r>
            <a:r>
              <a:rPr sz="650" spc="35" dirty="0">
                <a:latin typeface="Microsoft Sans Serif"/>
                <a:cs typeface="Microsoft Sans Serif"/>
              </a:rPr>
              <a:t>interruptor</a:t>
            </a:r>
            <a:r>
              <a:rPr sz="650" dirty="0">
                <a:latin typeface="Microsoft Sans Serif"/>
                <a:cs typeface="Microsoft Sans Serif"/>
              </a:rPr>
              <a:t> </a:t>
            </a:r>
            <a:r>
              <a:rPr sz="650" spc="5" dirty="0">
                <a:latin typeface="Microsoft Sans Serif"/>
                <a:cs typeface="Microsoft Sans Serif"/>
              </a:rPr>
              <a:t>y </a:t>
            </a:r>
            <a:r>
              <a:rPr sz="650" spc="25" dirty="0">
                <a:latin typeface="Microsoft Sans Serif"/>
                <a:cs typeface="Microsoft Sans Serif"/>
              </a:rPr>
              <a:t>medio,</a:t>
            </a:r>
            <a:r>
              <a:rPr sz="650" dirty="0">
                <a:latin typeface="Microsoft Sans Serif"/>
                <a:cs typeface="Microsoft Sans Serif"/>
              </a:rPr>
              <a:t> </a:t>
            </a:r>
            <a:r>
              <a:rPr sz="650" spc="10" dirty="0">
                <a:latin typeface="Microsoft Sans Serif"/>
                <a:cs typeface="Microsoft Sans Serif"/>
              </a:rPr>
              <a:t>este</a:t>
            </a:r>
            <a:r>
              <a:rPr sz="650" dirty="0">
                <a:latin typeface="Microsoft Sans Serif"/>
                <a:cs typeface="Microsoft Sans Serif"/>
              </a:rPr>
              <a:t> </a:t>
            </a:r>
            <a:r>
              <a:rPr sz="650" spc="20" dirty="0">
                <a:latin typeface="Microsoft Sans Serif"/>
                <a:cs typeface="Microsoft Sans Serif"/>
              </a:rPr>
              <a:t>porcentaje</a:t>
            </a:r>
            <a:r>
              <a:rPr sz="650" dirty="0">
                <a:latin typeface="Microsoft Sans Serif"/>
                <a:cs typeface="Microsoft Sans Serif"/>
              </a:rPr>
              <a:t> </a:t>
            </a:r>
            <a:r>
              <a:rPr sz="650" spc="-5" dirty="0">
                <a:latin typeface="Microsoft Sans Serif"/>
                <a:cs typeface="Microsoft Sans Serif"/>
              </a:rPr>
              <a:t>se </a:t>
            </a:r>
            <a:r>
              <a:rPr sz="650" spc="-155" dirty="0">
                <a:latin typeface="Microsoft Sans Serif"/>
                <a:cs typeface="Microsoft Sans Serif"/>
              </a:rPr>
              <a:t> </a:t>
            </a:r>
            <a:r>
              <a:rPr sz="650" spc="5" dirty="0">
                <a:latin typeface="Microsoft Sans Serif"/>
                <a:cs typeface="Microsoft Sans Serif"/>
              </a:rPr>
              <a:t>calcula</a:t>
            </a:r>
            <a:r>
              <a:rPr sz="650" spc="-5" dirty="0">
                <a:latin typeface="Microsoft Sans Serif"/>
                <a:cs typeface="Microsoft Sans Serif"/>
              </a:rPr>
              <a:t> </a:t>
            </a:r>
            <a:r>
              <a:rPr sz="650" spc="20" dirty="0">
                <a:latin typeface="Microsoft Sans Serif"/>
                <a:cs typeface="Microsoft Sans Serif"/>
              </a:rPr>
              <a:t>utilizando</a:t>
            </a:r>
            <a:r>
              <a:rPr sz="650" spc="-5" dirty="0">
                <a:latin typeface="Microsoft Sans Serif"/>
                <a:cs typeface="Microsoft Sans Serif"/>
              </a:rPr>
              <a:t> </a:t>
            </a:r>
            <a:r>
              <a:rPr sz="650" spc="10" dirty="0">
                <a:latin typeface="Microsoft Sans Serif"/>
                <a:cs typeface="Microsoft Sans Serif"/>
              </a:rPr>
              <a:t>la</a:t>
            </a:r>
            <a:r>
              <a:rPr sz="650" spc="-5" dirty="0">
                <a:latin typeface="Microsoft Sans Serif"/>
                <a:cs typeface="Microsoft Sans Serif"/>
              </a:rPr>
              <a:t> </a:t>
            </a:r>
            <a:r>
              <a:rPr sz="650" spc="35" dirty="0">
                <a:latin typeface="Microsoft Sans Serif"/>
                <a:cs typeface="Microsoft Sans Serif"/>
              </a:rPr>
              <a:t>longitud</a:t>
            </a:r>
            <a:r>
              <a:rPr sz="650" spc="-5" dirty="0">
                <a:latin typeface="Microsoft Sans Serif"/>
                <a:cs typeface="Microsoft Sans Serif"/>
              </a:rPr>
              <a:t> </a:t>
            </a:r>
            <a:r>
              <a:rPr sz="650" spc="20" dirty="0">
                <a:latin typeface="Microsoft Sans Serif"/>
                <a:cs typeface="Microsoft Sans Serif"/>
              </a:rPr>
              <a:t>de</a:t>
            </a:r>
            <a:r>
              <a:rPr sz="650" spc="-5" dirty="0">
                <a:latin typeface="Microsoft Sans Serif"/>
                <a:cs typeface="Microsoft Sans Serif"/>
              </a:rPr>
              <a:t> </a:t>
            </a:r>
            <a:r>
              <a:rPr sz="650" spc="10" dirty="0">
                <a:latin typeface="Microsoft Sans Serif"/>
                <a:cs typeface="Microsoft Sans Serif"/>
              </a:rPr>
              <a:t>la</a:t>
            </a:r>
            <a:r>
              <a:rPr sz="650" spc="-5" dirty="0">
                <a:latin typeface="Microsoft Sans Serif"/>
                <a:cs typeface="Microsoft Sans Serif"/>
              </a:rPr>
              <a:t> </a:t>
            </a:r>
            <a:r>
              <a:rPr sz="650" spc="15" dirty="0">
                <a:latin typeface="Microsoft Sans Serif"/>
                <a:cs typeface="Microsoft Sans Serif"/>
              </a:rPr>
              <a:t>línea</a:t>
            </a:r>
            <a:r>
              <a:rPr sz="650" dirty="0">
                <a:latin typeface="Microsoft Sans Serif"/>
                <a:cs typeface="Microsoft Sans Serif"/>
              </a:rPr>
              <a:t> </a:t>
            </a:r>
            <a:r>
              <a:rPr sz="650" spc="10" dirty="0">
                <a:latin typeface="Microsoft Sans Serif"/>
                <a:cs typeface="Microsoft Sans Serif"/>
              </a:rPr>
              <a:t>adyacente.</a:t>
            </a:r>
            <a:endParaRPr sz="650">
              <a:latin typeface="Microsoft Sans Serif"/>
              <a:cs typeface="Microsoft Sans Serif"/>
            </a:endParaRPr>
          </a:p>
        </p:txBody>
      </p:sp>
      <p:sp>
        <p:nvSpPr>
          <p:cNvPr id="7" name="object 7"/>
          <p:cNvSpPr txBox="1"/>
          <p:nvPr/>
        </p:nvSpPr>
        <p:spPr>
          <a:xfrm>
            <a:off x="9622663" y="7488163"/>
            <a:ext cx="6424534" cy="633379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84785" marR="213995" indent="-172720" algn="just">
              <a:lnSpc>
                <a:spcPct val="153900"/>
              </a:lnSpc>
              <a:spcBef>
                <a:spcPts val="100"/>
              </a:spcBef>
              <a:buSzPct val="153846"/>
              <a:buChar char="•"/>
              <a:tabLst>
                <a:tab pos="183515" algn="l"/>
              </a:tabLst>
            </a:pPr>
            <a:r>
              <a:rPr sz="650" spc="10" dirty="0">
                <a:latin typeface="Microsoft Sans Serif"/>
                <a:cs typeface="Microsoft Sans Serif"/>
              </a:rPr>
              <a:t>50</a:t>
            </a:r>
            <a:r>
              <a:rPr sz="650" spc="-10" dirty="0">
                <a:latin typeface="Microsoft Sans Serif"/>
                <a:cs typeface="Microsoft Sans Serif"/>
              </a:rPr>
              <a:t> </a:t>
            </a:r>
            <a:r>
              <a:rPr sz="650" dirty="0">
                <a:latin typeface="Microsoft Sans Serif"/>
                <a:cs typeface="Microsoft Sans Serif"/>
              </a:rPr>
              <a:t>a</a:t>
            </a:r>
            <a:r>
              <a:rPr sz="650" spc="-5" dirty="0">
                <a:latin typeface="Microsoft Sans Serif"/>
                <a:cs typeface="Microsoft Sans Serif"/>
              </a:rPr>
              <a:t> </a:t>
            </a:r>
            <a:r>
              <a:rPr sz="650" spc="5" dirty="0">
                <a:latin typeface="Microsoft Sans Serif"/>
                <a:cs typeface="Microsoft Sans Serif"/>
              </a:rPr>
              <a:t>66,7</a:t>
            </a:r>
            <a:r>
              <a:rPr sz="650" spc="-5" dirty="0">
                <a:latin typeface="Microsoft Sans Serif"/>
                <a:cs typeface="Microsoft Sans Serif"/>
              </a:rPr>
              <a:t> </a:t>
            </a:r>
            <a:r>
              <a:rPr sz="650" spc="40" dirty="0">
                <a:latin typeface="Microsoft Sans Serif"/>
                <a:cs typeface="Microsoft Sans Serif"/>
              </a:rPr>
              <a:t>por</a:t>
            </a:r>
            <a:r>
              <a:rPr sz="650" spc="-10" dirty="0">
                <a:latin typeface="Microsoft Sans Serif"/>
                <a:cs typeface="Microsoft Sans Serif"/>
              </a:rPr>
              <a:t> </a:t>
            </a:r>
            <a:r>
              <a:rPr sz="650" spc="20" dirty="0">
                <a:latin typeface="Microsoft Sans Serif"/>
                <a:cs typeface="Microsoft Sans Serif"/>
              </a:rPr>
              <a:t>ciento</a:t>
            </a:r>
            <a:r>
              <a:rPr sz="650" spc="-5" dirty="0">
                <a:latin typeface="Microsoft Sans Serif"/>
                <a:cs typeface="Microsoft Sans Serif"/>
              </a:rPr>
              <a:t> </a:t>
            </a:r>
            <a:r>
              <a:rPr sz="650" spc="20" dirty="0">
                <a:latin typeface="Microsoft Sans Serif"/>
                <a:cs typeface="Microsoft Sans Serif"/>
              </a:rPr>
              <a:t>de</a:t>
            </a:r>
            <a:r>
              <a:rPr sz="650" spc="-5" dirty="0">
                <a:latin typeface="Microsoft Sans Serif"/>
                <a:cs typeface="Microsoft Sans Serif"/>
              </a:rPr>
              <a:t> </a:t>
            </a:r>
            <a:r>
              <a:rPr sz="650" spc="10" dirty="0">
                <a:latin typeface="Microsoft Sans Serif"/>
                <a:cs typeface="Microsoft Sans Serif"/>
              </a:rPr>
              <a:t>la</a:t>
            </a:r>
            <a:r>
              <a:rPr sz="650" spc="-5" dirty="0">
                <a:latin typeface="Microsoft Sans Serif"/>
                <a:cs typeface="Microsoft Sans Serif"/>
              </a:rPr>
              <a:t> </a:t>
            </a:r>
            <a:r>
              <a:rPr sz="650" spc="20" dirty="0">
                <a:latin typeface="Microsoft Sans Serif"/>
                <a:cs typeface="Microsoft Sans Serif"/>
              </a:rPr>
              <a:t>impedancia</a:t>
            </a:r>
            <a:r>
              <a:rPr sz="650" spc="-10" dirty="0">
                <a:latin typeface="Microsoft Sans Serif"/>
                <a:cs typeface="Microsoft Sans Serif"/>
              </a:rPr>
              <a:t> </a:t>
            </a:r>
            <a:r>
              <a:rPr sz="650" spc="20" dirty="0">
                <a:latin typeface="Microsoft Sans Serif"/>
                <a:cs typeface="Microsoft Sans Serif"/>
              </a:rPr>
              <a:t>de</a:t>
            </a:r>
            <a:r>
              <a:rPr sz="650" spc="-5" dirty="0">
                <a:latin typeface="Microsoft Sans Serif"/>
                <a:cs typeface="Microsoft Sans Serif"/>
              </a:rPr>
              <a:t> </a:t>
            </a:r>
            <a:r>
              <a:rPr sz="650" spc="15" dirty="0">
                <a:latin typeface="Microsoft Sans Serif"/>
                <a:cs typeface="Microsoft Sans Serif"/>
              </a:rPr>
              <a:t>carga</a:t>
            </a:r>
            <a:r>
              <a:rPr sz="650" spc="-5" dirty="0">
                <a:latin typeface="Microsoft Sans Serif"/>
                <a:cs typeface="Microsoft Sans Serif"/>
              </a:rPr>
              <a:t> </a:t>
            </a:r>
            <a:r>
              <a:rPr sz="650" dirty="0">
                <a:latin typeface="Microsoft Sans Serif"/>
                <a:cs typeface="Microsoft Sans Serif"/>
              </a:rPr>
              <a:t>(200</a:t>
            </a:r>
            <a:r>
              <a:rPr sz="650" spc="-5" dirty="0">
                <a:latin typeface="Microsoft Sans Serif"/>
                <a:cs typeface="Microsoft Sans Serif"/>
              </a:rPr>
              <a:t> </a:t>
            </a:r>
            <a:r>
              <a:rPr sz="650" dirty="0">
                <a:latin typeface="Microsoft Sans Serif"/>
                <a:cs typeface="Microsoft Sans Serif"/>
              </a:rPr>
              <a:t>a</a:t>
            </a:r>
            <a:r>
              <a:rPr sz="650" spc="-10" dirty="0">
                <a:latin typeface="Microsoft Sans Serif"/>
                <a:cs typeface="Microsoft Sans Serif"/>
              </a:rPr>
              <a:t> </a:t>
            </a:r>
            <a:r>
              <a:rPr sz="650" spc="10" dirty="0">
                <a:latin typeface="Microsoft Sans Serif"/>
                <a:cs typeface="Microsoft Sans Serif"/>
              </a:rPr>
              <a:t>150</a:t>
            </a:r>
            <a:r>
              <a:rPr sz="650" spc="-5" dirty="0">
                <a:latin typeface="Microsoft Sans Serif"/>
                <a:cs typeface="Microsoft Sans Serif"/>
              </a:rPr>
              <a:t> </a:t>
            </a:r>
            <a:r>
              <a:rPr sz="650" spc="40" dirty="0">
                <a:latin typeface="Microsoft Sans Serif"/>
                <a:cs typeface="Microsoft Sans Serif"/>
              </a:rPr>
              <a:t>por </a:t>
            </a:r>
            <a:r>
              <a:rPr sz="650" spc="-160" dirty="0">
                <a:latin typeface="Microsoft Sans Serif"/>
                <a:cs typeface="Microsoft Sans Serif"/>
              </a:rPr>
              <a:t> </a:t>
            </a:r>
            <a:r>
              <a:rPr sz="650" spc="20" dirty="0">
                <a:latin typeface="Microsoft Sans Serif"/>
                <a:cs typeface="Microsoft Sans Serif"/>
              </a:rPr>
              <a:t>ciento</a:t>
            </a:r>
            <a:r>
              <a:rPr sz="650" spc="-5" dirty="0">
                <a:latin typeface="Microsoft Sans Serif"/>
                <a:cs typeface="Microsoft Sans Serif"/>
              </a:rPr>
              <a:t> </a:t>
            </a:r>
            <a:r>
              <a:rPr sz="650" spc="20" dirty="0">
                <a:latin typeface="Microsoft Sans Serif"/>
                <a:cs typeface="Microsoft Sans Serif"/>
              </a:rPr>
              <a:t>de</a:t>
            </a:r>
            <a:r>
              <a:rPr sz="650" dirty="0">
                <a:latin typeface="Microsoft Sans Serif"/>
                <a:cs typeface="Microsoft Sans Serif"/>
              </a:rPr>
              <a:t> </a:t>
            </a:r>
            <a:r>
              <a:rPr sz="650" spc="10" dirty="0">
                <a:latin typeface="Microsoft Sans Serif"/>
                <a:cs typeface="Microsoft Sans Serif"/>
              </a:rPr>
              <a:t>la</a:t>
            </a:r>
            <a:r>
              <a:rPr sz="650" dirty="0">
                <a:latin typeface="Microsoft Sans Serif"/>
                <a:cs typeface="Microsoft Sans Serif"/>
              </a:rPr>
              <a:t> </a:t>
            </a:r>
            <a:r>
              <a:rPr sz="650" spc="15" dirty="0">
                <a:latin typeface="Microsoft Sans Serif"/>
                <a:cs typeface="Microsoft Sans Serif"/>
              </a:rPr>
              <a:t>curva</a:t>
            </a:r>
            <a:r>
              <a:rPr sz="650" dirty="0">
                <a:latin typeface="Microsoft Sans Serif"/>
                <a:cs typeface="Microsoft Sans Serif"/>
              </a:rPr>
              <a:t> </a:t>
            </a:r>
            <a:r>
              <a:rPr sz="650" spc="20" dirty="0">
                <a:latin typeface="Microsoft Sans Serif"/>
                <a:cs typeface="Microsoft Sans Serif"/>
              </a:rPr>
              <a:t>de</a:t>
            </a:r>
            <a:r>
              <a:rPr sz="650" dirty="0">
                <a:latin typeface="Microsoft Sans Serif"/>
                <a:cs typeface="Microsoft Sans Serif"/>
              </a:rPr>
              <a:t> </a:t>
            </a:r>
            <a:r>
              <a:rPr sz="650" spc="10" dirty="0">
                <a:latin typeface="Microsoft Sans Serif"/>
                <a:cs typeface="Microsoft Sans Serif"/>
              </a:rPr>
              <a:t>capacidad</a:t>
            </a:r>
            <a:r>
              <a:rPr sz="650" dirty="0">
                <a:latin typeface="Microsoft Sans Serif"/>
                <a:cs typeface="Microsoft Sans Serif"/>
              </a:rPr>
              <a:t> </a:t>
            </a:r>
            <a:r>
              <a:rPr sz="650" spc="20" dirty="0">
                <a:latin typeface="Microsoft Sans Serif"/>
                <a:cs typeface="Microsoft Sans Serif"/>
              </a:rPr>
              <a:t>del</a:t>
            </a:r>
            <a:r>
              <a:rPr sz="650" dirty="0">
                <a:latin typeface="Microsoft Sans Serif"/>
                <a:cs typeface="Microsoft Sans Serif"/>
              </a:rPr>
              <a:t> </a:t>
            </a:r>
            <a:r>
              <a:rPr sz="650" spc="20" dirty="0">
                <a:latin typeface="Microsoft Sans Serif"/>
                <a:cs typeface="Microsoft Sans Serif"/>
              </a:rPr>
              <a:t>generador)</a:t>
            </a:r>
            <a:r>
              <a:rPr sz="650" spc="-5" dirty="0">
                <a:latin typeface="Microsoft Sans Serif"/>
                <a:cs typeface="Microsoft Sans Serif"/>
              </a:rPr>
              <a:t> </a:t>
            </a:r>
            <a:r>
              <a:rPr sz="650" spc="20" dirty="0">
                <a:latin typeface="Microsoft Sans Serif"/>
                <a:cs typeface="Microsoft Sans Serif"/>
              </a:rPr>
              <a:t>en</a:t>
            </a:r>
            <a:r>
              <a:rPr sz="650" dirty="0">
                <a:latin typeface="Microsoft Sans Serif"/>
                <a:cs typeface="Microsoft Sans Serif"/>
              </a:rPr>
              <a:t> </a:t>
            </a:r>
            <a:r>
              <a:rPr sz="650" spc="10" dirty="0">
                <a:latin typeface="Microsoft Sans Serif"/>
                <a:cs typeface="Microsoft Sans Serif"/>
              </a:rPr>
              <a:t>el</a:t>
            </a:r>
            <a:r>
              <a:rPr sz="650" dirty="0">
                <a:latin typeface="Microsoft Sans Serif"/>
                <a:cs typeface="Microsoft Sans Serif"/>
              </a:rPr>
              <a:t> </a:t>
            </a:r>
            <a:r>
              <a:rPr sz="650" spc="25" dirty="0">
                <a:latin typeface="Microsoft Sans Serif"/>
                <a:cs typeface="Microsoft Sans Serif"/>
              </a:rPr>
              <a:t>factor</a:t>
            </a:r>
            <a:r>
              <a:rPr sz="650" dirty="0">
                <a:latin typeface="Microsoft Sans Serif"/>
                <a:cs typeface="Microsoft Sans Serif"/>
              </a:rPr>
              <a:t> </a:t>
            </a:r>
            <a:r>
              <a:rPr sz="650" spc="20" dirty="0">
                <a:latin typeface="Microsoft Sans Serif"/>
                <a:cs typeface="Microsoft Sans Serif"/>
              </a:rPr>
              <a:t>de </a:t>
            </a:r>
            <a:r>
              <a:rPr sz="650" spc="-160" dirty="0">
                <a:latin typeface="Microsoft Sans Serif"/>
                <a:cs typeface="Microsoft Sans Serif"/>
              </a:rPr>
              <a:t> </a:t>
            </a:r>
            <a:r>
              <a:rPr sz="650" spc="20" dirty="0">
                <a:latin typeface="Microsoft Sans Serif"/>
                <a:cs typeface="Microsoft Sans Serif"/>
              </a:rPr>
              <a:t>potencia</a:t>
            </a:r>
            <a:r>
              <a:rPr sz="650" spc="-10" dirty="0">
                <a:latin typeface="Microsoft Sans Serif"/>
                <a:cs typeface="Microsoft Sans Serif"/>
              </a:rPr>
              <a:t> </a:t>
            </a:r>
            <a:r>
              <a:rPr sz="650" spc="30" dirty="0">
                <a:latin typeface="Microsoft Sans Serif"/>
                <a:cs typeface="Microsoft Sans Serif"/>
              </a:rPr>
              <a:t>nominal</a:t>
            </a:r>
            <a:r>
              <a:rPr sz="650" spc="-5" dirty="0">
                <a:latin typeface="Microsoft Sans Serif"/>
                <a:cs typeface="Microsoft Sans Serif"/>
              </a:rPr>
              <a:t> </a:t>
            </a:r>
            <a:r>
              <a:rPr sz="650" spc="20" dirty="0">
                <a:latin typeface="Microsoft Sans Serif"/>
                <a:cs typeface="Microsoft Sans Serif"/>
              </a:rPr>
              <a:t>de</a:t>
            </a:r>
            <a:r>
              <a:rPr sz="650" spc="-5" dirty="0">
                <a:latin typeface="Microsoft Sans Serif"/>
                <a:cs typeface="Microsoft Sans Serif"/>
              </a:rPr>
              <a:t> </a:t>
            </a:r>
            <a:r>
              <a:rPr sz="650" spc="10" dirty="0">
                <a:latin typeface="Microsoft Sans Serif"/>
                <a:cs typeface="Microsoft Sans Serif"/>
              </a:rPr>
              <a:t>la</a:t>
            </a:r>
            <a:r>
              <a:rPr sz="650" spc="-5" dirty="0">
                <a:latin typeface="Microsoft Sans Serif"/>
                <a:cs typeface="Microsoft Sans Serif"/>
              </a:rPr>
              <a:t> </a:t>
            </a:r>
            <a:r>
              <a:rPr sz="650" spc="25" dirty="0">
                <a:latin typeface="Microsoft Sans Serif"/>
                <a:cs typeface="Microsoft Sans Serif"/>
              </a:rPr>
              <a:t>máquina.</a:t>
            </a:r>
            <a:endParaRPr sz="650">
              <a:latin typeface="Microsoft Sans Serif"/>
              <a:cs typeface="Microsoft Sans Serif"/>
            </a:endParaRPr>
          </a:p>
          <a:p>
            <a:pPr marL="184785" indent="-172720">
              <a:lnSpc>
                <a:spcPct val="100000"/>
              </a:lnSpc>
              <a:spcBef>
                <a:spcPts val="440"/>
              </a:spcBef>
              <a:buSzPct val="142857"/>
              <a:buChar char="•"/>
              <a:tabLst>
                <a:tab pos="185420" algn="l"/>
              </a:tabLst>
            </a:pPr>
            <a:r>
              <a:rPr sz="700" spc="10" dirty="0">
                <a:latin typeface="Microsoft Sans Serif"/>
                <a:cs typeface="Microsoft Sans Serif"/>
              </a:rPr>
              <a:t>80</a:t>
            </a:r>
            <a:r>
              <a:rPr sz="700" spc="-5" dirty="0">
                <a:latin typeface="Microsoft Sans Serif"/>
                <a:cs typeface="Microsoft Sans Serif"/>
              </a:rPr>
              <a:t> </a:t>
            </a:r>
            <a:r>
              <a:rPr sz="700" dirty="0">
                <a:latin typeface="Microsoft Sans Serif"/>
                <a:cs typeface="Microsoft Sans Serif"/>
              </a:rPr>
              <a:t>a </a:t>
            </a:r>
            <a:r>
              <a:rPr sz="700" spc="10" dirty="0">
                <a:latin typeface="Microsoft Sans Serif"/>
                <a:cs typeface="Microsoft Sans Serif"/>
              </a:rPr>
              <a:t>90</a:t>
            </a:r>
            <a:r>
              <a:rPr sz="700" spc="-5" dirty="0">
                <a:latin typeface="Microsoft Sans Serif"/>
                <a:cs typeface="Microsoft Sans Serif"/>
              </a:rPr>
              <a:t> </a:t>
            </a:r>
            <a:r>
              <a:rPr sz="700" spc="40" dirty="0">
                <a:latin typeface="Microsoft Sans Serif"/>
                <a:cs typeface="Microsoft Sans Serif"/>
              </a:rPr>
              <a:t>por</a:t>
            </a:r>
            <a:r>
              <a:rPr sz="700" dirty="0">
                <a:latin typeface="Microsoft Sans Serif"/>
                <a:cs typeface="Microsoft Sans Serif"/>
              </a:rPr>
              <a:t> </a:t>
            </a:r>
            <a:r>
              <a:rPr sz="700" spc="20" dirty="0">
                <a:latin typeface="Microsoft Sans Serif"/>
                <a:cs typeface="Microsoft Sans Serif"/>
              </a:rPr>
              <a:t>ciento</a:t>
            </a:r>
            <a:r>
              <a:rPr sz="700" spc="-5" dirty="0">
                <a:latin typeface="Microsoft Sans Serif"/>
                <a:cs typeface="Microsoft Sans Serif"/>
              </a:rPr>
              <a:t> </a:t>
            </a:r>
            <a:r>
              <a:rPr sz="700" spc="20" dirty="0">
                <a:latin typeface="Microsoft Sans Serif"/>
                <a:cs typeface="Microsoft Sans Serif"/>
              </a:rPr>
              <a:t>de</a:t>
            </a:r>
            <a:r>
              <a:rPr sz="700" dirty="0">
                <a:latin typeface="Microsoft Sans Serif"/>
                <a:cs typeface="Microsoft Sans Serif"/>
              </a:rPr>
              <a:t> </a:t>
            </a:r>
            <a:r>
              <a:rPr sz="700" spc="10" dirty="0">
                <a:latin typeface="Microsoft Sans Serif"/>
                <a:cs typeface="Microsoft Sans Serif"/>
              </a:rPr>
              <a:t>la</a:t>
            </a:r>
            <a:r>
              <a:rPr sz="700" spc="-5" dirty="0">
                <a:latin typeface="Microsoft Sans Serif"/>
                <a:cs typeface="Microsoft Sans Serif"/>
              </a:rPr>
              <a:t> </a:t>
            </a:r>
            <a:r>
              <a:rPr sz="700" spc="20" dirty="0">
                <a:latin typeface="Microsoft Sans Serif"/>
                <a:cs typeface="Microsoft Sans Serif"/>
              </a:rPr>
              <a:t>impedancia</a:t>
            </a:r>
            <a:r>
              <a:rPr sz="700" dirty="0">
                <a:latin typeface="Microsoft Sans Serif"/>
                <a:cs typeface="Microsoft Sans Serif"/>
              </a:rPr>
              <a:t> </a:t>
            </a:r>
            <a:r>
              <a:rPr sz="700" spc="20" dirty="0">
                <a:latin typeface="Microsoft Sans Serif"/>
                <a:cs typeface="Microsoft Sans Serif"/>
              </a:rPr>
              <a:t>de</a:t>
            </a:r>
            <a:r>
              <a:rPr sz="700" spc="-5" dirty="0">
                <a:latin typeface="Microsoft Sans Serif"/>
                <a:cs typeface="Microsoft Sans Serif"/>
              </a:rPr>
              <a:t> </a:t>
            </a:r>
            <a:r>
              <a:rPr sz="700" spc="15" dirty="0">
                <a:latin typeface="Microsoft Sans Serif"/>
                <a:cs typeface="Microsoft Sans Serif"/>
              </a:rPr>
              <a:t>carga</a:t>
            </a:r>
            <a:r>
              <a:rPr sz="700" dirty="0">
                <a:latin typeface="Microsoft Sans Serif"/>
                <a:cs typeface="Microsoft Sans Serif"/>
              </a:rPr>
              <a:t> (125</a:t>
            </a:r>
            <a:r>
              <a:rPr sz="700" spc="-5" dirty="0">
                <a:latin typeface="Microsoft Sans Serif"/>
                <a:cs typeface="Microsoft Sans Serif"/>
              </a:rPr>
              <a:t> </a:t>
            </a:r>
            <a:r>
              <a:rPr sz="700" dirty="0">
                <a:latin typeface="Microsoft Sans Serif"/>
                <a:cs typeface="Microsoft Sans Serif"/>
              </a:rPr>
              <a:t>a</a:t>
            </a:r>
            <a:endParaRPr sz="700">
              <a:latin typeface="Microsoft Sans Serif"/>
              <a:cs typeface="Microsoft Sans Serif"/>
            </a:endParaRPr>
          </a:p>
          <a:p>
            <a:pPr marL="186055" marR="5080">
              <a:lnSpc>
                <a:spcPct val="133400"/>
              </a:lnSpc>
              <a:spcBef>
                <a:spcPts val="10"/>
              </a:spcBef>
            </a:pPr>
            <a:r>
              <a:rPr sz="750" spc="10" dirty="0">
                <a:latin typeface="Microsoft Sans Serif"/>
                <a:cs typeface="Microsoft Sans Serif"/>
              </a:rPr>
              <a:t>111</a:t>
            </a:r>
            <a:r>
              <a:rPr sz="750" spc="-10" dirty="0">
                <a:latin typeface="Microsoft Sans Serif"/>
                <a:cs typeface="Microsoft Sans Serif"/>
              </a:rPr>
              <a:t> </a:t>
            </a:r>
            <a:r>
              <a:rPr sz="750" spc="45" dirty="0">
                <a:latin typeface="Microsoft Sans Serif"/>
                <a:cs typeface="Microsoft Sans Serif"/>
              </a:rPr>
              <a:t>por</a:t>
            </a:r>
            <a:r>
              <a:rPr sz="750" spc="-5" dirty="0">
                <a:latin typeface="Microsoft Sans Serif"/>
                <a:cs typeface="Microsoft Sans Serif"/>
              </a:rPr>
              <a:t> </a:t>
            </a:r>
            <a:r>
              <a:rPr sz="750" spc="25" dirty="0">
                <a:latin typeface="Microsoft Sans Serif"/>
                <a:cs typeface="Microsoft Sans Serif"/>
              </a:rPr>
              <a:t>ciento</a:t>
            </a:r>
            <a:r>
              <a:rPr sz="750" spc="-10" dirty="0">
                <a:latin typeface="Microsoft Sans Serif"/>
                <a:cs typeface="Microsoft Sans Serif"/>
              </a:rPr>
              <a:t> </a:t>
            </a:r>
            <a:r>
              <a:rPr sz="750" spc="25" dirty="0">
                <a:latin typeface="Microsoft Sans Serif"/>
                <a:cs typeface="Microsoft Sans Serif"/>
              </a:rPr>
              <a:t>de</a:t>
            </a:r>
            <a:r>
              <a:rPr sz="750" spc="-5" dirty="0">
                <a:latin typeface="Microsoft Sans Serif"/>
                <a:cs typeface="Microsoft Sans Serif"/>
              </a:rPr>
              <a:t> </a:t>
            </a:r>
            <a:r>
              <a:rPr sz="750" spc="10" dirty="0">
                <a:latin typeface="Microsoft Sans Serif"/>
                <a:cs typeface="Microsoft Sans Serif"/>
              </a:rPr>
              <a:t>la</a:t>
            </a:r>
            <a:r>
              <a:rPr sz="750" spc="-10" dirty="0">
                <a:latin typeface="Microsoft Sans Serif"/>
                <a:cs typeface="Microsoft Sans Serif"/>
              </a:rPr>
              <a:t> </a:t>
            </a:r>
            <a:r>
              <a:rPr sz="750" spc="20" dirty="0">
                <a:latin typeface="Microsoft Sans Serif"/>
                <a:cs typeface="Microsoft Sans Serif"/>
              </a:rPr>
              <a:t>curva</a:t>
            </a:r>
            <a:r>
              <a:rPr sz="750" spc="-5" dirty="0">
                <a:latin typeface="Microsoft Sans Serif"/>
                <a:cs typeface="Microsoft Sans Serif"/>
              </a:rPr>
              <a:t> </a:t>
            </a:r>
            <a:r>
              <a:rPr sz="750" spc="25" dirty="0">
                <a:latin typeface="Microsoft Sans Serif"/>
                <a:cs typeface="Microsoft Sans Serif"/>
              </a:rPr>
              <a:t>de</a:t>
            </a:r>
            <a:r>
              <a:rPr sz="750" spc="-10" dirty="0">
                <a:latin typeface="Microsoft Sans Serif"/>
                <a:cs typeface="Microsoft Sans Serif"/>
              </a:rPr>
              <a:t> </a:t>
            </a:r>
            <a:r>
              <a:rPr sz="750" spc="15" dirty="0">
                <a:latin typeface="Microsoft Sans Serif"/>
                <a:cs typeface="Microsoft Sans Serif"/>
              </a:rPr>
              <a:t>capacidad</a:t>
            </a:r>
            <a:r>
              <a:rPr sz="750" spc="-5" dirty="0">
                <a:latin typeface="Microsoft Sans Serif"/>
                <a:cs typeface="Microsoft Sans Serif"/>
              </a:rPr>
              <a:t> </a:t>
            </a:r>
            <a:r>
              <a:rPr sz="750" spc="20" dirty="0">
                <a:latin typeface="Microsoft Sans Serif"/>
                <a:cs typeface="Microsoft Sans Serif"/>
              </a:rPr>
              <a:t>del</a:t>
            </a:r>
            <a:r>
              <a:rPr sz="750" spc="-10" dirty="0">
                <a:latin typeface="Microsoft Sans Serif"/>
                <a:cs typeface="Microsoft Sans Serif"/>
              </a:rPr>
              <a:t> </a:t>
            </a:r>
            <a:r>
              <a:rPr sz="750" spc="25" dirty="0">
                <a:latin typeface="Microsoft Sans Serif"/>
                <a:cs typeface="Microsoft Sans Serif"/>
              </a:rPr>
              <a:t>generador)</a:t>
            </a:r>
            <a:r>
              <a:rPr sz="750" spc="-5" dirty="0">
                <a:latin typeface="Microsoft Sans Serif"/>
                <a:cs typeface="Microsoft Sans Serif"/>
              </a:rPr>
              <a:t> </a:t>
            </a:r>
            <a:r>
              <a:rPr sz="750" spc="25" dirty="0">
                <a:latin typeface="Microsoft Sans Serif"/>
                <a:cs typeface="Microsoft Sans Serif"/>
              </a:rPr>
              <a:t>en </a:t>
            </a:r>
            <a:r>
              <a:rPr sz="750" spc="-185" dirty="0">
                <a:latin typeface="Microsoft Sans Serif"/>
                <a:cs typeface="Microsoft Sans Serif"/>
              </a:rPr>
              <a:t> </a:t>
            </a:r>
            <a:r>
              <a:rPr sz="750" spc="10" dirty="0">
                <a:latin typeface="Microsoft Sans Serif"/>
                <a:cs typeface="Microsoft Sans Serif"/>
              </a:rPr>
              <a:t>el</a:t>
            </a:r>
            <a:r>
              <a:rPr sz="750" spc="-5" dirty="0">
                <a:latin typeface="Microsoft Sans Serif"/>
                <a:cs typeface="Microsoft Sans Serif"/>
              </a:rPr>
              <a:t> </a:t>
            </a:r>
            <a:r>
              <a:rPr sz="750" spc="30" dirty="0">
                <a:latin typeface="Microsoft Sans Serif"/>
                <a:cs typeface="Microsoft Sans Serif"/>
              </a:rPr>
              <a:t>ángulo</a:t>
            </a:r>
            <a:r>
              <a:rPr sz="750" spc="-5" dirty="0">
                <a:latin typeface="Microsoft Sans Serif"/>
                <a:cs typeface="Microsoft Sans Serif"/>
              </a:rPr>
              <a:t> </a:t>
            </a:r>
            <a:r>
              <a:rPr sz="750" spc="25" dirty="0">
                <a:latin typeface="Microsoft Sans Serif"/>
                <a:cs typeface="Microsoft Sans Serif"/>
              </a:rPr>
              <a:t>de</a:t>
            </a:r>
            <a:r>
              <a:rPr sz="750" spc="-5" dirty="0">
                <a:latin typeface="Microsoft Sans Serif"/>
                <a:cs typeface="Microsoft Sans Serif"/>
              </a:rPr>
              <a:t> </a:t>
            </a:r>
            <a:r>
              <a:rPr sz="750" spc="35" dirty="0">
                <a:latin typeface="Microsoft Sans Serif"/>
                <a:cs typeface="Microsoft Sans Serif"/>
              </a:rPr>
              <a:t>par</a:t>
            </a:r>
            <a:r>
              <a:rPr sz="750" spc="-5" dirty="0">
                <a:latin typeface="Microsoft Sans Serif"/>
                <a:cs typeface="Microsoft Sans Serif"/>
              </a:rPr>
              <a:t> </a:t>
            </a:r>
            <a:r>
              <a:rPr sz="750" spc="35" dirty="0">
                <a:latin typeface="Microsoft Sans Serif"/>
                <a:cs typeface="Microsoft Sans Serif"/>
              </a:rPr>
              <a:t>máximo</a:t>
            </a:r>
            <a:r>
              <a:rPr sz="750" spc="-5" dirty="0">
                <a:latin typeface="Microsoft Sans Serif"/>
                <a:cs typeface="Microsoft Sans Serif"/>
              </a:rPr>
              <a:t> </a:t>
            </a:r>
            <a:r>
              <a:rPr sz="750" spc="20" dirty="0">
                <a:latin typeface="Microsoft Sans Serif"/>
                <a:cs typeface="Microsoft Sans Serif"/>
              </a:rPr>
              <a:t>del</a:t>
            </a:r>
            <a:r>
              <a:rPr sz="750" spc="-5" dirty="0">
                <a:latin typeface="Microsoft Sans Serif"/>
                <a:cs typeface="Microsoft Sans Serif"/>
              </a:rPr>
              <a:t> </a:t>
            </a:r>
            <a:r>
              <a:rPr sz="750" spc="20" dirty="0">
                <a:latin typeface="Microsoft Sans Serif"/>
                <a:cs typeface="Microsoft Sans Serif"/>
              </a:rPr>
              <a:t>relé</a:t>
            </a:r>
            <a:r>
              <a:rPr sz="750" spc="-5" dirty="0">
                <a:latin typeface="Microsoft Sans Serif"/>
                <a:cs typeface="Microsoft Sans Serif"/>
              </a:rPr>
              <a:t> </a:t>
            </a:r>
            <a:r>
              <a:rPr sz="750" spc="-15" dirty="0">
                <a:latin typeface="Microsoft Sans Serif"/>
                <a:cs typeface="Microsoft Sans Serif"/>
              </a:rPr>
              <a:t>(MTA).</a:t>
            </a:r>
            <a:endParaRPr sz="750">
              <a:latin typeface="Microsoft Sans Serif"/>
              <a:cs typeface="Microsoft Sans Serif"/>
            </a:endParaRPr>
          </a:p>
        </p:txBody>
      </p:sp>
      <p:sp>
        <p:nvSpPr>
          <p:cNvPr id="8" name="object 8"/>
          <p:cNvSpPr txBox="1"/>
          <p:nvPr/>
        </p:nvSpPr>
        <p:spPr>
          <a:xfrm>
            <a:off x="1415217" y="5302545"/>
            <a:ext cx="7375505" cy="1075294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sz="700" spc="-10" dirty="0">
                <a:latin typeface="Microsoft Sans Serif"/>
                <a:cs typeface="Microsoft Sans Serif"/>
              </a:rPr>
              <a:t>B.</a:t>
            </a:r>
            <a:r>
              <a:rPr sz="700" spc="-5" dirty="0">
                <a:latin typeface="Microsoft Sans Serif"/>
                <a:cs typeface="Microsoft Sans Serif"/>
              </a:rPr>
              <a:t> </a:t>
            </a:r>
            <a:r>
              <a:rPr sz="700" spc="15" dirty="0">
                <a:latin typeface="Microsoft Sans Serif"/>
                <a:cs typeface="Microsoft Sans Serif"/>
              </a:rPr>
              <a:t>Protección</a:t>
            </a:r>
            <a:r>
              <a:rPr sz="700" spc="-5" dirty="0">
                <a:latin typeface="Microsoft Sans Serif"/>
                <a:cs typeface="Microsoft Sans Serif"/>
              </a:rPr>
              <a:t> </a:t>
            </a:r>
            <a:r>
              <a:rPr sz="700" spc="20" dirty="0">
                <a:latin typeface="Microsoft Sans Serif"/>
                <a:cs typeface="Microsoft Sans Serif"/>
              </a:rPr>
              <a:t>de</a:t>
            </a:r>
            <a:r>
              <a:rPr sz="700" spc="-5" dirty="0">
                <a:latin typeface="Microsoft Sans Serif"/>
                <a:cs typeface="Microsoft Sans Serif"/>
              </a:rPr>
              <a:t> </a:t>
            </a:r>
            <a:r>
              <a:rPr sz="700" spc="20" dirty="0">
                <a:latin typeface="Microsoft Sans Serif"/>
                <a:cs typeface="Microsoft Sans Serif"/>
              </a:rPr>
              <a:t>respaldo</a:t>
            </a:r>
            <a:r>
              <a:rPr sz="700" spc="-5" dirty="0">
                <a:latin typeface="Microsoft Sans Serif"/>
                <a:cs typeface="Microsoft Sans Serif"/>
              </a:rPr>
              <a:t> </a:t>
            </a:r>
            <a:r>
              <a:rPr sz="700" spc="20" dirty="0">
                <a:latin typeface="Microsoft Sans Serif"/>
                <a:cs typeface="Microsoft Sans Serif"/>
              </a:rPr>
              <a:t>de</a:t>
            </a:r>
            <a:r>
              <a:rPr sz="700" spc="-5" dirty="0">
                <a:latin typeface="Microsoft Sans Serif"/>
                <a:cs typeface="Microsoft Sans Serif"/>
              </a:rPr>
              <a:t> </a:t>
            </a:r>
            <a:r>
              <a:rPr sz="700" spc="10" dirty="0">
                <a:latin typeface="Microsoft Sans Serif"/>
                <a:cs typeface="Microsoft Sans Serif"/>
              </a:rPr>
              <a:t>fase</a:t>
            </a:r>
            <a:r>
              <a:rPr sz="700" spc="-5" dirty="0">
                <a:latin typeface="Microsoft Sans Serif"/>
                <a:cs typeface="Microsoft Sans Serif"/>
              </a:rPr>
              <a:t> </a:t>
            </a:r>
            <a:r>
              <a:rPr sz="700" dirty="0">
                <a:latin typeface="Microsoft Sans Serif"/>
                <a:cs typeface="Microsoft Sans Serif"/>
              </a:rPr>
              <a:t>a</a:t>
            </a:r>
            <a:r>
              <a:rPr sz="700" spc="-5" dirty="0">
                <a:latin typeface="Microsoft Sans Serif"/>
                <a:cs typeface="Microsoft Sans Serif"/>
              </a:rPr>
              <a:t> </a:t>
            </a:r>
            <a:r>
              <a:rPr sz="700" spc="15" dirty="0">
                <a:latin typeface="Microsoft Sans Serif"/>
                <a:cs typeface="Microsoft Sans Serif"/>
              </a:rPr>
              <a:t>distancia</a:t>
            </a:r>
            <a:endParaRPr sz="700">
              <a:latin typeface="Microsoft Sans Serif"/>
              <a:cs typeface="Microsoft Sans Serif"/>
            </a:endParaRPr>
          </a:p>
          <a:p>
            <a:pPr marL="166370">
              <a:lnSpc>
                <a:spcPct val="100000"/>
              </a:lnSpc>
              <a:spcBef>
                <a:spcPts val="600"/>
              </a:spcBef>
            </a:pPr>
            <a:r>
              <a:rPr sz="700" spc="-30" dirty="0">
                <a:latin typeface="Microsoft Sans Serif"/>
                <a:cs typeface="Microsoft Sans Serif"/>
              </a:rPr>
              <a:t>El</a:t>
            </a:r>
            <a:r>
              <a:rPr sz="700" spc="-5" dirty="0">
                <a:latin typeface="Microsoft Sans Serif"/>
                <a:cs typeface="Microsoft Sans Serif"/>
              </a:rPr>
              <a:t> </a:t>
            </a:r>
            <a:r>
              <a:rPr sz="700" spc="25" dirty="0">
                <a:latin typeface="Microsoft Sans Serif"/>
                <a:cs typeface="Microsoft Sans Serif"/>
              </a:rPr>
              <a:t>segundo</a:t>
            </a:r>
            <a:r>
              <a:rPr sz="700" spc="-5" dirty="0">
                <a:latin typeface="Microsoft Sans Serif"/>
                <a:cs typeface="Microsoft Sans Serif"/>
              </a:rPr>
              <a:t> </a:t>
            </a:r>
            <a:r>
              <a:rPr sz="700" spc="35" dirty="0">
                <a:latin typeface="Microsoft Sans Serif"/>
                <a:cs typeface="Microsoft Sans Serif"/>
              </a:rPr>
              <a:t>tipo</a:t>
            </a:r>
            <a:r>
              <a:rPr sz="700" dirty="0">
                <a:latin typeface="Microsoft Sans Serif"/>
                <a:cs typeface="Microsoft Sans Serif"/>
              </a:rPr>
              <a:t> </a:t>
            </a:r>
            <a:r>
              <a:rPr sz="700" spc="20" dirty="0">
                <a:latin typeface="Microsoft Sans Serif"/>
                <a:cs typeface="Microsoft Sans Serif"/>
              </a:rPr>
              <a:t>de</a:t>
            </a:r>
            <a:r>
              <a:rPr sz="700" spc="-5" dirty="0">
                <a:latin typeface="Microsoft Sans Serif"/>
                <a:cs typeface="Microsoft Sans Serif"/>
              </a:rPr>
              <a:t> </a:t>
            </a:r>
            <a:r>
              <a:rPr sz="700" spc="25" dirty="0">
                <a:latin typeface="Microsoft Sans Serif"/>
                <a:cs typeface="Microsoft Sans Serif"/>
              </a:rPr>
              <a:t>protección</a:t>
            </a:r>
            <a:r>
              <a:rPr sz="700" dirty="0">
                <a:latin typeface="Microsoft Sans Serif"/>
                <a:cs typeface="Microsoft Sans Serif"/>
              </a:rPr>
              <a:t> </a:t>
            </a:r>
            <a:r>
              <a:rPr sz="700" spc="20" dirty="0">
                <a:latin typeface="Microsoft Sans Serif"/>
                <a:cs typeface="Microsoft Sans Serif"/>
              </a:rPr>
              <a:t>de</a:t>
            </a:r>
            <a:r>
              <a:rPr sz="700" spc="-5" dirty="0">
                <a:latin typeface="Microsoft Sans Serif"/>
                <a:cs typeface="Microsoft Sans Serif"/>
              </a:rPr>
              <a:t> </a:t>
            </a:r>
            <a:r>
              <a:rPr sz="700" spc="10" dirty="0">
                <a:latin typeface="Microsoft Sans Serif"/>
                <a:cs typeface="Microsoft Sans Serif"/>
              </a:rPr>
              <a:t>fase</a:t>
            </a:r>
            <a:r>
              <a:rPr sz="700" spc="-5" dirty="0">
                <a:latin typeface="Microsoft Sans Serif"/>
                <a:cs typeface="Microsoft Sans Serif"/>
              </a:rPr>
              <a:t> </a:t>
            </a:r>
            <a:r>
              <a:rPr sz="700" spc="20" dirty="0">
                <a:latin typeface="Microsoft Sans Serif"/>
                <a:cs typeface="Microsoft Sans Serif"/>
              </a:rPr>
              <a:t>de</a:t>
            </a:r>
            <a:r>
              <a:rPr sz="700" dirty="0">
                <a:latin typeface="Microsoft Sans Serif"/>
                <a:cs typeface="Microsoft Sans Serif"/>
              </a:rPr>
              <a:t> </a:t>
            </a:r>
            <a:r>
              <a:rPr sz="700" spc="20" dirty="0">
                <a:latin typeface="Microsoft Sans Serif"/>
                <a:cs typeface="Microsoft Sans Serif"/>
              </a:rPr>
              <a:t>respaldo</a:t>
            </a:r>
            <a:r>
              <a:rPr sz="700" spc="-5" dirty="0">
                <a:latin typeface="Microsoft Sans Serif"/>
                <a:cs typeface="Microsoft Sans Serif"/>
              </a:rPr>
              <a:t> es</a:t>
            </a:r>
            <a:r>
              <a:rPr sz="700" dirty="0">
                <a:latin typeface="Microsoft Sans Serif"/>
                <a:cs typeface="Microsoft Sans Serif"/>
              </a:rPr>
              <a:t> </a:t>
            </a:r>
            <a:r>
              <a:rPr sz="700" spc="10" dirty="0">
                <a:latin typeface="Microsoft Sans Serif"/>
                <a:cs typeface="Microsoft Sans Serif"/>
              </a:rPr>
              <a:t>el</a:t>
            </a:r>
            <a:r>
              <a:rPr sz="700" spc="-5" dirty="0">
                <a:latin typeface="Microsoft Sans Serif"/>
                <a:cs typeface="Microsoft Sans Serif"/>
              </a:rPr>
              <a:t> </a:t>
            </a:r>
            <a:r>
              <a:rPr sz="700" spc="20" dirty="0">
                <a:latin typeface="Microsoft Sans Serif"/>
                <a:cs typeface="Microsoft Sans Serif"/>
              </a:rPr>
              <a:t>relé</a:t>
            </a:r>
            <a:r>
              <a:rPr sz="700" dirty="0">
                <a:latin typeface="Microsoft Sans Serif"/>
                <a:cs typeface="Microsoft Sans Serif"/>
              </a:rPr>
              <a:t> </a:t>
            </a:r>
            <a:r>
              <a:rPr sz="700" spc="20" dirty="0">
                <a:latin typeface="Microsoft Sans Serif"/>
                <a:cs typeface="Microsoft Sans Serif"/>
              </a:rPr>
              <a:t>de</a:t>
            </a:r>
            <a:r>
              <a:rPr sz="700" spc="-5" dirty="0">
                <a:latin typeface="Microsoft Sans Serif"/>
                <a:cs typeface="Microsoft Sans Serif"/>
              </a:rPr>
              <a:t> </a:t>
            </a:r>
            <a:r>
              <a:rPr sz="700" spc="15" dirty="0">
                <a:latin typeface="Microsoft Sans Serif"/>
                <a:cs typeface="Microsoft Sans Serif"/>
              </a:rPr>
              <a:t>distancia.</a:t>
            </a:r>
            <a:endParaRPr sz="700">
              <a:latin typeface="Microsoft Sans Serif"/>
              <a:cs typeface="Microsoft Sans Serif"/>
            </a:endParaRPr>
          </a:p>
          <a:p>
            <a:pPr marL="12700" marR="10795">
              <a:lnSpc>
                <a:spcPct val="143000"/>
              </a:lnSpc>
            </a:pPr>
            <a:r>
              <a:rPr sz="700" spc="20" dirty="0">
                <a:latin typeface="Microsoft Sans Serif"/>
                <a:cs typeface="Microsoft Sans Serif"/>
              </a:rPr>
              <a:t>Un </a:t>
            </a:r>
            <a:r>
              <a:rPr sz="700" spc="25" dirty="0">
                <a:latin typeface="Microsoft Sans Serif"/>
                <a:cs typeface="Microsoft Sans Serif"/>
              </a:rPr>
              <a:t>estudio </a:t>
            </a:r>
            <a:r>
              <a:rPr sz="700" spc="20" dirty="0">
                <a:latin typeface="Microsoft Sans Serif"/>
                <a:cs typeface="Microsoft Sans Serif"/>
              </a:rPr>
              <a:t>de </a:t>
            </a:r>
            <a:r>
              <a:rPr sz="700" dirty="0">
                <a:latin typeface="Microsoft Sans Serif"/>
                <a:cs typeface="Microsoft Sans Serif"/>
              </a:rPr>
              <a:t>las </a:t>
            </a:r>
            <a:r>
              <a:rPr sz="700" spc="15" dirty="0">
                <a:latin typeface="Microsoft Sans Serif"/>
                <a:cs typeface="Microsoft Sans Serif"/>
              </a:rPr>
              <a:t>empresas </a:t>
            </a:r>
            <a:r>
              <a:rPr sz="700" spc="20" dirty="0">
                <a:latin typeface="Microsoft Sans Serif"/>
                <a:cs typeface="Microsoft Sans Serif"/>
              </a:rPr>
              <a:t>de </a:t>
            </a:r>
            <a:r>
              <a:rPr sz="700" spc="10" dirty="0">
                <a:latin typeface="Microsoft Sans Serif"/>
                <a:cs typeface="Microsoft Sans Serif"/>
              </a:rPr>
              <a:t>servicios </a:t>
            </a:r>
            <a:r>
              <a:rPr sz="700" spc="20" dirty="0">
                <a:latin typeface="Microsoft Sans Serif"/>
                <a:cs typeface="Microsoft Sans Serif"/>
              </a:rPr>
              <a:t>públicos sobre </a:t>
            </a:r>
            <a:r>
              <a:rPr sz="700" dirty="0">
                <a:latin typeface="Microsoft Sans Serif"/>
                <a:cs typeface="Microsoft Sans Serif"/>
              </a:rPr>
              <a:t>las </a:t>
            </a:r>
            <a:r>
              <a:rPr sz="700" spc="15" dirty="0">
                <a:latin typeface="Microsoft Sans Serif"/>
                <a:cs typeface="Microsoft Sans Serif"/>
              </a:rPr>
              <a:t>prácticas </a:t>
            </a:r>
            <a:r>
              <a:rPr sz="700" spc="20" dirty="0">
                <a:latin typeface="Microsoft Sans Serif"/>
                <a:cs typeface="Microsoft Sans Serif"/>
              </a:rPr>
              <a:t>de </a:t>
            </a:r>
            <a:r>
              <a:rPr sz="700" spc="25" dirty="0">
                <a:latin typeface="Microsoft Sans Serif"/>
                <a:cs typeface="Microsoft Sans Serif"/>
              </a:rPr>
              <a:t> protección </a:t>
            </a:r>
            <a:r>
              <a:rPr sz="700" spc="20" dirty="0">
                <a:latin typeface="Microsoft Sans Serif"/>
                <a:cs typeface="Microsoft Sans Serif"/>
              </a:rPr>
              <a:t>de respaldo del </a:t>
            </a:r>
            <a:r>
              <a:rPr sz="700" spc="30" dirty="0">
                <a:latin typeface="Microsoft Sans Serif"/>
                <a:cs typeface="Microsoft Sans Serif"/>
              </a:rPr>
              <a:t>generador muestra que </a:t>
            </a:r>
            <a:r>
              <a:rPr sz="700" spc="10" dirty="0">
                <a:latin typeface="Microsoft Sans Serif"/>
                <a:cs typeface="Microsoft Sans Serif"/>
              </a:rPr>
              <a:t>el </a:t>
            </a:r>
            <a:r>
              <a:rPr sz="700" spc="20" dirty="0">
                <a:latin typeface="Microsoft Sans Serif"/>
                <a:cs typeface="Microsoft Sans Serif"/>
              </a:rPr>
              <a:t>relé de </a:t>
            </a:r>
            <a:r>
              <a:rPr sz="700" spc="15" dirty="0">
                <a:latin typeface="Microsoft Sans Serif"/>
                <a:cs typeface="Microsoft Sans Serif"/>
              </a:rPr>
              <a:t>distancia </a:t>
            </a:r>
            <a:r>
              <a:rPr sz="700" spc="-10" dirty="0">
                <a:latin typeface="Microsoft Sans Serif"/>
                <a:cs typeface="Microsoft Sans Serif"/>
              </a:rPr>
              <a:t>es, </a:t>
            </a:r>
            <a:r>
              <a:rPr sz="700" spc="-5" dirty="0">
                <a:latin typeface="Microsoft Sans Serif"/>
                <a:cs typeface="Microsoft Sans Serif"/>
              </a:rPr>
              <a:t> </a:t>
            </a:r>
            <a:r>
              <a:rPr sz="700" spc="20" dirty="0">
                <a:latin typeface="Microsoft Sans Serif"/>
                <a:cs typeface="Microsoft Sans Serif"/>
              </a:rPr>
              <a:t>con</a:t>
            </a:r>
            <a:r>
              <a:rPr sz="700" spc="-5" dirty="0">
                <a:latin typeface="Microsoft Sans Serif"/>
                <a:cs typeface="Microsoft Sans Serif"/>
              </a:rPr>
              <a:t> </a:t>
            </a:r>
            <a:r>
              <a:rPr sz="700" spc="20" dirty="0">
                <a:latin typeface="Microsoft Sans Serif"/>
                <a:cs typeface="Microsoft Sans Serif"/>
              </a:rPr>
              <a:t>diferencia,</a:t>
            </a:r>
            <a:r>
              <a:rPr sz="700" spc="-5" dirty="0">
                <a:latin typeface="Microsoft Sans Serif"/>
                <a:cs typeface="Microsoft Sans Serif"/>
              </a:rPr>
              <a:t> </a:t>
            </a:r>
            <a:r>
              <a:rPr sz="700" spc="10" dirty="0">
                <a:latin typeface="Microsoft Sans Serif"/>
                <a:cs typeface="Microsoft Sans Serif"/>
              </a:rPr>
              <a:t>el</a:t>
            </a:r>
            <a:r>
              <a:rPr sz="700" dirty="0">
                <a:latin typeface="Microsoft Sans Serif"/>
                <a:cs typeface="Microsoft Sans Serif"/>
              </a:rPr>
              <a:t> </a:t>
            </a:r>
            <a:r>
              <a:rPr sz="700" spc="35" dirty="0">
                <a:latin typeface="Microsoft Sans Serif"/>
                <a:cs typeface="Microsoft Sans Serif"/>
              </a:rPr>
              <a:t>tipo</a:t>
            </a:r>
            <a:r>
              <a:rPr sz="700" spc="-5" dirty="0">
                <a:latin typeface="Microsoft Sans Serif"/>
                <a:cs typeface="Microsoft Sans Serif"/>
              </a:rPr>
              <a:t> </a:t>
            </a:r>
            <a:r>
              <a:rPr sz="700" spc="20" dirty="0">
                <a:latin typeface="Microsoft Sans Serif"/>
                <a:cs typeface="Microsoft Sans Serif"/>
              </a:rPr>
              <a:t>más</a:t>
            </a:r>
            <a:r>
              <a:rPr sz="700" spc="-5" dirty="0">
                <a:latin typeface="Microsoft Sans Serif"/>
                <a:cs typeface="Microsoft Sans Serif"/>
              </a:rPr>
              <a:t> </a:t>
            </a:r>
            <a:r>
              <a:rPr sz="700" spc="35" dirty="0">
                <a:latin typeface="Microsoft Sans Serif"/>
                <a:cs typeface="Microsoft Sans Serif"/>
              </a:rPr>
              <a:t>común</a:t>
            </a:r>
            <a:r>
              <a:rPr sz="700" dirty="0">
                <a:latin typeface="Microsoft Sans Serif"/>
                <a:cs typeface="Microsoft Sans Serif"/>
              </a:rPr>
              <a:t> </a:t>
            </a:r>
            <a:r>
              <a:rPr sz="700" spc="20" dirty="0">
                <a:latin typeface="Microsoft Sans Serif"/>
                <a:cs typeface="Microsoft Sans Serif"/>
              </a:rPr>
              <a:t>de</a:t>
            </a:r>
            <a:r>
              <a:rPr sz="700" spc="-5" dirty="0">
                <a:latin typeface="Microsoft Sans Serif"/>
                <a:cs typeface="Microsoft Sans Serif"/>
              </a:rPr>
              <a:t> </a:t>
            </a:r>
            <a:r>
              <a:rPr sz="700" spc="25" dirty="0">
                <a:latin typeface="Microsoft Sans Serif"/>
                <a:cs typeface="Microsoft Sans Serif"/>
              </a:rPr>
              <a:t>protección</a:t>
            </a:r>
            <a:r>
              <a:rPr sz="700" dirty="0">
                <a:latin typeface="Microsoft Sans Serif"/>
                <a:cs typeface="Microsoft Sans Serif"/>
              </a:rPr>
              <a:t> </a:t>
            </a:r>
            <a:r>
              <a:rPr sz="700" spc="20" dirty="0">
                <a:latin typeface="Microsoft Sans Serif"/>
                <a:cs typeface="Microsoft Sans Serif"/>
              </a:rPr>
              <a:t>de</a:t>
            </a:r>
            <a:r>
              <a:rPr sz="700" spc="-5" dirty="0">
                <a:latin typeface="Microsoft Sans Serif"/>
                <a:cs typeface="Microsoft Sans Serif"/>
              </a:rPr>
              <a:t> </a:t>
            </a:r>
            <a:r>
              <a:rPr sz="700" spc="20" dirty="0">
                <a:latin typeface="Microsoft Sans Serif"/>
                <a:cs typeface="Microsoft Sans Serif"/>
              </a:rPr>
              <a:t>respaldo</a:t>
            </a:r>
            <a:r>
              <a:rPr sz="700" spc="-5" dirty="0">
                <a:latin typeface="Microsoft Sans Serif"/>
                <a:cs typeface="Microsoft Sans Serif"/>
              </a:rPr>
              <a:t> </a:t>
            </a:r>
            <a:r>
              <a:rPr sz="700" spc="20" dirty="0">
                <a:latin typeface="Microsoft Sans Serif"/>
                <a:cs typeface="Microsoft Sans Serif"/>
              </a:rPr>
              <a:t>del</a:t>
            </a:r>
            <a:r>
              <a:rPr sz="700" dirty="0">
                <a:latin typeface="Microsoft Sans Serif"/>
                <a:cs typeface="Microsoft Sans Serif"/>
              </a:rPr>
              <a:t> </a:t>
            </a:r>
            <a:r>
              <a:rPr sz="700" spc="15" dirty="0">
                <a:latin typeface="Microsoft Sans Serif"/>
                <a:cs typeface="Microsoft Sans Serif"/>
              </a:rPr>
              <a:t>sistema</a:t>
            </a:r>
            <a:r>
              <a:rPr sz="700" spc="-5" dirty="0">
                <a:latin typeface="Microsoft Sans Serif"/>
                <a:cs typeface="Microsoft Sans Serif"/>
              </a:rPr>
              <a:t> </a:t>
            </a:r>
            <a:r>
              <a:rPr sz="700" spc="20" dirty="0">
                <a:latin typeface="Microsoft Sans Serif"/>
                <a:cs typeface="Microsoft Sans Serif"/>
              </a:rPr>
              <a:t>de </a:t>
            </a:r>
            <a:r>
              <a:rPr sz="700" spc="25" dirty="0">
                <a:latin typeface="Microsoft Sans Serif"/>
                <a:cs typeface="Microsoft Sans Serif"/>
              </a:rPr>
              <a:t> </a:t>
            </a:r>
            <a:r>
              <a:rPr sz="700" spc="10" dirty="0">
                <a:latin typeface="Microsoft Sans Serif"/>
                <a:cs typeface="Microsoft Sans Serif"/>
              </a:rPr>
              <a:t>fase </a:t>
            </a:r>
            <a:r>
              <a:rPr sz="700" spc="15" dirty="0">
                <a:latin typeface="Microsoft Sans Serif"/>
                <a:cs typeface="Microsoft Sans Serif"/>
              </a:rPr>
              <a:t>[2]. </a:t>
            </a:r>
            <a:r>
              <a:rPr sz="700" spc="35" dirty="0">
                <a:latin typeface="Microsoft Sans Serif"/>
                <a:cs typeface="Microsoft Sans Serif"/>
              </a:rPr>
              <a:t>Normalmente </a:t>
            </a:r>
            <a:r>
              <a:rPr sz="700" spc="-5" dirty="0">
                <a:latin typeface="Microsoft Sans Serif"/>
                <a:cs typeface="Microsoft Sans Serif"/>
              </a:rPr>
              <a:t>se </a:t>
            </a:r>
            <a:r>
              <a:rPr sz="700" spc="15" dirty="0">
                <a:latin typeface="Microsoft Sans Serif"/>
                <a:cs typeface="Microsoft Sans Serif"/>
              </a:rPr>
              <a:t>aplican </a:t>
            </a:r>
            <a:r>
              <a:rPr sz="700" spc="30" dirty="0">
                <a:latin typeface="Microsoft Sans Serif"/>
                <a:cs typeface="Microsoft Sans Serif"/>
              </a:rPr>
              <a:t>una o </a:t>
            </a:r>
            <a:r>
              <a:rPr sz="700" spc="20" dirty="0">
                <a:latin typeface="Microsoft Sans Serif"/>
                <a:cs typeface="Microsoft Sans Serif"/>
              </a:rPr>
              <a:t>dos </a:t>
            </a:r>
            <a:r>
              <a:rPr sz="700" spc="5" dirty="0">
                <a:latin typeface="Microsoft Sans Serif"/>
                <a:cs typeface="Microsoft Sans Serif"/>
              </a:rPr>
              <a:t>zonas </a:t>
            </a:r>
            <a:r>
              <a:rPr sz="700" spc="20" dirty="0">
                <a:latin typeface="Microsoft Sans Serif"/>
                <a:cs typeface="Microsoft Sans Serif"/>
              </a:rPr>
              <a:t>de </a:t>
            </a:r>
            <a:r>
              <a:rPr sz="700" spc="25" dirty="0">
                <a:latin typeface="Microsoft Sans Serif"/>
                <a:cs typeface="Microsoft Sans Serif"/>
              </a:rPr>
              <a:t>retransmisión </a:t>
            </a:r>
            <a:r>
              <a:rPr sz="700" dirty="0">
                <a:latin typeface="Microsoft Sans Serif"/>
                <a:cs typeface="Microsoft Sans Serif"/>
              </a:rPr>
              <a:t>a </a:t>
            </a:r>
            <a:r>
              <a:rPr sz="700" spc="5" dirty="0">
                <a:latin typeface="Microsoft Sans Serif"/>
                <a:cs typeface="Microsoft Sans Serif"/>
              </a:rPr>
              <a:t> </a:t>
            </a:r>
            <a:r>
              <a:rPr sz="700" spc="15" dirty="0">
                <a:latin typeface="Microsoft Sans Serif"/>
                <a:cs typeface="Microsoft Sans Serif"/>
              </a:rPr>
              <a:t>distancia </a:t>
            </a:r>
            <a:r>
              <a:rPr sz="700" spc="20" dirty="0">
                <a:latin typeface="Microsoft Sans Serif"/>
                <a:cs typeface="Microsoft Sans Serif"/>
              </a:rPr>
              <a:t>con </a:t>
            </a:r>
            <a:r>
              <a:rPr sz="700" spc="30" dirty="0">
                <a:latin typeface="Microsoft Sans Serif"/>
                <a:cs typeface="Microsoft Sans Serif"/>
              </a:rPr>
              <a:t>una </a:t>
            </a:r>
            <a:r>
              <a:rPr sz="700" spc="15" dirty="0">
                <a:latin typeface="Microsoft Sans Serif"/>
                <a:cs typeface="Microsoft Sans Serif"/>
              </a:rPr>
              <a:t>característica </a:t>
            </a:r>
            <a:r>
              <a:rPr sz="700" spc="35" dirty="0">
                <a:latin typeface="Microsoft Sans Serif"/>
                <a:cs typeface="Microsoft Sans Serif"/>
              </a:rPr>
              <a:t>mho. </a:t>
            </a:r>
            <a:r>
              <a:rPr sz="700" spc="-35" dirty="0">
                <a:latin typeface="Microsoft Sans Serif"/>
                <a:cs typeface="Microsoft Sans Serif"/>
              </a:rPr>
              <a:t>Si </a:t>
            </a:r>
            <a:r>
              <a:rPr sz="700" spc="10" dirty="0">
                <a:latin typeface="Microsoft Sans Serif"/>
                <a:cs typeface="Microsoft Sans Serif"/>
              </a:rPr>
              <a:t>el </a:t>
            </a:r>
            <a:r>
              <a:rPr sz="700" spc="30" dirty="0">
                <a:latin typeface="Microsoft Sans Serif"/>
                <a:cs typeface="Microsoft Sans Serif"/>
              </a:rPr>
              <a:t>generador </a:t>
            </a:r>
            <a:r>
              <a:rPr sz="700" spc="10" dirty="0">
                <a:latin typeface="Microsoft Sans Serif"/>
                <a:cs typeface="Microsoft Sans Serif"/>
              </a:rPr>
              <a:t>está </a:t>
            </a:r>
            <a:r>
              <a:rPr sz="700" spc="20" dirty="0">
                <a:latin typeface="Microsoft Sans Serif"/>
                <a:cs typeface="Microsoft Sans Serif"/>
              </a:rPr>
              <a:t>conectado </a:t>
            </a:r>
            <a:r>
              <a:rPr sz="700" spc="10" dirty="0">
                <a:latin typeface="Microsoft Sans Serif"/>
                <a:cs typeface="Microsoft Sans Serif"/>
              </a:rPr>
              <a:t>al </a:t>
            </a:r>
            <a:r>
              <a:rPr sz="700" spc="15" dirty="0">
                <a:latin typeface="Microsoft Sans Serif"/>
                <a:cs typeface="Microsoft Sans Serif"/>
              </a:rPr>
              <a:t> sistema </a:t>
            </a:r>
            <a:r>
              <a:rPr sz="700" spc="25" dirty="0">
                <a:latin typeface="Microsoft Sans Serif"/>
                <a:cs typeface="Microsoft Sans Serif"/>
              </a:rPr>
              <a:t>utilizando </a:t>
            </a:r>
            <a:r>
              <a:rPr sz="700" spc="30" dirty="0">
                <a:latin typeface="Microsoft Sans Serif"/>
                <a:cs typeface="Microsoft Sans Serif"/>
              </a:rPr>
              <a:t>algún medio que </a:t>
            </a:r>
            <a:r>
              <a:rPr sz="700" spc="35" dirty="0">
                <a:latin typeface="Microsoft Sans Serif"/>
                <a:cs typeface="Microsoft Sans Serif"/>
              </a:rPr>
              <a:t>no </a:t>
            </a:r>
            <a:r>
              <a:rPr sz="700" spc="-5" dirty="0">
                <a:latin typeface="Microsoft Sans Serif"/>
                <a:cs typeface="Microsoft Sans Serif"/>
              </a:rPr>
              <a:t>sea </a:t>
            </a:r>
            <a:r>
              <a:rPr sz="700" spc="40" dirty="0">
                <a:latin typeface="Microsoft Sans Serif"/>
                <a:cs typeface="Microsoft Sans Serif"/>
              </a:rPr>
              <a:t>un </a:t>
            </a:r>
            <a:r>
              <a:rPr sz="700" spc="35" dirty="0">
                <a:latin typeface="Microsoft Sans Serif"/>
                <a:cs typeface="Microsoft Sans Serif"/>
              </a:rPr>
              <a:t>transformador </a:t>
            </a:r>
            <a:r>
              <a:rPr sz="700" spc="20" dirty="0">
                <a:latin typeface="Microsoft Sans Serif"/>
                <a:cs typeface="Microsoft Sans Serif"/>
              </a:rPr>
              <a:t>elevador </a:t>
            </a:r>
            <a:r>
              <a:rPr sz="700" spc="25" dirty="0">
                <a:latin typeface="Microsoft Sans Serif"/>
                <a:cs typeface="Microsoft Sans Serif"/>
              </a:rPr>
              <a:t> </a:t>
            </a:r>
            <a:r>
              <a:rPr sz="700" spc="15" dirty="0">
                <a:latin typeface="Microsoft Sans Serif"/>
                <a:cs typeface="Microsoft Sans Serif"/>
              </a:rPr>
              <a:t>delta-estrella </a:t>
            </a:r>
            <a:r>
              <a:rPr sz="700" spc="25" dirty="0">
                <a:latin typeface="Microsoft Sans Serif"/>
                <a:cs typeface="Microsoft Sans Serif"/>
              </a:rPr>
              <a:t>(por </a:t>
            </a:r>
            <a:r>
              <a:rPr sz="700" spc="20" dirty="0">
                <a:latin typeface="Microsoft Sans Serif"/>
                <a:cs typeface="Microsoft Sans Serif"/>
              </a:rPr>
              <a:t>ejemplo, conexión directa </a:t>
            </a:r>
            <a:r>
              <a:rPr sz="700" spc="30" dirty="0">
                <a:latin typeface="Microsoft Sans Serif"/>
                <a:cs typeface="Microsoft Sans Serif"/>
              </a:rPr>
              <a:t>o </a:t>
            </a:r>
            <a:r>
              <a:rPr sz="700" spc="35" dirty="0">
                <a:latin typeface="Microsoft Sans Serif"/>
                <a:cs typeface="Microsoft Sans Serif"/>
              </a:rPr>
              <a:t>transformador </a:t>
            </a:r>
            <a:r>
              <a:rPr sz="700" spc="15" dirty="0">
                <a:latin typeface="Microsoft Sans Serif"/>
                <a:cs typeface="Microsoft Sans Serif"/>
              </a:rPr>
              <a:t>estrella- </a:t>
            </a:r>
            <a:r>
              <a:rPr sz="700" spc="20" dirty="0">
                <a:latin typeface="Microsoft Sans Serif"/>
                <a:cs typeface="Microsoft Sans Serif"/>
              </a:rPr>
              <a:t> </a:t>
            </a:r>
            <a:r>
              <a:rPr sz="700" spc="10" dirty="0">
                <a:latin typeface="Microsoft Sans Serif"/>
                <a:cs typeface="Microsoft Sans Serif"/>
              </a:rPr>
              <a:t>estrella)</a:t>
            </a:r>
            <a:r>
              <a:rPr sz="700" dirty="0">
                <a:latin typeface="Microsoft Sans Serif"/>
                <a:cs typeface="Microsoft Sans Serif"/>
              </a:rPr>
              <a:t> </a:t>
            </a:r>
            <a:r>
              <a:rPr sz="700" spc="30" dirty="0">
                <a:latin typeface="Microsoft Sans Serif"/>
                <a:cs typeface="Microsoft Sans Serif"/>
              </a:rPr>
              <a:t>donde</a:t>
            </a:r>
            <a:r>
              <a:rPr sz="700" dirty="0">
                <a:latin typeface="Microsoft Sans Serif"/>
                <a:cs typeface="Microsoft Sans Serif"/>
              </a:rPr>
              <a:t> </a:t>
            </a:r>
            <a:r>
              <a:rPr sz="700" spc="35" dirty="0">
                <a:latin typeface="Microsoft Sans Serif"/>
                <a:cs typeface="Microsoft Sans Serif"/>
              </a:rPr>
              <a:t>no</a:t>
            </a:r>
            <a:r>
              <a:rPr sz="700" spc="5" dirty="0">
                <a:latin typeface="Microsoft Sans Serif"/>
                <a:cs typeface="Microsoft Sans Serif"/>
              </a:rPr>
              <a:t> </a:t>
            </a:r>
            <a:r>
              <a:rPr sz="700" spc="15" dirty="0">
                <a:latin typeface="Microsoft Sans Serif"/>
                <a:cs typeface="Microsoft Sans Serif"/>
              </a:rPr>
              <a:t>hay</a:t>
            </a:r>
            <a:r>
              <a:rPr sz="700" dirty="0">
                <a:latin typeface="Microsoft Sans Serif"/>
                <a:cs typeface="Microsoft Sans Serif"/>
              </a:rPr>
              <a:t> </a:t>
            </a:r>
            <a:r>
              <a:rPr sz="700" spc="25" dirty="0">
                <a:latin typeface="Microsoft Sans Serif"/>
                <a:cs typeface="Microsoft Sans Serif"/>
              </a:rPr>
              <a:t>cambio</a:t>
            </a:r>
            <a:r>
              <a:rPr sz="700" dirty="0">
                <a:latin typeface="Microsoft Sans Serif"/>
                <a:cs typeface="Microsoft Sans Serif"/>
              </a:rPr>
              <a:t> </a:t>
            </a:r>
            <a:r>
              <a:rPr sz="700" spc="20" dirty="0">
                <a:latin typeface="Microsoft Sans Serif"/>
                <a:cs typeface="Microsoft Sans Serif"/>
              </a:rPr>
              <a:t>de</a:t>
            </a:r>
            <a:r>
              <a:rPr sz="700" spc="5" dirty="0">
                <a:latin typeface="Microsoft Sans Serif"/>
                <a:cs typeface="Microsoft Sans Serif"/>
              </a:rPr>
              <a:t> fase,</a:t>
            </a:r>
            <a:r>
              <a:rPr sz="700" dirty="0">
                <a:latin typeface="Microsoft Sans Serif"/>
                <a:cs typeface="Microsoft Sans Serif"/>
              </a:rPr>
              <a:t> las</a:t>
            </a:r>
            <a:r>
              <a:rPr sz="700" spc="5" dirty="0">
                <a:latin typeface="Microsoft Sans Serif"/>
                <a:cs typeface="Microsoft Sans Serif"/>
              </a:rPr>
              <a:t> </a:t>
            </a:r>
            <a:r>
              <a:rPr sz="700" spc="15" dirty="0">
                <a:latin typeface="Microsoft Sans Serif"/>
                <a:cs typeface="Microsoft Sans Serif"/>
              </a:rPr>
              <a:t>conexiones</a:t>
            </a:r>
            <a:r>
              <a:rPr sz="700" dirty="0">
                <a:latin typeface="Microsoft Sans Serif"/>
                <a:cs typeface="Microsoft Sans Serif"/>
              </a:rPr>
              <a:t> </a:t>
            </a:r>
            <a:r>
              <a:rPr sz="700" spc="20" dirty="0">
                <a:latin typeface="Microsoft Sans Serif"/>
                <a:cs typeface="Microsoft Sans Serif"/>
              </a:rPr>
              <a:t>estándar</a:t>
            </a:r>
            <a:r>
              <a:rPr sz="700" dirty="0">
                <a:latin typeface="Microsoft Sans Serif"/>
                <a:cs typeface="Microsoft Sans Serif"/>
              </a:rPr>
              <a:t> </a:t>
            </a:r>
            <a:r>
              <a:rPr sz="700" spc="-55" dirty="0">
                <a:latin typeface="Microsoft Sans Serif"/>
                <a:cs typeface="Microsoft Sans Serif"/>
              </a:rPr>
              <a:t>CT</a:t>
            </a:r>
            <a:r>
              <a:rPr sz="700" spc="5" dirty="0">
                <a:latin typeface="Microsoft Sans Serif"/>
                <a:cs typeface="Microsoft Sans Serif"/>
              </a:rPr>
              <a:t> y</a:t>
            </a:r>
            <a:r>
              <a:rPr sz="700" dirty="0">
                <a:latin typeface="Microsoft Sans Serif"/>
                <a:cs typeface="Microsoft Sans Serif"/>
              </a:rPr>
              <a:t> </a:t>
            </a:r>
            <a:r>
              <a:rPr sz="700" spc="-45" dirty="0">
                <a:latin typeface="Microsoft Sans Serif"/>
                <a:cs typeface="Microsoft Sans Serif"/>
              </a:rPr>
              <a:t>VT</a:t>
            </a:r>
            <a:r>
              <a:rPr sz="700" dirty="0">
                <a:latin typeface="Microsoft Sans Serif"/>
                <a:cs typeface="Microsoft Sans Serif"/>
              </a:rPr>
              <a:t> </a:t>
            </a:r>
            <a:r>
              <a:rPr sz="700" spc="25" dirty="0">
                <a:latin typeface="Microsoft Sans Serif"/>
                <a:cs typeface="Microsoft Sans Serif"/>
              </a:rPr>
              <a:t>para </a:t>
            </a:r>
            <a:r>
              <a:rPr sz="700" spc="-170" dirty="0">
                <a:latin typeface="Microsoft Sans Serif"/>
                <a:cs typeface="Microsoft Sans Serif"/>
              </a:rPr>
              <a:t> </a:t>
            </a:r>
            <a:r>
              <a:rPr sz="700" spc="40" dirty="0">
                <a:latin typeface="Microsoft Sans Serif"/>
                <a:cs typeface="Microsoft Sans Serif"/>
              </a:rPr>
              <a:t>un</a:t>
            </a:r>
            <a:r>
              <a:rPr sz="700" spc="-5" dirty="0">
                <a:latin typeface="Microsoft Sans Serif"/>
                <a:cs typeface="Microsoft Sans Serif"/>
              </a:rPr>
              <a:t> </a:t>
            </a:r>
            <a:r>
              <a:rPr sz="700" spc="20" dirty="0">
                <a:latin typeface="Microsoft Sans Serif"/>
                <a:cs typeface="Microsoft Sans Serif"/>
              </a:rPr>
              <a:t>relé</a:t>
            </a:r>
            <a:r>
              <a:rPr sz="700" dirty="0">
                <a:latin typeface="Microsoft Sans Serif"/>
                <a:cs typeface="Microsoft Sans Serif"/>
              </a:rPr>
              <a:t> </a:t>
            </a:r>
            <a:r>
              <a:rPr sz="700" spc="20" dirty="0">
                <a:latin typeface="Microsoft Sans Serif"/>
                <a:cs typeface="Microsoft Sans Serif"/>
              </a:rPr>
              <a:t>de</a:t>
            </a:r>
            <a:r>
              <a:rPr sz="700" dirty="0">
                <a:latin typeface="Microsoft Sans Serif"/>
                <a:cs typeface="Microsoft Sans Serif"/>
              </a:rPr>
              <a:t> </a:t>
            </a:r>
            <a:r>
              <a:rPr sz="700" spc="15" dirty="0">
                <a:latin typeface="Microsoft Sans Serif"/>
                <a:cs typeface="Microsoft Sans Serif"/>
              </a:rPr>
              <a:t>distancia</a:t>
            </a:r>
            <a:r>
              <a:rPr sz="700" dirty="0">
                <a:latin typeface="Microsoft Sans Serif"/>
                <a:cs typeface="Microsoft Sans Serif"/>
              </a:rPr>
              <a:t> </a:t>
            </a:r>
            <a:r>
              <a:rPr sz="700" spc="45" dirty="0">
                <a:latin typeface="Microsoft Sans Serif"/>
                <a:cs typeface="Microsoft Sans Serif"/>
              </a:rPr>
              <a:t>mho</a:t>
            </a:r>
            <a:r>
              <a:rPr sz="700" dirty="0">
                <a:latin typeface="Microsoft Sans Serif"/>
                <a:cs typeface="Microsoft Sans Serif"/>
              </a:rPr>
              <a:t> </a:t>
            </a:r>
            <a:r>
              <a:rPr sz="700" spc="30" dirty="0">
                <a:latin typeface="Microsoft Sans Serif"/>
                <a:cs typeface="Microsoft Sans Serif"/>
              </a:rPr>
              <a:t>proporcionará</a:t>
            </a:r>
            <a:r>
              <a:rPr sz="700" dirty="0">
                <a:latin typeface="Microsoft Sans Serif"/>
                <a:cs typeface="Microsoft Sans Serif"/>
              </a:rPr>
              <a:t> </a:t>
            </a:r>
            <a:r>
              <a:rPr sz="700" spc="20" dirty="0">
                <a:latin typeface="Microsoft Sans Serif"/>
                <a:cs typeface="Microsoft Sans Serif"/>
              </a:rPr>
              <a:t>mediciones</a:t>
            </a:r>
            <a:r>
              <a:rPr sz="700" dirty="0">
                <a:latin typeface="Microsoft Sans Serif"/>
                <a:cs typeface="Microsoft Sans Serif"/>
              </a:rPr>
              <a:t> </a:t>
            </a:r>
            <a:r>
              <a:rPr sz="700" spc="10" dirty="0">
                <a:latin typeface="Microsoft Sans Serif"/>
                <a:cs typeface="Microsoft Sans Serif"/>
              </a:rPr>
              <a:t>precisas</a:t>
            </a:r>
            <a:r>
              <a:rPr sz="700" dirty="0">
                <a:latin typeface="Microsoft Sans Serif"/>
                <a:cs typeface="Microsoft Sans Serif"/>
              </a:rPr>
              <a:t> </a:t>
            </a:r>
            <a:r>
              <a:rPr sz="700" spc="20" dirty="0">
                <a:latin typeface="Microsoft Sans Serif"/>
                <a:cs typeface="Microsoft Sans Serif"/>
              </a:rPr>
              <a:t>de</a:t>
            </a:r>
            <a:r>
              <a:rPr sz="700" dirty="0">
                <a:latin typeface="Microsoft Sans Serif"/>
                <a:cs typeface="Microsoft Sans Serif"/>
              </a:rPr>
              <a:t> </a:t>
            </a:r>
            <a:r>
              <a:rPr sz="700" spc="20" dirty="0">
                <a:latin typeface="Microsoft Sans Serif"/>
                <a:cs typeface="Microsoft Sans Serif"/>
              </a:rPr>
              <a:t>impedancia </a:t>
            </a:r>
            <a:r>
              <a:rPr sz="700" spc="-170" dirty="0">
                <a:latin typeface="Microsoft Sans Serif"/>
                <a:cs typeface="Microsoft Sans Serif"/>
              </a:rPr>
              <a:t> </a:t>
            </a:r>
            <a:r>
              <a:rPr sz="700" spc="25" dirty="0">
                <a:latin typeface="Microsoft Sans Serif"/>
                <a:cs typeface="Microsoft Sans Serif"/>
              </a:rPr>
              <a:t>para</a:t>
            </a:r>
            <a:r>
              <a:rPr sz="700" spc="-5" dirty="0">
                <a:latin typeface="Microsoft Sans Serif"/>
                <a:cs typeface="Microsoft Sans Serif"/>
              </a:rPr>
              <a:t> </a:t>
            </a:r>
            <a:r>
              <a:rPr sz="700" spc="10" dirty="0">
                <a:latin typeface="Microsoft Sans Serif"/>
                <a:cs typeface="Microsoft Sans Serif"/>
              </a:rPr>
              <a:t>fallas</a:t>
            </a:r>
            <a:r>
              <a:rPr sz="700" spc="-5" dirty="0">
                <a:latin typeface="Microsoft Sans Serif"/>
                <a:cs typeface="Microsoft Sans Serif"/>
              </a:rPr>
              <a:t> </a:t>
            </a:r>
            <a:r>
              <a:rPr sz="700" spc="20" dirty="0">
                <a:latin typeface="Microsoft Sans Serif"/>
                <a:cs typeface="Microsoft Sans Serif"/>
              </a:rPr>
              <a:t>del</a:t>
            </a:r>
            <a:r>
              <a:rPr sz="700" spc="-5" dirty="0">
                <a:latin typeface="Microsoft Sans Serif"/>
                <a:cs typeface="Microsoft Sans Serif"/>
              </a:rPr>
              <a:t> </a:t>
            </a:r>
            <a:r>
              <a:rPr sz="700" spc="15" dirty="0">
                <a:latin typeface="Microsoft Sans Serif"/>
                <a:cs typeface="Microsoft Sans Serif"/>
              </a:rPr>
              <a:t>sistema</a:t>
            </a:r>
            <a:r>
              <a:rPr sz="700" spc="-5" dirty="0">
                <a:latin typeface="Microsoft Sans Serif"/>
                <a:cs typeface="Microsoft Sans Serif"/>
              </a:rPr>
              <a:t> </a:t>
            </a:r>
            <a:r>
              <a:rPr sz="700" spc="15" dirty="0">
                <a:latin typeface="Microsoft Sans Serif"/>
                <a:cs typeface="Microsoft Sans Serif"/>
              </a:rPr>
              <a:t>(descuidando</a:t>
            </a:r>
            <a:r>
              <a:rPr sz="700" spc="-5" dirty="0">
                <a:latin typeface="Microsoft Sans Serif"/>
                <a:cs typeface="Microsoft Sans Serif"/>
              </a:rPr>
              <a:t> </a:t>
            </a:r>
            <a:r>
              <a:rPr sz="700" spc="10" dirty="0">
                <a:latin typeface="Microsoft Sans Serif"/>
                <a:cs typeface="Microsoft Sans Serif"/>
              </a:rPr>
              <a:t>la</a:t>
            </a:r>
            <a:r>
              <a:rPr sz="700" spc="-5" dirty="0">
                <a:latin typeface="Microsoft Sans Serif"/>
                <a:cs typeface="Microsoft Sans Serif"/>
              </a:rPr>
              <a:t> </a:t>
            </a:r>
            <a:r>
              <a:rPr sz="700" spc="20" dirty="0">
                <a:latin typeface="Microsoft Sans Serif"/>
                <a:cs typeface="Microsoft Sans Serif"/>
              </a:rPr>
              <a:t>alimentación).</a:t>
            </a:r>
            <a:endParaRPr sz="700">
              <a:latin typeface="Microsoft Sans Serif"/>
              <a:cs typeface="Microsoft Sans Serif"/>
            </a:endParaRPr>
          </a:p>
        </p:txBody>
      </p:sp>
      <p:sp>
        <p:nvSpPr>
          <p:cNvPr id="9" name="object 9"/>
          <p:cNvSpPr txBox="1"/>
          <p:nvPr/>
        </p:nvSpPr>
        <p:spPr>
          <a:xfrm>
            <a:off x="1415216" y="7271336"/>
            <a:ext cx="7391574" cy="62889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 marR="5080" indent="153670">
              <a:lnSpc>
                <a:spcPct val="143100"/>
              </a:lnSpc>
              <a:spcBef>
                <a:spcPts val="100"/>
              </a:spcBef>
            </a:pPr>
            <a:r>
              <a:rPr sz="700" spc="-35" dirty="0">
                <a:latin typeface="Microsoft Sans Serif"/>
                <a:cs typeface="Microsoft Sans Serif"/>
              </a:rPr>
              <a:t>Si </a:t>
            </a:r>
            <a:r>
              <a:rPr sz="700" spc="10" dirty="0">
                <a:latin typeface="Microsoft Sans Serif"/>
                <a:cs typeface="Microsoft Sans Serif"/>
              </a:rPr>
              <a:t>el </a:t>
            </a:r>
            <a:r>
              <a:rPr sz="700" spc="30" dirty="0">
                <a:latin typeface="Microsoft Sans Serif"/>
                <a:cs typeface="Microsoft Sans Serif"/>
              </a:rPr>
              <a:t>generador </a:t>
            </a:r>
            <a:r>
              <a:rPr sz="700" spc="10" dirty="0">
                <a:latin typeface="Microsoft Sans Serif"/>
                <a:cs typeface="Microsoft Sans Serif"/>
              </a:rPr>
              <a:t>está </a:t>
            </a:r>
            <a:r>
              <a:rPr sz="700" spc="20" dirty="0">
                <a:latin typeface="Microsoft Sans Serif"/>
                <a:cs typeface="Microsoft Sans Serif"/>
              </a:rPr>
              <a:t>conectado </a:t>
            </a:r>
            <a:r>
              <a:rPr sz="700" dirty="0">
                <a:latin typeface="Microsoft Sans Serif"/>
                <a:cs typeface="Microsoft Sans Serif"/>
              </a:rPr>
              <a:t>a </a:t>
            </a:r>
            <a:r>
              <a:rPr sz="700" spc="15" dirty="0">
                <a:latin typeface="Microsoft Sans Serif"/>
                <a:cs typeface="Microsoft Sans Serif"/>
              </a:rPr>
              <a:t>través </a:t>
            </a:r>
            <a:r>
              <a:rPr sz="700" spc="20" dirty="0">
                <a:latin typeface="Microsoft Sans Serif"/>
                <a:cs typeface="Microsoft Sans Serif"/>
              </a:rPr>
              <a:t>de </a:t>
            </a:r>
            <a:r>
              <a:rPr sz="700" spc="40" dirty="0">
                <a:latin typeface="Microsoft Sans Serif"/>
                <a:cs typeface="Microsoft Sans Serif"/>
              </a:rPr>
              <a:t>un </a:t>
            </a:r>
            <a:r>
              <a:rPr sz="700" spc="35" dirty="0">
                <a:latin typeface="Microsoft Sans Serif"/>
                <a:cs typeface="Microsoft Sans Serif"/>
              </a:rPr>
              <a:t>transformador </a:t>
            </a:r>
            <a:r>
              <a:rPr sz="700" spc="20" dirty="0">
                <a:latin typeface="Microsoft Sans Serif"/>
                <a:cs typeface="Microsoft Sans Serif"/>
              </a:rPr>
              <a:t>elevador </a:t>
            </a:r>
            <a:r>
              <a:rPr sz="700" spc="25" dirty="0">
                <a:latin typeface="Microsoft Sans Serif"/>
                <a:cs typeface="Microsoft Sans Serif"/>
              </a:rPr>
              <a:t> </a:t>
            </a:r>
            <a:r>
              <a:rPr sz="700" spc="15" dirty="0">
                <a:latin typeface="Microsoft Sans Serif"/>
                <a:cs typeface="Microsoft Sans Serif"/>
              </a:rPr>
              <a:t>delta-estrella, </a:t>
            </a:r>
            <a:r>
              <a:rPr sz="700" spc="20" dirty="0">
                <a:latin typeface="Microsoft Sans Serif"/>
                <a:cs typeface="Microsoft Sans Serif"/>
              </a:rPr>
              <a:t>ciertos </a:t>
            </a:r>
            <a:r>
              <a:rPr sz="700" spc="10" dirty="0">
                <a:latin typeface="Microsoft Sans Serif"/>
                <a:cs typeface="Microsoft Sans Serif"/>
              </a:rPr>
              <a:t>relés </a:t>
            </a:r>
            <a:r>
              <a:rPr sz="700" spc="30" dirty="0">
                <a:latin typeface="Microsoft Sans Serif"/>
                <a:cs typeface="Microsoft Sans Serif"/>
              </a:rPr>
              <a:t>requieren transformadores </a:t>
            </a:r>
            <a:r>
              <a:rPr sz="700" spc="15" dirty="0">
                <a:latin typeface="Microsoft Sans Serif"/>
                <a:cs typeface="Microsoft Sans Serif"/>
              </a:rPr>
              <a:t>auxiliares </a:t>
            </a:r>
            <a:r>
              <a:rPr sz="700" spc="30" dirty="0">
                <a:latin typeface="Microsoft Sans Serif"/>
                <a:cs typeface="Microsoft Sans Serif"/>
              </a:rPr>
              <a:t>que </a:t>
            </a:r>
            <a:r>
              <a:rPr sz="700" spc="35" dirty="0">
                <a:latin typeface="Microsoft Sans Serif"/>
                <a:cs typeface="Microsoft Sans Serif"/>
              </a:rPr>
              <a:t> </a:t>
            </a:r>
            <a:r>
              <a:rPr sz="700" spc="20" dirty="0">
                <a:latin typeface="Microsoft Sans Serif"/>
                <a:cs typeface="Microsoft Sans Serif"/>
              </a:rPr>
              <a:t>cambian </a:t>
            </a:r>
            <a:r>
              <a:rPr sz="700" spc="10" dirty="0">
                <a:latin typeface="Microsoft Sans Serif"/>
                <a:cs typeface="Microsoft Sans Serif"/>
              </a:rPr>
              <a:t>el </a:t>
            </a:r>
            <a:r>
              <a:rPr sz="700" spc="30" dirty="0">
                <a:latin typeface="Microsoft Sans Serif"/>
                <a:cs typeface="Microsoft Sans Serif"/>
              </a:rPr>
              <a:t>ángulo </a:t>
            </a:r>
            <a:r>
              <a:rPr sz="700" spc="20" dirty="0">
                <a:latin typeface="Microsoft Sans Serif"/>
                <a:cs typeface="Microsoft Sans Serif"/>
              </a:rPr>
              <a:t>de </a:t>
            </a:r>
            <a:r>
              <a:rPr sz="700" spc="10" dirty="0">
                <a:latin typeface="Microsoft Sans Serif"/>
                <a:cs typeface="Microsoft Sans Serif"/>
              </a:rPr>
              <a:t>fase </a:t>
            </a:r>
            <a:r>
              <a:rPr sz="700" spc="20" dirty="0">
                <a:latin typeface="Microsoft Sans Serif"/>
                <a:cs typeface="Microsoft Sans Serif"/>
              </a:rPr>
              <a:t>del voltaje del relé </a:t>
            </a:r>
            <a:r>
              <a:rPr sz="700" spc="25" dirty="0">
                <a:latin typeface="Microsoft Sans Serif"/>
                <a:cs typeface="Microsoft Sans Serif"/>
              </a:rPr>
              <a:t>para </a:t>
            </a:r>
            <a:r>
              <a:rPr sz="700" spc="30" dirty="0">
                <a:latin typeface="Microsoft Sans Serif"/>
                <a:cs typeface="Microsoft Sans Serif"/>
              </a:rPr>
              <a:t>que </a:t>
            </a:r>
            <a:r>
              <a:rPr sz="700" spc="15" dirty="0">
                <a:latin typeface="Microsoft Sans Serif"/>
                <a:cs typeface="Microsoft Sans Serif"/>
              </a:rPr>
              <a:t>coincida </a:t>
            </a:r>
            <a:r>
              <a:rPr sz="700" spc="20" dirty="0">
                <a:latin typeface="Microsoft Sans Serif"/>
                <a:cs typeface="Microsoft Sans Serif"/>
              </a:rPr>
              <a:t>con </a:t>
            </a:r>
            <a:r>
              <a:rPr sz="700" spc="10" dirty="0">
                <a:latin typeface="Microsoft Sans Serif"/>
                <a:cs typeface="Microsoft Sans Serif"/>
              </a:rPr>
              <a:t>los </a:t>
            </a:r>
            <a:r>
              <a:rPr sz="700" spc="15" dirty="0">
                <a:latin typeface="Microsoft Sans Serif"/>
                <a:cs typeface="Microsoft Sans Serif"/>
              </a:rPr>
              <a:t> voltajes </a:t>
            </a:r>
            <a:r>
              <a:rPr sz="700" spc="20" dirty="0">
                <a:latin typeface="Microsoft Sans Serif"/>
                <a:cs typeface="Microsoft Sans Serif"/>
              </a:rPr>
              <a:t>del </a:t>
            </a:r>
            <a:r>
              <a:rPr sz="700" spc="15" dirty="0">
                <a:latin typeface="Microsoft Sans Serif"/>
                <a:cs typeface="Microsoft Sans Serif"/>
              </a:rPr>
              <a:t>sistema </a:t>
            </a:r>
            <a:r>
              <a:rPr sz="700" spc="25" dirty="0">
                <a:latin typeface="Microsoft Sans Serif"/>
                <a:cs typeface="Microsoft Sans Serif"/>
              </a:rPr>
              <a:t>para </a:t>
            </a:r>
            <a:r>
              <a:rPr sz="700" spc="30" dirty="0">
                <a:latin typeface="Microsoft Sans Serif"/>
                <a:cs typeface="Microsoft Sans Serif"/>
              </a:rPr>
              <a:t>que </a:t>
            </a:r>
            <a:r>
              <a:rPr sz="700" dirty="0">
                <a:latin typeface="Microsoft Sans Serif"/>
                <a:cs typeface="Microsoft Sans Serif"/>
              </a:rPr>
              <a:t>las </a:t>
            </a:r>
            <a:r>
              <a:rPr sz="700" spc="10" dirty="0">
                <a:latin typeface="Microsoft Sans Serif"/>
                <a:cs typeface="Microsoft Sans Serif"/>
              </a:rPr>
              <a:t>fallas </a:t>
            </a:r>
            <a:r>
              <a:rPr sz="700" spc="20" dirty="0">
                <a:latin typeface="Microsoft Sans Serif"/>
                <a:cs typeface="Microsoft Sans Serif"/>
              </a:rPr>
              <a:t>del </a:t>
            </a:r>
            <a:r>
              <a:rPr sz="700" spc="15" dirty="0">
                <a:latin typeface="Microsoft Sans Serif"/>
                <a:cs typeface="Microsoft Sans Serif"/>
              </a:rPr>
              <a:t>sistema </a:t>
            </a:r>
            <a:r>
              <a:rPr sz="700" spc="-5" dirty="0">
                <a:latin typeface="Microsoft Sans Serif"/>
                <a:cs typeface="Microsoft Sans Serif"/>
              </a:rPr>
              <a:t>se </a:t>
            </a:r>
            <a:r>
              <a:rPr sz="700" spc="25" dirty="0">
                <a:latin typeface="Microsoft Sans Serif"/>
                <a:cs typeface="Microsoft Sans Serif"/>
              </a:rPr>
              <a:t>detecten </a:t>
            </a:r>
            <a:r>
              <a:rPr sz="700" spc="30" dirty="0">
                <a:latin typeface="Microsoft Sans Serif"/>
                <a:cs typeface="Microsoft Sans Serif"/>
              </a:rPr>
              <a:t> </a:t>
            </a:r>
            <a:r>
              <a:rPr sz="700" spc="25" dirty="0">
                <a:latin typeface="Microsoft Sans Serif"/>
                <a:cs typeface="Microsoft Sans Serif"/>
              </a:rPr>
              <a:t>correctamente, </a:t>
            </a:r>
            <a:r>
              <a:rPr sz="700" spc="30" dirty="0">
                <a:latin typeface="Microsoft Sans Serif"/>
                <a:cs typeface="Microsoft Sans Serif"/>
              </a:rPr>
              <a:t>como </a:t>
            </a:r>
            <a:r>
              <a:rPr sz="700" spc="-5" dirty="0">
                <a:latin typeface="Microsoft Sans Serif"/>
                <a:cs typeface="Microsoft Sans Serif"/>
              </a:rPr>
              <a:t>se </a:t>
            </a:r>
            <a:r>
              <a:rPr sz="700" spc="30" dirty="0">
                <a:latin typeface="Microsoft Sans Serif"/>
                <a:cs typeface="Microsoft Sans Serif"/>
              </a:rPr>
              <a:t>muestra </a:t>
            </a:r>
            <a:r>
              <a:rPr sz="700" spc="20" dirty="0">
                <a:latin typeface="Microsoft Sans Serif"/>
                <a:cs typeface="Microsoft Sans Serif"/>
              </a:rPr>
              <a:t>en </a:t>
            </a:r>
            <a:r>
              <a:rPr sz="700" spc="10" dirty="0">
                <a:latin typeface="Microsoft Sans Serif"/>
                <a:cs typeface="Microsoft Sans Serif"/>
              </a:rPr>
              <a:t>la </a:t>
            </a:r>
            <a:r>
              <a:rPr sz="700" spc="-5" dirty="0">
                <a:latin typeface="Microsoft Sans Serif"/>
                <a:cs typeface="Microsoft Sans Serif"/>
              </a:rPr>
              <a:t>Fig. </a:t>
            </a:r>
            <a:r>
              <a:rPr sz="700" dirty="0">
                <a:latin typeface="Microsoft Sans Serif"/>
                <a:cs typeface="Microsoft Sans Serif"/>
              </a:rPr>
              <a:t>1. </a:t>
            </a:r>
            <a:r>
              <a:rPr sz="700" spc="-15" dirty="0">
                <a:latin typeface="Microsoft Sans Serif"/>
                <a:cs typeface="Microsoft Sans Serif"/>
              </a:rPr>
              <a:t>Las </a:t>
            </a:r>
            <a:r>
              <a:rPr sz="700" spc="15" dirty="0">
                <a:latin typeface="Microsoft Sans Serif"/>
                <a:cs typeface="Microsoft Sans Serif"/>
              </a:rPr>
              <a:t>vueltas </a:t>
            </a:r>
            <a:r>
              <a:rPr sz="700" spc="-10" dirty="0">
                <a:latin typeface="Microsoft Sans Serif"/>
                <a:cs typeface="Microsoft Sans Serif"/>
              </a:rPr>
              <a:t>La </a:t>
            </a:r>
            <a:r>
              <a:rPr sz="700" spc="20" dirty="0">
                <a:latin typeface="Microsoft Sans Serif"/>
                <a:cs typeface="Microsoft Sans Serif"/>
              </a:rPr>
              <a:t>relación del </a:t>
            </a:r>
            <a:r>
              <a:rPr sz="700" spc="-40" dirty="0">
                <a:latin typeface="Microsoft Sans Serif"/>
                <a:cs typeface="Microsoft Sans Serif"/>
              </a:rPr>
              <a:t>TT </a:t>
            </a:r>
            <a:r>
              <a:rPr sz="700" spc="-35" dirty="0">
                <a:latin typeface="Microsoft Sans Serif"/>
                <a:cs typeface="Microsoft Sans Serif"/>
              </a:rPr>
              <a:t> </a:t>
            </a:r>
            <a:r>
              <a:rPr sz="700" spc="20" dirty="0">
                <a:latin typeface="Microsoft Sans Serif"/>
                <a:cs typeface="Microsoft Sans Serif"/>
              </a:rPr>
              <a:t>auxiliar</a:t>
            </a:r>
            <a:r>
              <a:rPr sz="700" dirty="0">
                <a:latin typeface="Microsoft Sans Serif"/>
                <a:cs typeface="Microsoft Sans Serif"/>
              </a:rPr>
              <a:t> </a:t>
            </a:r>
            <a:r>
              <a:rPr sz="700" spc="-5" dirty="0">
                <a:latin typeface="Microsoft Sans Serif"/>
                <a:cs typeface="Microsoft Sans Serif"/>
              </a:rPr>
              <a:t>se</a:t>
            </a:r>
            <a:r>
              <a:rPr sz="700" dirty="0">
                <a:latin typeface="Microsoft Sans Serif"/>
                <a:cs typeface="Microsoft Sans Serif"/>
              </a:rPr>
              <a:t> </a:t>
            </a:r>
            <a:r>
              <a:rPr sz="700" spc="15" dirty="0">
                <a:latin typeface="Microsoft Sans Serif"/>
                <a:cs typeface="Microsoft Sans Serif"/>
              </a:rPr>
              <a:t>elige</a:t>
            </a:r>
            <a:r>
              <a:rPr sz="700" dirty="0">
                <a:latin typeface="Microsoft Sans Serif"/>
                <a:cs typeface="Microsoft Sans Serif"/>
              </a:rPr>
              <a:t> </a:t>
            </a:r>
            <a:r>
              <a:rPr sz="700" spc="20" dirty="0">
                <a:latin typeface="Microsoft Sans Serif"/>
                <a:cs typeface="Microsoft Sans Serif"/>
              </a:rPr>
              <a:t>de</a:t>
            </a:r>
            <a:r>
              <a:rPr sz="700" dirty="0">
                <a:latin typeface="Microsoft Sans Serif"/>
                <a:cs typeface="Microsoft Sans Serif"/>
              </a:rPr>
              <a:t> </a:t>
            </a:r>
            <a:r>
              <a:rPr sz="700" spc="45" dirty="0">
                <a:latin typeface="Microsoft Sans Serif"/>
                <a:cs typeface="Microsoft Sans Serif"/>
              </a:rPr>
              <a:t>modo</a:t>
            </a:r>
            <a:r>
              <a:rPr sz="700" dirty="0">
                <a:latin typeface="Microsoft Sans Serif"/>
                <a:cs typeface="Microsoft Sans Serif"/>
              </a:rPr>
              <a:t> </a:t>
            </a:r>
            <a:r>
              <a:rPr sz="700" spc="30" dirty="0">
                <a:latin typeface="Microsoft Sans Serif"/>
                <a:cs typeface="Microsoft Sans Serif"/>
              </a:rPr>
              <a:t>que</a:t>
            </a:r>
            <a:r>
              <a:rPr sz="700" dirty="0">
                <a:latin typeface="Microsoft Sans Serif"/>
                <a:cs typeface="Microsoft Sans Serif"/>
              </a:rPr>
              <a:t> </a:t>
            </a:r>
            <a:r>
              <a:rPr sz="700" spc="10" dirty="0">
                <a:latin typeface="Microsoft Sans Serif"/>
                <a:cs typeface="Microsoft Sans Serif"/>
              </a:rPr>
              <a:t>los</a:t>
            </a:r>
            <a:r>
              <a:rPr sz="700" dirty="0">
                <a:latin typeface="Microsoft Sans Serif"/>
                <a:cs typeface="Microsoft Sans Serif"/>
              </a:rPr>
              <a:t> </a:t>
            </a:r>
            <a:r>
              <a:rPr sz="700" spc="15" dirty="0">
                <a:latin typeface="Microsoft Sans Serif"/>
                <a:cs typeface="Microsoft Sans Serif"/>
              </a:rPr>
              <a:t>voltajes</a:t>
            </a:r>
            <a:r>
              <a:rPr sz="700" dirty="0">
                <a:latin typeface="Microsoft Sans Serif"/>
                <a:cs typeface="Microsoft Sans Serif"/>
              </a:rPr>
              <a:t> </a:t>
            </a:r>
            <a:r>
              <a:rPr sz="700" spc="15" dirty="0">
                <a:latin typeface="Microsoft Sans Serif"/>
                <a:cs typeface="Microsoft Sans Serif"/>
              </a:rPr>
              <a:t>línea</a:t>
            </a:r>
            <a:r>
              <a:rPr sz="700" dirty="0">
                <a:latin typeface="Microsoft Sans Serif"/>
                <a:cs typeface="Microsoft Sans Serif"/>
              </a:rPr>
              <a:t> a </a:t>
            </a:r>
            <a:r>
              <a:rPr sz="700" spc="15" dirty="0">
                <a:latin typeface="Microsoft Sans Serif"/>
                <a:cs typeface="Microsoft Sans Serif"/>
              </a:rPr>
              <a:t>línea</a:t>
            </a:r>
            <a:r>
              <a:rPr sz="700" dirty="0">
                <a:latin typeface="Microsoft Sans Serif"/>
                <a:cs typeface="Microsoft Sans Serif"/>
              </a:rPr>
              <a:t> </a:t>
            </a:r>
            <a:r>
              <a:rPr sz="700" spc="20" dirty="0">
                <a:latin typeface="Microsoft Sans Serif"/>
                <a:cs typeface="Microsoft Sans Serif"/>
              </a:rPr>
              <a:t>en</a:t>
            </a:r>
            <a:r>
              <a:rPr sz="700" dirty="0">
                <a:latin typeface="Microsoft Sans Serif"/>
                <a:cs typeface="Microsoft Sans Serif"/>
              </a:rPr>
              <a:t> </a:t>
            </a:r>
            <a:r>
              <a:rPr sz="700" spc="5" dirty="0">
                <a:latin typeface="Microsoft Sans Serif"/>
                <a:cs typeface="Microsoft Sans Serif"/>
              </a:rPr>
              <a:t>cada</a:t>
            </a:r>
            <a:r>
              <a:rPr sz="700" dirty="0">
                <a:latin typeface="Microsoft Sans Serif"/>
                <a:cs typeface="Microsoft Sans Serif"/>
              </a:rPr>
              <a:t> </a:t>
            </a:r>
            <a:r>
              <a:rPr sz="700" spc="20" dirty="0">
                <a:latin typeface="Microsoft Sans Serif"/>
                <a:cs typeface="Microsoft Sans Serif"/>
              </a:rPr>
              <a:t>lado</a:t>
            </a:r>
            <a:r>
              <a:rPr sz="700" dirty="0">
                <a:latin typeface="Microsoft Sans Serif"/>
                <a:cs typeface="Microsoft Sans Serif"/>
              </a:rPr>
              <a:t> </a:t>
            </a:r>
            <a:r>
              <a:rPr sz="700" spc="20" dirty="0">
                <a:latin typeface="Microsoft Sans Serif"/>
                <a:cs typeface="Microsoft Sans Serif"/>
              </a:rPr>
              <a:t>de</a:t>
            </a:r>
            <a:r>
              <a:rPr sz="700" dirty="0">
                <a:latin typeface="Microsoft Sans Serif"/>
                <a:cs typeface="Microsoft Sans Serif"/>
              </a:rPr>
              <a:t> </a:t>
            </a:r>
            <a:r>
              <a:rPr sz="700" spc="10" dirty="0">
                <a:latin typeface="Microsoft Sans Serif"/>
                <a:cs typeface="Microsoft Sans Serif"/>
              </a:rPr>
              <a:t>los</a:t>
            </a:r>
            <a:r>
              <a:rPr sz="700" dirty="0">
                <a:latin typeface="Microsoft Sans Serif"/>
                <a:cs typeface="Microsoft Sans Serif"/>
              </a:rPr>
              <a:t> </a:t>
            </a:r>
            <a:r>
              <a:rPr sz="700" spc="-40" dirty="0">
                <a:latin typeface="Microsoft Sans Serif"/>
                <a:cs typeface="Microsoft Sans Serif"/>
              </a:rPr>
              <a:t>TT </a:t>
            </a:r>
            <a:r>
              <a:rPr sz="700" spc="-170" dirty="0">
                <a:latin typeface="Microsoft Sans Serif"/>
                <a:cs typeface="Microsoft Sans Serif"/>
              </a:rPr>
              <a:t> </a:t>
            </a:r>
            <a:r>
              <a:rPr sz="700" spc="15" dirty="0">
                <a:latin typeface="Microsoft Sans Serif"/>
                <a:cs typeface="Microsoft Sans Serif"/>
              </a:rPr>
              <a:t>auxiliares </a:t>
            </a:r>
            <a:r>
              <a:rPr sz="700" spc="30" dirty="0">
                <a:latin typeface="Microsoft Sans Serif"/>
                <a:cs typeface="Microsoft Sans Serif"/>
              </a:rPr>
              <a:t>tengan una </a:t>
            </a:r>
            <a:r>
              <a:rPr sz="700" spc="20" dirty="0">
                <a:latin typeface="Microsoft Sans Serif"/>
                <a:cs typeface="Microsoft Sans Serif"/>
              </a:rPr>
              <a:t>relación de </a:t>
            </a:r>
            <a:r>
              <a:rPr sz="700" dirty="0">
                <a:latin typeface="Microsoft Sans Serif"/>
                <a:cs typeface="Microsoft Sans Serif"/>
              </a:rPr>
              <a:t>1:1. </a:t>
            </a:r>
            <a:r>
              <a:rPr sz="700" spc="-15" dirty="0">
                <a:latin typeface="Microsoft Sans Serif"/>
                <a:cs typeface="Microsoft Sans Serif"/>
              </a:rPr>
              <a:t>Relés </a:t>
            </a:r>
            <a:r>
              <a:rPr sz="700" spc="30" dirty="0">
                <a:latin typeface="Microsoft Sans Serif"/>
                <a:cs typeface="Microsoft Sans Serif"/>
              </a:rPr>
              <a:t>que </a:t>
            </a:r>
            <a:r>
              <a:rPr sz="700" spc="35" dirty="0">
                <a:latin typeface="Microsoft Sans Serif"/>
                <a:cs typeface="Microsoft Sans Serif"/>
              </a:rPr>
              <a:t>miden </a:t>
            </a:r>
            <a:r>
              <a:rPr sz="700" spc="10" dirty="0">
                <a:latin typeface="Microsoft Sans Serif"/>
                <a:cs typeface="Microsoft Sans Serif"/>
              </a:rPr>
              <a:t>la </a:t>
            </a:r>
            <a:r>
              <a:rPr sz="700" spc="20" dirty="0">
                <a:latin typeface="Microsoft Sans Serif"/>
                <a:cs typeface="Microsoft Sans Serif"/>
              </a:rPr>
              <a:t>impedancia </a:t>
            </a:r>
            <a:r>
              <a:rPr sz="700" spc="25" dirty="0">
                <a:latin typeface="Microsoft Sans Serif"/>
                <a:cs typeface="Microsoft Sans Serif"/>
              </a:rPr>
              <a:t> </a:t>
            </a:r>
            <a:r>
              <a:rPr sz="700" spc="15" dirty="0">
                <a:latin typeface="Microsoft Sans Serif"/>
                <a:cs typeface="Microsoft Sans Serif"/>
              </a:rPr>
              <a:t>basándose</a:t>
            </a:r>
            <a:r>
              <a:rPr sz="700" dirty="0">
                <a:latin typeface="Microsoft Sans Serif"/>
                <a:cs typeface="Microsoft Sans Serif"/>
              </a:rPr>
              <a:t> </a:t>
            </a:r>
            <a:r>
              <a:rPr sz="700" spc="20" dirty="0">
                <a:latin typeface="Microsoft Sans Serif"/>
                <a:cs typeface="Microsoft Sans Serif"/>
              </a:rPr>
              <a:t>en</a:t>
            </a:r>
            <a:r>
              <a:rPr sz="700" dirty="0">
                <a:latin typeface="Microsoft Sans Serif"/>
                <a:cs typeface="Microsoft Sans Serif"/>
              </a:rPr>
              <a:t> </a:t>
            </a:r>
            <a:r>
              <a:rPr sz="700" spc="10" dirty="0">
                <a:latin typeface="Microsoft Sans Serif"/>
                <a:cs typeface="Microsoft Sans Serif"/>
              </a:rPr>
              <a:t>el</a:t>
            </a:r>
            <a:r>
              <a:rPr sz="700" spc="5" dirty="0">
                <a:latin typeface="Microsoft Sans Serif"/>
                <a:cs typeface="Microsoft Sans Serif"/>
              </a:rPr>
              <a:t> </a:t>
            </a:r>
            <a:r>
              <a:rPr sz="700" spc="25" dirty="0">
                <a:latin typeface="Microsoft Sans Serif"/>
                <a:cs typeface="Microsoft Sans Serif"/>
              </a:rPr>
              <a:t>principio</a:t>
            </a:r>
            <a:r>
              <a:rPr sz="700" dirty="0">
                <a:latin typeface="Microsoft Sans Serif"/>
                <a:cs typeface="Microsoft Sans Serif"/>
              </a:rPr>
              <a:t> </a:t>
            </a:r>
            <a:r>
              <a:rPr sz="700" spc="20" dirty="0">
                <a:latin typeface="Microsoft Sans Serif"/>
                <a:cs typeface="Microsoft Sans Serif"/>
              </a:rPr>
              <a:t>del</a:t>
            </a:r>
            <a:r>
              <a:rPr sz="700" dirty="0">
                <a:latin typeface="Microsoft Sans Serif"/>
                <a:cs typeface="Microsoft Sans Serif"/>
              </a:rPr>
              <a:t> </a:t>
            </a:r>
            <a:r>
              <a:rPr sz="700" spc="30" dirty="0">
                <a:latin typeface="Microsoft Sans Serif"/>
                <a:cs typeface="Microsoft Sans Serif"/>
              </a:rPr>
              <a:t>elemento</a:t>
            </a:r>
            <a:r>
              <a:rPr sz="700" spc="5" dirty="0">
                <a:latin typeface="Microsoft Sans Serif"/>
                <a:cs typeface="Microsoft Sans Serif"/>
              </a:rPr>
              <a:t> </a:t>
            </a:r>
            <a:r>
              <a:rPr sz="700" spc="20" dirty="0">
                <a:latin typeface="Microsoft Sans Serif"/>
                <a:cs typeface="Microsoft Sans Serif"/>
              </a:rPr>
              <a:t>de</a:t>
            </a:r>
            <a:r>
              <a:rPr sz="700" dirty="0">
                <a:latin typeface="Microsoft Sans Serif"/>
                <a:cs typeface="Microsoft Sans Serif"/>
              </a:rPr>
              <a:t> </a:t>
            </a:r>
            <a:r>
              <a:rPr sz="700" spc="15" dirty="0">
                <a:latin typeface="Microsoft Sans Serif"/>
                <a:cs typeface="Microsoft Sans Serif"/>
              </a:rPr>
              <a:t>distancia</a:t>
            </a:r>
            <a:r>
              <a:rPr sz="700" spc="5" dirty="0">
                <a:latin typeface="Microsoft Sans Serif"/>
                <a:cs typeface="Microsoft Sans Serif"/>
              </a:rPr>
              <a:t> </a:t>
            </a:r>
            <a:r>
              <a:rPr sz="700" spc="25" dirty="0">
                <a:latin typeface="Microsoft Sans Serif"/>
                <a:cs typeface="Microsoft Sans Serif"/>
              </a:rPr>
              <a:t>compensador</a:t>
            </a:r>
            <a:r>
              <a:rPr sz="700" dirty="0">
                <a:latin typeface="Microsoft Sans Serif"/>
                <a:cs typeface="Microsoft Sans Serif"/>
              </a:rPr>
              <a:t> </a:t>
            </a:r>
            <a:r>
              <a:rPr sz="700" spc="5" dirty="0">
                <a:latin typeface="Microsoft Sans Serif"/>
                <a:cs typeface="Microsoft Sans Serif"/>
              </a:rPr>
              <a:t>y</a:t>
            </a:r>
            <a:r>
              <a:rPr sz="700" dirty="0">
                <a:latin typeface="Microsoft Sans Serif"/>
                <a:cs typeface="Microsoft Sans Serif"/>
              </a:rPr>
              <a:t> </a:t>
            </a:r>
            <a:r>
              <a:rPr sz="700" spc="20" dirty="0">
                <a:latin typeface="Microsoft Sans Serif"/>
                <a:cs typeface="Microsoft Sans Serif"/>
              </a:rPr>
              <a:t>algunos</a:t>
            </a:r>
            <a:endParaRPr sz="700">
              <a:latin typeface="Microsoft Sans Serif"/>
              <a:cs typeface="Microsoft Sans Serif"/>
            </a:endParaRPr>
          </a:p>
        </p:txBody>
      </p:sp>
      <p:sp>
        <p:nvSpPr>
          <p:cNvPr id="10" name="object 10"/>
          <p:cNvSpPr txBox="1"/>
          <p:nvPr/>
        </p:nvSpPr>
        <p:spPr>
          <a:xfrm>
            <a:off x="1415277" y="9415126"/>
            <a:ext cx="7416407" cy="143629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 marR="5080">
              <a:lnSpc>
                <a:spcPct val="100000"/>
              </a:lnSpc>
              <a:spcBef>
                <a:spcPts val="100"/>
              </a:spcBef>
            </a:pPr>
            <a:r>
              <a:rPr sz="850" spc="-25" dirty="0">
                <a:latin typeface="Microsoft Sans Serif"/>
                <a:cs typeface="Microsoft Sans Serif"/>
              </a:rPr>
              <a:t>TUTORIAL</a:t>
            </a:r>
            <a:r>
              <a:rPr sz="850" spc="-5" dirty="0">
                <a:latin typeface="Microsoft Sans Serif"/>
                <a:cs typeface="Microsoft Sans Serif"/>
              </a:rPr>
              <a:t> </a:t>
            </a:r>
            <a:r>
              <a:rPr sz="850" spc="-60" dirty="0">
                <a:latin typeface="Microsoft Sans Serif"/>
                <a:cs typeface="Microsoft Sans Serif"/>
              </a:rPr>
              <a:t>SOBRE</a:t>
            </a:r>
            <a:r>
              <a:rPr sz="850" spc="-5" dirty="0">
                <a:latin typeface="Microsoft Sans Serif"/>
                <a:cs typeface="Microsoft Sans Serif"/>
              </a:rPr>
              <a:t> </a:t>
            </a:r>
            <a:r>
              <a:rPr sz="850" spc="-35" dirty="0">
                <a:latin typeface="Microsoft Sans Serif"/>
                <a:cs typeface="Microsoft Sans Serif"/>
              </a:rPr>
              <a:t>PROTECCIÓN</a:t>
            </a:r>
            <a:r>
              <a:rPr sz="850" spc="-5" dirty="0">
                <a:latin typeface="Microsoft Sans Serif"/>
                <a:cs typeface="Microsoft Sans Serif"/>
              </a:rPr>
              <a:t> </a:t>
            </a:r>
            <a:r>
              <a:rPr sz="850" spc="-45" dirty="0">
                <a:latin typeface="Microsoft Sans Serif"/>
                <a:cs typeface="Microsoft Sans Serif"/>
              </a:rPr>
              <a:t>DE</a:t>
            </a:r>
            <a:r>
              <a:rPr sz="850" dirty="0">
                <a:latin typeface="Microsoft Sans Serif"/>
                <a:cs typeface="Microsoft Sans Serif"/>
              </a:rPr>
              <a:t> </a:t>
            </a:r>
            <a:r>
              <a:rPr sz="850" spc="-55" dirty="0">
                <a:latin typeface="Microsoft Sans Serif"/>
                <a:cs typeface="Microsoft Sans Serif"/>
              </a:rPr>
              <a:t>GENERADORES</a:t>
            </a:r>
            <a:r>
              <a:rPr sz="850" spc="-5" dirty="0">
                <a:latin typeface="Microsoft Sans Serif"/>
                <a:cs typeface="Microsoft Sans Serif"/>
              </a:rPr>
              <a:t> </a:t>
            </a:r>
            <a:r>
              <a:rPr sz="850" spc="-30" dirty="0">
                <a:latin typeface="Microsoft Sans Serif"/>
                <a:cs typeface="Microsoft Sans Serif"/>
              </a:rPr>
              <a:t>SÍNCRONOS </a:t>
            </a:r>
            <a:r>
              <a:rPr sz="850" spc="-215" dirty="0">
                <a:latin typeface="Microsoft Sans Serif"/>
                <a:cs typeface="Microsoft Sans Serif"/>
              </a:rPr>
              <a:t> </a:t>
            </a:r>
            <a:r>
              <a:rPr sz="850" spc="-15" dirty="0">
                <a:latin typeface="Microsoft Sans Serif"/>
                <a:cs typeface="Microsoft Sans Serif"/>
              </a:rPr>
              <a:t>PUBLICACIÓN</a:t>
            </a:r>
            <a:r>
              <a:rPr sz="850" spc="-5" dirty="0">
                <a:latin typeface="Microsoft Sans Serif"/>
                <a:cs typeface="Microsoft Sans Serif"/>
              </a:rPr>
              <a:t> </a:t>
            </a:r>
            <a:r>
              <a:rPr sz="850" spc="-55" dirty="0">
                <a:latin typeface="Microsoft Sans Serif"/>
                <a:cs typeface="Microsoft Sans Serif"/>
              </a:rPr>
              <a:t>ESPECIAL</a:t>
            </a:r>
            <a:r>
              <a:rPr sz="850" spc="-5" dirty="0">
                <a:latin typeface="Microsoft Sans Serif"/>
                <a:cs typeface="Microsoft Sans Serif"/>
              </a:rPr>
              <a:t> </a:t>
            </a:r>
            <a:r>
              <a:rPr sz="850" spc="-40" dirty="0">
                <a:latin typeface="Microsoft Sans Serif"/>
                <a:cs typeface="Microsoft Sans Serif"/>
              </a:rPr>
              <a:t>DEL</a:t>
            </a:r>
            <a:r>
              <a:rPr sz="850" spc="-5" dirty="0">
                <a:latin typeface="Microsoft Sans Serif"/>
                <a:cs typeface="Microsoft Sans Serif"/>
              </a:rPr>
              <a:t> </a:t>
            </a:r>
            <a:r>
              <a:rPr sz="850" spc="-60" dirty="0">
                <a:latin typeface="Microsoft Sans Serif"/>
                <a:cs typeface="Microsoft Sans Serif"/>
              </a:rPr>
              <a:t>IEEE</a:t>
            </a:r>
            <a:r>
              <a:rPr sz="850" spc="-5" dirty="0">
                <a:latin typeface="Microsoft Sans Serif"/>
                <a:cs typeface="Microsoft Sans Serif"/>
              </a:rPr>
              <a:t> </a:t>
            </a:r>
            <a:r>
              <a:rPr sz="850" spc="-80" dirty="0">
                <a:latin typeface="Microsoft Sans Serif"/>
                <a:cs typeface="Microsoft Sans Serif"/>
              </a:rPr>
              <a:t>PSRC</a:t>
            </a:r>
            <a:endParaRPr sz="850">
              <a:latin typeface="Microsoft Sans Serif"/>
              <a:cs typeface="Microsoft Sans Serif"/>
            </a:endParaRPr>
          </a:p>
        </p:txBody>
      </p:sp>
      <p:sp>
        <p:nvSpPr>
          <p:cNvPr id="11" name="object 11"/>
          <p:cNvSpPr txBox="1"/>
          <p:nvPr/>
        </p:nvSpPr>
        <p:spPr>
          <a:xfrm>
            <a:off x="13472061" y="9415125"/>
            <a:ext cx="2852914" cy="143629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sz="850" spc="-25" dirty="0">
                <a:latin typeface="Microsoft Sans Serif"/>
                <a:cs typeface="Microsoft Sans Serif"/>
              </a:rPr>
              <a:t>CAPÍTULO</a:t>
            </a:r>
            <a:r>
              <a:rPr sz="850" spc="-20" dirty="0">
                <a:latin typeface="Microsoft Sans Serif"/>
                <a:cs typeface="Microsoft Sans Serif"/>
              </a:rPr>
              <a:t> </a:t>
            </a:r>
            <a:r>
              <a:rPr sz="850" dirty="0">
                <a:latin typeface="Microsoft Sans Serif"/>
                <a:cs typeface="Microsoft Sans Serif"/>
              </a:rPr>
              <a:t>2,</a:t>
            </a:r>
            <a:r>
              <a:rPr sz="850" spc="-15" dirty="0">
                <a:latin typeface="Microsoft Sans Serif"/>
                <a:cs typeface="Microsoft Sans Serif"/>
              </a:rPr>
              <a:t> </a:t>
            </a:r>
            <a:r>
              <a:rPr sz="850" spc="-40" dirty="0">
                <a:latin typeface="Microsoft Sans Serif"/>
                <a:cs typeface="Microsoft Sans Serif"/>
              </a:rPr>
              <a:t>SECCIÓN</a:t>
            </a:r>
            <a:r>
              <a:rPr sz="850" spc="-15" dirty="0">
                <a:latin typeface="Microsoft Sans Serif"/>
                <a:cs typeface="Microsoft Sans Serif"/>
              </a:rPr>
              <a:t> </a:t>
            </a:r>
            <a:r>
              <a:rPr sz="850" spc="10" dirty="0">
                <a:latin typeface="Microsoft Sans Serif"/>
                <a:cs typeface="Microsoft Sans Serif"/>
              </a:rPr>
              <a:t>4</a:t>
            </a:r>
            <a:endParaRPr sz="850">
              <a:latin typeface="Microsoft Sans Serif"/>
              <a:cs typeface="Microsoft Sans Serif"/>
            </a:endParaRPr>
          </a:p>
        </p:txBody>
      </p:sp>
    </p:spTree>
  </p:cSld>
  <p:clrMapOvr>
    <a:masterClrMapping/>
  </p:clrMapOvr>
</p:sld>
</file>

<file path=ppt/slides/slide39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/>
          <p:nvPr/>
        </p:nvSpPr>
        <p:spPr>
          <a:xfrm>
            <a:off x="5525275" y="664463"/>
            <a:ext cx="0" cy="1676400"/>
          </a:xfrm>
          <a:custGeom>
            <a:avLst/>
            <a:gdLst/>
            <a:ahLst/>
            <a:cxnLst/>
            <a:rect l="l" t="t" r="r" b="b"/>
            <a:pathLst>
              <a:path h="1676400">
                <a:moveTo>
                  <a:pt x="0" y="0"/>
                </a:moveTo>
                <a:lnTo>
                  <a:pt x="0" y="1676399"/>
                </a:lnTo>
              </a:path>
            </a:pathLst>
          </a:custGeom>
          <a:ln w="1524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" name="object 3"/>
          <p:cNvSpPr/>
          <p:nvPr/>
        </p:nvSpPr>
        <p:spPr>
          <a:xfrm>
            <a:off x="6331627" y="739140"/>
            <a:ext cx="410481" cy="177165"/>
          </a:xfrm>
          <a:custGeom>
            <a:avLst/>
            <a:gdLst/>
            <a:ahLst/>
            <a:cxnLst/>
            <a:rect l="l" t="t" r="r" b="b"/>
            <a:pathLst>
              <a:path w="178435" h="177165">
                <a:moveTo>
                  <a:pt x="0" y="176784"/>
                </a:moveTo>
                <a:lnTo>
                  <a:pt x="178308" y="176784"/>
                </a:lnTo>
                <a:lnTo>
                  <a:pt x="178308" y="0"/>
                </a:lnTo>
                <a:lnTo>
                  <a:pt x="0" y="0"/>
                </a:lnTo>
                <a:lnTo>
                  <a:pt x="0" y="176784"/>
                </a:lnTo>
                <a:close/>
              </a:path>
            </a:pathLst>
          </a:custGeom>
          <a:ln w="1524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" name="object 4"/>
          <p:cNvSpPr/>
          <p:nvPr/>
        </p:nvSpPr>
        <p:spPr>
          <a:xfrm>
            <a:off x="1865132" y="673608"/>
            <a:ext cx="705559" cy="307975"/>
          </a:xfrm>
          <a:custGeom>
            <a:avLst/>
            <a:gdLst/>
            <a:ahLst/>
            <a:cxnLst/>
            <a:rect l="l" t="t" r="r" b="b"/>
            <a:pathLst>
              <a:path w="306705" h="307975">
                <a:moveTo>
                  <a:pt x="0" y="153924"/>
                </a:moveTo>
                <a:lnTo>
                  <a:pt x="7656" y="105729"/>
                </a:lnTo>
                <a:lnTo>
                  <a:pt x="29065" y="63532"/>
                </a:lnTo>
                <a:lnTo>
                  <a:pt x="61886" y="30041"/>
                </a:lnTo>
                <a:lnTo>
                  <a:pt x="103778" y="7961"/>
                </a:lnTo>
                <a:lnTo>
                  <a:pt x="152400" y="0"/>
                </a:lnTo>
                <a:lnTo>
                  <a:pt x="201180" y="7961"/>
                </a:lnTo>
                <a:lnTo>
                  <a:pt x="243449" y="30041"/>
                </a:lnTo>
                <a:lnTo>
                  <a:pt x="276721" y="63532"/>
                </a:lnTo>
                <a:lnTo>
                  <a:pt x="298508" y="105729"/>
                </a:lnTo>
                <a:lnTo>
                  <a:pt x="306323" y="153924"/>
                </a:lnTo>
                <a:lnTo>
                  <a:pt x="298508" y="202704"/>
                </a:lnTo>
                <a:lnTo>
                  <a:pt x="276721" y="244973"/>
                </a:lnTo>
                <a:lnTo>
                  <a:pt x="243449" y="278245"/>
                </a:lnTo>
                <a:lnTo>
                  <a:pt x="201180" y="300032"/>
                </a:lnTo>
                <a:lnTo>
                  <a:pt x="152400" y="307848"/>
                </a:lnTo>
                <a:lnTo>
                  <a:pt x="103778" y="300032"/>
                </a:lnTo>
                <a:lnTo>
                  <a:pt x="61886" y="278245"/>
                </a:lnTo>
                <a:lnTo>
                  <a:pt x="29065" y="244973"/>
                </a:lnTo>
                <a:lnTo>
                  <a:pt x="7656" y="202704"/>
                </a:lnTo>
                <a:lnTo>
                  <a:pt x="0" y="153924"/>
                </a:lnTo>
              </a:path>
            </a:pathLst>
          </a:custGeom>
          <a:ln w="1524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pic>
        <p:nvPicPr>
          <p:cNvPr id="5" name="object 5"/>
          <p:cNvPicPr/>
          <p:nvPr/>
        </p:nvPicPr>
        <p:blipFill>
          <a:blip r:embed="rId2" cstate="print"/>
          <a:stretch>
            <a:fillRect/>
          </a:stretch>
        </p:blipFill>
        <p:spPr>
          <a:xfrm>
            <a:off x="3183342" y="656845"/>
            <a:ext cx="301504" cy="341375"/>
          </a:xfrm>
          <a:prstGeom prst="rect">
            <a:avLst/>
          </a:prstGeom>
        </p:spPr>
      </p:pic>
      <p:sp>
        <p:nvSpPr>
          <p:cNvPr id="6" name="object 6"/>
          <p:cNvSpPr/>
          <p:nvPr/>
        </p:nvSpPr>
        <p:spPr>
          <a:xfrm>
            <a:off x="4305228" y="739140"/>
            <a:ext cx="410481" cy="178435"/>
          </a:xfrm>
          <a:custGeom>
            <a:avLst/>
            <a:gdLst/>
            <a:ahLst/>
            <a:cxnLst/>
            <a:rect l="l" t="t" r="r" b="b"/>
            <a:pathLst>
              <a:path w="178435" h="178434">
                <a:moveTo>
                  <a:pt x="0" y="178308"/>
                </a:moveTo>
                <a:lnTo>
                  <a:pt x="178308" y="178308"/>
                </a:lnTo>
                <a:lnTo>
                  <a:pt x="178308" y="0"/>
                </a:lnTo>
                <a:lnTo>
                  <a:pt x="0" y="0"/>
                </a:lnTo>
                <a:lnTo>
                  <a:pt x="0" y="178308"/>
                </a:lnTo>
                <a:close/>
              </a:path>
            </a:pathLst>
          </a:custGeom>
          <a:ln w="1524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" name="object 7"/>
          <p:cNvSpPr/>
          <p:nvPr/>
        </p:nvSpPr>
        <p:spPr>
          <a:xfrm>
            <a:off x="2566309" y="827531"/>
            <a:ext cx="620834" cy="0"/>
          </a:xfrm>
          <a:custGeom>
            <a:avLst/>
            <a:gdLst/>
            <a:ahLst/>
            <a:cxnLst/>
            <a:rect l="l" t="t" r="r" b="b"/>
            <a:pathLst>
              <a:path w="269875">
                <a:moveTo>
                  <a:pt x="269747" y="0"/>
                </a:moveTo>
                <a:lnTo>
                  <a:pt x="0" y="0"/>
                </a:lnTo>
              </a:path>
            </a:pathLst>
          </a:custGeom>
          <a:ln w="1524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" name="object 8"/>
          <p:cNvSpPr/>
          <p:nvPr/>
        </p:nvSpPr>
        <p:spPr>
          <a:xfrm>
            <a:off x="3467321" y="827531"/>
            <a:ext cx="831187" cy="0"/>
          </a:xfrm>
          <a:custGeom>
            <a:avLst/>
            <a:gdLst/>
            <a:ahLst/>
            <a:cxnLst/>
            <a:rect l="l" t="t" r="r" b="b"/>
            <a:pathLst>
              <a:path w="361314">
                <a:moveTo>
                  <a:pt x="0" y="0"/>
                </a:moveTo>
                <a:lnTo>
                  <a:pt x="361187" y="0"/>
                </a:lnTo>
              </a:path>
            </a:pathLst>
          </a:custGeom>
          <a:ln w="1524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" name="object 9"/>
          <p:cNvSpPr/>
          <p:nvPr/>
        </p:nvSpPr>
        <p:spPr>
          <a:xfrm>
            <a:off x="6741815" y="826008"/>
            <a:ext cx="1589334" cy="0"/>
          </a:xfrm>
          <a:custGeom>
            <a:avLst/>
            <a:gdLst/>
            <a:ahLst/>
            <a:cxnLst/>
            <a:rect l="l" t="t" r="r" b="b"/>
            <a:pathLst>
              <a:path w="690879">
                <a:moveTo>
                  <a:pt x="0" y="0"/>
                </a:moveTo>
                <a:lnTo>
                  <a:pt x="690372" y="0"/>
                </a:lnTo>
              </a:path>
            </a:pathLst>
          </a:custGeom>
          <a:ln w="1524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" name="object 10"/>
          <p:cNvSpPr/>
          <p:nvPr/>
        </p:nvSpPr>
        <p:spPr>
          <a:xfrm>
            <a:off x="4708405" y="827531"/>
            <a:ext cx="1617089" cy="0"/>
          </a:xfrm>
          <a:custGeom>
            <a:avLst/>
            <a:gdLst/>
            <a:ahLst/>
            <a:cxnLst/>
            <a:rect l="l" t="t" r="r" b="b"/>
            <a:pathLst>
              <a:path w="702944">
                <a:moveTo>
                  <a:pt x="0" y="0"/>
                </a:moveTo>
                <a:lnTo>
                  <a:pt x="702564" y="0"/>
                </a:lnTo>
              </a:path>
            </a:pathLst>
          </a:custGeom>
          <a:ln w="1524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" name="object 11"/>
          <p:cNvSpPr/>
          <p:nvPr/>
        </p:nvSpPr>
        <p:spPr>
          <a:xfrm>
            <a:off x="6331627" y="1415796"/>
            <a:ext cx="410481" cy="177165"/>
          </a:xfrm>
          <a:custGeom>
            <a:avLst/>
            <a:gdLst/>
            <a:ahLst/>
            <a:cxnLst/>
            <a:rect l="l" t="t" r="r" b="b"/>
            <a:pathLst>
              <a:path w="178435" h="177165">
                <a:moveTo>
                  <a:pt x="0" y="176783"/>
                </a:moveTo>
                <a:lnTo>
                  <a:pt x="178308" y="176783"/>
                </a:lnTo>
                <a:lnTo>
                  <a:pt x="178308" y="0"/>
                </a:lnTo>
                <a:lnTo>
                  <a:pt x="0" y="0"/>
                </a:lnTo>
                <a:lnTo>
                  <a:pt x="0" y="176783"/>
                </a:lnTo>
                <a:close/>
              </a:path>
            </a:pathLst>
          </a:custGeom>
          <a:ln w="1524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" name="object 12"/>
          <p:cNvSpPr/>
          <p:nvPr/>
        </p:nvSpPr>
        <p:spPr>
          <a:xfrm>
            <a:off x="1865132" y="1351787"/>
            <a:ext cx="705559" cy="307975"/>
          </a:xfrm>
          <a:custGeom>
            <a:avLst/>
            <a:gdLst/>
            <a:ahLst/>
            <a:cxnLst/>
            <a:rect l="l" t="t" r="r" b="b"/>
            <a:pathLst>
              <a:path w="306705" h="307975">
                <a:moveTo>
                  <a:pt x="0" y="152400"/>
                </a:moveTo>
                <a:lnTo>
                  <a:pt x="7656" y="104363"/>
                </a:lnTo>
                <a:lnTo>
                  <a:pt x="29065" y="62544"/>
                </a:lnTo>
                <a:lnTo>
                  <a:pt x="61886" y="29504"/>
                </a:lnTo>
                <a:lnTo>
                  <a:pt x="103778" y="7802"/>
                </a:lnTo>
                <a:lnTo>
                  <a:pt x="152400" y="0"/>
                </a:lnTo>
                <a:lnTo>
                  <a:pt x="201180" y="7802"/>
                </a:lnTo>
                <a:lnTo>
                  <a:pt x="243449" y="29504"/>
                </a:lnTo>
                <a:lnTo>
                  <a:pt x="276721" y="62544"/>
                </a:lnTo>
                <a:lnTo>
                  <a:pt x="298508" y="104363"/>
                </a:lnTo>
                <a:lnTo>
                  <a:pt x="306323" y="152400"/>
                </a:lnTo>
                <a:lnTo>
                  <a:pt x="298508" y="201338"/>
                </a:lnTo>
                <a:lnTo>
                  <a:pt x="276721" y="243986"/>
                </a:lnTo>
                <a:lnTo>
                  <a:pt x="243449" y="277709"/>
                </a:lnTo>
                <a:lnTo>
                  <a:pt x="201180" y="299874"/>
                </a:lnTo>
                <a:lnTo>
                  <a:pt x="152400" y="307848"/>
                </a:lnTo>
                <a:lnTo>
                  <a:pt x="103778" y="299874"/>
                </a:lnTo>
                <a:lnTo>
                  <a:pt x="61886" y="277709"/>
                </a:lnTo>
                <a:lnTo>
                  <a:pt x="29065" y="243986"/>
                </a:lnTo>
                <a:lnTo>
                  <a:pt x="7656" y="201338"/>
                </a:lnTo>
                <a:lnTo>
                  <a:pt x="0" y="152400"/>
                </a:lnTo>
              </a:path>
            </a:pathLst>
          </a:custGeom>
          <a:ln w="1524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pic>
        <p:nvPicPr>
          <p:cNvPr id="13" name="object 13"/>
          <p:cNvPicPr/>
          <p:nvPr/>
        </p:nvPicPr>
        <p:blipFill>
          <a:blip r:embed="rId3" cstate="print"/>
          <a:stretch>
            <a:fillRect/>
          </a:stretch>
        </p:blipFill>
        <p:spPr>
          <a:xfrm>
            <a:off x="3183342" y="1335025"/>
            <a:ext cx="301504" cy="341375"/>
          </a:xfrm>
          <a:prstGeom prst="rect">
            <a:avLst/>
          </a:prstGeom>
        </p:spPr>
      </p:pic>
      <p:sp>
        <p:nvSpPr>
          <p:cNvPr id="14" name="object 14"/>
          <p:cNvSpPr/>
          <p:nvPr/>
        </p:nvSpPr>
        <p:spPr>
          <a:xfrm>
            <a:off x="4305228" y="1417320"/>
            <a:ext cx="410481" cy="177165"/>
          </a:xfrm>
          <a:custGeom>
            <a:avLst/>
            <a:gdLst/>
            <a:ahLst/>
            <a:cxnLst/>
            <a:rect l="l" t="t" r="r" b="b"/>
            <a:pathLst>
              <a:path w="178435" h="177165">
                <a:moveTo>
                  <a:pt x="0" y="176783"/>
                </a:moveTo>
                <a:lnTo>
                  <a:pt x="178308" y="176783"/>
                </a:lnTo>
                <a:lnTo>
                  <a:pt x="178308" y="0"/>
                </a:lnTo>
                <a:lnTo>
                  <a:pt x="0" y="0"/>
                </a:lnTo>
                <a:lnTo>
                  <a:pt x="0" y="176783"/>
                </a:lnTo>
                <a:close/>
              </a:path>
            </a:pathLst>
          </a:custGeom>
          <a:ln w="1524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" name="object 15"/>
          <p:cNvSpPr/>
          <p:nvPr/>
        </p:nvSpPr>
        <p:spPr>
          <a:xfrm>
            <a:off x="2566309" y="1504187"/>
            <a:ext cx="620834" cy="0"/>
          </a:xfrm>
          <a:custGeom>
            <a:avLst/>
            <a:gdLst/>
            <a:ahLst/>
            <a:cxnLst/>
            <a:rect l="l" t="t" r="r" b="b"/>
            <a:pathLst>
              <a:path w="269875">
                <a:moveTo>
                  <a:pt x="269747" y="0"/>
                </a:moveTo>
                <a:lnTo>
                  <a:pt x="0" y="0"/>
                </a:lnTo>
              </a:path>
            </a:pathLst>
          </a:custGeom>
          <a:ln w="1524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" name="object 16"/>
          <p:cNvSpPr/>
          <p:nvPr/>
        </p:nvSpPr>
        <p:spPr>
          <a:xfrm>
            <a:off x="3467321" y="1504187"/>
            <a:ext cx="831187" cy="0"/>
          </a:xfrm>
          <a:custGeom>
            <a:avLst/>
            <a:gdLst/>
            <a:ahLst/>
            <a:cxnLst/>
            <a:rect l="l" t="t" r="r" b="b"/>
            <a:pathLst>
              <a:path w="361314">
                <a:moveTo>
                  <a:pt x="0" y="0"/>
                </a:moveTo>
                <a:lnTo>
                  <a:pt x="361187" y="0"/>
                </a:lnTo>
              </a:path>
            </a:pathLst>
          </a:custGeom>
          <a:ln w="1524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" name="object 17"/>
          <p:cNvSpPr/>
          <p:nvPr/>
        </p:nvSpPr>
        <p:spPr>
          <a:xfrm>
            <a:off x="4715414" y="1504187"/>
            <a:ext cx="1617089" cy="0"/>
          </a:xfrm>
          <a:custGeom>
            <a:avLst/>
            <a:gdLst/>
            <a:ahLst/>
            <a:cxnLst/>
            <a:rect l="l" t="t" r="r" b="b"/>
            <a:pathLst>
              <a:path w="702944">
                <a:moveTo>
                  <a:pt x="0" y="0"/>
                </a:moveTo>
                <a:lnTo>
                  <a:pt x="702563" y="0"/>
                </a:lnTo>
              </a:path>
            </a:pathLst>
          </a:custGeom>
          <a:ln w="1524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" name="object 18"/>
          <p:cNvSpPr/>
          <p:nvPr/>
        </p:nvSpPr>
        <p:spPr>
          <a:xfrm>
            <a:off x="6328121" y="2084833"/>
            <a:ext cx="410481" cy="178435"/>
          </a:xfrm>
          <a:custGeom>
            <a:avLst/>
            <a:gdLst/>
            <a:ahLst/>
            <a:cxnLst/>
            <a:rect l="l" t="t" r="r" b="b"/>
            <a:pathLst>
              <a:path w="178435" h="178435">
                <a:moveTo>
                  <a:pt x="0" y="178308"/>
                </a:moveTo>
                <a:lnTo>
                  <a:pt x="178308" y="178308"/>
                </a:lnTo>
                <a:lnTo>
                  <a:pt x="178308" y="0"/>
                </a:lnTo>
                <a:lnTo>
                  <a:pt x="0" y="0"/>
                </a:lnTo>
                <a:lnTo>
                  <a:pt x="0" y="178308"/>
                </a:lnTo>
                <a:close/>
              </a:path>
            </a:pathLst>
          </a:custGeom>
          <a:ln w="1524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" name="object 19"/>
          <p:cNvSpPr/>
          <p:nvPr/>
        </p:nvSpPr>
        <p:spPr>
          <a:xfrm>
            <a:off x="1868635" y="2022349"/>
            <a:ext cx="708481" cy="307975"/>
          </a:xfrm>
          <a:custGeom>
            <a:avLst/>
            <a:gdLst/>
            <a:ahLst/>
            <a:cxnLst/>
            <a:rect l="l" t="t" r="r" b="b"/>
            <a:pathLst>
              <a:path w="307975" h="307975">
                <a:moveTo>
                  <a:pt x="0" y="152400"/>
                </a:moveTo>
                <a:lnTo>
                  <a:pt x="7815" y="103778"/>
                </a:lnTo>
                <a:lnTo>
                  <a:pt x="29602" y="61886"/>
                </a:lnTo>
                <a:lnTo>
                  <a:pt x="62874" y="29065"/>
                </a:lnTo>
                <a:lnTo>
                  <a:pt x="105143" y="7656"/>
                </a:lnTo>
                <a:lnTo>
                  <a:pt x="153924" y="0"/>
                </a:lnTo>
                <a:lnTo>
                  <a:pt x="202704" y="7656"/>
                </a:lnTo>
                <a:lnTo>
                  <a:pt x="244973" y="29065"/>
                </a:lnTo>
                <a:lnTo>
                  <a:pt x="278245" y="61886"/>
                </a:lnTo>
                <a:lnTo>
                  <a:pt x="300032" y="103778"/>
                </a:lnTo>
                <a:lnTo>
                  <a:pt x="307848" y="152400"/>
                </a:lnTo>
                <a:lnTo>
                  <a:pt x="300032" y="201338"/>
                </a:lnTo>
                <a:lnTo>
                  <a:pt x="278245" y="243986"/>
                </a:lnTo>
                <a:lnTo>
                  <a:pt x="244973" y="277709"/>
                </a:lnTo>
                <a:lnTo>
                  <a:pt x="202704" y="299874"/>
                </a:lnTo>
                <a:lnTo>
                  <a:pt x="153924" y="307848"/>
                </a:lnTo>
                <a:lnTo>
                  <a:pt x="105143" y="299874"/>
                </a:lnTo>
                <a:lnTo>
                  <a:pt x="62874" y="277709"/>
                </a:lnTo>
                <a:lnTo>
                  <a:pt x="29602" y="243986"/>
                </a:lnTo>
                <a:lnTo>
                  <a:pt x="7815" y="201338"/>
                </a:lnTo>
                <a:lnTo>
                  <a:pt x="0" y="152400"/>
                </a:lnTo>
              </a:path>
            </a:pathLst>
          </a:custGeom>
          <a:ln w="1524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pic>
        <p:nvPicPr>
          <p:cNvPr id="20" name="object 20"/>
          <p:cNvPicPr/>
          <p:nvPr/>
        </p:nvPicPr>
        <p:blipFill>
          <a:blip r:embed="rId4" cstate="print"/>
          <a:stretch>
            <a:fillRect/>
          </a:stretch>
        </p:blipFill>
        <p:spPr>
          <a:xfrm>
            <a:off x="3186850" y="2005583"/>
            <a:ext cx="301504" cy="341376"/>
          </a:xfrm>
          <a:prstGeom prst="rect">
            <a:avLst/>
          </a:prstGeom>
        </p:spPr>
      </p:pic>
      <p:sp>
        <p:nvSpPr>
          <p:cNvPr id="21" name="object 21"/>
          <p:cNvSpPr/>
          <p:nvPr/>
        </p:nvSpPr>
        <p:spPr>
          <a:xfrm>
            <a:off x="4305228" y="2086356"/>
            <a:ext cx="410481" cy="178435"/>
          </a:xfrm>
          <a:custGeom>
            <a:avLst/>
            <a:gdLst/>
            <a:ahLst/>
            <a:cxnLst/>
            <a:rect l="l" t="t" r="r" b="b"/>
            <a:pathLst>
              <a:path w="178435" h="178435">
                <a:moveTo>
                  <a:pt x="0" y="178308"/>
                </a:moveTo>
                <a:lnTo>
                  <a:pt x="178308" y="178308"/>
                </a:lnTo>
                <a:lnTo>
                  <a:pt x="178308" y="0"/>
                </a:lnTo>
                <a:lnTo>
                  <a:pt x="0" y="0"/>
                </a:lnTo>
                <a:lnTo>
                  <a:pt x="0" y="178308"/>
                </a:lnTo>
                <a:close/>
              </a:path>
            </a:pathLst>
          </a:custGeom>
          <a:ln w="1524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2" name="object 22"/>
          <p:cNvSpPr/>
          <p:nvPr/>
        </p:nvSpPr>
        <p:spPr>
          <a:xfrm>
            <a:off x="2583836" y="2174748"/>
            <a:ext cx="620834" cy="0"/>
          </a:xfrm>
          <a:custGeom>
            <a:avLst/>
            <a:gdLst/>
            <a:ahLst/>
            <a:cxnLst/>
            <a:rect l="l" t="t" r="r" b="b"/>
            <a:pathLst>
              <a:path w="269875">
                <a:moveTo>
                  <a:pt x="269748" y="0"/>
                </a:moveTo>
                <a:lnTo>
                  <a:pt x="0" y="0"/>
                </a:lnTo>
              </a:path>
            </a:pathLst>
          </a:custGeom>
          <a:ln w="1524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3" name="object 23"/>
          <p:cNvSpPr/>
          <p:nvPr/>
        </p:nvSpPr>
        <p:spPr>
          <a:xfrm>
            <a:off x="3474331" y="2174748"/>
            <a:ext cx="831187" cy="0"/>
          </a:xfrm>
          <a:custGeom>
            <a:avLst/>
            <a:gdLst/>
            <a:ahLst/>
            <a:cxnLst/>
            <a:rect l="l" t="t" r="r" b="b"/>
            <a:pathLst>
              <a:path w="361314">
                <a:moveTo>
                  <a:pt x="0" y="0"/>
                </a:moveTo>
                <a:lnTo>
                  <a:pt x="361187" y="0"/>
                </a:lnTo>
              </a:path>
            </a:pathLst>
          </a:custGeom>
          <a:ln w="1524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4" name="object 24"/>
          <p:cNvSpPr/>
          <p:nvPr/>
        </p:nvSpPr>
        <p:spPr>
          <a:xfrm>
            <a:off x="4736451" y="2174748"/>
            <a:ext cx="1589334" cy="0"/>
          </a:xfrm>
          <a:custGeom>
            <a:avLst/>
            <a:gdLst/>
            <a:ahLst/>
            <a:cxnLst/>
            <a:rect l="l" t="t" r="r" b="b"/>
            <a:pathLst>
              <a:path w="690880">
                <a:moveTo>
                  <a:pt x="0" y="0"/>
                </a:moveTo>
                <a:lnTo>
                  <a:pt x="690372" y="0"/>
                </a:lnTo>
              </a:path>
            </a:pathLst>
          </a:custGeom>
          <a:ln w="1524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5" name="object 25"/>
          <p:cNvSpPr/>
          <p:nvPr/>
        </p:nvSpPr>
        <p:spPr>
          <a:xfrm>
            <a:off x="6741815" y="1504187"/>
            <a:ext cx="1589334" cy="0"/>
          </a:xfrm>
          <a:custGeom>
            <a:avLst/>
            <a:gdLst/>
            <a:ahLst/>
            <a:cxnLst/>
            <a:rect l="l" t="t" r="r" b="b"/>
            <a:pathLst>
              <a:path w="690879">
                <a:moveTo>
                  <a:pt x="0" y="0"/>
                </a:moveTo>
                <a:lnTo>
                  <a:pt x="690372" y="0"/>
                </a:lnTo>
              </a:path>
            </a:pathLst>
          </a:custGeom>
          <a:ln w="1524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6" name="object 26"/>
          <p:cNvSpPr/>
          <p:nvPr/>
        </p:nvSpPr>
        <p:spPr>
          <a:xfrm>
            <a:off x="6741816" y="2173224"/>
            <a:ext cx="1584952" cy="0"/>
          </a:xfrm>
          <a:custGeom>
            <a:avLst/>
            <a:gdLst/>
            <a:ahLst/>
            <a:cxnLst/>
            <a:rect l="l" t="t" r="r" b="b"/>
            <a:pathLst>
              <a:path w="688975">
                <a:moveTo>
                  <a:pt x="0" y="0"/>
                </a:moveTo>
                <a:lnTo>
                  <a:pt x="688848" y="0"/>
                </a:lnTo>
              </a:path>
            </a:pathLst>
          </a:custGeom>
          <a:ln w="1524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grpSp>
        <p:nvGrpSpPr>
          <p:cNvPr id="27" name="object 27"/>
          <p:cNvGrpSpPr/>
          <p:nvPr/>
        </p:nvGrpSpPr>
        <p:grpSpPr>
          <a:xfrm>
            <a:off x="3186849" y="1042416"/>
            <a:ext cx="1069295" cy="55244"/>
            <a:chOff x="1385316" y="1042416"/>
            <a:chExt cx="464820" cy="55244"/>
          </a:xfrm>
        </p:grpSpPr>
        <p:sp>
          <p:nvSpPr>
            <p:cNvPr id="28" name="object 28"/>
            <p:cNvSpPr/>
            <p:nvPr/>
          </p:nvSpPr>
          <p:spPr>
            <a:xfrm>
              <a:off x="1385316" y="1069848"/>
              <a:ext cx="390525" cy="0"/>
            </a:xfrm>
            <a:custGeom>
              <a:avLst/>
              <a:gdLst/>
              <a:ahLst/>
              <a:cxnLst/>
              <a:rect l="l" t="t" r="r" b="b"/>
              <a:pathLst>
                <a:path w="390525">
                  <a:moveTo>
                    <a:pt x="0" y="0"/>
                  </a:moveTo>
                  <a:lnTo>
                    <a:pt x="390143" y="0"/>
                  </a:lnTo>
                </a:path>
              </a:pathLst>
            </a:custGeom>
            <a:ln w="9144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9" name="object 29"/>
            <p:cNvSpPr/>
            <p:nvPr/>
          </p:nvSpPr>
          <p:spPr>
            <a:xfrm>
              <a:off x="1769363" y="1042416"/>
              <a:ext cx="81280" cy="55244"/>
            </a:xfrm>
            <a:custGeom>
              <a:avLst/>
              <a:gdLst/>
              <a:ahLst/>
              <a:cxnLst/>
              <a:rect l="l" t="t" r="r" b="b"/>
              <a:pathLst>
                <a:path w="81280" h="55244">
                  <a:moveTo>
                    <a:pt x="0" y="54863"/>
                  </a:moveTo>
                  <a:lnTo>
                    <a:pt x="0" y="0"/>
                  </a:lnTo>
                  <a:lnTo>
                    <a:pt x="80772" y="27431"/>
                  </a:lnTo>
                  <a:lnTo>
                    <a:pt x="0" y="54863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30" name="object 30"/>
          <p:cNvGrpSpPr/>
          <p:nvPr/>
        </p:nvGrpSpPr>
        <p:grpSpPr>
          <a:xfrm>
            <a:off x="3183341" y="1726692"/>
            <a:ext cx="1066373" cy="53340"/>
            <a:chOff x="1383791" y="1726692"/>
            <a:chExt cx="463550" cy="53340"/>
          </a:xfrm>
        </p:grpSpPr>
        <p:sp>
          <p:nvSpPr>
            <p:cNvPr id="31" name="object 31"/>
            <p:cNvSpPr/>
            <p:nvPr/>
          </p:nvSpPr>
          <p:spPr>
            <a:xfrm>
              <a:off x="1383791" y="1752600"/>
              <a:ext cx="388620" cy="0"/>
            </a:xfrm>
            <a:custGeom>
              <a:avLst/>
              <a:gdLst/>
              <a:ahLst/>
              <a:cxnLst/>
              <a:rect l="l" t="t" r="r" b="b"/>
              <a:pathLst>
                <a:path w="388619">
                  <a:moveTo>
                    <a:pt x="0" y="0"/>
                  </a:moveTo>
                  <a:lnTo>
                    <a:pt x="388620" y="0"/>
                  </a:lnTo>
                </a:path>
              </a:pathLst>
            </a:custGeom>
            <a:ln w="9144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2" name="object 32"/>
            <p:cNvSpPr/>
            <p:nvPr/>
          </p:nvSpPr>
          <p:spPr>
            <a:xfrm>
              <a:off x="1766316" y="1726692"/>
              <a:ext cx="81280" cy="53340"/>
            </a:xfrm>
            <a:custGeom>
              <a:avLst/>
              <a:gdLst/>
              <a:ahLst/>
              <a:cxnLst/>
              <a:rect l="l" t="t" r="r" b="b"/>
              <a:pathLst>
                <a:path w="81280" h="53339">
                  <a:moveTo>
                    <a:pt x="0" y="53340"/>
                  </a:moveTo>
                  <a:lnTo>
                    <a:pt x="0" y="0"/>
                  </a:lnTo>
                  <a:lnTo>
                    <a:pt x="80771" y="25908"/>
                  </a:lnTo>
                  <a:lnTo>
                    <a:pt x="0" y="5334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33" name="object 33"/>
          <p:cNvGrpSpPr/>
          <p:nvPr/>
        </p:nvGrpSpPr>
        <p:grpSpPr>
          <a:xfrm>
            <a:off x="3172824" y="2417063"/>
            <a:ext cx="1066373" cy="55244"/>
            <a:chOff x="1379219" y="2417063"/>
            <a:chExt cx="463550" cy="55244"/>
          </a:xfrm>
        </p:grpSpPr>
        <p:sp>
          <p:nvSpPr>
            <p:cNvPr id="34" name="object 34"/>
            <p:cNvSpPr/>
            <p:nvPr/>
          </p:nvSpPr>
          <p:spPr>
            <a:xfrm>
              <a:off x="1379219" y="2444496"/>
              <a:ext cx="388620" cy="0"/>
            </a:xfrm>
            <a:custGeom>
              <a:avLst/>
              <a:gdLst/>
              <a:ahLst/>
              <a:cxnLst/>
              <a:rect l="l" t="t" r="r" b="b"/>
              <a:pathLst>
                <a:path w="388619">
                  <a:moveTo>
                    <a:pt x="0" y="0"/>
                  </a:moveTo>
                  <a:lnTo>
                    <a:pt x="388620" y="0"/>
                  </a:lnTo>
                </a:path>
              </a:pathLst>
            </a:custGeom>
            <a:ln w="9144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5" name="object 35"/>
            <p:cNvSpPr/>
            <p:nvPr/>
          </p:nvSpPr>
          <p:spPr>
            <a:xfrm>
              <a:off x="1761744" y="2417063"/>
              <a:ext cx="81280" cy="55244"/>
            </a:xfrm>
            <a:custGeom>
              <a:avLst/>
              <a:gdLst/>
              <a:ahLst/>
              <a:cxnLst/>
              <a:rect l="l" t="t" r="r" b="b"/>
              <a:pathLst>
                <a:path w="81280" h="55244">
                  <a:moveTo>
                    <a:pt x="0" y="54863"/>
                  </a:moveTo>
                  <a:lnTo>
                    <a:pt x="0" y="0"/>
                  </a:lnTo>
                  <a:lnTo>
                    <a:pt x="80771" y="27432"/>
                  </a:lnTo>
                  <a:lnTo>
                    <a:pt x="0" y="54863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36" name="object 36"/>
          <p:cNvGrpSpPr/>
          <p:nvPr/>
        </p:nvGrpSpPr>
        <p:grpSpPr>
          <a:xfrm>
            <a:off x="6724287" y="967739"/>
            <a:ext cx="1069295" cy="55244"/>
            <a:chOff x="2923032" y="967739"/>
            <a:chExt cx="464820" cy="55244"/>
          </a:xfrm>
        </p:grpSpPr>
        <p:sp>
          <p:nvSpPr>
            <p:cNvPr id="37" name="object 37"/>
            <p:cNvSpPr/>
            <p:nvPr/>
          </p:nvSpPr>
          <p:spPr>
            <a:xfrm>
              <a:off x="2923032" y="995172"/>
              <a:ext cx="390525" cy="0"/>
            </a:xfrm>
            <a:custGeom>
              <a:avLst/>
              <a:gdLst/>
              <a:ahLst/>
              <a:cxnLst/>
              <a:rect l="l" t="t" r="r" b="b"/>
              <a:pathLst>
                <a:path w="390525">
                  <a:moveTo>
                    <a:pt x="0" y="0"/>
                  </a:moveTo>
                  <a:lnTo>
                    <a:pt x="390143" y="0"/>
                  </a:lnTo>
                </a:path>
              </a:pathLst>
            </a:custGeom>
            <a:ln w="9144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8" name="object 38"/>
            <p:cNvSpPr/>
            <p:nvPr/>
          </p:nvSpPr>
          <p:spPr>
            <a:xfrm>
              <a:off x="3305556" y="967739"/>
              <a:ext cx="82550" cy="55244"/>
            </a:xfrm>
            <a:custGeom>
              <a:avLst/>
              <a:gdLst/>
              <a:ahLst/>
              <a:cxnLst/>
              <a:rect l="l" t="t" r="r" b="b"/>
              <a:pathLst>
                <a:path w="82550" h="55244">
                  <a:moveTo>
                    <a:pt x="0" y="54864"/>
                  </a:moveTo>
                  <a:lnTo>
                    <a:pt x="0" y="0"/>
                  </a:lnTo>
                  <a:lnTo>
                    <a:pt x="82295" y="27432"/>
                  </a:lnTo>
                  <a:lnTo>
                    <a:pt x="0" y="54864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39" name="object 39"/>
          <p:cNvGrpSpPr/>
          <p:nvPr/>
        </p:nvGrpSpPr>
        <p:grpSpPr>
          <a:xfrm>
            <a:off x="6713770" y="1650492"/>
            <a:ext cx="1069295" cy="55244"/>
            <a:chOff x="2918460" y="1650492"/>
            <a:chExt cx="464820" cy="55244"/>
          </a:xfrm>
        </p:grpSpPr>
        <p:sp>
          <p:nvSpPr>
            <p:cNvPr id="40" name="object 40"/>
            <p:cNvSpPr/>
            <p:nvPr/>
          </p:nvSpPr>
          <p:spPr>
            <a:xfrm>
              <a:off x="2993135" y="1677924"/>
              <a:ext cx="390525" cy="0"/>
            </a:xfrm>
            <a:custGeom>
              <a:avLst/>
              <a:gdLst/>
              <a:ahLst/>
              <a:cxnLst/>
              <a:rect l="l" t="t" r="r" b="b"/>
              <a:pathLst>
                <a:path w="390525">
                  <a:moveTo>
                    <a:pt x="390144" y="0"/>
                  </a:moveTo>
                  <a:lnTo>
                    <a:pt x="0" y="0"/>
                  </a:lnTo>
                </a:path>
              </a:pathLst>
            </a:custGeom>
            <a:ln w="9144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1" name="object 41"/>
            <p:cNvSpPr/>
            <p:nvPr/>
          </p:nvSpPr>
          <p:spPr>
            <a:xfrm>
              <a:off x="2918460" y="1650492"/>
              <a:ext cx="82550" cy="55244"/>
            </a:xfrm>
            <a:custGeom>
              <a:avLst/>
              <a:gdLst/>
              <a:ahLst/>
              <a:cxnLst/>
              <a:rect l="l" t="t" r="r" b="b"/>
              <a:pathLst>
                <a:path w="82550" h="55244">
                  <a:moveTo>
                    <a:pt x="82296" y="54863"/>
                  </a:moveTo>
                  <a:lnTo>
                    <a:pt x="0" y="27432"/>
                  </a:lnTo>
                  <a:lnTo>
                    <a:pt x="82296" y="0"/>
                  </a:lnTo>
                  <a:lnTo>
                    <a:pt x="82296" y="54863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42" name="object 42"/>
          <p:cNvGrpSpPr/>
          <p:nvPr/>
        </p:nvGrpSpPr>
        <p:grpSpPr>
          <a:xfrm>
            <a:off x="6724287" y="2328672"/>
            <a:ext cx="1069295" cy="53340"/>
            <a:chOff x="2923032" y="2328672"/>
            <a:chExt cx="464820" cy="53340"/>
          </a:xfrm>
        </p:grpSpPr>
        <p:sp>
          <p:nvSpPr>
            <p:cNvPr id="43" name="object 43"/>
            <p:cNvSpPr/>
            <p:nvPr/>
          </p:nvSpPr>
          <p:spPr>
            <a:xfrm>
              <a:off x="2999232" y="2356104"/>
              <a:ext cx="388620" cy="0"/>
            </a:xfrm>
            <a:custGeom>
              <a:avLst/>
              <a:gdLst/>
              <a:ahLst/>
              <a:cxnLst/>
              <a:rect l="l" t="t" r="r" b="b"/>
              <a:pathLst>
                <a:path w="388620">
                  <a:moveTo>
                    <a:pt x="388619" y="0"/>
                  </a:moveTo>
                  <a:lnTo>
                    <a:pt x="0" y="0"/>
                  </a:lnTo>
                </a:path>
              </a:pathLst>
            </a:custGeom>
            <a:ln w="9144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4" name="object 44"/>
            <p:cNvSpPr/>
            <p:nvPr/>
          </p:nvSpPr>
          <p:spPr>
            <a:xfrm>
              <a:off x="2923032" y="2328672"/>
              <a:ext cx="82550" cy="53340"/>
            </a:xfrm>
            <a:custGeom>
              <a:avLst/>
              <a:gdLst/>
              <a:ahLst/>
              <a:cxnLst/>
              <a:rect l="l" t="t" r="r" b="b"/>
              <a:pathLst>
                <a:path w="82550" h="53339">
                  <a:moveTo>
                    <a:pt x="82295" y="53340"/>
                  </a:moveTo>
                  <a:lnTo>
                    <a:pt x="0" y="27432"/>
                  </a:lnTo>
                  <a:lnTo>
                    <a:pt x="82295" y="0"/>
                  </a:lnTo>
                  <a:lnTo>
                    <a:pt x="82295" y="5334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pic>
        <p:nvPicPr>
          <p:cNvPr id="45" name="object 45"/>
          <p:cNvPicPr/>
          <p:nvPr/>
        </p:nvPicPr>
        <p:blipFill>
          <a:blip r:embed="rId5" cstate="print"/>
          <a:stretch>
            <a:fillRect/>
          </a:stretch>
        </p:blipFill>
        <p:spPr>
          <a:xfrm>
            <a:off x="4371837" y="1031748"/>
            <a:ext cx="213857" cy="193547"/>
          </a:xfrm>
          <a:prstGeom prst="rect">
            <a:avLst/>
          </a:prstGeom>
        </p:spPr>
      </p:pic>
      <p:pic>
        <p:nvPicPr>
          <p:cNvPr id="46" name="object 46"/>
          <p:cNvPicPr/>
          <p:nvPr/>
        </p:nvPicPr>
        <p:blipFill>
          <a:blip r:embed="rId6" cstate="print"/>
          <a:stretch>
            <a:fillRect/>
          </a:stretch>
        </p:blipFill>
        <p:spPr>
          <a:xfrm>
            <a:off x="4361319" y="1712976"/>
            <a:ext cx="206847" cy="192024"/>
          </a:xfrm>
          <a:prstGeom prst="rect">
            <a:avLst/>
          </a:prstGeom>
        </p:spPr>
      </p:pic>
      <p:pic>
        <p:nvPicPr>
          <p:cNvPr id="47" name="object 47"/>
          <p:cNvPicPr/>
          <p:nvPr/>
        </p:nvPicPr>
        <p:blipFill>
          <a:blip r:embed="rId7" cstate="print"/>
          <a:stretch>
            <a:fillRect/>
          </a:stretch>
        </p:blipFill>
        <p:spPr>
          <a:xfrm>
            <a:off x="4350801" y="2395728"/>
            <a:ext cx="210353" cy="192023"/>
          </a:xfrm>
          <a:prstGeom prst="rect">
            <a:avLst/>
          </a:prstGeom>
        </p:spPr>
      </p:pic>
      <p:grpSp>
        <p:nvGrpSpPr>
          <p:cNvPr id="48" name="object 48"/>
          <p:cNvGrpSpPr/>
          <p:nvPr/>
        </p:nvGrpSpPr>
        <p:grpSpPr>
          <a:xfrm>
            <a:off x="6980214" y="1027177"/>
            <a:ext cx="274628" cy="76835"/>
            <a:chOff x="3034283" y="1027176"/>
            <a:chExt cx="119380" cy="76835"/>
          </a:xfrm>
        </p:grpSpPr>
        <p:pic>
          <p:nvPicPr>
            <p:cNvPr id="49" name="object 49"/>
            <p:cNvPicPr/>
            <p:nvPr/>
          </p:nvPicPr>
          <p:blipFill>
            <a:blip r:embed="rId8" cstate="print"/>
            <a:stretch>
              <a:fillRect/>
            </a:stretch>
          </p:blipFill>
          <p:spPr>
            <a:xfrm>
              <a:off x="3034283" y="1027176"/>
              <a:ext cx="10287" cy="64516"/>
            </a:xfrm>
            <a:prstGeom prst="rect">
              <a:avLst/>
            </a:prstGeom>
          </p:spPr>
        </p:pic>
        <p:pic>
          <p:nvPicPr>
            <p:cNvPr id="50" name="object 50"/>
            <p:cNvPicPr/>
            <p:nvPr/>
          </p:nvPicPr>
          <p:blipFill>
            <a:blip r:embed="rId9" cstate="print"/>
            <a:stretch>
              <a:fillRect/>
            </a:stretch>
          </p:blipFill>
          <p:spPr>
            <a:xfrm>
              <a:off x="3055619" y="1062228"/>
              <a:ext cx="97512" cy="41655"/>
            </a:xfrm>
            <a:prstGeom prst="rect">
              <a:avLst/>
            </a:prstGeom>
          </p:spPr>
        </p:pic>
      </p:grpSp>
      <p:pic>
        <p:nvPicPr>
          <p:cNvPr id="51" name="object 51"/>
          <p:cNvPicPr/>
          <p:nvPr/>
        </p:nvPicPr>
        <p:blipFill>
          <a:blip r:embed="rId10" cstate="print"/>
          <a:stretch>
            <a:fillRect/>
          </a:stretch>
        </p:blipFill>
        <p:spPr>
          <a:xfrm>
            <a:off x="6987230" y="1703833"/>
            <a:ext cx="192821" cy="193547"/>
          </a:xfrm>
          <a:prstGeom prst="rect">
            <a:avLst/>
          </a:prstGeom>
        </p:spPr>
      </p:pic>
      <p:pic>
        <p:nvPicPr>
          <p:cNvPr id="52" name="object 52"/>
          <p:cNvPicPr/>
          <p:nvPr/>
        </p:nvPicPr>
        <p:blipFill>
          <a:blip r:embed="rId11" cstate="print"/>
          <a:stretch>
            <a:fillRect/>
          </a:stretch>
        </p:blipFill>
        <p:spPr>
          <a:xfrm>
            <a:off x="6987229" y="2386583"/>
            <a:ext cx="210353" cy="192024"/>
          </a:xfrm>
          <a:prstGeom prst="rect">
            <a:avLst/>
          </a:prstGeom>
        </p:spPr>
      </p:pic>
      <p:pic>
        <p:nvPicPr>
          <p:cNvPr id="53" name="object 53"/>
          <p:cNvPicPr/>
          <p:nvPr/>
        </p:nvPicPr>
        <p:blipFill>
          <a:blip r:embed="rId12" cstate="print"/>
          <a:stretch>
            <a:fillRect/>
          </a:stretch>
        </p:blipFill>
        <p:spPr>
          <a:xfrm>
            <a:off x="7930313" y="766573"/>
            <a:ext cx="252421" cy="367283"/>
          </a:xfrm>
          <a:prstGeom prst="rect">
            <a:avLst/>
          </a:prstGeom>
        </p:spPr>
      </p:pic>
      <p:sp>
        <p:nvSpPr>
          <p:cNvPr id="54" name="object 54"/>
          <p:cNvSpPr/>
          <p:nvPr/>
        </p:nvSpPr>
        <p:spPr>
          <a:xfrm>
            <a:off x="1444422" y="9413748"/>
            <a:ext cx="15051933" cy="9525"/>
          </a:xfrm>
          <a:custGeom>
            <a:avLst/>
            <a:gdLst/>
            <a:ahLst/>
            <a:cxnLst/>
            <a:rect l="l" t="t" r="r" b="b"/>
            <a:pathLst>
              <a:path w="6543040" h="9525">
                <a:moveTo>
                  <a:pt x="6542531" y="9144"/>
                </a:moveTo>
                <a:lnTo>
                  <a:pt x="0" y="9144"/>
                </a:lnTo>
                <a:lnTo>
                  <a:pt x="0" y="0"/>
                </a:lnTo>
                <a:lnTo>
                  <a:pt x="6542531" y="0"/>
                </a:lnTo>
                <a:lnTo>
                  <a:pt x="6542531" y="9144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grpSp>
        <p:nvGrpSpPr>
          <p:cNvPr id="55" name="object 55"/>
          <p:cNvGrpSpPr/>
          <p:nvPr/>
        </p:nvGrpSpPr>
        <p:grpSpPr>
          <a:xfrm>
            <a:off x="9648193" y="4661916"/>
            <a:ext cx="6480044" cy="3211195"/>
            <a:chOff x="4194047" y="4661915"/>
            <a:chExt cx="2816860" cy="3211195"/>
          </a:xfrm>
        </p:grpSpPr>
        <p:sp>
          <p:nvSpPr>
            <p:cNvPr id="56" name="object 56"/>
            <p:cNvSpPr/>
            <p:nvPr/>
          </p:nvSpPr>
          <p:spPr>
            <a:xfrm>
              <a:off x="4198619" y="4718303"/>
              <a:ext cx="2705100" cy="3150235"/>
            </a:xfrm>
            <a:custGeom>
              <a:avLst/>
              <a:gdLst/>
              <a:ahLst/>
              <a:cxnLst/>
              <a:rect l="l" t="t" r="r" b="b"/>
              <a:pathLst>
                <a:path w="2705100" h="3150234">
                  <a:moveTo>
                    <a:pt x="905256" y="0"/>
                  </a:moveTo>
                  <a:lnTo>
                    <a:pt x="905256" y="2700528"/>
                  </a:lnTo>
                </a:path>
                <a:path w="2705100" h="3150234">
                  <a:moveTo>
                    <a:pt x="0" y="2700528"/>
                  </a:moveTo>
                  <a:lnTo>
                    <a:pt x="2702051" y="2700528"/>
                  </a:lnTo>
                </a:path>
                <a:path w="2705100" h="3150234">
                  <a:moveTo>
                    <a:pt x="905256" y="2700528"/>
                  </a:moveTo>
                  <a:lnTo>
                    <a:pt x="905256" y="3150108"/>
                  </a:lnTo>
                </a:path>
                <a:path w="2705100" h="3150234">
                  <a:moveTo>
                    <a:pt x="905256" y="1524"/>
                  </a:moveTo>
                  <a:lnTo>
                    <a:pt x="876300" y="1524"/>
                  </a:lnTo>
                </a:path>
                <a:path w="2705100" h="3150234">
                  <a:moveTo>
                    <a:pt x="905256" y="446532"/>
                  </a:moveTo>
                  <a:lnTo>
                    <a:pt x="876300" y="446532"/>
                  </a:lnTo>
                </a:path>
                <a:path w="2705100" h="3150234">
                  <a:moveTo>
                    <a:pt x="905256" y="896112"/>
                  </a:moveTo>
                  <a:lnTo>
                    <a:pt x="876300" y="896112"/>
                  </a:lnTo>
                </a:path>
                <a:path w="2705100" h="3150234">
                  <a:moveTo>
                    <a:pt x="905256" y="1345692"/>
                  </a:moveTo>
                  <a:lnTo>
                    <a:pt x="876300" y="1345692"/>
                  </a:lnTo>
                </a:path>
                <a:path w="2705100" h="3150234">
                  <a:moveTo>
                    <a:pt x="903732" y="1795272"/>
                  </a:moveTo>
                  <a:lnTo>
                    <a:pt x="874776" y="1795272"/>
                  </a:lnTo>
                </a:path>
                <a:path w="2705100" h="3150234">
                  <a:moveTo>
                    <a:pt x="905256" y="2244851"/>
                  </a:moveTo>
                  <a:lnTo>
                    <a:pt x="876300" y="2244851"/>
                  </a:lnTo>
                </a:path>
                <a:path w="2705100" h="3150234">
                  <a:moveTo>
                    <a:pt x="449580" y="2729483"/>
                  </a:moveTo>
                  <a:lnTo>
                    <a:pt x="449580" y="2702051"/>
                  </a:lnTo>
                </a:path>
                <a:path w="2705100" h="3150234">
                  <a:moveTo>
                    <a:pt x="0" y="2729483"/>
                  </a:moveTo>
                  <a:lnTo>
                    <a:pt x="0" y="2700528"/>
                  </a:lnTo>
                </a:path>
                <a:path w="2705100" h="3150234">
                  <a:moveTo>
                    <a:pt x="902208" y="3150108"/>
                  </a:moveTo>
                  <a:lnTo>
                    <a:pt x="874776" y="3150108"/>
                  </a:lnTo>
                </a:path>
                <a:path w="2705100" h="3150234">
                  <a:moveTo>
                    <a:pt x="1359408" y="2729483"/>
                  </a:moveTo>
                  <a:lnTo>
                    <a:pt x="1359408" y="2702051"/>
                  </a:lnTo>
                </a:path>
                <a:path w="2705100" h="3150234">
                  <a:moveTo>
                    <a:pt x="1808987" y="2702051"/>
                  </a:moveTo>
                  <a:lnTo>
                    <a:pt x="1808987" y="2731008"/>
                  </a:lnTo>
                </a:path>
                <a:path w="2705100" h="3150234">
                  <a:moveTo>
                    <a:pt x="2258567" y="2729483"/>
                  </a:moveTo>
                  <a:lnTo>
                    <a:pt x="2258567" y="2700528"/>
                  </a:lnTo>
                </a:path>
                <a:path w="2705100" h="3150234">
                  <a:moveTo>
                    <a:pt x="2705100" y="2729483"/>
                  </a:moveTo>
                  <a:lnTo>
                    <a:pt x="2705100" y="2702051"/>
                  </a:lnTo>
                </a:path>
              </a:pathLst>
            </a:custGeom>
            <a:ln w="9144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7" name="object 57"/>
            <p:cNvSpPr/>
            <p:nvPr/>
          </p:nvSpPr>
          <p:spPr>
            <a:xfrm>
              <a:off x="4424171" y="5905500"/>
              <a:ext cx="1507490" cy="1513840"/>
            </a:xfrm>
            <a:custGeom>
              <a:avLst/>
              <a:gdLst/>
              <a:ahLst/>
              <a:cxnLst/>
              <a:rect l="l" t="t" r="r" b="b"/>
              <a:pathLst>
                <a:path w="1507489" h="1513840">
                  <a:moveTo>
                    <a:pt x="1507236" y="757427"/>
                  </a:moveTo>
                  <a:lnTo>
                    <a:pt x="1505755" y="709605"/>
                  </a:lnTo>
                  <a:lnTo>
                    <a:pt x="1501373" y="662563"/>
                  </a:lnTo>
                  <a:lnTo>
                    <a:pt x="1494177" y="616389"/>
                  </a:lnTo>
                  <a:lnTo>
                    <a:pt x="1484253" y="571173"/>
                  </a:lnTo>
                  <a:lnTo>
                    <a:pt x="1471689" y="527006"/>
                  </a:lnTo>
                  <a:lnTo>
                    <a:pt x="1456573" y="483975"/>
                  </a:lnTo>
                  <a:lnTo>
                    <a:pt x="1438992" y="442172"/>
                  </a:lnTo>
                  <a:lnTo>
                    <a:pt x="1419034" y="401684"/>
                  </a:lnTo>
                  <a:lnTo>
                    <a:pt x="1396785" y="362602"/>
                  </a:lnTo>
                  <a:lnTo>
                    <a:pt x="1372333" y="325016"/>
                  </a:lnTo>
                  <a:lnTo>
                    <a:pt x="1345767" y="289014"/>
                  </a:lnTo>
                  <a:lnTo>
                    <a:pt x="1317172" y="254686"/>
                  </a:lnTo>
                  <a:lnTo>
                    <a:pt x="1286637" y="222122"/>
                  </a:lnTo>
                  <a:lnTo>
                    <a:pt x="1254248" y="191412"/>
                  </a:lnTo>
                  <a:lnTo>
                    <a:pt x="1220094" y="162643"/>
                  </a:lnTo>
                  <a:lnTo>
                    <a:pt x="1184261" y="135907"/>
                  </a:lnTo>
                  <a:lnTo>
                    <a:pt x="1146838" y="111293"/>
                  </a:lnTo>
                  <a:lnTo>
                    <a:pt x="1107911" y="88890"/>
                  </a:lnTo>
                  <a:lnTo>
                    <a:pt x="1067568" y="68787"/>
                  </a:lnTo>
                  <a:lnTo>
                    <a:pt x="1025896" y="51074"/>
                  </a:lnTo>
                  <a:lnTo>
                    <a:pt x="982983" y="35841"/>
                  </a:lnTo>
                  <a:lnTo>
                    <a:pt x="938915" y="23177"/>
                  </a:lnTo>
                  <a:lnTo>
                    <a:pt x="893782" y="13171"/>
                  </a:lnTo>
                  <a:lnTo>
                    <a:pt x="847669" y="5913"/>
                  </a:lnTo>
                  <a:lnTo>
                    <a:pt x="800664" y="1493"/>
                  </a:lnTo>
                  <a:lnTo>
                    <a:pt x="752856" y="0"/>
                  </a:lnTo>
                  <a:lnTo>
                    <a:pt x="705216" y="1493"/>
                  </a:lnTo>
                  <a:lnTo>
                    <a:pt x="658368" y="5913"/>
                  </a:lnTo>
                  <a:lnTo>
                    <a:pt x="612398" y="13171"/>
                  </a:lnTo>
                  <a:lnTo>
                    <a:pt x="567396" y="23177"/>
                  </a:lnTo>
                  <a:lnTo>
                    <a:pt x="523450" y="35841"/>
                  </a:lnTo>
                  <a:lnTo>
                    <a:pt x="480646" y="51074"/>
                  </a:lnTo>
                  <a:lnTo>
                    <a:pt x="439073" y="68787"/>
                  </a:lnTo>
                  <a:lnTo>
                    <a:pt x="398819" y="88890"/>
                  </a:lnTo>
                  <a:lnTo>
                    <a:pt x="359971" y="111293"/>
                  </a:lnTo>
                  <a:lnTo>
                    <a:pt x="322619" y="135907"/>
                  </a:lnTo>
                  <a:lnTo>
                    <a:pt x="286849" y="162643"/>
                  </a:lnTo>
                  <a:lnTo>
                    <a:pt x="252749" y="191412"/>
                  </a:lnTo>
                  <a:lnTo>
                    <a:pt x="220408" y="222122"/>
                  </a:lnTo>
                  <a:lnTo>
                    <a:pt x="189913" y="254686"/>
                  </a:lnTo>
                  <a:lnTo>
                    <a:pt x="161353" y="289014"/>
                  </a:lnTo>
                  <a:lnTo>
                    <a:pt x="134815" y="325016"/>
                  </a:lnTo>
                  <a:lnTo>
                    <a:pt x="110387" y="362602"/>
                  </a:lnTo>
                  <a:lnTo>
                    <a:pt x="88157" y="401684"/>
                  </a:lnTo>
                  <a:lnTo>
                    <a:pt x="68213" y="442172"/>
                  </a:lnTo>
                  <a:lnTo>
                    <a:pt x="50643" y="483975"/>
                  </a:lnTo>
                  <a:lnTo>
                    <a:pt x="35535" y="527006"/>
                  </a:lnTo>
                  <a:lnTo>
                    <a:pt x="22977" y="571173"/>
                  </a:lnTo>
                  <a:lnTo>
                    <a:pt x="13056" y="616389"/>
                  </a:lnTo>
                  <a:lnTo>
                    <a:pt x="5861" y="662563"/>
                  </a:lnTo>
                  <a:lnTo>
                    <a:pt x="1480" y="709605"/>
                  </a:lnTo>
                  <a:lnTo>
                    <a:pt x="0" y="757427"/>
                  </a:lnTo>
                  <a:lnTo>
                    <a:pt x="1480" y="805243"/>
                  </a:lnTo>
                  <a:lnTo>
                    <a:pt x="5861" y="852266"/>
                  </a:lnTo>
                  <a:lnTo>
                    <a:pt x="13056" y="898410"/>
                  </a:lnTo>
                  <a:lnTo>
                    <a:pt x="22977" y="943584"/>
                  </a:lnTo>
                  <a:lnTo>
                    <a:pt x="35535" y="987702"/>
                  </a:lnTo>
                  <a:lnTo>
                    <a:pt x="50643" y="1030674"/>
                  </a:lnTo>
                  <a:lnTo>
                    <a:pt x="68213" y="1072411"/>
                  </a:lnTo>
                  <a:lnTo>
                    <a:pt x="88157" y="1112827"/>
                  </a:lnTo>
                  <a:lnTo>
                    <a:pt x="110387" y="1151831"/>
                  </a:lnTo>
                  <a:lnTo>
                    <a:pt x="134815" y="1189336"/>
                  </a:lnTo>
                  <a:lnTo>
                    <a:pt x="161353" y="1225253"/>
                  </a:lnTo>
                  <a:lnTo>
                    <a:pt x="189913" y="1259494"/>
                  </a:lnTo>
                  <a:lnTo>
                    <a:pt x="220408" y="1291970"/>
                  </a:lnTo>
                  <a:lnTo>
                    <a:pt x="252749" y="1322594"/>
                  </a:lnTo>
                  <a:lnTo>
                    <a:pt x="286849" y="1351275"/>
                  </a:lnTo>
                  <a:lnTo>
                    <a:pt x="322619" y="1377926"/>
                  </a:lnTo>
                  <a:lnTo>
                    <a:pt x="359971" y="1402459"/>
                  </a:lnTo>
                  <a:lnTo>
                    <a:pt x="398819" y="1424785"/>
                  </a:lnTo>
                  <a:lnTo>
                    <a:pt x="439073" y="1444816"/>
                  </a:lnTo>
                  <a:lnTo>
                    <a:pt x="480646" y="1462463"/>
                  </a:lnTo>
                  <a:lnTo>
                    <a:pt x="523450" y="1477638"/>
                  </a:lnTo>
                  <a:lnTo>
                    <a:pt x="567396" y="1490252"/>
                  </a:lnTo>
                  <a:lnTo>
                    <a:pt x="612398" y="1500216"/>
                  </a:lnTo>
                  <a:lnTo>
                    <a:pt x="658368" y="1507444"/>
                  </a:lnTo>
                  <a:lnTo>
                    <a:pt x="705216" y="1511845"/>
                  </a:lnTo>
                  <a:lnTo>
                    <a:pt x="752856" y="1513331"/>
                  </a:lnTo>
                  <a:lnTo>
                    <a:pt x="800664" y="1511845"/>
                  </a:lnTo>
                  <a:lnTo>
                    <a:pt x="847669" y="1507444"/>
                  </a:lnTo>
                  <a:lnTo>
                    <a:pt x="893782" y="1500216"/>
                  </a:lnTo>
                  <a:lnTo>
                    <a:pt x="938915" y="1490252"/>
                  </a:lnTo>
                  <a:lnTo>
                    <a:pt x="982983" y="1477638"/>
                  </a:lnTo>
                  <a:lnTo>
                    <a:pt x="1025896" y="1462463"/>
                  </a:lnTo>
                  <a:lnTo>
                    <a:pt x="1067568" y="1444816"/>
                  </a:lnTo>
                  <a:lnTo>
                    <a:pt x="1107911" y="1424785"/>
                  </a:lnTo>
                  <a:lnTo>
                    <a:pt x="1146838" y="1402459"/>
                  </a:lnTo>
                  <a:lnTo>
                    <a:pt x="1184261" y="1377926"/>
                  </a:lnTo>
                  <a:lnTo>
                    <a:pt x="1220094" y="1351275"/>
                  </a:lnTo>
                  <a:lnTo>
                    <a:pt x="1254248" y="1322594"/>
                  </a:lnTo>
                  <a:lnTo>
                    <a:pt x="1286637" y="1291970"/>
                  </a:lnTo>
                  <a:lnTo>
                    <a:pt x="1317172" y="1259494"/>
                  </a:lnTo>
                  <a:lnTo>
                    <a:pt x="1345767" y="1225253"/>
                  </a:lnTo>
                  <a:lnTo>
                    <a:pt x="1372333" y="1189336"/>
                  </a:lnTo>
                  <a:lnTo>
                    <a:pt x="1396785" y="1151831"/>
                  </a:lnTo>
                  <a:lnTo>
                    <a:pt x="1419034" y="1112827"/>
                  </a:lnTo>
                  <a:lnTo>
                    <a:pt x="1438992" y="1072411"/>
                  </a:lnTo>
                  <a:lnTo>
                    <a:pt x="1456573" y="1030674"/>
                  </a:lnTo>
                  <a:lnTo>
                    <a:pt x="1471689" y="987702"/>
                  </a:lnTo>
                  <a:lnTo>
                    <a:pt x="1484253" y="943584"/>
                  </a:lnTo>
                  <a:lnTo>
                    <a:pt x="1494177" y="898410"/>
                  </a:lnTo>
                  <a:lnTo>
                    <a:pt x="1501373" y="852266"/>
                  </a:lnTo>
                  <a:lnTo>
                    <a:pt x="1505755" y="805243"/>
                  </a:lnTo>
                  <a:lnTo>
                    <a:pt x="1507236" y="757427"/>
                  </a:lnTo>
                </a:path>
              </a:pathLst>
            </a:custGeom>
            <a:ln w="15240">
              <a:solidFill>
                <a:srgbClr val="0099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8" name="object 58"/>
            <p:cNvSpPr/>
            <p:nvPr/>
          </p:nvSpPr>
          <p:spPr>
            <a:xfrm>
              <a:off x="4977384" y="7159751"/>
              <a:ext cx="262255" cy="259079"/>
            </a:xfrm>
            <a:custGeom>
              <a:avLst/>
              <a:gdLst/>
              <a:ahLst/>
              <a:cxnLst/>
              <a:rect l="l" t="t" r="r" b="b"/>
              <a:pathLst>
                <a:path w="262254" h="259079">
                  <a:moveTo>
                    <a:pt x="262127" y="131063"/>
                  </a:moveTo>
                  <a:lnTo>
                    <a:pt x="251936" y="79724"/>
                  </a:lnTo>
                  <a:lnTo>
                    <a:pt x="224027" y="38099"/>
                  </a:lnTo>
                  <a:lnTo>
                    <a:pt x="182403" y="10191"/>
                  </a:lnTo>
                  <a:lnTo>
                    <a:pt x="131063" y="0"/>
                  </a:lnTo>
                  <a:lnTo>
                    <a:pt x="79724" y="10191"/>
                  </a:lnTo>
                  <a:lnTo>
                    <a:pt x="38099" y="38099"/>
                  </a:lnTo>
                  <a:lnTo>
                    <a:pt x="10191" y="79724"/>
                  </a:lnTo>
                  <a:lnTo>
                    <a:pt x="0" y="131063"/>
                  </a:lnTo>
                  <a:lnTo>
                    <a:pt x="10191" y="181284"/>
                  </a:lnTo>
                  <a:lnTo>
                    <a:pt x="38099" y="221932"/>
                  </a:lnTo>
                  <a:lnTo>
                    <a:pt x="79724" y="249150"/>
                  </a:lnTo>
                  <a:lnTo>
                    <a:pt x="131063" y="259079"/>
                  </a:lnTo>
                  <a:lnTo>
                    <a:pt x="182403" y="249150"/>
                  </a:lnTo>
                  <a:lnTo>
                    <a:pt x="224027" y="221932"/>
                  </a:lnTo>
                  <a:lnTo>
                    <a:pt x="251936" y="181284"/>
                  </a:lnTo>
                  <a:lnTo>
                    <a:pt x="262127" y="131063"/>
                  </a:lnTo>
                </a:path>
              </a:pathLst>
            </a:custGeom>
            <a:ln w="15240">
              <a:solidFill>
                <a:srgbClr val="0099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9" name="object 59"/>
            <p:cNvSpPr/>
            <p:nvPr/>
          </p:nvSpPr>
          <p:spPr>
            <a:xfrm>
              <a:off x="5102351" y="4669535"/>
              <a:ext cx="256540" cy="2510155"/>
            </a:xfrm>
            <a:custGeom>
              <a:avLst/>
              <a:gdLst/>
              <a:ahLst/>
              <a:cxnLst/>
              <a:rect l="l" t="t" r="r" b="b"/>
              <a:pathLst>
                <a:path w="256539" h="2510154">
                  <a:moveTo>
                    <a:pt x="0" y="2510028"/>
                  </a:moveTo>
                  <a:lnTo>
                    <a:pt x="14597" y="2473285"/>
                  </a:lnTo>
                  <a:lnTo>
                    <a:pt x="26479" y="2434399"/>
                  </a:lnTo>
                  <a:lnTo>
                    <a:pt x="35790" y="2394085"/>
                  </a:lnTo>
                  <a:lnTo>
                    <a:pt x="42671" y="2353056"/>
                  </a:lnTo>
                  <a:lnTo>
                    <a:pt x="50863" y="2291143"/>
                  </a:lnTo>
                  <a:lnTo>
                    <a:pt x="54459" y="2259830"/>
                  </a:lnTo>
                  <a:lnTo>
                    <a:pt x="57912" y="2228087"/>
                  </a:lnTo>
                </a:path>
                <a:path w="256539" h="2510154">
                  <a:moveTo>
                    <a:pt x="54864" y="2267712"/>
                  </a:moveTo>
                  <a:lnTo>
                    <a:pt x="256032" y="0"/>
                  </a:lnTo>
                </a:path>
              </a:pathLst>
            </a:custGeom>
            <a:ln w="1524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60" name="object 60"/>
            <p:cNvPicPr/>
            <p:nvPr/>
          </p:nvPicPr>
          <p:blipFill>
            <a:blip r:embed="rId13" cstate="print"/>
            <a:stretch>
              <a:fillRect/>
            </a:stretch>
          </p:blipFill>
          <p:spPr>
            <a:xfrm>
              <a:off x="4677155" y="5117591"/>
              <a:ext cx="2333244" cy="2482595"/>
            </a:xfrm>
            <a:prstGeom prst="rect">
              <a:avLst/>
            </a:prstGeom>
          </p:spPr>
        </p:pic>
        <p:sp>
          <p:nvSpPr>
            <p:cNvPr id="61" name="object 61"/>
            <p:cNvSpPr/>
            <p:nvPr/>
          </p:nvSpPr>
          <p:spPr>
            <a:xfrm>
              <a:off x="5477255" y="4768596"/>
              <a:ext cx="180340" cy="128270"/>
            </a:xfrm>
            <a:custGeom>
              <a:avLst/>
              <a:gdLst/>
              <a:ahLst/>
              <a:cxnLst/>
              <a:rect l="l" t="t" r="r" b="b"/>
              <a:pathLst>
                <a:path w="180339" h="128270">
                  <a:moveTo>
                    <a:pt x="179832" y="128016"/>
                  </a:moveTo>
                  <a:lnTo>
                    <a:pt x="0" y="0"/>
                  </a:lnTo>
                </a:path>
              </a:pathLst>
            </a:custGeom>
            <a:ln w="1524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2" name="object 62"/>
            <p:cNvSpPr/>
            <p:nvPr/>
          </p:nvSpPr>
          <p:spPr>
            <a:xfrm>
              <a:off x="5430012" y="4733543"/>
              <a:ext cx="73660" cy="67310"/>
            </a:xfrm>
            <a:custGeom>
              <a:avLst/>
              <a:gdLst/>
              <a:ahLst/>
              <a:cxnLst/>
              <a:rect l="l" t="t" r="r" b="b"/>
              <a:pathLst>
                <a:path w="73660" h="67310">
                  <a:moveTo>
                    <a:pt x="33527" y="67056"/>
                  </a:moveTo>
                  <a:lnTo>
                    <a:pt x="0" y="0"/>
                  </a:lnTo>
                  <a:lnTo>
                    <a:pt x="73151" y="12191"/>
                  </a:lnTo>
                  <a:lnTo>
                    <a:pt x="33527" y="67056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63" name="object 63"/>
          <p:cNvSpPr txBox="1"/>
          <p:nvPr/>
        </p:nvSpPr>
        <p:spPr>
          <a:xfrm>
            <a:off x="1415188" y="349008"/>
            <a:ext cx="192824" cy="135935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sz="800" spc="10" dirty="0">
                <a:latin typeface="Microsoft Sans Serif"/>
                <a:cs typeface="Microsoft Sans Serif"/>
              </a:rPr>
              <a:t>4</a:t>
            </a:r>
            <a:endParaRPr sz="800">
              <a:latin typeface="Microsoft Sans Serif"/>
              <a:cs typeface="Microsoft Sans Serif"/>
            </a:endParaRPr>
          </a:p>
        </p:txBody>
      </p:sp>
      <p:sp>
        <p:nvSpPr>
          <p:cNvPr id="64" name="object 64"/>
          <p:cNvSpPr txBox="1"/>
          <p:nvPr/>
        </p:nvSpPr>
        <p:spPr>
          <a:xfrm>
            <a:off x="9100216" y="602269"/>
            <a:ext cx="7398878" cy="62889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 marR="5080">
              <a:lnSpc>
                <a:spcPct val="143100"/>
              </a:lnSpc>
              <a:spcBef>
                <a:spcPts val="100"/>
              </a:spcBef>
            </a:pPr>
            <a:r>
              <a:rPr sz="700" spc="25" dirty="0">
                <a:latin typeface="Microsoft Sans Serif"/>
                <a:cs typeface="Microsoft Sans Serif"/>
              </a:rPr>
              <a:t>protección </a:t>
            </a:r>
            <a:r>
              <a:rPr sz="700" spc="20" dirty="0">
                <a:latin typeface="Microsoft Sans Serif"/>
                <a:cs typeface="Microsoft Sans Serif"/>
              </a:rPr>
              <a:t>de </a:t>
            </a:r>
            <a:r>
              <a:rPr sz="700" spc="15" dirty="0">
                <a:latin typeface="Microsoft Sans Serif"/>
                <a:cs typeface="Microsoft Sans Serif"/>
              </a:rPr>
              <a:t>falla </a:t>
            </a:r>
            <a:r>
              <a:rPr sz="700" spc="20" dirty="0">
                <a:latin typeface="Microsoft Sans Serif"/>
                <a:cs typeface="Microsoft Sans Serif"/>
              </a:rPr>
              <a:t>de </a:t>
            </a:r>
            <a:r>
              <a:rPr sz="700" spc="10" dirty="0">
                <a:latin typeface="Microsoft Sans Serif"/>
                <a:cs typeface="Microsoft Sans Serif"/>
              </a:rPr>
              <a:t>fase </a:t>
            </a:r>
            <a:r>
              <a:rPr sz="700" spc="25" dirty="0">
                <a:latin typeface="Microsoft Sans Serif"/>
                <a:cs typeface="Microsoft Sans Serif"/>
              </a:rPr>
              <a:t>para </a:t>
            </a:r>
            <a:r>
              <a:rPr sz="700" spc="10" dirty="0">
                <a:latin typeface="Microsoft Sans Serif"/>
                <a:cs typeface="Microsoft Sans Serif"/>
              </a:rPr>
              <a:t>el </a:t>
            </a:r>
            <a:r>
              <a:rPr sz="700" spc="35" dirty="0">
                <a:latin typeface="Microsoft Sans Serif"/>
                <a:cs typeface="Microsoft Sans Serif"/>
              </a:rPr>
              <a:t>terminal </a:t>
            </a:r>
            <a:r>
              <a:rPr sz="700" spc="20" dirty="0">
                <a:latin typeface="Microsoft Sans Serif"/>
                <a:cs typeface="Microsoft Sans Serif"/>
              </a:rPr>
              <a:t>del </a:t>
            </a:r>
            <a:r>
              <a:rPr sz="700" spc="30" dirty="0">
                <a:latin typeface="Microsoft Sans Serif"/>
                <a:cs typeface="Microsoft Sans Serif"/>
              </a:rPr>
              <a:t>generador </a:t>
            </a:r>
            <a:r>
              <a:rPr sz="700" spc="5" dirty="0">
                <a:latin typeface="Microsoft Sans Serif"/>
                <a:cs typeface="Microsoft Sans Serif"/>
              </a:rPr>
              <a:t>y </a:t>
            </a:r>
            <a:r>
              <a:rPr sz="700" spc="10" dirty="0">
                <a:latin typeface="Microsoft Sans Serif"/>
                <a:cs typeface="Microsoft Sans Serif"/>
              </a:rPr>
              <a:t>el </a:t>
            </a:r>
            <a:r>
              <a:rPr sz="700" spc="20" dirty="0">
                <a:latin typeface="Microsoft Sans Serif"/>
                <a:cs typeface="Microsoft Sans Serif"/>
              </a:rPr>
              <a:t>bus de </a:t>
            </a:r>
            <a:r>
              <a:rPr sz="700" spc="10" dirty="0">
                <a:latin typeface="Microsoft Sans Serif"/>
                <a:cs typeface="Microsoft Sans Serif"/>
              </a:rPr>
              <a:t>fase </a:t>
            </a:r>
            <a:r>
              <a:rPr sz="700" spc="15" dirty="0">
                <a:latin typeface="Microsoft Sans Serif"/>
                <a:cs typeface="Microsoft Sans Serif"/>
              </a:rPr>
              <a:t> </a:t>
            </a:r>
            <a:r>
              <a:rPr sz="700" spc="10" dirty="0">
                <a:latin typeface="Microsoft Sans Serif"/>
                <a:cs typeface="Microsoft Sans Serif"/>
              </a:rPr>
              <a:t>aislada</a:t>
            </a:r>
            <a:r>
              <a:rPr sz="700" spc="-5" dirty="0">
                <a:latin typeface="Microsoft Sans Serif"/>
                <a:cs typeface="Microsoft Sans Serif"/>
              </a:rPr>
              <a:t> </a:t>
            </a:r>
            <a:r>
              <a:rPr sz="700" spc="15" dirty="0">
                <a:latin typeface="Microsoft Sans Serif"/>
                <a:cs typeface="Microsoft Sans Serif"/>
              </a:rPr>
              <a:t>(que</a:t>
            </a:r>
            <a:r>
              <a:rPr sz="700" spc="-5" dirty="0">
                <a:latin typeface="Microsoft Sans Serif"/>
                <a:cs typeface="Microsoft Sans Serif"/>
              </a:rPr>
              <a:t> </a:t>
            </a:r>
            <a:r>
              <a:rPr sz="700" spc="20" dirty="0">
                <a:latin typeface="Microsoft Sans Serif"/>
                <a:cs typeface="Microsoft Sans Serif"/>
              </a:rPr>
              <a:t>de</a:t>
            </a:r>
            <a:r>
              <a:rPr sz="700" dirty="0">
                <a:latin typeface="Microsoft Sans Serif"/>
                <a:cs typeface="Microsoft Sans Serif"/>
              </a:rPr>
              <a:t> </a:t>
            </a:r>
            <a:r>
              <a:rPr sz="700" spc="45" dirty="0">
                <a:latin typeface="Microsoft Sans Serif"/>
                <a:cs typeface="Microsoft Sans Serif"/>
              </a:rPr>
              <a:t>otro</a:t>
            </a:r>
            <a:r>
              <a:rPr sz="700" spc="-5" dirty="0">
                <a:latin typeface="Microsoft Sans Serif"/>
                <a:cs typeface="Microsoft Sans Serif"/>
              </a:rPr>
              <a:t> </a:t>
            </a:r>
            <a:r>
              <a:rPr sz="700" spc="45" dirty="0">
                <a:latin typeface="Microsoft Sans Serif"/>
                <a:cs typeface="Microsoft Sans Serif"/>
              </a:rPr>
              <a:t>modo</a:t>
            </a:r>
            <a:r>
              <a:rPr sz="700" dirty="0">
                <a:latin typeface="Microsoft Sans Serif"/>
                <a:cs typeface="Microsoft Sans Serif"/>
              </a:rPr>
              <a:t> </a:t>
            </a:r>
            <a:r>
              <a:rPr sz="700" spc="10" dirty="0">
                <a:latin typeface="Microsoft Sans Serif"/>
                <a:cs typeface="Microsoft Sans Serif"/>
              </a:rPr>
              <a:t>está</a:t>
            </a:r>
            <a:r>
              <a:rPr sz="700" spc="-5" dirty="0">
                <a:latin typeface="Microsoft Sans Serif"/>
                <a:cs typeface="Microsoft Sans Serif"/>
              </a:rPr>
              <a:t> </a:t>
            </a:r>
            <a:r>
              <a:rPr sz="700" spc="35" dirty="0">
                <a:latin typeface="Microsoft Sans Serif"/>
                <a:cs typeface="Microsoft Sans Serif"/>
              </a:rPr>
              <a:t>protegido</a:t>
            </a:r>
            <a:r>
              <a:rPr sz="700" dirty="0">
                <a:latin typeface="Microsoft Sans Serif"/>
                <a:cs typeface="Microsoft Sans Serif"/>
              </a:rPr>
              <a:t> </a:t>
            </a:r>
            <a:r>
              <a:rPr sz="700" spc="15" dirty="0">
                <a:latin typeface="Microsoft Sans Serif"/>
                <a:cs typeface="Microsoft Sans Serif"/>
              </a:rPr>
              <a:t>solo</a:t>
            </a:r>
            <a:r>
              <a:rPr sz="700" spc="-5" dirty="0">
                <a:latin typeface="Microsoft Sans Serif"/>
                <a:cs typeface="Microsoft Sans Serif"/>
              </a:rPr>
              <a:t> </a:t>
            </a:r>
            <a:r>
              <a:rPr sz="700" spc="40" dirty="0">
                <a:latin typeface="Microsoft Sans Serif"/>
                <a:cs typeface="Microsoft Sans Serif"/>
              </a:rPr>
              <a:t>por</a:t>
            </a:r>
            <a:r>
              <a:rPr sz="700" spc="-5" dirty="0">
                <a:latin typeface="Microsoft Sans Serif"/>
                <a:cs typeface="Microsoft Sans Serif"/>
              </a:rPr>
              <a:t> </a:t>
            </a:r>
            <a:r>
              <a:rPr sz="700" spc="10" dirty="0">
                <a:latin typeface="Microsoft Sans Serif"/>
                <a:cs typeface="Microsoft Sans Serif"/>
              </a:rPr>
              <a:t>el</a:t>
            </a:r>
            <a:r>
              <a:rPr sz="700" dirty="0">
                <a:latin typeface="Microsoft Sans Serif"/>
                <a:cs typeface="Microsoft Sans Serif"/>
              </a:rPr>
              <a:t> </a:t>
            </a:r>
            <a:r>
              <a:rPr sz="700" spc="20" dirty="0">
                <a:latin typeface="Microsoft Sans Serif"/>
                <a:cs typeface="Microsoft Sans Serif"/>
              </a:rPr>
              <a:t>relé</a:t>
            </a:r>
            <a:r>
              <a:rPr sz="700" spc="-5" dirty="0">
                <a:latin typeface="Microsoft Sans Serif"/>
                <a:cs typeface="Microsoft Sans Serif"/>
              </a:rPr>
              <a:t> </a:t>
            </a:r>
            <a:r>
              <a:rPr sz="700" spc="20" dirty="0">
                <a:latin typeface="Microsoft Sans Serif"/>
                <a:cs typeface="Microsoft Sans Serif"/>
              </a:rPr>
              <a:t>diferencial</a:t>
            </a:r>
            <a:r>
              <a:rPr sz="700" dirty="0">
                <a:latin typeface="Microsoft Sans Serif"/>
                <a:cs typeface="Microsoft Sans Serif"/>
              </a:rPr>
              <a:t> </a:t>
            </a:r>
            <a:r>
              <a:rPr sz="700" spc="25" dirty="0">
                <a:latin typeface="Microsoft Sans Serif"/>
                <a:cs typeface="Microsoft Sans Serif"/>
              </a:rPr>
              <a:t>general </a:t>
            </a:r>
            <a:r>
              <a:rPr sz="700" spc="-170" dirty="0">
                <a:latin typeface="Microsoft Sans Serif"/>
                <a:cs typeface="Microsoft Sans Serif"/>
              </a:rPr>
              <a:t> </a:t>
            </a:r>
            <a:r>
              <a:rPr sz="700" spc="20" dirty="0">
                <a:latin typeface="Microsoft Sans Serif"/>
                <a:cs typeface="Microsoft Sans Serif"/>
              </a:rPr>
              <a:t>del </a:t>
            </a:r>
            <a:r>
              <a:rPr sz="700" spc="25" dirty="0">
                <a:latin typeface="Microsoft Sans Serif"/>
                <a:cs typeface="Microsoft Sans Serif"/>
              </a:rPr>
              <a:t>generador-transformador), </a:t>
            </a:r>
            <a:r>
              <a:rPr sz="700" spc="30" dirty="0">
                <a:latin typeface="Microsoft Sans Serif"/>
                <a:cs typeface="Microsoft Sans Serif"/>
              </a:rPr>
              <a:t>mientras que </a:t>
            </a:r>
            <a:r>
              <a:rPr sz="700" spc="10" dirty="0">
                <a:latin typeface="Microsoft Sans Serif"/>
                <a:cs typeface="Microsoft Sans Serif"/>
              </a:rPr>
              <a:t>el </a:t>
            </a:r>
            <a:r>
              <a:rPr sz="700" spc="30" dirty="0">
                <a:latin typeface="Microsoft Sans Serif"/>
                <a:cs typeface="Microsoft Sans Serif"/>
              </a:rPr>
              <a:t>elemento </a:t>
            </a:r>
            <a:r>
              <a:rPr sz="700" spc="20" dirty="0">
                <a:latin typeface="Microsoft Sans Serif"/>
                <a:cs typeface="Microsoft Sans Serif"/>
              </a:rPr>
              <a:t>de </a:t>
            </a:r>
            <a:r>
              <a:rPr sz="700" spc="10" dirty="0">
                <a:latin typeface="Microsoft Sans Serif"/>
                <a:cs typeface="Microsoft Sans Serif"/>
              </a:rPr>
              <a:t>Zona 2 </a:t>
            </a:r>
            <a:r>
              <a:rPr sz="700" spc="15" dirty="0">
                <a:latin typeface="Microsoft Sans Serif"/>
                <a:cs typeface="Microsoft Sans Serif"/>
              </a:rPr>
              <a:t> </a:t>
            </a:r>
            <a:r>
              <a:rPr sz="700" spc="30" dirty="0">
                <a:latin typeface="Microsoft Sans Serif"/>
                <a:cs typeface="Microsoft Sans Serif"/>
              </a:rPr>
              <a:t>proporciona </a:t>
            </a:r>
            <a:r>
              <a:rPr sz="700" spc="25" dirty="0">
                <a:latin typeface="Microsoft Sans Serif"/>
                <a:cs typeface="Microsoft Sans Serif"/>
              </a:rPr>
              <a:t>protección </a:t>
            </a:r>
            <a:r>
              <a:rPr sz="700" spc="20" dirty="0">
                <a:latin typeface="Microsoft Sans Serif"/>
                <a:cs typeface="Microsoft Sans Serif"/>
              </a:rPr>
              <a:t>de respaldo del </a:t>
            </a:r>
            <a:r>
              <a:rPr sz="700" spc="15" dirty="0">
                <a:latin typeface="Microsoft Sans Serif"/>
                <a:cs typeface="Microsoft Sans Serif"/>
              </a:rPr>
              <a:t>sistema </a:t>
            </a:r>
            <a:r>
              <a:rPr sz="700" spc="25" dirty="0">
                <a:latin typeface="Microsoft Sans Serif"/>
                <a:cs typeface="Microsoft Sans Serif"/>
              </a:rPr>
              <a:t>para </a:t>
            </a:r>
            <a:r>
              <a:rPr sz="700" spc="10" dirty="0">
                <a:latin typeface="Microsoft Sans Serif"/>
                <a:cs typeface="Microsoft Sans Serif"/>
              </a:rPr>
              <a:t>fallas </a:t>
            </a:r>
            <a:r>
              <a:rPr sz="700" spc="20" dirty="0">
                <a:latin typeface="Microsoft Sans Serif"/>
                <a:cs typeface="Microsoft Sans Serif"/>
              </a:rPr>
              <a:t>de </a:t>
            </a:r>
            <a:r>
              <a:rPr sz="700" spc="5" dirty="0">
                <a:latin typeface="Microsoft Sans Serif"/>
                <a:cs typeface="Microsoft Sans Serif"/>
              </a:rPr>
              <a:t>fase. </a:t>
            </a:r>
            <a:r>
              <a:rPr sz="700" spc="10" dirty="0">
                <a:latin typeface="Microsoft Sans Serif"/>
                <a:cs typeface="Microsoft Sans Serif"/>
              </a:rPr>
              <a:t>Tenga </a:t>
            </a:r>
            <a:r>
              <a:rPr sz="700" spc="15" dirty="0">
                <a:latin typeface="Microsoft Sans Serif"/>
                <a:cs typeface="Microsoft Sans Serif"/>
              </a:rPr>
              <a:t> </a:t>
            </a:r>
            <a:r>
              <a:rPr sz="700" spc="20" dirty="0">
                <a:latin typeface="Microsoft Sans Serif"/>
                <a:cs typeface="Microsoft Sans Serif"/>
              </a:rPr>
              <a:t>en cuenta </a:t>
            </a:r>
            <a:r>
              <a:rPr sz="700" spc="30" dirty="0">
                <a:latin typeface="Microsoft Sans Serif"/>
                <a:cs typeface="Microsoft Sans Serif"/>
              </a:rPr>
              <a:t>que </a:t>
            </a:r>
            <a:r>
              <a:rPr sz="700" spc="10" dirty="0">
                <a:latin typeface="Microsoft Sans Serif"/>
                <a:cs typeface="Microsoft Sans Serif"/>
              </a:rPr>
              <a:t>este </a:t>
            </a:r>
            <a:r>
              <a:rPr sz="700" spc="30" dirty="0">
                <a:latin typeface="Microsoft Sans Serif"/>
                <a:cs typeface="Microsoft Sans Serif"/>
              </a:rPr>
              <a:t>elemento </a:t>
            </a:r>
            <a:r>
              <a:rPr sz="700" spc="20" dirty="0">
                <a:latin typeface="Microsoft Sans Serif"/>
                <a:cs typeface="Microsoft Sans Serif"/>
              </a:rPr>
              <a:t>de alta </a:t>
            </a:r>
            <a:r>
              <a:rPr sz="700" spc="15" dirty="0">
                <a:latin typeface="Microsoft Sans Serif"/>
                <a:cs typeface="Microsoft Sans Serif"/>
              </a:rPr>
              <a:t>velocidad </a:t>
            </a:r>
            <a:r>
              <a:rPr sz="700" spc="25" dirty="0">
                <a:latin typeface="Microsoft Sans Serif"/>
                <a:cs typeface="Microsoft Sans Serif"/>
              </a:rPr>
              <a:t>puede </a:t>
            </a:r>
            <a:r>
              <a:rPr sz="700" spc="30" dirty="0">
                <a:latin typeface="Microsoft Sans Serif"/>
                <a:cs typeface="Microsoft Sans Serif"/>
              </a:rPr>
              <a:t>funcionar </a:t>
            </a:r>
            <a:r>
              <a:rPr sz="700" spc="20" dirty="0">
                <a:latin typeface="Microsoft Sans Serif"/>
                <a:cs typeface="Microsoft Sans Serif"/>
              </a:rPr>
              <a:t>en </a:t>
            </a:r>
            <a:r>
              <a:rPr sz="700" spc="30" dirty="0">
                <a:latin typeface="Microsoft Sans Serif"/>
                <a:cs typeface="Microsoft Sans Serif"/>
              </a:rPr>
              <a:t>una </a:t>
            </a:r>
            <a:r>
              <a:rPr sz="700" spc="35" dirty="0">
                <a:latin typeface="Microsoft Sans Serif"/>
                <a:cs typeface="Microsoft Sans Serif"/>
              </a:rPr>
              <a:t> </a:t>
            </a:r>
            <a:r>
              <a:rPr sz="700" spc="20" dirty="0">
                <a:latin typeface="Microsoft Sans Serif"/>
                <a:cs typeface="Microsoft Sans Serif"/>
              </a:rPr>
              <a:t>condición</a:t>
            </a:r>
            <a:r>
              <a:rPr sz="700" dirty="0">
                <a:latin typeface="Microsoft Sans Serif"/>
                <a:cs typeface="Microsoft Sans Serif"/>
              </a:rPr>
              <a:t> </a:t>
            </a:r>
            <a:r>
              <a:rPr sz="700" spc="20" dirty="0">
                <a:latin typeface="Microsoft Sans Serif"/>
                <a:cs typeface="Microsoft Sans Serif"/>
              </a:rPr>
              <a:t>de</a:t>
            </a:r>
            <a:r>
              <a:rPr sz="700" dirty="0">
                <a:latin typeface="Microsoft Sans Serif"/>
                <a:cs typeface="Microsoft Sans Serif"/>
              </a:rPr>
              <a:t> </a:t>
            </a:r>
            <a:r>
              <a:rPr sz="700" spc="10" dirty="0">
                <a:latin typeface="Microsoft Sans Serif"/>
                <a:cs typeface="Microsoft Sans Serif"/>
              </a:rPr>
              <a:t>oscilación</a:t>
            </a:r>
            <a:r>
              <a:rPr sz="700" spc="5" dirty="0">
                <a:latin typeface="Microsoft Sans Serif"/>
                <a:cs typeface="Microsoft Sans Serif"/>
              </a:rPr>
              <a:t> </a:t>
            </a:r>
            <a:r>
              <a:rPr sz="700" spc="20" dirty="0">
                <a:latin typeface="Microsoft Sans Serif"/>
                <a:cs typeface="Microsoft Sans Serif"/>
              </a:rPr>
              <a:t>de</a:t>
            </a:r>
            <a:r>
              <a:rPr sz="700" dirty="0">
                <a:latin typeface="Microsoft Sans Serif"/>
                <a:cs typeface="Microsoft Sans Serif"/>
              </a:rPr>
              <a:t> </a:t>
            </a:r>
            <a:r>
              <a:rPr sz="700" spc="20" dirty="0">
                <a:latin typeface="Microsoft Sans Serif"/>
                <a:cs typeface="Microsoft Sans Serif"/>
              </a:rPr>
              <a:t>potencia</a:t>
            </a:r>
            <a:r>
              <a:rPr sz="700" dirty="0">
                <a:latin typeface="Microsoft Sans Serif"/>
                <a:cs typeface="Microsoft Sans Serif"/>
              </a:rPr>
              <a:t> </a:t>
            </a:r>
            <a:r>
              <a:rPr sz="700" spc="10" dirty="0">
                <a:latin typeface="Microsoft Sans Serif"/>
                <a:cs typeface="Microsoft Sans Serif"/>
              </a:rPr>
              <a:t>severa</a:t>
            </a:r>
            <a:r>
              <a:rPr sz="700" spc="5" dirty="0">
                <a:latin typeface="Microsoft Sans Serif"/>
                <a:cs typeface="Microsoft Sans Serif"/>
              </a:rPr>
              <a:t> </a:t>
            </a:r>
            <a:r>
              <a:rPr sz="700" spc="30" dirty="0">
                <a:latin typeface="Microsoft Sans Serif"/>
                <a:cs typeface="Microsoft Sans Serif"/>
              </a:rPr>
              <a:t>o</a:t>
            </a:r>
            <a:r>
              <a:rPr sz="700" dirty="0">
                <a:latin typeface="Microsoft Sans Serif"/>
                <a:cs typeface="Microsoft Sans Serif"/>
              </a:rPr>
              <a:t> </a:t>
            </a:r>
            <a:r>
              <a:rPr sz="700" spc="30" dirty="0">
                <a:latin typeface="Microsoft Sans Serif"/>
                <a:cs typeface="Microsoft Sans Serif"/>
              </a:rPr>
              <a:t>fuera</a:t>
            </a:r>
            <a:r>
              <a:rPr sz="700" dirty="0">
                <a:latin typeface="Microsoft Sans Serif"/>
                <a:cs typeface="Microsoft Sans Serif"/>
              </a:rPr>
              <a:t> </a:t>
            </a:r>
            <a:r>
              <a:rPr sz="700" spc="20" dirty="0">
                <a:latin typeface="Microsoft Sans Serif"/>
                <a:cs typeface="Microsoft Sans Serif"/>
              </a:rPr>
              <a:t>de</a:t>
            </a:r>
            <a:r>
              <a:rPr sz="700" spc="5" dirty="0">
                <a:latin typeface="Microsoft Sans Serif"/>
                <a:cs typeface="Microsoft Sans Serif"/>
              </a:rPr>
              <a:t> </a:t>
            </a:r>
            <a:r>
              <a:rPr sz="700" spc="20" dirty="0">
                <a:latin typeface="Microsoft Sans Serif"/>
                <a:cs typeface="Microsoft Sans Serif"/>
              </a:rPr>
              <a:t>sincronismo,</a:t>
            </a:r>
            <a:r>
              <a:rPr sz="700" dirty="0">
                <a:latin typeface="Microsoft Sans Serif"/>
                <a:cs typeface="Microsoft Sans Serif"/>
              </a:rPr>
              <a:t> </a:t>
            </a:r>
            <a:r>
              <a:rPr sz="700" spc="25" dirty="0">
                <a:latin typeface="Microsoft Sans Serif"/>
                <a:cs typeface="Microsoft Sans Serif"/>
              </a:rPr>
              <a:t>lo</a:t>
            </a:r>
            <a:r>
              <a:rPr sz="700" dirty="0">
                <a:latin typeface="Microsoft Sans Serif"/>
                <a:cs typeface="Microsoft Sans Serif"/>
              </a:rPr>
              <a:t> </a:t>
            </a:r>
            <a:r>
              <a:rPr sz="700" spc="10" dirty="0">
                <a:latin typeface="Microsoft Sans Serif"/>
                <a:cs typeface="Microsoft Sans Serif"/>
              </a:rPr>
              <a:t>cual</a:t>
            </a:r>
            <a:r>
              <a:rPr sz="700" spc="5" dirty="0">
                <a:latin typeface="Microsoft Sans Serif"/>
                <a:cs typeface="Microsoft Sans Serif"/>
              </a:rPr>
              <a:t> </a:t>
            </a:r>
            <a:r>
              <a:rPr sz="700" spc="-5" dirty="0">
                <a:latin typeface="Microsoft Sans Serif"/>
                <a:cs typeface="Microsoft Sans Serif"/>
              </a:rPr>
              <a:t>es </a:t>
            </a:r>
            <a:r>
              <a:rPr sz="700" spc="-170" dirty="0">
                <a:latin typeface="Microsoft Sans Serif"/>
                <a:cs typeface="Microsoft Sans Serif"/>
              </a:rPr>
              <a:t> </a:t>
            </a:r>
            <a:r>
              <a:rPr sz="700" spc="15" dirty="0">
                <a:latin typeface="Microsoft Sans Serif"/>
                <a:cs typeface="Microsoft Sans Serif"/>
              </a:rPr>
              <a:t>indeseable,</a:t>
            </a:r>
            <a:r>
              <a:rPr sz="700" dirty="0">
                <a:latin typeface="Microsoft Sans Serif"/>
                <a:cs typeface="Microsoft Sans Serif"/>
              </a:rPr>
              <a:t> </a:t>
            </a:r>
            <a:r>
              <a:rPr sz="700" spc="5" dirty="0">
                <a:latin typeface="Microsoft Sans Serif"/>
                <a:cs typeface="Microsoft Sans Serif"/>
              </a:rPr>
              <a:t>y</a:t>
            </a:r>
            <a:r>
              <a:rPr sz="700" dirty="0">
                <a:latin typeface="Microsoft Sans Serif"/>
                <a:cs typeface="Microsoft Sans Serif"/>
              </a:rPr>
              <a:t> </a:t>
            </a:r>
            <a:r>
              <a:rPr sz="700" spc="15" dirty="0">
                <a:latin typeface="Microsoft Sans Serif"/>
                <a:cs typeface="Microsoft Sans Serif"/>
              </a:rPr>
              <a:t>además</a:t>
            </a:r>
            <a:r>
              <a:rPr sz="700" spc="5" dirty="0">
                <a:latin typeface="Microsoft Sans Serif"/>
                <a:cs typeface="Microsoft Sans Serif"/>
              </a:rPr>
              <a:t> </a:t>
            </a:r>
            <a:r>
              <a:rPr sz="700" spc="30" dirty="0">
                <a:latin typeface="Microsoft Sans Serif"/>
                <a:cs typeface="Microsoft Sans Serif"/>
              </a:rPr>
              <a:t>proporciona</a:t>
            </a:r>
            <a:r>
              <a:rPr sz="700" dirty="0">
                <a:latin typeface="Microsoft Sans Serif"/>
                <a:cs typeface="Microsoft Sans Serif"/>
              </a:rPr>
              <a:t> </a:t>
            </a:r>
            <a:r>
              <a:rPr sz="700" spc="30" dirty="0">
                <a:latin typeface="Microsoft Sans Serif"/>
                <a:cs typeface="Microsoft Sans Serif"/>
              </a:rPr>
              <a:t>información</a:t>
            </a:r>
            <a:r>
              <a:rPr sz="700" spc="5" dirty="0">
                <a:latin typeface="Microsoft Sans Serif"/>
                <a:cs typeface="Microsoft Sans Serif"/>
              </a:rPr>
              <a:t> </a:t>
            </a:r>
            <a:r>
              <a:rPr sz="700" spc="15" dirty="0">
                <a:latin typeface="Microsoft Sans Serif"/>
                <a:cs typeface="Microsoft Sans Serif"/>
              </a:rPr>
              <a:t>engañosa</a:t>
            </a:r>
            <a:r>
              <a:rPr sz="700" dirty="0">
                <a:latin typeface="Microsoft Sans Serif"/>
                <a:cs typeface="Microsoft Sans Serif"/>
              </a:rPr>
              <a:t> </a:t>
            </a:r>
            <a:r>
              <a:rPr sz="700" spc="20" dirty="0">
                <a:latin typeface="Microsoft Sans Serif"/>
                <a:cs typeface="Microsoft Sans Serif"/>
              </a:rPr>
              <a:t>sobre</a:t>
            </a:r>
            <a:r>
              <a:rPr sz="700" spc="5" dirty="0">
                <a:latin typeface="Microsoft Sans Serif"/>
                <a:cs typeface="Microsoft Sans Serif"/>
              </a:rPr>
              <a:t> </a:t>
            </a:r>
            <a:r>
              <a:rPr sz="700" spc="10" dirty="0">
                <a:latin typeface="Microsoft Sans Serif"/>
                <a:cs typeface="Microsoft Sans Serif"/>
              </a:rPr>
              <a:t>el</a:t>
            </a:r>
            <a:r>
              <a:rPr sz="700" dirty="0">
                <a:latin typeface="Microsoft Sans Serif"/>
                <a:cs typeface="Microsoft Sans Serif"/>
              </a:rPr>
              <a:t> </a:t>
            </a:r>
            <a:r>
              <a:rPr sz="700" spc="20" dirty="0">
                <a:latin typeface="Microsoft Sans Serif"/>
                <a:cs typeface="Microsoft Sans Serif"/>
              </a:rPr>
              <a:t>objetivo.</a:t>
            </a:r>
            <a:endParaRPr sz="700">
              <a:latin typeface="Microsoft Sans Serif"/>
              <a:cs typeface="Microsoft Sans Serif"/>
            </a:endParaRPr>
          </a:p>
        </p:txBody>
      </p:sp>
      <p:sp>
        <p:nvSpPr>
          <p:cNvPr id="65" name="object 65"/>
          <p:cNvSpPr txBox="1"/>
          <p:nvPr/>
        </p:nvSpPr>
        <p:spPr>
          <a:xfrm>
            <a:off x="9100215" y="1825512"/>
            <a:ext cx="7387192" cy="1467068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 marR="38735" indent="153670">
              <a:lnSpc>
                <a:spcPct val="125200"/>
              </a:lnSpc>
              <a:spcBef>
                <a:spcPts val="100"/>
              </a:spcBef>
            </a:pPr>
            <a:r>
              <a:rPr sz="800" dirty="0">
                <a:latin typeface="Microsoft Sans Serif"/>
                <a:cs typeface="Microsoft Sans Serif"/>
              </a:rPr>
              <a:t>Al </a:t>
            </a:r>
            <a:r>
              <a:rPr sz="800" spc="20" dirty="0">
                <a:latin typeface="Microsoft Sans Serif"/>
                <a:cs typeface="Microsoft Sans Serif"/>
              </a:rPr>
              <a:t>realizar </a:t>
            </a:r>
            <a:r>
              <a:rPr sz="800" spc="10" dirty="0">
                <a:latin typeface="Microsoft Sans Serif"/>
                <a:cs typeface="Microsoft Sans Serif"/>
              </a:rPr>
              <a:t>cálculos </a:t>
            </a:r>
            <a:r>
              <a:rPr sz="800" spc="30" dirty="0">
                <a:latin typeface="Microsoft Sans Serif"/>
                <a:cs typeface="Microsoft Sans Serif"/>
              </a:rPr>
              <a:t>que </a:t>
            </a:r>
            <a:r>
              <a:rPr sz="800" spc="25" dirty="0">
                <a:latin typeface="Microsoft Sans Serif"/>
                <a:cs typeface="Microsoft Sans Serif"/>
              </a:rPr>
              <a:t>involucran </a:t>
            </a:r>
            <a:r>
              <a:rPr sz="800" spc="20" dirty="0">
                <a:latin typeface="Microsoft Sans Serif"/>
                <a:cs typeface="Microsoft Sans Serif"/>
              </a:rPr>
              <a:t>impedancias con </a:t>
            </a:r>
            <a:r>
              <a:rPr sz="800" spc="30" dirty="0">
                <a:latin typeface="Microsoft Sans Serif"/>
                <a:cs typeface="Microsoft Sans Serif"/>
              </a:rPr>
              <a:t>diferentes </a:t>
            </a:r>
            <a:r>
              <a:rPr sz="800" spc="-200" dirty="0">
                <a:latin typeface="Microsoft Sans Serif"/>
                <a:cs typeface="Microsoft Sans Serif"/>
              </a:rPr>
              <a:t> </a:t>
            </a:r>
            <a:r>
              <a:rPr sz="800" dirty="0">
                <a:latin typeface="Microsoft Sans Serif"/>
                <a:cs typeface="Microsoft Sans Serif"/>
              </a:rPr>
              <a:t>bases </a:t>
            </a:r>
            <a:r>
              <a:rPr sz="800" spc="25" dirty="0">
                <a:latin typeface="Microsoft Sans Serif"/>
                <a:cs typeface="Microsoft Sans Serif"/>
              </a:rPr>
              <a:t>de </a:t>
            </a:r>
            <a:r>
              <a:rPr sz="800" spc="20" dirty="0">
                <a:latin typeface="Microsoft Sans Serif"/>
                <a:cs typeface="Microsoft Sans Serif"/>
              </a:rPr>
              <a:t>voltaje, </a:t>
            </a:r>
            <a:r>
              <a:rPr sz="800" dirty="0">
                <a:latin typeface="Microsoft Sans Serif"/>
                <a:cs typeface="Microsoft Sans Serif"/>
              </a:rPr>
              <a:t>las </a:t>
            </a:r>
            <a:r>
              <a:rPr sz="800" spc="20" dirty="0">
                <a:latin typeface="Microsoft Sans Serif"/>
                <a:cs typeface="Microsoft Sans Serif"/>
              </a:rPr>
              <a:t>impedancias </a:t>
            </a:r>
            <a:r>
              <a:rPr sz="800" spc="45" dirty="0">
                <a:latin typeface="Microsoft Sans Serif"/>
                <a:cs typeface="Microsoft Sans Serif"/>
              </a:rPr>
              <a:t>primero </a:t>
            </a:r>
            <a:r>
              <a:rPr sz="800" spc="30" dirty="0">
                <a:latin typeface="Microsoft Sans Serif"/>
                <a:cs typeface="Microsoft Sans Serif"/>
              </a:rPr>
              <a:t>deben </a:t>
            </a:r>
            <a:r>
              <a:rPr sz="800" spc="25" dirty="0">
                <a:latin typeface="Microsoft Sans Serif"/>
                <a:cs typeface="Microsoft Sans Serif"/>
              </a:rPr>
              <a:t>convertirse </a:t>
            </a:r>
            <a:r>
              <a:rPr sz="800" spc="35" dirty="0">
                <a:latin typeface="Microsoft Sans Serif"/>
                <a:cs typeface="Microsoft Sans Serif"/>
              </a:rPr>
              <a:t>o </a:t>
            </a:r>
            <a:r>
              <a:rPr sz="800" spc="40" dirty="0">
                <a:latin typeface="Microsoft Sans Serif"/>
                <a:cs typeface="Microsoft Sans Serif"/>
              </a:rPr>
              <a:t> </a:t>
            </a:r>
            <a:r>
              <a:rPr sz="800" spc="30" dirty="0">
                <a:latin typeface="Microsoft Sans Serif"/>
                <a:cs typeface="Microsoft Sans Serif"/>
              </a:rPr>
              <a:t>referirse</a:t>
            </a:r>
            <a:r>
              <a:rPr sz="800" dirty="0">
                <a:latin typeface="Microsoft Sans Serif"/>
                <a:cs typeface="Microsoft Sans Serif"/>
              </a:rPr>
              <a:t> a </a:t>
            </a:r>
            <a:r>
              <a:rPr sz="800" spc="30" dirty="0">
                <a:latin typeface="Microsoft Sans Serif"/>
                <a:cs typeface="Microsoft Sans Serif"/>
              </a:rPr>
              <a:t>una</a:t>
            </a:r>
            <a:r>
              <a:rPr sz="800" dirty="0">
                <a:latin typeface="Microsoft Sans Serif"/>
                <a:cs typeface="Microsoft Sans Serif"/>
              </a:rPr>
              <a:t> </a:t>
            </a:r>
            <a:r>
              <a:rPr sz="800" spc="10" dirty="0">
                <a:latin typeface="Microsoft Sans Serif"/>
                <a:cs typeface="Microsoft Sans Serif"/>
              </a:rPr>
              <a:t>base</a:t>
            </a:r>
            <a:r>
              <a:rPr sz="800" dirty="0">
                <a:latin typeface="Microsoft Sans Serif"/>
                <a:cs typeface="Microsoft Sans Serif"/>
              </a:rPr>
              <a:t> </a:t>
            </a:r>
            <a:r>
              <a:rPr sz="800" spc="25" dirty="0">
                <a:latin typeface="Microsoft Sans Serif"/>
                <a:cs typeface="Microsoft Sans Serif"/>
              </a:rPr>
              <a:t>de</a:t>
            </a:r>
            <a:r>
              <a:rPr sz="800" dirty="0">
                <a:latin typeface="Microsoft Sans Serif"/>
                <a:cs typeface="Microsoft Sans Serif"/>
              </a:rPr>
              <a:t> </a:t>
            </a:r>
            <a:r>
              <a:rPr sz="800" spc="20" dirty="0">
                <a:latin typeface="Microsoft Sans Serif"/>
                <a:cs typeface="Microsoft Sans Serif"/>
              </a:rPr>
              <a:t>voltaje</a:t>
            </a:r>
            <a:r>
              <a:rPr sz="800" dirty="0">
                <a:latin typeface="Microsoft Sans Serif"/>
                <a:cs typeface="Microsoft Sans Serif"/>
              </a:rPr>
              <a:t> </a:t>
            </a:r>
            <a:r>
              <a:rPr sz="800" spc="30" dirty="0">
                <a:latin typeface="Microsoft Sans Serif"/>
                <a:cs typeface="Microsoft Sans Serif"/>
              </a:rPr>
              <a:t>común,</a:t>
            </a:r>
            <a:r>
              <a:rPr sz="800" dirty="0">
                <a:latin typeface="Microsoft Sans Serif"/>
                <a:cs typeface="Microsoft Sans Serif"/>
              </a:rPr>
              <a:t> </a:t>
            </a:r>
            <a:r>
              <a:rPr sz="800" spc="30" dirty="0">
                <a:latin typeface="Microsoft Sans Serif"/>
                <a:cs typeface="Microsoft Sans Serif"/>
              </a:rPr>
              <a:t>generalmente</a:t>
            </a:r>
            <a:r>
              <a:rPr sz="800" dirty="0">
                <a:latin typeface="Microsoft Sans Serif"/>
                <a:cs typeface="Microsoft Sans Serif"/>
              </a:rPr>
              <a:t> </a:t>
            </a:r>
            <a:r>
              <a:rPr sz="800" spc="15" dirty="0">
                <a:latin typeface="Microsoft Sans Serif"/>
                <a:cs typeface="Microsoft Sans Serif"/>
              </a:rPr>
              <a:t>el</a:t>
            </a:r>
            <a:r>
              <a:rPr sz="800" dirty="0">
                <a:latin typeface="Microsoft Sans Serif"/>
                <a:cs typeface="Microsoft Sans Serif"/>
              </a:rPr>
              <a:t> </a:t>
            </a:r>
            <a:r>
              <a:rPr sz="800" spc="20" dirty="0">
                <a:latin typeface="Microsoft Sans Serif"/>
                <a:cs typeface="Microsoft Sans Serif"/>
              </a:rPr>
              <a:t>voltaje</a:t>
            </a:r>
            <a:r>
              <a:rPr sz="800" dirty="0">
                <a:latin typeface="Microsoft Sans Serif"/>
                <a:cs typeface="Microsoft Sans Serif"/>
              </a:rPr>
              <a:t> </a:t>
            </a:r>
            <a:r>
              <a:rPr sz="800" spc="25" dirty="0">
                <a:latin typeface="Microsoft Sans Serif"/>
                <a:cs typeface="Microsoft Sans Serif"/>
              </a:rPr>
              <a:t>del </a:t>
            </a:r>
            <a:r>
              <a:rPr sz="800" spc="-200" dirty="0">
                <a:latin typeface="Microsoft Sans Serif"/>
                <a:cs typeface="Microsoft Sans Serif"/>
              </a:rPr>
              <a:t> </a:t>
            </a:r>
            <a:r>
              <a:rPr sz="800" spc="30" dirty="0">
                <a:latin typeface="Microsoft Sans Serif"/>
                <a:cs typeface="Microsoft Sans Serif"/>
              </a:rPr>
              <a:t>generador.</a:t>
            </a:r>
            <a:r>
              <a:rPr sz="800" spc="-5" dirty="0">
                <a:latin typeface="Microsoft Sans Serif"/>
                <a:cs typeface="Microsoft Sans Serif"/>
              </a:rPr>
              <a:t> </a:t>
            </a:r>
            <a:r>
              <a:rPr sz="800" spc="25" dirty="0">
                <a:latin typeface="Microsoft Sans Serif"/>
                <a:cs typeface="Microsoft Sans Serif"/>
              </a:rPr>
              <a:t>Alternativamente,</a:t>
            </a:r>
            <a:r>
              <a:rPr sz="800" dirty="0">
                <a:latin typeface="Microsoft Sans Serif"/>
                <a:cs typeface="Microsoft Sans Serif"/>
              </a:rPr>
              <a:t> </a:t>
            </a:r>
            <a:r>
              <a:rPr sz="800" spc="15" dirty="0">
                <a:latin typeface="Microsoft Sans Serif"/>
                <a:cs typeface="Microsoft Sans Serif"/>
              </a:rPr>
              <a:t>los</a:t>
            </a:r>
            <a:r>
              <a:rPr sz="800" dirty="0">
                <a:latin typeface="Microsoft Sans Serif"/>
                <a:cs typeface="Microsoft Sans Serif"/>
              </a:rPr>
              <a:t> </a:t>
            </a:r>
            <a:r>
              <a:rPr sz="800" spc="30" dirty="0">
                <a:latin typeface="Microsoft Sans Serif"/>
                <a:cs typeface="Microsoft Sans Serif"/>
              </a:rPr>
              <a:t>errores</a:t>
            </a:r>
            <a:r>
              <a:rPr sz="800" dirty="0">
                <a:latin typeface="Microsoft Sans Serif"/>
                <a:cs typeface="Microsoft Sans Serif"/>
              </a:rPr>
              <a:t> </a:t>
            </a:r>
            <a:r>
              <a:rPr sz="800" spc="25" dirty="0">
                <a:latin typeface="Microsoft Sans Serif"/>
                <a:cs typeface="Microsoft Sans Serif"/>
              </a:rPr>
              <a:t>de</a:t>
            </a:r>
            <a:r>
              <a:rPr sz="800" dirty="0">
                <a:latin typeface="Microsoft Sans Serif"/>
                <a:cs typeface="Microsoft Sans Serif"/>
              </a:rPr>
              <a:t> </a:t>
            </a:r>
            <a:r>
              <a:rPr sz="800" spc="15" dirty="0">
                <a:latin typeface="Microsoft Sans Serif"/>
                <a:cs typeface="Microsoft Sans Serif"/>
              </a:rPr>
              <a:t>cálculo</a:t>
            </a:r>
            <a:r>
              <a:rPr sz="800" dirty="0">
                <a:latin typeface="Microsoft Sans Serif"/>
                <a:cs typeface="Microsoft Sans Serif"/>
              </a:rPr>
              <a:t> </a:t>
            </a:r>
            <a:r>
              <a:rPr sz="800" spc="-10" dirty="0">
                <a:latin typeface="Microsoft Sans Serif"/>
                <a:cs typeface="Microsoft Sans Serif"/>
              </a:rPr>
              <a:t>se</a:t>
            </a:r>
            <a:r>
              <a:rPr sz="800" dirty="0">
                <a:latin typeface="Microsoft Sans Serif"/>
                <a:cs typeface="Microsoft Sans Serif"/>
              </a:rPr>
              <a:t> </a:t>
            </a:r>
            <a:r>
              <a:rPr sz="800" spc="25" dirty="0">
                <a:latin typeface="Microsoft Sans Serif"/>
                <a:cs typeface="Microsoft Sans Serif"/>
              </a:rPr>
              <a:t>evitan</a:t>
            </a:r>
            <a:r>
              <a:rPr sz="800" dirty="0">
                <a:latin typeface="Microsoft Sans Serif"/>
                <a:cs typeface="Microsoft Sans Serif"/>
              </a:rPr>
              <a:t> </a:t>
            </a:r>
            <a:r>
              <a:rPr sz="800" spc="20" dirty="0">
                <a:latin typeface="Microsoft Sans Serif"/>
                <a:cs typeface="Microsoft Sans Serif"/>
              </a:rPr>
              <a:t>más </a:t>
            </a:r>
            <a:r>
              <a:rPr sz="800" spc="-200" dirty="0">
                <a:latin typeface="Microsoft Sans Serif"/>
                <a:cs typeface="Microsoft Sans Serif"/>
              </a:rPr>
              <a:t> </a:t>
            </a:r>
            <a:r>
              <a:rPr sz="800" spc="25" dirty="0">
                <a:latin typeface="Microsoft Sans Serif"/>
                <a:cs typeface="Microsoft Sans Serif"/>
              </a:rPr>
              <a:t>fácilmente </a:t>
            </a:r>
            <a:r>
              <a:rPr sz="800" spc="30" dirty="0">
                <a:latin typeface="Microsoft Sans Serif"/>
                <a:cs typeface="Microsoft Sans Serif"/>
              </a:rPr>
              <a:t>trabajando </a:t>
            </a:r>
            <a:r>
              <a:rPr sz="800" spc="25" dirty="0">
                <a:latin typeface="Microsoft Sans Serif"/>
                <a:cs typeface="Microsoft Sans Serif"/>
              </a:rPr>
              <a:t>en </a:t>
            </a:r>
            <a:r>
              <a:rPr sz="800" spc="15" dirty="0">
                <a:latin typeface="Microsoft Sans Serif"/>
                <a:cs typeface="Microsoft Sans Serif"/>
              </a:rPr>
              <a:t>el </a:t>
            </a:r>
            <a:r>
              <a:rPr sz="800" spc="20" dirty="0">
                <a:latin typeface="Microsoft Sans Serif"/>
                <a:cs typeface="Microsoft Sans Serif"/>
              </a:rPr>
              <a:t>sistema </a:t>
            </a:r>
            <a:r>
              <a:rPr sz="800" spc="50" dirty="0">
                <a:latin typeface="Microsoft Sans Serif"/>
                <a:cs typeface="Microsoft Sans Serif"/>
              </a:rPr>
              <a:t>por </a:t>
            </a:r>
            <a:r>
              <a:rPr sz="800" spc="30" dirty="0">
                <a:latin typeface="Microsoft Sans Serif"/>
                <a:cs typeface="Microsoft Sans Serif"/>
              </a:rPr>
              <a:t>unidad. </a:t>
            </a:r>
            <a:r>
              <a:rPr sz="800" spc="-35" dirty="0">
                <a:latin typeface="Microsoft Sans Serif"/>
                <a:cs typeface="Microsoft Sans Serif"/>
              </a:rPr>
              <a:t>El </a:t>
            </a:r>
            <a:r>
              <a:rPr sz="800" spc="5" dirty="0">
                <a:latin typeface="Microsoft Sans Serif"/>
                <a:cs typeface="Microsoft Sans Serif"/>
              </a:rPr>
              <a:t>alcance </a:t>
            </a:r>
            <a:r>
              <a:rPr sz="800" spc="10" dirty="0">
                <a:latin typeface="Microsoft Sans Serif"/>
                <a:cs typeface="Microsoft Sans Serif"/>
              </a:rPr>
              <a:t> </a:t>
            </a:r>
            <a:r>
              <a:rPr sz="800" spc="15" dirty="0">
                <a:latin typeface="Microsoft Sans Serif"/>
                <a:cs typeface="Microsoft Sans Serif"/>
              </a:rPr>
              <a:t>calculado </a:t>
            </a:r>
            <a:r>
              <a:rPr sz="800" spc="50" dirty="0">
                <a:latin typeface="Microsoft Sans Serif"/>
                <a:cs typeface="Microsoft Sans Serif"/>
              </a:rPr>
              <a:t>por </a:t>
            </a:r>
            <a:r>
              <a:rPr sz="800" spc="35" dirty="0">
                <a:latin typeface="Microsoft Sans Serif"/>
                <a:cs typeface="Microsoft Sans Serif"/>
              </a:rPr>
              <a:t>unidad </a:t>
            </a:r>
            <a:r>
              <a:rPr sz="800" spc="-10" dirty="0">
                <a:latin typeface="Microsoft Sans Serif"/>
                <a:cs typeface="Microsoft Sans Serif"/>
              </a:rPr>
              <a:t>se </a:t>
            </a:r>
            <a:r>
              <a:rPr sz="800" spc="30" dirty="0">
                <a:latin typeface="Microsoft Sans Serif"/>
                <a:cs typeface="Microsoft Sans Serif"/>
              </a:rPr>
              <a:t>puede convertir </a:t>
            </a:r>
            <a:r>
              <a:rPr sz="800" dirty="0">
                <a:latin typeface="Microsoft Sans Serif"/>
                <a:cs typeface="Microsoft Sans Serif"/>
              </a:rPr>
              <a:t>a </a:t>
            </a:r>
            <a:r>
              <a:rPr sz="800" spc="35" dirty="0">
                <a:latin typeface="Microsoft Sans Serif"/>
                <a:cs typeface="Microsoft Sans Serif"/>
              </a:rPr>
              <a:t>ohmios </a:t>
            </a:r>
            <a:r>
              <a:rPr sz="800" spc="20" dirty="0">
                <a:latin typeface="Microsoft Sans Serif"/>
                <a:cs typeface="Microsoft Sans Serif"/>
              </a:rPr>
              <a:t>secundarios </a:t>
            </a:r>
            <a:r>
              <a:rPr sz="800" spc="25" dirty="0">
                <a:latin typeface="Microsoft Sans Serif"/>
                <a:cs typeface="Microsoft Sans Serif"/>
              </a:rPr>
              <a:t> para</a:t>
            </a:r>
            <a:r>
              <a:rPr sz="800" spc="-10" dirty="0">
                <a:latin typeface="Microsoft Sans Serif"/>
                <a:cs typeface="Microsoft Sans Serif"/>
              </a:rPr>
              <a:t> </a:t>
            </a:r>
            <a:r>
              <a:rPr sz="800" spc="35" dirty="0">
                <a:latin typeface="Microsoft Sans Serif"/>
                <a:cs typeface="Microsoft Sans Serif"/>
              </a:rPr>
              <a:t>configurar</a:t>
            </a:r>
            <a:r>
              <a:rPr sz="800" spc="-5" dirty="0">
                <a:latin typeface="Microsoft Sans Serif"/>
                <a:cs typeface="Microsoft Sans Serif"/>
              </a:rPr>
              <a:t> </a:t>
            </a:r>
            <a:r>
              <a:rPr sz="800" spc="15" dirty="0">
                <a:latin typeface="Microsoft Sans Serif"/>
                <a:cs typeface="Microsoft Sans Serif"/>
              </a:rPr>
              <a:t>el</a:t>
            </a:r>
            <a:r>
              <a:rPr sz="800" spc="-5" dirty="0">
                <a:latin typeface="Microsoft Sans Serif"/>
                <a:cs typeface="Microsoft Sans Serif"/>
              </a:rPr>
              <a:t> </a:t>
            </a:r>
            <a:r>
              <a:rPr sz="800" spc="15" dirty="0">
                <a:latin typeface="Microsoft Sans Serif"/>
                <a:cs typeface="Microsoft Sans Serif"/>
              </a:rPr>
              <a:t>relé.</a:t>
            </a:r>
            <a:endParaRPr sz="800">
              <a:latin typeface="Microsoft Sans Serif"/>
              <a:cs typeface="Microsoft Sans Serif"/>
            </a:endParaRPr>
          </a:p>
          <a:p>
            <a:pPr marL="12700" marR="5080" indent="153670">
              <a:lnSpc>
                <a:spcPts val="1200"/>
              </a:lnSpc>
              <a:spcBef>
                <a:spcPts val="80"/>
              </a:spcBef>
            </a:pPr>
            <a:r>
              <a:rPr sz="700" spc="-10" dirty="0">
                <a:latin typeface="Microsoft Sans Serif"/>
                <a:cs typeface="Microsoft Sans Serif"/>
              </a:rPr>
              <a:t>La </a:t>
            </a:r>
            <a:r>
              <a:rPr sz="700" spc="-5" dirty="0">
                <a:latin typeface="Microsoft Sans Serif"/>
                <a:cs typeface="Microsoft Sans Serif"/>
              </a:rPr>
              <a:t>Fig. </a:t>
            </a:r>
            <a:r>
              <a:rPr sz="700" spc="10" dirty="0">
                <a:latin typeface="Microsoft Sans Serif"/>
                <a:cs typeface="Microsoft Sans Serif"/>
              </a:rPr>
              <a:t>5 </a:t>
            </a:r>
            <a:r>
              <a:rPr sz="700" spc="30" dirty="0">
                <a:latin typeface="Microsoft Sans Serif"/>
                <a:cs typeface="Microsoft Sans Serif"/>
              </a:rPr>
              <a:t>muestra una </a:t>
            </a:r>
            <a:r>
              <a:rPr sz="700" spc="15" dirty="0">
                <a:latin typeface="Microsoft Sans Serif"/>
                <a:cs typeface="Microsoft Sans Serif"/>
              </a:rPr>
              <a:t>aplicación </a:t>
            </a:r>
            <a:r>
              <a:rPr sz="700" spc="20" dirty="0">
                <a:latin typeface="Microsoft Sans Serif"/>
                <a:cs typeface="Microsoft Sans Serif"/>
              </a:rPr>
              <a:t>de </a:t>
            </a:r>
            <a:r>
              <a:rPr sz="700" spc="40" dirty="0">
                <a:latin typeface="Microsoft Sans Serif"/>
                <a:cs typeface="Microsoft Sans Serif"/>
              </a:rPr>
              <a:t>un </a:t>
            </a:r>
            <a:r>
              <a:rPr sz="700" spc="20" dirty="0">
                <a:latin typeface="Microsoft Sans Serif"/>
                <a:cs typeface="Microsoft Sans Serif"/>
              </a:rPr>
              <a:t>relé de </a:t>
            </a:r>
            <a:r>
              <a:rPr sz="700" spc="15" dirty="0">
                <a:latin typeface="Microsoft Sans Serif"/>
                <a:cs typeface="Microsoft Sans Serif"/>
              </a:rPr>
              <a:t>distancia </a:t>
            </a:r>
            <a:r>
              <a:rPr sz="700" spc="20" dirty="0">
                <a:latin typeface="Microsoft Sans Serif"/>
                <a:cs typeface="Microsoft Sans Serif"/>
              </a:rPr>
              <a:t>de dos </a:t>
            </a:r>
            <a:r>
              <a:rPr sz="700" spc="5" dirty="0">
                <a:latin typeface="Microsoft Sans Serif"/>
                <a:cs typeface="Microsoft Sans Serif"/>
              </a:rPr>
              <a:t>zonas </a:t>
            </a:r>
            <a:r>
              <a:rPr sz="700" spc="10" dirty="0">
                <a:latin typeface="Microsoft Sans Serif"/>
                <a:cs typeface="Microsoft Sans Serif"/>
              </a:rPr>
              <a:t> </a:t>
            </a:r>
            <a:r>
              <a:rPr sz="700" spc="30" dirty="0">
                <a:latin typeface="Microsoft Sans Serif"/>
                <a:cs typeface="Microsoft Sans Serif"/>
              </a:rPr>
              <a:t>donde </a:t>
            </a:r>
            <a:r>
              <a:rPr sz="700" spc="10" dirty="0">
                <a:latin typeface="Microsoft Sans Serif"/>
                <a:cs typeface="Microsoft Sans Serif"/>
              </a:rPr>
              <a:t>la Zona 1 está </a:t>
            </a:r>
            <a:r>
              <a:rPr sz="700" spc="25" dirty="0">
                <a:latin typeface="Microsoft Sans Serif"/>
                <a:cs typeface="Microsoft Sans Serif"/>
              </a:rPr>
              <a:t>configurada para </a:t>
            </a:r>
            <a:r>
              <a:rPr sz="700" spc="30" dirty="0">
                <a:latin typeface="Microsoft Sans Serif"/>
                <a:cs typeface="Microsoft Sans Serif"/>
              </a:rPr>
              <a:t>cubrir </a:t>
            </a:r>
            <a:r>
              <a:rPr sz="700" spc="10" dirty="0">
                <a:latin typeface="Microsoft Sans Serif"/>
                <a:cs typeface="Microsoft Sans Serif"/>
              </a:rPr>
              <a:t>el 120 </a:t>
            </a:r>
            <a:r>
              <a:rPr sz="700" spc="40" dirty="0">
                <a:latin typeface="Microsoft Sans Serif"/>
                <a:cs typeface="Microsoft Sans Serif"/>
              </a:rPr>
              <a:t>por </a:t>
            </a:r>
            <a:r>
              <a:rPr sz="700" spc="20" dirty="0">
                <a:latin typeface="Microsoft Sans Serif"/>
                <a:cs typeface="Microsoft Sans Serif"/>
              </a:rPr>
              <a:t>ciento de </a:t>
            </a:r>
            <a:r>
              <a:rPr sz="700" spc="10" dirty="0">
                <a:latin typeface="Microsoft Sans Serif"/>
                <a:cs typeface="Microsoft Sans Serif"/>
              </a:rPr>
              <a:t>la </a:t>
            </a:r>
            <a:r>
              <a:rPr sz="700" spc="15" dirty="0">
                <a:latin typeface="Microsoft Sans Serif"/>
                <a:cs typeface="Microsoft Sans Serif"/>
              </a:rPr>
              <a:t> </a:t>
            </a:r>
            <a:r>
              <a:rPr sz="700" spc="20" dirty="0">
                <a:latin typeface="Microsoft Sans Serif"/>
                <a:cs typeface="Microsoft Sans Serif"/>
              </a:rPr>
              <a:t>impedancia</a:t>
            </a:r>
            <a:r>
              <a:rPr sz="700" spc="-5" dirty="0">
                <a:latin typeface="Microsoft Sans Serif"/>
                <a:cs typeface="Microsoft Sans Serif"/>
              </a:rPr>
              <a:t> </a:t>
            </a:r>
            <a:r>
              <a:rPr sz="700" spc="-40" dirty="0">
                <a:latin typeface="Microsoft Sans Serif"/>
                <a:cs typeface="Microsoft Sans Serif"/>
              </a:rPr>
              <a:t>GSU</a:t>
            </a:r>
            <a:r>
              <a:rPr sz="700" dirty="0">
                <a:latin typeface="Microsoft Sans Serif"/>
                <a:cs typeface="Microsoft Sans Serif"/>
              </a:rPr>
              <a:t> </a:t>
            </a:r>
            <a:r>
              <a:rPr sz="700" spc="5" dirty="0">
                <a:latin typeface="Microsoft Sans Serif"/>
                <a:cs typeface="Microsoft Sans Serif"/>
              </a:rPr>
              <a:t>y</a:t>
            </a:r>
            <a:r>
              <a:rPr sz="700" dirty="0">
                <a:latin typeface="Microsoft Sans Serif"/>
                <a:cs typeface="Microsoft Sans Serif"/>
              </a:rPr>
              <a:t> </a:t>
            </a:r>
            <a:r>
              <a:rPr sz="700" spc="10" dirty="0">
                <a:latin typeface="Microsoft Sans Serif"/>
                <a:cs typeface="Microsoft Sans Serif"/>
              </a:rPr>
              <a:t>la</a:t>
            </a:r>
            <a:r>
              <a:rPr sz="700" dirty="0">
                <a:latin typeface="Microsoft Sans Serif"/>
                <a:cs typeface="Microsoft Sans Serif"/>
              </a:rPr>
              <a:t> </a:t>
            </a:r>
            <a:r>
              <a:rPr sz="700" spc="10" dirty="0">
                <a:latin typeface="Microsoft Sans Serif"/>
                <a:cs typeface="Microsoft Sans Serif"/>
              </a:rPr>
              <a:t>Zona</a:t>
            </a:r>
            <a:r>
              <a:rPr sz="700" dirty="0">
                <a:latin typeface="Microsoft Sans Serif"/>
                <a:cs typeface="Microsoft Sans Serif"/>
              </a:rPr>
              <a:t> </a:t>
            </a:r>
            <a:r>
              <a:rPr sz="700" spc="10" dirty="0">
                <a:latin typeface="Microsoft Sans Serif"/>
                <a:cs typeface="Microsoft Sans Serif"/>
              </a:rPr>
              <a:t>2</a:t>
            </a:r>
            <a:r>
              <a:rPr sz="700" dirty="0">
                <a:latin typeface="Microsoft Sans Serif"/>
                <a:cs typeface="Microsoft Sans Serif"/>
              </a:rPr>
              <a:t> </a:t>
            </a:r>
            <a:r>
              <a:rPr sz="700" spc="10" dirty="0">
                <a:latin typeface="Microsoft Sans Serif"/>
                <a:cs typeface="Microsoft Sans Serif"/>
              </a:rPr>
              <a:t>está</a:t>
            </a:r>
            <a:r>
              <a:rPr sz="700" dirty="0">
                <a:latin typeface="Microsoft Sans Serif"/>
                <a:cs typeface="Microsoft Sans Serif"/>
              </a:rPr>
              <a:t> </a:t>
            </a:r>
            <a:r>
              <a:rPr sz="700" spc="30" dirty="0">
                <a:latin typeface="Microsoft Sans Serif"/>
                <a:cs typeface="Microsoft Sans Serif"/>
              </a:rPr>
              <a:t>limitada</a:t>
            </a:r>
            <a:r>
              <a:rPr sz="700" dirty="0">
                <a:latin typeface="Microsoft Sans Serif"/>
                <a:cs typeface="Microsoft Sans Serif"/>
              </a:rPr>
              <a:t> </a:t>
            </a:r>
            <a:r>
              <a:rPr sz="700" spc="40" dirty="0">
                <a:latin typeface="Microsoft Sans Serif"/>
                <a:cs typeface="Microsoft Sans Serif"/>
              </a:rPr>
              <a:t>por</a:t>
            </a:r>
            <a:r>
              <a:rPr sz="700" spc="-5" dirty="0">
                <a:latin typeface="Microsoft Sans Serif"/>
                <a:cs typeface="Microsoft Sans Serif"/>
              </a:rPr>
              <a:t> </a:t>
            </a:r>
            <a:r>
              <a:rPr sz="700" spc="10" dirty="0">
                <a:latin typeface="Microsoft Sans Serif"/>
                <a:cs typeface="Microsoft Sans Serif"/>
              </a:rPr>
              <a:t>la</a:t>
            </a:r>
            <a:r>
              <a:rPr sz="700" dirty="0">
                <a:latin typeface="Microsoft Sans Serif"/>
                <a:cs typeface="Microsoft Sans Serif"/>
              </a:rPr>
              <a:t> </a:t>
            </a:r>
            <a:r>
              <a:rPr sz="700" spc="-55" dirty="0">
                <a:latin typeface="Microsoft Sans Serif"/>
                <a:cs typeface="Microsoft Sans Serif"/>
              </a:rPr>
              <a:t>GCC</a:t>
            </a:r>
            <a:r>
              <a:rPr sz="700" dirty="0">
                <a:latin typeface="Microsoft Sans Serif"/>
                <a:cs typeface="Microsoft Sans Serif"/>
              </a:rPr>
              <a:t> </a:t>
            </a:r>
            <a:r>
              <a:rPr sz="700" spc="10" dirty="0">
                <a:latin typeface="Microsoft Sans Serif"/>
                <a:cs typeface="Microsoft Sans Serif"/>
              </a:rPr>
              <a:t>(curva</a:t>
            </a:r>
            <a:r>
              <a:rPr sz="700" dirty="0">
                <a:latin typeface="Microsoft Sans Serif"/>
                <a:cs typeface="Microsoft Sans Serif"/>
              </a:rPr>
              <a:t> </a:t>
            </a:r>
            <a:r>
              <a:rPr sz="700" spc="20" dirty="0">
                <a:latin typeface="Microsoft Sans Serif"/>
                <a:cs typeface="Microsoft Sans Serif"/>
              </a:rPr>
              <a:t>de</a:t>
            </a:r>
            <a:r>
              <a:rPr sz="700" dirty="0">
                <a:latin typeface="Microsoft Sans Serif"/>
                <a:cs typeface="Microsoft Sans Serif"/>
              </a:rPr>
              <a:t> </a:t>
            </a:r>
            <a:r>
              <a:rPr sz="700" spc="10" dirty="0">
                <a:latin typeface="Microsoft Sans Serif"/>
                <a:cs typeface="Microsoft Sans Serif"/>
              </a:rPr>
              <a:t>capacidad</a:t>
            </a:r>
            <a:r>
              <a:rPr sz="700" dirty="0">
                <a:latin typeface="Microsoft Sans Serif"/>
                <a:cs typeface="Microsoft Sans Serif"/>
              </a:rPr>
              <a:t> </a:t>
            </a:r>
            <a:r>
              <a:rPr sz="700" spc="20" dirty="0">
                <a:latin typeface="Microsoft Sans Serif"/>
                <a:cs typeface="Microsoft Sans Serif"/>
              </a:rPr>
              <a:t>del </a:t>
            </a:r>
            <a:r>
              <a:rPr sz="700" spc="-170" dirty="0">
                <a:latin typeface="Microsoft Sans Serif"/>
                <a:cs typeface="Microsoft Sans Serif"/>
              </a:rPr>
              <a:t> </a:t>
            </a:r>
            <a:r>
              <a:rPr sz="700" spc="25" dirty="0">
                <a:latin typeface="Microsoft Sans Serif"/>
                <a:cs typeface="Microsoft Sans Serif"/>
              </a:rPr>
              <a:t>generador) </a:t>
            </a:r>
            <a:r>
              <a:rPr sz="700" spc="10" dirty="0">
                <a:latin typeface="Microsoft Sans Serif"/>
                <a:cs typeface="Microsoft Sans Serif"/>
              </a:rPr>
              <a:t>al 67 </a:t>
            </a:r>
            <a:r>
              <a:rPr sz="700" spc="40" dirty="0">
                <a:latin typeface="Microsoft Sans Serif"/>
                <a:cs typeface="Microsoft Sans Serif"/>
              </a:rPr>
              <a:t>por </a:t>
            </a:r>
            <a:r>
              <a:rPr sz="700" spc="20" dirty="0">
                <a:latin typeface="Microsoft Sans Serif"/>
                <a:cs typeface="Microsoft Sans Serif"/>
              </a:rPr>
              <a:t>ciento de </a:t>
            </a:r>
            <a:r>
              <a:rPr sz="700" spc="10" dirty="0">
                <a:latin typeface="Microsoft Sans Serif"/>
                <a:cs typeface="Microsoft Sans Serif"/>
              </a:rPr>
              <a:t>la </a:t>
            </a:r>
            <a:r>
              <a:rPr sz="700" spc="-55" dirty="0">
                <a:latin typeface="Microsoft Sans Serif"/>
                <a:cs typeface="Microsoft Sans Serif"/>
              </a:rPr>
              <a:t>GCC </a:t>
            </a:r>
            <a:r>
              <a:rPr sz="700" spc="20" dirty="0">
                <a:latin typeface="Microsoft Sans Serif"/>
                <a:cs typeface="Microsoft Sans Serif"/>
              </a:rPr>
              <a:t>en </a:t>
            </a:r>
            <a:r>
              <a:rPr sz="700" spc="10" dirty="0">
                <a:latin typeface="Microsoft Sans Serif"/>
                <a:cs typeface="Microsoft Sans Serif"/>
              </a:rPr>
              <a:t>el </a:t>
            </a:r>
            <a:r>
              <a:rPr sz="700" spc="30" dirty="0">
                <a:latin typeface="Microsoft Sans Serif"/>
                <a:cs typeface="Microsoft Sans Serif"/>
              </a:rPr>
              <a:t>factor </a:t>
            </a:r>
            <a:r>
              <a:rPr sz="700" spc="20" dirty="0">
                <a:latin typeface="Microsoft Sans Serif"/>
                <a:cs typeface="Microsoft Sans Serif"/>
              </a:rPr>
              <a:t>de potencia </a:t>
            </a:r>
            <a:r>
              <a:rPr sz="700" spc="25" dirty="0">
                <a:latin typeface="Microsoft Sans Serif"/>
                <a:cs typeface="Microsoft Sans Serif"/>
              </a:rPr>
              <a:t>nominal. </a:t>
            </a:r>
            <a:r>
              <a:rPr sz="700" spc="30" dirty="0">
                <a:latin typeface="Microsoft Sans Serif"/>
                <a:cs typeface="Microsoft Sans Serif"/>
              </a:rPr>
              <a:t> ángulo</a:t>
            </a:r>
            <a:r>
              <a:rPr sz="700" spc="-5" dirty="0">
                <a:latin typeface="Microsoft Sans Serif"/>
                <a:cs typeface="Microsoft Sans Serif"/>
              </a:rPr>
              <a:t> </a:t>
            </a:r>
            <a:r>
              <a:rPr sz="700" spc="-40" dirty="0">
                <a:latin typeface="Microsoft Sans Serif"/>
                <a:cs typeface="Microsoft Sans Serif"/>
              </a:rPr>
              <a:t>(RPFA).</a:t>
            </a:r>
            <a:r>
              <a:rPr sz="700" dirty="0">
                <a:latin typeface="Microsoft Sans Serif"/>
                <a:cs typeface="Microsoft Sans Serif"/>
              </a:rPr>
              <a:t> </a:t>
            </a:r>
            <a:r>
              <a:rPr sz="700" spc="20" dirty="0">
                <a:latin typeface="Microsoft Sans Serif"/>
                <a:cs typeface="Microsoft Sans Serif"/>
              </a:rPr>
              <a:t>Aquí</a:t>
            </a:r>
            <a:r>
              <a:rPr sz="700" spc="-5" dirty="0">
                <a:latin typeface="Microsoft Sans Serif"/>
                <a:cs typeface="Microsoft Sans Serif"/>
              </a:rPr>
              <a:t> </a:t>
            </a:r>
            <a:r>
              <a:rPr sz="700" spc="10" dirty="0">
                <a:latin typeface="Microsoft Sans Serif"/>
                <a:cs typeface="Microsoft Sans Serif"/>
              </a:rPr>
              <a:t>el</a:t>
            </a:r>
            <a:r>
              <a:rPr sz="700" dirty="0">
                <a:latin typeface="Microsoft Sans Serif"/>
                <a:cs typeface="Microsoft Sans Serif"/>
              </a:rPr>
              <a:t> </a:t>
            </a:r>
            <a:r>
              <a:rPr sz="700" spc="5" dirty="0">
                <a:latin typeface="Microsoft Sans Serif"/>
                <a:cs typeface="Microsoft Sans Serif"/>
              </a:rPr>
              <a:t>alcance</a:t>
            </a:r>
            <a:r>
              <a:rPr sz="700" spc="-5" dirty="0">
                <a:latin typeface="Microsoft Sans Serif"/>
                <a:cs typeface="Microsoft Sans Serif"/>
              </a:rPr>
              <a:t> </a:t>
            </a:r>
            <a:r>
              <a:rPr sz="700" spc="20" dirty="0">
                <a:latin typeface="Microsoft Sans Serif"/>
                <a:cs typeface="Microsoft Sans Serif"/>
              </a:rPr>
              <a:t>de</a:t>
            </a:r>
            <a:r>
              <a:rPr sz="700" dirty="0">
                <a:latin typeface="Microsoft Sans Serif"/>
                <a:cs typeface="Microsoft Sans Serif"/>
              </a:rPr>
              <a:t> </a:t>
            </a:r>
            <a:r>
              <a:rPr sz="700" spc="10" dirty="0">
                <a:latin typeface="Microsoft Sans Serif"/>
                <a:cs typeface="Microsoft Sans Serif"/>
              </a:rPr>
              <a:t>la</a:t>
            </a:r>
            <a:r>
              <a:rPr sz="700" spc="-5" dirty="0">
                <a:latin typeface="Microsoft Sans Serif"/>
                <a:cs typeface="Microsoft Sans Serif"/>
              </a:rPr>
              <a:t> </a:t>
            </a:r>
            <a:r>
              <a:rPr sz="700" spc="10" dirty="0">
                <a:latin typeface="Microsoft Sans Serif"/>
                <a:cs typeface="Microsoft Sans Serif"/>
              </a:rPr>
              <a:t>Zona</a:t>
            </a:r>
            <a:r>
              <a:rPr sz="700" dirty="0">
                <a:latin typeface="Microsoft Sans Serif"/>
                <a:cs typeface="Microsoft Sans Serif"/>
              </a:rPr>
              <a:t> </a:t>
            </a:r>
            <a:r>
              <a:rPr sz="700" spc="10" dirty="0">
                <a:latin typeface="Microsoft Sans Serif"/>
                <a:cs typeface="Microsoft Sans Serif"/>
              </a:rPr>
              <a:t>2</a:t>
            </a:r>
            <a:r>
              <a:rPr sz="700" spc="-5" dirty="0">
                <a:latin typeface="Microsoft Sans Serif"/>
                <a:cs typeface="Microsoft Sans Serif"/>
              </a:rPr>
              <a:t> </a:t>
            </a:r>
            <a:r>
              <a:rPr sz="700" spc="35" dirty="0">
                <a:latin typeface="Microsoft Sans Serif"/>
                <a:cs typeface="Microsoft Sans Serif"/>
              </a:rPr>
              <a:t>no</a:t>
            </a:r>
            <a:r>
              <a:rPr sz="700" dirty="0">
                <a:latin typeface="Microsoft Sans Serif"/>
                <a:cs typeface="Microsoft Sans Serif"/>
              </a:rPr>
              <a:t> </a:t>
            </a:r>
            <a:r>
              <a:rPr sz="700" spc="30" dirty="0">
                <a:latin typeface="Microsoft Sans Serif"/>
                <a:cs typeface="Microsoft Sans Serif"/>
              </a:rPr>
              <a:t>proporcionará</a:t>
            </a:r>
            <a:r>
              <a:rPr sz="700" spc="-5" dirty="0">
                <a:latin typeface="Microsoft Sans Serif"/>
                <a:cs typeface="Microsoft Sans Serif"/>
              </a:rPr>
              <a:t> </a:t>
            </a:r>
            <a:r>
              <a:rPr sz="700" spc="30" dirty="0">
                <a:latin typeface="Microsoft Sans Serif"/>
                <a:cs typeface="Microsoft Sans Serif"/>
              </a:rPr>
              <a:t>una</a:t>
            </a:r>
            <a:r>
              <a:rPr sz="700" dirty="0">
                <a:latin typeface="Microsoft Sans Serif"/>
                <a:cs typeface="Microsoft Sans Serif"/>
              </a:rPr>
              <a:t> </a:t>
            </a:r>
            <a:r>
              <a:rPr sz="700" spc="25" dirty="0">
                <a:latin typeface="Microsoft Sans Serif"/>
                <a:cs typeface="Microsoft Sans Serif"/>
              </a:rPr>
              <a:t>protección </a:t>
            </a:r>
            <a:r>
              <a:rPr sz="700" spc="-175" dirty="0">
                <a:latin typeface="Microsoft Sans Serif"/>
                <a:cs typeface="Microsoft Sans Serif"/>
              </a:rPr>
              <a:t> </a:t>
            </a:r>
            <a:r>
              <a:rPr sz="700" spc="20" dirty="0">
                <a:latin typeface="Microsoft Sans Serif"/>
                <a:cs typeface="Microsoft Sans Serif"/>
              </a:rPr>
              <a:t>de respaldo </a:t>
            </a:r>
            <a:r>
              <a:rPr sz="700" spc="15" dirty="0">
                <a:latin typeface="Microsoft Sans Serif"/>
                <a:cs typeface="Microsoft Sans Serif"/>
              </a:rPr>
              <a:t>adecuada </a:t>
            </a:r>
            <a:r>
              <a:rPr sz="700" spc="20" dirty="0">
                <a:latin typeface="Microsoft Sans Serif"/>
                <a:cs typeface="Microsoft Sans Serif"/>
              </a:rPr>
              <a:t>del </a:t>
            </a:r>
            <a:r>
              <a:rPr sz="700" spc="15" dirty="0">
                <a:latin typeface="Microsoft Sans Serif"/>
                <a:cs typeface="Microsoft Sans Serif"/>
              </a:rPr>
              <a:t>sistema </a:t>
            </a:r>
            <a:r>
              <a:rPr sz="700" spc="20" dirty="0">
                <a:latin typeface="Microsoft Sans Serif"/>
                <a:cs typeface="Microsoft Sans Serif"/>
              </a:rPr>
              <a:t>de </a:t>
            </a:r>
            <a:r>
              <a:rPr sz="700" spc="15" dirty="0">
                <a:latin typeface="Microsoft Sans Serif"/>
                <a:cs typeface="Microsoft Sans Serif"/>
              </a:rPr>
              <a:t>falla </a:t>
            </a:r>
            <a:r>
              <a:rPr sz="700" spc="20" dirty="0">
                <a:latin typeface="Microsoft Sans Serif"/>
                <a:cs typeface="Microsoft Sans Serif"/>
              </a:rPr>
              <a:t>de </a:t>
            </a:r>
            <a:r>
              <a:rPr sz="700" spc="5" dirty="0">
                <a:latin typeface="Microsoft Sans Serif"/>
                <a:cs typeface="Microsoft Sans Serif"/>
              </a:rPr>
              <a:t>fase, ya </a:t>
            </a:r>
            <a:r>
              <a:rPr sz="700" spc="30" dirty="0">
                <a:latin typeface="Microsoft Sans Serif"/>
                <a:cs typeface="Microsoft Sans Serif"/>
              </a:rPr>
              <a:t>que requeriría una </a:t>
            </a:r>
            <a:r>
              <a:rPr sz="700" spc="35" dirty="0">
                <a:latin typeface="Microsoft Sans Serif"/>
                <a:cs typeface="Microsoft Sans Serif"/>
              </a:rPr>
              <a:t> </a:t>
            </a:r>
            <a:r>
              <a:rPr sz="700" spc="25" dirty="0">
                <a:latin typeface="Microsoft Sans Serif"/>
                <a:cs typeface="Microsoft Sans Serif"/>
              </a:rPr>
              <a:t>configuración </a:t>
            </a:r>
            <a:r>
              <a:rPr sz="700" spc="30" dirty="0">
                <a:latin typeface="Microsoft Sans Serif"/>
                <a:cs typeface="Microsoft Sans Serif"/>
              </a:rPr>
              <a:t>extremadamente </a:t>
            </a:r>
            <a:r>
              <a:rPr sz="700" spc="25" dirty="0">
                <a:latin typeface="Microsoft Sans Serif"/>
                <a:cs typeface="Microsoft Sans Serif"/>
              </a:rPr>
              <a:t>grande. </a:t>
            </a:r>
            <a:r>
              <a:rPr sz="700" spc="-10" dirty="0">
                <a:latin typeface="Microsoft Sans Serif"/>
                <a:cs typeface="Microsoft Sans Serif"/>
              </a:rPr>
              <a:t>La </a:t>
            </a:r>
            <a:r>
              <a:rPr sz="700" spc="15" dirty="0">
                <a:latin typeface="Microsoft Sans Serif"/>
                <a:cs typeface="Microsoft Sans Serif"/>
              </a:rPr>
              <a:t>única </a:t>
            </a:r>
            <a:r>
              <a:rPr sz="700" spc="40" dirty="0">
                <a:latin typeface="Microsoft Sans Serif"/>
                <a:cs typeface="Microsoft Sans Serif"/>
              </a:rPr>
              <a:t>forma </a:t>
            </a:r>
            <a:r>
              <a:rPr sz="700" spc="20" dirty="0">
                <a:latin typeface="Microsoft Sans Serif"/>
                <a:cs typeface="Microsoft Sans Serif"/>
              </a:rPr>
              <a:t>de </a:t>
            </a:r>
            <a:r>
              <a:rPr sz="700" spc="25" dirty="0">
                <a:latin typeface="Microsoft Sans Serif"/>
                <a:cs typeface="Microsoft Sans Serif"/>
              </a:rPr>
              <a:t>garantizar </a:t>
            </a:r>
            <a:r>
              <a:rPr sz="700" spc="30" dirty="0">
                <a:latin typeface="Microsoft Sans Serif"/>
                <a:cs typeface="Microsoft Sans Serif"/>
              </a:rPr>
              <a:t>una </a:t>
            </a:r>
            <a:r>
              <a:rPr sz="700" spc="35" dirty="0">
                <a:latin typeface="Microsoft Sans Serif"/>
                <a:cs typeface="Microsoft Sans Serif"/>
              </a:rPr>
              <a:t> </a:t>
            </a:r>
            <a:r>
              <a:rPr sz="700" spc="25" dirty="0">
                <a:latin typeface="Microsoft Sans Serif"/>
                <a:cs typeface="Microsoft Sans Serif"/>
              </a:rPr>
              <a:t>protección </a:t>
            </a:r>
            <a:r>
              <a:rPr sz="700" spc="15" dirty="0">
                <a:latin typeface="Microsoft Sans Serif"/>
                <a:cs typeface="Microsoft Sans Serif"/>
              </a:rPr>
              <a:t>adecuada </a:t>
            </a:r>
            <a:r>
              <a:rPr sz="700" spc="25" dirty="0">
                <a:latin typeface="Microsoft Sans Serif"/>
                <a:cs typeface="Microsoft Sans Serif"/>
              </a:rPr>
              <a:t>para </a:t>
            </a:r>
            <a:r>
              <a:rPr sz="700" spc="20" dirty="0">
                <a:latin typeface="Microsoft Sans Serif"/>
                <a:cs typeface="Microsoft Sans Serif"/>
              </a:rPr>
              <a:t>evitar </a:t>
            </a:r>
            <a:r>
              <a:rPr sz="700" spc="25" dirty="0">
                <a:latin typeface="Microsoft Sans Serif"/>
                <a:cs typeface="Microsoft Sans Serif"/>
              </a:rPr>
              <a:t>corrientes </a:t>
            </a:r>
            <a:r>
              <a:rPr sz="700" spc="15" dirty="0">
                <a:latin typeface="Microsoft Sans Serif"/>
                <a:cs typeface="Microsoft Sans Serif"/>
              </a:rPr>
              <a:t>sostenidas hasta </a:t>
            </a:r>
            <a:r>
              <a:rPr sz="700" spc="10" dirty="0">
                <a:latin typeface="Microsoft Sans Serif"/>
                <a:cs typeface="Microsoft Sans Serif"/>
              </a:rPr>
              <a:t>la </a:t>
            </a:r>
            <a:r>
              <a:rPr sz="700" spc="15" dirty="0">
                <a:latin typeface="Microsoft Sans Serif"/>
                <a:cs typeface="Microsoft Sans Serif"/>
              </a:rPr>
              <a:t>falla </a:t>
            </a:r>
            <a:r>
              <a:rPr sz="700" spc="-5" dirty="0">
                <a:latin typeface="Microsoft Sans Serif"/>
                <a:cs typeface="Microsoft Sans Serif"/>
              </a:rPr>
              <a:t>es </a:t>
            </a:r>
            <a:r>
              <a:rPr sz="700" dirty="0">
                <a:latin typeface="Microsoft Sans Serif"/>
                <a:cs typeface="Microsoft Sans Serif"/>
              </a:rPr>
              <a:t> </a:t>
            </a:r>
            <a:r>
              <a:rPr sz="700" spc="30" dirty="0">
                <a:latin typeface="Microsoft Sans Serif"/>
                <a:cs typeface="Microsoft Sans Serif"/>
              </a:rPr>
              <a:t>proporcionar </a:t>
            </a:r>
            <a:r>
              <a:rPr sz="700" spc="25" dirty="0">
                <a:latin typeface="Microsoft Sans Serif"/>
                <a:cs typeface="Microsoft Sans Serif"/>
              </a:rPr>
              <a:t>protección </a:t>
            </a:r>
            <a:r>
              <a:rPr sz="700" spc="30" dirty="0">
                <a:latin typeface="Microsoft Sans Serif"/>
                <a:cs typeface="Microsoft Sans Serif"/>
              </a:rPr>
              <a:t>redundante </a:t>
            </a:r>
            <a:r>
              <a:rPr sz="700" spc="20" dirty="0">
                <a:latin typeface="Microsoft Sans Serif"/>
                <a:cs typeface="Microsoft Sans Serif"/>
              </a:rPr>
              <a:t>del </a:t>
            </a:r>
            <a:r>
              <a:rPr sz="700" spc="15" dirty="0">
                <a:latin typeface="Microsoft Sans Serif"/>
                <a:cs typeface="Microsoft Sans Serif"/>
              </a:rPr>
              <a:t>sistema </a:t>
            </a:r>
            <a:r>
              <a:rPr sz="700" spc="20" dirty="0">
                <a:latin typeface="Microsoft Sans Serif"/>
                <a:cs typeface="Microsoft Sans Serif"/>
              </a:rPr>
              <a:t>de </a:t>
            </a:r>
            <a:r>
              <a:rPr sz="700" spc="25" dirty="0">
                <a:latin typeface="Microsoft Sans Serif"/>
                <a:cs typeface="Microsoft Sans Serif"/>
              </a:rPr>
              <a:t>transmisión </a:t>
            </a:r>
            <a:r>
              <a:rPr sz="700" spc="5" dirty="0">
                <a:latin typeface="Microsoft Sans Serif"/>
                <a:cs typeface="Microsoft Sans Serif"/>
              </a:rPr>
              <a:t>y </a:t>
            </a:r>
            <a:r>
              <a:rPr sz="700" spc="10" dirty="0">
                <a:latin typeface="Microsoft Sans Serif"/>
                <a:cs typeface="Microsoft Sans Serif"/>
              </a:rPr>
              <a:t> </a:t>
            </a:r>
            <a:r>
              <a:rPr sz="700" spc="25" dirty="0">
                <a:latin typeface="Microsoft Sans Serif"/>
                <a:cs typeface="Microsoft Sans Serif"/>
              </a:rPr>
              <a:t>protección</a:t>
            </a:r>
            <a:r>
              <a:rPr sz="700" spc="-10" dirty="0">
                <a:latin typeface="Microsoft Sans Serif"/>
                <a:cs typeface="Microsoft Sans Serif"/>
              </a:rPr>
              <a:t> </a:t>
            </a:r>
            <a:r>
              <a:rPr sz="700" spc="30" dirty="0">
                <a:latin typeface="Microsoft Sans Serif"/>
                <a:cs typeface="Microsoft Sans Serif"/>
              </a:rPr>
              <a:t>contra</a:t>
            </a:r>
            <a:r>
              <a:rPr sz="700" spc="-5" dirty="0">
                <a:latin typeface="Microsoft Sans Serif"/>
                <a:cs typeface="Microsoft Sans Serif"/>
              </a:rPr>
              <a:t> </a:t>
            </a:r>
            <a:r>
              <a:rPr sz="700" spc="10" dirty="0">
                <a:latin typeface="Microsoft Sans Serif"/>
                <a:cs typeface="Microsoft Sans Serif"/>
              </a:rPr>
              <a:t>fallas</a:t>
            </a:r>
            <a:r>
              <a:rPr sz="700" spc="-5" dirty="0">
                <a:latin typeface="Microsoft Sans Serif"/>
                <a:cs typeface="Microsoft Sans Serif"/>
              </a:rPr>
              <a:t> </a:t>
            </a:r>
            <a:r>
              <a:rPr sz="700" spc="20" dirty="0">
                <a:latin typeface="Microsoft Sans Serif"/>
                <a:cs typeface="Microsoft Sans Serif"/>
              </a:rPr>
              <a:t>del</a:t>
            </a:r>
            <a:r>
              <a:rPr sz="700" spc="-5" dirty="0">
                <a:latin typeface="Microsoft Sans Serif"/>
                <a:cs typeface="Microsoft Sans Serif"/>
              </a:rPr>
              <a:t> </a:t>
            </a:r>
            <a:r>
              <a:rPr sz="700" spc="35" dirty="0">
                <a:latin typeface="Microsoft Sans Serif"/>
                <a:cs typeface="Microsoft Sans Serif"/>
              </a:rPr>
              <a:t>interruptor.</a:t>
            </a:r>
            <a:endParaRPr sz="700">
              <a:latin typeface="Microsoft Sans Serif"/>
              <a:cs typeface="Microsoft Sans Serif"/>
            </a:endParaRPr>
          </a:p>
          <a:p>
            <a:pPr marL="1047115">
              <a:lnSpc>
                <a:spcPct val="100000"/>
              </a:lnSpc>
              <a:spcBef>
                <a:spcPts val="760"/>
              </a:spcBef>
            </a:pPr>
            <a:r>
              <a:rPr sz="700" spc="-20" dirty="0">
                <a:latin typeface="Microsoft Sans Serif"/>
                <a:cs typeface="Microsoft Sans Serif"/>
              </a:rPr>
              <a:t>jX</a:t>
            </a:r>
            <a:endParaRPr sz="700">
              <a:latin typeface="Microsoft Sans Serif"/>
              <a:cs typeface="Microsoft Sans Serif"/>
            </a:endParaRPr>
          </a:p>
        </p:txBody>
      </p:sp>
      <p:sp>
        <p:nvSpPr>
          <p:cNvPr id="66" name="object 66"/>
          <p:cNvSpPr txBox="1"/>
          <p:nvPr/>
        </p:nvSpPr>
        <p:spPr>
          <a:xfrm>
            <a:off x="1415189" y="2631657"/>
            <a:ext cx="5082072" cy="97463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sz="500" spc="10" dirty="0">
                <a:latin typeface="Microsoft Sans Serif"/>
                <a:cs typeface="Microsoft Sans Serif"/>
              </a:rPr>
              <a:t>Figura</a:t>
            </a:r>
            <a:r>
              <a:rPr sz="500" spc="5" dirty="0">
                <a:latin typeface="Microsoft Sans Serif"/>
                <a:cs typeface="Microsoft Sans Serif"/>
              </a:rPr>
              <a:t> </a:t>
            </a:r>
            <a:r>
              <a:rPr sz="500" dirty="0">
                <a:latin typeface="Microsoft Sans Serif"/>
                <a:cs typeface="Microsoft Sans Serif"/>
              </a:rPr>
              <a:t>4.      </a:t>
            </a:r>
            <a:r>
              <a:rPr sz="550" spc="15" dirty="0">
                <a:latin typeface="Microsoft Sans Serif"/>
                <a:cs typeface="Microsoft Sans Serif"/>
              </a:rPr>
              <a:t>Configuración</a:t>
            </a:r>
            <a:r>
              <a:rPr sz="550" spc="5" dirty="0">
                <a:latin typeface="Microsoft Sans Serif"/>
                <a:cs typeface="Microsoft Sans Serif"/>
              </a:rPr>
              <a:t> </a:t>
            </a:r>
            <a:r>
              <a:rPr sz="550" spc="15" dirty="0">
                <a:latin typeface="Microsoft Sans Serif"/>
                <a:cs typeface="Microsoft Sans Serif"/>
              </a:rPr>
              <a:t>compleja</a:t>
            </a:r>
            <a:r>
              <a:rPr sz="550" spc="5" dirty="0">
                <a:latin typeface="Microsoft Sans Serif"/>
                <a:cs typeface="Microsoft Sans Serif"/>
              </a:rPr>
              <a:t> </a:t>
            </a:r>
            <a:r>
              <a:rPr sz="550" spc="15" dirty="0">
                <a:latin typeface="Microsoft Sans Serif"/>
                <a:cs typeface="Microsoft Sans Serif"/>
              </a:rPr>
              <a:t>del</a:t>
            </a:r>
            <a:r>
              <a:rPr sz="550" dirty="0">
                <a:latin typeface="Microsoft Sans Serif"/>
                <a:cs typeface="Microsoft Sans Serif"/>
              </a:rPr>
              <a:t> </a:t>
            </a:r>
            <a:r>
              <a:rPr sz="550" spc="10" dirty="0">
                <a:latin typeface="Microsoft Sans Serif"/>
                <a:cs typeface="Microsoft Sans Serif"/>
              </a:rPr>
              <a:t>sistema</a:t>
            </a:r>
            <a:r>
              <a:rPr sz="550" spc="5" dirty="0">
                <a:latin typeface="Microsoft Sans Serif"/>
                <a:cs typeface="Microsoft Sans Serif"/>
              </a:rPr>
              <a:t> </a:t>
            </a:r>
            <a:r>
              <a:rPr sz="550" spc="15" dirty="0">
                <a:latin typeface="Microsoft Sans Serif"/>
                <a:cs typeface="Microsoft Sans Serif"/>
              </a:rPr>
              <a:t>con</a:t>
            </a:r>
            <a:r>
              <a:rPr sz="550" dirty="0">
                <a:latin typeface="Microsoft Sans Serif"/>
                <a:cs typeface="Microsoft Sans Serif"/>
              </a:rPr>
              <a:t> </a:t>
            </a:r>
            <a:r>
              <a:rPr sz="550" spc="15" dirty="0">
                <a:latin typeface="Microsoft Sans Serif"/>
                <a:cs typeface="Microsoft Sans Serif"/>
              </a:rPr>
              <a:t>alimentaciones</a:t>
            </a:r>
            <a:endParaRPr sz="550">
              <a:latin typeface="Microsoft Sans Serif"/>
              <a:cs typeface="Microsoft Sans Serif"/>
            </a:endParaRPr>
          </a:p>
        </p:txBody>
      </p:sp>
      <p:sp>
        <p:nvSpPr>
          <p:cNvPr id="67" name="object 67"/>
          <p:cNvSpPr txBox="1"/>
          <p:nvPr/>
        </p:nvSpPr>
        <p:spPr>
          <a:xfrm>
            <a:off x="1415216" y="2783370"/>
            <a:ext cx="7409103" cy="2488245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 marR="5080" indent="154940">
              <a:lnSpc>
                <a:spcPct val="142900"/>
              </a:lnSpc>
              <a:spcBef>
                <a:spcPts val="100"/>
              </a:spcBef>
            </a:pPr>
            <a:r>
              <a:rPr sz="700" spc="15" dirty="0">
                <a:latin typeface="Microsoft Sans Serif"/>
                <a:cs typeface="Microsoft Sans Serif"/>
              </a:rPr>
              <a:t>Cuando</a:t>
            </a:r>
            <a:r>
              <a:rPr sz="700" dirty="0">
                <a:latin typeface="Microsoft Sans Serif"/>
                <a:cs typeface="Microsoft Sans Serif"/>
              </a:rPr>
              <a:t> </a:t>
            </a:r>
            <a:r>
              <a:rPr sz="700" spc="15" dirty="0">
                <a:latin typeface="Microsoft Sans Serif"/>
                <a:cs typeface="Microsoft Sans Serif"/>
              </a:rPr>
              <a:t>están</a:t>
            </a:r>
            <a:r>
              <a:rPr sz="700" spc="5" dirty="0">
                <a:latin typeface="Microsoft Sans Serif"/>
                <a:cs typeface="Microsoft Sans Serif"/>
              </a:rPr>
              <a:t> </a:t>
            </a:r>
            <a:r>
              <a:rPr sz="700" spc="20" dirty="0">
                <a:latin typeface="Microsoft Sans Serif"/>
                <a:cs typeface="Microsoft Sans Serif"/>
              </a:rPr>
              <a:t>equipados</a:t>
            </a:r>
            <a:r>
              <a:rPr sz="700" spc="5" dirty="0">
                <a:latin typeface="Microsoft Sans Serif"/>
                <a:cs typeface="Microsoft Sans Serif"/>
              </a:rPr>
              <a:t> </a:t>
            </a:r>
            <a:r>
              <a:rPr sz="700" spc="20" dirty="0">
                <a:latin typeface="Microsoft Sans Serif"/>
                <a:cs typeface="Microsoft Sans Serif"/>
              </a:rPr>
              <a:t>con</a:t>
            </a:r>
            <a:r>
              <a:rPr sz="700" spc="5" dirty="0">
                <a:latin typeface="Microsoft Sans Serif"/>
                <a:cs typeface="Microsoft Sans Serif"/>
              </a:rPr>
              <a:t> </a:t>
            </a:r>
            <a:r>
              <a:rPr sz="700" spc="10" dirty="0">
                <a:latin typeface="Microsoft Sans Serif"/>
                <a:cs typeface="Microsoft Sans Serif"/>
              </a:rPr>
              <a:t>sistemas</a:t>
            </a:r>
            <a:r>
              <a:rPr sz="700" spc="5" dirty="0">
                <a:latin typeface="Microsoft Sans Serif"/>
                <a:cs typeface="Microsoft Sans Serif"/>
              </a:rPr>
              <a:t> </a:t>
            </a:r>
            <a:r>
              <a:rPr sz="700" spc="30" dirty="0">
                <a:latin typeface="Microsoft Sans Serif"/>
                <a:cs typeface="Microsoft Sans Serif"/>
              </a:rPr>
              <a:t>modernos</a:t>
            </a:r>
            <a:r>
              <a:rPr sz="700" spc="5" dirty="0">
                <a:latin typeface="Microsoft Sans Serif"/>
                <a:cs typeface="Microsoft Sans Serif"/>
              </a:rPr>
              <a:t> </a:t>
            </a:r>
            <a:r>
              <a:rPr sz="700" spc="20" dirty="0">
                <a:latin typeface="Microsoft Sans Serif"/>
                <a:cs typeface="Microsoft Sans Serif"/>
              </a:rPr>
              <a:t>de</a:t>
            </a:r>
            <a:r>
              <a:rPr sz="700" spc="5" dirty="0">
                <a:latin typeface="Microsoft Sans Serif"/>
                <a:cs typeface="Microsoft Sans Serif"/>
              </a:rPr>
              <a:t> </a:t>
            </a:r>
            <a:r>
              <a:rPr sz="700" spc="25" dirty="0">
                <a:latin typeface="Microsoft Sans Serif"/>
                <a:cs typeface="Microsoft Sans Serif"/>
              </a:rPr>
              <a:t>protección</a:t>
            </a:r>
            <a:r>
              <a:rPr sz="700" spc="5" dirty="0">
                <a:latin typeface="Microsoft Sans Serif"/>
                <a:cs typeface="Microsoft Sans Serif"/>
              </a:rPr>
              <a:t> y</a:t>
            </a:r>
            <a:r>
              <a:rPr sz="700" dirty="0">
                <a:latin typeface="Microsoft Sans Serif"/>
                <a:cs typeface="Microsoft Sans Serif"/>
              </a:rPr>
              <a:t> </a:t>
            </a:r>
            <a:r>
              <a:rPr sz="700" spc="30" dirty="0">
                <a:latin typeface="Microsoft Sans Serif"/>
                <a:cs typeface="Microsoft Sans Serif"/>
              </a:rPr>
              <a:t>control </a:t>
            </a:r>
            <a:r>
              <a:rPr sz="700" spc="-170" dirty="0">
                <a:latin typeface="Microsoft Sans Serif"/>
                <a:cs typeface="Microsoft Sans Serif"/>
              </a:rPr>
              <a:t> </a:t>
            </a:r>
            <a:r>
              <a:rPr sz="700" spc="20" dirty="0">
                <a:latin typeface="Microsoft Sans Serif"/>
                <a:cs typeface="Microsoft Sans Serif"/>
              </a:rPr>
              <a:t>de </a:t>
            </a:r>
            <a:r>
              <a:rPr sz="700" spc="15" dirty="0">
                <a:latin typeface="Microsoft Sans Serif"/>
                <a:cs typeface="Microsoft Sans Serif"/>
              </a:rPr>
              <a:t>excitación, </a:t>
            </a:r>
            <a:r>
              <a:rPr sz="700" spc="10" dirty="0">
                <a:latin typeface="Microsoft Sans Serif"/>
                <a:cs typeface="Microsoft Sans Serif"/>
              </a:rPr>
              <a:t>los </a:t>
            </a:r>
            <a:r>
              <a:rPr sz="700" spc="25" dirty="0">
                <a:latin typeface="Microsoft Sans Serif"/>
                <a:cs typeface="Microsoft Sans Serif"/>
              </a:rPr>
              <a:t>generadores </a:t>
            </a:r>
            <a:r>
              <a:rPr sz="700" spc="30" dirty="0">
                <a:latin typeface="Microsoft Sans Serif"/>
                <a:cs typeface="Microsoft Sans Serif"/>
              </a:rPr>
              <a:t>pueden operar </a:t>
            </a:r>
            <a:r>
              <a:rPr sz="700" spc="20" dirty="0">
                <a:latin typeface="Microsoft Sans Serif"/>
                <a:cs typeface="Microsoft Sans Serif"/>
              </a:rPr>
              <a:t>en </a:t>
            </a:r>
            <a:r>
              <a:rPr sz="700" spc="10" dirty="0">
                <a:latin typeface="Microsoft Sans Serif"/>
                <a:cs typeface="Microsoft Sans Serif"/>
              </a:rPr>
              <a:t>capacidades </a:t>
            </a:r>
            <a:r>
              <a:rPr sz="700" spc="20" dirty="0">
                <a:latin typeface="Microsoft Sans Serif"/>
                <a:cs typeface="Microsoft Sans Serif"/>
              </a:rPr>
              <a:t>de </a:t>
            </a:r>
            <a:r>
              <a:rPr sz="700" spc="30" dirty="0">
                <a:latin typeface="Microsoft Sans Serif"/>
                <a:cs typeface="Microsoft Sans Serif"/>
              </a:rPr>
              <a:t>corto </a:t>
            </a:r>
            <a:r>
              <a:rPr sz="700" spc="35" dirty="0">
                <a:latin typeface="Microsoft Sans Serif"/>
                <a:cs typeface="Microsoft Sans Serif"/>
              </a:rPr>
              <a:t> tiempo </a:t>
            </a:r>
            <a:r>
              <a:rPr sz="700" spc="25" dirty="0">
                <a:latin typeface="Microsoft Sans Serif"/>
                <a:cs typeface="Microsoft Sans Serif"/>
              </a:rPr>
              <a:t>para </a:t>
            </a:r>
            <a:r>
              <a:rPr sz="700" spc="35" dirty="0">
                <a:latin typeface="Microsoft Sans Serif"/>
                <a:cs typeface="Microsoft Sans Serif"/>
              </a:rPr>
              <a:t>brindar </a:t>
            </a:r>
            <a:r>
              <a:rPr sz="700" spc="30" dirty="0">
                <a:latin typeface="Microsoft Sans Serif"/>
                <a:cs typeface="Microsoft Sans Serif"/>
              </a:rPr>
              <a:t>soporte </a:t>
            </a:r>
            <a:r>
              <a:rPr sz="700" spc="20" dirty="0">
                <a:latin typeface="Microsoft Sans Serif"/>
                <a:cs typeface="Microsoft Sans Serif"/>
              </a:rPr>
              <a:t>de var del </a:t>
            </a:r>
            <a:r>
              <a:rPr sz="700" spc="15" dirty="0">
                <a:latin typeface="Microsoft Sans Serif"/>
                <a:cs typeface="Microsoft Sans Serif"/>
              </a:rPr>
              <a:t>sistema </a:t>
            </a:r>
            <a:r>
              <a:rPr sz="700" spc="35" dirty="0">
                <a:latin typeface="Microsoft Sans Serif"/>
                <a:cs typeface="Microsoft Sans Serif"/>
              </a:rPr>
              <a:t>durante </a:t>
            </a:r>
            <a:r>
              <a:rPr sz="700" dirty="0">
                <a:latin typeface="Microsoft Sans Serif"/>
                <a:cs typeface="Microsoft Sans Serif"/>
              </a:rPr>
              <a:t>las </a:t>
            </a:r>
            <a:r>
              <a:rPr sz="700" spc="10" dirty="0">
                <a:latin typeface="Microsoft Sans Serif"/>
                <a:cs typeface="Microsoft Sans Serif"/>
              </a:rPr>
              <a:t>oscilaciones </a:t>
            </a:r>
            <a:r>
              <a:rPr sz="700" spc="20" dirty="0">
                <a:latin typeface="Microsoft Sans Serif"/>
                <a:cs typeface="Microsoft Sans Serif"/>
              </a:rPr>
              <a:t>de </a:t>
            </a:r>
            <a:r>
              <a:rPr sz="700" spc="25" dirty="0">
                <a:latin typeface="Microsoft Sans Serif"/>
                <a:cs typeface="Microsoft Sans Serif"/>
              </a:rPr>
              <a:t> energía </a:t>
            </a:r>
            <a:r>
              <a:rPr sz="700" spc="15" dirty="0">
                <a:latin typeface="Microsoft Sans Serif"/>
                <a:cs typeface="Microsoft Sans Serif"/>
              </a:rPr>
              <a:t>recuperables. </a:t>
            </a:r>
            <a:r>
              <a:rPr sz="700" spc="-50" dirty="0">
                <a:latin typeface="Microsoft Sans Serif"/>
                <a:cs typeface="Microsoft Sans Serif"/>
              </a:rPr>
              <a:t>Es </a:t>
            </a:r>
            <a:r>
              <a:rPr sz="700" spc="20" dirty="0">
                <a:latin typeface="Microsoft Sans Serif"/>
                <a:cs typeface="Microsoft Sans Serif"/>
              </a:rPr>
              <a:t>posible </a:t>
            </a:r>
            <a:r>
              <a:rPr sz="700" spc="30" dirty="0">
                <a:latin typeface="Microsoft Sans Serif"/>
                <a:cs typeface="Microsoft Sans Serif"/>
              </a:rPr>
              <a:t>que </a:t>
            </a:r>
            <a:r>
              <a:rPr sz="700" spc="-5" dirty="0">
                <a:latin typeface="Microsoft Sans Serif"/>
                <a:cs typeface="Microsoft Sans Serif"/>
              </a:rPr>
              <a:t>se </a:t>
            </a:r>
            <a:r>
              <a:rPr sz="700" spc="25" dirty="0">
                <a:latin typeface="Microsoft Sans Serif"/>
                <a:cs typeface="Microsoft Sans Serif"/>
              </a:rPr>
              <a:t>requiera </a:t>
            </a:r>
            <a:r>
              <a:rPr sz="700" spc="40" dirty="0">
                <a:latin typeface="Microsoft Sans Serif"/>
                <a:cs typeface="Microsoft Sans Serif"/>
              </a:rPr>
              <a:t>un </a:t>
            </a:r>
            <a:r>
              <a:rPr sz="700" spc="20" dirty="0">
                <a:latin typeface="Microsoft Sans Serif"/>
                <a:cs typeface="Microsoft Sans Serif"/>
              </a:rPr>
              <a:t>valor de </a:t>
            </a:r>
            <a:r>
              <a:rPr sz="700" spc="25" dirty="0">
                <a:latin typeface="Microsoft Sans Serif"/>
                <a:cs typeface="Microsoft Sans Serif"/>
              </a:rPr>
              <a:t>configuración </a:t>
            </a:r>
            <a:r>
              <a:rPr sz="700" spc="30" dirty="0">
                <a:latin typeface="Microsoft Sans Serif"/>
                <a:cs typeface="Microsoft Sans Serif"/>
              </a:rPr>
              <a:t> superior </a:t>
            </a:r>
            <a:r>
              <a:rPr sz="700" spc="10" dirty="0">
                <a:latin typeface="Microsoft Sans Serif"/>
                <a:cs typeface="Microsoft Sans Serif"/>
              </a:rPr>
              <a:t>al 200 </a:t>
            </a:r>
            <a:r>
              <a:rPr sz="700" spc="40" dirty="0">
                <a:latin typeface="Microsoft Sans Serif"/>
                <a:cs typeface="Microsoft Sans Serif"/>
              </a:rPr>
              <a:t>por </a:t>
            </a:r>
            <a:r>
              <a:rPr sz="700" spc="20" dirty="0">
                <a:latin typeface="Microsoft Sans Serif"/>
                <a:cs typeface="Microsoft Sans Serif"/>
              </a:rPr>
              <a:t>ciento de </a:t>
            </a:r>
            <a:r>
              <a:rPr sz="700" spc="10" dirty="0">
                <a:latin typeface="Microsoft Sans Serif"/>
                <a:cs typeface="Microsoft Sans Serif"/>
              </a:rPr>
              <a:t>la </a:t>
            </a:r>
            <a:r>
              <a:rPr sz="700" spc="15" dirty="0">
                <a:latin typeface="Microsoft Sans Serif"/>
                <a:cs typeface="Microsoft Sans Serif"/>
              </a:rPr>
              <a:t>curva </a:t>
            </a:r>
            <a:r>
              <a:rPr sz="700" spc="20" dirty="0">
                <a:latin typeface="Microsoft Sans Serif"/>
                <a:cs typeface="Microsoft Sans Serif"/>
              </a:rPr>
              <a:t>de </a:t>
            </a:r>
            <a:r>
              <a:rPr sz="700" spc="10" dirty="0">
                <a:latin typeface="Microsoft Sans Serif"/>
                <a:cs typeface="Microsoft Sans Serif"/>
              </a:rPr>
              <a:t>capacidad. </a:t>
            </a:r>
            <a:r>
              <a:rPr sz="700" dirty="0">
                <a:latin typeface="Microsoft Sans Serif"/>
                <a:cs typeface="Microsoft Sans Serif"/>
              </a:rPr>
              <a:t>Esto </a:t>
            </a:r>
            <a:r>
              <a:rPr sz="700" spc="25" dirty="0">
                <a:latin typeface="Microsoft Sans Serif"/>
                <a:cs typeface="Microsoft Sans Serif"/>
              </a:rPr>
              <a:t>puede </a:t>
            </a:r>
            <a:r>
              <a:rPr sz="700" spc="35" dirty="0">
                <a:latin typeface="Microsoft Sans Serif"/>
                <a:cs typeface="Microsoft Sans Serif"/>
              </a:rPr>
              <a:t>limitar </a:t>
            </a:r>
            <a:r>
              <a:rPr sz="700" spc="30" dirty="0">
                <a:latin typeface="Microsoft Sans Serif"/>
                <a:cs typeface="Microsoft Sans Serif"/>
              </a:rPr>
              <a:t>aún </a:t>
            </a:r>
            <a:r>
              <a:rPr sz="700" spc="35" dirty="0">
                <a:latin typeface="Microsoft Sans Serif"/>
                <a:cs typeface="Microsoft Sans Serif"/>
              </a:rPr>
              <a:t> </a:t>
            </a:r>
            <a:r>
              <a:rPr sz="700" spc="20" dirty="0">
                <a:latin typeface="Microsoft Sans Serif"/>
                <a:cs typeface="Microsoft Sans Serif"/>
              </a:rPr>
              <a:t>más</a:t>
            </a:r>
            <a:r>
              <a:rPr sz="700" spc="-10" dirty="0">
                <a:latin typeface="Microsoft Sans Serif"/>
                <a:cs typeface="Microsoft Sans Serif"/>
              </a:rPr>
              <a:t> </a:t>
            </a:r>
            <a:r>
              <a:rPr sz="700" spc="10" dirty="0">
                <a:latin typeface="Microsoft Sans Serif"/>
                <a:cs typeface="Microsoft Sans Serif"/>
              </a:rPr>
              <a:t>el</a:t>
            </a:r>
            <a:r>
              <a:rPr sz="700" spc="-5" dirty="0">
                <a:latin typeface="Microsoft Sans Serif"/>
                <a:cs typeface="Microsoft Sans Serif"/>
              </a:rPr>
              <a:t> </a:t>
            </a:r>
            <a:r>
              <a:rPr sz="700" spc="5" dirty="0">
                <a:latin typeface="Microsoft Sans Serif"/>
                <a:cs typeface="Microsoft Sans Serif"/>
              </a:rPr>
              <a:t>alcance</a:t>
            </a:r>
            <a:r>
              <a:rPr sz="700" spc="-5" dirty="0">
                <a:latin typeface="Microsoft Sans Serif"/>
                <a:cs typeface="Microsoft Sans Serif"/>
              </a:rPr>
              <a:t> </a:t>
            </a:r>
            <a:r>
              <a:rPr sz="700" spc="30" dirty="0">
                <a:latin typeface="Microsoft Sans Serif"/>
                <a:cs typeface="Microsoft Sans Serif"/>
              </a:rPr>
              <a:t>o</a:t>
            </a:r>
            <a:r>
              <a:rPr sz="700" spc="-5" dirty="0">
                <a:latin typeface="Microsoft Sans Serif"/>
                <a:cs typeface="Microsoft Sans Serif"/>
              </a:rPr>
              <a:t> </a:t>
            </a:r>
            <a:r>
              <a:rPr sz="700" spc="25" dirty="0">
                <a:latin typeface="Microsoft Sans Serif"/>
                <a:cs typeface="Microsoft Sans Serif"/>
              </a:rPr>
              <a:t>puede</a:t>
            </a:r>
            <a:r>
              <a:rPr sz="700" spc="-5" dirty="0">
                <a:latin typeface="Microsoft Sans Serif"/>
                <a:cs typeface="Microsoft Sans Serif"/>
              </a:rPr>
              <a:t> </a:t>
            </a:r>
            <a:r>
              <a:rPr sz="700" spc="35" dirty="0">
                <a:latin typeface="Microsoft Sans Serif"/>
                <a:cs typeface="Microsoft Sans Serif"/>
              </a:rPr>
              <a:t>requerir</a:t>
            </a:r>
            <a:r>
              <a:rPr sz="700" spc="-5" dirty="0">
                <a:latin typeface="Microsoft Sans Serif"/>
                <a:cs typeface="Microsoft Sans Serif"/>
              </a:rPr>
              <a:t> </a:t>
            </a:r>
            <a:r>
              <a:rPr sz="700" spc="40" dirty="0">
                <a:latin typeface="Microsoft Sans Serif"/>
                <a:cs typeface="Microsoft Sans Serif"/>
              </a:rPr>
              <a:t>un</a:t>
            </a:r>
            <a:r>
              <a:rPr sz="700" spc="-5" dirty="0">
                <a:latin typeface="Microsoft Sans Serif"/>
                <a:cs typeface="Microsoft Sans Serif"/>
              </a:rPr>
              <a:t> </a:t>
            </a:r>
            <a:r>
              <a:rPr sz="700" spc="25" dirty="0">
                <a:latin typeface="Microsoft Sans Serif"/>
                <a:cs typeface="Microsoft Sans Serif"/>
              </a:rPr>
              <a:t>retraso</a:t>
            </a:r>
            <a:r>
              <a:rPr sz="700" spc="-5" dirty="0">
                <a:latin typeface="Microsoft Sans Serif"/>
                <a:cs typeface="Microsoft Sans Serif"/>
              </a:rPr>
              <a:t> </a:t>
            </a:r>
            <a:r>
              <a:rPr sz="700" spc="35" dirty="0">
                <a:latin typeface="Microsoft Sans Serif"/>
                <a:cs typeface="Microsoft Sans Serif"/>
              </a:rPr>
              <a:t>mucho</a:t>
            </a:r>
            <a:r>
              <a:rPr sz="700" spc="-5" dirty="0">
                <a:latin typeface="Microsoft Sans Serif"/>
                <a:cs typeface="Microsoft Sans Serif"/>
              </a:rPr>
              <a:t> </a:t>
            </a:r>
            <a:r>
              <a:rPr sz="700" spc="25" dirty="0">
                <a:latin typeface="Microsoft Sans Serif"/>
                <a:cs typeface="Microsoft Sans Serif"/>
              </a:rPr>
              <a:t>mayor.</a:t>
            </a:r>
            <a:endParaRPr sz="700">
              <a:latin typeface="Microsoft Sans Serif"/>
              <a:cs typeface="Microsoft Sans Serif"/>
            </a:endParaRPr>
          </a:p>
          <a:p>
            <a:pPr marL="12700" marR="6350" indent="154940">
              <a:lnSpc>
                <a:spcPct val="125200"/>
              </a:lnSpc>
              <a:spcBef>
                <a:spcPts val="15"/>
              </a:spcBef>
            </a:pPr>
            <a:r>
              <a:rPr sz="800" spc="25" dirty="0">
                <a:latin typeface="Microsoft Sans Serif"/>
                <a:cs typeface="Microsoft Sans Serif"/>
              </a:rPr>
              <a:t>Debido </a:t>
            </a:r>
            <a:r>
              <a:rPr sz="800" dirty="0">
                <a:latin typeface="Microsoft Sans Serif"/>
                <a:cs typeface="Microsoft Sans Serif"/>
              </a:rPr>
              <a:t>a </a:t>
            </a:r>
            <a:r>
              <a:rPr sz="800" spc="20" dirty="0">
                <a:latin typeface="Microsoft Sans Serif"/>
                <a:cs typeface="Microsoft Sans Serif"/>
              </a:rPr>
              <a:t>apagones recientes </a:t>
            </a:r>
            <a:r>
              <a:rPr sz="800" spc="10" dirty="0">
                <a:latin typeface="Microsoft Sans Serif"/>
                <a:cs typeface="Microsoft Sans Serif"/>
              </a:rPr>
              <a:t>causados</a:t>
            </a:r>
            <a:r>
              <a:rPr sz="800" spc="15" dirty="0">
                <a:latin typeface="Microsoft Sans Serif"/>
                <a:cs typeface="Microsoft Sans Serif"/>
              </a:rPr>
              <a:t> </a:t>
            </a:r>
            <a:r>
              <a:rPr sz="800" spc="50" dirty="0">
                <a:latin typeface="Microsoft Sans Serif"/>
                <a:cs typeface="Microsoft Sans Serif"/>
              </a:rPr>
              <a:t>por </a:t>
            </a:r>
            <a:r>
              <a:rPr sz="800" spc="15" dirty="0">
                <a:latin typeface="Microsoft Sans Serif"/>
                <a:cs typeface="Microsoft Sans Serif"/>
              </a:rPr>
              <a:t>colapso </a:t>
            </a:r>
            <a:r>
              <a:rPr sz="800" spc="25" dirty="0">
                <a:latin typeface="Microsoft Sans Serif"/>
                <a:cs typeface="Microsoft Sans Serif"/>
              </a:rPr>
              <a:t>de </a:t>
            </a:r>
            <a:r>
              <a:rPr sz="800" spc="20" dirty="0">
                <a:latin typeface="Microsoft Sans Serif"/>
                <a:cs typeface="Microsoft Sans Serif"/>
              </a:rPr>
              <a:t>voltaje, </a:t>
            </a:r>
            <a:r>
              <a:rPr sz="800" spc="-200" dirty="0">
                <a:latin typeface="Microsoft Sans Serif"/>
                <a:cs typeface="Microsoft Sans Serif"/>
              </a:rPr>
              <a:t> </a:t>
            </a:r>
            <a:r>
              <a:rPr sz="800" spc="-10" dirty="0">
                <a:latin typeface="Microsoft Sans Serif"/>
                <a:cs typeface="Microsoft Sans Serif"/>
              </a:rPr>
              <a:t>se </a:t>
            </a:r>
            <a:r>
              <a:rPr sz="800" spc="25" dirty="0">
                <a:latin typeface="Microsoft Sans Serif"/>
                <a:cs typeface="Microsoft Sans Serif"/>
              </a:rPr>
              <a:t>debe verificar </a:t>
            </a:r>
            <a:r>
              <a:rPr sz="800" spc="30" dirty="0">
                <a:latin typeface="Microsoft Sans Serif"/>
                <a:cs typeface="Microsoft Sans Serif"/>
              </a:rPr>
              <a:t>que </a:t>
            </a:r>
            <a:r>
              <a:rPr sz="800" spc="15" dirty="0">
                <a:latin typeface="Microsoft Sans Serif"/>
                <a:cs typeface="Microsoft Sans Serif"/>
              </a:rPr>
              <a:t>el </a:t>
            </a:r>
            <a:r>
              <a:rPr sz="800" spc="20" dirty="0">
                <a:latin typeface="Microsoft Sans Serif"/>
                <a:cs typeface="Microsoft Sans Serif"/>
              </a:rPr>
              <a:t>ajuste </a:t>
            </a:r>
            <a:r>
              <a:rPr sz="800" spc="25" dirty="0">
                <a:latin typeface="Microsoft Sans Serif"/>
                <a:cs typeface="Microsoft Sans Serif"/>
              </a:rPr>
              <a:t>de </a:t>
            </a:r>
            <a:r>
              <a:rPr sz="800" spc="20" dirty="0">
                <a:latin typeface="Microsoft Sans Serif"/>
                <a:cs typeface="Microsoft Sans Serif"/>
              </a:rPr>
              <a:t>distancia </a:t>
            </a:r>
            <a:r>
              <a:rPr sz="800" spc="30" dirty="0">
                <a:latin typeface="Microsoft Sans Serif"/>
                <a:cs typeface="Microsoft Sans Serif"/>
              </a:rPr>
              <a:t>tenga márgenes </a:t>
            </a:r>
            <a:r>
              <a:rPr sz="800" spc="35" dirty="0">
                <a:latin typeface="Microsoft Sans Serif"/>
                <a:cs typeface="Microsoft Sans Serif"/>
              </a:rPr>
              <a:t> </a:t>
            </a:r>
            <a:r>
              <a:rPr sz="800" spc="25" dirty="0">
                <a:latin typeface="Microsoft Sans Serif"/>
                <a:cs typeface="Microsoft Sans Serif"/>
              </a:rPr>
              <a:t>operativos </a:t>
            </a:r>
            <a:r>
              <a:rPr sz="800" spc="15" dirty="0">
                <a:latin typeface="Microsoft Sans Serif"/>
                <a:cs typeface="Microsoft Sans Serif"/>
              </a:rPr>
              <a:t>adecuados </a:t>
            </a:r>
            <a:r>
              <a:rPr sz="800" spc="25" dirty="0">
                <a:latin typeface="Microsoft Sans Serif"/>
                <a:cs typeface="Microsoft Sans Serif"/>
              </a:rPr>
              <a:t>cuando </a:t>
            </a:r>
            <a:r>
              <a:rPr sz="800" spc="15" dirty="0">
                <a:latin typeface="Microsoft Sans Serif"/>
                <a:cs typeface="Microsoft Sans Serif"/>
              </a:rPr>
              <a:t>el </a:t>
            </a:r>
            <a:r>
              <a:rPr sz="800" spc="35" dirty="0">
                <a:latin typeface="Microsoft Sans Serif"/>
                <a:cs typeface="Microsoft Sans Serif"/>
              </a:rPr>
              <a:t>generador </a:t>
            </a:r>
            <a:r>
              <a:rPr sz="800" spc="15" dirty="0">
                <a:latin typeface="Microsoft Sans Serif"/>
                <a:cs typeface="Microsoft Sans Serif"/>
              </a:rPr>
              <a:t>esté </a:t>
            </a:r>
            <a:r>
              <a:rPr sz="800" spc="25" dirty="0">
                <a:latin typeface="Microsoft Sans Serif"/>
                <a:cs typeface="Microsoft Sans Serif"/>
              </a:rPr>
              <a:t>sujeto </a:t>
            </a:r>
            <a:r>
              <a:rPr sz="800" spc="10" dirty="0">
                <a:latin typeface="Microsoft Sans Serif"/>
                <a:cs typeface="Microsoft Sans Serif"/>
              </a:rPr>
              <a:t>al </a:t>
            </a:r>
            <a:r>
              <a:rPr sz="800" spc="20" dirty="0">
                <a:latin typeface="Microsoft Sans Serif"/>
                <a:cs typeface="Microsoft Sans Serif"/>
              </a:rPr>
              <a:t>voltaje </a:t>
            </a:r>
            <a:r>
              <a:rPr sz="800" spc="25" dirty="0">
                <a:latin typeface="Microsoft Sans Serif"/>
                <a:cs typeface="Microsoft Sans Serif"/>
              </a:rPr>
              <a:t> </a:t>
            </a:r>
            <a:r>
              <a:rPr sz="800" spc="20" dirty="0">
                <a:latin typeface="Microsoft Sans Serif"/>
                <a:cs typeface="Microsoft Sans Serif"/>
              </a:rPr>
              <a:t>más </a:t>
            </a:r>
            <a:r>
              <a:rPr sz="800" spc="25" dirty="0">
                <a:latin typeface="Microsoft Sans Serif"/>
                <a:cs typeface="Microsoft Sans Serif"/>
              </a:rPr>
              <a:t>bajo </a:t>
            </a:r>
            <a:r>
              <a:rPr sz="800" spc="20" dirty="0">
                <a:latin typeface="Microsoft Sans Serif"/>
                <a:cs typeface="Microsoft Sans Serif"/>
              </a:rPr>
              <a:t>esperado </a:t>
            </a:r>
            <a:r>
              <a:rPr sz="800" spc="25" dirty="0">
                <a:latin typeface="Microsoft Sans Serif"/>
                <a:cs typeface="Microsoft Sans Serif"/>
              </a:rPr>
              <a:t>del </a:t>
            </a:r>
            <a:r>
              <a:rPr sz="800" spc="15" dirty="0">
                <a:latin typeface="Microsoft Sans Serif"/>
                <a:cs typeface="Microsoft Sans Serif"/>
              </a:rPr>
              <a:t>sistema. </a:t>
            </a:r>
            <a:r>
              <a:rPr sz="800" spc="-15" dirty="0">
                <a:latin typeface="Microsoft Sans Serif"/>
                <a:cs typeface="Microsoft Sans Serif"/>
              </a:rPr>
              <a:t>La </a:t>
            </a:r>
            <a:r>
              <a:rPr sz="800" spc="45" dirty="0">
                <a:latin typeface="Microsoft Sans Serif"/>
                <a:cs typeface="Microsoft Sans Serif"/>
              </a:rPr>
              <a:t>North </a:t>
            </a:r>
            <a:r>
              <a:rPr sz="800" spc="20" dirty="0">
                <a:latin typeface="Microsoft Sans Serif"/>
                <a:cs typeface="Microsoft Sans Serif"/>
              </a:rPr>
              <a:t>American </a:t>
            </a:r>
            <a:r>
              <a:rPr sz="800" spc="5" dirty="0">
                <a:latin typeface="Microsoft Sans Serif"/>
                <a:cs typeface="Microsoft Sans Serif"/>
              </a:rPr>
              <a:t>Electric </a:t>
            </a:r>
            <a:r>
              <a:rPr sz="800" spc="10" dirty="0">
                <a:latin typeface="Microsoft Sans Serif"/>
                <a:cs typeface="Microsoft Sans Serif"/>
              </a:rPr>
              <a:t> </a:t>
            </a:r>
            <a:r>
              <a:rPr sz="800" spc="15" dirty="0">
                <a:latin typeface="Microsoft Sans Serif"/>
                <a:cs typeface="Microsoft Sans Serif"/>
              </a:rPr>
              <a:t>Reliability</a:t>
            </a:r>
            <a:r>
              <a:rPr sz="800" spc="-5" dirty="0">
                <a:latin typeface="Microsoft Sans Serif"/>
                <a:cs typeface="Microsoft Sans Serif"/>
              </a:rPr>
              <a:t> </a:t>
            </a:r>
            <a:r>
              <a:rPr sz="800" spc="30" dirty="0">
                <a:latin typeface="Microsoft Sans Serif"/>
                <a:cs typeface="Microsoft Sans Serif"/>
              </a:rPr>
              <a:t>Corporation</a:t>
            </a:r>
            <a:r>
              <a:rPr sz="800" spc="-5" dirty="0">
                <a:latin typeface="Microsoft Sans Serif"/>
                <a:cs typeface="Microsoft Sans Serif"/>
              </a:rPr>
              <a:t> </a:t>
            </a:r>
            <a:r>
              <a:rPr sz="800" spc="-45" dirty="0">
                <a:latin typeface="Microsoft Sans Serif"/>
                <a:cs typeface="Microsoft Sans Serif"/>
              </a:rPr>
              <a:t>(NERC)</a:t>
            </a:r>
            <a:r>
              <a:rPr sz="800" dirty="0">
                <a:latin typeface="Microsoft Sans Serif"/>
                <a:cs typeface="Microsoft Sans Serif"/>
              </a:rPr>
              <a:t> </a:t>
            </a:r>
            <a:r>
              <a:rPr sz="800" spc="25" dirty="0">
                <a:latin typeface="Microsoft Sans Serif"/>
                <a:cs typeface="Microsoft Sans Serif"/>
              </a:rPr>
              <a:t>ha</a:t>
            </a:r>
            <a:r>
              <a:rPr sz="800" spc="-5" dirty="0">
                <a:latin typeface="Microsoft Sans Serif"/>
                <a:cs typeface="Microsoft Sans Serif"/>
              </a:rPr>
              <a:t> </a:t>
            </a:r>
            <a:r>
              <a:rPr sz="800" spc="20" dirty="0">
                <a:latin typeface="Microsoft Sans Serif"/>
                <a:cs typeface="Microsoft Sans Serif"/>
              </a:rPr>
              <a:t>establecido</a:t>
            </a:r>
            <a:r>
              <a:rPr sz="800" spc="-5" dirty="0">
                <a:latin typeface="Microsoft Sans Serif"/>
                <a:cs typeface="Microsoft Sans Serif"/>
              </a:rPr>
              <a:t> </a:t>
            </a:r>
            <a:r>
              <a:rPr sz="800" spc="45" dirty="0">
                <a:latin typeface="Microsoft Sans Serif"/>
                <a:cs typeface="Microsoft Sans Serif"/>
              </a:rPr>
              <a:t>un</a:t>
            </a:r>
            <a:r>
              <a:rPr sz="800" dirty="0">
                <a:latin typeface="Microsoft Sans Serif"/>
                <a:cs typeface="Microsoft Sans Serif"/>
              </a:rPr>
              <a:t> </a:t>
            </a:r>
            <a:r>
              <a:rPr sz="800" spc="20" dirty="0">
                <a:latin typeface="Microsoft Sans Serif"/>
                <a:cs typeface="Microsoft Sans Serif"/>
              </a:rPr>
              <a:t>nivel</a:t>
            </a:r>
            <a:r>
              <a:rPr sz="800" spc="-5" dirty="0">
                <a:latin typeface="Microsoft Sans Serif"/>
                <a:cs typeface="Microsoft Sans Serif"/>
              </a:rPr>
              <a:t> </a:t>
            </a:r>
            <a:r>
              <a:rPr sz="800" spc="25" dirty="0">
                <a:latin typeface="Microsoft Sans Serif"/>
                <a:cs typeface="Microsoft Sans Serif"/>
              </a:rPr>
              <a:t>de</a:t>
            </a:r>
            <a:r>
              <a:rPr sz="800" spc="-5" dirty="0">
                <a:latin typeface="Microsoft Sans Serif"/>
                <a:cs typeface="Microsoft Sans Serif"/>
              </a:rPr>
              <a:t> </a:t>
            </a:r>
            <a:r>
              <a:rPr sz="800" spc="20" dirty="0">
                <a:latin typeface="Microsoft Sans Serif"/>
                <a:cs typeface="Microsoft Sans Serif"/>
              </a:rPr>
              <a:t>voltaje</a:t>
            </a:r>
            <a:r>
              <a:rPr sz="800" dirty="0">
                <a:latin typeface="Microsoft Sans Serif"/>
                <a:cs typeface="Microsoft Sans Serif"/>
              </a:rPr>
              <a:t> </a:t>
            </a:r>
            <a:r>
              <a:rPr sz="800" spc="25" dirty="0">
                <a:latin typeface="Microsoft Sans Serif"/>
                <a:cs typeface="Microsoft Sans Serif"/>
              </a:rPr>
              <a:t>del </a:t>
            </a:r>
            <a:r>
              <a:rPr sz="800" spc="-200" dirty="0">
                <a:latin typeface="Microsoft Sans Serif"/>
                <a:cs typeface="Microsoft Sans Serif"/>
              </a:rPr>
              <a:t> </a:t>
            </a:r>
            <a:r>
              <a:rPr sz="800" spc="20" dirty="0">
                <a:latin typeface="Microsoft Sans Serif"/>
                <a:cs typeface="Microsoft Sans Serif"/>
              </a:rPr>
              <a:t>sistema </a:t>
            </a:r>
            <a:r>
              <a:rPr sz="800" spc="25" dirty="0">
                <a:latin typeface="Microsoft Sans Serif"/>
                <a:cs typeface="Microsoft Sans Serif"/>
              </a:rPr>
              <a:t>de </a:t>
            </a:r>
            <a:r>
              <a:rPr sz="800" spc="5" dirty="0">
                <a:latin typeface="Microsoft Sans Serif"/>
                <a:cs typeface="Microsoft Sans Serif"/>
              </a:rPr>
              <a:t>0,85 </a:t>
            </a:r>
            <a:r>
              <a:rPr sz="800" spc="45" dirty="0">
                <a:latin typeface="Microsoft Sans Serif"/>
                <a:cs typeface="Microsoft Sans Serif"/>
              </a:rPr>
              <a:t>pu </a:t>
            </a:r>
            <a:r>
              <a:rPr sz="800" spc="35" dirty="0">
                <a:latin typeface="Microsoft Sans Serif"/>
                <a:cs typeface="Microsoft Sans Serif"/>
              </a:rPr>
              <a:t>como </a:t>
            </a:r>
            <a:r>
              <a:rPr sz="800" spc="15" dirty="0">
                <a:latin typeface="Microsoft Sans Serif"/>
                <a:cs typeface="Microsoft Sans Serif"/>
              </a:rPr>
              <a:t>el </a:t>
            </a:r>
            <a:r>
              <a:rPr sz="800" spc="20" dirty="0">
                <a:latin typeface="Microsoft Sans Serif"/>
                <a:cs typeface="Microsoft Sans Serif"/>
              </a:rPr>
              <a:t>voltaje más </a:t>
            </a:r>
            <a:r>
              <a:rPr sz="800" spc="25" dirty="0">
                <a:latin typeface="Microsoft Sans Serif"/>
                <a:cs typeface="Microsoft Sans Serif"/>
              </a:rPr>
              <a:t>bajo </a:t>
            </a:r>
            <a:r>
              <a:rPr sz="800" spc="10" dirty="0">
                <a:latin typeface="Microsoft Sans Serif"/>
                <a:cs typeface="Microsoft Sans Serif"/>
              </a:rPr>
              <a:t>al </a:t>
            </a:r>
            <a:r>
              <a:rPr sz="800" spc="30" dirty="0">
                <a:latin typeface="Microsoft Sans Serif"/>
                <a:cs typeface="Microsoft Sans Serif"/>
              </a:rPr>
              <a:t>que </a:t>
            </a:r>
            <a:r>
              <a:rPr sz="800" spc="10" dirty="0">
                <a:latin typeface="Microsoft Sans Serif"/>
                <a:cs typeface="Microsoft Sans Serif"/>
              </a:rPr>
              <a:t>la </a:t>
            </a:r>
            <a:r>
              <a:rPr sz="800" spc="30" dirty="0">
                <a:latin typeface="Microsoft Sans Serif"/>
                <a:cs typeface="Microsoft Sans Serif"/>
              </a:rPr>
              <a:t>protección </a:t>
            </a:r>
            <a:r>
              <a:rPr sz="800" spc="35" dirty="0">
                <a:latin typeface="Microsoft Sans Serif"/>
                <a:cs typeface="Microsoft Sans Serif"/>
              </a:rPr>
              <a:t> </a:t>
            </a:r>
            <a:r>
              <a:rPr sz="800" spc="25" dirty="0">
                <a:latin typeface="Microsoft Sans Serif"/>
                <a:cs typeface="Microsoft Sans Serif"/>
              </a:rPr>
              <a:t>debe</a:t>
            </a:r>
            <a:r>
              <a:rPr sz="800" spc="-10" dirty="0">
                <a:latin typeface="Microsoft Sans Serif"/>
                <a:cs typeface="Microsoft Sans Serif"/>
              </a:rPr>
              <a:t> </a:t>
            </a:r>
            <a:r>
              <a:rPr sz="800" spc="35" dirty="0">
                <a:latin typeface="Microsoft Sans Serif"/>
                <a:cs typeface="Microsoft Sans Serif"/>
              </a:rPr>
              <a:t>funcionar</a:t>
            </a:r>
            <a:r>
              <a:rPr sz="800" spc="-5" dirty="0">
                <a:latin typeface="Microsoft Sans Serif"/>
                <a:cs typeface="Microsoft Sans Serif"/>
              </a:rPr>
              <a:t> </a:t>
            </a:r>
            <a:r>
              <a:rPr sz="800" spc="25" dirty="0">
                <a:latin typeface="Microsoft Sans Serif"/>
                <a:cs typeface="Microsoft Sans Serif"/>
              </a:rPr>
              <a:t>correctamente.</a:t>
            </a:r>
            <a:endParaRPr sz="800">
              <a:latin typeface="Microsoft Sans Serif"/>
              <a:cs typeface="Microsoft Sans Serif"/>
            </a:endParaRPr>
          </a:p>
          <a:p>
            <a:pPr marL="12700" marR="5080" indent="154940">
              <a:lnSpc>
                <a:spcPts val="1200"/>
              </a:lnSpc>
              <a:spcBef>
                <a:spcPts val="80"/>
              </a:spcBef>
            </a:pPr>
            <a:r>
              <a:rPr sz="650" spc="-5" dirty="0">
                <a:latin typeface="Microsoft Sans Serif"/>
                <a:cs typeface="Microsoft Sans Serif"/>
              </a:rPr>
              <a:t>Estos</a:t>
            </a:r>
            <a:r>
              <a:rPr sz="650" spc="5" dirty="0">
                <a:latin typeface="Microsoft Sans Serif"/>
                <a:cs typeface="Microsoft Sans Serif"/>
              </a:rPr>
              <a:t> </a:t>
            </a:r>
            <a:r>
              <a:rPr sz="650" spc="20" dirty="0">
                <a:latin typeface="Microsoft Sans Serif"/>
                <a:cs typeface="Microsoft Sans Serif"/>
              </a:rPr>
              <a:t>criterios</a:t>
            </a:r>
            <a:r>
              <a:rPr sz="650" spc="10" dirty="0">
                <a:latin typeface="Microsoft Sans Serif"/>
                <a:cs typeface="Microsoft Sans Serif"/>
              </a:rPr>
              <a:t> </a:t>
            </a:r>
            <a:r>
              <a:rPr sz="650" spc="30" dirty="0">
                <a:latin typeface="Microsoft Sans Serif"/>
                <a:cs typeface="Microsoft Sans Serif"/>
              </a:rPr>
              <a:t>normalmente</a:t>
            </a:r>
            <a:r>
              <a:rPr sz="650" spc="10" dirty="0">
                <a:latin typeface="Microsoft Sans Serif"/>
                <a:cs typeface="Microsoft Sans Serif"/>
              </a:rPr>
              <a:t> </a:t>
            </a:r>
            <a:r>
              <a:rPr sz="650" spc="25" dirty="0">
                <a:latin typeface="Microsoft Sans Serif"/>
                <a:cs typeface="Microsoft Sans Serif"/>
              </a:rPr>
              <a:t>requieren</a:t>
            </a:r>
            <a:r>
              <a:rPr sz="650" spc="5" dirty="0">
                <a:latin typeface="Microsoft Sans Serif"/>
                <a:cs typeface="Microsoft Sans Serif"/>
              </a:rPr>
              <a:t> </a:t>
            </a:r>
            <a:r>
              <a:rPr sz="650" spc="25" dirty="0">
                <a:latin typeface="Microsoft Sans Serif"/>
                <a:cs typeface="Microsoft Sans Serif"/>
              </a:rPr>
              <a:t>compromisos</a:t>
            </a:r>
            <a:r>
              <a:rPr sz="650" spc="10" dirty="0">
                <a:latin typeface="Microsoft Sans Serif"/>
                <a:cs typeface="Microsoft Sans Serif"/>
              </a:rPr>
              <a:t> </a:t>
            </a:r>
            <a:r>
              <a:rPr sz="650" spc="20" dirty="0">
                <a:latin typeface="Microsoft Sans Serif"/>
                <a:cs typeface="Microsoft Sans Serif"/>
              </a:rPr>
              <a:t>en</a:t>
            </a:r>
            <a:r>
              <a:rPr sz="650" spc="10" dirty="0">
                <a:latin typeface="Microsoft Sans Serif"/>
                <a:cs typeface="Microsoft Sans Serif"/>
              </a:rPr>
              <a:t> la</a:t>
            </a:r>
            <a:r>
              <a:rPr sz="650" spc="5" dirty="0">
                <a:latin typeface="Microsoft Sans Serif"/>
                <a:cs typeface="Microsoft Sans Serif"/>
              </a:rPr>
              <a:t> </a:t>
            </a:r>
            <a:r>
              <a:rPr sz="650" spc="20" dirty="0">
                <a:latin typeface="Microsoft Sans Serif"/>
                <a:cs typeface="Microsoft Sans Serif"/>
              </a:rPr>
              <a:t>protección</a:t>
            </a:r>
            <a:r>
              <a:rPr sz="650" spc="10" dirty="0">
                <a:latin typeface="Microsoft Sans Serif"/>
                <a:cs typeface="Microsoft Sans Serif"/>
              </a:rPr>
              <a:t> deseada </a:t>
            </a:r>
            <a:r>
              <a:rPr sz="650" spc="-155" dirty="0">
                <a:latin typeface="Microsoft Sans Serif"/>
                <a:cs typeface="Microsoft Sans Serif"/>
              </a:rPr>
              <a:t> </a:t>
            </a:r>
            <a:r>
              <a:rPr sz="650" spc="20" dirty="0">
                <a:latin typeface="Microsoft Sans Serif"/>
                <a:cs typeface="Microsoft Sans Serif"/>
              </a:rPr>
              <a:t>para </a:t>
            </a:r>
            <a:r>
              <a:rPr sz="650" spc="30" dirty="0">
                <a:latin typeface="Microsoft Sans Serif"/>
                <a:cs typeface="Microsoft Sans Serif"/>
              </a:rPr>
              <a:t>mantener </a:t>
            </a:r>
            <a:r>
              <a:rPr sz="650" spc="10" dirty="0">
                <a:latin typeface="Microsoft Sans Serif"/>
                <a:cs typeface="Microsoft Sans Serif"/>
              </a:rPr>
              <a:t>la </a:t>
            </a:r>
            <a:r>
              <a:rPr sz="650" spc="20" dirty="0">
                <a:latin typeface="Microsoft Sans Serif"/>
                <a:cs typeface="Microsoft Sans Serif"/>
              </a:rPr>
              <a:t>seguridad del </a:t>
            </a:r>
            <a:r>
              <a:rPr sz="650" spc="25" dirty="0">
                <a:latin typeface="Microsoft Sans Serif"/>
                <a:cs typeface="Microsoft Sans Serif"/>
              </a:rPr>
              <a:t>generador. </a:t>
            </a:r>
            <a:r>
              <a:rPr sz="650" spc="-40" dirty="0">
                <a:latin typeface="Microsoft Sans Serif"/>
                <a:cs typeface="Microsoft Sans Serif"/>
              </a:rPr>
              <a:t>Se </a:t>
            </a:r>
            <a:r>
              <a:rPr sz="650" spc="20" dirty="0">
                <a:latin typeface="Microsoft Sans Serif"/>
                <a:cs typeface="Microsoft Sans Serif"/>
              </a:rPr>
              <a:t>recomienda </a:t>
            </a:r>
            <a:r>
              <a:rPr sz="650" spc="25" dirty="0">
                <a:latin typeface="Microsoft Sans Serif"/>
                <a:cs typeface="Microsoft Sans Serif"/>
              </a:rPr>
              <a:t>que </a:t>
            </a:r>
            <a:r>
              <a:rPr sz="650" spc="10" dirty="0">
                <a:latin typeface="Microsoft Sans Serif"/>
                <a:cs typeface="Microsoft Sans Serif"/>
              </a:rPr>
              <a:t>estos ajustes </a:t>
            </a:r>
            <a:r>
              <a:rPr sz="650" spc="20" dirty="0">
                <a:latin typeface="Microsoft Sans Serif"/>
                <a:cs typeface="Microsoft Sans Serif"/>
              </a:rPr>
              <a:t>de </a:t>
            </a:r>
            <a:r>
              <a:rPr sz="650" spc="25" dirty="0">
                <a:latin typeface="Microsoft Sans Serif"/>
                <a:cs typeface="Microsoft Sans Serif"/>
              </a:rPr>
              <a:t> </a:t>
            </a:r>
            <a:r>
              <a:rPr sz="650" spc="10" dirty="0">
                <a:latin typeface="Microsoft Sans Serif"/>
                <a:cs typeface="Microsoft Sans Serif"/>
              </a:rPr>
              <a:t>relés </a:t>
            </a:r>
            <a:r>
              <a:rPr sz="650" spc="-5" dirty="0">
                <a:latin typeface="Microsoft Sans Serif"/>
                <a:cs typeface="Microsoft Sans Serif"/>
              </a:rPr>
              <a:t>se </a:t>
            </a:r>
            <a:r>
              <a:rPr sz="650" spc="15" dirty="0">
                <a:latin typeface="Microsoft Sans Serif"/>
                <a:cs typeface="Microsoft Sans Serif"/>
              </a:rPr>
              <a:t>evalúen </a:t>
            </a:r>
            <a:r>
              <a:rPr sz="650" spc="30" dirty="0">
                <a:latin typeface="Microsoft Sans Serif"/>
                <a:cs typeface="Microsoft Sans Serif"/>
              </a:rPr>
              <a:t>entre </a:t>
            </a:r>
            <a:r>
              <a:rPr sz="650" spc="10" dirty="0">
                <a:latin typeface="Microsoft Sans Serif"/>
                <a:cs typeface="Microsoft Sans Serif"/>
              </a:rPr>
              <a:t>la </a:t>
            </a:r>
            <a:r>
              <a:rPr sz="650" spc="20" dirty="0">
                <a:latin typeface="Microsoft Sans Serif"/>
                <a:cs typeface="Microsoft Sans Serif"/>
              </a:rPr>
              <a:t>protección del </a:t>
            </a:r>
            <a:r>
              <a:rPr sz="650" spc="25" dirty="0">
                <a:latin typeface="Microsoft Sans Serif"/>
                <a:cs typeface="Microsoft Sans Serif"/>
              </a:rPr>
              <a:t>generador </a:t>
            </a:r>
            <a:r>
              <a:rPr sz="650" spc="5" dirty="0">
                <a:latin typeface="Microsoft Sans Serif"/>
                <a:cs typeface="Microsoft Sans Serif"/>
              </a:rPr>
              <a:t>y </a:t>
            </a:r>
            <a:r>
              <a:rPr sz="650" spc="10" dirty="0">
                <a:latin typeface="Microsoft Sans Serif"/>
                <a:cs typeface="Microsoft Sans Serif"/>
              </a:rPr>
              <a:t>los </a:t>
            </a:r>
            <a:r>
              <a:rPr sz="650" spc="20" dirty="0">
                <a:latin typeface="Microsoft Sans Serif"/>
                <a:cs typeface="Microsoft Sans Serif"/>
              </a:rPr>
              <a:t>ingenieros de protección </a:t>
            </a:r>
            <a:r>
              <a:rPr sz="650" spc="25" dirty="0">
                <a:latin typeface="Microsoft Sans Serif"/>
                <a:cs typeface="Microsoft Sans Serif"/>
              </a:rPr>
              <a:t> </a:t>
            </a:r>
            <a:r>
              <a:rPr sz="650" spc="20" dirty="0">
                <a:latin typeface="Microsoft Sans Serif"/>
                <a:cs typeface="Microsoft Sans Serif"/>
              </a:rPr>
              <a:t>del </a:t>
            </a:r>
            <a:r>
              <a:rPr sz="650" spc="15" dirty="0">
                <a:latin typeface="Microsoft Sans Serif"/>
                <a:cs typeface="Microsoft Sans Serif"/>
              </a:rPr>
              <a:t>sistema </a:t>
            </a:r>
            <a:r>
              <a:rPr sz="650" spc="20" dirty="0">
                <a:latin typeface="Microsoft Sans Serif"/>
                <a:cs typeface="Microsoft Sans Serif"/>
              </a:rPr>
              <a:t>para </a:t>
            </a:r>
            <a:r>
              <a:rPr sz="650" spc="25" dirty="0">
                <a:latin typeface="Microsoft Sans Serif"/>
                <a:cs typeface="Microsoft Sans Serif"/>
              </a:rPr>
              <a:t>optimizar </a:t>
            </a:r>
            <a:r>
              <a:rPr sz="650" spc="10" dirty="0">
                <a:latin typeface="Microsoft Sans Serif"/>
                <a:cs typeface="Microsoft Sans Serif"/>
              </a:rPr>
              <a:t>la </a:t>
            </a:r>
            <a:r>
              <a:rPr sz="650" spc="20" dirty="0">
                <a:latin typeface="Microsoft Sans Serif"/>
                <a:cs typeface="Microsoft Sans Serif"/>
              </a:rPr>
              <a:t>coordinación </a:t>
            </a:r>
            <a:r>
              <a:rPr sz="650" spc="5" dirty="0">
                <a:latin typeface="Microsoft Sans Serif"/>
                <a:cs typeface="Microsoft Sans Serif"/>
              </a:rPr>
              <a:t>y </a:t>
            </a:r>
            <a:r>
              <a:rPr sz="650" spc="10" dirty="0">
                <a:latin typeface="Microsoft Sans Serif"/>
                <a:cs typeface="Microsoft Sans Serif"/>
              </a:rPr>
              <a:t>al </a:t>
            </a:r>
            <a:r>
              <a:rPr sz="650" spc="30" dirty="0">
                <a:latin typeface="Microsoft Sans Serif"/>
                <a:cs typeface="Microsoft Sans Serif"/>
              </a:rPr>
              <a:t>mismo </a:t>
            </a:r>
            <a:r>
              <a:rPr sz="650" spc="35" dirty="0">
                <a:latin typeface="Microsoft Sans Serif"/>
                <a:cs typeface="Microsoft Sans Serif"/>
              </a:rPr>
              <a:t>tiempo </a:t>
            </a:r>
            <a:r>
              <a:rPr sz="650" spc="30" dirty="0">
                <a:latin typeface="Microsoft Sans Serif"/>
                <a:cs typeface="Microsoft Sans Serif"/>
              </a:rPr>
              <a:t>proteger </a:t>
            </a:r>
            <a:r>
              <a:rPr sz="650" spc="10" dirty="0">
                <a:latin typeface="Microsoft Sans Serif"/>
                <a:cs typeface="Microsoft Sans Serif"/>
              </a:rPr>
              <a:t>el </a:t>
            </a:r>
            <a:r>
              <a:rPr sz="650" spc="15" dirty="0">
                <a:latin typeface="Microsoft Sans Serif"/>
                <a:cs typeface="Microsoft Sans Serif"/>
              </a:rPr>
              <a:t> </a:t>
            </a:r>
            <a:r>
              <a:rPr sz="650" spc="25" dirty="0">
                <a:latin typeface="Microsoft Sans Serif"/>
                <a:cs typeface="Microsoft Sans Serif"/>
              </a:rPr>
              <a:t>generador </a:t>
            </a:r>
            <a:r>
              <a:rPr sz="650" spc="20" dirty="0">
                <a:latin typeface="Microsoft Sans Serif"/>
                <a:cs typeface="Microsoft Sans Serif"/>
              </a:rPr>
              <a:t>de </a:t>
            </a:r>
            <a:r>
              <a:rPr sz="650" spc="30" dirty="0">
                <a:latin typeface="Microsoft Sans Serif"/>
                <a:cs typeface="Microsoft Sans Serif"/>
              </a:rPr>
              <a:t>turbina. </a:t>
            </a:r>
            <a:r>
              <a:rPr sz="650" spc="-45" dirty="0">
                <a:latin typeface="Microsoft Sans Serif"/>
                <a:cs typeface="Microsoft Sans Serif"/>
              </a:rPr>
              <a:t>Es </a:t>
            </a:r>
            <a:r>
              <a:rPr sz="650" spc="15" dirty="0">
                <a:latin typeface="Microsoft Sans Serif"/>
                <a:cs typeface="Microsoft Sans Serif"/>
              </a:rPr>
              <a:t>posible </a:t>
            </a:r>
            <a:r>
              <a:rPr sz="650" spc="25" dirty="0">
                <a:latin typeface="Microsoft Sans Serif"/>
                <a:cs typeface="Microsoft Sans Serif"/>
              </a:rPr>
              <a:t>que </a:t>
            </a:r>
            <a:r>
              <a:rPr sz="650" spc="-5" dirty="0">
                <a:latin typeface="Microsoft Sans Serif"/>
                <a:cs typeface="Microsoft Sans Serif"/>
              </a:rPr>
              <a:t>se </a:t>
            </a:r>
            <a:r>
              <a:rPr sz="650" spc="15" dirty="0">
                <a:latin typeface="Microsoft Sans Serif"/>
                <a:cs typeface="Microsoft Sans Serif"/>
              </a:rPr>
              <a:t>necesiten </a:t>
            </a:r>
            <a:r>
              <a:rPr sz="650" spc="20" dirty="0">
                <a:latin typeface="Microsoft Sans Serif"/>
                <a:cs typeface="Microsoft Sans Serif"/>
              </a:rPr>
              <a:t>estudios de estabilidad para </a:t>
            </a:r>
            <a:r>
              <a:rPr sz="650" spc="25" dirty="0">
                <a:latin typeface="Microsoft Sans Serif"/>
                <a:cs typeface="Microsoft Sans Serif"/>
              </a:rPr>
              <a:t> </a:t>
            </a:r>
            <a:r>
              <a:rPr sz="650" spc="30" dirty="0">
                <a:latin typeface="Microsoft Sans Serif"/>
                <a:cs typeface="Microsoft Sans Serif"/>
              </a:rPr>
              <a:t>determinar </a:t>
            </a:r>
            <a:r>
              <a:rPr sz="650" spc="40" dirty="0">
                <a:latin typeface="Microsoft Sans Serif"/>
                <a:cs typeface="Microsoft Sans Serif"/>
              </a:rPr>
              <a:t>un punto </a:t>
            </a:r>
            <a:r>
              <a:rPr sz="650" spc="20" dirty="0">
                <a:latin typeface="Microsoft Sans Serif"/>
                <a:cs typeface="Microsoft Sans Serif"/>
              </a:rPr>
              <a:t>de </a:t>
            </a:r>
            <a:r>
              <a:rPr sz="650" spc="15" dirty="0">
                <a:latin typeface="Microsoft Sans Serif"/>
                <a:cs typeface="Microsoft Sans Serif"/>
              </a:rPr>
              <a:t>ajuste </a:t>
            </a:r>
            <a:r>
              <a:rPr sz="650" spc="25" dirty="0">
                <a:latin typeface="Microsoft Sans Serif"/>
                <a:cs typeface="Microsoft Sans Serif"/>
              </a:rPr>
              <a:t>seguro </a:t>
            </a:r>
            <a:r>
              <a:rPr sz="650" spc="5" dirty="0">
                <a:latin typeface="Microsoft Sans Serif"/>
                <a:cs typeface="Microsoft Sans Serif"/>
              </a:rPr>
              <a:t>y </a:t>
            </a:r>
            <a:r>
              <a:rPr sz="650" spc="40" dirty="0">
                <a:latin typeface="Microsoft Sans Serif"/>
                <a:cs typeface="Microsoft Sans Serif"/>
              </a:rPr>
              <a:t>un </a:t>
            </a:r>
            <a:r>
              <a:rPr sz="650" spc="25" dirty="0">
                <a:latin typeface="Microsoft Sans Serif"/>
                <a:cs typeface="Microsoft Sans Serif"/>
              </a:rPr>
              <a:t>retraso </a:t>
            </a:r>
            <a:r>
              <a:rPr sz="650" spc="20" dirty="0">
                <a:latin typeface="Microsoft Sans Serif"/>
                <a:cs typeface="Microsoft Sans Serif"/>
              </a:rPr>
              <a:t>de </a:t>
            </a:r>
            <a:r>
              <a:rPr sz="650" spc="35" dirty="0">
                <a:latin typeface="Microsoft Sans Serif"/>
                <a:cs typeface="Microsoft Sans Serif"/>
              </a:rPr>
              <a:t>tiempo </a:t>
            </a:r>
            <a:r>
              <a:rPr sz="650" spc="20" dirty="0">
                <a:latin typeface="Microsoft Sans Serif"/>
                <a:cs typeface="Microsoft Sans Serif"/>
              </a:rPr>
              <a:t>para </a:t>
            </a:r>
            <a:r>
              <a:rPr sz="650" spc="25" dirty="0">
                <a:latin typeface="Microsoft Sans Serif"/>
                <a:cs typeface="Microsoft Sans Serif"/>
              </a:rPr>
              <a:t>optimizar </a:t>
            </a:r>
            <a:r>
              <a:rPr sz="650" spc="10" dirty="0">
                <a:latin typeface="Microsoft Sans Serif"/>
                <a:cs typeface="Microsoft Sans Serif"/>
              </a:rPr>
              <a:t>la </a:t>
            </a:r>
            <a:r>
              <a:rPr sz="650" spc="15" dirty="0">
                <a:latin typeface="Microsoft Sans Serif"/>
                <a:cs typeface="Microsoft Sans Serif"/>
              </a:rPr>
              <a:t> </a:t>
            </a:r>
            <a:r>
              <a:rPr sz="650" spc="20" dirty="0">
                <a:latin typeface="Microsoft Sans Serif"/>
                <a:cs typeface="Microsoft Sans Serif"/>
              </a:rPr>
              <a:t>protección</a:t>
            </a:r>
            <a:r>
              <a:rPr sz="650" spc="-10" dirty="0">
                <a:latin typeface="Microsoft Sans Serif"/>
                <a:cs typeface="Microsoft Sans Serif"/>
              </a:rPr>
              <a:t> </a:t>
            </a:r>
            <a:r>
              <a:rPr sz="650" spc="5" dirty="0">
                <a:latin typeface="Microsoft Sans Serif"/>
                <a:cs typeface="Microsoft Sans Serif"/>
              </a:rPr>
              <a:t>y</a:t>
            </a:r>
            <a:r>
              <a:rPr sz="650" spc="-5" dirty="0">
                <a:latin typeface="Microsoft Sans Serif"/>
                <a:cs typeface="Microsoft Sans Serif"/>
              </a:rPr>
              <a:t> </a:t>
            </a:r>
            <a:r>
              <a:rPr sz="650" spc="10" dirty="0">
                <a:latin typeface="Microsoft Sans Serif"/>
                <a:cs typeface="Microsoft Sans Serif"/>
              </a:rPr>
              <a:t>la</a:t>
            </a:r>
            <a:r>
              <a:rPr sz="650" spc="-5" dirty="0">
                <a:latin typeface="Microsoft Sans Serif"/>
                <a:cs typeface="Microsoft Sans Serif"/>
              </a:rPr>
              <a:t> </a:t>
            </a:r>
            <a:r>
              <a:rPr sz="650" spc="20" dirty="0">
                <a:latin typeface="Microsoft Sans Serif"/>
                <a:cs typeface="Microsoft Sans Serif"/>
              </a:rPr>
              <a:t>coordinación.</a:t>
            </a:r>
            <a:endParaRPr sz="650">
              <a:latin typeface="Microsoft Sans Serif"/>
              <a:cs typeface="Microsoft Sans Serif"/>
            </a:endParaRPr>
          </a:p>
          <a:p>
            <a:pPr marL="12700" marR="8890" indent="154940">
              <a:lnSpc>
                <a:spcPts val="1200"/>
              </a:lnSpc>
              <a:spcBef>
                <a:spcPts val="15"/>
              </a:spcBef>
            </a:pPr>
            <a:r>
              <a:rPr sz="650" spc="-5" dirty="0">
                <a:latin typeface="Microsoft Sans Serif"/>
                <a:cs typeface="Microsoft Sans Serif"/>
              </a:rPr>
              <a:t>Los </a:t>
            </a:r>
            <a:r>
              <a:rPr sz="650" spc="10" dirty="0">
                <a:latin typeface="Microsoft Sans Serif"/>
                <a:cs typeface="Microsoft Sans Serif"/>
              </a:rPr>
              <a:t>relés </a:t>
            </a:r>
            <a:r>
              <a:rPr sz="650" spc="20" dirty="0">
                <a:latin typeface="Microsoft Sans Serif"/>
                <a:cs typeface="Microsoft Sans Serif"/>
              </a:rPr>
              <a:t>de protección de </a:t>
            </a:r>
            <a:r>
              <a:rPr sz="650" spc="25" dirty="0">
                <a:latin typeface="Microsoft Sans Serif"/>
                <a:cs typeface="Microsoft Sans Serif"/>
              </a:rPr>
              <a:t>generador </a:t>
            </a:r>
            <a:r>
              <a:rPr sz="650" spc="30" dirty="0">
                <a:latin typeface="Microsoft Sans Serif"/>
                <a:cs typeface="Microsoft Sans Serif"/>
              </a:rPr>
              <a:t>multifunción </a:t>
            </a:r>
            <a:r>
              <a:rPr sz="650" spc="20" dirty="0">
                <a:latin typeface="Microsoft Sans Serif"/>
                <a:cs typeface="Microsoft Sans Serif"/>
              </a:rPr>
              <a:t>digitales </a:t>
            </a:r>
            <a:r>
              <a:rPr sz="650" spc="35" dirty="0">
                <a:latin typeface="Microsoft Sans Serif"/>
                <a:cs typeface="Microsoft Sans Serif"/>
              </a:rPr>
              <a:t>permiten </a:t>
            </a:r>
            <a:r>
              <a:rPr sz="650" spc="20" dirty="0">
                <a:latin typeface="Microsoft Sans Serif"/>
                <a:cs typeface="Microsoft Sans Serif"/>
              </a:rPr>
              <a:t>utilizar </a:t>
            </a:r>
            <a:r>
              <a:rPr sz="650" spc="25" dirty="0">
                <a:latin typeface="Microsoft Sans Serif"/>
                <a:cs typeface="Microsoft Sans Serif"/>
              </a:rPr>
              <a:t> </a:t>
            </a:r>
            <a:r>
              <a:rPr sz="650" spc="15" dirty="0">
                <a:latin typeface="Microsoft Sans Serif"/>
                <a:cs typeface="Microsoft Sans Serif"/>
              </a:rPr>
              <a:t>dos</a:t>
            </a:r>
            <a:r>
              <a:rPr sz="650" dirty="0">
                <a:latin typeface="Microsoft Sans Serif"/>
                <a:cs typeface="Microsoft Sans Serif"/>
              </a:rPr>
              <a:t> </a:t>
            </a:r>
            <a:r>
              <a:rPr sz="650" spc="5" dirty="0">
                <a:latin typeface="Microsoft Sans Serif"/>
                <a:cs typeface="Microsoft Sans Serif"/>
              </a:rPr>
              <a:t>zonas</a:t>
            </a:r>
            <a:r>
              <a:rPr sz="650" dirty="0">
                <a:latin typeface="Microsoft Sans Serif"/>
                <a:cs typeface="Microsoft Sans Serif"/>
              </a:rPr>
              <a:t> </a:t>
            </a:r>
            <a:r>
              <a:rPr sz="650" spc="20" dirty="0">
                <a:latin typeface="Microsoft Sans Serif"/>
                <a:cs typeface="Microsoft Sans Serif"/>
              </a:rPr>
              <a:t>de</a:t>
            </a:r>
            <a:r>
              <a:rPr sz="650" spc="5" dirty="0">
                <a:latin typeface="Microsoft Sans Serif"/>
                <a:cs typeface="Microsoft Sans Serif"/>
              </a:rPr>
              <a:t> </a:t>
            </a:r>
            <a:r>
              <a:rPr sz="650" spc="20" dirty="0">
                <a:latin typeface="Microsoft Sans Serif"/>
                <a:cs typeface="Microsoft Sans Serif"/>
              </a:rPr>
              <a:t>protección</a:t>
            </a:r>
            <a:r>
              <a:rPr sz="650" dirty="0">
                <a:latin typeface="Microsoft Sans Serif"/>
                <a:cs typeface="Microsoft Sans Serif"/>
              </a:rPr>
              <a:t> </a:t>
            </a:r>
            <a:r>
              <a:rPr sz="650" spc="20" dirty="0">
                <a:latin typeface="Microsoft Sans Serif"/>
                <a:cs typeface="Microsoft Sans Serif"/>
              </a:rPr>
              <a:t>de</a:t>
            </a:r>
            <a:r>
              <a:rPr sz="650" spc="5" dirty="0">
                <a:latin typeface="Microsoft Sans Serif"/>
                <a:cs typeface="Microsoft Sans Serif"/>
              </a:rPr>
              <a:t> </a:t>
            </a:r>
            <a:r>
              <a:rPr sz="650" spc="10" dirty="0">
                <a:latin typeface="Microsoft Sans Serif"/>
                <a:cs typeface="Microsoft Sans Serif"/>
              </a:rPr>
              <a:t>distancia.</a:t>
            </a:r>
            <a:r>
              <a:rPr sz="650" dirty="0">
                <a:latin typeface="Microsoft Sans Serif"/>
                <a:cs typeface="Microsoft Sans Serif"/>
              </a:rPr>
              <a:t> </a:t>
            </a:r>
            <a:r>
              <a:rPr sz="650" spc="-20" dirty="0">
                <a:latin typeface="Microsoft Sans Serif"/>
                <a:cs typeface="Microsoft Sans Serif"/>
              </a:rPr>
              <a:t>En</a:t>
            </a:r>
            <a:r>
              <a:rPr sz="650" spc="5" dirty="0">
                <a:latin typeface="Microsoft Sans Serif"/>
                <a:cs typeface="Microsoft Sans Serif"/>
              </a:rPr>
              <a:t> </a:t>
            </a:r>
            <a:r>
              <a:rPr sz="650" spc="10" dirty="0">
                <a:latin typeface="Microsoft Sans Serif"/>
                <a:cs typeface="Microsoft Sans Serif"/>
              </a:rPr>
              <a:t>este</a:t>
            </a:r>
            <a:r>
              <a:rPr sz="650" dirty="0">
                <a:latin typeface="Microsoft Sans Serif"/>
                <a:cs typeface="Microsoft Sans Serif"/>
              </a:rPr>
              <a:t> caso, </a:t>
            </a:r>
            <a:r>
              <a:rPr sz="650" spc="10" dirty="0">
                <a:latin typeface="Microsoft Sans Serif"/>
                <a:cs typeface="Microsoft Sans Serif"/>
              </a:rPr>
              <a:t>la</a:t>
            </a:r>
            <a:r>
              <a:rPr sz="650" spc="5" dirty="0">
                <a:latin typeface="Microsoft Sans Serif"/>
                <a:cs typeface="Microsoft Sans Serif"/>
              </a:rPr>
              <a:t> </a:t>
            </a:r>
            <a:r>
              <a:rPr sz="650" spc="10" dirty="0">
                <a:latin typeface="Microsoft Sans Serif"/>
                <a:cs typeface="Microsoft Sans Serif"/>
              </a:rPr>
              <a:t>Zona</a:t>
            </a:r>
            <a:r>
              <a:rPr sz="650" dirty="0">
                <a:latin typeface="Microsoft Sans Serif"/>
                <a:cs typeface="Microsoft Sans Serif"/>
              </a:rPr>
              <a:t> </a:t>
            </a:r>
            <a:r>
              <a:rPr sz="650" spc="10" dirty="0">
                <a:latin typeface="Microsoft Sans Serif"/>
                <a:cs typeface="Microsoft Sans Serif"/>
              </a:rPr>
              <a:t>2</a:t>
            </a:r>
            <a:r>
              <a:rPr sz="650" spc="5" dirty="0">
                <a:latin typeface="Microsoft Sans Serif"/>
                <a:cs typeface="Microsoft Sans Serif"/>
              </a:rPr>
              <a:t> </a:t>
            </a:r>
            <a:r>
              <a:rPr sz="650" spc="-5" dirty="0">
                <a:latin typeface="Microsoft Sans Serif"/>
                <a:cs typeface="Microsoft Sans Serif"/>
              </a:rPr>
              <a:t>se</a:t>
            </a:r>
            <a:r>
              <a:rPr sz="650" dirty="0">
                <a:latin typeface="Microsoft Sans Serif"/>
                <a:cs typeface="Microsoft Sans Serif"/>
              </a:rPr>
              <a:t> </a:t>
            </a:r>
            <a:r>
              <a:rPr sz="650" spc="25" dirty="0">
                <a:latin typeface="Microsoft Sans Serif"/>
                <a:cs typeface="Microsoft Sans Serif"/>
              </a:rPr>
              <a:t>configura</a:t>
            </a:r>
            <a:r>
              <a:rPr sz="650" spc="5" dirty="0">
                <a:latin typeface="Microsoft Sans Serif"/>
                <a:cs typeface="Microsoft Sans Serif"/>
              </a:rPr>
              <a:t> </a:t>
            </a:r>
            <a:r>
              <a:rPr sz="650" spc="25" dirty="0">
                <a:latin typeface="Microsoft Sans Serif"/>
                <a:cs typeface="Microsoft Sans Serif"/>
              </a:rPr>
              <a:t>como</a:t>
            </a:r>
            <a:r>
              <a:rPr sz="650" dirty="0">
                <a:latin typeface="Microsoft Sans Serif"/>
                <a:cs typeface="Microsoft Sans Serif"/>
              </a:rPr>
              <a:t> </a:t>
            </a:r>
            <a:r>
              <a:rPr sz="650" spc="-5" dirty="0">
                <a:latin typeface="Microsoft Sans Serif"/>
                <a:cs typeface="Microsoft Sans Serif"/>
              </a:rPr>
              <a:t>se </a:t>
            </a:r>
            <a:r>
              <a:rPr sz="650" spc="-155" dirty="0">
                <a:latin typeface="Microsoft Sans Serif"/>
                <a:cs typeface="Microsoft Sans Serif"/>
              </a:rPr>
              <a:t> </a:t>
            </a:r>
            <a:r>
              <a:rPr sz="650" spc="15" dirty="0">
                <a:latin typeface="Microsoft Sans Serif"/>
                <a:cs typeface="Microsoft Sans Serif"/>
              </a:rPr>
              <a:t>describió </a:t>
            </a:r>
            <a:r>
              <a:rPr sz="650" spc="30" dirty="0">
                <a:latin typeface="Microsoft Sans Serif"/>
                <a:cs typeface="Microsoft Sans Serif"/>
              </a:rPr>
              <a:t>anteriormente. </a:t>
            </a:r>
            <a:r>
              <a:rPr sz="650" spc="15" dirty="0">
                <a:latin typeface="Microsoft Sans Serif"/>
                <a:cs typeface="Microsoft Sans Serif"/>
              </a:rPr>
              <a:t>Cuando </a:t>
            </a:r>
            <a:r>
              <a:rPr sz="650" spc="-5" dirty="0">
                <a:latin typeface="Microsoft Sans Serif"/>
                <a:cs typeface="Microsoft Sans Serif"/>
              </a:rPr>
              <a:t>se </a:t>
            </a:r>
            <a:r>
              <a:rPr sz="650" spc="15" dirty="0">
                <a:latin typeface="Microsoft Sans Serif"/>
                <a:cs typeface="Microsoft Sans Serif"/>
              </a:rPr>
              <a:t>aplican dos </a:t>
            </a:r>
            <a:r>
              <a:rPr sz="650" spc="5" dirty="0">
                <a:latin typeface="Microsoft Sans Serif"/>
                <a:cs typeface="Microsoft Sans Serif"/>
              </a:rPr>
              <a:t>zonas </a:t>
            </a:r>
            <a:r>
              <a:rPr sz="650" spc="20" dirty="0">
                <a:latin typeface="Microsoft Sans Serif"/>
                <a:cs typeface="Microsoft Sans Serif"/>
              </a:rPr>
              <a:t>para </a:t>
            </a:r>
            <a:r>
              <a:rPr sz="650" spc="10" dirty="0">
                <a:latin typeface="Microsoft Sans Serif"/>
                <a:cs typeface="Microsoft Sans Serif"/>
              </a:rPr>
              <a:t>la </a:t>
            </a:r>
            <a:r>
              <a:rPr sz="650" spc="20" dirty="0">
                <a:latin typeface="Microsoft Sans Serif"/>
                <a:cs typeface="Microsoft Sans Serif"/>
              </a:rPr>
              <a:t>protección de </a:t>
            </a:r>
            <a:r>
              <a:rPr sz="650" spc="25" dirty="0">
                <a:latin typeface="Microsoft Sans Serif"/>
                <a:cs typeface="Microsoft Sans Serif"/>
              </a:rPr>
              <a:t> </a:t>
            </a:r>
            <a:r>
              <a:rPr sz="650" spc="20" dirty="0">
                <a:latin typeface="Microsoft Sans Serif"/>
                <a:cs typeface="Microsoft Sans Serif"/>
              </a:rPr>
              <a:t>respaldo de </a:t>
            </a:r>
            <a:r>
              <a:rPr sz="650" spc="10" dirty="0">
                <a:latin typeface="Microsoft Sans Serif"/>
                <a:cs typeface="Microsoft Sans Serif"/>
              </a:rPr>
              <a:t>fallas </a:t>
            </a:r>
            <a:r>
              <a:rPr sz="650" spc="20" dirty="0">
                <a:latin typeface="Microsoft Sans Serif"/>
                <a:cs typeface="Microsoft Sans Serif"/>
              </a:rPr>
              <a:t>de </a:t>
            </a:r>
            <a:r>
              <a:rPr sz="650" spc="5" dirty="0">
                <a:latin typeface="Microsoft Sans Serif"/>
                <a:cs typeface="Microsoft Sans Serif"/>
              </a:rPr>
              <a:t>fase, </a:t>
            </a:r>
            <a:r>
              <a:rPr sz="650" spc="10" dirty="0">
                <a:latin typeface="Microsoft Sans Serif"/>
                <a:cs typeface="Microsoft Sans Serif"/>
              </a:rPr>
              <a:t>la Zona 1 </a:t>
            </a:r>
            <a:r>
              <a:rPr sz="650" spc="15" dirty="0">
                <a:latin typeface="Microsoft Sans Serif"/>
                <a:cs typeface="Microsoft Sans Serif"/>
              </a:rPr>
              <a:t>con </a:t>
            </a:r>
            <a:r>
              <a:rPr sz="650" spc="30" dirty="0">
                <a:latin typeface="Microsoft Sans Serif"/>
                <a:cs typeface="Microsoft Sans Serif"/>
              </a:rPr>
              <a:t>retardo </a:t>
            </a:r>
            <a:r>
              <a:rPr sz="650" spc="20" dirty="0">
                <a:latin typeface="Microsoft Sans Serif"/>
                <a:cs typeface="Microsoft Sans Serif"/>
              </a:rPr>
              <a:t>de </a:t>
            </a:r>
            <a:r>
              <a:rPr sz="650" spc="35" dirty="0">
                <a:latin typeface="Microsoft Sans Serif"/>
                <a:cs typeface="Microsoft Sans Serif"/>
              </a:rPr>
              <a:t>tiempo </a:t>
            </a:r>
            <a:r>
              <a:rPr sz="650" spc="-5" dirty="0">
                <a:latin typeface="Microsoft Sans Serif"/>
                <a:cs typeface="Microsoft Sans Serif"/>
              </a:rPr>
              <a:t>se </a:t>
            </a:r>
            <a:r>
              <a:rPr sz="650" spc="25" dirty="0">
                <a:latin typeface="Microsoft Sans Serif"/>
                <a:cs typeface="Microsoft Sans Serif"/>
              </a:rPr>
              <a:t>puede </a:t>
            </a:r>
            <a:r>
              <a:rPr sz="650" spc="30" dirty="0">
                <a:latin typeface="Microsoft Sans Serif"/>
                <a:cs typeface="Microsoft Sans Serif"/>
              </a:rPr>
              <a:t>configurar </a:t>
            </a:r>
            <a:r>
              <a:rPr sz="650" spc="35" dirty="0">
                <a:latin typeface="Microsoft Sans Serif"/>
                <a:cs typeface="Microsoft Sans Serif"/>
              </a:rPr>
              <a:t> </a:t>
            </a:r>
            <a:r>
              <a:rPr sz="650" spc="20" dirty="0">
                <a:latin typeface="Microsoft Sans Serif"/>
                <a:cs typeface="Microsoft Sans Serif"/>
              </a:rPr>
              <a:t>para </a:t>
            </a:r>
            <a:r>
              <a:rPr sz="650" spc="30" dirty="0">
                <a:latin typeface="Microsoft Sans Serif"/>
                <a:cs typeface="Microsoft Sans Serif"/>
              </a:rPr>
              <a:t>brindar </a:t>
            </a:r>
            <a:r>
              <a:rPr sz="650" spc="20" dirty="0">
                <a:latin typeface="Microsoft Sans Serif"/>
                <a:cs typeface="Microsoft Sans Serif"/>
              </a:rPr>
              <a:t>protección de respaldo para </a:t>
            </a:r>
            <a:r>
              <a:rPr sz="650" spc="10" dirty="0">
                <a:latin typeface="Microsoft Sans Serif"/>
                <a:cs typeface="Microsoft Sans Serif"/>
              </a:rPr>
              <a:t>fallas </a:t>
            </a:r>
            <a:r>
              <a:rPr sz="650" spc="20" dirty="0">
                <a:latin typeface="Microsoft Sans Serif"/>
                <a:cs typeface="Microsoft Sans Serif"/>
              </a:rPr>
              <a:t>en </a:t>
            </a:r>
            <a:r>
              <a:rPr sz="650" spc="10" dirty="0">
                <a:latin typeface="Microsoft Sans Serif"/>
                <a:cs typeface="Microsoft Sans Serif"/>
              </a:rPr>
              <a:t>el </a:t>
            </a:r>
            <a:r>
              <a:rPr sz="650" spc="25" dirty="0">
                <a:latin typeface="Microsoft Sans Serif"/>
                <a:cs typeface="Microsoft Sans Serif"/>
              </a:rPr>
              <a:t>patio </a:t>
            </a:r>
            <a:r>
              <a:rPr sz="650" spc="20" dirty="0">
                <a:latin typeface="Microsoft Sans Serif"/>
                <a:cs typeface="Microsoft Sans Serif"/>
              </a:rPr>
              <a:t>de </a:t>
            </a:r>
            <a:r>
              <a:rPr sz="650" spc="25" dirty="0">
                <a:latin typeface="Microsoft Sans Serif"/>
                <a:cs typeface="Microsoft Sans Serif"/>
              </a:rPr>
              <a:t>distribución </a:t>
            </a:r>
            <a:r>
              <a:rPr sz="650" spc="5" dirty="0">
                <a:latin typeface="Microsoft Sans Serif"/>
                <a:cs typeface="Microsoft Sans Serif"/>
              </a:rPr>
              <a:t>local. </a:t>
            </a:r>
            <a:r>
              <a:rPr sz="650" spc="-30" dirty="0">
                <a:latin typeface="Microsoft Sans Serif"/>
                <a:cs typeface="Microsoft Sans Serif"/>
              </a:rPr>
              <a:t>El </a:t>
            </a:r>
            <a:r>
              <a:rPr sz="650" spc="-160" dirty="0">
                <a:latin typeface="Microsoft Sans Serif"/>
                <a:cs typeface="Microsoft Sans Serif"/>
              </a:rPr>
              <a:t> </a:t>
            </a:r>
            <a:r>
              <a:rPr sz="650" spc="30" dirty="0">
                <a:latin typeface="Microsoft Sans Serif"/>
                <a:cs typeface="Microsoft Sans Serif"/>
              </a:rPr>
              <a:t>temporizador </a:t>
            </a:r>
            <a:r>
              <a:rPr sz="650" spc="20" dirty="0">
                <a:latin typeface="Microsoft Sans Serif"/>
                <a:cs typeface="Microsoft Sans Serif"/>
              </a:rPr>
              <a:t>de </a:t>
            </a:r>
            <a:r>
              <a:rPr sz="650" spc="10" dirty="0">
                <a:latin typeface="Microsoft Sans Serif"/>
                <a:cs typeface="Microsoft Sans Serif"/>
              </a:rPr>
              <a:t>la Zona 1 </a:t>
            </a:r>
            <a:r>
              <a:rPr sz="650" spc="-5" dirty="0">
                <a:latin typeface="Microsoft Sans Serif"/>
                <a:cs typeface="Microsoft Sans Serif"/>
              </a:rPr>
              <a:t>se </a:t>
            </a:r>
            <a:r>
              <a:rPr sz="650" spc="25" dirty="0">
                <a:latin typeface="Microsoft Sans Serif"/>
                <a:cs typeface="Microsoft Sans Serif"/>
              </a:rPr>
              <a:t>configura </a:t>
            </a:r>
            <a:r>
              <a:rPr sz="650" spc="20" dirty="0">
                <a:latin typeface="Microsoft Sans Serif"/>
                <a:cs typeface="Microsoft Sans Serif"/>
              </a:rPr>
              <a:t>según </a:t>
            </a:r>
            <a:r>
              <a:rPr sz="650" spc="10" dirty="0">
                <a:latin typeface="Microsoft Sans Serif"/>
                <a:cs typeface="Microsoft Sans Serif"/>
              </a:rPr>
              <a:t>el </a:t>
            </a:r>
            <a:r>
              <a:rPr sz="650" spc="25" dirty="0">
                <a:latin typeface="Microsoft Sans Serif"/>
                <a:cs typeface="Microsoft Sans Serif"/>
              </a:rPr>
              <a:t>criterio </a:t>
            </a:r>
            <a:r>
              <a:rPr sz="650" spc="20" dirty="0">
                <a:latin typeface="Microsoft Sans Serif"/>
                <a:cs typeface="Microsoft Sans Serif"/>
              </a:rPr>
              <a:t>de </a:t>
            </a:r>
            <a:r>
              <a:rPr sz="650" spc="30" dirty="0">
                <a:latin typeface="Microsoft Sans Serif"/>
                <a:cs typeface="Microsoft Sans Serif"/>
              </a:rPr>
              <a:t>retardo </a:t>
            </a:r>
            <a:r>
              <a:rPr sz="650" spc="20" dirty="0">
                <a:latin typeface="Microsoft Sans Serif"/>
                <a:cs typeface="Microsoft Sans Serif"/>
              </a:rPr>
              <a:t>de </a:t>
            </a:r>
            <a:r>
              <a:rPr sz="650" spc="35" dirty="0">
                <a:latin typeface="Microsoft Sans Serif"/>
                <a:cs typeface="Microsoft Sans Serif"/>
              </a:rPr>
              <a:t>tiempo </a:t>
            </a:r>
            <a:r>
              <a:rPr sz="650" spc="40" dirty="0">
                <a:latin typeface="Microsoft Sans Serif"/>
                <a:cs typeface="Microsoft Sans Serif"/>
              </a:rPr>
              <a:t> </a:t>
            </a:r>
            <a:r>
              <a:rPr sz="650" spc="35" dirty="0">
                <a:latin typeface="Microsoft Sans Serif"/>
                <a:cs typeface="Microsoft Sans Serif"/>
              </a:rPr>
              <a:t>normal </a:t>
            </a:r>
            <a:r>
              <a:rPr sz="650" spc="20" dirty="0">
                <a:latin typeface="Microsoft Sans Serif"/>
                <a:cs typeface="Microsoft Sans Serif"/>
              </a:rPr>
              <a:t>de </a:t>
            </a:r>
            <a:r>
              <a:rPr sz="650" spc="10" dirty="0">
                <a:latin typeface="Microsoft Sans Serif"/>
                <a:cs typeface="Microsoft Sans Serif"/>
              </a:rPr>
              <a:t>la Zona 2 </a:t>
            </a:r>
            <a:r>
              <a:rPr sz="650" spc="20" dirty="0">
                <a:latin typeface="Microsoft Sans Serif"/>
                <a:cs typeface="Microsoft Sans Serif"/>
              </a:rPr>
              <a:t>para coordinarse </a:t>
            </a:r>
            <a:r>
              <a:rPr sz="650" spc="15" dirty="0">
                <a:latin typeface="Microsoft Sans Serif"/>
                <a:cs typeface="Microsoft Sans Serif"/>
              </a:rPr>
              <a:t>con </a:t>
            </a:r>
            <a:r>
              <a:rPr sz="650" spc="10" dirty="0">
                <a:latin typeface="Microsoft Sans Serif"/>
                <a:cs typeface="Microsoft Sans Serif"/>
              </a:rPr>
              <a:t>la </a:t>
            </a:r>
            <a:r>
              <a:rPr sz="650" spc="20" dirty="0">
                <a:latin typeface="Microsoft Sans Serif"/>
                <a:cs typeface="Microsoft Sans Serif"/>
              </a:rPr>
              <a:t>protección de </a:t>
            </a:r>
            <a:r>
              <a:rPr sz="650" spc="10" dirty="0">
                <a:latin typeface="Microsoft Sans Serif"/>
                <a:cs typeface="Microsoft Sans Serif"/>
              </a:rPr>
              <a:t>la </a:t>
            </a:r>
            <a:r>
              <a:rPr sz="650" spc="15" dirty="0">
                <a:latin typeface="Microsoft Sans Serif"/>
                <a:cs typeface="Microsoft Sans Serif"/>
              </a:rPr>
              <a:t>línea </a:t>
            </a:r>
            <a:r>
              <a:rPr sz="650" spc="20" dirty="0">
                <a:latin typeface="Microsoft Sans Serif"/>
                <a:cs typeface="Microsoft Sans Serif"/>
              </a:rPr>
              <a:t>de alta </a:t>
            </a:r>
            <a:r>
              <a:rPr sz="650" spc="25" dirty="0">
                <a:latin typeface="Microsoft Sans Serif"/>
                <a:cs typeface="Microsoft Sans Serif"/>
              </a:rPr>
              <a:t> </a:t>
            </a:r>
            <a:r>
              <a:rPr sz="650" spc="15" dirty="0">
                <a:latin typeface="Microsoft Sans Serif"/>
                <a:cs typeface="Microsoft Sans Serif"/>
              </a:rPr>
              <a:t>velocidad más </a:t>
            </a:r>
            <a:r>
              <a:rPr sz="650" spc="10" dirty="0">
                <a:latin typeface="Microsoft Sans Serif"/>
                <a:cs typeface="Microsoft Sans Serif"/>
              </a:rPr>
              <a:t>el </a:t>
            </a:r>
            <a:r>
              <a:rPr sz="650" spc="35" dirty="0">
                <a:latin typeface="Microsoft Sans Serif"/>
                <a:cs typeface="Microsoft Sans Serif"/>
              </a:rPr>
              <a:t>tiempo </a:t>
            </a:r>
            <a:r>
              <a:rPr sz="650" spc="20" dirty="0">
                <a:latin typeface="Microsoft Sans Serif"/>
                <a:cs typeface="Microsoft Sans Serif"/>
              </a:rPr>
              <a:t>de </a:t>
            </a:r>
            <a:r>
              <a:rPr sz="650" spc="15" dirty="0">
                <a:latin typeface="Microsoft Sans Serif"/>
                <a:cs typeface="Microsoft Sans Serif"/>
              </a:rPr>
              <a:t>falla </a:t>
            </a:r>
            <a:r>
              <a:rPr sz="650" spc="20" dirty="0">
                <a:latin typeface="Microsoft Sans Serif"/>
                <a:cs typeface="Microsoft Sans Serif"/>
              </a:rPr>
              <a:t>del </a:t>
            </a:r>
            <a:r>
              <a:rPr sz="650" spc="35" dirty="0">
                <a:latin typeface="Microsoft Sans Serif"/>
                <a:cs typeface="Microsoft Sans Serif"/>
              </a:rPr>
              <a:t>interruptor. </a:t>
            </a:r>
            <a:r>
              <a:rPr sz="650" spc="-30" dirty="0">
                <a:latin typeface="Microsoft Sans Serif"/>
                <a:cs typeface="Microsoft Sans Serif"/>
              </a:rPr>
              <a:t>El </a:t>
            </a:r>
            <a:r>
              <a:rPr sz="650" spc="5" dirty="0">
                <a:latin typeface="Microsoft Sans Serif"/>
                <a:cs typeface="Microsoft Sans Serif"/>
              </a:rPr>
              <a:t>alcance </a:t>
            </a:r>
            <a:r>
              <a:rPr sz="650" spc="25" dirty="0">
                <a:latin typeface="Microsoft Sans Serif"/>
                <a:cs typeface="Microsoft Sans Serif"/>
              </a:rPr>
              <a:t>generalmente </a:t>
            </a:r>
            <a:r>
              <a:rPr sz="650" spc="-5" dirty="0">
                <a:latin typeface="Microsoft Sans Serif"/>
                <a:cs typeface="Microsoft Sans Serif"/>
              </a:rPr>
              <a:t>se </a:t>
            </a:r>
            <a:r>
              <a:rPr sz="650" dirty="0">
                <a:latin typeface="Microsoft Sans Serif"/>
                <a:cs typeface="Microsoft Sans Serif"/>
              </a:rPr>
              <a:t> </a:t>
            </a:r>
            <a:r>
              <a:rPr sz="650" spc="10" dirty="0">
                <a:latin typeface="Microsoft Sans Serif"/>
                <a:cs typeface="Microsoft Sans Serif"/>
              </a:rPr>
              <a:t>establece</a:t>
            </a:r>
            <a:r>
              <a:rPr sz="650" spc="-5" dirty="0">
                <a:latin typeface="Microsoft Sans Serif"/>
                <a:cs typeface="Microsoft Sans Serif"/>
              </a:rPr>
              <a:t> </a:t>
            </a:r>
            <a:r>
              <a:rPr sz="650" spc="20" dirty="0">
                <a:latin typeface="Microsoft Sans Serif"/>
                <a:cs typeface="Microsoft Sans Serif"/>
              </a:rPr>
              <a:t>para</a:t>
            </a:r>
            <a:r>
              <a:rPr sz="650" dirty="0">
                <a:latin typeface="Microsoft Sans Serif"/>
                <a:cs typeface="Microsoft Sans Serif"/>
              </a:rPr>
              <a:t> </a:t>
            </a:r>
            <a:r>
              <a:rPr sz="650" spc="20" dirty="0">
                <a:latin typeface="Microsoft Sans Serif"/>
                <a:cs typeface="Microsoft Sans Serif"/>
              </a:rPr>
              <a:t>ver</a:t>
            </a:r>
            <a:r>
              <a:rPr sz="650" spc="-5" dirty="0">
                <a:latin typeface="Microsoft Sans Serif"/>
                <a:cs typeface="Microsoft Sans Serif"/>
              </a:rPr>
              <a:t> </a:t>
            </a:r>
            <a:r>
              <a:rPr sz="650" spc="10" dirty="0">
                <a:latin typeface="Microsoft Sans Serif"/>
                <a:cs typeface="Microsoft Sans Serif"/>
              </a:rPr>
              <a:t>el</a:t>
            </a:r>
            <a:r>
              <a:rPr sz="650" dirty="0">
                <a:latin typeface="Microsoft Sans Serif"/>
                <a:cs typeface="Microsoft Sans Serif"/>
              </a:rPr>
              <a:t> </a:t>
            </a:r>
            <a:r>
              <a:rPr sz="650" spc="20" dirty="0">
                <a:latin typeface="Microsoft Sans Serif"/>
                <a:cs typeface="Microsoft Sans Serif"/>
              </a:rPr>
              <a:t>bus</a:t>
            </a:r>
            <a:r>
              <a:rPr sz="650" dirty="0">
                <a:latin typeface="Microsoft Sans Serif"/>
                <a:cs typeface="Microsoft Sans Serif"/>
              </a:rPr>
              <a:t> </a:t>
            </a:r>
            <a:r>
              <a:rPr sz="650" spc="20" dirty="0">
                <a:latin typeface="Microsoft Sans Serif"/>
                <a:cs typeface="Microsoft Sans Serif"/>
              </a:rPr>
              <a:t>de</a:t>
            </a:r>
            <a:r>
              <a:rPr sz="650" spc="-5" dirty="0">
                <a:latin typeface="Microsoft Sans Serif"/>
                <a:cs typeface="Microsoft Sans Serif"/>
              </a:rPr>
              <a:t> </a:t>
            </a:r>
            <a:r>
              <a:rPr sz="650" spc="25" dirty="0">
                <a:latin typeface="Microsoft Sans Serif"/>
                <a:cs typeface="Microsoft Sans Serif"/>
              </a:rPr>
              <a:t>alto</a:t>
            </a:r>
            <a:r>
              <a:rPr sz="650" dirty="0">
                <a:latin typeface="Microsoft Sans Serif"/>
                <a:cs typeface="Microsoft Sans Serif"/>
              </a:rPr>
              <a:t> </a:t>
            </a:r>
            <a:r>
              <a:rPr sz="650" spc="15" dirty="0">
                <a:latin typeface="Microsoft Sans Serif"/>
                <a:cs typeface="Microsoft Sans Serif"/>
              </a:rPr>
              <a:t>voltaje</a:t>
            </a:r>
            <a:r>
              <a:rPr sz="650" spc="-5" dirty="0">
                <a:latin typeface="Microsoft Sans Serif"/>
                <a:cs typeface="Microsoft Sans Serif"/>
              </a:rPr>
              <a:t> </a:t>
            </a:r>
            <a:r>
              <a:rPr sz="650" spc="20" dirty="0">
                <a:latin typeface="Microsoft Sans Serif"/>
                <a:cs typeface="Microsoft Sans Serif"/>
              </a:rPr>
              <a:t>de</a:t>
            </a:r>
            <a:r>
              <a:rPr sz="650" dirty="0">
                <a:latin typeface="Microsoft Sans Serif"/>
                <a:cs typeface="Microsoft Sans Serif"/>
              </a:rPr>
              <a:t> </a:t>
            </a:r>
            <a:r>
              <a:rPr sz="650" spc="10" dirty="0">
                <a:latin typeface="Microsoft Sans Serif"/>
                <a:cs typeface="Microsoft Sans Serif"/>
              </a:rPr>
              <a:t>la</a:t>
            </a:r>
            <a:r>
              <a:rPr sz="650" dirty="0">
                <a:latin typeface="Microsoft Sans Serif"/>
                <a:cs typeface="Microsoft Sans Serif"/>
              </a:rPr>
              <a:t> </a:t>
            </a:r>
            <a:r>
              <a:rPr sz="650" spc="15" dirty="0">
                <a:latin typeface="Microsoft Sans Serif"/>
                <a:cs typeface="Microsoft Sans Serif"/>
              </a:rPr>
              <a:t>estación</a:t>
            </a:r>
            <a:r>
              <a:rPr sz="650" spc="-5" dirty="0">
                <a:latin typeface="Microsoft Sans Serif"/>
                <a:cs typeface="Microsoft Sans Serif"/>
              </a:rPr>
              <a:t> </a:t>
            </a:r>
            <a:r>
              <a:rPr sz="650" spc="25" dirty="0">
                <a:latin typeface="Microsoft Sans Serif"/>
                <a:cs typeface="Microsoft Sans Serif"/>
              </a:rPr>
              <a:t>generadora</a:t>
            </a:r>
            <a:r>
              <a:rPr sz="650" dirty="0">
                <a:latin typeface="Microsoft Sans Serif"/>
                <a:cs typeface="Microsoft Sans Serif"/>
              </a:rPr>
              <a:t> (120 </a:t>
            </a:r>
            <a:r>
              <a:rPr sz="650" spc="40" dirty="0">
                <a:latin typeface="Microsoft Sans Serif"/>
                <a:cs typeface="Microsoft Sans Serif"/>
              </a:rPr>
              <a:t>por</a:t>
            </a:r>
            <a:r>
              <a:rPr sz="650" spc="-5" dirty="0">
                <a:latin typeface="Microsoft Sans Serif"/>
                <a:cs typeface="Microsoft Sans Serif"/>
              </a:rPr>
              <a:t> </a:t>
            </a:r>
            <a:r>
              <a:rPr sz="650" spc="20" dirty="0">
                <a:latin typeface="Microsoft Sans Serif"/>
                <a:cs typeface="Microsoft Sans Serif"/>
              </a:rPr>
              <a:t>ciento </a:t>
            </a:r>
            <a:r>
              <a:rPr sz="650" spc="25" dirty="0">
                <a:latin typeface="Microsoft Sans Serif"/>
                <a:cs typeface="Microsoft Sans Serif"/>
              </a:rPr>
              <a:t> </a:t>
            </a:r>
            <a:r>
              <a:rPr sz="650" spc="20" dirty="0">
                <a:latin typeface="Microsoft Sans Serif"/>
                <a:cs typeface="Microsoft Sans Serif"/>
              </a:rPr>
              <a:t>de </a:t>
            </a:r>
            <a:r>
              <a:rPr sz="650" spc="10" dirty="0">
                <a:latin typeface="Microsoft Sans Serif"/>
                <a:cs typeface="Microsoft Sans Serif"/>
              </a:rPr>
              <a:t>la </a:t>
            </a:r>
            <a:r>
              <a:rPr sz="650" spc="20" dirty="0">
                <a:latin typeface="Microsoft Sans Serif"/>
                <a:cs typeface="Microsoft Sans Serif"/>
              </a:rPr>
              <a:t>impedancia del </a:t>
            </a:r>
            <a:r>
              <a:rPr sz="650" spc="30" dirty="0">
                <a:latin typeface="Microsoft Sans Serif"/>
                <a:cs typeface="Microsoft Sans Serif"/>
              </a:rPr>
              <a:t>transformador </a:t>
            </a:r>
            <a:r>
              <a:rPr sz="650" spc="-35" dirty="0">
                <a:latin typeface="Microsoft Sans Serif"/>
                <a:cs typeface="Microsoft Sans Serif"/>
              </a:rPr>
              <a:t>GSU </a:t>
            </a:r>
            <a:r>
              <a:rPr sz="650" spc="25" dirty="0">
                <a:latin typeface="Microsoft Sans Serif"/>
                <a:cs typeface="Microsoft Sans Serif"/>
              </a:rPr>
              <a:t>[generador </a:t>
            </a:r>
            <a:r>
              <a:rPr sz="650" spc="15" dirty="0">
                <a:latin typeface="Microsoft Sans Serif"/>
                <a:cs typeface="Microsoft Sans Serif"/>
              </a:rPr>
              <a:t>elevador]). </a:t>
            </a:r>
            <a:r>
              <a:rPr sz="650" spc="-40" dirty="0">
                <a:latin typeface="Microsoft Sans Serif"/>
                <a:cs typeface="Microsoft Sans Serif"/>
              </a:rPr>
              <a:t>Se </a:t>
            </a:r>
            <a:r>
              <a:rPr sz="650" spc="20" dirty="0">
                <a:latin typeface="Microsoft Sans Serif"/>
                <a:cs typeface="Microsoft Sans Serif"/>
              </a:rPr>
              <a:t>debe verificar </a:t>
            </a:r>
            <a:r>
              <a:rPr sz="650" spc="25" dirty="0">
                <a:latin typeface="Microsoft Sans Serif"/>
                <a:cs typeface="Microsoft Sans Serif"/>
              </a:rPr>
              <a:t> que </a:t>
            </a:r>
            <a:r>
              <a:rPr sz="650" spc="10" dirty="0">
                <a:latin typeface="Microsoft Sans Serif"/>
                <a:cs typeface="Microsoft Sans Serif"/>
              </a:rPr>
              <a:t>esta </a:t>
            </a:r>
            <a:r>
              <a:rPr sz="650" spc="25" dirty="0">
                <a:latin typeface="Microsoft Sans Serif"/>
                <a:cs typeface="Microsoft Sans Serif"/>
              </a:rPr>
              <a:t>configuración </a:t>
            </a:r>
            <a:r>
              <a:rPr sz="650" spc="10" dirty="0">
                <a:latin typeface="Microsoft Sans Serif"/>
                <a:cs typeface="Microsoft Sans Serif"/>
              </a:rPr>
              <a:t>esté </a:t>
            </a:r>
            <a:r>
              <a:rPr sz="650" spc="20" dirty="0">
                <a:latin typeface="Microsoft Sans Serif"/>
                <a:cs typeface="Microsoft Sans Serif"/>
              </a:rPr>
              <a:t>coordinada </a:t>
            </a:r>
            <a:r>
              <a:rPr sz="650" spc="15" dirty="0">
                <a:latin typeface="Microsoft Sans Serif"/>
                <a:cs typeface="Microsoft Sans Serif"/>
              </a:rPr>
              <a:t>con </a:t>
            </a:r>
            <a:r>
              <a:rPr sz="650" spc="10" dirty="0">
                <a:latin typeface="Microsoft Sans Serif"/>
                <a:cs typeface="Microsoft Sans Serif"/>
              </a:rPr>
              <a:t>el </a:t>
            </a:r>
            <a:r>
              <a:rPr sz="650" spc="25" dirty="0">
                <a:latin typeface="Microsoft Sans Serif"/>
                <a:cs typeface="Microsoft Sans Serif"/>
              </a:rPr>
              <a:t>elemento </a:t>
            </a:r>
            <a:r>
              <a:rPr sz="650" spc="20" dirty="0">
                <a:latin typeface="Microsoft Sans Serif"/>
                <a:cs typeface="Microsoft Sans Serif"/>
              </a:rPr>
              <a:t>de </a:t>
            </a:r>
            <a:r>
              <a:rPr sz="650" spc="10" dirty="0">
                <a:latin typeface="Microsoft Sans Serif"/>
                <a:cs typeface="Microsoft Sans Serif"/>
              </a:rPr>
              <a:t>la Zona 1 </a:t>
            </a:r>
            <a:r>
              <a:rPr sz="650" spc="20" dirty="0">
                <a:latin typeface="Microsoft Sans Serif"/>
                <a:cs typeface="Microsoft Sans Serif"/>
              </a:rPr>
              <a:t>de </a:t>
            </a:r>
            <a:r>
              <a:rPr sz="650" spc="10" dirty="0">
                <a:latin typeface="Microsoft Sans Serif"/>
                <a:cs typeface="Microsoft Sans Serif"/>
              </a:rPr>
              <a:t>la </a:t>
            </a:r>
            <a:r>
              <a:rPr sz="650" spc="15" dirty="0">
                <a:latin typeface="Microsoft Sans Serif"/>
                <a:cs typeface="Microsoft Sans Serif"/>
              </a:rPr>
              <a:t>línea </a:t>
            </a:r>
            <a:r>
              <a:rPr sz="650" spc="20" dirty="0">
                <a:latin typeface="Microsoft Sans Serif"/>
                <a:cs typeface="Microsoft Sans Serif"/>
              </a:rPr>
              <a:t> </a:t>
            </a:r>
            <a:r>
              <a:rPr sz="650" spc="15" dirty="0">
                <a:latin typeface="Microsoft Sans Serif"/>
                <a:cs typeface="Microsoft Sans Serif"/>
              </a:rPr>
              <a:t>más </a:t>
            </a:r>
            <a:r>
              <a:rPr sz="650" spc="25" dirty="0">
                <a:latin typeface="Microsoft Sans Serif"/>
                <a:cs typeface="Microsoft Sans Serif"/>
              </a:rPr>
              <a:t>corta que </a:t>
            </a:r>
            <a:r>
              <a:rPr sz="650" dirty="0">
                <a:latin typeface="Microsoft Sans Serif"/>
                <a:cs typeface="Microsoft Sans Serif"/>
              </a:rPr>
              <a:t>sale </a:t>
            </a:r>
            <a:r>
              <a:rPr sz="650" spc="20" dirty="0">
                <a:latin typeface="Microsoft Sans Serif"/>
                <a:cs typeface="Microsoft Sans Serif"/>
              </a:rPr>
              <a:t>del autobús. </a:t>
            </a:r>
            <a:r>
              <a:rPr sz="650" spc="-30" dirty="0">
                <a:latin typeface="Microsoft Sans Serif"/>
                <a:cs typeface="Microsoft Sans Serif"/>
              </a:rPr>
              <a:t>Si </a:t>
            </a:r>
            <a:r>
              <a:rPr sz="650" spc="10" dirty="0">
                <a:latin typeface="Microsoft Sans Serif"/>
                <a:cs typeface="Microsoft Sans Serif"/>
              </a:rPr>
              <a:t>la </a:t>
            </a:r>
            <a:r>
              <a:rPr sz="650" spc="25" dirty="0">
                <a:latin typeface="Microsoft Sans Serif"/>
                <a:cs typeface="Microsoft Sans Serif"/>
              </a:rPr>
              <a:t>configuración </a:t>
            </a:r>
            <a:r>
              <a:rPr sz="650" spc="20" dirty="0">
                <a:latin typeface="Microsoft Sans Serif"/>
                <a:cs typeface="Microsoft Sans Serif"/>
              </a:rPr>
              <a:t>de </a:t>
            </a:r>
            <a:r>
              <a:rPr sz="650" spc="10" dirty="0">
                <a:latin typeface="Microsoft Sans Serif"/>
                <a:cs typeface="Microsoft Sans Serif"/>
              </a:rPr>
              <a:t>la Zona </a:t>
            </a:r>
            <a:r>
              <a:rPr sz="650" dirty="0">
                <a:latin typeface="Microsoft Sans Serif"/>
                <a:cs typeface="Microsoft Sans Serif"/>
              </a:rPr>
              <a:t>1, </a:t>
            </a:r>
            <a:r>
              <a:rPr sz="650" spc="10" dirty="0">
                <a:latin typeface="Microsoft Sans Serif"/>
                <a:cs typeface="Microsoft Sans Serif"/>
              </a:rPr>
              <a:t>basada </a:t>
            </a:r>
            <a:r>
              <a:rPr sz="650" spc="20" dirty="0">
                <a:latin typeface="Microsoft Sans Serif"/>
                <a:cs typeface="Microsoft Sans Serif"/>
              </a:rPr>
              <a:t>en </a:t>
            </a:r>
            <a:r>
              <a:rPr sz="650" spc="10" dirty="0">
                <a:latin typeface="Microsoft Sans Serif"/>
                <a:cs typeface="Microsoft Sans Serif"/>
              </a:rPr>
              <a:t>el 120 </a:t>
            </a:r>
            <a:r>
              <a:rPr sz="650" spc="-160" dirty="0">
                <a:latin typeface="Microsoft Sans Serif"/>
                <a:cs typeface="Microsoft Sans Serif"/>
              </a:rPr>
              <a:t> </a:t>
            </a:r>
            <a:r>
              <a:rPr sz="650" spc="40" dirty="0">
                <a:latin typeface="Microsoft Sans Serif"/>
                <a:cs typeface="Microsoft Sans Serif"/>
              </a:rPr>
              <a:t>por </a:t>
            </a:r>
            <a:r>
              <a:rPr sz="650" spc="20" dirty="0">
                <a:latin typeface="Microsoft Sans Serif"/>
                <a:cs typeface="Microsoft Sans Serif"/>
              </a:rPr>
              <a:t>ciento de </a:t>
            </a:r>
            <a:r>
              <a:rPr sz="650" spc="10" dirty="0">
                <a:latin typeface="Microsoft Sans Serif"/>
                <a:cs typeface="Microsoft Sans Serif"/>
              </a:rPr>
              <a:t>la </a:t>
            </a:r>
            <a:r>
              <a:rPr sz="650" spc="20" dirty="0">
                <a:latin typeface="Microsoft Sans Serif"/>
                <a:cs typeface="Microsoft Sans Serif"/>
              </a:rPr>
              <a:t>impedancia del </a:t>
            </a:r>
            <a:r>
              <a:rPr sz="650" spc="30" dirty="0">
                <a:latin typeface="Microsoft Sans Serif"/>
                <a:cs typeface="Microsoft Sans Serif"/>
              </a:rPr>
              <a:t>transformador </a:t>
            </a:r>
            <a:r>
              <a:rPr sz="650" spc="-30" dirty="0">
                <a:latin typeface="Microsoft Sans Serif"/>
                <a:cs typeface="Microsoft Sans Serif"/>
              </a:rPr>
              <a:t>GSU, </a:t>
            </a:r>
            <a:r>
              <a:rPr sz="650" spc="5" dirty="0">
                <a:latin typeface="Microsoft Sans Serif"/>
                <a:cs typeface="Microsoft Sans Serif"/>
              </a:rPr>
              <a:t>excede </a:t>
            </a:r>
            <a:r>
              <a:rPr sz="650" spc="10" dirty="0">
                <a:latin typeface="Microsoft Sans Serif"/>
                <a:cs typeface="Microsoft Sans Serif"/>
              </a:rPr>
              <a:t>el </a:t>
            </a:r>
            <a:r>
              <a:rPr sz="650" spc="5" dirty="0">
                <a:latin typeface="Microsoft Sans Serif"/>
                <a:cs typeface="Microsoft Sans Serif"/>
              </a:rPr>
              <a:t>alcance </a:t>
            </a:r>
            <a:r>
              <a:rPr sz="650" spc="20" dirty="0">
                <a:latin typeface="Microsoft Sans Serif"/>
                <a:cs typeface="Microsoft Sans Serif"/>
              </a:rPr>
              <a:t>de </a:t>
            </a:r>
            <a:r>
              <a:rPr sz="650" spc="10" dirty="0">
                <a:latin typeface="Microsoft Sans Serif"/>
                <a:cs typeface="Microsoft Sans Serif"/>
              </a:rPr>
              <a:t>la </a:t>
            </a:r>
            <a:r>
              <a:rPr sz="650" spc="15" dirty="0">
                <a:latin typeface="Microsoft Sans Serif"/>
                <a:cs typeface="Microsoft Sans Serif"/>
              </a:rPr>
              <a:t>línea </a:t>
            </a:r>
            <a:r>
              <a:rPr sz="650" spc="20" dirty="0">
                <a:latin typeface="Microsoft Sans Serif"/>
                <a:cs typeface="Microsoft Sans Serif"/>
              </a:rPr>
              <a:t> </a:t>
            </a:r>
            <a:r>
              <a:rPr sz="650" spc="15" dirty="0">
                <a:latin typeface="Microsoft Sans Serif"/>
                <a:cs typeface="Microsoft Sans Serif"/>
              </a:rPr>
              <a:t>más </a:t>
            </a:r>
            <a:r>
              <a:rPr sz="650" spc="25" dirty="0">
                <a:latin typeface="Microsoft Sans Serif"/>
                <a:cs typeface="Microsoft Sans Serif"/>
              </a:rPr>
              <a:t>corta </a:t>
            </a:r>
            <a:r>
              <a:rPr sz="650" spc="20" dirty="0">
                <a:latin typeface="Microsoft Sans Serif"/>
                <a:cs typeface="Microsoft Sans Serif"/>
              </a:rPr>
              <a:t>de </a:t>
            </a:r>
            <a:r>
              <a:rPr sz="650" spc="10" dirty="0">
                <a:latin typeface="Microsoft Sans Serif"/>
                <a:cs typeface="Microsoft Sans Serif"/>
              </a:rPr>
              <a:t>la Zona </a:t>
            </a:r>
            <a:r>
              <a:rPr sz="650" dirty="0">
                <a:latin typeface="Microsoft Sans Serif"/>
                <a:cs typeface="Microsoft Sans Serif"/>
              </a:rPr>
              <a:t>1, </a:t>
            </a:r>
            <a:r>
              <a:rPr sz="650" spc="10" dirty="0">
                <a:latin typeface="Microsoft Sans Serif"/>
                <a:cs typeface="Microsoft Sans Serif"/>
              </a:rPr>
              <a:t>el </a:t>
            </a:r>
            <a:r>
              <a:rPr sz="650" spc="5" dirty="0">
                <a:latin typeface="Microsoft Sans Serif"/>
                <a:cs typeface="Microsoft Sans Serif"/>
              </a:rPr>
              <a:t>alcance </a:t>
            </a:r>
            <a:r>
              <a:rPr sz="650" spc="20" dirty="0">
                <a:latin typeface="Microsoft Sans Serif"/>
                <a:cs typeface="Microsoft Sans Serif"/>
              </a:rPr>
              <a:t>de </a:t>
            </a:r>
            <a:r>
              <a:rPr sz="650" spc="10" dirty="0">
                <a:latin typeface="Microsoft Sans Serif"/>
                <a:cs typeface="Microsoft Sans Serif"/>
              </a:rPr>
              <a:t>la Zona 1 </a:t>
            </a:r>
            <a:r>
              <a:rPr sz="650" spc="20" dirty="0">
                <a:latin typeface="Microsoft Sans Serif"/>
                <a:cs typeface="Microsoft Sans Serif"/>
              </a:rPr>
              <a:t>de respaldo del </a:t>
            </a:r>
            <a:r>
              <a:rPr sz="650" spc="15" dirty="0">
                <a:latin typeface="Microsoft Sans Serif"/>
                <a:cs typeface="Microsoft Sans Serif"/>
              </a:rPr>
              <a:t>sistema </a:t>
            </a:r>
            <a:r>
              <a:rPr sz="650" spc="20" dirty="0">
                <a:latin typeface="Microsoft Sans Serif"/>
                <a:cs typeface="Microsoft Sans Serif"/>
              </a:rPr>
              <a:t>deberá </a:t>
            </a:r>
            <a:r>
              <a:rPr sz="650" spc="25" dirty="0">
                <a:latin typeface="Microsoft Sans Serif"/>
                <a:cs typeface="Microsoft Sans Serif"/>
              </a:rPr>
              <a:t> </a:t>
            </a:r>
            <a:r>
              <a:rPr sz="650" spc="20" dirty="0">
                <a:latin typeface="Microsoft Sans Serif"/>
                <a:cs typeface="Microsoft Sans Serif"/>
              </a:rPr>
              <a:t>reducirse</a:t>
            </a:r>
            <a:r>
              <a:rPr sz="650" spc="-5" dirty="0">
                <a:latin typeface="Microsoft Sans Serif"/>
                <a:cs typeface="Microsoft Sans Serif"/>
              </a:rPr>
              <a:t> </a:t>
            </a:r>
            <a:r>
              <a:rPr sz="650" dirty="0">
                <a:latin typeface="Microsoft Sans Serif"/>
                <a:cs typeface="Microsoft Sans Serif"/>
              </a:rPr>
              <a:t>a </a:t>
            </a:r>
            <a:r>
              <a:rPr sz="650" spc="25" dirty="0">
                <a:latin typeface="Microsoft Sans Serif"/>
                <a:cs typeface="Microsoft Sans Serif"/>
              </a:rPr>
              <a:t>aproximadamente</a:t>
            </a:r>
            <a:r>
              <a:rPr sz="650" dirty="0">
                <a:latin typeface="Microsoft Sans Serif"/>
                <a:cs typeface="Microsoft Sans Serif"/>
              </a:rPr>
              <a:t> </a:t>
            </a:r>
            <a:r>
              <a:rPr sz="650" spc="10" dirty="0">
                <a:latin typeface="Microsoft Sans Serif"/>
                <a:cs typeface="Microsoft Sans Serif"/>
              </a:rPr>
              <a:t>el</a:t>
            </a:r>
            <a:r>
              <a:rPr sz="650" dirty="0">
                <a:latin typeface="Microsoft Sans Serif"/>
                <a:cs typeface="Microsoft Sans Serif"/>
              </a:rPr>
              <a:t> </a:t>
            </a:r>
            <a:r>
              <a:rPr sz="650" spc="10" dirty="0">
                <a:latin typeface="Microsoft Sans Serif"/>
                <a:cs typeface="Microsoft Sans Serif"/>
              </a:rPr>
              <a:t>80</a:t>
            </a:r>
            <a:r>
              <a:rPr sz="650" dirty="0">
                <a:latin typeface="Microsoft Sans Serif"/>
                <a:cs typeface="Microsoft Sans Serif"/>
              </a:rPr>
              <a:t> </a:t>
            </a:r>
            <a:r>
              <a:rPr sz="650" spc="40" dirty="0">
                <a:latin typeface="Microsoft Sans Serif"/>
                <a:cs typeface="Microsoft Sans Serif"/>
              </a:rPr>
              <a:t>por</a:t>
            </a:r>
            <a:r>
              <a:rPr sz="650" spc="-5" dirty="0">
                <a:latin typeface="Microsoft Sans Serif"/>
                <a:cs typeface="Microsoft Sans Serif"/>
              </a:rPr>
              <a:t> </a:t>
            </a:r>
            <a:r>
              <a:rPr sz="650" spc="20" dirty="0">
                <a:latin typeface="Microsoft Sans Serif"/>
                <a:cs typeface="Microsoft Sans Serif"/>
              </a:rPr>
              <a:t>ciento</a:t>
            </a:r>
            <a:r>
              <a:rPr sz="650" dirty="0">
                <a:latin typeface="Microsoft Sans Serif"/>
                <a:cs typeface="Microsoft Sans Serif"/>
              </a:rPr>
              <a:t> </a:t>
            </a:r>
            <a:r>
              <a:rPr sz="650" spc="20" dirty="0">
                <a:latin typeface="Microsoft Sans Serif"/>
                <a:cs typeface="Microsoft Sans Serif"/>
              </a:rPr>
              <a:t>de</a:t>
            </a:r>
            <a:r>
              <a:rPr sz="650" dirty="0">
                <a:latin typeface="Microsoft Sans Serif"/>
                <a:cs typeface="Microsoft Sans Serif"/>
              </a:rPr>
              <a:t> </a:t>
            </a:r>
            <a:r>
              <a:rPr sz="650" spc="10" dirty="0">
                <a:latin typeface="Microsoft Sans Serif"/>
                <a:cs typeface="Microsoft Sans Serif"/>
              </a:rPr>
              <a:t>la</a:t>
            </a:r>
            <a:r>
              <a:rPr sz="650" dirty="0">
                <a:latin typeface="Microsoft Sans Serif"/>
                <a:cs typeface="Microsoft Sans Serif"/>
              </a:rPr>
              <a:t> </a:t>
            </a:r>
            <a:r>
              <a:rPr sz="650" spc="25" dirty="0">
                <a:latin typeface="Microsoft Sans Serif"/>
                <a:cs typeface="Microsoft Sans Serif"/>
              </a:rPr>
              <a:t>configuración</a:t>
            </a:r>
            <a:r>
              <a:rPr sz="650" dirty="0">
                <a:latin typeface="Microsoft Sans Serif"/>
                <a:cs typeface="Microsoft Sans Serif"/>
              </a:rPr>
              <a:t> </a:t>
            </a:r>
            <a:r>
              <a:rPr sz="650" spc="20" dirty="0">
                <a:latin typeface="Microsoft Sans Serif"/>
                <a:cs typeface="Microsoft Sans Serif"/>
              </a:rPr>
              <a:t>de</a:t>
            </a:r>
            <a:r>
              <a:rPr sz="650" dirty="0">
                <a:latin typeface="Microsoft Sans Serif"/>
                <a:cs typeface="Microsoft Sans Serif"/>
              </a:rPr>
              <a:t> </a:t>
            </a:r>
            <a:r>
              <a:rPr sz="650" spc="10" dirty="0">
                <a:latin typeface="Microsoft Sans Serif"/>
                <a:cs typeface="Microsoft Sans Serif"/>
              </a:rPr>
              <a:t>la</a:t>
            </a:r>
            <a:r>
              <a:rPr sz="650" spc="-5" dirty="0">
                <a:latin typeface="Microsoft Sans Serif"/>
                <a:cs typeface="Microsoft Sans Serif"/>
              </a:rPr>
              <a:t> </a:t>
            </a:r>
            <a:r>
              <a:rPr sz="650" spc="5" dirty="0">
                <a:latin typeface="Microsoft Sans Serif"/>
                <a:cs typeface="Microsoft Sans Serif"/>
              </a:rPr>
              <a:t>Línea</a:t>
            </a:r>
            <a:r>
              <a:rPr sz="650" dirty="0">
                <a:latin typeface="Microsoft Sans Serif"/>
                <a:cs typeface="Microsoft Sans Serif"/>
              </a:rPr>
              <a:t> </a:t>
            </a:r>
            <a:r>
              <a:rPr sz="650" spc="15" dirty="0">
                <a:latin typeface="Microsoft Sans Serif"/>
                <a:cs typeface="Microsoft Sans Serif"/>
              </a:rPr>
              <a:t>más </a:t>
            </a:r>
            <a:r>
              <a:rPr sz="650" spc="-155" dirty="0">
                <a:latin typeface="Microsoft Sans Serif"/>
                <a:cs typeface="Microsoft Sans Serif"/>
              </a:rPr>
              <a:t> </a:t>
            </a:r>
            <a:r>
              <a:rPr sz="650" spc="25" dirty="0">
                <a:latin typeface="Microsoft Sans Serif"/>
                <a:cs typeface="Microsoft Sans Serif"/>
              </a:rPr>
              <a:t>corta</a:t>
            </a:r>
            <a:r>
              <a:rPr sz="650" spc="-10" dirty="0">
                <a:latin typeface="Microsoft Sans Serif"/>
                <a:cs typeface="Microsoft Sans Serif"/>
              </a:rPr>
              <a:t> </a:t>
            </a:r>
            <a:r>
              <a:rPr sz="650" spc="20" dirty="0">
                <a:latin typeface="Microsoft Sans Serif"/>
                <a:cs typeface="Microsoft Sans Serif"/>
              </a:rPr>
              <a:t>de</a:t>
            </a:r>
            <a:r>
              <a:rPr sz="650" spc="-5" dirty="0">
                <a:latin typeface="Microsoft Sans Serif"/>
                <a:cs typeface="Microsoft Sans Serif"/>
              </a:rPr>
              <a:t> </a:t>
            </a:r>
            <a:r>
              <a:rPr sz="650" spc="10" dirty="0">
                <a:latin typeface="Microsoft Sans Serif"/>
                <a:cs typeface="Microsoft Sans Serif"/>
              </a:rPr>
              <a:t>la</a:t>
            </a:r>
            <a:r>
              <a:rPr sz="650" spc="-5" dirty="0">
                <a:latin typeface="Microsoft Sans Serif"/>
                <a:cs typeface="Microsoft Sans Serif"/>
              </a:rPr>
              <a:t> </a:t>
            </a:r>
            <a:r>
              <a:rPr sz="650" spc="10" dirty="0">
                <a:latin typeface="Microsoft Sans Serif"/>
                <a:cs typeface="Microsoft Sans Serif"/>
              </a:rPr>
              <a:t>Zona</a:t>
            </a:r>
            <a:r>
              <a:rPr sz="650" spc="-5" dirty="0">
                <a:latin typeface="Microsoft Sans Serif"/>
                <a:cs typeface="Microsoft Sans Serif"/>
              </a:rPr>
              <a:t> </a:t>
            </a:r>
            <a:r>
              <a:rPr sz="650" spc="10" dirty="0">
                <a:latin typeface="Microsoft Sans Serif"/>
                <a:cs typeface="Microsoft Sans Serif"/>
              </a:rPr>
              <a:t>1</a:t>
            </a:r>
            <a:r>
              <a:rPr sz="650" spc="-5" dirty="0">
                <a:latin typeface="Microsoft Sans Serif"/>
                <a:cs typeface="Microsoft Sans Serif"/>
              </a:rPr>
              <a:t> </a:t>
            </a:r>
            <a:r>
              <a:rPr sz="650" spc="-10" dirty="0">
                <a:latin typeface="Microsoft Sans Serif"/>
                <a:cs typeface="Microsoft Sans Serif"/>
              </a:rPr>
              <a:t>(se</a:t>
            </a:r>
            <a:r>
              <a:rPr sz="650" spc="-5" dirty="0">
                <a:latin typeface="Microsoft Sans Serif"/>
                <a:cs typeface="Microsoft Sans Serif"/>
              </a:rPr>
              <a:t> </a:t>
            </a:r>
            <a:r>
              <a:rPr sz="650" spc="30" dirty="0">
                <a:latin typeface="Microsoft Sans Serif"/>
                <a:cs typeface="Microsoft Sans Serif"/>
              </a:rPr>
              <a:t>ignora</a:t>
            </a:r>
            <a:r>
              <a:rPr sz="650" spc="-5" dirty="0">
                <a:latin typeface="Microsoft Sans Serif"/>
                <a:cs typeface="Microsoft Sans Serif"/>
              </a:rPr>
              <a:t> </a:t>
            </a:r>
            <a:r>
              <a:rPr sz="650" spc="10" dirty="0">
                <a:latin typeface="Microsoft Sans Serif"/>
                <a:cs typeface="Microsoft Sans Serif"/>
              </a:rPr>
              <a:t>la</a:t>
            </a:r>
            <a:r>
              <a:rPr sz="650" spc="-5" dirty="0">
                <a:latin typeface="Microsoft Sans Serif"/>
                <a:cs typeface="Microsoft Sans Serif"/>
              </a:rPr>
              <a:t> </a:t>
            </a:r>
            <a:r>
              <a:rPr sz="650" spc="15" dirty="0">
                <a:latin typeface="Microsoft Sans Serif"/>
                <a:cs typeface="Microsoft Sans Serif"/>
              </a:rPr>
              <a:t>alimentación).</a:t>
            </a:r>
            <a:r>
              <a:rPr sz="650" spc="-5" dirty="0">
                <a:latin typeface="Microsoft Sans Serif"/>
                <a:cs typeface="Microsoft Sans Serif"/>
              </a:rPr>
              <a:t> </a:t>
            </a:r>
            <a:r>
              <a:rPr sz="650" spc="-10" dirty="0">
                <a:latin typeface="Microsoft Sans Serif"/>
                <a:cs typeface="Microsoft Sans Serif"/>
              </a:rPr>
              <a:t>.</a:t>
            </a:r>
            <a:endParaRPr sz="650">
              <a:latin typeface="Microsoft Sans Serif"/>
              <a:cs typeface="Microsoft Sans Serif"/>
            </a:endParaRPr>
          </a:p>
        </p:txBody>
      </p:sp>
      <p:sp>
        <p:nvSpPr>
          <p:cNvPr id="68" name="object 68"/>
          <p:cNvSpPr txBox="1"/>
          <p:nvPr/>
        </p:nvSpPr>
        <p:spPr>
          <a:xfrm>
            <a:off x="1415217" y="8427898"/>
            <a:ext cx="7384270" cy="474874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 marR="5080" indent="154940">
              <a:lnSpc>
                <a:spcPct val="143200"/>
              </a:lnSpc>
              <a:spcBef>
                <a:spcPts val="100"/>
              </a:spcBef>
            </a:pPr>
            <a:r>
              <a:rPr sz="700" spc="25" dirty="0">
                <a:latin typeface="Microsoft Sans Serif"/>
                <a:cs typeface="Microsoft Sans Serif"/>
              </a:rPr>
              <a:t>Alternativamente, </a:t>
            </a:r>
            <a:r>
              <a:rPr sz="700" spc="10" dirty="0">
                <a:latin typeface="Microsoft Sans Serif"/>
                <a:cs typeface="Microsoft Sans Serif"/>
              </a:rPr>
              <a:t>la Zona 1 </a:t>
            </a:r>
            <a:r>
              <a:rPr sz="700" spc="-5" dirty="0">
                <a:latin typeface="Microsoft Sans Serif"/>
                <a:cs typeface="Microsoft Sans Serif"/>
              </a:rPr>
              <a:t>se </a:t>
            </a:r>
            <a:r>
              <a:rPr sz="700" spc="20" dirty="0">
                <a:latin typeface="Microsoft Sans Serif"/>
                <a:cs typeface="Microsoft Sans Serif"/>
              </a:rPr>
              <a:t>utiliza </a:t>
            </a:r>
            <a:r>
              <a:rPr sz="700" spc="25" dirty="0">
                <a:latin typeface="Microsoft Sans Serif"/>
                <a:cs typeface="Microsoft Sans Serif"/>
              </a:rPr>
              <a:t>para </a:t>
            </a:r>
            <a:r>
              <a:rPr sz="700" spc="30" dirty="0">
                <a:latin typeface="Microsoft Sans Serif"/>
                <a:cs typeface="Microsoft Sans Serif"/>
              </a:rPr>
              <a:t>proporcionar </a:t>
            </a:r>
            <a:r>
              <a:rPr sz="700" spc="25" dirty="0">
                <a:latin typeface="Microsoft Sans Serif"/>
                <a:cs typeface="Microsoft Sans Serif"/>
              </a:rPr>
              <a:t>protección </a:t>
            </a:r>
            <a:r>
              <a:rPr sz="700" spc="20" dirty="0">
                <a:latin typeface="Microsoft Sans Serif"/>
                <a:cs typeface="Microsoft Sans Serif"/>
              </a:rPr>
              <a:t>de </a:t>
            </a:r>
            <a:r>
              <a:rPr sz="700" spc="25" dirty="0">
                <a:latin typeface="Microsoft Sans Serif"/>
                <a:cs typeface="Microsoft Sans Serif"/>
              </a:rPr>
              <a:t> </a:t>
            </a:r>
            <a:r>
              <a:rPr sz="700" spc="20" dirty="0">
                <a:latin typeface="Microsoft Sans Serif"/>
                <a:cs typeface="Microsoft Sans Serif"/>
              </a:rPr>
              <a:t>alta </a:t>
            </a:r>
            <a:r>
              <a:rPr sz="700" spc="15" dirty="0">
                <a:latin typeface="Microsoft Sans Serif"/>
                <a:cs typeface="Microsoft Sans Serif"/>
              </a:rPr>
              <a:t>velocidad </a:t>
            </a:r>
            <a:r>
              <a:rPr sz="700" spc="25" dirty="0">
                <a:latin typeface="Microsoft Sans Serif"/>
                <a:cs typeface="Microsoft Sans Serif"/>
              </a:rPr>
              <a:t>para </a:t>
            </a:r>
            <a:r>
              <a:rPr sz="700" spc="10" dirty="0">
                <a:latin typeface="Microsoft Sans Serif"/>
                <a:cs typeface="Microsoft Sans Serif"/>
              </a:rPr>
              <a:t>fallas </a:t>
            </a:r>
            <a:r>
              <a:rPr sz="700" spc="20" dirty="0">
                <a:latin typeface="Microsoft Sans Serif"/>
                <a:cs typeface="Microsoft Sans Serif"/>
              </a:rPr>
              <a:t>de </a:t>
            </a:r>
            <a:r>
              <a:rPr sz="700" spc="10" dirty="0">
                <a:latin typeface="Microsoft Sans Serif"/>
                <a:cs typeface="Microsoft Sans Serif"/>
              </a:rPr>
              <a:t>fase </a:t>
            </a:r>
            <a:r>
              <a:rPr sz="700" spc="20" dirty="0">
                <a:latin typeface="Microsoft Sans Serif"/>
                <a:cs typeface="Microsoft Sans Serif"/>
              </a:rPr>
              <a:t>en </a:t>
            </a:r>
            <a:r>
              <a:rPr sz="700" spc="10" dirty="0">
                <a:latin typeface="Microsoft Sans Serif"/>
                <a:cs typeface="Microsoft Sans Serif"/>
              </a:rPr>
              <a:t>la </a:t>
            </a:r>
            <a:r>
              <a:rPr sz="700" spc="30" dirty="0">
                <a:latin typeface="Microsoft Sans Serif"/>
                <a:cs typeface="Microsoft Sans Serif"/>
              </a:rPr>
              <a:t>barra </a:t>
            </a:r>
            <a:r>
              <a:rPr sz="700" spc="20" dirty="0">
                <a:latin typeface="Microsoft Sans Serif"/>
                <a:cs typeface="Microsoft Sans Serif"/>
              </a:rPr>
              <a:t>de </a:t>
            </a:r>
            <a:r>
              <a:rPr sz="700" spc="10" dirty="0">
                <a:latin typeface="Microsoft Sans Serif"/>
                <a:cs typeface="Microsoft Sans Serif"/>
              </a:rPr>
              <a:t>fase aislada </a:t>
            </a:r>
            <a:r>
              <a:rPr sz="700" spc="20" dirty="0">
                <a:latin typeface="Microsoft Sans Serif"/>
                <a:cs typeface="Microsoft Sans Serif"/>
              </a:rPr>
              <a:t>del </a:t>
            </a:r>
            <a:r>
              <a:rPr sz="700" spc="25" dirty="0">
                <a:latin typeface="Microsoft Sans Serif"/>
                <a:cs typeface="Microsoft Sans Serif"/>
              </a:rPr>
              <a:t>generador. </a:t>
            </a:r>
            <a:r>
              <a:rPr sz="700" spc="30" dirty="0">
                <a:latin typeface="Microsoft Sans Serif"/>
                <a:cs typeface="Microsoft Sans Serif"/>
              </a:rPr>
              <a:t> </a:t>
            </a:r>
            <a:r>
              <a:rPr sz="700" dirty="0">
                <a:latin typeface="Microsoft Sans Serif"/>
                <a:cs typeface="Microsoft Sans Serif"/>
              </a:rPr>
              <a:t>Para </a:t>
            </a:r>
            <a:r>
              <a:rPr sz="700" spc="10" dirty="0">
                <a:latin typeface="Microsoft Sans Serif"/>
                <a:cs typeface="Microsoft Sans Serif"/>
              </a:rPr>
              <a:t>esta aplicación, el </a:t>
            </a:r>
            <a:r>
              <a:rPr sz="700" spc="30" dirty="0">
                <a:latin typeface="Microsoft Sans Serif"/>
                <a:cs typeface="Microsoft Sans Serif"/>
              </a:rPr>
              <a:t>elemento </a:t>
            </a:r>
            <a:r>
              <a:rPr sz="700" spc="20" dirty="0">
                <a:latin typeface="Microsoft Sans Serif"/>
                <a:cs typeface="Microsoft Sans Serif"/>
              </a:rPr>
              <a:t>de </a:t>
            </a:r>
            <a:r>
              <a:rPr sz="700" spc="10" dirty="0">
                <a:latin typeface="Microsoft Sans Serif"/>
                <a:cs typeface="Microsoft Sans Serif"/>
              </a:rPr>
              <a:t>la Zona 1 </a:t>
            </a:r>
            <a:r>
              <a:rPr sz="700" spc="-5" dirty="0">
                <a:latin typeface="Microsoft Sans Serif"/>
                <a:cs typeface="Microsoft Sans Serif"/>
              </a:rPr>
              <a:t>se </a:t>
            </a:r>
            <a:r>
              <a:rPr sz="700" spc="30" dirty="0">
                <a:latin typeface="Microsoft Sans Serif"/>
                <a:cs typeface="Microsoft Sans Serif"/>
              </a:rPr>
              <a:t>configura </a:t>
            </a:r>
            <a:r>
              <a:rPr sz="700" spc="10" dirty="0">
                <a:latin typeface="Microsoft Sans Serif"/>
                <a:cs typeface="Microsoft Sans Serif"/>
              </a:rPr>
              <a:t>al 50 </a:t>
            </a:r>
            <a:r>
              <a:rPr sz="700" spc="40" dirty="0">
                <a:latin typeface="Microsoft Sans Serif"/>
                <a:cs typeface="Microsoft Sans Serif"/>
              </a:rPr>
              <a:t>por </a:t>
            </a:r>
            <a:r>
              <a:rPr sz="700" spc="20" dirty="0">
                <a:latin typeface="Microsoft Sans Serif"/>
                <a:cs typeface="Microsoft Sans Serif"/>
              </a:rPr>
              <a:t>ciento </a:t>
            </a:r>
            <a:r>
              <a:rPr sz="700" spc="25" dirty="0">
                <a:latin typeface="Microsoft Sans Serif"/>
                <a:cs typeface="Microsoft Sans Serif"/>
              </a:rPr>
              <a:t> </a:t>
            </a:r>
            <a:r>
              <a:rPr sz="700" spc="20" dirty="0">
                <a:latin typeface="Microsoft Sans Serif"/>
                <a:cs typeface="Microsoft Sans Serif"/>
              </a:rPr>
              <a:t>de </a:t>
            </a:r>
            <a:r>
              <a:rPr sz="700" spc="10" dirty="0">
                <a:latin typeface="Microsoft Sans Serif"/>
                <a:cs typeface="Microsoft Sans Serif"/>
              </a:rPr>
              <a:t>la </a:t>
            </a:r>
            <a:r>
              <a:rPr sz="700" spc="20" dirty="0">
                <a:latin typeface="Microsoft Sans Serif"/>
                <a:cs typeface="Microsoft Sans Serif"/>
              </a:rPr>
              <a:t>impedancia del </a:t>
            </a:r>
            <a:r>
              <a:rPr sz="700" spc="35" dirty="0">
                <a:latin typeface="Microsoft Sans Serif"/>
                <a:cs typeface="Microsoft Sans Serif"/>
              </a:rPr>
              <a:t>transformador </a:t>
            </a:r>
            <a:r>
              <a:rPr sz="700" spc="-40" dirty="0">
                <a:latin typeface="Microsoft Sans Serif"/>
                <a:cs typeface="Microsoft Sans Serif"/>
              </a:rPr>
              <a:t>GSU </a:t>
            </a:r>
            <a:r>
              <a:rPr sz="700" spc="15" dirty="0">
                <a:latin typeface="Microsoft Sans Serif"/>
                <a:cs typeface="Microsoft Sans Serif"/>
              </a:rPr>
              <a:t>sin </a:t>
            </a:r>
            <a:r>
              <a:rPr sz="700" spc="35" dirty="0">
                <a:latin typeface="Microsoft Sans Serif"/>
                <a:cs typeface="Microsoft Sans Serif"/>
              </a:rPr>
              <a:t>ningún </a:t>
            </a:r>
            <a:r>
              <a:rPr sz="700" spc="25" dirty="0">
                <a:latin typeface="Microsoft Sans Serif"/>
                <a:cs typeface="Microsoft Sans Serif"/>
              </a:rPr>
              <a:t>retraso </a:t>
            </a:r>
            <a:r>
              <a:rPr sz="700" spc="20" dirty="0">
                <a:latin typeface="Microsoft Sans Serif"/>
                <a:cs typeface="Microsoft Sans Serif"/>
              </a:rPr>
              <a:t>de </a:t>
            </a:r>
            <a:r>
              <a:rPr sz="700" spc="35" dirty="0">
                <a:latin typeface="Microsoft Sans Serif"/>
                <a:cs typeface="Microsoft Sans Serif"/>
              </a:rPr>
              <a:t>tiempo </a:t>
            </a:r>
            <a:r>
              <a:rPr sz="700" spc="40" dirty="0">
                <a:latin typeface="Microsoft Sans Serif"/>
                <a:cs typeface="Microsoft Sans Serif"/>
              </a:rPr>
              <a:t> </a:t>
            </a:r>
            <a:r>
              <a:rPr sz="700" spc="20" dirty="0">
                <a:latin typeface="Microsoft Sans Serif"/>
                <a:cs typeface="Microsoft Sans Serif"/>
              </a:rPr>
              <a:t>intencional.</a:t>
            </a:r>
            <a:r>
              <a:rPr sz="700" dirty="0">
                <a:latin typeface="Microsoft Sans Serif"/>
                <a:cs typeface="Microsoft Sans Serif"/>
              </a:rPr>
              <a:t> </a:t>
            </a:r>
            <a:r>
              <a:rPr sz="700" spc="-30" dirty="0">
                <a:latin typeface="Microsoft Sans Serif"/>
                <a:cs typeface="Microsoft Sans Serif"/>
              </a:rPr>
              <a:t>El</a:t>
            </a:r>
            <a:r>
              <a:rPr sz="700" dirty="0">
                <a:latin typeface="Microsoft Sans Serif"/>
                <a:cs typeface="Microsoft Sans Serif"/>
              </a:rPr>
              <a:t> </a:t>
            </a:r>
            <a:r>
              <a:rPr sz="700" spc="30" dirty="0">
                <a:latin typeface="Microsoft Sans Serif"/>
                <a:cs typeface="Microsoft Sans Serif"/>
              </a:rPr>
              <a:t>elemento</a:t>
            </a:r>
            <a:r>
              <a:rPr sz="700" dirty="0">
                <a:latin typeface="Microsoft Sans Serif"/>
                <a:cs typeface="Microsoft Sans Serif"/>
              </a:rPr>
              <a:t> </a:t>
            </a:r>
            <a:r>
              <a:rPr sz="700" spc="20" dirty="0">
                <a:latin typeface="Microsoft Sans Serif"/>
                <a:cs typeface="Microsoft Sans Serif"/>
              </a:rPr>
              <a:t>de</a:t>
            </a:r>
            <a:r>
              <a:rPr sz="700" dirty="0">
                <a:latin typeface="Microsoft Sans Serif"/>
                <a:cs typeface="Microsoft Sans Serif"/>
              </a:rPr>
              <a:t> </a:t>
            </a:r>
            <a:r>
              <a:rPr sz="700" spc="10" dirty="0">
                <a:latin typeface="Microsoft Sans Serif"/>
                <a:cs typeface="Microsoft Sans Serif"/>
              </a:rPr>
              <a:t>la</a:t>
            </a:r>
            <a:r>
              <a:rPr sz="700" dirty="0">
                <a:latin typeface="Microsoft Sans Serif"/>
                <a:cs typeface="Microsoft Sans Serif"/>
              </a:rPr>
              <a:t> </a:t>
            </a:r>
            <a:r>
              <a:rPr sz="700" spc="10" dirty="0">
                <a:latin typeface="Microsoft Sans Serif"/>
                <a:cs typeface="Microsoft Sans Serif"/>
              </a:rPr>
              <a:t>Zona</a:t>
            </a:r>
            <a:r>
              <a:rPr sz="700" dirty="0">
                <a:latin typeface="Microsoft Sans Serif"/>
                <a:cs typeface="Microsoft Sans Serif"/>
              </a:rPr>
              <a:t> </a:t>
            </a:r>
            <a:r>
              <a:rPr sz="700" spc="10" dirty="0">
                <a:latin typeface="Microsoft Sans Serif"/>
                <a:cs typeface="Microsoft Sans Serif"/>
              </a:rPr>
              <a:t>1</a:t>
            </a:r>
            <a:r>
              <a:rPr sz="700" spc="5" dirty="0">
                <a:latin typeface="Microsoft Sans Serif"/>
                <a:cs typeface="Microsoft Sans Serif"/>
              </a:rPr>
              <a:t> </a:t>
            </a:r>
            <a:r>
              <a:rPr sz="700" spc="30" dirty="0">
                <a:latin typeface="Microsoft Sans Serif"/>
                <a:cs typeface="Microsoft Sans Serif"/>
              </a:rPr>
              <a:t>proporciona</a:t>
            </a:r>
            <a:r>
              <a:rPr sz="700" dirty="0">
                <a:latin typeface="Microsoft Sans Serif"/>
                <a:cs typeface="Microsoft Sans Serif"/>
              </a:rPr>
              <a:t> </a:t>
            </a:r>
            <a:r>
              <a:rPr sz="700" spc="20" dirty="0">
                <a:latin typeface="Microsoft Sans Serif"/>
                <a:cs typeface="Microsoft Sans Serif"/>
              </a:rPr>
              <a:t>alta</a:t>
            </a:r>
            <a:r>
              <a:rPr sz="700" dirty="0">
                <a:latin typeface="Microsoft Sans Serif"/>
                <a:cs typeface="Microsoft Sans Serif"/>
              </a:rPr>
              <a:t> </a:t>
            </a:r>
            <a:r>
              <a:rPr sz="700" spc="15" dirty="0">
                <a:latin typeface="Microsoft Sans Serif"/>
                <a:cs typeface="Microsoft Sans Serif"/>
              </a:rPr>
              <a:t>velocidad</a:t>
            </a:r>
            <a:r>
              <a:rPr sz="700" dirty="0">
                <a:latin typeface="Microsoft Sans Serif"/>
                <a:cs typeface="Microsoft Sans Serif"/>
              </a:rPr>
              <a:t> </a:t>
            </a:r>
            <a:r>
              <a:rPr sz="700" spc="30" dirty="0">
                <a:latin typeface="Microsoft Sans Serif"/>
                <a:cs typeface="Microsoft Sans Serif"/>
              </a:rPr>
              <a:t>redundante</a:t>
            </a:r>
            <a:endParaRPr sz="700">
              <a:latin typeface="Microsoft Sans Serif"/>
              <a:cs typeface="Microsoft Sans Serif"/>
            </a:endParaRPr>
          </a:p>
        </p:txBody>
      </p:sp>
      <p:sp>
        <p:nvSpPr>
          <p:cNvPr id="69" name="object 69"/>
          <p:cNvSpPr txBox="1"/>
          <p:nvPr/>
        </p:nvSpPr>
        <p:spPr>
          <a:xfrm>
            <a:off x="11210612" y="4645681"/>
            <a:ext cx="464530" cy="120546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sz="700" spc="5" dirty="0">
                <a:latin typeface="Microsoft Sans Serif"/>
                <a:cs typeface="Microsoft Sans Serif"/>
              </a:rPr>
              <a:t>30.0</a:t>
            </a:r>
            <a:endParaRPr sz="700">
              <a:latin typeface="Microsoft Sans Serif"/>
              <a:cs typeface="Microsoft Sans Serif"/>
            </a:endParaRPr>
          </a:p>
        </p:txBody>
      </p:sp>
      <p:sp>
        <p:nvSpPr>
          <p:cNvPr id="70" name="object 70"/>
          <p:cNvSpPr txBox="1"/>
          <p:nvPr/>
        </p:nvSpPr>
        <p:spPr>
          <a:xfrm>
            <a:off x="12914461" y="4867894"/>
            <a:ext cx="1215373" cy="263277"/>
          </a:xfrm>
          <a:prstGeom prst="rect">
            <a:avLst/>
          </a:prstGeom>
        </p:spPr>
        <p:txBody>
          <a:bodyPr vert="horz" wrap="square" lIns="0" tIns="20955" rIns="0" bIns="0" rtlCol="0">
            <a:spAutoFit/>
          </a:bodyPr>
          <a:lstStyle/>
          <a:p>
            <a:pPr marL="12065" marR="5080" indent="-31115" algn="ctr">
              <a:lnSpc>
                <a:spcPct val="142700"/>
              </a:lnSpc>
              <a:spcBef>
                <a:spcPts val="165"/>
              </a:spcBef>
            </a:pPr>
            <a:r>
              <a:rPr sz="500" spc="5" dirty="0">
                <a:latin typeface="Microsoft Sans Serif"/>
                <a:cs typeface="Microsoft Sans Serif"/>
              </a:rPr>
              <a:t>Línea </a:t>
            </a:r>
            <a:r>
              <a:rPr sz="500" spc="10" dirty="0">
                <a:latin typeface="Microsoft Sans Serif"/>
                <a:cs typeface="Microsoft Sans Serif"/>
              </a:rPr>
              <a:t>más </a:t>
            </a:r>
            <a:r>
              <a:rPr sz="500" spc="15" dirty="0">
                <a:latin typeface="Microsoft Sans Serif"/>
                <a:cs typeface="Microsoft Sans Serif"/>
              </a:rPr>
              <a:t>larga </a:t>
            </a:r>
            <a:r>
              <a:rPr sz="500" spc="20" dirty="0">
                <a:latin typeface="Microsoft Sans Serif"/>
                <a:cs typeface="Microsoft Sans Serif"/>
              </a:rPr>
              <a:t> </a:t>
            </a:r>
            <a:r>
              <a:rPr sz="450" spc="-5" dirty="0">
                <a:latin typeface="Microsoft Sans Serif"/>
                <a:cs typeface="Microsoft Sans Serif"/>
              </a:rPr>
              <a:t>(Con </a:t>
            </a:r>
            <a:r>
              <a:rPr sz="450" spc="10" dirty="0">
                <a:latin typeface="Microsoft Sans Serif"/>
                <a:cs typeface="Microsoft Sans Serif"/>
              </a:rPr>
              <a:t>alimentación)  </a:t>
            </a:r>
            <a:r>
              <a:rPr sz="550" spc="5" dirty="0">
                <a:latin typeface="Microsoft Sans Serif"/>
                <a:cs typeface="Microsoft Sans Serif"/>
              </a:rPr>
              <a:t>75,5</a:t>
            </a:r>
            <a:r>
              <a:rPr sz="550" spc="-20" dirty="0">
                <a:latin typeface="Microsoft Sans Serif"/>
                <a:cs typeface="Microsoft Sans Serif"/>
              </a:rPr>
              <a:t> </a:t>
            </a:r>
            <a:r>
              <a:rPr sz="550" spc="20" dirty="0">
                <a:latin typeface="Microsoft Sans Serif"/>
                <a:cs typeface="Microsoft Sans Serif"/>
              </a:rPr>
              <a:t>ohmios</a:t>
            </a:r>
            <a:endParaRPr sz="550">
              <a:latin typeface="Microsoft Sans Serif"/>
              <a:cs typeface="Microsoft Sans Serif"/>
            </a:endParaRPr>
          </a:p>
        </p:txBody>
      </p:sp>
      <p:sp>
        <p:nvSpPr>
          <p:cNvPr id="71" name="object 71"/>
          <p:cNvSpPr txBox="1"/>
          <p:nvPr/>
        </p:nvSpPr>
        <p:spPr>
          <a:xfrm>
            <a:off x="11210612" y="5092183"/>
            <a:ext cx="464530" cy="120546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sz="700" spc="5" dirty="0">
                <a:latin typeface="Microsoft Sans Serif"/>
                <a:cs typeface="Microsoft Sans Serif"/>
              </a:rPr>
              <a:t>25.0</a:t>
            </a:r>
            <a:endParaRPr sz="700">
              <a:latin typeface="Microsoft Sans Serif"/>
              <a:cs typeface="Microsoft Sans Serif"/>
            </a:endParaRPr>
          </a:p>
        </p:txBody>
      </p:sp>
      <p:sp>
        <p:nvSpPr>
          <p:cNvPr id="72" name="object 72"/>
          <p:cNvSpPr txBox="1"/>
          <p:nvPr/>
        </p:nvSpPr>
        <p:spPr>
          <a:xfrm>
            <a:off x="15298503" y="5098304"/>
            <a:ext cx="708481" cy="384175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ts val="785"/>
              </a:lnSpc>
              <a:spcBef>
                <a:spcPts val="100"/>
              </a:spcBef>
            </a:pPr>
            <a:r>
              <a:rPr sz="700" spc="-55" dirty="0">
                <a:latin typeface="Microsoft Sans Serif"/>
                <a:cs typeface="Microsoft Sans Serif"/>
              </a:rPr>
              <a:t>CCG</a:t>
            </a:r>
            <a:endParaRPr sz="700">
              <a:latin typeface="Microsoft Sans Serif"/>
              <a:cs typeface="Microsoft Sans Serif"/>
            </a:endParaRPr>
          </a:p>
          <a:p>
            <a:pPr marL="12700">
              <a:lnSpc>
                <a:spcPts val="665"/>
              </a:lnSpc>
            </a:pPr>
            <a:r>
              <a:rPr sz="650" spc="10" dirty="0">
                <a:latin typeface="Microsoft Sans Serif"/>
                <a:cs typeface="Microsoft Sans Serif"/>
              </a:rPr>
              <a:t>Zona</a:t>
            </a:r>
            <a:r>
              <a:rPr sz="650" spc="-5" dirty="0">
                <a:latin typeface="Microsoft Sans Serif"/>
                <a:cs typeface="Microsoft Sans Serif"/>
              </a:rPr>
              <a:t> </a:t>
            </a:r>
            <a:r>
              <a:rPr sz="650" spc="10" dirty="0">
                <a:latin typeface="Microsoft Sans Serif"/>
                <a:cs typeface="Microsoft Sans Serif"/>
              </a:rPr>
              <a:t>1</a:t>
            </a:r>
            <a:endParaRPr sz="650">
              <a:latin typeface="Microsoft Sans Serif"/>
              <a:cs typeface="Microsoft Sans Serif"/>
            </a:endParaRPr>
          </a:p>
          <a:p>
            <a:pPr marL="17145">
              <a:lnSpc>
                <a:spcPts val="685"/>
              </a:lnSpc>
            </a:pPr>
            <a:r>
              <a:rPr sz="650" spc="10" dirty="0">
                <a:latin typeface="Microsoft Sans Serif"/>
                <a:cs typeface="Microsoft Sans Serif"/>
              </a:rPr>
              <a:t>Zona</a:t>
            </a:r>
            <a:r>
              <a:rPr sz="650" spc="-5" dirty="0">
                <a:latin typeface="Microsoft Sans Serif"/>
                <a:cs typeface="Microsoft Sans Serif"/>
              </a:rPr>
              <a:t> </a:t>
            </a:r>
            <a:r>
              <a:rPr sz="650" spc="10" dirty="0">
                <a:latin typeface="Microsoft Sans Serif"/>
                <a:cs typeface="Microsoft Sans Serif"/>
              </a:rPr>
              <a:t>2</a:t>
            </a:r>
            <a:endParaRPr sz="650">
              <a:latin typeface="Microsoft Sans Serif"/>
              <a:cs typeface="Microsoft Sans Serif"/>
            </a:endParaRPr>
          </a:p>
          <a:p>
            <a:pPr marL="12700">
              <a:lnSpc>
                <a:spcPts val="685"/>
              </a:lnSpc>
            </a:pPr>
            <a:r>
              <a:rPr sz="600" spc="5" dirty="0">
                <a:latin typeface="Microsoft Sans Serif"/>
                <a:cs typeface="Microsoft Sans Serif"/>
              </a:rPr>
              <a:t>Sistema</a:t>
            </a:r>
            <a:endParaRPr sz="600">
              <a:latin typeface="Microsoft Sans Serif"/>
              <a:cs typeface="Microsoft Sans Serif"/>
            </a:endParaRPr>
          </a:p>
        </p:txBody>
      </p:sp>
      <p:sp>
        <p:nvSpPr>
          <p:cNvPr id="73" name="object 73"/>
          <p:cNvSpPr txBox="1"/>
          <p:nvPr/>
        </p:nvSpPr>
        <p:spPr>
          <a:xfrm>
            <a:off x="11210612" y="5547865"/>
            <a:ext cx="464530" cy="120546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sz="700" spc="5" dirty="0">
                <a:latin typeface="Microsoft Sans Serif"/>
                <a:cs typeface="Microsoft Sans Serif"/>
              </a:rPr>
              <a:t>20.0</a:t>
            </a:r>
            <a:endParaRPr sz="700">
              <a:latin typeface="Microsoft Sans Serif"/>
              <a:cs typeface="Microsoft Sans Serif"/>
            </a:endParaRPr>
          </a:p>
        </p:txBody>
      </p:sp>
      <p:sp>
        <p:nvSpPr>
          <p:cNvPr id="74" name="object 74"/>
          <p:cNvSpPr txBox="1"/>
          <p:nvPr/>
        </p:nvSpPr>
        <p:spPr>
          <a:xfrm>
            <a:off x="12458715" y="5810229"/>
            <a:ext cx="664657" cy="112851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sz="650" spc="10" dirty="0">
                <a:latin typeface="Microsoft Sans Serif"/>
                <a:cs typeface="Microsoft Sans Serif"/>
              </a:rPr>
              <a:t>Zona</a:t>
            </a:r>
            <a:r>
              <a:rPr sz="650" spc="-5" dirty="0">
                <a:latin typeface="Microsoft Sans Serif"/>
                <a:cs typeface="Microsoft Sans Serif"/>
              </a:rPr>
              <a:t> </a:t>
            </a:r>
            <a:r>
              <a:rPr sz="650" spc="10" dirty="0">
                <a:latin typeface="Microsoft Sans Serif"/>
                <a:cs typeface="Microsoft Sans Serif"/>
              </a:rPr>
              <a:t>2</a:t>
            </a:r>
            <a:endParaRPr sz="650">
              <a:latin typeface="Microsoft Sans Serif"/>
              <a:cs typeface="Microsoft Sans Serif"/>
            </a:endParaRPr>
          </a:p>
        </p:txBody>
      </p:sp>
      <p:sp>
        <p:nvSpPr>
          <p:cNvPr id="75" name="object 75"/>
          <p:cNvSpPr txBox="1"/>
          <p:nvPr/>
        </p:nvSpPr>
        <p:spPr>
          <a:xfrm>
            <a:off x="11210612" y="5991360"/>
            <a:ext cx="464530" cy="120546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sz="700" spc="5" dirty="0">
                <a:latin typeface="Microsoft Sans Serif"/>
                <a:cs typeface="Microsoft Sans Serif"/>
              </a:rPr>
              <a:t>15.0</a:t>
            </a:r>
            <a:endParaRPr sz="700">
              <a:latin typeface="Microsoft Sans Serif"/>
              <a:cs typeface="Microsoft Sans Serif"/>
            </a:endParaRPr>
          </a:p>
        </p:txBody>
      </p:sp>
      <p:sp>
        <p:nvSpPr>
          <p:cNvPr id="76" name="object 76"/>
          <p:cNvSpPr txBox="1"/>
          <p:nvPr/>
        </p:nvSpPr>
        <p:spPr>
          <a:xfrm>
            <a:off x="11992469" y="6300947"/>
            <a:ext cx="1462246" cy="118879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47955" marR="5080" indent="-135890">
              <a:lnSpc>
                <a:spcPct val="106200"/>
              </a:lnSpc>
              <a:spcBef>
                <a:spcPts val="100"/>
              </a:spcBef>
            </a:pPr>
            <a:r>
              <a:rPr sz="650" spc="5" dirty="0">
                <a:latin typeface="Microsoft Sans Serif"/>
                <a:cs typeface="Microsoft Sans Serif"/>
              </a:rPr>
              <a:t>50-67</a:t>
            </a:r>
            <a:r>
              <a:rPr sz="650" spc="-40" dirty="0">
                <a:latin typeface="Microsoft Sans Serif"/>
                <a:cs typeface="Microsoft Sans Serif"/>
              </a:rPr>
              <a:t>%</a:t>
            </a:r>
            <a:r>
              <a:rPr sz="650" spc="-5" dirty="0">
                <a:latin typeface="Microsoft Sans Serif"/>
                <a:cs typeface="Microsoft Sans Serif"/>
              </a:rPr>
              <a:t> </a:t>
            </a:r>
            <a:r>
              <a:rPr sz="650" spc="20" dirty="0">
                <a:latin typeface="Microsoft Sans Serif"/>
                <a:cs typeface="Microsoft Sans Serif"/>
              </a:rPr>
              <a:t>del</a:t>
            </a:r>
            <a:r>
              <a:rPr sz="650" spc="-5" dirty="0">
                <a:latin typeface="Microsoft Sans Serif"/>
                <a:cs typeface="Microsoft Sans Serif"/>
              </a:rPr>
              <a:t> </a:t>
            </a:r>
            <a:r>
              <a:rPr sz="650" spc="-40" dirty="0">
                <a:latin typeface="Microsoft Sans Serif"/>
                <a:cs typeface="Microsoft Sans Serif"/>
              </a:rPr>
              <a:t>CCG  </a:t>
            </a:r>
            <a:r>
              <a:rPr sz="650" spc="-55" dirty="0">
                <a:latin typeface="Microsoft Sans Serif"/>
                <a:cs typeface="Microsoft Sans Serif"/>
              </a:rPr>
              <a:t>@RPFA</a:t>
            </a:r>
            <a:endParaRPr sz="650">
              <a:latin typeface="Microsoft Sans Serif"/>
              <a:cs typeface="Microsoft Sans Serif"/>
            </a:endParaRPr>
          </a:p>
        </p:txBody>
      </p:sp>
      <p:sp>
        <p:nvSpPr>
          <p:cNvPr id="77" name="object 77"/>
          <p:cNvSpPr txBox="1"/>
          <p:nvPr/>
        </p:nvSpPr>
        <p:spPr>
          <a:xfrm>
            <a:off x="14776176" y="6389085"/>
            <a:ext cx="465991" cy="120546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sz="700" spc="-55" dirty="0">
                <a:latin typeface="Microsoft Sans Serif"/>
                <a:cs typeface="Microsoft Sans Serif"/>
              </a:rPr>
              <a:t>CCG</a:t>
            </a:r>
            <a:endParaRPr sz="700">
              <a:latin typeface="Microsoft Sans Serif"/>
              <a:cs typeface="Microsoft Sans Serif"/>
            </a:endParaRPr>
          </a:p>
        </p:txBody>
      </p:sp>
      <p:sp>
        <p:nvSpPr>
          <p:cNvPr id="78" name="object 78"/>
          <p:cNvSpPr txBox="1"/>
          <p:nvPr/>
        </p:nvSpPr>
        <p:spPr>
          <a:xfrm>
            <a:off x="11210612" y="6439391"/>
            <a:ext cx="464530" cy="120546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sz="700" spc="5" dirty="0">
                <a:latin typeface="Microsoft Sans Serif"/>
                <a:cs typeface="Microsoft Sans Serif"/>
              </a:rPr>
              <a:t>10.0</a:t>
            </a:r>
            <a:endParaRPr sz="700">
              <a:latin typeface="Microsoft Sans Serif"/>
              <a:cs typeface="Microsoft Sans Serif"/>
            </a:endParaRPr>
          </a:p>
        </p:txBody>
      </p:sp>
      <p:sp>
        <p:nvSpPr>
          <p:cNvPr id="79" name="object 79"/>
          <p:cNvSpPr txBox="1"/>
          <p:nvPr/>
        </p:nvSpPr>
        <p:spPr>
          <a:xfrm>
            <a:off x="10222038" y="6672083"/>
            <a:ext cx="1145256" cy="189796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sz="500" spc="5" dirty="0">
                <a:latin typeface="Microsoft Sans Serif"/>
                <a:cs typeface="Microsoft Sans Serif"/>
              </a:rPr>
              <a:t>Línea</a:t>
            </a:r>
            <a:r>
              <a:rPr sz="500" spc="-35" dirty="0">
                <a:latin typeface="Microsoft Sans Serif"/>
                <a:cs typeface="Microsoft Sans Serif"/>
              </a:rPr>
              <a:t> </a:t>
            </a:r>
            <a:r>
              <a:rPr sz="500" spc="10" dirty="0">
                <a:latin typeface="Microsoft Sans Serif"/>
                <a:cs typeface="Microsoft Sans Serif"/>
              </a:rPr>
              <a:t>más</a:t>
            </a:r>
            <a:r>
              <a:rPr sz="500" spc="-30" dirty="0">
                <a:latin typeface="Microsoft Sans Serif"/>
                <a:cs typeface="Microsoft Sans Serif"/>
              </a:rPr>
              <a:t> </a:t>
            </a:r>
            <a:r>
              <a:rPr sz="500" spc="15" dirty="0">
                <a:latin typeface="Microsoft Sans Serif"/>
                <a:cs typeface="Microsoft Sans Serif"/>
              </a:rPr>
              <a:t>corta</a:t>
            </a:r>
            <a:endParaRPr sz="500">
              <a:latin typeface="Microsoft Sans Serif"/>
              <a:cs typeface="Microsoft Sans Serif"/>
            </a:endParaRPr>
          </a:p>
          <a:p>
            <a:pPr marL="52069">
              <a:lnSpc>
                <a:spcPct val="100000"/>
              </a:lnSpc>
              <a:spcBef>
                <a:spcPts val="325"/>
              </a:spcBef>
            </a:pPr>
            <a:r>
              <a:rPr sz="400" spc="-10" dirty="0">
                <a:latin typeface="Microsoft Sans Serif"/>
                <a:cs typeface="Microsoft Sans Serif"/>
              </a:rPr>
              <a:t>(Sin</a:t>
            </a:r>
            <a:r>
              <a:rPr sz="400" spc="-5" dirty="0">
                <a:latin typeface="Microsoft Sans Serif"/>
                <a:cs typeface="Microsoft Sans Serif"/>
              </a:rPr>
              <a:t> </a:t>
            </a:r>
            <a:r>
              <a:rPr sz="400" spc="10" dirty="0">
                <a:latin typeface="Microsoft Sans Serif"/>
                <a:cs typeface="Microsoft Sans Serif"/>
              </a:rPr>
              <a:t>alimentación)</a:t>
            </a:r>
            <a:endParaRPr sz="400">
              <a:latin typeface="Microsoft Sans Serif"/>
              <a:cs typeface="Microsoft Sans Serif"/>
            </a:endParaRPr>
          </a:p>
        </p:txBody>
      </p:sp>
      <p:sp>
        <p:nvSpPr>
          <p:cNvPr id="80" name="object 80"/>
          <p:cNvSpPr txBox="1"/>
          <p:nvPr/>
        </p:nvSpPr>
        <p:spPr>
          <a:xfrm>
            <a:off x="12560377" y="6821923"/>
            <a:ext cx="489363" cy="120546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sz="700" spc="-5" dirty="0">
                <a:latin typeface="Microsoft Sans Serif"/>
                <a:cs typeface="Microsoft Sans Serif"/>
              </a:rPr>
              <a:t>MTA</a:t>
            </a:r>
            <a:endParaRPr sz="700">
              <a:latin typeface="Microsoft Sans Serif"/>
              <a:cs typeface="Microsoft Sans Serif"/>
            </a:endParaRPr>
          </a:p>
        </p:txBody>
      </p:sp>
      <p:sp>
        <p:nvSpPr>
          <p:cNvPr id="81" name="object 81"/>
          <p:cNvSpPr txBox="1"/>
          <p:nvPr/>
        </p:nvSpPr>
        <p:spPr>
          <a:xfrm>
            <a:off x="11322773" y="6892039"/>
            <a:ext cx="347667" cy="120546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sz="700" spc="5" dirty="0">
                <a:latin typeface="Microsoft Sans Serif"/>
                <a:cs typeface="Microsoft Sans Serif"/>
              </a:rPr>
              <a:t>5.0</a:t>
            </a:r>
            <a:endParaRPr sz="700">
              <a:latin typeface="Microsoft Sans Serif"/>
              <a:cs typeface="Microsoft Sans Serif"/>
            </a:endParaRPr>
          </a:p>
        </p:txBody>
      </p:sp>
      <p:sp>
        <p:nvSpPr>
          <p:cNvPr id="82" name="object 82"/>
          <p:cNvSpPr txBox="1"/>
          <p:nvPr/>
        </p:nvSpPr>
        <p:spPr>
          <a:xfrm>
            <a:off x="13727877" y="7020034"/>
            <a:ext cx="546334" cy="120546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sz="700" spc="-50" dirty="0">
                <a:latin typeface="Microsoft Sans Serif"/>
                <a:cs typeface="Microsoft Sans Serif"/>
              </a:rPr>
              <a:t>RPFA</a:t>
            </a:r>
            <a:endParaRPr sz="700">
              <a:latin typeface="Microsoft Sans Serif"/>
              <a:cs typeface="Microsoft Sans Serif"/>
            </a:endParaRPr>
          </a:p>
        </p:txBody>
      </p:sp>
      <p:sp>
        <p:nvSpPr>
          <p:cNvPr id="83" name="object 83"/>
          <p:cNvSpPr txBox="1"/>
          <p:nvPr/>
        </p:nvSpPr>
        <p:spPr>
          <a:xfrm>
            <a:off x="12069547" y="7146525"/>
            <a:ext cx="540491" cy="120546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90170" marR="5080" indent="-78105">
              <a:lnSpc>
                <a:spcPct val="100000"/>
              </a:lnSpc>
              <a:spcBef>
                <a:spcPts val="100"/>
              </a:spcBef>
            </a:pPr>
            <a:r>
              <a:rPr sz="700" spc="10" dirty="0">
                <a:latin typeface="Microsoft Sans Serif"/>
                <a:cs typeface="Microsoft Sans Serif"/>
              </a:rPr>
              <a:t>Zona  1</a:t>
            </a:r>
            <a:endParaRPr sz="700">
              <a:latin typeface="Microsoft Sans Serif"/>
              <a:cs typeface="Microsoft Sans Serif"/>
            </a:endParaRPr>
          </a:p>
        </p:txBody>
      </p:sp>
      <p:sp>
        <p:nvSpPr>
          <p:cNvPr id="84" name="object 84"/>
          <p:cNvSpPr txBox="1"/>
          <p:nvPr/>
        </p:nvSpPr>
        <p:spPr>
          <a:xfrm>
            <a:off x="15880492" y="7314166"/>
            <a:ext cx="186981" cy="120546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sz="700" spc="-75" dirty="0">
                <a:latin typeface="Microsoft Sans Serif"/>
                <a:cs typeface="Microsoft Sans Serif"/>
              </a:rPr>
              <a:t>R</a:t>
            </a:r>
            <a:endParaRPr sz="700">
              <a:latin typeface="Microsoft Sans Serif"/>
              <a:cs typeface="Microsoft Sans Serif"/>
            </a:endParaRPr>
          </a:p>
        </p:txBody>
      </p:sp>
      <p:sp>
        <p:nvSpPr>
          <p:cNvPr id="85" name="object 85"/>
          <p:cNvSpPr txBox="1"/>
          <p:nvPr/>
        </p:nvSpPr>
        <p:spPr>
          <a:xfrm>
            <a:off x="15641448" y="7436120"/>
            <a:ext cx="464530" cy="120546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sz="700" spc="5" dirty="0">
                <a:latin typeface="Microsoft Sans Serif"/>
                <a:cs typeface="Microsoft Sans Serif"/>
              </a:rPr>
              <a:t>20.0</a:t>
            </a:r>
            <a:endParaRPr sz="700">
              <a:latin typeface="Microsoft Sans Serif"/>
              <a:cs typeface="Microsoft Sans Serif"/>
            </a:endParaRPr>
          </a:p>
        </p:txBody>
      </p:sp>
      <p:sp>
        <p:nvSpPr>
          <p:cNvPr id="86" name="object 86"/>
          <p:cNvSpPr txBox="1"/>
          <p:nvPr/>
        </p:nvSpPr>
        <p:spPr>
          <a:xfrm>
            <a:off x="9377124" y="7448821"/>
            <a:ext cx="540491" cy="105157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sz="600" spc="120" dirty="0">
                <a:latin typeface="Microsoft Sans Serif"/>
                <a:cs typeface="Microsoft Sans Serif"/>
              </a:rPr>
              <a:t>–</a:t>
            </a:r>
            <a:r>
              <a:rPr sz="600" spc="-5" dirty="0">
                <a:latin typeface="Microsoft Sans Serif"/>
                <a:cs typeface="Microsoft Sans Serif"/>
              </a:rPr>
              <a:t> </a:t>
            </a:r>
            <a:r>
              <a:rPr sz="600" spc="5" dirty="0">
                <a:latin typeface="Microsoft Sans Serif"/>
                <a:cs typeface="Microsoft Sans Serif"/>
              </a:rPr>
              <a:t>10.0</a:t>
            </a:r>
            <a:endParaRPr sz="600">
              <a:latin typeface="Microsoft Sans Serif"/>
              <a:cs typeface="Microsoft Sans Serif"/>
            </a:endParaRPr>
          </a:p>
        </p:txBody>
      </p:sp>
      <p:sp>
        <p:nvSpPr>
          <p:cNvPr id="87" name="object 87"/>
          <p:cNvSpPr txBox="1"/>
          <p:nvPr/>
        </p:nvSpPr>
        <p:spPr>
          <a:xfrm>
            <a:off x="12617296" y="7436120"/>
            <a:ext cx="347667" cy="120546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sz="700" spc="5" dirty="0">
                <a:latin typeface="Microsoft Sans Serif"/>
                <a:cs typeface="Microsoft Sans Serif"/>
              </a:rPr>
              <a:t>5.0</a:t>
            </a:r>
            <a:endParaRPr sz="700">
              <a:latin typeface="Microsoft Sans Serif"/>
              <a:cs typeface="Microsoft Sans Serif"/>
            </a:endParaRPr>
          </a:p>
        </p:txBody>
      </p:sp>
      <p:sp>
        <p:nvSpPr>
          <p:cNvPr id="88" name="object 88"/>
          <p:cNvSpPr txBox="1"/>
          <p:nvPr/>
        </p:nvSpPr>
        <p:spPr>
          <a:xfrm>
            <a:off x="13591071" y="7436120"/>
            <a:ext cx="464530" cy="120546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sz="700" spc="5" dirty="0">
                <a:latin typeface="Microsoft Sans Serif"/>
                <a:cs typeface="Microsoft Sans Serif"/>
              </a:rPr>
              <a:t>10.0</a:t>
            </a:r>
            <a:endParaRPr sz="700">
              <a:latin typeface="Microsoft Sans Serif"/>
              <a:cs typeface="Microsoft Sans Serif"/>
            </a:endParaRPr>
          </a:p>
        </p:txBody>
      </p:sp>
      <p:sp>
        <p:nvSpPr>
          <p:cNvPr id="89" name="object 89"/>
          <p:cNvSpPr txBox="1"/>
          <p:nvPr/>
        </p:nvSpPr>
        <p:spPr>
          <a:xfrm>
            <a:off x="14621891" y="7436120"/>
            <a:ext cx="464530" cy="120546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sz="700" spc="5" dirty="0">
                <a:latin typeface="Microsoft Sans Serif"/>
                <a:cs typeface="Microsoft Sans Serif"/>
              </a:rPr>
              <a:t>15.0</a:t>
            </a:r>
            <a:endParaRPr sz="700">
              <a:latin typeface="Microsoft Sans Serif"/>
              <a:cs typeface="Microsoft Sans Serif"/>
            </a:endParaRPr>
          </a:p>
        </p:txBody>
      </p:sp>
      <p:sp>
        <p:nvSpPr>
          <p:cNvPr id="90" name="object 90"/>
          <p:cNvSpPr txBox="1"/>
          <p:nvPr/>
        </p:nvSpPr>
        <p:spPr>
          <a:xfrm>
            <a:off x="10207958" y="7436121"/>
            <a:ext cx="1462246" cy="486409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5095">
              <a:lnSpc>
                <a:spcPct val="100000"/>
              </a:lnSpc>
              <a:spcBef>
                <a:spcPts val="100"/>
              </a:spcBef>
              <a:tabLst>
                <a:tab pos="571500" algn="l"/>
              </a:tabLst>
            </a:pPr>
            <a:r>
              <a:rPr sz="600" spc="120" dirty="0">
                <a:latin typeface="Microsoft Sans Serif"/>
                <a:cs typeface="Microsoft Sans Serif"/>
              </a:rPr>
              <a:t>–</a:t>
            </a:r>
            <a:r>
              <a:rPr sz="600" spc="-5" dirty="0">
                <a:latin typeface="Microsoft Sans Serif"/>
                <a:cs typeface="Microsoft Sans Serif"/>
              </a:rPr>
              <a:t> </a:t>
            </a:r>
            <a:r>
              <a:rPr sz="600" dirty="0">
                <a:latin typeface="Microsoft Sans Serif"/>
                <a:cs typeface="Microsoft Sans Serif"/>
              </a:rPr>
              <a:t>5.0	</a:t>
            </a:r>
            <a:r>
              <a:rPr sz="700" spc="10" dirty="0">
                <a:latin typeface="Microsoft Sans Serif"/>
                <a:cs typeface="Microsoft Sans Serif"/>
              </a:rPr>
              <a:t>0</a:t>
            </a:r>
            <a:endParaRPr sz="700">
              <a:latin typeface="Microsoft Sans Serif"/>
              <a:cs typeface="Microsoft Sans Serif"/>
            </a:endParaRPr>
          </a:p>
          <a:p>
            <a:pPr marL="12700">
              <a:lnSpc>
                <a:spcPct val="100000"/>
              </a:lnSpc>
              <a:spcBef>
                <a:spcPts val="400"/>
              </a:spcBef>
            </a:pPr>
            <a:r>
              <a:rPr sz="500" spc="20" dirty="0">
                <a:latin typeface="Microsoft Sans Serif"/>
                <a:cs typeface="Microsoft Sans Serif"/>
              </a:rPr>
              <a:t>Transformador</a:t>
            </a:r>
            <a:endParaRPr sz="500">
              <a:latin typeface="Microsoft Sans Serif"/>
              <a:cs typeface="Microsoft Sans Serif"/>
            </a:endParaRPr>
          </a:p>
          <a:p>
            <a:pPr marL="62865">
              <a:lnSpc>
                <a:spcPct val="100000"/>
              </a:lnSpc>
              <a:spcBef>
                <a:spcPts val="80"/>
              </a:spcBef>
            </a:pPr>
            <a:r>
              <a:rPr sz="650" spc="10" dirty="0">
                <a:latin typeface="Microsoft Sans Serif"/>
                <a:cs typeface="Microsoft Sans Serif"/>
              </a:rPr>
              <a:t>Zona</a:t>
            </a:r>
            <a:r>
              <a:rPr sz="650" spc="-5" dirty="0">
                <a:latin typeface="Microsoft Sans Serif"/>
                <a:cs typeface="Microsoft Sans Serif"/>
              </a:rPr>
              <a:t> </a:t>
            </a:r>
            <a:r>
              <a:rPr sz="650" spc="20" dirty="0">
                <a:latin typeface="Microsoft Sans Serif"/>
                <a:cs typeface="Microsoft Sans Serif"/>
              </a:rPr>
              <a:t>alta</a:t>
            </a:r>
            <a:endParaRPr sz="650">
              <a:latin typeface="Microsoft Sans Serif"/>
              <a:cs typeface="Microsoft Sans Serif"/>
            </a:endParaRPr>
          </a:p>
          <a:p>
            <a:pPr marL="448309">
              <a:lnSpc>
                <a:spcPct val="100000"/>
              </a:lnSpc>
              <a:spcBef>
                <a:spcPts val="204"/>
              </a:spcBef>
            </a:pPr>
            <a:r>
              <a:rPr sz="600" spc="120" dirty="0">
                <a:latin typeface="Microsoft Sans Serif"/>
                <a:cs typeface="Microsoft Sans Serif"/>
              </a:rPr>
              <a:t>–</a:t>
            </a:r>
            <a:r>
              <a:rPr sz="600" spc="-5" dirty="0">
                <a:latin typeface="Microsoft Sans Serif"/>
                <a:cs typeface="Microsoft Sans Serif"/>
              </a:rPr>
              <a:t> </a:t>
            </a:r>
            <a:r>
              <a:rPr sz="600" dirty="0">
                <a:latin typeface="Microsoft Sans Serif"/>
                <a:cs typeface="Microsoft Sans Serif"/>
              </a:rPr>
              <a:t>5.0</a:t>
            </a:r>
            <a:endParaRPr sz="600">
              <a:latin typeface="Microsoft Sans Serif"/>
              <a:cs typeface="Microsoft Sans Serif"/>
            </a:endParaRPr>
          </a:p>
        </p:txBody>
      </p:sp>
      <p:sp>
        <p:nvSpPr>
          <p:cNvPr id="91" name="object 91"/>
          <p:cNvSpPr txBox="1"/>
          <p:nvPr/>
        </p:nvSpPr>
        <p:spPr>
          <a:xfrm>
            <a:off x="9100126" y="8017465"/>
            <a:ext cx="6694779" cy="97463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  <a:tabLst>
                <a:tab pos="373380" algn="l"/>
              </a:tabLst>
            </a:pPr>
            <a:r>
              <a:rPr sz="450" spc="10" dirty="0">
                <a:latin typeface="Microsoft Sans Serif"/>
                <a:cs typeface="Microsoft Sans Serif"/>
              </a:rPr>
              <a:t>Figura</a:t>
            </a:r>
            <a:r>
              <a:rPr sz="450" spc="-5" dirty="0">
                <a:latin typeface="Microsoft Sans Serif"/>
                <a:cs typeface="Microsoft Sans Serif"/>
              </a:rPr>
              <a:t> </a:t>
            </a:r>
            <a:r>
              <a:rPr sz="450" dirty="0">
                <a:latin typeface="Microsoft Sans Serif"/>
                <a:cs typeface="Microsoft Sans Serif"/>
              </a:rPr>
              <a:t>5.	</a:t>
            </a:r>
            <a:r>
              <a:rPr sz="550" spc="10" dirty="0">
                <a:latin typeface="Microsoft Sans Serif"/>
                <a:cs typeface="Microsoft Sans Serif"/>
              </a:rPr>
              <a:t>Ejemplo</a:t>
            </a:r>
            <a:r>
              <a:rPr sz="550" dirty="0">
                <a:latin typeface="Microsoft Sans Serif"/>
                <a:cs typeface="Microsoft Sans Serif"/>
              </a:rPr>
              <a:t> </a:t>
            </a:r>
            <a:r>
              <a:rPr sz="550" spc="15" dirty="0">
                <a:latin typeface="Microsoft Sans Serif"/>
                <a:cs typeface="Microsoft Sans Serif"/>
              </a:rPr>
              <a:t>de</a:t>
            </a:r>
            <a:r>
              <a:rPr sz="550" spc="5" dirty="0">
                <a:latin typeface="Microsoft Sans Serif"/>
                <a:cs typeface="Microsoft Sans Serif"/>
              </a:rPr>
              <a:t> </a:t>
            </a:r>
            <a:r>
              <a:rPr sz="550" spc="20" dirty="0">
                <a:latin typeface="Microsoft Sans Serif"/>
                <a:cs typeface="Microsoft Sans Serif"/>
              </a:rPr>
              <a:t>configuración</a:t>
            </a:r>
            <a:r>
              <a:rPr sz="550" dirty="0">
                <a:latin typeface="Microsoft Sans Serif"/>
                <a:cs typeface="Microsoft Sans Serif"/>
              </a:rPr>
              <a:t> </a:t>
            </a:r>
            <a:r>
              <a:rPr sz="550" spc="15" dirty="0">
                <a:latin typeface="Microsoft Sans Serif"/>
                <a:cs typeface="Microsoft Sans Serif"/>
              </a:rPr>
              <a:t>del</a:t>
            </a:r>
            <a:r>
              <a:rPr sz="550" spc="5" dirty="0">
                <a:latin typeface="Microsoft Sans Serif"/>
                <a:cs typeface="Microsoft Sans Serif"/>
              </a:rPr>
              <a:t> </a:t>
            </a:r>
            <a:r>
              <a:rPr sz="550" spc="15" dirty="0">
                <a:latin typeface="Microsoft Sans Serif"/>
                <a:cs typeface="Microsoft Sans Serif"/>
              </a:rPr>
              <a:t>relé</a:t>
            </a:r>
            <a:r>
              <a:rPr sz="550" dirty="0">
                <a:latin typeface="Microsoft Sans Serif"/>
                <a:cs typeface="Microsoft Sans Serif"/>
              </a:rPr>
              <a:t> </a:t>
            </a:r>
            <a:r>
              <a:rPr sz="550" spc="15" dirty="0">
                <a:latin typeface="Microsoft Sans Serif"/>
                <a:cs typeface="Microsoft Sans Serif"/>
              </a:rPr>
              <a:t>de</a:t>
            </a:r>
            <a:r>
              <a:rPr sz="550" spc="5" dirty="0">
                <a:latin typeface="Microsoft Sans Serif"/>
                <a:cs typeface="Microsoft Sans Serif"/>
              </a:rPr>
              <a:t> </a:t>
            </a:r>
            <a:r>
              <a:rPr sz="550" spc="10" dirty="0">
                <a:latin typeface="Microsoft Sans Serif"/>
                <a:cs typeface="Microsoft Sans Serif"/>
              </a:rPr>
              <a:t>distancia</a:t>
            </a:r>
            <a:r>
              <a:rPr sz="550" dirty="0">
                <a:latin typeface="Microsoft Sans Serif"/>
                <a:cs typeface="Microsoft Sans Serif"/>
              </a:rPr>
              <a:t> </a:t>
            </a:r>
            <a:r>
              <a:rPr sz="550" spc="15" dirty="0">
                <a:latin typeface="Microsoft Sans Serif"/>
                <a:cs typeface="Microsoft Sans Serif"/>
              </a:rPr>
              <a:t>trazado</a:t>
            </a:r>
            <a:r>
              <a:rPr sz="550" spc="5" dirty="0">
                <a:latin typeface="Microsoft Sans Serif"/>
                <a:cs typeface="Microsoft Sans Serif"/>
              </a:rPr>
              <a:t> </a:t>
            </a:r>
            <a:r>
              <a:rPr sz="550" spc="15" dirty="0">
                <a:latin typeface="Microsoft Sans Serif"/>
                <a:cs typeface="Microsoft Sans Serif"/>
              </a:rPr>
              <a:t>en</a:t>
            </a:r>
            <a:r>
              <a:rPr sz="550" dirty="0">
                <a:latin typeface="Microsoft Sans Serif"/>
                <a:cs typeface="Microsoft Sans Serif"/>
              </a:rPr>
              <a:t> </a:t>
            </a:r>
            <a:r>
              <a:rPr sz="550" spc="30" dirty="0">
                <a:latin typeface="Microsoft Sans Serif"/>
                <a:cs typeface="Microsoft Sans Serif"/>
              </a:rPr>
              <a:t>un</a:t>
            </a:r>
            <a:r>
              <a:rPr sz="550" spc="5" dirty="0">
                <a:latin typeface="Microsoft Sans Serif"/>
                <a:cs typeface="Microsoft Sans Serif"/>
              </a:rPr>
              <a:t> </a:t>
            </a:r>
            <a:r>
              <a:rPr sz="550" spc="20" dirty="0">
                <a:latin typeface="Microsoft Sans Serif"/>
                <a:cs typeface="Microsoft Sans Serif"/>
              </a:rPr>
              <a:t>diagrama</a:t>
            </a:r>
            <a:r>
              <a:rPr sz="550" dirty="0">
                <a:latin typeface="Microsoft Sans Serif"/>
                <a:cs typeface="Microsoft Sans Serif"/>
              </a:rPr>
              <a:t> </a:t>
            </a:r>
            <a:r>
              <a:rPr sz="550" spc="-50" dirty="0">
                <a:latin typeface="Microsoft Sans Serif"/>
                <a:cs typeface="Microsoft Sans Serif"/>
              </a:rPr>
              <a:t>RX</a:t>
            </a:r>
            <a:r>
              <a:rPr sz="550" spc="5" dirty="0">
                <a:latin typeface="Microsoft Sans Serif"/>
                <a:cs typeface="Microsoft Sans Serif"/>
              </a:rPr>
              <a:t> </a:t>
            </a:r>
            <a:r>
              <a:rPr sz="550" spc="20" dirty="0">
                <a:latin typeface="Microsoft Sans Serif"/>
                <a:cs typeface="Microsoft Sans Serif"/>
              </a:rPr>
              <a:t>[4]</a:t>
            </a:r>
            <a:endParaRPr sz="550">
              <a:latin typeface="Microsoft Sans Serif"/>
              <a:cs typeface="Microsoft Sans Serif"/>
            </a:endParaRPr>
          </a:p>
        </p:txBody>
      </p:sp>
      <p:sp>
        <p:nvSpPr>
          <p:cNvPr id="92" name="object 92"/>
          <p:cNvSpPr txBox="1"/>
          <p:nvPr/>
        </p:nvSpPr>
        <p:spPr>
          <a:xfrm>
            <a:off x="9100214" y="8168948"/>
            <a:ext cx="7324378" cy="474874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 marR="5080" indent="153670">
              <a:lnSpc>
                <a:spcPct val="143100"/>
              </a:lnSpc>
              <a:spcBef>
                <a:spcPts val="100"/>
              </a:spcBef>
            </a:pPr>
            <a:r>
              <a:rPr sz="700" spc="20" dirty="0">
                <a:latin typeface="Microsoft Sans Serif"/>
                <a:cs typeface="Microsoft Sans Serif"/>
              </a:rPr>
              <a:t>Otras </a:t>
            </a:r>
            <a:r>
              <a:rPr sz="700" spc="10" dirty="0">
                <a:latin typeface="Microsoft Sans Serif"/>
                <a:cs typeface="Microsoft Sans Serif"/>
              </a:rPr>
              <a:t>características beneficiosas </a:t>
            </a:r>
            <a:r>
              <a:rPr sz="700" spc="20" dirty="0">
                <a:latin typeface="Microsoft Sans Serif"/>
                <a:cs typeface="Microsoft Sans Serif"/>
              </a:rPr>
              <a:t>de </a:t>
            </a:r>
            <a:r>
              <a:rPr sz="700" spc="10" dirty="0">
                <a:latin typeface="Microsoft Sans Serif"/>
                <a:cs typeface="Microsoft Sans Serif"/>
              </a:rPr>
              <a:t>la </a:t>
            </a:r>
            <a:r>
              <a:rPr sz="700" spc="25" dirty="0">
                <a:latin typeface="Microsoft Sans Serif"/>
                <a:cs typeface="Microsoft Sans Serif"/>
              </a:rPr>
              <a:t>protección digital </a:t>
            </a:r>
            <a:r>
              <a:rPr sz="700" spc="35" dirty="0">
                <a:latin typeface="Microsoft Sans Serif"/>
                <a:cs typeface="Microsoft Sans Serif"/>
              </a:rPr>
              <a:t>moderna </a:t>
            </a:r>
            <a:r>
              <a:rPr sz="700" spc="30" dirty="0">
                <a:latin typeface="Microsoft Sans Serif"/>
                <a:cs typeface="Microsoft Sans Serif"/>
              </a:rPr>
              <a:t>que </a:t>
            </a:r>
            <a:r>
              <a:rPr sz="700" spc="35" dirty="0">
                <a:latin typeface="Microsoft Sans Serif"/>
                <a:cs typeface="Microsoft Sans Serif"/>
              </a:rPr>
              <a:t> </a:t>
            </a:r>
            <a:r>
              <a:rPr sz="700" spc="30" dirty="0">
                <a:latin typeface="Microsoft Sans Serif"/>
                <a:cs typeface="Microsoft Sans Serif"/>
              </a:rPr>
              <a:t>pueden </a:t>
            </a:r>
            <a:r>
              <a:rPr sz="700" spc="25" dirty="0">
                <a:latin typeface="Microsoft Sans Serif"/>
                <a:cs typeface="Microsoft Sans Serif"/>
              </a:rPr>
              <a:t>ayudar </a:t>
            </a:r>
            <a:r>
              <a:rPr sz="700" dirty="0">
                <a:latin typeface="Microsoft Sans Serif"/>
                <a:cs typeface="Microsoft Sans Serif"/>
              </a:rPr>
              <a:t>a </a:t>
            </a:r>
            <a:r>
              <a:rPr sz="700" spc="35" dirty="0">
                <a:latin typeface="Microsoft Sans Serif"/>
                <a:cs typeface="Microsoft Sans Serif"/>
              </a:rPr>
              <a:t>mejorar </a:t>
            </a:r>
            <a:r>
              <a:rPr sz="700" spc="10" dirty="0">
                <a:latin typeface="Microsoft Sans Serif"/>
                <a:cs typeface="Microsoft Sans Serif"/>
              </a:rPr>
              <a:t>la </a:t>
            </a:r>
            <a:r>
              <a:rPr sz="700" spc="25" dirty="0">
                <a:latin typeface="Microsoft Sans Serif"/>
                <a:cs typeface="Microsoft Sans Serif"/>
              </a:rPr>
              <a:t>seguridad </a:t>
            </a:r>
            <a:r>
              <a:rPr sz="700" spc="20" dirty="0">
                <a:latin typeface="Microsoft Sans Serif"/>
                <a:cs typeface="Microsoft Sans Serif"/>
              </a:rPr>
              <a:t>de </a:t>
            </a:r>
            <a:r>
              <a:rPr sz="700" spc="10" dirty="0">
                <a:latin typeface="Microsoft Sans Serif"/>
                <a:cs typeface="Microsoft Sans Serif"/>
              </a:rPr>
              <a:t>la </a:t>
            </a:r>
            <a:r>
              <a:rPr sz="700" spc="25" dirty="0">
                <a:latin typeface="Microsoft Sans Serif"/>
                <a:cs typeface="Microsoft Sans Serif"/>
              </a:rPr>
              <a:t>protección </a:t>
            </a:r>
            <a:r>
              <a:rPr sz="700" spc="20" dirty="0">
                <a:latin typeface="Microsoft Sans Serif"/>
                <a:cs typeface="Microsoft Sans Serif"/>
              </a:rPr>
              <a:t>de respaldo </a:t>
            </a:r>
            <a:r>
              <a:rPr sz="700" dirty="0">
                <a:latin typeface="Microsoft Sans Serif"/>
                <a:cs typeface="Microsoft Sans Serif"/>
              </a:rPr>
              <a:t>a </a:t>
            </a:r>
            <a:r>
              <a:rPr sz="700" spc="5" dirty="0">
                <a:latin typeface="Microsoft Sans Serif"/>
                <a:cs typeface="Microsoft Sans Serif"/>
              </a:rPr>
              <a:t> </a:t>
            </a:r>
            <a:r>
              <a:rPr sz="700" spc="15" dirty="0">
                <a:latin typeface="Microsoft Sans Serif"/>
                <a:cs typeface="Microsoft Sans Serif"/>
              </a:rPr>
              <a:t>distancia </a:t>
            </a:r>
            <a:r>
              <a:rPr sz="700" spc="20" dirty="0">
                <a:latin typeface="Microsoft Sans Serif"/>
                <a:cs typeface="Microsoft Sans Serif"/>
              </a:rPr>
              <a:t>incluyen </a:t>
            </a:r>
            <a:r>
              <a:rPr sz="700" spc="10" dirty="0">
                <a:latin typeface="Microsoft Sans Serif"/>
                <a:cs typeface="Microsoft Sans Serif"/>
              </a:rPr>
              <a:t>el </a:t>
            </a:r>
            <a:r>
              <a:rPr sz="700" spc="30" dirty="0">
                <a:latin typeface="Microsoft Sans Serif"/>
                <a:cs typeface="Microsoft Sans Serif"/>
              </a:rPr>
              <a:t>bloqueo </a:t>
            </a:r>
            <a:r>
              <a:rPr sz="700" spc="20" dirty="0">
                <a:latin typeface="Microsoft Sans Serif"/>
                <a:cs typeface="Microsoft Sans Serif"/>
              </a:rPr>
              <a:t>de </a:t>
            </a:r>
            <a:r>
              <a:rPr sz="700" spc="10" dirty="0">
                <a:latin typeface="Microsoft Sans Serif"/>
                <a:cs typeface="Microsoft Sans Serif"/>
              </a:rPr>
              <a:t>oscilaciones </a:t>
            </a:r>
            <a:r>
              <a:rPr sz="700" spc="20" dirty="0">
                <a:latin typeface="Microsoft Sans Serif"/>
                <a:cs typeface="Microsoft Sans Serif"/>
              </a:rPr>
              <a:t>de potencia, </a:t>
            </a:r>
            <a:r>
              <a:rPr sz="700" spc="10" dirty="0">
                <a:latin typeface="Microsoft Sans Serif"/>
                <a:cs typeface="Microsoft Sans Serif"/>
              </a:rPr>
              <a:t>la </a:t>
            </a:r>
            <a:r>
              <a:rPr sz="700" spc="15" dirty="0">
                <a:latin typeface="Microsoft Sans Serif"/>
                <a:cs typeface="Microsoft Sans Serif"/>
              </a:rPr>
              <a:t>invasión </a:t>
            </a:r>
            <a:r>
              <a:rPr sz="700" spc="20" dirty="0">
                <a:latin typeface="Microsoft Sans Serif"/>
                <a:cs typeface="Microsoft Sans Serif"/>
              </a:rPr>
              <a:t>de </a:t>
            </a:r>
            <a:r>
              <a:rPr sz="700" spc="25" dirty="0">
                <a:latin typeface="Microsoft Sans Serif"/>
                <a:cs typeface="Microsoft Sans Serif"/>
              </a:rPr>
              <a:t> </a:t>
            </a:r>
            <a:r>
              <a:rPr sz="700" spc="15" dirty="0">
                <a:latin typeface="Microsoft Sans Serif"/>
                <a:cs typeface="Microsoft Sans Serif"/>
              </a:rPr>
              <a:t>carga </a:t>
            </a:r>
            <a:r>
              <a:rPr sz="700" spc="5" dirty="0">
                <a:latin typeface="Microsoft Sans Serif"/>
                <a:cs typeface="Microsoft Sans Serif"/>
              </a:rPr>
              <a:t>y </a:t>
            </a:r>
            <a:r>
              <a:rPr sz="700" dirty="0">
                <a:latin typeface="Microsoft Sans Serif"/>
                <a:cs typeface="Microsoft Sans Serif"/>
              </a:rPr>
              <a:t>las </a:t>
            </a:r>
            <a:r>
              <a:rPr sz="700" spc="10" dirty="0">
                <a:latin typeface="Microsoft Sans Serif"/>
                <a:cs typeface="Microsoft Sans Serif"/>
              </a:rPr>
              <a:t>características </a:t>
            </a:r>
            <a:r>
              <a:rPr sz="700" spc="20" dirty="0">
                <a:latin typeface="Microsoft Sans Serif"/>
                <a:cs typeface="Microsoft Sans Serif"/>
              </a:rPr>
              <a:t>de </a:t>
            </a:r>
            <a:r>
              <a:rPr sz="700" spc="30" dirty="0">
                <a:latin typeface="Microsoft Sans Serif"/>
                <a:cs typeface="Microsoft Sans Serif"/>
              </a:rPr>
              <a:t>forma. </a:t>
            </a:r>
            <a:r>
              <a:rPr sz="700" spc="-10" dirty="0">
                <a:latin typeface="Microsoft Sans Serif"/>
                <a:cs typeface="Microsoft Sans Serif"/>
              </a:rPr>
              <a:t>La </a:t>
            </a:r>
            <a:r>
              <a:rPr sz="700" spc="30" dirty="0">
                <a:latin typeface="Microsoft Sans Serif"/>
                <a:cs typeface="Microsoft Sans Serif"/>
              </a:rPr>
              <a:t>función </a:t>
            </a:r>
            <a:r>
              <a:rPr sz="700" spc="20" dirty="0">
                <a:latin typeface="Microsoft Sans Serif"/>
                <a:cs typeface="Microsoft Sans Serif"/>
              </a:rPr>
              <a:t>de </a:t>
            </a:r>
            <a:r>
              <a:rPr sz="700" spc="30" dirty="0">
                <a:latin typeface="Microsoft Sans Serif"/>
                <a:cs typeface="Microsoft Sans Serif"/>
              </a:rPr>
              <a:t>bloqueo </a:t>
            </a:r>
            <a:r>
              <a:rPr sz="700" spc="20" dirty="0">
                <a:latin typeface="Microsoft Sans Serif"/>
                <a:cs typeface="Microsoft Sans Serif"/>
              </a:rPr>
              <a:t>de </a:t>
            </a:r>
            <a:r>
              <a:rPr sz="700" spc="10" dirty="0">
                <a:latin typeface="Microsoft Sans Serif"/>
                <a:cs typeface="Microsoft Sans Serif"/>
              </a:rPr>
              <a:t>oscilación </a:t>
            </a:r>
            <a:r>
              <a:rPr sz="700" spc="20" dirty="0">
                <a:latin typeface="Microsoft Sans Serif"/>
                <a:cs typeface="Microsoft Sans Serif"/>
              </a:rPr>
              <a:t>de </a:t>
            </a:r>
            <a:r>
              <a:rPr sz="700" spc="-175" dirty="0">
                <a:latin typeface="Microsoft Sans Serif"/>
                <a:cs typeface="Microsoft Sans Serif"/>
              </a:rPr>
              <a:t> </a:t>
            </a:r>
            <a:r>
              <a:rPr sz="700" spc="20" dirty="0">
                <a:latin typeface="Microsoft Sans Serif"/>
                <a:cs typeface="Microsoft Sans Serif"/>
              </a:rPr>
              <a:t>potencia</a:t>
            </a:r>
            <a:r>
              <a:rPr sz="700" dirty="0">
                <a:latin typeface="Microsoft Sans Serif"/>
                <a:cs typeface="Microsoft Sans Serif"/>
              </a:rPr>
              <a:t> </a:t>
            </a:r>
            <a:r>
              <a:rPr sz="700" spc="-5" dirty="0">
                <a:latin typeface="Microsoft Sans Serif"/>
                <a:cs typeface="Microsoft Sans Serif"/>
              </a:rPr>
              <a:t>se</a:t>
            </a:r>
            <a:r>
              <a:rPr sz="700" dirty="0">
                <a:latin typeface="Microsoft Sans Serif"/>
                <a:cs typeface="Microsoft Sans Serif"/>
              </a:rPr>
              <a:t> </a:t>
            </a:r>
            <a:r>
              <a:rPr sz="700" spc="20" dirty="0">
                <a:latin typeface="Microsoft Sans Serif"/>
                <a:cs typeface="Microsoft Sans Serif"/>
              </a:rPr>
              <a:t>utiliza</a:t>
            </a:r>
            <a:r>
              <a:rPr sz="700" dirty="0">
                <a:latin typeface="Microsoft Sans Serif"/>
                <a:cs typeface="Microsoft Sans Serif"/>
              </a:rPr>
              <a:t> </a:t>
            </a:r>
            <a:r>
              <a:rPr sz="700" spc="25" dirty="0">
                <a:latin typeface="Microsoft Sans Serif"/>
                <a:cs typeface="Microsoft Sans Serif"/>
              </a:rPr>
              <a:t>para</a:t>
            </a:r>
            <a:r>
              <a:rPr sz="700" spc="5" dirty="0">
                <a:latin typeface="Microsoft Sans Serif"/>
                <a:cs typeface="Microsoft Sans Serif"/>
              </a:rPr>
              <a:t> </a:t>
            </a:r>
            <a:r>
              <a:rPr sz="700" spc="30" dirty="0">
                <a:latin typeface="Microsoft Sans Serif"/>
                <a:cs typeface="Microsoft Sans Serif"/>
              </a:rPr>
              <a:t>bloquear</a:t>
            </a:r>
            <a:r>
              <a:rPr sz="700" dirty="0">
                <a:latin typeface="Microsoft Sans Serif"/>
                <a:cs typeface="Microsoft Sans Serif"/>
              </a:rPr>
              <a:t> </a:t>
            </a:r>
            <a:r>
              <a:rPr sz="700" spc="5" dirty="0">
                <a:latin typeface="Microsoft Sans Serif"/>
                <a:cs typeface="Microsoft Sans Serif"/>
              </a:rPr>
              <a:t>zonas</a:t>
            </a:r>
            <a:r>
              <a:rPr sz="700" dirty="0">
                <a:latin typeface="Microsoft Sans Serif"/>
                <a:cs typeface="Microsoft Sans Serif"/>
              </a:rPr>
              <a:t> </a:t>
            </a:r>
            <a:r>
              <a:rPr sz="700" spc="5" dirty="0">
                <a:latin typeface="Microsoft Sans Serif"/>
                <a:cs typeface="Microsoft Sans Serif"/>
              </a:rPr>
              <a:t>seleccionadas y</a:t>
            </a:r>
            <a:r>
              <a:rPr sz="700" dirty="0">
                <a:latin typeface="Microsoft Sans Serif"/>
                <a:cs typeface="Microsoft Sans Serif"/>
              </a:rPr>
              <a:t> </a:t>
            </a:r>
            <a:r>
              <a:rPr sz="700" spc="30" dirty="0">
                <a:latin typeface="Microsoft Sans Serif"/>
                <a:cs typeface="Microsoft Sans Serif"/>
              </a:rPr>
              <a:t>permitirles</a:t>
            </a:r>
            <a:r>
              <a:rPr sz="700" dirty="0">
                <a:latin typeface="Microsoft Sans Serif"/>
                <a:cs typeface="Microsoft Sans Serif"/>
              </a:rPr>
              <a:t> </a:t>
            </a:r>
            <a:r>
              <a:rPr sz="700" spc="30" dirty="0">
                <a:latin typeface="Microsoft Sans Serif"/>
                <a:cs typeface="Microsoft Sans Serif"/>
              </a:rPr>
              <a:t>tener</a:t>
            </a:r>
            <a:r>
              <a:rPr sz="700" dirty="0">
                <a:latin typeface="Microsoft Sans Serif"/>
                <a:cs typeface="Microsoft Sans Serif"/>
              </a:rPr>
              <a:t> </a:t>
            </a:r>
            <a:r>
              <a:rPr sz="700" spc="40" dirty="0">
                <a:latin typeface="Microsoft Sans Serif"/>
                <a:cs typeface="Microsoft Sans Serif"/>
              </a:rPr>
              <a:t>un </a:t>
            </a:r>
            <a:r>
              <a:rPr sz="700" spc="-170" dirty="0">
                <a:latin typeface="Microsoft Sans Serif"/>
                <a:cs typeface="Microsoft Sans Serif"/>
              </a:rPr>
              <a:t> </a:t>
            </a:r>
            <a:r>
              <a:rPr sz="700" spc="5" dirty="0">
                <a:latin typeface="Microsoft Sans Serif"/>
                <a:cs typeface="Microsoft Sans Serif"/>
              </a:rPr>
              <a:t>alcance </a:t>
            </a:r>
            <a:r>
              <a:rPr sz="700" spc="20" dirty="0">
                <a:latin typeface="Microsoft Sans Serif"/>
                <a:cs typeface="Microsoft Sans Serif"/>
              </a:rPr>
              <a:t>más </a:t>
            </a:r>
            <a:r>
              <a:rPr sz="700" spc="30" dirty="0">
                <a:latin typeface="Microsoft Sans Serif"/>
                <a:cs typeface="Microsoft Sans Serif"/>
              </a:rPr>
              <a:t>largo </a:t>
            </a:r>
            <a:r>
              <a:rPr sz="700" spc="5" dirty="0">
                <a:latin typeface="Microsoft Sans Serif"/>
                <a:cs typeface="Microsoft Sans Serif"/>
              </a:rPr>
              <a:t>y </a:t>
            </a:r>
            <a:r>
              <a:rPr sz="700" spc="30" dirty="0">
                <a:latin typeface="Microsoft Sans Serif"/>
                <a:cs typeface="Microsoft Sans Serif"/>
              </a:rPr>
              <a:t>aun </a:t>
            </a:r>
            <a:r>
              <a:rPr sz="700" dirty="0">
                <a:latin typeface="Microsoft Sans Serif"/>
                <a:cs typeface="Microsoft Sans Serif"/>
              </a:rPr>
              <a:t>así </a:t>
            </a:r>
            <a:r>
              <a:rPr sz="700" spc="20" dirty="0">
                <a:latin typeface="Microsoft Sans Serif"/>
                <a:cs typeface="Microsoft Sans Serif"/>
              </a:rPr>
              <a:t>evitar disparos </a:t>
            </a:r>
            <a:r>
              <a:rPr sz="700" spc="25" dirty="0">
                <a:latin typeface="Microsoft Sans Serif"/>
                <a:cs typeface="Microsoft Sans Serif"/>
              </a:rPr>
              <a:t>involuntarios </a:t>
            </a:r>
            <a:r>
              <a:rPr sz="700" spc="35" dirty="0">
                <a:latin typeface="Microsoft Sans Serif"/>
                <a:cs typeface="Microsoft Sans Serif"/>
              </a:rPr>
              <a:t>durante </a:t>
            </a:r>
            <a:r>
              <a:rPr sz="700" spc="40" dirty="0">
                <a:latin typeface="Microsoft Sans Serif"/>
                <a:cs typeface="Microsoft Sans Serif"/>
              </a:rPr>
              <a:t> </a:t>
            </a:r>
            <a:r>
              <a:rPr sz="700" spc="10" dirty="0">
                <a:latin typeface="Microsoft Sans Serif"/>
                <a:cs typeface="Microsoft Sans Serif"/>
              </a:rPr>
              <a:t>oscilaciones</a:t>
            </a:r>
            <a:r>
              <a:rPr sz="700" spc="-5" dirty="0">
                <a:latin typeface="Microsoft Sans Serif"/>
                <a:cs typeface="Microsoft Sans Serif"/>
              </a:rPr>
              <a:t> </a:t>
            </a:r>
            <a:r>
              <a:rPr sz="700" spc="20" dirty="0">
                <a:latin typeface="Microsoft Sans Serif"/>
                <a:cs typeface="Microsoft Sans Serif"/>
              </a:rPr>
              <a:t>de</a:t>
            </a:r>
            <a:r>
              <a:rPr sz="700" spc="-5" dirty="0">
                <a:latin typeface="Microsoft Sans Serif"/>
                <a:cs typeface="Microsoft Sans Serif"/>
              </a:rPr>
              <a:t> </a:t>
            </a:r>
            <a:r>
              <a:rPr sz="700" spc="20" dirty="0">
                <a:latin typeface="Microsoft Sans Serif"/>
                <a:cs typeface="Microsoft Sans Serif"/>
              </a:rPr>
              <a:t>potencia</a:t>
            </a:r>
            <a:r>
              <a:rPr sz="700" dirty="0">
                <a:latin typeface="Microsoft Sans Serif"/>
                <a:cs typeface="Microsoft Sans Serif"/>
              </a:rPr>
              <a:t> </a:t>
            </a:r>
            <a:r>
              <a:rPr sz="700" spc="5" dirty="0">
                <a:latin typeface="Microsoft Sans Serif"/>
                <a:cs typeface="Microsoft Sans Serif"/>
              </a:rPr>
              <a:t>severas</a:t>
            </a:r>
            <a:r>
              <a:rPr sz="700" spc="-5" dirty="0">
                <a:latin typeface="Microsoft Sans Serif"/>
                <a:cs typeface="Microsoft Sans Serif"/>
              </a:rPr>
              <a:t> </a:t>
            </a:r>
            <a:r>
              <a:rPr sz="700" spc="30" dirty="0">
                <a:latin typeface="Microsoft Sans Serif"/>
                <a:cs typeface="Microsoft Sans Serif"/>
              </a:rPr>
              <a:t>pero</a:t>
            </a:r>
            <a:r>
              <a:rPr sz="700" dirty="0">
                <a:latin typeface="Microsoft Sans Serif"/>
                <a:cs typeface="Microsoft Sans Serif"/>
              </a:rPr>
              <a:t> </a:t>
            </a:r>
            <a:r>
              <a:rPr sz="700" spc="15" dirty="0">
                <a:latin typeface="Microsoft Sans Serif"/>
                <a:cs typeface="Microsoft Sans Serif"/>
              </a:rPr>
              <a:t>recuperables.</a:t>
            </a:r>
            <a:r>
              <a:rPr sz="700" spc="-5" dirty="0">
                <a:latin typeface="Microsoft Sans Serif"/>
                <a:cs typeface="Microsoft Sans Serif"/>
              </a:rPr>
              <a:t> Los </a:t>
            </a:r>
            <a:r>
              <a:rPr sz="700" spc="30" dirty="0">
                <a:latin typeface="Microsoft Sans Serif"/>
                <a:cs typeface="Microsoft Sans Serif"/>
              </a:rPr>
              <a:t>otros</a:t>
            </a:r>
            <a:r>
              <a:rPr sz="700" dirty="0">
                <a:latin typeface="Microsoft Sans Serif"/>
                <a:cs typeface="Microsoft Sans Serif"/>
              </a:rPr>
              <a:t> </a:t>
            </a:r>
            <a:r>
              <a:rPr sz="700" spc="20" dirty="0">
                <a:latin typeface="Microsoft Sans Serif"/>
                <a:cs typeface="Microsoft Sans Serif"/>
              </a:rPr>
              <a:t>dos</a:t>
            </a:r>
            <a:endParaRPr sz="700">
              <a:latin typeface="Microsoft Sans Serif"/>
              <a:cs typeface="Microsoft Sans Serif"/>
            </a:endParaRPr>
          </a:p>
        </p:txBody>
      </p:sp>
      <p:sp>
        <p:nvSpPr>
          <p:cNvPr id="93" name="object 93"/>
          <p:cNvSpPr txBox="1"/>
          <p:nvPr/>
        </p:nvSpPr>
        <p:spPr>
          <a:xfrm>
            <a:off x="1415277" y="9415125"/>
            <a:ext cx="2852914" cy="143629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sz="850" spc="-25" dirty="0">
                <a:latin typeface="Microsoft Sans Serif"/>
                <a:cs typeface="Microsoft Sans Serif"/>
              </a:rPr>
              <a:t>CAPÍTULO</a:t>
            </a:r>
            <a:r>
              <a:rPr sz="850" spc="-20" dirty="0">
                <a:latin typeface="Microsoft Sans Serif"/>
                <a:cs typeface="Microsoft Sans Serif"/>
              </a:rPr>
              <a:t> </a:t>
            </a:r>
            <a:r>
              <a:rPr sz="850" dirty="0">
                <a:latin typeface="Microsoft Sans Serif"/>
                <a:cs typeface="Microsoft Sans Serif"/>
              </a:rPr>
              <a:t>2,</a:t>
            </a:r>
            <a:r>
              <a:rPr sz="850" spc="-15" dirty="0">
                <a:latin typeface="Microsoft Sans Serif"/>
                <a:cs typeface="Microsoft Sans Serif"/>
              </a:rPr>
              <a:t> </a:t>
            </a:r>
            <a:r>
              <a:rPr sz="850" spc="-40" dirty="0">
                <a:latin typeface="Microsoft Sans Serif"/>
                <a:cs typeface="Microsoft Sans Serif"/>
              </a:rPr>
              <a:t>SECCIÓN</a:t>
            </a:r>
            <a:r>
              <a:rPr sz="850" spc="-15" dirty="0">
                <a:latin typeface="Microsoft Sans Serif"/>
                <a:cs typeface="Microsoft Sans Serif"/>
              </a:rPr>
              <a:t> </a:t>
            </a:r>
            <a:r>
              <a:rPr sz="850" spc="10" dirty="0">
                <a:latin typeface="Microsoft Sans Serif"/>
                <a:cs typeface="Microsoft Sans Serif"/>
              </a:rPr>
              <a:t>4</a:t>
            </a:r>
            <a:endParaRPr sz="850">
              <a:latin typeface="Microsoft Sans Serif"/>
              <a:cs typeface="Microsoft Sans Serif"/>
            </a:endParaRPr>
          </a:p>
        </p:txBody>
      </p:sp>
      <p:sp>
        <p:nvSpPr>
          <p:cNvPr id="94" name="object 94"/>
          <p:cNvSpPr txBox="1"/>
          <p:nvPr/>
        </p:nvSpPr>
        <p:spPr>
          <a:xfrm>
            <a:off x="7845387" y="9415126"/>
            <a:ext cx="7796212" cy="285115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sz="850" spc="-25" dirty="0">
                <a:latin typeface="Microsoft Sans Serif"/>
                <a:cs typeface="Microsoft Sans Serif"/>
              </a:rPr>
              <a:t>TUTORIAL</a:t>
            </a:r>
            <a:r>
              <a:rPr sz="850" spc="-5" dirty="0">
                <a:latin typeface="Microsoft Sans Serif"/>
                <a:cs typeface="Microsoft Sans Serif"/>
              </a:rPr>
              <a:t> </a:t>
            </a:r>
            <a:r>
              <a:rPr sz="850" spc="-60" dirty="0">
                <a:latin typeface="Microsoft Sans Serif"/>
                <a:cs typeface="Microsoft Sans Serif"/>
              </a:rPr>
              <a:t>SOBRE</a:t>
            </a:r>
            <a:r>
              <a:rPr sz="850" spc="-5" dirty="0">
                <a:latin typeface="Microsoft Sans Serif"/>
                <a:cs typeface="Microsoft Sans Serif"/>
              </a:rPr>
              <a:t> </a:t>
            </a:r>
            <a:r>
              <a:rPr sz="850" spc="-35" dirty="0">
                <a:latin typeface="Microsoft Sans Serif"/>
                <a:cs typeface="Microsoft Sans Serif"/>
              </a:rPr>
              <a:t>PROTECCIÓN</a:t>
            </a:r>
            <a:r>
              <a:rPr sz="850" spc="-5" dirty="0">
                <a:latin typeface="Microsoft Sans Serif"/>
                <a:cs typeface="Microsoft Sans Serif"/>
              </a:rPr>
              <a:t> </a:t>
            </a:r>
            <a:r>
              <a:rPr sz="850" spc="-45" dirty="0">
                <a:latin typeface="Microsoft Sans Serif"/>
                <a:cs typeface="Microsoft Sans Serif"/>
              </a:rPr>
              <a:t>DE</a:t>
            </a:r>
            <a:r>
              <a:rPr sz="850" spc="-5" dirty="0">
                <a:latin typeface="Microsoft Sans Serif"/>
                <a:cs typeface="Microsoft Sans Serif"/>
              </a:rPr>
              <a:t> </a:t>
            </a:r>
            <a:r>
              <a:rPr sz="850" spc="-55" dirty="0">
                <a:latin typeface="Microsoft Sans Serif"/>
                <a:cs typeface="Microsoft Sans Serif"/>
              </a:rPr>
              <a:t>GENERADORES</a:t>
            </a:r>
            <a:r>
              <a:rPr sz="850" dirty="0">
                <a:latin typeface="Microsoft Sans Serif"/>
                <a:cs typeface="Microsoft Sans Serif"/>
              </a:rPr>
              <a:t> </a:t>
            </a:r>
            <a:r>
              <a:rPr sz="850" spc="-30" dirty="0">
                <a:latin typeface="Microsoft Sans Serif"/>
                <a:cs typeface="Microsoft Sans Serif"/>
              </a:rPr>
              <a:t>SÍNCRONOS</a:t>
            </a:r>
            <a:endParaRPr sz="850">
              <a:latin typeface="Microsoft Sans Serif"/>
              <a:cs typeface="Microsoft Sans Serif"/>
            </a:endParaRPr>
          </a:p>
          <a:p>
            <a:pPr marL="1400175">
              <a:lnSpc>
                <a:spcPct val="100000"/>
              </a:lnSpc>
            </a:pPr>
            <a:r>
              <a:rPr sz="850" spc="-15" dirty="0">
                <a:latin typeface="Microsoft Sans Serif"/>
                <a:cs typeface="Microsoft Sans Serif"/>
              </a:rPr>
              <a:t>PUBLICACIÓN</a:t>
            </a:r>
            <a:r>
              <a:rPr sz="850" spc="-5" dirty="0">
                <a:latin typeface="Microsoft Sans Serif"/>
                <a:cs typeface="Microsoft Sans Serif"/>
              </a:rPr>
              <a:t> </a:t>
            </a:r>
            <a:r>
              <a:rPr sz="850" spc="-55" dirty="0">
                <a:latin typeface="Microsoft Sans Serif"/>
                <a:cs typeface="Microsoft Sans Serif"/>
              </a:rPr>
              <a:t>ESPECIAL</a:t>
            </a:r>
            <a:r>
              <a:rPr sz="850" spc="-5" dirty="0">
                <a:latin typeface="Microsoft Sans Serif"/>
                <a:cs typeface="Microsoft Sans Serif"/>
              </a:rPr>
              <a:t> </a:t>
            </a:r>
            <a:r>
              <a:rPr sz="850" spc="-40" dirty="0">
                <a:latin typeface="Microsoft Sans Serif"/>
                <a:cs typeface="Microsoft Sans Serif"/>
              </a:rPr>
              <a:t>DEL</a:t>
            </a:r>
            <a:r>
              <a:rPr sz="850" spc="-5" dirty="0">
                <a:latin typeface="Microsoft Sans Serif"/>
                <a:cs typeface="Microsoft Sans Serif"/>
              </a:rPr>
              <a:t> </a:t>
            </a:r>
            <a:r>
              <a:rPr sz="850" spc="-60" dirty="0">
                <a:latin typeface="Microsoft Sans Serif"/>
                <a:cs typeface="Microsoft Sans Serif"/>
              </a:rPr>
              <a:t>IEEE</a:t>
            </a:r>
            <a:r>
              <a:rPr sz="850" spc="-5" dirty="0">
                <a:latin typeface="Microsoft Sans Serif"/>
                <a:cs typeface="Microsoft Sans Serif"/>
              </a:rPr>
              <a:t> </a:t>
            </a:r>
            <a:r>
              <a:rPr sz="850" spc="-80" dirty="0">
                <a:latin typeface="Microsoft Sans Serif"/>
                <a:cs typeface="Microsoft Sans Serif"/>
              </a:rPr>
              <a:t>PSRC</a:t>
            </a:r>
            <a:endParaRPr sz="850">
              <a:latin typeface="Microsoft Sans Serif"/>
              <a:cs typeface="Microsoft Sans Serif"/>
            </a:endParaRPr>
          </a:p>
        </p:txBody>
      </p:sp>
    </p:spTree>
  </p:cSld>
  <p:clrMapOvr>
    <a:masterClrMapping/>
  </p:clrMapOvr>
</p:sld>
</file>

<file path=ppt/slides/slide40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/>
          <p:nvPr/>
        </p:nvSpPr>
        <p:spPr>
          <a:xfrm>
            <a:off x="1444422" y="9413748"/>
            <a:ext cx="15051933" cy="9525"/>
          </a:xfrm>
          <a:custGeom>
            <a:avLst/>
            <a:gdLst/>
            <a:ahLst/>
            <a:cxnLst/>
            <a:rect l="l" t="t" r="r" b="b"/>
            <a:pathLst>
              <a:path w="6543040" h="9525">
                <a:moveTo>
                  <a:pt x="6542531" y="9144"/>
                </a:moveTo>
                <a:lnTo>
                  <a:pt x="0" y="9144"/>
                </a:lnTo>
                <a:lnTo>
                  <a:pt x="0" y="0"/>
                </a:lnTo>
                <a:lnTo>
                  <a:pt x="6542531" y="0"/>
                </a:lnTo>
                <a:lnTo>
                  <a:pt x="6542531" y="9144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" name="object 3"/>
          <p:cNvSpPr txBox="1"/>
          <p:nvPr/>
        </p:nvSpPr>
        <p:spPr>
          <a:xfrm>
            <a:off x="16291224" y="349008"/>
            <a:ext cx="192824" cy="135935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sz="800" spc="10" dirty="0">
                <a:latin typeface="Microsoft Sans Serif"/>
                <a:cs typeface="Microsoft Sans Serif"/>
              </a:rPr>
              <a:t>5</a:t>
            </a:r>
            <a:endParaRPr sz="800">
              <a:latin typeface="Microsoft Sans Serif"/>
              <a:cs typeface="Microsoft Sans Serif"/>
            </a:endParaRPr>
          </a:p>
        </p:txBody>
      </p:sp>
      <p:sp>
        <p:nvSpPr>
          <p:cNvPr id="4" name="object 4"/>
          <p:cNvSpPr txBox="1"/>
          <p:nvPr/>
        </p:nvSpPr>
        <p:spPr>
          <a:xfrm>
            <a:off x="1415216" y="601183"/>
            <a:ext cx="6716691" cy="166841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 marR="5080">
              <a:lnSpc>
                <a:spcPct val="153900"/>
              </a:lnSpc>
              <a:spcBef>
                <a:spcPts val="100"/>
              </a:spcBef>
            </a:pPr>
            <a:r>
              <a:rPr sz="650" spc="-15" dirty="0">
                <a:latin typeface="Microsoft Sans Serif"/>
                <a:cs typeface="Microsoft Sans Serif"/>
              </a:rPr>
              <a:t>Las</a:t>
            </a:r>
            <a:r>
              <a:rPr sz="650" spc="-5" dirty="0">
                <a:latin typeface="Microsoft Sans Serif"/>
                <a:cs typeface="Microsoft Sans Serif"/>
              </a:rPr>
              <a:t> </a:t>
            </a:r>
            <a:r>
              <a:rPr sz="650" spc="10" dirty="0">
                <a:latin typeface="Microsoft Sans Serif"/>
                <a:cs typeface="Microsoft Sans Serif"/>
              </a:rPr>
              <a:t>características</a:t>
            </a:r>
            <a:r>
              <a:rPr sz="650" dirty="0">
                <a:latin typeface="Microsoft Sans Serif"/>
                <a:cs typeface="Microsoft Sans Serif"/>
              </a:rPr>
              <a:t> </a:t>
            </a:r>
            <a:r>
              <a:rPr sz="650" spc="-5" dirty="0">
                <a:latin typeface="Microsoft Sans Serif"/>
                <a:cs typeface="Microsoft Sans Serif"/>
              </a:rPr>
              <a:t>se</a:t>
            </a:r>
            <a:r>
              <a:rPr sz="650" dirty="0">
                <a:latin typeface="Microsoft Sans Serif"/>
                <a:cs typeface="Microsoft Sans Serif"/>
              </a:rPr>
              <a:t> </a:t>
            </a:r>
            <a:r>
              <a:rPr sz="650" spc="20" dirty="0">
                <a:latin typeface="Microsoft Sans Serif"/>
                <a:cs typeface="Microsoft Sans Serif"/>
              </a:rPr>
              <a:t>utilizan</a:t>
            </a:r>
            <a:r>
              <a:rPr sz="650" dirty="0">
                <a:latin typeface="Microsoft Sans Serif"/>
                <a:cs typeface="Microsoft Sans Serif"/>
              </a:rPr>
              <a:t> </a:t>
            </a:r>
            <a:r>
              <a:rPr sz="650" spc="20" dirty="0">
                <a:latin typeface="Microsoft Sans Serif"/>
                <a:cs typeface="Microsoft Sans Serif"/>
              </a:rPr>
              <a:t>para</a:t>
            </a:r>
            <a:r>
              <a:rPr sz="650" dirty="0">
                <a:latin typeface="Microsoft Sans Serif"/>
                <a:cs typeface="Microsoft Sans Serif"/>
              </a:rPr>
              <a:t> </a:t>
            </a:r>
            <a:r>
              <a:rPr sz="650" spc="30" dirty="0">
                <a:latin typeface="Microsoft Sans Serif"/>
                <a:cs typeface="Microsoft Sans Serif"/>
              </a:rPr>
              <a:t>restringir</a:t>
            </a:r>
            <a:r>
              <a:rPr sz="650" dirty="0">
                <a:latin typeface="Microsoft Sans Serif"/>
                <a:cs typeface="Microsoft Sans Serif"/>
              </a:rPr>
              <a:t> </a:t>
            </a:r>
            <a:r>
              <a:rPr sz="650" spc="10" dirty="0">
                <a:latin typeface="Microsoft Sans Serif"/>
                <a:cs typeface="Microsoft Sans Serif"/>
              </a:rPr>
              <a:t>la</a:t>
            </a:r>
            <a:r>
              <a:rPr sz="650" dirty="0">
                <a:latin typeface="Microsoft Sans Serif"/>
                <a:cs typeface="Microsoft Sans Serif"/>
              </a:rPr>
              <a:t> </a:t>
            </a:r>
            <a:r>
              <a:rPr sz="650" spc="15" dirty="0">
                <a:latin typeface="Microsoft Sans Serif"/>
                <a:cs typeface="Microsoft Sans Serif"/>
              </a:rPr>
              <a:t>distancia</a:t>
            </a:r>
            <a:r>
              <a:rPr sz="650" dirty="0">
                <a:latin typeface="Microsoft Sans Serif"/>
                <a:cs typeface="Microsoft Sans Serif"/>
              </a:rPr>
              <a:t> </a:t>
            </a:r>
            <a:r>
              <a:rPr sz="650" spc="25" dirty="0">
                <a:latin typeface="Microsoft Sans Serif"/>
                <a:cs typeface="Microsoft Sans Serif"/>
              </a:rPr>
              <a:t>que</a:t>
            </a:r>
            <a:r>
              <a:rPr sz="650" dirty="0">
                <a:latin typeface="Microsoft Sans Serif"/>
                <a:cs typeface="Microsoft Sans Serif"/>
              </a:rPr>
              <a:t> </a:t>
            </a:r>
            <a:r>
              <a:rPr sz="650" spc="5" dirty="0">
                <a:latin typeface="Microsoft Sans Serif"/>
                <a:cs typeface="Microsoft Sans Serif"/>
              </a:rPr>
              <a:t>alcanza</a:t>
            </a:r>
            <a:r>
              <a:rPr sz="650" dirty="0">
                <a:latin typeface="Microsoft Sans Serif"/>
                <a:cs typeface="Microsoft Sans Serif"/>
              </a:rPr>
              <a:t> </a:t>
            </a:r>
            <a:r>
              <a:rPr sz="650" spc="10" dirty="0">
                <a:latin typeface="Microsoft Sans Serif"/>
                <a:cs typeface="Microsoft Sans Serif"/>
              </a:rPr>
              <a:t>el</a:t>
            </a:r>
            <a:r>
              <a:rPr sz="650" dirty="0">
                <a:latin typeface="Microsoft Sans Serif"/>
                <a:cs typeface="Microsoft Sans Serif"/>
              </a:rPr>
              <a:t> </a:t>
            </a:r>
            <a:r>
              <a:rPr sz="650" spc="20" dirty="0">
                <a:latin typeface="Microsoft Sans Serif"/>
                <a:cs typeface="Microsoft Sans Serif"/>
              </a:rPr>
              <a:t>relé </a:t>
            </a:r>
            <a:r>
              <a:rPr sz="650" spc="-160" dirty="0">
                <a:latin typeface="Microsoft Sans Serif"/>
                <a:cs typeface="Microsoft Sans Serif"/>
              </a:rPr>
              <a:t> </a:t>
            </a:r>
            <a:r>
              <a:rPr sz="650" spc="15" dirty="0">
                <a:latin typeface="Microsoft Sans Serif"/>
                <a:cs typeface="Microsoft Sans Serif"/>
              </a:rPr>
              <a:t>resistivo</a:t>
            </a:r>
            <a:r>
              <a:rPr sz="650" spc="-5" dirty="0">
                <a:latin typeface="Microsoft Sans Serif"/>
                <a:cs typeface="Microsoft Sans Serif"/>
              </a:rPr>
              <a:t> </a:t>
            </a:r>
            <a:r>
              <a:rPr sz="650" spc="5" dirty="0">
                <a:latin typeface="Microsoft Sans Serif"/>
                <a:cs typeface="Microsoft Sans Serif"/>
              </a:rPr>
              <a:t>y</a:t>
            </a:r>
            <a:r>
              <a:rPr sz="650" spc="-5" dirty="0">
                <a:latin typeface="Microsoft Sans Serif"/>
                <a:cs typeface="Microsoft Sans Serif"/>
              </a:rPr>
              <a:t> </a:t>
            </a:r>
            <a:r>
              <a:rPr sz="650" spc="15" dirty="0">
                <a:latin typeface="Microsoft Sans Serif"/>
                <a:cs typeface="Microsoft Sans Serif"/>
              </a:rPr>
              <a:t>reactivo</a:t>
            </a:r>
            <a:r>
              <a:rPr sz="650" spc="-5" dirty="0">
                <a:latin typeface="Microsoft Sans Serif"/>
                <a:cs typeface="Microsoft Sans Serif"/>
              </a:rPr>
              <a:t> </a:t>
            </a:r>
            <a:r>
              <a:rPr sz="650" spc="20" dirty="0">
                <a:latin typeface="Microsoft Sans Serif"/>
                <a:cs typeface="Microsoft Sans Serif"/>
              </a:rPr>
              <a:t>de</a:t>
            </a:r>
            <a:r>
              <a:rPr sz="650" spc="-5" dirty="0">
                <a:latin typeface="Microsoft Sans Serif"/>
                <a:cs typeface="Microsoft Sans Serif"/>
              </a:rPr>
              <a:t> </a:t>
            </a:r>
            <a:r>
              <a:rPr sz="650" spc="35" dirty="0">
                <a:latin typeface="Microsoft Sans Serif"/>
                <a:cs typeface="Microsoft Sans Serif"/>
              </a:rPr>
              <a:t>forma</a:t>
            </a:r>
            <a:r>
              <a:rPr sz="650" spc="-5" dirty="0">
                <a:latin typeface="Microsoft Sans Serif"/>
                <a:cs typeface="Microsoft Sans Serif"/>
              </a:rPr>
              <a:t> </a:t>
            </a:r>
            <a:r>
              <a:rPr sz="650" spc="20" dirty="0">
                <a:latin typeface="Microsoft Sans Serif"/>
                <a:cs typeface="Microsoft Sans Serif"/>
              </a:rPr>
              <a:t>independiente.</a:t>
            </a:r>
            <a:endParaRPr sz="650">
              <a:latin typeface="Microsoft Sans Serif"/>
              <a:cs typeface="Microsoft Sans Serif"/>
            </a:endParaRPr>
          </a:p>
        </p:txBody>
      </p:sp>
      <p:sp>
        <p:nvSpPr>
          <p:cNvPr id="5" name="object 5"/>
          <p:cNvSpPr txBox="1"/>
          <p:nvPr/>
        </p:nvSpPr>
        <p:spPr>
          <a:xfrm>
            <a:off x="9100216" y="603722"/>
            <a:ext cx="7390113" cy="1102481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 marR="541655">
              <a:lnSpc>
                <a:spcPct val="133400"/>
              </a:lnSpc>
              <a:spcBef>
                <a:spcPts val="100"/>
              </a:spcBef>
            </a:pPr>
            <a:r>
              <a:rPr sz="750" spc="20" dirty="0">
                <a:latin typeface="Microsoft Sans Serif"/>
                <a:cs typeface="Microsoft Sans Serif"/>
              </a:rPr>
              <a:t>ajuste</a:t>
            </a:r>
            <a:r>
              <a:rPr sz="750" spc="-10" dirty="0">
                <a:latin typeface="Microsoft Sans Serif"/>
                <a:cs typeface="Microsoft Sans Serif"/>
              </a:rPr>
              <a:t> </a:t>
            </a:r>
            <a:r>
              <a:rPr sz="750" spc="10" dirty="0">
                <a:latin typeface="Microsoft Sans Serif"/>
                <a:cs typeface="Microsoft Sans Serif"/>
              </a:rPr>
              <a:t>sensible,</a:t>
            </a:r>
            <a:r>
              <a:rPr sz="750" spc="-10" dirty="0">
                <a:latin typeface="Microsoft Sans Serif"/>
                <a:cs typeface="Microsoft Sans Serif"/>
              </a:rPr>
              <a:t> </a:t>
            </a:r>
            <a:r>
              <a:rPr sz="750" spc="30" dirty="0">
                <a:latin typeface="Microsoft Sans Serif"/>
                <a:cs typeface="Microsoft Sans Serif"/>
              </a:rPr>
              <a:t>mientras</a:t>
            </a:r>
            <a:r>
              <a:rPr sz="750" spc="-10" dirty="0">
                <a:latin typeface="Microsoft Sans Serif"/>
                <a:cs typeface="Microsoft Sans Serif"/>
              </a:rPr>
              <a:t> </a:t>
            </a:r>
            <a:r>
              <a:rPr sz="750" spc="30" dirty="0">
                <a:latin typeface="Microsoft Sans Serif"/>
                <a:cs typeface="Microsoft Sans Serif"/>
              </a:rPr>
              <a:t>que</a:t>
            </a:r>
            <a:r>
              <a:rPr sz="750" spc="-5" dirty="0">
                <a:latin typeface="Microsoft Sans Serif"/>
                <a:cs typeface="Microsoft Sans Serif"/>
              </a:rPr>
              <a:t> </a:t>
            </a:r>
            <a:r>
              <a:rPr sz="750" spc="10" dirty="0">
                <a:latin typeface="Microsoft Sans Serif"/>
                <a:cs typeface="Microsoft Sans Serif"/>
              </a:rPr>
              <a:t>los</a:t>
            </a:r>
            <a:r>
              <a:rPr sz="750" spc="-10" dirty="0">
                <a:latin typeface="Microsoft Sans Serif"/>
                <a:cs typeface="Microsoft Sans Serif"/>
              </a:rPr>
              <a:t> </a:t>
            </a:r>
            <a:r>
              <a:rPr sz="750" spc="15" dirty="0">
                <a:latin typeface="Microsoft Sans Serif"/>
                <a:cs typeface="Microsoft Sans Serif"/>
              </a:rPr>
              <a:t>relés</a:t>
            </a:r>
            <a:r>
              <a:rPr sz="750" spc="-10" dirty="0">
                <a:latin typeface="Microsoft Sans Serif"/>
                <a:cs typeface="Microsoft Sans Serif"/>
              </a:rPr>
              <a:t> </a:t>
            </a:r>
            <a:r>
              <a:rPr sz="750" spc="20" dirty="0">
                <a:latin typeface="Microsoft Sans Serif"/>
                <a:cs typeface="Microsoft Sans Serif"/>
              </a:rPr>
              <a:t>electromecánicos</a:t>
            </a:r>
            <a:r>
              <a:rPr sz="750" spc="-5" dirty="0">
                <a:latin typeface="Microsoft Sans Serif"/>
                <a:cs typeface="Microsoft Sans Serif"/>
              </a:rPr>
              <a:t> </a:t>
            </a:r>
            <a:r>
              <a:rPr sz="750" spc="40" dirty="0">
                <a:latin typeface="Microsoft Sans Serif"/>
                <a:cs typeface="Microsoft Sans Serif"/>
              </a:rPr>
              <a:t>no </a:t>
            </a:r>
            <a:r>
              <a:rPr sz="750" spc="-185" dirty="0">
                <a:latin typeface="Microsoft Sans Serif"/>
                <a:cs typeface="Microsoft Sans Serif"/>
              </a:rPr>
              <a:t> </a:t>
            </a:r>
            <a:r>
              <a:rPr sz="750" spc="35" dirty="0">
                <a:latin typeface="Microsoft Sans Serif"/>
                <a:cs typeface="Microsoft Sans Serif"/>
              </a:rPr>
              <a:t>proporcionan</a:t>
            </a:r>
            <a:r>
              <a:rPr sz="750" spc="-10" dirty="0">
                <a:latin typeface="Microsoft Sans Serif"/>
                <a:cs typeface="Microsoft Sans Serif"/>
              </a:rPr>
              <a:t> </a:t>
            </a:r>
            <a:r>
              <a:rPr sz="750" spc="10" dirty="0">
                <a:latin typeface="Microsoft Sans Serif"/>
                <a:cs typeface="Microsoft Sans Serif"/>
              </a:rPr>
              <a:t>esta</a:t>
            </a:r>
            <a:r>
              <a:rPr sz="750" spc="-5" dirty="0">
                <a:latin typeface="Microsoft Sans Serif"/>
                <a:cs typeface="Microsoft Sans Serif"/>
              </a:rPr>
              <a:t> </a:t>
            </a:r>
            <a:r>
              <a:rPr sz="750" spc="15" dirty="0">
                <a:latin typeface="Microsoft Sans Serif"/>
                <a:cs typeface="Microsoft Sans Serif"/>
              </a:rPr>
              <a:t>sensibilidad.</a:t>
            </a:r>
            <a:endParaRPr sz="750">
              <a:latin typeface="Microsoft Sans Serif"/>
              <a:cs typeface="Microsoft Sans Serif"/>
            </a:endParaRPr>
          </a:p>
          <a:p>
            <a:pPr marL="12700" marR="5080" indent="153670">
              <a:lnSpc>
                <a:spcPts val="1200"/>
              </a:lnSpc>
              <a:spcBef>
                <a:spcPts val="90"/>
              </a:spcBef>
            </a:pPr>
            <a:r>
              <a:rPr sz="750" spc="-15" dirty="0">
                <a:latin typeface="Microsoft Sans Serif"/>
                <a:cs typeface="Microsoft Sans Serif"/>
              </a:rPr>
              <a:t>La </a:t>
            </a:r>
            <a:r>
              <a:rPr sz="750" spc="15" dirty="0">
                <a:latin typeface="Microsoft Sans Serif"/>
                <a:cs typeface="Microsoft Sans Serif"/>
              </a:rPr>
              <a:t>encuesta </a:t>
            </a:r>
            <a:r>
              <a:rPr sz="750" spc="20" dirty="0">
                <a:latin typeface="Microsoft Sans Serif"/>
                <a:cs typeface="Microsoft Sans Serif"/>
              </a:rPr>
              <a:t>más reciente </a:t>
            </a:r>
            <a:r>
              <a:rPr sz="750" spc="25" dirty="0">
                <a:latin typeface="Microsoft Sans Serif"/>
                <a:cs typeface="Microsoft Sans Serif"/>
              </a:rPr>
              <a:t>sobre protección de respaldo </a:t>
            </a:r>
            <a:r>
              <a:rPr sz="750" spc="40" dirty="0">
                <a:latin typeface="Microsoft Sans Serif"/>
                <a:cs typeface="Microsoft Sans Serif"/>
              </a:rPr>
              <a:t>mostró </a:t>
            </a:r>
            <a:r>
              <a:rPr sz="750" spc="45" dirty="0">
                <a:latin typeface="Microsoft Sans Serif"/>
                <a:cs typeface="Microsoft Sans Serif"/>
              </a:rPr>
              <a:t> </a:t>
            </a:r>
            <a:r>
              <a:rPr sz="750" spc="20" dirty="0">
                <a:latin typeface="Microsoft Sans Serif"/>
                <a:cs typeface="Microsoft Sans Serif"/>
              </a:rPr>
              <a:t>operaciones </a:t>
            </a:r>
            <a:r>
              <a:rPr sz="750" spc="30" dirty="0">
                <a:latin typeface="Microsoft Sans Serif"/>
                <a:cs typeface="Microsoft Sans Serif"/>
              </a:rPr>
              <a:t>mínimas </a:t>
            </a:r>
            <a:r>
              <a:rPr sz="750" spc="25" dirty="0">
                <a:latin typeface="Microsoft Sans Serif"/>
                <a:cs typeface="Microsoft Sans Serif"/>
              </a:rPr>
              <a:t>de </a:t>
            </a:r>
            <a:r>
              <a:rPr sz="750" spc="10" dirty="0">
                <a:latin typeface="Microsoft Sans Serif"/>
                <a:cs typeface="Microsoft Sans Serif"/>
              </a:rPr>
              <a:t>los </a:t>
            </a:r>
            <a:r>
              <a:rPr sz="750" spc="15" dirty="0">
                <a:latin typeface="Microsoft Sans Serif"/>
                <a:cs typeface="Microsoft Sans Serif"/>
              </a:rPr>
              <a:t>relés </a:t>
            </a:r>
            <a:r>
              <a:rPr sz="750" spc="25" dirty="0">
                <a:latin typeface="Microsoft Sans Serif"/>
                <a:cs typeface="Microsoft Sans Serif"/>
              </a:rPr>
              <a:t>de sobrecorriente de </a:t>
            </a:r>
            <a:r>
              <a:rPr sz="750" spc="5" dirty="0">
                <a:latin typeface="Microsoft Sans Serif"/>
                <a:cs typeface="Microsoft Sans Serif"/>
              </a:rPr>
              <a:t>secuencia </a:t>
            </a:r>
            <a:r>
              <a:rPr sz="750" spc="10" dirty="0">
                <a:latin typeface="Microsoft Sans Serif"/>
                <a:cs typeface="Microsoft Sans Serif"/>
              </a:rPr>
              <a:t> </a:t>
            </a:r>
            <a:r>
              <a:rPr sz="750" spc="20" dirty="0">
                <a:latin typeface="Microsoft Sans Serif"/>
                <a:cs typeface="Microsoft Sans Serif"/>
              </a:rPr>
              <a:t>negativa </a:t>
            </a:r>
            <a:r>
              <a:rPr sz="750" spc="25" dirty="0">
                <a:latin typeface="Microsoft Sans Serif"/>
                <a:cs typeface="Microsoft Sans Serif"/>
              </a:rPr>
              <a:t>para </a:t>
            </a:r>
            <a:r>
              <a:rPr sz="750" spc="10" dirty="0">
                <a:latin typeface="Microsoft Sans Serif"/>
                <a:cs typeface="Microsoft Sans Serif"/>
              </a:rPr>
              <a:t>fallas </a:t>
            </a:r>
            <a:r>
              <a:rPr sz="750" spc="25" dirty="0">
                <a:latin typeface="Microsoft Sans Serif"/>
                <a:cs typeface="Microsoft Sans Serif"/>
              </a:rPr>
              <a:t>en </a:t>
            </a:r>
            <a:r>
              <a:rPr sz="750" spc="10" dirty="0">
                <a:latin typeface="Microsoft Sans Serif"/>
                <a:cs typeface="Microsoft Sans Serif"/>
              </a:rPr>
              <a:t>el </a:t>
            </a:r>
            <a:r>
              <a:rPr sz="750" spc="15" dirty="0">
                <a:latin typeface="Microsoft Sans Serif"/>
                <a:cs typeface="Microsoft Sans Serif"/>
              </a:rPr>
              <a:t>sistema </a:t>
            </a:r>
            <a:r>
              <a:rPr sz="750" spc="25" dirty="0">
                <a:latin typeface="Microsoft Sans Serif"/>
                <a:cs typeface="Microsoft Sans Serif"/>
              </a:rPr>
              <a:t>de energía </a:t>
            </a:r>
            <a:r>
              <a:rPr sz="750" spc="20" dirty="0">
                <a:latin typeface="Microsoft Sans Serif"/>
                <a:cs typeface="Microsoft Sans Serif"/>
              </a:rPr>
              <a:t>[2]. </a:t>
            </a:r>
            <a:r>
              <a:rPr sz="750" dirty="0">
                <a:latin typeface="Microsoft Sans Serif"/>
                <a:cs typeface="Microsoft Sans Serif"/>
              </a:rPr>
              <a:t>Esto </a:t>
            </a:r>
            <a:r>
              <a:rPr sz="750" spc="15" dirty="0">
                <a:latin typeface="Microsoft Sans Serif"/>
                <a:cs typeface="Microsoft Sans Serif"/>
              </a:rPr>
              <a:t>valida </a:t>
            </a:r>
            <a:r>
              <a:rPr sz="750" spc="10" dirty="0">
                <a:latin typeface="Microsoft Sans Serif"/>
                <a:cs typeface="Microsoft Sans Serif"/>
              </a:rPr>
              <a:t>la </a:t>
            </a:r>
            <a:r>
              <a:rPr sz="750" spc="15" dirty="0">
                <a:latin typeface="Microsoft Sans Serif"/>
                <a:cs typeface="Microsoft Sans Serif"/>
              </a:rPr>
              <a:t>idea </a:t>
            </a:r>
            <a:r>
              <a:rPr sz="750" spc="25" dirty="0">
                <a:latin typeface="Microsoft Sans Serif"/>
                <a:cs typeface="Microsoft Sans Serif"/>
              </a:rPr>
              <a:t>de </a:t>
            </a:r>
            <a:r>
              <a:rPr sz="750" spc="30" dirty="0">
                <a:latin typeface="Microsoft Sans Serif"/>
                <a:cs typeface="Microsoft Sans Serif"/>
              </a:rPr>
              <a:t> que </a:t>
            </a:r>
            <a:r>
              <a:rPr sz="750" spc="35" dirty="0">
                <a:latin typeface="Microsoft Sans Serif"/>
                <a:cs typeface="Microsoft Sans Serif"/>
              </a:rPr>
              <a:t>configurar </a:t>
            </a:r>
            <a:r>
              <a:rPr sz="750" spc="10" dirty="0">
                <a:latin typeface="Microsoft Sans Serif"/>
                <a:cs typeface="Microsoft Sans Serif"/>
              </a:rPr>
              <a:t>los </a:t>
            </a:r>
            <a:r>
              <a:rPr sz="750" spc="15" dirty="0">
                <a:latin typeface="Microsoft Sans Serif"/>
                <a:cs typeface="Microsoft Sans Serif"/>
              </a:rPr>
              <a:t>relés </a:t>
            </a:r>
            <a:r>
              <a:rPr sz="750" spc="25" dirty="0">
                <a:latin typeface="Microsoft Sans Serif"/>
                <a:cs typeface="Microsoft Sans Serif"/>
              </a:rPr>
              <a:t>de </a:t>
            </a:r>
            <a:r>
              <a:rPr sz="750" spc="5" dirty="0">
                <a:latin typeface="Microsoft Sans Serif"/>
                <a:cs typeface="Microsoft Sans Serif"/>
              </a:rPr>
              <a:t>secuencia </a:t>
            </a:r>
            <a:r>
              <a:rPr sz="750" spc="20" dirty="0">
                <a:latin typeface="Microsoft Sans Serif"/>
                <a:cs typeface="Microsoft Sans Serif"/>
              </a:rPr>
              <a:t>negativa </a:t>
            </a:r>
            <a:r>
              <a:rPr sz="750" spc="25" dirty="0">
                <a:latin typeface="Microsoft Sans Serif"/>
                <a:cs typeface="Microsoft Sans Serif"/>
              </a:rPr>
              <a:t>en </a:t>
            </a:r>
            <a:r>
              <a:rPr sz="750" spc="10" dirty="0">
                <a:latin typeface="Microsoft Sans Serif"/>
                <a:cs typeface="Microsoft Sans Serif"/>
              </a:rPr>
              <a:t>la </a:t>
            </a:r>
            <a:r>
              <a:rPr sz="750" spc="15" dirty="0">
                <a:latin typeface="Microsoft Sans Serif"/>
                <a:cs typeface="Microsoft Sans Serif"/>
              </a:rPr>
              <a:t>capacidad </a:t>
            </a:r>
            <a:r>
              <a:rPr sz="750" spc="20" dirty="0">
                <a:latin typeface="Microsoft Sans Serif"/>
                <a:cs typeface="Microsoft Sans Serif"/>
              </a:rPr>
              <a:t>del </a:t>
            </a:r>
            <a:r>
              <a:rPr sz="750" spc="25" dirty="0">
                <a:latin typeface="Microsoft Sans Serif"/>
                <a:cs typeface="Microsoft Sans Serif"/>
              </a:rPr>
              <a:t> </a:t>
            </a:r>
            <a:r>
              <a:rPr sz="750" spc="30" dirty="0">
                <a:latin typeface="Microsoft Sans Serif"/>
                <a:cs typeface="Microsoft Sans Serif"/>
              </a:rPr>
              <a:t>generador </a:t>
            </a:r>
            <a:r>
              <a:rPr sz="750" dirty="0">
                <a:latin typeface="Microsoft Sans Serif"/>
                <a:cs typeface="Microsoft Sans Serif"/>
              </a:rPr>
              <a:t>a </a:t>
            </a:r>
            <a:r>
              <a:rPr sz="750" spc="10" dirty="0">
                <a:latin typeface="Microsoft Sans Serif"/>
                <a:cs typeface="Microsoft Sans Serif"/>
              </a:rPr>
              <a:t>clasificaciones </a:t>
            </a:r>
            <a:r>
              <a:rPr sz="750" spc="25" dirty="0">
                <a:latin typeface="Microsoft Sans Serif"/>
                <a:cs typeface="Microsoft Sans Serif"/>
              </a:rPr>
              <a:t>continuas </a:t>
            </a:r>
            <a:r>
              <a:rPr sz="750" spc="30" dirty="0">
                <a:latin typeface="Microsoft Sans Serif"/>
                <a:cs typeface="Microsoft Sans Serif"/>
              </a:rPr>
              <a:t>aún </a:t>
            </a:r>
            <a:r>
              <a:rPr sz="750" spc="15" dirty="0">
                <a:latin typeface="Microsoft Sans Serif"/>
                <a:cs typeface="Microsoft Sans Serif"/>
              </a:rPr>
              <a:t>deja </a:t>
            </a:r>
            <a:r>
              <a:rPr sz="750" spc="45" dirty="0">
                <a:latin typeface="Microsoft Sans Serif"/>
                <a:cs typeface="Microsoft Sans Serif"/>
              </a:rPr>
              <a:t>un </a:t>
            </a:r>
            <a:r>
              <a:rPr sz="750" spc="35" dirty="0">
                <a:latin typeface="Microsoft Sans Serif"/>
                <a:cs typeface="Microsoft Sans Serif"/>
              </a:rPr>
              <a:t>gran margen </a:t>
            </a:r>
            <a:r>
              <a:rPr sz="750" spc="25" dirty="0">
                <a:latin typeface="Microsoft Sans Serif"/>
                <a:cs typeface="Microsoft Sans Serif"/>
              </a:rPr>
              <a:t>de </a:t>
            </a:r>
            <a:r>
              <a:rPr sz="750" spc="30" dirty="0">
                <a:latin typeface="Microsoft Sans Serif"/>
                <a:cs typeface="Microsoft Sans Serif"/>
              </a:rPr>
              <a:t> </a:t>
            </a:r>
            <a:r>
              <a:rPr sz="750" spc="25" dirty="0">
                <a:latin typeface="Microsoft Sans Serif"/>
                <a:cs typeface="Microsoft Sans Serif"/>
              </a:rPr>
              <a:t>coordinación</a:t>
            </a:r>
            <a:r>
              <a:rPr sz="750" dirty="0">
                <a:latin typeface="Microsoft Sans Serif"/>
                <a:cs typeface="Microsoft Sans Serif"/>
              </a:rPr>
              <a:t> </a:t>
            </a:r>
            <a:r>
              <a:rPr sz="750" spc="35" dirty="0">
                <a:latin typeface="Microsoft Sans Serif"/>
                <a:cs typeface="Microsoft Sans Serif"/>
              </a:rPr>
              <a:t>entre</a:t>
            </a:r>
            <a:r>
              <a:rPr sz="750" dirty="0">
                <a:latin typeface="Microsoft Sans Serif"/>
                <a:cs typeface="Microsoft Sans Serif"/>
              </a:rPr>
              <a:t> </a:t>
            </a:r>
            <a:r>
              <a:rPr sz="750" spc="10" dirty="0">
                <a:latin typeface="Microsoft Sans Serif"/>
                <a:cs typeface="Microsoft Sans Serif"/>
              </a:rPr>
              <a:t>los</a:t>
            </a:r>
            <a:r>
              <a:rPr sz="750" dirty="0">
                <a:latin typeface="Microsoft Sans Serif"/>
                <a:cs typeface="Microsoft Sans Serif"/>
              </a:rPr>
              <a:t> </a:t>
            </a:r>
            <a:r>
              <a:rPr sz="750" spc="30" dirty="0">
                <a:latin typeface="Microsoft Sans Serif"/>
                <a:cs typeface="Microsoft Sans Serif"/>
              </a:rPr>
              <a:t>tiempos</a:t>
            </a:r>
            <a:r>
              <a:rPr sz="750" dirty="0">
                <a:latin typeface="Microsoft Sans Serif"/>
                <a:cs typeface="Microsoft Sans Serif"/>
              </a:rPr>
              <a:t> </a:t>
            </a:r>
            <a:r>
              <a:rPr sz="750" spc="25" dirty="0">
                <a:latin typeface="Microsoft Sans Serif"/>
                <a:cs typeface="Microsoft Sans Serif"/>
              </a:rPr>
              <a:t>de</a:t>
            </a:r>
            <a:r>
              <a:rPr sz="750" dirty="0">
                <a:latin typeface="Microsoft Sans Serif"/>
                <a:cs typeface="Microsoft Sans Serif"/>
              </a:rPr>
              <a:t> </a:t>
            </a:r>
            <a:r>
              <a:rPr sz="750" spc="25" dirty="0">
                <a:latin typeface="Microsoft Sans Serif"/>
                <a:cs typeface="Microsoft Sans Serif"/>
              </a:rPr>
              <a:t>disparo</a:t>
            </a:r>
            <a:r>
              <a:rPr sz="750" spc="5" dirty="0">
                <a:latin typeface="Microsoft Sans Serif"/>
                <a:cs typeface="Microsoft Sans Serif"/>
              </a:rPr>
              <a:t> </a:t>
            </a:r>
            <a:r>
              <a:rPr sz="750" spc="25" dirty="0">
                <a:latin typeface="Microsoft Sans Serif"/>
                <a:cs typeface="Microsoft Sans Serif"/>
              </a:rPr>
              <a:t>de</a:t>
            </a:r>
            <a:r>
              <a:rPr sz="750" dirty="0">
                <a:latin typeface="Microsoft Sans Serif"/>
                <a:cs typeface="Microsoft Sans Serif"/>
              </a:rPr>
              <a:t> </a:t>
            </a:r>
            <a:r>
              <a:rPr sz="750" spc="10" dirty="0">
                <a:latin typeface="Microsoft Sans Serif"/>
                <a:cs typeface="Microsoft Sans Serif"/>
              </a:rPr>
              <a:t>la</a:t>
            </a:r>
            <a:r>
              <a:rPr sz="750" dirty="0">
                <a:latin typeface="Microsoft Sans Serif"/>
                <a:cs typeface="Microsoft Sans Serif"/>
              </a:rPr>
              <a:t> </a:t>
            </a:r>
            <a:r>
              <a:rPr sz="750" spc="25" dirty="0">
                <a:latin typeface="Microsoft Sans Serif"/>
                <a:cs typeface="Microsoft Sans Serif"/>
              </a:rPr>
              <a:t>protección</a:t>
            </a:r>
            <a:r>
              <a:rPr sz="750" dirty="0">
                <a:latin typeface="Microsoft Sans Serif"/>
                <a:cs typeface="Microsoft Sans Serif"/>
              </a:rPr>
              <a:t> </a:t>
            </a:r>
            <a:r>
              <a:rPr sz="750" spc="25" dirty="0">
                <a:latin typeface="Microsoft Sans Serif"/>
                <a:cs typeface="Microsoft Sans Serif"/>
              </a:rPr>
              <a:t>de</a:t>
            </a:r>
            <a:r>
              <a:rPr sz="750" dirty="0">
                <a:latin typeface="Microsoft Sans Serif"/>
                <a:cs typeface="Microsoft Sans Serif"/>
              </a:rPr>
              <a:t> </a:t>
            </a:r>
            <a:r>
              <a:rPr sz="750" spc="10" dirty="0">
                <a:latin typeface="Microsoft Sans Serif"/>
                <a:cs typeface="Microsoft Sans Serif"/>
              </a:rPr>
              <a:t>fallas</a:t>
            </a:r>
            <a:r>
              <a:rPr sz="750" spc="5" dirty="0">
                <a:latin typeface="Microsoft Sans Serif"/>
                <a:cs typeface="Microsoft Sans Serif"/>
              </a:rPr>
              <a:t> </a:t>
            </a:r>
            <a:r>
              <a:rPr sz="750" spc="20" dirty="0">
                <a:latin typeface="Microsoft Sans Serif"/>
                <a:cs typeface="Microsoft Sans Serif"/>
              </a:rPr>
              <a:t>del </a:t>
            </a:r>
            <a:r>
              <a:rPr sz="750" spc="-185" dirty="0">
                <a:latin typeface="Microsoft Sans Serif"/>
                <a:cs typeface="Microsoft Sans Serif"/>
              </a:rPr>
              <a:t> </a:t>
            </a:r>
            <a:r>
              <a:rPr sz="750" spc="15" dirty="0">
                <a:latin typeface="Microsoft Sans Serif"/>
                <a:cs typeface="Microsoft Sans Serif"/>
              </a:rPr>
              <a:t>sistema </a:t>
            </a:r>
            <a:r>
              <a:rPr sz="750" spc="5" dirty="0">
                <a:latin typeface="Microsoft Sans Serif"/>
                <a:cs typeface="Microsoft Sans Serif"/>
              </a:rPr>
              <a:t>y </a:t>
            </a:r>
            <a:r>
              <a:rPr sz="750" spc="10" dirty="0">
                <a:latin typeface="Microsoft Sans Serif"/>
                <a:cs typeface="Microsoft Sans Serif"/>
              </a:rPr>
              <a:t>la </a:t>
            </a:r>
            <a:r>
              <a:rPr sz="750" spc="25" dirty="0">
                <a:latin typeface="Microsoft Sans Serif"/>
                <a:cs typeface="Microsoft Sans Serif"/>
              </a:rPr>
              <a:t>protección de </a:t>
            </a:r>
            <a:r>
              <a:rPr sz="750" spc="5" dirty="0">
                <a:latin typeface="Microsoft Sans Serif"/>
                <a:cs typeface="Microsoft Sans Serif"/>
              </a:rPr>
              <a:t>secuencia </a:t>
            </a:r>
            <a:r>
              <a:rPr sz="750" spc="20" dirty="0">
                <a:latin typeface="Microsoft Sans Serif"/>
                <a:cs typeface="Microsoft Sans Serif"/>
              </a:rPr>
              <a:t>negativa del </a:t>
            </a:r>
            <a:r>
              <a:rPr sz="750" spc="25" dirty="0">
                <a:latin typeface="Microsoft Sans Serif"/>
                <a:cs typeface="Microsoft Sans Serif"/>
              </a:rPr>
              <a:t>generador. </a:t>
            </a:r>
            <a:r>
              <a:rPr sz="750" spc="15" dirty="0">
                <a:latin typeface="Microsoft Sans Serif"/>
                <a:cs typeface="Microsoft Sans Serif"/>
              </a:rPr>
              <a:t>Por </a:t>
            </a:r>
            <a:r>
              <a:rPr sz="750" spc="45" dirty="0">
                <a:latin typeface="Microsoft Sans Serif"/>
                <a:cs typeface="Microsoft Sans Serif"/>
              </a:rPr>
              <a:t>otro </a:t>
            </a:r>
            <a:r>
              <a:rPr sz="750" spc="50" dirty="0">
                <a:latin typeface="Microsoft Sans Serif"/>
                <a:cs typeface="Microsoft Sans Serif"/>
              </a:rPr>
              <a:t> </a:t>
            </a:r>
            <a:r>
              <a:rPr sz="750" spc="15" dirty="0">
                <a:latin typeface="Microsoft Sans Serif"/>
                <a:cs typeface="Microsoft Sans Serif"/>
              </a:rPr>
              <a:t>lado, </a:t>
            </a:r>
            <a:r>
              <a:rPr sz="750" spc="10" dirty="0">
                <a:latin typeface="Microsoft Sans Serif"/>
                <a:cs typeface="Microsoft Sans Serif"/>
              </a:rPr>
              <a:t>los </a:t>
            </a:r>
            <a:r>
              <a:rPr sz="750" spc="15" dirty="0">
                <a:latin typeface="Microsoft Sans Serif"/>
                <a:cs typeface="Microsoft Sans Serif"/>
              </a:rPr>
              <a:t>relés </a:t>
            </a:r>
            <a:r>
              <a:rPr sz="750" spc="25" dirty="0">
                <a:latin typeface="Microsoft Sans Serif"/>
                <a:cs typeface="Microsoft Sans Serif"/>
              </a:rPr>
              <a:t>de </a:t>
            </a:r>
            <a:r>
              <a:rPr sz="750" spc="5" dirty="0">
                <a:latin typeface="Microsoft Sans Serif"/>
                <a:cs typeface="Microsoft Sans Serif"/>
              </a:rPr>
              <a:t>secuencia </a:t>
            </a:r>
            <a:r>
              <a:rPr sz="750" spc="20" dirty="0">
                <a:latin typeface="Microsoft Sans Serif"/>
                <a:cs typeface="Microsoft Sans Serif"/>
              </a:rPr>
              <a:t>negativa del </a:t>
            </a:r>
            <a:r>
              <a:rPr sz="750" spc="30" dirty="0">
                <a:latin typeface="Microsoft Sans Serif"/>
                <a:cs typeface="Microsoft Sans Serif"/>
              </a:rPr>
              <a:t>generador pueden </a:t>
            </a:r>
            <a:r>
              <a:rPr sz="750" spc="40" dirty="0">
                <a:latin typeface="Microsoft Sans Serif"/>
                <a:cs typeface="Microsoft Sans Serif"/>
              </a:rPr>
              <a:t>no </a:t>
            </a:r>
            <a:r>
              <a:rPr sz="750" spc="15" dirty="0">
                <a:latin typeface="Microsoft Sans Serif"/>
                <a:cs typeface="Microsoft Sans Serif"/>
              </a:rPr>
              <a:t>ser </a:t>
            </a:r>
            <a:r>
              <a:rPr sz="750" spc="20" dirty="0">
                <a:latin typeface="Microsoft Sans Serif"/>
                <a:cs typeface="Microsoft Sans Serif"/>
              </a:rPr>
              <a:t> </a:t>
            </a:r>
            <a:r>
              <a:rPr sz="750" spc="25" dirty="0">
                <a:latin typeface="Microsoft Sans Serif"/>
                <a:cs typeface="Microsoft Sans Serif"/>
              </a:rPr>
              <a:t>buenos </a:t>
            </a:r>
            <a:r>
              <a:rPr sz="750" spc="20" dirty="0">
                <a:latin typeface="Microsoft Sans Serif"/>
                <a:cs typeface="Microsoft Sans Serif"/>
              </a:rPr>
              <a:t>respaldos </a:t>
            </a:r>
            <a:r>
              <a:rPr sz="750" spc="25" dirty="0">
                <a:latin typeface="Microsoft Sans Serif"/>
                <a:cs typeface="Microsoft Sans Serif"/>
              </a:rPr>
              <a:t>para </a:t>
            </a:r>
            <a:r>
              <a:rPr sz="750" spc="10" dirty="0">
                <a:latin typeface="Microsoft Sans Serif"/>
                <a:cs typeface="Microsoft Sans Serif"/>
              </a:rPr>
              <a:t>fallas </a:t>
            </a:r>
            <a:r>
              <a:rPr sz="750" spc="20" dirty="0">
                <a:latin typeface="Microsoft Sans Serif"/>
                <a:cs typeface="Microsoft Sans Serif"/>
              </a:rPr>
              <a:t>del </a:t>
            </a:r>
            <a:r>
              <a:rPr sz="750" spc="15" dirty="0">
                <a:latin typeface="Microsoft Sans Serif"/>
                <a:cs typeface="Microsoft Sans Serif"/>
              </a:rPr>
              <a:t>sistema </a:t>
            </a:r>
            <a:r>
              <a:rPr sz="750" spc="30" dirty="0">
                <a:latin typeface="Microsoft Sans Serif"/>
                <a:cs typeface="Microsoft Sans Serif"/>
              </a:rPr>
              <a:t>debido </a:t>
            </a:r>
            <a:r>
              <a:rPr sz="750" spc="10" dirty="0">
                <a:latin typeface="Microsoft Sans Serif"/>
                <a:cs typeface="Microsoft Sans Serif"/>
              </a:rPr>
              <a:t>al </a:t>
            </a:r>
            <a:r>
              <a:rPr sz="750" spc="30" dirty="0">
                <a:latin typeface="Microsoft Sans Serif"/>
                <a:cs typeface="Microsoft Sans Serif"/>
              </a:rPr>
              <a:t>daño </a:t>
            </a:r>
            <a:r>
              <a:rPr sz="750" spc="20" dirty="0">
                <a:latin typeface="Microsoft Sans Serif"/>
                <a:cs typeface="Microsoft Sans Serif"/>
              </a:rPr>
              <a:t>adicional </a:t>
            </a:r>
            <a:r>
              <a:rPr sz="750" spc="10" dirty="0">
                <a:latin typeface="Microsoft Sans Serif"/>
                <a:cs typeface="Microsoft Sans Serif"/>
              </a:rPr>
              <a:t>al </a:t>
            </a:r>
            <a:r>
              <a:rPr sz="750" spc="15" dirty="0">
                <a:latin typeface="Microsoft Sans Serif"/>
                <a:cs typeface="Microsoft Sans Serif"/>
              </a:rPr>
              <a:t> </a:t>
            </a:r>
            <a:r>
              <a:rPr sz="750" spc="30" dirty="0">
                <a:latin typeface="Microsoft Sans Serif"/>
                <a:cs typeface="Microsoft Sans Serif"/>
              </a:rPr>
              <a:t>equipo</a:t>
            </a:r>
            <a:r>
              <a:rPr sz="750" spc="-5" dirty="0">
                <a:latin typeface="Microsoft Sans Serif"/>
                <a:cs typeface="Microsoft Sans Serif"/>
              </a:rPr>
              <a:t> </a:t>
            </a:r>
            <a:r>
              <a:rPr sz="750" spc="10" dirty="0">
                <a:latin typeface="Microsoft Sans Serif"/>
                <a:cs typeface="Microsoft Sans Serif"/>
              </a:rPr>
              <a:t>causado</a:t>
            </a:r>
            <a:r>
              <a:rPr sz="750" dirty="0">
                <a:latin typeface="Microsoft Sans Serif"/>
                <a:cs typeface="Microsoft Sans Serif"/>
              </a:rPr>
              <a:t> </a:t>
            </a:r>
            <a:r>
              <a:rPr sz="750" spc="45" dirty="0">
                <a:latin typeface="Microsoft Sans Serif"/>
                <a:cs typeface="Microsoft Sans Serif"/>
              </a:rPr>
              <a:t>por</a:t>
            </a:r>
            <a:r>
              <a:rPr sz="750" dirty="0">
                <a:latin typeface="Microsoft Sans Serif"/>
                <a:cs typeface="Microsoft Sans Serif"/>
              </a:rPr>
              <a:t> </a:t>
            </a:r>
            <a:r>
              <a:rPr sz="750" spc="10" dirty="0">
                <a:latin typeface="Microsoft Sans Serif"/>
                <a:cs typeface="Microsoft Sans Serif"/>
              </a:rPr>
              <a:t>el</a:t>
            </a:r>
            <a:r>
              <a:rPr sz="750" dirty="0">
                <a:latin typeface="Microsoft Sans Serif"/>
                <a:cs typeface="Microsoft Sans Serif"/>
              </a:rPr>
              <a:t> </a:t>
            </a:r>
            <a:r>
              <a:rPr sz="750" spc="30" dirty="0">
                <a:latin typeface="Microsoft Sans Serif"/>
                <a:cs typeface="Microsoft Sans Serif"/>
              </a:rPr>
              <a:t>largo</a:t>
            </a:r>
            <a:r>
              <a:rPr sz="750" spc="-5" dirty="0">
                <a:latin typeface="Microsoft Sans Serif"/>
                <a:cs typeface="Microsoft Sans Serif"/>
              </a:rPr>
              <a:t> </a:t>
            </a:r>
            <a:r>
              <a:rPr sz="750" spc="40" dirty="0">
                <a:latin typeface="Microsoft Sans Serif"/>
                <a:cs typeface="Microsoft Sans Serif"/>
              </a:rPr>
              <a:t>tiempo</a:t>
            </a:r>
            <a:r>
              <a:rPr sz="750" dirty="0">
                <a:latin typeface="Microsoft Sans Serif"/>
                <a:cs typeface="Microsoft Sans Serif"/>
              </a:rPr>
              <a:t> </a:t>
            </a:r>
            <a:r>
              <a:rPr sz="750" spc="25" dirty="0">
                <a:latin typeface="Microsoft Sans Serif"/>
                <a:cs typeface="Microsoft Sans Serif"/>
              </a:rPr>
              <a:t>de</a:t>
            </a:r>
            <a:r>
              <a:rPr sz="750" dirty="0">
                <a:latin typeface="Microsoft Sans Serif"/>
                <a:cs typeface="Microsoft Sans Serif"/>
              </a:rPr>
              <a:t> </a:t>
            </a:r>
            <a:r>
              <a:rPr sz="750" spc="25" dirty="0">
                <a:latin typeface="Microsoft Sans Serif"/>
                <a:cs typeface="Microsoft Sans Serif"/>
              </a:rPr>
              <a:t>disparo</a:t>
            </a:r>
            <a:r>
              <a:rPr sz="750" dirty="0">
                <a:latin typeface="Microsoft Sans Serif"/>
                <a:cs typeface="Microsoft Sans Serif"/>
              </a:rPr>
              <a:t> </a:t>
            </a:r>
            <a:r>
              <a:rPr sz="750" spc="20" dirty="0">
                <a:latin typeface="Microsoft Sans Serif"/>
                <a:cs typeface="Microsoft Sans Serif"/>
              </a:rPr>
              <a:t>antes</a:t>
            </a:r>
            <a:r>
              <a:rPr sz="750" dirty="0">
                <a:latin typeface="Microsoft Sans Serif"/>
                <a:cs typeface="Microsoft Sans Serif"/>
              </a:rPr>
              <a:t> </a:t>
            </a:r>
            <a:r>
              <a:rPr sz="750" spc="25" dirty="0">
                <a:latin typeface="Microsoft Sans Serif"/>
                <a:cs typeface="Microsoft Sans Serif"/>
              </a:rPr>
              <a:t>de</a:t>
            </a:r>
            <a:r>
              <a:rPr sz="750" spc="-5" dirty="0">
                <a:latin typeface="Microsoft Sans Serif"/>
                <a:cs typeface="Microsoft Sans Serif"/>
              </a:rPr>
              <a:t> </a:t>
            </a:r>
            <a:r>
              <a:rPr sz="750" spc="30" dirty="0">
                <a:latin typeface="Microsoft Sans Serif"/>
                <a:cs typeface="Microsoft Sans Serif"/>
              </a:rPr>
              <a:t>que</a:t>
            </a:r>
            <a:r>
              <a:rPr sz="750" dirty="0">
                <a:latin typeface="Microsoft Sans Serif"/>
                <a:cs typeface="Microsoft Sans Serif"/>
              </a:rPr>
              <a:t> </a:t>
            </a:r>
            <a:r>
              <a:rPr sz="750" spc="-5" dirty="0">
                <a:latin typeface="Microsoft Sans Serif"/>
                <a:cs typeface="Microsoft Sans Serif"/>
              </a:rPr>
              <a:t>se</a:t>
            </a:r>
            <a:r>
              <a:rPr sz="750" dirty="0">
                <a:latin typeface="Microsoft Sans Serif"/>
                <a:cs typeface="Microsoft Sans Serif"/>
              </a:rPr>
              <a:t> </a:t>
            </a:r>
            <a:r>
              <a:rPr sz="750" spc="25" dirty="0">
                <a:latin typeface="Microsoft Sans Serif"/>
                <a:cs typeface="Microsoft Sans Serif"/>
              </a:rPr>
              <a:t>elimine </a:t>
            </a:r>
            <a:r>
              <a:rPr sz="750" spc="-185" dirty="0">
                <a:latin typeface="Microsoft Sans Serif"/>
                <a:cs typeface="Microsoft Sans Serif"/>
              </a:rPr>
              <a:t> </a:t>
            </a:r>
            <a:r>
              <a:rPr sz="750" spc="10" dirty="0">
                <a:latin typeface="Microsoft Sans Serif"/>
                <a:cs typeface="Microsoft Sans Serif"/>
              </a:rPr>
              <a:t>la </a:t>
            </a:r>
            <a:r>
              <a:rPr sz="750" spc="20" dirty="0">
                <a:latin typeface="Microsoft Sans Serif"/>
                <a:cs typeface="Microsoft Sans Serif"/>
              </a:rPr>
              <a:t>falla </a:t>
            </a:r>
            <a:r>
              <a:rPr sz="750" spc="5" dirty="0">
                <a:latin typeface="Microsoft Sans Serif"/>
                <a:cs typeface="Microsoft Sans Serif"/>
              </a:rPr>
              <a:t>y </a:t>
            </a:r>
            <a:r>
              <a:rPr sz="750" spc="10" dirty="0">
                <a:latin typeface="Microsoft Sans Serif"/>
                <a:cs typeface="Microsoft Sans Serif"/>
              </a:rPr>
              <a:t>la </a:t>
            </a:r>
            <a:r>
              <a:rPr sz="750" spc="30" dirty="0">
                <a:latin typeface="Microsoft Sans Serif"/>
                <a:cs typeface="Microsoft Sans Serif"/>
              </a:rPr>
              <a:t>posterior </a:t>
            </a:r>
            <a:r>
              <a:rPr sz="750" spc="25" dirty="0">
                <a:latin typeface="Microsoft Sans Serif"/>
                <a:cs typeface="Microsoft Sans Serif"/>
              </a:rPr>
              <a:t>inestabilidad </a:t>
            </a:r>
            <a:r>
              <a:rPr sz="750" spc="20" dirty="0">
                <a:latin typeface="Microsoft Sans Serif"/>
                <a:cs typeface="Microsoft Sans Serif"/>
              </a:rPr>
              <a:t>del </a:t>
            </a:r>
            <a:r>
              <a:rPr sz="750" spc="30" dirty="0">
                <a:latin typeface="Microsoft Sans Serif"/>
                <a:cs typeface="Microsoft Sans Serif"/>
              </a:rPr>
              <a:t>generador </a:t>
            </a:r>
            <a:r>
              <a:rPr sz="750" spc="35" dirty="0">
                <a:latin typeface="Microsoft Sans Serif"/>
                <a:cs typeface="Microsoft Sans Serif"/>
              </a:rPr>
              <a:t>durante </a:t>
            </a:r>
            <a:r>
              <a:rPr sz="750" spc="10" dirty="0">
                <a:latin typeface="Microsoft Sans Serif"/>
                <a:cs typeface="Microsoft Sans Serif"/>
              </a:rPr>
              <a:t>los </a:t>
            </a:r>
            <a:r>
              <a:rPr sz="750" spc="30" dirty="0">
                <a:latin typeface="Microsoft Sans Serif"/>
                <a:cs typeface="Microsoft Sans Serif"/>
              </a:rPr>
              <a:t>tiempos </a:t>
            </a:r>
            <a:r>
              <a:rPr sz="750" spc="35" dirty="0">
                <a:latin typeface="Microsoft Sans Serif"/>
                <a:cs typeface="Microsoft Sans Serif"/>
              </a:rPr>
              <a:t> </a:t>
            </a:r>
            <a:r>
              <a:rPr sz="750" spc="30" dirty="0">
                <a:latin typeface="Microsoft Sans Serif"/>
                <a:cs typeface="Microsoft Sans Serif"/>
              </a:rPr>
              <a:t>prolongados </a:t>
            </a:r>
            <a:r>
              <a:rPr sz="750" spc="25" dirty="0">
                <a:latin typeface="Microsoft Sans Serif"/>
                <a:cs typeface="Microsoft Sans Serif"/>
              </a:rPr>
              <a:t>de eliminación de </a:t>
            </a:r>
            <a:r>
              <a:rPr sz="750" spc="10" dirty="0">
                <a:latin typeface="Microsoft Sans Serif"/>
                <a:cs typeface="Microsoft Sans Serif"/>
              </a:rPr>
              <a:t>la </a:t>
            </a:r>
            <a:r>
              <a:rPr sz="750" spc="15" dirty="0">
                <a:latin typeface="Microsoft Sans Serif"/>
                <a:cs typeface="Microsoft Sans Serif"/>
              </a:rPr>
              <a:t>falla. </a:t>
            </a:r>
            <a:r>
              <a:rPr sz="750" spc="20" dirty="0">
                <a:latin typeface="Microsoft Sans Serif"/>
                <a:cs typeface="Microsoft Sans Serif"/>
              </a:rPr>
              <a:t>Como </a:t>
            </a:r>
            <a:r>
              <a:rPr sz="750" spc="-5" dirty="0">
                <a:latin typeface="Microsoft Sans Serif"/>
                <a:cs typeface="Microsoft Sans Serif"/>
              </a:rPr>
              <a:t>se </a:t>
            </a:r>
            <a:r>
              <a:rPr sz="750" spc="15" dirty="0">
                <a:latin typeface="Microsoft Sans Serif"/>
                <a:cs typeface="Microsoft Sans Serif"/>
              </a:rPr>
              <a:t>señaló </a:t>
            </a:r>
            <a:r>
              <a:rPr sz="750" spc="30" dirty="0">
                <a:latin typeface="Microsoft Sans Serif"/>
                <a:cs typeface="Microsoft Sans Serif"/>
              </a:rPr>
              <a:t>anteriormente, </a:t>
            </a:r>
            <a:r>
              <a:rPr sz="750" spc="-185" dirty="0">
                <a:latin typeface="Microsoft Sans Serif"/>
                <a:cs typeface="Microsoft Sans Serif"/>
              </a:rPr>
              <a:t> </a:t>
            </a:r>
            <a:r>
              <a:rPr sz="750" spc="10" dirty="0">
                <a:latin typeface="Microsoft Sans Serif"/>
                <a:cs typeface="Microsoft Sans Serif"/>
              </a:rPr>
              <a:t>el </a:t>
            </a:r>
            <a:r>
              <a:rPr sz="750" spc="20" dirty="0">
                <a:latin typeface="Microsoft Sans Serif"/>
                <a:cs typeface="Microsoft Sans Serif"/>
              </a:rPr>
              <a:t>relé </a:t>
            </a:r>
            <a:r>
              <a:rPr sz="750" spc="25" dirty="0">
                <a:latin typeface="Microsoft Sans Serif"/>
                <a:cs typeface="Microsoft Sans Serif"/>
              </a:rPr>
              <a:t>de </a:t>
            </a:r>
            <a:r>
              <a:rPr sz="750" spc="5" dirty="0">
                <a:latin typeface="Microsoft Sans Serif"/>
                <a:cs typeface="Microsoft Sans Serif"/>
              </a:rPr>
              <a:t>secuencia </a:t>
            </a:r>
            <a:r>
              <a:rPr sz="750" spc="20" dirty="0">
                <a:latin typeface="Microsoft Sans Serif"/>
                <a:cs typeface="Microsoft Sans Serif"/>
              </a:rPr>
              <a:t>negativa </a:t>
            </a:r>
            <a:r>
              <a:rPr sz="750" spc="40" dirty="0">
                <a:latin typeface="Microsoft Sans Serif"/>
                <a:cs typeface="Microsoft Sans Serif"/>
              </a:rPr>
              <a:t>no </a:t>
            </a:r>
            <a:r>
              <a:rPr sz="750" spc="35" dirty="0">
                <a:latin typeface="Microsoft Sans Serif"/>
                <a:cs typeface="Microsoft Sans Serif"/>
              </a:rPr>
              <a:t>protege </a:t>
            </a:r>
            <a:r>
              <a:rPr sz="750" spc="30" dirty="0">
                <a:latin typeface="Microsoft Sans Serif"/>
                <a:cs typeface="Microsoft Sans Serif"/>
              </a:rPr>
              <a:t>contra </a:t>
            </a:r>
            <a:r>
              <a:rPr sz="750" spc="10" dirty="0">
                <a:latin typeface="Microsoft Sans Serif"/>
                <a:cs typeface="Microsoft Sans Serif"/>
              </a:rPr>
              <a:t>fallas </a:t>
            </a:r>
            <a:r>
              <a:rPr sz="750" spc="15" dirty="0">
                <a:latin typeface="Microsoft Sans Serif"/>
                <a:cs typeface="Microsoft Sans Serif"/>
              </a:rPr>
              <a:t>trifásicas </a:t>
            </a:r>
            <a:r>
              <a:rPr sz="750" spc="20" dirty="0">
                <a:latin typeface="Microsoft Sans Serif"/>
                <a:cs typeface="Microsoft Sans Serif"/>
              </a:rPr>
              <a:t> </a:t>
            </a:r>
            <a:r>
              <a:rPr sz="750" spc="10" dirty="0">
                <a:latin typeface="Microsoft Sans Serif"/>
                <a:cs typeface="Microsoft Sans Serif"/>
              </a:rPr>
              <a:t>balanceadas.</a:t>
            </a:r>
            <a:endParaRPr sz="750">
              <a:latin typeface="Microsoft Sans Serif"/>
              <a:cs typeface="Microsoft Sans Serif"/>
            </a:endParaRPr>
          </a:p>
        </p:txBody>
      </p:sp>
      <p:sp>
        <p:nvSpPr>
          <p:cNvPr id="6" name="object 6"/>
          <p:cNvSpPr txBox="1"/>
          <p:nvPr/>
        </p:nvSpPr>
        <p:spPr>
          <a:xfrm>
            <a:off x="1415216" y="1124442"/>
            <a:ext cx="7359437" cy="764825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704215">
              <a:lnSpc>
                <a:spcPct val="100000"/>
              </a:lnSpc>
              <a:spcBef>
                <a:spcPts val="100"/>
              </a:spcBef>
            </a:pPr>
            <a:r>
              <a:rPr sz="550" spc="20" dirty="0">
                <a:latin typeface="Microsoft Sans Serif"/>
                <a:cs typeface="Microsoft Sans Serif"/>
              </a:rPr>
              <a:t>III.</a:t>
            </a:r>
            <a:r>
              <a:rPr sz="550" spc="-25" dirty="0">
                <a:latin typeface="Microsoft Sans Serif"/>
                <a:cs typeface="Microsoft Sans Serif"/>
              </a:rPr>
              <a:t> </a:t>
            </a:r>
            <a:r>
              <a:rPr sz="550" spc="-15" dirty="0">
                <a:latin typeface="Microsoft Sans Serif"/>
                <a:cs typeface="Microsoft Sans Serif"/>
              </a:rPr>
              <a:t>B</a:t>
            </a:r>
            <a:r>
              <a:rPr sz="450" spc="-15" dirty="0">
                <a:latin typeface="Microsoft Sans Serif"/>
                <a:cs typeface="Microsoft Sans Serif"/>
              </a:rPr>
              <a:t>RESPONSABILIDAD</a:t>
            </a:r>
            <a:r>
              <a:rPr sz="550" spc="-15" dirty="0">
                <a:latin typeface="Microsoft Sans Serif"/>
                <a:cs typeface="Microsoft Sans Serif"/>
              </a:rPr>
              <a:t>GRAMO</a:t>
            </a:r>
            <a:r>
              <a:rPr sz="450" spc="-15" dirty="0">
                <a:latin typeface="Microsoft Sans Serif"/>
                <a:cs typeface="Microsoft Sans Serif"/>
              </a:rPr>
              <a:t>REDONDO</a:t>
            </a:r>
            <a:r>
              <a:rPr sz="550" spc="-15" dirty="0">
                <a:latin typeface="Microsoft Sans Serif"/>
                <a:cs typeface="Microsoft Sans Serif"/>
              </a:rPr>
              <a:t>PAG</a:t>
            </a:r>
            <a:r>
              <a:rPr sz="450" spc="-15" dirty="0">
                <a:latin typeface="Microsoft Sans Serif"/>
                <a:cs typeface="Microsoft Sans Serif"/>
              </a:rPr>
              <a:t>ROTECCIÓN</a:t>
            </a:r>
            <a:endParaRPr sz="450">
              <a:latin typeface="Microsoft Sans Serif"/>
              <a:cs typeface="Microsoft Sans Serif"/>
            </a:endParaRPr>
          </a:p>
          <a:p>
            <a:pPr marL="12700" marR="5080" indent="154940">
              <a:lnSpc>
                <a:spcPct val="143000"/>
              </a:lnSpc>
              <a:spcBef>
                <a:spcPts val="365"/>
              </a:spcBef>
            </a:pPr>
            <a:r>
              <a:rPr sz="700" spc="15" dirty="0">
                <a:latin typeface="Microsoft Sans Serif"/>
                <a:cs typeface="Microsoft Sans Serif"/>
              </a:rPr>
              <a:t>Cuando </a:t>
            </a:r>
            <a:r>
              <a:rPr sz="700" spc="-5" dirty="0">
                <a:latin typeface="Microsoft Sans Serif"/>
                <a:cs typeface="Microsoft Sans Serif"/>
              </a:rPr>
              <a:t>se </a:t>
            </a:r>
            <a:r>
              <a:rPr sz="700" spc="15" dirty="0">
                <a:latin typeface="Microsoft Sans Serif"/>
                <a:cs typeface="Microsoft Sans Serif"/>
              </a:rPr>
              <a:t>conecta </a:t>
            </a:r>
            <a:r>
              <a:rPr sz="700" spc="40" dirty="0">
                <a:latin typeface="Microsoft Sans Serif"/>
                <a:cs typeface="Microsoft Sans Serif"/>
              </a:rPr>
              <a:t>un </a:t>
            </a:r>
            <a:r>
              <a:rPr sz="700" spc="30" dirty="0">
                <a:latin typeface="Microsoft Sans Serif"/>
                <a:cs typeface="Microsoft Sans Serif"/>
              </a:rPr>
              <a:t>generador </a:t>
            </a:r>
            <a:r>
              <a:rPr sz="700" spc="20" dirty="0">
                <a:latin typeface="Microsoft Sans Serif"/>
                <a:cs typeface="Microsoft Sans Serif"/>
              </a:rPr>
              <a:t>en </a:t>
            </a:r>
            <a:r>
              <a:rPr sz="700" spc="30" dirty="0">
                <a:latin typeface="Microsoft Sans Serif"/>
                <a:cs typeface="Microsoft Sans Serif"/>
              </a:rPr>
              <a:t>una </a:t>
            </a:r>
            <a:r>
              <a:rPr sz="700" spc="15" dirty="0">
                <a:latin typeface="Microsoft Sans Serif"/>
                <a:cs typeface="Microsoft Sans Serif"/>
              </a:rPr>
              <a:t>disposición </a:t>
            </a:r>
            <a:r>
              <a:rPr sz="700" spc="30" dirty="0">
                <a:latin typeface="Microsoft Sans Serif"/>
                <a:cs typeface="Microsoft Sans Serif"/>
              </a:rPr>
              <a:t>unitaria </a:t>
            </a:r>
            <a:r>
              <a:rPr sz="700" spc="20" dirty="0">
                <a:latin typeface="Microsoft Sans Serif"/>
                <a:cs typeface="Microsoft Sans Serif"/>
              </a:rPr>
              <a:t>de </a:t>
            </a:r>
            <a:r>
              <a:rPr sz="700" spc="25" dirty="0">
                <a:latin typeface="Microsoft Sans Serif"/>
                <a:cs typeface="Microsoft Sans Serif"/>
              </a:rPr>
              <a:t> </a:t>
            </a:r>
            <a:r>
              <a:rPr sz="700" spc="30" dirty="0">
                <a:latin typeface="Microsoft Sans Serif"/>
                <a:cs typeface="Microsoft Sans Serif"/>
              </a:rPr>
              <a:t>generador-transformador, generalmente </a:t>
            </a:r>
            <a:r>
              <a:rPr sz="700" spc="-5" dirty="0">
                <a:latin typeface="Microsoft Sans Serif"/>
                <a:cs typeface="Microsoft Sans Serif"/>
              </a:rPr>
              <a:t>es </a:t>
            </a:r>
            <a:r>
              <a:rPr sz="700" spc="10" dirty="0">
                <a:latin typeface="Microsoft Sans Serif"/>
                <a:cs typeface="Microsoft Sans Serif"/>
              </a:rPr>
              <a:t>deseable </a:t>
            </a:r>
            <a:r>
              <a:rPr sz="700" spc="20" dirty="0">
                <a:latin typeface="Microsoft Sans Serif"/>
                <a:cs typeface="Microsoft Sans Serif"/>
              </a:rPr>
              <a:t>conectar </a:t>
            </a:r>
            <a:r>
              <a:rPr sz="700" spc="40" dirty="0">
                <a:latin typeface="Microsoft Sans Serif"/>
                <a:cs typeface="Microsoft Sans Serif"/>
              </a:rPr>
              <a:t>un </a:t>
            </a:r>
            <a:r>
              <a:rPr sz="700" spc="20" dirty="0">
                <a:latin typeface="Microsoft Sans Serif"/>
                <a:cs typeface="Microsoft Sans Serif"/>
              </a:rPr>
              <a:t>relé de </a:t>
            </a:r>
            <a:r>
              <a:rPr sz="700" spc="25" dirty="0">
                <a:latin typeface="Microsoft Sans Serif"/>
                <a:cs typeface="Microsoft Sans Serif"/>
              </a:rPr>
              <a:t> </a:t>
            </a:r>
            <a:r>
              <a:rPr sz="700" spc="30" dirty="0">
                <a:latin typeface="Microsoft Sans Serif"/>
                <a:cs typeface="Microsoft Sans Serif"/>
              </a:rPr>
              <a:t>tierra</a:t>
            </a:r>
            <a:r>
              <a:rPr sz="700" spc="-5" dirty="0">
                <a:latin typeface="Microsoft Sans Serif"/>
                <a:cs typeface="Microsoft Sans Serif"/>
              </a:rPr>
              <a:t> </a:t>
            </a:r>
            <a:r>
              <a:rPr sz="700" spc="20" dirty="0">
                <a:latin typeface="Microsoft Sans Serif"/>
                <a:cs typeface="Microsoft Sans Serif"/>
              </a:rPr>
              <a:t>de</a:t>
            </a:r>
            <a:r>
              <a:rPr sz="700" dirty="0">
                <a:latin typeface="Microsoft Sans Serif"/>
                <a:cs typeface="Microsoft Sans Serif"/>
              </a:rPr>
              <a:t> </a:t>
            </a:r>
            <a:r>
              <a:rPr sz="700" spc="25" dirty="0">
                <a:latin typeface="Microsoft Sans Serif"/>
                <a:cs typeface="Microsoft Sans Serif"/>
              </a:rPr>
              <a:t>sobrecorriente</a:t>
            </a:r>
            <a:r>
              <a:rPr sz="700" dirty="0">
                <a:latin typeface="Microsoft Sans Serif"/>
                <a:cs typeface="Microsoft Sans Serif"/>
              </a:rPr>
              <a:t> </a:t>
            </a:r>
            <a:r>
              <a:rPr sz="700" spc="15" dirty="0">
                <a:latin typeface="Microsoft Sans Serif"/>
                <a:cs typeface="Microsoft Sans Serif"/>
              </a:rPr>
              <a:t>inversa</a:t>
            </a:r>
            <a:r>
              <a:rPr sz="700" spc="-5" dirty="0">
                <a:latin typeface="Microsoft Sans Serif"/>
                <a:cs typeface="Microsoft Sans Serif"/>
              </a:rPr>
              <a:t> </a:t>
            </a:r>
            <a:r>
              <a:rPr sz="700" spc="30" dirty="0">
                <a:latin typeface="Microsoft Sans Serif"/>
                <a:cs typeface="Microsoft Sans Serif"/>
              </a:rPr>
              <a:t>o</a:t>
            </a:r>
            <a:r>
              <a:rPr sz="700" dirty="0">
                <a:latin typeface="Microsoft Sans Serif"/>
                <a:cs typeface="Microsoft Sans Serif"/>
              </a:rPr>
              <a:t> </a:t>
            </a:r>
            <a:r>
              <a:rPr sz="700" spc="40" dirty="0">
                <a:latin typeface="Microsoft Sans Serif"/>
                <a:cs typeface="Microsoft Sans Serif"/>
              </a:rPr>
              <a:t>muy</a:t>
            </a:r>
            <a:r>
              <a:rPr sz="700" dirty="0">
                <a:latin typeface="Microsoft Sans Serif"/>
                <a:cs typeface="Microsoft Sans Serif"/>
              </a:rPr>
              <a:t> </a:t>
            </a:r>
            <a:r>
              <a:rPr sz="700" spc="15" dirty="0">
                <a:latin typeface="Microsoft Sans Serif"/>
                <a:cs typeface="Microsoft Sans Serif"/>
              </a:rPr>
              <a:t>inversa</a:t>
            </a:r>
            <a:r>
              <a:rPr sz="700" dirty="0">
                <a:latin typeface="Microsoft Sans Serif"/>
                <a:cs typeface="Microsoft Sans Serif"/>
              </a:rPr>
              <a:t> </a:t>
            </a:r>
            <a:r>
              <a:rPr sz="700" spc="-15" dirty="0">
                <a:latin typeface="Microsoft Sans Serif"/>
                <a:cs typeface="Microsoft Sans Serif"/>
              </a:rPr>
              <a:t>(51TG1)</a:t>
            </a:r>
            <a:r>
              <a:rPr sz="700" spc="-5" dirty="0">
                <a:latin typeface="Microsoft Sans Serif"/>
                <a:cs typeface="Microsoft Sans Serif"/>
              </a:rPr>
              <a:t> </a:t>
            </a:r>
            <a:r>
              <a:rPr sz="700" dirty="0">
                <a:latin typeface="Microsoft Sans Serif"/>
                <a:cs typeface="Microsoft Sans Serif"/>
              </a:rPr>
              <a:t>y, </a:t>
            </a:r>
            <a:r>
              <a:rPr sz="700" spc="25" dirty="0">
                <a:latin typeface="Microsoft Sans Serif"/>
                <a:cs typeface="Microsoft Sans Serif"/>
              </a:rPr>
              <a:t>opcionalmente,</a:t>
            </a:r>
            <a:r>
              <a:rPr sz="700" dirty="0">
                <a:latin typeface="Microsoft Sans Serif"/>
                <a:cs typeface="Microsoft Sans Serif"/>
              </a:rPr>
              <a:t> </a:t>
            </a:r>
            <a:r>
              <a:rPr sz="700" spc="40" dirty="0">
                <a:latin typeface="Microsoft Sans Serif"/>
                <a:cs typeface="Microsoft Sans Serif"/>
              </a:rPr>
              <a:t>un </a:t>
            </a:r>
            <a:r>
              <a:rPr sz="700" spc="-170" dirty="0">
                <a:latin typeface="Microsoft Sans Serif"/>
                <a:cs typeface="Microsoft Sans Serif"/>
              </a:rPr>
              <a:t> </a:t>
            </a:r>
            <a:r>
              <a:rPr sz="700" spc="25" dirty="0">
                <a:latin typeface="Microsoft Sans Serif"/>
                <a:cs typeface="Microsoft Sans Serif"/>
              </a:rPr>
              <a:t>segundo</a:t>
            </a:r>
            <a:r>
              <a:rPr sz="700" dirty="0">
                <a:latin typeface="Microsoft Sans Serif"/>
                <a:cs typeface="Microsoft Sans Serif"/>
              </a:rPr>
              <a:t> </a:t>
            </a:r>
            <a:r>
              <a:rPr sz="700" spc="20" dirty="0">
                <a:latin typeface="Microsoft Sans Serif"/>
                <a:cs typeface="Microsoft Sans Serif"/>
              </a:rPr>
              <a:t>relé</a:t>
            </a:r>
            <a:r>
              <a:rPr sz="700" spc="5" dirty="0">
                <a:latin typeface="Microsoft Sans Serif"/>
                <a:cs typeface="Microsoft Sans Serif"/>
              </a:rPr>
              <a:t> </a:t>
            </a:r>
            <a:r>
              <a:rPr sz="700" spc="20" dirty="0">
                <a:latin typeface="Microsoft Sans Serif"/>
                <a:cs typeface="Microsoft Sans Serif"/>
              </a:rPr>
              <a:t>de</a:t>
            </a:r>
            <a:r>
              <a:rPr sz="700" spc="5" dirty="0">
                <a:latin typeface="Microsoft Sans Serif"/>
                <a:cs typeface="Microsoft Sans Serif"/>
              </a:rPr>
              <a:t> </a:t>
            </a:r>
            <a:r>
              <a:rPr sz="700" spc="25" dirty="0">
                <a:latin typeface="Microsoft Sans Serif"/>
                <a:cs typeface="Microsoft Sans Serif"/>
              </a:rPr>
              <a:t>sobrecorriente</a:t>
            </a:r>
            <a:r>
              <a:rPr sz="700" dirty="0">
                <a:latin typeface="Microsoft Sans Serif"/>
                <a:cs typeface="Microsoft Sans Serif"/>
              </a:rPr>
              <a:t> </a:t>
            </a:r>
            <a:r>
              <a:rPr sz="700" spc="-15" dirty="0">
                <a:latin typeface="Microsoft Sans Serif"/>
                <a:cs typeface="Microsoft Sans Serif"/>
              </a:rPr>
              <a:t>(51TG2)</a:t>
            </a:r>
            <a:r>
              <a:rPr sz="700" spc="5" dirty="0">
                <a:latin typeface="Microsoft Sans Serif"/>
                <a:cs typeface="Microsoft Sans Serif"/>
              </a:rPr>
              <a:t> </a:t>
            </a:r>
            <a:r>
              <a:rPr sz="700" dirty="0">
                <a:latin typeface="Microsoft Sans Serif"/>
                <a:cs typeface="Microsoft Sans Serif"/>
              </a:rPr>
              <a:t>a</a:t>
            </a:r>
            <a:r>
              <a:rPr sz="700" spc="5" dirty="0">
                <a:latin typeface="Microsoft Sans Serif"/>
                <a:cs typeface="Microsoft Sans Serif"/>
              </a:rPr>
              <a:t> </a:t>
            </a:r>
            <a:r>
              <a:rPr sz="700" spc="40" dirty="0">
                <a:latin typeface="Microsoft Sans Serif"/>
                <a:cs typeface="Microsoft Sans Serif"/>
              </a:rPr>
              <a:t>un</a:t>
            </a:r>
            <a:r>
              <a:rPr sz="700" dirty="0">
                <a:latin typeface="Microsoft Sans Serif"/>
                <a:cs typeface="Microsoft Sans Serif"/>
              </a:rPr>
              <a:t> </a:t>
            </a:r>
            <a:r>
              <a:rPr sz="700" spc="35" dirty="0">
                <a:latin typeface="Microsoft Sans Serif"/>
                <a:cs typeface="Microsoft Sans Serif"/>
              </a:rPr>
              <a:t>transformador</a:t>
            </a:r>
            <a:r>
              <a:rPr sz="700" spc="5" dirty="0">
                <a:latin typeface="Microsoft Sans Serif"/>
                <a:cs typeface="Microsoft Sans Serif"/>
              </a:rPr>
              <a:t> </a:t>
            </a:r>
            <a:r>
              <a:rPr sz="700" spc="20" dirty="0">
                <a:latin typeface="Microsoft Sans Serif"/>
                <a:cs typeface="Microsoft Sans Serif"/>
              </a:rPr>
              <a:t>de</a:t>
            </a:r>
            <a:r>
              <a:rPr sz="700" spc="5" dirty="0">
                <a:latin typeface="Microsoft Sans Serif"/>
                <a:cs typeface="Microsoft Sans Serif"/>
              </a:rPr>
              <a:t> </a:t>
            </a:r>
            <a:r>
              <a:rPr sz="700" spc="25" dirty="0">
                <a:latin typeface="Microsoft Sans Serif"/>
                <a:cs typeface="Microsoft Sans Serif"/>
              </a:rPr>
              <a:t>corriente</a:t>
            </a:r>
            <a:r>
              <a:rPr sz="700" dirty="0">
                <a:latin typeface="Microsoft Sans Serif"/>
                <a:cs typeface="Microsoft Sans Serif"/>
              </a:rPr>
              <a:t> </a:t>
            </a:r>
            <a:r>
              <a:rPr sz="700" spc="20" dirty="0">
                <a:latin typeface="Microsoft Sans Serif"/>
                <a:cs typeface="Microsoft Sans Serif"/>
              </a:rPr>
              <a:t>de </a:t>
            </a:r>
            <a:r>
              <a:rPr sz="700" spc="-170" dirty="0">
                <a:latin typeface="Microsoft Sans Serif"/>
                <a:cs typeface="Microsoft Sans Serif"/>
              </a:rPr>
              <a:t> </a:t>
            </a:r>
            <a:r>
              <a:rPr sz="700" spc="20" dirty="0">
                <a:latin typeface="Microsoft Sans Serif"/>
                <a:cs typeface="Microsoft Sans Serif"/>
              </a:rPr>
              <a:t>alta precisión en </a:t>
            </a:r>
            <a:r>
              <a:rPr sz="700" spc="10" dirty="0">
                <a:latin typeface="Microsoft Sans Serif"/>
                <a:cs typeface="Microsoft Sans Serif"/>
              </a:rPr>
              <a:t>el </a:t>
            </a:r>
            <a:r>
              <a:rPr sz="700" spc="40" dirty="0">
                <a:latin typeface="Microsoft Sans Serif"/>
                <a:cs typeface="Microsoft Sans Serif"/>
              </a:rPr>
              <a:t>neutro </a:t>
            </a:r>
            <a:r>
              <a:rPr sz="700" spc="20" dirty="0">
                <a:latin typeface="Microsoft Sans Serif"/>
                <a:cs typeface="Microsoft Sans Serif"/>
              </a:rPr>
              <a:t>del lado </a:t>
            </a:r>
            <a:r>
              <a:rPr sz="700" spc="25" dirty="0">
                <a:latin typeface="Microsoft Sans Serif"/>
                <a:cs typeface="Microsoft Sans Serif"/>
              </a:rPr>
              <a:t>alto </a:t>
            </a:r>
            <a:r>
              <a:rPr sz="700" spc="20" dirty="0">
                <a:latin typeface="Microsoft Sans Serif"/>
                <a:cs typeface="Microsoft Sans Serif"/>
              </a:rPr>
              <a:t>del </a:t>
            </a:r>
            <a:r>
              <a:rPr sz="700" spc="35" dirty="0">
                <a:latin typeface="Microsoft Sans Serif"/>
                <a:cs typeface="Microsoft Sans Serif"/>
              </a:rPr>
              <a:t>transformador </a:t>
            </a:r>
            <a:r>
              <a:rPr sz="700" spc="-30" dirty="0">
                <a:latin typeface="Microsoft Sans Serif"/>
                <a:cs typeface="Microsoft Sans Serif"/>
              </a:rPr>
              <a:t>GSU. </a:t>
            </a:r>
            <a:r>
              <a:rPr sz="700" spc="-10" dirty="0">
                <a:latin typeface="Microsoft Sans Serif"/>
                <a:cs typeface="Microsoft Sans Serif"/>
              </a:rPr>
              <a:t>, </a:t>
            </a:r>
            <a:r>
              <a:rPr sz="700" spc="30" dirty="0">
                <a:latin typeface="Microsoft Sans Serif"/>
                <a:cs typeface="Microsoft Sans Serif"/>
              </a:rPr>
              <a:t>como </a:t>
            </a:r>
            <a:r>
              <a:rPr sz="700" spc="-5" dirty="0">
                <a:latin typeface="Microsoft Sans Serif"/>
                <a:cs typeface="Microsoft Sans Serif"/>
              </a:rPr>
              <a:t>se </a:t>
            </a:r>
            <a:r>
              <a:rPr sz="700" dirty="0">
                <a:latin typeface="Microsoft Sans Serif"/>
                <a:cs typeface="Microsoft Sans Serif"/>
              </a:rPr>
              <a:t> </a:t>
            </a:r>
            <a:r>
              <a:rPr sz="700" spc="30" dirty="0">
                <a:latin typeface="Microsoft Sans Serif"/>
                <a:cs typeface="Microsoft Sans Serif"/>
              </a:rPr>
              <a:t>muestra </a:t>
            </a:r>
            <a:r>
              <a:rPr sz="700" spc="20" dirty="0">
                <a:latin typeface="Microsoft Sans Serif"/>
                <a:cs typeface="Microsoft Sans Serif"/>
              </a:rPr>
              <a:t>en </a:t>
            </a:r>
            <a:r>
              <a:rPr sz="700" spc="10" dirty="0">
                <a:latin typeface="Microsoft Sans Serif"/>
                <a:cs typeface="Microsoft Sans Serif"/>
              </a:rPr>
              <a:t>la </a:t>
            </a:r>
            <a:r>
              <a:rPr sz="700" spc="-5" dirty="0">
                <a:latin typeface="Microsoft Sans Serif"/>
                <a:cs typeface="Microsoft Sans Serif"/>
              </a:rPr>
              <a:t>Fig. </a:t>
            </a:r>
            <a:r>
              <a:rPr sz="700" dirty="0">
                <a:latin typeface="Microsoft Sans Serif"/>
                <a:cs typeface="Microsoft Sans Serif"/>
              </a:rPr>
              <a:t>1. </a:t>
            </a:r>
            <a:r>
              <a:rPr sz="700" spc="15" dirty="0">
                <a:latin typeface="Microsoft Sans Serif"/>
                <a:cs typeface="Microsoft Sans Serif"/>
              </a:rPr>
              <a:t>Cuando </a:t>
            </a:r>
            <a:r>
              <a:rPr sz="700" spc="10" dirty="0">
                <a:latin typeface="Microsoft Sans Serif"/>
                <a:cs typeface="Microsoft Sans Serif"/>
              </a:rPr>
              <a:t>el </a:t>
            </a:r>
            <a:r>
              <a:rPr sz="700" spc="30" dirty="0">
                <a:latin typeface="Microsoft Sans Serif"/>
                <a:cs typeface="Microsoft Sans Serif"/>
              </a:rPr>
              <a:t>generador </a:t>
            </a:r>
            <a:r>
              <a:rPr sz="700" spc="10" dirty="0">
                <a:latin typeface="Microsoft Sans Serif"/>
                <a:cs typeface="Microsoft Sans Serif"/>
              </a:rPr>
              <a:t>está </a:t>
            </a:r>
            <a:r>
              <a:rPr sz="700" spc="20" dirty="0">
                <a:latin typeface="Microsoft Sans Serif"/>
                <a:cs typeface="Microsoft Sans Serif"/>
              </a:rPr>
              <a:t>conectado </a:t>
            </a:r>
            <a:r>
              <a:rPr sz="700" spc="25" dirty="0">
                <a:latin typeface="Microsoft Sans Serif"/>
                <a:cs typeface="Microsoft Sans Serif"/>
              </a:rPr>
              <a:t>directamente </a:t>
            </a:r>
            <a:r>
              <a:rPr sz="700" spc="10" dirty="0">
                <a:latin typeface="Microsoft Sans Serif"/>
                <a:cs typeface="Microsoft Sans Serif"/>
              </a:rPr>
              <a:t>al </a:t>
            </a:r>
            <a:r>
              <a:rPr sz="700" spc="15" dirty="0">
                <a:latin typeface="Microsoft Sans Serif"/>
                <a:cs typeface="Microsoft Sans Serif"/>
              </a:rPr>
              <a:t> sistema, </a:t>
            </a:r>
            <a:r>
              <a:rPr sz="700" spc="40" dirty="0">
                <a:latin typeface="Microsoft Sans Serif"/>
                <a:cs typeface="Microsoft Sans Serif"/>
              </a:rPr>
              <a:t>un </a:t>
            </a:r>
            <a:r>
              <a:rPr sz="700" spc="20" dirty="0">
                <a:latin typeface="Microsoft Sans Serif"/>
                <a:cs typeface="Microsoft Sans Serif"/>
              </a:rPr>
              <a:t>relé de respaldo de </a:t>
            </a:r>
            <a:r>
              <a:rPr sz="700" spc="30" dirty="0">
                <a:latin typeface="Microsoft Sans Serif"/>
                <a:cs typeface="Microsoft Sans Serif"/>
              </a:rPr>
              <a:t>tierra </a:t>
            </a:r>
            <a:r>
              <a:rPr sz="700" spc="20" dirty="0">
                <a:latin typeface="Microsoft Sans Serif"/>
                <a:cs typeface="Microsoft Sans Serif"/>
              </a:rPr>
              <a:t>de </a:t>
            </a:r>
            <a:r>
              <a:rPr sz="700" spc="25" dirty="0">
                <a:latin typeface="Microsoft Sans Serif"/>
                <a:cs typeface="Microsoft Sans Serif"/>
              </a:rPr>
              <a:t>sobrecorriente </a:t>
            </a:r>
            <a:r>
              <a:rPr sz="700" spc="20" dirty="0">
                <a:latin typeface="Microsoft Sans Serif"/>
                <a:cs typeface="Microsoft Sans Serif"/>
              </a:rPr>
              <a:t>de </a:t>
            </a:r>
            <a:r>
              <a:rPr sz="700" spc="35" dirty="0">
                <a:latin typeface="Microsoft Sans Serif"/>
                <a:cs typeface="Microsoft Sans Serif"/>
              </a:rPr>
              <a:t>tiempo </a:t>
            </a:r>
            <a:r>
              <a:rPr sz="700" spc="-15" dirty="0">
                <a:latin typeface="Microsoft Sans Serif"/>
                <a:cs typeface="Microsoft Sans Serif"/>
              </a:rPr>
              <a:t>(51G) </a:t>
            </a:r>
            <a:r>
              <a:rPr sz="700" spc="-5" dirty="0">
                <a:latin typeface="Microsoft Sans Serif"/>
                <a:cs typeface="Microsoft Sans Serif"/>
              </a:rPr>
              <a:t>se </a:t>
            </a:r>
            <a:r>
              <a:rPr sz="700" spc="-175" dirty="0">
                <a:latin typeface="Microsoft Sans Serif"/>
                <a:cs typeface="Microsoft Sans Serif"/>
              </a:rPr>
              <a:t> </a:t>
            </a:r>
            <a:r>
              <a:rPr sz="700" spc="15" dirty="0">
                <a:latin typeface="Microsoft Sans Serif"/>
                <a:cs typeface="Microsoft Sans Serif"/>
              </a:rPr>
              <a:t>conecta</a:t>
            </a:r>
            <a:r>
              <a:rPr sz="700" spc="-5" dirty="0">
                <a:latin typeface="Microsoft Sans Serif"/>
                <a:cs typeface="Microsoft Sans Serif"/>
              </a:rPr>
              <a:t> </a:t>
            </a:r>
            <a:r>
              <a:rPr sz="700" dirty="0">
                <a:latin typeface="Microsoft Sans Serif"/>
                <a:cs typeface="Microsoft Sans Serif"/>
              </a:rPr>
              <a:t>a</a:t>
            </a:r>
            <a:r>
              <a:rPr sz="700" spc="-5" dirty="0">
                <a:latin typeface="Microsoft Sans Serif"/>
                <a:cs typeface="Microsoft Sans Serif"/>
              </a:rPr>
              <a:t> </a:t>
            </a:r>
            <a:r>
              <a:rPr sz="700" spc="40" dirty="0">
                <a:latin typeface="Microsoft Sans Serif"/>
                <a:cs typeface="Microsoft Sans Serif"/>
              </a:rPr>
              <a:t>un</a:t>
            </a:r>
            <a:r>
              <a:rPr sz="700" spc="-5" dirty="0">
                <a:latin typeface="Microsoft Sans Serif"/>
                <a:cs typeface="Microsoft Sans Serif"/>
              </a:rPr>
              <a:t> </a:t>
            </a:r>
            <a:r>
              <a:rPr sz="700" spc="-55" dirty="0">
                <a:latin typeface="Microsoft Sans Serif"/>
                <a:cs typeface="Microsoft Sans Serif"/>
              </a:rPr>
              <a:t>CT</a:t>
            </a:r>
            <a:r>
              <a:rPr sz="700" dirty="0">
                <a:latin typeface="Microsoft Sans Serif"/>
                <a:cs typeface="Microsoft Sans Serif"/>
              </a:rPr>
              <a:t> </a:t>
            </a:r>
            <a:r>
              <a:rPr sz="700" spc="20" dirty="0">
                <a:latin typeface="Microsoft Sans Serif"/>
                <a:cs typeface="Microsoft Sans Serif"/>
              </a:rPr>
              <a:t>en</a:t>
            </a:r>
            <a:r>
              <a:rPr sz="700" spc="-5" dirty="0">
                <a:latin typeface="Microsoft Sans Serif"/>
                <a:cs typeface="Microsoft Sans Serif"/>
              </a:rPr>
              <a:t> </a:t>
            </a:r>
            <a:r>
              <a:rPr sz="700" spc="10" dirty="0">
                <a:latin typeface="Microsoft Sans Serif"/>
                <a:cs typeface="Microsoft Sans Serif"/>
              </a:rPr>
              <a:t>el</a:t>
            </a:r>
            <a:r>
              <a:rPr sz="700" spc="-5" dirty="0">
                <a:latin typeface="Microsoft Sans Serif"/>
                <a:cs typeface="Microsoft Sans Serif"/>
              </a:rPr>
              <a:t> </a:t>
            </a:r>
            <a:r>
              <a:rPr sz="700" spc="40" dirty="0">
                <a:latin typeface="Microsoft Sans Serif"/>
                <a:cs typeface="Microsoft Sans Serif"/>
              </a:rPr>
              <a:t>neutro</a:t>
            </a:r>
            <a:r>
              <a:rPr sz="700" dirty="0">
                <a:latin typeface="Microsoft Sans Serif"/>
                <a:cs typeface="Microsoft Sans Serif"/>
              </a:rPr>
              <a:t> </a:t>
            </a:r>
            <a:r>
              <a:rPr sz="700" spc="20" dirty="0">
                <a:latin typeface="Microsoft Sans Serif"/>
                <a:cs typeface="Microsoft Sans Serif"/>
              </a:rPr>
              <a:t>del</a:t>
            </a:r>
            <a:r>
              <a:rPr sz="700" spc="-5" dirty="0">
                <a:latin typeface="Microsoft Sans Serif"/>
                <a:cs typeface="Microsoft Sans Serif"/>
              </a:rPr>
              <a:t> </a:t>
            </a:r>
            <a:r>
              <a:rPr sz="700" spc="25" dirty="0">
                <a:latin typeface="Microsoft Sans Serif"/>
                <a:cs typeface="Microsoft Sans Serif"/>
              </a:rPr>
              <a:t>generador,</a:t>
            </a:r>
            <a:r>
              <a:rPr sz="700" spc="-5" dirty="0">
                <a:latin typeface="Microsoft Sans Serif"/>
                <a:cs typeface="Microsoft Sans Serif"/>
              </a:rPr>
              <a:t> </a:t>
            </a:r>
            <a:r>
              <a:rPr sz="700" spc="30" dirty="0">
                <a:latin typeface="Microsoft Sans Serif"/>
                <a:cs typeface="Microsoft Sans Serif"/>
              </a:rPr>
              <a:t>como</a:t>
            </a:r>
            <a:r>
              <a:rPr sz="700" dirty="0">
                <a:latin typeface="Microsoft Sans Serif"/>
                <a:cs typeface="Microsoft Sans Serif"/>
              </a:rPr>
              <a:t> </a:t>
            </a:r>
            <a:r>
              <a:rPr sz="700" spc="-5" dirty="0">
                <a:latin typeface="Microsoft Sans Serif"/>
                <a:cs typeface="Microsoft Sans Serif"/>
              </a:rPr>
              <a:t>se </a:t>
            </a:r>
            <a:r>
              <a:rPr sz="700" spc="30" dirty="0">
                <a:latin typeface="Microsoft Sans Serif"/>
                <a:cs typeface="Microsoft Sans Serif"/>
              </a:rPr>
              <a:t>muestra</a:t>
            </a:r>
            <a:r>
              <a:rPr sz="700" spc="-5" dirty="0">
                <a:latin typeface="Microsoft Sans Serif"/>
                <a:cs typeface="Microsoft Sans Serif"/>
              </a:rPr>
              <a:t> </a:t>
            </a:r>
            <a:r>
              <a:rPr sz="700" spc="20" dirty="0">
                <a:latin typeface="Microsoft Sans Serif"/>
                <a:cs typeface="Microsoft Sans Serif"/>
              </a:rPr>
              <a:t>en</a:t>
            </a:r>
            <a:r>
              <a:rPr sz="700" dirty="0">
                <a:latin typeface="Microsoft Sans Serif"/>
                <a:cs typeface="Microsoft Sans Serif"/>
              </a:rPr>
              <a:t> </a:t>
            </a:r>
            <a:r>
              <a:rPr sz="700" spc="10" dirty="0">
                <a:latin typeface="Microsoft Sans Serif"/>
                <a:cs typeface="Microsoft Sans Serif"/>
              </a:rPr>
              <a:t>la</a:t>
            </a:r>
            <a:r>
              <a:rPr sz="700" spc="-5" dirty="0">
                <a:latin typeface="Microsoft Sans Serif"/>
                <a:cs typeface="Microsoft Sans Serif"/>
              </a:rPr>
              <a:t> Fig. </a:t>
            </a:r>
            <a:r>
              <a:rPr sz="700" dirty="0">
                <a:latin typeface="Microsoft Sans Serif"/>
                <a:cs typeface="Microsoft Sans Serif"/>
              </a:rPr>
              <a:t>2.</a:t>
            </a:r>
            <a:endParaRPr sz="700">
              <a:latin typeface="Microsoft Sans Serif"/>
              <a:cs typeface="Microsoft Sans Serif"/>
            </a:endParaRPr>
          </a:p>
        </p:txBody>
      </p:sp>
      <p:sp>
        <p:nvSpPr>
          <p:cNvPr id="7" name="object 7"/>
          <p:cNvSpPr txBox="1"/>
          <p:nvPr/>
        </p:nvSpPr>
        <p:spPr>
          <a:xfrm>
            <a:off x="1415216" y="2627688"/>
            <a:ext cx="7391574" cy="109094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 marR="5080" indent="154940">
              <a:lnSpc>
                <a:spcPct val="143100"/>
              </a:lnSpc>
              <a:spcBef>
                <a:spcPts val="100"/>
              </a:spcBef>
            </a:pPr>
            <a:r>
              <a:rPr sz="700" spc="-10" dirty="0">
                <a:latin typeface="Microsoft Sans Serif"/>
                <a:cs typeface="Microsoft Sans Serif"/>
              </a:rPr>
              <a:t>La</a:t>
            </a:r>
            <a:r>
              <a:rPr sz="700" dirty="0">
                <a:latin typeface="Microsoft Sans Serif"/>
                <a:cs typeface="Microsoft Sans Serif"/>
              </a:rPr>
              <a:t> </a:t>
            </a:r>
            <a:r>
              <a:rPr sz="700" spc="25" dirty="0">
                <a:latin typeface="Microsoft Sans Serif"/>
                <a:cs typeface="Microsoft Sans Serif"/>
              </a:rPr>
              <a:t>protección</a:t>
            </a:r>
            <a:r>
              <a:rPr sz="700" dirty="0">
                <a:latin typeface="Microsoft Sans Serif"/>
                <a:cs typeface="Microsoft Sans Serif"/>
              </a:rPr>
              <a:t> </a:t>
            </a:r>
            <a:r>
              <a:rPr sz="700" spc="20" dirty="0">
                <a:latin typeface="Microsoft Sans Serif"/>
                <a:cs typeface="Microsoft Sans Serif"/>
              </a:rPr>
              <a:t>de</a:t>
            </a:r>
            <a:r>
              <a:rPr sz="700" dirty="0">
                <a:latin typeface="Microsoft Sans Serif"/>
                <a:cs typeface="Microsoft Sans Serif"/>
              </a:rPr>
              <a:t> </a:t>
            </a:r>
            <a:r>
              <a:rPr sz="700" spc="20" dirty="0">
                <a:latin typeface="Microsoft Sans Serif"/>
                <a:cs typeface="Microsoft Sans Serif"/>
              </a:rPr>
              <a:t>respaldo</a:t>
            </a:r>
            <a:r>
              <a:rPr sz="700" spc="5" dirty="0">
                <a:latin typeface="Microsoft Sans Serif"/>
                <a:cs typeface="Microsoft Sans Serif"/>
              </a:rPr>
              <a:t> </a:t>
            </a:r>
            <a:r>
              <a:rPr sz="700" dirty="0">
                <a:latin typeface="Microsoft Sans Serif"/>
                <a:cs typeface="Microsoft Sans Serif"/>
              </a:rPr>
              <a:t>a </a:t>
            </a:r>
            <a:r>
              <a:rPr sz="700" spc="30" dirty="0">
                <a:latin typeface="Microsoft Sans Serif"/>
                <a:cs typeface="Microsoft Sans Serif"/>
              </a:rPr>
              <a:t>tierra</a:t>
            </a:r>
            <a:r>
              <a:rPr sz="700" dirty="0">
                <a:latin typeface="Microsoft Sans Serif"/>
                <a:cs typeface="Microsoft Sans Serif"/>
              </a:rPr>
              <a:t> </a:t>
            </a:r>
            <a:r>
              <a:rPr sz="700" spc="10" dirty="0">
                <a:latin typeface="Microsoft Sans Serif"/>
                <a:cs typeface="Microsoft Sans Serif"/>
              </a:rPr>
              <a:t>está</a:t>
            </a:r>
            <a:r>
              <a:rPr sz="700" spc="5" dirty="0">
                <a:latin typeface="Microsoft Sans Serif"/>
                <a:cs typeface="Microsoft Sans Serif"/>
              </a:rPr>
              <a:t> </a:t>
            </a:r>
            <a:r>
              <a:rPr sz="700" spc="25" dirty="0">
                <a:latin typeface="Microsoft Sans Serif"/>
                <a:cs typeface="Microsoft Sans Serif"/>
              </a:rPr>
              <a:t>configurada</a:t>
            </a:r>
            <a:r>
              <a:rPr sz="700" dirty="0">
                <a:latin typeface="Microsoft Sans Serif"/>
                <a:cs typeface="Microsoft Sans Serif"/>
              </a:rPr>
              <a:t> </a:t>
            </a:r>
            <a:r>
              <a:rPr sz="700" spc="25" dirty="0">
                <a:latin typeface="Microsoft Sans Serif"/>
                <a:cs typeface="Microsoft Sans Serif"/>
              </a:rPr>
              <a:t>para</a:t>
            </a:r>
            <a:r>
              <a:rPr sz="700" dirty="0">
                <a:latin typeface="Microsoft Sans Serif"/>
                <a:cs typeface="Microsoft Sans Serif"/>
              </a:rPr>
              <a:t> </a:t>
            </a:r>
            <a:r>
              <a:rPr sz="700" spc="25" dirty="0">
                <a:latin typeface="Microsoft Sans Serif"/>
                <a:cs typeface="Microsoft Sans Serif"/>
              </a:rPr>
              <a:t>detectar</a:t>
            </a:r>
            <a:r>
              <a:rPr sz="700" spc="5" dirty="0">
                <a:latin typeface="Microsoft Sans Serif"/>
                <a:cs typeface="Microsoft Sans Serif"/>
              </a:rPr>
              <a:t> </a:t>
            </a:r>
            <a:r>
              <a:rPr sz="700" spc="10" dirty="0">
                <a:latin typeface="Microsoft Sans Serif"/>
                <a:cs typeface="Microsoft Sans Serif"/>
              </a:rPr>
              <a:t>fallas</a:t>
            </a:r>
            <a:r>
              <a:rPr sz="700" dirty="0">
                <a:latin typeface="Microsoft Sans Serif"/>
                <a:cs typeface="Microsoft Sans Serif"/>
              </a:rPr>
              <a:t> a </a:t>
            </a:r>
            <a:r>
              <a:rPr sz="700" spc="-170" dirty="0">
                <a:latin typeface="Microsoft Sans Serif"/>
                <a:cs typeface="Microsoft Sans Serif"/>
              </a:rPr>
              <a:t> </a:t>
            </a:r>
            <a:r>
              <a:rPr sz="700" spc="30" dirty="0">
                <a:latin typeface="Microsoft Sans Serif"/>
                <a:cs typeface="Microsoft Sans Serif"/>
              </a:rPr>
              <a:t>tierra </a:t>
            </a:r>
            <a:r>
              <a:rPr sz="700" spc="10" dirty="0">
                <a:latin typeface="Microsoft Sans Serif"/>
                <a:cs typeface="Microsoft Sans Serif"/>
              </a:rPr>
              <a:t>al </a:t>
            </a:r>
            <a:r>
              <a:rPr sz="700" spc="25" dirty="0">
                <a:latin typeface="Microsoft Sans Serif"/>
                <a:cs typeface="Microsoft Sans Serif"/>
              </a:rPr>
              <a:t>final </a:t>
            </a:r>
            <a:r>
              <a:rPr sz="700" spc="20" dirty="0">
                <a:latin typeface="Microsoft Sans Serif"/>
                <a:cs typeface="Microsoft Sans Serif"/>
              </a:rPr>
              <a:t>de todas </a:t>
            </a:r>
            <a:r>
              <a:rPr sz="700" dirty="0">
                <a:latin typeface="Microsoft Sans Serif"/>
                <a:cs typeface="Microsoft Sans Serif"/>
              </a:rPr>
              <a:t>las </a:t>
            </a:r>
            <a:r>
              <a:rPr sz="700" spc="10" dirty="0">
                <a:latin typeface="Microsoft Sans Serif"/>
                <a:cs typeface="Microsoft Sans Serif"/>
              </a:rPr>
              <a:t>líneas </a:t>
            </a:r>
            <a:r>
              <a:rPr sz="700" spc="30" dirty="0">
                <a:latin typeface="Microsoft Sans Serif"/>
                <a:cs typeface="Microsoft Sans Serif"/>
              </a:rPr>
              <a:t>que </a:t>
            </a:r>
            <a:r>
              <a:rPr sz="700" spc="10" dirty="0">
                <a:latin typeface="Microsoft Sans Serif"/>
                <a:cs typeface="Microsoft Sans Serif"/>
              </a:rPr>
              <a:t>salen </a:t>
            </a:r>
            <a:r>
              <a:rPr sz="700" spc="20" dirty="0">
                <a:latin typeface="Microsoft Sans Serif"/>
                <a:cs typeface="Microsoft Sans Serif"/>
              </a:rPr>
              <a:t>de </a:t>
            </a:r>
            <a:r>
              <a:rPr sz="700" spc="10" dirty="0">
                <a:latin typeface="Microsoft Sans Serif"/>
                <a:cs typeface="Microsoft Sans Serif"/>
              </a:rPr>
              <a:t>la </a:t>
            </a:r>
            <a:r>
              <a:rPr sz="700" spc="15" dirty="0">
                <a:latin typeface="Microsoft Sans Serif"/>
                <a:cs typeface="Microsoft Sans Serif"/>
              </a:rPr>
              <a:t>estación </a:t>
            </a:r>
            <a:r>
              <a:rPr sz="700" spc="5" dirty="0">
                <a:latin typeface="Microsoft Sans Serif"/>
                <a:cs typeface="Microsoft Sans Serif"/>
              </a:rPr>
              <a:t>y </a:t>
            </a:r>
            <a:r>
              <a:rPr sz="700" spc="10" dirty="0">
                <a:latin typeface="Microsoft Sans Serif"/>
                <a:cs typeface="Microsoft Sans Serif"/>
              </a:rPr>
              <a:t>está </a:t>
            </a:r>
            <a:r>
              <a:rPr sz="700" spc="25" dirty="0">
                <a:latin typeface="Microsoft Sans Serif"/>
                <a:cs typeface="Microsoft Sans Serif"/>
              </a:rPr>
              <a:t>configurada </a:t>
            </a:r>
            <a:r>
              <a:rPr sz="700" spc="30" dirty="0">
                <a:latin typeface="Microsoft Sans Serif"/>
                <a:cs typeface="Microsoft Sans Serif"/>
              </a:rPr>
              <a:t> </a:t>
            </a:r>
            <a:r>
              <a:rPr sz="700" spc="25" dirty="0">
                <a:latin typeface="Microsoft Sans Serif"/>
                <a:cs typeface="Microsoft Sans Serif"/>
              </a:rPr>
              <a:t>para</a:t>
            </a:r>
            <a:r>
              <a:rPr sz="700" spc="-5" dirty="0">
                <a:latin typeface="Microsoft Sans Serif"/>
                <a:cs typeface="Microsoft Sans Serif"/>
              </a:rPr>
              <a:t> </a:t>
            </a:r>
            <a:r>
              <a:rPr sz="700" spc="20" dirty="0">
                <a:latin typeface="Microsoft Sans Serif"/>
                <a:cs typeface="Microsoft Sans Serif"/>
              </a:rPr>
              <a:t>coordinarse</a:t>
            </a:r>
            <a:r>
              <a:rPr sz="700" spc="-5" dirty="0">
                <a:latin typeface="Microsoft Sans Serif"/>
                <a:cs typeface="Microsoft Sans Serif"/>
              </a:rPr>
              <a:t> </a:t>
            </a:r>
            <a:r>
              <a:rPr sz="700" spc="20" dirty="0">
                <a:latin typeface="Microsoft Sans Serif"/>
                <a:cs typeface="Microsoft Sans Serif"/>
              </a:rPr>
              <a:t>con</a:t>
            </a:r>
            <a:r>
              <a:rPr sz="700" dirty="0">
                <a:latin typeface="Microsoft Sans Serif"/>
                <a:cs typeface="Microsoft Sans Serif"/>
              </a:rPr>
              <a:t> </a:t>
            </a:r>
            <a:r>
              <a:rPr sz="700" spc="10" dirty="0">
                <a:latin typeface="Microsoft Sans Serif"/>
                <a:cs typeface="Microsoft Sans Serif"/>
              </a:rPr>
              <a:t>la</a:t>
            </a:r>
            <a:r>
              <a:rPr sz="700" spc="-5" dirty="0">
                <a:latin typeface="Microsoft Sans Serif"/>
                <a:cs typeface="Microsoft Sans Serif"/>
              </a:rPr>
              <a:t> </a:t>
            </a:r>
            <a:r>
              <a:rPr sz="700" spc="25" dirty="0">
                <a:latin typeface="Microsoft Sans Serif"/>
                <a:cs typeface="Microsoft Sans Serif"/>
              </a:rPr>
              <a:t>protección</a:t>
            </a:r>
            <a:r>
              <a:rPr sz="700" dirty="0">
                <a:latin typeface="Microsoft Sans Serif"/>
                <a:cs typeface="Microsoft Sans Serif"/>
              </a:rPr>
              <a:t> </a:t>
            </a:r>
            <a:r>
              <a:rPr sz="700" spc="20" dirty="0">
                <a:latin typeface="Microsoft Sans Serif"/>
                <a:cs typeface="Microsoft Sans Serif"/>
              </a:rPr>
              <a:t>de</a:t>
            </a:r>
            <a:r>
              <a:rPr sz="700" spc="-5" dirty="0">
                <a:latin typeface="Microsoft Sans Serif"/>
                <a:cs typeface="Microsoft Sans Serif"/>
              </a:rPr>
              <a:t> </a:t>
            </a:r>
            <a:r>
              <a:rPr sz="700" spc="15" dirty="0">
                <a:latin typeface="Microsoft Sans Serif"/>
                <a:cs typeface="Microsoft Sans Serif"/>
              </a:rPr>
              <a:t>falla</a:t>
            </a:r>
            <a:r>
              <a:rPr sz="700" dirty="0">
                <a:latin typeface="Microsoft Sans Serif"/>
                <a:cs typeface="Microsoft Sans Serif"/>
              </a:rPr>
              <a:t> a</a:t>
            </a:r>
            <a:r>
              <a:rPr sz="700" spc="-5" dirty="0">
                <a:latin typeface="Microsoft Sans Serif"/>
                <a:cs typeface="Microsoft Sans Serif"/>
              </a:rPr>
              <a:t> </a:t>
            </a:r>
            <a:r>
              <a:rPr sz="700" spc="30" dirty="0">
                <a:latin typeface="Microsoft Sans Serif"/>
                <a:cs typeface="Microsoft Sans Serif"/>
              </a:rPr>
              <a:t>tierra</a:t>
            </a:r>
            <a:r>
              <a:rPr sz="700" dirty="0">
                <a:latin typeface="Microsoft Sans Serif"/>
                <a:cs typeface="Microsoft Sans Serif"/>
              </a:rPr>
              <a:t> </a:t>
            </a:r>
            <a:r>
              <a:rPr sz="700" spc="20" dirty="0">
                <a:latin typeface="Microsoft Sans Serif"/>
                <a:cs typeface="Microsoft Sans Serif"/>
              </a:rPr>
              <a:t>más</a:t>
            </a:r>
            <a:r>
              <a:rPr sz="700" spc="-5" dirty="0">
                <a:latin typeface="Microsoft Sans Serif"/>
                <a:cs typeface="Microsoft Sans Serif"/>
              </a:rPr>
              <a:t> </a:t>
            </a:r>
            <a:r>
              <a:rPr sz="700" spc="25" dirty="0">
                <a:latin typeface="Microsoft Sans Serif"/>
                <a:cs typeface="Microsoft Sans Serif"/>
              </a:rPr>
              <a:t>lenta</a:t>
            </a:r>
            <a:r>
              <a:rPr sz="700" dirty="0">
                <a:latin typeface="Microsoft Sans Serif"/>
                <a:cs typeface="Microsoft Sans Serif"/>
              </a:rPr>
              <a:t> </a:t>
            </a:r>
            <a:r>
              <a:rPr sz="700" spc="20" dirty="0">
                <a:latin typeface="Microsoft Sans Serif"/>
                <a:cs typeface="Microsoft Sans Serif"/>
              </a:rPr>
              <a:t>del</a:t>
            </a:r>
            <a:r>
              <a:rPr sz="700" spc="-5" dirty="0">
                <a:latin typeface="Microsoft Sans Serif"/>
                <a:cs typeface="Microsoft Sans Serif"/>
              </a:rPr>
              <a:t> </a:t>
            </a:r>
            <a:r>
              <a:rPr sz="700" spc="15" dirty="0">
                <a:latin typeface="Microsoft Sans Serif"/>
                <a:cs typeface="Microsoft Sans Serif"/>
              </a:rPr>
              <a:t>sistema.</a:t>
            </a:r>
            <a:endParaRPr sz="700">
              <a:latin typeface="Microsoft Sans Serif"/>
              <a:cs typeface="Microsoft Sans Serif"/>
            </a:endParaRPr>
          </a:p>
          <a:p>
            <a:pPr marL="12700" marR="76200">
              <a:lnSpc>
                <a:spcPct val="143100"/>
              </a:lnSpc>
            </a:pPr>
            <a:r>
              <a:rPr sz="700" dirty="0">
                <a:latin typeface="Microsoft Sans Serif"/>
                <a:cs typeface="Microsoft Sans Serif"/>
              </a:rPr>
              <a:t>Para </a:t>
            </a:r>
            <a:r>
              <a:rPr sz="700" spc="10" dirty="0">
                <a:latin typeface="Microsoft Sans Serif"/>
                <a:cs typeface="Microsoft Sans Serif"/>
              </a:rPr>
              <a:t>líneas </a:t>
            </a:r>
            <a:r>
              <a:rPr sz="700" spc="25" dirty="0">
                <a:latin typeface="Microsoft Sans Serif"/>
                <a:cs typeface="Microsoft Sans Serif"/>
              </a:rPr>
              <a:t>protegidas </a:t>
            </a:r>
            <a:r>
              <a:rPr sz="700" spc="40" dirty="0">
                <a:latin typeface="Microsoft Sans Serif"/>
                <a:cs typeface="Microsoft Sans Serif"/>
              </a:rPr>
              <a:t>por </a:t>
            </a:r>
            <a:r>
              <a:rPr sz="700" spc="10" dirty="0">
                <a:latin typeface="Microsoft Sans Serif"/>
                <a:cs typeface="Microsoft Sans Serif"/>
              </a:rPr>
              <a:t>relés </a:t>
            </a:r>
            <a:r>
              <a:rPr sz="700" spc="20" dirty="0">
                <a:latin typeface="Microsoft Sans Serif"/>
                <a:cs typeface="Microsoft Sans Serif"/>
              </a:rPr>
              <a:t>de </a:t>
            </a:r>
            <a:r>
              <a:rPr sz="700" spc="15" dirty="0">
                <a:latin typeface="Microsoft Sans Serif"/>
                <a:cs typeface="Microsoft Sans Serif"/>
              </a:rPr>
              <a:t>distancia </a:t>
            </a:r>
            <a:r>
              <a:rPr sz="700" dirty="0">
                <a:latin typeface="Microsoft Sans Serif"/>
                <a:cs typeface="Microsoft Sans Serif"/>
              </a:rPr>
              <a:t>a </a:t>
            </a:r>
            <a:r>
              <a:rPr sz="700" spc="30" dirty="0">
                <a:latin typeface="Microsoft Sans Serif"/>
                <a:cs typeface="Microsoft Sans Serif"/>
              </a:rPr>
              <a:t>tierra </a:t>
            </a:r>
            <a:r>
              <a:rPr sz="700" spc="20" dirty="0">
                <a:latin typeface="Microsoft Sans Serif"/>
                <a:cs typeface="Microsoft Sans Serif"/>
              </a:rPr>
              <a:t>de sobre </a:t>
            </a:r>
            <a:r>
              <a:rPr sz="700" spc="5" dirty="0">
                <a:latin typeface="Microsoft Sans Serif"/>
                <a:cs typeface="Microsoft Sans Serif"/>
              </a:rPr>
              <a:t>alcance, </a:t>
            </a:r>
            <a:r>
              <a:rPr sz="700" spc="10" dirty="0">
                <a:latin typeface="Microsoft Sans Serif"/>
                <a:cs typeface="Microsoft Sans Serif"/>
              </a:rPr>
              <a:t>el </a:t>
            </a:r>
            <a:r>
              <a:rPr sz="700" spc="15" dirty="0">
                <a:latin typeface="Microsoft Sans Serif"/>
                <a:cs typeface="Microsoft Sans Serif"/>
              </a:rPr>
              <a:t> </a:t>
            </a:r>
            <a:r>
              <a:rPr sz="700" spc="35" dirty="0">
                <a:latin typeface="Microsoft Sans Serif"/>
                <a:cs typeface="Microsoft Sans Serif"/>
              </a:rPr>
              <a:t>tiempo</a:t>
            </a:r>
            <a:r>
              <a:rPr sz="700" dirty="0">
                <a:latin typeface="Microsoft Sans Serif"/>
                <a:cs typeface="Microsoft Sans Serif"/>
              </a:rPr>
              <a:t> </a:t>
            </a:r>
            <a:r>
              <a:rPr sz="700" spc="20" dirty="0">
                <a:latin typeface="Microsoft Sans Serif"/>
                <a:cs typeface="Microsoft Sans Serif"/>
              </a:rPr>
              <a:t>del</a:t>
            </a:r>
            <a:r>
              <a:rPr sz="700" dirty="0">
                <a:latin typeface="Microsoft Sans Serif"/>
                <a:cs typeface="Microsoft Sans Serif"/>
              </a:rPr>
              <a:t> </a:t>
            </a:r>
            <a:r>
              <a:rPr sz="700" spc="20" dirty="0">
                <a:latin typeface="Microsoft Sans Serif"/>
                <a:cs typeface="Microsoft Sans Serif"/>
              </a:rPr>
              <a:t>relé</a:t>
            </a:r>
            <a:r>
              <a:rPr sz="700" dirty="0">
                <a:latin typeface="Microsoft Sans Serif"/>
                <a:cs typeface="Microsoft Sans Serif"/>
              </a:rPr>
              <a:t> </a:t>
            </a:r>
            <a:r>
              <a:rPr sz="700" spc="20" dirty="0">
                <a:latin typeface="Microsoft Sans Serif"/>
                <a:cs typeface="Microsoft Sans Serif"/>
              </a:rPr>
              <a:t>de</a:t>
            </a:r>
            <a:r>
              <a:rPr sz="700" spc="5" dirty="0">
                <a:latin typeface="Microsoft Sans Serif"/>
                <a:cs typeface="Microsoft Sans Serif"/>
              </a:rPr>
              <a:t> </a:t>
            </a:r>
            <a:r>
              <a:rPr sz="700" spc="20" dirty="0">
                <a:latin typeface="Microsoft Sans Serif"/>
                <a:cs typeface="Microsoft Sans Serif"/>
              </a:rPr>
              <a:t>respaldo</a:t>
            </a:r>
            <a:r>
              <a:rPr sz="700" dirty="0">
                <a:latin typeface="Microsoft Sans Serif"/>
                <a:cs typeface="Microsoft Sans Serif"/>
              </a:rPr>
              <a:t> </a:t>
            </a:r>
            <a:r>
              <a:rPr sz="700" spc="-5" dirty="0">
                <a:latin typeface="Microsoft Sans Serif"/>
                <a:cs typeface="Microsoft Sans Serif"/>
              </a:rPr>
              <a:t>se</a:t>
            </a:r>
            <a:r>
              <a:rPr sz="700" dirty="0">
                <a:latin typeface="Microsoft Sans Serif"/>
                <a:cs typeface="Microsoft Sans Serif"/>
              </a:rPr>
              <a:t> </a:t>
            </a:r>
            <a:r>
              <a:rPr sz="700" spc="25" dirty="0">
                <a:latin typeface="Microsoft Sans Serif"/>
                <a:cs typeface="Microsoft Sans Serif"/>
              </a:rPr>
              <a:t>coordina</a:t>
            </a:r>
            <a:r>
              <a:rPr sz="700" spc="5" dirty="0">
                <a:latin typeface="Microsoft Sans Serif"/>
                <a:cs typeface="Microsoft Sans Serif"/>
              </a:rPr>
              <a:t> </a:t>
            </a:r>
            <a:r>
              <a:rPr sz="700" spc="20" dirty="0">
                <a:latin typeface="Microsoft Sans Serif"/>
                <a:cs typeface="Microsoft Sans Serif"/>
              </a:rPr>
              <a:t>con</a:t>
            </a:r>
            <a:r>
              <a:rPr sz="700" dirty="0">
                <a:latin typeface="Microsoft Sans Serif"/>
                <a:cs typeface="Microsoft Sans Serif"/>
              </a:rPr>
              <a:t> </a:t>
            </a:r>
            <a:r>
              <a:rPr sz="700" spc="10" dirty="0">
                <a:latin typeface="Microsoft Sans Serif"/>
                <a:cs typeface="Microsoft Sans Serif"/>
              </a:rPr>
              <a:t>el</a:t>
            </a:r>
            <a:r>
              <a:rPr sz="700" dirty="0">
                <a:latin typeface="Microsoft Sans Serif"/>
                <a:cs typeface="Microsoft Sans Serif"/>
              </a:rPr>
              <a:t> </a:t>
            </a:r>
            <a:r>
              <a:rPr sz="700" spc="30" dirty="0">
                <a:latin typeface="Microsoft Sans Serif"/>
                <a:cs typeface="Microsoft Sans Serif"/>
              </a:rPr>
              <a:t>temporizador</a:t>
            </a:r>
            <a:r>
              <a:rPr sz="700" spc="5" dirty="0">
                <a:latin typeface="Microsoft Sans Serif"/>
                <a:cs typeface="Microsoft Sans Serif"/>
              </a:rPr>
              <a:t> </a:t>
            </a:r>
            <a:r>
              <a:rPr sz="700" spc="20" dirty="0">
                <a:latin typeface="Microsoft Sans Serif"/>
                <a:cs typeface="Microsoft Sans Serif"/>
              </a:rPr>
              <a:t>de</a:t>
            </a:r>
            <a:r>
              <a:rPr sz="700" dirty="0">
                <a:latin typeface="Microsoft Sans Serif"/>
                <a:cs typeface="Microsoft Sans Serif"/>
              </a:rPr>
              <a:t> </a:t>
            </a:r>
            <a:r>
              <a:rPr sz="700" spc="15" dirty="0">
                <a:latin typeface="Microsoft Sans Serif"/>
                <a:cs typeface="Microsoft Sans Serif"/>
              </a:rPr>
              <a:t>distancia</a:t>
            </a:r>
            <a:r>
              <a:rPr sz="700" dirty="0">
                <a:latin typeface="Microsoft Sans Serif"/>
                <a:cs typeface="Microsoft Sans Serif"/>
              </a:rPr>
              <a:t> a </a:t>
            </a:r>
            <a:r>
              <a:rPr sz="700" spc="-170" dirty="0">
                <a:latin typeface="Microsoft Sans Serif"/>
                <a:cs typeface="Microsoft Sans Serif"/>
              </a:rPr>
              <a:t> </a:t>
            </a:r>
            <a:r>
              <a:rPr sz="700" spc="30" dirty="0">
                <a:latin typeface="Microsoft Sans Serif"/>
                <a:cs typeface="Microsoft Sans Serif"/>
              </a:rPr>
              <a:t>tierra </a:t>
            </a:r>
            <a:r>
              <a:rPr sz="700" spc="20" dirty="0">
                <a:latin typeface="Microsoft Sans Serif"/>
                <a:cs typeface="Microsoft Sans Serif"/>
              </a:rPr>
              <a:t>más </a:t>
            </a:r>
            <a:r>
              <a:rPr sz="700" spc="10" dirty="0">
                <a:latin typeface="Microsoft Sans Serif"/>
                <a:cs typeface="Microsoft Sans Serif"/>
              </a:rPr>
              <a:t>el </a:t>
            </a:r>
            <a:r>
              <a:rPr sz="700" spc="35" dirty="0">
                <a:latin typeface="Microsoft Sans Serif"/>
                <a:cs typeface="Microsoft Sans Serif"/>
              </a:rPr>
              <a:t>retardo </a:t>
            </a:r>
            <a:r>
              <a:rPr sz="700" spc="20" dirty="0">
                <a:latin typeface="Microsoft Sans Serif"/>
                <a:cs typeface="Microsoft Sans Serif"/>
              </a:rPr>
              <a:t>de </a:t>
            </a:r>
            <a:r>
              <a:rPr sz="700" spc="35" dirty="0">
                <a:latin typeface="Microsoft Sans Serif"/>
                <a:cs typeface="Microsoft Sans Serif"/>
              </a:rPr>
              <a:t>tiempo </a:t>
            </a:r>
            <a:r>
              <a:rPr sz="700" spc="20" dirty="0">
                <a:latin typeface="Microsoft Sans Serif"/>
                <a:cs typeface="Microsoft Sans Serif"/>
              </a:rPr>
              <a:t>del relé de </a:t>
            </a:r>
            <a:r>
              <a:rPr sz="700" spc="15" dirty="0">
                <a:latin typeface="Microsoft Sans Serif"/>
                <a:cs typeface="Microsoft Sans Serif"/>
              </a:rPr>
              <a:t>falla </a:t>
            </a:r>
            <a:r>
              <a:rPr sz="700" spc="20" dirty="0">
                <a:latin typeface="Microsoft Sans Serif"/>
                <a:cs typeface="Microsoft Sans Serif"/>
              </a:rPr>
              <a:t>del </a:t>
            </a:r>
            <a:r>
              <a:rPr sz="700" spc="35" dirty="0">
                <a:latin typeface="Microsoft Sans Serif"/>
                <a:cs typeface="Microsoft Sans Serif"/>
              </a:rPr>
              <a:t>interruptor. </a:t>
            </a:r>
            <a:r>
              <a:rPr sz="700" spc="15" dirty="0">
                <a:latin typeface="Microsoft Sans Serif"/>
                <a:cs typeface="Microsoft Sans Serif"/>
              </a:rPr>
              <a:t>Cualquier </a:t>
            </a:r>
            <a:r>
              <a:rPr sz="700" spc="20" dirty="0">
                <a:latin typeface="Microsoft Sans Serif"/>
                <a:cs typeface="Microsoft Sans Serif"/>
              </a:rPr>
              <a:t> </a:t>
            </a:r>
            <a:r>
              <a:rPr sz="700" spc="15" dirty="0">
                <a:latin typeface="Microsoft Sans Serif"/>
                <a:cs typeface="Microsoft Sans Serif"/>
              </a:rPr>
              <a:t>falla</a:t>
            </a:r>
            <a:r>
              <a:rPr sz="700" spc="-5" dirty="0">
                <a:latin typeface="Microsoft Sans Serif"/>
                <a:cs typeface="Microsoft Sans Serif"/>
              </a:rPr>
              <a:t> </a:t>
            </a:r>
            <a:r>
              <a:rPr sz="700" dirty="0">
                <a:latin typeface="Microsoft Sans Serif"/>
                <a:cs typeface="Microsoft Sans Serif"/>
              </a:rPr>
              <a:t>a </a:t>
            </a:r>
            <a:r>
              <a:rPr sz="700" spc="30" dirty="0">
                <a:latin typeface="Microsoft Sans Serif"/>
                <a:cs typeface="Microsoft Sans Serif"/>
              </a:rPr>
              <a:t>tierra</a:t>
            </a:r>
            <a:r>
              <a:rPr sz="700" dirty="0">
                <a:latin typeface="Microsoft Sans Serif"/>
                <a:cs typeface="Microsoft Sans Serif"/>
              </a:rPr>
              <a:t> </a:t>
            </a:r>
            <a:r>
              <a:rPr sz="700" spc="20" dirty="0">
                <a:latin typeface="Microsoft Sans Serif"/>
                <a:cs typeface="Microsoft Sans Serif"/>
              </a:rPr>
              <a:t>de</a:t>
            </a:r>
            <a:r>
              <a:rPr sz="700" dirty="0">
                <a:latin typeface="Microsoft Sans Serif"/>
                <a:cs typeface="Microsoft Sans Serif"/>
              </a:rPr>
              <a:t> </a:t>
            </a:r>
            <a:r>
              <a:rPr sz="700" spc="20" dirty="0">
                <a:latin typeface="Microsoft Sans Serif"/>
                <a:cs typeface="Microsoft Sans Serif"/>
              </a:rPr>
              <a:t>alta</a:t>
            </a:r>
            <a:r>
              <a:rPr sz="700" dirty="0">
                <a:latin typeface="Microsoft Sans Serif"/>
                <a:cs typeface="Microsoft Sans Serif"/>
              </a:rPr>
              <a:t> </a:t>
            </a:r>
            <a:r>
              <a:rPr sz="700" spc="15" dirty="0">
                <a:latin typeface="Microsoft Sans Serif"/>
                <a:cs typeface="Microsoft Sans Serif"/>
              </a:rPr>
              <a:t>resistencia</a:t>
            </a:r>
            <a:r>
              <a:rPr sz="700" dirty="0">
                <a:latin typeface="Microsoft Sans Serif"/>
                <a:cs typeface="Microsoft Sans Serif"/>
              </a:rPr>
              <a:t> </a:t>
            </a:r>
            <a:r>
              <a:rPr sz="700" spc="30" dirty="0">
                <a:latin typeface="Microsoft Sans Serif"/>
                <a:cs typeface="Microsoft Sans Serif"/>
              </a:rPr>
              <a:t>fuera</a:t>
            </a:r>
            <a:r>
              <a:rPr sz="700" dirty="0">
                <a:latin typeface="Microsoft Sans Serif"/>
                <a:cs typeface="Microsoft Sans Serif"/>
              </a:rPr>
              <a:t> </a:t>
            </a:r>
            <a:r>
              <a:rPr sz="700" spc="20" dirty="0">
                <a:latin typeface="Microsoft Sans Serif"/>
                <a:cs typeface="Microsoft Sans Serif"/>
              </a:rPr>
              <a:t>del</a:t>
            </a:r>
            <a:r>
              <a:rPr sz="700" dirty="0">
                <a:latin typeface="Microsoft Sans Serif"/>
                <a:cs typeface="Microsoft Sans Serif"/>
              </a:rPr>
              <a:t> </a:t>
            </a:r>
            <a:r>
              <a:rPr sz="700" spc="5" dirty="0">
                <a:latin typeface="Microsoft Sans Serif"/>
                <a:cs typeface="Microsoft Sans Serif"/>
              </a:rPr>
              <a:t>alcance</a:t>
            </a:r>
            <a:r>
              <a:rPr sz="700" dirty="0">
                <a:latin typeface="Microsoft Sans Serif"/>
                <a:cs typeface="Microsoft Sans Serif"/>
              </a:rPr>
              <a:t> </a:t>
            </a:r>
            <a:r>
              <a:rPr sz="700" spc="20" dirty="0">
                <a:latin typeface="Microsoft Sans Serif"/>
                <a:cs typeface="Microsoft Sans Serif"/>
              </a:rPr>
              <a:t>de</a:t>
            </a:r>
            <a:r>
              <a:rPr sz="700" spc="-5" dirty="0">
                <a:latin typeface="Microsoft Sans Serif"/>
                <a:cs typeface="Microsoft Sans Serif"/>
              </a:rPr>
              <a:t> </a:t>
            </a:r>
            <a:r>
              <a:rPr sz="700" spc="10" dirty="0">
                <a:latin typeface="Microsoft Sans Serif"/>
                <a:cs typeface="Microsoft Sans Serif"/>
              </a:rPr>
              <a:t>los</a:t>
            </a:r>
            <a:r>
              <a:rPr sz="700" dirty="0">
                <a:latin typeface="Microsoft Sans Serif"/>
                <a:cs typeface="Microsoft Sans Serif"/>
              </a:rPr>
              <a:t> </a:t>
            </a:r>
            <a:r>
              <a:rPr sz="700" spc="10" dirty="0">
                <a:latin typeface="Microsoft Sans Serif"/>
                <a:cs typeface="Microsoft Sans Serif"/>
              </a:rPr>
              <a:t>relés</a:t>
            </a:r>
            <a:r>
              <a:rPr sz="700" dirty="0">
                <a:latin typeface="Microsoft Sans Serif"/>
                <a:cs typeface="Microsoft Sans Serif"/>
              </a:rPr>
              <a:t> </a:t>
            </a:r>
            <a:r>
              <a:rPr sz="700" spc="20" dirty="0">
                <a:latin typeface="Microsoft Sans Serif"/>
                <a:cs typeface="Microsoft Sans Serif"/>
              </a:rPr>
              <a:t>de</a:t>
            </a:r>
            <a:r>
              <a:rPr sz="700" dirty="0">
                <a:latin typeface="Microsoft Sans Serif"/>
                <a:cs typeface="Microsoft Sans Serif"/>
              </a:rPr>
              <a:t> </a:t>
            </a:r>
            <a:r>
              <a:rPr sz="700" spc="15" dirty="0">
                <a:latin typeface="Microsoft Sans Serif"/>
                <a:cs typeface="Microsoft Sans Serif"/>
              </a:rPr>
              <a:t>distancia</a:t>
            </a:r>
            <a:r>
              <a:rPr sz="700" dirty="0">
                <a:latin typeface="Microsoft Sans Serif"/>
                <a:cs typeface="Microsoft Sans Serif"/>
              </a:rPr>
              <a:t> a </a:t>
            </a:r>
            <a:r>
              <a:rPr sz="700" spc="-170" dirty="0">
                <a:latin typeface="Microsoft Sans Serif"/>
                <a:cs typeface="Microsoft Sans Serif"/>
              </a:rPr>
              <a:t> </a:t>
            </a:r>
            <a:r>
              <a:rPr sz="700" spc="30" dirty="0">
                <a:latin typeface="Microsoft Sans Serif"/>
                <a:cs typeface="Microsoft Sans Serif"/>
              </a:rPr>
              <a:t>tierra </a:t>
            </a:r>
            <a:r>
              <a:rPr sz="700" spc="20" dirty="0">
                <a:latin typeface="Microsoft Sans Serif"/>
                <a:cs typeface="Microsoft Sans Serif"/>
              </a:rPr>
              <a:t>de </a:t>
            </a:r>
            <a:r>
              <a:rPr sz="700" spc="10" dirty="0">
                <a:latin typeface="Microsoft Sans Serif"/>
                <a:cs typeface="Microsoft Sans Serif"/>
              </a:rPr>
              <a:t>la </a:t>
            </a:r>
            <a:r>
              <a:rPr sz="700" spc="15" dirty="0">
                <a:latin typeface="Microsoft Sans Serif"/>
                <a:cs typeface="Microsoft Sans Serif"/>
              </a:rPr>
              <a:t>línea </a:t>
            </a:r>
            <a:r>
              <a:rPr sz="700" spc="20" dirty="0">
                <a:latin typeface="Microsoft Sans Serif"/>
                <a:cs typeface="Microsoft Sans Serif"/>
              </a:rPr>
              <a:t>de </a:t>
            </a:r>
            <a:r>
              <a:rPr sz="700" spc="25" dirty="0">
                <a:latin typeface="Microsoft Sans Serif"/>
                <a:cs typeface="Microsoft Sans Serif"/>
              </a:rPr>
              <a:t>transmisión </a:t>
            </a:r>
            <a:r>
              <a:rPr sz="700" spc="10" dirty="0">
                <a:latin typeface="Microsoft Sans Serif"/>
                <a:cs typeface="Microsoft Sans Serif"/>
              </a:rPr>
              <a:t>vista </a:t>
            </a:r>
            <a:r>
              <a:rPr sz="700" spc="40" dirty="0">
                <a:latin typeface="Microsoft Sans Serif"/>
                <a:cs typeface="Microsoft Sans Serif"/>
              </a:rPr>
              <a:t>por </a:t>
            </a:r>
            <a:r>
              <a:rPr sz="700" spc="10" dirty="0">
                <a:latin typeface="Microsoft Sans Serif"/>
                <a:cs typeface="Microsoft Sans Serif"/>
              </a:rPr>
              <a:t>los relés </a:t>
            </a:r>
            <a:r>
              <a:rPr sz="700" spc="20" dirty="0">
                <a:latin typeface="Microsoft Sans Serif"/>
                <a:cs typeface="Microsoft Sans Serif"/>
              </a:rPr>
              <a:t>de </a:t>
            </a:r>
            <a:r>
              <a:rPr sz="700" spc="30" dirty="0">
                <a:latin typeface="Microsoft Sans Serif"/>
                <a:cs typeface="Microsoft Sans Serif"/>
              </a:rPr>
              <a:t>tierra </a:t>
            </a:r>
            <a:r>
              <a:rPr sz="700" spc="20" dirty="0">
                <a:latin typeface="Microsoft Sans Serif"/>
                <a:cs typeface="Microsoft Sans Serif"/>
              </a:rPr>
              <a:t>de respaldo </a:t>
            </a:r>
            <a:r>
              <a:rPr sz="700" spc="25" dirty="0">
                <a:latin typeface="Microsoft Sans Serif"/>
                <a:cs typeface="Microsoft Sans Serif"/>
              </a:rPr>
              <a:t> </a:t>
            </a:r>
            <a:r>
              <a:rPr sz="700" spc="30" dirty="0">
                <a:latin typeface="Microsoft Sans Serif"/>
                <a:cs typeface="Microsoft Sans Serif"/>
              </a:rPr>
              <a:t>podría </a:t>
            </a:r>
            <a:r>
              <a:rPr sz="700" spc="10" dirty="0">
                <a:latin typeface="Microsoft Sans Serif"/>
                <a:cs typeface="Microsoft Sans Serif"/>
              </a:rPr>
              <a:t>causar </a:t>
            </a:r>
            <a:r>
              <a:rPr sz="700" spc="20" dirty="0">
                <a:latin typeface="Microsoft Sans Serif"/>
                <a:cs typeface="Microsoft Sans Serif"/>
              </a:rPr>
              <a:t>disparos </a:t>
            </a:r>
            <a:r>
              <a:rPr sz="700" spc="35" dirty="0">
                <a:latin typeface="Microsoft Sans Serif"/>
                <a:cs typeface="Microsoft Sans Serif"/>
              </a:rPr>
              <a:t>no </a:t>
            </a:r>
            <a:r>
              <a:rPr sz="700" spc="10" dirty="0">
                <a:latin typeface="Microsoft Sans Serif"/>
                <a:cs typeface="Microsoft Sans Serif"/>
              </a:rPr>
              <a:t>deseados </a:t>
            </a:r>
            <a:r>
              <a:rPr sz="700" spc="20" dirty="0">
                <a:latin typeface="Microsoft Sans Serif"/>
                <a:cs typeface="Microsoft Sans Serif"/>
              </a:rPr>
              <a:t>de </a:t>
            </a:r>
            <a:r>
              <a:rPr sz="700" spc="25" dirty="0">
                <a:latin typeface="Microsoft Sans Serif"/>
                <a:cs typeface="Microsoft Sans Serif"/>
              </a:rPr>
              <a:t>múltiples </a:t>
            </a:r>
            <a:r>
              <a:rPr sz="700" spc="20" dirty="0">
                <a:latin typeface="Microsoft Sans Serif"/>
                <a:cs typeface="Microsoft Sans Serif"/>
              </a:rPr>
              <a:t>unidades generadoras. </a:t>
            </a:r>
            <a:r>
              <a:rPr sz="700" spc="25" dirty="0">
                <a:latin typeface="Microsoft Sans Serif"/>
                <a:cs typeface="Microsoft Sans Serif"/>
              </a:rPr>
              <a:t> </a:t>
            </a:r>
            <a:r>
              <a:rPr sz="700" spc="20" dirty="0">
                <a:latin typeface="Microsoft Sans Serif"/>
                <a:cs typeface="Microsoft Sans Serif"/>
              </a:rPr>
              <a:t>Incluso </a:t>
            </a:r>
            <a:r>
              <a:rPr sz="700" spc="25" dirty="0">
                <a:latin typeface="Microsoft Sans Serif"/>
                <a:cs typeface="Microsoft Sans Serif"/>
              </a:rPr>
              <a:t>cuando </a:t>
            </a:r>
            <a:r>
              <a:rPr sz="700" spc="-5" dirty="0">
                <a:latin typeface="Microsoft Sans Serif"/>
                <a:cs typeface="Microsoft Sans Serif"/>
              </a:rPr>
              <a:t>se </a:t>
            </a:r>
            <a:r>
              <a:rPr sz="700" spc="20" dirty="0">
                <a:latin typeface="Microsoft Sans Serif"/>
                <a:cs typeface="Microsoft Sans Serif"/>
              </a:rPr>
              <a:t>utilizan </a:t>
            </a:r>
            <a:r>
              <a:rPr sz="700" spc="10" dirty="0">
                <a:latin typeface="Microsoft Sans Serif"/>
                <a:cs typeface="Microsoft Sans Serif"/>
              </a:rPr>
              <a:t>relés </a:t>
            </a:r>
            <a:r>
              <a:rPr sz="700" spc="20" dirty="0">
                <a:latin typeface="Microsoft Sans Serif"/>
                <a:cs typeface="Microsoft Sans Serif"/>
              </a:rPr>
              <a:t>de </a:t>
            </a:r>
            <a:r>
              <a:rPr sz="700" spc="15" dirty="0">
                <a:latin typeface="Microsoft Sans Serif"/>
                <a:cs typeface="Microsoft Sans Serif"/>
              </a:rPr>
              <a:t>distancia </a:t>
            </a:r>
            <a:r>
              <a:rPr sz="700" dirty="0">
                <a:latin typeface="Microsoft Sans Serif"/>
                <a:cs typeface="Microsoft Sans Serif"/>
              </a:rPr>
              <a:t>a </a:t>
            </a:r>
            <a:r>
              <a:rPr sz="700" spc="25" dirty="0">
                <a:latin typeface="Microsoft Sans Serif"/>
                <a:cs typeface="Microsoft Sans Serif"/>
              </a:rPr>
              <a:t>tierra, </a:t>
            </a:r>
            <a:r>
              <a:rPr sz="700" spc="-5" dirty="0">
                <a:latin typeface="Microsoft Sans Serif"/>
                <a:cs typeface="Microsoft Sans Serif"/>
              </a:rPr>
              <a:t>se </a:t>
            </a:r>
            <a:r>
              <a:rPr sz="700" spc="25" dirty="0">
                <a:latin typeface="Microsoft Sans Serif"/>
                <a:cs typeface="Microsoft Sans Serif"/>
              </a:rPr>
              <a:t>recomienda </a:t>
            </a:r>
            <a:r>
              <a:rPr sz="700" spc="40" dirty="0">
                <a:latin typeface="Microsoft Sans Serif"/>
                <a:cs typeface="Microsoft Sans Serif"/>
              </a:rPr>
              <a:t>un </a:t>
            </a:r>
            <a:r>
              <a:rPr sz="700" spc="45" dirty="0">
                <a:latin typeface="Microsoft Sans Serif"/>
                <a:cs typeface="Microsoft Sans Serif"/>
              </a:rPr>
              <a:t> </a:t>
            </a:r>
            <a:r>
              <a:rPr sz="700" spc="30" dirty="0">
                <a:latin typeface="Microsoft Sans Serif"/>
                <a:cs typeface="Microsoft Sans Serif"/>
              </a:rPr>
              <a:t>elemento </a:t>
            </a:r>
            <a:r>
              <a:rPr sz="700" spc="20" dirty="0">
                <a:latin typeface="Microsoft Sans Serif"/>
                <a:cs typeface="Microsoft Sans Serif"/>
              </a:rPr>
              <a:t>de </a:t>
            </a:r>
            <a:r>
              <a:rPr sz="700" spc="25" dirty="0">
                <a:latin typeface="Microsoft Sans Serif"/>
                <a:cs typeface="Microsoft Sans Serif"/>
              </a:rPr>
              <a:t>sobrecorriente </a:t>
            </a:r>
            <a:r>
              <a:rPr sz="700" spc="20" dirty="0">
                <a:latin typeface="Microsoft Sans Serif"/>
                <a:cs typeface="Microsoft Sans Serif"/>
              </a:rPr>
              <a:t>de </a:t>
            </a:r>
            <a:r>
              <a:rPr sz="700" spc="35" dirty="0">
                <a:latin typeface="Microsoft Sans Serif"/>
                <a:cs typeface="Microsoft Sans Serif"/>
              </a:rPr>
              <a:t>tiempo </a:t>
            </a:r>
            <a:r>
              <a:rPr sz="700" spc="20" dirty="0">
                <a:latin typeface="Microsoft Sans Serif"/>
                <a:cs typeface="Microsoft Sans Serif"/>
              </a:rPr>
              <a:t>inverso </a:t>
            </a:r>
            <a:r>
              <a:rPr sz="700" spc="30" dirty="0">
                <a:latin typeface="Microsoft Sans Serif"/>
                <a:cs typeface="Microsoft Sans Serif"/>
              </a:rPr>
              <a:t>o </a:t>
            </a:r>
            <a:r>
              <a:rPr sz="700" spc="40" dirty="0">
                <a:latin typeface="Microsoft Sans Serif"/>
                <a:cs typeface="Microsoft Sans Serif"/>
              </a:rPr>
              <a:t>muy </a:t>
            </a:r>
            <a:r>
              <a:rPr sz="700" spc="20" dirty="0">
                <a:latin typeface="Microsoft Sans Serif"/>
                <a:cs typeface="Microsoft Sans Serif"/>
              </a:rPr>
              <a:t>inverso </a:t>
            </a:r>
            <a:r>
              <a:rPr sz="700" spc="25" dirty="0">
                <a:latin typeface="Microsoft Sans Serif"/>
                <a:cs typeface="Microsoft Sans Serif"/>
              </a:rPr>
              <a:t>para </a:t>
            </a:r>
            <a:r>
              <a:rPr sz="700" spc="10" dirty="0">
                <a:latin typeface="Microsoft Sans Serif"/>
                <a:cs typeface="Microsoft Sans Serif"/>
              </a:rPr>
              <a:t>la </a:t>
            </a:r>
            <a:r>
              <a:rPr sz="700" spc="15" dirty="0">
                <a:latin typeface="Microsoft Sans Serif"/>
                <a:cs typeface="Microsoft Sans Serif"/>
              </a:rPr>
              <a:t> </a:t>
            </a:r>
            <a:r>
              <a:rPr sz="700" spc="25" dirty="0">
                <a:latin typeface="Microsoft Sans Serif"/>
                <a:cs typeface="Microsoft Sans Serif"/>
              </a:rPr>
              <a:t>protección </a:t>
            </a:r>
            <a:r>
              <a:rPr sz="700" spc="20" dirty="0">
                <a:latin typeface="Microsoft Sans Serif"/>
                <a:cs typeface="Microsoft Sans Serif"/>
              </a:rPr>
              <a:t>de </a:t>
            </a:r>
            <a:r>
              <a:rPr sz="700" spc="10" dirty="0">
                <a:latin typeface="Microsoft Sans Serif"/>
                <a:cs typeface="Microsoft Sans Serif"/>
              </a:rPr>
              <a:t>fallas </a:t>
            </a:r>
            <a:r>
              <a:rPr sz="700" dirty="0">
                <a:latin typeface="Microsoft Sans Serif"/>
                <a:cs typeface="Microsoft Sans Serif"/>
              </a:rPr>
              <a:t>a </a:t>
            </a:r>
            <a:r>
              <a:rPr sz="700" spc="30" dirty="0">
                <a:latin typeface="Microsoft Sans Serif"/>
                <a:cs typeface="Microsoft Sans Serif"/>
              </a:rPr>
              <a:t>tierra </a:t>
            </a:r>
            <a:r>
              <a:rPr sz="700" spc="20" dirty="0">
                <a:latin typeface="Microsoft Sans Serif"/>
                <a:cs typeface="Microsoft Sans Serif"/>
              </a:rPr>
              <a:t>de </a:t>
            </a:r>
            <a:r>
              <a:rPr sz="700" spc="10" dirty="0">
                <a:latin typeface="Microsoft Sans Serif"/>
                <a:cs typeface="Microsoft Sans Serif"/>
              </a:rPr>
              <a:t>la </a:t>
            </a:r>
            <a:r>
              <a:rPr sz="700" spc="15" dirty="0">
                <a:latin typeface="Microsoft Sans Serif"/>
                <a:cs typeface="Microsoft Sans Serif"/>
              </a:rPr>
              <a:t>línea </a:t>
            </a:r>
            <a:r>
              <a:rPr sz="700" spc="20" dirty="0">
                <a:latin typeface="Microsoft Sans Serif"/>
                <a:cs typeface="Microsoft Sans Serif"/>
              </a:rPr>
              <a:t>de </a:t>
            </a:r>
            <a:r>
              <a:rPr sz="700" spc="25" dirty="0">
                <a:latin typeface="Microsoft Sans Serif"/>
                <a:cs typeface="Microsoft Sans Serif"/>
              </a:rPr>
              <a:t>transmisión para </a:t>
            </a:r>
            <a:r>
              <a:rPr sz="700" spc="30" dirty="0">
                <a:latin typeface="Microsoft Sans Serif"/>
                <a:cs typeface="Microsoft Sans Serif"/>
              </a:rPr>
              <a:t>cubrir </a:t>
            </a:r>
            <a:r>
              <a:rPr sz="700" spc="10" dirty="0">
                <a:latin typeface="Microsoft Sans Serif"/>
                <a:cs typeface="Microsoft Sans Serif"/>
              </a:rPr>
              <a:t>fallas </a:t>
            </a:r>
            <a:r>
              <a:rPr sz="700" spc="20" dirty="0">
                <a:latin typeface="Microsoft Sans Serif"/>
                <a:cs typeface="Microsoft Sans Serif"/>
              </a:rPr>
              <a:t>de </a:t>
            </a:r>
            <a:r>
              <a:rPr sz="700" spc="-175" dirty="0">
                <a:latin typeface="Microsoft Sans Serif"/>
                <a:cs typeface="Microsoft Sans Serif"/>
              </a:rPr>
              <a:t> </a:t>
            </a:r>
            <a:r>
              <a:rPr sz="700" spc="20" dirty="0">
                <a:latin typeface="Microsoft Sans Serif"/>
                <a:cs typeface="Microsoft Sans Serif"/>
              </a:rPr>
              <a:t>alta</a:t>
            </a:r>
            <a:r>
              <a:rPr sz="700" spc="-5" dirty="0">
                <a:latin typeface="Microsoft Sans Serif"/>
                <a:cs typeface="Microsoft Sans Serif"/>
              </a:rPr>
              <a:t> </a:t>
            </a:r>
            <a:r>
              <a:rPr sz="700" spc="15" dirty="0">
                <a:latin typeface="Microsoft Sans Serif"/>
                <a:cs typeface="Microsoft Sans Serif"/>
              </a:rPr>
              <a:t>resistencia</a:t>
            </a:r>
            <a:r>
              <a:rPr sz="700" spc="-5" dirty="0">
                <a:latin typeface="Microsoft Sans Serif"/>
                <a:cs typeface="Microsoft Sans Serif"/>
              </a:rPr>
              <a:t> </a:t>
            </a:r>
            <a:r>
              <a:rPr sz="700" spc="5" dirty="0">
                <a:latin typeface="Microsoft Sans Serif"/>
                <a:cs typeface="Microsoft Sans Serif"/>
              </a:rPr>
              <a:t>y</a:t>
            </a:r>
            <a:r>
              <a:rPr sz="700" spc="-5" dirty="0">
                <a:latin typeface="Microsoft Sans Serif"/>
                <a:cs typeface="Microsoft Sans Serif"/>
              </a:rPr>
              <a:t> </a:t>
            </a:r>
            <a:r>
              <a:rPr sz="700" spc="30" dirty="0">
                <a:latin typeface="Microsoft Sans Serif"/>
                <a:cs typeface="Microsoft Sans Serif"/>
              </a:rPr>
              <a:t>también</a:t>
            </a:r>
            <a:r>
              <a:rPr sz="700" dirty="0">
                <a:latin typeface="Microsoft Sans Serif"/>
                <a:cs typeface="Microsoft Sans Serif"/>
              </a:rPr>
              <a:t> </a:t>
            </a:r>
            <a:r>
              <a:rPr sz="700" spc="20" dirty="0">
                <a:latin typeface="Microsoft Sans Serif"/>
                <a:cs typeface="Microsoft Sans Serif"/>
              </a:rPr>
              <a:t>evitar</a:t>
            </a:r>
            <a:r>
              <a:rPr sz="700" spc="-5" dirty="0">
                <a:latin typeface="Microsoft Sans Serif"/>
                <a:cs typeface="Microsoft Sans Serif"/>
              </a:rPr>
              <a:t> </a:t>
            </a:r>
            <a:r>
              <a:rPr sz="700" spc="30" dirty="0">
                <a:latin typeface="Microsoft Sans Serif"/>
                <a:cs typeface="Microsoft Sans Serif"/>
              </a:rPr>
              <a:t>una</a:t>
            </a:r>
            <a:r>
              <a:rPr sz="700" spc="-5" dirty="0">
                <a:latin typeface="Microsoft Sans Serif"/>
                <a:cs typeface="Microsoft Sans Serif"/>
              </a:rPr>
              <a:t> </a:t>
            </a:r>
            <a:r>
              <a:rPr sz="700" spc="20" dirty="0">
                <a:latin typeface="Microsoft Sans Serif"/>
                <a:cs typeface="Microsoft Sans Serif"/>
              </a:rPr>
              <a:t>posible</a:t>
            </a:r>
            <a:r>
              <a:rPr sz="700" dirty="0">
                <a:latin typeface="Microsoft Sans Serif"/>
                <a:cs typeface="Microsoft Sans Serif"/>
              </a:rPr>
              <a:t> </a:t>
            </a:r>
            <a:r>
              <a:rPr sz="700" spc="25" dirty="0">
                <a:latin typeface="Microsoft Sans Serif"/>
                <a:cs typeface="Microsoft Sans Serif"/>
              </a:rPr>
              <a:t>falta</a:t>
            </a:r>
            <a:r>
              <a:rPr sz="700" spc="-5" dirty="0">
                <a:latin typeface="Microsoft Sans Serif"/>
                <a:cs typeface="Microsoft Sans Serif"/>
              </a:rPr>
              <a:t> </a:t>
            </a:r>
            <a:r>
              <a:rPr sz="700" spc="20" dirty="0">
                <a:latin typeface="Microsoft Sans Serif"/>
                <a:cs typeface="Microsoft Sans Serif"/>
              </a:rPr>
              <a:t>de</a:t>
            </a:r>
            <a:r>
              <a:rPr sz="700" spc="-5" dirty="0">
                <a:latin typeface="Microsoft Sans Serif"/>
                <a:cs typeface="Microsoft Sans Serif"/>
              </a:rPr>
              <a:t> </a:t>
            </a:r>
            <a:r>
              <a:rPr sz="700" spc="20" dirty="0">
                <a:latin typeface="Microsoft Sans Serif"/>
                <a:cs typeface="Microsoft Sans Serif"/>
              </a:rPr>
              <a:t>coordinación.</a:t>
            </a:r>
            <a:endParaRPr sz="700">
              <a:latin typeface="Microsoft Sans Serif"/>
              <a:cs typeface="Microsoft Sans Serif"/>
            </a:endParaRPr>
          </a:p>
        </p:txBody>
      </p:sp>
      <p:sp>
        <p:nvSpPr>
          <p:cNvPr id="8" name="object 8"/>
          <p:cNvSpPr txBox="1"/>
          <p:nvPr/>
        </p:nvSpPr>
        <p:spPr>
          <a:xfrm>
            <a:off x="1415216" y="4766070"/>
            <a:ext cx="7409103" cy="1090427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 marR="12700" indent="154940">
              <a:lnSpc>
                <a:spcPct val="142900"/>
              </a:lnSpc>
              <a:spcBef>
                <a:spcPts val="100"/>
              </a:spcBef>
            </a:pPr>
            <a:r>
              <a:rPr sz="700" spc="-5" dirty="0">
                <a:latin typeface="Microsoft Sans Serif"/>
                <a:cs typeface="Microsoft Sans Serif"/>
              </a:rPr>
              <a:t>Los </a:t>
            </a:r>
            <a:r>
              <a:rPr sz="700" spc="10" dirty="0">
                <a:latin typeface="Microsoft Sans Serif"/>
                <a:cs typeface="Microsoft Sans Serif"/>
              </a:rPr>
              <a:t>relés </a:t>
            </a:r>
            <a:r>
              <a:rPr sz="700" spc="20" dirty="0">
                <a:latin typeface="Microsoft Sans Serif"/>
                <a:cs typeface="Microsoft Sans Serif"/>
              </a:rPr>
              <a:t>de respaldo </a:t>
            </a:r>
            <a:r>
              <a:rPr sz="700" spc="-10" dirty="0">
                <a:latin typeface="Microsoft Sans Serif"/>
                <a:cs typeface="Microsoft Sans Serif"/>
              </a:rPr>
              <a:t>51TG1 </a:t>
            </a:r>
            <a:r>
              <a:rPr sz="700" spc="5" dirty="0">
                <a:latin typeface="Microsoft Sans Serif"/>
                <a:cs typeface="Microsoft Sans Serif"/>
              </a:rPr>
              <a:t>y </a:t>
            </a:r>
            <a:r>
              <a:rPr sz="700" spc="-5" dirty="0">
                <a:latin typeface="Microsoft Sans Serif"/>
                <a:cs typeface="Microsoft Sans Serif"/>
              </a:rPr>
              <a:t>51G </a:t>
            </a:r>
            <a:r>
              <a:rPr sz="700" spc="30" dirty="0">
                <a:latin typeface="Microsoft Sans Serif"/>
                <a:cs typeface="Microsoft Sans Serif"/>
              </a:rPr>
              <a:t>generalmente </a:t>
            </a:r>
            <a:r>
              <a:rPr sz="700" spc="15" dirty="0">
                <a:latin typeface="Microsoft Sans Serif"/>
                <a:cs typeface="Microsoft Sans Serif"/>
              </a:rPr>
              <a:t>están conectados </a:t>
            </a:r>
            <a:r>
              <a:rPr sz="700" spc="25" dirty="0">
                <a:latin typeface="Microsoft Sans Serif"/>
                <a:cs typeface="Microsoft Sans Serif"/>
              </a:rPr>
              <a:t>para </a:t>
            </a:r>
            <a:r>
              <a:rPr sz="700" spc="-175" dirty="0">
                <a:latin typeface="Microsoft Sans Serif"/>
                <a:cs typeface="Microsoft Sans Serif"/>
              </a:rPr>
              <a:t> </a:t>
            </a:r>
            <a:r>
              <a:rPr sz="700" spc="20" dirty="0">
                <a:latin typeface="Microsoft Sans Serif"/>
                <a:cs typeface="Microsoft Sans Serif"/>
              </a:rPr>
              <a:t>apagar </a:t>
            </a:r>
            <a:r>
              <a:rPr sz="700" spc="10" dirty="0">
                <a:latin typeface="Microsoft Sans Serif"/>
                <a:cs typeface="Microsoft Sans Serif"/>
              </a:rPr>
              <a:t>el </a:t>
            </a:r>
            <a:r>
              <a:rPr sz="700" spc="25" dirty="0">
                <a:latin typeface="Microsoft Sans Serif"/>
                <a:cs typeface="Microsoft Sans Serif"/>
              </a:rPr>
              <a:t>generador. </a:t>
            </a:r>
            <a:r>
              <a:rPr sz="700" spc="-10" dirty="0">
                <a:latin typeface="Microsoft Sans Serif"/>
                <a:cs typeface="Microsoft Sans Serif"/>
              </a:rPr>
              <a:t>Sin </a:t>
            </a:r>
            <a:r>
              <a:rPr sz="700" spc="30" dirty="0">
                <a:latin typeface="Microsoft Sans Serif"/>
                <a:cs typeface="Microsoft Sans Serif"/>
              </a:rPr>
              <a:t>embargo, </a:t>
            </a:r>
            <a:r>
              <a:rPr sz="700" dirty="0">
                <a:latin typeface="Microsoft Sans Serif"/>
                <a:cs typeface="Microsoft Sans Serif"/>
              </a:rPr>
              <a:t>si </a:t>
            </a:r>
            <a:r>
              <a:rPr sz="700" spc="-5" dirty="0">
                <a:latin typeface="Microsoft Sans Serif"/>
                <a:cs typeface="Microsoft Sans Serif"/>
              </a:rPr>
              <a:t>se </a:t>
            </a:r>
            <a:r>
              <a:rPr sz="700" spc="20" dirty="0">
                <a:latin typeface="Microsoft Sans Serif"/>
                <a:cs typeface="Microsoft Sans Serif"/>
              </a:rPr>
              <a:t>utiliza </a:t>
            </a:r>
            <a:r>
              <a:rPr sz="700" spc="10" dirty="0">
                <a:latin typeface="Microsoft Sans Serif"/>
                <a:cs typeface="Microsoft Sans Serif"/>
              </a:rPr>
              <a:t>el </a:t>
            </a:r>
            <a:r>
              <a:rPr sz="700" spc="20" dirty="0">
                <a:latin typeface="Microsoft Sans Serif"/>
                <a:cs typeface="Microsoft Sans Serif"/>
              </a:rPr>
              <a:t>“esquema de </a:t>
            </a:r>
            <a:r>
              <a:rPr sz="700" spc="25" dirty="0">
                <a:latin typeface="Microsoft Sans Serif"/>
                <a:cs typeface="Microsoft Sans Serif"/>
              </a:rPr>
              <a:t>disparo </a:t>
            </a:r>
            <a:r>
              <a:rPr sz="700" spc="20" dirty="0">
                <a:latin typeface="Microsoft Sans Serif"/>
                <a:cs typeface="Microsoft Sans Serif"/>
              </a:rPr>
              <a:t>de </a:t>
            </a:r>
            <a:r>
              <a:rPr sz="700" spc="25" dirty="0">
                <a:latin typeface="Microsoft Sans Serif"/>
                <a:cs typeface="Microsoft Sans Serif"/>
              </a:rPr>
              <a:t> </a:t>
            </a:r>
            <a:r>
              <a:rPr sz="700" spc="15" dirty="0">
                <a:latin typeface="Microsoft Sans Serif"/>
                <a:cs typeface="Microsoft Sans Serif"/>
              </a:rPr>
              <a:t>separación </a:t>
            </a:r>
            <a:r>
              <a:rPr sz="700" spc="20" dirty="0">
                <a:latin typeface="Microsoft Sans Serif"/>
                <a:cs typeface="Microsoft Sans Serif"/>
              </a:rPr>
              <a:t>de unidades” </a:t>
            </a:r>
            <a:r>
              <a:rPr sz="700" spc="15" dirty="0">
                <a:latin typeface="Microsoft Sans Serif"/>
                <a:cs typeface="Microsoft Sans Serif"/>
              </a:rPr>
              <a:t>(consulte </a:t>
            </a:r>
            <a:r>
              <a:rPr sz="700" spc="10" dirty="0">
                <a:latin typeface="Microsoft Sans Serif"/>
                <a:cs typeface="Microsoft Sans Serif"/>
              </a:rPr>
              <a:t>el </a:t>
            </a:r>
            <a:r>
              <a:rPr sz="700" spc="15" dirty="0">
                <a:latin typeface="Microsoft Sans Serif"/>
                <a:cs typeface="Microsoft Sans Serif"/>
              </a:rPr>
              <a:t>Capítulo </a:t>
            </a:r>
            <a:r>
              <a:rPr sz="700" spc="-5" dirty="0">
                <a:latin typeface="Microsoft Sans Serif"/>
                <a:cs typeface="Microsoft Sans Serif"/>
              </a:rPr>
              <a:t>5.1), </a:t>
            </a:r>
            <a:r>
              <a:rPr sz="700" spc="10" dirty="0">
                <a:latin typeface="Microsoft Sans Serif"/>
                <a:cs typeface="Microsoft Sans Serif"/>
              </a:rPr>
              <a:t>el </a:t>
            </a:r>
            <a:r>
              <a:rPr sz="700" spc="-10" dirty="0">
                <a:latin typeface="Microsoft Sans Serif"/>
                <a:cs typeface="Microsoft Sans Serif"/>
              </a:rPr>
              <a:t>51TG1 </a:t>
            </a:r>
            <a:r>
              <a:rPr sz="700" spc="20" dirty="0">
                <a:latin typeface="Microsoft Sans Serif"/>
                <a:cs typeface="Microsoft Sans Serif"/>
              </a:rPr>
              <a:t>dispara </a:t>
            </a:r>
            <a:r>
              <a:rPr sz="700" spc="15" dirty="0">
                <a:latin typeface="Microsoft Sans Serif"/>
                <a:cs typeface="Microsoft Sans Serif"/>
              </a:rPr>
              <a:t>solo </a:t>
            </a:r>
            <a:r>
              <a:rPr sz="700" spc="10" dirty="0">
                <a:latin typeface="Microsoft Sans Serif"/>
                <a:cs typeface="Microsoft Sans Serif"/>
              </a:rPr>
              <a:t>los </a:t>
            </a:r>
            <a:r>
              <a:rPr sz="700" spc="-175" dirty="0">
                <a:latin typeface="Microsoft Sans Serif"/>
                <a:cs typeface="Microsoft Sans Serif"/>
              </a:rPr>
              <a:t> </a:t>
            </a:r>
            <a:r>
              <a:rPr sz="700" spc="25" dirty="0">
                <a:latin typeface="Microsoft Sans Serif"/>
                <a:cs typeface="Microsoft Sans Serif"/>
              </a:rPr>
              <a:t>disyuntores </a:t>
            </a:r>
            <a:r>
              <a:rPr sz="700" spc="20" dirty="0">
                <a:latin typeface="Microsoft Sans Serif"/>
                <a:cs typeface="Microsoft Sans Serif"/>
              </a:rPr>
              <a:t>del lado </a:t>
            </a:r>
            <a:r>
              <a:rPr sz="700" spc="25" dirty="0">
                <a:latin typeface="Microsoft Sans Serif"/>
                <a:cs typeface="Microsoft Sans Serif"/>
              </a:rPr>
              <a:t>alto </a:t>
            </a:r>
            <a:r>
              <a:rPr sz="700" spc="20" dirty="0">
                <a:latin typeface="Microsoft Sans Serif"/>
                <a:cs typeface="Microsoft Sans Serif"/>
              </a:rPr>
              <a:t>del </a:t>
            </a:r>
            <a:r>
              <a:rPr sz="700" spc="30" dirty="0">
                <a:latin typeface="Microsoft Sans Serif"/>
                <a:cs typeface="Microsoft Sans Serif"/>
              </a:rPr>
              <a:t>generador </a:t>
            </a:r>
            <a:r>
              <a:rPr sz="700" spc="5" dirty="0">
                <a:latin typeface="Microsoft Sans Serif"/>
                <a:cs typeface="Microsoft Sans Serif"/>
              </a:rPr>
              <a:t>y </a:t>
            </a:r>
            <a:r>
              <a:rPr sz="700" spc="-5" dirty="0">
                <a:latin typeface="Microsoft Sans Serif"/>
                <a:cs typeface="Microsoft Sans Serif"/>
              </a:rPr>
              <a:t>se </a:t>
            </a:r>
            <a:r>
              <a:rPr sz="700" spc="25" dirty="0">
                <a:latin typeface="Microsoft Sans Serif"/>
                <a:cs typeface="Microsoft Sans Serif"/>
              </a:rPr>
              <a:t>requiere </a:t>
            </a:r>
            <a:r>
              <a:rPr sz="700" spc="30" dirty="0">
                <a:latin typeface="Microsoft Sans Serif"/>
                <a:cs typeface="Microsoft Sans Serif"/>
              </a:rPr>
              <a:t>que </a:t>
            </a:r>
            <a:r>
              <a:rPr sz="700" spc="10" dirty="0">
                <a:latin typeface="Microsoft Sans Serif"/>
                <a:cs typeface="Microsoft Sans Serif"/>
              </a:rPr>
              <a:t>el </a:t>
            </a:r>
            <a:r>
              <a:rPr sz="700" spc="-10" dirty="0">
                <a:latin typeface="Microsoft Sans Serif"/>
                <a:cs typeface="Microsoft Sans Serif"/>
              </a:rPr>
              <a:t>51TG2 </a:t>
            </a:r>
            <a:r>
              <a:rPr sz="700" spc="20" dirty="0">
                <a:latin typeface="Microsoft Sans Serif"/>
                <a:cs typeface="Microsoft Sans Serif"/>
              </a:rPr>
              <a:t>apague </a:t>
            </a:r>
            <a:r>
              <a:rPr sz="700" spc="25" dirty="0">
                <a:latin typeface="Microsoft Sans Serif"/>
                <a:cs typeface="Microsoft Sans Serif"/>
              </a:rPr>
              <a:t> </a:t>
            </a:r>
            <a:r>
              <a:rPr sz="700" spc="10" dirty="0">
                <a:latin typeface="Microsoft Sans Serif"/>
                <a:cs typeface="Microsoft Sans Serif"/>
              </a:rPr>
              <a:t>el</a:t>
            </a:r>
            <a:r>
              <a:rPr sz="700" dirty="0">
                <a:latin typeface="Microsoft Sans Serif"/>
                <a:cs typeface="Microsoft Sans Serif"/>
              </a:rPr>
              <a:t> </a:t>
            </a:r>
            <a:r>
              <a:rPr sz="700" spc="30" dirty="0">
                <a:latin typeface="Microsoft Sans Serif"/>
                <a:cs typeface="Microsoft Sans Serif"/>
              </a:rPr>
              <a:t>generador</a:t>
            </a:r>
            <a:r>
              <a:rPr sz="700" dirty="0">
                <a:latin typeface="Microsoft Sans Serif"/>
                <a:cs typeface="Microsoft Sans Serif"/>
              </a:rPr>
              <a:t> si </a:t>
            </a:r>
            <a:r>
              <a:rPr sz="700" spc="10" dirty="0">
                <a:latin typeface="Microsoft Sans Serif"/>
                <a:cs typeface="Microsoft Sans Serif"/>
              </a:rPr>
              <a:t>el</a:t>
            </a:r>
            <a:r>
              <a:rPr sz="700" dirty="0">
                <a:latin typeface="Microsoft Sans Serif"/>
                <a:cs typeface="Microsoft Sans Serif"/>
              </a:rPr>
              <a:t> </a:t>
            </a:r>
            <a:r>
              <a:rPr sz="700" spc="30" dirty="0">
                <a:latin typeface="Microsoft Sans Serif"/>
                <a:cs typeface="Microsoft Sans Serif"/>
              </a:rPr>
              <a:t>disyuntor</a:t>
            </a:r>
            <a:r>
              <a:rPr sz="700" dirty="0">
                <a:latin typeface="Microsoft Sans Serif"/>
                <a:cs typeface="Microsoft Sans Serif"/>
              </a:rPr>
              <a:t> </a:t>
            </a:r>
            <a:r>
              <a:rPr sz="700" spc="20" dirty="0">
                <a:latin typeface="Microsoft Sans Serif"/>
                <a:cs typeface="Microsoft Sans Serif"/>
              </a:rPr>
              <a:t>del</a:t>
            </a:r>
            <a:r>
              <a:rPr sz="700" dirty="0">
                <a:latin typeface="Microsoft Sans Serif"/>
                <a:cs typeface="Microsoft Sans Serif"/>
              </a:rPr>
              <a:t> </a:t>
            </a:r>
            <a:r>
              <a:rPr sz="700" spc="20" dirty="0">
                <a:latin typeface="Microsoft Sans Serif"/>
                <a:cs typeface="Microsoft Sans Serif"/>
              </a:rPr>
              <a:t>lado</a:t>
            </a:r>
            <a:r>
              <a:rPr sz="700" dirty="0">
                <a:latin typeface="Microsoft Sans Serif"/>
                <a:cs typeface="Microsoft Sans Serif"/>
              </a:rPr>
              <a:t> </a:t>
            </a:r>
            <a:r>
              <a:rPr sz="700" spc="25" dirty="0">
                <a:latin typeface="Microsoft Sans Serif"/>
                <a:cs typeface="Microsoft Sans Serif"/>
              </a:rPr>
              <a:t>alto</a:t>
            </a:r>
            <a:r>
              <a:rPr sz="700" spc="5" dirty="0">
                <a:latin typeface="Microsoft Sans Serif"/>
                <a:cs typeface="Microsoft Sans Serif"/>
              </a:rPr>
              <a:t> </a:t>
            </a:r>
            <a:r>
              <a:rPr sz="700" spc="35" dirty="0">
                <a:latin typeface="Microsoft Sans Serif"/>
                <a:cs typeface="Microsoft Sans Serif"/>
              </a:rPr>
              <a:t>no</a:t>
            </a:r>
            <a:r>
              <a:rPr sz="700" dirty="0">
                <a:latin typeface="Microsoft Sans Serif"/>
                <a:cs typeface="Microsoft Sans Serif"/>
              </a:rPr>
              <a:t> </a:t>
            </a:r>
            <a:r>
              <a:rPr sz="700" spc="-5" dirty="0">
                <a:latin typeface="Microsoft Sans Serif"/>
                <a:cs typeface="Microsoft Sans Serif"/>
              </a:rPr>
              <a:t>se</a:t>
            </a:r>
            <a:r>
              <a:rPr sz="700" dirty="0">
                <a:latin typeface="Microsoft Sans Serif"/>
                <a:cs typeface="Microsoft Sans Serif"/>
              </a:rPr>
              <a:t> </a:t>
            </a:r>
            <a:r>
              <a:rPr sz="700" spc="15" dirty="0">
                <a:latin typeface="Microsoft Sans Serif"/>
                <a:cs typeface="Microsoft Sans Serif"/>
              </a:rPr>
              <a:t>abre.</a:t>
            </a:r>
            <a:r>
              <a:rPr sz="700" dirty="0">
                <a:latin typeface="Microsoft Sans Serif"/>
                <a:cs typeface="Microsoft Sans Serif"/>
              </a:rPr>
              <a:t> </a:t>
            </a:r>
            <a:r>
              <a:rPr sz="700" spc="-10" dirty="0">
                <a:latin typeface="Microsoft Sans Serif"/>
                <a:cs typeface="Microsoft Sans Serif"/>
              </a:rPr>
              <a:t>51TG2</a:t>
            </a:r>
            <a:r>
              <a:rPr sz="700" dirty="0">
                <a:latin typeface="Microsoft Sans Serif"/>
                <a:cs typeface="Microsoft Sans Serif"/>
              </a:rPr>
              <a:t> </a:t>
            </a:r>
            <a:r>
              <a:rPr sz="700" spc="10" dirty="0">
                <a:latin typeface="Microsoft Sans Serif"/>
                <a:cs typeface="Microsoft Sans Serif"/>
              </a:rPr>
              <a:t>está</a:t>
            </a:r>
            <a:r>
              <a:rPr sz="700" dirty="0">
                <a:latin typeface="Microsoft Sans Serif"/>
                <a:cs typeface="Microsoft Sans Serif"/>
              </a:rPr>
              <a:t> </a:t>
            </a:r>
            <a:r>
              <a:rPr sz="700" spc="30" dirty="0">
                <a:latin typeface="Microsoft Sans Serif"/>
                <a:cs typeface="Microsoft Sans Serif"/>
              </a:rPr>
              <a:t>configurado </a:t>
            </a:r>
            <a:r>
              <a:rPr sz="700" spc="-170" dirty="0">
                <a:latin typeface="Microsoft Sans Serif"/>
                <a:cs typeface="Microsoft Sans Serif"/>
              </a:rPr>
              <a:t> </a:t>
            </a:r>
            <a:r>
              <a:rPr sz="700" spc="25" dirty="0">
                <a:latin typeface="Microsoft Sans Serif"/>
                <a:cs typeface="Microsoft Sans Serif"/>
              </a:rPr>
              <a:t>para</a:t>
            </a:r>
            <a:r>
              <a:rPr sz="700" spc="-10" dirty="0">
                <a:latin typeface="Microsoft Sans Serif"/>
                <a:cs typeface="Microsoft Sans Serif"/>
              </a:rPr>
              <a:t> </a:t>
            </a:r>
            <a:r>
              <a:rPr sz="700" spc="20" dirty="0">
                <a:latin typeface="Microsoft Sans Serif"/>
                <a:cs typeface="Microsoft Sans Serif"/>
              </a:rPr>
              <a:t>coordinarse</a:t>
            </a:r>
            <a:r>
              <a:rPr sz="700" spc="-5" dirty="0">
                <a:latin typeface="Microsoft Sans Serif"/>
                <a:cs typeface="Microsoft Sans Serif"/>
              </a:rPr>
              <a:t> </a:t>
            </a:r>
            <a:r>
              <a:rPr sz="700" spc="20" dirty="0">
                <a:latin typeface="Microsoft Sans Serif"/>
                <a:cs typeface="Microsoft Sans Serif"/>
              </a:rPr>
              <a:t>con</a:t>
            </a:r>
            <a:r>
              <a:rPr sz="700" spc="-5" dirty="0">
                <a:latin typeface="Microsoft Sans Serif"/>
                <a:cs typeface="Microsoft Sans Serif"/>
              </a:rPr>
              <a:t> </a:t>
            </a:r>
            <a:r>
              <a:rPr sz="700" spc="-10" dirty="0">
                <a:latin typeface="Microsoft Sans Serif"/>
                <a:cs typeface="Microsoft Sans Serif"/>
              </a:rPr>
              <a:t>51TG1.</a:t>
            </a:r>
            <a:endParaRPr sz="700">
              <a:latin typeface="Microsoft Sans Serif"/>
              <a:cs typeface="Microsoft Sans Serif"/>
            </a:endParaRPr>
          </a:p>
          <a:p>
            <a:pPr marL="12700" marR="5080" indent="154940">
              <a:lnSpc>
                <a:spcPct val="125200"/>
              </a:lnSpc>
              <a:spcBef>
                <a:spcPts val="15"/>
              </a:spcBef>
            </a:pPr>
            <a:r>
              <a:rPr sz="800" spc="-40" dirty="0">
                <a:latin typeface="Microsoft Sans Serif"/>
                <a:cs typeface="Microsoft Sans Serif"/>
              </a:rPr>
              <a:t>Si </a:t>
            </a:r>
            <a:r>
              <a:rPr sz="800" spc="-10" dirty="0">
                <a:latin typeface="Microsoft Sans Serif"/>
                <a:cs typeface="Microsoft Sans Serif"/>
              </a:rPr>
              <a:t>se </a:t>
            </a:r>
            <a:r>
              <a:rPr sz="800" spc="30" dirty="0">
                <a:latin typeface="Microsoft Sans Serif"/>
                <a:cs typeface="Microsoft Sans Serif"/>
              </a:rPr>
              <a:t>produce una </a:t>
            </a:r>
            <a:r>
              <a:rPr sz="800" spc="20" dirty="0">
                <a:latin typeface="Microsoft Sans Serif"/>
                <a:cs typeface="Microsoft Sans Serif"/>
              </a:rPr>
              <a:t>falla </a:t>
            </a:r>
            <a:r>
              <a:rPr sz="800" dirty="0">
                <a:latin typeface="Microsoft Sans Serif"/>
                <a:cs typeface="Microsoft Sans Serif"/>
              </a:rPr>
              <a:t>a </a:t>
            </a:r>
            <a:r>
              <a:rPr sz="800" spc="35" dirty="0">
                <a:latin typeface="Microsoft Sans Serif"/>
                <a:cs typeface="Microsoft Sans Serif"/>
              </a:rPr>
              <a:t>tierra entre </a:t>
            </a:r>
            <a:r>
              <a:rPr sz="800" spc="15" dirty="0">
                <a:latin typeface="Microsoft Sans Serif"/>
                <a:cs typeface="Microsoft Sans Serif"/>
              </a:rPr>
              <a:t>el </a:t>
            </a:r>
            <a:r>
              <a:rPr sz="800" spc="25" dirty="0">
                <a:latin typeface="Microsoft Sans Serif"/>
                <a:cs typeface="Microsoft Sans Serif"/>
              </a:rPr>
              <a:t>devanado </a:t>
            </a:r>
            <a:r>
              <a:rPr sz="800" spc="20" dirty="0">
                <a:latin typeface="Microsoft Sans Serif"/>
                <a:cs typeface="Microsoft Sans Serif"/>
              </a:rPr>
              <a:t>conectado </a:t>
            </a:r>
            <a:r>
              <a:rPr sz="800" spc="25" dirty="0">
                <a:latin typeface="Microsoft Sans Serif"/>
                <a:cs typeface="Microsoft Sans Serif"/>
              </a:rPr>
              <a:t>en </a:t>
            </a:r>
            <a:r>
              <a:rPr sz="800" spc="-200" dirty="0">
                <a:latin typeface="Microsoft Sans Serif"/>
                <a:cs typeface="Microsoft Sans Serif"/>
              </a:rPr>
              <a:t> </a:t>
            </a:r>
            <a:r>
              <a:rPr sz="800" spc="20" dirty="0">
                <a:latin typeface="Microsoft Sans Serif"/>
                <a:cs typeface="Microsoft Sans Serif"/>
              </a:rPr>
              <a:t>estrella </a:t>
            </a:r>
            <a:r>
              <a:rPr sz="800" spc="25" dirty="0">
                <a:latin typeface="Microsoft Sans Serif"/>
                <a:cs typeface="Microsoft Sans Serif"/>
              </a:rPr>
              <a:t>de </a:t>
            </a:r>
            <a:r>
              <a:rPr sz="800" spc="30" dirty="0">
                <a:latin typeface="Microsoft Sans Serif"/>
                <a:cs typeface="Microsoft Sans Serif"/>
              </a:rPr>
              <a:t>alto </a:t>
            </a:r>
            <a:r>
              <a:rPr sz="800" spc="20" dirty="0">
                <a:latin typeface="Microsoft Sans Serif"/>
                <a:cs typeface="Microsoft Sans Serif"/>
              </a:rPr>
              <a:t>voltaje </a:t>
            </a:r>
            <a:r>
              <a:rPr sz="800" spc="25" dirty="0">
                <a:latin typeface="Microsoft Sans Serif"/>
                <a:cs typeface="Microsoft Sans Serif"/>
              </a:rPr>
              <a:t>del </a:t>
            </a:r>
            <a:r>
              <a:rPr sz="800" spc="40" dirty="0">
                <a:latin typeface="Microsoft Sans Serif"/>
                <a:cs typeface="Microsoft Sans Serif"/>
              </a:rPr>
              <a:t>transformador </a:t>
            </a:r>
            <a:r>
              <a:rPr sz="800" spc="-45" dirty="0">
                <a:latin typeface="Microsoft Sans Serif"/>
                <a:cs typeface="Microsoft Sans Serif"/>
              </a:rPr>
              <a:t>GSU </a:t>
            </a:r>
            <a:r>
              <a:rPr sz="800" spc="5" dirty="0">
                <a:latin typeface="Microsoft Sans Serif"/>
                <a:cs typeface="Microsoft Sans Serif"/>
              </a:rPr>
              <a:t>y </a:t>
            </a:r>
            <a:r>
              <a:rPr sz="800" spc="15" dirty="0">
                <a:latin typeface="Microsoft Sans Serif"/>
                <a:cs typeface="Microsoft Sans Serif"/>
              </a:rPr>
              <a:t>el </a:t>
            </a:r>
            <a:r>
              <a:rPr sz="800" spc="35" dirty="0">
                <a:latin typeface="Microsoft Sans Serif"/>
                <a:cs typeface="Microsoft Sans Serif"/>
              </a:rPr>
              <a:t>disyuntor </a:t>
            </a:r>
            <a:r>
              <a:rPr sz="800" spc="25" dirty="0">
                <a:latin typeface="Microsoft Sans Serif"/>
                <a:cs typeface="Microsoft Sans Serif"/>
              </a:rPr>
              <a:t>del </a:t>
            </a:r>
            <a:r>
              <a:rPr sz="800" spc="30" dirty="0">
                <a:latin typeface="Microsoft Sans Serif"/>
                <a:cs typeface="Microsoft Sans Serif"/>
              </a:rPr>
              <a:t> </a:t>
            </a:r>
            <a:r>
              <a:rPr sz="800" spc="35" dirty="0">
                <a:latin typeface="Microsoft Sans Serif"/>
                <a:cs typeface="Microsoft Sans Serif"/>
              </a:rPr>
              <a:t>generador</a:t>
            </a:r>
            <a:r>
              <a:rPr sz="800" spc="-5" dirty="0">
                <a:latin typeface="Microsoft Sans Serif"/>
                <a:cs typeface="Microsoft Sans Serif"/>
              </a:rPr>
              <a:t> </a:t>
            </a:r>
            <a:r>
              <a:rPr sz="800" spc="25" dirty="0">
                <a:latin typeface="Microsoft Sans Serif"/>
                <a:cs typeface="Microsoft Sans Serif"/>
              </a:rPr>
              <a:t>del</a:t>
            </a:r>
            <a:r>
              <a:rPr sz="800" spc="-5" dirty="0">
                <a:latin typeface="Microsoft Sans Serif"/>
                <a:cs typeface="Microsoft Sans Serif"/>
              </a:rPr>
              <a:t> </a:t>
            </a:r>
            <a:r>
              <a:rPr sz="800" spc="25" dirty="0">
                <a:latin typeface="Microsoft Sans Serif"/>
                <a:cs typeface="Microsoft Sans Serif"/>
              </a:rPr>
              <a:t>lado</a:t>
            </a:r>
            <a:r>
              <a:rPr sz="800" spc="-5" dirty="0">
                <a:latin typeface="Microsoft Sans Serif"/>
                <a:cs typeface="Microsoft Sans Serif"/>
              </a:rPr>
              <a:t> </a:t>
            </a:r>
            <a:r>
              <a:rPr sz="800" spc="25" dirty="0">
                <a:latin typeface="Microsoft Sans Serif"/>
                <a:cs typeface="Microsoft Sans Serif"/>
              </a:rPr>
              <a:t>alto,</a:t>
            </a:r>
            <a:r>
              <a:rPr sz="800" spc="-5" dirty="0">
                <a:latin typeface="Microsoft Sans Serif"/>
                <a:cs typeface="Microsoft Sans Serif"/>
              </a:rPr>
              <a:t> </a:t>
            </a:r>
            <a:r>
              <a:rPr sz="800" spc="15" dirty="0">
                <a:latin typeface="Microsoft Sans Serif"/>
                <a:cs typeface="Microsoft Sans Serif"/>
              </a:rPr>
              <a:t>el</a:t>
            </a:r>
            <a:r>
              <a:rPr sz="800" spc="-5" dirty="0">
                <a:latin typeface="Microsoft Sans Serif"/>
                <a:cs typeface="Microsoft Sans Serif"/>
              </a:rPr>
              <a:t> </a:t>
            </a:r>
            <a:r>
              <a:rPr sz="800" spc="-10" dirty="0">
                <a:latin typeface="Microsoft Sans Serif"/>
                <a:cs typeface="Microsoft Sans Serif"/>
              </a:rPr>
              <a:t>51TG2</a:t>
            </a:r>
            <a:r>
              <a:rPr sz="800" spc="-5" dirty="0">
                <a:latin typeface="Microsoft Sans Serif"/>
                <a:cs typeface="Microsoft Sans Serif"/>
              </a:rPr>
              <a:t> </a:t>
            </a:r>
            <a:r>
              <a:rPr sz="800" spc="30" dirty="0">
                <a:latin typeface="Microsoft Sans Serif"/>
                <a:cs typeface="Microsoft Sans Serif"/>
              </a:rPr>
              <a:t>funcionará</a:t>
            </a:r>
            <a:r>
              <a:rPr sz="800" spc="-5" dirty="0">
                <a:latin typeface="Microsoft Sans Serif"/>
                <a:cs typeface="Microsoft Sans Serif"/>
              </a:rPr>
              <a:t> </a:t>
            </a:r>
            <a:r>
              <a:rPr sz="800" spc="35" dirty="0">
                <a:latin typeface="Microsoft Sans Serif"/>
                <a:cs typeface="Microsoft Sans Serif"/>
              </a:rPr>
              <a:t>pero</a:t>
            </a:r>
            <a:r>
              <a:rPr sz="800" spc="-5" dirty="0">
                <a:latin typeface="Microsoft Sans Serif"/>
                <a:cs typeface="Microsoft Sans Serif"/>
              </a:rPr>
              <a:t> </a:t>
            </a:r>
            <a:r>
              <a:rPr sz="800" spc="10" dirty="0">
                <a:latin typeface="Microsoft Sans Serif"/>
                <a:cs typeface="Microsoft Sans Serif"/>
              </a:rPr>
              <a:t>será</a:t>
            </a:r>
            <a:r>
              <a:rPr sz="800" spc="-5" dirty="0">
                <a:latin typeface="Microsoft Sans Serif"/>
                <a:cs typeface="Microsoft Sans Serif"/>
              </a:rPr>
              <a:t> </a:t>
            </a:r>
            <a:r>
              <a:rPr sz="800" spc="45" dirty="0">
                <a:latin typeface="Microsoft Sans Serif"/>
                <a:cs typeface="Microsoft Sans Serif"/>
              </a:rPr>
              <a:t>muy</a:t>
            </a:r>
            <a:r>
              <a:rPr sz="800" spc="-5" dirty="0">
                <a:latin typeface="Microsoft Sans Serif"/>
                <a:cs typeface="Microsoft Sans Serif"/>
              </a:rPr>
              <a:t> </a:t>
            </a:r>
            <a:r>
              <a:rPr sz="800" spc="35" dirty="0">
                <a:latin typeface="Microsoft Sans Serif"/>
                <a:cs typeface="Microsoft Sans Serif"/>
              </a:rPr>
              <a:t>lento</a:t>
            </a:r>
            <a:r>
              <a:rPr sz="800" spc="-5" dirty="0">
                <a:latin typeface="Microsoft Sans Serif"/>
                <a:cs typeface="Microsoft Sans Serif"/>
              </a:rPr>
              <a:t> </a:t>
            </a:r>
            <a:r>
              <a:rPr sz="800" spc="5" dirty="0">
                <a:latin typeface="Microsoft Sans Serif"/>
                <a:cs typeface="Microsoft Sans Serif"/>
              </a:rPr>
              <a:t>y </a:t>
            </a:r>
            <a:r>
              <a:rPr sz="800" spc="-195" dirty="0">
                <a:latin typeface="Microsoft Sans Serif"/>
                <a:cs typeface="Microsoft Sans Serif"/>
              </a:rPr>
              <a:t> </a:t>
            </a:r>
            <a:r>
              <a:rPr sz="800" spc="25" dirty="0">
                <a:latin typeface="Microsoft Sans Serif"/>
                <a:cs typeface="Microsoft Sans Serif"/>
              </a:rPr>
              <a:t>prácticamente </a:t>
            </a:r>
            <a:r>
              <a:rPr sz="800" spc="40" dirty="0">
                <a:latin typeface="Microsoft Sans Serif"/>
                <a:cs typeface="Microsoft Sans Serif"/>
              </a:rPr>
              <a:t>no </a:t>
            </a:r>
            <a:r>
              <a:rPr sz="800" spc="35" dirty="0">
                <a:latin typeface="Microsoft Sans Serif"/>
                <a:cs typeface="Microsoft Sans Serif"/>
              </a:rPr>
              <a:t>brindará </a:t>
            </a:r>
            <a:r>
              <a:rPr sz="800" spc="30" dirty="0">
                <a:latin typeface="Microsoft Sans Serif"/>
                <a:cs typeface="Microsoft Sans Serif"/>
              </a:rPr>
              <a:t>protección </a:t>
            </a:r>
            <a:r>
              <a:rPr sz="800" dirty="0">
                <a:latin typeface="Microsoft Sans Serif"/>
                <a:cs typeface="Microsoft Sans Serif"/>
              </a:rPr>
              <a:t>si </a:t>
            </a:r>
            <a:r>
              <a:rPr sz="800" spc="10" dirty="0">
                <a:latin typeface="Microsoft Sans Serif"/>
                <a:cs typeface="Microsoft Sans Serif"/>
              </a:rPr>
              <a:t>la </a:t>
            </a:r>
            <a:r>
              <a:rPr sz="800" spc="20" dirty="0">
                <a:latin typeface="Microsoft Sans Serif"/>
                <a:cs typeface="Microsoft Sans Serif"/>
              </a:rPr>
              <a:t>falla </a:t>
            </a:r>
            <a:r>
              <a:rPr sz="800" spc="15" dirty="0">
                <a:latin typeface="Microsoft Sans Serif"/>
                <a:cs typeface="Microsoft Sans Serif"/>
              </a:rPr>
              <a:t>está </a:t>
            </a:r>
            <a:r>
              <a:rPr sz="800" spc="25" dirty="0">
                <a:latin typeface="Microsoft Sans Serif"/>
                <a:cs typeface="Microsoft Sans Serif"/>
              </a:rPr>
              <a:t>en </a:t>
            </a:r>
            <a:r>
              <a:rPr sz="800" spc="15" dirty="0">
                <a:latin typeface="Microsoft Sans Serif"/>
                <a:cs typeface="Microsoft Sans Serif"/>
              </a:rPr>
              <a:t>el </a:t>
            </a:r>
            <a:r>
              <a:rPr sz="800" spc="20" dirty="0">
                <a:latin typeface="Microsoft Sans Serif"/>
                <a:cs typeface="Microsoft Sans Serif"/>
              </a:rPr>
              <a:t> </a:t>
            </a:r>
            <a:r>
              <a:rPr sz="800" spc="35" dirty="0">
                <a:latin typeface="Microsoft Sans Serif"/>
                <a:cs typeface="Microsoft Sans Serif"/>
              </a:rPr>
              <a:t>transformador. </a:t>
            </a:r>
            <a:r>
              <a:rPr sz="800" spc="-45" dirty="0">
                <a:latin typeface="Microsoft Sans Serif"/>
                <a:cs typeface="Microsoft Sans Serif"/>
              </a:rPr>
              <a:t>Se </a:t>
            </a:r>
            <a:r>
              <a:rPr sz="800" spc="30" dirty="0">
                <a:latin typeface="Microsoft Sans Serif"/>
                <a:cs typeface="Microsoft Sans Serif"/>
              </a:rPr>
              <a:t>recomienda </a:t>
            </a:r>
            <a:r>
              <a:rPr sz="800" spc="45" dirty="0">
                <a:latin typeface="Microsoft Sans Serif"/>
                <a:cs typeface="Microsoft Sans Serif"/>
              </a:rPr>
              <a:t>un </a:t>
            </a:r>
            <a:r>
              <a:rPr sz="800" spc="25" dirty="0">
                <a:latin typeface="Microsoft Sans Serif"/>
                <a:cs typeface="Microsoft Sans Serif"/>
              </a:rPr>
              <a:t>relé diferencial de </a:t>
            </a:r>
            <a:r>
              <a:rPr sz="800" spc="20" dirty="0">
                <a:latin typeface="Microsoft Sans Serif"/>
                <a:cs typeface="Microsoft Sans Serif"/>
              </a:rPr>
              <a:t>falla </a:t>
            </a:r>
            <a:r>
              <a:rPr sz="800" dirty="0">
                <a:latin typeface="Microsoft Sans Serif"/>
                <a:cs typeface="Microsoft Sans Serif"/>
              </a:rPr>
              <a:t>a </a:t>
            </a:r>
            <a:r>
              <a:rPr sz="800" spc="35" dirty="0">
                <a:latin typeface="Microsoft Sans Serif"/>
                <a:cs typeface="Microsoft Sans Serif"/>
              </a:rPr>
              <a:t>tierra </a:t>
            </a:r>
            <a:r>
              <a:rPr sz="800" spc="40" dirty="0">
                <a:latin typeface="Microsoft Sans Serif"/>
                <a:cs typeface="Microsoft Sans Serif"/>
              </a:rPr>
              <a:t> </a:t>
            </a:r>
            <a:r>
              <a:rPr sz="800" spc="35" dirty="0">
                <a:latin typeface="Microsoft Sans Serif"/>
                <a:cs typeface="Microsoft Sans Serif"/>
              </a:rPr>
              <a:t>restringido </a:t>
            </a:r>
            <a:r>
              <a:rPr sz="800" spc="20" dirty="0">
                <a:latin typeface="Microsoft Sans Serif"/>
                <a:cs typeface="Microsoft Sans Serif"/>
              </a:rPr>
              <a:t>conectado </a:t>
            </a:r>
            <a:r>
              <a:rPr sz="800" spc="10" dirty="0">
                <a:latin typeface="Microsoft Sans Serif"/>
                <a:cs typeface="Microsoft Sans Serif"/>
              </a:rPr>
              <a:t>al </a:t>
            </a:r>
            <a:r>
              <a:rPr sz="800" spc="-60" dirty="0">
                <a:latin typeface="Microsoft Sans Serif"/>
                <a:cs typeface="Microsoft Sans Serif"/>
              </a:rPr>
              <a:t>CT </a:t>
            </a:r>
            <a:r>
              <a:rPr sz="800" spc="45" dirty="0">
                <a:latin typeface="Microsoft Sans Serif"/>
                <a:cs typeface="Microsoft Sans Serif"/>
              </a:rPr>
              <a:t>neutro </a:t>
            </a:r>
            <a:r>
              <a:rPr sz="800" spc="25" dirty="0">
                <a:latin typeface="Microsoft Sans Serif"/>
                <a:cs typeface="Microsoft Sans Serif"/>
              </a:rPr>
              <a:t>del </a:t>
            </a:r>
            <a:r>
              <a:rPr sz="800" spc="40" dirty="0">
                <a:latin typeface="Microsoft Sans Serif"/>
                <a:cs typeface="Microsoft Sans Serif"/>
              </a:rPr>
              <a:t>transformador </a:t>
            </a:r>
            <a:r>
              <a:rPr sz="800" spc="5" dirty="0">
                <a:latin typeface="Microsoft Sans Serif"/>
                <a:cs typeface="Microsoft Sans Serif"/>
              </a:rPr>
              <a:t>y </a:t>
            </a:r>
            <a:r>
              <a:rPr sz="800" dirty="0">
                <a:latin typeface="Microsoft Sans Serif"/>
                <a:cs typeface="Microsoft Sans Serif"/>
              </a:rPr>
              <a:t>a </a:t>
            </a:r>
            <a:r>
              <a:rPr sz="800" spc="15" dirty="0">
                <a:latin typeface="Microsoft Sans Serif"/>
                <a:cs typeface="Microsoft Sans Serif"/>
              </a:rPr>
              <a:t>los </a:t>
            </a:r>
            <a:r>
              <a:rPr sz="800" spc="-60" dirty="0">
                <a:latin typeface="Microsoft Sans Serif"/>
                <a:cs typeface="Microsoft Sans Serif"/>
              </a:rPr>
              <a:t>CT </a:t>
            </a:r>
            <a:r>
              <a:rPr sz="800" spc="25" dirty="0">
                <a:latin typeface="Microsoft Sans Serif"/>
                <a:cs typeface="Microsoft Sans Serif"/>
              </a:rPr>
              <a:t>de </a:t>
            </a:r>
            <a:r>
              <a:rPr sz="800" spc="-200" dirty="0">
                <a:latin typeface="Microsoft Sans Serif"/>
                <a:cs typeface="Microsoft Sans Serif"/>
              </a:rPr>
              <a:t> </a:t>
            </a:r>
            <a:r>
              <a:rPr sz="800" spc="10" dirty="0">
                <a:latin typeface="Microsoft Sans Serif"/>
                <a:cs typeface="Microsoft Sans Serif"/>
              </a:rPr>
              <a:t>fase </a:t>
            </a:r>
            <a:r>
              <a:rPr sz="800" spc="30" dirty="0">
                <a:latin typeface="Microsoft Sans Serif"/>
                <a:cs typeface="Microsoft Sans Serif"/>
              </a:rPr>
              <a:t>que cubren </a:t>
            </a:r>
            <a:r>
              <a:rPr sz="800" spc="15" dirty="0">
                <a:latin typeface="Microsoft Sans Serif"/>
                <a:cs typeface="Microsoft Sans Serif"/>
              </a:rPr>
              <a:t>el </a:t>
            </a:r>
            <a:r>
              <a:rPr sz="800" spc="35" dirty="0">
                <a:latin typeface="Microsoft Sans Serif"/>
                <a:cs typeface="Microsoft Sans Serif"/>
              </a:rPr>
              <a:t>disyuntor </a:t>
            </a:r>
            <a:r>
              <a:rPr sz="800" spc="25" dirty="0">
                <a:latin typeface="Microsoft Sans Serif"/>
                <a:cs typeface="Microsoft Sans Serif"/>
              </a:rPr>
              <a:t>del </a:t>
            </a:r>
            <a:r>
              <a:rPr sz="800" spc="35" dirty="0">
                <a:latin typeface="Microsoft Sans Serif"/>
                <a:cs typeface="Microsoft Sans Serif"/>
              </a:rPr>
              <a:t>generador </a:t>
            </a:r>
            <a:r>
              <a:rPr sz="800" spc="25" dirty="0">
                <a:latin typeface="Microsoft Sans Serif"/>
                <a:cs typeface="Microsoft Sans Serif"/>
              </a:rPr>
              <a:t>para </a:t>
            </a:r>
            <a:r>
              <a:rPr sz="800" spc="35" dirty="0">
                <a:latin typeface="Microsoft Sans Serif"/>
                <a:cs typeface="Microsoft Sans Serif"/>
              </a:rPr>
              <a:t>proporcionar </a:t>
            </a:r>
            <a:r>
              <a:rPr sz="800" spc="40" dirty="0">
                <a:latin typeface="Microsoft Sans Serif"/>
                <a:cs typeface="Microsoft Sans Serif"/>
              </a:rPr>
              <a:t> </a:t>
            </a:r>
            <a:r>
              <a:rPr sz="800" spc="30" dirty="0">
                <a:latin typeface="Microsoft Sans Serif"/>
                <a:cs typeface="Microsoft Sans Serif"/>
              </a:rPr>
              <a:t>protección </a:t>
            </a:r>
            <a:r>
              <a:rPr sz="800" spc="15" dirty="0">
                <a:latin typeface="Microsoft Sans Serif"/>
                <a:cs typeface="Microsoft Sans Serif"/>
              </a:rPr>
              <a:t>sensible </a:t>
            </a:r>
            <a:r>
              <a:rPr sz="800" spc="5" dirty="0">
                <a:latin typeface="Microsoft Sans Serif"/>
                <a:cs typeface="Microsoft Sans Serif"/>
              </a:rPr>
              <a:t>y </a:t>
            </a:r>
            <a:r>
              <a:rPr sz="800" spc="25" dirty="0">
                <a:latin typeface="Microsoft Sans Serif"/>
                <a:cs typeface="Microsoft Sans Serif"/>
              </a:rPr>
              <a:t>disparo de </a:t>
            </a:r>
            <a:r>
              <a:rPr sz="800" spc="20" dirty="0">
                <a:latin typeface="Microsoft Sans Serif"/>
                <a:cs typeface="Microsoft Sans Serif"/>
              </a:rPr>
              <a:t>alta velocidad </a:t>
            </a:r>
            <a:r>
              <a:rPr sz="800" spc="5" dirty="0">
                <a:latin typeface="Microsoft Sans Serif"/>
                <a:cs typeface="Microsoft Sans Serif"/>
              </a:rPr>
              <a:t>y </a:t>
            </a:r>
            <a:r>
              <a:rPr sz="800" spc="25" dirty="0">
                <a:latin typeface="Microsoft Sans Serif"/>
                <a:cs typeface="Microsoft Sans Serif"/>
              </a:rPr>
              <a:t>apagar </a:t>
            </a:r>
            <a:r>
              <a:rPr sz="800" spc="15" dirty="0">
                <a:latin typeface="Microsoft Sans Serif"/>
                <a:cs typeface="Microsoft Sans Serif"/>
              </a:rPr>
              <a:t>el </a:t>
            </a:r>
            <a:r>
              <a:rPr sz="800" spc="20" dirty="0">
                <a:latin typeface="Microsoft Sans Serif"/>
                <a:cs typeface="Microsoft Sans Serif"/>
              </a:rPr>
              <a:t> </a:t>
            </a:r>
            <a:r>
              <a:rPr sz="800" spc="30" dirty="0">
                <a:latin typeface="Microsoft Sans Serif"/>
                <a:cs typeface="Microsoft Sans Serif"/>
              </a:rPr>
              <a:t>generador.</a:t>
            </a:r>
            <a:endParaRPr sz="800">
              <a:latin typeface="Microsoft Sans Serif"/>
              <a:cs typeface="Microsoft Sans Serif"/>
            </a:endParaRPr>
          </a:p>
        </p:txBody>
      </p:sp>
      <p:sp>
        <p:nvSpPr>
          <p:cNvPr id="9" name="object 9"/>
          <p:cNvSpPr txBox="1"/>
          <p:nvPr/>
        </p:nvSpPr>
        <p:spPr>
          <a:xfrm>
            <a:off x="11596400" y="3242040"/>
            <a:ext cx="2299276" cy="120546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sz="700" spc="-25" dirty="0">
                <a:latin typeface="Microsoft Sans Serif"/>
                <a:cs typeface="Microsoft Sans Serif"/>
              </a:rPr>
              <a:t>V.T.</a:t>
            </a:r>
            <a:r>
              <a:rPr sz="550" spc="-65" dirty="0">
                <a:latin typeface="Microsoft Sans Serif"/>
                <a:cs typeface="Microsoft Sans Serif"/>
              </a:rPr>
              <a:t>E</a:t>
            </a:r>
            <a:r>
              <a:rPr sz="550" spc="-40" dirty="0">
                <a:latin typeface="Microsoft Sans Serif"/>
                <a:cs typeface="Microsoft Sans Serif"/>
              </a:rPr>
              <a:t>XCELENTE</a:t>
            </a:r>
            <a:r>
              <a:rPr sz="700" spc="-30" dirty="0">
                <a:latin typeface="Microsoft Sans Serif"/>
                <a:cs typeface="Microsoft Sans Serif"/>
              </a:rPr>
              <a:t>METRO</a:t>
            </a:r>
            <a:r>
              <a:rPr sz="550" spc="-5" dirty="0">
                <a:latin typeface="Microsoft Sans Serif"/>
                <a:cs typeface="Microsoft Sans Serif"/>
              </a:rPr>
              <a:t>ODA</a:t>
            </a:r>
            <a:endParaRPr sz="550">
              <a:latin typeface="Microsoft Sans Serif"/>
              <a:cs typeface="Microsoft Sans Serif"/>
            </a:endParaRPr>
          </a:p>
        </p:txBody>
      </p:sp>
      <p:sp>
        <p:nvSpPr>
          <p:cNvPr id="10" name="object 10"/>
          <p:cNvSpPr txBox="1"/>
          <p:nvPr/>
        </p:nvSpPr>
        <p:spPr>
          <a:xfrm>
            <a:off x="9100216" y="3369092"/>
            <a:ext cx="7378427" cy="2068771"/>
          </a:xfrm>
          <a:prstGeom prst="rect">
            <a:avLst/>
          </a:prstGeom>
        </p:spPr>
        <p:txBody>
          <a:bodyPr vert="horz" wrap="square" lIns="0" tIns="87630" rIns="0" bIns="0" rtlCol="0">
            <a:spAutoFit/>
          </a:bodyPr>
          <a:lstStyle/>
          <a:p>
            <a:pPr marL="138430" indent="-126364">
              <a:lnSpc>
                <a:spcPct val="100000"/>
              </a:lnSpc>
              <a:spcBef>
                <a:spcPts val="690"/>
              </a:spcBef>
              <a:buAutoNum type="alphaUcPeriod"/>
              <a:tabLst>
                <a:tab pos="139065" algn="l"/>
              </a:tabLst>
            </a:pPr>
            <a:r>
              <a:rPr sz="850" spc="-10" dirty="0">
                <a:latin typeface="Microsoft Sans Serif"/>
                <a:cs typeface="Microsoft Sans Serif"/>
              </a:rPr>
              <a:t>Fallas</a:t>
            </a:r>
            <a:r>
              <a:rPr sz="850" spc="-25" dirty="0">
                <a:latin typeface="Microsoft Sans Serif"/>
                <a:cs typeface="Microsoft Sans Serif"/>
              </a:rPr>
              <a:t> </a:t>
            </a:r>
            <a:r>
              <a:rPr sz="850" spc="25" dirty="0">
                <a:latin typeface="Microsoft Sans Serif"/>
                <a:cs typeface="Microsoft Sans Serif"/>
              </a:rPr>
              <a:t>de</a:t>
            </a:r>
            <a:r>
              <a:rPr sz="850" spc="-25" dirty="0">
                <a:latin typeface="Microsoft Sans Serif"/>
                <a:cs typeface="Microsoft Sans Serif"/>
              </a:rPr>
              <a:t> </a:t>
            </a:r>
            <a:r>
              <a:rPr sz="850" spc="10" dirty="0">
                <a:latin typeface="Microsoft Sans Serif"/>
                <a:cs typeface="Microsoft Sans Serif"/>
              </a:rPr>
              <a:t>fase</a:t>
            </a:r>
            <a:endParaRPr sz="850">
              <a:latin typeface="Microsoft Sans Serif"/>
              <a:cs typeface="Microsoft Sans Serif"/>
            </a:endParaRPr>
          </a:p>
          <a:p>
            <a:pPr marL="12700" marR="82550" indent="153670">
              <a:lnSpc>
                <a:spcPct val="133500"/>
              </a:lnSpc>
              <a:spcBef>
                <a:spcPts val="215"/>
              </a:spcBef>
            </a:pPr>
            <a:r>
              <a:rPr sz="750" spc="-5" dirty="0">
                <a:latin typeface="Microsoft Sans Serif"/>
                <a:cs typeface="Microsoft Sans Serif"/>
              </a:rPr>
              <a:t>Los </a:t>
            </a:r>
            <a:r>
              <a:rPr sz="750" spc="15" dirty="0">
                <a:latin typeface="Microsoft Sans Serif"/>
                <a:cs typeface="Microsoft Sans Serif"/>
              </a:rPr>
              <a:t>relés </a:t>
            </a:r>
            <a:r>
              <a:rPr sz="750" spc="25" dirty="0">
                <a:latin typeface="Microsoft Sans Serif"/>
                <a:cs typeface="Microsoft Sans Serif"/>
              </a:rPr>
              <a:t>de </a:t>
            </a:r>
            <a:r>
              <a:rPr sz="750" spc="10" dirty="0">
                <a:latin typeface="Microsoft Sans Serif"/>
                <a:cs typeface="Microsoft Sans Serif"/>
              </a:rPr>
              <a:t>fase </a:t>
            </a:r>
            <a:r>
              <a:rPr sz="750" spc="25" dirty="0">
                <a:latin typeface="Microsoft Sans Serif"/>
                <a:cs typeface="Microsoft Sans Serif"/>
              </a:rPr>
              <a:t>de </a:t>
            </a:r>
            <a:r>
              <a:rPr sz="750" spc="10" dirty="0">
                <a:latin typeface="Microsoft Sans Serif"/>
                <a:cs typeface="Microsoft Sans Serif"/>
              </a:rPr>
              <a:t>21 </a:t>
            </a:r>
            <a:r>
              <a:rPr sz="750" spc="5" dirty="0">
                <a:latin typeface="Microsoft Sans Serif"/>
                <a:cs typeface="Microsoft Sans Serif"/>
              </a:rPr>
              <a:t>y </a:t>
            </a:r>
            <a:r>
              <a:rPr sz="750" spc="10" dirty="0">
                <a:latin typeface="Microsoft Sans Serif"/>
                <a:cs typeface="Microsoft Sans Serif"/>
              </a:rPr>
              <a:t>51 </a:t>
            </a:r>
            <a:r>
              <a:rPr sz="750" spc="-55" dirty="0">
                <a:latin typeface="Microsoft Sans Serif"/>
                <a:cs typeface="Microsoft Sans Serif"/>
              </a:rPr>
              <a:t>V </a:t>
            </a:r>
            <a:r>
              <a:rPr sz="750" spc="35" dirty="0">
                <a:latin typeface="Microsoft Sans Serif"/>
                <a:cs typeface="Microsoft Sans Serif"/>
              </a:rPr>
              <a:t>brindan </a:t>
            </a:r>
            <a:r>
              <a:rPr sz="750" spc="25" dirty="0">
                <a:latin typeface="Microsoft Sans Serif"/>
                <a:cs typeface="Microsoft Sans Serif"/>
              </a:rPr>
              <a:t>protección de respaldo </a:t>
            </a:r>
            <a:r>
              <a:rPr sz="750" spc="20" dirty="0">
                <a:latin typeface="Microsoft Sans Serif"/>
                <a:cs typeface="Microsoft Sans Serif"/>
              </a:rPr>
              <a:t>del </a:t>
            </a:r>
            <a:r>
              <a:rPr sz="750" spc="25" dirty="0">
                <a:latin typeface="Microsoft Sans Serif"/>
                <a:cs typeface="Microsoft Sans Serif"/>
              </a:rPr>
              <a:t> </a:t>
            </a:r>
            <a:r>
              <a:rPr sz="750" spc="30" dirty="0">
                <a:latin typeface="Microsoft Sans Serif"/>
                <a:cs typeface="Microsoft Sans Serif"/>
              </a:rPr>
              <a:t>generador </a:t>
            </a:r>
            <a:r>
              <a:rPr sz="750" spc="25" dirty="0">
                <a:latin typeface="Microsoft Sans Serif"/>
                <a:cs typeface="Microsoft Sans Serif"/>
              </a:rPr>
              <a:t>para </a:t>
            </a:r>
            <a:r>
              <a:rPr sz="750" spc="10" dirty="0">
                <a:latin typeface="Microsoft Sans Serif"/>
                <a:cs typeface="Microsoft Sans Serif"/>
              </a:rPr>
              <a:t>fallas </a:t>
            </a:r>
            <a:r>
              <a:rPr sz="750" spc="25" dirty="0">
                <a:latin typeface="Microsoft Sans Serif"/>
                <a:cs typeface="Microsoft Sans Serif"/>
              </a:rPr>
              <a:t>de </a:t>
            </a:r>
            <a:r>
              <a:rPr sz="750" spc="5" dirty="0">
                <a:latin typeface="Microsoft Sans Serif"/>
                <a:cs typeface="Microsoft Sans Serif"/>
              </a:rPr>
              <a:t>fase. </a:t>
            </a:r>
            <a:r>
              <a:rPr sz="750" spc="-5" dirty="0">
                <a:latin typeface="Microsoft Sans Serif"/>
                <a:cs typeface="Microsoft Sans Serif"/>
              </a:rPr>
              <a:t>Estos </a:t>
            </a:r>
            <a:r>
              <a:rPr sz="750" spc="15" dirty="0">
                <a:latin typeface="Microsoft Sans Serif"/>
                <a:cs typeface="Microsoft Sans Serif"/>
              </a:rPr>
              <a:t>relés </a:t>
            </a:r>
            <a:r>
              <a:rPr sz="750" spc="20" dirty="0">
                <a:latin typeface="Microsoft Sans Serif"/>
                <a:cs typeface="Microsoft Sans Serif"/>
              </a:rPr>
              <a:t>están </a:t>
            </a:r>
            <a:r>
              <a:rPr sz="750" spc="15" dirty="0">
                <a:latin typeface="Microsoft Sans Serif"/>
                <a:cs typeface="Microsoft Sans Serif"/>
              </a:rPr>
              <a:t>conectados </a:t>
            </a:r>
            <a:r>
              <a:rPr sz="750" spc="25" dirty="0">
                <a:latin typeface="Microsoft Sans Serif"/>
                <a:cs typeface="Microsoft Sans Serif"/>
              </a:rPr>
              <a:t>para </a:t>
            </a:r>
            <a:r>
              <a:rPr sz="750" spc="30" dirty="0">
                <a:latin typeface="Microsoft Sans Serif"/>
                <a:cs typeface="Microsoft Sans Serif"/>
              </a:rPr>
              <a:t> </a:t>
            </a:r>
            <a:r>
              <a:rPr sz="750" spc="25" dirty="0">
                <a:latin typeface="Microsoft Sans Serif"/>
                <a:cs typeface="Microsoft Sans Serif"/>
              </a:rPr>
              <a:t>energizar </a:t>
            </a:r>
            <a:r>
              <a:rPr sz="750" spc="45" dirty="0">
                <a:latin typeface="Microsoft Sans Serif"/>
                <a:cs typeface="Microsoft Sans Serif"/>
              </a:rPr>
              <a:t>un </a:t>
            </a:r>
            <a:r>
              <a:rPr sz="750" spc="20" dirty="0">
                <a:latin typeface="Microsoft Sans Serif"/>
                <a:cs typeface="Microsoft Sans Serif"/>
              </a:rPr>
              <a:t>relé </a:t>
            </a:r>
            <a:r>
              <a:rPr sz="750" spc="25" dirty="0">
                <a:latin typeface="Microsoft Sans Serif"/>
                <a:cs typeface="Microsoft Sans Serif"/>
              </a:rPr>
              <a:t>de </a:t>
            </a:r>
            <a:r>
              <a:rPr sz="750" spc="30" dirty="0">
                <a:latin typeface="Microsoft Sans Serif"/>
                <a:cs typeface="Microsoft Sans Serif"/>
              </a:rPr>
              <a:t>bloqueo </a:t>
            </a:r>
            <a:r>
              <a:rPr sz="750" spc="25" dirty="0">
                <a:latin typeface="Microsoft Sans Serif"/>
                <a:cs typeface="Microsoft Sans Serif"/>
              </a:rPr>
              <a:t>de reinicio </a:t>
            </a:r>
            <a:r>
              <a:rPr sz="750" spc="30" dirty="0">
                <a:latin typeface="Microsoft Sans Serif"/>
                <a:cs typeface="Microsoft Sans Serif"/>
              </a:rPr>
              <a:t>manual que </a:t>
            </a:r>
            <a:r>
              <a:rPr sz="750" spc="20" dirty="0">
                <a:latin typeface="Microsoft Sans Serif"/>
                <a:cs typeface="Microsoft Sans Serif"/>
              </a:rPr>
              <a:t>dispara </a:t>
            </a:r>
            <a:r>
              <a:rPr sz="750" spc="10" dirty="0">
                <a:latin typeface="Microsoft Sans Serif"/>
                <a:cs typeface="Microsoft Sans Serif"/>
              </a:rPr>
              <a:t>los </a:t>
            </a:r>
            <a:r>
              <a:rPr sz="750" spc="15" dirty="0">
                <a:latin typeface="Microsoft Sans Serif"/>
                <a:cs typeface="Microsoft Sans Serif"/>
              </a:rPr>
              <a:t> </a:t>
            </a:r>
            <a:r>
              <a:rPr sz="750" spc="25" dirty="0">
                <a:latin typeface="Microsoft Sans Serif"/>
                <a:cs typeface="Microsoft Sans Serif"/>
              </a:rPr>
              <a:t>disyuntores </a:t>
            </a:r>
            <a:r>
              <a:rPr sz="750" spc="20" dirty="0">
                <a:latin typeface="Microsoft Sans Serif"/>
                <a:cs typeface="Microsoft Sans Serif"/>
              </a:rPr>
              <a:t>del </a:t>
            </a:r>
            <a:r>
              <a:rPr sz="750" spc="30" dirty="0">
                <a:latin typeface="Microsoft Sans Serif"/>
                <a:cs typeface="Microsoft Sans Serif"/>
              </a:rPr>
              <a:t>generador </a:t>
            </a:r>
            <a:r>
              <a:rPr sz="750" spc="20" dirty="0">
                <a:latin typeface="Microsoft Sans Serif"/>
                <a:cs typeface="Microsoft Sans Serif"/>
              </a:rPr>
              <a:t>principal, </a:t>
            </a:r>
            <a:r>
              <a:rPr sz="750" spc="10" dirty="0">
                <a:latin typeface="Microsoft Sans Serif"/>
                <a:cs typeface="Microsoft Sans Serif"/>
              </a:rPr>
              <a:t>el </a:t>
            </a:r>
            <a:r>
              <a:rPr sz="750" spc="25" dirty="0">
                <a:latin typeface="Microsoft Sans Serif"/>
                <a:cs typeface="Microsoft Sans Serif"/>
              </a:rPr>
              <a:t>campo </a:t>
            </a:r>
            <a:r>
              <a:rPr sz="750" spc="20" dirty="0">
                <a:latin typeface="Microsoft Sans Serif"/>
                <a:cs typeface="Microsoft Sans Serif"/>
              </a:rPr>
              <a:t>del </a:t>
            </a:r>
            <a:r>
              <a:rPr sz="750" spc="30" dirty="0">
                <a:latin typeface="Microsoft Sans Serif"/>
                <a:cs typeface="Microsoft Sans Serif"/>
              </a:rPr>
              <a:t>generador </a:t>
            </a:r>
            <a:r>
              <a:rPr sz="750" spc="35" dirty="0">
                <a:latin typeface="Microsoft Sans Serif"/>
                <a:cs typeface="Microsoft Sans Serif"/>
              </a:rPr>
              <a:t>y/o </a:t>
            </a:r>
            <a:r>
              <a:rPr sz="750" spc="10" dirty="0">
                <a:latin typeface="Microsoft Sans Serif"/>
                <a:cs typeface="Microsoft Sans Serif"/>
              </a:rPr>
              <a:t>los </a:t>
            </a:r>
            <a:r>
              <a:rPr sz="750" spc="15" dirty="0">
                <a:latin typeface="Microsoft Sans Serif"/>
                <a:cs typeface="Microsoft Sans Serif"/>
              </a:rPr>
              <a:t> </a:t>
            </a:r>
            <a:r>
              <a:rPr sz="750" spc="25" dirty="0">
                <a:latin typeface="Microsoft Sans Serif"/>
                <a:cs typeface="Microsoft Sans Serif"/>
              </a:rPr>
              <a:t>disyuntores </a:t>
            </a:r>
            <a:r>
              <a:rPr sz="750" spc="20" dirty="0">
                <a:latin typeface="Microsoft Sans Serif"/>
                <a:cs typeface="Microsoft Sans Serif"/>
              </a:rPr>
              <a:t>del excitador, </a:t>
            </a:r>
            <a:r>
              <a:rPr sz="750" spc="10" dirty="0">
                <a:latin typeface="Microsoft Sans Serif"/>
                <a:cs typeface="Microsoft Sans Serif"/>
              </a:rPr>
              <a:t>los </a:t>
            </a:r>
            <a:r>
              <a:rPr sz="750" spc="25" dirty="0">
                <a:latin typeface="Microsoft Sans Serif"/>
                <a:cs typeface="Microsoft Sans Serif"/>
              </a:rPr>
              <a:t>disyuntores </a:t>
            </a:r>
            <a:r>
              <a:rPr sz="750" spc="20" dirty="0">
                <a:latin typeface="Microsoft Sans Serif"/>
                <a:cs typeface="Microsoft Sans Serif"/>
              </a:rPr>
              <a:t>del </a:t>
            </a:r>
            <a:r>
              <a:rPr sz="750" spc="25" dirty="0">
                <a:latin typeface="Microsoft Sans Serif"/>
                <a:cs typeface="Microsoft Sans Serif"/>
              </a:rPr>
              <a:t>lado bajo de </a:t>
            </a:r>
            <a:r>
              <a:rPr sz="750" spc="10" dirty="0">
                <a:latin typeface="Microsoft Sans Serif"/>
                <a:cs typeface="Microsoft Sans Serif"/>
              </a:rPr>
              <a:t>los </a:t>
            </a:r>
            <a:r>
              <a:rPr sz="750" spc="-20" dirty="0">
                <a:latin typeface="Microsoft Sans Serif"/>
                <a:cs typeface="Microsoft Sans Serif"/>
              </a:rPr>
              <a:t>UAT </a:t>
            </a:r>
            <a:r>
              <a:rPr sz="750" spc="-15" dirty="0">
                <a:latin typeface="Microsoft Sans Serif"/>
                <a:cs typeface="Microsoft Sans Serif"/>
              </a:rPr>
              <a:t> </a:t>
            </a:r>
            <a:r>
              <a:rPr sz="750" spc="30" dirty="0">
                <a:latin typeface="Microsoft Sans Serif"/>
                <a:cs typeface="Microsoft Sans Serif"/>
              </a:rPr>
              <a:t>(transformadores </a:t>
            </a:r>
            <a:r>
              <a:rPr sz="750" spc="15" dirty="0">
                <a:latin typeface="Microsoft Sans Serif"/>
                <a:cs typeface="Microsoft Sans Serif"/>
              </a:rPr>
              <a:t>auxiliares </a:t>
            </a:r>
            <a:r>
              <a:rPr sz="750" spc="25" dirty="0">
                <a:latin typeface="Microsoft Sans Serif"/>
                <a:cs typeface="Microsoft Sans Serif"/>
              </a:rPr>
              <a:t>de </a:t>
            </a:r>
            <a:r>
              <a:rPr sz="750" spc="10" dirty="0">
                <a:latin typeface="Microsoft Sans Serif"/>
                <a:cs typeface="Microsoft Sans Serif"/>
              </a:rPr>
              <a:t>la </a:t>
            </a:r>
            <a:r>
              <a:rPr sz="750" spc="25" dirty="0">
                <a:latin typeface="Microsoft Sans Serif"/>
                <a:cs typeface="Microsoft Sans Serif"/>
              </a:rPr>
              <a:t>unidad) </a:t>
            </a:r>
            <a:r>
              <a:rPr sz="750" spc="5" dirty="0">
                <a:latin typeface="Microsoft Sans Serif"/>
                <a:cs typeface="Microsoft Sans Serif"/>
              </a:rPr>
              <a:t>y </a:t>
            </a:r>
            <a:r>
              <a:rPr sz="750" spc="10" dirty="0">
                <a:latin typeface="Microsoft Sans Serif"/>
                <a:cs typeface="Microsoft Sans Serif"/>
              </a:rPr>
              <a:t>el </a:t>
            </a:r>
            <a:r>
              <a:rPr sz="750" spc="50" dirty="0">
                <a:latin typeface="Microsoft Sans Serif"/>
                <a:cs typeface="Microsoft Sans Serif"/>
              </a:rPr>
              <a:t>motor </a:t>
            </a:r>
            <a:r>
              <a:rPr sz="750" spc="35" dirty="0">
                <a:latin typeface="Microsoft Sans Serif"/>
                <a:cs typeface="Microsoft Sans Serif"/>
              </a:rPr>
              <a:t>primario. </a:t>
            </a:r>
            <a:r>
              <a:rPr sz="750" spc="-10" dirty="0">
                <a:latin typeface="Microsoft Sans Serif"/>
                <a:cs typeface="Microsoft Sans Serif"/>
              </a:rPr>
              <a:t>Estas </a:t>
            </a:r>
            <a:r>
              <a:rPr sz="750" spc="-5" dirty="0">
                <a:latin typeface="Microsoft Sans Serif"/>
                <a:cs typeface="Microsoft Sans Serif"/>
              </a:rPr>
              <a:t> </a:t>
            </a:r>
            <a:r>
              <a:rPr sz="750" spc="20" dirty="0">
                <a:latin typeface="Microsoft Sans Serif"/>
                <a:cs typeface="Microsoft Sans Serif"/>
              </a:rPr>
              <a:t>funciones </a:t>
            </a:r>
            <a:r>
              <a:rPr sz="750" spc="40" dirty="0">
                <a:latin typeface="Microsoft Sans Serif"/>
                <a:cs typeface="Microsoft Sans Serif"/>
              </a:rPr>
              <a:t>no </a:t>
            </a:r>
            <a:r>
              <a:rPr sz="750" spc="25" dirty="0">
                <a:latin typeface="Microsoft Sans Serif"/>
                <a:cs typeface="Microsoft Sans Serif"/>
              </a:rPr>
              <a:t>deben </a:t>
            </a:r>
            <a:r>
              <a:rPr sz="750" spc="10" dirty="0">
                <a:latin typeface="Microsoft Sans Serif"/>
                <a:cs typeface="Microsoft Sans Serif"/>
              </a:rPr>
              <a:t>usarse </a:t>
            </a:r>
            <a:r>
              <a:rPr sz="750" spc="20" dirty="0">
                <a:latin typeface="Microsoft Sans Serif"/>
                <a:cs typeface="Microsoft Sans Serif"/>
              </a:rPr>
              <a:t>juntas; sólo </a:t>
            </a:r>
            <a:r>
              <a:rPr sz="750" spc="40" dirty="0">
                <a:latin typeface="Microsoft Sans Serif"/>
                <a:cs typeface="Microsoft Sans Serif"/>
              </a:rPr>
              <a:t>uno </a:t>
            </a:r>
            <a:r>
              <a:rPr sz="750" spc="45" dirty="0">
                <a:latin typeface="Microsoft Sans Serif"/>
                <a:cs typeface="Microsoft Sans Serif"/>
              </a:rPr>
              <a:t>u otro </a:t>
            </a:r>
            <a:r>
              <a:rPr sz="750" spc="-5" dirty="0">
                <a:latin typeface="Microsoft Sans Serif"/>
                <a:cs typeface="Microsoft Sans Serif"/>
              </a:rPr>
              <a:t>es </a:t>
            </a:r>
            <a:r>
              <a:rPr sz="750" spc="15" dirty="0">
                <a:latin typeface="Microsoft Sans Serif"/>
                <a:cs typeface="Microsoft Sans Serif"/>
              </a:rPr>
              <a:t>aplicable </a:t>
            </a:r>
            <a:r>
              <a:rPr sz="750" dirty="0">
                <a:latin typeface="Microsoft Sans Serif"/>
                <a:cs typeface="Microsoft Sans Serif"/>
              </a:rPr>
              <a:t>a </a:t>
            </a:r>
            <a:r>
              <a:rPr sz="750" spc="45" dirty="0">
                <a:latin typeface="Microsoft Sans Serif"/>
                <a:cs typeface="Microsoft Sans Serif"/>
              </a:rPr>
              <a:t>un </a:t>
            </a:r>
            <a:r>
              <a:rPr sz="750" spc="50" dirty="0">
                <a:latin typeface="Microsoft Sans Serif"/>
                <a:cs typeface="Microsoft Sans Serif"/>
              </a:rPr>
              <a:t> </a:t>
            </a:r>
            <a:r>
              <a:rPr sz="750" spc="15" dirty="0">
                <a:latin typeface="Microsoft Sans Serif"/>
                <a:cs typeface="Microsoft Sans Serif"/>
              </a:rPr>
              <a:t>sistema</a:t>
            </a:r>
            <a:r>
              <a:rPr sz="750" dirty="0">
                <a:latin typeface="Microsoft Sans Serif"/>
                <a:cs typeface="Microsoft Sans Serif"/>
              </a:rPr>
              <a:t> </a:t>
            </a:r>
            <a:r>
              <a:rPr sz="750" spc="25" dirty="0">
                <a:latin typeface="Microsoft Sans Serif"/>
                <a:cs typeface="Microsoft Sans Serif"/>
              </a:rPr>
              <a:t>particular.</a:t>
            </a:r>
            <a:r>
              <a:rPr sz="750" dirty="0">
                <a:latin typeface="Microsoft Sans Serif"/>
                <a:cs typeface="Microsoft Sans Serif"/>
              </a:rPr>
              <a:t> </a:t>
            </a:r>
            <a:r>
              <a:rPr sz="750" spc="15" dirty="0">
                <a:latin typeface="Microsoft Sans Serif"/>
                <a:cs typeface="Microsoft Sans Serif"/>
              </a:rPr>
              <a:t>Consulte</a:t>
            </a:r>
            <a:r>
              <a:rPr sz="750" spc="5" dirty="0">
                <a:latin typeface="Microsoft Sans Serif"/>
                <a:cs typeface="Microsoft Sans Serif"/>
              </a:rPr>
              <a:t> </a:t>
            </a:r>
            <a:r>
              <a:rPr sz="750" spc="10" dirty="0">
                <a:latin typeface="Microsoft Sans Serif"/>
                <a:cs typeface="Microsoft Sans Serif"/>
              </a:rPr>
              <a:t>el</a:t>
            </a:r>
            <a:r>
              <a:rPr sz="750" dirty="0">
                <a:latin typeface="Microsoft Sans Serif"/>
                <a:cs typeface="Microsoft Sans Serif"/>
              </a:rPr>
              <a:t> </a:t>
            </a:r>
            <a:r>
              <a:rPr sz="750" spc="20" dirty="0">
                <a:latin typeface="Microsoft Sans Serif"/>
                <a:cs typeface="Microsoft Sans Serif"/>
              </a:rPr>
              <a:t>Capítulo</a:t>
            </a:r>
            <a:r>
              <a:rPr sz="750" dirty="0">
                <a:latin typeface="Microsoft Sans Serif"/>
                <a:cs typeface="Microsoft Sans Serif"/>
              </a:rPr>
              <a:t> </a:t>
            </a:r>
            <a:r>
              <a:rPr sz="750" spc="5" dirty="0">
                <a:latin typeface="Microsoft Sans Serif"/>
                <a:cs typeface="Microsoft Sans Serif"/>
              </a:rPr>
              <a:t>5.1 </a:t>
            </a:r>
            <a:r>
              <a:rPr sz="750" spc="25" dirty="0">
                <a:latin typeface="Microsoft Sans Serif"/>
                <a:cs typeface="Microsoft Sans Serif"/>
              </a:rPr>
              <a:t>para</a:t>
            </a:r>
            <a:r>
              <a:rPr sz="750" dirty="0">
                <a:latin typeface="Microsoft Sans Serif"/>
                <a:cs typeface="Microsoft Sans Serif"/>
              </a:rPr>
              <a:t> </a:t>
            </a:r>
            <a:r>
              <a:rPr sz="750" spc="35" dirty="0">
                <a:latin typeface="Microsoft Sans Serif"/>
                <a:cs typeface="Microsoft Sans Serif"/>
              </a:rPr>
              <a:t>obtener</a:t>
            </a:r>
            <a:r>
              <a:rPr sz="750" dirty="0">
                <a:latin typeface="Microsoft Sans Serif"/>
                <a:cs typeface="Microsoft Sans Serif"/>
              </a:rPr>
              <a:t> </a:t>
            </a:r>
            <a:r>
              <a:rPr sz="750" spc="20" dirty="0">
                <a:latin typeface="Microsoft Sans Serif"/>
                <a:cs typeface="Microsoft Sans Serif"/>
              </a:rPr>
              <a:t>más</a:t>
            </a:r>
            <a:r>
              <a:rPr sz="750" spc="5" dirty="0">
                <a:latin typeface="Microsoft Sans Serif"/>
                <a:cs typeface="Microsoft Sans Serif"/>
              </a:rPr>
              <a:t> </a:t>
            </a:r>
            <a:r>
              <a:rPr sz="750" spc="15" dirty="0">
                <a:latin typeface="Microsoft Sans Serif"/>
                <a:cs typeface="Microsoft Sans Serif"/>
              </a:rPr>
              <a:t>detalles </a:t>
            </a:r>
            <a:r>
              <a:rPr sz="750" spc="-185" dirty="0">
                <a:latin typeface="Microsoft Sans Serif"/>
                <a:cs typeface="Microsoft Sans Serif"/>
              </a:rPr>
              <a:t> </a:t>
            </a:r>
            <a:r>
              <a:rPr sz="750" spc="25" dirty="0">
                <a:latin typeface="Microsoft Sans Serif"/>
                <a:cs typeface="Microsoft Sans Serif"/>
              </a:rPr>
              <a:t>sobre</a:t>
            </a:r>
            <a:r>
              <a:rPr sz="750" spc="-10" dirty="0">
                <a:latin typeface="Microsoft Sans Serif"/>
                <a:cs typeface="Microsoft Sans Serif"/>
              </a:rPr>
              <a:t> </a:t>
            </a:r>
            <a:r>
              <a:rPr sz="750" spc="10" dirty="0">
                <a:latin typeface="Microsoft Sans Serif"/>
                <a:cs typeface="Microsoft Sans Serif"/>
              </a:rPr>
              <a:t>los</a:t>
            </a:r>
            <a:r>
              <a:rPr sz="750" spc="-5" dirty="0">
                <a:latin typeface="Microsoft Sans Serif"/>
                <a:cs typeface="Microsoft Sans Serif"/>
              </a:rPr>
              <a:t> </a:t>
            </a:r>
            <a:r>
              <a:rPr sz="750" spc="35" dirty="0">
                <a:latin typeface="Microsoft Sans Serif"/>
                <a:cs typeface="Microsoft Sans Serif"/>
              </a:rPr>
              <a:t>modos</a:t>
            </a:r>
            <a:r>
              <a:rPr sz="750" spc="-5" dirty="0">
                <a:latin typeface="Microsoft Sans Serif"/>
                <a:cs typeface="Microsoft Sans Serif"/>
              </a:rPr>
              <a:t> </a:t>
            </a:r>
            <a:r>
              <a:rPr sz="750" spc="25" dirty="0">
                <a:latin typeface="Microsoft Sans Serif"/>
                <a:cs typeface="Microsoft Sans Serif"/>
              </a:rPr>
              <a:t>de</a:t>
            </a:r>
            <a:r>
              <a:rPr sz="750" spc="-5" dirty="0">
                <a:latin typeface="Microsoft Sans Serif"/>
                <a:cs typeface="Microsoft Sans Serif"/>
              </a:rPr>
              <a:t> </a:t>
            </a:r>
            <a:r>
              <a:rPr sz="750" spc="20" dirty="0">
                <a:latin typeface="Microsoft Sans Serif"/>
                <a:cs typeface="Microsoft Sans Serif"/>
              </a:rPr>
              <a:t>disparo.</a:t>
            </a:r>
            <a:endParaRPr sz="750">
              <a:latin typeface="Microsoft Sans Serif"/>
              <a:cs typeface="Microsoft Sans Serif"/>
            </a:endParaRPr>
          </a:p>
          <a:p>
            <a:pPr marL="147320" indent="-135255">
              <a:lnSpc>
                <a:spcPct val="100000"/>
              </a:lnSpc>
              <a:spcBef>
                <a:spcPts val="750"/>
              </a:spcBef>
              <a:buAutoNum type="alphaUcPeriod" startAt="2"/>
              <a:tabLst>
                <a:tab pos="147955" algn="l"/>
              </a:tabLst>
            </a:pPr>
            <a:r>
              <a:rPr sz="900" spc="-10" dirty="0">
                <a:latin typeface="Microsoft Sans Serif"/>
                <a:cs typeface="Microsoft Sans Serif"/>
              </a:rPr>
              <a:t>Fallas</a:t>
            </a:r>
            <a:r>
              <a:rPr sz="900" spc="-30" dirty="0">
                <a:latin typeface="Microsoft Sans Serif"/>
                <a:cs typeface="Microsoft Sans Serif"/>
              </a:rPr>
              <a:t> </a:t>
            </a:r>
            <a:r>
              <a:rPr sz="900" dirty="0">
                <a:latin typeface="Microsoft Sans Serif"/>
                <a:cs typeface="Microsoft Sans Serif"/>
              </a:rPr>
              <a:t>a</a:t>
            </a:r>
            <a:r>
              <a:rPr sz="900" spc="-25" dirty="0">
                <a:latin typeface="Microsoft Sans Serif"/>
                <a:cs typeface="Microsoft Sans Serif"/>
              </a:rPr>
              <a:t> </a:t>
            </a:r>
            <a:r>
              <a:rPr sz="900" spc="40" dirty="0">
                <a:latin typeface="Microsoft Sans Serif"/>
                <a:cs typeface="Microsoft Sans Serif"/>
              </a:rPr>
              <a:t>tierra</a:t>
            </a:r>
            <a:endParaRPr sz="900">
              <a:latin typeface="Microsoft Sans Serif"/>
              <a:cs typeface="Microsoft Sans Serif"/>
            </a:endParaRPr>
          </a:p>
          <a:p>
            <a:pPr marL="12700" marR="5080" indent="153670">
              <a:lnSpc>
                <a:spcPct val="133600"/>
              </a:lnSpc>
              <a:spcBef>
                <a:spcPts val="210"/>
              </a:spcBef>
            </a:pPr>
            <a:r>
              <a:rPr sz="750" spc="-35" dirty="0">
                <a:latin typeface="Microsoft Sans Serif"/>
                <a:cs typeface="Microsoft Sans Serif"/>
              </a:rPr>
              <a:t>El</a:t>
            </a:r>
            <a:r>
              <a:rPr sz="750" spc="-10" dirty="0">
                <a:latin typeface="Microsoft Sans Serif"/>
                <a:cs typeface="Microsoft Sans Serif"/>
              </a:rPr>
              <a:t> </a:t>
            </a:r>
            <a:r>
              <a:rPr sz="750" spc="25" dirty="0">
                <a:latin typeface="Microsoft Sans Serif"/>
                <a:cs typeface="Microsoft Sans Serif"/>
              </a:rPr>
              <a:t>respaldo</a:t>
            </a:r>
            <a:r>
              <a:rPr sz="750" spc="-5" dirty="0">
                <a:latin typeface="Microsoft Sans Serif"/>
                <a:cs typeface="Microsoft Sans Serif"/>
              </a:rPr>
              <a:t> </a:t>
            </a:r>
            <a:r>
              <a:rPr sz="750" spc="25" dirty="0">
                <a:latin typeface="Microsoft Sans Serif"/>
                <a:cs typeface="Microsoft Sans Serif"/>
              </a:rPr>
              <a:t>para</a:t>
            </a:r>
            <a:r>
              <a:rPr sz="750" spc="-5" dirty="0">
                <a:latin typeface="Microsoft Sans Serif"/>
                <a:cs typeface="Microsoft Sans Serif"/>
              </a:rPr>
              <a:t> </a:t>
            </a:r>
            <a:r>
              <a:rPr sz="750" spc="10" dirty="0">
                <a:latin typeface="Microsoft Sans Serif"/>
                <a:cs typeface="Microsoft Sans Serif"/>
              </a:rPr>
              <a:t>el</a:t>
            </a:r>
            <a:r>
              <a:rPr sz="750" spc="-5" dirty="0">
                <a:latin typeface="Microsoft Sans Serif"/>
                <a:cs typeface="Microsoft Sans Serif"/>
              </a:rPr>
              <a:t> </a:t>
            </a:r>
            <a:r>
              <a:rPr sz="750" spc="20" dirty="0">
                <a:latin typeface="Microsoft Sans Serif"/>
                <a:cs typeface="Microsoft Sans Serif"/>
              </a:rPr>
              <a:t>relé</a:t>
            </a:r>
            <a:r>
              <a:rPr sz="750" spc="-5" dirty="0">
                <a:latin typeface="Microsoft Sans Serif"/>
                <a:cs typeface="Microsoft Sans Serif"/>
              </a:rPr>
              <a:t> </a:t>
            </a:r>
            <a:r>
              <a:rPr sz="750" spc="25" dirty="0">
                <a:latin typeface="Microsoft Sans Serif"/>
                <a:cs typeface="Microsoft Sans Serif"/>
              </a:rPr>
              <a:t>de</a:t>
            </a:r>
            <a:r>
              <a:rPr sz="750" spc="-10" dirty="0">
                <a:latin typeface="Microsoft Sans Serif"/>
                <a:cs typeface="Microsoft Sans Serif"/>
              </a:rPr>
              <a:t> </a:t>
            </a:r>
            <a:r>
              <a:rPr sz="750" spc="20" dirty="0">
                <a:latin typeface="Microsoft Sans Serif"/>
                <a:cs typeface="Microsoft Sans Serif"/>
              </a:rPr>
              <a:t>falla</a:t>
            </a:r>
            <a:r>
              <a:rPr sz="750" spc="-5" dirty="0">
                <a:latin typeface="Microsoft Sans Serif"/>
                <a:cs typeface="Microsoft Sans Serif"/>
              </a:rPr>
              <a:t> </a:t>
            </a:r>
            <a:r>
              <a:rPr sz="750" dirty="0">
                <a:latin typeface="Microsoft Sans Serif"/>
                <a:cs typeface="Microsoft Sans Serif"/>
              </a:rPr>
              <a:t>a</a:t>
            </a:r>
            <a:r>
              <a:rPr sz="750" spc="-5" dirty="0">
                <a:latin typeface="Microsoft Sans Serif"/>
                <a:cs typeface="Microsoft Sans Serif"/>
              </a:rPr>
              <a:t> </a:t>
            </a:r>
            <a:r>
              <a:rPr sz="750" spc="35" dirty="0">
                <a:latin typeface="Microsoft Sans Serif"/>
                <a:cs typeface="Microsoft Sans Serif"/>
              </a:rPr>
              <a:t>tierra</a:t>
            </a:r>
            <a:r>
              <a:rPr sz="750" spc="-5" dirty="0">
                <a:latin typeface="Microsoft Sans Serif"/>
                <a:cs typeface="Microsoft Sans Serif"/>
              </a:rPr>
              <a:t> </a:t>
            </a:r>
            <a:r>
              <a:rPr sz="750" spc="-10" dirty="0">
                <a:latin typeface="Microsoft Sans Serif"/>
                <a:cs typeface="Microsoft Sans Serif"/>
              </a:rPr>
              <a:t>51TG1</a:t>
            </a:r>
            <a:r>
              <a:rPr sz="750" spc="-5" dirty="0">
                <a:latin typeface="Microsoft Sans Serif"/>
                <a:cs typeface="Microsoft Sans Serif"/>
              </a:rPr>
              <a:t> </a:t>
            </a:r>
            <a:r>
              <a:rPr sz="750" spc="25" dirty="0">
                <a:latin typeface="Microsoft Sans Serif"/>
                <a:cs typeface="Microsoft Sans Serif"/>
              </a:rPr>
              <a:t>para</a:t>
            </a:r>
            <a:r>
              <a:rPr sz="750" spc="-10" dirty="0">
                <a:latin typeface="Microsoft Sans Serif"/>
                <a:cs typeface="Microsoft Sans Serif"/>
              </a:rPr>
              <a:t> </a:t>
            </a:r>
            <a:r>
              <a:rPr sz="750" spc="10" dirty="0">
                <a:latin typeface="Microsoft Sans Serif"/>
                <a:cs typeface="Microsoft Sans Serif"/>
              </a:rPr>
              <a:t>la</a:t>
            </a:r>
            <a:r>
              <a:rPr sz="750" spc="-5" dirty="0">
                <a:latin typeface="Microsoft Sans Serif"/>
                <a:cs typeface="Microsoft Sans Serif"/>
              </a:rPr>
              <a:t> </a:t>
            </a:r>
            <a:r>
              <a:rPr sz="750" spc="20" dirty="0">
                <a:latin typeface="Microsoft Sans Serif"/>
                <a:cs typeface="Microsoft Sans Serif"/>
              </a:rPr>
              <a:t>disposición</a:t>
            </a:r>
            <a:r>
              <a:rPr sz="750" spc="-5" dirty="0">
                <a:latin typeface="Microsoft Sans Serif"/>
                <a:cs typeface="Microsoft Sans Serif"/>
              </a:rPr>
              <a:t> </a:t>
            </a:r>
            <a:r>
              <a:rPr sz="750" spc="25" dirty="0">
                <a:latin typeface="Microsoft Sans Serif"/>
                <a:cs typeface="Microsoft Sans Serif"/>
              </a:rPr>
              <a:t>de </a:t>
            </a:r>
            <a:r>
              <a:rPr sz="750" spc="-185" dirty="0">
                <a:latin typeface="Microsoft Sans Serif"/>
                <a:cs typeface="Microsoft Sans Serif"/>
              </a:rPr>
              <a:t> </a:t>
            </a:r>
            <a:r>
              <a:rPr sz="750" spc="35" dirty="0">
                <a:latin typeface="Microsoft Sans Serif"/>
                <a:cs typeface="Microsoft Sans Serif"/>
              </a:rPr>
              <a:t>generador-transformador </a:t>
            </a:r>
            <a:r>
              <a:rPr sz="750" spc="25" dirty="0">
                <a:latin typeface="Microsoft Sans Serif"/>
                <a:cs typeface="Microsoft Sans Serif"/>
              </a:rPr>
              <a:t>de </a:t>
            </a:r>
            <a:r>
              <a:rPr sz="750" spc="10" dirty="0">
                <a:latin typeface="Microsoft Sans Serif"/>
                <a:cs typeface="Microsoft Sans Serif"/>
              </a:rPr>
              <a:t>la </a:t>
            </a:r>
            <a:r>
              <a:rPr sz="750" spc="30" dirty="0">
                <a:latin typeface="Microsoft Sans Serif"/>
                <a:cs typeface="Microsoft Sans Serif"/>
              </a:rPr>
              <a:t>unidad </a:t>
            </a:r>
            <a:r>
              <a:rPr sz="750" spc="25" dirty="0">
                <a:latin typeface="Microsoft Sans Serif"/>
                <a:cs typeface="Microsoft Sans Serif"/>
              </a:rPr>
              <a:t>en </a:t>
            </a:r>
            <a:r>
              <a:rPr sz="750" spc="10" dirty="0">
                <a:latin typeface="Microsoft Sans Serif"/>
                <a:cs typeface="Microsoft Sans Serif"/>
              </a:rPr>
              <a:t>la </a:t>
            </a:r>
            <a:r>
              <a:rPr sz="750" spc="-5" dirty="0">
                <a:latin typeface="Microsoft Sans Serif"/>
                <a:cs typeface="Microsoft Sans Serif"/>
              </a:rPr>
              <a:t>Fig. </a:t>
            </a:r>
            <a:r>
              <a:rPr sz="750" spc="10" dirty="0">
                <a:latin typeface="Microsoft Sans Serif"/>
                <a:cs typeface="Microsoft Sans Serif"/>
              </a:rPr>
              <a:t>1 </a:t>
            </a:r>
            <a:r>
              <a:rPr sz="750" spc="5" dirty="0">
                <a:latin typeface="Microsoft Sans Serif"/>
                <a:cs typeface="Microsoft Sans Serif"/>
              </a:rPr>
              <a:t>y </a:t>
            </a:r>
            <a:r>
              <a:rPr sz="750" spc="-5" dirty="0">
                <a:latin typeface="Microsoft Sans Serif"/>
                <a:cs typeface="Microsoft Sans Serif"/>
              </a:rPr>
              <a:t>51G </a:t>
            </a:r>
            <a:r>
              <a:rPr sz="750" spc="25" dirty="0">
                <a:latin typeface="Microsoft Sans Serif"/>
                <a:cs typeface="Microsoft Sans Serif"/>
              </a:rPr>
              <a:t>para </a:t>
            </a:r>
            <a:r>
              <a:rPr sz="750" spc="10" dirty="0">
                <a:latin typeface="Microsoft Sans Serif"/>
                <a:cs typeface="Microsoft Sans Serif"/>
              </a:rPr>
              <a:t>la </a:t>
            </a:r>
            <a:r>
              <a:rPr sz="750" spc="15" dirty="0">
                <a:latin typeface="Microsoft Sans Serif"/>
                <a:cs typeface="Microsoft Sans Serif"/>
              </a:rPr>
              <a:t> </a:t>
            </a:r>
            <a:r>
              <a:rPr sz="750" spc="20" dirty="0">
                <a:latin typeface="Microsoft Sans Serif"/>
                <a:cs typeface="Microsoft Sans Serif"/>
              </a:rPr>
              <a:t>disposición del </a:t>
            </a:r>
            <a:r>
              <a:rPr sz="750" spc="30" dirty="0">
                <a:latin typeface="Microsoft Sans Serif"/>
                <a:cs typeface="Microsoft Sans Serif"/>
              </a:rPr>
              <a:t>generador </a:t>
            </a:r>
            <a:r>
              <a:rPr sz="750" spc="20" dirty="0">
                <a:latin typeface="Microsoft Sans Serif"/>
                <a:cs typeface="Microsoft Sans Serif"/>
              </a:rPr>
              <a:t>conectado </a:t>
            </a:r>
            <a:r>
              <a:rPr sz="750" spc="30" dirty="0">
                <a:latin typeface="Microsoft Sans Serif"/>
                <a:cs typeface="Microsoft Sans Serif"/>
              </a:rPr>
              <a:t>directamente </a:t>
            </a:r>
            <a:r>
              <a:rPr sz="750" spc="25" dirty="0">
                <a:latin typeface="Microsoft Sans Serif"/>
                <a:cs typeface="Microsoft Sans Serif"/>
              </a:rPr>
              <a:t>en </a:t>
            </a:r>
            <a:r>
              <a:rPr sz="750" spc="10" dirty="0">
                <a:latin typeface="Microsoft Sans Serif"/>
                <a:cs typeface="Microsoft Sans Serif"/>
              </a:rPr>
              <a:t>la </a:t>
            </a:r>
            <a:r>
              <a:rPr sz="750" spc="-5" dirty="0">
                <a:latin typeface="Microsoft Sans Serif"/>
                <a:cs typeface="Microsoft Sans Serif"/>
              </a:rPr>
              <a:t>Fig. </a:t>
            </a:r>
            <a:r>
              <a:rPr sz="750" spc="10" dirty="0">
                <a:latin typeface="Microsoft Sans Serif"/>
                <a:cs typeface="Microsoft Sans Serif"/>
              </a:rPr>
              <a:t>2 </a:t>
            </a:r>
            <a:r>
              <a:rPr sz="750" spc="35" dirty="0">
                <a:latin typeface="Microsoft Sans Serif"/>
                <a:cs typeface="Microsoft Sans Serif"/>
              </a:rPr>
              <a:t>brindan </a:t>
            </a:r>
            <a:r>
              <a:rPr sz="750" spc="-185" dirty="0">
                <a:latin typeface="Microsoft Sans Serif"/>
                <a:cs typeface="Microsoft Sans Serif"/>
              </a:rPr>
              <a:t> </a:t>
            </a:r>
            <a:r>
              <a:rPr sz="750" spc="25" dirty="0">
                <a:latin typeface="Microsoft Sans Serif"/>
                <a:cs typeface="Microsoft Sans Serif"/>
              </a:rPr>
              <a:t>protección de respaldo en </a:t>
            </a:r>
            <a:r>
              <a:rPr sz="750" dirty="0">
                <a:latin typeface="Microsoft Sans Serif"/>
                <a:cs typeface="Microsoft Sans Serif"/>
              </a:rPr>
              <a:t>las </a:t>
            </a:r>
            <a:r>
              <a:rPr sz="750" spc="10" dirty="0">
                <a:latin typeface="Microsoft Sans Serif"/>
                <a:cs typeface="Microsoft Sans Serif"/>
              </a:rPr>
              <a:t>líneas </a:t>
            </a:r>
            <a:r>
              <a:rPr sz="750" spc="25" dirty="0">
                <a:latin typeface="Microsoft Sans Serif"/>
                <a:cs typeface="Microsoft Sans Serif"/>
              </a:rPr>
              <a:t>de </a:t>
            </a:r>
            <a:r>
              <a:rPr sz="750" spc="30" dirty="0">
                <a:latin typeface="Microsoft Sans Serif"/>
                <a:cs typeface="Microsoft Sans Serif"/>
              </a:rPr>
              <a:t>transmisión </a:t>
            </a:r>
            <a:r>
              <a:rPr sz="750" spc="15" dirty="0">
                <a:latin typeface="Microsoft Sans Serif"/>
                <a:cs typeface="Microsoft Sans Serif"/>
              </a:rPr>
              <a:t>conectadas </a:t>
            </a:r>
            <a:r>
              <a:rPr sz="750" spc="10" dirty="0">
                <a:latin typeface="Microsoft Sans Serif"/>
                <a:cs typeface="Microsoft Sans Serif"/>
              </a:rPr>
              <a:t>al </a:t>
            </a:r>
            <a:r>
              <a:rPr sz="750" spc="20" dirty="0">
                <a:latin typeface="Microsoft Sans Serif"/>
                <a:cs typeface="Microsoft Sans Serif"/>
              </a:rPr>
              <a:t>bus </a:t>
            </a:r>
            <a:r>
              <a:rPr sz="750" spc="25" dirty="0">
                <a:latin typeface="Microsoft Sans Serif"/>
                <a:cs typeface="Microsoft Sans Serif"/>
              </a:rPr>
              <a:t> de </a:t>
            </a:r>
            <a:r>
              <a:rPr sz="750" spc="10" dirty="0">
                <a:latin typeface="Microsoft Sans Serif"/>
                <a:cs typeface="Microsoft Sans Serif"/>
              </a:rPr>
              <a:t>la </a:t>
            </a:r>
            <a:r>
              <a:rPr sz="750" spc="15" dirty="0">
                <a:latin typeface="Microsoft Sans Serif"/>
                <a:cs typeface="Microsoft Sans Serif"/>
              </a:rPr>
              <a:t>estación. </a:t>
            </a:r>
            <a:r>
              <a:rPr sz="750" spc="-5" dirty="0">
                <a:latin typeface="Microsoft Sans Serif"/>
                <a:cs typeface="Microsoft Sans Serif"/>
              </a:rPr>
              <a:t>Estos </a:t>
            </a:r>
            <a:r>
              <a:rPr sz="750" spc="15" dirty="0">
                <a:latin typeface="Microsoft Sans Serif"/>
                <a:cs typeface="Microsoft Sans Serif"/>
              </a:rPr>
              <a:t>relés </a:t>
            </a:r>
            <a:r>
              <a:rPr sz="750" spc="30" dirty="0">
                <a:latin typeface="Microsoft Sans Serif"/>
                <a:cs typeface="Microsoft Sans Serif"/>
              </a:rPr>
              <a:t>generalmente </a:t>
            </a:r>
            <a:r>
              <a:rPr sz="750" spc="-5" dirty="0">
                <a:latin typeface="Microsoft Sans Serif"/>
                <a:cs typeface="Microsoft Sans Serif"/>
              </a:rPr>
              <a:t>se </a:t>
            </a:r>
            <a:r>
              <a:rPr sz="750" spc="20" dirty="0">
                <a:latin typeface="Microsoft Sans Serif"/>
                <a:cs typeface="Microsoft Sans Serif"/>
              </a:rPr>
              <a:t>conectarán </a:t>
            </a:r>
            <a:r>
              <a:rPr sz="750" spc="25" dirty="0">
                <a:latin typeface="Microsoft Sans Serif"/>
                <a:cs typeface="Microsoft Sans Serif"/>
              </a:rPr>
              <a:t>para apagar </a:t>
            </a:r>
            <a:r>
              <a:rPr sz="750" spc="10" dirty="0">
                <a:latin typeface="Microsoft Sans Serif"/>
                <a:cs typeface="Microsoft Sans Serif"/>
              </a:rPr>
              <a:t>el </a:t>
            </a:r>
            <a:r>
              <a:rPr sz="750" spc="15" dirty="0">
                <a:latin typeface="Microsoft Sans Serif"/>
                <a:cs typeface="Microsoft Sans Serif"/>
              </a:rPr>
              <a:t> </a:t>
            </a:r>
            <a:r>
              <a:rPr sz="750" spc="30" dirty="0">
                <a:latin typeface="Microsoft Sans Serif"/>
                <a:cs typeface="Microsoft Sans Serif"/>
              </a:rPr>
              <a:t>generador </a:t>
            </a:r>
            <a:r>
              <a:rPr sz="750" spc="25" dirty="0">
                <a:latin typeface="Microsoft Sans Serif"/>
                <a:cs typeface="Microsoft Sans Serif"/>
              </a:rPr>
              <a:t>de </a:t>
            </a:r>
            <a:r>
              <a:rPr sz="750" spc="10" dirty="0">
                <a:latin typeface="Microsoft Sans Serif"/>
                <a:cs typeface="Microsoft Sans Serif"/>
              </a:rPr>
              <a:t>la </a:t>
            </a:r>
            <a:r>
              <a:rPr sz="750" spc="30" dirty="0">
                <a:latin typeface="Microsoft Sans Serif"/>
                <a:cs typeface="Microsoft Sans Serif"/>
              </a:rPr>
              <a:t>misma manera que </a:t>
            </a:r>
            <a:r>
              <a:rPr sz="750" spc="-5" dirty="0">
                <a:latin typeface="Microsoft Sans Serif"/>
                <a:cs typeface="Microsoft Sans Serif"/>
              </a:rPr>
              <a:t>se </a:t>
            </a:r>
            <a:r>
              <a:rPr sz="750" spc="15" dirty="0">
                <a:latin typeface="Microsoft Sans Serif"/>
                <a:cs typeface="Microsoft Sans Serif"/>
              </a:rPr>
              <a:t>describe </a:t>
            </a:r>
            <a:r>
              <a:rPr sz="750" spc="25" dirty="0">
                <a:latin typeface="Microsoft Sans Serif"/>
                <a:cs typeface="Microsoft Sans Serif"/>
              </a:rPr>
              <a:t>para </a:t>
            </a:r>
            <a:r>
              <a:rPr sz="750" spc="10" dirty="0">
                <a:latin typeface="Microsoft Sans Serif"/>
                <a:cs typeface="Microsoft Sans Serif"/>
              </a:rPr>
              <a:t>los </a:t>
            </a:r>
            <a:r>
              <a:rPr sz="750" spc="15" dirty="0">
                <a:latin typeface="Microsoft Sans Serif"/>
                <a:cs typeface="Microsoft Sans Serif"/>
              </a:rPr>
              <a:t>relés </a:t>
            </a:r>
            <a:r>
              <a:rPr sz="750" spc="25" dirty="0">
                <a:latin typeface="Microsoft Sans Serif"/>
                <a:cs typeface="Microsoft Sans Serif"/>
              </a:rPr>
              <a:t>de </a:t>
            </a:r>
            <a:r>
              <a:rPr sz="750" spc="10" dirty="0">
                <a:latin typeface="Microsoft Sans Serif"/>
                <a:cs typeface="Microsoft Sans Serif"/>
              </a:rPr>
              <a:t>fase </a:t>
            </a:r>
            <a:r>
              <a:rPr sz="750" spc="15" dirty="0">
                <a:latin typeface="Microsoft Sans Serif"/>
                <a:cs typeface="Microsoft Sans Serif"/>
              </a:rPr>
              <a:t> </a:t>
            </a:r>
            <a:r>
              <a:rPr sz="750" spc="10" dirty="0">
                <a:latin typeface="Microsoft Sans Serif"/>
                <a:cs typeface="Microsoft Sans Serif"/>
              </a:rPr>
              <a:t>21</a:t>
            </a:r>
            <a:r>
              <a:rPr sz="750" spc="-10" dirty="0">
                <a:latin typeface="Microsoft Sans Serif"/>
                <a:cs typeface="Microsoft Sans Serif"/>
              </a:rPr>
              <a:t> </a:t>
            </a:r>
            <a:r>
              <a:rPr sz="750" spc="5" dirty="0">
                <a:latin typeface="Microsoft Sans Serif"/>
                <a:cs typeface="Microsoft Sans Serif"/>
              </a:rPr>
              <a:t>y</a:t>
            </a:r>
            <a:r>
              <a:rPr sz="750" spc="-5" dirty="0">
                <a:latin typeface="Microsoft Sans Serif"/>
                <a:cs typeface="Microsoft Sans Serif"/>
              </a:rPr>
              <a:t> </a:t>
            </a:r>
            <a:r>
              <a:rPr sz="750" spc="-10" dirty="0">
                <a:latin typeface="Microsoft Sans Serif"/>
                <a:cs typeface="Microsoft Sans Serif"/>
              </a:rPr>
              <a:t>51V.</a:t>
            </a:r>
            <a:endParaRPr sz="750">
              <a:latin typeface="Microsoft Sans Serif"/>
              <a:cs typeface="Microsoft Sans Serif"/>
            </a:endParaRPr>
          </a:p>
          <a:p>
            <a:pPr marL="12700" marR="15240" indent="153670">
              <a:lnSpc>
                <a:spcPts val="1200"/>
              </a:lnSpc>
              <a:spcBef>
                <a:spcPts val="90"/>
              </a:spcBef>
            </a:pPr>
            <a:r>
              <a:rPr sz="650" spc="-20" dirty="0">
                <a:latin typeface="Microsoft Sans Serif"/>
                <a:cs typeface="Microsoft Sans Serif"/>
              </a:rPr>
              <a:t>En </a:t>
            </a:r>
            <a:r>
              <a:rPr sz="650" spc="20" dirty="0">
                <a:latin typeface="Microsoft Sans Serif"/>
                <a:cs typeface="Microsoft Sans Serif"/>
              </a:rPr>
              <a:t>algunos </a:t>
            </a:r>
            <a:r>
              <a:rPr sz="650" spc="-5" dirty="0">
                <a:latin typeface="Microsoft Sans Serif"/>
                <a:cs typeface="Microsoft Sans Serif"/>
              </a:rPr>
              <a:t>casos, </a:t>
            </a:r>
            <a:r>
              <a:rPr sz="650" spc="20" dirty="0">
                <a:latin typeface="Microsoft Sans Serif"/>
                <a:cs typeface="Microsoft Sans Serif"/>
              </a:rPr>
              <a:t>cuando </a:t>
            </a:r>
            <a:r>
              <a:rPr sz="650" spc="-5" dirty="0">
                <a:latin typeface="Microsoft Sans Serif"/>
                <a:cs typeface="Microsoft Sans Serif"/>
              </a:rPr>
              <a:t>se </a:t>
            </a:r>
            <a:r>
              <a:rPr sz="650" spc="15" dirty="0">
                <a:latin typeface="Microsoft Sans Serif"/>
                <a:cs typeface="Microsoft Sans Serif"/>
              </a:rPr>
              <a:t>utiliza </a:t>
            </a:r>
            <a:r>
              <a:rPr sz="650" spc="10" dirty="0">
                <a:latin typeface="Microsoft Sans Serif"/>
                <a:cs typeface="Microsoft Sans Serif"/>
              </a:rPr>
              <a:t>el </a:t>
            </a:r>
            <a:r>
              <a:rPr sz="650" spc="20" dirty="0">
                <a:latin typeface="Microsoft Sans Serif"/>
                <a:cs typeface="Microsoft Sans Serif"/>
              </a:rPr>
              <a:t>“esquema de </a:t>
            </a:r>
            <a:r>
              <a:rPr sz="650" spc="15" dirty="0">
                <a:latin typeface="Microsoft Sans Serif"/>
                <a:cs typeface="Microsoft Sans Serif"/>
              </a:rPr>
              <a:t>separación </a:t>
            </a:r>
            <a:r>
              <a:rPr sz="650" spc="20" dirty="0">
                <a:latin typeface="Microsoft Sans Serif"/>
                <a:cs typeface="Microsoft Sans Serif"/>
              </a:rPr>
              <a:t>de </a:t>
            </a:r>
            <a:r>
              <a:rPr sz="650" spc="15" dirty="0">
                <a:latin typeface="Microsoft Sans Serif"/>
                <a:cs typeface="Microsoft Sans Serif"/>
              </a:rPr>
              <a:t>unidades”, </a:t>
            </a:r>
            <a:r>
              <a:rPr sz="650" spc="20" dirty="0">
                <a:latin typeface="Microsoft Sans Serif"/>
                <a:cs typeface="Microsoft Sans Serif"/>
              </a:rPr>
              <a:t> </a:t>
            </a:r>
            <a:r>
              <a:rPr sz="650" spc="10" dirty="0">
                <a:latin typeface="Microsoft Sans Serif"/>
                <a:cs typeface="Microsoft Sans Serif"/>
              </a:rPr>
              <a:t>el </a:t>
            </a:r>
            <a:r>
              <a:rPr sz="650" spc="-10" dirty="0">
                <a:latin typeface="Microsoft Sans Serif"/>
                <a:cs typeface="Microsoft Sans Serif"/>
              </a:rPr>
              <a:t>51TG1 </a:t>
            </a:r>
            <a:r>
              <a:rPr sz="650" spc="-5" dirty="0">
                <a:latin typeface="Microsoft Sans Serif"/>
                <a:cs typeface="Microsoft Sans Serif"/>
              </a:rPr>
              <a:t>se </a:t>
            </a:r>
            <a:r>
              <a:rPr sz="650" spc="15" dirty="0">
                <a:latin typeface="Microsoft Sans Serif"/>
                <a:cs typeface="Microsoft Sans Serif"/>
              </a:rPr>
              <a:t>conecta </a:t>
            </a:r>
            <a:r>
              <a:rPr sz="650" spc="20" dirty="0">
                <a:latin typeface="Microsoft Sans Serif"/>
                <a:cs typeface="Microsoft Sans Serif"/>
              </a:rPr>
              <a:t>para disparar </a:t>
            </a:r>
            <a:r>
              <a:rPr sz="650" spc="10" dirty="0">
                <a:latin typeface="Microsoft Sans Serif"/>
                <a:cs typeface="Microsoft Sans Serif"/>
              </a:rPr>
              <a:t>los </a:t>
            </a:r>
            <a:r>
              <a:rPr sz="650" spc="20" dirty="0">
                <a:latin typeface="Microsoft Sans Serif"/>
                <a:cs typeface="Microsoft Sans Serif"/>
              </a:rPr>
              <a:t>disyuntores del lado </a:t>
            </a:r>
            <a:r>
              <a:rPr sz="650" spc="25" dirty="0">
                <a:latin typeface="Microsoft Sans Serif"/>
                <a:cs typeface="Microsoft Sans Serif"/>
              </a:rPr>
              <a:t>alto </a:t>
            </a:r>
            <a:r>
              <a:rPr sz="650" spc="20" dirty="0">
                <a:latin typeface="Microsoft Sans Serif"/>
                <a:cs typeface="Microsoft Sans Serif"/>
              </a:rPr>
              <a:t>del </a:t>
            </a:r>
            <a:r>
              <a:rPr sz="650" spc="30" dirty="0">
                <a:latin typeface="Microsoft Sans Serif"/>
                <a:cs typeface="Microsoft Sans Serif"/>
              </a:rPr>
              <a:t>transformador </a:t>
            </a:r>
            <a:r>
              <a:rPr sz="650" spc="-160" dirty="0">
                <a:latin typeface="Microsoft Sans Serif"/>
                <a:cs typeface="Microsoft Sans Serif"/>
              </a:rPr>
              <a:t> </a:t>
            </a:r>
            <a:r>
              <a:rPr sz="650" spc="-35" dirty="0">
                <a:latin typeface="Microsoft Sans Serif"/>
                <a:cs typeface="Microsoft Sans Serif"/>
              </a:rPr>
              <a:t>GSU </a:t>
            </a:r>
            <a:r>
              <a:rPr sz="650" spc="25" dirty="0">
                <a:latin typeface="Microsoft Sans Serif"/>
                <a:cs typeface="Microsoft Sans Serif"/>
              </a:rPr>
              <a:t>únicamente </a:t>
            </a:r>
            <a:r>
              <a:rPr sz="650" dirty="0">
                <a:latin typeface="Microsoft Sans Serif"/>
                <a:cs typeface="Microsoft Sans Serif"/>
              </a:rPr>
              <a:t>y, </a:t>
            </a:r>
            <a:r>
              <a:rPr sz="650" spc="40" dirty="0">
                <a:latin typeface="Microsoft Sans Serif"/>
                <a:cs typeface="Microsoft Sans Serif"/>
              </a:rPr>
              <a:t>por </a:t>
            </a:r>
            <a:r>
              <a:rPr sz="650" spc="25" dirty="0">
                <a:latin typeface="Microsoft Sans Serif"/>
                <a:cs typeface="Microsoft Sans Serif"/>
              </a:rPr>
              <a:t>lo tanto, </a:t>
            </a:r>
            <a:r>
              <a:rPr sz="650" spc="15" dirty="0">
                <a:latin typeface="Microsoft Sans Serif"/>
                <a:cs typeface="Microsoft Sans Serif"/>
              </a:rPr>
              <a:t>desconectará </a:t>
            </a:r>
            <a:r>
              <a:rPr sz="650" spc="10" dirty="0">
                <a:latin typeface="Microsoft Sans Serif"/>
                <a:cs typeface="Microsoft Sans Serif"/>
              </a:rPr>
              <a:t>el </a:t>
            </a:r>
            <a:r>
              <a:rPr sz="650" spc="25" dirty="0">
                <a:latin typeface="Microsoft Sans Serif"/>
                <a:cs typeface="Microsoft Sans Serif"/>
              </a:rPr>
              <a:t>generador </a:t>
            </a:r>
            <a:r>
              <a:rPr sz="650" spc="20" dirty="0">
                <a:latin typeface="Microsoft Sans Serif"/>
                <a:cs typeface="Microsoft Sans Serif"/>
              </a:rPr>
              <a:t>para dejarlo </a:t>
            </a:r>
            <a:r>
              <a:rPr sz="650" spc="10" dirty="0">
                <a:latin typeface="Microsoft Sans Serif"/>
                <a:cs typeface="Microsoft Sans Serif"/>
              </a:rPr>
              <a:t>aislado </a:t>
            </a:r>
            <a:r>
              <a:rPr sz="650" spc="15" dirty="0">
                <a:latin typeface="Microsoft Sans Serif"/>
                <a:cs typeface="Microsoft Sans Serif"/>
              </a:rPr>
              <a:t> </a:t>
            </a:r>
            <a:r>
              <a:rPr sz="650" spc="20" dirty="0">
                <a:latin typeface="Microsoft Sans Serif"/>
                <a:cs typeface="Microsoft Sans Serif"/>
              </a:rPr>
              <a:t>en</a:t>
            </a:r>
            <a:r>
              <a:rPr sz="650" spc="-5" dirty="0">
                <a:latin typeface="Microsoft Sans Serif"/>
                <a:cs typeface="Microsoft Sans Serif"/>
              </a:rPr>
              <a:t> </a:t>
            </a:r>
            <a:r>
              <a:rPr sz="650" spc="10" dirty="0">
                <a:latin typeface="Microsoft Sans Serif"/>
                <a:cs typeface="Microsoft Sans Serif"/>
              </a:rPr>
              <a:t>el</a:t>
            </a:r>
            <a:r>
              <a:rPr sz="650" spc="-5" dirty="0">
                <a:latin typeface="Microsoft Sans Serif"/>
                <a:cs typeface="Microsoft Sans Serif"/>
              </a:rPr>
              <a:t> </a:t>
            </a:r>
            <a:r>
              <a:rPr sz="650" spc="10" dirty="0">
                <a:latin typeface="Microsoft Sans Serif"/>
                <a:cs typeface="Microsoft Sans Serif"/>
              </a:rPr>
              <a:t>servicio</a:t>
            </a:r>
            <a:r>
              <a:rPr sz="650" dirty="0">
                <a:latin typeface="Microsoft Sans Serif"/>
                <a:cs typeface="Microsoft Sans Serif"/>
              </a:rPr>
              <a:t> </a:t>
            </a:r>
            <a:r>
              <a:rPr sz="650" spc="20" dirty="0">
                <a:latin typeface="Microsoft Sans Serif"/>
                <a:cs typeface="Microsoft Sans Serif"/>
              </a:rPr>
              <a:t>de</a:t>
            </a:r>
            <a:r>
              <a:rPr sz="650" spc="-5" dirty="0">
                <a:latin typeface="Microsoft Sans Serif"/>
                <a:cs typeface="Microsoft Sans Serif"/>
              </a:rPr>
              <a:t> </a:t>
            </a:r>
            <a:r>
              <a:rPr sz="650" spc="10" dirty="0">
                <a:latin typeface="Microsoft Sans Serif"/>
                <a:cs typeface="Microsoft Sans Serif"/>
              </a:rPr>
              <a:t>su</a:t>
            </a:r>
            <a:r>
              <a:rPr sz="650" dirty="0">
                <a:latin typeface="Microsoft Sans Serif"/>
                <a:cs typeface="Microsoft Sans Serif"/>
              </a:rPr>
              <a:t> </a:t>
            </a:r>
            <a:r>
              <a:rPr sz="650" spc="15" dirty="0">
                <a:latin typeface="Microsoft Sans Serif"/>
                <a:cs typeface="Microsoft Sans Serif"/>
              </a:rPr>
              <a:t>estación</a:t>
            </a:r>
            <a:r>
              <a:rPr sz="650" spc="-5" dirty="0">
                <a:latin typeface="Microsoft Sans Serif"/>
                <a:cs typeface="Microsoft Sans Serif"/>
              </a:rPr>
              <a:t> </a:t>
            </a:r>
            <a:r>
              <a:rPr sz="650" spc="5" dirty="0">
                <a:latin typeface="Microsoft Sans Serif"/>
                <a:cs typeface="Microsoft Sans Serif"/>
              </a:rPr>
              <a:t>cada</a:t>
            </a:r>
            <a:r>
              <a:rPr sz="650" dirty="0">
                <a:latin typeface="Microsoft Sans Serif"/>
                <a:cs typeface="Microsoft Sans Serif"/>
              </a:rPr>
              <a:t> </a:t>
            </a:r>
            <a:r>
              <a:rPr sz="650" spc="-5" dirty="0">
                <a:latin typeface="Microsoft Sans Serif"/>
                <a:cs typeface="Microsoft Sans Serif"/>
              </a:rPr>
              <a:t>vez </a:t>
            </a:r>
            <a:r>
              <a:rPr sz="650" spc="25" dirty="0">
                <a:latin typeface="Microsoft Sans Serif"/>
                <a:cs typeface="Microsoft Sans Serif"/>
              </a:rPr>
              <a:t>que</a:t>
            </a:r>
            <a:r>
              <a:rPr sz="650" dirty="0">
                <a:latin typeface="Microsoft Sans Serif"/>
                <a:cs typeface="Microsoft Sans Serif"/>
              </a:rPr>
              <a:t> </a:t>
            </a:r>
            <a:r>
              <a:rPr sz="650" spc="-5" dirty="0">
                <a:latin typeface="Microsoft Sans Serif"/>
                <a:cs typeface="Microsoft Sans Serif"/>
              </a:rPr>
              <a:t>se </a:t>
            </a:r>
            <a:r>
              <a:rPr sz="650" spc="20" dirty="0">
                <a:latin typeface="Microsoft Sans Serif"/>
                <a:cs typeface="Microsoft Sans Serif"/>
              </a:rPr>
              <a:t>produzca</a:t>
            </a:r>
            <a:r>
              <a:rPr sz="650" dirty="0">
                <a:latin typeface="Microsoft Sans Serif"/>
                <a:cs typeface="Microsoft Sans Serif"/>
              </a:rPr>
              <a:t> </a:t>
            </a:r>
            <a:r>
              <a:rPr sz="650" spc="25" dirty="0">
                <a:latin typeface="Microsoft Sans Serif"/>
                <a:cs typeface="Microsoft Sans Serif"/>
              </a:rPr>
              <a:t>una</a:t>
            </a:r>
            <a:r>
              <a:rPr sz="650" spc="-5" dirty="0">
                <a:latin typeface="Microsoft Sans Serif"/>
                <a:cs typeface="Microsoft Sans Serif"/>
              </a:rPr>
              <a:t> </a:t>
            </a:r>
            <a:r>
              <a:rPr sz="650" spc="15" dirty="0">
                <a:latin typeface="Microsoft Sans Serif"/>
                <a:cs typeface="Microsoft Sans Serif"/>
              </a:rPr>
              <a:t>falla</a:t>
            </a:r>
            <a:r>
              <a:rPr sz="650" dirty="0">
                <a:latin typeface="Microsoft Sans Serif"/>
                <a:cs typeface="Microsoft Sans Serif"/>
              </a:rPr>
              <a:t> a</a:t>
            </a:r>
            <a:r>
              <a:rPr sz="650" spc="-5" dirty="0">
                <a:latin typeface="Microsoft Sans Serif"/>
                <a:cs typeface="Microsoft Sans Serif"/>
              </a:rPr>
              <a:t> </a:t>
            </a:r>
            <a:r>
              <a:rPr sz="650" spc="30" dirty="0">
                <a:latin typeface="Microsoft Sans Serif"/>
                <a:cs typeface="Microsoft Sans Serif"/>
              </a:rPr>
              <a:t>tierra</a:t>
            </a:r>
            <a:r>
              <a:rPr sz="650" dirty="0">
                <a:latin typeface="Microsoft Sans Serif"/>
                <a:cs typeface="Microsoft Sans Serif"/>
              </a:rPr>
              <a:t> </a:t>
            </a:r>
            <a:r>
              <a:rPr sz="650" spc="20" dirty="0">
                <a:latin typeface="Microsoft Sans Serif"/>
                <a:cs typeface="Microsoft Sans Serif"/>
              </a:rPr>
              <a:t>en</a:t>
            </a:r>
            <a:r>
              <a:rPr sz="650" spc="-5" dirty="0">
                <a:latin typeface="Microsoft Sans Serif"/>
                <a:cs typeface="Microsoft Sans Serif"/>
              </a:rPr>
              <a:t> </a:t>
            </a:r>
            <a:r>
              <a:rPr sz="650" spc="10" dirty="0">
                <a:latin typeface="Microsoft Sans Serif"/>
                <a:cs typeface="Microsoft Sans Serif"/>
              </a:rPr>
              <a:t>la</a:t>
            </a:r>
            <a:r>
              <a:rPr sz="650" dirty="0">
                <a:latin typeface="Microsoft Sans Serif"/>
                <a:cs typeface="Microsoft Sans Serif"/>
              </a:rPr>
              <a:t> </a:t>
            </a:r>
            <a:r>
              <a:rPr sz="650" spc="15" dirty="0">
                <a:latin typeface="Microsoft Sans Serif"/>
                <a:cs typeface="Microsoft Sans Serif"/>
              </a:rPr>
              <a:t>línea </a:t>
            </a:r>
            <a:r>
              <a:rPr sz="650" spc="-160" dirty="0">
                <a:latin typeface="Microsoft Sans Serif"/>
                <a:cs typeface="Microsoft Sans Serif"/>
              </a:rPr>
              <a:t> </a:t>
            </a:r>
            <a:r>
              <a:rPr sz="650" spc="20" dirty="0">
                <a:latin typeface="Microsoft Sans Serif"/>
                <a:cs typeface="Microsoft Sans Serif"/>
              </a:rPr>
              <a:t>de transmisión. </a:t>
            </a:r>
            <a:r>
              <a:rPr sz="650" spc="35" dirty="0">
                <a:latin typeface="Microsoft Sans Serif"/>
                <a:cs typeface="Microsoft Sans Serif"/>
              </a:rPr>
              <a:t>no </a:t>
            </a:r>
            <a:r>
              <a:rPr sz="650" spc="-5" dirty="0">
                <a:latin typeface="Microsoft Sans Serif"/>
                <a:cs typeface="Microsoft Sans Serif"/>
              </a:rPr>
              <a:t>se </a:t>
            </a:r>
            <a:r>
              <a:rPr sz="650" spc="20" dirty="0">
                <a:latin typeface="Microsoft Sans Serif"/>
                <a:cs typeface="Microsoft Sans Serif"/>
              </a:rPr>
              <a:t>elimina </a:t>
            </a:r>
            <a:r>
              <a:rPr sz="650" spc="25" dirty="0">
                <a:latin typeface="Microsoft Sans Serif"/>
                <a:cs typeface="Microsoft Sans Serif"/>
              </a:rPr>
              <a:t>mediante </a:t>
            </a:r>
            <a:r>
              <a:rPr sz="650" spc="20" dirty="0">
                <a:latin typeface="Microsoft Sans Serif"/>
                <a:cs typeface="Microsoft Sans Serif"/>
              </a:rPr>
              <a:t>protección </a:t>
            </a:r>
            <a:r>
              <a:rPr sz="650" spc="25" dirty="0">
                <a:latin typeface="Microsoft Sans Serif"/>
                <a:cs typeface="Microsoft Sans Serif"/>
              </a:rPr>
              <a:t>primaria. </a:t>
            </a:r>
            <a:r>
              <a:rPr sz="650" spc="-30" dirty="0">
                <a:latin typeface="Microsoft Sans Serif"/>
                <a:cs typeface="Microsoft Sans Serif"/>
              </a:rPr>
              <a:t>Si </a:t>
            </a:r>
            <a:r>
              <a:rPr sz="650" spc="10" dirty="0">
                <a:latin typeface="Microsoft Sans Serif"/>
                <a:cs typeface="Microsoft Sans Serif"/>
              </a:rPr>
              <a:t>el </a:t>
            </a:r>
            <a:r>
              <a:rPr sz="650" spc="25" dirty="0">
                <a:latin typeface="Microsoft Sans Serif"/>
                <a:cs typeface="Microsoft Sans Serif"/>
              </a:rPr>
              <a:t>disyuntor </a:t>
            </a:r>
            <a:r>
              <a:rPr sz="650" spc="20" dirty="0">
                <a:latin typeface="Microsoft Sans Serif"/>
                <a:cs typeface="Microsoft Sans Serif"/>
              </a:rPr>
              <a:t>del </a:t>
            </a:r>
            <a:r>
              <a:rPr sz="650" spc="25" dirty="0">
                <a:latin typeface="Microsoft Sans Serif"/>
                <a:cs typeface="Microsoft Sans Serif"/>
              </a:rPr>
              <a:t> generador</a:t>
            </a:r>
            <a:r>
              <a:rPr sz="650" dirty="0">
                <a:latin typeface="Microsoft Sans Serif"/>
                <a:cs typeface="Microsoft Sans Serif"/>
              </a:rPr>
              <a:t> </a:t>
            </a:r>
            <a:r>
              <a:rPr sz="650" spc="20" dirty="0">
                <a:latin typeface="Microsoft Sans Serif"/>
                <a:cs typeface="Microsoft Sans Serif"/>
              </a:rPr>
              <a:t>del</a:t>
            </a:r>
            <a:r>
              <a:rPr sz="650" dirty="0">
                <a:latin typeface="Microsoft Sans Serif"/>
                <a:cs typeface="Microsoft Sans Serif"/>
              </a:rPr>
              <a:t> </a:t>
            </a:r>
            <a:r>
              <a:rPr sz="650" spc="20" dirty="0">
                <a:latin typeface="Microsoft Sans Serif"/>
                <a:cs typeface="Microsoft Sans Serif"/>
              </a:rPr>
              <a:t>lado</a:t>
            </a:r>
            <a:r>
              <a:rPr sz="650" dirty="0">
                <a:latin typeface="Microsoft Sans Serif"/>
                <a:cs typeface="Microsoft Sans Serif"/>
              </a:rPr>
              <a:t> </a:t>
            </a:r>
            <a:r>
              <a:rPr sz="650" spc="25" dirty="0">
                <a:latin typeface="Microsoft Sans Serif"/>
                <a:cs typeface="Microsoft Sans Serif"/>
              </a:rPr>
              <a:t>alto</a:t>
            </a:r>
            <a:r>
              <a:rPr sz="650" dirty="0">
                <a:latin typeface="Microsoft Sans Serif"/>
                <a:cs typeface="Microsoft Sans Serif"/>
              </a:rPr>
              <a:t> </a:t>
            </a:r>
            <a:r>
              <a:rPr sz="650" spc="35" dirty="0">
                <a:latin typeface="Microsoft Sans Serif"/>
                <a:cs typeface="Microsoft Sans Serif"/>
              </a:rPr>
              <a:t>no</a:t>
            </a:r>
            <a:r>
              <a:rPr sz="650" dirty="0">
                <a:latin typeface="Microsoft Sans Serif"/>
                <a:cs typeface="Microsoft Sans Serif"/>
              </a:rPr>
              <a:t> </a:t>
            </a:r>
            <a:r>
              <a:rPr sz="650" spc="-5" dirty="0">
                <a:latin typeface="Microsoft Sans Serif"/>
                <a:cs typeface="Microsoft Sans Serif"/>
              </a:rPr>
              <a:t>se</a:t>
            </a:r>
            <a:r>
              <a:rPr sz="650" dirty="0">
                <a:latin typeface="Microsoft Sans Serif"/>
                <a:cs typeface="Microsoft Sans Serif"/>
              </a:rPr>
              <a:t> </a:t>
            </a:r>
            <a:r>
              <a:rPr sz="650" spc="15" dirty="0">
                <a:latin typeface="Microsoft Sans Serif"/>
                <a:cs typeface="Microsoft Sans Serif"/>
              </a:rPr>
              <a:t>abre,</a:t>
            </a:r>
            <a:r>
              <a:rPr sz="650" dirty="0">
                <a:latin typeface="Microsoft Sans Serif"/>
                <a:cs typeface="Microsoft Sans Serif"/>
              </a:rPr>
              <a:t> </a:t>
            </a:r>
            <a:r>
              <a:rPr sz="650" spc="-10" dirty="0">
                <a:latin typeface="Microsoft Sans Serif"/>
                <a:cs typeface="Microsoft Sans Serif"/>
              </a:rPr>
              <a:t>51TG2</a:t>
            </a:r>
            <a:r>
              <a:rPr sz="650" dirty="0">
                <a:latin typeface="Microsoft Sans Serif"/>
                <a:cs typeface="Microsoft Sans Serif"/>
              </a:rPr>
              <a:t> </a:t>
            </a:r>
            <a:r>
              <a:rPr sz="650" spc="15" dirty="0">
                <a:latin typeface="Microsoft Sans Serif"/>
                <a:cs typeface="Microsoft Sans Serif"/>
              </a:rPr>
              <a:t>activará</a:t>
            </a:r>
            <a:r>
              <a:rPr sz="650" spc="5" dirty="0">
                <a:latin typeface="Microsoft Sans Serif"/>
                <a:cs typeface="Microsoft Sans Serif"/>
              </a:rPr>
              <a:t> </a:t>
            </a:r>
            <a:r>
              <a:rPr sz="650" spc="10" dirty="0">
                <a:latin typeface="Microsoft Sans Serif"/>
                <a:cs typeface="Microsoft Sans Serif"/>
              </a:rPr>
              <a:t>el</a:t>
            </a:r>
            <a:r>
              <a:rPr sz="650" dirty="0">
                <a:latin typeface="Microsoft Sans Serif"/>
                <a:cs typeface="Microsoft Sans Serif"/>
              </a:rPr>
              <a:t> </a:t>
            </a:r>
            <a:r>
              <a:rPr sz="650" spc="20" dirty="0">
                <a:latin typeface="Microsoft Sans Serif"/>
                <a:cs typeface="Microsoft Sans Serif"/>
              </a:rPr>
              <a:t>relé</a:t>
            </a:r>
            <a:r>
              <a:rPr sz="650" dirty="0">
                <a:latin typeface="Microsoft Sans Serif"/>
                <a:cs typeface="Microsoft Sans Serif"/>
              </a:rPr>
              <a:t> </a:t>
            </a:r>
            <a:r>
              <a:rPr sz="650" spc="20" dirty="0">
                <a:latin typeface="Microsoft Sans Serif"/>
                <a:cs typeface="Microsoft Sans Serif"/>
              </a:rPr>
              <a:t>de</a:t>
            </a:r>
            <a:r>
              <a:rPr sz="650" dirty="0">
                <a:latin typeface="Microsoft Sans Serif"/>
                <a:cs typeface="Microsoft Sans Serif"/>
              </a:rPr>
              <a:t> </a:t>
            </a:r>
            <a:r>
              <a:rPr sz="650" spc="25" dirty="0">
                <a:latin typeface="Microsoft Sans Serif"/>
                <a:cs typeface="Microsoft Sans Serif"/>
              </a:rPr>
              <a:t>bloqueo</a:t>
            </a:r>
            <a:r>
              <a:rPr sz="650" dirty="0">
                <a:latin typeface="Microsoft Sans Serif"/>
                <a:cs typeface="Microsoft Sans Serif"/>
              </a:rPr>
              <a:t> </a:t>
            </a:r>
            <a:r>
              <a:rPr sz="650" spc="20" dirty="0">
                <a:latin typeface="Microsoft Sans Serif"/>
                <a:cs typeface="Microsoft Sans Serif"/>
              </a:rPr>
              <a:t>para</a:t>
            </a:r>
            <a:r>
              <a:rPr sz="650" dirty="0">
                <a:latin typeface="Microsoft Sans Serif"/>
                <a:cs typeface="Microsoft Sans Serif"/>
              </a:rPr>
              <a:t> </a:t>
            </a:r>
            <a:r>
              <a:rPr sz="650" spc="20" dirty="0">
                <a:latin typeface="Microsoft Sans Serif"/>
                <a:cs typeface="Microsoft Sans Serif"/>
              </a:rPr>
              <a:t>apagar </a:t>
            </a:r>
            <a:r>
              <a:rPr sz="650" spc="-155" dirty="0">
                <a:latin typeface="Microsoft Sans Serif"/>
                <a:cs typeface="Microsoft Sans Serif"/>
              </a:rPr>
              <a:t> </a:t>
            </a:r>
            <a:r>
              <a:rPr sz="650" spc="10" dirty="0">
                <a:latin typeface="Microsoft Sans Serif"/>
                <a:cs typeface="Microsoft Sans Serif"/>
              </a:rPr>
              <a:t>el</a:t>
            </a:r>
            <a:r>
              <a:rPr sz="650" spc="-10" dirty="0">
                <a:latin typeface="Microsoft Sans Serif"/>
                <a:cs typeface="Microsoft Sans Serif"/>
              </a:rPr>
              <a:t> </a:t>
            </a:r>
            <a:r>
              <a:rPr sz="650" spc="25" dirty="0">
                <a:latin typeface="Microsoft Sans Serif"/>
                <a:cs typeface="Microsoft Sans Serif"/>
              </a:rPr>
              <a:t>generador.</a:t>
            </a:r>
            <a:endParaRPr sz="650">
              <a:latin typeface="Microsoft Sans Serif"/>
              <a:cs typeface="Microsoft Sans Serif"/>
            </a:endParaRPr>
          </a:p>
        </p:txBody>
      </p:sp>
      <p:sp>
        <p:nvSpPr>
          <p:cNvPr id="11" name="object 11"/>
          <p:cNvSpPr txBox="1"/>
          <p:nvPr/>
        </p:nvSpPr>
        <p:spPr>
          <a:xfrm>
            <a:off x="1415217" y="7245841"/>
            <a:ext cx="7407643" cy="1097095"/>
          </a:xfrm>
          <a:prstGeom prst="rect">
            <a:avLst/>
          </a:prstGeom>
        </p:spPr>
        <p:txBody>
          <a:bodyPr vert="horz" wrap="square" lIns="0" tIns="18415" rIns="0" bIns="0" rtlCol="0">
            <a:spAutoFit/>
          </a:bodyPr>
          <a:lstStyle/>
          <a:p>
            <a:pPr marL="271780">
              <a:lnSpc>
                <a:spcPct val="100000"/>
              </a:lnSpc>
              <a:spcBef>
                <a:spcPts val="145"/>
              </a:spcBef>
            </a:pPr>
            <a:r>
              <a:rPr sz="700" spc="-5" dirty="0">
                <a:latin typeface="Microsoft Sans Serif"/>
                <a:cs typeface="Microsoft Sans Serif"/>
              </a:rPr>
              <a:t>IV.</a:t>
            </a:r>
            <a:r>
              <a:rPr sz="700" spc="-40" dirty="0">
                <a:latin typeface="Microsoft Sans Serif"/>
                <a:cs typeface="Microsoft Sans Serif"/>
              </a:rPr>
              <a:t> </a:t>
            </a:r>
            <a:r>
              <a:rPr sz="700" spc="-10" dirty="0">
                <a:latin typeface="Microsoft Sans Serif"/>
                <a:cs typeface="Microsoft Sans Serif"/>
              </a:rPr>
              <a:t>S</a:t>
            </a:r>
            <a:r>
              <a:rPr sz="550" spc="-10" dirty="0">
                <a:latin typeface="Microsoft Sans Serif"/>
                <a:cs typeface="Microsoft Sans Serif"/>
              </a:rPr>
              <a:t>SISTEMA</a:t>
            </a:r>
            <a:r>
              <a:rPr sz="700" spc="-10" dirty="0">
                <a:latin typeface="Microsoft Sans Serif"/>
                <a:cs typeface="Microsoft Sans Serif"/>
              </a:rPr>
              <a:t>B</a:t>
            </a:r>
            <a:r>
              <a:rPr sz="550" spc="-10" dirty="0">
                <a:latin typeface="Microsoft Sans Serif"/>
                <a:cs typeface="Microsoft Sans Serif"/>
              </a:rPr>
              <a:t>RESPONSABILIDAD</a:t>
            </a:r>
            <a:r>
              <a:rPr sz="700" spc="-10" dirty="0">
                <a:latin typeface="Microsoft Sans Serif"/>
                <a:cs typeface="Microsoft Sans Serif"/>
              </a:rPr>
              <a:t>W.</a:t>
            </a:r>
            <a:r>
              <a:rPr sz="550" spc="-10" dirty="0">
                <a:latin typeface="Microsoft Sans Serif"/>
                <a:cs typeface="Microsoft Sans Serif"/>
              </a:rPr>
              <a:t>ITH</a:t>
            </a:r>
            <a:r>
              <a:rPr sz="700" spc="-10" dirty="0">
                <a:latin typeface="Microsoft Sans Serif"/>
                <a:cs typeface="Microsoft Sans Serif"/>
              </a:rPr>
              <a:t>GRAMO</a:t>
            </a:r>
            <a:r>
              <a:rPr sz="550" spc="-10" dirty="0">
                <a:latin typeface="Microsoft Sans Serif"/>
                <a:cs typeface="Microsoft Sans Serif"/>
              </a:rPr>
              <a:t>ENERADOR</a:t>
            </a:r>
            <a:r>
              <a:rPr sz="700" spc="-10" dirty="0">
                <a:latin typeface="Microsoft Sans Serif"/>
                <a:cs typeface="Microsoft Sans Serif"/>
              </a:rPr>
              <a:t>norte</a:t>
            </a:r>
            <a:r>
              <a:rPr sz="550" spc="-10" dirty="0">
                <a:latin typeface="Microsoft Sans Serif"/>
                <a:cs typeface="Microsoft Sans Serif"/>
              </a:rPr>
              <a:t>Egativo</a:t>
            </a:r>
            <a:r>
              <a:rPr sz="700" spc="-10" dirty="0">
                <a:latin typeface="Microsoft Sans Serif"/>
                <a:cs typeface="Microsoft Sans Serif"/>
              </a:rPr>
              <a:t>-</a:t>
            </a:r>
            <a:endParaRPr sz="700">
              <a:latin typeface="Microsoft Sans Serif"/>
              <a:cs typeface="Microsoft Sans Serif"/>
            </a:endParaRPr>
          </a:p>
          <a:p>
            <a:pPr marL="1050290">
              <a:lnSpc>
                <a:spcPct val="100000"/>
              </a:lnSpc>
              <a:spcBef>
                <a:spcPts val="60"/>
              </a:spcBef>
            </a:pPr>
            <a:r>
              <a:rPr sz="950" spc="-50" dirty="0">
                <a:latin typeface="Microsoft Sans Serif"/>
                <a:cs typeface="Microsoft Sans Serif"/>
              </a:rPr>
              <a:t>S</a:t>
            </a:r>
            <a:r>
              <a:rPr sz="750" spc="-50" dirty="0">
                <a:latin typeface="Microsoft Sans Serif"/>
                <a:cs typeface="Microsoft Sans Serif"/>
              </a:rPr>
              <a:t>EQUENCIA</a:t>
            </a:r>
            <a:r>
              <a:rPr sz="950" spc="-50" dirty="0">
                <a:latin typeface="Microsoft Sans Serif"/>
                <a:cs typeface="Microsoft Sans Serif"/>
              </a:rPr>
              <a:t>R</a:t>
            </a:r>
            <a:r>
              <a:rPr sz="750" spc="-50" dirty="0">
                <a:latin typeface="Microsoft Sans Serif"/>
                <a:cs typeface="Microsoft Sans Serif"/>
              </a:rPr>
              <a:t>ESTAR</a:t>
            </a:r>
            <a:endParaRPr sz="750">
              <a:latin typeface="Microsoft Sans Serif"/>
              <a:cs typeface="Microsoft Sans Serif"/>
            </a:endParaRPr>
          </a:p>
          <a:p>
            <a:pPr marL="12700" marR="5080" indent="154940">
              <a:lnSpc>
                <a:spcPct val="133500"/>
              </a:lnSpc>
              <a:spcBef>
                <a:spcPts val="295"/>
              </a:spcBef>
            </a:pPr>
            <a:r>
              <a:rPr sz="750" spc="-35" dirty="0">
                <a:latin typeface="Microsoft Sans Serif"/>
                <a:cs typeface="Microsoft Sans Serif"/>
              </a:rPr>
              <a:t>El </a:t>
            </a:r>
            <a:r>
              <a:rPr sz="750" spc="20" dirty="0">
                <a:latin typeface="Microsoft Sans Serif"/>
                <a:cs typeface="Microsoft Sans Serif"/>
              </a:rPr>
              <a:t>relé </a:t>
            </a:r>
            <a:r>
              <a:rPr sz="750" spc="25" dirty="0">
                <a:latin typeface="Microsoft Sans Serif"/>
                <a:cs typeface="Microsoft Sans Serif"/>
              </a:rPr>
              <a:t>de </a:t>
            </a:r>
            <a:r>
              <a:rPr sz="750" spc="5" dirty="0">
                <a:latin typeface="Microsoft Sans Serif"/>
                <a:cs typeface="Microsoft Sans Serif"/>
              </a:rPr>
              <a:t>secuencia </a:t>
            </a:r>
            <a:r>
              <a:rPr sz="750" spc="20" dirty="0">
                <a:latin typeface="Microsoft Sans Serif"/>
                <a:cs typeface="Microsoft Sans Serif"/>
              </a:rPr>
              <a:t>negativa </a:t>
            </a:r>
            <a:r>
              <a:rPr sz="750" spc="-5" dirty="0">
                <a:latin typeface="Microsoft Sans Serif"/>
                <a:cs typeface="Microsoft Sans Serif"/>
              </a:rPr>
              <a:t>se </a:t>
            </a:r>
            <a:r>
              <a:rPr sz="750" spc="35" dirty="0">
                <a:latin typeface="Microsoft Sans Serif"/>
                <a:cs typeface="Microsoft Sans Serif"/>
              </a:rPr>
              <a:t>trata </a:t>
            </a:r>
            <a:r>
              <a:rPr sz="750" spc="25" dirty="0">
                <a:latin typeface="Microsoft Sans Serif"/>
                <a:cs typeface="Microsoft Sans Serif"/>
              </a:rPr>
              <a:t>en </a:t>
            </a:r>
            <a:r>
              <a:rPr sz="750" spc="20" dirty="0">
                <a:latin typeface="Microsoft Sans Serif"/>
                <a:cs typeface="Microsoft Sans Serif"/>
              </a:rPr>
              <a:t>detalle </a:t>
            </a:r>
            <a:r>
              <a:rPr sz="750" spc="25" dirty="0">
                <a:latin typeface="Microsoft Sans Serif"/>
                <a:cs typeface="Microsoft Sans Serif"/>
              </a:rPr>
              <a:t>en </a:t>
            </a:r>
            <a:r>
              <a:rPr sz="750" spc="10" dirty="0">
                <a:latin typeface="Microsoft Sans Serif"/>
                <a:cs typeface="Microsoft Sans Serif"/>
              </a:rPr>
              <a:t>el </a:t>
            </a:r>
            <a:r>
              <a:rPr sz="750" spc="20" dirty="0">
                <a:latin typeface="Microsoft Sans Serif"/>
                <a:cs typeface="Microsoft Sans Serif"/>
              </a:rPr>
              <a:t>Capítulo </a:t>
            </a:r>
            <a:r>
              <a:rPr sz="750" dirty="0">
                <a:latin typeface="Microsoft Sans Serif"/>
                <a:cs typeface="Microsoft Sans Serif"/>
              </a:rPr>
              <a:t>5.4. </a:t>
            </a:r>
            <a:r>
              <a:rPr sz="750" spc="5" dirty="0">
                <a:latin typeface="Microsoft Sans Serif"/>
                <a:cs typeface="Microsoft Sans Serif"/>
              </a:rPr>
              <a:t> </a:t>
            </a:r>
            <a:r>
              <a:rPr sz="750" spc="-10" dirty="0">
                <a:latin typeface="Microsoft Sans Serif"/>
                <a:cs typeface="Microsoft Sans Serif"/>
              </a:rPr>
              <a:t>Esta </a:t>
            </a:r>
            <a:r>
              <a:rPr sz="750" spc="5" dirty="0">
                <a:latin typeface="Microsoft Sans Serif"/>
                <a:cs typeface="Microsoft Sans Serif"/>
              </a:rPr>
              <a:t>sección </a:t>
            </a:r>
            <a:r>
              <a:rPr sz="750" spc="20" dirty="0">
                <a:latin typeface="Microsoft Sans Serif"/>
                <a:cs typeface="Microsoft Sans Serif"/>
              </a:rPr>
              <a:t>enfatizará </a:t>
            </a:r>
            <a:r>
              <a:rPr sz="750" dirty="0">
                <a:latin typeface="Microsoft Sans Serif"/>
                <a:cs typeface="Microsoft Sans Serif"/>
              </a:rPr>
              <a:t>las </a:t>
            </a:r>
            <a:r>
              <a:rPr sz="750" spc="15" dirty="0">
                <a:latin typeface="Microsoft Sans Serif"/>
                <a:cs typeface="Microsoft Sans Serif"/>
              </a:rPr>
              <a:t>características </a:t>
            </a:r>
            <a:r>
              <a:rPr sz="750" spc="20" dirty="0">
                <a:latin typeface="Microsoft Sans Serif"/>
                <a:cs typeface="Microsoft Sans Serif"/>
              </a:rPr>
              <a:t>del relé </a:t>
            </a:r>
            <a:r>
              <a:rPr sz="750" spc="30" dirty="0">
                <a:latin typeface="Microsoft Sans Serif"/>
                <a:cs typeface="Microsoft Sans Serif"/>
              </a:rPr>
              <a:t>que </a:t>
            </a:r>
            <a:r>
              <a:rPr sz="750" spc="-5" dirty="0">
                <a:latin typeface="Microsoft Sans Serif"/>
                <a:cs typeface="Microsoft Sans Serif"/>
              </a:rPr>
              <a:t>se </a:t>
            </a:r>
            <a:r>
              <a:rPr sz="750" spc="15" dirty="0">
                <a:latin typeface="Microsoft Sans Serif"/>
                <a:cs typeface="Microsoft Sans Serif"/>
              </a:rPr>
              <a:t>aplican </a:t>
            </a:r>
            <a:r>
              <a:rPr sz="750" dirty="0">
                <a:latin typeface="Microsoft Sans Serif"/>
                <a:cs typeface="Microsoft Sans Serif"/>
              </a:rPr>
              <a:t>a </a:t>
            </a:r>
            <a:r>
              <a:rPr sz="750" spc="10" dirty="0">
                <a:latin typeface="Microsoft Sans Serif"/>
                <a:cs typeface="Microsoft Sans Serif"/>
              </a:rPr>
              <a:t>la </a:t>
            </a:r>
            <a:r>
              <a:rPr sz="750" spc="15" dirty="0">
                <a:latin typeface="Microsoft Sans Serif"/>
                <a:cs typeface="Microsoft Sans Serif"/>
              </a:rPr>
              <a:t> </a:t>
            </a:r>
            <a:r>
              <a:rPr sz="750" spc="25" dirty="0">
                <a:latin typeface="Microsoft Sans Serif"/>
                <a:cs typeface="Microsoft Sans Serif"/>
              </a:rPr>
              <a:t>protección de respaldo </a:t>
            </a:r>
            <a:r>
              <a:rPr sz="750" spc="20" dirty="0">
                <a:latin typeface="Microsoft Sans Serif"/>
                <a:cs typeface="Microsoft Sans Serif"/>
              </a:rPr>
              <a:t>del </a:t>
            </a:r>
            <a:r>
              <a:rPr sz="750" spc="15" dirty="0">
                <a:latin typeface="Microsoft Sans Serif"/>
                <a:cs typeface="Microsoft Sans Serif"/>
              </a:rPr>
              <a:t>sistema. </a:t>
            </a:r>
            <a:r>
              <a:rPr sz="750" spc="-35" dirty="0">
                <a:latin typeface="Microsoft Sans Serif"/>
                <a:cs typeface="Microsoft Sans Serif"/>
              </a:rPr>
              <a:t>El </a:t>
            </a:r>
            <a:r>
              <a:rPr sz="750" spc="20" dirty="0">
                <a:latin typeface="Microsoft Sans Serif"/>
                <a:cs typeface="Microsoft Sans Serif"/>
              </a:rPr>
              <a:t>relé </a:t>
            </a:r>
            <a:r>
              <a:rPr sz="750" spc="25" dirty="0">
                <a:latin typeface="Microsoft Sans Serif"/>
                <a:cs typeface="Microsoft Sans Serif"/>
              </a:rPr>
              <a:t>de </a:t>
            </a:r>
            <a:r>
              <a:rPr sz="750" spc="5" dirty="0">
                <a:latin typeface="Microsoft Sans Serif"/>
                <a:cs typeface="Microsoft Sans Serif"/>
              </a:rPr>
              <a:t>secuencia </a:t>
            </a:r>
            <a:r>
              <a:rPr sz="750" spc="20" dirty="0">
                <a:latin typeface="Microsoft Sans Serif"/>
                <a:cs typeface="Microsoft Sans Serif"/>
              </a:rPr>
              <a:t>negativa </a:t>
            </a:r>
            <a:r>
              <a:rPr sz="750" spc="10" dirty="0">
                <a:latin typeface="Microsoft Sans Serif"/>
                <a:cs typeface="Microsoft Sans Serif"/>
              </a:rPr>
              <a:t>está </a:t>
            </a:r>
            <a:r>
              <a:rPr sz="750" spc="15" dirty="0">
                <a:latin typeface="Microsoft Sans Serif"/>
                <a:cs typeface="Microsoft Sans Serif"/>
              </a:rPr>
              <a:t> </a:t>
            </a:r>
            <a:r>
              <a:rPr sz="750" spc="30" dirty="0">
                <a:latin typeface="Microsoft Sans Serif"/>
                <a:cs typeface="Microsoft Sans Serif"/>
              </a:rPr>
              <a:t>configurado </a:t>
            </a:r>
            <a:r>
              <a:rPr sz="750" spc="25" dirty="0">
                <a:latin typeface="Microsoft Sans Serif"/>
                <a:cs typeface="Microsoft Sans Serif"/>
              </a:rPr>
              <a:t>para </a:t>
            </a:r>
            <a:r>
              <a:rPr sz="750" spc="35" dirty="0">
                <a:latin typeface="Microsoft Sans Serif"/>
                <a:cs typeface="Microsoft Sans Serif"/>
              </a:rPr>
              <a:t>proteger </a:t>
            </a:r>
            <a:r>
              <a:rPr sz="750" spc="10" dirty="0">
                <a:latin typeface="Microsoft Sans Serif"/>
                <a:cs typeface="Microsoft Sans Serif"/>
              </a:rPr>
              <a:t>el </a:t>
            </a:r>
            <a:r>
              <a:rPr sz="750" spc="30" dirty="0">
                <a:latin typeface="Microsoft Sans Serif"/>
                <a:cs typeface="Microsoft Sans Serif"/>
              </a:rPr>
              <a:t>generador </a:t>
            </a:r>
            <a:r>
              <a:rPr sz="750" spc="25" dirty="0">
                <a:latin typeface="Microsoft Sans Serif"/>
                <a:cs typeface="Microsoft Sans Serif"/>
              </a:rPr>
              <a:t>según </a:t>
            </a:r>
            <a:r>
              <a:rPr sz="750" dirty="0">
                <a:latin typeface="Microsoft Sans Serif"/>
                <a:cs typeface="Microsoft Sans Serif"/>
              </a:rPr>
              <a:t>las </a:t>
            </a:r>
            <a:r>
              <a:rPr sz="750" spc="10" dirty="0">
                <a:latin typeface="Microsoft Sans Serif"/>
                <a:cs typeface="Microsoft Sans Serif"/>
              </a:rPr>
              <a:t>capacidades </a:t>
            </a:r>
            <a:r>
              <a:rPr sz="750" spc="25" dirty="0">
                <a:latin typeface="Microsoft Sans Serif"/>
                <a:cs typeface="Microsoft Sans Serif"/>
              </a:rPr>
              <a:t>de </a:t>
            </a:r>
            <a:r>
              <a:rPr sz="750" spc="30" dirty="0">
                <a:latin typeface="Microsoft Sans Serif"/>
                <a:cs typeface="Microsoft Sans Serif"/>
              </a:rPr>
              <a:t> corriente</a:t>
            </a:r>
            <a:r>
              <a:rPr sz="750" spc="-5" dirty="0">
                <a:latin typeface="Microsoft Sans Serif"/>
                <a:cs typeface="Microsoft Sans Serif"/>
              </a:rPr>
              <a:t> </a:t>
            </a:r>
            <a:r>
              <a:rPr sz="750" spc="35" dirty="0">
                <a:latin typeface="Microsoft Sans Serif"/>
                <a:cs typeface="Microsoft Sans Serif"/>
              </a:rPr>
              <a:t>nominal</a:t>
            </a:r>
            <a:r>
              <a:rPr sz="750" spc="-5" dirty="0">
                <a:latin typeface="Microsoft Sans Serif"/>
                <a:cs typeface="Microsoft Sans Serif"/>
              </a:rPr>
              <a:t> </a:t>
            </a:r>
            <a:r>
              <a:rPr sz="750" spc="25" dirty="0">
                <a:latin typeface="Microsoft Sans Serif"/>
                <a:cs typeface="Microsoft Sans Serif"/>
              </a:rPr>
              <a:t>de</a:t>
            </a:r>
            <a:r>
              <a:rPr sz="750" spc="-5" dirty="0">
                <a:latin typeface="Microsoft Sans Serif"/>
                <a:cs typeface="Microsoft Sans Serif"/>
              </a:rPr>
              <a:t> </a:t>
            </a:r>
            <a:r>
              <a:rPr sz="750" spc="10" dirty="0">
                <a:latin typeface="Microsoft Sans Serif"/>
                <a:cs typeface="Microsoft Sans Serif"/>
              </a:rPr>
              <a:t>los</a:t>
            </a:r>
            <a:r>
              <a:rPr sz="750" spc="-5" dirty="0">
                <a:latin typeface="Microsoft Sans Serif"/>
                <a:cs typeface="Microsoft Sans Serif"/>
              </a:rPr>
              <a:t> </a:t>
            </a:r>
            <a:r>
              <a:rPr sz="750" spc="20" dirty="0">
                <a:latin typeface="Microsoft Sans Serif"/>
                <a:cs typeface="Microsoft Sans Serif"/>
              </a:rPr>
              <a:t>estándares</a:t>
            </a:r>
            <a:r>
              <a:rPr sz="750" spc="-5" dirty="0">
                <a:latin typeface="Microsoft Sans Serif"/>
                <a:cs typeface="Microsoft Sans Serif"/>
              </a:rPr>
              <a:t> </a:t>
            </a:r>
            <a:r>
              <a:rPr sz="750" spc="-55" dirty="0">
                <a:latin typeface="Microsoft Sans Serif"/>
                <a:cs typeface="Microsoft Sans Serif"/>
              </a:rPr>
              <a:t>IEEE</a:t>
            </a:r>
            <a:r>
              <a:rPr sz="750" spc="-5" dirty="0">
                <a:latin typeface="Microsoft Sans Serif"/>
                <a:cs typeface="Microsoft Sans Serif"/>
              </a:rPr>
              <a:t> C50.12 </a:t>
            </a:r>
            <a:r>
              <a:rPr sz="750" spc="5" dirty="0">
                <a:latin typeface="Microsoft Sans Serif"/>
                <a:cs typeface="Microsoft Sans Serif"/>
              </a:rPr>
              <a:t>y</a:t>
            </a:r>
            <a:r>
              <a:rPr sz="750" spc="-5" dirty="0">
                <a:latin typeface="Microsoft Sans Serif"/>
                <a:cs typeface="Microsoft Sans Serif"/>
              </a:rPr>
              <a:t> C50.13. </a:t>
            </a:r>
            <a:r>
              <a:rPr sz="750" spc="-50" dirty="0">
                <a:latin typeface="Microsoft Sans Serif"/>
                <a:cs typeface="Microsoft Sans Serif"/>
              </a:rPr>
              <a:t>Es</a:t>
            </a:r>
            <a:r>
              <a:rPr sz="750" spc="-5" dirty="0">
                <a:latin typeface="Microsoft Sans Serif"/>
                <a:cs typeface="Microsoft Sans Serif"/>
              </a:rPr>
              <a:t> </a:t>
            </a:r>
            <a:r>
              <a:rPr sz="750" spc="10" dirty="0">
                <a:latin typeface="Microsoft Sans Serif"/>
                <a:cs typeface="Microsoft Sans Serif"/>
              </a:rPr>
              <a:t>deseable  </a:t>
            </a:r>
            <a:r>
              <a:rPr sz="750" spc="35" dirty="0">
                <a:latin typeface="Microsoft Sans Serif"/>
                <a:cs typeface="Microsoft Sans Serif"/>
              </a:rPr>
              <a:t>configurar </a:t>
            </a:r>
            <a:r>
              <a:rPr sz="750" spc="10" dirty="0">
                <a:latin typeface="Microsoft Sans Serif"/>
                <a:cs typeface="Microsoft Sans Serif"/>
              </a:rPr>
              <a:t>el </a:t>
            </a:r>
            <a:r>
              <a:rPr sz="750" spc="20" dirty="0">
                <a:latin typeface="Microsoft Sans Serif"/>
                <a:cs typeface="Microsoft Sans Serif"/>
              </a:rPr>
              <a:t>relé </a:t>
            </a:r>
            <a:r>
              <a:rPr sz="750" spc="25" dirty="0">
                <a:latin typeface="Microsoft Sans Serif"/>
                <a:cs typeface="Microsoft Sans Serif"/>
              </a:rPr>
              <a:t>para </a:t>
            </a:r>
            <a:r>
              <a:rPr sz="750" spc="35" dirty="0">
                <a:latin typeface="Microsoft Sans Serif"/>
                <a:cs typeface="Microsoft Sans Serif"/>
              </a:rPr>
              <a:t>proteger </a:t>
            </a:r>
            <a:r>
              <a:rPr sz="750" spc="30" dirty="0">
                <a:latin typeface="Microsoft Sans Serif"/>
                <a:cs typeface="Microsoft Sans Serif"/>
              </a:rPr>
              <a:t>contra </a:t>
            </a:r>
            <a:r>
              <a:rPr sz="750" spc="10" dirty="0">
                <a:latin typeface="Microsoft Sans Serif"/>
                <a:cs typeface="Microsoft Sans Serif"/>
              </a:rPr>
              <a:t>el </a:t>
            </a:r>
            <a:r>
              <a:rPr sz="750" spc="25" dirty="0">
                <a:latin typeface="Microsoft Sans Serif"/>
                <a:cs typeface="Microsoft Sans Serif"/>
              </a:rPr>
              <a:t>desequilibrio en </a:t>
            </a:r>
            <a:r>
              <a:rPr sz="750" spc="15" dirty="0">
                <a:latin typeface="Microsoft Sans Serif"/>
                <a:cs typeface="Microsoft Sans Serif"/>
              </a:rPr>
              <a:t>serie </a:t>
            </a:r>
            <a:r>
              <a:rPr sz="750" spc="20" dirty="0">
                <a:latin typeface="Microsoft Sans Serif"/>
                <a:cs typeface="Microsoft Sans Serif"/>
              </a:rPr>
              <a:t>del </a:t>
            </a:r>
            <a:r>
              <a:rPr sz="750" spc="25" dirty="0">
                <a:latin typeface="Microsoft Sans Serif"/>
                <a:cs typeface="Microsoft Sans Serif"/>
              </a:rPr>
              <a:t> </a:t>
            </a:r>
            <a:r>
              <a:rPr sz="750" spc="15" dirty="0">
                <a:latin typeface="Microsoft Sans Serif"/>
                <a:cs typeface="Microsoft Sans Serif"/>
              </a:rPr>
              <a:t>sistema, </a:t>
            </a:r>
            <a:r>
              <a:rPr sz="750" spc="25" dirty="0">
                <a:latin typeface="Microsoft Sans Serif"/>
                <a:cs typeface="Microsoft Sans Serif"/>
              </a:rPr>
              <a:t>lo </a:t>
            </a:r>
            <a:r>
              <a:rPr sz="750" spc="30" dirty="0">
                <a:latin typeface="Microsoft Sans Serif"/>
                <a:cs typeface="Microsoft Sans Serif"/>
              </a:rPr>
              <a:t>que requiere </a:t>
            </a:r>
            <a:r>
              <a:rPr sz="750" spc="10" dirty="0">
                <a:latin typeface="Microsoft Sans Serif"/>
                <a:cs typeface="Microsoft Sans Serif"/>
              </a:rPr>
              <a:t>el </a:t>
            </a:r>
            <a:r>
              <a:rPr sz="750" spc="20" dirty="0">
                <a:latin typeface="Microsoft Sans Serif"/>
                <a:cs typeface="Microsoft Sans Serif"/>
              </a:rPr>
              <a:t>uso </a:t>
            </a:r>
            <a:r>
              <a:rPr sz="750" spc="25" dirty="0">
                <a:latin typeface="Microsoft Sans Serif"/>
                <a:cs typeface="Microsoft Sans Serif"/>
              </a:rPr>
              <a:t>de </a:t>
            </a:r>
            <a:r>
              <a:rPr sz="750" spc="45" dirty="0">
                <a:latin typeface="Microsoft Sans Serif"/>
                <a:cs typeface="Microsoft Sans Serif"/>
              </a:rPr>
              <a:t>un </a:t>
            </a:r>
            <a:r>
              <a:rPr sz="750" spc="20" dirty="0">
                <a:latin typeface="Microsoft Sans Serif"/>
                <a:cs typeface="Microsoft Sans Serif"/>
              </a:rPr>
              <a:t>relé </a:t>
            </a:r>
            <a:r>
              <a:rPr sz="750" spc="10" dirty="0">
                <a:latin typeface="Microsoft Sans Serif"/>
                <a:cs typeface="Microsoft Sans Serif"/>
              </a:rPr>
              <a:t>sensible. </a:t>
            </a:r>
            <a:r>
              <a:rPr sz="750" spc="15" dirty="0">
                <a:latin typeface="Microsoft Sans Serif"/>
                <a:cs typeface="Microsoft Sans Serif"/>
              </a:rPr>
              <a:t>Una </a:t>
            </a:r>
            <a:r>
              <a:rPr sz="750" spc="25" dirty="0">
                <a:latin typeface="Microsoft Sans Serif"/>
                <a:cs typeface="Microsoft Sans Serif"/>
              </a:rPr>
              <a:t>configuración </a:t>
            </a:r>
            <a:r>
              <a:rPr sz="750" spc="30" dirty="0">
                <a:latin typeface="Microsoft Sans Serif"/>
                <a:cs typeface="Microsoft Sans Serif"/>
              </a:rPr>
              <a:t> </a:t>
            </a:r>
            <a:r>
              <a:rPr sz="750" spc="15" dirty="0">
                <a:latin typeface="Microsoft Sans Serif"/>
                <a:cs typeface="Microsoft Sans Serif"/>
              </a:rPr>
              <a:t>baja </a:t>
            </a:r>
            <a:r>
              <a:rPr sz="750" spc="35" dirty="0">
                <a:latin typeface="Microsoft Sans Serif"/>
                <a:cs typeface="Microsoft Sans Serif"/>
              </a:rPr>
              <a:t>permite </a:t>
            </a:r>
            <a:r>
              <a:rPr sz="750" spc="30" dirty="0">
                <a:latin typeface="Microsoft Sans Serif"/>
                <a:cs typeface="Microsoft Sans Serif"/>
              </a:rPr>
              <a:t>que </a:t>
            </a:r>
            <a:r>
              <a:rPr sz="750" spc="10" dirty="0">
                <a:latin typeface="Microsoft Sans Serif"/>
                <a:cs typeface="Microsoft Sans Serif"/>
              </a:rPr>
              <a:t>el </a:t>
            </a:r>
            <a:r>
              <a:rPr sz="750" spc="20" dirty="0">
                <a:latin typeface="Microsoft Sans Serif"/>
                <a:cs typeface="Microsoft Sans Serif"/>
              </a:rPr>
              <a:t>relé </a:t>
            </a:r>
            <a:r>
              <a:rPr sz="750" spc="25" dirty="0">
                <a:latin typeface="Microsoft Sans Serif"/>
                <a:cs typeface="Microsoft Sans Serif"/>
              </a:rPr>
              <a:t>de </a:t>
            </a:r>
            <a:r>
              <a:rPr sz="750" spc="5" dirty="0">
                <a:latin typeface="Microsoft Sans Serif"/>
                <a:cs typeface="Microsoft Sans Serif"/>
              </a:rPr>
              <a:t>secuencia </a:t>
            </a:r>
            <a:r>
              <a:rPr sz="750" spc="20" dirty="0">
                <a:latin typeface="Microsoft Sans Serif"/>
                <a:cs typeface="Microsoft Sans Serif"/>
              </a:rPr>
              <a:t>negativa </a:t>
            </a:r>
            <a:r>
              <a:rPr sz="750" spc="30" dirty="0">
                <a:latin typeface="Microsoft Sans Serif"/>
                <a:cs typeface="Microsoft Sans Serif"/>
              </a:rPr>
              <a:t>proteja </a:t>
            </a:r>
            <a:r>
              <a:rPr sz="750" spc="10" dirty="0">
                <a:latin typeface="Microsoft Sans Serif"/>
                <a:cs typeface="Microsoft Sans Serif"/>
              </a:rPr>
              <a:t>el </a:t>
            </a:r>
            <a:r>
              <a:rPr sz="750" spc="30" dirty="0">
                <a:latin typeface="Microsoft Sans Serif"/>
                <a:cs typeface="Microsoft Sans Serif"/>
              </a:rPr>
              <a:t>generador </a:t>
            </a:r>
            <a:r>
              <a:rPr sz="750" spc="35" dirty="0">
                <a:latin typeface="Microsoft Sans Serif"/>
                <a:cs typeface="Microsoft Sans Serif"/>
              </a:rPr>
              <a:t> </a:t>
            </a:r>
            <a:r>
              <a:rPr sz="750" spc="30" dirty="0">
                <a:latin typeface="Microsoft Sans Serif"/>
                <a:cs typeface="Microsoft Sans Serif"/>
              </a:rPr>
              <a:t>contra</a:t>
            </a:r>
            <a:r>
              <a:rPr sz="750" dirty="0">
                <a:latin typeface="Microsoft Sans Serif"/>
                <a:cs typeface="Microsoft Sans Serif"/>
              </a:rPr>
              <a:t> </a:t>
            </a:r>
            <a:r>
              <a:rPr sz="750" spc="15" dirty="0">
                <a:latin typeface="Microsoft Sans Serif"/>
                <a:cs typeface="Microsoft Sans Serif"/>
              </a:rPr>
              <a:t>condiciones</a:t>
            </a:r>
            <a:r>
              <a:rPr sz="750" dirty="0">
                <a:latin typeface="Microsoft Sans Serif"/>
                <a:cs typeface="Microsoft Sans Serif"/>
              </a:rPr>
              <a:t> </a:t>
            </a:r>
            <a:r>
              <a:rPr sz="750" spc="25" dirty="0">
                <a:latin typeface="Microsoft Sans Serif"/>
                <a:cs typeface="Microsoft Sans Serif"/>
              </a:rPr>
              <a:t>de</a:t>
            </a:r>
            <a:r>
              <a:rPr sz="750" dirty="0">
                <a:latin typeface="Microsoft Sans Serif"/>
                <a:cs typeface="Microsoft Sans Serif"/>
              </a:rPr>
              <a:t> </a:t>
            </a:r>
            <a:r>
              <a:rPr sz="750" spc="30" dirty="0">
                <a:latin typeface="Microsoft Sans Serif"/>
                <a:cs typeface="Microsoft Sans Serif"/>
              </a:rPr>
              <a:t>conductor</a:t>
            </a:r>
            <a:r>
              <a:rPr sz="750" dirty="0">
                <a:latin typeface="Microsoft Sans Serif"/>
                <a:cs typeface="Microsoft Sans Serif"/>
              </a:rPr>
              <a:t> </a:t>
            </a:r>
            <a:r>
              <a:rPr sz="750" spc="30" dirty="0">
                <a:latin typeface="Microsoft Sans Serif"/>
                <a:cs typeface="Microsoft Sans Serif"/>
              </a:rPr>
              <a:t>abierto</a:t>
            </a:r>
            <a:r>
              <a:rPr sz="750" dirty="0">
                <a:latin typeface="Microsoft Sans Serif"/>
                <a:cs typeface="Microsoft Sans Serif"/>
              </a:rPr>
              <a:t> </a:t>
            </a:r>
            <a:r>
              <a:rPr sz="750" spc="30" dirty="0">
                <a:latin typeface="Microsoft Sans Serif"/>
                <a:cs typeface="Microsoft Sans Serif"/>
              </a:rPr>
              <a:t>que</a:t>
            </a:r>
            <a:r>
              <a:rPr sz="750" dirty="0">
                <a:latin typeface="Microsoft Sans Serif"/>
                <a:cs typeface="Microsoft Sans Serif"/>
              </a:rPr>
              <a:t> </a:t>
            </a:r>
            <a:r>
              <a:rPr sz="750" spc="30" dirty="0">
                <a:latin typeface="Microsoft Sans Serif"/>
                <a:cs typeface="Microsoft Sans Serif"/>
              </a:rPr>
              <a:t>pueden</a:t>
            </a:r>
            <a:r>
              <a:rPr sz="750" dirty="0">
                <a:latin typeface="Microsoft Sans Serif"/>
                <a:cs typeface="Microsoft Sans Serif"/>
              </a:rPr>
              <a:t> </a:t>
            </a:r>
            <a:r>
              <a:rPr sz="750" spc="40" dirty="0">
                <a:latin typeface="Microsoft Sans Serif"/>
                <a:cs typeface="Microsoft Sans Serif"/>
              </a:rPr>
              <a:t>no</a:t>
            </a:r>
            <a:r>
              <a:rPr sz="750" dirty="0">
                <a:latin typeface="Microsoft Sans Serif"/>
                <a:cs typeface="Microsoft Sans Serif"/>
              </a:rPr>
              <a:t> </a:t>
            </a:r>
            <a:r>
              <a:rPr sz="750" spc="15" dirty="0">
                <a:latin typeface="Microsoft Sans Serif"/>
                <a:cs typeface="Microsoft Sans Serif"/>
              </a:rPr>
              <a:t>ser</a:t>
            </a:r>
            <a:r>
              <a:rPr sz="750" spc="5" dirty="0">
                <a:latin typeface="Microsoft Sans Serif"/>
                <a:cs typeface="Microsoft Sans Serif"/>
              </a:rPr>
              <a:t> </a:t>
            </a:r>
            <a:r>
              <a:rPr sz="750" spc="20" dirty="0">
                <a:latin typeface="Microsoft Sans Serif"/>
                <a:cs typeface="Microsoft Sans Serif"/>
              </a:rPr>
              <a:t>detectadas </a:t>
            </a:r>
            <a:r>
              <a:rPr sz="750" spc="-185" dirty="0">
                <a:latin typeface="Microsoft Sans Serif"/>
                <a:cs typeface="Microsoft Sans Serif"/>
              </a:rPr>
              <a:t> </a:t>
            </a:r>
            <a:r>
              <a:rPr sz="750" spc="45" dirty="0">
                <a:latin typeface="Microsoft Sans Serif"/>
                <a:cs typeface="Microsoft Sans Serif"/>
              </a:rPr>
              <a:t>por </a:t>
            </a:r>
            <a:r>
              <a:rPr sz="750" spc="35" dirty="0">
                <a:latin typeface="Microsoft Sans Serif"/>
                <a:cs typeface="Microsoft Sans Serif"/>
              </a:rPr>
              <a:t>ninguna </a:t>
            </a:r>
            <a:r>
              <a:rPr sz="750" spc="40" dirty="0">
                <a:latin typeface="Microsoft Sans Serif"/>
                <a:cs typeface="Microsoft Sans Serif"/>
              </a:rPr>
              <a:t>otra </a:t>
            </a:r>
            <a:r>
              <a:rPr sz="750" spc="25" dirty="0">
                <a:latin typeface="Microsoft Sans Serif"/>
                <a:cs typeface="Microsoft Sans Serif"/>
              </a:rPr>
              <a:t>protección de </a:t>
            </a:r>
            <a:r>
              <a:rPr sz="750" spc="15" dirty="0">
                <a:latin typeface="Microsoft Sans Serif"/>
                <a:cs typeface="Microsoft Sans Serif"/>
              </a:rPr>
              <a:t>relé. </a:t>
            </a:r>
            <a:r>
              <a:rPr sz="750" spc="35" dirty="0">
                <a:latin typeface="Microsoft Sans Serif"/>
                <a:cs typeface="Microsoft Sans Serif"/>
              </a:rPr>
              <a:t>Muy </a:t>
            </a:r>
            <a:r>
              <a:rPr sz="750" dirty="0">
                <a:latin typeface="Microsoft Sans Serif"/>
                <a:cs typeface="Microsoft Sans Serif"/>
              </a:rPr>
              <a:t>a </a:t>
            </a:r>
            <a:r>
              <a:rPr sz="750" spc="35" dirty="0">
                <a:latin typeface="Microsoft Sans Serif"/>
                <a:cs typeface="Microsoft Sans Serif"/>
              </a:rPr>
              <a:t>menudo, </a:t>
            </a:r>
            <a:r>
              <a:rPr sz="750" spc="10" dirty="0">
                <a:latin typeface="Microsoft Sans Serif"/>
                <a:cs typeface="Microsoft Sans Serif"/>
              </a:rPr>
              <a:t>los </a:t>
            </a:r>
            <a:r>
              <a:rPr sz="750" spc="15" dirty="0">
                <a:latin typeface="Microsoft Sans Serif"/>
                <a:cs typeface="Microsoft Sans Serif"/>
              </a:rPr>
              <a:t>relés </a:t>
            </a:r>
            <a:r>
              <a:rPr sz="750" spc="20" dirty="0">
                <a:latin typeface="Microsoft Sans Serif"/>
                <a:cs typeface="Microsoft Sans Serif"/>
              </a:rPr>
              <a:t>digitales </a:t>
            </a:r>
            <a:r>
              <a:rPr sz="750" spc="-185" dirty="0">
                <a:latin typeface="Microsoft Sans Serif"/>
                <a:cs typeface="Microsoft Sans Serif"/>
              </a:rPr>
              <a:t> </a:t>
            </a:r>
            <a:r>
              <a:rPr sz="750" spc="5" dirty="0">
                <a:latin typeface="Microsoft Sans Serif"/>
                <a:cs typeface="Microsoft Sans Serif"/>
              </a:rPr>
              <a:t>y</a:t>
            </a:r>
            <a:r>
              <a:rPr sz="750" spc="-5" dirty="0">
                <a:latin typeface="Microsoft Sans Serif"/>
                <a:cs typeface="Microsoft Sans Serif"/>
              </a:rPr>
              <a:t> </a:t>
            </a:r>
            <a:r>
              <a:rPr sz="750" spc="25" dirty="0">
                <a:latin typeface="Microsoft Sans Serif"/>
                <a:cs typeface="Microsoft Sans Serif"/>
              </a:rPr>
              <a:t>algunos</a:t>
            </a:r>
            <a:r>
              <a:rPr sz="750" spc="-5" dirty="0">
                <a:latin typeface="Microsoft Sans Serif"/>
                <a:cs typeface="Microsoft Sans Serif"/>
              </a:rPr>
              <a:t> </a:t>
            </a:r>
            <a:r>
              <a:rPr sz="750" spc="20" dirty="0">
                <a:latin typeface="Microsoft Sans Serif"/>
                <a:cs typeface="Microsoft Sans Serif"/>
              </a:rPr>
              <a:t>electrónicos</a:t>
            </a:r>
            <a:r>
              <a:rPr sz="750" spc="-5" dirty="0">
                <a:latin typeface="Microsoft Sans Serif"/>
                <a:cs typeface="Microsoft Sans Serif"/>
              </a:rPr>
              <a:t> </a:t>
            </a:r>
            <a:r>
              <a:rPr sz="750" spc="25" dirty="0">
                <a:latin typeface="Microsoft Sans Serif"/>
                <a:cs typeface="Microsoft Sans Serif"/>
              </a:rPr>
              <a:t>de</a:t>
            </a:r>
            <a:r>
              <a:rPr sz="750" spc="-5" dirty="0">
                <a:latin typeface="Microsoft Sans Serif"/>
                <a:cs typeface="Microsoft Sans Serif"/>
              </a:rPr>
              <a:t> </a:t>
            </a:r>
            <a:r>
              <a:rPr sz="750" spc="5" dirty="0">
                <a:latin typeface="Microsoft Sans Serif"/>
                <a:cs typeface="Microsoft Sans Serif"/>
              </a:rPr>
              <a:t>secuencia</a:t>
            </a:r>
            <a:r>
              <a:rPr sz="750" spc="-5" dirty="0">
                <a:latin typeface="Microsoft Sans Serif"/>
                <a:cs typeface="Microsoft Sans Serif"/>
              </a:rPr>
              <a:t> </a:t>
            </a:r>
            <a:r>
              <a:rPr sz="750" spc="20" dirty="0">
                <a:latin typeface="Microsoft Sans Serif"/>
                <a:cs typeface="Microsoft Sans Serif"/>
              </a:rPr>
              <a:t>negativa</a:t>
            </a:r>
            <a:r>
              <a:rPr sz="750" spc="-5" dirty="0">
                <a:latin typeface="Microsoft Sans Serif"/>
                <a:cs typeface="Microsoft Sans Serif"/>
              </a:rPr>
              <a:t> </a:t>
            </a:r>
            <a:r>
              <a:rPr sz="750" spc="20" dirty="0">
                <a:latin typeface="Microsoft Sans Serif"/>
                <a:cs typeface="Microsoft Sans Serif"/>
              </a:rPr>
              <a:t>son</a:t>
            </a:r>
            <a:r>
              <a:rPr sz="750" spc="-5" dirty="0">
                <a:latin typeface="Microsoft Sans Serif"/>
                <a:cs typeface="Microsoft Sans Serif"/>
              </a:rPr>
              <a:t> </a:t>
            </a:r>
            <a:r>
              <a:rPr sz="750" dirty="0">
                <a:latin typeface="Microsoft Sans Serif"/>
                <a:cs typeface="Microsoft Sans Serif"/>
              </a:rPr>
              <a:t>capaces </a:t>
            </a:r>
            <a:r>
              <a:rPr sz="750" spc="25" dirty="0">
                <a:latin typeface="Microsoft Sans Serif"/>
                <a:cs typeface="Microsoft Sans Serif"/>
              </a:rPr>
              <a:t>de</a:t>
            </a:r>
            <a:endParaRPr sz="750">
              <a:latin typeface="Microsoft Sans Serif"/>
              <a:cs typeface="Microsoft Sans Serif"/>
            </a:endParaRPr>
          </a:p>
        </p:txBody>
      </p:sp>
      <p:sp>
        <p:nvSpPr>
          <p:cNvPr id="12" name="object 12"/>
          <p:cNvSpPr txBox="1"/>
          <p:nvPr/>
        </p:nvSpPr>
        <p:spPr>
          <a:xfrm>
            <a:off x="9100216" y="7567103"/>
            <a:ext cx="7302466" cy="948721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338455">
              <a:lnSpc>
                <a:spcPct val="100000"/>
              </a:lnSpc>
              <a:spcBef>
                <a:spcPts val="100"/>
              </a:spcBef>
            </a:pPr>
            <a:r>
              <a:rPr sz="700" spc="-5" dirty="0">
                <a:latin typeface="Microsoft Sans Serif"/>
                <a:cs typeface="Microsoft Sans Serif"/>
              </a:rPr>
              <a:t>VI.</a:t>
            </a:r>
            <a:r>
              <a:rPr sz="700" dirty="0">
                <a:latin typeface="Microsoft Sans Serif"/>
                <a:cs typeface="Microsoft Sans Serif"/>
              </a:rPr>
              <a:t> </a:t>
            </a:r>
            <a:r>
              <a:rPr sz="700" spc="-30" dirty="0">
                <a:latin typeface="Microsoft Sans Serif"/>
                <a:cs typeface="Microsoft Sans Serif"/>
              </a:rPr>
              <a:t>C</a:t>
            </a:r>
            <a:r>
              <a:rPr sz="550" spc="-30" dirty="0">
                <a:latin typeface="Microsoft Sans Serif"/>
                <a:cs typeface="Microsoft Sans Serif"/>
              </a:rPr>
              <a:t>CONSECUENCIAS</a:t>
            </a:r>
            <a:r>
              <a:rPr sz="550" spc="5" dirty="0">
                <a:latin typeface="Microsoft Sans Serif"/>
                <a:cs typeface="Microsoft Sans Serif"/>
              </a:rPr>
              <a:t> </a:t>
            </a:r>
            <a:r>
              <a:rPr sz="550" spc="-10" dirty="0">
                <a:latin typeface="Microsoft Sans Serif"/>
                <a:cs typeface="Microsoft Sans Serif"/>
              </a:rPr>
              <a:t>DE</a:t>
            </a:r>
            <a:r>
              <a:rPr sz="700" spc="-10" dirty="0">
                <a:latin typeface="Microsoft Sans Serif"/>
                <a:cs typeface="Microsoft Sans Serif"/>
              </a:rPr>
              <a:t>norte</a:t>
            </a:r>
            <a:r>
              <a:rPr sz="550" spc="-10" dirty="0">
                <a:latin typeface="Microsoft Sans Serif"/>
                <a:cs typeface="Microsoft Sans Serif"/>
              </a:rPr>
              <a:t>oh</a:t>
            </a:r>
            <a:r>
              <a:rPr sz="700" spc="-10" dirty="0">
                <a:latin typeface="Microsoft Sans Serif"/>
                <a:cs typeface="Microsoft Sans Serif"/>
              </a:rPr>
              <a:t>S</a:t>
            </a:r>
            <a:r>
              <a:rPr sz="550" spc="-10" dirty="0">
                <a:latin typeface="Microsoft Sans Serif"/>
                <a:cs typeface="Microsoft Sans Serif"/>
              </a:rPr>
              <a:t>SISTEMA</a:t>
            </a:r>
            <a:r>
              <a:rPr sz="700" spc="-10" dirty="0">
                <a:latin typeface="Microsoft Sans Serif"/>
                <a:cs typeface="Microsoft Sans Serif"/>
              </a:rPr>
              <a:t>B</a:t>
            </a:r>
            <a:r>
              <a:rPr sz="550" spc="-10" dirty="0">
                <a:latin typeface="Microsoft Sans Serif"/>
                <a:cs typeface="Microsoft Sans Serif"/>
              </a:rPr>
              <a:t>COPIA</a:t>
            </a:r>
            <a:r>
              <a:rPr sz="550" dirty="0">
                <a:latin typeface="Microsoft Sans Serif"/>
                <a:cs typeface="Microsoft Sans Serif"/>
              </a:rPr>
              <a:t> </a:t>
            </a:r>
            <a:r>
              <a:rPr sz="550" spc="-30" dirty="0">
                <a:latin typeface="Microsoft Sans Serif"/>
                <a:cs typeface="Microsoft Sans Serif"/>
              </a:rPr>
              <a:t>DE</a:t>
            </a:r>
            <a:r>
              <a:rPr sz="550" spc="5" dirty="0">
                <a:latin typeface="Microsoft Sans Serif"/>
                <a:cs typeface="Microsoft Sans Serif"/>
              </a:rPr>
              <a:t> </a:t>
            </a:r>
            <a:r>
              <a:rPr sz="550" spc="-20" dirty="0">
                <a:latin typeface="Microsoft Sans Serif"/>
                <a:cs typeface="Microsoft Sans Serif"/>
              </a:rPr>
              <a:t>SEGURIDAD</a:t>
            </a:r>
            <a:r>
              <a:rPr sz="550" dirty="0">
                <a:latin typeface="Microsoft Sans Serif"/>
                <a:cs typeface="Microsoft Sans Serif"/>
              </a:rPr>
              <a:t> </a:t>
            </a:r>
            <a:r>
              <a:rPr sz="550" spc="-60" dirty="0">
                <a:latin typeface="Microsoft Sans Serif"/>
                <a:cs typeface="Microsoft Sans Serif"/>
              </a:rPr>
              <a:t>Y</a:t>
            </a:r>
            <a:endParaRPr sz="550">
              <a:latin typeface="Microsoft Sans Serif"/>
              <a:cs typeface="Microsoft Sans Serif"/>
            </a:endParaRPr>
          </a:p>
          <a:p>
            <a:pPr marL="955675">
              <a:lnSpc>
                <a:spcPct val="100000"/>
              </a:lnSpc>
              <a:spcBef>
                <a:spcPts val="50"/>
              </a:spcBef>
            </a:pPr>
            <a:r>
              <a:rPr sz="950" spc="-25" dirty="0">
                <a:latin typeface="Microsoft Sans Serif"/>
                <a:cs typeface="Microsoft Sans Serif"/>
              </a:rPr>
              <a:t>I</a:t>
            </a:r>
            <a:r>
              <a:rPr sz="750" spc="-25" dirty="0">
                <a:latin typeface="Microsoft Sans Serif"/>
                <a:cs typeface="Microsoft Sans Serif"/>
              </a:rPr>
              <a:t>CORRECTO</a:t>
            </a:r>
            <a:r>
              <a:rPr sz="950" spc="-25" dirty="0">
                <a:latin typeface="Microsoft Sans Serif"/>
                <a:cs typeface="Microsoft Sans Serif"/>
              </a:rPr>
              <a:t>A</a:t>
            </a:r>
            <a:r>
              <a:rPr sz="750" spc="-25" dirty="0">
                <a:latin typeface="Microsoft Sans Serif"/>
                <a:cs typeface="Microsoft Sans Serif"/>
              </a:rPr>
              <a:t>APLICACIÓN</a:t>
            </a:r>
            <a:endParaRPr sz="750">
              <a:latin typeface="Microsoft Sans Serif"/>
              <a:cs typeface="Microsoft Sans Serif"/>
            </a:endParaRPr>
          </a:p>
          <a:p>
            <a:pPr marL="12700" marR="5080" indent="153670">
              <a:lnSpc>
                <a:spcPct val="133600"/>
              </a:lnSpc>
              <a:spcBef>
                <a:spcPts val="295"/>
              </a:spcBef>
            </a:pPr>
            <a:r>
              <a:rPr sz="750" spc="20" dirty="0">
                <a:latin typeface="Microsoft Sans Serif"/>
                <a:cs typeface="Microsoft Sans Serif"/>
              </a:rPr>
              <a:t>Como </a:t>
            </a:r>
            <a:r>
              <a:rPr sz="750" spc="-5" dirty="0">
                <a:latin typeface="Microsoft Sans Serif"/>
                <a:cs typeface="Microsoft Sans Serif"/>
              </a:rPr>
              <a:t>se </a:t>
            </a:r>
            <a:r>
              <a:rPr sz="750" spc="25" dirty="0">
                <a:latin typeface="Microsoft Sans Serif"/>
                <a:cs typeface="Microsoft Sans Serif"/>
              </a:rPr>
              <a:t>indicó </a:t>
            </a:r>
            <a:r>
              <a:rPr sz="750" spc="10" dirty="0">
                <a:latin typeface="Microsoft Sans Serif"/>
                <a:cs typeface="Microsoft Sans Serif"/>
              </a:rPr>
              <a:t>al </a:t>
            </a:r>
            <a:r>
              <a:rPr sz="750" spc="20" dirty="0">
                <a:latin typeface="Microsoft Sans Serif"/>
                <a:cs typeface="Microsoft Sans Serif"/>
              </a:rPr>
              <a:t>comienzo </a:t>
            </a:r>
            <a:r>
              <a:rPr sz="750" spc="25" dirty="0">
                <a:latin typeface="Microsoft Sans Serif"/>
                <a:cs typeface="Microsoft Sans Serif"/>
              </a:rPr>
              <a:t>de </a:t>
            </a:r>
            <a:r>
              <a:rPr sz="750" spc="10" dirty="0">
                <a:latin typeface="Microsoft Sans Serif"/>
                <a:cs typeface="Microsoft Sans Serif"/>
              </a:rPr>
              <a:t>este </a:t>
            </a:r>
            <a:r>
              <a:rPr sz="750" spc="20" dirty="0">
                <a:latin typeface="Microsoft Sans Serif"/>
                <a:cs typeface="Microsoft Sans Serif"/>
              </a:rPr>
              <a:t>capítulo, existen </a:t>
            </a:r>
            <a:r>
              <a:rPr sz="750" spc="25" dirty="0">
                <a:latin typeface="Microsoft Sans Serif"/>
                <a:cs typeface="Microsoft Sans Serif"/>
              </a:rPr>
              <a:t> </a:t>
            </a:r>
            <a:r>
              <a:rPr sz="750" spc="15" dirty="0">
                <a:latin typeface="Microsoft Sans Serif"/>
                <a:cs typeface="Microsoft Sans Serif"/>
              </a:rPr>
              <a:t>compensaciones </a:t>
            </a:r>
            <a:r>
              <a:rPr sz="750" spc="25" dirty="0">
                <a:latin typeface="Microsoft Sans Serif"/>
                <a:cs typeface="Microsoft Sans Serif"/>
              </a:rPr>
              <a:t>en </a:t>
            </a:r>
            <a:r>
              <a:rPr sz="750" spc="10" dirty="0">
                <a:latin typeface="Microsoft Sans Serif"/>
                <a:cs typeface="Microsoft Sans Serif"/>
              </a:rPr>
              <a:t>la </a:t>
            </a:r>
            <a:r>
              <a:rPr sz="750" spc="15" dirty="0">
                <a:latin typeface="Microsoft Sans Serif"/>
                <a:cs typeface="Microsoft Sans Serif"/>
              </a:rPr>
              <a:t>aplicación </a:t>
            </a:r>
            <a:r>
              <a:rPr sz="750" spc="25" dirty="0">
                <a:latin typeface="Microsoft Sans Serif"/>
                <a:cs typeface="Microsoft Sans Serif"/>
              </a:rPr>
              <a:t>de </a:t>
            </a:r>
            <a:r>
              <a:rPr sz="750" spc="10" dirty="0">
                <a:latin typeface="Microsoft Sans Serif"/>
                <a:cs typeface="Microsoft Sans Serif"/>
              </a:rPr>
              <a:t>la </a:t>
            </a:r>
            <a:r>
              <a:rPr sz="750" spc="25" dirty="0">
                <a:latin typeface="Microsoft Sans Serif"/>
                <a:cs typeface="Microsoft Sans Serif"/>
              </a:rPr>
              <a:t>protección de respaldo </a:t>
            </a:r>
            <a:r>
              <a:rPr sz="750" spc="20" dirty="0">
                <a:latin typeface="Microsoft Sans Serif"/>
                <a:cs typeface="Microsoft Sans Serif"/>
              </a:rPr>
              <a:t>del </a:t>
            </a:r>
            <a:r>
              <a:rPr sz="750" spc="25" dirty="0">
                <a:latin typeface="Microsoft Sans Serif"/>
                <a:cs typeface="Microsoft Sans Serif"/>
              </a:rPr>
              <a:t> </a:t>
            </a:r>
            <a:r>
              <a:rPr sz="750" spc="15" dirty="0">
                <a:latin typeface="Microsoft Sans Serif"/>
                <a:cs typeface="Microsoft Sans Serif"/>
              </a:rPr>
              <a:t>sistema. </a:t>
            </a:r>
            <a:r>
              <a:rPr sz="750" spc="-15" dirty="0">
                <a:latin typeface="Microsoft Sans Serif"/>
                <a:cs typeface="Microsoft Sans Serif"/>
              </a:rPr>
              <a:t>La </a:t>
            </a:r>
            <a:r>
              <a:rPr sz="750" spc="15" dirty="0">
                <a:latin typeface="Microsoft Sans Serif"/>
                <a:cs typeface="Microsoft Sans Serif"/>
              </a:rPr>
              <a:t>encuesta </a:t>
            </a:r>
            <a:r>
              <a:rPr sz="750" spc="20" dirty="0">
                <a:latin typeface="Microsoft Sans Serif"/>
                <a:cs typeface="Microsoft Sans Serif"/>
              </a:rPr>
              <a:t>más reciente </a:t>
            </a:r>
            <a:r>
              <a:rPr sz="750" spc="25" dirty="0">
                <a:latin typeface="Microsoft Sans Serif"/>
                <a:cs typeface="Microsoft Sans Serif"/>
              </a:rPr>
              <a:t>de </a:t>
            </a:r>
            <a:r>
              <a:rPr sz="750" spc="10" dirty="0">
                <a:latin typeface="Microsoft Sans Serif"/>
                <a:cs typeface="Microsoft Sans Serif"/>
              </a:rPr>
              <a:t>la </a:t>
            </a:r>
            <a:r>
              <a:rPr sz="750" spc="30" dirty="0">
                <a:latin typeface="Microsoft Sans Serif"/>
                <a:cs typeface="Microsoft Sans Serif"/>
              </a:rPr>
              <a:t>industria </a:t>
            </a:r>
            <a:r>
              <a:rPr sz="750" spc="25" dirty="0">
                <a:latin typeface="Microsoft Sans Serif"/>
                <a:cs typeface="Microsoft Sans Serif"/>
              </a:rPr>
              <a:t>sobre </a:t>
            </a:r>
            <a:r>
              <a:rPr sz="750" spc="10" dirty="0">
                <a:latin typeface="Microsoft Sans Serif"/>
                <a:cs typeface="Microsoft Sans Serif"/>
              </a:rPr>
              <a:t>este </a:t>
            </a:r>
            <a:r>
              <a:rPr sz="750" spc="35" dirty="0">
                <a:latin typeface="Microsoft Sans Serif"/>
                <a:cs typeface="Microsoft Sans Serif"/>
              </a:rPr>
              <a:t>tema </a:t>
            </a:r>
            <a:r>
              <a:rPr sz="750" spc="40" dirty="0">
                <a:latin typeface="Microsoft Sans Serif"/>
                <a:cs typeface="Microsoft Sans Serif"/>
              </a:rPr>
              <a:t> </a:t>
            </a:r>
            <a:r>
              <a:rPr sz="750" spc="15" dirty="0">
                <a:latin typeface="Microsoft Sans Serif"/>
                <a:cs typeface="Microsoft Sans Serif"/>
              </a:rPr>
              <a:t>destacó </a:t>
            </a:r>
            <a:r>
              <a:rPr sz="750" spc="40" dirty="0">
                <a:latin typeface="Microsoft Sans Serif"/>
                <a:cs typeface="Microsoft Sans Serif"/>
              </a:rPr>
              <a:t>tanto </a:t>
            </a:r>
            <a:r>
              <a:rPr sz="750" spc="10" dirty="0">
                <a:latin typeface="Microsoft Sans Serif"/>
                <a:cs typeface="Microsoft Sans Serif"/>
              </a:rPr>
              <a:t>los </a:t>
            </a:r>
            <a:r>
              <a:rPr sz="750" spc="15" dirty="0">
                <a:latin typeface="Microsoft Sans Serif"/>
                <a:cs typeface="Microsoft Sans Serif"/>
              </a:rPr>
              <a:t>riesgos </a:t>
            </a:r>
            <a:r>
              <a:rPr sz="750" spc="25" dirty="0">
                <a:latin typeface="Microsoft Sans Serif"/>
                <a:cs typeface="Microsoft Sans Serif"/>
              </a:rPr>
              <a:t>en seguridad </a:t>
            </a:r>
            <a:r>
              <a:rPr sz="750" spc="30" dirty="0">
                <a:latin typeface="Microsoft Sans Serif"/>
                <a:cs typeface="Microsoft Sans Serif"/>
              </a:rPr>
              <a:t>como </a:t>
            </a:r>
            <a:r>
              <a:rPr sz="750" spc="25" dirty="0">
                <a:latin typeface="Microsoft Sans Serif"/>
                <a:cs typeface="Microsoft Sans Serif"/>
              </a:rPr>
              <a:t>en </a:t>
            </a:r>
            <a:r>
              <a:rPr sz="750" spc="15" dirty="0">
                <a:latin typeface="Microsoft Sans Serif"/>
                <a:cs typeface="Microsoft Sans Serif"/>
              </a:rPr>
              <a:t>sensibilidad. </a:t>
            </a:r>
            <a:r>
              <a:rPr sz="750" spc="-20" dirty="0">
                <a:latin typeface="Microsoft Sans Serif"/>
                <a:cs typeface="Microsoft Sans Serif"/>
              </a:rPr>
              <a:t>En </a:t>
            </a:r>
            <a:r>
              <a:rPr sz="750" spc="10" dirty="0">
                <a:latin typeface="Microsoft Sans Serif"/>
                <a:cs typeface="Microsoft Sans Serif"/>
              </a:rPr>
              <a:t>esta </a:t>
            </a:r>
            <a:r>
              <a:rPr sz="750" spc="15" dirty="0">
                <a:latin typeface="Microsoft Sans Serif"/>
                <a:cs typeface="Microsoft Sans Serif"/>
              </a:rPr>
              <a:t> </a:t>
            </a:r>
            <a:r>
              <a:rPr sz="750" spc="10" dirty="0">
                <a:latin typeface="Microsoft Sans Serif"/>
                <a:cs typeface="Microsoft Sans Serif"/>
              </a:rPr>
              <a:t>encuesta, los </a:t>
            </a:r>
            <a:r>
              <a:rPr sz="750" spc="15" dirty="0">
                <a:latin typeface="Microsoft Sans Serif"/>
                <a:cs typeface="Microsoft Sans Serif"/>
              </a:rPr>
              <a:t>encuestados </a:t>
            </a:r>
            <a:r>
              <a:rPr sz="750" spc="40" dirty="0">
                <a:latin typeface="Microsoft Sans Serif"/>
                <a:cs typeface="Microsoft Sans Serif"/>
              </a:rPr>
              <a:t>informaron </a:t>
            </a:r>
            <a:r>
              <a:rPr sz="750" spc="45" dirty="0">
                <a:latin typeface="Microsoft Sans Serif"/>
                <a:cs typeface="Microsoft Sans Serif"/>
              </a:rPr>
              <a:t>un </a:t>
            </a:r>
            <a:r>
              <a:rPr sz="750" spc="35" dirty="0">
                <a:latin typeface="Microsoft Sans Serif"/>
                <a:cs typeface="Microsoft Sans Serif"/>
              </a:rPr>
              <a:t>total </a:t>
            </a:r>
            <a:r>
              <a:rPr sz="750" spc="25" dirty="0">
                <a:latin typeface="Microsoft Sans Serif"/>
                <a:cs typeface="Microsoft Sans Serif"/>
              </a:rPr>
              <a:t>de </a:t>
            </a:r>
            <a:r>
              <a:rPr sz="750" spc="10" dirty="0">
                <a:latin typeface="Microsoft Sans Serif"/>
                <a:cs typeface="Microsoft Sans Serif"/>
              </a:rPr>
              <a:t>46 </a:t>
            </a:r>
            <a:r>
              <a:rPr sz="750" spc="20" dirty="0">
                <a:latin typeface="Microsoft Sans Serif"/>
                <a:cs typeface="Microsoft Sans Serif"/>
              </a:rPr>
              <a:t>operaciones </a:t>
            </a:r>
            <a:r>
              <a:rPr sz="750" spc="25" dirty="0">
                <a:latin typeface="Microsoft Sans Serif"/>
                <a:cs typeface="Microsoft Sans Serif"/>
              </a:rPr>
              <a:t>de </a:t>
            </a:r>
            <a:r>
              <a:rPr sz="750" spc="30" dirty="0">
                <a:latin typeface="Microsoft Sans Serif"/>
                <a:cs typeface="Microsoft Sans Serif"/>
              </a:rPr>
              <a:t> </a:t>
            </a:r>
            <a:r>
              <a:rPr sz="750" spc="25" dirty="0">
                <a:latin typeface="Microsoft Sans Serif"/>
                <a:cs typeface="Microsoft Sans Serif"/>
              </a:rPr>
              <a:t>protección</a:t>
            </a:r>
            <a:r>
              <a:rPr sz="750" spc="-5" dirty="0">
                <a:latin typeface="Microsoft Sans Serif"/>
                <a:cs typeface="Microsoft Sans Serif"/>
              </a:rPr>
              <a:t> </a:t>
            </a:r>
            <a:r>
              <a:rPr sz="750" spc="25" dirty="0">
                <a:latin typeface="Microsoft Sans Serif"/>
                <a:cs typeface="Microsoft Sans Serif"/>
              </a:rPr>
              <a:t>de</a:t>
            </a:r>
            <a:r>
              <a:rPr sz="750" spc="-5" dirty="0">
                <a:latin typeface="Microsoft Sans Serif"/>
                <a:cs typeface="Microsoft Sans Serif"/>
              </a:rPr>
              <a:t> </a:t>
            </a:r>
            <a:r>
              <a:rPr sz="750" spc="20" dirty="0">
                <a:latin typeface="Microsoft Sans Serif"/>
                <a:cs typeface="Microsoft Sans Serif"/>
              </a:rPr>
              <a:t>respaldo.</a:t>
            </a:r>
            <a:r>
              <a:rPr sz="750" spc="-5" dirty="0">
                <a:latin typeface="Microsoft Sans Serif"/>
                <a:cs typeface="Microsoft Sans Serif"/>
              </a:rPr>
              <a:t> </a:t>
            </a:r>
            <a:r>
              <a:rPr sz="750" spc="5" dirty="0">
                <a:latin typeface="Microsoft Sans Serif"/>
                <a:cs typeface="Microsoft Sans Serif"/>
              </a:rPr>
              <a:t>De</a:t>
            </a:r>
            <a:r>
              <a:rPr sz="750" spc="-5" dirty="0">
                <a:latin typeface="Microsoft Sans Serif"/>
                <a:cs typeface="Microsoft Sans Serif"/>
              </a:rPr>
              <a:t> </a:t>
            </a:r>
            <a:r>
              <a:rPr sz="750" spc="10" dirty="0">
                <a:latin typeface="Microsoft Sans Serif"/>
                <a:cs typeface="Microsoft Sans Serif"/>
              </a:rPr>
              <a:t>este</a:t>
            </a:r>
            <a:r>
              <a:rPr sz="750" spc="-5" dirty="0">
                <a:latin typeface="Microsoft Sans Serif"/>
                <a:cs typeface="Microsoft Sans Serif"/>
              </a:rPr>
              <a:t> </a:t>
            </a:r>
            <a:r>
              <a:rPr sz="750" spc="30" dirty="0">
                <a:latin typeface="Microsoft Sans Serif"/>
                <a:cs typeface="Microsoft Sans Serif"/>
              </a:rPr>
              <a:t>total,</a:t>
            </a:r>
            <a:r>
              <a:rPr sz="750" spc="-5" dirty="0">
                <a:latin typeface="Microsoft Sans Serif"/>
                <a:cs typeface="Microsoft Sans Serif"/>
              </a:rPr>
              <a:t> </a:t>
            </a:r>
            <a:r>
              <a:rPr sz="750" spc="40" dirty="0">
                <a:latin typeface="Microsoft Sans Serif"/>
                <a:cs typeface="Microsoft Sans Serif"/>
              </a:rPr>
              <a:t>hubo</a:t>
            </a:r>
            <a:r>
              <a:rPr sz="750" spc="-5" dirty="0">
                <a:latin typeface="Microsoft Sans Serif"/>
                <a:cs typeface="Microsoft Sans Serif"/>
              </a:rPr>
              <a:t> </a:t>
            </a:r>
            <a:r>
              <a:rPr sz="750" spc="10" dirty="0">
                <a:latin typeface="Microsoft Sans Serif"/>
                <a:cs typeface="Microsoft Sans Serif"/>
              </a:rPr>
              <a:t>26</a:t>
            </a:r>
            <a:r>
              <a:rPr sz="750" spc="-5" dirty="0">
                <a:latin typeface="Microsoft Sans Serif"/>
                <a:cs typeface="Microsoft Sans Serif"/>
              </a:rPr>
              <a:t> </a:t>
            </a:r>
            <a:r>
              <a:rPr sz="750" spc="20" dirty="0">
                <a:latin typeface="Microsoft Sans Serif"/>
                <a:cs typeface="Microsoft Sans Serif"/>
              </a:rPr>
              <a:t>operaciones</a:t>
            </a:r>
            <a:r>
              <a:rPr sz="750" spc="-5" dirty="0">
                <a:latin typeface="Microsoft Sans Serif"/>
                <a:cs typeface="Microsoft Sans Serif"/>
              </a:rPr>
              <a:t> </a:t>
            </a:r>
            <a:r>
              <a:rPr sz="750" spc="20" dirty="0">
                <a:latin typeface="Microsoft Sans Serif"/>
                <a:cs typeface="Microsoft Sans Serif"/>
              </a:rPr>
              <a:t>correctas</a:t>
            </a:r>
            <a:r>
              <a:rPr sz="750" spc="-5" dirty="0">
                <a:latin typeface="Microsoft Sans Serif"/>
                <a:cs typeface="Microsoft Sans Serif"/>
              </a:rPr>
              <a:t> </a:t>
            </a:r>
            <a:r>
              <a:rPr sz="750" spc="5" dirty="0">
                <a:latin typeface="Microsoft Sans Serif"/>
                <a:cs typeface="Microsoft Sans Serif"/>
              </a:rPr>
              <a:t>y </a:t>
            </a:r>
            <a:r>
              <a:rPr sz="750" spc="-185" dirty="0">
                <a:latin typeface="Microsoft Sans Serif"/>
                <a:cs typeface="Microsoft Sans Serif"/>
              </a:rPr>
              <a:t> </a:t>
            </a:r>
            <a:r>
              <a:rPr sz="750" spc="10" dirty="0">
                <a:latin typeface="Microsoft Sans Serif"/>
                <a:cs typeface="Microsoft Sans Serif"/>
              </a:rPr>
              <a:t>19</a:t>
            </a:r>
            <a:r>
              <a:rPr sz="750" spc="-10" dirty="0">
                <a:latin typeface="Microsoft Sans Serif"/>
                <a:cs typeface="Microsoft Sans Serif"/>
              </a:rPr>
              <a:t> </a:t>
            </a:r>
            <a:r>
              <a:rPr sz="750" spc="20" dirty="0">
                <a:latin typeface="Microsoft Sans Serif"/>
                <a:cs typeface="Microsoft Sans Serif"/>
              </a:rPr>
              <a:t>operaciones</a:t>
            </a:r>
            <a:r>
              <a:rPr sz="750" spc="-5" dirty="0">
                <a:latin typeface="Microsoft Sans Serif"/>
                <a:cs typeface="Microsoft Sans Serif"/>
              </a:rPr>
              <a:t> </a:t>
            </a:r>
            <a:r>
              <a:rPr sz="750" spc="20" dirty="0">
                <a:latin typeface="Microsoft Sans Serif"/>
                <a:cs typeface="Microsoft Sans Serif"/>
              </a:rPr>
              <a:t>incorrectas</a:t>
            </a:r>
            <a:r>
              <a:rPr sz="750" spc="-5" dirty="0">
                <a:latin typeface="Microsoft Sans Serif"/>
                <a:cs typeface="Microsoft Sans Serif"/>
              </a:rPr>
              <a:t> </a:t>
            </a:r>
            <a:r>
              <a:rPr sz="750" spc="20" dirty="0">
                <a:latin typeface="Microsoft Sans Serif"/>
                <a:cs typeface="Microsoft Sans Serif"/>
              </a:rPr>
              <a:t>[2].</a:t>
            </a:r>
            <a:endParaRPr sz="750">
              <a:latin typeface="Microsoft Sans Serif"/>
              <a:cs typeface="Microsoft Sans Serif"/>
            </a:endParaRPr>
          </a:p>
          <a:p>
            <a:pPr marL="12700" marR="79375" indent="153670">
              <a:lnSpc>
                <a:spcPts val="1210"/>
              </a:lnSpc>
              <a:spcBef>
                <a:spcPts val="80"/>
              </a:spcBef>
            </a:pPr>
            <a:r>
              <a:rPr sz="700" spc="-10" dirty="0">
                <a:latin typeface="Microsoft Sans Serif"/>
                <a:cs typeface="Microsoft Sans Serif"/>
              </a:rPr>
              <a:t>La</a:t>
            </a:r>
            <a:r>
              <a:rPr sz="700" dirty="0">
                <a:latin typeface="Microsoft Sans Serif"/>
                <a:cs typeface="Microsoft Sans Serif"/>
              </a:rPr>
              <a:t> </a:t>
            </a:r>
            <a:r>
              <a:rPr sz="700" spc="25" dirty="0">
                <a:latin typeface="Microsoft Sans Serif"/>
                <a:cs typeface="Microsoft Sans Serif"/>
              </a:rPr>
              <a:t>protección</a:t>
            </a:r>
            <a:r>
              <a:rPr sz="700" dirty="0">
                <a:latin typeface="Microsoft Sans Serif"/>
                <a:cs typeface="Microsoft Sans Serif"/>
              </a:rPr>
              <a:t> </a:t>
            </a:r>
            <a:r>
              <a:rPr sz="700" spc="30" dirty="0">
                <a:latin typeface="Microsoft Sans Serif"/>
                <a:cs typeface="Microsoft Sans Serif"/>
              </a:rPr>
              <a:t>terrestre</a:t>
            </a:r>
            <a:r>
              <a:rPr sz="700" dirty="0">
                <a:latin typeface="Microsoft Sans Serif"/>
                <a:cs typeface="Microsoft Sans Serif"/>
              </a:rPr>
              <a:t> </a:t>
            </a:r>
            <a:r>
              <a:rPr sz="700" spc="20" dirty="0">
                <a:latin typeface="Microsoft Sans Serif"/>
                <a:cs typeface="Microsoft Sans Serif"/>
              </a:rPr>
              <a:t>de</a:t>
            </a:r>
            <a:r>
              <a:rPr sz="700" dirty="0">
                <a:latin typeface="Microsoft Sans Serif"/>
                <a:cs typeface="Microsoft Sans Serif"/>
              </a:rPr>
              <a:t> </a:t>
            </a:r>
            <a:r>
              <a:rPr sz="700" spc="20" dirty="0">
                <a:latin typeface="Microsoft Sans Serif"/>
                <a:cs typeface="Microsoft Sans Serif"/>
              </a:rPr>
              <a:t>respaldo</a:t>
            </a:r>
            <a:r>
              <a:rPr sz="700" dirty="0">
                <a:latin typeface="Microsoft Sans Serif"/>
                <a:cs typeface="Microsoft Sans Serif"/>
              </a:rPr>
              <a:t> </a:t>
            </a:r>
            <a:r>
              <a:rPr sz="700" spc="35" dirty="0">
                <a:latin typeface="Microsoft Sans Serif"/>
                <a:cs typeface="Microsoft Sans Serif"/>
              </a:rPr>
              <a:t>tuvo</a:t>
            </a:r>
            <a:r>
              <a:rPr sz="700" dirty="0">
                <a:latin typeface="Microsoft Sans Serif"/>
                <a:cs typeface="Microsoft Sans Serif"/>
              </a:rPr>
              <a:t> </a:t>
            </a:r>
            <a:r>
              <a:rPr sz="700" spc="10" dirty="0">
                <a:latin typeface="Microsoft Sans Serif"/>
                <a:cs typeface="Microsoft Sans Serif"/>
              </a:rPr>
              <a:t>la</a:t>
            </a:r>
            <a:r>
              <a:rPr sz="700" dirty="0">
                <a:latin typeface="Microsoft Sans Serif"/>
                <a:cs typeface="Microsoft Sans Serif"/>
              </a:rPr>
              <a:t> </a:t>
            </a:r>
            <a:r>
              <a:rPr sz="700" spc="40" dirty="0">
                <a:latin typeface="Microsoft Sans Serif"/>
                <a:cs typeface="Microsoft Sans Serif"/>
              </a:rPr>
              <a:t>menor</a:t>
            </a:r>
            <a:r>
              <a:rPr sz="700" dirty="0">
                <a:latin typeface="Microsoft Sans Serif"/>
                <a:cs typeface="Microsoft Sans Serif"/>
              </a:rPr>
              <a:t> </a:t>
            </a:r>
            <a:r>
              <a:rPr sz="700" spc="20" dirty="0">
                <a:latin typeface="Microsoft Sans Serif"/>
                <a:cs typeface="Microsoft Sans Serif"/>
              </a:rPr>
              <a:t>cantidad</a:t>
            </a:r>
            <a:r>
              <a:rPr sz="700" dirty="0">
                <a:latin typeface="Microsoft Sans Serif"/>
                <a:cs typeface="Microsoft Sans Serif"/>
              </a:rPr>
              <a:t> </a:t>
            </a:r>
            <a:r>
              <a:rPr sz="700" spc="20" dirty="0">
                <a:latin typeface="Microsoft Sans Serif"/>
                <a:cs typeface="Microsoft Sans Serif"/>
              </a:rPr>
              <a:t>de</a:t>
            </a:r>
            <a:r>
              <a:rPr sz="700" dirty="0">
                <a:latin typeface="Microsoft Sans Serif"/>
                <a:cs typeface="Microsoft Sans Serif"/>
              </a:rPr>
              <a:t> </a:t>
            </a:r>
            <a:r>
              <a:rPr sz="700" spc="25" dirty="0">
                <a:latin typeface="Microsoft Sans Serif"/>
                <a:cs typeface="Microsoft Sans Serif"/>
              </a:rPr>
              <a:t>errores </a:t>
            </a:r>
            <a:r>
              <a:rPr sz="700" spc="-175" dirty="0">
                <a:latin typeface="Microsoft Sans Serif"/>
                <a:cs typeface="Microsoft Sans Serif"/>
              </a:rPr>
              <a:t> </a:t>
            </a:r>
            <a:r>
              <a:rPr sz="700" spc="20" dirty="0">
                <a:latin typeface="Microsoft Sans Serif"/>
                <a:cs typeface="Microsoft Sans Serif"/>
              </a:rPr>
              <a:t>de</a:t>
            </a:r>
            <a:r>
              <a:rPr sz="700" dirty="0">
                <a:latin typeface="Microsoft Sans Serif"/>
                <a:cs typeface="Microsoft Sans Serif"/>
              </a:rPr>
              <a:t> </a:t>
            </a:r>
            <a:r>
              <a:rPr sz="700" spc="25" dirty="0">
                <a:latin typeface="Microsoft Sans Serif"/>
                <a:cs typeface="Microsoft Sans Serif"/>
              </a:rPr>
              <a:t>funcionamiento.</a:t>
            </a:r>
            <a:r>
              <a:rPr sz="700" dirty="0">
                <a:latin typeface="Microsoft Sans Serif"/>
                <a:cs typeface="Microsoft Sans Serif"/>
              </a:rPr>
              <a:t> </a:t>
            </a:r>
            <a:r>
              <a:rPr sz="700" spc="-15" dirty="0">
                <a:latin typeface="Microsoft Sans Serif"/>
                <a:cs typeface="Microsoft Sans Serif"/>
              </a:rPr>
              <a:t>Las</a:t>
            </a:r>
            <a:r>
              <a:rPr sz="700" spc="5" dirty="0">
                <a:latin typeface="Microsoft Sans Serif"/>
                <a:cs typeface="Microsoft Sans Serif"/>
              </a:rPr>
              <a:t> </a:t>
            </a:r>
            <a:r>
              <a:rPr sz="700" spc="15" dirty="0">
                <a:latin typeface="Microsoft Sans Serif"/>
                <a:cs typeface="Microsoft Sans Serif"/>
              </a:rPr>
              <a:t>operaciones</a:t>
            </a:r>
            <a:r>
              <a:rPr sz="700" dirty="0">
                <a:latin typeface="Microsoft Sans Serif"/>
                <a:cs typeface="Microsoft Sans Serif"/>
              </a:rPr>
              <a:t> </a:t>
            </a:r>
            <a:r>
              <a:rPr sz="700" spc="20" dirty="0">
                <a:latin typeface="Microsoft Sans Serif"/>
                <a:cs typeface="Microsoft Sans Serif"/>
              </a:rPr>
              <a:t>de</a:t>
            </a:r>
            <a:r>
              <a:rPr sz="700" spc="5" dirty="0">
                <a:latin typeface="Microsoft Sans Serif"/>
                <a:cs typeface="Microsoft Sans Serif"/>
              </a:rPr>
              <a:t> </a:t>
            </a:r>
            <a:r>
              <a:rPr sz="700" spc="10" dirty="0">
                <a:latin typeface="Microsoft Sans Serif"/>
                <a:cs typeface="Microsoft Sans Serif"/>
              </a:rPr>
              <a:t>fase</a:t>
            </a:r>
            <a:r>
              <a:rPr sz="700" dirty="0">
                <a:latin typeface="Microsoft Sans Serif"/>
                <a:cs typeface="Microsoft Sans Serif"/>
              </a:rPr>
              <a:t> </a:t>
            </a:r>
            <a:r>
              <a:rPr sz="700" spc="5" dirty="0">
                <a:latin typeface="Microsoft Sans Serif"/>
                <a:cs typeface="Microsoft Sans Serif"/>
              </a:rPr>
              <a:t>y </a:t>
            </a:r>
            <a:r>
              <a:rPr sz="700" spc="20" dirty="0">
                <a:latin typeface="Microsoft Sans Serif"/>
                <a:cs typeface="Microsoft Sans Serif"/>
              </a:rPr>
              <a:t>de</a:t>
            </a:r>
            <a:r>
              <a:rPr sz="700" dirty="0">
                <a:latin typeface="Microsoft Sans Serif"/>
                <a:cs typeface="Microsoft Sans Serif"/>
              </a:rPr>
              <a:t> </a:t>
            </a:r>
            <a:r>
              <a:rPr sz="700" spc="5" dirty="0">
                <a:latin typeface="Microsoft Sans Serif"/>
                <a:cs typeface="Microsoft Sans Serif"/>
              </a:rPr>
              <a:t>secuencia </a:t>
            </a:r>
            <a:r>
              <a:rPr sz="700" spc="15" dirty="0">
                <a:latin typeface="Microsoft Sans Serif"/>
                <a:cs typeface="Microsoft Sans Serif"/>
              </a:rPr>
              <a:t>negativa.</a:t>
            </a:r>
            <a:endParaRPr sz="700">
              <a:latin typeface="Microsoft Sans Serif"/>
              <a:cs typeface="Microsoft Sans Serif"/>
            </a:endParaRPr>
          </a:p>
        </p:txBody>
      </p:sp>
      <p:sp>
        <p:nvSpPr>
          <p:cNvPr id="13" name="object 13"/>
          <p:cNvSpPr txBox="1"/>
          <p:nvPr/>
        </p:nvSpPr>
        <p:spPr>
          <a:xfrm>
            <a:off x="1415277" y="9415126"/>
            <a:ext cx="7416407" cy="143629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 marR="5080">
              <a:lnSpc>
                <a:spcPct val="100000"/>
              </a:lnSpc>
              <a:spcBef>
                <a:spcPts val="100"/>
              </a:spcBef>
            </a:pPr>
            <a:r>
              <a:rPr sz="850" spc="-25" dirty="0">
                <a:latin typeface="Microsoft Sans Serif"/>
                <a:cs typeface="Microsoft Sans Serif"/>
              </a:rPr>
              <a:t>TUTORIAL</a:t>
            </a:r>
            <a:r>
              <a:rPr sz="850" spc="-5" dirty="0">
                <a:latin typeface="Microsoft Sans Serif"/>
                <a:cs typeface="Microsoft Sans Serif"/>
              </a:rPr>
              <a:t> </a:t>
            </a:r>
            <a:r>
              <a:rPr sz="850" spc="-60" dirty="0">
                <a:latin typeface="Microsoft Sans Serif"/>
                <a:cs typeface="Microsoft Sans Serif"/>
              </a:rPr>
              <a:t>SOBRE</a:t>
            </a:r>
            <a:r>
              <a:rPr sz="850" spc="-5" dirty="0">
                <a:latin typeface="Microsoft Sans Serif"/>
                <a:cs typeface="Microsoft Sans Serif"/>
              </a:rPr>
              <a:t> </a:t>
            </a:r>
            <a:r>
              <a:rPr sz="850" spc="-35" dirty="0">
                <a:latin typeface="Microsoft Sans Serif"/>
                <a:cs typeface="Microsoft Sans Serif"/>
              </a:rPr>
              <a:t>PROTECCIÓN</a:t>
            </a:r>
            <a:r>
              <a:rPr sz="850" spc="-5" dirty="0">
                <a:latin typeface="Microsoft Sans Serif"/>
                <a:cs typeface="Microsoft Sans Serif"/>
              </a:rPr>
              <a:t> </a:t>
            </a:r>
            <a:r>
              <a:rPr sz="850" spc="-45" dirty="0">
                <a:latin typeface="Microsoft Sans Serif"/>
                <a:cs typeface="Microsoft Sans Serif"/>
              </a:rPr>
              <a:t>DE</a:t>
            </a:r>
            <a:r>
              <a:rPr sz="850" dirty="0">
                <a:latin typeface="Microsoft Sans Serif"/>
                <a:cs typeface="Microsoft Sans Serif"/>
              </a:rPr>
              <a:t> </a:t>
            </a:r>
            <a:r>
              <a:rPr sz="850" spc="-55" dirty="0">
                <a:latin typeface="Microsoft Sans Serif"/>
                <a:cs typeface="Microsoft Sans Serif"/>
              </a:rPr>
              <a:t>GENERADORES</a:t>
            </a:r>
            <a:r>
              <a:rPr sz="850" spc="-5" dirty="0">
                <a:latin typeface="Microsoft Sans Serif"/>
                <a:cs typeface="Microsoft Sans Serif"/>
              </a:rPr>
              <a:t> </a:t>
            </a:r>
            <a:r>
              <a:rPr sz="850" spc="-30" dirty="0">
                <a:latin typeface="Microsoft Sans Serif"/>
                <a:cs typeface="Microsoft Sans Serif"/>
              </a:rPr>
              <a:t>SÍNCRONOS </a:t>
            </a:r>
            <a:r>
              <a:rPr sz="850" spc="-215" dirty="0">
                <a:latin typeface="Microsoft Sans Serif"/>
                <a:cs typeface="Microsoft Sans Serif"/>
              </a:rPr>
              <a:t> </a:t>
            </a:r>
            <a:r>
              <a:rPr sz="850" spc="-15" dirty="0">
                <a:latin typeface="Microsoft Sans Serif"/>
                <a:cs typeface="Microsoft Sans Serif"/>
              </a:rPr>
              <a:t>PUBLICACIÓN</a:t>
            </a:r>
            <a:r>
              <a:rPr sz="850" spc="-5" dirty="0">
                <a:latin typeface="Microsoft Sans Serif"/>
                <a:cs typeface="Microsoft Sans Serif"/>
              </a:rPr>
              <a:t> </a:t>
            </a:r>
            <a:r>
              <a:rPr sz="850" spc="-55" dirty="0">
                <a:latin typeface="Microsoft Sans Serif"/>
                <a:cs typeface="Microsoft Sans Serif"/>
              </a:rPr>
              <a:t>ESPECIAL</a:t>
            </a:r>
            <a:r>
              <a:rPr sz="850" spc="-5" dirty="0">
                <a:latin typeface="Microsoft Sans Serif"/>
                <a:cs typeface="Microsoft Sans Serif"/>
              </a:rPr>
              <a:t> </a:t>
            </a:r>
            <a:r>
              <a:rPr sz="850" spc="-40" dirty="0">
                <a:latin typeface="Microsoft Sans Serif"/>
                <a:cs typeface="Microsoft Sans Serif"/>
              </a:rPr>
              <a:t>DEL</a:t>
            </a:r>
            <a:r>
              <a:rPr sz="850" spc="-5" dirty="0">
                <a:latin typeface="Microsoft Sans Serif"/>
                <a:cs typeface="Microsoft Sans Serif"/>
              </a:rPr>
              <a:t> </a:t>
            </a:r>
            <a:r>
              <a:rPr sz="850" spc="-60" dirty="0">
                <a:latin typeface="Microsoft Sans Serif"/>
                <a:cs typeface="Microsoft Sans Serif"/>
              </a:rPr>
              <a:t>IEEE</a:t>
            </a:r>
            <a:r>
              <a:rPr sz="850" spc="-5" dirty="0">
                <a:latin typeface="Microsoft Sans Serif"/>
                <a:cs typeface="Microsoft Sans Serif"/>
              </a:rPr>
              <a:t> </a:t>
            </a:r>
            <a:r>
              <a:rPr sz="850" spc="-80" dirty="0">
                <a:latin typeface="Microsoft Sans Serif"/>
                <a:cs typeface="Microsoft Sans Serif"/>
              </a:rPr>
              <a:t>PSRC</a:t>
            </a:r>
            <a:endParaRPr sz="850">
              <a:latin typeface="Microsoft Sans Serif"/>
              <a:cs typeface="Microsoft Sans Serif"/>
            </a:endParaRPr>
          </a:p>
        </p:txBody>
      </p:sp>
      <p:sp>
        <p:nvSpPr>
          <p:cNvPr id="14" name="object 14"/>
          <p:cNvSpPr txBox="1"/>
          <p:nvPr/>
        </p:nvSpPr>
        <p:spPr>
          <a:xfrm>
            <a:off x="13472061" y="9415125"/>
            <a:ext cx="2852914" cy="143629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sz="850" spc="-25" dirty="0">
                <a:latin typeface="Microsoft Sans Serif"/>
                <a:cs typeface="Microsoft Sans Serif"/>
              </a:rPr>
              <a:t>CAPÍTULO</a:t>
            </a:r>
            <a:r>
              <a:rPr sz="850" spc="-20" dirty="0">
                <a:latin typeface="Microsoft Sans Serif"/>
                <a:cs typeface="Microsoft Sans Serif"/>
              </a:rPr>
              <a:t> </a:t>
            </a:r>
            <a:r>
              <a:rPr sz="850" dirty="0">
                <a:latin typeface="Microsoft Sans Serif"/>
                <a:cs typeface="Microsoft Sans Serif"/>
              </a:rPr>
              <a:t>2,</a:t>
            </a:r>
            <a:r>
              <a:rPr sz="850" spc="-15" dirty="0">
                <a:latin typeface="Microsoft Sans Serif"/>
                <a:cs typeface="Microsoft Sans Serif"/>
              </a:rPr>
              <a:t> </a:t>
            </a:r>
            <a:r>
              <a:rPr sz="850" spc="-40" dirty="0">
                <a:latin typeface="Microsoft Sans Serif"/>
                <a:cs typeface="Microsoft Sans Serif"/>
              </a:rPr>
              <a:t>SECCIÓN</a:t>
            </a:r>
            <a:r>
              <a:rPr sz="850" spc="-15" dirty="0">
                <a:latin typeface="Microsoft Sans Serif"/>
                <a:cs typeface="Microsoft Sans Serif"/>
              </a:rPr>
              <a:t> </a:t>
            </a:r>
            <a:r>
              <a:rPr sz="850" spc="10" dirty="0">
                <a:latin typeface="Microsoft Sans Serif"/>
                <a:cs typeface="Microsoft Sans Serif"/>
              </a:rPr>
              <a:t>4</a:t>
            </a:r>
            <a:endParaRPr sz="850">
              <a:latin typeface="Microsoft Sans Serif"/>
              <a:cs typeface="Microsoft Sans Serif"/>
            </a:endParaRPr>
          </a:p>
        </p:txBody>
      </p:sp>
    </p:spTree>
  </p:cSld>
  <p:clrMapOvr>
    <a:masterClrMapping/>
  </p:clrMapOvr>
</p:sld>
</file>

<file path=ppt/slides/slide41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/>
          <p:nvPr/>
        </p:nvSpPr>
        <p:spPr>
          <a:xfrm>
            <a:off x="1444422" y="9413748"/>
            <a:ext cx="15051933" cy="9525"/>
          </a:xfrm>
          <a:custGeom>
            <a:avLst/>
            <a:gdLst/>
            <a:ahLst/>
            <a:cxnLst/>
            <a:rect l="l" t="t" r="r" b="b"/>
            <a:pathLst>
              <a:path w="6543040" h="9525">
                <a:moveTo>
                  <a:pt x="6542531" y="9144"/>
                </a:moveTo>
                <a:lnTo>
                  <a:pt x="0" y="9144"/>
                </a:lnTo>
                <a:lnTo>
                  <a:pt x="0" y="0"/>
                </a:lnTo>
                <a:lnTo>
                  <a:pt x="6542531" y="0"/>
                </a:lnTo>
                <a:lnTo>
                  <a:pt x="6542531" y="9144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graphicFrame>
        <p:nvGraphicFramePr>
          <p:cNvPr id="3" name="object 3"/>
          <p:cNvGraphicFramePr>
            <a:graphicFrameLocks noGrp="1"/>
          </p:cNvGraphicFramePr>
          <p:nvPr/>
        </p:nvGraphicFramePr>
        <p:xfrm>
          <a:off x="1416375" y="4492753"/>
          <a:ext cx="7374045" cy="3194685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3673875"/>
                <a:gridCol w="3676797"/>
              </a:tblGrid>
              <a:tr h="211836"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400"/>
                        </a:spcBef>
                      </a:pPr>
                      <a:r>
                        <a:rPr sz="750" spc="15" dirty="0">
                          <a:latin typeface="Microsoft Sans Serif"/>
                          <a:cs typeface="Microsoft Sans Serif"/>
                        </a:rPr>
                        <a:t>Tipo</a:t>
                      </a:r>
                      <a:r>
                        <a:rPr sz="750" spc="-30" dirty="0"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sz="750" spc="25" dirty="0">
                          <a:latin typeface="Microsoft Sans Serif"/>
                          <a:cs typeface="Microsoft Sans Serif"/>
                        </a:rPr>
                        <a:t>de</a:t>
                      </a:r>
                      <a:r>
                        <a:rPr sz="750" spc="-30" dirty="0"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sz="750" spc="30" dirty="0">
                          <a:latin typeface="Microsoft Sans Serif"/>
                          <a:cs typeface="Microsoft Sans Serif"/>
                        </a:rPr>
                        <a:t>función</a:t>
                      </a:r>
                      <a:endParaRPr sz="750">
                        <a:latin typeface="Microsoft Sans Serif"/>
                        <a:cs typeface="Microsoft Sans Serif"/>
                      </a:endParaRPr>
                    </a:p>
                  </a:txBody>
                  <a:tcPr marL="0" marR="0" marT="50800" marB="0"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R="52069" algn="ctr">
                        <a:lnSpc>
                          <a:spcPct val="100000"/>
                        </a:lnSpc>
                        <a:spcBef>
                          <a:spcPts val="550"/>
                        </a:spcBef>
                      </a:pPr>
                      <a:r>
                        <a:rPr sz="600" spc="30" dirty="0">
                          <a:latin typeface="Microsoft Sans Serif"/>
                          <a:cs typeface="Microsoft Sans Serif"/>
                        </a:rPr>
                        <a:t>Número</a:t>
                      </a:r>
                      <a:r>
                        <a:rPr sz="600" spc="-20" dirty="0"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sz="600" spc="20" dirty="0">
                          <a:latin typeface="Microsoft Sans Serif"/>
                          <a:cs typeface="Microsoft Sans Serif"/>
                        </a:rPr>
                        <a:t>de</a:t>
                      </a:r>
                      <a:r>
                        <a:rPr sz="600" spc="-15" dirty="0"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sz="600" spc="15" dirty="0">
                          <a:latin typeface="Microsoft Sans Serif"/>
                          <a:cs typeface="Microsoft Sans Serif"/>
                        </a:rPr>
                        <a:t>unidades</a:t>
                      </a:r>
                      <a:endParaRPr sz="600">
                        <a:latin typeface="Microsoft Sans Serif"/>
                        <a:cs typeface="Microsoft Sans Serif"/>
                      </a:endParaRPr>
                    </a:p>
                  </a:txBody>
                  <a:tcPr marL="0" marR="0" marT="69850" marB="0">
                    <a:lnL w="6350">
                      <a:solidFill>
                        <a:srgbClr val="000000"/>
                      </a:solidFill>
                      <a:prstDash val="solid"/>
                    </a:lnL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</a:tr>
              <a:tr h="198119">
                <a:tc>
                  <a:txBody>
                    <a:bodyPr/>
                    <a:lstStyle/>
                    <a:p>
                      <a:pPr marL="24765" algn="ctr">
                        <a:lnSpc>
                          <a:spcPct val="100000"/>
                        </a:lnSpc>
                        <a:spcBef>
                          <a:spcPts val="240"/>
                        </a:spcBef>
                      </a:pPr>
                      <a:r>
                        <a:rPr sz="800" spc="10" dirty="0">
                          <a:latin typeface="Microsoft Sans Serif"/>
                          <a:cs typeface="Microsoft Sans Serif"/>
                        </a:rPr>
                        <a:t>21</a:t>
                      </a:r>
                      <a:endParaRPr sz="800">
                        <a:latin typeface="Microsoft Sans Serif"/>
                        <a:cs typeface="Microsoft Sans Serif"/>
                      </a:endParaRPr>
                    </a:p>
                  </a:txBody>
                  <a:tcPr marL="0" marR="0" marT="30480" marB="0"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8255" algn="ctr">
                        <a:lnSpc>
                          <a:spcPct val="100000"/>
                        </a:lnSpc>
                        <a:spcBef>
                          <a:spcPts val="240"/>
                        </a:spcBef>
                      </a:pPr>
                      <a:r>
                        <a:rPr sz="800" dirty="0">
                          <a:latin typeface="Microsoft Sans Serif"/>
                          <a:cs typeface="Microsoft Sans Serif"/>
                        </a:rPr>
                        <a:t>8</a:t>
                      </a:r>
                      <a:endParaRPr sz="800">
                        <a:latin typeface="Microsoft Sans Serif"/>
                        <a:cs typeface="Microsoft Sans Serif"/>
                      </a:endParaRPr>
                    </a:p>
                  </a:txBody>
                  <a:tcPr marL="0" marR="0" marT="30480" marB="0">
                    <a:lnL w="6350">
                      <a:solidFill>
                        <a:srgbClr val="000000"/>
                      </a:solidFill>
                      <a:prstDash val="solid"/>
                    </a:lnL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</a:tr>
              <a:tr h="199644">
                <a:tc>
                  <a:txBody>
                    <a:bodyPr/>
                    <a:lstStyle/>
                    <a:p>
                      <a:pPr marL="24765" algn="ctr">
                        <a:lnSpc>
                          <a:spcPct val="100000"/>
                        </a:lnSpc>
                        <a:spcBef>
                          <a:spcPts val="240"/>
                        </a:spcBef>
                      </a:pPr>
                      <a:r>
                        <a:rPr sz="800" spc="10" dirty="0">
                          <a:latin typeface="Microsoft Sans Serif"/>
                          <a:cs typeface="Microsoft Sans Serif"/>
                        </a:rPr>
                        <a:t>24</a:t>
                      </a:r>
                      <a:endParaRPr sz="800">
                        <a:latin typeface="Microsoft Sans Serif"/>
                        <a:cs typeface="Microsoft Sans Serif"/>
                      </a:endParaRPr>
                    </a:p>
                  </a:txBody>
                  <a:tcPr marL="0" marR="0" marT="30480" marB="0"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8255" algn="ctr">
                        <a:lnSpc>
                          <a:spcPct val="100000"/>
                        </a:lnSpc>
                        <a:spcBef>
                          <a:spcPts val="240"/>
                        </a:spcBef>
                      </a:pPr>
                      <a:r>
                        <a:rPr sz="800" dirty="0">
                          <a:latin typeface="Microsoft Sans Serif"/>
                          <a:cs typeface="Microsoft Sans Serif"/>
                        </a:rPr>
                        <a:t>1</a:t>
                      </a:r>
                      <a:endParaRPr sz="800">
                        <a:latin typeface="Microsoft Sans Serif"/>
                        <a:cs typeface="Microsoft Sans Serif"/>
                      </a:endParaRPr>
                    </a:p>
                  </a:txBody>
                  <a:tcPr marL="0" marR="0" marT="30480" marB="0">
                    <a:lnL w="6350">
                      <a:solidFill>
                        <a:srgbClr val="000000"/>
                      </a:solidFill>
                      <a:prstDash val="solid"/>
                    </a:lnL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</a:tr>
              <a:tr h="196596">
                <a:tc>
                  <a:txBody>
                    <a:bodyPr/>
                    <a:lstStyle/>
                    <a:p>
                      <a:pPr marL="24765" algn="ctr">
                        <a:lnSpc>
                          <a:spcPct val="100000"/>
                        </a:lnSpc>
                        <a:spcBef>
                          <a:spcPts val="229"/>
                        </a:spcBef>
                      </a:pPr>
                      <a:r>
                        <a:rPr sz="800" spc="10" dirty="0">
                          <a:latin typeface="Microsoft Sans Serif"/>
                          <a:cs typeface="Microsoft Sans Serif"/>
                        </a:rPr>
                        <a:t>27</a:t>
                      </a:r>
                      <a:endParaRPr sz="800">
                        <a:latin typeface="Microsoft Sans Serif"/>
                        <a:cs typeface="Microsoft Sans Serif"/>
                      </a:endParaRPr>
                    </a:p>
                  </a:txBody>
                  <a:tcPr marL="0" marR="0" marT="29209" marB="0"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13970" algn="ctr">
                        <a:lnSpc>
                          <a:spcPct val="100000"/>
                        </a:lnSpc>
                        <a:spcBef>
                          <a:spcPts val="229"/>
                        </a:spcBef>
                      </a:pPr>
                      <a:r>
                        <a:rPr sz="800" spc="10" dirty="0">
                          <a:latin typeface="Microsoft Sans Serif"/>
                          <a:cs typeface="Microsoft Sans Serif"/>
                        </a:rPr>
                        <a:t>35</a:t>
                      </a:r>
                      <a:endParaRPr sz="800">
                        <a:latin typeface="Microsoft Sans Serif"/>
                        <a:cs typeface="Microsoft Sans Serif"/>
                      </a:endParaRPr>
                    </a:p>
                  </a:txBody>
                  <a:tcPr marL="0" marR="0" marT="29209" marB="0">
                    <a:lnL w="6350">
                      <a:solidFill>
                        <a:srgbClr val="000000"/>
                      </a:solidFill>
                      <a:prstDash val="solid"/>
                    </a:lnL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</a:tr>
              <a:tr h="198119">
                <a:tc>
                  <a:txBody>
                    <a:bodyPr/>
                    <a:lstStyle/>
                    <a:p>
                      <a:pPr marL="24765" algn="ctr">
                        <a:lnSpc>
                          <a:spcPct val="100000"/>
                        </a:lnSpc>
                        <a:spcBef>
                          <a:spcPts val="254"/>
                        </a:spcBef>
                      </a:pPr>
                      <a:r>
                        <a:rPr sz="800" spc="10" dirty="0">
                          <a:latin typeface="Microsoft Sans Serif"/>
                          <a:cs typeface="Microsoft Sans Serif"/>
                        </a:rPr>
                        <a:t>32</a:t>
                      </a:r>
                      <a:endParaRPr sz="800">
                        <a:latin typeface="Microsoft Sans Serif"/>
                        <a:cs typeface="Microsoft Sans Serif"/>
                      </a:endParaRPr>
                    </a:p>
                  </a:txBody>
                  <a:tcPr marL="0" marR="0" marT="32384" marB="0"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8255" algn="ctr">
                        <a:lnSpc>
                          <a:spcPct val="100000"/>
                        </a:lnSpc>
                        <a:spcBef>
                          <a:spcPts val="254"/>
                        </a:spcBef>
                      </a:pPr>
                      <a:r>
                        <a:rPr sz="800" dirty="0">
                          <a:latin typeface="Microsoft Sans Serif"/>
                          <a:cs typeface="Microsoft Sans Serif"/>
                        </a:rPr>
                        <a:t>8</a:t>
                      </a:r>
                      <a:endParaRPr sz="800">
                        <a:latin typeface="Microsoft Sans Serif"/>
                        <a:cs typeface="Microsoft Sans Serif"/>
                      </a:endParaRPr>
                    </a:p>
                  </a:txBody>
                  <a:tcPr marL="0" marR="0" marT="32384" marB="0">
                    <a:lnL w="6350">
                      <a:solidFill>
                        <a:srgbClr val="000000"/>
                      </a:solidFill>
                      <a:prstDash val="solid"/>
                    </a:lnL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</a:tr>
              <a:tr h="199643">
                <a:tc>
                  <a:txBody>
                    <a:bodyPr/>
                    <a:lstStyle/>
                    <a:p>
                      <a:pPr marL="24765" algn="ctr">
                        <a:lnSpc>
                          <a:spcPct val="100000"/>
                        </a:lnSpc>
                        <a:spcBef>
                          <a:spcPts val="240"/>
                        </a:spcBef>
                      </a:pPr>
                      <a:r>
                        <a:rPr sz="800" spc="10" dirty="0">
                          <a:latin typeface="Microsoft Sans Serif"/>
                          <a:cs typeface="Microsoft Sans Serif"/>
                        </a:rPr>
                        <a:t>40</a:t>
                      </a:r>
                      <a:endParaRPr sz="800">
                        <a:latin typeface="Microsoft Sans Serif"/>
                        <a:cs typeface="Microsoft Sans Serif"/>
                      </a:endParaRPr>
                    </a:p>
                  </a:txBody>
                  <a:tcPr marL="0" marR="0" marT="30480" marB="0"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13970" algn="ctr">
                        <a:lnSpc>
                          <a:spcPct val="100000"/>
                        </a:lnSpc>
                        <a:spcBef>
                          <a:spcPts val="240"/>
                        </a:spcBef>
                      </a:pPr>
                      <a:r>
                        <a:rPr sz="800" spc="10" dirty="0">
                          <a:latin typeface="Microsoft Sans Serif"/>
                          <a:cs typeface="Microsoft Sans Serif"/>
                        </a:rPr>
                        <a:t>13</a:t>
                      </a:r>
                      <a:endParaRPr sz="800">
                        <a:latin typeface="Microsoft Sans Serif"/>
                        <a:cs typeface="Microsoft Sans Serif"/>
                      </a:endParaRPr>
                    </a:p>
                  </a:txBody>
                  <a:tcPr marL="0" marR="0" marT="30480" marB="0">
                    <a:lnL w="6350">
                      <a:solidFill>
                        <a:srgbClr val="000000"/>
                      </a:solidFill>
                      <a:prstDash val="solid"/>
                    </a:lnL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</a:tr>
              <a:tr h="198120">
                <a:tc>
                  <a:txBody>
                    <a:bodyPr/>
                    <a:lstStyle/>
                    <a:p>
                      <a:pPr marL="24765" algn="ctr">
                        <a:lnSpc>
                          <a:spcPct val="100000"/>
                        </a:lnSpc>
                        <a:spcBef>
                          <a:spcPts val="229"/>
                        </a:spcBef>
                      </a:pPr>
                      <a:r>
                        <a:rPr sz="800" spc="10" dirty="0">
                          <a:latin typeface="Microsoft Sans Serif"/>
                          <a:cs typeface="Microsoft Sans Serif"/>
                        </a:rPr>
                        <a:t>46</a:t>
                      </a:r>
                      <a:endParaRPr sz="800">
                        <a:latin typeface="Microsoft Sans Serif"/>
                        <a:cs typeface="Microsoft Sans Serif"/>
                      </a:endParaRPr>
                    </a:p>
                  </a:txBody>
                  <a:tcPr marL="0" marR="0" marT="29209" marB="0"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8255" algn="ctr">
                        <a:lnSpc>
                          <a:spcPct val="100000"/>
                        </a:lnSpc>
                        <a:spcBef>
                          <a:spcPts val="229"/>
                        </a:spcBef>
                      </a:pPr>
                      <a:r>
                        <a:rPr sz="800" dirty="0">
                          <a:latin typeface="Microsoft Sans Serif"/>
                          <a:cs typeface="Microsoft Sans Serif"/>
                        </a:rPr>
                        <a:t>5</a:t>
                      </a:r>
                      <a:endParaRPr sz="800">
                        <a:latin typeface="Microsoft Sans Serif"/>
                        <a:cs typeface="Microsoft Sans Serif"/>
                      </a:endParaRPr>
                    </a:p>
                  </a:txBody>
                  <a:tcPr marL="0" marR="0" marT="29209" marB="0">
                    <a:lnL w="6350">
                      <a:solidFill>
                        <a:srgbClr val="000000"/>
                      </a:solidFill>
                      <a:prstDash val="solid"/>
                    </a:lnL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</a:tr>
              <a:tr h="199643"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90"/>
                        </a:spcBef>
                      </a:pPr>
                      <a:r>
                        <a:rPr sz="650" spc="20" dirty="0">
                          <a:latin typeface="Microsoft Sans Serif"/>
                          <a:cs typeface="Microsoft Sans Serif"/>
                        </a:rPr>
                        <a:t>50/27</a:t>
                      </a:r>
                      <a:endParaRPr sz="650">
                        <a:latin typeface="Microsoft Sans Serif"/>
                        <a:cs typeface="Microsoft Sans Serif"/>
                      </a:endParaRPr>
                    </a:p>
                  </a:txBody>
                  <a:tcPr marL="0" marR="0" marT="49530" marB="0"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7620" algn="ctr">
                        <a:lnSpc>
                          <a:spcPct val="100000"/>
                        </a:lnSpc>
                        <a:spcBef>
                          <a:spcPts val="240"/>
                        </a:spcBef>
                      </a:pPr>
                      <a:r>
                        <a:rPr sz="800" dirty="0">
                          <a:latin typeface="Microsoft Sans Serif"/>
                          <a:cs typeface="Microsoft Sans Serif"/>
                        </a:rPr>
                        <a:t>7</a:t>
                      </a:r>
                      <a:endParaRPr sz="800">
                        <a:latin typeface="Microsoft Sans Serif"/>
                        <a:cs typeface="Microsoft Sans Serif"/>
                      </a:endParaRPr>
                    </a:p>
                  </a:txBody>
                  <a:tcPr marL="0" marR="0" marT="30480" marB="0">
                    <a:lnL w="6350">
                      <a:solidFill>
                        <a:srgbClr val="000000"/>
                      </a:solidFill>
                      <a:prstDash val="solid"/>
                    </a:lnL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</a:tr>
              <a:tr h="198120">
                <a:tc>
                  <a:txBody>
                    <a:bodyPr/>
                    <a:lstStyle/>
                    <a:p>
                      <a:pPr marL="3810" algn="ctr">
                        <a:lnSpc>
                          <a:spcPct val="100000"/>
                        </a:lnSpc>
                        <a:spcBef>
                          <a:spcPts val="280"/>
                        </a:spcBef>
                      </a:pPr>
                      <a:r>
                        <a:rPr sz="750" spc="10" dirty="0">
                          <a:latin typeface="Microsoft Sans Serif"/>
                          <a:cs typeface="Microsoft Sans Serif"/>
                        </a:rPr>
                        <a:t>50</a:t>
                      </a:r>
                      <a:r>
                        <a:rPr sz="750" spc="-45" dirty="0">
                          <a:latin typeface="Microsoft Sans Serif"/>
                          <a:cs typeface="Microsoft Sans Serif"/>
                        </a:rPr>
                        <a:t> BF</a:t>
                      </a:r>
                      <a:endParaRPr sz="750">
                        <a:latin typeface="Microsoft Sans Serif"/>
                        <a:cs typeface="Microsoft Sans Serif"/>
                      </a:endParaRPr>
                    </a:p>
                  </a:txBody>
                  <a:tcPr marL="0" marR="0" marT="35560" marB="0"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7620" algn="ctr">
                        <a:lnSpc>
                          <a:spcPct val="100000"/>
                        </a:lnSpc>
                        <a:spcBef>
                          <a:spcPts val="229"/>
                        </a:spcBef>
                      </a:pPr>
                      <a:r>
                        <a:rPr sz="800" dirty="0">
                          <a:latin typeface="Microsoft Sans Serif"/>
                          <a:cs typeface="Microsoft Sans Serif"/>
                        </a:rPr>
                        <a:t>1</a:t>
                      </a:r>
                      <a:endParaRPr sz="800">
                        <a:latin typeface="Microsoft Sans Serif"/>
                        <a:cs typeface="Microsoft Sans Serif"/>
                      </a:endParaRPr>
                    </a:p>
                  </a:txBody>
                  <a:tcPr marL="0" marR="0" marT="29209" marB="0">
                    <a:lnL w="6350">
                      <a:solidFill>
                        <a:srgbClr val="000000"/>
                      </a:solidFill>
                      <a:prstDash val="solid"/>
                    </a:lnL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</a:tr>
              <a:tr h="196595">
                <a:tc>
                  <a:txBody>
                    <a:bodyPr/>
                    <a:lstStyle/>
                    <a:p>
                      <a:pPr marL="12065" algn="ctr">
                        <a:lnSpc>
                          <a:spcPct val="100000"/>
                        </a:lnSpc>
                        <a:spcBef>
                          <a:spcPts val="240"/>
                        </a:spcBef>
                      </a:pPr>
                      <a:r>
                        <a:rPr sz="800" spc="-10" dirty="0">
                          <a:latin typeface="Microsoft Sans Serif"/>
                          <a:cs typeface="Microsoft Sans Serif"/>
                        </a:rPr>
                        <a:t>51V</a:t>
                      </a:r>
                      <a:endParaRPr sz="800">
                        <a:latin typeface="Microsoft Sans Serif"/>
                        <a:cs typeface="Microsoft Sans Serif"/>
                      </a:endParaRPr>
                    </a:p>
                  </a:txBody>
                  <a:tcPr marL="0" marR="0" marT="30480" marB="0"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13335" algn="ctr">
                        <a:lnSpc>
                          <a:spcPct val="100000"/>
                        </a:lnSpc>
                        <a:spcBef>
                          <a:spcPts val="240"/>
                        </a:spcBef>
                      </a:pPr>
                      <a:r>
                        <a:rPr sz="800" spc="10" dirty="0">
                          <a:latin typeface="Microsoft Sans Serif"/>
                          <a:cs typeface="Microsoft Sans Serif"/>
                        </a:rPr>
                        <a:t>20</a:t>
                      </a:r>
                      <a:endParaRPr sz="800">
                        <a:latin typeface="Microsoft Sans Serif"/>
                        <a:cs typeface="Microsoft Sans Serif"/>
                      </a:endParaRPr>
                    </a:p>
                  </a:txBody>
                  <a:tcPr marL="0" marR="0" marT="30480" marB="0">
                    <a:lnL w="6350">
                      <a:solidFill>
                        <a:srgbClr val="000000"/>
                      </a:solidFill>
                      <a:prstDash val="solid"/>
                    </a:lnL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</a:tr>
              <a:tr h="199643">
                <a:tc>
                  <a:txBody>
                    <a:bodyPr/>
                    <a:lstStyle/>
                    <a:p>
                      <a:pPr marL="24765" algn="ctr">
                        <a:lnSpc>
                          <a:spcPct val="100000"/>
                        </a:lnSpc>
                        <a:spcBef>
                          <a:spcPts val="254"/>
                        </a:spcBef>
                      </a:pPr>
                      <a:r>
                        <a:rPr sz="800" spc="10" dirty="0">
                          <a:latin typeface="Microsoft Sans Serif"/>
                          <a:cs typeface="Microsoft Sans Serif"/>
                        </a:rPr>
                        <a:t>59</a:t>
                      </a:r>
                      <a:endParaRPr sz="800">
                        <a:latin typeface="Microsoft Sans Serif"/>
                        <a:cs typeface="Microsoft Sans Serif"/>
                      </a:endParaRPr>
                    </a:p>
                  </a:txBody>
                  <a:tcPr marL="0" marR="0" marT="32384" marB="0"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13970" algn="ctr">
                        <a:lnSpc>
                          <a:spcPct val="100000"/>
                        </a:lnSpc>
                        <a:spcBef>
                          <a:spcPts val="254"/>
                        </a:spcBef>
                      </a:pPr>
                      <a:r>
                        <a:rPr sz="800" spc="10" dirty="0">
                          <a:latin typeface="Microsoft Sans Serif"/>
                          <a:cs typeface="Microsoft Sans Serif"/>
                        </a:rPr>
                        <a:t>26</a:t>
                      </a:r>
                      <a:endParaRPr sz="800">
                        <a:latin typeface="Microsoft Sans Serif"/>
                        <a:cs typeface="Microsoft Sans Serif"/>
                      </a:endParaRPr>
                    </a:p>
                  </a:txBody>
                  <a:tcPr marL="0" marR="0" marT="32384" marB="0">
                    <a:lnL w="6350">
                      <a:solidFill>
                        <a:srgbClr val="000000"/>
                      </a:solidFill>
                      <a:prstDash val="solid"/>
                    </a:lnL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</a:tr>
              <a:tr h="198119">
                <a:tc>
                  <a:txBody>
                    <a:bodyPr/>
                    <a:lstStyle/>
                    <a:p>
                      <a:pPr marL="24765" algn="ctr">
                        <a:lnSpc>
                          <a:spcPct val="100000"/>
                        </a:lnSpc>
                        <a:spcBef>
                          <a:spcPts val="229"/>
                        </a:spcBef>
                      </a:pPr>
                      <a:r>
                        <a:rPr sz="800" spc="10" dirty="0">
                          <a:latin typeface="Microsoft Sans Serif"/>
                          <a:cs typeface="Microsoft Sans Serif"/>
                        </a:rPr>
                        <a:t>78</a:t>
                      </a:r>
                      <a:endParaRPr sz="800">
                        <a:latin typeface="Microsoft Sans Serif"/>
                        <a:cs typeface="Microsoft Sans Serif"/>
                      </a:endParaRPr>
                    </a:p>
                  </a:txBody>
                  <a:tcPr marL="0" marR="0" marT="29209" marB="0"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8255" algn="ctr">
                        <a:lnSpc>
                          <a:spcPct val="100000"/>
                        </a:lnSpc>
                        <a:spcBef>
                          <a:spcPts val="229"/>
                        </a:spcBef>
                      </a:pPr>
                      <a:r>
                        <a:rPr sz="800" dirty="0">
                          <a:latin typeface="Microsoft Sans Serif"/>
                          <a:cs typeface="Microsoft Sans Serif"/>
                        </a:rPr>
                        <a:t>7</a:t>
                      </a:r>
                      <a:endParaRPr sz="800">
                        <a:latin typeface="Microsoft Sans Serif"/>
                        <a:cs typeface="Microsoft Sans Serif"/>
                      </a:endParaRPr>
                    </a:p>
                  </a:txBody>
                  <a:tcPr marL="0" marR="0" marT="29209" marB="0">
                    <a:lnL w="6350">
                      <a:solidFill>
                        <a:srgbClr val="000000"/>
                      </a:solidFill>
                      <a:prstDash val="solid"/>
                    </a:lnL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</a:tr>
              <a:tr h="198120">
                <a:tc>
                  <a:txBody>
                    <a:bodyPr/>
                    <a:lstStyle/>
                    <a:p>
                      <a:pPr marL="24765" algn="ctr">
                        <a:lnSpc>
                          <a:spcPct val="100000"/>
                        </a:lnSpc>
                        <a:spcBef>
                          <a:spcPts val="240"/>
                        </a:spcBef>
                      </a:pPr>
                      <a:r>
                        <a:rPr sz="800" spc="10" dirty="0">
                          <a:latin typeface="Microsoft Sans Serif"/>
                          <a:cs typeface="Microsoft Sans Serif"/>
                        </a:rPr>
                        <a:t>81</a:t>
                      </a:r>
                      <a:endParaRPr sz="800">
                        <a:latin typeface="Microsoft Sans Serif"/>
                        <a:cs typeface="Microsoft Sans Serif"/>
                      </a:endParaRPr>
                    </a:p>
                  </a:txBody>
                  <a:tcPr marL="0" marR="0" marT="30480" marB="0"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13970" algn="ctr">
                        <a:lnSpc>
                          <a:spcPct val="100000"/>
                        </a:lnSpc>
                        <a:spcBef>
                          <a:spcPts val="240"/>
                        </a:spcBef>
                      </a:pPr>
                      <a:r>
                        <a:rPr sz="800" spc="10" dirty="0">
                          <a:latin typeface="Microsoft Sans Serif"/>
                          <a:cs typeface="Microsoft Sans Serif"/>
                        </a:rPr>
                        <a:t>59</a:t>
                      </a:r>
                      <a:endParaRPr sz="800">
                        <a:latin typeface="Microsoft Sans Serif"/>
                        <a:cs typeface="Microsoft Sans Serif"/>
                      </a:endParaRPr>
                    </a:p>
                  </a:txBody>
                  <a:tcPr marL="0" marR="0" marT="30480" marB="0">
                    <a:lnL w="6350">
                      <a:solidFill>
                        <a:srgbClr val="000000"/>
                      </a:solidFill>
                      <a:prstDash val="solid"/>
                    </a:lnL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</a:tr>
              <a:tr h="199643">
                <a:tc>
                  <a:txBody>
                    <a:bodyPr/>
                    <a:lstStyle/>
                    <a:p>
                      <a:pPr marL="19685" algn="ctr">
                        <a:lnSpc>
                          <a:spcPct val="100000"/>
                        </a:lnSpc>
                        <a:spcBef>
                          <a:spcPts val="240"/>
                        </a:spcBef>
                      </a:pPr>
                      <a:r>
                        <a:rPr sz="800" spc="-10" dirty="0">
                          <a:latin typeface="Microsoft Sans Serif"/>
                          <a:cs typeface="Microsoft Sans Serif"/>
                        </a:rPr>
                        <a:t>87T</a:t>
                      </a:r>
                      <a:endParaRPr sz="800">
                        <a:latin typeface="Microsoft Sans Serif"/>
                        <a:cs typeface="Microsoft Sans Serif"/>
                      </a:endParaRPr>
                    </a:p>
                  </a:txBody>
                  <a:tcPr marL="0" marR="0" marT="30480" marB="0"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8255" algn="ctr">
                        <a:lnSpc>
                          <a:spcPct val="100000"/>
                        </a:lnSpc>
                        <a:spcBef>
                          <a:spcPts val="240"/>
                        </a:spcBef>
                      </a:pPr>
                      <a:r>
                        <a:rPr sz="800" dirty="0">
                          <a:latin typeface="Microsoft Sans Serif"/>
                          <a:cs typeface="Microsoft Sans Serif"/>
                        </a:rPr>
                        <a:t>4</a:t>
                      </a:r>
                      <a:endParaRPr sz="800">
                        <a:latin typeface="Microsoft Sans Serif"/>
                        <a:cs typeface="Microsoft Sans Serif"/>
                      </a:endParaRPr>
                    </a:p>
                  </a:txBody>
                  <a:tcPr marL="0" marR="0" marT="30480" marB="0">
                    <a:lnL w="6350">
                      <a:solidFill>
                        <a:srgbClr val="000000"/>
                      </a:solidFill>
                      <a:prstDash val="solid"/>
                    </a:lnL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</a:tr>
              <a:tr h="196596"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530"/>
                        </a:spcBef>
                      </a:pPr>
                      <a:r>
                        <a:rPr sz="500" spc="10" dirty="0">
                          <a:latin typeface="Microsoft Sans Serif"/>
                          <a:cs typeface="Microsoft Sans Serif"/>
                        </a:rPr>
                        <a:t>Desconocido</a:t>
                      </a:r>
                      <a:endParaRPr sz="500">
                        <a:latin typeface="Microsoft Sans Serif"/>
                        <a:cs typeface="Microsoft Sans Serif"/>
                      </a:endParaRPr>
                    </a:p>
                  </a:txBody>
                  <a:tcPr marL="0" marR="0" marT="67310" marB="0"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13970" algn="ctr">
                        <a:lnSpc>
                          <a:spcPct val="100000"/>
                        </a:lnSpc>
                        <a:spcBef>
                          <a:spcPts val="229"/>
                        </a:spcBef>
                      </a:pPr>
                      <a:r>
                        <a:rPr sz="800" spc="10" dirty="0">
                          <a:latin typeface="Microsoft Sans Serif"/>
                          <a:cs typeface="Microsoft Sans Serif"/>
                        </a:rPr>
                        <a:t>96</a:t>
                      </a:r>
                      <a:endParaRPr sz="800">
                        <a:latin typeface="Microsoft Sans Serif"/>
                        <a:cs typeface="Microsoft Sans Serif"/>
                      </a:endParaRPr>
                    </a:p>
                  </a:txBody>
                  <a:tcPr marL="0" marR="0" marT="29209" marB="0">
                    <a:lnL w="6350">
                      <a:solidFill>
                        <a:srgbClr val="000000"/>
                      </a:solidFill>
                      <a:prstDash val="solid"/>
                    </a:lnL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</a:tr>
              <a:tr h="199643">
                <a:tc>
                  <a:txBody>
                    <a:bodyPr/>
                    <a:lstStyle/>
                    <a:p>
                      <a:pPr marR="24130" algn="ctr">
                        <a:lnSpc>
                          <a:spcPct val="100000"/>
                        </a:lnSpc>
                        <a:spcBef>
                          <a:spcPts val="305"/>
                        </a:spcBef>
                      </a:pPr>
                      <a:r>
                        <a:rPr sz="750" spc="-25" dirty="0">
                          <a:latin typeface="Microsoft Sans Serif"/>
                          <a:cs typeface="Microsoft Sans Serif"/>
                        </a:rPr>
                        <a:t>TOTAL</a:t>
                      </a:r>
                      <a:endParaRPr sz="750">
                        <a:latin typeface="Microsoft Sans Serif"/>
                        <a:cs typeface="Microsoft Sans Serif"/>
                      </a:endParaRPr>
                    </a:p>
                  </a:txBody>
                  <a:tcPr marL="0" marR="0" marT="38735" marB="0"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20955" algn="ctr">
                        <a:lnSpc>
                          <a:spcPct val="100000"/>
                        </a:lnSpc>
                        <a:spcBef>
                          <a:spcPts val="254"/>
                        </a:spcBef>
                      </a:pPr>
                      <a:r>
                        <a:rPr sz="800" spc="10" dirty="0">
                          <a:latin typeface="Microsoft Sans Serif"/>
                          <a:cs typeface="Microsoft Sans Serif"/>
                        </a:rPr>
                        <a:t>290</a:t>
                      </a:r>
                      <a:endParaRPr sz="800">
                        <a:latin typeface="Microsoft Sans Serif"/>
                        <a:cs typeface="Microsoft Sans Serif"/>
                      </a:endParaRPr>
                    </a:p>
                  </a:txBody>
                  <a:tcPr marL="0" marR="0" marT="32384" marB="0">
                    <a:lnL w="6350">
                      <a:solidFill>
                        <a:srgbClr val="000000"/>
                      </a:solidFill>
                      <a:prstDash val="solid"/>
                    </a:lnL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</a:tr>
            </a:tbl>
          </a:graphicData>
        </a:graphic>
      </p:graphicFrame>
      <p:sp>
        <p:nvSpPr>
          <p:cNvPr id="4" name="object 4"/>
          <p:cNvSpPr txBox="1"/>
          <p:nvPr/>
        </p:nvSpPr>
        <p:spPr>
          <a:xfrm>
            <a:off x="1415188" y="349008"/>
            <a:ext cx="192824" cy="135935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sz="800" spc="10" dirty="0">
                <a:latin typeface="Microsoft Sans Serif"/>
                <a:cs typeface="Microsoft Sans Serif"/>
              </a:rPr>
              <a:t>6</a:t>
            </a:r>
            <a:endParaRPr sz="800">
              <a:latin typeface="Microsoft Sans Serif"/>
              <a:cs typeface="Microsoft Sans Serif"/>
            </a:endParaRPr>
          </a:p>
        </p:txBody>
      </p:sp>
      <p:sp>
        <p:nvSpPr>
          <p:cNvPr id="5" name="object 5"/>
          <p:cNvSpPr txBox="1"/>
          <p:nvPr/>
        </p:nvSpPr>
        <p:spPr>
          <a:xfrm>
            <a:off x="1415216" y="602479"/>
            <a:ext cx="7417868" cy="2035685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 marR="5080">
              <a:lnSpc>
                <a:spcPct val="142900"/>
              </a:lnSpc>
              <a:spcBef>
                <a:spcPts val="100"/>
              </a:spcBef>
            </a:pPr>
            <a:r>
              <a:rPr sz="700" spc="20" dirty="0">
                <a:latin typeface="Microsoft Sans Serif"/>
                <a:cs typeface="Microsoft Sans Serif"/>
              </a:rPr>
              <a:t>estaban</a:t>
            </a:r>
            <a:r>
              <a:rPr sz="700" dirty="0">
                <a:latin typeface="Microsoft Sans Serif"/>
                <a:cs typeface="Microsoft Sans Serif"/>
              </a:rPr>
              <a:t> </a:t>
            </a:r>
            <a:r>
              <a:rPr sz="700" spc="20" dirty="0">
                <a:latin typeface="Microsoft Sans Serif"/>
                <a:cs typeface="Microsoft Sans Serif"/>
              </a:rPr>
              <a:t>divididas</a:t>
            </a:r>
            <a:r>
              <a:rPr sz="700" dirty="0">
                <a:latin typeface="Microsoft Sans Serif"/>
                <a:cs typeface="Microsoft Sans Serif"/>
              </a:rPr>
              <a:t> </a:t>
            </a:r>
            <a:r>
              <a:rPr sz="700" spc="-5" dirty="0">
                <a:latin typeface="Microsoft Sans Serif"/>
                <a:cs typeface="Microsoft Sans Serif"/>
              </a:rPr>
              <a:t>casi</a:t>
            </a:r>
            <a:r>
              <a:rPr sz="700" dirty="0">
                <a:latin typeface="Microsoft Sans Serif"/>
                <a:cs typeface="Microsoft Sans Serif"/>
              </a:rPr>
              <a:t> </a:t>
            </a:r>
            <a:r>
              <a:rPr sz="700" spc="40" dirty="0">
                <a:latin typeface="Microsoft Sans Serif"/>
                <a:cs typeface="Microsoft Sans Serif"/>
              </a:rPr>
              <a:t>por</a:t>
            </a:r>
            <a:r>
              <a:rPr sz="700" dirty="0">
                <a:latin typeface="Microsoft Sans Serif"/>
                <a:cs typeface="Microsoft Sans Serif"/>
              </a:rPr>
              <a:t> </a:t>
            </a:r>
            <a:r>
              <a:rPr sz="700" spc="25" dirty="0">
                <a:latin typeface="Microsoft Sans Serif"/>
                <a:cs typeface="Microsoft Sans Serif"/>
              </a:rPr>
              <a:t>igual</a:t>
            </a:r>
            <a:r>
              <a:rPr sz="700" dirty="0">
                <a:latin typeface="Microsoft Sans Serif"/>
                <a:cs typeface="Microsoft Sans Serif"/>
              </a:rPr>
              <a:t> </a:t>
            </a:r>
            <a:r>
              <a:rPr sz="700" spc="30" dirty="0">
                <a:latin typeface="Microsoft Sans Serif"/>
                <a:cs typeface="Microsoft Sans Serif"/>
              </a:rPr>
              <a:t>entre</a:t>
            </a:r>
            <a:r>
              <a:rPr sz="700" dirty="0">
                <a:latin typeface="Microsoft Sans Serif"/>
                <a:cs typeface="Microsoft Sans Serif"/>
              </a:rPr>
              <a:t> </a:t>
            </a:r>
            <a:r>
              <a:rPr sz="700" spc="15" dirty="0">
                <a:latin typeface="Microsoft Sans Serif"/>
                <a:cs typeface="Microsoft Sans Serif"/>
              </a:rPr>
              <a:t>correctas</a:t>
            </a:r>
            <a:r>
              <a:rPr sz="700" dirty="0">
                <a:latin typeface="Microsoft Sans Serif"/>
                <a:cs typeface="Microsoft Sans Serif"/>
              </a:rPr>
              <a:t> </a:t>
            </a:r>
            <a:r>
              <a:rPr sz="700" spc="5" dirty="0">
                <a:latin typeface="Microsoft Sans Serif"/>
                <a:cs typeface="Microsoft Sans Serif"/>
              </a:rPr>
              <a:t>e</a:t>
            </a:r>
            <a:r>
              <a:rPr sz="700" dirty="0">
                <a:latin typeface="Microsoft Sans Serif"/>
                <a:cs typeface="Microsoft Sans Serif"/>
              </a:rPr>
              <a:t> </a:t>
            </a:r>
            <a:r>
              <a:rPr sz="700" spc="15" dirty="0">
                <a:latin typeface="Microsoft Sans Serif"/>
                <a:cs typeface="Microsoft Sans Serif"/>
              </a:rPr>
              <a:t>incorrectas.</a:t>
            </a:r>
            <a:r>
              <a:rPr sz="700" dirty="0">
                <a:latin typeface="Microsoft Sans Serif"/>
                <a:cs typeface="Microsoft Sans Serif"/>
              </a:rPr>
              <a:t> </a:t>
            </a:r>
            <a:r>
              <a:rPr sz="700" spc="5" dirty="0">
                <a:latin typeface="Microsoft Sans Serif"/>
                <a:cs typeface="Microsoft Sans Serif"/>
              </a:rPr>
              <a:t>De</a:t>
            </a:r>
            <a:r>
              <a:rPr sz="700" dirty="0">
                <a:latin typeface="Microsoft Sans Serif"/>
                <a:cs typeface="Microsoft Sans Serif"/>
              </a:rPr>
              <a:t> </a:t>
            </a:r>
            <a:r>
              <a:rPr sz="700" spc="5" dirty="0">
                <a:latin typeface="Microsoft Sans Serif"/>
                <a:cs typeface="Microsoft Sans Serif"/>
              </a:rPr>
              <a:t>estas</a:t>
            </a:r>
            <a:r>
              <a:rPr sz="700" dirty="0">
                <a:latin typeface="Microsoft Sans Serif"/>
                <a:cs typeface="Microsoft Sans Serif"/>
              </a:rPr>
              <a:t> </a:t>
            </a:r>
            <a:r>
              <a:rPr sz="700" spc="15" dirty="0">
                <a:latin typeface="Microsoft Sans Serif"/>
                <a:cs typeface="Microsoft Sans Serif"/>
              </a:rPr>
              <a:t>malas </a:t>
            </a:r>
            <a:r>
              <a:rPr sz="700" spc="-170" dirty="0">
                <a:latin typeface="Microsoft Sans Serif"/>
                <a:cs typeface="Microsoft Sans Serif"/>
              </a:rPr>
              <a:t> </a:t>
            </a:r>
            <a:r>
              <a:rPr sz="700" spc="15" dirty="0">
                <a:latin typeface="Microsoft Sans Serif"/>
                <a:cs typeface="Microsoft Sans Serif"/>
              </a:rPr>
              <a:t>operaciones, </a:t>
            </a:r>
            <a:r>
              <a:rPr sz="700" spc="20" dirty="0">
                <a:latin typeface="Microsoft Sans Serif"/>
                <a:cs typeface="Microsoft Sans Serif"/>
              </a:rPr>
              <a:t>nueve </a:t>
            </a:r>
            <a:r>
              <a:rPr sz="700" spc="35" dirty="0">
                <a:latin typeface="Microsoft Sans Serif"/>
                <a:cs typeface="Microsoft Sans Serif"/>
              </a:rPr>
              <a:t>fueron </a:t>
            </a:r>
            <a:r>
              <a:rPr sz="700" spc="10" dirty="0">
                <a:latin typeface="Microsoft Sans Serif"/>
                <a:cs typeface="Microsoft Sans Serif"/>
              </a:rPr>
              <a:t>relés </a:t>
            </a:r>
            <a:r>
              <a:rPr sz="700" spc="20" dirty="0">
                <a:latin typeface="Microsoft Sans Serif"/>
                <a:cs typeface="Microsoft Sans Serif"/>
              </a:rPr>
              <a:t>defectuosos </a:t>
            </a:r>
            <a:r>
              <a:rPr sz="700" spc="30" dirty="0">
                <a:latin typeface="Microsoft Sans Serif"/>
                <a:cs typeface="Microsoft Sans Serif"/>
              </a:rPr>
              <a:t>o mal </a:t>
            </a:r>
            <a:r>
              <a:rPr sz="700" spc="15" dirty="0">
                <a:latin typeface="Microsoft Sans Serif"/>
                <a:cs typeface="Microsoft Sans Serif"/>
              </a:rPr>
              <a:t>ajustados, </a:t>
            </a:r>
            <a:r>
              <a:rPr sz="700" spc="25" dirty="0">
                <a:latin typeface="Microsoft Sans Serif"/>
                <a:cs typeface="Microsoft Sans Serif"/>
              </a:rPr>
              <a:t>tres </a:t>
            </a:r>
            <a:r>
              <a:rPr sz="700" spc="35" dirty="0">
                <a:latin typeface="Microsoft Sans Serif"/>
                <a:cs typeface="Microsoft Sans Serif"/>
              </a:rPr>
              <a:t>fueron </a:t>
            </a:r>
            <a:r>
              <a:rPr sz="700" spc="40" dirty="0">
                <a:latin typeface="Microsoft Sans Serif"/>
                <a:cs typeface="Microsoft Sans Serif"/>
              </a:rPr>
              <a:t> </a:t>
            </a:r>
            <a:r>
              <a:rPr sz="700" spc="25" dirty="0">
                <a:latin typeface="Microsoft Sans Serif"/>
                <a:cs typeface="Microsoft Sans Serif"/>
              </a:rPr>
              <a:t>errores </a:t>
            </a:r>
            <a:r>
              <a:rPr sz="700" spc="20" dirty="0">
                <a:latin typeface="Microsoft Sans Serif"/>
                <a:cs typeface="Microsoft Sans Serif"/>
              </a:rPr>
              <a:t>de </a:t>
            </a:r>
            <a:r>
              <a:rPr sz="700" spc="10" dirty="0">
                <a:latin typeface="Microsoft Sans Serif"/>
                <a:cs typeface="Microsoft Sans Serif"/>
              </a:rPr>
              <a:t>cableado, </a:t>
            </a:r>
            <a:r>
              <a:rPr sz="700" spc="25" dirty="0">
                <a:latin typeface="Microsoft Sans Serif"/>
                <a:cs typeface="Microsoft Sans Serif"/>
              </a:rPr>
              <a:t>tres </a:t>
            </a:r>
            <a:r>
              <a:rPr sz="700" spc="35" dirty="0">
                <a:latin typeface="Microsoft Sans Serif"/>
                <a:cs typeface="Microsoft Sans Serif"/>
              </a:rPr>
              <a:t>fueron </a:t>
            </a:r>
            <a:r>
              <a:rPr sz="700" spc="20" dirty="0">
                <a:latin typeface="Microsoft Sans Serif"/>
                <a:cs typeface="Microsoft Sans Serif"/>
              </a:rPr>
              <a:t>configuraciones </a:t>
            </a:r>
            <a:r>
              <a:rPr sz="700" spc="15" dirty="0">
                <a:latin typeface="Microsoft Sans Serif"/>
                <a:cs typeface="Microsoft Sans Serif"/>
              </a:rPr>
              <a:t>incorrectas, </a:t>
            </a:r>
            <a:r>
              <a:rPr sz="700" spc="25" dirty="0">
                <a:latin typeface="Microsoft Sans Serif"/>
                <a:cs typeface="Microsoft Sans Serif"/>
              </a:rPr>
              <a:t>tres </a:t>
            </a:r>
            <a:r>
              <a:rPr sz="700" spc="35" dirty="0">
                <a:latin typeface="Microsoft Sans Serif"/>
                <a:cs typeface="Microsoft Sans Serif"/>
              </a:rPr>
              <a:t>fueron </a:t>
            </a:r>
            <a:r>
              <a:rPr sz="700" spc="40" dirty="0">
                <a:latin typeface="Microsoft Sans Serif"/>
                <a:cs typeface="Microsoft Sans Serif"/>
              </a:rPr>
              <a:t> </a:t>
            </a:r>
            <a:r>
              <a:rPr sz="700" spc="20" dirty="0">
                <a:latin typeface="Microsoft Sans Serif"/>
                <a:cs typeface="Microsoft Sans Serif"/>
              </a:rPr>
              <a:t>circuitos </a:t>
            </a:r>
            <a:r>
              <a:rPr sz="700" spc="15" dirty="0">
                <a:latin typeface="Microsoft Sans Serif"/>
                <a:cs typeface="Microsoft Sans Serif"/>
              </a:rPr>
              <a:t>potenciales </a:t>
            </a:r>
            <a:r>
              <a:rPr sz="700" spc="25" dirty="0">
                <a:latin typeface="Microsoft Sans Serif"/>
                <a:cs typeface="Microsoft Sans Serif"/>
              </a:rPr>
              <a:t>abiertos </a:t>
            </a:r>
            <a:r>
              <a:rPr sz="700" spc="5" dirty="0">
                <a:latin typeface="Microsoft Sans Serif"/>
                <a:cs typeface="Microsoft Sans Serif"/>
              </a:rPr>
              <a:t>y </a:t>
            </a:r>
            <a:r>
              <a:rPr sz="700" spc="40" dirty="0">
                <a:latin typeface="Microsoft Sans Serif"/>
                <a:cs typeface="Microsoft Sans Serif"/>
              </a:rPr>
              <a:t>uno </a:t>
            </a:r>
            <a:r>
              <a:rPr sz="700" spc="30" dirty="0">
                <a:latin typeface="Microsoft Sans Serif"/>
                <a:cs typeface="Microsoft Sans Serif"/>
              </a:rPr>
              <a:t>fue </a:t>
            </a:r>
            <a:r>
              <a:rPr sz="700" spc="40" dirty="0">
                <a:latin typeface="Microsoft Sans Serif"/>
                <a:cs typeface="Microsoft Sans Serif"/>
              </a:rPr>
              <a:t>un error </a:t>
            </a:r>
            <a:r>
              <a:rPr sz="700" spc="20" dirty="0">
                <a:latin typeface="Microsoft Sans Serif"/>
                <a:cs typeface="Microsoft Sans Serif"/>
              </a:rPr>
              <a:t>del personal. </a:t>
            </a:r>
            <a:r>
              <a:rPr sz="700" spc="-10" dirty="0">
                <a:latin typeface="Microsoft Sans Serif"/>
                <a:cs typeface="Microsoft Sans Serif"/>
              </a:rPr>
              <a:t>Estas </a:t>
            </a:r>
            <a:r>
              <a:rPr sz="700" spc="15" dirty="0">
                <a:latin typeface="Microsoft Sans Serif"/>
                <a:cs typeface="Microsoft Sans Serif"/>
              </a:rPr>
              <a:t>malas </a:t>
            </a:r>
            <a:r>
              <a:rPr sz="700" spc="20" dirty="0">
                <a:latin typeface="Microsoft Sans Serif"/>
                <a:cs typeface="Microsoft Sans Serif"/>
              </a:rPr>
              <a:t> </a:t>
            </a:r>
            <a:r>
              <a:rPr sz="700" spc="15" dirty="0">
                <a:latin typeface="Microsoft Sans Serif"/>
                <a:cs typeface="Microsoft Sans Serif"/>
              </a:rPr>
              <a:t>operaciones </a:t>
            </a:r>
            <a:r>
              <a:rPr sz="700" spc="20" dirty="0">
                <a:latin typeface="Microsoft Sans Serif"/>
                <a:cs typeface="Microsoft Sans Serif"/>
              </a:rPr>
              <a:t>enfatizan </a:t>
            </a:r>
            <a:r>
              <a:rPr sz="700" spc="10" dirty="0">
                <a:latin typeface="Microsoft Sans Serif"/>
                <a:cs typeface="Microsoft Sans Serif"/>
              </a:rPr>
              <a:t>la necesidad </a:t>
            </a:r>
            <a:r>
              <a:rPr sz="700" spc="20" dirty="0">
                <a:latin typeface="Microsoft Sans Serif"/>
                <a:cs typeface="Microsoft Sans Serif"/>
              </a:rPr>
              <a:t>de </a:t>
            </a:r>
            <a:r>
              <a:rPr sz="700" spc="30" dirty="0">
                <a:latin typeface="Microsoft Sans Serif"/>
                <a:cs typeface="Microsoft Sans Serif"/>
              </a:rPr>
              <a:t>una </a:t>
            </a:r>
            <a:r>
              <a:rPr sz="700" spc="15" dirty="0">
                <a:latin typeface="Microsoft Sans Serif"/>
                <a:cs typeface="Microsoft Sans Serif"/>
              </a:rPr>
              <a:t>cuidadosa aplicación </a:t>
            </a:r>
            <a:r>
              <a:rPr sz="700" spc="5" dirty="0">
                <a:latin typeface="Microsoft Sans Serif"/>
                <a:cs typeface="Microsoft Sans Serif"/>
              </a:rPr>
              <a:t>e </a:t>
            </a:r>
            <a:r>
              <a:rPr sz="700" spc="10" dirty="0">
                <a:latin typeface="Microsoft Sans Serif"/>
                <a:cs typeface="Microsoft Sans Serif"/>
              </a:rPr>
              <a:t> </a:t>
            </a:r>
            <a:r>
              <a:rPr sz="700" spc="30" dirty="0">
                <a:latin typeface="Microsoft Sans Serif"/>
                <a:cs typeface="Microsoft Sans Serif"/>
              </a:rPr>
              <a:t>implementación </a:t>
            </a:r>
            <a:r>
              <a:rPr sz="700" spc="20" dirty="0">
                <a:latin typeface="Microsoft Sans Serif"/>
                <a:cs typeface="Microsoft Sans Serif"/>
              </a:rPr>
              <a:t>de </a:t>
            </a:r>
            <a:r>
              <a:rPr sz="700" spc="10" dirty="0">
                <a:latin typeface="Microsoft Sans Serif"/>
                <a:cs typeface="Microsoft Sans Serif"/>
              </a:rPr>
              <a:t>la </a:t>
            </a:r>
            <a:r>
              <a:rPr sz="700" spc="25" dirty="0">
                <a:latin typeface="Microsoft Sans Serif"/>
                <a:cs typeface="Microsoft Sans Serif"/>
              </a:rPr>
              <a:t>protección </a:t>
            </a:r>
            <a:r>
              <a:rPr sz="700" spc="20" dirty="0">
                <a:latin typeface="Microsoft Sans Serif"/>
                <a:cs typeface="Microsoft Sans Serif"/>
              </a:rPr>
              <a:t>de respaldo. También </a:t>
            </a:r>
            <a:r>
              <a:rPr sz="700" spc="15" dirty="0">
                <a:latin typeface="Microsoft Sans Serif"/>
                <a:cs typeface="Microsoft Sans Serif"/>
              </a:rPr>
              <a:t>subraya </a:t>
            </a:r>
            <a:r>
              <a:rPr sz="700" spc="10" dirty="0">
                <a:latin typeface="Microsoft Sans Serif"/>
                <a:cs typeface="Microsoft Sans Serif"/>
              </a:rPr>
              <a:t>el </a:t>
            </a:r>
            <a:r>
              <a:rPr sz="700" spc="20" dirty="0">
                <a:latin typeface="Microsoft Sans Serif"/>
                <a:cs typeface="Microsoft Sans Serif"/>
              </a:rPr>
              <a:t>hecho de </a:t>
            </a:r>
            <a:r>
              <a:rPr sz="700" spc="-175" dirty="0">
                <a:latin typeface="Microsoft Sans Serif"/>
                <a:cs typeface="Microsoft Sans Serif"/>
              </a:rPr>
              <a:t> </a:t>
            </a:r>
            <a:r>
              <a:rPr sz="700" spc="30" dirty="0">
                <a:latin typeface="Microsoft Sans Serif"/>
                <a:cs typeface="Microsoft Sans Serif"/>
              </a:rPr>
              <a:t>que </a:t>
            </a:r>
            <a:r>
              <a:rPr sz="700" spc="10" dirty="0">
                <a:latin typeface="Microsoft Sans Serif"/>
                <a:cs typeface="Microsoft Sans Serif"/>
              </a:rPr>
              <a:t>estos sistemas </a:t>
            </a:r>
            <a:r>
              <a:rPr sz="700" spc="20" dirty="0">
                <a:latin typeface="Microsoft Sans Serif"/>
                <a:cs typeface="Microsoft Sans Serif"/>
              </a:rPr>
              <a:t>de </a:t>
            </a:r>
            <a:r>
              <a:rPr sz="700" spc="25" dirty="0">
                <a:latin typeface="Microsoft Sans Serif"/>
                <a:cs typeface="Microsoft Sans Serif"/>
              </a:rPr>
              <a:t>retransmisión </a:t>
            </a:r>
            <a:r>
              <a:rPr sz="700" spc="20" dirty="0">
                <a:latin typeface="Microsoft Sans Serif"/>
                <a:cs typeface="Microsoft Sans Serif"/>
              </a:rPr>
              <a:t>son seguros </a:t>
            </a:r>
            <a:r>
              <a:rPr sz="700" spc="25" dirty="0">
                <a:latin typeface="Microsoft Sans Serif"/>
                <a:cs typeface="Microsoft Sans Serif"/>
              </a:rPr>
              <a:t>cuando </a:t>
            </a:r>
            <a:r>
              <a:rPr sz="700" spc="-5" dirty="0">
                <a:latin typeface="Microsoft Sans Serif"/>
                <a:cs typeface="Microsoft Sans Serif"/>
              </a:rPr>
              <a:t>se </a:t>
            </a:r>
            <a:r>
              <a:rPr sz="700" spc="15" dirty="0">
                <a:latin typeface="Microsoft Sans Serif"/>
                <a:cs typeface="Microsoft Sans Serif"/>
              </a:rPr>
              <a:t>aplican </a:t>
            </a:r>
            <a:r>
              <a:rPr sz="700" spc="5" dirty="0">
                <a:latin typeface="Microsoft Sans Serif"/>
                <a:cs typeface="Microsoft Sans Serif"/>
              </a:rPr>
              <a:t>e </a:t>
            </a:r>
            <a:r>
              <a:rPr sz="700" spc="10" dirty="0">
                <a:latin typeface="Microsoft Sans Serif"/>
                <a:cs typeface="Microsoft Sans Serif"/>
              </a:rPr>
              <a:t> </a:t>
            </a:r>
            <a:r>
              <a:rPr sz="700" spc="35" dirty="0">
                <a:latin typeface="Microsoft Sans Serif"/>
                <a:cs typeface="Microsoft Sans Serif"/>
              </a:rPr>
              <a:t>implementan</a:t>
            </a:r>
            <a:r>
              <a:rPr sz="700" spc="-10" dirty="0">
                <a:latin typeface="Microsoft Sans Serif"/>
                <a:cs typeface="Microsoft Sans Serif"/>
              </a:rPr>
              <a:t> </a:t>
            </a:r>
            <a:r>
              <a:rPr sz="700" spc="25" dirty="0">
                <a:latin typeface="Microsoft Sans Serif"/>
                <a:cs typeface="Microsoft Sans Serif"/>
              </a:rPr>
              <a:t>correctamente.</a:t>
            </a:r>
            <a:endParaRPr sz="700">
              <a:latin typeface="Microsoft Sans Serif"/>
              <a:cs typeface="Microsoft Sans Serif"/>
            </a:endParaRPr>
          </a:p>
          <a:p>
            <a:pPr marL="12700" marR="24765" indent="154940">
              <a:lnSpc>
                <a:spcPct val="133600"/>
              </a:lnSpc>
              <a:spcBef>
                <a:spcPts val="20"/>
              </a:spcBef>
            </a:pPr>
            <a:r>
              <a:rPr sz="750" spc="-15" dirty="0">
                <a:latin typeface="Microsoft Sans Serif"/>
                <a:cs typeface="Microsoft Sans Serif"/>
              </a:rPr>
              <a:t>La </a:t>
            </a:r>
            <a:r>
              <a:rPr sz="750" spc="15" dirty="0">
                <a:latin typeface="Microsoft Sans Serif"/>
                <a:cs typeface="Microsoft Sans Serif"/>
              </a:rPr>
              <a:t>encuesta </a:t>
            </a:r>
            <a:r>
              <a:rPr sz="750" spc="35" dirty="0">
                <a:latin typeface="Microsoft Sans Serif"/>
                <a:cs typeface="Microsoft Sans Serif"/>
              </a:rPr>
              <a:t>también </a:t>
            </a:r>
            <a:r>
              <a:rPr sz="750" spc="20" dirty="0">
                <a:latin typeface="Microsoft Sans Serif"/>
                <a:cs typeface="Microsoft Sans Serif"/>
              </a:rPr>
              <a:t>describió </a:t>
            </a:r>
            <a:r>
              <a:rPr sz="750" spc="25" dirty="0">
                <a:latin typeface="Microsoft Sans Serif"/>
                <a:cs typeface="Microsoft Sans Serif"/>
              </a:rPr>
              <a:t>tres </a:t>
            </a:r>
            <a:r>
              <a:rPr sz="750" spc="20" dirty="0">
                <a:latin typeface="Microsoft Sans Serif"/>
                <a:cs typeface="Microsoft Sans Serif"/>
              </a:rPr>
              <a:t>eventos </a:t>
            </a:r>
            <a:r>
              <a:rPr sz="750" spc="30" dirty="0">
                <a:latin typeface="Microsoft Sans Serif"/>
                <a:cs typeface="Microsoft Sans Serif"/>
              </a:rPr>
              <a:t>que </a:t>
            </a:r>
            <a:r>
              <a:rPr sz="750" spc="35" dirty="0">
                <a:latin typeface="Microsoft Sans Serif"/>
                <a:cs typeface="Microsoft Sans Serif"/>
              </a:rPr>
              <a:t>ocurrieron </a:t>
            </a:r>
            <a:r>
              <a:rPr sz="750" spc="30" dirty="0">
                <a:latin typeface="Microsoft Sans Serif"/>
                <a:cs typeface="Microsoft Sans Serif"/>
              </a:rPr>
              <a:t>como </a:t>
            </a:r>
            <a:r>
              <a:rPr sz="750" spc="35" dirty="0">
                <a:latin typeface="Microsoft Sans Serif"/>
                <a:cs typeface="Microsoft Sans Serif"/>
              </a:rPr>
              <a:t> </a:t>
            </a:r>
            <a:r>
              <a:rPr sz="750" spc="25" dirty="0">
                <a:latin typeface="Microsoft Sans Serif"/>
                <a:cs typeface="Microsoft Sans Serif"/>
              </a:rPr>
              <a:t>resultado de </a:t>
            </a:r>
            <a:r>
              <a:rPr sz="750" spc="40" dirty="0">
                <a:latin typeface="Microsoft Sans Serif"/>
                <a:cs typeface="Microsoft Sans Serif"/>
              </a:rPr>
              <a:t>no </a:t>
            </a:r>
            <a:r>
              <a:rPr sz="750" spc="35" dirty="0">
                <a:latin typeface="Microsoft Sans Serif"/>
                <a:cs typeface="Microsoft Sans Serif"/>
              </a:rPr>
              <a:t>tener </a:t>
            </a:r>
            <a:r>
              <a:rPr sz="750" spc="15" dirty="0">
                <a:latin typeface="Microsoft Sans Serif"/>
                <a:cs typeface="Microsoft Sans Serif"/>
              </a:rPr>
              <a:t>relés </a:t>
            </a:r>
            <a:r>
              <a:rPr sz="750" spc="25" dirty="0">
                <a:latin typeface="Microsoft Sans Serif"/>
                <a:cs typeface="Microsoft Sans Serif"/>
              </a:rPr>
              <a:t>de </a:t>
            </a:r>
            <a:r>
              <a:rPr sz="750" spc="20" dirty="0">
                <a:latin typeface="Microsoft Sans Serif"/>
                <a:cs typeface="Microsoft Sans Serif"/>
              </a:rPr>
              <a:t>respaldo. </a:t>
            </a:r>
            <a:r>
              <a:rPr sz="750" spc="5" dirty="0">
                <a:latin typeface="Microsoft Sans Serif"/>
                <a:cs typeface="Microsoft Sans Serif"/>
              </a:rPr>
              <a:t>Dos </a:t>
            </a:r>
            <a:r>
              <a:rPr sz="750" spc="25" dirty="0">
                <a:latin typeface="Microsoft Sans Serif"/>
                <a:cs typeface="Microsoft Sans Serif"/>
              </a:rPr>
              <a:t>de </a:t>
            </a:r>
            <a:r>
              <a:rPr sz="750" spc="10" dirty="0">
                <a:latin typeface="Microsoft Sans Serif"/>
                <a:cs typeface="Microsoft Sans Serif"/>
              </a:rPr>
              <a:t>ellos </a:t>
            </a:r>
            <a:r>
              <a:rPr sz="750" spc="30" dirty="0">
                <a:latin typeface="Microsoft Sans Serif"/>
                <a:cs typeface="Microsoft Sans Serif"/>
              </a:rPr>
              <a:t>provocaron </a:t>
            </a:r>
            <a:r>
              <a:rPr sz="750" spc="45" dirty="0">
                <a:latin typeface="Microsoft Sans Serif"/>
                <a:cs typeface="Microsoft Sans Serif"/>
              </a:rPr>
              <a:t>un </a:t>
            </a:r>
            <a:r>
              <a:rPr sz="750" spc="50" dirty="0">
                <a:latin typeface="Microsoft Sans Serif"/>
                <a:cs typeface="Microsoft Sans Serif"/>
              </a:rPr>
              <a:t> </a:t>
            </a:r>
            <a:r>
              <a:rPr sz="750" spc="25" dirty="0">
                <a:latin typeface="Microsoft Sans Serif"/>
                <a:cs typeface="Microsoft Sans Serif"/>
              </a:rPr>
              <a:t>incendio</a:t>
            </a:r>
            <a:r>
              <a:rPr sz="750" spc="-5" dirty="0">
                <a:latin typeface="Microsoft Sans Serif"/>
                <a:cs typeface="Microsoft Sans Serif"/>
              </a:rPr>
              <a:t> </a:t>
            </a:r>
            <a:r>
              <a:rPr sz="750" spc="30" dirty="0">
                <a:latin typeface="Microsoft Sans Serif"/>
                <a:cs typeface="Microsoft Sans Serif"/>
              </a:rPr>
              <a:t>que</a:t>
            </a:r>
            <a:r>
              <a:rPr sz="750" spc="-5" dirty="0">
                <a:latin typeface="Microsoft Sans Serif"/>
                <a:cs typeface="Microsoft Sans Serif"/>
              </a:rPr>
              <a:t> </a:t>
            </a:r>
            <a:r>
              <a:rPr sz="750" spc="40" dirty="0">
                <a:latin typeface="Microsoft Sans Serif"/>
                <a:cs typeface="Microsoft Sans Serif"/>
              </a:rPr>
              <a:t>quemó</a:t>
            </a:r>
            <a:r>
              <a:rPr sz="750" dirty="0">
                <a:latin typeface="Microsoft Sans Serif"/>
                <a:cs typeface="Microsoft Sans Serif"/>
              </a:rPr>
              <a:t> </a:t>
            </a:r>
            <a:r>
              <a:rPr sz="750" spc="-5" dirty="0">
                <a:latin typeface="Microsoft Sans Serif"/>
                <a:cs typeface="Microsoft Sans Serif"/>
              </a:rPr>
              <a:t>seis </a:t>
            </a:r>
            <a:r>
              <a:rPr sz="750" spc="15" dirty="0">
                <a:latin typeface="Microsoft Sans Serif"/>
                <a:cs typeface="Microsoft Sans Serif"/>
              </a:rPr>
              <a:t>cubículos</a:t>
            </a:r>
            <a:r>
              <a:rPr sz="750" spc="-5" dirty="0">
                <a:latin typeface="Microsoft Sans Serif"/>
                <a:cs typeface="Microsoft Sans Serif"/>
              </a:rPr>
              <a:t> </a:t>
            </a:r>
            <a:r>
              <a:rPr sz="750" spc="30" dirty="0">
                <a:latin typeface="Microsoft Sans Serif"/>
                <a:cs typeface="Microsoft Sans Serif"/>
              </a:rPr>
              <a:t>debido</a:t>
            </a:r>
            <a:r>
              <a:rPr sz="750" dirty="0">
                <a:latin typeface="Microsoft Sans Serif"/>
                <a:cs typeface="Microsoft Sans Serif"/>
              </a:rPr>
              <a:t> a</a:t>
            </a:r>
            <a:r>
              <a:rPr sz="750" spc="-5" dirty="0">
                <a:latin typeface="Microsoft Sans Serif"/>
                <a:cs typeface="Microsoft Sans Serif"/>
              </a:rPr>
              <a:t> </a:t>
            </a:r>
            <a:r>
              <a:rPr sz="750" spc="10" dirty="0">
                <a:latin typeface="Microsoft Sans Serif"/>
                <a:cs typeface="Microsoft Sans Serif"/>
              </a:rPr>
              <a:t>la</a:t>
            </a:r>
            <a:r>
              <a:rPr sz="750" spc="-5" dirty="0">
                <a:latin typeface="Microsoft Sans Serif"/>
                <a:cs typeface="Microsoft Sans Serif"/>
              </a:rPr>
              <a:t> </a:t>
            </a:r>
            <a:r>
              <a:rPr sz="750" spc="20" dirty="0">
                <a:latin typeface="Microsoft Sans Serif"/>
                <a:cs typeface="Microsoft Sans Serif"/>
              </a:rPr>
              <a:t>falla</a:t>
            </a:r>
            <a:r>
              <a:rPr sz="750" dirty="0">
                <a:latin typeface="Microsoft Sans Serif"/>
                <a:cs typeface="Microsoft Sans Serif"/>
              </a:rPr>
              <a:t> </a:t>
            </a:r>
            <a:r>
              <a:rPr sz="750" spc="25" dirty="0">
                <a:latin typeface="Microsoft Sans Serif"/>
                <a:cs typeface="Microsoft Sans Serif"/>
              </a:rPr>
              <a:t>de</a:t>
            </a:r>
            <a:r>
              <a:rPr sz="750" spc="-5" dirty="0">
                <a:latin typeface="Microsoft Sans Serif"/>
                <a:cs typeface="Microsoft Sans Serif"/>
              </a:rPr>
              <a:t> </a:t>
            </a:r>
            <a:r>
              <a:rPr sz="750" spc="45" dirty="0">
                <a:latin typeface="Microsoft Sans Serif"/>
                <a:cs typeface="Microsoft Sans Serif"/>
              </a:rPr>
              <a:t>un</a:t>
            </a:r>
            <a:r>
              <a:rPr sz="750" spc="-5" dirty="0">
                <a:latin typeface="Microsoft Sans Serif"/>
                <a:cs typeface="Microsoft Sans Serif"/>
              </a:rPr>
              <a:t> </a:t>
            </a:r>
            <a:r>
              <a:rPr sz="750" spc="30" dirty="0">
                <a:latin typeface="Microsoft Sans Serif"/>
                <a:cs typeface="Microsoft Sans Serif"/>
              </a:rPr>
              <a:t>disyuntor.</a:t>
            </a:r>
            <a:r>
              <a:rPr sz="750" dirty="0">
                <a:latin typeface="Microsoft Sans Serif"/>
                <a:cs typeface="Microsoft Sans Serif"/>
              </a:rPr>
              <a:t> </a:t>
            </a:r>
            <a:r>
              <a:rPr sz="750" spc="-35" dirty="0">
                <a:latin typeface="Microsoft Sans Serif"/>
                <a:cs typeface="Microsoft Sans Serif"/>
              </a:rPr>
              <a:t>El </a:t>
            </a:r>
            <a:r>
              <a:rPr sz="750" spc="-30" dirty="0">
                <a:latin typeface="Microsoft Sans Serif"/>
                <a:cs typeface="Microsoft Sans Serif"/>
              </a:rPr>
              <a:t> </a:t>
            </a:r>
            <a:r>
              <a:rPr sz="750" spc="30" dirty="0">
                <a:latin typeface="Microsoft Sans Serif"/>
                <a:cs typeface="Microsoft Sans Serif"/>
              </a:rPr>
              <a:t>tercero </a:t>
            </a:r>
            <a:r>
              <a:rPr sz="750" spc="45" dirty="0">
                <a:latin typeface="Microsoft Sans Serif"/>
                <a:cs typeface="Microsoft Sans Serif"/>
              </a:rPr>
              <a:t>informó </a:t>
            </a:r>
            <a:r>
              <a:rPr sz="750" spc="20" dirty="0">
                <a:latin typeface="Microsoft Sans Serif"/>
                <a:cs typeface="Microsoft Sans Serif"/>
              </a:rPr>
              <a:t>daños </a:t>
            </a:r>
            <a:r>
              <a:rPr sz="750" spc="10" dirty="0">
                <a:latin typeface="Microsoft Sans Serif"/>
                <a:cs typeface="Microsoft Sans Serif"/>
              </a:rPr>
              <a:t>al </a:t>
            </a:r>
            <a:r>
              <a:rPr sz="750" spc="30" dirty="0">
                <a:latin typeface="Microsoft Sans Serif"/>
                <a:cs typeface="Microsoft Sans Serif"/>
              </a:rPr>
              <a:t>generador como </a:t>
            </a:r>
            <a:r>
              <a:rPr sz="750" spc="25" dirty="0">
                <a:latin typeface="Microsoft Sans Serif"/>
                <a:cs typeface="Microsoft Sans Serif"/>
              </a:rPr>
              <a:t>resultado de </a:t>
            </a:r>
            <a:r>
              <a:rPr sz="750" spc="30" dirty="0">
                <a:latin typeface="Microsoft Sans Serif"/>
                <a:cs typeface="Microsoft Sans Serif"/>
              </a:rPr>
              <a:t>una </a:t>
            </a:r>
            <a:r>
              <a:rPr sz="750" spc="35" dirty="0">
                <a:latin typeface="Microsoft Sans Serif"/>
                <a:cs typeface="Microsoft Sans Serif"/>
              </a:rPr>
              <a:t>hora </a:t>
            </a:r>
            <a:r>
              <a:rPr sz="750" spc="25" dirty="0">
                <a:latin typeface="Microsoft Sans Serif"/>
                <a:cs typeface="Microsoft Sans Serif"/>
              </a:rPr>
              <a:t>de </a:t>
            </a:r>
            <a:r>
              <a:rPr sz="750" spc="30" dirty="0">
                <a:latin typeface="Microsoft Sans Serif"/>
                <a:cs typeface="Microsoft Sans Serif"/>
              </a:rPr>
              <a:t> </a:t>
            </a:r>
            <a:r>
              <a:rPr sz="750" spc="25" dirty="0">
                <a:latin typeface="Microsoft Sans Serif"/>
                <a:cs typeface="Microsoft Sans Serif"/>
              </a:rPr>
              <a:t>operación </a:t>
            </a:r>
            <a:r>
              <a:rPr sz="750" spc="20" dirty="0">
                <a:latin typeface="Microsoft Sans Serif"/>
                <a:cs typeface="Microsoft Sans Serif"/>
              </a:rPr>
              <a:t>con </a:t>
            </a:r>
            <a:r>
              <a:rPr sz="750" spc="45" dirty="0">
                <a:latin typeface="Microsoft Sans Serif"/>
                <a:cs typeface="Microsoft Sans Serif"/>
              </a:rPr>
              <a:t>un </a:t>
            </a:r>
            <a:r>
              <a:rPr sz="750" spc="35" dirty="0">
                <a:latin typeface="Microsoft Sans Serif"/>
                <a:cs typeface="Microsoft Sans Serif"/>
              </a:rPr>
              <a:t>polo </a:t>
            </a:r>
            <a:r>
              <a:rPr sz="750" spc="20" dirty="0">
                <a:latin typeface="Microsoft Sans Serif"/>
                <a:cs typeface="Microsoft Sans Serif"/>
              </a:rPr>
              <a:t>del </a:t>
            </a:r>
            <a:r>
              <a:rPr sz="750" spc="30" dirty="0">
                <a:latin typeface="Microsoft Sans Serif"/>
                <a:cs typeface="Microsoft Sans Serif"/>
              </a:rPr>
              <a:t>disyuntor </a:t>
            </a:r>
            <a:r>
              <a:rPr sz="750" spc="20" dirty="0">
                <a:latin typeface="Microsoft Sans Serif"/>
                <a:cs typeface="Microsoft Sans Serif"/>
              </a:rPr>
              <a:t>del </a:t>
            </a:r>
            <a:r>
              <a:rPr sz="750" spc="25" dirty="0">
                <a:latin typeface="Microsoft Sans Serif"/>
                <a:cs typeface="Microsoft Sans Serif"/>
              </a:rPr>
              <a:t>lado </a:t>
            </a:r>
            <a:r>
              <a:rPr sz="750" spc="30" dirty="0">
                <a:latin typeface="Microsoft Sans Serif"/>
                <a:cs typeface="Microsoft Sans Serif"/>
              </a:rPr>
              <a:t>alto </a:t>
            </a:r>
            <a:r>
              <a:rPr sz="750" spc="25" dirty="0">
                <a:latin typeface="Microsoft Sans Serif"/>
                <a:cs typeface="Microsoft Sans Serif"/>
              </a:rPr>
              <a:t>abierto. </a:t>
            </a:r>
            <a:r>
              <a:rPr sz="750" spc="40" dirty="0">
                <a:latin typeface="Microsoft Sans Serif"/>
                <a:cs typeface="Microsoft Sans Serif"/>
              </a:rPr>
              <a:t>Otro </a:t>
            </a:r>
            <a:r>
              <a:rPr sz="750" spc="45" dirty="0">
                <a:latin typeface="Microsoft Sans Serif"/>
                <a:cs typeface="Microsoft Sans Serif"/>
              </a:rPr>
              <a:t> </a:t>
            </a:r>
            <a:r>
              <a:rPr sz="750" spc="25" dirty="0">
                <a:latin typeface="Microsoft Sans Serif"/>
                <a:cs typeface="Microsoft Sans Serif"/>
              </a:rPr>
              <a:t>incidente </a:t>
            </a:r>
            <a:r>
              <a:rPr sz="750" spc="40" dirty="0">
                <a:latin typeface="Microsoft Sans Serif"/>
                <a:cs typeface="Microsoft Sans Serif"/>
              </a:rPr>
              <a:t>informado </a:t>
            </a:r>
            <a:r>
              <a:rPr sz="750" dirty="0">
                <a:latin typeface="Microsoft Sans Serif"/>
                <a:cs typeface="Microsoft Sans Serif"/>
              </a:rPr>
              <a:t>a </a:t>
            </a:r>
            <a:r>
              <a:rPr sz="750" spc="10" dirty="0">
                <a:latin typeface="Microsoft Sans Serif"/>
                <a:cs typeface="Microsoft Sans Serif"/>
              </a:rPr>
              <a:t>los </a:t>
            </a:r>
            <a:r>
              <a:rPr sz="750" spc="25" dirty="0">
                <a:latin typeface="Microsoft Sans Serif"/>
                <a:cs typeface="Microsoft Sans Serif"/>
              </a:rPr>
              <a:t>autores indicó </a:t>
            </a:r>
            <a:r>
              <a:rPr sz="750" spc="30" dirty="0">
                <a:latin typeface="Microsoft Sans Serif"/>
                <a:cs typeface="Microsoft Sans Serif"/>
              </a:rPr>
              <a:t>que </a:t>
            </a:r>
            <a:r>
              <a:rPr sz="750" spc="10" dirty="0">
                <a:latin typeface="Microsoft Sans Serif"/>
                <a:cs typeface="Microsoft Sans Serif"/>
              </a:rPr>
              <a:t>la </a:t>
            </a:r>
            <a:r>
              <a:rPr sz="750" spc="25" dirty="0">
                <a:latin typeface="Microsoft Sans Serif"/>
                <a:cs typeface="Microsoft Sans Serif"/>
              </a:rPr>
              <a:t>falta de protección de </a:t>
            </a:r>
            <a:r>
              <a:rPr sz="750" spc="30" dirty="0">
                <a:latin typeface="Microsoft Sans Serif"/>
                <a:cs typeface="Microsoft Sans Serif"/>
              </a:rPr>
              <a:t> </a:t>
            </a:r>
            <a:r>
              <a:rPr sz="750" spc="25" dirty="0">
                <a:latin typeface="Microsoft Sans Serif"/>
                <a:cs typeface="Microsoft Sans Serif"/>
              </a:rPr>
              <a:t>respaldo provocó </a:t>
            </a:r>
            <a:r>
              <a:rPr sz="750" spc="20" dirty="0">
                <a:latin typeface="Microsoft Sans Serif"/>
                <a:cs typeface="Microsoft Sans Serif"/>
              </a:rPr>
              <a:t>daños </a:t>
            </a:r>
            <a:r>
              <a:rPr sz="750" spc="25" dirty="0">
                <a:latin typeface="Microsoft Sans Serif"/>
                <a:cs typeface="Microsoft Sans Serif"/>
              </a:rPr>
              <a:t>en </a:t>
            </a:r>
            <a:r>
              <a:rPr sz="750" spc="20" dirty="0">
                <a:latin typeface="Microsoft Sans Serif"/>
                <a:cs typeface="Microsoft Sans Serif"/>
              </a:rPr>
              <a:t>dos </a:t>
            </a:r>
            <a:r>
              <a:rPr sz="750" spc="35" dirty="0">
                <a:latin typeface="Microsoft Sans Serif"/>
                <a:cs typeface="Microsoft Sans Serif"/>
              </a:rPr>
              <a:t>rotores </a:t>
            </a:r>
            <a:r>
              <a:rPr sz="750" spc="20" dirty="0">
                <a:latin typeface="Microsoft Sans Serif"/>
                <a:cs typeface="Microsoft Sans Serif"/>
              </a:rPr>
              <a:t>del </a:t>
            </a:r>
            <a:r>
              <a:rPr sz="750" spc="25" dirty="0">
                <a:latin typeface="Microsoft Sans Serif"/>
                <a:cs typeface="Microsoft Sans Serif"/>
              </a:rPr>
              <a:t>generador. </a:t>
            </a:r>
            <a:r>
              <a:rPr sz="750" spc="-35" dirty="0">
                <a:latin typeface="Microsoft Sans Serif"/>
                <a:cs typeface="Microsoft Sans Serif"/>
              </a:rPr>
              <a:t>El </a:t>
            </a:r>
            <a:r>
              <a:rPr sz="750" spc="30" dirty="0">
                <a:latin typeface="Microsoft Sans Serif"/>
                <a:cs typeface="Microsoft Sans Serif"/>
              </a:rPr>
              <a:t>daño </a:t>
            </a:r>
            <a:r>
              <a:rPr sz="750" spc="10" dirty="0">
                <a:latin typeface="Microsoft Sans Serif"/>
                <a:cs typeface="Microsoft Sans Serif"/>
              </a:rPr>
              <a:t>al </a:t>
            </a:r>
            <a:r>
              <a:rPr sz="750" spc="50" dirty="0">
                <a:latin typeface="Microsoft Sans Serif"/>
                <a:cs typeface="Microsoft Sans Serif"/>
              </a:rPr>
              <a:t>rotor </a:t>
            </a:r>
            <a:r>
              <a:rPr sz="750" spc="-185" dirty="0">
                <a:latin typeface="Microsoft Sans Serif"/>
                <a:cs typeface="Microsoft Sans Serif"/>
              </a:rPr>
              <a:t> </a:t>
            </a:r>
            <a:r>
              <a:rPr sz="750" spc="-5" dirty="0">
                <a:latin typeface="Microsoft Sans Serif"/>
                <a:cs typeface="Microsoft Sans Serif"/>
              </a:rPr>
              <a:t>se </a:t>
            </a:r>
            <a:r>
              <a:rPr sz="750" spc="40" dirty="0">
                <a:latin typeface="Microsoft Sans Serif"/>
                <a:cs typeface="Microsoft Sans Serif"/>
              </a:rPr>
              <a:t>produjo </a:t>
            </a:r>
            <a:r>
              <a:rPr sz="750" spc="30" dirty="0">
                <a:latin typeface="Microsoft Sans Serif"/>
                <a:cs typeface="Microsoft Sans Serif"/>
              </a:rPr>
              <a:t>debido </a:t>
            </a:r>
            <a:r>
              <a:rPr sz="750" dirty="0">
                <a:latin typeface="Microsoft Sans Serif"/>
                <a:cs typeface="Microsoft Sans Serif"/>
              </a:rPr>
              <a:t>a </a:t>
            </a:r>
            <a:r>
              <a:rPr sz="750" spc="30" dirty="0">
                <a:latin typeface="Microsoft Sans Serif"/>
                <a:cs typeface="Microsoft Sans Serif"/>
              </a:rPr>
              <a:t>una </a:t>
            </a:r>
            <a:r>
              <a:rPr sz="750" spc="20" dirty="0">
                <a:latin typeface="Microsoft Sans Serif"/>
                <a:cs typeface="Microsoft Sans Serif"/>
              </a:rPr>
              <a:t>falla </a:t>
            </a:r>
            <a:r>
              <a:rPr sz="750" dirty="0">
                <a:latin typeface="Microsoft Sans Serif"/>
                <a:cs typeface="Microsoft Sans Serif"/>
              </a:rPr>
              <a:t>a </a:t>
            </a:r>
            <a:r>
              <a:rPr sz="750" spc="35" dirty="0">
                <a:latin typeface="Microsoft Sans Serif"/>
                <a:cs typeface="Microsoft Sans Serif"/>
              </a:rPr>
              <a:t>tierra </a:t>
            </a:r>
            <a:r>
              <a:rPr sz="750" spc="30" dirty="0">
                <a:latin typeface="Microsoft Sans Serif"/>
                <a:cs typeface="Microsoft Sans Serif"/>
              </a:rPr>
              <a:t>que </a:t>
            </a:r>
            <a:r>
              <a:rPr sz="750" spc="40" dirty="0">
                <a:latin typeface="Microsoft Sans Serif"/>
                <a:cs typeface="Microsoft Sans Serif"/>
              </a:rPr>
              <a:t>tardó </a:t>
            </a:r>
            <a:r>
              <a:rPr sz="750" spc="35" dirty="0">
                <a:latin typeface="Microsoft Sans Serif"/>
                <a:cs typeface="Microsoft Sans Serif"/>
              </a:rPr>
              <a:t>mucho </a:t>
            </a:r>
            <a:r>
              <a:rPr sz="750" spc="25" dirty="0">
                <a:latin typeface="Microsoft Sans Serif"/>
                <a:cs typeface="Microsoft Sans Serif"/>
              </a:rPr>
              <a:t>en </a:t>
            </a:r>
            <a:r>
              <a:rPr sz="750" spc="20" dirty="0">
                <a:latin typeface="Microsoft Sans Serif"/>
                <a:cs typeface="Microsoft Sans Serif"/>
              </a:rPr>
              <a:t>eliminarse, </a:t>
            </a:r>
            <a:r>
              <a:rPr sz="750" spc="25" dirty="0">
                <a:latin typeface="Microsoft Sans Serif"/>
                <a:cs typeface="Microsoft Sans Serif"/>
              </a:rPr>
              <a:t> </a:t>
            </a:r>
            <a:r>
              <a:rPr sz="750" spc="30" dirty="0">
                <a:latin typeface="Microsoft Sans Serif"/>
                <a:cs typeface="Microsoft Sans Serif"/>
              </a:rPr>
              <a:t>como</a:t>
            </a:r>
            <a:r>
              <a:rPr sz="750" spc="-5" dirty="0">
                <a:latin typeface="Microsoft Sans Serif"/>
                <a:cs typeface="Microsoft Sans Serif"/>
              </a:rPr>
              <a:t> </a:t>
            </a:r>
            <a:r>
              <a:rPr sz="750" spc="25" dirty="0">
                <a:latin typeface="Microsoft Sans Serif"/>
                <a:cs typeface="Microsoft Sans Serif"/>
              </a:rPr>
              <a:t>resultado</a:t>
            </a:r>
            <a:r>
              <a:rPr sz="750" spc="-5" dirty="0">
                <a:latin typeface="Microsoft Sans Serif"/>
                <a:cs typeface="Microsoft Sans Serif"/>
              </a:rPr>
              <a:t> </a:t>
            </a:r>
            <a:r>
              <a:rPr sz="750" spc="25" dirty="0">
                <a:latin typeface="Microsoft Sans Serif"/>
                <a:cs typeface="Microsoft Sans Serif"/>
              </a:rPr>
              <a:t>de</a:t>
            </a:r>
            <a:r>
              <a:rPr sz="750" dirty="0">
                <a:latin typeface="Microsoft Sans Serif"/>
                <a:cs typeface="Microsoft Sans Serif"/>
              </a:rPr>
              <a:t> </a:t>
            </a:r>
            <a:r>
              <a:rPr sz="750" spc="30" dirty="0">
                <a:latin typeface="Microsoft Sans Serif"/>
                <a:cs typeface="Microsoft Sans Serif"/>
              </a:rPr>
              <a:t>una</a:t>
            </a:r>
            <a:r>
              <a:rPr sz="750" spc="-5" dirty="0">
                <a:latin typeface="Microsoft Sans Serif"/>
                <a:cs typeface="Microsoft Sans Serif"/>
              </a:rPr>
              <a:t> </a:t>
            </a:r>
            <a:r>
              <a:rPr sz="750" spc="25" dirty="0">
                <a:latin typeface="Microsoft Sans Serif"/>
                <a:cs typeface="Microsoft Sans Serif"/>
              </a:rPr>
              <a:t>operación</a:t>
            </a:r>
            <a:r>
              <a:rPr sz="750" spc="-5" dirty="0">
                <a:latin typeface="Microsoft Sans Serif"/>
                <a:cs typeface="Microsoft Sans Serif"/>
              </a:rPr>
              <a:t> </a:t>
            </a:r>
            <a:r>
              <a:rPr sz="750" spc="25" dirty="0">
                <a:latin typeface="Microsoft Sans Serif"/>
                <a:cs typeface="Microsoft Sans Serif"/>
              </a:rPr>
              <a:t>de</a:t>
            </a:r>
            <a:r>
              <a:rPr sz="750" dirty="0">
                <a:latin typeface="Microsoft Sans Serif"/>
                <a:cs typeface="Microsoft Sans Serif"/>
              </a:rPr>
              <a:t> </a:t>
            </a:r>
            <a:r>
              <a:rPr sz="750" spc="20" dirty="0">
                <a:latin typeface="Microsoft Sans Serif"/>
                <a:cs typeface="Microsoft Sans Serif"/>
              </a:rPr>
              <a:t>falla</a:t>
            </a:r>
            <a:r>
              <a:rPr sz="750" spc="-5" dirty="0">
                <a:latin typeface="Microsoft Sans Serif"/>
                <a:cs typeface="Microsoft Sans Serif"/>
              </a:rPr>
              <a:t> </a:t>
            </a:r>
            <a:r>
              <a:rPr sz="750" spc="20" dirty="0">
                <a:latin typeface="Microsoft Sans Serif"/>
                <a:cs typeface="Microsoft Sans Serif"/>
              </a:rPr>
              <a:t>del</a:t>
            </a:r>
            <a:r>
              <a:rPr sz="750" spc="-5" dirty="0">
                <a:latin typeface="Microsoft Sans Serif"/>
                <a:cs typeface="Microsoft Sans Serif"/>
              </a:rPr>
              <a:t> </a:t>
            </a:r>
            <a:r>
              <a:rPr sz="750" spc="45" dirty="0">
                <a:latin typeface="Microsoft Sans Serif"/>
                <a:cs typeface="Microsoft Sans Serif"/>
              </a:rPr>
              <a:t>interruptor</a:t>
            </a:r>
            <a:r>
              <a:rPr sz="750" dirty="0">
                <a:latin typeface="Microsoft Sans Serif"/>
                <a:cs typeface="Microsoft Sans Serif"/>
              </a:rPr>
              <a:t> </a:t>
            </a:r>
            <a:r>
              <a:rPr sz="750" spc="25" dirty="0">
                <a:latin typeface="Microsoft Sans Serif"/>
                <a:cs typeface="Microsoft Sans Serif"/>
              </a:rPr>
              <a:t>de</a:t>
            </a:r>
            <a:r>
              <a:rPr sz="750" spc="-5" dirty="0">
                <a:latin typeface="Microsoft Sans Serif"/>
                <a:cs typeface="Microsoft Sans Serif"/>
              </a:rPr>
              <a:t> </a:t>
            </a:r>
            <a:r>
              <a:rPr sz="750" spc="10" dirty="0">
                <a:latin typeface="Microsoft Sans Serif"/>
                <a:cs typeface="Microsoft Sans Serif"/>
              </a:rPr>
              <a:t>230</a:t>
            </a:r>
            <a:r>
              <a:rPr sz="750" spc="-5" dirty="0">
                <a:latin typeface="Microsoft Sans Serif"/>
                <a:cs typeface="Microsoft Sans Serif"/>
              </a:rPr>
              <a:t> </a:t>
            </a:r>
            <a:r>
              <a:rPr sz="750" spc="-15" dirty="0">
                <a:latin typeface="Microsoft Sans Serif"/>
                <a:cs typeface="Microsoft Sans Serif"/>
              </a:rPr>
              <a:t>kV</a:t>
            </a:r>
            <a:r>
              <a:rPr sz="750" dirty="0">
                <a:latin typeface="Microsoft Sans Serif"/>
                <a:cs typeface="Microsoft Sans Serif"/>
              </a:rPr>
              <a:t> </a:t>
            </a:r>
            <a:r>
              <a:rPr sz="750" spc="5" dirty="0">
                <a:latin typeface="Microsoft Sans Serif"/>
                <a:cs typeface="Microsoft Sans Serif"/>
              </a:rPr>
              <a:t>y</a:t>
            </a:r>
            <a:r>
              <a:rPr sz="750" spc="-5" dirty="0">
                <a:latin typeface="Microsoft Sans Serif"/>
                <a:cs typeface="Microsoft Sans Serif"/>
              </a:rPr>
              <a:t> </a:t>
            </a:r>
            <a:r>
              <a:rPr sz="750" spc="10" dirty="0">
                <a:latin typeface="Microsoft Sans Serif"/>
                <a:cs typeface="Microsoft Sans Serif"/>
              </a:rPr>
              <a:t>la </a:t>
            </a:r>
            <a:r>
              <a:rPr sz="750" spc="-185" dirty="0">
                <a:latin typeface="Microsoft Sans Serif"/>
                <a:cs typeface="Microsoft Sans Serif"/>
              </a:rPr>
              <a:t> </a:t>
            </a:r>
            <a:r>
              <a:rPr sz="750" spc="25" dirty="0">
                <a:latin typeface="Microsoft Sans Serif"/>
                <a:cs typeface="Microsoft Sans Serif"/>
              </a:rPr>
              <a:t>falta</a:t>
            </a:r>
            <a:r>
              <a:rPr sz="750" spc="-5" dirty="0">
                <a:latin typeface="Microsoft Sans Serif"/>
                <a:cs typeface="Microsoft Sans Serif"/>
              </a:rPr>
              <a:t> </a:t>
            </a:r>
            <a:r>
              <a:rPr sz="750" spc="25" dirty="0">
                <a:latin typeface="Microsoft Sans Serif"/>
                <a:cs typeface="Microsoft Sans Serif"/>
              </a:rPr>
              <a:t>de</a:t>
            </a:r>
            <a:r>
              <a:rPr sz="750" dirty="0">
                <a:latin typeface="Microsoft Sans Serif"/>
                <a:cs typeface="Microsoft Sans Serif"/>
              </a:rPr>
              <a:t> </a:t>
            </a:r>
            <a:r>
              <a:rPr sz="750" spc="20" dirty="0">
                <a:latin typeface="Microsoft Sans Serif"/>
                <a:cs typeface="Microsoft Sans Serif"/>
              </a:rPr>
              <a:t>sensibilidad</a:t>
            </a:r>
            <a:r>
              <a:rPr sz="750" spc="-5" dirty="0">
                <a:latin typeface="Microsoft Sans Serif"/>
                <a:cs typeface="Microsoft Sans Serif"/>
              </a:rPr>
              <a:t> </a:t>
            </a:r>
            <a:r>
              <a:rPr sz="750" spc="20" dirty="0">
                <a:latin typeface="Microsoft Sans Serif"/>
                <a:cs typeface="Microsoft Sans Serif"/>
              </a:rPr>
              <a:t>del</a:t>
            </a:r>
            <a:r>
              <a:rPr sz="750" dirty="0">
                <a:latin typeface="Microsoft Sans Serif"/>
                <a:cs typeface="Microsoft Sans Serif"/>
              </a:rPr>
              <a:t> </a:t>
            </a:r>
            <a:r>
              <a:rPr sz="750" spc="20" dirty="0">
                <a:latin typeface="Microsoft Sans Serif"/>
                <a:cs typeface="Microsoft Sans Serif"/>
              </a:rPr>
              <a:t>relé</a:t>
            </a:r>
            <a:r>
              <a:rPr sz="750" spc="-5" dirty="0">
                <a:latin typeface="Microsoft Sans Serif"/>
                <a:cs typeface="Microsoft Sans Serif"/>
              </a:rPr>
              <a:t> </a:t>
            </a:r>
            <a:r>
              <a:rPr sz="750" spc="20" dirty="0">
                <a:latin typeface="Microsoft Sans Serif"/>
                <a:cs typeface="Microsoft Sans Serif"/>
              </a:rPr>
              <a:t>electromecánico</a:t>
            </a:r>
            <a:r>
              <a:rPr sz="750" dirty="0">
                <a:latin typeface="Microsoft Sans Serif"/>
                <a:cs typeface="Microsoft Sans Serif"/>
              </a:rPr>
              <a:t> </a:t>
            </a:r>
            <a:r>
              <a:rPr sz="750" spc="25" dirty="0">
                <a:latin typeface="Microsoft Sans Serif"/>
                <a:cs typeface="Microsoft Sans Serif"/>
              </a:rPr>
              <a:t>de</a:t>
            </a:r>
            <a:r>
              <a:rPr sz="750" spc="-5" dirty="0">
                <a:latin typeface="Microsoft Sans Serif"/>
                <a:cs typeface="Microsoft Sans Serif"/>
              </a:rPr>
              <a:t> </a:t>
            </a:r>
            <a:r>
              <a:rPr sz="750" spc="5" dirty="0">
                <a:latin typeface="Microsoft Sans Serif"/>
                <a:cs typeface="Microsoft Sans Serif"/>
              </a:rPr>
              <a:t>secuencia</a:t>
            </a:r>
            <a:r>
              <a:rPr sz="750" dirty="0">
                <a:latin typeface="Microsoft Sans Serif"/>
                <a:cs typeface="Microsoft Sans Serif"/>
              </a:rPr>
              <a:t> </a:t>
            </a:r>
            <a:r>
              <a:rPr sz="750" spc="20" dirty="0">
                <a:latin typeface="Microsoft Sans Serif"/>
                <a:cs typeface="Microsoft Sans Serif"/>
              </a:rPr>
              <a:t>negativa.</a:t>
            </a:r>
            <a:endParaRPr sz="750">
              <a:latin typeface="Microsoft Sans Serif"/>
              <a:cs typeface="Microsoft Sans Serif"/>
            </a:endParaRPr>
          </a:p>
          <a:p>
            <a:pPr marL="12700" marR="106045" indent="154940">
              <a:lnSpc>
                <a:spcPts val="1200"/>
              </a:lnSpc>
              <a:spcBef>
                <a:spcPts val="75"/>
              </a:spcBef>
            </a:pPr>
            <a:r>
              <a:rPr sz="700" spc="10" dirty="0">
                <a:latin typeface="Microsoft Sans Serif"/>
                <a:cs typeface="Microsoft Sans Serif"/>
              </a:rPr>
              <a:t>Más</a:t>
            </a:r>
            <a:r>
              <a:rPr sz="700" spc="-10" dirty="0">
                <a:latin typeface="Microsoft Sans Serif"/>
                <a:cs typeface="Microsoft Sans Serif"/>
              </a:rPr>
              <a:t> </a:t>
            </a:r>
            <a:r>
              <a:rPr sz="700" spc="25" dirty="0">
                <a:latin typeface="Microsoft Sans Serif"/>
                <a:cs typeface="Microsoft Sans Serif"/>
              </a:rPr>
              <a:t>recientemente,</a:t>
            </a:r>
            <a:r>
              <a:rPr sz="700" spc="-10" dirty="0">
                <a:latin typeface="Microsoft Sans Serif"/>
                <a:cs typeface="Microsoft Sans Serif"/>
              </a:rPr>
              <a:t> </a:t>
            </a:r>
            <a:r>
              <a:rPr sz="700" spc="30" dirty="0">
                <a:latin typeface="Microsoft Sans Serif"/>
                <a:cs typeface="Microsoft Sans Serif"/>
              </a:rPr>
              <a:t>una</a:t>
            </a:r>
            <a:r>
              <a:rPr sz="700" spc="-10" dirty="0">
                <a:latin typeface="Microsoft Sans Serif"/>
                <a:cs typeface="Microsoft Sans Serif"/>
              </a:rPr>
              <a:t> </a:t>
            </a:r>
            <a:r>
              <a:rPr sz="700" spc="20" dirty="0">
                <a:latin typeface="Microsoft Sans Serif"/>
                <a:cs typeface="Microsoft Sans Serif"/>
              </a:rPr>
              <a:t>investigación</a:t>
            </a:r>
            <a:r>
              <a:rPr sz="700" spc="-10" dirty="0">
                <a:latin typeface="Microsoft Sans Serif"/>
                <a:cs typeface="Microsoft Sans Serif"/>
              </a:rPr>
              <a:t> </a:t>
            </a:r>
            <a:r>
              <a:rPr sz="700" spc="20" dirty="0">
                <a:latin typeface="Microsoft Sans Serif"/>
                <a:cs typeface="Microsoft Sans Serif"/>
              </a:rPr>
              <a:t>de</a:t>
            </a:r>
            <a:r>
              <a:rPr sz="700" spc="-10" dirty="0">
                <a:latin typeface="Microsoft Sans Serif"/>
                <a:cs typeface="Microsoft Sans Serif"/>
              </a:rPr>
              <a:t> </a:t>
            </a:r>
            <a:r>
              <a:rPr sz="700" spc="10" dirty="0">
                <a:latin typeface="Microsoft Sans Serif"/>
                <a:cs typeface="Microsoft Sans Serif"/>
              </a:rPr>
              <a:t>los</a:t>
            </a:r>
            <a:r>
              <a:rPr sz="700" spc="-10" dirty="0">
                <a:latin typeface="Microsoft Sans Serif"/>
                <a:cs typeface="Microsoft Sans Serif"/>
              </a:rPr>
              <a:t> </a:t>
            </a:r>
            <a:r>
              <a:rPr sz="700" spc="20" dirty="0">
                <a:latin typeface="Microsoft Sans Serif"/>
                <a:cs typeface="Microsoft Sans Serif"/>
              </a:rPr>
              <a:t>disparos</a:t>
            </a:r>
            <a:r>
              <a:rPr sz="700" spc="-10" dirty="0">
                <a:latin typeface="Microsoft Sans Serif"/>
                <a:cs typeface="Microsoft Sans Serif"/>
              </a:rPr>
              <a:t> </a:t>
            </a:r>
            <a:r>
              <a:rPr sz="700" spc="20" dirty="0">
                <a:latin typeface="Microsoft Sans Serif"/>
                <a:cs typeface="Microsoft Sans Serif"/>
              </a:rPr>
              <a:t>de</a:t>
            </a:r>
            <a:r>
              <a:rPr sz="700" spc="-5" dirty="0">
                <a:latin typeface="Microsoft Sans Serif"/>
                <a:cs typeface="Microsoft Sans Serif"/>
              </a:rPr>
              <a:t> </a:t>
            </a:r>
            <a:r>
              <a:rPr sz="700" spc="25" dirty="0">
                <a:latin typeface="Microsoft Sans Serif"/>
                <a:cs typeface="Microsoft Sans Serif"/>
              </a:rPr>
              <a:t>generadores </a:t>
            </a:r>
            <a:r>
              <a:rPr sz="700" spc="-175" dirty="0">
                <a:latin typeface="Microsoft Sans Serif"/>
                <a:cs typeface="Microsoft Sans Serif"/>
              </a:rPr>
              <a:t> </a:t>
            </a:r>
            <a:r>
              <a:rPr sz="700" spc="35" dirty="0">
                <a:latin typeface="Microsoft Sans Serif"/>
                <a:cs typeface="Microsoft Sans Serif"/>
              </a:rPr>
              <a:t>durante </a:t>
            </a:r>
            <a:r>
              <a:rPr sz="700" spc="10" dirty="0">
                <a:latin typeface="Microsoft Sans Serif"/>
                <a:cs typeface="Microsoft Sans Serif"/>
              </a:rPr>
              <a:t>la </a:t>
            </a:r>
            <a:r>
              <a:rPr sz="700" spc="30" dirty="0">
                <a:latin typeface="Microsoft Sans Serif"/>
                <a:cs typeface="Microsoft Sans Serif"/>
              </a:rPr>
              <a:t>perturbación </a:t>
            </a:r>
            <a:r>
              <a:rPr sz="700" spc="20" dirty="0">
                <a:latin typeface="Microsoft Sans Serif"/>
                <a:cs typeface="Microsoft Sans Serif"/>
              </a:rPr>
              <a:t>en </a:t>
            </a:r>
            <a:r>
              <a:rPr sz="700" spc="15" dirty="0">
                <a:latin typeface="Microsoft Sans Serif"/>
                <a:cs typeface="Microsoft Sans Serif"/>
              </a:rPr>
              <a:t>América </a:t>
            </a:r>
            <a:r>
              <a:rPr sz="700" spc="20" dirty="0">
                <a:latin typeface="Microsoft Sans Serif"/>
                <a:cs typeface="Microsoft Sans Serif"/>
              </a:rPr>
              <a:t>del </a:t>
            </a:r>
            <a:r>
              <a:rPr sz="700" spc="35" dirty="0">
                <a:latin typeface="Microsoft Sans Serif"/>
                <a:cs typeface="Microsoft Sans Serif"/>
              </a:rPr>
              <a:t>Norte </a:t>
            </a:r>
            <a:r>
              <a:rPr sz="700" spc="20" dirty="0">
                <a:latin typeface="Microsoft Sans Serif"/>
                <a:cs typeface="Microsoft Sans Serif"/>
              </a:rPr>
              <a:t>del </a:t>
            </a:r>
            <a:r>
              <a:rPr sz="700" spc="10" dirty="0">
                <a:latin typeface="Microsoft Sans Serif"/>
                <a:cs typeface="Microsoft Sans Serif"/>
              </a:rPr>
              <a:t>14 </a:t>
            </a:r>
            <a:r>
              <a:rPr sz="700" spc="20" dirty="0">
                <a:latin typeface="Microsoft Sans Serif"/>
                <a:cs typeface="Microsoft Sans Serif"/>
              </a:rPr>
              <a:t>de </a:t>
            </a:r>
            <a:r>
              <a:rPr sz="700" spc="25" dirty="0">
                <a:latin typeface="Microsoft Sans Serif"/>
                <a:cs typeface="Microsoft Sans Serif"/>
              </a:rPr>
              <a:t>agosto </a:t>
            </a:r>
            <a:r>
              <a:rPr sz="700" spc="20" dirty="0">
                <a:latin typeface="Microsoft Sans Serif"/>
                <a:cs typeface="Microsoft Sans Serif"/>
              </a:rPr>
              <a:t>de </a:t>
            </a:r>
            <a:r>
              <a:rPr sz="700" spc="10" dirty="0">
                <a:latin typeface="Microsoft Sans Serif"/>
                <a:cs typeface="Microsoft Sans Serif"/>
              </a:rPr>
              <a:t>2003 </a:t>
            </a:r>
            <a:r>
              <a:rPr sz="700" spc="15" dirty="0">
                <a:latin typeface="Microsoft Sans Serif"/>
                <a:cs typeface="Microsoft Sans Serif"/>
              </a:rPr>
              <a:t> </a:t>
            </a:r>
            <a:r>
              <a:rPr sz="700" spc="20" dirty="0">
                <a:latin typeface="Microsoft Sans Serif"/>
                <a:cs typeface="Microsoft Sans Serif"/>
              </a:rPr>
              <a:t>indicó</a:t>
            </a:r>
            <a:r>
              <a:rPr sz="700" dirty="0">
                <a:latin typeface="Microsoft Sans Serif"/>
                <a:cs typeface="Microsoft Sans Serif"/>
              </a:rPr>
              <a:t> </a:t>
            </a:r>
            <a:r>
              <a:rPr sz="700" spc="30" dirty="0">
                <a:latin typeface="Microsoft Sans Serif"/>
                <a:cs typeface="Microsoft Sans Serif"/>
              </a:rPr>
              <a:t>que</a:t>
            </a:r>
            <a:r>
              <a:rPr sz="700" spc="5" dirty="0">
                <a:latin typeface="Microsoft Sans Serif"/>
                <a:cs typeface="Microsoft Sans Serif"/>
              </a:rPr>
              <a:t> </a:t>
            </a:r>
            <a:r>
              <a:rPr sz="700" spc="10" dirty="0">
                <a:latin typeface="Microsoft Sans Serif"/>
                <a:cs typeface="Microsoft Sans Serif"/>
              </a:rPr>
              <a:t>290</a:t>
            </a:r>
            <a:r>
              <a:rPr sz="700" dirty="0">
                <a:latin typeface="Microsoft Sans Serif"/>
                <a:cs typeface="Microsoft Sans Serif"/>
              </a:rPr>
              <a:t> </a:t>
            </a:r>
            <a:r>
              <a:rPr sz="700" spc="15" dirty="0">
                <a:latin typeface="Microsoft Sans Serif"/>
                <a:cs typeface="Microsoft Sans Serif"/>
              </a:rPr>
              <a:t>unidades,</a:t>
            </a:r>
            <a:r>
              <a:rPr sz="700" spc="5" dirty="0">
                <a:latin typeface="Microsoft Sans Serif"/>
                <a:cs typeface="Microsoft Sans Serif"/>
              </a:rPr>
              <a:t> </a:t>
            </a:r>
            <a:r>
              <a:rPr sz="700" spc="25" dirty="0">
                <a:latin typeface="Microsoft Sans Serif"/>
                <a:cs typeface="Microsoft Sans Serif"/>
              </a:rPr>
              <a:t>alrededor</a:t>
            </a:r>
            <a:r>
              <a:rPr sz="700" dirty="0">
                <a:latin typeface="Microsoft Sans Serif"/>
                <a:cs typeface="Microsoft Sans Serif"/>
              </a:rPr>
              <a:t> </a:t>
            </a:r>
            <a:r>
              <a:rPr sz="700" spc="20" dirty="0">
                <a:latin typeface="Microsoft Sans Serif"/>
                <a:cs typeface="Microsoft Sans Serif"/>
              </a:rPr>
              <a:t>de</a:t>
            </a:r>
            <a:r>
              <a:rPr sz="700" spc="5" dirty="0">
                <a:latin typeface="Microsoft Sans Serif"/>
                <a:cs typeface="Microsoft Sans Serif"/>
              </a:rPr>
              <a:t> 52.745</a:t>
            </a:r>
            <a:r>
              <a:rPr sz="700" dirty="0">
                <a:latin typeface="Microsoft Sans Serif"/>
                <a:cs typeface="Microsoft Sans Serif"/>
              </a:rPr>
              <a:t> </a:t>
            </a:r>
            <a:r>
              <a:rPr sz="700" spc="10" dirty="0">
                <a:latin typeface="Microsoft Sans Serif"/>
                <a:cs typeface="Microsoft Sans Serif"/>
              </a:rPr>
              <a:t>MW,</a:t>
            </a:r>
            <a:r>
              <a:rPr sz="700" spc="5" dirty="0">
                <a:latin typeface="Microsoft Sans Serif"/>
                <a:cs typeface="Microsoft Sans Serif"/>
              </a:rPr>
              <a:t> </a:t>
            </a:r>
            <a:r>
              <a:rPr sz="700" spc="-5" dirty="0">
                <a:latin typeface="Microsoft Sans Serif"/>
                <a:cs typeface="Microsoft Sans Serif"/>
              </a:rPr>
              <a:t>se</a:t>
            </a:r>
            <a:r>
              <a:rPr sz="700" dirty="0">
                <a:latin typeface="Microsoft Sans Serif"/>
                <a:cs typeface="Microsoft Sans Serif"/>
              </a:rPr>
              <a:t> </a:t>
            </a:r>
            <a:r>
              <a:rPr sz="700" spc="25" dirty="0">
                <a:latin typeface="Microsoft Sans Serif"/>
                <a:cs typeface="Microsoft Sans Serif"/>
              </a:rPr>
              <a:t>dispararon</a:t>
            </a:r>
            <a:r>
              <a:rPr sz="700" spc="5" dirty="0">
                <a:latin typeface="Microsoft Sans Serif"/>
                <a:cs typeface="Microsoft Sans Serif"/>
              </a:rPr>
              <a:t> </a:t>
            </a:r>
            <a:r>
              <a:rPr sz="700" spc="30" dirty="0">
                <a:latin typeface="Microsoft Sans Serif"/>
                <a:cs typeface="Microsoft Sans Serif"/>
              </a:rPr>
              <a:t>debido</a:t>
            </a:r>
            <a:r>
              <a:rPr sz="700" dirty="0">
                <a:latin typeface="Microsoft Sans Serif"/>
                <a:cs typeface="Microsoft Sans Serif"/>
              </a:rPr>
              <a:t> a </a:t>
            </a:r>
            <a:r>
              <a:rPr sz="700" spc="-170" dirty="0">
                <a:latin typeface="Microsoft Sans Serif"/>
                <a:cs typeface="Microsoft Sans Serif"/>
              </a:rPr>
              <a:t> </a:t>
            </a:r>
            <a:r>
              <a:rPr sz="700" spc="20" dirty="0">
                <a:latin typeface="Microsoft Sans Serif"/>
                <a:cs typeface="Microsoft Sans Serif"/>
              </a:rPr>
              <a:t>trece </a:t>
            </a:r>
            <a:r>
              <a:rPr sz="700" spc="25" dirty="0">
                <a:latin typeface="Microsoft Sans Serif"/>
                <a:cs typeface="Microsoft Sans Serif"/>
              </a:rPr>
              <a:t>tipos </a:t>
            </a:r>
            <a:r>
              <a:rPr sz="700" spc="20" dirty="0">
                <a:latin typeface="Microsoft Sans Serif"/>
                <a:cs typeface="Microsoft Sans Serif"/>
              </a:rPr>
              <a:t>de funciones de </a:t>
            </a:r>
            <a:r>
              <a:rPr sz="700" spc="25" dirty="0">
                <a:latin typeface="Microsoft Sans Serif"/>
                <a:cs typeface="Microsoft Sans Serif"/>
              </a:rPr>
              <a:t>protección </a:t>
            </a:r>
            <a:r>
              <a:rPr sz="700" spc="20" dirty="0">
                <a:latin typeface="Microsoft Sans Serif"/>
                <a:cs typeface="Microsoft Sans Serif"/>
              </a:rPr>
              <a:t>del </a:t>
            </a:r>
            <a:r>
              <a:rPr sz="700" spc="25" dirty="0">
                <a:latin typeface="Microsoft Sans Serif"/>
                <a:cs typeface="Microsoft Sans Serif"/>
              </a:rPr>
              <a:t>generador. </a:t>
            </a:r>
            <a:r>
              <a:rPr sz="700" spc="-10" dirty="0">
                <a:latin typeface="Microsoft Sans Serif"/>
                <a:cs typeface="Microsoft Sans Serif"/>
              </a:rPr>
              <a:t>La </a:t>
            </a:r>
            <a:r>
              <a:rPr sz="700" spc="30" dirty="0">
                <a:latin typeface="Microsoft Sans Serif"/>
                <a:cs typeface="Microsoft Sans Serif"/>
              </a:rPr>
              <a:t>información </a:t>
            </a:r>
            <a:r>
              <a:rPr sz="700" spc="-5" dirty="0">
                <a:latin typeface="Microsoft Sans Serif"/>
                <a:cs typeface="Microsoft Sans Serif"/>
              </a:rPr>
              <a:t>se </a:t>
            </a:r>
            <a:r>
              <a:rPr sz="700" dirty="0">
                <a:latin typeface="Microsoft Sans Serif"/>
                <a:cs typeface="Microsoft Sans Serif"/>
              </a:rPr>
              <a:t> </a:t>
            </a:r>
            <a:r>
              <a:rPr sz="700" spc="25" dirty="0">
                <a:latin typeface="Microsoft Sans Serif"/>
                <a:cs typeface="Microsoft Sans Serif"/>
              </a:rPr>
              <a:t>resume</a:t>
            </a:r>
            <a:r>
              <a:rPr sz="700" spc="-10" dirty="0">
                <a:latin typeface="Microsoft Sans Serif"/>
                <a:cs typeface="Microsoft Sans Serif"/>
              </a:rPr>
              <a:t> </a:t>
            </a:r>
            <a:r>
              <a:rPr sz="700" spc="20" dirty="0">
                <a:latin typeface="Microsoft Sans Serif"/>
                <a:cs typeface="Microsoft Sans Serif"/>
              </a:rPr>
              <a:t>en</a:t>
            </a:r>
            <a:r>
              <a:rPr sz="700" spc="-5" dirty="0">
                <a:latin typeface="Microsoft Sans Serif"/>
                <a:cs typeface="Microsoft Sans Serif"/>
              </a:rPr>
              <a:t> </a:t>
            </a:r>
            <a:r>
              <a:rPr sz="700" spc="10" dirty="0">
                <a:latin typeface="Microsoft Sans Serif"/>
                <a:cs typeface="Microsoft Sans Serif"/>
              </a:rPr>
              <a:t>la</a:t>
            </a:r>
            <a:r>
              <a:rPr sz="700" spc="-5" dirty="0">
                <a:latin typeface="Microsoft Sans Serif"/>
                <a:cs typeface="Microsoft Sans Serif"/>
              </a:rPr>
              <a:t> </a:t>
            </a:r>
            <a:r>
              <a:rPr sz="700" spc="5" dirty="0">
                <a:latin typeface="Microsoft Sans Serif"/>
                <a:cs typeface="Microsoft Sans Serif"/>
              </a:rPr>
              <a:t>Tabla</a:t>
            </a:r>
            <a:r>
              <a:rPr sz="700" spc="-5" dirty="0">
                <a:latin typeface="Microsoft Sans Serif"/>
                <a:cs typeface="Microsoft Sans Serif"/>
              </a:rPr>
              <a:t> </a:t>
            </a:r>
            <a:r>
              <a:rPr sz="700" spc="40" dirty="0">
                <a:latin typeface="Microsoft Sans Serif"/>
                <a:cs typeface="Microsoft Sans Serif"/>
              </a:rPr>
              <a:t>I</a:t>
            </a:r>
            <a:r>
              <a:rPr sz="700" spc="-5" dirty="0">
                <a:latin typeface="Microsoft Sans Serif"/>
                <a:cs typeface="Microsoft Sans Serif"/>
              </a:rPr>
              <a:t> </a:t>
            </a:r>
            <a:r>
              <a:rPr sz="700" spc="15" dirty="0">
                <a:latin typeface="Microsoft Sans Serif"/>
                <a:cs typeface="Microsoft Sans Serif"/>
              </a:rPr>
              <a:t>[5].</a:t>
            </a:r>
            <a:endParaRPr sz="700">
              <a:latin typeface="Microsoft Sans Serif"/>
              <a:cs typeface="Microsoft Sans Serif"/>
            </a:endParaRPr>
          </a:p>
          <a:p>
            <a:pPr marR="41910" algn="ctr">
              <a:lnSpc>
                <a:spcPct val="100000"/>
              </a:lnSpc>
              <a:spcBef>
                <a:spcPts val="630"/>
              </a:spcBef>
            </a:pPr>
            <a:r>
              <a:rPr sz="750" spc="-10" dirty="0">
                <a:latin typeface="Microsoft Sans Serif"/>
                <a:cs typeface="Microsoft Sans Serif"/>
              </a:rPr>
              <a:t>t</a:t>
            </a:r>
            <a:r>
              <a:rPr sz="600" spc="-10" dirty="0">
                <a:latin typeface="Microsoft Sans Serif"/>
                <a:cs typeface="Microsoft Sans Serif"/>
              </a:rPr>
              <a:t>CAPAZ</a:t>
            </a:r>
            <a:r>
              <a:rPr sz="750" spc="-10" dirty="0">
                <a:latin typeface="Microsoft Sans Serif"/>
                <a:cs typeface="Microsoft Sans Serif"/>
              </a:rPr>
              <a:t>I</a:t>
            </a:r>
            <a:endParaRPr sz="750">
              <a:latin typeface="Microsoft Sans Serif"/>
              <a:cs typeface="Microsoft Sans Serif"/>
            </a:endParaRPr>
          </a:p>
          <a:p>
            <a:pPr marR="126364" algn="ctr">
              <a:lnSpc>
                <a:spcPct val="100000"/>
              </a:lnSpc>
              <a:spcBef>
                <a:spcPts val="75"/>
              </a:spcBef>
            </a:pPr>
            <a:r>
              <a:rPr sz="700" spc="-20" dirty="0">
                <a:latin typeface="Microsoft Sans Serif"/>
                <a:cs typeface="Microsoft Sans Serif"/>
              </a:rPr>
              <a:t>2003B</a:t>
            </a:r>
            <a:r>
              <a:rPr sz="550" spc="-20" dirty="0">
                <a:latin typeface="Microsoft Sans Serif"/>
                <a:cs typeface="Microsoft Sans Serif"/>
              </a:rPr>
              <a:t>FALTA</a:t>
            </a:r>
            <a:r>
              <a:rPr sz="700" spc="-20" dirty="0">
                <a:latin typeface="Microsoft Sans Serif"/>
                <a:cs typeface="Microsoft Sans Serif"/>
              </a:rPr>
              <a:t>GRAMO</a:t>
            </a:r>
            <a:r>
              <a:rPr sz="550" spc="-20" dirty="0">
                <a:latin typeface="Microsoft Sans Serif"/>
                <a:cs typeface="Microsoft Sans Serif"/>
              </a:rPr>
              <a:t>ENERACIÓN</a:t>
            </a:r>
            <a:r>
              <a:rPr sz="700" spc="-20" dirty="0">
                <a:latin typeface="Microsoft Sans Serif"/>
                <a:cs typeface="Microsoft Sans Serif"/>
              </a:rPr>
              <a:t>PAG</a:t>
            </a:r>
            <a:r>
              <a:rPr sz="550" spc="-20" dirty="0">
                <a:latin typeface="Microsoft Sans Serif"/>
                <a:cs typeface="Microsoft Sans Serif"/>
              </a:rPr>
              <a:t>ROTECCIÓN</a:t>
            </a:r>
            <a:r>
              <a:rPr sz="700" spc="-20" dirty="0">
                <a:latin typeface="Microsoft Sans Serif"/>
                <a:cs typeface="Microsoft Sans Serif"/>
              </a:rPr>
              <a:t>t</a:t>
            </a:r>
            <a:r>
              <a:rPr sz="550" spc="-20" dirty="0">
                <a:latin typeface="Microsoft Sans Serif"/>
                <a:cs typeface="Microsoft Sans Serif"/>
              </a:rPr>
              <a:t>RIPS</a:t>
            </a:r>
            <a:endParaRPr sz="550">
              <a:latin typeface="Microsoft Sans Serif"/>
              <a:cs typeface="Microsoft Sans Serif"/>
            </a:endParaRPr>
          </a:p>
        </p:txBody>
      </p:sp>
      <p:sp>
        <p:nvSpPr>
          <p:cNvPr id="6" name="object 6"/>
          <p:cNvSpPr txBox="1"/>
          <p:nvPr/>
        </p:nvSpPr>
        <p:spPr>
          <a:xfrm>
            <a:off x="9100214" y="602478"/>
            <a:ext cx="7414947" cy="474874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 marR="5080" indent="153670">
              <a:lnSpc>
                <a:spcPct val="142900"/>
              </a:lnSpc>
              <a:spcBef>
                <a:spcPts val="100"/>
              </a:spcBef>
            </a:pPr>
            <a:r>
              <a:rPr sz="700" spc="25" dirty="0">
                <a:latin typeface="Microsoft Sans Serif"/>
                <a:cs typeface="Microsoft Sans Serif"/>
              </a:rPr>
              <a:t>Desafortunadamente, </a:t>
            </a:r>
            <a:r>
              <a:rPr sz="700" spc="35" dirty="0">
                <a:latin typeface="Microsoft Sans Serif"/>
                <a:cs typeface="Microsoft Sans Serif"/>
              </a:rPr>
              <a:t>no </a:t>
            </a:r>
            <a:r>
              <a:rPr sz="700" spc="15" dirty="0">
                <a:latin typeface="Microsoft Sans Serif"/>
                <a:cs typeface="Microsoft Sans Serif"/>
              </a:rPr>
              <a:t>hay </a:t>
            </a:r>
            <a:r>
              <a:rPr sz="700" spc="30" dirty="0">
                <a:latin typeface="Microsoft Sans Serif"/>
                <a:cs typeface="Microsoft Sans Serif"/>
              </a:rPr>
              <a:t>información </a:t>
            </a:r>
            <a:r>
              <a:rPr sz="700" spc="25" dirty="0">
                <a:latin typeface="Microsoft Sans Serif"/>
                <a:cs typeface="Microsoft Sans Serif"/>
              </a:rPr>
              <a:t>disponible </a:t>
            </a:r>
            <a:r>
              <a:rPr sz="700" spc="30" dirty="0">
                <a:latin typeface="Microsoft Sans Serif"/>
                <a:cs typeface="Microsoft Sans Serif"/>
              </a:rPr>
              <a:t>que aborde </a:t>
            </a:r>
            <a:r>
              <a:rPr sz="700" spc="35" dirty="0">
                <a:latin typeface="Microsoft Sans Serif"/>
                <a:cs typeface="Microsoft Sans Serif"/>
              </a:rPr>
              <a:t> </a:t>
            </a:r>
            <a:r>
              <a:rPr sz="700" spc="25" dirty="0">
                <a:latin typeface="Microsoft Sans Serif"/>
                <a:cs typeface="Microsoft Sans Serif"/>
              </a:rPr>
              <a:t>directamente</a:t>
            </a:r>
            <a:r>
              <a:rPr sz="700" dirty="0">
                <a:latin typeface="Microsoft Sans Serif"/>
                <a:cs typeface="Microsoft Sans Serif"/>
              </a:rPr>
              <a:t> </a:t>
            </a:r>
            <a:r>
              <a:rPr sz="700" spc="5" dirty="0">
                <a:latin typeface="Microsoft Sans Serif"/>
                <a:cs typeface="Microsoft Sans Serif"/>
              </a:rPr>
              <a:t>cuáles</a:t>
            </a:r>
            <a:r>
              <a:rPr sz="700" dirty="0">
                <a:latin typeface="Microsoft Sans Serif"/>
                <a:cs typeface="Microsoft Sans Serif"/>
              </a:rPr>
              <a:t> </a:t>
            </a:r>
            <a:r>
              <a:rPr sz="700" spc="20" dirty="0">
                <a:latin typeface="Microsoft Sans Serif"/>
                <a:cs typeface="Microsoft Sans Serif"/>
              </a:rPr>
              <a:t>de</a:t>
            </a:r>
            <a:r>
              <a:rPr sz="700" dirty="0">
                <a:latin typeface="Microsoft Sans Serif"/>
                <a:cs typeface="Microsoft Sans Serif"/>
              </a:rPr>
              <a:t> esos </a:t>
            </a:r>
            <a:r>
              <a:rPr sz="700" spc="20" dirty="0">
                <a:latin typeface="Microsoft Sans Serif"/>
                <a:cs typeface="Microsoft Sans Serif"/>
              </a:rPr>
              <a:t>disparos</a:t>
            </a:r>
            <a:r>
              <a:rPr sz="700" dirty="0">
                <a:latin typeface="Microsoft Sans Serif"/>
                <a:cs typeface="Microsoft Sans Serif"/>
              </a:rPr>
              <a:t> </a:t>
            </a:r>
            <a:r>
              <a:rPr sz="700" spc="20" dirty="0">
                <a:latin typeface="Microsoft Sans Serif"/>
                <a:cs typeface="Microsoft Sans Serif"/>
              </a:rPr>
              <a:t>del</a:t>
            </a:r>
            <a:r>
              <a:rPr sz="700" dirty="0">
                <a:latin typeface="Microsoft Sans Serif"/>
                <a:cs typeface="Microsoft Sans Serif"/>
              </a:rPr>
              <a:t> </a:t>
            </a:r>
            <a:r>
              <a:rPr sz="700" spc="30" dirty="0">
                <a:latin typeface="Microsoft Sans Serif"/>
                <a:cs typeface="Microsoft Sans Serif"/>
              </a:rPr>
              <a:t>generador</a:t>
            </a:r>
            <a:r>
              <a:rPr sz="700" dirty="0">
                <a:latin typeface="Microsoft Sans Serif"/>
                <a:cs typeface="Microsoft Sans Serif"/>
              </a:rPr>
              <a:t> </a:t>
            </a:r>
            <a:r>
              <a:rPr sz="700" spc="35" dirty="0">
                <a:latin typeface="Microsoft Sans Serif"/>
                <a:cs typeface="Microsoft Sans Serif"/>
              </a:rPr>
              <a:t>fueron</a:t>
            </a:r>
            <a:r>
              <a:rPr sz="700" spc="5" dirty="0">
                <a:latin typeface="Microsoft Sans Serif"/>
                <a:cs typeface="Microsoft Sans Serif"/>
              </a:rPr>
              <a:t> </a:t>
            </a:r>
            <a:r>
              <a:rPr sz="700" spc="25" dirty="0">
                <a:latin typeface="Microsoft Sans Serif"/>
                <a:cs typeface="Microsoft Sans Serif"/>
              </a:rPr>
              <a:t>apropiados</a:t>
            </a:r>
            <a:r>
              <a:rPr sz="700" dirty="0">
                <a:latin typeface="Microsoft Sans Serif"/>
                <a:cs typeface="Microsoft Sans Serif"/>
              </a:rPr>
              <a:t> </a:t>
            </a:r>
            <a:r>
              <a:rPr sz="700" spc="25" dirty="0">
                <a:latin typeface="Microsoft Sans Serif"/>
                <a:cs typeface="Microsoft Sans Serif"/>
              </a:rPr>
              <a:t>para </a:t>
            </a:r>
            <a:r>
              <a:rPr sz="700" spc="-170" dirty="0">
                <a:latin typeface="Microsoft Sans Serif"/>
                <a:cs typeface="Microsoft Sans Serif"/>
              </a:rPr>
              <a:t> </a:t>
            </a:r>
            <a:r>
              <a:rPr sz="700" dirty="0">
                <a:latin typeface="Microsoft Sans Serif"/>
                <a:cs typeface="Microsoft Sans Serif"/>
              </a:rPr>
              <a:t>las </a:t>
            </a:r>
            <a:r>
              <a:rPr sz="700" spc="15" dirty="0">
                <a:latin typeface="Microsoft Sans Serif"/>
                <a:cs typeface="Microsoft Sans Serif"/>
              </a:rPr>
              <a:t>condiciones generales </a:t>
            </a:r>
            <a:r>
              <a:rPr sz="700" spc="20" dirty="0">
                <a:latin typeface="Microsoft Sans Serif"/>
                <a:cs typeface="Microsoft Sans Serif"/>
              </a:rPr>
              <a:t>del </a:t>
            </a:r>
            <a:r>
              <a:rPr sz="700" spc="15" dirty="0">
                <a:latin typeface="Microsoft Sans Serif"/>
                <a:cs typeface="Microsoft Sans Serif"/>
              </a:rPr>
              <a:t>sistema eléctrico </a:t>
            </a:r>
            <a:r>
              <a:rPr sz="700" spc="5" dirty="0">
                <a:latin typeface="Microsoft Sans Serif"/>
                <a:cs typeface="Microsoft Sans Serif"/>
              </a:rPr>
              <a:t>y cuáles </a:t>
            </a:r>
            <a:r>
              <a:rPr sz="700" spc="35" dirty="0">
                <a:latin typeface="Microsoft Sans Serif"/>
                <a:cs typeface="Microsoft Sans Serif"/>
              </a:rPr>
              <a:t>fueron </a:t>
            </a:r>
            <a:r>
              <a:rPr sz="700" spc="20" dirty="0">
                <a:latin typeface="Microsoft Sans Serif"/>
                <a:cs typeface="Microsoft Sans Serif"/>
              </a:rPr>
              <a:t>disparos </a:t>
            </a:r>
            <a:r>
              <a:rPr sz="700" spc="25" dirty="0">
                <a:latin typeface="Microsoft Sans Serif"/>
                <a:cs typeface="Microsoft Sans Serif"/>
              </a:rPr>
              <a:t> </a:t>
            </a:r>
            <a:r>
              <a:rPr sz="700" spc="20" dirty="0">
                <a:latin typeface="Microsoft Sans Serif"/>
                <a:cs typeface="Microsoft Sans Serif"/>
              </a:rPr>
              <a:t>molestos.</a:t>
            </a:r>
            <a:r>
              <a:rPr sz="700" spc="25" dirty="0">
                <a:latin typeface="Microsoft Sans Serif"/>
                <a:cs typeface="Microsoft Sans Serif"/>
              </a:rPr>
              <a:t> </a:t>
            </a:r>
            <a:r>
              <a:rPr sz="700" spc="-10" dirty="0">
                <a:latin typeface="Microsoft Sans Serif"/>
                <a:cs typeface="Microsoft Sans Serif"/>
              </a:rPr>
              <a:t>Sin</a:t>
            </a:r>
            <a:r>
              <a:rPr sz="700" spc="25" dirty="0">
                <a:latin typeface="Microsoft Sans Serif"/>
                <a:cs typeface="Microsoft Sans Serif"/>
              </a:rPr>
              <a:t> </a:t>
            </a:r>
            <a:r>
              <a:rPr sz="700" spc="30" dirty="0">
                <a:latin typeface="Microsoft Sans Serif"/>
                <a:cs typeface="Microsoft Sans Serif"/>
              </a:rPr>
              <a:t>embargo, </a:t>
            </a:r>
            <a:r>
              <a:rPr sz="700" spc="20" dirty="0">
                <a:latin typeface="Microsoft Sans Serif"/>
                <a:cs typeface="Microsoft Sans Serif"/>
              </a:rPr>
              <a:t>algunos</a:t>
            </a:r>
            <a:r>
              <a:rPr sz="700" spc="25" dirty="0">
                <a:latin typeface="Microsoft Sans Serif"/>
                <a:cs typeface="Microsoft Sans Serif"/>
              </a:rPr>
              <a:t> </a:t>
            </a:r>
            <a:r>
              <a:rPr sz="700" spc="20" dirty="0">
                <a:latin typeface="Microsoft Sans Serif"/>
                <a:cs typeface="Microsoft Sans Serif"/>
              </a:rPr>
              <a:t>disparos</a:t>
            </a:r>
            <a:r>
              <a:rPr sz="700" spc="30" dirty="0">
                <a:latin typeface="Microsoft Sans Serif"/>
                <a:cs typeface="Microsoft Sans Serif"/>
              </a:rPr>
              <a:t> </a:t>
            </a:r>
            <a:r>
              <a:rPr sz="700" spc="35" dirty="0">
                <a:latin typeface="Microsoft Sans Serif"/>
                <a:cs typeface="Microsoft Sans Serif"/>
              </a:rPr>
              <a:t>no</a:t>
            </a:r>
            <a:r>
              <a:rPr sz="700" spc="25" dirty="0">
                <a:latin typeface="Microsoft Sans Serif"/>
                <a:cs typeface="Microsoft Sans Serif"/>
              </a:rPr>
              <a:t> </a:t>
            </a:r>
            <a:r>
              <a:rPr sz="700" spc="10" dirty="0">
                <a:latin typeface="Microsoft Sans Serif"/>
                <a:cs typeface="Microsoft Sans Serif"/>
              </a:rPr>
              <a:t>deseados</a:t>
            </a:r>
            <a:r>
              <a:rPr sz="700" spc="30" dirty="0">
                <a:latin typeface="Microsoft Sans Serif"/>
                <a:cs typeface="Microsoft Sans Serif"/>
              </a:rPr>
              <a:t> </a:t>
            </a:r>
            <a:r>
              <a:rPr sz="700" spc="20" dirty="0">
                <a:latin typeface="Microsoft Sans Serif"/>
                <a:cs typeface="Microsoft Sans Serif"/>
              </a:rPr>
              <a:t>del</a:t>
            </a:r>
            <a:r>
              <a:rPr sz="700" spc="25" dirty="0">
                <a:latin typeface="Microsoft Sans Serif"/>
                <a:cs typeface="Microsoft Sans Serif"/>
              </a:rPr>
              <a:t> </a:t>
            </a:r>
            <a:r>
              <a:rPr sz="700" spc="30" dirty="0">
                <a:latin typeface="Microsoft Sans Serif"/>
                <a:cs typeface="Microsoft Sans Serif"/>
              </a:rPr>
              <a:t>generador </a:t>
            </a:r>
            <a:r>
              <a:rPr sz="700" spc="35" dirty="0">
                <a:latin typeface="Microsoft Sans Serif"/>
                <a:cs typeface="Microsoft Sans Serif"/>
              </a:rPr>
              <a:t> </a:t>
            </a:r>
            <a:r>
              <a:rPr sz="700" spc="30" dirty="0">
                <a:latin typeface="Microsoft Sans Serif"/>
                <a:cs typeface="Microsoft Sans Serif"/>
              </a:rPr>
              <a:t>debido </a:t>
            </a:r>
            <a:r>
              <a:rPr sz="700" dirty="0">
                <a:latin typeface="Microsoft Sans Serif"/>
                <a:cs typeface="Microsoft Sans Serif"/>
              </a:rPr>
              <a:t>a </a:t>
            </a:r>
            <a:r>
              <a:rPr sz="700" spc="5" dirty="0">
                <a:latin typeface="Microsoft Sans Serif"/>
                <a:cs typeface="Microsoft Sans Serif"/>
              </a:rPr>
              <a:t>estas </a:t>
            </a:r>
            <a:r>
              <a:rPr sz="700" spc="20" dirty="0">
                <a:latin typeface="Microsoft Sans Serif"/>
                <a:cs typeface="Microsoft Sans Serif"/>
              </a:rPr>
              <a:t>funciones de </a:t>
            </a:r>
            <a:r>
              <a:rPr sz="700" spc="25" dirty="0">
                <a:latin typeface="Microsoft Sans Serif"/>
                <a:cs typeface="Microsoft Sans Serif"/>
              </a:rPr>
              <a:t>protección </a:t>
            </a:r>
            <a:r>
              <a:rPr sz="700" spc="30" dirty="0">
                <a:latin typeface="Microsoft Sans Serif"/>
                <a:cs typeface="Microsoft Sans Serif"/>
              </a:rPr>
              <a:t>contribuyeron </a:t>
            </a:r>
            <a:r>
              <a:rPr sz="700" dirty="0">
                <a:latin typeface="Microsoft Sans Serif"/>
                <a:cs typeface="Microsoft Sans Serif"/>
              </a:rPr>
              <a:t>a </a:t>
            </a:r>
            <a:r>
              <a:rPr sz="700" spc="30" dirty="0">
                <a:latin typeface="Microsoft Sans Serif"/>
                <a:cs typeface="Microsoft Sans Serif"/>
              </a:rPr>
              <a:t>ampliar </a:t>
            </a:r>
            <a:r>
              <a:rPr sz="700" spc="10" dirty="0">
                <a:latin typeface="Microsoft Sans Serif"/>
                <a:cs typeface="Microsoft Sans Serif"/>
              </a:rPr>
              <a:t>el </a:t>
            </a:r>
            <a:r>
              <a:rPr sz="700" spc="5" dirty="0">
                <a:latin typeface="Microsoft Sans Serif"/>
                <a:cs typeface="Microsoft Sans Serif"/>
              </a:rPr>
              <a:t>alcance </a:t>
            </a:r>
            <a:r>
              <a:rPr sz="700" spc="10" dirty="0">
                <a:latin typeface="Microsoft Sans Serif"/>
                <a:cs typeface="Microsoft Sans Serif"/>
              </a:rPr>
              <a:t> </a:t>
            </a:r>
            <a:r>
              <a:rPr sz="700" spc="20" dirty="0">
                <a:latin typeface="Microsoft Sans Serif"/>
                <a:cs typeface="Microsoft Sans Serif"/>
              </a:rPr>
              <a:t>del</a:t>
            </a:r>
            <a:r>
              <a:rPr sz="700" spc="-10" dirty="0">
                <a:latin typeface="Microsoft Sans Serif"/>
                <a:cs typeface="Microsoft Sans Serif"/>
              </a:rPr>
              <a:t> </a:t>
            </a:r>
            <a:r>
              <a:rPr sz="700" spc="20" dirty="0">
                <a:latin typeface="Microsoft Sans Serif"/>
                <a:cs typeface="Microsoft Sans Serif"/>
              </a:rPr>
              <a:t>apagón.</a:t>
            </a:r>
            <a:endParaRPr sz="700">
              <a:latin typeface="Microsoft Sans Serif"/>
              <a:cs typeface="Microsoft Sans Serif"/>
            </a:endParaRPr>
          </a:p>
        </p:txBody>
      </p:sp>
      <p:sp>
        <p:nvSpPr>
          <p:cNvPr id="7" name="object 7"/>
          <p:cNvSpPr txBox="1"/>
          <p:nvPr/>
        </p:nvSpPr>
        <p:spPr>
          <a:xfrm>
            <a:off x="9100216" y="1668819"/>
            <a:ext cx="7416407" cy="474874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 marR="5080">
              <a:lnSpc>
                <a:spcPct val="143300"/>
              </a:lnSpc>
              <a:spcBef>
                <a:spcPts val="100"/>
              </a:spcBef>
            </a:pPr>
            <a:r>
              <a:rPr sz="700" spc="25" dirty="0">
                <a:latin typeface="Microsoft Sans Serif"/>
                <a:cs typeface="Microsoft Sans Serif"/>
              </a:rPr>
              <a:t>coordinación </a:t>
            </a:r>
            <a:r>
              <a:rPr sz="700" spc="20" dirty="0">
                <a:latin typeface="Microsoft Sans Serif"/>
                <a:cs typeface="Microsoft Sans Serif"/>
              </a:rPr>
              <a:t>de </a:t>
            </a:r>
            <a:r>
              <a:rPr sz="700" spc="10" dirty="0">
                <a:latin typeface="Microsoft Sans Serif"/>
                <a:cs typeface="Microsoft Sans Serif"/>
              </a:rPr>
              <a:t>la </a:t>
            </a:r>
            <a:r>
              <a:rPr sz="700" spc="25" dirty="0">
                <a:latin typeface="Microsoft Sans Serif"/>
                <a:cs typeface="Microsoft Sans Serif"/>
              </a:rPr>
              <a:t>protección </a:t>
            </a:r>
            <a:r>
              <a:rPr sz="700" spc="20" dirty="0">
                <a:latin typeface="Microsoft Sans Serif"/>
                <a:cs typeface="Microsoft Sans Serif"/>
              </a:rPr>
              <a:t>de respaldo del </a:t>
            </a:r>
            <a:r>
              <a:rPr sz="700" spc="15" dirty="0">
                <a:latin typeface="Microsoft Sans Serif"/>
                <a:cs typeface="Microsoft Sans Serif"/>
              </a:rPr>
              <a:t>sistema </a:t>
            </a:r>
            <a:r>
              <a:rPr sz="700" spc="20" dirty="0">
                <a:latin typeface="Microsoft Sans Serif"/>
                <a:cs typeface="Microsoft Sans Serif"/>
              </a:rPr>
              <a:t>con </a:t>
            </a:r>
            <a:r>
              <a:rPr sz="700" spc="10" dirty="0">
                <a:latin typeface="Microsoft Sans Serif"/>
                <a:cs typeface="Microsoft Sans Serif"/>
              </a:rPr>
              <a:t>el </a:t>
            </a:r>
            <a:r>
              <a:rPr sz="700" spc="15" dirty="0">
                <a:latin typeface="Microsoft Sans Serif"/>
                <a:cs typeface="Microsoft Sans Serif"/>
              </a:rPr>
              <a:t>sistema </a:t>
            </a:r>
            <a:r>
              <a:rPr sz="700" spc="20" dirty="0">
                <a:latin typeface="Microsoft Sans Serif"/>
                <a:cs typeface="Microsoft Sans Serif"/>
              </a:rPr>
              <a:t>de </a:t>
            </a:r>
            <a:r>
              <a:rPr sz="700" spc="25" dirty="0">
                <a:latin typeface="Microsoft Sans Serif"/>
                <a:cs typeface="Microsoft Sans Serif"/>
              </a:rPr>
              <a:t> transmisión</a:t>
            </a:r>
            <a:r>
              <a:rPr sz="700" dirty="0">
                <a:latin typeface="Microsoft Sans Serif"/>
                <a:cs typeface="Microsoft Sans Serif"/>
              </a:rPr>
              <a:t> </a:t>
            </a:r>
            <a:r>
              <a:rPr sz="700" spc="5" dirty="0">
                <a:latin typeface="Microsoft Sans Serif"/>
                <a:cs typeface="Microsoft Sans Serif"/>
              </a:rPr>
              <a:t>y</a:t>
            </a:r>
            <a:r>
              <a:rPr sz="700" dirty="0">
                <a:latin typeface="Microsoft Sans Serif"/>
                <a:cs typeface="Microsoft Sans Serif"/>
              </a:rPr>
              <a:t> </a:t>
            </a:r>
            <a:r>
              <a:rPr sz="700" spc="20" dirty="0">
                <a:latin typeface="Microsoft Sans Serif"/>
                <a:cs typeface="Microsoft Sans Serif"/>
              </a:rPr>
              <a:t>ha</a:t>
            </a:r>
            <a:r>
              <a:rPr sz="700" dirty="0">
                <a:latin typeface="Microsoft Sans Serif"/>
                <a:cs typeface="Microsoft Sans Serif"/>
              </a:rPr>
              <a:t> </a:t>
            </a:r>
            <a:r>
              <a:rPr sz="700" spc="20" dirty="0">
                <a:latin typeface="Microsoft Sans Serif"/>
                <a:cs typeface="Microsoft Sans Serif"/>
              </a:rPr>
              <a:t>creado</a:t>
            </a:r>
            <a:r>
              <a:rPr sz="700" dirty="0">
                <a:latin typeface="Microsoft Sans Serif"/>
                <a:cs typeface="Microsoft Sans Serif"/>
              </a:rPr>
              <a:t> </a:t>
            </a:r>
            <a:r>
              <a:rPr sz="700" spc="40" dirty="0">
                <a:latin typeface="Microsoft Sans Serif"/>
                <a:cs typeface="Microsoft Sans Serif"/>
              </a:rPr>
              <a:t>un</a:t>
            </a:r>
            <a:r>
              <a:rPr sz="700" dirty="0">
                <a:latin typeface="Microsoft Sans Serif"/>
                <a:cs typeface="Microsoft Sans Serif"/>
              </a:rPr>
              <a:t> </a:t>
            </a:r>
            <a:r>
              <a:rPr sz="700" spc="35" dirty="0">
                <a:latin typeface="Microsoft Sans Serif"/>
                <a:cs typeface="Microsoft Sans Serif"/>
              </a:rPr>
              <a:t>documento</a:t>
            </a:r>
            <a:r>
              <a:rPr sz="700" dirty="0">
                <a:latin typeface="Microsoft Sans Serif"/>
                <a:cs typeface="Microsoft Sans Serif"/>
              </a:rPr>
              <a:t> </a:t>
            </a:r>
            <a:r>
              <a:rPr sz="700" spc="20" dirty="0">
                <a:latin typeface="Microsoft Sans Serif"/>
                <a:cs typeface="Microsoft Sans Serif"/>
              </a:rPr>
              <a:t>de</a:t>
            </a:r>
            <a:r>
              <a:rPr sz="700" dirty="0">
                <a:latin typeface="Microsoft Sans Serif"/>
                <a:cs typeface="Microsoft Sans Serif"/>
              </a:rPr>
              <a:t> </a:t>
            </a:r>
            <a:r>
              <a:rPr sz="700" spc="20" dirty="0">
                <a:latin typeface="Microsoft Sans Serif"/>
                <a:cs typeface="Microsoft Sans Serif"/>
              </a:rPr>
              <a:t>referencia</a:t>
            </a:r>
            <a:r>
              <a:rPr sz="700" dirty="0">
                <a:latin typeface="Microsoft Sans Serif"/>
                <a:cs typeface="Microsoft Sans Serif"/>
              </a:rPr>
              <a:t> </a:t>
            </a:r>
            <a:r>
              <a:rPr sz="700" spc="10" dirty="0">
                <a:latin typeface="Microsoft Sans Serif"/>
                <a:cs typeface="Microsoft Sans Serif"/>
              </a:rPr>
              <a:t>técnica</a:t>
            </a:r>
            <a:r>
              <a:rPr sz="700" dirty="0">
                <a:latin typeface="Microsoft Sans Serif"/>
                <a:cs typeface="Microsoft Sans Serif"/>
              </a:rPr>
              <a:t> </a:t>
            </a:r>
            <a:r>
              <a:rPr sz="700" spc="30" dirty="0">
                <a:latin typeface="Microsoft Sans Serif"/>
                <a:cs typeface="Microsoft Sans Serif"/>
              </a:rPr>
              <a:t>que</a:t>
            </a:r>
            <a:r>
              <a:rPr sz="700" dirty="0">
                <a:latin typeface="Microsoft Sans Serif"/>
                <a:cs typeface="Microsoft Sans Serif"/>
              </a:rPr>
              <a:t> </a:t>
            </a:r>
            <a:r>
              <a:rPr sz="700" spc="25" dirty="0">
                <a:latin typeface="Microsoft Sans Serif"/>
                <a:cs typeface="Microsoft Sans Serif"/>
              </a:rPr>
              <a:t>explora</a:t>
            </a:r>
            <a:r>
              <a:rPr sz="700" dirty="0">
                <a:latin typeface="Microsoft Sans Serif"/>
                <a:cs typeface="Microsoft Sans Serif"/>
              </a:rPr>
              <a:t> </a:t>
            </a:r>
            <a:r>
              <a:rPr sz="700" spc="10" dirty="0">
                <a:latin typeface="Microsoft Sans Serif"/>
                <a:cs typeface="Microsoft Sans Serif"/>
              </a:rPr>
              <a:t>los </a:t>
            </a:r>
            <a:r>
              <a:rPr sz="700" spc="-170" dirty="0">
                <a:latin typeface="Microsoft Sans Serif"/>
                <a:cs typeface="Microsoft Sans Serif"/>
              </a:rPr>
              <a:t> </a:t>
            </a:r>
            <a:r>
              <a:rPr sz="700" spc="15" dirty="0">
                <a:latin typeface="Microsoft Sans Serif"/>
                <a:cs typeface="Microsoft Sans Serif"/>
              </a:rPr>
              <a:t>esquemas </a:t>
            </a:r>
            <a:r>
              <a:rPr sz="700" spc="20" dirty="0">
                <a:latin typeface="Microsoft Sans Serif"/>
                <a:cs typeface="Microsoft Sans Serif"/>
              </a:rPr>
              <a:t>de </a:t>
            </a:r>
            <a:r>
              <a:rPr sz="700" spc="25" dirty="0">
                <a:latin typeface="Microsoft Sans Serif"/>
                <a:cs typeface="Microsoft Sans Serif"/>
              </a:rPr>
              <a:t>protección </a:t>
            </a:r>
            <a:r>
              <a:rPr sz="700" spc="20" dirty="0">
                <a:latin typeface="Microsoft Sans Serif"/>
                <a:cs typeface="Microsoft Sans Serif"/>
              </a:rPr>
              <a:t>de </a:t>
            </a:r>
            <a:r>
              <a:rPr sz="700" dirty="0">
                <a:latin typeface="Microsoft Sans Serif"/>
                <a:cs typeface="Microsoft Sans Serif"/>
              </a:rPr>
              <a:t>las </a:t>
            </a:r>
            <a:r>
              <a:rPr sz="700" spc="20" dirty="0">
                <a:latin typeface="Microsoft Sans Serif"/>
                <a:cs typeface="Microsoft Sans Serif"/>
              </a:rPr>
              <a:t>plantas </a:t>
            </a:r>
            <a:r>
              <a:rPr sz="700" spc="25" dirty="0">
                <a:latin typeface="Microsoft Sans Serif"/>
                <a:cs typeface="Microsoft Sans Serif"/>
              </a:rPr>
              <a:t>generadoras </a:t>
            </a:r>
            <a:r>
              <a:rPr sz="700" spc="5" dirty="0">
                <a:latin typeface="Microsoft Sans Serif"/>
                <a:cs typeface="Microsoft Sans Serif"/>
              </a:rPr>
              <a:t>y </a:t>
            </a:r>
            <a:r>
              <a:rPr sz="700" dirty="0">
                <a:latin typeface="Microsoft Sans Serif"/>
                <a:cs typeface="Microsoft Sans Serif"/>
              </a:rPr>
              <a:t>sus </a:t>
            </a:r>
            <a:r>
              <a:rPr sz="700" spc="20" dirty="0">
                <a:latin typeface="Microsoft Sans Serif"/>
                <a:cs typeface="Microsoft Sans Serif"/>
              </a:rPr>
              <a:t>configuraciones </a:t>
            </a:r>
            <a:r>
              <a:rPr sz="700" spc="25" dirty="0">
                <a:latin typeface="Microsoft Sans Serif"/>
                <a:cs typeface="Microsoft Sans Serif"/>
              </a:rPr>
              <a:t> para </a:t>
            </a:r>
            <a:r>
              <a:rPr sz="700" spc="30" dirty="0">
                <a:latin typeface="Microsoft Sans Serif"/>
                <a:cs typeface="Microsoft Sans Serif"/>
              </a:rPr>
              <a:t>proporcionar </a:t>
            </a:r>
            <a:r>
              <a:rPr sz="700" spc="25" dirty="0">
                <a:latin typeface="Microsoft Sans Serif"/>
                <a:cs typeface="Microsoft Sans Serif"/>
              </a:rPr>
              <a:t>orientación para </a:t>
            </a:r>
            <a:r>
              <a:rPr sz="700" spc="10" dirty="0">
                <a:latin typeface="Microsoft Sans Serif"/>
                <a:cs typeface="Microsoft Sans Serif"/>
              </a:rPr>
              <a:t>la </a:t>
            </a:r>
            <a:r>
              <a:rPr sz="700" spc="25" dirty="0">
                <a:latin typeface="Microsoft Sans Serif"/>
                <a:cs typeface="Microsoft Sans Serif"/>
              </a:rPr>
              <a:t>coordinación </a:t>
            </a:r>
            <a:r>
              <a:rPr sz="700" spc="20" dirty="0">
                <a:latin typeface="Microsoft Sans Serif"/>
                <a:cs typeface="Microsoft Sans Serif"/>
              </a:rPr>
              <a:t>con </a:t>
            </a:r>
            <a:r>
              <a:rPr sz="700" spc="10" dirty="0">
                <a:latin typeface="Microsoft Sans Serif"/>
                <a:cs typeface="Microsoft Sans Serif"/>
              </a:rPr>
              <a:t>la </a:t>
            </a:r>
            <a:r>
              <a:rPr sz="700" spc="25" dirty="0">
                <a:latin typeface="Microsoft Sans Serif"/>
                <a:cs typeface="Microsoft Sans Serif"/>
              </a:rPr>
              <a:t>protección </a:t>
            </a:r>
            <a:r>
              <a:rPr sz="700" spc="20" dirty="0">
                <a:latin typeface="Microsoft Sans Serif"/>
                <a:cs typeface="Microsoft Sans Serif"/>
              </a:rPr>
              <a:t>de </a:t>
            </a:r>
            <a:r>
              <a:rPr sz="700" spc="10" dirty="0">
                <a:latin typeface="Microsoft Sans Serif"/>
                <a:cs typeface="Microsoft Sans Serif"/>
              </a:rPr>
              <a:t>la </a:t>
            </a:r>
            <a:r>
              <a:rPr sz="700" spc="15" dirty="0">
                <a:latin typeface="Microsoft Sans Serif"/>
                <a:cs typeface="Microsoft Sans Serif"/>
              </a:rPr>
              <a:t> </a:t>
            </a:r>
            <a:r>
              <a:rPr sz="700" spc="25" dirty="0">
                <a:latin typeface="Microsoft Sans Serif"/>
                <a:cs typeface="Microsoft Sans Serif"/>
              </a:rPr>
              <a:t>transmisión, </a:t>
            </a:r>
            <a:r>
              <a:rPr sz="700" spc="10" dirty="0">
                <a:latin typeface="Microsoft Sans Serif"/>
                <a:cs typeface="Microsoft Sans Serif"/>
              </a:rPr>
              <a:t>los sistemas </a:t>
            </a:r>
            <a:r>
              <a:rPr sz="700" spc="20" dirty="0">
                <a:latin typeface="Microsoft Sans Serif"/>
                <a:cs typeface="Microsoft Sans Serif"/>
              </a:rPr>
              <a:t>de </a:t>
            </a:r>
            <a:r>
              <a:rPr sz="700" spc="30" dirty="0">
                <a:latin typeface="Microsoft Sans Serif"/>
                <a:cs typeface="Microsoft Sans Serif"/>
              </a:rPr>
              <a:t>control </a:t>
            </a:r>
            <a:r>
              <a:rPr sz="700" spc="5" dirty="0">
                <a:latin typeface="Microsoft Sans Serif"/>
                <a:cs typeface="Microsoft Sans Serif"/>
              </a:rPr>
              <a:t>y </a:t>
            </a:r>
            <a:r>
              <a:rPr sz="700" dirty="0">
                <a:latin typeface="Microsoft Sans Serif"/>
                <a:cs typeface="Microsoft Sans Serif"/>
              </a:rPr>
              <a:t>las </a:t>
            </a:r>
            <a:r>
              <a:rPr sz="700" spc="15" dirty="0">
                <a:latin typeface="Microsoft Sans Serif"/>
                <a:cs typeface="Microsoft Sans Serif"/>
              </a:rPr>
              <a:t>condiciones </a:t>
            </a:r>
            <a:r>
              <a:rPr sz="700" spc="20" dirty="0">
                <a:latin typeface="Microsoft Sans Serif"/>
                <a:cs typeface="Microsoft Sans Serif"/>
              </a:rPr>
              <a:t>del </a:t>
            </a:r>
            <a:r>
              <a:rPr sz="700" spc="15" dirty="0">
                <a:latin typeface="Microsoft Sans Serif"/>
                <a:cs typeface="Microsoft Sans Serif"/>
              </a:rPr>
              <a:t>sistema </a:t>
            </a:r>
            <a:r>
              <a:rPr sz="700" spc="25" dirty="0">
                <a:latin typeface="Microsoft Sans Serif"/>
                <a:cs typeface="Microsoft Sans Serif"/>
              </a:rPr>
              <a:t>para </a:t>
            </a:r>
            <a:r>
              <a:rPr sz="700" spc="30" dirty="0">
                <a:latin typeface="Microsoft Sans Serif"/>
                <a:cs typeface="Microsoft Sans Serif"/>
              </a:rPr>
              <a:t> minimizar </a:t>
            </a:r>
            <a:r>
              <a:rPr sz="700" spc="10" dirty="0">
                <a:latin typeface="Microsoft Sans Serif"/>
                <a:cs typeface="Microsoft Sans Serif"/>
              </a:rPr>
              <a:t>los </a:t>
            </a:r>
            <a:r>
              <a:rPr sz="700" spc="5" dirty="0">
                <a:latin typeface="Microsoft Sans Serif"/>
                <a:cs typeface="Microsoft Sans Serif"/>
              </a:rPr>
              <a:t>viajes </a:t>
            </a:r>
            <a:r>
              <a:rPr sz="700" spc="15" dirty="0">
                <a:latin typeface="Microsoft Sans Serif"/>
                <a:cs typeface="Microsoft Sans Serif"/>
              </a:rPr>
              <a:t>innecesarios </a:t>
            </a:r>
            <a:r>
              <a:rPr sz="700" spc="20" dirty="0">
                <a:latin typeface="Microsoft Sans Serif"/>
                <a:cs typeface="Microsoft Sans Serif"/>
              </a:rPr>
              <a:t>de generación </a:t>
            </a:r>
            <a:r>
              <a:rPr sz="700" spc="35" dirty="0">
                <a:latin typeface="Microsoft Sans Serif"/>
                <a:cs typeface="Microsoft Sans Serif"/>
              </a:rPr>
              <a:t>durante </a:t>
            </a:r>
            <a:r>
              <a:rPr sz="700" dirty="0">
                <a:latin typeface="Microsoft Sans Serif"/>
                <a:cs typeface="Microsoft Sans Serif"/>
              </a:rPr>
              <a:t>las </a:t>
            </a:r>
            <a:r>
              <a:rPr sz="700" spc="25" dirty="0">
                <a:latin typeface="Microsoft Sans Serif"/>
                <a:cs typeface="Microsoft Sans Serif"/>
              </a:rPr>
              <a:t>perturbaciones </a:t>
            </a:r>
            <a:r>
              <a:rPr sz="700" spc="30" dirty="0">
                <a:latin typeface="Microsoft Sans Serif"/>
                <a:cs typeface="Microsoft Sans Serif"/>
              </a:rPr>
              <a:t> </a:t>
            </a:r>
            <a:r>
              <a:rPr sz="700" spc="20" dirty="0">
                <a:latin typeface="Microsoft Sans Serif"/>
                <a:cs typeface="Microsoft Sans Serif"/>
              </a:rPr>
              <a:t>del</a:t>
            </a:r>
            <a:r>
              <a:rPr sz="700" spc="-10" dirty="0">
                <a:latin typeface="Microsoft Sans Serif"/>
                <a:cs typeface="Microsoft Sans Serif"/>
              </a:rPr>
              <a:t> </a:t>
            </a:r>
            <a:r>
              <a:rPr sz="700" spc="15" dirty="0">
                <a:latin typeface="Microsoft Sans Serif"/>
                <a:cs typeface="Microsoft Sans Serif"/>
              </a:rPr>
              <a:t>sistema</a:t>
            </a:r>
            <a:r>
              <a:rPr sz="700" spc="-5" dirty="0">
                <a:latin typeface="Microsoft Sans Serif"/>
                <a:cs typeface="Microsoft Sans Serif"/>
              </a:rPr>
              <a:t> </a:t>
            </a:r>
            <a:r>
              <a:rPr sz="700" spc="35" dirty="0">
                <a:latin typeface="Microsoft Sans Serif"/>
                <a:cs typeface="Microsoft Sans Serif"/>
              </a:rPr>
              <a:t>[</a:t>
            </a:r>
            <a:r>
              <a:rPr sz="700" spc="-5" dirty="0">
                <a:latin typeface="Microsoft Sans Serif"/>
                <a:cs typeface="Microsoft Sans Serif"/>
              </a:rPr>
              <a:t> </a:t>
            </a:r>
            <a:r>
              <a:rPr sz="700" spc="10" dirty="0">
                <a:latin typeface="Microsoft Sans Serif"/>
                <a:cs typeface="Microsoft Sans Serif"/>
              </a:rPr>
              <a:t>5].</a:t>
            </a:r>
            <a:endParaRPr sz="700">
              <a:latin typeface="Microsoft Sans Serif"/>
              <a:cs typeface="Microsoft Sans Serif"/>
            </a:endParaRPr>
          </a:p>
        </p:txBody>
      </p:sp>
      <p:sp>
        <p:nvSpPr>
          <p:cNvPr id="8" name="object 8"/>
          <p:cNvSpPr txBox="1"/>
          <p:nvPr/>
        </p:nvSpPr>
        <p:spPr>
          <a:xfrm>
            <a:off x="9454377" y="1526047"/>
            <a:ext cx="4680354" cy="166712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  <a:tabLst>
                <a:tab pos="512445" algn="l"/>
                <a:tab pos="1459865" algn="l"/>
              </a:tabLst>
            </a:pPr>
            <a:r>
              <a:rPr sz="1000" spc="-70" dirty="0">
                <a:latin typeface="Microsoft Sans Serif"/>
                <a:cs typeface="Microsoft Sans Serif"/>
              </a:rPr>
              <a:t>NERC	</a:t>
            </a:r>
            <a:r>
              <a:rPr sz="1000" spc="-10" dirty="0">
                <a:latin typeface="Microsoft Sans Serif"/>
                <a:cs typeface="Microsoft Sans Serif"/>
              </a:rPr>
              <a:t>es</a:t>
            </a:r>
            <a:r>
              <a:rPr sz="1000" spc="665" dirty="0">
                <a:latin typeface="Microsoft Sans Serif"/>
                <a:cs typeface="Microsoft Sans Serif"/>
              </a:rPr>
              <a:t> </a:t>
            </a:r>
            <a:r>
              <a:rPr sz="700" spc="25" dirty="0">
                <a:latin typeface="Microsoft Sans Serif"/>
                <a:cs typeface="Microsoft Sans Serif"/>
              </a:rPr>
              <a:t>examinando	</a:t>
            </a:r>
            <a:r>
              <a:rPr sz="950" spc="30" dirty="0">
                <a:latin typeface="Microsoft Sans Serif"/>
                <a:cs typeface="Microsoft Sans Serif"/>
              </a:rPr>
              <a:t>requisitos</a:t>
            </a:r>
            <a:endParaRPr sz="950">
              <a:latin typeface="Microsoft Sans Serif"/>
              <a:cs typeface="Microsoft Sans Serif"/>
            </a:endParaRPr>
          </a:p>
        </p:txBody>
      </p:sp>
      <p:sp>
        <p:nvSpPr>
          <p:cNvPr id="9" name="object 9"/>
          <p:cNvSpPr txBox="1"/>
          <p:nvPr/>
        </p:nvSpPr>
        <p:spPr>
          <a:xfrm>
            <a:off x="14684949" y="1545097"/>
            <a:ext cx="1706197" cy="143629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sz="850" spc="30" dirty="0">
                <a:latin typeface="Microsoft Sans Serif"/>
                <a:cs typeface="Microsoft Sans Serif"/>
              </a:rPr>
              <a:t>para</a:t>
            </a:r>
            <a:r>
              <a:rPr sz="850" spc="-45" dirty="0">
                <a:latin typeface="Microsoft Sans Serif"/>
                <a:cs typeface="Microsoft Sans Serif"/>
              </a:rPr>
              <a:t> </a:t>
            </a:r>
            <a:r>
              <a:rPr sz="850" spc="25" dirty="0">
                <a:latin typeface="Microsoft Sans Serif"/>
                <a:cs typeface="Microsoft Sans Serif"/>
              </a:rPr>
              <a:t>asegurar</a:t>
            </a:r>
            <a:endParaRPr sz="850">
              <a:latin typeface="Microsoft Sans Serif"/>
              <a:cs typeface="Microsoft Sans Serif"/>
            </a:endParaRPr>
          </a:p>
        </p:txBody>
      </p:sp>
      <p:sp>
        <p:nvSpPr>
          <p:cNvPr id="10" name="object 10"/>
          <p:cNvSpPr txBox="1"/>
          <p:nvPr/>
        </p:nvSpPr>
        <p:spPr>
          <a:xfrm>
            <a:off x="9100216" y="2905490"/>
            <a:ext cx="7317074" cy="65954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102360">
              <a:lnSpc>
                <a:spcPct val="100000"/>
              </a:lnSpc>
              <a:spcBef>
                <a:spcPts val="100"/>
              </a:spcBef>
            </a:pPr>
            <a:r>
              <a:rPr sz="950" spc="10" dirty="0">
                <a:latin typeface="Microsoft Sans Serif"/>
                <a:cs typeface="Microsoft Sans Serif"/>
              </a:rPr>
              <a:t>VII.</a:t>
            </a:r>
            <a:r>
              <a:rPr sz="950" spc="-40" dirty="0">
                <a:latin typeface="Microsoft Sans Serif"/>
                <a:cs typeface="Microsoft Sans Serif"/>
              </a:rPr>
              <a:t> </a:t>
            </a:r>
            <a:r>
              <a:rPr sz="950" spc="-30" dirty="0">
                <a:latin typeface="Microsoft Sans Serif"/>
                <a:cs typeface="Microsoft Sans Serif"/>
              </a:rPr>
              <a:t>C</a:t>
            </a:r>
            <a:r>
              <a:rPr sz="750" spc="-30" dirty="0">
                <a:latin typeface="Microsoft Sans Serif"/>
                <a:cs typeface="Microsoft Sans Serif"/>
              </a:rPr>
              <a:t>ONCLUSIONES</a:t>
            </a:r>
            <a:endParaRPr sz="750">
              <a:latin typeface="Microsoft Sans Serif"/>
              <a:cs typeface="Microsoft Sans Serif"/>
            </a:endParaRPr>
          </a:p>
          <a:p>
            <a:pPr marL="12700" marR="5080" indent="153670">
              <a:lnSpc>
                <a:spcPct val="143100"/>
              </a:lnSpc>
              <a:spcBef>
                <a:spcPts val="284"/>
              </a:spcBef>
            </a:pPr>
            <a:r>
              <a:rPr sz="700" spc="-10" dirty="0">
                <a:latin typeface="Microsoft Sans Serif"/>
                <a:cs typeface="Microsoft Sans Serif"/>
              </a:rPr>
              <a:t>La </a:t>
            </a:r>
            <a:r>
              <a:rPr sz="700" spc="15" dirty="0">
                <a:latin typeface="Microsoft Sans Serif"/>
                <a:cs typeface="Microsoft Sans Serif"/>
              </a:rPr>
              <a:t>aplicación </a:t>
            </a:r>
            <a:r>
              <a:rPr sz="700" spc="20" dirty="0">
                <a:latin typeface="Microsoft Sans Serif"/>
                <a:cs typeface="Microsoft Sans Serif"/>
              </a:rPr>
              <a:t>de </a:t>
            </a:r>
            <a:r>
              <a:rPr sz="700" spc="25" dirty="0">
                <a:latin typeface="Microsoft Sans Serif"/>
                <a:cs typeface="Microsoft Sans Serif"/>
              </a:rPr>
              <a:t>protección </a:t>
            </a:r>
            <a:r>
              <a:rPr sz="700" spc="20" dirty="0">
                <a:latin typeface="Microsoft Sans Serif"/>
                <a:cs typeface="Microsoft Sans Serif"/>
              </a:rPr>
              <a:t>de respaldo del </a:t>
            </a:r>
            <a:r>
              <a:rPr sz="700" spc="15" dirty="0">
                <a:latin typeface="Microsoft Sans Serif"/>
                <a:cs typeface="Microsoft Sans Serif"/>
              </a:rPr>
              <a:t>sistema </a:t>
            </a:r>
            <a:r>
              <a:rPr sz="700" spc="20" dirty="0">
                <a:latin typeface="Microsoft Sans Serif"/>
                <a:cs typeface="Microsoft Sans Serif"/>
              </a:rPr>
              <a:t>en plantas </a:t>
            </a:r>
            <a:r>
              <a:rPr sz="700" spc="25" dirty="0">
                <a:latin typeface="Microsoft Sans Serif"/>
                <a:cs typeface="Microsoft Sans Serif"/>
              </a:rPr>
              <a:t> generadoras </a:t>
            </a:r>
            <a:r>
              <a:rPr sz="700" spc="20" dirty="0">
                <a:latin typeface="Microsoft Sans Serif"/>
                <a:cs typeface="Microsoft Sans Serif"/>
              </a:rPr>
              <a:t>implica </a:t>
            </a:r>
            <a:r>
              <a:rPr sz="700" spc="30" dirty="0">
                <a:latin typeface="Microsoft Sans Serif"/>
                <a:cs typeface="Microsoft Sans Serif"/>
              </a:rPr>
              <a:t>una </a:t>
            </a:r>
            <a:r>
              <a:rPr sz="700" spc="15" dirty="0">
                <a:latin typeface="Microsoft Sans Serif"/>
                <a:cs typeface="Microsoft Sans Serif"/>
              </a:rPr>
              <a:t>cuidadosa </a:t>
            </a:r>
            <a:r>
              <a:rPr sz="700" spc="20" dirty="0">
                <a:latin typeface="Microsoft Sans Serif"/>
                <a:cs typeface="Microsoft Sans Serif"/>
              </a:rPr>
              <a:t>consideración de </a:t>
            </a:r>
            <a:r>
              <a:rPr sz="700" dirty="0">
                <a:latin typeface="Microsoft Sans Serif"/>
                <a:cs typeface="Microsoft Sans Serif"/>
              </a:rPr>
              <a:t>las </a:t>
            </a:r>
            <a:r>
              <a:rPr sz="700" spc="15" dirty="0">
                <a:latin typeface="Microsoft Sans Serif"/>
                <a:cs typeface="Microsoft Sans Serif"/>
              </a:rPr>
              <a:t>compensaciones </a:t>
            </a:r>
            <a:r>
              <a:rPr sz="700" spc="20" dirty="0">
                <a:latin typeface="Microsoft Sans Serif"/>
                <a:cs typeface="Microsoft Sans Serif"/>
              </a:rPr>
              <a:t> </a:t>
            </a:r>
            <a:r>
              <a:rPr sz="700" spc="30" dirty="0">
                <a:latin typeface="Microsoft Sans Serif"/>
                <a:cs typeface="Microsoft Sans Serif"/>
              </a:rPr>
              <a:t>entre</a:t>
            </a:r>
            <a:r>
              <a:rPr sz="700" spc="5" dirty="0">
                <a:latin typeface="Microsoft Sans Serif"/>
                <a:cs typeface="Microsoft Sans Serif"/>
              </a:rPr>
              <a:t> </a:t>
            </a:r>
            <a:r>
              <a:rPr sz="700" spc="15" dirty="0">
                <a:latin typeface="Microsoft Sans Serif"/>
                <a:cs typeface="Microsoft Sans Serif"/>
              </a:rPr>
              <a:t>sensibilidad</a:t>
            </a:r>
            <a:r>
              <a:rPr sz="700" spc="5" dirty="0">
                <a:latin typeface="Microsoft Sans Serif"/>
                <a:cs typeface="Microsoft Sans Serif"/>
              </a:rPr>
              <a:t> y</a:t>
            </a:r>
            <a:r>
              <a:rPr sz="700" spc="10" dirty="0">
                <a:latin typeface="Microsoft Sans Serif"/>
                <a:cs typeface="Microsoft Sans Serif"/>
              </a:rPr>
              <a:t> </a:t>
            </a:r>
            <a:r>
              <a:rPr sz="700" spc="20" dirty="0">
                <a:latin typeface="Microsoft Sans Serif"/>
                <a:cs typeface="Microsoft Sans Serif"/>
              </a:rPr>
              <a:t>seguridad.</a:t>
            </a:r>
            <a:r>
              <a:rPr sz="700" spc="5" dirty="0">
                <a:latin typeface="Microsoft Sans Serif"/>
                <a:cs typeface="Microsoft Sans Serif"/>
              </a:rPr>
              <a:t> </a:t>
            </a:r>
            <a:r>
              <a:rPr sz="700" spc="-5" dirty="0">
                <a:latin typeface="Microsoft Sans Serif"/>
                <a:cs typeface="Microsoft Sans Serif"/>
              </a:rPr>
              <a:t>Los</a:t>
            </a:r>
            <a:r>
              <a:rPr sz="700" spc="5" dirty="0">
                <a:latin typeface="Microsoft Sans Serif"/>
                <a:cs typeface="Microsoft Sans Serif"/>
              </a:rPr>
              <a:t> </a:t>
            </a:r>
            <a:r>
              <a:rPr sz="700" spc="15" dirty="0">
                <a:latin typeface="Microsoft Sans Serif"/>
                <a:cs typeface="Microsoft Sans Serif"/>
              </a:rPr>
              <a:t>riesgos</a:t>
            </a:r>
            <a:r>
              <a:rPr sz="700" spc="10" dirty="0">
                <a:latin typeface="Microsoft Sans Serif"/>
                <a:cs typeface="Microsoft Sans Serif"/>
              </a:rPr>
              <a:t> al</a:t>
            </a:r>
            <a:r>
              <a:rPr sz="700" spc="5" dirty="0">
                <a:latin typeface="Microsoft Sans Serif"/>
                <a:cs typeface="Microsoft Sans Serif"/>
              </a:rPr>
              <a:t> </a:t>
            </a:r>
            <a:r>
              <a:rPr sz="700" spc="15" dirty="0">
                <a:latin typeface="Microsoft Sans Serif"/>
                <a:cs typeface="Microsoft Sans Serif"/>
              </a:rPr>
              <a:t>aplicar</a:t>
            </a:r>
            <a:r>
              <a:rPr sz="700" spc="5" dirty="0">
                <a:latin typeface="Microsoft Sans Serif"/>
                <a:cs typeface="Microsoft Sans Serif"/>
              </a:rPr>
              <a:t> </a:t>
            </a:r>
            <a:r>
              <a:rPr sz="700" spc="25" dirty="0">
                <a:latin typeface="Microsoft Sans Serif"/>
                <a:cs typeface="Microsoft Sans Serif"/>
              </a:rPr>
              <a:t>protección</a:t>
            </a:r>
            <a:r>
              <a:rPr sz="700" spc="10" dirty="0">
                <a:latin typeface="Microsoft Sans Serif"/>
                <a:cs typeface="Microsoft Sans Serif"/>
              </a:rPr>
              <a:t> </a:t>
            </a:r>
            <a:r>
              <a:rPr sz="700" spc="20" dirty="0">
                <a:latin typeface="Microsoft Sans Serif"/>
                <a:cs typeface="Microsoft Sans Serif"/>
              </a:rPr>
              <a:t>de</a:t>
            </a:r>
            <a:r>
              <a:rPr sz="700" spc="5" dirty="0">
                <a:latin typeface="Microsoft Sans Serif"/>
                <a:cs typeface="Microsoft Sans Serif"/>
              </a:rPr>
              <a:t> </a:t>
            </a:r>
            <a:r>
              <a:rPr sz="700" spc="20" dirty="0">
                <a:latin typeface="Microsoft Sans Serif"/>
                <a:cs typeface="Microsoft Sans Serif"/>
              </a:rPr>
              <a:t>respaldo </a:t>
            </a:r>
            <a:r>
              <a:rPr sz="700" spc="-170" dirty="0">
                <a:latin typeface="Microsoft Sans Serif"/>
                <a:cs typeface="Microsoft Sans Serif"/>
              </a:rPr>
              <a:t> </a:t>
            </a:r>
            <a:r>
              <a:rPr sz="700" spc="-5" dirty="0">
                <a:latin typeface="Microsoft Sans Serif"/>
                <a:cs typeface="Microsoft Sans Serif"/>
              </a:rPr>
              <a:t>se </a:t>
            </a:r>
            <a:r>
              <a:rPr sz="700" spc="30" dirty="0">
                <a:latin typeface="Microsoft Sans Serif"/>
                <a:cs typeface="Microsoft Sans Serif"/>
              </a:rPr>
              <a:t>pueden minimizar mediante una </a:t>
            </a:r>
            <a:r>
              <a:rPr sz="700" spc="15" dirty="0">
                <a:latin typeface="Microsoft Sans Serif"/>
                <a:cs typeface="Microsoft Sans Serif"/>
              </a:rPr>
              <a:t>cuidadosa </a:t>
            </a:r>
            <a:r>
              <a:rPr sz="700" spc="20" dirty="0">
                <a:latin typeface="Microsoft Sans Serif"/>
                <a:cs typeface="Microsoft Sans Serif"/>
              </a:rPr>
              <a:t>consideración de </a:t>
            </a:r>
            <a:r>
              <a:rPr sz="700" spc="10" dirty="0">
                <a:latin typeface="Microsoft Sans Serif"/>
                <a:cs typeface="Microsoft Sans Serif"/>
              </a:rPr>
              <a:t>los </a:t>
            </a:r>
            <a:r>
              <a:rPr sz="700" spc="30" dirty="0">
                <a:latin typeface="Microsoft Sans Serif"/>
                <a:cs typeface="Microsoft Sans Serif"/>
              </a:rPr>
              <a:t>puntos </a:t>
            </a:r>
            <a:r>
              <a:rPr sz="700" spc="-175" dirty="0">
                <a:latin typeface="Microsoft Sans Serif"/>
                <a:cs typeface="Microsoft Sans Serif"/>
              </a:rPr>
              <a:t> </a:t>
            </a:r>
            <a:r>
              <a:rPr sz="700" spc="20" dirty="0">
                <a:latin typeface="Microsoft Sans Serif"/>
                <a:cs typeface="Microsoft Sans Serif"/>
              </a:rPr>
              <a:t>discutidos en </a:t>
            </a:r>
            <a:r>
              <a:rPr sz="700" spc="10" dirty="0">
                <a:latin typeface="Microsoft Sans Serif"/>
                <a:cs typeface="Microsoft Sans Serif"/>
              </a:rPr>
              <a:t>este </a:t>
            </a:r>
            <a:r>
              <a:rPr sz="700" spc="25" dirty="0">
                <a:latin typeface="Microsoft Sans Serif"/>
                <a:cs typeface="Microsoft Sans Serif"/>
              </a:rPr>
              <a:t>capítulo </a:t>
            </a:r>
            <a:r>
              <a:rPr sz="700" spc="20" dirty="0">
                <a:latin typeface="Microsoft Sans Serif"/>
                <a:cs typeface="Microsoft Sans Serif"/>
              </a:rPr>
              <a:t>del </a:t>
            </a:r>
            <a:r>
              <a:rPr sz="700" spc="30" dirty="0">
                <a:latin typeface="Microsoft Sans Serif"/>
                <a:cs typeface="Microsoft Sans Serif"/>
              </a:rPr>
              <a:t>tutorial. </a:t>
            </a:r>
            <a:r>
              <a:rPr sz="700" spc="-5" dirty="0">
                <a:latin typeface="Microsoft Sans Serif"/>
                <a:cs typeface="Microsoft Sans Serif"/>
              </a:rPr>
              <a:t>Estos </a:t>
            </a:r>
            <a:r>
              <a:rPr sz="700" spc="15" dirty="0">
                <a:latin typeface="Microsoft Sans Serif"/>
                <a:cs typeface="Microsoft Sans Serif"/>
              </a:rPr>
              <a:t>riesgos </a:t>
            </a:r>
            <a:r>
              <a:rPr sz="700" spc="-5" dirty="0">
                <a:latin typeface="Microsoft Sans Serif"/>
                <a:cs typeface="Microsoft Sans Serif"/>
              </a:rPr>
              <a:t>se </a:t>
            </a:r>
            <a:r>
              <a:rPr sz="700" spc="15" dirty="0">
                <a:latin typeface="Microsoft Sans Serif"/>
                <a:cs typeface="Microsoft Sans Serif"/>
              </a:rPr>
              <a:t>ven </a:t>
            </a:r>
            <a:r>
              <a:rPr sz="700" spc="20" dirty="0">
                <a:latin typeface="Microsoft Sans Serif"/>
                <a:cs typeface="Microsoft Sans Serif"/>
              </a:rPr>
              <a:t>superados con </a:t>
            </a:r>
            <a:r>
              <a:rPr sz="700" spc="25" dirty="0">
                <a:latin typeface="Microsoft Sans Serif"/>
                <a:cs typeface="Microsoft Sans Serif"/>
              </a:rPr>
              <a:t> </a:t>
            </a:r>
            <a:r>
              <a:rPr sz="700" dirty="0">
                <a:latin typeface="Microsoft Sans Serif"/>
                <a:cs typeface="Microsoft Sans Serif"/>
              </a:rPr>
              <a:t>creces </a:t>
            </a:r>
            <a:r>
              <a:rPr sz="700" spc="40" dirty="0">
                <a:latin typeface="Microsoft Sans Serif"/>
                <a:cs typeface="Microsoft Sans Serif"/>
              </a:rPr>
              <a:t>por </a:t>
            </a:r>
            <a:r>
              <a:rPr sz="700" dirty="0">
                <a:latin typeface="Microsoft Sans Serif"/>
                <a:cs typeface="Microsoft Sans Serif"/>
              </a:rPr>
              <a:t>las </a:t>
            </a:r>
            <a:r>
              <a:rPr sz="700" spc="5" dirty="0">
                <a:latin typeface="Microsoft Sans Serif"/>
                <a:cs typeface="Microsoft Sans Serif"/>
              </a:rPr>
              <a:t>consecuencias </a:t>
            </a:r>
            <a:r>
              <a:rPr sz="700" spc="20" dirty="0">
                <a:latin typeface="Microsoft Sans Serif"/>
                <a:cs typeface="Microsoft Sans Serif"/>
              </a:rPr>
              <a:t>de </a:t>
            </a:r>
            <a:r>
              <a:rPr sz="700" spc="35" dirty="0">
                <a:latin typeface="Microsoft Sans Serif"/>
                <a:cs typeface="Microsoft Sans Serif"/>
              </a:rPr>
              <a:t>no </a:t>
            </a:r>
            <a:r>
              <a:rPr sz="700" spc="30" dirty="0">
                <a:latin typeface="Microsoft Sans Serif"/>
                <a:cs typeface="Microsoft Sans Serif"/>
              </a:rPr>
              <a:t>contar </a:t>
            </a:r>
            <a:r>
              <a:rPr sz="700" spc="20" dirty="0">
                <a:latin typeface="Microsoft Sans Serif"/>
                <a:cs typeface="Microsoft Sans Serif"/>
              </a:rPr>
              <a:t>con </a:t>
            </a:r>
            <a:r>
              <a:rPr sz="700" spc="30" dirty="0">
                <a:latin typeface="Microsoft Sans Serif"/>
                <a:cs typeface="Microsoft Sans Serif"/>
              </a:rPr>
              <a:t>una </a:t>
            </a:r>
            <a:r>
              <a:rPr sz="700" spc="25" dirty="0">
                <a:latin typeface="Microsoft Sans Serif"/>
                <a:cs typeface="Microsoft Sans Serif"/>
              </a:rPr>
              <a:t>protección </a:t>
            </a:r>
            <a:r>
              <a:rPr sz="700" spc="20" dirty="0">
                <a:latin typeface="Microsoft Sans Serif"/>
                <a:cs typeface="Microsoft Sans Serif"/>
              </a:rPr>
              <a:t>de respaldo </a:t>
            </a:r>
            <a:r>
              <a:rPr sz="700" spc="25" dirty="0">
                <a:latin typeface="Microsoft Sans Serif"/>
                <a:cs typeface="Microsoft Sans Serif"/>
              </a:rPr>
              <a:t> </a:t>
            </a:r>
            <a:r>
              <a:rPr sz="700" spc="10" dirty="0">
                <a:latin typeface="Microsoft Sans Serif"/>
                <a:cs typeface="Microsoft Sans Serif"/>
              </a:rPr>
              <a:t>adecuada.</a:t>
            </a:r>
            <a:endParaRPr sz="700">
              <a:latin typeface="Microsoft Sans Serif"/>
              <a:cs typeface="Microsoft Sans Serif"/>
            </a:endParaRPr>
          </a:p>
        </p:txBody>
      </p:sp>
      <p:sp>
        <p:nvSpPr>
          <p:cNvPr id="11" name="object 11"/>
          <p:cNvSpPr txBox="1"/>
          <p:nvPr/>
        </p:nvSpPr>
        <p:spPr>
          <a:xfrm>
            <a:off x="9100124" y="4321270"/>
            <a:ext cx="7353594" cy="852285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117600">
              <a:lnSpc>
                <a:spcPct val="100000"/>
              </a:lnSpc>
              <a:spcBef>
                <a:spcPts val="100"/>
              </a:spcBef>
            </a:pPr>
            <a:r>
              <a:rPr sz="950" spc="20" dirty="0">
                <a:latin typeface="Microsoft Sans Serif"/>
                <a:cs typeface="Microsoft Sans Serif"/>
              </a:rPr>
              <a:t>VIII.</a:t>
            </a:r>
            <a:r>
              <a:rPr sz="950" spc="-50" dirty="0">
                <a:latin typeface="Microsoft Sans Serif"/>
                <a:cs typeface="Microsoft Sans Serif"/>
              </a:rPr>
              <a:t> </a:t>
            </a:r>
            <a:r>
              <a:rPr sz="950" spc="-55" dirty="0">
                <a:latin typeface="Microsoft Sans Serif"/>
                <a:cs typeface="Microsoft Sans Serif"/>
              </a:rPr>
              <a:t>R</a:t>
            </a:r>
            <a:r>
              <a:rPr sz="750" spc="-55" dirty="0">
                <a:latin typeface="Microsoft Sans Serif"/>
                <a:cs typeface="Microsoft Sans Serif"/>
              </a:rPr>
              <a:t>EFERENCIAS</a:t>
            </a:r>
            <a:endParaRPr sz="750">
              <a:latin typeface="Microsoft Sans Serif"/>
              <a:cs typeface="Microsoft Sans Serif"/>
            </a:endParaRPr>
          </a:p>
          <a:p>
            <a:pPr marL="135890" marR="11430" indent="-135890">
              <a:lnSpc>
                <a:spcPct val="123900"/>
              </a:lnSpc>
              <a:spcBef>
                <a:spcPts val="315"/>
              </a:spcBef>
              <a:buAutoNum type="arabicPlain"/>
              <a:tabLst>
                <a:tab pos="135890" algn="l"/>
              </a:tabLst>
            </a:pPr>
            <a:r>
              <a:rPr sz="650" spc="-25" dirty="0">
                <a:latin typeface="Microsoft Sans Serif"/>
                <a:cs typeface="Microsoft Sans Serif"/>
              </a:rPr>
              <a:t>T. </a:t>
            </a:r>
            <a:r>
              <a:rPr sz="650" spc="15" dirty="0">
                <a:latin typeface="Microsoft Sans Serif"/>
                <a:cs typeface="Microsoft Sans Serif"/>
              </a:rPr>
              <a:t>Higgins, </a:t>
            </a:r>
            <a:r>
              <a:rPr sz="650" spc="-30" dirty="0">
                <a:latin typeface="Microsoft Sans Serif"/>
                <a:cs typeface="Microsoft Sans Serif"/>
              </a:rPr>
              <a:t>Jr., </a:t>
            </a:r>
            <a:r>
              <a:rPr sz="650" dirty="0">
                <a:latin typeface="Microsoft Sans Serif"/>
                <a:cs typeface="Microsoft Sans Serif"/>
              </a:rPr>
              <a:t>H. </a:t>
            </a:r>
            <a:r>
              <a:rPr sz="650" spc="15" dirty="0">
                <a:latin typeface="Microsoft Sans Serif"/>
                <a:cs typeface="Microsoft Sans Serif"/>
              </a:rPr>
              <a:t>Holley </a:t>
            </a:r>
            <a:r>
              <a:rPr sz="650" spc="5" dirty="0">
                <a:latin typeface="Microsoft Sans Serif"/>
                <a:cs typeface="Microsoft Sans Serif"/>
              </a:rPr>
              <a:t>y </a:t>
            </a:r>
            <a:r>
              <a:rPr sz="650" spc="-15" dirty="0">
                <a:latin typeface="Microsoft Sans Serif"/>
                <a:cs typeface="Microsoft Sans Serif"/>
              </a:rPr>
              <a:t>L. </a:t>
            </a:r>
            <a:r>
              <a:rPr sz="650" spc="5" dirty="0">
                <a:latin typeface="Microsoft Sans Serif"/>
                <a:cs typeface="Microsoft Sans Serif"/>
              </a:rPr>
              <a:t>Wall, </a:t>
            </a:r>
            <a:r>
              <a:rPr sz="650" spc="20" dirty="0">
                <a:latin typeface="Microsoft Sans Serif"/>
                <a:cs typeface="Microsoft Sans Serif"/>
              </a:rPr>
              <a:t>“Generator </a:t>
            </a:r>
            <a:r>
              <a:rPr sz="650" spc="15" dirty="0">
                <a:latin typeface="Microsoft Sans Serif"/>
                <a:cs typeface="Microsoft Sans Serif"/>
              </a:rPr>
              <a:t>Representation </a:t>
            </a:r>
            <a:r>
              <a:rPr sz="650" spc="25" dirty="0">
                <a:latin typeface="Microsoft Sans Serif"/>
                <a:cs typeface="Microsoft Sans Serif"/>
              </a:rPr>
              <a:t>and </a:t>
            </a:r>
            <a:r>
              <a:rPr sz="650" spc="30" dirty="0">
                <a:latin typeface="Microsoft Sans Serif"/>
                <a:cs typeface="Microsoft Sans Serif"/>
              </a:rPr>
              <a:t> </a:t>
            </a:r>
            <a:r>
              <a:rPr sz="650" spc="10" dirty="0">
                <a:latin typeface="Microsoft Sans Serif"/>
                <a:cs typeface="Microsoft Sans Serif"/>
              </a:rPr>
              <a:t>Characteristics</a:t>
            </a:r>
            <a:r>
              <a:rPr sz="650" spc="-5" dirty="0">
                <a:latin typeface="Microsoft Sans Serif"/>
                <a:cs typeface="Microsoft Sans Serif"/>
              </a:rPr>
              <a:t> </a:t>
            </a:r>
            <a:r>
              <a:rPr sz="650" spc="40" dirty="0">
                <a:latin typeface="Microsoft Sans Serif"/>
                <a:cs typeface="Microsoft Sans Serif"/>
              </a:rPr>
              <a:t>for</a:t>
            </a:r>
            <a:r>
              <a:rPr sz="650" dirty="0">
                <a:latin typeface="Microsoft Sans Serif"/>
                <a:cs typeface="Microsoft Sans Serif"/>
              </a:rPr>
              <a:t> </a:t>
            </a:r>
            <a:r>
              <a:rPr sz="650" spc="10" dirty="0">
                <a:latin typeface="Microsoft Sans Serif"/>
                <a:cs typeface="Microsoft Sans Serif"/>
              </a:rPr>
              <a:t>Three</a:t>
            </a:r>
            <a:r>
              <a:rPr sz="650" dirty="0">
                <a:latin typeface="Microsoft Sans Serif"/>
                <a:cs typeface="Microsoft Sans Serif"/>
              </a:rPr>
              <a:t> </a:t>
            </a:r>
            <a:r>
              <a:rPr sz="650" spc="-5" dirty="0">
                <a:latin typeface="Microsoft Sans Serif"/>
                <a:cs typeface="Microsoft Sans Serif"/>
              </a:rPr>
              <a:t>Phase </a:t>
            </a:r>
            <a:r>
              <a:rPr sz="650" spc="5" dirty="0">
                <a:latin typeface="Microsoft Sans Serif"/>
                <a:cs typeface="Microsoft Sans Serif"/>
              </a:rPr>
              <a:t>Faults”,</a:t>
            </a:r>
            <a:r>
              <a:rPr sz="650" dirty="0">
                <a:latin typeface="Microsoft Sans Serif"/>
                <a:cs typeface="Microsoft Sans Serif"/>
              </a:rPr>
              <a:t> </a:t>
            </a:r>
            <a:r>
              <a:rPr sz="650" spc="5" dirty="0">
                <a:latin typeface="Microsoft Sans Serif"/>
                <a:cs typeface="Microsoft Sans Serif"/>
              </a:rPr>
              <a:t>actas</a:t>
            </a:r>
            <a:r>
              <a:rPr sz="650" dirty="0">
                <a:latin typeface="Microsoft Sans Serif"/>
                <a:cs typeface="Microsoft Sans Serif"/>
              </a:rPr>
              <a:t> </a:t>
            </a:r>
            <a:r>
              <a:rPr sz="650" spc="20" dirty="0">
                <a:latin typeface="Microsoft Sans Serif"/>
                <a:cs typeface="Microsoft Sans Serif"/>
              </a:rPr>
              <a:t>de</a:t>
            </a:r>
            <a:r>
              <a:rPr sz="650" dirty="0">
                <a:latin typeface="Microsoft Sans Serif"/>
                <a:cs typeface="Microsoft Sans Serif"/>
              </a:rPr>
              <a:t> </a:t>
            </a:r>
            <a:r>
              <a:rPr sz="650" spc="10" dirty="0">
                <a:latin typeface="Microsoft Sans Serif"/>
                <a:cs typeface="Microsoft Sans Serif"/>
              </a:rPr>
              <a:t>la</a:t>
            </a:r>
            <a:r>
              <a:rPr sz="650" spc="-5" dirty="0">
                <a:latin typeface="Microsoft Sans Serif"/>
                <a:cs typeface="Microsoft Sans Serif"/>
              </a:rPr>
              <a:t> </a:t>
            </a:r>
            <a:r>
              <a:rPr sz="650" dirty="0">
                <a:latin typeface="Microsoft Sans Serif"/>
                <a:cs typeface="Microsoft Sans Serif"/>
              </a:rPr>
              <a:t>43ª </a:t>
            </a:r>
            <a:r>
              <a:rPr sz="650" spc="15" dirty="0">
                <a:latin typeface="Microsoft Sans Serif"/>
                <a:cs typeface="Microsoft Sans Serif"/>
              </a:rPr>
              <a:t>Conferencia</a:t>
            </a:r>
            <a:r>
              <a:rPr sz="650" dirty="0">
                <a:latin typeface="Microsoft Sans Serif"/>
                <a:cs typeface="Microsoft Sans Serif"/>
              </a:rPr>
              <a:t> </a:t>
            </a:r>
            <a:r>
              <a:rPr sz="650" spc="15" dirty="0">
                <a:latin typeface="Microsoft Sans Serif"/>
                <a:cs typeface="Microsoft Sans Serif"/>
              </a:rPr>
              <a:t>Anual</a:t>
            </a:r>
            <a:r>
              <a:rPr sz="650" dirty="0">
                <a:latin typeface="Microsoft Sans Serif"/>
                <a:cs typeface="Microsoft Sans Serif"/>
              </a:rPr>
              <a:t> </a:t>
            </a:r>
            <a:r>
              <a:rPr sz="650" spc="20" dirty="0">
                <a:latin typeface="Microsoft Sans Serif"/>
                <a:cs typeface="Microsoft Sans Serif"/>
              </a:rPr>
              <a:t>de </a:t>
            </a:r>
            <a:r>
              <a:rPr sz="650" spc="-160" dirty="0">
                <a:latin typeface="Microsoft Sans Serif"/>
                <a:cs typeface="Microsoft Sans Serif"/>
              </a:rPr>
              <a:t> </a:t>
            </a:r>
            <a:r>
              <a:rPr sz="650" spc="15" dirty="0">
                <a:latin typeface="Microsoft Sans Serif"/>
                <a:cs typeface="Microsoft Sans Serif"/>
              </a:rPr>
              <a:t>Retransmisión</a:t>
            </a:r>
            <a:r>
              <a:rPr sz="650" spc="-5" dirty="0">
                <a:latin typeface="Microsoft Sans Serif"/>
                <a:cs typeface="Microsoft Sans Serif"/>
              </a:rPr>
              <a:t> </a:t>
            </a:r>
            <a:r>
              <a:rPr sz="650" spc="20" dirty="0">
                <a:latin typeface="Microsoft Sans Serif"/>
                <a:cs typeface="Microsoft Sans Serif"/>
              </a:rPr>
              <a:t>de</a:t>
            </a:r>
            <a:r>
              <a:rPr sz="650" spc="-5" dirty="0">
                <a:latin typeface="Microsoft Sans Serif"/>
                <a:cs typeface="Microsoft Sans Serif"/>
              </a:rPr>
              <a:t> </a:t>
            </a:r>
            <a:r>
              <a:rPr sz="650" spc="10" dirty="0">
                <a:latin typeface="Microsoft Sans Serif"/>
                <a:cs typeface="Microsoft Sans Serif"/>
              </a:rPr>
              <a:t>Protección,</a:t>
            </a:r>
            <a:r>
              <a:rPr sz="650" spc="-5" dirty="0">
                <a:latin typeface="Microsoft Sans Serif"/>
                <a:cs typeface="Microsoft Sans Serif"/>
              </a:rPr>
              <a:t> </a:t>
            </a:r>
            <a:r>
              <a:rPr sz="650" spc="15" dirty="0">
                <a:latin typeface="Microsoft Sans Serif"/>
                <a:cs typeface="Microsoft Sans Serif"/>
              </a:rPr>
              <a:t>Atlanta,</a:t>
            </a:r>
            <a:r>
              <a:rPr sz="650" dirty="0">
                <a:latin typeface="Microsoft Sans Serif"/>
                <a:cs typeface="Microsoft Sans Serif"/>
              </a:rPr>
              <a:t> </a:t>
            </a:r>
            <a:r>
              <a:rPr sz="650" spc="-20" dirty="0">
                <a:latin typeface="Microsoft Sans Serif"/>
                <a:cs typeface="Microsoft Sans Serif"/>
              </a:rPr>
              <a:t>GA,</a:t>
            </a:r>
            <a:r>
              <a:rPr sz="650" spc="-5" dirty="0">
                <a:latin typeface="Microsoft Sans Serif"/>
                <a:cs typeface="Microsoft Sans Serif"/>
              </a:rPr>
              <a:t> </a:t>
            </a:r>
            <a:r>
              <a:rPr sz="650" spc="25" dirty="0">
                <a:latin typeface="Microsoft Sans Serif"/>
                <a:cs typeface="Microsoft Sans Serif"/>
              </a:rPr>
              <a:t>mayo</a:t>
            </a:r>
            <a:r>
              <a:rPr sz="650" spc="-5" dirty="0">
                <a:latin typeface="Microsoft Sans Serif"/>
                <a:cs typeface="Microsoft Sans Serif"/>
              </a:rPr>
              <a:t> </a:t>
            </a:r>
            <a:r>
              <a:rPr sz="650" spc="20" dirty="0">
                <a:latin typeface="Microsoft Sans Serif"/>
                <a:cs typeface="Microsoft Sans Serif"/>
              </a:rPr>
              <a:t>de</a:t>
            </a:r>
            <a:r>
              <a:rPr sz="650" spc="-5" dirty="0">
                <a:latin typeface="Microsoft Sans Serif"/>
                <a:cs typeface="Microsoft Sans Serif"/>
              </a:rPr>
              <a:t> </a:t>
            </a:r>
            <a:r>
              <a:rPr sz="650" spc="5" dirty="0">
                <a:latin typeface="Microsoft Sans Serif"/>
                <a:cs typeface="Microsoft Sans Serif"/>
              </a:rPr>
              <a:t>1989.</a:t>
            </a:r>
            <a:endParaRPr sz="650">
              <a:latin typeface="Microsoft Sans Serif"/>
              <a:cs typeface="Microsoft Sans Serif"/>
            </a:endParaRPr>
          </a:p>
          <a:p>
            <a:pPr marL="154940" marR="393065" indent="-154940">
              <a:lnSpc>
                <a:spcPct val="108000"/>
              </a:lnSpc>
              <a:spcBef>
                <a:spcPts val="200"/>
              </a:spcBef>
              <a:buAutoNum type="arabicPlain"/>
              <a:tabLst>
                <a:tab pos="154940" algn="l"/>
              </a:tabLst>
            </a:pPr>
            <a:r>
              <a:rPr sz="750" spc="-20" dirty="0">
                <a:latin typeface="Microsoft Sans Serif"/>
                <a:cs typeface="Microsoft Sans Serif"/>
              </a:rPr>
              <a:t>GD</a:t>
            </a:r>
            <a:r>
              <a:rPr sz="750" spc="-5" dirty="0">
                <a:latin typeface="Microsoft Sans Serif"/>
                <a:cs typeface="Microsoft Sans Serif"/>
              </a:rPr>
              <a:t> </a:t>
            </a:r>
            <a:r>
              <a:rPr sz="750" spc="10" dirty="0">
                <a:latin typeface="Microsoft Sans Serif"/>
                <a:cs typeface="Microsoft Sans Serif"/>
              </a:rPr>
              <a:t>Rockefeller,</a:t>
            </a:r>
            <a:r>
              <a:rPr sz="750" spc="-5" dirty="0">
                <a:latin typeface="Microsoft Sans Serif"/>
                <a:cs typeface="Microsoft Sans Serif"/>
              </a:rPr>
              <a:t> </a:t>
            </a:r>
            <a:r>
              <a:rPr sz="750" dirty="0">
                <a:latin typeface="Microsoft Sans Serif"/>
                <a:cs typeface="Microsoft Sans Serif"/>
              </a:rPr>
              <a:t>AN</a:t>
            </a:r>
            <a:r>
              <a:rPr sz="750" spc="-5" dirty="0">
                <a:latin typeface="Microsoft Sans Serif"/>
                <a:cs typeface="Microsoft Sans Serif"/>
              </a:rPr>
              <a:t> </a:t>
            </a:r>
            <a:r>
              <a:rPr sz="750" spc="30" dirty="0">
                <a:latin typeface="Microsoft Sans Serif"/>
                <a:cs typeface="Microsoft Sans Serif"/>
              </a:rPr>
              <a:t>Darlington,</a:t>
            </a:r>
            <a:r>
              <a:rPr sz="750" spc="-5" dirty="0">
                <a:latin typeface="Microsoft Sans Serif"/>
                <a:cs typeface="Microsoft Sans Serif"/>
              </a:rPr>
              <a:t> </a:t>
            </a:r>
            <a:r>
              <a:rPr sz="750" spc="-20" dirty="0">
                <a:latin typeface="Microsoft Sans Serif"/>
                <a:cs typeface="Microsoft Sans Serif"/>
              </a:rPr>
              <a:t>WA</a:t>
            </a:r>
            <a:r>
              <a:rPr sz="750" spc="-5" dirty="0">
                <a:latin typeface="Microsoft Sans Serif"/>
                <a:cs typeface="Microsoft Sans Serif"/>
              </a:rPr>
              <a:t> </a:t>
            </a:r>
            <a:r>
              <a:rPr sz="750" spc="15" dirty="0">
                <a:latin typeface="Microsoft Sans Serif"/>
                <a:cs typeface="Microsoft Sans Serif"/>
              </a:rPr>
              <a:t>Elmore,</a:t>
            </a:r>
            <a:r>
              <a:rPr sz="750" spc="-5" dirty="0">
                <a:latin typeface="Microsoft Sans Serif"/>
                <a:cs typeface="Microsoft Sans Serif"/>
              </a:rPr>
              <a:t> </a:t>
            </a:r>
            <a:r>
              <a:rPr sz="750" spc="-125" dirty="0">
                <a:latin typeface="Microsoft Sans Serif"/>
                <a:cs typeface="Microsoft Sans Serif"/>
              </a:rPr>
              <a:t>RJ</a:t>
            </a:r>
            <a:r>
              <a:rPr sz="750" spc="-5" dirty="0">
                <a:latin typeface="Microsoft Sans Serif"/>
                <a:cs typeface="Microsoft Sans Serif"/>
              </a:rPr>
              <a:t> </a:t>
            </a:r>
            <a:r>
              <a:rPr sz="750" spc="10" dirty="0">
                <a:latin typeface="Microsoft Sans Serif"/>
                <a:cs typeface="Microsoft Sans Serif"/>
              </a:rPr>
              <a:t>Fernández,  </a:t>
            </a:r>
            <a:r>
              <a:rPr sz="750" spc="-125" dirty="0">
                <a:latin typeface="Microsoft Sans Serif"/>
                <a:cs typeface="Microsoft Sans Serif"/>
              </a:rPr>
              <a:t>JR</a:t>
            </a:r>
            <a:r>
              <a:rPr sz="750" spc="-70" dirty="0">
                <a:latin typeface="Microsoft Sans Serif"/>
                <a:cs typeface="Microsoft Sans Serif"/>
              </a:rPr>
              <a:t> </a:t>
            </a:r>
            <a:r>
              <a:rPr sz="750" spc="10" dirty="0">
                <a:latin typeface="Microsoft Sans Serif"/>
                <a:cs typeface="Microsoft Sans Serif"/>
              </a:rPr>
              <a:t>Gil-Berlinches,</a:t>
            </a:r>
            <a:r>
              <a:rPr sz="750" spc="-5" dirty="0">
                <a:latin typeface="Microsoft Sans Serif"/>
                <a:cs typeface="Microsoft Sans Serif"/>
              </a:rPr>
              <a:t> </a:t>
            </a:r>
            <a:r>
              <a:rPr sz="750" spc="-45" dirty="0">
                <a:latin typeface="Microsoft Sans Serif"/>
                <a:cs typeface="Microsoft Sans Serif"/>
              </a:rPr>
              <a:t>RW</a:t>
            </a:r>
            <a:r>
              <a:rPr sz="750" dirty="0">
                <a:latin typeface="Microsoft Sans Serif"/>
                <a:cs typeface="Microsoft Sans Serif"/>
              </a:rPr>
              <a:t> </a:t>
            </a:r>
            <a:r>
              <a:rPr sz="750" spc="-5" dirty="0">
                <a:latin typeface="Microsoft Sans Serif"/>
                <a:cs typeface="Microsoft Sans Serif"/>
              </a:rPr>
              <a:t>Haas, </a:t>
            </a:r>
            <a:r>
              <a:rPr sz="750" spc="-55" dirty="0">
                <a:latin typeface="Microsoft Sans Serif"/>
                <a:cs typeface="Microsoft Sans Serif"/>
              </a:rPr>
              <a:t>LE</a:t>
            </a:r>
            <a:r>
              <a:rPr sz="750" dirty="0">
                <a:latin typeface="Microsoft Sans Serif"/>
                <a:cs typeface="Microsoft Sans Serif"/>
              </a:rPr>
              <a:t> </a:t>
            </a:r>
            <a:r>
              <a:rPr sz="750" spc="15" dirty="0">
                <a:latin typeface="Microsoft Sans Serif"/>
                <a:cs typeface="Microsoft Sans Serif"/>
              </a:rPr>
              <a:t>Landoll,</a:t>
            </a:r>
            <a:r>
              <a:rPr sz="750" spc="-5" dirty="0">
                <a:latin typeface="Microsoft Sans Serif"/>
                <a:cs typeface="Microsoft Sans Serif"/>
              </a:rPr>
              <a:t> </a:t>
            </a:r>
            <a:r>
              <a:rPr sz="750" spc="-95" dirty="0">
                <a:latin typeface="Microsoft Sans Serif"/>
                <a:cs typeface="Microsoft Sans Serif"/>
              </a:rPr>
              <a:t>WJ</a:t>
            </a:r>
            <a:r>
              <a:rPr sz="750" dirty="0">
                <a:latin typeface="Microsoft Sans Serif"/>
                <a:cs typeface="Microsoft Sans Serif"/>
              </a:rPr>
              <a:t> </a:t>
            </a:r>
            <a:r>
              <a:rPr sz="750" spc="20" dirty="0">
                <a:latin typeface="Microsoft Sans Serif"/>
                <a:cs typeface="Microsoft Sans Serif"/>
              </a:rPr>
              <a:t>Marsh,</a:t>
            </a:r>
            <a:r>
              <a:rPr sz="750" dirty="0">
                <a:latin typeface="Microsoft Sans Serif"/>
                <a:cs typeface="Microsoft Sans Serif"/>
              </a:rPr>
              <a:t> </a:t>
            </a:r>
            <a:r>
              <a:rPr sz="750" spc="-60" dirty="0">
                <a:latin typeface="Microsoft Sans Serif"/>
                <a:cs typeface="Microsoft Sans Serif"/>
              </a:rPr>
              <a:t>GR</a:t>
            </a:r>
            <a:r>
              <a:rPr sz="750" spc="-5" dirty="0">
                <a:latin typeface="Microsoft Sans Serif"/>
                <a:cs typeface="Microsoft Sans Serif"/>
              </a:rPr>
              <a:t> </a:t>
            </a:r>
            <a:r>
              <a:rPr sz="750" spc="10" dirty="0">
                <a:latin typeface="Microsoft Sans Serif"/>
                <a:cs typeface="Microsoft Sans Serif"/>
              </a:rPr>
              <a:t>Nail,</a:t>
            </a:r>
            <a:endParaRPr sz="750">
              <a:latin typeface="Microsoft Sans Serif"/>
              <a:cs typeface="Microsoft Sans Serif"/>
            </a:endParaRPr>
          </a:p>
          <a:p>
            <a:pPr marL="239395" marR="5080">
              <a:lnSpc>
                <a:spcPts val="960"/>
              </a:lnSpc>
              <a:spcBef>
                <a:spcPts val="30"/>
              </a:spcBef>
            </a:pPr>
            <a:r>
              <a:rPr sz="600" spc="-40" dirty="0">
                <a:latin typeface="Microsoft Sans Serif"/>
                <a:cs typeface="Microsoft Sans Serif"/>
              </a:rPr>
              <a:t>AC</a:t>
            </a:r>
            <a:r>
              <a:rPr sz="600" dirty="0">
                <a:latin typeface="Microsoft Sans Serif"/>
                <a:cs typeface="Microsoft Sans Serif"/>
              </a:rPr>
              <a:t> Pierce, </a:t>
            </a:r>
            <a:r>
              <a:rPr sz="600" spc="-40" dirty="0">
                <a:latin typeface="Microsoft Sans Serif"/>
                <a:cs typeface="Microsoft Sans Serif"/>
              </a:rPr>
              <a:t>CL</a:t>
            </a:r>
            <a:r>
              <a:rPr sz="600" spc="5" dirty="0">
                <a:latin typeface="Microsoft Sans Serif"/>
                <a:cs typeface="Microsoft Sans Serif"/>
              </a:rPr>
              <a:t> </a:t>
            </a:r>
            <a:r>
              <a:rPr sz="600" spc="20" dirty="0">
                <a:latin typeface="Microsoft Sans Serif"/>
                <a:cs typeface="Microsoft Sans Serif"/>
              </a:rPr>
              <a:t>Wagner</a:t>
            </a:r>
            <a:r>
              <a:rPr sz="600" dirty="0">
                <a:latin typeface="Microsoft Sans Serif"/>
                <a:cs typeface="Microsoft Sans Serif"/>
              </a:rPr>
              <a:t> </a:t>
            </a:r>
            <a:r>
              <a:rPr sz="600" spc="5" dirty="0">
                <a:latin typeface="Microsoft Sans Serif"/>
                <a:cs typeface="Microsoft Sans Serif"/>
              </a:rPr>
              <a:t>y</a:t>
            </a:r>
            <a:r>
              <a:rPr sz="600" dirty="0">
                <a:latin typeface="Microsoft Sans Serif"/>
                <a:cs typeface="Microsoft Sans Serif"/>
              </a:rPr>
              <a:t> </a:t>
            </a:r>
            <a:r>
              <a:rPr sz="600" spc="-45" dirty="0">
                <a:latin typeface="Microsoft Sans Serif"/>
                <a:cs typeface="Microsoft Sans Serif"/>
              </a:rPr>
              <a:t>LS</a:t>
            </a:r>
            <a:r>
              <a:rPr sz="600" spc="5" dirty="0">
                <a:latin typeface="Microsoft Sans Serif"/>
                <a:cs typeface="Microsoft Sans Serif"/>
              </a:rPr>
              <a:t> </a:t>
            </a:r>
            <a:r>
              <a:rPr sz="600" spc="20" dirty="0">
                <a:latin typeface="Microsoft Sans Serif"/>
                <a:cs typeface="Microsoft Sans Serif"/>
              </a:rPr>
              <a:t>Wright,</a:t>
            </a:r>
            <a:r>
              <a:rPr sz="600" dirty="0">
                <a:latin typeface="Microsoft Sans Serif"/>
                <a:cs typeface="Microsoft Sans Serif"/>
              </a:rPr>
              <a:t> </a:t>
            </a:r>
            <a:r>
              <a:rPr sz="600" spc="15" dirty="0">
                <a:latin typeface="Microsoft Sans Serif"/>
                <a:cs typeface="Microsoft Sans Serif"/>
              </a:rPr>
              <a:t>"Una</a:t>
            </a:r>
            <a:r>
              <a:rPr sz="600" dirty="0">
                <a:latin typeface="Microsoft Sans Serif"/>
                <a:cs typeface="Microsoft Sans Serif"/>
              </a:rPr>
              <a:t> </a:t>
            </a:r>
            <a:r>
              <a:rPr sz="600" spc="10" dirty="0">
                <a:latin typeface="Microsoft Sans Serif"/>
                <a:cs typeface="Microsoft Sans Serif"/>
              </a:rPr>
              <a:t>encuesta</a:t>
            </a:r>
            <a:r>
              <a:rPr sz="600" spc="5" dirty="0">
                <a:latin typeface="Microsoft Sans Serif"/>
                <a:cs typeface="Microsoft Sans Serif"/>
              </a:rPr>
              <a:t> </a:t>
            </a:r>
            <a:r>
              <a:rPr sz="600" spc="20" dirty="0">
                <a:latin typeface="Microsoft Sans Serif"/>
                <a:cs typeface="Microsoft Sans Serif"/>
              </a:rPr>
              <a:t>sobre</a:t>
            </a:r>
            <a:r>
              <a:rPr sz="600" dirty="0">
                <a:latin typeface="Microsoft Sans Serif"/>
                <a:cs typeface="Microsoft Sans Serif"/>
              </a:rPr>
              <a:t> las</a:t>
            </a:r>
            <a:r>
              <a:rPr sz="600" spc="5" dirty="0">
                <a:latin typeface="Microsoft Sans Serif"/>
                <a:cs typeface="Microsoft Sans Serif"/>
              </a:rPr>
              <a:t> </a:t>
            </a:r>
            <a:r>
              <a:rPr sz="600" spc="10" dirty="0">
                <a:latin typeface="Microsoft Sans Serif"/>
                <a:cs typeface="Microsoft Sans Serif"/>
              </a:rPr>
              <a:t>prácticas</a:t>
            </a:r>
            <a:r>
              <a:rPr sz="600" dirty="0">
                <a:latin typeface="Microsoft Sans Serif"/>
                <a:cs typeface="Microsoft Sans Serif"/>
              </a:rPr>
              <a:t> </a:t>
            </a:r>
            <a:r>
              <a:rPr sz="600" spc="20" dirty="0">
                <a:latin typeface="Microsoft Sans Serif"/>
                <a:cs typeface="Microsoft Sans Serif"/>
              </a:rPr>
              <a:t>de</a:t>
            </a:r>
            <a:r>
              <a:rPr sz="600" dirty="0">
                <a:latin typeface="Microsoft Sans Serif"/>
                <a:cs typeface="Microsoft Sans Serif"/>
              </a:rPr>
              <a:t> </a:t>
            </a:r>
            <a:r>
              <a:rPr sz="600" spc="20" dirty="0">
                <a:latin typeface="Microsoft Sans Serif"/>
                <a:cs typeface="Microsoft Sans Serif"/>
              </a:rPr>
              <a:t>protección </a:t>
            </a:r>
            <a:r>
              <a:rPr sz="600" spc="-145" dirty="0">
                <a:latin typeface="Microsoft Sans Serif"/>
                <a:cs typeface="Microsoft Sans Serif"/>
              </a:rPr>
              <a:t> </a:t>
            </a:r>
            <a:r>
              <a:rPr sz="600" spc="20" dirty="0">
                <a:latin typeface="Microsoft Sans Serif"/>
                <a:cs typeface="Microsoft Sans Serif"/>
              </a:rPr>
              <a:t>de respaldo de </a:t>
            </a:r>
            <a:r>
              <a:rPr sz="600" spc="15" dirty="0">
                <a:latin typeface="Microsoft Sans Serif"/>
                <a:cs typeface="Microsoft Sans Serif"/>
              </a:rPr>
              <a:t>generadores: </a:t>
            </a:r>
            <a:r>
              <a:rPr sz="600" spc="35" dirty="0">
                <a:latin typeface="Microsoft Sans Serif"/>
                <a:cs typeface="Microsoft Sans Serif"/>
              </a:rPr>
              <a:t>Informe </a:t>
            </a:r>
            <a:r>
              <a:rPr sz="600" spc="15" dirty="0">
                <a:latin typeface="Microsoft Sans Serif"/>
                <a:cs typeface="Microsoft Sans Serif"/>
              </a:rPr>
              <a:t>del Comité </a:t>
            </a:r>
            <a:r>
              <a:rPr sz="600" spc="-5" dirty="0">
                <a:latin typeface="Microsoft Sans Serif"/>
                <a:cs typeface="Microsoft Sans Serif"/>
              </a:rPr>
              <a:t>IEEE",Transacciones </a:t>
            </a:r>
            <a:r>
              <a:rPr sz="600" spc="-45" dirty="0">
                <a:latin typeface="Microsoft Sans Serif"/>
                <a:cs typeface="Microsoft Sans Serif"/>
              </a:rPr>
              <a:t>IEEE </a:t>
            </a:r>
            <a:r>
              <a:rPr sz="600" spc="20" dirty="0">
                <a:latin typeface="Microsoft Sans Serif"/>
                <a:cs typeface="Microsoft Sans Serif"/>
              </a:rPr>
              <a:t>sobre </a:t>
            </a:r>
            <a:r>
              <a:rPr sz="600" spc="25" dirty="0">
                <a:latin typeface="Microsoft Sans Serif"/>
                <a:cs typeface="Microsoft Sans Serif"/>
              </a:rPr>
              <a:t> suministro</a:t>
            </a:r>
            <a:r>
              <a:rPr sz="600" spc="-5" dirty="0">
                <a:latin typeface="Microsoft Sans Serif"/>
                <a:cs typeface="Microsoft Sans Serif"/>
              </a:rPr>
              <a:t> </a:t>
            </a:r>
            <a:r>
              <a:rPr sz="600" spc="20" dirty="0">
                <a:latin typeface="Microsoft Sans Serif"/>
                <a:cs typeface="Microsoft Sans Serif"/>
              </a:rPr>
              <a:t>de</a:t>
            </a:r>
            <a:r>
              <a:rPr sz="600" spc="-10" dirty="0">
                <a:latin typeface="Microsoft Sans Serif"/>
                <a:cs typeface="Microsoft Sans Serif"/>
              </a:rPr>
              <a:t> </a:t>
            </a:r>
            <a:r>
              <a:rPr sz="600" spc="15" dirty="0">
                <a:latin typeface="Microsoft Sans Serif"/>
                <a:cs typeface="Microsoft Sans Serif"/>
              </a:rPr>
              <a:t>energía,vol.</a:t>
            </a:r>
            <a:r>
              <a:rPr sz="600" spc="-5" dirty="0">
                <a:latin typeface="Microsoft Sans Serif"/>
                <a:cs typeface="Microsoft Sans Serif"/>
              </a:rPr>
              <a:t> </a:t>
            </a:r>
            <a:r>
              <a:rPr sz="600" dirty="0">
                <a:latin typeface="Microsoft Sans Serif"/>
                <a:cs typeface="Microsoft Sans Serif"/>
              </a:rPr>
              <a:t>5,</a:t>
            </a:r>
            <a:r>
              <a:rPr sz="600" spc="-5" dirty="0">
                <a:latin typeface="Microsoft Sans Serif"/>
                <a:cs typeface="Microsoft Sans Serif"/>
              </a:rPr>
              <a:t> </a:t>
            </a:r>
            <a:r>
              <a:rPr sz="600" spc="35" dirty="0">
                <a:latin typeface="Microsoft Sans Serif"/>
                <a:cs typeface="Microsoft Sans Serif"/>
              </a:rPr>
              <a:t>número</a:t>
            </a:r>
            <a:r>
              <a:rPr sz="600" spc="-5" dirty="0">
                <a:latin typeface="Microsoft Sans Serif"/>
                <a:cs typeface="Microsoft Sans Serif"/>
              </a:rPr>
              <a:t> </a:t>
            </a:r>
            <a:r>
              <a:rPr sz="600" dirty="0">
                <a:latin typeface="Microsoft Sans Serif"/>
                <a:cs typeface="Microsoft Sans Serif"/>
              </a:rPr>
              <a:t>2,</a:t>
            </a:r>
            <a:r>
              <a:rPr sz="600" spc="-5" dirty="0">
                <a:latin typeface="Microsoft Sans Serif"/>
                <a:cs typeface="Microsoft Sans Serif"/>
              </a:rPr>
              <a:t> </a:t>
            </a:r>
            <a:r>
              <a:rPr sz="600" spc="10" dirty="0">
                <a:latin typeface="Microsoft Sans Serif"/>
                <a:cs typeface="Microsoft Sans Serif"/>
              </a:rPr>
              <a:t>págs.</a:t>
            </a:r>
            <a:r>
              <a:rPr sz="600" spc="-5" dirty="0">
                <a:latin typeface="Microsoft Sans Serif"/>
                <a:cs typeface="Microsoft Sans Serif"/>
              </a:rPr>
              <a:t> </a:t>
            </a:r>
            <a:r>
              <a:rPr sz="600" spc="20" dirty="0">
                <a:latin typeface="Microsoft Sans Serif"/>
                <a:cs typeface="Microsoft Sans Serif"/>
              </a:rPr>
              <a:t>575–584,</a:t>
            </a:r>
            <a:r>
              <a:rPr sz="600" spc="-5" dirty="0">
                <a:latin typeface="Microsoft Sans Serif"/>
                <a:cs typeface="Microsoft Sans Serif"/>
              </a:rPr>
              <a:t> </a:t>
            </a:r>
            <a:r>
              <a:rPr sz="600" spc="20" dirty="0">
                <a:latin typeface="Microsoft Sans Serif"/>
                <a:cs typeface="Microsoft Sans Serif"/>
              </a:rPr>
              <a:t>abril</a:t>
            </a:r>
            <a:r>
              <a:rPr sz="600" spc="-5" dirty="0">
                <a:latin typeface="Microsoft Sans Serif"/>
                <a:cs typeface="Microsoft Sans Serif"/>
              </a:rPr>
              <a:t> </a:t>
            </a:r>
            <a:r>
              <a:rPr sz="600" spc="20" dirty="0">
                <a:latin typeface="Microsoft Sans Serif"/>
                <a:cs typeface="Microsoft Sans Serif"/>
              </a:rPr>
              <a:t>de</a:t>
            </a:r>
            <a:r>
              <a:rPr sz="600" spc="-5" dirty="0">
                <a:latin typeface="Microsoft Sans Serif"/>
                <a:cs typeface="Microsoft Sans Serif"/>
              </a:rPr>
              <a:t> </a:t>
            </a:r>
            <a:r>
              <a:rPr sz="600" spc="5" dirty="0">
                <a:latin typeface="Microsoft Sans Serif"/>
                <a:cs typeface="Microsoft Sans Serif"/>
              </a:rPr>
              <a:t>1990.</a:t>
            </a:r>
            <a:endParaRPr sz="600">
              <a:latin typeface="Microsoft Sans Serif"/>
              <a:cs typeface="Microsoft Sans Serif"/>
            </a:endParaRPr>
          </a:p>
        </p:txBody>
      </p:sp>
      <p:sp>
        <p:nvSpPr>
          <p:cNvPr id="12" name="object 12"/>
          <p:cNvSpPr txBox="1"/>
          <p:nvPr/>
        </p:nvSpPr>
        <p:spPr>
          <a:xfrm>
            <a:off x="9100125" y="5658333"/>
            <a:ext cx="7385731" cy="1176604"/>
          </a:xfrm>
          <a:prstGeom prst="rect">
            <a:avLst/>
          </a:prstGeom>
        </p:spPr>
        <p:txBody>
          <a:bodyPr vert="horz" wrap="square" lIns="0" tIns="41275" rIns="0" bIns="0" rtlCol="0">
            <a:spAutoFit/>
          </a:bodyPr>
          <a:lstStyle/>
          <a:p>
            <a:pPr marL="106680" indent="-94615">
              <a:lnSpc>
                <a:spcPct val="100000"/>
              </a:lnSpc>
              <a:spcBef>
                <a:spcPts val="325"/>
              </a:spcBef>
              <a:buSzPct val="83333"/>
              <a:buAutoNum type="arabicPlain" startAt="3"/>
              <a:tabLst>
                <a:tab pos="107314" algn="l"/>
              </a:tabLst>
            </a:pPr>
            <a:r>
              <a:rPr sz="600" spc="5" dirty="0">
                <a:latin typeface="Microsoft Sans Serif"/>
                <a:cs typeface="Microsoft Sans Serif"/>
              </a:rPr>
              <a:t>Guía</a:t>
            </a:r>
            <a:r>
              <a:rPr sz="600" spc="-5" dirty="0">
                <a:latin typeface="Microsoft Sans Serif"/>
                <a:cs typeface="Microsoft Sans Serif"/>
              </a:rPr>
              <a:t> </a:t>
            </a:r>
            <a:r>
              <a:rPr sz="600" spc="-45" dirty="0">
                <a:latin typeface="Microsoft Sans Serif"/>
                <a:cs typeface="Microsoft Sans Serif"/>
              </a:rPr>
              <a:t>IEEE</a:t>
            </a:r>
            <a:r>
              <a:rPr sz="600" spc="-5" dirty="0">
                <a:latin typeface="Microsoft Sans Serif"/>
                <a:cs typeface="Microsoft Sans Serif"/>
              </a:rPr>
              <a:t> </a:t>
            </a:r>
            <a:r>
              <a:rPr sz="600" spc="20" dirty="0">
                <a:latin typeface="Microsoft Sans Serif"/>
                <a:cs typeface="Microsoft Sans Serif"/>
              </a:rPr>
              <a:t>para</a:t>
            </a:r>
            <a:r>
              <a:rPr sz="600" spc="-5" dirty="0">
                <a:latin typeface="Microsoft Sans Serif"/>
                <a:cs typeface="Microsoft Sans Serif"/>
              </a:rPr>
              <a:t> </a:t>
            </a:r>
            <a:r>
              <a:rPr sz="600" spc="10" dirty="0">
                <a:latin typeface="Microsoft Sans Serif"/>
                <a:cs typeface="Microsoft Sans Serif"/>
              </a:rPr>
              <a:t>la</a:t>
            </a:r>
            <a:r>
              <a:rPr sz="600" spc="-5" dirty="0">
                <a:latin typeface="Microsoft Sans Serif"/>
                <a:cs typeface="Microsoft Sans Serif"/>
              </a:rPr>
              <a:t> </a:t>
            </a:r>
            <a:r>
              <a:rPr sz="600" spc="20" dirty="0">
                <a:latin typeface="Microsoft Sans Serif"/>
                <a:cs typeface="Microsoft Sans Serif"/>
              </a:rPr>
              <a:t>protección</a:t>
            </a:r>
            <a:r>
              <a:rPr sz="600" spc="-5" dirty="0">
                <a:latin typeface="Microsoft Sans Serif"/>
                <a:cs typeface="Microsoft Sans Serif"/>
              </a:rPr>
              <a:t> </a:t>
            </a:r>
            <a:r>
              <a:rPr sz="600" spc="20" dirty="0">
                <a:latin typeface="Microsoft Sans Serif"/>
                <a:cs typeface="Microsoft Sans Serif"/>
              </a:rPr>
              <a:t>de</a:t>
            </a:r>
            <a:r>
              <a:rPr sz="600" spc="-5" dirty="0">
                <a:latin typeface="Microsoft Sans Serif"/>
                <a:cs typeface="Microsoft Sans Serif"/>
              </a:rPr>
              <a:t> </a:t>
            </a:r>
            <a:r>
              <a:rPr sz="600" spc="20" dirty="0">
                <a:latin typeface="Microsoft Sans Serif"/>
                <a:cs typeface="Microsoft Sans Serif"/>
              </a:rPr>
              <a:t>generadores</a:t>
            </a:r>
            <a:r>
              <a:rPr sz="600" spc="-5" dirty="0">
                <a:latin typeface="Microsoft Sans Serif"/>
                <a:cs typeface="Microsoft Sans Serif"/>
              </a:rPr>
              <a:t> </a:t>
            </a:r>
            <a:r>
              <a:rPr sz="600" spc="20" dirty="0">
                <a:latin typeface="Microsoft Sans Serif"/>
                <a:cs typeface="Microsoft Sans Serif"/>
              </a:rPr>
              <a:t>de</a:t>
            </a:r>
            <a:r>
              <a:rPr sz="600" spc="-5" dirty="0">
                <a:latin typeface="Microsoft Sans Serif"/>
                <a:cs typeface="Microsoft Sans Serif"/>
              </a:rPr>
              <a:t> </a:t>
            </a:r>
            <a:r>
              <a:rPr sz="600" spc="-30" dirty="0">
                <a:latin typeface="Microsoft Sans Serif"/>
                <a:cs typeface="Microsoft Sans Serif"/>
              </a:rPr>
              <a:t>CA,</a:t>
            </a:r>
            <a:r>
              <a:rPr sz="600" spc="-45" dirty="0">
                <a:latin typeface="Microsoft Sans Serif"/>
                <a:cs typeface="Microsoft Sans Serif"/>
              </a:rPr>
              <a:t>IEEE</a:t>
            </a:r>
            <a:r>
              <a:rPr sz="600" spc="-5" dirty="0">
                <a:latin typeface="Microsoft Sans Serif"/>
                <a:cs typeface="Microsoft Sans Serif"/>
              </a:rPr>
              <a:t> </a:t>
            </a:r>
            <a:r>
              <a:rPr sz="600" dirty="0">
                <a:latin typeface="Microsoft Sans Serif"/>
                <a:cs typeface="Microsoft Sans Serif"/>
              </a:rPr>
              <a:t>C37.102-2006.</a:t>
            </a:r>
            <a:endParaRPr sz="600">
              <a:latin typeface="Microsoft Sans Serif"/>
              <a:cs typeface="Microsoft Sans Serif"/>
            </a:endParaRPr>
          </a:p>
          <a:p>
            <a:pPr marL="154305" indent="-142240">
              <a:lnSpc>
                <a:spcPct val="100000"/>
              </a:lnSpc>
              <a:spcBef>
                <a:spcPts val="280"/>
              </a:spcBef>
              <a:buAutoNum type="arabicPlain" startAt="3"/>
              <a:tabLst>
                <a:tab pos="154940" algn="l"/>
              </a:tabLst>
            </a:pPr>
            <a:r>
              <a:rPr sz="750" spc="-120" dirty="0">
                <a:latin typeface="Microsoft Sans Serif"/>
                <a:cs typeface="Microsoft Sans Serif"/>
              </a:rPr>
              <a:t>CJ</a:t>
            </a:r>
            <a:r>
              <a:rPr sz="750" spc="-75" dirty="0">
                <a:latin typeface="Microsoft Sans Serif"/>
                <a:cs typeface="Microsoft Sans Serif"/>
              </a:rPr>
              <a:t> </a:t>
            </a:r>
            <a:r>
              <a:rPr sz="750" spc="15" dirty="0">
                <a:latin typeface="Microsoft Sans Serif"/>
                <a:cs typeface="Microsoft Sans Serif"/>
              </a:rPr>
              <a:t>Mozina,</a:t>
            </a:r>
            <a:r>
              <a:rPr sz="750" spc="-5" dirty="0">
                <a:latin typeface="Microsoft Sans Serif"/>
                <a:cs typeface="Microsoft Sans Serif"/>
              </a:rPr>
              <a:t> </a:t>
            </a:r>
            <a:r>
              <a:rPr sz="750" spc="20" dirty="0">
                <a:latin typeface="Microsoft Sans Serif"/>
                <a:cs typeface="Microsoft Sans Serif"/>
              </a:rPr>
              <a:t>M.</a:t>
            </a:r>
            <a:r>
              <a:rPr sz="750" dirty="0">
                <a:latin typeface="Microsoft Sans Serif"/>
                <a:cs typeface="Microsoft Sans Serif"/>
              </a:rPr>
              <a:t> </a:t>
            </a:r>
            <a:r>
              <a:rPr sz="750" spc="5" dirty="0">
                <a:latin typeface="Microsoft Sans Serif"/>
                <a:cs typeface="Microsoft Sans Serif"/>
              </a:rPr>
              <a:t>Reichard,</a:t>
            </a:r>
            <a:r>
              <a:rPr sz="750" dirty="0">
                <a:latin typeface="Microsoft Sans Serif"/>
                <a:cs typeface="Microsoft Sans Serif"/>
              </a:rPr>
              <a:t> </a:t>
            </a:r>
            <a:r>
              <a:rPr sz="750" spc="-20" dirty="0">
                <a:latin typeface="Microsoft Sans Serif"/>
                <a:cs typeface="Microsoft Sans Serif"/>
              </a:rPr>
              <a:t>Z.</a:t>
            </a:r>
            <a:r>
              <a:rPr sz="750" dirty="0">
                <a:latin typeface="Microsoft Sans Serif"/>
                <a:cs typeface="Microsoft Sans Serif"/>
              </a:rPr>
              <a:t> </a:t>
            </a:r>
            <a:r>
              <a:rPr sz="750" spc="15" dirty="0">
                <a:latin typeface="Microsoft Sans Serif"/>
                <a:cs typeface="Microsoft Sans Serif"/>
              </a:rPr>
              <a:t>Bukhala,</a:t>
            </a:r>
            <a:r>
              <a:rPr sz="750" spc="-5" dirty="0">
                <a:latin typeface="Microsoft Sans Serif"/>
                <a:cs typeface="Microsoft Sans Serif"/>
              </a:rPr>
              <a:t> </a:t>
            </a:r>
            <a:r>
              <a:rPr sz="750" spc="-50" dirty="0">
                <a:latin typeface="Microsoft Sans Serif"/>
                <a:cs typeface="Microsoft Sans Serif"/>
              </a:rPr>
              <a:t>S.</a:t>
            </a:r>
            <a:r>
              <a:rPr sz="750" dirty="0">
                <a:latin typeface="Microsoft Sans Serif"/>
                <a:cs typeface="Microsoft Sans Serif"/>
              </a:rPr>
              <a:t> </a:t>
            </a:r>
            <a:r>
              <a:rPr sz="750" spc="15" dirty="0">
                <a:latin typeface="Microsoft Sans Serif"/>
                <a:cs typeface="Microsoft Sans Serif"/>
              </a:rPr>
              <a:t>Conrad,</a:t>
            </a:r>
            <a:r>
              <a:rPr sz="750" dirty="0">
                <a:latin typeface="Microsoft Sans Serif"/>
                <a:cs typeface="Microsoft Sans Serif"/>
              </a:rPr>
              <a:t> </a:t>
            </a:r>
            <a:r>
              <a:rPr sz="750" spc="-25" dirty="0">
                <a:latin typeface="Microsoft Sans Serif"/>
                <a:cs typeface="Microsoft Sans Serif"/>
              </a:rPr>
              <a:t>T.</a:t>
            </a:r>
            <a:r>
              <a:rPr sz="750" dirty="0">
                <a:latin typeface="Microsoft Sans Serif"/>
                <a:cs typeface="Microsoft Sans Serif"/>
              </a:rPr>
              <a:t> </a:t>
            </a:r>
            <a:r>
              <a:rPr sz="750" spc="5" dirty="0">
                <a:latin typeface="Microsoft Sans Serif"/>
                <a:cs typeface="Microsoft Sans Serif"/>
              </a:rPr>
              <a:t>Crawley,</a:t>
            </a:r>
            <a:endParaRPr sz="750">
              <a:latin typeface="Microsoft Sans Serif"/>
              <a:cs typeface="Microsoft Sans Serif"/>
            </a:endParaRPr>
          </a:p>
          <a:p>
            <a:pPr marL="239395">
              <a:lnSpc>
                <a:spcPct val="100000"/>
              </a:lnSpc>
              <a:spcBef>
                <a:spcPts val="75"/>
              </a:spcBef>
            </a:pPr>
            <a:r>
              <a:rPr sz="750" spc="-90" dirty="0">
                <a:latin typeface="Microsoft Sans Serif"/>
                <a:cs typeface="Microsoft Sans Serif"/>
              </a:rPr>
              <a:t>J.</a:t>
            </a:r>
            <a:r>
              <a:rPr sz="750" spc="-5" dirty="0">
                <a:latin typeface="Microsoft Sans Serif"/>
                <a:cs typeface="Microsoft Sans Serif"/>
              </a:rPr>
              <a:t> </a:t>
            </a:r>
            <a:r>
              <a:rPr sz="750" spc="10" dirty="0">
                <a:latin typeface="Microsoft Sans Serif"/>
                <a:cs typeface="Microsoft Sans Serif"/>
              </a:rPr>
              <a:t>Gardell,</a:t>
            </a:r>
            <a:r>
              <a:rPr sz="750" dirty="0">
                <a:latin typeface="Microsoft Sans Serif"/>
                <a:cs typeface="Microsoft Sans Serif"/>
              </a:rPr>
              <a:t> </a:t>
            </a:r>
            <a:r>
              <a:rPr sz="750" spc="-45" dirty="0">
                <a:latin typeface="Microsoft Sans Serif"/>
                <a:cs typeface="Microsoft Sans Serif"/>
              </a:rPr>
              <a:t>R.</a:t>
            </a:r>
            <a:r>
              <a:rPr sz="750" dirty="0">
                <a:latin typeface="Microsoft Sans Serif"/>
                <a:cs typeface="Microsoft Sans Serif"/>
              </a:rPr>
              <a:t> </a:t>
            </a:r>
            <a:r>
              <a:rPr sz="750" spc="30" dirty="0">
                <a:latin typeface="Microsoft Sans Serif"/>
                <a:cs typeface="Microsoft Sans Serif"/>
              </a:rPr>
              <a:t>Hamilton,</a:t>
            </a:r>
            <a:r>
              <a:rPr sz="750" dirty="0">
                <a:latin typeface="Microsoft Sans Serif"/>
                <a:cs typeface="Microsoft Sans Serif"/>
              </a:rPr>
              <a:t> </a:t>
            </a:r>
            <a:r>
              <a:rPr sz="750" spc="15" dirty="0">
                <a:latin typeface="Microsoft Sans Serif"/>
                <a:cs typeface="Microsoft Sans Serif"/>
              </a:rPr>
              <a:t>I.</a:t>
            </a:r>
            <a:r>
              <a:rPr sz="750" spc="-5" dirty="0">
                <a:latin typeface="Microsoft Sans Serif"/>
                <a:cs typeface="Microsoft Sans Serif"/>
              </a:rPr>
              <a:t> </a:t>
            </a:r>
            <a:r>
              <a:rPr sz="750" spc="15" dirty="0">
                <a:latin typeface="Microsoft Sans Serif"/>
                <a:cs typeface="Microsoft Sans Serif"/>
              </a:rPr>
              <a:t>Hasenwinkle,</a:t>
            </a:r>
            <a:r>
              <a:rPr sz="750" dirty="0">
                <a:latin typeface="Microsoft Sans Serif"/>
                <a:cs typeface="Microsoft Sans Serif"/>
              </a:rPr>
              <a:t> </a:t>
            </a:r>
            <a:r>
              <a:rPr sz="750" spc="-5" dirty="0">
                <a:latin typeface="Microsoft Sans Serif"/>
                <a:cs typeface="Microsoft Sans Serif"/>
              </a:rPr>
              <a:t>D.</a:t>
            </a:r>
            <a:r>
              <a:rPr sz="750" dirty="0">
                <a:latin typeface="Microsoft Sans Serif"/>
                <a:cs typeface="Microsoft Sans Serif"/>
              </a:rPr>
              <a:t> </a:t>
            </a:r>
            <a:r>
              <a:rPr sz="750" spc="20" dirty="0">
                <a:latin typeface="Microsoft Sans Serif"/>
                <a:cs typeface="Microsoft Sans Serif"/>
              </a:rPr>
              <a:t>Herbst,</a:t>
            </a:r>
            <a:r>
              <a:rPr sz="750" dirty="0">
                <a:latin typeface="Microsoft Sans Serif"/>
                <a:cs typeface="Microsoft Sans Serif"/>
              </a:rPr>
              <a:t> </a:t>
            </a:r>
            <a:r>
              <a:rPr sz="750" spc="-20" dirty="0">
                <a:latin typeface="Microsoft Sans Serif"/>
                <a:cs typeface="Microsoft Sans Serif"/>
              </a:rPr>
              <a:t>L.</a:t>
            </a:r>
            <a:r>
              <a:rPr sz="750" dirty="0">
                <a:latin typeface="Microsoft Sans Serif"/>
                <a:cs typeface="Microsoft Sans Serif"/>
              </a:rPr>
              <a:t> </a:t>
            </a:r>
            <a:r>
              <a:rPr sz="750" spc="20" dirty="0">
                <a:latin typeface="Microsoft Sans Serif"/>
                <a:cs typeface="Microsoft Sans Serif"/>
              </a:rPr>
              <a:t>Henriksen,</a:t>
            </a:r>
            <a:endParaRPr sz="750">
              <a:latin typeface="Microsoft Sans Serif"/>
              <a:cs typeface="Microsoft Sans Serif"/>
            </a:endParaRPr>
          </a:p>
          <a:p>
            <a:pPr marL="239395">
              <a:lnSpc>
                <a:spcPct val="100000"/>
              </a:lnSpc>
              <a:spcBef>
                <a:spcPts val="45"/>
              </a:spcBef>
            </a:pPr>
            <a:r>
              <a:rPr sz="750" spc="-25" dirty="0">
                <a:latin typeface="Microsoft Sans Serif"/>
                <a:cs typeface="Microsoft Sans Serif"/>
              </a:rPr>
              <a:t>G.</a:t>
            </a:r>
            <a:r>
              <a:rPr sz="750" spc="-5" dirty="0">
                <a:latin typeface="Microsoft Sans Serif"/>
                <a:cs typeface="Microsoft Sans Serif"/>
              </a:rPr>
              <a:t> Johnson,P. </a:t>
            </a:r>
            <a:r>
              <a:rPr sz="750" spc="20" dirty="0">
                <a:latin typeface="Microsoft Sans Serif"/>
                <a:cs typeface="Microsoft Sans Serif"/>
              </a:rPr>
              <a:t>Kerrigan,</a:t>
            </a:r>
            <a:r>
              <a:rPr sz="750" spc="-5" dirty="0">
                <a:latin typeface="Microsoft Sans Serif"/>
                <a:cs typeface="Microsoft Sans Serif"/>
              </a:rPr>
              <a:t> </a:t>
            </a:r>
            <a:r>
              <a:rPr sz="750" spc="-50" dirty="0">
                <a:latin typeface="Microsoft Sans Serif"/>
                <a:cs typeface="Microsoft Sans Serif"/>
              </a:rPr>
              <a:t>S.</a:t>
            </a:r>
            <a:r>
              <a:rPr sz="750" spc="-5" dirty="0">
                <a:latin typeface="Microsoft Sans Serif"/>
                <a:cs typeface="Microsoft Sans Serif"/>
              </a:rPr>
              <a:t> </a:t>
            </a:r>
            <a:r>
              <a:rPr sz="750" spc="10" dirty="0">
                <a:latin typeface="Microsoft Sans Serif"/>
                <a:cs typeface="Microsoft Sans Serif"/>
              </a:rPr>
              <a:t>Khan,</a:t>
            </a:r>
            <a:r>
              <a:rPr sz="750" spc="-5" dirty="0">
                <a:latin typeface="Microsoft Sans Serif"/>
                <a:cs typeface="Microsoft Sans Serif"/>
              </a:rPr>
              <a:t> </a:t>
            </a:r>
            <a:r>
              <a:rPr sz="750" spc="-25" dirty="0">
                <a:latin typeface="Microsoft Sans Serif"/>
                <a:cs typeface="Microsoft Sans Serif"/>
              </a:rPr>
              <a:t>G.</a:t>
            </a:r>
            <a:r>
              <a:rPr sz="750" spc="-5" dirty="0">
                <a:latin typeface="Microsoft Sans Serif"/>
                <a:cs typeface="Microsoft Sans Serif"/>
              </a:rPr>
              <a:t> </a:t>
            </a:r>
            <a:r>
              <a:rPr sz="750" spc="15" dirty="0">
                <a:latin typeface="Microsoft Sans Serif"/>
                <a:cs typeface="Microsoft Sans Serif"/>
              </a:rPr>
              <a:t>Kobet,</a:t>
            </a:r>
            <a:r>
              <a:rPr sz="750" spc="-5" dirty="0">
                <a:latin typeface="Microsoft Sans Serif"/>
                <a:cs typeface="Microsoft Sans Serif"/>
              </a:rPr>
              <a:t> </a:t>
            </a:r>
            <a:r>
              <a:rPr sz="750" spc="5" dirty="0">
                <a:latin typeface="Microsoft Sans Serif"/>
                <a:cs typeface="Microsoft Sans Serif"/>
              </a:rPr>
              <a:t>PKUmar,</a:t>
            </a:r>
            <a:r>
              <a:rPr sz="750" spc="-5" dirty="0">
                <a:latin typeface="Microsoft Sans Serif"/>
                <a:cs typeface="Microsoft Sans Serif"/>
              </a:rPr>
              <a:t> </a:t>
            </a:r>
            <a:r>
              <a:rPr sz="750" spc="-50" dirty="0">
                <a:latin typeface="Microsoft Sans Serif"/>
                <a:cs typeface="Microsoft Sans Serif"/>
              </a:rPr>
              <a:t>S.</a:t>
            </a:r>
            <a:r>
              <a:rPr sz="750" spc="-5" dirty="0">
                <a:latin typeface="Microsoft Sans Serif"/>
                <a:cs typeface="Microsoft Sans Serif"/>
              </a:rPr>
              <a:t> </a:t>
            </a:r>
            <a:r>
              <a:rPr sz="750" spc="5" dirty="0">
                <a:latin typeface="Microsoft Sans Serif"/>
                <a:cs typeface="Microsoft Sans Serif"/>
              </a:rPr>
              <a:t>Patel,</a:t>
            </a:r>
            <a:endParaRPr sz="750">
              <a:latin typeface="Microsoft Sans Serif"/>
              <a:cs typeface="Microsoft Sans Serif"/>
            </a:endParaRPr>
          </a:p>
          <a:p>
            <a:pPr marL="239395">
              <a:lnSpc>
                <a:spcPct val="100000"/>
              </a:lnSpc>
              <a:spcBef>
                <a:spcPts val="75"/>
              </a:spcBef>
            </a:pPr>
            <a:r>
              <a:rPr sz="750" spc="-15" dirty="0">
                <a:latin typeface="Microsoft Sans Serif"/>
                <a:cs typeface="Microsoft Sans Serif"/>
              </a:rPr>
              <a:t>B.</a:t>
            </a:r>
            <a:r>
              <a:rPr sz="750" spc="-5" dirty="0">
                <a:latin typeface="Microsoft Sans Serif"/>
                <a:cs typeface="Microsoft Sans Serif"/>
              </a:rPr>
              <a:t> </a:t>
            </a:r>
            <a:r>
              <a:rPr sz="750" spc="15" dirty="0">
                <a:latin typeface="Microsoft Sans Serif"/>
                <a:cs typeface="Microsoft Sans Serif"/>
              </a:rPr>
              <a:t>Nelson,</a:t>
            </a:r>
            <a:r>
              <a:rPr sz="750" dirty="0">
                <a:latin typeface="Microsoft Sans Serif"/>
                <a:cs typeface="Microsoft Sans Serif"/>
              </a:rPr>
              <a:t> </a:t>
            </a:r>
            <a:r>
              <a:rPr sz="750" spc="-5" dirty="0">
                <a:latin typeface="Microsoft Sans Serif"/>
                <a:cs typeface="Microsoft Sans Serif"/>
              </a:rPr>
              <a:t>D.</a:t>
            </a:r>
            <a:r>
              <a:rPr sz="750" dirty="0">
                <a:latin typeface="Microsoft Sans Serif"/>
                <a:cs typeface="Microsoft Sans Serif"/>
              </a:rPr>
              <a:t> </a:t>
            </a:r>
            <a:r>
              <a:rPr sz="750" spc="-10" dirty="0">
                <a:latin typeface="Microsoft Sans Serif"/>
                <a:cs typeface="Microsoft Sans Serif"/>
              </a:rPr>
              <a:t>Sevcik,</a:t>
            </a:r>
            <a:r>
              <a:rPr sz="750" spc="-5" dirty="0">
                <a:latin typeface="Microsoft Sans Serif"/>
                <a:cs typeface="Microsoft Sans Serif"/>
              </a:rPr>
              <a:t> </a:t>
            </a:r>
            <a:r>
              <a:rPr sz="750" spc="20" dirty="0">
                <a:latin typeface="Microsoft Sans Serif"/>
                <a:cs typeface="Microsoft Sans Serif"/>
              </a:rPr>
              <a:t>M.</a:t>
            </a:r>
            <a:r>
              <a:rPr sz="750" dirty="0">
                <a:latin typeface="Microsoft Sans Serif"/>
                <a:cs typeface="Microsoft Sans Serif"/>
              </a:rPr>
              <a:t> </a:t>
            </a:r>
            <a:r>
              <a:rPr sz="750" spc="20" dirty="0">
                <a:latin typeface="Microsoft Sans Serif"/>
                <a:cs typeface="Microsoft Sans Serif"/>
              </a:rPr>
              <a:t>Thompson,</a:t>
            </a:r>
            <a:r>
              <a:rPr sz="750" dirty="0">
                <a:latin typeface="Microsoft Sans Serif"/>
                <a:cs typeface="Microsoft Sans Serif"/>
              </a:rPr>
              <a:t> </a:t>
            </a:r>
            <a:r>
              <a:rPr sz="750" spc="-90" dirty="0">
                <a:latin typeface="Microsoft Sans Serif"/>
                <a:cs typeface="Microsoft Sans Serif"/>
              </a:rPr>
              <a:t>J.</a:t>
            </a:r>
            <a:r>
              <a:rPr sz="750" spc="-5" dirty="0">
                <a:latin typeface="Microsoft Sans Serif"/>
                <a:cs typeface="Microsoft Sans Serif"/>
              </a:rPr>
              <a:t> </a:t>
            </a:r>
            <a:r>
              <a:rPr sz="750" spc="15" dirty="0">
                <a:latin typeface="Microsoft Sans Serif"/>
                <a:cs typeface="Microsoft Sans Serif"/>
              </a:rPr>
              <a:t>Uchiyama,</a:t>
            </a:r>
            <a:r>
              <a:rPr sz="750" dirty="0">
                <a:latin typeface="Microsoft Sans Serif"/>
                <a:cs typeface="Microsoft Sans Serif"/>
              </a:rPr>
              <a:t> </a:t>
            </a:r>
            <a:r>
              <a:rPr sz="750" spc="-50" dirty="0">
                <a:latin typeface="Microsoft Sans Serif"/>
                <a:cs typeface="Microsoft Sans Serif"/>
              </a:rPr>
              <a:t>S.</a:t>
            </a:r>
            <a:r>
              <a:rPr sz="750" dirty="0">
                <a:latin typeface="Microsoft Sans Serif"/>
                <a:cs typeface="Microsoft Sans Serif"/>
              </a:rPr>
              <a:t> </a:t>
            </a:r>
            <a:r>
              <a:rPr sz="750" spc="15" dirty="0">
                <a:latin typeface="Microsoft Sans Serif"/>
                <a:cs typeface="Microsoft Sans Serif"/>
              </a:rPr>
              <a:t>Usman,</a:t>
            </a:r>
            <a:endParaRPr sz="750">
              <a:latin typeface="Microsoft Sans Serif"/>
              <a:cs typeface="Microsoft Sans Serif"/>
            </a:endParaRPr>
          </a:p>
          <a:p>
            <a:pPr marL="239395" marR="21590">
              <a:lnSpc>
                <a:spcPts val="960"/>
              </a:lnSpc>
              <a:spcBef>
                <a:spcPts val="40"/>
              </a:spcBef>
            </a:pPr>
            <a:r>
              <a:rPr sz="650" spc="-25" dirty="0">
                <a:latin typeface="Microsoft Sans Serif"/>
                <a:cs typeface="Microsoft Sans Serif"/>
              </a:rPr>
              <a:t>P.</a:t>
            </a:r>
            <a:r>
              <a:rPr sz="650" spc="5" dirty="0">
                <a:latin typeface="Microsoft Sans Serif"/>
                <a:cs typeface="Microsoft Sans Serif"/>
              </a:rPr>
              <a:t> </a:t>
            </a:r>
            <a:r>
              <a:rPr sz="650" spc="15" dirty="0">
                <a:latin typeface="Microsoft Sans Serif"/>
                <a:cs typeface="Microsoft Sans Serif"/>
              </a:rPr>
              <a:t>Waudby</a:t>
            </a:r>
            <a:r>
              <a:rPr sz="650" spc="5" dirty="0">
                <a:latin typeface="Microsoft Sans Serif"/>
                <a:cs typeface="Microsoft Sans Serif"/>
              </a:rPr>
              <a:t> y </a:t>
            </a:r>
            <a:r>
              <a:rPr sz="650" spc="20" dirty="0">
                <a:latin typeface="Microsoft Sans Serif"/>
                <a:cs typeface="Microsoft Sans Serif"/>
              </a:rPr>
              <a:t>M.</a:t>
            </a:r>
            <a:r>
              <a:rPr sz="650" spc="5" dirty="0">
                <a:latin typeface="Microsoft Sans Serif"/>
                <a:cs typeface="Microsoft Sans Serif"/>
              </a:rPr>
              <a:t> </a:t>
            </a:r>
            <a:r>
              <a:rPr sz="650" spc="-5" dirty="0">
                <a:latin typeface="Microsoft Sans Serif"/>
                <a:cs typeface="Microsoft Sans Serif"/>
              </a:rPr>
              <a:t>Yalla,</a:t>
            </a:r>
            <a:r>
              <a:rPr sz="650" spc="5" dirty="0">
                <a:latin typeface="Microsoft Sans Serif"/>
                <a:cs typeface="Microsoft Sans Serif"/>
              </a:rPr>
              <a:t> </a:t>
            </a:r>
            <a:r>
              <a:rPr sz="650" spc="20" dirty="0">
                <a:latin typeface="Microsoft Sans Serif"/>
                <a:cs typeface="Microsoft Sans Serif"/>
              </a:rPr>
              <a:t>“Coordination</a:t>
            </a:r>
            <a:r>
              <a:rPr sz="650" spc="5" dirty="0">
                <a:latin typeface="Microsoft Sans Serif"/>
                <a:cs typeface="Microsoft Sans Serif"/>
              </a:rPr>
              <a:t> </a:t>
            </a:r>
            <a:r>
              <a:rPr sz="650" spc="35" dirty="0">
                <a:latin typeface="Microsoft Sans Serif"/>
                <a:cs typeface="Microsoft Sans Serif"/>
              </a:rPr>
              <a:t>of</a:t>
            </a:r>
            <a:r>
              <a:rPr sz="650" spc="5" dirty="0">
                <a:latin typeface="Microsoft Sans Serif"/>
                <a:cs typeface="Microsoft Sans Serif"/>
              </a:rPr>
              <a:t> </a:t>
            </a:r>
            <a:r>
              <a:rPr sz="650" spc="20" dirty="0">
                <a:latin typeface="Microsoft Sans Serif"/>
                <a:cs typeface="Microsoft Sans Serif"/>
              </a:rPr>
              <a:t>Generator</a:t>
            </a:r>
            <a:r>
              <a:rPr sz="650" spc="5" dirty="0">
                <a:latin typeface="Microsoft Sans Serif"/>
                <a:cs typeface="Microsoft Sans Serif"/>
              </a:rPr>
              <a:t> </a:t>
            </a:r>
            <a:r>
              <a:rPr sz="650" spc="20" dirty="0">
                <a:latin typeface="Microsoft Sans Serif"/>
                <a:cs typeface="Microsoft Sans Serif"/>
              </a:rPr>
              <a:t>Protection</a:t>
            </a:r>
            <a:r>
              <a:rPr sz="650" spc="5" dirty="0">
                <a:latin typeface="Microsoft Sans Serif"/>
                <a:cs typeface="Microsoft Sans Serif"/>
              </a:rPr>
              <a:t> </a:t>
            </a:r>
            <a:r>
              <a:rPr sz="650" spc="25" dirty="0">
                <a:latin typeface="Microsoft Sans Serif"/>
                <a:cs typeface="Microsoft Sans Serif"/>
              </a:rPr>
              <a:t>With</a:t>
            </a:r>
            <a:r>
              <a:rPr sz="650" spc="5" dirty="0">
                <a:latin typeface="Microsoft Sans Serif"/>
                <a:cs typeface="Microsoft Sans Serif"/>
              </a:rPr>
              <a:t> </a:t>
            </a:r>
            <a:r>
              <a:rPr sz="650" spc="20" dirty="0">
                <a:latin typeface="Microsoft Sans Serif"/>
                <a:cs typeface="Microsoft Sans Serif"/>
              </a:rPr>
              <a:t>Generator </a:t>
            </a:r>
            <a:r>
              <a:rPr sz="650" spc="-160" dirty="0">
                <a:latin typeface="Microsoft Sans Serif"/>
                <a:cs typeface="Microsoft Sans Serif"/>
              </a:rPr>
              <a:t> </a:t>
            </a:r>
            <a:r>
              <a:rPr sz="650" spc="15" dirty="0">
                <a:latin typeface="Microsoft Sans Serif"/>
                <a:cs typeface="Microsoft Sans Serif"/>
              </a:rPr>
              <a:t>Excitation </a:t>
            </a:r>
            <a:r>
              <a:rPr sz="650" spc="20" dirty="0">
                <a:latin typeface="Microsoft Sans Serif"/>
                <a:cs typeface="Microsoft Sans Serif"/>
              </a:rPr>
              <a:t>Control </a:t>
            </a:r>
            <a:r>
              <a:rPr sz="650" spc="25" dirty="0">
                <a:latin typeface="Microsoft Sans Serif"/>
                <a:cs typeface="Microsoft Sans Serif"/>
              </a:rPr>
              <a:t>and </a:t>
            </a:r>
            <a:r>
              <a:rPr sz="650" spc="20" dirty="0">
                <a:latin typeface="Microsoft Sans Serif"/>
                <a:cs typeface="Microsoft Sans Serif"/>
              </a:rPr>
              <a:t>Generator </a:t>
            </a:r>
            <a:r>
              <a:rPr sz="650" spc="10" dirty="0">
                <a:latin typeface="Microsoft Sans Serif"/>
                <a:cs typeface="Microsoft Sans Serif"/>
              </a:rPr>
              <a:t>Capability”, </a:t>
            </a:r>
            <a:r>
              <a:rPr sz="650" spc="25" dirty="0">
                <a:latin typeface="Microsoft Sans Serif"/>
                <a:cs typeface="Microsoft Sans Serif"/>
              </a:rPr>
              <a:t>presentado </a:t>
            </a:r>
            <a:r>
              <a:rPr sz="650" spc="20" dirty="0">
                <a:latin typeface="Microsoft Sans Serif"/>
                <a:cs typeface="Microsoft Sans Serif"/>
              </a:rPr>
              <a:t>en </a:t>
            </a:r>
            <a:r>
              <a:rPr sz="650" spc="10" dirty="0">
                <a:latin typeface="Microsoft Sans Serif"/>
                <a:cs typeface="Microsoft Sans Serif"/>
              </a:rPr>
              <a:t>la Asamblea </a:t>
            </a:r>
            <a:r>
              <a:rPr sz="650" spc="15" dirty="0">
                <a:latin typeface="Microsoft Sans Serif"/>
                <a:cs typeface="Microsoft Sans Serif"/>
              </a:rPr>
              <a:t> </a:t>
            </a:r>
            <a:r>
              <a:rPr sz="650" spc="10" dirty="0">
                <a:latin typeface="Microsoft Sans Serif"/>
                <a:cs typeface="Microsoft Sans Serif"/>
              </a:rPr>
              <a:t>General</a:t>
            </a:r>
            <a:r>
              <a:rPr sz="650" spc="-5" dirty="0">
                <a:latin typeface="Microsoft Sans Serif"/>
                <a:cs typeface="Microsoft Sans Serif"/>
              </a:rPr>
              <a:t> </a:t>
            </a:r>
            <a:r>
              <a:rPr sz="650" spc="20" dirty="0">
                <a:latin typeface="Microsoft Sans Serif"/>
                <a:cs typeface="Microsoft Sans Serif"/>
              </a:rPr>
              <a:t>de</a:t>
            </a:r>
            <a:r>
              <a:rPr sz="650" spc="-5" dirty="0">
                <a:latin typeface="Microsoft Sans Serif"/>
                <a:cs typeface="Microsoft Sans Serif"/>
              </a:rPr>
              <a:t> </a:t>
            </a:r>
            <a:r>
              <a:rPr sz="650" spc="-65" dirty="0">
                <a:latin typeface="Microsoft Sans Serif"/>
                <a:cs typeface="Microsoft Sans Serif"/>
              </a:rPr>
              <a:t>PES</a:t>
            </a:r>
            <a:r>
              <a:rPr sz="650" spc="-5" dirty="0">
                <a:latin typeface="Microsoft Sans Serif"/>
                <a:cs typeface="Microsoft Sans Serif"/>
              </a:rPr>
              <a:t> </a:t>
            </a:r>
            <a:r>
              <a:rPr sz="650" spc="20" dirty="0">
                <a:latin typeface="Microsoft Sans Serif"/>
                <a:cs typeface="Microsoft Sans Serif"/>
              </a:rPr>
              <a:t>de</a:t>
            </a:r>
            <a:r>
              <a:rPr sz="650" spc="-5" dirty="0">
                <a:latin typeface="Microsoft Sans Serif"/>
                <a:cs typeface="Microsoft Sans Serif"/>
              </a:rPr>
              <a:t> </a:t>
            </a:r>
            <a:r>
              <a:rPr sz="650" spc="5" dirty="0">
                <a:latin typeface="Microsoft Sans Serif"/>
                <a:cs typeface="Microsoft Sans Serif"/>
              </a:rPr>
              <a:t>2007,</a:t>
            </a:r>
            <a:r>
              <a:rPr sz="650" spc="-5" dirty="0">
                <a:latin typeface="Microsoft Sans Serif"/>
                <a:cs typeface="Microsoft Sans Serif"/>
              </a:rPr>
              <a:t> </a:t>
            </a:r>
            <a:r>
              <a:rPr sz="650" spc="30" dirty="0">
                <a:latin typeface="Microsoft Sans Serif"/>
                <a:cs typeface="Microsoft Sans Serif"/>
              </a:rPr>
              <a:t>junio</a:t>
            </a:r>
            <a:r>
              <a:rPr sz="650" spc="-5" dirty="0">
                <a:latin typeface="Microsoft Sans Serif"/>
                <a:cs typeface="Microsoft Sans Serif"/>
              </a:rPr>
              <a:t> </a:t>
            </a:r>
            <a:r>
              <a:rPr sz="650" spc="20" dirty="0">
                <a:latin typeface="Microsoft Sans Serif"/>
                <a:cs typeface="Microsoft Sans Serif"/>
              </a:rPr>
              <a:t>de</a:t>
            </a:r>
            <a:r>
              <a:rPr sz="650" spc="-5" dirty="0">
                <a:latin typeface="Microsoft Sans Serif"/>
                <a:cs typeface="Microsoft Sans Serif"/>
              </a:rPr>
              <a:t> </a:t>
            </a:r>
            <a:r>
              <a:rPr sz="650" spc="5" dirty="0">
                <a:latin typeface="Microsoft Sans Serif"/>
                <a:cs typeface="Microsoft Sans Serif"/>
              </a:rPr>
              <a:t>2007.</a:t>
            </a:r>
            <a:endParaRPr sz="650">
              <a:latin typeface="Microsoft Sans Serif"/>
              <a:cs typeface="Microsoft Sans Serif"/>
            </a:endParaRPr>
          </a:p>
          <a:p>
            <a:pPr marL="239395" marR="5080" indent="-227329">
              <a:lnSpc>
                <a:spcPct val="133900"/>
              </a:lnSpc>
              <a:spcBef>
                <a:spcPts val="114"/>
              </a:spcBef>
            </a:pPr>
            <a:r>
              <a:rPr sz="600" spc="20" dirty="0">
                <a:latin typeface="Microsoft Sans Serif"/>
                <a:cs typeface="Microsoft Sans Serif"/>
              </a:rPr>
              <a:t>[5]</a:t>
            </a:r>
            <a:r>
              <a:rPr sz="600" spc="-5" dirty="0">
                <a:latin typeface="Microsoft Sans Serif"/>
                <a:cs typeface="Microsoft Sans Serif"/>
              </a:rPr>
              <a:t> </a:t>
            </a:r>
            <a:r>
              <a:rPr sz="600" spc="15" dirty="0">
                <a:latin typeface="Microsoft Sans Serif"/>
                <a:cs typeface="Microsoft Sans Serif"/>
              </a:rPr>
              <a:t>Subcomité</a:t>
            </a:r>
            <a:r>
              <a:rPr sz="600" dirty="0">
                <a:latin typeface="Microsoft Sans Serif"/>
                <a:cs typeface="Microsoft Sans Serif"/>
              </a:rPr>
              <a:t> </a:t>
            </a:r>
            <a:r>
              <a:rPr sz="600" spc="20" dirty="0">
                <a:latin typeface="Microsoft Sans Serif"/>
                <a:cs typeface="Microsoft Sans Serif"/>
              </a:rPr>
              <a:t>de</a:t>
            </a:r>
            <a:r>
              <a:rPr sz="600" dirty="0">
                <a:latin typeface="Microsoft Sans Serif"/>
                <a:cs typeface="Microsoft Sans Serif"/>
              </a:rPr>
              <a:t> </a:t>
            </a:r>
            <a:r>
              <a:rPr sz="600" spc="20" dirty="0">
                <a:latin typeface="Microsoft Sans Serif"/>
                <a:cs typeface="Microsoft Sans Serif"/>
              </a:rPr>
              <a:t>Control</a:t>
            </a:r>
            <a:r>
              <a:rPr sz="600" dirty="0">
                <a:latin typeface="Microsoft Sans Serif"/>
                <a:cs typeface="Microsoft Sans Serif"/>
              </a:rPr>
              <a:t> </a:t>
            </a:r>
            <a:r>
              <a:rPr sz="600" spc="5" dirty="0">
                <a:latin typeface="Microsoft Sans Serif"/>
                <a:cs typeface="Microsoft Sans Serif"/>
              </a:rPr>
              <a:t>y</a:t>
            </a:r>
            <a:r>
              <a:rPr sz="600" dirty="0">
                <a:latin typeface="Microsoft Sans Serif"/>
                <a:cs typeface="Microsoft Sans Serif"/>
              </a:rPr>
              <a:t> </a:t>
            </a:r>
            <a:r>
              <a:rPr sz="600" spc="15" dirty="0">
                <a:latin typeface="Microsoft Sans Serif"/>
                <a:cs typeface="Microsoft Sans Serif"/>
              </a:rPr>
              <a:t>Protección</a:t>
            </a:r>
            <a:r>
              <a:rPr sz="600" spc="-5" dirty="0">
                <a:latin typeface="Microsoft Sans Serif"/>
                <a:cs typeface="Microsoft Sans Serif"/>
              </a:rPr>
              <a:t> </a:t>
            </a:r>
            <a:r>
              <a:rPr sz="600" spc="15" dirty="0">
                <a:latin typeface="Microsoft Sans Serif"/>
                <a:cs typeface="Microsoft Sans Serif"/>
              </a:rPr>
              <a:t>del</a:t>
            </a:r>
            <a:r>
              <a:rPr sz="600" dirty="0">
                <a:latin typeface="Microsoft Sans Serif"/>
                <a:cs typeface="Microsoft Sans Serif"/>
              </a:rPr>
              <a:t> </a:t>
            </a:r>
            <a:r>
              <a:rPr sz="600" spc="5" dirty="0">
                <a:latin typeface="Microsoft Sans Serif"/>
                <a:cs typeface="Microsoft Sans Serif"/>
              </a:rPr>
              <a:t>Sistema</a:t>
            </a:r>
            <a:r>
              <a:rPr sz="600" dirty="0">
                <a:latin typeface="Microsoft Sans Serif"/>
                <a:cs typeface="Microsoft Sans Serif"/>
              </a:rPr>
              <a:t> </a:t>
            </a:r>
            <a:r>
              <a:rPr sz="600" spc="-35" dirty="0">
                <a:latin typeface="Microsoft Sans Serif"/>
                <a:cs typeface="Microsoft Sans Serif"/>
              </a:rPr>
              <a:t>NERC,</a:t>
            </a:r>
            <a:r>
              <a:rPr sz="600" dirty="0">
                <a:latin typeface="Microsoft Sans Serif"/>
                <a:cs typeface="Microsoft Sans Serif"/>
              </a:rPr>
              <a:t> </a:t>
            </a:r>
            <a:r>
              <a:rPr sz="600" spc="10" dirty="0">
                <a:latin typeface="Microsoft Sans Serif"/>
                <a:cs typeface="Microsoft Sans Serif"/>
              </a:rPr>
              <a:t>PCoordinación</a:t>
            </a:r>
            <a:r>
              <a:rPr sz="600" dirty="0">
                <a:latin typeface="Microsoft Sans Serif"/>
                <a:cs typeface="Microsoft Sans Serif"/>
              </a:rPr>
              <a:t> </a:t>
            </a:r>
            <a:r>
              <a:rPr sz="600" spc="20" dirty="0">
                <a:latin typeface="Microsoft Sans Serif"/>
                <a:cs typeface="Microsoft Sans Serif"/>
              </a:rPr>
              <a:t>de</a:t>
            </a:r>
            <a:r>
              <a:rPr sz="600" spc="-5" dirty="0">
                <a:latin typeface="Microsoft Sans Serif"/>
                <a:cs typeface="Microsoft Sans Serif"/>
              </a:rPr>
              <a:t> </a:t>
            </a:r>
            <a:r>
              <a:rPr sz="600" spc="15" dirty="0">
                <a:latin typeface="Microsoft Sans Serif"/>
                <a:cs typeface="Microsoft Sans Serif"/>
              </a:rPr>
              <a:t>Protección</a:t>
            </a:r>
            <a:r>
              <a:rPr sz="600" dirty="0">
                <a:latin typeface="Microsoft Sans Serif"/>
                <a:cs typeface="Microsoft Sans Serif"/>
              </a:rPr>
              <a:t> </a:t>
            </a:r>
            <a:r>
              <a:rPr sz="600" spc="20" dirty="0">
                <a:latin typeface="Microsoft Sans Serif"/>
                <a:cs typeface="Microsoft Sans Serif"/>
              </a:rPr>
              <a:t>de </a:t>
            </a:r>
            <a:r>
              <a:rPr sz="600" spc="-145" dirty="0">
                <a:latin typeface="Microsoft Sans Serif"/>
                <a:cs typeface="Microsoft Sans Serif"/>
              </a:rPr>
              <a:t> </a:t>
            </a:r>
            <a:r>
              <a:rPr sz="600" spc="5" dirty="0">
                <a:latin typeface="Microsoft Sans Serif"/>
                <a:cs typeface="Microsoft Sans Serif"/>
              </a:rPr>
              <a:t>Plantas </a:t>
            </a:r>
            <a:r>
              <a:rPr sz="600" dirty="0">
                <a:latin typeface="Microsoft Sans Serif"/>
                <a:cs typeface="Microsoft Sans Serif"/>
              </a:rPr>
              <a:t>Eléctricas </a:t>
            </a:r>
            <a:r>
              <a:rPr sz="600" spc="5" dirty="0">
                <a:latin typeface="Microsoft Sans Serif"/>
                <a:cs typeface="Microsoft Sans Serif"/>
              </a:rPr>
              <a:t>y Sistemas </a:t>
            </a:r>
            <a:r>
              <a:rPr sz="600" spc="20" dirty="0">
                <a:latin typeface="Microsoft Sans Serif"/>
                <a:cs typeface="Microsoft Sans Serif"/>
              </a:rPr>
              <a:t>de </a:t>
            </a:r>
            <a:r>
              <a:rPr sz="600" spc="15" dirty="0">
                <a:latin typeface="Microsoft Sans Serif"/>
                <a:cs typeface="Microsoft Sans Serif"/>
              </a:rPr>
              <a:t>Transmisión </a:t>
            </a:r>
            <a:r>
              <a:rPr sz="600" spc="120" dirty="0">
                <a:latin typeface="Microsoft Sans Serif"/>
                <a:cs typeface="Microsoft Sans Serif"/>
              </a:rPr>
              <a:t>– </a:t>
            </a:r>
            <a:r>
              <a:rPr sz="600" spc="25" dirty="0">
                <a:latin typeface="Microsoft Sans Serif"/>
                <a:cs typeface="Microsoft Sans Serif"/>
              </a:rPr>
              <a:t>Documento </a:t>
            </a:r>
            <a:r>
              <a:rPr sz="600" dirty="0">
                <a:latin typeface="Microsoft Sans Serif"/>
                <a:cs typeface="Microsoft Sans Serif"/>
              </a:rPr>
              <a:t>Técnico </a:t>
            </a:r>
            <a:r>
              <a:rPr sz="600" spc="20" dirty="0">
                <a:latin typeface="Microsoft Sans Serif"/>
                <a:cs typeface="Microsoft Sans Serif"/>
              </a:rPr>
              <a:t>de </a:t>
            </a:r>
            <a:r>
              <a:rPr sz="600" spc="5" dirty="0">
                <a:latin typeface="Microsoft Sans Serif"/>
                <a:cs typeface="Microsoft Sans Serif"/>
              </a:rPr>
              <a:t>Referencia. </a:t>
            </a:r>
            <a:r>
              <a:rPr sz="600" spc="10" dirty="0">
                <a:latin typeface="Microsoft Sans Serif"/>
                <a:cs typeface="Microsoft Sans Serif"/>
              </a:rPr>
              <a:t> </a:t>
            </a:r>
            <a:r>
              <a:rPr sz="600" spc="5" dirty="0">
                <a:latin typeface="Microsoft Sans Serif"/>
                <a:cs typeface="Microsoft Sans Serif"/>
              </a:rPr>
              <a:t>Consejo</a:t>
            </a:r>
            <a:r>
              <a:rPr sz="600" spc="10" dirty="0">
                <a:latin typeface="Microsoft Sans Serif"/>
                <a:cs typeface="Microsoft Sans Serif"/>
              </a:rPr>
              <a:t> </a:t>
            </a:r>
            <a:r>
              <a:rPr sz="600" spc="20" dirty="0">
                <a:latin typeface="Microsoft Sans Serif"/>
                <a:cs typeface="Microsoft Sans Serif"/>
              </a:rPr>
              <a:t>Norteamericano</a:t>
            </a:r>
            <a:r>
              <a:rPr sz="600" spc="10" dirty="0">
                <a:latin typeface="Microsoft Sans Serif"/>
                <a:cs typeface="Microsoft Sans Serif"/>
              </a:rPr>
              <a:t> </a:t>
            </a:r>
            <a:r>
              <a:rPr sz="600" spc="20" dirty="0">
                <a:latin typeface="Microsoft Sans Serif"/>
                <a:cs typeface="Microsoft Sans Serif"/>
              </a:rPr>
              <a:t>de</a:t>
            </a:r>
            <a:r>
              <a:rPr sz="600" spc="10" dirty="0">
                <a:latin typeface="Microsoft Sans Serif"/>
                <a:cs typeface="Microsoft Sans Serif"/>
              </a:rPr>
              <a:t> </a:t>
            </a:r>
            <a:r>
              <a:rPr sz="600" spc="15" dirty="0">
                <a:latin typeface="Microsoft Sans Serif"/>
                <a:cs typeface="Microsoft Sans Serif"/>
              </a:rPr>
              <a:t>Confiabilidad</a:t>
            </a:r>
            <a:r>
              <a:rPr sz="600" spc="10" dirty="0">
                <a:latin typeface="Microsoft Sans Serif"/>
                <a:cs typeface="Microsoft Sans Serif"/>
              </a:rPr>
              <a:t> </a:t>
            </a:r>
            <a:r>
              <a:rPr sz="600" dirty="0">
                <a:latin typeface="Microsoft Sans Serif"/>
                <a:cs typeface="Microsoft Sans Serif"/>
              </a:rPr>
              <a:t>Eléctrica,</a:t>
            </a:r>
            <a:r>
              <a:rPr sz="600" spc="10" dirty="0">
                <a:latin typeface="Microsoft Sans Serif"/>
                <a:cs typeface="Microsoft Sans Serif"/>
              </a:rPr>
              <a:t> </a:t>
            </a:r>
            <a:r>
              <a:rPr sz="600" spc="20" dirty="0">
                <a:latin typeface="Microsoft Sans Serif"/>
                <a:cs typeface="Microsoft Sans Serif"/>
              </a:rPr>
              <a:t>diciembre</a:t>
            </a:r>
            <a:r>
              <a:rPr sz="600" spc="10" dirty="0">
                <a:latin typeface="Microsoft Sans Serif"/>
                <a:cs typeface="Microsoft Sans Serif"/>
              </a:rPr>
              <a:t> </a:t>
            </a:r>
            <a:r>
              <a:rPr sz="600" spc="20" dirty="0">
                <a:latin typeface="Microsoft Sans Serif"/>
                <a:cs typeface="Microsoft Sans Serif"/>
              </a:rPr>
              <a:t>de</a:t>
            </a:r>
            <a:r>
              <a:rPr sz="600" spc="10" dirty="0">
                <a:latin typeface="Microsoft Sans Serif"/>
                <a:cs typeface="Microsoft Sans Serif"/>
              </a:rPr>
              <a:t> </a:t>
            </a:r>
            <a:r>
              <a:rPr sz="600" spc="5" dirty="0">
                <a:latin typeface="Microsoft Sans Serif"/>
                <a:cs typeface="Microsoft Sans Serif"/>
              </a:rPr>
              <a:t>2009.</a:t>
            </a:r>
            <a:r>
              <a:rPr sz="600" spc="10" dirty="0">
                <a:latin typeface="Microsoft Sans Serif"/>
                <a:cs typeface="Microsoft Sans Serif"/>
              </a:rPr>
              <a:t> </a:t>
            </a:r>
            <a:r>
              <a:rPr sz="600" spc="15" dirty="0">
                <a:latin typeface="Microsoft Sans Serif"/>
                <a:cs typeface="Microsoft Sans Serif"/>
              </a:rPr>
              <a:t>Disponible: </a:t>
            </a:r>
            <a:r>
              <a:rPr sz="600" spc="-145" dirty="0">
                <a:latin typeface="Microsoft Sans Serif"/>
                <a:cs typeface="Microsoft Sans Serif"/>
              </a:rPr>
              <a:t> </a:t>
            </a:r>
            <a:r>
              <a:rPr sz="600" spc="25" dirty="0">
                <a:latin typeface="Microsoft Sans Serif"/>
                <a:cs typeface="Microsoft Sans Serif"/>
                <a:hlinkClick r:id="rId2"/>
              </a:rPr>
              <a:t>http://www.nerc.com/filez/spctf.html.</a:t>
            </a:r>
            <a:endParaRPr sz="600">
              <a:latin typeface="Microsoft Sans Serif"/>
              <a:cs typeface="Microsoft Sans Serif"/>
            </a:endParaRPr>
          </a:p>
        </p:txBody>
      </p:sp>
      <p:sp>
        <p:nvSpPr>
          <p:cNvPr id="13" name="object 13"/>
          <p:cNvSpPr txBox="1"/>
          <p:nvPr/>
        </p:nvSpPr>
        <p:spPr>
          <a:xfrm>
            <a:off x="1415277" y="9415125"/>
            <a:ext cx="2852914" cy="143629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sz="850" spc="-25" dirty="0">
                <a:latin typeface="Microsoft Sans Serif"/>
                <a:cs typeface="Microsoft Sans Serif"/>
              </a:rPr>
              <a:t>CAPÍTULO</a:t>
            </a:r>
            <a:r>
              <a:rPr sz="850" spc="-20" dirty="0">
                <a:latin typeface="Microsoft Sans Serif"/>
                <a:cs typeface="Microsoft Sans Serif"/>
              </a:rPr>
              <a:t> </a:t>
            </a:r>
            <a:r>
              <a:rPr sz="850" dirty="0">
                <a:latin typeface="Microsoft Sans Serif"/>
                <a:cs typeface="Microsoft Sans Serif"/>
              </a:rPr>
              <a:t>2,</a:t>
            </a:r>
            <a:r>
              <a:rPr sz="850" spc="-15" dirty="0">
                <a:latin typeface="Microsoft Sans Serif"/>
                <a:cs typeface="Microsoft Sans Serif"/>
              </a:rPr>
              <a:t> </a:t>
            </a:r>
            <a:r>
              <a:rPr sz="850" spc="-40" dirty="0">
                <a:latin typeface="Microsoft Sans Serif"/>
                <a:cs typeface="Microsoft Sans Serif"/>
              </a:rPr>
              <a:t>SECCIÓN</a:t>
            </a:r>
            <a:r>
              <a:rPr sz="850" spc="-15" dirty="0">
                <a:latin typeface="Microsoft Sans Serif"/>
                <a:cs typeface="Microsoft Sans Serif"/>
              </a:rPr>
              <a:t> </a:t>
            </a:r>
            <a:r>
              <a:rPr sz="850" spc="10" dirty="0">
                <a:latin typeface="Microsoft Sans Serif"/>
                <a:cs typeface="Microsoft Sans Serif"/>
              </a:rPr>
              <a:t>4</a:t>
            </a:r>
            <a:endParaRPr sz="850">
              <a:latin typeface="Microsoft Sans Serif"/>
              <a:cs typeface="Microsoft Sans Serif"/>
            </a:endParaRPr>
          </a:p>
        </p:txBody>
      </p:sp>
      <p:sp>
        <p:nvSpPr>
          <p:cNvPr id="14" name="object 14"/>
          <p:cNvSpPr txBox="1"/>
          <p:nvPr/>
        </p:nvSpPr>
        <p:spPr>
          <a:xfrm>
            <a:off x="7845387" y="9415126"/>
            <a:ext cx="7796212" cy="285115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sz="850" spc="-25" dirty="0">
                <a:latin typeface="Microsoft Sans Serif"/>
                <a:cs typeface="Microsoft Sans Serif"/>
              </a:rPr>
              <a:t>TUTORIAL</a:t>
            </a:r>
            <a:r>
              <a:rPr sz="850" spc="-5" dirty="0">
                <a:latin typeface="Microsoft Sans Serif"/>
                <a:cs typeface="Microsoft Sans Serif"/>
              </a:rPr>
              <a:t> </a:t>
            </a:r>
            <a:r>
              <a:rPr sz="850" spc="-60" dirty="0">
                <a:latin typeface="Microsoft Sans Serif"/>
                <a:cs typeface="Microsoft Sans Serif"/>
              </a:rPr>
              <a:t>SOBRE</a:t>
            </a:r>
            <a:r>
              <a:rPr sz="850" spc="-5" dirty="0">
                <a:latin typeface="Microsoft Sans Serif"/>
                <a:cs typeface="Microsoft Sans Serif"/>
              </a:rPr>
              <a:t> </a:t>
            </a:r>
            <a:r>
              <a:rPr sz="850" spc="-35" dirty="0">
                <a:latin typeface="Microsoft Sans Serif"/>
                <a:cs typeface="Microsoft Sans Serif"/>
              </a:rPr>
              <a:t>PROTECCIÓN</a:t>
            </a:r>
            <a:r>
              <a:rPr sz="850" spc="-5" dirty="0">
                <a:latin typeface="Microsoft Sans Serif"/>
                <a:cs typeface="Microsoft Sans Serif"/>
              </a:rPr>
              <a:t> </a:t>
            </a:r>
            <a:r>
              <a:rPr sz="850" spc="-45" dirty="0">
                <a:latin typeface="Microsoft Sans Serif"/>
                <a:cs typeface="Microsoft Sans Serif"/>
              </a:rPr>
              <a:t>DE</a:t>
            </a:r>
            <a:r>
              <a:rPr sz="850" spc="-5" dirty="0">
                <a:latin typeface="Microsoft Sans Serif"/>
                <a:cs typeface="Microsoft Sans Serif"/>
              </a:rPr>
              <a:t> </a:t>
            </a:r>
            <a:r>
              <a:rPr sz="850" spc="-55" dirty="0">
                <a:latin typeface="Microsoft Sans Serif"/>
                <a:cs typeface="Microsoft Sans Serif"/>
              </a:rPr>
              <a:t>GENERADORES</a:t>
            </a:r>
            <a:r>
              <a:rPr sz="850" dirty="0">
                <a:latin typeface="Microsoft Sans Serif"/>
                <a:cs typeface="Microsoft Sans Serif"/>
              </a:rPr>
              <a:t> </a:t>
            </a:r>
            <a:r>
              <a:rPr sz="850" spc="-30" dirty="0">
                <a:latin typeface="Microsoft Sans Serif"/>
                <a:cs typeface="Microsoft Sans Serif"/>
              </a:rPr>
              <a:t>SÍNCRONOS</a:t>
            </a:r>
            <a:endParaRPr sz="850">
              <a:latin typeface="Microsoft Sans Serif"/>
              <a:cs typeface="Microsoft Sans Serif"/>
            </a:endParaRPr>
          </a:p>
          <a:p>
            <a:pPr marL="1400175">
              <a:lnSpc>
                <a:spcPct val="100000"/>
              </a:lnSpc>
            </a:pPr>
            <a:r>
              <a:rPr sz="850" spc="-15" dirty="0">
                <a:latin typeface="Microsoft Sans Serif"/>
                <a:cs typeface="Microsoft Sans Serif"/>
              </a:rPr>
              <a:t>PUBLICACIÓN</a:t>
            </a:r>
            <a:r>
              <a:rPr sz="850" spc="-5" dirty="0">
                <a:latin typeface="Microsoft Sans Serif"/>
                <a:cs typeface="Microsoft Sans Serif"/>
              </a:rPr>
              <a:t> </a:t>
            </a:r>
            <a:r>
              <a:rPr sz="850" spc="-55" dirty="0">
                <a:latin typeface="Microsoft Sans Serif"/>
                <a:cs typeface="Microsoft Sans Serif"/>
              </a:rPr>
              <a:t>ESPECIAL</a:t>
            </a:r>
            <a:r>
              <a:rPr sz="850" spc="-5" dirty="0">
                <a:latin typeface="Microsoft Sans Serif"/>
                <a:cs typeface="Microsoft Sans Serif"/>
              </a:rPr>
              <a:t> </a:t>
            </a:r>
            <a:r>
              <a:rPr sz="850" spc="-40" dirty="0">
                <a:latin typeface="Microsoft Sans Serif"/>
                <a:cs typeface="Microsoft Sans Serif"/>
              </a:rPr>
              <a:t>DEL</a:t>
            </a:r>
            <a:r>
              <a:rPr sz="850" spc="-5" dirty="0">
                <a:latin typeface="Microsoft Sans Serif"/>
                <a:cs typeface="Microsoft Sans Serif"/>
              </a:rPr>
              <a:t> </a:t>
            </a:r>
            <a:r>
              <a:rPr sz="850" spc="-60" dirty="0">
                <a:latin typeface="Microsoft Sans Serif"/>
                <a:cs typeface="Microsoft Sans Serif"/>
              </a:rPr>
              <a:t>IEEE</a:t>
            </a:r>
            <a:r>
              <a:rPr sz="850" spc="-5" dirty="0">
                <a:latin typeface="Microsoft Sans Serif"/>
                <a:cs typeface="Microsoft Sans Serif"/>
              </a:rPr>
              <a:t> </a:t>
            </a:r>
            <a:r>
              <a:rPr sz="850" spc="-80" dirty="0">
                <a:latin typeface="Microsoft Sans Serif"/>
                <a:cs typeface="Microsoft Sans Serif"/>
              </a:rPr>
              <a:t>PSRC</a:t>
            </a:r>
            <a:endParaRPr sz="850">
              <a:latin typeface="Microsoft Sans Serif"/>
              <a:cs typeface="Microsoft Sans Serif"/>
            </a:endParaRPr>
          </a:p>
        </p:txBody>
      </p:sp>
    </p:spTree>
  </p:cSld>
  <p:clrMapOvr>
    <a:masterClrMapping/>
  </p:clrMapOvr>
</p:sld>
</file>

<file path=ppt/slides/slide42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/>
          <p:nvPr/>
        </p:nvSpPr>
        <p:spPr>
          <a:xfrm>
            <a:off x="9521982" y="2107691"/>
            <a:ext cx="1459325" cy="524510"/>
          </a:xfrm>
          <a:custGeom>
            <a:avLst/>
            <a:gdLst/>
            <a:ahLst/>
            <a:cxnLst/>
            <a:rect l="l" t="t" r="r" b="b"/>
            <a:pathLst>
              <a:path w="634364" h="524510">
                <a:moveTo>
                  <a:pt x="620268" y="524256"/>
                </a:moveTo>
                <a:lnTo>
                  <a:pt x="557784" y="524256"/>
                </a:lnTo>
                <a:lnTo>
                  <a:pt x="553212" y="522732"/>
                </a:lnTo>
                <a:lnTo>
                  <a:pt x="553212" y="516636"/>
                </a:lnTo>
                <a:lnTo>
                  <a:pt x="557784" y="515112"/>
                </a:lnTo>
                <a:lnTo>
                  <a:pt x="620268" y="515112"/>
                </a:lnTo>
                <a:lnTo>
                  <a:pt x="623316" y="516636"/>
                </a:lnTo>
                <a:lnTo>
                  <a:pt x="624840" y="519684"/>
                </a:lnTo>
                <a:lnTo>
                  <a:pt x="623316" y="522732"/>
                </a:lnTo>
                <a:lnTo>
                  <a:pt x="620268" y="524256"/>
                </a:lnTo>
                <a:close/>
              </a:path>
              <a:path w="634364" h="524510">
                <a:moveTo>
                  <a:pt x="512064" y="524256"/>
                </a:moveTo>
                <a:lnTo>
                  <a:pt x="448056" y="524256"/>
                </a:lnTo>
                <a:lnTo>
                  <a:pt x="445008" y="522732"/>
                </a:lnTo>
                <a:lnTo>
                  <a:pt x="443484" y="519684"/>
                </a:lnTo>
                <a:lnTo>
                  <a:pt x="445008" y="516636"/>
                </a:lnTo>
                <a:lnTo>
                  <a:pt x="448056" y="515112"/>
                </a:lnTo>
                <a:lnTo>
                  <a:pt x="512064" y="515112"/>
                </a:lnTo>
                <a:lnTo>
                  <a:pt x="515112" y="516636"/>
                </a:lnTo>
                <a:lnTo>
                  <a:pt x="516636" y="519684"/>
                </a:lnTo>
                <a:lnTo>
                  <a:pt x="515112" y="522732"/>
                </a:lnTo>
                <a:lnTo>
                  <a:pt x="512064" y="524256"/>
                </a:lnTo>
                <a:close/>
              </a:path>
              <a:path w="634364" h="524510">
                <a:moveTo>
                  <a:pt x="402336" y="524256"/>
                </a:moveTo>
                <a:lnTo>
                  <a:pt x="338328" y="524256"/>
                </a:lnTo>
                <a:lnTo>
                  <a:pt x="335280" y="522732"/>
                </a:lnTo>
                <a:lnTo>
                  <a:pt x="333756" y="519684"/>
                </a:lnTo>
                <a:lnTo>
                  <a:pt x="335280" y="516636"/>
                </a:lnTo>
                <a:lnTo>
                  <a:pt x="338328" y="515112"/>
                </a:lnTo>
                <a:lnTo>
                  <a:pt x="402336" y="515112"/>
                </a:lnTo>
                <a:lnTo>
                  <a:pt x="405384" y="516636"/>
                </a:lnTo>
                <a:lnTo>
                  <a:pt x="406908" y="519684"/>
                </a:lnTo>
                <a:lnTo>
                  <a:pt x="405384" y="522732"/>
                </a:lnTo>
                <a:lnTo>
                  <a:pt x="402336" y="524256"/>
                </a:lnTo>
                <a:close/>
              </a:path>
              <a:path w="634364" h="524510">
                <a:moveTo>
                  <a:pt x="294132" y="524256"/>
                </a:moveTo>
                <a:lnTo>
                  <a:pt x="230124" y="524256"/>
                </a:lnTo>
                <a:lnTo>
                  <a:pt x="227076" y="522732"/>
                </a:lnTo>
                <a:lnTo>
                  <a:pt x="225552" y="519684"/>
                </a:lnTo>
                <a:lnTo>
                  <a:pt x="227076" y="516636"/>
                </a:lnTo>
                <a:lnTo>
                  <a:pt x="230124" y="515112"/>
                </a:lnTo>
                <a:lnTo>
                  <a:pt x="294132" y="515112"/>
                </a:lnTo>
                <a:lnTo>
                  <a:pt x="297180" y="516636"/>
                </a:lnTo>
                <a:lnTo>
                  <a:pt x="298704" y="519684"/>
                </a:lnTo>
                <a:lnTo>
                  <a:pt x="297180" y="522732"/>
                </a:lnTo>
                <a:lnTo>
                  <a:pt x="294132" y="524256"/>
                </a:lnTo>
                <a:close/>
              </a:path>
              <a:path w="634364" h="524510">
                <a:moveTo>
                  <a:pt x="184404" y="524256"/>
                </a:moveTo>
                <a:lnTo>
                  <a:pt x="120396" y="524256"/>
                </a:lnTo>
                <a:lnTo>
                  <a:pt x="117348" y="522732"/>
                </a:lnTo>
                <a:lnTo>
                  <a:pt x="115824" y="519684"/>
                </a:lnTo>
                <a:lnTo>
                  <a:pt x="117348" y="516636"/>
                </a:lnTo>
                <a:lnTo>
                  <a:pt x="120396" y="515112"/>
                </a:lnTo>
                <a:lnTo>
                  <a:pt x="184404" y="515112"/>
                </a:lnTo>
                <a:lnTo>
                  <a:pt x="187452" y="516636"/>
                </a:lnTo>
                <a:lnTo>
                  <a:pt x="188976" y="519684"/>
                </a:lnTo>
                <a:lnTo>
                  <a:pt x="187452" y="522732"/>
                </a:lnTo>
                <a:lnTo>
                  <a:pt x="184404" y="524256"/>
                </a:lnTo>
                <a:close/>
              </a:path>
              <a:path w="634364" h="524510">
                <a:moveTo>
                  <a:pt x="74676" y="524256"/>
                </a:moveTo>
                <a:lnTo>
                  <a:pt x="12192" y="524256"/>
                </a:lnTo>
                <a:lnTo>
                  <a:pt x="7620" y="522732"/>
                </a:lnTo>
                <a:lnTo>
                  <a:pt x="7620" y="516636"/>
                </a:lnTo>
                <a:lnTo>
                  <a:pt x="12192" y="515112"/>
                </a:lnTo>
                <a:lnTo>
                  <a:pt x="74676" y="515112"/>
                </a:lnTo>
                <a:lnTo>
                  <a:pt x="79248" y="516636"/>
                </a:lnTo>
                <a:lnTo>
                  <a:pt x="79248" y="522732"/>
                </a:lnTo>
                <a:lnTo>
                  <a:pt x="74676" y="524256"/>
                </a:lnTo>
                <a:close/>
              </a:path>
              <a:path w="634364" h="524510">
                <a:moveTo>
                  <a:pt x="4572" y="484632"/>
                </a:moveTo>
                <a:lnTo>
                  <a:pt x="1524" y="483108"/>
                </a:lnTo>
                <a:lnTo>
                  <a:pt x="0" y="480060"/>
                </a:lnTo>
                <a:lnTo>
                  <a:pt x="0" y="417576"/>
                </a:lnTo>
                <a:lnTo>
                  <a:pt x="1524" y="413004"/>
                </a:lnTo>
                <a:lnTo>
                  <a:pt x="7620" y="413004"/>
                </a:lnTo>
                <a:lnTo>
                  <a:pt x="9143" y="417576"/>
                </a:lnTo>
                <a:lnTo>
                  <a:pt x="9143" y="480060"/>
                </a:lnTo>
                <a:lnTo>
                  <a:pt x="7620" y="483108"/>
                </a:lnTo>
                <a:lnTo>
                  <a:pt x="4572" y="484632"/>
                </a:lnTo>
                <a:close/>
              </a:path>
              <a:path w="634364" h="524510">
                <a:moveTo>
                  <a:pt x="4572" y="376428"/>
                </a:moveTo>
                <a:lnTo>
                  <a:pt x="1524" y="374904"/>
                </a:lnTo>
                <a:lnTo>
                  <a:pt x="0" y="371856"/>
                </a:lnTo>
                <a:lnTo>
                  <a:pt x="0" y="307848"/>
                </a:lnTo>
                <a:lnTo>
                  <a:pt x="1524" y="304800"/>
                </a:lnTo>
                <a:lnTo>
                  <a:pt x="4572" y="303276"/>
                </a:lnTo>
                <a:lnTo>
                  <a:pt x="7620" y="304800"/>
                </a:lnTo>
                <a:lnTo>
                  <a:pt x="9143" y="307848"/>
                </a:lnTo>
                <a:lnTo>
                  <a:pt x="9143" y="371856"/>
                </a:lnTo>
                <a:lnTo>
                  <a:pt x="7620" y="374904"/>
                </a:lnTo>
                <a:lnTo>
                  <a:pt x="4572" y="376428"/>
                </a:lnTo>
                <a:close/>
              </a:path>
              <a:path w="634364" h="524510">
                <a:moveTo>
                  <a:pt x="4572" y="266700"/>
                </a:moveTo>
                <a:lnTo>
                  <a:pt x="1524" y="265176"/>
                </a:lnTo>
                <a:lnTo>
                  <a:pt x="0" y="262128"/>
                </a:lnTo>
                <a:lnTo>
                  <a:pt x="0" y="198120"/>
                </a:lnTo>
                <a:lnTo>
                  <a:pt x="1524" y="195072"/>
                </a:lnTo>
                <a:lnTo>
                  <a:pt x="4572" y="193548"/>
                </a:lnTo>
                <a:lnTo>
                  <a:pt x="7620" y="195072"/>
                </a:lnTo>
                <a:lnTo>
                  <a:pt x="9143" y="198120"/>
                </a:lnTo>
                <a:lnTo>
                  <a:pt x="9143" y="262128"/>
                </a:lnTo>
                <a:lnTo>
                  <a:pt x="7620" y="265176"/>
                </a:lnTo>
                <a:lnTo>
                  <a:pt x="4572" y="266700"/>
                </a:lnTo>
                <a:close/>
              </a:path>
              <a:path w="634364" h="524510">
                <a:moveTo>
                  <a:pt x="4572" y="158496"/>
                </a:moveTo>
                <a:lnTo>
                  <a:pt x="1524" y="156972"/>
                </a:lnTo>
                <a:lnTo>
                  <a:pt x="0" y="153924"/>
                </a:lnTo>
                <a:lnTo>
                  <a:pt x="0" y="89916"/>
                </a:lnTo>
                <a:lnTo>
                  <a:pt x="1524" y="86868"/>
                </a:lnTo>
                <a:lnTo>
                  <a:pt x="4572" y="85344"/>
                </a:lnTo>
                <a:lnTo>
                  <a:pt x="7620" y="86868"/>
                </a:lnTo>
                <a:lnTo>
                  <a:pt x="9143" y="89916"/>
                </a:lnTo>
                <a:lnTo>
                  <a:pt x="9143" y="153924"/>
                </a:lnTo>
                <a:lnTo>
                  <a:pt x="7620" y="156972"/>
                </a:lnTo>
                <a:lnTo>
                  <a:pt x="4572" y="158496"/>
                </a:lnTo>
                <a:close/>
              </a:path>
              <a:path w="634364" h="524510">
                <a:moveTo>
                  <a:pt x="4572" y="48768"/>
                </a:moveTo>
                <a:lnTo>
                  <a:pt x="1524" y="47244"/>
                </a:lnTo>
                <a:lnTo>
                  <a:pt x="0" y="44196"/>
                </a:lnTo>
                <a:lnTo>
                  <a:pt x="0" y="4572"/>
                </a:lnTo>
                <a:lnTo>
                  <a:pt x="1524" y="1524"/>
                </a:lnTo>
                <a:lnTo>
                  <a:pt x="4572" y="0"/>
                </a:lnTo>
                <a:lnTo>
                  <a:pt x="28956" y="0"/>
                </a:lnTo>
                <a:lnTo>
                  <a:pt x="32004" y="1524"/>
                </a:lnTo>
                <a:lnTo>
                  <a:pt x="33528" y="4572"/>
                </a:lnTo>
                <a:lnTo>
                  <a:pt x="9143" y="4572"/>
                </a:lnTo>
                <a:lnTo>
                  <a:pt x="4572" y="9144"/>
                </a:lnTo>
                <a:lnTo>
                  <a:pt x="9143" y="9144"/>
                </a:lnTo>
                <a:lnTo>
                  <a:pt x="9143" y="44196"/>
                </a:lnTo>
                <a:lnTo>
                  <a:pt x="7620" y="47244"/>
                </a:lnTo>
                <a:lnTo>
                  <a:pt x="4572" y="48768"/>
                </a:lnTo>
                <a:close/>
              </a:path>
              <a:path w="634364" h="524510">
                <a:moveTo>
                  <a:pt x="9143" y="9144"/>
                </a:moveTo>
                <a:lnTo>
                  <a:pt x="4572" y="9144"/>
                </a:lnTo>
                <a:lnTo>
                  <a:pt x="9143" y="4572"/>
                </a:lnTo>
                <a:lnTo>
                  <a:pt x="9143" y="9144"/>
                </a:lnTo>
                <a:close/>
              </a:path>
              <a:path w="634364" h="524510">
                <a:moveTo>
                  <a:pt x="28956" y="9144"/>
                </a:moveTo>
                <a:lnTo>
                  <a:pt x="9143" y="9144"/>
                </a:lnTo>
                <a:lnTo>
                  <a:pt x="9143" y="4572"/>
                </a:lnTo>
                <a:lnTo>
                  <a:pt x="33528" y="4572"/>
                </a:lnTo>
                <a:lnTo>
                  <a:pt x="32004" y="7620"/>
                </a:lnTo>
                <a:lnTo>
                  <a:pt x="28956" y="9144"/>
                </a:lnTo>
                <a:close/>
              </a:path>
              <a:path w="634364" h="524510">
                <a:moveTo>
                  <a:pt x="138684" y="9144"/>
                </a:moveTo>
                <a:lnTo>
                  <a:pt x="74676" y="9144"/>
                </a:lnTo>
                <a:lnTo>
                  <a:pt x="71628" y="7620"/>
                </a:lnTo>
                <a:lnTo>
                  <a:pt x="70104" y="4572"/>
                </a:lnTo>
                <a:lnTo>
                  <a:pt x="71628" y="1524"/>
                </a:lnTo>
                <a:lnTo>
                  <a:pt x="74676" y="0"/>
                </a:lnTo>
                <a:lnTo>
                  <a:pt x="138684" y="0"/>
                </a:lnTo>
                <a:lnTo>
                  <a:pt x="141732" y="1524"/>
                </a:lnTo>
                <a:lnTo>
                  <a:pt x="143256" y="4572"/>
                </a:lnTo>
                <a:lnTo>
                  <a:pt x="141732" y="7620"/>
                </a:lnTo>
                <a:lnTo>
                  <a:pt x="138684" y="9144"/>
                </a:lnTo>
                <a:close/>
              </a:path>
              <a:path w="634364" h="524510">
                <a:moveTo>
                  <a:pt x="246888" y="9144"/>
                </a:moveTo>
                <a:lnTo>
                  <a:pt x="184404" y="9144"/>
                </a:lnTo>
                <a:lnTo>
                  <a:pt x="179832" y="7620"/>
                </a:lnTo>
                <a:lnTo>
                  <a:pt x="179832" y="1524"/>
                </a:lnTo>
                <a:lnTo>
                  <a:pt x="184404" y="0"/>
                </a:lnTo>
                <a:lnTo>
                  <a:pt x="246888" y="0"/>
                </a:lnTo>
                <a:lnTo>
                  <a:pt x="251460" y="1524"/>
                </a:lnTo>
                <a:lnTo>
                  <a:pt x="251460" y="7620"/>
                </a:lnTo>
                <a:lnTo>
                  <a:pt x="246888" y="9144"/>
                </a:lnTo>
                <a:close/>
              </a:path>
              <a:path w="634364" h="524510">
                <a:moveTo>
                  <a:pt x="356616" y="9144"/>
                </a:moveTo>
                <a:lnTo>
                  <a:pt x="292608" y="9144"/>
                </a:lnTo>
                <a:lnTo>
                  <a:pt x="289560" y="7620"/>
                </a:lnTo>
                <a:lnTo>
                  <a:pt x="288036" y="4572"/>
                </a:lnTo>
                <a:lnTo>
                  <a:pt x="289560" y="1524"/>
                </a:lnTo>
                <a:lnTo>
                  <a:pt x="292608" y="0"/>
                </a:lnTo>
                <a:lnTo>
                  <a:pt x="356616" y="0"/>
                </a:lnTo>
                <a:lnTo>
                  <a:pt x="359664" y="1524"/>
                </a:lnTo>
                <a:lnTo>
                  <a:pt x="361188" y="4572"/>
                </a:lnTo>
                <a:lnTo>
                  <a:pt x="359664" y="7620"/>
                </a:lnTo>
                <a:lnTo>
                  <a:pt x="356616" y="9144"/>
                </a:lnTo>
                <a:close/>
              </a:path>
              <a:path w="634364" h="524510">
                <a:moveTo>
                  <a:pt x="466344" y="9144"/>
                </a:moveTo>
                <a:lnTo>
                  <a:pt x="402336" y="9144"/>
                </a:lnTo>
                <a:lnTo>
                  <a:pt x="399288" y="7620"/>
                </a:lnTo>
                <a:lnTo>
                  <a:pt x="397764" y="4572"/>
                </a:lnTo>
                <a:lnTo>
                  <a:pt x="399288" y="1524"/>
                </a:lnTo>
                <a:lnTo>
                  <a:pt x="402336" y="0"/>
                </a:lnTo>
                <a:lnTo>
                  <a:pt x="466344" y="0"/>
                </a:lnTo>
                <a:lnTo>
                  <a:pt x="469392" y="1524"/>
                </a:lnTo>
                <a:lnTo>
                  <a:pt x="470916" y="4572"/>
                </a:lnTo>
                <a:lnTo>
                  <a:pt x="469392" y="7620"/>
                </a:lnTo>
                <a:lnTo>
                  <a:pt x="466344" y="9144"/>
                </a:lnTo>
                <a:close/>
              </a:path>
              <a:path w="634364" h="524510">
                <a:moveTo>
                  <a:pt x="574548" y="9144"/>
                </a:moveTo>
                <a:lnTo>
                  <a:pt x="510540" y="9144"/>
                </a:lnTo>
                <a:lnTo>
                  <a:pt x="507492" y="7620"/>
                </a:lnTo>
                <a:lnTo>
                  <a:pt x="505968" y="4572"/>
                </a:lnTo>
                <a:lnTo>
                  <a:pt x="507492" y="1524"/>
                </a:lnTo>
                <a:lnTo>
                  <a:pt x="510540" y="0"/>
                </a:lnTo>
                <a:lnTo>
                  <a:pt x="574548" y="0"/>
                </a:lnTo>
                <a:lnTo>
                  <a:pt x="577596" y="1524"/>
                </a:lnTo>
                <a:lnTo>
                  <a:pt x="579120" y="4572"/>
                </a:lnTo>
                <a:lnTo>
                  <a:pt x="577596" y="7620"/>
                </a:lnTo>
                <a:lnTo>
                  <a:pt x="574548" y="9144"/>
                </a:lnTo>
                <a:close/>
              </a:path>
              <a:path w="634364" h="524510">
                <a:moveTo>
                  <a:pt x="624840" y="9144"/>
                </a:moveTo>
                <a:lnTo>
                  <a:pt x="620268" y="9144"/>
                </a:lnTo>
                <a:lnTo>
                  <a:pt x="617220" y="7620"/>
                </a:lnTo>
                <a:lnTo>
                  <a:pt x="615696" y="4572"/>
                </a:lnTo>
                <a:lnTo>
                  <a:pt x="617220" y="1524"/>
                </a:lnTo>
                <a:lnTo>
                  <a:pt x="620268" y="0"/>
                </a:lnTo>
                <a:lnTo>
                  <a:pt x="629412" y="0"/>
                </a:lnTo>
                <a:lnTo>
                  <a:pt x="632460" y="1524"/>
                </a:lnTo>
                <a:lnTo>
                  <a:pt x="633984" y="4572"/>
                </a:lnTo>
                <a:lnTo>
                  <a:pt x="624840" y="4572"/>
                </a:lnTo>
                <a:lnTo>
                  <a:pt x="624840" y="9144"/>
                </a:lnTo>
                <a:close/>
              </a:path>
              <a:path w="634364" h="524510">
                <a:moveTo>
                  <a:pt x="629412" y="64008"/>
                </a:moveTo>
                <a:lnTo>
                  <a:pt x="626364" y="62484"/>
                </a:lnTo>
                <a:lnTo>
                  <a:pt x="624840" y="59436"/>
                </a:lnTo>
                <a:lnTo>
                  <a:pt x="624840" y="4572"/>
                </a:lnTo>
                <a:lnTo>
                  <a:pt x="629412" y="9144"/>
                </a:lnTo>
                <a:lnTo>
                  <a:pt x="633984" y="9144"/>
                </a:lnTo>
                <a:lnTo>
                  <a:pt x="633984" y="59436"/>
                </a:lnTo>
                <a:lnTo>
                  <a:pt x="632460" y="62484"/>
                </a:lnTo>
                <a:lnTo>
                  <a:pt x="629412" y="64008"/>
                </a:lnTo>
                <a:close/>
              </a:path>
              <a:path w="634364" h="524510">
                <a:moveTo>
                  <a:pt x="633984" y="9144"/>
                </a:moveTo>
                <a:lnTo>
                  <a:pt x="629412" y="9144"/>
                </a:lnTo>
                <a:lnTo>
                  <a:pt x="624840" y="4572"/>
                </a:lnTo>
                <a:lnTo>
                  <a:pt x="633984" y="4572"/>
                </a:lnTo>
                <a:lnTo>
                  <a:pt x="633984" y="9144"/>
                </a:lnTo>
                <a:close/>
              </a:path>
              <a:path w="634364" h="524510">
                <a:moveTo>
                  <a:pt x="629412" y="172212"/>
                </a:moveTo>
                <a:lnTo>
                  <a:pt x="626364" y="170688"/>
                </a:lnTo>
                <a:lnTo>
                  <a:pt x="624840" y="167640"/>
                </a:lnTo>
                <a:lnTo>
                  <a:pt x="624840" y="105156"/>
                </a:lnTo>
                <a:lnTo>
                  <a:pt x="626364" y="100584"/>
                </a:lnTo>
                <a:lnTo>
                  <a:pt x="632460" y="100584"/>
                </a:lnTo>
                <a:lnTo>
                  <a:pt x="633984" y="105156"/>
                </a:lnTo>
                <a:lnTo>
                  <a:pt x="633984" y="167640"/>
                </a:lnTo>
                <a:lnTo>
                  <a:pt x="632460" y="170688"/>
                </a:lnTo>
                <a:lnTo>
                  <a:pt x="629412" y="172212"/>
                </a:lnTo>
                <a:close/>
              </a:path>
              <a:path w="634364" h="524510">
                <a:moveTo>
                  <a:pt x="629412" y="281940"/>
                </a:moveTo>
                <a:lnTo>
                  <a:pt x="626364" y="280416"/>
                </a:lnTo>
                <a:lnTo>
                  <a:pt x="624840" y="277368"/>
                </a:lnTo>
                <a:lnTo>
                  <a:pt x="624840" y="213360"/>
                </a:lnTo>
                <a:lnTo>
                  <a:pt x="626364" y="210312"/>
                </a:lnTo>
                <a:lnTo>
                  <a:pt x="629412" y="208788"/>
                </a:lnTo>
                <a:lnTo>
                  <a:pt x="632460" y="210312"/>
                </a:lnTo>
                <a:lnTo>
                  <a:pt x="633984" y="213360"/>
                </a:lnTo>
                <a:lnTo>
                  <a:pt x="633984" y="277368"/>
                </a:lnTo>
                <a:lnTo>
                  <a:pt x="632460" y="280416"/>
                </a:lnTo>
                <a:lnTo>
                  <a:pt x="629412" y="281940"/>
                </a:lnTo>
                <a:close/>
              </a:path>
              <a:path w="634364" h="524510">
                <a:moveTo>
                  <a:pt x="632460" y="390144"/>
                </a:moveTo>
                <a:lnTo>
                  <a:pt x="626364" y="390144"/>
                </a:lnTo>
                <a:lnTo>
                  <a:pt x="624840" y="385572"/>
                </a:lnTo>
                <a:lnTo>
                  <a:pt x="624840" y="323088"/>
                </a:lnTo>
                <a:lnTo>
                  <a:pt x="626364" y="320040"/>
                </a:lnTo>
                <a:lnTo>
                  <a:pt x="629412" y="318516"/>
                </a:lnTo>
                <a:lnTo>
                  <a:pt x="632460" y="320040"/>
                </a:lnTo>
                <a:lnTo>
                  <a:pt x="633984" y="323088"/>
                </a:lnTo>
                <a:lnTo>
                  <a:pt x="633984" y="385572"/>
                </a:lnTo>
                <a:lnTo>
                  <a:pt x="632460" y="390144"/>
                </a:lnTo>
                <a:close/>
              </a:path>
              <a:path w="634364" h="524510">
                <a:moveTo>
                  <a:pt x="629412" y="499872"/>
                </a:moveTo>
                <a:lnTo>
                  <a:pt x="626364" y="498348"/>
                </a:lnTo>
                <a:lnTo>
                  <a:pt x="624840" y="495300"/>
                </a:lnTo>
                <a:lnTo>
                  <a:pt x="624840" y="431292"/>
                </a:lnTo>
                <a:lnTo>
                  <a:pt x="626364" y="428244"/>
                </a:lnTo>
                <a:lnTo>
                  <a:pt x="629412" y="426720"/>
                </a:lnTo>
                <a:lnTo>
                  <a:pt x="632460" y="428244"/>
                </a:lnTo>
                <a:lnTo>
                  <a:pt x="633984" y="431292"/>
                </a:lnTo>
                <a:lnTo>
                  <a:pt x="633984" y="495300"/>
                </a:lnTo>
                <a:lnTo>
                  <a:pt x="632460" y="498348"/>
                </a:lnTo>
                <a:lnTo>
                  <a:pt x="629412" y="49987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grpSp>
        <p:nvGrpSpPr>
          <p:cNvPr id="3" name="object 3"/>
          <p:cNvGrpSpPr/>
          <p:nvPr/>
        </p:nvGrpSpPr>
        <p:grpSpPr>
          <a:xfrm>
            <a:off x="10482594" y="2173225"/>
            <a:ext cx="2156119" cy="542925"/>
            <a:chOff x="4556759" y="2173224"/>
            <a:chExt cx="937260" cy="542925"/>
          </a:xfrm>
        </p:grpSpPr>
        <p:pic>
          <p:nvPicPr>
            <p:cNvPr id="4" name="object 4"/>
            <p:cNvPicPr/>
            <p:nvPr/>
          </p:nvPicPr>
          <p:blipFill>
            <a:blip r:embed="rId2" cstate="print"/>
            <a:stretch>
              <a:fillRect/>
            </a:stretch>
          </p:blipFill>
          <p:spPr>
            <a:xfrm>
              <a:off x="5020055" y="2173224"/>
              <a:ext cx="132588" cy="341376"/>
            </a:xfrm>
            <a:prstGeom prst="rect">
              <a:avLst/>
            </a:prstGeom>
          </p:spPr>
        </p:pic>
        <p:sp>
          <p:nvSpPr>
            <p:cNvPr id="5" name="object 5"/>
            <p:cNvSpPr/>
            <p:nvPr/>
          </p:nvSpPr>
          <p:spPr>
            <a:xfrm>
              <a:off x="4556759" y="2255520"/>
              <a:ext cx="929640" cy="452755"/>
            </a:xfrm>
            <a:custGeom>
              <a:avLst/>
              <a:gdLst/>
              <a:ahLst/>
              <a:cxnLst/>
              <a:rect l="l" t="t" r="r" b="b"/>
              <a:pathLst>
                <a:path w="929639" h="452755">
                  <a:moveTo>
                    <a:pt x="467868" y="89916"/>
                  </a:moveTo>
                  <a:lnTo>
                    <a:pt x="0" y="89916"/>
                  </a:lnTo>
                </a:path>
                <a:path w="929639" h="452755">
                  <a:moveTo>
                    <a:pt x="595884" y="388620"/>
                  </a:moveTo>
                  <a:lnTo>
                    <a:pt x="595884" y="254507"/>
                  </a:lnTo>
                </a:path>
                <a:path w="929639" h="452755">
                  <a:moveTo>
                    <a:pt x="556259" y="420623"/>
                  </a:moveTo>
                  <a:lnTo>
                    <a:pt x="635508" y="420623"/>
                  </a:lnTo>
                </a:path>
                <a:path w="929639" h="452755">
                  <a:moveTo>
                    <a:pt x="569975" y="452628"/>
                  </a:moveTo>
                  <a:lnTo>
                    <a:pt x="621791" y="452628"/>
                  </a:lnTo>
                </a:path>
                <a:path w="929639" h="452755">
                  <a:moveTo>
                    <a:pt x="544068" y="388620"/>
                  </a:moveTo>
                  <a:lnTo>
                    <a:pt x="647700" y="388620"/>
                  </a:lnTo>
                </a:path>
                <a:path w="929639" h="452755">
                  <a:moveTo>
                    <a:pt x="589788" y="88391"/>
                  </a:moveTo>
                  <a:lnTo>
                    <a:pt x="752856" y="88391"/>
                  </a:lnTo>
                </a:path>
                <a:path w="929639" h="452755">
                  <a:moveTo>
                    <a:pt x="752856" y="176783"/>
                  </a:moveTo>
                  <a:lnTo>
                    <a:pt x="929640" y="176783"/>
                  </a:lnTo>
                  <a:lnTo>
                    <a:pt x="929640" y="0"/>
                  </a:lnTo>
                  <a:lnTo>
                    <a:pt x="752856" y="0"/>
                  </a:lnTo>
                  <a:lnTo>
                    <a:pt x="752856" y="176783"/>
                  </a:lnTo>
                  <a:close/>
                </a:path>
              </a:pathLst>
            </a:custGeom>
            <a:ln w="1524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6" name="object 6"/>
            <p:cNvPicPr/>
            <p:nvPr/>
          </p:nvPicPr>
          <p:blipFill>
            <a:blip r:embed="rId3" cstate="print"/>
            <a:stretch>
              <a:fillRect/>
            </a:stretch>
          </p:blipFill>
          <p:spPr>
            <a:xfrm>
              <a:off x="5381244" y="2305812"/>
              <a:ext cx="25907" cy="188975"/>
            </a:xfrm>
            <a:prstGeom prst="rect">
              <a:avLst/>
            </a:prstGeom>
          </p:spPr>
        </p:pic>
      </p:grpSp>
      <p:grpSp>
        <p:nvGrpSpPr>
          <p:cNvPr id="7" name="object 7"/>
          <p:cNvGrpSpPr/>
          <p:nvPr/>
        </p:nvGrpSpPr>
        <p:grpSpPr>
          <a:xfrm>
            <a:off x="13318858" y="2247901"/>
            <a:ext cx="442618" cy="247015"/>
            <a:chOff x="5789676" y="2247900"/>
            <a:chExt cx="192405" cy="247015"/>
          </a:xfrm>
        </p:grpSpPr>
        <p:sp>
          <p:nvSpPr>
            <p:cNvPr id="8" name="object 8"/>
            <p:cNvSpPr/>
            <p:nvPr/>
          </p:nvSpPr>
          <p:spPr>
            <a:xfrm>
              <a:off x="5797296" y="2255520"/>
              <a:ext cx="177165" cy="177165"/>
            </a:xfrm>
            <a:custGeom>
              <a:avLst/>
              <a:gdLst/>
              <a:ahLst/>
              <a:cxnLst/>
              <a:rect l="l" t="t" r="r" b="b"/>
              <a:pathLst>
                <a:path w="177164" h="177164">
                  <a:moveTo>
                    <a:pt x="0" y="176783"/>
                  </a:moveTo>
                  <a:lnTo>
                    <a:pt x="176783" y="176783"/>
                  </a:lnTo>
                  <a:lnTo>
                    <a:pt x="176783" y="0"/>
                  </a:lnTo>
                  <a:lnTo>
                    <a:pt x="0" y="0"/>
                  </a:lnTo>
                  <a:lnTo>
                    <a:pt x="0" y="176783"/>
                  </a:lnTo>
                  <a:close/>
                </a:path>
              </a:pathLst>
            </a:custGeom>
            <a:ln w="1524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9" name="object 9"/>
            <p:cNvPicPr/>
            <p:nvPr/>
          </p:nvPicPr>
          <p:blipFill>
            <a:blip r:embed="rId4" cstate="print"/>
            <a:stretch>
              <a:fillRect/>
            </a:stretch>
          </p:blipFill>
          <p:spPr>
            <a:xfrm>
              <a:off x="5864351" y="2305812"/>
              <a:ext cx="50291" cy="188975"/>
            </a:xfrm>
            <a:prstGeom prst="rect">
              <a:avLst/>
            </a:prstGeom>
          </p:spPr>
        </p:pic>
      </p:grpSp>
      <p:grpSp>
        <p:nvGrpSpPr>
          <p:cNvPr id="10" name="object 10"/>
          <p:cNvGrpSpPr/>
          <p:nvPr/>
        </p:nvGrpSpPr>
        <p:grpSpPr>
          <a:xfrm>
            <a:off x="15015706" y="2247901"/>
            <a:ext cx="442618" cy="247015"/>
            <a:chOff x="6527292" y="2247900"/>
            <a:chExt cx="192405" cy="247015"/>
          </a:xfrm>
        </p:grpSpPr>
        <p:sp>
          <p:nvSpPr>
            <p:cNvPr id="11" name="object 11"/>
            <p:cNvSpPr/>
            <p:nvPr/>
          </p:nvSpPr>
          <p:spPr>
            <a:xfrm>
              <a:off x="6534912" y="2255520"/>
              <a:ext cx="177165" cy="177165"/>
            </a:xfrm>
            <a:custGeom>
              <a:avLst/>
              <a:gdLst/>
              <a:ahLst/>
              <a:cxnLst/>
              <a:rect l="l" t="t" r="r" b="b"/>
              <a:pathLst>
                <a:path w="177165" h="177164">
                  <a:moveTo>
                    <a:pt x="0" y="176783"/>
                  </a:moveTo>
                  <a:lnTo>
                    <a:pt x="176783" y="176783"/>
                  </a:lnTo>
                  <a:lnTo>
                    <a:pt x="176783" y="0"/>
                  </a:lnTo>
                  <a:lnTo>
                    <a:pt x="0" y="0"/>
                  </a:lnTo>
                  <a:lnTo>
                    <a:pt x="0" y="176783"/>
                  </a:lnTo>
                  <a:close/>
                </a:path>
              </a:pathLst>
            </a:custGeom>
            <a:ln w="1524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12" name="object 12"/>
            <p:cNvPicPr/>
            <p:nvPr/>
          </p:nvPicPr>
          <p:blipFill>
            <a:blip r:embed="rId5" cstate="print"/>
            <a:stretch>
              <a:fillRect/>
            </a:stretch>
          </p:blipFill>
          <p:spPr>
            <a:xfrm>
              <a:off x="6601968" y="2305812"/>
              <a:ext cx="50292" cy="188975"/>
            </a:xfrm>
            <a:prstGeom prst="rect">
              <a:avLst/>
            </a:prstGeom>
          </p:spPr>
        </p:pic>
      </p:grpSp>
      <p:sp>
        <p:nvSpPr>
          <p:cNvPr id="13" name="object 13"/>
          <p:cNvSpPr/>
          <p:nvPr/>
        </p:nvSpPr>
        <p:spPr>
          <a:xfrm>
            <a:off x="12631701" y="2343911"/>
            <a:ext cx="701177" cy="0"/>
          </a:xfrm>
          <a:custGeom>
            <a:avLst/>
            <a:gdLst/>
            <a:ahLst/>
            <a:cxnLst/>
            <a:rect l="l" t="t" r="r" b="b"/>
            <a:pathLst>
              <a:path w="304800">
                <a:moveTo>
                  <a:pt x="0" y="0"/>
                </a:moveTo>
                <a:lnTo>
                  <a:pt x="304800" y="0"/>
                </a:lnTo>
              </a:path>
            </a:pathLst>
          </a:custGeom>
          <a:ln w="1524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" name="object 14"/>
          <p:cNvSpPr/>
          <p:nvPr/>
        </p:nvSpPr>
        <p:spPr>
          <a:xfrm>
            <a:off x="13746574" y="2343911"/>
            <a:ext cx="1286952" cy="0"/>
          </a:xfrm>
          <a:custGeom>
            <a:avLst/>
            <a:gdLst/>
            <a:ahLst/>
            <a:cxnLst/>
            <a:rect l="l" t="t" r="r" b="b"/>
            <a:pathLst>
              <a:path w="559434">
                <a:moveTo>
                  <a:pt x="0" y="0"/>
                </a:moveTo>
                <a:lnTo>
                  <a:pt x="559308" y="0"/>
                </a:lnTo>
              </a:path>
            </a:pathLst>
          </a:custGeom>
          <a:ln w="1524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grpSp>
        <p:nvGrpSpPr>
          <p:cNvPr id="15" name="object 15"/>
          <p:cNvGrpSpPr/>
          <p:nvPr/>
        </p:nvGrpSpPr>
        <p:grpSpPr>
          <a:xfrm>
            <a:off x="15446930" y="2205227"/>
            <a:ext cx="620834" cy="279400"/>
            <a:chOff x="6714744" y="2205227"/>
            <a:chExt cx="269875" cy="279400"/>
          </a:xfrm>
        </p:grpSpPr>
        <p:sp>
          <p:nvSpPr>
            <p:cNvPr id="16" name="object 16"/>
            <p:cNvSpPr/>
            <p:nvPr/>
          </p:nvSpPr>
          <p:spPr>
            <a:xfrm>
              <a:off x="6714744" y="2343911"/>
              <a:ext cx="269875" cy="0"/>
            </a:xfrm>
            <a:custGeom>
              <a:avLst/>
              <a:gdLst/>
              <a:ahLst/>
              <a:cxnLst/>
              <a:rect l="l" t="t" r="r" b="b"/>
              <a:pathLst>
                <a:path w="269875">
                  <a:moveTo>
                    <a:pt x="0" y="0"/>
                  </a:moveTo>
                  <a:lnTo>
                    <a:pt x="269748" y="0"/>
                  </a:lnTo>
                </a:path>
              </a:pathLst>
            </a:custGeom>
            <a:ln w="1524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7" name="object 17"/>
            <p:cNvSpPr/>
            <p:nvPr/>
          </p:nvSpPr>
          <p:spPr>
            <a:xfrm>
              <a:off x="6871716" y="2205227"/>
              <a:ext cx="0" cy="279400"/>
            </a:xfrm>
            <a:custGeom>
              <a:avLst/>
              <a:gdLst/>
              <a:ahLst/>
              <a:cxnLst/>
              <a:rect l="l" t="t" r="r" b="b"/>
              <a:pathLst>
                <a:path h="279400">
                  <a:moveTo>
                    <a:pt x="0" y="0"/>
                  </a:moveTo>
                  <a:lnTo>
                    <a:pt x="0" y="278891"/>
                  </a:lnTo>
                </a:path>
              </a:pathLst>
            </a:custGeom>
            <a:ln w="2743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18" name="object 18"/>
          <p:cNvGrpSpPr/>
          <p:nvPr/>
        </p:nvGrpSpPr>
        <p:grpSpPr>
          <a:xfrm>
            <a:off x="10465066" y="3041903"/>
            <a:ext cx="2173649" cy="546100"/>
            <a:chOff x="4549140" y="3041903"/>
            <a:chExt cx="944880" cy="546100"/>
          </a:xfrm>
        </p:grpSpPr>
        <p:pic>
          <p:nvPicPr>
            <p:cNvPr id="19" name="object 19"/>
            <p:cNvPicPr/>
            <p:nvPr/>
          </p:nvPicPr>
          <p:blipFill>
            <a:blip r:embed="rId6" cstate="print"/>
            <a:stretch>
              <a:fillRect/>
            </a:stretch>
          </p:blipFill>
          <p:spPr>
            <a:xfrm>
              <a:off x="5020055" y="3041903"/>
              <a:ext cx="132588" cy="342900"/>
            </a:xfrm>
            <a:prstGeom prst="rect">
              <a:avLst/>
            </a:prstGeom>
          </p:spPr>
        </p:pic>
        <p:sp>
          <p:nvSpPr>
            <p:cNvPr id="20" name="object 20"/>
            <p:cNvSpPr/>
            <p:nvPr/>
          </p:nvSpPr>
          <p:spPr>
            <a:xfrm>
              <a:off x="4549140" y="3124199"/>
              <a:ext cx="937260" cy="455930"/>
            </a:xfrm>
            <a:custGeom>
              <a:avLst/>
              <a:gdLst/>
              <a:ahLst/>
              <a:cxnLst/>
              <a:rect l="l" t="t" r="r" b="b"/>
              <a:pathLst>
                <a:path w="937260" h="455929">
                  <a:moveTo>
                    <a:pt x="475488" y="89916"/>
                  </a:moveTo>
                  <a:lnTo>
                    <a:pt x="0" y="89916"/>
                  </a:lnTo>
                </a:path>
                <a:path w="937260" h="455929">
                  <a:moveTo>
                    <a:pt x="603504" y="388619"/>
                  </a:moveTo>
                  <a:lnTo>
                    <a:pt x="603504" y="256032"/>
                  </a:lnTo>
                </a:path>
                <a:path w="937260" h="455929">
                  <a:moveTo>
                    <a:pt x="563879" y="422148"/>
                  </a:moveTo>
                  <a:lnTo>
                    <a:pt x="643127" y="422148"/>
                  </a:lnTo>
                </a:path>
                <a:path w="937260" h="455929">
                  <a:moveTo>
                    <a:pt x="577595" y="455675"/>
                  </a:moveTo>
                  <a:lnTo>
                    <a:pt x="629411" y="455675"/>
                  </a:lnTo>
                </a:path>
                <a:path w="937260" h="455929">
                  <a:moveTo>
                    <a:pt x="551688" y="388619"/>
                  </a:moveTo>
                  <a:lnTo>
                    <a:pt x="655320" y="388619"/>
                  </a:lnTo>
                </a:path>
                <a:path w="937260" h="455929">
                  <a:moveTo>
                    <a:pt x="597408" y="89916"/>
                  </a:moveTo>
                  <a:lnTo>
                    <a:pt x="760475" y="89916"/>
                  </a:lnTo>
                </a:path>
                <a:path w="937260" h="455929">
                  <a:moveTo>
                    <a:pt x="760475" y="178308"/>
                  </a:moveTo>
                  <a:lnTo>
                    <a:pt x="937259" y="178308"/>
                  </a:lnTo>
                  <a:lnTo>
                    <a:pt x="937259" y="0"/>
                  </a:lnTo>
                  <a:lnTo>
                    <a:pt x="760475" y="0"/>
                  </a:lnTo>
                  <a:lnTo>
                    <a:pt x="760475" y="178308"/>
                  </a:lnTo>
                  <a:close/>
                </a:path>
              </a:pathLst>
            </a:custGeom>
            <a:ln w="1524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21" name="object 21"/>
            <p:cNvPicPr/>
            <p:nvPr/>
          </p:nvPicPr>
          <p:blipFill>
            <a:blip r:embed="rId7" cstate="print"/>
            <a:stretch>
              <a:fillRect/>
            </a:stretch>
          </p:blipFill>
          <p:spPr>
            <a:xfrm>
              <a:off x="5375148" y="3176015"/>
              <a:ext cx="50291" cy="188975"/>
            </a:xfrm>
            <a:prstGeom prst="rect">
              <a:avLst/>
            </a:prstGeom>
          </p:spPr>
        </p:pic>
      </p:grpSp>
      <p:grpSp>
        <p:nvGrpSpPr>
          <p:cNvPr id="22" name="object 22"/>
          <p:cNvGrpSpPr/>
          <p:nvPr/>
        </p:nvGrpSpPr>
        <p:grpSpPr>
          <a:xfrm>
            <a:off x="13318858" y="3116579"/>
            <a:ext cx="442618" cy="248920"/>
            <a:chOff x="5789676" y="3116579"/>
            <a:chExt cx="192405" cy="248920"/>
          </a:xfrm>
        </p:grpSpPr>
        <p:sp>
          <p:nvSpPr>
            <p:cNvPr id="23" name="object 23"/>
            <p:cNvSpPr/>
            <p:nvPr/>
          </p:nvSpPr>
          <p:spPr>
            <a:xfrm>
              <a:off x="5797296" y="3124199"/>
              <a:ext cx="177165" cy="178435"/>
            </a:xfrm>
            <a:custGeom>
              <a:avLst/>
              <a:gdLst/>
              <a:ahLst/>
              <a:cxnLst/>
              <a:rect l="l" t="t" r="r" b="b"/>
              <a:pathLst>
                <a:path w="177164" h="178435">
                  <a:moveTo>
                    <a:pt x="0" y="178308"/>
                  </a:moveTo>
                  <a:lnTo>
                    <a:pt x="176783" y="178308"/>
                  </a:lnTo>
                  <a:lnTo>
                    <a:pt x="176783" y="0"/>
                  </a:lnTo>
                  <a:lnTo>
                    <a:pt x="0" y="0"/>
                  </a:lnTo>
                  <a:lnTo>
                    <a:pt x="0" y="178308"/>
                  </a:lnTo>
                  <a:close/>
                </a:path>
              </a:pathLst>
            </a:custGeom>
            <a:ln w="1524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24" name="object 24"/>
            <p:cNvPicPr/>
            <p:nvPr/>
          </p:nvPicPr>
          <p:blipFill>
            <a:blip r:embed="rId8" cstate="print"/>
            <a:stretch>
              <a:fillRect/>
            </a:stretch>
          </p:blipFill>
          <p:spPr>
            <a:xfrm>
              <a:off x="5861303" y="3176015"/>
              <a:ext cx="50291" cy="188975"/>
            </a:xfrm>
            <a:prstGeom prst="rect">
              <a:avLst/>
            </a:prstGeom>
          </p:spPr>
        </p:pic>
      </p:grpSp>
      <p:grpSp>
        <p:nvGrpSpPr>
          <p:cNvPr id="25" name="object 25"/>
          <p:cNvGrpSpPr/>
          <p:nvPr/>
        </p:nvGrpSpPr>
        <p:grpSpPr>
          <a:xfrm>
            <a:off x="15015706" y="3116579"/>
            <a:ext cx="442618" cy="248920"/>
            <a:chOff x="6527292" y="3116579"/>
            <a:chExt cx="192405" cy="248920"/>
          </a:xfrm>
        </p:grpSpPr>
        <p:sp>
          <p:nvSpPr>
            <p:cNvPr id="26" name="object 26"/>
            <p:cNvSpPr/>
            <p:nvPr/>
          </p:nvSpPr>
          <p:spPr>
            <a:xfrm>
              <a:off x="6534912" y="3124199"/>
              <a:ext cx="177165" cy="178435"/>
            </a:xfrm>
            <a:custGeom>
              <a:avLst/>
              <a:gdLst/>
              <a:ahLst/>
              <a:cxnLst/>
              <a:rect l="l" t="t" r="r" b="b"/>
              <a:pathLst>
                <a:path w="177165" h="178435">
                  <a:moveTo>
                    <a:pt x="0" y="178308"/>
                  </a:moveTo>
                  <a:lnTo>
                    <a:pt x="176783" y="178308"/>
                  </a:lnTo>
                  <a:lnTo>
                    <a:pt x="176783" y="0"/>
                  </a:lnTo>
                  <a:lnTo>
                    <a:pt x="0" y="0"/>
                  </a:lnTo>
                  <a:lnTo>
                    <a:pt x="0" y="178308"/>
                  </a:lnTo>
                  <a:close/>
                </a:path>
              </a:pathLst>
            </a:custGeom>
            <a:ln w="1524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27" name="object 27"/>
            <p:cNvPicPr/>
            <p:nvPr/>
          </p:nvPicPr>
          <p:blipFill>
            <a:blip r:embed="rId9" cstate="print"/>
            <a:stretch>
              <a:fillRect/>
            </a:stretch>
          </p:blipFill>
          <p:spPr>
            <a:xfrm>
              <a:off x="6600444" y="3176015"/>
              <a:ext cx="50291" cy="188975"/>
            </a:xfrm>
            <a:prstGeom prst="rect">
              <a:avLst/>
            </a:prstGeom>
          </p:spPr>
        </p:pic>
      </p:grpSp>
      <p:sp>
        <p:nvSpPr>
          <p:cNvPr id="28" name="object 28"/>
          <p:cNvSpPr/>
          <p:nvPr/>
        </p:nvSpPr>
        <p:spPr>
          <a:xfrm>
            <a:off x="12631701" y="3214116"/>
            <a:ext cx="701177" cy="0"/>
          </a:xfrm>
          <a:custGeom>
            <a:avLst/>
            <a:gdLst/>
            <a:ahLst/>
            <a:cxnLst/>
            <a:rect l="l" t="t" r="r" b="b"/>
            <a:pathLst>
              <a:path w="304800">
                <a:moveTo>
                  <a:pt x="0" y="0"/>
                </a:moveTo>
                <a:lnTo>
                  <a:pt x="304800" y="0"/>
                </a:lnTo>
              </a:path>
            </a:pathLst>
          </a:custGeom>
          <a:ln w="1524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9" name="object 29"/>
          <p:cNvSpPr/>
          <p:nvPr/>
        </p:nvSpPr>
        <p:spPr>
          <a:xfrm>
            <a:off x="13746574" y="3214116"/>
            <a:ext cx="1286952" cy="0"/>
          </a:xfrm>
          <a:custGeom>
            <a:avLst/>
            <a:gdLst/>
            <a:ahLst/>
            <a:cxnLst/>
            <a:rect l="l" t="t" r="r" b="b"/>
            <a:pathLst>
              <a:path w="559434">
                <a:moveTo>
                  <a:pt x="0" y="0"/>
                </a:moveTo>
                <a:lnTo>
                  <a:pt x="559308" y="0"/>
                </a:lnTo>
              </a:path>
            </a:pathLst>
          </a:custGeom>
          <a:ln w="1524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grpSp>
        <p:nvGrpSpPr>
          <p:cNvPr id="30" name="object 30"/>
          <p:cNvGrpSpPr/>
          <p:nvPr/>
        </p:nvGrpSpPr>
        <p:grpSpPr>
          <a:xfrm>
            <a:off x="15446930" y="3075433"/>
            <a:ext cx="620834" cy="277495"/>
            <a:chOff x="6714744" y="3075432"/>
            <a:chExt cx="269875" cy="277495"/>
          </a:xfrm>
        </p:grpSpPr>
        <p:sp>
          <p:nvSpPr>
            <p:cNvPr id="31" name="object 31"/>
            <p:cNvSpPr/>
            <p:nvPr/>
          </p:nvSpPr>
          <p:spPr>
            <a:xfrm>
              <a:off x="6714744" y="3214116"/>
              <a:ext cx="269875" cy="0"/>
            </a:xfrm>
            <a:custGeom>
              <a:avLst/>
              <a:gdLst/>
              <a:ahLst/>
              <a:cxnLst/>
              <a:rect l="l" t="t" r="r" b="b"/>
              <a:pathLst>
                <a:path w="269875">
                  <a:moveTo>
                    <a:pt x="0" y="0"/>
                  </a:moveTo>
                  <a:lnTo>
                    <a:pt x="269748" y="0"/>
                  </a:lnTo>
                </a:path>
              </a:pathLst>
            </a:custGeom>
            <a:ln w="1524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2" name="object 32"/>
            <p:cNvSpPr/>
            <p:nvPr/>
          </p:nvSpPr>
          <p:spPr>
            <a:xfrm>
              <a:off x="6871716" y="3075432"/>
              <a:ext cx="0" cy="277495"/>
            </a:xfrm>
            <a:custGeom>
              <a:avLst/>
              <a:gdLst/>
              <a:ahLst/>
              <a:cxnLst/>
              <a:rect l="l" t="t" r="r" b="b"/>
              <a:pathLst>
                <a:path h="277495">
                  <a:moveTo>
                    <a:pt x="0" y="0"/>
                  </a:moveTo>
                  <a:lnTo>
                    <a:pt x="0" y="277367"/>
                  </a:lnTo>
                </a:path>
              </a:pathLst>
            </a:custGeom>
            <a:ln w="2743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33" name="object 33"/>
          <p:cNvGrpSpPr/>
          <p:nvPr/>
        </p:nvGrpSpPr>
        <p:grpSpPr>
          <a:xfrm>
            <a:off x="12922693" y="2112263"/>
            <a:ext cx="144618" cy="1188720"/>
            <a:chOff x="5617464" y="2112263"/>
            <a:chExt cx="62865" cy="1188720"/>
          </a:xfrm>
        </p:grpSpPr>
        <p:sp>
          <p:nvSpPr>
            <p:cNvPr id="34" name="object 34"/>
            <p:cNvSpPr/>
            <p:nvPr/>
          </p:nvSpPr>
          <p:spPr>
            <a:xfrm>
              <a:off x="5649467" y="2209799"/>
              <a:ext cx="0" cy="1091565"/>
            </a:xfrm>
            <a:custGeom>
              <a:avLst/>
              <a:gdLst/>
              <a:ahLst/>
              <a:cxnLst/>
              <a:rect l="l" t="t" r="r" b="b"/>
              <a:pathLst>
                <a:path h="1091564">
                  <a:moveTo>
                    <a:pt x="0" y="0"/>
                  </a:moveTo>
                  <a:lnTo>
                    <a:pt x="0" y="1091183"/>
                  </a:lnTo>
                </a:path>
              </a:pathLst>
            </a:custGeom>
            <a:ln w="2743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35" name="object 35"/>
            <p:cNvPicPr/>
            <p:nvPr/>
          </p:nvPicPr>
          <p:blipFill>
            <a:blip r:embed="rId10" cstate="print"/>
            <a:stretch>
              <a:fillRect/>
            </a:stretch>
          </p:blipFill>
          <p:spPr>
            <a:xfrm>
              <a:off x="5617464" y="2112263"/>
              <a:ext cx="62483" cy="192024"/>
            </a:xfrm>
            <a:prstGeom prst="rect">
              <a:avLst/>
            </a:prstGeom>
          </p:spPr>
        </p:pic>
      </p:grpSp>
      <p:pic>
        <p:nvPicPr>
          <p:cNvPr id="36" name="object 36"/>
          <p:cNvPicPr/>
          <p:nvPr/>
        </p:nvPicPr>
        <p:blipFill>
          <a:blip r:embed="rId11" cstate="print"/>
          <a:stretch>
            <a:fillRect/>
          </a:stretch>
        </p:blipFill>
        <p:spPr>
          <a:xfrm>
            <a:off x="15751942" y="2112263"/>
            <a:ext cx="115692" cy="192024"/>
          </a:xfrm>
          <a:prstGeom prst="rect">
            <a:avLst/>
          </a:prstGeom>
        </p:spPr>
      </p:pic>
      <p:pic>
        <p:nvPicPr>
          <p:cNvPr id="37" name="object 37"/>
          <p:cNvPicPr/>
          <p:nvPr/>
        </p:nvPicPr>
        <p:blipFill>
          <a:blip r:embed="rId12" cstate="print"/>
          <a:stretch>
            <a:fillRect/>
          </a:stretch>
        </p:blipFill>
        <p:spPr>
          <a:xfrm>
            <a:off x="15741422" y="2982468"/>
            <a:ext cx="143739" cy="201167"/>
          </a:xfrm>
          <a:prstGeom prst="rect">
            <a:avLst/>
          </a:prstGeom>
        </p:spPr>
      </p:pic>
      <p:grpSp>
        <p:nvGrpSpPr>
          <p:cNvPr id="38" name="object 38"/>
          <p:cNvGrpSpPr/>
          <p:nvPr/>
        </p:nvGrpSpPr>
        <p:grpSpPr>
          <a:xfrm>
            <a:off x="9655208" y="1805940"/>
            <a:ext cx="2150274" cy="306705"/>
            <a:chOff x="4197096" y="1805939"/>
            <a:chExt cx="934719" cy="306705"/>
          </a:xfrm>
        </p:grpSpPr>
        <p:sp>
          <p:nvSpPr>
            <p:cNvPr id="39" name="object 39"/>
            <p:cNvSpPr/>
            <p:nvPr/>
          </p:nvSpPr>
          <p:spPr>
            <a:xfrm>
              <a:off x="4238243" y="1842515"/>
              <a:ext cx="239395" cy="204470"/>
            </a:xfrm>
            <a:custGeom>
              <a:avLst/>
              <a:gdLst/>
              <a:ahLst/>
              <a:cxnLst/>
              <a:rect l="l" t="t" r="r" b="b"/>
              <a:pathLst>
                <a:path w="239395" h="204469">
                  <a:moveTo>
                    <a:pt x="239267" y="0"/>
                  </a:moveTo>
                  <a:lnTo>
                    <a:pt x="132588" y="0"/>
                  </a:lnTo>
                  <a:lnTo>
                    <a:pt x="0" y="204216"/>
                  </a:lnTo>
                </a:path>
              </a:pathLst>
            </a:custGeom>
            <a:ln w="9144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0" name="object 40"/>
            <p:cNvSpPr/>
            <p:nvPr/>
          </p:nvSpPr>
          <p:spPr>
            <a:xfrm>
              <a:off x="4197096" y="2025395"/>
              <a:ext cx="67310" cy="82550"/>
            </a:xfrm>
            <a:custGeom>
              <a:avLst/>
              <a:gdLst/>
              <a:ahLst/>
              <a:cxnLst/>
              <a:rect l="l" t="t" r="r" b="b"/>
              <a:pathLst>
                <a:path w="67310" h="82550">
                  <a:moveTo>
                    <a:pt x="0" y="82296"/>
                  </a:moveTo>
                  <a:lnTo>
                    <a:pt x="21335" y="0"/>
                  </a:lnTo>
                  <a:lnTo>
                    <a:pt x="67055" y="28955"/>
                  </a:lnTo>
                  <a:lnTo>
                    <a:pt x="0" y="82296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41" name="object 41"/>
            <p:cNvPicPr/>
            <p:nvPr/>
          </p:nvPicPr>
          <p:blipFill>
            <a:blip r:embed="rId13" cstate="print"/>
            <a:stretch>
              <a:fillRect/>
            </a:stretch>
          </p:blipFill>
          <p:spPr>
            <a:xfrm>
              <a:off x="4507991" y="1805939"/>
              <a:ext cx="394738" cy="67055"/>
            </a:xfrm>
            <a:prstGeom prst="rect">
              <a:avLst/>
            </a:prstGeom>
          </p:spPr>
        </p:pic>
        <p:pic>
          <p:nvPicPr>
            <p:cNvPr id="42" name="object 42"/>
            <p:cNvPicPr/>
            <p:nvPr/>
          </p:nvPicPr>
          <p:blipFill>
            <a:blip r:embed="rId14" cstate="print"/>
            <a:stretch>
              <a:fillRect/>
            </a:stretch>
          </p:blipFill>
          <p:spPr>
            <a:xfrm>
              <a:off x="4511040" y="1914144"/>
              <a:ext cx="620267" cy="198119"/>
            </a:xfrm>
            <a:prstGeom prst="rect">
              <a:avLst/>
            </a:prstGeom>
          </p:spPr>
        </p:pic>
      </p:grpSp>
      <p:grpSp>
        <p:nvGrpSpPr>
          <p:cNvPr id="43" name="object 43"/>
          <p:cNvGrpSpPr/>
          <p:nvPr/>
        </p:nvGrpSpPr>
        <p:grpSpPr>
          <a:xfrm>
            <a:off x="9735841" y="2182367"/>
            <a:ext cx="740618" cy="325120"/>
            <a:chOff x="4232147" y="2182367"/>
            <a:chExt cx="321945" cy="325120"/>
          </a:xfrm>
        </p:grpSpPr>
        <p:sp>
          <p:nvSpPr>
            <p:cNvPr id="44" name="object 44"/>
            <p:cNvSpPr/>
            <p:nvPr/>
          </p:nvSpPr>
          <p:spPr>
            <a:xfrm>
              <a:off x="4239767" y="2189987"/>
              <a:ext cx="306705" cy="307975"/>
            </a:xfrm>
            <a:custGeom>
              <a:avLst/>
              <a:gdLst/>
              <a:ahLst/>
              <a:cxnLst/>
              <a:rect l="l" t="t" r="r" b="b"/>
              <a:pathLst>
                <a:path w="306704" h="307975">
                  <a:moveTo>
                    <a:pt x="0" y="155448"/>
                  </a:moveTo>
                  <a:lnTo>
                    <a:pt x="7802" y="106509"/>
                  </a:lnTo>
                  <a:lnTo>
                    <a:pt x="29504" y="63861"/>
                  </a:lnTo>
                  <a:lnTo>
                    <a:pt x="62544" y="30138"/>
                  </a:lnTo>
                  <a:lnTo>
                    <a:pt x="104363" y="7973"/>
                  </a:lnTo>
                  <a:lnTo>
                    <a:pt x="152400" y="0"/>
                  </a:lnTo>
                  <a:lnTo>
                    <a:pt x="201180" y="7973"/>
                  </a:lnTo>
                  <a:lnTo>
                    <a:pt x="243449" y="30138"/>
                  </a:lnTo>
                  <a:lnTo>
                    <a:pt x="276721" y="63861"/>
                  </a:lnTo>
                  <a:lnTo>
                    <a:pt x="298508" y="106509"/>
                  </a:lnTo>
                  <a:lnTo>
                    <a:pt x="306323" y="155448"/>
                  </a:lnTo>
                  <a:lnTo>
                    <a:pt x="298508" y="203484"/>
                  </a:lnTo>
                  <a:lnTo>
                    <a:pt x="276721" y="245303"/>
                  </a:lnTo>
                  <a:lnTo>
                    <a:pt x="243449" y="278343"/>
                  </a:lnTo>
                  <a:lnTo>
                    <a:pt x="201180" y="300045"/>
                  </a:lnTo>
                  <a:lnTo>
                    <a:pt x="152400" y="307848"/>
                  </a:lnTo>
                  <a:lnTo>
                    <a:pt x="104363" y="300045"/>
                  </a:lnTo>
                  <a:lnTo>
                    <a:pt x="62544" y="278343"/>
                  </a:lnTo>
                  <a:lnTo>
                    <a:pt x="29504" y="245303"/>
                  </a:lnTo>
                  <a:lnTo>
                    <a:pt x="7802" y="203484"/>
                  </a:lnTo>
                  <a:lnTo>
                    <a:pt x="0" y="155448"/>
                  </a:lnTo>
                </a:path>
              </a:pathLst>
            </a:custGeom>
            <a:ln w="1524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45" name="object 45"/>
            <p:cNvPicPr/>
            <p:nvPr/>
          </p:nvPicPr>
          <p:blipFill>
            <a:blip r:embed="rId15" cstate="print"/>
            <a:stretch>
              <a:fillRect/>
            </a:stretch>
          </p:blipFill>
          <p:spPr>
            <a:xfrm>
              <a:off x="4337303" y="2304288"/>
              <a:ext cx="99060" cy="202692"/>
            </a:xfrm>
            <a:prstGeom prst="rect">
              <a:avLst/>
            </a:prstGeom>
          </p:spPr>
        </p:pic>
      </p:grpSp>
      <p:grpSp>
        <p:nvGrpSpPr>
          <p:cNvPr id="46" name="object 46"/>
          <p:cNvGrpSpPr/>
          <p:nvPr/>
        </p:nvGrpSpPr>
        <p:grpSpPr>
          <a:xfrm>
            <a:off x="9735841" y="3052573"/>
            <a:ext cx="740618" cy="323215"/>
            <a:chOff x="4232147" y="3052572"/>
            <a:chExt cx="321945" cy="323215"/>
          </a:xfrm>
        </p:grpSpPr>
        <p:sp>
          <p:nvSpPr>
            <p:cNvPr id="47" name="object 47"/>
            <p:cNvSpPr/>
            <p:nvPr/>
          </p:nvSpPr>
          <p:spPr>
            <a:xfrm>
              <a:off x="4239767" y="3060192"/>
              <a:ext cx="306705" cy="307975"/>
            </a:xfrm>
            <a:custGeom>
              <a:avLst/>
              <a:gdLst/>
              <a:ahLst/>
              <a:cxnLst/>
              <a:rect l="l" t="t" r="r" b="b"/>
              <a:pathLst>
                <a:path w="306704" h="307975">
                  <a:moveTo>
                    <a:pt x="0" y="153924"/>
                  </a:moveTo>
                  <a:lnTo>
                    <a:pt x="7802" y="105143"/>
                  </a:lnTo>
                  <a:lnTo>
                    <a:pt x="29504" y="62874"/>
                  </a:lnTo>
                  <a:lnTo>
                    <a:pt x="62544" y="29602"/>
                  </a:lnTo>
                  <a:lnTo>
                    <a:pt x="104363" y="7815"/>
                  </a:lnTo>
                  <a:lnTo>
                    <a:pt x="152400" y="0"/>
                  </a:lnTo>
                  <a:lnTo>
                    <a:pt x="201180" y="7815"/>
                  </a:lnTo>
                  <a:lnTo>
                    <a:pt x="243449" y="29602"/>
                  </a:lnTo>
                  <a:lnTo>
                    <a:pt x="276721" y="62874"/>
                  </a:lnTo>
                  <a:lnTo>
                    <a:pt x="298508" y="105143"/>
                  </a:lnTo>
                  <a:lnTo>
                    <a:pt x="306323" y="153924"/>
                  </a:lnTo>
                  <a:lnTo>
                    <a:pt x="298508" y="202704"/>
                  </a:lnTo>
                  <a:lnTo>
                    <a:pt x="276721" y="244973"/>
                  </a:lnTo>
                  <a:lnTo>
                    <a:pt x="243449" y="278245"/>
                  </a:lnTo>
                  <a:lnTo>
                    <a:pt x="201180" y="300032"/>
                  </a:lnTo>
                  <a:lnTo>
                    <a:pt x="152400" y="307848"/>
                  </a:lnTo>
                  <a:lnTo>
                    <a:pt x="104363" y="300032"/>
                  </a:lnTo>
                  <a:lnTo>
                    <a:pt x="62544" y="278245"/>
                  </a:lnTo>
                  <a:lnTo>
                    <a:pt x="29504" y="244973"/>
                  </a:lnTo>
                  <a:lnTo>
                    <a:pt x="7802" y="202704"/>
                  </a:lnTo>
                  <a:lnTo>
                    <a:pt x="0" y="153924"/>
                  </a:lnTo>
                </a:path>
              </a:pathLst>
            </a:custGeom>
            <a:ln w="1524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48" name="object 48"/>
            <p:cNvPicPr/>
            <p:nvPr/>
          </p:nvPicPr>
          <p:blipFill>
            <a:blip r:embed="rId16" cstate="print"/>
            <a:stretch>
              <a:fillRect/>
            </a:stretch>
          </p:blipFill>
          <p:spPr>
            <a:xfrm>
              <a:off x="4337303" y="3172967"/>
              <a:ext cx="117348" cy="202691"/>
            </a:xfrm>
            <a:prstGeom prst="rect">
              <a:avLst/>
            </a:prstGeom>
          </p:spPr>
        </p:pic>
      </p:grpSp>
      <p:sp>
        <p:nvSpPr>
          <p:cNvPr id="49" name="object 49"/>
          <p:cNvSpPr/>
          <p:nvPr/>
        </p:nvSpPr>
        <p:spPr>
          <a:xfrm>
            <a:off x="9409794" y="4547616"/>
            <a:ext cx="1462246" cy="520065"/>
          </a:xfrm>
          <a:custGeom>
            <a:avLst/>
            <a:gdLst/>
            <a:ahLst/>
            <a:cxnLst/>
            <a:rect l="l" t="t" r="r" b="b"/>
            <a:pathLst>
              <a:path w="635635" h="520064">
                <a:moveTo>
                  <a:pt x="621792" y="519683"/>
                </a:moveTo>
                <a:lnTo>
                  <a:pt x="559308" y="519683"/>
                </a:lnTo>
                <a:lnTo>
                  <a:pt x="554736" y="518159"/>
                </a:lnTo>
                <a:lnTo>
                  <a:pt x="554736" y="512063"/>
                </a:lnTo>
                <a:lnTo>
                  <a:pt x="559308" y="510539"/>
                </a:lnTo>
                <a:lnTo>
                  <a:pt x="621792" y="510539"/>
                </a:lnTo>
                <a:lnTo>
                  <a:pt x="626364" y="512063"/>
                </a:lnTo>
                <a:lnTo>
                  <a:pt x="626364" y="518159"/>
                </a:lnTo>
                <a:lnTo>
                  <a:pt x="621792" y="519683"/>
                </a:lnTo>
                <a:close/>
              </a:path>
              <a:path w="635635" h="520064">
                <a:moveTo>
                  <a:pt x="513588" y="519683"/>
                </a:moveTo>
                <a:lnTo>
                  <a:pt x="449580" y="519683"/>
                </a:lnTo>
                <a:lnTo>
                  <a:pt x="446532" y="518159"/>
                </a:lnTo>
                <a:lnTo>
                  <a:pt x="445008" y="515111"/>
                </a:lnTo>
                <a:lnTo>
                  <a:pt x="446532" y="512063"/>
                </a:lnTo>
                <a:lnTo>
                  <a:pt x="449580" y="510539"/>
                </a:lnTo>
                <a:lnTo>
                  <a:pt x="513588" y="510539"/>
                </a:lnTo>
                <a:lnTo>
                  <a:pt x="516636" y="512063"/>
                </a:lnTo>
                <a:lnTo>
                  <a:pt x="518160" y="515111"/>
                </a:lnTo>
                <a:lnTo>
                  <a:pt x="516636" y="518159"/>
                </a:lnTo>
                <a:lnTo>
                  <a:pt x="513588" y="519683"/>
                </a:lnTo>
                <a:close/>
              </a:path>
              <a:path w="635635" h="520064">
                <a:moveTo>
                  <a:pt x="403860" y="519683"/>
                </a:moveTo>
                <a:lnTo>
                  <a:pt x="339852" y="519683"/>
                </a:lnTo>
                <a:lnTo>
                  <a:pt x="336804" y="518159"/>
                </a:lnTo>
                <a:lnTo>
                  <a:pt x="335280" y="515111"/>
                </a:lnTo>
                <a:lnTo>
                  <a:pt x="336804" y="512063"/>
                </a:lnTo>
                <a:lnTo>
                  <a:pt x="339852" y="510539"/>
                </a:lnTo>
                <a:lnTo>
                  <a:pt x="403860" y="510539"/>
                </a:lnTo>
                <a:lnTo>
                  <a:pt x="406908" y="512063"/>
                </a:lnTo>
                <a:lnTo>
                  <a:pt x="408432" y="515111"/>
                </a:lnTo>
                <a:lnTo>
                  <a:pt x="406908" y="518159"/>
                </a:lnTo>
                <a:lnTo>
                  <a:pt x="403860" y="519683"/>
                </a:lnTo>
                <a:close/>
              </a:path>
              <a:path w="635635" h="520064">
                <a:moveTo>
                  <a:pt x="294131" y="519683"/>
                </a:moveTo>
                <a:lnTo>
                  <a:pt x="231648" y="519683"/>
                </a:lnTo>
                <a:lnTo>
                  <a:pt x="228600" y="518159"/>
                </a:lnTo>
                <a:lnTo>
                  <a:pt x="227076" y="515111"/>
                </a:lnTo>
                <a:lnTo>
                  <a:pt x="228600" y="512063"/>
                </a:lnTo>
                <a:lnTo>
                  <a:pt x="231648" y="510539"/>
                </a:lnTo>
                <a:lnTo>
                  <a:pt x="294131" y="510539"/>
                </a:lnTo>
                <a:lnTo>
                  <a:pt x="298704" y="512063"/>
                </a:lnTo>
                <a:lnTo>
                  <a:pt x="298704" y="518159"/>
                </a:lnTo>
                <a:lnTo>
                  <a:pt x="294131" y="519683"/>
                </a:lnTo>
                <a:close/>
              </a:path>
              <a:path w="635635" h="520064">
                <a:moveTo>
                  <a:pt x="185928" y="519683"/>
                </a:moveTo>
                <a:lnTo>
                  <a:pt x="121919" y="519683"/>
                </a:lnTo>
                <a:lnTo>
                  <a:pt x="118872" y="518159"/>
                </a:lnTo>
                <a:lnTo>
                  <a:pt x="117348" y="515111"/>
                </a:lnTo>
                <a:lnTo>
                  <a:pt x="118872" y="512063"/>
                </a:lnTo>
                <a:lnTo>
                  <a:pt x="121919" y="510539"/>
                </a:lnTo>
                <a:lnTo>
                  <a:pt x="185928" y="510539"/>
                </a:lnTo>
                <a:lnTo>
                  <a:pt x="188976" y="512063"/>
                </a:lnTo>
                <a:lnTo>
                  <a:pt x="190500" y="515111"/>
                </a:lnTo>
                <a:lnTo>
                  <a:pt x="188976" y="518159"/>
                </a:lnTo>
                <a:lnTo>
                  <a:pt x="185928" y="519683"/>
                </a:lnTo>
                <a:close/>
              </a:path>
              <a:path w="635635" h="520064">
                <a:moveTo>
                  <a:pt x="76200" y="519683"/>
                </a:moveTo>
                <a:lnTo>
                  <a:pt x="12191" y="519683"/>
                </a:lnTo>
                <a:lnTo>
                  <a:pt x="9143" y="518159"/>
                </a:lnTo>
                <a:lnTo>
                  <a:pt x="7619" y="515111"/>
                </a:lnTo>
                <a:lnTo>
                  <a:pt x="9143" y="512063"/>
                </a:lnTo>
                <a:lnTo>
                  <a:pt x="12191" y="510539"/>
                </a:lnTo>
                <a:lnTo>
                  <a:pt x="76200" y="510539"/>
                </a:lnTo>
                <a:lnTo>
                  <a:pt x="79248" y="512063"/>
                </a:lnTo>
                <a:lnTo>
                  <a:pt x="80772" y="515111"/>
                </a:lnTo>
                <a:lnTo>
                  <a:pt x="79248" y="518159"/>
                </a:lnTo>
                <a:lnTo>
                  <a:pt x="76200" y="519683"/>
                </a:lnTo>
                <a:close/>
              </a:path>
              <a:path w="635635" h="520064">
                <a:moveTo>
                  <a:pt x="4571" y="481583"/>
                </a:moveTo>
                <a:lnTo>
                  <a:pt x="1523" y="480059"/>
                </a:lnTo>
                <a:lnTo>
                  <a:pt x="0" y="477011"/>
                </a:lnTo>
                <a:lnTo>
                  <a:pt x="0" y="413003"/>
                </a:lnTo>
                <a:lnTo>
                  <a:pt x="1523" y="409955"/>
                </a:lnTo>
                <a:lnTo>
                  <a:pt x="4571" y="408431"/>
                </a:lnTo>
                <a:lnTo>
                  <a:pt x="7619" y="409955"/>
                </a:lnTo>
                <a:lnTo>
                  <a:pt x="9143" y="413003"/>
                </a:lnTo>
                <a:lnTo>
                  <a:pt x="9143" y="477011"/>
                </a:lnTo>
                <a:lnTo>
                  <a:pt x="7619" y="480059"/>
                </a:lnTo>
                <a:lnTo>
                  <a:pt x="4571" y="481583"/>
                </a:lnTo>
                <a:close/>
              </a:path>
              <a:path w="635635" h="520064">
                <a:moveTo>
                  <a:pt x="7619" y="371855"/>
                </a:moveTo>
                <a:lnTo>
                  <a:pt x="1523" y="371855"/>
                </a:lnTo>
                <a:lnTo>
                  <a:pt x="0" y="367283"/>
                </a:lnTo>
                <a:lnTo>
                  <a:pt x="0" y="304799"/>
                </a:lnTo>
                <a:lnTo>
                  <a:pt x="1523" y="301751"/>
                </a:lnTo>
                <a:lnTo>
                  <a:pt x="4571" y="300227"/>
                </a:lnTo>
                <a:lnTo>
                  <a:pt x="7619" y="301751"/>
                </a:lnTo>
                <a:lnTo>
                  <a:pt x="9143" y="304799"/>
                </a:lnTo>
                <a:lnTo>
                  <a:pt x="9143" y="367283"/>
                </a:lnTo>
                <a:lnTo>
                  <a:pt x="7619" y="371855"/>
                </a:lnTo>
                <a:close/>
              </a:path>
              <a:path w="635635" h="520064">
                <a:moveTo>
                  <a:pt x="4571" y="263651"/>
                </a:moveTo>
                <a:lnTo>
                  <a:pt x="1523" y="262127"/>
                </a:lnTo>
                <a:lnTo>
                  <a:pt x="0" y="259079"/>
                </a:lnTo>
                <a:lnTo>
                  <a:pt x="0" y="195071"/>
                </a:lnTo>
                <a:lnTo>
                  <a:pt x="1523" y="192023"/>
                </a:lnTo>
                <a:lnTo>
                  <a:pt x="4571" y="190500"/>
                </a:lnTo>
                <a:lnTo>
                  <a:pt x="7619" y="192023"/>
                </a:lnTo>
                <a:lnTo>
                  <a:pt x="9143" y="195071"/>
                </a:lnTo>
                <a:lnTo>
                  <a:pt x="9143" y="259079"/>
                </a:lnTo>
                <a:lnTo>
                  <a:pt x="7619" y="262127"/>
                </a:lnTo>
                <a:lnTo>
                  <a:pt x="4571" y="263651"/>
                </a:lnTo>
                <a:close/>
              </a:path>
              <a:path w="635635" h="520064">
                <a:moveTo>
                  <a:pt x="4571" y="153923"/>
                </a:moveTo>
                <a:lnTo>
                  <a:pt x="1523" y="152400"/>
                </a:lnTo>
                <a:lnTo>
                  <a:pt x="0" y="149352"/>
                </a:lnTo>
                <a:lnTo>
                  <a:pt x="0" y="85343"/>
                </a:lnTo>
                <a:lnTo>
                  <a:pt x="1523" y="82295"/>
                </a:lnTo>
                <a:lnTo>
                  <a:pt x="4571" y="80771"/>
                </a:lnTo>
                <a:lnTo>
                  <a:pt x="7619" y="82295"/>
                </a:lnTo>
                <a:lnTo>
                  <a:pt x="9143" y="85343"/>
                </a:lnTo>
                <a:lnTo>
                  <a:pt x="9143" y="149352"/>
                </a:lnTo>
                <a:lnTo>
                  <a:pt x="7619" y="152400"/>
                </a:lnTo>
                <a:lnTo>
                  <a:pt x="4571" y="153923"/>
                </a:lnTo>
                <a:close/>
              </a:path>
              <a:path w="635635" h="520064">
                <a:moveTo>
                  <a:pt x="4571" y="45719"/>
                </a:moveTo>
                <a:lnTo>
                  <a:pt x="1523" y="44195"/>
                </a:lnTo>
                <a:lnTo>
                  <a:pt x="0" y="41147"/>
                </a:lnTo>
                <a:lnTo>
                  <a:pt x="0" y="4571"/>
                </a:lnTo>
                <a:lnTo>
                  <a:pt x="1523" y="0"/>
                </a:lnTo>
                <a:lnTo>
                  <a:pt x="35052" y="0"/>
                </a:lnTo>
                <a:lnTo>
                  <a:pt x="36576" y="4571"/>
                </a:lnTo>
                <a:lnTo>
                  <a:pt x="9143" y="4571"/>
                </a:lnTo>
                <a:lnTo>
                  <a:pt x="4571" y="9143"/>
                </a:lnTo>
                <a:lnTo>
                  <a:pt x="9143" y="9143"/>
                </a:lnTo>
                <a:lnTo>
                  <a:pt x="9143" y="41147"/>
                </a:lnTo>
                <a:lnTo>
                  <a:pt x="7619" y="44195"/>
                </a:lnTo>
                <a:lnTo>
                  <a:pt x="4571" y="45719"/>
                </a:lnTo>
                <a:close/>
              </a:path>
              <a:path w="635635" h="520064">
                <a:moveTo>
                  <a:pt x="9143" y="9143"/>
                </a:moveTo>
                <a:lnTo>
                  <a:pt x="4571" y="9143"/>
                </a:lnTo>
                <a:lnTo>
                  <a:pt x="9143" y="4571"/>
                </a:lnTo>
                <a:lnTo>
                  <a:pt x="9143" y="9143"/>
                </a:lnTo>
                <a:close/>
              </a:path>
              <a:path w="635635" h="520064">
                <a:moveTo>
                  <a:pt x="32004" y="9143"/>
                </a:moveTo>
                <a:lnTo>
                  <a:pt x="9143" y="9143"/>
                </a:lnTo>
                <a:lnTo>
                  <a:pt x="9143" y="4571"/>
                </a:lnTo>
                <a:lnTo>
                  <a:pt x="36576" y="4571"/>
                </a:lnTo>
                <a:lnTo>
                  <a:pt x="35052" y="7619"/>
                </a:lnTo>
                <a:lnTo>
                  <a:pt x="32004" y="9143"/>
                </a:lnTo>
                <a:close/>
              </a:path>
              <a:path w="635635" h="520064">
                <a:moveTo>
                  <a:pt x="141731" y="9143"/>
                </a:moveTo>
                <a:lnTo>
                  <a:pt x="77724" y="9143"/>
                </a:lnTo>
                <a:lnTo>
                  <a:pt x="74676" y="7619"/>
                </a:lnTo>
                <a:lnTo>
                  <a:pt x="73152" y="4571"/>
                </a:lnTo>
                <a:lnTo>
                  <a:pt x="74676" y="0"/>
                </a:lnTo>
                <a:lnTo>
                  <a:pt x="144779" y="0"/>
                </a:lnTo>
                <a:lnTo>
                  <a:pt x="146304" y="4571"/>
                </a:lnTo>
                <a:lnTo>
                  <a:pt x="144779" y="7619"/>
                </a:lnTo>
                <a:lnTo>
                  <a:pt x="141731" y="9143"/>
                </a:lnTo>
                <a:close/>
              </a:path>
              <a:path w="635635" h="520064">
                <a:moveTo>
                  <a:pt x="249935" y="9143"/>
                </a:moveTo>
                <a:lnTo>
                  <a:pt x="187452" y="9143"/>
                </a:lnTo>
                <a:lnTo>
                  <a:pt x="182879" y="7619"/>
                </a:lnTo>
                <a:lnTo>
                  <a:pt x="182879" y="0"/>
                </a:lnTo>
                <a:lnTo>
                  <a:pt x="254507" y="0"/>
                </a:lnTo>
                <a:lnTo>
                  <a:pt x="254507" y="7619"/>
                </a:lnTo>
                <a:lnTo>
                  <a:pt x="249935" y="9143"/>
                </a:lnTo>
                <a:close/>
              </a:path>
              <a:path w="635635" h="520064">
                <a:moveTo>
                  <a:pt x="359664" y="9143"/>
                </a:moveTo>
                <a:lnTo>
                  <a:pt x="295655" y="9143"/>
                </a:lnTo>
                <a:lnTo>
                  <a:pt x="292607" y="7619"/>
                </a:lnTo>
                <a:lnTo>
                  <a:pt x="291083" y="4571"/>
                </a:lnTo>
                <a:lnTo>
                  <a:pt x="292607" y="0"/>
                </a:lnTo>
                <a:lnTo>
                  <a:pt x="362711" y="0"/>
                </a:lnTo>
                <a:lnTo>
                  <a:pt x="364235" y="4571"/>
                </a:lnTo>
                <a:lnTo>
                  <a:pt x="362711" y="7619"/>
                </a:lnTo>
                <a:lnTo>
                  <a:pt x="359664" y="9143"/>
                </a:lnTo>
                <a:close/>
              </a:path>
              <a:path w="635635" h="520064">
                <a:moveTo>
                  <a:pt x="469392" y="9143"/>
                </a:moveTo>
                <a:lnTo>
                  <a:pt x="405384" y="9143"/>
                </a:lnTo>
                <a:lnTo>
                  <a:pt x="402335" y="7619"/>
                </a:lnTo>
                <a:lnTo>
                  <a:pt x="400811" y="4571"/>
                </a:lnTo>
                <a:lnTo>
                  <a:pt x="402335" y="0"/>
                </a:lnTo>
                <a:lnTo>
                  <a:pt x="472440" y="0"/>
                </a:lnTo>
                <a:lnTo>
                  <a:pt x="473964" y="4571"/>
                </a:lnTo>
                <a:lnTo>
                  <a:pt x="472440" y="7619"/>
                </a:lnTo>
                <a:lnTo>
                  <a:pt x="469392" y="9143"/>
                </a:lnTo>
                <a:close/>
              </a:path>
              <a:path w="635635" h="520064">
                <a:moveTo>
                  <a:pt x="577596" y="9143"/>
                </a:moveTo>
                <a:lnTo>
                  <a:pt x="515112" y="9143"/>
                </a:lnTo>
                <a:lnTo>
                  <a:pt x="510540" y="7619"/>
                </a:lnTo>
                <a:lnTo>
                  <a:pt x="510540" y="0"/>
                </a:lnTo>
                <a:lnTo>
                  <a:pt x="580644" y="0"/>
                </a:lnTo>
                <a:lnTo>
                  <a:pt x="582168" y="4571"/>
                </a:lnTo>
                <a:lnTo>
                  <a:pt x="580644" y="7619"/>
                </a:lnTo>
                <a:lnTo>
                  <a:pt x="577596" y="9143"/>
                </a:lnTo>
                <a:close/>
              </a:path>
              <a:path w="635635" h="520064">
                <a:moveTo>
                  <a:pt x="626364" y="9143"/>
                </a:moveTo>
                <a:lnTo>
                  <a:pt x="623316" y="9143"/>
                </a:lnTo>
                <a:lnTo>
                  <a:pt x="620268" y="7619"/>
                </a:lnTo>
                <a:lnTo>
                  <a:pt x="618744" y="4571"/>
                </a:lnTo>
                <a:lnTo>
                  <a:pt x="620268" y="0"/>
                </a:lnTo>
                <a:lnTo>
                  <a:pt x="635508" y="0"/>
                </a:lnTo>
                <a:lnTo>
                  <a:pt x="635508" y="4571"/>
                </a:lnTo>
                <a:lnTo>
                  <a:pt x="626364" y="4571"/>
                </a:lnTo>
                <a:lnTo>
                  <a:pt x="626364" y="9143"/>
                </a:lnTo>
                <a:close/>
              </a:path>
              <a:path w="635635" h="520064">
                <a:moveTo>
                  <a:pt x="630936" y="64007"/>
                </a:moveTo>
                <a:lnTo>
                  <a:pt x="627888" y="62483"/>
                </a:lnTo>
                <a:lnTo>
                  <a:pt x="626364" y="59435"/>
                </a:lnTo>
                <a:lnTo>
                  <a:pt x="626364" y="4571"/>
                </a:lnTo>
                <a:lnTo>
                  <a:pt x="630936" y="9143"/>
                </a:lnTo>
                <a:lnTo>
                  <a:pt x="635508" y="9143"/>
                </a:lnTo>
                <a:lnTo>
                  <a:pt x="635508" y="62483"/>
                </a:lnTo>
                <a:lnTo>
                  <a:pt x="630936" y="64007"/>
                </a:lnTo>
                <a:close/>
              </a:path>
              <a:path w="635635" h="520064">
                <a:moveTo>
                  <a:pt x="635508" y="9143"/>
                </a:moveTo>
                <a:lnTo>
                  <a:pt x="630936" y="9143"/>
                </a:lnTo>
                <a:lnTo>
                  <a:pt x="626364" y="4571"/>
                </a:lnTo>
                <a:lnTo>
                  <a:pt x="635508" y="4571"/>
                </a:lnTo>
                <a:lnTo>
                  <a:pt x="635508" y="9143"/>
                </a:lnTo>
                <a:close/>
              </a:path>
              <a:path w="635635" h="520064">
                <a:moveTo>
                  <a:pt x="630936" y="173735"/>
                </a:moveTo>
                <a:lnTo>
                  <a:pt x="627888" y="172211"/>
                </a:lnTo>
                <a:lnTo>
                  <a:pt x="626364" y="169163"/>
                </a:lnTo>
                <a:lnTo>
                  <a:pt x="626364" y="105155"/>
                </a:lnTo>
                <a:lnTo>
                  <a:pt x="627888" y="102107"/>
                </a:lnTo>
                <a:lnTo>
                  <a:pt x="630936" y="100583"/>
                </a:lnTo>
                <a:lnTo>
                  <a:pt x="635508" y="102107"/>
                </a:lnTo>
                <a:lnTo>
                  <a:pt x="635508" y="172211"/>
                </a:lnTo>
                <a:lnTo>
                  <a:pt x="630936" y="173735"/>
                </a:lnTo>
                <a:close/>
              </a:path>
              <a:path w="635635" h="520064">
                <a:moveTo>
                  <a:pt x="630936" y="281939"/>
                </a:moveTo>
                <a:lnTo>
                  <a:pt x="627888" y="280415"/>
                </a:lnTo>
                <a:lnTo>
                  <a:pt x="626364" y="277367"/>
                </a:lnTo>
                <a:lnTo>
                  <a:pt x="626364" y="214883"/>
                </a:lnTo>
                <a:lnTo>
                  <a:pt x="627888" y="210311"/>
                </a:lnTo>
                <a:lnTo>
                  <a:pt x="635508" y="210311"/>
                </a:lnTo>
                <a:lnTo>
                  <a:pt x="635508" y="280415"/>
                </a:lnTo>
                <a:lnTo>
                  <a:pt x="630936" y="281939"/>
                </a:lnTo>
                <a:close/>
              </a:path>
              <a:path w="635635" h="520064">
                <a:moveTo>
                  <a:pt x="630936" y="391667"/>
                </a:moveTo>
                <a:lnTo>
                  <a:pt x="627888" y="390143"/>
                </a:lnTo>
                <a:lnTo>
                  <a:pt x="626364" y="387095"/>
                </a:lnTo>
                <a:lnTo>
                  <a:pt x="626364" y="323087"/>
                </a:lnTo>
                <a:lnTo>
                  <a:pt x="627888" y="320039"/>
                </a:lnTo>
                <a:lnTo>
                  <a:pt x="630936" y="318515"/>
                </a:lnTo>
                <a:lnTo>
                  <a:pt x="635508" y="320039"/>
                </a:lnTo>
                <a:lnTo>
                  <a:pt x="635508" y="390143"/>
                </a:lnTo>
                <a:lnTo>
                  <a:pt x="630936" y="391667"/>
                </a:lnTo>
                <a:close/>
              </a:path>
              <a:path w="635635" h="520064">
                <a:moveTo>
                  <a:pt x="630936" y="501395"/>
                </a:moveTo>
                <a:lnTo>
                  <a:pt x="627888" y="499871"/>
                </a:lnTo>
                <a:lnTo>
                  <a:pt x="626364" y="496823"/>
                </a:lnTo>
                <a:lnTo>
                  <a:pt x="626364" y="432815"/>
                </a:lnTo>
                <a:lnTo>
                  <a:pt x="627888" y="429767"/>
                </a:lnTo>
                <a:lnTo>
                  <a:pt x="630936" y="428243"/>
                </a:lnTo>
                <a:lnTo>
                  <a:pt x="635508" y="429767"/>
                </a:lnTo>
                <a:lnTo>
                  <a:pt x="635508" y="499871"/>
                </a:lnTo>
                <a:lnTo>
                  <a:pt x="630936" y="501395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grpSp>
        <p:nvGrpSpPr>
          <p:cNvPr id="50" name="object 50"/>
          <p:cNvGrpSpPr/>
          <p:nvPr/>
        </p:nvGrpSpPr>
        <p:grpSpPr>
          <a:xfrm>
            <a:off x="11443206" y="4610101"/>
            <a:ext cx="420706" cy="544195"/>
            <a:chOff x="4974335" y="4610100"/>
            <a:chExt cx="182880" cy="544195"/>
          </a:xfrm>
        </p:grpSpPr>
        <p:pic>
          <p:nvPicPr>
            <p:cNvPr id="51" name="object 51"/>
            <p:cNvPicPr/>
            <p:nvPr/>
          </p:nvPicPr>
          <p:blipFill>
            <a:blip r:embed="rId17" cstate="print"/>
            <a:stretch>
              <a:fillRect/>
            </a:stretch>
          </p:blipFill>
          <p:spPr>
            <a:xfrm>
              <a:off x="4974335" y="4610100"/>
              <a:ext cx="131064" cy="341376"/>
            </a:xfrm>
            <a:prstGeom prst="rect">
              <a:avLst/>
            </a:prstGeom>
          </p:spPr>
        </p:pic>
        <p:sp>
          <p:nvSpPr>
            <p:cNvPr id="52" name="object 52"/>
            <p:cNvSpPr/>
            <p:nvPr/>
          </p:nvSpPr>
          <p:spPr>
            <a:xfrm>
              <a:off x="5052060" y="4946903"/>
              <a:ext cx="105410" cy="200025"/>
            </a:xfrm>
            <a:custGeom>
              <a:avLst/>
              <a:gdLst/>
              <a:ahLst/>
              <a:cxnLst/>
              <a:rect l="l" t="t" r="r" b="b"/>
              <a:pathLst>
                <a:path w="105410" h="200025">
                  <a:moveTo>
                    <a:pt x="53339" y="132588"/>
                  </a:moveTo>
                  <a:lnTo>
                    <a:pt x="53339" y="0"/>
                  </a:lnTo>
                </a:path>
                <a:path w="105410" h="200025">
                  <a:moveTo>
                    <a:pt x="13716" y="166116"/>
                  </a:moveTo>
                  <a:lnTo>
                    <a:pt x="91439" y="166116"/>
                  </a:lnTo>
                </a:path>
                <a:path w="105410" h="200025">
                  <a:moveTo>
                    <a:pt x="27432" y="199644"/>
                  </a:moveTo>
                  <a:lnTo>
                    <a:pt x="79247" y="199644"/>
                  </a:lnTo>
                </a:path>
                <a:path w="105410" h="200025">
                  <a:moveTo>
                    <a:pt x="0" y="132588"/>
                  </a:moveTo>
                  <a:lnTo>
                    <a:pt x="105155" y="132588"/>
                  </a:lnTo>
                </a:path>
              </a:pathLst>
            </a:custGeom>
            <a:ln w="1524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53" name="object 53"/>
          <p:cNvGrpSpPr/>
          <p:nvPr/>
        </p:nvGrpSpPr>
        <p:grpSpPr>
          <a:xfrm>
            <a:off x="9543017" y="4244340"/>
            <a:ext cx="2140051" cy="303530"/>
            <a:chOff x="4148327" y="4244340"/>
            <a:chExt cx="930275" cy="303530"/>
          </a:xfrm>
        </p:grpSpPr>
        <p:sp>
          <p:nvSpPr>
            <p:cNvPr id="54" name="object 54"/>
            <p:cNvSpPr/>
            <p:nvPr/>
          </p:nvSpPr>
          <p:spPr>
            <a:xfrm>
              <a:off x="4189475" y="4280916"/>
              <a:ext cx="241300" cy="203200"/>
            </a:xfrm>
            <a:custGeom>
              <a:avLst/>
              <a:gdLst/>
              <a:ahLst/>
              <a:cxnLst/>
              <a:rect l="l" t="t" r="r" b="b"/>
              <a:pathLst>
                <a:path w="241300" h="203200">
                  <a:moveTo>
                    <a:pt x="240791" y="0"/>
                  </a:moveTo>
                  <a:lnTo>
                    <a:pt x="134112" y="0"/>
                  </a:lnTo>
                  <a:lnTo>
                    <a:pt x="0" y="202691"/>
                  </a:lnTo>
                </a:path>
              </a:pathLst>
            </a:custGeom>
            <a:ln w="9144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5" name="object 55"/>
            <p:cNvSpPr/>
            <p:nvPr/>
          </p:nvSpPr>
          <p:spPr>
            <a:xfrm>
              <a:off x="4148327" y="4463796"/>
              <a:ext cx="68580" cy="83820"/>
            </a:xfrm>
            <a:custGeom>
              <a:avLst/>
              <a:gdLst/>
              <a:ahLst/>
              <a:cxnLst/>
              <a:rect l="l" t="t" r="r" b="b"/>
              <a:pathLst>
                <a:path w="68579" h="83820">
                  <a:moveTo>
                    <a:pt x="0" y="83819"/>
                  </a:moveTo>
                  <a:lnTo>
                    <a:pt x="21336" y="0"/>
                  </a:lnTo>
                  <a:lnTo>
                    <a:pt x="68580" y="28955"/>
                  </a:lnTo>
                  <a:lnTo>
                    <a:pt x="0" y="83819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56" name="object 56"/>
            <p:cNvPicPr/>
            <p:nvPr/>
          </p:nvPicPr>
          <p:blipFill>
            <a:blip r:embed="rId18" cstate="print"/>
            <a:stretch>
              <a:fillRect/>
            </a:stretch>
          </p:blipFill>
          <p:spPr>
            <a:xfrm>
              <a:off x="4459223" y="4244340"/>
              <a:ext cx="396257" cy="67055"/>
            </a:xfrm>
            <a:prstGeom prst="rect">
              <a:avLst/>
            </a:prstGeom>
          </p:spPr>
        </p:pic>
        <p:pic>
          <p:nvPicPr>
            <p:cNvPr id="57" name="object 57"/>
            <p:cNvPicPr/>
            <p:nvPr/>
          </p:nvPicPr>
          <p:blipFill>
            <a:blip r:embed="rId19" cstate="print"/>
            <a:stretch>
              <a:fillRect/>
            </a:stretch>
          </p:blipFill>
          <p:spPr>
            <a:xfrm>
              <a:off x="4462272" y="4352544"/>
              <a:ext cx="615706" cy="65531"/>
            </a:xfrm>
            <a:prstGeom prst="rect">
              <a:avLst/>
            </a:prstGeom>
          </p:spPr>
        </p:pic>
      </p:grpSp>
      <p:grpSp>
        <p:nvGrpSpPr>
          <p:cNvPr id="58" name="object 58"/>
          <p:cNvGrpSpPr/>
          <p:nvPr/>
        </p:nvGrpSpPr>
        <p:grpSpPr>
          <a:xfrm>
            <a:off x="12179445" y="4355591"/>
            <a:ext cx="442618" cy="424180"/>
            <a:chOff x="5294376" y="4355591"/>
            <a:chExt cx="192405" cy="424180"/>
          </a:xfrm>
        </p:grpSpPr>
        <p:sp>
          <p:nvSpPr>
            <p:cNvPr id="59" name="object 59"/>
            <p:cNvSpPr/>
            <p:nvPr/>
          </p:nvSpPr>
          <p:spPr>
            <a:xfrm>
              <a:off x="5301996" y="4363211"/>
              <a:ext cx="177165" cy="416559"/>
            </a:xfrm>
            <a:custGeom>
              <a:avLst/>
              <a:gdLst/>
              <a:ahLst/>
              <a:cxnLst/>
              <a:rect l="l" t="t" r="r" b="b"/>
              <a:pathLst>
                <a:path w="177164" h="416560">
                  <a:moveTo>
                    <a:pt x="86867" y="416052"/>
                  </a:moveTo>
                  <a:lnTo>
                    <a:pt x="86867" y="188976"/>
                  </a:lnTo>
                </a:path>
                <a:path w="177164" h="416560">
                  <a:moveTo>
                    <a:pt x="0" y="178308"/>
                  </a:moveTo>
                  <a:lnTo>
                    <a:pt x="176783" y="178308"/>
                  </a:lnTo>
                  <a:lnTo>
                    <a:pt x="176783" y="0"/>
                  </a:lnTo>
                  <a:lnTo>
                    <a:pt x="0" y="0"/>
                  </a:lnTo>
                  <a:lnTo>
                    <a:pt x="0" y="178308"/>
                  </a:lnTo>
                  <a:close/>
                </a:path>
              </a:pathLst>
            </a:custGeom>
            <a:ln w="1524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60" name="object 60"/>
            <p:cNvPicPr/>
            <p:nvPr/>
          </p:nvPicPr>
          <p:blipFill>
            <a:blip r:embed="rId3" cstate="print"/>
            <a:stretch>
              <a:fillRect/>
            </a:stretch>
          </p:blipFill>
          <p:spPr>
            <a:xfrm>
              <a:off x="5373623" y="4415027"/>
              <a:ext cx="25908" cy="188975"/>
            </a:xfrm>
            <a:prstGeom prst="rect">
              <a:avLst/>
            </a:prstGeom>
          </p:spPr>
        </p:pic>
      </p:grpSp>
      <p:grpSp>
        <p:nvGrpSpPr>
          <p:cNvPr id="61" name="object 61"/>
          <p:cNvGrpSpPr/>
          <p:nvPr/>
        </p:nvGrpSpPr>
        <p:grpSpPr>
          <a:xfrm>
            <a:off x="12179445" y="5052060"/>
            <a:ext cx="442618" cy="248920"/>
            <a:chOff x="5294376" y="5052060"/>
            <a:chExt cx="192405" cy="248920"/>
          </a:xfrm>
        </p:grpSpPr>
        <p:sp>
          <p:nvSpPr>
            <p:cNvPr id="62" name="object 62"/>
            <p:cNvSpPr/>
            <p:nvPr/>
          </p:nvSpPr>
          <p:spPr>
            <a:xfrm>
              <a:off x="5301996" y="5059680"/>
              <a:ext cx="177165" cy="178435"/>
            </a:xfrm>
            <a:custGeom>
              <a:avLst/>
              <a:gdLst/>
              <a:ahLst/>
              <a:cxnLst/>
              <a:rect l="l" t="t" r="r" b="b"/>
              <a:pathLst>
                <a:path w="177164" h="178435">
                  <a:moveTo>
                    <a:pt x="0" y="178307"/>
                  </a:moveTo>
                  <a:lnTo>
                    <a:pt x="176783" y="178307"/>
                  </a:lnTo>
                  <a:lnTo>
                    <a:pt x="176783" y="0"/>
                  </a:lnTo>
                  <a:lnTo>
                    <a:pt x="0" y="0"/>
                  </a:lnTo>
                  <a:lnTo>
                    <a:pt x="0" y="178307"/>
                  </a:lnTo>
                  <a:close/>
                </a:path>
              </a:pathLst>
            </a:custGeom>
            <a:ln w="1524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63" name="object 63"/>
            <p:cNvPicPr/>
            <p:nvPr/>
          </p:nvPicPr>
          <p:blipFill>
            <a:blip r:embed="rId7" cstate="print"/>
            <a:stretch>
              <a:fillRect/>
            </a:stretch>
          </p:blipFill>
          <p:spPr>
            <a:xfrm>
              <a:off x="5367528" y="5111496"/>
              <a:ext cx="50291" cy="188975"/>
            </a:xfrm>
            <a:prstGeom prst="rect">
              <a:avLst/>
            </a:prstGeom>
          </p:spPr>
        </p:pic>
      </p:grpSp>
      <p:grpSp>
        <p:nvGrpSpPr>
          <p:cNvPr id="64" name="object 64"/>
          <p:cNvGrpSpPr/>
          <p:nvPr/>
        </p:nvGrpSpPr>
        <p:grpSpPr>
          <a:xfrm>
            <a:off x="12379279" y="4287011"/>
            <a:ext cx="1262119" cy="317500"/>
            <a:chOff x="5381244" y="4287011"/>
            <a:chExt cx="548640" cy="317500"/>
          </a:xfrm>
        </p:grpSpPr>
        <p:sp>
          <p:nvSpPr>
            <p:cNvPr id="65" name="object 65"/>
            <p:cNvSpPr/>
            <p:nvPr/>
          </p:nvSpPr>
          <p:spPr>
            <a:xfrm>
              <a:off x="5388864" y="4294631"/>
              <a:ext cx="533400" cy="247015"/>
            </a:xfrm>
            <a:custGeom>
              <a:avLst/>
              <a:gdLst/>
              <a:ahLst/>
              <a:cxnLst/>
              <a:rect l="l" t="t" r="r" b="b"/>
              <a:pathLst>
                <a:path w="533400" h="247014">
                  <a:moveTo>
                    <a:pt x="0" y="67056"/>
                  </a:moveTo>
                  <a:lnTo>
                    <a:pt x="0" y="0"/>
                  </a:lnTo>
                  <a:lnTo>
                    <a:pt x="441959" y="0"/>
                  </a:lnTo>
                  <a:lnTo>
                    <a:pt x="441959" y="71627"/>
                  </a:lnTo>
                </a:path>
                <a:path w="533400" h="247014">
                  <a:moveTo>
                    <a:pt x="355091" y="246887"/>
                  </a:moveTo>
                  <a:lnTo>
                    <a:pt x="533400" y="246887"/>
                  </a:lnTo>
                  <a:lnTo>
                    <a:pt x="533400" y="68579"/>
                  </a:lnTo>
                  <a:lnTo>
                    <a:pt x="355091" y="68579"/>
                  </a:lnTo>
                  <a:lnTo>
                    <a:pt x="355091" y="246887"/>
                  </a:lnTo>
                  <a:close/>
                </a:path>
              </a:pathLst>
            </a:custGeom>
            <a:ln w="1524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66" name="object 66"/>
            <p:cNvPicPr/>
            <p:nvPr/>
          </p:nvPicPr>
          <p:blipFill>
            <a:blip r:embed="rId4" cstate="print"/>
            <a:stretch>
              <a:fillRect/>
            </a:stretch>
          </p:blipFill>
          <p:spPr>
            <a:xfrm>
              <a:off x="5812535" y="4415027"/>
              <a:ext cx="48767" cy="188975"/>
            </a:xfrm>
            <a:prstGeom prst="rect">
              <a:avLst/>
            </a:prstGeom>
          </p:spPr>
        </p:pic>
      </p:grpSp>
      <p:grpSp>
        <p:nvGrpSpPr>
          <p:cNvPr id="67" name="object 67"/>
          <p:cNvGrpSpPr/>
          <p:nvPr/>
        </p:nvGrpSpPr>
        <p:grpSpPr>
          <a:xfrm>
            <a:off x="12379279" y="4541520"/>
            <a:ext cx="1262119" cy="769620"/>
            <a:chOff x="5381244" y="4541520"/>
            <a:chExt cx="548640" cy="769620"/>
          </a:xfrm>
        </p:grpSpPr>
        <p:sp>
          <p:nvSpPr>
            <p:cNvPr id="68" name="object 68"/>
            <p:cNvSpPr/>
            <p:nvPr/>
          </p:nvSpPr>
          <p:spPr>
            <a:xfrm>
              <a:off x="5388864" y="5059680"/>
              <a:ext cx="533400" cy="243840"/>
            </a:xfrm>
            <a:custGeom>
              <a:avLst/>
              <a:gdLst/>
              <a:ahLst/>
              <a:cxnLst/>
              <a:rect l="l" t="t" r="r" b="b"/>
              <a:pathLst>
                <a:path w="533400" h="243839">
                  <a:moveTo>
                    <a:pt x="0" y="179832"/>
                  </a:moveTo>
                  <a:lnTo>
                    <a:pt x="0" y="243839"/>
                  </a:lnTo>
                  <a:lnTo>
                    <a:pt x="443483" y="243839"/>
                  </a:lnTo>
                </a:path>
                <a:path w="533400" h="243839">
                  <a:moveTo>
                    <a:pt x="445007" y="175259"/>
                  </a:moveTo>
                  <a:lnTo>
                    <a:pt x="445007" y="243839"/>
                  </a:lnTo>
                </a:path>
                <a:path w="533400" h="243839">
                  <a:moveTo>
                    <a:pt x="355091" y="178307"/>
                  </a:moveTo>
                  <a:lnTo>
                    <a:pt x="533400" y="178307"/>
                  </a:lnTo>
                  <a:lnTo>
                    <a:pt x="533400" y="0"/>
                  </a:lnTo>
                  <a:lnTo>
                    <a:pt x="355091" y="0"/>
                  </a:lnTo>
                  <a:lnTo>
                    <a:pt x="355091" y="178307"/>
                  </a:lnTo>
                  <a:close/>
                </a:path>
              </a:pathLst>
            </a:custGeom>
            <a:ln w="1524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69" name="object 69"/>
            <p:cNvPicPr/>
            <p:nvPr/>
          </p:nvPicPr>
          <p:blipFill>
            <a:blip r:embed="rId8" cstate="print"/>
            <a:stretch>
              <a:fillRect/>
            </a:stretch>
          </p:blipFill>
          <p:spPr>
            <a:xfrm>
              <a:off x="5809487" y="5111496"/>
              <a:ext cx="48767" cy="188975"/>
            </a:xfrm>
            <a:prstGeom prst="rect">
              <a:avLst/>
            </a:prstGeom>
          </p:spPr>
        </p:pic>
        <p:sp>
          <p:nvSpPr>
            <p:cNvPr id="70" name="object 70"/>
            <p:cNvSpPr/>
            <p:nvPr/>
          </p:nvSpPr>
          <p:spPr>
            <a:xfrm>
              <a:off x="5833871" y="4541520"/>
              <a:ext cx="0" cy="521334"/>
            </a:xfrm>
            <a:custGeom>
              <a:avLst/>
              <a:gdLst/>
              <a:ahLst/>
              <a:cxnLst/>
              <a:rect l="l" t="t" r="r" b="b"/>
              <a:pathLst>
                <a:path h="521335">
                  <a:moveTo>
                    <a:pt x="0" y="0"/>
                  </a:moveTo>
                  <a:lnTo>
                    <a:pt x="0" y="521208"/>
                  </a:lnTo>
                </a:path>
              </a:pathLst>
            </a:custGeom>
            <a:ln w="1524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71" name="object 71"/>
          <p:cNvSpPr/>
          <p:nvPr/>
        </p:nvSpPr>
        <p:spPr>
          <a:xfrm>
            <a:off x="14286481" y="4700015"/>
            <a:ext cx="99333" cy="81280"/>
          </a:xfrm>
          <a:custGeom>
            <a:avLst/>
            <a:gdLst/>
            <a:ahLst/>
            <a:cxnLst/>
            <a:rect l="l" t="t" r="r" b="b"/>
            <a:pathLst>
              <a:path w="43179" h="81279">
                <a:moveTo>
                  <a:pt x="41148" y="0"/>
                </a:moveTo>
                <a:lnTo>
                  <a:pt x="35052" y="0"/>
                </a:lnTo>
                <a:lnTo>
                  <a:pt x="28956" y="1524"/>
                </a:lnTo>
                <a:lnTo>
                  <a:pt x="1524" y="30480"/>
                </a:lnTo>
                <a:lnTo>
                  <a:pt x="0" y="36576"/>
                </a:lnTo>
                <a:lnTo>
                  <a:pt x="0" y="44195"/>
                </a:lnTo>
                <a:lnTo>
                  <a:pt x="28956" y="79248"/>
                </a:lnTo>
                <a:lnTo>
                  <a:pt x="35052" y="80772"/>
                </a:lnTo>
                <a:lnTo>
                  <a:pt x="42672" y="80772"/>
                </a:lnTo>
              </a:path>
            </a:pathLst>
          </a:custGeom>
          <a:ln w="1524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grpSp>
        <p:nvGrpSpPr>
          <p:cNvPr id="72" name="object 72"/>
          <p:cNvGrpSpPr/>
          <p:nvPr/>
        </p:nvGrpSpPr>
        <p:grpSpPr>
          <a:xfrm>
            <a:off x="14268950" y="4773168"/>
            <a:ext cx="134390" cy="178435"/>
            <a:chOff x="6202679" y="4773167"/>
            <a:chExt cx="58419" cy="178435"/>
          </a:xfrm>
        </p:grpSpPr>
        <p:sp>
          <p:nvSpPr>
            <p:cNvPr id="73" name="object 73"/>
            <p:cNvSpPr/>
            <p:nvPr/>
          </p:nvSpPr>
          <p:spPr>
            <a:xfrm>
              <a:off x="6210299" y="4863083"/>
              <a:ext cx="43180" cy="81280"/>
            </a:xfrm>
            <a:custGeom>
              <a:avLst/>
              <a:gdLst/>
              <a:ahLst/>
              <a:cxnLst/>
              <a:rect l="l" t="t" r="r" b="b"/>
              <a:pathLst>
                <a:path w="43179" h="81279">
                  <a:moveTo>
                    <a:pt x="41148" y="0"/>
                  </a:moveTo>
                  <a:lnTo>
                    <a:pt x="35052" y="0"/>
                  </a:lnTo>
                  <a:lnTo>
                    <a:pt x="28956" y="1524"/>
                  </a:lnTo>
                  <a:lnTo>
                    <a:pt x="1524" y="28956"/>
                  </a:lnTo>
                  <a:lnTo>
                    <a:pt x="0" y="36576"/>
                  </a:lnTo>
                  <a:lnTo>
                    <a:pt x="0" y="42672"/>
                  </a:lnTo>
                  <a:lnTo>
                    <a:pt x="28956" y="77724"/>
                  </a:lnTo>
                  <a:lnTo>
                    <a:pt x="35052" y="79248"/>
                  </a:lnTo>
                  <a:lnTo>
                    <a:pt x="42672" y="80772"/>
                  </a:lnTo>
                </a:path>
              </a:pathLst>
            </a:custGeom>
            <a:ln w="1524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4" name="object 74"/>
            <p:cNvSpPr/>
            <p:nvPr/>
          </p:nvSpPr>
          <p:spPr>
            <a:xfrm>
              <a:off x="6210299" y="4780787"/>
              <a:ext cx="43180" cy="82550"/>
            </a:xfrm>
            <a:custGeom>
              <a:avLst/>
              <a:gdLst/>
              <a:ahLst/>
              <a:cxnLst/>
              <a:rect l="l" t="t" r="r" b="b"/>
              <a:pathLst>
                <a:path w="43179" h="82550">
                  <a:moveTo>
                    <a:pt x="41148" y="0"/>
                  </a:moveTo>
                  <a:lnTo>
                    <a:pt x="7620" y="19812"/>
                  </a:lnTo>
                  <a:lnTo>
                    <a:pt x="4572" y="24384"/>
                  </a:lnTo>
                  <a:lnTo>
                    <a:pt x="1524" y="32004"/>
                  </a:lnTo>
                  <a:lnTo>
                    <a:pt x="0" y="38100"/>
                  </a:lnTo>
                  <a:lnTo>
                    <a:pt x="0" y="44195"/>
                  </a:lnTo>
                  <a:lnTo>
                    <a:pt x="22860" y="77724"/>
                  </a:lnTo>
                  <a:lnTo>
                    <a:pt x="35052" y="82296"/>
                  </a:lnTo>
                  <a:lnTo>
                    <a:pt x="42672" y="82296"/>
                  </a:lnTo>
                </a:path>
              </a:pathLst>
            </a:custGeom>
            <a:ln w="1524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75" name="object 75"/>
          <p:cNvGrpSpPr/>
          <p:nvPr/>
        </p:nvGrpSpPr>
        <p:grpSpPr>
          <a:xfrm>
            <a:off x="14268951" y="4610100"/>
            <a:ext cx="147539" cy="97790"/>
            <a:chOff x="6202679" y="4610100"/>
            <a:chExt cx="64135" cy="97790"/>
          </a:xfrm>
        </p:grpSpPr>
        <p:sp>
          <p:nvSpPr>
            <p:cNvPr id="76" name="object 76"/>
            <p:cNvSpPr/>
            <p:nvPr/>
          </p:nvSpPr>
          <p:spPr>
            <a:xfrm>
              <a:off x="6210299" y="4617720"/>
              <a:ext cx="43180" cy="82550"/>
            </a:xfrm>
            <a:custGeom>
              <a:avLst/>
              <a:gdLst/>
              <a:ahLst/>
              <a:cxnLst/>
              <a:rect l="l" t="t" r="r" b="b"/>
              <a:pathLst>
                <a:path w="43179" h="82550">
                  <a:moveTo>
                    <a:pt x="41148" y="0"/>
                  </a:moveTo>
                  <a:lnTo>
                    <a:pt x="35052" y="0"/>
                  </a:lnTo>
                  <a:lnTo>
                    <a:pt x="28956" y="1524"/>
                  </a:lnTo>
                  <a:lnTo>
                    <a:pt x="21336" y="4572"/>
                  </a:lnTo>
                  <a:lnTo>
                    <a:pt x="16764" y="9144"/>
                  </a:lnTo>
                  <a:lnTo>
                    <a:pt x="10668" y="13716"/>
                  </a:lnTo>
                  <a:lnTo>
                    <a:pt x="7620" y="18288"/>
                  </a:lnTo>
                  <a:lnTo>
                    <a:pt x="1524" y="30480"/>
                  </a:lnTo>
                  <a:lnTo>
                    <a:pt x="0" y="38100"/>
                  </a:lnTo>
                  <a:lnTo>
                    <a:pt x="0" y="44195"/>
                  </a:lnTo>
                  <a:lnTo>
                    <a:pt x="1524" y="50292"/>
                  </a:lnTo>
                  <a:lnTo>
                    <a:pt x="4572" y="57912"/>
                  </a:lnTo>
                  <a:lnTo>
                    <a:pt x="7620" y="62484"/>
                  </a:lnTo>
                  <a:lnTo>
                    <a:pt x="10668" y="68580"/>
                  </a:lnTo>
                  <a:lnTo>
                    <a:pt x="22860" y="77724"/>
                  </a:lnTo>
                  <a:lnTo>
                    <a:pt x="35052" y="80772"/>
                  </a:lnTo>
                  <a:lnTo>
                    <a:pt x="42672" y="82296"/>
                  </a:lnTo>
                </a:path>
              </a:pathLst>
            </a:custGeom>
            <a:ln w="1524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7" name="object 77"/>
            <p:cNvSpPr/>
            <p:nvPr/>
          </p:nvSpPr>
          <p:spPr>
            <a:xfrm>
              <a:off x="6251447" y="4617720"/>
              <a:ext cx="15240" cy="82550"/>
            </a:xfrm>
            <a:custGeom>
              <a:avLst/>
              <a:gdLst/>
              <a:ahLst/>
              <a:cxnLst/>
              <a:rect l="l" t="t" r="r" b="b"/>
              <a:pathLst>
                <a:path w="15239" h="82550">
                  <a:moveTo>
                    <a:pt x="0" y="0"/>
                  </a:moveTo>
                  <a:lnTo>
                    <a:pt x="15239" y="0"/>
                  </a:lnTo>
                </a:path>
                <a:path w="15239" h="82550">
                  <a:moveTo>
                    <a:pt x="0" y="82296"/>
                  </a:moveTo>
                  <a:lnTo>
                    <a:pt x="15239" y="82296"/>
                  </a:lnTo>
                </a:path>
              </a:pathLst>
            </a:custGeom>
            <a:ln w="1524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78" name="object 78"/>
          <p:cNvSpPr/>
          <p:nvPr/>
        </p:nvSpPr>
        <p:spPr>
          <a:xfrm>
            <a:off x="14381137" y="4780788"/>
            <a:ext cx="35059" cy="0"/>
          </a:xfrm>
          <a:custGeom>
            <a:avLst/>
            <a:gdLst/>
            <a:ahLst/>
            <a:cxnLst/>
            <a:rect l="l" t="t" r="r" b="b"/>
            <a:pathLst>
              <a:path w="15239">
                <a:moveTo>
                  <a:pt x="0" y="0"/>
                </a:moveTo>
                <a:lnTo>
                  <a:pt x="15239" y="0"/>
                </a:lnTo>
              </a:path>
            </a:pathLst>
          </a:custGeom>
          <a:ln w="1524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9" name="object 79"/>
          <p:cNvSpPr/>
          <p:nvPr/>
        </p:nvSpPr>
        <p:spPr>
          <a:xfrm>
            <a:off x="14381137" y="4863084"/>
            <a:ext cx="35059" cy="0"/>
          </a:xfrm>
          <a:custGeom>
            <a:avLst/>
            <a:gdLst/>
            <a:ahLst/>
            <a:cxnLst/>
            <a:rect l="l" t="t" r="r" b="b"/>
            <a:pathLst>
              <a:path w="15239">
                <a:moveTo>
                  <a:pt x="0" y="0"/>
                </a:moveTo>
                <a:lnTo>
                  <a:pt x="15239" y="0"/>
                </a:lnTo>
              </a:path>
            </a:pathLst>
          </a:custGeom>
          <a:ln w="1524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0" name="object 80"/>
          <p:cNvSpPr/>
          <p:nvPr/>
        </p:nvSpPr>
        <p:spPr>
          <a:xfrm>
            <a:off x="14381137" y="4943855"/>
            <a:ext cx="35059" cy="0"/>
          </a:xfrm>
          <a:custGeom>
            <a:avLst/>
            <a:gdLst/>
            <a:ahLst/>
            <a:cxnLst/>
            <a:rect l="l" t="t" r="r" b="b"/>
            <a:pathLst>
              <a:path w="15239">
                <a:moveTo>
                  <a:pt x="0" y="0"/>
                </a:moveTo>
                <a:lnTo>
                  <a:pt x="15239" y="0"/>
                </a:lnTo>
              </a:path>
            </a:pathLst>
          </a:custGeom>
          <a:ln w="1524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1" name="object 81"/>
          <p:cNvSpPr/>
          <p:nvPr/>
        </p:nvSpPr>
        <p:spPr>
          <a:xfrm>
            <a:off x="14146244" y="4780788"/>
            <a:ext cx="94951" cy="82550"/>
          </a:xfrm>
          <a:custGeom>
            <a:avLst/>
            <a:gdLst/>
            <a:ahLst/>
            <a:cxnLst/>
            <a:rect l="l" t="t" r="r" b="b"/>
            <a:pathLst>
              <a:path w="41275" h="82550">
                <a:moveTo>
                  <a:pt x="0" y="82296"/>
                </a:moveTo>
                <a:lnTo>
                  <a:pt x="6096" y="82296"/>
                </a:lnTo>
                <a:lnTo>
                  <a:pt x="12192" y="80772"/>
                </a:lnTo>
                <a:lnTo>
                  <a:pt x="19812" y="77724"/>
                </a:lnTo>
                <a:lnTo>
                  <a:pt x="24384" y="73152"/>
                </a:lnTo>
                <a:lnTo>
                  <a:pt x="30480" y="68580"/>
                </a:lnTo>
                <a:lnTo>
                  <a:pt x="33528" y="64008"/>
                </a:lnTo>
                <a:lnTo>
                  <a:pt x="36576" y="57912"/>
                </a:lnTo>
                <a:lnTo>
                  <a:pt x="39624" y="50292"/>
                </a:lnTo>
                <a:lnTo>
                  <a:pt x="41148" y="44196"/>
                </a:lnTo>
                <a:lnTo>
                  <a:pt x="41148" y="38100"/>
                </a:lnTo>
                <a:lnTo>
                  <a:pt x="39624" y="32004"/>
                </a:lnTo>
                <a:lnTo>
                  <a:pt x="36576" y="24384"/>
                </a:lnTo>
                <a:lnTo>
                  <a:pt x="33528" y="19812"/>
                </a:lnTo>
                <a:lnTo>
                  <a:pt x="30480" y="13716"/>
                </a:lnTo>
                <a:lnTo>
                  <a:pt x="18288" y="4572"/>
                </a:lnTo>
                <a:lnTo>
                  <a:pt x="0" y="0"/>
                </a:lnTo>
              </a:path>
            </a:pathLst>
          </a:custGeom>
          <a:ln w="1524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grpSp>
        <p:nvGrpSpPr>
          <p:cNvPr id="82" name="object 82"/>
          <p:cNvGrpSpPr/>
          <p:nvPr/>
        </p:nvGrpSpPr>
        <p:grpSpPr>
          <a:xfrm>
            <a:off x="14128715" y="4610101"/>
            <a:ext cx="130010" cy="178435"/>
            <a:chOff x="6141719" y="4610100"/>
            <a:chExt cx="56515" cy="178435"/>
          </a:xfrm>
        </p:grpSpPr>
        <p:sp>
          <p:nvSpPr>
            <p:cNvPr id="83" name="object 83"/>
            <p:cNvSpPr/>
            <p:nvPr/>
          </p:nvSpPr>
          <p:spPr>
            <a:xfrm>
              <a:off x="6149339" y="4617720"/>
              <a:ext cx="41275" cy="82550"/>
            </a:xfrm>
            <a:custGeom>
              <a:avLst/>
              <a:gdLst/>
              <a:ahLst/>
              <a:cxnLst/>
              <a:rect l="l" t="t" r="r" b="b"/>
              <a:pathLst>
                <a:path w="41275" h="82550">
                  <a:moveTo>
                    <a:pt x="0" y="82296"/>
                  </a:moveTo>
                  <a:lnTo>
                    <a:pt x="33528" y="62484"/>
                  </a:lnTo>
                  <a:lnTo>
                    <a:pt x="36576" y="57912"/>
                  </a:lnTo>
                  <a:lnTo>
                    <a:pt x="39624" y="50292"/>
                  </a:lnTo>
                  <a:lnTo>
                    <a:pt x="41148" y="44196"/>
                  </a:lnTo>
                  <a:lnTo>
                    <a:pt x="41148" y="38100"/>
                  </a:lnTo>
                  <a:lnTo>
                    <a:pt x="18288" y="4572"/>
                  </a:lnTo>
                  <a:lnTo>
                    <a:pt x="6096" y="0"/>
                  </a:lnTo>
                  <a:lnTo>
                    <a:pt x="0" y="0"/>
                  </a:lnTo>
                </a:path>
              </a:pathLst>
            </a:custGeom>
            <a:ln w="1524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4" name="object 84"/>
            <p:cNvSpPr/>
            <p:nvPr/>
          </p:nvSpPr>
          <p:spPr>
            <a:xfrm>
              <a:off x="6149339" y="4700016"/>
              <a:ext cx="41275" cy="81280"/>
            </a:xfrm>
            <a:custGeom>
              <a:avLst/>
              <a:gdLst/>
              <a:ahLst/>
              <a:cxnLst/>
              <a:rect l="l" t="t" r="r" b="b"/>
              <a:pathLst>
                <a:path w="41275" h="81279">
                  <a:moveTo>
                    <a:pt x="0" y="80772"/>
                  </a:moveTo>
                  <a:lnTo>
                    <a:pt x="6096" y="80772"/>
                  </a:lnTo>
                  <a:lnTo>
                    <a:pt x="12192" y="79248"/>
                  </a:lnTo>
                  <a:lnTo>
                    <a:pt x="39624" y="50292"/>
                  </a:lnTo>
                  <a:lnTo>
                    <a:pt x="41148" y="44196"/>
                  </a:lnTo>
                  <a:lnTo>
                    <a:pt x="41148" y="36576"/>
                  </a:lnTo>
                  <a:lnTo>
                    <a:pt x="12192" y="1524"/>
                  </a:lnTo>
                  <a:lnTo>
                    <a:pt x="6096" y="0"/>
                  </a:lnTo>
                  <a:lnTo>
                    <a:pt x="0" y="0"/>
                  </a:lnTo>
                </a:path>
              </a:pathLst>
            </a:custGeom>
            <a:ln w="1524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85" name="object 85"/>
          <p:cNvGrpSpPr/>
          <p:nvPr/>
        </p:nvGrpSpPr>
        <p:grpSpPr>
          <a:xfrm>
            <a:off x="14111188" y="4855463"/>
            <a:ext cx="147539" cy="96520"/>
            <a:chOff x="6134100" y="4855463"/>
            <a:chExt cx="64135" cy="96520"/>
          </a:xfrm>
        </p:grpSpPr>
        <p:sp>
          <p:nvSpPr>
            <p:cNvPr id="86" name="object 86"/>
            <p:cNvSpPr/>
            <p:nvPr/>
          </p:nvSpPr>
          <p:spPr>
            <a:xfrm>
              <a:off x="6149339" y="4863083"/>
              <a:ext cx="41275" cy="81280"/>
            </a:xfrm>
            <a:custGeom>
              <a:avLst/>
              <a:gdLst/>
              <a:ahLst/>
              <a:cxnLst/>
              <a:rect l="l" t="t" r="r" b="b"/>
              <a:pathLst>
                <a:path w="41275" h="81279">
                  <a:moveTo>
                    <a:pt x="0" y="80772"/>
                  </a:moveTo>
                  <a:lnTo>
                    <a:pt x="33528" y="62484"/>
                  </a:lnTo>
                  <a:lnTo>
                    <a:pt x="36576" y="54864"/>
                  </a:lnTo>
                  <a:lnTo>
                    <a:pt x="39624" y="48768"/>
                  </a:lnTo>
                  <a:lnTo>
                    <a:pt x="41148" y="42672"/>
                  </a:lnTo>
                  <a:lnTo>
                    <a:pt x="41148" y="35052"/>
                  </a:lnTo>
                  <a:lnTo>
                    <a:pt x="39624" y="28956"/>
                  </a:lnTo>
                  <a:lnTo>
                    <a:pt x="30480" y="10668"/>
                  </a:lnTo>
                  <a:lnTo>
                    <a:pt x="24384" y="7620"/>
                  </a:lnTo>
                  <a:lnTo>
                    <a:pt x="18288" y="3048"/>
                  </a:lnTo>
                  <a:lnTo>
                    <a:pt x="12192" y="1524"/>
                  </a:lnTo>
                  <a:lnTo>
                    <a:pt x="6096" y="0"/>
                  </a:lnTo>
                  <a:lnTo>
                    <a:pt x="0" y="0"/>
                  </a:lnTo>
                </a:path>
              </a:pathLst>
            </a:custGeom>
            <a:ln w="1524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7" name="object 87"/>
            <p:cNvSpPr/>
            <p:nvPr/>
          </p:nvSpPr>
          <p:spPr>
            <a:xfrm>
              <a:off x="6134100" y="4863083"/>
              <a:ext cx="15240" cy="81280"/>
            </a:xfrm>
            <a:custGeom>
              <a:avLst/>
              <a:gdLst/>
              <a:ahLst/>
              <a:cxnLst/>
              <a:rect l="l" t="t" r="r" b="b"/>
              <a:pathLst>
                <a:path w="15239" h="81279">
                  <a:moveTo>
                    <a:pt x="15239" y="80771"/>
                  </a:moveTo>
                  <a:lnTo>
                    <a:pt x="0" y="80771"/>
                  </a:lnTo>
                </a:path>
                <a:path w="15239" h="81279">
                  <a:moveTo>
                    <a:pt x="15239" y="0"/>
                  </a:moveTo>
                  <a:lnTo>
                    <a:pt x="0" y="0"/>
                  </a:lnTo>
                </a:path>
              </a:pathLst>
            </a:custGeom>
            <a:ln w="1524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88" name="object 88"/>
          <p:cNvSpPr/>
          <p:nvPr/>
        </p:nvSpPr>
        <p:spPr>
          <a:xfrm>
            <a:off x="14111187" y="4780788"/>
            <a:ext cx="35059" cy="0"/>
          </a:xfrm>
          <a:custGeom>
            <a:avLst/>
            <a:gdLst/>
            <a:ahLst/>
            <a:cxnLst/>
            <a:rect l="l" t="t" r="r" b="b"/>
            <a:pathLst>
              <a:path w="15239">
                <a:moveTo>
                  <a:pt x="15239" y="0"/>
                </a:moveTo>
                <a:lnTo>
                  <a:pt x="0" y="0"/>
                </a:lnTo>
              </a:path>
            </a:pathLst>
          </a:custGeom>
          <a:ln w="1524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9" name="object 89"/>
          <p:cNvSpPr/>
          <p:nvPr/>
        </p:nvSpPr>
        <p:spPr>
          <a:xfrm>
            <a:off x="14111187" y="4700015"/>
            <a:ext cx="35059" cy="0"/>
          </a:xfrm>
          <a:custGeom>
            <a:avLst/>
            <a:gdLst/>
            <a:ahLst/>
            <a:cxnLst/>
            <a:rect l="l" t="t" r="r" b="b"/>
            <a:pathLst>
              <a:path w="15239">
                <a:moveTo>
                  <a:pt x="15239" y="0"/>
                </a:moveTo>
                <a:lnTo>
                  <a:pt x="0" y="0"/>
                </a:lnTo>
              </a:path>
            </a:pathLst>
          </a:custGeom>
          <a:ln w="1524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0" name="object 90"/>
          <p:cNvSpPr/>
          <p:nvPr/>
        </p:nvSpPr>
        <p:spPr>
          <a:xfrm>
            <a:off x="14111187" y="4617720"/>
            <a:ext cx="35059" cy="0"/>
          </a:xfrm>
          <a:custGeom>
            <a:avLst/>
            <a:gdLst/>
            <a:ahLst/>
            <a:cxnLst/>
            <a:rect l="l" t="t" r="r" b="b"/>
            <a:pathLst>
              <a:path w="15239">
                <a:moveTo>
                  <a:pt x="15239" y="0"/>
                </a:moveTo>
                <a:lnTo>
                  <a:pt x="0" y="0"/>
                </a:lnTo>
              </a:path>
            </a:pathLst>
          </a:custGeom>
          <a:ln w="1524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1" name="object 91"/>
          <p:cNvSpPr/>
          <p:nvPr/>
        </p:nvSpPr>
        <p:spPr>
          <a:xfrm>
            <a:off x="13991988" y="4946904"/>
            <a:ext cx="239567" cy="200025"/>
          </a:xfrm>
          <a:custGeom>
            <a:avLst/>
            <a:gdLst/>
            <a:ahLst/>
            <a:cxnLst/>
            <a:rect l="l" t="t" r="r" b="b"/>
            <a:pathLst>
              <a:path w="104139" h="200025">
                <a:moveTo>
                  <a:pt x="51816" y="132588"/>
                </a:moveTo>
                <a:lnTo>
                  <a:pt x="51816" y="0"/>
                </a:lnTo>
              </a:path>
              <a:path w="104139" h="200025">
                <a:moveTo>
                  <a:pt x="12192" y="166116"/>
                </a:moveTo>
                <a:lnTo>
                  <a:pt x="91439" y="166116"/>
                </a:lnTo>
              </a:path>
              <a:path w="104139" h="200025">
                <a:moveTo>
                  <a:pt x="25908" y="199644"/>
                </a:moveTo>
                <a:lnTo>
                  <a:pt x="77723" y="199644"/>
                </a:lnTo>
              </a:path>
              <a:path w="104139" h="200025">
                <a:moveTo>
                  <a:pt x="0" y="132588"/>
                </a:moveTo>
                <a:lnTo>
                  <a:pt x="103632" y="132588"/>
                </a:lnTo>
              </a:path>
            </a:pathLst>
          </a:custGeom>
          <a:ln w="1524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2" name="object 92"/>
          <p:cNvSpPr/>
          <p:nvPr/>
        </p:nvSpPr>
        <p:spPr>
          <a:xfrm>
            <a:off x="13431046" y="4780788"/>
            <a:ext cx="670500" cy="0"/>
          </a:xfrm>
          <a:custGeom>
            <a:avLst/>
            <a:gdLst/>
            <a:ahLst/>
            <a:cxnLst/>
            <a:rect l="l" t="t" r="r" b="b"/>
            <a:pathLst>
              <a:path w="291464">
                <a:moveTo>
                  <a:pt x="0" y="0"/>
                </a:moveTo>
                <a:lnTo>
                  <a:pt x="291083" y="0"/>
                </a:lnTo>
              </a:path>
            </a:pathLst>
          </a:custGeom>
          <a:ln w="1524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3" name="object 93"/>
          <p:cNvSpPr/>
          <p:nvPr/>
        </p:nvSpPr>
        <p:spPr>
          <a:xfrm>
            <a:off x="12908666" y="4210811"/>
            <a:ext cx="2451198" cy="83820"/>
          </a:xfrm>
          <a:custGeom>
            <a:avLst/>
            <a:gdLst/>
            <a:ahLst/>
            <a:cxnLst/>
            <a:rect l="l" t="t" r="r" b="b"/>
            <a:pathLst>
              <a:path w="1065529" h="83820">
                <a:moveTo>
                  <a:pt x="0" y="83820"/>
                </a:moveTo>
                <a:lnTo>
                  <a:pt x="0" y="0"/>
                </a:lnTo>
                <a:lnTo>
                  <a:pt x="1065276" y="0"/>
                </a:lnTo>
              </a:path>
            </a:pathLst>
          </a:custGeom>
          <a:ln w="1524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4" name="object 94"/>
          <p:cNvSpPr/>
          <p:nvPr/>
        </p:nvSpPr>
        <p:spPr>
          <a:xfrm>
            <a:off x="12908666" y="5303521"/>
            <a:ext cx="2451198" cy="86995"/>
          </a:xfrm>
          <a:custGeom>
            <a:avLst/>
            <a:gdLst/>
            <a:ahLst/>
            <a:cxnLst/>
            <a:rect l="l" t="t" r="r" b="b"/>
            <a:pathLst>
              <a:path w="1065529" h="86995">
                <a:moveTo>
                  <a:pt x="0" y="0"/>
                </a:moveTo>
                <a:lnTo>
                  <a:pt x="0" y="86867"/>
                </a:lnTo>
                <a:lnTo>
                  <a:pt x="1065276" y="86867"/>
                </a:lnTo>
              </a:path>
            </a:pathLst>
          </a:custGeom>
          <a:ln w="1524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grpSp>
        <p:nvGrpSpPr>
          <p:cNvPr id="95" name="object 95"/>
          <p:cNvGrpSpPr/>
          <p:nvPr/>
        </p:nvGrpSpPr>
        <p:grpSpPr>
          <a:xfrm>
            <a:off x="15341750" y="4113276"/>
            <a:ext cx="449922" cy="248920"/>
            <a:chOff x="6669023" y="4113276"/>
            <a:chExt cx="195580" cy="248920"/>
          </a:xfrm>
        </p:grpSpPr>
        <p:sp>
          <p:nvSpPr>
            <p:cNvPr id="96" name="object 96"/>
            <p:cNvSpPr/>
            <p:nvPr/>
          </p:nvSpPr>
          <p:spPr>
            <a:xfrm>
              <a:off x="6676643" y="4120896"/>
              <a:ext cx="180340" cy="177165"/>
            </a:xfrm>
            <a:custGeom>
              <a:avLst/>
              <a:gdLst/>
              <a:ahLst/>
              <a:cxnLst/>
              <a:rect l="l" t="t" r="r" b="b"/>
              <a:pathLst>
                <a:path w="180340" h="177164">
                  <a:moveTo>
                    <a:pt x="0" y="176783"/>
                  </a:moveTo>
                  <a:lnTo>
                    <a:pt x="179832" y="176783"/>
                  </a:lnTo>
                  <a:lnTo>
                    <a:pt x="179832" y="0"/>
                  </a:lnTo>
                  <a:lnTo>
                    <a:pt x="0" y="0"/>
                  </a:lnTo>
                  <a:lnTo>
                    <a:pt x="0" y="176783"/>
                  </a:lnTo>
                  <a:close/>
                </a:path>
              </a:pathLst>
            </a:custGeom>
            <a:ln w="1524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97" name="object 97"/>
            <p:cNvPicPr/>
            <p:nvPr/>
          </p:nvPicPr>
          <p:blipFill>
            <a:blip r:embed="rId5" cstate="print"/>
            <a:stretch>
              <a:fillRect/>
            </a:stretch>
          </p:blipFill>
          <p:spPr>
            <a:xfrm>
              <a:off x="6745223" y="4172711"/>
              <a:ext cx="48768" cy="188975"/>
            </a:xfrm>
            <a:prstGeom prst="rect">
              <a:avLst/>
            </a:prstGeom>
          </p:spPr>
        </p:pic>
      </p:grpSp>
      <p:grpSp>
        <p:nvGrpSpPr>
          <p:cNvPr id="98" name="object 98"/>
          <p:cNvGrpSpPr/>
          <p:nvPr/>
        </p:nvGrpSpPr>
        <p:grpSpPr>
          <a:xfrm>
            <a:off x="15341750" y="5289803"/>
            <a:ext cx="449922" cy="248920"/>
            <a:chOff x="6669023" y="5289803"/>
            <a:chExt cx="195580" cy="248920"/>
          </a:xfrm>
        </p:grpSpPr>
        <p:sp>
          <p:nvSpPr>
            <p:cNvPr id="99" name="object 99"/>
            <p:cNvSpPr/>
            <p:nvPr/>
          </p:nvSpPr>
          <p:spPr>
            <a:xfrm>
              <a:off x="6676643" y="5297423"/>
              <a:ext cx="180340" cy="180340"/>
            </a:xfrm>
            <a:custGeom>
              <a:avLst/>
              <a:gdLst/>
              <a:ahLst/>
              <a:cxnLst/>
              <a:rect l="l" t="t" r="r" b="b"/>
              <a:pathLst>
                <a:path w="180340" h="180339">
                  <a:moveTo>
                    <a:pt x="0" y="179832"/>
                  </a:moveTo>
                  <a:lnTo>
                    <a:pt x="179832" y="179832"/>
                  </a:lnTo>
                  <a:lnTo>
                    <a:pt x="179832" y="0"/>
                  </a:lnTo>
                  <a:lnTo>
                    <a:pt x="0" y="0"/>
                  </a:lnTo>
                  <a:lnTo>
                    <a:pt x="0" y="179832"/>
                  </a:lnTo>
                  <a:close/>
                </a:path>
              </a:pathLst>
            </a:custGeom>
            <a:ln w="1524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100" name="object 100"/>
            <p:cNvPicPr/>
            <p:nvPr/>
          </p:nvPicPr>
          <p:blipFill>
            <a:blip r:embed="rId9" cstate="print"/>
            <a:stretch>
              <a:fillRect/>
            </a:stretch>
          </p:blipFill>
          <p:spPr>
            <a:xfrm>
              <a:off x="6743699" y="5349240"/>
              <a:ext cx="48767" cy="188975"/>
            </a:xfrm>
            <a:prstGeom prst="rect">
              <a:avLst/>
            </a:prstGeom>
          </p:spPr>
        </p:pic>
      </p:grpSp>
      <p:sp>
        <p:nvSpPr>
          <p:cNvPr id="101" name="object 101"/>
          <p:cNvSpPr/>
          <p:nvPr/>
        </p:nvSpPr>
        <p:spPr>
          <a:xfrm>
            <a:off x="14395165" y="4780788"/>
            <a:ext cx="442618" cy="0"/>
          </a:xfrm>
          <a:custGeom>
            <a:avLst/>
            <a:gdLst/>
            <a:ahLst/>
            <a:cxnLst/>
            <a:rect l="l" t="t" r="r" b="b"/>
            <a:pathLst>
              <a:path w="192404">
                <a:moveTo>
                  <a:pt x="0" y="0"/>
                </a:moveTo>
                <a:lnTo>
                  <a:pt x="192023" y="0"/>
                </a:lnTo>
              </a:path>
            </a:pathLst>
          </a:custGeom>
          <a:ln w="1524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grpSp>
        <p:nvGrpSpPr>
          <p:cNvPr id="102" name="object 102"/>
          <p:cNvGrpSpPr/>
          <p:nvPr/>
        </p:nvGrpSpPr>
        <p:grpSpPr>
          <a:xfrm>
            <a:off x="15786998" y="4099560"/>
            <a:ext cx="287775" cy="227329"/>
            <a:chOff x="6862571" y="4099559"/>
            <a:chExt cx="125095" cy="227329"/>
          </a:xfrm>
        </p:grpSpPr>
        <p:sp>
          <p:nvSpPr>
            <p:cNvPr id="103" name="object 103"/>
            <p:cNvSpPr/>
            <p:nvPr/>
          </p:nvSpPr>
          <p:spPr>
            <a:xfrm>
              <a:off x="6862571" y="4213859"/>
              <a:ext cx="105410" cy="0"/>
            </a:xfrm>
            <a:custGeom>
              <a:avLst/>
              <a:gdLst/>
              <a:ahLst/>
              <a:cxnLst/>
              <a:rect l="l" t="t" r="r" b="b"/>
              <a:pathLst>
                <a:path w="105409">
                  <a:moveTo>
                    <a:pt x="0" y="0"/>
                  </a:moveTo>
                  <a:lnTo>
                    <a:pt x="105156" y="0"/>
                  </a:lnTo>
                </a:path>
              </a:pathLst>
            </a:custGeom>
            <a:ln w="1524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4" name="object 104"/>
            <p:cNvSpPr/>
            <p:nvPr/>
          </p:nvSpPr>
          <p:spPr>
            <a:xfrm>
              <a:off x="6973823" y="4099559"/>
              <a:ext cx="0" cy="227329"/>
            </a:xfrm>
            <a:custGeom>
              <a:avLst/>
              <a:gdLst/>
              <a:ahLst/>
              <a:cxnLst/>
              <a:rect l="l" t="t" r="r" b="b"/>
              <a:pathLst>
                <a:path h="227329">
                  <a:moveTo>
                    <a:pt x="0" y="0"/>
                  </a:moveTo>
                  <a:lnTo>
                    <a:pt x="0" y="227075"/>
                  </a:lnTo>
                </a:path>
              </a:pathLst>
            </a:custGeom>
            <a:ln w="2743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105" name="object 105"/>
          <p:cNvGrpSpPr/>
          <p:nvPr/>
        </p:nvGrpSpPr>
        <p:grpSpPr>
          <a:xfrm>
            <a:off x="15786997" y="5273040"/>
            <a:ext cx="292157" cy="227329"/>
            <a:chOff x="6862571" y="5273039"/>
            <a:chExt cx="127000" cy="227329"/>
          </a:xfrm>
        </p:grpSpPr>
        <p:sp>
          <p:nvSpPr>
            <p:cNvPr id="106" name="object 106"/>
            <p:cNvSpPr/>
            <p:nvPr/>
          </p:nvSpPr>
          <p:spPr>
            <a:xfrm>
              <a:off x="6862571" y="5387339"/>
              <a:ext cx="106680" cy="0"/>
            </a:xfrm>
            <a:custGeom>
              <a:avLst/>
              <a:gdLst/>
              <a:ahLst/>
              <a:cxnLst/>
              <a:rect l="l" t="t" r="r" b="b"/>
              <a:pathLst>
                <a:path w="106679">
                  <a:moveTo>
                    <a:pt x="0" y="0"/>
                  </a:moveTo>
                  <a:lnTo>
                    <a:pt x="106680" y="0"/>
                  </a:lnTo>
                </a:path>
              </a:pathLst>
            </a:custGeom>
            <a:ln w="1524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7" name="object 107"/>
            <p:cNvSpPr/>
            <p:nvPr/>
          </p:nvSpPr>
          <p:spPr>
            <a:xfrm>
              <a:off x="6975348" y="5273039"/>
              <a:ext cx="0" cy="227329"/>
            </a:xfrm>
            <a:custGeom>
              <a:avLst/>
              <a:gdLst/>
              <a:ahLst/>
              <a:cxnLst/>
              <a:rect l="l" t="t" r="r" b="b"/>
              <a:pathLst>
                <a:path h="227329">
                  <a:moveTo>
                    <a:pt x="0" y="0"/>
                  </a:moveTo>
                  <a:lnTo>
                    <a:pt x="0" y="227076"/>
                  </a:lnTo>
                </a:path>
              </a:pathLst>
            </a:custGeom>
            <a:ln w="2743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pic>
        <p:nvPicPr>
          <p:cNvPr id="108" name="object 108"/>
          <p:cNvPicPr/>
          <p:nvPr/>
        </p:nvPicPr>
        <p:blipFill>
          <a:blip r:embed="rId20" cstate="print"/>
          <a:stretch>
            <a:fillRect/>
          </a:stretch>
        </p:blipFill>
        <p:spPr>
          <a:xfrm>
            <a:off x="12831537" y="4741165"/>
            <a:ext cx="140146" cy="64515"/>
          </a:xfrm>
          <a:prstGeom prst="rect">
            <a:avLst/>
          </a:prstGeom>
        </p:spPr>
      </p:pic>
      <p:pic>
        <p:nvPicPr>
          <p:cNvPr id="109" name="object 109"/>
          <p:cNvPicPr/>
          <p:nvPr/>
        </p:nvPicPr>
        <p:blipFill>
          <a:blip r:embed="rId11" cstate="print"/>
          <a:stretch>
            <a:fillRect/>
          </a:stretch>
        </p:blipFill>
        <p:spPr>
          <a:xfrm>
            <a:off x="15990342" y="3998976"/>
            <a:ext cx="115692" cy="192024"/>
          </a:xfrm>
          <a:prstGeom prst="rect">
            <a:avLst/>
          </a:prstGeom>
        </p:spPr>
      </p:pic>
      <p:pic>
        <p:nvPicPr>
          <p:cNvPr id="110" name="object 110"/>
          <p:cNvPicPr/>
          <p:nvPr/>
        </p:nvPicPr>
        <p:blipFill>
          <a:blip r:embed="rId12" cstate="print"/>
          <a:stretch>
            <a:fillRect/>
          </a:stretch>
        </p:blipFill>
        <p:spPr>
          <a:xfrm>
            <a:off x="15979825" y="5170933"/>
            <a:ext cx="143739" cy="201167"/>
          </a:xfrm>
          <a:prstGeom prst="rect">
            <a:avLst/>
          </a:prstGeom>
        </p:spPr>
      </p:pic>
      <p:grpSp>
        <p:nvGrpSpPr>
          <p:cNvPr id="111" name="object 111"/>
          <p:cNvGrpSpPr/>
          <p:nvPr/>
        </p:nvGrpSpPr>
        <p:grpSpPr>
          <a:xfrm>
            <a:off x="9620147" y="4619245"/>
            <a:ext cx="743540" cy="323215"/>
            <a:chOff x="4181855" y="4619244"/>
            <a:chExt cx="323215" cy="323215"/>
          </a:xfrm>
        </p:grpSpPr>
        <p:sp>
          <p:nvSpPr>
            <p:cNvPr id="112" name="object 112"/>
            <p:cNvSpPr/>
            <p:nvPr/>
          </p:nvSpPr>
          <p:spPr>
            <a:xfrm>
              <a:off x="4189475" y="4626864"/>
              <a:ext cx="307975" cy="307975"/>
            </a:xfrm>
            <a:custGeom>
              <a:avLst/>
              <a:gdLst/>
              <a:ahLst/>
              <a:cxnLst/>
              <a:rect l="l" t="t" r="r" b="b"/>
              <a:pathLst>
                <a:path w="307975" h="307975">
                  <a:moveTo>
                    <a:pt x="0" y="153924"/>
                  </a:moveTo>
                  <a:lnTo>
                    <a:pt x="7815" y="105143"/>
                  </a:lnTo>
                  <a:lnTo>
                    <a:pt x="29602" y="62874"/>
                  </a:lnTo>
                  <a:lnTo>
                    <a:pt x="62874" y="29602"/>
                  </a:lnTo>
                  <a:lnTo>
                    <a:pt x="105143" y="7815"/>
                  </a:lnTo>
                  <a:lnTo>
                    <a:pt x="153924" y="0"/>
                  </a:lnTo>
                  <a:lnTo>
                    <a:pt x="202118" y="7815"/>
                  </a:lnTo>
                  <a:lnTo>
                    <a:pt x="244315" y="29602"/>
                  </a:lnTo>
                  <a:lnTo>
                    <a:pt x="277806" y="62874"/>
                  </a:lnTo>
                  <a:lnTo>
                    <a:pt x="299886" y="105143"/>
                  </a:lnTo>
                  <a:lnTo>
                    <a:pt x="307848" y="153924"/>
                  </a:lnTo>
                  <a:lnTo>
                    <a:pt x="299886" y="202118"/>
                  </a:lnTo>
                  <a:lnTo>
                    <a:pt x="277806" y="244315"/>
                  </a:lnTo>
                  <a:lnTo>
                    <a:pt x="244315" y="277806"/>
                  </a:lnTo>
                  <a:lnTo>
                    <a:pt x="202118" y="299886"/>
                  </a:lnTo>
                  <a:lnTo>
                    <a:pt x="153924" y="307848"/>
                  </a:lnTo>
                  <a:lnTo>
                    <a:pt x="105143" y="299886"/>
                  </a:lnTo>
                  <a:lnTo>
                    <a:pt x="62874" y="277806"/>
                  </a:lnTo>
                  <a:lnTo>
                    <a:pt x="29602" y="244315"/>
                  </a:lnTo>
                  <a:lnTo>
                    <a:pt x="7815" y="202118"/>
                  </a:lnTo>
                  <a:lnTo>
                    <a:pt x="0" y="153924"/>
                  </a:lnTo>
                </a:path>
              </a:pathLst>
            </a:custGeom>
            <a:ln w="1524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113" name="object 113"/>
            <p:cNvPicPr/>
            <p:nvPr/>
          </p:nvPicPr>
          <p:blipFill>
            <a:blip r:embed="rId15" cstate="print"/>
            <a:stretch>
              <a:fillRect/>
            </a:stretch>
          </p:blipFill>
          <p:spPr>
            <a:xfrm>
              <a:off x="4287011" y="4739639"/>
              <a:ext cx="99060" cy="202691"/>
            </a:xfrm>
            <a:prstGeom prst="rect">
              <a:avLst/>
            </a:prstGeom>
          </p:spPr>
        </p:pic>
      </p:grpSp>
      <p:grpSp>
        <p:nvGrpSpPr>
          <p:cNvPr id="114" name="object 114"/>
          <p:cNvGrpSpPr/>
          <p:nvPr/>
        </p:nvGrpSpPr>
        <p:grpSpPr>
          <a:xfrm>
            <a:off x="14812365" y="4619245"/>
            <a:ext cx="743540" cy="323215"/>
            <a:chOff x="6438900" y="4619244"/>
            <a:chExt cx="323215" cy="323215"/>
          </a:xfrm>
        </p:grpSpPr>
        <p:sp>
          <p:nvSpPr>
            <p:cNvPr id="115" name="object 115"/>
            <p:cNvSpPr/>
            <p:nvPr/>
          </p:nvSpPr>
          <p:spPr>
            <a:xfrm>
              <a:off x="6446520" y="4626864"/>
              <a:ext cx="307975" cy="307975"/>
            </a:xfrm>
            <a:custGeom>
              <a:avLst/>
              <a:gdLst/>
              <a:ahLst/>
              <a:cxnLst/>
              <a:rect l="l" t="t" r="r" b="b"/>
              <a:pathLst>
                <a:path w="307975" h="307975">
                  <a:moveTo>
                    <a:pt x="0" y="153924"/>
                  </a:moveTo>
                  <a:lnTo>
                    <a:pt x="7815" y="105143"/>
                  </a:lnTo>
                  <a:lnTo>
                    <a:pt x="29602" y="62874"/>
                  </a:lnTo>
                  <a:lnTo>
                    <a:pt x="62874" y="29602"/>
                  </a:lnTo>
                  <a:lnTo>
                    <a:pt x="105143" y="7815"/>
                  </a:lnTo>
                  <a:lnTo>
                    <a:pt x="153924" y="0"/>
                  </a:lnTo>
                  <a:lnTo>
                    <a:pt x="202118" y="7815"/>
                  </a:lnTo>
                  <a:lnTo>
                    <a:pt x="244315" y="29602"/>
                  </a:lnTo>
                  <a:lnTo>
                    <a:pt x="277806" y="62874"/>
                  </a:lnTo>
                  <a:lnTo>
                    <a:pt x="299886" y="105143"/>
                  </a:lnTo>
                  <a:lnTo>
                    <a:pt x="307848" y="153924"/>
                  </a:lnTo>
                  <a:lnTo>
                    <a:pt x="299886" y="202118"/>
                  </a:lnTo>
                  <a:lnTo>
                    <a:pt x="277806" y="244315"/>
                  </a:lnTo>
                  <a:lnTo>
                    <a:pt x="244315" y="277806"/>
                  </a:lnTo>
                  <a:lnTo>
                    <a:pt x="202118" y="299886"/>
                  </a:lnTo>
                  <a:lnTo>
                    <a:pt x="153924" y="307848"/>
                  </a:lnTo>
                  <a:lnTo>
                    <a:pt x="105143" y="299886"/>
                  </a:lnTo>
                  <a:lnTo>
                    <a:pt x="62874" y="277806"/>
                  </a:lnTo>
                  <a:lnTo>
                    <a:pt x="29602" y="244315"/>
                  </a:lnTo>
                  <a:lnTo>
                    <a:pt x="7815" y="202118"/>
                  </a:lnTo>
                  <a:lnTo>
                    <a:pt x="0" y="153924"/>
                  </a:lnTo>
                </a:path>
              </a:pathLst>
            </a:custGeom>
            <a:ln w="1524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116" name="object 116"/>
            <p:cNvPicPr/>
            <p:nvPr/>
          </p:nvPicPr>
          <p:blipFill>
            <a:blip r:embed="rId16" cstate="print"/>
            <a:stretch>
              <a:fillRect/>
            </a:stretch>
          </p:blipFill>
          <p:spPr>
            <a:xfrm>
              <a:off x="6544055" y="4739639"/>
              <a:ext cx="117348" cy="202691"/>
            </a:xfrm>
            <a:prstGeom prst="rect">
              <a:avLst/>
            </a:prstGeom>
          </p:spPr>
        </p:pic>
      </p:grpSp>
      <p:grpSp>
        <p:nvGrpSpPr>
          <p:cNvPr id="117" name="object 117"/>
          <p:cNvGrpSpPr/>
          <p:nvPr/>
        </p:nvGrpSpPr>
        <p:grpSpPr>
          <a:xfrm>
            <a:off x="9069724" y="6297167"/>
            <a:ext cx="1852276" cy="577850"/>
            <a:chOff x="3942588" y="6297167"/>
            <a:chExt cx="805180" cy="577850"/>
          </a:xfrm>
        </p:grpSpPr>
        <p:sp>
          <p:nvSpPr>
            <p:cNvPr id="118" name="object 118"/>
            <p:cNvSpPr/>
            <p:nvPr/>
          </p:nvSpPr>
          <p:spPr>
            <a:xfrm>
              <a:off x="3947160" y="6301739"/>
              <a:ext cx="795655" cy="568960"/>
            </a:xfrm>
            <a:custGeom>
              <a:avLst/>
              <a:gdLst/>
              <a:ahLst/>
              <a:cxnLst/>
              <a:rect l="l" t="t" r="r" b="b"/>
              <a:pathLst>
                <a:path w="795654" h="568959">
                  <a:moveTo>
                    <a:pt x="0" y="284988"/>
                  </a:moveTo>
                  <a:lnTo>
                    <a:pt x="397764" y="0"/>
                  </a:lnTo>
                  <a:lnTo>
                    <a:pt x="795528" y="284988"/>
                  </a:lnTo>
                  <a:lnTo>
                    <a:pt x="397764" y="568452"/>
                  </a:lnTo>
                  <a:lnTo>
                    <a:pt x="0" y="284988"/>
                  </a:lnTo>
                  <a:close/>
                </a:path>
              </a:pathLst>
            </a:custGeom>
            <a:ln w="9144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119" name="object 119"/>
            <p:cNvPicPr/>
            <p:nvPr/>
          </p:nvPicPr>
          <p:blipFill>
            <a:blip r:embed="rId21" cstate="print"/>
            <a:stretch>
              <a:fillRect/>
            </a:stretch>
          </p:blipFill>
          <p:spPr>
            <a:xfrm>
              <a:off x="4251960" y="6495288"/>
              <a:ext cx="191988" cy="65531"/>
            </a:xfrm>
            <a:prstGeom prst="rect">
              <a:avLst/>
            </a:prstGeom>
          </p:spPr>
        </p:pic>
        <p:pic>
          <p:nvPicPr>
            <p:cNvPr id="120" name="object 120"/>
            <p:cNvPicPr/>
            <p:nvPr/>
          </p:nvPicPr>
          <p:blipFill>
            <a:blip r:embed="rId22" cstate="print"/>
            <a:stretch>
              <a:fillRect/>
            </a:stretch>
          </p:blipFill>
          <p:spPr>
            <a:xfrm>
              <a:off x="4194048" y="6598920"/>
              <a:ext cx="300227" cy="67564"/>
            </a:xfrm>
            <a:prstGeom prst="rect">
              <a:avLst/>
            </a:prstGeom>
          </p:spPr>
        </p:pic>
      </p:grpSp>
      <p:grpSp>
        <p:nvGrpSpPr>
          <p:cNvPr id="121" name="object 121"/>
          <p:cNvGrpSpPr/>
          <p:nvPr/>
        </p:nvGrpSpPr>
        <p:grpSpPr>
          <a:xfrm>
            <a:off x="6584052" y="6289548"/>
            <a:ext cx="1592256" cy="612775"/>
            <a:chOff x="2862072" y="6289547"/>
            <a:chExt cx="692150" cy="612775"/>
          </a:xfrm>
        </p:grpSpPr>
        <p:sp>
          <p:nvSpPr>
            <p:cNvPr id="122" name="object 122"/>
            <p:cNvSpPr/>
            <p:nvPr/>
          </p:nvSpPr>
          <p:spPr>
            <a:xfrm>
              <a:off x="2866644" y="6294119"/>
              <a:ext cx="683260" cy="584200"/>
            </a:xfrm>
            <a:custGeom>
              <a:avLst/>
              <a:gdLst/>
              <a:ahLst/>
              <a:cxnLst/>
              <a:rect l="l" t="t" r="r" b="b"/>
              <a:pathLst>
                <a:path w="683260" h="584200">
                  <a:moveTo>
                    <a:pt x="0" y="583692"/>
                  </a:moveTo>
                  <a:lnTo>
                    <a:pt x="682752" y="583692"/>
                  </a:lnTo>
                  <a:lnTo>
                    <a:pt x="682752" y="0"/>
                  </a:lnTo>
                  <a:lnTo>
                    <a:pt x="0" y="0"/>
                  </a:lnTo>
                  <a:lnTo>
                    <a:pt x="0" y="583692"/>
                  </a:lnTo>
                  <a:close/>
                </a:path>
              </a:pathLst>
            </a:custGeom>
            <a:ln w="9144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123" name="object 123"/>
            <p:cNvPicPr/>
            <p:nvPr/>
          </p:nvPicPr>
          <p:blipFill>
            <a:blip r:embed="rId23" cstate="print"/>
            <a:stretch>
              <a:fillRect/>
            </a:stretch>
          </p:blipFill>
          <p:spPr>
            <a:xfrm>
              <a:off x="3083052" y="6441948"/>
              <a:ext cx="251459" cy="65531"/>
            </a:xfrm>
            <a:prstGeom prst="rect">
              <a:avLst/>
            </a:prstGeom>
          </p:spPr>
        </p:pic>
        <p:pic>
          <p:nvPicPr>
            <p:cNvPr id="124" name="object 124"/>
            <p:cNvPicPr/>
            <p:nvPr/>
          </p:nvPicPr>
          <p:blipFill>
            <a:blip r:embed="rId24" cstate="print"/>
            <a:stretch>
              <a:fillRect/>
            </a:stretch>
          </p:blipFill>
          <p:spPr>
            <a:xfrm>
              <a:off x="3058668" y="6548628"/>
              <a:ext cx="304800" cy="65531"/>
            </a:xfrm>
            <a:prstGeom prst="rect">
              <a:avLst/>
            </a:prstGeom>
          </p:spPr>
        </p:pic>
        <p:pic>
          <p:nvPicPr>
            <p:cNvPr id="125" name="object 125"/>
            <p:cNvPicPr/>
            <p:nvPr/>
          </p:nvPicPr>
          <p:blipFill>
            <a:blip r:embed="rId25" cstate="print"/>
            <a:stretch>
              <a:fillRect/>
            </a:stretch>
          </p:blipFill>
          <p:spPr>
            <a:xfrm>
              <a:off x="3131819" y="6653784"/>
              <a:ext cx="158495" cy="248412"/>
            </a:xfrm>
            <a:prstGeom prst="rect">
              <a:avLst/>
            </a:prstGeom>
          </p:spPr>
        </p:pic>
      </p:grpSp>
      <p:grpSp>
        <p:nvGrpSpPr>
          <p:cNvPr id="126" name="object 126"/>
          <p:cNvGrpSpPr/>
          <p:nvPr/>
        </p:nvGrpSpPr>
        <p:grpSpPr>
          <a:xfrm>
            <a:off x="11814830" y="6297167"/>
            <a:ext cx="2115217" cy="577850"/>
            <a:chOff x="5135879" y="6297167"/>
            <a:chExt cx="919480" cy="577850"/>
          </a:xfrm>
        </p:grpSpPr>
        <p:sp>
          <p:nvSpPr>
            <p:cNvPr id="127" name="object 127"/>
            <p:cNvSpPr/>
            <p:nvPr/>
          </p:nvSpPr>
          <p:spPr>
            <a:xfrm>
              <a:off x="5140451" y="6301739"/>
              <a:ext cx="909955" cy="568960"/>
            </a:xfrm>
            <a:custGeom>
              <a:avLst/>
              <a:gdLst/>
              <a:ahLst/>
              <a:cxnLst/>
              <a:rect l="l" t="t" r="r" b="b"/>
              <a:pathLst>
                <a:path w="909954" h="568959">
                  <a:moveTo>
                    <a:pt x="0" y="568452"/>
                  </a:moveTo>
                  <a:lnTo>
                    <a:pt x="909828" y="568452"/>
                  </a:lnTo>
                  <a:lnTo>
                    <a:pt x="909828" y="0"/>
                  </a:lnTo>
                  <a:lnTo>
                    <a:pt x="0" y="0"/>
                  </a:lnTo>
                  <a:lnTo>
                    <a:pt x="0" y="568452"/>
                  </a:lnTo>
                  <a:close/>
                </a:path>
              </a:pathLst>
            </a:custGeom>
            <a:ln w="9144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128" name="object 128"/>
            <p:cNvPicPr/>
            <p:nvPr/>
          </p:nvPicPr>
          <p:blipFill>
            <a:blip r:embed="rId26" cstate="print"/>
            <a:stretch>
              <a:fillRect/>
            </a:stretch>
          </p:blipFill>
          <p:spPr>
            <a:xfrm>
              <a:off x="5487923" y="6441948"/>
              <a:ext cx="224027" cy="65531"/>
            </a:xfrm>
            <a:prstGeom prst="rect">
              <a:avLst/>
            </a:prstGeom>
          </p:spPr>
        </p:pic>
        <p:pic>
          <p:nvPicPr>
            <p:cNvPr id="129" name="object 129"/>
            <p:cNvPicPr/>
            <p:nvPr/>
          </p:nvPicPr>
          <p:blipFill>
            <a:blip r:embed="rId27" cstate="print"/>
            <a:stretch>
              <a:fillRect/>
            </a:stretch>
          </p:blipFill>
          <p:spPr>
            <a:xfrm>
              <a:off x="5298948" y="6548628"/>
              <a:ext cx="595883" cy="65531"/>
            </a:xfrm>
            <a:prstGeom prst="rect">
              <a:avLst/>
            </a:prstGeom>
          </p:spPr>
        </p:pic>
        <p:pic>
          <p:nvPicPr>
            <p:cNvPr id="130" name="object 130"/>
            <p:cNvPicPr/>
            <p:nvPr/>
          </p:nvPicPr>
          <p:blipFill>
            <a:blip r:embed="rId28" cstate="print"/>
            <a:stretch>
              <a:fillRect/>
            </a:stretch>
          </p:blipFill>
          <p:spPr>
            <a:xfrm>
              <a:off x="5437632" y="6652260"/>
              <a:ext cx="316991" cy="67563"/>
            </a:xfrm>
            <a:prstGeom prst="rect">
              <a:avLst/>
            </a:prstGeom>
          </p:spPr>
        </p:pic>
      </p:grpSp>
      <p:grpSp>
        <p:nvGrpSpPr>
          <p:cNvPr id="131" name="object 131"/>
          <p:cNvGrpSpPr/>
          <p:nvPr/>
        </p:nvGrpSpPr>
        <p:grpSpPr>
          <a:xfrm>
            <a:off x="5276357" y="7321295"/>
            <a:ext cx="2115217" cy="577850"/>
            <a:chOff x="2293620" y="7321295"/>
            <a:chExt cx="919480" cy="577850"/>
          </a:xfrm>
        </p:grpSpPr>
        <p:sp>
          <p:nvSpPr>
            <p:cNvPr id="132" name="object 132"/>
            <p:cNvSpPr/>
            <p:nvPr/>
          </p:nvSpPr>
          <p:spPr>
            <a:xfrm>
              <a:off x="2298192" y="7325867"/>
              <a:ext cx="909955" cy="568960"/>
            </a:xfrm>
            <a:custGeom>
              <a:avLst/>
              <a:gdLst/>
              <a:ahLst/>
              <a:cxnLst/>
              <a:rect l="l" t="t" r="r" b="b"/>
              <a:pathLst>
                <a:path w="909955" h="568959">
                  <a:moveTo>
                    <a:pt x="0" y="568451"/>
                  </a:moveTo>
                  <a:lnTo>
                    <a:pt x="909827" y="568451"/>
                  </a:lnTo>
                  <a:lnTo>
                    <a:pt x="909827" y="0"/>
                  </a:lnTo>
                  <a:lnTo>
                    <a:pt x="0" y="0"/>
                  </a:lnTo>
                  <a:lnTo>
                    <a:pt x="0" y="568451"/>
                  </a:lnTo>
                  <a:close/>
                </a:path>
              </a:pathLst>
            </a:custGeom>
            <a:ln w="9144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133" name="object 133"/>
            <p:cNvPicPr/>
            <p:nvPr/>
          </p:nvPicPr>
          <p:blipFill>
            <a:blip r:embed="rId29" cstate="print"/>
            <a:stretch>
              <a:fillRect/>
            </a:stretch>
          </p:blipFill>
          <p:spPr>
            <a:xfrm>
              <a:off x="2627376" y="7464551"/>
              <a:ext cx="252956" cy="65531"/>
            </a:xfrm>
            <a:prstGeom prst="rect">
              <a:avLst/>
            </a:prstGeom>
          </p:spPr>
        </p:pic>
        <p:pic>
          <p:nvPicPr>
            <p:cNvPr id="134" name="object 134"/>
            <p:cNvPicPr/>
            <p:nvPr/>
          </p:nvPicPr>
          <p:blipFill>
            <a:blip r:embed="rId30" cstate="print"/>
            <a:stretch>
              <a:fillRect/>
            </a:stretch>
          </p:blipFill>
          <p:spPr>
            <a:xfrm>
              <a:off x="2456688" y="7569707"/>
              <a:ext cx="594363" cy="66039"/>
            </a:xfrm>
            <a:prstGeom prst="rect">
              <a:avLst/>
            </a:prstGeom>
          </p:spPr>
        </p:pic>
        <p:pic>
          <p:nvPicPr>
            <p:cNvPr id="135" name="object 135"/>
            <p:cNvPicPr/>
            <p:nvPr/>
          </p:nvPicPr>
          <p:blipFill>
            <a:blip r:embed="rId31" cstate="print"/>
            <a:stretch>
              <a:fillRect/>
            </a:stretch>
          </p:blipFill>
          <p:spPr>
            <a:xfrm>
              <a:off x="2593848" y="7674863"/>
              <a:ext cx="317041" cy="67055"/>
            </a:xfrm>
            <a:prstGeom prst="rect">
              <a:avLst/>
            </a:prstGeom>
          </p:spPr>
        </p:pic>
      </p:grpSp>
      <p:grpSp>
        <p:nvGrpSpPr>
          <p:cNvPr id="136" name="object 136"/>
          <p:cNvGrpSpPr/>
          <p:nvPr/>
        </p:nvGrpSpPr>
        <p:grpSpPr>
          <a:xfrm>
            <a:off x="9984760" y="7321295"/>
            <a:ext cx="2115217" cy="577850"/>
            <a:chOff x="4340352" y="7321295"/>
            <a:chExt cx="919480" cy="577850"/>
          </a:xfrm>
        </p:grpSpPr>
        <p:sp>
          <p:nvSpPr>
            <p:cNvPr id="137" name="object 137"/>
            <p:cNvSpPr/>
            <p:nvPr/>
          </p:nvSpPr>
          <p:spPr>
            <a:xfrm>
              <a:off x="4344924" y="7325867"/>
              <a:ext cx="909955" cy="568960"/>
            </a:xfrm>
            <a:custGeom>
              <a:avLst/>
              <a:gdLst/>
              <a:ahLst/>
              <a:cxnLst/>
              <a:rect l="l" t="t" r="r" b="b"/>
              <a:pathLst>
                <a:path w="909954" h="568959">
                  <a:moveTo>
                    <a:pt x="0" y="568451"/>
                  </a:moveTo>
                  <a:lnTo>
                    <a:pt x="909827" y="568451"/>
                  </a:lnTo>
                  <a:lnTo>
                    <a:pt x="909827" y="0"/>
                  </a:lnTo>
                  <a:lnTo>
                    <a:pt x="0" y="0"/>
                  </a:lnTo>
                  <a:lnTo>
                    <a:pt x="0" y="568451"/>
                  </a:lnTo>
                  <a:close/>
                </a:path>
              </a:pathLst>
            </a:custGeom>
            <a:ln w="9144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138" name="object 138"/>
            <p:cNvPicPr/>
            <p:nvPr/>
          </p:nvPicPr>
          <p:blipFill>
            <a:blip r:embed="rId32" cstate="print"/>
            <a:stretch>
              <a:fillRect/>
            </a:stretch>
          </p:blipFill>
          <p:spPr>
            <a:xfrm>
              <a:off x="4668011" y="7569707"/>
              <a:ext cx="260603" cy="82804"/>
            </a:xfrm>
            <a:prstGeom prst="rect">
              <a:avLst/>
            </a:prstGeom>
          </p:spPr>
        </p:pic>
      </p:grpSp>
      <p:grpSp>
        <p:nvGrpSpPr>
          <p:cNvPr id="139" name="object 139"/>
          <p:cNvGrpSpPr/>
          <p:nvPr/>
        </p:nvGrpSpPr>
        <p:grpSpPr>
          <a:xfrm>
            <a:off x="12600150" y="7313676"/>
            <a:ext cx="1592256" cy="593090"/>
            <a:chOff x="5477256" y="7313676"/>
            <a:chExt cx="692150" cy="593090"/>
          </a:xfrm>
        </p:grpSpPr>
        <p:sp>
          <p:nvSpPr>
            <p:cNvPr id="140" name="object 140"/>
            <p:cNvSpPr/>
            <p:nvPr/>
          </p:nvSpPr>
          <p:spPr>
            <a:xfrm>
              <a:off x="5481828" y="7318248"/>
              <a:ext cx="683260" cy="584200"/>
            </a:xfrm>
            <a:custGeom>
              <a:avLst/>
              <a:gdLst/>
              <a:ahLst/>
              <a:cxnLst/>
              <a:rect l="l" t="t" r="r" b="b"/>
              <a:pathLst>
                <a:path w="683260" h="584200">
                  <a:moveTo>
                    <a:pt x="0" y="583691"/>
                  </a:moveTo>
                  <a:lnTo>
                    <a:pt x="682751" y="583691"/>
                  </a:lnTo>
                  <a:lnTo>
                    <a:pt x="682751" y="0"/>
                  </a:lnTo>
                  <a:lnTo>
                    <a:pt x="0" y="0"/>
                  </a:lnTo>
                  <a:lnTo>
                    <a:pt x="0" y="583691"/>
                  </a:lnTo>
                  <a:close/>
                </a:path>
              </a:pathLst>
            </a:custGeom>
            <a:ln w="9144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141" name="object 141"/>
            <p:cNvPicPr/>
            <p:nvPr/>
          </p:nvPicPr>
          <p:blipFill>
            <a:blip r:embed="rId33" cstate="print"/>
            <a:stretch>
              <a:fillRect/>
            </a:stretch>
          </p:blipFill>
          <p:spPr>
            <a:xfrm>
              <a:off x="5747004" y="7464551"/>
              <a:ext cx="147827" cy="82295"/>
            </a:xfrm>
            <a:prstGeom prst="rect">
              <a:avLst/>
            </a:prstGeom>
          </p:spPr>
        </p:pic>
        <p:pic>
          <p:nvPicPr>
            <p:cNvPr id="142" name="object 142"/>
            <p:cNvPicPr/>
            <p:nvPr/>
          </p:nvPicPr>
          <p:blipFill>
            <a:blip r:embed="rId34" cstate="print"/>
            <a:stretch>
              <a:fillRect/>
            </a:stretch>
          </p:blipFill>
          <p:spPr>
            <a:xfrm>
              <a:off x="5660136" y="7569707"/>
              <a:ext cx="217932" cy="198119"/>
            </a:xfrm>
            <a:prstGeom prst="rect">
              <a:avLst/>
            </a:prstGeom>
          </p:spPr>
        </p:pic>
        <p:pic>
          <p:nvPicPr>
            <p:cNvPr id="143" name="object 143"/>
            <p:cNvPicPr/>
            <p:nvPr/>
          </p:nvPicPr>
          <p:blipFill>
            <a:blip r:embed="rId35" cstate="print"/>
            <a:stretch>
              <a:fillRect/>
            </a:stretch>
          </p:blipFill>
          <p:spPr>
            <a:xfrm>
              <a:off x="5885688" y="7569707"/>
              <a:ext cx="103526" cy="82804"/>
            </a:xfrm>
            <a:prstGeom prst="rect">
              <a:avLst/>
            </a:prstGeom>
          </p:spPr>
        </p:pic>
        <p:pic>
          <p:nvPicPr>
            <p:cNvPr id="144" name="object 144"/>
            <p:cNvPicPr/>
            <p:nvPr/>
          </p:nvPicPr>
          <p:blipFill>
            <a:blip r:embed="rId36" cstate="print"/>
            <a:stretch>
              <a:fillRect/>
            </a:stretch>
          </p:blipFill>
          <p:spPr>
            <a:xfrm>
              <a:off x="5652516" y="7676387"/>
              <a:ext cx="353567" cy="196595"/>
            </a:xfrm>
            <a:prstGeom prst="rect">
              <a:avLst/>
            </a:prstGeom>
          </p:spPr>
        </p:pic>
      </p:grpSp>
      <p:grpSp>
        <p:nvGrpSpPr>
          <p:cNvPr id="145" name="object 145"/>
          <p:cNvGrpSpPr/>
          <p:nvPr/>
        </p:nvGrpSpPr>
        <p:grpSpPr>
          <a:xfrm>
            <a:off x="5746144" y="6559297"/>
            <a:ext cx="848716" cy="771525"/>
            <a:chOff x="2497835" y="6559296"/>
            <a:chExt cx="368935" cy="771525"/>
          </a:xfrm>
        </p:grpSpPr>
        <p:sp>
          <p:nvSpPr>
            <p:cNvPr id="146" name="object 146"/>
            <p:cNvSpPr/>
            <p:nvPr/>
          </p:nvSpPr>
          <p:spPr>
            <a:xfrm>
              <a:off x="2525267" y="6586728"/>
              <a:ext cx="265430" cy="3175"/>
            </a:xfrm>
            <a:custGeom>
              <a:avLst/>
              <a:gdLst/>
              <a:ahLst/>
              <a:cxnLst/>
              <a:rect l="l" t="t" r="r" b="b"/>
              <a:pathLst>
                <a:path w="265430" h="3175">
                  <a:moveTo>
                    <a:pt x="0" y="3048"/>
                  </a:moveTo>
                  <a:lnTo>
                    <a:pt x="265175" y="0"/>
                  </a:lnTo>
                </a:path>
              </a:pathLst>
            </a:custGeom>
            <a:ln w="9144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47" name="object 147"/>
            <p:cNvSpPr/>
            <p:nvPr/>
          </p:nvSpPr>
          <p:spPr>
            <a:xfrm>
              <a:off x="2782824" y="6559296"/>
              <a:ext cx="83820" cy="55244"/>
            </a:xfrm>
            <a:custGeom>
              <a:avLst/>
              <a:gdLst/>
              <a:ahLst/>
              <a:cxnLst/>
              <a:rect l="l" t="t" r="r" b="b"/>
              <a:pathLst>
                <a:path w="83819" h="55245">
                  <a:moveTo>
                    <a:pt x="1524" y="54864"/>
                  </a:moveTo>
                  <a:lnTo>
                    <a:pt x="0" y="0"/>
                  </a:lnTo>
                  <a:lnTo>
                    <a:pt x="83819" y="27432"/>
                  </a:lnTo>
                  <a:lnTo>
                    <a:pt x="1524" y="54864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48" name="object 148"/>
            <p:cNvSpPr/>
            <p:nvPr/>
          </p:nvSpPr>
          <p:spPr>
            <a:xfrm>
              <a:off x="2525267" y="6586728"/>
              <a:ext cx="0" cy="662940"/>
            </a:xfrm>
            <a:custGeom>
              <a:avLst/>
              <a:gdLst/>
              <a:ahLst/>
              <a:cxnLst/>
              <a:rect l="l" t="t" r="r" b="b"/>
              <a:pathLst>
                <a:path h="662940">
                  <a:moveTo>
                    <a:pt x="0" y="0"/>
                  </a:moveTo>
                  <a:lnTo>
                    <a:pt x="0" y="662939"/>
                  </a:lnTo>
                </a:path>
              </a:pathLst>
            </a:custGeom>
            <a:ln w="9144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49" name="object 149"/>
            <p:cNvSpPr/>
            <p:nvPr/>
          </p:nvSpPr>
          <p:spPr>
            <a:xfrm>
              <a:off x="2497835" y="7243572"/>
              <a:ext cx="55244" cy="82550"/>
            </a:xfrm>
            <a:custGeom>
              <a:avLst/>
              <a:gdLst/>
              <a:ahLst/>
              <a:cxnLst/>
              <a:rect l="l" t="t" r="r" b="b"/>
              <a:pathLst>
                <a:path w="55244" h="82550">
                  <a:moveTo>
                    <a:pt x="27432" y="82296"/>
                  </a:moveTo>
                  <a:lnTo>
                    <a:pt x="0" y="0"/>
                  </a:lnTo>
                  <a:lnTo>
                    <a:pt x="54864" y="0"/>
                  </a:lnTo>
                  <a:lnTo>
                    <a:pt x="27432" y="82296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50" name="object 150"/>
            <p:cNvSpPr/>
            <p:nvPr/>
          </p:nvSpPr>
          <p:spPr>
            <a:xfrm>
              <a:off x="2706624" y="6784848"/>
              <a:ext cx="73660" cy="541020"/>
            </a:xfrm>
            <a:custGeom>
              <a:avLst/>
              <a:gdLst/>
              <a:ahLst/>
              <a:cxnLst/>
              <a:rect l="l" t="t" r="r" b="b"/>
              <a:pathLst>
                <a:path w="73660" h="541020">
                  <a:moveTo>
                    <a:pt x="0" y="541019"/>
                  </a:moveTo>
                  <a:lnTo>
                    <a:pt x="0" y="0"/>
                  </a:lnTo>
                  <a:lnTo>
                    <a:pt x="73151" y="0"/>
                  </a:lnTo>
                </a:path>
              </a:pathLst>
            </a:custGeom>
            <a:ln w="9144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51" name="object 151"/>
            <p:cNvSpPr/>
            <p:nvPr/>
          </p:nvSpPr>
          <p:spPr>
            <a:xfrm>
              <a:off x="2773680" y="6757416"/>
              <a:ext cx="82550" cy="55244"/>
            </a:xfrm>
            <a:custGeom>
              <a:avLst/>
              <a:gdLst/>
              <a:ahLst/>
              <a:cxnLst/>
              <a:rect l="l" t="t" r="r" b="b"/>
              <a:pathLst>
                <a:path w="82550" h="55245">
                  <a:moveTo>
                    <a:pt x="0" y="54864"/>
                  </a:moveTo>
                  <a:lnTo>
                    <a:pt x="0" y="0"/>
                  </a:lnTo>
                  <a:lnTo>
                    <a:pt x="82295" y="27432"/>
                  </a:lnTo>
                  <a:lnTo>
                    <a:pt x="0" y="54864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152" name="object 152"/>
          <p:cNvGrpSpPr/>
          <p:nvPr/>
        </p:nvGrpSpPr>
        <p:grpSpPr>
          <a:xfrm>
            <a:off x="8165207" y="6559296"/>
            <a:ext cx="915912" cy="55244"/>
            <a:chOff x="3549396" y="6559296"/>
            <a:chExt cx="398145" cy="55244"/>
          </a:xfrm>
        </p:grpSpPr>
        <p:sp>
          <p:nvSpPr>
            <p:cNvPr id="153" name="object 153"/>
            <p:cNvSpPr/>
            <p:nvPr/>
          </p:nvSpPr>
          <p:spPr>
            <a:xfrm>
              <a:off x="3549396" y="6586728"/>
              <a:ext cx="321945" cy="0"/>
            </a:xfrm>
            <a:custGeom>
              <a:avLst/>
              <a:gdLst/>
              <a:ahLst/>
              <a:cxnLst/>
              <a:rect l="l" t="t" r="r" b="b"/>
              <a:pathLst>
                <a:path w="321945">
                  <a:moveTo>
                    <a:pt x="0" y="0"/>
                  </a:moveTo>
                  <a:lnTo>
                    <a:pt x="321563" y="0"/>
                  </a:lnTo>
                </a:path>
              </a:pathLst>
            </a:custGeom>
            <a:ln w="9144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54" name="object 154"/>
            <p:cNvSpPr/>
            <p:nvPr/>
          </p:nvSpPr>
          <p:spPr>
            <a:xfrm>
              <a:off x="3864864" y="6559296"/>
              <a:ext cx="82550" cy="55244"/>
            </a:xfrm>
            <a:custGeom>
              <a:avLst/>
              <a:gdLst/>
              <a:ahLst/>
              <a:cxnLst/>
              <a:rect l="l" t="t" r="r" b="b"/>
              <a:pathLst>
                <a:path w="82550" h="55245">
                  <a:moveTo>
                    <a:pt x="0" y="54864"/>
                  </a:moveTo>
                  <a:lnTo>
                    <a:pt x="0" y="0"/>
                  </a:lnTo>
                  <a:lnTo>
                    <a:pt x="82295" y="27432"/>
                  </a:lnTo>
                  <a:lnTo>
                    <a:pt x="0" y="54864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155" name="object 155"/>
          <p:cNvGrpSpPr/>
          <p:nvPr/>
        </p:nvGrpSpPr>
        <p:grpSpPr>
          <a:xfrm>
            <a:off x="10910315" y="6559296"/>
            <a:ext cx="915912" cy="55244"/>
            <a:chOff x="4742688" y="6559296"/>
            <a:chExt cx="398145" cy="55244"/>
          </a:xfrm>
        </p:grpSpPr>
        <p:sp>
          <p:nvSpPr>
            <p:cNvPr id="156" name="object 156"/>
            <p:cNvSpPr/>
            <p:nvPr/>
          </p:nvSpPr>
          <p:spPr>
            <a:xfrm>
              <a:off x="4742688" y="6586728"/>
              <a:ext cx="323215" cy="0"/>
            </a:xfrm>
            <a:custGeom>
              <a:avLst/>
              <a:gdLst/>
              <a:ahLst/>
              <a:cxnLst/>
              <a:rect l="l" t="t" r="r" b="b"/>
              <a:pathLst>
                <a:path w="323214">
                  <a:moveTo>
                    <a:pt x="0" y="0"/>
                  </a:moveTo>
                  <a:lnTo>
                    <a:pt x="323088" y="0"/>
                  </a:lnTo>
                </a:path>
              </a:pathLst>
            </a:custGeom>
            <a:ln w="9144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57" name="object 157"/>
            <p:cNvSpPr/>
            <p:nvPr/>
          </p:nvSpPr>
          <p:spPr>
            <a:xfrm>
              <a:off x="5058155" y="6559296"/>
              <a:ext cx="82550" cy="55244"/>
            </a:xfrm>
            <a:custGeom>
              <a:avLst/>
              <a:gdLst/>
              <a:ahLst/>
              <a:cxnLst/>
              <a:rect l="l" t="t" r="r" b="b"/>
              <a:pathLst>
                <a:path w="82550" h="55245">
                  <a:moveTo>
                    <a:pt x="0" y="54864"/>
                  </a:moveTo>
                  <a:lnTo>
                    <a:pt x="0" y="0"/>
                  </a:lnTo>
                  <a:lnTo>
                    <a:pt x="82296" y="27432"/>
                  </a:lnTo>
                  <a:lnTo>
                    <a:pt x="0" y="54864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158" name="object 158"/>
          <p:cNvGrpSpPr/>
          <p:nvPr/>
        </p:nvGrpSpPr>
        <p:grpSpPr>
          <a:xfrm>
            <a:off x="8351017" y="6865620"/>
            <a:ext cx="1655070" cy="600710"/>
            <a:chOff x="3630167" y="6865620"/>
            <a:chExt cx="719455" cy="600710"/>
          </a:xfrm>
        </p:grpSpPr>
        <p:sp>
          <p:nvSpPr>
            <p:cNvPr id="159" name="object 159"/>
            <p:cNvSpPr/>
            <p:nvPr/>
          </p:nvSpPr>
          <p:spPr>
            <a:xfrm>
              <a:off x="3634739" y="6870192"/>
              <a:ext cx="710565" cy="568960"/>
            </a:xfrm>
            <a:custGeom>
              <a:avLst/>
              <a:gdLst/>
              <a:ahLst/>
              <a:cxnLst/>
              <a:rect l="l" t="t" r="r" b="b"/>
              <a:pathLst>
                <a:path w="710564" h="568959">
                  <a:moveTo>
                    <a:pt x="710183" y="0"/>
                  </a:moveTo>
                  <a:lnTo>
                    <a:pt x="710183" y="213359"/>
                  </a:lnTo>
                  <a:lnTo>
                    <a:pt x="0" y="213359"/>
                  </a:lnTo>
                  <a:lnTo>
                    <a:pt x="0" y="568451"/>
                  </a:lnTo>
                  <a:lnTo>
                    <a:pt x="86867" y="568451"/>
                  </a:lnTo>
                </a:path>
              </a:pathLst>
            </a:custGeom>
            <a:ln w="9144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60" name="object 160"/>
            <p:cNvSpPr/>
            <p:nvPr/>
          </p:nvSpPr>
          <p:spPr>
            <a:xfrm>
              <a:off x="3715511" y="7411212"/>
              <a:ext cx="82550" cy="55244"/>
            </a:xfrm>
            <a:custGeom>
              <a:avLst/>
              <a:gdLst/>
              <a:ahLst/>
              <a:cxnLst/>
              <a:rect l="l" t="t" r="r" b="b"/>
              <a:pathLst>
                <a:path w="82550" h="55245">
                  <a:moveTo>
                    <a:pt x="0" y="54864"/>
                  </a:moveTo>
                  <a:lnTo>
                    <a:pt x="0" y="0"/>
                  </a:lnTo>
                  <a:lnTo>
                    <a:pt x="82296" y="27432"/>
                  </a:lnTo>
                  <a:lnTo>
                    <a:pt x="0" y="54864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161" name="object 161"/>
          <p:cNvGrpSpPr/>
          <p:nvPr/>
        </p:nvGrpSpPr>
        <p:grpSpPr>
          <a:xfrm>
            <a:off x="7379887" y="7581900"/>
            <a:ext cx="1371677" cy="55244"/>
            <a:chOff x="3208019" y="7581900"/>
            <a:chExt cx="596265" cy="55244"/>
          </a:xfrm>
        </p:grpSpPr>
        <p:sp>
          <p:nvSpPr>
            <p:cNvPr id="162" name="object 162"/>
            <p:cNvSpPr/>
            <p:nvPr/>
          </p:nvSpPr>
          <p:spPr>
            <a:xfrm>
              <a:off x="3208019" y="7609332"/>
              <a:ext cx="521334" cy="0"/>
            </a:xfrm>
            <a:custGeom>
              <a:avLst/>
              <a:gdLst/>
              <a:ahLst/>
              <a:cxnLst/>
              <a:rect l="l" t="t" r="r" b="b"/>
              <a:pathLst>
                <a:path w="521335">
                  <a:moveTo>
                    <a:pt x="0" y="0"/>
                  </a:moveTo>
                  <a:lnTo>
                    <a:pt x="521208" y="0"/>
                  </a:lnTo>
                </a:path>
              </a:pathLst>
            </a:custGeom>
            <a:ln w="9144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63" name="object 163"/>
            <p:cNvSpPr/>
            <p:nvPr/>
          </p:nvSpPr>
          <p:spPr>
            <a:xfrm>
              <a:off x="3721608" y="7581900"/>
              <a:ext cx="82550" cy="55244"/>
            </a:xfrm>
            <a:custGeom>
              <a:avLst/>
              <a:gdLst/>
              <a:ahLst/>
              <a:cxnLst/>
              <a:rect l="l" t="t" r="r" b="b"/>
              <a:pathLst>
                <a:path w="82550" h="55245">
                  <a:moveTo>
                    <a:pt x="0" y="54864"/>
                  </a:moveTo>
                  <a:lnTo>
                    <a:pt x="0" y="0"/>
                  </a:lnTo>
                  <a:lnTo>
                    <a:pt x="82295" y="27432"/>
                  </a:lnTo>
                  <a:lnTo>
                    <a:pt x="0" y="54864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164" name="object 164"/>
          <p:cNvGrpSpPr/>
          <p:nvPr/>
        </p:nvGrpSpPr>
        <p:grpSpPr>
          <a:xfrm>
            <a:off x="9146853" y="7581900"/>
            <a:ext cx="848716" cy="55244"/>
            <a:chOff x="3976115" y="7581900"/>
            <a:chExt cx="368935" cy="55244"/>
          </a:xfrm>
        </p:grpSpPr>
        <p:sp>
          <p:nvSpPr>
            <p:cNvPr id="165" name="object 165"/>
            <p:cNvSpPr/>
            <p:nvPr/>
          </p:nvSpPr>
          <p:spPr>
            <a:xfrm>
              <a:off x="3976115" y="7609332"/>
              <a:ext cx="294640" cy="0"/>
            </a:xfrm>
            <a:custGeom>
              <a:avLst/>
              <a:gdLst/>
              <a:ahLst/>
              <a:cxnLst/>
              <a:rect l="l" t="t" r="r" b="b"/>
              <a:pathLst>
                <a:path w="294639">
                  <a:moveTo>
                    <a:pt x="0" y="0"/>
                  </a:moveTo>
                  <a:lnTo>
                    <a:pt x="294132" y="0"/>
                  </a:lnTo>
                </a:path>
              </a:pathLst>
            </a:custGeom>
            <a:ln w="9144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66" name="object 166"/>
            <p:cNvSpPr/>
            <p:nvPr/>
          </p:nvSpPr>
          <p:spPr>
            <a:xfrm>
              <a:off x="4262627" y="7581900"/>
              <a:ext cx="82550" cy="55244"/>
            </a:xfrm>
            <a:custGeom>
              <a:avLst/>
              <a:gdLst/>
              <a:ahLst/>
              <a:cxnLst/>
              <a:rect l="l" t="t" r="r" b="b"/>
              <a:pathLst>
                <a:path w="82550" h="55245">
                  <a:moveTo>
                    <a:pt x="0" y="54864"/>
                  </a:moveTo>
                  <a:lnTo>
                    <a:pt x="0" y="0"/>
                  </a:lnTo>
                  <a:lnTo>
                    <a:pt x="82296" y="27432"/>
                  </a:lnTo>
                  <a:lnTo>
                    <a:pt x="0" y="54864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167" name="object 167"/>
          <p:cNvGrpSpPr/>
          <p:nvPr/>
        </p:nvGrpSpPr>
        <p:grpSpPr>
          <a:xfrm>
            <a:off x="12088292" y="7581900"/>
            <a:ext cx="522959" cy="55244"/>
            <a:chOff x="5254752" y="7581900"/>
            <a:chExt cx="227329" cy="55244"/>
          </a:xfrm>
        </p:grpSpPr>
        <p:sp>
          <p:nvSpPr>
            <p:cNvPr id="168" name="object 168"/>
            <p:cNvSpPr/>
            <p:nvPr/>
          </p:nvSpPr>
          <p:spPr>
            <a:xfrm>
              <a:off x="5254752" y="7609332"/>
              <a:ext cx="152400" cy="0"/>
            </a:xfrm>
            <a:custGeom>
              <a:avLst/>
              <a:gdLst/>
              <a:ahLst/>
              <a:cxnLst/>
              <a:rect l="l" t="t" r="r" b="b"/>
              <a:pathLst>
                <a:path w="152400">
                  <a:moveTo>
                    <a:pt x="0" y="0"/>
                  </a:moveTo>
                  <a:lnTo>
                    <a:pt x="152400" y="0"/>
                  </a:lnTo>
                </a:path>
              </a:pathLst>
            </a:custGeom>
            <a:ln w="9144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69" name="object 169"/>
            <p:cNvSpPr/>
            <p:nvPr/>
          </p:nvSpPr>
          <p:spPr>
            <a:xfrm>
              <a:off x="5399532" y="7581900"/>
              <a:ext cx="82550" cy="55244"/>
            </a:xfrm>
            <a:custGeom>
              <a:avLst/>
              <a:gdLst/>
              <a:ahLst/>
              <a:cxnLst/>
              <a:rect l="l" t="t" r="r" b="b"/>
              <a:pathLst>
                <a:path w="82550" h="55245">
                  <a:moveTo>
                    <a:pt x="0" y="54864"/>
                  </a:moveTo>
                  <a:lnTo>
                    <a:pt x="0" y="0"/>
                  </a:lnTo>
                  <a:lnTo>
                    <a:pt x="82296" y="27432"/>
                  </a:lnTo>
                  <a:lnTo>
                    <a:pt x="0" y="54864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pic>
        <p:nvPicPr>
          <p:cNvPr id="170" name="object 170"/>
          <p:cNvPicPr/>
          <p:nvPr/>
        </p:nvPicPr>
        <p:blipFill>
          <a:blip r:embed="rId37" cstate="print"/>
          <a:stretch>
            <a:fillRect/>
          </a:stretch>
        </p:blipFill>
        <p:spPr>
          <a:xfrm>
            <a:off x="11092619" y="6502908"/>
            <a:ext cx="364610" cy="196595"/>
          </a:xfrm>
          <a:prstGeom prst="rect">
            <a:avLst/>
          </a:prstGeom>
        </p:spPr>
      </p:pic>
      <p:pic>
        <p:nvPicPr>
          <p:cNvPr id="171" name="object 171"/>
          <p:cNvPicPr/>
          <p:nvPr/>
        </p:nvPicPr>
        <p:blipFill>
          <a:blip r:embed="rId38" cstate="print"/>
          <a:stretch>
            <a:fillRect/>
          </a:stretch>
        </p:blipFill>
        <p:spPr>
          <a:xfrm>
            <a:off x="10107464" y="6944867"/>
            <a:ext cx="238156" cy="66039"/>
          </a:xfrm>
          <a:prstGeom prst="rect">
            <a:avLst/>
          </a:prstGeom>
        </p:spPr>
      </p:pic>
      <p:grpSp>
        <p:nvGrpSpPr>
          <p:cNvPr id="172" name="object 172"/>
          <p:cNvGrpSpPr/>
          <p:nvPr/>
        </p:nvGrpSpPr>
        <p:grpSpPr>
          <a:xfrm>
            <a:off x="8740171" y="7321295"/>
            <a:ext cx="417785" cy="577850"/>
            <a:chOff x="3799332" y="7321295"/>
            <a:chExt cx="181610" cy="577850"/>
          </a:xfrm>
        </p:grpSpPr>
        <p:sp>
          <p:nvSpPr>
            <p:cNvPr id="173" name="object 173"/>
            <p:cNvSpPr/>
            <p:nvPr/>
          </p:nvSpPr>
          <p:spPr>
            <a:xfrm>
              <a:off x="3803904" y="7325867"/>
              <a:ext cx="172720" cy="568960"/>
            </a:xfrm>
            <a:custGeom>
              <a:avLst/>
              <a:gdLst/>
              <a:ahLst/>
              <a:cxnLst/>
              <a:rect l="l" t="t" r="r" b="b"/>
              <a:pathLst>
                <a:path w="172720" h="568959">
                  <a:moveTo>
                    <a:pt x="0" y="0"/>
                  </a:moveTo>
                  <a:lnTo>
                    <a:pt x="3048" y="568451"/>
                  </a:lnTo>
                  <a:lnTo>
                    <a:pt x="172212" y="568451"/>
                  </a:lnTo>
                </a:path>
                <a:path w="172720" h="568959">
                  <a:moveTo>
                    <a:pt x="0" y="0"/>
                  </a:moveTo>
                  <a:lnTo>
                    <a:pt x="172212" y="0"/>
                  </a:lnTo>
                  <a:lnTo>
                    <a:pt x="172212" y="568451"/>
                  </a:lnTo>
                </a:path>
              </a:pathLst>
            </a:custGeom>
            <a:ln w="9144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174" name="object 174"/>
            <p:cNvPicPr/>
            <p:nvPr/>
          </p:nvPicPr>
          <p:blipFill>
            <a:blip r:embed="rId39" cstate="print"/>
            <a:stretch>
              <a:fillRect/>
            </a:stretch>
          </p:blipFill>
          <p:spPr>
            <a:xfrm>
              <a:off x="3858768" y="7464551"/>
              <a:ext cx="67056" cy="403859"/>
            </a:xfrm>
            <a:prstGeom prst="rect">
              <a:avLst/>
            </a:prstGeom>
          </p:spPr>
        </p:pic>
      </p:grpSp>
      <p:grpSp>
        <p:nvGrpSpPr>
          <p:cNvPr id="175" name="object 175"/>
          <p:cNvGrpSpPr/>
          <p:nvPr/>
        </p:nvGrpSpPr>
        <p:grpSpPr>
          <a:xfrm>
            <a:off x="3684686" y="6286501"/>
            <a:ext cx="2135666" cy="605155"/>
            <a:chOff x="1601724" y="6286500"/>
            <a:chExt cx="928369" cy="605155"/>
          </a:xfrm>
        </p:grpSpPr>
        <p:sp>
          <p:nvSpPr>
            <p:cNvPr id="176" name="object 176"/>
            <p:cNvSpPr/>
            <p:nvPr/>
          </p:nvSpPr>
          <p:spPr>
            <a:xfrm>
              <a:off x="1606296" y="6291072"/>
              <a:ext cx="919480" cy="596265"/>
            </a:xfrm>
            <a:custGeom>
              <a:avLst/>
              <a:gdLst/>
              <a:ahLst/>
              <a:cxnLst/>
              <a:rect l="l" t="t" r="r" b="b"/>
              <a:pathLst>
                <a:path w="919480" h="596265">
                  <a:moveTo>
                    <a:pt x="0" y="298704"/>
                  </a:moveTo>
                  <a:lnTo>
                    <a:pt x="13945" y="225280"/>
                  </a:lnTo>
                  <a:lnTo>
                    <a:pt x="30753" y="190898"/>
                  </a:lnTo>
                  <a:lnTo>
                    <a:pt x="53562" y="158448"/>
                  </a:lnTo>
                  <a:lnTo>
                    <a:pt x="81957" y="128213"/>
                  </a:lnTo>
                  <a:lnTo>
                    <a:pt x="115521" y="100474"/>
                  </a:lnTo>
                  <a:lnTo>
                    <a:pt x="153838" y="75516"/>
                  </a:lnTo>
                  <a:lnTo>
                    <a:pt x="196492" y="53620"/>
                  </a:lnTo>
                  <a:lnTo>
                    <a:pt x="243067" y="35072"/>
                  </a:lnTo>
                  <a:lnTo>
                    <a:pt x="293146" y="20152"/>
                  </a:lnTo>
                  <a:lnTo>
                    <a:pt x="346313" y="9145"/>
                  </a:lnTo>
                  <a:lnTo>
                    <a:pt x="402152" y="2333"/>
                  </a:lnTo>
                  <a:lnTo>
                    <a:pt x="460248" y="0"/>
                  </a:lnTo>
                  <a:lnTo>
                    <a:pt x="517718" y="2333"/>
                  </a:lnTo>
                  <a:lnTo>
                    <a:pt x="573078" y="9145"/>
                  </a:lnTo>
                  <a:lnTo>
                    <a:pt x="625895" y="20152"/>
                  </a:lnTo>
                  <a:lnTo>
                    <a:pt x="675736" y="35072"/>
                  </a:lnTo>
                  <a:lnTo>
                    <a:pt x="722168" y="53620"/>
                  </a:lnTo>
                  <a:lnTo>
                    <a:pt x="764759" y="75516"/>
                  </a:lnTo>
                  <a:lnTo>
                    <a:pt x="803075" y="100474"/>
                  </a:lnTo>
                  <a:lnTo>
                    <a:pt x="836685" y="128213"/>
                  </a:lnTo>
                  <a:lnTo>
                    <a:pt x="865154" y="158448"/>
                  </a:lnTo>
                  <a:lnTo>
                    <a:pt x="888050" y="190898"/>
                  </a:lnTo>
                  <a:lnTo>
                    <a:pt x="904940" y="225280"/>
                  </a:lnTo>
                  <a:lnTo>
                    <a:pt x="918972" y="298704"/>
                  </a:lnTo>
                  <a:lnTo>
                    <a:pt x="915391" y="335773"/>
                  </a:lnTo>
                  <a:lnTo>
                    <a:pt x="888050" y="405678"/>
                  </a:lnTo>
                  <a:lnTo>
                    <a:pt x="865154" y="437940"/>
                  </a:lnTo>
                  <a:lnTo>
                    <a:pt x="836685" y="468026"/>
                  </a:lnTo>
                  <a:lnTo>
                    <a:pt x="803075" y="495647"/>
                  </a:lnTo>
                  <a:lnTo>
                    <a:pt x="764759" y="520517"/>
                  </a:lnTo>
                  <a:lnTo>
                    <a:pt x="722168" y="542349"/>
                  </a:lnTo>
                  <a:lnTo>
                    <a:pt x="675736" y="560856"/>
                  </a:lnTo>
                  <a:lnTo>
                    <a:pt x="625895" y="575750"/>
                  </a:lnTo>
                  <a:lnTo>
                    <a:pt x="573078" y="586744"/>
                  </a:lnTo>
                  <a:lnTo>
                    <a:pt x="517718" y="593551"/>
                  </a:lnTo>
                  <a:lnTo>
                    <a:pt x="460248" y="595884"/>
                  </a:lnTo>
                  <a:lnTo>
                    <a:pt x="402152" y="593551"/>
                  </a:lnTo>
                  <a:lnTo>
                    <a:pt x="346313" y="586744"/>
                  </a:lnTo>
                  <a:lnTo>
                    <a:pt x="293146" y="575750"/>
                  </a:lnTo>
                  <a:lnTo>
                    <a:pt x="243067" y="560856"/>
                  </a:lnTo>
                  <a:lnTo>
                    <a:pt x="196492" y="542349"/>
                  </a:lnTo>
                  <a:lnTo>
                    <a:pt x="153838" y="520517"/>
                  </a:lnTo>
                  <a:lnTo>
                    <a:pt x="115521" y="495647"/>
                  </a:lnTo>
                  <a:lnTo>
                    <a:pt x="81957" y="468026"/>
                  </a:lnTo>
                  <a:lnTo>
                    <a:pt x="53562" y="437940"/>
                  </a:lnTo>
                  <a:lnTo>
                    <a:pt x="30753" y="405678"/>
                  </a:lnTo>
                  <a:lnTo>
                    <a:pt x="3555" y="335773"/>
                  </a:lnTo>
                  <a:lnTo>
                    <a:pt x="0" y="298704"/>
                  </a:lnTo>
                </a:path>
              </a:pathLst>
            </a:custGeom>
            <a:ln w="9144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177" name="object 177"/>
            <p:cNvPicPr/>
            <p:nvPr/>
          </p:nvPicPr>
          <p:blipFill>
            <a:blip r:embed="rId40" cstate="print"/>
            <a:stretch>
              <a:fillRect/>
            </a:stretch>
          </p:blipFill>
          <p:spPr>
            <a:xfrm>
              <a:off x="1784604" y="6502908"/>
              <a:ext cx="603515" cy="65531"/>
            </a:xfrm>
            <a:prstGeom prst="rect">
              <a:avLst/>
            </a:prstGeom>
          </p:spPr>
        </p:pic>
        <p:pic>
          <p:nvPicPr>
            <p:cNvPr id="178" name="object 178"/>
            <p:cNvPicPr/>
            <p:nvPr/>
          </p:nvPicPr>
          <p:blipFill>
            <a:blip r:embed="rId41" cstate="print"/>
            <a:stretch>
              <a:fillRect/>
            </a:stretch>
          </p:blipFill>
          <p:spPr>
            <a:xfrm>
              <a:off x="1908048" y="6589776"/>
              <a:ext cx="358139" cy="83819"/>
            </a:xfrm>
            <a:prstGeom prst="rect">
              <a:avLst/>
            </a:prstGeom>
          </p:spPr>
        </p:pic>
      </p:grpSp>
      <p:sp>
        <p:nvSpPr>
          <p:cNvPr id="179" name="object 179"/>
          <p:cNvSpPr/>
          <p:nvPr/>
        </p:nvSpPr>
        <p:spPr>
          <a:xfrm>
            <a:off x="1444422" y="9413748"/>
            <a:ext cx="15051933" cy="9525"/>
          </a:xfrm>
          <a:custGeom>
            <a:avLst/>
            <a:gdLst/>
            <a:ahLst/>
            <a:cxnLst/>
            <a:rect l="l" t="t" r="r" b="b"/>
            <a:pathLst>
              <a:path w="6543040" h="9525">
                <a:moveTo>
                  <a:pt x="6542531" y="9144"/>
                </a:moveTo>
                <a:lnTo>
                  <a:pt x="0" y="9144"/>
                </a:lnTo>
                <a:lnTo>
                  <a:pt x="0" y="0"/>
                </a:lnTo>
                <a:lnTo>
                  <a:pt x="6542531" y="0"/>
                </a:lnTo>
                <a:lnTo>
                  <a:pt x="6542531" y="9144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0" name="object 180"/>
          <p:cNvSpPr txBox="1"/>
          <p:nvPr/>
        </p:nvSpPr>
        <p:spPr>
          <a:xfrm>
            <a:off x="16290754" y="349008"/>
            <a:ext cx="192824" cy="135935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sz="800" spc="10" dirty="0">
                <a:latin typeface="Microsoft Sans Serif"/>
                <a:cs typeface="Microsoft Sans Serif"/>
              </a:rPr>
              <a:t>1</a:t>
            </a:r>
            <a:endParaRPr sz="800">
              <a:latin typeface="Microsoft Sans Serif"/>
              <a:cs typeface="Microsoft Sans Serif"/>
            </a:endParaRPr>
          </a:p>
        </p:txBody>
      </p:sp>
      <p:sp>
        <p:nvSpPr>
          <p:cNvPr id="181" name="object 181"/>
          <p:cNvSpPr txBox="1"/>
          <p:nvPr/>
        </p:nvSpPr>
        <p:spPr>
          <a:xfrm>
            <a:off x="5247135" y="881831"/>
            <a:ext cx="6858387" cy="243656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sz="1500" spc="-10" dirty="0">
                <a:latin typeface="Microsoft Sans Serif"/>
                <a:cs typeface="Microsoft Sans Serif"/>
              </a:rPr>
              <a:t>Falla </a:t>
            </a:r>
            <a:r>
              <a:rPr sz="1500" spc="45" dirty="0">
                <a:latin typeface="Microsoft Sans Serif"/>
                <a:cs typeface="Microsoft Sans Serif"/>
              </a:rPr>
              <a:t>del</a:t>
            </a:r>
            <a:r>
              <a:rPr sz="1500" spc="-10" dirty="0">
                <a:latin typeface="Microsoft Sans Serif"/>
                <a:cs typeface="Microsoft Sans Serif"/>
              </a:rPr>
              <a:t> </a:t>
            </a:r>
            <a:r>
              <a:rPr sz="1500" spc="65" dirty="0">
                <a:latin typeface="Microsoft Sans Serif"/>
                <a:cs typeface="Microsoft Sans Serif"/>
              </a:rPr>
              <a:t>disyuntor</a:t>
            </a:r>
            <a:r>
              <a:rPr sz="1500" spc="-10" dirty="0">
                <a:latin typeface="Microsoft Sans Serif"/>
                <a:cs typeface="Microsoft Sans Serif"/>
              </a:rPr>
              <a:t> </a:t>
            </a:r>
            <a:r>
              <a:rPr sz="1500" spc="45" dirty="0">
                <a:latin typeface="Microsoft Sans Serif"/>
                <a:cs typeface="Microsoft Sans Serif"/>
              </a:rPr>
              <a:t>del</a:t>
            </a:r>
            <a:r>
              <a:rPr sz="1500" spc="-10" dirty="0">
                <a:latin typeface="Microsoft Sans Serif"/>
                <a:cs typeface="Microsoft Sans Serif"/>
              </a:rPr>
              <a:t> </a:t>
            </a:r>
            <a:r>
              <a:rPr sz="1500" spc="65" dirty="0">
                <a:latin typeface="Microsoft Sans Serif"/>
                <a:cs typeface="Microsoft Sans Serif"/>
              </a:rPr>
              <a:t>generador</a:t>
            </a:r>
            <a:endParaRPr sz="1500">
              <a:latin typeface="Microsoft Sans Serif"/>
              <a:cs typeface="Microsoft Sans Serif"/>
            </a:endParaRPr>
          </a:p>
        </p:txBody>
      </p:sp>
      <p:sp>
        <p:nvSpPr>
          <p:cNvPr id="182" name="object 182"/>
          <p:cNvSpPr txBox="1"/>
          <p:nvPr/>
        </p:nvSpPr>
        <p:spPr>
          <a:xfrm>
            <a:off x="1415216" y="1373865"/>
            <a:ext cx="9985929" cy="1435393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2084705">
              <a:lnSpc>
                <a:spcPct val="100000"/>
              </a:lnSpc>
              <a:spcBef>
                <a:spcPts val="100"/>
              </a:spcBef>
            </a:pPr>
            <a:r>
              <a:rPr sz="950" spc="30" dirty="0">
                <a:latin typeface="Microsoft Sans Serif"/>
                <a:cs typeface="Microsoft Sans Serif"/>
              </a:rPr>
              <a:t>Christopher</a:t>
            </a:r>
            <a:r>
              <a:rPr sz="950" spc="-5" dirty="0">
                <a:latin typeface="Microsoft Sans Serif"/>
                <a:cs typeface="Microsoft Sans Serif"/>
              </a:rPr>
              <a:t> </a:t>
            </a:r>
            <a:r>
              <a:rPr sz="950" spc="15" dirty="0">
                <a:latin typeface="Microsoft Sans Serif"/>
                <a:cs typeface="Microsoft Sans Serif"/>
              </a:rPr>
              <a:t>Ruckman</a:t>
            </a:r>
            <a:r>
              <a:rPr sz="950" spc="-5" dirty="0">
                <a:latin typeface="Microsoft Sans Serif"/>
                <a:cs typeface="Microsoft Sans Serif"/>
              </a:rPr>
              <a:t> </a:t>
            </a:r>
            <a:r>
              <a:rPr sz="950" spc="5" dirty="0">
                <a:latin typeface="Microsoft Sans Serif"/>
                <a:cs typeface="Microsoft Sans Serif"/>
              </a:rPr>
              <a:t>y</a:t>
            </a:r>
            <a:r>
              <a:rPr sz="950" spc="-5" dirty="0">
                <a:latin typeface="Microsoft Sans Serif"/>
                <a:cs typeface="Microsoft Sans Serif"/>
              </a:rPr>
              <a:t> </a:t>
            </a:r>
            <a:r>
              <a:rPr sz="950" spc="40" dirty="0">
                <a:latin typeface="Microsoft Sans Serif"/>
                <a:cs typeface="Microsoft Sans Serif"/>
              </a:rPr>
              <a:t>Brent</a:t>
            </a:r>
            <a:r>
              <a:rPr sz="950" spc="-5" dirty="0">
                <a:latin typeface="Microsoft Sans Serif"/>
                <a:cs typeface="Microsoft Sans Serif"/>
              </a:rPr>
              <a:t> </a:t>
            </a:r>
            <a:r>
              <a:rPr sz="950" spc="20" dirty="0">
                <a:latin typeface="Microsoft Sans Serif"/>
                <a:cs typeface="Microsoft Sans Serif"/>
              </a:rPr>
              <a:t>Oxandale</a:t>
            </a:r>
            <a:endParaRPr sz="950">
              <a:latin typeface="Microsoft Sans Serif"/>
              <a:cs typeface="Microsoft Sans Serif"/>
            </a:endParaRPr>
          </a:p>
          <a:p>
            <a:pPr>
              <a:lnSpc>
                <a:spcPct val="100000"/>
              </a:lnSpc>
              <a:spcBef>
                <a:spcPts val="10"/>
              </a:spcBef>
            </a:pPr>
            <a:endParaRPr sz="1600">
              <a:latin typeface="Microsoft Sans Serif"/>
              <a:cs typeface="Microsoft Sans Serif"/>
            </a:endParaRPr>
          </a:p>
          <a:p>
            <a:pPr marL="12700" marR="1160145" indent="151765">
              <a:lnSpc>
                <a:spcPct val="122500"/>
              </a:lnSpc>
              <a:spcBef>
                <a:spcPts val="5"/>
              </a:spcBef>
            </a:pPr>
            <a:r>
              <a:rPr sz="700" spc="5" dirty="0">
                <a:latin typeface="Microsoft Sans Serif"/>
                <a:cs typeface="Microsoft Sans Serif"/>
              </a:rPr>
              <a:t>Abstracto-Es</a:t>
            </a:r>
            <a:r>
              <a:rPr sz="700" spc="-5" dirty="0">
                <a:latin typeface="Microsoft Sans Serif"/>
                <a:cs typeface="Microsoft Sans Serif"/>
              </a:rPr>
              <a:t> </a:t>
            </a:r>
            <a:r>
              <a:rPr sz="700" spc="15" dirty="0">
                <a:latin typeface="Microsoft Sans Serif"/>
                <a:cs typeface="Microsoft Sans Serif"/>
              </a:rPr>
              <a:t>necesario</a:t>
            </a:r>
            <a:r>
              <a:rPr sz="700" dirty="0">
                <a:latin typeface="Microsoft Sans Serif"/>
                <a:cs typeface="Microsoft Sans Serif"/>
              </a:rPr>
              <a:t> </a:t>
            </a:r>
            <a:r>
              <a:rPr sz="700" spc="20" dirty="0">
                <a:latin typeface="Microsoft Sans Serif"/>
                <a:cs typeface="Microsoft Sans Serif"/>
              </a:rPr>
              <a:t>iniciar</a:t>
            </a:r>
            <a:r>
              <a:rPr sz="700" dirty="0">
                <a:latin typeface="Microsoft Sans Serif"/>
                <a:cs typeface="Microsoft Sans Serif"/>
              </a:rPr>
              <a:t> </a:t>
            </a:r>
            <a:r>
              <a:rPr sz="700" spc="40" dirty="0">
                <a:latin typeface="Microsoft Sans Serif"/>
                <a:cs typeface="Microsoft Sans Serif"/>
              </a:rPr>
              <a:t>un</a:t>
            </a:r>
            <a:r>
              <a:rPr sz="700" dirty="0">
                <a:latin typeface="Microsoft Sans Serif"/>
                <a:cs typeface="Microsoft Sans Serif"/>
              </a:rPr>
              <a:t> </a:t>
            </a:r>
            <a:r>
              <a:rPr sz="700" spc="20" dirty="0">
                <a:latin typeface="Microsoft Sans Serif"/>
                <a:cs typeface="Microsoft Sans Serif"/>
              </a:rPr>
              <a:t>esquema</a:t>
            </a:r>
            <a:r>
              <a:rPr sz="700" spc="-5" dirty="0">
                <a:latin typeface="Microsoft Sans Serif"/>
                <a:cs typeface="Microsoft Sans Serif"/>
              </a:rPr>
              <a:t> </a:t>
            </a:r>
            <a:r>
              <a:rPr sz="700" spc="20" dirty="0">
                <a:latin typeface="Microsoft Sans Serif"/>
                <a:cs typeface="Microsoft Sans Serif"/>
              </a:rPr>
              <a:t>de</a:t>
            </a:r>
            <a:r>
              <a:rPr sz="700" dirty="0">
                <a:latin typeface="Microsoft Sans Serif"/>
                <a:cs typeface="Microsoft Sans Serif"/>
              </a:rPr>
              <a:t> </a:t>
            </a:r>
            <a:r>
              <a:rPr sz="700" spc="15" dirty="0">
                <a:latin typeface="Microsoft Sans Serif"/>
                <a:cs typeface="Microsoft Sans Serif"/>
              </a:rPr>
              <a:t>falla</a:t>
            </a:r>
            <a:r>
              <a:rPr sz="700" dirty="0">
                <a:latin typeface="Microsoft Sans Serif"/>
                <a:cs typeface="Microsoft Sans Serif"/>
              </a:rPr>
              <a:t> </a:t>
            </a:r>
            <a:r>
              <a:rPr sz="700" spc="20" dirty="0">
                <a:latin typeface="Microsoft Sans Serif"/>
                <a:cs typeface="Microsoft Sans Serif"/>
              </a:rPr>
              <a:t>del</a:t>
            </a:r>
            <a:r>
              <a:rPr sz="700" dirty="0">
                <a:latin typeface="Microsoft Sans Serif"/>
                <a:cs typeface="Microsoft Sans Serif"/>
              </a:rPr>
              <a:t> </a:t>
            </a:r>
            <a:r>
              <a:rPr sz="700" spc="30" dirty="0">
                <a:latin typeface="Microsoft Sans Serif"/>
                <a:cs typeface="Microsoft Sans Serif"/>
              </a:rPr>
              <a:t>disyuntor</a:t>
            </a:r>
            <a:r>
              <a:rPr sz="700" dirty="0">
                <a:latin typeface="Microsoft Sans Serif"/>
                <a:cs typeface="Microsoft Sans Serif"/>
              </a:rPr>
              <a:t> </a:t>
            </a:r>
            <a:r>
              <a:rPr sz="700" spc="25" dirty="0">
                <a:latin typeface="Microsoft Sans Serif"/>
                <a:cs typeface="Microsoft Sans Serif"/>
              </a:rPr>
              <a:t>cuando </a:t>
            </a:r>
            <a:r>
              <a:rPr sz="700" spc="-175" dirty="0">
                <a:latin typeface="Microsoft Sans Serif"/>
                <a:cs typeface="Microsoft Sans Serif"/>
              </a:rPr>
              <a:t> </a:t>
            </a:r>
            <a:r>
              <a:rPr sz="700" spc="10" dirty="0">
                <a:latin typeface="Microsoft Sans Serif"/>
                <a:cs typeface="Microsoft Sans Serif"/>
              </a:rPr>
              <a:t>el </a:t>
            </a:r>
            <a:r>
              <a:rPr sz="700" spc="15" dirty="0">
                <a:latin typeface="Microsoft Sans Serif"/>
                <a:cs typeface="Microsoft Sans Serif"/>
              </a:rPr>
              <a:t>sistema </a:t>
            </a:r>
            <a:r>
              <a:rPr sz="700" spc="20" dirty="0">
                <a:latin typeface="Microsoft Sans Serif"/>
                <a:cs typeface="Microsoft Sans Serif"/>
              </a:rPr>
              <a:t>de relé de </a:t>
            </a:r>
            <a:r>
              <a:rPr sz="700" spc="25" dirty="0">
                <a:latin typeface="Microsoft Sans Serif"/>
                <a:cs typeface="Microsoft Sans Serif"/>
              </a:rPr>
              <a:t>protección opera para disparar </a:t>
            </a:r>
            <a:r>
              <a:rPr sz="700" spc="10" dirty="0">
                <a:latin typeface="Microsoft Sans Serif"/>
                <a:cs typeface="Microsoft Sans Serif"/>
              </a:rPr>
              <a:t>el </a:t>
            </a:r>
            <a:r>
              <a:rPr sz="700" spc="30" dirty="0">
                <a:latin typeface="Microsoft Sans Serif"/>
                <a:cs typeface="Microsoft Sans Serif"/>
              </a:rPr>
              <a:t>disyuntor </a:t>
            </a:r>
            <a:r>
              <a:rPr sz="700" spc="20" dirty="0">
                <a:latin typeface="Microsoft Sans Serif"/>
                <a:cs typeface="Microsoft Sans Serif"/>
              </a:rPr>
              <a:t>del </a:t>
            </a:r>
            <a:r>
              <a:rPr sz="700" spc="25" dirty="0">
                <a:latin typeface="Microsoft Sans Serif"/>
                <a:cs typeface="Microsoft Sans Serif"/>
              </a:rPr>
              <a:t> </a:t>
            </a:r>
            <a:r>
              <a:rPr sz="700" spc="30" dirty="0">
                <a:latin typeface="Microsoft Sans Serif"/>
                <a:cs typeface="Microsoft Sans Serif"/>
              </a:rPr>
              <a:t>generador pero </a:t>
            </a:r>
            <a:r>
              <a:rPr sz="700" spc="10" dirty="0">
                <a:latin typeface="Microsoft Sans Serif"/>
                <a:cs typeface="Microsoft Sans Serif"/>
              </a:rPr>
              <a:t>el </a:t>
            </a:r>
            <a:r>
              <a:rPr sz="700" spc="30" dirty="0">
                <a:latin typeface="Microsoft Sans Serif"/>
                <a:cs typeface="Microsoft Sans Serif"/>
              </a:rPr>
              <a:t>disyuntor </a:t>
            </a:r>
            <a:r>
              <a:rPr sz="700" spc="35" dirty="0">
                <a:latin typeface="Microsoft Sans Serif"/>
                <a:cs typeface="Microsoft Sans Serif"/>
              </a:rPr>
              <a:t>no </a:t>
            </a:r>
            <a:r>
              <a:rPr sz="700" spc="20" dirty="0">
                <a:latin typeface="Microsoft Sans Serif"/>
                <a:cs typeface="Microsoft Sans Serif"/>
              </a:rPr>
              <a:t>funciona. Debido </a:t>
            </a:r>
            <a:r>
              <a:rPr sz="700" dirty="0">
                <a:latin typeface="Microsoft Sans Serif"/>
                <a:cs typeface="Microsoft Sans Serif"/>
              </a:rPr>
              <a:t>a las </a:t>
            </a:r>
            <a:r>
              <a:rPr sz="700" spc="15" dirty="0">
                <a:latin typeface="Microsoft Sans Serif"/>
                <a:cs typeface="Microsoft Sans Serif"/>
              </a:rPr>
              <a:t>sensibilidades </a:t>
            </a:r>
            <a:r>
              <a:rPr sz="700" spc="20" dirty="0">
                <a:latin typeface="Microsoft Sans Serif"/>
                <a:cs typeface="Microsoft Sans Serif"/>
              </a:rPr>
              <a:t> </a:t>
            </a:r>
            <a:r>
              <a:rPr sz="700" spc="25" dirty="0">
                <a:latin typeface="Microsoft Sans Serif"/>
                <a:cs typeface="Microsoft Sans Serif"/>
              </a:rPr>
              <a:t>requeridas</a:t>
            </a:r>
            <a:r>
              <a:rPr sz="700" spc="-5" dirty="0">
                <a:latin typeface="Microsoft Sans Serif"/>
                <a:cs typeface="Microsoft Sans Serif"/>
              </a:rPr>
              <a:t> </a:t>
            </a:r>
            <a:r>
              <a:rPr sz="700" spc="25" dirty="0">
                <a:latin typeface="Microsoft Sans Serif"/>
                <a:cs typeface="Microsoft Sans Serif"/>
              </a:rPr>
              <a:t>para</a:t>
            </a:r>
            <a:r>
              <a:rPr sz="700" dirty="0">
                <a:latin typeface="Microsoft Sans Serif"/>
                <a:cs typeface="Microsoft Sans Serif"/>
              </a:rPr>
              <a:t> </a:t>
            </a:r>
            <a:r>
              <a:rPr sz="700" spc="10" dirty="0">
                <a:latin typeface="Microsoft Sans Serif"/>
                <a:cs typeface="Microsoft Sans Serif"/>
              </a:rPr>
              <a:t>la</a:t>
            </a:r>
            <a:r>
              <a:rPr sz="700" dirty="0">
                <a:latin typeface="Microsoft Sans Serif"/>
                <a:cs typeface="Microsoft Sans Serif"/>
              </a:rPr>
              <a:t> </a:t>
            </a:r>
            <a:r>
              <a:rPr sz="700" spc="25" dirty="0">
                <a:latin typeface="Microsoft Sans Serif"/>
                <a:cs typeface="Microsoft Sans Serif"/>
              </a:rPr>
              <a:t>protección</a:t>
            </a:r>
            <a:r>
              <a:rPr sz="700" dirty="0">
                <a:latin typeface="Microsoft Sans Serif"/>
                <a:cs typeface="Microsoft Sans Serif"/>
              </a:rPr>
              <a:t> </a:t>
            </a:r>
            <a:r>
              <a:rPr sz="700" spc="20" dirty="0">
                <a:latin typeface="Microsoft Sans Serif"/>
                <a:cs typeface="Microsoft Sans Serif"/>
              </a:rPr>
              <a:t>del</a:t>
            </a:r>
            <a:r>
              <a:rPr sz="700" spc="-5" dirty="0">
                <a:latin typeface="Microsoft Sans Serif"/>
                <a:cs typeface="Microsoft Sans Serif"/>
              </a:rPr>
              <a:t> </a:t>
            </a:r>
            <a:r>
              <a:rPr sz="700" spc="25" dirty="0">
                <a:latin typeface="Microsoft Sans Serif"/>
                <a:cs typeface="Microsoft Sans Serif"/>
              </a:rPr>
              <a:t>generador,</a:t>
            </a:r>
            <a:r>
              <a:rPr sz="700" dirty="0">
                <a:latin typeface="Microsoft Sans Serif"/>
                <a:cs typeface="Microsoft Sans Serif"/>
              </a:rPr>
              <a:t> </a:t>
            </a:r>
            <a:r>
              <a:rPr sz="700" spc="35" dirty="0">
                <a:latin typeface="Microsoft Sans Serif"/>
                <a:cs typeface="Microsoft Sans Serif"/>
              </a:rPr>
              <a:t>no</a:t>
            </a:r>
            <a:r>
              <a:rPr sz="700" dirty="0">
                <a:latin typeface="Microsoft Sans Serif"/>
                <a:cs typeface="Microsoft Sans Serif"/>
              </a:rPr>
              <a:t> </a:t>
            </a:r>
            <a:r>
              <a:rPr sz="700" spc="-5" dirty="0">
                <a:latin typeface="Microsoft Sans Serif"/>
                <a:cs typeface="Microsoft Sans Serif"/>
              </a:rPr>
              <a:t>es</a:t>
            </a:r>
            <a:r>
              <a:rPr sz="700" dirty="0">
                <a:latin typeface="Microsoft Sans Serif"/>
                <a:cs typeface="Microsoft Sans Serif"/>
              </a:rPr>
              <a:t> </a:t>
            </a:r>
            <a:r>
              <a:rPr sz="700" spc="20" dirty="0">
                <a:latin typeface="Microsoft Sans Serif"/>
                <a:cs typeface="Microsoft Sans Serif"/>
              </a:rPr>
              <a:t>posible</a:t>
            </a:r>
            <a:r>
              <a:rPr sz="700" dirty="0">
                <a:latin typeface="Microsoft Sans Serif"/>
                <a:cs typeface="Microsoft Sans Serif"/>
              </a:rPr>
              <a:t> </a:t>
            </a:r>
            <a:r>
              <a:rPr sz="700" spc="20" dirty="0">
                <a:latin typeface="Microsoft Sans Serif"/>
                <a:cs typeface="Microsoft Sans Serif"/>
              </a:rPr>
              <a:t>respaldar</a:t>
            </a:r>
            <a:r>
              <a:rPr sz="700" spc="-5" dirty="0">
                <a:latin typeface="Microsoft Sans Serif"/>
                <a:cs typeface="Microsoft Sans Serif"/>
              </a:rPr>
              <a:t> </a:t>
            </a:r>
            <a:r>
              <a:rPr sz="700" spc="10" dirty="0">
                <a:latin typeface="Microsoft Sans Serif"/>
                <a:cs typeface="Microsoft Sans Serif"/>
              </a:rPr>
              <a:t>la</a:t>
            </a:r>
            <a:r>
              <a:rPr sz="700" dirty="0">
                <a:latin typeface="Microsoft Sans Serif"/>
                <a:cs typeface="Microsoft Sans Serif"/>
              </a:rPr>
              <a:t> </a:t>
            </a:r>
            <a:r>
              <a:rPr sz="700" spc="15" dirty="0">
                <a:latin typeface="Microsoft Sans Serif"/>
                <a:cs typeface="Microsoft Sans Serif"/>
              </a:rPr>
              <a:t>falla </a:t>
            </a:r>
            <a:r>
              <a:rPr sz="700" spc="-170" dirty="0">
                <a:latin typeface="Microsoft Sans Serif"/>
                <a:cs typeface="Microsoft Sans Serif"/>
              </a:rPr>
              <a:t> </a:t>
            </a:r>
            <a:r>
              <a:rPr sz="700" spc="20" dirty="0">
                <a:latin typeface="Microsoft Sans Serif"/>
                <a:cs typeface="Microsoft Sans Serif"/>
              </a:rPr>
              <a:t>del </a:t>
            </a:r>
            <a:r>
              <a:rPr sz="700" spc="30" dirty="0">
                <a:latin typeface="Microsoft Sans Serif"/>
                <a:cs typeface="Microsoft Sans Serif"/>
              </a:rPr>
              <a:t>disyuntor </a:t>
            </a:r>
            <a:r>
              <a:rPr sz="700" spc="20" dirty="0">
                <a:latin typeface="Microsoft Sans Serif"/>
                <a:cs typeface="Microsoft Sans Serif"/>
              </a:rPr>
              <a:t>del </a:t>
            </a:r>
            <a:r>
              <a:rPr sz="700" spc="30" dirty="0">
                <a:latin typeface="Microsoft Sans Serif"/>
                <a:cs typeface="Microsoft Sans Serif"/>
              </a:rPr>
              <a:t>generador mediante </a:t>
            </a:r>
            <a:r>
              <a:rPr sz="700" spc="10" dirty="0">
                <a:latin typeface="Microsoft Sans Serif"/>
                <a:cs typeface="Microsoft Sans Serif"/>
              </a:rPr>
              <a:t>relés </a:t>
            </a:r>
            <a:r>
              <a:rPr sz="700" spc="20" dirty="0">
                <a:latin typeface="Microsoft Sans Serif"/>
                <a:cs typeface="Microsoft Sans Serif"/>
              </a:rPr>
              <a:t>de </a:t>
            </a:r>
            <a:r>
              <a:rPr sz="700" spc="25" dirty="0">
                <a:latin typeface="Microsoft Sans Serif"/>
                <a:cs typeface="Microsoft Sans Serif"/>
              </a:rPr>
              <a:t>terminales remotos. </a:t>
            </a:r>
            <a:r>
              <a:rPr sz="700" spc="-40" dirty="0">
                <a:latin typeface="Microsoft Sans Serif"/>
                <a:cs typeface="Microsoft Sans Serif"/>
              </a:rPr>
              <a:t>Se </a:t>
            </a:r>
            <a:r>
              <a:rPr sz="700" spc="-35" dirty="0">
                <a:latin typeface="Microsoft Sans Serif"/>
                <a:cs typeface="Microsoft Sans Serif"/>
              </a:rPr>
              <a:t> </a:t>
            </a:r>
            <a:r>
              <a:rPr sz="700" spc="25" dirty="0">
                <a:latin typeface="Microsoft Sans Serif"/>
                <a:cs typeface="Microsoft Sans Serif"/>
              </a:rPr>
              <a:t>requiere protección </a:t>
            </a:r>
            <a:r>
              <a:rPr sz="700" spc="10" dirty="0">
                <a:latin typeface="Microsoft Sans Serif"/>
                <a:cs typeface="Microsoft Sans Serif"/>
              </a:rPr>
              <a:t>local </a:t>
            </a:r>
            <a:r>
              <a:rPr sz="700" spc="30" dirty="0">
                <a:latin typeface="Microsoft Sans Serif"/>
                <a:cs typeface="Microsoft Sans Serif"/>
              </a:rPr>
              <a:t>contra </a:t>
            </a:r>
            <a:r>
              <a:rPr sz="700" spc="15" dirty="0">
                <a:latin typeface="Microsoft Sans Serif"/>
                <a:cs typeface="Microsoft Sans Serif"/>
              </a:rPr>
              <a:t>falla </a:t>
            </a:r>
            <a:r>
              <a:rPr sz="700" spc="20" dirty="0">
                <a:latin typeface="Microsoft Sans Serif"/>
                <a:cs typeface="Microsoft Sans Serif"/>
              </a:rPr>
              <a:t>del </a:t>
            </a:r>
            <a:r>
              <a:rPr sz="700" spc="35" dirty="0">
                <a:latin typeface="Microsoft Sans Serif"/>
                <a:cs typeface="Microsoft Sans Serif"/>
              </a:rPr>
              <a:t>interruptor. </a:t>
            </a:r>
            <a:r>
              <a:rPr sz="700" spc="-10" dirty="0">
                <a:latin typeface="Microsoft Sans Serif"/>
                <a:cs typeface="Microsoft Sans Serif"/>
              </a:rPr>
              <a:t>La </a:t>
            </a:r>
            <a:r>
              <a:rPr sz="700" spc="25" dirty="0">
                <a:latin typeface="Microsoft Sans Serif"/>
                <a:cs typeface="Microsoft Sans Serif"/>
              </a:rPr>
              <a:t>protección </a:t>
            </a:r>
            <a:r>
              <a:rPr sz="700" spc="30" dirty="0">
                <a:latin typeface="Microsoft Sans Serif"/>
                <a:cs typeface="Microsoft Sans Serif"/>
              </a:rPr>
              <a:t>contra </a:t>
            </a:r>
            <a:r>
              <a:rPr sz="700" spc="35" dirty="0">
                <a:latin typeface="Microsoft Sans Serif"/>
                <a:cs typeface="Microsoft Sans Serif"/>
              </a:rPr>
              <a:t> </a:t>
            </a:r>
            <a:r>
              <a:rPr sz="700" spc="10" dirty="0">
                <a:latin typeface="Microsoft Sans Serif"/>
                <a:cs typeface="Microsoft Sans Serif"/>
              </a:rPr>
              <a:t>fallas </a:t>
            </a:r>
            <a:r>
              <a:rPr sz="700" spc="20" dirty="0">
                <a:latin typeface="Microsoft Sans Serif"/>
                <a:cs typeface="Microsoft Sans Serif"/>
              </a:rPr>
              <a:t>de </a:t>
            </a:r>
            <a:r>
              <a:rPr sz="700" spc="35" dirty="0">
                <a:latin typeface="Microsoft Sans Serif"/>
                <a:cs typeface="Microsoft Sans Serif"/>
              </a:rPr>
              <a:t>interruptores </a:t>
            </a:r>
            <a:r>
              <a:rPr sz="700" spc="25" dirty="0">
                <a:latin typeface="Microsoft Sans Serif"/>
                <a:cs typeface="Microsoft Sans Serif"/>
              </a:rPr>
              <a:t>para generadores </a:t>
            </a:r>
            <a:r>
              <a:rPr sz="700" spc="-5" dirty="0">
                <a:latin typeface="Microsoft Sans Serif"/>
                <a:cs typeface="Microsoft Sans Serif"/>
              </a:rPr>
              <a:t>es </a:t>
            </a:r>
            <a:r>
              <a:rPr sz="700" spc="25" dirty="0">
                <a:latin typeface="Microsoft Sans Serif"/>
                <a:cs typeface="Microsoft Sans Serif"/>
              </a:rPr>
              <a:t>similar </a:t>
            </a:r>
            <a:r>
              <a:rPr sz="700" dirty="0">
                <a:latin typeface="Microsoft Sans Serif"/>
                <a:cs typeface="Microsoft Sans Serif"/>
              </a:rPr>
              <a:t>a </a:t>
            </a:r>
            <a:r>
              <a:rPr sz="700" spc="10" dirty="0">
                <a:latin typeface="Microsoft Sans Serif"/>
                <a:cs typeface="Microsoft Sans Serif"/>
              </a:rPr>
              <a:t>la </a:t>
            </a:r>
            <a:r>
              <a:rPr sz="700" spc="20" dirty="0">
                <a:latin typeface="Microsoft Sans Serif"/>
                <a:cs typeface="Microsoft Sans Serif"/>
              </a:rPr>
              <a:t>de </a:t>
            </a:r>
            <a:r>
              <a:rPr sz="700" spc="30" dirty="0">
                <a:latin typeface="Microsoft Sans Serif"/>
                <a:cs typeface="Microsoft Sans Serif"/>
              </a:rPr>
              <a:t>otros </a:t>
            </a:r>
            <a:r>
              <a:rPr sz="700" spc="35" dirty="0">
                <a:latin typeface="Microsoft Sans Serif"/>
                <a:cs typeface="Microsoft Sans Serif"/>
              </a:rPr>
              <a:t> interruptores</a:t>
            </a:r>
            <a:r>
              <a:rPr sz="700" dirty="0">
                <a:latin typeface="Microsoft Sans Serif"/>
                <a:cs typeface="Microsoft Sans Serif"/>
              </a:rPr>
              <a:t> </a:t>
            </a:r>
            <a:r>
              <a:rPr sz="700" spc="20" dirty="0">
                <a:latin typeface="Microsoft Sans Serif"/>
                <a:cs typeface="Microsoft Sans Serif"/>
              </a:rPr>
              <a:t>en</a:t>
            </a:r>
            <a:r>
              <a:rPr sz="700" dirty="0">
                <a:latin typeface="Microsoft Sans Serif"/>
                <a:cs typeface="Microsoft Sans Serif"/>
              </a:rPr>
              <a:t> </a:t>
            </a:r>
            <a:r>
              <a:rPr sz="700" spc="10" dirty="0">
                <a:latin typeface="Microsoft Sans Serif"/>
                <a:cs typeface="Microsoft Sans Serif"/>
              </a:rPr>
              <a:t>el</a:t>
            </a:r>
            <a:r>
              <a:rPr sz="700" dirty="0">
                <a:latin typeface="Microsoft Sans Serif"/>
                <a:cs typeface="Microsoft Sans Serif"/>
              </a:rPr>
              <a:t> </a:t>
            </a:r>
            <a:r>
              <a:rPr sz="700" spc="15" dirty="0">
                <a:latin typeface="Microsoft Sans Serif"/>
                <a:cs typeface="Microsoft Sans Serif"/>
              </a:rPr>
              <a:t>sistema</a:t>
            </a:r>
            <a:r>
              <a:rPr sz="700" dirty="0">
                <a:latin typeface="Microsoft Sans Serif"/>
                <a:cs typeface="Microsoft Sans Serif"/>
              </a:rPr>
              <a:t> </a:t>
            </a:r>
            <a:r>
              <a:rPr sz="700" spc="20" dirty="0">
                <a:latin typeface="Microsoft Sans Serif"/>
                <a:cs typeface="Microsoft Sans Serif"/>
              </a:rPr>
              <a:t>de</a:t>
            </a:r>
            <a:r>
              <a:rPr sz="700" dirty="0">
                <a:latin typeface="Microsoft Sans Serif"/>
                <a:cs typeface="Microsoft Sans Serif"/>
              </a:rPr>
              <a:t> </a:t>
            </a:r>
            <a:r>
              <a:rPr sz="700" spc="25" dirty="0">
                <a:latin typeface="Microsoft Sans Serif"/>
                <a:cs typeface="Microsoft Sans Serif"/>
              </a:rPr>
              <a:t>transmisión,</a:t>
            </a:r>
            <a:r>
              <a:rPr sz="700" dirty="0">
                <a:latin typeface="Microsoft Sans Serif"/>
                <a:cs typeface="Microsoft Sans Serif"/>
              </a:rPr>
              <a:t> </a:t>
            </a:r>
            <a:r>
              <a:rPr sz="700" spc="30" dirty="0">
                <a:latin typeface="Microsoft Sans Serif"/>
                <a:cs typeface="Microsoft Sans Serif"/>
              </a:rPr>
              <a:t>pero</a:t>
            </a:r>
            <a:r>
              <a:rPr sz="700" dirty="0">
                <a:latin typeface="Microsoft Sans Serif"/>
                <a:cs typeface="Microsoft Sans Serif"/>
              </a:rPr>
              <a:t> </a:t>
            </a:r>
            <a:r>
              <a:rPr sz="700" spc="20" dirty="0">
                <a:latin typeface="Microsoft Sans Serif"/>
                <a:cs typeface="Microsoft Sans Serif"/>
              </a:rPr>
              <a:t>en</a:t>
            </a:r>
            <a:r>
              <a:rPr sz="700" dirty="0">
                <a:latin typeface="Microsoft Sans Serif"/>
                <a:cs typeface="Microsoft Sans Serif"/>
              </a:rPr>
              <a:t> </a:t>
            </a:r>
            <a:r>
              <a:rPr sz="700" spc="10" dirty="0">
                <a:latin typeface="Microsoft Sans Serif"/>
                <a:cs typeface="Microsoft Sans Serif"/>
              </a:rPr>
              <a:t>esta</a:t>
            </a:r>
            <a:r>
              <a:rPr sz="700" dirty="0">
                <a:latin typeface="Microsoft Sans Serif"/>
                <a:cs typeface="Microsoft Sans Serif"/>
              </a:rPr>
              <a:t> </a:t>
            </a:r>
            <a:r>
              <a:rPr sz="700" spc="5" dirty="0">
                <a:latin typeface="Microsoft Sans Serif"/>
                <a:cs typeface="Microsoft Sans Serif"/>
              </a:rPr>
              <a:t>sección</a:t>
            </a:r>
            <a:r>
              <a:rPr sz="700" dirty="0">
                <a:latin typeface="Microsoft Sans Serif"/>
                <a:cs typeface="Microsoft Sans Serif"/>
              </a:rPr>
              <a:t> </a:t>
            </a:r>
            <a:r>
              <a:rPr sz="700" spc="20" dirty="0">
                <a:latin typeface="Microsoft Sans Serif"/>
                <a:cs typeface="Microsoft Sans Serif"/>
              </a:rPr>
              <a:t>del</a:t>
            </a:r>
            <a:r>
              <a:rPr sz="700" dirty="0">
                <a:latin typeface="Microsoft Sans Serif"/>
                <a:cs typeface="Microsoft Sans Serif"/>
              </a:rPr>
              <a:t> </a:t>
            </a:r>
            <a:r>
              <a:rPr sz="700" spc="35" dirty="0">
                <a:latin typeface="Microsoft Sans Serif"/>
                <a:cs typeface="Microsoft Sans Serif"/>
              </a:rPr>
              <a:t>tutorial </a:t>
            </a:r>
            <a:r>
              <a:rPr sz="700" spc="-170" dirty="0">
                <a:latin typeface="Microsoft Sans Serif"/>
                <a:cs typeface="Microsoft Sans Serif"/>
              </a:rPr>
              <a:t> </a:t>
            </a:r>
            <a:r>
              <a:rPr sz="700" spc="-5" dirty="0">
                <a:latin typeface="Microsoft Sans Serif"/>
                <a:cs typeface="Microsoft Sans Serif"/>
              </a:rPr>
              <a:t>se</a:t>
            </a:r>
            <a:r>
              <a:rPr sz="700" spc="-10" dirty="0">
                <a:latin typeface="Microsoft Sans Serif"/>
                <a:cs typeface="Microsoft Sans Serif"/>
              </a:rPr>
              <a:t> </a:t>
            </a:r>
            <a:r>
              <a:rPr sz="700" spc="30" dirty="0">
                <a:latin typeface="Microsoft Sans Serif"/>
                <a:cs typeface="Microsoft Sans Serif"/>
              </a:rPr>
              <a:t>abordan</a:t>
            </a:r>
            <a:r>
              <a:rPr sz="700" spc="-5" dirty="0">
                <a:latin typeface="Microsoft Sans Serif"/>
                <a:cs typeface="Microsoft Sans Serif"/>
              </a:rPr>
              <a:t> </a:t>
            </a:r>
            <a:r>
              <a:rPr sz="700" spc="20" dirty="0">
                <a:latin typeface="Microsoft Sans Serif"/>
                <a:cs typeface="Microsoft Sans Serif"/>
              </a:rPr>
              <a:t>algunas</a:t>
            </a:r>
            <a:r>
              <a:rPr sz="700" spc="-5" dirty="0">
                <a:latin typeface="Microsoft Sans Serif"/>
                <a:cs typeface="Microsoft Sans Serif"/>
              </a:rPr>
              <a:t> </a:t>
            </a:r>
            <a:r>
              <a:rPr sz="700" spc="15" dirty="0">
                <a:latin typeface="Microsoft Sans Serif"/>
                <a:cs typeface="Microsoft Sans Serif"/>
              </a:rPr>
              <a:t>diferencias</a:t>
            </a:r>
            <a:r>
              <a:rPr sz="700" spc="-5" dirty="0">
                <a:latin typeface="Microsoft Sans Serif"/>
                <a:cs typeface="Microsoft Sans Serif"/>
              </a:rPr>
              <a:t> </a:t>
            </a:r>
            <a:r>
              <a:rPr sz="700" spc="10" dirty="0">
                <a:latin typeface="Microsoft Sans Serif"/>
                <a:cs typeface="Microsoft Sans Serif"/>
              </a:rPr>
              <a:t>sutiles.</a:t>
            </a:r>
            <a:endParaRPr sz="700">
              <a:latin typeface="Microsoft Sans Serif"/>
              <a:cs typeface="Microsoft Sans Serif"/>
            </a:endParaRPr>
          </a:p>
          <a:p>
            <a:pPr>
              <a:lnSpc>
                <a:spcPct val="100000"/>
              </a:lnSpc>
            </a:pPr>
            <a:endParaRPr sz="1200">
              <a:latin typeface="Microsoft Sans Serif"/>
              <a:cs typeface="Microsoft Sans Serif"/>
            </a:endParaRPr>
          </a:p>
          <a:p>
            <a:pPr marL="1146175">
              <a:lnSpc>
                <a:spcPct val="100000"/>
              </a:lnSpc>
              <a:spcBef>
                <a:spcPts val="5"/>
              </a:spcBef>
            </a:pPr>
            <a:r>
              <a:rPr sz="800" spc="20" dirty="0">
                <a:latin typeface="Microsoft Sans Serif"/>
                <a:cs typeface="Microsoft Sans Serif"/>
              </a:rPr>
              <a:t>yo</a:t>
            </a:r>
            <a:r>
              <a:rPr sz="800" spc="-20" dirty="0">
                <a:latin typeface="Microsoft Sans Serif"/>
                <a:cs typeface="Microsoft Sans Serif"/>
              </a:rPr>
              <a:t> </a:t>
            </a:r>
            <a:r>
              <a:rPr sz="800" spc="-10" dirty="0">
                <a:latin typeface="Microsoft Sans Serif"/>
                <a:cs typeface="Microsoft Sans Serif"/>
              </a:rPr>
              <a:t>yo</a:t>
            </a:r>
            <a:r>
              <a:rPr sz="650" spc="-10" dirty="0">
                <a:latin typeface="Microsoft Sans Serif"/>
                <a:cs typeface="Microsoft Sans Serif"/>
              </a:rPr>
              <a:t>NTRODUCCIÓN</a:t>
            </a:r>
            <a:endParaRPr sz="650">
              <a:latin typeface="Microsoft Sans Serif"/>
              <a:cs typeface="Microsoft Sans Serif"/>
            </a:endParaRPr>
          </a:p>
          <a:p>
            <a:pPr marL="12700" marR="1161415" indent="154940">
              <a:lnSpc>
                <a:spcPct val="143100"/>
              </a:lnSpc>
              <a:spcBef>
                <a:spcPts val="300"/>
              </a:spcBef>
            </a:pPr>
            <a:r>
              <a:rPr sz="700" spc="-10" dirty="0">
                <a:latin typeface="Microsoft Sans Serif"/>
                <a:cs typeface="Microsoft Sans Serif"/>
              </a:rPr>
              <a:t>La </a:t>
            </a:r>
            <a:r>
              <a:rPr sz="700" spc="25" dirty="0">
                <a:latin typeface="Microsoft Sans Serif"/>
                <a:cs typeface="Microsoft Sans Serif"/>
              </a:rPr>
              <a:t>protección </a:t>
            </a:r>
            <a:r>
              <a:rPr sz="700" spc="30" dirty="0">
                <a:latin typeface="Microsoft Sans Serif"/>
                <a:cs typeface="Microsoft Sans Serif"/>
              </a:rPr>
              <a:t>contra </a:t>
            </a:r>
            <a:r>
              <a:rPr sz="700" spc="15" dirty="0">
                <a:latin typeface="Microsoft Sans Serif"/>
                <a:cs typeface="Microsoft Sans Serif"/>
              </a:rPr>
              <a:t>falla </a:t>
            </a:r>
            <a:r>
              <a:rPr sz="700" spc="20" dirty="0">
                <a:latin typeface="Microsoft Sans Serif"/>
                <a:cs typeface="Microsoft Sans Serif"/>
              </a:rPr>
              <a:t>del </a:t>
            </a:r>
            <a:r>
              <a:rPr sz="700" spc="40" dirty="0">
                <a:latin typeface="Microsoft Sans Serif"/>
                <a:cs typeface="Microsoft Sans Serif"/>
              </a:rPr>
              <a:t>interruptor </a:t>
            </a:r>
            <a:r>
              <a:rPr sz="700" spc="30" dirty="0">
                <a:latin typeface="Microsoft Sans Serif"/>
                <a:cs typeface="Microsoft Sans Serif"/>
              </a:rPr>
              <a:t>proporciona </a:t>
            </a:r>
            <a:r>
              <a:rPr sz="700" spc="10" dirty="0">
                <a:latin typeface="Microsoft Sans Serif"/>
                <a:cs typeface="Microsoft Sans Serif"/>
              </a:rPr>
              <a:t>el </a:t>
            </a:r>
            <a:r>
              <a:rPr sz="700" spc="25" dirty="0">
                <a:latin typeface="Microsoft Sans Serif"/>
                <a:cs typeface="Microsoft Sans Serif"/>
              </a:rPr>
              <a:t>disparo </a:t>
            </a:r>
            <a:r>
              <a:rPr sz="700" spc="20" dirty="0">
                <a:latin typeface="Microsoft Sans Serif"/>
                <a:cs typeface="Microsoft Sans Serif"/>
              </a:rPr>
              <a:t>de </a:t>
            </a:r>
            <a:r>
              <a:rPr sz="700" spc="10" dirty="0">
                <a:latin typeface="Microsoft Sans Serif"/>
                <a:cs typeface="Microsoft Sans Serif"/>
              </a:rPr>
              <a:t>los </a:t>
            </a:r>
            <a:r>
              <a:rPr sz="700" spc="15" dirty="0">
                <a:latin typeface="Microsoft Sans Serif"/>
                <a:cs typeface="Microsoft Sans Serif"/>
              </a:rPr>
              <a:t> </a:t>
            </a:r>
            <a:r>
              <a:rPr sz="700" spc="35" dirty="0">
                <a:latin typeface="Microsoft Sans Serif"/>
                <a:cs typeface="Microsoft Sans Serif"/>
              </a:rPr>
              <a:t>interruptores</a:t>
            </a:r>
            <a:r>
              <a:rPr sz="700" spc="-5" dirty="0">
                <a:latin typeface="Microsoft Sans Serif"/>
                <a:cs typeface="Microsoft Sans Serif"/>
              </a:rPr>
              <a:t> </a:t>
            </a:r>
            <a:r>
              <a:rPr sz="700" spc="20" dirty="0">
                <a:latin typeface="Microsoft Sans Serif"/>
                <a:cs typeface="Microsoft Sans Serif"/>
              </a:rPr>
              <a:t>de</a:t>
            </a:r>
            <a:r>
              <a:rPr sz="700" dirty="0">
                <a:latin typeface="Microsoft Sans Serif"/>
                <a:cs typeface="Microsoft Sans Serif"/>
              </a:rPr>
              <a:t> </a:t>
            </a:r>
            <a:r>
              <a:rPr sz="700" spc="20" dirty="0">
                <a:latin typeface="Microsoft Sans Serif"/>
                <a:cs typeface="Microsoft Sans Serif"/>
              </a:rPr>
              <a:t>respaldo</a:t>
            </a:r>
            <a:r>
              <a:rPr sz="700" spc="-5" dirty="0">
                <a:latin typeface="Microsoft Sans Serif"/>
                <a:cs typeface="Microsoft Sans Serif"/>
              </a:rPr>
              <a:t> </a:t>
            </a:r>
            <a:r>
              <a:rPr sz="700" dirty="0">
                <a:latin typeface="Microsoft Sans Serif"/>
                <a:cs typeface="Microsoft Sans Serif"/>
              </a:rPr>
              <a:t>si </a:t>
            </a:r>
            <a:r>
              <a:rPr sz="700" spc="10" dirty="0">
                <a:latin typeface="Microsoft Sans Serif"/>
                <a:cs typeface="Microsoft Sans Serif"/>
              </a:rPr>
              <a:t>los</a:t>
            </a:r>
            <a:r>
              <a:rPr sz="700" spc="-5" dirty="0">
                <a:latin typeface="Microsoft Sans Serif"/>
                <a:cs typeface="Microsoft Sans Serif"/>
              </a:rPr>
              <a:t> </a:t>
            </a:r>
            <a:r>
              <a:rPr sz="700" spc="10" dirty="0">
                <a:latin typeface="Microsoft Sans Serif"/>
                <a:cs typeface="Microsoft Sans Serif"/>
              </a:rPr>
              <a:t>relés</a:t>
            </a:r>
            <a:r>
              <a:rPr sz="700" dirty="0">
                <a:latin typeface="Microsoft Sans Serif"/>
                <a:cs typeface="Microsoft Sans Serif"/>
              </a:rPr>
              <a:t> </a:t>
            </a:r>
            <a:r>
              <a:rPr sz="700" spc="20" dirty="0">
                <a:latin typeface="Microsoft Sans Serif"/>
                <a:cs typeface="Microsoft Sans Serif"/>
              </a:rPr>
              <a:t>de</a:t>
            </a:r>
            <a:r>
              <a:rPr sz="700" spc="-5" dirty="0">
                <a:latin typeface="Microsoft Sans Serif"/>
                <a:cs typeface="Microsoft Sans Serif"/>
              </a:rPr>
              <a:t> </a:t>
            </a:r>
            <a:r>
              <a:rPr sz="700" spc="25" dirty="0">
                <a:latin typeface="Microsoft Sans Serif"/>
                <a:cs typeface="Microsoft Sans Serif"/>
              </a:rPr>
              <a:t>protección</a:t>
            </a:r>
            <a:r>
              <a:rPr sz="700" dirty="0">
                <a:latin typeface="Microsoft Sans Serif"/>
                <a:cs typeface="Microsoft Sans Serif"/>
              </a:rPr>
              <a:t> </a:t>
            </a:r>
            <a:r>
              <a:rPr sz="700" spc="25" dirty="0">
                <a:latin typeface="Microsoft Sans Serif"/>
                <a:cs typeface="Microsoft Sans Serif"/>
              </a:rPr>
              <a:t>detectan</a:t>
            </a:r>
            <a:r>
              <a:rPr sz="700" spc="-5" dirty="0">
                <a:latin typeface="Microsoft Sans Serif"/>
                <a:cs typeface="Microsoft Sans Serif"/>
              </a:rPr>
              <a:t> </a:t>
            </a:r>
            <a:r>
              <a:rPr sz="700" spc="30" dirty="0">
                <a:latin typeface="Microsoft Sans Serif"/>
                <a:cs typeface="Microsoft Sans Serif"/>
              </a:rPr>
              <a:t>una</a:t>
            </a:r>
            <a:r>
              <a:rPr sz="700" dirty="0">
                <a:latin typeface="Microsoft Sans Serif"/>
                <a:cs typeface="Microsoft Sans Serif"/>
              </a:rPr>
              <a:t> </a:t>
            </a:r>
            <a:r>
              <a:rPr sz="700" spc="15" dirty="0">
                <a:latin typeface="Microsoft Sans Serif"/>
                <a:cs typeface="Microsoft Sans Serif"/>
              </a:rPr>
              <a:t>falla</a:t>
            </a:r>
            <a:r>
              <a:rPr sz="700" spc="-5" dirty="0">
                <a:latin typeface="Microsoft Sans Serif"/>
                <a:cs typeface="Microsoft Sans Serif"/>
              </a:rPr>
              <a:t> </a:t>
            </a:r>
            <a:r>
              <a:rPr sz="700" spc="30" dirty="0">
                <a:latin typeface="Microsoft Sans Serif"/>
                <a:cs typeface="Microsoft Sans Serif"/>
              </a:rPr>
              <a:t>o</a:t>
            </a:r>
            <a:r>
              <a:rPr sz="700" dirty="0">
                <a:latin typeface="Microsoft Sans Serif"/>
                <a:cs typeface="Microsoft Sans Serif"/>
              </a:rPr>
              <a:t> </a:t>
            </a:r>
            <a:r>
              <a:rPr sz="700" spc="30" dirty="0">
                <a:latin typeface="Microsoft Sans Serif"/>
                <a:cs typeface="Microsoft Sans Serif"/>
              </a:rPr>
              <a:t>una</a:t>
            </a:r>
            <a:endParaRPr sz="700">
              <a:latin typeface="Microsoft Sans Serif"/>
              <a:cs typeface="Microsoft Sans Serif"/>
            </a:endParaRPr>
          </a:p>
        </p:txBody>
      </p:sp>
      <p:sp>
        <p:nvSpPr>
          <p:cNvPr id="183" name="object 183"/>
          <p:cNvSpPr txBox="1"/>
          <p:nvPr/>
        </p:nvSpPr>
        <p:spPr>
          <a:xfrm>
            <a:off x="1415216" y="3565357"/>
            <a:ext cx="7417868" cy="1257139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 marR="5080">
              <a:lnSpc>
                <a:spcPct val="143100"/>
              </a:lnSpc>
              <a:spcBef>
                <a:spcPts val="100"/>
              </a:spcBef>
            </a:pPr>
            <a:r>
              <a:rPr sz="700" spc="20" dirty="0">
                <a:latin typeface="Microsoft Sans Serif"/>
                <a:cs typeface="Microsoft Sans Serif"/>
              </a:rPr>
              <a:t>condición </a:t>
            </a:r>
            <a:r>
              <a:rPr sz="700" spc="30" dirty="0">
                <a:latin typeface="Microsoft Sans Serif"/>
                <a:cs typeface="Microsoft Sans Serif"/>
              </a:rPr>
              <a:t>anormal </a:t>
            </a:r>
            <a:r>
              <a:rPr sz="700" spc="5" dirty="0">
                <a:latin typeface="Microsoft Sans Serif"/>
                <a:cs typeface="Microsoft Sans Serif"/>
              </a:rPr>
              <a:t>y </a:t>
            </a:r>
            <a:r>
              <a:rPr sz="700" spc="10" dirty="0">
                <a:latin typeface="Microsoft Sans Serif"/>
                <a:cs typeface="Microsoft Sans Serif"/>
              </a:rPr>
              <a:t>el </a:t>
            </a:r>
            <a:r>
              <a:rPr sz="700" spc="40" dirty="0">
                <a:latin typeface="Microsoft Sans Serif"/>
                <a:cs typeface="Microsoft Sans Serif"/>
              </a:rPr>
              <a:t>interruptor </a:t>
            </a:r>
            <a:r>
              <a:rPr sz="700" spc="20" dirty="0">
                <a:latin typeface="Microsoft Sans Serif"/>
                <a:cs typeface="Microsoft Sans Serif"/>
              </a:rPr>
              <a:t>del </a:t>
            </a:r>
            <a:r>
              <a:rPr sz="700" spc="30" dirty="0">
                <a:latin typeface="Microsoft Sans Serif"/>
                <a:cs typeface="Microsoft Sans Serif"/>
              </a:rPr>
              <a:t>generador </a:t>
            </a:r>
            <a:r>
              <a:rPr sz="700" spc="10" dirty="0">
                <a:latin typeface="Microsoft Sans Serif"/>
                <a:cs typeface="Microsoft Sans Serif"/>
              </a:rPr>
              <a:t>asociado </a:t>
            </a:r>
            <a:r>
              <a:rPr sz="700" spc="35" dirty="0">
                <a:latin typeface="Microsoft Sans Serif"/>
                <a:cs typeface="Microsoft Sans Serif"/>
              </a:rPr>
              <a:t>no </a:t>
            </a:r>
            <a:r>
              <a:rPr sz="700" spc="-5" dirty="0">
                <a:latin typeface="Microsoft Sans Serif"/>
                <a:cs typeface="Microsoft Sans Serif"/>
              </a:rPr>
              <a:t>se </a:t>
            </a:r>
            <a:r>
              <a:rPr sz="700" spc="25" dirty="0">
                <a:latin typeface="Microsoft Sans Serif"/>
                <a:cs typeface="Microsoft Sans Serif"/>
              </a:rPr>
              <a:t>abre </a:t>
            </a:r>
            <a:r>
              <a:rPr sz="700" spc="30" dirty="0">
                <a:latin typeface="Microsoft Sans Serif"/>
                <a:cs typeface="Microsoft Sans Serif"/>
              </a:rPr>
              <a:t> </a:t>
            </a:r>
            <a:r>
              <a:rPr sz="700" spc="15" dirty="0">
                <a:latin typeface="Microsoft Sans Serif"/>
                <a:cs typeface="Microsoft Sans Serif"/>
              </a:rPr>
              <a:t>después</a:t>
            </a:r>
            <a:r>
              <a:rPr sz="700" spc="-5" dirty="0">
                <a:latin typeface="Microsoft Sans Serif"/>
                <a:cs typeface="Microsoft Sans Serif"/>
              </a:rPr>
              <a:t> </a:t>
            </a:r>
            <a:r>
              <a:rPr sz="700" spc="20" dirty="0">
                <a:latin typeface="Microsoft Sans Serif"/>
                <a:cs typeface="Microsoft Sans Serif"/>
              </a:rPr>
              <a:t>del</a:t>
            </a:r>
            <a:r>
              <a:rPr sz="700" dirty="0">
                <a:latin typeface="Microsoft Sans Serif"/>
                <a:cs typeface="Microsoft Sans Serif"/>
              </a:rPr>
              <a:t> </a:t>
            </a:r>
            <a:r>
              <a:rPr sz="700" spc="20" dirty="0">
                <a:latin typeface="Microsoft Sans Serif"/>
                <a:cs typeface="Microsoft Sans Serif"/>
              </a:rPr>
              <a:t>inicio</a:t>
            </a:r>
            <a:r>
              <a:rPr sz="700" dirty="0">
                <a:latin typeface="Microsoft Sans Serif"/>
                <a:cs typeface="Microsoft Sans Serif"/>
              </a:rPr>
              <a:t> </a:t>
            </a:r>
            <a:r>
              <a:rPr sz="700" spc="20" dirty="0">
                <a:latin typeface="Microsoft Sans Serif"/>
                <a:cs typeface="Microsoft Sans Serif"/>
              </a:rPr>
              <a:t>del</a:t>
            </a:r>
            <a:r>
              <a:rPr sz="700" dirty="0">
                <a:latin typeface="Microsoft Sans Serif"/>
                <a:cs typeface="Microsoft Sans Serif"/>
              </a:rPr>
              <a:t> </a:t>
            </a:r>
            <a:r>
              <a:rPr sz="700" spc="20" dirty="0">
                <a:latin typeface="Microsoft Sans Serif"/>
                <a:cs typeface="Microsoft Sans Serif"/>
              </a:rPr>
              <a:t>disparo.</a:t>
            </a:r>
            <a:r>
              <a:rPr sz="700" dirty="0">
                <a:latin typeface="Microsoft Sans Serif"/>
                <a:cs typeface="Microsoft Sans Serif"/>
              </a:rPr>
              <a:t> </a:t>
            </a:r>
            <a:r>
              <a:rPr sz="700" spc="15" dirty="0">
                <a:latin typeface="Microsoft Sans Serif"/>
                <a:cs typeface="Microsoft Sans Serif"/>
              </a:rPr>
              <a:t>Usando</a:t>
            </a:r>
            <a:r>
              <a:rPr sz="700" dirty="0">
                <a:latin typeface="Microsoft Sans Serif"/>
                <a:cs typeface="Microsoft Sans Serif"/>
              </a:rPr>
              <a:t> </a:t>
            </a:r>
            <a:r>
              <a:rPr sz="700" spc="10" dirty="0">
                <a:latin typeface="Microsoft Sans Serif"/>
                <a:cs typeface="Microsoft Sans Serif"/>
              </a:rPr>
              <a:t>la</a:t>
            </a:r>
            <a:r>
              <a:rPr sz="700" dirty="0">
                <a:latin typeface="Microsoft Sans Serif"/>
                <a:cs typeface="Microsoft Sans Serif"/>
              </a:rPr>
              <a:t> </a:t>
            </a:r>
            <a:r>
              <a:rPr sz="700" spc="-5" dirty="0">
                <a:latin typeface="Microsoft Sans Serif"/>
                <a:cs typeface="Microsoft Sans Serif"/>
              </a:rPr>
              <a:t>Fig.</a:t>
            </a:r>
            <a:r>
              <a:rPr sz="700" dirty="0">
                <a:latin typeface="Microsoft Sans Serif"/>
                <a:cs typeface="Microsoft Sans Serif"/>
              </a:rPr>
              <a:t> </a:t>
            </a:r>
            <a:r>
              <a:rPr sz="700" spc="10" dirty="0">
                <a:latin typeface="Microsoft Sans Serif"/>
                <a:cs typeface="Microsoft Sans Serif"/>
              </a:rPr>
              <a:t>1</a:t>
            </a:r>
            <a:r>
              <a:rPr sz="700" dirty="0">
                <a:latin typeface="Microsoft Sans Serif"/>
                <a:cs typeface="Microsoft Sans Serif"/>
              </a:rPr>
              <a:t> </a:t>
            </a:r>
            <a:r>
              <a:rPr sz="700" spc="30" dirty="0">
                <a:latin typeface="Microsoft Sans Serif"/>
                <a:cs typeface="Microsoft Sans Serif"/>
              </a:rPr>
              <a:t>como</a:t>
            </a:r>
            <a:r>
              <a:rPr sz="700" dirty="0">
                <a:latin typeface="Microsoft Sans Serif"/>
                <a:cs typeface="Microsoft Sans Serif"/>
              </a:rPr>
              <a:t> </a:t>
            </a:r>
            <a:r>
              <a:rPr sz="700" spc="20" dirty="0">
                <a:latin typeface="Microsoft Sans Serif"/>
                <a:cs typeface="Microsoft Sans Serif"/>
              </a:rPr>
              <a:t>ejemplo,</a:t>
            </a:r>
            <a:r>
              <a:rPr sz="700" spc="-5" dirty="0">
                <a:latin typeface="Microsoft Sans Serif"/>
                <a:cs typeface="Microsoft Sans Serif"/>
              </a:rPr>
              <a:t> </a:t>
            </a:r>
            <a:r>
              <a:rPr sz="700" dirty="0">
                <a:latin typeface="Microsoft Sans Serif"/>
                <a:cs typeface="Microsoft Sans Serif"/>
              </a:rPr>
              <a:t>si </a:t>
            </a:r>
            <a:r>
              <a:rPr sz="700" spc="10" dirty="0">
                <a:latin typeface="Microsoft Sans Serif"/>
                <a:cs typeface="Microsoft Sans Serif"/>
              </a:rPr>
              <a:t>el</a:t>
            </a:r>
            <a:r>
              <a:rPr sz="700" dirty="0">
                <a:latin typeface="Microsoft Sans Serif"/>
                <a:cs typeface="Microsoft Sans Serif"/>
              </a:rPr>
              <a:t> </a:t>
            </a:r>
            <a:r>
              <a:rPr sz="700" spc="25" dirty="0">
                <a:latin typeface="Microsoft Sans Serif"/>
                <a:cs typeface="Microsoft Sans Serif"/>
              </a:rPr>
              <a:t>Disyuntor </a:t>
            </a:r>
            <a:r>
              <a:rPr sz="700" spc="-170" dirty="0">
                <a:latin typeface="Microsoft Sans Serif"/>
                <a:cs typeface="Microsoft Sans Serif"/>
              </a:rPr>
              <a:t> </a:t>
            </a:r>
            <a:r>
              <a:rPr sz="700" spc="10" dirty="0">
                <a:latin typeface="Microsoft Sans Serif"/>
                <a:cs typeface="Microsoft Sans Serif"/>
              </a:rPr>
              <a:t>1 </a:t>
            </a:r>
            <a:r>
              <a:rPr sz="700" spc="35" dirty="0">
                <a:latin typeface="Microsoft Sans Serif"/>
                <a:cs typeface="Microsoft Sans Serif"/>
              </a:rPr>
              <a:t>no </a:t>
            </a:r>
            <a:r>
              <a:rPr sz="700" spc="25" dirty="0">
                <a:latin typeface="Microsoft Sans Serif"/>
                <a:cs typeface="Microsoft Sans Serif"/>
              </a:rPr>
              <a:t>elimina </a:t>
            </a:r>
            <a:r>
              <a:rPr sz="700" spc="30" dirty="0">
                <a:latin typeface="Microsoft Sans Serif"/>
                <a:cs typeface="Microsoft Sans Serif"/>
              </a:rPr>
              <a:t>una </a:t>
            </a:r>
            <a:r>
              <a:rPr sz="700" spc="15" dirty="0">
                <a:latin typeface="Microsoft Sans Serif"/>
                <a:cs typeface="Microsoft Sans Serif"/>
              </a:rPr>
              <a:t>falla </a:t>
            </a:r>
            <a:r>
              <a:rPr sz="700" spc="30" dirty="0">
                <a:latin typeface="Microsoft Sans Serif"/>
                <a:cs typeface="Microsoft Sans Serif"/>
              </a:rPr>
              <a:t>o </a:t>
            </a:r>
            <a:r>
              <a:rPr sz="700" spc="20" dirty="0">
                <a:latin typeface="Microsoft Sans Serif"/>
                <a:cs typeface="Microsoft Sans Serif"/>
              </a:rPr>
              <a:t>condición </a:t>
            </a:r>
            <a:r>
              <a:rPr sz="700" spc="30" dirty="0">
                <a:latin typeface="Microsoft Sans Serif"/>
                <a:cs typeface="Microsoft Sans Serif"/>
              </a:rPr>
              <a:t>anormal </a:t>
            </a:r>
            <a:r>
              <a:rPr sz="700" spc="20" dirty="0">
                <a:latin typeface="Microsoft Sans Serif"/>
                <a:cs typeface="Microsoft Sans Serif"/>
              </a:rPr>
              <a:t>en </a:t>
            </a:r>
            <a:r>
              <a:rPr sz="700" spc="10" dirty="0">
                <a:latin typeface="Microsoft Sans Serif"/>
                <a:cs typeface="Microsoft Sans Serif"/>
              </a:rPr>
              <a:t>la </a:t>
            </a:r>
            <a:r>
              <a:rPr sz="700" spc="15" dirty="0">
                <a:latin typeface="Microsoft Sans Serif"/>
                <a:cs typeface="Microsoft Sans Serif"/>
              </a:rPr>
              <a:t>zona </a:t>
            </a:r>
            <a:r>
              <a:rPr sz="700" spc="20" dirty="0">
                <a:latin typeface="Microsoft Sans Serif"/>
                <a:cs typeface="Microsoft Sans Serif"/>
              </a:rPr>
              <a:t>de </a:t>
            </a:r>
            <a:r>
              <a:rPr sz="700" spc="25" dirty="0">
                <a:latin typeface="Microsoft Sans Serif"/>
                <a:cs typeface="Microsoft Sans Serif"/>
              </a:rPr>
              <a:t>protección </a:t>
            </a:r>
            <a:r>
              <a:rPr sz="700" spc="20" dirty="0">
                <a:latin typeface="Microsoft Sans Serif"/>
                <a:cs typeface="Microsoft Sans Serif"/>
              </a:rPr>
              <a:t>del </a:t>
            </a:r>
            <a:r>
              <a:rPr sz="700" spc="25" dirty="0">
                <a:latin typeface="Microsoft Sans Serif"/>
                <a:cs typeface="Microsoft Sans Serif"/>
              </a:rPr>
              <a:t> </a:t>
            </a:r>
            <a:r>
              <a:rPr sz="700" spc="20" dirty="0">
                <a:latin typeface="Microsoft Sans Serif"/>
                <a:cs typeface="Microsoft Sans Serif"/>
              </a:rPr>
              <a:t>Generador </a:t>
            </a:r>
            <a:r>
              <a:rPr sz="700" spc="10" dirty="0">
                <a:latin typeface="Microsoft Sans Serif"/>
                <a:cs typeface="Microsoft Sans Serif"/>
              </a:rPr>
              <a:t>1 </a:t>
            </a:r>
            <a:r>
              <a:rPr sz="700" spc="35" dirty="0">
                <a:latin typeface="Microsoft Sans Serif"/>
                <a:cs typeface="Microsoft Sans Serif"/>
              </a:rPr>
              <a:t>dentro </a:t>
            </a:r>
            <a:r>
              <a:rPr sz="700" spc="20" dirty="0">
                <a:latin typeface="Microsoft Sans Serif"/>
                <a:cs typeface="Microsoft Sans Serif"/>
              </a:rPr>
              <a:t>de </a:t>
            </a:r>
            <a:r>
              <a:rPr sz="700" spc="40" dirty="0">
                <a:latin typeface="Microsoft Sans Serif"/>
                <a:cs typeface="Microsoft Sans Serif"/>
              </a:rPr>
              <a:t>un </a:t>
            </a:r>
            <a:r>
              <a:rPr sz="700" spc="35" dirty="0">
                <a:latin typeface="Microsoft Sans Serif"/>
                <a:cs typeface="Microsoft Sans Serif"/>
              </a:rPr>
              <a:t>tiempo </a:t>
            </a:r>
            <a:r>
              <a:rPr sz="700" spc="30" dirty="0">
                <a:latin typeface="Microsoft Sans Serif"/>
                <a:cs typeface="Microsoft Sans Serif"/>
              </a:rPr>
              <a:t>predeterminado, </a:t>
            </a:r>
            <a:r>
              <a:rPr sz="700" spc="-5" dirty="0">
                <a:latin typeface="Microsoft Sans Serif"/>
                <a:cs typeface="Microsoft Sans Serif"/>
              </a:rPr>
              <a:t>es </a:t>
            </a:r>
            <a:r>
              <a:rPr sz="700" spc="15" dirty="0">
                <a:latin typeface="Microsoft Sans Serif"/>
                <a:cs typeface="Microsoft Sans Serif"/>
              </a:rPr>
              <a:t>necesario </a:t>
            </a:r>
            <a:r>
              <a:rPr sz="700" spc="25" dirty="0">
                <a:latin typeface="Microsoft Sans Serif"/>
                <a:cs typeface="Microsoft Sans Serif"/>
              </a:rPr>
              <a:t>disparar </a:t>
            </a:r>
            <a:r>
              <a:rPr sz="700" spc="30" dirty="0">
                <a:latin typeface="Microsoft Sans Serif"/>
                <a:cs typeface="Microsoft Sans Serif"/>
              </a:rPr>
              <a:t> </a:t>
            </a:r>
            <a:r>
              <a:rPr sz="700" spc="20" dirty="0">
                <a:latin typeface="Microsoft Sans Serif"/>
                <a:cs typeface="Microsoft Sans Serif"/>
              </a:rPr>
              <a:t>localmente </a:t>
            </a:r>
            <a:r>
              <a:rPr sz="700" spc="10" dirty="0">
                <a:latin typeface="Microsoft Sans Serif"/>
                <a:cs typeface="Microsoft Sans Serif"/>
              </a:rPr>
              <a:t>el </a:t>
            </a:r>
            <a:r>
              <a:rPr sz="700" spc="25" dirty="0">
                <a:latin typeface="Microsoft Sans Serif"/>
                <a:cs typeface="Microsoft Sans Serif"/>
              </a:rPr>
              <a:t>Disyuntor </a:t>
            </a:r>
            <a:r>
              <a:rPr sz="700" dirty="0">
                <a:latin typeface="Microsoft Sans Serif"/>
                <a:cs typeface="Microsoft Sans Serif"/>
              </a:rPr>
              <a:t>2, </a:t>
            </a:r>
            <a:r>
              <a:rPr sz="700" spc="10" dirty="0">
                <a:latin typeface="Microsoft Sans Serif"/>
                <a:cs typeface="Microsoft Sans Serif"/>
              </a:rPr>
              <a:t>el </a:t>
            </a:r>
            <a:r>
              <a:rPr sz="700" spc="25" dirty="0">
                <a:latin typeface="Microsoft Sans Serif"/>
                <a:cs typeface="Microsoft Sans Serif"/>
              </a:rPr>
              <a:t>Disyuntor </a:t>
            </a:r>
            <a:r>
              <a:rPr sz="700" spc="10" dirty="0">
                <a:latin typeface="Microsoft Sans Serif"/>
                <a:cs typeface="Microsoft Sans Serif"/>
              </a:rPr>
              <a:t>3 </a:t>
            </a:r>
            <a:r>
              <a:rPr sz="700" spc="5" dirty="0">
                <a:latin typeface="Microsoft Sans Serif"/>
                <a:cs typeface="Microsoft Sans Serif"/>
              </a:rPr>
              <a:t>y </a:t>
            </a:r>
            <a:r>
              <a:rPr sz="700" spc="10" dirty="0">
                <a:latin typeface="Microsoft Sans Serif"/>
                <a:cs typeface="Microsoft Sans Serif"/>
              </a:rPr>
              <a:t>el </a:t>
            </a:r>
            <a:r>
              <a:rPr sz="700" spc="25" dirty="0">
                <a:latin typeface="Microsoft Sans Serif"/>
                <a:cs typeface="Microsoft Sans Serif"/>
              </a:rPr>
              <a:t>Disyuntor </a:t>
            </a:r>
            <a:r>
              <a:rPr sz="700" spc="10" dirty="0">
                <a:latin typeface="Microsoft Sans Serif"/>
                <a:cs typeface="Microsoft Sans Serif"/>
              </a:rPr>
              <a:t>4 </a:t>
            </a:r>
            <a:r>
              <a:rPr sz="700" spc="25" dirty="0">
                <a:latin typeface="Microsoft Sans Serif"/>
                <a:cs typeface="Microsoft Sans Serif"/>
              </a:rPr>
              <a:t>para </a:t>
            </a:r>
            <a:r>
              <a:rPr sz="700" spc="30" dirty="0">
                <a:latin typeface="Microsoft Sans Serif"/>
                <a:cs typeface="Microsoft Sans Serif"/>
              </a:rPr>
              <a:t>eliminar </a:t>
            </a:r>
            <a:r>
              <a:rPr sz="700" spc="10" dirty="0">
                <a:latin typeface="Microsoft Sans Serif"/>
                <a:cs typeface="Microsoft Sans Serif"/>
              </a:rPr>
              <a:t>la </a:t>
            </a:r>
            <a:r>
              <a:rPr sz="700" spc="15" dirty="0">
                <a:latin typeface="Microsoft Sans Serif"/>
                <a:cs typeface="Microsoft Sans Serif"/>
              </a:rPr>
              <a:t> falla</a:t>
            </a:r>
            <a:r>
              <a:rPr sz="700" spc="-10" dirty="0">
                <a:latin typeface="Microsoft Sans Serif"/>
                <a:cs typeface="Microsoft Sans Serif"/>
              </a:rPr>
              <a:t> </a:t>
            </a:r>
            <a:r>
              <a:rPr sz="700" spc="30" dirty="0">
                <a:latin typeface="Microsoft Sans Serif"/>
                <a:cs typeface="Microsoft Sans Serif"/>
              </a:rPr>
              <a:t>o</a:t>
            </a:r>
            <a:r>
              <a:rPr sz="700" spc="-5" dirty="0">
                <a:latin typeface="Microsoft Sans Serif"/>
                <a:cs typeface="Microsoft Sans Serif"/>
              </a:rPr>
              <a:t> </a:t>
            </a:r>
            <a:r>
              <a:rPr sz="700" spc="20" dirty="0">
                <a:latin typeface="Microsoft Sans Serif"/>
                <a:cs typeface="Microsoft Sans Serif"/>
              </a:rPr>
              <a:t>condición</a:t>
            </a:r>
            <a:r>
              <a:rPr sz="700" spc="-5" dirty="0">
                <a:latin typeface="Microsoft Sans Serif"/>
                <a:cs typeface="Microsoft Sans Serif"/>
              </a:rPr>
              <a:t> </a:t>
            </a:r>
            <a:r>
              <a:rPr sz="700" spc="25" dirty="0">
                <a:latin typeface="Microsoft Sans Serif"/>
                <a:cs typeface="Microsoft Sans Serif"/>
              </a:rPr>
              <a:t>anormal.</a:t>
            </a:r>
            <a:r>
              <a:rPr sz="700" spc="-5" dirty="0">
                <a:latin typeface="Microsoft Sans Serif"/>
                <a:cs typeface="Microsoft Sans Serif"/>
              </a:rPr>
              <a:t> </a:t>
            </a:r>
            <a:r>
              <a:rPr sz="700" spc="20" dirty="0">
                <a:latin typeface="Microsoft Sans Serif"/>
                <a:cs typeface="Microsoft Sans Serif"/>
              </a:rPr>
              <a:t>condición.</a:t>
            </a:r>
            <a:endParaRPr sz="700">
              <a:latin typeface="Microsoft Sans Serif"/>
              <a:cs typeface="Microsoft Sans Serif"/>
            </a:endParaRPr>
          </a:p>
          <a:p>
            <a:pPr marL="12700" marR="27940" indent="154940">
              <a:lnSpc>
                <a:spcPts val="1200"/>
              </a:lnSpc>
              <a:spcBef>
                <a:spcPts val="100"/>
              </a:spcBef>
            </a:pPr>
            <a:r>
              <a:rPr sz="700" spc="-40" dirty="0">
                <a:latin typeface="Microsoft Sans Serif"/>
                <a:cs typeface="Microsoft Sans Serif"/>
              </a:rPr>
              <a:t>Se </a:t>
            </a:r>
            <a:r>
              <a:rPr sz="700" spc="25" dirty="0">
                <a:latin typeface="Microsoft Sans Serif"/>
                <a:cs typeface="Microsoft Sans Serif"/>
              </a:rPr>
              <a:t>deben </a:t>
            </a:r>
            <a:r>
              <a:rPr sz="700" spc="30" dirty="0">
                <a:latin typeface="Microsoft Sans Serif"/>
                <a:cs typeface="Microsoft Sans Serif"/>
              </a:rPr>
              <a:t>dar </a:t>
            </a:r>
            <a:r>
              <a:rPr sz="700" spc="15" dirty="0">
                <a:latin typeface="Microsoft Sans Serif"/>
                <a:cs typeface="Microsoft Sans Serif"/>
              </a:rPr>
              <a:t>consideraciones similares </a:t>
            </a:r>
            <a:r>
              <a:rPr sz="700" dirty="0">
                <a:latin typeface="Microsoft Sans Serif"/>
                <a:cs typeface="Microsoft Sans Serif"/>
              </a:rPr>
              <a:t>a las </a:t>
            </a:r>
            <a:r>
              <a:rPr sz="700" spc="15" dirty="0">
                <a:latin typeface="Microsoft Sans Serif"/>
                <a:cs typeface="Microsoft Sans Serif"/>
              </a:rPr>
              <a:t>disposiciones </a:t>
            </a:r>
            <a:r>
              <a:rPr sz="700" spc="20" dirty="0">
                <a:latin typeface="Microsoft Sans Serif"/>
                <a:cs typeface="Microsoft Sans Serif"/>
              </a:rPr>
              <a:t>de </a:t>
            </a:r>
            <a:r>
              <a:rPr sz="700" spc="25" dirty="0">
                <a:latin typeface="Microsoft Sans Serif"/>
                <a:cs typeface="Microsoft Sans Serif"/>
              </a:rPr>
              <a:t> </a:t>
            </a:r>
            <a:r>
              <a:rPr sz="700" spc="35" dirty="0">
                <a:latin typeface="Microsoft Sans Serif"/>
                <a:cs typeface="Microsoft Sans Serif"/>
              </a:rPr>
              <a:t>interruptores </a:t>
            </a:r>
            <a:r>
              <a:rPr sz="700" spc="25" dirty="0">
                <a:latin typeface="Microsoft Sans Serif"/>
                <a:cs typeface="Microsoft Sans Serif"/>
              </a:rPr>
              <a:t>múltiples, </a:t>
            </a:r>
            <a:r>
              <a:rPr sz="700" spc="30" dirty="0">
                <a:latin typeface="Microsoft Sans Serif"/>
                <a:cs typeface="Microsoft Sans Serif"/>
              </a:rPr>
              <a:t>como </a:t>
            </a:r>
            <a:r>
              <a:rPr sz="700" dirty="0">
                <a:latin typeface="Microsoft Sans Serif"/>
                <a:cs typeface="Microsoft Sans Serif"/>
              </a:rPr>
              <a:t>las </a:t>
            </a:r>
            <a:r>
              <a:rPr sz="700" spc="20" dirty="0">
                <a:latin typeface="Microsoft Sans Serif"/>
                <a:cs typeface="Microsoft Sans Serif"/>
              </a:rPr>
              <a:t>configuraciones de </a:t>
            </a:r>
            <a:r>
              <a:rPr sz="700" spc="30" dirty="0">
                <a:latin typeface="Microsoft Sans Serif"/>
                <a:cs typeface="Microsoft Sans Serif"/>
              </a:rPr>
              <a:t>barra </a:t>
            </a:r>
            <a:r>
              <a:rPr sz="700" spc="20" dirty="0">
                <a:latin typeface="Microsoft Sans Serif"/>
                <a:cs typeface="Microsoft Sans Serif"/>
              </a:rPr>
              <a:t>en anillo </a:t>
            </a:r>
            <a:r>
              <a:rPr sz="700" spc="30" dirty="0">
                <a:latin typeface="Microsoft Sans Serif"/>
                <a:cs typeface="Microsoft Sans Serif"/>
              </a:rPr>
              <a:t>o </a:t>
            </a:r>
            <a:r>
              <a:rPr sz="700" spc="20" dirty="0">
                <a:latin typeface="Microsoft Sans Serif"/>
                <a:cs typeface="Microsoft Sans Serif"/>
              </a:rPr>
              <a:t>de </a:t>
            </a:r>
            <a:r>
              <a:rPr sz="700" spc="25" dirty="0">
                <a:latin typeface="Microsoft Sans Serif"/>
                <a:cs typeface="Microsoft Sans Serif"/>
              </a:rPr>
              <a:t> </a:t>
            </a:r>
            <a:r>
              <a:rPr sz="700" spc="40" dirty="0">
                <a:latin typeface="Microsoft Sans Serif"/>
                <a:cs typeface="Microsoft Sans Serif"/>
              </a:rPr>
              <a:t>interruptor</a:t>
            </a:r>
            <a:r>
              <a:rPr sz="700" spc="-5" dirty="0">
                <a:latin typeface="Microsoft Sans Serif"/>
                <a:cs typeface="Microsoft Sans Serif"/>
              </a:rPr>
              <a:t> </a:t>
            </a:r>
            <a:r>
              <a:rPr sz="700" spc="5" dirty="0">
                <a:latin typeface="Microsoft Sans Serif"/>
                <a:cs typeface="Microsoft Sans Serif"/>
              </a:rPr>
              <a:t>y</a:t>
            </a:r>
            <a:r>
              <a:rPr sz="700" dirty="0">
                <a:latin typeface="Microsoft Sans Serif"/>
                <a:cs typeface="Microsoft Sans Serif"/>
              </a:rPr>
              <a:t> </a:t>
            </a:r>
            <a:r>
              <a:rPr sz="700" spc="25" dirty="0">
                <a:latin typeface="Microsoft Sans Serif"/>
                <a:cs typeface="Microsoft Sans Serif"/>
              </a:rPr>
              <a:t>medio.</a:t>
            </a:r>
            <a:r>
              <a:rPr sz="700" dirty="0">
                <a:latin typeface="Microsoft Sans Serif"/>
                <a:cs typeface="Microsoft Sans Serif"/>
              </a:rPr>
              <a:t> </a:t>
            </a:r>
            <a:r>
              <a:rPr sz="700" spc="-10" dirty="0">
                <a:latin typeface="Microsoft Sans Serif"/>
                <a:cs typeface="Microsoft Sans Serif"/>
              </a:rPr>
              <a:t>La</a:t>
            </a:r>
            <a:r>
              <a:rPr sz="700" spc="-5" dirty="0">
                <a:latin typeface="Microsoft Sans Serif"/>
                <a:cs typeface="Microsoft Sans Serif"/>
              </a:rPr>
              <a:t> </a:t>
            </a:r>
            <a:r>
              <a:rPr sz="700" spc="35" dirty="0">
                <a:latin typeface="Microsoft Sans Serif"/>
                <a:cs typeface="Microsoft Sans Serif"/>
              </a:rPr>
              <a:t>figura</a:t>
            </a:r>
            <a:r>
              <a:rPr sz="700" dirty="0">
                <a:latin typeface="Microsoft Sans Serif"/>
                <a:cs typeface="Microsoft Sans Serif"/>
              </a:rPr>
              <a:t> </a:t>
            </a:r>
            <a:r>
              <a:rPr sz="700" spc="10" dirty="0">
                <a:latin typeface="Microsoft Sans Serif"/>
                <a:cs typeface="Microsoft Sans Serif"/>
              </a:rPr>
              <a:t>2</a:t>
            </a:r>
            <a:r>
              <a:rPr sz="700" dirty="0">
                <a:latin typeface="Microsoft Sans Serif"/>
                <a:cs typeface="Microsoft Sans Serif"/>
              </a:rPr>
              <a:t> </a:t>
            </a:r>
            <a:r>
              <a:rPr sz="700" spc="25" dirty="0">
                <a:latin typeface="Microsoft Sans Serif"/>
                <a:cs typeface="Microsoft Sans Serif"/>
              </a:rPr>
              <a:t>ilustra</a:t>
            </a:r>
            <a:r>
              <a:rPr sz="700" dirty="0">
                <a:latin typeface="Microsoft Sans Serif"/>
                <a:cs typeface="Microsoft Sans Serif"/>
              </a:rPr>
              <a:t> </a:t>
            </a:r>
            <a:r>
              <a:rPr sz="700" spc="10" dirty="0">
                <a:latin typeface="Microsoft Sans Serif"/>
                <a:cs typeface="Microsoft Sans Serif"/>
              </a:rPr>
              <a:t>el</a:t>
            </a:r>
            <a:r>
              <a:rPr sz="700" spc="-5" dirty="0">
                <a:latin typeface="Microsoft Sans Serif"/>
                <a:cs typeface="Microsoft Sans Serif"/>
              </a:rPr>
              <a:t> </a:t>
            </a:r>
            <a:r>
              <a:rPr sz="700" spc="30" dirty="0">
                <a:latin typeface="Microsoft Sans Serif"/>
                <a:cs typeface="Microsoft Sans Serif"/>
              </a:rPr>
              <a:t>funcionamiento</a:t>
            </a:r>
            <a:r>
              <a:rPr sz="700" dirty="0">
                <a:latin typeface="Microsoft Sans Serif"/>
                <a:cs typeface="Microsoft Sans Serif"/>
              </a:rPr>
              <a:t> </a:t>
            </a:r>
            <a:r>
              <a:rPr sz="700" spc="20" dirty="0">
                <a:latin typeface="Microsoft Sans Serif"/>
                <a:cs typeface="Microsoft Sans Serif"/>
              </a:rPr>
              <a:t>de</a:t>
            </a:r>
            <a:r>
              <a:rPr sz="700" dirty="0">
                <a:latin typeface="Microsoft Sans Serif"/>
                <a:cs typeface="Microsoft Sans Serif"/>
              </a:rPr>
              <a:t> </a:t>
            </a:r>
            <a:r>
              <a:rPr sz="700" spc="40" dirty="0">
                <a:latin typeface="Microsoft Sans Serif"/>
                <a:cs typeface="Microsoft Sans Serif"/>
              </a:rPr>
              <a:t>un</a:t>
            </a:r>
            <a:r>
              <a:rPr sz="700" spc="-5" dirty="0">
                <a:latin typeface="Microsoft Sans Serif"/>
                <a:cs typeface="Microsoft Sans Serif"/>
              </a:rPr>
              <a:t> </a:t>
            </a:r>
            <a:r>
              <a:rPr sz="700" spc="20" dirty="0">
                <a:latin typeface="Microsoft Sans Serif"/>
                <a:cs typeface="Microsoft Sans Serif"/>
              </a:rPr>
              <a:t>esquema</a:t>
            </a:r>
            <a:r>
              <a:rPr sz="700" dirty="0">
                <a:latin typeface="Microsoft Sans Serif"/>
                <a:cs typeface="Microsoft Sans Serif"/>
              </a:rPr>
              <a:t> </a:t>
            </a:r>
            <a:r>
              <a:rPr sz="700" spc="20" dirty="0">
                <a:latin typeface="Microsoft Sans Serif"/>
                <a:cs typeface="Microsoft Sans Serif"/>
              </a:rPr>
              <a:t>de </a:t>
            </a:r>
            <a:r>
              <a:rPr sz="700" spc="-170" dirty="0">
                <a:latin typeface="Microsoft Sans Serif"/>
                <a:cs typeface="Microsoft Sans Serif"/>
              </a:rPr>
              <a:t> </a:t>
            </a:r>
            <a:r>
              <a:rPr sz="700" spc="25" dirty="0">
                <a:latin typeface="Microsoft Sans Serif"/>
                <a:cs typeface="Microsoft Sans Serif"/>
              </a:rPr>
              <a:t>fallo</a:t>
            </a:r>
            <a:r>
              <a:rPr sz="700" spc="-5" dirty="0">
                <a:latin typeface="Microsoft Sans Serif"/>
                <a:cs typeface="Microsoft Sans Serif"/>
              </a:rPr>
              <a:t> </a:t>
            </a:r>
            <a:r>
              <a:rPr sz="700" spc="20" dirty="0">
                <a:latin typeface="Microsoft Sans Serif"/>
                <a:cs typeface="Microsoft Sans Serif"/>
              </a:rPr>
              <a:t>de</a:t>
            </a:r>
            <a:r>
              <a:rPr sz="700" dirty="0">
                <a:latin typeface="Microsoft Sans Serif"/>
                <a:cs typeface="Microsoft Sans Serif"/>
              </a:rPr>
              <a:t> </a:t>
            </a:r>
            <a:r>
              <a:rPr sz="700" spc="40" dirty="0">
                <a:latin typeface="Microsoft Sans Serif"/>
                <a:cs typeface="Microsoft Sans Serif"/>
              </a:rPr>
              <a:t>interruptor</a:t>
            </a:r>
            <a:r>
              <a:rPr sz="700" spc="-5" dirty="0">
                <a:latin typeface="Microsoft Sans Serif"/>
                <a:cs typeface="Microsoft Sans Serif"/>
              </a:rPr>
              <a:t> </a:t>
            </a:r>
            <a:r>
              <a:rPr sz="700" spc="10" dirty="0">
                <a:latin typeface="Microsoft Sans Serif"/>
                <a:cs typeface="Microsoft Sans Serif"/>
              </a:rPr>
              <a:t>local</a:t>
            </a:r>
            <a:r>
              <a:rPr sz="700" dirty="0">
                <a:latin typeface="Microsoft Sans Serif"/>
                <a:cs typeface="Microsoft Sans Serif"/>
              </a:rPr>
              <a:t> </a:t>
            </a:r>
            <a:r>
              <a:rPr sz="700" spc="15" dirty="0">
                <a:latin typeface="Microsoft Sans Serif"/>
                <a:cs typeface="Microsoft Sans Serif"/>
              </a:rPr>
              <a:t>aplicado</a:t>
            </a:r>
            <a:r>
              <a:rPr sz="700" dirty="0">
                <a:latin typeface="Microsoft Sans Serif"/>
                <a:cs typeface="Microsoft Sans Serif"/>
              </a:rPr>
              <a:t> a</a:t>
            </a:r>
            <a:r>
              <a:rPr sz="700" spc="-5" dirty="0">
                <a:latin typeface="Microsoft Sans Serif"/>
                <a:cs typeface="Microsoft Sans Serif"/>
              </a:rPr>
              <a:t> </a:t>
            </a:r>
            <a:r>
              <a:rPr sz="700" spc="30" dirty="0">
                <a:latin typeface="Microsoft Sans Serif"/>
                <a:cs typeface="Microsoft Sans Serif"/>
              </a:rPr>
              <a:t>una</a:t>
            </a:r>
            <a:r>
              <a:rPr sz="700" dirty="0">
                <a:latin typeface="Microsoft Sans Serif"/>
                <a:cs typeface="Microsoft Sans Serif"/>
              </a:rPr>
              <a:t> </a:t>
            </a:r>
            <a:r>
              <a:rPr sz="700" spc="15" dirty="0">
                <a:latin typeface="Microsoft Sans Serif"/>
                <a:cs typeface="Microsoft Sans Serif"/>
              </a:rPr>
              <a:t>estación</a:t>
            </a:r>
            <a:r>
              <a:rPr sz="700" dirty="0">
                <a:latin typeface="Microsoft Sans Serif"/>
                <a:cs typeface="Microsoft Sans Serif"/>
              </a:rPr>
              <a:t> </a:t>
            </a:r>
            <a:r>
              <a:rPr sz="700" spc="20" dirty="0">
                <a:latin typeface="Microsoft Sans Serif"/>
                <a:cs typeface="Microsoft Sans Serif"/>
              </a:rPr>
              <a:t>de</a:t>
            </a:r>
            <a:r>
              <a:rPr sz="700" spc="-5" dirty="0">
                <a:latin typeface="Microsoft Sans Serif"/>
                <a:cs typeface="Microsoft Sans Serif"/>
              </a:rPr>
              <a:t> </a:t>
            </a:r>
            <a:r>
              <a:rPr sz="700" spc="20" dirty="0">
                <a:latin typeface="Microsoft Sans Serif"/>
                <a:cs typeface="Microsoft Sans Serif"/>
              </a:rPr>
              <a:t>autobuses</a:t>
            </a:r>
            <a:r>
              <a:rPr sz="700" dirty="0">
                <a:latin typeface="Microsoft Sans Serif"/>
                <a:cs typeface="Microsoft Sans Serif"/>
              </a:rPr>
              <a:t> </a:t>
            </a:r>
            <a:r>
              <a:rPr sz="700" spc="15" dirty="0">
                <a:latin typeface="Microsoft Sans Serif"/>
                <a:cs typeface="Microsoft Sans Serif"/>
              </a:rPr>
              <a:t>circular.</a:t>
            </a:r>
            <a:endParaRPr sz="700">
              <a:latin typeface="Microsoft Sans Serif"/>
              <a:cs typeface="Microsoft Sans Serif"/>
            </a:endParaRPr>
          </a:p>
          <a:p>
            <a:pPr marL="12700" marR="50800" indent="154940">
              <a:lnSpc>
                <a:spcPts val="1200"/>
              </a:lnSpc>
              <a:spcBef>
                <a:spcPts val="10"/>
              </a:spcBef>
            </a:pPr>
            <a:r>
              <a:rPr sz="650" spc="15" dirty="0">
                <a:latin typeface="Microsoft Sans Serif"/>
                <a:cs typeface="Microsoft Sans Serif"/>
              </a:rPr>
              <a:t>Una</a:t>
            </a:r>
            <a:r>
              <a:rPr sz="650" dirty="0">
                <a:latin typeface="Microsoft Sans Serif"/>
                <a:cs typeface="Microsoft Sans Serif"/>
              </a:rPr>
              <a:t> </a:t>
            </a:r>
            <a:r>
              <a:rPr sz="650" spc="15" dirty="0">
                <a:latin typeface="Microsoft Sans Serif"/>
                <a:cs typeface="Microsoft Sans Serif"/>
              </a:rPr>
              <a:t>falla</a:t>
            </a:r>
            <a:r>
              <a:rPr sz="650" dirty="0">
                <a:latin typeface="Microsoft Sans Serif"/>
                <a:cs typeface="Microsoft Sans Serif"/>
              </a:rPr>
              <a:t> </a:t>
            </a:r>
            <a:r>
              <a:rPr sz="650" spc="20" dirty="0">
                <a:latin typeface="Microsoft Sans Serif"/>
                <a:cs typeface="Microsoft Sans Serif"/>
              </a:rPr>
              <a:t>en</a:t>
            </a:r>
            <a:r>
              <a:rPr sz="650" dirty="0">
                <a:latin typeface="Microsoft Sans Serif"/>
                <a:cs typeface="Microsoft Sans Serif"/>
              </a:rPr>
              <a:t> </a:t>
            </a:r>
            <a:r>
              <a:rPr sz="650" spc="10" dirty="0">
                <a:latin typeface="Microsoft Sans Serif"/>
                <a:cs typeface="Microsoft Sans Serif"/>
              </a:rPr>
              <a:t>la</a:t>
            </a:r>
            <a:r>
              <a:rPr sz="650" dirty="0">
                <a:latin typeface="Microsoft Sans Serif"/>
                <a:cs typeface="Microsoft Sans Serif"/>
              </a:rPr>
              <a:t> </a:t>
            </a:r>
            <a:r>
              <a:rPr sz="650" spc="10" dirty="0">
                <a:latin typeface="Microsoft Sans Serif"/>
                <a:cs typeface="Microsoft Sans Serif"/>
              </a:rPr>
              <a:t>zona</a:t>
            </a:r>
            <a:r>
              <a:rPr sz="650" dirty="0">
                <a:latin typeface="Microsoft Sans Serif"/>
                <a:cs typeface="Microsoft Sans Serif"/>
              </a:rPr>
              <a:t> </a:t>
            </a:r>
            <a:r>
              <a:rPr sz="650" spc="20" dirty="0">
                <a:latin typeface="Microsoft Sans Serif"/>
                <a:cs typeface="Microsoft Sans Serif"/>
              </a:rPr>
              <a:t>de</a:t>
            </a:r>
            <a:r>
              <a:rPr sz="650" dirty="0">
                <a:latin typeface="Microsoft Sans Serif"/>
                <a:cs typeface="Microsoft Sans Serif"/>
              </a:rPr>
              <a:t> </a:t>
            </a:r>
            <a:r>
              <a:rPr sz="650" spc="20" dirty="0">
                <a:latin typeface="Microsoft Sans Serif"/>
                <a:cs typeface="Microsoft Sans Serif"/>
              </a:rPr>
              <a:t>protección</a:t>
            </a:r>
            <a:r>
              <a:rPr sz="650" dirty="0">
                <a:latin typeface="Microsoft Sans Serif"/>
                <a:cs typeface="Microsoft Sans Serif"/>
              </a:rPr>
              <a:t> </a:t>
            </a:r>
            <a:r>
              <a:rPr sz="650" spc="20" dirty="0">
                <a:latin typeface="Microsoft Sans Serif"/>
                <a:cs typeface="Microsoft Sans Serif"/>
              </a:rPr>
              <a:t>del</a:t>
            </a:r>
            <a:r>
              <a:rPr sz="650" dirty="0">
                <a:latin typeface="Microsoft Sans Serif"/>
                <a:cs typeface="Microsoft Sans Serif"/>
              </a:rPr>
              <a:t> </a:t>
            </a:r>
            <a:r>
              <a:rPr sz="650" spc="20" dirty="0">
                <a:latin typeface="Microsoft Sans Serif"/>
                <a:cs typeface="Microsoft Sans Serif"/>
              </a:rPr>
              <a:t>Generador</a:t>
            </a:r>
            <a:r>
              <a:rPr sz="650" dirty="0">
                <a:latin typeface="Microsoft Sans Serif"/>
                <a:cs typeface="Microsoft Sans Serif"/>
              </a:rPr>
              <a:t> </a:t>
            </a:r>
            <a:r>
              <a:rPr sz="650" spc="10" dirty="0">
                <a:latin typeface="Microsoft Sans Serif"/>
                <a:cs typeface="Microsoft Sans Serif"/>
              </a:rPr>
              <a:t>1</a:t>
            </a:r>
            <a:r>
              <a:rPr sz="650" dirty="0">
                <a:latin typeface="Microsoft Sans Serif"/>
                <a:cs typeface="Microsoft Sans Serif"/>
              </a:rPr>
              <a:t> </a:t>
            </a:r>
            <a:r>
              <a:rPr sz="650" spc="25" dirty="0">
                <a:latin typeface="Microsoft Sans Serif"/>
                <a:cs typeface="Microsoft Sans Serif"/>
              </a:rPr>
              <a:t>requiere</a:t>
            </a:r>
            <a:r>
              <a:rPr sz="650" dirty="0">
                <a:latin typeface="Microsoft Sans Serif"/>
                <a:cs typeface="Microsoft Sans Serif"/>
              </a:rPr>
              <a:t> </a:t>
            </a:r>
            <a:r>
              <a:rPr sz="650" spc="10" dirty="0">
                <a:latin typeface="Microsoft Sans Serif"/>
                <a:cs typeface="Microsoft Sans Serif"/>
              </a:rPr>
              <a:t>el</a:t>
            </a:r>
            <a:r>
              <a:rPr sz="650" dirty="0">
                <a:latin typeface="Microsoft Sans Serif"/>
                <a:cs typeface="Microsoft Sans Serif"/>
              </a:rPr>
              <a:t> </a:t>
            </a:r>
            <a:r>
              <a:rPr sz="650" spc="20" dirty="0">
                <a:latin typeface="Microsoft Sans Serif"/>
                <a:cs typeface="Microsoft Sans Serif"/>
              </a:rPr>
              <a:t>disparo</a:t>
            </a:r>
            <a:r>
              <a:rPr sz="650" dirty="0">
                <a:latin typeface="Microsoft Sans Serif"/>
                <a:cs typeface="Microsoft Sans Serif"/>
              </a:rPr>
              <a:t> </a:t>
            </a:r>
            <a:r>
              <a:rPr sz="650" spc="20" dirty="0">
                <a:latin typeface="Microsoft Sans Serif"/>
                <a:cs typeface="Microsoft Sans Serif"/>
              </a:rPr>
              <a:t>de</a:t>
            </a:r>
            <a:r>
              <a:rPr sz="650" dirty="0">
                <a:latin typeface="Microsoft Sans Serif"/>
                <a:cs typeface="Microsoft Sans Serif"/>
              </a:rPr>
              <a:t> </a:t>
            </a:r>
            <a:r>
              <a:rPr sz="650" spc="15" dirty="0">
                <a:latin typeface="Microsoft Sans Serif"/>
                <a:cs typeface="Microsoft Sans Serif"/>
              </a:rPr>
              <a:t>dos </a:t>
            </a:r>
            <a:r>
              <a:rPr sz="650" spc="-155" dirty="0">
                <a:latin typeface="Microsoft Sans Serif"/>
                <a:cs typeface="Microsoft Sans Serif"/>
              </a:rPr>
              <a:t> </a:t>
            </a:r>
            <a:r>
              <a:rPr sz="650" spc="30" dirty="0">
                <a:latin typeface="Microsoft Sans Serif"/>
                <a:cs typeface="Microsoft Sans Serif"/>
              </a:rPr>
              <a:t>interruptores </a:t>
            </a:r>
            <a:r>
              <a:rPr sz="650" spc="20" dirty="0">
                <a:latin typeface="Microsoft Sans Serif"/>
                <a:cs typeface="Microsoft Sans Serif"/>
              </a:rPr>
              <a:t>en </a:t>
            </a:r>
            <a:r>
              <a:rPr sz="650" spc="10" dirty="0">
                <a:latin typeface="Microsoft Sans Serif"/>
                <a:cs typeface="Microsoft Sans Serif"/>
              </a:rPr>
              <a:t>la </a:t>
            </a:r>
            <a:r>
              <a:rPr sz="650" spc="5" dirty="0">
                <a:latin typeface="Microsoft Sans Serif"/>
                <a:cs typeface="Microsoft Sans Serif"/>
              </a:rPr>
              <a:t>Estación </a:t>
            </a:r>
            <a:r>
              <a:rPr sz="650" spc="-15" dirty="0">
                <a:latin typeface="Microsoft Sans Serif"/>
                <a:cs typeface="Microsoft Sans Serif"/>
              </a:rPr>
              <a:t>A. </a:t>
            </a:r>
            <a:r>
              <a:rPr sz="650" spc="-30" dirty="0">
                <a:latin typeface="Microsoft Sans Serif"/>
                <a:cs typeface="Microsoft Sans Serif"/>
              </a:rPr>
              <a:t>Si </a:t>
            </a:r>
            <a:r>
              <a:rPr sz="650" spc="25" dirty="0">
                <a:latin typeface="Microsoft Sans Serif"/>
                <a:cs typeface="Microsoft Sans Serif"/>
              </a:rPr>
              <a:t>algún </a:t>
            </a:r>
            <a:r>
              <a:rPr sz="650" spc="35" dirty="0">
                <a:latin typeface="Microsoft Sans Serif"/>
                <a:cs typeface="Microsoft Sans Serif"/>
              </a:rPr>
              <a:t>interruptor no </a:t>
            </a:r>
            <a:r>
              <a:rPr sz="650" spc="25" dirty="0">
                <a:latin typeface="Microsoft Sans Serif"/>
                <a:cs typeface="Microsoft Sans Serif"/>
              </a:rPr>
              <a:t>logra eliminar </a:t>
            </a:r>
            <a:r>
              <a:rPr sz="650" spc="10" dirty="0">
                <a:latin typeface="Microsoft Sans Serif"/>
                <a:cs typeface="Microsoft Sans Serif"/>
              </a:rPr>
              <a:t>la falla, la </a:t>
            </a:r>
            <a:r>
              <a:rPr sz="650" spc="15" dirty="0">
                <a:latin typeface="Microsoft Sans Serif"/>
                <a:cs typeface="Microsoft Sans Serif"/>
              </a:rPr>
              <a:t> </a:t>
            </a:r>
            <a:r>
              <a:rPr sz="650" spc="20" dirty="0">
                <a:latin typeface="Microsoft Sans Serif"/>
                <a:cs typeface="Microsoft Sans Serif"/>
              </a:rPr>
              <a:t>protección </a:t>
            </a:r>
            <a:r>
              <a:rPr sz="650" spc="25" dirty="0">
                <a:latin typeface="Microsoft Sans Serif"/>
                <a:cs typeface="Microsoft Sans Serif"/>
              </a:rPr>
              <a:t>contra </a:t>
            </a:r>
            <a:r>
              <a:rPr sz="650" spc="15" dirty="0">
                <a:latin typeface="Microsoft Sans Serif"/>
                <a:cs typeface="Microsoft Sans Serif"/>
              </a:rPr>
              <a:t>falla </a:t>
            </a:r>
            <a:r>
              <a:rPr sz="650" spc="20" dirty="0">
                <a:latin typeface="Microsoft Sans Serif"/>
                <a:cs typeface="Microsoft Sans Serif"/>
              </a:rPr>
              <a:t>del </a:t>
            </a:r>
            <a:r>
              <a:rPr sz="650" spc="35" dirty="0">
                <a:latin typeface="Microsoft Sans Serif"/>
                <a:cs typeface="Microsoft Sans Serif"/>
              </a:rPr>
              <a:t>interruptor </a:t>
            </a:r>
            <a:r>
              <a:rPr sz="650" spc="10" dirty="0">
                <a:latin typeface="Microsoft Sans Serif"/>
                <a:cs typeface="Microsoft Sans Serif"/>
              </a:rPr>
              <a:t>inicia el </a:t>
            </a:r>
            <a:r>
              <a:rPr sz="650" spc="20" dirty="0">
                <a:latin typeface="Microsoft Sans Serif"/>
                <a:cs typeface="Microsoft Sans Serif"/>
              </a:rPr>
              <a:t>disparo de </a:t>
            </a:r>
            <a:r>
              <a:rPr sz="650" spc="40" dirty="0">
                <a:latin typeface="Microsoft Sans Serif"/>
                <a:cs typeface="Microsoft Sans Serif"/>
              </a:rPr>
              <a:t>un </a:t>
            </a:r>
            <a:r>
              <a:rPr sz="650" spc="35" dirty="0">
                <a:latin typeface="Microsoft Sans Serif"/>
                <a:cs typeface="Microsoft Sans Serif"/>
              </a:rPr>
              <a:t>interruptor </a:t>
            </a:r>
            <a:r>
              <a:rPr sz="650" spc="10" dirty="0">
                <a:latin typeface="Microsoft Sans Serif"/>
                <a:cs typeface="Microsoft Sans Serif"/>
              </a:rPr>
              <a:t>local </a:t>
            </a:r>
            <a:r>
              <a:rPr sz="650" spc="15" dirty="0">
                <a:latin typeface="Microsoft Sans Serif"/>
                <a:cs typeface="Microsoft Sans Serif"/>
              </a:rPr>
              <a:t> adicional</a:t>
            </a:r>
            <a:r>
              <a:rPr sz="650" spc="-5" dirty="0">
                <a:latin typeface="Microsoft Sans Serif"/>
                <a:cs typeface="Microsoft Sans Serif"/>
              </a:rPr>
              <a:t> </a:t>
            </a:r>
            <a:r>
              <a:rPr sz="650" spc="5" dirty="0">
                <a:latin typeface="Microsoft Sans Serif"/>
                <a:cs typeface="Microsoft Sans Serif"/>
              </a:rPr>
              <a:t>y</a:t>
            </a:r>
            <a:r>
              <a:rPr sz="650" spc="-5" dirty="0">
                <a:latin typeface="Microsoft Sans Serif"/>
                <a:cs typeface="Microsoft Sans Serif"/>
              </a:rPr>
              <a:t> </a:t>
            </a:r>
            <a:r>
              <a:rPr sz="650" spc="10" dirty="0">
                <a:latin typeface="Microsoft Sans Serif"/>
                <a:cs typeface="Microsoft Sans Serif"/>
              </a:rPr>
              <a:t>la</a:t>
            </a:r>
            <a:r>
              <a:rPr sz="650" spc="-5" dirty="0">
                <a:latin typeface="Microsoft Sans Serif"/>
                <a:cs typeface="Microsoft Sans Serif"/>
              </a:rPr>
              <a:t> </a:t>
            </a:r>
            <a:r>
              <a:rPr sz="650" spc="20" dirty="0">
                <a:latin typeface="Microsoft Sans Serif"/>
                <a:cs typeface="Microsoft Sans Serif"/>
              </a:rPr>
              <a:t>transferencia</a:t>
            </a:r>
            <a:r>
              <a:rPr sz="650" spc="-5" dirty="0">
                <a:latin typeface="Microsoft Sans Serif"/>
                <a:cs typeface="Microsoft Sans Serif"/>
              </a:rPr>
              <a:t> </a:t>
            </a:r>
            <a:r>
              <a:rPr sz="650" spc="20" dirty="0">
                <a:latin typeface="Microsoft Sans Serif"/>
                <a:cs typeface="Microsoft Sans Serif"/>
              </a:rPr>
              <a:t>dispara</a:t>
            </a:r>
            <a:r>
              <a:rPr sz="650" spc="-5" dirty="0">
                <a:latin typeface="Microsoft Sans Serif"/>
                <a:cs typeface="Microsoft Sans Serif"/>
              </a:rPr>
              <a:t> </a:t>
            </a:r>
            <a:r>
              <a:rPr sz="650" spc="40" dirty="0">
                <a:latin typeface="Microsoft Sans Serif"/>
                <a:cs typeface="Microsoft Sans Serif"/>
              </a:rPr>
              <a:t>un</a:t>
            </a:r>
            <a:r>
              <a:rPr sz="650" dirty="0">
                <a:latin typeface="Microsoft Sans Serif"/>
                <a:cs typeface="Microsoft Sans Serif"/>
              </a:rPr>
              <a:t> </a:t>
            </a:r>
            <a:r>
              <a:rPr sz="650" spc="35" dirty="0">
                <a:latin typeface="Microsoft Sans Serif"/>
                <a:cs typeface="Microsoft Sans Serif"/>
              </a:rPr>
              <a:t>interruptor</a:t>
            </a:r>
            <a:r>
              <a:rPr sz="650" spc="-5" dirty="0">
                <a:latin typeface="Microsoft Sans Serif"/>
                <a:cs typeface="Microsoft Sans Serif"/>
              </a:rPr>
              <a:t> </a:t>
            </a:r>
            <a:r>
              <a:rPr sz="650" spc="30" dirty="0">
                <a:latin typeface="Microsoft Sans Serif"/>
                <a:cs typeface="Microsoft Sans Serif"/>
              </a:rPr>
              <a:t>remoto.</a:t>
            </a:r>
            <a:endParaRPr sz="650">
              <a:latin typeface="Microsoft Sans Serif"/>
              <a:cs typeface="Microsoft Sans Serif"/>
            </a:endParaRPr>
          </a:p>
          <a:p>
            <a:pPr marL="167640" marR="30480">
              <a:lnSpc>
                <a:spcPts val="1190"/>
              </a:lnSpc>
            </a:pPr>
            <a:r>
              <a:rPr sz="550" spc="-10" dirty="0">
                <a:latin typeface="Microsoft Sans Serif"/>
                <a:cs typeface="Microsoft Sans Serif"/>
              </a:rPr>
              <a:t>La</a:t>
            </a:r>
            <a:r>
              <a:rPr sz="550" spc="-5" dirty="0">
                <a:latin typeface="Microsoft Sans Serif"/>
                <a:cs typeface="Microsoft Sans Serif"/>
              </a:rPr>
              <a:t> </a:t>
            </a:r>
            <a:r>
              <a:rPr sz="550" spc="25" dirty="0">
                <a:latin typeface="Microsoft Sans Serif"/>
                <a:cs typeface="Microsoft Sans Serif"/>
              </a:rPr>
              <a:t>figura</a:t>
            </a:r>
            <a:r>
              <a:rPr sz="550" dirty="0">
                <a:latin typeface="Microsoft Sans Serif"/>
                <a:cs typeface="Microsoft Sans Serif"/>
              </a:rPr>
              <a:t> </a:t>
            </a:r>
            <a:r>
              <a:rPr sz="550" spc="5" dirty="0">
                <a:latin typeface="Microsoft Sans Serif"/>
                <a:cs typeface="Microsoft Sans Serif"/>
              </a:rPr>
              <a:t>3</a:t>
            </a:r>
            <a:r>
              <a:rPr sz="550" dirty="0">
                <a:latin typeface="Microsoft Sans Serif"/>
                <a:cs typeface="Microsoft Sans Serif"/>
              </a:rPr>
              <a:t> </a:t>
            </a:r>
            <a:r>
              <a:rPr sz="550" spc="25" dirty="0">
                <a:latin typeface="Microsoft Sans Serif"/>
                <a:cs typeface="Microsoft Sans Serif"/>
              </a:rPr>
              <a:t>muestra</a:t>
            </a:r>
            <a:r>
              <a:rPr sz="550" dirty="0">
                <a:latin typeface="Microsoft Sans Serif"/>
                <a:cs typeface="Microsoft Sans Serif"/>
              </a:rPr>
              <a:t> </a:t>
            </a:r>
            <a:r>
              <a:rPr sz="550" spc="30" dirty="0">
                <a:latin typeface="Microsoft Sans Serif"/>
                <a:cs typeface="Microsoft Sans Serif"/>
              </a:rPr>
              <a:t>un</a:t>
            </a:r>
            <a:r>
              <a:rPr sz="550" dirty="0">
                <a:latin typeface="Microsoft Sans Serif"/>
                <a:cs typeface="Microsoft Sans Serif"/>
              </a:rPr>
              <a:t> </a:t>
            </a:r>
            <a:r>
              <a:rPr sz="550" spc="20" dirty="0">
                <a:latin typeface="Microsoft Sans Serif"/>
                <a:cs typeface="Microsoft Sans Serif"/>
              </a:rPr>
              <a:t>diagrama</a:t>
            </a:r>
            <a:r>
              <a:rPr sz="550" dirty="0">
                <a:latin typeface="Microsoft Sans Serif"/>
                <a:cs typeface="Microsoft Sans Serif"/>
              </a:rPr>
              <a:t> </a:t>
            </a:r>
            <a:r>
              <a:rPr sz="550" spc="15" dirty="0">
                <a:latin typeface="Microsoft Sans Serif"/>
                <a:cs typeface="Microsoft Sans Serif"/>
              </a:rPr>
              <a:t>de</a:t>
            </a:r>
            <a:r>
              <a:rPr sz="550" dirty="0">
                <a:latin typeface="Microsoft Sans Serif"/>
                <a:cs typeface="Microsoft Sans Serif"/>
              </a:rPr>
              <a:t> </a:t>
            </a:r>
            <a:r>
              <a:rPr sz="550" spc="25" dirty="0">
                <a:latin typeface="Microsoft Sans Serif"/>
                <a:cs typeface="Microsoft Sans Serif"/>
              </a:rPr>
              <a:t>flujo</a:t>
            </a:r>
            <a:r>
              <a:rPr sz="550" dirty="0">
                <a:latin typeface="Microsoft Sans Serif"/>
                <a:cs typeface="Microsoft Sans Serif"/>
              </a:rPr>
              <a:t> </a:t>
            </a:r>
            <a:r>
              <a:rPr sz="550" spc="15" dirty="0">
                <a:latin typeface="Microsoft Sans Serif"/>
                <a:cs typeface="Microsoft Sans Serif"/>
              </a:rPr>
              <a:t>del</a:t>
            </a:r>
            <a:r>
              <a:rPr sz="550" dirty="0">
                <a:latin typeface="Microsoft Sans Serif"/>
                <a:cs typeface="Microsoft Sans Serif"/>
              </a:rPr>
              <a:t> </a:t>
            </a:r>
            <a:r>
              <a:rPr sz="550" spc="15" dirty="0">
                <a:latin typeface="Microsoft Sans Serif"/>
                <a:cs typeface="Microsoft Sans Serif"/>
              </a:rPr>
              <a:t>esquema</a:t>
            </a:r>
            <a:r>
              <a:rPr sz="550" dirty="0">
                <a:latin typeface="Microsoft Sans Serif"/>
                <a:cs typeface="Microsoft Sans Serif"/>
              </a:rPr>
              <a:t> </a:t>
            </a:r>
            <a:r>
              <a:rPr sz="550" spc="5" dirty="0">
                <a:latin typeface="Microsoft Sans Serif"/>
                <a:cs typeface="Microsoft Sans Serif"/>
              </a:rPr>
              <a:t>básico</a:t>
            </a:r>
            <a:r>
              <a:rPr sz="550" dirty="0">
                <a:latin typeface="Microsoft Sans Serif"/>
                <a:cs typeface="Microsoft Sans Serif"/>
              </a:rPr>
              <a:t> </a:t>
            </a:r>
            <a:r>
              <a:rPr sz="550" spc="15" dirty="0">
                <a:latin typeface="Microsoft Sans Serif"/>
                <a:cs typeface="Microsoft Sans Serif"/>
              </a:rPr>
              <a:t>de</a:t>
            </a:r>
            <a:r>
              <a:rPr sz="550" dirty="0">
                <a:latin typeface="Microsoft Sans Serif"/>
                <a:cs typeface="Microsoft Sans Serif"/>
              </a:rPr>
              <a:t> </a:t>
            </a:r>
            <a:r>
              <a:rPr sz="550" spc="20" dirty="0">
                <a:latin typeface="Microsoft Sans Serif"/>
                <a:cs typeface="Microsoft Sans Serif"/>
              </a:rPr>
              <a:t>protección</a:t>
            </a:r>
            <a:r>
              <a:rPr sz="550" dirty="0">
                <a:latin typeface="Microsoft Sans Serif"/>
                <a:cs typeface="Microsoft Sans Serif"/>
              </a:rPr>
              <a:t> </a:t>
            </a:r>
            <a:r>
              <a:rPr sz="550" spc="20" dirty="0">
                <a:latin typeface="Microsoft Sans Serif"/>
                <a:cs typeface="Microsoft Sans Serif"/>
              </a:rPr>
              <a:t>contra</a:t>
            </a:r>
            <a:r>
              <a:rPr sz="550" dirty="0">
                <a:latin typeface="Microsoft Sans Serif"/>
                <a:cs typeface="Microsoft Sans Serif"/>
              </a:rPr>
              <a:t> </a:t>
            </a:r>
            <a:r>
              <a:rPr sz="550" spc="10" dirty="0">
                <a:latin typeface="Microsoft Sans Serif"/>
                <a:cs typeface="Microsoft Sans Serif"/>
              </a:rPr>
              <a:t>fallas</a:t>
            </a:r>
            <a:r>
              <a:rPr sz="550" dirty="0">
                <a:latin typeface="Microsoft Sans Serif"/>
                <a:cs typeface="Microsoft Sans Serif"/>
              </a:rPr>
              <a:t> </a:t>
            </a:r>
            <a:r>
              <a:rPr sz="550" spc="15" dirty="0">
                <a:latin typeface="Microsoft Sans Serif"/>
                <a:cs typeface="Microsoft Sans Serif"/>
              </a:rPr>
              <a:t>del </a:t>
            </a:r>
            <a:r>
              <a:rPr sz="550" spc="-130" dirty="0">
                <a:latin typeface="Microsoft Sans Serif"/>
                <a:cs typeface="Microsoft Sans Serif"/>
              </a:rPr>
              <a:t> </a:t>
            </a:r>
            <a:r>
              <a:rPr sz="550" spc="30" dirty="0">
                <a:latin typeface="Microsoft Sans Serif"/>
                <a:cs typeface="Microsoft Sans Serif"/>
              </a:rPr>
              <a:t>interruptor.</a:t>
            </a:r>
            <a:endParaRPr sz="550">
              <a:latin typeface="Microsoft Sans Serif"/>
              <a:cs typeface="Microsoft Sans Serif"/>
            </a:endParaRPr>
          </a:p>
        </p:txBody>
      </p:sp>
      <p:sp>
        <p:nvSpPr>
          <p:cNvPr id="184" name="object 184"/>
          <p:cNvSpPr txBox="1"/>
          <p:nvPr/>
        </p:nvSpPr>
        <p:spPr>
          <a:xfrm>
            <a:off x="10320155" y="4679693"/>
            <a:ext cx="2150274" cy="214161"/>
          </a:xfrm>
          <a:prstGeom prst="rect">
            <a:avLst/>
          </a:prstGeom>
        </p:spPr>
        <p:txBody>
          <a:bodyPr vert="horz" wrap="square" lIns="0" tIns="6350" rIns="0" bIns="0" rtlCol="0">
            <a:spAutoFit/>
          </a:bodyPr>
          <a:lstStyle/>
          <a:p>
            <a:pPr>
              <a:lnSpc>
                <a:spcPct val="100000"/>
              </a:lnSpc>
              <a:spcBef>
                <a:spcPts val="50"/>
              </a:spcBef>
            </a:pPr>
            <a:endParaRPr sz="650">
              <a:latin typeface="Times New Roman"/>
              <a:cs typeface="Times New Roman"/>
            </a:endParaRPr>
          </a:p>
          <a:p>
            <a:pPr marL="12700">
              <a:lnSpc>
                <a:spcPct val="100000"/>
              </a:lnSpc>
              <a:tabLst>
                <a:tab pos="509905" algn="l"/>
                <a:tab pos="921385" algn="l"/>
              </a:tabLst>
            </a:pPr>
            <a:r>
              <a:rPr sz="700" u="heavy" dirty="0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 	</a:t>
            </a:r>
            <a:r>
              <a:rPr sz="700" dirty="0">
                <a:latin typeface="Times New Roman"/>
                <a:cs typeface="Times New Roman"/>
              </a:rPr>
              <a:t>    </a:t>
            </a:r>
            <a:r>
              <a:rPr sz="700" spc="-80" dirty="0">
                <a:latin typeface="Times New Roman"/>
                <a:cs typeface="Times New Roman"/>
              </a:rPr>
              <a:t> </a:t>
            </a:r>
            <a:r>
              <a:rPr sz="700" u="heavy" dirty="0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 	</a:t>
            </a:r>
            <a:endParaRPr sz="700">
              <a:latin typeface="Times New Roman"/>
              <a:cs typeface="Times New Roman"/>
            </a:endParaRPr>
          </a:p>
        </p:txBody>
      </p:sp>
      <p:sp>
        <p:nvSpPr>
          <p:cNvPr id="185" name="object 185"/>
          <p:cNvSpPr txBox="1"/>
          <p:nvPr/>
        </p:nvSpPr>
        <p:spPr>
          <a:xfrm>
            <a:off x="9100126" y="3691093"/>
            <a:ext cx="655893" cy="89768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sz="500" spc="10" dirty="0">
                <a:latin typeface="Microsoft Sans Serif"/>
                <a:cs typeface="Microsoft Sans Serif"/>
              </a:rPr>
              <a:t>Figura</a:t>
            </a:r>
            <a:r>
              <a:rPr sz="500" spc="-5" dirty="0">
                <a:latin typeface="Microsoft Sans Serif"/>
                <a:cs typeface="Microsoft Sans Serif"/>
              </a:rPr>
              <a:t> </a:t>
            </a:r>
            <a:r>
              <a:rPr sz="500" dirty="0">
                <a:latin typeface="Microsoft Sans Serif"/>
                <a:cs typeface="Microsoft Sans Serif"/>
              </a:rPr>
              <a:t>1.</a:t>
            </a:r>
            <a:endParaRPr sz="500">
              <a:latin typeface="Microsoft Sans Serif"/>
              <a:cs typeface="Microsoft Sans Serif"/>
            </a:endParaRPr>
          </a:p>
        </p:txBody>
      </p:sp>
      <p:sp>
        <p:nvSpPr>
          <p:cNvPr id="186" name="object 186"/>
          <p:cNvSpPr txBox="1"/>
          <p:nvPr/>
        </p:nvSpPr>
        <p:spPr>
          <a:xfrm>
            <a:off x="9930077" y="3684743"/>
            <a:ext cx="2756502" cy="97463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sz="550" spc="15" dirty="0">
                <a:latin typeface="Microsoft Sans Serif"/>
                <a:cs typeface="Microsoft Sans Serif"/>
              </a:rPr>
              <a:t>Generador</a:t>
            </a:r>
            <a:r>
              <a:rPr sz="550" spc="-15" dirty="0">
                <a:latin typeface="Microsoft Sans Serif"/>
                <a:cs typeface="Microsoft Sans Serif"/>
              </a:rPr>
              <a:t> </a:t>
            </a:r>
            <a:r>
              <a:rPr sz="550" spc="15" dirty="0">
                <a:latin typeface="Microsoft Sans Serif"/>
                <a:cs typeface="Microsoft Sans Serif"/>
              </a:rPr>
              <a:t>conectado</a:t>
            </a:r>
            <a:r>
              <a:rPr sz="550" spc="-10" dirty="0">
                <a:latin typeface="Microsoft Sans Serif"/>
                <a:cs typeface="Microsoft Sans Serif"/>
              </a:rPr>
              <a:t> </a:t>
            </a:r>
            <a:r>
              <a:rPr sz="550" spc="20" dirty="0">
                <a:latin typeface="Microsoft Sans Serif"/>
                <a:cs typeface="Microsoft Sans Serif"/>
              </a:rPr>
              <a:t>directamente</a:t>
            </a:r>
            <a:endParaRPr sz="550">
              <a:latin typeface="Microsoft Sans Serif"/>
              <a:cs typeface="Microsoft Sans Serif"/>
            </a:endParaRPr>
          </a:p>
        </p:txBody>
      </p:sp>
      <p:sp>
        <p:nvSpPr>
          <p:cNvPr id="187" name="object 187"/>
          <p:cNvSpPr txBox="1"/>
          <p:nvPr/>
        </p:nvSpPr>
        <p:spPr>
          <a:xfrm>
            <a:off x="9100126" y="5635705"/>
            <a:ext cx="655893" cy="89768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sz="500" spc="10" dirty="0">
                <a:latin typeface="Microsoft Sans Serif"/>
                <a:cs typeface="Microsoft Sans Serif"/>
              </a:rPr>
              <a:t>Figura</a:t>
            </a:r>
            <a:r>
              <a:rPr sz="500" spc="-5" dirty="0">
                <a:latin typeface="Microsoft Sans Serif"/>
                <a:cs typeface="Microsoft Sans Serif"/>
              </a:rPr>
              <a:t> </a:t>
            </a:r>
            <a:r>
              <a:rPr sz="500" dirty="0">
                <a:latin typeface="Microsoft Sans Serif"/>
                <a:cs typeface="Microsoft Sans Serif"/>
              </a:rPr>
              <a:t>2.</a:t>
            </a:r>
            <a:endParaRPr sz="500">
              <a:latin typeface="Microsoft Sans Serif"/>
              <a:cs typeface="Microsoft Sans Serif"/>
            </a:endParaRPr>
          </a:p>
        </p:txBody>
      </p:sp>
      <p:sp>
        <p:nvSpPr>
          <p:cNvPr id="188" name="object 188"/>
          <p:cNvSpPr txBox="1"/>
          <p:nvPr/>
        </p:nvSpPr>
        <p:spPr>
          <a:xfrm>
            <a:off x="9930076" y="5629355"/>
            <a:ext cx="2877747" cy="97463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sz="550" spc="15" dirty="0">
                <a:latin typeface="Microsoft Sans Serif"/>
                <a:cs typeface="Microsoft Sans Serif"/>
              </a:rPr>
              <a:t>Generador</a:t>
            </a:r>
            <a:r>
              <a:rPr sz="550" spc="-10" dirty="0">
                <a:latin typeface="Microsoft Sans Serif"/>
                <a:cs typeface="Microsoft Sans Serif"/>
              </a:rPr>
              <a:t> </a:t>
            </a:r>
            <a:r>
              <a:rPr sz="550" spc="15" dirty="0">
                <a:latin typeface="Microsoft Sans Serif"/>
                <a:cs typeface="Microsoft Sans Serif"/>
              </a:rPr>
              <a:t>conectado</a:t>
            </a:r>
            <a:r>
              <a:rPr sz="550" spc="-5" dirty="0">
                <a:latin typeface="Microsoft Sans Serif"/>
                <a:cs typeface="Microsoft Sans Serif"/>
              </a:rPr>
              <a:t> </a:t>
            </a:r>
            <a:r>
              <a:rPr sz="550" spc="5" dirty="0">
                <a:latin typeface="Microsoft Sans Serif"/>
                <a:cs typeface="Microsoft Sans Serif"/>
              </a:rPr>
              <a:t>al</a:t>
            </a:r>
            <a:r>
              <a:rPr sz="550" spc="-5" dirty="0">
                <a:latin typeface="Microsoft Sans Serif"/>
                <a:cs typeface="Microsoft Sans Serif"/>
              </a:rPr>
              <a:t> </a:t>
            </a:r>
            <a:r>
              <a:rPr sz="550" spc="15" dirty="0">
                <a:latin typeface="Microsoft Sans Serif"/>
                <a:cs typeface="Microsoft Sans Serif"/>
              </a:rPr>
              <a:t>bus</a:t>
            </a:r>
            <a:r>
              <a:rPr sz="550" spc="-5" dirty="0">
                <a:latin typeface="Microsoft Sans Serif"/>
                <a:cs typeface="Microsoft Sans Serif"/>
              </a:rPr>
              <a:t> </a:t>
            </a:r>
            <a:r>
              <a:rPr sz="550" spc="15" dirty="0">
                <a:latin typeface="Microsoft Sans Serif"/>
                <a:cs typeface="Microsoft Sans Serif"/>
              </a:rPr>
              <a:t>de</a:t>
            </a:r>
            <a:r>
              <a:rPr sz="550" spc="-5" dirty="0">
                <a:latin typeface="Microsoft Sans Serif"/>
                <a:cs typeface="Microsoft Sans Serif"/>
              </a:rPr>
              <a:t> </a:t>
            </a:r>
            <a:r>
              <a:rPr sz="550" spc="15" dirty="0">
                <a:latin typeface="Microsoft Sans Serif"/>
                <a:cs typeface="Microsoft Sans Serif"/>
              </a:rPr>
              <a:t>anillo</a:t>
            </a:r>
            <a:endParaRPr sz="550">
              <a:latin typeface="Microsoft Sans Serif"/>
              <a:cs typeface="Microsoft Sans Serif"/>
            </a:endParaRPr>
          </a:p>
        </p:txBody>
      </p:sp>
      <p:sp>
        <p:nvSpPr>
          <p:cNvPr id="189" name="object 189"/>
          <p:cNvSpPr txBox="1"/>
          <p:nvPr/>
        </p:nvSpPr>
        <p:spPr>
          <a:xfrm>
            <a:off x="1415188" y="8024056"/>
            <a:ext cx="5007572" cy="82074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sz="450" spc="-5" dirty="0">
                <a:latin typeface="Microsoft Sans Serif"/>
                <a:cs typeface="Microsoft Sans Serif"/>
              </a:rPr>
              <a:t>Fig.</a:t>
            </a:r>
            <a:r>
              <a:rPr sz="450" dirty="0">
                <a:latin typeface="Microsoft Sans Serif"/>
                <a:cs typeface="Microsoft Sans Serif"/>
              </a:rPr>
              <a:t> 3. </a:t>
            </a:r>
            <a:r>
              <a:rPr sz="450" spc="15" dirty="0">
                <a:latin typeface="Microsoft Sans Serif"/>
                <a:cs typeface="Microsoft Sans Serif"/>
              </a:rPr>
              <a:t>Diagrama</a:t>
            </a:r>
            <a:r>
              <a:rPr sz="450" spc="5" dirty="0">
                <a:latin typeface="Microsoft Sans Serif"/>
                <a:cs typeface="Microsoft Sans Serif"/>
              </a:rPr>
              <a:t> </a:t>
            </a:r>
            <a:r>
              <a:rPr sz="450" spc="15" dirty="0">
                <a:latin typeface="Microsoft Sans Serif"/>
                <a:cs typeface="Microsoft Sans Serif"/>
              </a:rPr>
              <a:t>de</a:t>
            </a:r>
            <a:r>
              <a:rPr sz="450" dirty="0">
                <a:latin typeface="Microsoft Sans Serif"/>
                <a:cs typeface="Microsoft Sans Serif"/>
              </a:rPr>
              <a:t> </a:t>
            </a:r>
            <a:r>
              <a:rPr sz="450" spc="20" dirty="0">
                <a:latin typeface="Microsoft Sans Serif"/>
                <a:cs typeface="Microsoft Sans Serif"/>
              </a:rPr>
              <a:t>flujo</a:t>
            </a:r>
            <a:r>
              <a:rPr sz="450" dirty="0">
                <a:latin typeface="Microsoft Sans Serif"/>
                <a:cs typeface="Microsoft Sans Serif"/>
              </a:rPr>
              <a:t> </a:t>
            </a:r>
            <a:r>
              <a:rPr sz="450" spc="10" dirty="0">
                <a:latin typeface="Microsoft Sans Serif"/>
                <a:cs typeface="Microsoft Sans Serif"/>
              </a:rPr>
              <a:t>del</a:t>
            </a:r>
            <a:r>
              <a:rPr sz="450" spc="5" dirty="0">
                <a:latin typeface="Microsoft Sans Serif"/>
                <a:cs typeface="Microsoft Sans Serif"/>
              </a:rPr>
              <a:t> </a:t>
            </a:r>
            <a:r>
              <a:rPr sz="450" spc="10" dirty="0">
                <a:latin typeface="Microsoft Sans Serif"/>
                <a:cs typeface="Microsoft Sans Serif"/>
              </a:rPr>
              <a:t>esquema</a:t>
            </a:r>
            <a:r>
              <a:rPr sz="450" dirty="0">
                <a:latin typeface="Microsoft Sans Serif"/>
                <a:cs typeface="Microsoft Sans Serif"/>
              </a:rPr>
              <a:t> </a:t>
            </a:r>
            <a:r>
              <a:rPr sz="450" spc="15" dirty="0">
                <a:latin typeface="Microsoft Sans Serif"/>
                <a:cs typeface="Microsoft Sans Serif"/>
              </a:rPr>
              <a:t>de</a:t>
            </a:r>
            <a:r>
              <a:rPr sz="450" dirty="0">
                <a:latin typeface="Microsoft Sans Serif"/>
                <a:cs typeface="Microsoft Sans Serif"/>
              </a:rPr>
              <a:t> </a:t>
            </a:r>
            <a:r>
              <a:rPr sz="450" spc="15" dirty="0">
                <a:latin typeface="Microsoft Sans Serif"/>
                <a:cs typeface="Microsoft Sans Serif"/>
              </a:rPr>
              <a:t>protección</a:t>
            </a:r>
            <a:r>
              <a:rPr sz="450" spc="5" dirty="0">
                <a:latin typeface="Microsoft Sans Serif"/>
                <a:cs typeface="Microsoft Sans Serif"/>
              </a:rPr>
              <a:t> </a:t>
            </a:r>
            <a:r>
              <a:rPr sz="450" spc="15" dirty="0">
                <a:latin typeface="Microsoft Sans Serif"/>
                <a:cs typeface="Microsoft Sans Serif"/>
              </a:rPr>
              <a:t>contra</a:t>
            </a:r>
            <a:r>
              <a:rPr sz="450" dirty="0">
                <a:latin typeface="Microsoft Sans Serif"/>
                <a:cs typeface="Microsoft Sans Serif"/>
              </a:rPr>
              <a:t> </a:t>
            </a:r>
            <a:r>
              <a:rPr sz="450" spc="5" dirty="0">
                <a:latin typeface="Microsoft Sans Serif"/>
                <a:cs typeface="Microsoft Sans Serif"/>
              </a:rPr>
              <a:t>fallas </a:t>
            </a:r>
            <a:r>
              <a:rPr sz="450" spc="10" dirty="0">
                <a:latin typeface="Microsoft Sans Serif"/>
                <a:cs typeface="Microsoft Sans Serif"/>
              </a:rPr>
              <a:t>del</a:t>
            </a:r>
            <a:r>
              <a:rPr sz="450" dirty="0">
                <a:latin typeface="Microsoft Sans Serif"/>
                <a:cs typeface="Microsoft Sans Serif"/>
              </a:rPr>
              <a:t> </a:t>
            </a:r>
            <a:r>
              <a:rPr sz="450" spc="25" dirty="0">
                <a:latin typeface="Microsoft Sans Serif"/>
                <a:cs typeface="Microsoft Sans Serif"/>
              </a:rPr>
              <a:t>interruptor</a:t>
            </a:r>
            <a:endParaRPr sz="450">
              <a:latin typeface="Microsoft Sans Serif"/>
              <a:cs typeface="Microsoft Sans Serif"/>
            </a:endParaRPr>
          </a:p>
        </p:txBody>
      </p:sp>
      <p:sp>
        <p:nvSpPr>
          <p:cNvPr id="190" name="object 190"/>
          <p:cNvSpPr txBox="1"/>
          <p:nvPr/>
        </p:nvSpPr>
        <p:spPr>
          <a:xfrm>
            <a:off x="1415277" y="9415126"/>
            <a:ext cx="7416407" cy="143629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 marR="5080">
              <a:lnSpc>
                <a:spcPct val="100000"/>
              </a:lnSpc>
              <a:spcBef>
                <a:spcPts val="100"/>
              </a:spcBef>
            </a:pPr>
            <a:r>
              <a:rPr sz="850" spc="-25" dirty="0">
                <a:latin typeface="Microsoft Sans Serif"/>
                <a:cs typeface="Microsoft Sans Serif"/>
              </a:rPr>
              <a:t>TUTORIAL</a:t>
            </a:r>
            <a:r>
              <a:rPr sz="850" spc="-5" dirty="0">
                <a:latin typeface="Microsoft Sans Serif"/>
                <a:cs typeface="Microsoft Sans Serif"/>
              </a:rPr>
              <a:t> </a:t>
            </a:r>
            <a:r>
              <a:rPr sz="850" spc="-60" dirty="0">
                <a:latin typeface="Microsoft Sans Serif"/>
                <a:cs typeface="Microsoft Sans Serif"/>
              </a:rPr>
              <a:t>SOBRE</a:t>
            </a:r>
            <a:r>
              <a:rPr sz="850" spc="-5" dirty="0">
                <a:latin typeface="Microsoft Sans Serif"/>
                <a:cs typeface="Microsoft Sans Serif"/>
              </a:rPr>
              <a:t> </a:t>
            </a:r>
            <a:r>
              <a:rPr sz="850" spc="-35" dirty="0">
                <a:latin typeface="Microsoft Sans Serif"/>
                <a:cs typeface="Microsoft Sans Serif"/>
              </a:rPr>
              <a:t>PROTECCIÓN</a:t>
            </a:r>
            <a:r>
              <a:rPr sz="850" spc="-5" dirty="0">
                <a:latin typeface="Microsoft Sans Serif"/>
                <a:cs typeface="Microsoft Sans Serif"/>
              </a:rPr>
              <a:t> </a:t>
            </a:r>
            <a:r>
              <a:rPr sz="850" spc="-45" dirty="0">
                <a:latin typeface="Microsoft Sans Serif"/>
                <a:cs typeface="Microsoft Sans Serif"/>
              </a:rPr>
              <a:t>DE</a:t>
            </a:r>
            <a:r>
              <a:rPr sz="850" dirty="0">
                <a:latin typeface="Microsoft Sans Serif"/>
                <a:cs typeface="Microsoft Sans Serif"/>
              </a:rPr>
              <a:t> </a:t>
            </a:r>
            <a:r>
              <a:rPr sz="850" spc="-55" dirty="0">
                <a:latin typeface="Microsoft Sans Serif"/>
                <a:cs typeface="Microsoft Sans Serif"/>
              </a:rPr>
              <a:t>GENERADORES</a:t>
            </a:r>
            <a:r>
              <a:rPr sz="850" spc="-5" dirty="0">
                <a:latin typeface="Microsoft Sans Serif"/>
                <a:cs typeface="Microsoft Sans Serif"/>
              </a:rPr>
              <a:t> </a:t>
            </a:r>
            <a:r>
              <a:rPr sz="850" spc="-30" dirty="0">
                <a:latin typeface="Microsoft Sans Serif"/>
                <a:cs typeface="Microsoft Sans Serif"/>
              </a:rPr>
              <a:t>SÍNCRONOS </a:t>
            </a:r>
            <a:r>
              <a:rPr sz="850" spc="-215" dirty="0">
                <a:latin typeface="Microsoft Sans Serif"/>
                <a:cs typeface="Microsoft Sans Serif"/>
              </a:rPr>
              <a:t> </a:t>
            </a:r>
            <a:r>
              <a:rPr sz="850" spc="-15" dirty="0">
                <a:latin typeface="Microsoft Sans Serif"/>
                <a:cs typeface="Microsoft Sans Serif"/>
              </a:rPr>
              <a:t>PUBLICACIÓN</a:t>
            </a:r>
            <a:r>
              <a:rPr sz="850" spc="-5" dirty="0">
                <a:latin typeface="Microsoft Sans Serif"/>
                <a:cs typeface="Microsoft Sans Serif"/>
              </a:rPr>
              <a:t> </a:t>
            </a:r>
            <a:r>
              <a:rPr sz="850" spc="-55" dirty="0">
                <a:latin typeface="Microsoft Sans Serif"/>
                <a:cs typeface="Microsoft Sans Serif"/>
              </a:rPr>
              <a:t>ESPECIAL</a:t>
            </a:r>
            <a:r>
              <a:rPr sz="850" spc="-5" dirty="0">
                <a:latin typeface="Microsoft Sans Serif"/>
                <a:cs typeface="Microsoft Sans Serif"/>
              </a:rPr>
              <a:t> </a:t>
            </a:r>
            <a:r>
              <a:rPr sz="850" spc="-40" dirty="0">
                <a:latin typeface="Microsoft Sans Serif"/>
                <a:cs typeface="Microsoft Sans Serif"/>
              </a:rPr>
              <a:t>DEL</a:t>
            </a:r>
            <a:r>
              <a:rPr sz="850" spc="-5" dirty="0">
                <a:latin typeface="Microsoft Sans Serif"/>
                <a:cs typeface="Microsoft Sans Serif"/>
              </a:rPr>
              <a:t> </a:t>
            </a:r>
            <a:r>
              <a:rPr sz="850" spc="-60" dirty="0">
                <a:latin typeface="Microsoft Sans Serif"/>
                <a:cs typeface="Microsoft Sans Serif"/>
              </a:rPr>
              <a:t>IEEE</a:t>
            </a:r>
            <a:r>
              <a:rPr sz="850" spc="-5" dirty="0">
                <a:latin typeface="Microsoft Sans Serif"/>
                <a:cs typeface="Microsoft Sans Serif"/>
              </a:rPr>
              <a:t> </a:t>
            </a:r>
            <a:r>
              <a:rPr sz="850" spc="-80" dirty="0">
                <a:latin typeface="Microsoft Sans Serif"/>
                <a:cs typeface="Microsoft Sans Serif"/>
              </a:rPr>
              <a:t>PSRC</a:t>
            </a:r>
            <a:endParaRPr sz="850">
              <a:latin typeface="Microsoft Sans Serif"/>
              <a:cs typeface="Microsoft Sans Serif"/>
            </a:endParaRPr>
          </a:p>
        </p:txBody>
      </p:sp>
      <p:sp>
        <p:nvSpPr>
          <p:cNvPr id="191" name="object 191"/>
          <p:cNvSpPr txBox="1"/>
          <p:nvPr/>
        </p:nvSpPr>
        <p:spPr>
          <a:xfrm>
            <a:off x="13472061" y="9415125"/>
            <a:ext cx="2852914" cy="143629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sz="850" spc="-25" dirty="0">
                <a:latin typeface="Microsoft Sans Serif"/>
                <a:cs typeface="Microsoft Sans Serif"/>
              </a:rPr>
              <a:t>CAPÍTULO</a:t>
            </a:r>
            <a:r>
              <a:rPr sz="850" spc="-20" dirty="0">
                <a:latin typeface="Microsoft Sans Serif"/>
                <a:cs typeface="Microsoft Sans Serif"/>
              </a:rPr>
              <a:t> </a:t>
            </a:r>
            <a:r>
              <a:rPr sz="850" dirty="0">
                <a:latin typeface="Microsoft Sans Serif"/>
                <a:cs typeface="Microsoft Sans Serif"/>
              </a:rPr>
              <a:t>2,</a:t>
            </a:r>
            <a:r>
              <a:rPr sz="850" spc="-15" dirty="0">
                <a:latin typeface="Microsoft Sans Serif"/>
                <a:cs typeface="Microsoft Sans Serif"/>
              </a:rPr>
              <a:t> </a:t>
            </a:r>
            <a:r>
              <a:rPr sz="850" spc="-40" dirty="0">
                <a:latin typeface="Microsoft Sans Serif"/>
                <a:cs typeface="Microsoft Sans Serif"/>
              </a:rPr>
              <a:t>SECCIÓN</a:t>
            </a:r>
            <a:r>
              <a:rPr sz="850" spc="-15" dirty="0">
                <a:latin typeface="Microsoft Sans Serif"/>
                <a:cs typeface="Microsoft Sans Serif"/>
              </a:rPr>
              <a:t> </a:t>
            </a:r>
            <a:r>
              <a:rPr sz="850" spc="10" dirty="0">
                <a:latin typeface="Microsoft Sans Serif"/>
                <a:cs typeface="Microsoft Sans Serif"/>
              </a:rPr>
              <a:t>5</a:t>
            </a:r>
            <a:endParaRPr sz="850">
              <a:latin typeface="Microsoft Sans Serif"/>
              <a:cs typeface="Microsoft Sans Serif"/>
            </a:endParaRPr>
          </a:p>
        </p:txBody>
      </p:sp>
    </p:spTree>
  </p:cSld>
  <p:clrMapOvr>
    <a:masterClrMapping/>
  </p:clrMapOvr>
</p:sld>
</file>

<file path=ppt/slides/slide43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" name="object 2"/>
          <p:cNvGrpSpPr/>
          <p:nvPr/>
        </p:nvGrpSpPr>
        <p:grpSpPr>
          <a:xfrm>
            <a:off x="1889672" y="3977639"/>
            <a:ext cx="1069295" cy="251460"/>
            <a:chOff x="821436" y="3977639"/>
            <a:chExt cx="464820" cy="251460"/>
          </a:xfrm>
        </p:grpSpPr>
        <p:sp>
          <p:nvSpPr>
            <p:cNvPr id="3" name="object 3"/>
            <p:cNvSpPr/>
            <p:nvPr/>
          </p:nvSpPr>
          <p:spPr>
            <a:xfrm>
              <a:off x="826008" y="3982211"/>
              <a:ext cx="455930" cy="186055"/>
            </a:xfrm>
            <a:custGeom>
              <a:avLst/>
              <a:gdLst/>
              <a:ahLst/>
              <a:cxnLst/>
              <a:rect l="l" t="t" r="r" b="b"/>
              <a:pathLst>
                <a:path w="455930" h="186054">
                  <a:moveTo>
                    <a:pt x="0" y="185928"/>
                  </a:moveTo>
                  <a:lnTo>
                    <a:pt x="455675" y="185928"/>
                  </a:lnTo>
                  <a:lnTo>
                    <a:pt x="455675" y="0"/>
                  </a:lnTo>
                  <a:lnTo>
                    <a:pt x="0" y="0"/>
                  </a:lnTo>
                  <a:lnTo>
                    <a:pt x="0" y="185928"/>
                  </a:lnTo>
                  <a:close/>
                </a:path>
              </a:pathLst>
            </a:custGeom>
            <a:ln w="9144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4" name="object 4"/>
            <p:cNvPicPr/>
            <p:nvPr/>
          </p:nvPicPr>
          <p:blipFill>
            <a:blip r:embed="rId2" cstate="print"/>
            <a:stretch>
              <a:fillRect/>
            </a:stretch>
          </p:blipFill>
          <p:spPr>
            <a:xfrm>
              <a:off x="992124" y="4037075"/>
              <a:ext cx="123443" cy="192024"/>
            </a:xfrm>
            <a:prstGeom prst="rect">
              <a:avLst/>
            </a:prstGeom>
          </p:spPr>
        </p:pic>
      </p:grpSp>
      <p:grpSp>
        <p:nvGrpSpPr>
          <p:cNvPr id="5" name="object 5"/>
          <p:cNvGrpSpPr/>
          <p:nvPr/>
        </p:nvGrpSpPr>
        <p:grpSpPr>
          <a:xfrm>
            <a:off x="1889673" y="4578096"/>
            <a:ext cx="3527797" cy="408940"/>
            <a:chOff x="821436" y="4578096"/>
            <a:chExt cx="1533525" cy="408940"/>
          </a:xfrm>
        </p:grpSpPr>
        <p:sp>
          <p:nvSpPr>
            <p:cNvPr id="6" name="object 6"/>
            <p:cNvSpPr/>
            <p:nvPr/>
          </p:nvSpPr>
          <p:spPr>
            <a:xfrm>
              <a:off x="826008" y="4582668"/>
              <a:ext cx="455930" cy="178435"/>
            </a:xfrm>
            <a:custGeom>
              <a:avLst/>
              <a:gdLst/>
              <a:ahLst/>
              <a:cxnLst/>
              <a:rect l="l" t="t" r="r" b="b"/>
              <a:pathLst>
                <a:path w="455930" h="178435">
                  <a:moveTo>
                    <a:pt x="0" y="178308"/>
                  </a:moveTo>
                  <a:lnTo>
                    <a:pt x="455675" y="178308"/>
                  </a:lnTo>
                  <a:lnTo>
                    <a:pt x="455675" y="0"/>
                  </a:lnTo>
                  <a:lnTo>
                    <a:pt x="0" y="0"/>
                  </a:lnTo>
                  <a:lnTo>
                    <a:pt x="0" y="178308"/>
                  </a:lnTo>
                  <a:close/>
                </a:path>
              </a:pathLst>
            </a:custGeom>
            <a:ln w="9144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7" name="object 7"/>
            <p:cNvPicPr/>
            <p:nvPr/>
          </p:nvPicPr>
          <p:blipFill>
            <a:blip r:embed="rId3" cstate="print"/>
            <a:stretch>
              <a:fillRect/>
            </a:stretch>
          </p:blipFill>
          <p:spPr>
            <a:xfrm>
              <a:off x="984504" y="4634484"/>
              <a:ext cx="146303" cy="187451"/>
            </a:xfrm>
            <a:prstGeom prst="rect">
              <a:avLst/>
            </a:prstGeom>
          </p:spPr>
        </p:pic>
        <p:sp>
          <p:nvSpPr>
            <p:cNvPr id="8" name="object 8"/>
            <p:cNvSpPr/>
            <p:nvPr/>
          </p:nvSpPr>
          <p:spPr>
            <a:xfrm>
              <a:off x="1283208" y="4668012"/>
              <a:ext cx="680085" cy="119380"/>
            </a:xfrm>
            <a:custGeom>
              <a:avLst/>
              <a:gdLst/>
              <a:ahLst/>
              <a:cxnLst/>
              <a:rect l="l" t="t" r="r" b="b"/>
              <a:pathLst>
                <a:path w="680085" h="119379">
                  <a:moveTo>
                    <a:pt x="678179" y="0"/>
                  </a:moveTo>
                  <a:lnTo>
                    <a:pt x="0" y="0"/>
                  </a:lnTo>
                </a:path>
                <a:path w="680085" h="119379">
                  <a:moveTo>
                    <a:pt x="679704" y="118872"/>
                  </a:moveTo>
                  <a:lnTo>
                    <a:pt x="516636" y="118872"/>
                  </a:lnTo>
                </a:path>
              </a:pathLst>
            </a:custGeom>
            <a:ln w="9144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" name="object 9"/>
            <p:cNvSpPr/>
            <p:nvPr/>
          </p:nvSpPr>
          <p:spPr>
            <a:xfrm>
              <a:off x="1943100" y="4611624"/>
              <a:ext cx="315595" cy="236220"/>
            </a:xfrm>
            <a:custGeom>
              <a:avLst/>
              <a:gdLst/>
              <a:ahLst/>
              <a:cxnLst/>
              <a:rect l="l" t="t" r="r" b="b"/>
              <a:pathLst>
                <a:path w="315594" h="236220">
                  <a:moveTo>
                    <a:pt x="24383" y="118872"/>
                  </a:moveTo>
                  <a:lnTo>
                    <a:pt x="22931" y="148780"/>
                  </a:lnTo>
                  <a:lnTo>
                    <a:pt x="18478" y="178689"/>
                  </a:lnTo>
                  <a:lnTo>
                    <a:pt x="10882" y="208026"/>
                  </a:lnTo>
                  <a:lnTo>
                    <a:pt x="0" y="236220"/>
                  </a:lnTo>
                  <a:lnTo>
                    <a:pt x="137159" y="236220"/>
                  </a:lnTo>
                  <a:lnTo>
                    <a:pt x="191166" y="222170"/>
                  </a:lnTo>
                  <a:lnTo>
                    <a:pt x="240029" y="196977"/>
                  </a:lnTo>
                  <a:lnTo>
                    <a:pt x="282035" y="162067"/>
                  </a:lnTo>
                  <a:lnTo>
                    <a:pt x="315467" y="118872"/>
                  </a:lnTo>
                  <a:lnTo>
                    <a:pt x="289462" y="82954"/>
                  </a:lnTo>
                  <a:lnTo>
                    <a:pt x="257751" y="52449"/>
                  </a:lnTo>
                  <a:lnTo>
                    <a:pt x="221211" y="28017"/>
                  </a:lnTo>
                  <a:lnTo>
                    <a:pt x="180722" y="10314"/>
                  </a:lnTo>
                  <a:lnTo>
                    <a:pt x="137159" y="0"/>
                  </a:lnTo>
                  <a:lnTo>
                    <a:pt x="0" y="0"/>
                  </a:lnTo>
                  <a:lnTo>
                    <a:pt x="10882" y="28217"/>
                  </a:lnTo>
                  <a:lnTo>
                    <a:pt x="18478" y="57721"/>
                  </a:lnTo>
                  <a:lnTo>
                    <a:pt x="22931" y="88082"/>
                  </a:lnTo>
                  <a:lnTo>
                    <a:pt x="24383" y="118872"/>
                  </a:lnTo>
                  <a:close/>
                </a:path>
              </a:pathLst>
            </a:custGeom>
            <a:ln w="9144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" name="object 10"/>
            <p:cNvSpPr/>
            <p:nvPr/>
          </p:nvSpPr>
          <p:spPr>
            <a:xfrm>
              <a:off x="1344167" y="4730496"/>
              <a:ext cx="1010919" cy="193675"/>
            </a:xfrm>
            <a:custGeom>
              <a:avLst/>
              <a:gdLst/>
              <a:ahLst/>
              <a:cxnLst/>
              <a:rect l="l" t="t" r="r" b="b"/>
              <a:pathLst>
                <a:path w="1010919" h="193675">
                  <a:moveTo>
                    <a:pt x="914400" y="0"/>
                  </a:moveTo>
                  <a:lnTo>
                    <a:pt x="1010412" y="0"/>
                  </a:lnTo>
                </a:path>
                <a:path w="1010919" h="193675">
                  <a:moveTo>
                    <a:pt x="0" y="193548"/>
                  </a:moveTo>
                  <a:lnTo>
                    <a:pt x="454152" y="193548"/>
                  </a:lnTo>
                  <a:lnTo>
                    <a:pt x="454152" y="9143"/>
                  </a:lnTo>
                  <a:lnTo>
                    <a:pt x="0" y="9143"/>
                  </a:lnTo>
                  <a:lnTo>
                    <a:pt x="0" y="193548"/>
                  </a:lnTo>
                  <a:close/>
                </a:path>
              </a:pathLst>
            </a:custGeom>
            <a:ln w="9144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11" name="object 11"/>
            <p:cNvPicPr/>
            <p:nvPr/>
          </p:nvPicPr>
          <p:blipFill>
            <a:blip r:embed="rId4" cstate="print"/>
            <a:stretch>
              <a:fillRect/>
            </a:stretch>
          </p:blipFill>
          <p:spPr>
            <a:xfrm>
              <a:off x="1469136" y="4794504"/>
              <a:ext cx="99059" cy="188975"/>
            </a:xfrm>
            <a:prstGeom prst="rect">
              <a:avLst/>
            </a:prstGeom>
          </p:spPr>
        </p:pic>
        <p:pic>
          <p:nvPicPr>
            <p:cNvPr id="12" name="object 12"/>
            <p:cNvPicPr/>
            <p:nvPr/>
          </p:nvPicPr>
          <p:blipFill>
            <a:blip r:embed="rId5" cstate="print"/>
            <a:stretch>
              <a:fillRect/>
            </a:stretch>
          </p:blipFill>
          <p:spPr>
            <a:xfrm>
              <a:off x="1571244" y="4792980"/>
              <a:ext cx="109727" cy="193548"/>
            </a:xfrm>
            <a:prstGeom prst="rect">
              <a:avLst/>
            </a:prstGeom>
          </p:spPr>
        </p:pic>
      </p:grpSp>
      <p:grpSp>
        <p:nvGrpSpPr>
          <p:cNvPr id="13" name="object 13"/>
          <p:cNvGrpSpPr/>
          <p:nvPr/>
        </p:nvGrpSpPr>
        <p:grpSpPr>
          <a:xfrm>
            <a:off x="2937929" y="4066033"/>
            <a:ext cx="3657807" cy="666115"/>
            <a:chOff x="1277111" y="4066032"/>
            <a:chExt cx="1590040" cy="666115"/>
          </a:xfrm>
        </p:grpSpPr>
        <p:sp>
          <p:nvSpPr>
            <p:cNvPr id="14" name="object 14"/>
            <p:cNvSpPr/>
            <p:nvPr/>
          </p:nvSpPr>
          <p:spPr>
            <a:xfrm>
              <a:off x="2436875" y="4151376"/>
              <a:ext cx="312420" cy="233679"/>
            </a:xfrm>
            <a:custGeom>
              <a:avLst/>
              <a:gdLst/>
              <a:ahLst/>
              <a:cxnLst/>
              <a:rect l="l" t="t" r="r" b="b"/>
              <a:pathLst>
                <a:path w="312419" h="233679">
                  <a:moveTo>
                    <a:pt x="0" y="57912"/>
                  </a:moveTo>
                  <a:lnTo>
                    <a:pt x="0" y="233172"/>
                  </a:lnTo>
                  <a:lnTo>
                    <a:pt x="187452" y="233172"/>
                  </a:lnTo>
                  <a:lnTo>
                    <a:pt x="236553" y="223837"/>
                  </a:lnTo>
                  <a:lnTo>
                    <a:pt x="276224" y="198501"/>
                  </a:lnTo>
                  <a:lnTo>
                    <a:pt x="302752" y="161163"/>
                  </a:lnTo>
                  <a:lnTo>
                    <a:pt x="312419" y="115824"/>
                  </a:lnTo>
                  <a:lnTo>
                    <a:pt x="302752" y="70723"/>
                  </a:lnTo>
                  <a:lnTo>
                    <a:pt x="276224" y="33909"/>
                  </a:lnTo>
                  <a:lnTo>
                    <a:pt x="236553" y="9096"/>
                  </a:lnTo>
                  <a:lnTo>
                    <a:pt x="187452" y="0"/>
                  </a:lnTo>
                  <a:lnTo>
                    <a:pt x="0" y="0"/>
                  </a:lnTo>
                  <a:lnTo>
                    <a:pt x="0" y="57912"/>
                  </a:lnTo>
                  <a:close/>
                </a:path>
              </a:pathLst>
            </a:custGeom>
            <a:ln w="9144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5" name="object 15"/>
            <p:cNvSpPr/>
            <p:nvPr/>
          </p:nvSpPr>
          <p:spPr>
            <a:xfrm>
              <a:off x="1281683" y="4070604"/>
              <a:ext cx="1584960" cy="657225"/>
            </a:xfrm>
            <a:custGeom>
              <a:avLst/>
              <a:gdLst/>
              <a:ahLst/>
              <a:cxnLst/>
              <a:rect l="l" t="t" r="r" b="b"/>
              <a:pathLst>
                <a:path w="1584960" h="657225">
                  <a:moveTo>
                    <a:pt x="1467612" y="196596"/>
                  </a:moveTo>
                  <a:lnTo>
                    <a:pt x="1584959" y="196596"/>
                  </a:lnTo>
                </a:path>
                <a:path w="1584960" h="657225">
                  <a:moveTo>
                    <a:pt x="1155191" y="138684"/>
                  </a:moveTo>
                  <a:lnTo>
                    <a:pt x="1072895" y="138684"/>
                  </a:lnTo>
                </a:path>
                <a:path w="1584960" h="657225">
                  <a:moveTo>
                    <a:pt x="1155191" y="257556"/>
                  </a:moveTo>
                  <a:lnTo>
                    <a:pt x="1074420" y="257556"/>
                  </a:lnTo>
                  <a:lnTo>
                    <a:pt x="1072895" y="656844"/>
                  </a:lnTo>
                </a:path>
                <a:path w="1584960" h="657225">
                  <a:moveTo>
                    <a:pt x="0" y="0"/>
                  </a:moveTo>
                  <a:lnTo>
                    <a:pt x="1072895" y="0"/>
                  </a:lnTo>
                  <a:lnTo>
                    <a:pt x="1072895" y="135636"/>
                  </a:lnTo>
                </a:path>
              </a:pathLst>
            </a:custGeom>
            <a:ln w="9144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16" name="object 16"/>
          <p:cNvGrpSpPr/>
          <p:nvPr/>
        </p:nvGrpSpPr>
        <p:grpSpPr>
          <a:xfrm>
            <a:off x="7383392" y="4171188"/>
            <a:ext cx="1297177" cy="250190"/>
            <a:chOff x="3209543" y="4171188"/>
            <a:chExt cx="563880" cy="250190"/>
          </a:xfrm>
        </p:grpSpPr>
        <p:sp>
          <p:nvSpPr>
            <p:cNvPr id="17" name="object 17"/>
            <p:cNvSpPr/>
            <p:nvPr/>
          </p:nvSpPr>
          <p:spPr>
            <a:xfrm>
              <a:off x="3314699" y="4175760"/>
              <a:ext cx="454659" cy="184785"/>
            </a:xfrm>
            <a:custGeom>
              <a:avLst/>
              <a:gdLst/>
              <a:ahLst/>
              <a:cxnLst/>
              <a:rect l="l" t="t" r="r" b="b"/>
              <a:pathLst>
                <a:path w="454660" h="184785">
                  <a:moveTo>
                    <a:pt x="0" y="184404"/>
                  </a:moveTo>
                  <a:lnTo>
                    <a:pt x="454151" y="184404"/>
                  </a:lnTo>
                  <a:lnTo>
                    <a:pt x="454151" y="0"/>
                  </a:lnTo>
                  <a:lnTo>
                    <a:pt x="0" y="0"/>
                  </a:lnTo>
                  <a:lnTo>
                    <a:pt x="0" y="184404"/>
                  </a:lnTo>
                  <a:close/>
                </a:path>
              </a:pathLst>
            </a:custGeom>
            <a:ln w="9144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18" name="object 18"/>
            <p:cNvPicPr/>
            <p:nvPr/>
          </p:nvPicPr>
          <p:blipFill>
            <a:blip r:embed="rId6" cstate="print"/>
            <a:stretch>
              <a:fillRect/>
            </a:stretch>
          </p:blipFill>
          <p:spPr>
            <a:xfrm>
              <a:off x="3465575" y="4229100"/>
              <a:ext cx="158495" cy="192024"/>
            </a:xfrm>
            <a:prstGeom prst="rect">
              <a:avLst/>
            </a:prstGeom>
          </p:spPr>
        </p:pic>
        <p:sp>
          <p:nvSpPr>
            <p:cNvPr id="19" name="object 19"/>
            <p:cNvSpPr/>
            <p:nvPr/>
          </p:nvSpPr>
          <p:spPr>
            <a:xfrm>
              <a:off x="3209543" y="4267200"/>
              <a:ext cx="99060" cy="0"/>
            </a:xfrm>
            <a:custGeom>
              <a:avLst/>
              <a:gdLst/>
              <a:ahLst/>
              <a:cxnLst/>
              <a:rect l="l" t="t" r="r" b="b"/>
              <a:pathLst>
                <a:path w="99060">
                  <a:moveTo>
                    <a:pt x="99059" y="0"/>
                  </a:moveTo>
                  <a:lnTo>
                    <a:pt x="0" y="0"/>
                  </a:lnTo>
                </a:path>
              </a:pathLst>
            </a:custGeom>
            <a:ln w="9144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pic>
        <p:nvPicPr>
          <p:cNvPr id="20" name="object 20"/>
          <p:cNvPicPr/>
          <p:nvPr/>
        </p:nvPicPr>
        <p:blipFill>
          <a:blip r:embed="rId7" cstate="print"/>
          <a:stretch>
            <a:fillRect/>
          </a:stretch>
        </p:blipFill>
        <p:spPr>
          <a:xfrm>
            <a:off x="6868029" y="4009645"/>
            <a:ext cx="213638" cy="62483"/>
          </a:xfrm>
          <a:prstGeom prst="rect">
            <a:avLst/>
          </a:prstGeom>
        </p:spPr>
      </p:pic>
      <p:pic>
        <p:nvPicPr>
          <p:cNvPr id="21" name="object 21"/>
          <p:cNvPicPr/>
          <p:nvPr/>
        </p:nvPicPr>
        <p:blipFill>
          <a:blip r:embed="rId8" cstate="print"/>
          <a:stretch>
            <a:fillRect/>
          </a:stretch>
        </p:blipFill>
        <p:spPr>
          <a:xfrm>
            <a:off x="6577041" y="4492753"/>
            <a:ext cx="823881" cy="66039"/>
          </a:xfrm>
          <a:prstGeom prst="rect">
            <a:avLst/>
          </a:prstGeom>
        </p:spPr>
      </p:pic>
      <p:grpSp>
        <p:nvGrpSpPr>
          <p:cNvPr id="22" name="object 22"/>
          <p:cNvGrpSpPr/>
          <p:nvPr/>
        </p:nvGrpSpPr>
        <p:grpSpPr>
          <a:xfrm>
            <a:off x="7804097" y="4405885"/>
            <a:ext cx="701177" cy="460375"/>
            <a:chOff x="3392423" y="4405884"/>
            <a:chExt cx="304800" cy="460375"/>
          </a:xfrm>
        </p:grpSpPr>
        <p:pic>
          <p:nvPicPr>
            <p:cNvPr id="23" name="object 23"/>
            <p:cNvPicPr/>
            <p:nvPr/>
          </p:nvPicPr>
          <p:blipFill>
            <a:blip r:embed="rId9" cstate="print"/>
            <a:stretch>
              <a:fillRect/>
            </a:stretch>
          </p:blipFill>
          <p:spPr>
            <a:xfrm>
              <a:off x="3392423" y="4405884"/>
              <a:ext cx="304800" cy="198119"/>
            </a:xfrm>
            <a:prstGeom prst="rect">
              <a:avLst/>
            </a:prstGeom>
          </p:spPr>
        </p:pic>
        <p:pic>
          <p:nvPicPr>
            <p:cNvPr id="24" name="object 24"/>
            <p:cNvPicPr/>
            <p:nvPr/>
          </p:nvPicPr>
          <p:blipFill>
            <a:blip r:embed="rId10" cstate="print"/>
            <a:stretch>
              <a:fillRect/>
            </a:stretch>
          </p:blipFill>
          <p:spPr>
            <a:xfrm>
              <a:off x="3412235" y="4512564"/>
              <a:ext cx="268224" cy="198119"/>
            </a:xfrm>
            <a:prstGeom prst="rect">
              <a:avLst/>
            </a:prstGeom>
          </p:spPr>
        </p:pic>
        <p:pic>
          <p:nvPicPr>
            <p:cNvPr id="25" name="object 25"/>
            <p:cNvPicPr/>
            <p:nvPr/>
          </p:nvPicPr>
          <p:blipFill>
            <a:blip r:embed="rId11" cstate="print"/>
            <a:stretch>
              <a:fillRect/>
            </a:stretch>
          </p:blipFill>
          <p:spPr>
            <a:xfrm>
              <a:off x="3465575" y="4619244"/>
              <a:ext cx="158495" cy="246887"/>
            </a:xfrm>
            <a:prstGeom prst="rect">
              <a:avLst/>
            </a:prstGeom>
          </p:spPr>
        </p:pic>
      </p:grpSp>
      <p:grpSp>
        <p:nvGrpSpPr>
          <p:cNvPr id="26" name="object 26"/>
          <p:cNvGrpSpPr/>
          <p:nvPr/>
        </p:nvGrpSpPr>
        <p:grpSpPr>
          <a:xfrm>
            <a:off x="3242943" y="4946903"/>
            <a:ext cx="785903" cy="304800"/>
            <a:chOff x="1409700" y="4946903"/>
            <a:chExt cx="341630" cy="304800"/>
          </a:xfrm>
        </p:grpSpPr>
        <p:pic>
          <p:nvPicPr>
            <p:cNvPr id="27" name="object 27"/>
            <p:cNvPicPr/>
            <p:nvPr/>
          </p:nvPicPr>
          <p:blipFill>
            <a:blip r:embed="rId12" cstate="print"/>
            <a:stretch>
              <a:fillRect/>
            </a:stretch>
          </p:blipFill>
          <p:spPr>
            <a:xfrm>
              <a:off x="1426463" y="4946903"/>
              <a:ext cx="292607" cy="201167"/>
            </a:xfrm>
            <a:prstGeom prst="rect">
              <a:avLst/>
            </a:prstGeom>
          </p:spPr>
        </p:pic>
        <p:pic>
          <p:nvPicPr>
            <p:cNvPr id="28" name="object 28"/>
            <p:cNvPicPr/>
            <p:nvPr/>
          </p:nvPicPr>
          <p:blipFill>
            <a:blip r:embed="rId13" cstate="print"/>
            <a:stretch>
              <a:fillRect/>
            </a:stretch>
          </p:blipFill>
          <p:spPr>
            <a:xfrm>
              <a:off x="1409700" y="5053583"/>
              <a:ext cx="341375" cy="198119"/>
            </a:xfrm>
            <a:prstGeom prst="rect">
              <a:avLst/>
            </a:prstGeom>
          </p:spPr>
        </p:pic>
      </p:grpSp>
      <p:grpSp>
        <p:nvGrpSpPr>
          <p:cNvPr id="29" name="object 29"/>
          <p:cNvGrpSpPr/>
          <p:nvPr/>
        </p:nvGrpSpPr>
        <p:grpSpPr>
          <a:xfrm>
            <a:off x="2086002" y="4780789"/>
            <a:ext cx="701177" cy="306705"/>
            <a:chOff x="906780" y="4780788"/>
            <a:chExt cx="304800" cy="306705"/>
          </a:xfrm>
        </p:grpSpPr>
        <p:pic>
          <p:nvPicPr>
            <p:cNvPr id="30" name="object 30"/>
            <p:cNvPicPr/>
            <p:nvPr/>
          </p:nvPicPr>
          <p:blipFill>
            <a:blip r:embed="rId14" cstate="print"/>
            <a:stretch>
              <a:fillRect/>
            </a:stretch>
          </p:blipFill>
          <p:spPr>
            <a:xfrm>
              <a:off x="906780" y="4780788"/>
              <a:ext cx="304800" cy="198119"/>
            </a:xfrm>
            <a:prstGeom prst="rect">
              <a:avLst/>
            </a:prstGeom>
          </p:spPr>
        </p:pic>
        <p:pic>
          <p:nvPicPr>
            <p:cNvPr id="31" name="object 31"/>
            <p:cNvPicPr/>
            <p:nvPr/>
          </p:nvPicPr>
          <p:blipFill>
            <a:blip r:embed="rId15" cstate="print"/>
            <a:stretch>
              <a:fillRect/>
            </a:stretch>
          </p:blipFill>
          <p:spPr>
            <a:xfrm>
              <a:off x="920496" y="4885944"/>
              <a:ext cx="268224" cy="201167"/>
            </a:xfrm>
            <a:prstGeom prst="rect">
              <a:avLst/>
            </a:prstGeom>
          </p:spPr>
        </p:pic>
      </p:grpSp>
      <p:grpSp>
        <p:nvGrpSpPr>
          <p:cNvPr id="32" name="object 32"/>
          <p:cNvGrpSpPr/>
          <p:nvPr/>
        </p:nvGrpSpPr>
        <p:grpSpPr>
          <a:xfrm>
            <a:off x="1563625" y="4198620"/>
            <a:ext cx="1735413" cy="411480"/>
            <a:chOff x="679704" y="4198620"/>
            <a:chExt cx="754380" cy="411480"/>
          </a:xfrm>
        </p:grpSpPr>
        <p:pic>
          <p:nvPicPr>
            <p:cNvPr id="33" name="object 33"/>
            <p:cNvPicPr/>
            <p:nvPr/>
          </p:nvPicPr>
          <p:blipFill>
            <a:blip r:embed="rId16" cstate="print"/>
            <a:stretch>
              <a:fillRect/>
            </a:stretch>
          </p:blipFill>
          <p:spPr>
            <a:xfrm>
              <a:off x="859535" y="4198620"/>
              <a:ext cx="402335" cy="202691"/>
            </a:xfrm>
            <a:prstGeom prst="rect">
              <a:avLst/>
            </a:prstGeom>
          </p:spPr>
        </p:pic>
        <p:pic>
          <p:nvPicPr>
            <p:cNvPr id="34" name="object 34"/>
            <p:cNvPicPr/>
            <p:nvPr/>
          </p:nvPicPr>
          <p:blipFill>
            <a:blip r:embed="rId17" cstate="print"/>
            <a:stretch>
              <a:fillRect/>
            </a:stretch>
          </p:blipFill>
          <p:spPr>
            <a:xfrm>
              <a:off x="775716" y="4306824"/>
              <a:ext cx="571499" cy="246887"/>
            </a:xfrm>
            <a:prstGeom prst="rect">
              <a:avLst/>
            </a:prstGeom>
          </p:spPr>
        </p:pic>
        <p:pic>
          <p:nvPicPr>
            <p:cNvPr id="35" name="object 35"/>
            <p:cNvPicPr/>
            <p:nvPr/>
          </p:nvPicPr>
          <p:blipFill>
            <a:blip r:embed="rId18" cstate="print"/>
            <a:stretch>
              <a:fillRect/>
            </a:stretch>
          </p:blipFill>
          <p:spPr>
            <a:xfrm>
              <a:off x="679704" y="4411980"/>
              <a:ext cx="754379" cy="198119"/>
            </a:xfrm>
            <a:prstGeom prst="rect">
              <a:avLst/>
            </a:prstGeom>
          </p:spPr>
        </p:pic>
      </p:grpSp>
      <p:sp>
        <p:nvSpPr>
          <p:cNvPr id="36" name="object 36"/>
          <p:cNvSpPr/>
          <p:nvPr/>
        </p:nvSpPr>
        <p:spPr>
          <a:xfrm>
            <a:off x="6594567" y="4098036"/>
            <a:ext cx="782981" cy="338455"/>
          </a:xfrm>
          <a:custGeom>
            <a:avLst/>
            <a:gdLst/>
            <a:ahLst/>
            <a:cxnLst/>
            <a:rect l="l" t="t" r="r" b="b"/>
            <a:pathLst>
              <a:path w="340360" h="338454">
                <a:moveTo>
                  <a:pt x="339852" y="338328"/>
                </a:moveTo>
                <a:lnTo>
                  <a:pt x="339852" y="0"/>
                </a:lnTo>
              </a:path>
              <a:path w="340360" h="338454">
                <a:moveTo>
                  <a:pt x="0" y="0"/>
                </a:moveTo>
                <a:lnTo>
                  <a:pt x="0" y="338328"/>
                </a:lnTo>
                <a:lnTo>
                  <a:pt x="339852" y="338328"/>
                </a:lnTo>
              </a:path>
              <a:path w="340360" h="338454">
                <a:moveTo>
                  <a:pt x="339852" y="0"/>
                </a:moveTo>
                <a:lnTo>
                  <a:pt x="0" y="0"/>
                </a:lnTo>
              </a:path>
              <a:path w="340360" h="338454">
                <a:moveTo>
                  <a:pt x="339852" y="0"/>
                </a:moveTo>
                <a:lnTo>
                  <a:pt x="0" y="338328"/>
                </a:lnTo>
              </a:path>
            </a:pathLst>
          </a:custGeom>
          <a:ln w="9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grpSp>
        <p:nvGrpSpPr>
          <p:cNvPr id="37" name="object 37"/>
          <p:cNvGrpSpPr/>
          <p:nvPr/>
        </p:nvGrpSpPr>
        <p:grpSpPr>
          <a:xfrm>
            <a:off x="1640752" y="6726935"/>
            <a:ext cx="923216" cy="228600"/>
            <a:chOff x="713231" y="6726935"/>
            <a:chExt cx="401320" cy="228600"/>
          </a:xfrm>
        </p:grpSpPr>
        <p:sp>
          <p:nvSpPr>
            <p:cNvPr id="38" name="object 38"/>
            <p:cNvSpPr/>
            <p:nvPr/>
          </p:nvSpPr>
          <p:spPr>
            <a:xfrm>
              <a:off x="717803" y="6731507"/>
              <a:ext cx="391795" cy="140335"/>
            </a:xfrm>
            <a:custGeom>
              <a:avLst/>
              <a:gdLst/>
              <a:ahLst/>
              <a:cxnLst/>
              <a:rect l="l" t="t" r="r" b="b"/>
              <a:pathLst>
                <a:path w="391794" h="140334">
                  <a:moveTo>
                    <a:pt x="0" y="140208"/>
                  </a:moveTo>
                  <a:lnTo>
                    <a:pt x="391668" y="140208"/>
                  </a:lnTo>
                  <a:lnTo>
                    <a:pt x="391668" y="0"/>
                  </a:lnTo>
                  <a:lnTo>
                    <a:pt x="0" y="0"/>
                  </a:lnTo>
                  <a:lnTo>
                    <a:pt x="0" y="140208"/>
                  </a:lnTo>
                  <a:close/>
                </a:path>
              </a:pathLst>
            </a:custGeom>
            <a:ln w="9144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39" name="object 39"/>
            <p:cNvPicPr/>
            <p:nvPr/>
          </p:nvPicPr>
          <p:blipFill>
            <a:blip r:embed="rId19" cstate="print"/>
            <a:stretch>
              <a:fillRect/>
            </a:stretch>
          </p:blipFill>
          <p:spPr>
            <a:xfrm>
              <a:off x="850391" y="6763512"/>
              <a:ext cx="135635" cy="192023"/>
            </a:xfrm>
            <a:prstGeom prst="rect">
              <a:avLst/>
            </a:prstGeom>
          </p:spPr>
        </p:pic>
      </p:grpSp>
      <p:pic>
        <p:nvPicPr>
          <p:cNvPr id="40" name="object 40"/>
          <p:cNvPicPr/>
          <p:nvPr/>
        </p:nvPicPr>
        <p:blipFill>
          <a:blip r:embed="rId20" cstate="print"/>
          <a:stretch>
            <a:fillRect/>
          </a:stretch>
        </p:blipFill>
        <p:spPr>
          <a:xfrm>
            <a:off x="5998569" y="6537960"/>
            <a:ext cx="210077" cy="62483"/>
          </a:xfrm>
          <a:prstGeom prst="rect">
            <a:avLst/>
          </a:prstGeom>
        </p:spPr>
      </p:pic>
      <p:pic>
        <p:nvPicPr>
          <p:cNvPr id="41" name="object 41"/>
          <p:cNvPicPr/>
          <p:nvPr/>
        </p:nvPicPr>
        <p:blipFill>
          <a:blip r:embed="rId21" cstate="print"/>
          <a:stretch>
            <a:fillRect/>
          </a:stretch>
        </p:blipFill>
        <p:spPr>
          <a:xfrm>
            <a:off x="5714590" y="7010401"/>
            <a:ext cx="823883" cy="66039"/>
          </a:xfrm>
          <a:prstGeom prst="rect">
            <a:avLst/>
          </a:prstGeom>
        </p:spPr>
      </p:pic>
      <p:grpSp>
        <p:nvGrpSpPr>
          <p:cNvPr id="42" name="object 42"/>
          <p:cNvGrpSpPr/>
          <p:nvPr/>
        </p:nvGrpSpPr>
        <p:grpSpPr>
          <a:xfrm>
            <a:off x="7888241" y="7620000"/>
            <a:ext cx="701177" cy="295910"/>
            <a:chOff x="3429000" y="7620000"/>
            <a:chExt cx="304800" cy="295910"/>
          </a:xfrm>
        </p:grpSpPr>
        <p:pic>
          <p:nvPicPr>
            <p:cNvPr id="43" name="object 43"/>
            <p:cNvPicPr/>
            <p:nvPr/>
          </p:nvPicPr>
          <p:blipFill>
            <a:blip r:embed="rId22" cstate="print"/>
            <a:stretch>
              <a:fillRect/>
            </a:stretch>
          </p:blipFill>
          <p:spPr>
            <a:xfrm>
              <a:off x="3429000" y="7620000"/>
              <a:ext cx="304800" cy="66039"/>
            </a:xfrm>
            <a:prstGeom prst="rect">
              <a:avLst/>
            </a:prstGeom>
          </p:spPr>
        </p:pic>
        <p:pic>
          <p:nvPicPr>
            <p:cNvPr id="44" name="object 44"/>
            <p:cNvPicPr/>
            <p:nvPr/>
          </p:nvPicPr>
          <p:blipFill>
            <a:blip r:embed="rId23" cstate="print"/>
            <a:stretch>
              <a:fillRect/>
            </a:stretch>
          </p:blipFill>
          <p:spPr>
            <a:xfrm>
              <a:off x="3448811" y="7726680"/>
              <a:ext cx="260603" cy="65531"/>
            </a:xfrm>
            <a:prstGeom prst="rect">
              <a:avLst/>
            </a:prstGeom>
          </p:spPr>
        </p:pic>
        <p:pic>
          <p:nvPicPr>
            <p:cNvPr id="45" name="object 45"/>
            <p:cNvPicPr/>
            <p:nvPr/>
          </p:nvPicPr>
          <p:blipFill>
            <a:blip r:embed="rId24" cstate="print"/>
            <a:stretch>
              <a:fillRect/>
            </a:stretch>
          </p:blipFill>
          <p:spPr>
            <a:xfrm>
              <a:off x="3502151" y="7833360"/>
              <a:ext cx="147827" cy="82295"/>
            </a:xfrm>
            <a:prstGeom prst="rect">
              <a:avLst/>
            </a:prstGeom>
          </p:spPr>
        </p:pic>
      </p:grpSp>
      <p:grpSp>
        <p:nvGrpSpPr>
          <p:cNvPr id="46" name="object 46"/>
          <p:cNvGrpSpPr/>
          <p:nvPr/>
        </p:nvGrpSpPr>
        <p:grpSpPr>
          <a:xfrm>
            <a:off x="4760993" y="7597140"/>
            <a:ext cx="758148" cy="173990"/>
            <a:chOff x="2069592" y="7597140"/>
            <a:chExt cx="329565" cy="173990"/>
          </a:xfrm>
        </p:grpSpPr>
        <p:pic>
          <p:nvPicPr>
            <p:cNvPr id="47" name="object 47"/>
            <p:cNvPicPr/>
            <p:nvPr/>
          </p:nvPicPr>
          <p:blipFill>
            <a:blip r:embed="rId25" cstate="print"/>
            <a:stretch>
              <a:fillRect/>
            </a:stretch>
          </p:blipFill>
          <p:spPr>
            <a:xfrm>
              <a:off x="2086356" y="7597140"/>
              <a:ext cx="291083" cy="67564"/>
            </a:xfrm>
            <a:prstGeom prst="rect">
              <a:avLst/>
            </a:prstGeom>
          </p:spPr>
        </p:pic>
        <p:pic>
          <p:nvPicPr>
            <p:cNvPr id="48" name="object 48"/>
            <p:cNvPicPr/>
            <p:nvPr/>
          </p:nvPicPr>
          <p:blipFill>
            <a:blip r:embed="rId26" cstate="print"/>
            <a:stretch>
              <a:fillRect/>
            </a:stretch>
          </p:blipFill>
          <p:spPr>
            <a:xfrm>
              <a:off x="2069592" y="7705344"/>
              <a:ext cx="329183" cy="65531"/>
            </a:xfrm>
            <a:prstGeom prst="rect">
              <a:avLst/>
            </a:prstGeom>
          </p:spPr>
        </p:pic>
      </p:grpSp>
      <p:grpSp>
        <p:nvGrpSpPr>
          <p:cNvPr id="49" name="object 49"/>
          <p:cNvGrpSpPr/>
          <p:nvPr/>
        </p:nvGrpSpPr>
        <p:grpSpPr>
          <a:xfrm>
            <a:off x="2233246" y="8013192"/>
            <a:ext cx="701177" cy="172720"/>
            <a:chOff x="970787" y="8013192"/>
            <a:chExt cx="304800" cy="172720"/>
          </a:xfrm>
        </p:grpSpPr>
        <p:pic>
          <p:nvPicPr>
            <p:cNvPr id="50" name="object 50"/>
            <p:cNvPicPr/>
            <p:nvPr/>
          </p:nvPicPr>
          <p:blipFill>
            <a:blip r:embed="rId27" cstate="print"/>
            <a:stretch>
              <a:fillRect/>
            </a:stretch>
          </p:blipFill>
          <p:spPr>
            <a:xfrm>
              <a:off x="970787" y="8013192"/>
              <a:ext cx="304800" cy="65531"/>
            </a:xfrm>
            <a:prstGeom prst="rect">
              <a:avLst/>
            </a:prstGeom>
          </p:spPr>
        </p:pic>
        <p:pic>
          <p:nvPicPr>
            <p:cNvPr id="51" name="object 51"/>
            <p:cNvPicPr/>
            <p:nvPr/>
          </p:nvPicPr>
          <p:blipFill>
            <a:blip r:embed="rId28" cstate="print"/>
            <a:stretch>
              <a:fillRect/>
            </a:stretch>
          </p:blipFill>
          <p:spPr>
            <a:xfrm>
              <a:off x="984503" y="8118347"/>
              <a:ext cx="266682" cy="67055"/>
            </a:xfrm>
            <a:prstGeom prst="rect">
              <a:avLst/>
            </a:prstGeom>
          </p:spPr>
        </p:pic>
      </p:grpSp>
      <p:grpSp>
        <p:nvGrpSpPr>
          <p:cNvPr id="52" name="object 52"/>
          <p:cNvGrpSpPr/>
          <p:nvPr/>
        </p:nvGrpSpPr>
        <p:grpSpPr>
          <a:xfrm>
            <a:off x="1528564" y="6891528"/>
            <a:ext cx="1121883" cy="515620"/>
            <a:chOff x="664463" y="6891528"/>
            <a:chExt cx="487680" cy="515620"/>
          </a:xfrm>
        </p:grpSpPr>
        <p:pic>
          <p:nvPicPr>
            <p:cNvPr id="53" name="object 53"/>
            <p:cNvPicPr/>
            <p:nvPr/>
          </p:nvPicPr>
          <p:blipFill>
            <a:blip r:embed="rId29" cstate="print"/>
            <a:stretch>
              <a:fillRect/>
            </a:stretch>
          </p:blipFill>
          <p:spPr>
            <a:xfrm>
              <a:off x="711707" y="6891528"/>
              <a:ext cx="402335" cy="201167"/>
            </a:xfrm>
            <a:prstGeom prst="rect">
              <a:avLst/>
            </a:prstGeom>
          </p:spPr>
        </p:pic>
        <p:pic>
          <p:nvPicPr>
            <p:cNvPr id="54" name="object 54"/>
            <p:cNvPicPr/>
            <p:nvPr/>
          </p:nvPicPr>
          <p:blipFill>
            <a:blip r:embed="rId30" cstate="print"/>
            <a:stretch>
              <a:fillRect/>
            </a:stretch>
          </p:blipFill>
          <p:spPr>
            <a:xfrm>
              <a:off x="717803" y="6998207"/>
              <a:ext cx="390143" cy="198119"/>
            </a:xfrm>
            <a:prstGeom prst="rect">
              <a:avLst/>
            </a:prstGeom>
          </p:spPr>
        </p:pic>
        <p:pic>
          <p:nvPicPr>
            <p:cNvPr id="55" name="object 55"/>
            <p:cNvPicPr/>
            <p:nvPr/>
          </p:nvPicPr>
          <p:blipFill>
            <a:blip r:embed="rId31" cstate="print"/>
            <a:stretch>
              <a:fillRect/>
            </a:stretch>
          </p:blipFill>
          <p:spPr>
            <a:xfrm>
              <a:off x="664463" y="7103364"/>
              <a:ext cx="487679" cy="246887"/>
            </a:xfrm>
            <a:prstGeom prst="rect">
              <a:avLst/>
            </a:prstGeom>
          </p:spPr>
        </p:pic>
        <p:pic>
          <p:nvPicPr>
            <p:cNvPr id="56" name="object 56"/>
            <p:cNvPicPr/>
            <p:nvPr/>
          </p:nvPicPr>
          <p:blipFill>
            <a:blip r:embed="rId32" cstate="print"/>
            <a:stretch>
              <a:fillRect/>
            </a:stretch>
          </p:blipFill>
          <p:spPr>
            <a:xfrm>
              <a:off x="699515" y="7210044"/>
              <a:ext cx="426719" cy="196595"/>
            </a:xfrm>
            <a:prstGeom prst="rect">
              <a:avLst/>
            </a:prstGeom>
          </p:spPr>
        </p:pic>
      </p:grpSp>
      <p:sp>
        <p:nvSpPr>
          <p:cNvPr id="57" name="object 57"/>
          <p:cNvSpPr/>
          <p:nvPr/>
        </p:nvSpPr>
        <p:spPr>
          <a:xfrm>
            <a:off x="2562803" y="6685788"/>
            <a:ext cx="119782" cy="0"/>
          </a:xfrm>
          <a:custGeom>
            <a:avLst/>
            <a:gdLst/>
            <a:ahLst/>
            <a:cxnLst/>
            <a:rect l="l" t="t" r="r" b="b"/>
            <a:pathLst>
              <a:path w="52069">
                <a:moveTo>
                  <a:pt x="51816" y="0"/>
                </a:moveTo>
                <a:lnTo>
                  <a:pt x="0" y="0"/>
                </a:lnTo>
              </a:path>
            </a:pathLst>
          </a:custGeom>
          <a:ln w="9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grpSp>
        <p:nvGrpSpPr>
          <p:cNvPr id="58" name="object 58"/>
          <p:cNvGrpSpPr/>
          <p:nvPr/>
        </p:nvGrpSpPr>
        <p:grpSpPr>
          <a:xfrm>
            <a:off x="2548779" y="6431279"/>
            <a:ext cx="6149906" cy="556260"/>
            <a:chOff x="1107948" y="6431279"/>
            <a:chExt cx="2673350" cy="556260"/>
          </a:xfrm>
        </p:grpSpPr>
        <p:sp>
          <p:nvSpPr>
            <p:cNvPr id="59" name="object 59"/>
            <p:cNvSpPr/>
            <p:nvPr/>
          </p:nvSpPr>
          <p:spPr>
            <a:xfrm>
              <a:off x="1110996" y="6803135"/>
              <a:ext cx="56515" cy="0"/>
            </a:xfrm>
            <a:custGeom>
              <a:avLst/>
              <a:gdLst/>
              <a:ahLst/>
              <a:cxnLst/>
              <a:rect l="l" t="t" r="r" b="b"/>
              <a:pathLst>
                <a:path w="56515">
                  <a:moveTo>
                    <a:pt x="56387" y="0"/>
                  </a:moveTo>
                  <a:lnTo>
                    <a:pt x="0" y="0"/>
                  </a:lnTo>
                </a:path>
              </a:pathLst>
            </a:custGeom>
            <a:ln w="9144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0" name="object 60"/>
            <p:cNvSpPr/>
            <p:nvPr/>
          </p:nvSpPr>
          <p:spPr>
            <a:xfrm>
              <a:off x="1147572" y="6629399"/>
              <a:ext cx="315595" cy="234950"/>
            </a:xfrm>
            <a:custGeom>
              <a:avLst/>
              <a:gdLst/>
              <a:ahLst/>
              <a:cxnLst/>
              <a:rect l="l" t="t" r="r" b="b"/>
              <a:pathLst>
                <a:path w="315594" h="234950">
                  <a:moveTo>
                    <a:pt x="25908" y="115824"/>
                  </a:moveTo>
                  <a:lnTo>
                    <a:pt x="24217" y="146613"/>
                  </a:lnTo>
                  <a:lnTo>
                    <a:pt x="19240" y="176974"/>
                  </a:lnTo>
                  <a:lnTo>
                    <a:pt x="11120" y="206478"/>
                  </a:lnTo>
                  <a:lnTo>
                    <a:pt x="0" y="234696"/>
                  </a:lnTo>
                  <a:lnTo>
                    <a:pt x="138684" y="234696"/>
                  </a:lnTo>
                  <a:lnTo>
                    <a:pt x="182965" y="224381"/>
                  </a:lnTo>
                  <a:lnTo>
                    <a:pt x="223735" y="206678"/>
                  </a:lnTo>
                  <a:lnTo>
                    <a:pt x="260043" y="182246"/>
                  </a:lnTo>
                  <a:lnTo>
                    <a:pt x="290937" y="151741"/>
                  </a:lnTo>
                  <a:lnTo>
                    <a:pt x="315468" y="115824"/>
                  </a:lnTo>
                  <a:lnTo>
                    <a:pt x="283773" y="73509"/>
                  </a:lnTo>
                  <a:lnTo>
                    <a:pt x="242506" y="39052"/>
                  </a:lnTo>
                  <a:lnTo>
                    <a:pt x="193524" y="14025"/>
                  </a:lnTo>
                  <a:lnTo>
                    <a:pt x="138684" y="0"/>
                  </a:lnTo>
                  <a:lnTo>
                    <a:pt x="0" y="0"/>
                  </a:lnTo>
                  <a:lnTo>
                    <a:pt x="11120" y="28170"/>
                  </a:lnTo>
                  <a:lnTo>
                    <a:pt x="19240" y="57340"/>
                  </a:lnTo>
                  <a:lnTo>
                    <a:pt x="24217" y="86796"/>
                  </a:lnTo>
                  <a:lnTo>
                    <a:pt x="25908" y="115824"/>
                  </a:lnTo>
                  <a:close/>
                </a:path>
              </a:pathLst>
            </a:custGeom>
            <a:ln w="9144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1" name="object 61"/>
            <p:cNvSpPr/>
            <p:nvPr/>
          </p:nvSpPr>
          <p:spPr>
            <a:xfrm>
              <a:off x="1112520" y="6435851"/>
              <a:ext cx="2664460" cy="309880"/>
            </a:xfrm>
            <a:custGeom>
              <a:avLst/>
              <a:gdLst/>
              <a:ahLst/>
              <a:cxnLst/>
              <a:rect l="l" t="t" r="r" b="b"/>
              <a:pathLst>
                <a:path w="2664460" h="309879">
                  <a:moveTo>
                    <a:pt x="350520" y="309371"/>
                  </a:moveTo>
                  <a:lnTo>
                    <a:pt x="775716" y="309371"/>
                  </a:lnTo>
                </a:path>
                <a:path w="2664460" h="309879">
                  <a:moveTo>
                    <a:pt x="0" y="71628"/>
                  </a:moveTo>
                  <a:lnTo>
                    <a:pt x="0" y="249935"/>
                  </a:lnTo>
                </a:path>
                <a:path w="2664460" h="309879">
                  <a:moveTo>
                    <a:pt x="1523" y="71628"/>
                  </a:moveTo>
                  <a:lnTo>
                    <a:pt x="2272283" y="71628"/>
                  </a:lnTo>
                </a:path>
                <a:path w="2664460" h="309879">
                  <a:moveTo>
                    <a:pt x="2273807" y="141732"/>
                  </a:moveTo>
                  <a:lnTo>
                    <a:pt x="2663952" y="141732"/>
                  </a:lnTo>
                  <a:lnTo>
                    <a:pt x="2663952" y="0"/>
                  </a:lnTo>
                  <a:lnTo>
                    <a:pt x="2273807" y="0"/>
                  </a:lnTo>
                  <a:lnTo>
                    <a:pt x="2273807" y="141732"/>
                  </a:lnTo>
                  <a:close/>
                </a:path>
              </a:pathLst>
            </a:custGeom>
            <a:ln w="9144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62" name="object 62"/>
            <p:cNvPicPr/>
            <p:nvPr/>
          </p:nvPicPr>
          <p:blipFill>
            <a:blip r:embed="rId33" cstate="print"/>
            <a:stretch>
              <a:fillRect/>
            </a:stretch>
          </p:blipFill>
          <p:spPr>
            <a:xfrm>
              <a:off x="3470148" y="6467855"/>
              <a:ext cx="231648" cy="246887"/>
            </a:xfrm>
            <a:prstGeom prst="rect">
              <a:avLst/>
            </a:prstGeom>
          </p:spPr>
        </p:pic>
        <p:sp>
          <p:nvSpPr>
            <p:cNvPr id="63" name="object 63"/>
            <p:cNvSpPr/>
            <p:nvPr/>
          </p:nvSpPr>
          <p:spPr>
            <a:xfrm>
              <a:off x="2065020" y="6688835"/>
              <a:ext cx="312420" cy="233679"/>
            </a:xfrm>
            <a:custGeom>
              <a:avLst/>
              <a:gdLst/>
              <a:ahLst/>
              <a:cxnLst/>
              <a:rect l="l" t="t" r="r" b="b"/>
              <a:pathLst>
                <a:path w="312419" h="233679">
                  <a:moveTo>
                    <a:pt x="0" y="56388"/>
                  </a:moveTo>
                  <a:lnTo>
                    <a:pt x="0" y="233171"/>
                  </a:lnTo>
                  <a:lnTo>
                    <a:pt x="187452" y="233171"/>
                  </a:lnTo>
                  <a:lnTo>
                    <a:pt x="235910" y="224051"/>
                  </a:lnTo>
                  <a:lnTo>
                    <a:pt x="275653" y="199072"/>
                  </a:lnTo>
                  <a:lnTo>
                    <a:pt x="302537" y="161805"/>
                  </a:lnTo>
                  <a:lnTo>
                    <a:pt x="312419" y="115824"/>
                  </a:lnTo>
                  <a:lnTo>
                    <a:pt x="302537" y="70723"/>
                  </a:lnTo>
                  <a:lnTo>
                    <a:pt x="275653" y="33909"/>
                  </a:lnTo>
                  <a:lnTo>
                    <a:pt x="235910" y="9096"/>
                  </a:lnTo>
                  <a:lnTo>
                    <a:pt x="187452" y="0"/>
                  </a:lnTo>
                  <a:lnTo>
                    <a:pt x="0" y="0"/>
                  </a:lnTo>
                  <a:lnTo>
                    <a:pt x="0" y="56388"/>
                  </a:lnTo>
                  <a:close/>
                </a:path>
              </a:pathLst>
            </a:custGeom>
            <a:ln w="9144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4" name="object 64"/>
            <p:cNvSpPr/>
            <p:nvPr/>
          </p:nvSpPr>
          <p:spPr>
            <a:xfrm>
              <a:off x="1828800" y="6745223"/>
              <a:ext cx="649605" cy="59690"/>
            </a:xfrm>
            <a:custGeom>
              <a:avLst/>
              <a:gdLst/>
              <a:ahLst/>
              <a:cxnLst/>
              <a:rect l="l" t="t" r="r" b="b"/>
              <a:pathLst>
                <a:path w="649605" h="59690">
                  <a:moveTo>
                    <a:pt x="548640" y="59436"/>
                  </a:moveTo>
                  <a:lnTo>
                    <a:pt x="649224" y="59436"/>
                  </a:lnTo>
                </a:path>
                <a:path w="649605" h="59690">
                  <a:moveTo>
                    <a:pt x="236220" y="0"/>
                  </a:moveTo>
                  <a:lnTo>
                    <a:pt x="0" y="0"/>
                  </a:lnTo>
                </a:path>
              </a:pathLst>
            </a:custGeom>
            <a:ln w="9144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65" name="object 65"/>
            <p:cNvPicPr/>
            <p:nvPr/>
          </p:nvPicPr>
          <p:blipFill>
            <a:blip r:embed="rId34" cstate="print"/>
            <a:stretch>
              <a:fillRect/>
            </a:stretch>
          </p:blipFill>
          <p:spPr>
            <a:xfrm>
              <a:off x="1944624" y="6818375"/>
              <a:ext cx="124967" cy="169163"/>
            </a:xfrm>
            <a:prstGeom prst="rect">
              <a:avLst/>
            </a:prstGeom>
          </p:spPr>
        </p:pic>
      </p:grpSp>
      <p:grpSp>
        <p:nvGrpSpPr>
          <p:cNvPr id="66" name="object 66"/>
          <p:cNvGrpSpPr/>
          <p:nvPr/>
        </p:nvGrpSpPr>
        <p:grpSpPr>
          <a:xfrm>
            <a:off x="6492897" y="6798564"/>
            <a:ext cx="2202864" cy="1127760"/>
            <a:chOff x="2822447" y="6798564"/>
            <a:chExt cx="957580" cy="1127760"/>
          </a:xfrm>
        </p:grpSpPr>
        <p:sp>
          <p:nvSpPr>
            <p:cNvPr id="67" name="object 67"/>
            <p:cNvSpPr/>
            <p:nvPr/>
          </p:nvSpPr>
          <p:spPr>
            <a:xfrm>
              <a:off x="3384803" y="7453884"/>
              <a:ext cx="390525" cy="142240"/>
            </a:xfrm>
            <a:custGeom>
              <a:avLst/>
              <a:gdLst/>
              <a:ahLst/>
              <a:cxnLst/>
              <a:rect l="l" t="t" r="r" b="b"/>
              <a:pathLst>
                <a:path w="390525" h="142240">
                  <a:moveTo>
                    <a:pt x="0" y="141732"/>
                  </a:moveTo>
                  <a:lnTo>
                    <a:pt x="390144" y="141732"/>
                  </a:lnTo>
                  <a:lnTo>
                    <a:pt x="390144" y="0"/>
                  </a:lnTo>
                  <a:lnTo>
                    <a:pt x="0" y="0"/>
                  </a:lnTo>
                  <a:lnTo>
                    <a:pt x="0" y="141732"/>
                  </a:lnTo>
                  <a:close/>
                </a:path>
              </a:pathLst>
            </a:custGeom>
            <a:ln w="9144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68" name="object 68"/>
            <p:cNvPicPr/>
            <p:nvPr/>
          </p:nvPicPr>
          <p:blipFill>
            <a:blip r:embed="rId35" cstate="print"/>
            <a:stretch>
              <a:fillRect/>
            </a:stretch>
          </p:blipFill>
          <p:spPr>
            <a:xfrm>
              <a:off x="3502151" y="7485888"/>
              <a:ext cx="170687" cy="192023"/>
            </a:xfrm>
            <a:prstGeom prst="rect">
              <a:avLst/>
            </a:prstGeom>
          </p:spPr>
        </p:pic>
        <p:sp>
          <p:nvSpPr>
            <p:cNvPr id="69" name="object 69"/>
            <p:cNvSpPr/>
            <p:nvPr/>
          </p:nvSpPr>
          <p:spPr>
            <a:xfrm>
              <a:off x="3020567" y="7406640"/>
              <a:ext cx="312420" cy="236220"/>
            </a:xfrm>
            <a:custGeom>
              <a:avLst/>
              <a:gdLst/>
              <a:ahLst/>
              <a:cxnLst/>
              <a:rect l="l" t="t" r="r" b="b"/>
              <a:pathLst>
                <a:path w="312420" h="236220">
                  <a:moveTo>
                    <a:pt x="0" y="59436"/>
                  </a:moveTo>
                  <a:lnTo>
                    <a:pt x="0" y="236219"/>
                  </a:lnTo>
                  <a:lnTo>
                    <a:pt x="185928" y="236219"/>
                  </a:lnTo>
                  <a:lnTo>
                    <a:pt x="235267" y="226885"/>
                  </a:lnTo>
                  <a:lnTo>
                    <a:pt x="275462" y="201548"/>
                  </a:lnTo>
                  <a:lnTo>
                    <a:pt x="302513" y="164210"/>
                  </a:lnTo>
                  <a:lnTo>
                    <a:pt x="312419" y="118872"/>
                  </a:lnTo>
                  <a:lnTo>
                    <a:pt x="302513" y="72651"/>
                  </a:lnTo>
                  <a:lnTo>
                    <a:pt x="275462" y="34861"/>
                  </a:lnTo>
                  <a:lnTo>
                    <a:pt x="235267" y="9358"/>
                  </a:lnTo>
                  <a:lnTo>
                    <a:pt x="185928" y="0"/>
                  </a:lnTo>
                  <a:lnTo>
                    <a:pt x="0" y="0"/>
                  </a:lnTo>
                  <a:lnTo>
                    <a:pt x="0" y="59436"/>
                  </a:lnTo>
                  <a:close/>
                </a:path>
              </a:pathLst>
            </a:custGeom>
            <a:ln w="9144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0" name="object 70"/>
            <p:cNvSpPr/>
            <p:nvPr/>
          </p:nvSpPr>
          <p:spPr>
            <a:xfrm>
              <a:off x="2827019" y="6803136"/>
              <a:ext cx="558165" cy="1118870"/>
            </a:xfrm>
            <a:custGeom>
              <a:avLst/>
              <a:gdLst/>
              <a:ahLst/>
              <a:cxnLst/>
              <a:rect l="l" t="t" r="r" b="b"/>
              <a:pathLst>
                <a:path w="558164" h="1118870">
                  <a:moveTo>
                    <a:pt x="505968" y="722376"/>
                  </a:moveTo>
                  <a:lnTo>
                    <a:pt x="557783" y="722376"/>
                  </a:lnTo>
                </a:path>
                <a:path w="558164" h="1118870">
                  <a:moveTo>
                    <a:pt x="190500" y="662940"/>
                  </a:moveTo>
                  <a:lnTo>
                    <a:pt x="161544" y="662940"/>
                  </a:lnTo>
                  <a:lnTo>
                    <a:pt x="166116" y="0"/>
                  </a:lnTo>
                  <a:lnTo>
                    <a:pt x="0" y="0"/>
                  </a:lnTo>
                </a:path>
                <a:path w="558164" h="1118870">
                  <a:moveTo>
                    <a:pt x="190500" y="780287"/>
                  </a:moveTo>
                  <a:lnTo>
                    <a:pt x="160020" y="780287"/>
                  </a:lnTo>
                  <a:lnTo>
                    <a:pt x="158496" y="1118616"/>
                  </a:lnTo>
                  <a:lnTo>
                    <a:pt x="132588" y="1118616"/>
                  </a:lnTo>
                </a:path>
              </a:pathLst>
            </a:custGeom>
            <a:ln w="9144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71" name="object 71"/>
          <p:cNvGrpSpPr/>
          <p:nvPr/>
        </p:nvGrpSpPr>
        <p:grpSpPr>
          <a:xfrm>
            <a:off x="5535790" y="6781801"/>
            <a:ext cx="105177" cy="47625"/>
            <a:chOff x="2406395" y="6781800"/>
            <a:chExt cx="45720" cy="47625"/>
          </a:xfrm>
        </p:grpSpPr>
        <p:sp>
          <p:nvSpPr>
            <p:cNvPr id="72" name="object 72"/>
            <p:cNvSpPr/>
            <p:nvPr/>
          </p:nvSpPr>
          <p:spPr>
            <a:xfrm>
              <a:off x="2410967" y="6786372"/>
              <a:ext cx="36830" cy="38100"/>
            </a:xfrm>
            <a:custGeom>
              <a:avLst/>
              <a:gdLst/>
              <a:ahLst/>
              <a:cxnLst/>
              <a:rect l="l" t="t" r="r" b="b"/>
              <a:pathLst>
                <a:path w="36830" h="38100">
                  <a:moveTo>
                    <a:pt x="18288" y="38099"/>
                  </a:moveTo>
                  <a:lnTo>
                    <a:pt x="11572" y="36742"/>
                  </a:lnTo>
                  <a:lnTo>
                    <a:pt x="5714" y="32956"/>
                  </a:lnTo>
                  <a:lnTo>
                    <a:pt x="1571" y="27170"/>
                  </a:lnTo>
                  <a:lnTo>
                    <a:pt x="0" y="19811"/>
                  </a:lnTo>
                  <a:lnTo>
                    <a:pt x="1571" y="12215"/>
                  </a:lnTo>
                  <a:lnTo>
                    <a:pt x="5715" y="5905"/>
                  </a:lnTo>
                  <a:lnTo>
                    <a:pt x="11572" y="1595"/>
                  </a:lnTo>
                  <a:lnTo>
                    <a:pt x="18288" y="0"/>
                  </a:lnTo>
                  <a:lnTo>
                    <a:pt x="25646" y="1595"/>
                  </a:lnTo>
                  <a:lnTo>
                    <a:pt x="31432" y="5905"/>
                  </a:lnTo>
                  <a:lnTo>
                    <a:pt x="35218" y="12215"/>
                  </a:lnTo>
                  <a:lnTo>
                    <a:pt x="36576" y="19811"/>
                  </a:lnTo>
                  <a:lnTo>
                    <a:pt x="35218" y="27170"/>
                  </a:lnTo>
                  <a:lnTo>
                    <a:pt x="31432" y="32956"/>
                  </a:lnTo>
                  <a:lnTo>
                    <a:pt x="25646" y="36742"/>
                  </a:lnTo>
                  <a:lnTo>
                    <a:pt x="18288" y="38099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3" name="object 73"/>
            <p:cNvSpPr/>
            <p:nvPr/>
          </p:nvSpPr>
          <p:spPr>
            <a:xfrm>
              <a:off x="2410967" y="6786372"/>
              <a:ext cx="36830" cy="38100"/>
            </a:xfrm>
            <a:custGeom>
              <a:avLst/>
              <a:gdLst/>
              <a:ahLst/>
              <a:cxnLst/>
              <a:rect l="l" t="t" r="r" b="b"/>
              <a:pathLst>
                <a:path w="36830" h="38100">
                  <a:moveTo>
                    <a:pt x="0" y="19811"/>
                  </a:moveTo>
                  <a:lnTo>
                    <a:pt x="1571" y="12215"/>
                  </a:lnTo>
                  <a:lnTo>
                    <a:pt x="5715" y="5905"/>
                  </a:lnTo>
                  <a:lnTo>
                    <a:pt x="11572" y="1595"/>
                  </a:lnTo>
                  <a:lnTo>
                    <a:pt x="18288" y="0"/>
                  </a:lnTo>
                  <a:lnTo>
                    <a:pt x="25646" y="1595"/>
                  </a:lnTo>
                  <a:lnTo>
                    <a:pt x="31432" y="5905"/>
                  </a:lnTo>
                  <a:lnTo>
                    <a:pt x="35218" y="12215"/>
                  </a:lnTo>
                  <a:lnTo>
                    <a:pt x="36576" y="19811"/>
                  </a:lnTo>
                  <a:lnTo>
                    <a:pt x="35218" y="27170"/>
                  </a:lnTo>
                  <a:lnTo>
                    <a:pt x="31432" y="32956"/>
                  </a:lnTo>
                  <a:lnTo>
                    <a:pt x="25646" y="36742"/>
                  </a:lnTo>
                  <a:lnTo>
                    <a:pt x="18288" y="38099"/>
                  </a:lnTo>
                  <a:lnTo>
                    <a:pt x="11572" y="36742"/>
                  </a:lnTo>
                  <a:lnTo>
                    <a:pt x="5714" y="32956"/>
                  </a:lnTo>
                  <a:lnTo>
                    <a:pt x="1571" y="27170"/>
                  </a:lnTo>
                  <a:lnTo>
                    <a:pt x="0" y="19811"/>
                  </a:lnTo>
                </a:path>
              </a:pathLst>
            </a:custGeom>
            <a:ln w="9144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74" name="object 74"/>
          <p:cNvGrpSpPr/>
          <p:nvPr/>
        </p:nvGrpSpPr>
        <p:grpSpPr>
          <a:xfrm>
            <a:off x="3449792" y="6720841"/>
            <a:ext cx="109559" cy="47625"/>
            <a:chOff x="1499616" y="6720840"/>
            <a:chExt cx="47625" cy="47625"/>
          </a:xfrm>
        </p:grpSpPr>
        <p:sp>
          <p:nvSpPr>
            <p:cNvPr id="75" name="object 75"/>
            <p:cNvSpPr/>
            <p:nvPr/>
          </p:nvSpPr>
          <p:spPr>
            <a:xfrm>
              <a:off x="1504188" y="6725412"/>
              <a:ext cx="38100" cy="38100"/>
            </a:xfrm>
            <a:custGeom>
              <a:avLst/>
              <a:gdLst/>
              <a:ahLst/>
              <a:cxnLst/>
              <a:rect l="l" t="t" r="r" b="b"/>
              <a:pathLst>
                <a:path w="38100" h="38100">
                  <a:moveTo>
                    <a:pt x="18288" y="38100"/>
                  </a:moveTo>
                  <a:lnTo>
                    <a:pt x="10929" y="36504"/>
                  </a:lnTo>
                  <a:lnTo>
                    <a:pt x="5143" y="32194"/>
                  </a:lnTo>
                  <a:lnTo>
                    <a:pt x="1357" y="25884"/>
                  </a:lnTo>
                  <a:lnTo>
                    <a:pt x="0" y="18288"/>
                  </a:lnTo>
                  <a:lnTo>
                    <a:pt x="1357" y="11572"/>
                  </a:lnTo>
                  <a:lnTo>
                    <a:pt x="5143" y="5715"/>
                  </a:lnTo>
                  <a:lnTo>
                    <a:pt x="10929" y="1571"/>
                  </a:lnTo>
                  <a:lnTo>
                    <a:pt x="18288" y="0"/>
                  </a:lnTo>
                  <a:lnTo>
                    <a:pt x="25884" y="1571"/>
                  </a:lnTo>
                  <a:lnTo>
                    <a:pt x="32194" y="5715"/>
                  </a:lnTo>
                  <a:lnTo>
                    <a:pt x="36504" y="11572"/>
                  </a:lnTo>
                  <a:lnTo>
                    <a:pt x="38100" y="18288"/>
                  </a:lnTo>
                  <a:lnTo>
                    <a:pt x="36504" y="25884"/>
                  </a:lnTo>
                  <a:lnTo>
                    <a:pt x="32194" y="32194"/>
                  </a:lnTo>
                  <a:lnTo>
                    <a:pt x="25884" y="36504"/>
                  </a:lnTo>
                  <a:lnTo>
                    <a:pt x="18288" y="3810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6" name="object 76"/>
            <p:cNvSpPr/>
            <p:nvPr/>
          </p:nvSpPr>
          <p:spPr>
            <a:xfrm>
              <a:off x="1504188" y="6725412"/>
              <a:ext cx="38100" cy="38100"/>
            </a:xfrm>
            <a:custGeom>
              <a:avLst/>
              <a:gdLst/>
              <a:ahLst/>
              <a:cxnLst/>
              <a:rect l="l" t="t" r="r" b="b"/>
              <a:pathLst>
                <a:path w="38100" h="38100">
                  <a:moveTo>
                    <a:pt x="0" y="18288"/>
                  </a:moveTo>
                  <a:lnTo>
                    <a:pt x="1357" y="11572"/>
                  </a:lnTo>
                  <a:lnTo>
                    <a:pt x="5143" y="5715"/>
                  </a:lnTo>
                  <a:lnTo>
                    <a:pt x="10929" y="1571"/>
                  </a:lnTo>
                  <a:lnTo>
                    <a:pt x="18288" y="0"/>
                  </a:lnTo>
                  <a:lnTo>
                    <a:pt x="25884" y="1571"/>
                  </a:lnTo>
                  <a:lnTo>
                    <a:pt x="32194" y="5715"/>
                  </a:lnTo>
                  <a:lnTo>
                    <a:pt x="36504" y="11572"/>
                  </a:lnTo>
                  <a:lnTo>
                    <a:pt x="38100" y="18288"/>
                  </a:lnTo>
                  <a:lnTo>
                    <a:pt x="36504" y="25884"/>
                  </a:lnTo>
                  <a:lnTo>
                    <a:pt x="32194" y="32194"/>
                  </a:lnTo>
                  <a:lnTo>
                    <a:pt x="25884" y="36504"/>
                  </a:lnTo>
                  <a:lnTo>
                    <a:pt x="18288" y="38100"/>
                  </a:lnTo>
                  <a:lnTo>
                    <a:pt x="10929" y="36504"/>
                  </a:lnTo>
                  <a:lnTo>
                    <a:pt x="5143" y="32194"/>
                  </a:lnTo>
                  <a:lnTo>
                    <a:pt x="1357" y="25884"/>
                  </a:lnTo>
                  <a:lnTo>
                    <a:pt x="0" y="18288"/>
                  </a:lnTo>
                </a:path>
              </a:pathLst>
            </a:custGeom>
            <a:ln w="9144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77" name="object 77"/>
          <p:cNvGrpSpPr/>
          <p:nvPr/>
        </p:nvGrpSpPr>
        <p:grpSpPr>
          <a:xfrm>
            <a:off x="4687369" y="7435595"/>
            <a:ext cx="918834" cy="230504"/>
            <a:chOff x="2037588" y="7435595"/>
            <a:chExt cx="399415" cy="230504"/>
          </a:xfrm>
        </p:grpSpPr>
        <p:sp>
          <p:nvSpPr>
            <p:cNvPr id="78" name="object 78"/>
            <p:cNvSpPr/>
            <p:nvPr/>
          </p:nvSpPr>
          <p:spPr>
            <a:xfrm>
              <a:off x="2042160" y="7440167"/>
              <a:ext cx="390525" cy="142240"/>
            </a:xfrm>
            <a:custGeom>
              <a:avLst/>
              <a:gdLst/>
              <a:ahLst/>
              <a:cxnLst/>
              <a:rect l="l" t="t" r="r" b="b"/>
              <a:pathLst>
                <a:path w="390525" h="142240">
                  <a:moveTo>
                    <a:pt x="0" y="141732"/>
                  </a:moveTo>
                  <a:lnTo>
                    <a:pt x="390144" y="141732"/>
                  </a:lnTo>
                  <a:lnTo>
                    <a:pt x="390144" y="0"/>
                  </a:lnTo>
                  <a:lnTo>
                    <a:pt x="0" y="0"/>
                  </a:lnTo>
                  <a:lnTo>
                    <a:pt x="0" y="141732"/>
                  </a:lnTo>
                  <a:close/>
                </a:path>
              </a:pathLst>
            </a:custGeom>
            <a:ln w="9144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79" name="object 79"/>
            <p:cNvPicPr/>
            <p:nvPr/>
          </p:nvPicPr>
          <p:blipFill>
            <a:blip r:embed="rId4" cstate="print"/>
            <a:stretch>
              <a:fillRect/>
            </a:stretch>
          </p:blipFill>
          <p:spPr>
            <a:xfrm>
              <a:off x="2135124" y="7475219"/>
              <a:ext cx="99059" cy="187451"/>
            </a:xfrm>
            <a:prstGeom prst="rect">
              <a:avLst/>
            </a:prstGeom>
          </p:spPr>
        </p:pic>
        <p:pic>
          <p:nvPicPr>
            <p:cNvPr id="80" name="object 80"/>
            <p:cNvPicPr/>
            <p:nvPr/>
          </p:nvPicPr>
          <p:blipFill>
            <a:blip r:embed="rId5" cstate="print"/>
            <a:stretch>
              <a:fillRect/>
            </a:stretch>
          </p:blipFill>
          <p:spPr>
            <a:xfrm>
              <a:off x="2237232" y="7473695"/>
              <a:ext cx="109727" cy="192023"/>
            </a:xfrm>
            <a:prstGeom prst="rect">
              <a:avLst/>
            </a:prstGeom>
          </p:spPr>
        </p:pic>
      </p:grpSp>
      <p:grpSp>
        <p:nvGrpSpPr>
          <p:cNvPr id="81" name="object 81"/>
          <p:cNvGrpSpPr/>
          <p:nvPr/>
        </p:nvGrpSpPr>
        <p:grpSpPr>
          <a:xfrm>
            <a:off x="5574357" y="7799831"/>
            <a:ext cx="1256275" cy="243840"/>
            <a:chOff x="2423160" y="7799831"/>
            <a:chExt cx="546100" cy="243840"/>
          </a:xfrm>
        </p:grpSpPr>
        <p:sp>
          <p:nvSpPr>
            <p:cNvPr id="82" name="object 82"/>
            <p:cNvSpPr/>
            <p:nvPr/>
          </p:nvSpPr>
          <p:spPr>
            <a:xfrm>
              <a:off x="2423160" y="7979663"/>
              <a:ext cx="245745" cy="0"/>
            </a:xfrm>
            <a:custGeom>
              <a:avLst/>
              <a:gdLst/>
              <a:ahLst/>
              <a:cxnLst/>
              <a:rect l="l" t="t" r="r" b="b"/>
              <a:pathLst>
                <a:path w="245744">
                  <a:moveTo>
                    <a:pt x="245364" y="0"/>
                  </a:moveTo>
                  <a:lnTo>
                    <a:pt x="0" y="0"/>
                  </a:lnTo>
                </a:path>
              </a:pathLst>
            </a:custGeom>
            <a:ln w="9144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3" name="object 83"/>
            <p:cNvSpPr/>
            <p:nvPr/>
          </p:nvSpPr>
          <p:spPr>
            <a:xfrm>
              <a:off x="2648711" y="7804403"/>
              <a:ext cx="315595" cy="234950"/>
            </a:xfrm>
            <a:custGeom>
              <a:avLst/>
              <a:gdLst/>
              <a:ahLst/>
              <a:cxnLst/>
              <a:rect l="l" t="t" r="r" b="b"/>
              <a:pathLst>
                <a:path w="315594" h="234950">
                  <a:moveTo>
                    <a:pt x="25907" y="117348"/>
                  </a:moveTo>
                  <a:lnTo>
                    <a:pt x="24217" y="147899"/>
                  </a:lnTo>
                  <a:lnTo>
                    <a:pt x="19240" y="177736"/>
                  </a:lnTo>
                  <a:lnTo>
                    <a:pt x="11120" y="206716"/>
                  </a:lnTo>
                  <a:lnTo>
                    <a:pt x="0" y="234696"/>
                  </a:lnTo>
                  <a:lnTo>
                    <a:pt x="135635" y="234696"/>
                  </a:lnTo>
                  <a:lnTo>
                    <a:pt x="180088" y="224540"/>
                  </a:lnTo>
                  <a:lnTo>
                    <a:pt x="221321" y="207215"/>
                  </a:lnTo>
                  <a:lnTo>
                    <a:pt x="258311" y="183233"/>
                  </a:lnTo>
                  <a:lnTo>
                    <a:pt x="290035" y="153107"/>
                  </a:lnTo>
                  <a:lnTo>
                    <a:pt x="315467" y="117348"/>
                  </a:lnTo>
                  <a:lnTo>
                    <a:pt x="290035" y="82174"/>
                  </a:lnTo>
                  <a:lnTo>
                    <a:pt x="258311" y="52120"/>
                  </a:lnTo>
                  <a:lnTo>
                    <a:pt x="221321" y="27919"/>
                  </a:lnTo>
                  <a:lnTo>
                    <a:pt x="180088" y="10302"/>
                  </a:lnTo>
                  <a:lnTo>
                    <a:pt x="135635" y="0"/>
                  </a:lnTo>
                  <a:lnTo>
                    <a:pt x="0" y="0"/>
                  </a:lnTo>
                  <a:lnTo>
                    <a:pt x="11120" y="28194"/>
                  </a:lnTo>
                  <a:lnTo>
                    <a:pt x="19240" y="57531"/>
                  </a:lnTo>
                  <a:lnTo>
                    <a:pt x="24217" y="87439"/>
                  </a:lnTo>
                  <a:lnTo>
                    <a:pt x="25907" y="117348"/>
                  </a:lnTo>
                  <a:close/>
                </a:path>
              </a:pathLst>
            </a:custGeom>
            <a:ln w="9144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84" name="object 84"/>
          <p:cNvGrpSpPr/>
          <p:nvPr/>
        </p:nvGrpSpPr>
        <p:grpSpPr>
          <a:xfrm>
            <a:off x="5108073" y="6780277"/>
            <a:ext cx="1617089" cy="650875"/>
            <a:chOff x="2220467" y="6780276"/>
            <a:chExt cx="702945" cy="650875"/>
          </a:xfrm>
        </p:grpSpPr>
        <p:sp>
          <p:nvSpPr>
            <p:cNvPr id="85" name="object 85"/>
            <p:cNvSpPr/>
            <p:nvPr/>
          </p:nvSpPr>
          <p:spPr>
            <a:xfrm>
              <a:off x="2878835" y="6784848"/>
              <a:ext cx="40005" cy="40005"/>
            </a:xfrm>
            <a:custGeom>
              <a:avLst/>
              <a:gdLst/>
              <a:ahLst/>
              <a:cxnLst/>
              <a:rect l="l" t="t" r="r" b="b"/>
              <a:pathLst>
                <a:path w="40005" h="40004">
                  <a:moveTo>
                    <a:pt x="19812" y="39624"/>
                  </a:moveTo>
                  <a:lnTo>
                    <a:pt x="12215" y="38028"/>
                  </a:lnTo>
                  <a:lnTo>
                    <a:pt x="5905" y="33718"/>
                  </a:lnTo>
                  <a:lnTo>
                    <a:pt x="1595" y="27408"/>
                  </a:lnTo>
                  <a:lnTo>
                    <a:pt x="0" y="19812"/>
                  </a:lnTo>
                  <a:lnTo>
                    <a:pt x="1595" y="12215"/>
                  </a:lnTo>
                  <a:lnTo>
                    <a:pt x="5905" y="5905"/>
                  </a:lnTo>
                  <a:lnTo>
                    <a:pt x="12215" y="1595"/>
                  </a:lnTo>
                  <a:lnTo>
                    <a:pt x="19812" y="0"/>
                  </a:lnTo>
                  <a:lnTo>
                    <a:pt x="27408" y="1595"/>
                  </a:lnTo>
                  <a:lnTo>
                    <a:pt x="33718" y="5905"/>
                  </a:lnTo>
                  <a:lnTo>
                    <a:pt x="38028" y="12215"/>
                  </a:lnTo>
                  <a:lnTo>
                    <a:pt x="39624" y="19812"/>
                  </a:lnTo>
                  <a:lnTo>
                    <a:pt x="38028" y="27408"/>
                  </a:lnTo>
                  <a:lnTo>
                    <a:pt x="33718" y="33718"/>
                  </a:lnTo>
                  <a:lnTo>
                    <a:pt x="27408" y="38028"/>
                  </a:lnTo>
                  <a:lnTo>
                    <a:pt x="19812" y="39624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6" name="object 86"/>
            <p:cNvSpPr/>
            <p:nvPr/>
          </p:nvSpPr>
          <p:spPr>
            <a:xfrm>
              <a:off x="2878835" y="6784848"/>
              <a:ext cx="40005" cy="40005"/>
            </a:xfrm>
            <a:custGeom>
              <a:avLst/>
              <a:gdLst/>
              <a:ahLst/>
              <a:cxnLst/>
              <a:rect l="l" t="t" r="r" b="b"/>
              <a:pathLst>
                <a:path w="40005" h="40004">
                  <a:moveTo>
                    <a:pt x="0" y="19812"/>
                  </a:moveTo>
                  <a:lnTo>
                    <a:pt x="1595" y="12215"/>
                  </a:lnTo>
                  <a:lnTo>
                    <a:pt x="5905" y="5905"/>
                  </a:lnTo>
                  <a:lnTo>
                    <a:pt x="12215" y="1595"/>
                  </a:lnTo>
                  <a:lnTo>
                    <a:pt x="19812" y="0"/>
                  </a:lnTo>
                  <a:lnTo>
                    <a:pt x="27408" y="1595"/>
                  </a:lnTo>
                  <a:lnTo>
                    <a:pt x="33718" y="5905"/>
                  </a:lnTo>
                  <a:lnTo>
                    <a:pt x="38028" y="12215"/>
                  </a:lnTo>
                  <a:lnTo>
                    <a:pt x="39624" y="19812"/>
                  </a:lnTo>
                  <a:lnTo>
                    <a:pt x="38028" y="27408"/>
                  </a:lnTo>
                  <a:lnTo>
                    <a:pt x="33718" y="33718"/>
                  </a:lnTo>
                  <a:lnTo>
                    <a:pt x="27408" y="38028"/>
                  </a:lnTo>
                  <a:lnTo>
                    <a:pt x="19812" y="39624"/>
                  </a:lnTo>
                  <a:lnTo>
                    <a:pt x="12215" y="38028"/>
                  </a:lnTo>
                  <a:lnTo>
                    <a:pt x="5905" y="33718"/>
                  </a:lnTo>
                  <a:lnTo>
                    <a:pt x="1595" y="27408"/>
                  </a:lnTo>
                  <a:lnTo>
                    <a:pt x="0" y="19812"/>
                  </a:lnTo>
                </a:path>
              </a:pathLst>
            </a:custGeom>
            <a:ln w="9144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7" name="object 87"/>
            <p:cNvSpPr/>
            <p:nvPr/>
          </p:nvSpPr>
          <p:spPr>
            <a:xfrm>
              <a:off x="2247900" y="6806183"/>
              <a:ext cx="650875" cy="551815"/>
            </a:xfrm>
            <a:custGeom>
              <a:avLst/>
              <a:gdLst/>
              <a:ahLst/>
              <a:cxnLst/>
              <a:rect l="l" t="t" r="r" b="b"/>
              <a:pathLst>
                <a:path w="650875" h="551815">
                  <a:moveTo>
                    <a:pt x="650748" y="0"/>
                  </a:moveTo>
                  <a:lnTo>
                    <a:pt x="647700" y="434339"/>
                  </a:lnTo>
                  <a:lnTo>
                    <a:pt x="0" y="434339"/>
                  </a:lnTo>
                  <a:lnTo>
                    <a:pt x="0" y="551687"/>
                  </a:lnTo>
                </a:path>
              </a:pathLst>
            </a:custGeom>
            <a:ln w="9144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8" name="object 88"/>
            <p:cNvSpPr/>
            <p:nvPr/>
          </p:nvSpPr>
          <p:spPr>
            <a:xfrm>
              <a:off x="2220467" y="7350251"/>
              <a:ext cx="55244" cy="81280"/>
            </a:xfrm>
            <a:custGeom>
              <a:avLst/>
              <a:gdLst/>
              <a:ahLst/>
              <a:cxnLst/>
              <a:rect l="l" t="t" r="r" b="b"/>
              <a:pathLst>
                <a:path w="55244" h="81279">
                  <a:moveTo>
                    <a:pt x="27432" y="80771"/>
                  </a:moveTo>
                  <a:lnTo>
                    <a:pt x="0" y="0"/>
                  </a:lnTo>
                  <a:lnTo>
                    <a:pt x="54864" y="0"/>
                  </a:lnTo>
                  <a:lnTo>
                    <a:pt x="27432" y="80771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89" name="object 89"/>
          <p:cNvGrpSpPr/>
          <p:nvPr/>
        </p:nvGrpSpPr>
        <p:grpSpPr>
          <a:xfrm>
            <a:off x="2138590" y="7839457"/>
            <a:ext cx="923216" cy="227329"/>
            <a:chOff x="929640" y="7839456"/>
            <a:chExt cx="401320" cy="227329"/>
          </a:xfrm>
        </p:grpSpPr>
        <p:sp>
          <p:nvSpPr>
            <p:cNvPr id="90" name="object 90"/>
            <p:cNvSpPr/>
            <p:nvPr/>
          </p:nvSpPr>
          <p:spPr>
            <a:xfrm>
              <a:off x="934212" y="7844028"/>
              <a:ext cx="391795" cy="142240"/>
            </a:xfrm>
            <a:custGeom>
              <a:avLst/>
              <a:gdLst/>
              <a:ahLst/>
              <a:cxnLst/>
              <a:rect l="l" t="t" r="r" b="b"/>
              <a:pathLst>
                <a:path w="391794" h="142240">
                  <a:moveTo>
                    <a:pt x="0" y="141732"/>
                  </a:moveTo>
                  <a:lnTo>
                    <a:pt x="391667" y="141732"/>
                  </a:lnTo>
                  <a:lnTo>
                    <a:pt x="391667" y="0"/>
                  </a:lnTo>
                  <a:lnTo>
                    <a:pt x="0" y="0"/>
                  </a:lnTo>
                  <a:lnTo>
                    <a:pt x="0" y="141732"/>
                  </a:lnTo>
                  <a:close/>
                </a:path>
              </a:pathLst>
            </a:custGeom>
            <a:ln w="9144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91" name="object 91"/>
            <p:cNvPicPr/>
            <p:nvPr/>
          </p:nvPicPr>
          <p:blipFill>
            <a:blip r:embed="rId36" cstate="print"/>
            <a:stretch>
              <a:fillRect/>
            </a:stretch>
          </p:blipFill>
          <p:spPr>
            <a:xfrm>
              <a:off x="1059180" y="7877556"/>
              <a:ext cx="147828" cy="188975"/>
            </a:xfrm>
            <a:prstGeom prst="rect">
              <a:avLst/>
            </a:prstGeom>
          </p:spPr>
        </p:pic>
      </p:grpSp>
      <p:grpSp>
        <p:nvGrpSpPr>
          <p:cNvPr id="92" name="object 92"/>
          <p:cNvGrpSpPr/>
          <p:nvPr/>
        </p:nvGrpSpPr>
        <p:grpSpPr>
          <a:xfrm>
            <a:off x="3330592" y="7962900"/>
            <a:ext cx="915912" cy="224154"/>
            <a:chOff x="1447800" y="7962900"/>
            <a:chExt cx="398145" cy="224154"/>
          </a:xfrm>
        </p:grpSpPr>
        <p:sp>
          <p:nvSpPr>
            <p:cNvPr id="93" name="object 93"/>
            <p:cNvSpPr/>
            <p:nvPr/>
          </p:nvSpPr>
          <p:spPr>
            <a:xfrm>
              <a:off x="1452372" y="7967472"/>
              <a:ext cx="388620" cy="140335"/>
            </a:xfrm>
            <a:custGeom>
              <a:avLst/>
              <a:gdLst/>
              <a:ahLst/>
              <a:cxnLst/>
              <a:rect l="l" t="t" r="r" b="b"/>
              <a:pathLst>
                <a:path w="388619" h="140334">
                  <a:moveTo>
                    <a:pt x="0" y="140208"/>
                  </a:moveTo>
                  <a:lnTo>
                    <a:pt x="388620" y="140208"/>
                  </a:lnTo>
                  <a:lnTo>
                    <a:pt x="388620" y="0"/>
                  </a:lnTo>
                  <a:lnTo>
                    <a:pt x="0" y="0"/>
                  </a:lnTo>
                  <a:lnTo>
                    <a:pt x="0" y="140208"/>
                  </a:lnTo>
                  <a:close/>
                </a:path>
              </a:pathLst>
            </a:custGeom>
            <a:ln w="9144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94" name="object 94"/>
            <p:cNvPicPr/>
            <p:nvPr/>
          </p:nvPicPr>
          <p:blipFill>
            <a:blip r:embed="rId37" cstate="print"/>
            <a:stretch>
              <a:fillRect/>
            </a:stretch>
          </p:blipFill>
          <p:spPr>
            <a:xfrm>
              <a:off x="1601724" y="7999476"/>
              <a:ext cx="97535" cy="187451"/>
            </a:xfrm>
            <a:prstGeom prst="rect">
              <a:avLst/>
            </a:prstGeom>
          </p:spPr>
        </p:pic>
      </p:grpSp>
      <p:grpSp>
        <p:nvGrpSpPr>
          <p:cNvPr id="95" name="object 95"/>
          <p:cNvGrpSpPr/>
          <p:nvPr/>
        </p:nvGrpSpPr>
        <p:grpSpPr>
          <a:xfrm>
            <a:off x="3050121" y="7856220"/>
            <a:ext cx="2601659" cy="243840"/>
            <a:chOff x="1325880" y="7856220"/>
            <a:chExt cx="1130935" cy="243840"/>
          </a:xfrm>
        </p:grpSpPr>
        <p:sp>
          <p:nvSpPr>
            <p:cNvPr id="96" name="object 96"/>
            <p:cNvSpPr/>
            <p:nvPr/>
          </p:nvSpPr>
          <p:spPr>
            <a:xfrm>
              <a:off x="1909572" y="7860792"/>
              <a:ext cx="312420" cy="234950"/>
            </a:xfrm>
            <a:custGeom>
              <a:avLst/>
              <a:gdLst/>
              <a:ahLst/>
              <a:cxnLst/>
              <a:rect l="l" t="t" r="r" b="b"/>
              <a:pathLst>
                <a:path w="312419" h="234950">
                  <a:moveTo>
                    <a:pt x="0" y="59435"/>
                  </a:moveTo>
                  <a:lnTo>
                    <a:pt x="0" y="234695"/>
                  </a:lnTo>
                  <a:lnTo>
                    <a:pt x="187452" y="234695"/>
                  </a:lnTo>
                  <a:lnTo>
                    <a:pt x="235910" y="225385"/>
                  </a:lnTo>
                  <a:lnTo>
                    <a:pt x="275653" y="200215"/>
                  </a:lnTo>
                  <a:lnTo>
                    <a:pt x="302537" y="163329"/>
                  </a:lnTo>
                  <a:lnTo>
                    <a:pt x="312419" y="118871"/>
                  </a:lnTo>
                  <a:lnTo>
                    <a:pt x="302537" y="72651"/>
                  </a:lnTo>
                  <a:lnTo>
                    <a:pt x="275653" y="34861"/>
                  </a:lnTo>
                  <a:lnTo>
                    <a:pt x="235910" y="9358"/>
                  </a:lnTo>
                  <a:lnTo>
                    <a:pt x="187452" y="0"/>
                  </a:lnTo>
                  <a:lnTo>
                    <a:pt x="0" y="0"/>
                  </a:lnTo>
                  <a:lnTo>
                    <a:pt x="0" y="59435"/>
                  </a:lnTo>
                  <a:close/>
                </a:path>
              </a:pathLst>
            </a:custGeom>
            <a:ln w="9144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7" name="object 97"/>
            <p:cNvSpPr/>
            <p:nvPr/>
          </p:nvSpPr>
          <p:spPr>
            <a:xfrm>
              <a:off x="1325880" y="7920228"/>
              <a:ext cx="1130935" cy="116205"/>
            </a:xfrm>
            <a:custGeom>
              <a:avLst/>
              <a:gdLst/>
              <a:ahLst/>
              <a:cxnLst/>
              <a:rect l="l" t="t" r="r" b="b"/>
              <a:pathLst>
                <a:path w="1130935" h="116204">
                  <a:moveTo>
                    <a:pt x="896112" y="59435"/>
                  </a:moveTo>
                  <a:lnTo>
                    <a:pt x="1130808" y="59435"/>
                  </a:lnTo>
                </a:path>
                <a:path w="1130935" h="116204">
                  <a:moveTo>
                    <a:pt x="583691" y="0"/>
                  </a:moveTo>
                  <a:lnTo>
                    <a:pt x="0" y="0"/>
                  </a:lnTo>
                </a:path>
                <a:path w="1130935" h="116204">
                  <a:moveTo>
                    <a:pt x="583691" y="115823"/>
                  </a:moveTo>
                  <a:lnTo>
                    <a:pt x="516636" y="115823"/>
                  </a:lnTo>
                </a:path>
              </a:pathLst>
            </a:custGeom>
            <a:ln w="9144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98" name="object 98"/>
          <p:cNvGrpSpPr/>
          <p:nvPr/>
        </p:nvGrpSpPr>
        <p:grpSpPr>
          <a:xfrm>
            <a:off x="7895250" y="6598919"/>
            <a:ext cx="701177" cy="460375"/>
            <a:chOff x="3432047" y="6598919"/>
            <a:chExt cx="304800" cy="460375"/>
          </a:xfrm>
        </p:grpSpPr>
        <p:pic>
          <p:nvPicPr>
            <p:cNvPr id="99" name="object 99"/>
            <p:cNvPicPr/>
            <p:nvPr/>
          </p:nvPicPr>
          <p:blipFill>
            <a:blip r:embed="rId38" cstate="print"/>
            <a:stretch>
              <a:fillRect/>
            </a:stretch>
          </p:blipFill>
          <p:spPr>
            <a:xfrm>
              <a:off x="3432047" y="6598919"/>
              <a:ext cx="304800" cy="198119"/>
            </a:xfrm>
            <a:prstGeom prst="rect">
              <a:avLst/>
            </a:prstGeom>
          </p:spPr>
        </p:pic>
        <p:pic>
          <p:nvPicPr>
            <p:cNvPr id="100" name="object 100"/>
            <p:cNvPicPr/>
            <p:nvPr/>
          </p:nvPicPr>
          <p:blipFill>
            <a:blip r:embed="rId39" cstate="print"/>
            <a:stretch>
              <a:fillRect/>
            </a:stretch>
          </p:blipFill>
          <p:spPr>
            <a:xfrm>
              <a:off x="3451859" y="6705599"/>
              <a:ext cx="268224" cy="198119"/>
            </a:xfrm>
            <a:prstGeom prst="rect">
              <a:avLst/>
            </a:prstGeom>
          </p:spPr>
        </p:pic>
        <p:pic>
          <p:nvPicPr>
            <p:cNvPr id="101" name="object 101"/>
            <p:cNvPicPr/>
            <p:nvPr/>
          </p:nvPicPr>
          <p:blipFill>
            <a:blip r:embed="rId40" cstate="print"/>
            <a:stretch>
              <a:fillRect/>
            </a:stretch>
          </p:blipFill>
          <p:spPr>
            <a:xfrm>
              <a:off x="3468623" y="6812279"/>
              <a:ext cx="231648" cy="246887"/>
            </a:xfrm>
            <a:prstGeom prst="rect">
              <a:avLst/>
            </a:prstGeom>
          </p:spPr>
        </p:pic>
      </p:grpSp>
      <p:sp>
        <p:nvSpPr>
          <p:cNvPr id="102" name="object 102"/>
          <p:cNvSpPr/>
          <p:nvPr/>
        </p:nvSpPr>
        <p:spPr>
          <a:xfrm>
            <a:off x="3502378" y="6745224"/>
            <a:ext cx="197206" cy="239395"/>
          </a:xfrm>
          <a:custGeom>
            <a:avLst/>
            <a:gdLst/>
            <a:ahLst/>
            <a:cxnLst/>
            <a:rect l="l" t="t" r="r" b="b"/>
            <a:pathLst>
              <a:path w="85725" h="239395">
                <a:moveTo>
                  <a:pt x="85344" y="239268"/>
                </a:moveTo>
                <a:lnTo>
                  <a:pt x="0" y="239268"/>
                </a:lnTo>
                <a:lnTo>
                  <a:pt x="0" y="0"/>
                </a:lnTo>
              </a:path>
            </a:pathLst>
          </a:custGeom>
          <a:ln w="9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grpSp>
        <p:nvGrpSpPr>
          <p:cNvPr id="103" name="object 103"/>
          <p:cNvGrpSpPr/>
          <p:nvPr/>
        </p:nvGrpSpPr>
        <p:grpSpPr>
          <a:xfrm>
            <a:off x="3376167" y="8127493"/>
            <a:ext cx="926138" cy="460375"/>
            <a:chOff x="1467612" y="8127492"/>
            <a:chExt cx="402590" cy="460375"/>
          </a:xfrm>
        </p:grpSpPr>
        <p:pic>
          <p:nvPicPr>
            <p:cNvPr id="104" name="object 104"/>
            <p:cNvPicPr/>
            <p:nvPr/>
          </p:nvPicPr>
          <p:blipFill>
            <a:blip r:embed="rId16" cstate="print"/>
            <a:stretch>
              <a:fillRect/>
            </a:stretch>
          </p:blipFill>
          <p:spPr>
            <a:xfrm>
              <a:off x="1467612" y="8127492"/>
              <a:ext cx="402336" cy="201167"/>
            </a:xfrm>
            <a:prstGeom prst="rect">
              <a:avLst/>
            </a:prstGeom>
          </p:spPr>
        </p:pic>
        <p:pic>
          <p:nvPicPr>
            <p:cNvPr id="105" name="object 105"/>
            <p:cNvPicPr/>
            <p:nvPr/>
          </p:nvPicPr>
          <p:blipFill>
            <a:blip r:embed="rId41" cstate="print"/>
            <a:stretch>
              <a:fillRect/>
            </a:stretch>
          </p:blipFill>
          <p:spPr>
            <a:xfrm>
              <a:off x="1527048" y="8234171"/>
              <a:ext cx="304800" cy="198119"/>
            </a:xfrm>
            <a:prstGeom prst="rect">
              <a:avLst/>
            </a:prstGeom>
          </p:spPr>
        </p:pic>
        <p:pic>
          <p:nvPicPr>
            <p:cNvPr id="106" name="object 106"/>
            <p:cNvPicPr/>
            <p:nvPr/>
          </p:nvPicPr>
          <p:blipFill>
            <a:blip r:embed="rId42" cstate="print"/>
            <a:stretch>
              <a:fillRect/>
            </a:stretch>
          </p:blipFill>
          <p:spPr>
            <a:xfrm>
              <a:off x="1556004" y="8340851"/>
              <a:ext cx="219455" cy="246887"/>
            </a:xfrm>
            <a:prstGeom prst="rect">
              <a:avLst/>
            </a:prstGeom>
          </p:spPr>
        </p:pic>
      </p:grpSp>
      <p:pic>
        <p:nvPicPr>
          <p:cNvPr id="107" name="object 107"/>
          <p:cNvPicPr/>
          <p:nvPr/>
        </p:nvPicPr>
        <p:blipFill>
          <a:blip r:embed="rId43" cstate="print"/>
          <a:stretch>
            <a:fillRect/>
          </a:stretch>
        </p:blipFill>
        <p:spPr>
          <a:xfrm>
            <a:off x="5304403" y="7295389"/>
            <a:ext cx="620539" cy="198119"/>
          </a:xfrm>
          <a:prstGeom prst="rect">
            <a:avLst/>
          </a:prstGeom>
        </p:spPr>
      </p:pic>
      <p:pic>
        <p:nvPicPr>
          <p:cNvPr id="108" name="object 108"/>
          <p:cNvPicPr/>
          <p:nvPr/>
        </p:nvPicPr>
        <p:blipFill>
          <a:blip r:embed="rId44" cstate="print"/>
          <a:stretch>
            <a:fillRect/>
          </a:stretch>
        </p:blipFill>
        <p:spPr>
          <a:xfrm>
            <a:off x="3754803" y="6844284"/>
            <a:ext cx="252373" cy="65531"/>
          </a:xfrm>
          <a:prstGeom prst="rect">
            <a:avLst/>
          </a:prstGeom>
        </p:spPr>
      </p:pic>
      <p:grpSp>
        <p:nvGrpSpPr>
          <p:cNvPr id="109" name="object 109"/>
          <p:cNvGrpSpPr/>
          <p:nvPr/>
        </p:nvGrpSpPr>
        <p:grpSpPr>
          <a:xfrm>
            <a:off x="3698706" y="6807708"/>
            <a:ext cx="800510" cy="472440"/>
            <a:chOff x="1607819" y="6807708"/>
            <a:chExt cx="347980" cy="472440"/>
          </a:xfrm>
        </p:grpSpPr>
        <p:pic>
          <p:nvPicPr>
            <p:cNvPr id="110" name="object 110"/>
            <p:cNvPicPr/>
            <p:nvPr/>
          </p:nvPicPr>
          <p:blipFill>
            <a:blip r:embed="rId45" cstate="print"/>
            <a:stretch>
              <a:fillRect/>
            </a:stretch>
          </p:blipFill>
          <p:spPr>
            <a:xfrm>
              <a:off x="1900428" y="6975348"/>
              <a:ext cx="50291" cy="188975"/>
            </a:xfrm>
            <a:prstGeom prst="rect">
              <a:avLst/>
            </a:prstGeom>
          </p:spPr>
        </p:pic>
        <p:pic>
          <p:nvPicPr>
            <p:cNvPr id="111" name="object 111"/>
            <p:cNvPicPr/>
            <p:nvPr/>
          </p:nvPicPr>
          <p:blipFill>
            <a:blip r:embed="rId46" cstate="print"/>
            <a:stretch>
              <a:fillRect/>
            </a:stretch>
          </p:blipFill>
          <p:spPr>
            <a:xfrm>
              <a:off x="1819655" y="7078980"/>
              <a:ext cx="123443" cy="201167"/>
            </a:xfrm>
            <a:prstGeom prst="rect">
              <a:avLst/>
            </a:prstGeom>
          </p:spPr>
        </p:pic>
        <p:sp>
          <p:nvSpPr>
            <p:cNvPr id="112" name="object 112"/>
            <p:cNvSpPr/>
            <p:nvPr/>
          </p:nvSpPr>
          <p:spPr>
            <a:xfrm>
              <a:off x="1612391" y="6812280"/>
              <a:ext cx="338455" cy="340360"/>
            </a:xfrm>
            <a:custGeom>
              <a:avLst/>
              <a:gdLst/>
              <a:ahLst/>
              <a:cxnLst/>
              <a:rect l="l" t="t" r="r" b="b"/>
              <a:pathLst>
                <a:path w="338455" h="340359">
                  <a:moveTo>
                    <a:pt x="338328" y="339851"/>
                  </a:moveTo>
                  <a:lnTo>
                    <a:pt x="338328" y="0"/>
                  </a:lnTo>
                </a:path>
                <a:path w="338455" h="340359">
                  <a:moveTo>
                    <a:pt x="0" y="0"/>
                  </a:moveTo>
                  <a:lnTo>
                    <a:pt x="0" y="339851"/>
                  </a:lnTo>
                  <a:lnTo>
                    <a:pt x="338328" y="339851"/>
                  </a:lnTo>
                </a:path>
                <a:path w="338455" h="340359">
                  <a:moveTo>
                    <a:pt x="338328" y="0"/>
                  </a:moveTo>
                  <a:lnTo>
                    <a:pt x="0" y="0"/>
                  </a:lnTo>
                </a:path>
                <a:path w="338455" h="340359">
                  <a:moveTo>
                    <a:pt x="338328" y="0"/>
                  </a:moveTo>
                  <a:lnTo>
                    <a:pt x="0" y="339851"/>
                  </a:lnTo>
                </a:path>
              </a:pathLst>
            </a:custGeom>
            <a:ln w="9144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113" name="object 113"/>
          <p:cNvSpPr/>
          <p:nvPr/>
        </p:nvSpPr>
        <p:spPr>
          <a:xfrm>
            <a:off x="5718096" y="6637019"/>
            <a:ext cx="782981" cy="340360"/>
          </a:xfrm>
          <a:custGeom>
            <a:avLst/>
            <a:gdLst/>
            <a:ahLst/>
            <a:cxnLst/>
            <a:rect l="l" t="t" r="r" b="b"/>
            <a:pathLst>
              <a:path w="340360" h="340359">
                <a:moveTo>
                  <a:pt x="339852" y="339851"/>
                </a:moveTo>
                <a:lnTo>
                  <a:pt x="339852" y="0"/>
                </a:lnTo>
              </a:path>
              <a:path w="340360" h="340359">
                <a:moveTo>
                  <a:pt x="0" y="0"/>
                </a:moveTo>
                <a:lnTo>
                  <a:pt x="0" y="339851"/>
                </a:lnTo>
                <a:lnTo>
                  <a:pt x="339852" y="339851"/>
                </a:lnTo>
              </a:path>
              <a:path w="340360" h="340359">
                <a:moveTo>
                  <a:pt x="339852" y="0"/>
                </a:moveTo>
                <a:lnTo>
                  <a:pt x="0" y="0"/>
                </a:lnTo>
              </a:path>
              <a:path w="340360" h="340359">
                <a:moveTo>
                  <a:pt x="339852" y="0"/>
                </a:moveTo>
                <a:lnTo>
                  <a:pt x="0" y="339851"/>
                </a:lnTo>
              </a:path>
            </a:pathLst>
          </a:custGeom>
          <a:ln w="9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grpSp>
        <p:nvGrpSpPr>
          <p:cNvPr id="114" name="object 114"/>
          <p:cNvGrpSpPr/>
          <p:nvPr/>
        </p:nvGrpSpPr>
        <p:grpSpPr>
          <a:xfrm>
            <a:off x="5532286" y="6483097"/>
            <a:ext cx="105177" cy="323215"/>
            <a:chOff x="2404872" y="6483096"/>
            <a:chExt cx="45720" cy="323215"/>
          </a:xfrm>
        </p:grpSpPr>
        <p:sp>
          <p:nvSpPr>
            <p:cNvPr id="115" name="object 115"/>
            <p:cNvSpPr/>
            <p:nvPr/>
          </p:nvSpPr>
          <p:spPr>
            <a:xfrm>
              <a:off x="2429255" y="6509003"/>
              <a:ext cx="0" cy="297180"/>
            </a:xfrm>
            <a:custGeom>
              <a:avLst/>
              <a:gdLst/>
              <a:ahLst/>
              <a:cxnLst/>
              <a:rect l="l" t="t" r="r" b="b"/>
              <a:pathLst>
                <a:path h="297179">
                  <a:moveTo>
                    <a:pt x="0" y="297180"/>
                  </a:moveTo>
                  <a:lnTo>
                    <a:pt x="0" y="0"/>
                  </a:lnTo>
                </a:path>
              </a:pathLst>
            </a:custGeom>
            <a:ln w="9144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6" name="object 116"/>
            <p:cNvSpPr/>
            <p:nvPr/>
          </p:nvSpPr>
          <p:spPr>
            <a:xfrm>
              <a:off x="2409444" y="6487668"/>
              <a:ext cx="36830" cy="38100"/>
            </a:xfrm>
            <a:custGeom>
              <a:avLst/>
              <a:gdLst/>
              <a:ahLst/>
              <a:cxnLst/>
              <a:rect l="l" t="t" r="r" b="b"/>
              <a:pathLst>
                <a:path w="36830" h="38100">
                  <a:moveTo>
                    <a:pt x="16764" y="38100"/>
                  </a:moveTo>
                  <a:lnTo>
                    <a:pt x="7620" y="38100"/>
                  </a:lnTo>
                  <a:lnTo>
                    <a:pt x="0" y="30480"/>
                  </a:lnTo>
                  <a:lnTo>
                    <a:pt x="0" y="19812"/>
                  </a:lnTo>
                  <a:lnTo>
                    <a:pt x="1333" y="12215"/>
                  </a:lnTo>
                  <a:lnTo>
                    <a:pt x="4953" y="5905"/>
                  </a:lnTo>
                  <a:lnTo>
                    <a:pt x="10287" y="1595"/>
                  </a:lnTo>
                  <a:lnTo>
                    <a:pt x="16764" y="0"/>
                  </a:lnTo>
                  <a:lnTo>
                    <a:pt x="24360" y="1595"/>
                  </a:lnTo>
                  <a:lnTo>
                    <a:pt x="30670" y="5905"/>
                  </a:lnTo>
                  <a:lnTo>
                    <a:pt x="34980" y="12215"/>
                  </a:lnTo>
                  <a:lnTo>
                    <a:pt x="36576" y="19812"/>
                  </a:lnTo>
                  <a:lnTo>
                    <a:pt x="34980" y="27170"/>
                  </a:lnTo>
                  <a:lnTo>
                    <a:pt x="30670" y="32956"/>
                  </a:lnTo>
                  <a:lnTo>
                    <a:pt x="24360" y="36742"/>
                  </a:lnTo>
                  <a:lnTo>
                    <a:pt x="16764" y="3810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7" name="object 117"/>
            <p:cNvSpPr/>
            <p:nvPr/>
          </p:nvSpPr>
          <p:spPr>
            <a:xfrm>
              <a:off x="2409444" y="6487668"/>
              <a:ext cx="36830" cy="38100"/>
            </a:xfrm>
            <a:custGeom>
              <a:avLst/>
              <a:gdLst/>
              <a:ahLst/>
              <a:cxnLst/>
              <a:rect l="l" t="t" r="r" b="b"/>
              <a:pathLst>
                <a:path w="36830" h="38100">
                  <a:moveTo>
                    <a:pt x="0" y="19812"/>
                  </a:moveTo>
                  <a:lnTo>
                    <a:pt x="1333" y="12215"/>
                  </a:lnTo>
                  <a:lnTo>
                    <a:pt x="4953" y="5905"/>
                  </a:lnTo>
                  <a:lnTo>
                    <a:pt x="10287" y="1595"/>
                  </a:lnTo>
                  <a:lnTo>
                    <a:pt x="16764" y="0"/>
                  </a:lnTo>
                  <a:lnTo>
                    <a:pt x="24360" y="1595"/>
                  </a:lnTo>
                  <a:lnTo>
                    <a:pt x="30670" y="5905"/>
                  </a:lnTo>
                  <a:lnTo>
                    <a:pt x="34980" y="12215"/>
                  </a:lnTo>
                  <a:lnTo>
                    <a:pt x="36576" y="19812"/>
                  </a:lnTo>
                  <a:lnTo>
                    <a:pt x="34980" y="27170"/>
                  </a:lnTo>
                  <a:lnTo>
                    <a:pt x="30670" y="32956"/>
                  </a:lnTo>
                  <a:lnTo>
                    <a:pt x="24360" y="36742"/>
                  </a:lnTo>
                  <a:lnTo>
                    <a:pt x="16764" y="38100"/>
                  </a:lnTo>
                  <a:lnTo>
                    <a:pt x="7620" y="38100"/>
                  </a:lnTo>
                  <a:lnTo>
                    <a:pt x="0" y="30480"/>
                  </a:lnTo>
                  <a:lnTo>
                    <a:pt x="0" y="19812"/>
                  </a:lnTo>
                </a:path>
              </a:pathLst>
            </a:custGeom>
            <a:ln w="9144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118" name="object 118"/>
          <p:cNvGrpSpPr/>
          <p:nvPr/>
        </p:nvGrpSpPr>
        <p:grpSpPr>
          <a:xfrm>
            <a:off x="3772332" y="7187183"/>
            <a:ext cx="648589" cy="304800"/>
            <a:chOff x="1639824" y="7187183"/>
            <a:chExt cx="281940" cy="304800"/>
          </a:xfrm>
        </p:grpSpPr>
        <p:pic>
          <p:nvPicPr>
            <p:cNvPr id="119" name="object 119"/>
            <p:cNvPicPr/>
            <p:nvPr/>
          </p:nvPicPr>
          <p:blipFill>
            <a:blip r:embed="rId47" cstate="print"/>
            <a:stretch>
              <a:fillRect/>
            </a:stretch>
          </p:blipFill>
          <p:spPr>
            <a:xfrm>
              <a:off x="1639824" y="7187183"/>
              <a:ext cx="281939" cy="201167"/>
            </a:xfrm>
            <a:prstGeom prst="rect">
              <a:avLst/>
            </a:prstGeom>
          </p:spPr>
        </p:pic>
        <p:pic>
          <p:nvPicPr>
            <p:cNvPr id="120" name="object 120"/>
            <p:cNvPicPr/>
            <p:nvPr/>
          </p:nvPicPr>
          <p:blipFill>
            <a:blip r:embed="rId48" cstate="print"/>
            <a:stretch>
              <a:fillRect/>
            </a:stretch>
          </p:blipFill>
          <p:spPr>
            <a:xfrm>
              <a:off x="1667256" y="7293863"/>
              <a:ext cx="233172" cy="198119"/>
            </a:xfrm>
            <a:prstGeom prst="rect">
              <a:avLst/>
            </a:prstGeom>
          </p:spPr>
        </p:pic>
      </p:grpSp>
      <p:sp>
        <p:nvSpPr>
          <p:cNvPr id="121" name="object 121"/>
          <p:cNvSpPr/>
          <p:nvPr/>
        </p:nvSpPr>
        <p:spPr>
          <a:xfrm>
            <a:off x="5595393" y="7495032"/>
            <a:ext cx="533187" cy="376555"/>
          </a:xfrm>
          <a:custGeom>
            <a:avLst/>
            <a:gdLst/>
            <a:ahLst/>
            <a:cxnLst/>
            <a:rect l="l" t="t" r="r" b="b"/>
            <a:pathLst>
              <a:path w="231775" h="376554">
                <a:moveTo>
                  <a:pt x="117347" y="376428"/>
                </a:moveTo>
                <a:lnTo>
                  <a:pt x="117347" y="0"/>
                </a:lnTo>
                <a:lnTo>
                  <a:pt x="0" y="0"/>
                </a:lnTo>
              </a:path>
              <a:path w="231775" h="376554">
                <a:moveTo>
                  <a:pt x="231647" y="376428"/>
                </a:moveTo>
                <a:lnTo>
                  <a:pt x="117347" y="376428"/>
                </a:lnTo>
              </a:path>
            </a:pathLst>
          </a:custGeom>
          <a:ln w="9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2" name="object 122"/>
          <p:cNvSpPr/>
          <p:nvPr/>
        </p:nvSpPr>
        <p:spPr>
          <a:xfrm>
            <a:off x="1444422" y="9413748"/>
            <a:ext cx="15051933" cy="9525"/>
          </a:xfrm>
          <a:custGeom>
            <a:avLst/>
            <a:gdLst/>
            <a:ahLst/>
            <a:cxnLst/>
            <a:rect l="l" t="t" r="r" b="b"/>
            <a:pathLst>
              <a:path w="6543040" h="9525">
                <a:moveTo>
                  <a:pt x="6542531" y="9144"/>
                </a:moveTo>
                <a:lnTo>
                  <a:pt x="0" y="9144"/>
                </a:lnTo>
                <a:lnTo>
                  <a:pt x="0" y="0"/>
                </a:lnTo>
                <a:lnTo>
                  <a:pt x="6542531" y="0"/>
                </a:lnTo>
                <a:lnTo>
                  <a:pt x="6542531" y="9144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3" name="object 123"/>
          <p:cNvSpPr txBox="1"/>
          <p:nvPr/>
        </p:nvSpPr>
        <p:spPr>
          <a:xfrm>
            <a:off x="1415188" y="349008"/>
            <a:ext cx="192824" cy="135935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sz="800" spc="10" dirty="0">
                <a:latin typeface="Microsoft Sans Serif"/>
                <a:cs typeface="Microsoft Sans Serif"/>
              </a:rPr>
              <a:t>2</a:t>
            </a:r>
            <a:endParaRPr sz="800">
              <a:latin typeface="Microsoft Sans Serif"/>
              <a:cs typeface="Microsoft Sans Serif"/>
            </a:endParaRPr>
          </a:p>
        </p:txBody>
      </p:sp>
      <p:sp>
        <p:nvSpPr>
          <p:cNvPr id="124" name="object 124"/>
          <p:cNvSpPr txBox="1"/>
          <p:nvPr/>
        </p:nvSpPr>
        <p:spPr>
          <a:xfrm>
            <a:off x="1415216" y="624325"/>
            <a:ext cx="7429554" cy="157915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533400">
              <a:lnSpc>
                <a:spcPct val="100000"/>
              </a:lnSpc>
              <a:spcBef>
                <a:spcPts val="100"/>
              </a:spcBef>
            </a:pPr>
            <a:r>
              <a:rPr sz="900" spc="30" dirty="0">
                <a:latin typeface="Microsoft Sans Serif"/>
                <a:cs typeface="Microsoft Sans Serif"/>
              </a:rPr>
              <a:t>II.</a:t>
            </a:r>
            <a:r>
              <a:rPr sz="900" dirty="0">
                <a:latin typeface="Microsoft Sans Serif"/>
                <a:cs typeface="Microsoft Sans Serif"/>
              </a:rPr>
              <a:t> </a:t>
            </a:r>
            <a:r>
              <a:rPr sz="900" spc="-35" dirty="0">
                <a:latin typeface="Microsoft Sans Serif"/>
                <a:cs typeface="Microsoft Sans Serif"/>
              </a:rPr>
              <a:t>GRAMO</a:t>
            </a:r>
            <a:r>
              <a:rPr sz="700" spc="-35" dirty="0">
                <a:latin typeface="Microsoft Sans Serif"/>
                <a:cs typeface="Microsoft Sans Serif"/>
              </a:rPr>
              <a:t>ENERADOR</a:t>
            </a:r>
            <a:r>
              <a:rPr sz="900" spc="-35" dirty="0">
                <a:latin typeface="Microsoft Sans Serif"/>
                <a:cs typeface="Microsoft Sans Serif"/>
              </a:rPr>
              <a:t>B</a:t>
            </a:r>
            <a:r>
              <a:rPr sz="700" spc="-35" dirty="0">
                <a:latin typeface="Microsoft Sans Serif"/>
                <a:cs typeface="Microsoft Sans Serif"/>
              </a:rPr>
              <a:t>REAKER</a:t>
            </a:r>
            <a:r>
              <a:rPr sz="900" spc="-35" dirty="0">
                <a:latin typeface="Microsoft Sans Serif"/>
                <a:cs typeface="Microsoft Sans Serif"/>
              </a:rPr>
              <a:t>F</a:t>
            </a:r>
            <a:r>
              <a:rPr sz="700" spc="-35" dirty="0">
                <a:latin typeface="Microsoft Sans Serif"/>
                <a:cs typeface="Microsoft Sans Serif"/>
              </a:rPr>
              <a:t>FALLO</a:t>
            </a:r>
            <a:r>
              <a:rPr sz="900" spc="-35" dirty="0">
                <a:latin typeface="Microsoft Sans Serif"/>
                <a:cs typeface="Microsoft Sans Serif"/>
              </a:rPr>
              <a:t>l</a:t>
            </a:r>
            <a:r>
              <a:rPr sz="700" spc="-35" dirty="0">
                <a:latin typeface="Microsoft Sans Serif"/>
                <a:cs typeface="Microsoft Sans Serif"/>
              </a:rPr>
              <a:t>OGIC</a:t>
            </a:r>
            <a:endParaRPr sz="700">
              <a:latin typeface="Microsoft Sans Serif"/>
              <a:cs typeface="Microsoft Sans Serif"/>
            </a:endParaRPr>
          </a:p>
          <a:p>
            <a:pPr marL="12700" marR="5080" indent="154940">
              <a:lnSpc>
                <a:spcPct val="133500"/>
              </a:lnSpc>
              <a:spcBef>
                <a:spcPts val="290"/>
              </a:spcBef>
            </a:pPr>
            <a:r>
              <a:rPr sz="750" spc="-20" dirty="0">
                <a:latin typeface="Microsoft Sans Serif"/>
                <a:cs typeface="Microsoft Sans Serif"/>
              </a:rPr>
              <a:t>En</a:t>
            </a:r>
            <a:r>
              <a:rPr sz="750" spc="-5" dirty="0">
                <a:latin typeface="Microsoft Sans Serif"/>
                <a:cs typeface="Microsoft Sans Serif"/>
              </a:rPr>
              <a:t> </a:t>
            </a:r>
            <a:r>
              <a:rPr sz="750" spc="10" dirty="0">
                <a:latin typeface="Microsoft Sans Serif"/>
                <a:cs typeface="Microsoft Sans Serif"/>
              </a:rPr>
              <a:t>la</a:t>
            </a:r>
            <a:r>
              <a:rPr sz="750" dirty="0">
                <a:latin typeface="Microsoft Sans Serif"/>
                <a:cs typeface="Microsoft Sans Serif"/>
              </a:rPr>
              <a:t> </a:t>
            </a:r>
            <a:r>
              <a:rPr sz="750" spc="-5" dirty="0">
                <a:latin typeface="Microsoft Sans Serif"/>
                <a:cs typeface="Microsoft Sans Serif"/>
              </a:rPr>
              <a:t>Fig.</a:t>
            </a:r>
            <a:r>
              <a:rPr sz="750" dirty="0">
                <a:latin typeface="Microsoft Sans Serif"/>
                <a:cs typeface="Microsoft Sans Serif"/>
              </a:rPr>
              <a:t> </a:t>
            </a:r>
            <a:r>
              <a:rPr sz="750" spc="10" dirty="0">
                <a:latin typeface="Microsoft Sans Serif"/>
                <a:cs typeface="Microsoft Sans Serif"/>
              </a:rPr>
              <a:t>4</a:t>
            </a:r>
            <a:r>
              <a:rPr sz="750" dirty="0">
                <a:latin typeface="Microsoft Sans Serif"/>
                <a:cs typeface="Microsoft Sans Serif"/>
              </a:rPr>
              <a:t> </a:t>
            </a:r>
            <a:r>
              <a:rPr sz="750" spc="-5" dirty="0">
                <a:latin typeface="Microsoft Sans Serif"/>
                <a:cs typeface="Microsoft Sans Serif"/>
              </a:rPr>
              <a:t>se</a:t>
            </a:r>
            <a:r>
              <a:rPr sz="750" dirty="0">
                <a:latin typeface="Microsoft Sans Serif"/>
                <a:cs typeface="Microsoft Sans Serif"/>
              </a:rPr>
              <a:t> </a:t>
            </a:r>
            <a:r>
              <a:rPr sz="750" spc="30" dirty="0">
                <a:latin typeface="Microsoft Sans Serif"/>
                <a:cs typeface="Microsoft Sans Serif"/>
              </a:rPr>
              <a:t>muestra</a:t>
            </a:r>
            <a:r>
              <a:rPr sz="750" dirty="0">
                <a:latin typeface="Microsoft Sans Serif"/>
                <a:cs typeface="Microsoft Sans Serif"/>
              </a:rPr>
              <a:t> </a:t>
            </a:r>
            <a:r>
              <a:rPr sz="750" spc="45" dirty="0">
                <a:latin typeface="Microsoft Sans Serif"/>
                <a:cs typeface="Microsoft Sans Serif"/>
              </a:rPr>
              <a:t>un</a:t>
            </a:r>
            <a:r>
              <a:rPr sz="750" dirty="0">
                <a:latin typeface="Microsoft Sans Serif"/>
                <a:cs typeface="Microsoft Sans Serif"/>
              </a:rPr>
              <a:t> </a:t>
            </a:r>
            <a:r>
              <a:rPr sz="750" spc="30" dirty="0">
                <a:latin typeface="Microsoft Sans Serif"/>
                <a:cs typeface="Microsoft Sans Serif"/>
              </a:rPr>
              <a:t>diagrama</a:t>
            </a:r>
            <a:r>
              <a:rPr sz="750" dirty="0">
                <a:latin typeface="Microsoft Sans Serif"/>
                <a:cs typeface="Microsoft Sans Serif"/>
              </a:rPr>
              <a:t> </a:t>
            </a:r>
            <a:r>
              <a:rPr sz="750" spc="25" dirty="0">
                <a:latin typeface="Microsoft Sans Serif"/>
                <a:cs typeface="Microsoft Sans Serif"/>
              </a:rPr>
              <a:t>funcional</a:t>
            </a:r>
            <a:r>
              <a:rPr sz="750" dirty="0">
                <a:latin typeface="Microsoft Sans Serif"/>
                <a:cs typeface="Microsoft Sans Serif"/>
              </a:rPr>
              <a:t> </a:t>
            </a:r>
            <a:r>
              <a:rPr sz="750" spc="25" dirty="0">
                <a:latin typeface="Microsoft Sans Serif"/>
                <a:cs typeface="Microsoft Sans Serif"/>
              </a:rPr>
              <a:t>de</a:t>
            </a:r>
            <a:r>
              <a:rPr sz="750" spc="-5" dirty="0">
                <a:latin typeface="Microsoft Sans Serif"/>
                <a:cs typeface="Microsoft Sans Serif"/>
              </a:rPr>
              <a:t> </a:t>
            </a:r>
            <a:r>
              <a:rPr sz="750" spc="45" dirty="0">
                <a:latin typeface="Microsoft Sans Serif"/>
                <a:cs typeface="Microsoft Sans Serif"/>
              </a:rPr>
              <a:t>un</a:t>
            </a:r>
            <a:r>
              <a:rPr sz="750" dirty="0">
                <a:latin typeface="Microsoft Sans Serif"/>
                <a:cs typeface="Microsoft Sans Serif"/>
              </a:rPr>
              <a:t> </a:t>
            </a:r>
            <a:r>
              <a:rPr sz="750" spc="20" dirty="0">
                <a:latin typeface="Microsoft Sans Serif"/>
                <a:cs typeface="Microsoft Sans Serif"/>
              </a:rPr>
              <a:t>esquema</a:t>
            </a:r>
            <a:r>
              <a:rPr sz="750" dirty="0">
                <a:latin typeface="Microsoft Sans Serif"/>
                <a:cs typeface="Microsoft Sans Serif"/>
              </a:rPr>
              <a:t> </a:t>
            </a:r>
            <a:r>
              <a:rPr sz="750" spc="25" dirty="0">
                <a:latin typeface="Microsoft Sans Serif"/>
                <a:cs typeface="Microsoft Sans Serif"/>
              </a:rPr>
              <a:t>típico </a:t>
            </a:r>
            <a:r>
              <a:rPr sz="750" spc="-185" dirty="0">
                <a:latin typeface="Microsoft Sans Serif"/>
                <a:cs typeface="Microsoft Sans Serif"/>
              </a:rPr>
              <a:t> </a:t>
            </a:r>
            <a:r>
              <a:rPr sz="750" spc="25" dirty="0">
                <a:latin typeface="Microsoft Sans Serif"/>
                <a:cs typeface="Microsoft Sans Serif"/>
              </a:rPr>
              <a:t>de</a:t>
            </a:r>
            <a:r>
              <a:rPr sz="750" dirty="0">
                <a:latin typeface="Microsoft Sans Serif"/>
                <a:cs typeface="Microsoft Sans Serif"/>
              </a:rPr>
              <a:t> </a:t>
            </a:r>
            <a:r>
              <a:rPr sz="750" spc="20" dirty="0">
                <a:latin typeface="Microsoft Sans Serif"/>
                <a:cs typeface="Microsoft Sans Serif"/>
              </a:rPr>
              <a:t>falla</a:t>
            </a:r>
            <a:r>
              <a:rPr sz="750" dirty="0">
                <a:latin typeface="Microsoft Sans Serif"/>
                <a:cs typeface="Microsoft Sans Serif"/>
              </a:rPr>
              <a:t> </a:t>
            </a:r>
            <a:r>
              <a:rPr sz="750" spc="20" dirty="0">
                <a:latin typeface="Microsoft Sans Serif"/>
                <a:cs typeface="Microsoft Sans Serif"/>
              </a:rPr>
              <a:t>del</a:t>
            </a:r>
            <a:r>
              <a:rPr sz="750" spc="5" dirty="0">
                <a:latin typeface="Microsoft Sans Serif"/>
                <a:cs typeface="Microsoft Sans Serif"/>
              </a:rPr>
              <a:t> </a:t>
            </a:r>
            <a:r>
              <a:rPr sz="750" spc="30" dirty="0">
                <a:latin typeface="Microsoft Sans Serif"/>
                <a:cs typeface="Microsoft Sans Serif"/>
              </a:rPr>
              <a:t>disyuntor</a:t>
            </a:r>
            <a:r>
              <a:rPr sz="750" dirty="0">
                <a:latin typeface="Microsoft Sans Serif"/>
                <a:cs typeface="Microsoft Sans Serif"/>
              </a:rPr>
              <a:t> </a:t>
            </a:r>
            <a:r>
              <a:rPr sz="750" spc="25" dirty="0">
                <a:latin typeface="Microsoft Sans Serif"/>
                <a:cs typeface="Microsoft Sans Serif"/>
              </a:rPr>
              <a:t>de</a:t>
            </a:r>
            <a:r>
              <a:rPr sz="750" spc="5" dirty="0">
                <a:latin typeface="Microsoft Sans Serif"/>
                <a:cs typeface="Microsoft Sans Serif"/>
              </a:rPr>
              <a:t> </a:t>
            </a:r>
            <a:r>
              <a:rPr sz="750" spc="15" dirty="0">
                <a:latin typeface="Microsoft Sans Serif"/>
                <a:cs typeface="Microsoft Sans Serif"/>
              </a:rPr>
              <a:t>zona</a:t>
            </a:r>
            <a:r>
              <a:rPr sz="750" dirty="0">
                <a:latin typeface="Microsoft Sans Serif"/>
                <a:cs typeface="Microsoft Sans Serif"/>
              </a:rPr>
              <a:t> </a:t>
            </a:r>
            <a:r>
              <a:rPr sz="750" spc="20" dirty="0">
                <a:latin typeface="Microsoft Sans Serif"/>
                <a:cs typeface="Microsoft Sans Serif"/>
              </a:rPr>
              <a:t>del</a:t>
            </a:r>
            <a:r>
              <a:rPr sz="750" spc="5" dirty="0">
                <a:latin typeface="Microsoft Sans Serif"/>
                <a:cs typeface="Microsoft Sans Serif"/>
              </a:rPr>
              <a:t> </a:t>
            </a:r>
            <a:r>
              <a:rPr sz="750" spc="25" dirty="0">
                <a:latin typeface="Microsoft Sans Serif"/>
                <a:cs typeface="Microsoft Sans Serif"/>
              </a:rPr>
              <a:t>generador.</a:t>
            </a:r>
            <a:r>
              <a:rPr sz="750" dirty="0">
                <a:latin typeface="Microsoft Sans Serif"/>
                <a:cs typeface="Microsoft Sans Serif"/>
              </a:rPr>
              <a:t> </a:t>
            </a:r>
            <a:r>
              <a:rPr sz="750" spc="20" dirty="0">
                <a:latin typeface="Microsoft Sans Serif"/>
                <a:cs typeface="Microsoft Sans Serif"/>
              </a:rPr>
              <a:t>Como</a:t>
            </a:r>
            <a:r>
              <a:rPr sz="750" spc="5" dirty="0">
                <a:latin typeface="Microsoft Sans Serif"/>
                <a:cs typeface="Microsoft Sans Serif"/>
              </a:rPr>
              <a:t> </a:t>
            </a:r>
            <a:r>
              <a:rPr sz="750" spc="30" dirty="0">
                <a:latin typeface="Microsoft Sans Serif"/>
                <a:cs typeface="Microsoft Sans Serif"/>
              </a:rPr>
              <a:t>todos</a:t>
            </a:r>
            <a:r>
              <a:rPr sz="750" dirty="0">
                <a:latin typeface="Microsoft Sans Serif"/>
                <a:cs typeface="Microsoft Sans Serif"/>
              </a:rPr>
              <a:t> </a:t>
            </a:r>
            <a:r>
              <a:rPr sz="750" spc="10" dirty="0">
                <a:latin typeface="Microsoft Sans Serif"/>
                <a:cs typeface="Microsoft Sans Serif"/>
              </a:rPr>
              <a:t>los</a:t>
            </a:r>
            <a:r>
              <a:rPr sz="750" spc="5" dirty="0">
                <a:latin typeface="Microsoft Sans Serif"/>
                <a:cs typeface="Microsoft Sans Serif"/>
              </a:rPr>
              <a:t> </a:t>
            </a:r>
            <a:r>
              <a:rPr sz="750" spc="15" dirty="0">
                <a:latin typeface="Microsoft Sans Serif"/>
                <a:cs typeface="Microsoft Sans Serif"/>
              </a:rPr>
              <a:t>esquemas </a:t>
            </a:r>
            <a:r>
              <a:rPr sz="750" spc="-185" dirty="0">
                <a:latin typeface="Microsoft Sans Serif"/>
                <a:cs typeface="Microsoft Sans Serif"/>
              </a:rPr>
              <a:t> </a:t>
            </a:r>
            <a:r>
              <a:rPr sz="750" spc="15" dirty="0">
                <a:latin typeface="Microsoft Sans Serif"/>
                <a:cs typeface="Microsoft Sans Serif"/>
              </a:rPr>
              <a:t>similares, </a:t>
            </a:r>
            <a:r>
              <a:rPr sz="750" spc="25" dirty="0">
                <a:latin typeface="Microsoft Sans Serif"/>
                <a:cs typeface="Microsoft Sans Serif"/>
              </a:rPr>
              <a:t>cuando </a:t>
            </a:r>
            <a:r>
              <a:rPr sz="750" spc="10" dirty="0">
                <a:latin typeface="Microsoft Sans Serif"/>
                <a:cs typeface="Microsoft Sans Serif"/>
              </a:rPr>
              <a:t>los </a:t>
            </a:r>
            <a:r>
              <a:rPr sz="750" spc="15" dirty="0">
                <a:latin typeface="Microsoft Sans Serif"/>
                <a:cs typeface="Microsoft Sans Serif"/>
              </a:rPr>
              <a:t>relés </a:t>
            </a:r>
            <a:r>
              <a:rPr sz="750" spc="25" dirty="0">
                <a:latin typeface="Microsoft Sans Serif"/>
                <a:cs typeface="Microsoft Sans Serif"/>
              </a:rPr>
              <a:t>de protección detectan </a:t>
            </a:r>
            <a:r>
              <a:rPr sz="750" spc="30" dirty="0">
                <a:latin typeface="Microsoft Sans Serif"/>
                <a:cs typeface="Microsoft Sans Serif"/>
              </a:rPr>
              <a:t>una </a:t>
            </a:r>
            <a:r>
              <a:rPr sz="750" spc="20" dirty="0">
                <a:latin typeface="Microsoft Sans Serif"/>
                <a:cs typeface="Microsoft Sans Serif"/>
              </a:rPr>
              <a:t>falla </a:t>
            </a:r>
            <a:r>
              <a:rPr sz="750" spc="35" dirty="0">
                <a:latin typeface="Microsoft Sans Serif"/>
                <a:cs typeface="Microsoft Sans Serif"/>
              </a:rPr>
              <a:t>interna o </a:t>
            </a:r>
            <a:r>
              <a:rPr sz="750" spc="40" dirty="0">
                <a:latin typeface="Microsoft Sans Serif"/>
                <a:cs typeface="Microsoft Sans Serif"/>
              </a:rPr>
              <a:t> </a:t>
            </a:r>
            <a:r>
              <a:rPr sz="750" spc="30" dirty="0">
                <a:latin typeface="Microsoft Sans Serif"/>
                <a:cs typeface="Microsoft Sans Serif"/>
              </a:rPr>
              <a:t>una </a:t>
            </a:r>
            <a:r>
              <a:rPr sz="750" spc="25" dirty="0">
                <a:latin typeface="Microsoft Sans Serif"/>
                <a:cs typeface="Microsoft Sans Serif"/>
              </a:rPr>
              <a:t>condición de operación </a:t>
            </a:r>
            <a:r>
              <a:rPr sz="750" spc="30" dirty="0">
                <a:latin typeface="Microsoft Sans Serif"/>
                <a:cs typeface="Microsoft Sans Serif"/>
              </a:rPr>
              <a:t>anormal, </a:t>
            </a:r>
            <a:r>
              <a:rPr sz="750" spc="35" dirty="0">
                <a:latin typeface="Microsoft Sans Serif"/>
                <a:cs typeface="Microsoft Sans Serif"/>
              </a:rPr>
              <a:t>intentarán </a:t>
            </a:r>
            <a:r>
              <a:rPr sz="750" spc="25" dirty="0">
                <a:latin typeface="Microsoft Sans Serif"/>
                <a:cs typeface="Microsoft Sans Serif"/>
              </a:rPr>
              <a:t>disparar </a:t>
            </a:r>
            <a:r>
              <a:rPr sz="750" spc="10" dirty="0">
                <a:latin typeface="Microsoft Sans Serif"/>
                <a:cs typeface="Microsoft Sans Serif"/>
              </a:rPr>
              <a:t>el </a:t>
            </a:r>
            <a:r>
              <a:rPr sz="750" spc="30" dirty="0">
                <a:latin typeface="Microsoft Sans Serif"/>
                <a:cs typeface="Microsoft Sans Serif"/>
              </a:rPr>
              <a:t>disyuntor </a:t>
            </a:r>
            <a:r>
              <a:rPr sz="750" spc="35" dirty="0">
                <a:latin typeface="Microsoft Sans Serif"/>
                <a:cs typeface="Microsoft Sans Serif"/>
              </a:rPr>
              <a:t> </a:t>
            </a:r>
            <a:r>
              <a:rPr sz="750" spc="20" dirty="0">
                <a:latin typeface="Microsoft Sans Serif"/>
                <a:cs typeface="Microsoft Sans Serif"/>
              </a:rPr>
              <a:t>del </a:t>
            </a:r>
            <a:r>
              <a:rPr sz="750" spc="30" dirty="0">
                <a:latin typeface="Microsoft Sans Serif"/>
                <a:cs typeface="Microsoft Sans Serif"/>
              </a:rPr>
              <a:t>generador </a:t>
            </a:r>
            <a:r>
              <a:rPr sz="750" dirty="0">
                <a:latin typeface="Microsoft Sans Serif"/>
                <a:cs typeface="Microsoft Sans Serif"/>
              </a:rPr>
              <a:t>y, </a:t>
            </a:r>
            <a:r>
              <a:rPr sz="750" spc="10" dirty="0">
                <a:latin typeface="Microsoft Sans Serif"/>
                <a:cs typeface="Microsoft Sans Serif"/>
              </a:rPr>
              <a:t>al </a:t>
            </a:r>
            <a:r>
              <a:rPr sz="750" spc="35" dirty="0">
                <a:latin typeface="Microsoft Sans Serif"/>
                <a:cs typeface="Microsoft Sans Serif"/>
              </a:rPr>
              <a:t>mismo </a:t>
            </a:r>
            <a:r>
              <a:rPr sz="750" spc="30" dirty="0">
                <a:latin typeface="Microsoft Sans Serif"/>
                <a:cs typeface="Microsoft Sans Serif"/>
              </a:rPr>
              <a:t>tiempo. tiempo, </a:t>
            </a:r>
            <a:r>
              <a:rPr sz="750" spc="15" dirty="0">
                <a:latin typeface="Microsoft Sans Serif"/>
                <a:cs typeface="Microsoft Sans Serif"/>
              </a:rPr>
              <a:t>inicie </a:t>
            </a:r>
            <a:r>
              <a:rPr sz="750" spc="10" dirty="0">
                <a:latin typeface="Microsoft Sans Serif"/>
                <a:cs typeface="Microsoft Sans Serif"/>
              </a:rPr>
              <a:t>el </a:t>
            </a:r>
            <a:r>
              <a:rPr sz="750" spc="35" dirty="0">
                <a:latin typeface="Microsoft Sans Serif"/>
                <a:cs typeface="Microsoft Sans Serif"/>
              </a:rPr>
              <a:t>temporizador </a:t>
            </a:r>
            <a:r>
              <a:rPr sz="750" spc="-45" dirty="0">
                <a:latin typeface="Microsoft Sans Serif"/>
                <a:cs typeface="Microsoft Sans Serif"/>
              </a:rPr>
              <a:t>BF </a:t>
            </a:r>
            <a:r>
              <a:rPr sz="750" spc="-40" dirty="0">
                <a:latin typeface="Microsoft Sans Serif"/>
                <a:cs typeface="Microsoft Sans Serif"/>
              </a:rPr>
              <a:t> </a:t>
            </a:r>
            <a:r>
              <a:rPr sz="750" spc="15" dirty="0">
                <a:latin typeface="Microsoft Sans Serif"/>
                <a:cs typeface="Microsoft Sans Serif"/>
              </a:rPr>
              <a:t>(fallo</a:t>
            </a:r>
            <a:r>
              <a:rPr sz="750" dirty="0">
                <a:latin typeface="Microsoft Sans Serif"/>
                <a:cs typeface="Microsoft Sans Serif"/>
              </a:rPr>
              <a:t> </a:t>
            </a:r>
            <a:r>
              <a:rPr sz="750" spc="20" dirty="0">
                <a:latin typeface="Microsoft Sans Serif"/>
                <a:cs typeface="Microsoft Sans Serif"/>
              </a:rPr>
              <a:t>del</a:t>
            </a:r>
            <a:r>
              <a:rPr sz="750" dirty="0">
                <a:latin typeface="Microsoft Sans Serif"/>
                <a:cs typeface="Microsoft Sans Serif"/>
              </a:rPr>
              <a:t> </a:t>
            </a:r>
            <a:r>
              <a:rPr sz="750" spc="35" dirty="0">
                <a:latin typeface="Microsoft Sans Serif"/>
                <a:cs typeface="Microsoft Sans Serif"/>
              </a:rPr>
              <a:t>interruptor).</a:t>
            </a:r>
            <a:r>
              <a:rPr sz="750" dirty="0">
                <a:latin typeface="Microsoft Sans Serif"/>
                <a:cs typeface="Microsoft Sans Serif"/>
              </a:rPr>
              <a:t> </a:t>
            </a:r>
            <a:r>
              <a:rPr sz="750" spc="-35" dirty="0">
                <a:latin typeface="Microsoft Sans Serif"/>
                <a:cs typeface="Microsoft Sans Serif"/>
              </a:rPr>
              <a:t>Si</a:t>
            </a:r>
            <a:r>
              <a:rPr sz="750" dirty="0">
                <a:latin typeface="Microsoft Sans Serif"/>
                <a:cs typeface="Microsoft Sans Serif"/>
              </a:rPr>
              <a:t> </a:t>
            </a:r>
            <a:r>
              <a:rPr sz="750" spc="10" dirty="0">
                <a:latin typeface="Microsoft Sans Serif"/>
                <a:cs typeface="Microsoft Sans Serif"/>
              </a:rPr>
              <a:t>el</a:t>
            </a:r>
            <a:r>
              <a:rPr sz="750" dirty="0">
                <a:latin typeface="Microsoft Sans Serif"/>
                <a:cs typeface="Microsoft Sans Serif"/>
              </a:rPr>
              <a:t> </a:t>
            </a:r>
            <a:r>
              <a:rPr sz="750" spc="30" dirty="0">
                <a:latin typeface="Microsoft Sans Serif"/>
                <a:cs typeface="Microsoft Sans Serif"/>
              </a:rPr>
              <a:t>disyuntor</a:t>
            </a:r>
            <a:r>
              <a:rPr sz="750" dirty="0">
                <a:latin typeface="Microsoft Sans Serif"/>
                <a:cs typeface="Microsoft Sans Serif"/>
              </a:rPr>
              <a:t> </a:t>
            </a:r>
            <a:r>
              <a:rPr sz="750" spc="20" dirty="0">
                <a:latin typeface="Microsoft Sans Serif"/>
                <a:cs typeface="Microsoft Sans Serif"/>
              </a:rPr>
              <a:t>del</a:t>
            </a:r>
            <a:r>
              <a:rPr sz="750" spc="5" dirty="0">
                <a:latin typeface="Microsoft Sans Serif"/>
                <a:cs typeface="Microsoft Sans Serif"/>
              </a:rPr>
              <a:t> </a:t>
            </a:r>
            <a:r>
              <a:rPr sz="750" spc="30" dirty="0">
                <a:latin typeface="Microsoft Sans Serif"/>
                <a:cs typeface="Microsoft Sans Serif"/>
              </a:rPr>
              <a:t>generador</a:t>
            </a:r>
            <a:r>
              <a:rPr sz="750" dirty="0">
                <a:latin typeface="Microsoft Sans Serif"/>
                <a:cs typeface="Microsoft Sans Serif"/>
              </a:rPr>
              <a:t> </a:t>
            </a:r>
            <a:r>
              <a:rPr sz="750" spc="40" dirty="0">
                <a:latin typeface="Microsoft Sans Serif"/>
                <a:cs typeface="Microsoft Sans Serif"/>
              </a:rPr>
              <a:t>no</a:t>
            </a:r>
            <a:r>
              <a:rPr sz="750" dirty="0">
                <a:latin typeface="Microsoft Sans Serif"/>
                <a:cs typeface="Microsoft Sans Serif"/>
              </a:rPr>
              <a:t> </a:t>
            </a:r>
            <a:r>
              <a:rPr sz="750" spc="20" dirty="0">
                <a:latin typeface="Microsoft Sans Serif"/>
                <a:cs typeface="Microsoft Sans Serif"/>
              </a:rPr>
              <a:t>soluciona</a:t>
            </a:r>
            <a:r>
              <a:rPr sz="750" dirty="0">
                <a:latin typeface="Microsoft Sans Serif"/>
                <a:cs typeface="Microsoft Sans Serif"/>
              </a:rPr>
              <a:t> </a:t>
            </a:r>
            <a:r>
              <a:rPr sz="750" spc="10" dirty="0">
                <a:latin typeface="Microsoft Sans Serif"/>
                <a:cs typeface="Microsoft Sans Serif"/>
              </a:rPr>
              <a:t>la</a:t>
            </a:r>
            <a:r>
              <a:rPr sz="750" dirty="0">
                <a:latin typeface="Microsoft Sans Serif"/>
                <a:cs typeface="Microsoft Sans Serif"/>
              </a:rPr>
              <a:t> </a:t>
            </a:r>
            <a:r>
              <a:rPr sz="750" spc="20" dirty="0">
                <a:latin typeface="Microsoft Sans Serif"/>
                <a:cs typeface="Microsoft Sans Serif"/>
              </a:rPr>
              <a:t>falla </a:t>
            </a:r>
            <a:r>
              <a:rPr sz="750" spc="-185" dirty="0">
                <a:latin typeface="Microsoft Sans Serif"/>
                <a:cs typeface="Microsoft Sans Serif"/>
              </a:rPr>
              <a:t> </a:t>
            </a:r>
            <a:r>
              <a:rPr sz="750" spc="35" dirty="0">
                <a:latin typeface="Microsoft Sans Serif"/>
                <a:cs typeface="Microsoft Sans Serif"/>
              </a:rPr>
              <a:t>o </a:t>
            </a:r>
            <a:r>
              <a:rPr sz="750" spc="25" dirty="0">
                <a:latin typeface="Microsoft Sans Serif"/>
                <a:cs typeface="Microsoft Sans Serif"/>
              </a:rPr>
              <a:t>condición </a:t>
            </a:r>
            <a:r>
              <a:rPr sz="750" spc="35" dirty="0">
                <a:latin typeface="Microsoft Sans Serif"/>
                <a:cs typeface="Microsoft Sans Serif"/>
              </a:rPr>
              <a:t>anormal </a:t>
            </a:r>
            <a:r>
              <a:rPr sz="750" spc="25" dirty="0">
                <a:latin typeface="Microsoft Sans Serif"/>
                <a:cs typeface="Microsoft Sans Serif"/>
              </a:rPr>
              <a:t>en </a:t>
            </a:r>
            <a:r>
              <a:rPr sz="750" spc="45" dirty="0">
                <a:latin typeface="Microsoft Sans Serif"/>
                <a:cs typeface="Microsoft Sans Serif"/>
              </a:rPr>
              <a:t>un </a:t>
            </a:r>
            <a:r>
              <a:rPr sz="750" spc="40" dirty="0">
                <a:latin typeface="Microsoft Sans Serif"/>
                <a:cs typeface="Microsoft Sans Serif"/>
              </a:rPr>
              <a:t>tiempo </a:t>
            </a:r>
            <a:r>
              <a:rPr sz="750" spc="10" dirty="0">
                <a:latin typeface="Microsoft Sans Serif"/>
                <a:cs typeface="Microsoft Sans Serif"/>
              </a:rPr>
              <a:t>específico, el </a:t>
            </a:r>
            <a:r>
              <a:rPr sz="750" spc="35" dirty="0">
                <a:latin typeface="Microsoft Sans Serif"/>
                <a:cs typeface="Microsoft Sans Serif"/>
              </a:rPr>
              <a:t>temporizador </a:t>
            </a:r>
            <a:r>
              <a:rPr sz="750" spc="40" dirty="0">
                <a:latin typeface="Microsoft Sans Serif"/>
                <a:cs typeface="Microsoft Sans Serif"/>
              </a:rPr>
              <a:t> </a:t>
            </a:r>
            <a:r>
              <a:rPr sz="750" spc="25" dirty="0">
                <a:latin typeface="Microsoft Sans Serif"/>
                <a:cs typeface="Microsoft Sans Serif"/>
              </a:rPr>
              <a:t>disparará </a:t>
            </a:r>
            <a:r>
              <a:rPr sz="750" spc="10" dirty="0">
                <a:latin typeface="Microsoft Sans Serif"/>
                <a:cs typeface="Microsoft Sans Serif"/>
              </a:rPr>
              <a:t>los </a:t>
            </a:r>
            <a:r>
              <a:rPr sz="750" spc="25" dirty="0">
                <a:latin typeface="Microsoft Sans Serif"/>
                <a:cs typeface="Microsoft Sans Serif"/>
              </a:rPr>
              <a:t>disyuntores </a:t>
            </a:r>
            <a:r>
              <a:rPr sz="750" spc="10" dirty="0">
                <a:latin typeface="Microsoft Sans Serif"/>
                <a:cs typeface="Microsoft Sans Serif"/>
              </a:rPr>
              <a:t>necesarios </a:t>
            </a:r>
            <a:r>
              <a:rPr sz="750" spc="25" dirty="0">
                <a:latin typeface="Microsoft Sans Serif"/>
                <a:cs typeface="Microsoft Sans Serif"/>
              </a:rPr>
              <a:t>para </a:t>
            </a:r>
            <a:r>
              <a:rPr sz="750" spc="35" dirty="0">
                <a:latin typeface="Microsoft Sans Serif"/>
                <a:cs typeface="Microsoft Sans Serif"/>
              </a:rPr>
              <a:t>retirar </a:t>
            </a:r>
            <a:r>
              <a:rPr sz="750" spc="10" dirty="0">
                <a:latin typeface="Microsoft Sans Serif"/>
                <a:cs typeface="Microsoft Sans Serif"/>
              </a:rPr>
              <a:t>el </a:t>
            </a:r>
            <a:r>
              <a:rPr sz="750" spc="30" dirty="0">
                <a:latin typeface="Microsoft Sans Serif"/>
                <a:cs typeface="Microsoft Sans Serif"/>
              </a:rPr>
              <a:t>generador </a:t>
            </a:r>
            <a:r>
              <a:rPr sz="750" spc="20" dirty="0">
                <a:latin typeface="Microsoft Sans Serif"/>
                <a:cs typeface="Microsoft Sans Serif"/>
              </a:rPr>
              <a:t>del </a:t>
            </a:r>
            <a:r>
              <a:rPr sz="750" spc="25" dirty="0">
                <a:latin typeface="Microsoft Sans Serif"/>
                <a:cs typeface="Microsoft Sans Serif"/>
              </a:rPr>
              <a:t> </a:t>
            </a:r>
            <a:r>
              <a:rPr sz="750" spc="15" dirty="0">
                <a:latin typeface="Microsoft Sans Serif"/>
                <a:cs typeface="Microsoft Sans Serif"/>
              </a:rPr>
              <a:t>sistema. </a:t>
            </a:r>
            <a:r>
              <a:rPr sz="750" spc="20" dirty="0">
                <a:latin typeface="Microsoft Sans Serif"/>
                <a:cs typeface="Microsoft Sans Serif"/>
              </a:rPr>
              <a:t>Como </a:t>
            </a:r>
            <a:r>
              <a:rPr sz="750" spc="-5" dirty="0">
                <a:latin typeface="Microsoft Sans Serif"/>
                <a:cs typeface="Microsoft Sans Serif"/>
              </a:rPr>
              <a:t>se </a:t>
            </a:r>
            <a:r>
              <a:rPr sz="750" spc="30" dirty="0">
                <a:latin typeface="Microsoft Sans Serif"/>
                <a:cs typeface="Microsoft Sans Serif"/>
              </a:rPr>
              <a:t>muestra </a:t>
            </a:r>
            <a:r>
              <a:rPr sz="750" spc="25" dirty="0">
                <a:latin typeface="Microsoft Sans Serif"/>
                <a:cs typeface="Microsoft Sans Serif"/>
              </a:rPr>
              <a:t>en </a:t>
            </a:r>
            <a:r>
              <a:rPr sz="750" spc="10" dirty="0">
                <a:latin typeface="Microsoft Sans Serif"/>
                <a:cs typeface="Microsoft Sans Serif"/>
              </a:rPr>
              <a:t>la </a:t>
            </a:r>
            <a:r>
              <a:rPr sz="750" spc="-5" dirty="0">
                <a:latin typeface="Microsoft Sans Serif"/>
                <a:cs typeface="Microsoft Sans Serif"/>
              </a:rPr>
              <a:t>Fig. </a:t>
            </a:r>
            <a:r>
              <a:rPr sz="750" dirty="0">
                <a:latin typeface="Microsoft Sans Serif"/>
                <a:cs typeface="Microsoft Sans Serif"/>
              </a:rPr>
              <a:t>4, </a:t>
            </a:r>
            <a:r>
              <a:rPr sz="750" spc="10" dirty="0">
                <a:latin typeface="Microsoft Sans Serif"/>
                <a:cs typeface="Microsoft Sans Serif"/>
              </a:rPr>
              <a:t>el </a:t>
            </a:r>
            <a:r>
              <a:rPr sz="750" spc="35" dirty="0">
                <a:latin typeface="Microsoft Sans Serif"/>
                <a:cs typeface="Microsoft Sans Serif"/>
              </a:rPr>
              <a:t>temporizador </a:t>
            </a:r>
            <a:r>
              <a:rPr sz="750" spc="-45" dirty="0">
                <a:latin typeface="Microsoft Sans Serif"/>
                <a:cs typeface="Microsoft Sans Serif"/>
              </a:rPr>
              <a:t>BF </a:t>
            </a:r>
            <a:r>
              <a:rPr sz="750" spc="-5" dirty="0">
                <a:latin typeface="Microsoft Sans Serif"/>
                <a:cs typeface="Microsoft Sans Serif"/>
              </a:rPr>
              <a:t>se </a:t>
            </a:r>
            <a:r>
              <a:rPr sz="750" spc="15" dirty="0">
                <a:latin typeface="Microsoft Sans Serif"/>
                <a:cs typeface="Microsoft Sans Serif"/>
              </a:rPr>
              <a:t>inicia </a:t>
            </a:r>
            <a:r>
              <a:rPr sz="750" spc="20" dirty="0">
                <a:latin typeface="Microsoft Sans Serif"/>
                <a:cs typeface="Microsoft Sans Serif"/>
              </a:rPr>
              <a:t> </a:t>
            </a:r>
            <a:r>
              <a:rPr sz="750" spc="30" dirty="0">
                <a:latin typeface="Microsoft Sans Serif"/>
                <a:cs typeface="Microsoft Sans Serif"/>
              </a:rPr>
              <a:t>mediante</a:t>
            </a:r>
            <a:r>
              <a:rPr sz="750" spc="-5" dirty="0">
                <a:latin typeface="Microsoft Sans Serif"/>
                <a:cs typeface="Microsoft Sans Serif"/>
              </a:rPr>
              <a:t> </a:t>
            </a:r>
            <a:r>
              <a:rPr sz="750" spc="10" dirty="0">
                <a:latin typeface="Microsoft Sans Serif"/>
                <a:cs typeface="Microsoft Sans Serif"/>
              </a:rPr>
              <a:t>la</a:t>
            </a:r>
            <a:r>
              <a:rPr sz="750" dirty="0">
                <a:latin typeface="Microsoft Sans Serif"/>
                <a:cs typeface="Microsoft Sans Serif"/>
              </a:rPr>
              <a:t> </a:t>
            </a:r>
            <a:r>
              <a:rPr sz="750" spc="25" dirty="0">
                <a:latin typeface="Microsoft Sans Serif"/>
                <a:cs typeface="Microsoft Sans Serif"/>
              </a:rPr>
              <a:t>combinación</a:t>
            </a:r>
            <a:r>
              <a:rPr sz="750" spc="-5" dirty="0">
                <a:latin typeface="Microsoft Sans Serif"/>
                <a:cs typeface="Microsoft Sans Serif"/>
              </a:rPr>
              <a:t> </a:t>
            </a:r>
            <a:r>
              <a:rPr sz="750" spc="25" dirty="0">
                <a:latin typeface="Microsoft Sans Serif"/>
                <a:cs typeface="Microsoft Sans Serif"/>
              </a:rPr>
              <a:t>de</a:t>
            </a:r>
            <a:r>
              <a:rPr sz="750" dirty="0">
                <a:latin typeface="Microsoft Sans Serif"/>
                <a:cs typeface="Microsoft Sans Serif"/>
              </a:rPr>
              <a:t> </a:t>
            </a:r>
            <a:r>
              <a:rPr sz="750" spc="10" dirty="0">
                <a:latin typeface="Microsoft Sans Serif"/>
                <a:cs typeface="Microsoft Sans Serif"/>
              </a:rPr>
              <a:t>la</a:t>
            </a:r>
            <a:r>
              <a:rPr sz="750" dirty="0">
                <a:latin typeface="Microsoft Sans Serif"/>
                <a:cs typeface="Microsoft Sans Serif"/>
              </a:rPr>
              <a:t> </a:t>
            </a:r>
            <a:r>
              <a:rPr sz="750" spc="25" dirty="0">
                <a:latin typeface="Microsoft Sans Serif"/>
                <a:cs typeface="Microsoft Sans Serif"/>
              </a:rPr>
              <a:t>operación</a:t>
            </a:r>
            <a:r>
              <a:rPr sz="750" spc="-5" dirty="0">
                <a:latin typeface="Microsoft Sans Serif"/>
                <a:cs typeface="Microsoft Sans Serif"/>
              </a:rPr>
              <a:t> </a:t>
            </a:r>
            <a:r>
              <a:rPr sz="750" spc="25" dirty="0">
                <a:latin typeface="Microsoft Sans Serif"/>
                <a:cs typeface="Microsoft Sans Serif"/>
              </a:rPr>
              <a:t>de</a:t>
            </a:r>
            <a:r>
              <a:rPr sz="750" dirty="0">
                <a:latin typeface="Microsoft Sans Serif"/>
                <a:cs typeface="Microsoft Sans Serif"/>
              </a:rPr>
              <a:t> </a:t>
            </a:r>
            <a:r>
              <a:rPr sz="750" spc="45" dirty="0">
                <a:latin typeface="Microsoft Sans Serif"/>
                <a:cs typeface="Microsoft Sans Serif"/>
              </a:rPr>
              <a:t>un</a:t>
            </a:r>
            <a:r>
              <a:rPr sz="750" dirty="0">
                <a:latin typeface="Microsoft Sans Serif"/>
                <a:cs typeface="Microsoft Sans Serif"/>
              </a:rPr>
              <a:t> </a:t>
            </a:r>
            <a:r>
              <a:rPr sz="750" spc="20" dirty="0">
                <a:latin typeface="Microsoft Sans Serif"/>
                <a:cs typeface="Microsoft Sans Serif"/>
              </a:rPr>
              <a:t>relé</a:t>
            </a:r>
            <a:r>
              <a:rPr sz="750" spc="-5" dirty="0">
                <a:latin typeface="Microsoft Sans Serif"/>
                <a:cs typeface="Microsoft Sans Serif"/>
              </a:rPr>
              <a:t> </a:t>
            </a:r>
            <a:r>
              <a:rPr sz="750" spc="25" dirty="0">
                <a:latin typeface="Microsoft Sans Serif"/>
                <a:cs typeface="Microsoft Sans Serif"/>
              </a:rPr>
              <a:t>de</a:t>
            </a:r>
            <a:r>
              <a:rPr sz="750" dirty="0">
                <a:latin typeface="Microsoft Sans Serif"/>
                <a:cs typeface="Microsoft Sans Serif"/>
              </a:rPr>
              <a:t> </a:t>
            </a:r>
            <a:r>
              <a:rPr sz="750" spc="25" dirty="0">
                <a:latin typeface="Microsoft Sans Serif"/>
                <a:cs typeface="Microsoft Sans Serif"/>
              </a:rPr>
              <a:t>protección</a:t>
            </a:r>
            <a:r>
              <a:rPr sz="750" spc="-5" dirty="0">
                <a:latin typeface="Microsoft Sans Serif"/>
                <a:cs typeface="Microsoft Sans Serif"/>
              </a:rPr>
              <a:t> </a:t>
            </a:r>
            <a:r>
              <a:rPr sz="750" spc="5" dirty="0">
                <a:latin typeface="Microsoft Sans Serif"/>
                <a:cs typeface="Microsoft Sans Serif"/>
              </a:rPr>
              <a:t>y</a:t>
            </a:r>
            <a:r>
              <a:rPr sz="750" dirty="0">
                <a:latin typeface="Microsoft Sans Serif"/>
                <a:cs typeface="Microsoft Sans Serif"/>
              </a:rPr>
              <a:t> </a:t>
            </a:r>
            <a:r>
              <a:rPr sz="750" spc="45" dirty="0">
                <a:latin typeface="Microsoft Sans Serif"/>
                <a:cs typeface="Microsoft Sans Serif"/>
              </a:rPr>
              <a:t>un </a:t>
            </a:r>
            <a:r>
              <a:rPr sz="750" spc="50" dirty="0">
                <a:latin typeface="Microsoft Sans Serif"/>
                <a:cs typeface="Microsoft Sans Serif"/>
              </a:rPr>
              <a:t> </a:t>
            </a:r>
            <a:r>
              <a:rPr sz="750" spc="20" dirty="0">
                <a:latin typeface="Microsoft Sans Serif"/>
                <a:cs typeface="Microsoft Sans Serif"/>
              </a:rPr>
              <a:t>estado</a:t>
            </a:r>
            <a:r>
              <a:rPr sz="750" spc="-10" dirty="0">
                <a:latin typeface="Microsoft Sans Serif"/>
                <a:cs typeface="Microsoft Sans Serif"/>
              </a:rPr>
              <a:t> </a:t>
            </a:r>
            <a:r>
              <a:rPr sz="750" spc="25" dirty="0">
                <a:latin typeface="Microsoft Sans Serif"/>
                <a:cs typeface="Microsoft Sans Serif"/>
              </a:rPr>
              <a:t>de</a:t>
            </a:r>
            <a:r>
              <a:rPr sz="750" spc="-5" dirty="0">
                <a:latin typeface="Microsoft Sans Serif"/>
                <a:cs typeface="Microsoft Sans Serif"/>
              </a:rPr>
              <a:t> </a:t>
            </a:r>
            <a:r>
              <a:rPr sz="750" spc="30" dirty="0">
                <a:latin typeface="Microsoft Sans Serif"/>
                <a:cs typeface="Microsoft Sans Serif"/>
              </a:rPr>
              <a:t>detector</a:t>
            </a:r>
            <a:r>
              <a:rPr sz="750" spc="-5" dirty="0">
                <a:latin typeface="Microsoft Sans Serif"/>
                <a:cs typeface="Microsoft Sans Serif"/>
              </a:rPr>
              <a:t> </a:t>
            </a:r>
            <a:r>
              <a:rPr sz="750" spc="25" dirty="0">
                <a:latin typeface="Microsoft Sans Serif"/>
                <a:cs typeface="Microsoft Sans Serif"/>
              </a:rPr>
              <a:t>de</a:t>
            </a:r>
            <a:r>
              <a:rPr sz="750" spc="-5" dirty="0">
                <a:latin typeface="Microsoft Sans Serif"/>
                <a:cs typeface="Microsoft Sans Serif"/>
              </a:rPr>
              <a:t> </a:t>
            </a:r>
            <a:r>
              <a:rPr sz="750" spc="30" dirty="0">
                <a:latin typeface="Microsoft Sans Serif"/>
                <a:cs typeface="Microsoft Sans Serif"/>
              </a:rPr>
              <a:t>corriente</a:t>
            </a:r>
            <a:r>
              <a:rPr sz="750" spc="-5" dirty="0">
                <a:latin typeface="Microsoft Sans Serif"/>
                <a:cs typeface="Microsoft Sans Serif"/>
              </a:rPr>
              <a:t> </a:t>
            </a:r>
            <a:r>
              <a:rPr sz="750" spc="-30" dirty="0">
                <a:latin typeface="Microsoft Sans Serif"/>
                <a:cs typeface="Microsoft Sans Serif"/>
              </a:rPr>
              <a:t>(CD)</a:t>
            </a:r>
            <a:r>
              <a:rPr sz="750" spc="-5" dirty="0">
                <a:latin typeface="Microsoft Sans Serif"/>
                <a:cs typeface="Microsoft Sans Serif"/>
              </a:rPr>
              <a:t> </a:t>
            </a:r>
            <a:r>
              <a:rPr sz="750" spc="35" dirty="0">
                <a:latin typeface="Microsoft Sans Serif"/>
                <a:cs typeface="Microsoft Sans Serif"/>
              </a:rPr>
              <a:t>o</a:t>
            </a:r>
            <a:r>
              <a:rPr sz="750" spc="-5" dirty="0">
                <a:latin typeface="Microsoft Sans Serif"/>
                <a:cs typeface="Microsoft Sans Serif"/>
              </a:rPr>
              <a:t> </a:t>
            </a:r>
            <a:r>
              <a:rPr sz="750" spc="25" dirty="0">
                <a:latin typeface="Microsoft Sans Serif"/>
                <a:cs typeface="Microsoft Sans Serif"/>
              </a:rPr>
              <a:t>de</a:t>
            </a:r>
            <a:r>
              <a:rPr sz="750" spc="-5" dirty="0">
                <a:latin typeface="Microsoft Sans Serif"/>
                <a:cs typeface="Microsoft Sans Serif"/>
              </a:rPr>
              <a:t> </a:t>
            </a:r>
            <a:r>
              <a:rPr sz="750" spc="45" dirty="0">
                <a:latin typeface="Microsoft Sans Serif"/>
                <a:cs typeface="Microsoft Sans Serif"/>
              </a:rPr>
              <a:t>interruptor</a:t>
            </a:r>
            <a:r>
              <a:rPr sz="750" spc="-5" dirty="0">
                <a:latin typeface="Microsoft Sans Serif"/>
                <a:cs typeface="Microsoft Sans Serif"/>
              </a:rPr>
              <a:t> </a:t>
            </a:r>
            <a:r>
              <a:rPr sz="750" spc="25" dirty="0">
                <a:latin typeface="Microsoft Sans Serif"/>
                <a:cs typeface="Microsoft Sans Serif"/>
              </a:rPr>
              <a:t>cerrado</a:t>
            </a:r>
            <a:r>
              <a:rPr sz="750" spc="-5" dirty="0">
                <a:latin typeface="Microsoft Sans Serif"/>
                <a:cs typeface="Microsoft Sans Serif"/>
              </a:rPr>
              <a:t> (52a).</a:t>
            </a:r>
            <a:endParaRPr sz="750">
              <a:latin typeface="Microsoft Sans Serif"/>
              <a:cs typeface="Microsoft Sans Serif"/>
            </a:endParaRPr>
          </a:p>
          <a:p>
            <a:pPr marL="12700" marR="36830" indent="154940">
              <a:lnSpc>
                <a:spcPct val="143000"/>
              </a:lnSpc>
            </a:pPr>
            <a:r>
              <a:rPr sz="700" spc="-40" dirty="0">
                <a:latin typeface="Microsoft Sans Serif"/>
                <a:cs typeface="Microsoft Sans Serif"/>
              </a:rPr>
              <a:t>Se</a:t>
            </a:r>
            <a:r>
              <a:rPr sz="700" spc="-5" dirty="0">
                <a:latin typeface="Microsoft Sans Serif"/>
                <a:cs typeface="Microsoft Sans Serif"/>
              </a:rPr>
              <a:t> </a:t>
            </a:r>
            <a:r>
              <a:rPr sz="700" spc="20" dirty="0">
                <a:latin typeface="Microsoft Sans Serif"/>
                <a:cs typeface="Microsoft Sans Serif"/>
              </a:rPr>
              <a:t>debe</a:t>
            </a:r>
            <a:r>
              <a:rPr sz="700" spc="-5" dirty="0">
                <a:latin typeface="Microsoft Sans Serif"/>
                <a:cs typeface="Microsoft Sans Serif"/>
              </a:rPr>
              <a:t> </a:t>
            </a:r>
            <a:r>
              <a:rPr sz="700" spc="25" dirty="0">
                <a:latin typeface="Microsoft Sans Serif"/>
                <a:cs typeface="Microsoft Sans Serif"/>
              </a:rPr>
              <a:t>utilizar</a:t>
            </a:r>
            <a:r>
              <a:rPr sz="700" dirty="0">
                <a:latin typeface="Microsoft Sans Serif"/>
                <a:cs typeface="Microsoft Sans Serif"/>
              </a:rPr>
              <a:t> </a:t>
            </a:r>
            <a:r>
              <a:rPr sz="700" spc="10" dirty="0">
                <a:latin typeface="Microsoft Sans Serif"/>
                <a:cs typeface="Microsoft Sans Serif"/>
              </a:rPr>
              <a:t>el</a:t>
            </a:r>
            <a:r>
              <a:rPr sz="700" spc="-5" dirty="0">
                <a:latin typeface="Microsoft Sans Serif"/>
                <a:cs typeface="Microsoft Sans Serif"/>
              </a:rPr>
              <a:t> </a:t>
            </a:r>
            <a:r>
              <a:rPr sz="700" spc="20" dirty="0">
                <a:latin typeface="Microsoft Sans Serif"/>
                <a:cs typeface="Microsoft Sans Serif"/>
              </a:rPr>
              <a:t>estado</a:t>
            </a:r>
            <a:r>
              <a:rPr sz="700" dirty="0">
                <a:latin typeface="Microsoft Sans Serif"/>
                <a:cs typeface="Microsoft Sans Serif"/>
              </a:rPr>
              <a:t> </a:t>
            </a:r>
            <a:r>
              <a:rPr sz="700" spc="20" dirty="0">
                <a:latin typeface="Microsoft Sans Serif"/>
                <a:cs typeface="Microsoft Sans Serif"/>
              </a:rPr>
              <a:t>de</a:t>
            </a:r>
            <a:r>
              <a:rPr sz="700" spc="-5" dirty="0">
                <a:latin typeface="Microsoft Sans Serif"/>
                <a:cs typeface="Microsoft Sans Serif"/>
              </a:rPr>
              <a:t> </a:t>
            </a:r>
            <a:r>
              <a:rPr sz="700" spc="40" dirty="0">
                <a:latin typeface="Microsoft Sans Serif"/>
                <a:cs typeface="Microsoft Sans Serif"/>
              </a:rPr>
              <a:t>interruptor</a:t>
            </a:r>
            <a:r>
              <a:rPr sz="700" dirty="0">
                <a:latin typeface="Microsoft Sans Serif"/>
                <a:cs typeface="Microsoft Sans Serif"/>
              </a:rPr>
              <a:t> </a:t>
            </a:r>
            <a:r>
              <a:rPr sz="700" spc="25" dirty="0">
                <a:latin typeface="Microsoft Sans Serif"/>
                <a:cs typeface="Microsoft Sans Serif"/>
              </a:rPr>
              <a:t>cerrado</a:t>
            </a:r>
            <a:r>
              <a:rPr sz="700" spc="-5" dirty="0">
                <a:latin typeface="Microsoft Sans Serif"/>
                <a:cs typeface="Microsoft Sans Serif"/>
              </a:rPr>
              <a:t> (52a)</a:t>
            </a:r>
            <a:r>
              <a:rPr sz="700" dirty="0">
                <a:latin typeface="Microsoft Sans Serif"/>
                <a:cs typeface="Microsoft Sans Serif"/>
              </a:rPr>
              <a:t> </a:t>
            </a:r>
            <a:r>
              <a:rPr sz="700" spc="35" dirty="0">
                <a:latin typeface="Microsoft Sans Serif"/>
                <a:cs typeface="Microsoft Sans Serif"/>
              </a:rPr>
              <a:t>porque</a:t>
            </a:r>
            <a:r>
              <a:rPr sz="700" spc="-5" dirty="0">
                <a:latin typeface="Microsoft Sans Serif"/>
                <a:cs typeface="Microsoft Sans Serif"/>
              </a:rPr>
              <a:t> </a:t>
            </a:r>
            <a:r>
              <a:rPr sz="700" dirty="0">
                <a:latin typeface="Microsoft Sans Serif"/>
                <a:cs typeface="Microsoft Sans Serif"/>
              </a:rPr>
              <a:t>las</a:t>
            </a:r>
            <a:r>
              <a:rPr sz="700" spc="-5" dirty="0">
                <a:latin typeface="Microsoft Sans Serif"/>
                <a:cs typeface="Microsoft Sans Serif"/>
              </a:rPr>
              <a:t> </a:t>
            </a:r>
            <a:r>
              <a:rPr sz="700" spc="10" dirty="0">
                <a:latin typeface="Microsoft Sans Serif"/>
                <a:cs typeface="Microsoft Sans Serif"/>
              </a:rPr>
              <a:t>fallas</a:t>
            </a:r>
            <a:r>
              <a:rPr sz="700" dirty="0">
                <a:latin typeface="Microsoft Sans Serif"/>
                <a:cs typeface="Microsoft Sans Serif"/>
              </a:rPr>
              <a:t> </a:t>
            </a:r>
            <a:r>
              <a:rPr sz="700" spc="5" dirty="0">
                <a:latin typeface="Microsoft Sans Serif"/>
                <a:cs typeface="Microsoft Sans Serif"/>
              </a:rPr>
              <a:t>y </a:t>
            </a:r>
            <a:r>
              <a:rPr sz="700" spc="-170" dirty="0">
                <a:latin typeface="Microsoft Sans Serif"/>
                <a:cs typeface="Microsoft Sans Serif"/>
              </a:rPr>
              <a:t> </a:t>
            </a:r>
            <a:r>
              <a:rPr sz="700" spc="15" dirty="0">
                <a:latin typeface="Microsoft Sans Serif"/>
                <a:cs typeface="Microsoft Sans Serif"/>
              </a:rPr>
              <a:t>condiciones </a:t>
            </a:r>
            <a:r>
              <a:rPr sz="700" spc="20" dirty="0">
                <a:latin typeface="Microsoft Sans Serif"/>
                <a:cs typeface="Microsoft Sans Serif"/>
              </a:rPr>
              <a:t>de </a:t>
            </a:r>
            <a:r>
              <a:rPr sz="700" spc="25" dirty="0">
                <a:latin typeface="Microsoft Sans Serif"/>
                <a:cs typeface="Microsoft Sans Serif"/>
              </a:rPr>
              <a:t>operación </a:t>
            </a:r>
            <a:r>
              <a:rPr sz="700" spc="20" dirty="0">
                <a:latin typeface="Microsoft Sans Serif"/>
                <a:cs typeface="Microsoft Sans Serif"/>
              </a:rPr>
              <a:t>anormales, </a:t>
            </a:r>
            <a:r>
              <a:rPr sz="700" spc="30" dirty="0">
                <a:latin typeface="Microsoft Sans Serif"/>
                <a:cs typeface="Microsoft Sans Serif"/>
              </a:rPr>
              <a:t>como </a:t>
            </a:r>
            <a:r>
              <a:rPr sz="700" spc="10" dirty="0">
                <a:latin typeface="Microsoft Sans Serif"/>
                <a:cs typeface="Microsoft Sans Serif"/>
              </a:rPr>
              <a:t>fallas </a:t>
            </a:r>
            <a:r>
              <a:rPr sz="700" dirty="0">
                <a:latin typeface="Microsoft Sans Serif"/>
                <a:cs typeface="Microsoft Sans Serif"/>
              </a:rPr>
              <a:t>a </a:t>
            </a:r>
            <a:r>
              <a:rPr sz="700" spc="30" dirty="0">
                <a:latin typeface="Microsoft Sans Serif"/>
                <a:cs typeface="Microsoft Sans Serif"/>
              </a:rPr>
              <a:t>tierra </a:t>
            </a:r>
            <a:r>
              <a:rPr sz="700" spc="20" dirty="0">
                <a:latin typeface="Microsoft Sans Serif"/>
                <a:cs typeface="Microsoft Sans Serif"/>
              </a:rPr>
              <a:t>del </a:t>
            </a:r>
            <a:r>
              <a:rPr sz="700" spc="25" dirty="0">
                <a:latin typeface="Microsoft Sans Serif"/>
                <a:cs typeface="Microsoft Sans Serif"/>
              </a:rPr>
              <a:t>estator </a:t>
            </a:r>
            <a:r>
              <a:rPr sz="700" spc="30" dirty="0">
                <a:latin typeface="Microsoft Sans Serif"/>
                <a:cs typeface="Microsoft Sans Serif"/>
              </a:rPr>
              <a:t>o </a:t>
            </a:r>
            <a:r>
              <a:rPr sz="700" spc="20" dirty="0">
                <a:latin typeface="Microsoft Sans Serif"/>
                <a:cs typeface="Microsoft Sans Serif"/>
              </a:rPr>
              <a:t>del </a:t>
            </a:r>
            <a:r>
              <a:rPr sz="700" spc="25" dirty="0">
                <a:latin typeface="Microsoft Sans Serif"/>
                <a:cs typeface="Microsoft Sans Serif"/>
              </a:rPr>
              <a:t> </a:t>
            </a:r>
            <a:r>
              <a:rPr sz="700" spc="15" dirty="0">
                <a:latin typeface="Microsoft Sans Serif"/>
                <a:cs typeface="Microsoft Sans Serif"/>
              </a:rPr>
              <a:t>bus, </a:t>
            </a:r>
            <a:r>
              <a:rPr sz="700" spc="20" dirty="0">
                <a:latin typeface="Microsoft Sans Serif"/>
                <a:cs typeface="Microsoft Sans Serif"/>
              </a:rPr>
              <a:t>sobreexcitación </a:t>
            </a:r>
            <a:r>
              <a:rPr sz="700" spc="-10" dirty="0">
                <a:latin typeface="Microsoft Sans Serif"/>
                <a:cs typeface="Microsoft Sans Serif"/>
              </a:rPr>
              <a:t>(V/Hz), </a:t>
            </a:r>
            <a:r>
              <a:rPr sz="700" spc="25" dirty="0">
                <a:latin typeface="Microsoft Sans Serif"/>
                <a:cs typeface="Microsoft Sans Serif"/>
              </a:rPr>
              <a:t>corriente </a:t>
            </a:r>
            <a:r>
              <a:rPr sz="700" spc="20" dirty="0">
                <a:latin typeface="Microsoft Sans Serif"/>
                <a:cs typeface="Microsoft Sans Serif"/>
              </a:rPr>
              <a:t>de </a:t>
            </a:r>
            <a:r>
              <a:rPr sz="700" spc="5" dirty="0">
                <a:latin typeface="Microsoft Sans Serif"/>
                <a:cs typeface="Microsoft Sans Serif"/>
              </a:rPr>
              <a:t>secuencia </a:t>
            </a:r>
            <a:r>
              <a:rPr sz="700" spc="20" dirty="0">
                <a:latin typeface="Microsoft Sans Serif"/>
                <a:cs typeface="Microsoft Sans Serif"/>
              </a:rPr>
              <a:t>negativa </a:t>
            </a:r>
            <a:r>
              <a:rPr sz="700" dirty="0">
                <a:latin typeface="Microsoft Sans Serif"/>
                <a:cs typeface="Microsoft Sans Serif"/>
              </a:rPr>
              <a:t>excesiva, </a:t>
            </a:r>
            <a:r>
              <a:rPr sz="700" spc="5" dirty="0">
                <a:latin typeface="Microsoft Sans Serif"/>
                <a:cs typeface="Microsoft Sans Serif"/>
              </a:rPr>
              <a:t> </a:t>
            </a:r>
            <a:r>
              <a:rPr sz="700" spc="20" dirty="0">
                <a:latin typeface="Microsoft Sans Serif"/>
                <a:cs typeface="Microsoft Sans Serif"/>
              </a:rPr>
              <a:t>subfrecuencia</a:t>
            </a:r>
            <a:r>
              <a:rPr sz="700" dirty="0">
                <a:latin typeface="Microsoft Sans Serif"/>
                <a:cs typeface="Microsoft Sans Serif"/>
              </a:rPr>
              <a:t> excesiva, </a:t>
            </a:r>
            <a:r>
              <a:rPr sz="700" spc="30" dirty="0">
                <a:latin typeface="Microsoft Sans Serif"/>
                <a:cs typeface="Microsoft Sans Serif"/>
              </a:rPr>
              <a:t>flujo</a:t>
            </a:r>
            <a:r>
              <a:rPr sz="700" dirty="0">
                <a:latin typeface="Microsoft Sans Serif"/>
                <a:cs typeface="Microsoft Sans Serif"/>
              </a:rPr>
              <a:t> </a:t>
            </a:r>
            <a:r>
              <a:rPr sz="700" spc="20" dirty="0">
                <a:latin typeface="Microsoft Sans Serif"/>
                <a:cs typeface="Microsoft Sans Serif"/>
              </a:rPr>
              <a:t>de</a:t>
            </a:r>
            <a:r>
              <a:rPr sz="700" spc="5" dirty="0">
                <a:latin typeface="Microsoft Sans Serif"/>
                <a:cs typeface="Microsoft Sans Serif"/>
              </a:rPr>
              <a:t> </a:t>
            </a:r>
            <a:r>
              <a:rPr sz="700" spc="20" dirty="0">
                <a:latin typeface="Microsoft Sans Serif"/>
                <a:cs typeface="Microsoft Sans Serif"/>
              </a:rPr>
              <a:t>potencia</a:t>
            </a:r>
            <a:r>
              <a:rPr sz="700" dirty="0">
                <a:latin typeface="Microsoft Sans Serif"/>
                <a:cs typeface="Microsoft Sans Serif"/>
              </a:rPr>
              <a:t> </a:t>
            </a:r>
            <a:r>
              <a:rPr sz="700" spc="15" dirty="0">
                <a:latin typeface="Microsoft Sans Serif"/>
                <a:cs typeface="Microsoft Sans Serif"/>
              </a:rPr>
              <a:t>inverso,</a:t>
            </a:r>
            <a:r>
              <a:rPr sz="700" dirty="0">
                <a:latin typeface="Microsoft Sans Serif"/>
                <a:cs typeface="Microsoft Sans Serif"/>
              </a:rPr>
              <a:t> </a:t>
            </a:r>
            <a:r>
              <a:rPr sz="700" spc="5" dirty="0">
                <a:latin typeface="Microsoft Sans Serif"/>
                <a:cs typeface="Microsoft Sans Serif"/>
              </a:rPr>
              <a:t>etc.,</a:t>
            </a:r>
            <a:r>
              <a:rPr sz="700" dirty="0">
                <a:latin typeface="Microsoft Sans Serif"/>
                <a:cs typeface="Microsoft Sans Serif"/>
              </a:rPr>
              <a:t> </a:t>
            </a:r>
            <a:r>
              <a:rPr sz="700" spc="30" dirty="0">
                <a:latin typeface="Microsoft Sans Serif"/>
                <a:cs typeface="Microsoft Sans Serif"/>
              </a:rPr>
              <a:t>pueden</a:t>
            </a:r>
            <a:r>
              <a:rPr sz="700" spc="5" dirty="0">
                <a:latin typeface="Microsoft Sans Serif"/>
                <a:cs typeface="Microsoft Sans Serif"/>
              </a:rPr>
              <a:t> </a:t>
            </a:r>
            <a:r>
              <a:rPr sz="700" spc="30" dirty="0">
                <a:latin typeface="Microsoft Sans Serif"/>
                <a:cs typeface="Microsoft Sans Serif"/>
              </a:rPr>
              <a:t>producir</a:t>
            </a:r>
            <a:r>
              <a:rPr sz="700" dirty="0">
                <a:latin typeface="Microsoft Sans Serif"/>
                <a:cs typeface="Microsoft Sans Serif"/>
              </a:rPr>
              <a:t> </a:t>
            </a:r>
            <a:r>
              <a:rPr sz="700" spc="30" dirty="0">
                <a:latin typeface="Microsoft Sans Serif"/>
                <a:cs typeface="Microsoft Sans Serif"/>
              </a:rPr>
              <a:t>una </a:t>
            </a:r>
            <a:r>
              <a:rPr sz="700" spc="-170" dirty="0">
                <a:latin typeface="Microsoft Sans Serif"/>
                <a:cs typeface="Microsoft Sans Serif"/>
              </a:rPr>
              <a:t> </a:t>
            </a:r>
            <a:r>
              <a:rPr sz="700" spc="25" dirty="0">
                <a:latin typeface="Microsoft Sans Serif"/>
                <a:cs typeface="Microsoft Sans Serif"/>
              </a:rPr>
              <a:t>corriente </a:t>
            </a:r>
            <a:r>
              <a:rPr sz="700" spc="20" dirty="0">
                <a:latin typeface="Microsoft Sans Serif"/>
                <a:cs typeface="Microsoft Sans Serif"/>
              </a:rPr>
              <a:t>insuficiente. </a:t>
            </a:r>
            <a:r>
              <a:rPr sz="700" spc="25" dirty="0">
                <a:latin typeface="Microsoft Sans Serif"/>
                <a:cs typeface="Microsoft Sans Serif"/>
              </a:rPr>
              <a:t>para </a:t>
            </a:r>
            <a:r>
              <a:rPr sz="700" spc="10" dirty="0">
                <a:latin typeface="Microsoft Sans Serif"/>
                <a:cs typeface="Microsoft Sans Serif"/>
              </a:rPr>
              <a:t>el </a:t>
            </a:r>
            <a:r>
              <a:rPr sz="700" spc="30" dirty="0">
                <a:latin typeface="Microsoft Sans Serif"/>
                <a:cs typeface="Microsoft Sans Serif"/>
              </a:rPr>
              <a:t>funcionamiento </a:t>
            </a:r>
            <a:r>
              <a:rPr sz="700" spc="20" dirty="0">
                <a:latin typeface="Microsoft Sans Serif"/>
                <a:cs typeface="Microsoft Sans Serif"/>
              </a:rPr>
              <a:t>del </a:t>
            </a:r>
            <a:r>
              <a:rPr sz="700" spc="-25" dirty="0">
                <a:latin typeface="Microsoft Sans Serif"/>
                <a:cs typeface="Microsoft Sans Serif"/>
              </a:rPr>
              <a:t>CD. </a:t>
            </a:r>
            <a:r>
              <a:rPr sz="700" spc="-35" dirty="0">
                <a:latin typeface="Microsoft Sans Serif"/>
                <a:cs typeface="Microsoft Sans Serif"/>
              </a:rPr>
              <a:t>Si </a:t>
            </a:r>
            <a:r>
              <a:rPr sz="700" spc="5" dirty="0">
                <a:latin typeface="Microsoft Sans Serif"/>
                <a:cs typeface="Microsoft Sans Serif"/>
              </a:rPr>
              <a:t>cada </a:t>
            </a:r>
            <a:r>
              <a:rPr sz="700" spc="30" dirty="0">
                <a:latin typeface="Microsoft Sans Serif"/>
                <a:cs typeface="Microsoft Sans Serif"/>
              </a:rPr>
              <a:t>polo </a:t>
            </a:r>
            <a:r>
              <a:rPr sz="700" spc="20" dirty="0">
                <a:latin typeface="Microsoft Sans Serif"/>
                <a:cs typeface="Microsoft Sans Serif"/>
              </a:rPr>
              <a:t>del </a:t>
            </a:r>
            <a:r>
              <a:rPr sz="700" spc="25" dirty="0">
                <a:latin typeface="Microsoft Sans Serif"/>
                <a:cs typeface="Microsoft Sans Serif"/>
              </a:rPr>
              <a:t> </a:t>
            </a:r>
            <a:r>
              <a:rPr sz="700" spc="30" dirty="0">
                <a:latin typeface="Microsoft Sans Serif"/>
                <a:cs typeface="Microsoft Sans Serif"/>
              </a:rPr>
              <a:t>disyuntor</a:t>
            </a:r>
            <a:r>
              <a:rPr sz="700" spc="-5" dirty="0">
                <a:latin typeface="Microsoft Sans Serif"/>
                <a:cs typeface="Microsoft Sans Serif"/>
              </a:rPr>
              <a:t> </a:t>
            </a:r>
            <a:r>
              <a:rPr sz="700" spc="25" dirty="0">
                <a:latin typeface="Microsoft Sans Serif"/>
                <a:cs typeface="Microsoft Sans Serif"/>
              </a:rPr>
              <a:t>opera</a:t>
            </a:r>
            <a:r>
              <a:rPr sz="700" dirty="0">
                <a:latin typeface="Microsoft Sans Serif"/>
                <a:cs typeface="Microsoft Sans Serif"/>
              </a:rPr>
              <a:t> </a:t>
            </a:r>
            <a:r>
              <a:rPr sz="700" spc="20" dirty="0">
                <a:latin typeface="Microsoft Sans Serif"/>
                <a:cs typeface="Microsoft Sans Serif"/>
              </a:rPr>
              <a:t>de</a:t>
            </a:r>
            <a:r>
              <a:rPr sz="700" spc="-5" dirty="0">
                <a:latin typeface="Microsoft Sans Serif"/>
                <a:cs typeface="Microsoft Sans Serif"/>
              </a:rPr>
              <a:t> </a:t>
            </a:r>
            <a:r>
              <a:rPr sz="700" spc="40" dirty="0">
                <a:latin typeface="Microsoft Sans Serif"/>
                <a:cs typeface="Microsoft Sans Serif"/>
              </a:rPr>
              <a:t>forma</a:t>
            </a:r>
            <a:r>
              <a:rPr sz="700" dirty="0">
                <a:latin typeface="Microsoft Sans Serif"/>
                <a:cs typeface="Microsoft Sans Serif"/>
              </a:rPr>
              <a:t> </a:t>
            </a:r>
            <a:r>
              <a:rPr sz="700" spc="25" dirty="0">
                <a:latin typeface="Microsoft Sans Serif"/>
                <a:cs typeface="Microsoft Sans Serif"/>
              </a:rPr>
              <a:t>independiente,</a:t>
            </a:r>
            <a:r>
              <a:rPr sz="700" dirty="0">
                <a:latin typeface="Microsoft Sans Serif"/>
                <a:cs typeface="Microsoft Sans Serif"/>
              </a:rPr>
              <a:t> </a:t>
            </a:r>
            <a:r>
              <a:rPr sz="700" spc="5" dirty="0">
                <a:latin typeface="Microsoft Sans Serif"/>
                <a:cs typeface="Microsoft Sans Serif"/>
              </a:rPr>
              <a:t>cada</a:t>
            </a:r>
            <a:r>
              <a:rPr sz="700" spc="-5" dirty="0">
                <a:latin typeface="Microsoft Sans Serif"/>
                <a:cs typeface="Microsoft Sans Serif"/>
              </a:rPr>
              <a:t> </a:t>
            </a:r>
            <a:r>
              <a:rPr sz="700" spc="20" dirty="0">
                <a:latin typeface="Microsoft Sans Serif"/>
                <a:cs typeface="Microsoft Sans Serif"/>
              </a:rPr>
              <a:t>estado</a:t>
            </a:r>
            <a:r>
              <a:rPr sz="700" dirty="0">
                <a:latin typeface="Microsoft Sans Serif"/>
                <a:cs typeface="Microsoft Sans Serif"/>
              </a:rPr>
              <a:t> </a:t>
            </a:r>
            <a:r>
              <a:rPr sz="700" spc="20" dirty="0">
                <a:latin typeface="Microsoft Sans Serif"/>
                <a:cs typeface="Microsoft Sans Serif"/>
              </a:rPr>
              <a:t>del</a:t>
            </a:r>
            <a:r>
              <a:rPr sz="700" spc="-5" dirty="0">
                <a:latin typeface="Microsoft Sans Serif"/>
                <a:cs typeface="Microsoft Sans Serif"/>
              </a:rPr>
              <a:t> </a:t>
            </a:r>
            <a:r>
              <a:rPr sz="700" spc="30" dirty="0">
                <a:latin typeface="Microsoft Sans Serif"/>
                <a:cs typeface="Microsoft Sans Serif"/>
              </a:rPr>
              <a:t>disyuntor</a:t>
            </a:r>
            <a:r>
              <a:rPr sz="700" dirty="0">
                <a:latin typeface="Microsoft Sans Serif"/>
                <a:cs typeface="Microsoft Sans Serif"/>
              </a:rPr>
              <a:t> </a:t>
            </a:r>
            <a:r>
              <a:rPr sz="700" spc="25" dirty="0">
                <a:latin typeface="Microsoft Sans Serif"/>
                <a:cs typeface="Microsoft Sans Serif"/>
              </a:rPr>
              <a:t>cerrado </a:t>
            </a:r>
            <a:r>
              <a:rPr sz="700" spc="-170" dirty="0">
                <a:latin typeface="Microsoft Sans Serif"/>
                <a:cs typeface="Microsoft Sans Serif"/>
              </a:rPr>
              <a:t> </a:t>
            </a:r>
            <a:r>
              <a:rPr sz="700" spc="-5" dirty="0">
                <a:latin typeface="Microsoft Sans Serif"/>
                <a:cs typeface="Microsoft Sans Serif"/>
              </a:rPr>
              <a:t>(52a) </a:t>
            </a:r>
            <a:r>
              <a:rPr sz="700" spc="20" dirty="0">
                <a:latin typeface="Microsoft Sans Serif"/>
                <a:cs typeface="Microsoft Sans Serif"/>
              </a:rPr>
              <a:t>de </a:t>
            </a:r>
            <a:r>
              <a:rPr sz="700" spc="10" dirty="0">
                <a:latin typeface="Microsoft Sans Serif"/>
                <a:cs typeface="Microsoft Sans Serif"/>
              </a:rPr>
              <a:t>los </a:t>
            </a:r>
            <a:r>
              <a:rPr sz="700" spc="25" dirty="0">
                <a:latin typeface="Microsoft Sans Serif"/>
                <a:cs typeface="Microsoft Sans Serif"/>
              </a:rPr>
              <a:t>tres </a:t>
            </a:r>
            <a:r>
              <a:rPr sz="700" spc="20" dirty="0">
                <a:latin typeface="Microsoft Sans Serif"/>
                <a:cs typeface="Microsoft Sans Serif"/>
              </a:rPr>
              <a:t>polos debe </a:t>
            </a:r>
            <a:r>
              <a:rPr sz="700" spc="15" dirty="0">
                <a:latin typeface="Microsoft Sans Serif"/>
                <a:cs typeface="Microsoft Sans Serif"/>
              </a:rPr>
              <a:t>conectarse </a:t>
            </a:r>
            <a:r>
              <a:rPr sz="700" spc="20" dirty="0">
                <a:latin typeface="Microsoft Sans Serif"/>
                <a:cs typeface="Microsoft Sans Serif"/>
              </a:rPr>
              <a:t>en paralelo </a:t>
            </a:r>
            <a:r>
              <a:rPr sz="700" spc="5" dirty="0">
                <a:latin typeface="Microsoft Sans Serif"/>
                <a:cs typeface="Microsoft Sans Serif"/>
              </a:rPr>
              <a:t>y </a:t>
            </a:r>
            <a:r>
              <a:rPr sz="700" spc="15" dirty="0">
                <a:latin typeface="Microsoft Sans Serif"/>
                <a:cs typeface="Microsoft Sans Serif"/>
              </a:rPr>
              <a:t>conectarse </a:t>
            </a:r>
            <a:r>
              <a:rPr sz="700" spc="10" dirty="0">
                <a:latin typeface="Microsoft Sans Serif"/>
                <a:cs typeface="Microsoft Sans Serif"/>
              </a:rPr>
              <a:t>al </a:t>
            </a:r>
            <a:r>
              <a:rPr sz="700" spc="25" dirty="0">
                <a:latin typeface="Microsoft Sans Serif"/>
                <a:cs typeface="Microsoft Sans Serif"/>
              </a:rPr>
              <a:t>circuito </a:t>
            </a:r>
            <a:r>
              <a:rPr sz="700" spc="30" dirty="0">
                <a:latin typeface="Microsoft Sans Serif"/>
                <a:cs typeface="Microsoft Sans Serif"/>
              </a:rPr>
              <a:t> </a:t>
            </a:r>
            <a:r>
              <a:rPr sz="700" spc="20" dirty="0">
                <a:latin typeface="Microsoft Sans Serif"/>
                <a:cs typeface="Microsoft Sans Serif"/>
              </a:rPr>
              <a:t>lógico</a:t>
            </a:r>
            <a:r>
              <a:rPr sz="700" spc="-5" dirty="0">
                <a:latin typeface="Microsoft Sans Serif"/>
                <a:cs typeface="Microsoft Sans Serif"/>
              </a:rPr>
              <a:t> </a:t>
            </a:r>
            <a:r>
              <a:rPr sz="700" spc="25" dirty="0">
                <a:latin typeface="Microsoft Sans Serif"/>
                <a:cs typeface="Microsoft Sans Serif"/>
              </a:rPr>
              <a:t>para</a:t>
            </a:r>
            <a:r>
              <a:rPr sz="700" dirty="0">
                <a:latin typeface="Microsoft Sans Serif"/>
                <a:cs typeface="Microsoft Sans Serif"/>
              </a:rPr>
              <a:t> </a:t>
            </a:r>
            <a:r>
              <a:rPr sz="700" spc="30" dirty="0">
                <a:latin typeface="Microsoft Sans Serif"/>
                <a:cs typeface="Microsoft Sans Serif"/>
              </a:rPr>
              <a:t>proporcionar</a:t>
            </a:r>
            <a:r>
              <a:rPr sz="700" dirty="0">
                <a:latin typeface="Microsoft Sans Serif"/>
                <a:cs typeface="Microsoft Sans Serif"/>
              </a:rPr>
              <a:t> </a:t>
            </a:r>
            <a:r>
              <a:rPr sz="700" spc="25" dirty="0">
                <a:latin typeface="Microsoft Sans Serif"/>
                <a:cs typeface="Microsoft Sans Serif"/>
              </a:rPr>
              <a:t>protección</a:t>
            </a:r>
            <a:r>
              <a:rPr sz="700" dirty="0">
                <a:latin typeface="Microsoft Sans Serif"/>
                <a:cs typeface="Microsoft Sans Serif"/>
              </a:rPr>
              <a:t> </a:t>
            </a:r>
            <a:r>
              <a:rPr sz="700" spc="30" dirty="0">
                <a:latin typeface="Microsoft Sans Serif"/>
                <a:cs typeface="Microsoft Sans Serif"/>
              </a:rPr>
              <a:t>contra</a:t>
            </a:r>
            <a:r>
              <a:rPr sz="700" dirty="0">
                <a:latin typeface="Microsoft Sans Serif"/>
                <a:cs typeface="Microsoft Sans Serif"/>
              </a:rPr>
              <a:t> </a:t>
            </a:r>
            <a:r>
              <a:rPr sz="700" spc="10" dirty="0">
                <a:latin typeface="Microsoft Sans Serif"/>
                <a:cs typeface="Microsoft Sans Serif"/>
              </a:rPr>
              <a:t>fallas</a:t>
            </a:r>
            <a:r>
              <a:rPr sz="700" dirty="0">
                <a:latin typeface="Microsoft Sans Serif"/>
                <a:cs typeface="Microsoft Sans Serif"/>
              </a:rPr>
              <a:t> </a:t>
            </a:r>
            <a:r>
              <a:rPr sz="700" spc="20" dirty="0">
                <a:latin typeface="Microsoft Sans Serif"/>
                <a:cs typeface="Microsoft Sans Serif"/>
              </a:rPr>
              <a:t>del</a:t>
            </a:r>
            <a:r>
              <a:rPr sz="700" spc="-5" dirty="0">
                <a:latin typeface="Microsoft Sans Serif"/>
                <a:cs typeface="Microsoft Sans Serif"/>
              </a:rPr>
              <a:t> </a:t>
            </a:r>
            <a:r>
              <a:rPr sz="700" spc="30" dirty="0">
                <a:latin typeface="Microsoft Sans Serif"/>
                <a:cs typeface="Microsoft Sans Serif"/>
              </a:rPr>
              <a:t>disyuntor</a:t>
            </a:r>
            <a:r>
              <a:rPr sz="700" dirty="0">
                <a:latin typeface="Microsoft Sans Serif"/>
                <a:cs typeface="Microsoft Sans Serif"/>
              </a:rPr>
              <a:t> </a:t>
            </a:r>
            <a:r>
              <a:rPr sz="700" spc="25" dirty="0">
                <a:latin typeface="Microsoft Sans Serif"/>
                <a:cs typeface="Microsoft Sans Serif"/>
              </a:rPr>
              <a:t>unipolar.</a:t>
            </a:r>
            <a:endParaRPr sz="700">
              <a:latin typeface="Microsoft Sans Serif"/>
              <a:cs typeface="Microsoft Sans Serif"/>
            </a:endParaRPr>
          </a:p>
        </p:txBody>
      </p:sp>
      <p:sp>
        <p:nvSpPr>
          <p:cNvPr id="125" name="object 125"/>
          <p:cNvSpPr txBox="1"/>
          <p:nvPr/>
        </p:nvSpPr>
        <p:spPr>
          <a:xfrm>
            <a:off x="9089611" y="603749"/>
            <a:ext cx="7425172" cy="2332433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 marR="5080" indent="153670">
              <a:lnSpc>
                <a:spcPct val="133300"/>
              </a:lnSpc>
              <a:spcBef>
                <a:spcPts val="100"/>
              </a:spcBef>
            </a:pPr>
            <a:r>
              <a:rPr sz="750" spc="-35" dirty="0">
                <a:latin typeface="Microsoft Sans Serif"/>
                <a:cs typeface="Microsoft Sans Serif"/>
              </a:rPr>
              <a:t>Si </a:t>
            </a:r>
            <a:r>
              <a:rPr sz="750" spc="25" dirty="0">
                <a:latin typeface="Microsoft Sans Serif"/>
                <a:cs typeface="Microsoft Sans Serif"/>
              </a:rPr>
              <a:t>bien muchos </a:t>
            </a:r>
            <a:r>
              <a:rPr sz="750" spc="35" dirty="0">
                <a:latin typeface="Microsoft Sans Serif"/>
                <a:cs typeface="Microsoft Sans Serif"/>
              </a:rPr>
              <a:t>métodos </a:t>
            </a:r>
            <a:r>
              <a:rPr sz="750" spc="30" dirty="0">
                <a:latin typeface="Microsoft Sans Serif"/>
                <a:cs typeface="Microsoft Sans Serif"/>
              </a:rPr>
              <a:t>pueden </a:t>
            </a:r>
            <a:r>
              <a:rPr sz="750" spc="20" dirty="0">
                <a:latin typeface="Microsoft Sans Serif"/>
                <a:cs typeface="Microsoft Sans Serif"/>
              </a:rPr>
              <a:t>iniciar </a:t>
            </a:r>
            <a:r>
              <a:rPr sz="750" spc="10" dirty="0">
                <a:latin typeface="Microsoft Sans Serif"/>
                <a:cs typeface="Microsoft Sans Serif"/>
              </a:rPr>
              <a:t>el </a:t>
            </a:r>
            <a:r>
              <a:rPr sz="750" spc="20" dirty="0">
                <a:latin typeface="Microsoft Sans Serif"/>
                <a:cs typeface="Microsoft Sans Serif"/>
              </a:rPr>
              <a:t>esquema </a:t>
            </a:r>
            <a:r>
              <a:rPr sz="750" spc="25" dirty="0">
                <a:latin typeface="Microsoft Sans Serif"/>
                <a:cs typeface="Microsoft Sans Serif"/>
              </a:rPr>
              <a:t>de </a:t>
            </a:r>
            <a:r>
              <a:rPr sz="750" spc="20" dirty="0">
                <a:latin typeface="Microsoft Sans Serif"/>
                <a:cs typeface="Microsoft Sans Serif"/>
              </a:rPr>
              <a:t>falla del </a:t>
            </a:r>
            <a:r>
              <a:rPr sz="750" spc="25" dirty="0">
                <a:latin typeface="Microsoft Sans Serif"/>
                <a:cs typeface="Microsoft Sans Serif"/>
              </a:rPr>
              <a:t> </a:t>
            </a:r>
            <a:r>
              <a:rPr sz="750" spc="40" dirty="0">
                <a:latin typeface="Microsoft Sans Serif"/>
                <a:cs typeface="Microsoft Sans Serif"/>
              </a:rPr>
              <a:t>interruptor,</a:t>
            </a:r>
            <a:r>
              <a:rPr sz="750" dirty="0">
                <a:latin typeface="Microsoft Sans Serif"/>
                <a:cs typeface="Microsoft Sans Serif"/>
              </a:rPr>
              <a:t> </a:t>
            </a:r>
            <a:r>
              <a:rPr sz="750" spc="30" dirty="0">
                <a:latin typeface="Microsoft Sans Serif"/>
                <a:cs typeface="Microsoft Sans Serif"/>
              </a:rPr>
              <a:t>generalmente</a:t>
            </a:r>
            <a:r>
              <a:rPr sz="750" dirty="0">
                <a:latin typeface="Microsoft Sans Serif"/>
                <a:cs typeface="Microsoft Sans Serif"/>
              </a:rPr>
              <a:t> </a:t>
            </a:r>
            <a:r>
              <a:rPr sz="750" spc="-5" dirty="0">
                <a:latin typeface="Microsoft Sans Serif"/>
                <a:cs typeface="Microsoft Sans Serif"/>
              </a:rPr>
              <a:t>es</a:t>
            </a:r>
            <a:r>
              <a:rPr sz="750" dirty="0">
                <a:latin typeface="Microsoft Sans Serif"/>
                <a:cs typeface="Microsoft Sans Serif"/>
              </a:rPr>
              <a:t> </a:t>
            </a:r>
            <a:r>
              <a:rPr sz="750" spc="10" dirty="0">
                <a:latin typeface="Microsoft Sans Serif"/>
                <a:cs typeface="Microsoft Sans Serif"/>
              </a:rPr>
              <a:t>deseable</a:t>
            </a:r>
            <a:r>
              <a:rPr sz="750" dirty="0">
                <a:latin typeface="Microsoft Sans Serif"/>
                <a:cs typeface="Microsoft Sans Serif"/>
              </a:rPr>
              <a:t> </a:t>
            </a:r>
            <a:r>
              <a:rPr sz="750" spc="20" dirty="0">
                <a:latin typeface="Microsoft Sans Serif"/>
                <a:cs typeface="Microsoft Sans Serif"/>
              </a:rPr>
              <a:t>separar</a:t>
            </a:r>
            <a:r>
              <a:rPr sz="750" dirty="0">
                <a:latin typeface="Microsoft Sans Serif"/>
                <a:cs typeface="Microsoft Sans Serif"/>
              </a:rPr>
              <a:t> </a:t>
            </a:r>
            <a:r>
              <a:rPr sz="750" spc="10" dirty="0">
                <a:latin typeface="Microsoft Sans Serif"/>
                <a:cs typeface="Microsoft Sans Serif"/>
              </a:rPr>
              <a:t>la</a:t>
            </a:r>
            <a:r>
              <a:rPr sz="750" dirty="0">
                <a:latin typeface="Microsoft Sans Serif"/>
                <a:cs typeface="Microsoft Sans Serif"/>
              </a:rPr>
              <a:t> </a:t>
            </a:r>
            <a:r>
              <a:rPr sz="750" spc="25" dirty="0">
                <a:latin typeface="Microsoft Sans Serif"/>
                <a:cs typeface="Microsoft Sans Serif"/>
              </a:rPr>
              <a:t>protección</a:t>
            </a:r>
            <a:r>
              <a:rPr sz="750" dirty="0">
                <a:latin typeface="Microsoft Sans Serif"/>
                <a:cs typeface="Microsoft Sans Serif"/>
              </a:rPr>
              <a:t> </a:t>
            </a:r>
            <a:r>
              <a:rPr sz="750" spc="25" dirty="0">
                <a:latin typeface="Microsoft Sans Serif"/>
                <a:cs typeface="Microsoft Sans Serif"/>
              </a:rPr>
              <a:t>de</a:t>
            </a:r>
            <a:r>
              <a:rPr sz="750" dirty="0">
                <a:latin typeface="Microsoft Sans Serif"/>
                <a:cs typeface="Microsoft Sans Serif"/>
              </a:rPr>
              <a:t> </a:t>
            </a:r>
            <a:r>
              <a:rPr sz="750" spc="10" dirty="0">
                <a:latin typeface="Microsoft Sans Serif"/>
                <a:cs typeface="Microsoft Sans Serif"/>
              </a:rPr>
              <a:t>la</a:t>
            </a:r>
            <a:r>
              <a:rPr sz="750" dirty="0">
                <a:latin typeface="Microsoft Sans Serif"/>
                <a:cs typeface="Microsoft Sans Serif"/>
              </a:rPr>
              <a:t> </a:t>
            </a:r>
            <a:r>
              <a:rPr sz="750" spc="15" dirty="0">
                <a:latin typeface="Microsoft Sans Serif"/>
                <a:cs typeface="Microsoft Sans Serif"/>
              </a:rPr>
              <a:t>zona </a:t>
            </a:r>
            <a:r>
              <a:rPr sz="750" spc="-185" dirty="0">
                <a:latin typeface="Microsoft Sans Serif"/>
                <a:cs typeface="Microsoft Sans Serif"/>
              </a:rPr>
              <a:t> </a:t>
            </a:r>
            <a:r>
              <a:rPr sz="750" spc="20" dirty="0">
                <a:latin typeface="Microsoft Sans Serif"/>
                <a:cs typeface="Microsoft Sans Serif"/>
              </a:rPr>
              <a:t>del</a:t>
            </a:r>
            <a:r>
              <a:rPr sz="750" spc="-5" dirty="0">
                <a:latin typeface="Microsoft Sans Serif"/>
                <a:cs typeface="Microsoft Sans Serif"/>
              </a:rPr>
              <a:t> </a:t>
            </a:r>
            <a:r>
              <a:rPr sz="750" spc="30" dirty="0">
                <a:latin typeface="Microsoft Sans Serif"/>
                <a:cs typeface="Microsoft Sans Serif"/>
              </a:rPr>
              <a:t>generador</a:t>
            </a:r>
            <a:r>
              <a:rPr sz="750" spc="-5" dirty="0">
                <a:latin typeface="Microsoft Sans Serif"/>
                <a:cs typeface="Microsoft Sans Serif"/>
              </a:rPr>
              <a:t> </a:t>
            </a:r>
            <a:r>
              <a:rPr sz="750" spc="25" dirty="0">
                <a:latin typeface="Microsoft Sans Serif"/>
                <a:cs typeface="Microsoft Sans Serif"/>
              </a:rPr>
              <a:t>en</a:t>
            </a:r>
            <a:r>
              <a:rPr sz="750" spc="-5" dirty="0">
                <a:latin typeface="Microsoft Sans Serif"/>
                <a:cs typeface="Microsoft Sans Serif"/>
              </a:rPr>
              <a:t> </a:t>
            </a:r>
            <a:r>
              <a:rPr sz="750" spc="35" dirty="0">
                <a:latin typeface="Microsoft Sans Serif"/>
                <a:cs typeface="Microsoft Sans Serif"/>
              </a:rPr>
              <a:t>grupos</a:t>
            </a:r>
            <a:r>
              <a:rPr sz="750" spc="-5" dirty="0">
                <a:latin typeface="Microsoft Sans Serif"/>
                <a:cs typeface="Microsoft Sans Serif"/>
              </a:rPr>
              <a:t> </a:t>
            </a:r>
            <a:r>
              <a:rPr sz="750" spc="5" dirty="0">
                <a:latin typeface="Microsoft Sans Serif"/>
                <a:cs typeface="Microsoft Sans Serif"/>
              </a:rPr>
              <a:t>y</a:t>
            </a:r>
            <a:r>
              <a:rPr sz="750" spc="-5" dirty="0">
                <a:latin typeface="Microsoft Sans Serif"/>
                <a:cs typeface="Microsoft Sans Serif"/>
              </a:rPr>
              <a:t> </a:t>
            </a:r>
            <a:r>
              <a:rPr sz="750" spc="20" dirty="0">
                <a:latin typeface="Microsoft Sans Serif"/>
                <a:cs typeface="Microsoft Sans Serif"/>
              </a:rPr>
              <a:t>hacer</a:t>
            </a:r>
            <a:r>
              <a:rPr sz="750" dirty="0">
                <a:latin typeface="Microsoft Sans Serif"/>
                <a:cs typeface="Microsoft Sans Serif"/>
              </a:rPr>
              <a:t> </a:t>
            </a:r>
            <a:r>
              <a:rPr sz="750" spc="30" dirty="0">
                <a:latin typeface="Microsoft Sans Serif"/>
                <a:cs typeface="Microsoft Sans Serif"/>
              </a:rPr>
              <a:t>que</a:t>
            </a:r>
            <a:r>
              <a:rPr sz="750" spc="-5" dirty="0">
                <a:latin typeface="Microsoft Sans Serif"/>
                <a:cs typeface="Microsoft Sans Serif"/>
              </a:rPr>
              <a:t> </a:t>
            </a:r>
            <a:r>
              <a:rPr sz="750" spc="5" dirty="0">
                <a:latin typeface="Microsoft Sans Serif"/>
                <a:cs typeface="Microsoft Sans Serif"/>
              </a:rPr>
              <a:t>cada</a:t>
            </a:r>
            <a:r>
              <a:rPr sz="750" spc="-5" dirty="0">
                <a:latin typeface="Microsoft Sans Serif"/>
                <a:cs typeface="Microsoft Sans Serif"/>
              </a:rPr>
              <a:t> </a:t>
            </a:r>
            <a:r>
              <a:rPr sz="750" spc="45" dirty="0">
                <a:latin typeface="Microsoft Sans Serif"/>
                <a:cs typeface="Microsoft Sans Serif"/>
              </a:rPr>
              <a:t>grupo</a:t>
            </a:r>
            <a:r>
              <a:rPr sz="750" spc="-5" dirty="0">
                <a:latin typeface="Microsoft Sans Serif"/>
                <a:cs typeface="Microsoft Sans Serif"/>
              </a:rPr>
              <a:t> </a:t>
            </a:r>
            <a:r>
              <a:rPr sz="750" spc="30" dirty="0">
                <a:latin typeface="Microsoft Sans Serif"/>
                <a:cs typeface="Microsoft Sans Serif"/>
              </a:rPr>
              <a:t>opere</a:t>
            </a:r>
            <a:r>
              <a:rPr sz="750" spc="-5" dirty="0">
                <a:latin typeface="Microsoft Sans Serif"/>
                <a:cs typeface="Microsoft Sans Serif"/>
              </a:rPr>
              <a:t> </a:t>
            </a:r>
            <a:r>
              <a:rPr sz="750" spc="45" dirty="0">
                <a:latin typeface="Microsoft Sans Serif"/>
                <a:cs typeface="Microsoft Sans Serif"/>
              </a:rPr>
              <a:t>un</a:t>
            </a:r>
            <a:r>
              <a:rPr sz="750" spc="-5" dirty="0">
                <a:latin typeface="Microsoft Sans Serif"/>
                <a:cs typeface="Microsoft Sans Serif"/>
              </a:rPr>
              <a:t> </a:t>
            </a:r>
            <a:r>
              <a:rPr sz="750" spc="20" dirty="0">
                <a:latin typeface="Microsoft Sans Serif"/>
                <a:cs typeface="Microsoft Sans Serif"/>
              </a:rPr>
              <a:t>relé</a:t>
            </a:r>
            <a:r>
              <a:rPr sz="750" dirty="0">
                <a:latin typeface="Microsoft Sans Serif"/>
                <a:cs typeface="Microsoft Sans Serif"/>
              </a:rPr>
              <a:t> </a:t>
            </a:r>
            <a:r>
              <a:rPr sz="750" spc="25" dirty="0">
                <a:latin typeface="Microsoft Sans Serif"/>
                <a:cs typeface="Microsoft Sans Serif"/>
              </a:rPr>
              <a:t>auxiliar </a:t>
            </a:r>
            <a:r>
              <a:rPr sz="750" spc="30" dirty="0">
                <a:latin typeface="Microsoft Sans Serif"/>
                <a:cs typeface="Microsoft Sans Serif"/>
              </a:rPr>
              <a:t> </a:t>
            </a:r>
            <a:r>
              <a:rPr sz="750" spc="35" dirty="0">
                <a:latin typeface="Microsoft Sans Serif"/>
                <a:cs typeface="Microsoft Sans Serif"/>
              </a:rPr>
              <a:t>o</a:t>
            </a:r>
            <a:r>
              <a:rPr sz="750" dirty="0">
                <a:latin typeface="Microsoft Sans Serif"/>
                <a:cs typeface="Microsoft Sans Serif"/>
              </a:rPr>
              <a:t> </a:t>
            </a:r>
            <a:r>
              <a:rPr sz="750" spc="25" dirty="0">
                <a:latin typeface="Microsoft Sans Serif"/>
                <a:cs typeface="Microsoft Sans Serif"/>
              </a:rPr>
              <a:t>de</a:t>
            </a:r>
            <a:r>
              <a:rPr sz="750" dirty="0">
                <a:latin typeface="Microsoft Sans Serif"/>
                <a:cs typeface="Microsoft Sans Serif"/>
              </a:rPr>
              <a:t> </a:t>
            </a:r>
            <a:r>
              <a:rPr sz="750" spc="30" dirty="0">
                <a:latin typeface="Microsoft Sans Serif"/>
                <a:cs typeface="Microsoft Sans Serif"/>
              </a:rPr>
              <a:t>bloqueo</a:t>
            </a:r>
            <a:r>
              <a:rPr sz="750" dirty="0">
                <a:latin typeface="Microsoft Sans Serif"/>
                <a:cs typeface="Microsoft Sans Serif"/>
              </a:rPr>
              <a:t> </a:t>
            </a:r>
            <a:r>
              <a:rPr sz="750" spc="20" dirty="0">
                <a:latin typeface="Microsoft Sans Serif"/>
                <a:cs typeface="Microsoft Sans Serif"/>
              </a:rPr>
              <a:t>separado</a:t>
            </a:r>
            <a:r>
              <a:rPr sz="750" dirty="0">
                <a:latin typeface="Microsoft Sans Serif"/>
                <a:cs typeface="Microsoft Sans Serif"/>
              </a:rPr>
              <a:t> </a:t>
            </a:r>
            <a:r>
              <a:rPr sz="750" spc="30" dirty="0">
                <a:latin typeface="Microsoft Sans Serif"/>
                <a:cs typeface="Microsoft Sans Serif"/>
              </a:rPr>
              <a:t>que</a:t>
            </a:r>
            <a:r>
              <a:rPr sz="750" dirty="0">
                <a:latin typeface="Microsoft Sans Serif"/>
                <a:cs typeface="Microsoft Sans Serif"/>
              </a:rPr>
              <a:t> </a:t>
            </a:r>
            <a:r>
              <a:rPr sz="750" spc="20" dirty="0">
                <a:latin typeface="Microsoft Sans Serif"/>
                <a:cs typeface="Microsoft Sans Serif"/>
              </a:rPr>
              <a:t>dispara</a:t>
            </a:r>
            <a:r>
              <a:rPr sz="750" spc="5" dirty="0">
                <a:latin typeface="Microsoft Sans Serif"/>
                <a:cs typeface="Microsoft Sans Serif"/>
              </a:rPr>
              <a:t> </a:t>
            </a:r>
            <a:r>
              <a:rPr sz="750" spc="10" dirty="0">
                <a:latin typeface="Microsoft Sans Serif"/>
                <a:cs typeface="Microsoft Sans Serif"/>
              </a:rPr>
              <a:t>el</a:t>
            </a:r>
            <a:r>
              <a:rPr sz="750" dirty="0">
                <a:latin typeface="Microsoft Sans Serif"/>
                <a:cs typeface="Microsoft Sans Serif"/>
              </a:rPr>
              <a:t> </a:t>
            </a:r>
            <a:r>
              <a:rPr sz="750" spc="30" dirty="0">
                <a:latin typeface="Microsoft Sans Serif"/>
                <a:cs typeface="Microsoft Sans Serif"/>
              </a:rPr>
              <a:t>generador</a:t>
            </a:r>
            <a:r>
              <a:rPr sz="750" dirty="0">
                <a:latin typeface="Microsoft Sans Serif"/>
                <a:cs typeface="Microsoft Sans Serif"/>
              </a:rPr>
              <a:t> </a:t>
            </a:r>
            <a:r>
              <a:rPr sz="750" spc="5" dirty="0">
                <a:latin typeface="Microsoft Sans Serif"/>
                <a:cs typeface="Microsoft Sans Serif"/>
              </a:rPr>
              <a:t>e</a:t>
            </a:r>
            <a:r>
              <a:rPr sz="750" dirty="0">
                <a:latin typeface="Microsoft Sans Serif"/>
                <a:cs typeface="Microsoft Sans Serif"/>
              </a:rPr>
              <a:t> </a:t>
            </a:r>
            <a:r>
              <a:rPr sz="750" spc="15" dirty="0">
                <a:latin typeface="Microsoft Sans Serif"/>
                <a:cs typeface="Microsoft Sans Serif"/>
              </a:rPr>
              <a:t>inicia</a:t>
            </a:r>
            <a:r>
              <a:rPr sz="750" dirty="0">
                <a:latin typeface="Microsoft Sans Serif"/>
                <a:cs typeface="Microsoft Sans Serif"/>
              </a:rPr>
              <a:t> </a:t>
            </a:r>
            <a:r>
              <a:rPr sz="750" spc="10" dirty="0">
                <a:latin typeface="Microsoft Sans Serif"/>
                <a:cs typeface="Microsoft Sans Serif"/>
              </a:rPr>
              <a:t>el</a:t>
            </a:r>
            <a:r>
              <a:rPr sz="750" spc="5" dirty="0">
                <a:latin typeface="Microsoft Sans Serif"/>
                <a:cs typeface="Microsoft Sans Serif"/>
              </a:rPr>
              <a:t> </a:t>
            </a:r>
            <a:r>
              <a:rPr sz="750" spc="20" dirty="0">
                <a:latin typeface="Microsoft Sans Serif"/>
                <a:cs typeface="Microsoft Sans Serif"/>
              </a:rPr>
              <a:t>esquema</a:t>
            </a:r>
            <a:r>
              <a:rPr sz="750" dirty="0">
                <a:latin typeface="Microsoft Sans Serif"/>
                <a:cs typeface="Microsoft Sans Serif"/>
              </a:rPr>
              <a:t> </a:t>
            </a:r>
            <a:r>
              <a:rPr sz="750" spc="25" dirty="0">
                <a:latin typeface="Microsoft Sans Serif"/>
                <a:cs typeface="Microsoft Sans Serif"/>
              </a:rPr>
              <a:t>de </a:t>
            </a:r>
            <a:r>
              <a:rPr sz="750" spc="-185" dirty="0">
                <a:latin typeface="Microsoft Sans Serif"/>
                <a:cs typeface="Microsoft Sans Serif"/>
              </a:rPr>
              <a:t> </a:t>
            </a:r>
            <a:r>
              <a:rPr sz="750" spc="20" dirty="0">
                <a:latin typeface="Microsoft Sans Serif"/>
                <a:cs typeface="Microsoft Sans Serif"/>
              </a:rPr>
              <a:t>falla del </a:t>
            </a:r>
            <a:r>
              <a:rPr sz="750" spc="40" dirty="0">
                <a:latin typeface="Microsoft Sans Serif"/>
                <a:cs typeface="Microsoft Sans Serif"/>
              </a:rPr>
              <a:t>interruptor. </a:t>
            </a:r>
            <a:r>
              <a:rPr sz="750" spc="5" dirty="0">
                <a:latin typeface="Microsoft Sans Serif"/>
                <a:cs typeface="Microsoft Sans Serif"/>
              </a:rPr>
              <a:t>Con </a:t>
            </a:r>
            <a:r>
              <a:rPr sz="750" spc="10" dirty="0">
                <a:latin typeface="Microsoft Sans Serif"/>
                <a:cs typeface="Microsoft Sans Serif"/>
              </a:rPr>
              <a:t>esta </a:t>
            </a:r>
            <a:r>
              <a:rPr sz="750" spc="20" dirty="0">
                <a:latin typeface="Microsoft Sans Serif"/>
                <a:cs typeface="Microsoft Sans Serif"/>
              </a:rPr>
              <a:t>filosofía, </a:t>
            </a:r>
            <a:r>
              <a:rPr sz="750" spc="30" dirty="0">
                <a:latin typeface="Microsoft Sans Serif"/>
                <a:cs typeface="Microsoft Sans Serif"/>
              </a:rPr>
              <a:t>una </a:t>
            </a:r>
            <a:r>
              <a:rPr sz="750" spc="10" dirty="0">
                <a:latin typeface="Microsoft Sans Serif"/>
                <a:cs typeface="Microsoft Sans Serif"/>
              </a:rPr>
              <a:t>sola </a:t>
            </a:r>
            <a:r>
              <a:rPr sz="750" spc="20" dirty="0">
                <a:latin typeface="Microsoft Sans Serif"/>
                <a:cs typeface="Microsoft Sans Serif"/>
              </a:rPr>
              <a:t>falla del relé </a:t>
            </a:r>
            <a:r>
              <a:rPr sz="750" spc="25" dirty="0">
                <a:latin typeface="Microsoft Sans Serif"/>
                <a:cs typeface="Microsoft Sans Serif"/>
              </a:rPr>
              <a:t>de </a:t>
            </a:r>
            <a:r>
              <a:rPr sz="750" spc="30" dirty="0">
                <a:latin typeface="Microsoft Sans Serif"/>
                <a:cs typeface="Microsoft Sans Serif"/>
              </a:rPr>
              <a:t> bloqueo </a:t>
            </a:r>
            <a:r>
              <a:rPr sz="750" spc="35" dirty="0">
                <a:latin typeface="Microsoft Sans Serif"/>
                <a:cs typeface="Microsoft Sans Serif"/>
              </a:rPr>
              <a:t>o </a:t>
            </a:r>
            <a:r>
              <a:rPr sz="750" spc="25" dirty="0">
                <a:latin typeface="Microsoft Sans Serif"/>
                <a:cs typeface="Microsoft Sans Serif"/>
              </a:rPr>
              <a:t>disparo </a:t>
            </a:r>
            <a:r>
              <a:rPr sz="750" spc="40" dirty="0">
                <a:latin typeface="Microsoft Sans Serif"/>
                <a:cs typeface="Microsoft Sans Serif"/>
              </a:rPr>
              <a:t>no </a:t>
            </a:r>
            <a:r>
              <a:rPr sz="750" spc="25" dirty="0">
                <a:latin typeface="Microsoft Sans Serif"/>
                <a:cs typeface="Microsoft Sans Serif"/>
              </a:rPr>
              <a:t>eliminará </a:t>
            </a:r>
            <a:r>
              <a:rPr sz="750" spc="35" dirty="0">
                <a:latin typeface="Microsoft Sans Serif"/>
                <a:cs typeface="Microsoft Sans Serif"/>
              </a:rPr>
              <a:t>toda </a:t>
            </a:r>
            <a:r>
              <a:rPr sz="750" spc="10" dirty="0">
                <a:latin typeface="Microsoft Sans Serif"/>
                <a:cs typeface="Microsoft Sans Serif"/>
              </a:rPr>
              <a:t>la </a:t>
            </a:r>
            <a:r>
              <a:rPr sz="750" spc="25" dirty="0">
                <a:latin typeface="Microsoft Sans Serif"/>
                <a:cs typeface="Microsoft Sans Serif"/>
              </a:rPr>
              <a:t>protección </a:t>
            </a:r>
            <a:r>
              <a:rPr sz="750" spc="15" dirty="0">
                <a:latin typeface="Microsoft Sans Serif"/>
                <a:cs typeface="Microsoft Sans Serif"/>
              </a:rPr>
              <a:t>(consulte </a:t>
            </a:r>
            <a:r>
              <a:rPr sz="750" spc="10" dirty="0">
                <a:latin typeface="Microsoft Sans Serif"/>
                <a:cs typeface="Microsoft Sans Serif"/>
              </a:rPr>
              <a:t>el </a:t>
            </a:r>
            <a:r>
              <a:rPr sz="750" spc="20" dirty="0">
                <a:latin typeface="Microsoft Sans Serif"/>
                <a:cs typeface="Microsoft Sans Serif"/>
              </a:rPr>
              <a:t>Capítulo </a:t>
            </a:r>
            <a:r>
              <a:rPr sz="750" spc="-185" dirty="0">
                <a:latin typeface="Microsoft Sans Serif"/>
                <a:cs typeface="Microsoft Sans Serif"/>
              </a:rPr>
              <a:t> </a:t>
            </a:r>
            <a:r>
              <a:rPr sz="750" spc="-5" dirty="0">
                <a:latin typeface="Microsoft Sans Serif"/>
                <a:cs typeface="Microsoft Sans Serif"/>
              </a:rPr>
              <a:t>5.1). </a:t>
            </a:r>
            <a:r>
              <a:rPr sz="750" spc="10" dirty="0">
                <a:latin typeface="Microsoft Sans Serif"/>
                <a:cs typeface="Microsoft Sans Serif"/>
              </a:rPr>
              <a:t>Tenga </a:t>
            </a:r>
            <a:r>
              <a:rPr sz="750" spc="25" dirty="0">
                <a:latin typeface="Microsoft Sans Serif"/>
                <a:cs typeface="Microsoft Sans Serif"/>
              </a:rPr>
              <a:t>en </a:t>
            </a:r>
            <a:r>
              <a:rPr sz="750" spc="20" dirty="0">
                <a:latin typeface="Microsoft Sans Serif"/>
                <a:cs typeface="Microsoft Sans Serif"/>
              </a:rPr>
              <a:t>cuenta </a:t>
            </a:r>
            <a:r>
              <a:rPr sz="750" spc="30" dirty="0">
                <a:latin typeface="Microsoft Sans Serif"/>
                <a:cs typeface="Microsoft Sans Serif"/>
              </a:rPr>
              <a:t>que todos </a:t>
            </a:r>
            <a:r>
              <a:rPr sz="750" spc="10" dirty="0">
                <a:latin typeface="Microsoft Sans Serif"/>
                <a:cs typeface="Microsoft Sans Serif"/>
              </a:rPr>
              <a:t>los </a:t>
            </a:r>
            <a:r>
              <a:rPr sz="750" spc="15" dirty="0">
                <a:latin typeface="Microsoft Sans Serif"/>
                <a:cs typeface="Microsoft Sans Serif"/>
              </a:rPr>
              <a:t>relés </a:t>
            </a:r>
            <a:r>
              <a:rPr sz="750" spc="25" dirty="0">
                <a:latin typeface="Microsoft Sans Serif"/>
                <a:cs typeface="Microsoft Sans Serif"/>
              </a:rPr>
              <a:t>de protección en </a:t>
            </a:r>
            <a:r>
              <a:rPr sz="750" spc="10" dirty="0">
                <a:latin typeface="Microsoft Sans Serif"/>
                <a:cs typeface="Microsoft Sans Serif"/>
              </a:rPr>
              <a:t>la </a:t>
            </a:r>
            <a:r>
              <a:rPr sz="750" spc="15" dirty="0">
                <a:latin typeface="Microsoft Sans Serif"/>
                <a:cs typeface="Microsoft Sans Serif"/>
              </a:rPr>
              <a:t>zona </a:t>
            </a:r>
            <a:r>
              <a:rPr sz="750" spc="20" dirty="0">
                <a:latin typeface="Microsoft Sans Serif"/>
                <a:cs typeface="Microsoft Sans Serif"/>
              </a:rPr>
              <a:t>del </a:t>
            </a:r>
            <a:r>
              <a:rPr sz="750" spc="25" dirty="0">
                <a:latin typeface="Microsoft Sans Serif"/>
                <a:cs typeface="Microsoft Sans Serif"/>
              </a:rPr>
              <a:t> </a:t>
            </a:r>
            <a:r>
              <a:rPr sz="750" spc="30" dirty="0">
                <a:latin typeface="Microsoft Sans Serif"/>
                <a:cs typeface="Microsoft Sans Serif"/>
              </a:rPr>
              <a:t>generador</a:t>
            </a:r>
            <a:r>
              <a:rPr sz="750" spc="-5" dirty="0">
                <a:latin typeface="Microsoft Sans Serif"/>
                <a:cs typeface="Microsoft Sans Serif"/>
              </a:rPr>
              <a:t> </a:t>
            </a:r>
            <a:r>
              <a:rPr sz="750" spc="25" dirty="0">
                <a:latin typeface="Microsoft Sans Serif"/>
                <a:cs typeface="Microsoft Sans Serif"/>
              </a:rPr>
              <a:t>deben</a:t>
            </a:r>
            <a:r>
              <a:rPr sz="750" spc="-5" dirty="0">
                <a:latin typeface="Microsoft Sans Serif"/>
                <a:cs typeface="Microsoft Sans Serif"/>
              </a:rPr>
              <a:t> </a:t>
            </a:r>
            <a:r>
              <a:rPr sz="750" spc="20" dirty="0">
                <a:latin typeface="Microsoft Sans Serif"/>
                <a:cs typeface="Microsoft Sans Serif"/>
              </a:rPr>
              <a:t>iniciar</a:t>
            </a:r>
            <a:r>
              <a:rPr sz="750" dirty="0">
                <a:latin typeface="Microsoft Sans Serif"/>
                <a:cs typeface="Microsoft Sans Serif"/>
              </a:rPr>
              <a:t> </a:t>
            </a:r>
            <a:r>
              <a:rPr sz="750" spc="10" dirty="0">
                <a:latin typeface="Microsoft Sans Serif"/>
                <a:cs typeface="Microsoft Sans Serif"/>
              </a:rPr>
              <a:t>el</a:t>
            </a:r>
            <a:r>
              <a:rPr sz="750" spc="-5" dirty="0">
                <a:latin typeface="Microsoft Sans Serif"/>
                <a:cs typeface="Microsoft Sans Serif"/>
              </a:rPr>
              <a:t> </a:t>
            </a:r>
            <a:r>
              <a:rPr sz="750" spc="20" dirty="0">
                <a:latin typeface="Microsoft Sans Serif"/>
                <a:cs typeface="Microsoft Sans Serif"/>
              </a:rPr>
              <a:t>esquema</a:t>
            </a:r>
            <a:r>
              <a:rPr sz="750" spc="-5" dirty="0">
                <a:latin typeface="Microsoft Sans Serif"/>
                <a:cs typeface="Microsoft Sans Serif"/>
              </a:rPr>
              <a:t> </a:t>
            </a:r>
            <a:r>
              <a:rPr sz="750" spc="25" dirty="0">
                <a:latin typeface="Microsoft Sans Serif"/>
                <a:cs typeface="Microsoft Sans Serif"/>
              </a:rPr>
              <a:t>de</a:t>
            </a:r>
            <a:r>
              <a:rPr sz="750" dirty="0">
                <a:latin typeface="Microsoft Sans Serif"/>
                <a:cs typeface="Microsoft Sans Serif"/>
              </a:rPr>
              <a:t> </a:t>
            </a:r>
            <a:r>
              <a:rPr sz="750" spc="20" dirty="0">
                <a:latin typeface="Microsoft Sans Serif"/>
                <a:cs typeface="Microsoft Sans Serif"/>
              </a:rPr>
              <a:t>falla</a:t>
            </a:r>
            <a:r>
              <a:rPr sz="750" spc="-5" dirty="0">
                <a:latin typeface="Microsoft Sans Serif"/>
                <a:cs typeface="Microsoft Sans Serif"/>
              </a:rPr>
              <a:t> </a:t>
            </a:r>
            <a:r>
              <a:rPr sz="750" spc="20" dirty="0">
                <a:latin typeface="Microsoft Sans Serif"/>
                <a:cs typeface="Microsoft Sans Serif"/>
              </a:rPr>
              <a:t>del</a:t>
            </a:r>
            <a:r>
              <a:rPr sz="750" spc="-5" dirty="0">
                <a:latin typeface="Microsoft Sans Serif"/>
                <a:cs typeface="Microsoft Sans Serif"/>
              </a:rPr>
              <a:t> </a:t>
            </a:r>
            <a:r>
              <a:rPr sz="750" spc="40" dirty="0">
                <a:latin typeface="Microsoft Sans Serif"/>
                <a:cs typeface="Microsoft Sans Serif"/>
              </a:rPr>
              <a:t>interruptor.</a:t>
            </a:r>
            <a:endParaRPr sz="750">
              <a:latin typeface="Microsoft Sans Serif"/>
              <a:cs typeface="Microsoft Sans Serif"/>
            </a:endParaRPr>
          </a:p>
          <a:p>
            <a:pPr marL="12700" marR="40005" indent="153670">
              <a:lnSpc>
                <a:spcPts val="1200"/>
              </a:lnSpc>
              <a:spcBef>
                <a:spcPts val="100"/>
              </a:spcBef>
            </a:pPr>
            <a:r>
              <a:rPr sz="650" spc="-45" dirty="0">
                <a:latin typeface="Microsoft Sans Serif"/>
                <a:cs typeface="Microsoft Sans Serif"/>
              </a:rPr>
              <a:t>Es </a:t>
            </a:r>
            <a:r>
              <a:rPr sz="650" spc="10" dirty="0">
                <a:latin typeface="Microsoft Sans Serif"/>
                <a:cs typeface="Microsoft Sans Serif"/>
              </a:rPr>
              <a:t>necesaria </a:t>
            </a:r>
            <a:r>
              <a:rPr sz="650" spc="25" dirty="0">
                <a:latin typeface="Microsoft Sans Serif"/>
                <a:cs typeface="Microsoft Sans Serif"/>
              </a:rPr>
              <a:t>una </a:t>
            </a:r>
            <a:r>
              <a:rPr sz="650" spc="15" dirty="0">
                <a:latin typeface="Microsoft Sans Serif"/>
                <a:cs typeface="Microsoft Sans Serif"/>
              </a:rPr>
              <a:t>consideración </a:t>
            </a:r>
            <a:r>
              <a:rPr sz="650" spc="5" dirty="0">
                <a:latin typeface="Microsoft Sans Serif"/>
                <a:cs typeface="Microsoft Sans Serif"/>
              </a:rPr>
              <a:t>especial </a:t>
            </a:r>
            <a:r>
              <a:rPr sz="650" spc="20" dirty="0">
                <a:latin typeface="Microsoft Sans Serif"/>
                <a:cs typeface="Microsoft Sans Serif"/>
              </a:rPr>
              <a:t>cuando </a:t>
            </a:r>
            <a:r>
              <a:rPr sz="650" spc="35" dirty="0">
                <a:latin typeface="Microsoft Sans Serif"/>
                <a:cs typeface="Microsoft Sans Serif"/>
              </a:rPr>
              <a:t>no </a:t>
            </a:r>
            <a:r>
              <a:rPr sz="650" spc="-5" dirty="0">
                <a:latin typeface="Microsoft Sans Serif"/>
                <a:cs typeface="Microsoft Sans Serif"/>
              </a:rPr>
              <a:t>se </a:t>
            </a:r>
            <a:r>
              <a:rPr sz="650" spc="20" dirty="0">
                <a:latin typeface="Microsoft Sans Serif"/>
                <a:cs typeface="Microsoft Sans Serif"/>
              </a:rPr>
              <a:t>utilizan </a:t>
            </a:r>
            <a:r>
              <a:rPr sz="650" spc="10" dirty="0">
                <a:latin typeface="Microsoft Sans Serif"/>
                <a:cs typeface="Microsoft Sans Serif"/>
              </a:rPr>
              <a:t>relés </a:t>
            </a:r>
            <a:r>
              <a:rPr sz="650" spc="20" dirty="0">
                <a:latin typeface="Microsoft Sans Serif"/>
                <a:cs typeface="Microsoft Sans Serif"/>
              </a:rPr>
              <a:t>de </a:t>
            </a:r>
            <a:r>
              <a:rPr sz="650" spc="25" dirty="0">
                <a:latin typeface="Microsoft Sans Serif"/>
                <a:cs typeface="Microsoft Sans Serif"/>
              </a:rPr>
              <a:t> bloqueo </a:t>
            </a:r>
            <a:r>
              <a:rPr sz="650" spc="20" dirty="0">
                <a:latin typeface="Microsoft Sans Serif"/>
                <a:cs typeface="Microsoft Sans Serif"/>
              </a:rPr>
              <a:t>en </a:t>
            </a:r>
            <a:r>
              <a:rPr sz="650" spc="10" dirty="0">
                <a:latin typeface="Microsoft Sans Serif"/>
                <a:cs typeface="Microsoft Sans Serif"/>
              </a:rPr>
              <a:t>el </a:t>
            </a:r>
            <a:r>
              <a:rPr sz="650" spc="20" dirty="0">
                <a:latin typeface="Microsoft Sans Serif"/>
                <a:cs typeface="Microsoft Sans Serif"/>
              </a:rPr>
              <a:t>esquema de protección para iniciar </a:t>
            </a:r>
            <a:r>
              <a:rPr sz="650" spc="10" dirty="0">
                <a:latin typeface="Microsoft Sans Serif"/>
                <a:cs typeface="Microsoft Sans Serif"/>
              </a:rPr>
              <a:t>la </a:t>
            </a:r>
            <a:r>
              <a:rPr sz="650" spc="15" dirty="0">
                <a:latin typeface="Microsoft Sans Serif"/>
                <a:cs typeface="Microsoft Sans Serif"/>
              </a:rPr>
              <a:t>falla </a:t>
            </a:r>
            <a:r>
              <a:rPr sz="650" spc="20" dirty="0">
                <a:latin typeface="Microsoft Sans Serif"/>
                <a:cs typeface="Microsoft Sans Serif"/>
              </a:rPr>
              <a:t>del </a:t>
            </a:r>
            <a:r>
              <a:rPr sz="650" spc="35" dirty="0">
                <a:latin typeface="Microsoft Sans Serif"/>
                <a:cs typeface="Microsoft Sans Serif"/>
              </a:rPr>
              <a:t>interruptor. </a:t>
            </a:r>
            <a:r>
              <a:rPr sz="650" spc="-15" dirty="0">
                <a:latin typeface="Microsoft Sans Serif"/>
                <a:cs typeface="Microsoft Sans Serif"/>
              </a:rPr>
              <a:t>Las </a:t>
            </a:r>
            <a:r>
              <a:rPr sz="650" spc="-10" dirty="0">
                <a:latin typeface="Microsoft Sans Serif"/>
                <a:cs typeface="Microsoft Sans Serif"/>
              </a:rPr>
              <a:t> </a:t>
            </a:r>
            <a:r>
              <a:rPr sz="650" spc="5" dirty="0">
                <a:latin typeface="Microsoft Sans Serif"/>
                <a:cs typeface="Microsoft Sans Serif"/>
              </a:rPr>
              <a:t>salidas </a:t>
            </a:r>
            <a:r>
              <a:rPr sz="650" spc="20" dirty="0">
                <a:latin typeface="Microsoft Sans Serif"/>
                <a:cs typeface="Microsoft Sans Serif"/>
              </a:rPr>
              <a:t>del relé de protección </a:t>
            </a:r>
            <a:r>
              <a:rPr sz="650" spc="25" dirty="0">
                <a:latin typeface="Microsoft Sans Serif"/>
                <a:cs typeface="Microsoft Sans Serif"/>
              </a:rPr>
              <a:t>deben </a:t>
            </a:r>
            <a:r>
              <a:rPr sz="650" spc="5" dirty="0">
                <a:latin typeface="Microsoft Sans Serif"/>
                <a:cs typeface="Microsoft Sans Serif"/>
              </a:rPr>
              <a:t>sellarse </a:t>
            </a:r>
            <a:r>
              <a:rPr sz="650" spc="20" dirty="0">
                <a:latin typeface="Microsoft Sans Serif"/>
                <a:cs typeface="Microsoft Sans Serif"/>
              </a:rPr>
              <a:t>para garantizar </a:t>
            </a:r>
            <a:r>
              <a:rPr sz="650" spc="25" dirty="0">
                <a:latin typeface="Microsoft Sans Serif"/>
                <a:cs typeface="Microsoft Sans Serif"/>
              </a:rPr>
              <a:t>que </a:t>
            </a:r>
            <a:r>
              <a:rPr sz="650" spc="10" dirty="0">
                <a:latin typeface="Microsoft Sans Serif"/>
                <a:cs typeface="Microsoft Sans Serif"/>
              </a:rPr>
              <a:t>la </a:t>
            </a:r>
            <a:r>
              <a:rPr sz="650" spc="15" dirty="0">
                <a:latin typeface="Microsoft Sans Serif"/>
                <a:cs typeface="Microsoft Sans Serif"/>
              </a:rPr>
              <a:t>lógica </a:t>
            </a:r>
            <a:r>
              <a:rPr sz="650" spc="20" dirty="0">
                <a:latin typeface="Microsoft Sans Serif"/>
                <a:cs typeface="Microsoft Sans Serif"/>
              </a:rPr>
              <a:t>de </a:t>
            </a:r>
            <a:r>
              <a:rPr sz="650" spc="15" dirty="0">
                <a:latin typeface="Microsoft Sans Serif"/>
                <a:cs typeface="Microsoft Sans Serif"/>
              </a:rPr>
              <a:t>falla </a:t>
            </a:r>
            <a:r>
              <a:rPr sz="650" spc="-160" dirty="0">
                <a:latin typeface="Microsoft Sans Serif"/>
                <a:cs typeface="Microsoft Sans Serif"/>
              </a:rPr>
              <a:t> </a:t>
            </a:r>
            <a:r>
              <a:rPr sz="650" spc="20" dirty="0">
                <a:latin typeface="Microsoft Sans Serif"/>
                <a:cs typeface="Microsoft Sans Serif"/>
              </a:rPr>
              <a:t>del </a:t>
            </a:r>
            <a:r>
              <a:rPr sz="650" spc="35" dirty="0">
                <a:latin typeface="Microsoft Sans Serif"/>
                <a:cs typeface="Microsoft Sans Serif"/>
              </a:rPr>
              <a:t>interruptor </a:t>
            </a:r>
            <a:r>
              <a:rPr sz="650" spc="-5" dirty="0">
                <a:latin typeface="Microsoft Sans Serif"/>
                <a:cs typeface="Microsoft Sans Serif"/>
              </a:rPr>
              <a:t>se </a:t>
            </a:r>
            <a:r>
              <a:rPr sz="650" spc="30" dirty="0">
                <a:latin typeface="Microsoft Sans Serif"/>
                <a:cs typeface="Microsoft Sans Serif"/>
              </a:rPr>
              <a:t>mantenga </a:t>
            </a:r>
            <a:r>
              <a:rPr sz="650" spc="10" dirty="0">
                <a:latin typeface="Microsoft Sans Serif"/>
                <a:cs typeface="Microsoft Sans Serif"/>
              </a:rPr>
              <a:t>después </a:t>
            </a:r>
            <a:r>
              <a:rPr sz="650" spc="20" dirty="0">
                <a:latin typeface="Microsoft Sans Serif"/>
                <a:cs typeface="Microsoft Sans Serif"/>
              </a:rPr>
              <a:t>de </a:t>
            </a:r>
            <a:r>
              <a:rPr sz="650" spc="25" dirty="0">
                <a:latin typeface="Microsoft Sans Serif"/>
                <a:cs typeface="Microsoft Sans Serif"/>
              </a:rPr>
              <a:t>que </a:t>
            </a:r>
            <a:r>
              <a:rPr sz="650" spc="5" dirty="0">
                <a:latin typeface="Microsoft Sans Serif"/>
                <a:cs typeface="Microsoft Sans Serif"/>
              </a:rPr>
              <a:t>desaparezca </a:t>
            </a:r>
            <a:r>
              <a:rPr sz="650" spc="10" dirty="0">
                <a:latin typeface="Microsoft Sans Serif"/>
                <a:cs typeface="Microsoft Sans Serif"/>
              </a:rPr>
              <a:t>la </a:t>
            </a:r>
            <a:r>
              <a:rPr sz="650" spc="20" dirty="0">
                <a:latin typeface="Microsoft Sans Serif"/>
                <a:cs typeface="Microsoft Sans Serif"/>
              </a:rPr>
              <a:t>condición de </a:t>
            </a:r>
            <a:r>
              <a:rPr sz="650" spc="15" dirty="0">
                <a:latin typeface="Microsoft Sans Serif"/>
                <a:cs typeface="Microsoft Sans Serif"/>
              </a:rPr>
              <a:t>falla </a:t>
            </a:r>
            <a:r>
              <a:rPr sz="650" spc="20" dirty="0">
                <a:latin typeface="Microsoft Sans Serif"/>
                <a:cs typeface="Microsoft Sans Serif"/>
              </a:rPr>
              <a:t> </a:t>
            </a:r>
            <a:r>
              <a:rPr sz="650" spc="10" dirty="0">
                <a:latin typeface="Microsoft Sans Serif"/>
                <a:cs typeface="Microsoft Sans Serif"/>
              </a:rPr>
              <a:t>inicial. </a:t>
            </a:r>
            <a:r>
              <a:rPr sz="650" spc="-10" dirty="0">
                <a:latin typeface="Microsoft Sans Serif"/>
                <a:cs typeface="Microsoft Sans Serif"/>
              </a:rPr>
              <a:t>La </a:t>
            </a:r>
            <a:r>
              <a:rPr sz="650" spc="-5" dirty="0">
                <a:latin typeface="Microsoft Sans Serif"/>
                <a:cs typeface="Microsoft Sans Serif"/>
              </a:rPr>
              <a:t>Fig. </a:t>
            </a:r>
            <a:r>
              <a:rPr sz="650" spc="10" dirty="0">
                <a:latin typeface="Microsoft Sans Serif"/>
                <a:cs typeface="Microsoft Sans Serif"/>
              </a:rPr>
              <a:t>5 </a:t>
            </a:r>
            <a:r>
              <a:rPr sz="650" spc="15" dirty="0">
                <a:latin typeface="Microsoft Sans Serif"/>
                <a:cs typeface="Microsoft Sans Serif"/>
              </a:rPr>
              <a:t>incluye lógica </a:t>
            </a:r>
            <a:r>
              <a:rPr sz="650" spc="20" dirty="0">
                <a:latin typeface="Microsoft Sans Serif"/>
                <a:cs typeface="Microsoft Sans Serif"/>
              </a:rPr>
              <a:t>de </a:t>
            </a:r>
            <a:r>
              <a:rPr sz="650" spc="10" dirty="0">
                <a:latin typeface="Microsoft Sans Serif"/>
                <a:cs typeface="Microsoft Sans Serif"/>
              </a:rPr>
              <a:t>sellado </a:t>
            </a:r>
            <a:r>
              <a:rPr sz="650" spc="5" dirty="0">
                <a:latin typeface="Microsoft Sans Serif"/>
                <a:cs typeface="Microsoft Sans Serif"/>
              </a:rPr>
              <a:t>y </a:t>
            </a:r>
            <a:r>
              <a:rPr sz="650" spc="40" dirty="0">
                <a:latin typeface="Microsoft Sans Serif"/>
                <a:cs typeface="Microsoft Sans Serif"/>
              </a:rPr>
              <a:t>un </a:t>
            </a:r>
            <a:r>
              <a:rPr sz="650" spc="30" dirty="0">
                <a:latin typeface="Microsoft Sans Serif"/>
                <a:cs typeface="Microsoft Sans Serif"/>
              </a:rPr>
              <a:t>temporizador </a:t>
            </a:r>
            <a:r>
              <a:rPr sz="650" spc="20" dirty="0">
                <a:latin typeface="Microsoft Sans Serif"/>
                <a:cs typeface="Microsoft Sans Serif"/>
              </a:rPr>
              <a:t>de </a:t>
            </a:r>
            <a:r>
              <a:rPr sz="650" spc="30" dirty="0">
                <a:latin typeface="Microsoft Sans Serif"/>
                <a:cs typeface="Microsoft Sans Serif"/>
              </a:rPr>
              <a:t>control </a:t>
            </a:r>
            <a:r>
              <a:rPr sz="650" spc="25" dirty="0">
                <a:latin typeface="Microsoft Sans Serif"/>
                <a:cs typeface="Microsoft Sans Serif"/>
              </a:rPr>
              <a:t>que </a:t>
            </a:r>
            <a:r>
              <a:rPr sz="650" spc="30" dirty="0">
                <a:latin typeface="Microsoft Sans Serif"/>
                <a:cs typeface="Microsoft Sans Serif"/>
              </a:rPr>
              <a:t> </a:t>
            </a:r>
            <a:r>
              <a:rPr sz="650" spc="25" dirty="0">
                <a:latin typeface="Microsoft Sans Serif"/>
                <a:cs typeface="Microsoft Sans Serif"/>
              </a:rPr>
              <a:t>proporciona </a:t>
            </a:r>
            <a:r>
              <a:rPr sz="650" spc="40" dirty="0">
                <a:latin typeface="Microsoft Sans Serif"/>
                <a:cs typeface="Microsoft Sans Serif"/>
              </a:rPr>
              <a:t>un </a:t>
            </a:r>
            <a:r>
              <a:rPr sz="650" spc="30" dirty="0">
                <a:latin typeface="Microsoft Sans Serif"/>
                <a:cs typeface="Microsoft Sans Serif"/>
              </a:rPr>
              <a:t>medio </a:t>
            </a:r>
            <a:r>
              <a:rPr sz="650" spc="20" dirty="0">
                <a:latin typeface="Microsoft Sans Serif"/>
                <a:cs typeface="Microsoft Sans Serif"/>
              </a:rPr>
              <a:t>para garantizar </a:t>
            </a:r>
            <a:r>
              <a:rPr sz="650" spc="25" dirty="0">
                <a:latin typeface="Microsoft Sans Serif"/>
                <a:cs typeface="Microsoft Sans Serif"/>
              </a:rPr>
              <a:t>que pueda </a:t>
            </a:r>
            <a:r>
              <a:rPr sz="650" spc="30" dirty="0">
                <a:latin typeface="Microsoft Sans Serif"/>
                <a:cs typeface="Microsoft Sans Serif"/>
              </a:rPr>
              <a:t>ocurrir </a:t>
            </a:r>
            <a:r>
              <a:rPr sz="650" spc="40" dirty="0">
                <a:latin typeface="Microsoft Sans Serif"/>
                <a:cs typeface="Microsoft Sans Serif"/>
              </a:rPr>
              <a:t>un </a:t>
            </a:r>
            <a:r>
              <a:rPr sz="650" spc="20" dirty="0">
                <a:latin typeface="Microsoft Sans Serif"/>
                <a:cs typeface="Microsoft Sans Serif"/>
              </a:rPr>
              <a:t>disparo de </a:t>
            </a:r>
            <a:r>
              <a:rPr sz="650" spc="-40" dirty="0">
                <a:latin typeface="Microsoft Sans Serif"/>
                <a:cs typeface="Microsoft Sans Serif"/>
              </a:rPr>
              <a:t>BF </a:t>
            </a:r>
            <a:r>
              <a:rPr sz="650" spc="20" dirty="0">
                <a:latin typeface="Microsoft Sans Serif"/>
                <a:cs typeface="Microsoft Sans Serif"/>
              </a:rPr>
              <a:t>para </a:t>
            </a:r>
            <a:r>
              <a:rPr sz="650" spc="25" dirty="0">
                <a:latin typeface="Microsoft Sans Serif"/>
                <a:cs typeface="Microsoft Sans Serif"/>
              </a:rPr>
              <a:t> </a:t>
            </a:r>
            <a:r>
              <a:rPr sz="650" spc="5" dirty="0">
                <a:latin typeface="Microsoft Sans Serif"/>
                <a:cs typeface="Microsoft Sans Serif"/>
              </a:rPr>
              <a:t>señales</a:t>
            </a:r>
            <a:r>
              <a:rPr sz="650" dirty="0">
                <a:latin typeface="Microsoft Sans Serif"/>
                <a:cs typeface="Microsoft Sans Serif"/>
              </a:rPr>
              <a:t> </a:t>
            </a:r>
            <a:r>
              <a:rPr sz="650" spc="20" dirty="0">
                <a:latin typeface="Microsoft Sans Serif"/>
                <a:cs typeface="Microsoft Sans Serif"/>
              </a:rPr>
              <a:t>de</a:t>
            </a:r>
            <a:r>
              <a:rPr sz="650" dirty="0">
                <a:latin typeface="Microsoft Sans Serif"/>
                <a:cs typeface="Microsoft Sans Serif"/>
              </a:rPr>
              <a:t> </a:t>
            </a:r>
            <a:r>
              <a:rPr sz="650" spc="15" dirty="0">
                <a:latin typeface="Microsoft Sans Serif"/>
                <a:cs typeface="Microsoft Sans Serif"/>
              </a:rPr>
              <a:t>inicio</a:t>
            </a:r>
            <a:r>
              <a:rPr sz="650" spc="5" dirty="0">
                <a:latin typeface="Microsoft Sans Serif"/>
                <a:cs typeface="Microsoft Sans Serif"/>
              </a:rPr>
              <a:t> </a:t>
            </a:r>
            <a:r>
              <a:rPr sz="650" spc="20" dirty="0">
                <a:latin typeface="Microsoft Sans Serif"/>
                <a:cs typeface="Microsoft Sans Serif"/>
              </a:rPr>
              <a:t>de</a:t>
            </a:r>
            <a:r>
              <a:rPr sz="650" dirty="0">
                <a:latin typeface="Microsoft Sans Serif"/>
                <a:cs typeface="Microsoft Sans Serif"/>
              </a:rPr>
              <a:t> </a:t>
            </a:r>
            <a:r>
              <a:rPr sz="650" spc="15" dirty="0">
                <a:latin typeface="Microsoft Sans Serif"/>
                <a:cs typeface="Microsoft Sans Serif"/>
              </a:rPr>
              <a:t>falla</a:t>
            </a:r>
            <a:r>
              <a:rPr sz="650" spc="5" dirty="0">
                <a:latin typeface="Microsoft Sans Serif"/>
                <a:cs typeface="Microsoft Sans Serif"/>
              </a:rPr>
              <a:t> </a:t>
            </a:r>
            <a:r>
              <a:rPr sz="650" spc="30" dirty="0">
                <a:latin typeface="Microsoft Sans Serif"/>
                <a:cs typeface="Microsoft Sans Serif"/>
              </a:rPr>
              <a:t>momentánea</a:t>
            </a:r>
            <a:r>
              <a:rPr sz="650" dirty="0">
                <a:latin typeface="Microsoft Sans Serif"/>
                <a:cs typeface="Microsoft Sans Serif"/>
              </a:rPr>
              <a:t> </a:t>
            </a:r>
            <a:r>
              <a:rPr sz="650" spc="20" dirty="0">
                <a:latin typeface="Microsoft Sans Serif"/>
                <a:cs typeface="Microsoft Sans Serif"/>
              </a:rPr>
              <a:t>del</a:t>
            </a:r>
            <a:r>
              <a:rPr sz="650" spc="5" dirty="0">
                <a:latin typeface="Microsoft Sans Serif"/>
                <a:cs typeface="Microsoft Sans Serif"/>
              </a:rPr>
              <a:t> </a:t>
            </a:r>
            <a:r>
              <a:rPr sz="650" spc="35" dirty="0">
                <a:latin typeface="Microsoft Sans Serif"/>
                <a:cs typeface="Microsoft Sans Serif"/>
              </a:rPr>
              <a:t>interruptor</a:t>
            </a:r>
            <a:r>
              <a:rPr sz="650" dirty="0">
                <a:latin typeface="Microsoft Sans Serif"/>
                <a:cs typeface="Microsoft Sans Serif"/>
              </a:rPr>
              <a:t> </a:t>
            </a:r>
            <a:r>
              <a:rPr sz="650" spc="-15" dirty="0">
                <a:latin typeface="Microsoft Sans Serif"/>
                <a:cs typeface="Microsoft Sans Serif"/>
              </a:rPr>
              <a:t>(BFI).</a:t>
            </a:r>
            <a:r>
              <a:rPr sz="650" spc="5" dirty="0">
                <a:latin typeface="Microsoft Sans Serif"/>
                <a:cs typeface="Microsoft Sans Serif"/>
              </a:rPr>
              <a:t> </a:t>
            </a:r>
            <a:r>
              <a:rPr sz="650" dirty="0">
                <a:latin typeface="Microsoft Sans Serif"/>
                <a:cs typeface="Microsoft Sans Serif"/>
              </a:rPr>
              <a:t>Para </a:t>
            </a:r>
            <a:r>
              <a:rPr sz="650" spc="10" dirty="0">
                <a:latin typeface="Microsoft Sans Serif"/>
                <a:cs typeface="Microsoft Sans Serif"/>
              </a:rPr>
              <a:t>este</a:t>
            </a:r>
            <a:r>
              <a:rPr sz="650" spc="5" dirty="0">
                <a:latin typeface="Microsoft Sans Serif"/>
                <a:cs typeface="Microsoft Sans Serif"/>
              </a:rPr>
              <a:t> </a:t>
            </a:r>
            <a:r>
              <a:rPr sz="650" spc="15" dirty="0">
                <a:latin typeface="Microsoft Sans Serif"/>
                <a:cs typeface="Microsoft Sans Serif"/>
              </a:rPr>
              <a:t>esquema,</a:t>
            </a:r>
            <a:r>
              <a:rPr sz="650" dirty="0">
                <a:latin typeface="Microsoft Sans Serif"/>
                <a:cs typeface="Microsoft Sans Serif"/>
              </a:rPr>
              <a:t> </a:t>
            </a:r>
            <a:r>
              <a:rPr sz="650" spc="10" dirty="0">
                <a:latin typeface="Microsoft Sans Serif"/>
                <a:cs typeface="Microsoft Sans Serif"/>
              </a:rPr>
              <a:t>la </a:t>
            </a:r>
            <a:r>
              <a:rPr sz="650" spc="-155" dirty="0">
                <a:latin typeface="Microsoft Sans Serif"/>
                <a:cs typeface="Microsoft Sans Serif"/>
              </a:rPr>
              <a:t> </a:t>
            </a:r>
            <a:r>
              <a:rPr sz="650" spc="10" dirty="0">
                <a:latin typeface="Microsoft Sans Serif"/>
                <a:cs typeface="Microsoft Sans Serif"/>
              </a:rPr>
              <a:t>señal </a:t>
            </a:r>
            <a:r>
              <a:rPr sz="650" spc="-15" dirty="0">
                <a:latin typeface="Microsoft Sans Serif"/>
                <a:cs typeface="Microsoft Sans Serif"/>
              </a:rPr>
              <a:t>BFI </a:t>
            </a:r>
            <a:r>
              <a:rPr sz="650" spc="10" dirty="0">
                <a:latin typeface="Microsoft Sans Serif"/>
                <a:cs typeface="Microsoft Sans Serif"/>
              </a:rPr>
              <a:t>está sellada </a:t>
            </a:r>
            <a:r>
              <a:rPr sz="650" spc="15" dirty="0">
                <a:latin typeface="Microsoft Sans Serif"/>
                <a:cs typeface="Microsoft Sans Serif"/>
              </a:rPr>
              <a:t>hasta </a:t>
            </a:r>
            <a:r>
              <a:rPr sz="650" spc="25" dirty="0">
                <a:latin typeface="Microsoft Sans Serif"/>
                <a:cs typeface="Microsoft Sans Serif"/>
              </a:rPr>
              <a:t>que </a:t>
            </a:r>
            <a:r>
              <a:rPr sz="650" spc="10" dirty="0">
                <a:latin typeface="Microsoft Sans Serif"/>
                <a:cs typeface="Microsoft Sans Serif"/>
              </a:rPr>
              <a:t>el </a:t>
            </a:r>
            <a:r>
              <a:rPr sz="650" spc="30" dirty="0">
                <a:latin typeface="Microsoft Sans Serif"/>
                <a:cs typeface="Microsoft Sans Serif"/>
              </a:rPr>
              <a:t>temporizador </a:t>
            </a:r>
            <a:r>
              <a:rPr sz="650" spc="20" dirty="0">
                <a:latin typeface="Microsoft Sans Serif"/>
                <a:cs typeface="Microsoft Sans Serif"/>
              </a:rPr>
              <a:t>de </a:t>
            </a:r>
            <a:r>
              <a:rPr sz="650" spc="25" dirty="0">
                <a:latin typeface="Microsoft Sans Serif"/>
                <a:cs typeface="Microsoft Sans Serif"/>
              </a:rPr>
              <a:t>control, que </a:t>
            </a:r>
            <a:r>
              <a:rPr sz="650" spc="20" dirty="0">
                <a:latin typeface="Microsoft Sans Serif"/>
                <a:cs typeface="Microsoft Sans Serif"/>
              </a:rPr>
              <a:t>siempre </a:t>
            </a:r>
            <a:r>
              <a:rPr sz="650" spc="10" dirty="0">
                <a:latin typeface="Microsoft Sans Serif"/>
                <a:cs typeface="Microsoft Sans Serif"/>
              </a:rPr>
              <a:t>está </a:t>
            </a:r>
            <a:r>
              <a:rPr sz="650" spc="15" dirty="0">
                <a:latin typeface="Microsoft Sans Serif"/>
                <a:cs typeface="Microsoft Sans Serif"/>
              </a:rPr>
              <a:t> </a:t>
            </a:r>
            <a:r>
              <a:rPr sz="650" spc="25" dirty="0">
                <a:latin typeface="Microsoft Sans Serif"/>
                <a:cs typeface="Microsoft Sans Serif"/>
              </a:rPr>
              <a:t>configurado </a:t>
            </a:r>
            <a:r>
              <a:rPr sz="650" spc="40" dirty="0">
                <a:latin typeface="Microsoft Sans Serif"/>
                <a:cs typeface="Microsoft Sans Serif"/>
              </a:rPr>
              <a:t>por </a:t>
            </a:r>
            <a:r>
              <a:rPr sz="650" spc="15" dirty="0">
                <a:latin typeface="Microsoft Sans Serif"/>
                <a:cs typeface="Microsoft Sans Serif"/>
              </a:rPr>
              <a:t>más </a:t>
            </a:r>
            <a:r>
              <a:rPr sz="650" spc="35" dirty="0">
                <a:latin typeface="Microsoft Sans Serif"/>
                <a:cs typeface="Microsoft Sans Serif"/>
              </a:rPr>
              <a:t>tiempo </a:t>
            </a:r>
            <a:r>
              <a:rPr sz="650" spc="25" dirty="0">
                <a:latin typeface="Microsoft Sans Serif"/>
                <a:cs typeface="Microsoft Sans Serif"/>
              </a:rPr>
              <a:t>que </a:t>
            </a:r>
            <a:r>
              <a:rPr sz="650" spc="10" dirty="0">
                <a:latin typeface="Microsoft Sans Serif"/>
                <a:cs typeface="Microsoft Sans Serif"/>
              </a:rPr>
              <a:t>el </a:t>
            </a:r>
            <a:r>
              <a:rPr sz="650" spc="30" dirty="0">
                <a:latin typeface="Microsoft Sans Serif"/>
                <a:cs typeface="Microsoft Sans Serif"/>
              </a:rPr>
              <a:t>temporizador </a:t>
            </a:r>
            <a:r>
              <a:rPr sz="650" spc="-30" dirty="0">
                <a:latin typeface="Microsoft Sans Serif"/>
                <a:cs typeface="Microsoft Sans Serif"/>
              </a:rPr>
              <a:t>BF, </a:t>
            </a:r>
            <a:r>
              <a:rPr sz="650" spc="10" dirty="0">
                <a:latin typeface="Microsoft Sans Serif"/>
                <a:cs typeface="Microsoft Sans Serif"/>
              </a:rPr>
              <a:t>finaliza. </a:t>
            </a:r>
            <a:r>
              <a:rPr sz="650" spc="-10" dirty="0">
                <a:latin typeface="Microsoft Sans Serif"/>
                <a:cs typeface="Microsoft Sans Serif"/>
              </a:rPr>
              <a:t>Este </a:t>
            </a:r>
            <a:r>
              <a:rPr sz="650" spc="20" dirty="0">
                <a:latin typeface="Microsoft Sans Serif"/>
                <a:cs typeface="Microsoft Sans Serif"/>
              </a:rPr>
              <a:t>esquema </a:t>
            </a:r>
            <a:r>
              <a:rPr sz="650" spc="25" dirty="0">
                <a:latin typeface="Microsoft Sans Serif"/>
                <a:cs typeface="Microsoft Sans Serif"/>
              </a:rPr>
              <a:t> </a:t>
            </a:r>
            <a:r>
              <a:rPr sz="650" spc="30" dirty="0">
                <a:latin typeface="Microsoft Sans Serif"/>
                <a:cs typeface="Microsoft Sans Serif"/>
              </a:rPr>
              <a:t>también limita </a:t>
            </a:r>
            <a:r>
              <a:rPr sz="650" spc="10" dirty="0">
                <a:latin typeface="Microsoft Sans Serif"/>
                <a:cs typeface="Microsoft Sans Serif"/>
              </a:rPr>
              <a:t>la </a:t>
            </a:r>
            <a:r>
              <a:rPr sz="650" spc="20" dirty="0">
                <a:latin typeface="Microsoft Sans Serif"/>
                <a:cs typeface="Microsoft Sans Serif"/>
              </a:rPr>
              <a:t>ventana de </a:t>
            </a:r>
            <a:r>
              <a:rPr sz="650" spc="35" dirty="0">
                <a:latin typeface="Microsoft Sans Serif"/>
                <a:cs typeface="Microsoft Sans Serif"/>
              </a:rPr>
              <a:t>tiempo </a:t>
            </a:r>
            <a:r>
              <a:rPr sz="650" spc="20" dirty="0">
                <a:latin typeface="Microsoft Sans Serif"/>
                <a:cs typeface="Microsoft Sans Serif"/>
              </a:rPr>
              <a:t>para </a:t>
            </a:r>
            <a:r>
              <a:rPr sz="650" spc="30" dirty="0">
                <a:latin typeface="Microsoft Sans Serif"/>
                <a:cs typeface="Microsoft Sans Serif"/>
              </a:rPr>
              <a:t>producir </a:t>
            </a:r>
            <a:r>
              <a:rPr sz="650" spc="25" dirty="0">
                <a:latin typeface="Microsoft Sans Serif"/>
                <a:cs typeface="Microsoft Sans Serif"/>
              </a:rPr>
              <a:t>una </a:t>
            </a:r>
            <a:r>
              <a:rPr sz="650" spc="10" dirty="0">
                <a:latin typeface="Microsoft Sans Serif"/>
                <a:cs typeface="Microsoft Sans Serif"/>
              </a:rPr>
              <a:t>salida </a:t>
            </a:r>
            <a:r>
              <a:rPr sz="650" spc="-40" dirty="0">
                <a:latin typeface="Microsoft Sans Serif"/>
                <a:cs typeface="Microsoft Sans Serif"/>
              </a:rPr>
              <a:t>BF </a:t>
            </a:r>
            <a:r>
              <a:rPr sz="650" dirty="0">
                <a:latin typeface="Microsoft Sans Serif"/>
                <a:cs typeface="Microsoft Sans Serif"/>
              </a:rPr>
              <a:t>a </a:t>
            </a:r>
            <a:r>
              <a:rPr sz="650" spc="40" dirty="0">
                <a:latin typeface="Microsoft Sans Serif"/>
                <a:cs typeface="Microsoft Sans Serif"/>
              </a:rPr>
              <a:t>un </a:t>
            </a:r>
            <a:r>
              <a:rPr sz="650" spc="30" dirty="0">
                <a:latin typeface="Microsoft Sans Serif"/>
                <a:cs typeface="Microsoft Sans Serif"/>
              </a:rPr>
              <a:t>período </a:t>
            </a:r>
            <a:r>
              <a:rPr sz="650" spc="35" dirty="0">
                <a:latin typeface="Microsoft Sans Serif"/>
                <a:cs typeface="Microsoft Sans Serif"/>
              </a:rPr>
              <a:t> </a:t>
            </a:r>
            <a:r>
              <a:rPr sz="650" spc="30" dirty="0">
                <a:latin typeface="Microsoft Sans Serif"/>
                <a:cs typeface="Microsoft Sans Serif"/>
              </a:rPr>
              <a:t>corto</a:t>
            </a:r>
            <a:r>
              <a:rPr sz="650" spc="-10" dirty="0">
                <a:latin typeface="Microsoft Sans Serif"/>
                <a:cs typeface="Microsoft Sans Serif"/>
              </a:rPr>
              <a:t> </a:t>
            </a:r>
            <a:r>
              <a:rPr sz="650" spc="10" dirty="0">
                <a:latin typeface="Microsoft Sans Serif"/>
                <a:cs typeface="Microsoft Sans Serif"/>
              </a:rPr>
              <a:t>después</a:t>
            </a:r>
            <a:r>
              <a:rPr sz="650" spc="-5" dirty="0">
                <a:latin typeface="Microsoft Sans Serif"/>
                <a:cs typeface="Microsoft Sans Serif"/>
              </a:rPr>
              <a:t> </a:t>
            </a:r>
            <a:r>
              <a:rPr sz="650" spc="20" dirty="0">
                <a:latin typeface="Microsoft Sans Serif"/>
                <a:cs typeface="Microsoft Sans Serif"/>
              </a:rPr>
              <a:t>de</a:t>
            </a:r>
            <a:r>
              <a:rPr sz="650" spc="-5" dirty="0">
                <a:latin typeface="Microsoft Sans Serif"/>
                <a:cs typeface="Microsoft Sans Serif"/>
              </a:rPr>
              <a:t> </a:t>
            </a:r>
            <a:r>
              <a:rPr sz="650" spc="25" dirty="0">
                <a:latin typeface="Microsoft Sans Serif"/>
                <a:cs typeface="Microsoft Sans Serif"/>
              </a:rPr>
              <a:t>una</a:t>
            </a:r>
            <a:r>
              <a:rPr sz="650" spc="-5" dirty="0">
                <a:latin typeface="Microsoft Sans Serif"/>
                <a:cs typeface="Microsoft Sans Serif"/>
              </a:rPr>
              <a:t> </a:t>
            </a:r>
            <a:r>
              <a:rPr sz="650" spc="10" dirty="0">
                <a:latin typeface="Microsoft Sans Serif"/>
                <a:cs typeface="Microsoft Sans Serif"/>
              </a:rPr>
              <a:t>señal</a:t>
            </a:r>
            <a:r>
              <a:rPr sz="650" spc="-5" dirty="0">
                <a:latin typeface="Microsoft Sans Serif"/>
                <a:cs typeface="Microsoft Sans Serif"/>
              </a:rPr>
              <a:t> </a:t>
            </a:r>
            <a:r>
              <a:rPr sz="650" spc="-10" dirty="0">
                <a:latin typeface="Microsoft Sans Serif"/>
                <a:cs typeface="Microsoft Sans Serif"/>
              </a:rPr>
              <a:t>BFI.</a:t>
            </a:r>
            <a:endParaRPr sz="650">
              <a:latin typeface="Microsoft Sans Serif"/>
              <a:cs typeface="Microsoft Sans Serif"/>
            </a:endParaRPr>
          </a:p>
          <a:p>
            <a:pPr marL="12700" marR="6350" indent="153670">
              <a:lnSpc>
                <a:spcPts val="1200"/>
              </a:lnSpc>
              <a:spcBef>
                <a:spcPts val="25"/>
              </a:spcBef>
            </a:pPr>
            <a:r>
              <a:rPr sz="700" spc="35" dirty="0">
                <a:latin typeface="Microsoft Sans Serif"/>
                <a:cs typeface="Microsoft Sans Serif"/>
              </a:rPr>
              <a:t>Otro </a:t>
            </a:r>
            <a:r>
              <a:rPr sz="700" spc="30" dirty="0">
                <a:latin typeface="Microsoft Sans Serif"/>
                <a:cs typeface="Microsoft Sans Serif"/>
              </a:rPr>
              <a:t>factor </a:t>
            </a:r>
            <a:r>
              <a:rPr sz="700" dirty="0">
                <a:latin typeface="Microsoft Sans Serif"/>
                <a:cs typeface="Microsoft Sans Serif"/>
              </a:rPr>
              <a:t>a </a:t>
            </a:r>
            <a:r>
              <a:rPr sz="700" spc="20" dirty="0">
                <a:latin typeface="Microsoft Sans Serif"/>
                <a:cs typeface="Microsoft Sans Serif"/>
              </a:rPr>
              <a:t>considerar </a:t>
            </a:r>
            <a:r>
              <a:rPr sz="700" spc="-5" dirty="0">
                <a:latin typeface="Microsoft Sans Serif"/>
                <a:cs typeface="Microsoft Sans Serif"/>
              </a:rPr>
              <a:t>es </a:t>
            </a:r>
            <a:r>
              <a:rPr sz="700" spc="10" dirty="0">
                <a:latin typeface="Microsoft Sans Serif"/>
                <a:cs typeface="Microsoft Sans Serif"/>
              </a:rPr>
              <a:t>el </a:t>
            </a:r>
            <a:r>
              <a:rPr sz="700" spc="30" dirty="0">
                <a:latin typeface="Microsoft Sans Serif"/>
                <a:cs typeface="Microsoft Sans Serif"/>
              </a:rPr>
              <a:t>procedimiento </a:t>
            </a:r>
            <a:r>
              <a:rPr sz="700" spc="25" dirty="0">
                <a:latin typeface="Microsoft Sans Serif"/>
                <a:cs typeface="Microsoft Sans Serif"/>
              </a:rPr>
              <a:t>operativo cuando </a:t>
            </a:r>
            <a:r>
              <a:rPr sz="700" spc="30" dirty="0">
                <a:latin typeface="Microsoft Sans Serif"/>
                <a:cs typeface="Microsoft Sans Serif"/>
              </a:rPr>
              <a:t>una </a:t>
            </a:r>
            <a:r>
              <a:rPr sz="700" spc="35" dirty="0">
                <a:latin typeface="Microsoft Sans Serif"/>
                <a:cs typeface="Microsoft Sans Serif"/>
              </a:rPr>
              <a:t> </a:t>
            </a:r>
            <a:r>
              <a:rPr sz="700" spc="30" dirty="0">
                <a:latin typeface="Microsoft Sans Serif"/>
                <a:cs typeface="Microsoft Sans Serif"/>
              </a:rPr>
              <a:t>máquina </a:t>
            </a:r>
            <a:r>
              <a:rPr sz="700" spc="-5" dirty="0">
                <a:latin typeface="Microsoft Sans Serif"/>
                <a:cs typeface="Microsoft Sans Serif"/>
              </a:rPr>
              <a:t>se </a:t>
            </a:r>
            <a:r>
              <a:rPr sz="700" spc="15" dirty="0">
                <a:latin typeface="Microsoft Sans Serif"/>
                <a:cs typeface="Microsoft Sans Serif"/>
              </a:rPr>
              <a:t>apaga </a:t>
            </a:r>
            <a:r>
              <a:rPr sz="700" spc="40" dirty="0">
                <a:latin typeface="Microsoft Sans Serif"/>
                <a:cs typeface="Microsoft Sans Serif"/>
              </a:rPr>
              <a:t>por </a:t>
            </a:r>
            <a:r>
              <a:rPr sz="700" spc="30" dirty="0">
                <a:latin typeface="Microsoft Sans Serif"/>
                <a:cs typeface="Microsoft Sans Serif"/>
              </a:rPr>
              <a:t>mantenimiento. </a:t>
            </a:r>
            <a:r>
              <a:rPr sz="700" spc="15" dirty="0">
                <a:latin typeface="Microsoft Sans Serif"/>
                <a:cs typeface="Microsoft Sans Serif"/>
              </a:rPr>
              <a:t>Cuando </a:t>
            </a:r>
            <a:r>
              <a:rPr sz="700" spc="-5" dirty="0">
                <a:latin typeface="Microsoft Sans Serif"/>
                <a:cs typeface="Microsoft Sans Serif"/>
              </a:rPr>
              <a:t>se </a:t>
            </a:r>
            <a:r>
              <a:rPr sz="700" spc="20" dirty="0">
                <a:latin typeface="Microsoft Sans Serif"/>
                <a:cs typeface="Microsoft Sans Serif"/>
              </a:rPr>
              <a:t>utiliza </a:t>
            </a:r>
            <a:r>
              <a:rPr sz="700" spc="30" dirty="0">
                <a:latin typeface="Microsoft Sans Serif"/>
                <a:cs typeface="Microsoft Sans Serif"/>
              </a:rPr>
              <a:t>una </a:t>
            </a:r>
            <a:r>
              <a:rPr sz="700" spc="15" dirty="0">
                <a:latin typeface="Microsoft Sans Serif"/>
                <a:cs typeface="Microsoft Sans Serif"/>
              </a:rPr>
              <a:t>disposición </a:t>
            </a:r>
            <a:r>
              <a:rPr sz="700" spc="20" dirty="0">
                <a:latin typeface="Microsoft Sans Serif"/>
                <a:cs typeface="Microsoft Sans Serif"/>
              </a:rPr>
              <a:t>de </a:t>
            </a:r>
            <a:r>
              <a:rPr sz="700" spc="-175" dirty="0">
                <a:latin typeface="Microsoft Sans Serif"/>
                <a:cs typeface="Microsoft Sans Serif"/>
              </a:rPr>
              <a:t> </a:t>
            </a:r>
            <a:r>
              <a:rPr sz="700" spc="30" dirty="0">
                <a:latin typeface="Microsoft Sans Serif"/>
                <a:cs typeface="Microsoft Sans Serif"/>
              </a:rPr>
              <a:t>barra </a:t>
            </a:r>
            <a:r>
              <a:rPr sz="700" spc="20" dirty="0">
                <a:latin typeface="Microsoft Sans Serif"/>
                <a:cs typeface="Microsoft Sans Serif"/>
              </a:rPr>
              <a:t>de </a:t>
            </a:r>
            <a:r>
              <a:rPr sz="700" spc="15" dirty="0">
                <a:latin typeface="Microsoft Sans Serif"/>
                <a:cs typeface="Microsoft Sans Serif"/>
              </a:rPr>
              <a:t>anillo, </a:t>
            </a:r>
            <a:r>
              <a:rPr sz="700" spc="40" dirty="0">
                <a:latin typeface="Microsoft Sans Serif"/>
                <a:cs typeface="Microsoft Sans Serif"/>
              </a:rPr>
              <a:t>interruptor </a:t>
            </a:r>
            <a:r>
              <a:rPr sz="700" spc="5" dirty="0">
                <a:latin typeface="Microsoft Sans Serif"/>
                <a:cs typeface="Microsoft Sans Serif"/>
              </a:rPr>
              <a:t>y </a:t>
            </a:r>
            <a:r>
              <a:rPr sz="700" spc="30" dirty="0">
                <a:latin typeface="Microsoft Sans Serif"/>
                <a:cs typeface="Microsoft Sans Serif"/>
              </a:rPr>
              <a:t>medio o </a:t>
            </a:r>
            <a:r>
              <a:rPr sz="700" spc="25" dirty="0">
                <a:latin typeface="Microsoft Sans Serif"/>
                <a:cs typeface="Microsoft Sans Serif"/>
              </a:rPr>
              <a:t>doble </a:t>
            </a:r>
            <a:r>
              <a:rPr sz="700" spc="30" dirty="0">
                <a:latin typeface="Microsoft Sans Serif"/>
                <a:cs typeface="Microsoft Sans Serif"/>
              </a:rPr>
              <a:t>barra </a:t>
            </a:r>
            <a:r>
              <a:rPr sz="700" spc="20" dirty="0">
                <a:latin typeface="Microsoft Sans Serif"/>
                <a:cs typeface="Microsoft Sans Serif"/>
              </a:rPr>
              <a:t>de </a:t>
            </a:r>
            <a:r>
              <a:rPr sz="700" spc="40" dirty="0">
                <a:latin typeface="Microsoft Sans Serif"/>
                <a:cs typeface="Microsoft Sans Serif"/>
              </a:rPr>
              <a:t>interruptor </a:t>
            </a:r>
            <a:r>
              <a:rPr sz="700" spc="20" dirty="0">
                <a:latin typeface="Microsoft Sans Serif"/>
                <a:cs typeface="Microsoft Sans Serif"/>
              </a:rPr>
              <a:t>en </a:t>
            </a:r>
            <a:r>
              <a:rPr sz="700" spc="10" dirty="0">
                <a:latin typeface="Microsoft Sans Serif"/>
                <a:cs typeface="Microsoft Sans Serif"/>
              </a:rPr>
              <a:t>el </a:t>
            </a:r>
            <a:r>
              <a:rPr sz="700" spc="20" dirty="0">
                <a:latin typeface="Microsoft Sans Serif"/>
                <a:cs typeface="Microsoft Sans Serif"/>
              </a:rPr>
              <a:t>lado </a:t>
            </a:r>
            <a:r>
              <a:rPr sz="700" spc="25" dirty="0">
                <a:latin typeface="Microsoft Sans Serif"/>
                <a:cs typeface="Microsoft Sans Serif"/>
              </a:rPr>
              <a:t> alto </a:t>
            </a:r>
            <a:r>
              <a:rPr sz="700" spc="20" dirty="0">
                <a:latin typeface="Microsoft Sans Serif"/>
                <a:cs typeface="Microsoft Sans Serif"/>
              </a:rPr>
              <a:t>del </a:t>
            </a:r>
            <a:r>
              <a:rPr sz="700" spc="35" dirty="0">
                <a:latin typeface="Microsoft Sans Serif"/>
                <a:cs typeface="Microsoft Sans Serif"/>
              </a:rPr>
              <a:t>transformador </a:t>
            </a:r>
            <a:r>
              <a:rPr sz="700" spc="20" dirty="0">
                <a:latin typeface="Microsoft Sans Serif"/>
                <a:cs typeface="Microsoft Sans Serif"/>
              </a:rPr>
              <a:t>elevador del </a:t>
            </a:r>
            <a:r>
              <a:rPr sz="700" spc="25" dirty="0">
                <a:latin typeface="Microsoft Sans Serif"/>
                <a:cs typeface="Microsoft Sans Serif"/>
              </a:rPr>
              <a:t>generador, </a:t>
            </a:r>
            <a:r>
              <a:rPr sz="700" spc="20" dirty="0">
                <a:latin typeface="Microsoft Sans Serif"/>
                <a:cs typeface="Microsoft Sans Serif"/>
              </a:rPr>
              <a:t>algunas </a:t>
            </a:r>
            <a:r>
              <a:rPr sz="700" spc="15" dirty="0">
                <a:latin typeface="Microsoft Sans Serif"/>
                <a:cs typeface="Microsoft Sans Serif"/>
              </a:rPr>
              <a:t>empresas </a:t>
            </a:r>
            <a:r>
              <a:rPr sz="700" spc="20" dirty="0">
                <a:latin typeface="Microsoft Sans Serif"/>
                <a:cs typeface="Microsoft Sans Serif"/>
              </a:rPr>
              <a:t>de </a:t>
            </a:r>
            <a:r>
              <a:rPr sz="700" spc="25" dirty="0">
                <a:latin typeface="Microsoft Sans Serif"/>
                <a:cs typeface="Microsoft Sans Serif"/>
              </a:rPr>
              <a:t> </a:t>
            </a:r>
            <a:r>
              <a:rPr sz="700" spc="10" dirty="0">
                <a:latin typeface="Microsoft Sans Serif"/>
                <a:cs typeface="Microsoft Sans Serif"/>
              </a:rPr>
              <a:t>servicios</a:t>
            </a:r>
            <a:r>
              <a:rPr sz="700" dirty="0">
                <a:latin typeface="Microsoft Sans Serif"/>
                <a:cs typeface="Microsoft Sans Serif"/>
              </a:rPr>
              <a:t> </a:t>
            </a:r>
            <a:r>
              <a:rPr sz="700" spc="20" dirty="0">
                <a:latin typeface="Microsoft Sans Serif"/>
                <a:cs typeface="Microsoft Sans Serif"/>
              </a:rPr>
              <a:t>públicos</a:t>
            </a:r>
            <a:r>
              <a:rPr sz="700" dirty="0">
                <a:latin typeface="Microsoft Sans Serif"/>
                <a:cs typeface="Microsoft Sans Serif"/>
              </a:rPr>
              <a:t> </a:t>
            </a:r>
            <a:r>
              <a:rPr sz="700" spc="10" dirty="0">
                <a:latin typeface="Microsoft Sans Serif"/>
                <a:cs typeface="Microsoft Sans Serif"/>
              </a:rPr>
              <a:t>aíslan</a:t>
            </a:r>
            <a:r>
              <a:rPr sz="700" dirty="0">
                <a:latin typeface="Microsoft Sans Serif"/>
                <a:cs typeface="Microsoft Sans Serif"/>
              </a:rPr>
              <a:t> </a:t>
            </a:r>
            <a:r>
              <a:rPr sz="700" spc="10" dirty="0">
                <a:latin typeface="Microsoft Sans Serif"/>
                <a:cs typeface="Microsoft Sans Serif"/>
              </a:rPr>
              <a:t>el</a:t>
            </a:r>
            <a:r>
              <a:rPr sz="700" dirty="0">
                <a:latin typeface="Microsoft Sans Serif"/>
                <a:cs typeface="Microsoft Sans Serif"/>
              </a:rPr>
              <a:t> </a:t>
            </a:r>
            <a:r>
              <a:rPr sz="700" spc="30" dirty="0">
                <a:latin typeface="Microsoft Sans Serif"/>
                <a:cs typeface="Microsoft Sans Serif"/>
              </a:rPr>
              <a:t>generador</a:t>
            </a:r>
            <a:r>
              <a:rPr sz="700" dirty="0">
                <a:latin typeface="Microsoft Sans Serif"/>
                <a:cs typeface="Microsoft Sans Serif"/>
              </a:rPr>
              <a:t> </a:t>
            </a:r>
            <a:r>
              <a:rPr sz="700" spc="20" dirty="0">
                <a:latin typeface="Microsoft Sans Serif"/>
                <a:cs typeface="Microsoft Sans Serif"/>
              </a:rPr>
              <a:t>de</a:t>
            </a:r>
            <a:r>
              <a:rPr sz="700" dirty="0">
                <a:latin typeface="Microsoft Sans Serif"/>
                <a:cs typeface="Microsoft Sans Serif"/>
              </a:rPr>
              <a:t> </a:t>
            </a:r>
            <a:r>
              <a:rPr sz="700" spc="10" dirty="0">
                <a:latin typeface="Microsoft Sans Serif"/>
                <a:cs typeface="Microsoft Sans Serif"/>
              </a:rPr>
              <a:t>la</a:t>
            </a:r>
            <a:r>
              <a:rPr sz="700" dirty="0">
                <a:latin typeface="Microsoft Sans Serif"/>
                <a:cs typeface="Microsoft Sans Serif"/>
              </a:rPr>
              <a:t> </a:t>
            </a:r>
            <a:r>
              <a:rPr sz="700" spc="30" dirty="0">
                <a:latin typeface="Microsoft Sans Serif"/>
                <a:cs typeface="Microsoft Sans Serif"/>
              </a:rPr>
              <a:t>unidad</a:t>
            </a:r>
            <a:r>
              <a:rPr sz="700" dirty="0">
                <a:latin typeface="Microsoft Sans Serif"/>
                <a:cs typeface="Microsoft Sans Serif"/>
              </a:rPr>
              <a:t> a </a:t>
            </a:r>
            <a:r>
              <a:rPr sz="700" spc="15" dirty="0">
                <a:latin typeface="Microsoft Sans Serif"/>
                <a:cs typeface="Microsoft Sans Serif"/>
              </a:rPr>
              <a:t>través</a:t>
            </a:r>
            <a:r>
              <a:rPr sz="700" dirty="0">
                <a:latin typeface="Microsoft Sans Serif"/>
                <a:cs typeface="Microsoft Sans Serif"/>
              </a:rPr>
              <a:t> </a:t>
            </a:r>
            <a:r>
              <a:rPr sz="700" spc="20" dirty="0">
                <a:latin typeface="Microsoft Sans Serif"/>
                <a:cs typeface="Microsoft Sans Serif"/>
              </a:rPr>
              <a:t>de</a:t>
            </a:r>
            <a:r>
              <a:rPr sz="700" dirty="0">
                <a:latin typeface="Microsoft Sans Serif"/>
                <a:cs typeface="Microsoft Sans Serif"/>
              </a:rPr>
              <a:t> </a:t>
            </a:r>
            <a:r>
              <a:rPr sz="700" spc="40" dirty="0">
                <a:latin typeface="Microsoft Sans Serif"/>
                <a:cs typeface="Microsoft Sans Serif"/>
              </a:rPr>
              <a:t>un</a:t>
            </a:r>
            <a:r>
              <a:rPr sz="700" dirty="0">
                <a:latin typeface="Microsoft Sans Serif"/>
                <a:cs typeface="Microsoft Sans Serif"/>
              </a:rPr>
              <a:t> </a:t>
            </a:r>
            <a:r>
              <a:rPr sz="700" spc="40" dirty="0">
                <a:latin typeface="Microsoft Sans Serif"/>
                <a:cs typeface="Microsoft Sans Serif"/>
              </a:rPr>
              <a:t>interruptor </a:t>
            </a:r>
            <a:r>
              <a:rPr sz="700" spc="-175" dirty="0">
                <a:latin typeface="Microsoft Sans Serif"/>
                <a:cs typeface="Microsoft Sans Serif"/>
              </a:rPr>
              <a:t> </a:t>
            </a:r>
            <a:r>
              <a:rPr sz="700" spc="20" dirty="0">
                <a:latin typeface="Microsoft Sans Serif"/>
                <a:cs typeface="Microsoft Sans Serif"/>
              </a:rPr>
              <a:t>de desconexión </a:t>
            </a:r>
            <a:r>
              <a:rPr sz="700" spc="5" dirty="0">
                <a:latin typeface="Microsoft Sans Serif"/>
                <a:cs typeface="Microsoft Sans Serif"/>
              </a:rPr>
              <a:t>y </a:t>
            </a:r>
            <a:r>
              <a:rPr sz="700" spc="20" dirty="0">
                <a:latin typeface="Microsoft Sans Serif"/>
                <a:cs typeface="Microsoft Sans Serif"/>
              </a:rPr>
              <a:t>cierran </a:t>
            </a:r>
            <a:r>
              <a:rPr sz="700" spc="10" dirty="0">
                <a:latin typeface="Microsoft Sans Serif"/>
                <a:cs typeface="Microsoft Sans Serif"/>
              </a:rPr>
              <a:t>el </a:t>
            </a:r>
            <a:r>
              <a:rPr sz="700" spc="20" dirty="0">
                <a:latin typeface="Microsoft Sans Serif"/>
                <a:cs typeface="Microsoft Sans Serif"/>
              </a:rPr>
              <a:t>lado alto. -disyuntores de </a:t>
            </a:r>
            <a:r>
              <a:rPr sz="700" spc="25" dirty="0">
                <a:latin typeface="Microsoft Sans Serif"/>
                <a:cs typeface="Microsoft Sans Serif"/>
              </a:rPr>
              <a:t>tensión para cerrar </a:t>
            </a:r>
            <a:r>
              <a:rPr sz="700" spc="10" dirty="0">
                <a:latin typeface="Microsoft Sans Serif"/>
                <a:cs typeface="Microsoft Sans Serif"/>
              </a:rPr>
              <a:t>el </a:t>
            </a:r>
            <a:r>
              <a:rPr sz="700" spc="15" dirty="0">
                <a:latin typeface="Microsoft Sans Serif"/>
                <a:cs typeface="Microsoft Sans Serif"/>
              </a:rPr>
              <a:t> </a:t>
            </a:r>
            <a:r>
              <a:rPr sz="700" spc="20" dirty="0">
                <a:latin typeface="Microsoft Sans Serif"/>
                <a:cs typeface="Microsoft Sans Serif"/>
              </a:rPr>
              <a:t>anillo </a:t>
            </a:r>
            <a:r>
              <a:rPr sz="700" spc="30" dirty="0">
                <a:latin typeface="Microsoft Sans Serif"/>
                <a:cs typeface="Microsoft Sans Serif"/>
              </a:rPr>
              <a:t>o </a:t>
            </a:r>
            <a:r>
              <a:rPr sz="700" spc="40" dirty="0">
                <a:latin typeface="Microsoft Sans Serif"/>
                <a:cs typeface="Microsoft Sans Serif"/>
              </a:rPr>
              <a:t>unir </a:t>
            </a:r>
            <a:r>
              <a:rPr sz="700" spc="10" dirty="0">
                <a:latin typeface="Microsoft Sans Serif"/>
                <a:cs typeface="Microsoft Sans Serif"/>
              </a:rPr>
              <a:t>los </a:t>
            </a:r>
            <a:r>
              <a:rPr sz="700" spc="20" dirty="0">
                <a:latin typeface="Microsoft Sans Serif"/>
                <a:cs typeface="Microsoft Sans Serif"/>
              </a:rPr>
              <a:t>dos </a:t>
            </a:r>
            <a:r>
              <a:rPr sz="700" spc="15" dirty="0">
                <a:latin typeface="Microsoft Sans Serif"/>
                <a:cs typeface="Microsoft Sans Serif"/>
              </a:rPr>
              <a:t>autobuses. </a:t>
            </a:r>
            <a:r>
              <a:rPr sz="700" spc="-20" dirty="0">
                <a:latin typeface="Microsoft Sans Serif"/>
                <a:cs typeface="Microsoft Sans Serif"/>
              </a:rPr>
              <a:t>En </a:t>
            </a:r>
            <a:r>
              <a:rPr sz="700" spc="5" dirty="0">
                <a:latin typeface="Microsoft Sans Serif"/>
                <a:cs typeface="Microsoft Sans Serif"/>
              </a:rPr>
              <a:t>estas </a:t>
            </a:r>
            <a:r>
              <a:rPr sz="700" spc="15" dirty="0">
                <a:latin typeface="Microsoft Sans Serif"/>
                <a:cs typeface="Microsoft Sans Serif"/>
              </a:rPr>
              <a:t>condiciones, aislar </a:t>
            </a:r>
            <a:r>
              <a:rPr sz="700" spc="10" dirty="0">
                <a:latin typeface="Microsoft Sans Serif"/>
                <a:cs typeface="Microsoft Sans Serif"/>
              </a:rPr>
              <a:t>los </a:t>
            </a:r>
            <a:r>
              <a:rPr sz="700" spc="20" dirty="0">
                <a:latin typeface="Microsoft Sans Serif"/>
                <a:cs typeface="Microsoft Sans Serif"/>
              </a:rPr>
              <a:t>contactos del </a:t>
            </a:r>
            <a:r>
              <a:rPr sz="700" spc="-175" dirty="0">
                <a:latin typeface="Microsoft Sans Serif"/>
                <a:cs typeface="Microsoft Sans Serif"/>
              </a:rPr>
              <a:t> </a:t>
            </a:r>
            <a:r>
              <a:rPr sz="700" spc="20" dirty="0">
                <a:latin typeface="Microsoft Sans Serif"/>
                <a:cs typeface="Microsoft Sans Serif"/>
              </a:rPr>
              <a:t>relé de </a:t>
            </a:r>
            <a:r>
              <a:rPr sz="700" spc="30" dirty="0">
                <a:latin typeface="Microsoft Sans Serif"/>
                <a:cs typeface="Microsoft Sans Serif"/>
              </a:rPr>
              <a:t>bloqueo </a:t>
            </a:r>
            <a:r>
              <a:rPr sz="700" spc="5" dirty="0">
                <a:latin typeface="Microsoft Sans Serif"/>
                <a:cs typeface="Microsoft Sans Serif"/>
              </a:rPr>
              <a:t>y </a:t>
            </a:r>
            <a:r>
              <a:rPr sz="700" spc="25" dirty="0">
                <a:latin typeface="Microsoft Sans Serif"/>
                <a:cs typeface="Microsoft Sans Serif"/>
              </a:rPr>
              <a:t>disparo </a:t>
            </a:r>
            <a:r>
              <a:rPr sz="700" spc="15" dirty="0">
                <a:latin typeface="Microsoft Sans Serif"/>
                <a:cs typeface="Microsoft Sans Serif"/>
              </a:rPr>
              <a:t>evita </a:t>
            </a:r>
            <a:r>
              <a:rPr sz="700" spc="30" dirty="0">
                <a:latin typeface="Microsoft Sans Serif"/>
                <a:cs typeface="Microsoft Sans Serif"/>
              </a:rPr>
              <a:t>una </a:t>
            </a:r>
            <a:r>
              <a:rPr sz="700" spc="25" dirty="0">
                <a:latin typeface="Microsoft Sans Serif"/>
                <a:cs typeface="Microsoft Sans Serif"/>
              </a:rPr>
              <a:t>operación </a:t>
            </a:r>
            <a:r>
              <a:rPr sz="700" spc="15" dirty="0">
                <a:latin typeface="Microsoft Sans Serif"/>
                <a:cs typeface="Microsoft Sans Serif"/>
              </a:rPr>
              <a:t>innecesaria </a:t>
            </a:r>
            <a:r>
              <a:rPr sz="700" spc="20" dirty="0">
                <a:latin typeface="Microsoft Sans Serif"/>
                <a:cs typeface="Microsoft Sans Serif"/>
              </a:rPr>
              <a:t>de respaldo </a:t>
            </a:r>
            <a:r>
              <a:rPr sz="700" spc="40" dirty="0">
                <a:latin typeface="Microsoft Sans Serif"/>
                <a:cs typeface="Microsoft Sans Serif"/>
              </a:rPr>
              <a:t>por </a:t>
            </a:r>
            <a:r>
              <a:rPr sz="700" spc="45" dirty="0">
                <a:latin typeface="Microsoft Sans Serif"/>
                <a:cs typeface="Microsoft Sans Serif"/>
              </a:rPr>
              <a:t> </a:t>
            </a:r>
            <a:r>
              <a:rPr sz="700" spc="15" dirty="0">
                <a:latin typeface="Microsoft Sans Serif"/>
                <a:cs typeface="Microsoft Sans Serif"/>
              </a:rPr>
              <a:t>falla </a:t>
            </a:r>
            <a:r>
              <a:rPr sz="700" spc="20" dirty="0">
                <a:latin typeface="Microsoft Sans Serif"/>
                <a:cs typeface="Microsoft Sans Serif"/>
              </a:rPr>
              <a:t>del </a:t>
            </a:r>
            <a:r>
              <a:rPr sz="700" spc="40" dirty="0">
                <a:latin typeface="Microsoft Sans Serif"/>
                <a:cs typeface="Microsoft Sans Serif"/>
              </a:rPr>
              <a:t>interruptor </a:t>
            </a:r>
            <a:r>
              <a:rPr sz="700" spc="35" dirty="0">
                <a:latin typeface="Microsoft Sans Serif"/>
                <a:cs typeface="Microsoft Sans Serif"/>
              </a:rPr>
              <a:t>durante </a:t>
            </a:r>
            <a:r>
              <a:rPr sz="700" spc="10" dirty="0">
                <a:latin typeface="Microsoft Sans Serif"/>
                <a:cs typeface="Microsoft Sans Serif"/>
              </a:rPr>
              <a:t>la </a:t>
            </a:r>
            <a:r>
              <a:rPr sz="700" spc="30" dirty="0">
                <a:latin typeface="Microsoft Sans Serif"/>
                <a:cs typeface="Microsoft Sans Serif"/>
              </a:rPr>
              <a:t>prueba </a:t>
            </a:r>
            <a:r>
              <a:rPr sz="700" spc="20" dirty="0">
                <a:latin typeface="Microsoft Sans Serif"/>
                <a:cs typeface="Microsoft Sans Serif"/>
              </a:rPr>
              <a:t>del relé del </a:t>
            </a:r>
            <a:r>
              <a:rPr sz="700" spc="25" dirty="0">
                <a:latin typeface="Microsoft Sans Serif"/>
                <a:cs typeface="Microsoft Sans Serif"/>
              </a:rPr>
              <a:t>generador. </a:t>
            </a:r>
            <a:r>
              <a:rPr sz="700" spc="-20" dirty="0">
                <a:latin typeface="Microsoft Sans Serif"/>
                <a:cs typeface="Microsoft Sans Serif"/>
              </a:rPr>
              <a:t>A </a:t>
            </a:r>
            <a:r>
              <a:rPr sz="700" spc="-5" dirty="0">
                <a:latin typeface="Microsoft Sans Serif"/>
                <a:cs typeface="Microsoft Sans Serif"/>
              </a:rPr>
              <a:t>veces se </a:t>
            </a:r>
            <a:r>
              <a:rPr sz="700" dirty="0">
                <a:latin typeface="Microsoft Sans Serif"/>
                <a:cs typeface="Microsoft Sans Serif"/>
              </a:rPr>
              <a:t> </a:t>
            </a:r>
            <a:r>
              <a:rPr sz="700" spc="20" dirty="0">
                <a:latin typeface="Microsoft Sans Serif"/>
                <a:cs typeface="Microsoft Sans Serif"/>
              </a:rPr>
              <a:t>utilizan </a:t>
            </a:r>
            <a:r>
              <a:rPr sz="700" spc="35" dirty="0">
                <a:latin typeface="Microsoft Sans Serif"/>
                <a:cs typeface="Microsoft Sans Serif"/>
              </a:rPr>
              <a:t>interruptores </a:t>
            </a:r>
            <a:r>
              <a:rPr sz="700" spc="20" dirty="0">
                <a:latin typeface="Microsoft Sans Serif"/>
                <a:cs typeface="Microsoft Sans Serif"/>
              </a:rPr>
              <a:t>de </a:t>
            </a:r>
            <a:r>
              <a:rPr sz="700" spc="30" dirty="0">
                <a:latin typeface="Microsoft Sans Serif"/>
                <a:cs typeface="Microsoft Sans Serif"/>
              </a:rPr>
              <a:t>prueba </a:t>
            </a:r>
            <a:r>
              <a:rPr sz="700" spc="25" dirty="0">
                <a:latin typeface="Microsoft Sans Serif"/>
                <a:cs typeface="Microsoft Sans Serif"/>
              </a:rPr>
              <a:t>para </a:t>
            </a:r>
            <a:r>
              <a:rPr sz="700" spc="10" dirty="0">
                <a:latin typeface="Microsoft Sans Serif"/>
                <a:cs typeface="Microsoft Sans Serif"/>
              </a:rPr>
              <a:t>esta </a:t>
            </a:r>
            <a:r>
              <a:rPr sz="700" spc="25" dirty="0">
                <a:latin typeface="Microsoft Sans Serif"/>
                <a:cs typeface="Microsoft Sans Serif"/>
              </a:rPr>
              <a:t>función. </a:t>
            </a:r>
            <a:r>
              <a:rPr sz="700" spc="15" dirty="0">
                <a:latin typeface="Microsoft Sans Serif"/>
                <a:cs typeface="Microsoft Sans Serif"/>
              </a:rPr>
              <a:t>Cuando </a:t>
            </a:r>
            <a:r>
              <a:rPr sz="700" spc="-5" dirty="0">
                <a:latin typeface="Microsoft Sans Serif"/>
                <a:cs typeface="Microsoft Sans Serif"/>
              </a:rPr>
              <a:t>se </a:t>
            </a:r>
            <a:r>
              <a:rPr sz="700" spc="20" dirty="0">
                <a:latin typeface="Microsoft Sans Serif"/>
                <a:cs typeface="Microsoft Sans Serif"/>
              </a:rPr>
              <a:t>utiliza </a:t>
            </a:r>
            <a:r>
              <a:rPr sz="700" spc="10" dirty="0">
                <a:latin typeface="Microsoft Sans Serif"/>
                <a:cs typeface="Microsoft Sans Serif"/>
              </a:rPr>
              <a:t>la </a:t>
            </a:r>
            <a:r>
              <a:rPr sz="700" spc="15" dirty="0">
                <a:latin typeface="Microsoft Sans Serif"/>
                <a:cs typeface="Microsoft Sans Serif"/>
              </a:rPr>
              <a:t> </a:t>
            </a:r>
            <a:r>
              <a:rPr sz="700" spc="20" dirty="0">
                <a:latin typeface="Microsoft Sans Serif"/>
                <a:cs typeface="Microsoft Sans Serif"/>
              </a:rPr>
              <a:t>comunicación </a:t>
            </a:r>
            <a:r>
              <a:rPr sz="700" spc="25" dirty="0">
                <a:latin typeface="Microsoft Sans Serif"/>
                <a:cs typeface="Microsoft Sans Serif"/>
              </a:rPr>
              <a:t>para </a:t>
            </a:r>
            <a:r>
              <a:rPr sz="700" spc="15" dirty="0">
                <a:latin typeface="Microsoft Sans Serif"/>
                <a:cs typeface="Microsoft Sans Serif"/>
              </a:rPr>
              <a:t>activar </a:t>
            </a:r>
            <a:r>
              <a:rPr sz="700" spc="10" dirty="0">
                <a:latin typeface="Microsoft Sans Serif"/>
                <a:cs typeface="Microsoft Sans Serif"/>
              </a:rPr>
              <a:t>la </a:t>
            </a:r>
            <a:r>
              <a:rPr sz="700" spc="25" dirty="0">
                <a:latin typeface="Microsoft Sans Serif"/>
                <a:cs typeface="Microsoft Sans Serif"/>
              </a:rPr>
              <a:t>protección </a:t>
            </a:r>
            <a:r>
              <a:rPr sz="700" spc="30" dirty="0">
                <a:latin typeface="Microsoft Sans Serif"/>
                <a:cs typeface="Microsoft Sans Serif"/>
              </a:rPr>
              <a:t>contra </a:t>
            </a:r>
            <a:r>
              <a:rPr sz="700" spc="15" dirty="0">
                <a:latin typeface="Microsoft Sans Serif"/>
                <a:cs typeface="Microsoft Sans Serif"/>
              </a:rPr>
              <a:t>falla </a:t>
            </a:r>
            <a:r>
              <a:rPr sz="700" spc="20" dirty="0">
                <a:latin typeface="Microsoft Sans Serif"/>
                <a:cs typeface="Microsoft Sans Serif"/>
              </a:rPr>
              <a:t>del </a:t>
            </a:r>
            <a:r>
              <a:rPr sz="700" spc="40" dirty="0">
                <a:latin typeface="Microsoft Sans Serif"/>
                <a:cs typeface="Microsoft Sans Serif"/>
              </a:rPr>
              <a:t>interruptor </a:t>
            </a:r>
            <a:r>
              <a:rPr sz="700" spc="20" dirty="0">
                <a:latin typeface="Microsoft Sans Serif"/>
                <a:cs typeface="Microsoft Sans Serif"/>
              </a:rPr>
              <a:t>en </a:t>
            </a:r>
            <a:r>
              <a:rPr sz="700" spc="30" dirty="0">
                <a:latin typeface="Microsoft Sans Serif"/>
                <a:cs typeface="Microsoft Sans Serif"/>
              </a:rPr>
              <a:t>lugar </a:t>
            </a:r>
            <a:r>
              <a:rPr sz="700" spc="-175" dirty="0">
                <a:latin typeface="Microsoft Sans Serif"/>
                <a:cs typeface="Microsoft Sans Serif"/>
              </a:rPr>
              <a:t> </a:t>
            </a:r>
            <a:r>
              <a:rPr sz="700" spc="20" dirty="0">
                <a:latin typeface="Microsoft Sans Serif"/>
                <a:cs typeface="Microsoft Sans Serif"/>
              </a:rPr>
              <a:t>de contactos de </a:t>
            </a:r>
            <a:r>
              <a:rPr sz="700" spc="10" dirty="0">
                <a:latin typeface="Microsoft Sans Serif"/>
                <a:cs typeface="Microsoft Sans Serif"/>
              </a:rPr>
              <a:t>salida cableados, </a:t>
            </a:r>
            <a:r>
              <a:rPr sz="700" spc="-5" dirty="0">
                <a:latin typeface="Microsoft Sans Serif"/>
                <a:cs typeface="Microsoft Sans Serif"/>
              </a:rPr>
              <a:t>es </a:t>
            </a:r>
            <a:r>
              <a:rPr sz="700" spc="15" dirty="0">
                <a:latin typeface="Microsoft Sans Serif"/>
                <a:cs typeface="Microsoft Sans Serif"/>
              </a:rPr>
              <a:t>necesario aislar </a:t>
            </a:r>
            <a:r>
              <a:rPr sz="700" spc="30" dirty="0">
                <a:latin typeface="Microsoft Sans Serif"/>
                <a:cs typeface="Microsoft Sans Serif"/>
              </a:rPr>
              <a:t>o </a:t>
            </a:r>
            <a:r>
              <a:rPr sz="700" spc="25" dirty="0">
                <a:latin typeface="Microsoft Sans Serif"/>
                <a:cs typeface="Microsoft Sans Serif"/>
              </a:rPr>
              <a:t>deshabilitar </a:t>
            </a:r>
            <a:r>
              <a:rPr sz="700" spc="10" dirty="0">
                <a:latin typeface="Microsoft Sans Serif"/>
                <a:cs typeface="Microsoft Sans Serif"/>
              </a:rPr>
              <a:t>la señal </a:t>
            </a:r>
            <a:r>
              <a:rPr sz="700" spc="15" dirty="0">
                <a:latin typeface="Microsoft Sans Serif"/>
                <a:cs typeface="Microsoft Sans Serif"/>
              </a:rPr>
              <a:t> </a:t>
            </a:r>
            <a:r>
              <a:rPr sz="700" spc="25" dirty="0">
                <a:latin typeface="Microsoft Sans Serif"/>
                <a:cs typeface="Microsoft Sans Serif"/>
              </a:rPr>
              <a:t>para</a:t>
            </a:r>
            <a:r>
              <a:rPr sz="700" spc="-5" dirty="0">
                <a:latin typeface="Microsoft Sans Serif"/>
                <a:cs typeface="Microsoft Sans Serif"/>
              </a:rPr>
              <a:t> </a:t>
            </a:r>
            <a:r>
              <a:rPr sz="700" spc="20" dirty="0">
                <a:latin typeface="Microsoft Sans Serif"/>
                <a:cs typeface="Microsoft Sans Serif"/>
              </a:rPr>
              <a:t>evitar</a:t>
            </a:r>
            <a:r>
              <a:rPr sz="700" spc="-5" dirty="0">
                <a:latin typeface="Microsoft Sans Serif"/>
                <a:cs typeface="Microsoft Sans Serif"/>
              </a:rPr>
              <a:t> </a:t>
            </a:r>
            <a:r>
              <a:rPr sz="700" spc="10" dirty="0">
                <a:latin typeface="Microsoft Sans Serif"/>
                <a:cs typeface="Microsoft Sans Serif"/>
              </a:rPr>
              <a:t>el</a:t>
            </a:r>
            <a:r>
              <a:rPr sz="700" spc="-5" dirty="0">
                <a:latin typeface="Microsoft Sans Serif"/>
                <a:cs typeface="Microsoft Sans Serif"/>
              </a:rPr>
              <a:t> </a:t>
            </a:r>
            <a:r>
              <a:rPr sz="700" spc="25" dirty="0">
                <a:latin typeface="Microsoft Sans Serif"/>
                <a:cs typeface="Microsoft Sans Serif"/>
              </a:rPr>
              <a:t>disparo</a:t>
            </a:r>
            <a:r>
              <a:rPr sz="700" spc="-5" dirty="0">
                <a:latin typeface="Microsoft Sans Serif"/>
                <a:cs typeface="Microsoft Sans Serif"/>
              </a:rPr>
              <a:t> </a:t>
            </a:r>
            <a:r>
              <a:rPr sz="700" spc="30" dirty="0">
                <a:latin typeface="Microsoft Sans Serif"/>
                <a:cs typeface="Microsoft Sans Serif"/>
              </a:rPr>
              <a:t>involuntario</a:t>
            </a:r>
            <a:r>
              <a:rPr sz="700" spc="-5" dirty="0">
                <a:latin typeface="Microsoft Sans Serif"/>
                <a:cs typeface="Microsoft Sans Serif"/>
              </a:rPr>
              <a:t> </a:t>
            </a:r>
            <a:r>
              <a:rPr sz="700" spc="20" dirty="0">
                <a:latin typeface="Microsoft Sans Serif"/>
                <a:cs typeface="Microsoft Sans Serif"/>
              </a:rPr>
              <a:t>del</a:t>
            </a:r>
            <a:r>
              <a:rPr sz="700" spc="-5" dirty="0">
                <a:latin typeface="Microsoft Sans Serif"/>
                <a:cs typeface="Microsoft Sans Serif"/>
              </a:rPr>
              <a:t> </a:t>
            </a:r>
            <a:r>
              <a:rPr sz="700" spc="40" dirty="0">
                <a:latin typeface="Microsoft Sans Serif"/>
                <a:cs typeface="Microsoft Sans Serif"/>
              </a:rPr>
              <a:t>interruptor</a:t>
            </a:r>
            <a:r>
              <a:rPr sz="700" spc="-5" dirty="0">
                <a:latin typeface="Microsoft Sans Serif"/>
                <a:cs typeface="Microsoft Sans Serif"/>
              </a:rPr>
              <a:t> </a:t>
            </a:r>
            <a:r>
              <a:rPr sz="700" spc="5" dirty="0">
                <a:latin typeface="Microsoft Sans Serif"/>
                <a:cs typeface="Microsoft Sans Serif"/>
              </a:rPr>
              <a:t>y</a:t>
            </a:r>
            <a:endParaRPr sz="700">
              <a:latin typeface="Microsoft Sans Serif"/>
              <a:cs typeface="Microsoft Sans Serif"/>
            </a:endParaRPr>
          </a:p>
        </p:txBody>
      </p:sp>
      <p:sp>
        <p:nvSpPr>
          <p:cNvPr id="126" name="object 126"/>
          <p:cNvSpPr txBox="1"/>
          <p:nvPr/>
        </p:nvSpPr>
        <p:spPr>
          <a:xfrm>
            <a:off x="1415189" y="5237703"/>
            <a:ext cx="6022818" cy="97463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sz="550" spc="-5" dirty="0">
                <a:latin typeface="Microsoft Sans Serif"/>
                <a:cs typeface="Microsoft Sans Serif"/>
              </a:rPr>
              <a:t>Fig. </a:t>
            </a:r>
            <a:r>
              <a:rPr sz="550" dirty="0">
                <a:latin typeface="Microsoft Sans Serif"/>
                <a:cs typeface="Microsoft Sans Serif"/>
              </a:rPr>
              <a:t>4.</a:t>
            </a:r>
            <a:r>
              <a:rPr sz="550" spc="-5" dirty="0">
                <a:latin typeface="Microsoft Sans Serif"/>
                <a:cs typeface="Microsoft Sans Serif"/>
              </a:rPr>
              <a:t> </a:t>
            </a:r>
            <a:r>
              <a:rPr sz="550" spc="20" dirty="0">
                <a:latin typeface="Microsoft Sans Serif"/>
                <a:cs typeface="Microsoft Sans Serif"/>
              </a:rPr>
              <a:t>Diagrama</a:t>
            </a:r>
            <a:r>
              <a:rPr sz="550" dirty="0">
                <a:latin typeface="Microsoft Sans Serif"/>
                <a:cs typeface="Microsoft Sans Serif"/>
              </a:rPr>
              <a:t> </a:t>
            </a:r>
            <a:r>
              <a:rPr sz="550" spc="20" dirty="0">
                <a:latin typeface="Microsoft Sans Serif"/>
                <a:cs typeface="Microsoft Sans Serif"/>
              </a:rPr>
              <a:t>funcional</a:t>
            </a:r>
            <a:r>
              <a:rPr sz="550" spc="-5" dirty="0">
                <a:latin typeface="Microsoft Sans Serif"/>
                <a:cs typeface="Microsoft Sans Serif"/>
              </a:rPr>
              <a:t> </a:t>
            </a:r>
            <a:r>
              <a:rPr sz="550" spc="15" dirty="0">
                <a:latin typeface="Microsoft Sans Serif"/>
                <a:cs typeface="Microsoft Sans Serif"/>
              </a:rPr>
              <a:t>de</a:t>
            </a:r>
            <a:r>
              <a:rPr sz="550" dirty="0">
                <a:latin typeface="Microsoft Sans Serif"/>
                <a:cs typeface="Microsoft Sans Serif"/>
              </a:rPr>
              <a:t> </a:t>
            </a:r>
            <a:r>
              <a:rPr sz="550" spc="30" dirty="0">
                <a:latin typeface="Microsoft Sans Serif"/>
                <a:cs typeface="Microsoft Sans Serif"/>
              </a:rPr>
              <a:t>un</a:t>
            </a:r>
            <a:r>
              <a:rPr sz="550" spc="-5" dirty="0">
                <a:latin typeface="Microsoft Sans Serif"/>
                <a:cs typeface="Microsoft Sans Serif"/>
              </a:rPr>
              <a:t> </a:t>
            </a:r>
            <a:r>
              <a:rPr sz="550" spc="15" dirty="0">
                <a:latin typeface="Microsoft Sans Serif"/>
                <a:cs typeface="Microsoft Sans Serif"/>
              </a:rPr>
              <a:t>esquema</a:t>
            </a:r>
            <a:r>
              <a:rPr sz="550" dirty="0">
                <a:latin typeface="Microsoft Sans Serif"/>
                <a:cs typeface="Microsoft Sans Serif"/>
              </a:rPr>
              <a:t> </a:t>
            </a:r>
            <a:r>
              <a:rPr sz="550" spc="15" dirty="0">
                <a:latin typeface="Microsoft Sans Serif"/>
                <a:cs typeface="Microsoft Sans Serif"/>
              </a:rPr>
              <a:t>de</a:t>
            </a:r>
            <a:r>
              <a:rPr sz="550" spc="-5" dirty="0">
                <a:latin typeface="Microsoft Sans Serif"/>
                <a:cs typeface="Microsoft Sans Serif"/>
              </a:rPr>
              <a:t> </a:t>
            </a:r>
            <a:r>
              <a:rPr sz="550" spc="10" dirty="0">
                <a:latin typeface="Microsoft Sans Serif"/>
                <a:cs typeface="Microsoft Sans Serif"/>
              </a:rPr>
              <a:t>falla</a:t>
            </a:r>
            <a:r>
              <a:rPr sz="550" dirty="0">
                <a:latin typeface="Microsoft Sans Serif"/>
                <a:cs typeface="Microsoft Sans Serif"/>
              </a:rPr>
              <a:t> </a:t>
            </a:r>
            <a:r>
              <a:rPr sz="550" spc="15" dirty="0">
                <a:latin typeface="Microsoft Sans Serif"/>
                <a:cs typeface="Microsoft Sans Serif"/>
              </a:rPr>
              <a:t>del</a:t>
            </a:r>
            <a:r>
              <a:rPr sz="550" spc="-5" dirty="0">
                <a:latin typeface="Microsoft Sans Serif"/>
                <a:cs typeface="Microsoft Sans Serif"/>
              </a:rPr>
              <a:t> </a:t>
            </a:r>
            <a:r>
              <a:rPr sz="550" spc="25" dirty="0">
                <a:latin typeface="Microsoft Sans Serif"/>
                <a:cs typeface="Microsoft Sans Serif"/>
              </a:rPr>
              <a:t>disyuntor</a:t>
            </a:r>
            <a:r>
              <a:rPr sz="550" spc="-5" dirty="0">
                <a:latin typeface="Microsoft Sans Serif"/>
                <a:cs typeface="Microsoft Sans Serif"/>
              </a:rPr>
              <a:t> </a:t>
            </a:r>
            <a:r>
              <a:rPr sz="550" spc="15" dirty="0">
                <a:latin typeface="Microsoft Sans Serif"/>
                <a:cs typeface="Microsoft Sans Serif"/>
              </a:rPr>
              <a:t>del</a:t>
            </a:r>
            <a:r>
              <a:rPr sz="550" dirty="0">
                <a:latin typeface="Microsoft Sans Serif"/>
                <a:cs typeface="Microsoft Sans Serif"/>
              </a:rPr>
              <a:t> </a:t>
            </a:r>
            <a:r>
              <a:rPr sz="550" spc="20" dirty="0">
                <a:latin typeface="Microsoft Sans Serif"/>
                <a:cs typeface="Microsoft Sans Serif"/>
              </a:rPr>
              <a:t>generador.</a:t>
            </a:r>
            <a:endParaRPr sz="550">
              <a:latin typeface="Microsoft Sans Serif"/>
              <a:cs typeface="Microsoft Sans Serif"/>
            </a:endParaRPr>
          </a:p>
        </p:txBody>
      </p:sp>
      <p:sp>
        <p:nvSpPr>
          <p:cNvPr id="127" name="object 127"/>
          <p:cNvSpPr txBox="1"/>
          <p:nvPr/>
        </p:nvSpPr>
        <p:spPr>
          <a:xfrm>
            <a:off x="1772858" y="5432043"/>
            <a:ext cx="6497573" cy="120546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sz="700" spc="-10" dirty="0">
                <a:latin typeface="Microsoft Sans Serif"/>
                <a:cs typeface="Microsoft Sans Serif"/>
              </a:rPr>
              <a:t>La</a:t>
            </a:r>
            <a:r>
              <a:rPr sz="700" spc="-5" dirty="0">
                <a:latin typeface="Microsoft Sans Serif"/>
                <a:cs typeface="Microsoft Sans Serif"/>
              </a:rPr>
              <a:t> Fig. </a:t>
            </a:r>
            <a:r>
              <a:rPr sz="700" spc="10" dirty="0">
                <a:latin typeface="Microsoft Sans Serif"/>
                <a:cs typeface="Microsoft Sans Serif"/>
              </a:rPr>
              <a:t>5</a:t>
            </a:r>
            <a:r>
              <a:rPr sz="700" spc="-5" dirty="0">
                <a:latin typeface="Microsoft Sans Serif"/>
                <a:cs typeface="Microsoft Sans Serif"/>
              </a:rPr>
              <a:t> </a:t>
            </a:r>
            <a:r>
              <a:rPr sz="700" spc="30" dirty="0">
                <a:latin typeface="Microsoft Sans Serif"/>
                <a:cs typeface="Microsoft Sans Serif"/>
              </a:rPr>
              <a:t>muestra</a:t>
            </a:r>
            <a:r>
              <a:rPr sz="700" spc="-5" dirty="0">
                <a:latin typeface="Microsoft Sans Serif"/>
                <a:cs typeface="Microsoft Sans Serif"/>
              </a:rPr>
              <a:t> </a:t>
            </a:r>
            <a:r>
              <a:rPr sz="700" spc="30" dirty="0">
                <a:latin typeface="Microsoft Sans Serif"/>
                <a:cs typeface="Microsoft Sans Serif"/>
              </a:rPr>
              <a:t>una</a:t>
            </a:r>
            <a:r>
              <a:rPr sz="700" dirty="0">
                <a:latin typeface="Microsoft Sans Serif"/>
                <a:cs typeface="Microsoft Sans Serif"/>
              </a:rPr>
              <a:t> </a:t>
            </a:r>
            <a:r>
              <a:rPr sz="700" spc="15" dirty="0">
                <a:latin typeface="Microsoft Sans Serif"/>
                <a:cs typeface="Microsoft Sans Serif"/>
              </a:rPr>
              <a:t>variación</a:t>
            </a:r>
            <a:r>
              <a:rPr sz="700" spc="-5" dirty="0">
                <a:latin typeface="Microsoft Sans Serif"/>
                <a:cs typeface="Microsoft Sans Serif"/>
              </a:rPr>
              <a:t> </a:t>
            </a:r>
            <a:r>
              <a:rPr sz="700" spc="20" dirty="0">
                <a:latin typeface="Microsoft Sans Serif"/>
                <a:cs typeface="Microsoft Sans Serif"/>
              </a:rPr>
              <a:t>de</a:t>
            </a:r>
            <a:r>
              <a:rPr sz="700" spc="-5" dirty="0">
                <a:latin typeface="Microsoft Sans Serif"/>
                <a:cs typeface="Microsoft Sans Serif"/>
              </a:rPr>
              <a:t> </a:t>
            </a:r>
            <a:r>
              <a:rPr sz="700" spc="10" dirty="0">
                <a:latin typeface="Microsoft Sans Serif"/>
                <a:cs typeface="Microsoft Sans Serif"/>
              </a:rPr>
              <a:t>este</a:t>
            </a:r>
            <a:r>
              <a:rPr sz="700" spc="-5" dirty="0">
                <a:latin typeface="Microsoft Sans Serif"/>
                <a:cs typeface="Microsoft Sans Serif"/>
              </a:rPr>
              <a:t> </a:t>
            </a:r>
            <a:r>
              <a:rPr sz="700" spc="20" dirty="0">
                <a:latin typeface="Microsoft Sans Serif"/>
                <a:cs typeface="Microsoft Sans Serif"/>
              </a:rPr>
              <a:t>esquema</a:t>
            </a:r>
            <a:r>
              <a:rPr sz="700" dirty="0">
                <a:latin typeface="Microsoft Sans Serif"/>
                <a:cs typeface="Microsoft Sans Serif"/>
              </a:rPr>
              <a:t> </a:t>
            </a:r>
            <a:r>
              <a:rPr sz="700" spc="30" dirty="0">
                <a:latin typeface="Microsoft Sans Serif"/>
                <a:cs typeface="Microsoft Sans Serif"/>
              </a:rPr>
              <a:t>que</a:t>
            </a:r>
            <a:r>
              <a:rPr sz="700" spc="-5" dirty="0">
                <a:latin typeface="Microsoft Sans Serif"/>
                <a:cs typeface="Microsoft Sans Serif"/>
              </a:rPr>
              <a:t> es </a:t>
            </a:r>
            <a:r>
              <a:rPr sz="700" spc="15" dirty="0">
                <a:latin typeface="Microsoft Sans Serif"/>
                <a:cs typeface="Microsoft Sans Serif"/>
              </a:rPr>
              <a:t>aplicable</a:t>
            </a:r>
            <a:r>
              <a:rPr sz="700" spc="-5" dirty="0">
                <a:latin typeface="Microsoft Sans Serif"/>
                <a:cs typeface="Microsoft Sans Serif"/>
              </a:rPr>
              <a:t> </a:t>
            </a:r>
            <a:r>
              <a:rPr sz="700" dirty="0">
                <a:latin typeface="Microsoft Sans Serif"/>
                <a:cs typeface="Microsoft Sans Serif"/>
              </a:rPr>
              <a:t>a</a:t>
            </a:r>
            <a:endParaRPr sz="700">
              <a:latin typeface="Microsoft Sans Serif"/>
              <a:cs typeface="Microsoft Sans Serif"/>
            </a:endParaRPr>
          </a:p>
        </p:txBody>
      </p:sp>
      <p:sp>
        <p:nvSpPr>
          <p:cNvPr id="128" name="object 128"/>
          <p:cNvSpPr txBox="1"/>
          <p:nvPr/>
        </p:nvSpPr>
        <p:spPr>
          <a:xfrm>
            <a:off x="1415217" y="5579662"/>
            <a:ext cx="14062981" cy="12824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sz="750" spc="20" dirty="0">
                <a:latin typeface="Microsoft Sans Serif"/>
                <a:cs typeface="Microsoft Sans Serif"/>
              </a:rPr>
              <a:t>Detectores</a:t>
            </a:r>
            <a:r>
              <a:rPr sz="750" dirty="0">
                <a:latin typeface="Microsoft Sans Serif"/>
                <a:cs typeface="Microsoft Sans Serif"/>
              </a:rPr>
              <a:t> </a:t>
            </a:r>
            <a:r>
              <a:rPr sz="750" spc="25" dirty="0">
                <a:latin typeface="Microsoft Sans Serif"/>
                <a:cs typeface="Microsoft Sans Serif"/>
              </a:rPr>
              <a:t>de</a:t>
            </a:r>
            <a:r>
              <a:rPr sz="750" dirty="0">
                <a:latin typeface="Microsoft Sans Serif"/>
                <a:cs typeface="Microsoft Sans Serif"/>
              </a:rPr>
              <a:t> </a:t>
            </a:r>
            <a:r>
              <a:rPr sz="750" spc="30" dirty="0">
                <a:latin typeface="Microsoft Sans Serif"/>
                <a:cs typeface="Microsoft Sans Serif"/>
              </a:rPr>
              <a:t>corriente</a:t>
            </a:r>
            <a:r>
              <a:rPr sz="750" dirty="0">
                <a:latin typeface="Microsoft Sans Serif"/>
                <a:cs typeface="Microsoft Sans Serif"/>
              </a:rPr>
              <a:t> </a:t>
            </a:r>
            <a:r>
              <a:rPr sz="750" spc="20" dirty="0">
                <a:latin typeface="Microsoft Sans Serif"/>
                <a:cs typeface="Microsoft Sans Serif"/>
              </a:rPr>
              <a:t>electromecánicos</a:t>
            </a:r>
            <a:r>
              <a:rPr sz="750" dirty="0">
                <a:latin typeface="Microsoft Sans Serif"/>
                <a:cs typeface="Microsoft Sans Serif"/>
              </a:rPr>
              <a:t> </a:t>
            </a:r>
            <a:r>
              <a:rPr sz="750" spc="25" dirty="0">
                <a:latin typeface="Microsoft Sans Serif"/>
                <a:cs typeface="Microsoft Sans Serif"/>
              </a:rPr>
              <a:t>en</a:t>
            </a:r>
            <a:r>
              <a:rPr sz="750" dirty="0">
                <a:latin typeface="Microsoft Sans Serif"/>
                <a:cs typeface="Microsoft Sans Serif"/>
              </a:rPr>
              <a:t> </a:t>
            </a:r>
            <a:r>
              <a:rPr sz="750" spc="10" dirty="0">
                <a:latin typeface="Microsoft Sans Serif"/>
                <a:cs typeface="Microsoft Sans Serif"/>
              </a:rPr>
              <a:t>los</a:t>
            </a:r>
            <a:r>
              <a:rPr sz="750" dirty="0">
                <a:latin typeface="Microsoft Sans Serif"/>
                <a:cs typeface="Microsoft Sans Serif"/>
              </a:rPr>
              <a:t> </a:t>
            </a:r>
            <a:r>
              <a:rPr sz="750" spc="30" dirty="0">
                <a:latin typeface="Microsoft Sans Serif"/>
                <a:cs typeface="Microsoft Sans Serif"/>
              </a:rPr>
              <a:t>que</a:t>
            </a:r>
            <a:r>
              <a:rPr sz="750" dirty="0">
                <a:latin typeface="Microsoft Sans Serif"/>
                <a:cs typeface="Microsoft Sans Serif"/>
              </a:rPr>
              <a:t> </a:t>
            </a:r>
            <a:r>
              <a:rPr sz="750" spc="10" dirty="0">
                <a:latin typeface="Microsoft Sans Serif"/>
                <a:cs typeface="Microsoft Sans Serif"/>
              </a:rPr>
              <a:t>el</a:t>
            </a:r>
            <a:r>
              <a:rPr sz="750" dirty="0">
                <a:latin typeface="Microsoft Sans Serif"/>
                <a:cs typeface="Microsoft Sans Serif"/>
              </a:rPr>
              <a:t> </a:t>
            </a:r>
            <a:r>
              <a:rPr sz="750" spc="40" dirty="0">
                <a:latin typeface="Microsoft Sans Serif"/>
                <a:cs typeface="Microsoft Sans Serif"/>
              </a:rPr>
              <a:t>tiempo</a:t>
            </a:r>
            <a:r>
              <a:rPr sz="750" dirty="0">
                <a:latin typeface="Microsoft Sans Serif"/>
                <a:cs typeface="Microsoft Sans Serif"/>
              </a:rPr>
              <a:t> </a:t>
            </a:r>
            <a:r>
              <a:rPr sz="750" spc="25" dirty="0">
                <a:latin typeface="Microsoft Sans Serif"/>
                <a:cs typeface="Microsoft Sans Serif"/>
              </a:rPr>
              <a:t>de</a:t>
            </a:r>
            <a:r>
              <a:rPr sz="750" spc="5" dirty="0">
                <a:latin typeface="Microsoft Sans Serif"/>
                <a:cs typeface="Microsoft Sans Serif"/>
              </a:rPr>
              <a:t> </a:t>
            </a:r>
            <a:r>
              <a:rPr sz="750" spc="15" dirty="0">
                <a:latin typeface="Microsoft Sans Serif"/>
                <a:cs typeface="Microsoft Sans Serif"/>
              </a:rPr>
              <a:t>espera</a:t>
            </a:r>
            <a:r>
              <a:rPr sz="750" dirty="0">
                <a:latin typeface="Microsoft Sans Serif"/>
                <a:cs typeface="Microsoft Sans Serif"/>
              </a:rPr>
              <a:t> </a:t>
            </a:r>
            <a:r>
              <a:rPr sz="750" spc="20" dirty="0">
                <a:latin typeface="Microsoft Sans Serif"/>
                <a:cs typeface="Microsoft Sans Serif"/>
              </a:rPr>
              <a:t>del</a:t>
            </a:r>
            <a:r>
              <a:rPr sz="750" dirty="0">
                <a:latin typeface="Microsoft Sans Serif"/>
                <a:cs typeface="Microsoft Sans Serif"/>
              </a:rPr>
              <a:t> </a:t>
            </a:r>
            <a:r>
              <a:rPr sz="750" spc="20" dirty="0">
                <a:latin typeface="Microsoft Sans Serif"/>
                <a:cs typeface="Microsoft Sans Serif"/>
              </a:rPr>
              <a:t>inicio</a:t>
            </a:r>
            <a:r>
              <a:rPr sz="750" dirty="0">
                <a:latin typeface="Microsoft Sans Serif"/>
                <a:cs typeface="Microsoft Sans Serif"/>
              </a:rPr>
              <a:t> </a:t>
            </a:r>
            <a:r>
              <a:rPr sz="750" spc="25" dirty="0">
                <a:latin typeface="Microsoft Sans Serif"/>
                <a:cs typeface="Microsoft Sans Serif"/>
              </a:rPr>
              <a:t>de</a:t>
            </a:r>
            <a:r>
              <a:rPr sz="750" dirty="0">
                <a:latin typeface="Microsoft Sans Serif"/>
                <a:cs typeface="Microsoft Sans Serif"/>
              </a:rPr>
              <a:t> </a:t>
            </a:r>
            <a:r>
              <a:rPr sz="750" spc="20" dirty="0">
                <a:latin typeface="Microsoft Sans Serif"/>
                <a:cs typeface="Microsoft Sans Serif"/>
              </a:rPr>
              <a:t>falla</a:t>
            </a:r>
            <a:r>
              <a:rPr sz="750" dirty="0">
                <a:latin typeface="Microsoft Sans Serif"/>
                <a:cs typeface="Microsoft Sans Serif"/>
              </a:rPr>
              <a:t> </a:t>
            </a:r>
            <a:r>
              <a:rPr sz="750" spc="20" dirty="0">
                <a:latin typeface="Microsoft Sans Serif"/>
                <a:cs typeface="Microsoft Sans Serif"/>
              </a:rPr>
              <a:t>del</a:t>
            </a:r>
            <a:r>
              <a:rPr sz="750" dirty="0">
                <a:latin typeface="Microsoft Sans Serif"/>
                <a:cs typeface="Microsoft Sans Serif"/>
              </a:rPr>
              <a:t> </a:t>
            </a:r>
            <a:r>
              <a:rPr sz="750" spc="45" dirty="0">
                <a:latin typeface="Microsoft Sans Serif"/>
                <a:cs typeface="Microsoft Sans Serif"/>
              </a:rPr>
              <a:t>interruptor</a:t>
            </a:r>
            <a:r>
              <a:rPr sz="750" dirty="0">
                <a:latin typeface="Microsoft Sans Serif"/>
                <a:cs typeface="Microsoft Sans Serif"/>
              </a:rPr>
              <a:t> </a:t>
            </a:r>
            <a:r>
              <a:rPr sz="750" spc="35" dirty="0">
                <a:latin typeface="Microsoft Sans Serif"/>
                <a:cs typeface="Microsoft Sans Serif"/>
              </a:rPr>
              <a:t>durante</a:t>
            </a:r>
            <a:r>
              <a:rPr sz="750" dirty="0">
                <a:latin typeface="Microsoft Sans Serif"/>
                <a:cs typeface="Microsoft Sans Serif"/>
              </a:rPr>
              <a:t> </a:t>
            </a:r>
            <a:r>
              <a:rPr sz="750" spc="10" dirty="0">
                <a:latin typeface="Microsoft Sans Serif"/>
                <a:cs typeface="Microsoft Sans Serif"/>
              </a:rPr>
              <a:t>la</a:t>
            </a:r>
            <a:r>
              <a:rPr sz="750" spc="5" dirty="0">
                <a:latin typeface="Microsoft Sans Serif"/>
                <a:cs typeface="Microsoft Sans Serif"/>
              </a:rPr>
              <a:t> </a:t>
            </a:r>
            <a:r>
              <a:rPr sz="750" spc="30" dirty="0">
                <a:latin typeface="Microsoft Sans Serif"/>
                <a:cs typeface="Microsoft Sans Serif"/>
              </a:rPr>
              <a:t>prueba</a:t>
            </a:r>
            <a:r>
              <a:rPr sz="750" dirty="0">
                <a:latin typeface="Microsoft Sans Serif"/>
                <a:cs typeface="Microsoft Sans Serif"/>
              </a:rPr>
              <a:t> </a:t>
            </a:r>
            <a:r>
              <a:rPr sz="750" spc="20" dirty="0">
                <a:latin typeface="Microsoft Sans Serif"/>
                <a:cs typeface="Microsoft Sans Serif"/>
              </a:rPr>
              <a:t>del</a:t>
            </a:r>
            <a:r>
              <a:rPr sz="750" dirty="0">
                <a:latin typeface="Microsoft Sans Serif"/>
                <a:cs typeface="Microsoft Sans Serif"/>
              </a:rPr>
              <a:t> </a:t>
            </a:r>
            <a:r>
              <a:rPr sz="750" spc="20" dirty="0">
                <a:latin typeface="Microsoft Sans Serif"/>
                <a:cs typeface="Microsoft Sans Serif"/>
              </a:rPr>
              <a:t>relé</a:t>
            </a:r>
            <a:r>
              <a:rPr sz="750" dirty="0">
                <a:latin typeface="Microsoft Sans Serif"/>
                <a:cs typeface="Microsoft Sans Serif"/>
              </a:rPr>
              <a:t> </a:t>
            </a:r>
            <a:r>
              <a:rPr sz="750" spc="5" dirty="0">
                <a:latin typeface="Microsoft Sans Serif"/>
                <a:cs typeface="Microsoft Sans Serif"/>
              </a:rPr>
              <a:t>y</a:t>
            </a:r>
            <a:r>
              <a:rPr sz="750" dirty="0">
                <a:latin typeface="Microsoft Sans Serif"/>
                <a:cs typeface="Microsoft Sans Serif"/>
              </a:rPr>
              <a:t> </a:t>
            </a:r>
            <a:r>
              <a:rPr sz="750" spc="10" dirty="0">
                <a:latin typeface="Microsoft Sans Serif"/>
                <a:cs typeface="Microsoft Sans Serif"/>
              </a:rPr>
              <a:t>el</a:t>
            </a:r>
            <a:endParaRPr sz="750">
              <a:latin typeface="Microsoft Sans Serif"/>
              <a:cs typeface="Microsoft Sans Serif"/>
            </a:endParaRPr>
          </a:p>
        </p:txBody>
      </p:sp>
      <p:sp>
        <p:nvSpPr>
          <p:cNvPr id="129" name="object 129"/>
          <p:cNvSpPr txBox="1"/>
          <p:nvPr/>
        </p:nvSpPr>
        <p:spPr>
          <a:xfrm>
            <a:off x="1415217" y="5699244"/>
            <a:ext cx="7422250" cy="323678"/>
          </a:xfrm>
          <a:prstGeom prst="rect">
            <a:avLst/>
          </a:prstGeom>
        </p:spPr>
        <p:txBody>
          <a:bodyPr vert="horz" wrap="square" lIns="0" tIns="13335" rIns="0" bIns="0" rtlCol="0">
            <a:spAutoFit/>
          </a:bodyPr>
          <a:lstStyle/>
          <a:p>
            <a:pPr marL="12700" marR="5080">
              <a:lnSpc>
                <a:spcPct val="126400"/>
              </a:lnSpc>
              <a:spcBef>
                <a:spcPts val="105"/>
              </a:spcBef>
            </a:pPr>
            <a:r>
              <a:rPr sz="750" spc="35" dirty="0">
                <a:latin typeface="Microsoft Sans Serif"/>
                <a:cs typeface="Microsoft Sans Serif"/>
              </a:rPr>
              <a:t>temporizador</a:t>
            </a:r>
            <a:r>
              <a:rPr sz="750" spc="-5" dirty="0">
                <a:latin typeface="Microsoft Sans Serif"/>
                <a:cs typeface="Microsoft Sans Serif"/>
              </a:rPr>
              <a:t> </a:t>
            </a:r>
            <a:r>
              <a:rPr sz="750" spc="-45" dirty="0">
                <a:latin typeface="Microsoft Sans Serif"/>
                <a:cs typeface="Microsoft Sans Serif"/>
              </a:rPr>
              <a:t>BF</a:t>
            </a:r>
            <a:r>
              <a:rPr sz="750" spc="-5" dirty="0">
                <a:latin typeface="Microsoft Sans Serif"/>
                <a:cs typeface="Microsoft Sans Serif"/>
              </a:rPr>
              <a:t> </a:t>
            </a:r>
            <a:r>
              <a:rPr sz="750" spc="40" dirty="0">
                <a:latin typeface="Microsoft Sans Serif"/>
                <a:cs typeface="Microsoft Sans Serif"/>
              </a:rPr>
              <a:t>permiten</a:t>
            </a:r>
            <a:r>
              <a:rPr sz="750" spc="-5" dirty="0">
                <a:latin typeface="Microsoft Sans Serif"/>
                <a:cs typeface="Microsoft Sans Serif"/>
              </a:rPr>
              <a:t> </a:t>
            </a:r>
            <a:r>
              <a:rPr sz="750" spc="30" dirty="0">
                <a:latin typeface="Microsoft Sans Serif"/>
                <a:cs typeface="Microsoft Sans Serif"/>
              </a:rPr>
              <a:t>que</a:t>
            </a:r>
            <a:r>
              <a:rPr sz="750" spc="-5" dirty="0">
                <a:latin typeface="Microsoft Sans Serif"/>
                <a:cs typeface="Microsoft Sans Serif"/>
              </a:rPr>
              <a:t> </a:t>
            </a:r>
            <a:r>
              <a:rPr sz="750" spc="10" dirty="0">
                <a:latin typeface="Microsoft Sans Serif"/>
                <a:cs typeface="Microsoft Sans Serif"/>
              </a:rPr>
              <a:t>el</a:t>
            </a:r>
            <a:r>
              <a:rPr sz="750" spc="-5" dirty="0">
                <a:latin typeface="Microsoft Sans Serif"/>
                <a:cs typeface="Microsoft Sans Serif"/>
              </a:rPr>
              <a:t> </a:t>
            </a:r>
            <a:r>
              <a:rPr sz="750" spc="-35" dirty="0">
                <a:latin typeface="Microsoft Sans Serif"/>
                <a:cs typeface="Microsoft Sans Serif"/>
              </a:rPr>
              <a:t>CD</a:t>
            </a:r>
            <a:r>
              <a:rPr sz="750" spc="-5" dirty="0">
                <a:latin typeface="Microsoft Sans Serif"/>
                <a:cs typeface="Microsoft Sans Serif"/>
              </a:rPr>
              <a:t> </a:t>
            </a:r>
            <a:r>
              <a:rPr sz="750" spc="35" dirty="0">
                <a:latin typeface="Microsoft Sans Serif"/>
                <a:cs typeface="Microsoft Sans Serif"/>
              </a:rPr>
              <a:t>determine</a:t>
            </a:r>
            <a:r>
              <a:rPr sz="750" spc="-5" dirty="0">
                <a:latin typeface="Microsoft Sans Serif"/>
                <a:cs typeface="Microsoft Sans Serif"/>
              </a:rPr>
              <a:t> </a:t>
            </a:r>
            <a:r>
              <a:rPr sz="750" dirty="0">
                <a:latin typeface="Microsoft Sans Serif"/>
                <a:cs typeface="Microsoft Sans Serif"/>
              </a:rPr>
              <a:t>si</a:t>
            </a:r>
            <a:r>
              <a:rPr sz="750" spc="-5" dirty="0">
                <a:latin typeface="Microsoft Sans Serif"/>
                <a:cs typeface="Microsoft Sans Serif"/>
              </a:rPr>
              <a:t> </a:t>
            </a:r>
            <a:r>
              <a:rPr sz="750" spc="10" dirty="0">
                <a:latin typeface="Microsoft Sans Serif"/>
                <a:cs typeface="Microsoft Sans Serif"/>
              </a:rPr>
              <a:t>la</a:t>
            </a:r>
            <a:r>
              <a:rPr sz="750" spc="-5" dirty="0">
                <a:latin typeface="Microsoft Sans Serif"/>
                <a:cs typeface="Microsoft Sans Serif"/>
              </a:rPr>
              <a:t> </a:t>
            </a:r>
            <a:r>
              <a:rPr sz="750" spc="30" dirty="0">
                <a:latin typeface="Microsoft Sans Serif"/>
                <a:cs typeface="Microsoft Sans Serif"/>
              </a:rPr>
              <a:t>corriente</a:t>
            </a:r>
            <a:r>
              <a:rPr sz="750" spc="-5" dirty="0">
                <a:latin typeface="Microsoft Sans Serif"/>
                <a:cs typeface="Microsoft Sans Serif"/>
              </a:rPr>
              <a:t> </a:t>
            </a:r>
            <a:r>
              <a:rPr sz="750" spc="25" dirty="0">
                <a:latin typeface="Microsoft Sans Serif"/>
                <a:cs typeface="Microsoft Sans Serif"/>
              </a:rPr>
              <a:t>continúa. </a:t>
            </a:r>
            <a:r>
              <a:rPr sz="750" spc="-185" dirty="0">
                <a:latin typeface="Microsoft Sans Serif"/>
                <a:cs typeface="Microsoft Sans Serif"/>
              </a:rPr>
              <a:t> </a:t>
            </a:r>
            <a:r>
              <a:rPr sz="800" spc="30" dirty="0">
                <a:latin typeface="Microsoft Sans Serif"/>
                <a:cs typeface="Microsoft Sans Serif"/>
              </a:rPr>
              <a:t>fluir.</a:t>
            </a:r>
            <a:r>
              <a:rPr sz="800" spc="-5" dirty="0">
                <a:latin typeface="Microsoft Sans Serif"/>
                <a:cs typeface="Microsoft Sans Serif"/>
              </a:rPr>
              <a:t> </a:t>
            </a:r>
            <a:r>
              <a:rPr sz="800" spc="5" dirty="0">
                <a:latin typeface="Microsoft Sans Serif"/>
                <a:cs typeface="Microsoft Sans Serif"/>
              </a:rPr>
              <a:t>Con</a:t>
            </a:r>
            <a:r>
              <a:rPr sz="800" dirty="0">
                <a:latin typeface="Microsoft Sans Serif"/>
                <a:cs typeface="Microsoft Sans Serif"/>
              </a:rPr>
              <a:t> </a:t>
            </a:r>
            <a:r>
              <a:rPr sz="800" spc="15" dirty="0">
                <a:latin typeface="Microsoft Sans Serif"/>
                <a:cs typeface="Microsoft Sans Serif"/>
              </a:rPr>
              <a:t>este</a:t>
            </a:r>
            <a:r>
              <a:rPr sz="800" spc="-5" dirty="0">
                <a:latin typeface="Microsoft Sans Serif"/>
                <a:cs typeface="Microsoft Sans Serif"/>
              </a:rPr>
              <a:t> </a:t>
            </a:r>
            <a:r>
              <a:rPr sz="800" spc="20" dirty="0">
                <a:latin typeface="Microsoft Sans Serif"/>
                <a:cs typeface="Microsoft Sans Serif"/>
              </a:rPr>
              <a:t>esquema,</a:t>
            </a:r>
            <a:r>
              <a:rPr sz="800" dirty="0">
                <a:latin typeface="Microsoft Sans Serif"/>
                <a:cs typeface="Microsoft Sans Serif"/>
              </a:rPr>
              <a:t> </a:t>
            </a:r>
            <a:r>
              <a:rPr sz="800" spc="15" dirty="0">
                <a:latin typeface="Microsoft Sans Serif"/>
                <a:cs typeface="Microsoft Sans Serif"/>
              </a:rPr>
              <a:t>el</a:t>
            </a:r>
            <a:r>
              <a:rPr sz="800" dirty="0">
                <a:latin typeface="Microsoft Sans Serif"/>
                <a:cs typeface="Microsoft Sans Serif"/>
              </a:rPr>
              <a:t> </a:t>
            </a:r>
            <a:r>
              <a:rPr sz="800" spc="40" dirty="0">
                <a:latin typeface="Microsoft Sans Serif"/>
                <a:cs typeface="Microsoft Sans Serif"/>
              </a:rPr>
              <a:t>tiempo</a:t>
            </a:r>
            <a:r>
              <a:rPr sz="800" spc="-5" dirty="0">
                <a:latin typeface="Microsoft Sans Serif"/>
                <a:cs typeface="Microsoft Sans Serif"/>
              </a:rPr>
              <a:t> </a:t>
            </a:r>
            <a:r>
              <a:rPr sz="800" spc="25" dirty="0">
                <a:latin typeface="Microsoft Sans Serif"/>
                <a:cs typeface="Microsoft Sans Serif"/>
              </a:rPr>
              <a:t>de</a:t>
            </a:r>
            <a:r>
              <a:rPr sz="800" dirty="0">
                <a:latin typeface="Microsoft Sans Serif"/>
                <a:cs typeface="Microsoft Sans Serif"/>
              </a:rPr>
              <a:t> </a:t>
            </a:r>
            <a:r>
              <a:rPr sz="800" spc="15" dirty="0">
                <a:latin typeface="Microsoft Sans Serif"/>
                <a:cs typeface="Microsoft Sans Serif"/>
              </a:rPr>
              <a:t>activación</a:t>
            </a:r>
            <a:r>
              <a:rPr sz="800" dirty="0">
                <a:latin typeface="Microsoft Sans Serif"/>
                <a:cs typeface="Microsoft Sans Serif"/>
              </a:rPr>
              <a:t> </a:t>
            </a:r>
            <a:r>
              <a:rPr sz="800" spc="25" dirty="0">
                <a:latin typeface="Microsoft Sans Serif"/>
                <a:cs typeface="Microsoft Sans Serif"/>
              </a:rPr>
              <a:t>del</a:t>
            </a:r>
            <a:r>
              <a:rPr sz="800" spc="-5" dirty="0">
                <a:latin typeface="Microsoft Sans Serif"/>
                <a:cs typeface="Microsoft Sans Serif"/>
              </a:rPr>
              <a:t> </a:t>
            </a:r>
            <a:r>
              <a:rPr sz="800" spc="-35" dirty="0">
                <a:latin typeface="Microsoft Sans Serif"/>
                <a:cs typeface="Microsoft Sans Serif"/>
              </a:rPr>
              <a:t>CD</a:t>
            </a:r>
            <a:r>
              <a:rPr sz="800" dirty="0">
                <a:latin typeface="Microsoft Sans Serif"/>
                <a:cs typeface="Microsoft Sans Serif"/>
              </a:rPr>
              <a:t> </a:t>
            </a:r>
            <a:r>
              <a:rPr sz="800" spc="40" dirty="0">
                <a:latin typeface="Microsoft Sans Serif"/>
                <a:cs typeface="Microsoft Sans Serif"/>
              </a:rPr>
              <a:t>no</a:t>
            </a:r>
            <a:r>
              <a:rPr sz="800" dirty="0">
                <a:latin typeface="Microsoft Sans Serif"/>
                <a:cs typeface="Microsoft Sans Serif"/>
              </a:rPr>
              <a:t> </a:t>
            </a:r>
            <a:r>
              <a:rPr sz="800" spc="35" dirty="0">
                <a:latin typeface="Microsoft Sans Serif"/>
                <a:cs typeface="Microsoft Sans Serif"/>
              </a:rPr>
              <a:t>entra</a:t>
            </a:r>
            <a:r>
              <a:rPr sz="800" spc="-5" dirty="0">
                <a:latin typeface="Microsoft Sans Serif"/>
                <a:cs typeface="Microsoft Sans Serif"/>
              </a:rPr>
              <a:t> </a:t>
            </a:r>
            <a:r>
              <a:rPr sz="800" spc="25" dirty="0">
                <a:latin typeface="Microsoft Sans Serif"/>
                <a:cs typeface="Microsoft Sans Serif"/>
              </a:rPr>
              <a:t>en </a:t>
            </a:r>
            <a:r>
              <a:rPr sz="800" spc="-195" dirty="0">
                <a:latin typeface="Microsoft Sans Serif"/>
                <a:cs typeface="Microsoft Sans Serif"/>
              </a:rPr>
              <a:t> </a:t>
            </a:r>
            <a:r>
              <a:rPr sz="800" spc="10" dirty="0">
                <a:latin typeface="Microsoft Sans Serif"/>
                <a:cs typeface="Microsoft Sans Serif"/>
              </a:rPr>
              <a:t>la </a:t>
            </a:r>
            <a:r>
              <a:rPr sz="800" spc="30" dirty="0">
                <a:latin typeface="Microsoft Sans Serif"/>
                <a:cs typeface="Microsoft Sans Serif"/>
              </a:rPr>
              <a:t>configuración </a:t>
            </a:r>
            <a:r>
              <a:rPr sz="800" spc="25" dirty="0">
                <a:latin typeface="Microsoft Sans Serif"/>
                <a:cs typeface="Microsoft Sans Serif"/>
              </a:rPr>
              <a:t>del </a:t>
            </a:r>
            <a:r>
              <a:rPr sz="800" spc="35" dirty="0">
                <a:latin typeface="Microsoft Sans Serif"/>
                <a:cs typeface="Microsoft Sans Serif"/>
              </a:rPr>
              <a:t>temporizador </a:t>
            </a:r>
            <a:r>
              <a:rPr sz="800" spc="-45" dirty="0">
                <a:latin typeface="Microsoft Sans Serif"/>
                <a:cs typeface="Microsoft Sans Serif"/>
              </a:rPr>
              <a:t>BF </a:t>
            </a:r>
            <a:r>
              <a:rPr sz="800" spc="40" dirty="0">
                <a:latin typeface="Microsoft Sans Serif"/>
                <a:cs typeface="Microsoft Sans Serif"/>
              </a:rPr>
              <a:t>porque </a:t>
            </a:r>
            <a:r>
              <a:rPr sz="800" spc="15" dirty="0">
                <a:latin typeface="Microsoft Sans Serif"/>
                <a:cs typeface="Microsoft Sans Serif"/>
              </a:rPr>
              <a:t>el </a:t>
            </a:r>
            <a:r>
              <a:rPr sz="800" spc="-35" dirty="0">
                <a:latin typeface="Microsoft Sans Serif"/>
                <a:cs typeface="Microsoft Sans Serif"/>
              </a:rPr>
              <a:t>CD </a:t>
            </a:r>
            <a:r>
              <a:rPr sz="800" spc="40" dirty="0">
                <a:latin typeface="Microsoft Sans Serif"/>
                <a:cs typeface="Microsoft Sans Serif"/>
              </a:rPr>
              <a:t>no </a:t>
            </a:r>
            <a:r>
              <a:rPr sz="800" spc="-10" dirty="0">
                <a:latin typeface="Microsoft Sans Serif"/>
                <a:cs typeface="Microsoft Sans Serif"/>
              </a:rPr>
              <a:t>se </a:t>
            </a:r>
            <a:r>
              <a:rPr sz="800" spc="35" dirty="0">
                <a:latin typeface="Microsoft Sans Serif"/>
                <a:cs typeface="Microsoft Sans Serif"/>
              </a:rPr>
              <a:t>arma </a:t>
            </a:r>
            <a:r>
              <a:rPr sz="800" spc="40" dirty="0">
                <a:latin typeface="Microsoft Sans Serif"/>
                <a:cs typeface="Microsoft Sans Serif"/>
              </a:rPr>
              <a:t> </a:t>
            </a:r>
            <a:r>
              <a:rPr sz="800" spc="20" dirty="0">
                <a:latin typeface="Microsoft Sans Serif"/>
                <a:cs typeface="Microsoft Sans Serif"/>
              </a:rPr>
              <a:t>hasta</a:t>
            </a:r>
            <a:r>
              <a:rPr sz="800" spc="-10" dirty="0">
                <a:latin typeface="Microsoft Sans Serif"/>
                <a:cs typeface="Microsoft Sans Serif"/>
              </a:rPr>
              <a:t> </a:t>
            </a:r>
            <a:r>
              <a:rPr sz="800" spc="30" dirty="0">
                <a:latin typeface="Microsoft Sans Serif"/>
                <a:cs typeface="Microsoft Sans Serif"/>
              </a:rPr>
              <a:t>que</a:t>
            </a:r>
            <a:r>
              <a:rPr sz="800" spc="-5" dirty="0">
                <a:latin typeface="Microsoft Sans Serif"/>
                <a:cs typeface="Microsoft Sans Serif"/>
              </a:rPr>
              <a:t> </a:t>
            </a:r>
            <a:r>
              <a:rPr sz="800" spc="15" dirty="0">
                <a:latin typeface="Microsoft Sans Serif"/>
                <a:cs typeface="Microsoft Sans Serif"/>
              </a:rPr>
              <a:t>el</a:t>
            </a:r>
            <a:r>
              <a:rPr sz="800" spc="-5" dirty="0">
                <a:latin typeface="Microsoft Sans Serif"/>
                <a:cs typeface="Microsoft Sans Serif"/>
              </a:rPr>
              <a:t> </a:t>
            </a:r>
            <a:r>
              <a:rPr sz="800" spc="40" dirty="0">
                <a:latin typeface="Microsoft Sans Serif"/>
                <a:cs typeface="Microsoft Sans Serif"/>
              </a:rPr>
              <a:t>tiempo</a:t>
            </a:r>
            <a:r>
              <a:rPr sz="800" spc="-5" dirty="0">
                <a:latin typeface="Microsoft Sans Serif"/>
                <a:cs typeface="Microsoft Sans Serif"/>
              </a:rPr>
              <a:t> </a:t>
            </a:r>
            <a:r>
              <a:rPr sz="800" spc="-45" dirty="0">
                <a:latin typeface="Microsoft Sans Serif"/>
                <a:cs typeface="Microsoft Sans Serif"/>
              </a:rPr>
              <a:t>BF</a:t>
            </a:r>
            <a:r>
              <a:rPr sz="800" spc="-5" dirty="0">
                <a:latin typeface="Microsoft Sans Serif"/>
                <a:cs typeface="Microsoft Sans Serif"/>
              </a:rPr>
              <a:t> </a:t>
            </a:r>
            <a:r>
              <a:rPr sz="800" spc="15" dirty="0">
                <a:latin typeface="Microsoft Sans Serif"/>
                <a:cs typeface="Microsoft Sans Serif"/>
              </a:rPr>
              <a:t>haya</a:t>
            </a:r>
            <a:r>
              <a:rPr sz="800" spc="-5" dirty="0">
                <a:latin typeface="Microsoft Sans Serif"/>
                <a:cs typeface="Microsoft Sans Serif"/>
              </a:rPr>
              <a:t> </a:t>
            </a:r>
            <a:r>
              <a:rPr sz="800" spc="25" dirty="0">
                <a:latin typeface="Microsoft Sans Serif"/>
                <a:cs typeface="Microsoft Sans Serif"/>
              </a:rPr>
              <a:t>expirado.</a:t>
            </a:r>
            <a:endParaRPr sz="800">
              <a:latin typeface="Microsoft Sans Serif"/>
              <a:cs typeface="Microsoft Sans Serif"/>
            </a:endParaRPr>
          </a:p>
        </p:txBody>
      </p:sp>
      <p:sp>
        <p:nvSpPr>
          <p:cNvPr id="130" name="object 130"/>
          <p:cNvSpPr txBox="1"/>
          <p:nvPr/>
        </p:nvSpPr>
        <p:spPr>
          <a:xfrm>
            <a:off x="9089610" y="5638730"/>
            <a:ext cx="7378427" cy="1092222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 marR="5080">
              <a:lnSpc>
                <a:spcPct val="133700"/>
              </a:lnSpc>
              <a:spcBef>
                <a:spcPts val="100"/>
              </a:spcBef>
            </a:pPr>
            <a:r>
              <a:rPr sz="750" spc="35" dirty="0">
                <a:latin typeface="Microsoft Sans Serif"/>
                <a:cs typeface="Microsoft Sans Serif"/>
              </a:rPr>
              <a:t>Mantenimiento</a:t>
            </a:r>
            <a:r>
              <a:rPr sz="750" dirty="0">
                <a:latin typeface="Microsoft Sans Serif"/>
                <a:cs typeface="Microsoft Sans Serif"/>
              </a:rPr>
              <a:t> </a:t>
            </a:r>
            <a:r>
              <a:rPr sz="750" spc="20" dirty="0">
                <a:latin typeface="Microsoft Sans Serif"/>
                <a:cs typeface="Microsoft Sans Serif"/>
              </a:rPr>
              <a:t>del</a:t>
            </a:r>
            <a:r>
              <a:rPr sz="750" dirty="0">
                <a:latin typeface="Microsoft Sans Serif"/>
                <a:cs typeface="Microsoft Sans Serif"/>
              </a:rPr>
              <a:t> </a:t>
            </a:r>
            <a:r>
              <a:rPr sz="750" spc="10" dirty="0">
                <a:latin typeface="Microsoft Sans Serif"/>
                <a:cs typeface="Microsoft Sans Serif"/>
              </a:rPr>
              <a:t>canal</a:t>
            </a:r>
            <a:r>
              <a:rPr sz="750" spc="5" dirty="0">
                <a:latin typeface="Microsoft Sans Serif"/>
                <a:cs typeface="Microsoft Sans Serif"/>
              </a:rPr>
              <a:t> </a:t>
            </a:r>
            <a:r>
              <a:rPr sz="750" spc="25" dirty="0">
                <a:latin typeface="Microsoft Sans Serif"/>
                <a:cs typeface="Microsoft Sans Serif"/>
              </a:rPr>
              <a:t>de</a:t>
            </a:r>
            <a:r>
              <a:rPr sz="750" dirty="0">
                <a:latin typeface="Microsoft Sans Serif"/>
                <a:cs typeface="Microsoft Sans Serif"/>
              </a:rPr>
              <a:t> </a:t>
            </a:r>
            <a:r>
              <a:rPr sz="750" spc="15" dirty="0">
                <a:latin typeface="Microsoft Sans Serif"/>
                <a:cs typeface="Microsoft Sans Serif"/>
              </a:rPr>
              <a:t>comunicaciones.</a:t>
            </a:r>
            <a:r>
              <a:rPr sz="750" spc="5" dirty="0">
                <a:latin typeface="Microsoft Sans Serif"/>
                <a:cs typeface="Microsoft Sans Serif"/>
              </a:rPr>
              <a:t> </a:t>
            </a:r>
            <a:r>
              <a:rPr sz="750" spc="10" dirty="0">
                <a:latin typeface="Microsoft Sans Serif"/>
                <a:cs typeface="Microsoft Sans Serif"/>
              </a:rPr>
              <a:t>Tenga</a:t>
            </a:r>
            <a:r>
              <a:rPr sz="750" dirty="0">
                <a:latin typeface="Microsoft Sans Serif"/>
                <a:cs typeface="Microsoft Sans Serif"/>
              </a:rPr>
              <a:t> </a:t>
            </a:r>
            <a:r>
              <a:rPr sz="750" spc="25" dirty="0">
                <a:latin typeface="Microsoft Sans Serif"/>
                <a:cs typeface="Microsoft Sans Serif"/>
              </a:rPr>
              <a:t>en</a:t>
            </a:r>
            <a:r>
              <a:rPr sz="750" spc="5" dirty="0">
                <a:latin typeface="Microsoft Sans Serif"/>
                <a:cs typeface="Microsoft Sans Serif"/>
              </a:rPr>
              <a:t> </a:t>
            </a:r>
            <a:r>
              <a:rPr sz="750" spc="20" dirty="0">
                <a:latin typeface="Microsoft Sans Serif"/>
                <a:cs typeface="Microsoft Sans Serif"/>
              </a:rPr>
              <a:t>cuenta</a:t>
            </a:r>
            <a:r>
              <a:rPr sz="750" dirty="0">
                <a:latin typeface="Microsoft Sans Serif"/>
                <a:cs typeface="Microsoft Sans Serif"/>
              </a:rPr>
              <a:t> </a:t>
            </a:r>
            <a:r>
              <a:rPr sz="750" spc="30" dirty="0">
                <a:latin typeface="Microsoft Sans Serif"/>
                <a:cs typeface="Microsoft Sans Serif"/>
              </a:rPr>
              <a:t>que</a:t>
            </a:r>
            <a:r>
              <a:rPr sz="750" spc="5" dirty="0">
                <a:latin typeface="Microsoft Sans Serif"/>
                <a:cs typeface="Microsoft Sans Serif"/>
              </a:rPr>
              <a:t> </a:t>
            </a:r>
            <a:r>
              <a:rPr sz="750" dirty="0">
                <a:latin typeface="Microsoft Sans Serif"/>
                <a:cs typeface="Microsoft Sans Serif"/>
              </a:rPr>
              <a:t>si </a:t>
            </a:r>
            <a:r>
              <a:rPr sz="750" spc="10" dirty="0">
                <a:latin typeface="Microsoft Sans Serif"/>
                <a:cs typeface="Microsoft Sans Serif"/>
              </a:rPr>
              <a:t>el </a:t>
            </a:r>
            <a:r>
              <a:rPr sz="750" spc="-185" dirty="0">
                <a:latin typeface="Microsoft Sans Serif"/>
                <a:cs typeface="Microsoft Sans Serif"/>
              </a:rPr>
              <a:t> </a:t>
            </a:r>
            <a:r>
              <a:rPr sz="750" spc="30" dirty="0">
                <a:latin typeface="Microsoft Sans Serif"/>
                <a:cs typeface="Microsoft Sans Serif"/>
              </a:rPr>
              <a:t>generador </a:t>
            </a:r>
            <a:r>
              <a:rPr sz="750" spc="10" dirty="0">
                <a:latin typeface="Microsoft Sans Serif"/>
                <a:cs typeface="Microsoft Sans Serif"/>
              </a:rPr>
              <a:t>está </a:t>
            </a:r>
            <a:r>
              <a:rPr sz="750" spc="20" dirty="0">
                <a:latin typeface="Microsoft Sans Serif"/>
                <a:cs typeface="Microsoft Sans Serif"/>
              </a:rPr>
              <a:t>conectado </a:t>
            </a:r>
            <a:r>
              <a:rPr sz="750" spc="10" dirty="0">
                <a:latin typeface="Microsoft Sans Serif"/>
                <a:cs typeface="Microsoft Sans Serif"/>
              </a:rPr>
              <a:t>al </a:t>
            </a:r>
            <a:r>
              <a:rPr sz="750" spc="15" dirty="0">
                <a:latin typeface="Microsoft Sans Serif"/>
                <a:cs typeface="Microsoft Sans Serif"/>
              </a:rPr>
              <a:t>sistema </a:t>
            </a:r>
            <a:r>
              <a:rPr sz="750" dirty="0">
                <a:latin typeface="Microsoft Sans Serif"/>
                <a:cs typeface="Microsoft Sans Serif"/>
              </a:rPr>
              <a:t>a </a:t>
            </a:r>
            <a:r>
              <a:rPr sz="750" spc="20" dirty="0">
                <a:latin typeface="Microsoft Sans Serif"/>
                <a:cs typeface="Microsoft Sans Serif"/>
              </a:rPr>
              <a:t>través </a:t>
            </a:r>
            <a:r>
              <a:rPr sz="750" spc="25" dirty="0">
                <a:latin typeface="Microsoft Sans Serif"/>
                <a:cs typeface="Microsoft Sans Serif"/>
              </a:rPr>
              <a:t>de </a:t>
            </a:r>
            <a:r>
              <a:rPr sz="750" spc="20" dirty="0">
                <a:latin typeface="Microsoft Sans Serif"/>
                <a:cs typeface="Microsoft Sans Serif"/>
              </a:rPr>
              <a:t>dos disyuntores, </a:t>
            </a:r>
            <a:r>
              <a:rPr sz="750" spc="5" dirty="0">
                <a:latin typeface="Microsoft Sans Serif"/>
                <a:cs typeface="Microsoft Sans Serif"/>
              </a:rPr>
              <a:t>cada </a:t>
            </a:r>
            <a:r>
              <a:rPr sz="750" spc="-185" dirty="0">
                <a:latin typeface="Microsoft Sans Serif"/>
                <a:cs typeface="Microsoft Sans Serif"/>
              </a:rPr>
              <a:t> </a:t>
            </a:r>
            <a:r>
              <a:rPr sz="750" spc="30" dirty="0">
                <a:latin typeface="Microsoft Sans Serif"/>
                <a:cs typeface="Microsoft Sans Serif"/>
              </a:rPr>
              <a:t>disyuntor </a:t>
            </a:r>
            <a:r>
              <a:rPr sz="750" spc="25" dirty="0">
                <a:latin typeface="Microsoft Sans Serif"/>
                <a:cs typeface="Microsoft Sans Serif"/>
              </a:rPr>
              <a:t>debe </a:t>
            </a:r>
            <a:r>
              <a:rPr sz="750" spc="20" dirty="0">
                <a:latin typeface="Microsoft Sans Serif"/>
                <a:cs typeface="Microsoft Sans Serif"/>
              </a:rPr>
              <a:t>estar </a:t>
            </a:r>
            <a:r>
              <a:rPr sz="750" spc="30" dirty="0">
                <a:latin typeface="Microsoft Sans Serif"/>
                <a:cs typeface="Microsoft Sans Serif"/>
              </a:rPr>
              <a:t>equipado </a:t>
            </a:r>
            <a:r>
              <a:rPr sz="750" spc="20" dirty="0">
                <a:latin typeface="Microsoft Sans Serif"/>
                <a:cs typeface="Microsoft Sans Serif"/>
              </a:rPr>
              <a:t>con </a:t>
            </a:r>
            <a:r>
              <a:rPr sz="750" spc="45" dirty="0">
                <a:latin typeface="Microsoft Sans Serif"/>
                <a:cs typeface="Microsoft Sans Serif"/>
              </a:rPr>
              <a:t>un </a:t>
            </a:r>
            <a:r>
              <a:rPr sz="750" spc="20" dirty="0">
                <a:latin typeface="Microsoft Sans Serif"/>
                <a:cs typeface="Microsoft Sans Serif"/>
              </a:rPr>
              <a:t>esquema </a:t>
            </a:r>
            <a:r>
              <a:rPr sz="750" spc="25" dirty="0">
                <a:latin typeface="Microsoft Sans Serif"/>
                <a:cs typeface="Microsoft Sans Serif"/>
              </a:rPr>
              <a:t>de </a:t>
            </a:r>
            <a:r>
              <a:rPr sz="750" spc="20" dirty="0">
                <a:latin typeface="Microsoft Sans Serif"/>
                <a:cs typeface="Microsoft Sans Serif"/>
              </a:rPr>
              <a:t>falla </a:t>
            </a:r>
            <a:r>
              <a:rPr sz="750" spc="25" dirty="0">
                <a:latin typeface="Microsoft Sans Serif"/>
                <a:cs typeface="Microsoft Sans Serif"/>
              </a:rPr>
              <a:t>de </a:t>
            </a:r>
            <a:r>
              <a:rPr sz="750" spc="30" dirty="0">
                <a:latin typeface="Microsoft Sans Serif"/>
                <a:cs typeface="Microsoft Sans Serif"/>
              </a:rPr>
              <a:t>disyuntor </a:t>
            </a:r>
            <a:r>
              <a:rPr sz="750" spc="35" dirty="0">
                <a:latin typeface="Microsoft Sans Serif"/>
                <a:cs typeface="Microsoft Sans Serif"/>
              </a:rPr>
              <a:t> </a:t>
            </a:r>
            <a:r>
              <a:rPr sz="750" spc="30" dirty="0">
                <a:latin typeface="Microsoft Sans Serif"/>
                <a:cs typeface="Microsoft Sans Serif"/>
              </a:rPr>
              <a:t>independiente </a:t>
            </a:r>
            <a:r>
              <a:rPr sz="750" spc="5" dirty="0">
                <a:latin typeface="Microsoft Sans Serif"/>
                <a:cs typeface="Microsoft Sans Serif"/>
              </a:rPr>
              <a:t>y </a:t>
            </a:r>
            <a:r>
              <a:rPr sz="750" spc="25" dirty="0">
                <a:latin typeface="Microsoft Sans Serif"/>
                <a:cs typeface="Microsoft Sans Serif"/>
              </a:rPr>
              <a:t>ambos </a:t>
            </a:r>
            <a:r>
              <a:rPr sz="750" spc="15" dirty="0">
                <a:latin typeface="Microsoft Sans Serif"/>
                <a:cs typeface="Microsoft Sans Serif"/>
              </a:rPr>
              <a:t>esquemas </a:t>
            </a:r>
            <a:r>
              <a:rPr sz="750" spc="25" dirty="0">
                <a:latin typeface="Microsoft Sans Serif"/>
                <a:cs typeface="Microsoft Sans Serif"/>
              </a:rPr>
              <a:t>deben </a:t>
            </a:r>
            <a:r>
              <a:rPr sz="750" spc="20" dirty="0">
                <a:latin typeface="Microsoft Sans Serif"/>
                <a:cs typeface="Microsoft Sans Serif"/>
              </a:rPr>
              <a:t>estar </a:t>
            </a:r>
            <a:r>
              <a:rPr sz="750" spc="10" dirty="0">
                <a:latin typeface="Microsoft Sans Serif"/>
                <a:cs typeface="Microsoft Sans Serif"/>
              </a:rPr>
              <a:t>aislados </a:t>
            </a:r>
            <a:r>
              <a:rPr sz="750" spc="25" dirty="0">
                <a:latin typeface="Microsoft Sans Serif"/>
                <a:cs typeface="Microsoft Sans Serif"/>
              </a:rPr>
              <a:t>para evitar </a:t>
            </a:r>
            <a:r>
              <a:rPr sz="750" spc="30" dirty="0">
                <a:latin typeface="Microsoft Sans Serif"/>
                <a:cs typeface="Microsoft Sans Serif"/>
              </a:rPr>
              <a:t> </a:t>
            </a:r>
            <a:r>
              <a:rPr sz="750" spc="20" dirty="0">
                <a:latin typeface="Microsoft Sans Serif"/>
                <a:cs typeface="Microsoft Sans Serif"/>
              </a:rPr>
              <a:t>disparos</a:t>
            </a:r>
            <a:r>
              <a:rPr sz="750" spc="-5" dirty="0">
                <a:latin typeface="Microsoft Sans Serif"/>
                <a:cs typeface="Microsoft Sans Serif"/>
              </a:rPr>
              <a:t> </a:t>
            </a:r>
            <a:r>
              <a:rPr sz="750" spc="15" dirty="0">
                <a:latin typeface="Microsoft Sans Serif"/>
                <a:cs typeface="Microsoft Sans Serif"/>
              </a:rPr>
              <a:t>innecesarios</a:t>
            </a:r>
            <a:r>
              <a:rPr sz="750" spc="-10" dirty="0">
                <a:latin typeface="Microsoft Sans Serif"/>
                <a:cs typeface="Microsoft Sans Serif"/>
              </a:rPr>
              <a:t> </a:t>
            </a:r>
            <a:r>
              <a:rPr sz="750" spc="35" dirty="0">
                <a:latin typeface="Microsoft Sans Serif"/>
                <a:cs typeface="Microsoft Sans Serif"/>
              </a:rPr>
              <a:t>durante</a:t>
            </a:r>
            <a:r>
              <a:rPr sz="750" spc="-5" dirty="0">
                <a:latin typeface="Microsoft Sans Serif"/>
                <a:cs typeface="Microsoft Sans Serif"/>
              </a:rPr>
              <a:t> </a:t>
            </a:r>
            <a:r>
              <a:rPr sz="750" dirty="0">
                <a:latin typeface="Microsoft Sans Serif"/>
                <a:cs typeface="Microsoft Sans Serif"/>
              </a:rPr>
              <a:t>las</a:t>
            </a:r>
            <a:r>
              <a:rPr sz="750" spc="-5" dirty="0">
                <a:latin typeface="Microsoft Sans Serif"/>
                <a:cs typeface="Microsoft Sans Serif"/>
              </a:rPr>
              <a:t> </a:t>
            </a:r>
            <a:r>
              <a:rPr sz="750" spc="20" dirty="0">
                <a:latin typeface="Microsoft Sans Serif"/>
                <a:cs typeface="Microsoft Sans Serif"/>
              </a:rPr>
              <a:t>pruebas.</a:t>
            </a:r>
            <a:endParaRPr sz="750">
              <a:latin typeface="Microsoft Sans Serif"/>
              <a:cs typeface="Microsoft Sans Serif"/>
            </a:endParaRPr>
          </a:p>
          <a:p>
            <a:pPr marL="12700" marR="12065" indent="153670">
              <a:lnSpc>
                <a:spcPct val="143000"/>
              </a:lnSpc>
            </a:pPr>
            <a:r>
              <a:rPr sz="700" spc="-20" dirty="0">
                <a:latin typeface="Microsoft Sans Serif"/>
                <a:cs typeface="Microsoft Sans Serif"/>
              </a:rPr>
              <a:t>En </a:t>
            </a:r>
            <a:r>
              <a:rPr sz="700" spc="10" dirty="0">
                <a:latin typeface="Microsoft Sans Serif"/>
                <a:cs typeface="Microsoft Sans Serif"/>
              </a:rPr>
              <a:t>el </a:t>
            </a:r>
            <a:r>
              <a:rPr sz="700" spc="25" dirty="0">
                <a:latin typeface="Microsoft Sans Serif"/>
                <a:cs typeface="Microsoft Sans Serif"/>
              </a:rPr>
              <a:t>ejemplo ilustrado </a:t>
            </a:r>
            <a:r>
              <a:rPr sz="700" spc="20" dirty="0">
                <a:latin typeface="Microsoft Sans Serif"/>
                <a:cs typeface="Microsoft Sans Serif"/>
              </a:rPr>
              <a:t>en </a:t>
            </a:r>
            <a:r>
              <a:rPr sz="700" spc="10" dirty="0">
                <a:latin typeface="Microsoft Sans Serif"/>
                <a:cs typeface="Microsoft Sans Serif"/>
              </a:rPr>
              <a:t>la </a:t>
            </a:r>
            <a:r>
              <a:rPr sz="700" spc="-5" dirty="0">
                <a:latin typeface="Microsoft Sans Serif"/>
                <a:cs typeface="Microsoft Sans Serif"/>
              </a:rPr>
              <a:t>Fig. </a:t>
            </a:r>
            <a:r>
              <a:rPr sz="700" dirty="0">
                <a:latin typeface="Microsoft Sans Serif"/>
                <a:cs typeface="Microsoft Sans Serif"/>
              </a:rPr>
              <a:t>5, </a:t>
            </a:r>
            <a:r>
              <a:rPr sz="700" spc="10" dirty="0">
                <a:latin typeface="Microsoft Sans Serif"/>
                <a:cs typeface="Microsoft Sans Serif"/>
              </a:rPr>
              <a:t>la </a:t>
            </a:r>
            <a:r>
              <a:rPr sz="700" spc="40" dirty="0">
                <a:latin typeface="Microsoft Sans Serif"/>
                <a:cs typeface="Microsoft Sans Serif"/>
              </a:rPr>
              <a:t>ruta </a:t>
            </a:r>
            <a:r>
              <a:rPr sz="700" spc="20" dirty="0">
                <a:latin typeface="Microsoft Sans Serif"/>
                <a:cs typeface="Microsoft Sans Serif"/>
              </a:rPr>
              <a:t>de </a:t>
            </a:r>
            <a:r>
              <a:rPr sz="700" spc="25" dirty="0">
                <a:latin typeface="Microsoft Sans Serif"/>
                <a:cs typeface="Microsoft Sans Serif"/>
              </a:rPr>
              <a:t>disparo </a:t>
            </a:r>
            <a:r>
              <a:rPr sz="700" spc="40" dirty="0">
                <a:latin typeface="Microsoft Sans Serif"/>
                <a:cs typeface="Microsoft Sans Serif"/>
              </a:rPr>
              <a:t>por </a:t>
            </a:r>
            <a:r>
              <a:rPr sz="700" spc="15" dirty="0">
                <a:latin typeface="Microsoft Sans Serif"/>
                <a:cs typeface="Microsoft Sans Serif"/>
              </a:rPr>
              <a:t>falla </a:t>
            </a:r>
            <a:r>
              <a:rPr sz="700" spc="20" dirty="0">
                <a:latin typeface="Microsoft Sans Serif"/>
                <a:cs typeface="Microsoft Sans Serif"/>
              </a:rPr>
              <a:t>del </a:t>
            </a:r>
            <a:r>
              <a:rPr sz="700" spc="25" dirty="0">
                <a:latin typeface="Microsoft Sans Serif"/>
                <a:cs typeface="Microsoft Sans Serif"/>
              </a:rPr>
              <a:t> </a:t>
            </a:r>
            <a:r>
              <a:rPr sz="700" spc="40" dirty="0">
                <a:latin typeface="Microsoft Sans Serif"/>
                <a:cs typeface="Microsoft Sans Serif"/>
              </a:rPr>
              <a:t>interruptor</a:t>
            </a:r>
            <a:r>
              <a:rPr sz="700" spc="-5" dirty="0">
                <a:latin typeface="Microsoft Sans Serif"/>
                <a:cs typeface="Microsoft Sans Serif"/>
              </a:rPr>
              <a:t> </a:t>
            </a:r>
            <a:r>
              <a:rPr sz="700" spc="5" dirty="0">
                <a:latin typeface="Microsoft Sans Serif"/>
                <a:cs typeface="Microsoft Sans Serif"/>
              </a:rPr>
              <a:t>52a</a:t>
            </a:r>
            <a:r>
              <a:rPr sz="700" dirty="0">
                <a:latin typeface="Microsoft Sans Serif"/>
                <a:cs typeface="Microsoft Sans Serif"/>
              </a:rPr>
              <a:t> </a:t>
            </a:r>
            <a:r>
              <a:rPr sz="700" spc="-5" dirty="0">
                <a:latin typeface="Microsoft Sans Serif"/>
                <a:cs typeface="Microsoft Sans Serif"/>
              </a:rPr>
              <a:t>se </a:t>
            </a:r>
            <a:r>
              <a:rPr sz="700" spc="15" dirty="0">
                <a:latin typeface="Microsoft Sans Serif"/>
                <a:cs typeface="Microsoft Sans Serif"/>
              </a:rPr>
              <a:t>conecta</a:t>
            </a:r>
            <a:r>
              <a:rPr sz="700" dirty="0">
                <a:latin typeface="Microsoft Sans Serif"/>
                <a:cs typeface="Microsoft Sans Serif"/>
              </a:rPr>
              <a:t> </a:t>
            </a:r>
            <a:r>
              <a:rPr sz="700" spc="20" dirty="0">
                <a:latin typeface="Microsoft Sans Serif"/>
                <a:cs typeface="Microsoft Sans Serif"/>
              </a:rPr>
              <a:t>con</a:t>
            </a:r>
            <a:r>
              <a:rPr sz="700" dirty="0">
                <a:latin typeface="Microsoft Sans Serif"/>
                <a:cs typeface="Microsoft Sans Serif"/>
              </a:rPr>
              <a:t> </a:t>
            </a:r>
            <a:r>
              <a:rPr sz="700" spc="10" dirty="0">
                <a:latin typeface="Microsoft Sans Serif"/>
                <a:cs typeface="Microsoft Sans Serif"/>
              </a:rPr>
              <a:t>el</a:t>
            </a:r>
            <a:r>
              <a:rPr sz="700" spc="-5" dirty="0">
                <a:latin typeface="Microsoft Sans Serif"/>
                <a:cs typeface="Microsoft Sans Serif"/>
              </a:rPr>
              <a:t> </a:t>
            </a:r>
            <a:r>
              <a:rPr sz="700" spc="20" dirty="0">
                <a:latin typeface="Microsoft Sans Serif"/>
                <a:cs typeface="Microsoft Sans Serif"/>
              </a:rPr>
              <a:t>estado</a:t>
            </a:r>
            <a:r>
              <a:rPr sz="700" dirty="0">
                <a:latin typeface="Microsoft Sans Serif"/>
                <a:cs typeface="Microsoft Sans Serif"/>
              </a:rPr>
              <a:t> </a:t>
            </a:r>
            <a:r>
              <a:rPr sz="700" spc="20" dirty="0">
                <a:latin typeface="Microsoft Sans Serif"/>
                <a:cs typeface="Microsoft Sans Serif"/>
              </a:rPr>
              <a:t>del</a:t>
            </a:r>
            <a:r>
              <a:rPr sz="700" dirty="0">
                <a:latin typeface="Microsoft Sans Serif"/>
                <a:cs typeface="Microsoft Sans Serif"/>
              </a:rPr>
              <a:t> </a:t>
            </a:r>
            <a:r>
              <a:rPr sz="700" spc="20" dirty="0">
                <a:latin typeface="Microsoft Sans Serif"/>
                <a:cs typeface="Microsoft Sans Serif"/>
              </a:rPr>
              <a:t>relé</a:t>
            </a:r>
            <a:r>
              <a:rPr sz="700" spc="-5" dirty="0">
                <a:latin typeface="Microsoft Sans Serif"/>
                <a:cs typeface="Microsoft Sans Serif"/>
              </a:rPr>
              <a:t> </a:t>
            </a:r>
            <a:r>
              <a:rPr sz="700" spc="20" dirty="0">
                <a:latin typeface="Microsoft Sans Serif"/>
                <a:cs typeface="Microsoft Sans Serif"/>
              </a:rPr>
              <a:t>de</a:t>
            </a:r>
            <a:r>
              <a:rPr sz="700" dirty="0">
                <a:latin typeface="Microsoft Sans Serif"/>
                <a:cs typeface="Microsoft Sans Serif"/>
              </a:rPr>
              <a:t> </a:t>
            </a:r>
            <a:r>
              <a:rPr sz="700" spc="30" dirty="0">
                <a:latin typeface="Microsoft Sans Serif"/>
                <a:cs typeface="Microsoft Sans Serif"/>
              </a:rPr>
              <a:t>bloqueo</a:t>
            </a:r>
            <a:r>
              <a:rPr sz="700" dirty="0">
                <a:latin typeface="Microsoft Sans Serif"/>
                <a:cs typeface="Microsoft Sans Serif"/>
              </a:rPr>
              <a:t> </a:t>
            </a:r>
            <a:r>
              <a:rPr sz="700" spc="20" dirty="0">
                <a:latin typeface="Microsoft Sans Serif"/>
                <a:cs typeface="Microsoft Sans Serif"/>
              </a:rPr>
              <a:t>del</a:t>
            </a:r>
            <a:r>
              <a:rPr sz="700" spc="-5" dirty="0">
                <a:latin typeface="Microsoft Sans Serif"/>
                <a:cs typeface="Microsoft Sans Serif"/>
              </a:rPr>
              <a:t> </a:t>
            </a:r>
            <a:r>
              <a:rPr sz="700" spc="25" dirty="0">
                <a:latin typeface="Microsoft Sans Serif"/>
                <a:cs typeface="Microsoft Sans Serif"/>
              </a:rPr>
              <a:t>generador. </a:t>
            </a:r>
            <a:r>
              <a:rPr sz="700" spc="30" dirty="0">
                <a:latin typeface="Microsoft Sans Serif"/>
                <a:cs typeface="Microsoft Sans Serif"/>
              </a:rPr>
              <a:t> </a:t>
            </a:r>
            <a:r>
              <a:rPr sz="700" spc="20" dirty="0">
                <a:latin typeface="Microsoft Sans Serif"/>
                <a:cs typeface="Microsoft Sans Serif"/>
              </a:rPr>
              <a:t>Debido </a:t>
            </a:r>
            <a:r>
              <a:rPr sz="700" dirty="0">
                <a:latin typeface="Microsoft Sans Serif"/>
                <a:cs typeface="Microsoft Sans Serif"/>
              </a:rPr>
              <a:t>a </a:t>
            </a:r>
            <a:r>
              <a:rPr sz="700" spc="30" dirty="0">
                <a:latin typeface="Microsoft Sans Serif"/>
                <a:cs typeface="Microsoft Sans Serif"/>
              </a:rPr>
              <a:t>que </a:t>
            </a:r>
            <a:r>
              <a:rPr sz="700" spc="10" dirty="0">
                <a:latin typeface="Microsoft Sans Serif"/>
                <a:cs typeface="Microsoft Sans Serif"/>
              </a:rPr>
              <a:t>este </a:t>
            </a:r>
            <a:r>
              <a:rPr sz="700" spc="20" dirty="0">
                <a:latin typeface="Microsoft Sans Serif"/>
                <a:cs typeface="Microsoft Sans Serif"/>
              </a:rPr>
              <a:t>esquema </a:t>
            </a:r>
            <a:r>
              <a:rPr sz="700" spc="25" dirty="0">
                <a:latin typeface="Microsoft Sans Serif"/>
                <a:cs typeface="Microsoft Sans Serif"/>
              </a:rPr>
              <a:t>elimina </a:t>
            </a:r>
            <a:r>
              <a:rPr sz="700" spc="20" dirty="0">
                <a:latin typeface="Microsoft Sans Serif"/>
                <a:cs typeface="Microsoft Sans Serif"/>
              </a:rPr>
              <a:t>efectivamente </a:t>
            </a:r>
            <a:r>
              <a:rPr sz="700" spc="10" dirty="0">
                <a:latin typeface="Microsoft Sans Serif"/>
                <a:cs typeface="Microsoft Sans Serif"/>
              </a:rPr>
              <a:t>el </a:t>
            </a:r>
            <a:r>
              <a:rPr sz="700" spc="20" dirty="0">
                <a:latin typeface="Microsoft Sans Serif"/>
                <a:cs typeface="Microsoft Sans Serif"/>
              </a:rPr>
              <a:t>estado del </a:t>
            </a:r>
            <a:r>
              <a:rPr sz="700" spc="30" dirty="0">
                <a:latin typeface="Microsoft Sans Serif"/>
                <a:cs typeface="Microsoft Sans Serif"/>
              </a:rPr>
              <a:t>disyuntor </a:t>
            </a:r>
            <a:r>
              <a:rPr sz="700" spc="35" dirty="0">
                <a:latin typeface="Microsoft Sans Serif"/>
                <a:cs typeface="Microsoft Sans Serif"/>
              </a:rPr>
              <a:t> </a:t>
            </a:r>
            <a:r>
              <a:rPr sz="700" spc="5" dirty="0">
                <a:latin typeface="Microsoft Sans Serif"/>
                <a:cs typeface="Microsoft Sans Serif"/>
              </a:rPr>
              <a:t>52a</a:t>
            </a:r>
            <a:r>
              <a:rPr sz="700" spc="-5" dirty="0">
                <a:latin typeface="Microsoft Sans Serif"/>
                <a:cs typeface="Microsoft Sans Serif"/>
              </a:rPr>
              <a:t> </a:t>
            </a:r>
            <a:r>
              <a:rPr sz="700" spc="20" dirty="0">
                <a:latin typeface="Microsoft Sans Serif"/>
                <a:cs typeface="Microsoft Sans Serif"/>
              </a:rPr>
              <a:t>del</a:t>
            </a:r>
            <a:r>
              <a:rPr sz="700" dirty="0">
                <a:latin typeface="Microsoft Sans Serif"/>
                <a:cs typeface="Microsoft Sans Serif"/>
              </a:rPr>
              <a:t> </a:t>
            </a:r>
            <a:r>
              <a:rPr sz="700" spc="30" dirty="0">
                <a:latin typeface="Microsoft Sans Serif"/>
                <a:cs typeface="Microsoft Sans Serif"/>
              </a:rPr>
              <a:t>generador</a:t>
            </a:r>
            <a:r>
              <a:rPr sz="700" dirty="0">
                <a:latin typeface="Microsoft Sans Serif"/>
                <a:cs typeface="Microsoft Sans Serif"/>
              </a:rPr>
              <a:t> </a:t>
            </a:r>
            <a:r>
              <a:rPr sz="700" spc="20" dirty="0">
                <a:latin typeface="Microsoft Sans Serif"/>
                <a:cs typeface="Microsoft Sans Serif"/>
              </a:rPr>
              <a:t>de</a:t>
            </a:r>
            <a:r>
              <a:rPr sz="700" dirty="0">
                <a:latin typeface="Microsoft Sans Serif"/>
                <a:cs typeface="Microsoft Sans Serif"/>
              </a:rPr>
              <a:t> </a:t>
            </a:r>
            <a:r>
              <a:rPr sz="700" spc="10" dirty="0">
                <a:latin typeface="Microsoft Sans Serif"/>
                <a:cs typeface="Microsoft Sans Serif"/>
              </a:rPr>
              <a:t>la</a:t>
            </a:r>
            <a:r>
              <a:rPr sz="700" dirty="0">
                <a:latin typeface="Microsoft Sans Serif"/>
                <a:cs typeface="Microsoft Sans Serif"/>
              </a:rPr>
              <a:t> </a:t>
            </a:r>
            <a:r>
              <a:rPr sz="700" spc="15" dirty="0">
                <a:latin typeface="Microsoft Sans Serif"/>
                <a:cs typeface="Microsoft Sans Serif"/>
              </a:rPr>
              <a:t>lógica</a:t>
            </a:r>
            <a:r>
              <a:rPr sz="700" spc="-5" dirty="0">
                <a:latin typeface="Microsoft Sans Serif"/>
                <a:cs typeface="Microsoft Sans Serif"/>
              </a:rPr>
              <a:t> </a:t>
            </a:r>
            <a:r>
              <a:rPr sz="700" spc="20" dirty="0">
                <a:latin typeface="Microsoft Sans Serif"/>
                <a:cs typeface="Microsoft Sans Serif"/>
              </a:rPr>
              <a:t>de</a:t>
            </a:r>
            <a:r>
              <a:rPr sz="700" dirty="0">
                <a:latin typeface="Microsoft Sans Serif"/>
                <a:cs typeface="Microsoft Sans Serif"/>
              </a:rPr>
              <a:t> </a:t>
            </a:r>
            <a:r>
              <a:rPr sz="700" spc="15" dirty="0">
                <a:latin typeface="Microsoft Sans Serif"/>
                <a:cs typeface="Microsoft Sans Serif"/>
              </a:rPr>
              <a:t>falla</a:t>
            </a:r>
            <a:r>
              <a:rPr sz="700" dirty="0">
                <a:latin typeface="Microsoft Sans Serif"/>
                <a:cs typeface="Microsoft Sans Serif"/>
              </a:rPr>
              <a:t> </a:t>
            </a:r>
            <a:r>
              <a:rPr sz="700" spc="20" dirty="0">
                <a:latin typeface="Microsoft Sans Serif"/>
                <a:cs typeface="Microsoft Sans Serif"/>
              </a:rPr>
              <a:t>del</a:t>
            </a:r>
            <a:r>
              <a:rPr sz="700" dirty="0">
                <a:latin typeface="Microsoft Sans Serif"/>
                <a:cs typeface="Microsoft Sans Serif"/>
              </a:rPr>
              <a:t> </a:t>
            </a:r>
            <a:r>
              <a:rPr sz="700" spc="30" dirty="0">
                <a:latin typeface="Microsoft Sans Serif"/>
                <a:cs typeface="Microsoft Sans Serif"/>
              </a:rPr>
              <a:t>disyuntor</a:t>
            </a:r>
            <a:r>
              <a:rPr sz="700" dirty="0">
                <a:latin typeface="Microsoft Sans Serif"/>
                <a:cs typeface="Microsoft Sans Serif"/>
              </a:rPr>
              <a:t> </a:t>
            </a:r>
            <a:r>
              <a:rPr sz="700" spc="15" dirty="0">
                <a:latin typeface="Microsoft Sans Serif"/>
                <a:cs typeface="Microsoft Sans Serif"/>
              </a:rPr>
              <a:t>antes</a:t>
            </a:r>
            <a:r>
              <a:rPr sz="700" spc="-5" dirty="0">
                <a:latin typeface="Microsoft Sans Serif"/>
                <a:cs typeface="Microsoft Sans Serif"/>
              </a:rPr>
              <a:t> </a:t>
            </a:r>
            <a:r>
              <a:rPr sz="700" spc="20" dirty="0">
                <a:latin typeface="Microsoft Sans Serif"/>
                <a:cs typeface="Microsoft Sans Serif"/>
              </a:rPr>
              <a:t>de</a:t>
            </a:r>
            <a:r>
              <a:rPr sz="700" dirty="0">
                <a:latin typeface="Microsoft Sans Serif"/>
                <a:cs typeface="Microsoft Sans Serif"/>
              </a:rPr>
              <a:t> </a:t>
            </a:r>
            <a:r>
              <a:rPr sz="700" spc="30" dirty="0">
                <a:latin typeface="Microsoft Sans Serif"/>
                <a:cs typeface="Microsoft Sans Serif"/>
              </a:rPr>
              <a:t>que</a:t>
            </a:r>
            <a:r>
              <a:rPr sz="700" dirty="0">
                <a:latin typeface="Microsoft Sans Serif"/>
                <a:cs typeface="Microsoft Sans Serif"/>
              </a:rPr>
              <a:t> </a:t>
            </a:r>
            <a:r>
              <a:rPr sz="700" spc="-5" dirty="0">
                <a:latin typeface="Microsoft Sans Serif"/>
                <a:cs typeface="Microsoft Sans Serif"/>
              </a:rPr>
              <a:t>se</a:t>
            </a:r>
            <a:r>
              <a:rPr sz="700" dirty="0">
                <a:latin typeface="Microsoft Sans Serif"/>
                <a:cs typeface="Microsoft Sans Serif"/>
              </a:rPr>
              <a:t> </a:t>
            </a:r>
            <a:r>
              <a:rPr sz="700" spc="20" dirty="0">
                <a:latin typeface="Microsoft Sans Serif"/>
                <a:cs typeface="Microsoft Sans Serif"/>
              </a:rPr>
              <a:t>dispare </a:t>
            </a:r>
            <a:r>
              <a:rPr sz="700" spc="-170" dirty="0">
                <a:latin typeface="Microsoft Sans Serif"/>
                <a:cs typeface="Microsoft Sans Serif"/>
              </a:rPr>
              <a:t> </a:t>
            </a:r>
            <a:r>
              <a:rPr sz="700" spc="10" dirty="0">
                <a:latin typeface="Microsoft Sans Serif"/>
                <a:cs typeface="Microsoft Sans Serif"/>
              </a:rPr>
              <a:t>el </a:t>
            </a:r>
            <a:r>
              <a:rPr sz="700" spc="20" dirty="0">
                <a:latin typeface="Microsoft Sans Serif"/>
                <a:cs typeface="Microsoft Sans Serif"/>
              </a:rPr>
              <a:t>relé de </a:t>
            </a:r>
            <a:r>
              <a:rPr sz="700" spc="30" dirty="0">
                <a:latin typeface="Microsoft Sans Serif"/>
                <a:cs typeface="Microsoft Sans Serif"/>
              </a:rPr>
              <a:t>bloqueo </a:t>
            </a:r>
            <a:r>
              <a:rPr sz="700" spc="20" dirty="0">
                <a:latin typeface="Microsoft Sans Serif"/>
                <a:cs typeface="Microsoft Sans Serif"/>
              </a:rPr>
              <a:t>del </a:t>
            </a:r>
            <a:r>
              <a:rPr sz="700" spc="25" dirty="0">
                <a:latin typeface="Microsoft Sans Serif"/>
                <a:cs typeface="Microsoft Sans Serif"/>
              </a:rPr>
              <a:t>generador, </a:t>
            </a:r>
            <a:r>
              <a:rPr sz="700" spc="15" dirty="0">
                <a:latin typeface="Microsoft Sans Serif"/>
                <a:cs typeface="Microsoft Sans Serif"/>
              </a:rPr>
              <a:t>sólo </a:t>
            </a:r>
            <a:r>
              <a:rPr sz="700" spc="-5" dirty="0">
                <a:latin typeface="Microsoft Sans Serif"/>
                <a:cs typeface="Microsoft Sans Serif"/>
              </a:rPr>
              <a:t>es </a:t>
            </a:r>
            <a:r>
              <a:rPr sz="700" spc="15" dirty="0">
                <a:latin typeface="Microsoft Sans Serif"/>
                <a:cs typeface="Microsoft Sans Serif"/>
              </a:rPr>
              <a:t>aplicable </a:t>
            </a:r>
            <a:r>
              <a:rPr sz="700" spc="25" dirty="0">
                <a:latin typeface="Microsoft Sans Serif"/>
                <a:cs typeface="Microsoft Sans Serif"/>
              </a:rPr>
              <a:t>cuando </a:t>
            </a:r>
            <a:r>
              <a:rPr sz="700" spc="30" dirty="0">
                <a:latin typeface="Microsoft Sans Serif"/>
                <a:cs typeface="Microsoft Sans Serif"/>
              </a:rPr>
              <a:t>todos </a:t>
            </a:r>
            <a:r>
              <a:rPr sz="700" spc="10" dirty="0">
                <a:latin typeface="Microsoft Sans Serif"/>
                <a:cs typeface="Microsoft Sans Serif"/>
              </a:rPr>
              <a:t>los </a:t>
            </a:r>
            <a:r>
              <a:rPr sz="700" spc="15" dirty="0">
                <a:latin typeface="Microsoft Sans Serif"/>
                <a:cs typeface="Microsoft Sans Serif"/>
              </a:rPr>
              <a:t> </a:t>
            </a:r>
            <a:r>
              <a:rPr sz="700" spc="20" dirty="0">
                <a:latin typeface="Microsoft Sans Serif"/>
                <a:cs typeface="Microsoft Sans Serif"/>
              </a:rPr>
              <a:t>disparos del </a:t>
            </a:r>
            <a:r>
              <a:rPr sz="700" spc="30" dirty="0">
                <a:latin typeface="Microsoft Sans Serif"/>
                <a:cs typeface="Microsoft Sans Serif"/>
              </a:rPr>
              <a:t>disyuntor </a:t>
            </a:r>
            <a:r>
              <a:rPr sz="700" spc="20" dirty="0">
                <a:latin typeface="Microsoft Sans Serif"/>
                <a:cs typeface="Microsoft Sans Serif"/>
              </a:rPr>
              <a:t>del </a:t>
            </a:r>
            <a:r>
              <a:rPr sz="700" spc="30" dirty="0">
                <a:latin typeface="Microsoft Sans Serif"/>
                <a:cs typeface="Microsoft Sans Serif"/>
              </a:rPr>
              <a:t>generador </a:t>
            </a:r>
            <a:r>
              <a:rPr sz="700" spc="15" dirty="0">
                <a:latin typeface="Microsoft Sans Serif"/>
                <a:cs typeface="Microsoft Sans Serif"/>
              </a:rPr>
              <a:t>activan </a:t>
            </a:r>
            <a:r>
              <a:rPr sz="700" spc="10" dirty="0">
                <a:latin typeface="Microsoft Sans Serif"/>
                <a:cs typeface="Microsoft Sans Serif"/>
              </a:rPr>
              <a:t>el </a:t>
            </a:r>
            <a:r>
              <a:rPr sz="700" spc="20" dirty="0">
                <a:latin typeface="Microsoft Sans Serif"/>
                <a:cs typeface="Microsoft Sans Serif"/>
              </a:rPr>
              <a:t>relé de </a:t>
            </a:r>
            <a:r>
              <a:rPr sz="700" spc="30" dirty="0">
                <a:latin typeface="Microsoft Sans Serif"/>
                <a:cs typeface="Microsoft Sans Serif"/>
              </a:rPr>
              <a:t>bloqueo </a:t>
            </a:r>
            <a:r>
              <a:rPr sz="700" spc="20" dirty="0">
                <a:latin typeface="Microsoft Sans Serif"/>
                <a:cs typeface="Microsoft Sans Serif"/>
              </a:rPr>
              <a:t>del </a:t>
            </a:r>
            <a:r>
              <a:rPr sz="700" spc="25" dirty="0">
                <a:latin typeface="Microsoft Sans Serif"/>
                <a:cs typeface="Microsoft Sans Serif"/>
              </a:rPr>
              <a:t> generador. </a:t>
            </a:r>
            <a:r>
              <a:rPr sz="700" spc="-10" dirty="0">
                <a:latin typeface="Microsoft Sans Serif"/>
                <a:cs typeface="Microsoft Sans Serif"/>
              </a:rPr>
              <a:t>La </a:t>
            </a:r>
            <a:r>
              <a:rPr sz="700" spc="20" dirty="0">
                <a:latin typeface="Microsoft Sans Serif"/>
                <a:cs typeface="Microsoft Sans Serif"/>
              </a:rPr>
              <a:t>conexión </a:t>
            </a:r>
            <a:r>
              <a:rPr sz="700" dirty="0">
                <a:latin typeface="Microsoft Sans Serif"/>
                <a:cs typeface="Microsoft Sans Serif"/>
              </a:rPr>
              <a:t>AND </a:t>
            </a:r>
            <a:r>
              <a:rPr sz="700" spc="20" dirty="0">
                <a:latin typeface="Microsoft Sans Serif"/>
                <a:cs typeface="Microsoft Sans Serif"/>
              </a:rPr>
              <a:t>del </a:t>
            </a:r>
            <a:r>
              <a:rPr sz="700" dirty="0">
                <a:latin typeface="Microsoft Sans Serif"/>
                <a:cs typeface="Microsoft Sans Serif"/>
              </a:rPr>
              <a:t>52A </a:t>
            </a:r>
            <a:r>
              <a:rPr sz="700" spc="20" dirty="0">
                <a:latin typeface="Microsoft Sans Serif"/>
                <a:cs typeface="Microsoft Sans Serif"/>
              </a:rPr>
              <a:t>con </a:t>
            </a:r>
            <a:r>
              <a:rPr sz="700" spc="10" dirty="0">
                <a:latin typeface="Microsoft Sans Serif"/>
                <a:cs typeface="Microsoft Sans Serif"/>
              </a:rPr>
              <a:t>el </a:t>
            </a:r>
            <a:r>
              <a:rPr sz="700" spc="-5" dirty="0">
                <a:latin typeface="Microsoft Sans Serif"/>
                <a:cs typeface="Microsoft Sans Serif"/>
              </a:rPr>
              <a:t>86G </a:t>
            </a:r>
            <a:r>
              <a:rPr sz="700" spc="30" dirty="0">
                <a:latin typeface="Microsoft Sans Serif"/>
                <a:cs typeface="Microsoft Sans Serif"/>
              </a:rPr>
              <a:t>también </a:t>
            </a:r>
            <a:r>
              <a:rPr sz="700" spc="-5" dirty="0">
                <a:latin typeface="Microsoft Sans Serif"/>
                <a:cs typeface="Microsoft Sans Serif"/>
              </a:rPr>
              <a:t>se </a:t>
            </a:r>
            <a:r>
              <a:rPr sz="700" spc="20" dirty="0">
                <a:latin typeface="Microsoft Sans Serif"/>
                <a:cs typeface="Microsoft Sans Serif"/>
              </a:rPr>
              <a:t>utiliza </a:t>
            </a:r>
            <a:r>
              <a:rPr sz="700" spc="25" dirty="0">
                <a:latin typeface="Microsoft Sans Serif"/>
                <a:cs typeface="Microsoft Sans Serif"/>
              </a:rPr>
              <a:t>para </a:t>
            </a:r>
            <a:r>
              <a:rPr sz="700" spc="30" dirty="0">
                <a:latin typeface="Microsoft Sans Serif"/>
                <a:cs typeface="Microsoft Sans Serif"/>
              </a:rPr>
              <a:t> </a:t>
            </a:r>
            <a:r>
              <a:rPr sz="700" spc="10" dirty="0">
                <a:latin typeface="Microsoft Sans Serif"/>
                <a:cs typeface="Microsoft Sans Serif"/>
              </a:rPr>
              <a:t>aplicaciones </a:t>
            </a:r>
            <a:r>
              <a:rPr sz="700" spc="20" dirty="0">
                <a:latin typeface="Microsoft Sans Serif"/>
                <a:cs typeface="Microsoft Sans Serif"/>
              </a:rPr>
              <a:t>de </a:t>
            </a:r>
            <a:r>
              <a:rPr sz="700" spc="40" dirty="0">
                <a:latin typeface="Microsoft Sans Serif"/>
                <a:cs typeface="Microsoft Sans Serif"/>
              </a:rPr>
              <a:t>interruptor </a:t>
            </a:r>
            <a:r>
              <a:rPr sz="700" spc="25" dirty="0">
                <a:latin typeface="Microsoft Sans Serif"/>
                <a:cs typeface="Microsoft Sans Serif"/>
              </a:rPr>
              <a:t>doble </a:t>
            </a:r>
            <a:r>
              <a:rPr sz="700" spc="30" dirty="0">
                <a:latin typeface="Microsoft Sans Serif"/>
                <a:cs typeface="Microsoft Sans Serif"/>
              </a:rPr>
              <a:t>donde </a:t>
            </a:r>
            <a:r>
              <a:rPr sz="700" spc="10" dirty="0">
                <a:latin typeface="Microsoft Sans Serif"/>
                <a:cs typeface="Microsoft Sans Serif"/>
              </a:rPr>
              <a:t>la señal </a:t>
            </a:r>
            <a:r>
              <a:rPr sz="700" spc="-15" dirty="0">
                <a:latin typeface="Microsoft Sans Serif"/>
                <a:cs typeface="Microsoft Sans Serif"/>
              </a:rPr>
              <a:t>BFI </a:t>
            </a:r>
            <a:r>
              <a:rPr sz="700" spc="30" dirty="0">
                <a:latin typeface="Microsoft Sans Serif"/>
                <a:cs typeface="Microsoft Sans Serif"/>
              </a:rPr>
              <a:t>también </a:t>
            </a:r>
            <a:r>
              <a:rPr sz="700" spc="25" dirty="0">
                <a:latin typeface="Microsoft Sans Serif"/>
                <a:cs typeface="Microsoft Sans Serif"/>
              </a:rPr>
              <a:t>puede </a:t>
            </a:r>
            <a:r>
              <a:rPr sz="700" spc="15" dirty="0">
                <a:latin typeface="Microsoft Sans Serif"/>
                <a:cs typeface="Microsoft Sans Serif"/>
              </a:rPr>
              <a:t>ser </a:t>
            </a:r>
            <a:r>
              <a:rPr sz="700" spc="20" dirty="0">
                <a:latin typeface="Microsoft Sans Serif"/>
                <a:cs typeface="Microsoft Sans Serif"/>
              </a:rPr>
              <a:t> generada </a:t>
            </a:r>
            <a:r>
              <a:rPr sz="700" spc="40" dirty="0">
                <a:latin typeface="Microsoft Sans Serif"/>
                <a:cs typeface="Microsoft Sans Serif"/>
              </a:rPr>
              <a:t>por </a:t>
            </a:r>
            <a:r>
              <a:rPr sz="700" spc="10" dirty="0">
                <a:latin typeface="Microsoft Sans Serif"/>
                <a:cs typeface="Microsoft Sans Serif"/>
              </a:rPr>
              <a:t>relés </a:t>
            </a:r>
            <a:r>
              <a:rPr sz="700" spc="20" dirty="0">
                <a:latin typeface="Microsoft Sans Serif"/>
                <a:cs typeface="Microsoft Sans Serif"/>
              </a:rPr>
              <a:t>de </a:t>
            </a:r>
            <a:r>
              <a:rPr sz="700" spc="15" dirty="0">
                <a:latin typeface="Microsoft Sans Serif"/>
                <a:cs typeface="Microsoft Sans Serif"/>
              </a:rPr>
              <a:t>línea </a:t>
            </a:r>
            <a:r>
              <a:rPr sz="700" spc="30" dirty="0">
                <a:latin typeface="Microsoft Sans Serif"/>
                <a:cs typeface="Microsoft Sans Serif"/>
              </a:rPr>
              <a:t>o </a:t>
            </a:r>
            <a:r>
              <a:rPr sz="700" spc="20" dirty="0">
                <a:latin typeface="Microsoft Sans Serif"/>
                <a:cs typeface="Microsoft Sans Serif"/>
              </a:rPr>
              <a:t>bus en </a:t>
            </a:r>
            <a:r>
              <a:rPr sz="700" spc="10" dirty="0">
                <a:latin typeface="Microsoft Sans Serif"/>
                <a:cs typeface="Microsoft Sans Serif"/>
              </a:rPr>
              <a:t>la </a:t>
            </a:r>
            <a:r>
              <a:rPr sz="700" spc="15" dirty="0">
                <a:latin typeface="Microsoft Sans Serif"/>
                <a:cs typeface="Microsoft Sans Serif"/>
              </a:rPr>
              <a:t>zona </a:t>
            </a:r>
            <a:r>
              <a:rPr sz="700" spc="10" dirty="0">
                <a:latin typeface="Microsoft Sans Serif"/>
                <a:cs typeface="Microsoft Sans Serif"/>
              </a:rPr>
              <a:t>adyacente. </a:t>
            </a:r>
            <a:r>
              <a:rPr sz="700" spc="15" dirty="0">
                <a:latin typeface="Microsoft Sans Serif"/>
                <a:cs typeface="Microsoft Sans Serif"/>
              </a:rPr>
              <a:t>Por </a:t>
            </a:r>
            <a:r>
              <a:rPr sz="700" spc="25" dirty="0">
                <a:latin typeface="Microsoft Sans Serif"/>
                <a:cs typeface="Microsoft Sans Serif"/>
              </a:rPr>
              <a:t>lo </a:t>
            </a:r>
            <a:r>
              <a:rPr sz="700" spc="30" dirty="0">
                <a:latin typeface="Microsoft Sans Serif"/>
                <a:cs typeface="Microsoft Sans Serif"/>
              </a:rPr>
              <a:t>tanto, </a:t>
            </a:r>
            <a:r>
              <a:rPr sz="700" spc="10" dirty="0">
                <a:latin typeface="Microsoft Sans Serif"/>
                <a:cs typeface="Microsoft Sans Serif"/>
              </a:rPr>
              <a:t>la </a:t>
            </a:r>
            <a:r>
              <a:rPr sz="700" spc="15" dirty="0">
                <a:latin typeface="Microsoft Sans Serif"/>
                <a:cs typeface="Microsoft Sans Serif"/>
              </a:rPr>
              <a:t> </a:t>
            </a:r>
            <a:r>
              <a:rPr sz="700" spc="20" dirty="0">
                <a:latin typeface="Microsoft Sans Serif"/>
                <a:cs typeface="Microsoft Sans Serif"/>
              </a:rPr>
              <a:t>detección </a:t>
            </a:r>
            <a:r>
              <a:rPr sz="700" spc="5" dirty="0">
                <a:latin typeface="Microsoft Sans Serif"/>
                <a:cs typeface="Microsoft Sans Serif"/>
              </a:rPr>
              <a:t>52a </a:t>
            </a:r>
            <a:r>
              <a:rPr sz="700" spc="25" dirty="0">
                <a:latin typeface="Microsoft Sans Serif"/>
                <a:cs typeface="Microsoft Sans Serif"/>
              </a:rPr>
              <a:t>menos </a:t>
            </a:r>
            <a:r>
              <a:rPr sz="700" spc="20" dirty="0">
                <a:latin typeface="Microsoft Sans Serif"/>
                <a:cs typeface="Microsoft Sans Serif"/>
              </a:rPr>
              <a:t>confiable de </a:t>
            </a:r>
            <a:r>
              <a:rPr sz="700" spc="10" dirty="0">
                <a:latin typeface="Microsoft Sans Serif"/>
                <a:cs typeface="Microsoft Sans Serif"/>
              </a:rPr>
              <a:t>la </a:t>
            </a:r>
            <a:r>
              <a:rPr sz="700" spc="30" dirty="0">
                <a:latin typeface="Microsoft Sans Serif"/>
                <a:cs typeface="Microsoft Sans Serif"/>
              </a:rPr>
              <a:t>apertura </a:t>
            </a:r>
            <a:r>
              <a:rPr sz="700" spc="20" dirty="0">
                <a:latin typeface="Microsoft Sans Serif"/>
                <a:cs typeface="Microsoft Sans Serif"/>
              </a:rPr>
              <a:t>del </a:t>
            </a:r>
            <a:r>
              <a:rPr sz="700" spc="40" dirty="0">
                <a:latin typeface="Microsoft Sans Serif"/>
                <a:cs typeface="Microsoft Sans Serif"/>
              </a:rPr>
              <a:t>interruptor </a:t>
            </a:r>
            <a:r>
              <a:rPr sz="700" spc="10" dirty="0">
                <a:latin typeface="Microsoft Sans Serif"/>
                <a:cs typeface="Microsoft Sans Serif"/>
              </a:rPr>
              <a:t>está </a:t>
            </a:r>
            <a:r>
              <a:rPr sz="700" spc="15" dirty="0">
                <a:latin typeface="Microsoft Sans Serif"/>
                <a:cs typeface="Microsoft Sans Serif"/>
              </a:rPr>
              <a:t> </a:t>
            </a:r>
            <a:r>
              <a:rPr sz="700" spc="30" dirty="0">
                <a:latin typeface="Microsoft Sans Serif"/>
                <a:cs typeface="Microsoft Sans Serif"/>
              </a:rPr>
              <a:t>restringida</a:t>
            </a:r>
            <a:r>
              <a:rPr sz="700" spc="-5" dirty="0">
                <a:latin typeface="Microsoft Sans Serif"/>
                <a:cs typeface="Microsoft Sans Serif"/>
              </a:rPr>
              <a:t> </a:t>
            </a:r>
            <a:r>
              <a:rPr sz="700" dirty="0">
                <a:latin typeface="Microsoft Sans Serif"/>
                <a:cs typeface="Microsoft Sans Serif"/>
              </a:rPr>
              <a:t>a</a:t>
            </a:r>
            <a:r>
              <a:rPr sz="700" spc="-5" dirty="0">
                <a:latin typeface="Microsoft Sans Serif"/>
                <a:cs typeface="Microsoft Sans Serif"/>
              </a:rPr>
              <a:t> </a:t>
            </a:r>
            <a:r>
              <a:rPr sz="700" spc="10" dirty="0">
                <a:latin typeface="Microsoft Sans Serif"/>
                <a:cs typeface="Microsoft Sans Serif"/>
              </a:rPr>
              <a:t>los</a:t>
            </a:r>
            <a:r>
              <a:rPr sz="700" spc="-5" dirty="0">
                <a:latin typeface="Microsoft Sans Serif"/>
                <a:cs typeface="Microsoft Sans Serif"/>
              </a:rPr>
              <a:t> </a:t>
            </a:r>
            <a:r>
              <a:rPr sz="700" spc="20" dirty="0">
                <a:latin typeface="Microsoft Sans Serif"/>
                <a:cs typeface="Microsoft Sans Serif"/>
              </a:rPr>
              <a:t>disparos</a:t>
            </a:r>
            <a:r>
              <a:rPr sz="700" spc="-5" dirty="0">
                <a:latin typeface="Microsoft Sans Serif"/>
                <a:cs typeface="Microsoft Sans Serif"/>
              </a:rPr>
              <a:t> </a:t>
            </a:r>
            <a:r>
              <a:rPr sz="700" spc="20" dirty="0">
                <a:latin typeface="Microsoft Sans Serif"/>
                <a:cs typeface="Microsoft Sans Serif"/>
              </a:rPr>
              <a:t>del</a:t>
            </a:r>
            <a:r>
              <a:rPr sz="700" spc="-5" dirty="0">
                <a:latin typeface="Microsoft Sans Serif"/>
                <a:cs typeface="Microsoft Sans Serif"/>
              </a:rPr>
              <a:t> </a:t>
            </a:r>
            <a:r>
              <a:rPr sz="700" spc="30" dirty="0">
                <a:latin typeface="Microsoft Sans Serif"/>
                <a:cs typeface="Microsoft Sans Serif"/>
              </a:rPr>
              <a:t>generador</a:t>
            </a:r>
            <a:r>
              <a:rPr sz="700" spc="-5" dirty="0">
                <a:latin typeface="Microsoft Sans Serif"/>
                <a:cs typeface="Microsoft Sans Serif"/>
              </a:rPr>
              <a:t> </a:t>
            </a:r>
            <a:r>
              <a:rPr sz="700" spc="20" dirty="0">
                <a:latin typeface="Microsoft Sans Serif"/>
                <a:cs typeface="Microsoft Sans Serif"/>
              </a:rPr>
              <a:t>únicamente.</a:t>
            </a:r>
            <a:endParaRPr sz="700">
              <a:latin typeface="Microsoft Sans Serif"/>
              <a:cs typeface="Microsoft Sans Serif"/>
            </a:endParaRPr>
          </a:p>
        </p:txBody>
      </p:sp>
      <p:sp>
        <p:nvSpPr>
          <p:cNvPr id="131" name="object 131"/>
          <p:cNvSpPr txBox="1"/>
          <p:nvPr/>
        </p:nvSpPr>
        <p:spPr>
          <a:xfrm>
            <a:off x="1415188" y="8500596"/>
            <a:ext cx="6179122" cy="129651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 marR="5080">
              <a:lnSpc>
                <a:spcPct val="138100"/>
              </a:lnSpc>
              <a:spcBef>
                <a:spcPts val="100"/>
              </a:spcBef>
            </a:pPr>
            <a:r>
              <a:rPr sz="550" spc="-5" dirty="0">
                <a:latin typeface="Microsoft Sans Serif"/>
                <a:cs typeface="Microsoft Sans Serif"/>
              </a:rPr>
              <a:t>Fig. </a:t>
            </a:r>
            <a:r>
              <a:rPr sz="550" dirty="0">
                <a:latin typeface="Microsoft Sans Serif"/>
                <a:cs typeface="Microsoft Sans Serif"/>
              </a:rPr>
              <a:t>5.</a:t>
            </a:r>
            <a:r>
              <a:rPr sz="550" spc="-5" dirty="0">
                <a:latin typeface="Microsoft Sans Serif"/>
                <a:cs typeface="Microsoft Sans Serif"/>
              </a:rPr>
              <a:t> </a:t>
            </a:r>
            <a:r>
              <a:rPr sz="550" spc="20" dirty="0">
                <a:latin typeface="Microsoft Sans Serif"/>
                <a:cs typeface="Microsoft Sans Serif"/>
              </a:rPr>
              <a:t>Diagrama</a:t>
            </a:r>
            <a:r>
              <a:rPr sz="550" spc="-5" dirty="0">
                <a:latin typeface="Microsoft Sans Serif"/>
                <a:cs typeface="Microsoft Sans Serif"/>
              </a:rPr>
              <a:t> </a:t>
            </a:r>
            <a:r>
              <a:rPr sz="550" spc="20" dirty="0">
                <a:latin typeface="Microsoft Sans Serif"/>
                <a:cs typeface="Microsoft Sans Serif"/>
              </a:rPr>
              <a:t>funcional</a:t>
            </a:r>
            <a:r>
              <a:rPr sz="550" spc="-5" dirty="0">
                <a:latin typeface="Microsoft Sans Serif"/>
                <a:cs typeface="Microsoft Sans Serif"/>
              </a:rPr>
              <a:t> </a:t>
            </a:r>
            <a:r>
              <a:rPr sz="550" spc="15" dirty="0">
                <a:latin typeface="Microsoft Sans Serif"/>
                <a:cs typeface="Microsoft Sans Serif"/>
              </a:rPr>
              <a:t>de</a:t>
            </a:r>
            <a:r>
              <a:rPr sz="550" dirty="0">
                <a:latin typeface="Microsoft Sans Serif"/>
                <a:cs typeface="Microsoft Sans Serif"/>
              </a:rPr>
              <a:t> </a:t>
            </a:r>
            <a:r>
              <a:rPr sz="550" spc="30" dirty="0">
                <a:latin typeface="Microsoft Sans Serif"/>
                <a:cs typeface="Microsoft Sans Serif"/>
              </a:rPr>
              <a:t>un</a:t>
            </a:r>
            <a:r>
              <a:rPr sz="550" spc="-5" dirty="0">
                <a:latin typeface="Microsoft Sans Serif"/>
                <a:cs typeface="Microsoft Sans Serif"/>
              </a:rPr>
              <a:t> </a:t>
            </a:r>
            <a:r>
              <a:rPr sz="550" spc="15" dirty="0">
                <a:latin typeface="Microsoft Sans Serif"/>
                <a:cs typeface="Microsoft Sans Serif"/>
              </a:rPr>
              <a:t>esquema</a:t>
            </a:r>
            <a:r>
              <a:rPr sz="550" spc="-5" dirty="0">
                <a:latin typeface="Microsoft Sans Serif"/>
                <a:cs typeface="Microsoft Sans Serif"/>
              </a:rPr>
              <a:t> </a:t>
            </a:r>
            <a:r>
              <a:rPr sz="550" spc="15" dirty="0">
                <a:latin typeface="Microsoft Sans Serif"/>
                <a:cs typeface="Microsoft Sans Serif"/>
              </a:rPr>
              <a:t>de</a:t>
            </a:r>
            <a:r>
              <a:rPr sz="550" spc="-5" dirty="0">
                <a:latin typeface="Microsoft Sans Serif"/>
                <a:cs typeface="Microsoft Sans Serif"/>
              </a:rPr>
              <a:t> </a:t>
            </a:r>
            <a:r>
              <a:rPr sz="550" spc="10" dirty="0">
                <a:latin typeface="Microsoft Sans Serif"/>
                <a:cs typeface="Microsoft Sans Serif"/>
              </a:rPr>
              <a:t>falla</a:t>
            </a:r>
            <a:r>
              <a:rPr sz="550" dirty="0">
                <a:latin typeface="Microsoft Sans Serif"/>
                <a:cs typeface="Microsoft Sans Serif"/>
              </a:rPr>
              <a:t> </a:t>
            </a:r>
            <a:r>
              <a:rPr sz="550" spc="15" dirty="0">
                <a:latin typeface="Microsoft Sans Serif"/>
                <a:cs typeface="Microsoft Sans Serif"/>
              </a:rPr>
              <a:t>del</a:t>
            </a:r>
            <a:r>
              <a:rPr sz="550" spc="-5" dirty="0">
                <a:latin typeface="Microsoft Sans Serif"/>
                <a:cs typeface="Microsoft Sans Serif"/>
              </a:rPr>
              <a:t> </a:t>
            </a:r>
            <a:r>
              <a:rPr sz="550" spc="25" dirty="0">
                <a:latin typeface="Microsoft Sans Serif"/>
                <a:cs typeface="Microsoft Sans Serif"/>
              </a:rPr>
              <a:t>disyuntor</a:t>
            </a:r>
            <a:r>
              <a:rPr sz="550" spc="-5" dirty="0">
                <a:latin typeface="Microsoft Sans Serif"/>
                <a:cs typeface="Microsoft Sans Serif"/>
              </a:rPr>
              <a:t> </a:t>
            </a:r>
            <a:r>
              <a:rPr sz="550" spc="15" dirty="0">
                <a:latin typeface="Microsoft Sans Serif"/>
                <a:cs typeface="Microsoft Sans Serif"/>
              </a:rPr>
              <a:t>de</a:t>
            </a:r>
            <a:r>
              <a:rPr sz="550" spc="-5" dirty="0">
                <a:latin typeface="Microsoft Sans Serif"/>
                <a:cs typeface="Microsoft Sans Serif"/>
              </a:rPr>
              <a:t> </a:t>
            </a:r>
            <a:r>
              <a:rPr sz="550" spc="30" dirty="0">
                <a:latin typeface="Microsoft Sans Serif"/>
                <a:cs typeface="Microsoft Sans Serif"/>
              </a:rPr>
              <a:t>un</a:t>
            </a:r>
            <a:r>
              <a:rPr sz="550" dirty="0">
                <a:latin typeface="Microsoft Sans Serif"/>
                <a:cs typeface="Microsoft Sans Serif"/>
              </a:rPr>
              <a:t> </a:t>
            </a:r>
            <a:r>
              <a:rPr sz="550" spc="25" dirty="0">
                <a:latin typeface="Microsoft Sans Serif"/>
                <a:cs typeface="Microsoft Sans Serif"/>
              </a:rPr>
              <a:t>generador </a:t>
            </a:r>
            <a:r>
              <a:rPr sz="550" spc="-135" dirty="0">
                <a:latin typeface="Microsoft Sans Serif"/>
                <a:cs typeface="Microsoft Sans Serif"/>
              </a:rPr>
              <a:t> </a:t>
            </a:r>
            <a:r>
              <a:rPr sz="550" spc="20" dirty="0">
                <a:latin typeface="Microsoft Sans Serif"/>
                <a:cs typeface="Microsoft Sans Serif"/>
              </a:rPr>
              <a:t>alternativo</a:t>
            </a:r>
            <a:endParaRPr sz="550">
              <a:latin typeface="Microsoft Sans Serif"/>
              <a:cs typeface="Microsoft Sans Serif"/>
            </a:endParaRPr>
          </a:p>
        </p:txBody>
      </p:sp>
      <p:sp>
        <p:nvSpPr>
          <p:cNvPr id="132" name="object 132"/>
          <p:cNvSpPr txBox="1"/>
          <p:nvPr/>
        </p:nvSpPr>
        <p:spPr>
          <a:xfrm>
            <a:off x="1415277" y="9415125"/>
            <a:ext cx="2852914" cy="143629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sz="850" spc="-25" dirty="0">
                <a:latin typeface="Microsoft Sans Serif"/>
                <a:cs typeface="Microsoft Sans Serif"/>
              </a:rPr>
              <a:t>CAPÍTULO</a:t>
            </a:r>
            <a:r>
              <a:rPr sz="850" spc="-20" dirty="0">
                <a:latin typeface="Microsoft Sans Serif"/>
                <a:cs typeface="Microsoft Sans Serif"/>
              </a:rPr>
              <a:t> </a:t>
            </a:r>
            <a:r>
              <a:rPr sz="850" dirty="0">
                <a:latin typeface="Microsoft Sans Serif"/>
                <a:cs typeface="Microsoft Sans Serif"/>
              </a:rPr>
              <a:t>2,</a:t>
            </a:r>
            <a:r>
              <a:rPr sz="850" spc="-15" dirty="0">
                <a:latin typeface="Microsoft Sans Serif"/>
                <a:cs typeface="Microsoft Sans Serif"/>
              </a:rPr>
              <a:t> </a:t>
            </a:r>
            <a:r>
              <a:rPr sz="850" spc="-40" dirty="0">
                <a:latin typeface="Microsoft Sans Serif"/>
                <a:cs typeface="Microsoft Sans Serif"/>
              </a:rPr>
              <a:t>SECCIÓN</a:t>
            </a:r>
            <a:r>
              <a:rPr sz="850" spc="-15" dirty="0">
                <a:latin typeface="Microsoft Sans Serif"/>
                <a:cs typeface="Microsoft Sans Serif"/>
              </a:rPr>
              <a:t> </a:t>
            </a:r>
            <a:r>
              <a:rPr sz="850" spc="10" dirty="0">
                <a:latin typeface="Microsoft Sans Serif"/>
                <a:cs typeface="Microsoft Sans Serif"/>
              </a:rPr>
              <a:t>5</a:t>
            </a:r>
            <a:endParaRPr sz="850">
              <a:latin typeface="Microsoft Sans Serif"/>
              <a:cs typeface="Microsoft Sans Serif"/>
            </a:endParaRPr>
          </a:p>
        </p:txBody>
      </p:sp>
      <p:sp>
        <p:nvSpPr>
          <p:cNvPr id="133" name="object 133"/>
          <p:cNvSpPr txBox="1"/>
          <p:nvPr/>
        </p:nvSpPr>
        <p:spPr>
          <a:xfrm>
            <a:off x="7845387" y="9415126"/>
            <a:ext cx="7796212" cy="285115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sz="850" spc="-25" dirty="0">
                <a:latin typeface="Microsoft Sans Serif"/>
                <a:cs typeface="Microsoft Sans Serif"/>
              </a:rPr>
              <a:t>TUTORIAL</a:t>
            </a:r>
            <a:r>
              <a:rPr sz="850" spc="-5" dirty="0">
                <a:latin typeface="Microsoft Sans Serif"/>
                <a:cs typeface="Microsoft Sans Serif"/>
              </a:rPr>
              <a:t> </a:t>
            </a:r>
            <a:r>
              <a:rPr sz="850" spc="-60" dirty="0">
                <a:latin typeface="Microsoft Sans Serif"/>
                <a:cs typeface="Microsoft Sans Serif"/>
              </a:rPr>
              <a:t>SOBRE</a:t>
            </a:r>
            <a:r>
              <a:rPr sz="850" spc="-5" dirty="0">
                <a:latin typeface="Microsoft Sans Serif"/>
                <a:cs typeface="Microsoft Sans Serif"/>
              </a:rPr>
              <a:t> </a:t>
            </a:r>
            <a:r>
              <a:rPr sz="850" spc="-35" dirty="0">
                <a:latin typeface="Microsoft Sans Serif"/>
                <a:cs typeface="Microsoft Sans Serif"/>
              </a:rPr>
              <a:t>PROTECCIÓN</a:t>
            </a:r>
            <a:r>
              <a:rPr sz="850" spc="-5" dirty="0">
                <a:latin typeface="Microsoft Sans Serif"/>
                <a:cs typeface="Microsoft Sans Serif"/>
              </a:rPr>
              <a:t> </a:t>
            </a:r>
            <a:r>
              <a:rPr sz="850" spc="-45" dirty="0">
                <a:latin typeface="Microsoft Sans Serif"/>
                <a:cs typeface="Microsoft Sans Serif"/>
              </a:rPr>
              <a:t>DE</a:t>
            </a:r>
            <a:r>
              <a:rPr sz="850" spc="-5" dirty="0">
                <a:latin typeface="Microsoft Sans Serif"/>
                <a:cs typeface="Microsoft Sans Serif"/>
              </a:rPr>
              <a:t> </a:t>
            </a:r>
            <a:r>
              <a:rPr sz="850" spc="-55" dirty="0">
                <a:latin typeface="Microsoft Sans Serif"/>
                <a:cs typeface="Microsoft Sans Serif"/>
              </a:rPr>
              <a:t>GENERADORES</a:t>
            </a:r>
            <a:r>
              <a:rPr sz="850" dirty="0">
                <a:latin typeface="Microsoft Sans Serif"/>
                <a:cs typeface="Microsoft Sans Serif"/>
              </a:rPr>
              <a:t> </a:t>
            </a:r>
            <a:r>
              <a:rPr sz="850" spc="-30" dirty="0">
                <a:latin typeface="Microsoft Sans Serif"/>
                <a:cs typeface="Microsoft Sans Serif"/>
              </a:rPr>
              <a:t>SÍNCRONOS</a:t>
            </a:r>
            <a:endParaRPr sz="850">
              <a:latin typeface="Microsoft Sans Serif"/>
              <a:cs typeface="Microsoft Sans Serif"/>
            </a:endParaRPr>
          </a:p>
          <a:p>
            <a:pPr marL="1400175">
              <a:lnSpc>
                <a:spcPct val="100000"/>
              </a:lnSpc>
            </a:pPr>
            <a:r>
              <a:rPr sz="850" spc="-15" dirty="0">
                <a:latin typeface="Microsoft Sans Serif"/>
                <a:cs typeface="Microsoft Sans Serif"/>
              </a:rPr>
              <a:t>PUBLICACIÓN</a:t>
            </a:r>
            <a:r>
              <a:rPr sz="850" spc="-5" dirty="0">
                <a:latin typeface="Microsoft Sans Serif"/>
                <a:cs typeface="Microsoft Sans Serif"/>
              </a:rPr>
              <a:t> </a:t>
            </a:r>
            <a:r>
              <a:rPr sz="850" spc="-55" dirty="0">
                <a:latin typeface="Microsoft Sans Serif"/>
                <a:cs typeface="Microsoft Sans Serif"/>
              </a:rPr>
              <a:t>ESPECIAL</a:t>
            </a:r>
            <a:r>
              <a:rPr sz="850" spc="-5" dirty="0">
                <a:latin typeface="Microsoft Sans Serif"/>
                <a:cs typeface="Microsoft Sans Serif"/>
              </a:rPr>
              <a:t> </a:t>
            </a:r>
            <a:r>
              <a:rPr sz="850" spc="-40" dirty="0">
                <a:latin typeface="Microsoft Sans Serif"/>
                <a:cs typeface="Microsoft Sans Serif"/>
              </a:rPr>
              <a:t>DEL</a:t>
            </a:r>
            <a:r>
              <a:rPr sz="850" spc="-5" dirty="0">
                <a:latin typeface="Microsoft Sans Serif"/>
                <a:cs typeface="Microsoft Sans Serif"/>
              </a:rPr>
              <a:t> </a:t>
            </a:r>
            <a:r>
              <a:rPr sz="850" spc="-60" dirty="0">
                <a:latin typeface="Microsoft Sans Serif"/>
                <a:cs typeface="Microsoft Sans Serif"/>
              </a:rPr>
              <a:t>IEEE</a:t>
            </a:r>
            <a:r>
              <a:rPr sz="850" spc="-5" dirty="0">
                <a:latin typeface="Microsoft Sans Serif"/>
                <a:cs typeface="Microsoft Sans Serif"/>
              </a:rPr>
              <a:t> </a:t>
            </a:r>
            <a:r>
              <a:rPr sz="850" spc="-80" dirty="0">
                <a:latin typeface="Microsoft Sans Serif"/>
                <a:cs typeface="Microsoft Sans Serif"/>
              </a:rPr>
              <a:t>PSRC</a:t>
            </a:r>
            <a:endParaRPr sz="850">
              <a:latin typeface="Microsoft Sans Serif"/>
              <a:cs typeface="Microsoft Sans Serif"/>
            </a:endParaRPr>
          </a:p>
        </p:txBody>
      </p:sp>
    </p:spTree>
  </p:cSld>
  <p:clrMapOvr>
    <a:masterClrMapping/>
  </p:clrMapOvr>
</p:sld>
</file>

<file path=ppt/slides/slide44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/>
          <p:nvPr/>
        </p:nvSpPr>
        <p:spPr>
          <a:xfrm>
            <a:off x="3726756" y="955548"/>
            <a:ext cx="0" cy="1442085"/>
          </a:xfrm>
          <a:custGeom>
            <a:avLst/>
            <a:gdLst/>
            <a:ahLst/>
            <a:cxnLst/>
            <a:rect l="l" t="t" r="r" b="b"/>
            <a:pathLst>
              <a:path h="1442085">
                <a:moveTo>
                  <a:pt x="0" y="0"/>
                </a:moveTo>
                <a:lnTo>
                  <a:pt x="0" y="1441703"/>
                </a:lnTo>
              </a:path>
            </a:pathLst>
          </a:custGeom>
          <a:ln w="9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" name="object 3"/>
          <p:cNvSpPr/>
          <p:nvPr/>
        </p:nvSpPr>
        <p:spPr>
          <a:xfrm>
            <a:off x="4946801" y="955548"/>
            <a:ext cx="0" cy="896619"/>
          </a:xfrm>
          <a:custGeom>
            <a:avLst/>
            <a:gdLst/>
            <a:ahLst/>
            <a:cxnLst/>
            <a:rect l="l" t="t" r="r" b="b"/>
            <a:pathLst>
              <a:path h="896619">
                <a:moveTo>
                  <a:pt x="0" y="0"/>
                </a:moveTo>
                <a:lnTo>
                  <a:pt x="0" y="896111"/>
                </a:lnTo>
              </a:path>
            </a:pathLst>
          </a:custGeom>
          <a:ln w="9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" name="object 4"/>
          <p:cNvSpPr/>
          <p:nvPr/>
        </p:nvSpPr>
        <p:spPr>
          <a:xfrm>
            <a:off x="5087039" y="1607819"/>
            <a:ext cx="0" cy="243840"/>
          </a:xfrm>
          <a:custGeom>
            <a:avLst/>
            <a:gdLst/>
            <a:ahLst/>
            <a:cxnLst/>
            <a:rect l="l" t="t" r="r" b="b"/>
            <a:pathLst>
              <a:path h="243839">
                <a:moveTo>
                  <a:pt x="0" y="0"/>
                </a:moveTo>
                <a:lnTo>
                  <a:pt x="0" y="243839"/>
                </a:lnTo>
              </a:path>
            </a:pathLst>
          </a:custGeom>
          <a:ln w="9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" name="object 5"/>
          <p:cNvSpPr/>
          <p:nvPr/>
        </p:nvSpPr>
        <p:spPr>
          <a:xfrm>
            <a:off x="5213251" y="1444751"/>
            <a:ext cx="0" cy="287020"/>
          </a:xfrm>
          <a:custGeom>
            <a:avLst/>
            <a:gdLst/>
            <a:ahLst/>
            <a:cxnLst/>
            <a:rect l="l" t="t" r="r" b="b"/>
            <a:pathLst>
              <a:path h="287019">
                <a:moveTo>
                  <a:pt x="0" y="0"/>
                </a:moveTo>
                <a:lnTo>
                  <a:pt x="0" y="286512"/>
                </a:lnTo>
              </a:path>
            </a:pathLst>
          </a:custGeom>
          <a:ln w="9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" name="object 6"/>
          <p:cNvSpPr/>
          <p:nvPr/>
        </p:nvSpPr>
        <p:spPr>
          <a:xfrm>
            <a:off x="7849674" y="955548"/>
            <a:ext cx="0" cy="367665"/>
          </a:xfrm>
          <a:custGeom>
            <a:avLst/>
            <a:gdLst/>
            <a:ahLst/>
            <a:cxnLst/>
            <a:rect l="l" t="t" r="r" b="b"/>
            <a:pathLst>
              <a:path h="367665">
                <a:moveTo>
                  <a:pt x="0" y="0"/>
                </a:moveTo>
                <a:lnTo>
                  <a:pt x="0" y="367284"/>
                </a:lnTo>
              </a:path>
            </a:pathLst>
          </a:custGeom>
          <a:ln w="9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" name="object 7"/>
          <p:cNvSpPr/>
          <p:nvPr/>
        </p:nvSpPr>
        <p:spPr>
          <a:xfrm>
            <a:off x="9073228" y="955548"/>
            <a:ext cx="0" cy="734695"/>
          </a:xfrm>
          <a:custGeom>
            <a:avLst/>
            <a:gdLst/>
            <a:ahLst/>
            <a:cxnLst/>
            <a:rect l="l" t="t" r="r" b="b"/>
            <a:pathLst>
              <a:path h="734694">
                <a:moveTo>
                  <a:pt x="0" y="0"/>
                </a:moveTo>
                <a:lnTo>
                  <a:pt x="0" y="734568"/>
                </a:lnTo>
              </a:path>
            </a:pathLst>
          </a:custGeom>
          <a:ln w="9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" name="object 8"/>
          <p:cNvSpPr/>
          <p:nvPr/>
        </p:nvSpPr>
        <p:spPr>
          <a:xfrm>
            <a:off x="9879584" y="1322833"/>
            <a:ext cx="0" cy="367665"/>
          </a:xfrm>
          <a:custGeom>
            <a:avLst/>
            <a:gdLst/>
            <a:ahLst/>
            <a:cxnLst/>
            <a:rect l="l" t="t" r="r" b="b"/>
            <a:pathLst>
              <a:path h="367664">
                <a:moveTo>
                  <a:pt x="0" y="0"/>
                </a:moveTo>
                <a:lnTo>
                  <a:pt x="0" y="367283"/>
                </a:lnTo>
              </a:path>
            </a:pathLst>
          </a:custGeom>
          <a:ln w="9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" name="object 9"/>
          <p:cNvSpPr/>
          <p:nvPr/>
        </p:nvSpPr>
        <p:spPr>
          <a:xfrm>
            <a:off x="10573749" y="1444752"/>
            <a:ext cx="0" cy="733425"/>
          </a:xfrm>
          <a:custGeom>
            <a:avLst/>
            <a:gdLst/>
            <a:ahLst/>
            <a:cxnLst/>
            <a:rect l="l" t="t" r="r" b="b"/>
            <a:pathLst>
              <a:path h="733425">
                <a:moveTo>
                  <a:pt x="0" y="0"/>
                </a:moveTo>
                <a:lnTo>
                  <a:pt x="0" y="733044"/>
                </a:lnTo>
              </a:path>
            </a:pathLst>
          </a:custGeom>
          <a:ln w="9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" name="object 10"/>
          <p:cNvSpPr/>
          <p:nvPr/>
        </p:nvSpPr>
        <p:spPr>
          <a:xfrm>
            <a:off x="10805135" y="1670304"/>
            <a:ext cx="0" cy="508000"/>
          </a:xfrm>
          <a:custGeom>
            <a:avLst/>
            <a:gdLst/>
            <a:ahLst/>
            <a:cxnLst/>
            <a:rect l="l" t="t" r="r" b="b"/>
            <a:pathLst>
              <a:path h="508000">
                <a:moveTo>
                  <a:pt x="0" y="0"/>
                </a:moveTo>
                <a:lnTo>
                  <a:pt x="0" y="507491"/>
                </a:lnTo>
              </a:path>
            </a:pathLst>
          </a:custGeom>
          <a:ln w="9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" name="object 11"/>
          <p:cNvSpPr/>
          <p:nvPr/>
        </p:nvSpPr>
        <p:spPr>
          <a:xfrm>
            <a:off x="13185633" y="963169"/>
            <a:ext cx="0" cy="1434465"/>
          </a:xfrm>
          <a:custGeom>
            <a:avLst/>
            <a:gdLst/>
            <a:ahLst/>
            <a:cxnLst/>
            <a:rect l="l" t="t" r="r" b="b"/>
            <a:pathLst>
              <a:path h="1434464">
                <a:moveTo>
                  <a:pt x="0" y="0"/>
                </a:moveTo>
                <a:lnTo>
                  <a:pt x="0" y="1434083"/>
                </a:lnTo>
              </a:path>
            </a:pathLst>
          </a:custGeom>
          <a:ln w="9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grpSp>
        <p:nvGrpSpPr>
          <p:cNvPr id="12" name="object 12"/>
          <p:cNvGrpSpPr/>
          <p:nvPr/>
        </p:nvGrpSpPr>
        <p:grpSpPr>
          <a:xfrm>
            <a:off x="3726755" y="1193291"/>
            <a:ext cx="1221217" cy="55244"/>
            <a:chOff x="1620012" y="1193291"/>
            <a:chExt cx="530860" cy="55244"/>
          </a:xfrm>
        </p:grpSpPr>
        <p:sp>
          <p:nvSpPr>
            <p:cNvPr id="13" name="object 13"/>
            <p:cNvSpPr/>
            <p:nvPr/>
          </p:nvSpPr>
          <p:spPr>
            <a:xfrm>
              <a:off x="1661159" y="1220724"/>
              <a:ext cx="447040" cy="0"/>
            </a:xfrm>
            <a:custGeom>
              <a:avLst/>
              <a:gdLst/>
              <a:ahLst/>
              <a:cxnLst/>
              <a:rect l="l" t="t" r="r" b="b"/>
              <a:pathLst>
                <a:path w="447039">
                  <a:moveTo>
                    <a:pt x="0" y="0"/>
                  </a:moveTo>
                  <a:lnTo>
                    <a:pt x="446532" y="0"/>
                  </a:lnTo>
                </a:path>
              </a:pathLst>
            </a:custGeom>
            <a:ln w="9144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4" name="object 14"/>
            <p:cNvSpPr/>
            <p:nvPr/>
          </p:nvSpPr>
          <p:spPr>
            <a:xfrm>
              <a:off x="1620012" y="1193291"/>
              <a:ext cx="530860" cy="55244"/>
            </a:xfrm>
            <a:custGeom>
              <a:avLst/>
              <a:gdLst/>
              <a:ahLst/>
              <a:cxnLst/>
              <a:rect l="l" t="t" r="r" b="b"/>
              <a:pathLst>
                <a:path w="530860" h="55244">
                  <a:moveTo>
                    <a:pt x="54851" y="0"/>
                  </a:moveTo>
                  <a:lnTo>
                    <a:pt x="0" y="27444"/>
                  </a:lnTo>
                  <a:lnTo>
                    <a:pt x="54851" y="54864"/>
                  </a:lnTo>
                  <a:lnTo>
                    <a:pt x="49720" y="41579"/>
                  </a:lnTo>
                  <a:lnTo>
                    <a:pt x="48006" y="27432"/>
                  </a:lnTo>
                  <a:lnTo>
                    <a:pt x="49720" y="13296"/>
                  </a:lnTo>
                  <a:lnTo>
                    <a:pt x="54851" y="0"/>
                  </a:lnTo>
                  <a:close/>
                </a:path>
                <a:path w="530860" h="55244">
                  <a:moveTo>
                    <a:pt x="530339" y="27444"/>
                  </a:moveTo>
                  <a:lnTo>
                    <a:pt x="477012" y="0"/>
                  </a:lnTo>
                  <a:lnTo>
                    <a:pt x="480441" y="13296"/>
                  </a:lnTo>
                  <a:lnTo>
                    <a:pt x="481584" y="27432"/>
                  </a:lnTo>
                  <a:lnTo>
                    <a:pt x="480441" y="41579"/>
                  </a:lnTo>
                  <a:lnTo>
                    <a:pt x="477012" y="54864"/>
                  </a:lnTo>
                  <a:lnTo>
                    <a:pt x="530339" y="27444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15" name="object 15"/>
          <p:cNvGrpSpPr/>
          <p:nvPr/>
        </p:nvGrpSpPr>
        <p:grpSpPr>
          <a:xfrm>
            <a:off x="4960827" y="1193291"/>
            <a:ext cx="2892355" cy="55244"/>
            <a:chOff x="2156460" y="1193291"/>
            <a:chExt cx="1257300" cy="55244"/>
          </a:xfrm>
        </p:grpSpPr>
        <p:sp>
          <p:nvSpPr>
            <p:cNvPr id="16" name="object 16"/>
            <p:cNvSpPr/>
            <p:nvPr/>
          </p:nvSpPr>
          <p:spPr>
            <a:xfrm>
              <a:off x="2197608" y="1220724"/>
              <a:ext cx="1175385" cy="0"/>
            </a:xfrm>
            <a:custGeom>
              <a:avLst/>
              <a:gdLst/>
              <a:ahLst/>
              <a:cxnLst/>
              <a:rect l="l" t="t" r="r" b="b"/>
              <a:pathLst>
                <a:path w="1175385">
                  <a:moveTo>
                    <a:pt x="0" y="0"/>
                  </a:moveTo>
                  <a:lnTo>
                    <a:pt x="1175003" y="0"/>
                  </a:lnTo>
                </a:path>
              </a:pathLst>
            </a:custGeom>
            <a:ln w="9144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7" name="object 17"/>
            <p:cNvSpPr/>
            <p:nvPr/>
          </p:nvSpPr>
          <p:spPr>
            <a:xfrm>
              <a:off x="2156447" y="1193291"/>
              <a:ext cx="1257300" cy="55244"/>
            </a:xfrm>
            <a:custGeom>
              <a:avLst/>
              <a:gdLst/>
              <a:ahLst/>
              <a:cxnLst/>
              <a:rect l="l" t="t" r="r" b="b"/>
              <a:pathLst>
                <a:path w="1257300" h="55244">
                  <a:moveTo>
                    <a:pt x="54876" y="0"/>
                  </a:moveTo>
                  <a:lnTo>
                    <a:pt x="0" y="27444"/>
                  </a:lnTo>
                  <a:lnTo>
                    <a:pt x="54876" y="54864"/>
                  </a:lnTo>
                  <a:lnTo>
                    <a:pt x="49733" y="41579"/>
                  </a:lnTo>
                  <a:lnTo>
                    <a:pt x="48006" y="27432"/>
                  </a:lnTo>
                  <a:lnTo>
                    <a:pt x="49733" y="13296"/>
                  </a:lnTo>
                  <a:lnTo>
                    <a:pt x="54876" y="0"/>
                  </a:lnTo>
                  <a:close/>
                </a:path>
                <a:path w="1257300" h="55244">
                  <a:moveTo>
                    <a:pt x="1257300" y="27444"/>
                  </a:moveTo>
                  <a:lnTo>
                    <a:pt x="1203960" y="0"/>
                  </a:lnTo>
                  <a:lnTo>
                    <a:pt x="1208252" y="13296"/>
                  </a:lnTo>
                  <a:lnTo>
                    <a:pt x="1209687" y="27432"/>
                  </a:lnTo>
                  <a:lnTo>
                    <a:pt x="1208252" y="41579"/>
                  </a:lnTo>
                  <a:lnTo>
                    <a:pt x="1203960" y="54864"/>
                  </a:lnTo>
                  <a:lnTo>
                    <a:pt x="1257300" y="27444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18" name="object 18"/>
          <p:cNvGrpSpPr/>
          <p:nvPr/>
        </p:nvGrpSpPr>
        <p:grpSpPr>
          <a:xfrm>
            <a:off x="7877721" y="1193291"/>
            <a:ext cx="1189079" cy="55244"/>
            <a:chOff x="3424427" y="1193291"/>
            <a:chExt cx="516890" cy="55244"/>
          </a:xfrm>
        </p:grpSpPr>
        <p:sp>
          <p:nvSpPr>
            <p:cNvPr id="19" name="object 19"/>
            <p:cNvSpPr/>
            <p:nvPr/>
          </p:nvSpPr>
          <p:spPr>
            <a:xfrm>
              <a:off x="3465575" y="1220724"/>
              <a:ext cx="434340" cy="0"/>
            </a:xfrm>
            <a:custGeom>
              <a:avLst/>
              <a:gdLst/>
              <a:ahLst/>
              <a:cxnLst/>
              <a:rect l="l" t="t" r="r" b="b"/>
              <a:pathLst>
                <a:path w="434339">
                  <a:moveTo>
                    <a:pt x="0" y="0"/>
                  </a:moveTo>
                  <a:lnTo>
                    <a:pt x="434340" y="0"/>
                  </a:lnTo>
                </a:path>
              </a:pathLst>
            </a:custGeom>
            <a:ln w="9144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0" name="object 20"/>
            <p:cNvSpPr/>
            <p:nvPr/>
          </p:nvSpPr>
          <p:spPr>
            <a:xfrm>
              <a:off x="3424415" y="1193291"/>
              <a:ext cx="516890" cy="55244"/>
            </a:xfrm>
            <a:custGeom>
              <a:avLst/>
              <a:gdLst/>
              <a:ahLst/>
              <a:cxnLst/>
              <a:rect l="l" t="t" r="r" b="b"/>
              <a:pathLst>
                <a:path w="516889" h="55244">
                  <a:moveTo>
                    <a:pt x="54864" y="0"/>
                  </a:moveTo>
                  <a:lnTo>
                    <a:pt x="0" y="27444"/>
                  </a:lnTo>
                  <a:lnTo>
                    <a:pt x="54864" y="54864"/>
                  </a:lnTo>
                  <a:lnTo>
                    <a:pt x="49733" y="41579"/>
                  </a:lnTo>
                  <a:lnTo>
                    <a:pt x="48018" y="27432"/>
                  </a:lnTo>
                  <a:lnTo>
                    <a:pt x="49733" y="13296"/>
                  </a:lnTo>
                  <a:lnTo>
                    <a:pt x="54864" y="0"/>
                  </a:lnTo>
                  <a:close/>
                </a:path>
                <a:path w="516889" h="55244">
                  <a:moveTo>
                    <a:pt x="516648" y="27444"/>
                  </a:moveTo>
                  <a:lnTo>
                    <a:pt x="461784" y="0"/>
                  </a:lnTo>
                  <a:lnTo>
                    <a:pt x="466064" y="13296"/>
                  </a:lnTo>
                  <a:lnTo>
                    <a:pt x="467487" y="27432"/>
                  </a:lnTo>
                  <a:lnTo>
                    <a:pt x="466064" y="41579"/>
                  </a:lnTo>
                  <a:lnTo>
                    <a:pt x="461784" y="54864"/>
                  </a:lnTo>
                  <a:lnTo>
                    <a:pt x="516648" y="27444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21" name="object 21"/>
          <p:cNvGrpSpPr/>
          <p:nvPr/>
        </p:nvGrpSpPr>
        <p:grpSpPr>
          <a:xfrm>
            <a:off x="5227273" y="1519427"/>
            <a:ext cx="3846248" cy="55244"/>
            <a:chOff x="2272283" y="1519427"/>
            <a:chExt cx="1671955" cy="55244"/>
          </a:xfrm>
        </p:grpSpPr>
        <p:sp>
          <p:nvSpPr>
            <p:cNvPr id="22" name="object 22"/>
            <p:cNvSpPr/>
            <p:nvPr/>
          </p:nvSpPr>
          <p:spPr>
            <a:xfrm>
              <a:off x="2313432" y="1546859"/>
              <a:ext cx="1590040" cy="0"/>
            </a:xfrm>
            <a:custGeom>
              <a:avLst/>
              <a:gdLst/>
              <a:ahLst/>
              <a:cxnLst/>
              <a:rect l="l" t="t" r="r" b="b"/>
              <a:pathLst>
                <a:path w="1590039">
                  <a:moveTo>
                    <a:pt x="0" y="0"/>
                  </a:moveTo>
                  <a:lnTo>
                    <a:pt x="1589532" y="0"/>
                  </a:lnTo>
                </a:path>
              </a:pathLst>
            </a:custGeom>
            <a:ln w="9144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3" name="object 23"/>
            <p:cNvSpPr/>
            <p:nvPr/>
          </p:nvSpPr>
          <p:spPr>
            <a:xfrm>
              <a:off x="2272271" y="1519440"/>
              <a:ext cx="1671955" cy="55244"/>
            </a:xfrm>
            <a:custGeom>
              <a:avLst/>
              <a:gdLst/>
              <a:ahLst/>
              <a:cxnLst/>
              <a:rect l="l" t="t" r="r" b="b"/>
              <a:pathLst>
                <a:path w="1671954" h="55244">
                  <a:moveTo>
                    <a:pt x="54876" y="0"/>
                  </a:moveTo>
                  <a:lnTo>
                    <a:pt x="0" y="27419"/>
                  </a:lnTo>
                  <a:lnTo>
                    <a:pt x="54876" y="54851"/>
                  </a:lnTo>
                  <a:lnTo>
                    <a:pt x="49733" y="41567"/>
                  </a:lnTo>
                  <a:lnTo>
                    <a:pt x="48018" y="27432"/>
                  </a:lnTo>
                  <a:lnTo>
                    <a:pt x="49733" y="13284"/>
                  </a:lnTo>
                  <a:lnTo>
                    <a:pt x="54876" y="0"/>
                  </a:lnTo>
                  <a:close/>
                </a:path>
                <a:path w="1671954" h="55244">
                  <a:moveTo>
                    <a:pt x="1671828" y="27419"/>
                  </a:moveTo>
                  <a:lnTo>
                    <a:pt x="1616976" y="0"/>
                  </a:lnTo>
                  <a:lnTo>
                    <a:pt x="1622120" y="13284"/>
                  </a:lnTo>
                  <a:lnTo>
                    <a:pt x="1623834" y="27432"/>
                  </a:lnTo>
                  <a:lnTo>
                    <a:pt x="1622120" y="41567"/>
                  </a:lnTo>
                  <a:lnTo>
                    <a:pt x="1616976" y="54851"/>
                  </a:lnTo>
                  <a:lnTo>
                    <a:pt x="1671828" y="27419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24" name="object 24"/>
          <p:cNvGrpSpPr/>
          <p:nvPr/>
        </p:nvGrpSpPr>
        <p:grpSpPr>
          <a:xfrm>
            <a:off x="3726757" y="1295400"/>
            <a:ext cx="10679802" cy="55244"/>
            <a:chOff x="1620012" y="1295400"/>
            <a:chExt cx="4642485" cy="55244"/>
          </a:xfrm>
        </p:grpSpPr>
        <p:sp>
          <p:nvSpPr>
            <p:cNvPr id="25" name="object 25"/>
            <p:cNvSpPr/>
            <p:nvPr/>
          </p:nvSpPr>
          <p:spPr>
            <a:xfrm>
              <a:off x="1620012" y="1322832"/>
              <a:ext cx="4069079" cy="0"/>
            </a:xfrm>
            <a:custGeom>
              <a:avLst/>
              <a:gdLst/>
              <a:ahLst/>
              <a:cxnLst/>
              <a:rect l="l" t="t" r="r" b="b"/>
              <a:pathLst>
                <a:path w="4069079">
                  <a:moveTo>
                    <a:pt x="0" y="0"/>
                  </a:moveTo>
                  <a:lnTo>
                    <a:pt x="4069080" y="0"/>
                  </a:lnTo>
                </a:path>
              </a:pathLst>
            </a:custGeom>
            <a:ln w="9144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6" name="object 26"/>
            <p:cNvSpPr/>
            <p:nvPr/>
          </p:nvSpPr>
          <p:spPr>
            <a:xfrm>
              <a:off x="5676900" y="1295400"/>
              <a:ext cx="55244" cy="55244"/>
            </a:xfrm>
            <a:custGeom>
              <a:avLst/>
              <a:gdLst/>
              <a:ahLst/>
              <a:cxnLst/>
              <a:rect l="l" t="t" r="r" b="b"/>
              <a:pathLst>
                <a:path w="55245" h="55244">
                  <a:moveTo>
                    <a:pt x="0" y="54863"/>
                  </a:moveTo>
                  <a:lnTo>
                    <a:pt x="4286" y="41790"/>
                  </a:lnTo>
                  <a:lnTo>
                    <a:pt x="5714" y="28003"/>
                  </a:lnTo>
                  <a:lnTo>
                    <a:pt x="4286" y="13930"/>
                  </a:lnTo>
                  <a:lnTo>
                    <a:pt x="0" y="0"/>
                  </a:lnTo>
                  <a:lnTo>
                    <a:pt x="54864" y="27432"/>
                  </a:lnTo>
                  <a:lnTo>
                    <a:pt x="0" y="54863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7" name="object 27"/>
            <p:cNvSpPr/>
            <p:nvPr/>
          </p:nvSpPr>
          <p:spPr>
            <a:xfrm>
              <a:off x="5731764" y="1322832"/>
              <a:ext cx="489584" cy="0"/>
            </a:xfrm>
            <a:custGeom>
              <a:avLst/>
              <a:gdLst/>
              <a:ahLst/>
              <a:cxnLst/>
              <a:rect l="l" t="t" r="r" b="b"/>
              <a:pathLst>
                <a:path w="489585">
                  <a:moveTo>
                    <a:pt x="0" y="0"/>
                  </a:moveTo>
                  <a:lnTo>
                    <a:pt x="489203" y="0"/>
                  </a:lnTo>
                </a:path>
              </a:pathLst>
            </a:custGeom>
            <a:ln w="9144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8" name="object 28"/>
            <p:cNvSpPr/>
            <p:nvPr/>
          </p:nvSpPr>
          <p:spPr>
            <a:xfrm>
              <a:off x="6207251" y="1295400"/>
              <a:ext cx="55244" cy="55244"/>
            </a:xfrm>
            <a:custGeom>
              <a:avLst/>
              <a:gdLst/>
              <a:ahLst/>
              <a:cxnLst/>
              <a:rect l="l" t="t" r="r" b="b"/>
              <a:pathLst>
                <a:path w="55245" h="55244">
                  <a:moveTo>
                    <a:pt x="0" y="54863"/>
                  </a:moveTo>
                  <a:lnTo>
                    <a:pt x="5143" y="41790"/>
                  </a:lnTo>
                  <a:lnTo>
                    <a:pt x="6858" y="28003"/>
                  </a:lnTo>
                  <a:lnTo>
                    <a:pt x="5143" y="13930"/>
                  </a:lnTo>
                  <a:lnTo>
                    <a:pt x="0" y="0"/>
                  </a:lnTo>
                  <a:lnTo>
                    <a:pt x="54864" y="27432"/>
                  </a:lnTo>
                  <a:lnTo>
                    <a:pt x="0" y="54863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29" name="object 29"/>
          <p:cNvGrpSpPr/>
          <p:nvPr/>
        </p:nvGrpSpPr>
        <p:grpSpPr>
          <a:xfrm>
            <a:off x="9073228" y="1519427"/>
            <a:ext cx="782981" cy="55244"/>
            <a:chOff x="3944111" y="1519427"/>
            <a:chExt cx="340360" cy="55244"/>
          </a:xfrm>
        </p:grpSpPr>
        <p:sp>
          <p:nvSpPr>
            <p:cNvPr id="30" name="object 30"/>
            <p:cNvSpPr/>
            <p:nvPr/>
          </p:nvSpPr>
          <p:spPr>
            <a:xfrm>
              <a:off x="3985260" y="1546859"/>
              <a:ext cx="257810" cy="0"/>
            </a:xfrm>
            <a:custGeom>
              <a:avLst/>
              <a:gdLst/>
              <a:ahLst/>
              <a:cxnLst/>
              <a:rect l="l" t="t" r="r" b="b"/>
              <a:pathLst>
                <a:path w="257810">
                  <a:moveTo>
                    <a:pt x="0" y="0"/>
                  </a:moveTo>
                  <a:lnTo>
                    <a:pt x="257556" y="0"/>
                  </a:lnTo>
                </a:path>
              </a:pathLst>
            </a:custGeom>
            <a:ln w="9144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1" name="object 31"/>
            <p:cNvSpPr/>
            <p:nvPr/>
          </p:nvSpPr>
          <p:spPr>
            <a:xfrm>
              <a:off x="3944099" y="1519440"/>
              <a:ext cx="340360" cy="55244"/>
            </a:xfrm>
            <a:custGeom>
              <a:avLst/>
              <a:gdLst/>
              <a:ahLst/>
              <a:cxnLst/>
              <a:rect l="l" t="t" r="r" b="b"/>
              <a:pathLst>
                <a:path w="340360" h="55244">
                  <a:moveTo>
                    <a:pt x="54864" y="0"/>
                  </a:moveTo>
                  <a:lnTo>
                    <a:pt x="0" y="27419"/>
                  </a:lnTo>
                  <a:lnTo>
                    <a:pt x="54864" y="54851"/>
                  </a:lnTo>
                  <a:lnTo>
                    <a:pt x="49733" y="41567"/>
                  </a:lnTo>
                  <a:lnTo>
                    <a:pt x="48018" y="27432"/>
                  </a:lnTo>
                  <a:lnTo>
                    <a:pt x="49733" y="13284"/>
                  </a:lnTo>
                  <a:lnTo>
                    <a:pt x="54864" y="0"/>
                  </a:lnTo>
                  <a:close/>
                </a:path>
                <a:path w="340360" h="55244">
                  <a:moveTo>
                    <a:pt x="339864" y="27419"/>
                  </a:moveTo>
                  <a:lnTo>
                    <a:pt x="285000" y="0"/>
                  </a:lnTo>
                  <a:lnTo>
                    <a:pt x="290131" y="13284"/>
                  </a:lnTo>
                  <a:lnTo>
                    <a:pt x="291846" y="27432"/>
                  </a:lnTo>
                  <a:lnTo>
                    <a:pt x="290131" y="41567"/>
                  </a:lnTo>
                  <a:lnTo>
                    <a:pt x="285000" y="54851"/>
                  </a:lnTo>
                  <a:lnTo>
                    <a:pt x="339864" y="27419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32" name="object 32"/>
          <p:cNvGrpSpPr/>
          <p:nvPr/>
        </p:nvGrpSpPr>
        <p:grpSpPr>
          <a:xfrm>
            <a:off x="9890099" y="1519427"/>
            <a:ext cx="3295532" cy="55244"/>
            <a:chOff x="4299203" y="1519427"/>
            <a:chExt cx="1432560" cy="55244"/>
          </a:xfrm>
        </p:grpSpPr>
        <p:sp>
          <p:nvSpPr>
            <p:cNvPr id="33" name="object 33"/>
            <p:cNvSpPr/>
            <p:nvPr/>
          </p:nvSpPr>
          <p:spPr>
            <a:xfrm>
              <a:off x="4340351" y="1546859"/>
              <a:ext cx="215265" cy="0"/>
            </a:xfrm>
            <a:custGeom>
              <a:avLst/>
              <a:gdLst/>
              <a:ahLst/>
              <a:cxnLst/>
              <a:rect l="l" t="t" r="r" b="b"/>
              <a:pathLst>
                <a:path w="215264">
                  <a:moveTo>
                    <a:pt x="0" y="0"/>
                  </a:moveTo>
                  <a:lnTo>
                    <a:pt x="214883" y="0"/>
                  </a:lnTo>
                </a:path>
              </a:pathLst>
            </a:custGeom>
            <a:ln w="9144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4" name="object 34"/>
            <p:cNvSpPr/>
            <p:nvPr/>
          </p:nvSpPr>
          <p:spPr>
            <a:xfrm>
              <a:off x="4299191" y="1519440"/>
              <a:ext cx="297180" cy="55244"/>
            </a:xfrm>
            <a:custGeom>
              <a:avLst/>
              <a:gdLst/>
              <a:ahLst/>
              <a:cxnLst/>
              <a:rect l="l" t="t" r="r" b="b"/>
              <a:pathLst>
                <a:path w="297179" h="55244">
                  <a:moveTo>
                    <a:pt x="54864" y="0"/>
                  </a:moveTo>
                  <a:lnTo>
                    <a:pt x="0" y="27419"/>
                  </a:lnTo>
                  <a:lnTo>
                    <a:pt x="54864" y="54851"/>
                  </a:lnTo>
                  <a:lnTo>
                    <a:pt x="49733" y="41567"/>
                  </a:lnTo>
                  <a:lnTo>
                    <a:pt x="48018" y="27432"/>
                  </a:lnTo>
                  <a:lnTo>
                    <a:pt x="49733" y="13284"/>
                  </a:lnTo>
                  <a:lnTo>
                    <a:pt x="54864" y="0"/>
                  </a:lnTo>
                  <a:close/>
                </a:path>
                <a:path w="297179" h="55244">
                  <a:moveTo>
                    <a:pt x="297180" y="27419"/>
                  </a:moveTo>
                  <a:lnTo>
                    <a:pt x="242316" y="0"/>
                  </a:lnTo>
                  <a:lnTo>
                    <a:pt x="247472" y="13284"/>
                  </a:lnTo>
                  <a:lnTo>
                    <a:pt x="249186" y="27432"/>
                  </a:lnTo>
                  <a:lnTo>
                    <a:pt x="247472" y="41567"/>
                  </a:lnTo>
                  <a:lnTo>
                    <a:pt x="242316" y="54851"/>
                  </a:lnTo>
                  <a:lnTo>
                    <a:pt x="297180" y="27419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5" name="object 35"/>
            <p:cNvSpPr/>
            <p:nvPr/>
          </p:nvSpPr>
          <p:spPr>
            <a:xfrm>
              <a:off x="4637532" y="1546859"/>
              <a:ext cx="1051560" cy="0"/>
            </a:xfrm>
            <a:custGeom>
              <a:avLst/>
              <a:gdLst/>
              <a:ahLst/>
              <a:cxnLst/>
              <a:rect l="l" t="t" r="r" b="b"/>
              <a:pathLst>
                <a:path w="1051560">
                  <a:moveTo>
                    <a:pt x="0" y="0"/>
                  </a:moveTo>
                  <a:lnTo>
                    <a:pt x="1051560" y="0"/>
                  </a:lnTo>
                </a:path>
              </a:pathLst>
            </a:custGeom>
            <a:ln w="9144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6" name="object 36"/>
            <p:cNvSpPr/>
            <p:nvPr/>
          </p:nvSpPr>
          <p:spPr>
            <a:xfrm>
              <a:off x="4596371" y="1519440"/>
              <a:ext cx="1136015" cy="55244"/>
            </a:xfrm>
            <a:custGeom>
              <a:avLst/>
              <a:gdLst/>
              <a:ahLst/>
              <a:cxnLst/>
              <a:rect l="l" t="t" r="r" b="b"/>
              <a:pathLst>
                <a:path w="1136014" h="55244">
                  <a:moveTo>
                    <a:pt x="54876" y="0"/>
                  </a:moveTo>
                  <a:lnTo>
                    <a:pt x="0" y="27419"/>
                  </a:lnTo>
                  <a:lnTo>
                    <a:pt x="54876" y="54851"/>
                  </a:lnTo>
                  <a:lnTo>
                    <a:pt x="50584" y="41567"/>
                  </a:lnTo>
                  <a:lnTo>
                    <a:pt x="49149" y="27432"/>
                  </a:lnTo>
                  <a:lnTo>
                    <a:pt x="50584" y="13284"/>
                  </a:lnTo>
                  <a:lnTo>
                    <a:pt x="54876" y="0"/>
                  </a:lnTo>
                  <a:close/>
                </a:path>
                <a:path w="1136014" h="55244">
                  <a:moveTo>
                    <a:pt x="1135392" y="27419"/>
                  </a:moveTo>
                  <a:lnTo>
                    <a:pt x="1080528" y="0"/>
                  </a:lnTo>
                  <a:lnTo>
                    <a:pt x="1084808" y="13284"/>
                  </a:lnTo>
                  <a:lnTo>
                    <a:pt x="1086231" y="27432"/>
                  </a:lnTo>
                  <a:lnTo>
                    <a:pt x="1084808" y="41567"/>
                  </a:lnTo>
                  <a:lnTo>
                    <a:pt x="1080528" y="54851"/>
                  </a:lnTo>
                  <a:lnTo>
                    <a:pt x="1135392" y="27419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37" name="object 37"/>
          <p:cNvGrpSpPr/>
          <p:nvPr/>
        </p:nvGrpSpPr>
        <p:grpSpPr>
          <a:xfrm>
            <a:off x="10829677" y="2100072"/>
            <a:ext cx="2321188" cy="55244"/>
            <a:chOff x="4707635" y="2100072"/>
            <a:chExt cx="1009015" cy="55244"/>
          </a:xfrm>
        </p:grpSpPr>
        <p:sp>
          <p:nvSpPr>
            <p:cNvPr id="38" name="object 38"/>
            <p:cNvSpPr/>
            <p:nvPr/>
          </p:nvSpPr>
          <p:spPr>
            <a:xfrm>
              <a:off x="4748783" y="2127504"/>
              <a:ext cx="927100" cy="0"/>
            </a:xfrm>
            <a:custGeom>
              <a:avLst/>
              <a:gdLst/>
              <a:ahLst/>
              <a:cxnLst/>
              <a:rect l="l" t="t" r="r" b="b"/>
              <a:pathLst>
                <a:path w="927100">
                  <a:moveTo>
                    <a:pt x="0" y="0"/>
                  </a:moveTo>
                  <a:lnTo>
                    <a:pt x="926592" y="0"/>
                  </a:lnTo>
                </a:path>
              </a:pathLst>
            </a:custGeom>
            <a:ln w="9144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9" name="object 39"/>
            <p:cNvSpPr/>
            <p:nvPr/>
          </p:nvSpPr>
          <p:spPr>
            <a:xfrm>
              <a:off x="4707623" y="2100071"/>
              <a:ext cx="1009015" cy="55244"/>
            </a:xfrm>
            <a:custGeom>
              <a:avLst/>
              <a:gdLst/>
              <a:ahLst/>
              <a:cxnLst/>
              <a:rect l="l" t="t" r="r" b="b"/>
              <a:pathLst>
                <a:path w="1009014" h="55244">
                  <a:moveTo>
                    <a:pt x="54876" y="0"/>
                  </a:moveTo>
                  <a:lnTo>
                    <a:pt x="0" y="27444"/>
                  </a:lnTo>
                  <a:lnTo>
                    <a:pt x="54876" y="54876"/>
                  </a:lnTo>
                  <a:lnTo>
                    <a:pt x="49733" y="41795"/>
                  </a:lnTo>
                  <a:lnTo>
                    <a:pt x="48018" y="28003"/>
                  </a:lnTo>
                  <a:lnTo>
                    <a:pt x="49733" y="13931"/>
                  </a:lnTo>
                  <a:lnTo>
                    <a:pt x="54876" y="0"/>
                  </a:lnTo>
                  <a:close/>
                </a:path>
                <a:path w="1009014" h="55244">
                  <a:moveTo>
                    <a:pt x="1008888" y="27444"/>
                  </a:moveTo>
                  <a:lnTo>
                    <a:pt x="954036" y="0"/>
                  </a:lnTo>
                  <a:lnTo>
                    <a:pt x="959180" y="13931"/>
                  </a:lnTo>
                  <a:lnTo>
                    <a:pt x="960882" y="28003"/>
                  </a:lnTo>
                  <a:lnTo>
                    <a:pt x="959180" y="41795"/>
                  </a:lnTo>
                  <a:lnTo>
                    <a:pt x="954036" y="54876"/>
                  </a:lnTo>
                  <a:lnTo>
                    <a:pt x="1008888" y="27444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40" name="object 40"/>
          <p:cNvGrpSpPr/>
          <p:nvPr/>
        </p:nvGrpSpPr>
        <p:grpSpPr>
          <a:xfrm>
            <a:off x="3726756" y="2286000"/>
            <a:ext cx="9460046" cy="55244"/>
            <a:chOff x="1620012" y="2286000"/>
            <a:chExt cx="4112260" cy="55244"/>
          </a:xfrm>
        </p:grpSpPr>
        <p:sp>
          <p:nvSpPr>
            <p:cNvPr id="41" name="object 41"/>
            <p:cNvSpPr/>
            <p:nvPr/>
          </p:nvSpPr>
          <p:spPr>
            <a:xfrm>
              <a:off x="1661159" y="2313432"/>
              <a:ext cx="4028440" cy="0"/>
            </a:xfrm>
            <a:custGeom>
              <a:avLst/>
              <a:gdLst/>
              <a:ahLst/>
              <a:cxnLst/>
              <a:rect l="l" t="t" r="r" b="b"/>
              <a:pathLst>
                <a:path w="4028440">
                  <a:moveTo>
                    <a:pt x="0" y="0"/>
                  </a:moveTo>
                  <a:lnTo>
                    <a:pt x="4027932" y="0"/>
                  </a:lnTo>
                </a:path>
              </a:pathLst>
            </a:custGeom>
            <a:ln w="9144">
              <a:solidFill>
                <a:srgbClr val="000066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2" name="object 42"/>
            <p:cNvSpPr/>
            <p:nvPr/>
          </p:nvSpPr>
          <p:spPr>
            <a:xfrm>
              <a:off x="1620012" y="2285999"/>
              <a:ext cx="4112260" cy="55244"/>
            </a:xfrm>
            <a:custGeom>
              <a:avLst/>
              <a:gdLst/>
              <a:ahLst/>
              <a:cxnLst/>
              <a:rect l="l" t="t" r="r" b="b"/>
              <a:pathLst>
                <a:path w="4112260" h="55244">
                  <a:moveTo>
                    <a:pt x="54851" y="0"/>
                  </a:moveTo>
                  <a:lnTo>
                    <a:pt x="0" y="27444"/>
                  </a:lnTo>
                  <a:lnTo>
                    <a:pt x="54851" y="54864"/>
                  </a:lnTo>
                  <a:lnTo>
                    <a:pt x="49720" y="41579"/>
                  </a:lnTo>
                  <a:lnTo>
                    <a:pt x="48006" y="27432"/>
                  </a:lnTo>
                  <a:lnTo>
                    <a:pt x="49720" y="13296"/>
                  </a:lnTo>
                  <a:lnTo>
                    <a:pt x="54851" y="0"/>
                  </a:lnTo>
                  <a:close/>
                </a:path>
                <a:path w="4112260" h="55244">
                  <a:moveTo>
                    <a:pt x="4111752" y="27444"/>
                  </a:moveTo>
                  <a:lnTo>
                    <a:pt x="4056888" y="0"/>
                  </a:lnTo>
                  <a:lnTo>
                    <a:pt x="4061168" y="13296"/>
                  </a:lnTo>
                  <a:lnTo>
                    <a:pt x="4062590" y="27432"/>
                  </a:lnTo>
                  <a:lnTo>
                    <a:pt x="4061168" y="41579"/>
                  </a:lnTo>
                  <a:lnTo>
                    <a:pt x="4056888" y="54864"/>
                  </a:lnTo>
                  <a:lnTo>
                    <a:pt x="4111752" y="27444"/>
                  </a:lnTo>
                  <a:close/>
                </a:path>
              </a:pathLst>
            </a:custGeom>
            <a:solidFill>
              <a:srgbClr val="000066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43" name="object 43"/>
          <p:cNvGrpSpPr/>
          <p:nvPr/>
        </p:nvGrpSpPr>
        <p:grpSpPr>
          <a:xfrm>
            <a:off x="3726757" y="1967483"/>
            <a:ext cx="655893" cy="55244"/>
            <a:chOff x="1620012" y="1967483"/>
            <a:chExt cx="285115" cy="55244"/>
          </a:xfrm>
        </p:grpSpPr>
        <p:sp>
          <p:nvSpPr>
            <p:cNvPr id="44" name="object 44"/>
            <p:cNvSpPr/>
            <p:nvPr/>
          </p:nvSpPr>
          <p:spPr>
            <a:xfrm>
              <a:off x="1661159" y="1994916"/>
              <a:ext cx="243840" cy="0"/>
            </a:xfrm>
            <a:custGeom>
              <a:avLst/>
              <a:gdLst/>
              <a:ahLst/>
              <a:cxnLst/>
              <a:rect l="l" t="t" r="r" b="b"/>
              <a:pathLst>
                <a:path w="243839">
                  <a:moveTo>
                    <a:pt x="243840" y="0"/>
                  </a:moveTo>
                  <a:lnTo>
                    <a:pt x="0" y="0"/>
                  </a:lnTo>
                </a:path>
              </a:pathLst>
            </a:custGeom>
            <a:ln w="9144">
              <a:solidFill>
                <a:srgbClr val="000066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5" name="object 45"/>
            <p:cNvSpPr/>
            <p:nvPr/>
          </p:nvSpPr>
          <p:spPr>
            <a:xfrm>
              <a:off x="1620012" y="1967483"/>
              <a:ext cx="55244" cy="55244"/>
            </a:xfrm>
            <a:custGeom>
              <a:avLst/>
              <a:gdLst/>
              <a:ahLst/>
              <a:cxnLst/>
              <a:rect l="l" t="t" r="r" b="b"/>
              <a:pathLst>
                <a:path w="55244" h="55244">
                  <a:moveTo>
                    <a:pt x="54863" y="54864"/>
                  </a:moveTo>
                  <a:lnTo>
                    <a:pt x="0" y="27432"/>
                  </a:lnTo>
                  <a:lnTo>
                    <a:pt x="54863" y="0"/>
                  </a:lnTo>
                  <a:lnTo>
                    <a:pt x="49720" y="13930"/>
                  </a:lnTo>
                  <a:lnTo>
                    <a:pt x="48006" y="28003"/>
                  </a:lnTo>
                  <a:lnTo>
                    <a:pt x="49720" y="41790"/>
                  </a:lnTo>
                  <a:lnTo>
                    <a:pt x="54863" y="54864"/>
                  </a:lnTo>
                  <a:close/>
                </a:path>
              </a:pathLst>
            </a:custGeom>
            <a:solidFill>
              <a:srgbClr val="000066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46" name="object 46"/>
          <p:cNvGrpSpPr/>
          <p:nvPr/>
        </p:nvGrpSpPr>
        <p:grpSpPr>
          <a:xfrm>
            <a:off x="5227273" y="1621536"/>
            <a:ext cx="655893" cy="55244"/>
            <a:chOff x="2272283" y="1621536"/>
            <a:chExt cx="285115" cy="55244"/>
          </a:xfrm>
        </p:grpSpPr>
        <p:sp>
          <p:nvSpPr>
            <p:cNvPr id="47" name="object 47"/>
            <p:cNvSpPr/>
            <p:nvPr/>
          </p:nvSpPr>
          <p:spPr>
            <a:xfrm>
              <a:off x="2313432" y="1648967"/>
              <a:ext cx="243840" cy="0"/>
            </a:xfrm>
            <a:custGeom>
              <a:avLst/>
              <a:gdLst/>
              <a:ahLst/>
              <a:cxnLst/>
              <a:rect l="l" t="t" r="r" b="b"/>
              <a:pathLst>
                <a:path w="243839">
                  <a:moveTo>
                    <a:pt x="243840" y="0"/>
                  </a:moveTo>
                  <a:lnTo>
                    <a:pt x="0" y="0"/>
                  </a:lnTo>
                </a:path>
              </a:pathLst>
            </a:custGeom>
            <a:ln w="9144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8" name="object 48"/>
            <p:cNvSpPr/>
            <p:nvPr/>
          </p:nvSpPr>
          <p:spPr>
            <a:xfrm>
              <a:off x="2272283" y="1621536"/>
              <a:ext cx="55244" cy="55244"/>
            </a:xfrm>
            <a:custGeom>
              <a:avLst/>
              <a:gdLst/>
              <a:ahLst/>
              <a:cxnLst/>
              <a:rect l="l" t="t" r="r" b="b"/>
              <a:pathLst>
                <a:path w="55244" h="55244">
                  <a:moveTo>
                    <a:pt x="54864" y="54863"/>
                  </a:moveTo>
                  <a:lnTo>
                    <a:pt x="0" y="27431"/>
                  </a:lnTo>
                  <a:lnTo>
                    <a:pt x="54864" y="0"/>
                  </a:lnTo>
                  <a:lnTo>
                    <a:pt x="49720" y="13287"/>
                  </a:lnTo>
                  <a:lnTo>
                    <a:pt x="48006" y="27431"/>
                  </a:lnTo>
                  <a:lnTo>
                    <a:pt x="49720" y="41576"/>
                  </a:lnTo>
                  <a:lnTo>
                    <a:pt x="54864" y="54863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49" name="object 49"/>
          <p:cNvGrpSpPr/>
          <p:nvPr/>
        </p:nvGrpSpPr>
        <p:grpSpPr>
          <a:xfrm>
            <a:off x="5087040" y="1743455"/>
            <a:ext cx="655893" cy="55244"/>
            <a:chOff x="2211324" y="1743455"/>
            <a:chExt cx="285115" cy="55244"/>
          </a:xfrm>
        </p:grpSpPr>
        <p:sp>
          <p:nvSpPr>
            <p:cNvPr id="50" name="object 50"/>
            <p:cNvSpPr/>
            <p:nvPr/>
          </p:nvSpPr>
          <p:spPr>
            <a:xfrm>
              <a:off x="2252472" y="1770888"/>
              <a:ext cx="243840" cy="0"/>
            </a:xfrm>
            <a:custGeom>
              <a:avLst/>
              <a:gdLst/>
              <a:ahLst/>
              <a:cxnLst/>
              <a:rect l="l" t="t" r="r" b="b"/>
              <a:pathLst>
                <a:path w="243839">
                  <a:moveTo>
                    <a:pt x="243839" y="0"/>
                  </a:moveTo>
                  <a:lnTo>
                    <a:pt x="0" y="0"/>
                  </a:lnTo>
                </a:path>
              </a:pathLst>
            </a:custGeom>
            <a:ln w="9144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1" name="object 51"/>
            <p:cNvSpPr/>
            <p:nvPr/>
          </p:nvSpPr>
          <p:spPr>
            <a:xfrm>
              <a:off x="2211324" y="1743455"/>
              <a:ext cx="55244" cy="55244"/>
            </a:xfrm>
            <a:custGeom>
              <a:avLst/>
              <a:gdLst/>
              <a:ahLst/>
              <a:cxnLst/>
              <a:rect l="l" t="t" r="r" b="b"/>
              <a:pathLst>
                <a:path w="55244" h="55244">
                  <a:moveTo>
                    <a:pt x="54863" y="54864"/>
                  </a:moveTo>
                  <a:lnTo>
                    <a:pt x="0" y="27432"/>
                  </a:lnTo>
                  <a:lnTo>
                    <a:pt x="54863" y="0"/>
                  </a:lnTo>
                  <a:lnTo>
                    <a:pt x="49720" y="13073"/>
                  </a:lnTo>
                  <a:lnTo>
                    <a:pt x="48006" y="26860"/>
                  </a:lnTo>
                  <a:lnTo>
                    <a:pt x="49720" y="40933"/>
                  </a:lnTo>
                  <a:lnTo>
                    <a:pt x="54863" y="54864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52" name="object 52"/>
          <p:cNvGrpSpPr/>
          <p:nvPr/>
        </p:nvGrpSpPr>
        <p:grpSpPr>
          <a:xfrm>
            <a:off x="10819161" y="1804416"/>
            <a:ext cx="660275" cy="55244"/>
            <a:chOff x="4703064" y="1804416"/>
            <a:chExt cx="287020" cy="55244"/>
          </a:xfrm>
        </p:grpSpPr>
        <p:sp>
          <p:nvSpPr>
            <p:cNvPr id="53" name="object 53"/>
            <p:cNvSpPr/>
            <p:nvPr/>
          </p:nvSpPr>
          <p:spPr>
            <a:xfrm>
              <a:off x="4744211" y="1831848"/>
              <a:ext cx="245745" cy="0"/>
            </a:xfrm>
            <a:custGeom>
              <a:avLst/>
              <a:gdLst/>
              <a:ahLst/>
              <a:cxnLst/>
              <a:rect l="l" t="t" r="r" b="b"/>
              <a:pathLst>
                <a:path w="245745">
                  <a:moveTo>
                    <a:pt x="245364" y="0"/>
                  </a:moveTo>
                  <a:lnTo>
                    <a:pt x="0" y="0"/>
                  </a:lnTo>
                </a:path>
              </a:pathLst>
            </a:custGeom>
            <a:ln w="9144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4" name="object 54"/>
            <p:cNvSpPr/>
            <p:nvPr/>
          </p:nvSpPr>
          <p:spPr>
            <a:xfrm>
              <a:off x="4703064" y="1804416"/>
              <a:ext cx="55244" cy="55244"/>
            </a:xfrm>
            <a:custGeom>
              <a:avLst/>
              <a:gdLst/>
              <a:ahLst/>
              <a:cxnLst/>
              <a:rect l="l" t="t" r="r" b="b"/>
              <a:pathLst>
                <a:path w="55245" h="55244">
                  <a:moveTo>
                    <a:pt x="54863" y="54863"/>
                  </a:moveTo>
                  <a:lnTo>
                    <a:pt x="0" y="27432"/>
                  </a:lnTo>
                  <a:lnTo>
                    <a:pt x="54863" y="0"/>
                  </a:lnTo>
                  <a:lnTo>
                    <a:pt x="49720" y="13287"/>
                  </a:lnTo>
                  <a:lnTo>
                    <a:pt x="48005" y="27431"/>
                  </a:lnTo>
                  <a:lnTo>
                    <a:pt x="49720" y="41576"/>
                  </a:lnTo>
                  <a:lnTo>
                    <a:pt x="54863" y="54863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55" name="object 55"/>
          <p:cNvGrpSpPr/>
          <p:nvPr/>
        </p:nvGrpSpPr>
        <p:grpSpPr>
          <a:xfrm>
            <a:off x="9914643" y="1804416"/>
            <a:ext cx="655893" cy="55244"/>
            <a:chOff x="4309872" y="1804416"/>
            <a:chExt cx="285115" cy="55244"/>
          </a:xfrm>
        </p:grpSpPr>
        <p:sp>
          <p:nvSpPr>
            <p:cNvPr id="56" name="object 56"/>
            <p:cNvSpPr/>
            <p:nvPr/>
          </p:nvSpPr>
          <p:spPr>
            <a:xfrm>
              <a:off x="4309872" y="1831848"/>
              <a:ext cx="243840" cy="0"/>
            </a:xfrm>
            <a:custGeom>
              <a:avLst/>
              <a:gdLst/>
              <a:ahLst/>
              <a:cxnLst/>
              <a:rect l="l" t="t" r="r" b="b"/>
              <a:pathLst>
                <a:path w="243839">
                  <a:moveTo>
                    <a:pt x="0" y="0"/>
                  </a:moveTo>
                  <a:lnTo>
                    <a:pt x="243839" y="0"/>
                  </a:lnTo>
                </a:path>
              </a:pathLst>
            </a:custGeom>
            <a:ln w="9144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7" name="object 57"/>
            <p:cNvSpPr/>
            <p:nvPr/>
          </p:nvSpPr>
          <p:spPr>
            <a:xfrm>
              <a:off x="4539996" y="1804416"/>
              <a:ext cx="55244" cy="55244"/>
            </a:xfrm>
            <a:custGeom>
              <a:avLst/>
              <a:gdLst/>
              <a:ahLst/>
              <a:cxnLst/>
              <a:rect l="l" t="t" r="r" b="b"/>
              <a:pathLst>
                <a:path w="55245" h="55244">
                  <a:moveTo>
                    <a:pt x="0" y="54863"/>
                  </a:moveTo>
                  <a:lnTo>
                    <a:pt x="5143" y="41576"/>
                  </a:lnTo>
                  <a:lnTo>
                    <a:pt x="6857" y="27431"/>
                  </a:lnTo>
                  <a:lnTo>
                    <a:pt x="5143" y="13287"/>
                  </a:lnTo>
                  <a:lnTo>
                    <a:pt x="0" y="0"/>
                  </a:lnTo>
                  <a:lnTo>
                    <a:pt x="54863" y="27432"/>
                  </a:lnTo>
                  <a:lnTo>
                    <a:pt x="0" y="54863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58" name="object 58"/>
          <p:cNvGrpSpPr/>
          <p:nvPr/>
        </p:nvGrpSpPr>
        <p:grpSpPr>
          <a:xfrm>
            <a:off x="4287695" y="1743455"/>
            <a:ext cx="660275" cy="55244"/>
            <a:chOff x="1863851" y="1743455"/>
            <a:chExt cx="287020" cy="55244"/>
          </a:xfrm>
        </p:grpSpPr>
        <p:sp>
          <p:nvSpPr>
            <p:cNvPr id="59" name="object 59"/>
            <p:cNvSpPr/>
            <p:nvPr/>
          </p:nvSpPr>
          <p:spPr>
            <a:xfrm>
              <a:off x="1863851" y="1770888"/>
              <a:ext cx="243840" cy="0"/>
            </a:xfrm>
            <a:custGeom>
              <a:avLst/>
              <a:gdLst/>
              <a:ahLst/>
              <a:cxnLst/>
              <a:rect l="l" t="t" r="r" b="b"/>
              <a:pathLst>
                <a:path w="243839">
                  <a:moveTo>
                    <a:pt x="0" y="0"/>
                  </a:moveTo>
                  <a:lnTo>
                    <a:pt x="243840" y="0"/>
                  </a:lnTo>
                </a:path>
              </a:pathLst>
            </a:custGeom>
            <a:ln w="9144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0" name="object 60"/>
            <p:cNvSpPr/>
            <p:nvPr/>
          </p:nvSpPr>
          <p:spPr>
            <a:xfrm>
              <a:off x="2097024" y="1743455"/>
              <a:ext cx="53340" cy="55244"/>
            </a:xfrm>
            <a:custGeom>
              <a:avLst/>
              <a:gdLst/>
              <a:ahLst/>
              <a:cxnLst/>
              <a:rect l="l" t="t" r="r" b="b"/>
              <a:pathLst>
                <a:path w="53339" h="55244">
                  <a:moveTo>
                    <a:pt x="0" y="54864"/>
                  </a:moveTo>
                  <a:lnTo>
                    <a:pt x="3428" y="40933"/>
                  </a:lnTo>
                  <a:lnTo>
                    <a:pt x="4571" y="26860"/>
                  </a:lnTo>
                  <a:lnTo>
                    <a:pt x="3428" y="13073"/>
                  </a:lnTo>
                  <a:lnTo>
                    <a:pt x="0" y="0"/>
                  </a:lnTo>
                  <a:lnTo>
                    <a:pt x="53339" y="27432"/>
                  </a:lnTo>
                  <a:lnTo>
                    <a:pt x="0" y="54864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61" name="object 61"/>
          <p:cNvGrpSpPr/>
          <p:nvPr/>
        </p:nvGrpSpPr>
        <p:grpSpPr>
          <a:xfrm>
            <a:off x="4431439" y="1621536"/>
            <a:ext cx="655893" cy="55244"/>
            <a:chOff x="1926336" y="1621536"/>
            <a:chExt cx="285115" cy="55244"/>
          </a:xfrm>
        </p:grpSpPr>
        <p:sp>
          <p:nvSpPr>
            <p:cNvPr id="62" name="object 62"/>
            <p:cNvSpPr/>
            <p:nvPr/>
          </p:nvSpPr>
          <p:spPr>
            <a:xfrm>
              <a:off x="1926336" y="1648967"/>
              <a:ext cx="243840" cy="0"/>
            </a:xfrm>
            <a:custGeom>
              <a:avLst/>
              <a:gdLst/>
              <a:ahLst/>
              <a:cxnLst/>
              <a:rect l="l" t="t" r="r" b="b"/>
              <a:pathLst>
                <a:path w="243839">
                  <a:moveTo>
                    <a:pt x="0" y="0"/>
                  </a:moveTo>
                  <a:lnTo>
                    <a:pt x="243839" y="0"/>
                  </a:lnTo>
                </a:path>
              </a:pathLst>
            </a:custGeom>
            <a:ln w="9144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3" name="object 63"/>
            <p:cNvSpPr/>
            <p:nvPr/>
          </p:nvSpPr>
          <p:spPr>
            <a:xfrm>
              <a:off x="2156459" y="1621536"/>
              <a:ext cx="55244" cy="55244"/>
            </a:xfrm>
            <a:custGeom>
              <a:avLst/>
              <a:gdLst/>
              <a:ahLst/>
              <a:cxnLst/>
              <a:rect l="l" t="t" r="r" b="b"/>
              <a:pathLst>
                <a:path w="55244" h="55244">
                  <a:moveTo>
                    <a:pt x="0" y="54863"/>
                  </a:moveTo>
                  <a:lnTo>
                    <a:pt x="5143" y="41576"/>
                  </a:lnTo>
                  <a:lnTo>
                    <a:pt x="6858" y="27431"/>
                  </a:lnTo>
                  <a:lnTo>
                    <a:pt x="5143" y="13287"/>
                  </a:lnTo>
                  <a:lnTo>
                    <a:pt x="0" y="0"/>
                  </a:lnTo>
                  <a:lnTo>
                    <a:pt x="54864" y="27431"/>
                  </a:lnTo>
                  <a:lnTo>
                    <a:pt x="0" y="54863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64" name="object 64"/>
          <p:cNvGrpSpPr/>
          <p:nvPr/>
        </p:nvGrpSpPr>
        <p:grpSpPr>
          <a:xfrm>
            <a:off x="3866991" y="984505"/>
            <a:ext cx="1010863" cy="353695"/>
            <a:chOff x="1680972" y="984504"/>
            <a:chExt cx="439420" cy="353695"/>
          </a:xfrm>
        </p:grpSpPr>
        <p:pic>
          <p:nvPicPr>
            <p:cNvPr id="65" name="object 65"/>
            <p:cNvPicPr/>
            <p:nvPr/>
          </p:nvPicPr>
          <p:blipFill>
            <a:blip r:embed="rId2" cstate="print"/>
            <a:stretch>
              <a:fillRect/>
            </a:stretch>
          </p:blipFill>
          <p:spPr>
            <a:xfrm>
              <a:off x="1685544" y="984504"/>
              <a:ext cx="428243" cy="66039"/>
            </a:xfrm>
            <a:prstGeom prst="rect">
              <a:avLst/>
            </a:prstGeom>
          </p:spPr>
        </p:pic>
        <p:pic>
          <p:nvPicPr>
            <p:cNvPr id="66" name="object 66"/>
            <p:cNvPicPr/>
            <p:nvPr/>
          </p:nvPicPr>
          <p:blipFill>
            <a:blip r:embed="rId3" cstate="print"/>
            <a:stretch>
              <a:fillRect/>
            </a:stretch>
          </p:blipFill>
          <p:spPr>
            <a:xfrm>
              <a:off x="1680972" y="1091183"/>
              <a:ext cx="438912" cy="246887"/>
            </a:xfrm>
            <a:prstGeom prst="rect">
              <a:avLst/>
            </a:prstGeom>
          </p:spPr>
        </p:pic>
      </p:grpSp>
      <p:grpSp>
        <p:nvGrpSpPr>
          <p:cNvPr id="67" name="object 67"/>
          <p:cNvGrpSpPr/>
          <p:nvPr/>
        </p:nvGrpSpPr>
        <p:grpSpPr>
          <a:xfrm>
            <a:off x="5896896" y="981456"/>
            <a:ext cx="1259197" cy="353695"/>
            <a:chOff x="2563367" y="981455"/>
            <a:chExt cx="547370" cy="353695"/>
          </a:xfrm>
        </p:grpSpPr>
        <p:pic>
          <p:nvPicPr>
            <p:cNvPr id="68" name="object 68"/>
            <p:cNvPicPr/>
            <p:nvPr/>
          </p:nvPicPr>
          <p:blipFill>
            <a:blip r:embed="rId4" cstate="print"/>
            <a:stretch>
              <a:fillRect/>
            </a:stretch>
          </p:blipFill>
          <p:spPr>
            <a:xfrm>
              <a:off x="2682240" y="981455"/>
              <a:ext cx="304800" cy="66039"/>
            </a:xfrm>
            <a:prstGeom prst="rect">
              <a:avLst/>
            </a:prstGeom>
          </p:spPr>
        </p:pic>
        <p:pic>
          <p:nvPicPr>
            <p:cNvPr id="69" name="object 69"/>
            <p:cNvPicPr/>
            <p:nvPr/>
          </p:nvPicPr>
          <p:blipFill>
            <a:blip r:embed="rId5" cstate="print"/>
            <a:stretch>
              <a:fillRect/>
            </a:stretch>
          </p:blipFill>
          <p:spPr>
            <a:xfrm>
              <a:off x="2563367" y="1088136"/>
              <a:ext cx="547115" cy="246888"/>
            </a:xfrm>
            <a:prstGeom prst="rect">
              <a:avLst/>
            </a:prstGeom>
          </p:spPr>
        </p:pic>
      </p:grpSp>
      <p:grpSp>
        <p:nvGrpSpPr>
          <p:cNvPr id="70" name="object 70"/>
          <p:cNvGrpSpPr/>
          <p:nvPr/>
        </p:nvGrpSpPr>
        <p:grpSpPr>
          <a:xfrm>
            <a:off x="8165207" y="984504"/>
            <a:ext cx="617912" cy="303530"/>
            <a:chOff x="3549396" y="984504"/>
            <a:chExt cx="268605" cy="303530"/>
          </a:xfrm>
        </p:grpSpPr>
        <p:pic>
          <p:nvPicPr>
            <p:cNvPr id="71" name="object 71"/>
            <p:cNvPicPr/>
            <p:nvPr/>
          </p:nvPicPr>
          <p:blipFill>
            <a:blip r:embed="rId6" cstate="print"/>
            <a:stretch>
              <a:fillRect/>
            </a:stretch>
          </p:blipFill>
          <p:spPr>
            <a:xfrm>
              <a:off x="3549396" y="984504"/>
              <a:ext cx="268223" cy="248412"/>
            </a:xfrm>
            <a:prstGeom prst="rect">
              <a:avLst/>
            </a:prstGeom>
          </p:spPr>
        </p:pic>
        <p:pic>
          <p:nvPicPr>
            <p:cNvPr id="72" name="object 72"/>
            <p:cNvPicPr/>
            <p:nvPr/>
          </p:nvPicPr>
          <p:blipFill>
            <a:blip r:embed="rId7" cstate="print"/>
            <a:stretch>
              <a:fillRect/>
            </a:stretch>
          </p:blipFill>
          <p:spPr>
            <a:xfrm>
              <a:off x="3581399" y="1091184"/>
              <a:ext cx="196595" cy="196595"/>
            </a:xfrm>
            <a:prstGeom prst="rect">
              <a:avLst/>
            </a:prstGeom>
          </p:spPr>
        </p:pic>
      </p:grpSp>
      <p:pic>
        <p:nvPicPr>
          <p:cNvPr id="73" name="object 73"/>
          <p:cNvPicPr/>
          <p:nvPr/>
        </p:nvPicPr>
        <p:blipFill>
          <a:blip r:embed="rId8" cstate="print"/>
          <a:stretch>
            <a:fillRect/>
          </a:stretch>
        </p:blipFill>
        <p:spPr>
          <a:xfrm>
            <a:off x="10980430" y="800100"/>
            <a:ext cx="1188534" cy="67056"/>
          </a:xfrm>
          <a:prstGeom prst="rect">
            <a:avLst/>
          </a:prstGeom>
        </p:spPr>
      </p:pic>
      <p:pic>
        <p:nvPicPr>
          <p:cNvPr id="74" name="object 74"/>
          <p:cNvPicPr/>
          <p:nvPr/>
        </p:nvPicPr>
        <p:blipFill>
          <a:blip r:embed="rId7" cstate="print"/>
          <a:stretch>
            <a:fillRect/>
          </a:stretch>
        </p:blipFill>
        <p:spPr>
          <a:xfrm>
            <a:off x="13294313" y="1162813"/>
            <a:ext cx="448753" cy="196595"/>
          </a:xfrm>
          <a:prstGeom prst="rect">
            <a:avLst/>
          </a:prstGeom>
        </p:spPr>
      </p:pic>
      <p:grpSp>
        <p:nvGrpSpPr>
          <p:cNvPr id="75" name="object 75"/>
          <p:cNvGrpSpPr/>
          <p:nvPr/>
        </p:nvGrpSpPr>
        <p:grpSpPr>
          <a:xfrm>
            <a:off x="12249562" y="829055"/>
            <a:ext cx="936361" cy="289560"/>
            <a:chOff x="5324856" y="829055"/>
            <a:chExt cx="407034" cy="289560"/>
          </a:xfrm>
        </p:grpSpPr>
        <p:sp>
          <p:nvSpPr>
            <p:cNvPr id="76" name="object 76"/>
            <p:cNvSpPr/>
            <p:nvPr/>
          </p:nvSpPr>
          <p:spPr>
            <a:xfrm>
              <a:off x="5329428" y="833627"/>
              <a:ext cx="367665" cy="262255"/>
            </a:xfrm>
            <a:custGeom>
              <a:avLst/>
              <a:gdLst/>
              <a:ahLst/>
              <a:cxnLst/>
              <a:rect l="l" t="t" r="r" b="b"/>
              <a:pathLst>
                <a:path w="367664" h="262255">
                  <a:moveTo>
                    <a:pt x="0" y="0"/>
                  </a:moveTo>
                  <a:lnTo>
                    <a:pt x="367283" y="262128"/>
                  </a:lnTo>
                </a:path>
              </a:pathLst>
            </a:custGeom>
            <a:ln w="9144">
              <a:solidFill>
                <a:srgbClr val="000066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7" name="object 77"/>
            <p:cNvSpPr/>
            <p:nvPr/>
          </p:nvSpPr>
          <p:spPr>
            <a:xfrm>
              <a:off x="5670804" y="1065275"/>
              <a:ext cx="60960" cy="53340"/>
            </a:xfrm>
            <a:custGeom>
              <a:avLst/>
              <a:gdLst/>
              <a:ahLst/>
              <a:cxnLst/>
              <a:rect l="l" t="t" r="r" b="b"/>
              <a:pathLst>
                <a:path w="60960" h="53340">
                  <a:moveTo>
                    <a:pt x="60960" y="53340"/>
                  </a:moveTo>
                  <a:lnTo>
                    <a:pt x="0" y="45720"/>
                  </a:lnTo>
                  <a:lnTo>
                    <a:pt x="11644" y="37504"/>
                  </a:lnTo>
                  <a:lnTo>
                    <a:pt x="21145" y="26860"/>
                  </a:lnTo>
                  <a:lnTo>
                    <a:pt x="28075" y="14216"/>
                  </a:lnTo>
                  <a:lnTo>
                    <a:pt x="32003" y="0"/>
                  </a:lnTo>
                  <a:lnTo>
                    <a:pt x="60960" y="53340"/>
                  </a:lnTo>
                  <a:close/>
                </a:path>
              </a:pathLst>
            </a:custGeom>
            <a:solidFill>
              <a:srgbClr val="000066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78" name="object 78"/>
          <p:cNvGrpSpPr/>
          <p:nvPr/>
        </p:nvGrpSpPr>
        <p:grpSpPr>
          <a:xfrm>
            <a:off x="5602403" y="1446276"/>
            <a:ext cx="3054502" cy="247015"/>
            <a:chOff x="2435351" y="1446275"/>
            <a:chExt cx="1327785" cy="247015"/>
          </a:xfrm>
        </p:grpSpPr>
        <p:pic>
          <p:nvPicPr>
            <p:cNvPr id="79" name="object 79"/>
            <p:cNvPicPr/>
            <p:nvPr/>
          </p:nvPicPr>
          <p:blipFill>
            <a:blip r:embed="rId9" cstate="print"/>
            <a:stretch>
              <a:fillRect/>
            </a:stretch>
          </p:blipFill>
          <p:spPr>
            <a:xfrm>
              <a:off x="2435351" y="1446275"/>
              <a:ext cx="1126236" cy="246887"/>
            </a:xfrm>
            <a:prstGeom prst="rect">
              <a:avLst/>
            </a:prstGeom>
          </p:spPr>
        </p:pic>
        <p:pic>
          <p:nvPicPr>
            <p:cNvPr id="80" name="object 80"/>
            <p:cNvPicPr/>
            <p:nvPr/>
          </p:nvPicPr>
          <p:blipFill>
            <a:blip r:embed="rId10" cstate="print"/>
            <a:stretch>
              <a:fillRect/>
            </a:stretch>
          </p:blipFill>
          <p:spPr>
            <a:xfrm>
              <a:off x="3563111" y="1446275"/>
              <a:ext cx="199644" cy="246887"/>
            </a:xfrm>
            <a:prstGeom prst="rect">
              <a:avLst/>
            </a:prstGeom>
          </p:spPr>
        </p:pic>
      </p:grpSp>
      <p:grpSp>
        <p:nvGrpSpPr>
          <p:cNvPr id="81" name="object 81"/>
          <p:cNvGrpSpPr/>
          <p:nvPr/>
        </p:nvGrpSpPr>
        <p:grpSpPr>
          <a:xfrm>
            <a:off x="9227487" y="1446276"/>
            <a:ext cx="487902" cy="192405"/>
            <a:chOff x="4011167" y="1446275"/>
            <a:chExt cx="212090" cy="192405"/>
          </a:xfrm>
        </p:grpSpPr>
        <p:pic>
          <p:nvPicPr>
            <p:cNvPr id="82" name="object 82"/>
            <p:cNvPicPr/>
            <p:nvPr/>
          </p:nvPicPr>
          <p:blipFill>
            <a:blip r:embed="rId11" cstate="print"/>
            <a:stretch>
              <a:fillRect/>
            </a:stretch>
          </p:blipFill>
          <p:spPr>
            <a:xfrm>
              <a:off x="4011167" y="1447799"/>
              <a:ext cx="99059" cy="187451"/>
            </a:xfrm>
            <a:prstGeom prst="rect">
              <a:avLst/>
            </a:prstGeom>
          </p:spPr>
        </p:pic>
        <p:pic>
          <p:nvPicPr>
            <p:cNvPr id="83" name="object 83"/>
            <p:cNvPicPr/>
            <p:nvPr/>
          </p:nvPicPr>
          <p:blipFill>
            <a:blip r:embed="rId12" cstate="print"/>
            <a:stretch>
              <a:fillRect/>
            </a:stretch>
          </p:blipFill>
          <p:spPr>
            <a:xfrm>
              <a:off x="4113275" y="1446275"/>
              <a:ext cx="109727" cy="192024"/>
            </a:xfrm>
            <a:prstGeom prst="rect">
              <a:avLst/>
            </a:prstGeom>
          </p:spPr>
        </p:pic>
      </p:grpSp>
      <p:grpSp>
        <p:nvGrpSpPr>
          <p:cNvPr id="84" name="object 84"/>
          <p:cNvGrpSpPr/>
          <p:nvPr/>
        </p:nvGrpSpPr>
        <p:grpSpPr>
          <a:xfrm>
            <a:off x="10026832" y="1339597"/>
            <a:ext cx="375422" cy="353695"/>
            <a:chOff x="4358640" y="1339596"/>
            <a:chExt cx="163195" cy="353695"/>
          </a:xfrm>
        </p:grpSpPr>
        <p:pic>
          <p:nvPicPr>
            <p:cNvPr id="85" name="object 85"/>
            <p:cNvPicPr/>
            <p:nvPr/>
          </p:nvPicPr>
          <p:blipFill>
            <a:blip r:embed="rId13" cstate="print"/>
            <a:stretch>
              <a:fillRect/>
            </a:stretch>
          </p:blipFill>
          <p:spPr>
            <a:xfrm>
              <a:off x="4358640" y="1339596"/>
              <a:ext cx="153865" cy="66039"/>
            </a:xfrm>
            <a:prstGeom prst="rect">
              <a:avLst/>
            </a:prstGeom>
          </p:spPr>
        </p:pic>
        <p:pic>
          <p:nvPicPr>
            <p:cNvPr id="86" name="object 86"/>
            <p:cNvPicPr/>
            <p:nvPr/>
          </p:nvPicPr>
          <p:blipFill>
            <a:blip r:embed="rId14" cstate="print"/>
            <a:stretch>
              <a:fillRect/>
            </a:stretch>
          </p:blipFill>
          <p:spPr>
            <a:xfrm>
              <a:off x="4361688" y="1446275"/>
              <a:ext cx="160019" cy="246887"/>
            </a:xfrm>
            <a:prstGeom prst="rect">
              <a:avLst/>
            </a:prstGeom>
          </p:spPr>
        </p:pic>
      </p:grpSp>
      <p:grpSp>
        <p:nvGrpSpPr>
          <p:cNvPr id="87" name="object 87"/>
          <p:cNvGrpSpPr/>
          <p:nvPr/>
        </p:nvGrpSpPr>
        <p:grpSpPr>
          <a:xfrm>
            <a:off x="9115301" y="1581912"/>
            <a:ext cx="730393" cy="303530"/>
            <a:chOff x="3962400" y="1581912"/>
            <a:chExt cx="317500" cy="303530"/>
          </a:xfrm>
        </p:grpSpPr>
        <p:pic>
          <p:nvPicPr>
            <p:cNvPr id="88" name="object 88"/>
            <p:cNvPicPr/>
            <p:nvPr/>
          </p:nvPicPr>
          <p:blipFill>
            <a:blip r:embed="rId15" cstate="print"/>
            <a:stretch>
              <a:fillRect/>
            </a:stretch>
          </p:blipFill>
          <p:spPr>
            <a:xfrm>
              <a:off x="3962400" y="1581912"/>
              <a:ext cx="316991" cy="246887"/>
            </a:xfrm>
            <a:prstGeom prst="rect">
              <a:avLst/>
            </a:prstGeom>
          </p:spPr>
        </p:pic>
        <p:pic>
          <p:nvPicPr>
            <p:cNvPr id="89" name="object 89"/>
            <p:cNvPicPr/>
            <p:nvPr/>
          </p:nvPicPr>
          <p:blipFill>
            <a:blip r:embed="rId16" cstate="print"/>
            <a:stretch>
              <a:fillRect/>
            </a:stretch>
          </p:blipFill>
          <p:spPr>
            <a:xfrm>
              <a:off x="4015740" y="1687068"/>
              <a:ext cx="195071" cy="198119"/>
            </a:xfrm>
            <a:prstGeom prst="rect">
              <a:avLst/>
            </a:prstGeom>
          </p:spPr>
        </p:pic>
      </p:grpSp>
      <p:grpSp>
        <p:nvGrpSpPr>
          <p:cNvPr id="90" name="object 90"/>
          <p:cNvGrpSpPr/>
          <p:nvPr/>
        </p:nvGrpSpPr>
        <p:grpSpPr>
          <a:xfrm>
            <a:off x="9984760" y="1581912"/>
            <a:ext cx="505432" cy="303530"/>
            <a:chOff x="4340352" y="1581912"/>
            <a:chExt cx="219710" cy="303530"/>
          </a:xfrm>
        </p:grpSpPr>
        <p:pic>
          <p:nvPicPr>
            <p:cNvPr id="91" name="object 91"/>
            <p:cNvPicPr/>
            <p:nvPr/>
          </p:nvPicPr>
          <p:blipFill>
            <a:blip r:embed="rId17" cstate="print"/>
            <a:stretch>
              <a:fillRect/>
            </a:stretch>
          </p:blipFill>
          <p:spPr>
            <a:xfrm>
              <a:off x="4340352" y="1581912"/>
              <a:ext cx="219456" cy="246887"/>
            </a:xfrm>
            <a:prstGeom prst="rect">
              <a:avLst/>
            </a:prstGeom>
          </p:spPr>
        </p:pic>
        <p:pic>
          <p:nvPicPr>
            <p:cNvPr id="92" name="object 92"/>
            <p:cNvPicPr/>
            <p:nvPr/>
          </p:nvPicPr>
          <p:blipFill>
            <a:blip r:embed="rId16" cstate="print"/>
            <a:stretch>
              <a:fillRect/>
            </a:stretch>
          </p:blipFill>
          <p:spPr>
            <a:xfrm>
              <a:off x="4349496" y="1687068"/>
              <a:ext cx="195071" cy="198119"/>
            </a:xfrm>
            <a:prstGeom prst="rect">
              <a:avLst/>
            </a:prstGeom>
          </p:spPr>
        </p:pic>
      </p:grpSp>
      <p:grpSp>
        <p:nvGrpSpPr>
          <p:cNvPr id="93" name="object 93"/>
          <p:cNvGrpSpPr/>
          <p:nvPr/>
        </p:nvGrpSpPr>
        <p:grpSpPr>
          <a:xfrm>
            <a:off x="5889884" y="1609345"/>
            <a:ext cx="487902" cy="315595"/>
            <a:chOff x="2560319" y="1609344"/>
            <a:chExt cx="212090" cy="315595"/>
          </a:xfrm>
        </p:grpSpPr>
        <p:pic>
          <p:nvPicPr>
            <p:cNvPr id="94" name="object 94"/>
            <p:cNvPicPr/>
            <p:nvPr/>
          </p:nvPicPr>
          <p:blipFill>
            <a:blip r:embed="rId18" cstate="print"/>
            <a:stretch>
              <a:fillRect/>
            </a:stretch>
          </p:blipFill>
          <p:spPr>
            <a:xfrm>
              <a:off x="2610611" y="1609344"/>
              <a:ext cx="135636" cy="193547"/>
            </a:xfrm>
            <a:prstGeom prst="rect">
              <a:avLst/>
            </a:prstGeom>
          </p:spPr>
        </p:pic>
        <p:pic>
          <p:nvPicPr>
            <p:cNvPr id="95" name="object 95"/>
            <p:cNvPicPr/>
            <p:nvPr/>
          </p:nvPicPr>
          <p:blipFill>
            <a:blip r:embed="rId19" cstate="print"/>
            <a:stretch>
              <a:fillRect/>
            </a:stretch>
          </p:blipFill>
          <p:spPr>
            <a:xfrm>
              <a:off x="2560319" y="1734312"/>
              <a:ext cx="97536" cy="187451"/>
            </a:xfrm>
            <a:prstGeom prst="rect">
              <a:avLst/>
            </a:prstGeom>
          </p:spPr>
        </p:pic>
        <p:pic>
          <p:nvPicPr>
            <p:cNvPr id="96" name="object 96"/>
            <p:cNvPicPr/>
            <p:nvPr/>
          </p:nvPicPr>
          <p:blipFill>
            <a:blip r:embed="rId20" cstate="print"/>
            <a:stretch>
              <a:fillRect/>
            </a:stretch>
          </p:blipFill>
          <p:spPr>
            <a:xfrm>
              <a:off x="2660903" y="1732788"/>
              <a:ext cx="111251" cy="192024"/>
            </a:xfrm>
            <a:prstGeom prst="rect">
              <a:avLst/>
            </a:prstGeom>
          </p:spPr>
        </p:pic>
      </p:grpSp>
      <p:pic>
        <p:nvPicPr>
          <p:cNvPr id="97" name="object 97"/>
          <p:cNvPicPr/>
          <p:nvPr/>
        </p:nvPicPr>
        <p:blipFill>
          <a:blip r:embed="rId21" cstate="print"/>
          <a:stretch>
            <a:fillRect/>
          </a:stretch>
        </p:blipFill>
        <p:spPr>
          <a:xfrm>
            <a:off x="4508567" y="1956817"/>
            <a:ext cx="1132399" cy="67563"/>
          </a:xfrm>
          <a:prstGeom prst="rect">
            <a:avLst/>
          </a:prstGeom>
        </p:spPr>
      </p:pic>
      <p:pic>
        <p:nvPicPr>
          <p:cNvPr id="98" name="object 98"/>
          <p:cNvPicPr/>
          <p:nvPr/>
        </p:nvPicPr>
        <p:blipFill>
          <a:blip r:embed="rId22" cstate="print"/>
          <a:stretch>
            <a:fillRect/>
          </a:stretch>
        </p:blipFill>
        <p:spPr>
          <a:xfrm>
            <a:off x="6938148" y="2202179"/>
            <a:ext cx="2292846" cy="128016"/>
          </a:xfrm>
          <a:prstGeom prst="rect">
            <a:avLst/>
          </a:prstGeom>
        </p:spPr>
      </p:pic>
      <p:grpSp>
        <p:nvGrpSpPr>
          <p:cNvPr id="99" name="object 99"/>
          <p:cNvGrpSpPr/>
          <p:nvPr/>
        </p:nvGrpSpPr>
        <p:grpSpPr>
          <a:xfrm>
            <a:off x="10861231" y="1446276"/>
            <a:ext cx="2261296" cy="966469"/>
            <a:chOff x="4721352" y="1446275"/>
            <a:chExt cx="982980" cy="966469"/>
          </a:xfrm>
        </p:grpSpPr>
        <p:pic>
          <p:nvPicPr>
            <p:cNvPr id="100" name="object 100"/>
            <p:cNvPicPr/>
            <p:nvPr/>
          </p:nvPicPr>
          <p:blipFill>
            <a:blip r:embed="rId23" cstate="print"/>
            <a:stretch>
              <a:fillRect/>
            </a:stretch>
          </p:blipFill>
          <p:spPr>
            <a:xfrm>
              <a:off x="4721352" y="1446275"/>
              <a:ext cx="862583" cy="246887"/>
            </a:xfrm>
            <a:prstGeom prst="rect">
              <a:avLst/>
            </a:prstGeom>
          </p:spPr>
        </p:pic>
        <p:pic>
          <p:nvPicPr>
            <p:cNvPr id="101" name="object 101"/>
            <p:cNvPicPr/>
            <p:nvPr/>
          </p:nvPicPr>
          <p:blipFill>
            <a:blip r:embed="rId24" cstate="print"/>
            <a:stretch>
              <a:fillRect/>
            </a:stretch>
          </p:blipFill>
          <p:spPr>
            <a:xfrm>
              <a:off x="4878323" y="1578863"/>
              <a:ext cx="548639" cy="246887"/>
            </a:xfrm>
            <a:prstGeom prst="rect">
              <a:avLst/>
            </a:prstGeom>
          </p:spPr>
        </p:pic>
        <p:pic>
          <p:nvPicPr>
            <p:cNvPr id="102" name="object 102"/>
            <p:cNvPicPr/>
            <p:nvPr/>
          </p:nvPicPr>
          <p:blipFill>
            <a:blip r:embed="rId25" cstate="print"/>
            <a:stretch>
              <a:fillRect/>
            </a:stretch>
          </p:blipFill>
          <p:spPr>
            <a:xfrm>
              <a:off x="5055107" y="1738883"/>
              <a:ext cx="341375" cy="196595"/>
            </a:xfrm>
            <a:prstGeom prst="rect">
              <a:avLst/>
            </a:prstGeom>
          </p:spPr>
        </p:pic>
        <p:pic>
          <p:nvPicPr>
            <p:cNvPr id="103" name="object 103"/>
            <p:cNvPicPr/>
            <p:nvPr/>
          </p:nvPicPr>
          <p:blipFill>
            <a:blip r:embed="rId26" cstate="print"/>
            <a:stretch>
              <a:fillRect/>
            </a:stretch>
          </p:blipFill>
          <p:spPr>
            <a:xfrm>
              <a:off x="5032248" y="1845563"/>
              <a:ext cx="377951" cy="246887"/>
            </a:xfrm>
            <a:prstGeom prst="rect">
              <a:avLst/>
            </a:prstGeom>
          </p:spPr>
        </p:pic>
        <p:pic>
          <p:nvPicPr>
            <p:cNvPr id="104" name="object 104"/>
            <p:cNvPicPr/>
            <p:nvPr/>
          </p:nvPicPr>
          <p:blipFill>
            <a:blip r:embed="rId27" cstate="print"/>
            <a:stretch>
              <a:fillRect/>
            </a:stretch>
          </p:blipFill>
          <p:spPr>
            <a:xfrm>
              <a:off x="4744212" y="2028444"/>
              <a:ext cx="960120" cy="124967"/>
            </a:xfrm>
            <a:prstGeom prst="rect">
              <a:avLst/>
            </a:prstGeom>
          </p:spPr>
        </p:pic>
        <p:pic>
          <p:nvPicPr>
            <p:cNvPr id="105" name="object 105"/>
            <p:cNvPicPr/>
            <p:nvPr/>
          </p:nvPicPr>
          <p:blipFill>
            <a:blip r:embed="rId5" cstate="print"/>
            <a:stretch>
              <a:fillRect/>
            </a:stretch>
          </p:blipFill>
          <p:spPr>
            <a:xfrm>
              <a:off x="4949952" y="2165604"/>
              <a:ext cx="548639" cy="246887"/>
            </a:xfrm>
            <a:prstGeom prst="rect">
              <a:avLst/>
            </a:prstGeom>
          </p:spPr>
        </p:pic>
      </p:grpSp>
      <p:pic>
        <p:nvPicPr>
          <p:cNvPr id="106" name="object 106"/>
          <p:cNvPicPr/>
          <p:nvPr/>
        </p:nvPicPr>
        <p:blipFill>
          <a:blip r:embed="rId28" cstate="print"/>
          <a:stretch>
            <a:fillRect/>
          </a:stretch>
        </p:blipFill>
        <p:spPr>
          <a:xfrm>
            <a:off x="7846168" y="950975"/>
            <a:ext cx="1213036" cy="368808"/>
          </a:xfrm>
          <a:prstGeom prst="rect">
            <a:avLst/>
          </a:prstGeom>
        </p:spPr>
      </p:pic>
      <p:sp>
        <p:nvSpPr>
          <p:cNvPr id="107" name="object 107"/>
          <p:cNvSpPr/>
          <p:nvPr/>
        </p:nvSpPr>
        <p:spPr>
          <a:xfrm>
            <a:off x="1444422" y="9413748"/>
            <a:ext cx="15051933" cy="9525"/>
          </a:xfrm>
          <a:custGeom>
            <a:avLst/>
            <a:gdLst/>
            <a:ahLst/>
            <a:cxnLst/>
            <a:rect l="l" t="t" r="r" b="b"/>
            <a:pathLst>
              <a:path w="6543040" h="9525">
                <a:moveTo>
                  <a:pt x="6542531" y="9144"/>
                </a:moveTo>
                <a:lnTo>
                  <a:pt x="0" y="9144"/>
                </a:lnTo>
                <a:lnTo>
                  <a:pt x="0" y="0"/>
                </a:lnTo>
                <a:lnTo>
                  <a:pt x="6542531" y="0"/>
                </a:lnTo>
                <a:lnTo>
                  <a:pt x="6542531" y="9144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8" name="object 108"/>
          <p:cNvSpPr txBox="1"/>
          <p:nvPr/>
        </p:nvSpPr>
        <p:spPr>
          <a:xfrm>
            <a:off x="16290754" y="349008"/>
            <a:ext cx="192824" cy="135935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sz="800" spc="10" dirty="0">
                <a:latin typeface="Microsoft Sans Serif"/>
                <a:cs typeface="Microsoft Sans Serif"/>
              </a:rPr>
              <a:t>3</a:t>
            </a:r>
            <a:endParaRPr sz="800">
              <a:latin typeface="Microsoft Sans Serif"/>
              <a:cs typeface="Microsoft Sans Serif"/>
            </a:endParaRPr>
          </a:p>
        </p:txBody>
      </p:sp>
      <p:sp>
        <p:nvSpPr>
          <p:cNvPr id="109" name="object 109"/>
          <p:cNvSpPr txBox="1"/>
          <p:nvPr/>
        </p:nvSpPr>
        <p:spPr>
          <a:xfrm>
            <a:off x="1415188" y="2534410"/>
            <a:ext cx="3397787" cy="89768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sz="500" spc="-5" dirty="0">
                <a:latin typeface="Microsoft Sans Serif"/>
                <a:cs typeface="Microsoft Sans Serif"/>
              </a:rPr>
              <a:t>Fig.</a:t>
            </a:r>
            <a:r>
              <a:rPr sz="500" spc="-10" dirty="0">
                <a:latin typeface="Microsoft Sans Serif"/>
                <a:cs typeface="Microsoft Sans Serif"/>
              </a:rPr>
              <a:t> </a:t>
            </a:r>
            <a:r>
              <a:rPr sz="500" dirty="0">
                <a:latin typeface="Microsoft Sans Serif"/>
                <a:cs typeface="Microsoft Sans Serif"/>
              </a:rPr>
              <a:t>6.</a:t>
            </a:r>
            <a:r>
              <a:rPr sz="500" spc="-5" dirty="0">
                <a:latin typeface="Microsoft Sans Serif"/>
                <a:cs typeface="Microsoft Sans Serif"/>
              </a:rPr>
              <a:t> </a:t>
            </a:r>
            <a:r>
              <a:rPr sz="500" spc="10" dirty="0">
                <a:latin typeface="Microsoft Sans Serif"/>
                <a:cs typeface="Microsoft Sans Serif"/>
              </a:rPr>
              <a:t>Cuadro</a:t>
            </a:r>
            <a:r>
              <a:rPr sz="500" spc="-5" dirty="0">
                <a:latin typeface="Microsoft Sans Serif"/>
                <a:cs typeface="Microsoft Sans Serif"/>
              </a:rPr>
              <a:t> </a:t>
            </a:r>
            <a:r>
              <a:rPr sz="500" spc="15" dirty="0">
                <a:latin typeface="Microsoft Sans Serif"/>
                <a:cs typeface="Microsoft Sans Serif"/>
              </a:rPr>
              <a:t>de</a:t>
            </a:r>
            <a:r>
              <a:rPr sz="500" spc="-5" dirty="0">
                <a:latin typeface="Microsoft Sans Serif"/>
                <a:cs typeface="Microsoft Sans Serif"/>
              </a:rPr>
              <a:t> </a:t>
            </a:r>
            <a:r>
              <a:rPr sz="500" spc="20" dirty="0">
                <a:latin typeface="Microsoft Sans Serif"/>
                <a:cs typeface="Microsoft Sans Serif"/>
              </a:rPr>
              <a:t>tiempos</a:t>
            </a:r>
            <a:r>
              <a:rPr sz="500" spc="-10" dirty="0">
                <a:latin typeface="Microsoft Sans Serif"/>
                <a:cs typeface="Microsoft Sans Serif"/>
              </a:rPr>
              <a:t> </a:t>
            </a:r>
            <a:r>
              <a:rPr sz="500" spc="15" dirty="0">
                <a:latin typeface="Microsoft Sans Serif"/>
                <a:cs typeface="Microsoft Sans Serif"/>
              </a:rPr>
              <a:t>de</a:t>
            </a:r>
            <a:r>
              <a:rPr sz="500" spc="-5" dirty="0">
                <a:latin typeface="Microsoft Sans Serif"/>
                <a:cs typeface="Microsoft Sans Serif"/>
              </a:rPr>
              <a:t> </a:t>
            </a:r>
            <a:r>
              <a:rPr sz="500" spc="10" dirty="0">
                <a:latin typeface="Microsoft Sans Serif"/>
                <a:cs typeface="Microsoft Sans Serif"/>
              </a:rPr>
              <a:t>falla</a:t>
            </a:r>
            <a:r>
              <a:rPr sz="500" spc="-5" dirty="0">
                <a:latin typeface="Microsoft Sans Serif"/>
                <a:cs typeface="Microsoft Sans Serif"/>
              </a:rPr>
              <a:t> </a:t>
            </a:r>
            <a:r>
              <a:rPr sz="500" spc="15" dirty="0">
                <a:latin typeface="Microsoft Sans Serif"/>
                <a:cs typeface="Microsoft Sans Serif"/>
              </a:rPr>
              <a:t>del</a:t>
            </a:r>
            <a:r>
              <a:rPr sz="500" spc="-5" dirty="0">
                <a:latin typeface="Microsoft Sans Serif"/>
                <a:cs typeface="Microsoft Sans Serif"/>
              </a:rPr>
              <a:t> </a:t>
            </a:r>
            <a:r>
              <a:rPr sz="500" spc="30" dirty="0">
                <a:latin typeface="Microsoft Sans Serif"/>
                <a:cs typeface="Microsoft Sans Serif"/>
              </a:rPr>
              <a:t>interruptor</a:t>
            </a:r>
            <a:endParaRPr sz="500">
              <a:latin typeface="Microsoft Sans Serif"/>
              <a:cs typeface="Microsoft Sans Serif"/>
            </a:endParaRPr>
          </a:p>
        </p:txBody>
      </p:sp>
      <p:sp>
        <p:nvSpPr>
          <p:cNvPr id="110" name="object 110"/>
          <p:cNvSpPr txBox="1"/>
          <p:nvPr/>
        </p:nvSpPr>
        <p:spPr>
          <a:xfrm>
            <a:off x="1415216" y="2769843"/>
            <a:ext cx="7435398" cy="1275606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812800">
              <a:lnSpc>
                <a:spcPct val="100000"/>
              </a:lnSpc>
              <a:spcBef>
                <a:spcPts val="100"/>
              </a:spcBef>
            </a:pPr>
            <a:r>
              <a:rPr sz="950" spc="40" dirty="0">
                <a:latin typeface="Microsoft Sans Serif"/>
                <a:cs typeface="Microsoft Sans Serif"/>
              </a:rPr>
              <a:t>III.</a:t>
            </a:r>
            <a:r>
              <a:rPr sz="950" spc="-20" dirty="0">
                <a:latin typeface="Microsoft Sans Serif"/>
                <a:cs typeface="Microsoft Sans Serif"/>
              </a:rPr>
              <a:t> </a:t>
            </a:r>
            <a:r>
              <a:rPr sz="950" spc="-25" dirty="0">
                <a:latin typeface="Microsoft Sans Serif"/>
                <a:cs typeface="Microsoft Sans Serif"/>
              </a:rPr>
              <a:t>B</a:t>
            </a:r>
            <a:r>
              <a:rPr sz="750" spc="-25" dirty="0">
                <a:latin typeface="Microsoft Sans Serif"/>
                <a:cs typeface="Microsoft Sans Serif"/>
              </a:rPr>
              <a:t>REAKER</a:t>
            </a:r>
            <a:r>
              <a:rPr sz="950" spc="-25" dirty="0">
                <a:latin typeface="Microsoft Sans Serif"/>
                <a:cs typeface="Microsoft Sans Serif"/>
              </a:rPr>
              <a:t>F</a:t>
            </a:r>
            <a:r>
              <a:rPr sz="750" spc="-25" dirty="0">
                <a:latin typeface="Microsoft Sans Serif"/>
                <a:cs typeface="Microsoft Sans Serif"/>
              </a:rPr>
              <a:t>FALLO</a:t>
            </a:r>
            <a:r>
              <a:rPr sz="950" spc="-25" dirty="0">
                <a:latin typeface="Microsoft Sans Serif"/>
                <a:cs typeface="Microsoft Sans Serif"/>
              </a:rPr>
              <a:t>t</a:t>
            </a:r>
            <a:r>
              <a:rPr sz="750" spc="-25" dirty="0">
                <a:latin typeface="Microsoft Sans Serif"/>
                <a:cs typeface="Microsoft Sans Serif"/>
              </a:rPr>
              <a:t>IMING</a:t>
            </a:r>
            <a:endParaRPr sz="750">
              <a:latin typeface="Microsoft Sans Serif"/>
              <a:cs typeface="Microsoft Sans Serif"/>
            </a:endParaRPr>
          </a:p>
          <a:p>
            <a:pPr marL="12700" marR="5080" indent="154940">
              <a:lnSpc>
                <a:spcPct val="143100"/>
              </a:lnSpc>
              <a:spcBef>
                <a:spcPts val="270"/>
              </a:spcBef>
            </a:pPr>
            <a:r>
              <a:rPr sz="700" spc="25" dirty="0">
                <a:latin typeface="Microsoft Sans Serif"/>
                <a:cs typeface="Microsoft Sans Serif"/>
              </a:rPr>
              <a:t>Uno </a:t>
            </a:r>
            <a:r>
              <a:rPr sz="700" spc="20" dirty="0">
                <a:latin typeface="Microsoft Sans Serif"/>
                <a:cs typeface="Microsoft Sans Serif"/>
              </a:rPr>
              <a:t>de </a:t>
            </a:r>
            <a:r>
              <a:rPr sz="700" spc="10" dirty="0">
                <a:latin typeface="Microsoft Sans Serif"/>
                <a:cs typeface="Microsoft Sans Serif"/>
              </a:rPr>
              <a:t>los </a:t>
            </a:r>
            <a:r>
              <a:rPr sz="700" spc="20" dirty="0">
                <a:latin typeface="Microsoft Sans Serif"/>
                <a:cs typeface="Microsoft Sans Serif"/>
              </a:rPr>
              <a:t>criterios más </a:t>
            </a:r>
            <a:r>
              <a:rPr sz="700" spc="30" dirty="0">
                <a:latin typeface="Microsoft Sans Serif"/>
                <a:cs typeface="Microsoft Sans Serif"/>
              </a:rPr>
              <a:t>importantes </a:t>
            </a:r>
            <a:r>
              <a:rPr sz="700" spc="25" dirty="0">
                <a:latin typeface="Microsoft Sans Serif"/>
                <a:cs typeface="Microsoft Sans Serif"/>
              </a:rPr>
              <a:t>para </a:t>
            </a:r>
            <a:r>
              <a:rPr sz="700" spc="35" dirty="0">
                <a:latin typeface="Microsoft Sans Serif"/>
                <a:cs typeface="Microsoft Sans Serif"/>
              </a:rPr>
              <a:t>determinar </a:t>
            </a:r>
            <a:r>
              <a:rPr sz="700" spc="10" dirty="0">
                <a:latin typeface="Microsoft Sans Serif"/>
                <a:cs typeface="Microsoft Sans Serif"/>
              </a:rPr>
              <a:t>el </a:t>
            </a:r>
            <a:r>
              <a:rPr sz="700" spc="45" dirty="0">
                <a:latin typeface="Microsoft Sans Serif"/>
                <a:cs typeface="Microsoft Sans Serif"/>
              </a:rPr>
              <a:t>momento </a:t>
            </a:r>
            <a:r>
              <a:rPr sz="700" spc="20" dirty="0">
                <a:latin typeface="Microsoft Sans Serif"/>
                <a:cs typeface="Microsoft Sans Serif"/>
              </a:rPr>
              <a:t>de </a:t>
            </a:r>
            <a:r>
              <a:rPr sz="700" spc="25" dirty="0">
                <a:latin typeface="Microsoft Sans Serif"/>
                <a:cs typeface="Microsoft Sans Serif"/>
              </a:rPr>
              <a:t> </a:t>
            </a:r>
            <a:r>
              <a:rPr sz="700" spc="15" dirty="0">
                <a:latin typeface="Microsoft Sans Serif"/>
                <a:cs typeface="Microsoft Sans Serif"/>
              </a:rPr>
              <a:t>falla </a:t>
            </a:r>
            <a:r>
              <a:rPr sz="700" spc="20" dirty="0">
                <a:latin typeface="Microsoft Sans Serif"/>
                <a:cs typeface="Microsoft Sans Serif"/>
              </a:rPr>
              <a:t>del </a:t>
            </a:r>
            <a:r>
              <a:rPr sz="700" spc="40" dirty="0">
                <a:latin typeface="Microsoft Sans Serif"/>
                <a:cs typeface="Microsoft Sans Serif"/>
              </a:rPr>
              <a:t>interruptor </a:t>
            </a:r>
            <a:r>
              <a:rPr sz="700" spc="-5" dirty="0">
                <a:latin typeface="Microsoft Sans Serif"/>
                <a:cs typeface="Microsoft Sans Serif"/>
              </a:rPr>
              <a:t>es </a:t>
            </a:r>
            <a:r>
              <a:rPr sz="700" spc="10" dirty="0">
                <a:latin typeface="Microsoft Sans Serif"/>
                <a:cs typeface="Microsoft Sans Serif"/>
              </a:rPr>
              <a:t>el </a:t>
            </a:r>
            <a:r>
              <a:rPr sz="700" spc="35" dirty="0">
                <a:latin typeface="Microsoft Sans Serif"/>
                <a:cs typeface="Microsoft Sans Serif"/>
              </a:rPr>
              <a:t>tiempo </a:t>
            </a:r>
            <a:r>
              <a:rPr sz="700" spc="20" dirty="0">
                <a:latin typeface="Microsoft Sans Serif"/>
                <a:cs typeface="Microsoft Sans Serif"/>
              </a:rPr>
              <a:t>crítico de limpieza </a:t>
            </a:r>
            <a:r>
              <a:rPr sz="700" spc="25" dirty="0">
                <a:latin typeface="Microsoft Sans Serif"/>
                <a:cs typeface="Microsoft Sans Serif"/>
              </a:rPr>
              <a:t>para </a:t>
            </a:r>
            <a:r>
              <a:rPr sz="700" spc="35" dirty="0">
                <a:latin typeface="Microsoft Sans Serif"/>
                <a:cs typeface="Microsoft Sans Serif"/>
              </a:rPr>
              <a:t>mantener </a:t>
            </a:r>
            <a:r>
              <a:rPr sz="700" spc="10" dirty="0">
                <a:latin typeface="Microsoft Sans Serif"/>
                <a:cs typeface="Microsoft Sans Serif"/>
              </a:rPr>
              <a:t>la </a:t>
            </a:r>
            <a:r>
              <a:rPr sz="700" spc="15" dirty="0">
                <a:latin typeface="Microsoft Sans Serif"/>
                <a:cs typeface="Microsoft Sans Serif"/>
              </a:rPr>
              <a:t> </a:t>
            </a:r>
            <a:r>
              <a:rPr sz="700" spc="20" dirty="0">
                <a:latin typeface="Microsoft Sans Serif"/>
                <a:cs typeface="Microsoft Sans Serif"/>
              </a:rPr>
              <a:t>estabilidad del </a:t>
            </a:r>
            <a:r>
              <a:rPr sz="700" spc="15" dirty="0">
                <a:latin typeface="Microsoft Sans Serif"/>
                <a:cs typeface="Microsoft Sans Serif"/>
              </a:rPr>
              <a:t>sistema, sin </a:t>
            </a:r>
            <a:r>
              <a:rPr sz="700" spc="40" dirty="0">
                <a:latin typeface="Microsoft Sans Serif"/>
                <a:cs typeface="Microsoft Sans Serif"/>
              </a:rPr>
              <a:t>permitir </a:t>
            </a:r>
            <a:r>
              <a:rPr sz="700" spc="30" dirty="0">
                <a:latin typeface="Microsoft Sans Serif"/>
                <a:cs typeface="Microsoft Sans Serif"/>
              </a:rPr>
              <a:t>que </a:t>
            </a:r>
            <a:r>
              <a:rPr sz="700" spc="40" dirty="0">
                <a:latin typeface="Microsoft Sans Serif"/>
                <a:cs typeface="Microsoft Sans Serif"/>
              </a:rPr>
              <a:t>un </a:t>
            </a:r>
            <a:r>
              <a:rPr sz="700" spc="30" dirty="0">
                <a:latin typeface="Microsoft Sans Serif"/>
                <a:cs typeface="Microsoft Sans Serif"/>
              </a:rPr>
              <a:t>generador o </a:t>
            </a:r>
            <a:r>
              <a:rPr sz="700" spc="40" dirty="0">
                <a:latin typeface="Microsoft Sans Serif"/>
                <a:cs typeface="Microsoft Sans Serif"/>
              </a:rPr>
              <a:t>grupo </a:t>
            </a:r>
            <a:r>
              <a:rPr sz="700" spc="20" dirty="0">
                <a:latin typeface="Microsoft Sans Serif"/>
                <a:cs typeface="Microsoft Sans Serif"/>
              </a:rPr>
              <a:t>de </a:t>
            </a:r>
            <a:r>
              <a:rPr sz="700" spc="25" dirty="0">
                <a:latin typeface="Microsoft Sans Serif"/>
                <a:cs typeface="Microsoft Sans Serif"/>
              </a:rPr>
              <a:t> generadores </a:t>
            </a:r>
            <a:r>
              <a:rPr sz="700" spc="-5" dirty="0">
                <a:latin typeface="Microsoft Sans Serif"/>
                <a:cs typeface="Microsoft Sans Serif"/>
              </a:rPr>
              <a:t>se </a:t>
            </a:r>
            <a:r>
              <a:rPr sz="700" spc="10" dirty="0">
                <a:latin typeface="Microsoft Sans Serif"/>
                <a:cs typeface="Microsoft Sans Serif"/>
              </a:rPr>
              <a:t>desfasen </a:t>
            </a:r>
            <a:r>
              <a:rPr sz="700" spc="20" dirty="0">
                <a:latin typeface="Microsoft Sans Serif"/>
                <a:cs typeface="Microsoft Sans Serif"/>
              </a:rPr>
              <a:t>del </a:t>
            </a:r>
            <a:r>
              <a:rPr sz="700" spc="25" dirty="0">
                <a:latin typeface="Microsoft Sans Serif"/>
                <a:cs typeface="Microsoft Sans Serif"/>
              </a:rPr>
              <a:t>resto </a:t>
            </a:r>
            <a:r>
              <a:rPr sz="700" spc="20" dirty="0">
                <a:latin typeface="Microsoft Sans Serif"/>
                <a:cs typeface="Microsoft Sans Serif"/>
              </a:rPr>
              <a:t>del </a:t>
            </a:r>
            <a:r>
              <a:rPr sz="700" spc="15" dirty="0">
                <a:latin typeface="Microsoft Sans Serif"/>
                <a:cs typeface="Microsoft Sans Serif"/>
              </a:rPr>
              <a:t>sistema. </a:t>
            </a:r>
            <a:r>
              <a:rPr sz="700" spc="-10" dirty="0">
                <a:latin typeface="Microsoft Sans Serif"/>
                <a:cs typeface="Microsoft Sans Serif"/>
              </a:rPr>
              <a:t>La </a:t>
            </a:r>
            <a:r>
              <a:rPr sz="700" spc="25" dirty="0">
                <a:latin typeface="Microsoft Sans Serif"/>
                <a:cs typeface="Microsoft Sans Serif"/>
              </a:rPr>
              <a:t>protección </a:t>
            </a:r>
            <a:r>
              <a:rPr sz="700" spc="30" dirty="0">
                <a:latin typeface="Microsoft Sans Serif"/>
                <a:cs typeface="Microsoft Sans Serif"/>
              </a:rPr>
              <a:t>contra </a:t>
            </a:r>
            <a:r>
              <a:rPr sz="700" spc="10" dirty="0">
                <a:latin typeface="Microsoft Sans Serif"/>
                <a:cs typeface="Microsoft Sans Serif"/>
              </a:rPr>
              <a:t>fallas </a:t>
            </a:r>
            <a:r>
              <a:rPr sz="700" spc="15" dirty="0">
                <a:latin typeface="Microsoft Sans Serif"/>
                <a:cs typeface="Microsoft Sans Serif"/>
              </a:rPr>
              <a:t> </a:t>
            </a:r>
            <a:r>
              <a:rPr sz="700" spc="20" dirty="0">
                <a:latin typeface="Microsoft Sans Serif"/>
                <a:cs typeface="Microsoft Sans Serif"/>
              </a:rPr>
              <a:t>del </a:t>
            </a:r>
            <a:r>
              <a:rPr sz="700" spc="40" dirty="0">
                <a:latin typeface="Microsoft Sans Serif"/>
                <a:cs typeface="Microsoft Sans Serif"/>
              </a:rPr>
              <a:t>interruptor </a:t>
            </a:r>
            <a:r>
              <a:rPr sz="700" spc="20" dirty="0">
                <a:latin typeface="Microsoft Sans Serif"/>
                <a:cs typeface="Microsoft Sans Serif"/>
              </a:rPr>
              <a:t>debe </a:t>
            </a:r>
            <a:r>
              <a:rPr sz="700" spc="15" dirty="0">
                <a:latin typeface="Microsoft Sans Serif"/>
                <a:cs typeface="Microsoft Sans Serif"/>
              </a:rPr>
              <a:t>ser </a:t>
            </a:r>
            <a:r>
              <a:rPr sz="700" spc="25" dirty="0">
                <a:latin typeface="Microsoft Sans Serif"/>
                <a:cs typeface="Microsoft Sans Serif"/>
              </a:rPr>
              <a:t>lo suficientemente rápida para </a:t>
            </a:r>
            <a:r>
              <a:rPr sz="700" spc="35" dirty="0">
                <a:latin typeface="Microsoft Sans Serif"/>
                <a:cs typeface="Microsoft Sans Serif"/>
              </a:rPr>
              <a:t>mantener </a:t>
            </a:r>
            <a:r>
              <a:rPr sz="700" spc="10" dirty="0">
                <a:latin typeface="Microsoft Sans Serif"/>
                <a:cs typeface="Microsoft Sans Serif"/>
              </a:rPr>
              <a:t>la </a:t>
            </a:r>
            <a:r>
              <a:rPr sz="700" spc="15" dirty="0">
                <a:latin typeface="Microsoft Sans Serif"/>
                <a:cs typeface="Microsoft Sans Serif"/>
              </a:rPr>
              <a:t> </a:t>
            </a:r>
            <a:r>
              <a:rPr sz="700" spc="20" dirty="0">
                <a:latin typeface="Microsoft Sans Serif"/>
                <a:cs typeface="Microsoft Sans Serif"/>
              </a:rPr>
              <a:t>estabilidad del </a:t>
            </a:r>
            <a:r>
              <a:rPr sz="700" spc="15" dirty="0">
                <a:latin typeface="Microsoft Sans Serif"/>
                <a:cs typeface="Microsoft Sans Serif"/>
              </a:rPr>
              <a:t>sistema, </a:t>
            </a:r>
            <a:r>
              <a:rPr sz="700" spc="30" dirty="0">
                <a:latin typeface="Microsoft Sans Serif"/>
                <a:cs typeface="Microsoft Sans Serif"/>
              </a:rPr>
              <a:t>pero </a:t>
            </a:r>
            <a:r>
              <a:rPr sz="700" spc="35" dirty="0">
                <a:latin typeface="Microsoft Sans Serif"/>
                <a:cs typeface="Microsoft Sans Serif"/>
              </a:rPr>
              <a:t>no tan </a:t>
            </a:r>
            <a:r>
              <a:rPr sz="700" spc="25" dirty="0">
                <a:latin typeface="Microsoft Sans Serif"/>
                <a:cs typeface="Microsoft Sans Serif"/>
              </a:rPr>
              <a:t>rápida </a:t>
            </a:r>
            <a:r>
              <a:rPr sz="700" spc="30" dirty="0">
                <a:latin typeface="Microsoft Sans Serif"/>
                <a:cs typeface="Microsoft Sans Serif"/>
              </a:rPr>
              <a:t>como </a:t>
            </a:r>
            <a:r>
              <a:rPr sz="700" spc="25" dirty="0">
                <a:latin typeface="Microsoft Sans Serif"/>
                <a:cs typeface="Microsoft Sans Serif"/>
              </a:rPr>
              <a:t>para </a:t>
            </a:r>
            <a:r>
              <a:rPr sz="700" spc="35" dirty="0">
                <a:latin typeface="Microsoft Sans Serif"/>
                <a:cs typeface="Microsoft Sans Serif"/>
              </a:rPr>
              <a:t>comprometer </a:t>
            </a:r>
            <a:r>
              <a:rPr sz="700" spc="10" dirty="0">
                <a:latin typeface="Microsoft Sans Serif"/>
                <a:cs typeface="Microsoft Sans Serif"/>
              </a:rPr>
              <a:t>la </a:t>
            </a:r>
            <a:r>
              <a:rPr sz="700" spc="15" dirty="0">
                <a:latin typeface="Microsoft Sans Serif"/>
                <a:cs typeface="Microsoft Sans Serif"/>
              </a:rPr>
              <a:t> </a:t>
            </a:r>
            <a:r>
              <a:rPr sz="700" spc="25" dirty="0">
                <a:latin typeface="Microsoft Sans Serif"/>
                <a:cs typeface="Microsoft Sans Serif"/>
              </a:rPr>
              <a:t>seguridad </a:t>
            </a:r>
            <a:r>
              <a:rPr sz="700" spc="20" dirty="0">
                <a:latin typeface="Microsoft Sans Serif"/>
                <a:cs typeface="Microsoft Sans Serif"/>
              </a:rPr>
              <a:t>de disparo. </a:t>
            </a:r>
            <a:r>
              <a:rPr sz="700" dirty="0">
                <a:latin typeface="Microsoft Sans Serif"/>
                <a:cs typeface="Microsoft Sans Serif"/>
              </a:rPr>
              <a:t>Esto </a:t>
            </a:r>
            <a:r>
              <a:rPr sz="700" spc="-5" dirty="0">
                <a:latin typeface="Microsoft Sans Serif"/>
                <a:cs typeface="Microsoft Sans Serif"/>
              </a:rPr>
              <a:t>es </a:t>
            </a:r>
            <a:r>
              <a:rPr sz="700" spc="30" dirty="0">
                <a:latin typeface="Microsoft Sans Serif"/>
                <a:cs typeface="Microsoft Sans Serif"/>
              </a:rPr>
              <a:t>particularmente </a:t>
            </a:r>
            <a:r>
              <a:rPr sz="700" spc="35" dirty="0">
                <a:latin typeface="Microsoft Sans Serif"/>
                <a:cs typeface="Microsoft Sans Serif"/>
              </a:rPr>
              <a:t>importante </a:t>
            </a:r>
            <a:r>
              <a:rPr sz="700" spc="20" dirty="0">
                <a:latin typeface="Microsoft Sans Serif"/>
                <a:cs typeface="Microsoft Sans Serif"/>
              </a:rPr>
              <a:t>en </a:t>
            </a:r>
            <a:r>
              <a:rPr sz="700" spc="10" dirty="0">
                <a:latin typeface="Microsoft Sans Serif"/>
                <a:cs typeface="Microsoft Sans Serif"/>
              </a:rPr>
              <a:t>líneas </a:t>
            </a:r>
            <a:r>
              <a:rPr sz="700" spc="20" dirty="0">
                <a:latin typeface="Microsoft Sans Serif"/>
                <a:cs typeface="Microsoft Sans Serif"/>
              </a:rPr>
              <a:t>de </a:t>
            </a:r>
            <a:r>
              <a:rPr sz="700" spc="25" dirty="0">
                <a:latin typeface="Microsoft Sans Serif"/>
                <a:cs typeface="Microsoft Sans Serif"/>
              </a:rPr>
              <a:t> transmisión </a:t>
            </a:r>
            <a:r>
              <a:rPr sz="700" spc="10" dirty="0">
                <a:latin typeface="Microsoft Sans Serif"/>
                <a:cs typeface="Microsoft Sans Serif"/>
              </a:rPr>
              <a:t>masivas </a:t>
            </a:r>
            <a:r>
              <a:rPr sz="700" spc="30" dirty="0">
                <a:latin typeface="Microsoft Sans Serif"/>
                <a:cs typeface="Microsoft Sans Serif"/>
              </a:rPr>
              <a:t>donde </a:t>
            </a:r>
            <a:r>
              <a:rPr sz="700" spc="10" dirty="0">
                <a:latin typeface="Microsoft Sans Serif"/>
                <a:cs typeface="Microsoft Sans Serif"/>
              </a:rPr>
              <a:t>la </a:t>
            </a:r>
            <a:r>
              <a:rPr sz="700" spc="20" dirty="0">
                <a:latin typeface="Microsoft Sans Serif"/>
                <a:cs typeface="Microsoft Sans Serif"/>
              </a:rPr>
              <a:t>estabilidad </a:t>
            </a:r>
            <a:r>
              <a:rPr sz="700" spc="-5" dirty="0">
                <a:latin typeface="Microsoft Sans Serif"/>
                <a:cs typeface="Microsoft Sans Serif"/>
              </a:rPr>
              <a:t>es </a:t>
            </a:r>
            <a:r>
              <a:rPr sz="700" spc="15" dirty="0">
                <a:latin typeface="Microsoft Sans Serif"/>
                <a:cs typeface="Microsoft Sans Serif"/>
              </a:rPr>
              <a:t>crítica. </a:t>
            </a:r>
            <a:r>
              <a:rPr sz="700" spc="-20" dirty="0">
                <a:latin typeface="Microsoft Sans Serif"/>
                <a:cs typeface="Microsoft Sans Serif"/>
              </a:rPr>
              <a:t>En </a:t>
            </a:r>
            <a:r>
              <a:rPr sz="700" spc="20" dirty="0">
                <a:latin typeface="Microsoft Sans Serif"/>
                <a:cs typeface="Microsoft Sans Serif"/>
              </a:rPr>
              <a:t>general, </a:t>
            </a:r>
            <a:r>
              <a:rPr sz="700" spc="25" dirty="0">
                <a:latin typeface="Microsoft Sans Serif"/>
                <a:cs typeface="Microsoft Sans Serif"/>
              </a:rPr>
              <a:t>cuanto </a:t>
            </a:r>
            <a:r>
              <a:rPr sz="700" spc="20" dirty="0">
                <a:latin typeface="Microsoft Sans Serif"/>
                <a:cs typeface="Microsoft Sans Serif"/>
              </a:rPr>
              <a:t>más </a:t>
            </a:r>
            <a:r>
              <a:rPr sz="700" spc="25" dirty="0">
                <a:latin typeface="Microsoft Sans Serif"/>
                <a:cs typeface="Microsoft Sans Serif"/>
              </a:rPr>
              <a:t> </a:t>
            </a:r>
            <a:r>
              <a:rPr sz="700" spc="20" dirty="0">
                <a:latin typeface="Microsoft Sans Serif"/>
                <a:cs typeface="Microsoft Sans Serif"/>
              </a:rPr>
              <a:t>grave </a:t>
            </a:r>
            <a:r>
              <a:rPr sz="700" spc="-5" dirty="0">
                <a:latin typeface="Microsoft Sans Serif"/>
                <a:cs typeface="Microsoft Sans Serif"/>
              </a:rPr>
              <a:t>sea </a:t>
            </a:r>
            <a:r>
              <a:rPr sz="700" spc="10" dirty="0">
                <a:latin typeface="Microsoft Sans Serif"/>
                <a:cs typeface="Microsoft Sans Serif"/>
              </a:rPr>
              <a:t>la falla, </a:t>
            </a:r>
            <a:r>
              <a:rPr sz="700" spc="20" dirty="0">
                <a:latin typeface="Microsoft Sans Serif"/>
                <a:cs typeface="Microsoft Sans Serif"/>
              </a:rPr>
              <a:t>más </a:t>
            </a:r>
            <a:r>
              <a:rPr sz="700" spc="30" dirty="0">
                <a:latin typeface="Microsoft Sans Serif"/>
                <a:cs typeface="Microsoft Sans Serif"/>
              </a:rPr>
              <a:t>rápido </a:t>
            </a:r>
            <a:r>
              <a:rPr sz="700" spc="25" dirty="0">
                <a:latin typeface="Microsoft Sans Serif"/>
                <a:cs typeface="Microsoft Sans Serif"/>
              </a:rPr>
              <a:t>deberá </a:t>
            </a:r>
            <a:r>
              <a:rPr sz="700" spc="20" dirty="0">
                <a:latin typeface="Microsoft Sans Serif"/>
                <a:cs typeface="Microsoft Sans Serif"/>
              </a:rPr>
              <a:t>eliminarse del </a:t>
            </a:r>
            <a:r>
              <a:rPr sz="700" spc="15" dirty="0">
                <a:latin typeface="Microsoft Sans Serif"/>
                <a:cs typeface="Microsoft Sans Serif"/>
              </a:rPr>
              <a:t>sistema </a:t>
            </a:r>
            <a:r>
              <a:rPr sz="700" spc="25" dirty="0">
                <a:latin typeface="Microsoft Sans Serif"/>
                <a:cs typeface="Microsoft Sans Serif"/>
              </a:rPr>
              <a:t>para </a:t>
            </a:r>
            <a:r>
              <a:rPr sz="700" spc="35" dirty="0">
                <a:latin typeface="Microsoft Sans Serif"/>
                <a:cs typeface="Microsoft Sans Serif"/>
              </a:rPr>
              <a:t>mantener </a:t>
            </a:r>
            <a:r>
              <a:rPr sz="700" spc="40" dirty="0">
                <a:latin typeface="Microsoft Sans Serif"/>
                <a:cs typeface="Microsoft Sans Serif"/>
              </a:rPr>
              <a:t> </a:t>
            </a:r>
            <a:r>
              <a:rPr sz="700" spc="10" dirty="0">
                <a:latin typeface="Microsoft Sans Serif"/>
                <a:cs typeface="Microsoft Sans Serif"/>
              </a:rPr>
              <a:t>la </a:t>
            </a:r>
            <a:r>
              <a:rPr sz="700" spc="15" dirty="0">
                <a:latin typeface="Microsoft Sans Serif"/>
                <a:cs typeface="Microsoft Sans Serif"/>
              </a:rPr>
              <a:t>estabilidad. Por </a:t>
            </a:r>
            <a:r>
              <a:rPr sz="700" spc="20" dirty="0">
                <a:latin typeface="Microsoft Sans Serif"/>
                <a:cs typeface="Microsoft Sans Serif"/>
              </a:rPr>
              <a:t>ejemplo, </a:t>
            </a:r>
            <a:r>
              <a:rPr sz="700" spc="30" dirty="0">
                <a:latin typeface="Microsoft Sans Serif"/>
                <a:cs typeface="Microsoft Sans Serif"/>
              </a:rPr>
              <a:t>una </a:t>
            </a:r>
            <a:r>
              <a:rPr sz="700" spc="15" dirty="0">
                <a:latin typeface="Microsoft Sans Serif"/>
                <a:cs typeface="Microsoft Sans Serif"/>
              </a:rPr>
              <a:t>falla </a:t>
            </a:r>
            <a:r>
              <a:rPr sz="700" spc="20" dirty="0">
                <a:latin typeface="Microsoft Sans Serif"/>
                <a:cs typeface="Microsoft Sans Serif"/>
              </a:rPr>
              <a:t>trifásica </a:t>
            </a:r>
            <a:r>
              <a:rPr sz="700" spc="25" dirty="0">
                <a:latin typeface="Microsoft Sans Serif"/>
                <a:cs typeface="Microsoft Sans Serif"/>
              </a:rPr>
              <a:t>atornillada </a:t>
            </a:r>
            <a:r>
              <a:rPr sz="700" spc="20" dirty="0">
                <a:latin typeface="Microsoft Sans Serif"/>
                <a:cs typeface="Microsoft Sans Serif"/>
              </a:rPr>
              <a:t>en </a:t>
            </a:r>
            <a:r>
              <a:rPr sz="700" spc="10" dirty="0">
                <a:latin typeface="Microsoft Sans Serif"/>
                <a:cs typeface="Microsoft Sans Serif"/>
              </a:rPr>
              <a:t>la </a:t>
            </a:r>
            <a:r>
              <a:rPr sz="700" spc="30" dirty="0">
                <a:latin typeface="Microsoft Sans Serif"/>
                <a:cs typeface="Microsoft Sans Serif"/>
              </a:rPr>
              <a:t>barra </a:t>
            </a:r>
            <a:r>
              <a:rPr sz="700" spc="20" dirty="0">
                <a:latin typeface="Microsoft Sans Serif"/>
                <a:cs typeface="Microsoft Sans Serif"/>
              </a:rPr>
              <a:t>de alta </a:t>
            </a:r>
            <a:r>
              <a:rPr sz="700" spc="25" dirty="0">
                <a:latin typeface="Microsoft Sans Serif"/>
                <a:cs typeface="Microsoft Sans Serif"/>
              </a:rPr>
              <a:t> tensión</a:t>
            </a:r>
            <a:r>
              <a:rPr sz="700" dirty="0">
                <a:latin typeface="Microsoft Sans Serif"/>
                <a:cs typeface="Microsoft Sans Serif"/>
              </a:rPr>
              <a:t> </a:t>
            </a:r>
            <a:r>
              <a:rPr sz="700" spc="20" dirty="0">
                <a:latin typeface="Microsoft Sans Serif"/>
                <a:cs typeface="Microsoft Sans Serif"/>
              </a:rPr>
              <a:t>de</a:t>
            </a:r>
            <a:r>
              <a:rPr sz="700" dirty="0">
                <a:latin typeface="Microsoft Sans Serif"/>
                <a:cs typeface="Microsoft Sans Serif"/>
              </a:rPr>
              <a:t> </a:t>
            </a:r>
            <a:r>
              <a:rPr sz="700" spc="30" dirty="0">
                <a:latin typeface="Microsoft Sans Serif"/>
                <a:cs typeface="Microsoft Sans Serif"/>
              </a:rPr>
              <a:t>una</a:t>
            </a:r>
            <a:r>
              <a:rPr sz="700" dirty="0">
                <a:latin typeface="Microsoft Sans Serif"/>
                <a:cs typeface="Microsoft Sans Serif"/>
              </a:rPr>
              <a:t> </a:t>
            </a:r>
            <a:r>
              <a:rPr sz="700" spc="15" dirty="0">
                <a:latin typeface="Microsoft Sans Serif"/>
                <a:cs typeface="Microsoft Sans Serif"/>
              </a:rPr>
              <a:t>subestación</a:t>
            </a:r>
            <a:r>
              <a:rPr sz="700" dirty="0">
                <a:latin typeface="Microsoft Sans Serif"/>
                <a:cs typeface="Microsoft Sans Serif"/>
              </a:rPr>
              <a:t> </a:t>
            </a:r>
            <a:r>
              <a:rPr sz="700" spc="15" dirty="0">
                <a:latin typeface="Microsoft Sans Serif"/>
                <a:cs typeface="Microsoft Sans Serif"/>
              </a:rPr>
              <a:t>adyacente</a:t>
            </a:r>
            <a:r>
              <a:rPr sz="700" dirty="0">
                <a:latin typeface="Microsoft Sans Serif"/>
                <a:cs typeface="Microsoft Sans Serif"/>
              </a:rPr>
              <a:t> a</a:t>
            </a:r>
            <a:r>
              <a:rPr sz="700" spc="5" dirty="0">
                <a:latin typeface="Microsoft Sans Serif"/>
                <a:cs typeface="Microsoft Sans Serif"/>
              </a:rPr>
              <a:t> </a:t>
            </a:r>
            <a:r>
              <a:rPr sz="700" spc="10" dirty="0">
                <a:latin typeface="Microsoft Sans Serif"/>
                <a:cs typeface="Microsoft Sans Serif"/>
              </a:rPr>
              <a:t>la</a:t>
            </a:r>
            <a:r>
              <a:rPr sz="700" dirty="0">
                <a:latin typeface="Microsoft Sans Serif"/>
                <a:cs typeface="Microsoft Sans Serif"/>
              </a:rPr>
              <a:t> </a:t>
            </a:r>
            <a:r>
              <a:rPr sz="700" spc="20" dirty="0">
                <a:latin typeface="Microsoft Sans Serif"/>
                <a:cs typeface="Microsoft Sans Serif"/>
              </a:rPr>
              <a:t>instalación</a:t>
            </a:r>
            <a:r>
              <a:rPr sz="700" dirty="0">
                <a:latin typeface="Microsoft Sans Serif"/>
                <a:cs typeface="Microsoft Sans Serif"/>
              </a:rPr>
              <a:t> </a:t>
            </a:r>
            <a:r>
              <a:rPr sz="700" spc="25" dirty="0">
                <a:latin typeface="Microsoft Sans Serif"/>
                <a:cs typeface="Microsoft Sans Serif"/>
              </a:rPr>
              <a:t>generadora</a:t>
            </a:r>
            <a:r>
              <a:rPr sz="700" dirty="0">
                <a:latin typeface="Microsoft Sans Serif"/>
                <a:cs typeface="Microsoft Sans Serif"/>
              </a:rPr>
              <a:t> </a:t>
            </a:r>
            <a:r>
              <a:rPr sz="700" spc="30" dirty="0">
                <a:latin typeface="Microsoft Sans Serif"/>
                <a:cs typeface="Microsoft Sans Serif"/>
              </a:rPr>
              <a:t>tendrá</a:t>
            </a:r>
            <a:r>
              <a:rPr sz="700" dirty="0">
                <a:latin typeface="Microsoft Sans Serif"/>
                <a:cs typeface="Microsoft Sans Serif"/>
              </a:rPr>
              <a:t> </a:t>
            </a:r>
            <a:r>
              <a:rPr sz="700" spc="40" dirty="0">
                <a:latin typeface="Microsoft Sans Serif"/>
                <a:cs typeface="Microsoft Sans Serif"/>
              </a:rPr>
              <a:t>un </a:t>
            </a:r>
            <a:r>
              <a:rPr sz="700" spc="-170" dirty="0">
                <a:latin typeface="Microsoft Sans Serif"/>
                <a:cs typeface="Microsoft Sans Serif"/>
              </a:rPr>
              <a:t> </a:t>
            </a:r>
            <a:r>
              <a:rPr sz="700" spc="35" dirty="0">
                <a:latin typeface="Microsoft Sans Serif"/>
                <a:cs typeface="Microsoft Sans Serif"/>
              </a:rPr>
              <a:t>tiempo</a:t>
            </a:r>
            <a:r>
              <a:rPr sz="700" dirty="0">
                <a:latin typeface="Microsoft Sans Serif"/>
                <a:cs typeface="Microsoft Sans Serif"/>
              </a:rPr>
              <a:t> </a:t>
            </a:r>
            <a:r>
              <a:rPr sz="700" spc="20" dirty="0">
                <a:latin typeface="Microsoft Sans Serif"/>
                <a:cs typeface="Microsoft Sans Serif"/>
              </a:rPr>
              <a:t>de</a:t>
            </a:r>
            <a:r>
              <a:rPr sz="700" spc="5" dirty="0">
                <a:latin typeface="Microsoft Sans Serif"/>
                <a:cs typeface="Microsoft Sans Serif"/>
              </a:rPr>
              <a:t> </a:t>
            </a:r>
            <a:r>
              <a:rPr sz="700" spc="20" dirty="0">
                <a:latin typeface="Microsoft Sans Serif"/>
                <a:cs typeface="Microsoft Sans Serif"/>
              </a:rPr>
              <a:t>eliminación</a:t>
            </a:r>
            <a:r>
              <a:rPr sz="700" dirty="0">
                <a:latin typeface="Microsoft Sans Serif"/>
                <a:cs typeface="Microsoft Sans Serif"/>
              </a:rPr>
              <a:t> </a:t>
            </a:r>
            <a:r>
              <a:rPr sz="700" spc="20" dirty="0">
                <a:latin typeface="Microsoft Sans Serif"/>
                <a:cs typeface="Microsoft Sans Serif"/>
              </a:rPr>
              <a:t>de</a:t>
            </a:r>
            <a:r>
              <a:rPr sz="700" spc="5" dirty="0">
                <a:latin typeface="Microsoft Sans Serif"/>
                <a:cs typeface="Microsoft Sans Serif"/>
              </a:rPr>
              <a:t> </a:t>
            </a:r>
            <a:r>
              <a:rPr sz="700" spc="15" dirty="0">
                <a:latin typeface="Microsoft Sans Serif"/>
                <a:cs typeface="Microsoft Sans Serif"/>
              </a:rPr>
              <a:t>falla</a:t>
            </a:r>
            <a:r>
              <a:rPr sz="700" dirty="0">
                <a:latin typeface="Microsoft Sans Serif"/>
                <a:cs typeface="Microsoft Sans Serif"/>
              </a:rPr>
              <a:t> </a:t>
            </a:r>
            <a:r>
              <a:rPr sz="700" spc="15" dirty="0">
                <a:latin typeface="Microsoft Sans Serif"/>
                <a:cs typeface="Microsoft Sans Serif"/>
              </a:rPr>
              <a:t>crítica</a:t>
            </a:r>
            <a:r>
              <a:rPr sz="700" spc="5" dirty="0">
                <a:latin typeface="Microsoft Sans Serif"/>
                <a:cs typeface="Microsoft Sans Serif"/>
              </a:rPr>
              <a:t> </a:t>
            </a:r>
            <a:r>
              <a:rPr sz="700" spc="40" dirty="0">
                <a:latin typeface="Microsoft Sans Serif"/>
                <a:cs typeface="Microsoft Sans Serif"/>
              </a:rPr>
              <a:t>menor</a:t>
            </a:r>
            <a:r>
              <a:rPr sz="700" spc="5" dirty="0">
                <a:latin typeface="Microsoft Sans Serif"/>
                <a:cs typeface="Microsoft Sans Serif"/>
              </a:rPr>
              <a:t> </a:t>
            </a:r>
            <a:r>
              <a:rPr sz="700" spc="30" dirty="0">
                <a:latin typeface="Microsoft Sans Serif"/>
                <a:cs typeface="Microsoft Sans Serif"/>
              </a:rPr>
              <a:t>que</a:t>
            </a:r>
            <a:r>
              <a:rPr sz="700" dirty="0">
                <a:latin typeface="Microsoft Sans Serif"/>
                <a:cs typeface="Microsoft Sans Serif"/>
              </a:rPr>
              <a:t> </a:t>
            </a:r>
            <a:r>
              <a:rPr sz="700" spc="30" dirty="0">
                <a:latin typeface="Microsoft Sans Serif"/>
                <a:cs typeface="Microsoft Sans Serif"/>
              </a:rPr>
              <a:t>una</a:t>
            </a:r>
            <a:r>
              <a:rPr sz="700" spc="5" dirty="0">
                <a:latin typeface="Microsoft Sans Serif"/>
                <a:cs typeface="Microsoft Sans Serif"/>
              </a:rPr>
              <a:t> </a:t>
            </a:r>
            <a:r>
              <a:rPr sz="700" spc="15" dirty="0">
                <a:latin typeface="Microsoft Sans Serif"/>
                <a:cs typeface="Microsoft Sans Serif"/>
              </a:rPr>
              <a:t>falla</a:t>
            </a:r>
            <a:r>
              <a:rPr sz="700" dirty="0">
                <a:latin typeface="Microsoft Sans Serif"/>
                <a:cs typeface="Microsoft Sans Serif"/>
              </a:rPr>
              <a:t> </a:t>
            </a:r>
            <a:r>
              <a:rPr sz="700" spc="30" dirty="0">
                <a:latin typeface="Microsoft Sans Serif"/>
                <a:cs typeface="Microsoft Sans Serif"/>
              </a:rPr>
              <a:t>entre</a:t>
            </a:r>
            <a:r>
              <a:rPr sz="700" spc="5" dirty="0">
                <a:latin typeface="Microsoft Sans Serif"/>
                <a:cs typeface="Microsoft Sans Serif"/>
              </a:rPr>
              <a:t> fases </a:t>
            </a:r>
            <a:r>
              <a:rPr sz="700" spc="30" dirty="0">
                <a:latin typeface="Microsoft Sans Serif"/>
                <a:cs typeface="Microsoft Sans Serif"/>
              </a:rPr>
              <a:t>o</a:t>
            </a:r>
            <a:r>
              <a:rPr sz="700" dirty="0">
                <a:latin typeface="Microsoft Sans Serif"/>
                <a:cs typeface="Microsoft Sans Serif"/>
              </a:rPr>
              <a:t> </a:t>
            </a:r>
            <a:r>
              <a:rPr sz="700" spc="30" dirty="0">
                <a:latin typeface="Microsoft Sans Serif"/>
                <a:cs typeface="Microsoft Sans Serif"/>
              </a:rPr>
              <a:t>entre </a:t>
            </a:r>
            <a:r>
              <a:rPr sz="700" spc="-170" dirty="0">
                <a:latin typeface="Microsoft Sans Serif"/>
                <a:cs typeface="Microsoft Sans Serif"/>
              </a:rPr>
              <a:t> </a:t>
            </a:r>
            <a:r>
              <a:rPr sz="700" spc="5" dirty="0">
                <a:latin typeface="Microsoft Sans Serif"/>
                <a:cs typeface="Microsoft Sans Serif"/>
              </a:rPr>
              <a:t>fases y </a:t>
            </a:r>
            <a:r>
              <a:rPr sz="700" spc="25" dirty="0">
                <a:latin typeface="Microsoft Sans Serif"/>
                <a:cs typeface="Microsoft Sans Serif"/>
              </a:rPr>
              <a:t>tierra. </a:t>
            </a:r>
            <a:r>
              <a:rPr sz="700" spc="15" dirty="0">
                <a:latin typeface="Microsoft Sans Serif"/>
                <a:cs typeface="Microsoft Sans Serif"/>
              </a:rPr>
              <a:t>Consulte </a:t>
            </a:r>
            <a:r>
              <a:rPr sz="700" spc="10" dirty="0">
                <a:latin typeface="Microsoft Sans Serif"/>
                <a:cs typeface="Microsoft Sans Serif"/>
              </a:rPr>
              <a:t>el </a:t>
            </a:r>
            <a:r>
              <a:rPr sz="700" spc="15" dirty="0">
                <a:latin typeface="Microsoft Sans Serif"/>
                <a:cs typeface="Microsoft Sans Serif"/>
              </a:rPr>
              <a:t>Capítulo </a:t>
            </a:r>
            <a:r>
              <a:rPr sz="700" spc="10" dirty="0">
                <a:latin typeface="Microsoft Sans Serif"/>
                <a:cs typeface="Microsoft Sans Serif"/>
              </a:rPr>
              <a:t>1 </a:t>
            </a:r>
            <a:r>
              <a:rPr sz="700" spc="5" dirty="0">
                <a:latin typeface="Microsoft Sans Serif"/>
                <a:cs typeface="Microsoft Sans Serif"/>
              </a:rPr>
              <a:t>y </a:t>
            </a:r>
            <a:r>
              <a:rPr sz="700" spc="10" dirty="0">
                <a:latin typeface="Microsoft Sans Serif"/>
                <a:cs typeface="Microsoft Sans Serif"/>
              </a:rPr>
              <a:t>el </a:t>
            </a:r>
            <a:r>
              <a:rPr sz="700" spc="15" dirty="0">
                <a:latin typeface="Microsoft Sans Serif"/>
                <a:cs typeface="Microsoft Sans Serif"/>
              </a:rPr>
              <a:t>Capítulo </a:t>
            </a:r>
            <a:r>
              <a:rPr sz="700" spc="5" dirty="0">
                <a:latin typeface="Microsoft Sans Serif"/>
                <a:cs typeface="Microsoft Sans Serif"/>
              </a:rPr>
              <a:t>3.6 </a:t>
            </a:r>
            <a:r>
              <a:rPr sz="700" spc="25" dirty="0">
                <a:latin typeface="Microsoft Sans Serif"/>
                <a:cs typeface="Microsoft Sans Serif"/>
              </a:rPr>
              <a:t>para </a:t>
            </a:r>
            <a:r>
              <a:rPr sz="700" spc="30" dirty="0">
                <a:latin typeface="Microsoft Sans Serif"/>
                <a:cs typeface="Microsoft Sans Serif"/>
              </a:rPr>
              <a:t>obtener </a:t>
            </a:r>
            <a:r>
              <a:rPr sz="700" spc="20" dirty="0">
                <a:latin typeface="Microsoft Sans Serif"/>
                <a:cs typeface="Microsoft Sans Serif"/>
              </a:rPr>
              <a:t>más </a:t>
            </a:r>
            <a:r>
              <a:rPr sz="700" spc="25" dirty="0">
                <a:latin typeface="Microsoft Sans Serif"/>
                <a:cs typeface="Microsoft Sans Serif"/>
              </a:rPr>
              <a:t> </a:t>
            </a:r>
            <a:r>
              <a:rPr sz="700" spc="30" dirty="0">
                <a:latin typeface="Microsoft Sans Serif"/>
                <a:cs typeface="Microsoft Sans Serif"/>
              </a:rPr>
              <a:t>información</a:t>
            </a:r>
            <a:r>
              <a:rPr sz="700" spc="-5" dirty="0">
                <a:latin typeface="Microsoft Sans Serif"/>
                <a:cs typeface="Microsoft Sans Serif"/>
              </a:rPr>
              <a:t> </a:t>
            </a:r>
            <a:r>
              <a:rPr sz="700" spc="20" dirty="0">
                <a:latin typeface="Microsoft Sans Serif"/>
                <a:cs typeface="Microsoft Sans Serif"/>
              </a:rPr>
              <a:t>sobre</a:t>
            </a:r>
            <a:r>
              <a:rPr sz="700" spc="-5" dirty="0">
                <a:latin typeface="Microsoft Sans Serif"/>
                <a:cs typeface="Microsoft Sans Serif"/>
              </a:rPr>
              <a:t> </a:t>
            </a:r>
            <a:r>
              <a:rPr sz="700" spc="10" dirty="0">
                <a:latin typeface="Microsoft Sans Serif"/>
                <a:cs typeface="Microsoft Sans Serif"/>
              </a:rPr>
              <a:t>la</a:t>
            </a:r>
            <a:r>
              <a:rPr sz="700" spc="-5" dirty="0">
                <a:latin typeface="Microsoft Sans Serif"/>
                <a:cs typeface="Microsoft Sans Serif"/>
              </a:rPr>
              <a:t> </a:t>
            </a:r>
            <a:r>
              <a:rPr sz="700" spc="20" dirty="0">
                <a:latin typeface="Microsoft Sans Serif"/>
                <a:cs typeface="Microsoft Sans Serif"/>
              </a:rPr>
              <a:t>estabilidad</a:t>
            </a:r>
            <a:r>
              <a:rPr sz="700" spc="-5" dirty="0">
                <a:latin typeface="Microsoft Sans Serif"/>
                <a:cs typeface="Microsoft Sans Serif"/>
              </a:rPr>
              <a:t> </a:t>
            </a:r>
            <a:r>
              <a:rPr sz="700" spc="20" dirty="0">
                <a:latin typeface="Microsoft Sans Serif"/>
                <a:cs typeface="Microsoft Sans Serif"/>
              </a:rPr>
              <a:t>del</a:t>
            </a:r>
            <a:r>
              <a:rPr sz="700" spc="-5" dirty="0">
                <a:latin typeface="Microsoft Sans Serif"/>
                <a:cs typeface="Microsoft Sans Serif"/>
              </a:rPr>
              <a:t> </a:t>
            </a:r>
            <a:r>
              <a:rPr sz="700" spc="25" dirty="0">
                <a:latin typeface="Microsoft Sans Serif"/>
                <a:cs typeface="Microsoft Sans Serif"/>
              </a:rPr>
              <a:t>generador.</a:t>
            </a:r>
            <a:endParaRPr sz="700">
              <a:latin typeface="Microsoft Sans Serif"/>
              <a:cs typeface="Microsoft Sans Serif"/>
            </a:endParaRPr>
          </a:p>
          <a:p>
            <a:pPr marL="12700" marR="24130" indent="154940">
              <a:lnSpc>
                <a:spcPct val="153800"/>
              </a:lnSpc>
              <a:spcBef>
                <a:spcPts val="5"/>
              </a:spcBef>
            </a:pPr>
            <a:r>
              <a:rPr sz="650" spc="-10" dirty="0">
                <a:latin typeface="Microsoft Sans Serif"/>
                <a:cs typeface="Microsoft Sans Serif"/>
              </a:rPr>
              <a:t>La </a:t>
            </a:r>
            <a:r>
              <a:rPr sz="650" spc="30" dirty="0">
                <a:latin typeface="Microsoft Sans Serif"/>
                <a:cs typeface="Microsoft Sans Serif"/>
              </a:rPr>
              <a:t>figura </a:t>
            </a:r>
            <a:r>
              <a:rPr sz="650" spc="10" dirty="0">
                <a:latin typeface="Microsoft Sans Serif"/>
                <a:cs typeface="Microsoft Sans Serif"/>
              </a:rPr>
              <a:t>6 </a:t>
            </a:r>
            <a:r>
              <a:rPr sz="650" spc="25" dirty="0">
                <a:latin typeface="Microsoft Sans Serif"/>
                <a:cs typeface="Microsoft Sans Serif"/>
              </a:rPr>
              <a:t>muestra </a:t>
            </a:r>
            <a:r>
              <a:rPr sz="650" spc="40" dirty="0">
                <a:latin typeface="Microsoft Sans Serif"/>
                <a:cs typeface="Microsoft Sans Serif"/>
              </a:rPr>
              <a:t>un </a:t>
            </a:r>
            <a:r>
              <a:rPr sz="650" spc="25" dirty="0">
                <a:latin typeface="Microsoft Sans Serif"/>
                <a:cs typeface="Microsoft Sans Serif"/>
              </a:rPr>
              <a:t>diagrama </a:t>
            </a:r>
            <a:r>
              <a:rPr sz="650" spc="20" dirty="0">
                <a:latin typeface="Microsoft Sans Serif"/>
                <a:cs typeface="Microsoft Sans Serif"/>
              </a:rPr>
              <a:t>de </a:t>
            </a:r>
            <a:r>
              <a:rPr sz="650" spc="25" dirty="0">
                <a:latin typeface="Microsoft Sans Serif"/>
                <a:cs typeface="Microsoft Sans Serif"/>
              </a:rPr>
              <a:t>tiempos </a:t>
            </a:r>
            <a:r>
              <a:rPr sz="650" spc="20" dirty="0">
                <a:latin typeface="Microsoft Sans Serif"/>
                <a:cs typeface="Microsoft Sans Serif"/>
              </a:rPr>
              <a:t>para </a:t>
            </a:r>
            <a:r>
              <a:rPr sz="650" spc="40" dirty="0">
                <a:latin typeface="Microsoft Sans Serif"/>
                <a:cs typeface="Microsoft Sans Serif"/>
              </a:rPr>
              <a:t>un </a:t>
            </a:r>
            <a:r>
              <a:rPr sz="650" spc="20" dirty="0">
                <a:latin typeface="Microsoft Sans Serif"/>
                <a:cs typeface="Microsoft Sans Serif"/>
              </a:rPr>
              <a:t>esquema </a:t>
            </a:r>
            <a:r>
              <a:rPr sz="650" spc="25" dirty="0">
                <a:latin typeface="Microsoft Sans Serif"/>
                <a:cs typeface="Microsoft Sans Serif"/>
              </a:rPr>
              <a:t>típico </a:t>
            </a:r>
            <a:r>
              <a:rPr sz="650" spc="20" dirty="0">
                <a:latin typeface="Microsoft Sans Serif"/>
                <a:cs typeface="Microsoft Sans Serif"/>
              </a:rPr>
              <a:t>de </a:t>
            </a:r>
            <a:r>
              <a:rPr sz="650" spc="15" dirty="0">
                <a:latin typeface="Microsoft Sans Serif"/>
                <a:cs typeface="Microsoft Sans Serif"/>
              </a:rPr>
              <a:t>falla </a:t>
            </a:r>
            <a:r>
              <a:rPr sz="650" spc="20" dirty="0">
                <a:latin typeface="Microsoft Sans Serif"/>
                <a:cs typeface="Microsoft Sans Serif"/>
              </a:rPr>
              <a:t> de</a:t>
            </a:r>
            <a:r>
              <a:rPr sz="650" dirty="0">
                <a:latin typeface="Microsoft Sans Serif"/>
                <a:cs typeface="Microsoft Sans Serif"/>
              </a:rPr>
              <a:t> </a:t>
            </a:r>
            <a:r>
              <a:rPr sz="650" spc="40" dirty="0">
                <a:latin typeface="Microsoft Sans Serif"/>
                <a:cs typeface="Microsoft Sans Serif"/>
              </a:rPr>
              <a:t>un</a:t>
            </a:r>
            <a:r>
              <a:rPr sz="650" spc="5" dirty="0">
                <a:latin typeface="Microsoft Sans Serif"/>
                <a:cs typeface="Microsoft Sans Serif"/>
              </a:rPr>
              <a:t> </a:t>
            </a:r>
            <a:r>
              <a:rPr sz="650" spc="35" dirty="0">
                <a:latin typeface="Microsoft Sans Serif"/>
                <a:cs typeface="Microsoft Sans Serif"/>
              </a:rPr>
              <a:t>interruptor.</a:t>
            </a:r>
            <a:r>
              <a:rPr sz="650" dirty="0">
                <a:latin typeface="Microsoft Sans Serif"/>
                <a:cs typeface="Microsoft Sans Serif"/>
              </a:rPr>
              <a:t> </a:t>
            </a:r>
            <a:r>
              <a:rPr sz="650" spc="-30" dirty="0">
                <a:latin typeface="Microsoft Sans Serif"/>
                <a:cs typeface="Microsoft Sans Serif"/>
              </a:rPr>
              <a:t>El</a:t>
            </a:r>
            <a:r>
              <a:rPr sz="650" spc="5" dirty="0">
                <a:latin typeface="Microsoft Sans Serif"/>
                <a:cs typeface="Microsoft Sans Serif"/>
              </a:rPr>
              <a:t> </a:t>
            </a:r>
            <a:r>
              <a:rPr sz="650" spc="35" dirty="0">
                <a:latin typeface="Microsoft Sans Serif"/>
                <a:cs typeface="Microsoft Sans Serif"/>
              </a:rPr>
              <a:t>tiempo</a:t>
            </a:r>
            <a:r>
              <a:rPr sz="650" dirty="0">
                <a:latin typeface="Microsoft Sans Serif"/>
                <a:cs typeface="Microsoft Sans Serif"/>
              </a:rPr>
              <a:t> </a:t>
            </a:r>
            <a:r>
              <a:rPr sz="650" spc="20" dirty="0">
                <a:latin typeface="Microsoft Sans Serif"/>
                <a:cs typeface="Microsoft Sans Serif"/>
              </a:rPr>
              <a:t>de</a:t>
            </a:r>
            <a:r>
              <a:rPr sz="650" spc="5" dirty="0">
                <a:latin typeface="Microsoft Sans Serif"/>
                <a:cs typeface="Microsoft Sans Serif"/>
              </a:rPr>
              <a:t> </a:t>
            </a:r>
            <a:r>
              <a:rPr sz="650" spc="30" dirty="0">
                <a:latin typeface="Microsoft Sans Serif"/>
                <a:cs typeface="Microsoft Sans Serif"/>
              </a:rPr>
              <a:t>margen</a:t>
            </a:r>
            <a:r>
              <a:rPr sz="650" dirty="0">
                <a:latin typeface="Microsoft Sans Serif"/>
                <a:cs typeface="Microsoft Sans Serif"/>
              </a:rPr>
              <a:t> </a:t>
            </a:r>
            <a:r>
              <a:rPr sz="650" spc="25" dirty="0">
                <a:latin typeface="Microsoft Sans Serif"/>
                <a:cs typeface="Microsoft Sans Serif"/>
              </a:rPr>
              <a:t>sombreado</a:t>
            </a:r>
            <a:r>
              <a:rPr sz="650" spc="5" dirty="0">
                <a:latin typeface="Microsoft Sans Serif"/>
                <a:cs typeface="Microsoft Sans Serif"/>
              </a:rPr>
              <a:t> </a:t>
            </a:r>
            <a:r>
              <a:rPr sz="650" spc="25" dirty="0">
                <a:latin typeface="Microsoft Sans Serif"/>
                <a:cs typeface="Microsoft Sans Serif"/>
              </a:rPr>
              <a:t>proporciona</a:t>
            </a:r>
            <a:r>
              <a:rPr sz="650" dirty="0">
                <a:latin typeface="Microsoft Sans Serif"/>
                <a:cs typeface="Microsoft Sans Serif"/>
              </a:rPr>
              <a:t> </a:t>
            </a:r>
            <a:r>
              <a:rPr sz="650" spc="20" dirty="0">
                <a:latin typeface="Microsoft Sans Serif"/>
                <a:cs typeface="Microsoft Sans Serif"/>
              </a:rPr>
              <a:t>seguridad</a:t>
            </a:r>
            <a:r>
              <a:rPr sz="650" spc="5" dirty="0">
                <a:latin typeface="Microsoft Sans Serif"/>
                <a:cs typeface="Microsoft Sans Serif"/>
              </a:rPr>
              <a:t> y</a:t>
            </a:r>
            <a:r>
              <a:rPr sz="650" dirty="0">
                <a:latin typeface="Microsoft Sans Serif"/>
                <a:cs typeface="Microsoft Sans Serif"/>
              </a:rPr>
              <a:t> </a:t>
            </a:r>
            <a:r>
              <a:rPr sz="650" spc="20" dirty="0">
                <a:latin typeface="Microsoft Sans Serif"/>
                <a:cs typeface="Microsoft Sans Serif"/>
              </a:rPr>
              <a:t>debe </a:t>
            </a:r>
            <a:r>
              <a:rPr sz="650" spc="-155" dirty="0">
                <a:latin typeface="Microsoft Sans Serif"/>
                <a:cs typeface="Microsoft Sans Serif"/>
              </a:rPr>
              <a:t> </a:t>
            </a:r>
            <a:r>
              <a:rPr sz="650" spc="20" dirty="0">
                <a:latin typeface="Microsoft Sans Serif"/>
                <a:cs typeface="Microsoft Sans Serif"/>
              </a:rPr>
              <a:t>adaptarse</a:t>
            </a:r>
            <a:r>
              <a:rPr sz="650" spc="-10" dirty="0">
                <a:latin typeface="Microsoft Sans Serif"/>
                <a:cs typeface="Microsoft Sans Serif"/>
              </a:rPr>
              <a:t> </a:t>
            </a:r>
            <a:r>
              <a:rPr sz="650" dirty="0">
                <a:latin typeface="Microsoft Sans Serif"/>
                <a:cs typeface="Microsoft Sans Serif"/>
              </a:rPr>
              <a:t>a</a:t>
            </a:r>
            <a:r>
              <a:rPr sz="650" spc="-5" dirty="0">
                <a:latin typeface="Microsoft Sans Serif"/>
                <a:cs typeface="Microsoft Sans Serif"/>
              </a:rPr>
              <a:t> </a:t>
            </a:r>
            <a:r>
              <a:rPr sz="650" spc="25" dirty="0">
                <a:latin typeface="Microsoft Sans Serif"/>
                <a:cs typeface="Microsoft Sans Serif"/>
              </a:rPr>
              <a:t>lo</a:t>
            </a:r>
            <a:r>
              <a:rPr sz="650" spc="-5" dirty="0">
                <a:latin typeface="Microsoft Sans Serif"/>
                <a:cs typeface="Microsoft Sans Serif"/>
              </a:rPr>
              <a:t> </a:t>
            </a:r>
            <a:r>
              <a:rPr sz="650" spc="20" dirty="0">
                <a:latin typeface="Microsoft Sans Serif"/>
                <a:cs typeface="Microsoft Sans Serif"/>
              </a:rPr>
              <a:t>siguiente:</a:t>
            </a:r>
            <a:endParaRPr sz="650">
              <a:latin typeface="Microsoft Sans Serif"/>
              <a:cs typeface="Microsoft Sans Serif"/>
            </a:endParaRPr>
          </a:p>
        </p:txBody>
      </p:sp>
      <p:sp>
        <p:nvSpPr>
          <p:cNvPr id="111" name="object 111"/>
          <p:cNvSpPr txBox="1"/>
          <p:nvPr/>
        </p:nvSpPr>
        <p:spPr>
          <a:xfrm>
            <a:off x="9089610" y="2812836"/>
            <a:ext cx="7122789" cy="26797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sz="600" spc="35" dirty="0">
                <a:latin typeface="Microsoft Sans Serif"/>
                <a:cs typeface="Microsoft Sans Serif"/>
              </a:rPr>
              <a:t>interruptor</a:t>
            </a:r>
            <a:r>
              <a:rPr sz="600" spc="5" dirty="0">
                <a:latin typeface="Microsoft Sans Serif"/>
                <a:cs typeface="Microsoft Sans Serif"/>
              </a:rPr>
              <a:t> </a:t>
            </a:r>
            <a:r>
              <a:rPr sz="600" spc="20" dirty="0">
                <a:latin typeface="Microsoft Sans Serif"/>
                <a:cs typeface="Microsoft Sans Serif"/>
              </a:rPr>
              <a:t>automático.</a:t>
            </a:r>
            <a:r>
              <a:rPr sz="600" spc="5" dirty="0">
                <a:latin typeface="Microsoft Sans Serif"/>
                <a:cs typeface="Microsoft Sans Serif"/>
              </a:rPr>
              <a:t> </a:t>
            </a:r>
            <a:r>
              <a:rPr sz="600" spc="15" dirty="0">
                <a:latin typeface="Microsoft Sans Serif"/>
                <a:cs typeface="Microsoft Sans Serif"/>
              </a:rPr>
              <a:t>Ambos</a:t>
            </a:r>
            <a:r>
              <a:rPr sz="600" spc="10" dirty="0">
                <a:latin typeface="Microsoft Sans Serif"/>
                <a:cs typeface="Microsoft Sans Serif"/>
              </a:rPr>
              <a:t> </a:t>
            </a:r>
            <a:r>
              <a:rPr sz="600" spc="-45" dirty="0">
                <a:latin typeface="Microsoft Sans Serif"/>
                <a:cs typeface="Microsoft Sans Serif"/>
              </a:rPr>
              <a:t>CT</a:t>
            </a:r>
            <a:r>
              <a:rPr sz="600" spc="5" dirty="0">
                <a:latin typeface="Microsoft Sans Serif"/>
                <a:cs typeface="Microsoft Sans Serif"/>
              </a:rPr>
              <a:t> </a:t>
            </a:r>
            <a:r>
              <a:rPr sz="600" spc="20" dirty="0">
                <a:latin typeface="Microsoft Sans Serif"/>
                <a:cs typeface="Microsoft Sans Serif"/>
              </a:rPr>
              <a:t>deben</a:t>
            </a:r>
            <a:r>
              <a:rPr sz="600" spc="10" dirty="0">
                <a:latin typeface="Microsoft Sans Serif"/>
                <a:cs typeface="Microsoft Sans Serif"/>
              </a:rPr>
              <a:t> </a:t>
            </a:r>
            <a:r>
              <a:rPr sz="600" spc="25" dirty="0">
                <a:latin typeface="Microsoft Sans Serif"/>
                <a:cs typeface="Microsoft Sans Serif"/>
              </a:rPr>
              <a:t>tener</a:t>
            </a:r>
            <a:r>
              <a:rPr sz="600" spc="5" dirty="0">
                <a:latin typeface="Microsoft Sans Serif"/>
                <a:cs typeface="Microsoft Sans Serif"/>
              </a:rPr>
              <a:t> </a:t>
            </a:r>
            <a:r>
              <a:rPr sz="600" dirty="0">
                <a:latin typeface="Microsoft Sans Serif"/>
                <a:cs typeface="Microsoft Sans Serif"/>
              </a:rPr>
              <a:t>las</a:t>
            </a:r>
            <a:r>
              <a:rPr sz="600" spc="10" dirty="0">
                <a:latin typeface="Microsoft Sans Serif"/>
                <a:cs typeface="Microsoft Sans Serif"/>
              </a:rPr>
              <a:t> </a:t>
            </a:r>
            <a:r>
              <a:rPr sz="600" spc="15" dirty="0">
                <a:latin typeface="Microsoft Sans Serif"/>
                <a:cs typeface="Microsoft Sans Serif"/>
              </a:rPr>
              <a:t>mismas</a:t>
            </a:r>
            <a:r>
              <a:rPr sz="600" spc="5" dirty="0">
                <a:latin typeface="Microsoft Sans Serif"/>
                <a:cs typeface="Microsoft Sans Serif"/>
              </a:rPr>
              <a:t> clasificaciones</a:t>
            </a:r>
            <a:r>
              <a:rPr sz="600" spc="10" dirty="0">
                <a:latin typeface="Microsoft Sans Serif"/>
                <a:cs typeface="Microsoft Sans Serif"/>
              </a:rPr>
              <a:t> </a:t>
            </a:r>
            <a:r>
              <a:rPr sz="600" spc="5" dirty="0">
                <a:latin typeface="Microsoft Sans Serif"/>
                <a:cs typeface="Microsoft Sans Serif"/>
              </a:rPr>
              <a:t>y </a:t>
            </a:r>
            <a:r>
              <a:rPr sz="600" spc="10" dirty="0">
                <a:latin typeface="Microsoft Sans Serif"/>
                <a:cs typeface="Microsoft Sans Serif"/>
              </a:rPr>
              <a:t>capacidad</a:t>
            </a:r>
            <a:endParaRPr sz="600">
              <a:latin typeface="Microsoft Sans Serif"/>
              <a:cs typeface="Microsoft Sans Serif"/>
            </a:endParaRPr>
          </a:p>
          <a:p>
            <a:pPr marL="12700">
              <a:lnSpc>
                <a:spcPct val="100000"/>
              </a:lnSpc>
              <a:spcBef>
                <a:spcPts val="465"/>
              </a:spcBef>
            </a:pPr>
            <a:r>
              <a:rPr sz="600" spc="10" dirty="0">
                <a:latin typeface="Microsoft Sans Serif"/>
                <a:cs typeface="Microsoft Sans Serif"/>
              </a:rPr>
              <a:t>adecuada</a:t>
            </a:r>
            <a:r>
              <a:rPr sz="600" spc="-10" dirty="0">
                <a:latin typeface="Microsoft Sans Serif"/>
                <a:cs typeface="Microsoft Sans Serif"/>
              </a:rPr>
              <a:t> </a:t>
            </a:r>
            <a:r>
              <a:rPr sz="600" spc="20" dirty="0">
                <a:latin typeface="Microsoft Sans Serif"/>
                <a:cs typeface="Microsoft Sans Serif"/>
              </a:rPr>
              <a:t>para</a:t>
            </a:r>
            <a:r>
              <a:rPr sz="600" spc="-5" dirty="0">
                <a:latin typeface="Microsoft Sans Serif"/>
                <a:cs typeface="Microsoft Sans Serif"/>
              </a:rPr>
              <a:t> </a:t>
            </a:r>
            <a:r>
              <a:rPr sz="600" spc="25" dirty="0">
                <a:latin typeface="Microsoft Sans Serif"/>
                <a:cs typeface="Microsoft Sans Serif"/>
              </a:rPr>
              <a:t>manejar</a:t>
            </a:r>
            <a:r>
              <a:rPr sz="600" spc="-5" dirty="0">
                <a:latin typeface="Microsoft Sans Serif"/>
                <a:cs typeface="Microsoft Sans Serif"/>
              </a:rPr>
              <a:t> </a:t>
            </a:r>
            <a:r>
              <a:rPr sz="600" spc="10" dirty="0">
                <a:latin typeface="Microsoft Sans Serif"/>
                <a:cs typeface="Microsoft Sans Serif"/>
              </a:rPr>
              <a:t>la</a:t>
            </a:r>
            <a:r>
              <a:rPr sz="600" spc="-10" dirty="0">
                <a:latin typeface="Microsoft Sans Serif"/>
                <a:cs typeface="Microsoft Sans Serif"/>
              </a:rPr>
              <a:t> </a:t>
            </a:r>
            <a:r>
              <a:rPr sz="600" spc="15" dirty="0">
                <a:latin typeface="Microsoft Sans Serif"/>
                <a:cs typeface="Microsoft Sans Serif"/>
              </a:rPr>
              <a:t>carga</a:t>
            </a:r>
            <a:r>
              <a:rPr sz="600" spc="-5" dirty="0">
                <a:latin typeface="Microsoft Sans Serif"/>
                <a:cs typeface="Microsoft Sans Serif"/>
              </a:rPr>
              <a:t> </a:t>
            </a:r>
            <a:r>
              <a:rPr sz="600" spc="15" dirty="0">
                <a:latin typeface="Microsoft Sans Serif"/>
                <a:cs typeface="Microsoft Sans Serif"/>
              </a:rPr>
              <a:t>del</a:t>
            </a:r>
            <a:r>
              <a:rPr sz="600" spc="-5" dirty="0">
                <a:latin typeface="Microsoft Sans Serif"/>
                <a:cs typeface="Microsoft Sans Serif"/>
              </a:rPr>
              <a:t> </a:t>
            </a:r>
            <a:r>
              <a:rPr sz="600" spc="15" dirty="0">
                <a:latin typeface="Microsoft Sans Serif"/>
                <a:cs typeface="Microsoft Sans Serif"/>
              </a:rPr>
              <a:t>circuito.</a:t>
            </a:r>
            <a:endParaRPr sz="600">
              <a:latin typeface="Microsoft Sans Serif"/>
              <a:cs typeface="Microsoft Sans Serif"/>
            </a:endParaRPr>
          </a:p>
        </p:txBody>
      </p:sp>
      <p:sp>
        <p:nvSpPr>
          <p:cNvPr id="112" name="object 112"/>
          <p:cNvSpPr txBox="1"/>
          <p:nvPr/>
        </p:nvSpPr>
        <p:spPr>
          <a:xfrm>
            <a:off x="1937610" y="5598390"/>
            <a:ext cx="6370485" cy="604781"/>
          </a:xfrm>
          <a:prstGeom prst="rect">
            <a:avLst/>
          </a:prstGeom>
        </p:spPr>
        <p:txBody>
          <a:bodyPr vert="horz" wrap="square" lIns="0" tIns="24765" rIns="0" bIns="0" rtlCol="0">
            <a:spAutoFit/>
          </a:bodyPr>
          <a:lstStyle/>
          <a:p>
            <a:pPr marL="184785" indent="-172720">
              <a:lnSpc>
                <a:spcPct val="100000"/>
              </a:lnSpc>
              <a:spcBef>
                <a:spcPts val="195"/>
              </a:spcBef>
              <a:buSzPct val="166666"/>
              <a:buChar char="•"/>
              <a:tabLst>
                <a:tab pos="185420" algn="l"/>
              </a:tabLst>
            </a:pPr>
            <a:r>
              <a:rPr sz="600" spc="15" dirty="0">
                <a:latin typeface="Microsoft Sans Serif"/>
                <a:cs typeface="Microsoft Sans Serif"/>
              </a:rPr>
              <a:t>Tiempo</a:t>
            </a:r>
            <a:r>
              <a:rPr sz="600" spc="-5" dirty="0">
                <a:latin typeface="Microsoft Sans Serif"/>
                <a:cs typeface="Microsoft Sans Serif"/>
              </a:rPr>
              <a:t> </a:t>
            </a:r>
            <a:r>
              <a:rPr sz="600" spc="5" dirty="0">
                <a:latin typeface="Microsoft Sans Serif"/>
                <a:cs typeface="Microsoft Sans Serif"/>
              </a:rPr>
              <a:t>excesivo</a:t>
            </a:r>
            <a:r>
              <a:rPr sz="600" dirty="0">
                <a:latin typeface="Microsoft Sans Serif"/>
                <a:cs typeface="Microsoft Sans Serif"/>
              </a:rPr>
              <a:t> </a:t>
            </a:r>
            <a:r>
              <a:rPr sz="600" spc="20" dirty="0">
                <a:latin typeface="Microsoft Sans Serif"/>
                <a:cs typeface="Microsoft Sans Serif"/>
              </a:rPr>
              <a:t>de</a:t>
            </a:r>
            <a:r>
              <a:rPr sz="600" dirty="0">
                <a:latin typeface="Microsoft Sans Serif"/>
                <a:cs typeface="Microsoft Sans Serif"/>
              </a:rPr>
              <a:t> </a:t>
            </a:r>
            <a:r>
              <a:rPr sz="600" spc="25" dirty="0">
                <a:latin typeface="Microsoft Sans Serif"/>
                <a:cs typeface="Microsoft Sans Serif"/>
              </a:rPr>
              <a:t>interrupción</a:t>
            </a:r>
            <a:r>
              <a:rPr sz="600" dirty="0">
                <a:latin typeface="Microsoft Sans Serif"/>
                <a:cs typeface="Microsoft Sans Serif"/>
              </a:rPr>
              <a:t> </a:t>
            </a:r>
            <a:r>
              <a:rPr sz="600" spc="15" dirty="0">
                <a:latin typeface="Microsoft Sans Serif"/>
                <a:cs typeface="Microsoft Sans Serif"/>
              </a:rPr>
              <a:t>del</a:t>
            </a:r>
            <a:r>
              <a:rPr sz="600" spc="-5" dirty="0">
                <a:latin typeface="Microsoft Sans Serif"/>
                <a:cs typeface="Microsoft Sans Serif"/>
              </a:rPr>
              <a:t> </a:t>
            </a:r>
            <a:r>
              <a:rPr sz="600" spc="35" dirty="0">
                <a:latin typeface="Microsoft Sans Serif"/>
                <a:cs typeface="Microsoft Sans Serif"/>
              </a:rPr>
              <a:t>interruptor</a:t>
            </a:r>
            <a:endParaRPr sz="600">
              <a:latin typeface="Microsoft Sans Serif"/>
              <a:cs typeface="Microsoft Sans Serif"/>
            </a:endParaRPr>
          </a:p>
          <a:p>
            <a:pPr marL="184785" indent="-172720">
              <a:lnSpc>
                <a:spcPct val="100000"/>
              </a:lnSpc>
              <a:spcBef>
                <a:spcPts val="415"/>
              </a:spcBef>
              <a:buSzPct val="133333"/>
              <a:buChar char="•"/>
              <a:tabLst>
                <a:tab pos="185420" algn="l"/>
              </a:tabLst>
            </a:pPr>
            <a:r>
              <a:rPr sz="750" spc="15" dirty="0">
                <a:latin typeface="Microsoft Sans Serif"/>
                <a:cs typeface="Microsoft Sans Serif"/>
              </a:rPr>
              <a:t>Sobrecarrera</a:t>
            </a:r>
            <a:r>
              <a:rPr sz="750" spc="-5" dirty="0">
                <a:latin typeface="Microsoft Sans Serif"/>
                <a:cs typeface="Microsoft Sans Serif"/>
              </a:rPr>
              <a:t> </a:t>
            </a:r>
            <a:r>
              <a:rPr sz="750" spc="25" dirty="0">
                <a:latin typeface="Microsoft Sans Serif"/>
                <a:cs typeface="Microsoft Sans Serif"/>
              </a:rPr>
              <a:t>de</a:t>
            </a:r>
            <a:r>
              <a:rPr sz="750" dirty="0">
                <a:latin typeface="Microsoft Sans Serif"/>
                <a:cs typeface="Microsoft Sans Serif"/>
              </a:rPr>
              <a:t> </a:t>
            </a:r>
            <a:r>
              <a:rPr sz="750" spc="40" dirty="0">
                <a:latin typeface="Microsoft Sans Serif"/>
                <a:cs typeface="Microsoft Sans Serif"/>
              </a:rPr>
              <a:t>tiempo</a:t>
            </a:r>
            <a:r>
              <a:rPr sz="750" spc="-5" dirty="0">
                <a:latin typeface="Microsoft Sans Serif"/>
                <a:cs typeface="Microsoft Sans Serif"/>
              </a:rPr>
              <a:t> </a:t>
            </a:r>
            <a:r>
              <a:rPr sz="750" spc="10" dirty="0">
                <a:latin typeface="Microsoft Sans Serif"/>
                <a:cs typeface="Microsoft Sans Serif"/>
              </a:rPr>
              <a:t>(solo</a:t>
            </a:r>
            <a:r>
              <a:rPr sz="750" dirty="0">
                <a:latin typeface="Microsoft Sans Serif"/>
                <a:cs typeface="Microsoft Sans Serif"/>
              </a:rPr>
              <a:t> </a:t>
            </a:r>
            <a:r>
              <a:rPr sz="750" spc="15" dirty="0">
                <a:latin typeface="Microsoft Sans Serif"/>
                <a:cs typeface="Microsoft Sans Serif"/>
              </a:rPr>
              <a:t>relés</a:t>
            </a:r>
            <a:r>
              <a:rPr sz="750" spc="-5" dirty="0">
                <a:latin typeface="Microsoft Sans Serif"/>
                <a:cs typeface="Microsoft Sans Serif"/>
              </a:rPr>
              <a:t> </a:t>
            </a:r>
            <a:r>
              <a:rPr sz="750" spc="15" dirty="0">
                <a:latin typeface="Microsoft Sans Serif"/>
                <a:cs typeface="Microsoft Sans Serif"/>
              </a:rPr>
              <a:t>electromecánicos)</a:t>
            </a:r>
            <a:endParaRPr sz="750">
              <a:latin typeface="Microsoft Sans Serif"/>
              <a:cs typeface="Microsoft Sans Serif"/>
            </a:endParaRPr>
          </a:p>
          <a:p>
            <a:pPr marL="184785" marR="5080" indent="-170815">
              <a:lnSpc>
                <a:spcPct val="153900"/>
              </a:lnSpc>
              <a:spcBef>
                <a:spcPts val="50"/>
              </a:spcBef>
              <a:buSzPct val="153846"/>
              <a:buChar char="•"/>
              <a:tabLst>
                <a:tab pos="185420" algn="l"/>
              </a:tabLst>
            </a:pPr>
            <a:r>
              <a:rPr sz="650" spc="15" dirty="0">
                <a:latin typeface="Microsoft Sans Serif"/>
                <a:cs typeface="Microsoft Sans Serif"/>
              </a:rPr>
              <a:t>Errores</a:t>
            </a:r>
            <a:r>
              <a:rPr sz="650" spc="-5" dirty="0">
                <a:latin typeface="Microsoft Sans Serif"/>
                <a:cs typeface="Microsoft Sans Serif"/>
              </a:rPr>
              <a:t> </a:t>
            </a:r>
            <a:r>
              <a:rPr sz="650" spc="20" dirty="0">
                <a:latin typeface="Microsoft Sans Serif"/>
                <a:cs typeface="Microsoft Sans Serif"/>
              </a:rPr>
              <a:t>de</a:t>
            </a:r>
            <a:r>
              <a:rPr sz="650" spc="-5" dirty="0">
                <a:latin typeface="Microsoft Sans Serif"/>
                <a:cs typeface="Microsoft Sans Serif"/>
              </a:rPr>
              <a:t> </a:t>
            </a:r>
            <a:r>
              <a:rPr sz="650" spc="-50" dirty="0">
                <a:latin typeface="Microsoft Sans Serif"/>
                <a:cs typeface="Microsoft Sans Serif"/>
              </a:rPr>
              <a:t>CT</a:t>
            </a:r>
            <a:r>
              <a:rPr sz="650" spc="-5" dirty="0">
                <a:latin typeface="Microsoft Sans Serif"/>
                <a:cs typeface="Microsoft Sans Serif"/>
              </a:rPr>
              <a:t> </a:t>
            </a:r>
            <a:r>
              <a:rPr sz="650" spc="30" dirty="0">
                <a:latin typeface="Microsoft Sans Serif"/>
                <a:cs typeface="Microsoft Sans Serif"/>
              </a:rPr>
              <a:t>(transformador</a:t>
            </a:r>
            <a:r>
              <a:rPr sz="650" spc="-5" dirty="0">
                <a:latin typeface="Microsoft Sans Serif"/>
                <a:cs typeface="Microsoft Sans Serif"/>
              </a:rPr>
              <a:t> </a:t>
            </a:r>
            <a:r>
              <a:rPr sz="650" spc="20" dirty="0">
                <a:latin typeface="Microsoft Sans Serif"/>
                <a:cs typeface="Microsoft Sans Serif"/>
              </a:rPr>
              <a:t>de</a:t>
            </a:r>
            <a:r>
              <a:rPr sz="650" spc="-5" dirty="0">
                <a:latin typeface="Microsoft Sans Serif"/>
                <a:cs typeface="Microsoft Sans Serif"/>
              </a:rPr>
              <a:t> </a:t>
            </a:r>
            <a:r>
              <a:rPr sz="650" spc="20" dirty="0">
                <a:latin typeface="Microsoft Sans Serif"/>
                <a:cs typeface="Microsoft Sans Serif"/>
              </a:rPr>
              <a:t>corriente)</a:t>
            </a:r>
            <a:r>
              <a:rPr sz="650" spc="-5" dirty="0">
                <a:latin typeface="Microsoft Sans Serif"/>
                <a:cs typeface="Microsoft Sans Serif"/>
              </a:rPr>
              <a:t> </a:t>
            </a:r>
            <a:r>
              <a:rPr sz="650" spc="5" dirty="0">
                <a:latin typeface="Microsoft Sans Serif"/>
                <a:cs typeface="Microsoft Sans Serif"/>
              </a:rPr>
              <a:t>y</a:t>
            </a:r>
            <a:r>
              <a:rPr sz="650" spc="-5" dirty="0">
                <a:latin typeface="Microsoft Sans Serif"/>
                <a:cs typeface="Microsoft Sans Serif"/>
              </a:rPr>
              <a:t> </a:t>
            </a:r>
            <a:r>
              <a:rPr sz="650" spc="-40" dirty="0">
                <a:latin typeface="Microsoft Sans Serif"/>
                <a:cs typeface="Microsoft Sans Serif"/>
              </a:rPr>
              <a:t>TT</a:t>
            </a:r>
            <a:r>
              <a:rPr sz="650" spc="-5" dirty="0">
                <a:latin typeface="Microsoft Sans Serif"/>
                <a:cs typeface="Microsoft Sans Serif"/>
              </a:rPr>
              <a:t> </a:t>
            </a:r>
            <a:r>
              <a:rPr sz="650" spc="30" dirty="0">
                <a:latin typeface="Microsoft Sans Serif"/>
                <a:cs typeface="Microsoft Sans Serif"/>
              </a:rPr>
              <a:t>(transformador</a:t>
            </a:r>
            <a:r>
              <a:rPr sz="650" spc="-5" dirty="0">
                <a:latin typeface="Microsoft Sans Serif"/>
                <a:cs typeface="Microsoft Sans Serif"/>
              </a:rPr>
              <a:t> </a:t>
            </a:r>
            <a:r>
              <a:rPr sz="650" spc="15" dirty="0">
                <a:latin typeface="Microsoft Sans Serif"/>
                <a:cs typeface="Microsoft Sans Serif"/>
              </a:rPr>
              <a:t>de  tensión)</a:t>
            </a:r>
            <a:endParaRPr sz="650">
              <a:latin typeface="Microsoft Sans Serif"/>
              <a:cs typeface="Microsoft Sans Serif"/>
            </a:endParaRPr>
          </a:p>
          <a:p>
            <a:pPr marL="184785" indent="-171450">
              <a:lnSpc>
                <a:spcPct val="100000"/>
              </a:lnSpc>
              <a:spcBef>
                <a:spcPts val="645"/>
              </a:spcBef>
              <a:buSzPct val="200000"/>
              <a:buChar char="•"/>
              <a:tabLst>
                <a:tab pos="185420" algn="l"/>
              </a:tabLst>
            </a:pPr>
            <a:r>
              <a:rPr sz="500" spc="5" dirty="0">
                <a:latin typeface="Microsoft Sans Serif"/>
                <a:cs typeface="Microsoft Sans Serif"/>
              </a:rPr>
              <a:t>Factor</a:t>
            </a:r>
            <a:r>
              <a:rPr sz="500" spc="-20" dirty="0">
                <a:latin typeface="Microsoft Sans Serif"/>
                <a:cs typeface="Microsoft Sans Serif"/>
              </a:rPr>
              <a:t> </a:t>
            </a:r>
            <a:r>
              <a:rPr sz="500" spc="15" dirty="0">
                <a:latin typeface="Microsoft Sans Serif"/>
                <a:cs typeface="Microsoft Sans Serif"/>
              </a:rPr>
              <a:t>de</a:t>
            </a:r>
            <a:r>
              <a:rPr sz="500" spc="-15" dirty="0">
                <a:latin typeface="Microsoft Sans Serif"/>
                <a:cs typeface="Microsoft Sans Serif"/>
              </a:rPr>
              <a:t> </a:t>
            </a:r>
            <a:r>
              <a:rPr sz="500" spc="15" dirty="0">
                <a:latin typeface="Microsoft Sans Serif"/>
                <a:cs typeface="Microsoft Sans Serif"/>
              </a:rPr>
              <a:t>seguridad</a:t>
            </a:r>
            <a:endParaRPr sz="500">
              <a:latin typeface="Microsoft Sans Serif"/>
              <a:cs typeface="Microsoft Sans Serif"/>
            </a:endParaRPr>
          </a:p>
        </p:txBody>
      </p:sp>
      <p:sp>
        <p:nvSpPr>
          <p:cNvPr id="113" name="object 113"/>
          <p:cNvSpPr txBox="1"/>
          <p:nvPr/>
        </p:nvSpPr>
        <p:spPr>
          <a:xfrm>
            <a:off x="1415217" y="6343192"/>
            <a:ext cx="7393035" cy="474874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 marR="5080" indent="154940">
              <a:lnSpc>
                <a:spcPct val="143100"/>
              </a:lnSpc>
              <a:spcBef>
                <a:spcPts val="100"/>
              </a:spcBef>
            </a:pPr>
            <a:r>
              <a:rPr sz="700" spc="15" dirty="0">
                <a:latin typeface="Microsoft Sans Serif"/>
                <a:cs typeface="Microsoft Sans Serif"/>
              </a:rPr>
              <a:t>Por </a:t>
            </a:r>
            <a:r>
              <a:rPr sz="700" spc="20" dirty="0">
                <a:latin typeface="Microsoft Sans Serif"/>
                <a:cs typeface="Microsoft Sans Serif"/>
              </a:rPr>
              <a:t>supuesto, </a:t>
            </a:r>
            <a:r>
              <a:rPr sz="700" spc="10" dirty="0">
                <a:latin typeface="Microsoft Sans Serif"/>
                <a:cs typeface="Microsoft Sans Serif"/>
              </a:rPr>
              <a:t>este </a:t>
            </a:r>
            <a:r>
              <a:rPr sz="700" spc="25" dirty="0">
                <a:latin typeface="Microsoft Sans Serif"/>
                <a:cs typeface="Microsoft Sans Serif"/>
              </a:rPr>
              <a:t>capítulo </a:t>
            </a:r>
            <a:r>
              <a:rPr sz="700" spc="-5" dirty="0">
                <a:latin typeface="Microsoft Sans Serif"/>
                <a:cs typeface="Microsoft Sans Serif"/>
              </a:rPr>
              <a:t>se </a:t>
            </a:r>
            <a:r>
              <a:rPr sz="700" spc="25" dirty="0">
                <a:latin typeface="Microsoft Sans Serif"/>
                <a:cs typeface="Microsoft Sans Serif"/>
              </a:rPr>
              <a:t>centra </a:t>
            </a:r>
            <a:r>
              <a:rPr sz="700" spc="20" dirty="0">
                <a:latin typeface="Microsoft Sans Serif"/>
                <a:cs typeface="Microsoft Sans Serif"/>
              </a:rPr>
              <a:t>en </a:t>
            </a:r>
            <a:r>
              <a:rPr sz="700" spc="10" dirty="0">
                <a:latin typeface="Microsoft Sans Serif"/>
                <a:cs typeface="Microsoft Sans Serif"/>
              </a:rPr>
              <a:t>el </a:t>
            </a:r>
            <a:r>
              <a:rPr sz="700" spc="20" dirty="0">
                <a:latin typeface="Microsoft Sans Serif"/>
                <a:cs typeface="Microsoft Sans Serif"/>
              </a:rPr>
              <a:t>diseño de </a:t>
            </a:r>
            <a:r>
              <a:rPr sz="700" spc="40" dirty="0">
                <a:latin typeface="Microsoft Sans Serif"/>
                <a:cs typeface="Microsoft Sans Serif"/>
              </a:rPr>
              <a:t>un </a:t>
            </a:r>
            <a:r>
              <a:rPr sz="700" spc="15" dirty="0">
                <a:latin typeface="Microsoft Sans Serif"/>
                <a:cs typeface="Microsoft Sans Serif"/>
              </a:rPr>
              <a:t>sistema </a:t>
            </a:r>
            <a:r>
              <a:rPr sz="700" spc="20" dirty="0">
                <a:latin typeface="Microsoft Sans Serif"/>
                <a:cs typeface="Microsoft Sans Serif"/>
              </a:rPr>
              <a:t>de </a:t>
            </a:r>
            <a:r>
              <a:rPr sz="700" spc="25" dirty="0">
                <a:latin typeface="Microsoft Sans Serif"/>
                <a:cs typeface="Microsoft Sans Serif"/>
              </a:rPr>
              <a:t> protección </a:t>
            </a:r>
            <a:r>
              <a:rPr sz="700" spc="30" dirty="0">
                <a:latin typeface="Microsoft Sans Serif"/>
                <a:cs typeface="Microsoft Sans Serif"/>
              </a:rPr>
              <a:t>contra </a:t>
            </a:r>
            <a:r>
              <a:rPr sz="700" spc="10" dirty="0">
                <a:latin typeface="Microsoft Sans Serif"/>
                <a:cs typeface="Microsoft Sans Serif"/>
              </a:rPr>
              <a:t>fallas </a:t>
            </a:r>
            <a:r>
              <a:rPr sz="700" spc="20" dirty="0">
                <a:latin typeface="Microsoft Sans Serif"/>
                <a:cs typeface="Microsoft Sans Serif"/>
              </a:rPr>
              <a:t>del </a:t>
            </a:r>
            <a:r>
              <a:rPr sz="700" spc="40" dirty="0">
                <a:latin typeface="Microsoft Sans Serif"/>
                <a:cs typeface="Microsoft Sans Serif"/>
              </a:rPr>
              <a:t>interruptor </a:t>
            </a:r>
            <a:r>
              <a:rPr sz="700" spc="25" dirty="0">
                <a:latin typeface="Microsoft Sans Serif"/>
                <a:cs typeface="Microsoft Sans Serif"/>
              </a:rPr>
              <a:t>para </a:t>
            </a:r>
            <a:r>
              <a:rPr sz="700" spc="10" dirty="0">
                <a:latin typeface="Microsoft Sans Serif"/>
                <a:cs typeface="Microsoft Sans Serif"/>
              </a:rPr>
              <a:t>el </a:t>
            </a:r>
            <a:r>
              <a:rPr sz="700" spc="40" dirty="0">
                <a:latin typeface="Microsoft Sans Serif"/>
                <a:cs typeface="Microsoft Sans Serif"/>
              </a:rPr>
              <a:t>interruptor </a:t>
            </a:r>
            <a:r>
              <a:rPr sz="700" spc="20" dirty="0">
                <a:latin typeface="Microsoft Sans Serif"/>
                <a:cs typeface="Microsoft Sans Serif"/>
              </a:rPr>
              <a:t>del </a:t>
            </a:r>
            <a:r>
              <a:rPr sz="700" spc="25" dirty="0">
                <a:latin typeface="Microsoft Sans Serif"/>
                <a:cs typeface="Microsoft Sans Serif"/>
              </a:rPr>
              <a:t>generador. </a:t>
            </a:r>
            <a:r>
              <a:rPr sz="700" spc="-30" dirty="0">
                <a:latin typeface="Microsoft Sans Serif"/>
                <a:cs typeface="Microsoft Sans Serif"/>
              </a:rPr>
              <a:t>El </a:t>
            </a:r>
            <a:r>
              <a:rPr sz="700" spc="-175" dirty="0">
                <a:latin typeface="Microsoft Sans Serif"/>
                <a:cs typeface="Microsoft Sans Serif"/>
              </a:rPr>
              <a:t> </a:t>
            </a:r>
            <a:r>
              <a:rPr sz="700" spc="35" dirty="0">
                <a:latin typeface="Microsoft Sans Serif"/>
                <a:cs typeface="Microsoft Sans Serif"/>
              </a:rPr>
              <a:t>tiempo </a:t>
            </a:r>
            <a:r>
              <a:rPr sz="700" spc="20" dirty="0">
                <a:latin typeface="Microsoft Sans Serif"/>
                <a:cs typeface="Microsoft Sans Serif"/>
              </a:rPr>
              <a:t>de limpieza crítico </a:t>
            </a:r>
            <a:r>
              <a:rPr sz="700" spc="25" dirty="0">
                <a:latin typeface="Microsoft Sans Serif"/>
                <a:cs typeface="Microsoft Sans Serif"/>
              </a:rPr>
              <a:t>para </a:t>
            </a:r>
            <a:r>
              <a:rPr sz="700" spc="10" dirty="0">
                <a:latin typeface="Microsoft Sans Serif"/>
                <a:cs typeface="Microsoft Sans Serif"/>
              </a:rPr>
              <a:t>el </a:t>
            </a:r>
            <a:r>
              <a:rPr sz="700" spc="30" dirty="0">
                <a:latin typeface="Microsoft Sans Serif"/>
                <a:cs typeface="Microsoft Sans Serif"/>
              </a:rPr>
              <a:t>generador </a:t>
            </a:r>
            <a:r>
              <a:rPr sz="700" spc="10" dirty="0">
                <a:latin typeface="Microsoft Sans Serif"/>
                <a:cs typeface="Microsoft Sans Serif"/>
              </a:rPr>
              <a:t>al </a:t>
            </a:r>
            <a:r>
              <a:rPr sz="700" spc="30" dirty="0">
                <a:latin typeface="Microsoft Sans Serif"/>
                <a:cs typeface="Microsoft Sans Serif"/>
              </a:rPr>
              <a:t>que </a:t>
            </a:r>
            <a:r>
              <a:rPr sz="700" spc="10" dirty="0">
                <a:latin typeface="Microsoft Sans Serif"/>
                <a:cs typeface="Microsoft Sans Serif"/>
              </a:rPr>
              <a:t>está asociado el </a:t>
            </a:r>
            <a:r>
              <a:rPr sz="700" spc="15" dirty="0">
                <a:latin typeface="Microsoft Sans Serif"/>
                <a:cs typeface="Microsoft Sans Serif"/>
              </a:rPr>
              <a:t> </a:t>
            </a:r>
            <a:r>
              <a:rPr sz="700" spc="40" dirty="0">
                <a:latin typeface="Microsoft Sans Serif"/>
                <a:cs typeface="Microsoft Sans Serif"/>
              </a:rPr>
              <a:t>interruptor </a:t>
            </a:r>
            <a:r>
              <a:rPr sz="700" spc="35" dirty="0">
                <a:latin typeface="Microsoft Sans Serif"/>
                <a:cs typeface="Microsoft Sans Serif"/>
              </a:rPr>
              <a:t>no </a:t>
            </a:r>
            <a:r>
              <a:rPr sz="700" spc="-5" dirty="0">
                <a:latin typeface="Microsoft Sans Serif"/>
                <a:cs typeface="Microsoft Sans Serif"/>
              </a:rPr>
              <a:t>es </a:t>
            </a:r>
            <a:r>
              <a:rPr sz="700" spc="35" dirty="0">
                <a:latin typeface="Microsoft Sans Serif"/>
                <a:cs typeface="Microsoft Sans Serif"/>
              </a:rPr>
              <a:t>importante porque </a:t>
            </a:r>
            <a:r>
              <a:rPr sz="700" spc="10" dirty="0">
                <a:latin typeface="Microsoft Sans Serif"/>
                <a:cs typeface="Microsoft Sans Serif"/>
              </a:rPr>
              <a:t>el </a:t>
            </a:r>
            <a:r>
              <a:rPr sz="700" spc="30" dirty="0">
                <a:latin typeface="Microsoft Sans Serif"/>
                <a:cs typeface="Microsoft Sans Serif"/>
              </a:rPr>
              <a:t>generador </a:t>
            </a:r>
            <a:r>
              <a:rPr sz="700" spc="-5" dirty="0">
                <a:latin typeface="Microsoft Sans Serif"/>
                <a:cs typeface="Microsoft Sans Serif"/>
              </a:rPr>
              <a:t>se </a:t>
            </a:r>
            <a:r>
              <a:rPr sz="700" spc="10" dirty="0">
                <a:latin typeface="Microsoft Sans Serif"/>
                <a:cs typeface="Microsoft Sans Serif"/>
              </a:rPr>
              <a:t>desconecta </a:t>
            </a:r>
            <a:r>
              <a:rPr sz="700" spc="20" dirty="0">
                <a:latin typeface="Microsoft Sans Serif"/>
                <a:cs typeface="Microsoft Sans Serif"/>
              </a:rPr>
              <a:t>de </a:t>
            </a:r>
            <a:r>
              <a:rPr sz="700" spc="30" dirty="0">
                <a:latin typeface="Microsoft Sans Serif"/>
                <a:cs typeface="Microsoft Sans Serif"/>
              </a:rPr>
              <a:t>todos </a:t>
            </a:r>
            <a:r>
              <a:rPr sz="700" spc="35" dirty="0">
                <a:latin typeface="Microsoft Sans Serif"/>
                <a:cs typeface="Microsoft Sans Serif"/>
              </a:rPr>
              <a:t> </a:t>
            </a:r>
            <a:r>
              <a:rPr sz="700" spc="25" dirty="0">
                <a:latin typeface="Microsoft Sans Serif"/>
                <a:cs typeface="Microsoft Sans Serif"/>
              </a:rPr>
              <a:t>modos.</a:t>
            </a:r>
            <a:r>
              <a:rPr sz="700" dirty="0">
                <a:latin typeface="Microsoft Sans Serif"/>
                <a:cs typeface="Microsoft Sans Serif"/>
              </a:rPr>
              <a:t> </a:t>
            </a:r>
            <a:r>
              <a:rPr sz="700" spc="10" dirty="0">
                <a:latin typeface="Microsoft Sans Serif"/>
                <a:cs typeface="Microsoft Sans Serif"/>
              </a:rPr>
              <a:t>Pero</a:t>
            </a:r>
            <a:r>
              <a:rPr sz="700" dirty="0">
                <a:latin typeface="Microsoft Sans Serif"/>
                <a:cs typeface="Microsoft Sans Serif"/>
              </a:rPr>
              <a:t> </a:t>
            </a:r>
            <a:r>
              <a:rPr sz="700" spc="20" dirty="0">
                <a:latin typeface="Microsoft Sans Serif"/>
                <a:cs typeface="Microsoft Sans Serif"/>
              </a:rPr>
              <a:t>en</a:t>
            </a:r>
            <a:r>
              <a:rPr sz="700" dirty="0">
                <a:latin typeface="Microsoft Sans Serif"/>
                <a:cs typeface="Microsoft Sans Serif"/>
              </a:rPr>
              <a:t> </a:t>
            </a:r>
            <a:r>
              <a:rPr sz="700" spc="30" dirty="0">
                <a:latin typeface="Microsoft Sans Serif"/>
                <a:cs typeface="Microsoft Sans Serif"/>
              </a:rPr>
              <a:t>una</a:t>
            </a:r>
            <a:r>
              <a:rPr sz="700" dirty="0">
                <a:latin typeface="Microsoft Sans Serif"/>
                <a:cs typeface="Microsoft Sans Serif"/>
              </a:rPr>
              <a:t> </a:t>
            </a:r>
            <a:r>
              <a:rPr sz="700" spc="20" dirty="0">
                <a:latin typeface="Microsoft Sans Serif"/>
                <a:cs typeface="Microsoft Sans Serif"/>
              </a:rPr>
              <a:t>central</a:t>
            </a:r>
            <a:r>
              <a:rPr sz="700" dirty="0">
                <a:latin typeface="Microsoft Sans Serif"/>
                <a:cs typeface="Microsoft Sans Serif"/>
              </a:rPr>
              <a:t> </a:t>
            </a:r>
            <a:r>
              <a:rPr sz="700" spc="15" dirty="0">
                <a:latin typeface="Microsoft Sans Serif"/>
                <a:cs typeface="Microsoft Sans Serif"/>
              </a:rPr>
              <a:t>eléctrica</a:t>
            </a:r>
            <a:r>
              <a:rPr sz="700" dirty="0">
                <a:latin typeface="Microsoft Sans Serif"/>
                <a:cs typeface="Microsoft Sans Serif"/>
              </a:rPr>
              <a:t> </a:t>
            </a:r>
            <a:r>
              <a:rPr sz="700" spc="20" dirty="0">
                <a:latin typeface="Microsoft Sans Serif"/>
                <a:cs typeface="Microsoft Sans Serif"/>
              </a:rPr>
              <a:t>de</a:t>
            </a:r>
            <a:r>
              <a:rPr sz="700" dirty="0">
                <a:latin typeface="Microsoft Sans Serif"/>
                <a:cs typeface="Microsoft Sans Serif"/>
              </a:rPr>
              <a:t> </a:t>
            </a:r>
            <a:r>
              <a:rPr sz="700" spc="20" dirty="0">
                <a:latin typeface="Microsoft Sans Serif"/>
                <a:cs typeface="Microsoft Sans Serif"/>
              </a:rPr>
              <a:t>unidades</a:t>
            </a:r>
            <a:r>
              <a:rPr sz="700" spc="5" dirty="0">
                <a:latin typeface="Microsoft Sans Serif"/>
                <a:cs typeface="Microsoft Sans Serif"/>
              </a:rPr>
              <a:t> </a:t>
            </a:r>
            <a:r>
              <a:rPr sz="700" spc="25" dirty="0">
                <a:latin typeface="Microsoft Sans Serif"/>
                <a:cs typeface="Microsoft Sans Serif"/>
              </a:rPr>
              <a:t>múltiples,</a:t>
            </a:r>
            <a:r>
              <a:rPr sz="700" dirty="0">
                <a:latin typeface="Microsoft Sans Serif"/>
                <a:cs typeface="Microsoft Sans Serif"/>
              </a:rPr>
              <a:t> </a:t>
            </a:r>
            <a:r>
              <a:rPr sz="700" spc="10" dirty="0">
                <a:latin typeface="Microsoft Sans Serif"/>
                <a:cs typeface="Microsoft Sans Serif"/>
              </a:rPr>
              <a:t>el</a:t>
            </a:r>
            <a:r>
              <a:rPr sz="700" dirty="0">
                <a:latin typeface="Microsoft Sans Serif"/>
                <a:cs typeface="Microsoft Sans Serif"/>
              </a:rPr>
              <a:t> </a:t>
            </a:r>
            <a:r>
              <a:rPr sz="700" spc="35" dirty="0">
                <a:latin typeface="Microsoft Sans Serif"/>
                <a:cs typeface="Microsoft Sans Serif"/>
              </a:rPr>
              <a:t>tiempo</a:t>
            </a:r>
            <a:r>
              <a:rPr sz="700" dirty="0">
                <a:latin typeface="Microsoft Sans Serif"/>
                <a:cs typeface="Microsoft Sans Serif"/>
              </a:rPr>
              <a:t> </a:t>
            </a:r>
            <a:r>
              <a:rPr sz="700" spc="20" dirty="0">
                <a:latin typeface="Microsoft Sans Serif"/>
                <a:cs typeface="Microsoft Sans Serif"/>
              </a:rPr>
              <a:t>crítico </a:t>
            </a:r>
            <a:r>
              <a:rPr sz="700" spc="-170" dirty="0">
                <a:latin typeface="Microsoft Sans Serif"/>
                <a:cs typeface="Microsoft Sans Serif"/>
              </a:rPr>
              <a:t> </a:t>
            </a:r>
            <a:r>
              <a:rPr sz="700" spc="20" dirty="0">
                <a:latin typeface="Microsoft Sans Serif"/>
                <a:cs typeface="Microsoft Sans Serif"/>
              </a:rPr>
              <a:t>de limpieza de </a:t>
            </a:r>
            <a:r>
              <a:rPr sz="700" spc="10" dirty="0">
                <a:latin typeface="Microsoft Sans Serif"/>
                <a:cs typeface="Microsoft Sans Serif"/>
              </a:rPr>
              <a:t>los </a:t>
            </a:r>
            <a:r>
              <a:rPr sz="700" spc="25" dirty="0">
                <a:latin typeface="Microsoft Sans Serif"/>
                <a:cs typeface="Microsoft Sans Serif"/>
              </a:rPr>
              <a:t>generadores </a:t>
            </a:r>
            <a:r>
              <a:rPr sz="700" spc="10" dirty="0">
                <a:latin typeface="Microsoft Sans Serif"/>
                <a:cs typeface="Microsoft Sans Serif"/>
              </a:rPr>
              <a:t>adyacentes </a:t>
            </a:r>
            <a:r>
              <a:rPr sz="700" spc="-5" dirty="0">
                <a:latin typeface="Microsoft Sans Serif"/>
                <a:cs typeface="Microsoft Sans Serif"/>
              </a:rPr>
              <a:t>es </a:t>
            </a:r>
            <a:r>
              <a:rPr sz="700" spc="35" dirty="0">
                <a:latin typeface="Microsoft Sans Serif"/>
                <a:cs typeface="Microsoft Sans Serif"/>
              </a:rPr>
              <a:t>importante </a:t>
            </a:r>
            <a:r>
              <a:rPr sz="700" spc="25" dirty="0">
                <a:latin typeface="Microsoft Sans Serif"/>
                <a:cs typeface="Microsoft Sans Serif"/>
              </a:rPr>
              <a:t>para </a:t>
            </a:r>
            <a:r>
              <a:rPr sz="700" spc="35" dirty="0">
                <a:latin typeface="Microsoft Sans Serif"/>
                <a:cs typeface="Microsoft Sans Serif"/>
              </a:rPr>
              <a:t>determinar </a:t>
            </a:r>
            <a:r>
              <a:rPr sz="700" spc="40" dirty="0">
                <a:latin typeface="Microsoft Sans Serif"/>
                <a:cs typeface="Microsoft Sans Serif"/>
              </a:rPr>
              <a:t> </a:t>
            </a:r>
            <a:r>
              <a:rPr sz="700" spc="10" dirty="0">
                <a:latin typeface="Microsoft Sans Serif"/>
                <a:cs typeface="Microsoft Sans Serif"/>
              </a:rPr>
              <a:t>el</a:t>
            </a:r>
            <a:r>
              <a:rPr sz="700" spc="-10" dirty="0">
                <a:latin typeface="Microsoft Sans Serif"/>
                <a:cs typeface="Microsoft Sans Serif"/>
              </a:rPr>
              <a:t> </a:t>
            </a:r>
            <a:r>
              <a:rPr sz="700" spc="15" dirty="0">
                <a:latin typeface="Microsoft Sans Serif"/>
                <a:cs typeface="Microsoft Sans Serif"/>
              </a:rPr>
              <a:t>ajuste</a:t>
            </a:r>
            <a:r>
              <a:rPr sz="700" spc="-5" dirty="0">
                <a:latin typeface="Microsoft Sans Serif"/>
                <a:cs typeface="Microsoft Sans Serif"/>
              </a:rPr>
              <a:t> </a:t>
            </a:r>
            <a:r>
              <a:rPr sz="700" spc="20" dirty="0">
                <a:latin typeface="Microsoft Sans Serif"/>
                <a:cs typeface="Microsoft Sans Serif"/>
              </a:rPr>
              <a:t>del</a:t>
            </a:r>
            <a:r>
              <a:rPr sz="700" spc="-5" dirty="0">
                <a:latin typeface="Microsoft Sans Serif"/>
                <a:cs typeface="Microsoft Sans Serif"/>
              </a:rPr>
              <a:t> </a:t>
            </a:r>
            <a:r>
              <a:rPr sz="700" spc="30" dirty="0">
                <a:latin typeface="Microsoft Sans Serif"/>
                <a:cs typeface="Microsoft Sans Serif"/>
              </a:rPr>
              <a:t>tiempo.</a:t>
            </a:r>
            <a:endParaRPr sz="700">
              <a:latin typeface="Microsoft Sans Serif"/>
              <a:cs typeface="Microsoft Sans Serif"/>
            </a:endParaRPr>
          </a:p>
        </p:txBody>
      </p:sp>
      <p:sp>
        <p:nvSpPr>
          <p:cNvPr id="114" name="object 114"/>
          <p:cNvSpPr txBox="1"/>
          <p:nvPr/>
        </p:nvSpPr>
        <p:spPr>
          <a:xfrm>
            <a:off x="9089609" y="3231866"/>
            <a:ext cx="7420790" cy="805862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149350">
              <a:lnSpc>
                <a:spcPct val="100000"/>
              </a:lnSpc>
              <a:spcBef>
                <a:spcPts val="100"/>
              </a:spcBef>
            </a:pPr>
            <a:r>
              <a:rPr sz="900" spc="-35" dirty="0">
                <a:latin typeface="Microsoft Sans Serif"/>
                <a:cs typeface="Microsoft Sans Serif"/>
              </a:rPr>
              <a:t>V.</a:t>
            </a:r>
            <a:r>
              <a:rPr sz="900" spc="-10" dirty="0">
                <a:latin typeface="Microsoft Sans Serif"/>
                <a:cs typeface="Microsoft Sans Serif"/>
              </a:rPr>
              <a:t> </a:t>
            </a:r>
            <a:r>
              <a:rPr sz="900" spc="-70" dirty="0">
                <a:latin typeface="Microsoft Sans Serif"/>
                <a:cs typeface="Microsoft Sans Serif"/>
              </a:rPr>
              <a:t>CT</a:t>
            </a:r>
            <a:r>
              <a:rPr sz="900" spc="-10" dirty="0">
                <a:latin typeface="Microsoft Sans Serif"/>
                <a:cs typeface="Microsoft Sans Serif"/>
              </a:rPr>
              <a:t> </a:t>
            </a:r>
            <a:r>
              <a:rPr sz="900" spc="-30" dirty="0">
                <a:latin typeface="Microsoft Sans Serif"/>
                <a:cs typeface="Microsoft Sans Serif"/>
              </a:rPr>
              <a:t>L</a:t>
            </a:r>
            <a:r>
              <a:rPr sz="700" spc="-5" dirty="0">
                <a:latin typeface="Microsoft Sans Serif"/>
                <a:cs typeface="Microsoft Sans Serif"/>
              </a:rPr>
              <a:t>UBICACIÓN</a:t>
            </a:r>
            <a:endParaRPr sz="700">
              <a:latin typeface="Microsoft Sans Serif"/>
              <a:cs typeface="Microsoft Sans Serif"/>
            </a:endParaRPr>
          </a:p>
          <a:p>
            <a:pPr marL="12700" marR="5080" indent="153670">
              <a:lnSpc>
                <a:spcPct val="154000"/>
              </a:lnSpc>
              <a:spcBef>
                <a:spcPts val="285"/>
              </a:spcBef>
            </a:pPr>
            <a:r>
              <a:rPr sz="650" spc="-40" dirty="0">
                <a:latin typeface="Microsoft Sans Serif"/>
                <a:cs typeface="Microsoft Sans Serif"/>
              </a:rPr>
              <a:t>Se</a:t>
            </a:r>
            <a:r>
              <a:rPr sz="650" dirty="0">
                <a:latin typeface="Microsoft Sans Serif"/>
                <a:cs typeface="Microsoft Sans Serif"/>
              </a:rPr>
              <a:t> </a:t>
            </a:r>
            <a:r>
              <a:rPr sz="650" spc="20" dirty="0">
                <a:latin typeface="Microsoft Sans Serif"/>
                <a:cs typeface="Microsoft Sans Serif"/>
              </a:rPr>
              <a:t>debe</a:t>
            </a:r>
            <a:r>
              <a:rPr sz="650" dirty="0">
                <a:latin typeface="Microsoft Sans Serif"/>
                <a:cs typeface="Microsoft Sans Serif"/>
              </a:rPr>
              <a:t> </a:t>
            </a:r>
            <a:r>
              <a:rPr sz="650" spc="15" dirty="0">
                <a:latin typeface="Microsoft Sans Serif"/>
                <a:cs typeface="Microsoft Sans Serif"/>
              </a:rPr>
              <a:t>realizar</a:t>
            </a:r>
            <a:r>
              <a:rPr sz="650" dirty="0">
                <a:latin typeface="Microsoft Sans Serif"/>
                <a:cs typeface="Microsoft Sans Serif"/>
              </a:rPr>
              <a:t> </a:t>
            </a:r>
            <a:r>
              <a:rPr sz="650" spc="25" dirty="0">
                <a:latin typeface="Microsoft Sans Serif"/>
                <a:cs typeface="Microsoft Sans Serif"/>
              </a:rPr>
              <a:t>una</a:t>
            </a:r>
            <a:r>
              <a:rPr sz="650" spc="5" dirty="0">
                <a:latin typeface="Microsoft Sans Serif"/>
                <a:cs typeface="Microsoft Sans Serif"/>
              </a:rPr>
              <a:t> </a:t>
            </a:r>
            <a:r>
              <a:rPr sz="650" spc="15" dirty="0">
                <a:latin typeface="Microsoft Sans Serif"/>
                <a:cs typeface="Microsoft Sans Serif"/>
              </a:rPr>
              <a:t>cuidadosa</a:t>
            </a:r>
            <a:r>
              <a:rPr sz="650" dirty="0">
                <a:latin typeface="Microsoft Sans Serif"/>
                <a:cs typeface="Microsoft Sans Serif"/>
              </a:rPr>
              <a:t> </a:t>
            </a:r>
            <a:r>
              <a:rPr sz="650" spc="15" dirty="0">
                <a:latin typeface="Microsoft Sans Serif"/>
                <a:cs typeface="Microsoft Sans Serif"/>
              </a:rPr>
              <a:t>consideración</a:t>
            </a:r>
            <a:r>
              <a:rPr sz="650" dirty="0">
                <a:latin typeface="Microsoft Sans Serif"/>
                <a:cs typeface="Microsoft Sans Serif"/>
              </a:rPr>
              <a:t> </a:t>
            </a:r>
            <a:r>
              <a:rPr sz="650" spc="10" dirty="0">
                <a:latin typeface="Microsoft Sans Serif"/>
                <a:cs typeface="Microsoft Sans Serif"/>
              </a:rPr>
              <a:t>al</a:t>
            </a:r>
            <a:r>
              <a:rPr sz="650" spc="5" dirty="0">
                <a:latin typeface="Microsoft Sans Serif"/>
                <a:cs typeface="Microsoft Sans Serif"/>
              </a:rPr>
              <a:t> </a:t>
            </a:r>
            <a:r>
              <a:rPr sz="650" spc="10" dirty="0">
                <a:latin typeface="Microsoft Sans Serif"/>
                <a:cs typeface="Microsoft Sans Serif"/>
              </a:rPr>
              <a:t>seleccionar</a:t>
            </a:r>
            <a:r>
              <a:rPr sz="650" dirty="0">
                <a:latin typeface="Microsoft Sans Serif"/>
                <a:cs typeface="Microsoft Sans Serif"/>
              </a:rPr>
              <a:t> </a:t>
            </a:r>
            <a:r>
              <a:rPr sz="650" spc="10" dirty="0">
                <a:latin typeface="Microsoft Sans Serif"/>
                <a:cs typeface="Microsoft Sans Serif"/>
              </a:rPr>
              <a:t>la</a:t>
            </a:r>
            <a:r>
              <a:rPr sz="650" dirty="0">
                <a:latin typeface="Microsoft Sans Serif"/>
                <a:cs typeface="Microsoft Sans Serif"/>
              </a:rPr>
              <a:t> </a:t>
            </a:r>
            <a:r>
              <a:rPr sz="650" spc="15" dirty="0">
                <a:latin typeface="Microsoft Sans Serif"/>
                <a:cs typeface="Microsoft Sans Serif"/>
              </a:rPr>
              <a:t>ubicación</a:t>
            </a:r>
            <a:r>
              <a:rPr sz="650" dirty="0">
                <a:latin typeface="Microsoft Sans Serif"/>
                <a:cs typeface="Microsoft Sans Serif"/>
              </a:rPr>
              <a:t> </a:t>
            </a:r>
            <a:r>
              <a:rPr sz="650" spc="20" dirty="0">
                <a:latin typeface="Microsoft Sans Serif"/>
                <a:cs typeface="Microsoft Sans Serif"/>
              </a:rPr>
              <a:t>de</a:t>
            </a:r>
            <a:r>
              <a:rPr sz="650" spc="5" dirty="0">
                <a:latin typeface="Microsoft Sans Serif"/>
                <a:cs typeface="Microsoft Sans Serif"/>
              </a:rPr>
              <a:t> </a:t>
            </a:r>
            <a:r>
              <a:rPr sz="650" spc="10" dirty="0">
                <a:latin typeface="Microsoft Sans Serif"/>
                <a:cs typeface="Microsoft Sans Serif"/>
              </a:rPr>
              <a:t>los </a:t>
            </a:r>
            <a:r>
              <a:rPr sz="650" spc="-160" dirty="0">
                <a:latin typeface="Microsoft Sans Serif"/>
                <a:cs typeface="Microsoft Sans Serif"/>
              </a:rPr>
              <a:t> </a:t>
            </a:r>
            <a:r>
              <a:rPr sz="650" spc="-50" dirty="0">
                <a:latin typeface="Microsoft Sans Serif"/>
                <a:cs typeface="Microsoft Sans Serif"/>
              </a:rPr>
              <a:t>CT </a:t>
            </a:r>
            <a:r>
              <a:rPr sz="650" spc="15" dirty="0">
                <a:latin typeface="Microsoft Sans Serif"/>
                <a:cs typeface="Microsoft Sans Serif"/>
              </a:rPr>
              <a:t>utilizados </a:t>
            </a:r>
            <a:r>
              <a:rPr sz="650" spc="25" dirty="0">
                <a:latin typeface="Microsoft Sans Serif"/>
                <a:cs typeface="Microsoft Sans Serif"/>
              </a:rPr>
              <a:t>como entrada </a:t>
            </a:r>
            <a:r>
              <a:rPr sz="650" dirty="0">
                <a:latin typeface="Microsoft Sans Serif"/>
                <a:cs typeface="Microsoft Sans Serif"/>
              </a:rPr>
              <a:t>a </a:t>
            </a:r>
            <a:r>
              <a:rPr sz="650" spc="10" dirty="0">
                <a:latin typeface="Microsoft Sans Serif"/>
                <a:cs typeface="Microsoft Sans Serif"/>
              </a:rPr>
              <a:t>los </a:t>
            </a:r>
            <a:r>
              <a:rPr sz="650" spc="20" dirty="0">
                <a:latin typeface="Microsoft Sans Serif"/>
                <a:cs typeface="Microsoft Sans Serif"/>
              </a:rPr>
              <a:t>detectores de </a:t>
            </a:r>
            <a:r>
              <a:rPr sz="650" spc="25" dirty="0">
                <a:latin typeface="Microsoft Sans Serif"/>
                <a:cs typeface="Microsoft Sans Serif"/>
              </a:rPr>
              <a:t>corriente </a:t>
            </a:r>
            <a:r>
              <a:rPr sz="650" spc="20" dirty="0">
                <a:latin typeface="Microsoft Sans Serif"/>
                <a:cs typeface="Microsoft Sans Serif"/>
              </a:rPr>
              <a:t>en </a:t>
            </a:r>
            <a:r>
              <a:rPr sz="650" spc="40" dirty="0">
                <a:latin typeface="Microsoft Sans Serif"/>
                <a:cs typeface="Microsoft Sans Serif"/>
              </a:rPr>
              <a:t>un </a:t>
            </a:r>
            <a:r>
              <a:rPr sz="650" spc="20" dirty="0">
                <a:latin typeface="Microsoft Sans Serif"/>
                <a:cs typeface="Microsoft Sans Serif"/>
              </a:rPr>
              <a:t>esquema de </a:t>
            </a:r>
            <a:r>
              <a:rPr sz="650" spc="15" dirty="0">
                <a:latin typeface="Microsoft Sans Serif"/>
                <a:cs typeface="Microsoft Sans Serif"/>
              </a:rPr>
              <a:t>falla </a:t>
            </a:r>
            <a:r>
              <a:rPr sz="650" spc="20" dirty="0">
                <a:latin typeface="Microsoft Sans Serif"/>
                <a:cs typeface="Microsoft Sans Serif"/>
              </a:rPr>
              <a:t> del </a:t>
            </a:r>
            <a:r>
              <a:rPr sz="650" spc="35" dirty="0">
                <a:latin typeface="Microsoft Sans Serif"/>
                <a:cs typeface="Microsoft Sans Serif"/>
              </a:rPr>
              <a:t>interruptor </a:t>
            </a:r>
            <a:r>
              <a:rPr sz="650" spc="20" dirty="0">
                <a:latin typeface="Microsoft Sans Serif"/>
                <a:cs typeface="Microsoft Sans Serif"/>
              </a:rPr>
              <a:t>del </a:t>
            </a:r>
            <a:r>
              <a:rPr sz="650" spc="25" dirty="0">
                <a:latin typeface="Microsoft Sans Serif"/>
                <a:cs typeface="Microsoft Sans Serif"/>
              </a:rPr>
              <a:t>generador. </a:t>
            </a:r>
            <a:r>
              <a:rPr sz="650" spc="-5" dirty="0">
                <a:latin typeface="Microsoft Sans Serif"/>
                <a:cs typeface="Microsoft Sans Serif"/>
              </a:rPr>
              <a:t>Los </a:t>
            </a:r>
            <a:r>
              <a:rPr sz="650" spc="-50" dirty="0">
                <a:latin typeface="Microsoft Sans Serif"/>
                <a:cs typeface="Microsoft Sans Serif"/>
              </a:rPr>
              <a:t>CT </a:t>
            </a:r>
            <a:r>
              <a:rPr sz="650" spc="10" dirty="0">
                <a:latin typeface="Microsoft Sans Serif"/>
                <a:cs typeface="Microsoft Sans Serif"/>
              </a:rPr>
              <a:t>seleccionados </a:t>
            </a:r>
            <a:r>
              <a:rPr sz="650" spc="20" dirty="0">
                <a:latin typeface="Microsoft Sans Serif"/>
                <a:cs typeface="Microsoft Sans Serif"/>
              </a:rPr>
              <a:t>siempre </a:t>
            </a:r>
            <a:r>
              <a:rPr sz="650" spc="25" dirty="0">
                <a:latin typeface="Microsoft Sans Serif"/>
                <a:cs typeface="Microsoft Sans Serif"/>
              </a:rPr>
              <a:t>deben </a:t>
            </a:r>
            <a:r>
              <a:rPr sz="650" spc="35" dirty="0">
                <a:latin typeface="Microsoft Sans Serif"/>
                <a:cs typeface="Microsoft Sans Serif"/>
              </a:rPr>
              <a:t>medir </a:t>
            </a:r>
            <a:r>
              <a:rPr sz="650" spc="10" dirty="0">
                <a:latin typeface="Microsoft Sans Serif"/>
                <a:cs typeface="Microsoft Sans Serif"/>
              </a:rPr>
              <a:t>la </a:t>
            </a:r>
            <a:r>
              <a:rPr sz="650" spc="15" dirty="0">
                <a:latin typeface="Microsoft Sans Serif"/>
                <a:cs typeface="Microsoft Sans Serif"/>
              </a:rPr>
              <a:t> </a:t>
            </a:r>
            <a:r>
              <a:rPr sz="650" spc="25" dirty="0">
                <a:latin typeface="Microsoft Sans Serif"/>
                <a:cs typeface="Microsoft Sans Serif"/>
              </a:rPr>
              <a:t>corriente que </a:t>
            </a:r>
            <a:r>
              <a:rPr sz="650" spc="20" dirty="0">
                <a:latin typeface="Microsoft Sans Serif"/>
                <a:cs typeface="Microsoft Sans Serif"/>
              </a:rPr>
              <a:t>fluye </a:t>
            </a:r>
            <a:r>
              <a:rPr sz="650" spc="25" dirty="0">
                <a:latin typeface="Microsoft Sans Serif"/>
                <a:cs typeface="Microsoft Sans Serif"/>
              </a:rPr>
              <a:t>directamente </a:t>
            </a:r>
            <a:r>
              <a:rPr sz="650" spc="10" dirty="0">
                <a:latin typeface="Microsoft Sans Serif"/>
                <a:cs typeface="Microsoft Sans Serif"/>
              </a:rPr>
              <a:t>hacia el </a:t>
            </a:r>
            <a:r>
              <a:rPr sz="650" spc="25" dirty="0">
                <a:latin typeface="Microsoft Sans Serif"/>
                <a:cs typeface="Microsoft Sans Serif"/>
              </a:rPr>
              <a:t>disyuntor </a:t>
            </a:r>
            <a:r>
              <a:rPr sz="650" spc="20" dirty="0">
                <a:latin typeface="Microsoft Sans Serif"/>
                <a:cs typeface="Microsoft Sans Serif"/>
              </a:rPr>
              <a:t>del </a:t>
            </a:r>
            <a:r>
              <a:rPr sz="650" spc="25" dirty="0">
                <a:latin typeface="Microsoft Sans Serif"/>
                <a:cs typeface="Microsoft Sans Serif"/>
              </a:rPr>
              <a:t>generador </a:t>
            </a:r>
            <a:r>
              <a:rPr sz="650" dirty="0">
                <a:latin typeface="Microsoft Sans Serif"/>
                <a:cs typeface="Microsoft Sans Serif"/>
              </a:rPr>
              <a:t>y, </a:t>
            </a:r>
            <a:r>
              <a:rPr sz="650" spc="40" dirty="0">
                <a:latin typeface="Microsoft Sans Serif"/>
                <a:cs typeface="Microsoft Sans Serif"/>
              </a:rPr>
              <a:t>por </a:t>
            </a:r>
            <a:r>
              <a:rPr sz="650" spc="25" dirty="0">
                <a:latin typeface="Microsoft Sans Serif"/>
                <a:cs typeface="Microsoft Sans Serif"/>
              </a:rPr>
              <a:t>lo tanto, </a:t>
            </a:r>
            <a:r>
              <a:rPr sz="650" spc="30" dirty="0">
                <a:latin typeface="Microsoft Sans Serif"/>
                <a:cs typeface="Microsoft Sans Serif"/>
              </a:rPr>
              <a:t> </a:t>
            </a:r>
            <a:r>
              <a:rPr sz="650" spc="25" dirty="0">
                <a:latin typeface="Microsoft Sans Serif"/>
                <a:cs typeface="Microsoft Sans Serif"/>
              </a:rPr>
              <a:t>deben </a:t>
            </a:r>
            <a:r>
              <a:rPr sz="650" spc="15" dirty="0">
                <a:latin typeface="Microsoft Sans Serif"/>
                <a:cs typeface="Microsoft Sans Serif"/>
              </a:rPr>
              <a:t>ubicarse </a:t>
            </a:r>
            <a:r>
              <a:rPr sz="650" spc="20" dirty="0">
                <a:latin typeface="Microsoft Sans Serif"/>
                <a:cs typeface="Microsoft Sans Serif"/>
              </a:rPr>
              <a:t>localmente </a:t>
            </a:r>
            <a:r>
              <a:rPr sz="650" spc="15" dirty="0">
                <a:latin typeface="Microsoft Sans Serif"/>
                <a:cs typeface="Microsoft Sans Serif"/>
              </a:rPr>
              <a:t>con </a:t>
            </a:r>
            <a:r>
              <a:rPr sz="650" spc="20" dirty="0">
                <a:latin typeface="Microsoft Sans Serif"/>
                <a:cs typeface="Microsoft Sans Serif"/>
              </a:rPr>
              <a:t>respecto </a:t>
            </a:r>
            <a:r>
              <a:rPr sz="650" spc="10" dirty="0">
                <a:latin typeface="Microsoft Sans Serif"/>
                <a:cs typeface="Microsoft Sans Serif"/>
              </a:rPr>
              <a:t>al </a:t>
            </a:r>
            <a:r>
              <a:rPr sz="650" spc="25" dirty="0">
                <a:latin typeface="Microsoft Sans Serif"/>
                <a:cs typeface="Microsoft Sans Serif"/>
              </a:rPr>
              <a:t>disyuntor. </a:t>
            </a:r>
            <a:r>
              <a:rPr sz="650" spc="-5" dirty="0">
                <a:latin typeface="Microsoft Sans Serif"/>
                <a:cs typeface="Microsoft Sans Serif"/>
              </a:rPr>
              <a:t>Los </a:t>
            </a:r>
            <a:r>
              <a:rPr sz="650" spc="-50" dirty="0">
                <a:latin typeface="Microsoft Sans Serif"/>
                <a:cs typeface="Microsoft Sans Serif"/>
              </a:rPr>
              <a:t>CT </a:t>
            </a:r>
            <a:r>
              <a:rPr sz="650" spc="20" dirty="0">
                <a:latin typeface="Microsoft Sans Serif"/>
                <a:cs typeface="Microsoft Sans Serif"/>
              </a:rPr>
              <a:t>del lado </a:t>
            </a:r>
            <a:r>
              <a:rPr sz="650" spc="35" dirty="0">
                <a:latin typeface="Microsoft Sans Serif"/>
                <a:cs typeface="Microsoft Sans Serif"/>
              </a:rPr>
              <a:t>neutro </a:t>
            </a:r>
            <a:r>
              <a:rPr sz="650" spc="20" dirty="0">
                <a:latin typeface="Microsoft Sans Serif"/>
                <a:cs typeface="Microsoft Sans Serif"/>
              </a:rPr>
              <a:t>del </a:t>
            </a:r>
            <a:r>
              <a:rPr sz="650" spc="25" dirty="0">
                <a:latin typeface="Microsoft Sans Serif"/>
                <a:cs typeface="Microsoft Sans Serif"/>
              </a:rPr>
              <a:t> generador </a:t>
            </a:r>
            <a:r>
              <a:rPr sz="650" spc="20" dirty="0">
                <a:latin typeface="Microsoft Sans Serif"/>
                <a:cs typeface="Microsoft Sans Serif"/>
              </a:rPr>
              <a:t>nunca </a:t>
            </a:r>
            <a:r>
              <a:rPr sz="650" spc="15" dirty="0">
                <a:latin typeface="Microsoft Sans Serif"/>
                <a:cs typeface="Microsoft Sans Serif"/>
              </a:rPr>
              <a:t>son </a:t>
            </a:r>
            <a:r>
              <a:rPr sz="650" spc="20" dirty="0">
                <a:latin typeface="Microsoft Sans Serif"/>
                <a:cs typeface="Microsoft Sans Serif"/>
              </a:rPr>
              <a:t>apropiados para </a:t>
            </a:r>
            <a:r>
              <a:rPr sz="650" spc="25" dirty="0">
                <a:latin typeface="Microsoft Sans Serif"/>
                <a:cs typeface="Microsoft Sans Serif"/>
              </a:rPr>
              <a:t>una </a:t>
            </a:r>
            <a:r>
              <a:rPr sz="650" spc="15" dirty="0">
                <a:latin typeface="Microsoft Sans Serif"/>
                <a:cs typeface="Microsoft Sans Serif"/>
              </a:rPr>
              <a:t>falla </a:t>
            </a:r>
            <a:r>
              <a:rPr sz="650" spc="20" dirty="0">
                <a:latin typeface="Microsoft Sans Serif"/>
                <a:cs typeface="Microsoft Sans Serif"/>
              </a:rPr>
              <a:t>del </a:t>
            </a:r>
            <a:r>
              <a:rPr sz="650" spc="25" dirty="0">
                <a:latin typeface="Microsoft Sans Serif"/>
                <a:cs typeface="Microsoft Sans Serif"/>
              </a:rPr>
              <a:t>disyuntor </a:t>
            </a:r>
            <a:r>
              <a:rPr sz="650" spc="20" dirty="0">
                <a:latin typeface="Microsoft Sans Serif"/>
                <a:cs typeface="Microsoft Sans Serif"/>
              </a:rPr>
              <a:t>del </a:t>
            </a:r>
            <a:r>
              <a:rPr sz="650" spc="25" dirty="0">
                <a:latin typeface="Microsoft Sans Serif"/>
                <a:cs typeface="Microsoft Sans Serif"/>
              </a:rPr>
              <a:t>generador </a:t>
            </a:r>
            <a:r>
              <a:rPr sz="650" spc="30" dirty="0">
                <a:latin typeface="Microsoft Sans Serif"/>
                <a:cs typeface="Microsoft Sans Serif"/>
              </a:rPr>
              <a:t> porque </a:t>
            </a:r>
            <a:r>
              <a:rPr sz="650" spc="10" dirty="0">
                <a:latin typeface="Microsoft Sans Serif"/>
                <a:cs typeface="Microsoft Sans Serif"/>
              </a:rPr>
              <a:t>el </a:t>
            </a:r>
            <a:r>
              <a:rPr sz="650" spc="25" dirty="0">
                <a:latin typeface="Microsoft Sans Serif"/>
                <a:cs typeface="Microsoft Sans Serif"/>
              </a:rPr>
              <a:t>generador continuará suministrando corriente </a:t>
            </a:r>
            <a:r>
              <a:rPr sz="650" dirty="0">
                <a:latin typeface="Microsoft Sans Serif"/>
                <a:cs typeface="Microsoft Sans Serif"/>
              </a:rPr>
              <a:t>a </a:t>
            </a:r>
            <a:r>
              <a:rPr sz="650" spc="25" dirty="0">
                <a:latin typeface="Microsoft Sans Serif"/>
                <a:cs typeface="Microsoft Sans Serif"/>
              </a:rPr>
              <a:t>una </a:t>
            </a:r>
            <a:r>
              <a:rPr sz="650" spc="15" dirty="0">
                <a:latin typeface="Microsoft Sans Serif"/>
                <a:cs typeface="Microsoft Sans Serif"/>
              </a:rPr>
              <a:t>falla </a:t>
            </a:r>
            <a:r>
              <a:rPr sz="650" spc="20" dirty="0">
                <a:latin typeface="Microsoft Sans Serif"/>
                <a:cs typeface="Microsoft Sans Serif"/>
              </a:rPr>
              <a:t>en </a:t>
            </a:r>
            <a:r>
              <a:rPr sz="650" spc="10" dirty="0">
                <a:latin typeface="Microsoft Sans Serif"/>
                <a:cs typeface="Microsoft Sans Serif"/>
              </a:rPr>
              <a:t>la zona </a:t>
            </a:r>
            <a:r>
              <a:rPr sz="650" spc="15" dirty="0">
                <a:latin typeface="Microsoft Sans Serif"/>
                <a:cs typeface="Microsoft Sans Serif"/>
              </a:rPr>
              <a:t> hasta</a:t>
            </a:r>
            <a:r>
              <a:rPr sz="650" spc="-5" dirty="0">
                <a:latin typeface="Microsoft Sans Serif"/>
                <a:cs typeface="Microsoft Sans Serif"/>
              </a:rPr>
              <a:t> </a:t>
            </a:r>
            <a:r>
              <a:rPr sz="650" spc="25" dirty="0">
                <a:latin typeface="Microsoft Sans Serif"/>
                <a:cs typeface="Microsoft Sans Serif"/>
              </a:rPr>
              <a:t>que</a:t>
            </a:r>
            <a:r>
              <a:rPr sz="650" dirty="0">
                <a:latin typeface="Microsoft Sans Serif"/>
                <a:cs typeface="Microsoft Sans Serif"/>
              </a:rPr>
              <a:t> </a:t>
            </a:r>
            <a:r>
              <a:rPr sz="650" spc="10" dirty="0">
                <a:latin typeface="Microsoft Sans Serif"/>
                <a:cs typeface="Microsoft Sans Serif"/>
              </a:rPr>
              <a:t>la</a:t>
            </a:r>
            <a:r>
              <a:rPr sz="650" dirty="0">
                <a:latin typeface="Microsoft Sans Serif"/>
                <a:cs typeface="Microsoft Sans Serif"/>
              </a:rPr>
              <a:t> </a:t>
            </a:r>
            <a:r>
              <a:rPr sz="650" spc="20" dirty="0">
                <a:latin typeface="Microsoft Sans Serif"/>
                <a:cs typeface="Microsoft Sans Serif"/>
              </a:rPr>
              <a:t>energía</a:t>
            </a:r>
            <a:r>
              <a:rPr sz="650" dirty="0">
                <a:latin typeface="Microsoft Sans Serif"/>
                <a:cs typeface="Microsoft Sans Serif"/>
              </a:rPr>
              <a:t> </a:t>
            </a:r>
            <a:r>
              <a:rPr sz="650" spc="15" dirty="0">
                <a:latin typeface="Microsoft Sans Serif"/>
                <a:cs typeface="Microsoft Sans Serif"/>
              </a:rPr>
              <a:t>almacenada</a:t>
            </a:r>
            <a:r>
              <a:rPr sz="650" dirty="0">
                <a:latin typeface="Microsoft Sans Serif"/>
                <a:cs typeface="Microsoft Sans Serif"/>
              </a:rPr>
              <a:t> </a:t>
            </a:r>
            <a:r>
              <a:rPr sz="650" spc="20" dirty="0">
                <a:latin typeface="Microsoft Sans Serif"/>
                <a:cs typeface="Microsoft Sans Serif"/>
              </a:rPr>
              <a:t>en</a:t>
            </a:r>
            <a:r>
              <a:rPr sz="650" dirty="0">
                <a:latin typeface="Microsoft Sans Serif"/>
                <a:cs typeface="Microsoft Sans Serif"/>
              </a:rPr>
              <a:t> </a:t>
            </a:r>
            <a:r>
              <a:rPr sz="650" spc="10" dirty="0">
                <a:latin typeface="Microsoft Sans Serif"/>
                <a:cs typeface="Microsoft Sans Serif"/>
              </a:rPr>
              <a:t>el</a:t>
            </a:r>
            <a:r>
              <a:rPr sz="650" dirty="0">
                <a:latin typeface="Microsoft Sans Serif"/>
                <a:cs typeface="Microsoft Sans Serif"/>
              </a:rPr>
              <a:t> </a:t>
            </a:r>
            <a:r>
              <a:rPr sz="650" spc="25" dirty="0">
                <a:latin typeface="Microsoft Sans Serif"/>
                <a:cs typeface="Microsoft Sans Serif"/>
              </a:rPr>
              <a:t>campo</a:t>
            </a:r>
            <a:r>
              <a:rPr sz="650" dirty="0">
                <a:latin typeface="Microsoft Sans Serif"/>
                <a:cs typeface="Microsoft Sans Serif"/>
              </a:rPr>
              <a:t> </a:t>
            </a:r>
            <a:r>
              <a:rPr sz="650" spc="-5" dirty="0">
                <a:latin typeface="Microsoft Sans Serif"/>
                <a:cs typeface="Microsoft Sans Serif"/>
              </a:rPr>
              <a:t>se</a:t>
            </a:r>
            <a:r>
              <a:rPr sz="650" dirty="0">
                <a:latin typeface="Microsoft Sans Serif"/>
                <a:cs typeface="Microsoft Sans Serif"/>
              </a:rPr>
              <a:t> </a:t>
            </a:r>
            <a:r>
              <a:rPr sz="650" spc="10" dirty="0">
                <a:latin typeface="Microsoft Sans Serif"/>
                <a:cs typeface="Microsoft Sans Serif"/>
              </a:rPr>
              <a:t>disipe,</a:t>
            </a:r>
            <a:r>
              <a:rPr sz="650" dirty="0">
                <a:latin typeface="Microsoft Sans Serif"/>
                <a:cs typeface="Microsoft Sans Serif"/>
              </a:rPr>
              <a:t> </a:t>
            </a:r>
            <a:r>
              <a:rPr sz="650" spc="15" dirty="0">
                <a:latin typeface="Microsoft Sans Serif"/>
                <a:cs typeface="Microsoft Sans Serif"/>
              </a:rPr>
              <a:t>incluso</a:t>
            </a:r>
            <a:r>
              <a:rPr sz="650" dirty="0">
                <a:latin typeface="Microsoft Sans Serif"/>
                <a:cs typeface="Microsoft Sans Serif"/>
              </a:rPr>
              <a:t> </a:t>
            </a:r>
            <a:r>
              <a:rPr sz="650" spc="10" dirty="0">
                <a:latin typeface="Microsoft Sans Serif"/>
                <a:cs typeface="Microsoft Sans Serif"/>
              </a:rPr>
              <a:t>después</a:t>
            </a:r>
            <a:r>
              <a:rPr sz="650" dirty="0">
                <a:latin typeface="Microsoft Sans Serif"/>
                <a:cs typeface="Microsoft Sans Serif"/>
              </a:rPr>
              <a:t> </a:t>
            </a:r>
            <a:r>
              <a:rPr sz="650" spc="20" dirty="0">
                <a:latin typeface="Microsoft Sans Serif"/>
                <a:cs typeface="Microsoft Sans Serif"/>
              </a:rPr>
              <a:t>de</a:t>
            </a:r>
            <a:r>
              <a:rPr sz="650" dirty="0">
                <a:latin typeface="Microsoft Sans Serif"/>
                <a:cs typeface="Microsoft Sans Serif"/>
              </a:rPr>
              <a:t> </a:t>
            </a:r>
            <a:r>
              <a:rPr sz="650" spc="25" dirty="0">
                <a:latin typeface="Microsoft Sans Serif"/>
                <a:cs typeface="Microsoft Sans Serif"/>
              </a:rPr>
              <a:t>que</a:t>
            </a:r>
            <a:r>
              <a:rPr sz="650" dirty="0">
                <a:latin typeface="Microsoft Sans Serif"/>
                <a:cs typeface="Microsoft Sans Serif"/>
              </a:rPr>
              <a:t> </a:t>
            </a:r>
            <a:r>
              <a:rPr sz="650" spc="10" dirty="0">
                <a:latin typeface="Microsoft Sans Serif"/>
                <a:cs typeface="Microsoft Sans Serif"/>
              </a:rPr>
              <a:t>el </a:t>
            </a:r>
            <a:r>
              <a:rPr sz="650" spc="15" dirty="0">
                <a:latin typeface="Microsoft Sans Serif"/>
                <a:cs typeface="Microsoft Sans Serif"/>
              </a:rPr>
              <a:t> </a:t>
            </a:r>
            <a:r>
              <a:rPr sz="650" spc="25" dirty="0">
                <a:latin typeface="Microsoft Sans Serif"/>
                <a:cs typeface="Microsoft Sans Serif"/>
              </a:rPr>
              <a:t>disyuntor </a:t>
            </a:r>
            <a:r>
              <a:rPr sz="650" spc="20" dirty="0">
                <a:latin typeface="Microsoft Sans Serif"/>
                <a:cs typeface="Microsoft Sans Serif"/>
              </a:rPr>
              <a:t>del </a:t>
            </a:r>
            <a:r>
              <a:rPr sz="650" spc="25" dirty="0">
                <a:latin typeface="Microsoft Sans Serif"/>
                <a:cs typeface="Microsoft Sans Serif"/>
              </a:rPr>
              <a:t>generador </a:t>
            </a:r>
            <a:r>
              <a:rPr sz="650" spc="-5" dirty="0">
                <a:latin typeface="Microsoft Sans Serif"/>
                <a:cs typeface="Microsoft Sans Serif"/>
              </a:rPr>
              <a:t>se </a:t>
            </a:r>
            <a:r>
              <a:rPr sz="650" spc="20" dirty="0">
                <a:latin typeface="Microsoft Sans Serif"/>
                <a:cs typeface="Microsoft Sans Serif"/>
              </a:rPr>
              <a:t>abra exitosamente. </a:t>
            </a:r>
            <a:r>
              <a:rPr sz="650" dirty="0">
                <a:latin typeface="Microsoft Sans Serif"/>
                <a:cs typeface="Microsoft Sans Serif"/>
              </a:rPr>
              <a:t>Esto </a:t>
            </a:r>
            <a:r>
              <a:rPr sz="650" spc="20" dirty="0">
                <a:latin typeface="Microsoft Sans Serif"/>
                <a:cs typeface="Microsoft Sans Serif"/>
              </a:rPr>
              <a:t>resultará en </a:t>
            </a:r>
            <a:r>
              <a:rPr sz="650" spc="40" dirty="0">
                <a:latin typeface="Microsoft Sans Serif"/>
                <a:cs typeface="Microsoft Sans Serif"/>
              </a:rPr>
              <a:t>un </a:t>
            </a:r>
            <a:r>
              <a:rPr sz="650" spc="10" dirty="0">
                <a:latin typeface="Microsoft Sans Serif"/>
                <a:cs typeface="Microsoft Sans Serif"/>
              </a:rPr>
              <a:t>viaje </a:t>
            </a:r>
            <a:r>
              <a:rPr sz="650" spc="20" dirty="0">
                <a:latin typeface="Microsoft Sans Serif"/>
                <a:cs typeface="Microsoft Sans Serif"/>
              </a:rPr>
              <a:t>de </a:t>
            </a:r>
            <a:r>
              <a:rPr sz="650" spc="25" dirty="0">
                <a:latin typeface="Microsoft Sans Serif"/>
                <a:cs typeface="Microsoft Sans Serif"/>
              </a:rPr>
              <a:t> </a:t>
            </a:r>
            <a:r>
              <a:rPr sz="650" spc="20" dirty="0">
                <a:latin typeface="Microsoft Sans Serif"/>
                <a:cs typeface="Microsoft Sans Serif"/>
              </a:rPr>
              <a:t>respaldo</a:t>
            </a:r>
            <a:r>
              <a:rPr sz="650" spc="-10" dirty="0">
                <a:latin typeface="Microsoft Sans Serif"/>
                <a:cs typeface="Microsoft Sans Serif"/>
              </a:rPr>
              <a:t> </a:t>
            </a:r>
            <a:r>
              <a:rPr sz="650" spc="15" dirty="0">
                <a:latin typeface="Microsoft Sans Serif"/>
                <a:cs typeface="Microsoft Sans Serif"/>
              </a:rPr>
              <a:t>innecesario.</a:t>
            </a:r>
            <a:endParaRPr sz="650">
              <a:latin typeface="Microsoft Sans Serif"/>
              <a:cs typeface="Microsoft Sans Serif"/>
            </a:endParaRPr>
          </a:p>
        </p:txBody>
      </p:sp>
      <p:sp>
        <p:nvSpPr>
          <p:cNvPr id="115" name="object 115"/>
          <p:cNvSpPr txBox="1"/>
          <p:nvPr/>
        </p:nvSpPr>
        <p:spPr>
          <a:xfrm>
            <a:off x="9089611" y="5123895"/>
            <a:ext cx="7431015" cy="1863459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09855">
              <a:lnSpc>
                <a:spcPct val="100000"/>
              </a:lnSpc>
              <a:spcBef>
                <a:spcPts val="100"/>
              </a:spcBef>
            </a:pPr>
            <a:r>
              <a:rPr sz="750" spc="-5" dirty="0">
                <a:latin typeface="Microsoft Sans Serif"/>
                <a:cs typeface="Microsoft Sans Serif"/>
              </a:rPr>
              <a:t>VI.</a:t>
            </a:r>
            <a:r>
              <a:rPr sz="750" spc="50" dirty="0">
                <a:latin typeface="Microsoft Sans Serif"/>
                <a:cs typeface="Microsoft Sans Serif"/>
              </a:rPr>
              <a:t> </a:t>
            </a:r>
            <a:r>
              <a:rPr sz="750" spc="-30" dirty="0">
                <a:latin typeface="Microsoft Sans Serif"/>
                <a:cs typeface="Microsoft Sans Serif"/>
              </a:rPr>
              <a:t>oh</a:t>
            </a:r>
            <a:r>
              <a:rPr sz="600" spc="-30" dirty="0">
                <a:latin typeface="Microsoft Sans Serif"/>
                <a:cs typeface="Microsoft Sans Serif"/>
              </a:rPr>
              <a:t>BOLÍGRAFO</a:t>
            </a:r>
            <a:r>
              <a:rPr sz="750" spc="-30" dirty="0">
                <a:latin typeface="Microsoft Sans Serif"/>
                <a:cs typeface="Microsoft Sans Serif"/>
              </a:rPr>
              <a:t>GRAMO</a:t>
            </a:r>
            <a:r>
              <a:rPr sz="600" spc="-30" dirty="0">
                <a:latin typeface="Microsoft Sans Serif"/>
                <a:cs typeface="Microsoft Sans Serif"/>
              </a:rPr>
              <a:t>ENERADOR</a:t>
            </a:r>
            <a:r>
              <a:rPr sz="750" spc="-30" dirty="0">
                <a:latin typeface="Microsoft Sans Serif"/>
                <a:cs typeface="Microsoft Sans Serif"/>
              </a:rPr>
              <a:t>B</a:t>
            </a:r>
            <a:r>
              <a:rPr sz="600" spc="-30" dirty="0">
                <a:latin typeface="Microsoft Sans Serif"/>
                <a:cs typeface="Microsoft Sans Serif"/>
              </a:rPr>
              <a:t>REAKER</a:t>
            </a:r>
            <a:r>
              <a:rPr sz="750" spc="-30" dirty="0">
                <a:latin typeface="Microsoft Sans Serif"/>
                <a:cs typeface="Microsoft Sans Serif"/>
              </a:rPr>
              <a:t>F</a:t>
            </a:r>
            <a:r>
              <a:rPr sz="600" spc="-30" dirty="0">
                <a:latin typeface="Microsoft Sans Serif"/>
                <a:cs typeface="Microsoft Sans Serif"/>
              </a:rPr>
              <a:t>LASHOVER</a:t>
            </a:r>
            <a:r>
              <a:rPr sz="750" spc="-30" dirty="0">
                <a:latin typeface="Microsoft Sans Serif"/>
                <a:cs typeface="Microsoft Sans Serif"/>
              </a:rPr>
              <a:t>PAG</a:t>
            </a:r>
            <a:r>
              <a:rPr sz="600" spc="-30" dirty="0">
                <a:latin typeface="Microsoft Sans Serif"/>
                <a:cs typeface="Microsoft Sans Serif"/>
              </a:rPr>
              <a:t>ROTECCIÓN</a:t>
            </a:r>
            <a:endParaRPr sz="600">
              <a:latin typeface="Microsoft Sans Serif"/>
              <a:cs typeface="Microsoft Sans Serif"/>
            </a:endParaRPr>
          </a:p>
          <a:p>
            <a:pPr marL="12700" marR="5080" indent="153670">
              <a:lnSpc>
                <a:spcPct val="154100"/>
              </a:lnSpc>
              <a:spcBef>
                <a:spcPts val="325"/>
              </a:spcBef>
            </a:pPr>
            <a:r>
              <a:rPr sz="650" spc="25" dirty="0">
                <a:latin typeface="Microsoft Sans Serif"/>
                <a:cs typeface="Microsoft Sans Serif"/>
              </a:rPr>
              <a:t>Otra </a:t>
            </a:r>
            <a:r>
              <a:rPr sz="650" spc="35" dirty="0">
                <a:latin typeface="Microsoft Sans Serif"/>
                <a:cs typeface="Microsoft Sans Serif"/>
              </a:rPr>
              <a:t>forma </a:t>
            </a:r>
            <a:r>
              <a:rPr sz="650" spc="20" dirty="0">
                <a:latin typeface="Microsoft Sans Serif"/>
                <a:cs typeface="Microsoft Sans Serif"/>
              </a:rPr>
              <a:t>de </a:t>
            </a:r>
            <a:r>
              <a:rPr sz="650" spc="15" dirty="0">
                <a:latin typeface="Microsoft Sans Serif"/>
                <a:cs typeface="Microsoft Sans Serif"/>
              </a:rPr>
              <a:t>falla </a:t>
            </a:r>
            <a:r>
              <a:rPr sz="650" spc="20" dirty="0">
                <a:latin typeface="Microsoft Sans Serif"/>
                <a:cs typeface="Microsoft Sans Serif"/>
              </a:rPr>
              <a:t>del </a:t>
            </a:r>
            <a:r>
              <a:rPr sz="650" spc="35" dirty="0">
                <a:latin typeface="Microsoft Sans Serif"/>
                <a:cs typeface="Microsoft Sans Serif"/>
              </a:rPr>
              <a:t>interruptor </a:t>
            </a:r>
            <a:r>
              <a:rPr sz="650" spc="25" dirty="0">
                <a:latin typeface="Microsoft Sans Serif"/>
                <a:cs typeface="Microsoft Sans Serif"/>
              </a:rPr>
              <a:t>que puede </a:t>
            </a:r>
            <a:r>
              <a:rPr sz="650" spc="30" dirty="0">
                <a:latin typeface="Microsoft Sans Serif"/>
                <a:cs typeface="Microsoft Sans Serif"/>
              </a:rPr>
              <a:t>ocurrir </a:t>
            </a:r>
            <a:r>
              <a:rPr sz="650" spc="5" dirty="0">
                <a:latin typeface="Microsoft Sans Serif"/>
                <a:cs typeface="Microsoft Sans Serif"/>
              </a:rPr>
              <a:t>y </a:t>
            </a:r>
            <a:r>
              <a:rPr sz="650" spc="25" dirty="0">
                <a:latin typeface="Microsoft Sans Serif"/>
                <a:cs typeface="Microsoft Sans Serif"/>
              </a:rPr>
              <a:t>dañar </a:t>
            </a:r>
            <a:r>
              <a:rPr sz="650" spc="10" dirty="0">
                <a:latin typeface="Microsoft Sans Serif"/>
                <a:cs typeface="Microsoft Sans Serif"/>
              </a:rPr>
              <a:t>el </a:t>
            </a:r>
            <a:r>
              <a:rPr sz="650" spc="25" dirty="0">
                <a:latin typeface="Microsoft Sans Serif"/>
                <a:cs typeface="Microsoft Sans Serif"/>
              </a:rPr>
              <a:t>generador </a:t>
            </a:r>
            <a:r>
              <a:rPr sz="650" spc="-5" dirty="0">
                <a:latin typeface="Microsoft Sans Serif"/>
                <a:cs typeface="Microsoft Sans Serif"/>
              </a:rPr>
              <a:t>es </a:t>
            </a:r>
            <a:r>
              <a:rPr sz="650" dirty="0">
                <a:latin typeface="Microsoft Sans Serif"/>
                <a:cs typeface="Microsoft Sans Serif"/>
              </a:rPr>
              <a:t> </a:t>
            </a:r>
            <a:r>
              <a:rPr sz="650" spc="25" dirty="0">
                <a:latin typeface="Microsoft Sans Serif"/>
                <a:cs typeface="Microsoft Sans Serif"/>
              </a:rPr>
              <a:t>una </a:t>
            </a:r>
            <a:r>
              <a:rPr sz="650" spc="10" dirty="0">
                <a:latin typeface="Microsoft Sans Serif"/>
                <a:cs typeface="Microsoft Sans Serif"/>
              </a:rPr>
              <a:t>descarga </a:t>
            </a:r>
            <a:r>
              <a:rPr sz="650" spc="25" dirty="0">
                <a:latin typeface="Microsoft Sans Serif"/>
                <a:cs typeface="Microsoft Sans Serif"/>
              </a:rPr>
              <a:t>disruptiva </a:t>
            </a:r>
            <a:r>
              <a:rPr sz="650" spc="20" dirty="0">
                <a:latin typeface="Microsoft Sans Serif"/>
                <a:cs typeface="Microsoft Sans Serif"/>
              </a:rPr>
              <a:t>del </a:t>
            </a:r>
            <a:r>
              <a:rPr sz="650" spc="35" dirty="0">
                <a:latin typeface="Microsoft Sans Serif"/>
                <a:cs typeface="Microsoft Sans Serif"/>
              </a:rPr>
              <a:t>interruptor </a:t>
            </a:r>
            <a:r>
              <a:rPr sz="650" spc="25" dirty="0">
                <a:latin typeface="Microsoft Sans Serif"/>
                <a:cs typeface="Microsoft Sans Serif"/>
              </a:rPr>
              <a:t>abierto </a:t>
            </a:r>
            <a:r>
              <a:rPr sz="650" spc="-10" dirty="0">
                <a:latin typeface="Microsoft Sans Serif"/>
                <a:cs typeface="Microsoft Sans Serif"/>
              </a:rPr>
              <a:t>(es </a:t>
            </a:r>
            <a:r>
              <a:rPr sz="650" spc="15" dirty="0">
                <a:latin typeface="Microsoft Sans Serif"/>
                <a:cs typeface="Microsoft Sans Serif"/>
              </a:rPr>
              <a:t>decir, </a:t>
            </a:r>
            <a:r>
              <a:rPr sz="650" spc="25" dirty="0">
                <a:latin typeface="Microsoft Sans Serif"/>
                <a:cs typeface="Microsoft Sans Serif"/>
              </a:rPr>
              <a:t>una </a:t>
            </a:r>
            <a:r>
              <a:rPr sz="650" spc="10" dirty="0">
                <a:latin typeface="Microsoft Sans Serif"/>
                <a:cs typeface="Microsoft Sans Serif"/>
              </a:rPr>
              <a:t>descarga </a:t>
            </a:r>
            <a:r>
              <a:rPr sz="650" spc="25" dirty="0">
                <a:latin typeface="Microsoft Sans Serif"/>
                <a:cs typeface="Microsoft Sans Serif"/>
              </a:rPr>
              <a:t>disruptiva </a:t>
            </a:r>
            <a:r>
              <a:rPr sz="650" spc="30" dirty="0">
                <a:latin typeface="Microsoft Sans Serif"/>
                <a:cs typeface="Microsoft Sans Serif"/>
              </a:rPr>
              <a:t> interna o </a:t>
            </a:r>
            <a:r>
              <a:rPr sz="650" spc="25" dirty="0">
                <a:latin typeface="Microsoft Sans Serif"/>
                <a:cs typeface="Microsoft Sans Serif"/>
              </a:rPr>
              <a:t>externa </a:t>
            </a:r>
            <a:r>
              <a:rPr sz="650" dirty="0">
                <a:latin typeface="Microsoft Sans Serif"/>
                <a:cs typeface="Microsoft Sans Serif"/>
              </a:rPr>
              <a:t>a </a:t>
            </a:r>
            <a:r>
              <a:rPr sz="650" spc="15" dirty="0">
                <a:latin typeface="Microsoft Sans Serif"/>
                <a:cs typeface="Microsoft Sans Serif"/>
              </a:rPr>
              <a:t>través </a:t>
            </a:r>
            <a:r>
              <a:rPr sz="650" spc="20" dirty="0">
                <a:latin typeface="Microsoft Sans Serif"/>
                <a:cs typeface="Microsoft Sans Serif"/>
              </a:rPr>
              <a:t>de </a:t>
            </a:r>
            <a:r>
              <a:rPr sz="650" spc="10" dirty="0">
                <a:latin typeface="Microsoft Sans Serif"/>
                <a:cs typeface="Microsoft Sans Serif"/>
              </a:rPr>
              <a:t>los </a:t>
            </a:r>
            <a:r>
              <a:rPr sz="650" spc="15" dirty="0">
                <a:latin typeface="Microsoft Sans Serif"/>
                <a:cs typeface="Microsoft Sans Serif"/>
              </a:rPr>
              <a:t>contactos </a:t>
            </a:r>
            <a:r>
              <a:rPr sz="650" spc="20" dirty="0">
                <a:latin typeface="Microsoft Sans Serif"/>
                <a:cs typeface="Microsoft Sans Serif"/>
              </a:rPr>
              <a:t>de </a:t>
            </a:r>
            <a:r>
              <a:rPr sz="650" spc="35" dirty="0">
                <a:latin typeface="Microsoft Sans Serif"/>
                <a:cs typeface="Microsoft Sans Serif"/>
              </a:rPr>
              <a:t>uno </a:t>
            </a:r>
            <a:r>
              <a:rPr sz="650" spc="30" dirty="0">
                <a:latin typeface="Microsoft Sans Serif"/>
                <a:cs typeface="Microsoft Sans Serif"/>
              </a:rPr>
              <a:t>o </a:t>
            </a:r>
            <a:r>
              <a:rPr sz="650" spc="15" dirty="0">
                <a:latin typeface="Microsoft Sans Serif"/>
                <a:cs typeface="Microsoft Sans Serif"/>
              </a:rPr>
              <a:t>más </a:t>
            </a:r>
            <a:r>
              <a:rPr sz="650" spc="20" dirty="0">
                <a:latin typeface="Microsoft Sans Serif"/>
                <a:cs typeface="Microsoft Sans Serif"/>
              </a:rPr>
              <a:t>polos del </a:t>
            </a:r>
            <a:r>
              <a:rPr sz="650" spc="35" dirty="0">
                <a:latin typeface="Microsoft Sans Serif"/>
                <a:cs typeface="Microsoft Sans Serif"/>
              </a:rPr>
              <a:t>interruptor </a:t>
            </a:r>
            <a:r>
              <a:rPr sz="650" spc="40" dirty="0">
                <a:latin typeface="Microsoft Sans Serif"/>
                <a:cs typeface="Microsoft Sans Serif"/>
              </a:rPr>
              <a:t> </a:t>
            </a:r>
            <a:r>
              <a:rPr sz="650" spc="20" dirty="0">
                <a:latin typeface="Microsoft Sans Serif"/>
                <a:cs typeface="Microsoft Sans Serif"/>
              </a:rPr>
              <a:t>para</a:t>
            </a:r>
            <a:r>
              <a:rPr sz="650" dirty="0">
                <a:latin typeface="Microsoft Sans Serif"/>
                <a:cs typeface="Microsoft Sans Serif"/>
              </a:rPr>
              <a:t> </a:t>
            </a:r>
            <a:r>
              <a:rPr sz="650" spc="20" dirty="0">
                <a:latin typeface="Microsoft Sans Serif"/>
                <a:cs typeface="Microsoft Sans Serif"/>
              </a:rPr>
              <a:t>energizar</a:t>
            </a:r>
            <a:r>
              <a:rPr sz="650" spc="5" dirty="0">
                <a:latin typeface="Microsoft Sans Serif"/>
                <a:cs typeface="Microsoft Sans Serif"/>
              </a:rPr>
              <a:t> </a:t>
            </a:r>
            <a:r>
              <a:rPr sz="650" spc="10" dirty="0">
                <a:latin typeface="Microsoft Sans Serif"/>
                <a:cs typeface="Microsoft Sans Serif"/>
              </a:rPr>
              <a:t>el</a:t>
            </a:r>
            <a:r>
              <a:rPr sz="650" spc="5" dirty="0">
                <a:latin typeface="Microsoft Sans Serif"/>
                <a:cs typeface="Microsoft Sans Serif"/>
              </a:rPr>
              <a:t> </a:t>
            </a:r>
            <a:r>
              <a:rPr sz="650" spc="20" dirty="0">
                <a:latin typeface="Microsoft Sans Serif"/>
                <a:cs typeface="Microsoft Sans Serif"/>
              </a:rPr>
              <a:t>generador).</a:t>
            </a:r>
            <a:r>
              <a:rPr sz="650" spc="5" dirty="0">
                <a:latin typeface="Microsoft Sans Serif"/>
                <a:cs typeface="Microsoft Sans Serif"/>
              </a:rPr>
              <a:t> </a:t>
            </a:r>
            <a:r>
              <a:rPr sz="650" spc="-10" dirty="0">
                <a:latin typeface="Microsoft Sans Serif"/>
                <a:cs typeface="Microsoft Sans Serif"/>
              </a:rPr>
              <a:t>Este</a:t>
            </a:r>
            <a:r>
              <a:rPr sz="650" spc="5" dirty="0">
                <a:latin typeface="Microsoft Sans Serif"/>
                <a:cs typeface="Microsoft Sans Serif"/>
              </a:rPr>
              <a:t> </a:t>
            </a:r>
            <a:r>
              <a:rPr sz="650" spc="35" dirty="0">
                <a:latin typeface="Microsoft Sans Serif"/>
                <a:cs typeface="Microsoft Sans Serif"/>
              </a:rPr>
              <a:t>tipo</a:t>
            </a:r>
            <a:r>
              <a:rPr sz="650" spc="5" dirty="0">
                <a:latin typeface="Microsoft Sans Serif"/>
                <a:cs typeface="Microsoft Sans Serif"/>
              </a:rPr>
              <a:t> </a:t>
            </a:r>
            <a:r>
              <a:rPr sz="650" spc="20" dirty="0">
                <a:latin typeface="Microsoft Sans Serif"/>
                <a:cs typeface="Microsoft Sans Serif"/>
              </a:rPr>
              <a:t>de</a:t>
            </a:r>
            <a:r>
              <a:rPr sz="650" dirty="0">
                <a:latin typeface="Microsoft Sans Serif"/>
                <a:cs typeface="Microsoft Sans Serif"/>
              </a:rPr>
              <a:t> </a:t>
            </a:r>
            <a:r>
              <a:rPr sz="650" spc="20" dirty="0">
                <a:latin typeface="Microsoft Sans Serif"/>
                <a:cs typeface="Microsoft Sans Serif"/>
              </a:rPr>
              <a:t>protección</a:t>
            </a:r>
            <a:r>
              <a:rPr sz="650" spc="5" dirty="0">
                <a:latin typeface="Microsoft Sans Serif"/>
                <a:cs typeface="Microsoft Sans Serif"/>
              </a:rPr>
              <a:t> </a:t>
            </a:r>
            <a:r>
              <a:rPr sz="650" spc="25" dirty="0">
                <a:latin typeface="Microsoft Sans Serif"/>
                <a:cs typeface="Microsoft Sans Serif"/>
              </a:rPr>
              <a:t>contra</a:t>
            </a:r>
            <a:r>
              <a:rPr sz="650" spc="5" dirty="0">
                <a:latin typeface="Microsoft Sans Serif"/>
                <a:cs typeface="Microsoft Sans Serif"/>
              </a:rPr>
              <a:t> </a:t>
            </a:r>
            <a:r>
              <a:rPr sz="650" spc="15" dirty="0">
                <a:latin typeface="Microsoft Sans Serif"/>
                <a:cs typeface="Microsoft Sans Serif"/>
              </a:rPr>
              <a:t>falla</a:t>
            </a:r>
            <a:r>
              <a:rPr sz="650" spc="5" dirty="0">
                <a:latin typeface="Microsoft Sans Serif"/>
                <a:cs typeface="Microsoft Sans Serif"/>
              </a:rPr>
              <a:t> </a:t>
            </a:r>
            <a:r>
              <a:rPr sz="650" spc="20" dirty="0">
                <a:latin typeface="Microsoft Sans Serif"/>
                <a:cs typeface="Microsoft Sans Serif"/>
              </a:rPr>
              <a:t>del</a:t>
            </a:r>
            <a:r>
              <a:rPr sz="650" spc="5" dirty="0">
                <a:latin typeface="Microsoft Sans Serif"/>
                <a:cs typeface="Microsoft Sans Serif"/>
              </a:rPr>
              <a:t> </a:t>
            </a:r>
            <a:r>
              <a:rPr sz="650" spc="35" dirty="0">
                <a:latin typeface="Microsoft Sans Serif"/>
                <a:cs typeface="Microsoft Sans Serif"/>
              </a:rPr>
              <a:t>interruptor</a:t>
            </a:r>
            <a:r>
              <a:rPr sz="650" spc="5" dirty="0">
                <a:latin typeface="Microsoft Sans Serif"/>
                <a:cs typeface="Microsoft Sans Serif"/>
              </a:rPr>
              <a:t> </a:t>
            </a:r>
            <a:r>
              <a:rPr sz="650" spc="-5" dirty="0">
                <a:latin typeface="Microsoft Sans Serif"/>
                <a:cs typeface="Microsoft Sans Serif"/>
              </a:rPr>
              <a:t>se </a:t>
            </a:r>
            <a:r>
              <a:rPr sz="650" spc="-160" dirty="0">
                <a:latin typeface="Microsoft Sans Serif"/>
                <a:cs typeface="Microsoft Sans Serif"/>
              </a:rPr>
              <a:t> </a:t>
            </a:r>
            <a:r>
              <a:rPr sz="650" spc="15" dirty="0">
                <a:latin typeface="Microsoft Sans Serif"/>
                <a:cs typeface="Microsoft Sans Serif"/>
              </a:rPr>
              <a:t>describe </a:t>
            </a:r>
            <a:r>
              <a:rPr sz="650" spc="20" dirty="0">
                <a:latin typeface="Microsoft Sans Serif"/>
                <a:cs typeface="Microsoft Sans Serif"/>
              </a:rPr>
              <a:t>en detalle en </a:t>
            </a:r>
            <a:r>
              <a:rPr sz="650" spc="10" dirty="0">
                <a:latin typeface="Microsoft Sans Serif"/>
                <a:cs typeface="Microsoft Sans Serif"/>
              </a:rPr>
              <a:t>el </a:t>
            </a:r>
            <a:r>
              <a:rPr sz="650" spc="15" dirty="0">
                <a:latin typeface="Microsoft Sans Serif"/>
                <a:cs typeface="Microsoft Sans Serif"/>
              </a:rPr>
              <a:t>Capítulo </a:t>
            </a:r>
            <a:r>
              <a:rPr sz="650" dirty="0">
                <a:latin typeface="Microsoft Sans Serif"/>
                <a:cs typeface="Microsoft Sans Serif"/>
              </a:rPr>
              <a:t>4.1 </a:t>
            </a:r>
            <a:r>
              <a:rPr sz="650" spc="5" dirty="0">
                <a:latin typeface="Microsoft Sans Serif"/>
                <a:cs typeface="Microsoft Sans Serif"/>
              </a:rPr>
              <a:t>y </a:t>
            </a:r>
            <a:r>
              <a:rPr sz="650" spc="-5" dirty="0">
                <a:latin typeface="Microsoft Sans Serif"/>
                <a:cs typeface="Microsoft Sans Serif"/>
              </a:rPr>
              <a:t>se </a:t>
            </a:r>
            <a:r>
              <a:rPr sz="650" spc="25" dirty="0">
                <a:latin typeface="Microsoft Sans Serif"/>
                <a:cs typeface="Microsoft Sans Serif"/>
              </a:rPr>
              <a:t>resume brevemente </a:t>
            </a:r>
            <a:r>
              <a:rPr sz="650" spc="20" dirty="0">
                <a:latin typeface="Microsoft Sans Serif"/>
                <a:cs typeface="Microsoft Sans Serif"/>
              </a:rPr>
              <a:t>en </a:t>
            </a:r>
            <a:r>
              <a:rPr sz="650" spc="10" dirty="0">
                <a:latin typeface="Microsoft Sans Serif"/>
                <a:cs typeface="Microsoft Sans Serif"/>
              </a:rPr>
              <a:t>esta </a:t>
            </a:r>
            <a:r>
              <a:rPr sz="650" spc="5" dirty="0">
                <a:latin typeface="Microsoft Sans Serif"/>
                <a:cs typeface="Microsoft Sans Serif"/>
              </a:rPr>
              <a:t>sección </a:t>
            </a:r>
            <a:r>
              <a:rPr sz="650" spc="10" dirty="0">
                <a:latin typeface="Microsoft Sans Serif"/>
                <a:cs typeface="Microsoft Sans Serif"/>
              </a:rPr>
              <a:t> </a:t>
            </a:r>
            <a:r>
              <a:rPr sz="650" spc="30" dirty="0">
                <a:latin typeface="Microsoft Sans Serif"/>
                <a:cs typeface="Microsoft Sans Serif"/>
              </a:rPr>
              <a:t>porque </a:t>
            </a:r>
            <a:r>
              <a:rPr sz="650" spc="10" dirty="0">
                <a:latin typeface="Microsoft Sans Serif"/>
                <a:cs typeface="Microsoft Sans Serif"/>
              </a:rPr>
              <a:t>la descarga </a:t>
            </a:r>
            <a:r>
              <a:rPr sz="650" spc="25" dirty="0">
                <a:latin typeface="Microsoft Sans Serif"/>
                <a:cs typeface="Microsoft Sans Serif"/>
              </a:rPr>
              <a:t>disruptiva </a:t>
            </a:r>
            <a:r>
              <a:rPr sz="650" spc="20" dirty="0">
                <a:latin typeface="Microsoft Sans Serif"/>
                <a:cs typeface="Microsoft Sans Serif"/>
              </a:rPr>
              <a:t>del </a:t>
            </a:r>
            <a:r>
              <a:rPr sz="650" spc="35" dirty="0">
                <a:latin typeface="Microsoft Sans Serif"/>
                <a:cs typeface="Microsoft Sans Serif"/>
              </a:rPr>
              <a:t>interruptor </a:t>
            </a:r>
            <a:r>
              <a:rPr sz="650" spc="-5" dirty="0">
                <a:latin typeface="Microsoft Sans Serif"/>
                <a:cs typeface="Microsoft Sans Serif"/>
              </a:rPr>
              <a:t>es </a:t>
            </a:r>
            <a:r>
              <a:rPr sz="650" spc="25" dirty="0">
                <a:latin typeface="Microsoft Sans Serif"/>
                <a:cs typeface="Microsoft Sans Serif"/>
              </a:rPr>
              <a:t>una </a:t>
            </a:r>
            <a:r>
              <a:rPr sz="650" spc="35" dirty="0">
                <a:latin typeface="Microsoft Sans Serif"/>
                <a:cs typeface="Microsoft Sans Serif"/>
              </a:rPr>
              <a:t>forma </a:t>
            </a:r>
            <a:r>
              <a:rPr sz="650" spc="20" dirty="0">
                <a:latin typeface="Microsoft Sans Serif"/>
                <a:cs typeface="Microsoft Sans Serif"/>
              </a:rPr>
              <a:t>de </a:t>
            </a:r>
            <a:r>
              <a:rPr sz="650" spc="15" dirty="0">
                <a:latin typeface="Microsoft Sans Serif"/>
                <a:cs typeface="Microsoft Sans Serif"/>
              </a:rPr>
              <a:t>falla </a:t>
            </a:r>
            <a:r>
              <a:rPr sz="650" spc="20" dirty="0">
                <a:latin typeface="Microsoft Sans Serif"/>
                <a:cs typeface="Microsoft Sans Serif"/>
              </a:rPr>
              <a:t>del </a:t>
            </a:r>
            <a:r>
              <a:rPr sz="650" spc="35" dirty="0">
                <a:latin typeface="Microsoft Sans Serif"/>
                <a:cs typeface="Microsoft Sans Serif"/>
              </a:rPr>
              <a:t>interruptor </a:t>
            </a:r>
            <a:r>
              <a:rPr sz="650" spc="-160" dirty="0">
                <a:latin typeface="Microsoft Sans Serif"/>
                <a:cs typeface="Microsoft Sans Serif"/>
              </a:rPr>
              <a:t> </a:t>
            </a:r>
            <a:r>
              <a:rPr sz="650" spc="20" dirty="0">
                <a:latin typeface="Microsoft Sans Serif"/>
                <a:cs typeface="Microsoft Sans Serif"/>
              </a:rPr>
              <a:t>del </a:t>
            </a:r>
            <a:r>
              <a:rPr sz="650" spc="25" dirty="0">
                <a:latin typeface="Microsoft Sans Serif"/>
                <a:cs typeface="Microsoft Sans Serif"/>
              </a:rPr>
              <a:t>generador. </a:t>
            </a:r>
            <a:r>
              <a:rPr sz="650" spc="-45" dirty="0">
                <a:latin typeface="Microsoft Sans Serif"/>
                <a:cs typeface="Microsoft Sans Serif"/>
              </a:rPr>
              <a:t>Es </a:t>
            </a:r>
            <a:r>
              <a:rPr sz="650" spc="15" dirty="0">
                <a:latin typeface="Microsoft Sans Serif"/>
                <a:cs typeface="Microsoft Sans Serif"/>
              </a:rPr>
              <a:t>más </a:t>
            </a:r>
            <a:r>
              <a:rPr sz="650" spc="25" dirty="0">
                <a:latin typeface="Microsoft Sans Serif"/>
                <a:cs typeface="Microsoft Sans Serif"/>
              </a:rPr>
              <a:t>probable que </a:t>
            </a:r>
            <a:r>
              <a:rPr sz="650" spc="-5" dirty="0">
                <a:latin typeface="Microsoft Sans Serif"/>
                <a:cs typeface="Microsoft Sans Serif"/>
              </a:rPr>
              <a:t>se </a:t>
            </a:r>
            <a:r>
              <a:rPr sz="650" spc="20" dirty="0">
                <a:latin typeface="Microsoft Sans Serif"/>
                <a:cs typeface="Microsoft Sans Serif"/>
              </a:rPr>
              <a:t>produzca </a:t>
            </a:r>
            <a:r>
              <a:rPr sz="650" spc="25" dirty="0">
                <a:latin typeface="Microsoft Sans Serif"/>
                <a:cs typeface="Microsoft Sans Serif"/>
              </a:rPr>
              <a:t>una </a:t>
            </a:r>
            <a:r>
              <a:rPr sz="650" spc="10" dirty="0">
                <a:latin typeface="Microsoft Sans Serif"/>
                <a:cs typeface="Microsoft Sans Serif"/>
              </a:rPr>
              <a:t>descarga </a:t>
            </a:r>
            <a:r>
              <a:rPr sz="650" spc="25" dirty="0">
                <a:latin typeface="Microsoft Sans Serif"/>
                <a:cs typeface="Microsoft Sans Serif"/>
              </a:rPr>
              <a:t>disruptiva </a:t>
            </a:r>
            <a:r>
              <a:rPr sz="650" spc="20" dirty="0">
                <a:latin typeface="Microsoft Sans Serif"/>
                <a:cs typeface="Microsoft Sans Serif"/>
              </a:rPr>
              <a:t>del </a:t>
            </a:r>
            <a:r>
              <a:rPr sz="650" spc="25" dirty="0">
                <a:latin typeface="Microsoft Sans Serif"/>
                <a:cs typeface="Microsoft Sans Serif"/>
              </a:rPr>
              <a:t> disyuntor justo </a:t>
            </a:r>
            <a:r>
              <a:rPr sz="650" spc="15" dirty="0">
                <a:latin typeface="Microsoft Sans Serif"/>
                <a:cs typeface="Microsoft Sans Serif"/>
              </a:rPr>
              <a:t>antes </a:t>
            </a:r>
            <a:r>
              <a:rPr sz="650" spc="20" dirty="0">
                <a:latin typeface="Microsoft Sans Serif"/>
                <a:cs typeface="Microsoft Sans Serif"/>
              </a:rPr>
              <a:t>de </a:t>
            </a:r>
            <a:r>
              <a:rPr sz="650" spc="10" dirty="0">
                <a:latin typeface="Microsoft Sans Serif"/>
                <a:cs typeface="Microsoft Sans Serif"/>
              </a:rPr>
              <a:t>la </a:t>
            </a:r>
            <a:r>
              <a:rPr sz="650" spc="15" dirty="0">
                <a:latin typeface="Microsoft Sans Serif"/>
                <a:cs typeface="Microsoft Sans Serif"/>
              </a:rPr>
              <a:t>sincronización </a:t>
            </a:r>
            <a:r>
              <a:rPr sz="650" spc="30" dirty="0">
                <a:latin typeface="Microsoft Sans Serif"/>
                <a:cs typeface="Microsoft Sans Serif"/>
              </a:rPr>
              <a:t>o </a:t>
            </a:r>
            <a:r>
              <a:rPr sz="650" spc="25" dirty="0">
                <a:latin typeface="Microsoft Sans Serif"/>
                <a:cs typeface="Microsoft Sans Serif"/>
              </a:rPr>
              <a:t>justo </a:t>
            </a:r>
            <a:r>
              <a:rPr sz="650" spc="10" dirty="0">
                <a:latin typeface="Microsoft Sans Serif"/>
                <a:cs typeface="Microsoft Sans Serif"/>
              </a:rPr>
              <a:t>después </a:t>
            </a:r>
            <a:r>
              <a:rPr sz="650" spc="20" dirty="0">
                <a:latin typeface="Microsoft Sans Serif"/>
                <a:cs typeface="Microsoft Sans Serif"/>
              </a:rPr>
              <a:t>de </a:t>
            </a:r>
            <a:r>
              <a:rPr sz="650" spc="25" dirty="0">
                <a:latin typeface="Microsoft Sans Serif"/>
                <a:cs typeface="Microsoft Sans Serif"/>
              </a:rPr>
              <a:t>que </a:t>
            </a:r>
            <a:r>
              <a:rPr sz="650" spc="10" dirty="0">
                <a:latin typeface="Microsoft Sans Serif"/>
                <a:cs typeface="Microsoft Sans Serif"/>
              </a:rPr>
              <a:t>el </a:t>
            </a:r>
            <a:r>
              <a:rPr sz="650" spc="25" dirty="0">
                <a:latin typeface="Microsoft Sans Serif"/>
                <a:cs typeface="Microsoft Sans Serif"/>
              </a:rPr>
              <a:t>generador </a:t>
            </a:r>
            <a:r>
              <a:rPr sz="650" spc="-5" dirty="0">
                <a:latin typeface="Microsoft Sans Serif"/>
                <a:cs typeface="Microsoft Sans Serif"/>
              </a:rPr>
              <a:t>se </a:t>
            </a:r>
            <a:r>
              <a:rPr sz="650" dirty="0">
                <a:latin typeface="Microsoft Sans Serif"/>
                <a:cs typeface="Microsoft Sans Serif"/>
              </a:rPr>
              <a:t> </a:t>
            </a:r>
            <a:r>
              <a:rPr sz="650" spc="30" dirty="0">
                <a:latin typeface="Microsoft Sans Serif"/>
                <a:cs typeface="Microsoft Sans Serif"/>
              </a:rPr>
              <a:t>retire </a:t>
            </a:r>
            <a:r>
              <a:rPr sz="650" spc="20" dirty="0">
                <a:latin typeface="Microsoft Sans Serif"/>
                <a:cs typeface="Microsoft Sans Serif"/>
              </a:rPr>
              <a:t>del </a:t>
            </a:r>
            <a:r>
              <a:rPr sz="650" spc="10" dirty="0">
                <a:latin typeface="Microsoft Sans Serif"/>
                <a:cs typeface="Microsoft Sans Serif"/>
              </a:rPr>
              <a:t>servicio, </a:t>
            </a:r>
            <a:r>
              <a:rPr sz="650" spc="20" dirty="0">
                <a:latin typeface="Microsoft Sans Serif"/>
                <a:cs typeface="Microsoft Sans Serif"/>
              </a:rPr>
              <a:t>cuando </a:t>
            </a:r>
            <a:r>
              <a:rPr sz="650" spc="10" dirty="0">
                <a:latin typeface="Microsoft Sans Serif"/>
                <a:cs typeface="Microsoft Sans Serif"/>
              </a:rPr>
              <a:t>el </a:t>
            </a:r>
            <a:r>
              <a:rPr sz="650" spc="15" dirty="0">
                <a:latin typeface="Microsoft Sans Serif"/>
                <a:cs typeface="Microsoft Sans Serif"/>
              </a:rPr>
              <a:t>voltaje </a:t>
            </a:r>
            <a:r>
              <a:rPr sz="650" dirty="0">
                <a:latin typeface="Microsoft Sans Serif"/>
                <a:cs typeface="Microsoft Sans Serif"/>
              </a:rPr>
              <a:t>a </a:t>
            </a:r>
            <a:r>
              <a:rPr sz="650" spc="15" dirty="0">
                <a:latin typeface="Microsoft Sans Serif"/>
                <a:cs typeface="Microsoft Sans Serif"/>
              </a:rPr>
              <a:t>través </a:t>
            </a:r>
            <a:r>
              <a:rPr sz="650" spc="20" dirty="0">
                <a:latin typeface="Microsoft Sans Serif"/>
                <a:cs typeface="Microsoft Sans Serif"/>
              </a:rPr>
              <a:t>de </a:t>
            </a:r>
            <a:r>
              <a:rPr sz="650" spc="10" dirty="0">
                <a:latin typeface="Microsoft Sans Serif"/>
                <a:cs typeface="Microsoft Sans Serif"/>
              </a:rPr>
              <a:t>los </a:t>
            </a:r>
            <a:r>
              <a:rPr sz="650" spc="15" dirty="0">
                <a:latin typeface="Microsoft Sans Serif"/>
                <a:cs typeface="Microsoft Sans Serif"/>
              </a:rPr>
              <a:t>contactos </a:t>
            </a:r>
            <a:r>
              <a:rPr sz="650" spc="20" dirty="0">
                <a:latin typeface="Microsoft Sans Serif"/>
                <a:cs typeface="Microsoft Sans Serif"/>
              </a:rPr>
              <a:t>del </a:t>
            </a:r>
            <a:r>
              <a:rPr sz="650" spc="25" dirty="0">
                <a:latin typeface="Microsoft Sans Serif"/>
                <a:cs typeface="Microsoft Sans Serif"/>
              </a:rPr>
              <a:t>disyuntor </a:t>
            </a:r>
            <a:r>
              <a:rPr sz="650" spc="20" dirty="0">
                <a:latin typeface="Microsoft Sans Serif"/>
                <a:cs typeface="Microsoft Sans Serif"/>
              </a:rPr>
              <a:t>del </a:t>
            </a:r>
            <a:r>
              <a:rPr sz="650" spc="25" dirty="0">
                <a:latin typeface="Microsoft Sans Serif"/>
                <a:cs typeface="Microsoft Sans Serif"/>
              </a:rPr>
              <a:t> generador </a:t>
            </a:r>
            <a:r>
              <a:rPr sz="650" spc="-5" dirty="0">
                <a:latin typeface="Microsoft Sans Serif"/>
                <a:cs typeface="Microsoft Sans Serif"/>
              </a:rPr>
              <a:t>se </a:t>
            </a:r>
            <a:r>
              <a:rPr sz="650" spc="25" dirty="0">
                <a:latin typeface="Microsoft Sans Serif"/>
                <a:cs typeface="Microsoft Sans Serif"/>
              </a:rPr>
              <a:t>aproxima </a:t>
            </a:r>
            <a:r>
              <a:rPr sz="650" spc="10" dirty="0">
                <a:latin typeface="Microsoft Sans Serif"/>
                <a:cs typeface="Microsoft Sans Serif"/>
              </a:rPr>
              <a:t>al </a:t>
            </a:r>
            <a:r>
              <a:rPr sz="650" spc="25" dirty="0">
                <a:latin typeface="Microsoft Sans Serif"/>
                <a:cs typeface="Microsoft Sans Serif"/>
              </a:rPr>
              <a:t>doble </a:t>
            </a:r>
            <a:r>
              <a:rPr sz="650" spc="20" dirty="0">
                <a:latin typeface="Microsoft Sans Serif"/>
                <a:cs typeface="Microsoft Sans Serif"/>
              </a:rPr>
              <a:t>de </a:t>
            </a:r>
            <a:r>
              <a:rPr sz="650" spc="10" dirty="0">
                <a:latin typeface="Microsoft Sans Serif"/>
                <a:cs typeface="Microsoft Sans Serif"/>
              </a:rPr>
              <a:t>su </a:t>
            </a:r>
            <a:r>
              <a:rPr sz="650" spc="20" dirty="0">
                <a:latin typeface="Microsoft Sans Serif"/>
                <a:cs typeface="Microsoft Sans Serif"/>
              </a:rPr>
              <a:t>valor </a:t>
            </a:r>
            <a:r>
              <a:rPr sz="650" spc="30" dirty="0">
                <a:latin typeface="Microsoft Sans Serif"/>
                <a:cs typeface="Microsoft Sans Serif"/>
              </a:rPr>
              <a:t>nominal </a:t>
            </a:r>
            <a:r>
              <a:rPr sz="650" dirty="0">
                <a:latin typeface="Microsoft Sans Serif"/>
                <a:cs typeface="Microsoft Sans Serif"/>
              </a:rPr>
              <a:t>a </a:t>
            </a:r>
            <a:r>
              <a:rPr sz="650" spc="25" dirty="0">
                <a:latin typeface="Microsoft Sans Serif"/>
                <a:cs typeface="Microsoft Sans Serif"/>
              </a:rPr>
              <a:t>medida que </a:t>
            </a:r>
            <a:r>
              <a:rPr sz="650" spc="10" dirty="0">
                <a:latin typeface="Microsoft Sans Serif"/>
                <a:cs typeface="Microsoft Sans Serif"/>
              </a:rPr>
              <a:t>la </a:t>
            </a:r>
            <a:r>
              <a:rPr sz="650" spc="15" dirty="0">
                <a:latin typeface="Microsoft Sans Serif"/>
                <a:cs typeface="Microsoft Sans Serif"/>
              </a:rPr>
              <a:t>frecuencia </a:t>
            </a:r>
            <a:r>
              <a:rPr sz="650" spc="20" dirty="0">
                <a:latin typeface="Microsoft Sans Serif"/>
                <a:cs typeface="Microsoft Sans Serif"/>
              </a:rPr>
              <a:t> del </a:t>
            </a:r>
            <a:r>
              <a:rPr sz="650" spc="25" dirty="0">
                <a:latin typeface="Microsoft Sans Serif"/>
                <a:cs typeface="Microsoft Sans Serif"/>
              </a:rPr>
              <a:t>generador </a:t>
            </a:r>
            <a:r>
              <a:rPr sz="650" spc="20" dirty="0">
                <a:latin typeface="Microsoft Sans Serif"/>
                <a:cs typeface="Microsoft Sans Serif"/>
              </a:rPr>
              <a:t>disminuye </a:t>
            </a:r>
            <a:r>
              <a:rPr sz="650" spc="15" dirty="0">
                <a:latin typeface="Microsoft Sans Serif"/>
                <a:cs typeface="Microsoft Sans Serif"/>
              </a:rPr>
              <a:t>con </a:t>
            </a:r>
            <a:r>
              <a:rPr sz="650" spc="20" dirty="0">
                <a:latin typeface="Microsoft Sans Serif"/>
                <a:cs typeface="Microsoft Sans Serif"/>
              </a:rPr>
              <a:t>respecto </a:t>
            </a:r>
            <a:r>
              <a:rPr sz="650" spc="10" dirty="0">
                <a:latin typeface="Microsoft Sans Serif"/>
                <a:cs typeface="Microsoft Sans Serif"/>
              </a:rPr>
              <a:t>al sistema. </a:t>
            </a:r>
            <a:r>
              <a:rPr sz="650" spc="20" dirty="0">
                <a:latin typeface="Microsoft Sans Serif"/>
                <a:cs typeface="Microsoft Sans Serif"/>
              </a:rPr>
              <a:t>Aunque </a:t>
            </a:r>
            <a:r>
              <a:rPr sz="650" spc="10" dirty="0">
                <a:latin typeface="Microsoft Sans Serif"/>
                <a:cs typeface="Microsoft Sans Serif"/>
              </a:rPr>
              <a:t>los </a:t>
            </a:r>
            <a:r>
              <a:rPr sz="650" spc="20" dirty="0">
                <a:latin typeface="Microsoft Sans Serif"/>
                <a:cs typeface="Microsoft Sans Serif"/>
              </a:rPr>
              <a:t>disyuntores </a:t>
            </a:r>
            <a:r>
              <a:rPr sz="650" spc="15" dirty="0">
                <a:latin typeface="Microsoft Sans Serif"/>
                <a:cs typeface="Microsoft Sans Serif"/>
              </a:rPr>
              <a:t>están </a:t>
            </a:r>
            <a:r>
              <a:rPr sz="650" spc="20" dirty="0">
                <a:latin typeface="Microsoft Sans Serif"/>
                <a:cs typeface="Microsoft Sans Serif"/>
              </a:rPr>
              <a:t> </a:t>
            </a:r>
            <a:r>
              <a:rPr sz="650" spc="10" dirty="0">
                <a:latin typeface="Microsoft Sans Serif"/>
                <a:cs typeface="Microsoft Sans Serif"/>
              </a:rPr>
              <a:t>clasificados</a:t>
            </a:r>
            <a:r>
              <a:rPr sz="650" spc="-5" dirty="0">
                <a:latin typeface="Microsoft Sans Serif"/>
                <a:cs typeface="Microsoft Sans Serif"/>
              </a:rPr>
              <a:t> </a:t>
            </a:r>
            <a:r>
              <a:rPr sz="650" spc="20" dirty="0">
                <a:latin typeface="Microsoft Sans Serif"/>
                <a:cs typeface="Microsoft Sans Serif"/>
              </a:rPr>
              <a:t>para</a:t>
            </a:r>
            <a:r>
              <a:rPr sz="650" dirty="0">
                <a:latin typeface="Microsoft Sans Serif"/>
                <a:cs typeface="Microsoft Sans Serif"/>
              </a:rPr>
              <a:t> </a:t>
            </a:r>
            <a:r>
              <a:rPr sz="650" spc="30" dirty="0">
                <a:latin typeface="Microsoft Sans Serif"/>
                <a:cs typeface="Microsoft Sans Serif"/>
              </a:rPr>
              <a:t>soportar</a:t>
            </a:r>
            <a:r>
              <a:rPr sz="650" spc="-5" dirty="0">
                <a:latin typeface="Microsoft Sans Serif"/>
                <a:cs typeface="Microsoft Sans Serif"/>
              </a:rPr>
              <a:t> </a:t>
            </a:r>
            <a:r>
              <a:rPr sz="650" spc="10" dirty="0">
                <a:latin typeface="Microsoft Sans Serif"/>
                <a:cs typeface="Microsoft Sans Serif"/>
              </a:rPr>
              <a:t>este</a:t>
            </a:r>
            <a:r>
              <a:rPr sz="650" dirty="0">
                <a:latin typeface="Microsoft Sans Serif"/>
                <a:cs typeface="Microsoft Sans Serif"/>
              </a:rPr>
              <a:t> </a:t>
            </a:r>
            <a:r>
              <a:rPr sz="650" spc="15" dirty="0">
                <a:latin typeface="Microsoft Sans Serif"/>
                <a:cs typeface="Microsoft Sans Serif"/>
              </a:rPr>
              <a:t>voltaje,</a:t>
            </a:r>
            <a:r>
              <a:rPr sz="650" spc="-5" dirty="0">
                <a:latin typeface="Microsoft Sans Serif"/>
                <a:cs typeface="Microsoft Sans Serif"/>
              </a:rPr>
              <a:t> </a:t>
            </a:r>
            <a:r>
              <a:rPr sz="650" spc="30" dirty="0">
                <a:latin typeface="Microsoft Sans Serif"/>
                <a:cs typeface="Microsoft Sans Serif"/>
              </a:rPr>
              <a:t>aumenta</a:t>
            </a:r>
            <a:r>
              <a:rPr sz="650" dirty="0">
                <a:latin typeface="Microsoft Sans Serif"/>
                <a:cs typeface="Microsoft Sans Serif"/>
              </a:rPr>
              <a:t> </a:t>
            </a:r>
            <a:r>
              <a:rPr sz="650" spc="10" dirty="0">
                <a:latin typeface="Microsoft Sans Serif"/>
                <a:cs typeface="Microsoft Sans Serif"/>
              </a:rPr>
              <a:t>la</a:t>
            </a:r>
            <a:r>
              <a:rPr sz="650" dirty="0">
                <a:latin typeface="Microsoft Sans Serif"/>
                <a:cs typeface="Microsoft Sans Serif"/>
              </a:rPr>
              <a:t> </a:t>
            </a:r>
            <a:r>
              <a:rPr sz="650" spc="25" dirty="0">
                <a:latin typeface="Microsoft Sans Serif"/>
                <a:cs typeface="Microsoft Sans Serif"/>
              </a:rPr>
              <a:t>probabilidad</a:t>
            </a:r>
            <a:r>
              <a:rPr sz="650" spc="-5" dirty="0">
                <a:latin typeface="Microsoft Sans Serif"/>
                <a:cs typeface="Microsoft Sans Serif"/>
              </a:rPr>
              <a:t> </a:t>
            </a:r>
            <a:r>
              <a:rPr sz="650" spc="20" dirty="0">
                <a:latin typeface="Microsoft Sans Serif"/>
                <a:cs typeface="Microsoft Sans Serif"/>
              </a:rPr>
              <a:t>de</a:t>
            </a:r>
            <a:r>
              <a:rPr sz="650" dirty="0">
                <a:latin typeface="Microsoft Sans Serif"/>
                <a:cs typeface="Microsoft Sans Serif"/>
              </a:rPr>
              <a:t> </a:t>
            </a:r>
            <a:r>
              <a:rPr sz="650" spc="25" dirty="0">
                <a:latin typeface="Microsoft Sans Serif"/>
                <a:cs typeface="Microsoft Sans Serif"/>
              </a:rPr>
              <a:t>que</a:t>
            </a:r>
            <a:r>
              <a:rPr sz="650" spc="-5" dirty="0">
                <a:latin typeface="Microsoft Sans Serif"/>
                <a:cs typeface="Microsoft Sans Serif"/>
              </a:rPr>
              <a:t> </a:t>
            </a:r>
            <a:r>
              <a:rPr sz="650" spc="25" dirty="0">
                <a:latin typeface="Microsoft Sans Serif"/>
                <a:cs typeface="Microsoft Sans Serif"/>
              </a:rPr>
              <a:t>ocurra</a:t>
            </a:r>
            <a:r>
              <a:rPr sz="650" dirty="0">
                <a:latin typeface="Microsoft Sans Serif"/>
                <a:cs typeface="Microsoft Sans Serif"/>
              </a:rPr>
              <a:t> </a:t>
            </a:r>
            <a:r>
              <a:rPr sz="650" spc="25" dirty="0">
                <a:latin typeface="Microsoft Sans Serif"/>
                <a:cs typeface="Microsoft Sans Serif"/>
              </a:rPr>
              <a:t>una </a:t>
            </a:r>
            <a:r>
              <a:rPr sz="650" spc="-160" dirty="0">
                <a:latin typeface="Microsoft Sans Serif"/>
                <a:cs typeface="Microsoft Sans Serif"/>
              </a:rPr>
              <a:t> </a:t>
            </a:r>
            <a:r>
              <a:rPr sz="650" spc="10" dirty="0">
                <a:latin typeface="Microsoft Sans Serif"/>
                <a:cs typeface="Microsoft Sans Serif"/>
              </a:rPr>
              <a:t>descarga eléctrica </a:t>
            </a:r>
            <a:r>
              <a:rPr sz="650" spc="30" dirty="0">
                <a:latin typeface="Microsoft Sans Serif"/>
                <a:cs typeface="Microsoft Sans Serif"/>
              </a:rPr>
              <a:t>durante </a:t>
            </a:r>
            <a:r>
              <a:rPr sz="650" spc="10" dirty="0">
                <a:latin typeface="Microsoft Sans Serif"/>
                <a:cs typeface="Microsoft Sans Serif"/>
              </a:rPr>
              <a:t>este </a:t>
            </a:r>
            <a:r>
              <a:rPr sz="650" spc="25" dirty="0">
                <a:latin typeface="Microsoft Sans Serif"/>
                <a:cs typeface="Microsoft Sans Serif"/>
              </a:rPr>
              <a:t>período. </a:t>
            </a:r>
            <a:r>
              <a:rPr sz="650" spc="-5" dirty="0">
                <a:latin typeface="Microsoft Sans Serif"/>
                <a:cs typeface="Microsoft Sans Serif"/>
              </a:rPr>
              <a:t>Rara vez </a:t>
            </a:r>
            <a:r>
              <a:rPr sz="650" spc="10" dirty="0">
                <a:latin typeface="Microsoft Sans Serif"/>
                <a:cs typeface="Microsoft Sans Serif"/>
              </a:rPr>
              <a:t>estos </a:t>
            </a:r>
            <a:r>
              <a:rPr sz="650" spc="15" dirty="0">
                <a:latin typeface="Microsoft Sans Serif"/>
                <a:cs typeface="Microsoft Sans Serif"/>
              </a:rPr>
              <a:t>flashovers </a:t>
            </a:r>
            <a:r>
              <a:rPr sz="650" spc="25" dirty="0">
                <a:latin typeface="Microsoft Sans Serif"/>
                <a:cs typeface="Microsoft Sans Serif"/>
              </a:rPr>
              <a:t>ocurren </a:t>
            </a:r>
            <a:r>
              <a:rPr sz="650" spc="30" dirty="0">
                <a:latin typeface="Microsoft Sans Serif"/>
                <a:cs typeface="Microsoft Sans Serif"/>
              </a:rPr>
              <a:t> </a:t>
            </a:r>
            <a:r>
              <a:rPr sz="650" spc="25" dirty="0">
                <a:latin typeface="Microsoft Sans Serif"/>
                <a:cs typeface="Microsoft Sans Serif"/>
              </a:rPr>
              <a:t>simultáneamente </a:t>
            </a:r>
            <a:r>
              <a:rPr sz="650" spc="20" dirty="0">
                <a:latin typeface="Microsoft Sans Serif"/>
                <a:cs typeface="Microsoft Sans Serif"/>
              </a:rPr>
              <a:t>en tres </a:t>
            </a:r>
            <a:r>
              <a:rPr sz="650" dirty="0">
                <a:latin typeface="Microsoft Sans Serif"/>
                <a:cs typeface="Microsoft Sans Serif"/>
              </a:rPr>
              <a:t>fases; </a:t>
            </a:r>
            <a:r>
              <a:rPr sz="650" spc="40" dirty="0">
                <a:latin typeface="Microsoft Sans Serif"/>
                <a:cs typeface="Microsoft Sans Serif"/>
              </a:rPr>
              <a:t>por </a:t>
            </a:r>
            <a:r>
              <a:rPr sz="650" spc="25" dirty="0">
                <a:latin typeface="Microsoft Sans Serif"/>
                <a:cs typeface="Microsoft Sans Serif"/>
              </a:rPr>
              <a:t>lo tanto, </a:t>
            </a:r>
            <a:r>
              <a:rPr sz="650" spc="10" dirty="0">
                <a:latin typeface="Microsoft Sans Serif"/>
                <a:cs typeface="Microsoft Sans Serif"/>
              </a:rPr>
              <a:t>la </a:t>
            </a:r>
            <a:r>
              <a:rPr sz="650" spc="25" dirty="0">
                <a:latin typeface="Microsoft Sans Serif"/>
                <a:cs typeface="Microsoft Sans Serif"/>
              </a:rPr>
              <a:t>mayoría </a:t>
            </a:r>
            <a:r>
              <a:rPr sz="650" spc="20" dirty="0">
                <a:latin typeface="Microsoft Sans Serif"/>
                <a:cs typeface="Microsoft Sans Serif"/>
              </a:rPr>
              <a:t>de </a:t>
            </a:r>
            <a:r>
              <a:rPr sz="650" spc="10" dirty="0">
                <a:latin typeface="Microsoft Sans Serif"/>
                <a:cs typeface="Microsoft Sans Serif"/>
              </a:rPr>
              <a:t>los </a:t>
            </a:r>
            <a:r>
              <a:rPr sz="650" spc="15" dirty="0">
                <a:latin typeface="Microsoft Sans Serif"/>
                <a:cs typeface="Microsoft Sans Serif"/>
              </a:rPr>
              <a:t>esquemas </a:t>
            </a:r>
            <a:r>
              <a:rPr sz="650" spc="20" dirty="0">
                <a:latin typeface="Microsoft Sans Serif"/>
                <a:cs typeface="Microsoft Sans Serif"/>
              </a:rPr>
              <a:t>de </a:t>
            </a:r>
            <a:r>
              <a:rPr sz="650" spc="25" dirty="0">
                <a:latin typeface="Microsoft Sans Serif"/>
                <a:cs typeface="Microsoft Sans Serif"/>
              </a:rPr>
              <a:t> </a:t>
            </a:r>
            <a:r>
              <a:rPr sz="650" spc="20" dirty="0">
                <a:latin typeface="Microsoft Sans Serif"/>
                <a:cs typeface="Microsoft Sans Serif"/>
              </a:rPr>
              <a:t>protección </a:t>
            </a:r>
            <a:r>
              <a:rPr sz="650" spc="15" dirty="0">
                <a:latin typeface="Microsoft Sans Serif"/>
                <a:cs typeface="Microsoft Sans Serif"/>
              </a:rPr>
              <a:t>están diseñados </a:t>
            </a:r>
            <a:r>
              <a:rPr sz="650" spc="20" dirty="0">
                <a:latin typeface="Microsoft Sans Serif"/>
                <a:cs typeface="Microsoft Sans Serif"/>
              </a:rPr>
              <a:t>para detectar </a:t>
            </a:r>
            <a:r>
              <a:rPr sz="650" spc="10" dirty="0">
                <a:latin typeface="Microsoft Sans Serif"/>
                <a:cs typeface="Microsoft Sans Serif"/>
              </a:rPr>
              <a:t>la descarga </a:t>
            </a:r>
            <a:r>
              <a:rPr sz="650" spc="25" dirty="0">
                <a:latin typeface="Microsoft Sans Serif"/>
                <a:cs typeface="Microsoft Sans Serif"/>
              </a:rPr>
              <a:t>disruptiva </a:t>
            </a:r>
            <a:r>
              <a:rPr sz="650" spc="20" dirty="0">
                <a:latin typeface="Microsoft Sans Serif"/>
                <a:cs typeface="Microsoft Sans Serif"/>
              </a:rPr>
              <a:t>de </a:t>
            </a:r>
            <a:r>
              <a:rPr sz="650" spc="35" dirty="0">
                <a:latin typeface="Microsoft Sans Serif"/>
                <a:cs typeface="Microsoft Sans Serif"/>
              </a:rPr>
              <a:t>uno </a:t>
            </a:r>
            <a:r>
              <a:rPr sz="650" spc="30" dirty="0">
                <a:latin typeface="Microsoft Sans Serif"/>
                <a:cs typeface="Microsoft Sans Serif"/>
              </a:rPr>
              <a:t>o </a:t>
            </a:r>
            <a:r>
              <a:rPr sz="650" spc="15" dirty="0">
                <a:latin typeface="Microsoft Sans Serif"/>
                <a:cs typeface="Microsoft Sans Serif"/>
              </a:rPr>
              <a:t>dos </a:t>
            </a:r>
            <a:r>
              <a:rPr sz="650" spc="20" dirty="0">
                <a:latin typeface="Microsoft Sans Serif"/>
                <a:cs typeface="Microsoft Sans Serif"/>
              </a:rPr>
              <a:t> polos</a:t>
            </a:r>
            <a:r>
              <a:rPr sz="650" spc="-10" dirty="0">
                <a:latin typeface="Microsoft Sans Serif"/>
                <a:cs typeface="Microsoft Sans Serif"/>
              </a:rPr>
              <a:t> </a:t>
            </a:r>
            <a:r>
              <a:rPr sz="650" spc="20" dirty="0">
                <a:latin typeface="Microsoft Sans Serif"/>
                <a:cs typeface="Microsoft Sans Serif"/>
              </a:rPr>
              <a:t>del</a:t>
            </a:r>
            <a:r>
              <a:rPr sz="650" spc="-5" dirty="0">
                <a:latin typeface="Microsoft Sans Serif"/>
                <a:cs typeface="Microsoft Sans Serif"/>
              </a:rPr>
              <a:t> </a:t>
            </a:r>
            <a:r>
              <a:rPr sz="650" spc="35" dirty="0">
                <a:latin typeface="Microsoft Sans Serif"/>
                <a:cs typeface="Microsoft Sans Serif"/>
              </a:rPr>
              <a:t>interruptor.</a:t>
            </a:r>
            <a:endParaRPr sz="650">
              <a:latin typeface="Microsoft Sans Serif"/>
              <a:cs typeface="Microsoft Sans Serif"/>
            </a:endParaRPr>
          </a:p>
          <a:p>
            <a:pPr marL="12700" marR="31750" indent="153670">
              <a:lnSpc>
                <a:spcPct val="133500"/>
              </a:lnSpc>
              <a:spcBef>
                <a:spcPts val="5"/>
              </a:spcBef>
            </a:pPr>
            <a:r>
              <a:rPr sz="750" spc="-35" dirty="0">
                <a:latin typeface="Microsoft Sans Serif"/>
                <a:cs typeface="Microsoft Sans Serif"/>
              </a:rPr>
              <a:t>Si </a:t>
            </a:r>
            <a:r>
              <a:rPr sz="750" spc="40" dirty="0">
                <a:latin typeface="Microsoft Sans Serif"/>
                <a:cs typeface="Microsoft Sans Serif"/>
              </a:rPr>
              <a:t>uno </a:t>
            </a:r>
            <a:r>
              <a:rPr sz="750" spc="35" dirty="0">
                <a:latin typeface="Microsoft Sans Serif"/>
                <a:cs typeface="Microsoft Sans Serif"/>
              </a:rPr>
              <a:t>o </a:t>
            </a:r>
            <a:r>
              <a:rPr sz="750" spc="20" dirty="0">
                <a:latin typeface="Microsoft Sans Serif"/>
                <a:cs typeface="Microsoft Sans Serif"/>
              </a:rPr>
              <a:t>dos polos </a:t>
            </a:r>
            <a:r>
              <a:rPr sz="750" spc="25" dirty="0">
                <a:latin typeface="Microsoft Sans Serif"/>
                <a:cs typeface="Microsoft Sans Serif"/>
              </a:rPr>
              <a:t>de </a:t>
            </a:r>
            <a:r>
              <a:rPr sz="750" spc="45" dirty="0">
                <a:latin typeface="Microsoft Sans Serif"/>
                <a:cs typeface="Microsoft Sans Serif"/>
              </a:rPr>
              <a:t>un </a:t>
            </a:r>
            <a:r>
              <a:rPr sz="750" spc="30" dirty="0">
                <a:latin typeface="Microsoft Sans Serif"/>
                <a:cs typeface="Microsoft Sans Serif"/>
              </a:rPr>
              <a:t>disyuntor </a:t>
            </a:r>
            <a:r>
              <a:rPr sz="750" spc="-5" dirty="0">
                <a:latin typeface="Microsoft Sans Serif"/>
                <a:cs typeface="Microsoft Sans Serif"/>
              </a:rPr>
              <a:t>se </a:t>
            </a:r>
            <a:r>
              <a:rPr sz="750" spc="20" dirty="0">
                <a:latin typeface="Microsoft Sans Serif"/>
                <a:cs typeface="Microsoft Sans Serif"/>
              </a:rPr>
              <a:t>disparan, </a:t>
            </a:r>
            <a:r>
              <a:rPr sz="750" spc="10" dirty="0">
                <a:latin typeface="Microsoft Sans Serif"/>
                <a:cs typeface="Microsoft Sans Serif"/>
              </a:rPr>
              <a:t>el </a:t>
            </a:r>
            <a:r>
              <a:rPr sz="750" spc="25" dirty="0">
                <a:latin typeface="Microsoft Sans Serif"/>
                <a:cs typeface="Microsoft Sans Serif"/>
              </a:rPr>
              <a:t>desequilibrio de </a:t>
            </a:r>
            <a:r>
              <a:rPr sz="750" spc="30" dirty="0">
                <a:latin typeface="Microsoft Sans Serif"/>
                <a:cs typeface="Microsoft Sans Serif"/>
              </a:rPr>
              <a:t> corriente resultante generalmente </a:t>
            </a:r>
            <a:r>
              <a:rPr sz="750" spc="25" dirty="0">
                <a:latin typeface="Microsoft Sans Serif"/>
                <a:cs typeface="Microsoft Sans Serif"/>
              </a:rPr>
              <a:t>hará </a:t>
            </a:r>
            <a:r>
              <a:rPr sz="750" spc="30" dirty="0">
                <a:latin typeface="Microsoft Sans Serif"/>
                <a:cs typeface="Microsoft Sans Serif"/>
              </a:rPr>
              <a:t>que </a:t>
            </a:r>
            <a:r>
              <a:rPr sz="750" spc="25" dirty="0">
                <a:latin typeface="Microsoft Sans Serif"/>
                <a:cs typeface="Microsoft Sans Serif"/>
              </a:rPr>
              <a:t>funcione </a:t>
            </a:r>
            <a:r>
              <a:rPr sz="750" spc="10" dirty="0">
                <a:latin typeface="Microsoft Sans Serif"/>
                <a:cs typeface="Microsoft Sans Serif"/>
              </a:rPr>
              <a:t>el </a:t>
            </a:r>
            <a:r>
              <a:rPr sz="750" spc="20" dirty="0">
                <a:latin typeface="Microsoft Sans Serif"/>
                <a:cs typeface="Microsoft Sans Serif"/>
              </a:rPr>
              <a:t>relé </a:t>
            </a:r>
            <a:r>
              <a:rPr sz="750" spc="25" dirty="0">
                <a:latin typeface="Microsoft Sans Serif"/>
                <a:cs typeface="Microsoft Sans Serif"/>
              </a:rPr>
              <a:t>de </a:t>
            </a:r>
            <a:r>
              <a:rPr sz="750" spc="30" dirty="0">
                <a:latin typeface="Microsoft Sans Serif"/>
                <a:cs typeface="Microsoft Sans Serif"/>
              </a:rPr>
              <a:t> </a:t>
            </a:r>
            <a:r>
              <a:rPr sz="750" spc="5" dirty="0">
                <a:latin typeface="Microsoft Sans Serif"/>
                <a:cs typeface="Microsoft Sans Serif"/>
              </a:rPr>
              <a:t>secuencia </a:t>
            </a:r>
            <a:r>
              <a:rPr sz="750" spc="20" dirty="0">
                <a:latin typeface="Microsoft Sans Serif"/>
                <a:cs typeface="Microsoft Sans Serif"/>
              </a:rPr>
              <a:t>negativa</a:t>
            </a:r>
            <a:r>
              <a:rPr sz="750" spc="5" dirty="0">
                <a:latin typeface="Microsoft Sans Serif"/>
                <a:cs typeface="Microsoft Sans Serif"/>
              </a:rPr>
              <a:t> </a:t>
            </a:r>
            <a:r>
              <a:rPr sz="750" spc="20" dirty="0">
                <a:latin typeface="Microsoft Sans Serif"/>
                <a:cs typeface="Microsoft Sans Serif"/>
              </a:rPr>
              <a:t>del</a:t>
            </a:r>
            <a:r>
              <a:rPr sz="750" spc="5" dirty="0">
                <a:latin typeface="Microsoft Sans Serif"/>
                <a:cs typeface="Microsoft Sans Serif"/>
              </a:rPr>
              <a:t> </a:t>
            </a:r>
            <a:r>
              <a:rPr sz="750" spc="30" dirty="0">
                <a:latin typeface="Microsoft Sans Serif"/>
                <a:cs typeface="Microsoft Sans Serif"/>
              </a:rPr>
              <a:t>generador</a:t>
            </a:r>
            <a:r>
              <a:rPr sz="750" spc="5" dirty="0">
                <a:latin typeface="Microsoft Sans Serif"/>
                <a:cs typeface="Microsoft Sans Serif"/>
              </a:rPr>
              <a:t> </a:t>
            </a:r>
            <a:r>
              <a:rPr sz="750" spc="35" dirty="0">
                <a:latin typeface="Microsoft Sans Serif"/>
                <a:cs typeface="Microsoft Sans Serif"/>
              </a:rPr>
              <a:t>o</a:t>
            </a:r>
            <a:r>
              <a:rPr sz="750" spc="10" dirty="0">
                <a:latin typeface="Microsoft Sans Serif"/>
                <a:cs typeface="Microsoft Sans Serif"/>
              </a:rPr>
              <a:t> </a:t>
            </a:r>
            <a:r>
              <a:rPr sz="750" spc="25" dirty="0">
                <a:latin typeface="Microsoft Sans Serif"/>
                <a:cs typeface="Microsoft Sans Serif"/>
              </a:rPr>
              <a:t>posiblemente</a:t>
            </a:r>
            <a:r>
              <a:rPr sz="750" spc="5" dirty="0">
                <a:latin typeface="Microsoft Sans Serif"/>
                <a:cs typeface="Microsoft Sans Serif"/>
              </a:rPr>
              <a:t> </a:t>
            </a:r>
            <a:r>
              <a:rPr sz="750" spc="10" dirty="0">
                <a:latin typeface="Microsoft Sans Serif"/>
                <a:cs typeface="Microsoft Sans Serif"/>
              </a:rPr>
              <a:t>los</a:t>
            </a:r>
            <a:r>
              <a:rPr sz="750" spc="5" dirty="0">
                <a:latin typeface="Microsoft Sans Serif"/>
                <a:cs typeface="Microsoft Sans Serif"/>
              </a:rPr>
              <a:t> </a:t>
            </a:r>
            <a:r>
              <a:rPr sz="750" spc="15" dirty="0">
                <a:latin typeface="Microsoft Sans Serif"/>
                <a:cs typeface="Microsoft Sans Serif"/>
              </a:rPr>
              <a:t>relés</a:t>
            </a:r>
            <a:r>
              <a:rPr sz="750" spc="5" dirty="0">
                <a:latin typeface="Microsoft Sans Serif"/>
                <a:cs typeface="Microsoft Sans Serif"/>
              </a:rPr>
              <a:t> </a:t>
            </a:r>
            <a:r>
              <a:rPr sz="750" spc="25" dirty="0">
                <a:latin typeface="Microsoft Sans Serif"/>
                <a:cs typeface="Microsoft Sans Serif"/>
              </a:rPr>
              <a:t>de</a:t>
            </a:r>
            <a:r>
              <a:rPr sz="750" spc="5" dirty="0">
                <a:latin typeface="Microsoft Sans Serif"/>
                <a:cs typeface="Microsoft Sans Serif"/>
              </a:rPr>
              <a:t> </a:t>
            </a:r>
            <a:r>
              <a:rPr sz="750" spc="25" dirty="0">
                <a:latin typeface="Microsoft Sans Serif"/>
                <a:cs typeface="Microsoft Sans Serif"/>
              </a:rPr>
              <a:t>respaldo </a:t>
            </a:r>
            <a:r>
              <a:rPr sz="750" spc="-180" dirty="0">
                <a:latin typeface="Microsoft Sans Serif"/>
                <a:cs typeface="Microsoft Sans Serif"/>
              </a:rPr>
              <a:t> </a:t>
            </a:r>
            <a:r>
              <a:rPr sz="750" spc="25" dirty="0">
                <a:latin typeface="Microsoft Sans Serif"/>
                <a:cs typeface="Microsoft Sans Serif"/>
              </a:rPr>
              <a:t>de sobrecorriente </a:t>
            </a:r>
            <a:r>
              <a:rPr sz="750" dirty="0">
                <a:latin typeface="Microsoft Sans Serif"/>
                <a:cs typeface="Microsoft Sans Serif"/>
              </a:rPr>
              <a:t>a </a:t>
            </a:r>
            <a:r>
              <a:rPr sz="750" spc="25" dirty="0">
                <a:latin typeface="Microsoft Sans Serif"/>
                <a:cs typeface="Microsoft Sans Serif"/>
              </a:rPr>
              <a:t>tierra. </a:t>
            </a:r>
            <a:r>
              <a:rPr sz="750" dirty="0">
                <a:latin typeface="Microsoft Sans Serif"/>
                <a:cs typeface="Microsoft Sans Serif"/>
              </a:rPr>
              <a:t>Esto </a:t>
            </a:r>
            <a:r>
              <a:rPr sz="750" spc="15" dirty="0">
                <a:latin typeface="Microsoft Sans Serif"/>
                <a:cs typeface="Microsoft Sans Serif"/>
              </a:rPr>
              <a:t>inicia </a:t>
            </a:r>
            <a:r>
              <a:rPr sz="750" spc="10" dirty="0">
                <a:latin typeface="Microsoft Sans Serif"/>
                <a:cs typeface="Microsoft Sans Serif"/>
              </a:rPr>
              <a:t>el </a:t>
            </a:r>
            <a:r>
              <a:rPr sz="750" spc="25" dirty="0">
                <a:latin typeface="Microsoft Sans Serif"/>
                <a:cs typeface="Microsoft Sans Serif"/>
              </a:rPr>
              <a:t>disparo </a:t>
            </a:r>
            <a:r>
              <a:rPr sz="750" spc="20" dirty="0">
                <a:latin typeface="Microsoft Sans Serif"/>
                <a:cs typeface="Microsoft Sans Serif"/>
              </a:rPr>
              <a:t>del </a:t>
            </a:r>
            <a:r>
              <a:rPr sz="750" spc="30" dirty="0">
                <a:latin typeface="Microsoft Sans Serif"/>
                <a:cs typeface="Microsoft Sans Serif"/>
              </a:rPr>
              <a:t>disyuntor </a:t>
            </a:r>
            <a:r>
              <a:rPr sz="750" spc="35" dirty="0">
                <a:latin typeface="Microsoft Sans Serif"/>
                <a:cs typeface="Microsoft Sans Serif"/>
              </a:rPr>
              <a:t> </a:t>
            </a:r>
            <a:r>
              <a:rPr sz="750" spc="15" dirty="0">
                <a:latin typeface="Microsoft Sans Serif"/>
                <a:cs typeface="Microsoft Sans Serif"/>
              </a:rPr>
              <a:t>flasheado. </a:t>
            </a:r>
            <a:r>
              <a:rPr sz="750" spc="25" dirty="0">
                <a:latin typeface="Microsoft Sans Serif"/>
                <a:cs typeface="Microsoft Sans Serif"/>
              </a:rPr>
              <a:t>Debido </a:t>
            </a:r>
            <a:r>
              <a:rPr sz="750" dirty="0">
                <a:latin typeface="Microsoft Sans Serif"/>
                <a:cs typeface="Microsoft Sans Serif"/>
              </a:rPr>
              <a:t>a </a:t>
            </a:r>
            <a:r>
              <a:rPr sz="750" spc="30" dirty="0">
                <a:latin typeface="Microsoft Sans Serif"/>
                <a:cs typeface="Microsoft Sans Serif"/>
              </a:rPr>
              <a:t>que </a:t>
            </a:r>
            <a:r>
              <a:rPr sz="750" spc="10" dirty="0">
                <a:latin typeface="Microsoft Sans Serif"/>
                <a:cs typeface="Microsoft Sans Serif"/>
              </a:rPr>
              <a:t>el </a:t>
            </a:r>
            <a:r>
              <a:rPr sz="750" spc="30" dirty="0">
                <a:latin typeface="Microsoft Sans Serif"/>
                <a:cs typeface="Microsoft Sans Serif"/>
              </a:rPr>
              <a:t>disyuntor </a:t>
            </a:r>
            <a:r>
              <a:rPr sz="750" spc="20" dirty="0">
                <a:latin typeface="Microsoft Sans Serif"/>
                <a:cs typeface="Microsoft Sans Serif"/>
              </a:rPr>
              <a:t>flasheado </a:t>
            </a:r>
            <a:r>
              <a:rPr sz="750" spc="5" dirty="0">
                <a:latin typeface="Microsoft Sans Serif"/>
                <a:cs typeface="Microsoft Sans Serif"/>
              </a:rPr>
              <a:t>ya </a:t>
            </a:r>
            <a:r>
              <a:rPr sz="750" spc="10" dirty="0">
                <a:latin typeface="Microsoft Sans Serif"/>
                <a:cs typeface="Microsoft Sans Serif"/>
              </a:rPr>
              <a:t>está </a:t>
            </a:r>
            <a:r>
              <a:rPr sz="750" spc="25" dirty="0">
                <a:latin typeface="Microsoft Sans Serif"/>
                <a:cs typeface="Microsoft Sans Serif"/>
              </a:rPr>
              <a:t>abierto, </a:t>
            </a:r>
            <a:r>
              <a:rPr sz="750" spc="10" dirty="0">
                <a:latin typeface="Microsoft Sans Serif"/>
                <a:cs typeface="Microsoft Sans Serif"/>
              </a:rPr>
              <a:t>el </a:t>
            </a:r>
            <a:r>
              <a:rPr sz="750" spc="15" dirty="0">
                <a:latin typeface="Microsoft Sans Serif"/>
                <a:cs typeface="Microsoft Sans Serif"/>
              </a:rPr>
              <a:t> </a:t>
            </a:r>
            <a:r>
              <a:rPr sz="750" spc="30" dirty="0">
                <a:latin typeface="Microsoft Sans Serif"/>
                <a:cs typeface="Microsoft Sans Serif"/>
              </a:rPr>
              <a:t>generador </a:t>
            </a:r>
            <a:r>
              <a:rPr sz="750" spc="40" dirty="0">
                <a:latin typeface="Microsoft Sans Serif"/>
                <a:cs typeface="Microsoft Sans Serif"/>
              </a:rPr>
              <a:t>no </a:t>
            </a:r>
            <a:r>
              <a:rPr sz="750" spc="-5" dirty="0">
                <a:latin typeface="Microsoft Sans Serif"/>
                <a:cs typeface="Microsoft Sans Serif"/>
              </a:rPr>
              <a:t>se </a:t>
            </a:r>
            <a:r>
              <a:rPr sz="750" spc="25" dirty="0">
                <a:latin typeface="Microsoft Sans Serif"/>
                <a:cs typeface="Microsoft Sans Serif"/>
              </a:rPr>
              <a:t>puede </a:t>
            </a:r>
            <a:r>
              <a:rPr sz="750" spc="15" dirty="0">
                <a:latin typeface="Microsoft Sans Serif"/>
                <a:cs typeface="Microsoft Sans Serif"/>
              </a:rPr>
              <a:t>aislar </a:t>
            </a:r>
            <a:r>
              <a:rPr sz="750" spc="25" dirty="0">
                <a:latin typeface="Microsoft Sans Serif"/>
                <a:cs typeface="Microsoft Sans Serif"/>
              </a:rPr>
              <a:t>disparando </a:t>
            </a:r>
            <a:r>
              <a:rPr sz="750" spc="10" dirty="0">
                <a:latin typeface="Microsoft Sans Serif"/>
                <a:cs typeface="Microsoft Sans Serif"/>
              </a:rPr>
              <a:t>el </a:t>
            </a:r>
            <a:r>
              <a:rPr sz="750" spc="30" dirty="0">
                <a:latin typeface="Microsoft Sans Serif"/>
                <a:cs typeface="Microsoft Sans Serif"/>
              </a:rPr>
              <a:t>disyuntor. </a:t>
            </a:r>
            <a:r>
              <a:rPr sz="750" spc="-20" dirty="0">
                <a:latin typeface="Microsoft Sans Serif"/>
                <a:cs typeface="Microsoft Sans Serif"/>
              </a:rPr>
              <a:t>En </a:t>
            </a:r>
            <a:r>
              <a:rPr sz="750" spc="10" dirty="0">
                <a:latin typeface="Microsoft Sans Serif"/>
                <a:cs typeface="Microsoft Sans Serif"/>
              </a:rPr>
              <a:t>este </a:t>
            </a:r>
            <a:r>
              <a:rPr sz="750" dirty="0">
                <a:latin typeface="Microsoft Sans Serif"/>
                <a:cs typeface="Microsoft Sans Serif"/>
              </a:rPr>
              <a:t>caso, </a:t>
            </a:r>
            <a:r>
              <a:rPr sz="750" spc="-5" dirty="0">
                <a:latin typeface="Microsoft Sans Serif"/>
                <a:cs typeface="Microsoft Sans Serif"/>
              </a:rPr>
              <a:t>se </a:t>
            </a:r>
            <a:r>
              <a:rPr sz="750" spc="-185" dirty="0">
                <a:latin typeface="Microsoft Sans Serif"/>
                <a:cs typeface="Microsoft Sans Serif"/>
              </a:rPr>
              <a:t> </a:t>
            </a:r>
            <a:r>
              <a:rPr sz="750" spc="15" dirty="0">
                <a:latin typeface="Microsoft Sans Serif"/>
                <a:cs typeface="Microsoft Sans Serif"/>
              </a:rPr>
              <a:t>inicia </a:t>
            </a:r>
            <a:r>
              <a:rPr sz="750" spc="10" dirty="0">
                <a:latin typeface="Microsoft Sans Serif"/>
                <a:cs typeface="Microsoft Sans Serif"/>
              </a:rPr>
              <a:t>la </a:t>
            </a:r>
            <a:r>
              <a:rPr sz="750" spc="30" dirty="0">
                <a:latin typeface="Microsoft Sans Serif"/>
                <a:cs typeface="Microsoft Sans Serif"/>
              </a:rPr>
              <a:t>retransmisión </a:t>
            </a:r>
            <a:r>
              <a:rPr sz="750" spc="25" dirty="0">
                <a:latin typeface="Microsoft Sans Serif"/>
                <a:cs typeface="Microsoft Sans Serif"/>
              </a:rPr>
              <a:t>de </a:t>
            </a:r>
            <a:r>
              <a:rPr sz="750" spc="20" dirty="0">
                <a:latin typeface="Microsoft Sans Serif"/>
                <a:cs typeface="Microsoft Sans Serif"/>
              </a:rPr>
              <a:t>falla del </a:t>
            </a:r>
            <a:r>
              <a:rPr sz="750" spc="40" dirty="0">
                <a:latin typeface="Microsoft Sans Serif"/>
                <a:cs typeface="Microsoft Sans Serif"/>
              </a:rPr>
              <a:t>interruptor. </a:t>
            </a:r>
            <a:r>
              <a:rPr sz="750" spc="20" dirty="0">
                <a:latin typeface="Microsoft Sans Serif"/>
                <a:cs typeface="Microsoft Sans Serif"/>
              </a:rPr>
              <a:t>Como </a:t>
            </a:r>
            <a:r>
              <a:rPr sz="750" spc="-5" dirty="0">
                <a:latin typeface="Microsoft Sans Serif"/>
                <a:cs typeface="Microsoft Sans Serif"/>
              </a:rPr>
              <a:t>se </a:t>
            </a:r>
            <a:r>
              <a:rPr sz="750" spc="30" dirty="0">
                <a:latin typeface="Microsoft Sans Serif"/>
                <a:cs typeface="Microsoft Sans Serif"/>
              </a:rPr>
              <a:t>muestra </a:t>
            </a:r>
            <a:r>
              <a:rPr sz="750" spc="25" dirty="0">
                <a:latin typeface="Microsoft Sans Serif"/>
                <a:cs typeface="Microsoft Sans Serif"/>
              </a:rPr>
              <a:t>en </a:t>
            </a:r>
            <a:r>
              <a:rPr sz="750" spc="10" dirty="0">
                <a:latin typeface="Microsoft Sans Serif"/>
                <a:cs typeface="Microsoft Sans Serif"/>
              </a:rPr>
              <a:t>la </a:t>
            </a:r>
            <a:r>
              <a:rPr sz="750" spc="15" dirty="0">
                <a:latin typeface="Microsoft Sans Serif"/>
                <a:cs typeface="Microsoft Sans Serif"/>
              </a:rPr>
              <a:t> </a:t>
            </a:r>
            <a:r>
              <a:rPr sz="750" spc="-5" dirty="0">
                <a:latin typeface="Microsoft Sans Serif"/>
                <a:cs typeface="Microsoft Sans Serif"/>
              </a:rPr>
              <a:t>Fig. </a:t>
            </a:r>
            <a:r>
              <a:rPr sz="750" dirty="0">
                <a:latin typeface="Microsoft Sans Serif"/>
                <a:cs typeface="Microsoft Sans Serif"/>
              </a:rPr>
              <a:t>4, </a:t>
            </a:r>
            <a:r>
              <a:rPr sz="750" spc="10" dirty="0">
                <a:latin typeface="Microsoft Sans Serif"/>
                <a:cs typeface="Microsoft Sans Serif"/>
              </a:rPr>
              <a:t>la </a:t>
            </a:r>
            <a:r>
              <a:rPr sz="750" spc="30" dirty="0">
                <a:latin typeface="Microsoft Sans Serif"/>
                <a:cs typeface="Microsoft Sans Serif"/>
              </a:rPr>
              <a:t>retransmisión </a:t>
            </a:r>
            <a:r>
              <a:rPr sz="750" spc="25" dirty="0">
                <a:latin typeface="Microsoft Sans Serif"/>
                <a:cs typeface="Microsoft Sans Serif"/>
              </a:rPr>
              <a:t>de </a:t>
            </a:r>
            <a:r>
              <a:rPr sz="750" spc="20" dirty="0">
                <a:latin typeface="Microsoft Sans Serif"/>
                <a:cs typeface="Microsoft Sans Serif"/>
              </a:rPr>
              <a:t>falla del </a:t>
            </a:r>
            <a:r>
              <a:rPr sz="750" spc="45" dirty="0">
                <a:latin typeface="Microsoft Sans Serif"/>
                <a:cs typeface="Microsoft Sans Serif"/>
              </a:rPr>
              <a:t>interruptor </a:t>
            </a:r>
            <a:r>
              <a:rPr sz="750" spc="-5" dirty="0">
                <a:latin typeface="Microsoft Sans Serif"/>
                <a:cs typeface="Microsoft Sans Serif"/>
              </a:rPr>
              <a:t>se </a:t>
            </a:r>
            <a:r>
              <a:rPr sz="750" spc="15" dirty="0">
                <a:latin typeface="Microsoft Sans Serif"/>
                <a:cs typeface="Microsoft Sans Serif"/>
              </a:rPr>
              <a:t>inicia </a:t>
            </a:r>
            <a:r>
              <a:rPr sz="750" dirty="0">
                <a:latin typeface="Microsoft Sans Serif"/>
                <a:cs typeface="Microsoft Sans Serif"/>
              </a:rPr>
              <a:t>si </a:t>
            </a:r>
            <a:r>
              <a:rPr sz="750" spc="10" dirty="0">
                <a:latin typeface="Microsoft Sans Serif"/>
                <a:cs typeface="Microsoft Sans Serif"/>
              </a:rPr>
              <a:t>los </a:t>
            </a:r>
            <a:r>
              <a:rPr sz="750" spc="-35" dirty="0">
                <a:latin typeface="Microsoft Sans Serif"/>
                <a:cs typeface="Microsoft Sans Serif"/>
              </a:rPr>
              <a:t>CD </a:t>
            </a:r>
            <a:r>
              <a:rPr sz="750" spc="-5" dirty="0">
                <a:latin typeface="Microsoft Sans Serif"/>
                <a:cs typeface="Microsoft Sans Serif"/>
              </a:rPr>
              <a:t>se </a:t>
            </a:r>
            <a:r>
              <a:rPr sz="750" dirty="0">
                <a:latin typeface="Microsoft Sans Serif"/>
                <a:cs typeface="Microsoft Sans Serif"/>
              </a:rPr>
              <a:t> </a:t>
            </a:r>
            <a:r>
              <a:rPr sz="750" spc="30" dirty="0">
                <a:latin typeface="Microsoft Sans Serif"/>
                <a:cs typeface="Microsoft Sans Serif"/>
              </a:rPr>
              <a:t>configuran</a:t>
            </a:r>
            <a:r>
              <a:rPr sz="750" spc="-5" dirty="0">
                <a:latin typeface="Microsoft Sans Serif"/>
                <a:cs typeface="Microsoft Sans Serif"/>
              </a:rPr>
              <a:t> </a:t>
            </a:r>
            <a:r>
              <a:rPr sz="750" spc="20" dirty="0">
                <a:latin typeface="Microsoft Sans Serif"/>
                <a:cs typeface="Microsoft Sans Serif"/>
              </a:rPr>
              <a:t>con</a:t>
            </a:r>
            <a:r>
              <a:rPr sz="750" spc="-5" dirty="0">
                <a:latin typeface="Microsoft Sans Serif"/>
                <a:cs typeface="Microsoft Sans Serif"/>
              </a:rPr>
              <a:t> </a:t>
            </a:r>
            <a:r>
              <a:rPr sz="750" spc="10" dirty="0">
                <a:latin typeface="Microsoft Sans Serif"/>
                <a:cs typeface="Microsoft Sans Serif"/>
              </a:rPr>
              <a:t>la</a:t>
            </a:r>
            <a:r>
              <a:rPr sz="750" spc="-5" dirty="0">
                <a:latin typeface="Microsoft Sans Serif"/>
                <a:cs typeface="Microsoft Sans Serif"/>
              </a:rPr>
              <a:t> </a:t>
            </a:r>
            <a:r>
              <a:rPr sz="750" spc="20" dirty="0">
                <a:latin typeface="Microsoft Sans Serif"/>
                <a:cs typeface="Microsoft Sans Serif"/>
              </a:rPr>
              <a:t>sensibilidad</a:t>
            </a:r>
            <a:r>
              <a:rPr sz="750" spc="-5" dirty="0">
                <a:latin typeface="Microsoft Sans Serif"/>
                <a:cs typeface="Microsoft Sans Serif"/>
              </a:rPr>
              <a:t> </a:t>
            </a:r>
            <a:r>
              <a:rPr sz="750" spc="10" dirty="0">
                <a:latin typeface="Microsoft Sans Serif"/>
                <a:cs typeface="Microsoft Sans Serif"/>
              </a:rPr>
              <a:t>adecuada.</a:t>
            </a:r>
            <a:endParaRPr sz="750">
              <a:latin typeface="Microsoft Sans Serif"/>
              <a:cs typeface="Microsoft Sans Serif"/>
            </a:endParaRPr>
          </a:p>
        </p:txBody>
      </p:sp>
      <p:sp>
        <p:nvSpPr>
          <p:cNvPr id="116" name="object 116"/>
          <p:cNvSpPr txBox="1"/>
          <p:nvPr/>
        </p:nvSpPr>
        <p:spPr>
          <a:xfrm>
            <a:off x="1415217" y="7578021"/>
            <a:ext cx="7346290" cy="813556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004569">
              <a:lnSpc>
                <a:spcPct val="100000"/>
              </a:lnSpc>
              <a:spcBef>
                <a:spcPts val="100"/>
              </a:spcBef>
            </a:pPr>
            <a:r>
              <a:rPr sz="950" spc="-5" dirty="0">
                <a:latin typeface="Microsoft Sans Serif"/>
                <a:cs typeface="Microsoft Sans Serif"/>
              </a:rPr>
              <a:t>IV.</a:t>
            </a:r>
            <a:r>
              <a:rPr sz="950" spc="-50" dirty="0">
                <a:latin typeface="Microsoft Sans Serif"/>
                <a:cs typeface="Microsoft Sans Serif"/>
              </a:rPr>
              <a:t> </a:t>
            </a:r>
            <a:r>
              <a:rPr sz="950" spc="-45" dirty="0">
                <a:latin typeface="Microsoft Sans Serif"/>
                <a:cs typeface="Microsoft Sans Serif"/>
              </a:rPr>
              <a:t>F</a:t>
            </a:r>
            <a:r>
              <a:rPr sz="750" spc="-45" dirty="0">
                <a:latin typeface="Microsoft Sans Serif"/>
                <a:cs typeface="Microsoft Sans Serif"/>
              </a:rPr>
              <a:t>AULTA</a:t>
            </a:r>
            <a:r>
              <a:rPr sz="950" spc="-45" dirty="0">
                <a:latin typeface="Microsoft Sans Serif"/>
                <a:cs typeface="Microsoft Sans Serif"/>
              </a:rPr>
              <a:t>D</a:t>
            </a:r>
            <a:r>
              <a:rPr sz="750" spc="-45" dirty="0">
                <a:latin typeface="Microsoft Sans Serif"/>
                <a:cs typeface="Microsoft Sans Serif"/>
              </a:rPr>
              <a:t>ECTORES</a:t>
            </a:r>
            <a:endParaRPr sz="750">
              <a:latin typeface="Microsoft Sans Serif"/>
              <a:cs typeface="Microsoft Sans Serif"/>
            </a:endParaRPr>
          </a:p>
          <a:p>
            <a:pPr marL="12700" marR="5080" indent="154940">
              <a:lnSpc>
                <a:spcPct val="154000"/>
              </a:lnSpc>
              <a:spcBef>
                <a:spcPts val="275"/>
              </a:spcBef>
            </a:pPr>
            <a:r>
              <a:rPr sz="650" spc="-5" dirty="0">
                <a:latin typeface="Microsoft Sans Serif"/>
                <a:cs typeface="Microsoft Sans Serif"/>
              </a:rPr>
              <a:t>Los </a:t>
            </a:r>
            <a:r>
              <a:rPr sz="650" spc="20" dirty="0">
                <a:latin typeface="Microsoft Sans Serif"/>
                <a:cs typeface="Microsoft Sans Serif"/>
              </a:rPr>
              <a:t>detectores</a:t>
            </a:r>
            <a:r>
              <a:rPr sz="650" spc="-5" dirty="0">
                <a:latin typeface="Microsoft Sans Serif"/>
                <a:cs typeface="Microsoft Sans Serif"/>
              </a:rPr>
              <a:t> </a:t>
            </a:r>
            <a:r>
              <a:rPr sz="650" spc="20" dirty="0">
                <a:latin typeface="Microsoft Sans Serif"/>
                <a:cs typeface="Microsoft Sans Serif"/>
              </a:rPr>
              <a:t>de</a:t>
            </a:r>
            <a:r>
              <a:rPr sz="650" spc="-5" dirty="0">
                <a:latin typeface="Microsoft Sans Serif"/>
                <a:cs typeface="Microsoft Sans Serif"/>
              </a:rPr>
              <a:t> </a:t>
            </a:r>
            <a:r>
              <a:rPr sz="650" spc="10" dirty="0">
                <a:latin typeface="Microsoft Sans Serif"/>
                <a:cs typeface="Microsoft Sans Serif"/>
              </a:rPr>
              <a:t>fallas</a:t>
            </a:r>
            <a:r>
              <a:rPr sz="650" dirty="0">
                <a:latin typeface="Microsoft Sans Serif"/>
                <a:cs typeface="Microsoft Sans Serif"/>
              </a:rPr>
              <a:t> </a:t>
            </a:r>
            <a:r>
              <a:rPr sz="650" spc="15" dirty="0">
                <a:latin typeface="Microsoft Sans Serif"/>
                <a:cs typeface="Microsoft Sans Serif"/>
              </a:rPr>
              <a:t>son</a:t>
            </a:r>
            <a:r>
              <a:rPr sz="650" spc="-5" dirty="0">
                <a:latin typeface="Microsoft Sans Serif"/>
                <a:cs typeface="Microsoft Sans Serif"/>
              </a:rPr>
              <a:t> </a:t>
            </a:r>
            <a:r>
              <a:rPr sz="650" spc="15" dirty="0">
                <a:latin typeface="Microsoft Sans Serif"/>
                <a:cs typeface="Microsoft Sans Serif"/>
              </a:rPr>
              <a:t>dispositivos</a:t>
            </a:r>
            <a:r>
              <a:rPr sz="650" spc="-5" dirty="0">
                <a:latin typeface="Microsoft Sans Serif"/>
                <a:cs typeface="Microsoft Sans Serif"/>
              </a:rPr>
              <a:t> </a:t>
            </a:r>
            <a:r>
              <a:rPr sz="650" spc="20" dirty="0">
                <a:latin typeface="Microsoft Sans Serif"/>
                <a:cs typeface="Microsoft Sans Serif"/>
              </a:rPr>
              <a:t>de</a:t>
            </a:r>
            <a:r>
              <a:rPr sz="650" spc="-5" dirty="0">
                <a:latin typeface="Microsoft Sans Serif"/>
                <a:cs typeface="Microsoft Sans Serif"/>
              </a:rPr>
              <a:t> </a:t>
            </a:r>
            <a:r>
              <a:rPr sz="650" spc="25" dirty="0">
                <a:latin typeface="Microsoft Sans Serif"/>
                <a:cs typeface="Microsoft Sans Serif"/>
              </a:rPr>
              <a:t>sobrecorriente</a:t>
            </a:r>
            <a:r>
              <a:rPr sz="650" dirty="0">
                <a:latin typeface="Microsoft Sans Serif"/>
                <a:cs typeface="Microsoft Sans Serif"/>
              </a:rPr>
              <a:t> </a:t>
            </a:r>
            <a:r>
              <a:rPr sz="650" spc="35" dirty="0">
                <a:latin typeface="Microsoft Sans Serif"/>
                <a:cs typeface="Microsoft Sans Serif"/>
              </a:rPr>
              <a:t>no</a:t>
            </a:r>
            <a:r>
              <a:rPr sz="650" spc="-5" dirty="0">
                <a:latin typeface="Microsoft Sans Serif"/>
                <a:cs typeface="Microsoft Sans Serif"/>
              </a:rPr>
              <a:t> </a:t>
            </a:r>
            <a:r>
              <a:rPr sz="650" spc="15" dirty="0">
                <a:latin typeface="Microsoft Sans Serif"/>
                <a:cs typeface="Microsoft Sans Serif"/>
              </a:rPr>
              <a:t>direccionales</a:t>
            </a:r>
            <a:r>
              <a:rPr sz="650" spc="-5" dirty="0">
                <a:latin typeface="Microsoft Sans Serif"/>
                <a:cs typeface="Microsoft Sans Serif"/>
              </a:rPr>
              <a:t> </a:t>
            </a:r>
            <a:r>
              <a:rPr sz="650" spc="5" dirty="0">
                <a:latin typeface="Microsoft Sans Serif"/>
                <a:cs typeface="Microsoft Sans Serif"/>
              </a:rPr>
              <a:t>(o </a:t>
            </a:r>
            <a:r>
              <a:rPr sz="650" spc="-155" dirty="0">
                <a:latin typeface="Microsoft Sans Serif"/>
                <a:cs typeface="Microsoft Sans Serif"/>
              </a:rPr>
              <a:t> </a:t>
            </a:r>
            <a:r>
              <a:rPr sz="650" spc="20" dirty="0">
                <a:latin typeface="Microsoft Sans Serif"/>
                <a:cs typeface="Microsoft Sans Serif"/>
              </a:rPr>
              <a:t>elementos en </a:t>
            </a:r>
            <a:r>
              <a:rPr sz="650" spc="40" dirty="0">
                <a:latin typeface="Microsoft Sans Serif"/>
                <a:cs typeface="Microsoft Sans Serif"/>
              </a:rPr>
              <a:t>un </a:t>
            </a:r>
            <a:r>
              <a:rPr sz="650" spc="20" dirty="0">
                <a:latin typeface="Microsoft Sans Serif"/>
                <a:cs typeface="Microsoft Sans Serif"/>
              </a:rPr>
              <a:t>relé </a:t>
            </a:r>
            <a:r>
              <a:rPr sz="650" spc="25" dirty="0">
                <a:latin typeface="Microsoft Sans Serif"/>
                <a:cs typeface="Microsoft Sans Serif"/>
              </a:rPr>
              <a:t>multifunción) </a:t>
            </a:r>
            <a:r>
              <a:rPr sz="650" spc="15" dirty="0">
                <a:latin typeface="Microsoft Sans Serif"/>
                <a:cs typeface="Microsoft Sans Serif"/>
              </a:rPr>
              <a:t>con </a:t>
            </a:r>
            <a:r>
              <a:rPr sz="650" spc="10" dirty="0">
                <a:latin typeface="Microsoft Sans Serif"/>
                <a:cs typeface="Microsoft Sans Serif"/>
              </a:rPr>
              <a:t>características </a:t>
            </a:r>
            <a:r>
              <a:rPr sz="650" spc="20" dirty="0">
                <a:latin typeface="Microsoft Sans Serif"/>
                <a:cs typeface="Microsoft Sans Serif"/>
              </a:rPr>
              <a:t>de </a:t>
            </a:r>
            <a:r>
              <a:rPr sz="650" spc="35" dirty="0">
                <a:latin typeface="Microsoft Sans Serif"/>
                <a:cs typeface="Microsoft Sans Serif"/>
              </a:rPr>
              <a:t>tiempo </a:t>
            </a:r>
            <a:r>
              <a:rPr sz="650" spc="20" dirty="0">
                <a:latin typeface="Microsoft Sans Serif"/>
                <a:cs typeface="Microsoft Sans Serif"/>
              </a:rPr>
              <a:t>de </a:t>
            </a:r>
            <a:r>
              <a:rPr sz="650" spc="15" dirty="0">
                <a:latin typeface="Microsoft Sans Serif"/>
                <a:cs typeface="Microsoft Sans Serif"/>
              </a:rPr>
              <a:t>activación </a:t>
            </a:r>
            <a:r>
              <a:rPr sz="650" spc="5" dirty="0">
                <a:latin typeface="Microsoft Sans Serif"/>
                <a:cs typeface="Microsoft Sans Serif"/>
              </a:rPr>
              <a:t>y </a:t>
            </a:r>
            <a:r>
              <a:rPr sz="650" spc="10" dirty="0">
                <a:latin typeface="Microsoft Sans Serif"/>
                <a:cs typeface="Microsoft Sans Serif"/>
              </a:rPr>
              <a:t> desactivación </a:t>
            </a:r>
            <a:r>
              <a:rPr sz="650" spc="15" dirty="0">
                <a:latin typeface="Microsoft Sans Serif"/>
                <a:cs typeface="Microsoft Sans Serif"/>
              </a:rPr>
              <a:t>instantáneas. </a:t>
            </a:r>
            <a:r>
              <a:rPr sz="650" spc="-40" dirty="0">
                <a:latin typeface="Microsoft Sans Serif"/>
                <a:cs typeface="Microsoft Sans Serif"/>
              </a:rPr>
              <a:t>Se </a:t>
            </a:r>
            <a:r>
              <a:rPr sz="650" spc="25" dirty="0">
                <a:latin typeface="Microsoft Sans Serif"/>
                <a:cs typeface="Microsoft Sans Serif"/>
              </a:rPr>
              <a:t>recomiendan </a:t>
            </a:r>
            <a:r>
              <a:rPr sz="650" spc="20" dirty="0">
                <a:latin typeface="Microsoft Sans Serif"/>
                <a:cs typeface="Microsoft Sans Serif"/>
              </a:rPr>
              <a:t>detectores de </a:t>
            </a:r>
            <a:r>
              <a:rPr sz="650" spc="10" dirty="0">
                <a:latin typeface="Microsoft Sans Serif"/>
                <a:cs typeface="Microsoft Sans Serif"/>
              </a:rPr>
              <a:t>fallas </a:t>
            </a:r>
            <a:r>
              <a:rPr sz="650" spc="25" dirty="0">
                <a:latin typeface="Microsoft Sans Serif"/>
                <a:cs typeface="Microsoft Sans Serif"/>
              </a:rPr>
              <a:t>que </a:t>
            </a:r>
            <a:r>
              <a:rPr sz="650" spc="30" dirty="0">
                <a:latin typeface="Microsoft Sans Serif"/>
                <a:cs typeface="Microsoft Sans Serif"/>
              </a:rPr>
              <a:t>tengan </a:t>
            </a:r>
            <a:r>
              <a:rPr sz="650" spc="25" dirty="0">
                <a:latin typeface="Microsoft Sans Serif"/>
                <a:cs typeface="Microsoft Sans Serif"/>
              </a:rPr>
              <a:t>una </a:t>
            </a:r>
            <a:r>
              <a:rPr sz="650" spc="30" dirty="0">
                <a:latin typeface="Microsoft Sans Serif"/>
                <a:cs typeface="Microsoft Sans Serif"/>
              </a:rPr>
              <a:t> </a:t>
            </a:r>
            <a:r>
              <a:rPr sz="650" spc="20" dirty="0">
                <a:latin typeface="Microsoft Sans Serif"/>
                <a:cs typeface="Microsoft Sans Serif"/>
              </a:rPr>
              <a:t>alta </a:t>
            </a:r>
            <a:r>
              <a:rPr sz="650" spc="15" dirty="0">
                <a:latin typeface="Microsoft Sans Serif"/>
                <a:cs typeface="Microsoft Sans Serif"/>
              </a:rPr>
              <a:t>relación </a:t>
            </a:r>
            <a:r>
              <a:rPr sz="650" spc="20" dirty="0">
                <a:latin typeface="Microsoft Sans Serif"/>
                <a:cs typeface="Microsoft Sans Serif"/>
              </a:rPr>
              <a:t>de </a:t>
            </a:r>
            <a:r>
              <a:rPr sz="650" spc="10" dirty="0">
                <a:latin typeface="Microsoft Sans Serif"/>
                <a:cs typeface="Microsoft Sans Serif"/>
              </a:rPr>
              <a:t>caída </a:t>
            </a:r>
            <a:r>
              <a:rPr sz="650" dirty="0">
                <a:latin typeface="Microsoft Sans Serif"/>
                <a:cs typeface="Microsoft Sans Serif"/>
              </a:rPr>
              <a:t>a </a:t>
            </a:r>
            <a:r>
              <a:rPr sz="650" spc="15" dirty="0">
                <a:latin typeface="Microsoft Sans Serif"/>
                <a:cs typeface="Microsoft Sans Serif"/>
              </a:rPr>
              <a:t>activación </a:t>
            </a:r>
            <a:r>
              <a:rPr sz="650" spc="5" dirty="0">
                <a:latin typeface="Microsoft Sans Serif"/>
                <a:cs typeface="Microsoft Sans Serif"/>
              </a:rPr>
              <a:t>y </a:t>
            </a:r>
            <a:r>
              <a:rPr sz="650" spc="15" dirty="0">
                <a:latin typeface="Microsoft Sans Serif"/>
                <a:cs typeface="Microsoft Sans Serif"/>
              </a:rPr>
              <a:t>cuyo </a:t>
            </a:r>
            <a:r>
              <a:rPr sz="650" spc="35" dirty="0">
                <a:latin typeface="Microsoft Sans Serif"/>
                <a:cs typeface="Microsoft Sans Serif"/>
              </a:rPr>
              <a:t>tiempo </a:t>
            </a:r>
            <a:r>
              <a:rPr sz="650" spc="20" dirty="0">
                <a:latin typeface="Microsoft Sans Serif"/>
                <a:cs typeface="Microsoft Sans Serif"/>
              </a:rPr>
              <a:t>de </a:t>
            </a:r>
            <a:r>
              <a:rPr sz="650" spc="10" dirty="0">
                <a:latin typeface="Microsoft Sans Serif"/>
                <a:cs typeface="Microsoft Sans Serif"/>
              </a:rPr>
              <a:t>caída </a:t>
            </a:r>
            <a:r>
              <a:rPr sz="650" spc="-5" dirty="0">
                <a:latin typeface="Microsoft Sans Serif"/>
                <a:cs typeface="Microsoft Sans Serif"/>
              </a:rPr>
              <a:t>se </a:t>
            </a:r>
            <a:r>
              <a:rPr sz="650" dirty="0">
                <a:latin typeface="Microsoft Sans Serif"/>
                <a:cs typeface="Microsoft Sans Serif"/>
              </a:rPr>
              <a:t>vea </a:t>
            </a:r>
            <a:r>
              <a:rPr sz="650" spc="35" dirty="0">
                <a:latin typeface="Microsoft Sans Serif"/>
                <a:cs typeface="Microsoft Sans Serif"/>
              </a:rPr>
              <a:t>mínimamente </a:t>
            </a:r>
            <a:r>
              <a:rPr sz="650" spc="40" dirty="0">
                <a:latin typeface="Microsoft Sans Serif"/>
                <a:cs typeface="Microsoft Sans Serif"/>
              </a:rPr>
              <a:t> </a:t>
            </a:r>
            <a:r>
              <a:rPr sz="650" spc="20" dirty="0">
                <a:latin typeface="Microsoft Sans Serif"/>
                <a:cs typeface="Microsoft Sans Serif"/>
              </a:rPr>
              <a:t>afectado </a:t>
            </a:r>
            <a:r>
              <a:rPr sz="650" spc="40" dirty="0">
                <a:latin typeface="Microsoft Sans Serif"/>
                <a:cs typeface="Microsoft Sans Serif"/>
              </a:rPr>
              <a:t>por </a:t>
            </a:r>
            <a:r>
              <a:rPr sz="650" spc="10" dirty="0">
                <a:latin typeface="Microsoft Sans Serif"/>
                <a:cs typeface="Microsoft Sans Serif"/>
              </a:rPr>
              <a:t>la </a:t>
            </a:r>
            <a:r>
              <a:rPr sz="650" spc="20" dirty="0">
                <a:latin typeface="Microsoft Sans Serif"/>
                <a:cs typeface="Microsoft Sans Serif"/>
              </a:rPr>
              <a:t>saturación del </a:t>
            </a:r>
            <a:r>
              <a:rPr sz="650" spc="-50" dirty="0">
                <a:latin typeface="Microsoft Sans Serif"/>
                <a:cs typeface="Microsoft Sans Serif"/>
              </a:rPr>
              <a:t>CT </a:t>
            </a:r>
            <a:r>
              <a:rPr sz="650" spc="5" dirty="0">
                <a:latin typeface="Microsoft Sans Serif"/>
                <a:cs typeface="Microsoft Sans Serif"/>
              </a:rPr>
              <a:t>y </a:t>
            </a:r>
            <a:r>
              <a:rPr sz="650" spc="10" dirty="0">
                <a:latin typeface="Microsoft Sans Serif"/>
                <a:cs typeface="Microsoft Sans Serif"/>
              </a:rPr>
              <a:t>la </a:t>
            </a:r>
            <a:r>
              <a:rPr sz="650" spc="15" dirty="0">
                <a:latin typeface="Microsoft Sans Serif"/>
                <a:cs typeface="Microsoft Sans Serif"/>
              </a:rPr>
              <a:t>compensación </a:t>
            </a:r>
            <a:r>
              <a:rPr sz="650" spc="20" dirty="0">
                <a:latin typeface="Microsoft Sans Serif"/>
                <a:cs typeface="Microsoft Sans Serif"/>
              </a:rPr>
              <a:t>de </a:t>
            </a:r>
            <a:r>
              <a:rPr sz="650" spc="-60" dirty="0">
                <a:latin typeface="Microsoft Sans Serif"/>
                <a:cs typeface="Microsoft Sans Serif"/>
              </a:rPr>
              <a:t>CC </a:t>
            </a:r>
            <a:r>
              <a:rPr sz="650" spc="20" dirty="0">
                <a:latin typeface="Microsoft Sans Serif"/>
                <a:cs typeface="Microsoft Sans Serif"/>
              </a:rPr>
              <a:t>en </a:t>
            </a:r>
            <a:r>
              <a:rPr sz="650" spc="10" dirty="0">
                <a:latin typeface="Microsoft Sans Serif"/>
                <a:cs typeface="Microsoft Sans Serif"/>
              </a:rPr>
              <a:t>el </a:t>
            </a:r>
            <a:r>
              <a:rPr sz="650" spc="20" dirty="0">
                <a:latin typeface="Microsoft Sans Serif"/>
                <a:cs typeface="Microsoft Sans Serif"/>
              </a:rPr>
              <a:t>circuito </a:t>
            </a:r>
            <a:r>
              <a:rPr sz="650" spc="25" dirty="0">
                <a:latin typeface="Microsoft Sans Serif"/>
                <a:cs typeface="Microsoft Sans Serif"/>
              </a:rPr>
              <a:t> </a:t>
            </a:r>
            <a:r>
              <a:rPr sz="650" spc="15" dirty="0">
                <a:latin typeface="Microsoft Sans Serif"/>
                <a:cs typeface="Microsoft Sans Serif"/>
              </a:rPr>
              <a:t>secundario. </a:t>
            </a:r>
            <a:r>
              <a:rPr sz="650" spc="20" dirty="0">
                <a:latin typeface="Microsoft Sans Serif"/>
                <a:cs typeface="Microsoft Sans Serif"/>
              </a:rPr>
              <a:t>Debido </a:t>
            </a:r>
            <a:r>
              <a:rPr sz="650" dirty="0">
                <a:latin typeface="Microsoft Sans Serif"/>
                <a:cs typeface="Microsoft Sans Serif"/>
              </a:rPr>
              <a:t>a </a:t>
            </a:r>
            <a:r>
              <a:rPr sz="650" spc="25" dirty="0">
                <a:latin typeface="Microsoft Sans Serif"/>
                <a:cs typeface="Microsoft Sans Serif"/>
              </a:rPr>
              <a:t>que </a:t>
            </a:r>
            <a:r>
              <a:rPr sz="650" spc="10" dirty="0">
                <a:latin typeface="Microsoft Sans Serif"/>
                <a:cs typeface="Microsoft Sans Serif"/>
              </a:rPr>
              <a:t>los </a:t>
            </a:r>
            <a:r>
              <a:rPr sz="650" spc="20" dirty="0">
                <a:latin typeface="Microsoft Sans Serif"/>
                <a:cs typeface="Microsoft Sans Serif"/>
              </a:rPr>
              <a:t>generadores </a:t>
            </a:r>
            <a:r>
              <a:rPr sz="650" spc="25" dirty="0">
                <a:latin typeface="Microsoft Sans Serif"/>
                <a:cs typeface="Microsoft Sans Serif"/>
              </a:rPr>
              <a:t>pueden </a:t>
            </a:r>
            <a:r>
              <a:rPr sz="650" spc="20" dirty="0">
                <a:latin typeface="Microsoft Sans Serif"/>
                <a:cs typeface="Microsoft Sans Serif"/>
              </a:rPr>
              <a:t>recibir </a:t>
            </a:r>
            <a:r>
              <a:rPr sz="650" spc="10" dirty="0">
                <a:latin typeface="Microsoft Sans Serif"/>
                <a:cs typeface="Microsoft Sans Serif"/>
              </a:rPr>
              <a:t>servicio desde </a:t>
            </a:r>
            <a:r>
              <a:rPr sz="650" spc="15" dirty="0">
                <a:latin typeface="Microsoft Sans Serif"/>
                <a:cs typeface="Microsoft Sans Serif"/>
              </a:rPr>
              <a:t>dos </a:t>
            </a:r>
            <a:r>
              <a:rPr sz="650" spc="20" dirty="0">
                <a:latin typeface="Microsoft Sans Serif"/>
                <a:cs typeface="Microsoft Sans Serif"/>
              </a:rPr>
              <a:t> </a:t>
            </a:r>
            <a:r>
              <a:rPr sz="650" spc="30" dirty="0">
                <a:latin typeface="Microsoft Sans Serif"/>
                <a:cs typeface="Microsoft Sans Serif"/>
              </a:rPr>
              <a:t>interruptores, </a:t>
            </a:r>
            <a:r>
              <a:rPr sz="650" spc="-5" dirty="0">
                <a:latin typeface="Microsoft Sans Serif"/>
                <a:cs typeface="Microsoft Sans Serif"/>
              </a:rPr>
              <a:t>es </a:t>
            </a:r>
            <a:r>
              <a:rPr sz="650" spc="35" dirty="0">
                <a:latin typeface="Microsoft Sans Serif"/>
                <a:cs typeface="Microsoft Sans Serif"/>
              </a:rPr>
              <a:t>importante </a:t>
            </a:r>
            <a:r>
              <a:rPr sz="650" spc="25" dirty="0">
                <a:latin typeface="Microsoft Sans Serif"/>
                <a:cs typeface="Microsoft Sans Serif"/>
              </a:rPr>
              <a:t>que </a:t>
            </a:r>
            <a:r>
              <a:rPr sz="650" dirty="0">
                <a:latin typeface="Microsoft Sans Serif"/>
                <a:cs typeface="Microsoft Sans Serif"/>
              </a:rPr>
              <a:t>las </a:t>
            </a:r>
            <a:r>
              <a:rPr sz="650" spc="15" dirty="0">
                <a:latin typeface="Microsoft Sans Serif"/>
                <a:cs typeface="Microsoft Sans Serif"/>
              </a:rPr>
              <a:t>relaciones </a:t>
            </a:r>
            <a:r>
              <a:rPr sz="650" spc="20" dirty="0">
                <a:latin typeface="Microsoft Sans Serif"/>
                <a:cs typeface="Microsoft Sans Serif"/>
              </a:rPr>
              <a:t>de </a:t>
            </a:r>
            <a:r>
              <a:rPr sz="650" spc="-35" dirty="0">
                <a:latin typeface="Microsoft Sans Serif"/>
                <a:cs typeface="Microsoft Sans Serif"/>
              </a:rPr>
              <a:t>CT, </a:t>
            </a:r>
            <a:r>
              <a:rPr sz="650" dirty="0">
                <a:latin typeface="Microsoft Sans Serif"/>
                <a:cs typeface="Microsoft Sans Serif"/>
              </a:rPr>
              <a:t>las </a:t>
            </a:r>
            <a:r>
              <a:rPr sz="650" spc="10" dirty="0">
                <a:latin typeface="Microsoft Sans Serif"/>
                <a:cs typeface="Microsoft Sans Serif"/>
              </a:rPr>
              <a:t>características </a:t>
            </a:r>
            <a:r>
              <a:rPr sz="650" spc="20" dirty="0">
                <a:latin typeface="Microsoft Sans Serif"/>
                <a:cs typeface="Microsoft Sans Serif"/>
              </a:rPr>
              <a:t>de </a:t>
            </a:r>
            <a:r>
              <a:rPr sz="650" spc="25" dirty="0">
                <a:latin typeface="Microsoft Sans Serif"/>
                <a:cs typeface="Microsoft Sans Serif"/>
              </a:rPr>
              <a:t> </a:t>
            </a:r>
            <a:r>
              <a:rPr sz="650" spc="15" dirty="0">
                <a:latin typeface="Microsoft Sans Serif"/>
                <a:cs typeface="Microsoft Sans Serif"/>
              </a:rPr>
              <a:t>excitación </a:t>
            </a:r>
            <a:r>
              <a:rPr sz="650" spc="5" dirty="0">
                <a:latin typeface="Microsoft Sans Serif"/>
                <a:cs typeface="Microsoft Sans Serif"/>
              </a:rPr>
              <a:t>y </a:t>
            </a:r>
            <a:r>
              <a:rPr sz="650" spc="10" dirty="0">
                <a:latin typeface="Microsoft Sans Serif"/>
                <a:cs typeface="Microsoft Sans Serif"/>
              </a:rPr>
              <a:t>los ajustes </a:t>
            </a:r>
            <a:r>
              <a:rPr sz="650" spc="20" dirty="0">
                <a:latin typeface="Microsoft Sans Serif"/>
                <a:cs typeface="Microsoft Sans Serif"/>
              </a:rPr>
              <a:t>del </a:t>
            </a:r>
            <a:r>
              <a:rPr sz="650" spc="25" dirty="0">
                <a:latin typeface="Microsoft Sans Serif"/>
                <a:cs typeface="Microsoft Sans Serif"/>
              </a:rPr>
              <a:t>detector </a:t>
            </a:r>
            <a:r>
              <a:rPr sz="650" spc="20" dirty="0">
                <a:latin typeface="Microsoft Sans Serif"/>
                <a:cs typeface="Microsoft Sans Serif"/>
              </a:rPr>
              <a:t>de </a:t>
            </a:r>
            <a:r>
              <a:rPr sz="650" spc="10" dirty="0">
                <a:latin typeface="Microsoft Sans Serif"/>
                <a:cs typeface="Microsoft Sans Serif"/>
              </a:rPr>
              <a:t>fallas </a:t>
            </a:r>
            <a:r>
              <a:rPr sz="650" spc="5" dirty="0">
                <a:latin typeface="Microsoft Sans Serif"/>
                <a:cs typeface="Microsoft Sans Serif"/>
              </a:rPr>
              <a:t>sean </a:t>
            </a:r>
            <a:r>
              <a:rPr sz="650" spc="10" dirty="0">
                <a:latin typeface="Microsoft Sans Serif"/>
                <a:cs typeface="Microsoft Sans Serif"/>
              </a:rPr>
              <a:t>adecuados </a:t>
            </a:r>
            <a:r>
              <a:rPr sz="650" spc="20" dirty="0">
                <a:latin typeface="Microsoft Sans Serif"/>
                <a:cs typeface="Microsoft Sans Serif"/>
              </a:rPr>
              <a:t>para </a:t>
            </a:r>
            <a:r>
              <a:rPr sz="650" dirty="0">
                <a:latin typeface="Microsoft Sans Serif"/>
                <a:cs typeface="Microsoft Sans Serif"/>
              </a:rPr>
              <a:t>las </a:t>
            </a:r>
            <a:r>
              <a:rPr sz="650" spc="20" dirty="0">
                <a:latin typeface="Microsoft Sans Serif"/>
                <a:cs typeface="Microsoft Sans Serif"/>
              </a:rPr>
              <a:t>corrientes </a:t>
            </a:r>
            <a:r>
              <a:rPr sz="650" spc="25" dirty="0">
                <a:latin typeface="Microsoft Sans Serif"/>
                <a:cs typeface="Microsoft Sans Serif"/>
              </a:rPr>
              <a:t> </a:t>
            </a:r>
            <a:r>
              <a:rPr sz="650" spc="20" dirty="0">
                <a:latin typeface="Microsoft Sans Serif"/>
                <a:cs typeface="Microsoft Sans Serif"/>
              </a:rPr>
              <a:t>de</a:t>
            </a:r>
            <a:r>
              <a:rPr sz="650" spc="-10" dirty="0">
                <a:latin typeface="Microsoft Sans Serif"/>
                <a:cs typeface="Microsoft Sans Serif"/>
              </a:rPr>
              <a:t> </a:t>
            </a:r>
            <a:r>
              <a:rPr sz="650" spc="15" dirty="0">
                <a:latin typeface="Microsoft Sans Serif"/>
                <a:cs typeface="Microsoft Sans Serif"/>
              </a:rPr>
              <a:t>falla</a:t>
            </a:r>
            <a:r>
              <a:rPr sz="650" spc="-5" dirty="0">
                <a:latin typeface="Microsoft Sans Serif"/>
                <a:cs typeface="Microsoft Sans Serif"/>
              </a:rPr>
              <a:t> </a:t>
            </a:r>
            <a:r>
              <a:rPr sz="650" spc="20" dirty="0">
                <a:latin typeface="Microsoft Sans Serif"/>
                <a:cs typeface="Microsoft Sans Serif"/>
              </a:rPr>
              <a:t>máximas</a:t>
            </a:r>
            <a:r>
              <a:rPr sz="650" spc="-5" dirty="0">
                <a:latin typeface="Microsoft Sans Serif"/>
                <a:cs typeface="Microsoft Sans Serif"/>
              </a:rPr>
              <a:t> </a:t>
            </a:r>
            <a:r>
              <a:rPr sz="650" dirty="0">
                <a:latin typeface="Microsoft Sans Serif"/>
                <a:cs typeface="Microsoft Sans Serif"/>
              </a:rPr>
              <a:t>a</a:t>
            </a:r>
            <a:r>
              <a:rPr sz="650" spc="-5" dirty="0">
                <a:latin typeface="Microsoft Sans Serif"/>
                <a:cs typeface="Microsoft Sans Serif"/>
              </a:rPr>
              <a:t> </a:t>
            </a:r>
            <a:r>
              <a:rPr sz="650" spc="15" dirty="0">
                <a:latin typeface="Microsoft Sans Serif"/>
                <a:cs typeface="Microsoft Sans Serif"/>
              </a:rPr>
              <a:t>través</a:t>
            </a:r>
            <a:r>
              <a:rPr sz="650" spc="-5" dirty="0">
                <a:latin typeface="Microsoft Sans Serif"/>
                <a:cs typeface="Microsoft Sans Serif"/>
              </a:rPr>
              <a:t> </a:t>
            </a:r>
            <a:r>
              <a:rPr sz="650" spc="20" dirty="0">
                <a:latin typeface="Microsoft Sans Serif"/>
                <a:cs typeface="Microsoft Sans Serif"/>
              </a:rPr>
              <a:t>de</a:t>
            </a:r>
            <a:r>
              <a:rPr sz="650" spc="-5" dirty="0">
                <a:latin typeface="Microsoft Sans Serif"/>
                <a:cs typeface="Microsoft Sans Serif"/>
              </a:rPr>
              <a:t> </a:t>
            </a:r>
            <a:r>
              <a:rPr sz="650" spc="5" dirty="0">
                <a:latin typeface="Microsoft Sans Serif"/>
                <a:cs typeface="Microsoft Sans Serif"/>
              </a:rPr>
              <a:t>cada</a:t>
            </a:r>
            <a:r>
              <a:rPr sz="650" spc="-5" dirty="0">
                <a:latin typeface="Microsoft Sans Serif"/>
                <a:cs typeface="Microsoft Sans Serif"/>
              </a:rPr>
              <a:t> </a:t>
            </a:r>
            <a:r>
              <a:rPr sz="650" spc="25" dirty="0">
                <a:latin typeface="Microsoft Sans Serif"/>
                <a:cs typeface="Microsoft Sans Serif"/>
              </a:rPr>
              <a:t>uno.</a:t>
            </a:r>
            <a:endParaRPr sz="650">
              <a:latin typeface="Microsoft Sans Serif"/>
              <a:cs typeface="Microsoft Sans Serif"/>
            </a:endParaRPr>
          </a:p>
        </p:txBody>
      </p:sp>
      <p:sp>
        <p:nvSpPr>
          <p:cNvPr id="117" name="object 117"/>
          <p:cNvSpPr txBox="1"/>
          <p:nvPr/>
        </p:nvSpPr>
        <p:spPr>
          <a:xfrm>
            <a:off x="1415277" y="9415126"/>
            <a:ext cx="7416407" cy="143629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 marR="5080">
              <a:lnSpc>
                <a:spcPct val="100000"/>
              </a:lnSpc>
              <a:spcBef>
                <a:spcPts val="100"/>
              </a:spcBef>
            </a:pPr>
            <a:r>
              <a:rPr sz="850" spc="-25" dirty="0">
                <a:latin typeface="Microsoft Sans Serif"/>
                <a:cs typeface="Microsoft Sans Serif"/>
              </a:rPr>
              <a:t>TUTORIAL</a:t>
            </a:r>
            <a:r>
              <a:rPr sz="850" spc="-5" dirty="0">
                <a:latin typeface="Microsoft Sans Serif"/>
                <a:cs typeface="Microsoft Sans Serif"/>
              </a:rPr>
              <a:t> </a:t>
            </a:r>
            <a:r>
              <a:rPr sz="850" spc="-60" dirty="0">
                <a:latin typeface="Microsoft Sans Serif"/>
                <a:cs typeface="Microsoft Sans Serif"/>
              </a:rPr>
              <a:t>SOBRE</a:t>
            </a:r>
            <a:r>
              <a:rPr sz="850" spc="-5" dirty="0">
                <a:latin typeface="Microsoft Sans Serif"/>
                <a:cs typeface="Microsoft Sans Serif"/>
              </a:rPr>
              <a:t> </a:t>
            </a:r>
            <a:r>
              <a:rPr sz="850" spc="-35" dirty="0">
                <a:latin typeface="Microsoft Sans Serif"/>
                <a:cs typeface="Microsoft Sans Serif"/>
              </a:rPr>
              <a:t>PROTECCIÓN</a:t>
            </a:r>
            <a:r>
              <a:rPr sz="850" spc="-5" dirty="0">
                <a:latin typeface="Microsoft Sans Serif"/>
                <a:cs typeface="Microsoft Sans Serif"/>
              </a:rPr>
              <a:t> </a:t>
            </a:r>
            <a:r>
              <a:rPr sz="850" spc="-45" dirty="0">
                <a:latin typeface="Microsoft Sans Serif"/>
                <a:cs typeface="Microsoft Sans Serif"/>
              </a:rPr>
              <a:t>DE</a:t>
            </a:r>
            <a:r>
              <a:rPr sz="850" dirty="0">
                <a:latin typeface="Microsoft Sans Serif"/>
                <a:cs typeface="Microsoft Sans Serif"/>
              </a:rPr>
              <a:t> </a:t>
            </a:r>
            <a:r>
              <a:rPr sz="850" spc="-55" dirty="0">
                <a:latin typeface="Microsoft Sans Serif"/>
                <a:cs typeface="Microsoft Sans Serif"/>
              </a:rPr>
              <a:t>GENERADORES</a:t>
            </a:r>
            <a:r>
              <a:rPr sz="850" spc="-5" dirty="0">
                <a:latin typeface="Microsoft Sans Serif"/>
                <a:cs typeface="Microsoft Sans Serif"/>
              </a:rPr>
              <a:t> </a:t>
            </a:r>
            <a:r>
              <a:rPr sz="850" spc="-30" dirty="0">
                <a:latin typeface="Microsoft Sans Serif"/>
                <a:cs typeface="Microsoft Sans Serif"/>
              </a:rPr>
              <a:t>SÍNCRONOS </a:t>
            </a:r>
            <a:r>
              <a:rPr sz="850" spc="-215" dirty="0">
                <a:latin typeface="Microsoft Sans Serif"/>
                <a:cs typeface="Microsoft Sans Serif"/>
              </a:rPr>
              <a:t> </a:t>
            </a:r>
            <a:r>
              <a:rPr sz="850" spc="-15" dirty="0">
                <a:latin typeface="Microsoft Sans Serif"/>
                <a:cs typeface="Microsoft Sans Serif"/>
              </a:rPr>
              <a:t>PUBLICACIÓN</a:t>
            </a:r>
            <a:r>
              <a:rPr sz="850" spc="-5" dirty="0">
                <a:latin typeface="Microsoft Sans Serif"/>
                <a:cs typeface="Microsoft Sans Serif"/>
              </a:rPr>
              <a:t> </a:t>
            </a:r>
            <a:r>
              <a:rPr sz="850" spc="-55" dirty="0">
                <a:latin typeface="Microsoft Sans Serif"/>
                <a:cs typeface="Microsoft Sans Serif"/>
              </a:rPr>
              <a:t>ESPECIAL</a:t>
            </a:r>
            <a:r>
              <a:rPr sz="850" spc="-5" dirty="0">
                <a:latin typeface="Microsoft Sans Serif"/>
                <a:cs typeface="Microsoft Sans Serif"/>
              </a:rPr>
              <a:t> </a:t>
            </a:r>
            <a:r>
              <a:rPr sz="850" spc="-40" dirty="0">
                <a:latin typeface="Microsoft Sans Serif"/>
                <a:cs typeface="Microsoft Sans Serif"/>
              </a:rPr>
              <a:t>DEL</a:t>
            </a:r>
            <a:r>
              <a:rPr sz="850" spc="-5" dirty="0">
                <a:latin typeface="Microsoft Sans Serif"/>
                <a:cs typeface="Microsoft Sans Serif"/>
              </a:rPr>
              <a:t> </a:t>
            </a:r>
            <a:r>
              <a:rPr sz="850" spc="-60" dirty="0">
                <a:latin typeface="Microsoft Sans Serif"/>
                <a:cs typeface="Microsoft Sans Serif"/>
              </a:rPr>
              <a:t>IEEE</a:t>
            </a:r>
            <a:r>
              <a:rPr sz="850" spc="-5" dirty="0">
                <a:latin typeface="Microsoft Sans Serif"/>
                <a:cs typeface="Microsoft Sans Serif"/>
              </a:rPr>
              <a:t> </a:t>
            </a:r>
            <a:r>
              <a:rPr sz="850" spc="-80" dirty="0">
                <a:latin typeface="Microsoft Sans Serif"/>
                <a:cs typeface="Microsoft Sans Serif"/>
              </a:rPr>
              <a:t>PSRC</a:t>
            </a:r>
            <a:endParaRPr sz="850">
              <a:latin typeface="Microsoft Sans Serif"/>
              <a:cs typeface="Microsoft Sans Serif"/>
            </a:endParaRPr>
          </a:p>
        </p:txBody>
      </p:sp>
      <p:sp>
        <p:nvSpPr>
          <p:cNvPr id="118" name="object 118"/>
          <p:cNvSpPr txBox="1"/>
          <p:nvPr/>
        </p:nvSpPr>
        <p:spPr>
          <a:xfrm>
            <a:off x="13472061" y="9415125"/>
            <a:ext cx="2852914" cy="143629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sz="850" spc="-25" dirty="0">
                <a:latin typeface="Microsoft Sans Serif"/>
                <a:cs typeface="Microsoft Sans Serif"/>
              </a:rPr>
              <a:t>CAPÍTULO</a:t>
            </a:r>
            <a:r>
              <a:rPr sz="850" spc="-20" dirty="0">
                <a:latin typeface="Microsoft Sans Serif"/>
                <a:cs typeface="Microsoft Sans Serif"/>
              </a:rPr>
              <a:t> </a:t>
            </a:r>
            <a:r>
              <a:rPr sz="850" dirty="0">
                <a:latin typeface="Microsoft Sans Serif"/>
                <a:cs typeface="Microsoft Sans Serif"/>
              </a:rPr>
              <a:t>2,</a:t>
            </a:r>
            <a:r>
              <a:rPr sz="850" spc="-15" dirty="0">
                <a:latin typeface="Microsoft Sans Serif"/>
                <a:cs typeface="Microsoft Sans Serif"/>
              </a:rPr>
              <a:t> </a:t>
            </a:r>
            <a:r>
              <a:rPr sz="850" spc="-40" dirty="0">
                <a:latin typeface="Microsoft Sans Serif"/>
                <a:cs typeface="Microsoft Sans Serif"/>
              </a:rPr>
              <a:t>SECCIÓN</a:t>
            </a:r>
            <a:r>
              <a:rPr sz="850" spc="-15" dirty="0">
                <a:latin typeface="Microsoft Sans Serif"/>
                <a:cs typeface="Microsoft Sans Serif"/>
              </a:rPr>
              <a:t> </a:t>
            </a:r>
            <a:r>
              <a:rPr sz="850" spc="10" dirty="0">
                <a:latin typeface="Microsoft Sans Serif"/>
                <a:cs typeface="Microsoft Sans Serif"/>
              </a:rPr>
              <a:t>5</a:t>
            </a:r>
            <a:endParaRPr sz="850">
              <a:latin typeface="Microsoft Sans Serif"/>
              <a:cs typeface="Microsoft Sans Serif"/>
            </a:endParaRPr>
          </a:p>
        </p:txBody>
      </p:sp>
    </p:spTree>
  </p:cSld>
  <p:clrMapOvr>
    <a:masterClrMapping/>
  </p:clrMapOvr>
</p:sld>
</file>

<file path=ppt/slides/slide45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" name="object 2"/>
          <p:cNvGrpSpPr/>
          <p:nvPr/>
        </p:nvGrpSpPr>
        <p:grpSpPr>
          <a:xfrm>
            <a:off x="1903696" y="2712721"/>
            <a:ext cx="923216" cy="233679"/>
            <a:chOff x="827532" y="2712720"/>
            <a:chExt cx="401320" cy="233679"/>
          </a:xfrm>
        </p:grpSpPr>
        <p:sp>
          <p:nvSpPr>
            <p:cNvPr id="3" name="object 3"/>
            <p:cNvSpPr/>
            <p:nvPr/>
          </p:nvSpPr>
          <p:spPr>
            <a:xfrm>
              <a:off x="832104" y="2717292"/>
              <a:ext cx="391795" cy="142240"/>
            </a:xfrm>
            <a:custGeom>
              <a:avLst/>
              <a:gdLst/>
              <a:ahLst/>
              <a:cxnLst/>
              <a:rect l="l" t="t" r="r" b="b"/>
              <a:pathLst>
                <a:path w="391794" h="142239">
                  <a:moveTo>
                    <a:pt x="0" y="141732"/>
                  </a:moveTo>
                  <a:lnTo>
                    <a:pt x="391667" y="141732"/>
                  </a:lnTo>
                  <a:lnTo>
                    <a:pt x="391667" y="0"/>
                  </a:lnTo>
                  <a:lnTo>
                    <a:pt x="0" y="0"/>
                  </a:lnTo>
                  <a:lnTo>
                    <a:pt x="0" y="141732"/>
                  </a:lnTo>
                  <a:close/>
                </a:path>
              </a:pathLst>
            </a:custGeom>
            <a:ln w="9143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4" name="object 4"/>
            <p:cNvPicPr/>
            <p:nvPr/>
          </p:nvPicPr>
          <p:blipFill>
            <a:blip r:embed="rId2" cstate="print"/>
            <a:stretch>
              <a:fillRect/>
            </a:stretch>
          </p:blipFill>
          <p:spPr>
            <a:xfrm>
              <a:off x="958596" y="2749296"/>
              <a:ext cx="147827" cy="196595"/>
            </a:xfrm>
            <a:prstGeom prst="rect">
              <a:avLst/>
            </a:prstGeom>
          </p:spPr>
        </p:pic>
      </p:grpSp>
      <p:grpSp>
        <p:nvGrpSpPr>
          <p:cNvPr id="5" name="object 5"/>
          <p:cNvGrpSpPr/>
          <p:nvPr/>
        </p:nvGrpSpPr>
        <p:grpSpPr>
          <a:xfrm>
            <a:off x="2980002" y="2868168"/>
            <a:ext cx="923216" cy="236220"/>
            <a:chOff x="1295400" y="2868168"/>
            <a:chExt cx="401320" cy="236220"/>
          </a:xfrm>
        </p:grpSpPr>
        <p:sp>
          <p:nvSpPr>
            <p:cNvPr id="6" name="object 6"/>
            <p:cNvSpPr/>
            <p:nvPr/>
          </p:nvSpPr>
          <p:spPr>
            <a:xfrm>
              <a:off x="1299972" y="2872740"/>
              <a:ext cx="391795" cy="140335"/>
            </a:xfrm>
            <a:custGeom>
              <a:avLst/>
              <a:gdLst/>
              <a:ahLst/>
              <a:cxnLst/>
              <a:rect l="l" t="t" r="r" b="b"/>
              <a:pathLst>
                <a:path w="391794" h="140335">
                  <a:moveTo>
                    <a:pt x="0" y="140208"/>
                  </a:moveTo>
                  <a:lnTo>
                    <a:pt x="391668" y="140208"/>
                  </a:lnTo>
                  <a:lnTo>
                    <a:pt x="391668" y="0"/>
                  </a:lnTo>
                  <a:lnTo>
                    <a:pt x="0" y="0"/>
                  </a:lnTo>
                  <a:lnTo>
                    <a:pt x="0" y="140208"/>
                  </a:lnTo>
                  <a:close/>
                </a:path>
              </a:pathLst>
            </a:custGeom>
            <a:ln w="9144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7" name="object 7"/>
            <p:cNvPicPr/>
            <p:nvPr/>
          </p:nvPicPr>
          <p:blipFill>
            <a:blip r:embed="rId3" cstate="print"/>
            <a:stretch>
              <a:fillRect/>
            </a:stretch>
          </p:blipFill>
          <p:spPr>
            <a:xfrm>
              <a:off x="1414271" y="2901696"/>
              <a:ext cx="161544" cy="202691"/>
            </a:xfrm>
            <a:prstGeom prst="rect">
              <a:avLst/>
            </a:prstGeom>
          </p:spPr>
        </p:pic>
      </p:grpSp>
      <p:grpSp>
        <p:nvGrpSpPr>
          <p:cNvPr id="8" name="object 8"/>
          <p:cNvGrpSpPr/>
          <p:nvPr/>
        </p:nvGrpSpPr>
        <p:grpSpPr>
          <a:xfrm>
            <a:off x="2818730" y="2721865"/>
            <a:ext cx="2356247" cy="490855"/>
            <a:chOff x="1225295" y="2721864"/>
            <a:chExt cx="1024255" cy="490855"/>
          </a:xfrm>
        </p:grpSpPr>
        <p:sp>
          <p:nvSpPr>
            <p:cNvPr id="9" name="object 9"/>
            <p:cNvSpPr/>
            <p:nvPr/>
          </p:nvSpPr>
          <p:spPr>
            <a:xfrm>
              <a:off x="1784603" y="2726436"/>
              <a:ext cx="314325" cy="234950"/>
            </a:xfrm>
            <a:custGeom>
              <a:avLst/>
              <a:gdLst/>
              <a:ahLst/>
              <a:cxnLst/>
              <a:rect l="l" t="t" r="r" b="b"/>
              <a:pathLst>
                <a:path w="314325" h="234950">
                  <a:moveTo>
                    <a:pt x="0" y="59435"/>
                  </a:moveTo>
                  <a:lnTo>
                    <a:pt x="0" y="234695"/>
                  </a:lnTo>
                  <a:lnTo>
                    <a:pt x="187452" y="234695"/>
                  </a:lnTo>
                  <a:lnTo>
                    <a:pt x="236791" y="225575"/>
                  </a:lnTo>
                  <a:lnTo>
                    <a:pt x="276986" y="200596"/>
                  </a:lnTo>
                  <a:lnTo>
                    <a:pt x="304037" y="163329"/>
                  </a:lnTo>
                  <a:lnTo>
                    <a:pt x="313943" y="117347"/>
                  </a:lnTo>
                  <a:lnTo>
                    <a:pt x="304037" y="72008"/>
                  </a:lnTo>
                  <a:lnTo>
                    <a:pt x="276986" y="34670"/>
                  </a:lnTo>
                  <a:lnTo>
                    <a:pt x="236791" y="9334"/>
                  </a:lnTo>
                  <a:lnTo>
                    <a:pt x="187452" y="0"/>
                  </a:lnTo>
                  <a:lnTo>
                    <a:pt x="0" y="0"/>
                  </a:lnTo>
                  <a:lnTo>
                    <a:pt x="0" y="59435"/>
                  </a:lnTo>
                  <a:close/>
                </a:path>
              </a:pathLst>
            </a:custGeom>
            <a:ln w="9144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" name="object 10"/>
            <p:cNvSpPr/>
            <p:nvPr/>
          </p:nvSpPr>
          <p:spPr>
            <a:xfrm>
              <a:off x="1225295" y="2785872"/>
              <a:ext cx="1019810" cy="422275"/>
            </a:xfrm>
            <a:custGeom>
              <a:avLst/>
              <a:gdLst/>
              <a:ahLst/>
              <a:cxnLst/>
              <a:rect l="l" t="t" r="r" b="b"/>
              <a:pathLst>
                <a:path w="1019810" h="422275">
                  <a:moveTo>
                    <a:pt x="873252" y="57911"/>
                  </a:moveTo>
                  <a:lnTo>
                    <a:pt x="932687" y="57911"/>
                  </a:lnTo>
                </a:path>
                <a:path w="1019810" h="422275">
                  <a:moveTo>
                    <a:pt x="559308" y="0"/>
                  </a:moveTo>
                  <a:lnTo>
                    <a:pt x="0" y="0"/>
                  </a:lnTo>
                </a:path>
                <a:path w="1019810" h="422275">
                  <a:moveTo>
                    <a:pt x="559308" y="117347"/>
                  </a:moveTo>
                  <a:lnTo>
                    <a:pt x="466344" y="117347"/>
                  </a:lnTo>
                </a:path>
                <a:path w="1019810" h="422275">
                  <a:moveTo>
                    <a:pt x="1019555" y="422147"/>
                  </a:moveTo>
                  <a:lnTo>
                    <a:pt x="935736" y="422147"/>
                  </a:lnTo>
                  <a:lnTo>
                    <a:pt x="934212" y="59435"/>
                  </a:lnTo>
                </a:path>
              </a:pathLst>
            </a:custGeom>
            <a:ln w="9144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11" name="object 11"/>
          <p:cNvGrpSpPr/>
          <p:nvPr/>
        </p:nvGrpSpPr>
        <p:grpSpPr>
          <a:xfrm>
            <a:off x="2804709" y="3147061"/>
            <a:ext cx="4096040" cy="771525"/>
            <a:chOff x="1219200" y="3147060"/>
            <a:chExt cx="1780539" cy="771525"/>
          </a:xfrm>
        </p:grpSpPr>
        <p:sp>
          <p:nvSpPr>
            <p:cNvPr id="12" name="object 12"/>
            <p:cNvSpPr/>
            <p:nvPr/>
          </p:nvSpPr>
          <p:spPr>
            <a:xfrm>
              <a:off x="1223772" y="3323843"/>
              <a:ext cx="1022985" cy="1905"/>
            </a:xfrm>
            <a:custGeom>
              <a:avLst/>
              <a:gdLst/>
              <a:ahLst/>
              <a:cxnLst/>
              <a:rect l="l" t="t" r="r" b="b"/>
              <a:pathLst>
                <a:path w="1022985" h="1904">
                  <a:moveTo>
                    <a:pt x="-4571" y="762"/>
                  </a:moveTo>
                  <a:lnTo>
                    <a:pt x="1027176" y="762"/>
                  </a:lnTo>
                </a:path>
              </a:pathLst>
            </a:custGeom>
            <a:ln w="10668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" name="object 13"/>
            <p:cNvSpPr/>
            <p:nvPr/>
          </p:nvSpPr>
          <p:spPr>
            <a:xfrm>
              <a:off x="2226563" y="3151632"/>
              <a:ext cx="315595" cy="234950"/>
            </a:xfrm>
            <a:custGeom>
              <a:avLst/>
              <a:gdLst/>
              <a:ahLst/>
              <a:cxnLst/>
              <a:rect l="l" t="t" r="r" b="b"/>
              <a:pathLst>
                <a:path w="315594" h="234950">
                  <a:moveTo>
                    <a:pt x="25907" y="117348"/>
                  </a:moveTo>
                  <a:lnTo>
                    <a:pt x="24217" y="147256"/>
                  </a:lnTo>
                  <a:lnTo>
                    <a:pt x="19240" y="177165"/>
                  </a:lnTo>
                  <a:lnTo>
                    <a:pt x="11120" y="206502"/>
                  </a:lnTo>
                  <a:lnTo>
                    <a:pt x="0" y="234696"/>
                  </a:lnTo>
                  <a:lnTo>
                    <a:pt x="137159" y="234696"/>
                  </a:lnTo>
                  <a:lnTo>
                    <a:pt x="191166" y="220646"/>
                  </a:lnTo>
                  <a:lnTo>
                    <a:pt x="240029" y="195453"/>
                  </a:lnTo>
                  <a:lnTo>
                    <a:pt x="282035" y="160543"/>
                  </a:lnTo>
                  <a:lnTo>
                    <a:pt x="315467" y="117348"/>
                  </a:lnTo>
                  <a:lnTo>
                    <a:pt x="282035" y="74152"/>
                  </a:lnTo>
                  <a:lnTo>
                    <a:pt x="240029" y="39243"/>
                  </a:lnTo>
                  <a:lnTo>
                    <a:pt x="191166" y="14049"/>
                  </a:lnTo>
                  <a:lnTo>
                    <a:pt x="137159" y="0"/>
                  </a:lnTo>
                  <a:lnTo>
                    <a:pt x="0" y="0"/>
                  </a:lnTo>
                  <a:lnTo>
                    <a:pt x="11120" y="28194"/>
                  </a:lnTo>
                  <a:lnTo>
                    <a:pt x="19240" y="57531"/>
                  </a:lnTo>
                  <a:lnTo>
                    <a:pt x="24217" y="87439"/>
                  </a:lnTo>
                  <a:lnTo>
                    <a:pt x="25907" y="117348"/>
                  </a:lnTo>
                  <a:close/>
                </a:path>
              </a:pathLst>
            </a:custGeom>
            <a:ln w="9144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4" name="object 14"/>
            <p:cNvSpPr/>
            <p:nvPr/>
          </p:nvSpPr>
          <p:spPr>
            <a:xfrm>
              <a:off x="2542032" y="3268980"/>
              <a:ext cx="48895" cy="0"/>
            </a:xfrm>
            <a:custGeom>
              <a:avLst/>
              <a:gdLst/>
              <a:ahLst/>
              <a:cxnLst/>
              <a:rect l="l" t="t" r="r" b="b"/>
              <a:pathLst>
                <a:path w="48894">
                  <a:moveTo>
                    <a:pt x="0" y="0"/>
                  </a:moveTo>
                  <a:lnTo>
                    <a:pt x="48767" y="0"/>
                  </a:lnTo>
                </a:path>
              </a:pathLst>
            </a:custGeom>
            <a:ln w="9144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5" name="object 15"/>
            <p:cNvSpPr/>
            <p:nvPr/>
          </p:nvSpPr>
          <p:spPr>
            <a:xfrm>
              <a:off x="2625851" y="3422903"/>
              <a:ext cx="312420" cy="233679"/>
            </a:xfrm>
            <a:custGeom>
              <a:avLst/>
              <a:gdLst/>
              <a:ahLst/>
              <a:cxnLst/>
              <a:rect l="l" t="t" r="r" b="b"/>
              <a:pathLst>
                <a:path w="312419" h="233679">
                  <a:moveTo>
                    <a:pt x="0" y="57911"/>
                  </a:moveTo>
                  <a:lnTo>
                    <a:pt x="0" y="233171"/>
                  </a:lnTo>
                  <a:lnTo>
                    <a:pt x="187452" y="233171"/>
                  </a:lnTo>
                  <a:lnTo>
                    <a:pt x="235910" y="224289"/>
                  </a:lnTo>
                  <a:lnTo>
                    <a:pt x="275653" y="199834"/>
                  </a:lnTo>
                  <a:lnTo>
                    <a:pt x="302537" y="163091"/>
                  </a:lnTo>
                  <a:lnTo>
                    <a:pt x="312419" y="117347"/>
                  </a:lnTo>
                  <a:lnTo>
                    <a:pt x="302537" y="71366"/>
                  </a:lnTo>
                  <a:lnTo>
                    <a:pt x="275653" y="34099"/>
                  </a:lnTo>
                  <a:lnTo>
                    <a:pt x="235910" y="9120"/>
                  </a:lnTo>
                  <a:lnTo>
                    <a:pt x="187452" y="0"/>
                  </a:lnTo>
                  <a:lnTo>
                    <a:pt x="0" y="0"/>
                  </a:lnTo>
                  <a:lnTo>
                    <a:pt x="0" y="57911"/>
                  </a:lnTo>
                  <a:close/>
                </a:path>
              </a:pathLst>
            </a:custGeom>
            <a:ln w="9144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6" name="object 16"/>
            <p:cNvSpPr/>
            <p:nvPr/>
          </p:nvSpPr>
          <p:spPr>
            <a:xfrm>
              <a:off x="2590800" y="3270503"/>
              <a:ext cx="408940" cy="643255"/>
            </a:xfrm>
            <a:custGeom>
              <a:avLst/>
              <a:gdLst/>
              <a:ahLst/>
              <a:cxnLst/>
              <a:rect l="l" t="t" r="r" b="b"/>
              <a:pathLst>
                <a:path w="408939" h="643254">
                  <a:moveTo>
                    <a:pt x="347472" y="269748"/>
                  </a:moveTo>
                  <a:lnTo>
                    <a:pt x="408432" y="269748"/>
                  </a:lnTo>
                </a:path>
                <a:path w="408939" h="643254">
                  <a:moveTo>
                    <a:pt x="35051" y="210312"/>
                  </a:moveTo>
                  <a:lnTo>
                    <a:pt x="0" y="210312"/>
                  </a:lnTo>
                  <a:lnTo>
                    <a:pt x="0" y="0"/>
                  </a:lnTo>
                </a:path>
                <a:path w="408939" h="643254">
                  <a:moveTo>
                    <a:pt x="35051" y="327660"/>
                  </a:moveTo>
                  <a:lnTo>
                    <a:pt x="3048" y="327660"/>
                  </a:lnTo>
                  <a:lnTo>
                    <a:pt x="3048" y="643128"/>
                  </a:lnTo>
                </a:path>
              </a:pathLst>
            </a:custGeom>
            <a:ln w="9144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17" name="object 17"/>
          <p:cNvGrpSpPr/>
          <p:nvPr/>
        </p:nvGrpSpPr>
        <p:grpSpPr>
          <a:xfrm>
            <a:off x="7786569" y="3464052"/>
            <a:ext cx="918834" cy="230504"/>
            <a:chOff x="3384803" y="3464052"/>
            <a:chExt cx="399415" cy="230504"/>
          </a:xfrm>
        </p:grpSpPr>
        <p:sp>
          <p:nvSpPr>
            <p:cNvPr id="18" name="object 18"/>
            <p:cNvSpPr/>
            <p:nvPr/>
          </p:nvSpPr>
          <p:spPr>
            <a:xfrm>
              <a:off x="3389375" y="3468624"/>
              <a:ext cx="390525" cy="142240"/>
            </a:xfrm>
            <a:custGeom>
              <a:avLst/>
              <a:gdLst/>
              <a:ahLst/>
              <a:cxnLst/>
              <a:rect l="l" t="t" r="r" b="b"/>
              <a:pathLst>
                <a:path w="390525" h="142239">
                  <a:moveTo>
                    <a:pt x="0" y="141732"/>
                  </a:moveTo>
                  <a:lnTo>
                    <a:pt x="390143" y="141732"/>
                  </a:lnTo>
                  <a:lnTo>
                    <a:pt x="390143" y="0"/>
                  </a:lnTo>
                  <a:lnTo>
                    <a:pt x="0" y="0"/>
                  </a:lnTo>
                  <a:lnTo>
                    <a:pt x="0" y="141732"/>
                  </a:lnTo>
                  <a:close/>
                </a:path>
              </a:pathLst>
            </a:custGeom>
            <a:ln w="9144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19" name="object 19"/>
            <p:cNvPicPr/>
            <p:nvPr/>
          </p:nvPicPr>
          <p:blipFill>
            <a:blip r:embed="rId4" cstate="print"/>
            <a:stretch>
              <a:fillRect/>
            </a:stretch>
          </p:blipFill>
          <p:spPr>
            <a:xfrm>
              <a:off x="3508247" y="3500628"/>
              <a:ext cx="158495" cy="193548"/>
            </a:xfrm>
            <a:prstGeom prst="rect">
              <a:avLst/>
            </a:prstGeom>
          </p:spPr>
        </p:pic>
      </p:grpSp>
      <p:sp>
        <p:nvSpPr>
          <p:cNvPr id="20" name="object 20"/>
          <p:cNvSpPr/>
          <p:nvPr/>
        </p:nvSpPr>
        <p:spPr>
          <a:xfrm>
            <a:off x="2815226" y="3851147"/>
            <a:ext cx="2348943" cy="0"/>
          </a:xfrm>
          <a:custGeom>
            <a:avLst/>
            <a:gdLst/>
            <a:ahLst/>
            <a:cxnLst/>
            <a:rect l="l" t="t" r="r" b="b"/>
            <a:pathLst>
              <a:path w="1021080">
                <a:moveTo>
                  <a:pt x="1021079" y="0"/>
                </a:moveTo>
                <a:lnTo>
                  <a:pt x="0" y="0"/>
                </a:lnTo>
              </a:path>
            </a:pathLst>
          </a:custGeom>
          <a:ln w="9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grpSp>
        <p:nvGrpSpPr>
          <p:cNvPr id="21" name="object 21"/>
          <p:cNvGrpSpPr/>
          <p:nvPr/>
        </p:nvGrpSpPr>
        <p:grpSpPr>
          <a:xfrm>
            <a:off x="3891531" y="3790189"/>
            <a:ext cx="2075776" cy="245745"/>
            <a:chOff x="1691639" y="3790188"/>
            <a:chExt cx="902335" cy="245745"/>
          </a:xfrm>
        </p:grpSpPr>
        <p:sp>
          <p:nvSpPr>
            <p:cNvPr id="22" name="object 22"/>
            <p:cNvSpPr/>
            <p:nvPr/>
          </p:nvSpPr>
          <p:spPr>
            <a:xfrm>
              <a:off x="1691639" y="3968496"/>
              <a:ext cx="554990" cy="0"/>
            </a:xfrm>
            <a:custGeom>
              <a:avLst/>
              <a:gdLst/>
              <a:ahLst/>
              <a:cxnLst/>
              <a:rect l="l" t="t" r="r" b="b"/>
              <a:pathLst>
                <a:path w="554989">
                  <a:moveTo>
                    <a:pt x="554735" y="0"/>
                  </a:moveTo>
                  <a:lnTo>
                    <a:pt x="0" y="0"/>
                  </a:lnTo>
                </a:path>
              </a:pathLst>
            </a:custGeom>
            <a:ln w="9144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3" name="object 23"/>
            <p:cNvSpPr/>
            <p:nvPr/>
          </p:nvSpPr>
          <p:spPr>
            <a:xfrm>
              <a:off x="2226563" y="3794760"/>
              <a:ext cx="315595" cy="236220"/>
            </a:xfrm>
            <a:custGeom>
              <a:avLst/>
              <a:gdLst/>
              <a:ahLst/>
              <a:cxnLst/>
              <a:rect l="l" t="t" r="r" b="b"/>
              <a:pathLst>
                <a:path w="315594" h="236220">
                  <a:moveTo>
                    <a:pt x="25907" y="118872"/>
                  </a:moveTo>
                  <a:lnTo>
                    <a:pt x="24217" y="147923"/>
                  </a:lnTo>
                  <a:lnTo>
                    <a:pt x="19240" y="177546"/>
                  </a:lnTo>
                  <a:lnTo>
                    <a:pt x="11120" y="207168"/>
                  </a:lnTo>
                  <a:lnTo>
                    <a:pt x="0" y="236220"/>
                  </a:lnTo>
                  <a:lnTo>
                    <a:pt x="137159" y="236220"/>
                  </a:lnTo>
                  <a:lnTo>
                    <a:pt x="191166" y="221313"/>
                  </a:lnTo>
                  <a:lnTo>
                    <a:pt x="240029" y="195834"/>
                  </a:lnTo>
                  <a:lnTo>
                    <a:pt x="282035" y="161210"/>
                  </a:lnTo>
                  <a:lnTo>
                    <a:pt x="315467" y="118872"/>
                  </a:lnTo>
                  <a:lnTo>
                    <a:pt x="282035" y="75009"/>
                  </a:lnTo>
                  <a:lnTo>
                    <a:pt x="240029" y="40005"/>
                  </a:lnTo>
                  <a:lnTo>
                    <a:pt x="191166" y="14716"/>
                  </a:lnTo>
                  <a:lnTo>
                    <a:pt x="137159" y="0"/>
                  </a:lnTo>
                  <a:lnTo>
                    <a:pt x="0" y="0"/>
                  </a:lnTo>
                  <a:lnTo>
                    <a:pt x="11120" y="28860"/>
                  </a:lnTo>
                  <a:lnTo>
                    <a:pt x="19240" y="58293"/>
                  </a:lnTo>
                  <a:lnTo>
                    <a:pt x="24217" y="88296"/>
                  </a:lnTo>
                  <a:lnTo>
                    <a:pt x="25907" y="118872"/>
                  </a:lnTo>
                  <a:close/>
                </a:path>
              </a:pathLst>
            </a:custGeom>
            <a:ln w="9144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4" name="object 24"/>
            <p:cNvSpPr/>
            <p:nvPr/>
          </p:nvSpPr>
          <p:spPr>
            <a:xfrm>
              <a:off x="2542031" y="3913632"/>
              <a:ext cx="52069" cy="0"/>
            </a:xfrm>
            <a:custGeom>
              <a:avLst/>
              <a:gdLst/>
              <a:ahLst/>
              <a:cxnLst/>
              <a:rect l="l" t="t" r="r" b="b"/>
              <a:pathLst>
                <a:path w="52069">
                  <a:moveTo>
                    <a:pt x="0" y="0"/>
                  </a:moveTo>
                  <a:lnTo>
                    <a:pt x="51816" y="0"/>
                  </a:lnTo>
                </a:path>
              </a:pathLst>
            </a:custGeom>
            <a:ln w="9144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25" name="object 25"/>
          <p:cNvGrpSpPr/>
          <p:nvPr/>
        </p:nvGrpSpPr>
        <p:grpSpPr>
          <a:xfrm>
            <a:off x="1903696" y="3241547"/>
            <a:ext cx="923216" cy="228600"/>
            <a:chOff x="827532" y="3241547"/>
            <a:chExt cx="401320" cy="228600"/>
          </a:xfrm>
        </p:grpSpPr>
        <p:sp>
          <p:nvSpPr>
            <p:cNvPr id="26" name="object 26"/>
            <p:cNvSpPr/>
            <p:nvPr/>
          </p:nvSpPr>
          <p:spPr>
            <a:xfrm>
              <a:off x="832104" y="3246119"/>
              <a:ext cx="391795" cy="140335"/>
            </a:xfrm>
            <a:custGeom>
              <a:avLst/>
              <a:gdLst/>
              <a:ahLst/>
              <a:cxnLst/>
              <a:rect l="l" t="t" r="r" b="b"/>
              <a:pathLst>
                <a:path w="391794" h="140335">
                  <a:moveTo>
                    <a:pt x="0" y="140208"/>
                  </a:moveTo>
                  <a:lnTo>
                    <a:pt x="391667" y="140208"/>
                  </a:lnTo>
                  <a:lnTo>
                    <a:pt x="391667" y="0"/>
                  </a:lnTo>
                  <a:lnTo>
                    <a:pt x="0" y="0"/>
                  </a:lnTo>
                  <a:lnTo>
                    <a:pt x="0" y="140208"/>
                  </a:lnTo>
                  <a:close/>
                </a:path>
              </a:pathLst>
            </a:custGeom>
            <a:ln w="9143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27" name="object 27"/>
            <p:cNvPicPr/>
            <p:nvPr/>
          </p:nvPicPr>
          <p:blipFill>
            <a:blip r:embed="rId5" cstate="print"/>
            <a:stretch>
              <a:fillRect/>
            </a:stretch>
          </p:blipFill>
          <p:spPr>
            <a:xfrm>
              <a:off x="966216" y="3278124"/>
              <a:ext cx="121919" cy="192024"/>
            </a:xfrm>
            <a:prstGeom prst="rect">
              <a:avLst/>
            </a:prstGeom>
          </p:spPr>
        </p:pic>
      </p:grpSp>
      <p:grpSp>
        <p:nvGrpSpPr>
          <p:cNvPr id="28" name="object 28"/>
          <p:cNvGrpSpPr/>
          <p:nvPr/>
        </p:nvGrpSpPr>
        <p:grpSpPr>
          <a:xfrm>
            <a:off x="1903696" y="3756661"/>
            <a:ext cx="923216" cy="227329"/>
            <a:chOff x="827532" y="3756660"/>
            <a:chExt cx="401320" cy="227329"/>
          </a:xfrm>
        </p:grpSpPr>
        <p:sp>
          <p:nvSpPr>
            <p:cNvPr id="29" name="object 29"/>
            <p:cNvSpPr/>
            <p:nvPr/>
          </p:nvSpPr>
          <p:spPr>
            <a:xfrm>
              <a:off x="832104" y="3761232"/>
              <a:ext cx="391795" cy="142240"/>
            </a:xfrm>
            <a:custGeom>
              <a:avLst/>
              <a:gdLst/>
              <a:ahLst/>
              <a:cxnLst/>
              <a:rect l="l" t="t" r="r" b="b"/>
              <a:pathLst>
                <a:path w="391794" h="142239">
                  <a:moveTo>
                    <a:pt x="0" y="141732"/>
                  </a:moveTo>
                  <a:lnTo>
                    <a:pt x="391667" y="141732"/>
                  </a:lnTo>
                  <a:lnTo>
                    <a:pt x="391667" y="0"/>
                  </a:lnTo>
                  <a:lnTo>
                    <a:pt x="0" y="0"/>
                  </a:lnTo>
                  <a:lnTo>
                    <a:pt x="0" y="141732"/>
                  </a:lnTo>
                  <a:close/>
                </a:path>
              </a:pathLst>
            </a:custGeom>
            <a:ln w="9143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30" name="object 30"/>
            <p:cNvPicPr/>
            <p:nvPr/>
          </p:nvPicPr>
          <p:blipFill>
            <a:blip r:embed="rId6" cstate="print"/>
            <a:stretch>
              <a:fillRect/>
            </a:stretch>
          </p:blipFill>
          <p:spPr>
            <a:xfrm>
              <a:off x="958596" y="3794760"/>
              <a:ext cx="144779" cy="188975"/>
            </a:xfrm>
            <a:prstGeom prst="rect">
              <a:avLst/>
            </a:prstGeom>
          </p:spPr>
        </p:pic>
      </p:grpSp>
      <p:grpSp>
        <p:nvGrpSpPr>
          <p:cNvPr id="31" name="object 31"/>
          <p:cNvGrpSpPr/>
          <p:nvPr/>
        </p:nvGrpSpPr>
        <p:grpSpPr>
          <a:xfrm>
            <a:off x="2980002" y="3941064"/>
            <a:ext cx="923216" cy="228600"/>
            <a:chOff x="1295400" y="3941064"/>
            <a:chExt cx="401320" cy="228600"/>
          </a:xfrm>
        </p:grpSpPr>
        <p:sp>
          <p:nvSpPr>
            <p:cNvPr id="32" name="object 32"/>
            <p:cNvSpPr/>
            <p:nvPr/>
          </p:nvSpPr>
          <p:spPr>
            <a:xfrm>
              <a:off x="1299972" y="3945636"/>
              <a:ext cx="391795" cy="142240"/>
            </a:xfrm>
            <a:custGeom>
              <a:avLst/>
              <a:gdLst/>
              <a:ahLst/>
              <a:cxnLst/>
              <a:rect l="l" t="t" r="r" b="b"/>
              <a:pathLst>
                <a:path w="391794" h="142239">
                  <a:moveTo>
                    <a:pt x="0" y="141732"/>
                  </a:moveTo>
                  <a:lnTo>
                    <a:pt x="391668" y="141732"/>
                  </a:lnTo>
                  <a:lnTo>
                    <a:pt x="391668" y="0"/>
                  </a:lnTo>
                  <a:lnTo>
                    <a:pt x="0" y="0"/>
                  </a:lnTo>
                  <a:lnTo>
                    <a:pt x="0" y="141732"/>
                  </a:lnTo>
                  <a:close/>
                </a:path>
              </a:pathLst>
            </a:custGeom>
            <a:ln w="9144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33" name="object 33"/>
            <p:cNvPicPr/>
            <p:nvPr/>
          </p:nvPicPr>
          <p:blipFill>
            <a:blip r:embed="rId7" cstate="print"/>
            <a:stretch>
              <a:fillRect/>
            </a:stretch>
          </p:blipFill>
          <p:spPr>
            <a:xfrm>
              <a:off x="1392936" y="3979164"/>
              <a:ext cx="99059" cy="187451"/>
            </a:xfrm>
            <a:prstGeom prst="rect">
              <a:avLst/>
            </a:prstGeom>
          </p:spPr>
        </p:pic>
        <p:pic>
          <p:nvPicPr>
            <p:cNvPr id="34" name="object 34"/>
            <p:cNvPicPr/>
            <p:nvPr/>
          </p:nvPicPr>
          <p:blipFill>
            <a:blip r:embed="rId8" cstate="print"/>
            <a:stretch>
              <a:fillRect/>
            </a:stretch>
          </p:blipFill>
          <p:spPr>
            <a:xfrm>
              <a:off x="1493520" y="3977640"/>
              <a:ext cx="111251" cy="192024"/>
            </a:xfrm>
            <a:prstGeom prst="rect">
              <a:avLst/>
            </a:prstGeom>
          </p:spPr>
        </p:pic>
      </p:grpSp>
      <p:sp>
        <p:nvSpPr>
          <p:cNvPr id="35" name="object 35"/>
          <p:cNvSpPr/>
          <p:nvPr/>
        </p:nvSpPr>
        <p:spPr>
          <a:xfrm>
            <a:off x="7684901" y="3540252"/>
            <a:ext cx="109559" cy="0"/>
          </a:xfrm>
          <a:custGeom>
            <a:avLst/>
            <a:gdLst/>
            <a:ahLst/>
            <a:cxnLst/>
            <a:rect l="l" t="t" r="r" b="b"/>
            <a:pathLst>
              <a:path w="47625">
                <a:moveTo>
                  <a:pt x="0" y="0"/>
                </a:moveTo>
                <a:lnTo>
                  <a:pt x="47243" y="0"/>
                </a:lnTo>
              </a:path>
            </a:pathLst>
          </a:custGeom>
          <a:ln w="9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pic>
        <p:nvPicPr>
          <p:cNvPr id="36" name="object 36"/>
          <p:cNvPicPr/>
          <p:nvPr/>
        </p:nvPicPr>
        <p:blipFill>
          <a:blip r:embed="rId9" cstate="print"/>
          <a:stretch>
            <a:fillRect/>
          </a:stretch>
        </p:blipFill>
        <p:spPr>
          <a:xfrm>
            <a:off x="7183556" y="3282697"/>
            <a:ext cx="213638" cy="62483"/>
          </a:xfrm>
          <a:prstGeom prst="rect">
            <a:avLst/>
          </a:prstGeom>
        </p:spPr>
      </p:pic>
      <p:pic>
        <p:nvPicPr>
          <p:cNvPr id="37" name="object 37"/>
          <p:cNvPicPr/>
          <p:nvPr/>
        </p:nvPicPr>
        <p:blipFill>
          <a:blip r:embed="rId10" cstate="print"/>
          <a:stretch>
            <a:fillRect/>
          </a:stretch>
        </p:blipFill>
        <p:spPr>
          <a:xfrm>
            <a:off x="6864524" y="3735324"/>
            <a:ext cx="823881" cy="65531"/>
          </a:xfrm>
          <a:prstGeom prst="rect">
            <a:avLst/>
          </a:prstGeom>
        </p:spPr>
      </p:pic>
      <p:grpSp>
        <p:nvGrpSpPr>
          <p:cNvPr id="38" name="object 38"/>
          <p:cNvGrpSpPr/>
          <p:nvPr/>
        </p:nvGrpSpPr>
        <p:grpSpPr>
          <a:xfrm>
            <a:off x="2026403" y="2884933"/>
            <a:ext cx="2296352" cy="467995"/>
            <a:chOff x="880872" y="2884932"/>
            <a:chExt cx="998219" cy="467995"/>
          </a:xfrm>
        </p:grpSpPr>
        <p:pic>
          <p:nvPicPr>
            <p:cNvPr id="39" name="object 39"/>
            <p:cNvPicPr/>
            <p:nvPr/>
          </p:nvPicPr>
          <p:blipFill>
            <a:blip r:embed="rId11" cstate="print"/>
            <a:stretch>
              <a:fillRect/>
            </a:stretch>
          </p:blipFill>
          <p:spPr>
            <a:xfrm>
              <a:off x="1210055" y="3046475"/>
              <a:ext cx="324611" cy="201167"/>
            </a:xfrm>
            <a:prstGeom prst="rect">
              <a:avLst/>
            </a:prstGeom>
          </p:spPr>
        </p:pic>
        <p:pic>
          <p:nvPicPr>
            <p:cNvPr id="40" name="object 40"/>
            <p:cNvPicPr/>
            <p:nvPr/>
          </p:nvPicPr>
          <p:blipFill>
            <a:blip r:embed="rId12" cstate="print"/>
            <a:stretch>
              <a:fillRect/>
            </a:stretch>
          </p:blipFill>
          <p:spPr>
            <a:xfrm>
              <a:off x="1562100" y="3048000"/>
              <a:ext cx="316991" cy="246888"/>
            </a:xfrm>
            <a:prstGeom prst="rect">
              <a:avLst/>
            </a:prstGeom>
          </p:spPr>
        </p:pic>
        <p:pic>
          <p:nvPicPr>
            <p:cNvPr id="41" name="object 41"/>
            <p:cNvPicPr/>
            <p:nvPr/>
          </p:nvPicPr>
          <p:blipFill>
            <a:blip r:embed="rId13" cstate="print"/>
            <a:stretch>
              <a:fillRect/>
            </a:stretch>
          </p:blipFill>
          <p:spPr>
            <a:xfrm>
              <a:off x="1217675" y="3151632"/>
              <a:ext cx="656843" cy="201167"/>
            </a:xfrm>
            <a:prstGeom prst="rect">
              <a:avLst/>
            </a:prstGeom>
          </p:spPr>
        </p:pic>
        <p:pic>
          <p:nvPicPr>
            <p:cNvPr id="42" name="object 42"/>
            <p:cNvPicPr/>
            <p:nvPr/>
          </p:nvPicPr>
          <p:blipFill>
            <a:blip r:embed="rId14" cstate="print"/>
            <a:stretch>
              <a:fillRect/>
            </a:stretch>
          </p:blipFill>
          <p:spPr>
            <a:xfrm>
              <a:off x="880872" y="2884932"/>
              <a:ext cx="304800" cy="198119"/>
            </a:xfrm>
            <a:prstGeom prst="rect">
              <a:avLst/>
            </a:prstGeom>
          </p:spPr>
        </p:pic>
        <p:pic>
          <p:nvPicPr>
            <p:cNvPr id="43" name="object 43"/>
            <p:cNvPicPr/>
            <p:nvPr/>
          </p:nvPicPr>
          <p:blipFill>
            <a:blip r:embed="rId15" cstate="print"/>
            <a:stretch>
              <a:fillRect/>
            </a:stretch>
          </p:blipFill>
          <p:spPr>
            <a:xfrm>
              <a:off x="925068" y="2990088"/>
              <a:ext cx="207263" cy="251459"/>
            </a:xfrm>
            <a:prstGeom prst="rect">
              <a:avLst/>
            </a:prstGeom>
          </p:spPr>
        </p:pic>
      </p:grpSp>
      <p:grpSp>
        <p:nvGrpSpPr>
          <p:cNvPr id="44" name="object 44"/>
          <p:cNvGrpSpPr/>
          <p:nvPr/>
        </p:nvGrpSpPr>
        <p:grpSpPr>
          <a:xfrm>
            <a:off x="1532069" y="3418332"/>
            <a:ext cx="1735413" cy="408940"/>
            <a:chOff x="665987" y="3418332"/>
            <a:chExt cx="754380" cy="408940"/>
          </a:xfrm>
        </p:grpSpPr>
        <p:pic>
          <p:nvPicPr>
            <p:cNvPr id="45" name="object 45"/>
            <p:cNvPicPr/>
            <p:nvPr/>
          </p:nvPicPr>
          <p:blipFill>
            <a:blip r:embed="rId16" cstate="print"/>
            <a:stretch>
              <a:fillRect/>
            </a:stretch>
          </p:blipFill>
          <p:spPr>
            <a:xfrm>
              <a:off x="845820" y="3418332"/>
              <a:ext cx="402335" cy="201167"/>
            </a:xfrm>
            <a:prstGeom prst="rect">
              <a:avLst/>
            </a:prstGeom>
          </p:spPr>
        </p:pic>
        <p:pic>
          <p:nvPicPr>
            <p:cNvPr id="46" name="object 46"/>
            <p:cNvPicPr/>
            <p:nvPr/>
          </p:nvPicPr>
          <p:blipFill>
            <a:blip r:embed="rId17" cstate="print"/>
            <a:stretch>
              <a:fillRect/>
            </a:stretch>
          </p:blipFill>
          <p:spPr>
            <a:xfrm>
              <a:off x="762000" y="3523488"/>
              <a:ext cx="559308" cy="248411"/>
            </a:xfrm>
            <a:prstGeom prst="rect">
              <a:avLst/>
            </a:prstGeom>
          </p:spPr>
        </p:pic>
        <p:pic>
          <p:nvPicPr>
            <p:cNvPr id="47" name="object 47"/>
            <p:cNvPicPr/>
            <p:nvPr/>
          </p:nvPicPr>
          <p:blipFill>
            <a:blip r:embed="rId18" cstate="print"/>
            <a:stretch>
              <a:fillRect/>
            </a:stretch>
          </p:blipFill>
          <p:spPr>
            <a:xfrm>
              <a:off x="665987" y="3630168"/>
              <a:ext cx="754379" cy="196595"/>
            </a:xfrm>
            <a:prstGeom prst="rect">
              <a:avLst/>
            </a:prstGeom>
          </p:spPr>
        </p:pic>
      </p:grpSp>
      <p:grpSp>
        <p:nvGrpSpPr>
          <p:cNvPr id="48" name="object 48"/>
          <p:cNvGrpSpPr/>
          <p:nvPr/>
        </p:nvGrpSpPr>
        <p:grpSpPr>
          <a:xfrm>
            <a:off x="2015884" y="3928873"/>
            <a:ext cx="701177" cy="306705"/>
            <a:chOff x="876300" y="3928872"/>
            <a:chExt cx="304800" cy="306705"/>
          </a:xfrm>
        </p:grpSpPr>
        <p:pic>
          <p:nvPicPr>
            <p:cNvPr id="49" name="object 49"/>
            <p:cNvPicPr/>
            <p:nvPr/>
          </p:nvPicPr>
          <p:blipFill>
            <a:blip r:embed="rId14" cstate="print"/>
            <a:stretch>
              <a:fillRect/>
            </a:stretch>
          </p:blipFill>
          <p:spPr>
            <a:xfrm>
              <a:off x="876300" y="3928872"/>
              <a:ext cx="304800" cy="196595"/>
            </a:xfrm>
            <a:prstGeom prst="rect">
              <a:avLst/>
            </a:prstGeom>
          </p:spPr>
        </p:pic>
        <p:pic>
          <p:nvPicPr>
            <p:cNvPr id="50" name="object 50"/>
            <p:cNvPicPr/>
            <p:nvPr/>
          </p:nvPicPr>
          <p:blipFill>
            <a:blip r:embed="rId19" cstate="print"/>
            <a:stretch>
              <a:fillRect/>
            </a:stretch>
          </p:blipFill>
          <p:spPr>
            <a:xfrm>
              <a:off x="890016" y="4034027"/>
              <a:ext cx="268223" cy="201167"/>
            </a:xfrm>
            <a:prstGeom prst="rect">
              <a:avLst/>
            </a:prstGeom>
          </p:spPr>
        </p:pic>
      </p:grpSp>
      <p:grpSp>
        <p:nvGrpSpPr>
          <p:cNvPr id="51" name="object 51"/>
          <p:cNvGrpSpPr/>
          <p:nvPr/>
        </p:nvGrpSpPr>
        <p:grpSpPr>
          <a:xfrm>
            <a:off x="3060636" y="4110227"/>
            <a:ext cx="758148" cy="304800"/>
            <a:chOff x="1330451" y="4110227"/>
            <a:chExt cx="329565" cy="304800"/>
          </a:xfrm>
        </p:grpSpPr>
        <p:pic>
          <p:nvPicPr>
            <p:cNvPr id="52" name="object 52"/>
            <p:cNvPicPr/>
            <p:nvPr/>
          </p:nvPicPr>
          <p:blipFill>
            <a:blip r:embed="rId20" cstate="print"/>
            <a:stretch>
              <a:fillRect/>
            </a:stretch>
          </p:blipFill>
          <p:spPr>
            <a:xfrm>
              <a:off x="1347216" y="4110227"/>
              <a:ext cx="292607" cy="202691"/>
            </a:xfrm>
            <a:prstGeom prst="rect">
              <a:avLst/>
            </a:prstGeom>
          </p:spPr>
        </p:pic>
        <p:pic>
          <p:nvPicPr>
            <p:cNvPr id="53" name="object 53"/>
            <p:cNvPicPr/>
            <p:nvPr/>
          </p:nvPicPr>
          <p:blipFill>
            <a:blip r:embed="rId21" cstate="print"/>
            <a:stretch>
              <a:fillRect/>
            </a:stretch>
          </p:blipFill>
          <p:spPr>
            <a:xfrm>
              <a:off x="1330451" y="4218432"/>
              <a:ext cx="329184" cy="196595"/>
            </a:xfrm>
            <a:prstGeom prst="rect">
              <a:avLst/>
            </a:prstGeom>
          </p:spPr>
        </p:pic>
      </p:grpSp>
      <p:grpSp>
        <p:nvGrpSpPr>
          <p:cNvPr id="54" name="object 54"/>
          <p:cNvGrpSpPr/>
          <p:nvPr/>
        </p:nvGrpSpPr>
        <p:grpSpPr>
          <a:xfrm>
            <a:off x="7916286" y="3628645"/>
            <a:ext cx="701177" cy="459105"/>
            <a:chOff x="3441191" y="3628644"/>
            <a:chExt cx="304800" cy="459105"/>
          </a:xfrm>
        </p:grpSpPr>
        <p:pic>
          <p:nvPicPr>
            <p:cNvPr id="55" name="object 55"/>
            <p:cNvPicPr/>
            <p:nvPr/>
          </p:nvPicPr>
          <p:blipFill>
            <a:blip r:embed="rId14" cstate="print"/>
            <a:stretch>
              <a:fillRect/>
            </a:stretch>
          </p:blipFill>
          <p:spPr>
            <a:xfrm>
              <a:off x="3441191" y="3628644"/>
              <a:ext cx="304800" cy="196595"/>
            </a:xfrm>
            <a:prstGeom prst="rect">
              <a:avLst/>
            </a:prstGeom>
          </p:spPr>
        </p:pic>
        <p:pic>
          <p:nvPicPr>
            <p:cNvPr id="56" name="object 56"/>
            <p:cNvPicPr/>
            <p:nvPr/>
          </p:nvPicPr>
          <p:blipFill>
            <a:blip r:embed="rId22" cstate="print"/>
            <a:stretch>
              <a:fillRect/>
            </a:stretch>
          </p:blipFill>
          <p:spPr>
            <a:xfrm>
              <a:off x="3461003" y="3735324"/>
              <a:ext cx="268224" cy="196595"/>
            </a:xfrm>
            <a:prstGeom prst="rect">
              <a:avLst/>
            </a:prstGeom>
          </p:spPr>
        </p:pic>
        <p:pic>
          <p:nvPicPr>
            <p:cNvPr id="57" name="object 57"/>
            <p:cNvPicPr/>
            <p:nvPr/>
          </p:nvPicPr>
          <p:blipFill>
            <a:blip r:embed="rId23" cstate="print"/>
            <a:stretch>
              <a:fillRect/>
            </a:stretch>
          </p:blipFill>
          <p:spPr>
            <a:xfrm>
              <a:off x="3514343" y="3838956"/>
              <a:ext cx="158495" cy="248411"/>
            </a:xfrm>
            <a:prstGeom prst="rect">
              <a:avLst/>
            </a:prstGeom>
          </p:spPr>
        </p:pic>
      </p:grpSp>
      <p:sp>
        <p:nvSpPr>
          <p:cNvPr id="58" name="object 58"/>
          <p:cNvSpPr/>
          <p:nvPr/>
        </p:nvSpPr>
        <p:spPr>
          <a:xfrm>
            <a:off x="6899581" y="3369565"/>
            <a:ext cx="782981" cy="338455"/>
          </a:xfrm>
          <a:custGeom>
            <a:avLst/>
            <a:gdLst/>
            <a:ahLst/>
            <a:cxnLst/>
            <a:rect l="l" t="t" r="r" b="b"/>
            <a:pathLst>
              <a:path w="340360" h="338454">
                <a:moveTo>
                  <a:pt x="339851" y="338327"/>
                </a:moveTo>
                <a:lnTo>
                  <a:pt x="339851" y="0"/>
                </a:lnTo>
              </a:path>
              <a:path w="340360" h="338454">
                <a:moveTo>
                  <a:pt x="0" y="0"/>
                </a:moveTo>
                <a:lnTo>
                  <a:pt x="0" y="338327"/>
                </a:lnTo>
                <a:lnTo>
                  <a:pt x="339851" y="338327"/>
                </a:lnTo>
              </a:path>
              <a:path w="340360" h="338454">
                <a:moveTo>
                  <a:pt x="339851" y="0"/>
                </a:moveTo>
                <a:lnTo>
                  <a:pt x="0" y="0"/>
                </a:lnTo>
              </a:path>
              <a:path w="340360" h="338454">
                <a:moveTo>
                  <a:pt x="339851" y="0"/>
                </a:moveTo>
                <a:lnTo>
                  <a:pt x="0" y="338327"/>
                </a:lnTo>
              </a:path>
            </a:pathLst>
          </a:custGeom>
          <a:ln w="9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9" name="object 59"/>
          <p:cNvSpPr/>
          <p:nvPr/>
        </p:nvSpPr>
        <p:spPr>
          <a:xfrm>
            <a:off x="1444422" y="9413748"/>
            <a:ext cx="15051933" cy="9525"/>
          </a:xfrm>
          <a:custGeom>
            <a:avLst/>
            <a:gdLst/>
            <a:ahLst/>
            <a:cxnLst/>
            <a:rect l="l" t="t" r="r" b="b"/>
            <a:pathLst>
              <a:path w="6543040" h="9525">
                <a:moveTo>
                  <a:pt x="6542531" y="9144"/>
                </a:moveTo>
                <a:lnTo>
                  <a:pt x="0" y="9144"/>
                </a:lnTo>
                <a:lnTo>
                  <a:pt x="0" y="0"/>
                </a:lnTo>
                <a:lnTo>
                  <a:pt x="6542531" y="0"/>
                </a:lnTo>
                <a:lnTo>
                  <a:pt x="6542531" y="9144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0" name="object 60"/>
          <p:cNvSpPr txBox="1"/>
          <p:nvPr/>
        </p:nvSpPr>
        <p:spPr>
          <a:xfrm>
            <a:off x="1415188" y="349008"/>
            <a:ext cx="192824" cy="135935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sz="800" spc="10" dirty="0">
                <a:latin typeface="Microsoft Sans Serif"/>
                <a:cs typeface="Microsoft Sans Serif"/>
              </a:rPr>
              <a:t>4</a:t>
            </a:r>
            <a:endParaRPr sz="800">
              <a:latin typeface="Microsoft Sans Serif"/>
              <a:cs typeface="Microsoft Sans Serif"/>
            </a:endParaRPr>
          </a:p>
        </p:txBody>
      </p:sp>
      <p:sp>
        <p:nvSpPr>
          <p:cNvPr id="61" name="object 61"/>
          <p:cNvSpPr txBox="1"/>
          <p:nvPr/>
        </p:nvSpPr>
        <p:spPr>
          <a:xfrm>
            <a:off x="1415216" y="602356"/>
            <a:ext cx="7371123" cy="936923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 marR="5080" indent="154940">
              <a:lnSpc>
                <a:spcPct val="143000"/>
              </a:lnSpc>
              <a:spcBef>
                <a:spcPts val="100"/>
              </a:spcBef>
            </a:pPr>
            <a:r>
              <a:rPr sz="700" spc="-10" dirty="0">
                <a:latin typeface="Microsoft Sans Serif"/>
                <a:cs typeface="Microsoft Sans Serif"/>
              </a:rPr>
              <a:t>La </a:t>
            </a:r>
            <a:r>
              <a:rPr sz="700" spc="25" dirty="0">
                <a:latin typeface="Microsoft Sans Serif"/>
                <a:cs typeface="Microsoft Sans Serif"/>
              </a:rPr>
              <a:t>modificación </a:t>
            </a:r>
            <a:r>
              <a:rPr sz="700" spc="20" dirty="0">
                <a:latin typeface="Microsoft Sans Serif"/>
                <a:cs typeface="Microsoft Sans Serif"/>
              </a:rPr>
              <a:t>del esquema de </a:t>
            </a:r>
            <a:r>
              <a:rPr sz="700" spc="15" dirty="0">
                <a:latin typeface="Microsoft Sans Serif"/>
                <a:cs typeface="Microsoft Sans Serif"/>
              </a:rPr>
              <a:t>falla </a:t>
            </a:r>
            <a:r>
              <a:rPr sz="700" spc="20" dirty="0">
                <a:latin typeface="Microsoft Sans Serif"/>
                <a:cs typeface="Microsoft Sans Serif"/>
              </a:rPr>
              <a:t>del </a:t>
            </a:r>
            <a:r>
              <a:rPr sz="700" spc="35" dirty="0">
                <a:latin typeface="Microsoft Sans Serif"/>
                <a:cs typeface="Microsoft Sans Serif"/>
              </a:rPr>
              <a:t>interruptor, </a:t>
            </a:r>
            <a:r>
              <a:rPr sz="700" spc="30" dirty="0">
                <a:latin typeface="Microsoft Sans Serif"/>
                <a:cs typeface="Microsoft Sans Serif"/>
              </a:rPr>
              <a:t>como </a:t>
            </a:r>
            <a:r>
              <a:rPr sz="700" spc="-5" dirty="0">
                <a:latin typeface="Microsoft Sans Serif"/>
                <a:cs typeface="Microsoft Sans Serif"/>
              </a:rPr>
              <a:t>se </a:t>
            </a:r>
            <a:r>
              <a:rPr sz="700" spc="30" dirty="0">
                <a:latin typeface="Microsoft Sans Serif"/>
                <a:cs typeface="Microsoft Sans Serif"/>
              </a:rPr>
              <a:t>muestra </a:t>
            </a:r>
            <a:r>
              <a:rPr sz="700" spc="35" dirty="0">
                <a:latin typeface="Microsoft Sans Serif"/>
                <a:cs typeface="Microsoft Sans Serif"/>
              </a:rPr>
              <a:t> </a:t>
            </a:r>
            <a:r>
              <a:rPr sz="700" spc="20" dirty="0">
                <a:latin typeface="Microsoft Sans Serif"/>
                <a:cs typeface="Microsoft Sans Serif"/>
              </a:rPr>
              <a:t>en </a:t>
            </a:r>
            <a:r>
              <a:rPr sz="700" spc="10" dirty="0">
                <a:latin typeface="Microsoft Sans Serif"/>
                <a:cs typeface="Microsoft Sans Serif"/>
              </a:rPr>
              <a:t>la </a:t>
            </a:r>
            <a:r>
              <a:rPr sz="700" spc="-5" dirty="0">
                <a:latin typeface="Microsoft Sans Serif"/>
                <a:cs typeface="Microsoft Sans Serif"/>
              </a:rPr>
              <a:t>Fig. </a:t>
            </a:r>
            <a:r>
              <a:rPr sz="700" dirty="0">
                <a:latin typeface="Microsoft Sans Serif"/>
                <a:cs typeface="Microsoft Sans Serif"/>
              </a:rPr>
              <a:t>7, </a:t>
            </a:r>
            <a:r>
              <a:rPr sz="700" spc="20" dirty="0">
                <a:latin typeface="Microsoft Sans Serif"/>
                <a:cs typeface="Microsoft Sans Serif"/>
              </a:rPr>
              <a:t>reduce </a:t>
            </a:r>
            <a:r>
              <a:rPr sz="700" spc="10" dirty="0">
                <a:latin typeface="Microsoft Sans Serif"/>
                <a:cs typeface="Microsoft Sans Serif"/>
              </a:rPr>
              <a:t>el </a:t>
            </a:r>
            <a:r>
              <a:rPr sz="700" spc="35" dirty="0">
                <a:latin typeface="Microsoft Sans Serif"/>
                <a:cs typeface="Microsoft Sans Serif"/>
              </a:rPr>
              <a:t>tiempo </a:t>
            </a:r>
            <a:r>
              <a:rPr sz="700" spc="20" dirty="0">
                <a:latin typeface="Microsoft Sans Serif"/>
                <a:cs typeface="Microsoft Sans Serif"/>
              </a:rPr>
              <a:t>de detección de </a:t>
            </a:r>
            <a:r>
              <a:rPr sz="700" spc="15" dirty="0">
                <a:latin typeface="Microsoft Sans Serif"/>
                <a:cs typeface="Microsoft Sans Serif"/>
              </a:rPr>
              <a:t>descarga </a:t>
            </a:r>
            <a:r>
              <a:rPr sz="700" spc="25" dirty="0">
                <a:latin typeface="Microsoft Sans Serif"/>
                <a:cs typeface="Microsoft Sans Serif"/>
              </a:rPr>
              <a:t>disruptiva </a:t>
            </a:r>
            <a:r>
              <a:rPr sz="700" spc="20" dirty="0">
                <a:latin typeface="Microsoft Sans Serif"/>
                <a:cs typeface="Microsoft Sans Serif"/>
              </a:rPr>
              <a:t>del </a:t>
            </a:r>
            <a:r>
              <a:rPr sz="700" spc="25" dirty="0">
                <a:latin typeface="Microsoft Sans Serif"/>
                <a:cs typeface="Microsoft Sans Serif"/>
              </a:rPr>
              <a:t> </a:t>
            </a:r>
            <a:r>
              <a:rPr sz="700" spc="35" dirty="0">
                <a:latin typeface="Microsoft Sans Serif"/>
                <a:cs typeface="Microsoft Sans Serif"/>
              </a:rPr>
              <a:t>interruptor. </a:t>
            </a:r>
            <a:r>
              <a:rPr sz="700" dirty="0">
                <a:latin typeface="Microsoft Sans Serif"/>
                <a:cs typeface="Microsoft Sans Serif"/>
              </a:rPr>
              <a:t>Para </a:t>
            </a:r>
            <a:r>
              <a:rPr sz="700" spc="10" dirty="0">
                <a:latin typeface="Microsoft Sans Serif"/>
                <a:cs typeface="Microsoft Sans Serif"/>
              </a:rPr>
              <a:t>los </a:t>
            </a:r>
            <a:r>
              <a:rPr sz="700" spc="25" dirty="0">
                <a:latin typeface="Microsoft Sans Serif"/>
                <a:cs typeface="Microsoft Sans Serif"/>
              </a:rPr>
              <a:t>disyuntores </a:t>
            </a:r>
            <a:r>
              <a:rPr sz="700" spc="20" dirty="0">
                <a:latin typeface="Microsoft Sans Serif"/>
                <a:cs typeface="Microsoft Sans Serif"/>
              </a:rPr>
              <a:t>del </a:t>
            </a:r>
            <a:r>
              <a:rPr sz="700" spc="30" dirty="0">
                <a:latin typeface="Microsoft Sans Serif"/>
                <a:cs typeface="Microsoft Sans Serif"/>
              </a:rPr>
              <a:t>generador </a:t>
            </a:r>
            <a:r>
              <a:rPr sz="700" spc="20" dirty="0">
                <a:latin typeface="Microsoft Sans Serif"/>
                <a:cs typeface="Microsoft Sans Serif"/>
              </a:rPr>
              <a:t>del lado alto, </a:t>
            </a:r>
            <a:r>
              <a:rPr sz="700" spc="-5" dirty="0">
                <a:latin typeface="Microsoft Sans Serif"/>
                <a:cs typeface="Microsoft Sans Serif"/>
              </a:rPr>
              <a:t>se </a:t>
            </a:r>
            <a:r>
              <a:rPr sz="700" spc="15" dirty="0">
                <a:latin typeface="Microsoft Sans Serif"/>
                <a:cs typeface="Microsoft Sans Serif"/>
              </a:rPr>
              <a:t>conecta </a:t>
            </a:r>
            <a:r>
              <a:rPr sz="700" spc="40" dirty="0">
                <a:latin typeface="Microsoft Sans Serif"/>
                <a:cs typeface="Microsoft Sans Serif"/>
              </a:rPr>
              <a:t>un </a:t>
            </a:r>
            <a:r>
              <a:rPr sz="700" spc="-175" dirty="0">
                <a:latin typeface="Microsoft Sans Serif"/>
                <a:cs typeface="Microsoft Sans Serif"/>
              </a:rPr>
              <a:t> </a:t>
            </a:r>
            <a:r>
              <a:rPr sz="700" spc="20" dirty="0">
                <a:latin typeface="Microsoft Sans Serif"/>
                <a:cs typeface="Microsoft Sans Serif"/>
              </a:rPr>
              <a:t>relé de </a:t>
            </a:r>
            <a:r>
              <a:rPr sz="700" spc="25" dirty="0">
                <a:latin typeface="Microsoft Sans Serif"/>
                <a:cs typeface="Microsoft Sans Serif"/>
              </a:rPr>
              <a:t>sobrecorriente </a:t>
            </a:r>
            <a:r>
              <a:rPr sz="700" spc="20" dirty="0">
                <a:latin typeface="Microsoft Sans Serif"/>
                <a:cs typeface="Microsoft Sans Serif"/>
              </a:rPr>
              <a:t>instantánea </a:t>
            </a:r>
            <a:r>
              <a:rPr sz="700" spc="-15" dirty="0">
                <a:latin typeface="Microsoft Sans Serif"/>
                <a:cs typeface="Microsoft Sans Serif"/>
              </a:rPr>
              <a:t>(50G) </a:t>
            </a:r>
            <a:r>
              <a:rPr sz="700" spc="10" dirty="0">
                <a:latin typeface="Microsoft Sans Serif"/>
                <a:cs typeface="Microsoft Sans Serif"/>
              </a:rPr>
              <a:t>al </a:t>
            </a:r>
            <a:r>
              <a:rPr sz="700" spc="40" dirty="0">
                <a:latin typeface="Microsoft Sans Serif"/>
                <a:cs typeface="Microsoft Sans Serif"/>
              </a:rPr>
              <a:t>neutro </a:t>
            </a:r>
            <a:r>
              <a:rPr sz="700" spc="20" dirty="0">
                <a:latin typeface="Microsoft Sans Serif"/>
                <a:cs typeface="Microsoft Sans Serif"/>
              </a:rPr>
              <a:t>del </a:t>
            </a:r>
            <a:r>
              <a:rPr sz="700" spc="35" dirty="0">
                <a:latin typeface="Microsoft Sans Serif"/>
                <a:cs typeface="Microsoft Sans Serif"/>
              </a:rPr>
              <a:t>transformador </a:t>
            </a:r>
            <a:r>
              <a:rPr sz="700" spc="40" dirty="0">
                <a:latin typeface="Microsoft Sans Serif"/>
                <a:cs typeface="Microsoft Sans Serif"/>
              </a:rPr>
              <a:t> </a:t>
            </a:r>
            <a:r>
              <a:rPr sz="700" spc="20" dirty="0">
                <a:latin typeface="Microsoft Sans Serif"/>
                <a:cs typeface="Microsoft Sans Serif"/>
              </a:rPr>
              <a:t>elevador del </a:t>
            </a:r>
            <a:r>
              <a:rPr sz="700" spc="25" dirty="0">
                <a:latin typeface="Microsoft Sans Serif"/>
                <a:cs typeface="Microsoft Sans Serif"/>
              </a:rPr>
              <a:t>generador. </a:t>
            </a:r>
            <a:r>
              <a:rPr sz="700" spc="-10" dirty="0">
                <a:latin typeface="Microsoft Sans Serif"/>
                <a:cs typeface="Microsoft Sans Serif"/>
              </a:rPr>
              <a:t>La </a:t>
            </a:r>
            <a:r>
              <a:rPr sz="700" spc="10" dirty="0">
                <a:latin typeface="Microsoft Sans Serif"/>
                <a:cs typeface="Microsoft Sans Serif"/>
              </a:rPr>
              <a:t>salida </a:t>
            </a:r>
            <a:r>
              <a:rPr sz="700" spc="20" dirty="0">
                <a:latin typeface="Microsoft Sans Serif"/>
                <a:cs typeface="Microsoft Sans Serif"/>
              </a:rPr>
              <a:t>del relé </a:t>
            </a:r>
            <a:r>
              <a:rPr sz="700" spc="-5" dirty="0">
                <a:latin typeface="Microsoft Sans Serif"/>
                <a:cs typeface="Microsoft Sans Serif"/>
              </a:rPr>
              <a:t>es </a:t>
            </a:r>
            <a:r>
              <a:rPr sz="700" spc="15" dirty="0">
                <a:latin typeface="Microsoft Sans Serif"/>
                <a:cs typeface="Microsoft Sans Serif"/>
              </a:rPr>
              <a:t>supervisada </a:t>
            </a:r>
            <a:r>
              <a:rPr sz="700" spc="40" dirty="0">
                <a:latin typeface="Microsoft Sans Serif"/>
                <a:cs typeface="Microsoft Sans Serif"/>
              </a:rPr>
              <a:t>por </a:t>
            </a:r>
            <a:r>
              <a:rPr sz="700" spc="10" dirty="0">
                <a:latin typeface="Microsoft Sans Serif"/>
                <a:cs typeface="Microsoft Sans Serif"/>
              </a:rPr>
              <a:t>el </a:t>
            </a:r>
            <a:r>
              <a:rPr sz="700" spc="20" dirty="0">
                <a:latin typeface="Microsoft Sans Serif"/>
                <a:cs typeface="Microsoft Sans Serif"/>
              </a:rPr>
              <a:t>estado del </a:t>
            </a:r>
            <a:r>
              <a:rPr sz="700" spc="25" dirty="0">
                <a:latin typeface="Microsoft Sans Serif"/>
                <a:cs typeface="Microsoft Sans Serif"/>
              </a:rPr>
              <a:t> </a:t>
            </a:r>
            <a:r>
              <a:rPr sz="700" spc="40" dirty="0">
                <a:latin typeface="Microsoft Sans Serif"/>
                <a:cs typeface="Microsoft Sans Serif"/>
              </a:rPr>
              <a:t>interruptor </a:t>
            </a:r>
            <a:r>
              <a:rPr sz="700" spc="30" dirty="0">
                <a:latin typeface="Microsoft Sans Serif"/>
                <a:cs typeface="Microsoft Sans Serif"/>
              </a:rPr>
              <a:t>abierto </a:t>
            </a:r>
            <a:r>
              <a:rPr sz="700" spc="20" dirty="0">
                <a:latin typeface="Microsoft Sans Serif"/>
                <a:cs typeface="Microsoft Sans Serif"/>
              </a:rPr>
              <a:t>del </a:t>
            </a:r>
            <a:r>
              <a:rPr sz="700" spc="30" dirty="0">
                <a:latin typeface="Microsoft Sans Serif"/>
                <a:cs typeface="Microsoft Sans Serif"/>
              </a:rPr>
              <a:t>generador </a:t>
            </a:r>
            <a:r>
              <a:rPr sz="700" dirty="0">
                <a:latin typeface="Microsoft Sans Serif"/>
                <a:cs typeface="Microsoft Sans Serif"/>
              </a:rPr>
              <a:t>(52b) </a:t>
            </a:r>
            <a:r>
              <a:rPr sz="700" spc="5" dirty="0">
                <a:latin typeface="Microsoft Sans Serif"/>
                <a:cs typeface="Microsoft Sans Serif"/>
              </a:rPr>
              <a:t>y </a:t>
            </a:r>
            <a:r>
              <a:rPr sz="700" spc="30" dirty="0">
                <a:latin typeface="Microsoft Sans Serif"/>
                <a:cs typeface="Microsoft Sans Serif"/>
              </a:rPr>
              <a:t>proporciona </a:t>
            </a:r>
            <a:r>
              <a:rPr sz="700" spc="40" dirty="0">
                <a:latin typeface="Microsoft Sans Serif"/>
                <a:cs typeface="Microsoft Sans Serif"/>
              </a:rPr>
              <a:t>un </a:t>
            </a:r>
            <a:r>
              <a:rPr sz="700" spc="20" dirty="0">
                <a:latin typeface="Microsoft Sans Serif"/>
                <a:cs typeface="Microsoft Sans Serif"/>
              </a:rPr>
              <a:t>inicio </a:t>
            </a:r>
            <a:r>
              <a:rPr sz="700" spc="15" dirty="0">
                <a:latin typeface="Microsoft Sans Serif"/>
                <a:cs typeface="Microsoft Sans Serif"/>
              </a:rPr>
              <a:t>adicional </a:t>
            </a:r>
            <a:r>
              <a:rPr sz="700" spc="10" dirty="0">
                <a:latin typeface="Microsoft Sans Serif"/>
                <a:cs typeface="Microsoft Sans Serif"/>
              </a:rPr>
              <a:t>al </a:t>
            </a:r>
            <a:r>
              <a:rPr sz="700" spc="15" dirty="0">
                <a:latin typeface="Microsoft Sans Serif"/>
                <a:cs typeface="Microsoft Sans Serif"/>
              </a:rPr>
              <a:t> </a:t>
            </a:r>
            <a:r>
              <a:rPr sz="700" spc="20" dirty="0">
                <a:latin typeface="Microsoft Sans Serif"/>
                <a:cs typeface="Microsoft Sans Serif"/>
              </a:rPr>
              <a:t>esquema de </a:t>
            </a:r>
            <a:r>
              <a:rPr sz="700" spc="15" dirty="0">
                <a:latin typeface="Microsoft Sans Serif"/>
                <a:cs typeface="Microsoft Sans Serif"/>
              </a:rPr>
              <a:t>falla </a:t>
            </a:r>
            <a:r>
              <a:rPr sz="700" spc="20" dirty="0">
                <a:latin typeface="Microsoft Sans Serif"/>
                <a:cs typeface="Microsoft Sans Serif"/>
              </a:rPr>
              <a:t>del </a:t>
            </a:r>
            <a:r>
              <a:rPr sz="700" spc="35" dirty="0">
                <a:latin typeface="Microsoft Sans Serif"/>
                <a:cs typeface="Microsoft Sans Serif"/>
              </a:rPr>
              <a:t>interruptor. </a:t>
            </a:r>
            <a:r>
              <a:rPr sz="700" spc="15" dirty="0">
                <a:latin typeface="Microsoft Sans Serif"/>
                <a:cs typeface="Microsoft Sans Serif"/>
              </a:rPr>
              <a:t>Cuando </a:t>
            </a:r>
            <a:r>
              <a:rPr sz="700" spc="10" dirty="0">
                <a:latin typeface="Microsoft Sans Serif"/>
                <a:cs typeface="Microsoft Sans Serif"/>
              </a:rPr>
              <a:t>el </a:t>
            </a:r>
            <a:r>
              <a:rPr sz="700" spc="30" dirty="0">
                <a:latin typeface="Microsoft Sans Serif"/>
                <a:cs typeface="Microsoft Sans Serif"/>
              </a:rPr>
              <a:t>disyuntor </a:t>
            </a:r>
            <a:r>
              <a:rPr sz="700" spc="20" dirty="0">
                <a:latin typeface="Microsoft Sans Serif"/>
                <a:cs typeface="Microsoft Sans Serif"/>
              </a:rPr>
              <a:t>del </a:t>
            </a:r>
            <a:r>
              <a:rPr sz="700" spc="30" dirty="0">
                <a:latin typeface="Microsoft Sans Serif"/>
                <a:cs typeface="Microsoft Sans Serif"/>
              </a:rPr>
              <a:t>generador </a:t>
            </a:r>
            <a:r>
              <a:rPr sz="700" spc="10" dirty="0">
                <a:latin typeface="Microsoft Sans Serif"/>
                <a:cs typeface="Microsoft Sans Serif"/>
              </a:rPr>
              <a:t>está </a:t>
            </a:r>
            <a:r>
              <a:rPr sz="700" spc="15" dirty="0">
                <a:latin typeface="Microsoft Sans Serif"/>
                <a:cs typeface="Microsoft Sans Serif"/>
              </a:rPr>
              <a:t> </a:t>
            </a:r>
            <a:r>
              <a:rPr sz="700" spc="30" dirty="0">
                <a:latin typeface="Microsoft Sans Serif"/>
                <a:cs typeface="Microsoft Sans Serif"/>
              </a:rPr>
              <a:t>abierto </a:t>
            </a:r>
            <a:r>
              <a:rPr sz="700" spc="5" dirty="0">
                <a:latin typeface="Microsoft Sans Serif"/>
                <a:cs typeface="Microsoft Sans Serif"/>
              </a:rPr>
              <a:t>y </a:t>
            </a:r>
            <a:r>
              <a:rPr sz="700" spc="40" dirty="0">
                <a:latin typeface="Microsoft Sans Serif"/>
                <a:cs typeface="Microsoft Sans Serif"/>
              </a:rPr>
              <a:t>uno </a:t>
            </a:r>
            <a:r>
              <a:rPr sz="700" spc="30" dirty="0">
                <a:latin typeface="Microsoft Sans Serif"/>
                <a:cs typeface="Microsoft Sans Serif"/>
              </a:rPr>
              <a:t>o </a:t>
            </a:r>
            <a:r>
              <a:rPr sz="700" spc="20" dirty="0">
                <a:latin typeface="Microsoft Sans Serif"/>
                <a:cs typeface="Microsoft Sans Serif"/>
              </a:rPr>
              <a:t>dos polos del </a:t>
            </a:r>
            <a:r>
              <a:rPr sz="700" spc="30" dirty="0">
                <a:latin typeface="Microsoft Sans Serif"/>
                <a:cs typeface="Microsoft Sans Serif"/>
              </a:rPr>
              <a:t>disyuntor </a:t>
            </a:r>
            <a:r>
              <a:rPr sz="700" spc="-5" dirty="0">
                <a:latin typeface="Microsoft Sans Serif"/>
                <a:cs typeface="Microsoft Sans Serif"/>
              </a:rPr>
              <a:t>se </a:t>
            </a:r>
            <a:r>
              <a:rPr sz="700" spc="20" dirty="0">
                <a:latin typeface="Microsoft Sans Serif"/>
                <a:cs typeface="Microsoft Sans Serif"/>
              </a:rPr>
              <a:t>disparan, </a:t>
            </a:r>
            <a:r>
              <a:rPr sz="700" spc="10" dirty="0">
                <a:latin typeface="Microsoft Sans Serif"/>
                <a:cs typeface="Microsoft Sans Serif"/>
              </a:rPr>
              <a:t>el </a:t>
            </a:r>
            <a:r>
              <a:rPr sz="700" spc="20" dirty="0">
                <a:latin typeface="Microsoft Sans Serif"/>
                <a:cs typeface="Microsoft Sans Serif"/>
              </a:rPr>
              <a:t>relé </a:t>
            </a:r>
            <a:r>
              <a:rPr sz="700" spc="-5" dirty="0">
                <a:latin typeface="Microsoft Sans Serif"/>
                <a:cs typeface="Microsoft Sans Serif"/>
              </a:rPr>
              <a:t>50G </a:t>
            </a:r>
            <a:r>
              <a:rPr sz="700" spc="20" dirty="0">
                <a:latin typeface="Microsoft Sans Serif"/>
                <a:cs typeface="Microsoft Sans Serif"/>
              </a:rPr>
              <a:t>detecta </a:t>
            </a:r>
            <a:r>
              <a:rPr sz="700" spc="10" dirty="0">
                <a:latin typeface="Microsoft Sans Serif"/>
                <a:cs typeface="Microsoft Sans Serif"/>
              </a:rPr>
              <a:t>la </a:t>
            </a:r>
            <a:r>
              <a:rPr sz="700" spc="15" dirty="0">
                <a:latin typeface="Microsoft Sans Serif"/>
                <a:cs typeface="Microsoft Sans Serif"/>
              </a:rPr>
              <a:t> </a:t>
            </a:r>
            <a:r>
              <a:rPr sz="700" spc="25" dirty="0">
                <a:latin typeface="Microsoft Sans Serif"/>
                <a:cs typeface="Microsoft Sans Serif"/>
              </a:rPr>
              <a:t>corriente</a:t>
            </a:r>
            <a:r>
              <a:rPr sz="700" dirty="0">
                <a:latin typeface="Microsoft Sans Serif"/>
                <a:cs typeface="Microsoft Sans Serif"/>
              </a:rPr>
              <a:t> </a:t>
            </a:r>
            <a:r>
              <a:rPr sz="700" spc="30" dirty="0">
                <a:latin typeface="Microsoft Sans Serif"/>
                <a:cs typeface="Microsoft Sans Serif"/>
              </a:rPr>
              <a:t>neutra</a:t>
            </a:r>
            <a:r>
              <a:rPr sz="700" spc="5" dirty="0">
                <a:latin typeface="Microsoft Sans Serif"/>
                <a:cs typeface="Microsoft Sans Serif"/>
              </a:rPr>
              <a:t> </a:t>
            </a:r>
            <a:r>
              <a:rPr sz="700" spc="20" dirty="0">
                <a:latin typeface="Microsoft Sans Serif"/>
                <a:cs typeface="Microsoft Sans Serif"/>
              </a:rPr>
              <a:t>del</a:t>
            </a:r>
            <a:r>
              <a:rPr sz="700" spc="5" dirty="0">
                <a:latin typeface="Microsoft Sans Serif"/>
                <a:cs typeface="Microsoft Sans Serif"/>
              </a:rPr>
              <a:t> </a:t>
            </a:r>
            <a:r>
              <a:rPr sz="700" spc="35" dirty="0">
                <a:latin typeface="Microsoft Sans Serif"/>
                <a:cs typeface="Microsoft Sans Serif"/>
              </a:rPr>
              <a:t>transformador</a:t>
            </a:r>
            <a:r>
              <a:rPr sz="700" spc="5" dirty="0">
                <a:latin typeface="Microsoft Sans Serif"/>
                <a:cs typeface="Microsoft Sans Serif"/>
              </a:rPr>
              <a:t> </a:t>
            </a:r>
            <a:r>
              <a:rPr sz="700" spc="25" dirty="0">
                <a:latin typeface="Microsoft Sans Serif"/>
                <a:cs typeface="Microsoft Sans Serif"/>
              </a:rPr>
              <a:t>resultante</a:t>
            </a:r>
            <a:r>
              <a:rPr sz="700" spc="5" dirty="0">
                <a:latin typeface="Microsoft Sans Serif"/>
                <a:cs typeface="Microsoft Sans Serif"/>
              </a:rPr>
              <a:t> </a:t>
            </a:r>
            <a:r>
              <a:rPr sz="700" spc="15" dirty="0">
                <a:latin typeface="Microsoft Sans Serif"/>
                <a:cs typeface="Microsoft Sans Serif"/>
              </a:rPr>
              <a:t>sin</a:t>
            </a:r>
            <a:r>
              <a:rPr sz="700" spc="5" dirty="0">
                <a:latin typeface="Microsoft Sans Serif"/>
                <a:cs typeface="Microsoft Sans Serif"/>
              </a:rPr>
              <a:t> </a:t>
            </a:r>
            <a:r>
              <a:rPr sz="700" spc="10" dirty="0">
                <a:latin typeface="Microsoft Sans Serif"/>
                <a:cs typeface="Microsoft Sans Serif"/>
              </a:rPr>
              <a:t>el</a:t>
            </a:r>
            <a:r>
              <a:rPr sz="700" spc="5" dirty="0">
                <a:latin typeface="Microsoft Sans Serif"/>
                <a:cs typeface="Microsoft Sans Serif"/>
              </a:rPr>
              <a:t> </a:t>
            </a:r>
            <a:r>
              <a:rPr sz="700" spc="25" dirty="0">
                <a:latin typeface="Microsoft Sans Serif"/>
                <a:cs typeface="Microsoft Sans Serif"/>
              </a:rPr>
              <a:t>retraso</a:t>
            </a:r>
            <a:r>
              <a:rPr sz="700" spc="5" dirty="0">
                <a:latin typeface="Microsoft Sans Serif"/>
                <a:cs typeface="Microsoft Sans Serif"/>
              </a:rPr>
              <a:t> </a:t>
            </a:r>
            <a:r>
              <a:rPr sz="700" spc="30" dirty="0">
                <a:latin typeface="Microsoft Sans Serif"/>
                <a:cs typeface="Microsoft Sans Serif"/>
              </a:rPr>
              <a:t>que</a:t>
            </a:r>
            <a:r>
              <a:rPr sz="700" spc="5" dirty="0">
                <a:latin typeface="Microsoft Sans Serif"/>
                <a:cs typeface="Microsoft Sans Serif"/>
              </a:rPr>
              <a:t> </a:t>
            </a:r>
            <a:r>
              <a:rPr sz="700" spc="-5" dirty="0">
                <a:latin typeface="Microsoft Sans Serif"/>
                <a:cs typeface="Microsoft Sans Serif"/>
              </a:rPr>
              <a:t>se</a:t>
            </a:r>
            <a:r>
              <a:rPr sz="700" spc="5" dirty="0">
                <a:latin typeface="Microsoft Sans Serif"/>
                <a:cs typeface="Microsoft Sans Serif"/>
              </a:rPr>
              <a:t> </a:t>
            </a:r>
            <a:r>
              <a:rPr sz="700" spc="10" dirty="0">
                <a:latin typeface="Microsoft Sans Serif"/>
                <a:cs typeface="Microsoft Sans Serif"/>
              </a:rPr>
              <a:t>asociaría </a:t>
            </a:r>
            <a:r>
              <a:rPr sz="700" spc="-170" dirty="0">
                <a:latin typeface="Microsoft Sans Serif"/>
                <a:cs typeface="Microsoft Sans Serif"/>
              </a:rPr>
              <a:t> </a:t>
            </a:r>
            <a:r>
              <a:rPr sz="700" spc="20" dirty="0">
                <a:latin typeface="Microsoft Sans Serif"/>
                <a:cs typeface="Microsoft Sans Serif"/>
              </a:rPr>
              <a:t>con </a:t>
            </a:r>
            <a:r>
              <a:rPr sz="700" spc="10" dirty="0">
                <a:latin typeface="Microsoft Sans Serif"/>
                <a:cs typeface="Microsoft Sans Serif"/>
              </a:rPr>
              <a:t>los relés </a:t>
            </a:r>
            <a:r>
              <a:rPr sz="700" spc="20" dirty="0">
                <a:latin typeface="Microsoft Sans Serif"/>
                <a:cs typeface="Microsoft Sans Serif"/>
              </a:rPr>
              <a:t>de respaldo </a:t>
            </a:r>
            <a:r>
              <a:rPr sz="700" spc="40" dirty="0">
                <a:latin typeface="Microsoft Sans Serif"/>
                <a:cs typeface="Microsoft Sans Serif"/>
              </a:rPr>
              <a:t>neutro </a:t>
            </a:r>
            <a:r>
              <a:rPr sz="700" spc="30" dirty="0">
                <a:latin typeface="Microsoft Sans Serif"/>
                <a:cs typeface="Microsoft Sans Serif"/>
              </a:rPr>
              <a:t>o </a:t>
            </a:r>
            <a:r>
              <a:rPr sz="700" spc="20" dirty="0">
                <a:latin typeface="Microsoft Sans Serif"/>
                <a:cs typeface="Microsoft Sans Serif"/>
              </a:rPr>
              <a:t>de </a:t>
            </a:r>
            <a:r>
              <a:rPr sz="700" spc="5" dirty="0">
                <a:latin typeface="Microsoft Sans Serif"/>
                <a:cs typeface="Microsoft Sans Serif"/>
              </a:rPr>
              <a:t>secuencia </a:t>
            </a:r>
            <a:r>
              <a:rPr sz="700" spc="15" dirty="0">
                <a:latin typeface="Microsoft Sans Serif"/>
                <a:cs typeface="Microsoft Sans Serif"/>
              </a:rPr>
              <a:t>negativa. </a:t>
            </a:r>
            <a:r>
              <a:rPr sz="700" spc="20" dirty="0">
                <a:latin typeface="Microsoft Sans Serif"/>
                <a:cs typeface="Microsoft Sans Serif"/>
              </a:rPr>
              <a:t>Nuevamente, </a:t>
            </a:r>
            <a:r>
              <a:rPr sz="700" spc="10" dirty="0">
                <a:latin typeface="Microsoft Sans Serif"/>
                <a:cs typeface="Microsoft Sans Serif"/>
              </a:rPr>
              <a:t>los </a:t>
            </a:r>
            <a:r>
              <a:rPr sz="700" spc="15" dirty="0">
                <a:latin typeface="Microsoft Sans Serif"/>
                <a:cs typeface="Microsoft Sans Serif"/>
              </a:rPr>
              <a:t> </a:t>
            </a:r>
            <a:r>
              <a:rPr sz="700" spc="-30" dirty="0">
                <a:latin typeface="Microsoft Sans Serif"/>
                <a:cs typeface="Microsoft Sans Serif"/>
              </a:rPr>
              <a:t>CD </a:t>
            </a:r>
            <a:r>
              <a:rPr sz="700" spc="10" dirty="0">
                <a:latin typeface="Microsoft Sans Serif"/>
                <a:cs typeface="Microsoft Sans Serif"/>
              </a:rPr>
              <a:t>asociados </a:t>
            </a:r>
            <a:r>
              <a:rPr sz="700" spc="20" dirty="0">
                <a:latin typeface="Microsoft Sans Serif"/>
                <a:cs typeface="Microsoft Sans Serif"/>
              </a:rPr>
              <a:t>con </a:t>
            </a:r>
            <a:r>
              <a:rPr sz="700" spc="10" dirty="0">
                <a:latin typeface="Microsoft Sans Serif"/>
                <a:cs typeface="Microsoft Sans Serif"/>
              </a:rPr>
              <a:t>la </a:t>
            </a:r>
            <a:r>
              <a:rPr sz="700" spc="15" dirty="0">
                <a:latin typeface="Microsoft Sans Serif"/>
                <a:cs typeface="Microsoft Sans Serif"/>
              </a:rPr>
              <a:t>falla </a:t>
            </a:r>
            <a:r>
              <a:rPr sz="700" spc="20" dirty="0">
                <a:latin typeface="Microsoft Sans Serif"/>
                <a:cs typeface="Microsoft Sans Serif"/>
              </a:rPr>
              <a:t>del </a:t>
            </a:r>
            <a:r>
              <a:rPr sz="700" spc="30" dirty="0">
                <a:latin typeface="Microsoft Sans Serif"/>
                <a:cs typeface="Microsoft Sans Serif"/>
              </a:rPr>
              <a:t>disyuntor </a:t>
            </a:r>
            <a:r>
              <a:rPr sz="700" spc="20" dirty="0">
                <a:latin typeface="Microsoft Sans Serif"/>
                <a:cs typeface="Microsoft Sans Serif"/>
              </a:rPr>
              <a:t>del </a:t>
            </a:r>
            <a:r>
              <a:rPr sz="700" spc="30" dirty="0">
                <a:latin typeface="Microsoft Sans Serif"/>
                <a:cs typeface="Microsoft Sans Serif"/>
              </a:rPr>
              <a:t>generador </a:t>
            </a:r>
            <a:r>
              <a:rPr sz="700" spc="25" dirty="0">
                <a:latin typeface="Microsoft Sans Serif"/>
                <a:cs typeface="Microsoft Sans Serif"/>
              </a:rPr>
              <a:t>deben configurarse </a:t>
            </a:r>
            <a:r>
              <a:rPr sz="700" spc="30" dirty="0">
                <a:latin typeface="Microsoft Sans Serif"/>
                <a:cs typeface="Microsoft Sans Serif"/>
              </a:rPr>
              <a:t> </a:t>
            </a:r>
            <a:r>
              <a:rPr sz="700" spc="20" dirty="0">
                <a:latin typeface="Microsoft Sans Serif"/>
                <a:cs typeface="Microsoft Sans Serif"/>
              </a:rPr>
              <a:t>con suficiente </a:t>
            </a:r>
            <a:r>
              <a:rPr sz="700" spc="15" dirty="0">
                <a:latin typeface="Microsoft Sans Serif"/>
                <a:cs typeface="Microsoft Sans Serif"/>
              </a:rPr>
              <a:t>sensibilidad </a:t>
            </a:r>
            <a:r>
              <a:rPr sz="700" spc="25" dirty="0">
                <a:latin typeface="Microsoft Sans Serif"/>
                <a:cs typeface="Microsoft Sans Serif"/>
              </a:rPr>
              <a:t>para detectar </a:t>
            </a:r>
            <a:r>
              <a:rPr sz="700" spc="10" dirty="0">
                <a:latin typeface="Microsoft Sans Serif"/>
                <a:cs typeface="Microsoft Sans Serif"/>
              </a:rPr>
              <a:t>esta </a:t>
            </a:r>
            <a:r>
              <a:rPr sz="700" spc="20" dirty="0">
                <a:latin typeface="Microsoft Sans Serif"/>
                <a:cs typeface="Microsoft Sans Serif"/>
              </a:rPr>
              <a:t>condición de </a:t>
            </a:r>
            <a:r>
              <a:rPr sz="700" spc="15" dirty="0">
                <a:latin typeface="Microsoft Sans Serif"/>
                <a:cs typeface="Microsoft Sans Serif"/>
              </a:rPr>
              <a:t>descarga </a:t>
            </a:r>
            <a:r>
              <a:rPr sz="700" spc="20" dirty="0">
                <a:latin typeface="Microsoft Sans Serif"/>
                <a:cs typeface="Microsoft Sans Serif"/>
              </a:rPr>
              <a:t> disruptiva.</a:t>
            </a:r>
            <a:endParaRPr sz="700">
              <a:latin typeface="Microsoft Sans Serif"/>
              <a:cs typeface="Microsoft Sans Serif"/>
            </a:endParaRPr>
          </a:p>
        </p:txBody>
      </p:sp>
      <p:sp>
        <p:nvSpPr>
          <p:cNvPr id="62" name="object 62"/>
          <p:cNvSpPr txBox="1"/>
          <p:nvPr/>
        </p:nvSpPr>
        <p:spPr>
          <a:xfrm>
            <a:off x="9089637" y="617975"/>
            <a:ext cx="7406182" cy="595932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118870">
              <a:lnSpc>
                <a:spcPct val="100000"/>
              </a:lnSpc>
              <a:spcBef>
                <a:spcPts val="100"/>
              </a:spcBef>
            </a:pPr>
            <a:r>
              <a:rPr sz="950" spc="20" dirty="0">
                <a:latin typeface="Microsoft Sans Serif"/>
                <a:cs typeface="Microsoft Sans Serif"/>
              </a:rPr>
              <a:t>VIII.</a:t>
            </a:r>
            <a:r>
              <a:rPr sz="950" spc="-50" dirty="0">
                <a:latin typeface="Microsoft Sans Serif"/>
                <a:cs typeface="Microsoft Sans Serif"/>
              </a:rPr>
              <a:t> </a:t>
            </a:r>
            <a:r>
              <a:rPr sz="950" spc="-55" dirty="0">
                <a:latin typeface="Microsoft Sans Serif"/>
                <a:cs typeface="Microsoft Sans Serif"/>
              </a:rPr>
              <a:t>R</a:t>
            </a:r>
            <a:r>
              <a:rPr sz="750" spc="-55" dirty="0">
                <a:latin typeface="Microsoft Sans Serif"/>
                <a:cs typeface="Microsoft Sans Serif"/>
              </a:rPr>
              <a:t>EFERENCIAS</a:t>
            </a:r>
            <a:endParaRPr sz="750">
              <a:latin typeface="Microsoft Sans Serif"/>
              <a:cs typeface="Microsoft Sans Serif"/>
            </a:endParaRPr>
          </a:p>
          <a:p>
            <a:pPr marL="116839" marR="35560" indent="-116839">
              <a:lnSpc>
                <a:spcPct val="145500"/>
              </a:lnSpc>
              <a:spcBef>
                <a:spcPts val="300"/>
              </a:spcBef>
              <a:buAutoNum type="arabicPlain"/>
              <a:tabLst>
                <a:tab pos="116839" algn="l"/>
              </a:tabLst>
            </a:pPr>
            <a:r>
              <a:rPr sz="550" spc="30" dirty="0">
                <a:latin typeface="Microsoft Sans Serif"/>
                <a:cs typeface="Microsoft Sans Serif"/>
              </a:rPr>
              <a:t>Informe</a:t>
            </a:r>
            <a:r>
              <a:rPr sz="550" spc="5" dirty="0">
                <a:latin typeface="Microsoft Sans Serif"/>
                <a:cs typeface="Microsoft Sans Serif"/>
              </a:rPr>
              <a:t> </a:t>
            </a:r>
            <a:r>
              <a:rPr sz="550" spc="15" dirty="0">
                <a:latin typeface="Microsoft Sans Serif"/>
                <a:cs typeface="Microsoft Sans Serif"/>
              </a:rPr>
              <a:t>del</a:t>
            </a:r>
            <a:r>
              <a:rPr sz="550" spc="5" dirty="0">
                <a:latin typeface="Microsoft Sans Serif"/>
                <a:cs typeface="Microsoft Sans Serif"/>
              </a:rPr>
              <a:t> </a:t>
            </a:r>
            <a:r>
              <a:rPr sz="550" spc="15" dirty="0">
                <a:latin typeface="Microsoft Sans Serif"/>
                <a:cs typeface="Microsoft Sans Serif"/>
              </a:rPr>
              <a:t>Comité</a:t>
            </a:r>
            <a:r>
              <a:rPr sz="550" spc="10" dirty="0">
                <a:latin typeface="Microsoft Sans Serif"/>
                <a:cs typeface="Microsoft Sans Serif"/>
              </a:rPr>
              <a:t> </a:t>
            </a:r>
            <a:r>
              <a:rPr sz="550" spc="15" dirty="0">
                <a:latin typeface="Microsoft Sans Serif"/>
                <a:cs typeface="Microsoft Sans Serif"/>
              </a:rPr>
              <a:t>de</a:t>
            </a:r>
            <a:r>
              <a:rPr sz="550" spc="5" dirty="0">
                <a:latin typeface="Microsoft Sans Serif"/>
                <a:cs typeface="Microsoft Sans Serif"/>
              </a:rPr>
              <a:t> </a:t>
            </a:r>
            <a:r>
              <a:rPr sz="550" spc="20" dirty="0">
                <a:latin typeface="Microsoft Sans Serif"/>
                <a:cs typeface="Microsoft Sans Serif"/>
              </a:rPr>
              <a:t>retransmisión</a:t>
            </a:r>
            <a:r>
              <a:rPr sz="550" spc="10" dirty="0">
                <a:latin typeface="Microsoft Sans Serif"/>
                <a:cs typeface="Microsoft Sans Serif"/>
              </a:rPr>
              <a:t> </a:t>
            </a:r>
            <a:r>
              <a:rPr sz="550" spc="15" dirty="0">
                <a:latin typeface="Microsoft Sans Serif"/>
                <a:cs typeface="Microsoft Sans Serif"/>
              </a:rPr>
              <a:t>del</a:t>
            </a:r>
            <a:r>
              <a:rPr sz="550" spc="5" dirty="0">
                <a:latin typeface="Microsoft Sans Serif"/>
                <a:cs typeface="Microsoft Sans Serif"/>
              </a:rPr>
              <a:t> </a:t>
            </a:r>
            <a:r>
              <a:rPr sz="550" spc="10" dirty="0">
                <a:latin typeface="Microsoft Sans Serif"/>
                <a:cs typeface="Microsoft Sans Serif"/>
              </a:rPr>
              <a:t>sistema</a:t>
            </a:r>
            <a:r>
              <a:rPr sz="550" spc="5" dirty="0">
                <a:latin typeface="Microsoft Sans Serif"/>
                <a:cs typeface="Microsoft Sans Serif"/>
              </a:rPr>
              <a:t> </a:t>
            </a:r>
            <a:r>
              <a:rPr sz="550" spc="15" dirty="0">
                <a:latin typeface="Microsoft Sans Serif"/>
                <a:cs typeface="Microsoft Sans Serif"/>
              </a:rPr>
              <a:t>de</a:t>
            </a:r>
            <a:r>
              <a:rPr sz="550" spc="10" dirty="0">
                <a:latin typeface="Microsoft Sans Serif"/>
                <a:cs typeface="Microsoft Sans Serif"/>
              </a:rPr>
              <a:t> </a:t>
            </a:r>
            <a:r>
              <a:rPr sz="550" spc="15" dirty="0">
                <a:latin typeface="Microsoft Sans Serif"/>
                <a:cs typeface="Microsoft Sans Serif"/>
              </a:rPr>
              <a:t>energía</a:t>
            </a:r>
            <a:r>
              <a:rPr sz="550" spc="5" dirty="0">
                <a:latin typeface="Microsoft Sans Serif"/>
                <a:cs typeface="Microsoft Sans Serif"/>
              </a:rPr>
              <a:t> </a:t>
            </a:r>
            <a:r>
              <a:rPr sz="550" spc="-35" dirty="0">
                <a:latin typeface="Microsoft Sans Serif"/>
                <a:cs typeface="Microsoft Sans Serif"/>
              </a:rPr>
              <a:t>IEEE,</a:t>
            </a:r>
            <a:r>
              <a:rPr sz="550" spc="10" dirty="0">
                <a:latin typeface="Microsoft Sans Serif"/>
                <a:cs typeface="Microsoft Sans Serif"/>
              </a:rPr>
              <a:t> "Actualización</a:t>
            </a:r>
            <a:r>
              <a:rPr sz="550" spc="5" dirty="0">
                <a:latin typeface="Microsoft Sans Serif"/>
                <a:cs typeface="Microsoft Sans Serif"/>
              </a:rPr>
              <a:t> </a:t>
            </a:r>
            <a:r>
              <a:rPr sz="550" spc="20" dirty="0">
                <a:latin typeface="Microsoft Sans Serif"/>
                <a:cs typeface="Microsoft Sans Serif"/>
              </a:rPr>
              <a:t>resumida</a:t>
            </a:r>
            <a:r>
              <a:rPr sz="550" spc="5" dirty="0">
                <a:latin typeface="Microsoft Sans Serif"/>
                <a:cs typeface="Microsoft Sans Serif"/>
              </a:rPr>
              <a:t> </a:t>
            </a:r>
            <a:r>
              <a:rPr sz="550" spc="15" dirty="0">
                <a:latin typeface="Microsoft Sans Serif"/>
                <a:cs typeface="Microsoft Sans Serif"/>
              </a:rPr>
              <a:t>de </a:t>
            </a:r>
            <a:r>
              <a:rPr sz="550" spc="-130" dirty="0">
                <a:latin typeface="Microsoft Sans Serif"/>
                <a:cs typeface="Microsoft Sans Serif"/>
              </a:rPr>
              <a:t> </a:t>
            </a:r>
            <a:r>
              <a:rPr sz="550" spc="10" dirty="0">
                <a:latin typeface="Microsoft Sans Serif"/>
                <a:cs typeface="Microsoft Sans Serif"/>
              </a:rPr>
              <a:t>prácticas </a:t>
            </a:r>
            <a:r>
              <a:rPr sz="550" spc="15" dirty="0">
                <a:latin typeface="Microsoft Sans Serif"/>
                <a:cs typeface="Microsoft Sans Serif"/>
              </a:rPr>
              <a:t>sobre </a:t>
            </a:r>
            <a:r>
              <a:rPr sz="550" spc="20" dirty="0">
                <a:latin typeface="Microsoft Sans Serif"/>
                <a:cs typeface="Microsoft Sans Serif"/>
              </a:rPr>
              <a:t>protección contra </a:t>
            </a:r>
            <a:r>
              <a:rPr sz="550" spc="10" dirty="0">
                <a:latin typeface="Microsoft Sans Serif"/>
                <a:cs typeface="Microsoft Sans Serif"/>
              </a:rPr>
              <a:t>fallas </a:t>
            </a:r>
            <a:r>
              <a:rPr sz="550" spc="15" dirty="0">
                <a:latin typeface="Microsoft Sans Serif"/>
                <a:cs typeface="Microsoft Sans Serif"/>
              </a:rPr>
              <a:t>de interruptores",Transacciones </a:t>
            </a:r>
            <a:r>
              <a:rPr sz="550" spc="-40" dirty="0">
                <a:latin typeface="Microsoft Sans Serif"/>
                <a:cs typeface="Microsoft Sans Serif"/>
              </a:rPr>
              <a:t>IEEE </a:t>
            </a:r>
            <a:r>
              <a:rPr sz="550" spc="15" dirty="0">
                <a:latin typeface="Microsoft Sans Serif"/>
                <a:cs typeface="Microsoft Sans Serif"/>
              </a:rPr>
              <a:t>sobre </a:t>
            </a:r>
            <a:r>
              <a:rPr sz="550" spc="20" dirty="0">
                <a:latin typeface="Microsoft Sans Serif"/>
                <a:cs typeface="Microsoft Sans Serif"/>
              </a:rPr>
              <a:t> </a:t>
            </a:r>
            <a:r>
              <a:rPr sz="550" spc="15" dirty="0">
                <a:latin typeface="Microsoft Sans Serif"/>
                <a:cs typeface="Microsoft Sans Serif"/>
              </a:rPr>
              <a:t>aparatos</a:t>
            </a:r>
            <a:r>
              <a:rPr sz="550" spc="-5" dirty="0">
                <a:latin typeface="Microsoft Sans Serif"/>
                <a:cs typeface="Microsoft Sans Serif"/>
              </a:rPr>
              <a:t> </a:t>
            </a:r>
            <a:r>
              <a:rPr sz="550" spc="5" dirty="0">
                <a:latin typeface="Microsoft Sans Serif"/>
                <a:cs typeface="Microsoft Sans Serif"/>
              </a:rPr>
              <a:t>y</a:t>
            </a:r>
            <a:r>
              <a:rPr sz="550" dirty="0">
                <a:latin typeface="Microsoft Sans Serif"/>
                <a:cs typeface="Microsoft Sans Serif"/>
              </a:rPr>
              <a:t> </a:t>
            </a:r>
            <a:r>
              <a:rPr sz="550" spc="10" dirty="0">
                <a:latin typeface="Microsoft Sans Serif"/>
                <a:cs typeface="Microsoft Sans Serif"/>
              </a:rPr>
              <a:t>sistemas</a:t>
            </a:r>
            <a:r>
              <a:rPr sz="550" dirty="0">
                <a:latin typeface="Microsoft Sans Serif"/>
                <a:cs typeface="Microsoft Sans Serif"/>
              </a:rPr>
              <a:t> </a:t>
            </a:r>
            <a:r>
              <a:rPr sz="550" spc="15" dirty="0">
                <a:latin typeface="Microsoft Sans Serif"/>
                <a:cs typeface="Microsoft Sans Serif"/>
              </a:rPr>
              <a:t>de</a:t>
            </a:r>
            <a:r>
              <a:rPr sz="550" dirty="0">
                <a:latin typeface="Microsoft Sans Serif"/>
                <a:cs typeface="Microsoft Sans Serif"/>
              </a:rPr>
              <a:t> </a:t>
            </a:r>
            <a:r>
              <a:rPr sz="550" spc="10" dirty="0">
                <a:latin typeface="Microsoft Sans Serif"/>
                <a:cs typeface="Microsoft Sans Serif"/>
              </a:rPr>
              <a:t>energía,vol.</a:t>
            </a:r>
            <a:r>
              <a:rPr sz="550" spc="-5" dirty="0">
                <a:latin typeface="Microsoft Sans Serif"/>
                <a:cs typeface="Microsoft Sans Serif"/>
              </a:rPr>
              <a:t> </a:t>
            </a:r>
            <a:r>
              <a:rPr sz="550" spc="-15" dirty="0">
                <a:latin typeface="Microsoft Sans Serif"/>
                <a:cs typeface="Microsoft Sans Serif"/>
              </a:rPr>
              <a:t>PAS-101,</a:t>
            </a:r>
            <a:r>
              <a:rPr sz="550" dirty="0">
                <a:latin typeface="Microsoft Sans Serif"/>
                <a:cs typeface="Microsoft Sans Serif"/>
              </a:rPr>
              <a:t> </a:t>
            </a:r>
            <a:r>
              <a:rPr sz="550" spc="30" dirty="0">
                <a:latin typeface="Microsoft Sans Serif"/>
                <a:cs typeface="Microsoft Sans Serif"/>
              </a:rPr>
              <a:t>número</a:t>
            </a:r>
            <a:r>
              <a:rPr sz="550" dirty="0">
                <a:latin typeface="Microsoft Sans Serif"/>
                <a:cs typeface="Microsoft Sans Serif"/>
              </a:rPr>
              <a:t> 3, </a:t>
            </a:r>
            <a:r>
              <a:rPr sz="550" spc="10" dirty="0">
                <a:latin typeface="Microsoft Sans Serif"/>
                <a:cs typeface="Microsoft Sans Serif"/>
              </a:rPr>
              <a:t>págs.</a:t>
            </a:r>
            <a:r>
              <a:rPr sz="550" spc="-5" dirty="0">
                <a:latin typeface="Microsoft Sans Serif"/>
                <a:cs typeface="Microsoft Sans Serif"/>
              </a:rPr>
              <a:t> </a:t>
            </a:r>
            <a:r>
              <a:rPr sz="550" spc="20" dirty="0">
                <a:latin typeface="Microsoft Sans Serif"/>
                <a:cs typeface="Microsoft Sans Serif"/>
              </a:rPr>
              <a:t>555–563,</a:t>
            </a:r>
            <a:r>
              <a:rPr sz="550" dirty="0">
                <a:latin typeface="Microsoft Sans Serif"/>
                <a:cs typeface="Microsoft Sans Serif"/>
              </a:rPr>
              <a:t> </a:t>
            </a:r>
            <a:r>
              <a:rPr sz="550" spc="20" dirty="0">
                <a:latin typeface="Microsoft Sans Serif"/>
                <a:cs typeface="Microsoft Sans Serif"/>
              </a:rPr>
              <a:t>marzo</a:t>
            </a:r>
            <a:r>
              <a:rPr sz="550" dirty="0">
                <a:latin typeface="Microsoft Sans Serif"/>
                <a:cs typeface="Microsoft Sans Serif"/>
              </a:rPr>
              <a:t> </a:t>
            </a:r>
            <a:r>
              <a:rPr sz="550" spc="15" dirty="0">
                <a:latin typeface="Microsoft Sans Serif"/>
                <a:cs typeface="Microsoft Sans Serif"/>
              </a:rPr>
              <a:t>de</a:t>
            </a:r>
            <a:r>
              <a:rPr sz="550" dirty="0">
                <a:latin typeface="Microsoft Sans Serif"/>
                <a:cs typeface="Microsoft Sans Serif"/>
              </a:rPr>
              <a:t> </a:t>
            </a:r>
            <a:r>
              <a:rPr sz="550" spc="5" dirty="0">
                <a:latin typeface="Microsoft Sans Serif"/>
                <a:cs typeface="Microsoft Sans Serif"/>
              </a:rPr>
              <a:t>1982.</a:t>
            </a:r>
            <a:endParaRPr sz="550">
              <a:latin typeface="Microsoft Sans Serif"/>
              <a:cs typeface="Microsoft Sans Serif"/>
            </a:endParaRPr>
          </a:p>
          <a:p>
            <a:pPr marL="114300" indent="-102235">
              <a:lnSpc>
                <a:spcPct val="100000"/>
              </a:lnSpc>
              <a:spcBef>
                <a:spcPts val="405"/>
              </a:spcBef>
              <a:buSzPct val="84615"/>
              <a:buAutoNum type="arabicPlain"/>
              <a:tabLst>
                <a:tab pos="114935" algn="l"/>
              </a:tabLst>
            </a:pPr>
            <a:r>
              <a:rPr sz="650" spc="5" dirty="0">
                <a:latin typeface="Microsoft Sans Serif"/>
                <a:cs typeface="Microsoft Sans Serif"/>
              </a:rPr>
              <a:t>Guía</a:t>
            </a:r>
            <a:r>
              <a:rPr sz="650" dirty="0">
                <a:latin typeface="Microsoft Sans Serif"/>
                <a:cs typeface="Microsoft Sans Serif"/>
              </a:rPr>
              <a:t> </a:t>
            </a:r>
            <a:r>
              <a:rPr sz="650" spc="-45" dirty="0">
                <a:latin typeface="Microsoft Sans Serif"/>
                <a:cs typeface="Microsoft Sans Serif"/>
              </a:rPr>
              <a:t>IEEE</a:t>
            </a:r>
            <a:r>
              <a:rPr sz="650" dirty="0">
                <a:latin typeface="Microsoft Sans Serif"/>
                <a:cs typeface="Microsoft Sans Serif"/>
              </a:rPr>
              <a:t> </a:t>
            </a:r>
            <a:r>
              <a:rPr sz="650" spc="20" dirty="0">
                <a:latin typeface="Microsoft Sans Serif"/>
                <a:cs typeface="Microsoft Sans Serif"/>
              </a:rPr>
              <a:t>para</a:t>
            </a:r>
            <a:r>
              <a:rPr sz="650" dirty="0">
                <a:latin typeface="Microsoft Sans Serif"/>
                <a:cs typeface="Microsoft Sans Serif"/>
              </a:rPr>
              <a:t> </a:t>
            </a:r>
            <a:r>
              <a:rPr sz="650" spc="10" dirty="0">
                <a:latin typeface="Microsoft Sans Serif"/>
                <a:cs typeface="Microsoft Sans Serif"/>
              </a:rPr>
              <a:t>la</a:t>
            </a:r>
            <a:r>
              <a:rPr sz="650" dirty="0">
                <a:latin typeface="Microsoft Sans Serif"/>
                <a:cs typeface="Microsoft Sans Serif"/>
              </a:rPr>
              <a:t> </a:t>
            </a:r>
            <a:r>
              <a:rPr sz="650" spc="20" dirty="0">
                <a:latin typeface="Microsoft Sans Serif"/>
                <a:cs typeface="Microsoft Sans Serif"/>
              </a:rPr>
              <a:t>protección</a:t>
            </a:r>
            <a:r>
              <a:rPr sz="650" dirty="0">
                <a:latin typeface="Microsoft Sans Serif"/>
                <a:cs typeface="Microsoft Sans Serif"/>
              </a:rPr>
              <a:t> </a:t>
            </a:r>
            <a:r>
              <a:rPr sz="650" spc="20" dirty="0">
                <a:latin typeface="Microsoft Sans Serif"/>
                <a:cs typeface="Microsoft Sans Serif"/>
              </a:rPr>
              <a:t>de</a:t>
            </a:r>
            <a:r>
              <a:rPr sz="650" spc="5" dirty="0">
                <a:latin typeface="Microsoft Sans Serif"/>
                <a:cs typeface="Microsoft Sans Serif"/>
              </a:rPr>
              <a:t> </a:t>
            </a:r>
            <a:r>
              <a:rPr sz="650" spc="20" dirty="0">
                <a:latin typeface="Microsoft Sans Serif"/>
                <a:cs typeface="Microsoft Sans Serif"/>
              </a:rPr>
              <a:t>generadores</a:t>
            </a:r>
            <a:r>
              <a:rPr sz="650" dirty="0">
                <a:latin typeface="Microsoft Sans Serif"/>
                <a:cs typeface="Microsoft Sans Serif"/>
              </a:rPr>
              <a:t> </a:t>
            </a:r>
            <a:r>
              <a:rPr sz="650" spc="20" dirty="0">
                <a:latin typeface="Microsoft Sans Serif"/>
                <a:cs typeface="Microsoft Sans Serif"/>
              </a:rPr>
              <a:t>de</a:t>
            </a:r>
            <a:r>
              <a:rPr sz="650" dirty="0">
                <a:latin typeface="Microsoft Sans Serif"/>
                <a:cs typeface="Microsoft Sans Serif"/>
              </a:rPr>
              <a:t> CA,Estándar </a:t>
            </a:r>
            <a:r>
              <a:rPr sz="650" spc="-45" dirty="0">
                <a:latin typeface="Microsoft Sans Serif"/>
                <a:cs typeface="Microsoft Sans Serif"/>
              </a:rPr>
              <a:t>IEEE</a:t>
            </a:r>
            <a:r>
              <a:rPr sz="650" dirty="0">
                <a:latin typeface="Microsoft Sans Serif"/>
                <a:cs typeface="Microsoft Sans Serif"/>
              </a:rPr>
              <a:t> C37.102-2006.</a:t>
            </a:r>
            <a:endParaRPr sz="650">
              <a:latin typeface="Microsoft Sans Serif"/>
              <a:cs typeface="Microsoft Sans Serif"/>
            </a:endParaRPr>
          </a:p>
        </p:txBody>
      </p:sp>
      <p:sp>
        <p:nvSpPr>
          <p:cNvPr id="63" name="object 63"/>
          <p:cNvSpPr txBox="1"/>
          <p:nvPr/>
        </p:nvSpPr>
        <p:spPr>
          <a:xfrm>
            <a:off x="9089638" y="1462522"/>
            <a:ext cx="7381349" cy="671338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07314" marR="71755" indent="-107314">
              <a:lnSpc>
                <a:spcPct val="135000"/>
              </a:lnSpc>
              <a:spcBef>
                <a:spcPts val="100"/>
              </a:spcBef>
              <a:buSzPct val="83333"/>
              <a:buAutoNum type="arabicPlain" startAt="3"/>
              <a:tabLst>
                <a:tab pos="107314" algn="l"/>
              </a:tabLst>
            </a:pPr>
            <a:r>
              <a:rPr sz="600" spc="5" dirty="0">
                <a:latin typeface="Microsoft Sans Serif"/>
                <a:cs typeface="Microsoft Sans Serif"/>
              </a:rPr>
              <a:t>Guía</a:t>
            </a:r>
            <a:r>
              <a:rPr sz="600" spc="-5" dirty="0">
                <a:latin typeface="Microsoft Sans Serif"/>
                <a:cs typeface="Microsoft Sans Serif"/>
              </a:rPr>
              <a:t> </a:t>
            </a:r>
            <a:r>
              <a:rPr sz="600" spc="-45" dirty="0">
                <a:latin typeface="Microsoft Sans Serif"/>
                <a:cs typeface="Microsoft Sans Serif"/>
              </a:rPr>
              <a:t>IEEE</a:t>
            </a:r>
            <a:r>
              <a:rPr sz="600" dirty="0">
                <a:latin typeface="Microsoft Sans Serif"/>
                <a:cs typeface="Microsoft Sans Serif"/>
              </a:rPr>
              <a:t> </a:t>
            </a:r>
            <a:r>
              <a:rPr sz="600" spc="20" dirty="0">
                <a:latin typeface="Microsoft Sans Serif"/>
                <a:cs typeface="Microsoft Sans Serif"/>
              </a:rPr>
              <a:t>para</a:t>
            </a:r>
            <a:r>
              <a:rPr sz="600" dirty="0">
                <a:latin typeface="Microsoft Sans Serif"/>
                <a:cs typeface="Microsoft Sans Serif"/>
              </a:rPr>
              <a:t> </a:t>
            </a:r>
            <a:r>
              <a:rPr sz="600" spc="10" dirty="0">
                <a:latin typeface="Microsoft Sans Serif"/>
                <a:cs typeface="Microsoft Sans Serif"/>
              </a:rPr>
              <a:t>la</a:t>
            </a:r>
            <a:r>
              <a:rPr sz="600" spc="-5" dirty="0">
                <a:latin typeface="Microsoft Sans Serif"/>
                <a:cs typeface="Microsoft Sans Serif"/>
              </a:rPr>
              <a:t> </a:t>
            </a:r>
            <a:r>
              <a:rPr sz="600" spc="20" dirty="0">
                <a:latin typeface="Microsoft Sans Serif"/>
                <a:cs typeface="Microsoft Sans Serif"/>
              </a:rPr>
              <a:t>protección</a:t>
            </a:r>
            <a:r>
              <a:rPr sz="600" dirty="0">
                <a:latin typeface="Microsoft Sans Serif"/>
                <a:cs typeface="Microsoft Sans Serif"/>
              </a:rPr>
              <a:t> </a:t>
            </a:r>
            <a:r>
              <a:rPr sz="600" spc="25" dirty="0">
                <a:latin typeface="Microsoft Sans Serif"/>
                <a:cs typeface="Microsoft Sans Serif"/>
              </a:rPr>
              <a:t>contra</a:t>
            </a:r>
            <a:r>
              <a:rPr sz="600" dirty="0">
                <a:latin typeface="Microsoft Sans Serif"/>
                <a:cs typeface="Microsoft Sans Serif"/>
              </a:rPr>
              <a:t> </a:t>
            </a:r>
            <a:r>
              <a:rPr sz="600" spc="10" dirty="0">
                <a:latin typeface="Microsoft Sans Serif"/>
                <a:cs typeface="Microsoft Sans Serif"/>
              </a:rPr>
              <a:t>fallas</a:t>
            </a:r>
            <a:r>
              <a:rPr sz="600" spc="-5" dirty="0">
                <a:latin typeface="Microsoft Sans Serif"/>
                <a:cs typeface="Microsoft Sans Serif"/>
              </a:rPr>
              <a:t> </a:t>
            </a:r>
            <a:r>
              <a:rPr sz="600" spc="20" dirty="0">
                <a:latin typeface="Microsoft Sans Serif"/>
                <a:cs typeface="Microsoft Sans Serif"/>
              </a:rPr>
              <a:t>de</a:t>
            </a:r>
            <a:r>
              <a:rPr sz="600" dirty="0">
                <a:latin typeface="Microsoft Sans Serif"/>
                <a:cs typeface="Microsoft Sans Serif"/>
              </a:rPr>
              <a:t> </a:t>
            </a:r>
            <a:r>
              <a:rPr sz="600" spc="20" dirty="0">
                <a:latin typeface="Microsoft Sans Serif"/>
                <a:cs typeface="Microsoft Sans Serif"/>
              </a:rPr>
              <a:t>disyuntores</a:t>
            </a:r>
            <a:r>
              <a:rPr sz="600" dirty="0">
                <a:latin typeface="Microsoft Sans Serif"/>
                <a:cs typeface="Microsoft Sans Serif"/>
              </a:rPr>
              <a:t> </a:t>
            </a:r>
            <a:r>
              <a:rPr sz="600" spc="20" dirty="0">
                <a:latin typeface="Microsoft Sans Serif"/>
                <a:cs typeface="Microsoft Sans Serif"/>
              </a:rPr>
              <a:t>de</a:t>
            </a:r>
            <a:r>
              <a:rPr sz="600" spc="-5" dirty="0">
                <a:latin typeface="Microsoft Sans Serif"/>
                <a:cs typeface="Microsoft Sans Serif"/>
              </a:rPr>
              <a:t> </a:t>
            </a:r>
            <a:r>
              <a:rPr sz="600" spc="20" dirty="0">
                <a:latin typeface="Microsoft Sans Serif"/>
                <a:cs typeface="Microsoft Sans Serif"/>
              </a:rPr>
              <a:t>disyuntores</a:t>
            </a:r>
            <a:r>
              <a:rPr sz="600" dirty="0">
                <a:latin typeface="Microsoft Sans Serif"/>
                <a:cs typeface="Microsoft Sans Serif"/>
              </a:rPr>
              <a:t> </a:t>
            </a:r>
            <a:r>
              <a:rPr sz="600" spc="20" dirty="0">
                <a:latin typeface="Microsoft Sans Serif"/>
                <a:cs typeface="Microsoft Sans Serif"/>
              </a:rPr>
              <a:t>de</a:t>
            </a:r>
            <a:r>
              <a:rPr sz="600" dirty="0">
                <a:latin typeface="Microsoft Sans Serif"/>
                <a:cs typeface="Microsoft Sans Serif"/>
              </a:rPr>
              <a:t> </a:t>
            </a:r>
            <a:r>
              <a:rPr sz="600" spc="15" dirty="0">
                <a:latin typeface="Microsoft Sans Serif"/>
                <a:cs typeface="Microsoft Sans Serif"/>
              </a:rPr>
              <a:t>potencia, </a:t>
            </a:r>
            <a:r>
              <a:rPr sz="600" spc="-145" dirty="0">
                <a:latin typeface="Microsoft Sans Serif"/>
                <a:cs typeface="Microsoft Sans Serif"/>
              </a:rPr>
              <a:t> </a:t>
            </a:r>
            <a:r>
              <a:rPr sz="600" spc="10" dirty="0">
                <a:latin typeface="Microsoft Sans Serif"/>
                <a:cs typeface="Microsoft Sans Serif"/>
              </a:rPr>
              <a:t>Estándar</a:t>
            </a:r>
            <a:r>
              <a:rPr sz="600" spc="-5" dirty="0">
                <a:latin typeface="Microsoft Sans Serif"/>
                <a:cs typeface="Microsoft Sans Serif"/>
              </a:rPr>
              <a:t> </a:t>
            </a:r>
            <a:r>
              <a:rPr sz="600" spc="-45" dirty="0">
                <a:latin typeface="Microsoft Sans Serif"/>
                <a:cs typeface="Microsoft Sans Serif"/>
              </a:rPr>
              <a:t>IEEE</a:t>
            </a:r>
            <a:r>
              <a:rPr sz="600" spc="-5" dirty="0">
                <a:latin typeface="Microsoft Sans Serif"/>
                <a:cs typeface="Microsoft Sans Serif"/>
              </a:rPr>
              <a:t> </a:t>
            </a:r>
            <a:r>
              <a:rPr sz="600" dirty="0">
                <a:latin typeface="Microsoft Sans Serif"/>
                <a:cs typeface="Microsoft Sans Serif"/>
              </a:rPr>
              <a:t>C37.119-2005.</a:t>
            </a:r>
            <a:endParaRPr sz="600">
              <a:latin typeface="Microsoft Sans Serif"/>
              <a:cs typeface="Microsoft Sans Serif"/>
            </a:endParaRPr>
          </a:p>
          <a:p>
            <a:pPr marL="154940" marR="114300" indent="-154940">
              <a:lnSpc>
                <a:spcPct val="106700"/>
              </a:lnSpc>
              <a:spcBef>
                <a:spcPts val="220"/>
              </a:spcBef>
              <a:buAutoNum type="arabicPlain" startAt="3"/>
              <a:tabLst>
                <a:tab pos="154940" algn="l"/>
              </a:tabLst>
            </a:pPr>
            <a:r>
              <a:rPr sz="750" spc="-120" dirty="0">
                <a:latin typeface="Microsoft Sans Serif"/>
                <a:cs typeface="Microsoft Sans Serif"/>
              </a:rPr>
              <a:t>CJ</a:t>
            </a:r>
            <a:r>
              <a:rPr sz="750" spc="-75" dirty="0">
                <a:latin typeface="Microsoft Sans Serif"/>
                <a:cs typeface="Microsoft Sans Serif"/>
              </a:rPr>
              <a:t> </a:t>
            </a:r>
            <a:r>
              <a:rPr sz="750" spc="15" dirty="0">
                <a:latin typeface="Microsoft Sans Serif"/>
                <a:cs typeface="Microsoft Sans Serif"/>
              </a:rPr>
              <a:t>Mozina,</a:t>
            </a:r>
            <a:r>
              <a:rPr sz="750" spc="-5" dirty="0">
                <a:latin typeface="Microsoft Sans Serif"/>
                <a:cs typeface="Microsoft Sans Serif"/>
              </a:rPr>
              <a:t> </a:t>
            </a:r>
            <a:r>
              <a:rPr sz="750" spc="-75" dirty="0">
                <a:latin typeface="Microsoft Sans Serif"/>
                <a:cs typeface="Microsoft Sans Serif"/>
              </a:rPr>
              <a:t>RF</a:t>
            </a:r>
            <a:r>
              <a:rPr sz="750" spc="-5" dirty="0">
                <a:latin typeface="Microsoft Sans Serif"/>
                <a:cs typeface="Microsoft Sans Serif"/>
              </a:rPr>
              <a:t> </a:t>
            </a:r>
            <a:r>
              <a:rPr sz="750" spc="25" dirty="0">
                <a:latin typeface="Microsoft Sans Serif"/>
                <a:cs typeface="Microsoft Sans Serif"/>
              </a:rPr>
              <a:t>Arehart,</a:t>
            </a:r>
            <a:r>
              <a:rPr sz="750" spc="-5" dirty="0">
                <a:latin typeface="Microsoft Sans Serif"/>
                <a:cs typeface="Microsoft Sans Serif"/>
              </a:rPr>
              <a:t> </a:t>
            </a:r>
            <a:r>
              <a:rPr sz="750" spc="-90" dirty="0">
                <a:latin typeface="Microsoft Sans Serif"/>
                <a:cs typeface="Microsoft Sans Serif"/>
              </a:rPr>
              <a:t>J.</a:t>
            </a:r>
            <a:r>
              <a:rPr sz="750" dirty="0">
                <a:latin typeface="Microsoft Sans Serif"/>
                <a:cs typeface="Microsoft Sans Serif"/>
              </a:rPr>
              <a:t> </a:t>
            </a:r>
            <a:r>
              <a:rPr sz="750" spc="15" dirty="0">
                <a:latin typeface="Microsoft Sans Serif"/>
                <a:cs typeface="Microsoft Sans Serif"/>
              </a:rPr>
              <a:t>Berdy,</a:t>
            </a:r>
            <a:r>
              <a:rPr sz="750" spc="-5" dirty="0">
                <a:latin typeface="Microsoft Sans Serif"/>
                <a:cs typeface="Microsoft Sans Serif"/>
              </a:rPr>
              <a:t> </a:t>
            </a:r>
            <a:r>
              <a:rPr sz="750" spc="-175" dirty="0">
                <a:latin typeface="Microsoft Sans Serif"/>
                <a:cs typeface="Microsoft Sans Serif"/>
              </a:rPr>
              <a:t>JJ</a:t>
            </a:r>
            <a:r>
              <a:rPr sz="750" spc="-170" dirty="0">
                <a:latin typeface="Microsoft Sans Serif"/>
                <a:cs typeface="Microsoft Sans Serif"/>
              </a:rPr>
              <a:t> </a:t>
            </a:r>
            <a:r>
              <a:rPr sz="750" spc="15" dirty="0">
                <a:latin typeface="Microsoft Sans Serif"/>
                <a:cs typeface="Microsoft Sans Serif"/>
              </a:rPr>
              <a:t>Bonk,</a:t>
            </a:r>
            <a:r>
              <a:rPr sz="750" spc="-5" dirty="0">
                <a:latin typeface="Microsoft Sans Serif"/>
                <a:cs typeface="Microsoft Sans Serif"/>
              </a:rPr>
              <a:t> </a:t>
            </a:r>
            <a:r>
              <a:rPr sz="750" spc="-70" dirty="0">
                <a:latin typeface="Microsoft Sans Serif"/>
                <a:cs typeface="Microsoft Sans Serif"/>
              </a:rPr>
              <a:t>SP</a:t>
            </a:r>
            <a:r>
              <a:rPr sz="750" dirty="0">
                <a:latin typeface="Microsoft Sans Serif"/>
                <a:cs typeface="Microsoft Sans Serif"/>
              </a:rPr>
              <a:t> </a:t>
            </a:r>
            <a:r>
              <a:rPr sz="750" spc="15" dirty="0">
                <a:latin typeface="Microsoft Sans Serif"/>
                <a:cs typeface="Microsoft Sans Serif"/>
              </a:rPr>
              <a:t>Conrad,</a:t>
            </a:r>
            <a:r>
              <a:rPr sz="750" spc="-5" dirty="0">
                <a:latin typeface="Microsoft Sans Serif"/>
                <a:cs typeface="Microsoft Sans Serif"/>
              </a:rPr>
              <a:t> </a:t>
            </a:r>
            <a:r>
              <a:rPr sz="750" dirty="0">
                <a:latin typeface="Microsoft Sans Serif"/>
                <a:cs typeface="Microsoft Sans Serif"/>
              </a:rPr>
              <a:t>AN</a:t>
            </a:r>
            <a:r>
              <a:rPr sz="750" spc="-5" dirty="0">
                <a:latin typeface="Microsoft Sans Serif"/>
                <a:cs typeface="Microsoft Sans Serif"/>
              </a:rPr>
              <a:t> </a:t>
            </a:r>
            <a:r>
              <a:rPr sz="750" spc="30" dirty="0">
                <a:latin typeface="Microsoft Sans Serif"/>
                <a:cs typeface="Microsoft Sans Serif"/>
              </a:rPr>
              <a:t>Darlington, </a:t>
            </a:r>
            <a:r>
              <a:rPr sz="750" spc="-185" dirty="0">
                <a:latin typeface="Microsoft Sans Serif"/>
                <a:cs typeface="Microsoft Sans Serif"/>
              </a:rPr>
              <a:t> </a:t>
            </a:r>
            <a:r>
              <a:rPr sz="750" spc="-20" dirty="0">
                <a:latin typeface="Microsoft Sans Serif"/>
                <a:cs typeface="Microsoft Sans Serif"/>
              </a:rPr>
              <a:t>WA</a:t>
            </a:r>
            <a:r>
              <a:rPr sz="750" spc="-5" dirty="0">
                <a:latin typeface="Microsoft Sans Serif"/>
                <a:cs typeface="Microsoft Sans Serif"/>
              </a:rPr>
              <a:t> </a:t>
            </a:r>
            <a:r>
              <a:rPr sz="750" spc="15" dirty="0">
                <a:latin typeface="Microsoft Sans Serif"/>
                <a:cs typeface="Microsoft Sans Serif"/>
              </a:rPr>
              <a:t>Elmore,</a:t>
            </a:r>
            <a:r>
              <a:rPr sz="750" spc="-5" dirty="0">
                <a:latin typeface="Microsoft Sans Serif"/>
                <a:cs typeface="Microsoft Sans Serif"/>
              </a:rPr>
              <a:t> </a:t>
            </a:r>
            <a:r>
              <a:rPr sz="750" spc="-15" dirty="0">
                <a:latin typeface="Microsoft Sans Serif"/>
                <a:cs typeface="Microsoft Sans Serif"/>
              </a:rPr>
              <a:t>HG</a:t>
            </a:r>
            <a:r>
              <a:rPr sz="750" spc="-5" dirty="0">
                <a:latin typeface="Microsoft Sans Serif"/>
                <a:cs typeface="Microsoft Sans Serif"/>
              </a:rPr>
              <a:t> </a:t>
            </a:r>
            <a:r>
              <a:rPr sz="750" dirty="0">
                <a:latin typeface="Microsoft Sans Serif"/>
                <a:cs typeface="Microsoft Sans Serif"/>
              </a:rPr>
              <a:t>Farley,</a:t>
            </a:r>
            <a:r>
              <a:rPr sz="750" spc="-5" dirty="0">
                <a:latin typeface="Microsoft Sans Serif"/>
                <a:cs typeface="Microsoft Sans Serif"/>
              </a:rPr>
              <a:t> </a:t>
            </a:r>
            <a:r>
              <a:rPr sz="750" spc="-35" dirty="0">
                <a:latin typeface="Microsoft Sans Serif"/>
                <a:cs typeface="Microsoft Sans Serif"/>
              </a:rPr>
              <a:t>DC</a:t>
            </a:r>
            <a:r>
              <a:rPr sz="750" spc="-5" dirty="0">
                <a:latin typeface="Microsoft Sans Serif"/>
                <a:cs typeface="Microsoft Sans Serif"/>
              </a:rPr>
              <a:t> </a:t>
            </a:r>
            <a:r>
              <a:rPr sz="750" spc="20" dirty="0">
                <a:latin typeface="Microsoft Sans Serif"/>
                <a:cs typeface="Microsoft Sans Serif"/>
              </a:rPr>
              <a:t>Mikell,</a:t>
            </a:r>
            <a:r>
              <a:rPr sz="750" spc="-5" dirty="0">
                <a:latin typeface="Microsoft Sans Serif"/>
                <a:cs typeface="Microsoft Sans Serif"/>
              </a:rPr>
              <a:t> </a:t>
            </a:r>
            <a:r>
              <a:rPr sz="750" spc="-60" dirty="0">
                <a:latin typeface="Microsoft Sans Serif"/>
                <a:cs typeface="Microsoft Sans Serif"/>
              </a:rPr>
              <a:t>GR</a:t>
            </a:r>
            <a:r>
              <a:rPr sz="750" spc="-5" dirty="0">
                <a:latin typeface="Microsoft Sans Serif"/>
                <a:cs typeface="Microsoft Sans Serif"/>
              </a:rPr>
              <a:t> </a:t>
            </a:r>
            <a:r>
              <a:rPr sz="750" spc="10" dirty="0">
                <a:latin typeface="Microsoft Sans Serif"/>
                <a:cs typeface="Microsoft Sans Serif"/>
              </a:rPr>
              <a:t>Nail,</a:t>
            </a:r>
            <a:endParaRPr sz="750">
              <a:latin typeface="Microsoft Sans Serif"/>
              <a:cs typeface="Microsoft Sans Serif"/>
            </a:endParaRPr>
          </a:p>
          <a:p>
            <a:pPr marL="239395" algn="just">
              <a:lnSpc>
                <a:spcPct val="100000"/>
              </a:lnSpc>
              <a:spcBef>
                <a:spcPts val="60"/>
              </a:spcBef>
            </a:pPr>
            <a:r>
              <a:rPr sz="750" spc="5" dirty="0">
                <a:latin typeface="Microsoft Sans Serif"/>
                <a:cs typeface="Microsoft Sans Serif"/>
              </a:rPr>
              <a:t>HO</a:t>
            </a:r>
            <a:r>
              <a:rPr sz="750" spc="-5" dirty="0">
                <a:latin typeface="Microsoft Sans Serif"/>
                <a:cs typeface="Microsoft Sans Serif"/>
              </a:rPr>
              <a:t> </a:t>
            </a:r>
            <a:r>
              <a:rPr sz="750" spc="30" dirty="0">
                <a:latin typeface="Microsoft Sans Serif"/>
                <a:cs typeface="Microsoft Sans Serif"/>
              </a:rPr>
              <a:t>Ohmstedt,</a:t>
            </a:r>
            <a:r>
              <a:rPr sz="750" spc="-5" dirty="0">
                <a:latin typeface="Microsoft Sans Serif"/>
                <a:cs typeface="Microsoft Sans Serif"/>
              </a:rPr>
              <a:t> </a:t>
            </a:r>
            <a:r>
              <a:rPr sz="750" spc="-45" dirty="0">
                <a:latin typeface="Microsoft Sans Serif"/>
                <a:cs typeface="Microsoft Sans Serif"/>
              </a:rPr>
              <a:t>AC</a:t>
            </a:r>
            <a:r>
              <a:rPr sz="750" spc="-5" dirty="0">
                <a:latin typeface="Microsoft Sans Serif"/>
                <a:cs typeface="Microsoft Sans Serif"/>
              </a:rPr>
              <a:t> </a:t>
            </a:r>
            <a:r>
              <a:rPr sz="750" dirty="0">
                <a:latin typeface="Microsoft Sans Serif"/>
                <a:cs typeface="Microsoft Sans Serif"/>
              </a:rPr>
              <a:t>Pierce, </a:t>
            </a:r>
            <a:r>
              <a:rPr sz="750" spc="-65" dirty="0">
                <a:latin typeface="Microsoft Sans Serif"/>
                <a:cs typeface="Microsoft Sans Serif"/>
              </a:rPr>
              <a:t>ET</a:t>
            </a:r>
            <a:r>
              <a:rPr sz="750" spc="-5" dirty="0">
                <a:latin typeface="Microsoft Sans Serif"/>
                <a:cs typeface="Microsoft Sans Serif"/>
              </a:rPr>
              <a:t> </a:t>
            </a:r>
            <a:r>
              <a:rPr sz="750" spc="-10" dirty="0">
                <a:latin typeface="Microsoft Sans Serif"/>
                <a:cs typeface="Microsoft Sans Serif"/>
              </a:rPr>
              <a:t>Sage,</a:t>
            </a:r>
            <a:r>
              <a:rPr sz="750" spc="-5" dirty="0">
                <a:latin typeface="Microsoft Sans Serif"/>
                <a:cs typeface="Microsoft Sans Serif"/>
              </a:rPr>
              <a:t> </a:t>
            </a:r>
            <a:r>
              <a:rPr sz="750" spc="-40" dirty="0">
                <a:latin typeface="Microsoft Sans Serif"/>
                <a:cs typeface="Microsoft Sans Serif"/>
              </a:rPr>
              <a:t>DE</a:t>
            </a:r>
            <a:r>
              <a:rPr sz="750" spc="-5" dirty="0">
                <a:latin typeface="Microsoft Sans Serif"/>
                <a:cs typeface="Microsoft Sans Serif"/>
              </a:rPr>
              <a:t> </a:t>
            </a:r>
            <a:r>
              <a:rPr sz="750" spc="15" dirty="0">
                <a:latin typeface="Microsoft Sans Serif"/>
                <a:cs typeface="Microsoft Sans Serif"/>
              </a:rPr>
              <a:t>Sanford,</a:t>
            </a:r>
            <a:r>
              <a:rPr sz="750" dirty="0">
                <a:latin typeface="Microsoft Sans Serif"/>
                <a:cs typeface="Microsoft Sans Serif"/>
              </a:rPr>
              <a:t> </a:t>
            </a:r>
            <a:r>
              <a:rPr sz="750" spc="-100" dirty="0">
                <a:latin typeface="Microsoft Sans Serif"/>
                <a:cs typeface="Microsoft Sans Serif"/>
              </a:rPr>
              <a:t>LJ</a:t>
            </a:r>
            <a:r>
              <a:rPr sz="750" spc="-5" dirty="0">
                <a:latin typeface="Microsoft Sans Serif"/>
                <a:cs typeface="Microsoft Sans Serif"/>
              </a:rPr>
              <a:t> Schulze,</a:t>
            </a:r>
            <a:endParaRPr sz="750">
              <a:latin typeface="Microsoft Sans Serif"/>
              <a:cs typeface="Microsoft Sans Serif"/>
            </a:endParaRPr>
          </a:p>
          <a:p>
            <a:pPr marL="239395" marR="5080" algn="just">
              <a:lnSpc>
                <a:spcPts val="960"/>
              </a:lnSpc>
              <a:spcBef>
                <a:spcPts val="40"/>
              </a:spcBef>
            </a:pPr>
            <a:r>
              <a:rPr sz="650" spc="15" dirty="0">
                <a:latin typeface="Microsoft Sans Serif"/>
                <a:cs typeface="Microsoft Sans Serif"/>
              </a:rPr>
              <a:t>WM </a:t>
            </a:r>
            <a:r>
              <a:rPr sz="650" spc="10" dirty="0">
                <a:latin typeface="Microsoft Sans Serif"/>
                <a:cs typeface="Microsoft Sans Serif"/>
              </a:rPr>
              <a:t>Strang, </a:t>
            </a:r>
            <a:r>
              <a:rPr sz="650" spc="-20" dirty="0">
                <a:latin typeface="Microsoft Sans Serif"/>
                <a:cs typeface="Microsoft Sans Serif"/>
              </a:rPr>
              <a:t>G. </a:t>
            </a:r>
            <a:r>
              <a:rPr sz="650" spc="10" dirty="0">
                <a:latin typeface="Microsoft Sans Serif"/>
                <a:cs typeface="Microsoft Sans Serif"/>
              </a:rPr>
              <a:t>Stranne, </a:t>
            </a:r>
            <a:r>
              <a:rPr sz="650" spc="-35" dirty="0">
                <a:latin typeface="Microsoft Sans Serif"/>
                <a:cs typeface="Microsoft Sans Serif"/>
              </a:rPr>
              <a:t>F. </a:t>
            </a:r>
            <a:r>
              <a:rPr sz="650" spc="15" dirty="0">
                <a:latin typeface="Microsoft Sans Serif"/>
                <a:cs typeface="Microsoft Sans Serif"/>
              </a:rPr>
              <a:t>Tajaddodi </a:t>
            </a:r>
            <a:r>
              <a:rPr sz="650" spc="5" dirty="0">
                <a:latin typeface="Microsoft Sans Serif"/>
                <a:cs typeface="Microsoft Sans Serif"/>
              </a:rPr>
              <a:t>y </a:t>
            </a:r>
            <a:r>
              <a:rPr sz="650" spc="-25" dirty="0">
                <a:latin typeface="Microsoft Sans Serif"/>
                <a:cs typeface="Microsoft Sans Serif"/>
              </a:rPr>
              <a:t>T. </a:t>
            </a:r>
            <a:r>
              <a:rPr sz="650" spc="15" dirty="0">
                <a:latin typeface="Microsoft Sans Serif"/>
                <a:cs typeface="Microsoft Sans Serif"/>
              </a:rPr>
              <a:t>Wiedman, "Protección </a:t>
            </a:r>
            <a:r>
              <a:rPr sz="650" spc="20" dirty="0">
                <a:latin typeface="Microsoft Sans Serif"/>
                <a:cs typeface="Microsoft Sans Serif"/>
              </a:rPr>
              <a:t>de </a:t>
            </a:r>
            <a:r>
              <a:rPr sz="650" spc="15" dirty="0">
                <a:latin typeface="Microsoft Sans Serif"/>
                <a:cs typeface="Microsoft Sans Serif"/>
              </a:rPr>
              <a:t>activación </a:t>
            </a:r>
            <a:r>
              <a:rPr sz="650" spc="-160" dirty="0">
                <a:latin typeface="Microsoft Sans Serif"/>
                <a:cs typeface="Microsoft Sans Serif"/>
              </a:rPr>
              <a:t> </a:t>
            </a:r>
            <a:r>
              <a:rPr sz="650" spc="25" dirty="0">
                <a:latin typeface="Microsoft Sans Serif"/>
                <a:cs typeface="Microsoft Sans Serif"/>
              </a:rPr>
              <a:t>inadvertida </a:t>
            </a:r>
            <a:r>
              <a:rPr sz="650" spc="20" dirty="0">
                <a:latin typeface="Microsoft Sans Serif"/>
                <a:cs typeface="Microsoft Sans Serif"/>
              </a:rPr>
              <a:t>de generadores </a:t>
            </a:r>
            <a:r>
              <a:rPr sz="650" spc="10" dirty="0">
                <a:latin typeface="Microsoft Sans Serif"/>
                <a:cs typeface="Microsoft Sans Serif"/>
              </a:rPr>
              <a:t>síncronos",Transacciones </a:t>
            </a:r>
            <a:r>
              <a:rPr sz="650" spc="-45" dirty="0">
                <a:latin typeface="Microsoft Sans Serif"/>
                <a:cs typeface="Microsoft Sans Serif"/>
              </a:rPr>
              <a:t>IEEE </a:t>
            </a:r>
            <a:r>
              <a:rPr sz="650" spc="20" dirty="0">
                <a:latin typeface="Microsoft Sans Serif"/>
                <a:cs typeface="Microsoft Sans Serif"/>
              </a:rPr>
              <a:t>sobre </a:t>
            </a:r>
            <a:r>
              <a:rPr sz="650" spc="25" dirty="0">
                <a:latin typeface="Microsoft Sans Serif"/>
                <a:cs typeface="Microsoft Sans Serif"/>
              </a:rPr>
              <a:t>suministro </a:t>
            </a:r>
            <a:r>
              <a:rPr sz="650" spc="-160" dirty="0">
                <a:latin typeface="Microsoft Sans Serif"/>
                <a:cs typeface="Microsoft Sans Serif"/>
              </a:rPr>
              <a:t> </a:t>
            </a:r>
            <a:r>
              <a:rPr sz="650" spc="20" dirty="0">
                <a:latin typeface="Microsoft Sans Serif"/>
                <a:cs typeface="Microsoft Sans Serif"/>
              </a:rPr>
              <a:t>de</a:t>
            </a:r>
            <a:r>
              <a:rPr sz="650" spc="-5" dirty="0">
                <a:latin typeface="Microsoft Sans Serif"/>
                <a:cs typeface="Microsoft Sans Serif"/>
              </a:rPr>
              <a:t> </a:t>
            </a:r>
            <a:r>
              <a:rPr sz="650" spc="15" dirty="0">
                <a:latin typeface="Microsoft Sans Serif"/>
                <a:cs typeface="Microsoft Sans Serif"/>
              </a:rPr>
              <a:t>energía,vol.</a:t>
            </a:r>
            <a:r>
              <a:rPr sz="650" spc="-5" dirty="0">
                <a:latin typeface="Microsoft Sans Serif"/>
                <a:cs typeface="Microsoft Sans Serif"/>
              </a:rPr>
              <a:t> </a:t>
            </a:r>
            <a:r>
              <a:rPr sz="650" dirty="0">
                <a:latin typeface="Microsoft Sans Serif"/>
                <a:cs typeface="Microsoft Sans Serif"/>
              </a:rPr>
              <a:t>4,</a:t>
            </a:r>
            <a:r>
              <a:rPr sz="650" spc="-5" dirty="0">
                <a:latin typeface="Microsoft Sans Serif"/>
                <a:cs typeface="Microsoft Sans Serif"/>
              </a:rPr>
              <a:t> </a:t>
            </a:r>
            <a:r>
              <a:rPr sz="650" spc="35" dirty="0">
                <a:latin typeface="Microsoft Sans Serif"/>
                <a:cs typeface="Microsoft Sans Serif"/>
              </a:rPr>
              <a:t>número</a:t>
            </a:r>
            <a:r>
              <a:rPr sz="650" spc="-5" dirty="0">
                <a:latin typeface="Microsoft Sans Serif"/>
                <a:cs typeface="Microsoft Sans Serif"/>
              </a:rPr>
              <a:t> </a:t>
            </a:r>
            <a:r>
              <a:rPr sz="650" dirty="0">
                <a:latin typeface="Microsoft Sans Serif"/>
                <a:cs typeface="Microsoft Sans Serif"/>
              </a:rPr>
              <a:t>2,</a:t>
            </a:r>
            <a:r>
              <a:rPr sz="650" spc="-5" dirty="0">
                <a:latin typeface="Microsoft Sans Serif"/>
                <a:cs typeface="Microsoft Sans Serif"/>
              </a:rPr>
              <a:t> </a:t>
            </a:r>
            <a:r>
              <a:rPr sz="650" spc="10" dirty="0">
                <a:latin typeface="Microsoft Sans Serif"/>
                <a:cs typeface="Microsoft Sans Serif"/>
              </a:rPr>
              <a:t>págs.</a:t>
            </a:r>
            <a:r>
              <a:rPr sz="650" spc="-5" dirty="0">
                <a:latin typeface="Microsoft Sans Serif"/>
                <a:cs typeface="Microsoft Sans Serif"/>
              </a:rPr>
              <a:t> </a:t>
            </a:r>
            <a:r>
              <a:rPr sz="650" spc="20" dirty="0">
                <a:latin typeface="Microsoft Sans Serif"/>
                <a:cs typeface="Microsoft Sans Serif"/>
              </a:rPr>
              <a:t>965–977,</a:t>
            </a:r>
            <a:r>
              <a:rPr sz="650" spc="-5" dirty="0">
                <a:latin typeface="Microsoft Sans Serif"/>
                <a:cs typeface="Microsoft Sans Serif"/>
              </a:rPr>
              <a:t> </a:t>
            </a:r>
            <a:r>
              <a:rPr sz="650" spc="25" dirty="0">
                <a:latin typeface="Microsoft Sans Serif"/>
                <a:cs typeface="Microsoft Sans Serif"/>
              </a:rPr>
              <a:t>abril</a:t>
            </a:r>
            <a:r>
              <a:rPr sz="650" spc="-5" dirty="0">
                <a:latin typeface="Microsoft Sans Serif"/>
                <a:cs typeface="Microsoft Sans Serif"/>
              </a:rPr>
              <a:t> </a:t>
            </a:r>
            <a:r>
              <a:rPr sz="650" spc="20" dirty="0">
                <a:latin typeface="Microsoft Sans Serif"/>
                <a:cs typeface="Microsoft Sans Serif"/>
              </a:rPr>
              <a:t>de</a:t>
            </a:r>
            <a:r>
              <a:rPr sz="650" dirty="0">
                <a:latin typeface="Microsoft Sans Serif"/>
                <a:cs typeface="Microsoft Sans Serif"/>
              </a:rPr>
              <a:t> </a:t>
            </a:r>
            <a:r>
              <a:rPr sz="650" spc="5" dirty="0">
                <a:latin typeface="Microsoft Sans Serif"/>
                <a:cs typeface="Microsoft Sans Serif"/>
              </a:rPr>
              <a:t>1989.</a:t>
            </a:r>
            <a:endParaRPr sz="650">
              <a:latin typeface="Microsoft Sans Serif"/>
              <a:cs typeface="Microsoft Sans Serif"/>
            </a:endParaRPr>
          </a:p>
        </p:txBody>
      </p:sp>
      <p:sp>
        <p:nvSpPr>
          <p:cNvPr id="64" name="object 64"/>
          <p:cNvSpPr txBox="1"/>
          <p:nvPr/>
        </p:nvSpPr>
        <p:spPr>
          <a:xfrm>
            <a:off x="1415188" y="4402523"/>
            <a:ext cx="7414947" cy="2384114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sz="550" spc="-5" dirty="0">
                <a:latin typeface="Microsoft Sans Serif"/>
                <a:cs typeface="Microsoft Sans Serif"/>
              </a:rPr>
              <a:t>Fig. </a:t>
            </a:r>
            <a:r>
              <a:rPr sz="550" dirty="0">
                <a:latin typeface="Microsoft Sans Serif"/>
                <a:cs typeface="Microsoft Sans Serif"/>
              </a:rPr>
              <a:t>7. </a:t>
            </a:r>
            <a:r>
              <a:rPr sz="550" spc="5" dirty="0">
                <a:latin typeface="Microsoft Sans Serif"/>
                <a:cs typeface="Microsoft Sans Serif"/>
              </a:rPr>
              <a:t>Lógica</a:t>
            </a:r>
            <a:r>
              <a:rPr sz="550" dirty="0">
                <a:latin typeface="Microsoft Sans Serif"/>
                <a:cs typeface="Microsoft Sans Serif"/>
              </a:rPr>
              <a:t> </a:t>
            </a:r>
            <a:r>
              <a:rPr sz="550" spc="15" dirty="0">
                <a:latin typeface="Microsoft Sans Serif"/>
                <a:cs typeface="Microsoft Sans Serif"/>
              </a:rPr>
              <a:t>de</a:t>
            </a:r>
            <a:r>
              <a:rPr sz="550" spc="-5" dirty="0">
                <a:latin typeface="Microsoft Sans Serif"/>
                <a:cs typeface="Microsoft Sans Serif"/>
              </a:rPr>
              <a:t> </a:t>
            </a:r>
            <a:r>
              <a:rPr sz="550" spc="10" dirty="0">
                <a:latin typeface="Microsoft Sans Serif"/>
                <a:cs typeface="Microsoft Sans Serif"/>
              </a:rPr>
              <a:t>falla</a:t>
            </a:r>
            <a:r>
              <a:rPr sz="550" dirty="0">
                <a:latin typeface="Microsoft Sans Serif"/>
                <a:cs typeface="Microsoft Sans Serif"/>
              </a:rPr>
              <a:t> </a:t>
            </a:r>
            <a:r>
              <a:rPr sz="550" spc="15" dirty="0">
                <a:latin typeface="Microsoft Sans Serif"/>
                <a:cs typeface="Microsoft Sans Serif"/>
              </a:rPr>
              <a:t>del</a:t>
            </a:r>
            <a:r>
              <a:rPr sz="550" dirty="0">
                <a:latin typeface="Microsoft Sans Serif"/>
                <a:cs typeface="Microsoft Sans Serif"/>
              </a:rPr>
              <a:t> </a:t>
            </a:r>
            <a:r>
              <a:rPr sz="550" spc="30" dirty="0">
                <a:latin typeface="Microsoft Sans Serif"/>
                <a:cs typeface="Microsoft Sans Serif"/>
              </a:rPr>
              <a:t>interruptor</a:t>
            </a:r>
            <a:r>
              <a:rPr sz="550" spc="-5" dirty="0">
                <a:latin typeface="Microsoft Sans Serif"/>
                <a:cs typeface="Microsoft Sans Serif"/>
              </a:rPr>
              <a:t> </a:t>
            </a:r>
            <a:r>
              <a:rPr sz="550" spc="20" dirty="0">
                <a:latin typeface="Microsoft Sans Serif"/>
                <a:cs typeface="Microsoft Sans Serif"/>
              </a:rPr>
              <a:t>modificada</a:t>
            </a:r>
            <a:endParaRPr sz="550">
              <a:latin typeface="Microsoft Sans Serif"/>
              <a:cs typeface="Microsoft Sans Serif"/>
            </a:endParaRPr>
          </a:p>
          <a:p>
            <a:pPr marL="12700" marR="61594" indent="154940">
              <a:lnSpc>
                <a:spcPct val="154200"/>
              </a:lnSpc>
              <a:spcBef>
                <a:spcPts val="495"/>
              </a:spcBef>
            </a:pPr>
            <a:r>
              <a:rPr sz="650" dirty="0">
                <a:latin typeface="Microsoft Sans Serif"/>
                <a:cs typeface="Microsoft Sans Serif"/>
              </a:rPr>
              <a:t>Para </a:t>
            </a:r>
            <a:r>
              <a:rPr sz="650" spc="10" dirty="0">
                <a:latin typeface="Microsoft Sans Serif"/>
                <a:cs typeface="Microsoft Sans Serif"/>
              </a:rPr>
              <a:t>los</a:t>
            </a:r>
            <a:r>
              <a:rPr sz="650" spc="5" dirty="0">
                <a:latin typeface="Microsoft Sans Serif"/>
                <a:cs typeface="Microsoft Sans Serif"/>
              </a:rPr>
              <a:t> </a:t>
            </a:r>
            <a:r>
              <a:rPr sz="650" spc="20" dirty="0">
                <a:latin typeface="Microsoft Sans Serif"/>
                <a:cs typeface="Microsoft Sans Serif"/>
              </a:rPr>
              <a:t>disyuntores</a:t>
            </a:r>
            <a:r>
              <a:rPr sz="650" spc="5" dirty="0">
                <a:latin typeface="Microsoft Sans Serif"/>
                <a:cs typeface="Microsoft Sans Serif"/>
              </a:rPr>
              <a:t> </a:t>
            </a:r>
            <a:r>
              <a:rPr sz="650" spc="20" dirty="0">
                <a:latin typeface="Microsoft Sans Serif"/>
                <a:cs typeface="Microsoft Sans Serif"/>
              </a:rPr>
              <a:t>del</a:t>
            </a:r>
            <a:r>
              <a:rPr sz="650" spc="5" dirty="0">
                <a:latin typeface="Microsoft Sans Serif"/>
                <a:cs typeface="Microsoft Sans Serif"/>
              </a:rPr>
              <a:t> </a:t>
            </a:r>
            <a:r>
              <a:rPr sz="650" spc="25" dirty="0">
                <a:latin typeface="Microsoft Sans Serif"/>
                <a:cs typeface="Microsoft Sans Serif"/>
              </a:rPr>
              <a:t>generador</a:t>
            </a:r>
            <a:r>
              <a:rPr sz="650" spc="5" dirty="0">
                <a:latin typeface="Microsoft Sans Serif"/>
                <a:cs typeface="Microsoft Sans Serif"/>
              </a:rPr>
              <a:t> </a:t>
            </a:r>
            <a:r>
              <a:rPr sz="650" spc="20" dirty="0">
                <a:latin typeface="Microsoft Sans Serif"/>
                <a:cs typeface="Microsoft Sans Serif"/>
              </a:rPr>
              <a:t>del</a:t>
            </a:r>
            <a:r>
              <a:rPr sz="650" spc="5" dirty="0">
                <a:latin typeface="Microsoft Sans Serif"/>
                <a:cs typeface="Microsoft Sans Serif"/>
              </a:rPr>
              <a:t> </a:t>
            </a:r>
            <a:r>
              <a:rPr sz="650" spc="20" dirty="0">
                <a:latin typeface="Microsoft Sans Serif"/>
                <a:cs typeface="Microsoft Sans Serif"/>
              </a:rPr>
              <a:t>lado</a:t>
            </a:r>
            <a:r>
              <a:rPr sz="650" spc="5" dirty="0">
                <a:latin typeface="Microsoft Sans Serif"/>
                <a:cs typeface="Microsoft Sans Serif"/>
              </a:rPr>
              <a:t> </a:t>
            </a:r>
            <a:r>
              <a:rPr sz="650" spc="15" dirty="0">
                <a:latin typeface="Microsoft Sans Serif"/>
                <a:cs typeface="Microsoft Sans Serif"/>
              </a:rPr>
              <a:t>bajo,</a:t>
            </a:r>
            <a:r>
              <a:rPr sz="650" spc="5" dirty="0">
                <a:latin typeface="Microsoft Sans Serif"/>
                <a:cs typeface="Microsoft Sans Serif"/>
              </a:rPr>
              <a:t> </a:t>
            </a:r>
            <a:r>
              <a:rPr sz="650" spc="10" dirty="0">
                <a:latin typeface="Microsoft Sans Serif"/>
                <a:cs typeface="Microsoft Sans Serif"/>
              </a:rPr>
              <a:t>los</a:t>
            </a:r>
            <a:r>
              <a:rPr sz="650" spc="5" dirty="0">
                <a:latin typeface="Microsoft Sans Serif"/>
                <a:cs typeface="Microsoft Sans Serif"/>
              </a:rPr>
              <a:t> </a:t>
            </a:r>
            <a:r>
              <a:rPr sz="650" spc="20" dirty="0">
                <a:latin typeface="Microsoft Sans Serif"/>
                <a:cs typeface="Microsoft Sans Serif"/>
              </a:rPr>
              <a:t>elementos</a:t>
            </a:r>
            <a:r>
              <a:rPr sz="650" spc="5" dirty="0">
                <a:latin typeface="Microsoft Sans Serif"/>
                <a:cs typeface="Microsoft Sans Serif"/>
              </a:rPr>
              <a:t> </a:t>
            </a:r>
            <a:r>
              <a:rPr sz="650" spc="20" dirty="0">
                <a:latin typeface="Microsoft Sans Serif"/>
                <a:cs typeface="Microsoft Sans Serif"/>
              </a:rPr>
              <a:t>instantáneos </a:t>
            </a:r>
            <a:r>
              <a:rPr sz="650" spc="-155" dirty="0">
                <a:latin typeface="Microsoft Sans Serif"/>
                <a:cs typeface="Microsoft Sans Serif"/>
              </a:rPr>
              <a:t> </a:t>
            </a:r>
            <a:r>
              <a:rPr sz="650" spc="20" dirty="0">
                <a:latin typeface="Microsoft Sans Serif"/>
                <a:cs typeface="Microsoft Sans Serif"/>
              </a:rPr>
              <a:t>de </a:t>
            </a:r>
            <a:r>
              <a:rPr sz="650" spc="25" dirty="0">
                <a:latin typeface="Microsoft Sans Serif"/>
                <a:cs typeface="Microsoft Sans Serif"/>
              </a:rPr>
              <a:t>sobrecorriente </a:t>
            </a:r>
            <a:r>
              <a:rPr sz="650" spc="20" dirty="0">
                <a:latin typeface="Microsoft Sans Serif"/>
                <a:cs typeface="Microsoft Sans Serif"/>
              </a:rPr>
              <a:t>del </a:t>
            </a:r>
            <a:r>
              <a:rPr sz="650" spc="35" dirty="0">
                <a:latin typeface="Microsoft Sans Serif"/>
                <a:cs typeface="Microsoft Sans Serif"/>
              </a:rPr>
              <a:t>neutro </a:t>
            </a:r>
            <a:r>
              <a:rPr sz="650" spc="20" dirty="0">
                <a:latin typeface="Microsoft Sans Serif"/>
                <a:cs typeface="Microsoft Sans Serif"/>
              </a:rPr>
              <a:t>del </a:t>
            </a:r>
            <a:r>
              <a:rPr sz="650" spc="25" dirty="0">
                <a:latin typeface="Microsoft Sans Serif"/>
                <a:cs typeface="Microsoft Sans Serif"/>
              </a:rPr>
              <a:t>generador </a:t>
            </a:r>
            <a:r>
              <a:rPr sz="650" spc="30" dirty="0">
                <a:latin typeface="Microsoft Sans Serif"/>
                <a:cs typeface="Microsoft Sans Serif"/>
              </a:rPr>
              <a:t>o </a:t>
            </a:r>
            <a:r>
              <a:rPr sz="650" spc="20" dirty="0">
                <a:latin typeface="Microsoft Sans Serif"/>
                <a:cs typeface="Microsoft Sans Serif"/>
              </a:rPr>
              <a:t>de sobretensión del </a:t>
            </a:r>
            <a:r>
              <a:rPr sz="650" spc="35" dirty="0">
                <a:latin typeface="Microsoft Sans Serif"/>
                <a:cs typeface="Microsoft Sans Serif"/>
              </a:rPr>
              <a:t>neutro </a:t>
            </a:r>
            <a:r>
              <a:rPr sz="650" spc="15" dirty="0">
                <a:latin typeface="Microsoft Sans Serif"/>
                <a:cs typeface="Microsoft Sans Serif"/>
              </a:rPr>
              <a:t>son </a:t>
            </a:r>
            <a:r>
              <a:rPr sz="650" spc="20" dirty="0">
                <a:latin typeface="Microsoft Sans Serif"/>
                <a:cs typeface="Microsoft Sans Serif"/>
              </a:rPr>
              <a:t> </a:t>
            </a:r>
            <a:r>
              <a:rPr sz="650" spc="10" dirty="0">
                <a:latin typeface="Microsoft Sans Serif"/>
                <a:cs typeface="Microsoft Sans Serif"/>
              </a:rPr>
              <a:t>necesarios </a:t>
            </a:r>
            <a:r>
              <a:rPr sz="650" spc="20" dirty="0">
                <a:latin typeface="Microsoft Sans Serif"/>
                <a:cs typeface="Microsoft Sans Serif"/>
              </a:rPr>
              <a:t>para detectar </a:t>
            </a:r>
            <a:r>
              <a:rPr sz="650" spc="10" dirty="0">
                <a:latin typeface="Microsoft Sans Serif"/>
                <a:cs typeface="Microsoft Sans Serif"/>
              </a:rPr>
              <a:t>la descarga </a:t>
            </a:r>
            <a:r>
              <a:rPr sz="650" spc="25" dirty="0">
                <a:latin typeface="Microsoft Sans Serif"/>
                <a:cs typeface="Microsoft Sans Serif"/>
              </a:rPr>
              <a:t>disruptiva </a:t>
            </a:r>
            <a:r>
              <a:rPr sz="650" spc="20" dirty="0">
                <a:latin typeface="Microsoft Sans Serif"/>
                <a:cs typeface="Microsoft Sans Serif"/>
              </a:rPr>
              <a:t>del </a:t>
            </a:r>
            <a:r>
              <a:rPr sz="650" spc="25" dirty="0">
                <a:latin typeface="Microsoft Sans Serif"/>
                <a:cs typeface="Microsoft Sans Serif"/>
              </a:rPr>
              <a:t>disyuntor. </a:t>
            </a:r>
            <a:r>
              <a:rPr sz="650" spc="20" dirty="0">
                <a:latin typeface="Microsoft Sans Serif"/>
                <a:cs typeface="Microsoft Sans Serif"/>
              </a:rPr>
              <a:t>Nuevamente, </a:t>
            </a:r>
            <a:r>
              <a:rPr sz="650" spc="10" dirty="0">
                <a:latin typeface="Microsoft Sans Serif"/>
                <a:cs typeface="Microsoft Sans Serif"/>
              </a:rPr>
              <a:t>la </a:t>
            </a:r>
            <a:r>
              <a:rPr sz="650" spc="15" dirty="0">
                <a:latin typeface="Microsoft Sans Serif"/>
                <a:cs typeface="Microsoft Sans Serif"/>
              </a:rPr>
              <a:t> </a:t>
            </a:r>
            <a:r>
              <a:rPr sz="650" spc="10" dirty="0">
                <a:latin typeface="Microsoft Sans Serif"/>
                <a:cs typeface="Microsoft Sans Serif"/>
              </a:rPr>
              <a:t>salida</a:t>
            </a:r>
            <a:r>
              <a:rPr sz="650" dirty="0">
                <a:latin typeface="Microsoft Sans Serif"/>
                <a:cs typeface="Microsoft Sans Serif"/>
              </a:rPr>
              <a:t> </a:t>
            </a:r>
            <a:r>
              <a:rPr sz="650" spc="20" dirty="0">
                <a:latin typeface="Microsoft Sans Serif"/>
                <a:cs typeface="Microsoft Sans Serif"/>
              </a:rPr>
              <a:t>del</a:t>
            </a:r>
            <a:r>
              <a:rPr sz="650" dirty="0">
                <a:latin typeface="Microsoft Sans Serif"/>
                <a:cs typeface="Microsoft Sans Serif"/>
              </a:rPr>
              <a:t> </a:t>
            </a:r>
            <a:r>
              <a:rPr sz="650" spc="20" dirty="0">
                <a:latin typeface="Microsoft Sans Serif"/>
                <a:cs typeface="Microsoft Sans Serif"/>
              </a:rPr>
              <a:t>relé</a:t>
            </a:r>
            <a:r>
              <a:rPr sz="650" spc="5" dirty="0">
                <a:latin typeface="Microsoft Sans Serif"/>
                <a:cs typeface="Microsoft Sans Serif"/>
              </a:rPr>
              <a:t> </a:t>
            </a:r>
            <a:r>
              <a:rPr sz="650" spc="-5" dirty="0">
                <a:latin typeface="Microsoft Sans Serif"/>
                <a:cs typeface="Microsoft Sans Serif"/>
              </a:rPr>
              <a:t>es</a:t>
            </a:r>
            <a:r>
              <a:rPr sz="650" dirty="0">
                <a:latin typeface="Microsoft Sans Serif"/>
                <a:cs typeface="Microsoft Sans Serif"/>
              </a:rPr>
              <a:t> </a:t>
            </a:r>
            <a:r>
              <a:rPr sz="650" spc="15" dirty="0">
                <a:latin typeface="Microsoft Sans Serif"/>
                <a:cs typeface="Microsoft Sans Serif"/>
              </a:rPr>
              <a:t>supervisada</a:t>
            </a:r>
            <a:r>
              <a:rPr sz="650" spc="5" dirty="0">
                <a:latin typeface="Microsoft Sans Serif"/>
                <a:cs typeface="Microsoft Sans Serif"/>
              </a:rPr>
              <a:t> </a:t>
            </a:r>
            <a:r>
              <a:rPr sz="650" spc="40" dirty="0">
                <a:latin typeface="Microsoft Sans Serif"/>
                <a:cs typeface="Microsoft Sans Serif"/>
              </a:rPr>
              <a:t>por</a:t>
            </a:r>
            <a:r>
              <a:rPr sz="650" dirty="0">
                <a:latin typeface="Microsoft Sans Serif"/>
                <a:cs typeface="Microsoft Sans Serif"/>
              </a:rPr>
              <a:t> </a:t>
            </a:r>
            <a:r>
              <a:rPr sz="650" spc="10" dirty="0">
                <a:latin typeface="Microsoft Sans Serif"/>
                <a:cs typeface="Microsoft Sans Serif"/>
              </a:rPr>
              <a:t>el</a:t>
            </a:r>
            <a:r>
              <a:rPr sz="650" spc="5" dirty="0">
                <a:latin typeface="Microsoft Sans Serif"/>
                <a:cs typeface="Microsoft Sans Serif"/>
              </a:rPr>
              <a:t> </a:t>
            </a:r>
            <a:r>
              <a:rPr sz="650" spc="15" dirty="0">
                <a:latin typeface="Microsoft Sans Serif"/>
                <a:cs typeface="Microsoft Sans Serif"/>
              </a:rPr>
              <a:t>estado</a:t>
            </a:r>
            <a:r>
              <a:rPr sz="650" dirty="0">
                <a:latin typeface="Microsoft Sans Serif"/>
                <a:cs typeface="Microsoft Sans Serif"/>
              </a:rPr>
              <a:t> </a:t>
            </a:r>
            <a:r>
              <a:rPr sz="650" spc="25" dirty="0">
                <a:latin typeface="Microsoft Sans Serif"/>
                <a:cs typeface="Microsoft Sans Serif"/>
              </a:rPr>
              <a:t>abierto</a:t>
            </a:r>
            <a:r>
              <a:rPr sz="650" spc="5" dirty="0">
                <a:latin typeface="Microsoft Sans Serif"/>
                <a:cs typeface="Microsoft Sans Serif"/>
              </a:rPr>
              <a:t> </a:t>
            </a:r>
            <a:r>
              <a:rPr sz="650" spc="20" dirty="0">
                <a:latin typeface="Microsoft Sans Serif"/>
                <a:cs typeface="Microsoft Sans Serif"/>
              </a:rPr>
              <a:t>del</a:t>
            </a:r>
            <a:r>
              <a:rPr sz="650" dirty="0">
                <a:latin typeface="Microsoft Sans Serif"/>
                <a:cs typeface="Microsoft Sans Serif"/>
              </a:rPr>
              <a:t> </a:t>
            </a:r>
            <a:r>
              <a:rPr sz="650" spc="35" dirty="0">
                <a:latin typeface="Microsoft Sans Serif"/>
                <a:cs typeface="Microsoft Sans Serif"/>
              </a:rPr>
              <a:t>interruptor</a:t>
            </a:r>
            <a:r>
              <a:rPr sz="650" spc="5" dirty="0">
                <a:latin typeface="Microsoft Sans Serif"/>
                <a:cs typeface="Microsoft Sans Serif"/>
              </a:rPr>
              <a:t> </a:t>
            </a:r>
            <a:r>
              <a:rPr sz="650" spc="20" dirty="0">
                <a:latin typeface="Microsoft Sans Serif"/>
                <a:cs typeface="Microsoft Sans Serif"/>
              </a:rPr>
              <a:t>del</a:t>
            </a:r>
            <a:r>
              <a:rPr sz="650" dirty="0">
                <a:latin typeface="Microsoft Sans Serif"/>
                <a:cs typeface="Microsoft Sans Serif"/>
              </a:rPr>
              <a:t> </a:t>
            </a:r>
            <a:r>
              <a:rPr sz="650" spc="25" dirty="0">
                <a:latin typeface="Microsoft Sans Serif"/>
                <a:cs typeface="Microsoft Sans Serif"/>
              </a:rPr>
              <a:t>generador </a:t>
            </a:r>
            <a:r>
              <a:rPr sz="650" spc="-160" dirty="0">
                <a:latin typeface="Microsoft Sans Serif"/>
                <a:cs typeface="Microsoft Sans Serif"/>
              </a:rPr>
              <a:t> </a:t>
            </a:r>
            <a:r>
              <a:rPr sz="650" dirty="0">
                <a:latin typeface="Microsoft Sans Serif"/>
                <a:cs typeface="Microsoft Sans Serif"/>
              </a:rPr>
              <a:t>(52b)</a:t>
            </a:r>
            <a:r>
              <a:rPr sz="650" spc="-5" dirty="0">
                <a:latin typeface="Microsoft Sans Serif"/>
                <a:cs typeface="Microsoft Sans Serif"/>
              </a:rPr>
              <a:t> </a:t>
            </a:r>
            <a:r>
              <a:rPr sz="650" spc="5" dirty="0">
                <a:latin typeface="Microsoft Sans Serif"/>
                <a:cs typeface="Microsoft Sans Serif"/>
              </a:rPr>
              <a:t>y</a:t>
            </a:r>
            <a:r>
              <a:rPr sz="650" dirty="0">
                <a:latin typeface="Microsoft Sans Serif"/>
                <a:cs typeface="Microsoft Sans Serif"/>
              </a:rPr>
              <a:t> </a:t>
            </a:r>
            <a:r>
              <a:rPr sz="650" spc="25" dirty="0">
                <a:latin typeface="Microsoft Sans Serif"/>
                <a:cs typeface="Microsoft Sans Serif"/>
              </a:rPr>
              <a:t>proporciona</a:t>
            </a:r>
            <a:r>
              <a:rPr sz="650" spc="-5" dirty="0">
                <a:latin typeface="Microsoft Sans Serif"/>
                <a:cs typeface="Microsoft Sans Serif"/>
              </a:rPr>
              <a:t> </a:t>
            </a:r>
            <a:r>
              <a:rPr sz="650" spc="40" dirty="0">
                <a:latin typeface="Microsoft Sans Serif"/>
                <a:cs typeface="Microsoft Sans Serif"/>
              </a:rPr>
              <a:t>un</a:t>
            </a:r>
            <a:r>
              <a:rPr sz="650" dirty="0">
                <a:latin typeface="Microsoft Sans Serif"/>
                <a:cs typeface="Microsoft Sans Serif"/>
              </a:rPr>
              <a:t> </a:t>
            </a:r>
            <a:r>
              <a:rPr sz="650" spc="15" dirty="0">
                <a:latin typeface="Microsoft Sans Serif"/>
                <a:cs typeface="Microsoft Sans Serif"/>
              </a:rPr>
              <a:t>inicio</a:t>
            </a:r>
            <a:r>
              <a:rPr sz="650" spc="-5" dirty="0">
                <a:latin typeface="Microsoft Sans Serif"/>
                <a:cs typeface="Microsoft Sans Serif"/>
              </a:rPr>
              <a:t> </a:t>
            </a:r>
            <a:r>
              <a:rPr sz="650" spc="15" dirty="0">
                <a:latin typeface="Microsoft Sans Serif"/>
                <a:cs typeface="Microsoft Sans Serif"/>
              </a:rPr>
              <a:t>adicional</a:t>
            </a:r>
            <a:r>
              <a:rPr sz="650" dirty="0">
                <a:latin typeface="Microsoft Sans Serif"/>
                <a:cs typeface="Microsoft Sans Serif"/>
              </a:rPr>
              <a:t> </a:t>
            </a:r>
            <a:r>
              <a:rPr sz="650" spc="10" dirty="0">
                <a:latin typeface="Microsoft Sans Serif"/>
                <a:cs typeface="Microsoft Sans Serif"/>
              </a:rPr>
              <a:t>al</a:t>
            </a:r>
            <a:r>
              <a:rPr sz="650" spc="-5" dirty="0">
                <a:latin typeface="Microsoft Sans Serif"/>
                <a:cs typeface="Microsoft Sans Serif"/>
              </a:rPr>
              <a:t> </a:t>
            </a:r>
            <a:r>
              <a:rPr sz="650" spc="20" dirty="0">
                <a:latin typeface="Microsoft Sans Serif"/>
                <a:cs typeface="Microsoft Sans Serif"/>
              </a:rPr>
              <a:t>esquema</a:t>
            </a:r>
            <a:r>
              <a:rPr sz="650" dirty="0">
                <a:latin typeface="Microsoft Sans Serif"/>
                <a:cs typeface="Microsoft Sans Serif"/>
              </a:rPr>
              <a:t> </a:t>
            </a:r>
            <a:r>
              <a:rPr sz="650" spc="20" dirty="0">
                <a:latin typeface="Microsoft Sans Serif"/>
                <a:cs typeface="Microsoft Sans Serif"/>
              </a:rPr>
              <a:t>de</a:t>
            </a:r>
            <a:r>
              <a:rPr sz="650" spc="-5" dirty="0">
                <a:latin typeface="Microsoft Sans Serif"/>
                <a:cs typeface="Microsoft Sans Serif"/>
              </a:rPr>
              <a:t> </a:t>
            </a:r>
            <a:r>
              <a:rPr sz="650" spc="15" dirty="0">
                <a:latin typeface="Microsoft Sans Serif"/>
                <a:cs typeface="Microsoft Sans Serif"/>
              </a:rPr>
              <a:t>falla</a:t>
            </a:r>
            <a:r>
              <a:rPr sz="650" dirty="0">
                <a:latin typeface="Microsoft Sans Serif"/>
                <a:cs typeface="Microsoft Sans Serif"/>
              </a:rPr>
              <a:t> </a:t>
            </a:r>
            <a:r>
              <a:rPr sz="650" spc="20" dirty="0">
                <a:latin typeface="Microsoft Sans Serif"/>
                <a:cs typeface="Microsoft Sans Serif"/>
              </a:rPr>
              <a:t>del</a:t>
            </a:r>
            <a:r>
              <a:rPr sz="650" spc="-5" dirty="0">
                <a:latin typeface="Microsoft Sans Serif"/>
                <a:cs typeface="Microsoft Sans Serif"/>
              </a:rPr>
              <a:t> </a:t>
            </a:r>
            <a:r>
              <a:rPr sz="650" spc="35" dirty="0">
                <a:latin typeface="Microsoft Sans Serif"/>
                <a:cs typeface="Microsoft Sans Serif"/>
              </a:rPr>
              <a:t>interruptor.</a:t>
            </a:r>
            <a:endParaRPr sz="650">
              <a:latin typeface="Microsoft Sans Serif"/>
              <a:cs typeface="Microsoft Sans Serif"/>
            </a:endParaRPr>
          </a:p>
          <a:p>
            <a:pPr marL="12700" marR="52069" indent="154940">
              <a:lnSpc>
                <a:spcPct val="143100"/>
              </a:lnSpc>
              <a:spcBef>
                <a:spcPts val="10"/>
              </a:spcBef>
            </a:pPr>
            <a:r>
              <a:rPr sz="700" spc="-10" dirty="0">
                <a:latin typeface="Microsoft Sans Serif"/>
                <a:cs typeface="Microsoft Sans Serif"/>
              </a:rPr>
              <a:t>La </a:t>
            </a:r>
            <a:r>
              <a:rPr sz="700" spc="15" dirty="0">
                <a:latin typeface="Microsoft Sans Serif"/>
                <a:cs typeface="Microsoft Sans Serif"/>
              </a:rPr>
              <a:t>descarga </a:t>
            </a:r>
            <a:r>
              <a:rPr sz="700" spc="25" dirty="0">
                <a:latin typeface="Microsoft Sans Serif"/>
                <a:cs typeface="Microsoft Sans Serif"/>
              </a:rPr>
              <a:t>disruptiva </a:t>
            </a:r>
            <a:r>
              <a:rPr sz="700" spc="20" dirty="0">
                <a:latin typeface="Microsoft Sans Serif"/>
                <a:cs typeface="Microsoft Sans Serif"/>
              </a:rPr>
              <a:t>del </a:t>
            </a:r>
            <a:r>
              <a:rPr sz="700" spc="30" dirty="0">
                <a:latin typeface="Microsoft Sans Serif"/>
                <a:cs typeface="Microsoft Sans Serif"/>
              </a:rPr>
              <a:t>disyuntor </a:t>
            </a:r>
            <a:r>
              <a:rPr sz="700" spc="20" dirty="0">
                <a:latin typeface="Microsoft Sans Serif"/>
                <a:cs typeface="Microsoft Sans Serif"/>
              </a:rPr>
              <a:t>del </a:t>
            </a:r>
            <a:r>
              <a:rPr sz="700" spc="30" dirty="0">
                <a:latin typeface="Microsoft Sans Serif"/>
                <a:cs typeface="Microsoft Sans Serif"/>
              </a:rPr>
              <a:t>generador también </a:t>
            </a:r>
            <a:r>
              <a:rPr sz="700" spc="-5" dirty="0">
                <a:latin typeface="Microsoft Sans Serif"/>
                <a:cs typeface="Microsoft Sans Serif"/>
              </a:rPr>
              <a:t>se </a:t>
            </a:r>
            <a:r>
              <a:rPr sz="700" spc="25" dirty="0">
                <a:latin typeface="Microsoft Sans Serif"/>
                <a:cs typeface="Microsoft Sans Serif"/>
              </a:rPr>
              <a:t>puede </a:t>
            </a:r>
            <a:r>
              <a:rPr sz="700" spc="30" dirty="0">
                <a:latin typeface="Microsoft Sans Serif"/>
                <a:cs typeface="Microsoft Sans Serif"/>
              </a:rPr>
              <a:t> </a:t>
            </a:r>
            <a:r>
              <a:rPr sz="700" spc="25" dirty="0">
                <a:latin typeface="Microsoft Sans Serif"/>
                <a:cs typeface="Microsoft Sans Serif"/>
              </a:rPr>
              <a:t>detectar </a:t>
            </a:r>
            <a:r>
              <a:rPr sz="700" spc="30" dirty="0">
                <a:latin typeface="Microsoft Sans Serif"/>
                <a:cs typeface="Microsoft Sans Serif"/>
              </a:rPr>
              <a:t>mediante </a:t>
            </a:r>
            <a:r>
              <a:rPr sz="700" spc="10" dirty="0">
                <a:latin typeface="Microsoft Sans Serif"/>
                <a:cs typeface="Microsoft Sans Serif"/>
              </a:rPr>
              <a:t>la </a:t>
            </a:r>
            <a:r>
              <a:rPr sz="700" spc="25" dirty="0">
                <a:latin typeface="Microsoft Sans Serif"/>
                <a:cs typeface="Microsoft Sans Serif"/>
              </a:rPr>
              <a:t>transmisión </a:t>
            </a:r>
            <a:r>
              <a:rPr sz="700" spc="20" dirty="0">
                <a:latin typeface="Microsoft Sans Serif"/>
                <a:cs typeface="Microsoft Sans Serif"/>
              </a:rPr>
              <a:t>de </a:t>
            </a:r>
            <a:r>
              <a:rPr sz="700" spc="15" dirty="0">
                <a:latin typeface="Microsoft Sans Serif"/>
                <a:cs typeface="Microsoft Sans Serif"/>
              </a:rPr>
              <a:t>discordancia </a:t>
            </a:r>
            <a:r>
              <a:rPr sz="700" spc="20" dirty="0">
                <a:latin typeface="Microsoft Sans Serif"/>
                <a:cs typeface="Microsoft Sans Serif"/>
              </a:rPr>
              <a:t>de polos del </a:t>
            </a:r>
            <a:r>
              <a:rPr sz="700" spc="25" dirty="0">
                <a:latin typeface="Microsoft Sans Serif"/>
                <a:cs typeface="Microsoft Sans Serif"/>
              </a:rPr>
              <a:t>disyuntor. </a:t>
            </a:r>
            <a:r>
              <a:rPr sz="700" spc="30" dirty="0">
                <a:latin typeface="Microsoft Sans Serif"/>
                <a:cs typeface="Microsoft Sans Serif"/>
              </a:rPr>
              <a:t> </a:t>
            </a:r>
            <a:r>
              <a:rPr sz="700" spc="-10" dirty="0">
                <a:latin typeface="Microsoft Sans Serif"/>
                <a:cs typeface="Microsoft Sans Serif"/>
              </a:rPr>
              <a:t>Este </a:t>
            </a:r>
            <a:r>
              <a:rPr sz="700" spc="20" dirty="0">
                <a:latin typeface="Microsoft Sans Serif"/>
                <a:cs typeface="Microsoft Sans Serif"/>
              </a:rPr>
              <a:t>relé </a:t>
            </a:r>
            <a:r>
              <a:rPr sz="700" spc="35" dirty="0">
                <a:latin typeface="Microsoft Sans Serif"/>
                <a:cs typeface="Microsoft Sans Serif"/>
              </a:rPr>
              <a:t>monitorea </a:t>
            </a:r>
            <a:r>
              <a:rPr sz="700" dirty="0">
                <a:latin typeface="Microsoft Sans Serif"/>
                <a:cs typeface="Microsoft Sans Serif"/>
              </a:rPr>
              <a:t>las </a:t>
            </a:r>
            <a:r>
              <a:rPr sz="700" spc="25" dirty="0">
                <a:latin typeface="Microsoft Sans Serif"/>
                <a:cs typeface="Microsoft Sans Serif"/>
              </a:rPr>
              <a:t>corrientes </a:t>
            </a:r>
            <a:r>
              <a:rPr sz="700" spc="15" dirty="0">
                <a:latin typeface="Microsoft Sans Serif"/>
                <a:cs typeface="Microsoft Sans Serif"/>
              </a:rPr>
              <a:t>trifásicas </a:t>
            </a:r>
            <a:r>
              <a:rPr sz="700" spc="30" dirty="0">
                <a:latin typeface="Microsoft Sans Serif"/>
                <a:cs typeface="Microsoft Sans Serif"/>
              </a:rPr>
              <a:t>que </a:t>
            </a:r>
            <a:r>
              <a:rPr sz="700" spc="25" dirty="0">
                <a:latin typeface="Microsoft Sans Serif"/>
                <a:cs typeface="Microsoft Sans Serif"/>
              </a:rPr>
              <a:t>fluyen </a:t>
            </a:r>
            <a:r>
              <a:rPr sz="700" dirty="0">
                <a:latin typeface="Microsoft Sans Serif"/>
                <a:cs typeface="Microsoft Sans Serif"/>
              </a:rPr>
              <a:t>a </a:t>
            </a:r>
            <a:r>
              <a:rPr sz="700" spc="15" dirty="0">
                <a:latin typeface="Microsoft Sans Serif"/>
                <a:cs typeface="Microsoft Sans Serif"/>
              </a:rPr>
              <a:t>través </a:t>
            </a:r>
            <a:r>
              <a:rPr sz="700" spc="20" dirty="0">
                <a:latin typeface="Microsoft Sans Serif"/>
                <a:cs typeface="Microsoft Sans Serif"/>
              </a:rPr>
              <a:t>del </a:t>
            </a:r>
            <a:r>
              <a:rPr sz="700" spc="25" dirty="0">
                <a:latin typeface="Microsoft Sans Serif"/>
                <a:cs typeface="Microsoft Sans Serif"/>
              </a:rPr>
              <a:t> </a:t>
            </a:r>
            <a:r>
              <a:rPr sz="700" spc="40" dirty="0">
                <a:latin typeface="Microsoft Sans Serif"/>
                <a:cs typeface="Microsoft Sans Serif"/>
              </a:rPr>
              <a:t>interruptor </a:t>
            </a:r>
            <a:r>
              <a:rPr sz="700" spc="5" dirty="0">
                <a:latin typeface="Microsoft Sans Serif"/>
                <a:cs typeface="Microsoft Sans Serif"/>
              </a:rPr>
              <a:t>y </a:t>
            </a:r>
            <a:r>
              <a:rPr sz="700" spc="20" dirty="0">
                <a:latin typeface="Microsoft Sans Serif"/>
                <a:cs typeface="Microsoft Sans Serif"/>
              </a:rPr>
              <a:t>detecta </a:t>
            </a:r>
            <a:r>
              <a:rPr sz="700" dirty="0">
                <a:latin typeface="Microsoft Sans Serif"/>
                <a:cs typeface="Microsoft Sans Serif"/>
              </a:rPr>
              <a:t>si </a:t>
            </a:r>
            <a:r>
              <a:rPr sz="700" spc="25" dirty="0">
                <a:latin typeface="Microsoft Sans Serif"/>
                <a:cs typeface="Microsoft Sans Serif"/>
              </a:rPr>
              <a:t>alguna </a:t>
            </a:r>
            <a:r>
              <a:rPr sz="700" spc="10" dirty="0">
                <a:latin typeface="Microsoft Sans Serif"/>
                <a:cs typeface="Microsoft Sans Serif"/>
              </a:rPr>
              <a:t>fase está </a:t>
            </a:r>
            <a:r>
              <a:rPr sz="700" spc="40" dirty="0">
                <a:latin typeface="Microsoft Sans Serif"/>
                <a:cs typeface="Microsoft Sans Serif"/>
              </a:rPr>
              <a:t>por </a:t>
            </a:r>
            <a:r>
              <a:rPr sz="700" spc="20" dirty="0">
                <a:latin typeface="Microsoft Sans Serif"/>
                <a:cs typeface="Microsoft Sans Serif"/>
              </a:rPr>
              <a:t>debajo de </a:t>
            </a:r>
            <a:r>
              <a:rPr sz="700" spc="40" dirty="0">
                <a:latin typeface="Microsoft Sans Serif"/>
                <a:cs typeface="Microsoft Sans Serif"/>
              </a:rPr>
              <a:t>un </a:t>
            </a:r>
            <a:r>
              <a:rPr sz="700" spc="25" dirty="0">
                <a:latin typeface="Microsoft Sans Serif"/>
                <a:cs typeface="Microsoft Sans Serif"/>
              </a:rPr>
              <a:t>cierto </a:t>
            </a:r>
            <a:r>
              <a:rPr sz="700" spc="15" dirty="0">
                <a:latin typeface="Microsoft Sans Serif"/>
                <a:cs typeface="Microsoft Sans Serif"/>
              </a:rPr>
              <a:t>nivel </a:t>
            </a:r>
            <a:r>
              <a:rPr sz="700" spc="20" dirty="0">
                <a:latin typeface="Microsoft Sans Serif"/>
                <a:cs typeface="Microsoft Sans Serif"/>
              </a:rPr>
              <a:t>de </a:t>
            </a:r>
            <a:r>
              <a:rPr sz="700" spc="25" dirty="0">
                <a:latin typeface="Microsoft Sans Serif"/>
                <a:cs typeface="Microsoft Sans Serif"/>
              </a:rPr>
              <a:t> </a:t>
            </a:r>
            <a:r>
              <a:rPr sz="700" spc="35" dirty="0">
                <a:latin typeface="Microsoft Sans Serif"/>
                <a:cs typeface="Microsoft Sans Serif"/>
              </a:rPr>
              <a:t>umbral </a:t>
            </a:r>
            <a:r>
              <a:rPr sz="700" spc="10" dirty="0">
                <a:latin typeface="Microsoft Sans Serif"/>
                <a:cs typeface="Microsoft Sans Serif"/>
              </a:rPr>
              <a:t>(lo </a:t>
            </a:r>
            <a:r>
              <a:rPr sz="700" spc="30" dirty="0">
                <a:latin typeface="Microsoft Sans Serif"/>
                <a:cs typeface="Microsoft Sans Serif"/>
              </a:rPr>
              <a:t>que </a:t>
            </a:r>
            <a:r>
              <a:rPr sz="700" spc="15" dirty="0">
                <a:latin typeface="Microsoft Sans Serif"/>
                <a:cs typeface="Microsoft Sans Serif"/>
              </a:rPr>
              <a:t>indica </a:t>
            </a:r>
            <a:r>
              <a:rPr sz="700" spc="40" dirty="0">
                <a:latin typeface="Microsoft Sans Serif"/>
                <a:cs typeface="Microsoft Sans Serif"/>
              </a:rPr>
              <a:t>un </a:t>
            </a:r>
            <a:r>
              <a:rPr sz="700" spc="30" dirty="0">
                <a:latin typeface="Microsoft Sans Serif"/>
                <a:cs typeface="Microsoft Sans Serif"/>
              </a:rPr>
              <a:t>polo </a:t>
            </a:r>
            <a:r>
              <a:rPr sz="700" spc="20" dirty="0">
                <a:latin typeface="Microsoft Sans Serif"/>
                <a:cs typeface="Microsoft Sans Serif"/>
              </a:rPr>
              <a:t>de </a:t>
            </a:r>
            <a:r>
              <a:rPr sz="700" spc="40" dirty="0">
                <a:latin typeface="Microsoft Sans Serif"/>
                <a:cs typeface="Microsoft Sans Serif"/>
              </a:rPr>
              <a:t>interruptor </a:t>
            </a:r>
            <a:r>
              <a:rPr sz="700" spc="20" dirty="0">
                <a:latin typeface="Microsoft Sans Serif"/>
                <a:cs typeface="Microsoft Sans Serif"/>
              </a:rPr>
              <a:t>abierto) </a:t>
            </a:r>
            <a:r>
              <a:rPr sz="700" spc="10" dirty="0">
                <a:latin typeface="Microsoft Sans Serif"/>
                <a:cs typeface="Microsoft Sans Serif"/>
              </a:rPr>
              <a:t>al </a:t>
            </a:r>
            <a:r>
              <a:rPr sz="700" spc="35" dirty="0">
                <a:latin typeface="Microsoft Sans Serif"/>
                <a:cs typeface="Microsoft Sans Serif"/>
              </a:rPr>
              <a:t>mismo tiempo </a:t>
            </a:r>
            <a:r>
              <a:rPr sz="700" spc="30" dirty="0">
                <a:latin typeface="Microsoft Sans Serif"/>
                <a:cs typeface="Microsoft Sans Serif"/>
              </a:rPr>
              <a:t>que </a:t>
            </a:r>
            <a:r>
              <a:rPr sz="700" spc="-175" dirty="0">
                <a:latin typeface="Microsoft Sans Serif"/>
                <a:cs typeface="Microsoft Sans Serif"/>
              </a:rPr>
              <a:t> </a:t>
            </a:r>
            <a:r>
              <a:rPr sz="700" spc="20" dirty="0">
                <a:latin typeface="Microsoft Sans Serif"/>
                <a:cs typeface="Microsoft Sans Serif"/>
              </a:rPr>
              <a:t>cualquier</a:t>
            </a:r>
            <a:r>
              <a:rPr sz="700" dirty="0">
                <a:latin typeface="Microsoft Sans Serif"/>
                <a:cs typeface="Microsoft Sans Serif"/>
              </a:rPr>
              <a:t> </a:t>
            </a:r>
            <a:r>
              <a:rPr sz="700" spc="35" dirty="0">
                <a:latin typeface="Microsoft Sans Serif"/>
                <a:cs typeface="Microsoft Sans Serif"/>
              </a:rPr>
              <a:t>otra</a:t>
            </a:r>
            <a:r>
              <a:rPr sz="700" dirty="0">
                <a:latin typeface="Microsoft Sans Serif"/>
                <a:cs typeface="Microsoft Sans Serif"/>
              </a:rPr>
              <a:t> </a:t>
            </a:r>
            <a:r>
              <a:rPr sz="700" spc="10" dirty="0">
                <a:latin typeface="Microsoft Sans Serif"/>
                <a:cs typeface="Microsoft Sans Serif"/>
              </a:rPr>
              <a:t>fase</a:t>
            </a:r>
            <a:r>
              <a:rPr sz="700" spc="5" dirty="0">
                <a:latin typeface="Microsoft Sans Serif"/>
                <a:cs typeface="Microsoft Sans Serif"/>
              </a:rPr>
              <a:t> </a:t>
            </a:r>
            <a:r>
              <a:rPr sz="700" spc="10" dirty="0">
                <a:latin typeface="Microsoft Sans Serif"/>
                <a:cs typeface="Microsoft Sans Serif"/>
              </a:rPr>
              <a:t>está</a:t>
            </a:r>
            <a:r>
              <a:rPr sz="700" dirty="0">
                <a:latin typeface="Microsoft Sans Serif"/>
                <a:cs typeface="Microsoft Sans Serif"/>
              </a:rPr>
              <a:t> </a:t>
            </a:r>
            <a:r>
              <a:rPr sz="700" spc="40" dirty="0">
                <a:latin typeface="Microsoft Sans Serif"/>
                <a:cs typeface="Microsoft Sans Serif"/>
              </a:rPr>
              <a:t>por</a:t>
            </a:r>
            <a:r>
              <a:rPr sz="700" dirty="0">
                <a:latin typeface="Microsoft Sans Serif"/>
                <a:cs typeface="Microsoft Sans Serif"/>
              </a:rPr>
              <a:t> </a:t>
            </a:r>
            <a:r>
              <a:rPr sz="700" spc="20" dirty="0">
                <a:latin typeface="Microsoft Sans Serif"/>
                <a:cs typeface="Microsoft Sans Serif"/>
              </a:rPr>
              <a:t>encima</a:t>
            </a:r>
            <a:r>
              <a:rPr sz="700" spc="5" dirty="0">
                <a:latin typeface="Microsoft Sans Serif"/>
                <a:cs typeface="Microsoft Sans Serif"/>
              </a:rPr>
              <a:t> </a:t>
            </a:r>
            <a:r>
              <a:rPr sz="700" spc="20" dirty="0">
                <a:latin typeface="Microsoft Sans Serif"/>
                <a:cs typeface="Microsoft Sans Serif"/>
              </a:rPr>
              <a:t>de</a:t>
            </a:r>
            <a:r>
              <a:rPr sz="700" dirty="0">
                <a:latin typeface="Microsoft Sans Serif"/>
                <a:cs typeface="Microsoft Sans Serif"/>
              </a:rPr>
              <a:t> </a:t>
            </a:r>
            <a:r>
              <a:rPr sz="700" spc="40" dirty="0">
                <a:latin typeface="Microsoft Sans Serif"/>
                <a:cs typeface="Microsoft Sans Serif"/>
              </a:rPr>
              <a:t>un</a:t>
            </a:r>
            <a:r>
              <a:rPr sz="700" spc="5" dirty="0">
                <a:latin typeface="Microsoft Sans Serif"/>
                <a:cs typeface="Microsoft Sans Serif"/>
              </a:rPr>
              <a:t> </a:t>
            </a:r>
            <a:r>
              <a:rPr sz="700" spc="35" dirty="0">
                <a:latin typeface="Microsoft Sans Serif"/>
                <a:cs typeface="Microsoft Sans Serif"/>
              </a:rPr>
              <a:t>umbral</a:t>
            </a:r>
            <a:r>
              <a:rPr sz="700" dirty="0">
                <a:latin typeface="Microsoft Sans Serif"/>
                <a:cs typeface="Microsoft Sans Serif"/>
              </a:rPr>
              <a:t> </a:t>
            </a:r>
            <a:r>
              <a:rPr sz="700" spc="20" dirty="0">
                <a:latin typeface="Microsoft Sans Serif"/>
                <a:cs typeface="Microsoft Sans Serif"/>
              </a:rPr>
              <a:t>sustancialmente</a:t>
            </a:r>
            <a:r>
              <a:rPr sz="700" dirty="0">
                <a:latin typeface="Microsoft Sans Serif"/>
                <a:cs typeface="Microsoft Sans Serif"/>
              </a:rPr>
              <a:t> </a:t>
            </a:r>
            <a:r>
              <a:rPr sz="700" spc="20" dirty="0">
                <a:latin typeface="Microsoft Sans Serif"/>
                <a:cs typeface="Microsoft Sans Serif"/>
              </a:rPr>
              <a:t>más</a:t>
            </a:r>
            <a:r>
              <a:rPr sz="700" spc="5" dirty="0">
                <a:latin typeface="Microsoft Sans Serif"/>
                <a:cs typeface="Microsoft Sans Serif"/>
              </a:rPr>
              <a:t> </a:t>
            </a:r>
            <a:r>
              <a:rPr sz="700" spc="25" dirty="0">
                <a:latin typeface="Microsoft Sans Serif"/>
                <a:cs typeface="Microsoft Sans Serif"/>
              </a:rPr>
              <a:t>alto </a:t>
            </a:r>
            <a:r>
              <a:rPr sz="700" spc="-170" dirty="0">
                <a:latin typeface="Microsoft Sans Serif"/>
                <a:cs typeface="Microsoft Sans Serif"/>
              </a:rPr>
              <a:t> </a:t>
            </a:r>
            <a:r>
              <a:rPr sz="700" spc="10" dirty="0">
                <a:latin typeface="Microsoft Sans Serif"/>
                <a:cs typeface="Microsoft Sans Serif"/>
              </a:rPr>
              <a:t>(lo </a:t>
            </a:r>
            <a:r>
              <a:rPr sz="700" spc="30" dirty="0">
                <a:latin typeface="Microsoft Sans Serif"/>
                <a:cs typeface="Microsoft Sans Serif"/>
              </a:rPr>
              <a:t>que </a:t>
            </a:r>
            <a:r>
              <a:rPr sz="700" spc="15" dirty="0">
                <a:latin typeface="Microsoft Sans Serif"/>
                <a:cs typeface="Microsoft Sans Serif"/>
              </a:rPr>
              <a:t>indica </a:t>
            </a:r>
            <a:r>
              <a:rPr sz="700" spc="40" dirty="0">
                <a:latin typeface="Microsoft Sans Serif"/>
                <a:cs typeface="Microsoft Sans Serif"/>
              </a:rPr>
              <a:t>un </a:t>
            </a:r>
            <a:r>
              <a:rPr sz="700" spc="30" dirty="0">
                <a:latin typeface="Microsoft Sans Serif"/>
                <a:cs typeface="Microsoft Sans Serif"/>
              </a:rPr>
              <a:t>polo </a:t>
            </a:r>
            <a:r>
              <a:rPr sz="700" spc="25" dirty="0">
                <a:latin typeface="Microsoft Sans Serif"/>
                <a:cs typeface="Microsoft Sans Serif"/>
              </a:rPr>
              <a:t>cerrado </a:t>
            </a:r>
            <a:r>
              <a:rPr sz="700" spc="30" dirty="0">
                <a:latin typeface="Microsoft Sans Serif"/>
                <a:cs typeface="Microsoft Sans Serif"/>
              </a:rPr>
              <a:t>o </a:t>
            </a:r>
            <a:r>
              <a:rPr sz="700" spc="25" dirty="0">
                <a:latin typeface="Microsoft Sans Serif"/>
                <a:cs typeface="Microsoft Sans Serif"/>
              </a:rPr>
              <a:t>intermitente). </a:t>
            </a:r>
            <a:r>
              <a:rPr sz="700" spc="15" dirty="0">
                <a:latin typeface="Microsoft Sans Serif"/>
                <a:cs typeface="Microsoft Sans Serif"/>
              </a:rPr>
              <a:t>-sobre </a:t>
            </a:r>
            <a:r>
              <a:rPr sz="700" spc="10" dirty="0">
                <a:latin typeface="Microsoft Sans Serif"/>
                <a:cs typeface="Microsoft Sans Serif"/>
              </a:rPr>
              <a:t>el poste). </a:t>
            </a:r>
            <a:r>
              <a:rPr sz="700" dirty="0">
                <a:latin typeface="Microsoft Sans Serif"/>
                <a:cs typeface="Microsoft Sans Serif"/>
              </a:rPr>
              <a:t>Para </a:t>
            </a:r>
            <a:r>
              <a:rPr sz="700" spc="5" dirty="0">
                <a:latin typeface="Microsoft Sans Serif"/>
                <a:cs typeface="Microsoft Sans Serif"/>
              </a:rPr>
              <a:t> </a:t>
            </a:r>
            <a:r>
              <a:rPr sz="700" spc="10" dirty="0">
                <a:latin typeface="Microsoft Sans Serif"/>
                <a:cs typeface="Microsoft Sans Serif"/>
              </a:rPr>
              <a:t>aplicaciones </a:t>
            </a:r>
            <a:r>
              <a:rPr sz="700" spc="20" dirty="0">
                <a:latin typeface="Microsoft Sans Serif"/>
                <a:cs typeface="Microsoft Sans Serif"/>
              </a:rPr>
              <a:t>de </a:t>
            </a:r>
            <a:r>
              <a:rPr sz="700" spc="40" dirty="0">
                <a:latin typeface="Microsoft Sans Serif"/>
                <a:cs typeface="Microsoft Sans Serif"/>
              </a:rPr>
              <a:t>interruptor </a:t>
            </a:r>
            <a:r>
              <a:rPr sz="700" spc="5" dirty="0">
                <a:latin typeface="Microsoft Sans Serif"/>
                <a:cs typeface="Microsoft Sans Serif"/>
              </a:rPr>
              <a:t>y </a:t>
            </a:r>
            <a:r>
              <a:rPr sz="700" spc="30" dirty="0">
                <a:latin typeface="Microsoft Sans Serif"/>
                <a:cs typeface="Microsoft Sans Serif"/>
              </a:rPr>
              <a:t>medio o </a:t>
            </a:r>
            <a:r>
              <a:rPr sz="700" spc="20" dirty="0">
                <a:latin typeface="Microsoft Sans Serif"/>
                <a:cs typeface="Microsoft Sans Serif"/>
              </a:rPr>
              <a:t>de bus en </a:t>
            </a:r>
            <a:r>
              <a:rPr sz="700" spc="15" dirty="0">
                <a:latin typeface="Microsoft Sans Serif"/>
                <a:cs typeface="Microsoft Sans Serif"/>
              </a:rPr>
              <a:t>anillo, </a:t>
            </a:r>
            <a:r>
              <a:rPr sz="700" spc="10" dirty="0">
                <a:latin typeface="Microsoft Sans Serif"/>
                <a:cs typeface="Microsoft Sans Serif"/>
              </a:rPr>
              <a:t>el </a:t>
            </a:r>
            <a:r>
              <a:rPr sz="700" spc="20" dirty="0">
                <a:latin typeface="Microsoft Sans Serif"/>
                <a:cs typeface="Microsoft Sans Serif"/>
              </a:rPr>
              <a:t>voltaje de </a:t>
            </a:r>
            <a:r>
              <a:rPr sz="700" spc="25" dirty="0">
                <a:latin typeface="Microsoft Sans Serif"/>
                <a:cs typeface="Microsoft Sans Serif"/>
              </a:rPr>
              <a:t> </a:t>
            </a:r>
            <a:r>
              <a:rPr sz="700" spc="5" dirty="0">
                <a:latin typeface="Microsoft Sans Serif"/>
                <a:cs typeface="Microsoft Sans Serif"/>
              </a:rPr>
              <a:t>secuencia </a:t>
            </a:r>
            <a:r>
              <a:rPr sz="700" spc="20" dirty="0">
                <a:latin typeface="Microsoft Sans Serif"/>
                <a:cs typeface="Microsoft Sans Serif"/>
              </a:rPr>
              <a:t>cero </a:t>
            </a:r>
            <a:r>
              <a:rPr sz="700" spc="-10" dirty="0">
                <a:latin typeface="Microsoft Sans Serif"/>
                <a:cs typeface="Microsoft Sans Serif"/>
              </a:rPr>
              <a:t>(3 </a:t>
            </a:r>
            <a:r>
              <a:rPr sz="700" spc="-25" dirty="0">
                <a:latin typeface="Microsoft Sans Serif"/>
                <a:cs typeface="Microsoft Sans Serif"/>
              </a:rPr>
              <a:t>V</a:t>
            </a:r>
            <a:r>
              <a:rPr sz="450" spc="-25" dirty="0">
                <a:latin typeface="Microsoft Sans Serif"/>
                <a:cs typeface="Microsoft Sans Serif"/>
              </a:rPr>
              <a:t>0</a:t>
            </a:r>
            <a:r>
              <a:rPr sz="700" spc="-25" dirty="0">
                <a:latin typeface="Microsoft Sans Serif"/>
                <a:cs typeface="Microsoft Sans Serif"/>
              </a:rPr>
              <a:t>) </a:t>
            </a:r>
            <a:r>
              <a:rPr sz="700" dirty="0">
                <a:latin typeface="Microsoft Sans Serif"/>
                <a:cs typeface="Microsoft Sans Serif"/>
              </a:rPr>
              <a:t>a </a:t>
            </a:r>
            <a:r>
              <a:rPr sz="700" spc="15" dirty="0">
                <a:latin typeface="Microsoft Sans Serif"/>
                <a:cs typeface="Microsoft Sans Serif"/>
              </a:rPr>
              <a:t>través </a:t>
            </a:r>
            <a:r>
              <a:rPr sz="700" spc="20" dirty="0">
                <a:latin typeface="Microsoft Sans Serif"/>
                <a:cs typeface="Microsoft Sans Serif"/>
              </a:rPr>
              <a:t>del </a:t>
            </a:r>
            <a:r>
              <a:rPr sz="700" spc="40" dirty="0">
                <a:latin typeface="Microsoft Sans Serif"/>
                <a:cs typeface="Microsoft Sans Serif"/>
              </a:rPr>
              <a:t>interruptor </a:t>
            </a:r>
            <a:r>
              <a:rPr sz="700" spc="15" dirty="0">
                <a:latin typeface="Microsoft Sans Serif"/>
                <a:cs typeface="Microsoft Sans Serif"/>
              </a:rPr>
              <a:t>supervisa </a:t>
            </a:r>
            <a:r>
              <a:rPr sz="700" spc="10" dirty="0">
                <a:latin typeface="Microsoft Sans Serif"/>
                <a:cs typeface="Microsoft Sans Serif"/>
              </a:rPr>
              <a:t>el </a:t>
            </a:r>
            <a:r>
              <a:rPr sz="700" spc="25" dirty="0">
                <a:latin typeface="Microsoft Sans Serif"/>
                <a:cs typeface="Microsoft Sans Serif"/>
              </a:rPr>
              <a:t>disparo </a:t>
            </a:r>
            <a:r>
              <a:rPr sz="700" spc="20" dirty="0">
                <a:latin typeface="Microsoft Sans Serif"/>
                <a:cs typeface="Microsoft Sans Serif"/>
              </a:rPr>
              <a:t>del relé </a:t>
            </a:r>
            <a:r>
              <a:rPr sz="700" spc="25" dirty="0">
                <a:latin typeface="Microsoft Sans Serif"/>
                <a:cs typeface="Microsoft Sans Serif"/>
              </a:rPr>
              <a:t> para </a:t>
            </a:r>
            <a:r>
              <a:rPr sz="700" spc="20" dirty="0">
                <a:latin typeface="Microsoft Sans Serif"/>
                <a:cs typeface="Microsoft Sans Serif"/>
              </a:rPr>
              <a:t>evitar </a:t>
            </a:r>
            <a:r>
              <a:rPr sz="700" spc="40" dirty="0">
                <a:latin typeface="Microsoft Sans Serif"/>
                <a:cs typeface="Microsoft Sans Serif"/>
              </a:rPr>
              <a:t>un </a:t>
            </a:r>
            <a:r>
              <a:rPr sz="700" spc="30" dirty="0">
                <a:latin typeface="Microsoft Sans Serif"/>
                <a:cs typeface="Microsoft Sans Serif"/>
              </a:rPr>
              <a:t>funcionamiento </a:t>
            </a:r>
            <a:r>
              <a:rPr sz="700" spc="15" dirty="0">
                <a:latin typeface="Microsoft Sans Serif"/>
                <a:cs typeface="Microsoft Sans Serif"/>
              </a:rPr>
              <a:t>falso </a:t>
            </a:r>
            <a:r>
              <a:rPr sz="700" spc="30" dirty="0">
                <a:latin typeface="Microsoft Sans Serif"/>
                <a:cs typeface="Microsoft Sans Serif"/>
              </a:rPr>
              <a:t>debido </a:t>
            </a:r>
            <a:r>
              <a:rPr sz="700" dirty="0">
                <a:latin typeface="Microsoft Sans Serif"/>
                <a:cs typeface="Microsoft Sans Serif"/>
              </a:rPr>
              <a:t>a </a:t>
            </a:r>
            <a:r>
              <a:rPr sz="700" spc="20" dirty="0">
                <a:latin typeface="Microsoft Sans Serif"/>
                <a:cs typeface="Microsoft Sans Serif"/>
              </a:rPr>
              <a:t>desequilibrios de </a:t>
            </a:r>
            <a:r>
              <a:rPr sz="700" spc="25" dirty="0">
                <a:latin typeface="Microsoft Sans Serif"/>
                <a:cs typeface="Microsoft Sans Serif"/>
              </a:rPr>
              <a:t>corriente </a:t>
            </a:r>
            <a:r>
              <a:rPr sz="700" spc="30" dirty="0">
                <a:latin typeface="Microsoft Sans Serif"/>
                <a:cs typeface="Microsoft Sans Serif"/>
              </a:rPr>
              <a:t> </a:t>
            </a:r>
            <a:r>
              <a:rPr sz="700" spc="10" dirty="0">
                <a:latin typeface="Microsoft Sans Serif"/>
                <a:cs typeface="Microsoft Sans Serif"/>
              </a:rPr>
              <a:t>causados</a:t>
            </a:r>
            <a:r>
              <a:rPr sz="700" spc="170" dirty="0">
                <a:latin typeface="Microsoft Sans Serif"/>
                <a:cs typeface="Microsoft Sans Serif"/>
              </a:rPr>
              <a:t> </a:t>
            </a:r>
            <a:r>
              <a:rPr sz="700" spc="40" dirty="0">
                <a:latin typeface="Microsoft Sans Serif"/>
                <a:cs typeface="Microsoft Sans Serif"/>
              </a:rPr>
              <a:t>por</a:t>
            </a:r>
            <a:r>
              <a:rPr sz="700" spc="-5" dirty="0">
                <a:latin typeface="Microsoft Sans Serif"/>
                <a:cs typeface="Microsoft Sans Serif"/>
              </a:rPr>
              <a:t> </a:t>
            </a:r>
            <a:r>
              <a:rPr sz="700" spc="15" dirty="0">
                <a:latin typeface="Microsoft Sans Serif"/>
                <a:cs typeface="Microsoft Sans Serif"/>
              </a:rPr>
              <a:t>diferencias</a:t>
            </a:r>
            <a:r>
              <a:rPr sz="700" spc="-5" dirty="0">
                <a:latin typeface="Microsoft Sans Serif"/>
                <a:cs typeface="Microsoft Sans Serif"/>
              </a:rPr>
              <a:t> </a:t>
            </a:r>
            <a:r>
              <a:rPr sz="700" spc="20" dirty="0">
                <a:latin typeface="Microsoft Sans Serif"/>
                <a:cs typeface="Microsoft Sans Serif"/>
              </a:rPr>
              <a:t>en</a:t>
            </a:r>
            <a:r>
              <a:rPr sz="700" spc="-5" dirty="0">
                <a:latin typeface="Microsoft Sans Serif"/>
                <a:cs typeface="Microsoft Sans Serif"/>
              </a:rPr>
              <a:t> </a:t>
            </a:r>
            <a:r>
              <a:rPr sz="700" dirty="0">
                <a:latin typeface="Microsoft Sans Serif"/>
                <a:cs typeface="Microsoft Sans Serif"/>
              </a:rPr>
              <a:t>las</a:t>
            </a:r>
            <a:r>
              <a:rPr sz="700" spc="-5" dirty="0">
                <a:latin typeface="Microsoft Sans Serif"/>
                <a:cs typeface="Microsoft Sans Serif"/>
              </a:rPr>
              <a:t> </a:t>
            </a:r>
            <a:r>
              <a:rPr sz="700" spc="20" dirty="0">
                <a:latin typeface="Microsoft Sans Serif"/>
                <a:cs typeface="Microsoft Sans Serif"/>
              </a:rPr>
              <a:t>impedancias</a:t>
            </a:r>
            <a:r>
              <a:rPr sz="700" spc="-5" dirty="0">
                <a:latin typeface="Microsoft Sans Serif"/>
                <a:cs typeface="Microsoft Sans Serif"/>
              </a:rPr>
              <a:t> </a:t>
            </a:r>
            <a:r>
              <a:rPr sz="700" spc="20" dirty="0">
                <a:latin typeface="Microsoft Sans Serif"/>
                <a:cs typeface="Microsoft Sans Serif"/>
              </a:rPr>
              <a:t>del</a:t>
            </a:r>
            <a:r>
              <a:rPr sz="700" spc="-5" dirty="0">
                <a:latin typeface="Microsoft Sans Serif"/>
                <a:cs typeface="Microsoft Sans Serif"/>
              </a:rPr>
              <a:t> </a:t>
            </a:r>
            <a:r>
              <a:rPr sz="700" spc="20" dirty="0">
                <a:latin typeface="Microsoft Sans Serif"/>
                <a:cs typeface="Microsoft Sans Serif"/>
              </a:rPr>
              <a:t>bus</a:t>
            </a:r>
            <a:r>
              <a:rPr sz="700" spc="-5" dirty="0">
                <a:latin typeface="Microsoft Sans Serif"/>
                <a:cs typeface="Microsoft Sans Serif"/>
              </a:rPr>
              <a:t> </a:t>
            </a:r>
            <a:r>
              <a:rPr sz="700" spc="20" dirty="0">
                <a:latin typeface="Microsoft Sans Serif"/>
                <a:cs typeface="Microsoft Sans Serif"/>
              </a:rPr>
              <a:t>de</a:t>
            </a:r>
            <a:r>
              <a:rPr sz="700" spc="-5" dirty="0">
                <a:latin typeface="Microsoft Sans Serif"/>
                <a:cs typeface="Microsoft Sans Serif"/>
              </a:rPr>
              <a:t> </a:t>
            </a:r>
            <a:r>
              <a:rPr sz="700" spc="5" dirty="0">
                <a:latin typeface="Microsoft Sans Serif"/>
                <a:cs typeface="Microsoft Sans Serif"/>
              </a:rPr>
              <a:t>fase.</a:t>
            </a:r>
            <a:endParaRPr sz="700">
              <a:latin typeface="Microsoft Sans Serif"/>
              <a:cs typeface="Microsoft Sans Serif"/>
            </a:endParaRPr>
          </a:p>
          <a:p>
            <a:pPr>
              <a:lnSpc>
                <a:spcPct val="100000"/>
              </a:lnSpc>
              <a:spcBef>
                <a:spcPts val="5"/>
              </a:spcBef>
            </a:pPr>
            <a:endParaRPr sz="1150">
              <a:latin typeface="Microsoft Sans Serif"/>
              <a:cs typeface="Microsoft Sans Serif"/>
            </a:endParaRPr>
          </a:p>
          <a:p>
            <a:pPr marL="1134110">
              <a:lnSpc>
                <a:spcPct val="100000"/>
              </a:lnSpc>
              <a:spcBef>
                <a:spcPts val="5"/>
              </a:spcBef>
            </a:pPr>
            <a:r>
              <a:rPr sz="950" spc="10" dirty="0">
                <a:latin typeface="Microsoft Sans Serif"/>
                <a:cs typeface="Microsoft Sans Serif"/>
              </a:rPr>
              <a:t>VII.</a:t>
            </a:r>
            <a:r>
              <a:rPr sz="950" spc="-35" dirty="0">
                <a:latin typeface="Microsoft Sans Serif"/>
                <a:cs typeface="Microsoft Sans Serif"/>
              </a:rPr>
              <a:t> </a:t>
            </a:r>
            <a:r>
              <a:rPr sz="950" spc="-20" dirty="0">
                <a:latin typeface="Microsoft Sans Serif"/>
                <a:cs typeface="Microsoft Sans Serif"/>
              </a:rPr>
              <a:t>C</a:t>
            </a:r>
            <a:r>
              <a:rPr sz="750" spc="-20" dirty="0">
                <a:latin typeface="Microsoft Sans Serif"/>
                <a:cs typeface="Microsoft Sans Serif"/>
              </a:rPr>
              <a:t>ONCLUSIÓN</a:t>
            </a:r>
            <a:endParaRPr sz="750">
              <a:latin typeface="Microsoft Sans Serif"/>
              <a:cs typeface="Microsoft Sans Serif"/>
            </a:endParaRPr>
          </a:p>
          <a:p>
            <a:pPr marL="12700" marR="5080" indent="154940">
              <a:lnSpc>
                <a:spcPct val="143200"/>
              </a:lnSpc>
              <a:spcBef>
                <a:spcPts val="270"/>
              </a:spcBef>
            </a:pPr>
            <a:r>
              <a:rPr sz="700" spc="-10" dirty="0">
                <a:latin typeface="Microsoft Sans Serif"/>
                <a:cs typeface="Microsoft Sans Serif"/>
              </a:rPr>
              <a:t>Este</a:t>
            </a:r>
            <a:r>
              <a:rPr sz="700" spc="-5" dirty="0">
                <a:latin typeface="Microsoft Sans Serif"/>
                <a:cs typeface="Microsoft Sans Serif"/>
              </a:rPr>
              <a:t> </a:t>
            </a:r>
            <a:r>
              <a:rPr sz="700" spc="25" dirty="0">
                <a:latin typeface="Microsoft Sans Serif"/>
                <a:cs typeface="Microsoft Sans Serif"/>
              </a:rPr>
              <a:t>capítulo</a:t>
            </a:r>
            <a:r>
              <a:rPr sz="700" spc="-5" dirty="0">
                <a:latin typeface="Microsoft Sans Serif"/>
                <a:cs typeface="Microsoft Sans Serif"/>
              </a:rPr>
              <a:t> </a:t>
            </a:r>
            <a:r>
              <a:rPr sz="700" spc="20" dirty="0">
                <a:latin typeface="Microsoft Sans Serif"/>
                <a:cs typeface="Microsoft Sans Serif"/>
              </a:rPr>
              <a:t>del</a:t>
            </a:r>
            <a:r>
              <a:rPr sz="700" spc="-5" dirty="0">
                <a:latin typeface="Microsoft Sans Serif"/>
                <a:cs typeface="Microsoft Sans Serif"/>
              </a:rPr>
              <a:t> </a:t>
            </a:r>
            <a:r>
              <a:rPr sz="700" spc="35" dirty="0">
                <a:latin typeface="Microsoft Sans Serif"/>
                <a:cs typeface="Microsoft Sans Serif"/>
              </a:rPr>
              <a:t>tutorial</a:t>
            </a:r>
            <a:r>
              <a:rPr sz="700" dirty="0">
                <a:latin typeface="Microsoft Sans Serif"/>
                <a:cs typeface="Microsoft Sans Serif"/>
              </a:rPr>
              <a:t> </a:t>
            </a:r>
            <a:r>
              <a:rPr sz="700" spc="25" dirty="0">
                <a:latin typeface="Microsoft Sans Serif"/>
                <a:cs typeface="Microsoft Sans Serif"/>
              </a:rPr>
              <a:t>resume</a:t>
            </a:r>
            <a:r>
              <a:rPr sz="700" spc="-5" dirty="0">
                <a:latin typeface="Microsoft Sans Serif"/>
                <a:cs typeface="Microsoft Sans Serif"/>
              </a:rPr>
              <a:t> </a:t>
            </a:r>
            <a:r>
              <a:rPr sz="700" dirty="0">
                <a:latin typeface="Microsoft Sans Serif"/>
                <a:cs typeface="Microsoft Sans Serif"/>
              </a:rPr>
              <a:t>las</a:t>
            </a:r>
            <a:r>
              <a:rPr sz="700" spc="-5" dirty="0">
                <a:latin typeface="Microsoft Sans Serif"/>
                <a:cs typeface="Microsoft Sans Serif"/>
              </a:rPr>
              <a:t> </a:t>
            </a:r>
            <a:r>
              <a:rPr sz="700" spc="15" dirty="0">
                <a:latin typeface="Microsoft Sans Serif"/>
                <a:cs typeface="Microsoft Sans Serif"/>
              </a:rPr>
              <a:t>prácticas</a:t>
            </a:r>
            <a:r>
              <a:rPr sz="700" dirty="0">
                <a:latin typeface="Microsoft Sans Serif"/>
                <a:cs typeface="Microsoft Sans Serif"/>
              </a:rPr>
              <a:t> </a:t>
            </a:r>
            <a:r>
              <a:rPr sz="700" spc="20" dirty="0">
                <a:latin typeface="Microsoft Sans Serif"/>
                <a:cs typeface="Microsoft Sans Serif"/>
              </a:rPr>
              <a:t>de</a:t>
            </a:r>
            <a:r>
              <a:rPr sz="700" spc="-5" dirty="0">
                <a:latin typeface="Microsoft Sans Serif"/>
                <a:cs typeface="Microsoft Sans Serif"/>
              </a:rPr>
              <a:t> </a:t>
            </a:r>
            <a:r>
              <a:rPr sz="700" spc="25" dirty="0">
                <a:latin typeface="Microsoft Sans Serif"/>
                <a:cs typeface="Microsoft Sans Serif"/>
              </a:rPr>
              <a:t>protección</a:t>
            </a:r>
            <a:r>
              <a:rPr sz="700" spc="-5" dirty="0">
                <a:latin typeface="Microsoft Sans Serif"/>
                <a:cs typeface="Microsoft Sans Serif"/>
              </a:rPr>
              <a:t> </a:t>
            </a:r>
            <a:r>
              <a:rPr sz="700" spc="30" dirty="0">
                <a:latin typeface="Microsoft Sans Serif"/>
                <a:cs typeface="Microsoft Sans Serif"/>
              </a:rPr>
              <a:t>contra</a:t>
            </a:r>
            <a:r>
              <a:rPr sz="700" dirty="0">
                <a:latin typeface="Microsoft Sans Serif"/>
                <a:cs typeface="Microsoft Sans Serif"/>
              </a:rPr>
              <a:t> </a:t>
            </a:r>
            <a:r>
              <a:rPr sz="700" spc="10" dirty="0">
                <a:latin typeface="Microsoft Sans Serif"/>
                <a:cs typeface="Microsoft Sans Serif"/>
              </a:rPr>
              <a:t>fallas </a:t>
            </a:r>
            <a:r>
              <a:rPr sz="700" spc="15" dirty="0">
                <a:latin typeface="Microsoft Sans Serif"/>
                <a:cs typeface="Microsoft Sans Serif"/>
              </a:rPr>
              <a:t> </a:t>
            </a:r>
            <a:r>
              <a:rPr sz="700" spc="20" dirty="0">
                <a:latin typeface="Microsoft Sans Serif"/>
                <a:cs typeface="Microsoft Sans Serif"/>
              </a:rPr>
              <a:t>del </a:t>
            </a:r>
            <a:r>
              <a:rPr sz="700" spc="40" dirty="0">
                <a:latin typeface="Microsoft Sans Serif"/>
                <a:cs typeface="Microsoft Sans Serif"/>
              </a:rPr>
              <a:t>interruptor </a:t>
            </a:r>
            <a:r>
              <a:rPr sz="700" spc="30" dirty="0">
                <a:latin typeface="Microsoft Sans Serif"/>
                <a:cs typeface="Microsoft Sans Serif"/>
              </a:rPr>
              <a:t>que </a:t>
            </a:r>
            <a:r>
              <a:rPr sz="700" spc="-5" dirty="0">
                <a:latin typeface="Microsoft Sans Serif"/>
                <a:cs typeface="Microsoft Sans Serif"/>
              </a:rPr>
              <a:t>se </a:t>
            </a:r>
            <a:r>
              <a:rPr sz="700" spc="20" dirty="0">
                <a:latin typeface="Microsoft Sans Serif"/>
                <a:cs typeface="Microsoft Sans Serif"/>
              </a:rPr>
              <a:t>detallan en </a:t>
            </a:r>
            <a:r>
              <a:rPr sz="700" spc="25" dirty="0">
                <a:latin typeface="Microsoft Sans Serif"/>
                <a:cs typeface="Microsoft Sans Serif"/>
              </a:rPr>
              <a:t>[1] </a:t>
            </a:r>
            <a:r>
              <a:rPr sz="700" spc="5" dirty="0">
                <a:latin typeface="Microsoft Sans Serif"/>
                <a:cs typeface="Microsoft Sans Serif"/>
              </a:rPr>
              <a:t>y </a:t>
            </a:r>
            <a:r>
              <a:rPr sz="700" spc="25" dirty="0">
                <a:latin typeface="Microsoft Sans Serif"/>
                <a:cs typeface="Microsoft Sans Serif"/>
              </a:rPr>
              <a:t>[2] </a:t>
            </a:r>
            <a:r>
              <a:rPr sz="700" spc="20" dirty="0">
                <a:latin typeface="Microsoft Sans Serif"/>
                <a:cs typeface="Microsoft Sans Serif"/>
              </a:rPr>
              <a:t>con más </a:t>
            </a:r>
            <a:r>
              <a:rPr sz="700" spc="10" dirty="0">
                <a:latin typeface="Microsoft Sans Serif"/>
                <a:cs typeface="Microsoft Sans Serif"/>
              </a:rPr>
              <a:t>explicaciones </a:t>
            </a:r>
            <a:r>
              <a:rPr sz="700" spc="20" dirty="0">
                <a:latin typeface="Microsoft Sans Serif"/>
                <a:cs typeface="Microsoft Sans Serif"/>
              </a:rPr>
              <a:t>de </a:t>
            </a:r>
            <a:r>
              <a:rPr sz="700" spc="10" dirty="0">
                <a:latin typeface="Microsoft Sans Serif"/>
                <a:cs typeface="Microsoft Sans Serif"/>
              </a:rPr>
              <a:t>los </a:t>
            </a:r>
            <a:r>
              <a:rPr sz="700" spc="15" dirty="0">
                <a:latin typeface="Microsoft Sans Serif"/>
                <a:cs typeface="Microsoft Sans Serif"/>
              </a:rPr>
              <a:t> conceptos </a:t>
            </a:r>
            <a:r>
              <a:rPr sz="700" spc="5" dirty="0">
                <a:latin typeface="Microsoft Sans Serif"/>
                <a:cs typeface="Microsoft Sans Serif"/>
              </a:rPr>
              <a:t>básicos. </a:t>
            </a:r>
            <a:r>
              <a:rPr sz="700" spc="-5" dirty="0">
                <a:latin typeface="Microsoft Sans Serif"/>
                <a:cs typeface="Microsoft Sans Serif"/>
              </a:rPr>
              <a:t>Los </a:t>
            </a:r>
            <a:r>
              <a:rPr sz="700" spc="15" dirty="0">
                <a:latin typeface="Microsoft Sans Serif"/>
                <a:cs typeface="Microsoft Sans Serif"/>
              </a:rPr>
              <a:t>esquemas </a:t>
            </a:r>
            <a:r>
              <a:rPr sz="700" spc="20" dirty="0">
                <a:latin typeface="Microsoft Sans Serif"/>
                <a:cs typeface="Microsoft Sans Serif"/>
              </a:rPr>
              <a:t>de </a:t>
            </a:r>
            <a:r>
              <a:rPr sz="700" spc="15" dirty="0">
                <a:latin typeface="Microsoft Sans Serif"/>
                <a:cs typeface="Microsoft Sans Serif"/>
              </a:rPr>
              <a:t>falla </a:t>
            </a:r>
            <a:r>
              <a:rPr sz="700" spc="20" dirty="0">
                <a:latin typeface="Microsoft Sans Serif"/>
                <a:cs typeface="Microsoft Sans Serif"/>
              </a:rPr>
              <a:t>de </a:t>
            </a:r>
            <a:r>
              <a:rPr sz="700" spc="40" dirty="0">
                <a:latin typeface="Microsoft Sans Serif"/>
                <a:cs typeface="Microsoft Sans Serif"/>
              </a:rPr>
              <a:t>interruptor </a:t>
            </a:r>
            <a:r>
              <a:rPr sz="700" spc="30" dirty="0">
                <a:latin typeface="Microsoft Sans Serif"/>
                <a:cs typeface="Microsoft Sans Serif"/>
              </a:rPr>
              <a:t>generalmente </a:t>
            </a:r>
            <a:r>
              <a:rPr sz="700" spc="-5" dirty="0">
                <a:latin typeface="Microsoft Sans Serif"/>
                <a:cs typeface="Microsoft Sans Serif"/>
              </a:rPr>
              <a:t>se </a:t>
            </a:r>
            <a:r>
              <a:rPr sz="700" dirty="0">
                <a:latin typeface="Microsoft Sans Serif"/>
                <a:cs typeface="Microsoft Sans Serif"/>
              </a:rPr>
              <a:t> </a:t>
            </a:r>
            <a:r>
              <a:rPr sz="700" spc="20" dirty="0">
                <a:latin typeface="Microsoft Sans Serif"/>
                <a:cs typeface="Microsoft Sans Serif"/>
              </a:rPr>
              <a:t>conectan</a:t>
            </a:r>
            <a:r>
              <a:rPr sz="700" spc="-5" dirty="0">
                <a:latin typeface="Microsoft Sans Serif"/>
                <a:cs typeface="Microsoft Sans Serif"/>
              </a:rPr>
              <a:t> </a:t>
            </a:r>
            <a:r>
              <a:rPr sz="700" spc="25" dirty="0">
                <a:latin typeface="Microsoft Sans Serif"/>
                <a:cs typeface="Microsoft Sans Serif"/>
              </a:rPr>
              <a:t>para</a:t>
            </a:r>
            <a:r>
              <a:rPr sz="700" spc="-5" dirty="0">
                <a:latin typeface="Microsoft Sans Serif"/>
                <a:cs typeface="Microsoft Sans Serif"/>
              </a:rPr>
              <a:t> </a:t>
            </a:r>
            <a:r>
              <a:rPr sz="700" spc="20" dirty="0">
                <a:latin typeface="Microsoft Sans Serif"/>
                <a:cs typeface="Microsoft Sans Serif"/>
              </a:rPr>
              <a:t>energizar</a:t>
            </a:r>
            <a:r>
              <a:rPr sz="700" spc="-5" dirty="0">
                <a:latin typeface="Microsoft Sans Serif"/>
                <a:cs typeface="Microsoft Sans Serif"/>
              </a:rPr>
              <a:t> </a:t>
            </a:r>
            <a:r>
              <a:rPr sz="700" spc="40" dirty="0">
                <a:latin typeface="Microsoft Sans Serif"/>
                <a:cs typeface="Microsoft Sans Serif"/>
              </a:rPr>
              <a:t>un</a:t>
            </a:r>
            <a:r>
              <a:rPr sz="700" spc="-5" dirty="0">
                <a:latin typeface="Microsoft Sans Serif"/>
                <a:cs typeface="Microsoft Sans Serif"/>
              </a:rPr>
              <a:t> </a:t>
            </a:r>
            <a:r>
              <a:rPr sz="700" spc="20" dirty="0">
                <a:latin typeface="Microsoft Sans Serif"/>
                <a:cs typeface="Microsoft Sans Serif"/>
              </a:rPr>
              <a:t>relé</a:t>
            </a:r>
            <a:r>
              <a:rPr sz="700" spc="-5" dirty="0">
                <a:latin typeface="Microsoft Sans Serif"/>
                <a:cs typeface="Microsoft Sans Serif"/>
              </a:rPr>
              <a:t> </a:t>
            </a:r>
            <a:r>
              <a:rPr sz="700" spc="20" dirty="0">
                <a:latin typeface="Microsoft Sans Serif"/>
                <a:cs typeface="Microsoft Sans Serif"/>
              </a:rPr>
              <a:t>de</a:t>
            </a:r>
            <a:r>
              <a:rPr sz="700" spc="-5" dirty="0">
                <a:latin typeface="Microsoft Sans Serif"/>
                <a:cs typeface="Microsoft Sans Serif"/>
              </a:rPr>
              <a:t> </a:t>
            </a:r>
            <a:r>
              <a:rPr sz="700" spc="30" dirty="0">
                <a:latin typeface="Microsoft Sans Serif"/>
                <a:cs typeface="Microsoft Sans Serif"/>
              </a:rPr>
              <a:t>bloqueo</a:t>
            </a:r>
            <a:r>
              <a:rPr sz="700" spc="-5" dirty="0">
                <a:latin typeface="Microsoft Sans Serif"/>
                <a:cs typeface="Microsoft Sans Serif"/>
              </a:rPr>
              <a:t> </a:t>
            </a:r>
            <a:r>
              <a:rPr sz="700" spc="30" dirty="0">
                <a:latin typeface="Microsoft Sans Serif"/>
                <a:cs typeface="Microsoft Sans Serif"/>
              </a:rPr>
              <a:t>que</a:t>
            </a:r>
            <a:r>
              <a:rPr sz="700" spc="-5" dirty="0">
                <a:latin typeface="Microsoft Sans Serif"/>
                <a:cs typeface="Microsoft Sans Serif"/>
              </a:rPr>
              <a:t> </a:t>
            </a:r>
            <a:r>
              <a:rPr sz="700" spc="20" dirty="0">
                <a:latin typeface="Microsoft Sans Serif"/>
                <a:cs typeface="Microsoft Sans Serif"/>
              </a:rPr>
              <a:t>dispara</a:t>
            </a:r>
            <a:r>
              <a:rPr sz="700" spc="-5" dirty="0">
                <a:latin typeface="Microsoft Sans Serif"/>
                <a:cs typeface="Microsoft Sans Serif"/>
              </a:rPr>
              <a:t> </a:t>
            </a:r>
            <a:r>
              <a:rPr sz="700" spc="10" dirty="0">
                <a:latin typeface="Microsoft Sans Serif"/>
                <a:cs typeface="Microsoft Sans Serif"/>
              </a:rPr>
              <a:t>los</a:t>
            </a:r>
            <a:r>
              <a:rPr sz="700" spc="-5" dirty="0">
                <a:latin typeface="Microsoft Sans Serif"/>
                <a:cs typeface="Microsoft Sans Serif"/>
              </a:rPr>
              <a:t> </a:t>
            </a:r>
            <a:r>
              <a:rPr sz="700" spc="35" dirty="0">
                <a:latin typeface="Microsoft Sans Serif"/>
                <a:cs typeface="Microsoft Sans Serif"/>
              </a:rPr>
              <a:t>interruptores</a:t>
            </a:r>
            <a:r>
              <a:rPr sz="700" spc="-5" dirty="0">
                <a:latin typeface="Microsoft Sans Serif"/>
                <a:cs typeface="Microsoft Sans Serif"/>
              </a:rPr>
              <a:t> </a:t>
            </a:r>
            <a:r>
              <a:rPr sz="700" spc="20" dirty="0">
                <a:latin typeface="Microsoft Sans Serif"/>
                <a:cs typeface="Microsoft Sans Serif"/>
              </a:rPr>
              <a:t>de </a:t>
            </a:r>
            <a:r>
              <a:rPr sz="700" spc="-170" dirty="0">
                <a:latin typeface="Microsoft Sans Serif"/>
                <a:cs typeface="Microsoft Sans Serif"/>
              </a:rPr>
              <a:t> </a:t>
            </a:r>
            <a:r>
              <a:rPr sz="700" spc="20" dirty="0">
                <a:latin typeface="Microsoft Sans Serif"/>
                <a:cs typeface="Microsoft Sans Serif"/>
              </a:rPr>
              <a:t>respaldo </a:t>
            </a:r>
            <a:r>
              <a:rPr sz="700" spc="10" dirty="0">
                <a:latin typeface="Microsoft Sans Serif"/>
                <a:cs typeface="Microsoft Sans Serif"/>
              </a:rPr>
              <a:t>necesarios, </a:t>
            </a:r>
            <a:r>
              <a:rPr sz="700" spc="15" dirty="0">
                <a:latin typeface="Microsoft Sans Serif"/>
                <a:cs typeface="Microsoft Sans Serif"/>
              </a:rPr>
              <a:t>inicia </a:t>
            </a:r>
            <a:r>
              <a:rPr sz="700" spc="10" dirty="0">
                <a:latin typeface="Microsoft Sans Serif"/>
                <a:cs typeface="Microsoft Sans Serif"/>
              </a:rPr>
              <a:t>el </a:t>
            </a:r>
            <a:r>
              <a:rPr sz="700" spc="25" dirty="0">
                <a:latin typeface="Microsoft Sans Serif"/>
                <a:cs typeface="Microsoft Sans Serif"/>
              </a:rPr>
              <a:t>disparo </a:t>
            </a:r>
            <a:r>
              <a:rPr sz="700" spc="20" dirty="0">
                <a:latin typeface="Microsoft Sans Serif"/>
                <a:cs typeface="Microsoft Sans Serif"/>
              </a:rPr>
              <a:t>de transferencia de </a:t>
            </a:r>
            <a:r>
              <a:rPr sz="700" spc="10" dirty="0">
                <a:latin typeface="Microsoft Sans Serif"/>
                <a:cs typeface="Microsoft Sans Serif"/>
              </a:rPr>
              <a:t>los </a:t>
            </a:r>
            <a:r>
              <a:rPr sz="700" spc="35" dirty="0">
                <a:latin typeface="Microsoft Sans Serif"/>
                <a:cs typeface="Microsoft Sans Serif"/>
              </a:rPr>
              <a:t>interruptores </a:t>
            </a:r>
            <a:r>
              <a:rPr sz="700" spc="40" dirty="0">
                <a:latin typeface="Microsoft Sans Serif"/>
                <a:cs typeface="Microsoft Sans Serif"/>
              </a:rPr>
              <a:t> </a:t>
            </a:r>
            <a:r>
              <a:rPr sz="700" spc="35" dirty="0">
                <a:latin typeface="Microsoft Sans Serif"/>
                <a:cs typeface="Microsoft Sans Serif"/>
              </a:rPr>
              <a:t>remotos</a:t>
            </a:r>
            <a:r>
              <a:rPr sz="700" spc="-10" dirty="0">
                <a:latin typeface="Microsoft Sans Serif"/>
                <a:cs typeface="Microsoft Sans Serif"/>
              </a:rPr>
              <a:t> </a:t>
            </a:r>
            <a:r>
              <a:rPr sz="700" spc="10" dirty="0">
                <a:latin typeface="Microsoft Sans Serif"/>
                <a:cs typeface="Microsoft Sans Serif"/>
              </a:rPr>
              <a:t>necesarios</a:t>
            </a:r>
            <a:r>
              <a:rPr sz="700" spc="-5" dirty="0">
                <a:latin typeface="Microsoft Sans Serif"/>
                <a:cs typeface="Microsoft Sans Serif"/>
              </a:rPr>
              <a:t> </a:t>
            </a:r>
            <a:r>
              <a:rPr sz="700" spc="5" dirty="0">
                <a:latin typeface="Microsoft Sans Serif"/>
                <a:cs typeface="Microsoft Sans Serif"/>
              </a:rPr>
              <a:t>y</a:t>
            </a:r>
            <a:r>
              <a:rPr sz="700" spc="-5" dirty="0">
                <a:latin typeface="Microsoft Sans Serif"/>
                <a:cs typeface="Microsoft Sans Serif"/>
              </a:rPr>
              <a:t> </a:t>
            </a:r>
            <a:r>
              <a:rPr sz="700" spc="5" dirty="0">
                <a:latin typeface="Microsoft Sans Serif"/>
                <a:cs typeface="Microsoft Sans Serif"/>
              </a:rPr>
              <a:t>aísla</a:t>
            </a:r>
            <a:r>
              <a:rPr sz="700" spc="-5" dirty="0">
                <a:latin typeface="Microsoft Sans Serif"/>
                <a:cs typeface="Microsoft Sans Serif"/>
              </a:rPr>
              <a:t> </a:t>
            </a:r>
            <a:r>
              <a:rPr sz="700" spc="10" dirty="0">
                <a:latin typeface="Microsoft Sans Serif"/>
                <a:cs typeface="Microsoft Sans Serif"/>
              </a:rPr>
              <a:t>el</a:t>
            </a:r>
            <a:r>
              <a:rPr sz="700" spc="-5" dirty="0">
                <a:latin typeface="Microsoft Sans Serif"/>
                <a:cs typeface="Microsoft Sans Serif"/>
              </a:rPr>
              <a:t> </a:t>
            </a:r>
            <a:r>
              <a:rPr sz="700" spc="25" dirty="0">
                <a:latin typeface="Microsoft Sans Serif"/>
                <a:cs typeface="Microsoft Sans Serif"/>
              </a:rPr>
              <a:t>generador.</a:t>
            </a:r>
            <a:endParaRPr sz="700">
              <a:latin typeface="Microsoft Sans Serif"/>
              <a:cs typeface="Microsoft Sans Serif"/>
            </a:endParaRPr>
          </a:p>
          <a:p>
            <a:pPr marL="12700" marR="31115" indent="154940">
              <a:lnSpc>
                <a:spcPts val="1210"/>
              </a:lnSpc>
              <a:spcBef>
                <a:spcPts val="90"/>
              </a:spcBef>
            </a:pPr>
            <a:r>
              <a:rPr sz="700" dirty="0">
                <a:latin typeface="Microsoft Sans Serif"/>
                <a:cs typeface="Microsoft Sans Serif"/>
              </a:rPr>
              <a:t>Para</a:t>
            </a:r>
            <a:r>
              <a:rPr sz="700" spc="5" dirty="0">
                <a:latin typeface="Microsoft Sans Serif"/>
                <a:cs typeface="Microsoft Sans Serif"/>
              </a:rPr>
              <a:t> </a:t>
            </a:r>
            <a:r>
              <a:rPr sz="700" spc="30" dirty="0">
                <a:latin typeface="Microsoft Sans Serif"/>
                <a:cs typeface="Microsoft Sans Serif"/>
              </a:rPr>
              <a:t>obtener</a:t>
            </a:r>
            <a:r>
              <a:rPr sz="700" spc="5" dirty="0">
                <a:latin typeface="Microsoft Sans Serif"/>
                <a:cs typeface="Microsoft Sans Serif"/>
              </a:rPr>
              <a:t> </a:t>
            </a:r>
            <a:r>
              <a:rPr sz="700" spc="30" dirty="0">
                <a:latin typeface="Microsoft Sans Serif"/>
                <a:cs typeface="Microsoft Sans Serif"/>
              </a:rPr>
              <a:t>información</a:t>
            </a:r>
            <a:r>
              <a:rPr sz="700" spc="10" dirty="0">
                <a:latin typeface="Microsoft Sans Serif"/>
                <a:cs typeface="Microsoft Sans Serif"/>
              </a:rPr>
              <a:t> </a:t>
            </a:r>
            <a:r>
              <a:rPr sz="700" spc="15" dirty="0">
                <a:latin typeface="Microsoft Sans Serif"/>
                <a:cs typeface="Microsoft Sans Serif"/>
              </a:rPr>
              <a:t>adicional</a:t>
            </a:r>
            <a:r>
              <a:rPr sz="700" spc="5" dirty="0">
                <a:latin typeface="Microsoft Sans Serif"/>
                <a:cs typeface="Microsoft Sans Serif"/>
              </a:rPr>
              <a:t> </a:t>
            </a:r>
            <a:r>
              <a:rPr sz="700" spc="15" dirty="0">
                <a:latin typeface="Microsoft Sans Serif"/>
                <a:cs typeface="Microsoft Sans Serif"/>
              </a:rPr>
              <a:t>relacionada</a:t>
            </a:r>
            <a:r>
              <a:rPr sz="700" spc="10" dirty="0">
                <a:latin typeface="Microsoft Sans Serif"/>
                <a:cs typeface="Microsoft Sans Serif"/>
              </a:rPr>
              <a:t> </a:t>
            </a:r>
            <a:r>
              <a:rPr sz="700" spc="20" dirty="0">
                <a:latin typeface="Microsoft Sans Serif"/>
                <a:cs typeface="Microsoft Sans Serif"/>
              </a:rPr>
              <a:t>con</a:t>
            </a:r>
            <a:r>
              <a:rPr sz="700" spc="5" dirty="0">
                <a:latin typeface="Microsoft Sans Serif"/>
                <a:cs typeface="Microsoft Sans Serif"/>
              </a:rPr>
              <a:t> </a:t>
            </a:r>
            <a:r>
              <a:rPr sz="700" spc="10" dirty="0">
                <a:latin typeface="Microsoft Sans Serif"/>
                <a:cs typeface="Microsoft Sans Serif"/>
              </a:rPr>
              <a:t>la </a:t>
            </a:r>
            <a:r>
              <a:rPr sz="700" spc="25" dirty="0">
                <a:latin typeface="Microsoft Sans Serif"/>
                <a:cs typeface="Microsoft Sans Serif"/>
              </a:rPr>
              <a:t>protección</a:t>
            </a:r>
            <a:r>
              <a:rPr sz="700" spc="5" dirty="0">
                <a:latin typeface="Microsoft Sans Serif"/>
                <a:cs typeface="Microsoft Sans Serif"/>
              </a:rPr>
              <a:t> </a:t>
            </a:r>
            <a:r>
              <a:rPr sz="700" spc="30" dirty="0">
                <a:latin typeface="Microsoft Sans Serif"/>
                <a:cs typeface="Microsoft Sans Serif"/>
              </a:rPr>
              <a:t>contra </a:t>
            </a:r>
            <a:r>
              <a:rPr sz="700" spc="-170" dirty="0">
                <a:latin typeface="Microsoft Sans Serif"/>
                <a:cs typeface="Microsoft Sans Serif"/>
              </a:rPr>
              <a:t> </a:t>
            </a:r>
            <a:r>
              <a:rPr sz="700" spc="10" dirty="0">
                <a:latin typeface="Microsoft Sans Serif"/>
                <a:cs typeface="Microsoft Sans Serif"/>
              </a:rPr>
              <a:t>fallas</a:t>
            </a:r>
            <a:r>
              <a:rPr sz="700" spc="-5" dirty="0">
                <a:latin typeface="Microsoft Sans Serif"/>
                <a:cs typeface="Microsoft Sans Serif"/>
              </a:rPr>
              <a:t> </a:t>
            </a:r>
            <a:r>
              <a:rPr sz="700" spc="20" dirty="0">
                <a:latin typeface="Microsoft Sans Serif"/>
                <a:cs typeface="Microsoft Sans Serif"/>
              </a:rPr>
              <a:t>del</a:t>
            </a:r>
            <a:r>
              <a:rPr sz="700" spc="-5" dirty="0">
                <a:latin typeface="Microsoft Sans Serif"/>
                <a:cs typeface="Microsoft Sans Serif"/>
              </a:rPr>
              <a:t> </a:t>
            </a:r>
            <a:r>
              <a:rPr sz="700" spc="35" dirty="0">
                <a:latin typeface="Microsoft Sans Serif"/>
                <a:cs typeface="Microsoft Sans Serif"/>
              </a:rPr>
              <a:t>interruptor,</a:t>
            </a:r>
            <a:r>
              <a:rPr sz="700" spc="-5" dirty="0">
                <a:latin typeface="Microsoft Sans Serif"/>
                <a:cs typeface="Microsoft Sans Serif"/>
              </a:rPr>
              <a:t> </a:t>
            </a:r>
            <a:r>
              <a:rPr sz="700" spc="20" dirty="0">
                <a:latin typeface="Microsoft Sans Serif"/>
                <a:cs typeface="Microsoft Sans Serif"/>
              </a:rPr>
              <a:t>consulte</a:t>
            </a:r>
            <a:r>
              <a:rPr sz="700" spc="-5" dirty="0">
                <a:latin typeface="Microsoft Sans Serif"/>
                <a:cs typeface="Microsoft Sans Serif"/>
              </a:rPr>
              <a:t> </a:t>
            </a:r>
            <a:r>
              <a:rPr sz="700" spc="25" dirty="0">
                <a:latin typeface="Microsoft Sans Serif"/>
                <a:cs typeface="Microsoft Sans Serif"/>
              </a:rPr>
              <a:t>[3]</a:t>
            </a:r>
            <a:r>
              <a:rPr sz="700" spc="-5" dirty="0">
                <a:latin typeface="Microsoft Sans Serif"/>
                <a:cs typeface="Microsoft Sans Serif"/>
              </a:rPr>
              <a:t> </a:t>
            </a:r>
            <a:r>
              <a:rPr sz="700" spc="5" dirty="0">
                <a:latin typeface="Microsoft Sans Serif"/>
                <a:cs typeface="Microsoft Sans Serif"/>
              </a:rPr>
              <a:t>y</a:t>
            </a:r>
            <a:r>
              <a:rPr sz="700" spc="-5" dirty="0">
                <a:latin typeface="Microsoft Sans Serif"/>
                <a:cs typeface="Microsoft Sans Serif"/>
              </a:rPr>
              <a:t> </a:t>
            </a:r>
            <a:r>
              <a:rPr sz="700" spc="15" dirty="0">
                <a:latin typeface="Microsoft Sans Serif"/>
                <a:cs typeface="Microsoft Sans Serif"/>
              </a:rPr>
              <a:t>[4].</a:t>
            </a:r>
            <a:endParaRPr sz="700">
              <a:latin typeface="Microsoft Sans Serif"/>
              <a:cs typeface="Microsoft Sans Serif"/>
            </a:endParaRPr>
          </a:p>
        </p:txBody>
      </p:sp>
      <p:sp>
        <p:nvSpPr>
          <p:cNvPr id="65" name="object 65"/>
          <p:cNvSpPr txBox="1"/>
          <p:nvPr/>
        </p:nvSpPr>
        <p:spPr>
          <a:xfrm>
            <a:off x="1415277" y="9415125"/>
            <a:ext cx="2852914" cy="143629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sz="850" spc="-25" dirty="0">
                <a:latin typeface="Microsoft Sans Serif"/>
                <a:cs typeface="Microsoft Sans Serif"/>
              </a:rPr>
              <a:t>CAPÍTULO</a:t>
            </a:r>
            <a:r>
              <a:rPr sz="850" spc="-20" dirty="0">
                <a:latin typeface="Microsoft Sans Serif"/>
                <a:cs typeface="Microsoft Sans Serif"/>
              </a:rPr>
              <a:t> </a:t>
            </a:r>
            <a:r>
              <a:rPr sz="850" dirty="0">
                <a:latin typeface="Microsoft Sans Serif"/>
                <a:cs typeface="Microsoft Sans Serif"/>
              </a:rPr>
              <a:t>2,</a:t>
            </a:r>
            <a:r>
              <a:rPr sz="850" spc="-15" dirty="0">
                <a:latin typeface="Microsoft Sans Serif"/>
                <a:cs typeface="Microsoft Sans Serif"/>
              </a:rPr>
              <a:t> </a:t>
            </a:r>
            <a:r>
              <a:rPr sz="850" spc="-40" dirty="0">
                <a:latin typeface="Microsoft Sans Serif"/>
                <a:cs typeface="Microsoft Sans Serif"/>
              </a:rPr>
              <a:t>SECCIÓN</a:t>
            </a:r>
            <a:r>
              <a:rPr sz="850" spc="-15" dirty="0">
                <a:latin typeface="Microsoft Sans Serif"/>
                <a:cs typeface="Microsoft Sans Serif"/>
              </a:rPr>
              <a:t> </a:t>
            </a:r>
            <a:r>
              <a:rPr sz="850" spc="10" dirty="0">
                <a:latin typeface="Microsoft Sans Serif"/>
                <a:cs typeface="Microsoft Sans Serif"/>
              </a:rPr>
              <a:t>5</a:t>
            </a:r>
            <a:endParaRPr sz="850">
              <a:latin typeface="Microsoft Sans Serif"/>
              <a:cs typeface="Microsoft Sans Serif"/>
            </a:endParaRPr>
          </a:p>
        </p:txBody>
      </p:sp>
      <p:sp>
        <p:nvSpPr>
          <p:cNvPr id="66" name="object 66"/>
          <p:cNvSpPr txBox="1"/>
          <p:nvPr/>
        </p:nvSpPr>
        <p:spPr>
          <a:xfrm>
            <a:off x="7845387" y="9415126"/>
            <a:ext cx="7796212" cy="285115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sz="850" spc="-25" dirty="0">
                <a:latin typeface="Microsoft Sans Serif"/>
                <a:cs typeface="Microsoft Sans Serif"/>
              </a:rPr>
              <a:t>TUTORIAL</a:t>
            </a:r>
            <a:r>
              <a:rPr sz="850" spc="-5" dirty="0">
                <a:latin typeface="Microsoft Sans Serif"/>
                <a:cs typeface="Microsoft Sans Serif"/>
              </a:rPr>
              <a:t> </a:t>
            </a:r>
            <a:r>
              <a:rPr sz="850" spc="-60" dirty="0">
                <a:latin typeface="Microsoft Sans Serif"/>
                <a:cs typeface="Microsoft Sans Serif"/>
              </a:rPr>
              <a:t>SOBRE</a:t>
            </a:r>
            <a:r>
              <a:rPr sz="850" spc="-5" dirty="0">
                <a:latin typeface="Microsoft Sans Serif"/>
                <a:cs typeface="Microsoft Sans Serif"/>
              </a:rPr>
              <a:t> </a:t>
            </a:r>
            <a:r>
              <a:rPr sz="850" spc="-35" dirty="0">
                <a:latin typeface="Microsoft Sans Serif"/>
                <a:cs typeface="Microsoft Sans Serif"/>
              </a:rPr>
              <a:t>PROTECCIÓN</a:t>
            </a:r>
            <a:r>
              <a:rPr sz="850" spc="-5" dirty="0">
                <a:latin typeface="Microsoft Sans Serif"/>
                <a:cs typeface="Microsoft Sans Serif"/>
              </a:rPr>
              <a:t> </a:t>
            </a:r>
            <a:r>
              <a:rPr sz="850" spc="-45" dirty="0">
                <a:latin typeface="Microsoft Sans Serif"/>
                <a:cs typeface="Microsoft Sans Serif"/>
              </a:rPr>
              <a:t>DE</a:t>
            </a:r>
            <a:r>
              <a:rPr sz="850" spc="-5" dirty="0">
                <a:latin typeface="Microsoft Sans Serif"/>
                <a:cs typeface="Microsoft Sans Serif"/>
              </a:rPr>
              <a:t> </a:t>
            </a:r>
            <a:r>
              <a:rPr sz="850" spc="-55" dirty="0">
                <a:latin typeface="Microsoft Sans Serif"/>
                <a:cs typeface="Microsoft Sans Serif"/>
              </a:rPr>
              <a:t>GENERADORES</a:t>
            </a:r>
            <a:r>
              <a:rPr sz="850" dirty="0">
                <a:latin typeface="Microsoft Sans Serif"/>
                <a:cs typeface="Microsoft Sans Serif"/>
              </a:rPr>
              <a:t> </a:t>
            </a:r>
            <a:r>
              <a:rPr sz="850" spc="-30" dirty="0">
                <a:latin typeface="Microsoft Sans Serif"/>
                <a:cs typeface="Microsoft Sans Serif"/>
              </a:rPr>
              <a:t>SÍNCRONOS</a:t>
            </a:r>
            <a:endParaRPr sz="850">
              <a:latin typeface="Microsoft Sans Serif"/>
              <a:cs typeface="Microsoft Sans Serif"/>
            </a:endParaRPr>
          </a:p>
          <a:p>
            <a:pPr marL="1400175">
              <a:lnSpc>
                <a:spcPct val="100000"/>
              </a:lnSpc>
            </a:pPr>
            <a:r>
              <a:rPr sz="850" spc="-15" dirty="0">
                <a:latin typeface="Microsoft Sans Serif"/>
                <a:cs typeface="Microsoft Sans Serif"/>
              </a:rPr>
              <a:t>PUBLICACIÓN</a:t>
            </a:r>
            <a:r>
              <a:rPr sz="850" spc="-5" dirty="0">
                <a:latin typeface="Microsoft Sans Serif"/>
                <a:cs typeface="Microsoft Sans Serif"/>
              </a:rPr>
              <a:t> </a:t>
            </a:r>
            <a:r>
              <a:rPr sz="850" spc="-55" dirty="0">
                <a:latin typeface="Microsoft Sans Serif"/>
                <a:cs typeface="Microsoft Sans Serif"/>
              </a:rPr>
              <a:t>ESPECIAL</a:t>
            </a:r>
            <a:r>
              <a:rPr sz="850" spc="-5" dirty="0">
                <a:latin typeface="Microsoft Sans Serif"/>
                <a:cs typeface="Microsoft Sans Serif"/>
              </a:rPr>
              <a:t> </a:t>
            </a:r>
            <a:r>
              <a:rPr sz="850" spc="-40" dirty="0">
                <a:latin typeface="Microsoft Sans Serif"/>
                <a:cs typeface="Microsoft Sans Serif"/>
              </a:rPr>
              <a:t>DEL</a:t>
            </a:r>
            <a:r>
              <a:rPr sz="850" spc="-5" dirty="0">
                <a:latin typeface="Microsoft Sans Serif"/>
                <a:cs typeface="Microsoft Sans Serif"/>
              </a:rPr>
              <a:t> </a:t>
            </a:r>
            <a:r>
              <a:rPr sz="850" spc="-60" dirty="0">
                <a:latin typeface="Microsoft Sans Serif"/>
                <a:cs typeface="Microsoft Sans Serif"/>
              </a:rPr>
              <a:t>IEEE</a:t>
            </a:r>
            <a:r>
              <a:rPr sz="850" spc="-5" dirty="0">
                <a:latin typeface="Microsoft Sans Serif"/>
                <a:cs typeface="Microsoft Sans Serif"/>
              </a:rPr>
              <a:t> </a:t>
            </a:r>
            <a:r>
              <a:rPr sz="850" spc="-80" dirty="0">
                <a:latin typeface="Microsoft Sans Serif"/>
                <a:cs typeface="Microsoft Sans Serif"/>
              </a:rPr>
              <a:t>PSRC</a:t>
            </a:r>
            <a:endParaRPr sz="850">
              <a:latin typeface="Microsoft Sans Serif"/>
              <a:cs typeface="Microsoft Sans Serif"/>
            </a:endParaRPr>
          </a:p>
        </p:txBody>
      </p:sp>
    </p:spTree>
  </p:cSld>
  <p:clrMapOvr>
    <a:masterClrMapping/>
  </p:clrMapOvr>
</p:sld>
</file>

<file path=ppt/slides/slide46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/>
          <p:nvPr/>
        </p:nvSpPr>
        <p:spPr>
          <a:xfrm>
            <a:off x="1444422" y="9413748"/>
            <a:ext cx="15051933" cy="9525"/>
          </a:xfrm>
          <a:custGeom>
            <a:avLst/>
            <a:gdLst/>
            <a:ahLst/>
            <a:cxnLst/>
            <a:rect l="l" t="t" r="r" b="b"/>
            <a:pathLst>
              <a:path w="6543040" h="9525">
                <a:moveTo>
                  <a:pt x="6542531" y="9144"/>
                </a:moveTo>
                <a:lnTo>
                  <a:pt x="0" y="9144"/>
                </a:lnTo>
                <a:lnTo>
                  <a:pt x="0" y="0"/>
                </a:lnTo>
                <a:lnTo>
                  <a:pt x="6542531" y="0"/>
                </a:lnTo>
                <a:lnTo>
                  <a:pt x="6542531" y="9144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" name="object 3"/>
          <p:cNvSpPr txBox="1"/>
          <p:nvPr/>
        </p:nvSpPr>
        <p:spPr>
          <a:xfrm>
            <a:off x="16290754" y="349008"/>
            <a:ext cx="192824" cy="135935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sz="800" spc="10" dirty="0">
                <a:latin typeface="Microsoft Sans Serif"/>
                <a:cs typeface="Microsoft Sans Serif"/>
              </a:rPr>
              <a:t>1</a:t>
            </a:r>
            <a:endParaRPr sz="800">
              <a:latin typeface="Microsoft Sans Serif"/>
              <a:cs typeface="Microsoft Sans Serif"/>
            </a:endParaRPr>
          </a:p>
        </p:txBody>
      </p:sp>
      <p:sp>
        <p:nvSpPr>
          <p:cNvPr id="4" name="object 4"/>
          <p:cNvSpPr txBox="1"/>
          <p:nvPr/>
        </p:nvSpPr>
        <p:spPr>
          <a:xfrm>
            <a:off x="4412609" y="812814"/>
            <a:ext cx="8828987" cy="713105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algn="ctr">
              <a:lnSpc>
                <a:spcPct val="100000"/>
              </a:lnSpc>
              <a:spcBef>
                <a:spcPts val="100"/>
              </a:spcBef>
            </a:pPr>
            <a:r>
              <a:rPr sz="1900" spc="45" dirty="0">
                <a:latin typeface="Microsoft Sans Serif"/>
                <a:cs typeface="Microsoft Sans Serif"/>
              </a:rPr>
              <a:t>Protección</a:t>
            </a:r>
            <a:r>
              <a:rPr sz="1900" spc="-25" dirty="0">
                <a:latin typeface="Microsoft Sans Serif"/>
                <a:cs typeface="Microsoft Sans Serif"/>
              </a:rPr>
              <a:t> </a:t>
            </a:r>
            <a:r>
              <a:rPr sz="1900" spc="60" dirty="0">
                <a:latin typeface="Microsoft Sans Serif"/>
                <a:cs typeface="Microsoft Sans Serif"/>
              </a:rPr>
              <a:t>de</a:t>
            </a:r>
            <a:r>
              <a:rPr sz="1900" spc="-20" dirty="0">
                <a:latin typeface="Microsoft Sans Serif"/>
                <a:cs typeface="Microsoft Sans Serif"/>
              </a:rPr>
              <a:t> </a:t>
            </a:r>
            <a:r>
              <a:rPr sz="1900" spc="50" dirty="0">
                <a:latin typeface="Microsoft Sans Serif"/>
                <a:cs typeface="Microsoft Sans Serif"/>
              </a:rPr>
              <a:t>frecuencia</a:t>
            </a:r>
            <a:r>
              <a:rPr sz="1900" spc="-20" dirty="0">
                <a:latin typeface="Microsoft Sans Serif"/>
                <a:cs typeface="Microsoft Sans Serif"/>
              </a:rPr>
              <a:t> </a:t>
            </a:r>
            <a:r>
              <a:rPr sz="1900" spc="90" dirty="0">
                <a:latin typeface="Microsoft Sans Serif"/>
                <a:cs typeface="Microsoft Sans Serif"/>
              </a:rPr>
              <a:t>anormal</a:t>
            </a:r>
            <a:endParaRPr sz="1900">
              <a:latin typeface="Microsoft Sans Serif"/>
              <a:cs typeface="Microsoft Sans Serif"/>
            </a:endParaRPr>
          </a:p>
          <a:p>
            <a:pPr marR="35560" algn="ctr">
              <a:lnSpc>
                <a:spcPct val="100000"/>
              </a:lnSpc>
              <a:spcBef>
                <a:spcPts val="1989"/>
              </a:spcBef>
            </a:pPr>
            <a:r>
              <a:rPr sz="950" spc="20" dirty="0">
                <a:latin typeface="Microsoft Sans Serif"/>
                <a:cs typeface="Microsoft Sans Serif"/>
              </a:rPr>
              <a:t>Gabriel</a:t>
            </a:r>
            <a:r>
              <a:rPr sz="950" spc="-20" dirty="0">
                <a:latin typeface="Microsoft Sans Serif"/>
                <a:cs typeface="Microsoft Sans Serif"/>
              </a:rPr>
              <a:t> </a:t>
            </a:r>
            <a:r>
              <a:rPr sz="950" spc="30" dirty="0">
                <a:latin typeface="Microsoft Sans Serif"/>
                <a:cs typeface="Microsoft Sans Serif"/>
              </a:rPr>
              <a:t>Benmouyal</a:t>
            </a:r>
            <a:r>
              <a:rPr sz="950" spc="-15" dirty="0">
                <a:latin typeface="Microsoft Sans Serif"/>
                <a:cs typeface="Microsoft Sans Serif"/>
              </a:rPr>
              <a:t> </a:t>
            </a:r>
            <a:r>
              <a:rPr sz="950" spc="5" dirty="0">
                <a:latin typeface="Microsoft Sans Serif"/>
                <a:cs typeface="Microsoft Sans Serif"/>
              </a:rPr>
              <a:t>y</a:t>
            </a:r>
            <a:r>
              <a:rPr sz="950" spc="-15" dirty="0">
                <a:latin typeface="Microsoft Sans Serif"/>
                <a:cs typeface="Microsoft Sans Serif"/>
              </a:rPr>
              <a:t> </a:t>
            </a:r>
            <a:r>
              <a:rPr sz="950" spc="20" dirty="0">
                <a:latin typeface="Microsoft Sans Serif"/>
                <a:cs typeface="Microsoft Sans Serif"/>
              </a:rPr>
              <a:t>Stephen</a:t>
            </a:r>
            <a:r>
              <a:rPr sz="950" spc="-15" dirty="0">
                <a:latin typeface="Microsoft Sans Serif"/>
                <a:cs typeface="Microsoft Sans Serif"/>
              </a:rPr>
              <a:t> </a:t>
            </a:r>
            <a:r>
              <a:rPr sz="950" spc="-35" dirty="0">
                <a:latin typeface="Microsoft Sans Serif"/>
                <a:cs typeface="Microsoft Sans Serif"/>
              </a:rPr>
              <a:t>P.</a:t>
            </a:r>
            <a:r>
              <a:rPr sz="950" spc="-15" dirty="0">
                <a:latin typeface="Microsoft Sans Serif"/>
                <a:cs typeface="Microsoft Sans Serif"/>
              </a:rPr>
              <a:t> </a:t>
            </a:r>
            <a:r>
              <a:rPr sz="950" spc="25" dirty="0">
                <a:latin typeface="Microsoft Sans Serif"/>
                <a:cs typeface="Microsoft Sans Serif"/>
              </a:rPr>
              <a:t>Conrad</a:t>
            </a:r>
            <a:endParaRPr sz="950">
              <a:latin typeface="Microsoft Sans Serif"/>
              <a:cs typeface="Microsoft Sans Serif"/>
            </a:endParaRPr>
          </a:p>
        </p:txBody>
      </p:sp>
      <p:sp>
        <p:nvSpPr>
          <p:cNvPr id="5" name="object 5"/>
          <p:cNvSpPr txBox="1"/>
          <p:nvPr/>
        </p:nvSpPr>
        <p:spPr>
          <a:xfrm>
            <a:off x="1415277" y="1731706"/>
            <a:ext cx="7416407" cy="1481431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 marR="52705" indent="151765">
              <a:lnSpc>
                <a:spcPct val="114500"/>
              </a:lnSpc>
              <a:spcBef>
                <a:spcPts val="100"/>
              </a:spcBef>
            </a:pPr>
            <a:r>
              <a:rPr sz="750" spc="20" dirty="0">
                <a:latin typeface="Microsoft Sans Serif"/>
                <a:cs typeface="Microsoft Sans Serif"/>
              </a:rPr>
              <a:t>Abstracto-Tanto</a:t>
            </a:r>
            <a:r>
              <a:rPr sz="750" spc="-5" dirty="0">
                <a:latin typeface="Microsoft Sans Serif"/>
                <a:cs typeface="Microsoft Sans Serif"/>
              </a:rPr>
              <a:t> </a:t>
            </a:r>
            <a:r>
              <a:rPr sz="750" spc="10" dirty="0">
                <a:latin typeface="Microsoft Sans Serif"/>
                <a:cs typeface="Microsoft Sans Serif"/>
              </a:rPr>
              <a:t>el</a:t>
            </a:r>
            <a:r>
              <a:rPr sz="750" spc="-5" dirty="0">
                <a:latin typeface="Microsoft Sans Serif"/>
                <a:cs typeface="Microsoft Sans Serif"/>
              </a:rPr>
              <a:t> </a:t>
            </a:r>
            <a:r>
              <a:rPr sz="750" spc="30" dirty="0">
                <a:latin typeface="Microsoft Sans Serif"/>
                <a:cs typeface="Microsoft Sans Serif"/>
              </a:rPr>
              <a:t>generador</a:t>
            </a:r>
            <a:r>
              <a:rPr sz="750" spc="-5" dirty="0">
                <a:latin typeface="Microsoft Sans Serif"/>
                <a:cs typeface="Microsoft Sans Serif"/>
              </a:rPr>
              <a:t> </a:t>
            </a:r>
            <a:r>
              <a:rPr sz="750" spc="30" dirty="0">
                <a:latin typeface="Microsoft Sans Serif"/>
                <a:cs typeface="Microsoft Sans Serif"/>
              </a:rPr>
              <a:t>como</a:t>
            </a:r>
            <a:r>
              <a:rPr sz="750" spc="-5" dirty="0">
                <a:latin typeface="Microsoft Sans Serif"/>
                <a:cs typeface="Microsoft Sans Serif"/>
              </a:rPr>
              <a:t> </a:t>
            </a:r>
            <a:r>
              <a:rPr sz="750" spc="10" dirty="0">
                <a:latin typeface="Microsoft Sans Serif"/>
                <a:cs typeface="Microsoft Sans Serif"/>
              </a:rPr>
              <a:t>la</a:t>
            </a:r>
            <a:r>
              <a:rPr sz="750" spc="-5" dirty="0">
                <a:latin typeface="Microsoft Sans Serif"/>
                <a:cs typeface="Microsoft Sans Serif"/>
              </a:rPr>
              <a:t> </a:t>
            </a:r>
            <a:r>
              <a:rPr sz="750" spc="40" dirty="0">
                <a:latin typeface="Microsoft Sans Serif"/>
                <a:cs typeface="Microsoft Sans Serif"/>
              </a:rPr>
              <a:t>turbina</a:t>
            </a:r>
            <a:r>
              <a:rPr sz="750" spc="-5" dirty="0">
                <a:latin typeface="Microsoft Sans Serif"/>
                <a:cs typeface="Microsoft Sans Serif"/>
              </a:rPr>
              <a:t> </a:t>
            </a:r>
            <a:r>
              <a:rPr sz="750" spc="20" dirty="0">
                <a:latin typeface="Microsoft Sans Serif"/>
                <a:cs typeface="Microsoft Sans Serif"/>
              </a:rPr>
              <a:t>están</a:t>
            </a:r>
            <a:r>
              <a:rPr sz="750" dirty="0">
                <a:latin typeface="Microsoft Sans Serif"/>
                <a:cs typeface="Microsoft Sans Serif"/>
              </a:rPr>
              <a:t> </a:t>
            </a:r>
            <a:r>
              <a:rPr sz="750" spc="30" dirty="0">
                <a:latin typeface="Microsoft Sans Serif"/>
                <a:cs typeface="Microsoft Sans Serif"/>
              </a:rPr>
              <a:t>limitados</a:t>
            </a:r>
            <a:r>
              <a:rPr sz="750" spc="-5" dirty="0">
                <a:latin typeface="Microsoft Sans Serif"/>
                <a:cs typeface="Microsoft Sans Serif"/>
              </a:rPr>
              <a:t> </a:t>
            </a:r>
            <a:r>
              <a:rPr sz="750" spc="25" dirty="0">
                <a:latin typeface="Microsoft Sans Serif"/>
                <a:cs typeface="Microsoft Sans Serif"/>
              </a:rPr>
              <a:t>en</a:t>
            </a:r>
            <a:r>
              <a:rPr sz="750" spc="-5" dirty="0">
                <a:latin typeface="Microsoft Sans Serif"/>
                <a:cs typeface="Microsoft Sans Serif"/>
              </a:rPr>
              <a:t> </a:t>
            </a:r>
            <a:r>
              <a:rPr sz="750" spc="10" dirty="0">
                <a:latin typeface="Microsoft Sans Serif"/>
                <a:cs typeface="Microsoft Sans Serif"/>
              </a:rPr>
              <a:t>el </a:t>
            </a:r>
            <a:r>
              <a:rPr sz="750" spc="-185" dirty="0">
                <a:latin typeface="Microsoft Sans Serif"/>
                <a:cs typeface="Microsoft Sans Serif"/>
              </a:rPr>
              <a:t> </a:t>
            </a:r>
            <a:r>
              <a:rPr sz="750" spc="35" dirty="0">
                <a:latin typeface="Microsoft Sans Serif"/>
                <a:cs typeface="Microsoft Sans Serif"/>
              </a:rPr>
              <a:t>grado </a:t>
            </a:r>
            <a:r>
              <a:rPr sz="750" spc="25" dirty="0">
                <a:latin typeface="Microsoft Sans Serif"/>
                <a:cs typeface="Microsoft Sans Serif"/>
              </a:rPr>
              <a:t>de operación de </a:t>
            </a:r>
            <a:r>
              <a:rPr sz="750" spc="20" dirty="0">
                <a:latin typeface="Microsoft Sans Serif"/>
                <a:cs typeface="Microsoft Sans Serif"/>
              </a:rPr>
              <a:t>frecuencia </a:t>
            </a:r>
            <a:r>
              <a:rPr sz="750" spc="35" dirty="0">
                <a:latin typeface="Microsoft Sans Serif"/>
                <a:cs typeface="Microsoft Sans Serif"/>
              </a:rPr>
              <a:t>anormal </a:t>
            </a:r>
            <a:r>
              <a:rPr sz="750" spc="30" dirty="0">
                <a:latin typeface="Microsoft Sans Serif"/>
                <a:cs typeface="Microsoft Sans Serif"/>
              </a:rPr>
              <a:t>que </a:t>
            </a:r>
            <a:r>
              <a:rPr sz="750" spc="25" dirty="0">
                <a:latin typeface="Microsoft Sans Serif"/>
                <a:cs typeface="Microsoft Sans Serif"/>
              </a:rPr>
              <a:t>puede </a:t>
            </a:r>
            <a:r>
              <a:rPr sz="750" spc="20" dirty="0">
                <a:latin typeface="Microsoft Sans Serif"/>
                <a:cs typeface="Microsoft Sans Serif"/>
              </a:rPr>
              <a:t>tolerarse. </a:t>
            </a:r>
            <a:r>
              <a:rPr sz="750" spc="-25" dirty="0">
                <a:latin typeface="Microsoft Sans Serif"/>
                <a:cs typeface="Microsoft Sans Serif"/>
              </a:rPr>
              <a:t>A </a:t>
            </a:r>
            <a:r>
              <a:rPr sz="750" spc="-20" dirty="0">
                <a:latin typeface="Microsoft Sans Serif"/>
                <a:cs typeface="Microsoft Sans Serif"/>
              </a:rPr>
              <a:t> </a:t>
            </a:r>
            <a:r>
              <a:rPr sz="750" spc="15" dirty="0">
                <a:latin typeface="Microsoft Sans Serif"/>
                <a:cs typeface="Microsoft Sans Serif"/>
              </a:rPr>
              <a:t>frecuencias reducidas, </a:t>
            </a:r>
            <a:r>
              <a:rPr sz="750" spc="30" dirty="0">
                <a:latin typeface="Microsoft Sans Serif"/>
                <a:cs typeface="Microsoft Sans Serif"/>
              </a:rPr>
              <a:t>habrá una </a:t>
            </a:r>
            <a:r>
              <a:rPr sz="750" spc="25" dirty="0">
                <a:latin typeface="Microsoft Sans Serif"/>
                <a:cs typeface="Microsoft Sans Serif"/>
              </a:rPr>
              <a:t>reducción en </a:t>
            </a:r>
            <a:r>
              <a:rPr sz="750" spc="10" dirty="0">
                <a:latin typeface="Microsoft Sans Serif"/>
                <a:cs typeface="Microsoft Sans Serif"/>
              </a:rPr>
              <a:t>la </a:t>
            </a:r>
            <a:r>
              <a:rPr sz="750" spc="15" dirty="0">
                <a:latin typeface="Microsoft Sans Serif"/>
                <a:cs typeface="Microsoft Sans Serif"/>
              </a:rPr>
              <a:t>capacidad </a:t>
            </a:r>
            <a:r>
              <a:rPr sz="750" spc="25" dirty="0">
                <a:latin typeface="Microsoft Sans Serif"/>
                <a:cs typeface="Microsoft Sans Serif"/>
              </a:rPr>
              <a:t>de </a:t>
            </a:r>
            <a:r>
              <a:rPr sz="750" spc="10" dirty="0">
                <a:latin typeface="Microsoft Sans Serif"/>
                <a:cs typeface="Microsoft Sans Serif"/>
              </a:rPr>
              <a:t>salida </a:t>
            </a:r>
            <a:r>
              <a:rPr sz="750" spc="15" dirty="0">
                <a:latin typeface="Microsoft Sans Serif"/>
                <a:cs typeface="Microsoft Sans Serif"/>
              </a:rPr>
              <a:t> </a:t>
            </a:r>
            <a:r>
              <a:rPr sz="750" spc="25" dirty="0">
                <a:latin typeface="Microsoft Sans Serif"/>
                <a:cs typeface="Microsoft Sans Serif"/>
              </a:rPr>
              <a:t>de </a:t>
            </a:r>
            <a:r>
              <a:rPr sz="750" spc="45" dirty="0">
                <a:latin typeface="Microsoft Sans Serif"/>
                <a:cs typeface="Microsoft Sans Serif"/>
              </a:rPr>
              <a:t>un </a:t>
            </a:r>
            <a:r>
              <a:rPr sz="750" spc="25" dirty="0">
                <a:latin typeface="Microsoft Sans Serif"/>
                <a:cs typeface="Microsoft Sans Serif"/>
              </a:rPr>
              <a:t>generador. </a:t>
            </a:r>
            <a:r>
              <a:rPr sz="750" spc="-45" dirty="0">
                <a:latin typeface="Microsoft Sans Serif"/>
                <a:cs typeface="Microsoft Sans Serif"/>
              </a:rPr>
              <a:t>Se </a:t>
            </a:r>
            <a:r>
              <a:rPr sz="750" spc="20" dirty="0">
                <a:latin typeface="Microsoft Sans Serif"/>
                <a:cs typeface="Microsoft Sans Serif"/>
              </a:rPr>
              <a:t>considera </a:t>
            </a:r>
            <a:r>
              <a:rPr sz="750" spc="30" dirty="0">
                <a:latin typeface="Microsoft Sans Serif"/>
                <a:cs typeface="Microsoft Sans Serif"/>
              </a:rPr>
              <a:t>que </a:t>
            </a:r>
            <a:r>
              <a:rPr sz="750" dirty="0">
                <a:latin typeface="Microsoft Sans Serif"/>
                <a:cs typeface="Microsoft Sans Serif"/>
              </a:rPr>
              <a:t>las </a:t>
            </a:r>
            <a:r>
              <a:rPr sz="750" spc="25" dirty="0">
                <a:latin typeface="Microsoft Sans Serif"/>
                <a:cs typeface="Microsoft Sans Serif"/>
              </a:rPr>
              <a:t>turbinas, </a:t>
            </a:r>
            <a:r>
              <a:rPr sz="750" spc="20" dirty="0">
                <a:latin typeface="Microsoft Sans Serif"/>
                <a:cs typeface="Microsoft Sans Serif"/>
              </a:rPr>
              <a:t>especialmente </a:t>
            </a:r>
            <a:r>
              <a:rPr sz="750" dirty="0">
                <a:latin typeface="Microsoft Sans Serif"/>
                <a:cs typeface="Microsoft Sans Serif"/>
              </a:rPr>
              <a:t>las </a:t>
            </a:r>
            <a:r>
              <a:rPr sz="750" spc="25" dirty="0">
                <a:latin typeface="Microsoft Sans Serif"/>
                <a:cs typeface="Microsoft Sans Serif"/>
              </a:rPr>
              <a:t>de </a:t>
            </a:r>
            <a:r>
              <a:rPr sz="750" spc="30" dirty="0">
                <a:latin typeface="Microsoft Sans Serif"/>
                <a:cs typeface="Microsoft Sans Serif"/>
              </a:rPr>
              <a:t> vapor </a:t>
            </a:r>
            <a:r>
              <a:rPr sz="750" spc="5" dirty="0">
                <a:latin typeface="Microsoft Sans Serif"/>
                <a:cs typeface="Microsoft Sans Serif"/>
              </a:rPr>
              <a:t>y </a:t>
            </a:r>
            <a:r>
              <a:rPr sz="750" spc="25" dirty="0">
                <a:latin typeface="Microsoft Sans Serif"/>
                <a:cs typeface="Microsoft Sans Serif"/>
              </a:rPr>
              <a:t>de </a:t>
            </a:r>
            <a:r>
              <a:rPr sz="750" spc="5" dirty="0">
                <a:latin typeface="Microsoft Sans Serif"/>
                <a:cs typeface="Microsoft Sans Serif"/>
              </a:rPr>
              <a:t>gas, </a:t>
            </a:r>
            <a:r>
              <a:rPr sz="750" spc="30" dirty="0">
                <a:latin typeface="Microsoft Sans Serif"/>
                <a:cs typeface="Microsoft Sans Serif"/>
              </a:rPr>
              <a:t>tienen </a:t>
            </a:r>
            <a:r>
              <a:rPr sz="750" spc="45" dirty="0">
                <a:latin typeface="Microsoft Sans Serif"/>
                <a:cs typeface="Microsoft Sans Serif"/>
              </a:rPr>
              <a:t>un </a:t>
            </a:r>
            <a:r>
              <a:rPr sz="750" spc="30" dirty="0">
                <a:latin typeface="Microsoft Sans Serif"/>
                <a:cs typeface="Microsoft Sans Serif"/>
              </a:rPr>
              <a:t>funcionamiento </a:t>
            </a:r>
            <a:r>
              <a:rPr sz="750" spc="20" dirty="0">
                <a:latin typeface="Microsoft Sans Serif"/>
                <a:cs typeface="Microsoft Sans Serif"/>
              </a:rPr>
              <a:t>más </a:t>
            </a:r>
            <a:r>
              <a:rPr sz="750" spc="25" dirty="0">
                <a:latin typeface="Microsoft Sans Serif"/>
                <a:cs typeface="Microsoft Sans Serif"/>
              </a:rPr>
              <a:t>restrictivo </a:t>
            </a:r>
            <a:r>
              <a:rPr sz="750" spc="30" dirty="0">
                <a:latin typeface="Microsoft Sans Serif"/>
                <a:cs typeface="Microsoft Sans Serif"/>
              </a:rPr>
              <a:t>que </a:t>
            </a:r>
            <a:r>
              <a:rPr sz="750" spc="10" dirty="0">
                <a:latin typeface="Microsoft Sans Serif"/>
                <a:cs typeface="Microsoft Sans Serif"/>
              </a:rPr>
              <a:t>el </a:t>
            </a:r>
            <a:r>
              <a:rPr sz="750" spc="15" dirty="0">
                <a:latin typeface="Microsoft Sans Serif"/>
                <a:cs typeface="Microsoft Sans Serif"/>
              </a:rPr>
              <a:t> </a:t>
            </a:r>
            <a:r>
              <a:rPr sz="750" spc="30" dirty="0">
                <a:latin typeface="Microsoft Sans Serif"/>
                <a:cs typeface="Microsoft Sans Serif"/>
              </a:rPr>
              <a:t>generador </a:t>
            </a:r>
            <a:r>
              <a:rPr sz="750" dirty="0">
                <a:latin typeface="Microsoft Sans Serif"/>
                <a:cs typeface="Microsoft Sans Serif"/>
              </a:rPr>
              <a:t>a </a:t>
            </a:r>
            <a:r>
              <a:rPr sz="750" spc="15" dirty="0">
                <a:latin typeface="Microsoft Sans Serif"/>
                <a:cs typeface="Microsoft Sans Serif"/>
              </a:rPr>
              <a:t>frecuencias </a:t>
            </a:r>
            <a:r>
              <a:rPr sz="750" spc="20" dirty="0">
                <a:latin typeface="Microsoft Sans Serif"/>
                <a:cs typeface="Microsoft Sans Serif"/>
              </a:rPr>
              <a:t>reducidas </a:t>
            </a:r>
            <a:r>
              <a:rPr sz="750" spc="30" dirty="0">
                <a:latin typeface="Microsoft Sans Serif"/>
                <a:cs typeface="Microsoft Sans Serif"/>
              </a:rPr>
              <a:t>debido </a:t>
            </a:r>
            <a:r>
              <a:rPr sz="750" dirty="0">
                <a:latin typeface="Microsoft Sans Serif"/>
                <a:cs typeface="Microsoft Sans Serif"/>
              </a:rPr>
              <a:t>a las </a:t>
            </a:r>
            <a:r>
              <a:rPr sz="750" spc="15" dirty="0">
                <a:latin typeface="Microsoft Sans Serif"/>
                <a:cs typeface="Microsoft Sans Serif"/>
              </a:rPr>
              <a:t>resonancias </a:t>
            </a:r>
            <a:r>
              <a:rPr sz="750" spc="25" dirty="0">
                <a:latin typeface="Microsoft Sans Serif"/>
                <a:cs typeface="Microsoft Sans Serif"/>
              </a:rPr>
              <a:t>en </a:t>
            </a:r>
            <a:r>
              <a:rPr sz="750" spc="10" dirty="0">
                <a:latin typeface="Microsoft Sans Serif"/>
                <a:cs typeface="Microsoft Sans Serif"/>
              </a:rPr>
              <a:t>los </a:t>
            </a:r>
            <a:r>
              <a:rPr sz="750" spc="15" dirty="0">
                <a:latin typeface="Microsoft Sans Serif"/>
                <a:cs typeface="Microsoft Sans Serif"/>
              </a:rPr>
              <a:t> </a:t>
            </a:r>
            <a:r>
              <a:rPr sz="750" spc="10" dirty="0">
                <a:latin typeface="Microsoft Sans Serif"/>
                <a:cs typeface="Microsoft Sans Serif"/>
              </a:rPr>
              <a:t>álabes </a:t>
            </a:r>
            <a:r>
              <a:rPr sz="750" spc="25" dirty="0">
                <a:latin typeface="Microsoft Sans Serif"/>
                <a:cs typeface="Microsoft Sans Serif"/>
              </a:rPr>
              <a:t>de </a:t>
            </a:r>
            <a:r>
              <a:rPr sz="750" spc="10" dirty="0">
                <a:latin typeface="Microsoft Sans Serif"/>
                <a:cs typeface="Microsoft Sans Serif"/>
              </a:rPr>
              <a:t>la </a:t>
            </a:r>
            <a:r>
              <a:rPr sz="750" spc="30" dirty="0">
                <a:latin typeface="Microsoft Sans Serif"/>
                <a:cs typeface="Microsoft Sans Serif"/>
              </a:rPr>
              <a:t>turbina. </a:t>
            </a:r>
            <a:r>
              <a:rPr sz="750" spc="-15" dirty="0">
                <a:latin typeface="Microsoft Sans Serif"/>
                <a:cs typeface="Microsoft Sans Serif"/>
              </a:rPr>
              <a:t>La </a:t>
            </a:r>
            <a:r>
              <a:rPr sz="750" spc="15" dirty="0">
                <a:latin typeface="Microsoft Sans Serif"/>
                <a:cs typeface="Microsoft Sans Serif"/>
              </a:rPr>
              <a:t>desviación </a:t>
            </a:r>
            <a:r>
              <a:rPr sz="750" spc="25" dirty="0">
                <a:latin typeface="Microsoft Sans Serif"/>
                <a:cs typeface="Microsoft Sans Serif"/>
              </a:rPr>
              <a:t>de </a:t>
            </a:r>
            <a:r>
              <a:rPr sz="750" spc="10" dirty="0">
                <a:latin typeface="Microsoft Sans Serif"/>
                <a:cs typeface="Microsoft Sans Serif"/>
              </a:rPr>
              <a:t>la </a:t>
            </a:r>
            <a:r>
              <a:rPr sz="750" spc="15" dirty="0">
                <a:latin typeface="Microsoft Sans Serif"/>
                <a:cs typeface="Microsoft Sans Serif"/>
              </a:rPr>
              <a:t>velocidad </a:t>
            </a:r>
            <a:r>
              <a:rPr sz="750" spc="35" dirty="0">
                <a:latin typeface="Microsoft Sans Serif"/>
                <a:cs typeface="Microsoft Sans Serif"/>
              </a:rPr>
              <a:t>nominal </a:t>
            </a:r>
            <a:r>
              <a:rPr sz="750" spc="25" dirty="0">
                <a:latin typeface="Microsoft Sans Serif"/>
                <a:cs typeface="Microsoft Sans Serif"/>
              </a:rPr>
              <a:t>bajo </a:t>
            </a:r>
            <a:r>
              <a:rPr sz="750" spc="15" dirty="0">
                <a:latin typeface="Microsoft Sans Serif"/>
                <a:cs typeface="Microsoft Sans Serif"/>
              </a:rPr>
              <a:t>carga </a:t>
            </a:r>
            <a:r>
              <a:rPr sz="750" spc="-185" dirty="0">
                <a:latin typeface="Microsoft Sans Serif"/>
                <a:cs typeface="Microsoft Sans Serif"/>
              </a:rPr>
              <a:t> </a:t>
            </a:r>
            <a:r>
              <a:rPr sz="750" spc="10" dirty="0">
                <a:latin typeface="Microsoft Sans Serif"/>
                <a:cs typeface="Microsoft Sans Serif"/>
              </a:rPr>
              <a:t>acercará </a:t>
            </a:r>
            <a:r>
              <a:rPr sz="750" dirty="0">
                <a:latin typeface="Microsoft Sans Serif"/>
                <a:cs typeface="Microsoft Sans Serif"/>
              </a:rPr>
              <a:t>las </a:t>
            </a:r>
            <a:r>
              <a:rPr sz="750" spc="15" dirty="0">
                <a:latin typeface="Microsoft Sans Serif"/>
                <a:cs typeface="Microsoft Sans Serif"/>
              </a:rPr>
              <a:t>frecuencias </a:t>
            </a:r>
            <a:r>
              <a:rPr sz="750" spc="25" dirty="0">
                <a:latin typeface="Microsoft Sans Serif"/>
                <a:cs typeface="Microsoft Sans Serif"/>
              </a:rPr>
              <a:t>de </a:t>
            </a:r>
            <a:r>
              <a:rPr sz="750" spc="30" dirty="0">
                <a:latin typeface="Microsoft Sans Serif"/>
                <a:cs typeface="Microsoft Sans Serif"/>
              </a:rPr>
              <a:t>estímulo </a:t>
            </a:r>
            <a:r>
              <a:rPr sz="750" dirty="0">
                <a:latin typeface="Microsoft Sans Serif"/>
                <a:cs typeface="Microsoft Sans Serif"/>
              </a:rPr>
              <a:t>a </a:t>
            </a:r>
            <a:r>
              <a:rPr sz="750" spc="30" dirty="0">
                <a:latin typeface="Microsoft Sans Serif"/>
                <a:cs typeface="Microsoft Sans Serif"/>
              </a:rPr>
              <a:t>una </a:t>
            </a:r>
            <a:r>
              <a:rPr sz="750" spc="35" dirty="0">
                <a:latin typeface="Microsoft Sans Serif"/>
                <a:cs typeface="Microsoft Sans Serif"/>
              </a:rPr>
              <a:t>o </a:t>
            </a:r>
            <a:r>
              <a:rPr sz="750" spc="20" dirty="0">
                <a:latin typeface="Microsoft Sans Serif"/>
                <a:cs typeface="Microsoft Sans Serif"/>
              </a:rPr>
              <a:t>más </a:t>
            </a:r>
            <a:r>
              <a:rPr sz="750" spc="25" dirty="0">
                <a:latin typeface="Microsoft Sans Serif"/>
                <a:cs typeface="Microsoft Sans Serif"/>
              </a:rPr>
              <a:t>de </a:t>
            </a:r>
            <a:r>
              <a:rPr sz="750" dirty="0">
                <a:latin typeface="Microsoft Sans Serif"/>
                <a:cs typeface="Microsoft Sans Serif"/>
              </a:rPr>
              <a:t>las </a:t>
            </a:r>
            <a:r>
              <a:rPr sz="750" spc="15" dirty="0">
                <a:latin typeface="Microsoft Sans Serif"/>
                <a:cs typeface="Microsoft Sans Serif"/>
              </a:rPr>
              <a:t>frecuencias </a:t>
            </a:r>
            <a:r>
              <a:rPr sz="750" spc="20" dirty="0">
                <a:latin typeface="Microsoft Sans Serif"/>
                <a:cs typeface="Microsoft Sans Serif"/>
              </a:rPr>
              <a:t> </a:t>
            </a:r>
            <a:r>
              <a:rPr sz="750" spc="25" dirty="0">
                <a:latin typeface="Microsoft Sans Serif"/>
                <a:cs typeface="Microsoft Sans Serif"/>
              </a:rPr>
              <a:t>naturales de </a:t>
            </a:r>
            <a:r>
              <a:rPr sz="750" dirty="0">
                <a:latin typeface="Microsoft Sans Serif"/>
                <a:cs typeface="Microsoft Sans Serif"/>
              </a:rPr>
              <a:t>las </a:t>
            </a:r>
            <a:r>
              <a:rPr sz="750" spc="25" dirty="0">
                <a:latin typeface="Microsoft Sans Serif"/>
                <a:cs typeface="Microsoft Sans Serif"/>
              </a:rPr>
              <a:t>distintas </a:t>
            </a:r>
            <a:r>
              <a:rPr sz="750" spc="5" dirty="0">
                <a:latin typeface="Microsoft Sans Serif"/>
                <a:cs typeface="Microsoft Sans Serif"/>
              </a:rPr>
              <a:t>palas, y </a:t>
            </a:r>
            <a:r>
              <a:rPr sz="750" spc="30" dirty="0">
                <a:latin typeface="Microsoft Sans Serif"/>
                <a:cs typeface="Microsoft Sans Serif"/>
              </a:rPr>
              <a:t>habrá </a:t>
            </a:r>
            <a:r>
              <a:rPr sz="750" spc="45" dirty="0">
                <a:latin typeface="Microsoft Sans Serif"/>
                <a:cs typeface="Microsoft Sans Serif"/>
              </a:rPr>
              <a:t>un </a:t>
            </a:r>
            <a:r>
              <a:rPr sz="750" spc="35" dirty="0">
                <a:latin typeface="Microsoft Sans Serif"/>
                <a:cs typeface="Microsoft Sans Serif"/>
              </a:rPr>
              <a:t>aumento </a:t>
            </a:r>
            <a:r>
              <a:rPr sz="750" spc="25" dirty="0">
                <a:latin typeface="Microsoft Sans Serif"/>
                <a:cs typeface="Microsoft Sans Serif"/>
              </a:rPr>
              <a:t>en </a:t>
            </a:r>
            <a:r>
              <a:rPr sz="750" dirty="0">
                <a:latin typeface="Microsoft Sans Serif"/>
                <a:cs typeface="Microsoft Sans Serif"/>
              </a:rPr>
              <a:t>las </a:t>
            </a:r>
            <a:r>
              <a:rPr sz="750" spc="20" dirty="0">
                <a:latin typeface="Microsoft Sans Serif"/>
                <a:cs typeface="Microsoft Sans Serif"/>
              </a:rPr>
              <a:t>tensiones </a:t>
            </a:r>
            <a:r>
              <a:rPr sz="750" spc="25" dirty="0">
                <a:latin typeface="Microsoft Sans Serif"/>
                <a:cs typeface="Microsoft Sans Serif"/>
              </a:rPr>
              <a:t> </a:t>
            </a:r>
            <a:r>
              <a:rPr sz="750" spc="20" dirty="0">
                <a:latin typeface="Microsoft Sans Serif"/>
                <a:cs typeface="Microsoft Sans Serif"/>
              </a:rPr>
              <a:t>vibratorias. </a:t>
            </a:r>
            <a:r>
              <a:rPr sz="750" spc="-25" dirty="0">
                <a:latin typeface="Microsoft Sans Serif"/>
                <a:cs typeface="Microsoft Sans Serif"/>
              </a:rPr>
              <a:t>A </a:t>
            </a:r>
            <a:r>
              <a:rPr sz="750" spc="30" dirty="0">
                <a:latin typeface="Microsoft Sans Serif"/>
                <a:cs typeface="Microsoft Sans Serif"/>
              </a:rPr>
              <a:t>medida que </a:t>
            </a:r>
            <a:r>
              <a:rPr sz="750" spc="35" dirty="0">
                <a:latin typeface="Microsoft Sans Serif"/>
                <a:cs typeface="Microsoft Sans Serif"/>
              </a:rPr>
              <a:t>aumentan </a:t>
            </a:r>
            <a:r>
              <a:rPr sz="750" dirty="0">
                <a:latin typeface="Microsoft Sans Serif"/>
                <a:cs typeface="Microsoft Sans Serif"/>
              </a:rPr>
              <a:t>las </a:t>
            </a:r>
            <a:r>
              <a:rPr sz="750" spc="20" dirty="0">
                <a:latin typeface="Microsoft Sans Serif"/>
                <a:cs typeface="Microsoft Sans Serif"/>
              </a:rPr>
              <a:t>tensiones vibratorias, </a:t>
            </a:r>
            <a:r>
              <a:rPr sz="750" spc="-5" dirty="0">
                <a:latin typeface="Microsoft Sans Serif"/>
                <a:cs typeface="Microsoft Sans Serif"/>
              </a:rPr>
              <a:t>se </a:t>
            </a:r>
            <a:r>
              <a:rPr sz="750" dirty="0">
                <a:latin typeface="Microsoft Sans Serif"/>
                <a:cs typeface="Microsoft Sans Serif"/>
              </a:rPr>
              <a:t> </a:t>
            </a:r>
            <a:r>
              <a:rPr sz="750" spc="25" dirty="0">
                <a:latin typeface="Microsoft Sans Serif"/>
                <a:cs typeface="Microsoft Sans Serif"/>
              </a:rPr>
              <a:t>acumulan </a:t>
            </a:r>
            <a:r>
              <a:rPr sz="750" spc="20" dirty="0">
                <a:latin typeface="Microsoft Sans Serif"/>
                <a:cs typeface="Microsoft Sans Serif"/>
              </a:rPr>
              <a:t>daños </a:t>
            </a:r>
            <a:r>
              <a:rPr sz="750" spc="30" dirty="0">
                <a:latin typeface="Microsoft Sans Serif"/>
                <a:cs typeface="Microsoft Sans Serif"/>
              </a:rPr>
              <a:t>que pueden </a:t>
            </a:r>
            <a:r>
              <a:rPr sz="750" spc="25" dirty="0">
                <a:latin typeface="Microsoft Sans Serif"/>
                <a:cs typeface="Microsoft Sans Serif"/>
              </a:rPr>
              <a:t>provocar </a:t>
            </a:r>
            <a:r>
              <a:rPr sz="750" spc="10" dirty="0">
                <a:latin typeface="Microsoft Sans Serif"/>
                <a:cs typeface="Microsoft Sans Serif"/>
              </a:rPr>
              <a:t>el </a:t>
            </a:r>
            <a:r>
              <a:rPr sz="750" spc="30" dirty="0">
                <a:latin typeface="Microsoft Sans Serif"/>
                <a:cs typeface="Microsoft Sans Serif"/>
              </a:rPr>
              <a:t>agrietamiento </a:t>
            </a:r>
            <a:r>
              <a:rPr sz="750" spc="25" dirty="0">
                <a:latin typeface="Microsoft Sans Serif"/>
                <a:cs typeface="Microsoft Sans Serif"/>
              </a:rPr>
              <a:t>de </a:t>
            </a:r>
            <a:r>
              <a:rPr sz="750" spc="20" dirty="0">
                <a:latin typeface="Microsoft Sans Serif"/>
                <a:cs typeface="Microsoft Sans Serif"/>
              </a:rPr>
              <a:t>algunas </a:t>
            </a:r>
            <a:r>
              <a:rPr sz="750" spc="25" dirty="0">
                <a:latin typeface="Microsoft Sans Serif"/>
                <a:cs typeface="Microsoft Sans Serif"/>
              </a:rPr>
              <a:t> partes</a:t>
            </a:r>
            <a:r>
              <a:rPr sz="750" spc="-10" dirty="0">
                <a:latin typeface="Microsoft Sans Serif"/>
                <a:cs typeface="Microsoft Sans Serif"/>
              </a:rPr>
              <a:t> </a:t>
            </a:r>
            <a:r>
              <a:rPr sz="750" spc="25" dirty="0">
                <a:latin typeface="Microsoft Sans Serif"/>
                <a:cs typeface="Microsoft Sans Serif"/>
              </a:rPr>
              <a:t>de</a:t>
            </a:r>
            <a:r>
              <a:rPr sz="750" spc="-5" dirty="0">
                <a:latin typeface="Microsoft Sans Serif"/>
                <a:cs typeface="Microsoft Sans Serif"/>
              </a:rPr>
              <a:t> </a:t>
            </a:r>
            <a:r>
              <a:rPr sz="750" spc="10" dirty="0">
                <a:latin typeface="Microsoft Sans Serif"/>
                <a:cs typeface="Microsoft Sans Serif"/>
              </a:rPr>
              <a:t>la</a:t>
            </a:r>
            <a:r>
              <a:rPr sz="750" spc="-5" dirty="0">
                <a:latin typeface="Microsoft Sans Serif"/>
                <a:cs typeface="Microsoft Sans Serif"/>
              </a:rPr>
              <a:t> </a:t>
            </a:r>
            <a:r>
              <a:rPr sz="750" spc="30" dirty="0">
                <a:latin typeface="Microsoft Sans Serif"/>
                <a:cs typeface="Microsoft Sans Serif"/>
              </a:rPr>
              <a:t>estructura</a:t>
            </a:r>
            <a:r>
              <a:rPr sz="750" spc="-5" dirty="0">
                <a:latin typeface="Microsoft Sans Serif"/>
                <a:cs typeface="Microsoft Sans Serif"/>
              </a:rPr>
              <a:t> </a:t>
            </a:r>
            <a:r>
              <a:rPr sz="750" spc="25" dirty="0">
                <a:latin typeface="Microsoft Sans Serif"/>
                <a:cs typeface="Microsoft Sans Serif"/>
              </a:rPr>
              <a:t>de</a:t>
            </a:r>
            <a:r>
              <a:rPr sz="750" spc="-5" dirty="0">
                <a:latin typeface="Microsoft Sans Serif"/>
                <a:cs typeface="Microsoft Sans Serif"/>
              </a:rPr>
              <a:t> </a:t>
            </a:r>
            <a:r>
              <a:rPr sz="750" spc="10" dirty="0">
                <a:latin typeface="Microsoft Sans Serif"/>
                <a:cs typeface="Microsoft Sans Serif"/>
              </a:rPr>
              <a:t>la</a:t>
            </a:r>
            <a:r>
              <a:rPr sz="750" spc="-5" dirty="0">
                <a:latin typeface="Microsoft Sans Serif"/>
                <a:cs typeface="Microsoft Sans Serif"/>
              </a:rPr>
              <a:t> </a:t>
            </a:r>
            <a:r>
              <a:rPr sz="750" spc="10" dirty="0">
                <a:latin typeface="Microsoft Sans Serif"/>
                <a:cs typeface="Microsoft Sans Serif"/>
              </a:rPr>
              <a:t>pala.</a:t>
            </a:r>
            <a:endParaRPr sz="750">
              <a:latin typeface="Microsoft Sans Serif"/>
              <a:cs typeface="Microsoft Sans Serif"/>
            </a:endParaRPr>
          </a:p>
          <a:p>
            <a:pPr marL="12700" marR="5080" indent="151765">
              <a:lnSpc>
                <a:spcPct val="132200"/>
              </a:lnSpc>
              <a:spcBef>
                <a:spcPts val="65"/>
              </a:spcBef>
            </a:pPr>
            <a:r>
              <a:rPr sz="650" spc="-10" dirty="0">
                <a:latin typeface="Microsoft Sans Serif"/>
                <a:cs typeface="Microsoft Sans Serif"/>
              </a:rPr>
              <a:t>La</a:t>
            </a:r>
            <a:r>
              <a:rPr sz="650" dirty="0">
                <a:latin typeface="Microsoft Sans Serif"/>
                <a:cs typeface="Microsoft Sans Serif"/>
              </a:rPr>
              <a:t> </a:t>
            </a:r>
            <a:r>
              <a:rPr sz="650" spc="20" dirty="0">
                <a:latin typeface="Microsoft Sans Serif"/>
                <a:cs typeface="Microsoft Sans Serif"/>
              </a:rPr>
              <a:t>protección</a:t>
            </a:r>
            <a:r>
              <a:rPr sz="650" spc="5" dirty="0">
                <a:latin typeface="Microsoft Sans Serif"/>
                <a:cs typeface="Microsoft Sans Serif"/>
              </a:rPr>
              <a:t> </a:t>
            </a:r>
            <a:r>
              <a:rPr sz="650" spc="30" dirty="0">
                <a:latin typeface="Microsoft Sans Serif"/>
                <a:cs typeface="Microsoft Sans Serif"/>
              </a:rPr>
              <a:t>primaria</a:t>
            </a:r>
            <a:r>
              <a:rPr sz="650" dirty="0">
                <a:latin typeface="Microsoft Sans Serif"/>
                <a:cs typeface="Microsoft Sans Serif"/>
              </a:rPr>
              <a:t> </a:t>
            </a:r>
            <a:r>
              <a:rPr sz="650" spc="25" dirty="0">
                <a:latin typeface="Microsoft Sans Serif"/>
                <a:cs typeface="Microsoft Sans Serif"/>
              </a:rPr>
              <a:t>contra</a:t>
            </a:r>
            <a:r>
              <a:rPr sz="650" spc="5" dirty="0">
                <a:latin typeface="Microsoft Sans Serif"/>
                <a:cs typeface="Microsoft Sans Serif"/>
              </a:rPr>
              <a:t> </a:t>
            </a:r>
            <a:r>
              <a:rPr sz="650" spc="15" dirty="0">
                <a:latin typeface="Microsoft Sans Serif"/>
                <a:cs typeface="Microsoft Sans Serif"/>
              </a:rPr>
              <a:t>baja</a:t>
            </a:r>
            <a:r>
              <a:rPr sz="650" dirty="0">
                <a:latin typeface="Microsoft Sans Serif"/>
                <a:cs typeface="Microsoft Sans Serif"/>
              </a:rPr>
              <a:t> </a:t>
            </a:r>
            <a:r>
              <a:rPr sz="650" spc="15" dirty="0">
                <a:latin typeface="Microsoft Sans Serif"/>
                <a:cs typeface="Microsoft Sans Serif"/>
              </a:rPr>
              <a:t>frecuencia</a:t>
            </a:r>
            <a:r>
              <a:rPr sz="650" spc="5" dirty="0">
                <a:latin typeface="Microsoft Sans Serif"/>
                <a:cs typeface="Microsoft Sans Serif"/>
              </a:rPr>
              <a:t> </a:t>
            </a:r>
            <a:r>
              <a:rPr sz="650" spc="20" dirty="0">
                <a:latin typeface="Microsoft Sans Serif"/>
                <a:cs typeface="Microsoft Sans Serif"/>
              </a:rPr>
              <a:t>para</a:t>
            </a:r>
            <a:r>
              <a:rPr sz="650" dirty="0">
                <a:latin typeface="Microsoft Sans Serif"/>
                <a:cs typeface="Microsoft Sans Serif"/>
              </a:rPr>
              <a:t> </a:t>
            </a:r>
            <a:r>
              <a:rPr sz="650" spc="10" dirty="0">
                <a:latin typeface="Microsoft Sans Serif"/>
                <a:cs typeface="Microsoft Sans Serif"/>
              </a:rPr>
              <a:t>los</a:t>
            </a:r>
            <a:r>
              <a:rPr sz="650" spc="5" dirty="0">
                <a:latin typeface="Microsoft Sans Serif"/>
                <a:cs typeface="Microsoft Sans Serif"/>
              </a:rPr>
              <a:t> </a:t>
            </a:r>
            <a:r>
              <a:rPr sz="650" spc="20" dirty="0">
                <a:latin typeface="Microsoft Sans Serif"/>
                <a:cs typeface="Microsoft Sans Serif"/>
              </a:rPr>
              <a:t>generadores</a:t>
            </a:r>
            <a:r>
              <a:rPr sz="650" spc="5" dirty="0">
                <a:latin typeface="Microsoft Sans Serif"/>
                <a:cs typeface="Microsoft Sans Serif"/>
              </a:rPr>
              <a:t> </a:t>
            </a:r>
            <a:r>
              <a:rPr sz="650" spc="20" dirty="0">
                <a:latin typeface="Microsoft Sans Serif"/>
                <a:cs typeface="Microsoft Sans Serif"/>
              </a:rPr>
              <a:t>de</a:t>
            </a:r>
            <a:r>
              <a:rPr sz="650" dirty="0">
                <a:latin typeface="Microsoft Sans Serif"/>
                <a:cs typeface="Microsoft Sans Serif"/>
              </a:rPr>
              <a:t> </a:t>
            </a:r>
            <a:r>
              <a:rPr sz="650" spc="35" dirty="0">
                <a:latin typeface="Microsoft Sans Serif"/>
                <a:cs typeface="Microsoft Sans Serif"/>
              </a:rPr>
              <a:t>turbina </a:t>
            </a:r>
            <a:r>
              <a:rPr sz="650" spc="-155" dirty="0">
                <a:latin typeface="Microsoft Sans Serif"/>
                <a:cs typeface="Microsoft Sans Serif"/>
              </a:rPr>
              <a:t> </a:t>
            </a:r>
            <a:r>
              <a:rPr sz="650" spc="20" dirty="0">
                <a:latin typeface="Microsoft Sans Serif"/>
                <a:cs typeface="Microsoft Sans Serif"/>
              </a:rPr>
              <a:t>depende de </a:t>
            </a:r>
            <a:r>
              <a:rPr sz="650" spc="10" dirty="0">
                <a:latin typeface="Microsoft Sans Serif"/>
                <a:cs typeface="Microsoft Sans Serif"/>
              </a:rPr>
              <a:t>la </a:t>
            </a:r>
            <a:r>
              <a:rPr sz="650" spc="20" dirty="0">
                <a:latin typeface="Microsoft Sans Serif"/>
                <a:cs typeface="Microsoft Sans Serif"/>
              </a:rPr>
              <a:t>filosofía de </a:t>
            </a:r>
            <a:r>
              <a:rPr sz="650" spc="10" dirty="0">
                <a:latin typeface="Microsoft Sans Serif"/>
                <a:cs typeface="Microsoft Sans Serif"/>
              </a:rPr>
              <a:t>la </a:t>
            </a:r>
            <a:r>
              <a:rPr sz="650" spc="20" dirty="0">
                <a:latin typeface="Microsoft Sans Serif"/>
                <a:cs typeface="Microsoft Sans Serif"/>
              </a:rPr>
              <a:t>empresa de </a:t>
            </a:r>
            <a:r>
              <a:rPr sz="650" spc="10" dirty="0">
                <a:latin typeface="Microsoft Sans Serif"/>
                <a:cs typeface="Microsoft Sans Serif"/>
              </a:rPr>
              <a:t>servicios </a:t>
            </a:r>
            <a:r>
              <a:rPr sz="650" spc="15" dirty="0">
                <a:latin typeface="Microsoft Sans Serif"/>
                <a:cs typeface="Microsoft Sans Serif"/>
              </a:rPr>
              <a:t>públicos. </a:t>
            </a:r>
            <a:r>
              <a:rPr sz="650" spc="-30" dirty="0">
                <a:latin typeface="Microsoft Sans Serif"/>
                <a:cs typeface="Microsoft Sans Serif"/>
              </a:rPr>
              <a:t>Si </a:t>
            </a:r>
            <a:r>
              <a:rPr sz="650" spc="10" dirty="0">
                <a:latin typeface="Microsoft Sans Serif"/>
                <a:cs typeface="Microsoft Sans Serif"/>
              </a:rPr>
              <a:t>la </a:t>
            </a:r>
            <a:r>
              <a:rPr sz="650" spc="20" dirty="0">
                <a:latin typeface="Microsoft Sans Serif"/>
                <a:cs typeface="Microsoft Sans Serif"/>
              </a:rPr>
              <a:t>seguridad de </a:t>
            </a:r>
            <a:r>
              <a:rPr sz="650" spc="10" dirty="0">
                <a:latin typeface="Microsoft Sans Serif"/>
                <a:cs typeface="Microsoft Sans Serif"/>
              </a:rPr>
              <a:t>la </a:t>
            </a:r>
            <a:r>
              <a:rPr sz="650" spc="15" dirty="0">
                <a:latin typeface="Microsoft Sans Serif"/>
                <a:cs typeface="Microsoft Sans Serif"/>
              </a:rPr>
              <a:t> </a:t>
            </a:r>
            <a:r>
              <a:rPr sz="650" spc="35" dirty="0">
                <a:latin typeface="Microsoft Sans Serif"/>
                <a:cs typeface="Microsoft Sans Serif"/>
              </a:rPr>
              <a:t>turbina </a:t>
            </a:r>
            <a:r>
              <a:rPr sz="650" spc="-5" dirty="0">
                <a:latin typeface="Microsoft Sans Serif"/>
                <a:cs typeface="Microsoft Sans Serif"/>
              </a:rPr>
              <a:t>es </a:t>
            </a:r>
            <a:r>
              <a:rPr sz="650" spc="10" dirty="0">
                <a:latin typeface="Microsoft Sans Serif"/>
                <a:cs typeface="Microsoft Sans Serif"/>
              </a:rPr>
              <a:t>la </a:t>
            </a:r>
            <a:r>
              <a:rPr sz="650" spc="20" dirty="0">
                <a:latin typeface="Microsoft Sans Serif"/>
                <a:cs typeface="Microsoft Sans Serif"/>
              </a:rPr>
              <a:t>principal preocupación, </a:t>
            </a:r>
            <a:r>
              <a:rPr sz="650" spc="15" dirty="0">
                <a:latin typeface="Microsoft Sans Serif"/>
                <a:cs typeface="Microsoft Sans Serif"/>
              </a:rPr>
              <a:t>aplicar </a:t>
            </a:r>
            <a:r>
              <a:rPr sz="650" spc="20" dirty="0">
                <a:latin typeface="Microsoft Sans Serif"/>
                <a:cs typeface="Microsoft Sans Serif"/>
              </a:rPr>
              <a:t>protección </a:t>
            </a:r>
            <a:r>
              <a:rPr sz="650" spc="25" dirty="0">
                <a:latin typeface="Microsoft Sans Serif"/>
                <a:cs typeface="Microsoft Sans Serif"/>
              </a:rPr>
              <a:t>contra </a:t>
            </a:r>
            <a:r>
              <a:rPr sz="650" spc="15" dirty="0">
                <a:latin typeface="Microsoft Sans Serif"/>
                <a:cs typeface="Microsoft Sans Serif"/>
              </a:rPr>
              <a:t>baja frecuencia </a:t>
            </a:r>
            <a:r>
              <a:rPr sz="650" spc="20" dirty="0">
                <a:latin typeface="Microsoft Sans Serif"/>
                <a:cs typeface="Microsoft Sans Serif"/>
              </a:rPr>
              <a:t>de </a:t>
            </a:r>
            <a:r>
              <a:rPr sz="650" spc="25" dirty="0">
                <a:latin typeface="Microsoft Sans Serif"/>
                <a:cs typeface="Microsoft Sans Serif"/>
              </a:rPr>
              <a:t> </a:t>
            </a:r>
            <a:r>
              <a:rPr sz="650" spc="10" dirty="0">
                <a:latin typeface="Microsoft Sans Serif"/>
                <a:cs typeface="Microsoft Sans Serif"/>
              </a:rPr>
              <a:t>la </a:t>
            </a:r>
            <a:r>
              <a:rPr sz="650" spc="35" dirty="0">
                <a:latin typeface="Microsoft Sans Serif"/>
                <a:cs typeface="Microsoft Sans Serif"/>
              </a:rPr>
              <a:t>turbina </a:t>
            </a:r>
            <a:r>
              <a:rPr sz="650" spc="-5" dirty="0">
                <a:latin typeface="Microsoft Sans Serif"/>
                <a:cs typeface="Microsoft Sans Serif"/>
              </a:rPr>
              <a:t>es </a:t>
            </a:r>
            <a:r>
              <a:rPr sz="650" spc="25" dirty="0">
                <a:latin typeface="Microsoft Sans Serif"/>
                <a:cs typeface="Microsoft Sans Serif"/>
              </a:rPr>
              <a:t>una </a:t>
            </a:r>
            <a:r>
              <a:rPr sz="650" spc="20" dirty="0">
                <a:latin typeface="Microsoft Sans Serif"/>
                <a:cs typeface="Microsoft Sans Serif"/>
              </a:rPr>
              <a:t>opción. Alternativamente, </a:t>
            </a:r>
            <a:r>
              <a:rPr sz="650" spc="10" dirty="0">
                <a:latin typeface="Microsoft Sans Serif"/>
                <a:cs typeface="Microsoft Sans Serif"/>
              </a:rPr>
              <a:t>la </a:t>
            </a:r>
            <a:r>
              <a:rPr sz="650" spc="25" dirty="0">
                <a:latin typeface="Microsoft Sans Serif"/>
                <a:cs typeface="Microsoft Sans Serif"/>
              </a:rPr>
              <a:t>implementación </a:t>
            </a:r>
            <a:r>
              <a:rPr sz="650" spc="20" dirty="0">
                <a:latin typeface="Microsoft Sans Serif"/>
                <a:cs typeface="Microsoft Sans Serif"/>
              </a:rPr>
              <a:t>de </a:t>
            </a:r>
            <a:r>
              <a:rPr sz="650" spc="30" dirty="0">
                <a:latin typeface="Microsoft Sans Serif"/>
                <a:cs typeface="Microsoft Sans Serif"/>
              </a:rPr>
              <a:t>programas </a:t>
            </a:r>
            <a:r>
              <a:rPr sz="650" spc="35" dirty="0">
                <a:latin typeface="Microsoft Sans Serif"/>
                <a:cs typeface="Microsoft Sans Serif"/>
              </a:rPr>
              <a:t> </a:t>
            </a:r>
            <a:r>
              <a:rPr sz="650" spc="25" dirty="0">
                <a:latin typeface="Microsoft Sans Serif"/>
                <a:cs typeface="Microsoft Sans Serif"/>
              </a:rPr>
              <a:t>automáticos</a:t>
            </a:r>
            <a:r>
              <a:rPr sz="650" spc="-5" dirty="0">
                <a:latin typeface="Microsoft Sans Serif"/>
                <a:cs typeface="Microsoft Sans Serif"/>
              </a:rPr>
              <a:t> </a:t>
            </a:r>
            <a:r>
              <a:rPr sz="650" spc="20" dirty="0">
                <a:latin typeface="Microsoft Sans Serif"/>
                <a:cs typeface="Microsoft Sans Serif"/>
              </a:rPr>
              <a:t>de</a:t>
            </a:r>
            <a:r>
              <a:rPr sz="650" spc="-5" dirty="0">
                <a:latin typeface="Microsoft Sans Serif"/>
                <a:cs typeface="Microsoft Sans Serif"/>
              </a:rPr>
              <a:t> </a:t>
            </a:r>
            <a:r>
              <a:rPr sz="650" spc="15" dirty="0">
                <a:latin typeface="Microsoft Sans Serif"/>
                <a:cs typeface="Microsoft Sans Serif"/>
              </a:rPr>
              <a:t>deslastre</a:t>
            </a:r>
            <a:r>
              <a:rPr sz="650" spc="-5" dirty="0">
                <a:latin typeface="Microsoft Sans Serif"/>
                <a:cs typeface="Microsoft Sans Serif"/>
              </a:rPr>
              <a:t> </a:t>
            </a:r>
            <a:r>
              <a:rPr sz="650" spc="20" dirty="0">
                <a:latin typeface="Microsoft Sans Serif"/>
                <a:cs typeface="Microsoft Sans Serif"/>
              </a:rPr>
              <a:t>de</a:t>
            </a:r>
            <a:r>
              <a:rPr sz="650" spc="-5" dirty="0">
                <a:latin typeface="Microsoft Sans Serif"/>
                <a:cs typeface="Microsoft Sans Serif"/>
              </a:rPr>
              <a:t> </a:t>
            </a:r>
            <a:r>
              <a:rPr sz="650" spc="15" dirty="0">
                <a:latin typeface="Microsoft Sans Serif"/>
                <a:cs typeface="Microsoft Sans Serif"/>
              </a:rPr>
              <a:t>carga</a:t>
            </a:r>
            <a:r>
              <a:rPr sz="650" spc="-5" dirty="0">
                <a:latin typeface="Microsoft Sans Serif"/>
                <a:cs typeface="Microsoft Sans Serif"/>
              </a:rPr>
              <a:t> </a:t>
            </a:r>
            <a:r>
              <a:rPr sz="650" spc="20" dirty="0">
                <a:latin typeface="Microsoft Sans Serif"/>
                <a:cs typeface="Microsoft Sans Serif"/>
              </a:rPr>
              <a:t>en</a:t>
            </a:r>
            <a:r>
              <a:rPr sz="650" spc="-5" dirty="0">
                <a:latin typeface="Microsoft Sans Serif"/>
                <a:cs typeface="Microsoft Sans Serif"/>
              </a:rPr>
              <a:t> </a:t>
            </a:r>
            <a:r>
              <a:rPr sz="650" spc="10" dirty="0">
                <a:latin typeface="Microsoft Sans Serif"/>
                <a:cs typeface="Microsoft Sans Serif"/>
              </a:rPr>
              <a:t>el</a:t>
            </a:r>
            <a:r>
              <a:rPr sz="650" spc="-5" dirty="0">
                <a:latin typeface="Microsoft Sans Serif"/>
                <a:cs typeface="Microsoft Sans Serif"/>
              </a:rPr>
              <a:t> </a:t>
            </a:r>
            <a:r>
              <a:rPr sz="650" spc="15" dirty="0">
                <a:latin typeface="Microsoft Sans Serif"/>
                <a:cs typeface="Microsoft Sans Serif"/>
              </a:rPr>
              <a:t>sistema</a:t>
            </a:r>
            <a:r>
              <a:rPr sz="650" dirty="0">
                <a:latin typeface="Microsoft Sans Serif"/>
                <a:cs typeface="Microsoft Sans Serif"/>
              </a:rPr>
              <a:t> </a:t>
            </a:r>
            <a:r>
              <a:rPr sz="650" spc="15" dirty="0">
                <a:latin typeface="Microsoft Sans Serif"/>
                <a:cs typeface="Microsoft Sans Serif"/>
              </a:rPr>
              <a:t>eléctrico</a:t>
            </a:r>
            <a:r>
              <a:rPr sz="650" spc="-5" dirty="0">
                <a:latin typeface="Microsoft Sans Serif"/>
                <a:cs typeface="Microsoft Sans Serif"/>
              </a:rPr>
              <a:t> es </a:t>
            </a:r>
            <a:r>
              <a:rPr sz="650" spc="25" dirty="0">
                <a:latin typeface="Microsoft Sans Serif"/>
                <a:cs typeface="Microsoft Sans Serif"/>
              </a:rPr>
              <a:t>otra.</a:t>
            </a:r>
            <a:r>
              <a:rPr sz="650" spc="-5" dirty="0">
                <a:latin typeface="Microsoft Sans Serif"/>
                <a:cs typeface="Microsoft Sans Serif"/>
              </a:rPr>
              <a:t> Estos</a:t>
            </a:r>
            <a:r>
              <a:rPr sz="650" dirty="0">
                <a:latin typeface="Microsoft Sans Serif"/>
                <a:cs typeface="Microsoft Sans Serif"/>
              </a:rPr>
              <a:t> </a:t>
            </a:r>
            <a:r>
              <a:rPr sz="650" spc="30" dirty="0">
                <a:latin typeface="Microsoft Sans Serif"/>
                <a:cs typeface="Microsoft Sans Serif"/>
              </a:rPr>
              <a:t>programas </a:t>
            </a:r>
            <a:r>
              <a:rPr sz="650" spc="-5" dirty="0">
                <a:latin typeface="Microsoft Sans Serif"/>
                <a:cs typeface="Microsoft Sans Serif"/>
              </a:rPr>
              <a:t> </a:t>
            </a:r>
            <a:r>
              <a:rPr sz="650" spc="20" dirty="0">
                <a:latin typeface="Microsoft Sans Serif"/>
                <a:cs typeface="Microsoft Sans Serif"/>
              </a:rPr>
              <a:t>de</a:t>
            </a:r>
            <a:r>
              <a:rPr sz="650" spc="-5" dirty="0">
                <a:latin typeface="Microsoft Sans Serif"/>
                <a:cs typeface="Microsoft Sans Serif"/>
              </a:rPr>
              <a:t> </a:t>
            </a:r>
            <a:r>
              <a:rPr sz="650" spc="15" dirty="0">
                <a:latin typeface="Microsoft Sans Serif"/>
                <a:cs typeface="Microsoft Sans Serif"/>
              </a:rPr>
              <a:t>deslastre</a:t>
            </a:r>
            <a:r>
              <a:rPr sz="650" spc="-5" dirty="0">
                <a:latin typeface="Microsoft Sans Serif"/>
                <a:cs typeface="Microsoft Sans Serif"/>
              </a:rPr>
              <a:t> </a:t>
            </a:r>
            <a:r>
              <a:rPr sz="650" spc="20" dirty="0">
                <a:latin typeface="Microsoft Sans Serif"/>
                <a:cs typeface="Microsoft Sans Serif"/>
              </a:rPr>
              <a:t>de</a:t>
            </a:r>
            <a:r>
              <a:rPr sz="650" dirty="0">
                <a:latin typeface="Microsoft Sans Serif"/>
                <a:cs typeface="Microsoft Sans Serif"/>
              </a:rPr>
              <a:t> </a:t>
            </a:r>
            <a:r>
              <a:rPr sz="650" spc="15" dirty="0">
                <a:latin typeface="Microsoft Sans Serif"/>
                <a:cs typeface="Microsoft Sans Serif"/>
              </a:rPr>
              <a:t>carga</a:t>
            </a:r>
            <a:r>
              <a:rPr sz="650" spc="-5" dirty="0">
                <a:latin typeface="Microsoft Sans Serif"/>
                <a:cs typeface="Microsoft Sans Serif"/>
              </a:rPr>
              <a:t> </a:t>
            </a:r>
            <a:r>
              <a:rPr sz="650" spc="25" dirty="0">
                <a:latin typeface="Microsoft Sans Serif"/>
                <a:cs typeface="Microsoft Sans Serif"/>
              </a:rPr>
              <a:t>deben</a:t>
            </a:r>
            <a:r>
              <a:rPr sz="650" spc="-5" dirty="0">
                <a:latin typeface="Microsoft Sans Serif"/>
                <a:cs typeface="Microsoft Sans Serif"/>
              </a:rPr>
              <a:t> </a:t>
            </a:r>
            <a:r>
              <a:rPr sz="650" spc="15" dirty="0">
                <a:latin typeface="Microsoft Sans Serif"/>
                <a:cs typeface="Microsoft Sans Serif"/>
              </a:rPr>
              <a:t>diseñarse</a:t>
            </a:r>
            <a:r>
              <a:rPr sz="650" dirty="0">
                <a:latin typeface="Microsoft Sans Serif"/>
                <a:cs typeface="Microsoft Sans Serif"/>
              </a:rPr>
              <a:t> </a:t>
            </a:r>
            <a:r>
              <a:rPr sz="650" spc="20" dirty="0">
                <a:latin typeface="Microsoft Sans Serif"/>
                <a:cs typeface="Microsoft Sans Serif"/>
              </a:rPr>
              <a:t>de</a:t>
            </a:r>
            <a:r>
              <a:rPr sz="650" spc="-5" dirty="0">
                <a:latin typeface="Microsoft Sans Serif"/>
                <a:cs typeface="Microsoft Sans Serif"/>
              </a:rPr>
              <a:t> </a:t>
            </a:r>
            <a:r>
              <a:rPr sz="650" spc="40" dirty="0">
                <a:latin typeface="Microsoft Sans Serif"/>
                <a:cs typeface="Microsoft Sans Serif"/>
              </a:rPr>
              <a:t>modo</a:t>
            </a:r>
            <a:r>
              <a:rPr sz="650" dirty="0">
                <a:latin typeface="Microsoft Sans Serif"/>
                <a:cs typeface="Microsoft Sans Serif"/>
              </a:rPr>
              <a:t> </a:t>
            </a:r>
            <a:r>
              <a:rPr sz="650" spc="15" dirty="0">
                <a:latin typeface="Microsoft Sans Serif"/>
                <a:cs typeface="Microsoft Sans Serif"/>
              </a:rPr>
              <a:t>que,</a:t>
            </a:r>
            <a:r>
              <a:rPr sz="650" spc="-5" dirty="0">
                <a:latin typeface="Microsoft Sans Serif"/>
                <a:cs typeface="Microsoft Sans Serif"/>
              </a:rPr>
              <a:t> </a:t>
            </a:r>
            <a:r>
              <a:rPr sz="650" spc="20" dirty="0">
                <a:latin typeface="Microsoft Sans Serif"/>
                <a:cs typeface="Microsoft Sans Serif"/>
              </a:rPr>
              <a:t>para</a:t>
            </a:r>
            <a:r>
              <a:rPr sz="650" spc="-5" dirty="0">
                <a:latin typeface="Microsoft Sans Serif"/>
                <a:cs typeface="Microsoft Sans Serif"/>
              </a:rPr>
              <a:t> </a:t>
            </a:r>
            <a:r>
              <a:rPr sz="650" spc="10" dirty="0">
                <a:latin typeface="Microsoft Sans Serif"/>
                <a:cs typeface="Microsoft Sans Serif"/>
              </a:rPr>
              <a:t>la</a:t>
            </a:r>
            <a:r>
              <a:rPr sz="650" dirty="0">
                <a:latin typeface="Microsoft Sans Serif"/>
                <a:cs typeface="Microsoft Sans Serif"/>
              </a:rPr>
              <a:t> </a:t>
            </a:r>
            <a:r>
              <a:rPr sz="650" spc="25" dirty="0">
                <a:latin typeface="Microsoft Sans Serif"/>
                <a:cs typeface="Microsoft Sans Serif"/>
              </a:rPr>
              <a:t>máxima</a:t>
            </a:r>
            <a:r>
              <a:rPr sz="650" spc="15" dirty="0">
                <a:latin typeface="Microsoft Sans Serif"/>
                <a:cs typeface="Microsoft Sans Serif"/>
              </a:rPr>
              <a:t> </a:t>
            </a:r>
            <a:r>
              <a:rPr sz="650" spc="20" dirty="0">
                <a:latin typeface="Microsoft Sans Serif"/>
                <a:cs typeface="Microsoft Sans Serif"/>
              </a:rPr>
              <a:t>condición</a:t>
            </a:r>
            <a:r>
              <a:rPr sz="650" spc="-5" dirty="0">
                <a:latin typeface="Microsoft Sans Serif"/>
                <a:cs typeface="Microsoft Sans Serif"/>
              </a:rPr>
              <a:t> </a:t>
            </a:r>
            <a:r>
              <a:rPr sz="650" spc="20" dirty="0">
                <a:latin typeface="Microsoft Sans Serif"/>
                <a:cs typeface="Microsoft Sans Serif"/>
              </a:rPr>
              <a:t>de </a:t>
            </a:r>
            <a:r>
              <a:rPr sz="650" spc="-155" dirty="0">
                <a:latin typeface="Microsoft Sans Serif"/>
                <a:cs typeface="Microsoft Sans Serif"/>
              </a:rPr>
              <a:t> </a:t>
            </a:r>
            <a:r>
              <a:rPr sz="650" spc="15" dirty="0">
                <a:latin typeface="Microsoft Sans Serif"/>
                <a:cs typeface="Microsoft Sans Serif"/>
              </a:rPr>
              <a:t>sobrecarga posible, </a:t>
            </a:r>
            <a:r>
              <a:rPr sz="650" spc="-5" dirty="0">
                <a:latin typeface="Microsoft Sans Serif"/>
                <a:cs typeface="Microsoft Sans Serif"/>
              </a:rPr>
              <a:t>se </a:t>
            </a:r>
            <a:r>
              <a:rPr sz="650" spc="15" dirty="0">
                <a:latin typeface="Microsoft Sans Serif"/>
                <a:cs typeface="Microsoft Sans Serif"/>
              </a:rPr>
              <a:t>deslastre </a:t>
            </a:r>
            <a:r>
              <a:rPr sz="650" spc="20" dirty="0">
                <a:latin typeface="Microsoft Sans Serif"/>
                <a:cs typeface="Microsoft Sans Serif"/>
              </a:rPr>
              <a:t>suficiente </a:t>
            </a:r>
            <a:r>
              <a:rPr sz="650" spc="15" dirty="0">
                <a:latin typeface="Microsoft Sans Serif"/>
                <a:cs typeface="Microsoft Sans Serif"/>
              </a:rPr>
              <a:t>carga </a:t>
            </a:r>
            <a:r>
              <a:rPr sz="650" spc="20" dirty="0">
                <a:latin typeface="Microsoft Sans Serif"/>
                <a:cs typeface="Microsoft Sans Serif"/>
              </a:rPr>
              <a:t>para </a:t>
            </a:r>
            <a:r>
              <a:rPr sz="650" spc="25" dirty="0">
                <a:latin typeface="Microsoft Sans Serif"/>
                <a:cs typeface="Microsoft Sans Serif"/>
              </a:rPr>
              <a:t>restaurar rápidamente </a:t>
            </a:r>
            <a:r>
              <a:rPr sz="650" spc="10" dirty="0">
                <a:latin typeface="Microsoft Sans Serif"/>
                <a:cs typeface="Microsoft Sans Serif"/>
              </a:rPr>
              <a:t>la </a:t>
            </a:r>
            <a:r>
              <a:rPr sz="650" spc="15" dirty="0">
                <a:latin typeface="Microsoft Sans Serif"/>
                <a:cs typeface="Microsoft Sans Serif"/>
              </a:rPr>
              <a:t> frecuencia </a:t>
            </a:r>
            <a:r>
              <a:rPr sz="650" spc="20" dirty="0">
                <a:latin typeface="Microsoft Sans Serif"/>
                <a:cs typeface="Microsoft Sans Serif"/>
              </a:rPr>
              <a:t>del </a:t>
            </a:r>
            <a:r>
              <a:rPr sz="650" spc="15" dirty="0">
                <a:latin typeface="Microsoft Sans Serif"/>
                <a:cs typeface="Microsoft Sans Serif"/>
              </a:rPr>
              <a:t>sistema </a:t>
            </a:r>
            <a:r>
              <a:rPr sz="650" dirty="0">
                <a:latin typeface="Microsoft Sans Serif"/>
                <a:cs typeface="Microsoft Sans Serif"/>
              </a:rPr>
              <a:t>a </a:t>
            </a:r>
            <a:r>
              <a:rPr sz="650" spc="40" dirty="0">
                <a:latin typeface="Microsoft Sans Serif"/>
                <a:cs typeface="Microsoft Sans Serif"/>
              </a:rPr>
              <a:t>un </a:t>
            </a:r>
            <a:r>
              <a:rPr sz="650" spc="15" dirty="0">
                <a:latin typeface="Microsoft Sans Serif"/>
                <a:cs typeface="Microsoft Sans Serif"/>
              </a:rPr>
              <a:t>nivel </a:t>
            </a:r>
            <a:r>
              <a:rPr sz="650" spc="-5" dirty="0">
                <a:latin typeface="Microsoft Sans Serif"/>
                <a:cs typeface="Microsoft Sans Serif"/>
              </a:rPr>
              <a:t>casi </a:t>
            </a:r>
            <a:r>
              <a:rPr sz="650" spc="25" dirty="0">
                <a:latin typeface="Microsoft Sans Serif"/>
                <a:cs typeface="Microsoft Sans Serif"/>
              </a:rPr>
              <a:t>normal. </a:t>
            </a:r>
            <a:r>
              <a:rPr sz="650" spc="15" dirty="0">
                <a:latin typeface="Microsoft Sans Serif"/>
                <a:cs typeface="Microsoft Sans Serif"/>
              </a:rPr>
              <a:t>Cuando </a:t>
            </a:r>
            <a:r>
              <a:rPr sz="650" spc="-5" dirty="0">
                <a:latin typeface="Microsoft Sans Serif"/>
                <a:cs typeface="Microsoft Sans Serif"/>
              </a:rPr>
              <a:t>se </a:t>
            </a:r>
            <a:r>
              <a:rPr sz="650" spc="30" dirty="0">
                <a:latin typeface="Microsoft Sans Serif"/>
                <a:cs typeface="Microsoft Sans Serif"/>
              </a:rPr>
              <a:t>implementa </a:t>
            </a:r>
            <a:r>
              <a:rPr sz="650" spc="10" dirty="0">
                <a:latin typeface="Microsoft Sans Serif"/>
                <a:cs typeface="Microsoft Sans Serif"/>
              </a:rPr>
              <a:t>el </a:t>
            </a:r>
            <a:r>
              <a:rPr sz="650" spc="15" dirty="0">
                <a:latin typeface="Microsoft Sans Serif"/>
                <a:cs typeface="Microsoft Sans Serif"/>
              </a:rPr>
              <a:t>deslastre </a:t>
            </a:r>
            <a:r>
              <a:rPr sz="650" spc="20" dirty="0">
                <a:latin typeface="Microsoft Sans Serif"/>
                <a:cs typeface="Microsoft Sans Serif"/>
              </a:rPr>
              <a:t> de </a:t>
            </a:r>
            <a:r>
              <a:rPr sz="650" spc="15" dirty="0">
                <a:latin typeface="Microsoft Sans Serif"/>
                <a:cs typeface="Microsoft Sans Serif"/>
              </a:rPr>
              <a:t>carga </a:t>
            </a:r>
            <a:r>
              <a:rPr sz="650" spc="25" dirty="0">
                <a:latin typeface="Microsoft Sans Serif"/>
                <a:cs typeface="Microsoft Sans Serif"/>
              </a:rPr>
              <a:t>automático, </a:t>
            </a:r>
            <a:r>
              <a:rPr sz="650" spc="10" dirty="0">
                <a:latin typeface="Microsoft Sans Serif"/>
                <a:cs typeface="Microsoft Sans Serif"/>
              </a:rPr>
              <a:t>la </a:t>
            </a:r>
            <a:r>
              <a:rPr sz="650" spc="20" dirty="0">
                <a:latin typeface="Microsoft Sans Serif"/>
                <a:cs typeface="Microsoft Sans Serif"/>
              </a:rPr>
              <a:t>protección de respaldo para </a:t>
            </a:r>
            <a:r>
              <a:rPr sz="650" spc="15" dirty="0">
                <a:latin typeface="Microsoft Sans Serif"/>
                <a:cs typeface="Microsoft Sans Serif"/>
              </a:rPr>
              <a:t>condiciones </a:t>
            </a:r>
            <a:r>
              <a:rPr sz="650" spc="20" dirty="0">
                <a:latin typeface="Microsoft Sans Serif"/>
                <a:cs typeface="Microsoft Sans Serif"/>
              </a:rPr>
              <a:t>de </a:t>
            </a:r>
            <a:r>
              <a:rPr sz="650" spc="15" dirty="0">
                <a:latin typeface="Microsoft Sans Serif"/>
                <a:cs typeface="Microsoft Sans Serif"/>
              </a:rPr>
              <a:t>baja </a:t>
            </a:r>
            <a:r>
              <a:rPr sz="650" spc="20" dirty="0">
                <a:latin typeface="Microsoft Sans Serif"/>
                <a:cs typeface="Microsoft Sans Serif"/>
              </a:rPr>
              <a:t> </a:t>
            </a:r>
            <a:r>
              <a:rPr sz="650" spc="15" dirty="0">
                <a:latin typeface="Microsoft Sans Serif"/>
                <a:cs typeface="Microsoft Sans Serif"/>
              </a:rPr>
              <a:t>frecuencia </a:t>
            </a:r>
            <a:r>
              <a:rPr sz="650" spc="-5" dirty="0">
                <a:latin typeface="Microsoft Sans Serif"/>
                <a:cs typeface="Microsoft Sans Serif"/>
              </a:rPr>
              <a:t>se </a:t>
            </a:r>
            <a:r>
              <a:rPr sz="650" spc="25" dirty="0">
                <a:latin typeface="Microsoft Sans Serif"/>
                <a:cs typeface="Microsoft Sans Serif"/>
              </a:rPr>
              <a:t>proporciona mediante </a:t>
            </a:r>
            <a:r>
              <a:rPr sz="650" spc="10" dirty="0">
                <a:latin typeface="Microsoft Sans Serif"/>
                <a:cs typeface="Microsoft Sans Serif"/>
              </a:rPr>
              <a:t>el </a:t>
            </a:r>
            <a:r>
              <a:rPr sz="650" spc="15" dirty="0">
                <a:latin typeface="Microsoft Sans Serif"/>
                <a:cs typeface="Microsoft Sans Serif"/>
              </a:rPr>
              <a:t>uso </a:t>
            </a:r>
            <a:r>
              <a:rPr sz="650" spc="20" dirty="0">
                <a:latin typeface="Microsoft Sans Serif"/>
                <a:cs typeface="Microsoft Sans Serif"/>
              </a:rPr>
              <a:t>de </a:t>
            </a:r>
            <a:r>
              <a:rPr sz="650" spc="35" dirty="0">
                <a:latin typeface="Microsoft Sans Serif"/>
                <a:cs typeface="Microsoft Sans Serif"/>
              </a:rPr>
              <a:t>uno </a:t>
            </a:r>
            <a:r>
              <a:rPr sz="650" spc="30" dirty="0">
                <a:latin typeface="Microsoft Sans Serif"/>
                <a:cs typeface="Microsoft Sans Serif"/>
              </a:rPr>
              <a:t>o </a:t>
            </a:r>
            <a:r>
              <a:rPr sz="650" spc="15" dirty="0">
                <a:latin typeface="Microsoft Sans Serif"/>
                <a:cs typeface="Microsoft Sans Serif"/>
              </a:rPr>
              <a:t>más </a:t>
            </a:r>
            <a:r>
              <a:rPr sz="650" spc="10" dirty="0">
                <a:latin typeface="Microsoft Sans Serif"/>
                <a:cs typeface="Microsoft Sans Serif"/>
              </a:rPr>
              <a:t>relés </a:t>
            </a:r>
            <a:r>
              <a:rPr sz="650" spc="5" dirty="0">
                <a:latin typeface="Microsoft Sans Serif"/>
                <a:cs typeface="Microsoft Sans Serif"/>
              </a:rPr>
              <a:t>y </a:t>
            </a:r>
            <a:r>
              <a:rPr sz="650" spc="25" dirty="0">
                <a:latin typeface="Microsoft Sans Serif"/>
                <a:cs typeface="Microsoft Sans Serif"/>
              </a:rPr>
              <a:t>temporizadores </a:t>
            </a:r>
            <a:r>
              <a:rPr sz="650" spc="30" dirty="0">
                <a:latin typeface="Microsoft Sans Serif"/>
                <a:cs typeface="Microsoft Sans Serif"/>
              </a:rPr>
              <a:t> </a:t>
            </a:r>
            <a:r>
              <a:rPr sz="650" spc="20" dirty="0">
                <a:latin typeface="Microsoft Sans Serif"/>
                <a:cs typeface="Microsoft Sans Serif"/>
              </a:rPr>
              <a:t>de </a:t>
            </a:r>
            <a:r>
              <a:rPr sz="650" spc="15" dirty="0">
                <a:latin typeface="Microsoft Sans Serif"/>
                <a:cs typeface="Microsoft Sans Serif"/>
              </a:rPr>
              <a:t>baja frecuencia </a:t>
            </a:r>
            <a:r>
              <a:rPr sz="650" spc="20" dirty="0">
                <a:latin typeface="Microsoft Sans Serif"/>
                <a:cs typeface="Microsoft Sans Serif"/>
              </a:rPr>
              <a:t>en </a:t>
            </a:r>
            <a:r>
              <a:rPr sz="650" spc="5" dirty="0">
                <a:latin typeface="Microsoft Sans Serif"/>
                <a:cs typeface="Microsoft Sans Serif"/>
              </a:rPr>
              <a:t>cada </a:t>
            </a:r>
            <a:r>
              <a:rPr sz="650" spc="25" dirty="0">
                <a:latin typeface="Microsoft Sans Serif"/>
                <a:cs typeface="Microsoft Sans Serif"/>
              </a:rPr>
              <a:t>generador. </a:t>
            </a:r>
            <a:r>
              <a:rPr sz="650" spc="-5" dirty="0">
                <a:latin typeface="Microsoft Sans Serif"/>
                <a:cs typeface="Microsoft Sans Serif"/>
              </a:rPr>
              <a:t>Los </a:t>
            </a:r>
            <a:r>
              <a:rPr sz="650" spc="10" dirty="0">
                <a:latin typeface="Microsoft Sans Serif"/>
                <a:cs typeface="Microsoft Sans Serif"/>
              </a:rPr>
              <a:t>relés </a:t>
            </a:r>
            <a:r>
              <a:rPr sz="650" spc="20" dirty="0">
                <a:latin typeface="Microsoft Sans Serif"/>
                <a:cs typeface="Microsoft Sans Serif"/>
              </a:rPr>
              <a:t>de </a:t>
            </a:r>
            <a:r>
              <a:rPr sz="650" spc="15" dirty="0">
                <a:latin typeface="Microsoft Sans Serif"/>
                <a:cs typeface="Microsoft Sans Serif"/>
              </a:rPr>
              <a:t>baja frecuencia </a:t>
            </a:r>
            <a:r>
              <a:rPr sz="650" spc="5" dirty="0">
                <a:latin typeface="Microsoft Sans Serif"/>
                <a:cs typeface="Microsoft Sans Serif"/>
              </a:rPr>
              <a:t>y </a:t>
            </a:r>
            <a:r>
              <a:rPr sz="650" spc="10" dirty="0">
                <a:latin typeface="Microsoft Sans Serif"/>
                <a:cs typeface="Microsoft Sans Serif"/>
              </a:rPr>
              <a:t>los </a:t>
            </a:r>
            <a:r>
              <a:rPr sz="650" spc="15" dirty="0">
                <a:latin typeface="Microsoft Sans Serif"/>
                <a:cs typeface="Microsoft Sans Serif"/>
              </a:rPr>
              <a:t> </a:t>
            </a:r>
            <a:r>
              <a:rPr sz="650" spc="25" dirty="0">
                <a:latin typeface="Microsoft Sans Serif"/>
                <a:cs typeface="Microsoft Sans Serif"/>
              </a:rPr>
              <a:t>temporizadores</a:t>
            </a:r>
            <a:r>
              <a:rPr sz="650" spc="-5" dirty="0">
                <a:latin typeface="Microsoft Sans Serif"/>
                <a:cs typeface="Microsoft Sans Serif"/>
              </a:rPr>
              <a:t> </a:t>
            </a:r>
            <a:r>
              <a:rPr sz="650" spc="15" dirty="0">
                <a:latin typeface="Microsoft Sans Serif"/>
                <a:cs typeface="Microsoft Sans Serif"/>
              </a:rPr>
              <a:t>suelen</a:t>
            </a:r>
            <a:r>
              <a:rPr sz="650" spc="-10" dirty="0">
                <a:latin typeface="Microsoft Sans Serif"/>
                <a:cs typeface="Microsoft Sans Serif"/>
              </a:rPr>
              <a:t> </a:t>
            </a:r>
            <a:r>
              <a:rPr sz="650" spc="20" dirty="0">
                <a:latin typeface="Microsoft Sans Serif"/>
                <a:cs typeface="Microsoft Sans Serif"/>
              </a:rPr>
              <a:t>estar</a:t>
            </a:r>
            <a:r>
              <a:rPr sz="650" spc="-5" dirty="0">
                <a:latin typeface="Microsoft Sans Serif"/>
                <a:cs typeface="Microsoft Sans Serif"/>
              </a:rPr>
              <a:t> </a:t>
            </a:r>
            <a:r>
              <a:rPr sz="650" spc="15" dirty="0">
                <a:latin typeface="Microsoft Sans Serif"/>
                <a:cs typeface="Microsoft Sans Serif"/>
              </a:rPr>
              <a:t>conectados</a:t>
            </a:r>
            <a:r>
              <a:rPr sz="650" spc="-5" dirty="0">
                <a:latin typeface="Microsoft Sans Serif"/>
                <a:cs typeface="Microsoft Sans Serif"/>
              </a:rPr>
              <a:t> </a:t>
            </a:r>
            <a:r>
              <a:rPr sz="650" spc="20" dirty="0">
                <a:latin typeface="Microsoft Sans Serif"/>
                <a:cs typeface="Microsoft Sans Serif"/>
              </a:rPr>
              <a:t>para</a:t>
            </a:r>
            <a:r>
              <a:rPr sz="650" spc="-5" dirty="0">
                <a:latin typeface="Microsoft Sans Serif"/>
                <a:cs typeface="Microsoft Sans Serif"/>
              </a:rPr>
              <a:t> </a:t>
            </a:r>
            <a:r>
              <a:rPr sz="650" spc="20" dirty="0">
                <a:latin typeface="Microsoft Sans Serif"/>
                <a:cs typeface="Microsoft Sans Serif"/>
              </a:rPr>
              <a:t>disparar</a:t>
            </a:r>
            <a:r>
              <a:rPr sz="650" spc="-5" dirty="0">
                <a:latin typeface="Microsoft Sans Serif"/>
                <a:cs typeface="Microsoft Sans Serif"/>
              </a:rPr>
              <a:t> </a:t>
            </a:r>
            <a:r>
              <a:rPr sz="650" spc="10" dirty="0">
                <a:latin typeface="Microsoft Sans Serif"/>
                <a:cs typeface="Microsoft Sans Serif"/>
              </a:rPr>
              <a:t>el </a:t>
            </a:r>
            <a:r>
              <a:rPr sz="650" spc="25" dirty="0">
                <a:latin typeface="Microsoft Sans Serif"/>
                <a:cs typeface="Microsoft Sans Serif"/>
              </a:rPr>
              <a:t>generador.</a:t>
            </a:r>
            <a:endParaRPr sz="650">
              <a:latin typeface="Microsoft Sans Serif"/>
              <a:cs typeface="Microsoft Sans Serif"/>
            </a:endParaRPr>
          </a:p>
        </p:txBody>
      </p:sp>
      <p:sp>
        <p:nvSpPr>
          <p:cNvPr id="6" name="object 6"/>
          <p:cNvSpPr txBox="1"/>
          <p:nvPr/>
        </p:nvSpPr>
        <p:spPr>
          <a:xfrm>
            <a:off x="9100214" y="1715020"/>
            <a:ext cx="7412025" cy="489173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 marR="5080" indent="154940">
              <a:lnSpc>
                <a:spcPct val="144300"/>
              </a:lnSpc>
              <a:spcBef>
                <a:spcPts val="100"/>
              </a:spcBef>
            </a:pPr>
            <a:r>
              <a:rPr sz="700" spc="-5" dirty="0">
                <a:latin typeface="Microsoft Sans Serif"/>
                <a:cs typeface="Microsoft Sans Serif"/>
              </a:rPr>
              <a:t>Los</a:t>
            </a:r>
            <a:r>
              <a:rPr sz="700" dirty="0">
                <a:latin typeface="Microsoft Sans Serif"/>
                <a:cs typeface="Microsoft Sans Serif"/>
              </a:rPr>
              <a:t> </a:t>
            </a:r>
            <a:r>
              <a:rPr sz="700" spc="20" dirty="0">
                <a:latin typeface="Microsoft Sans Serif"/>
                <a:cs typeface="Microsoft Sans Serif"/>
              </a:rPr>
              <a:t>siguientes</a:t>
            </a:r>
            <a:r>
              <a:rPr sz="700" spc="5" dirty="0">
                <a:latin typeface="Microsoft Sans Serif"/>
                <a:cs typeface="Microsoft Sans Serif"/>
              </a:rPr>
              <a:t> </a:t>
            </a:r>
            <a:r>
              <a:rPr sz="700" spc="20" dirty="0">
                <a:latin typeface="Microsoft Sans Serif"/>
                <a:cs typeface="Microsoft Sans Serif"/>
              </a:rPr>
              <a:t>dos</a:t>
            </a:r>
            <a:r>
              <a:rPr sz="700" spc="5" dirty="0">
                <a:latin typeface="Microsoft Sans Serif"/>
                <a:cs typeface="Microsoft Sans Serif"/>
              </a:rPr>
              <a:t> </a:t>
            </a:r>
            <a:r>
              <a:rPr sz="700" spc="25" dirty="0">
                <a:latin typeface="Microsoft Sans Serif"/>
                <a:cs typeface="Microsoft Sans Serif"/>
              </a:rPr>
              <a:t>tipos</a:t>
            </a:r>
            <a:r>
              <a:rPr sz="700" dirty="0">
                <a:latin typeface="Microsoft Sans Serif"/>
                <a:cs typeface="Microsoft Sans Serif"/>
              </a:rPr>
              <a:t> </a:t>
            </a:r>
            <a:r>
              <a:rPr sz="700" spc="20" dirty="0">
                <a:latin typeface="Microsoft Sans Serif"/>
                <a:cs typeface="Microsoft Sans Serif"/>
              </a:rPr>
              <a:t>de</a:t>
            </a:r>
            <a:r>
              <a:rPr sz="700" spc="5" dirty="0">
                <a:latin typeface="Microsoft Sans Serif"/>
                <a:cs typeface="Microsoft Sans Serif"/>
              </a:rPr>
              <a:t> </a:t>
            </a:r>
            <a:r>
              <a:rPr sz="700" spc="15" dirty="0">
                <a:latin typeface="Microsoft Sans Serif"/>
                <a:cs typeface="Microsoft Sans Serif"/>
              </a:rPr>
              <a:t>condiciones</a:t>
            </a:r>
            <a:r>
              <a:rPr sz="700" dirty="0">
                <a:latin typeface="Microsoft Sans Serif"/>
                <a:cs typeface="Microsoft Sans Serif"/>
              </a:rPr>
              <a:t> </a:t>
            </a:r>
            <a:r>
              <a:rPr sz="700" spc="20" dirty="0">
                <a:latin typeface="Microsoft Sans Serif"/>
                <a:cs typeface="Microsoft Sans Serif"/>
              </a:rPr>
              <a:t>de</a:t>
            </a:r>
            <a:r>
              <a:rPr sz="700" spc="5" dirty="0">
                <a:latin typeface="Microsoft Sans Serif"/>
                <a:cs typeface="Microsoft Sans Serif"/>
              </a:rPr>
              <a:t> </a:t>
            </a:r>
            <a:r>
              <a:rPr sz="700" spc="15" dirty="0">
                <a:latin typeface="Microsoft Sans Serif"/>
                <a:cs typeface="Microsoft Sans Serif"/>
              </a:rPr>
              <a:t>frecuencia</a:t>
            </a:r>
            <a:r>
              <a:rPr sz="700" spc="5" dirty="0">
                <a:latin typeface="Microsoft Sans Serif"/>
                <a:cs typeface="Microsoft Sans Serif"/>
              </a:rPr>
              <a:t> </a:t>
            </a:r>
            <a:r>
              <a:rPr sz="700" spc="20" dirty="0">
                <a:latin typeface="Microsoft Sans Serif"/>
                <a:cs typeface="Microsoft Sans Serif"/>
              </a:rPr>
              <a:t>anormales</a:t>
            </a:r>
            <a:r>
              <a:rPr sz="700" dirty="0">
                <a:latin typeface="Microsoft Sans Serif"/>
                <a:cs typeface="Microsoft Sans Serif"/>
              </a:rPr>
              <a:t> </a:t>
            </a:r>
            <a:r>
              <a:rPr sz="700" spc="30" dirty="0">
                <a:latin typeface="Microsoft Sans Serif"/>
                <a:cs typeface="Microsoft Sans Serif"/>
              </a:rPr>
              <a:t>pueden </a:t>
            </a:r>
            <a:r>
              <a:rPr sz="700" spc="-170" dirty="0">
                <a:latin typeface="Microsoft Sans Serif"/>
                <a:cs typeface="Microsoft Sans Serif"/>
              </a:rPr>
              <a:t> </a:t>
            </a:r>
            <a:r>
              <a:rPr sz="700" spc="35" dirty="0">
                <a:latin typeface="Microsoft Sans Serif"/>
                <a:cs typeface="Microsoft Sans Serif"/>
              </a:rPr>
              <a:t>ocurrir</a:t>
            </a:r>
            <a:r>
              <a:rPr sz="700" spc="-10" dirty="0">
                <a:latin typeface="Microsoft Sans Serif"/>
                <a:cs typeface="Microsoft Sans Serif"/>
              </a:rPr>
              <a:t> </a:t>
            </a:r>
            <a:r>
              <a:rPr sz="700" spc="20" dirty="0">
                <a:latin typeface="Microsoft Sans Serif"/>
                <a:cs typeface="Microsoft Sans Serif"/>
              </a:rPr>
              <a:t>en</a:t>
            </a:r>
            <a:r>
              <a:rPr sz="700" spc="-5" dirty="0">
                <a:latin typeface="Microsoft Sans Serif"/>
                <a:cs typeface="Microsoft Sans Serif"/>
              </a:rPr>
              <a:t> </a:t>
            </a:r>
            <a:r>
              <a:rPr sz="700" spc="40" dirty="0">
                <a:latin typeface="Microsoft Sans Serif"/>
                <a:cs typeface="Microsoft Sans Serif"/>
              </a:rPr>
              <a:t>un</a:t>
            </a:r>
            <a:r>
              <a:rPr sz="700" spc="-5" dirty="0">
                <a:latin typeface="Microsoft Sans Serif"/>
                <a:cs typeface="Microsoft Sans Serif"/>
              </a:rPr>
              <a:t> </a:t>
            </a:r>
            <a:r>
              <a:rPr sz="700" spc="15" dirty="0">
                <a:latin typeface="Microsoft Sans Serif"/>
                <a:cs typeface="Microsoft Sans Serif"/>
              </a:rPr>
              <a:t>sistema</a:t>
            </a:r>
            <a:r>
              <a:rPr sz="700" spc="-5" dirty="0">
                <a:latin typeface="Microsoft Sans Serif"/>
                <a:cs typeface="Microsoft Sans Serif"/>
              </a:rPr>
              <a:t> </a:t>
            </a:r>
            <a:r>
              <a:rPr sz="700" spc="20" dirty="0">
                <a:latin typeface="Microsoft Sans Serif"/>
                <a:cs typeface="Microsoft Sans Serif"/>
              </a:rPr>
              <a:t>de</a:t>
            </a:r>
            <a:r>
              <a:rPr sz="700" spc="-5" dirty="0">
                <a:latin typeface="Microsoft Sans Serif"/>
                <a:cs typeface="Microsoft Sans Serif"/>
              </a:rPr>
              <a:t> </a:t>
            </a:r>
            <a:r>
              <a:rPr sz="700" spc="20" dirty="0">
                <a:latin typeface="Microsoft Sans Serif"/>
                <a:cs typeface="Microsoft Sans Serif"/>
              </a:rPr>
              <a:t>energía:</a:t>
            </a:r>
            <a:endParaRPr sz="700">
              <a:latin typeface="Microsoft Sans Serif"/>
              <a:cs typeface="Microsoft Sans Serif"/>
            </a:endParaRPr>
          </a:p>
          <a:p>
            <a:pPr marL="413384" marR="135255" indent="-173990">
              <a:lnSpc>
                <a:spcPct val="167000"/>
              </a:lnSpc>
              <a:spcBef>
                <a:spcPts val="50"/>
              </a:spcBef>
              <a:buSzPct val="166666"/>
              <a:buChar char="•"/>
              <a:tabLst>
                <a:tab pos="412115" algn="l"/>
              </a:tabLst>
            </a:pPr>
            <a:r>
              <a:rPr sz="600" spc="-10" dirty="0">
                <a:latin typeface="Microsoft Sans Serif"/>
                <a:cs typeface="Microsoft Sans Serif"/>
              </a:rPr>
              <a:t>La </a:t>
            </a:r>
            <a:r>
              <a:rPr sz="600" spc="20" dirty="0">
                <a:latin typeface="Microsoft Sans Serif"/>
                <a:cs typeface="Microsoft Sans Serif"/>
              </a:rPr>
              <a:t>condición de </a:t>
            </a:r>
            <a:r>
              <a:rPr sz="600" spc="10" dirty="0">
                <a:latin typeface="Microsoft Sans Serif"/>
                <a:cs typeface="Microsoft Sans Serif"/>
              </a:rPr>
              <a:t>baja </a:t>
            </a:r>
            <a:r>
              <a:rPr sz="600" spc="15" dirty="0">
                <a:latin typeface="Microsoft Sans Serif"/>
                <a:cs typeface="Microsoft Sans Serif"/>
              </a:rPr>
              <a:t>frecuencia </a:t>
            </a:r>
            <a:r>
              <a:rPr sz="600" spc="25" dirty="0">
                <a:latin typeface="Microsoft Sans Serif"/>
                <a:cs typeface="Microsoft Sans Serif"/>
              </a:rPr>
              <a:t>ocurre </a:t>
            </a:r>
            <a:r>
              <a:rPr sz="600" spc="20" dirty="0">
                <a:latin typeface="Microsoft Sans Serif"/>
                <a:cs typeface="Microsoft Sans Serif"/>
              </a:rPr>
              <a:t>en </a:t>
            </a:r>
            <a:r>
              <a:rPr sz="600" spc="35" dirty="0">
                <a:latin typeface="Microsoft Sans Serif"/>
                <a:cs typeface="Microsoft Sans Serif"/>
              </a:rPr>
              <a:t>un </a:t>
            </a:r>
            <a:r>
              <a:rPr sz="600" spc="15" dirty="0">
                <a:latin typeface="Microsoft Sans Serif"/>
                <a:cs typeface="Microsoft Sans Serif"/>
              </a:rPr>
              <a:t>sistema </a:t>
            </a:r>
            <a:r>
              <a:rPr sz="600" spc="20" dirty="0">
                <a:latin typeface="Microsoft Sans Serif"/>
                <a:cs typeface="Microsoft Sans Serif"/>
              </a:rPr>
              <a:t>de energía </a:t>
            </a:r>
            <a:r>
              <a:rPr sz="600" spc="25" dirty="0">
                <a:latin typeface="Microsoft Sans Serif"/>
                <a:cs typeface="Microsoft Sans Serif"/>
              </a:rPr>
              <a:t>como </a:t>
            </a:r>
            <a:r>
              <a:rPr sz="600" spc="30" dirty="0">
                <a:latin typeface="Microsoft Sans Serif"/>
                <a:cs typeface="Microsoft Sans Serif"/>
              </a:rPr>
              <a:t> </a:t>
            </a:r>
            <a:r>
              <a:rPr sz="600" spc="20" dirty="0">
                <a:latin typeface="Microsoft Sans Serif"/>
                <a:cs typeface="Microsoft Sans Serif"/>
              </a:rPr>
              <a:t>resultado</a:t>
            </a:r>
            <a:r>
              <a:rPr sz="600" spc="-10" dirty="0">
                <a:latin typeface="Microsoft Sans Serif"/>
                <a:cs typeface="Microsoft Sans Serif"/>
              </a:rPr>
              <a:t> </a:t>
            </a:r>
            <a:r>
              <a:rPr sz="600" spc="20" dirty="0">
                <a:latin typeface="Microsoft Sans Serif"/>
                <a:cs typeface="Microsoft Sans Serif"/>
              </a:rPr>
              <a:t>de</a:t>
            </a:r>
            <a:r>
              <a:rPr sz="600" spc="-5" dirty="0">
                <a:latin typeface="Microsoft Sans Serif"/>
                <a:cs typeface="Microsoft Sans Serif"/>
              </a:rPr>
              <a:t> </a:t>
            </a:r>
            <a:r>
              <a:rPr sz="600" spc="25" dirty="0">
                <a:latin typeface="Microsoft Sans Serif"/>
                <a:cs typeface="Microsoft Sans Serif"/>
              </a:rPr>
              <a:t>una</a:t>
            </a:r>
            <a:r>
              <a:rPr sz="600" spc="-5" dirty="0">
                <a:latin typeface="Microsoft Sans Serif"/>
                <a:cs typeface="Microsoft Sans Serif"/>
              </a:rPr>
              <a:t> </a:t>
            </a:r>
            <a:r>
              <a:rPr sz="600" spc="20" dirty="0">
                <a:latin typeface="Microsoft Sans Serif"/>
                <a:cs typeface="Microsoft Sans Serif"/>
              </a:rPr>
              <a:t>reducción</a:t>
            </a:r>
            <a:r>
              <a:rPr sz="600" spc="-10" dirty="0">
                <a:latin typeface="Microsoft Sans Serif"/>
                <a:cs typeface="Microsoft Sans Serif"/>
              </a:rPr>
              <a:t> </a:t>
            </a:r>
            <a:r>
              <a:rPr sz="600" spc="25" dirty="0">
                <a:latin typeface="Microsoft Sans Serif"/>
                <a:cs typeface="Microsoft Sans Serif"/>
              </a:rPr>
              <a:t>repentina</a:t>
            </a:r>
            <a:r>
              <a:rPr sz="600" spc="-5" dirty="0">
                <a:latin typeface="Microsoft Sans Serif"/>
                <a:cs typeface="Microsoft Sans Serif"/>
              </a:rPr>
              <a:t> </a:t>
            </a:r>
            <a:r>
              <a:rPr sz="600" spc="20" dirty="0">
                <a:latin typeface="Microsoft Sans Serif"/>
                <a:cs typeface="Microsoft Sans Serif"/>
              </a:rPr>
              <a:t>en</a:t>
            </a:r>
            <a:r>
              <a:rPr sz="600" spc="-5" dirty="0">
                <a:latin typeface="Microsoft Sans Serif"/>
                <a:cs typeface="Microsoft Sans Serif"/>
              </a:rPr>
              <a:t> </a:t>
            </a:r>
            <a:r>
              <a:rPr sz="600" spc="10" dirty="0">
                <a:latin typeface="Microsoft Sans Serif"/>
                <a:cs typeface="Microsoft Sans Serif"/>
              </a:rPr>
              <a:t>la</a:t>
            </a:r>
            <a:r>
              <a:rPr sz="600" spc="-5" dirty="0">
                <a:latin typeface="Microsoft Sans Serif"/>
                <a:cs typeface="Microsoft Sans Serif"/>
              </a:rPr>
              <a:t> </a:t>
            </a:r>
            <a:r>
              <a:rPr sz="600" spc="20" dirty="0">
                <a:latin typeface="Microsoft Sans Serif"/>
                <a:cs typeface="Microsoft Sans Serif"/>
              </a:rPr>
              <a:t>energía</a:t>
            </a:r>
            <a:r>
              <a:rPr sz="600" spc="-10" dirty="0">
                <a:latin typeface="Microsoft Sans Serif"/>
                <a:cs typeface="Microsoft Sans Serif"/>
              </a:rPr>
              <a:t> </a:t>
            </a:r>
            <a:r>
              <a:rPr sz="600" spc="20" dirty="0">
                <a:latin typeface="Microsoft Sans Serif"/>
                <a:cs typeface="Microsoft Sans Serif"/>
              </a:rPr>
              <a:t>de</a:t>
            </a:r>
            <a:r>
              <a:rPr sz="600" spc="-5" dirty="0">
                <a:latin typeface="Microsoft Sans Serif"/>
                <a:cs typeface="Microsoft Sans Serif"/>
              </a:rPr>
              <a:t> </a:t>
            </a:r>
            <a:r>
              <a:rPr sz="600" spc="25" dirty="0">
                <a:latin typeface="Microsoft Sans Serif"/>
                <a:cs typeface="Microsoft Sans Serif"/>
              </a:rPr>
              <a:t>entrada</a:t>
            </a:r>
            <a:r>
              <a:rPr sz="600" spc="-5" dirty="0">
                <a:latin typeface="Microsoft Sans Serif"/>
                <a:cs typeface="Microsoft Sans Serif"/>
              </a:rPr>
              <a:t> </a:t>
            </a:r>
            <a:r>
              <a:rPr sz="600" dirty="0">
                <a:latin typeface="Microsoft Sans Serif"/>
                <a:cs typeface="Microsoft Sans Serif"/>
              </a:rPr>
              <a:t>a</a:t>
            </a:r>
            <a:r>
              <a:rPr sz="600" spc="-5" dirty="0">
                <a:latin typeface="Microsoft Sans Serif"/>
                <a:cs typeface="Microsoft Sans Serif"/>
              </a:rPr>
              <a:t> </a:t>
            </a:r>
            <a:r>
              <a:rPr sz="600" spc="15" dirty="0">
                <a:latin typeface="Microsoft Sans Serif"/>
                <a:cs typeface="Microsoft Sans Serif"/>
              </a:rPr>
              <a:t>través</a:t>
            </a:r>
            <a:r>
              <a:rPr sz="600" spc="-10" dirty="0">
                <a:latin typeface="Microsoft Sans Serif"/>
                <a:cs typeface="Microsoft Sans Serif"/>
              </a:rPr>
              <a:t> </a:t>
            </a:r>
            <a:r>
              <a:rPr sz="600" spc="20" dirty="0">
                <a:latin typeface="Microsoft Sans Serif"/>
                <a:cs typeface="Microsoft Sans Serif"/>
              </a:rPr>
              <a:t>de </a:t>
            </a:r>
            <a:r>
              <a:rPr sz="600" spc="-145" dirty="0">
                <a:latin typeface="Microsoft Sans Serif"/>
                <a:cs typeface="Microsoft Sans Serif"/>
              </a:rPr>
              <a:t> </a:t>
            </a:r>
            <a:r>
              <a:rPr sz="600" spc="10" dirty="0">
                <a:latin typeface="Microsoft Sans Serif"/>
                <a:cs typeface="Microsoft Sans Serif"/>
              </a:rPr>
              <a:t>la </a:t>
            </a:r>
            <a:r>
              <a:rPr sz="600" spc="25" dirty="0">
                <a:latin typeface="Microsoft Sans Serif"/>
                <a:cs typeface="Microsoft Sans Serif"/>
              </a:rPr>
              <a:t>pérdida </a:t>
            </a:r>
            <a:r>
              <a:rPr sz="600" spc="20" dirty="0">
                <a:latin typeface="Microsoft Sans Serif"/>
                <a:cs typeface="Microsoft Sans Serif"/>
              </a:rPr>
              <a:t>de </a:t>
            </a:r>
            <a:r>
              <a:rPr sz="600" spc="10" dirty="0">
                <a:latin typeface="Microsoft Sans Serif"/>
                <a:cs typeface="Microsoft Sans Serif"/>
              </a:rPr>
              <a:t>los </a:t>
            </a:r>
            <a:r>
              <a:rPr sz="600" spc="20" dirty="0">
                <a:latin typeface="Microsoft Sans Serif"/>
                <a:cs typeface="Microsoft Sans Serif"/>
              </a:rPr>
              <a:t>generadores </a:t>
            </a:r>
            <a:r>
              <a:rPr sz="600" spc="25" dirty="0">
                <a:latin typeface="Microsoft Sans Serif"/>
                <a:cs typeface="Microsoft Sans Serif"/>
              </a:rPr>
              <a:t>o </a:t>
            </a:r>
            <a:r>
              <a:rPr sz="600" spc="20" dirty="0">
                <a:latin typeface="Microsoft Sans Serif"/>
                <a:cs typeface="Microsoft Sans Serif"/>
              </a:rPr>
              <a:t>de </a:t>
            </a:r>
            <a:r>
              <a:rPr sz="600" dirty="0">
                <a:latin typeface="Microsoft Sans Serif"/>
                <a:cs typeface="Microsoft Sans Serif"/>
              </a:rPr>
              <a:t>las </a:t>
            </a:r>
            <a:r>
              <a:rPr sz="600" spc="15" dirty="0">
                <a:latin typeface="Microsoft Sans Serif"/>
                <a:cs typeface="Microsoft Sans Serif"/>
              </a:rPr>
              <a:t>conexiones </a:t>
            </a:r>
            <a:r>
              <a:rPr sz="600" dirty="0">
                <a:latin typeface="Microsoft Sans Serif"/>
                <a:cs typeface="Microsoft Sans Serif"/>
              </a:rPr>
              <a:t>clave </a:t>
            </a:r>
            <a:r>
              <a:rPr sz="600" spc="25" dirty="0">
                <a:latin typeface="Microsoft Sans Serif"/>
                <a:cs typeface="Microsoft Sans Serif"/>
              </a:rPr>
              <a:t>que </a:t>
            </a:r>
            <a:r>
              <a:rPr sz="600" spc="35" dirty="0">
                <a:latin typeface="Microsoft Sans Serif"/>
                <a:cs typeface="Microsoft Sans Serif"/>
              </a:rPr>
              <a:t>importan </a:t>
            </a:r>
            <a:r>
              <a:rPr sz="600" spc="40" dirty="0">
                <a:latin typeface="Microsoft Sans Serif"/>
                <a:cs typeface="Microsoft Sans Serif"/>
              </a:rPr>
              <a:t> </a:t>
            </a:r>
            <a:r>
              <a:rPr sz="600" spc="15" dirty="0">
                <a:latin typeface="Microsoft Sans Serif"/>
                <a:cs typeface="Microsoft Sans Serif"/>
              </a:rPr>
              <a:t>energía. </a:t>
            </a:r>
            <a:r>
              <a:rPr sz="600" dirty="0">
                <a:latin typeface="Microsoft Sans Serif"/>
                <a:cs typeface="Microsoft Sans Serif"/>
              </a:rPr>
              <a:t>Esto </a:t>
            </a:r>
            <a:r>
              <a:rPr sz="600" spc="20" dirty="0">
                <a:latin typeface="Microsoft Sans Serif"/>
                <a:cs typeface="Microsoft Sans Serif"/>
              </a:rPr>
              <a:t>puede </a:t>
            </a:r>
            <a:r>
              <a:rPr sz="600" spc="25" dirty="0">
                <a:latin typeface="Microsoft Sans Serif"/>
                <a:cs typeface="Microsoft Sans Serif"/>
              </a:rPr>
              <a:t>producir una </a:t>
            </a:r>
            <a:r>
              <a:rPr sz="600" spc="20" dirty="0">
                <a:latin typeface="Microsoft Sans Serif"/>
                <a:cs typeface="Microsoft Sans Serif"/>
              </a:rPr>
              <a:t>disminución en </a:t>
            </a:r>
            <a:r>
              <a:rPr sz="600" spc="10" dirty="0">
                <a:latin typeface="Microsoft Sans Serif"/>
                <a:cs typeface="Microsoft Sans Serif"/>
              </a:rPr>
              <a:t>la </a:t>
            </a:r>
            <a:r>
              <a:rPr sz="600" spc="15" dirty="0">
                <a:latin typeface="Microsoft Sans Serif"/>
                <a:cs typeface="Microsoft Sans Serif"/>
              </a:rPr>
              <a:t>velocidad del </a:t>
            </a:r>
            <a:r>
              <a:rPr sz="600" spc="20" dirty="0">
                <a:latin typeface="Microsoft Sans Serif"/>
                <a:cs typeface="Microsoft Sans Serif"/>
              </a:rPr>
              <a:t> generador,</a:t>
            </a:r>
            <a:r>
              <a:rPr sz="600" dirty="0">
                <a:latin typeface="Microsoft Sans Serif"/>
                <a:cs typeface="Microsoft Sans Serif"/>
              </a:rPr>
              <a:t> </a:t>
            </a:r>
            <a:r>
              <a:rPr sz="600" spc="20" dirty="0">
                <a:latin typeface="Microsoft Sans Serif"/>
                <a:cs typeface="Microsoft Sans Serif"/>
              </a:rPr>
              <a:t>lo</a:t>
            </a:r>
            <a:r>
              <a:rPr sz="600" dirty="0">
                <a:latin typeface="Microsoft Sans Serif"/>
                <a:cs typeface="Microsoft Sans Serif"/>
              </a:rPr>
              <a:t> </a:t>
            </a:r>
            <a:r>
              <a:rPr sz="600" spc="25" dirty="0">
                <a:latin typeface="Microsoft Sans Serif"/>
                <a:cs typeface="Microsoft Sans Serif"/>
              </a:rPr>
              <a:t>que</a:t>
            </a:r>
            <a:r>
              <a:rPr sz="600" dirty="0">
                <a:latin typeface="Microsoft Sans Serif"/>
                <a:cs typeface="Microsoft Sans Serif"/>
              </a:rPr>
              <a:t> </a:t>
            </a:r>
            <a:r>
              <a:rPr sz="600" spc="20" dirty="0">
                <a:latin typeface="Microsoft Sans Serif"/>
                <a:cs typeface="Microsoft Sans Serif"/>
              </a:rPr>
              <a:t>resulta</a:t>
            </a:r>
            <a:r>
              <a:rPr sz="600" dirty="0">
                <a:latin typeface="Microsoft Sans Serif"/>
                <a:cs typeface="Microsoft Sans Serif"/>
              </a:rPr>
              <a:t> </a:t>
            </a:r>
            <a:r>
              <a:rPr sz="600" spc="20" dirty="0">
                <a:latin typeface="Microsoft Sans Serif"/>
                <a:cs typeface="Microsoft Sans Serif"/>
              </a:rPr>
              <a:t>en</a:t>
            </a:r>
            <a:r>
              <a:rPr sz="600" dirty="0">
                <a:latin typeface="Microsoft Sans Serif"/>
                <a:cs typeface="Microsoft Sans Serif"/>
              </a:rPr>
              <a:t> </a:t>
            </a:r>
            <a:r>
              <a:rPr sz="600" spc="25" dirty="0">
                <a:latin typeface="Microsoft Sans Serif"/>
                <a:cs typeface="Microsoft Sans Serif"/>
              </a:rPr>
              <a:t>una</a:t>
            </a:r>
            <a:r>
              <a:rPr sz="600" dirty="0">
                <a:latin typeface="Microsoft Sans Serif"/>
                <a:cs typeface="Microsoft Sans Serif"/>
              </a:rPr>
              <a:t> </a:t>
            </a:r>
            <a:r>
              <a:rPr sz="600" spc="20" dirty="0">
                <a:latin typeface="Microsoft Sans Serif"/>
                <a:cs typeface="Microsoft Sans Serif"/>
              </a:rPr>
              <a:t>disminución</a:t>
            </a:r>
            <a:r>
              <a:rPr sz="600" spc="5" dirty="0">
                <a:latin typeface="Microsoft Sans Serif"/>
                <a:cs typeface="Microsoft Sans Serif"/>
              </a:rPr>
              <a:t> </a:t>
            </a:r>
            <a:r>
              <a:rPr sz="600" spc="20" dirty="0">
                <a:latin typeface="Microsoft Sans Serif"/>
                <a:cs typeface="Microsoft Sans Serif"/>
              </a:rPr>
              <a:t>de</a:t>
            </a:r>
            <a:r>
              <a:rPr sz="600" dirty="0">
                <a:latin typeface="Microsoft Sans Serif"/>
                <a:cs typeface="Microsoft Sans Serif"/>
              </a:rPr>
              <a:t> </a:t>
            </a:r>
            <a:r>
              <a:rPr sz="600" spc="10" dirty="0">
                <a:latin typeface="Microsoft Sans Serif"/>
                <a:cs typeface="Microsoft Sans Serif"/>
              </a:rPr>
              <a:t>la</a:t>
            </a:r>
            <a:r>
              <a:rPr sz="600" dirty="0">
                <a:latin typeface="Microsoft Sans Serif"/>
                <a:cs typeface="Microsoft Sans Serif"/>
              </a:rPr>
              <a:t> </a:t>
            </a:r>
            <a:r>
              <a:rPr sz="600" spc="15" dirty="0">
                <a:latin typeface="Microsoft Sans Serif"/>
                <a:cs typeface="Microsoft Sans Serif"/>
              </a:rPr>
              <a:t>frecuencia</a:t>
            </a:r>
            <a:r>
              <a:rPr sz="600" dirty="0">
                <a:latin typeface="Microsoft Sans Serif"/>
                <a:cs typeface="Microsoft Sans Serif"/>
              </a:rPr>
              <a:t> </a:t>
            </a:r>
            <a:r>
              <a:rPr sz="600" spc="15" dirty="0">
                <a:latin typeface="Microsoft Sans Serif"/>
                <a:cs typeface="Microsoft Sans Serif"/>
              </a:rPr>
              <a:t>del</a:t>
            </a:r>
            <a:r>
              <a:rPr sz="600" dirty="0">
                <a:latin typeface="Microsoft Sans Serif"/>
                <a:cs typeface="Microsoft Sans Serif"/>
              </a:rPr>
              <a:t> </a:t>
            </a:r>
            <a:r>
              <a:rPr sz="600" spc="10" dirty="0">
                <a:latin typeface="Microsoft Sans Serif"/>
                <a:cs typeface="Microsoft Sans Serif"/>
              </a:rPr>
              <a:t>sistema.</a:t>
            </a:r>
            <a:endParaRPr sz="600">
              <a:latin typeface="Microsoft Sans Serif"/>
              <a:cs typeface="Microsoft Sans Serif"/>
            </a:endParaRPr>
          </a:p>
        </p:txBody>
      </p:sp>
      <p:sp>
        <p:nvSpPr>
          <p:cNvPr id="7" name="object 7"/>
          <p:cNvSpPr txBox="1"/>
          <p:nvPr/>
        </p:nvSpPr>
        <p:spPr>
          <a:xfrm>
            <a:off x="9622663" y="3013947"/>
            <a:ext cx="6789730" cy="41537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84785" indent="-172720">
              <a:lnSpc>
                <a:spcPct val="100000"/>
              </a:lnSpc>
              <a:spcBef>
                <a:spcPts val="100"/>
              </a:spcBef>
              <a:buSzPct val="166666"/>
              <a:buChar char="•"/>
              <a:tabLst>
                <a:tab pos="185420" algn="l"/>
              </a:tabLst>
            </a:pPr>
            <a:r>
              <a:rPr sz="600" spc="15" dirty="0">
                <a:latin typeface="Microsoft Sans Serif"/>
                <a:cs typeface="Microsoft Sans Serif"/>
              </a:rPr>
              <a:t>Una</a:t>
            </a:r>
            <a:r>
              <a:rPr sz="600" spc="-5" dirty="0">
                <a:latin typeface="Microsoft Sans Serif"/>
                <a:cs typeface="Microsoft Sans Serif"/>
              </a:rPr>
              <a:t> </a:t>
            </a:r>
            <a:r>
              <a:rPr sz="600" spc="20" dirty="0">
                <a:latin typeface="Microsoft Sans Serif"/>
                <a:cs typeface="Microsoft Sans Serif"/>
              </a:rPr>
              <a:t>condición</a:t>
            </a:r>
            <a:r>
              <a:rPr sz="600" spc="-5" dirty="0">
                <a:latin typeface="Microsoft Sans Serif"/>
                <a:cs typeface="Microsoft Sans Serif"/>
              </a:rPr>
              <a:t> </a:t>
            </a:r>
            <a:r>
              <a:rPr sz="600" spc="20" dirty="0">
                <a:latin typeface="Microsoft Sans Serif"/>
                <a:cs typeface="Microsoft Sans Serif"/>
              </a:rPr>
              <a:t>de</a:t>
            </a:r>
            <a:r>
              <a:rPr sz="600" spc="-5" dirty="0">
                <a:latin typeface="Microsoft Sans Serif"/>
                <a:cs typeface="Microsoft Sans Serif"/>
              </a:rPr>
              <a:t> </a:t>
            </a:r>
            <a:r>
              <a:rPr sz="600" spc="15" dirty="0">
                <a:latin typeface="Microsoft Sans Serif"/>
                <a:cs typeface="Microsoft Sans Serif"/>
              </a:rPr>
              <a:t>sobrefrecuencia</a:t>
            </a:r>
            <a:r>
              <a:rPr sz="600" spc="-5" dirty="0">
                <a:latin typeface="Microsoft Sans Serif"/>
                <a:cs typeface="Microsoft Sans Serif"/>
              </a:rPr>
              <a:t> </a:t>
            </a:r>
            <a:r>
              <a:rPr sz="600" spc="25" dirty="0">
                <a:latin typeface="Microsoft Sans Serif"/>
                <a:cs typeface="Microsoft Sans Serif"/>
              </a:rPr>
              <a:t>ocurre</a:t>
            </a:r>
            <a:r>
              <a:rPr sz="600" spc="-5" dirty="0">
                <a:latin typeface="Microsoft Sans Serif"/>
                <a:cs typeface="Microsoft Sans Serif"/>
              </a:rPr>
              <a:t> </a:t>
            </a:r>
            <a:r>
              <a:rPr sz="600" spc="25" dirty="0">
                <a:latin typeface="Microsoft Sans Serif"/>
                <a:cs typeface="Microsoft Sans Serif"/>
              </a:rPr>
              <a:t>como</a:t>
            </a:r>
            <a:r>
              <a:rPr sz="600" spc="-5" dirty="0">
                <a:latin typeface="Microsoft Sans Serif"/>
                <a:cs typeface="Microsoft Sans Serif"/>
              </a:rPr>
              <a:t> </a:t>
            </a:r>
            <a:r>
              <a:rPr sz="600" spc="20" dirty="0">
                <a:latin typeface="Microsoft Sans Serif"/>
                <a:cs typeface="Microsoft Sans Serif"/>
              </a:rPr>
              <a:t>resultado</a:t>
            </a:r>
            <a:r>
              <a:rPr sz="600" spc="-5" dirty="0">
                <a:latin typeface="Microsoft Sans Serif"/>
                <a:cs typeface="Microsoft Sans Serif"/>
              </a:rPr>
              <a:t> </a:t>
            </a:r>
            <a:r>
              <a:rPr sz="600" spc="20" dirty="0">
                <a:latin typeface="Microsoft Sans Serif"/>
                <a:cs typeface="Microsoft Sans Serif"/>
              </a:rPr>
              <a:t>de</a:t>
            </a:r>
            <a:r>
              <a:rPr sz="600" spc="-5" dirty="0">
                <a:latin typeface="Microsoft Sans Serif"/>
                <a:cs typeface="Microsoft Sans Serif"/>
              </a:rPr>
              <a:t> </a:t>
            </a:r>
            <a:r>
              <a:rPr sz="600" spc="25" dirty="0">
                <a:latin typeface="Microsoft Sans Serif"/>
                <a:cs typeface="Microsoft Sans Serif"/>
              </a:rPr>
              <a:t>una</a:t>
            </a:r>
            <a:r>
              <a:rPr sz="600" spc="-5" dirty="0">
                <a:latin typeface="Microsoft Sans Serif"/>
                <a:cs typeface="Microsoft Sans Serif"/>
              </a:rPr>
              <a:t> </a:t>
            </a:r>
            <a:r>
              <a:rPr sz="600" spc="25" dirty="0">
                <a:latin typeface="Microsoft Sans Serif"/>
                <a:cs typeface="Microsoft Sans Serif"/>
              </a:rPr>
              <a:t>pérdida</a:t>
            </a:r>
            <a:endParaRPr sz="600">
              <a:latin typeface="Microsoft Sans Serif"/>
              <a:cs typeface="Microsoft Sans Serif"/>
            </a:endParaRPr>
          </a:p>
          <a:p>
            <a:pPr marL="186055" marR="5080">
              <a:lnSpc>
                <a:spcPct val="167500"/>
              </a:lnSpc>
            </a:pPr>
            <a:r>
              <a:rPr sz="600" spc="25" dirty="0">
                <a:latin typeface="Microsoft Sans Serif"/>
                <a:cs typeface="Microsoft Sans Serif"/>
              </a:rPr>
              <a:t>repentina</a:t>
            </a:r>
            <a:r>
              <a:rPr sz="600" spc="-5" dirty="0">
                <a:latin typeface="Microsoft Sans Serif"/>
                <a:cs typeface="Microsoft Sans Serif"/>
              </a:rPr>
              <a:t> </a:t>
            </a:r>
            <a:r>
              <a:rPr sz="600" spc="20" dirty="0">
                <a:latin typeface="Microsoft Sans Serif"/>
                <a:cs typeface="Microsoft Sans Serif"/>
              </a:rPr>
              <a:t>de</a:t>
            </a:r>
            <a:r>
              <a:rPr sz="600" dirty="0">
                <a:latin typeface="Microsoft Sans Serif"/>
                <a:cs typeface="Microsoft Sans Serif"/>
              </a:rPr>
              <a:t> </a:t>
            </a:r>
            <a:r>
              <a:rPr sz="600" spc="15" dirty="0">
                <a:latin typeface="Microsoft Sans Serif"/>
                <a:cs typeface="Microsoft Sans Serif"/>
              </a:rPr>
              <a:t>carga</a:t>
            </a:r>
            <a:r>
              <a:rPr sz="600" spc="-5" dirty="0">
                <a:latin typeface="Microsoft Sans Serif"/>
                <a:cs typeface="Microsoft Sans Serif"/>
              </a:rPr>
              <a:t> </a:t>
            </a:r>
            <a:r>
              <a:rPr sz="600" spc="25" dirty="0">
                <a:latin typeface="Microsoft Sans Serif"/>
                <a:cs typeface="Microsoft Sans Serif"/>
              </a:rPr>
              <a:t>o</a:t>
            </a:r>
            <a:r>
              <a:rPr sz="600" dirty="0">
                <a:latin typeface="Microsoft Sans Serif"/>
                <a:cs typeface="Microsoft Sans Serif"/>
              </a:rPr>
              <a:t> </a:t>
            </a:r>
            <a:r>
              <a:rPr sz="600" spc="20" dirty="0">
                <a:latin typeface="Microsoft Sans Serif"/>
                <a:cs typeface="Microsoft Sans Serif"/>
              </a:rPr>
              <a:t>de</a:t>
            </a:r>
            <a:r>
              <a:rPr sz="600" dirty="0">
                <a:latin typeface="Microsoft Sans Serif"/>
                <a:cs typeface="Microsoft Sans Serif"/>
              </a:rPr>
              <a:t> </a:t>
            </a:r>
            <a:r>
              <a:rPr sz="600" spc="15" dirty="0">
                <a:latin typeface="Microsoft Sans Serif"/>
                <a:cs typeface="Microsoft Sans Serif"/>
              </a:rPr>
              <a:t>entidades</a:t>
            </a:r>
            <a:r>
              <a:rPr sz="600" spc="-5" dirty="0">
                <a:latin typeface="Microsoft Sans Serif"/>
                <a:cs typeface="Microsoft Sans Serif"/>
              </a:rPr>
              <a:t> </a:t>
            </a:r>
            <a:r>
              <a:rPr sz="600" dirty="0">
                <a:latin typeface="Microsoft Sans Serif"/>
                <a:cs typeface="Microsoft Sans Serif"/>
              </a:rPr>
              <a:t>clave </a:t>
            </a:r>
            <a:r>
              <a:rPr sz="600" spc="25" dirty="0">
                <a:latin typeface="Microsoft Sans Serif"/>
                <a:cs typeface="Microsoft Sans Serif"/>
              </a:rPr>
              <a:t>que</a:t>
            </a:r>
            <a:r>
              <a:rPr sz="600" spc="-5" dirty="0">
                <a:latin typeface="Microsoft Sans Serif"/>
                <a:cs typeface="Microsoft Sans Serif"/>
              </a:rPr>
              <a:t> </a:t>
            </a:r>
            <a:r>
              <a:rPr sz="600" spc="25" dirty="0">
                <a:latin typeface="Microsoft Sans Serif"/>
                <a:cs typeface="Microsoft Sans Serif"/>
              </a:rPr>
              <a:t>exportan</a:t>
            </a:r>
            <a:r>
              <a:rPr sz="600" dirty="0">
                <a:latin typeface="Microsoft Sans Serif"/>
                <a:cs typeface="Microsoft Sans Serif"/>
              </a:rPr>
              <a:t> </a:t>
            </a:r>
            <a:r>
              <a:rPr sz="600" spc="15" dirty="0">
                <a:latin typeface="Microsoft Sans Serif"/>
                <a:cs typeface="Microsoft Sans Serif"/>
              </a:rPr>
              <a:t>energía.</a:t>
            </a:r>
            <a:r>
              <a:rPr sz="600" dirty="0">
                <a:latin typeface="Microsoft Sans Serif"/>
                <a:cs typeface="Microsoft Sans Serif"/>
              </a:rPr>
              <a:t> </a:t>
            </a:r>
            <a:r>
              <a:rPr sz="600" spc="-10" dirty="0">
                <a:latin typeface="Microsoft Sans Serif"/>
                <a:cs typeface="Microsoft Sans Serif"/>
              </a:rPr>
              <a:t>La</a:t>
            </a:r>
            <a:r>
              <a:rPr sz="600" spc="-5" dirty="0">
                <a:latin typeface="Microsoft Sans Serif"/>
                <a:cs typeface="Microsoft Sans Serif"/>
              </a:rPr>
              <a:t> </a:t>
            </a:r>
            <a:r>
              <a:rPr sz="600" spc="25" dirty="0">
                <a:latin typeface="Microsoft Sans Serif"/>
                <a:cs typeface="Microsoft Sans Serif"/>
              </a:rPr>
              <a:t>pérdida</a:t>
            </a:r>
            <a:r>
              <a:rPr sz="600" dirty="0">
                <a:latin typeface="Microsoft Sans Serif"/>
                <a:cs typeface="Microsoft Sans Serif"/>
              </a:rPr>
              <a:t> </a:t>
            </a:r>
            <a:r>
              <a:rPr sz="600" spc="20" dirty="0">
                <a:latin typeface="Microsoft Sans Serif"/>
                <a:cs typeface="Microsoft Sans Serif"/>
              </a:rPr>
              <a:t>de </a:t>
            </a:r>
            <a:r>
              <a:rPr sz="600" spc="-145" dirty="0">
                <a:latin typeface="Microsoft Sans Serif"/>
                <a:cs typeface="Microsoft Sans Serif"/>
              </a:rPr>
              <a:t> </a:t>
            </a:r>
            <a:r>
              <a:rPr sz="600" spc="20" dirty="0">
                <a:latin typeface="Microsoft Sans Serif"/>
                <a:cs typeface="Microsoft Sans Serif"/>
              </a:rPr>
              <a:t>energía </a:t>
            </a:r>
            <a:r>
              <a:rPr sz="600" spc="10" dirty="0">
                <a:latin typeface="Microsoft Sans Serif"/>
                <a:cs typeface="Microsoft Sans Serif"/>
              </a:rPr>
              <a:t>eléctrica </a:t>
            </a:r>
            <a:r>
              <a:rPr sz="600" spc="25" dirty="0">
                <a:latin typeface="Microsoft Sans Serif"/>
                <a:cs typeface="Microsoft Sans Serif"/>
              </a:rPr>
              <a:t>debido </a:t>
            </a:r>
            <a:r>
              <a:rPr sz="600" dirty="0">
                <a:latin typeface="Microsoft Sans Serif"/>
                <a:cs typeface="Microsoft Sans Serif"/>
              </a:rPr>
              <a:t>a </a:t>
            </a:r>
            <a:r>
              <a:rPr sz="600" spc="10" dirty="0">
                <a:latin typeface="Microsoft Sans Serif"/>
                <a:cs typeface="Microsoft Sans Serif"/>
              </a:rPr>
              <a:t>la </a:t>
            </a:r>
            <a:r>
              <a:rPr sz="600" spc="5" dirty="0">
                <a:latin typeface="Microsoft Sans Serif"/>
                <a:cs typeface="Microsoft Sans Serif"/>
              </a:rPr>
              <a:t>caída </a:t>
            </a:r>
            <a:r>
              <a:rPr sz="600" spc="20" dirty="0">
                <a:latin typeface="Microsoft Sans Serif"/>
                <a:cs typeface="Microsoft Sans Serif"/>
              </a:rPr>
              <a:t>de </a:t>
            </a:r>
            <a:r>
              <a:rPr sz="600" spc="15" dirty="0">
                <a:latin typeface="Microsoft Sans Serif"/>
                <a:cs typeface="Microsoft Sans Serif"/>
              </a:rPr>
              <a:t>carga </a:t>
            </a:r>
            <a:r>
              <a:rPr sz="600" spc="10" dirty="0">
                <a:latin typeface="Microsoft Sans Serif"/>
                <a:cs typeface="Microsoft Sans Serif"/>
              </a:rPr>
              <a:t>inicial </a:t>
            </a:r>
            <a:r>
              <a:rPr sz="600" spc="15" dirty="0">
                <a:latin typeface="Microsoft Sans Serif"/>
                <a:cs typeface="Microsoft Sans Serif"/>
              </a:rPr>
              <a:t>provoca </a:t>
            </a:r>
            <a:r>
              <a:rPr sz="600" spc="10" dirty="0">
                <a:latin typeface="Microsoft Sans Serif"/>
                <a:cs typeface="Microsoft Sans Serif"/>
              </a:rPr>
              <a:t>la aceleración </a:t>
            </a:r>
            <a:r>
              <a:rPr sz="600" spc="20" dirty="0">
                <a:latin typeface="Microsoft Sans Serif"/>
                <a:cs typeface="Microsoft Sans Serif"/>
              </a:rPr>
              <a:t>de </a:t>
            </a:r>
            <a:r>
              <a:rPr sz="600" spc="25" dirty="0">
                <a:latin typeface="Microsoft Sans Serif"/>
                <a:cs typeface="Microsoft Sans Serif"/>
              </a:rPr>
              <a:t> </a:t>
            </a:r>
            <a:r>
              <a:rPr sz="600" dirty="0">
                <a:latin typeface="Microsoft Sans Serif"/>
                <a:cs typeface="Microsoft Sans Serif"/>
              </a:rPr>
              <a:t>las</a:t>
            </a:r>
            <a:r>
              <a:rPr sz="600" spc="-5" dirty="0">
                <a:latin typeface="Microsoft Sans Serif"/>
                <a:cs typeface="Microsoft Sans Serif"/>
              </a:rPr>
              <a:t> </a:t>
            </a:r>
            <a:r>
              <a:rPr sz="600" spc="15" dirty="0">
                <a:latin typeface="Microsoft Sans Serif"/>
                <a:cs typeface="Microsoft Sans Serif"/>
              </a:rPr>
              <a:t>unidades</a:t>
            </a:r>
            <a:r>
              <a:rPr sz="600" spc="-5" dirty="0">
                <a:latin typeface="Microsoft Sans Serif"/>
                <a:cs typeface="Microsoft Sans Serif"/>
              </a:rPr>
              <a:t> </a:t>
            </a:r>
            <a:r>
              <a:rPr sz="600" spc="5" dirty="0">
                <a:latin typeface="Microsoft Sans Serif"/>
                <a:cs typeface="Microsoft Sans Serif"/>
              </a:rPr>
              <a:t>y</a:t>
            </a:r>
            <a:r>
              <a:rPr sz="600" spc="-5" dirty="0">
                <a:latin typeface="Microsoft Sans Serif"/>
                <a:cs typeface="Microsoft Sans Serif"/>
              </a:rPr>
              <a:t> </a:t>
            </a:r>
            <a:r>
              <a:rPr sz="600" spc="10" dirty="0">
                <a:latin typeface="Microsoft Sans Serif"/>
                <a:cs typeface="Microsoft Sans Serif"/>
              </a:rPr>
              <a:t>el</a:t>
            </a:r>
            <a:r>
              <a:rPr sz="600" spc="-5" dirty="0">
                <a:latin typeface="Microsoft Sans Serif"/>
                <a:cs typeface="Microsoft Sans Serif"/>
              </a:rPr>
              <a:t> </a:t>
            </a:r>
            <a:r>
              <a:rPr sz="600" spc="20" dirty="0">
                <a:latin typeface="Microsoft Sans Serif"/>
                <a:cs typeface="Microsoft Sans Serif"/>
              </a:rPr>
              <a:t>consiguiente</a:t>
            </a:r>
            <a:r>
              <a:rPr sz="600" dirty="0">
                <a:latin typeface="Microsoft Sans Serif"/>
                <a:cs typeface="Microsoft Sans Serif"/>
              </a:rPr>
              <a:t> </a:t>
            </a:r>
            <a:r>
              <a:rPr sz="600" spc="30" dirty="0">
                <a:latin typeface="Microsoft Sans Serif"/>
                <a:cs typeface="Microsoft Sans Serif"/>
              </a:rPr>
              <a:t>aumento</a:t>
            </a:r>
            <a:r>
              <a:rPr sz="600" spc="-5" dirty="0">
                <a:latin typeface="Microsoft Sans Serif"/>
                <a:cs typeface="Microsoft Sans Serif"/>
              </a:rPr>
              <a:t> </a:t>
            </a:r>
            <a:r>
              <a:rPr sz="600" spc="20" dirty="0">
                <a:latin typeface="Microsoft Sans Serif"/>
                <a:cs typeface="Microsoft Sans Serif"/>
              </a:rPr>
              <a:t>en</a:t>
            </a:r>
            <a:r>
              <a:rPr sz="600" spc="-5" dirty="0">
                <a:latin typeface="Microsoft Sans Serif"/>
                <a:cs typeface="Microsoft Sans Serif"/>
              </a:rPr>
              <a:t> </a:t>
            </a:r>
            <a:r>
              <a:rPr sz="600" spc="10" dirty="0">
                <a:latin typeface="Microsoft Sans Serif"/>
                <a:cs typeface="Microsoft Sans Serif"/>
              </a:rPr>
              <a:t>la</a:t>
            </a:r>
            <a:r>
              <a:rPr sz="600" spc="-5" dirty="0">
                <a:latin typeface="Microsoft Sans Serif"/>
                <a:cs typeface="Microsoft Sans Serif"/>
              </a:rPr>
              <a:t> </a:t>
            </a:r>
            <a:r>
              <a:rPr sz="600" spc="15" dirty="0">
                <a:latin typeface="Microsoft Sans Serif"/>
                <a:cs typeface="Microsoft Sans Serif"/>
              </a:rPr>
              <a:t>frecuencia</a:t>
            </a:r>
            <a:r>
              <a:rPr sz="600" spc="-5" dirty="0">
                <a:latin typeface="Microsoft Sans Serif"/>
                <a:cs typeface="Microsoft Sans Serif"/>
              </a:rPr>
              <a:t> </a:t>
            </a:r>
            <a:r>
              <a:rPr sz="600" spc="15" dirty="0">
                <a:latin typeface="Microsoft Sans Serif"/>
                <a:cs typeface="Microsoft Sans Serif"/>
              </a:rPr>
              <a:t>del</a:t>
            </a:r>
            <a:r>
              <a:rPr sz="600" dirty="0">
                <a:latin typeface="Microsoft Sans Serif"/>
                <a:cs typeface="Microsoft Sans Serif"/>
              </a:rPr>
              <a:t> </a:t>
            </a:r>
            <a:r>
              <a:rPr sz="600" spc="10" dirty="0">
                <a:latin typeface="Microsoft Sans Serif"/>
                <a:cs typeface="Microsoft Sans Serif"/>
              </a:rPr>
              <a:t>sistema.</a:t>
            </a:r>
            <a:endParaRPr sz="600">
              <a:latin typeface="Microsoft Sans Serif"/>
              <a:cs typeface="Microsoft Sans Serif"/>
            </a:endParaRPr>
          </a:p>
        </p:txBody>
      </p:sp>
      <p:sp>
        <p:nvSpPr>
          <p:cNvPr id="8" name="object 8"/>
          <p:cNvSpPr txBox="1"/>
          <p:nvPr/>
        </p:nvSpPr>
        <p:spPr>
          <a:xfrm>
            <a:off x="9100215" y="3718878"/>
            <a:ext cx="7362358" cy="335348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 marR="5080" indent="154940">
              <a:lnSpc>
                <a:spcPct val="134600"/>
              </a:lnSpc>
              <a:spcBef>
                <a:spcPts val="100"/>
              </a:spcBef>
            </a:pPr>
            <a:r>
              <a:rPr sz="750" spc="-15" dirty="0">
                <a:latin typeface="Microsoft Sans Serif"/>
                <a:cs typeface="Microsoft Sans Serif"/>
              </a:rPr>
              <a:t>Las</a:t>
            </a:r>
            <a:r>
              <a:rPr sz="750" dirty="0">
                <a:latin typeface="Microsoft Sans Serif"/>
                <a:cs typeface="Microsoft Sans Serif"/>
              </a:rPr>
              <a:t> </a:t>
            </a:r>
            <a:r>
              <a:rPr sz="750" spc="20" dirty="0">
                <a:latin typeface="Microsoft Sans Serif"/>
                <a:cs typeface="Microsoft Sans Serif"/>
              </a:rPr>
              <a:t>siguientes</a:t>
            </a:r>
            <a:r>
              <a:rPr sz="750" dirty="0">
                <a:latin typeface="Microsoft Sans Serif"/>
                <a:cs typeface="Microsoft Sans Serif"/>
              </a:rPr>
              <a:t> </a:t>
            </a:r>
            <a:r>
              <a:rPr sz="750" spc="20" dirty="0">
                <a:latin typeface="Microsoft Sans Serif"/>
                <a:cs typeface="Microsoft Sans Serif"/>
              </a:rPr>
              <a:t>son</a:t>
            </a:r>
            <a:r>
              <a:rPr sz="750" dirty="0">
                <a:latin typeface="Microsoft Sans Serif"/>
                <a:cs typeface="Microsoft Sans Serif"/>
              </a:rPr>
              <a:t> </a:t>
            </a:r>
            <a:r>
              <a:rPr sz="750" spc="20" dirty="0">
                <a:latin typeface="Microsoft Sans Serif"/>
                <a:cs typeface="Microsoft Sans Serif"/>
              </a:rPr>
              <a:t>dos</a:t>
            </a:r>
            <a:r>
              <a:rPr sz="750" dirty="0">
                <a:latin typeface="Microsoft Sans Serif"/>
                <a:cs typeface="Microsoft Sans Serif"/>
              </a:rPr>
              <a:t> </a:t>
            </a:r>
            <a:r>
              <a:rPr sz="750" spc="15" dirty="0">
                <a:latin typeface="Microsoft Sans Serif"/>
                <a:cs typeface="Microsoft Sans Serif"/>
              </a:rPr>
              <a:t>consideraciones</a:t>
            </a:r>
            <a:r>
              <a:rPr sz="750" dirty="0">
                <a:latin typeface="Microsoft Sans Serif"/>
                <a:cs typeface="Microsoft Sans Serif"/>
              </a:rPr>
              <a:t> </a:t>
            </a:r>
            <a:r>
              <a:rPr sz="750" spc="20" dirty="0">
                <a:latin typeface="Microsoft Sans Serif"/>
                <a:cs typeface="Microsoft Sans Serif"/>
              </a:rPr>
              <a:t>principales</a:t>
            </a:r>
            <a:r>
              <a:rPr sz="750" dirty="0">
                <a:latin typeface="Microsoft Sans Serif"/>
                <a:cs typeface="Microsoft Sans Serif"/>
              </a:rPr>
              <a:t> </a:t>
            </a:r>
            <a:r>
              <a:rPr sz="750" spc="5" dirty="0">
                <a:latin typeface="Microsoft Sans Serif"/>
                <a:cs typeface="Microsoft Sans Serif"/>
              </a:rPr>
              <a:t>asociadas </a:t>
            </a:r>
            <a:r>
              <a:rPr sz="750" spc="20" dirty="0">
                <a:latin typeface="Microsoft Sans Serif"/>
                <a:cs typeface="Microsoft Sans Serif"/>
              </a:rPr>
              <a:t>con</a:t>
            </a:r>
            <a:r>
              <a:rPr sz="750" dirty="0">
                <a:latin typeface="Microsoft Sans Serif"/>
                <a:cs typeface="Microsoft Sans Serif"/>
              </a:rPr>
              <a:t> </a:t>
            </a:r>
            <a:r>
              <a:rPr sz="750" spc="10" dirty="0">
                <a:latin typeface="Microsoft Sans Serif"/>
                <a:cs typeface="Microsoft Sans Serif"/>
              </a:rPr>
              <a:t>la </a:t>
            </a:r>
            <a:r>
              <a:rPr sz="750" spc="-185" dirty="0">
                <a:latin typeface="Microsoft Sans Serif"/>
                <a:cs typeface="Microsoft Sans Serif"/>
              </a:rPr>
              <a:t> </a:t>
            </a:r>
            <a:r>
              <a:rPr sz="750" spc="25" dirty="0">
                <a:latin typeface="Microsoft Sans Serif"/>
                <a:cs typeface="Microsoft Sans Serif"/>
              </a:rPr>
              <a:t>operación</a:t>
            </a:r>
            <a:r>
              <a:rPr sz="750" spc="-10" dirty="0">
                <a:latin typeface="Microsoft Sans Serif"/>
                <a:cs typeface="Microsoft Sans Serif"/>
              </a:rPr>
              <a:t> </a:t>
            </a:r>
            <a:r>
              <a:rPr sz="750" spc="25" dirty="0">
                <a:latin typeface="Microsoft Sans Serif"/>
                <a:cs typeface="Microsoft Sans Serif"/>
              </a:rPr>
              <a:t>de</a:t>
            </a:r>
            <a:r>
              <a:rPr sz="750" spc="-5" dirty="0">
                <a:latin typeface="Microsoft Sans Serif"/>
                <a:cs typeface="Microsoft Sans Serif"/>
              </a:rPr>
              <a:t> </a:t>
            </a:r>
            <a:r>
              <a:rPr sz="750" spc="30" dirty="0">
                <a:latin typeface="Microsoft Sans Serif"/>
                <a:cs typeface="Microsoft Sans Serif"/>
              </a:rPr>
              <a:t>una</a:t>
            </a:r>
            <a:r>
              <a:rPr sz="750" spc="-10" dirty="0">
                <a:latin typeface="Microsoft Sans Serif"/>
                <a:cs typeface="Microsoft Sans Serif"/>
              </a:rPr>
              <a:t> </a:t>
            </a:r>
            <a:r>
              <a:rPr sz="750" spc="30" dirty="0">
                <a:latin typeface="Microsoft Sans Serif"/>
                <a:cs typeface="Microsoft Sans Serif"/>
              </a:rPr>
              <a:t>planta</a:t>
            </a:r>
            <a:r>
              <a:rPr sz="750" spc="-5" dirty="0">
                <a:latin typeface="Microsoft Sans Serif"/>
                <a:cs typeface="Microsoft Sans Serif"/>
              </a:rPr>
              <a:t> </a:t>
            </a:r>
            <a:r>
              <a:rPr sz="750" spc="30" dirty="0">
                <a:latin typeface="Microsoft Sans Serif"/>
                <a:cs typeface="Microsoft Sans Serif"/>
              </a:rPr>
              <a:t>generadora</a:t>
            </a:r>
            <a:r>
              <a:rPr sz="750" spc="-5" dirty="0">
                <a:latin typeface="Microsoft Sans Serif"/>
                <a:cs typeface="Microsoft Sans Serif"/>
              </a:rPr>
              <a:t> </a:t>
            </a:r>
            <a:r>
              <a:rPr sz="750" dirty="0">
                <a:latin typeface="Microsoft Sans Serif"/>
                <a:cs typeface="Microsoft Sans Serif"/>
              </a:rPr>
              <a:t>a</a:t>
            </a:r>
            <a:r>
              <a:rPr sz="750" spc="-10" dirty="0">
                <a:latin typeface="Microsoft Sans Serif"/>
                <a:cs typeface="Microsoft Sans Serif"/>
              </a:rPr>
              <a:t> </a:t>
            </a:r>
            <a:r>
              <a:rPr sz="750" spc="30" dirty="0">
                <a:latin typeface="Microsoft Sans Serif"/>
                <a:cs typeface="Microsoft Sans Serif"/>
              </a:rPr>
              <a:t>una</a:t>
            </a:r>
            <a:r>
              <a:rPr sz="750" spc="-5" dirty="0">
                <a:latin typeface="Microsoft Sans Serif"/>
                <a:cs typeface="Microsoft Sans Serif"/>
              </a:rPr>
              <a:t> </a:t>
            </a:r>
            <a:r>
              <a:rPr sz="750" spc="20" dirty="0">
                <a:latin typeface="Microsoft Sans Serif"/>
                <a:cs typeface="Microsoft Sans Serif"/>
              </a:rPr>
              <a:t>frecuencia</a:t>
            </a:r>
            <a:r>
              <a:rPr sz="750" spc="-10" dirty="0">
                <a:latin typeface="Microsoft Sans Serif"/>
                <a:cs typeface="Microsoft Sans Serif"/>
              </a:rPr>
              <a:t> </a:t>
            </a:r>
            <a:r>
              <a:rPr sz="750" spc="30" dirty="0">
                <a:latin typeface="Microsoft Sans Serif"/>
                <a:cs typeface="Microsoft Sans Serif"/>
              </a:rPr>
              <a:t>anormal:</a:t>
            </a:r>
            <a:endParaRPr sz="750">
              <a:latin typeface="Microsoft Sans Serif"/>
              <a:cs typeface="Microsoft Sans Serif"/>
            </a:endParaRPr>
          </a:p>
          <a:p>
            <a:pPr marL="413384" marR="78740" indent="-173990">
              <a:lnSpc>
                <a:spcPct val="125000"/>
              </a:lnSpc>
              <a:spcBef>
                <a:spcPts val="80"/>
              </a:spcBef>
              <a:buSzPct val="125000"/>
              <a:buChar char="•"/>
              <a:tabLst>
                <a:tab pos="412115" algn="l"/>
              </a:tabLst>
            </a:pPr>
            <a:r>
              <a:rPr sz="800" spc="20" dirty="0">
                <a:latin typeface="Microsoft Sans Serif"/>
                <a:cs typeface="Microsoft Sans Serif"/>
              </a:rPr>
              <a:t>Protección</a:t>
            </a:r>
            <a:r>
              <a:rPr sz="800" spc="-5" dirty="0">
                <a:latin typeface="Microsoft Sans Serif"/>
                <a:cs typeface="Microsoft Sans Serif"/>
              </a:rPr>
              <a:t> </a:t>
            </a:r>
            <a:r>
              <a:rPr sz="800" spc="25" dirty="0">
                <a:latin typeface="Microsoft Sans Serif"/>
                <a:cs typeface="Microsoft Sans Serif"/>
              </a:rPr>
              <a:t>del</a:t>
            </a:r>
            <a:r>
              <a:rPr sz="800" dirty="0">
                <a:latin typeface="Microsoft Sans Serif"/>
                <a:cs typeface="Microsoft Sans Serif"/>
              </a:rPr>
              <a:t> </a:t>
            </a:r>
            <a:r>
              <a:rPr sz="800" spc="35" dirty="0">
                <a:latin typeface="Microsoft Sans Serif"/>
                <a:cs typeface="Microsoft Sans Serif"/>
              </a:rPr>
              <a:t>equipo</a:t>
            </a:r>
            <a:r>
              <a:rPr sz="800" dirty="0">
                <a:latin typeface="Microsoft Sans Serif"/>
                <a:cs typeface="Microsoft Sans Serif"/>
              </a:rPr>
              <a:t> </a:t>
            </a:r>
            <a:r>
              <a:rPr sz="800" spc="30" dirty="0">
                <a:latin typeface="Microsoft Sans Serif"/>
                <a:cs typeface="Microsoft Sans Serif"/>
              </a:rPr>
              <a:t>contra</a:t>
            </a:r>
            <a:r>
              <a:rPr sz="800" spc="-5" dirty="0">
                <a:latin typeface="Microsoft Sans Serif"/>
                <a:cs typeface="Microsoft Sans Serif"/>
              </a:rPr>
              <a:t> </a:t>
            </a:r>
            <a:r>
              <a:rPr sz="800" spc="20" dirty="0">
                <a:latin typeface="Microsoft Sans Serif"/>
                <a:cs typeface="Microsoft Sans Serif"/>
              </a:rPr>
              <a:t>daños</a:t>
            </a:r>
            <a:r>
              <a:rPr sz="800" dirty="0">
                <a:latin typeface="Microsoft Sans Serif"/>
                <a:cs typeface="Microsoft Sans Serif"/>
              </a:rPr>
              <a:t> </a:t>
            </a:r>
            <a:r>
              <a:rPr sz="800" spc="30" dirty="0">
                <a:latin typeface="Microsoft Sans Serif"/>
                <a:cs typeface="Microsoft Sans Serif"/>
              </a:rPr>
              <a:t>que</a:t>
            </a:r>
            <a:r>
              <a:rPr sz="800" dirty="0">
                <a:latin typeface="Microsoft Sans Serif"/>
                <a:cs typeface="Microsoft Sans Serif"/>
              </a:rPr>
              <a:t> </a:t>
            </a:r>
            <a:r>
              <a:rPr sz="800" spc="35" dirty="0">
                <a:latin typeface="Microsoft Sans Serif"/>
                <a:cs typeface="Microsoft Sans Serif"/>
              </a:rPr>
              <a:t>podrían</a:t>
            </a:r>
            <a:r>
              <a:rPr sz="800" dirty="0">
                <a:latin typeface="Microsoft Sans Serif"/>
                <a:cs typeface="Microsoft Sans Serif"/>
              </a:rPr>
              <a:t> </a:t>
            </a:r>
            <a:r>
              <a:rPr sz="800" spc="30" dirty="0">
                <a:latin typeface="Microsoft Sans Serif"/>
                <a:cs typeface="Microsoft Sans Serif"/>
              </a:rPr>
              <a:t>resultar </a:t>
            </a:r>
            <a:r>
              <a:rPr sz="800" spc="-200" dirty="0">
                <a:latin typeface="Microsoft Sans Serif"/>
                <a:cs typeface="Microsoft Sans Serif"/>
              </a:rPr>
              <a:t> </a:t>
            </a:r>
            <a:r>
              <a:rPr sz="800" spc="25" dirty="0">
                <a:latin typeface="Microsoft Sans Serif"/>
                <a:cs typeface="Microsoft Sans Serif"/>
              </a:rPr>
              <a:t>de</a:t>
            </a:r>
            <a:r>
              <a:rPr sz="800" spc="-5" dirty="0">
                <a:latin typeface="Microsoft Sans Serif"/>
                <a:cs typeface="Microsoft Sans Serif"/>
              </a:rPr>
              <a:t> </a:t>
            </a:r>
            <a:r>
              <a:rPr sz="800" spc="10" dirty="0">
                <a:latin typeface="Microsoft Sans Serif"/>
                <a:cs typeface="Microsoft Sans Serif"/>
              </a:rPr>
              <a:t>la</a:t>
            </a:r>
            <a:r>
              <a:rPr sz="800" spc="-5" dirty="0">
                <a:latin typeface="Microsoft Sans Serif"/>
                <a:cs typeface="Microsoft Sans Serif"/>
              </a:rPr>
              <a:t> </a:t>
            </a:r>
            <a:r>
              <a:rPr sz="800" spc="25" dirty="0">
                <a:latin typeface="Microsoft Sans Serif"/>
                <a:cs typeface="Microsoft Sans Serif"/>
              </a:rPr>
              <a:t>operación</a:t>
            </a:r>
            <a:r>
              <a:rPr sz="800" spc="-5" dirty="0">
                <a:latin typeface="Microsoft Sans Serif"/>
                <a:cs typeface="Microsoft Sans Serif"/>
              </a:rPr>
              <a:t> </a:t>
            </a:r>
            <a:r>
              <a:rPr sz="800" dirty="0">
                <a:latin typeface="Microsoft Sans Serif"/>
                <a:cs typeface="Microsoft Sans Serif"/>
              </a:rPr>
              <a:t>a</a:t>
            </a:r>
            <a:r>
              <a:rPr sz="800" spc="-5" dirty="0">
                <a:latin typeface="Microsoft Sans Serif"/>
                <a:cs typeface="Microsoft Sans Serif"/>
              </a:rPr>
              <a:t> </a:t>
            </a:r>
            <a:r>
              <a:rPr sz="800" spc="30" dirty="0">
                <a:latin typeface="Microsoft Sans Serif"/>
                <a:cs typeface="Microsoft Sans Serif"/>
              </a:rPr>
              <a:t>una</a:t>
            </a:r>
            <a:r>
              <a:rPr sz="800" spc="-5" dirty="0">
                <a:latin typeface="Microsoft Sans Serif"/>
                <a:cs typeface="Microsoft Sans Serif"/>
              </a:rPr>
              <a:t> </a:t>
            </a:r>
            <a:r>
              <a:rPr sz="800" spc="20" dirty="0">
                <a:latin typeface="Microsoft Sans Serif"/>
                <a:cs typeface="Microsoft Sans Serif"/>
              </a:rPr>
              <a:t>frecuencia</a:t>
            </a:r>
            <a:r>
              <a:rPr sz="800" spc="-5" dirty="0">
                <a:latin typeface="Microsoft Sans Serif"/>
                <a:cs typeface="Microsoft Sans Serif"/>
              </a:rPr>
              <a:t> </a:t>
            </a:r>
            <a:r>
              <a:rPr sz="800" spc="30" dirty="0">
                <a:latin typeface="Microsoft Sans Serif"/>
                <a:cs typeface="Microsoft Sans Serif"/>
              </a:rPr>
              <a:t>anormal.</a:t>
            </a:r>
            <a:endParaRPr sz="800">
              <a:latin typeface="Microsoft Sans Serif"/>
              <a:cs typeface="Microsoft Sans Serif"/>
            </a:endParaRPr>
          </a:p>
        </p:txBody>
      </p:sp>
      <p:sp>
        <p:nvSpPr>
          <p:cNvPr id="9" name="object 9"/>
          <p:cNvSpPr txBox="1"/>
          <p:nvPr/>
        </p:nvSpPr>
        <p:spPr>
          <a:xfrm>
            <a:off x="9622662" y="4347992"/>
            <a:ext cx="6433299" cy="320857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86055" marR="5080" indent="-173990">
              <a:lnSpc>
                <a:spcPct val="143300"/>
              </a:lnSpc>
              <a:spcBef>
                <a:spcPts val="100"/>
              </a:spcBef>
              <a:buSzPct val="142857"/>
              <a:buChar char="•"/>
              <a:tabLst>
                <a:tab pos="185420" algn="l"/>
              </a:tabLst>
            </a:pPr>
            <a:r>
              <a:rPr sz="700" spc="15" dirty="0">
                <a:latin typeface="Microsoft Sans Serif"/>
                <a:cs typeface="Microsoft Sans Serif"/>
              </a:rPr>
              <a:t>Prevención</a:t>
            </a:r>
            <a:r>
              <a:rPr sz="700" spc="-5" dirty="0">
                <a:latin typeface="Microsoft Sans Serif"/>
                <a:cs typeface="Microsoft Sans Serif"/>
              </a:rPr>
              <a:t> </a:t>
            </a:r>
            <a:r>
              <a:rPr sz="700" spc="20" dirty="0">
                <a:latin typeface="Microsoft Sans Serif"/>
                <a:cs typeface="Microsoft Sans Serif"/>
              </a:rPr>
              <a:t>de</a:t>
            </a:r>
            <a:r>
              <a:rPr sz="700" dirty="0">
                <a:latin typeface="Microsoft Sans Serif"/>
                <a:cs typeface="Microsoft Sans Serif"/>
              </a:rPr>
              <a:t> </a:t>
            </a:r>
            <a:r>
              <a:rPr sz="700" spc="20" dirty="0">
                <a:latin typeface="Microsoft Sans Serif"/>
                <a:cs typeface="Microsoft Sans Serif"/>
              </a:rPr>
              <a:t>disparos</a:t>
            </a:r>
            <a:r>
              <a:rPr sz="700" dirty="0">
                <a:latin typeface="Microsoft Sans Serif"/>
                <a:cs typeface="Microsoft Sans Serif"/>
              </a:rPr>
              <a:t> </a:t>
            </a:r>
            <a:r>
              <a:rPr sz="700" spc="25" dirty="0">
                <a:latin typeface="Microsoft Sans Serif"/>
                <a:cs typeface="Microsoft Sans Serif"/>
              </a:rPr>
              <a:t>involuntarios</a:t>
            </a:r>
            <a:r>
              <a:rPr sz="700" dirty="0">
                <a:latin typeface="Microsoft Sans Serif"/>
                <a:cs typeface="Microsoft Sans Serif"/>
              </a:rPr>
              <a:t> </a:t>
            </a:r>
            <a:r>
              <a:rPr sz="700" spc="20" dirty="0">
                <a:latin typeface="Microsoft Sans Serif"/>
                <a:cs typeface="Microsoft Sans Serif"/>
              </a:rPr>
              <a:t>de</a:t>
            </a:r>
            <a:r>
              <a:rPr sz="700" dirty="0">
                <a:latin typeface="Microsoft Sans Serif"/>
                <a:cs typeface="Microsoft Sans Serif"/>
              </a:rPr>
              <a:t> </a:t>
            </a:r>
            <a:r>
              <a:rPr sz="700" spc="10" dirty="0">
                <a:latin typeface="Microsoft Sans Serif"/>
                <a:cs typeface="Microsoft Sans Serif"/>
              </a:rPr>
              <a:t>la</a:t>
            </a:r>
            <a:r>
              <a:rPr sz="700" dirty="0">
                <a:latin typeface="Microsoft Sans Serif"/>
                <a:cs typeface="Microsoft Sans Serif"/>
              </a:rPr>
              <a:t> </a:t>
            </a:r>
            <a:r>
              <a:rPr sz="700" spc="30" dirty="0">
                <a:latin typeface="Microsoft Sans Serif"/>
                <a:cs typeface="Microsoft Sans Serif"/>
              </a:rPr>
              <a:t>unidad</a:t>
            </a:r>
            <a:r>
              <a:rPr sz="700" spc="-5" dirty="0">
                <a:latin typeface="Microsoft Sans Serif"/>
                <a:cs typeface="Microsoft Sans Serif"/>
              </a:rPr>
              <a:t> </a:t>
            </a:r>
            <a:r>
              <a:rPr sz="700" spc="25" dirty="0">
                <a:latin typeface="Microsoft Sans Serif"/>
                <a:cs typeface="Microsoft Sans Serif"/>
              </a:rPr>
              <a:t>generadora </a:t>
            </a:r>
            <a:r>
              <a:rPr sz="700" spc="-170" dirty="0">
                <a:latin typeface="Microsoft Sans Serif"/>
                <a:cs typeface="Microsoft Sans Serif"/>
              </a:rPr>
              <a:t> </a:t>
            </a:r>
            <a:r>
              <a:rPr sz="700" spc="40" dirty="0">
                <a:latin typeface="Microsoft Sans Serif"/>
                <a:cs typeface="Microsoft Sans Serif"/>
              </a:rPr>
              <a:t>por </a:t>
            </a:r>
            <a:r>
              <a:rPr sz="700" spc="30" dirty="0">
                <a:latin typeface="Microsoft Sans Serif"/>
                <a:cs typeface="Microsoft Sans Serif"/>
              </a:rPr>
              <a:t>una </a:t>
            </a:r>
            <a:r>
              <a:rPr sz="700" spc="20" dirty="0">
                <a:latin typeface="Microsoft Sans Serif"/>
                <a:cs typeface="Microsoft Sans Serif"/>
              </a:rPr>
              <a:t>condición de </a:t>
            </a:r>
            <a:r>
              <a:rPr sz="700" spc="15" dirty="0">
                <a:latin typeface="Microsoft Sans Serif"/>
                <a:cs typeface="Microsoft Sans Serif"/>
              </a:rPr>
              <a:t>frecuencia </a:t>
            </a:r>
            <a:r>
              <a:rPr sz="700" spc="30" dirty="0">
                <a:latin typeface="Microsoft Sans Serif"/>
                <a:cs typeface="Microsoft Sans Serif"/>
              </a:rPr>
              <a:t>anormal </a:t>
            </a:r>
            <a:r>
              <a:rPr sz="700" spc="20" dirty="0">
                <a:latin typeface="Microsoft Sans Serif"/>
                <a:cs typeface="Microsoft Sans Serif"/>
              </a:rPr>
              <a:t>recuperable </a:t>
            </a:r>
            <a:r>
              <a:rPr sz="700" spc="30" dirty="0">
                <a:latin typeface="Microsoft Sans Serif"/>
                <a:cs typeface="Microsoft Sans Serif"/>
              </a:rPr>
              <a:t>que </a:t>
            </a:r>
            <a:r>
              <a:rPr sz="700" spc="35" dirty="0">
                <a:latin typeface="Microsoft Sans Serif"/>
                <a:cs typeface="Microsoft Sans Serif"/>
              </a:rPr>
              <a:t>no </a:t>
            </a:r>
            <a:r>
              <a:rPr sz="700" spc="-175" dirty="0">
                <a:latin typeface="Microsoft Sans Serif"/>
                <a:cs typeface="Microsoft Sans Serif"/>
              </a:rPr>
              <a:t> </a:t>
            </a:r>
            <a:r>
              <a:rPr sz="700" spc="10" dirty="0">
                <a:latin typeface="Microsoft Sans Serif"/>
                <a:cs typeface="Microsoft Sans Serif"/>
              </a:rPr>
              <a:t>exceda</a:t>
            </a:r>
            <a:r>
              <a:rPr sz="700" spc="-5" dirty="0">
                <a:latin typeface="Microsoft Sans Serif"/>
                <a:cs typeface="Microsoft Sans Serif"/>
              </a:rPr>
              <a:t> </a:t>
            </a:r>
            <a:r>
              <a:rPr sz="700" spc="10" dirty="0">
                <a:latin typeface="Microsoft Sans Serif"/>
                <a:cs typeface="Microsoft Sans Serif"/>
              </a:rPr>
              <a:t>los</a:t>
            </a:r>
            <a:r>
              <a:rPr sz="700" spc="-5" dirty="0">
                <a:latin typeface="Microsoft Sans Serif"/>
                <a:cs typeface="Microsoft Sans Serif"/>
              </a:rPr>
              <a:t> </a:t>
            </a:r>
            <a:r>
              <a:rPr sz="700" spc="25" dirty="0">
                <a:latin typeface="Microsoft Sans Serif"/>
                <a:cs typeface="Microsoft Sans Serif"/>
              </a:rPr>
              <a:t>límites</a:t>
            </a:r>
            <a:r>
              <a:rPr sz="700" spc="-5" dirty="0">
                <a:latin typeface="Microsoft Sans Serif"/>
                <a:cs typeface="Microsoft Sans Serif"/>
              </a:rPr>
              <a:t> </a:t>
            </a:r>
            <a:r>
              <a:rPr sz="700" spc="20" dirty="0">
                <a:latin typeface="Microsoft Sans Serif"/>
                <a:cs typeface="Microsoft Sans Serif"/>
              </a:rPr>
              <a:t>de</a:t>
            </a:r>
            <a:r>
              <a:rPr sz="700" spc="-5" dirty="0">
                <a:latin typeface="Microsoft Sans Serif"/>
                <a:cs typeface="Microsoft Sans Serif"/>
              </a:rPr>
              <a:t> </a:t>
            </a:r>
            <a:r>
              <a:rPr sz="700" spc="20" dirty="0">
                <a:latin typeface="Microsoft Sans Serif"/>
                <a:cs typeface="Microsoft Sans Serif"/>
              </a:rPr>
              <a:t>diseño</a:t>
            </a:r>
            <a:r>
              <a:rPr sz="700" spc="-5" dirty="0">
                <a:latin typeface="Microsoft Sans Serif"/>
                <a:cs typeface="Microsoft Sans Serif"/>
              </a:rPr>
              <a:t> </a:t>
            </a:r>
            <a:r>
              <a:rPr sz="700" spc="20" dirty="0">
                <a:latin typeface="Microsoft Sans Serif"/>
                <a:cs typeface="Microsoft Sans Serif"/>
              </a:rPr>
              <a:t>de</a:t>
            </a:r>
            <a:r>
              <a:rPr sz="700" dirty="0">
                <a:latin typeface="Microsoft Sans Serif"/>
                <a:cs typeface="Microsoft Sans Serif"/>
              </a:rPr>
              <a:t> </a:t>
            </a:r>
            <a:r>
              <a:rPr sz="700" spc="10" dirty="0">
                <a:latin typeface="Microsoft Sans Serif"/>
                <a:cs typeface="Microsoft Sans Serif"/>
              </a:rPr>
              <a:t>los</a:t>
            </a:r>
            <a:r>
              <a:rPr sz="700" spc="-5" dirty="0">
                <a:latin typeface="Microsoft Sans Serif"/>
                <a:cs typeface="Microsoft Sans Serif"/>
              </a:rPr>
              <a:t> </a:t>
            </a:r>
            <a:r>
              <a:rPr sz="700" spc="20" dirty="0">
                <a:latin typeface="Microsoft Sans Serif"/>
                <a:cs typeface="Microsoft Sans Serif"/>
              </a:rPr>
              <a:t>equipos</a:t>
            </a:r>
            <a:r>
              <a:rPr sz="700" spc="-5" dirty="0">
                <a:latin typeface="Microsoft Sans Serif"/>
                <a:cs typeface="Microsoft Sans Serif"/>
              </a:rPr>
              <a:t> </a:t>
            </a:r>
            <a:r>
              <a:rPr sz="700" spc="20" dirty="0">
                <a:latin typeface="Microsoft Sans Serif"/>
                <a:cs typeface="Microsoft Sans Serif"/>
              </a:rPr>
              <a:t>de</a:t>
            </a:r>
            <a:r>
              <a:rPr sz="700" spc="-5" dirty="0">
                <a:latin typeface="Microsoft Sans Serif"/>
                <a:cs typeface="Microsoft Sans Serif"/>
              </a:rPr>
              <a:t> </a:t>
            </a:r>
            <a:r>
              <a:rPr sz="700" spc="10" dirty="0">
                <a:latin typeface="Microsoft Sans Serif"/>
                <a:cs typeface="Microsoft Sans Serif"/>
              </a:rPr>
              <a:t>la</a:t>
            </a:r>
            <a:r>
              <a:rPr sz="700" spc="-5" dirty="0">
                <a:latin typeface="Microsoft Sans Serif"/>
                <a:cs typeface="Microsoft Sans Serif"/>
              </a:rPr>
              <a:t> </a:t>
            </a:r>
            <a:r>
              <a:rPr sz="700" spc="20" dirty="0">
                <a:latin typeface="Microsoft Sans Serif"/>
                <a:cs typeface="Microsoft Sans Serif"/>
              </a:rPr>
              <a:t>planta.</a:t>
            </a:r>
            <a:endParaRPr sz="700">
              <a:latin typeface="Microsoft Sans Serif"/>
              <a:cs typeface="Microsoft Sans Serif"/>
            </a:endParaRPr>
          </a:p>
        </p:txBody>
      </p:sp>
      <p:sp>
        <p:nvSpPr>
          <p:cNvPr id="10" name="object 10"/>
          <p:cNvSpPr txBox="1"/>
          <p:nvPr/>
        </p:nvSpPr>
        <p:spPr>
          <a:xfrm>
            <a:off x="9100214" y="4957721"/>
            <a:ext cx="7420790" cy="140282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 marR="71755" indent="154940">
              <a:lnSpc>
                <a:spcPct val="143200"/>
              </a:lnSpc>
              <a:spcBef>
                <a:spcPts val="100"/>
              </a:spcBef>
            </a:pPr>
            <a:r>
              <a:rPr sz="700" spc="-15" dirty="0">
                <a:latin typeface="Microsoft Sans Serif"/>
                <a:cs typeface="Microsoft Sans Serif"/>
              </a:rPr>
              <a:t>Las </a:t>
            </a:r>
            <a:r>
              <a:rPr sz="700" spc="20" dirty="0">
                <a:latin typeface="Microsoft Sans Serif"/>
                <a:cs typeface="Microsoft Sans Serif"/>
              </a:rPr>
              <a:t>partes principales de </a:t>
            </a:r>
            <a:r>
              <a:rPr sz="700" spc="30" dirty="0">
                <a:latin typeface="Microsoft Sans Serif"/>
                <a:cs typeface="Microsoft Sans Serif"/>
              </a:rPr>
              <a:t>una </a:t>
            </a:r>
            <a:r>
              <a:rPr sz="700" spc="25" dirty="0">
                <a:latin typeface="Microsoft Sans Serif"/>
                <a:cs typeface="Microsoft Sans Serif"/>
              </a:rPr>
              <a:t>planta generadora </a:t>
            </a:r>
            <a:r>
              <a:rPr sz="700" spc="10" dirty="0">
                <a:latin typeface="Microsoft Sans Serif"/>
                <a:cs typeface="Microsoft Sans Serif"/>
              </a:rPr>
              <a:t>afectadas </a:t>
            </a:r>
            <a:r>
              <a:rPr sz="700" spc="40" dirty="0">
                <a:latin typeface="Microsoft Sans Serif"/>
                <a:cs typeface="Microsoft Sans Serif"/>
              </a:rPr>
              <a:t>por </a:t>
            </a:r>
            <a:r>
              <a:rPr sz="700" spc="30" dirty="0">
                <a:latin typeface="Microsoft Sans Serif"/>
                <a:cs typeface="Microsoft Sans Serif"/>
              </a:rPr>
              <a:t>una </a:t>
            </a:r>
            <a:r>
              <a:rPr sz="700" spc="35" dirty="0">
                <a:latin typeface="Microsoft Sans Serif"/>
                <a:cs typeface="Microsoft Sans Serif"/>
              </a:rPr>
              <a:t> </a:t>
            </a:r>
            <a:r>
              <a:rPr sz="700" spc="25" dirty="0">
                <a:latin typeface="Microsoft Sans Serif"/>
                <a:cs typeface="Microsoft Sans Serif"/>
              </a:rPr>
              <a:t>operación</a:t>
            </a:r>
            <a:r>
              <a:rPr sz="700" spc="5" dirty="0">
                <a:latin typeface="Microsoft Sans Serif"/>
                <a:cs typeface="Microsoft Sans Serif"/>
              </a:rPr>
              <a:t> </a:t>
            </a:r>
            <a:r>
              <a:rPr sz="700" spc="20" dirty="0">
                <a:latin typeface="Microsoft Sans Serif"/>
                <a:cs typeface="Microsoft Sans Serif"/>
              </a:rPr>
              <a:t>de</a:t>
            </a:r>
            <a:r>
              <a:rPr sz="700" spc="5" dirty="0">
                <a:latin typeface="Microsoft Sans Serif"/>
                <a:cs typeface="Microsoft Sans Serif"/>
              </a:rPr>
              <a:t> </a:t>
            </a:r>
            <a:r>
              <a:rPr sz="700" spc="15" dirty="0">
                <a:latin typeface="Microsoft Sans Serif"/>
                <a:cs typeface="Microsoft Sans Serif"/>
              </a:rPr>
              <a:t>frecuencia</a:t>
            </a:r>
            <a:r>
              <a:rPr sz="700" spc="5" dirty="0">
                <a:latin typeface="Microsoft Sans Serif"/>
                <a:cs typeface="Microsoft Sans Serif"/>
              </a:rPr>
              <a:t> </a:t>
            </a:r>
            <a:r>
              <a:rPr sz="700" spc="30" dirty="0">
                <a:latin typeface="Microsoft Sans Serif"/>
                <a:cs typeface="Microsoft Sans Serif"/>
              </a:rPr>
              <a:t>anormal</a:t>
            </a:r>
            <a:r>
              <a:rPr sz="700" spc="5" dirty="0">
                <a:latin typeface="Microsoft Sans Serif"/>
                <a:cs typeface="Microsoft Sans Serif"/>
              </a:rPr>
              <a:t> </a:t>
            </a:r>
            <a:r>
              <a:rPr sz="700" spc="20" dirty="0">
                <a:latin typeface="Microsoft Sans Serif"/>
                <a:cs typeface="Microsoft Sans Serif"/>
              </a:rPr>
              <a:t>son</a:t>
            </a:r>
            <a:r>
              <a:rPr sz="700" spc="10" dirty="0">
                <a:latin typeface="Microsoft Sans Serif"/>
                <a:cs typeface="Microsoft Sans Serif"/>
              </a:rPr>
              <a:t> el</a:t>
            </a:r>
            <a:r>
              <a:rPr sz="700" spc="5" dirty="0">
                <a:latin typeface="Microsoft Sans Serif"/>
                <a:cs typeface="Microsoft Sans Serif"/>
              </a:rPr>
              <a:t> </a:t>
            </a:r>
            <a:r>
              <a:rPr sz="700" spc="25" dirty="0">
                <a:latin typeface="Microsoft Sans Serif"/>
                <a:cs typeface="Microsoft Sans Serif"/>
              </a:rPr>
              <a:t>generador,</a:t>
            </a:r>
            <a:r>
              <a:rPr sz="700" spc="5" dirty="0">
                <a:latin typeface="Microsoft Sans Serif"/>
                <a:cs typeface="Microsoft Sans Serif"/>
              </a:rPr>
              <a:t> </a:t>
            </a:r>
            <a:r>
              <a:rPr sz="700" spc="10" dirty="0">
                <a:latin typeface="Microsoft Sans Serif"/>
                <a:cs typeface="Microsoft Sans Serif"/>
              </a:rPr>
              <a:t>los</a:t>
            </a:r>
            <a:r>
              <a:rPr sz="700" spc="5" dirty="0">
                <a:latin typeface="Microsoft Sans Serif"/>
                <a:cs typeface="Microsoft Sans Serif"/>
              </a:rPr>
              <a:t> </a:t>
            </a:r>
            <a:r>
              <a:rPr sz="700" spc="25" dirty="0">
                <a:latin typeface="Microsoft Sans Serif"/>
                <a:cs typeface="Microsoft Sans Serif"/>
              </a:rPr>
              <a:t>transformadores,</a:t>
            </a:r>
            <a:r>
              <a:rPr sz="700" spc="10" dirty="0">
                <a:latin typeface="Microsoft Sans Serif"/>
                <a:cs typeface="Microsoft Sans Serif"/>
              </a:rPr>
              <a:t> la </a:t>
            </a:r>
            <a:r>
              <a:rPr sz="700" spc="-175" dirty="0">
                <a:latin typeface="Microsoft Sans Serif"/>
                <a:cs typeface="Microsoft Sans Serif"/>
              </a:rPr>
              <a:t> </a:t>
            </a:r>
            <a:r>
              <a:rPr sz="700" spc="35" dirty="0">
                <a:latin typeface="Microsoft Sans Serif"/>
                <a:cs typeface="Microsoft Sans Serif"/>
              </a:rPr>
              <a:t>turbina </a:t>
            </a:r>
            <a:r>
              <a:rPr sz="700" spc="5" dirty="0">
                <a:latin typeface="Microsoft Sans Serif"/>
                <a:cs typeface="Microsoft Sans Serif"/>
              </a:rPr>
              <a:t>y </a:t>
            </a:r>
            <a:r>
              <a:rPr sz="700" dirty="0">
                <a:latin typeface="Microsoft Sans Serif"/>
                <a:cs typeface="Microsoft Sans Serif"/>
              </a:rPr>
              <a:t>las </a:t>
            </a:r>
            <a:r>
              <a:rPr sz="700" spc="10" dirty="0">
                <a:latin typeface="Microsoft Sans Serif"/>
                <a:cs typeface="Microsoft Sans Serif"/>
              </a:rPr>
              <a:t>cargas </a:t>
            </a:r>
            <a:r>
              <a:rPr sz="700" spc="15" dirty="0">
                <a:latin typeface="Microsoft Sans Serif"/>
                <a:cs typeface="Microsoft Sans Serif"/>
              </a:rPr>
              <a:t>auxiliares </a:t>
            </a:r>
            <a:r>
              <a:rPr sz="700" spc="20" dirty="0">
                <a:latin typeface="Microsoft Sans Serif"/>
                <a:cs typeface="Microsoft Sans Serif"/>
              </a:rPr>
              <a:t>de </a:t>
            </a:r>
            <a:r>
              <a:rPr sz="700" spc="10" dirty="0">
                <a:latin typeface="Microsoft Sans Serif"/>
                <a:cs typeface="Microsoft Sans Serif"/>
              </a:rPr>
              <a:t>la estación. </a:t>
            </a:r>
            <a:r>
              <a:rPr sz="700" spc="-20" dirty="0">
                <a:latin typeface="Microsoft Sans Serif"/>
                <a:cs typeface="Microsoft Sans Serif"/>
              </a:rPr>
              <a:t>En </a:t>
            </a:r>
            <a:r>
              <a:rPr sz="700" spc="10" dirty="0">
                <a:latin typeface="Microsoft Sans Serif"/>
                <a:cs typeface="Microsoft Sans Serif"/>
              </a:rPr>
              <a:t>esta </a:t>
            </a:r>
            <a:r>
              <a:rPr sz="700" spc="5" dirty="0">
                <a:latin typeface="Microsoft Sans Serif"/>
                <a:cs typeface="Microsoft Sans Serif"/>
              </a:rPr>
              <a:t>sección </a:t>
            </a:r>
            <a:r>
              <a:rPr sz="700" spc="-5" dirty="0">
                <a:latin typeface="Microsoft Sans Serif"/>
                <a:cs typeface="Microsoft Sans Serif"/>
              </a:rPr>
              <a:t>se </a:t>
            </a:r>
            <a:r>
              <a:rPr sz="700" spc="10" dirty="0">
                <a:latin typeface="Microsoft Sans Serif"/>
                <a:cs typeface="Microsoft Sans Serif"/>
              </a:rPr>
              <a:t>analizará el </a:t>
            </a:r>
            <a:r>
              <a:rPr sz="700" spc="-175" dirty="0">
                <a:latin typeface="Microsoft Sans Serif"/>
                <a:cs typeface="Microsoft Sans Serif"/>
              </a:rPr>
              <a:t> </a:t>
            </a:r>
            <a:r>
              <a:rPr sz="700" spc="20" dirty="0">
                <a:latin typeface="Microsoft Sans Serif"/>
                <a:cs typeface="Microsoft Sans Serif"/>
              </a:rPr>
              <a:t>efecto de </a:t>
            </a:r>
            <a:r>
              <a:rPr sz="700" spc="15" dirty="0">
                <a:latin typeface="Microsoft Sans Serif"/>
                <a:cs typeface="Microsoft Sans Serif"/>
              </a:rPr>
              <a:t>condiciones </a:t>
            </a:r>
            <a:r>
              <a:rPr sz="700" spc="20" dirty="0">
                <a:latin typeface="Microsoft Sans Serif"/>
                <a:cs typeface="Microsoft Sans Serif"/>
              </a:rPr>
              <a:t>de </a:t>
            </a:r>
            <a:r>
              <a:rPr sz="700" spc="15" dirty="0">
                <a:latin typeface="Microsoft Sans Serif"/>
                <a:cs typeface="Microsoft Sans Serif"/>
              </a:rPr>
              <a:t>frecuencia </a:t>
            </a:r>
            <a:r>
              <a:rPr sz="700" spc="20" dirty="0">
                <a:latin typeface="Microsoft Sans Serif"/>
                <a:cs typeface="Microsoft Sans Serif"/>
              </a:rPr>
              <a:t>anormales en </a:t>
            </a:r>
            <a:r>
              <a:rPr sz="700" spc="5" dirty="0">
                <a:latin typeface="Microsoft Sans Serif"/>
                <a:cs typeface="Microsoft Sans Serif"/>
              </a:rPr>
              <a:t>estas </a:t>
            </a:r>
            <a:r>
              <a:rPr sz="700" spc="20" dirty="0">
                <a:latin typeface="Microsoft Sans Serif"/>
                <a:cs typeface="Microsoft Sans Serif"/>
              </a:rPr>
              <a:t>partes principales </a:t>
            </a:r>
            <a:r>
              <a:rPr sz="700" spc="25" dirty="0">
                <a:latin typeface="Microsoft Sans Serif"/>
                <a:cs typeface="Microsoft Sans Serif"/>
              </a:rPr>
              <a:t> </a:t>
            </a:r>
            <a:r>
              <a:rPr sz="700" spc="20" dirty="0">
                <a:latin typeface="Microsoft Sans Serif"/>
                <a:cs typeface="Microsoft Sans Serif"/>
              </a:rPr>
              <a:t>de</a:t>
            </a:r>
            <a:r>
              <a:rPr sz="700" spc="-5" dirty="0">
                <a:latin typeface="Microsoft Sans Serif"/>
                <a:cs typeface="Microsoft Sans Serif"/>
              </a:rPr>
              <a:t> </a:t>
            </a:r>
            <a:r>
              <a:rPr sz="700" spc="30" dirty="0">
                <a:latin typeface="Microsoft Sans Serif"/>
                <a:cs typeface="Microsoft Sans Serif"/>
              </a:rPr>
              <a:t>una</a:t>
            </a:r>
            <a:r>
              <a:rPr sz="700" spc="-5" dirty="0">
                <a:latin typeface="Microsoft Sans Serif"/>
                <a:cs typeface="Microsoft Sans Serif"/>
              </a:rPr>
              <a:t> </a:t>
            </a:r>
            <a:r>
              <a:rPr sz="700" spc="25" dirty="0">
                <a:latin typeface="Microsoft Sans Serif"/>
                <a:cs typeface="Microsoft Sans Serif"/>
              </a:rPr>
              <a:t>planta</a:t>
            </a:r>
            <a:r>
              <a:rPr sz="700" spc="-5" dirty="0">
                <a:latin typeface="Microsoft Sans Serif"/>
                <a:cs typeface="Microsoft Sans Serif"/>
              </a:rPr>
              <a:t> </a:t>
            </a:r>
            <a:r>
              <a:rPr sz="700" spc="20" dirty="0">
                <a:latin typeface="Microsoft Sans Serif"/>
                <a:cs typeface="Microsoft Sans Serif"/>
              </a:rPr>
              <a:t>de</a:t>
            </a:r>
            <a:r>
              <a:rPr sz="700" spc="-5" dirty="0">
                <a:latin typeface="Microsoft Sans Serif"/>
                <a:cs typeface="Microsoft Sans Serif"/>
              </a:rPr>
              <a:t> </a:t>
            </a:r>
            <a:r>
              <a:rPr sz="700" spc="20" dirty="0">
                <a:latin typeface="Microsoft Sans Serif"/>
                <a:cs typeface="Microsoft Sans Serif"/>
              </a:rPr>
              <a:t>generación,</a:t>
            </a:r>
            <a:r>
              <a:rPr sz="700" spc="-5" dirty="0">
                <a:latin typeface="Microsoft Sans Serif"/>
                <a:cs typeface="Microsoft Sans Serif"/>
              </a:rPr>
              <a:t> </a:t>
            </a:r>
            <a:r>
              <a:rPr sz="700" spc="40" dirty="0">
                <a:latin typeface="Microsoft Sans Serif"/>
                <a:cs typeface="Microsoft Sans Serif"/>
              </a:rPr>
              <a:t>junto</a:t>
            </a:r>
            <a:r>
              <a:rPr sz="700" spc="-5" dirty="0">
                <a:latin typeface="Microsoft Sans Serif"/>
                <a:cs typeface="Microsoft Sans Serif"/>
              </a:rPr>
              <a:t> </a:t>
            </a:r>
            <a:r>
              <a:rPr sz="700" spc="20" dirty="0">
                <a:latin typeface="Microsoft Sans Serif"/>
                <a:cs typeface="Microsoft Sans Serif"/>
              </a:rPr>
              <a:t>con</a:t>
            </a:r>
            <a:r>
              <a:rPr sz="700" spc="-5" dirty="0">
                <a:latin typeface="Microsoft Sans Serif"/>
                <a:cs typeface="Microsoft Sans Serif"/>
              </a:rPr>
              <a:t> </a:t>
            </a:r>
            <a:r>
              <a:rPr sz="700" spc="10" dirty="0">
                <a:latin typeface="Microsoft Sans Serif"/>
                <a:cs typeface="Microsoft Sans Serif"/>
              </a:rPr>
              <a:t>la</a:t>
            </a:r>
            <a:r>
              <a:rPr sz="700" spc="-5" dirty="0">
                <a:latin typeface="Microsoft Sans Serif"/>
                <a:cs typeface="Microsoft Sans Serif"/>
              </a:rPr>
              <a:t> </a:t>
            </a:r>
            <a:r>
              <a:rPr sz="700" spc="25" dirty="0">
                <a:latin typeface="Microsoft Sans Serif"/>
                <a:cs typeface="Microsoft Sans Serif"/>
              </a:rPr>
              <a:t>protección</a:t>
            </a:r>
            <a:r>
              <a:rPr sz="700" dirty="0">
                <a:latin typeface="Microsoft Sans Serif"/>
                <a:cs typeface="Microsoft Sans Serif"/>
              </a:rPr>
              <a:t> </a:t>
            </a:r>
            <a:r>
              <a:rPr sz="700" spc="20" dirty="0">
                <a:latin typeface="Microsoft Sans Serif"/>
                <a:cs typeface="Microsoft Sans Serif"/>
              </a:rPr>
              <a:t>recomendada.</a:t>
            </a:r>
            <a:endParaRPr sz="700">
              <a:latin typeface="Microsoft Sans Serif"/>
              <a:cs typeface="Microsoft Sans Serif"/>
            </a:endParaRPr>
          </a:p>
          <a:p>
            <a:pPr marL="12700" marR="5080" indent="154940">
              <a:lnSpc>
                <a:spcPct val="133500"/>
              </a:lnSpc>
              <a:spcBef>
                <a:spcPts val="5"/>
              </a:spcBef>
            </a:pPr>
            <a:r>
              <a:rPr sz="750" spc="10" dirty="0">
                <a:latin typeface="Microsoft Sans Serif"/>
                <a:cs typeface="Microsoft Sans Serif"/>
              </a:rPr>
              <a:t>Tenga </a:t>
            </a:r>
            <a:r>
              <a:rPr sz="750" spc="25" dirty="0">
                <a:latin typeface="Microsoft Sans Serif"/>
                <a:cs typeface="Microsoft Sans Serif"/>
              </a:rPr>
              <a:t>en </a:t>
            </a:r>
            <a:r>
              <a:rPr sz="750" spc="20" dirty="0">
                <a:latin typeface="Microsoft Sans Serif"/>
                <a:cs typeface="Microsoft Sans Serif"/>
              </a:rPr>
              <a:t>cuenta </a:t>
            </a:r>
            <a:r>
              <a:rPr sz="750" spc="30" dirty="0">
                <a:latin typeface="Microsoft Sans Serif"/>
                <a:cs typeface="Microsoft Sans Serif"/>
              </a:rPr>
              <a:t>que </a:t>
            </a:r>
            <a:r>
              <a:rPr sz="750" spc="35" dirty="0">
                <a:latin typeface="Microsoft Sans Serif"/>
                <a:cs typeface="Microsoft Sans Serif"/>
              </a:rPr>
              <a:t>gran parte </a:t>
            </a:r>
            <a:r>
              <a:rPr sz="750" spc="25" dirty="0">
                <a:latin typeface="Microsoft Sans Serif"/>
                <a:cs typeface="Microsoft Sans Serif"/>
              </a:rPr>
              <a:t>de </a:t>
            </a:r>
            <a:r>
              <a:rPr sz="750" spc="10" dirty="0">
                <a:latin typeface="Microsoft Sans Serif"/>
                <a:cs typeface="Microsoft Sans Serif"/>
              </a:rPr>
              <a:t>la </a:t>
            </a:r>
            <a:r>
              <a:rPr sz="750" spc="35" dirty="0">
                <a:latin typeface="Microsoft Sans Serif"/>
                <a:cs typeface="Microsoft Sans Serif"/>
              </a:rPr>
              <a:t>información </a:t>
            </a:r>
            <a:r>
              <a:rPr sz="750" spc="20" dirty="0">
                <a:latin typeface="Microsoft Sans Serif"/>
                <a:cs typeface="Microsoft Sans Serif"/>
              </a:rPr>
              <a:t>relativa </a:t>
            </a:r>
            <a:r>
              <a:rPr sz="750" spc="10" dirty="0">
                <a:latin typeface="Microsoft Sans Serif"/>
                <a:cs typeface="Microsoft Sans Serif"/>
              </a:rPr>
              <a:t>al </a:t>
            </a:r>
            <a:r>
              <a:rPr sz="750" spc="15" dirty="0">
                <a:latin typeface="Microsoft Sans Serif"/>
                <a:cs typeface="Microsoft Sans Serif"/>
              </a:rPr>
              <a:t> </a:t>
            </a:r>
            <a:r>
              <a:rPr sz="750" spc="30" dirty="0">
                <a:latin typeface="Microsoft Sans Serif"/>
                <a:cs typeface="Microsoft Sans Serif"/>
              </a:rPr>
              <a:t>funcionamiento </a:t>
            </a:r>
            <a:r>
              <a:rPr sz="750" spc="25" dirty="0">
                <a:latin typeface="Microsoft Sans Serif"/>
                <a:cs typeface="Microsoft Sans Serif"/>
              </a:rPr>
              <a:t>de </a:t>
            </a:r>
            <a:r>
              <a:rPr sz="750" spc="30" dirty="0">
                <a:latin typeface="Microsoft Sans Serif"/>
                <a:cs typeface="Microsoft Sans Serif"/>
              </a:rPr>
              <a:t>turbinas </a:t>
            </a:r>
            <a:r>
              <a:rPr sz="750" spc="5" dirty="0">
                <a:latin typeface="Microsoft Sans Serif"/>
                <a:cs typeface="Microsoft Sans Serif"/>
              </a:rPr>
              <a:t>y </a:t>
            </a:r>
            <a:r>
              <a:rPr sz="750" spc="25" dirty="0">
                <a:latin typeface="Microsoft Sans Serif"/>
                <a:cs typeface="Microsoft Sans Serif"/>
              </a:rPr>
              <a:t>generadores </a:t>
            </a:r>
            <a:r>
              <a:rPr sz="750" dirty="0">
                <a:latin typeface="Microsoft Sans Serif"/>
                <a:cs typeface="Microsoft Sans Serif"/>
              </a:rPr>
              <a:t>a </a:t>
            </a:r>
            <a:r>
              <a:rPr sz="750" spc="15" dirty="0">
                <a:latin typeface="Microsoft Sans Serif"/>
                <a:cs typeface="Microsoft Sans Serif"/>
              </a:rPr>
              <a:t>frecuencias </a:t>
            </a:r>
            <a:r>
              <a:rPr sz="750" spc="30" dirty="0">
                <a:latin typeface="Microsoft Sans Serif"/>
                <a:cs typeface="Microsoft Sans Serif"/>
              </a:rPr>
              <a:t>fuera </a:t>
            </a:r>
            <a:r>
              <a:rPr sz="750" spc="25" dirty="0">
                <a:latin typeface="Microsoft Sans Serif"/>
                <a:cs typeface="Microsoft Sans Serif"/>
              </a:rPr>
              <a:t>de </a:t>
            </a:r>
            <a:r>
              <a:rPr sz="750" spc="10" dirty="0">
                <a:latin typeface="Microsoft Sans Serif"/>
                <a:cs typeface="Microsoft Sans Serif"/>
              </a:rPr>
              <a:t>la </a:t>
            </a:r>
            <a:r>
              <a:rPr sz="750" spc="15" dirty="0">
                <a:latin typeface="Microsoft Sans Serif"/>
                <a:cs typeface="Microsoft Sans Serif"/>
              </a:rPr>
              <a:t> </a:t>
            </a:r>
            <a:r>
              <a:rPr sz="750" spc="35" dirty="0">
                <a:latin typeface="Microsoft Sans Serif"/>
                <a:cs typeface="Microsoft Sans Serif"/>
              </a:rPr>
              <a:t>nominal </a:t>
            </a:r>
            <a:r>
              <a:rPr sz="750" spc="-5" dirty="0">
                <a:latin typeface="Microsoft Sans Serif"/>
                <a:cs typeface="Microsoft Sans Serif"/>
              </a:rPr>
              <a:t>es </a:t>
            </a:r>
            <a:r>
              <a:rPr sz="750" spc="30" dirty="0">
                <a:latin typeface="Microsoft Sans Serif"/>
                <a:cs typeface="Microsoft Sans Serif"/>
              </a:rPr>
              <a:t>patentada </a:t>
            </a:r>
            <a:r>
              <a:rPr sz="750" spc="5" dirty="0">
                <a:latin typeface="Microsoft Sans Serif"/>
                <a:cs typeface="Microsoft Sans Serif"/>
              </a:rPr>
              <a:t>y </a:t>
            </a:r>
            <a:r>
              <a:rPr sz="750" spc="25" dirty="0">
                <a:latin typeface="Microsoft Sans Serif"/>
                <a:cs typeface="Microsoft Sans Serif"/>
              </a:rPr>
              <a:t>puede variar de </a:t>
            </a:r>
            <a:r>
              <a:rPr sz="750" spc="45" dirty="0">
                <a:latin typeface="Microsoft Sans Serif"/>
                <a:cs typeface="Microsoft Sans Serif"/>
              </a:rPr>
              <a:t>un </a:t>
            </a:r>
            <a:r>
              <a:rPr sz="750" spc="25" dirty="0">
                <a:latin typeface="Microsoft Sans Serif"/>
                <a:cs typeface="Microsoft Sans Serif"/>
              </a:rPr>
              <a:t>fabricante </a:t>
            </a:r>
            <a:r>
              <a:rPr sz="750" dirty="0">
                <a:latin typeface="Microsoft Sans Serif"/>
                <a:cs typeface="Microsoft Sans Serif"/>
              </a:rPr>
              <a:t>a </a:t>
            </a:r>
            <a:r>
              <a:rPr sz="750" spc="35" dirty="0">
                <a:latin typeface="Microsoft Sans Serif"/>
                <a:cs typeface="Microsoft Sans Serif"/>
              </a:rPr>
              <a:t>otro. </a:t>
            </a:r>
            <a:r>
              <a:rPr sz="750" spc="-20" dirty="0">
                <a:latin typeface="Microsoft Sans Serif"/>
                <a:cs typeface="Microsoft Sans Serif"/>
              </a:rPr>
              <a:t>En </a:t>
            </a:r>
            <a:r>
              <a:rPr sz="750" spc="15" dirty="0">
                <a:latin typeface="Microsoft Sans Serif"/>
                <a:cs typeface="Microsoft Sans Serif"/>
              </a:rPr>
              <a:t>vista </a:t>
            </a:r>
            <a:r>
              <a:rPr sz="750" spc="20" dirty="0">
                <a:latin typeface="Microsoft Sans Serif"/>
                <a:cs typeface="Microsoft Sans Serif"/>
              </a:rPr>
              <a:t> </a:t>
            </a:r>
            <a:r>
              <a:rPr sz="750" spc="25" dirty="0">
                <a:latin typeface="Microsoft Sans Serif"/>
                <a:cs typeface="Microsoft Sans Serif"/>
              </a:rPr>
              <a:t>de </a:t>
            </a:r>
            <a:r>
              <a:rPr sz="750" spc="-5" dirty="0">
                <a:latin typeface="Microsoft Sans Serif"/>
                <a:cs typeface="Microsoft Sans Serif"/>
              </a:rPr>
              <a:t>esa </a:t>
            </a:r>
            <a:r>
              <a:rPr sz="750" spc="20" dirty="0">
                <a:latin typeface="Microsoft Sans Serif"/>
                <a:cs typeface="Microsoft Sans Serif"/>
              </a:rPr>
              <a:t>situación, </a:t>
            </a:r>
            <a:r>
              <a:rPr sz="750" spc="-5" dirty="0">
                <a:latin typeface="Microsoft Sans Serif"/>
                <a:cs typeface="Microsoft Sans Serif"/>
              </a:rPr>
              <a:t>se </a:t>
            </a:r>
            <a:r>
              <a:rPr sz="750" spc="25" dirty="0">
                <a:latin typeface="Microsoft Sans Serif"/>
                <a:cs typeface="Microsoft Sans Serif"/>
              </a:rPr>
              <a:t>recomienda </a:t>
            </a:r>
            <a:r>
              <a:rPr sz="750" spc="35" dirty="0">
                <a:latin typeface="Microsoft Sans Serif"/>
                <a:cs typeface="Microsoft Sans Serif"/>
              </a:rPr>
              <a:t>obtener </a:t>
            </a:r>
            <a:r>
              <a:rPr sz="750" spc="20" dirty="0">
                <a:latin typeface="Microsoft Sans Serif"/>
                <a:cs typeface="Microsoft Sans Serif"/>
              </a:rPr>
              <a:t>del </a:t>
            </a:r>
            <a:r>
              <a:rPr sz="750" spc="25" dirty="0">
                <a:latin typeface="Microsoft Sans Serif"/>
                <a:cs typeface="Microsoft Sans Serif"/>
              </a:rPr>
              <a:t>fabricante </a:t>
            </a:r>
            <a:r>
              <a:rPr sz="750" spc="10" dirty="0">
                <a:latin typeface="Microsoft Sans Serif"/>
                <a:cs typeface="Microsoft Sans Serif"/>
              </a:rPr>
              <a:t>la </a:t>
            </a:r>
            <a:r>
              <a:rPr sz="750" spc="35" dirty="0">
                <a:latin typeface="Microsoft Sans Serif"/>
                <a:cs typeface="Microsoft Sans Serif"/>
              </a:rPr>
              <a:t>información </a:t>
            </a:r>
            <a:r>
              <a:rPr sz="750" spc="40" dirty="0">
                <a:latin typeface="Microsoft Sans Serif"/>
                <a:cs typeface="Microsoft Sans Serif"/>
              </a:rPr>
              <a:t> </a:t>
            </a:r>
            <a:r>
              <a:rPr sz="750" spc="35" dirty="0">
                <a:latin typeface="Microsoft Sans Serif"/>
                <a:cs typeface="Microsoft Sans Serif"/>
              </a:rPr>
              <a:t>pertinente </a:t>
            </a:r>
            <a:r>
              <a:rPr sz="750" spc="25" dirty="0">
                <a:latin typeface="Microsoft Sans Serif"/>
                <a:cs typeface="Microsoft Sans Serif"/>
              </a:rPr>
              <a:t>para </a:t>
            </a:r>
            <a:r>
              <a:rPr sz="750" spc="45" dirty="0">
                <a:latin typeface="Microsoft Sans Serif"/>
                <a:cs typeface="Microsoft Sans Serif"/>
              </a:rPr>
              <a:t>un </a:t>
            </a:r>
            <a:r>
              <a:rPr sz="750" spc="30" dirty="0">
                <a:latin typeface="Microsoft Sans Serif"/>
                <a:cs typeface="Microsoft Sans Serif"/>
              </a:rPr>
              <a:t>equipo </a:t>
            </a:r>
            <a:r>
              <a:rPr sz="750" spc="35" dirty="0">
                <a:latin typeface="Microsoft Sans Serif"/>
                <a:cs typeface="Microsoft Sans Serif"/>
              </a:rPr>
              <a:t>o </a:t>
            </a:r>
            <a:r>
              <a:rPr sz="750" spc="20" dirty="0">
                <a:latin typeface="Microsoft Sans Serif"/>
                <a:cs typeface="Microsoft Sans Serif"/>
              </a:rPr>
              <a:t>instalación </a:t>
            </a:r>
            <a:r>
              <a:rPr sz="750" spc="25" dirty="0">
                <a:latin typeface="Microsoft Sans Serif"/>
                <a:cs typeface="Microsoft Sans Serif"/>
              </a:rPr>
              <a:t>en </a:t>
            </a:r>
            <a:r>
              <a:rPr sz="750" spc="30" dirty="0">
                <a:latin typeface="Microsoft Sans Serif"/>
                <a:cs typeface="Microsoft Sans Serif"/>
              </a:rPr>
              <a:t>particular </a:t>
            </a:r>
            <a:r>
              <a:rPr sz="750" spc="20" dirty="0">
                <a:latin typeface="Microsoft Sans Serif"/>
                <a:cs typeface="Microsoft Sans Serif"/>
              </a:rPr>
              <a:t>respecto </a:t>
            </a:r>
            <a:r>
              <a:rPr sz="750" spc="25" dirty="0">
                <a:latin typeface="Microsoft Sans Serif"/>
                <a:cs typeface="Microsoft Sans Serif"/>
              </a:rPr>
              <a:t>de </a:t>
            </a:r>
            <a:r>
              <a:rPr sz="750" spc="15" dirty="0">
                <a:latin typeface="Microsoft Sans Serif"/>
                <a:cs typeface="Microsoft Sans Serif"/>
              </a:rPr>
              <a:t>su </a:t>
            </a:r>
            <a:r>
              <a:rPr sz="750" spc="20" dirty="0">
                <a:latin typeface="Microsoft Sans Serif"/>
                <a:cs typeface="Microsoft Sans Serif"/>
              </a:rPr>
              <a:t> </a:t>
            </a:r>
            <a:r>
              <a:rPr sz="750" spc="15" dirty="0">
                <a:latin typeface="Microsoft Sans Serif"/>
                <a:cs typeface="Microsoft Sans Serif"/>
              </a:rPr>
              <a:t>capacidad </a:t>
            </a:r>
            <a:r>
              <a:rPr sz="750" spc="25" dirty="0">
                <a:latin typeface="Microsoft Sans Serif"/>
                <a:cs typeface="Microsoft Sans Serif"/>
              </a:rPr>
              <a:t>de </a:t>
            </a:r>
            <a:r>
              <a:rPr sz="750" spc="30" dirty="0">
                <a:latin typeface="Microsoft Sans Serif"/>
                <a:cs typeface="Microsoft Sans Serif"/>
              </a:rPr>
              <a:t>funcionamiento </a:t>
            </a:r>
            <a:r>
              <a:rPr sz="750" spc="25" dirty="0">
                <a:latin typeface="Microsoft Sans Serif"/>
                <a:cs typeface="Microsoft Sans Serif"/>
              </a:rPr>
              <a:t>en </a:t>
            </a:r>
            <a:r>
              <a:rPr sz="750" spc="15" dirty="0">
                <a:latin typeface="Microsoft Sans Serif"/>
                <a:cs typeface="Microsoft Sans Serif"/>
              </a:rPr>
              <a:t>frecuencia. </a:t>
            </a:r>
            <a:r>
              <a:rPr sz="750" spc="25" dirty="0">
                <a:latin typeface="Microsoft Sans Serif"/>
                <a:cs typeface="Microsoft Sans Serif"/>
              </a:rPr>
              <a:t>Actualmente </a:t>
            </a:r>
            <a:r>
              <a:rPr sz="750" spc="-5" dirty="0">
                <a:latin typeface="Microsoft Sans Serif"/>
                <a:cs typeface="Microsoft Sans Serif"/>
              </a:rPr>
              <a:t>es </a:t>
            </a:r>
            <a:r>
              <a:rPr sz="750" spc="30" dirty="0">
                <a:latin typeface="Microsoft Sans Serif"/>
                <a:cs typeface="Microsoft Sans Serif"/>
              </a:rPr>
              <a:t>una </a:t>
            </a:r>
            <a:r>
              <a:rPr sz="750" spc="35" dirty="0">
                <a:latin typeface="Microsoft Sans Serif"/>
                <a:cs typeface="Microsoft Sans Serif"/>
              </a:rPr>
              <a:t> </a:t>
            </a:r>
            <a:r>
              <a:rPr sz="750" spc="20" dirty="0">
                <a:latin typeface="Microsoft Sans Serif"/>
                <a:cs typeface="Microsoft Sans Serif"/>
              </a:rPr>
              <a:t>práctica</a:t>
            </a:r>
            <a:r>
              <a:rPr sz="750" dirty="0">
                <a:latin typeface="Microsoft Sans Serif"/>
                <a:cs typeface="Microsoft Sans Serif"/>
              </a:rPr>
              <a:t> </a:t>
            </a:r>
            <a:r>
              <a:rPr sz="750" spc="30" dirty="0">
                <a:latin typeface="Microsoft Sans Serif"/>
                <a:cs typeface="Microsoft Sans Serif"/>
              </a:rPr>
              <a:t>habitual</a:t>
            </a:r>
            <a:r>
              <a:rPr sz="750" dirty="0">
                <a:latin typeface="Microsoft Sans Serif"/>
                <a:cs typeface="Microsoft Sans Serif"/>
              </a:rPr>
              <a:t> </a:t>
            </a:r>
            <a:r>
              <a:rPr sz="750" spc="30" dirty="0">
                <a:latin typeface="Microsoft Sans Serif"/>
                <a:cs typeface="Microsoft Sans Serif"/>
              </a:rPr>
              <a:t>que</a:t>
            </a:r>
            <a:r>
              <a:rPr sz="750" dirty="0">
                <a:latin typeface="Microsoft Sans Serif"/>
                <a:cs typeface="Microsoft Sans Serif"/>
              </a:rPr>
              <a:t> </a:t>
            </a:r>
            <a:r>
              <a:rPr sz="750" spc="10" dirty="0">
                <a:latin typeface="Microsoft Sans Serif"/>
                <a:cs typeface="Microsoft Sans Serif"/>
              </a:rPr>
              <a:t>el</a:t>
            </a:r>
            <a:r>
              <a:rPr sz="750" dirty="0">
                <a:latin typeface="Microsoft Sans Serif"/>
                <a:cs typeface="Microsoft Sans Serif"/>
              </a:rPr>
              <a:t> </a:t>
            </a:r>
            <a:r>
              <a:rPr sz="750" spc="25" dirty="0">
                <a:latin typeface="Microsoft Sans Serif"/>
                <a:cs typeface="Microsoft Sans Serif"/>
              </a:rPr>
              <a:t>fabricante</a:t>
            </a:r>
            <a:r>
              <a:rPr sz="750" dirty="0">
                <a:latin typeface="Microsoft Sans Serif"/>
                <a:cs typeface="Microsoft Sans Serif"/>
              </a:rPr>
              <a:t> </a:t>
            </a:r>
            <a:r>
              <a:rPr sz="750" spc="20" dirty="0">
                <a:latin typeface="Microsoft Sans Serif"/>
                <a:cs typeface="Microsoft Sans Serif"/>
              </a:rPr>
              <a:t>del</a:t>
            </a:r>
            <a:r>
              <a:rPr sz="750" dirty="0">
                <a:latin typeface="Microsoft Sans Serif"/>
                <a:cs typeface="Microsoft Sans Serif"/>
              </a:rPr>
              <a:t> </a:t>
            </a:r>
            <a:r>
              <a:rPr sz="750" spc="30" dirty="0">
                <a:latin typeface="Microsoft Sans Serif"/>
                <a:cs typeface="Microsoft Sans Serif"/>
              </a:rPr>
              <a:t>equipo</a:t>
            </a:r>
            <a:r>
              <a:rPr sz="750" dirty="0">
                <a:latin typeface="Microsoft Sans Serif"/>
                <a:cs typeface="Microsoft Sans Serif"/>
              </a:rPr>
              <a:t> </a:t>
            </a:r>
            <a:r>
              <a:rPr sz="750" spc="25" dirty="0">
                <a:latin typeface="Microsoft Sans Serif"/>
                <a:cs typeface="Microsoft Sans Serif"/>
              </a:rPr>
              <a:t>dé</a:t>
            </a:r>
            <a:r>
              <a:rPr sz="750" spc="5" dirty="0">
                <a:latin typeface="Microsoft Sans Serif"/>
                <a:cs typeface="Microsoft Sans Serif"/>
              </a:rPr>
              <a:t> </a:t>
            </a:r>
            <a:r>
              <a:rPr sz="750" spc="10" dirty="0">
                <a:latin typeface="Microsoft Sans Serif"/>
                <a:cs typeface="Microsoft Sans Serif"/>
              </a:rPr>
              <a:t>la</a:t>
            </a:r>
            <a:r>
              <a:rPr sz="750" dirty="0">
                <a:latin typeface="Microsoft Sans Serif"/>
                <a:cs typeface="Microsoft Sans Serif"/>
              </a:rPr>
              <a:t> </a:t>
            </a:r>
            <a:r>
              <a:rPr sz="750" spc="25" dirty="0">
                <a:latin typeface="Microsoft Sans Serif"/>
                <a:cs typeface="Microsoft Sans Serif"/>
              </a:rPr>
              <a:t>aprobación</a:t>
            </a:r>
            <a:r>
              <a:rPr sz="750" dirty="0">
                <a:latin typeface="Microsoft Sans Serif"/>
                <a:cs typeface="Microsoft Sans Serif"/>
              </a:rPr>
              <a:t> </a:t>
            </a:r>
            <a:r>
              <a:rPr sz="750" spc="25" dirty="0">
                <a:latin typeface="Microsoft Sans Serif"/>
                <a:cs typeface="Microsoft Sans Serif"/>
              </a:rPr>
              <a:t>final</a:t>
            </a:r>
            <a:r>
              <a:rPr sz="750" dirty="0">
                <a:latin typeface="Microsoft Sans Serif"/>
                <a:cs typeface="Microsoft Sans Serif"/>
              </a:rPr>
              <a:t> </a:t>
            </a:r>
            <a:r>
              <a:rPr sz="750" spc="20" dirty="0">
                <a:latin typeface="Microsoft Sans Serif"/>
                <a:cs typeface="Microsoft Sans Serif"/>
              </a:rPr>
              <a:t>del </a:t>
            </a:r>
            <a:r>
              <a:rPr sz="750" spc="-185" dirty="0">
                <a:latin typeface="Microsoft Sans Serif"/>
                <a:cs typeface="Microsoft Sans Serif"/>
              </a:rPr>
              <a:t> </a:t>
            </a:r>
            <a:r>
              <a:rPr sz="750" spc="20" dirty="0">
                <a:latin typeface="Microsoft Sans Serif"/>
                <a:cs typeface="Microsoft Sans Serif"/>
              </a:rPr>
              <a:t>esquema</a:t>
            </a:r>
            <a:r>
              <a:rPr sz="750" spc="-5" dirty="0">
                <a:latin typeface="Microsoft Sans Serif"/>
                <a:cs typeface="Microsoft Sans Serif"/>
              </a:rPr>
              <a:t> </a:t>
            </a:r>
            <a:r>
              <a:rPr sz="750" spc="25" dirty="0">
                <a:latin typeface="Microsoft Sans Serif"/>
                <a:cs typeface="Microsoft Sans Serif"/>
              </a:rPr>
              <a:t>de</a:t>
            </a:r>
            <a:r>
              <a:rPr sz="750" dirty="0">
                <a:latin typeface="Microsoft Sans Serif"/>
                <a:cs typeface="Microsoft Sans Serif"/>
              </a:rPr>
              <a:t> </a:t>
            </a:r>
            <a:r>
              <a:rPr sz="750" spc="25" dirty="0">
                <a:latin typeface="Microsoft Sans Serif"/>
                <a:cs typeface="Microsoft Sans Serif"/>
              </a:rPr>
              <a:t>protección</a:t>
            </a:r>
            <a:r>
              <a:rPr sz="750" dirty="0">
                <a:latin typeface="Microsoft Sans Serif"/>
                <a:cs typeface="Microsoft Sans Serif"/>
              </a:rPr>
              <a:t> </a:t>
            </a:r>
            <a:r>
              <a:rPr sz="750" spc="25" dirty="0">
                <a:latin typeface="Microsoft Sans Serif"/>
                <a:cs typeface="Microsoft Sans Serif"/>
              </a:rPr>
              <a:t>de</a:t>
            </a:r>
            <a:r>
              <a:rPr sz="750" dirty="0">
                <a:latin typeface="Microsoft Sans Serif"/>
                <a:cs typeface="Microsoft Sans Serif"/>
              </a:rPr>
              <a:t> </a:t>
            </a:r>
            <a:r>
              <a:rPr sz="750" spc="20" dirty="0">
                <a:latin typeface="Microsoft Sans Serif"/>
                <a:cs typeface="Microsoft Sans Serif"/>
              </a:rPr>
              <a:t>frecuencia</a:t>
            </a:r>
            <a:r>
              <a:rPr sz="750" dirty="0">
                <a:latin typeface="Microsoft Sans Serif"/>
                <a:cs typeface="Microsoft Sans Serif"/>
              </a:rPr>
              <a:t> </a:t>
            </a:r>
            <a:r>
              <a:rPr sz="750" spc="25" dirty="0">
                <a:latin typeface="Microsoft Sans Serif"/>
                <a:cs typeface="Microsoft Sans Serif"/>
              </a:rPr>
              <a:t>para</a:t>
            </a:r>
            <a:r>
              <a:rPr sz="750" dirty="0">
                <a:latin typeface="Microsoft Sans Serif"/>
                <a:cs typeface="Microsoft Sans Serif"/>
              </a:rPr>
              <a:t> </a:t>
            </a:r>
            <a:r>
              <a:rPr sz="750" spc="30" dirty="0">
                <a:latin typeface="Microsoft Sans Serif"/>
                <a:cs typeface="Microsoft Sans Serif"/>
              </a:rPr>
              <a:t>una</a:t>
            </a:r>
            <a:r>
              <a:rPr sz="750" dirty="0">
                <a:latin typeface="Microsoft Sans Serif"/>
                <a:cs typeface="Microsoft Sans Serif"/>
              </a:rPr>
              <a:t> </a:t>
            </a:r>
            <a:r>
              <a:rPr sz="750" spc="40" dirty="0">
                <a:latin typeface="Microsoft Sans Serif"/>
                <a:cs typeface="Microsoft Sans Serif"/>
              </a:rPr>
              <a:t>turbina</a:t>
            </a:r>
            <a:r>
              <a:rPr sz="750" dirty="0">
                <a:latin typeface="Microsoft Sans Serif"/>
                <a:cs typeface="Microsoft Sans Serif"/>
              </a:rPr>
              <a:t> </a:t>
            </a:r>
            <a:r>
              <a:rPr sz="750" spc="35" dirty="0">
                <a:latin typeface="Microsoft Sans Serif"/>
                <a:cs typeface="Microsoft Sans Serif"/>
              </a:rPr>
              <a:t>o</a:t>
            </a:r>
            <a:r>
              <a:rPr sz="750" dirty="0">
                <a:latin typeface="Microsoft Sans Serif"/>
                <a:cs typeface="Microsoft Sans Serif"/>
              </a:rPr>
              <a:t> </a:t>
            </a:r>
            <a:r>
              <a:rPr sz="750" spc="25" dirty="0">
                <a:latin typeface="Microsoft Sans Serif"/>
                <a:cs typeface="Microsoft Sans Serif"/>
              </a:rPr>
              <a:t>generador.</a:t>
            </a:r>
            <a:r>
              <a:rPr sz="750" dirty="0">
                <a:latin typeface="Microsoft Sans Serif"/>
                <a:cs typeface="Microsoft Sans Serif"/>
              </a:rPr>
              <a:t> </a:t>
            </a:r>
            <a:r>
              <a:rPr sz="750" spc="-20" dirty="0">
                <a:latin typeface="Microsoft Sans Serif"/>
                <a:cs typeface="Microsoft Sans Serif"/>
              </a:rPr>
              <a:t>En </a:t>
            </a:r>
            <a:r>
              <a:rPr sz="750" spc="-185" dirty="0">
                <a:latin typeface="Microsoft Sans Serif"/>
                <a:cs typeface="Microsoft Sans Serif"/>
              </a:rPr>
              <a:t> </a:t>
            </a:r>
            <a:r>
              <a:rPr sz="750" spc="10" dirty="0">
                <a:latin typeface="Microsoft Sans Serif"/>
                <a:cs typeface="Microsoft Sans Serif"/>
              </a:rPr>
              <a:t>la</a:t>
            </a:r>
            <a:r>
              <a:rPr sz="750" spc="15" dirty="0">
                <a:latin typeface="Microsoft Sans Serif"/>
                <a:cs typeface="Microsoft Sans Serif"/>
              </a:rPr>
              <a:t> </a:t>
            </a:r>
            <a:r>
              <a:rPr sz="750" spc="30" dirty="0">
                <a:latin typeface="Microsoft Sans Serif"/>
                <a:cs typeface="Microsoft Sans Serif"/>
              </a:rPr>
              <a:t>mayoría</a:t>
            </a:r>
            <a:r>
              <a:rPr sz="750" spc="20" dirty="0">
                <a:latin typeface="Microsoft Sans Serif"/>
                <a:cs typeface="Microsoft Sans Serif"/>
              </a:rPr>
              <a:t> </a:t>
            </a:r>
            <a:r>
              <a:rPr sz="750" spc="25" dirty="0">
                <a:latin typeface="Microsoft Sans Serif"/>
                <a:cs typeface="Microsoft Sans Serif"/>
              </a:rPr>
              <a:t>de</a:t>
            </a:r>
            <a:r>
              <a:rPr sz="750" spc="20" dirty="0">
                <a:latin typeface="Microsoft Sans Serif"/>
                <a:cs typeface="Microsoft Sans Serif"/>
              </a:rPr>
              <a:t> </a:t>
            </a:r>
            <a:r>
              <a:rPr sz="750" dirty="0">
                <a:latin typeface="Microsoft Sans Serif"/>
                <a:cs typeface="Microsoft Sans Serif"/>
              </a:rPr>
              <a:t>las</a:t>
            </a:r>
            <a:r>
              <a:rPr sz="750" spc="20" dirty="0">
                <a:latin typeface="Microsoft Sans Serif"/>
                <a:cs typeface="Microsoft Sans Serif"/>
              </a:rPr>
              <a:t> </a:t>
            </a:r>
            <a:r>
              <a:rPr sz="750" spc="10" dirty="0">
                <a:latin typeface="Microsoft Sans Serif"/>
                <a:cs typeface="Microsoft Sans Serif"/>
              </a:rPr>
              <a:t>aplicaciones,</a:t>
            </a:r>
            <a:r>
              <a:rPr sz="750" spc="20" dirty="0">
                <a:latin typeface="Microsoft Sans Serif"/>
                <a:cs typeface="Microsoft Sans Serif"/>
              </a:rPr>
              <a:t> </a:t>
            </a:r>
            <a:r>
              <a:rPr sz="750" spc="10" dirty="0">
                <a:latin typeface="Microsoft Sans Serif"/>
                <a:cs typeface="Microsoft Sans Serif"/>
              </a:rPr>
              <a:t>los</a:t>
            </a:r>
            <a:r>
              <a:rPr sz="750" spc="20" dirty="0">
                <a:latin typeface="Microsoft Sans Serif"/>
                <a:cs typeface="Microsoft Sans Serif"/>
              </a:rPr>
              <a:t> </a:t>
            </a:r>
            <a:r>
              <a:rPr sz="750" spc="15" dirty="0">
                <a:latin typeface="Microsoft Sans Serif"/>
                <a:cs typeface="Microsoft Sans Serif"/>
              </a:rPr>
              <a:t>ajustes</a:t>
            </a:r>
            <a:r>
              <a:rPr sz="750" spc="20" dirty="0">
                <a:latin typeface="Microsoft Sans Serif"/>
                <a:cs typeface="Microsoft Sans Serif"/>
              </a:rPr>
              <a:t> del relé </a:t>
            </a:r>
            <a:r>
              <a:rPr sz="750" spc="25" dirty="0">
                <a:latin typeface="Microsoft Sans Serif"/>
                <a:cs typeface="Microsoft Sans Serif"/>
              </a:rPr>
              <a:t>de</a:t>
            </a:r>
            <a:r>
              <a:rPr sz="750" spc="15" dirty="0">
                <a:latin typeface="Microsoft Sans Serif"/>
                <a:cs typeface="Microsoft Sans Serif"/>
              </a:rPr>
              <a:t> baja</a:t>
            </a:r>
            <a:r>
              <a:rPr sz="750" spc="20" dirty="0">
                <a:latin typeface="Microsoft Sans Serif"/>
                <a:cs typeface="Microsoft Sans Serif"/>
              </a:rPr>
              <a:t> frecuencia </a:t>
            </a:r>
            <a:r>
              <a:rPr sz="750" spc="25" dirty="0">
                <a:latin typeface="Microsoft Sans Serif"/>
                <a:cs typeface="Microsoft Sans Serif"/>
              </a:rPr>
              <a:t> </a:t>
            </a:r>
            <a:r>
              <a:rPr sz="750" spc="20" dirty="0">
                <a:latin typeface="Microsoft Sans Serif"/>
                <a:cs typeface="Microsoft Sans Serif"/>
              </a:rPr>
              <a:t>del</a:t>
            </a:r>
            <a:r>
              <a:rPr sz="750" dirty="0">
                <a:latin typeface="Microsoft Sans Serif"/>
                <a:cs typeface="Microsoft Sans Serif"/>
              </a:rPr>
              <a:t> </a:t>
            </a:r>
            <a:r>
              <a:rPr sz="750" spc="25" dirty="0">
                <a:latin typeface="Microsoft Sans Serif"/>
                <a:cs typeface="Microsoft Sans Serif"/>
              </a:rPr>
              <a:t>generador,</a:t>
            </a:r>
            <a:r>
              <a:rPr sz="750" dirty="0">
                <a:latin typeface="Microsoft Sans Serif"/>
                <a:cs typeface="Microsoft Sans Serif"/>
              </a:rPr>
              <a:t> </a:t>
            </a:r>
            <a:r>
              <a:rPr sz="750" spc="40" dirty="0">
                <a:latin typeface="Microsoft Sans Serif"/>
                <a:cs typeface="Microsoft Sans Serif"/>
              </a:rPr>
              <a:t>tanto</a:t>
            </a:r>
            <a:r>
              <a:rPr sz="750" dirty="0">
                <a:latin typeface="Microsoft Sans Serif"/>
                <a:cs typeface="Microsoft Sans Serif"/>
              </a:rPr>
              <a:t> </a:t>
            </a:r>
            <a:r>
              <a:rPr sz="750" spc="25" dirty="0">
                <a:latin typeface="Microsoft Sans Serif"/>
                <a:cs typeface="Microsoft Sans Serif"/>
              </a:rPr>
              <a:t>de</a:t>
            </a:r>
            <a:r>
              <a:rPr sz="750" spc="5" dirty="0">
                <a:latin typeface="Microsoft Sans Serif"/>
                <a:cs typeface="Microsoft Sans Serif"/>
              </a:rPr>
              <a:t> </a:t>
            </a:r>
            <a:r>
              <a:rPr sz="750" spc="25" dirty="0">
                <a:latin typeface="Microsoft Sans Serif"/>
                <a:cs typeface="Microsoft Sans Serif"/>
              </a:rPr>
              <a:t>operación</a:t>
            </a:r>
            <a:r>
              <a:rPr sz="750" dirty="0">
                <a:latin typeface="Microsoft Sans Serif"/>
                <a:cs typeface="Microsoft Sans Serif"/>
              </a:rPr>
              <a:t> </a:t>
            </a:r>
            <a:r>
              <a:rPr sz="750" spc="40" dirty="0">
                <a:latin typeface="Microsoft Sans Serif"/>
                <a:cs typeface="Microsoft Sans Serif"/>
              </a:rPr>
              <a:t>mínima</a:t>
            </a:r>
            <a:r>
              <a:rPr sz="750" dirty="0">
                <a:latin typeface="Microsoft Sans Serif"/>
                <a:cs typeface="Microsoft Sans Serif"/>
              </a:rPr>
              <a:t> </a:t>
            </a:r>
            <a:r>
              <a:rPr sz="750" spc="30" dirty="0">
                <a:latin typeface="Microsoft Sans Serif"/>
                <a:cs typeface="Microsoft Sans Serif"/>
              </a:rPr>
              <a:t>como</a:t>
            </a:r>
            <a:r>
              <a:rPr sz="750" dirty="0">
                <a:latin typeface="Microsoft Sans Serif"/>
                <a:cs typeface="Microsoft Sans Serif"/>
              </a:rPr>
              <a:t> </a:t>
            </a:r>
            <a:r>
              <a:rPr sz="750" spc="25" dirty="0">
                <a:latin typeface="Microsoft Sans Serif"/>
                <a:cs typeface="Microsoft Sans Serif"/>
              </a:rPr>
              <a:t>de</a:t>
            </a:r>
            <a:r>
              <a:rPr sz="750" spc="5" dirty="0">
                <a:latin typeface="Microsoft Sans Serif"/>
                <a:cs typeface="Microsoft Sans Serif"/>
              </a:rPr>
              <a:t> </a:t>
            </a:r>
            <a:r>
              <a:rPr sz="750" spc="35" dirty="0">
                <a:latin typeface="Microsoft Sans Serif"/>
                <a:cs typeface="Microsoft Sans Serif"/>
              </a:rPr>
              <a:t>retardo</a:t>
            </a:r>
            <a:r>
              <a:rPr sz="750" dirty="0">
                <a:latin typeface="Microsoft Sans Serif"/>
                <a:cs typeface="Microsoft Sans Serif"/>
              </a:rPr>
              <a:t> </a:t>
            </a:r>
            <a:r>
              <a:rPr sz="750" spc="25" dirty="0">
                <a:latin typeface="Microsoft Sans Serif"/>
                <a:cs typeface="Microsoft Sans Serif"/>
              </a:rPr>
              <a:t>de</a:t>
            </a:r>
            <a:r>
              <a:rPr sz="750" dirty="0">
                <a:latin typeface="Microsoft Sans Serif"/>
                <a:cs typeface="Microsoft Sans Serif"/>
              </a:rPr>
              <a:t> </a:t>
            </a:r>
            <a:r>
              <a:rPr sz="750" spc="30" dirty="0">
                <a:latin typeface="Microsoft Sans Serif"/>
                <a:cs typeface="Microsoft Sans Serif"/>
              </a:rPr>
              <a:t>tiempo, </a:t>
            </a:r>
            <a:r>
              <a:rPr sz="750" spc="-185" dirty="0">
                <a:latin typeface="Microsoft Sans Serif"/>
                <a:cs typeface="Microsoft Sans Serif"/>
              </a:rPr>
              <a:t> </a:t>
            </a:r>
            <a:r>
              <a:rPr sz="750" spc="30" dirty="0">
                <a:latin typeface="Microsoft Sans Serif"/>
                <a:cs typeface="Microsoft Sans Serif"/>
              </a:rPr>
              <a:t>pueden </a:t>
            </a:r>
            <a:r>
              <a:rPr sz="750" spc="25" dirty="0">
                <a:latin typeface="Microsoft Sans Serif"/>
                <a:cs typeface="Microsoft Sans Serif"/>
              </a:rPr>
              <a:t>coordinarse </a:t>
            </a:r>
            <a:r>
              <a:rPr sz="750" spc="20" dirty="0">
                <a:latin typeface="Microsoft Sans Serif"/>
                <a:cs typeface="Microsoft Sans Serif"/>
              </a:rPr>
              <a:t>con </a:t>
            </a:r>
            <a:r>
              <a:rPr sz="750" spc="10" dirty="0">
                <a:latin typeface="Microsoft Sans Serif"/>
                <a:cs typeface="Microsoft Sans Serif"/>
              </a:rPr>
              <a:t>los </a:t>
            </a:r>
            <a:r>
              <a:rPr sz="750" spc="30" dirty="0">
                <a:latin typeface="Microsoft Sans Serif"/>
                <a:cs typeface="Microsoft Sans Serif"/>
              </a:rPr>
              <a:t>programas </a:t>
            </a:r>
            <a:r>
              <a:rPr sz="750" spc="25" dirty="0">
                <a:latin typeface="Microsoft Sans Serif"/>
                <a:cs typeface="Microsoft Sans Serif"/>
              </a:rPr>
              <a:t>de </a:t>
            </a:r>
            <a:r>
              <a:rPr sz="750" spc="15" dirty="0">
                <a:latin typeface="Microsoft Sans Serif"/>
                <a:cs typeface="Microsoft Sans Serif"/>
              </a:rPr>
              <a:t>deslastre </a:t>
            </a:r>
            <a:r>
              <a:rPr sz="750" spc="25" dirty="0">
                <a:latin typeface="Microsoft Sans Serif"/>
                <a:cs typeface="Microsoft Sans Serif"/>
              </a:rPr>
              <a:t>de </a:t>
            </a:r>
            <a:r>
              <a:rPr sz="750" spc="15" dirty="0">
                <a:latin typeface="Microsoft Sans Serif"/>
                <a:cs typeface="Microsoft Sans Serif"/>
              </a:rPr>
              <a:t>carga </a:t>
            </a:r>
            <a:r>
              <a:rPr sz="750" spc="25" dirty="0">
                <a:latin typeface="Microsoft Sans Serif"/>
                <a:cs typeface="Microsoft Sans Serif"/>
              </a:rPr>
              <a:t>de </a:t>
            </a:r>
            <a:r>
              <a:rPr sz="750" spc="15" dirty="0">
                <a:latin typeface="Microsoft Sans Serif"/>
                <a:cs typeface="Microsoft Sans Serif"/>
              </a:rPr>
              <a:t>baja </a:t>
            </a:r>
            <a:r>
              <a:rPr sz="750" spc="20" dirty="0">
                <a:latin typeface="Microsoft Sans Serif"/>
                <a:cs typeface="Microsoft Sans Serif"/>
              </a:rPr>
              <a:t> frecuencia</a:t>
            </a:r>
            <a:r>
              <a:rPr sz="750" spc="-5" dirty="0">
                <a:latin typeface="Microsoft Sans Serif"/>
                <a:cs typeface="Microsoft Sans Serif"/>
              </a:rPr>
              <a:t> </a:t>
            </a:r>
            <a:r>
              <a:rPr sz="750" spc="20" dirty="0">
                <a:latin typeface="Microsoft Sans Serif"/>
                <a:cs typeface="Microsoft Sans Serif"/>
              </a:rPr>
              <a:t>del</a:t>
            </a:r>
            <a:r>
              <a:rPr sz="750" dirty="0">
                <a:latin typeface="Microsoft Sans Serif"/>
                <a:cs typeface="Microsoft Sans Serif"/>
              </a:rPr>
              <a:t> </a:t>
            </a:r>
            <a:r>
              <a:rPr sz="750" spc="15" dirty="0">
                <a:latin typeface="Microsoft Sans Serif"/>
                <a:cs typeface="Microsoft Sans Serif"/>
              </a:rPr>
              <a:t>sistema.</a:t>
            </a:r>
            <a:r>
              <a:rPr sz="750" dirty="0">
                <a:latin typeface="Microsoft Sans Serif"/>
                <a:cs typeface="Microsoft Sans Serif"/>
              </a:rPr>
              <a:t> </a:t>
            </a:r>
            <a:r>
              <a:rPr sz="750" spc="-10" dirty="0">
                <a:latin typeface="Microsoft Sans Serif"/>
                <a:cs typeface="Microsoft Sans Serif"/>
              </a:rPr>
              <a:t>Esta</a:t>
            </a:r>
            <a:r>
              <a:rPr sz="750" dirty="0">
                <a:latin typeface="Microsoft Sans Serif"/>
                <a:cs typeface="Microsoft Sans Serif"/>
              </a:rPr>
              <a:t> </a:t>
            </a:r>
            <a:r>
              <a:rPr sz="750" spc="25" dirty="0">
                <a:latin typeface="Microsoft Sans Serif"/>
                <a:cs typeface="Microsoft Sans Serif"/>
              </a:rPr>
              <a:t>coordinación</a:t>
            </a:r>
            <a:r>
              <a:rPr sz="750" dirty="0">
                <a:latin typeface="Microsoft Sans Serif"/>
                <a:cs typeface="Microsoft Sans Serif"/>
              </a:rPr>
              <a:t> </a:t>
            </a:r>
            <a:r>
              <a:rPr sz="750" spc="25" dirty="0">
                <a:latin typeface="Microsoft Sans Serif"/>
                <a:cs typeface="Microsoft Sans Serif"/>
              </a:rPr>
              <a:t>debería</a:t>
            </a:r>
            <a:r>
              <a:rPr sz="750" dirty="0">
                <a:latin typeface="Microsoft Sans Serif"/>
                <a:cs typeface="Microsoft Sans Serif"/>
              </a:rPr>
              <a:t> </a:t>
            </a:r>
            <a:r>
              <a:rPr sz="750" spc="35" dirty="0">
                <a:latin typeface="Microsoft Sans Serif"/>
                <a:cs typeface="Microsoft Sans Serif"/>
              </a:rPr>
              <a:t>mejorar</a:t>
            </a:r>
            <a:r>
              <a:rPr sz="750" dirty="0">
                <a:latin typeface="Microsoft Sans Serif"/>
                <a:cs typeface="Microsoft Sans Serif"/>
              </a:rPr>
              <a:t> </a:t>
            </a:r>
            <a:r>
              <a:rPr sz="750" spc="10" dirty="0">
                <a:latin typeface="Microsoft Sans Serif"/>
                <a:cs typeface="Microsoft Sans Serif"/>
              </a:rPr>
              <a:t>la</a:t>
            </a:r>
            <a:r>
              <a:rPr sz="750" dirty="0">
                <a:latin typeface="Microsoft Sans Serif"/>
                <a:cs typeface="Microsoft Sans Serif"/>
              </a:rPr>
              <a:t> </a:t>
            </a:r>
            <a:r>
              <a:rPr sz="750" spc="25" dirty="0">
                <a:latin typeface="Microsoft Sans Serif"/>
                <a:cs typeface="Microsoft Sans Serif"/>
              </a:rPr>
              <a:t>protección </a:t>
            </a:r>
            <a:r>
              <a:rPr sz="750" spc="-185" dirty="0">
                <a:latin typeface="Microsoft Sans Serif"/>
                <a:cs typeface="Microsoft Sans Serif"/>
              </a:rPr>
              <a:t> </a:t>
            </a:r>
            <a:r>
              <a:rPr sz="750" spc="20" dirty="0">
                <a:latin typeface="Microsoft Sans Serif"/>
                <a:cs typeface="Microsoft Sans Serif"/>
              </a:rPr>
              <a:t>del</a:t>
            </a:r>
            <a:r>
              <a:rPr sz="750" spc="-5" dirty="0">
                <a:latin typeface="Microsoft Sans Serif"/>
                <a:cs typeface="Microsoft Sans Serif"/>
              </a:rPr>
              <a:t> </a:t>
            </a:r>
            <a:r>
              <a:rPr sz="750" spc="35" dirty="0">
                <a:latin typeface="Microsoft Sans Serif"/>
                <a:cs typeface="Microsoft Sans Serif"/>
              </a:rPr>
              <a:t>generador/turbina</a:t>
            </a:r>
            <a:r>
              <a:rPr sz="750" dirty="0">
                <a:latin typeface="Microsoft Sans Serif"/>
                <a:cs typeface="Microsoft Sans Serif"/>
              </a:rPr>
              <a:t> </a:t>
            </a:r>
            <a:r>
              <a:rPr sz="750" spc="5" dirty="0">
                <a:latin typeface="Microsoft Sans Serif"/>
                <a:cs typeface="Microsoft Sans Serif"/>
              </a:rPr>
              <a:t>y</a:t>
            </a:r>
            <a:r>
              <a:rPr sz="750" spc="-5" dirty="0">
                <a:latin typeface="Microsoft Sans Serif"/>
                <a:cs typeface="Microsoft Sans Serif"/>
              </a:rPr>
              <a:t> </a:t>
            </a:r>
            <a:r>
              <a:rPr sz="750" spc="35" dirty="0">
                <a:latin typeface="Microsoft Sans Serif"/>
                <a:cs typeface="Microsoft Sans Serif"/>
              </a:rPr>
              <a:t>mantener</a:t>
            </a:r>
            <a:r>
              <a:rPr sz="750" dirty="0">
                <a:latin typeface="Microsoft Sans Serif"/>
                <a:cs typeface="Microsoft Sans Serif"/>
              </a:rPr>
              <a:t> </a:t>
            </a:r>
            <a:r>
              <a:rPr sz="750" spc="10" dirty="0">
                <a:latin typeface="Microsoft Sans Serif"/>
                <a:cs typeface="Microsoft Sans Serif"/>
              </a:rPr>
              <a:t>la</a:t>
            </a:r>
            <a:r>
              <a:rPr sz="750" spc="-5" dirty="0">
                <a:latin typeface="Microsoft Sans Serif"/>
                <a:cs typeface="Microsoft Sans Serif"/>
              </a:rPr>
              <a:t> </a:t>
            </a:r>
            <a:r>
              <a:rPr sz="750" spc="25" dirty="0">
                <a:latin typeface="Microsoft Sans Serif"/>
                <a:cs typeface="Microsoft Sans Serif"/>
              </a:rPr>
              <a:t>confiabilidad</a:t>
            </a:r>
            <a:r>
              <a:rPr sz="750" dirty="0">
                <a:latin typeface="Microsoft Sans Serif"/>
                <a:cs typeface="Microsoft Sans Serif"/>
              </a:rPr>
              <a:t> </a:t>
            </a:r>
            <a:r>
              <a:rPr sz="750" spc="20" dirty="0">
                <a:latin typeface="Microsoft Sans Serif"/>
                <a:cs typeface="Microsoft Sans Serif"/>
              </a:rPr>
              <a:t>del</a:t>
            </a:r>
            <a:r>
              <a:rPr sz="750" spc="-5" dirty="0">
                <a:latin typeface="Microsoft Sans Serif"/>
                <a:cs typeface="Microsoft Sans Serif"/>
              </a:rPr>
              <a:t> </a:t>
            </a:r>
            <a:r>
              <a:rPr sz="750" spc="15" dirty="0">
                <a:latin typeface="Microsoft Sans Serif"/>
                <a:cs typeface="Microsoft Sans Serif"/>
              </a:rPr>
              <a:t>sistema.</a:t>
            </a:r>
            <a:endParaRPr sz="750">
              <a:latin typeface="Microsoft Sans Serif"/>
              <a:cs typeface="Microsoft Sans Serif"/>
            </a:endParaRPr>
          </a:p>
        </p:txBody>
      </p:sp>
      <p:sp>
        <p:nvSpPr>
          <p:cNvPr id="11" name="object 11"/>
          <p:cNvSpPr txBox="1"/>
          <p:nvPr/>
        </p:nvSpPr>
        <p:spPr>
          <a:xfrm>
            <a:off x="1415217" y="5186170"/>
            <a:ext cx="7410564" cy="1431802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R="62865" algn="ctr">
              <a:lnSpc>
                <a:spcPct val="100000"/>
              </a:lnSpc>
              <a:spcBef>
                <a:spcPts val="100"/>
              </a:spcBef>
            </a:pPr>
            <a:r>
              <a:rPr sz="800" spc="20" dirty="0">
                <a:latin typeface="Microsoft Sans Serif"/>
                <a:cs typeface="Microsoft Sans Serif"/>
              </a:rPr>
              <a:t>yo</a:t>
            </a:r>
            <a:r>
              <a:rPr sz="800" spc="-20" dirty="0">
                <a:latin typeface="Microsoft Sans Serif"/>
                <a:cs typeface="Microsoft Sans Serif"/>
              </a:rPr>
              <a:t> </a:t>
            </a:r>
            <a:r>
              <a:rPr sz="800" spc="-10" dirty="0">
                <a:latin typeface="Microsoft Sans Serif"/>
                <a:cs typeface="Microsoft Sans Serif"/>
              </a:rPr>
              <a:t>yo</a:t>
            </a:r>
            <a:r>
              <a:rPr sz="650" spc="-10" dirty="0">
                <a:latin typeface="Microsoft Sans Serif"/>
                <a:cs typeface="Microsoft Sans Serif"/>
              </a:rPr>
              <a:t>NTRODUCCIÓN</a:t>
            </a:r>
            <a:endParaRPr sz="650">
              <a:latin typeface="Microsoft Sans Serif"/>
              <a:cs typeface="Microsoft Sans Serif"/>
            </a:endParaRPr>
          </a:p>
          <a:p>
            <a:pPr marL="12700" marR="18415" indent="154940">
              <a:lnSpc>
                <a:spcPct val="143000"/>
              </a:lnSpc>
              <a:spcBef>
                <a:spcPts val="315"/>
              </a:spcBef>
            </a:pPr>
            <a:r>
              <a:rPr sz="700" spc="15" dirty="0">
                <a:latin typeface="Microsoft Sans Serif"/>
                <a:cs typeface="Microsoft Sans Serif"/>
              </a:rPr>
              <a:t>Cuando </a:t>
            </a:r>
            <a:r>
              <a:rPr sz="700" spc="40" dirty="0">
                <a:latin typeface="Microsoft Sans Serif"/>
                <a:cs typeface="Microsoft Sans Serif"/>
              </a:rPr>
              <a:t>un </a:t>
            </a:r>
            <a:r>
              <a:rPr sz="700" spc="15" dirty="0">
                <a:latin typeface="Microsoft Sans Serif"/>
                <a:cs typeface="Microsoft Sans Serif"/>
              </a:rPr>
              <a:t>sistema </a:t>
            </a:r>
            <a:r>
              <a:rPr sz="700" spc="20" dirty="0">
                <a:latin typeface="Microsoft Sans Serif"/>
                <a:cs typeface="Microsoft Sans Serif"/>
              </a:rPr>
              <a:t>de </a:t>
            </a:r>
            <a:r>
              <a:rPr sz="700" spc="25" dirty="0">
                <a:latin typeface="Microsoft Sans Serif"/>
                <a:cs typeface="Microsoft Sans Serif"/>
              </a:rPr>
              <a:t>energía </a:t>
            </a:r>
            <a:r>
              <a:rPr sz="700" spc="10" dirty="0">
                <a:latin typeface="Microsoft Sans Serif"/>
                <a:cs typeface="Microsoft Sans Serif"/>
              </a:rPr>
              <a:t>está </a:t>
            </a:r>
            <a:r>
              <a:rPr sz="700" spc="20" dirty="0">
                <a:latin typeface="Microsoft Sans Serif"/>
                <a:cs typeface="Microsoft Sans Serif"/>
              </a:rPr>
              <a:t>en </a:t>
            </a:r>
            <a:r>
              <a:rPr sz="700" spc="25" dirty="0">
                <a:latin typeface="Microsoft Sans Serif"/>
                <a:cs typeface="Microsoft Sans Serif"/>
              </a:rPr>
              <a:t>operación </a:t>
            </a:r>
            <a:r>
              <a:rPr sz="700" spc="15" dirty="0">
                <a:latin typeface="Microsoft Sans Serif"/>
                <a:cs typeface="Microsoft Sans Serif"/>
              </a:rPr>
              <a:t>estable </a:t>
            </a:r>
            <a:r>
              <a:rPr sz="700" dirty="0">
                <a:latin typeface="Microsoft Sans Serif"/>
                <a:cs typeface="Microsoft Sans Serif"/>
              </a:rPr>
              <a:t>a </a:t>
            </a:r>
            <a:r>
              <a:rPr sz="700" spc="15" dirty="0">
                <a:latin typeface="Microsoft Sans Serif"/>
                <a:cs typeface="Microsoft Sans Serif"/>
              </a:rPr>
              <a:t>frecuencia </a:t>
            </a:r>
            <a:r>
              <a:rPr sz="700" spc="20" dirty="0">
                <a:latin typeface="Microsoft Sans Serif"/>
                <a:cs typeface="Microsoft Sans Serif"/>
              </a:rPr>
              <a:t> </a:t>
            </a:r>
            <a:r>
              <a:rPr sz="700" spc="30" dirty="0">
                <a:latin typeface="Microsoft Sans Serif"/>
                <a:cs typeface="Microsoft Sans Serif"/>
              </a:rPr>
              <a:t>normal, </a:t>
            </a:r>
            <a:r>
              <a:rPr sz="700" spc="10" dirty="0">
                <a:latin typeface="Microsoft Sans Serif"/>
                <a:cs typeface="Microsoft Sans Serif"/>
              </a:rPr>
              <a:t>la </a:t>
            </a:r>
            <a:r>
              <a:rPr sz="700" spc="30" dirty="0">
                <a:latin typeface="Microsoft Sans Serif"/>
                <a:cs typeface="Microsoft Sans Serif"/>
              </a:rPr>
              <a:t>entrada </a:t>
            </a:r>
            <a:r>
              <a:rPr sz="700" spc="20" dirty="0">
                <a:latin typeface="Microsoft Sans Serif"/>
                <a:cs typeface="Microsoft Sans Serif"/>
              </a:rPr>
              <a:t>de </a:t>
            </a:r>
            <a:r>
              <a:rPr sz="700" spc="25" dirty="0">
                <a:latin typeface="Microsoft Sans Serif"/>
                <a:cs typeface="Microsoft Sans Serif"/>
              </a:rPr>
              <a:t>energía </a:t>
            </a:r>
            <a:r>
              <a:rPr sz="700" spc="15" dirty="0">
                <a:latin typeface="Microsoft Sans Serif"/>
                <a:cs typeface="Microsoft Sans Serif"/>
              </a:rPr>
              <a:t>mecánica </a:t>
            </a:r>
            <a:r>
              <a:rPr sz="700" spc="35" dirty="0">
                <a:latin typeface="Microsoft Sans Serif"/>
                <a:cs typeface="Microsoft Sans Serif"/>
              </a:rPr>
              <a:t>total </a:t>
            </a:r>
            <a:r>
              <a:rPr sz="700" spc="15" dirty="0">
                <a:latin typeface="Microsoft Sans Serif"/>
                <a:cs typeface="Microsoft Sans Serif"/>
              </a:rPr>
              <a:t>desde </a:t>
            </a:r>
            <a:r>
              <a:rPr sz="700" spc="10" dirty="0">
                <a:latin typeface="Microsoft Sans Serif"/>
                <a:cs typeface="Microsoft Sans Serif"/>
              </a:rPr>
              <a:t>el </a:t>
            </a:r>
            <a:r>
              <a:rPr sz="700" spc="50" dirty="0">
                <a:latin typeface="Microsoft Sans Serif"/>
                <a:cs typeface="Microsoft Sans Serif"/>
              </a:rPr>
              <a:t>motor </a:t>
            </a:r>
            <a:r>
              <a:rPr sz="700" spc="35" dirty="0">
                <a:latin typeface="Microsoft Sans Serif"/>
                <a:cs typeface="Microsoft Sans Serif"/>
              </a:rPr>
              <a:t>primario </a:t>
            </a:r>
            <a:r>
              <a:rPr sz="700" dirty="0">
                <a:latin typeface="Microsoft Sans Serif"/>
                <a:cs typeface="Microsoft Sans Serif"/>
              </a:rPr>
              <a:t>a </a:t>
            </a:r>
            <a:r>
              <a:rPr sz="700" spc="10" dirty="0">
                <a:latin typeface="Microsoft Sans Serif"/>
                <a:cs typeface="Microsoft Sans Serif"/>
              </a:rPr>
              <a:t>los </a:t>
            </a:r>
            <a:r>
              <a:rPr sz="700" spc="-175" dirty="0">
                <a:latin typeface="Microsoft Sans Serif"/>
                <a:cs typeface="Microsoft Sans Serif"/>
              </a:rPr>
              <a:t> </a:t>
            </a:r>
            <a:r>
              <a:rPr sz="700" spc="25" dirty="0">
                <a:latin typeface="Microsoft Sans Serif"/>
                <a:cs typeface="Microsoft Sans Serif"/>
              </a:rPr>
              <a:t>generadores </a:t>
            </a:r>
            <a:r>
              <a:rPr sz="700" spc="-5" dirty="0">
                <a:latin typeface="Microsoft Sans Serif"/>
                <a:cs typeface="Microsoft Sans Serif"/>
              </a:rPr>
              <a:t>es </a:t>
            </a:r>
            <a:r>
              <a:rPr sz="700" spc="25" dirty="0">
                <a:latin typeface="Microsoft Sans Serif"/>
                <a:cs typeface="Microsoft Sans Serif"/>
              </a:rPr>
              <a:t>igual </a:t>
            </a:r>
            <a:r>
              <a:rPr sz="700" dirty="0">
                <a:latin typeface="Microsoft Sans Serif"/>
                <a:cs typeface="Microsoft Sans Serif"/>
              </a:rPr>
              <a:t>a </a:t>
            </a:r>
            <a:r>
              <a:rPr sz="700" spc="10" dirty="0">
                <a:latin typeface="Microsoft Sans Serif"/>
                <a:cs typeface="Microsoft Sans Serif"/>
              </a:rPr>
              <a:t>la </a:t>
            </a:r>
            <a:r>
              <a:rPr sz="700" spc="25" dirty="0">
                <a:latin typeface="Microsoft Sans Serif"/>
                <a:cs typeface="Microsoft Sans Serif"/>
              </a:rPr>
              <a:t>suma </a:t>
            </a:r>
            <a:r>
              <a:rPr sz="700" spc="20" dirty="0">
                <a:latin typeface="Microsoft Sans Serif"/>
                <a:cs typeface="Microsoft Sans Serif"/>
              </a:rPr>
              <a:t>de </a:t>
            </a:r>
            <a:r>
              <a:rPr sz="700" dirty="0">
                <a:latin typeface="Microsoft Sans Serif"/>
                <a:cs typeface="Microsoft Sans Serif"/>
              </a:rPr>
              <a:t>las </a:t>
            </a:r>
            <a:r>
              <a:rPr sz="700" spc="10" dirty="0">
                <a:latin typeface="Microsoft Sans Serif"/>
                <a:cs typeface="Microsoft Sans Serif"/>
              </a:rPr>
              <a:t>cargas conectadas </a:t>
            </a:r>
            <a:r>
              <a:rPr sz="700" spc="5" dirty="0">
                <a:latin typeface="Microsoft Sans Serif"/>
                <a:cs typeface="Microsoft Sans Serif"/>
              </a:rPr>
              <a:t>y </a:t>
            </a:r>
            <a:r>
              <a:rPr sz="700" spc="20" dirty="0">
                <a:latin typeface="Microsoft Sans Serif"/>
                <a:cs typeface="Microsoft Sans Serif"/>
              </a:rPr>
              <a:t>todas </a:t>
            </a:r>
            <a:r>
              <a:rPr sz="700" dirty="0">
                <a:latin typeface="Microsoft Sans Serif"/>
                <a:cs typeface="Microsoft Sans Serif"/>
              </a:rPr>
              <a:t>las </a:t>
            </a:r>
            <a:r>
              <a:rPr sz="700" spc="5" dirty="0">
                <a:latin typeface="Microsoft Sans Serif"/>
                <a:cs typeface="Microsoft Sans Serif"/>
              </a:rPr>
              <a:t> </a:t>
            </a:r>
            <a:r>
              <a:rPr sz="700" spc="20" dirty="0">
                <a:latin typeface="Microsoft Sans Serif"/>
                <a:cs typeface="Microsoft Sans Serif"/>
              </a:rPr>
              <a:t>pérdidas</a:t>
            </a:r>
            <a:r>
              <a:rPr sz="700" dirty="0">
                <a:latin typeface="Microsoft Sans Serif"/>
                <a:cs typeface="Microsoft Sans Serif"/>
              </a:rPr>
              <a:t> </a:t>
            </a:r>
            <a:r>
              <a:rPr sz="700" spc="20" dirty="0">
                <a:latin typeface="Microsoft Sans Serif"/>
                <a:cs typeface="Microsoft Sans Serif"/>
              </a:rPr>
              <a:t>de</a:t>
            </a:r>
            <a:r>
              <a:rPr sz="700" spc="5" dirty="0">
                <a:latin typeface="Microsoft Sans Serif"/>
                <a:cs typeface="Microsoft Sans Serif"/>
              </a:rPr>
              <a:t> </a:t>
            </a:r>
            <a:r>
              <a:rPr sz="700" spc="25" dirty="0">
                <a:latin typeface="Microsoft Sans Serif"/>
                <a:cs typeface="Microsoft Sans Serif"/>
              </a:rPr>
              <a:t>energía</a:t>
            </a:r>
            <a:r>
              <a:rPr sz="700" spc="5" dirty="0">
                <a:latin typeface="Microsoft Sans Serif"/>
                <a:cs typeface="Microsoft Sans Serif"/>
              </a:rPr>
              <a:t> </a:t>
            </a:r>
            <a:r>
              <a:rPr sz="700" spc="10" dirty="0">
                <a:latin typeface="Microsoft Sans Serif"/>
                <a:cs typeface="Microsoft Sans Serif"/>
              </a:rPr>
              <a:t>reales</a:t>
            </a:r>
            <a:r>
              <a:rPr sz="700" spc="5" dirty="0">
                <a:latin typeface="Microsoft Sans Serif"/>
                <a:cs typeface="Microsoft Sans Serif"/>
              </a:rPr>
              <a:t> </a:t>
            </a:r>
            <a:r>
              <a:rPr sz="700" spc="20" dirty="0">
                <a:latin typeface="Microsoft Sans Serif"/>
                <a:cs typeface="Microsoft Sans Serif"/>
              </a:rPr>
              <a:t>en</a:t>
            </a:r>
            <a:r>
              <a:rPr sz="700" dirty="0">
                <a:latin typeface="Microsoft Sans Serif"/>
                <a:cs typeface="Microsoft Sans Serif"/>
              </a:rPr>
              <a:t> </a:t>
            </a:r>
            <a:r>
              <a:rPr sz="700" spc="10" dirty="0">
                <a:latin typeface="Microsoft Sans Serif"/>
                <a:cs typeface="Microsoft Sans Serif"/>
              </a:rPr>
              <a:t>el</a:t>
            </a:r>
            <a:r>
              <a:rPr sz="700" spc="5" dirty="0">
                <a:latin typeface="Microsoft Sans Serif"/>
                <a:cs typeface="Microsoft Sans Serif"/>
              </a:rPr>
              <a:t> </a:t>
            </a:r>
            <a:r>
              <a:rPr sz="700" spc="15" dirty="0">
                <a:latin typeface="Microsoft Sans Serif"/>
                <a:cs typeface="Microsoft Sans Serif"/>
              </a:rPr>
              <a:t>sistema.</a:t>
            </a:r>
            <a:r>
              <a:rPr sz="700" spc="5" dirty="0">
                <a:latin typeface="Microsoft Sans Serif"/>
                <a:cs typeface="Microsoft Sans Serif"/>
              </a:rPr>
              <a:t> </a:t>
            </a:r>
            <a:r>
              <a:rPr sz="700" spc="15" dirty="0">
                <a:latin typeface="Microsoft Sans Serif"/>
                <a:cs typeface="Microsoft Sans Serif"/>
              </a:rPr>
              <a:t>Una</a:t>
            </a:r>
            <a:r>
              <a:rPr sz="700" spc="5" dirty="0">
                <a:latin typeface="Microsoft Sans Serif"/>
                <a:cs typeface="Microsoft Sans Serif"/>
              </a:rPr>
              <a:t> </a:t>
            </a:r>
            <a:r>
              <a:rPr sz="700" spc="20" dirty="0">
                <a:latin typeface="Microsoft Sans Serif"/>
                <a:cs typeface="Microsoft Sans Serif"/>
              </a:rPr>
              <a:t>alteración</a:t>
            </a:r>
            <a:r>
              <a:rPr sz="700" spc="5" dirty="0">
                <a:latin typeface="Microsoft Sans Serif"/>
                <a:cs typeface="Microsoft Sans Serif"/>
              </a:rPr>
              <a:t> </a:t>
            </a:r>
            <a:r>
              <a:rPr sz="700" spc="15" dirty="0">
                <a:latin typeface="Microsoft Sans Serif"/>
                <a:cs typeface="Microsoft Sans Serif"/>
              </a:rPr>
              <a:t>significativa</a:t>
            </a:r>
            <a:r>
              <a:rPr sz="700" dirty="0">
                <a:latin typeface="Microsoft Sans Serif"/>
                <a:cs typeface="Microsoft Sans Serif"/>
              </a:rPr>
              <a:t> </a:t>
            </a:r>
            <a:r>
              <a:rPr sz="700" spc="20" dirty="0">
                <a:latin typeface="Microsoft Sans Serif"/>
                <a:cs typeface="Microsoft Sans Serif"/>
              </a:rPr>
              <a:t>de</a:t>
            </a:r>
            <a:r>
              <a:rPr sz="700" spc="5" dirty="0">
                <a:latin typeface="Microsoft Sans Serif"/>
                <a:cs typeface="Microsoft Sans Serif"/>
              </a:rPr>
              <a:t> </a:t>
            </a:r>
            <a:r>
              <a:rPr sz="700" spc="10" dirty="0">
                <a:latin typeface="Microsoft Sans Serif"/>
                <a:cs typeface="Microsoft Sans Serif"/>
              </a:rPr>
              <a:t>este </a:t>
            </a:r>
            <a:r>
              <a:rPr sz="700" spc="-170" dirty="0">
                <a:latin typeface="Microsoft Sans Serif"/>
                <a:cs typeface="Microsoft Sans Serif"/>
              </a:rPr>
              <a:t> </a:t>
            </a:r>
            <a:r>
              <a:rPr sz="700" spc="30" dirty="0">
                <a:latin typeface="Microsoft Sans Serif"/>
                <a:cs typeface="Microsoft Sans Serif"/>
              </a:rPr>
              <a:t>equilibrio </a:t>
            </a:r>
            <a:r>
              <a:rPr sz="700" spc="20" dirty="0">
                <a:latin typeface="Microsoft Sans Serif"/>
                <a:cs typeface="Microsoft Sans Serif"/>
              </a:rPr>
              <a:t>provoca </a:t>
            </a:r>
            <a:r>
              <a:rPr sz="700" spc="30" dirty="0">
                <a:latin typeface="Microsoft Sans Serif"/>
                <a:cs typeface="Microsoft Sans Serif"/>
              </a:rPr>
              <a:t>una </a:t>
            </a:r>
            <a:r>
              <a:rPr sz="700" spc="20" dirty="0">
                <a:latin typeface="Microsoft Sans Serif"/>
                <a:cs typeface="Microsoft Sans Serif"/>
              </a:rPr>
              <a:t>condición </a:t>
            </a:r>
            <a:r>
              <a:rPr sz="700" spc="30" dirty="0">
                <a:latin typeface="Microsoft Sans Serif"/>
                <a:cs typeface="Microsoft Sans Serif"/>
              </a:rPr>
              <a:t>anormal </a:t>
            </a:r>
            <a:r>
              <a:rPr sz="700" spc="20" dirty="0">
                <a:latin typeface="Microsoft Sans Serif"/>
                <a:cs typeface="Microsoft Sans Serif"/>
              </a:rPr>
              <a:t>de </a:t>
            </a:r>
            <a:r>
              <a:rPr sz="700" spc="15" dirty="0">
                <a:latin typeface="Microsoft Sans Serif"/>
                <a:cs typeface="Microsoft Sans Serif"/>
              </a:rPr>
              <a:t>frecuencia </a:t>
            </a:r>
            <a:r>
              <a:rPr sz="700" spc="20" dirty="0">
                <a:latin typeface="Microsoft Sans Serif"/>
                <a:cs typeface="Microsoft Sans Serif"/>
              </a:rPr>
              <a:t>del </a:t>
            </a:r>
            <a:r>
              <a:rPr sz="700" spc="15" dirty="0">
                <a:latin typeface="Microsoft Sans Serif"/>
                <a:cs typeface="Microsoft Sans Serif"/>
              </a:rPr>
              <a:t>sistema. </a:t>
            </a:r>
            <a:r>
              <a:rPr sz="700" spc="-15" dirty="0">
                <a:latin typeface="Microsoft Sans Serif"/>
                <a:cs typeface="Microsoft Sans Serif"/>
              </a:rPr>
              <a:t>Las </a:t>
            </a:r>
            <a:r>
              <a:rPr sz="700" spc="-10" dirty="0">
                <a:latin typeface="Microsoft Sans Serif"/>
                <a:cs typeface="Microsoft Sans Serif"/>
              </a:rPr>
              <a:t> </a:t>
            </a:r>
            <a:r>
              <a:rPr sz="700" spc="15" dirty="0">
                <a:latin typeface="Microsoft Sans Serif"/>
                <a:cs typeface="Microsoft Sans Serif"/>
              </a:rPr>
              <a:t>condiciones </a:t>
            </a:r>
            <a:r>
              <a:rPr sz="700" spc="20" dirty="0">
                <a:latin typeface="Microsoft Sans Serif"/>
                <a:cs typeface="Microsoft Sans Serif"/>
              </a:rPr>
              <a:t>de </a:t>
            </a:r>
            <a:r>
              <a:rPr sz="700" spc="15" dirty="0">
                <a:latin typeface="Microsoft Sans Serif"/>
                <a:cs typeface="Microsoft Sans Serif"/>
              </a:rPr>
              <a:t>frecuencia </a:t>
            </a:r>
            <a:r>
              <a:rPr sz="700" spc="20" dirty="0">
                <a:latin typeface="Microsoft Sans Serif"/>
                <a:cs typeface="Microsoft Sans Serif"/>
              </a:rPr>
              <a:t>anormales </a:t>
            </a:r>
            <a:r>
              <a:rPr sz="700" spc="30" dirty="0">
                <a:latin typeface="Microsoft Sans Serif"/>
                <a:cs typeface="Microsoft Sans Serif"/>
              </a:rPr>
              <a:t>pueden </a:t>
            </a:r>
            <a:r>
              <a:rPr sz="700" spc="15" dirty="0">
                <a:latin typeface="Microsoft Sans Serif"/>
                <a:cs typeface="Microsoft Sans Serif"/>
              </a:rPr>
              <a:t>hacer </a:t>
            </a:r>
            <a:r>
              <a:rPr sz="700" spc="30" dirty="0">
                <a:latin typeface="Microsoft Sans Serif"/>
                <a:cs typeface="Microsoft Sans Serif"/>
              </a:rPr>
              <a:t>que </a:t>
            </a:r>
            <a:r>
              <a:rPr sz="700" spc="10" dirty="0">
                <a:latin typeface="Microsoft Sans Serif"/>
                <a:cs typeface="Microsoft Sans Serif"/>
              </a:rPr>
              <a:t>los </a:t>
            </a:r>
            <a:r>
              <a:rPr sz="700" spc="25" dirty="0">
                <a:latin typeface="Microsoft Sans Serif"/>
                <a:cs typeface="Microsoft Sans Serif"/>
              </a:rPr>
              <a:t>generadores </a:t>
            </a:r>
            <a:r>
              <a:rPr sz="700" spc="-5" dirty="0">
                <a:latin typeface="Microsoft Sans Serif"/>
                <a:cs typeface="Microsoft Sans Serif"/>
              </a:rPr>
              <a:t>se </a:t>
            </a:r>
            <a:r>
              <a:rPr sz="700" spc="-175" dirty="0">
                <a:latin typeface="Microsoft Sans Serif"/>
                <a:cs typeface="Microsoft Sans Serif"/>
              </a:rPr>
              <a:t> </a:t>
            </a:r>
            <a:r>
              <a:rPr sz="700" spc="20" dirty="0">
                <a:latin typeface="Microsoft Sans Serif"/>
                <a:cs typeface="Microsoft Sans Serif"/>
              </a:rPr>
              <a:t>disparen, </a:t>
            </a:r>
            <a:r>
              <a:rPr sz="700" spc="30" dirty="0">
                <a:latin typeface="Microsoft Sans Serif"/>
                <a:cs typeface="Microsoft Sans Serif"/>
              </a:rPr>
              <a:t>que </a:t>
            </a:r>
            <a:r>
              <a:rPr sz="700" dirty="0">
                <a:latin typeface="Microsoft Sans Serif"/>
                <a:cs typeface="Microsoft Sans Serif"/>
              </a:rPr>
              <a:t>las </a:t>
            </a:r>
            <a:r>
              <a:rPr sz="700" spc="10" dirty="0">
                <a:latin typeface="Microsoft Sans Serif"/>
                <a:cs typeface="Microsoft Sans Serif"/>
              </a:rPr>
              <a:t>líneas </a:t>
            </a:r>
            <a:r>
              <a:rPr sz="700" spc="20" dirty="0">
                <a:latin typeface="Microsoft Sans Serif"/>
                <a:cs typeface="Microsoft Sans Serif"/>
              </a:rPr>
              <a:t>de conexión </a:t>
            </a:r>
            <a:r>
              <a:rPr sz="700" spc="-5" dirty="0">
                <a:latin typeface="Microsoft Sans Serif"/>
                <a:cs typeface="Microsoft Sans Serif"/>
              </a:rPr>
              <a:t>se </a:t>
            </a:r>
            <a:r>
              <a:rPr sz="700" spc="25" dirty="0">
                <a:latin typeface="Microsoft Sans Serif"/>
                <a:cs typeface="Microsoft Sans Serif"/>
              </a:rPr>
              <a:t>abran </a:t>
            </a:r>
            <a:r>
              <a:rPr sz="700" spc="30" dirty="0">
                <a:latin typeface="Microsoft Sans Serif"/>
                <a:cs typeface="Microsoft Sans Serif"/>
              </a:rPr>
              <a:t>debido </a:t>
            </a:r>
            <a:r>
              <a:rPr sz="700" dirty="0">
                <a:latin typeface="Microsoft Sans Serif"/>
                <a:cs typeface="Microsoft Sans Serif"/>
              </a:rPr>
              <a:t>a </a:t>
            </a:r>
            <a:r>
              <a:rPr sz="700" spc="30" dirty="0">
                <a:latin typeface="Microsoft Sans Serif"/>
                <a:cs typeface="Microsoft Sans Serif"/>
              </a:rPr>
              <a:t>una </a:t>
            </a:r>
            <a:r>
              <a:rPr sz="700" spc="20" dirty="0">
                <a:latin typeface="Microsoft Sans Serif"/>
                <a:cs typeface="Microsoft Sans Serif"/>
              </a:rPr>
              <a:t>sobrecarga </a:t>
            </a:r>
            <a:r>
              <a:rPr sz="700" spc="30" dirty="0">
                <a:latin typeface="Microsoft Sans Serif"/>
                <a:cs typeface="Microsoft Sans Serif"/>
              </a:rPr>
              <a:t>o </a:t>
            </a:r>
            <a:r>
              <a:rPr sz="700" spc="35" dirty="0">
                <a:latin typeface="Microsoft Sans Serif"/>
                <a:cs typeface="Microsoft Sans Serif"/>
              </a:rPr>
              <a:t> </a:t>
            </a:r>
            <a:r>
              <a:rPr sz="700" spc="30" dirty="0">
                <a:latin typeface="Microsoft Sans Serif"/>
                <a:cs typeface="Microsoft Sans Serif"/>
              </a:rPr>
              <a:t>que </a:t>
            </a:r>
            <a:r>
              <a:rPr sz="700" spc="20" dirty="0">
                <a:latin typeface="Microsoft Sans Serif"/>
                <a:cs typeface="Microsoft Sans Serif"/>
              </a:rPr>
              <a:t>partes del </a:t>
            </a:r>
            <a:r>
              <a:rPr sz="700" spc="15" dirty="0">
                <a:latin typeface="Microsoft Sans Serif"/>
                <a:cs typeface="Microsoft Sans Serif"/>
              </a:rPr>
              <a:t>sistema </a:t>
            </a:r>
            <a:r>
              <a:rPr sz="700" spc="-5" dirty="0">
                <a:latin typeface="Microsoft Sans Serif"/>
                <a:cs typeface="Microsoft Sans Serif"/>
              </a:rPr>
              <a:t>se </a:t>
            </a:r>
            <a:r>
              <a:rPr sz="700" spc="20" dirty="0">
                <a:latin typeface="Microsoft Sans Serif"/>
                <a:cs typeface="Microsoft Sans Serif"/>
              </a:rPr>
              <a:t>separen </a:t>
            </a:r>
            <a:r>
              <a:rPr sz="700" spc="30" dirty="0">
                <a:latin typeface="Microsoft Sans Serif"/>
                <a:cs typeface="Microsoft Sans Serif"/>
              </a:rPr>
              <a:t>debido </a:t>
            </a:r>
            <a:r>
              <a:rPr sz="700" dirty="0">
                <a:latin typeface="Microsoft Sans Serif"/>
                <a:cs typeface="Microsoft Sans Serif"/>
              </a:rPr>
              <a:t>a </a:t>
            </a:r>
            <a:r>
              <a:rPr sz="700" spc="10" dirty="0">
                <a:latin typeface="Microsoft Sans Serif"/>
                <a:cs typeface="Microsoft Sans Serif"/>
              </a:rPr>
              <a:t>oscilaciones </a:t>
            </a:r>
            <a:r>
              <a:rPr sz="700" spc="20" dirty="0">
                <a:latin typeface="Microsoft Sans Serif"/>
                <a:cs typeface="Microsoft Sans Serif"/>
              </a:rPr>
              <a:t>de </a:t>
            </a:r>
            <a:r>
              <a:rPr sz="700" spc="25" dirty="0">
                <a:latin typeface="Microsoft Sans Serif"/>
                <a:cs typeface="Microsoft Sans Serif"/>
              </a:rPr>
              <a:t>energía </a:t>
            </a:r>
            <a:r>
              <a:rPr sz="700" spc="5" dirty="0">
                <a:latin typeface="Microsoft Sans Serif"/>
                <a:cs typeface="Microsoft Sans Serif"/>
              </a:rPr>
              <a:t>y </a:t>
            </a:r>
            <a:r>
              <a:rPr sz="700" spc="10" dirty="0">
                <a:latin typeface="Microsoft Sans Serif"/>
                <a:cs typeface="Microsoft Sans Serif"/>
              </a:rPr>
              <a:t>la </a:t>
            </a:r>
            <a:r>
              <a:rPr sz="700" spc="15" dirty="0">
                <a:latin typeface="Microsoft Sans Serif"/>
                <a:cs typeface="Microsoft Sans Serif"/>
              </a:rPr>
              <a:t> </a:t>
            </a:r>
            <a:r>
              <a:rPr sz="700" spc="20" dirty="0">
                <a:latin typeface="Microsoft Sans Serif"/>
                <a:cs typeface="Microsoft Sans Serif"/>
              </a:rPr>
              <a:t>inestabilidad resultante. </a:t>
            </a:r>
            <a:r>
              <a:rPr sz="700" dirty="0">
                <a:latin typeface="Microsoft Sans Serif"/>
                <a:cs typeface="Microsoft Sans Serif"/>
              </a:rPr>
              <a:t>Esto </a:t>
            </a:r>
            <a:r>
              <a:rPr sz="700" spc="30" dirty="0">
                <a:latin typeface="Microsoft Sans Serif"/>
                <a:cs typeface="Microsoft Sans Serif"/>
              </a:rPr>
              <a:t>podría dar como </a:t>
            </a:r>
            <a:r>
              <a:rPr sz="700" spc="25" dirty="0">
                <a:latin typeface="Microsoft Sans Serif"/>
                <a:cs typeface="Microsoft Sans Serif"/>
              </a:rPr>
              <a:t>resultado </a:t>
            </a:r>
            <a:r>
              <a:rPr sz="700" spc="30" dirty="0">
                <a:latin typeface="Microsoft Sans Serif"/>
                <a:cs typeface="Microsoft Sans Serif"/>
              </a:rPr>
              <a:t>que </a:t>
            </a:r>
            <a:r>
              <a:rPr sz="700" spc="10" dirty="0">
                <a:latin typeface="Microsoft Sans Serif"/>
                <a:cs typeface="Microsoft Sans Serif"/>
              </a:rPr>
              <a:t>el </a:t>
            </a:r>
            <a:r>
              <a:rPr sz="700" spc="15" dirty="0">
                <a:latin typeface="Microsoft Sans Serif"/>
                <a:cs typeface="Microsoft Sans Serif"/>
              </a:rPr>
              <a:t>sistema </a:t>
            </a:r>
            <a:r>
              <a:rPr sz="700" spc="20" dirty="0">
                <a:latin typeface="Microsoft Sans Serif"/>
                <a:cs typeface="Microsoft Sans Serif"/>
              </a:rPr>
              <a:t>de </a:t>
            </a:r>
            <a:r>
              <a:rPr sz="700" spc="25" dirty="0">
                <a:latin typeface="Microsoft Sans Serif"/>
                <a:cs typeface="Microsoft Sans Serif"/>
              </a:rPr>
              <a:t> energía</a:t>
            </a:r>
            <a:r>
              <a:rPr sz="700" spc="-10" dirty="0">
                <a:latin typeface="Microsoft Sans Serif"/>
                <a:cs typeface="Microsoft Sans Serif"/>
              </a:rPr>
              <a:t> </a:t>
            </a:r>
            <a:r>
              <a:rPr sz="700" spc="-5" dirty="0">
                <a:latin typeface="Microsoft Sans Serif"/>
                <a:cs typeface="Microsoft Sans Serif"/>
              </a:rPr>
              <a:t>se </a:t>
            </a:r>
            <a:r>
              <a:rPr sz="700" spc="15" dirty="0">
                <a:latin typeface="Microsoft Sans Serif"/>
                <a:cs typeface="Microsoft Sans Serif"/>
              </a:rPr>
              <a:t>separe</a:t>
            </a:r>
            <a:r>
              <a:rPr sz="700" spc="-5" dirty="0">
                <a:latin typeface="Microsoft Sans Serif"/>
                <a:cs typeface="Microsoft Sans Serif"/>
              </a:rPr>
              <a:t> </a:t>
            </a:r>
            <a:r>
              <a:rPr sz="700" spc="20" dirty="0">
                <a:latin typeface="Microsoft Sans Serif"/>
                <a:cs typeface="Microsoft Sans Serif"/>
              </a:rPr>
              <a:t>en</a:t>
            </a:r>
            <a:r>
              <a:rPr sz="700" spc="-5" dirty="0">
                <a:latin typeface="Microsoft Sans Serif"/>
                <a:cs typeface="Microsoft Sans Serif"/>
              </a:rPr>
              <a:t> </a:t>
            </a:r>
            <a:r>
              <a:rPr sz="700" spc="30" dirty="0">
                <a:latin typeface="Microsoft Sans Serif"/>
                <a:cs typeface="Microsoft Sans Serif"/>
              </a:rPr>
              <a:t>una</a:t>
            </a:r>
            <a:r>
              <a:rPr sz="700" spc="-5" dirty="0">
                <a:latin typeface="Microsoft Sans Serif"/>
                <a:cs typeface="Microsoft Sans Serif"/>
              </a:rPr>
              <a:t> </a:t>
            </a:r>
            <a:r>
              <a:rPr sz="700" spc="30" dirty="0">
                <a:latin typeface="Microsoft Sans Serif"/>
                <a:cs typeface="Microsoft Sans Serif"/>
              </a:rPr>
              <a:t>o</a:t>
            </a:r>
            <a:r>
              <a:rPr sz="700" spc="-5" dirty="0">
                <a:latin typeface="Microsoft Sans Serif"/>
                <a:cs typeface="Microsoft Sans Serif"/>
              </a:rPr>
              <a:t> </a:t>
            </a:r>
            <a:r>
              <a:rPr sz="700" spc="20" dirty="0">
                <a:latin typeface="Microsoft Sans Serif"/>
                <a:cs typeface="Microsoft Sans Serif"/>
              </a:rPr>
              <a:t>más</a:t>
            </a:r>
            <a:r>
              <a:rPr sz="700" spc="-5" dirty="0">
                <a:latin typeface="Microsoft Sans Serif"/>
                <a:cs typeface="Microsoft Sans Serif"/>
              </a:rPr>
              <a:t> </a:t>
            </a:r>
            <a:r>
              <a:rPr sz="700" dirty="0">
                <a:latin typeface="Microsoft Sans Serif"/>
                <a:cs typeface="Microsoft Sans Serif"/>
              </a:rPr>
              <a:t>islas</a:t>
            </a:r>
            <a:r>
              <a:rPr sz="700" spc="-5" dirty="0">
                <a:latin typeface="Microsoft Sans Serif"/>
                <a:cs typeface="Microsoft Sans Serif"/>
              </a:rPr>
              <a:t> </a:t>
            </a:r>
            <a:r>
              <a:rPr sz="700" spc="20" dirty="0">
                <a:latin typeface="Microsoft Sans Serif"/>
                <a:cs typeface="Microsoft Sans Serif"/>
              </a:rPr>
              <a:t>eléctricamente</a:t>
            </a:r>
            <a:r>
              <a:rPr sz="700" spc="-5" dirty="0">
                <a:latin typeface="Microsoft Sans Serif"/>
                <a:cs typeface="Microsoft Sans Serif"/>
              </a:rPr>
              <a:t> </a:t>
            </a:r>
            <a:r>
              <a:rPr sz="700" spc="5" dirty="0">
                <a:latin typeface="Microsoft Sans Serif"/>
                <a:cs typeface="Microsoft Sans Serif"/>
              </a:rPr>
              <a:t>aisladas.</a:t>
            </a:r>
            <a:endParaRPr sz="700">
              <a:latin typeface="Microsoft Sans Serif"/>
              <a:cs typeface="Microsoft Sans Serif"/>
            </a:endParaRPr>
          </a:p>
          <a:p>
            <a:pPr marL="12700" marR="5080" indent="154940">
              <a:lnSpc>
                <a:spcPts val="1200"/>
              </a:lnSpc>
              <a:spcBef>
                <a:spcPts val="100"/>
              </a:spcBef>
            </a:pPr>
            <a:r>
              <a:rPr sz="700" spc="-10" dirty="0">
                <a:latin typeface="Microsoft Sans Serif"/>
                <a:cs typeface="Microsoft Sans Serif"/>
              </a:rPr>
              <a:t>La </a:t>
            </a:r>
            <a:r>
              <a:rPr sz="700" spc="25" dirty="0">
                <a:latin typeface="Microsoft Sans Serif"/>
                <a:cs typeface="Microsoft Sans Serif"/>
              </a:rPr>
              <a:t>mayoría </a:t>
            </a:r>
            <a:r>
              <a:rPr sz="700" spc="20" dirty="0">
                <a:latin typeface="Microsoft Sans Serif"/>
                <a:cs typeface="Microsoft Sans Serif"/>
              </a:rPr>
              <a:t>de </a:t>
            </a:r>
            <a:r>
              <a:rPr sz="700" dirty="0">
                <a:latin typeface="Microsoft Sans Serif"/>
                <a:cs typeface="Microsoft Sans Serif"/>
              </a:rPr>
              <a:t>las </a:t>
            </a:r>
            <a:r>
              <a:rPr sz="700" spc="15" dirty="0">
                <a:latin typeface="Microsoft Sans Serif"/>
                <a:cs typeface="Microsoft Sans Serif"/>
              </a:rPr>
              <a:t>empresas </a:t>
            </a:r>
            <a:r>
              <a:rPr sz="700" spc="20" dirty="0">
                <a:latin typeface="Microsoft Sans Serif"/>
                <a:cs typeface="Microsoft Sans Serif"/>
              </a:rPr>
              <a:t>de </a:t>
            </a:r>
            <a:r>
              <a:rPr sz="700" spc="10" dirty="0">
                <a:latin typeface="Microsoft Sans Serif"/>
                <a:cs typeface="Microsoft Sans Serif"/>
              </a:rPr>
              <a:t>servicios </a:t>
            </a:r>
            <a:r>
              <a:rPr sz="700" spc="20" dirty="0">
                <a:latin typeface="Microsoft Sans Serif"/>
                <a:cs typeface="Microsoft Sans Serif"/>
              </a:rPr>
              <a:t>públicos </a:t>
            </a:r>
            <a:r>
              <a:rPr sz="700" spc="30" dirty="0">
                <a:latin typeface="Microsoft Sans Serif"/>
                <a:cs typeface="Microsoft Sans Serif"/>
              </a:rPr>
              <a:t>han implementado </a:t>
            </a:r>
            <a:r>
              <a:rPr sz="700" spc="40" dirty="0">
                <a:latin typeface="Microsoft Sans Serif"/>
                <a:cs typeface="Microsoft Sans Serif"/>
              </a:rPr>
              <a:t>un </a:t>
            </a:r>
            <a:r>
              <a:rPr sz="700" spc="45" dirty="0">
                <a:latin typeface="Microsoft Sans Serif"/>
                <a:cs typeface="Microsoft Sans Serif"/>
              </a:rPr>
              <a:t> </a:t>
            </a:r>
            <a:r>
              <a:rPr sz="700" spc="35" dirty="0">
                <a:latin typeface="Microsoft Sans Serif"/>
                <a:cs typeface="Microsoft Sans Serif"/>
              </a:rPr>
              <a:t>programa </a:t>
            </a:r>
            <a:r>
              <a:rPr sz="700" spc="25" dirty="0">
                <a:latin typeface="Microsoft Sans Serif"/>
                <a:cs typeface="Microsoft Sans Serif"/>
              </a:rPr>
              <a:t>automatizado </a:t>
            </a:r>
            <a:r>
              <a:rPr sz="700" spc="20" dirty="0">
                <a:latin typeface="Microsoft Sans Serif"/>
                <a:cs typeface="Microsoft Sans Serif"/>
              </a:rPr>
              <a:t>de desconexión de </a:t>
            </a:r>
            <a:r>
              <a:rPr sz="700" spc="15" dirty="0">
                <a:latin typeface="Microsoft Sans Serif"/>
                <a:cs typeface="Microsoft Sans Serif"/>
              </a:rPr>
              <a:t>carga </a:t>
            </a:r>
            <a:r>
              <a:rPr sz="700" spc="25" dirty="0">
                <a:latin typeface="Microsoft Sans Serif"/>
                <a:cs typeface="Microsoft Sans Serif"/>
              </a:rPr>
              <a:t>para </a:t>
            </a:r>
            <a:r>
              <a:rPr sz="700" spc="20" dirty="0">
                <a:latin typeface="Microsoft Sans Serif"/>
                <a:cs typeface="Microsoft Sans Serif"/>
              </a:rPr>
              <a:t>evitar </a:t>
            </a:r>
            <a:r>
              <a:rPr sz="700" spc="10" dirty="0">
                <a:latin typeface="Microsoft Sans Serif"/>
                <a:cs typeface="Microsoft Sans Serif"/>
              </a:rPr>
              <a:t>el </a:t>
            </a:r>
            <a:r>
              <a:rPr sz="700" spc="15" dirty="0">
                <a:latin typeface="Microsoft Sans Serif"/>
                <a:cs typeface="Microsoft Sans Serif"/>
              </a:rPr>
              <a:t>colapso </a:t>
            </a:r>
            <a:r>
              <a:rPr sz="700" spc="20" dirty="0">
                <a:latin typeface="Microsoft Sans Serif"/>
                <a:cs typeface="Microsoft Sans Serif"/>
              </a:rPr>
              <a:t> </a:t>
            </a:r>
            <a:r>
              <a:rPr sz="700" spc="35" dirty="0">
                <a:latin typeface="Microsoft Sans Serif"/>
                <a:cs typeface="Microsoft Sans Serif"/>
              </a:rPr>
              <a:t>total </a:t>
            </a:r>
            <a:r>
              <a:rPr sz="700" spc="20" dirty="0">
                <a:latin typeface="Microsoft Sans Serif"/>
                <a:cs typeface="Microsoft Sans Serif"/>
              </a:rPr>
              <a:t>del </a:t>
            </a:r>
            <a:r>
              <a:rPr sz="700" spc="15" dirty="0">
                <a:latin typeface="Microsoft Sans Serif"/>
                <a:cs typeface="Microsoft Sans Serif"/>
              </a:rPr>
              <a:t>sistema </a:t>
            </a:r>
            <a:r>
              <a:rPr sz="700" spc="5" dirty="0">
                <a:latin typeface="Microsoft Sans Serif"/>
                <a:cs typeface="Microsoft Sans Serif"/>
              </a:rPr>
              <a:t>y </a:t>
            </a:r>
            <a:r>
              <a:rPr sz="700" spc="30" dirty="0">
                <a:latin typeface="Microsoft Sans Serif"/>
                <a:cs typeface="Microsoft Sans Serif"/>
              </a:rPr>
              <a:t>minimizar </a:t>
            </a:r>
            <a:r>
              <a:rPr sz="700" spc="10" dirty="0">
                <a:latin typeface="Microsoft Sans Serif"/>
                <a:cs typeface="Microsoft Sans Serif"/>
              </a:rPr>
              <a:t>la </a:t>
            </a:r>
            <a:r>
              <a:rPr sz="700" spc="20" dirty="0">
                <a:latin typeface="Microsoft Sans Serif"/>
                <a:cs typeface="Microsoft Sans Serif"/>
              </a:rPr>
              <a:t>posibilidad de daños </a:t>
            </a:r>
            <a:r>
              <a:rPr sz="700" spc="10" dirty="0">
                <a:latin typeface="Microsoft Sans Serif"/>
                <a:cs typeface="Microsoft Sans Serif"/>
              </a:rPr>
              <a:t>al </a:t>
            </a:r>
            <a:r>
              <a:rPr sz="700" spc="30" dirty="0">
                <a:latin typeface="Microsoft Sans Serif"/>
                <a:cs typeface="Microsoft Sans Serif"/>
              </a:rPr>
              <a:t>equipo </a:t>
            </a:r>
            <a:r>
              <a:rPr sz="700" spc="35" dirty="0">
                <a:latin typeface="Microsoft Sans Serif"/>
                <a:cs typeface="Microsoft Sans Serif"/>
              </a:rPr>
              <a:t>durante </a:t>
            </a:r>
            <a:r>
              <a:rPr sz="700" spc="30" dirty="0">
                <a:latin typeface="Microsoft Sans Serif"/>
                <a:cs typeface="Microsoft Sans Serif"/>
              </a:rPr>
              <a:t>una </a:t>
            </a:r>
            <a:r>
              <a:rPr sz="700" spc="35" dirty="0">
                <a:latin typeface="Microsoft Sans Serif"/>
                <a:cs typeface="Microsoft Sans Serif"/>
              </a:rPr>
              <a:t> </a:t>
            </a:r>
            <a:r>
              <a:rPr sz="700" spc="20" dirty="0">
                <a:latin typeface="Microsoft Sans Serif"/>
                <a:cs typeface="Microsoft Sans Serif"/>
              </a:rPr>
              <a:t>condición</a:t>
            </a:r>
            <a:r>
              <a:rPr sz="700" dirty="0">
                <a:latin typeface="Microsoft Sans Serif"/>
                <a:cs typeface="Microsoft Sans Serif"/>
              </a:rPr>
              <a:t> </a:t>
            </a:r>
            <a:r>
              <a:rPr sz="700" spc="25" dirty="0">
                <a:latin typeface="Microsoft Sans Serif"/>
                <a:cs typeface="Microsoft Sans Serif"/>
              </a:rPr>
              <a:t>operativa</a:t>
            </a:r>
            <a:r>
              <a:rPr sz="700" spc="5" dirty="0">
                <a:latin typeface="Microsoft Sans Serif"/>
                <a:cs typeface="Microsoft Sans Serif"/>
              </a:rPr>
              <a:t> </a:t>
            </a:r>
            <a:r>
              <a:rPr sz="700" spc="20" dirty="0">
                <a:latin typeface="Microsoft Sans Serif"/>
                <a:cs typeface="Microsoft Sans Serif"/>
              </a:rPr>
              <a:t>de</a:t>
            </a:r>
            <a:r>
              <a:rPr sz="700" spc="5" dirty="0">
                <a:latin typeface="Microsoft Sans Serif"/>
                <a:cs typeface="Microsoft Sans Serif"/>
              </a:rPr>
              <a:t> </a:t>
            </a:r>
            <a:r>
              <a:rPr sz="700" spc="15" dirty="0">
                <a:latin typeface="Microsoft Sans Serif"/>
                <a:cs typeface="Microsoft Sans Serif"/>
              </a:rPr>
              <a:t>frecuencia</a:t>
            </a:r>
            <a:r>
              <a:rPr sz="700" spc="5" dirty="0">
                <a:latin typeface="Microsoft Sans Serif"/>
                <a:cs typeface="Microsoft Sans Serif"/>
              </a:rPr>
              <a:t> </a:t>
            </a:r>
            <a:r>
              <a:rPr sz="700" spc="25" dirty="0">
                <a:latin typeface="Microsoft Sans Serif"/>
                <a:cs typeface="Microsoft Sans Serif"/>
              </a:rPr>
              <a:t>anormal.</a:t>
            </a:r>
            <a:r>
              <a:rPr sz="700" spc="5" dirty="0">
                <a:latin typeface="Microsoft Sans Serif"/>
                <a:cs typeface="Microsoft Sans Serif"/>
              </a:rPr>
              <a:t> </a:t>
            </a:r>
            <a:r>
              <a:rPr sz="700" spc="-5" dirty="0">
                <a:latin typeface="Microsoft Sans Serif"/>
                <a:cs typeface="Microsoft Sans Serif"/>
              </a:rPr>
              <a:t>Estos</a:t>
            </a:r>
            <a:r>
              <a:rPr sz="700" spc="5" dirty="0">
                <a:latin typeface="Microsoft Sans Serif"/>
                <a:cs typeface="Microsoft Sans Serif"/>
              </a:rPr>
              <a:t> </a:t>
            </a:r>
            <a:r>
              <a:rPr sz="700" spc="30" dirty="0">
                <a:latin typeface="Microsoft Sans Serif"/>
                <a:cs typeface="Microsoft Sans Serif"/>
              </a:rPr>
              <a:t>programas</a:t>
            </a:r>
            <a:r>
              <a:rPr sz="700" dirty="0">
                <a:latin typeface="Microsoft Sans Serif"/>
                <a:cs typeface="Microsoft Sans Serif"/>
              </a:rPr>
              <a:t> </a:t>
            </a:r>
            <a:r>
              <a:rPr sz="700" spc="20" dirty="0">
                <a:latin typeface="Microsoft Sans Serif"/>
                <a:cs typeface="Microsoft Sans Serif"/>
              </a:rPr>
              <a:t>de</a:t>
            </a:r>
            <a:r>
              <a:rPr sz="700" spc="5" dirty="0">
                <a:latin typeface="Microsoft Sans Serif"/>
                <a:cs typeface="Microsoft Sans Serif"/>
              </a:rPr>
              <a:t> </a:t>
            </a:r>
            <a:r>
              <a:rPr sz="700" spc="15" dirty="0">
                <a:latin typeface="Microsoft Sans Serif"/>
                <a:cs typeface="Microsoft Sans Serif"/>
              </a:rPr>
              <a:t>deslastre</a:t>
            </a:r>
            <a:r>
              <a:rPr sz="700" spc="5" dirty="0">
                <a:latin typeface="Microsoft Sans Serif"/>
                <a:cs typeface="Microsoft Sans Serif"/>
              </a:rPr>
              <a:t> </a:t>
            </a:r>
            <a:r>
              <a:rPr sz="700" spc="20" dirty="0">
                <a:latin typeface="Microsoft Sans Serif"/>
                <a:cs typeface="Microsoft Sans Serif"/>
              </a:rPr>
              <a:t>de </a:t>
            </a:r>
            <a:r>
              <a:rPr sz="700" spc="-170" dirty="0">
                <a:latin typeface="Microsoft Sans Serif"/>
                <a:cs typeface="Microsoft Sans Serif"/>
              </a:rPr>
              <a:t> </a:t>
            </a:r>
            <a:r>
              <a:rPr sz="700" spc="15" dirty="0">
                <a:latin typeface="Microsoft Sans Serif"/>
                <a:cs typeface="Microsoft Sans Serif"/>
              </a:rPr>
              <a:t>carga</a:t>
            </a:r>
            <a:r>
              <a:rPr sz="700" spc="-10" dirty="0">
                <a:latin typeface="Microsoft Sans Serif"/>
                <a:cs typeface="Microsoft Sans Serif"/>
              </a:rPr>
              <a:t> </a:t>
            </a:r>
            <a:r>
              <a:rPr sz="700" spc="15" dirty="0">
                <a:latin typeface="Microsoft Sans Serif"/>
                <a:cs typeface="Microsoft Sans Serif"/>
              </a:rPr>
              <a:t>están</a:t>
            </a:r>
            <a:r>
              <a:rPr sz="700" spc="-5" dirty="0">
                <a:latin typeface="Microsoft Sans Serif"/>
                <a:cs typeface="Microsoft Sans Serif"/>
              </a:rPr>
              <a:t> </a:t>
            </a:r>
            <a:r>
              <a:rPr sz="700" spc="15" dirty="0">
                <a:latin typeface="Microsoft Sans Serif"/>
                <a:cs typeface="Microsoft Sans Serif"/>
              </a:rPr>
              <a:t>diseñados</a:t>
            </a:r>
            <a:r>
              <a:rPr sz="700" spc="-5" dirty="0">
                <a:latin typeface="Microsoft Sans Serif"/>
                <a:cs typeface="Microsoft Sans Serif"/>
              </a:rPr>
              <a:t> </a:t>
            </a:r>
            <a:r>
              <a:rPr sz="700" spc="15" dirty="0">
                <a:latin typeface="Microsoft Sans Serif"/>
                <a:cs typeface="Microsoft Sans Serif"/>
              </a:rPr>
              <a:t>para:</a:t>
            </a:r>
            <a:endParaRPr sz="700">
              <a:latin typeface="Microsoft Sans Serif"/>
              <a:cs typeface="Microsoft Sans Serif"/>
            </a:endParaRPr>
          </a:p>
          <a:p>
            <a:pPr marL="413384" marR="203200" indent="-173990">
              <a:lnSpc>
                <a:spcPts val="1210"/>
              </a:lnSpc>
              <a:spcBef>
                <a:spcPts val="60"/>
              </a:spcBef>
              <a:buSzPct val="133333"/>
              <a:buChar char="•"/>
              <a:tabLst>
                <a:tab pos="412115" algn="l"/>
              </a:tabLst>
            </a:pPr>
            <a:r>
              <a:rPr sz="750" spc="20" dirty="0">
                <a:latin typeface="Microsoft Sans Serif"/>
                <a:cs typeface="Microsoft Sans Serif"/>
              </a:rPr>
              <a:t>Eliminar</a:t>
            </a:r>
            <a:r>
              <a:rPr sz="750" spc="-5" dirty="0">
                <a:latin typeface="Microsoft Sans Serif"/>
                <a:cs typeface="Microsoft Sans Serif"/>
              </a:rPr>
              <a:t> </a:t>
            </a:r>
            <a:r>
              <a:rPr sz="750" spc="10" dirty="0">
                <a:latin typeface="Microsoft Sans Serif"/>
                <a:cs typeface="Microsoft Sans Serif"/>
              </a:rPr>
              <a:t>la</a:t>
            </a:r>
            <a:r>
              <a:rPr sz="750" spc="-5" dirty="0">
                <a:latin typeface="Microsoft Sans Serif"/>
                <a:cs typeface="Microsoft Sans Serif"/>
              </a:rPr>
              <a:t> </a:t>
            </a:r>
            <a:r>
              <a:rPr sz="750" spc="15" dirty="0">
                <a:latin typeface="Microsoft Sans Serif"/>
                <a:cs typeface="Microsoft Sans Serif"/>
              </a:rPr>
              <a:t>carga</a:t>
            </a:r>
            <a:r>
              <a:rPr sz="750" dirty="0">
                <a:latin typeface="Microsoft Sans Serif"/>
                <a:cs typeface="Microsoft Sans Serif"/>
              </a:rPr>
              <a:t> </a:t>
            </a:r>
            <a:r>
              <a:rPr sz="750" spc="20" dirty="0">
                <a:latin typeface="Microsoft Sans Serif"/>
                <a:cs typeface="Microsoft Sans Serif"/>
              </a:rPr>
              <a:t>suficiente</a:t>
            </a:r>
            <a:r>
              <a:rPr sz="750" spc="-5" dirty="0">
                <a:latin typeface="Microsoft Sans Serif"/>
                <a:cs typeface="Microsoft Sans Serif"/>
              </a:rPr>
              <a:t> </a:t>
            </a:r>
            <a:r>
              <a:rPr sz="750" spc="25" dirty="0">
                <a:latin typeface="Microsoft Sans Serif"/>
                <a:cs typeface="Microsoft Sans Serif"/>
              </a:rPr>
              <a:t>para</a:t>
            </a:r>
            <a:r>
              <a:rPr sz="750" dirty="0">
                <a:latin typeface="Microsoft Sans Serif"/>
                <a:cs typeface="Microsoft Sans Serif"/>
              </a:rPr>
              <a:t> </a:t>
            </a:r>
            <a:r>
              <a:rPr sz="750" spc="20" dirty="0">
                <a:latin typeface="Microsoft Sans Serif"/>
                <a:cs typeface="Microsoft Sans Serif"/>
              </a:rPr>
              <a:t>aliviar</a:t>
            </a:r>
            <a:r>
              <a:rPr sz="750" spc="-5" dirty="0">
                <a:latin typeface="Microsoft Sans Serif"/>
                <a:cs typeface="Microsoft Sans Serif"/>
              </a:rPr>
              <a:t> </a:t>
            </a:r>
            <a:r>
              <a:rPr sz="750" spc="10" dirty="0">
                <a:latin typeface="Microsoft Sans Serif"/>
                <a:cs typeface="Microsoft Sans Serif"/>
              </a:rPr>
              <a:t>la</a:t>
            </a:r>
            <a:r>
              <a:rPr sz="750" dirty="0">
                <a:latin typeface="Microsoft Sans Serif"/>
                <a:cs typeface="Microsoft Sans Serif"/>
              </a:rPr>
              <a:t> </a:t>
            </a:r>
            <a:r>
              <a:rPr sz="750" spc="20" dirty="0">
                <a:latin typeface="Microsoft Sans Serif"/>
                <a:cs typeface="Microsoft Sans Serif"/>
              </a:rPr>
              <a:t>sobrecarga</a:t>
            </a:r>
            <a:r>
              <a:rPr sz="750" spc="-5" dirty="0">
                <a:latin typeface="Microsoft Sans Serif"/>
                <a:cs typeface="Microsoft Sans Serif"/>
              </a:rPr>
              <a:t> </a:t>
            </a:r>
            <a:r>
              <a:rPr sz="750" spc="25" dirty="0">
                <a:latin typeface="Microsoft Sans Serif"/>
                <a:cs typeface="Microsoft Sans Serif"/>
              </a:rPr>
              <a:t>de</a:t>
            </a:r>
            <a:r>
              <a:rPr sz="750" dirty="0">
                <a:latin typeface="Microsoft Sans Serif"/>
                <a:cs typeface="Microsoft Sans Serif"/>
              </a:rPr>
              <a:t> </a:t>
            </a:r>
            <a:r>
              <a:rPr sz="750" spc="10" dirty="0">
                <a:latin typeface="Microsoft Sans Serif"/>
                <a:cs typeface="Microsoft Sans Serif"/>
              </a:rPr>
              <a:t>la </a:t>
            </a:r>
            <a:r>
              <a:rPr sz="750" spc="-185" dirty="0">
                <a:latin typeface="Microsoft Sans Serif"/>
                <a:cs typeface="Microsoft Sans Serif"/>
              </a:rPr>
              <a:t> </a:t>
            </a:r>
            <a:r>
              <a:rPr sz="750" spc="25" dirty="0">
                <a:latin typeface="Microsoft Sans Serif"/>
                <a:cs typeface="Microsoft Sans Serif"/>
              </a:rPr>
              <a:t>generación</a:t>
            </a:r>
            <a:r>
              <a:rPr sz="750" spc="-10" dirty="0">
                <a:latin typeface="Microsoft Sans Serif"/>
                <a:cs typeface="Microsoft Sans Serif"/>
              </a:rPr>
              <a:t> </a:t>
            </a:r>
            <a:r>
              <a:rPr sz="750" spc="15" dirty="0">
                <a:latin typeface="Microsoft Sans Serif"/>
                <a:cs typeface="Microsoft Sans Serif"/>
              </a:rPr>
              <a:t>conectada.</a:t>
            </a:r>
            <a:endParaRPr sz="750">
              <a:latin typeface="Microsoft Sans Serif"/>
              <a:cs typeface="Microsoft Sans Serif"/>
            </a:endParaRPr>
          </a:p>
        </p:txBody>
      </p:sp>
      <p:sp>
        <p:nvSpPr>
          <p:cNvPr id="12" name="object 12"/>
          <p:cNvSpPr txBox="1"/>
          <p:nvPr/>
        </p:nvSpPr>
        <p:spPr>
          <a:xfrm>
            <a:off x="1937610" y="7979258"/>
            <a:ext cx="6233171" cy="464551"/>
          </a:xfrm>
          <a:prstGeom prst="rect">
            <a:avLst/>
          </a:prstGeom>
        </p:spPr>
        <p:txBody>
          <a:bodyPr vert="horz" wrap="square" lIns="0" tIns="25400" rIns="0" bIns="0" rtlCol="0">
            <a:spAutoFit/>
          </a:bodyPr>
          <a:lstStyle/>
          <a:p>
            <a:pPr marL="184785" indent="-172720">
              <a:lnSpc>
                <a:spcPct val="100000"/>
              </a:lnSpc>
              <a:spcBef>
                <a:spcPts val="200"/>
              </a:spcBef>
              <a:buSzPct val="125000"/>
              <a:buChar char="•"/>
              <a:tabLst>
                <a:tab pos="185420" algn="l"/>
              </a:tabLst>
            </a:pPr>
            <a:r>
              <a:rPr sz="800" spc="30" dirty="0">
                <a:latin typeface="Microsoft Sans Serif"/>
                <a:cs typeface="Microsoft Sans Serif"/>
              </a:rPr>
              <a:t>Minimizar</a:t>
            </a:r>
            <a:r>
              <a:rPr sz="800" dirty="0">
                <a:latin typeface="Microsoft Sans Serif"/>
                <a:cs typeface="Microsoft Sans Serif"/>
              </a:rPr>
              <a:t> </a:t>
            </a:r>
            <a:r>
              <a:rPr sz="800" spc="15" dirty="0">
                <a:latin typeface="Microsoft Sans Serif"/>
                <a:cs typeface="Microsoft Sans Serif"/>
              </a:rPr>
              <a:t>el</a:t>
            </a:r>
            <a:r>
              <a:rPr sz="800" dirty="0">
                <a:latin typeface="Microsoft Sans Serif"/>
                <a:cs typeface="Microsoft Sans Serif"/>
              </a:rPr>
              <a:t> </a:t>
            </a:r>
            <a:r>
              <a:rPr sz="800" spc="25" dirty="0">
                <a:latin typeface="Microsoft Sans Serif"/>
                <a:cs typeface="Microsoft Sans Serif"/>
              </a:rPr>
              <a:t>riesgo</a:t>
            </a:r>
            <a:r>
              <a:rPr sz="800" dirty="0">
                <a:latin typeface="Microsoft Sans Serif"/>
                <a:cs typeface="Microsoft Sans Serif"/>
              </a:rPr>
              <a:t> </a:t>
            </a:r>
            <a:r>
              <a:rPr sz="800" spc="25" dirty="0">
                <a:latin typeface="Microsoft Sans Serif"/>
                <a:cs typeface="Microsoft Sans Serif"/>
              </a:rPr>
              <a:t>de</a:t>
            </a:r>
            <a:r>
              <a:rPr sz="800" dirty="0">
                <a:latin typeface="Microsoft Sans Serif"/>
                <a:cs typeface="Microsoft Sans Serif"/>
              </a:rPr>
              <a:t> </a:t>
            </a:r>
            <a:r>
              <a:rPr sz="800" spc="20" dirty="0">
                <a:latin typeface="Microsoft Sans Serif"/>
                <a:cs typeface="Microsoft Sans Serif"/>
              </a:rPr>
              <a:t>daños</a:t>
            </a:r>
            <a:r>
              <a:rPr sz="800" dirty="0">
                <a:latin typeface="Microsoft Sans Serif"/>
                <a:cs typeface="Microsoft Sans Serif"/>
              </a:rPr>
              <a:t> a</a:t>
            </a:r>
            <a:r>
              <a:rPr sz="800" spc="5" dirty="0">
                <a:latin typeface="Microsoft Sans Serif"/>
                <a:cs typeface="Microsoft Sans Serif"/>
              </a:rPr>
              <a:t> </a:t>
            </a:r>
            <a:r>
              <a:rPr sz="800" spc="10" dirty="0">
                <a:latin typeface="Microsoft Sans Serif"/>
                <a:cs typeface="Microsoft Sans Serif"/>
              </a:rPr>
              <a:t>la</a:t>
            </a:r>
            <a:r>
              <a:rPr sz="800" dirty="0">
                <a:latin typeface="Microsoft Sans Serif"/>
                <a:cs typeface="Microsoft Sans Serif"/>
              </a:rPr>
              <a:t> </a:t>
            </a:r>
            <a:r>
              <a:rPr sz="800" spc="30" dirty="0">
                <a:latin typeface="Microsoft Sans Serif"/>
                <a:cs typeface="Microsoft Sans Serif"/>
              </a:rPr>
              <a:t>planta</a:t>
            </a:r>
            <a:r>
              <a:rPr sz="800" dirty="0">
                <a:latin typeface="Microsoft Sans Serif"/>
                <a:cs typeface="Microsoft Sans Serif"/>
              </a:rPr>
              <a:t> </a:t>
            </a:r>
            <a:r>
              <a:rPr sz="800" spc="25" dirty="0">
                <a:latin typeface="Microsoft Sans Serif"/>
                <a:cs typeface="Microsoft Sans Serif"/>
              </a:rPr>
              <a:t>generadora.</a:t>
            </a:r>
            <a:endParaRPr sz="800">
              <a:latin typeface="Microsoft Sans Serif"/>
              <a:cs typeface="Microsoft Sans Serif"/>
            </a:endParaRPr>
          </a:p>
          <a:p>
            <a:pPr marL="186055" marR="65405" indent="-172720">
              <a:lnSpc>
                <a:spcPct val="166700"/>
              </a:lnSpc>
              <a:spcBef>
                <a:spcPts val="40"/>
              </a:spcBef>
              <a:buSzPct val="166666"/>
              <a:buChar char="•"/>
              <a:tabLst>
                <a:tab pos="185420" algn="l"/>
              </a:tabLst>
            </a:pPr>
            <a:r>
              <a:rPr sz="600" spc="30" dirty="0">
                <a:latin typeface="Microsoft Sans Serif"/>
                <a:cs typeface="Microsoft Sans Serif"/>
              </a:rPr>
              <a:t>Mitigar</a:t>
            </a:r>
            <a:r>
              <a:rPr sz="600" spc="-10" dirty="0">
                <a:latin typeface="Microsoft Sans Serif"/>
                <a:cs typeface="Microsoft Sans Serif"/>
              </a:rPr>
              <a:t> </a:t>
            </a:r>
            <a:r>
              <a:rPr sz="600" spc="10" dirty="0">
                <a:latin typeface="Microsoft Sans Serif"/>
                <a:cs typeface="Microsoft Sans Serif"/>
              </a:rPr>
              <a:t>la</a:t>
            </a:r>
            <a:r>
              <a:rPr sz="600" spc="-5" dirty="0">
                <a:latin typeface="Microsoft Sans Serif"/>
                <a:cs typeface="Microsoft Sans Serif"/>
              </a:rPr>
              <a:t> </a:t>
            </a:r>
            <a:r>
              <a:rPr sz="600" spc="20" dirty="0">
                <a:latin typeface="Microsoft Sans Serif"/>
                <a:cs typeface="Microsoft Sans Serif"/>
              </a:rPr>
              <a:t>posibilidad</a:t>
            </a:r>
            <a:r>
              <a:rPr sz="600" spc="-5" dirty="0">
                <a:latin typeface="Microsoft Sans Serif"/>
                <a:cs typeface="Microsoft Sans Serif"/>
              </a:rPr>
              <a:t> </a:t>
            </a:r>
            <a:r>
              <a:rPr sz="600" spc="20" dirty="0">
                <a:latin typeface="Microsoft Sans Serif"/>
                <a:cs typeface="Microsoft Sans Serif"/>
              </a:rPr>
              <a:t>de</a:t>
            </a:r>
            <a:r>
              <a:rPr sz="600" spc="-5" dirty="0">
                <a:latin typeface="Microsoft Sans Serif"/>
                <a:cs typeface="Microsoft Sans Serif"/>
              </a:rPr>
              <a:t> </a:t>
            </a:r>
            <a:r>
              <a:rPr sz="600" spc="25" dirty="0">
                <a:latin typeface="Microsoft Sans Serif"/>
                <a:cs typeface="Microsoft Sans Serif"/>
              </a:rPr>
              <a:t>que</a:t>
            </a:r>
            <a:r>
              <a:rPr sz="600" spc="-5" dirty="0">
                <a:latin typeface="Microsoft Sans Serif"/>
                <a:cs typeface="Microsoft Sans Serif"/>
              </a:rPr>
              <a:t> </a:t>
            </a:r>
            <a:r>
              <a:rPr sz="600" spc="10" dirty="0">
                <a:latin typeface="Microsoft Sans Serif"/>
                <a:cs typeface="Microsoft Sans Serif"/>
              </a:rPr>
              <a:t>el</a:t>
            </a:r>
            <a:r>
              <a:rPr sz="600" spc="-5" dirty="0">
                <a:latin typeface="Microsoft Sans Serif"/>
                <a:cs typeface="Microsoft Sans Serif"/>
              </a:rPr>
              <a:t> </a:t>
            </a:r>
            <a:r>
              <a:rPr sz="600" spc="20" dirty="0">
                <a:latin typeface="Microsoft Sans Serif"/>
                <a:cs typeface="Microsoft Sans Serif"/>
              </a:rPr>
              <a:t>evento</a:t>
            </a:r>
            <a:r>
              <a:rPr sz="600" spc="-5" dirty="0">
                <a:latin typeface="Microsoft Sans Serif"/>
                <a:cs typeface="Microsoft Sans Serif"/>
              </a:rPr>
              <a:t> se</a:t>
            </a:r>
            <a:r>
              <a:rPr sz="600" spc="-10" dirty="0">
                <a:latin typeface="Microsoft Sans Serif"/>
                <a:cs typeface="Microsoft Sans Serif"/>
              </a:rPr>
              <a:t> </a:t>
            </a:r>
            <a:r>
              <a:rPr sz="600" spc="15" dirty="0">
                <a:latin typeface="Microsoft Sans Serif"/>
                <a:cs typeface="Microsoft Sans Serif"/>
              </a:rPr>
              <a:t>produzca</a:t>
            </a:r>
            <a:r>
              <a:rPr sz="600" spc="-5" dirty="0">
                <a:latin typeface="Microsoft Sans Serif"/>
                <a:cs typeface="Microsoft Sans Serif"/>
              </a:rPr>
              <a:t> </a:t>
            </a:r>
            <a:r>
              <a:rPr sz="600" spc="20" dirty="0">
                <a:latin typeface="Microsoft Sans Serif"/>
                <a:cs typeface="Microsoft Sans Serif"/>
              </a:rPr>
              <a:t>en</a:t>
            </a:r>
            <a:r>
              <a:rPr sz="600" spc="-5" dirty="0">
                <a:latin typeface="Microsoft Sans Serif"/>
                <a:cs typeface="Microsoft Sans Serif"/>
              </a:rPr>
              <a:t> </a:t>
            </a:r>
            <a:r>
              <a:rPr sz="600" dirty="0">
                <a:latin typeface="Microsoft Sans Serif"/>
                <a:cs typeface="Microsoft Sans Serif"/>
              </a:rPr>
              <a:t>cascada</a:t>
            </a:r>
            <a:r>
              <a:rPr sz="600" spc="-5" dirty="0">
                <a:latin typeface="Microsoft Sans Serif"/>
                <a:cs typeface="Microsoft Sans Serif"/>
              </a:rPr>
              <a:t> </a:t>
            </a:r>
            <a:r>
              <a:rPr sz="600" spc="25" dirty="0">
                <a:latin typeface="Microsoft Sans Serif"/>
                <a:cs typeface="Microsoft Sans Serif"/>
              </a:rPr>
              <a:t>como </a:t>
            </a:r>
            <a:r>
              <a:rPr sz="600" spc="-145" dirty="0">
                <a:latin typeface="Microsoft Sans Serif"/>
                <a:cs typeface="Microsoft Sans Serif"/>
              </a:rPr>
              <a:t> </a:t>
            </a:r>
            <a:r>
              <a:rPr sz="600" spc="20" dirty="0">
                <a:latin typeface="Microsoft Sans Serif"/>
                <a:cs typeface="Microsoft Sans Serif"/>
              </a:rPr>
              <a:t>resultado</a:t>
            </a:r>
            <a:r>
              <a:rPr sz="600" spc="-5" dirty="0">
                <a:latin typeface="Microsoft Sans Serif"/>
                <a:cs typeface="Microsoft Sans Serif"/>
              </a:rPr>
              <a:t> </a:t>
            </a:r>
            <a:r>
              <a:rPr sz="600" spc="20" dirty="0">
                <a:latin typeface="Microsoft Sans Serif"/>
                <a:cs typeface="Microsoft Sans Serif"/>
              </a:rPr>
              <a:t>de</a:t>
            </a:r>
            <a:r>
              <a:rPr sz="600" spc="-5" dirty="0">
                <a:latin typeface="Microsoft Sans Serif"/>
                <a:cs typeface="Microsoft Sans Serif"/>
              </a:rPr>
              <a:t> </a:t>
            </a:r>
            <a:r>
              <a:rPr sz="600" spc="35" dirty="0">
                <a:latin typeface="Microsoft Sans Serif"/>
                <a:cs typeface="Microsoft Sans Serif"/>
              </a:rPr>
              <a:t>un</a:t>
            </a:r>
            <a:r>
              <a:rPr sz="600" spc="-5" dirty="0">
                <a:latin typeface="Microsoft Sans Serif"/>
                <a:cs typeface="Microsoft Sans Serif"/>
              </a:rPr>
              <a:t> </a:t>
            </a:r>
            <a:r>
              <a:rPr sz="600" spc="20" dirty="0">
                <a:latin typeface="Microsoft Sans Serif"/>
                <a:cs typeface="Microsoft Sans Serif"/>
              </a:rPr>
              <a:t>disparo</a:t>
            </a:r>
            <a:r>
              <a:rPr sz="600" spc="-5" dirty="0">
                <a:latin typeface="Microsoft Sans Serif"/>
                <a:cs typeface="Microsoft Sans Serif"/>
              </a:rPr>
              <a:t> </a:t>
            </a:r>
            <a:r>
              <a:rPr sz="600" spc="35" dirty="0">
                <a:latin typeface="Microsoft Sans Serif"/>
                <a:cs typeface="Microsoft Sans Serif"/>
              </a:rPr>
              <a:t>por</a:t>
            </a:r>
            <a:r>
              <a:rPr sz="600" spc="-5" dirty="0">
                <a:latin typeface="Microsoft Sans Serif"/>
                <a:cs typeface="Microsoft Sans Serif"/>
              </a:rPr>
              <a:t> </a:t>
            </a:r>
            <a:r>
              <a:rPr sz="600" spc="15" dirty="0">
                <a:latin typeface="Microsoft Sans Serif"/>
                <a:cs typeface="Microsoft Sans Serif"/>
              </a:rPr>
              <a:t>subfrecuencia</a:t>
            </a:r>
            <a:r>
              <a:rPr sz="600" spc="-5" dirty="0">
                <a:latin typeface="Microsoft Sans Serif"/>
                <a:cs typeface="Microsoft Sans Serif"/>
              </a:rPr>
              <a:t> </a:t>
            </a:r>
            <a:r>
              <a:rPr sz="600" spc="20" dirty="0">
                <a:latin typeface="Microsoft Sans Serif"/>
                <a:cs typeface="Microsoft Sans Serif"/>
              </a:rPr>
              <a:t>de</a:t>
            </a:r>
            <a:r>
              <a:rPr sz="600" spc="-5" dirty="0">
                <a:latin typeface="Microsoft Sans Serif"/>
                <a:cs typeface="Microsoft Sans Serif"/>
              </a:rPr>
              <a:t> </a:t>
            </a:r>
            <a:r>
              <a:rPr sz="600" spc="10" dirty="0">
                <a:latin typeface="Microsoft Sans Serif"/>
                <a:cs typeface="Microsoft Sans Serif"/>
              </a:rPr>
              <a:t>la</a:t>
            </a:r>
            <a:r>
              <a:rPr sz="600" spc="-5" dirty="0">
                <a:latin typeface="Microsoft Sans Serif"/>
                <a:cs typeface="Microsoft Sans Serif"/>
              </a:rPr>
              <a:t> </a:t>
            </a:r>
            <a:r>
              <a:rPr sz="600" spc="20" dirty="0">
                <a:latin typeface="Microsoft Sans Serif"/>
                <a:cs typeface="Microsoft Sans Serif"/>
              </a:rPr>
              <a:t>unidad.</a:t>
            </a:r>
            <a:endParaRPr sz="600">
              <a:latin typeface="Microsoft Sans Serif"/>
              <a:cs typeface="Microsoft Sans Serif"/>
            </a:endParaRPr>
          </a:p>
          <a:p>
            <a:pPr marL="184785" indent="-171450">
              <a:lnSpc>
                <a:spcPct val="100000"/>
              </a:lnSpc>
              <a:spcBef>
                <a:spcPts val="605"/>
              </a:spcBef>
              <a:buSzPct val="181818"/>
              <a:buChar char="•"/>
              <a:tabLst>
                <a:tab pos="185420" algn="l"/>
              </a:tabLst>
            </a:pPr>
            <a:r>
              <a:rPr sz="550" spc="5" dirty="0">
                <a:latin typeface="Microsoft Sans Serif"/>
                <a:cs typeface="Microsoft Sans Serif"/>
              </a:rPr>
              <a:t>Restaure</a:t>
            </a:r>
            <a:r>
              <a:rPr sz="550" spc="-5" dirty="0">
                <a:latin typeface="Microsoft Sans Serif"/>
                <a:cs typeface="Microsoft Sans Serif"/>
              </a:rPr>
              <a:t> </a:t>
            </a:r>
            <a:r>
              <a:rPr sz="550" spc="25" dirty="0">
                <a:latin typeface="Microsoft Sans Serif"/>
                <a:cs typeface="Microsoft Sans Serif"/>
              </a:rPr>
              <a:t>rápidamente</a:t>
            </a:r>
            <a:r>
              <a:rPr sz="550" spc="-5" dirty="0">
                <a:latin typeface="Microsoft Sans Serif"/>
                <a:cs typeface="Microsoft Sans Serif"/>
              </a:rPr>
              <a:t> </a:t>
            </a:r>
            <a:r>
              <a:rPr sz="550" spc="5" dirty="0">
                <a:latin typeface="Microsoft Sans Serif"/>
                <a:cs typeface="Microsoft Sans Serif"/>
              </a:rPr>
              <a:t>la</a:t>
            </a:r>
            <a:r>
              <a:rPr sz="550" spc="-5" dirty="0">
                <a:latin typeface="Microsoft Sans Serif"/>
                <a:cs typeface="Microsoft Sans Serif"/>
              </a:rPr>
              <a:t> </a:t>
            </a:r>
            <a:r>
              <a:rPr sz="550" spc="15" dirty="0">
                <a:latin typeface="Microsoft Sans Serif"/>
                <a:cs typeface="Microsoft Sans Serif"/>
              </a:rPr>
              <a:t>frecuencia</a:t>
            </a:r>
            <a:r>
              <a:rPr sz="550" spc="-5" dirty="0">
                <a:latin typeface="Microsoft Sans Serif"/>
                <a:cs typeface="Microsoft Sans Serif"/>
              </a:rPr>
              <a:t> </a:t>
            </a:r>
            <a:r>
              <a:rPr sz="550" spc="15" dirty="0">
                <a:latin typeface="Microsoft Sans Serif"/>
                <a:cs typeface="Microsoft Sans Serif"/>
              </a:rPr>
              <a:t>del</a:t>
            </a:r>
            <a:r>
              <a:rPr sz="550" spc="-5" dirty="0">
                <a:latin typeface="Microsoft Sans Serif"/>
                <a:cs typeface="Microsoft Sans Serif"/>
              </a:rPr>
              <a:t> </a:t>
            </a:r>
            <a:r>
              <a:rPr sz="550" spc="10" dirty="0">
                <a:latin typeface="Microsoft Sans Serif"/>
                <a:cs typeface="Microsoft Sans Serif"/>
              </a:rPr>
              <a:t>sistema</a:t>
            </a:r>
            <a:r>
              <a:rPr sz="550" dirty="0">
                <a:latin typeface="Microsoft Sans Serif"/>
                <a:cs typeface="Microsoft Sans Serif"/>
              </a:rPr>
              <a:t> a</a:t>
            </a:r>
            <a:r>
              <a:rPr sz="550" spc="-5" dirty="0">
                <a:latin typeface="Microsoft Sans Serif"/>
                <a:cs typeface="Microsoft Sans Serif"/>
              </a:rPr>
              <a:t> </a:t>
            </a:r>
            <a:r>
              <a:rPr sz="550" spc="30" dirty="0">
                <a:latin typeface="Microsoft Sans Serif"/>
                <a:cs typeface="Microsoft Sans Serif"/>
              </a:rPr>
              <a:t>un</a:t>
            </a:r>
            <a:r>
              <a:rPr sz="550" spc="-5" dirty="0">
                <a:latin typeface="Microsoft Sans Serif"/>
                <a:cs typeface="Microsoft Sans Serif"/>
              </a:rPr>
              <a:t> </a:t>
            </a:r>
            <a:r>
              <a:rPr sz="550" spc="15" dirty="0">
                <a:latin typeface="Microsoft Sans Serif"/>
                <a:cs typeface="Microsoft Sans Serif"/>
              </a:rPr>
              <a:t>nivel</a:t>
            </a:r>
            <a:r>
              <a:rPr sz="550" spc="-5" dirty="0">
                <a:latin typeface="Microsoft Sans Serif"/>
                <a:cs typeface="Microsoft Sans Serif"/>
              </a:rPr>
              <a:t> casi </a:t>
            </a:r>
            <a:r>
              <a:rPr sz="550" spc="25" dirty="0">
                <a:latin typeface="Microsoft Sans Serif"/>
                <a:cs typeface="Microsoft Sans Serif"/>
              </a:rPr>
              <a:t>normal.</a:t>
            </a:r>
            <a:endParaRPr sz="550">
              <a:latin typeface="Microsoft Sans Serif"/>
              <a:cs typeface="Microsoft Sans Serif"/>
            </a:endParaRPr>
          </a:p>
        </p:txBody>
      </p:sp>
      <p:sp>
        <p:nvSpPr>
          <p:cNvPr id="13" name="object 13"/>
          <p:cNvSpPr txBox="1"/>
          <p:nvPr/>
        </p:nvSpPr>
        <p:spPr>
          <a:xfrm>
            <a:off x="1415277" y="9415126"/>
            <a:ext cx="7416407" cy="143629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 marR="5080">
              <a:lnSpc>
                <a:spcPct val="100000"/>
              </a:lnSpc>
              <a:spcBef>
                <a:spcPts val="100"/>
              </a:spcBef>
            </a:pPr>
            <a:r>
              <a:rPr sz="850" spc="-25" dirty="0">
                <a:latin typeface="Microsoft Sans Serif"/>
                <a:cs typeface="Microsoft Sans Serif"/>
              </a:rPr>
              <a:t>TUTORIAL</a:t>
            </a:r>
            <a:r>
              <a:rPr sz="850" spc="-5" dirty="0">
                <a:latin typeface="Microsoft Sans Serif"/>
                <a:cs typeface="Microsoft Sans Serif"/>
              </a:rPr>
              <a:t> </a:t>
            </a:r>
            <a:r>
              <a:rPr sz="850" spc="-60" dirty="0">
                <a:latin typeface="Microsoft Sans Serif"/>
                <a:cs typeface="Microsoft Sans Serif"/>
              </a:rPr>
              <a:t>SOBRE</a:t>
            </a:r>
            <a:r>
              <a:rPr sz="850" spc="-5" dirty="0">
                <a:latin typeface="Microsoft Sans Serif"/>
                <a:cs typeface="Microsoft Sans Serif"/>
              </a:rPr>
              <a:t> </a:t>
            </a:r>
            <a:r>
              <a:rPr sz="850" spc="-35" dirty="0">
                <a:latin typeface="Microsoft Sans Serif"/>
                <a:cs typeface="Microsoft Sans Serif"/>
              </a:rPr>
              <a:t>PROTECCIÓN</a:t>
            </a:r>
            <a:r>
              <a:rPr sz="850" spc="-5" dirty="0">
                <a:latin typeface="Microsoft Sans Serif"/>
                <a:cs typeface="Microsoft Sans Serif"/>
              </a:rPr>
              <a:t> </a:t>
            </a:r>
            <a:r>
              <a:rPr sz="850" spc="-45" dirty="0">
                <a:latin typeface="Microsoft Sans Serif"/>
                <a:cs typeface="Microsoft Sans Serif"/>
              </a:rPr>
              <a:t>DE</a:t>
            </a:r>
            <a:r>
              <a:rPr sz="850" dirty="0">
                <a:latin typeface="Microsoft Sans Serif"/>
                <a:cs typeface="Microsoft Sans Serif"/>
              </a:rPr>
              <a:t> </a:t>
            </a:r>
            <a:r>
              <a:rPr sz="850" spc="-55" dirty="0">
                <a:latin typeface="Microsoft Sans Serif"/>
                <a:cs typeface="Microsoft Sans Serif"/>
              </a:rPr>
              <a:t>GENERADORES</a:t>
            </a:r>
            <a:r>
              <a:rPr sz="850" spc="-5" dirty="0">
                <a:latin typeface="Microsoft Sans Serif"/>
                <a:cs typeface="Microsoft Sans Serif"/>
              </a:rPr>
              <a:t> </a:t>
            </a:r>
            <a:r>
              <a:rPr sz="850" spc="-30" dirty="0">
                <a:latin typeface="Microsoft Sans Serif"/>
                <a:cs typeface="Microsoft Sans Serif"/>
              </a:rPr>
              <a:t>SÍNCRONOS </a:t>
            </a:r>
            <a:r>
              <a:rPr sz="850" spc="-215" dirty="0">
                <a:latin typeface="Microsoft Sans Serif"/>
                <a:cs typeface="Microsoft Sans Serif"/>
              </a:rPr>
              <a:t> </a:t>
            </a:r>
            <a:r>
              <a:rPr sz="850" spc="-15" dirty="0">
                <a:latin typeface="Microsoft Sans Serif"/>
                <a:cs typeface="Microsoft Sans Serif"/>
              </a:rPr>
              <a:t>PUBLICACIÓN</a:t>
            </a:r>
            <a:r>
              <a:rPr sz="850" spc="-5" dirty="0">
                <a:latin typeface="Microsoft Sans Serif"/>
                <a:cs typeface="Microsoft Sans Serif"/>
              </a:rPr>
              <a:t> </a:t>
            </a:r>
            <a:r>
              <a:rPr sz="850" spc="-55" dirty="0">
                <a:latin typeface="Microsoft Sans Serif"/>
                <a:cs typeface="Microsoft Sans Serif"/>
              </a:rPr>
              <a:t>ESPECIAL</a:t>
            </a:r>
            <a:r>
              <a:rPr sz="850" spc="-5" dirty="0">
                <a:latin typeface="Microsoft Sans Serif"/>
                <a:cs typeface="Microsoft Sans Serif"/>
              </a:rPr>
              <a:t> </a:t>
            </a:r>
            <a:r>
              <a:rPr sz="850" spc="-40" dirty="0">
                <a:latin typeface="Microsoft Sans Serif"/>
                <a:cs typeface="Microsoft Sans Serif"/>
              </a:rPr>
              <a:t>DEL</a:t>
            </a:r>
            <a:r>
              <a:rPr sz="850" spc="-5" dirty="0">
                <a:latin typeface="Microsoft Sans Serif"/>
                <a:cs typeface="Microsoft Sans Serif"/>
              </a:rPr>
              <a:t> </a:t>
            </a:r>
            <a:r>
              <a:rPr sz="850" spc="-60" dirty="0">
                <a:latin typeface="Microsoft Sans Serif"/>
                <a:cs typeface="Microsoft Sans Serif"/>
              </a:rPr>
              <a:t>IEEE</a:t>
            </a:r>
            <a:r>
              <a:rPr sz="850" spc="-5" dirty="0">
                <a:latin typeface="Microsoft Sans Serif"/>
                <a:cs typeface="Microsoft Sans Serif"/>
              </a:rPr>
              <a:t> </a:t>
            </a:r>
            <a:r>
              <a:rPr sz="850" spc="-80" dirty="0">
                <a:latin typeface="Microsoft Sans Serif"/>
                <a:cs typeface="Microsoft Sans Serif"/>
              </a:rPr>
              <a:t>PSRC</a:t>
            </a:r>
            <a:endParaRPr sz="850">
              <a:latin typeface="Microsoft Sans Serif"/>
              <a:cs typeface="Microsoft Sans Serif"/>
            </a:endParaRPr>
          </a:p>
        </p:txBody>
      </p:sp>
      <p:sp>
        <p:nvSpPr>
          <p:cNvPr id="14" name="object 14"/>
          <p:cNvSpPr txBox="1"/>
          <p:nvPr/>
        </p:nvSpPr>
        <p:spPr>
          <a:xfrm>
            <a:off x="13472061" y="9415125"/>
            <a:ext cx="2852914" cy="143629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sz="850" spc="-25" dirty="0">
                <a:latin typeface="Microsoft Sans Serif"/>
                <a:cs typeface="Microsoft Sans Serif"/>
              </a:rPr>
              <a:t>CAPÍTULO</a:t>
            </a:r>
            <a:r>
              <a:rPr sz="850" spc="-20" dirty="0">
                <a:latin typeface="Microsoft Sans Serif"/>
                <a:cs typeface="Microsoft Sans Serif"/>
              </a:rPr>
              <a:t> </a:t>
            </a:r>
            <a:r>
              <a:rPr sz="850" dirty="0">
                <a:latin typeface="Microsoft Sans Serif"/>
                <a:cs typeface="Microsoft Sans Serif"/>
              </a:rPr>
              <a:t>3,</a:t>
            </a:r>
            <a:r>
              <a:rPr sz="850" spc="-15" dirty="0">
                <a:latin typeface="Microsoft Sans Serif"/>
                <a:cs typeface="Microsoft Sans Serif"/>
              </a:rPr>
              <a:t> </a:t>
            </a:r>
            <a:r>
              <a:rPr sz="850" spc="-40" dirty="0">
                <a:latin typeface="Microsoft Sans Serif"/>
                <a:cs typeface="Microsoft Sans Serif"/>
              </a:rPr>
              <a:t>SECCIÓN</a:t>
            </a:r>
            <a:r>
              <a:rPr sz="850" spc="-15" dirty="0">
                <a:latin typeface="Microsoft Sans Serif"/>
                <a:cs typeface="Microsoft Sans Serif"/>
              </a:rPr>
              <a:t> </a:t>
            </a:r>
            <a:r>
              <a:rPr sz="850" spc="10" dirty="0">
                <a:latin typeface="Microsoft Sans Serif"/>
                <a:cs typeface="Microsoft Sans Serif"/>
              </a:rPr>
              <a:t>1</a:t>
            </a:r>
            <a:endParaRPr sz="850">
              <a:latin typeface="Microsoft Sans Serif"/>
              <a:cs typeface="Microsoft Sans Serif"/>
            </a:endParaRPr>
          </a:p>
        </p:txBody>
      </p:sp>
    </p:spTree>
  </p:cSld>
  <p:clrMapOvr>
    <a:masterClrMapping/>
  </p:clrMapOvr>
</p:sld>
</file>

<file path=ppt/slides/slide47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/>
          <p:nvPr/>
        </p:nvSpPr>
        <p:spPr>
          <a:xfrm>
            <a:off x="5490213" y="3579877"/>
            <a:ext cx="0" cy="1618615"/>
          </a:xfrm>
          <a:custGeom>
            <a:avLst/>
            <a:gdLst/>
            <a:ahLst/>
            <a:cxnLst/>
            <a:rect l="l" t="t" r="r" b="b"/>
            <a:pathLst>
              <a:path h="1618614">
                <a:moveTo>
                  <a:pt x="0" y="0"/>
                </a:moveTo>
                <a:lnTo>
                  <a:pt x="0" y="1618488"/>
                </a:lnTo>
              </a:path>
            </a:pathLst>
          </a:custGeom>
          <a:ln w="15239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" name="object 3"/>
          <p:cNvSpPr/>
          <p:nvPr/>
        </p:nvSpPr>
        <p:spPr>
          <a:xfrm>
            <a:off x="5490213" y="2016252"/>
            <a:ext cx="0" cy="1449705"/>
          </a:xfrm>
          <a:custGeom>
            <a:avLst/>
            <a:gdLst/>
            <a:ahLst/>
            <a:cxnLst/>
            <a:rect l="l" t="t" r="r" b="b"/>
            <a:pathLst>
              <a:path h="1449704">
                <a:moveTo>
                  <a:pt x="0" y="0"/>
                </a:moveTo>
                <a:lnTo>
                  <a:pt x="0" y="1449324"/>
                </a:lnTo>
              </a:path>
            </a:pathLst>
          </a:custGeom>
          <a:ln w="15239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grpSp>
        <p:nvGrpSpPr>
          <p:cNvPr id="4" name="object 4"/>
          <p:cNvGrpSpPr/>
          <p:nvPr/>
        </p:nvGrpSpPr>
        <p:grpSpPr>
          <a:xfrm>
            <a:off x="1847601" y="2456687"/>
            <a:ext cx="6255083" cy="2301240"/>
            <a:chOff x="803148" y="2456687"/>
            <a:chExt cx="2719070" cy="2301240"/>
          </a:xfrm>
        </p:grpSpPr>
        <p:sp>
          <p:nvSpPr>
            <p:cNvPr id="5" name="object 5"/>
            <p:cNvSpPr/>
            <p:nvPr/>
          </p:nvSpPr>
          <p:spPr>
            <a:xfrm>
              <a:off x="803148" y="3607308"/>
              <a:ext cx="2719070" cy="0"/>
            </a:xfrm>
            <a:custGeom>
              <a:avLst/>
              <a:gdLst/>
              <a:ahLst/>
              <a:cxnLst/>
              <a:rect l="l" t="t" r="r" b="b"/>
              <a:pathLst>
                <a:path w="2719070">
                  <a:moveTo>
                    <a:pt x="0" y="0"/>
                  </a:moveTo>
                  <a:lnTo>
                    <a:pt x="2718816" y="0"/>
                  </a:lnTo>
                </a:path>
              </a:pathLst>
            </a:custGeom>
            <a:ln w="1524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" name="object 6"/>
            <p:cNvSpPr/>
            <p:nvPr/>
          </p:nvSpPr>
          <p:spPr>
            <a:xfrm>
              <a:off x="1930908" y="2930651"/>
              <a:ext cx="0" cy="1813560"/>
            </a:xfrm>
            <a:custGeom>
              <a:avLst/>
              <a:gdLst/>
              <a:ahLst/>
              <a:cxnLst/>
              <a:rect l="l" t="t" r="r" b="b"/>
              <a:pathLst>
                <a:path h="1813560">
                  <a:moveTo>
                    <a:pt x="0" y="0"/>
                  </a:moveTo>
                  <a:lnTo>
                    <a:pt x="0" y="1813559"/>
                  </a:lnTo>
                </a:path>
              </a:pathLst>
            </a:custGeom>
            <a:ln w="2743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" name="object 7"/>
            <p:cNvSpPr/>
            <p:nvPr/>
          </p:nvSpPr>
          <p:spPr>
            <a:xfrm>
              <a:off x="2840735" y="2470403"/>
              <a:ext cx="0" cy="1804670"/>
            </a:xfrm>
            <a:custGeom>
              <a:avLst/>
              <a:gdLst/>
              <a:ahLst/>
              <a:cxnLst/>
              <a:rect l="l" t="t" r="r" b="b"/>
              <a:pathLst>
                <a:path h="1804670">
                  <a:moveTo>
                    <a:pt x="0" y="1109472"/>
                  </a:moveTo>
                  <a:lnTo>
                    <a:pt x="0" y="1804416"/>
                  </a:lnTo>
                </a:path>
                <a:path h="1804670">
                  <a:moveTo>
                    <a:pt x="0" y="0"/>
                  </a:moveTo>
                  <a:lnTo>
                    <a:pt x="0" y="995172"/>
                  </a:lnTo>
                </a:path>
              </a:pathLst>
            </a:custGeom>
            <a:ln w="2743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" name="object 8"/>
            <p:cNvSpPr/>
            <p:nvPr/>
          </p:nvSpPr>
          <p:spPr>
            <a:xfrm>
              <a:off x="1930908" y="2470403"/>
              <a:ext cx="455930" cy="454659"/>
            </a:xfrm>
            <a:custGeom>
              <a:avLst/>
              <a:gdLst/>
              <a:ahLst/>
              <a:cxnLst/>
              <a:rect l="l" t="t" r="r" b="b"/>
              <a:pathLst>
                <a:path w="455930" h="454660">
                  <a:moveTo>
                    <a:pt x="455675" y="0"/>
                  </a:moveTo>
                  <a:lnTo>
                    <a:pt x="0" y="454152"/>
                  </a:lnTo>
                </a:path>
              </a:pathLst>
            </a:custGeom>
            <a:ln w="1524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" name="object 9"/>
            <p:cNvSpPr/>
            <p:nvPr/>
          </p:nvSpPr>
          <p:spPr>
            <a:xfrm>
              <a:off x="1242060" y="2915411"/>
              <a:ext cx="696595" cy="699770"/>
            </a:xfrm>
            <a:custGeom>
              <a:avLst/>
              <a:gdLst/>
              <a:ahLst/>
              <a:cxnLst/>
              <a:rect l="l" t="t" r="r" b="b"/>
              <a:pathLst>
                <a:path w="696594" h="699770">
                  <a:moveTo>
                    <a:pt x="615695" y="91440"/>
                  </a:moveTo>
                  <a:lnTo>
                    <a:pt x="611123" y="91440"/>
                  </a:lnTo>
                  <a:lnTo>
                    <a:pt x="608075" y="88392"/>
                  </a:lnTo>
                  <a:lnTo>
                    <a:pt x="605027" y="86868"/>
                  </a:lnTo>
                  <a:lnTo>
                    <a:pt x="605027" y="80772"/>
                  </a:lnTo>
                  <a:lnTo>
                    <a:pt x="608075" y="77724"/>
                  </a:lnTo>
                  <a:lnTo>
                    <a:pt x="684275" y="3048"/>
                  </a:lnTo>
                  <a:lnTo>
                    <a:pt x="685799" y="0"/>
                  </a:lnTo>
                  <a:lnTo>
                    <a:pt x="691895" y="0"/>
                  </a:lnTo>
                  <a:lnTo>
                    <a:pt x="694943" y="3048"/>
                  </a:lnTo>
                  <a:lnTo>
                    <a:pt x="696467" y="6096"/>
                  </a:lnTo>
                  <a:lnTo>
                    <a:pt x="696467" y="10668"/>
                  </a:lnTo>
                  <a:lnTo>
                    <a:pt x="694943" y="13716"/>
                  </a:lnTo>
                  <a:lnTo>
                    <a:pt x="618743" y="88392"/>
                  </a:lnTo>
                  <a:lnTo>
                    <a:pt x="615695" y="91440"/>
                  </a:lnTo>
                  <a:close/>
                </a:path>
                <a:path w="696594" h="699770">
                  <a:moveTo>
                    <a:pt x="487679" y="220979"/>
                  </a:moveTo>
                  <a:lnTo>
                    <a:pt x="483107" y="220979"/>
                  </a:lnTo>
                  <a:lnTo>
                    <a:pt x="477011" y="214884"/>
                  </a:lnTo>
                  <a:lnTo>
                    <a:pt x="477011" y="210312"/>
                  </a:lnTo>
                  <a:lnTo>
                    <a:pt x="557783" y="129540"/>
                  </a:lnTo>
                  <a:lnTo>
                    <a:pt x="562355" y="129540"/>
                  </a:lnTo>
                  <a:lnTo>
                    <a:pt x="568451" y="135636"/>
                  </a:lnTo>
                  <a:lnTo>
                    <a:pt x="568451" y="140208"/>
                  </a:lnTo>
                  <a:lnTo>
                    <a:pt x="487679" y="220979"/>
                  </a:lnTo>
                  <a:close/>
                </a:path>
                <a:path w="696594" h="699770">
                  <a:moveTo>
                    <a:pt x="359663" y="348996"/>
                  </a:moveTo>
                  <a:lnTo>
                    <a:pt x="355091" y="348996"/>
                  </a:lnTo>
                  <a:lnTo>
                    <a:pt x="348995" y="342900"/>
                  </a:lnTo>
                  <a:lnTo>
                    <a:pt x="348995" y="338328"/>
                  </a:lnTo>
                  <a:lnTo>
                    <a:pt x="429767" y="257555"/>
                  </a:lnTo>
                  <a:lnTo>
                    <a:pt x="434339" y="257555"/>
                  </a:lnTo>
                  <a:lnTo>
                    <a:pt x="440435" y="263652"/>
                  </a:lnTo>
                  <a:lnTo>
                    <a:pt x="440435" y="268224"/>
                  </a:lnTo>
                  <a:lnTo>
                    <a:pt x="359663" y="348996"/>
                  </a:lnTo>
                  <a:close/>
                </a:path>
                <a:path w="696594" h="699770">
                  <a:moveTo>
                    <a:pt x="231647" y="478535"/>
                  </a:moveTo>
                  <a:lnTo>
                    <a:pt x="225551" y="478535"/>
                  </a:lnTo>
                  <a:lnTo>
                    <a:pt x="224027" y="475487"/>
                  </a:lnTo>
                  <a:lnTo>
                    <a:pt x="220979" y="472440"/>
                  </a:lnTo>
                  <a:lnTo>
                    <a:pt x="220979" y="467868"/>
                  </a:lnTo>
                  <a:lnTo>
                    <a:pt x="301751" y="387096"/>
                  </a:lnTo>
                  <a:lnTo>
                    <a:pt x="306323" y="387096"/>
                  </a:lnTo>
                  <a:lnTo>
                    <a:pt x="309371" y="390144"/>
                  </a:lnTo>
                  <a:lnTo>
                    <a:pt x="312419" y="391668"/>
                  </a:lnTo>
                  <a:lnTo>
                    <a:pt x="312419" y="397764"/>
                  </a:lnTo>
                  <a:lnTo>
                    <a:pt x="231647" y="478535"/>
                  </a:lnTo>
                  <a:close/>
                </a:path>
                <a:path w="696594" h="699770">
                  <a:moveTo>
                    <a:pt x="102107" y="606552"/>
                  </a:moveTo>
                  <a:lnTo>
                    <a:pt x="97535" y="606552"/>
                  </a:lnTo>
                  <a:lnTo>
                    <a:pt x="91439" y="600456"/>
                  </a:lnTo>
                  <a:lnTo>
                    <a:pt x="91439" y="595884"/>
                  </a:lnTo>
                  <a:lnTo>
                    <a:pt x="172211" y="515111"/>
                  </a:lnTo>
                  <a:lnTo>
                    <a:pt x="178307" y="515111"/>
                  </a:lnTo>
                  <a:lnTo>
                    <a:pt x="179831" y="518160"/>
                  </a:lnTo>
                  <a:lnTo>
                    <a:pt x="182879" y="521208"/>
                  </a:lnTo>
                  <a:lnTo>
                    <a:pt x="182879" y="525780"/>
                  </a:lnTo>
                  <a:lnTo>
                    <a:pt x="102107" y="606552"/>
                  </a:lnTo>
                  <a:close/>
                </a:path>
                <a:path w="696594" h="699770">
                  <a:moveTo>
                    <a:pt x="10667" y="699516"/>
                  </a:moveTo>
                  <a:lnTo>
                    <a:pt x="6095" y="699516"/>
                  </a:lnTo>
                  <a:lnTo>
                    <a:pt x="0" y="693420"/>
                  </a:lnTo>
                  <a:lnTo>
                    <a:pt x="0" y="688848"/>
                  </a:lnTo>
                  <a:lnTo>
                    <a:pt x="3047" y="685800"/>
                  </a:lnTo>
                  <a:lnTo>
                    <a:pt x="41147" y="646175"/>
                  </a:lnTo>
                  <a:lnTo>
                    <a:pt x="44195" y="643127"/>
                  </a:lnTo>
                  <a:lnTo>
                    <a:pt x="48767" y="643127"/>
                  </a:lnTo>
                  <a:lnTo>
                    <a:pt x="54863" y="649223"/>
                  </a:lnTo>
                  <a:lnTo>
                    <a:pt x="54863" y="655320"/>
                  </a:lnTo>
                  <a:lnTo>
                    <a:pt x="51815" y="656844"/>
                  </a:lnTo>
                  <a:lnTo>
                    <a:pt x="13715" y="696468"/>
                  </a:lnTo>
                  <a:lnTo>
                    <a:pt x="10667" y="699516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" name="object 10"/>
            <p:cNvSpPr/>
            <p:nvPr/>
          </p:nvSpPr>
          <p:spPr>
            <a:xfrm>
              <a:off x="2386584" y="2470403"/>
              <a:ext cx="454659" cy="0"/>
            </a:xfrm>
            <a:custGeom>
              <a:avLst/>
              <a:gdLst/>
              <a:ahLst/>
              <a:cxnLst/>
              <a:rect l="l" t="t" r="r" b="b"/>
              <a:pathLst>
                <a:path w="454660">
                  <a:moveTo>
                    <a:pt x="0" y="0"/>
                  </a:moveTo>
                  <a:lnTo>
                    <a:pt x="454151" y="0"/>
                  </a:lnTo>
                </a:path>
              </a:pathLst>
            </a:custGeom>
            <a:ln w="2743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" name="object 11"/>
            <p:cNvSpPr/>
            <p:nvPr/>
          </p:nvSpPr>
          <p:spPr>
            <a:xfrm>
              <a:off x="1242047" y="2456687"/>
              <a:ext cx="1833880" cy="2295525"/>
            </a:xfrm>
            <a:custGeom>
              <a:avLst/>
              <a:gdLst/>
              <a:ahLst/>
              <a:cxnLst/>
              <a:rect l="l" t="t" r="r" b="b"/>
              <a:pathLst>
                <a:path w="1833880" h="2295525">
                  <a:moveTo>
                    <a:pt x="15240" y="2054364"/>
                  </a:moveTo>
                  <a:lnTo>
                    <a:pt x="12192" y="2051316"/>
                  </a:lnTo>
                  <a:lnTo>
                    <a:pt x="3048" y="2051316"/>
                  </a:lnTo>
                  <a:lnTo>
                    <a:pt x="0" y="2054364"/>
                  </a:lnTo>
                  <a:lnTo>
                    <a:pt x="0" y="2168664"/>
                  </a:lnTo>
                  <a:lnTo>
                    <a:pt x="3048" y="2173236"/>
                  </a:lnTo>
                  <a:lnTo>
                    <a:pt x="12192" y="2173236"/>
                  </a:lnTo>
                  <a:lnTo>
                    <a:pt x="15240" y="2168664"/>
                  </a:lnTo>
                  <a:lnTo>
                    <a:pt x="15240" y="2054364"/>
                  </a:lnTo>
                  <a:close/>
                </a:path>
                <a:path w="1833880" h="2295525">
                  <a:moveTo>
                    <a:pt x="15240" y="1872996"/>
                  </a:moveTo>
                  <a:lnTo>
                    <a:pt x="12192" y="1869960"/>
                  </a:lnTo>
                  <a:lnTo>
                    <a:pt x="3048" y="1869960"/>
                  </a:lnTo>
                  <a:lnTo>
                    <a:pt x="0" y="1872996"/>
                  </a:lnTo>
                  <a:lnTo>
                    <a:pt x="0" y="1987296"/>
                  </a:lnTo>
                  <a:lnTo>
                    <a:pt x="3048" y="1990356"/>
                  </a:lnTo>
                  <a:lnTo>
                    <a:pt x="12192" y="1990356"/>
                  </a:lnTo>
                  <a:lnTo>
                    <a:pt x="15240" y="1987296"/>
                  </a:lnTo>
                  <a:lnTo>
                    <a:pt x="15240" y="1872996"/>
                  </a:lnTo>
                  <a:close/>
                </a:path>
                <a:path w="1833880" h="2295525">
                  <a:moveTo>
                    <a:pt x="15240" y="1691652"/>
                  </a:moveTo>
                  <a:lnTo>
                    <a:pt x="12192" y="1687080"/>
                  </a:lnTo>
                  <a:lnTo>
                    <a:pt x="3048" y="1687080"/>
                  </a:lnTo>
                  <a:lnTo>
                    <a:pt x="0" y="1691652"/>
                  </a:lnTo>
                  <a:lnTo>
                    <a:pt x="0" y="1805952"/>
                  </a:lnTo>
                  <a:lnTo>
                    <a:pt x="3048" y="1809000"/>
                  </a:lnTo>
                  <a:lnTo>
                    <a:pt x="12192" y="1809000"/>
                  </a:lnTo>
                  <a:lnTo>
                    <a:pt x="15240" y="1805952"/>
                  </a:lnTo>
                  <a:lnTo>
                    <a:pt x="15240" y="1691652"/>
                  </a:lnTo>
                  <a:close/>
                </a:path>
                <a:path w="1833880" h="2295525">
                  <a:moveTo>
                    <a:pt x="15240" y="1508772"/>
                  </a:moveTo>
                  <a:lnTo>
                    <a:pt x="12192" y="1505724"/>
                  </a:lnTo>
                  <a:lnTo>
                    <a:pt x="3048" y="1505724"/>
                  </a:lnTo>
                  <a:lnTo>
                    <a:pt x="0" y="1508772"/>
                  </a:lnTo>
                  <a:lnTo>
                    <a:pt x="0" y="1623072"/>
                  </a:lnTo>
                  <a:lnTo>
                    <a:pt x="3048" y="1627644"/>
                  </a:lnTo>
                  <a:lnTo>
                    <a:pt x="12192" y="1627644"/>
                  </a:lnTo>
                  <a:lnTo>
                    <a:pt x="15240" y="1623072"/>
                  </a:lnTo>
                  <a:lnTo>
                    <a:pt x="15240" y="1508772"/>
                  </a:lnTo>
                  <a:close/>
                </a:path>
                <a:path w="1833880" h="2295525">
                  <a:moveTo>
                    <a:pt x="15240" y="1327416"/>
                  </a:moveTo>
                  <a:lnTo>
                    <a:pt x="12192" y="1324368"/>
                  </a:lnTo>
                  <a:lnTo>
                    <a:pt x="3048" y="1324368"/>
                  </a:lnTo>
                  <a:lnTo>
                    <a:pt x="0" y="1327416"/>
                  </a:lnTo>
                  <a:lnTo>
                    <a:pt x="0" y="1441716"/>
                  </a:lnTo>
                  <a:lnTo>
                    <a:pt x="3048" y="1444764"/>
                  </a:lnTo>
                  <a:lnTo>
                    <a:pt x="12192" y="1444764"/>
                  </a:lnTo>
                  <a:lnTo>
                    <a:pt x="15240" y="1441716"/>
                  </a:lnTo>
                  <a:lnTo>
                    <a:pt x="15240" y="1327416"/>
                  </a:lnTo>
                  <a:close/>
                </a:path>
                <a:path w="1833880" h="2295525">
                  <a:moveTo>
                    <a:pt x="15240" y="1146060"/>
                  </a:moveTo>
                  <a:lnTo>
                    <a:pt x="12192" y="1143012"/>
                  </a:lnTo>
                  <a:lnTo>
                    <a:pt x="3048" y="1143012"/>
                  </a:lnTo>
                  <a:lnTo>
                    <a:pt x="0" y="1146060"/>
                  </a:lnTo>
                  <a:lnTo>
                    <a:pt x="0" y="1260360"/>
                  </a:lnTo>
                  <a:lnTo>
                    <a:pt x="3048" y="1263408"/>
                  </a:lnTo>
                  <a:lnTo>
                    <a:pt x="12192" y="1263408"/>
                  </a:lnTo>
                  <a:lnTo>
                    <a:pt x="15240" y="1260360"/>
                  </a:lnTo>
                  <a:lnTo>
                    <a:pt x="15240" y="1146060"/>
                  </a:lnTo>
                  <a:close/>
                </a:path>
                <a:path w="1833880" h="2295525">
                  <a:moveTo>
                    <a:pt x="74676" y="2282964"/>
                  </a:moveTo>
                  <a:lnTo>
                    <a:pt x="71628" y="2279916"/>
                  </a:lnTo>
                  <a:lnTo>
                    <a:pt x="15240" y="2279916"/>
                  </a:lnTo>
                  <a:lnTo>
                    <a:pt x="15240" y="2237244"/>
                  </a:lnTo>
                  <a:lnTo>
                    <a:pt x="12192" y="2232672"/>
                  </a:lnTo>
                  <a:lnTo>
                    <a:pt x="3048" y="2232672"/>
                  </a:lnTo>
                  <a:lnTo>
                    <a:pt x="0" y="2237244"/>
                  </a:lnTo>
                  <a:lnTo>
                    <a:pt x="0" y="2292108"/>
                  </a:lnTo>
                  <a:lnTo>
                    <a:pt x="3048" y="2295156"/>
                  </a:lnTo>
                  <a:lnTo>
                    <a:pt x="71628" y="2295156"/>
                  </a:lnTo>
                  <a:lnTo>
                    <a:pt x="74676" y="2292108"/>
                  </a:lnTo>
                  <a:lnTo>
                    <a:pt x="74676" y="2287536"/>
                  </a:lnTo>
                  <a:lnTo>
                    <a:pt x="74676" y="2282964"/>
                  </a:lnTo>
                  <a:close/>
                </a:path>
                <a:path w="1833880" h="2295525">
                  <a:moveTo>
                    <a:pt x="256032" y="2282964"/>
                  </a:moveTo>
                  <a:lnTo>
                    <a:pt x="252984" y="2279916"/>
                  </a:lnTo>
                  <a:lnTo>
                    <a:pt x="138684" y="2279916"/>
                  </a:lnTo>
                  <a:lnTo>
                    <a:pt x="135636" y="2282964"/>
                  </a:lnTo>
                  <a:lnTo>
                    <a:pt x="135636" y="2292108"/>
                  </a:lnTo>
                  <a:lnTo>
                    <a:pt x="138684" y="2295156"/>
                  </a:lnTo>
                  <a:lnTo>
                    <a:pt x="252984" y="2295156"/>
                  </a:lnTo>
                  <a:lnTo>
                    <a:pt x="256032" y="2292108"/>
                  </a:lnTo>
                  <a:lnTo>
                    <a:pt x="256032" y="2282964"/>
                  </a:lnTo>
                  <a:close/>
                </a:path>
                <a:path w="1833880" h="2295525">
                  <a:moveTo>
                    <a:pt x="438912" y="2282964"/>
                  </a:moveTo>
                  <a:lnTo>
                    <a:pt x="435864" y="2279916"/>
                  </a:lnTo>
                  <a:lnTo>
                    <a:pt x="320040" y="2279916"/>
                  </a:lnTo>
                  <a:lnTo>
                    <a:pt x="316992" y="2282964"/>
                  </a:lnTo>
                  <a:lnTo>
                    <a:pt x="316992" y="2292108"/>
                  </a:lnTo>
                  <a:lnTo>
                    <a:pt x="320040" y="2295156"/>
                  </a:lnTo>
                  <a:lnTo>
                    <a:pt x="435864" y="2295156"/>
                  </a:lnTo>
                  <a:lnTo>
                    <a:pt x="438912" y="2292108"/>
                  </a:lnTo>
                  <a:lnTo>
                    <a:pt x="438912" y="2282964"/>
                  </a:lnTo>
                  <a:close/>
                </a:path>
                <a:path w="1833880" h="2295525">
                  <a:moveTo>
                    <a:pt x="620268" y="2282964"/>
                  </a:moveTo>
                  <a:lnTo>
                    <a:pt x="617220" y="2279916"/>
                  </a:lnTo>
                  <a:lnTo>
                    <a:pt x="502920" y="2279916"/>
                  </a:lnTo>
                  <a:lnTo>
                    <a:pt x="499872" y="2282964"/>
                  </a:lnTo>
                  <a:lnTo>
                    <a:pt x="499872" y="2292108"/>
                  </a:lnTo>
                  <a:lnTo>
                    <a:pt x="502920" y="2295156"/>
                  </a:lnTo>
                  <a:lnTo>
                    <a:pt x="617220" y="2295156"/>
                  </a:lnTo>
                  <a:lnTo>
                    <a:pt x="620268" y="2292108"/>
                  </a:lnTo>
                  <a:lnTo>
                    <a:pt x="620268" y="2282964"/>
                  </a:lnTo>
                  <a:close/>
                </a:path>
                <a:path w="1833880" h="2295525">
                  <a:moveTo>
                    <a:pt x="696468" y="2282964"/>
                  </a:moveTo>
                  <a:lnTo>
                    <a:pt x="693420" y="2279916"/>
                  </a:lnTo>
                  <a:lnTo>
                    <a:pt x="684276" y="2279916"/>
                  </a:lnTo>
                  <a:lnTo>
                    <a:pt x="681228" y="2282964"/>
                  </a:lnTo>
                  <a:lnTo>
                    <a:pt x="681228" y="2292108"/>
                  </a:lnTo>
                  <a:lnTo>
                    <a:pt x="684276" y="2295156"/>
                  </a:lnTo>
                  <a:lnTo>
                    <a:pt x="693420" y="2295156"/>
                  </a:lnTo>
                  <a:lnTo>
                    <a:pt x="696468" y="2292108"/>
                  </a:lnTo>
                  <a:lnTo>
                    <a:pt x="696468" y="2282964"/>
                  </a:lnTo>
                  <a:close/>
                </a:path>
                <a:path w="1833880" h="2295525">
                  <a:moveTo>
                    <a:pt x="1712976" y="3048"/>
                  </a:moveTo>
                  <a:lnTo>
                    <a:pt x="1709928" y="0"/>
                  </a:lnTo>
                  <a:lnTo>
                    <a:pt x="1594104" y="0"/>
                  </a:lnTo>
                  <a:lnTo>
                    <a:pt x="1591056" y="3048"/>
                  </a:lnTo>
                  <a:lnTo>
                    <a:pt x="1591056" y="12192"/>
                  </a:lnTo>
                  <a:lnTo>
                    <a:pt x="1594104" y="15240"/>
                  </a:lnTo>
                  <a:lnTo>
                    <a:pt x="1709928" y="15240"/>
                  </a:lnTo>
                  <a:lnTo>
                    <a:pt x="1712976" y="12192"/>
                  </a:lnTo>
                  <a:lnTo>
                    <a:pt x="1712976" y="3048"/>
                  </a:lnTo>
                  <a:close/>
                </a:path>
                <a:path w="1833880" h="2295525">
                  <a:moveTo>
                    <a:pt x="1833384" y="1464564"/>
                  </a:moveTo>
                  <a:lnTo>
                    <a:pt x="1830336" y="1461516"/>
                  </a:lnTo>
                  <a:lnTo>
                    <a:pt x="1822716" y="1461516"/>
                  </a:lnTo>
                  <a:lnTo>
                    <a:pt x="1819668" y="1464564"/>
                  </a:lnTo>
                  <a:lnTo>
                    <a:pt x="1819668" y="1578864"/>
                  </a:lnTo>
                  <a:lnTo>
                    <a:pt x="1822716" y="1581912"/>
                  </a:lnTo>
                  <a:lnTo>
                    <a:pt x="1830336" y="1581912"/>
                  </a:lnTo>
                  <a:lnTo>
                    <a:pt x="1833384" y="1578864"/>
                  </a:lnTo>
                  <a:lnTo>
                    <a:pt x="1833384" y="1464564"/>
                  </a:lnTo>
                  <a:close/>
                </a:path>
                <a:path w="1833880" h="2295525">
                  <a:moveTo>
                    <a:pt x="1833384" y="1281684"/>
                  </a:moveTo>
                  <a:lnTo>
                    <a:pt x="1830336" y="1278636"/>
                  </a:lnTo>
                  <a:lnTo>
                    <a:pt x="1822716" y="1278636"/>
                  </a:lnTo>
                  <a:lnTo>
                    <a:pt x="1819668" y="1281684"/>
                  </a:lnTo>
                  <a:lnTo>
                    <a:pt x="1819668" y="1397508"/>
                  </a:lnTo>
                  <a:lnTo>
                    <a:pt x="1822716" y="1400556"/>
                  </a:lnTo>
                  <a:lnTo>
                    <a:pt x="1830336" y="1400556"/>
                  </a:lnTo>
                  <a:lnTo>
                    <a:pt x="1833384" y="1397508"/>
                  </a:lnTo>
                  <a:lnTo>
                    <a:pt x="1833384" y="1281684"/>
                  </a:lnTo>
                  <a:close/>
                </a:path>
                <a:path w="1833880" h="2295525">
                  <a:moveTo>
                    <a:pt x="1833384" y="1100328"/>
                  </a:moveTo>
                  <a:lnTo>
                    <a:pt x="1830336" y="1097280"/>
                  </a:lnTo>
                  <a:lnTo>
                    <a:pt x="1822716" y="1097280"/>
                  </a:lnTo>
                  <a:lnTo>
                    <a:pt x="1819668" y="1100328"/>
                  </a:lnTo>
                  <a:lnTo>
                    <a:pt x="1819668" y="1214628"/>
                  </a:lnTo>
                  <a:lnTo>
                    <a:pt x="1822716" y="1217676"/>
                  </a:lnTo>
                  <a:lnTo>
                    <a:pt x="1830336" y="1217676"/>
                  </a:lnTo>
                  <a:lnTo>
                    <a:pt x="1833384" y="1214628"/>
                  </a:lnTo>
                  <a:lnTo>
                    <a:pt x="1833384" y="1100328"/>
                  </a:lnTo>
                  <a:close/>
                </a:path>
                <a:path w="1833880" h="2295525">
                  <a:moveTo>
                    <a:pt x="1833384" y="918972"/>
                  </a:moveTo>
                  <a:lnTo>
                    <a:pt x="1830336" y="915924"/>
                  </a:lnTo>
                  <a:lnTo>
                    <a:pt x="1822716" y="915924"/>
                  </a:lnTo>
                  <a:lnTo>
                    <a:pt x="1819668" y="918972"/>
                  </a:lnTo>
                  <a:lnTo>
                    <a:pt x="1819668" y="1033272"/>
                  </a:lnTo>
                  <a:lnTo>
                    <a:pt x="1822716" y="1036320"/>
                  </a:lnTo>
                  <a:lnTo>
                    <a:pt x="1830336" y="1036320"/>
                  </a:lnTo>
                  <a:lnTo>
                    <a:pt x="1833384" y="1033272"/>
                  </a:lnTo>
                  <a:lnTo>
                    <a:pt x="1833384" y="918972"/>
                  </a:lnTo>
                  <a:close/>
                </a:path>
                <a:path w="1833880" h="2295525">
                  <a:moveTo>
                    <a:pt x="1833384" y="737616"/>
                  </a:moveTo>
                  <a:lnTo>
                    <a:pt x="1830336" y="733044"/>
                  </a:lnTo>
                  <a:lnTo>
                    <a:pt x="1822716" y="733044"/>
                  </a:lnTo>
                  <a:lnTo>
                    <a:pt x="1819668" y="737616"/>
                  </a:lnTo>
                  <a:lnTo>
                    <a:pt x="1819668" y="851916"/>
                  </a:lnTo>
                  <a:lnTo>
                    <a:pt x="1822716" y="854964"/>
                  </a:lnTo>
                  <a:lnTo>
                    <a:pt x="1830336" y="854964"/>
                  </a:lnTo>
                  <a:lnTo>
                    <a:pt x="1833384" y="851916"/>
                  </a:lnTo>
                  <a:lnTo>
                    <a:pt x="1833384" y="737616"/>
                  </a:lnTo>
                  <a:close/>
                </a:path>
                <a:path w="1833880" h="2295525">
                  <a:moveTo>
                    <a:pt x="1833384" y="554736"/>
                  </a:moveTo>
                  <a:lnTo>
                    <a:pt x="1830336" y="551688"/>
                  </a:lnTo>
                  <a:lnTo>
                    <a:pt x="1822716" y="551688"/>
                  </a:lnTo>
                  <a:lnTo>
                    <a:pt x="1819668" y="554736"/>
                  </a:lnTo>
                  <a:lnTo>
                    <a:pt x="1819668" y="669036"/>
                  </a:lnTo>
                  <a:lnTo>
                    <a:pt x="1822716" y="673608"/>
                  </a:lnTo>
                  <a:lnTo>
                    <a:pt x="1830336" y="673608"/>
                  </a:lnTo>
                  <a:lnTo>
                    <a:pt x="1833384" y="669036"/>
                  </a:lnTo>
                  <a:lnTo>
                    <a:pt x="1833384" y="554736"/>
                  </a:lnTo>
                  <a:close/>
                </a:path>
                <a:path w="1833880" h="2295525">
                  <a:moveTo>
                    <a:pt x="1833384" y="373380"/>
                  </a:moveTo>
                  <a:lnTo>
                    <a:pt x="1830336" y="370332"/>
                  </a:lnTo>
                  <a:lnTo>
                    <a:pt x="1822716" y="370332"/>
                  </a:lnTo>
                  <a:lnTo>
                    <a:pt x="1819668" y="373380"/>
                  </a:lnTo>
                  <a:lnTo>
                    <a:pt x="1819668" y="487680"/>
                  </a:lnTo>
                  <a:lnTo>
                    <a:pt x="1822716" y="490728"/>
                  </a:lnTo>
                  <a:lnTo>
                    <a:pt x="1830336" y="490728"/>
                  </a:lnTo>
                  <a:lnTo>
                    <a:pt x="1833384" y="487680"/>
                  </a:lnTo>
                  <a:lnTo>
                    <a:pt x="1833384" y="373380"/>
                  </a:lnTo>
                  <a:close/>
                </a:path>
                <a:path w="1833880" h="2295525">
                  <a:moveTo>
                    <a:pt x="1833384" y="192024"/>
                  </a:moveTo>
                  <a:lnTo>
                    <a:pt x="1830336" y="187452"/>
                  </a:lnTo>
                  <a:lnTo>
                    <a:pt x="1822716" y="187452"/>
                  </a:lnTo>
                  <a:lnTo>
                    <a:pt x="1819668" y="192024"/>
                  </a:lnTo>
                  <a:lnTo>
                    <a:pt x="1819668" y="306324"/>
                  </a:lnTo>
                  <a:lnTo>
                    <a:pt x="1822716" y="309372"/>
                  </a:lnTo>
                  <a:lnTo>
                    <a:pt x="1830336" y="309372"/>
                  </a:lnTo>
                  <a:lnTo>
                    <a:pt x="1833384" y="306324"/>
                  </a:lnTo>
                  <a:lnTo>
                    <a:pt x="1833384" y="192024"/>
                  </a:lnTo>
                  <a:close/>
                </a:path>
                <a:path w="1833880" h="2295525">
                  <a:moveTo>
                    <a:pt x="1833384" y="9144"/>
                  </a:moveTo>
                  <a:lnTo>
                    <a:pt x="1833372" y="3048"/>
                  </a:lnTo>
                  <a:lnTo>
                    <a:pt x="1830324" y="0"/>
                  </a:lnTo>
                  <a:lnTo>
                    <a:pt x="1776984" y="0"/>
                  </a:lnTo>
                  <a:lnTo>
                    <a:pt x="1773936" y="3048"/>
                  </a:lnTo>
                  <a:lnTo>
                    <a:pt x="1773936" y="12192"/>
                  </a:lnTo>
                  <a:lnTo>
                    <a:pt x="1776984" y="15240"/>
                  </a:lnTo>
                  <a:lnTo>
                    <a:pt x="1819668" y="15240"/>
                  </a:lnTo>
                  <a:lnTo>
                    <a:pt x="1819668" y="123444"/>
                  </a:lnTo>
                  <a:lnTo>
                    <a:pt x="1822716" y="128016"/>
                  </a:lnTo>
                  <a:lnTo>
                    <a:pt x="1830336" y="128016"/>
                  </a:lnTo>
                  <a:lnTo>
                    <a:pt x="1833384" y="123444"/>
                  </a:lnTo>
                  <a:lnTo>
                    <a:pt x="1833384" y="9144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" name="object 12"/>
            <p:cNvSpPr/>
            <p:nvPr/>
          </p:nvSpPr>
          <p:spPr>
            <a:xfrm>
              <a:off x="1930908" y="4744211"/>
              <a:ext cx="447040" cy="0"/>
            </a:xfrm>
            <a:custGeom>
              <a:avLst/>
              <a:gdLst/>
              <a:ahLst/>
              <a:cxnLst/>
              <a:rect l="l" t="t" r="r" b="b"/>
              <a:pathLst>
                <a:path w="447039">
                  <a:moveTo>
                    <a:pt x="0" y="0"/>
                  </a:moveTo>
                  <a:lnTo>
                    <a:pt x="446532" y="0"/>
                  </a:lnTo>
                </a:path>
              </a:pathLst>
            </a:custGeom>
            <a:ln w="2743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13" name="object 13"/>
            <p:cNvPicPr/>
            <p:nvPr/>
          </p:nvPicPr>
          <p:blipFill>
            <a:blip r:embed="rId2" cstate="print"/>
            <a:stretch>
              <a:fillRect/>
            </a:stretch>
          </p:blipFill>
          <p:spPr>
            <a:xfrm>
              <a:off x="2833115" y="4076700"/>
              <a:ext cx="219456" cy="220979"/>
            </a:xfrm>
            <a:prstGeom prst="rect">
              <a:avLst/>
            </a:prstGeom>
          </p:spPr>
        </p:pic>
      </p:grpSp>
      <p:sp>
        <p:nvSpPr>
          <p:cNvPr id="14" name="object 14"/>
          <p:cNvSpPr/>
          <p:nvPr/>
        </p:nvSpPr>
        <p:spPr>
          <a:xfrm>
            <a:off x="5423603" y="2243327"/>
            <a:ext cx="134390" cy="0"/>
          </a:xfrm>
          <a:custGeom>
            <a:avLst/>
            <a:gdLst/>
            <a:ahLst/>
            <a:cxnLst/>
            <a:rect l="l" t="t" r="r" b="b"/>
            <a:pathLst>
              <a:path w="58419">
                <a:moveTo>
                  <a:pt x="0" y="0"/>
                </a:moveTo>
                <a:lnTo>
                  <a:pt x="57912" y="0"/>
                </a:lnTo>
              </a:path>
            </a:pathLst>
          </a:custGeom>
          <a:ln w="1524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" name="object 15"/>
          <p:cNvSpPr/>
          <p:nvPr/>
        </p:nvSpPr>
        <p:spPr>
          <a:xfrm>
            <a:off x="5423603" y="2695956"/>
            <a:ext cx="134390" cy="0"/>
          </a:xfrm>
          <a:custGeom>
            <a:avLst/>
            <a:gdLst/>
            <a:ahLst/>
            <a:cxnLst/>
            <a:rect l="l" t="t" r="r" b="b"/>
            <a:pathLst>
              <a:path w="58419">
                <a:moveTo>
                  <a:pt x="0" y="0"/>
                </a:moveTo>
                <a:lnTo>
                  <a:pt x="57912" y="0"/>
                </a:lnTo>
              </a:path>
            </a:pathLst>
          </a:custGeom>
          <a:ln w="1524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" name="object 16"/>
          <p:cNvSpPr/>
          <p:nvPr/>
        </p:nvSpPr>
        <p:spPr>
          <a:xfrm>
            <a:off x="5423603" y="3151632"/>
            <a:ext cx="134390" cy="0"/>
          </a:xfrm>
          <a:custGeom>
            <a:avLst/>
            <a:gdLst/>
            <a:ahLst/>
            <a:cxnLst/>
            <a:rect l="l" t="t" r="r" b="b"/>
            <a:pathLst>
              <a:path w="58419">
                <a:moveTo>
                  <a:pt x="0" y="0"/>
                </a:moveTo>
                <a:lnTo>
                  <a:pt x="57912" y="0"/>
                </a:lnTo>
              </a:path>
            </a:pathLst>
          </a:custGeom>
          <a:ln w="1524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" name="object 17"/>
          <p:cNvSpPr/>
          <p:nvPr/>
        </p:nvSpPr>
        <p:spPr>
          <a:xfrm>
            <a:off x="5423603" y="4061459"/>
            <a:ext cx="134390" cy="0"/>
          </a:xfrm>
          <a:custGeom>
            <a:avLst/>
            <a:gdLst/>
            <a:ahLst/>
            <a:cxnLst/>
            <a:rect l="l" t="t" r="r" b="b"/>
            <a:pathLst>
              <a:path w="58419">
                <a:moveTo>
                  <a:pt x="0" y="0"/>
                </a:moveTo>
                <a:lnTo>
                  <a:pt x="57912" y="0"/>
                </a:lnTo>
              </a:path>
            </a:pathLst>
          </a:custGeom>
          <a:ln w="1524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" name="object 18"/>
          <p:cNvSpPr/>
          <p:nvPr/>
        </p:nvSpPr>
        <p:spPr>
          <a:xfrm>
            <a:off x="5423603" y="4517135"/>
            <a:ext cx="134390" cy="0"/>
          </a:xfrm>
          <a:custGeom>
            <a:avLst/>
            <a:gdLst/>
            <a:ahLst/>
            <a:cxnLst/>
            <a:rect l="l" t="t" r="r" b="b"/>
            <a:pathLst>
              <a:path w="58419">
                <a:moveTo>
                  <a:pt x="0" y="0"/>
                </a:moveTo>
                <a:lnTo>
                  <a:pt x="57912" y="0"/>
                </a:lnTo>
              </a:path>
            </a:pathLst>
          </a:custGeom>
          <a:ln w="1524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" name="object 19"/>
          <p:cNvSpPr/>
          <p:nvPr/>
        </p:nvSpPr>
        <p:spPr>
          <a:xfrm>
            <a:off x="2352449" y="3579876"/>
            <a:ext cx="0" cy="55244"/>
          </a:xfrm>
          <a:custGeom>
            <a:avLst/>
            <a:gdLst/>
            <a:ahLst/>
            <a:cxnLst/>
            <a:rect l="l" t="t" r="r" b="b"/>
            <a:pathLst>
              <a:path h="55245">
                <a:moveTo>
                  <a:pt x="0" y="54864"/>
                </a:moveTo>
                <a:lnTo>
                  <a:pt x="0" y="0"/>
                </a:lnTo>
              </a:path>
            </a:pathLst>
          </a:custGeom>
          <a:ln w="1524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" name="object 20"/>
          <p:cNvSpPr/>
          <p:nvPr/>
        </p:nvSpPr>
        <p:spPr>
          <a:xfrm>
            <a:off x="3397200" y="3579876"/>
            <a:ext cx="0" cy="55244"/>
          </a:xfrm>
          <a:custGeom>
            <a:avLst/>
            <a:gdLst/>
            <a:ahLst/>
            <a:cxnLst/>
            <a:rect l="l" t="t" r="r" b="b"/>
            <a:pathLst>
              <a:path h="55245">
                <a:moveTo>
                  <a:pt x="0" y="54864"/>
                </a:moveTo>
                <a:lnTo>
                  <a:pt x="0" y="0"/>
                </a:lnTo>
              </a:path>
            </a:pathLst>
          </a:custGeom>
          <a:ln w="1524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" name="object 21"/>
          <p:cNvSpPr/>
          <p:nvPr/>
        </p:nvSpPr>
        <p:spPr>
          <a:xfrm>
            <a:off x="7579723" y="3579876"/>
            <a:ext cx="0" cy="55244"/>
          </a:xfrm>
          <a:custGeom>
            <a:avLst/>
            <a:gdLst/>
            <a:ahLst/>
            <a:cxnLst/>
            <a:rect l="l" t="t" r="r" b="b"/>
            <a:pathLst>
              <a:path h="55245">
                <a:moveTo>
                  <a:pt x="0" y="54864"/>
                </a:moveTo>
                <a:lnTo>
                  <a:pt x="0" y="0"/>
                </a:lnTo>
              </a:path>
            </a:pathLst>
          </a:custGeom>
          <a:ln w="1524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2" name="object 22"/>
          <p:cNvSpPr/>
          <p:nvPr/>
        </p:nvSpPr>
        <p:spPr>
          <a:xfrm>
            <a:off x="4441955" y="2471928"/>
            <a:ext cx="2093305" cy="2265045"/>
          </a:xfrm>
          <a:custGeom>
            <a:avLst/>
            <a:gdLst/>
            <a:ahLst/>
            <a:cxnLst/>
            <a:rect l="l" t="t" r="r" b="b"/>
            <a:pathLst>
              <a:path w="909955" h="2265045">
                <a:moveTo>
                  <a:pt x="624840" y="0"/>
                </a:moveTo>
                <a:lnTo>
                  <a:pt x="0" y="626364"/>
                </a:lnTo>
              </a:path>
              <a:path w="909955" h="2265045">
                <a:moveTo>
                  <a:pt x="792480" y="3048"/>
                </a:moveTo>
                <a:lnTo>
                  <a:pt x="0" y="797052"/>
                </a:lnTo>
              </a:path>
              <a:path w="909955" h="2265045">
                <a:moveTo>
                  <a:pt x="909827" y="56388"/>
                </a:moveTo>
                <a:lnTo>
                  <a:pt x="1524" y="964691"/>
                </a:lnTo>
              </a:path>
              <a:path w="909955" h="2265045">
                <a:moveTo>
                  <a:pt x="909827" y="224028"/>
                </a:moveTo>
                <a:lnTo>
                  <a:pt x="0" y="1135380"/>
                </a:lnTo>
              </a:path>
              <a:path w="909955" h="2265045">
                <a:moveTo>
                  <a:pt x="909827" y="396240"/>
                </a:moveTo>
                <a:lnTo>
                  <a:pt x="0" y="1306068"/>
                </a:lnTo>
              </a:path>
              <a:path w="909955" h="2265045">
                <a:moveTo>
                  <a:pt x="909827" y="594360"/>
                </a:moveTo>
                <a:lnTo>
                  <a:pt x="0" y="1504188"/>
                </a:lnTo>
              </a:path>
              <a:path w="909955" h="2265045">
                <a:moveTo>
                  <a:pt x="909827" y="766572"/>
                </a:moveTo>
                <a:lnTo>
                  <a:pt x="0" y="1674875"/>
                </a:lnTo>
              </a:path>
              <a:path w="909955" h="2265045">
                <a:moveTo>
                  <a:pt x="908303" y="935736"/>
                </a:moveTo>
                <a:lnTo>
                  <a:pt x="0" y="1845564"/>
                </a:lnTo>
              </a:path>
              <a:path w="909955" h="2265045">
                <a:moveTo>
                  <a:pt x="908303" y="1107948"/>
                </a:moveTo>
                <a:lnTo>
                  <a:pt x="0" y="2016252"/>
                </a:lnTo>
              </a:path>
              <a:path w="909955" h="2265045">
                <a:moveTo>
                  <a:pt x="908303" y="1275588"/>
                </a:moveTo>
                <a:lnTo>
                  <a:pt x="0" y="2185416"/>
                </a:lnTo>
              </a:path>
              <a:path w="909955" h="2265045">
                <a:moveTo>
                  <a:pt x="908303" y="1447800"/>
                </a:moveTo>
                <a:lnTo>
                  <a:pt x="91440" y="2264664"/>
                </a:lnTo>
              </a:path>
              <a:path w="909955" h="2265045">
                <a:moveTo>
                  <a:pt x="908303" y="1616964"/>
                </a:moveTo>
                <a:lnTo>
                  <a:pt x="260604" y="2264664"/>
                </a:lnTo>
              </a:path>
            </a:pathLst>
          </a:custGeom>
          <a:ln w="9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3" name="object 23"/>
          <p:cNvSpPr/>
          <p:nvPr/>
        </p:nvSpPr>
        <p:spPr>
          <a:xfrm>
            <a:off x="5423603" y="4963667"/>
            <a:ext cx="134390" cy="0"/>
          </a:xfrm>
          <a:custGeom>
            <a:avLst/>
            <a:gdLst/>
            <a:ahLst/>
            <a:cxnLst/>
            <a:rect l="l" t="t" r="r" b="b"/>
            <a:pathLst>
              <a:path w="58419">
                <a:moveTo>
                  <a:pt x="0" y="0"/>
                </a:moveTo>
                <a:lnTo>
                  <a:pt x="57912" y="0"/>
                </a:lnTo>
              </a:path>
            </a:pathLst>
          </a:custGeom>
          <a:ln w="1524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grpSp>
        <p:nvGrpSpPr>
          <p:cNvPr id="24" name="object 24"/>
          <p:cNvGrpSpPr/>
          <p:nvPr/>
        </p:nvGrpSpPr>
        <p:grpSpPr>
          <a:xfrm>
            <a:off x="5427108" y="2442971"/>
            <a:ext cx="127086" cy="53340"/>
            <a:chOff x="2359151" y="2442971"/>
            <a:chExt cx="55244" cy="53340"/>
          </a:xfrm>
        </p:grpSpPr>
        <p:sp>
          <p:nvSpPr>
            <p:cNvPr id="25" name="object 25"/>
            <p:cNvSpPr/>
            <p:nvPr/>
          </p:nvSpPr>
          <p:spPr>
            <a:xfrm>
              <a:off x="2366771" y="2450591"/>
              <a:ext cx="40005" cy="38100"/>
            </a:xfrm>
            <a:custGeom>
              <a:avLst/>
              <a:gdLst/>
              <a:ahLst/>
              <a:cxnLst/>
              <a:rect l="l" t="t" r="r" b="b"/>
              <a:pathLst>
                <a:path w="40005" h="38100">
                  <a:moveTo>
                    <a:pt x="19812" y="38099"/>
                  </a:moveTo>
                  <a:lnTo>
                    <a:pt x="12215" y="36742"/>
                  </a:lnTo>
                  <a:lnTo>
                    <a:pt x="5905" y="32956"/>
                  </a:lnTo>
                  <a:lnTo>
                    <a:pt x="1595" y="27170"/>
                  </a:lnTo>
                  <a:lnTo>
                    <a:pt x="0" y="19811"/>
                  </a:lnTo>
                  <a:lnTo>
                    <a:pt x="1595" y="12215"/>
                  </a:lnTo>
                  <a:lnTo>
                    <a:pt x="5905" y="5905"/>
                  </a:lnTo>
                  <a:lnTo>
                    <a:pt x="12215" y="1595"/>
                  </a:lnTo>
                  <a:lnTo>
                    <a:pt x="19812" y="0"/>
                  </a:lnTo>
                  <a:lnTo>
                    <a:pt x="27408" y="1595"/>
                  </a:lnTo>
                  <a:lnTo>
                    <a:pt x="33718" y="5905"/>
                  </a:lnTo>
                  <a:lnTo>
                    <a:pt x="38028" y="12215"/>
                  </a:lnTo>
                  <a:lnTo>
                    <a:pt x="39624" y="19811"/>
                  </a:lnTo>
                  <a:lnTo>
                    <a:pt x="38028" y="27170"/>
                  </a:lnTo>
                  <a:lnTo>
                    <a:pt x="33718" y="32956"/>
                  </a:lnTo>
                  <a:lnTo>
                    <a:pt x="27408" y="36742"/>
                  </a:lnTo>
                  <a:lnTo>
                    <a:pt x="19812" y="38099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6" name="object 26"/>
            <p:cNvSpPr/>
            <p:nvPr/>
          </p:nvSpPr>
          <p:spPr>
            <a:xfrm>
              <a:off x="2366771" y="2450591"/>
              <a:ext cx="40005" cy="38100"/>
            </a:xfrm>
            <a:custGeom>
              <a:avLst/>
              <a:gdLst/>
              <a:ahLst/>
              <a:cxnLst/>
              <a:rect l="l" t="t" r="r" b="b"/>
              <a:pathLst>
                <a:path w="40005" h="38100">
                  <a:moveTo>
                    <a:pt x="0" y="19811"/>
                  </a:moveTo>
                  <a:lnTo>
                    <a:pt x="1595" y="12215"/>
                  </a:lnTo>
                  <a:lnTo>
                    <a:pt x="5905" y="5905"/>
                  </a:lnTo>
                  <a:lnTo>
                    <a:pt x="12215" y="1595"/>
                  </a:lnTo>
                  <a:lnTo>
                    <a:pt x="19812" y="0"/>
                  </a:lnTo>
                  <a:lnTo>
                    <a:pt x="27408" y="1595"/>
                  </a:lnTo>
                  <a:lnTo>
                    <a:pt x="33718" y="5905"/>
                  </a:lnTo>
                  <a:lnTo>
                    <a:pt x="38028" y="12215"/>
                  </a:lnTo>
                  <a:lnTo>
                    <a:pt x="39624" y="19811"/>
                  </a:lnTo>
                  <a:lnTo>
                    <a:pt x="38028" y="27170"/>
                  </a:lnTo>
                  <a:lnTo>
                    <a:pt x="33718" y="32956"/>
                  </a:lnTo>
                  <a:lnTo>
                    <a:pt x="27408" y="36742"/>
                  </a:lnTo>
                  <a:lnTo>
                    <a:pt x="19812" y="38099"/>
                  </a:lnTo>
                  <a:lnTo>
                    <a:pt x="12215" y="36742"/>
                  </a:lnTo>
                  <a:lnTo>
                    <a:pt x="5905" y="32956"/>
                  </a:lnTo>
                  <a:lnTo>
                    <a:pt x="1595" y="27170"/>
                  </a:lnTo>
                  <a:lnTo>
                    <a:pt x="0" y="19811"/>
                  </a:lnTo>
                </a:path>
              </a:pathLst>
            </a:custGeom>
            <a:ln w="1524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27" name="object 27"/>
          <p:cNvGrpSpPr/>
          <p:nvPr/>
        </p:nvGrpSpPr>
        <p:grpSpPr>
          <a:xfrm>
            <a:off x="2818730" y="3584447"/>
            <a:ext cx="109559" cy="45720"/>
            <a:chOff x="1225295" y="3584447"/>
            <a:chExt cx="47625" cy="45720"/>
          </a:xfrm>
        </p:grpSpPr>
        <p:sp>
          <p:nvSpPr>
            <p:cNvPr id="28" name="object 28"/>
            <p:cNvSpPr/>
            <p:nvPr/>
          </p:nvSpPr>
          <p:spPr>
            <a:xfrm>
              <a:off x="1229867" y="3589019"/>
              <a:ext cx="38100" cy="36830"/>
            </a:xfrm>
            <a:custGeom>
              <a:avLst/>
              <a:gdLst/>
              <a:ahLst/>
              <a:cxnLst/>
              <a:rect l="l" t="t" r="r" b="b"/>
              <a:pathLst>
                <a:path w="38100" h="36829">
                  <a:moveTo>
                    <a:pt x="19812" y="36575"/>
                  </a:moveTo>
                  <a:lnTo>
                    <a:pt x="12215" y="35004"/>
                  </a:lnTo>
                  <a:lnTo>
                    <a:pt x="5905" y="30860"/>
                  </a:lnTo>
                  <a:lnTo>
                    <a:pt x="1595" y="25003"/>
                  </a:lnTo>
                  <a:lnTo>
                    <a:pt x="0" y="18287"/>
                  </a:lnTo>
                  <a:lnTo>
                    <a:pt x="1595" y="10929"/>
                  </a:lnTo>
                  <a:lnTo>
                    <a:pt x="5905" y="5143"/>
                  </a:lnTo>
                  <a:lnTo>
                    <a:pt x="12215" y="1357"/>
                  </a:lnTo>
                  <a:lnTo>
                    <a:pt x="19812" y="0"/>
                  </a:lnTo>
                  <a:lnTo>
                    <a:pt x="27170" y="1357"/>
                  </a:lnTo>
                  <a:lnTo>
                    <a:pt x="32956" y="5143"/>
                  </a:lnTo>
                  <a:lnTo>
                    <a:pt x="36742" y="10929"/>
                  </a:lnTo>
                  <a:lnTo>
                    <a:pt x="38100" y="18287"/>
                  </a:lnTo>
                  <a:lnTo>
                    <a:pt x="36742" y="25003"/>
                  </a:lnTo>
                  <a:lnTo>
                    <a:pt x="32956" y="30860"/>
                  </a:lnTo>
                  <a:lnTo>
                    <a:pt x="27170" y="35004"/>
                  </a:lnTo>
                  <a:lnTo>
                    <a:pt x="19812" y="36575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9" name="object 29"/>
            <p:cNvSpPr/>
            <p:nvPr/>
          </p:nvSpPr>
          <p:spPr>
            <a:xfrm>
              <a:off x="1229867" y="3589019"/>
              <a:ext cx="38100" cy="36830"/>
            </a:xfrm>
            <a:custGeom>
              <a:avLst/>
              <a:gdLst/>
              <a:ahLst/>
              <a:cxnLst/>
              <a:rect l="l" t="t" r="r" b="b"/>
              <a:pathLst>
                <a:path w="38100" h="36829">
                  <a:moveTo>
                    <a:pt x="0" y="18287"/>
                  </a:moveTo>
                  <a:lnTo>
                    <a:pt x="1595" y="10929"/>
                  </a:lnTo>
                  <a:lnTo>
                    <a:pt x="5905" y="5143"/>
                  </a:lnTo>
                  <a:lnTo>
                    <a:pt x="12215" y="1357"/>
                  </a:lnTo>
                  <a:lnTo>
                    <a:pt x="19812" y="0"/>
                  </a:lnTo>
                  <a:lnTo>
                    <a:pt x="27170" y="1357"/>
                  </a:lnTo>
                  <a:lnTo>
                    <a:pt x="32956" y="5143"/>
                  </a:lnTo>
                  <a:lnTo>
                    <a:pt x="36742" y="10929"/>
                  </a:lnTo>
                  <a:lnTo>
                    <a:pt x="38100" y="18287"/>
                  </a:lnTo>
                  <a:lnTo>
                    <a:pt x="36742" y="25003"/>
                  </a:lnTo>
                  <a:lnTo>
                    <a:pt x="32956" y="30860"/>
                  </a:lnTo>
                  <a:lnTo>
                    <a:pt x="27170" y="35004"/>
                  </a:lnTo>
                  <a:lnTo>
                    <a:pt x="19812" y="36575"/>
                  </a:lnTo>
                  <a:lnTo>
                    <a:pt x="12215" y="35004"/>
                  </a:lnTo>
                  <a:lnTo>
                    <a:pt x="5905" y="30860"/>
                  </a:lnTo>
                  <a:lnTo>
                    <a:pt x="1595" y="25003"/>
                  </a:lnTo>
                  <a:lnTo>
                    <a:pt x="0" y="18287"/>
                  </a:lnTo>
                </a:path>
              </a:pathLst>
            </a:custGeom>
            <a:ln w="9144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30" name="object 30"/>
          <p:cNvSpPr/>
          <p:nvPr/>
        </p:nvSpPr>
        <p:spPr>
          <a:xfrm>
            <a:off x="5584875" y="2639567"/>
            <a:ext cx="525883" cy="114300"/>
          </a:xfrm>
          <a:custGeom>
            <a:avLst/>
            <a:gdLst/>
            <a:ahLst/>
            <a:cxnLst/>
            <a:rect l="l" t="t" r="r" b="b"/>
            <a:pathLst>
              <a:path w="228600" h="114300">
                <a:moveTo>
                  <a:pt x="228599" y="114300"/>
                </a:moveTo>
                <a:lnTo>
                  <a:pt x="0" y="114300"/>
                </a:lnTo>
                <a:lnTo>
                  <a:pt x="0" y="0"/>
                </a:lnTo>
                <a:lnTo>
                  <a:pt x="228599" y="0"/>
                </a:lnTo>
                <a:lnTo>
                  <a:pt x="228599" y="114300"/>
                </a:lnTo>
                <a:close/>
              </a:path>
            </a:pathLst>
          </a:custGeom>
          <a:solidFill>
            <a:srgbClr val="FFFF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1" name="object 31"/>
          <p:cNvSpPr/>
          <p:nvPr/>
        </p:nvSpPr>
        <p:spPr>
          <a:xfrm>
            <a:off x="6272026" y="3465576"/>
            <a:ext cx="525883" cy="114300"/>
          </a:xfrm>
          <a:custGeom>
            <a:avLst/>
            <a:gdLst/>
            <a:ahLst/>
            <a:cxnLst/>
            <a:rect l="l" t="t" r="r" b="b"/>
            <a:pathLst>
              <a:path w="228600" h="114300">
                <a:moveTo>
                  <a:pt x="228600" y="114300"/>
                </a:moveTo>
                <a:lnTo>
                  <a:pt x="0" y="114300"/>
                </a:lnTo>
                <a:lnTo>
                  <a:pt x="0" y="0"/>
                </a:lnTo>
                <a:lnTo>
                  <a:pt x="228600" y="0"/>
                </a:lnTo>
                <a:lnTo>
                  <a:pt x="228600" y="114300"/>
                </a:lnTo>
                <a:close/>
              </a:path>
            </a:pathLst>
          </a:custGeom>
          <a:solidFill>
            <a:srgbClr val="FFFF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2" name="object 32"/>
          <p:cNvSpPr/>
          <p:nvPr/>
        </p:nvSpPr>
        <p:spPr>
          <a:xfrm>
            <a:off x="5584875" y="4005072"/>
            <a:ext cx="525883" cy="114300"/>
          </a:xfrm>
          <a:custGeom>
            <a:avLst/>
            <a:gdLst/>
            <a:ahLst/>
            <a:cxnLst/>
            <a:rect l="l" t="t" r="r" b="b"/>
            <a:pathLst>
              <a:path w="228600" h="114300">
                <a:moveTo>
                  <a:pt x="228599" y="114300"/>
                </a:moveTo>
                <a:lnTo>
                  <a:pt x="0" y="114300"/>
                </a:lnTo>
                <a:lnTo>
                  <a:pt x="0" y="0"/>
                </a:lnTo>
                <a:lnTo>
                  <a:pt x="228599" y="0"/>
                </a:lnTo>
                <a:lnTo>
                  <a:pt x="228599" y="114300"/>
                </a:lnTo>
                <a:close/>
              </a:path>
            </a:pathLst>
          </a:custGeom>
          <a:solidFill>
            <a:srgbClr val="FFFF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3" name="object 33"/>
          <p:cNvSpPr/>
          <p:nvPr/>
        </p:nvSpPr>
        <p:spPr>
          <a:xfrm>
            <a:off x="5584875" y="4445508"/>
            <a:ext cx="525883" cy="114300"/>
          </a:xfrm>
          <a:custGeom>
            <a:avLst/>
            <a:gdLst/>
            <a:ahLst/>
            <a:cxnLst/>
            <a:rect l="l" t="t" r="r" b="b"/>
            <a:pathLst>
              <a:path w="228600" h="114300">
                <a:moveTo>
                  <a:pt x="228599" y="114300"/>
                </a:moveTo>
                <a:lnTo>
                  <a:pt x="0" y="114300"/>
                </a:lnTo>
                <a:lnTo>
                  <a:pt x="0" y="0"/>
                </a:lnTo>
                <a:lnTo>
                  <a:pt x="228599" y="0"/>
                </a:lnTo>
                <a:lnTo>
                  <a:pt x="228599" y="114300"/>
                </a:lnTo>
                <a:close/>
              </a:path>
            </a:pathLst>
          </a:custGeom>
          <a:solidFill>
            <a:srgbClr val="FFFF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4" name="object 34"/>
          <p:cNvSpPr/>
          <p:nvPr/>
        </p:nvSpPr>
        <p:spPr>
          <a:xfrm>
            <a:off x="4179012" y="3465576"/>
            <a:ext cx="525883" cy="114300"/>
          </a:xfrm>
          <a:custGeom>
            <a:avLst/>
            <a:gdLst/>
            <a:ahLst/>
            <a:cxnLst/>
            <a:rect l="l" t="t" r="r" b="b"/>
            <a:pathLst>
              <a:path w="228600" h="114300">
                <a:moveTo>
                  <a:pt x="228600" y="114300"/>
                </a:moveTo>
                <a:lnTo>
                  <a:pt x="0" y="114300"/>
                </a:lnTo>
                <a:lnTo>
                  <a:pt x="0" y="0"/>
                </a:lnTo>
                <a:lnTo>
                  <a:pt x="228600" y="0"/>
                </a:lnTo>
                <a:lnTo>
                  <a:pt x="228600" y="114300"/>
                </a:lnTo>
                <a:close/>
              </a:path>
            </a:pathLst>
          </a:custGeom>
          <a:solidFill>
            <a:srgbClr val="FFFF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5" name="object 35"/>
          <p:cNvSpPr/>
          <p:nvPr/>
        </p:nvSpPr>
        <p:spPr>
          <a:xfrm>
            <a:off x="5490215" y="4288535"/>
            <a:ext cx="1045920" cy="455930"/>
          </a:xfrm>
          <a:custGeom>
            <a:avLst/>
            <a:gdLst/>
            <a:ahLst/>
            <a:cxnLst/>
            <a:rect l="l" t="t" r="r" b="b"/>
            <a:pathLst>
              <a:path w="454660" h="455929">
                <a:moveTo>
                  <a:pt x="0" y="455675"/>
                </a:moveTo>
                <a:lnTo>
                  <a:pt x="454151" y="0"/>
                </a:lnTo>
              </a:path>
            </a:pathLst>
          </a:custGeom>
          <a:ln w="1524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grpSp>
        <p:nvGrpSpPr>
          <p:cNvPr id="36" name="object 36"/>
          <p:cNvGrpSpPr/>
          <p:nvPr/>
        </p:nvGrpSpPr>
        <p:grpSpPr>
          <a:xfrm>
            <a:off x="10040852" y="7290816"/>
            <a:ext cx="5869436" cy="1066800"/>
            <a:chOff x="4364735" y="7290816"/>
            <a:chExt cx="2551430" cy="1066800"/>
          </a:xfrm>
        </p:grpSpPr>
        <p:pic>
          <p:nvPicPr>
            <p:cNvPr id="37" name="object 37"/>
            <p:cNvPicPr/>
            <p:nvPr/>
          </p:nvPicPr>
          <p:blipFill>
            <a:blip r:embed="rId3" cstate="print"/>
            <a:stretch>
              <a:fillRect/>
            </a:stretch>
          </p:blipFill>
          <p:spPr>
            <a:xfrm>
              <a:off x="5015483" y="7290816"/>
              <a:ext cx="1900427" cy="1066800"/>
            </a:xfrm>
            <a:prstGeom prst="rect">
              <a:avLst/>
            </a:prstGeom>
          </p:spPr>
        </p:pic>
        <p:pic>
          <p:nvPicPr>
            <p:cNvPr id="38" name="object 38"/>
            <p:cNvPicPr/>
            <p:nvPr/>
          </p:nvPicPr>
          <p:blipFill>
            <a:blip r:embed="rId4" cstate="print"/>
            <a:stretch>
              <a:fillRect/>
            </a:stretch>
          </p:blipFill>
          <p:spPr>
            <a:xfrm>
              <a:off x="4364735" y="7290816"/>
              <a:ext cx="2426208" cy="533400"/>
            </a:xfrm>
            <a:prstGeom prst="rect">
              <a:avLst/>
            </a:prstGeom>
          </p:spPr>
        </p:pic>
        <p:pic>
          <p:nvPicPr>
            <p:cNvPr id="39" name="object 39"/>
            <p:cNvPicPr/>
            <p:nvPr/>
          </p:nvPicPr>
          <p:blipFill>
            <a:blip r:embed="rId5" cstate="print"/>
            <a:stretch>
              <a:fillRect/>
            </a:stretch>
          </p:blipFill>
          <p:spPr>
            <a:xfrm>
              <a:off x="4364735" y="7824216"/>
              <a:ext cx="1664208" cy="533400"/>
            </a:xfrm>
            <a:prstGeom prst="rect">
              <a:avLst/>
            </a:prstGeom>
          </p:spPr>
        </p:pic>
      </p:grpSp>
      <p:grpSp>
        <p:nvGrpSpPr>
          <p:cNvPr id="40" name="object 40"/>
          <p:cNvGrpSpPr/>
          <p:nvPr/>
        </p:nvGrpSpPr>
        <p:grpSpPr>
          <a:xfrm>
            <a:off x="9984761" y="6521197"/>
            <a:ext cx="5981916" cy="1861185"/>
            <a:chOff x="4340352" y="6521196"/>
            <a:chExt cx="2600325" cy="1861185"/>
          </a:xfrm>
        </p:grpSpPr>
        <p:pic>
          <p:nvPicPr>
            <p:cNvPr id="41" name="object 41"/>
            <p:cNvPicPr/>
            <p:nvPr/>
          </p:nvPicPr>
          <p:blipFill>
            <a:blip r:embed="rId6" cstate="print"/>
            <a:stretch>
              <a:fillRect/>
            </a:stretch>
          </p:blipFill>
          <p:spPr>
            <a:xfrm>
              <a:off x="4364736" y="6630924"/>
              <a:ext cx="2061971" cy="368808"/>
            </a:xfrm>
            <a:prstGeom prst="rect">
              <a:avLst/>
            </a:prstGeom>
          </p:spPr>
        </p:pic>
        <p:pic>
          <p:nvPicPr>
            <p:cNvPr id="42" name="object 42"/>
            <p:cNvPicPr/>
            <p:nvPr/>
          </p:nvPicPr>
          <p:blipFill>
            <a:blip r:embed="rId7" cstate="print"/>
            <a:stretch>
              <a:fillRect/>
            </a:stretch>
          </p:blipFill>
          <p:spPr>
            <a:xfrm>
              <a:off x="6425184" y="6716268"/>
              <a:ext cx="362712" cy="283464"/>
            </a:xfrm>
            <a:prstGeom prst="rect">
              <a:avLst/>
            </a:prstGeom>
          </p:spPr>
        </p:pic>
        <p:pic>
          <p:nvPicPr>
            <p:cNvPr id="43" name="object 43"/>
            <p:cNvPicPr/>
            <p:nvPr/>
          </p:nvPicPr>
          <p:blipFill>
            <a:blip r:embed="rId8" cstate="print"/>
            <a:stretch>
              <a:fillRect/>
            </a:stretch>
          </p:blipFill>
          <p:spPr>
            <a:xfrm>
              <a:off x="4364736" y="6545580"/>
              <a:ext cx="1478279" cy="89916"/>
            </a:xfrm>
            <a:prstGeom prst="rect">
              <a:avLst/>
            </a:prstGeom>
          </p:spPr>
        </p:pic>
        <p:pic>
          <p:nvPicPr>
            <p:cNvPr id="44" name="object 44"/>
            <p:cNvPicPr/>
            <p:nvPr/>
          </p:nvPicPr>
          <p:blipFill>
            <a:blip r:embed="rId9" cstate="print"/>
            <a:stretch>
              <a:fillRect/>
            </a:stretch>
          </p:blipFill>
          <p:spPr>
            <a:xfrm>
              <a:off x="5841492" y="6545580"/>
              <a:ext cx="585215" cy="170687"/>
            </a:xfrm>
            <a:prstGeom prst="rect">
              <a:avLst/>
            </a:prstGeom>
          </p:spPr>
        </p:pic>
        <p:pic>
          <p:nvPicPr>
            <p:cNvPr id="45" name="object 45"/>
            <p:cNvPicPr/>
            <p:nvPr/>
          </p:nvPicPr>
          <p:blipFill>
            <a:blip r:embed="rId10" cstate="print"/>
            <a:stretch>
              <a:fillRect/>
            </a:stretch>
          </p:blipFill>
          <p:spPr>
            <a:xfrm>
              <a:off x="6425184" y="6545580"/>
              <a:ext cx="490728" cy="454151"/>
            </a:xfrm>
            <a:prstGeom prst="rect">
              <a:avLst/>
            </a:prstGeom>
          </p:spPr>
        </p:pic>
        <p:sp>
          <p:nvSpPr>
            <p:cNvPr id="46" name="object 46"/>
            <p:cNvSpPr/>
            <p:nvPr/>
          </p:nvSpPr>
          <p:spPr>
            <a:xfrm>
              <a:off x="4340352" y="6521196"/>
              <a:ext cx="2600325" cy="1861185"/>
            </a:xfrm>
            <a:custGeom>
              <a:avLst/>
              <a:gdLst/>
              <a:ahLst/>
              <a:cxnLst/>
              <a:rect l="l" t="t" r="r" b="b"/>
              <a:pathLst>
                <a:path w="2600325" h="1861184">
                  <a:moveTo>
                    <a:pt x="24383" y="0"/>
                  </a:moveTo>
                  <a:lnTo>
                    <a:pt x="24383" y="1860803"/>
                  </a:lnTo>
                </a:path>
                <a:path w="2600325" h="1861184">
                  <a:moveTo>
                    <a:pt x="2575560" y="0"/>
                  </a:moveTo>
                  <a:lnTo>
                    <a:pt x="2575560" y="1860803"/>
                  </a:lnTo>
                </a:path>
                <a:path w="2600325" h="1861184">
                  <a:moveTo>
                    <a:pt x="0" y="24383"/>
                  </a:moveTo>
                  <a:lnTo>
                    <a:pt x="2599944" y="24383"/>
                  </a:lnTo>
                </a:path>
                <a:path w="2600325" h="1861184">
                  <a:moveTo>
                    <a:pt x="0" y="1834896"/>
                  </a:moveTo>
                  <a:lnTo>
                    <a:pt x="2599944" y="1834896"/>
                  </a:lnTo>
                </a:path>
              </a:pathLst>
            </a:custGeom>
            <a:ln w="9144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7" name="object 47"/>
            <p:cNvSpPr/>
            <p:nvPr/>
          </p:nvSpPr>
          <p:spPr>
            <a:xfrm>
              <a:off x="5381244" y="6545580"/>
              <a:ext cx="1021080" cy="1836420"/>
            </a:xfrm>
            <a:custGeom>
              <a:avLst/>
              <a:gdLst/>
              <a:ahLst/>
              <a:cxnLst/>
              <a:rect l="l" t="t" r="r" b="b"/>
              <a:pathLst>
                <a:path w="1021079" h="1836420">
                  <a:moveTo>
                    <a:pt x="0" y="1182623"/>
                  </a:moveTo>
                  <a:lnTo>
                    <a:pt x="0" y="1836419"/>
                  </a:lnTo>
                </a:path>
                <a:path w="1021079" h="1836420">
                  <a:moveTo>
                    <a:pt x="0" y="0"/>
                  </a:moveTo>
                  <a:lnTo>
                    <a:pt x="0" y="126491"/>
                  </a:lnTo>
                </a:path>
                <a:path w="1021079" h="1836420">
                  <a:moveTo>
                    <a:pt x="513587" y="1182623"/>
                  </a:moveTo>
                  <a:lnTo>
                    <a:pt x="513587" y="1836419"/>
                  </a:lnTo>
                </a:path>
                <a:path w="1021079" h="1836420">
                  <a:moveTo>
                    <a:pt x="513587" y="0"/>
                  </a:moveTo>
                  <a:lnTo>
                    <a:pt x="513587" y="126491"/>
                  </a:lnTo>
                </a:path>
                <a:path w="1021079" h="1836420">
                  <a:moveTo>
                    <a:pt x="1021079" y="1748027"/>
                  </a:moveTo>
                  <a:lnTo>
                    <a:pt x="1021079" y="1836419"/>
                  </a:lnTo>
                </a:path>
              </a:pathLst>
            </a:custGeom>
            <a:ln w="9144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48" name="object 48"/>
            <p:cNvPicPr/>
            <p:nvPr/>
          </p:nvPicPr>
          <p:blipFill>
            <a:blip r:embed="rId11" cstate="print"/>
            <a:stretch>
              <a:fillRect/>
            </a:stretch>
          </p:blipFill>
          <p:spPr>
            <a:xfrm>
              <a:off x="4340352" y="6545580"/>
              <a:ext cx="2599944" cy="1836419"/>
            </a:xfrm>
            <a:prstGeom prst="rect">
              <a:avLst/>
            </a:prstGeom>
          </p:spPr>
        </p:pic>
        <p:sp>
          <p:nvSpPr>
            <p:cNvPr id="49" name="object 49"/>
            <p:cNvSpPr/>
            <p:nvPr/>
          </p:nvSpPr>
          <p:spPr>
            <a:xfrm>
              <a:off x="4340352" y="6521196"/>
              <a:ext cx="2600325" cy="1861185"/>
            </a:xfrm>
            <a:custGeom>
              <a:avLst/>
              <a:gdLst/>
              <a:ahLst/>
              <a:cxnLst/>
              <a:rect l="l" t="t" r="r" b="b"/>
              <a:pathLst>
                <a:path w="2600325" h="1861184">
                  <a:moveTo>
                    <a:pt x="0" y="931164"/>
                  </a:moveTo>
                  <a:lnTo>
                    <a:pt x="2599944" y="931164"/>
                  </a:lnTo>
                </a:path>
                <a:path w="2600325" h="1861184">
                  <a:moveTo>
                    <a:pt x="0" y="1232916"/>
                  </a:moveTo>
                  <a:lnTo>
                    <a:pt x="2599944" y="1232916"/>
                  </a:lnTo>
                </a:path>
                <a:path w="2600325" h="1861184">
                  <a:moveTo>
                    <a:pt x="0" y="1533143"/>
                  </a:moveTo>
                  <a:lnTo>
                    <a:pt x="2599944" y="1533143"/>
                  </a:lnTo>
                </a:path>
                <a:path w="2600325" h="1861184">
                  <a:moveTo>
                    <a:pt x="374904" y="24383"/>
                  </a:moveTo>
                  <a:lnTo>
                    <a:pt x="374904" y="0"/>
                  </a:lnTo>
                </a:path>
                <a:path w="2600325" h="1861184">
                  <a:moveTo>
                    <a:pt x="891540" y="24383"/>
                  </a:moveTo>
                  <a:lnTo>
                    <a:pt x="891540" y="0"/>
                  </a:lnTo>
                </a:path>
                <a:path w="2600325" h="1861184">
                  <a:moveTo>
                    <a:pt x="1395983" y="24383"/>
                  </a:moveTo>
                  <a:lnTo>
                    <a:pt x="1395983" y="0"/>
                  </a:lnTo>
                </a:path>
                <a:path w="2600325" h="1861184">
                  <a:moveTo>
                    <a:pt x="1914144" y="24383"/>
                  </a:moveTo>
                  <a:lnTo>
                    <a:pt x="1914144" y="0"/>
                  </a:lnTo>
                </a:path>
                <a:path w="2600325" h="1861184">
                  <a:moveTo>
                    <a:pt x="2415540" y="24383"/>
                  </a:moveTo>
                  <a:lnTo>
                    <a:pt x="2415540" y="0"/>
                  </a:lnTo>
                </a:path>
                <a:path w="2600325" h="1861184">
                  <a:moveTo>
                    <a:pt x="374904" y="1834896"/>
                  </a:moveTo>
                  <a:lnTo>
                    <a:pt x="374904" y="1860803"/>
                  </a:lnTo>
                </a:path>
                <a:path w="2600325" h="1861184">
                  <a:moveTo>
                    <a:pt x="890016" y="1834896"/>
                  </a:moveTo>
                  <a:lnTo>
                    <a:pt x="890016" y="1860803"/>
                  </a:lnTo>
                </a:path>
                <a:path w="2600325" h="1861184">
                  <a:moveTo>
                    <a:pt x="1394460" y="1834896"/>
                  </a:moveTo>
                  <a:lnTo>
                    <a:pt x="1394460" y="1860803"/>
                  </a:lnTo>
                </a:path>
                <a:path w="2600325" h="1861184">
                  <a:moveTo>
                    <a:pt x="1914144" y="1834896"/>
                  </a:moveTo>
                  <a:lnTo>
                    <a:pt x="1914144" y="1860803"/>
                  </a:lnTo>
                </a:path>
                <a:path w="2600325" h="1861184">
                  <a:moveTo>
                    <a:pt x="2414016" y="1834896"/>
                  </a:moveTo>
                  <a:lnTo>
                    <a:pt x="2414016" y="1860803"/>
                  </a:lnTo>
                </a:path>
                <a:path w="2600325" h="1861184">
                  <a:moveTo>
                    <a:pt x="24383" y="112775"/>
                  </a:moveTo>
                  <a:lnTo>
                    <a:pt x="2058924" y="112775"/>
                  </a:lnTo>
                </a:path>
              </a:pathLst>
            </a:custGeom>
            <a:ln w="9144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0" name="object 50"/>
            <p:cNvSpPr/>
            <p:nvPr/>
          </p:nvSpPr>
          <p:spPr>
            <a:xfrm>
              <a:off x="6405372" y="6716268"/>
              <a:ext cx="384175" cy="283845"/>
            </a:xfrm>
            <a:custGeom>
              <a:avLst/>
              <a:gdLst/>
              <a:ahLst/>
              <a:cxnLst/>
              <a:rect l="l" t="t" r="r" b="b"/>
              <a:pathLst>
                <a:path w="384175" h="283845">
                  <a:moveTo>
                    <a:pt x="0" y="0"/>
                  </a:moveTo>
                  <a:lnTo>
                    <a:pt x="96012" y="0"/>
                  </a:lnTo>
                </a:path>
                <a:path w="384175" h="283845">
                  <a:moveTo>
                    <a:pt x="384048" y="47244"/>
                  </a:moveTo>
                  <a:lnTo>
                    <a:pt x="384048" y="283464"/>
                  </a:lnTo>
                </a:path>
              </a:pathLst>
            </a:custGeom>
            <a:ln w="9144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1" name="object 51"/>
            <p:cNvSpPr/>
            <p:nvPr/>
          </p:nvSpPr>
          <p:spPr>
            <a:xfrm>
              <a:off x="5015484" y="7292340"/>
              <a:ext cx="1900555" cy="1064260"/>
            </a:xfrm>
            <a:custGeom>
              <a:avLst/>
              <a:gdLst/>
              <a:ahLst/>
              <a:cxnLst/>
              <a:rect l="l" t="t" r="r" b="b"/>
              <a:pathLst>
                <a:path w="1900554" h="1064259">
                  <a:moveTo>
                    <a:pt x="1773935" y="0"/>
                  </a:moveTo>
                  <a:lnTo>
                    <a:pt x="1773935" y="306324"/>
                  </a:lnTo>
                </a:path>
                <a:path w="1900554" h="1064259">
                  <a:moveTo>
                    <a:pt x="1383792" y="496824"/>
                  </a:moveTo>
                  <a:lnTo>
                    <a:pt x="1013460" y="496824"/>
                  </a:lnTo>
                </a:path>
                <a:path w="1900554" h="1064259">
                  <a:moveTo>
                    <a:pt x="1013460" y="498348"/>
                  </a:moveTo>
                  <a:lnTo>
                    <a:pt x="1013460" y="646176"/>
                  </a:lnTo>
                </a:path>
                <a:path w="1900554" h="1064259">
                  <a:moveTo>
                    <a:pt x="1011935" y="649224"/>
                  </a:moveTo>
                  <a:lnTo>
                    <a:pt x="560832" y="649224"/>
                  </a:lnTo>
                </a:path>
                <a:path w="1900554" h="1064259">
                  <a:moveTo>
                    <a:pt x="560832" y="650748"/>
                  </a:moveTo>
                  <a:lnTo>
                    <a:pt x="560832" y="795528"/>
                  </a:lnTo>
                </a:path>
                <a:path w="1900554" h="1064259">
                  <a:moveTo>
                    <a:pt x="565403" y="795528"/>
                  </a:moveTo>
                  <a:lnTo>
                    <a:pt x="169164" y="795528"/>
                  </a:lnTo>
                </a:path>
                <a:path w="1900554" h="1064259">
                  <a:moveTo>
                    <a:pt x="167639" y="795528"/>
                  </a:moveTo>
                  <a:lnTo>
                    <a:pt x="167639" y="908304"/>
                  </a:lnTo>
                </a:path>
                <a:path w="1900554" h="1064259">
                  <a:moveTo>
                    <a:pt x="166116" y="908304"/>
                  </a:moveTo>
                  <a:lnTo>
                    <a:pt x="0" y="908304"/>
                  </a:lnTo>
                </a:path>
                <a:path w="1900554" h="1064259">
                  <a:moveTo>
                    <a:pt x="0" y="911352"/>
                  </a:moveTo>
                  <a:lnTo>
                    <a:pt x="0" y="1063752"/>
                  </a:lnTo>
                </a:path>
                <a:path w="1900554" h="1064259">
                  <a:moveTo>
                    <a:pt x="1775460" y="0"/>
                  </a:moveTo>
                  <a:lnTo>
                    <a:pt x="1900428" y="0"/>
                  </a:lnTo>
                </a:path>
              </a:pathLst>
            </a:custGeom>
            <a:ln w="9144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2" name="object 52"/>
            <p:cNvSpPr/>
            <p:nvPr/>
          </p:nvSpPr>
          <p:spPr>
            <a:xfrm>
              <a:off x="4925555" y="6559308"/>
              <a:ext cx="1984375" cy="1734820"/>
            </a:xfrm>
            <a:custGeom>
              <a:avLst/>
              <a:gdLst/>
              <a:ahLst/>
              <a:cxnLst/>
              <a:rect l="l" t="t" r="r" b="b"/>
              <a:pathLst>
                <a:path w="1984375" h="1734820">
                  <a:moveTo>
                    <a:pt x="1173492" y="912863"/>
                  </a:moveTo>
                  <a:lnTo>
                    <a:pt x="0" y="912863"/>
                  </a:lnTo>
                  <a:lnTo>
                    <a:pt x="0" y="1168895"/>
                  </a:lnTo>
                  <a:lnTo>
                    <a:pt x="1173492" y="1168895"/>
                  </a:lnTo>
                  <a:lnTo>
                    <a:pt x="1173492" y="912863"/>
                  </a:lnTo>
                  <a:close/>
                </a:path>
                <a:path w="1984375" h="1734820">
                  <a:moveTo>
                    <a:pt x="1173492" y="112763"/>
                  </a:moveTo>
                  <a:lnTo>
                    <a:pt x="0" y="112763"/>
                  </a:lnTo>
                  <a:lnTo>
                    <a:pt x="0" y="368795"/>
                  </a:lnTo>
                  <a:lnTo>
                    <a:pt x="1173492" y="368795"/>
                  </a:lnTo>
                  <a:lnTo>
                    <a:pt x="1173492" y="112763"/>
                  </a:lnTo>
                  <a:close/>
                </a:path>
                <a:path w="1984375" h="1734820">
                  <a:moveTo>
                    <a:pt x="1569720" y="1528559"/>
                  </a:moveTo>
                  <a:lnTo>
                    <a:pt x="1161288" y="1528559"/>
                  </a:lnTo>
                  <a:lnTo>
                    <a:pt x="1161288" y="1734299"/>
                  </a:lnTo>
                  <a:lnTo>
                    <a:pt x="1569720" y="1734299"/>
                  </a:lnTo>
                  <a:lnTo>
                    <a:pt x="1569720" y="1528559"/>
                  </a:lnTo>
                  <a:close/>
                </a:path>
                <a:path w="1984375" h="1734820">
                  <a:moveTo>
                    <a:pt x="1984260" y="0"/>
                  </a:moveTo>
                  <a:lnTo>
                    <a:pt x="1575816" y="0"/>
                  </a:lnTo>
                  <a:lnTo>
                    <a:pt x="1575816" y="204216"/>
                  </a:lnTo>
                  <a:lnTo>
                    <a:pt x="1984260" y="204216"/>
                  </a:lnTo>
                  <a:lnTo>
                    <a:pt x="1984260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53" name="object 53"/>
          <p:cNvSpPr/>
          <p:nvPr/>
        </p:nvSpPr>
        <p:spPr>
          <a:xfrm>
            <a:off x="1444422" y="9413748"/>
            <a:ext cx="15051933" cy="9525"/>
          </a:xfrm>
          <a:custGeom>
            <a:avLst/>
            <a:gdLst/>
            <a:ahLst/>
            <a:cxnLst/>
            <a:rect l="l" t="t" r="r" b="b"/>
            <a:pathLst>
              <a:path w="6543040" h="9525">
                <a:moveTo>
                  <a:pt x="6542531" y="9144"/>
                </a:moveTo>
                <a:lnTo>
                  <a:pt x="0" y="9144"/>
                </a:lnTo>
                <a:lnTo>
                  <a:pt x="0" y="0"/>
                </a:lnTo>
                <a:lnTo>
                  <a:pt x="6542531" y="0"/>
                </a:lnTo>
                <a:lnTo>
                  <a:pt x="6542531" y="9144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4" name="object 54"/>
          <p:cNvSpPr txBox="1"/>
          <p:nvPr/>
        </p:nvSpPr>
        <p:spPr>
          <a:xfrm>
            <a:off x="1415188" y="349008"/>
            <a:ext cx="192824" cy="135935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sz="800" spc="10" dirty="0">
                <a:latin typeface="Microsoft Sans Serif"/>
                <a:cs typeface="Microsoft Sans Serif"/>
              </a:rPr>
              <a:t>2</a:t>
            </a:r>
            <a:endParaRPr sz="800">
              <a:latin typeface="Microsoft Sans Serif"/>
              <a:cs typeface="Microsoft Sans Serif"/>
            </a:endParaRPr>
          </a:p>
        </p:txBody>
      </p:sp>
      <p:sp>
        <p:nvSpPr>
          <p:cNvPr id="55" name="object 55"/>
          <p:cNvSpPr txBox="1"/>
          <p:nvPr/>
        </p:nvSpPr>
        <p:spPr>
          <a:xfrm>
            <a:off x="1415217" y="617991"/>
            <a:ext cx="7305388" cy="661463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605155">
              <a:lnSpc>
                <a:spcPct val="100000"/>
              </a:lnSpc>
              <a:spcBef>
                <a:spcPts val="100"/>
              </a:spcBef>
            </a:pPr>
            <a:r>
              <a:rPr sz="950" spc="35" dirty="0">
                <a:latin typeface="Microsoft Sans Serif"/>
                <a:cs typeface="Microsoft Sans Serif"/>
              </a:rPr>
              <a:t>II.</a:t>
            </a:r>
            <a:r>
              <a:rPr sz="950" spc="-25" dirty="0">
                <a:latin typeface="Microsoft Sans Serif"/>
                <a:cs typeface="Microsoft Sans Serif"/>
              </a:rPr>
              <a:t> </a:t>
            </a:r>
            <a:r>
              <a:rPr sz="950" spc="-10" dirty="0">
                <a:latin typeface="Microsoft Sans Serif"/>
                <a:cs typeface="Microsoft Sans Serif"/>
              </a:rPr>
              <a:t>C</a:t>
            </a:r>
            <a:r>
              <a:rPr sz="750" spc="-10" dirty="0">
                <a:latin typeface="Microsoft Sans Serif"/>
                <a:cs typeface="Microsoft Sans Serif"/>
              </a:rPr>
              <a:t>CUMPLIMIENTO </a:t>
            </a:r>
            <a:r>
              <a:rPr sz="750" spc="-40" dirty="0">
                <a:latin typeface="Microsoft Sans Serif"/>
                <a:cs typeface="Microsoft Sans Serif"/>
              </a:rPr>
              <a:t>A</a:t>
            </a:r>
            <a:r>
              <a:rPr sz="950" spc="-40" dirty="0">
                <a:latin typeface="Microsoft Sans Serif"/>
                <a:cs typeface="Microsoft Sans Serif"/>
              </a:rPr>
              <a:t>CEI</a:t>
            </a:r>
            <a:r>
              <a:rPr sz="950" spc="-25" dirty="0">
                <a:latin typeface="Microsoft Sans Serif"/>
                <a:cs typeface="Microsoft Sans Serif"/>
              </a:rPr>
              <a:t> </a:t>
            </a:r>
            <a:r>
              <a:rPr sz="950" spc="10" dirty="0">
                <a:latin typeface="Microsoft Sans Serif"/>
                <a:cs typeface="Microsoft Sans Serif"/>
              </a:rPr>
              <a:t>60034:2007</a:t>
            </a:r>
            <a:endParaRPr sz="950">
              <a:latin typeface="Microsoft Sans Serif"/>
              <a:cs typeface="Microsoft Sans Serif"/>
            </a:endParaRPr>
          </a:p>
          <a:p>
            <a:pPr marL="12700" marR="5080" indent="154940">
              <a:lnSpc>
                <a:spcPct val="133600"/>
              </a:lnSpc>
              <a:spcBef>
                <a:spcPts val="280"/>
              </a:spcBef>
            </a:pPr>
            <a:r>
              <a:rPr sz="750" spc="20" dirty="0">
                <a:latin typeface="Microsoft Sans Serif"/>
                <a:cs typeface="Microsoft Sans Serif"/>
              </a:rPr>
              <a:t>Algunos</a:t>
            </a:r>
            <a:r>
              <a:rPr sz="750" spc="-5" dirty="0">
                <a:latin typeface="Microsoft Sans Serif"/>
                <a:cs typeface="Microsoft Sans Serif"/>
              </a:rPr>
              <a:t> </a:t>
            </a:r>
            <a:r>
              <a:rPr sz="750" spc="25" dirty="0">
                <a:latin typeface="Microsoft Sans Serif"/>
                <a:cs typeface="Microsoft Sans Serif"/>
              </a:rPr>
              <a:t>generadores</a:t>
            </a:r>
            <a:r>
              <a:rPr sz="750" dirty="0">
                <a:latin typeface="Microsoft Sans Serif"/>
                <a:cs typeface="Microsoft Sans Serif"/>
              </a:rPr>
              <a:t> </a:t>
            </a:r>
            <a:r>
              <a:rPr sz="750" spc="25" dirty="0">
                <a:latin typeface="Microsoft Sans Serif"/>
                <a:cs typeface="Microsoft Sans Serif"/>
              </a:rPr>
              <a:t>de</a:t>
            </a:r>
            <a:r>
              <a:rPr sz="750" dirty="0">
                <a:latin typeface="Microsoft Sans Serif"/>
                <a:cs typeface="Microsoft Sans Serif"/>
              </a:rPr>
              <a:t> </a:t>
            </a:r>
            <a:r>
              <a:rPr sz="750" spc="40" dirty="0">
                <a:latin typeface="Microsoft Sans Serif"/>
                <a:cs typeface="Microsoft Sans Serif"/>
              </a:rPr>
              <a:t>turbina</a:t>
            </a:r>
            <a:r>
              <a:rPr sz="750" dirty="0">
                <a:latin typeface="Microsoft Sans Serif"/>
                <a:cs typeface="Microsoft Sans Serif"/>
              </a:rPr>
              <a:t> </a:t>
            </a:r>
            <a:r>
              <a:rPr sz="750" spc="20" dirty="0">
                <a:latin typeface="Microsoft Sans Serif"/>
                <a:cs typeface="Microsoft Sans Serif"/>
              </a:rPr>
              <a:t>están</a:t>
            </a:r>
            <a:r>
              <a:rPr sz="750" spc="-5" dirty="0">
                <a:latin typeface="Microsoft Sans Serif"/>
                <a:cs typeface="Microsoft Sans Serif"/>
              </a:rPr>
              <a:t> </a:t>
            </a:r>
            <a:r>
              <a:rPr sz="750" spc="15" dirty="0">
                <a:latin typeface="Microsoft Sans Serif"/>
                <a:cs typeface="Microsoft Sans Serif"/>
              </a:rPr>
              <a:t>diseñados</a:t>
            </a:r>
            <a:r>
              <a:rPr sz="750" dirty="0">
                <a:latin typeface="Microsoft Sans Serif"/>
                <a:cs typeface="Microsoft Sans Serif"/>
              </a:rPr>
              <a:t> </a:t>
            </a:r>
            <a:r>
              <a:rPr sz="750" spc="25" dirty="0">
                <a:latin typeface="Microsoft Sans Serif"/>
                <a:cs typeface="Microsoft Sans Serif"/>
              </a:rPr>
              <a:t>para</a:t>
            </a:r>
            <a:r>
              <a:rPr sz="750" dirty="0">
                <a:latin typeface="Microsoft Sans Serif"/>
                <a:cs typeface="Microsoft Sans Serif"/>
              </a:rPr>
              <a:t> </a:t>
            </a:r>
            <a:r>
              <a:rPr sz="750" spc="20" dirty="0">
                <a:latin typeface="Microsoft Sans Serif"/>
                <a:cs typeface="Microsoft Sans Serif"/>
              </a:rPr>
              <a:t>adaptarse</a:t>
            </a:r>
            <a:r>
              <a:rPr sz="750" dirty="0">
                <a:latin typeface="Microsoft Sans Serif"/>
                <a:cs typeface="Microsoft Sans Serif"/>
              </a:rPr>
              <a:t> a </a:t>
            </a:r>
            <a:r>
              <a:rPr sz="750" spc="-185" dirty="0">
                <a:latin typeface="Microsoft Sans Serif"/>
                <a:cs typeface="Microsoft Sans Serif"/>
              </a:rPr>
              <a:t> </a:t>
            </a:r>
            <a:r>
              <a:rPr sz="750" dirty="0">
                <a:latin typeface="Microsoft Sans Serif"/>
                <a:cs typeface="Microsoft Sans Serif"/>
              </a:rPr>
              <a:t>las </a:t>
            </a:r>
            <a:r>
              <a:rPr sz="750" spc="15" dirty="0">
                <a:latin typeface="Microsoft Sans Serif"/>
                <a:cs typeface="Microsoft Sans Serif"/>
              </a:rPr>
              <a:t>características </a:t>
            </a:r>
            <a:r>
              <a:rPr sz="750" spc="25" dirty="0">
                <a:latin typeface="Microsoft Sans Serif"/>
                <a:cs typeface="Microsoft Sans Serif"/>
              </a:rPr>
              <a:t>de </a:t>
            </a:r>
            <a:r>
              <a:rPr sz="750" spc="20" dirty="0">
                <a:latin typeface="Microsoft Sans Serif"/>
                <a:cs typeface="Microsoft Sans Serif"/>
              </a:rPr>
              <a:t>voltaje </a:t>
            </a:r>
            <a:r>
              <a:rPr sz="750" spc="25" dirty="0">
                <a:latin typeface="Microsoft Sans Serif"/>
                <a:cs typeface="Microsoft Sans Serif"/>
              </a:rPr>
              <a:t>de </a:t>
            </a:r>
            <a:r>
              <a:rPr sz="750" spc="20" dirty="0">
                <a:latin typeface="Microsoft Sans Serif"/>
                <a:cs typeface="Microsoft Sans Serif"/>
              </a:rPr>
              <a:t>frecuencia </a:t>
            </a:r>
            <a:r>
              <a:rPr sz="750" spc="25" dirty="0">
                <a:latin typeface="Microsoft Sans Serif"/>
                <a:cs typeface="Microsoft Sans Serif"/>
              </a:rPr>
              <a:t>de </a:t>
            </a:r>
            <a:r>
              <a:rPr sz="750" spc="-35" dirty="0">
                <a:latin typeface="Microsoft Sans Serif"/>
                <a:cs typeface="Microsoft Sans Serif"/>
              </a:rPr>
              <a:t>IEC </a:t>
            </a:r>
            <a:r>
              <a:rPr sz="750" spc="5" dirty="0">
                <a:latin typeface="Microsoft Sans Serif"/>
                <a:cs typeface="Microsoft Sans Serif"/>
              </a:rPr>
              <a:t>60034-3:2007, </a:t>
            </a:r>
            <a:r>
              <a:rPr sz="750" spc="10" dirty="0">
                <a:latin typeface="Microsoft Sans Serif"/>
                <a:cs typeface="Microsoft Sans Serif"/>
              </a:rPr>
              <a:t> </a:t>
            </a:r>
            <a:r>
              <a:rPr sz="750" spc="25" dirty="0">
                <a:latin typeface="Microsoft Sans Serif"/>
                <a:cs typeface="Microsoft Sans Serif"/>
              </a:rPr>
              <a:t>Máquinas </a:t>
            </a:r>
            <a:r>
              <a:rPr sz="750" spc="10" dirty="0">
                <a:latin typeface="Microsoft Sans Serif"/>
                <a:cs typeface="Microsoft Sans Serif"/>
              </a:rPr>
              <a:t>eléctricas </a:t>
            </a:r>
            <a:r>
              <a:rPr sz="750" spc="25" dirty="0">
                <a:latin typeface="Microsoft Sans Serif"/>
                <a:cs typeface="Microsoft Sans Serif"/>
              </a:rPr>
              <a:t>rotativas </a:t>
            </a:r>
            <a:r>
              <a:rPr sz="750" spc="-10" dirty="0">
                <a:latin typeface="Microsoft Sans Serif"/>
                <a:cs typeface="Microsoft Sans Serif"/>
              </a:rPr>
              <a:t>- </a:t>
            </a:r>
            <a:r>
              <a:rPr sz="750" spc="15" dirty="0">
                <a:latin typeface="Microsoft Sans Serif"/>
                <a:cs typeface="Microsoft Sans Serif"/>
              </a:rPr>
              <a:t>Parte </a:t>
            </a:r>
            <a:r>
              <a:rPr sz="750" dirty="0">
                <a:latin typeface="Microsoft Sans Serif"/>
                <a:cs typeface="Microsoft Sans Serif"/>
              </a:rPr>
              <a:t>3. </a:t>
            </a:r>
            <a:r>
              <a:rPr sz="750" spc="-10" dirty="0">
                <a:latin typeface="Microsoft Sans Serif"/>
                <a:cs typeface="Microsoft Sans Serif"/>
              </a:rPr>
              <a:t>Esta </a:t>
            </a:r>
            <a:r>
              <a:rPr sz="750" spc="40" dirty="0">
                <a:latin typeface="Microsoft Sans Serif"/>
                <a:cs typeface="Microsoft Sans Serif"/>
              </a:rPr>
              <a:t>norma </a:t>
            </a:r>
            <a:r>
              <a:rPr sz="750" spc="30" dirty="0">
                <a:latin typeface="Microsoft Sans Serif"/>
                <a:cs typeface="Microsoft Sans Serif"/>
              </a:rPr>
              <a:t>requiere que </a:t>
            </a:r>
            <a:r>
              <a:rPr sz="750" spc="10" dirty="0">
                <a:latin typeface="Microsoft Sans Serif"/>
                <a:cs typeface="Microsoft Sans Serif"/>
              </a:rPr>
              <a:t>los </a:t>
            </a:r>
            <a:r>
              <a:rPr sz="750" spc="15" dirty="0">
                <a:latin typeface="Microsoft Sans Serif"/>
                <a:cs typeface="Microsoft Sans Serif"/>
              </a:rPr>
              <a:t> </a:t>
            </a:r>
            <a:r>
              <a:rPr sz="750" spc="25" dirty="0">
                <a:latin typeface="Microsoft Sans Serif"/>
                <a:cs typeface="Microsoft Sans Serif"/>
              </a:rPr>
              <a:t>generadores </a:t>
            </a:r>
            <a:r>
              <a:rPr sz="750" spc="35" dirty="0">
                <a:latin typeface="Microsoft Sans Serif"/>
                <a:cs typeface="Microsoft Sans Serif"/>
              </a:rPr>
              <a:t>entreguen </a:t>
            </a:r>
            <a:r>
              <a:rPr sz="750" spc="30" dirty="0">
                <a:latin typeface="Microsoft Sans Serif"/>
                <a:cs typeface="Microsoft Sans Serif"/>
              </a:rPr>
              <a:t>una </a:t>
            </a:r>
            <a:r>
              <a:rPr sz="750" spc="10" dirty="0">
                <a:latin typeface="Microsoft Sans Serif"/>
                <a:cs typeface="Microsoft Sans Serif"/>
              </a:rPr>
              <a:t>salida </a:t>
            </a:r>
            <a:r>
              <a:rPr sz="750" spc="35" dirty="0">
                <a:latin typeface="Microsoft Sans Serif"/>
                <a:cs typeface="Microsoft Sans Serif"/>
              </a:rPr>
              <a:t>nominal </a:t>
            </a:r>
            <a:r>
              <a:rPr sz="750" spc="30" dirty="0">
                <a:latin typeface="Microsoft Sans Serif"/>
                <a:cs typeface="Microsoft Sans Serif"/>
              </a:rPr>
              <a:t>continua </a:t>
            </a:r>
            <a:r>
              <a:rPr sz="750" spc="10" dirty="0">
                <a:latin typeface="Microsoft Sans Serif"/>
                <a:cs typeface="Microsoft Sans Serif"/>
              </a:rPr>
              <a:t>al </a:t>
            </a:r>
            <a:r>
              <a:rPr sz="750" spc="30" dirty="0">
                <a:latin typeface="Microsoft Sans Serif"/>
                <a:cs typeface="Microsoft Sans Serif"/>
              </a:rPr>
              <a:t>factor </a:t>
            </a:r>
            <a:r>
              <a:rPr sz="750" spc="25" dirty="0">
                <a:latin typeface="Microsoft Sans Serif"/>
                <a:cs typeface="Microsoft Sans Serif"/>
              </a:rPr>
              <a:t>de </a:t>
            </a:r>
            <a:r>
              <a:rPr sz="750" spc="30" dirty="0">
                <a:latin typeface="Microsoft Sans Serif"/>
                <a:cs typeface="Microsoft Sans Serif"/>
              </a:rPr>
              <a:t> </a:t>
            </a:r>
            <a:r>
              <a:rPr sz="750" spc="25" dirty="0">
                <a:latin typeface="Microsoft Sans Serif"/>
                <a:cs typeface="Microsoft Sans Serif"/>
              </a:rPr>
              <a:t>potencia </a:t>
            </a:r>
            <a:r>
              <a:rPr sz="750" spc="35" dirty="0">
                <a:latin typeface="Microsoft Sans Serif"/>
                <a:cs typeface="Microsoft Sans Serif"/>
              </a:rPr>
              <a:t>nominal </a:t>
            </a:r>
            <a:r>
              <a:rPr sz="750" spc="25" dirty="0">
                <a:latin typeface="Microsoft Sans Serif"/>
                <a:cs typeface="Microsoft Sans Serif"/>
              </a:rPr>
              <a:t>en </a:t>
            </a:r>
            <a:r>
              <a:rPr sz="750" spc="10" dirty="0">
                <a:latin typeface="Microsoft Sans Serif"/>
                <a:cs typeface="Microsoft Sans Serif"/>
              </a:rPr>
              <a:t>los </a:t>
            </a:r>
            <a:r>
              <a:rPr sz="750" spc="25" dirty="0">
                <a:latin typeface="Microsoft Sans Serif"/>
                <a:cs typeface="Microsoft Sans Serif"/>
              </a:rPr>
              <a:t>rangos de </a:t>
            </a:r>
            <a:r>
              <a:rPr sz="750" dirty="0">
                <a:latin typeface="Microsoft Sans Serif"/>
                <a:cs typeface="Microsoft Sans Serif"/>
              </a:rPr>
              <a:t>±5 </a:t>
            </a:r>
            <a:r>
              <a:rPr sz="750" spc="45" dirty="0">
                <a:latin typeface="Microsoft Sans Serif"/>
                <a:cs typeface="Microsoft Sans Serif"/>
              </a:rPr>
              <a:t>por </a:t>
            </a:r>
            <a:r>
              <a:rPr sz="750" spc="25" dirty="0">
                <a:latin typeface="Microsoft Sans Serif"/>
                <a:cs typeface="Microsoft Sans Serif"/>
              </a:rPr>
              <a:t>ciento en </a:t>
            </a:r>
            <a:r>
              <a:rPr sz="750" spc="20" dirty="0">
                <a:latin typeface="Microsoft Sans Serif"/>
                <a:cs typeface="Microsoft Sans Serif"/>
              </a:rPr>
              <a:t>voltaje </a:t>
            </a:r>
            <a:r>
              <a:rPr sz="750" spc="5" dirty="0">
                <a:latin typeface="Microsoft Sans Serif"/>
                <a:cs typeface="Microsoft Sans Serif"/>
              </a:rPr>
              <a:t>y </a:t>
            </a:r>
            <a:r>
              <a:rPr sz="750" dirty="0">
                <a:latin typeface="Microsoft Sans Serif"/>
                <a:cs typeface="Microsoft Sans Serif"/>
              </a:rPr>
              <a:t>±2 </a:t>
            </a:r>
            <a:r>
              <a:rPr sz="750" spc="45" dirty="0">
                <a:latin typeface="Microsoft Sans Serif"/>
                <a:cs typeface="Microsoft Sans Serif"/>
              </a:rPr>
              <a:t>por </a:t>
            </a:r>
            <a:r>
              <a:rPr sz="750" spc="50" dirty="0">
                <a:latin typeface="Microsoft Sans Serif"/>
                <a:cs typeface="Microsoft Sans Serif"/>
              </a:rPr>
              <a:t> </a:t>
            </a:r>
            <a:r>
              <a:rPr sz="750" spc="25" dirty="0">
                <a:latin typeface="Microsoft Sans Serif"/>
                <a:cs typeface="Microsoft Sans Serif"/>
              </a:rPr>
              <a:t>ciento</a:t>
            </a:r>
            <a:r>
              <a:rPr sz="750" dirty="0">
                <a:latin typeface="Microsoft Sans Serif"/>
                <a:cs typeface="Microsoft Sans Serif"/>
              </a:rPr>
              <a:t> </a:t>
            </a:r>
            <a:r>
              <a:rPr sz="750" spc="25" dirty="0">
                <a:latin typeface="Microsoft Sans Serif"/>
                <a:cs typeface="Microsoft Sans Serif"/>
              </a:rPr>
              <a:t>en</a:t>
            </a:r>
            <a:r>
              <a:rPr sz="750" dirty="0">
                <a:latin typeface="Microsoft Sans Serif"/>
                <a:cs typeface="Microsoft Sans Serif"/>
              </a:rPr>
              <a:t> </a:t>
            </a:r>
            <a:r>
              <a:rPr sz="750" spc="15" dirty="0">
                <a:latin typeface="Microsoft Sans Serif"/>
                <a:cs typeface="Microsoft Sans Serif"/>
              </a:rPr>
              <a:t>frecuencia,</a:t>
            </a:r>
            <a:r>
              <a:rPr sz="750" dirty="0">
                <a:latin typeface="Microsoft Sans Serif"/>
                <a:cs typeface="Microsoft Sans Serif"/>
              </a:rPr>
              <a:t> </a:t>
            </a:r>
            <a:r>
              <a:rPr sz="750" spc="30" dirty="0">
                <a:latin typeface="Microsoft Sans Serif"/>
                <a:cs typeface="Microsoft Sans Serif"/>
              </a:rPr>
              <a:t>como</a:t>
            </a:r>
            <a:r>
              <a:rPr sz="750" dirty="0">
                <a:latin typeface="Microsoft Sans Serif"/>
                <a:cs typeface="Microsoft Sans Serif"/>
              </a:rPr>
              <a:t> </a:t>
            </a:r>
            <a:r>
              <a:rPr sz="750" spc="-5" dirty="0">
                <a:latin typeface="Microsoft Sans Serif"/>
                <a:cs typeface="Microsoft Sans Serif"/>
              </a:rPr>
              <a:t>se</a:t>
            </a:r>
            <a:r>
              <a:rPr sz="750" dirty="0">
                <a:latin typeface="Microsoft Sans Serif"/>
                <a:cs typeface="Microsoft Sans Serif"/>
              </a:rPr>
              <a:t> </a:t>
            </a:r>
            <a:r>
              <a:rPr sz="750" spc="30" dirty="0">
                <a:latin typeface="Microsoft Sans Serif"/>
                <a:cs typeface="Microsoft Sans Serif"/>
              </a:rPr>
              <a:t>muestra</a:t>
            </a:r>
            <a:r>
              <a:rPr sz="750" dirty="0">
                <a:latin typeface="Microsoft Sans Serif"/>
                <a:cs typeface="Microsoft Sans Serif"/>
              </a:rPr>
              <a:t> </a:t>
            </a:r>
            <a:r>
              <a:rPr sz="750" spc="25" dirty="0">
                <a:latin typeface="Microsoft Sans Serif"/>
                <a:cs typeface="Microsoft Sans Serif"/>
              </a:rPr>
              <a:t>en</a:t>
            </a:r>
            <a:r>
              <a:rPr sz="750" dirty="0">
                <a:latin typeface="Microsoft Sans Serif"/>
                <a:cs typeface="Microsoft Sans Serif"/>
              </a:rPr>
              <a:t> </a:t>
            </a:r>
            <a:r>
              <a:rPr sz="750" spc="10" dirty="0">
                <a:latin typeface="Microsoft Sans Serif"/>
                <a:cs typeface="Microsoft Sans Serif"/>
              </a:rPr>
              <a:t>el</a:t>
            </a:r>
            <a:r>
              <a:rPr sz="750" spc="5" dirty="0">
                <a:latin typeface="Microsoft Sans Serif"/>
                <a:cs typeface="Microsoft Sans Serif"/>
              </a:rPr>
              <a:t> </a:t>
            </a:r>
            <a:r>
              <a:rPr sz="750" spc="15" dirty="0">
                <a:latin typeface="Microsoft Sans Serif"/>
                <a:cs typeface="Microsoft Sans Serif"/>
              </a:rPr>
              <a:t>área</a:t>
            </a:r>
            <a:r>
              <a:rPr sz="750" dirty="0">
                <a:latin typeface="Microsoft Sans Serif"/>
                <a:cs typeface="Microsoft Sans Serif"/>
              </a:rPr>
              <a:t> </a:t>
            </a:r>
            <a:r>
              <a:rPr sz="750" spc="25" dirty="0">
                <a:latin typeface="Microsoft Sans Serif"/>
                <a:cs typeface="Microsoft Sans Serif"/>
              </a:rPr>
              <a:t>sombreada</a:t>
            </a:r>
            <a:r>
              <a:rPr sz="750" dirty="0">
                <a:latin typeface="Microsoft Sans Serif"/>
                <a:cs typeface="Microsoft Sans Serif"/>
              </a:rPr>
              <a:t> </a:t>
            </a:r>
            <a:r>
              <a:rPr sz="750" spc="25" dirty="0">
                <a:latin typeface="Microsoft Sans Serif"/>
                <a:cs typeface="Microsoft Sans Serif"/>
              </a:rPr>
              <a:t>en</a:t>
            </a:r>
            <a:r>
              <a:rPr sz="750" dirty="0">
                <a:latin typeface="Microsoft Sans Serif"/>
                <a:cs typeface="Microsoft Sans Serif"/>
              </a:rPr>
              <a:t> </a:t>
            </a:r>
            <a:r>
              <a:rPr sz="750" spc="10" dirty="0">
                <a:latin typeface="Microsoft Sans Serif"/>
                <a:cs typeface="Microsoft Sans Serif"/>
              </a:rPr>
              <a:t>la</a:t>
            </a:r>
            <a:r>
              <a:rPr sz="750" dirty="0">
                <a:latin typeface="Microsoft Sans Serif"/>
                <a:cs typeface="Microsoft Sans Serif"/>
              </a:rPr>
              <a:t> </a:t>
            </a:r>
            <a:r>
              <a:rPr sz="750" spc="-5" dirty="0">
                <a:latin typeface="Microsoft Sans Serif"/>
                <a:cs typeface="Microsoft Sans Serif"/>
              </a:rPr>
              <a:t>Fig. </a:t>
            </a:r>
            <a:r>
              <a:rPr sz="750" spc="-185" dirty="0">
                <a:latin typeface="Microsoft Sans Serif"/>
                <a:cs typeface="Microsoft Sans Serif"/>
              </a:rPr>
              <a:t> </a:t>
            </a:r>
            <a:r>
              <a:rPr sz="750" dirty="0">
                <a:latin typeface="Microsoft Sans Serif"/>
                <a:cs typeface="Microsoft Sans Serif"/>
              </a:rPr>
              <a:t>1.</a:t>
            </a:r>
            <a:endParaRPr sz="750">
              <a:latin typeface="Microsoft Sans Serif"/>
              <a:cs typeface="Microsoft Sans Serif"/>
            </a:endParaRPr>
          </a:p>
        </p:txBody>
      </p:sp>
      <p:sp>
        <p:nvSpPr>
          <p:cNvPr id="56" name="object 56"/>
          <p:cNvSpPr txBox="1"/>
          <p:nvPr/>
        </p:nvSpPr>
        <p:spPr>
          <a:xfrm>
            <a:off x="9100214" y="603723"/>
            <a:ext cx="7417868" cy="1718034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 marR="167005">
              <a:lnSpc>
                <a:spcPct val="133400"/>
              </a:lnSpc>
              <a:spcBef>
                <a:spcPts val="100"/>
              </a:spcBef>
            </a:pPr>
            <a:r>
              <a:rPr sz="750" spc="25" dirty="0">
                <a:latin typeface="Microsoft Sans Serif"/>
                <a:cs typeface="Microsoft Sans Serif"/>
              </a:rPr>
              <a:t>pertinentes,</a:t>
            </a:r>
            <a:r>
              <a:rPr sz="750" spc="10" dirty="0">
                <a:latin typeface="Microsoft Sans Serif"/>
                <a:cs typeface="Microsoft Sans Serif"/>
              </a:rPr>
              <a:t> </a:t>
            </a:r>
            <a:r>
              <a:rPr sz="750" dirty="0">
                <a:latin typeface="Microsoft Sans Serif"/>
                <a:cs typeface="Microsoft Sans Serif"/>
              </a:rPr>
              <a:t>las</a:t>
            </a:r>
            <a:r>
              <a:rPr sz="750" spc="15" dirty="0">
                <a:latin typeface="Microsoft Sans Serif"/>
                <a:cs typeface="Microsoft Sans Serif"/>
              </a:rPr>
              <a:t> </a:t>
            </a:r>
            <a:r>
              <a:rPr sz="750" spc="20" dirty="0">
                <a:latin typeface="Microsoft Sans Serif"/>
                <a:cs typeface="Microsoft Sans Serif"/>
              </a:rPr>
              <a:t>siguientes</a:t>
            </a:r>
            <a:r>
              <a:rPr sz="750" spc="10" dirty="0">
                <a:latin typeface="Microsoft Sans Serif"/>
                <a:cs typeface="Microsoft Sans Serif"/>
              </a:rPr>
              <a:t> </a:t>
            </a:r>
            <a:r>
              <a:rPr sz="750" spc="15" dirty="0">
                <a:latin typeface="Microsoft Sans Serif"/>
                <a:cs typeface="Microsoft Sans Serif"/>
              </a:rPr>
              <a:t>consideraciones generales </a:t>
            </a:r>
            <a:r>
              <a:rPr sz="750" spc="20" dirty="0">
                <a:latin typeface="Microsoft Sans Serif"/>
                <a:cs typeface="Microsoft Sans Serif"/>
              </a:rPr>
              <a:t>siguen</a:t>
            </a:r>
            <a:r>
              <a:rPr sz="750" spc="10" dirty="0">
                <a:latin typeface="Microsoft Sans Serif"/>
                <a:cs typeface="Microsoft Sans Serif"/>
              </a:rPr>
              <a:t> </a:t>
            </a:r>
            <a:r>
              <a:rPr sz="750" spc="20" dirty="0">
                <a:latin typeface="Microsoft Sans Serif"/>
                <a:cs typeface="Microsoft Sans Serif"/>
              </a:rPr>
              <a:t>siendo </a:t>
            </a:r>
            <a:r>
              <a:rPr sz="750" spc="-185" dirty="0">
                <a:latin typeface="Microsoft Sans Serif"/>
                <a:cs typeface="Microsoft Sans Serif"/>
              </a:rPr>
              <a:t> </a:t>
            </a:r>
            <a:r>
              <a:rPr sz="750" spc="10" dirty="0">
                <a:latin typeface="Microsoft Sans Serif"/>
                <a:cs typeface="Microsoft Sans Serif"/>
              </a:rPr>
              <a:t>aplicables.</a:t>
            </a:r>
            <a:endParaRPr sz="750">
              <a:latin typeface="Microsoft Sans Serif"/>
              <a:cs typeface="Microsoft Sans Serif"/>
            </a:endParaRPr>
          </a:p>
          <a:p>
            <a:pPr marL="12700" marR="8255" indent="153670">
              <a:lnSpc>
                <a:spcPts val="1200"/>
              </a:lnSpc>
              <a:spcBef>
                <a:spcPts val="90"/>
              </a:spcBef>
            </a:pPr>
            <a:r>
              <a:rPr sz="750" spc="-5" dirty="0">
                <a:latin typeface="Microsoft Sans Serif"/>
                <a:cs typeface="Microsoft Sans Serif"/>
              </a:rPr>
              <a:t>Los </a:t>
            </a:r>
            <a:r>
              <a:rPr sz="750" spc="10" dirty="0">
                <a:latin typeface="Microsoft Sans Serif"/>
                <a:cs typeface="Microsoft Sans Serif"/>
              </a:rPr>
              <a:t>niveles </a:t>
            </a:r>
            <a:r>
              <a:rPr sz="750" spc="25" dirty="0">
                <a:latin typeface="Microsoft Sans Serif"/>
                <a:cs typeface="Microsoft Sans Serif"/>
              </a:rPr>
              <a:t>de </a:t>
            </a:r>
            <a:r>
              <a:rPr sz="750" spc="30" dirty="0">
                <a:latin typeface="Microsoft Sans Serif"/>
                <a:cs typeface="Microsoft Sans Serif"/>
              </a:rPr>
              <a:t>funcionamiento </a:t>
            </a:r>
            <a:r>
              <a:rPr sz="750" spc="25" dirty="0">
                <a:latin typeface="Microsoft Sans Serif"/>
                <a:cs typeface="Microsoft Sans Serif"/>
              </a:rPr>
              <a:t>de corta </a:t>
            </a:r>
            <a:r>
              <a:rPr sz="750" spc="30" dirty="0">
                <a:latin typeface="Microsoft Sans Serif"/>
                <a:cs typeface="Microsoft Sans Serif"/>
              </a:rPr>
              <a:t>duración </a:t>
            </a:r>
            <a:r>
              <a:rPr sz="750" spc="35" dirty="0">
                <a:latin typeface="Microsoft Sans Serif"/>
                <a:cs typeface="Microsoft Sans Serif"/>
              </a:rPr>
              <a:t>permitidos </a:t>
            </a:r>
            <a:r>
              <a:rPr sz="750" spc="40" dirty="0">
                <a:latin typeface="Microsoft Sans Serif"/>
                <a:cs typeface="Microsoft Sans Serif"/>
              </a:rPr>
              <a:t>tanto </a:t>
            </a:r>
            <a:r>
              <a:rPr sz="750" spc="45" dirty="0">
                <a:latin typeface="Microsoft Sans Serif"/>
                <a:cs typeface="Microsoft Sans Serif"/>
              </a:rPr>
              <a:t> </a:t>
            </a:r>
            <a:r>
              <a:rPr sz="750" spc="25" dirty="0">
                <a:latin typeface="Microsoft Sans Serif"/>
                <a:cs typeface="Microsoft Sans Serif"/>
              </a:rPr>
              <a:t>para </a:t>
            </a:r>
            <a:r>
              <a:rPr sz="750" spc="10" dirty="0">
                <a:latin typeface="Microsoft Sans Serif"/>
                <a:cs typeface="Microsoft Sans Serif"/>
              </a:rPr>
              <a:t>el </a:t>
            </a:r>
            <a:r>
              <a:rPr sz="750" spc="30" dirty="0">
                <a:latin typeface="Microsoft Sans Serif"/>
                <a:cs typeface="Microsoft Sans Serif"/>
              </a:rPr>
              <a:t>estator como </a:t>
            </a:r>
            <a:r>
              <a:rPr sz="750" spc="25" dirty="0">
                <a:latin typeface="Microsoft Sans Serif"/>
                <a:cs typeface="Microsoft Sans Serif"/>
              </a:rPr>
              <a:t>para </a:t>
            </a:r>
            <a:r>
              <a:rPr sz="750" spc="10" dirty="0">
                <a:latin typeface="Microsoft Sans Serif"/>
                <a:cs typeface="Microsoft Sans Serif"/>
              </a:rPr>
              <a:t>el </a:t>
            </a:r>
            <a:r>
              <a:rPr sz="750" spc="50" dirty="0">
                <a:latin typeface="Microsoft Sans Serif"/>
                <a:cs typeface="Microsoft Sans Serif"/>
              </a:rPr>
              <a:t>rotor </a:t>
            </a:r>
            <a:r>
              <a:rPr sz="750" spc="25" dirty="0">
                <a:latin typeface="Microsoft Sans Serif"/>
                <a:cs typeface="Microsoft Sans Serif"/>
              </a:rPr>
              <a:t>de generadores </a:t>
            </a:r>
            <a:r>
              <a:rPr sz="750" spc="20" dirty="0">
                <a:latin typeface="Microsoft Sans Serif"/>
                <a:cs typeface="Microsoft Sans Serif"/>
              </a:rPr>
              <a:t>síncronos </a:t>
            </a:r>
            <a:r>
              <a:rPr sz="750" spc="25" dirty="0">
                <a:latin typeface="Microsoft Sans Serif"/>
                <a:cs typeface="Microsoft Sans Serif"/>
              </a:rPr>
              <a:t>de </a:t>
            </a:r>
            <a:r>
              <a:rPr sz="750" spc="50" dirty="0">
                <a:latin typeface="Microsoft Sans Serif"/>
                <a:cs typeface="Microsoft Sans Serif"/>
              </a:rPr>
              <a:t>rotor </a:t>
            </a:r>
            <a:r>
              <a:rPr sz="750" spc="55" dirty="0">
                <a:latin typeface="Microsoft Sans Serif"/>
                <a:cs typeface="Microsoft Sans Serif"/>
              </a:rPr>
              <a:t> </a:t>
            </a:r>
            <a:r>
              <a:rPr sz="750" spc="20" dirty="0">
                <a:latin typeface="Microsoft Sans Serif"/>
                <a:cs typeface="Microsoft Sans Serif"/>
              </a:rPr>
              <a:t>cilíndrico </a:t>
            </a:r>
            <a:r>
              <a:rPr sz="750" spc="-5" dirty="0">
                <a:latin typeface="Microsoft Sans Serif"/>
                <a:cs typeface="Microsoft Sans Serif"/>
              </a:rPr>
              <a:t>se </a:t>
            </a:r>
            <a:r>
              <a:rPr sz="750" spc="10" dirty="0">
                <a:latin typeface="Microsoft Sans Serif"/>
                <a:cs typeface="Microsoft Sans Serif"/>
              </a:rPr>
              <a:t>especifican </a:t>
            </a:r>
            <a:r>
              <a:rPr sz="750" spc="25" dirty="0">
                <a:latin typeface="Microsoft Sans Serif"/>
                <a:cs typeface="Microsoft Sans Serif"/>
              </a:rPr>
              <a:t>en </a:t>
            </a:r>
            <a:r>
              <a:rPr sz="750" spc="-55" dirty="0">
                <a:latin typeface="Microsoft Sans Serif"/>
                <a:cs typeface="Microsoft Sans Serif"/>
              </a:rPr>
              <a:t>IEEE </a:t>
            </a:r>
            <a:r>
              <a:rPr sz="750" spc="-5" dirty="0">
                <a:latin typeface="Microsoft Sans Serif"/>
                <a:cs typeface="Microsoft Sans Serif"/>
              </a:rPr>
              <a:t>C50.13, </a:t>
            </a:r>
            <a:r>
              <a:rPr sz="750" spc="15" dirty="0">
                <a:latin typeface="Microsoft Sans Serif"/>
                <a:cs typeface="Microsoft Sans Serif"/>
              </a:rPr>
              <a:t>Estándar </a:t>
            </a:r>
            <a:r>
              <a:rPr sz="750" spc="25" dirty="0">
                <a:latin typeface="Microsoft Sans Serif"/>
                <a:cs typeface="Microsoft Sans Serif"/>
              </a:rPr>
              <a:t>para generadores </a:t>
            </a:r>
            <a:r>
              <a:rPr sz="750" spc="30" dirty="0">
                <a:latin typeface="Microsoft Sans Serif"/>
                <a:cs typeface="Microsoft Sans Serif"/>
              </a:rPr>
              <a:t> </a:t>
            </a:r>
            <a:r>
              <a:rPr sz="750" spc="20" dirty="0">
                <a:latin typeface="Microsoft Sans Serif"/>
                <a:cs typeface="Microsoft Sans Serif"/>
              </a:rPr>
              <a:t>síncronos </a:t>
            </a:r>
            <a:r>
              <a:rPr sz="750" spc="25" dirty="0">
                <a:latin typeface="Microsoft Sans Serif"/>
                <a:cs typeface="Microsoft Sans Serif"/>
              </a:rPr>
              <a:t>de </a:t>
            </a:r>
            <a:r>
              <a:rPr sz="750" spc="50" dirty="0">
                <a:latin typeface="Microsoft Sans Serif"/>
                <a:cs typeface="Microsoft Sans Serif"/>
              </a:rPr>
              <a:t>rotor </a:t>
            </a:r>
            <a:r>
              <a:rPr sz="750" spc="20" dirty="0">
                <a:latin typeface="Microsoft Sans Serif"/>
                <a:cs typeface="Microsoft Sans Serif"/>
              </a:rPr>
              <a:t>cilíndrico </a:t>
            </a:r>
            <a:r>
              <a:rPr sz="750" spc="25" dirty="0">
                <a:latin typeface="Microsoft Sans Serif"/>
                <a:cs typeface="Microsoft Sans Serif"/>
              </a:rPr>
              <a:t>de </a:t>
            </a:r>
            <a:r>
              <a:rPr sz="750" spc="10" dirty="0">
                <a:latin typeface="Microsoft Sans Serif"/>
                <a:cs typeface="Microsoft Sans Serif"/>
              </a:rPr>
              <a:t>50 </a:t>
            </a:r>
            <a:r>
              <a:rPr sz="750" spc="-5" dirty="0">
                <a:latin typeface="Microsoft Sans Serif"/>
                <a:cs typeface="Microsoft Sans Serif"/>
              </a:rPr>
              <a:t>Hz </a:t>
            </a:r>
            <a:r>
              <a:rPr sz="750" spc="5" dirty="0">
                <a:latin typeface="Microsoft Sans Serif"/>
                <a:cs typeface="Microsoft Sans Serif"/>
              </a:rPr>
              <a:t>y </a:t>
            </a:r>
            <a:r>
              <a:rPr sz="750" spc="10" dirty="0">
                <a:latin typeface="Microsoft Sans Serif"/>
                <a:cs typeface="Microsoft Sans Serif"/>
              </a:rPr>
              <a:t>60 </a:t>
            </a:r>
            <a:r>
              <a:rPr sz="750" spc="-5" dirty="0">
                <a:latin typeface="Microsoft Sans Serif"/>
                <a:cs typeface="Microsoft Sans Serif"/>
              </a:rPr>
              <a:t>Hz </a:t>
            </a:r>
            <a:r>
              <a:rPr sz="750" spc="20" dirty="0">
                <a:latin typeface="Microsoft Sans Serif"/>
                <a:cs typeface="Microsoft Sans Serif"/>
              </a:rPr>
              <a:t>con </a:t>
            </a:r>
            <a:r>
              <a:rPr sz="750" spc="10" dirty="0">
                <a:latin typeface="Microsoft Sans Serif"/>
                <a:cs typeface="Microsoft Sans Serif"/>
              </a:rPr>
              <a:t>clasificación </a:t>
            </a:r>
            <a:r>
              <a:rPr sz="750" spc="25" dirty="0">
                <a:latin typeface="Microsoft Sans Serif"/>
                <a:cs typeface="Microsoft Sans Serif"/>
              </a:rPr>
              <a:t>de </a:t>
            </a:r>
            <a:r>
              <a:rPr sz="750" spc="10" dirty="0">
                <a:latin typeface="Microsoft Sans Serif"/>
                <a:cs typeface="Microsoft Sans Serif"/>
              </a:rPr>
              <a:t>10 </a:t>
            </a:r>
            <a:r>
              <a:rPr sz="750" spc="15" dirty="0">
                <a:latin typeface="Microsoft Sans Serif"/>
                <a:cs typeface="Microsoft Sans Serif"/>
              </a:rPr>
              <a:t> </a:t>
            </a:r>
            <a:r>
              <a:rPr sz="750" spc="-10" dirty="0">
                <a:latin typeface="Microsoft Sans Serif"/>
                <a:cs typeface="Microsoft Sans Serif"/>
              </a:rPr>
              <a:t>MVA </a:t>
            </a:r>
            <a:r>
              <a:rPr sz="750" spc="5" dirty="0">
                <a:latin typeface="Microsoft Sans Serif"/>
                <a:cs typeface="Microsoft Sans Serif"/>
              </a:rPr>
              <a:t>y </a:t>
            </a:r>
            <a:r>
              <a:rPr sz="750" spc="20" dirty="0">
                <a:latin typeface="Microsoft Sans Serif"/>
                <a:cs typeface="Microsoft Sans Serif"/>
              </a:rPr>
              <a:t>superiores. </a:t>
            </a:r>
            <a:r>
              <a:rPr sz="750" spc="-15" dirty="0">
                <a:latin typeface="Microsoft Sans Serif"/>
                <a:cs typeface="Microsoft Sans Serif"/>
              </a:rPr>
              <a:t>Las </a:t>
            </a:r>
            <a:r>
              <a:rPr sz="750" spc="20" dirty="0">
                <a:latin typeface="Microsoft Sans Serif"/>
                <a:cs typeface="Microsoft Sans Serif"/>
              </a:rPr>
              <a:t>limitaciones </a:t>
            </a:r>
            <a:r>
              <a:rPr sz="750" dirty="0">
                <a:latin typeface="Microsoft Sans Serif"/>
                <a:cs typeface="Microsoft Sans Serif"/>
              </a:rPr>
              <a:t>a </a:t>
            </a:r>
            <a:r>
              <a:rPr sz="750" spc="10" dirty="0">
                <a:latin typeface="Microsoft Sans Serif"/>
                <a:cs typeface="Microsoft Sans Serif"/>
              </a:rPr>
              <a:t>los </a:t>
            </a:r>
            <a:r>
              <a:rPr sz="750" spc="25" dirty="0">
                <a:latin typeface="Microsoft Sans Serif"/>
                <a:cs typeface="Microsoft Sans Serif"/>
              </a:rPr>
              <a:t>generadores </a:t>
            </a:r>
            <a:r>
              <a:rPr sz="750" spc="30" dirty="0">
                <a:latin typeface="Microsoft Sans Serif"/>
                <a:cs typeface="Microsoft Sans Serif"/>
              </a:rPr>
              <a:t>que operan </a:t>
            </a:r>
            <a:r>
              <a:rPr sz="750" spc="25" dirty="0">
                <a:latin typeface="Microsoft Sans Serif"/>
                <a:cs typeface="Microsoft Sans Serif"/>
              </a:rPr>
              <a:t>en </a:t>
            </a:r>
            <a:r>
              <a:rPr sz="750" spc="30" dirty="0">
                <a:latin typeface="Microsoft Sans Serif"/>
                <a:cs typeface="Microsoft Sans Serif"/>
              </a:rPr>
              <a:t> </a:t>
            </a:r>
            <a:r>
              <a:rPr sz="750" spc="15" dirty="0">
                <a:latin typeface="Microsoft Sans Serif"/>
                <a:cs typeface="Microsoft Sans Serif"/>
              </a:rPr>
              <a:t>condiciones </a:t>
            </a:r>
            <a:r>
              <a:rPr sz="750" spc="25" dirty="0">
                <a:latin typeface="Microsoft Sans Serif"/>
                <a:cs typeface="Microsoft Sans Serif"/>
              </a:rPr>
              <a:t>de </a:t>
            </a:r>
            <a:r>
              <a:rPr sz="750" spc="15" dirty="0">
                <a:latin typeface="Microsoft Sans Serif"/>
                <a:cs typeface="Microsoft Sans Serif"/>
              </a:rPr>
              <a:t>baja </a:t>
            </a:r>
            <a:r>
              <a:rPr sz="750" spc="20" dirty="0">
                <a:latin typeface="Microsoft Sans Serif"/>
                <a:cs typeface="Microsoft Sans Serif"/>
              </a:rPr>
              <a:t>frecuencia son </a:t>
            </a:r>
            <a:r>
              <a:rPr sz="750" spc="25" dirty="0">
                <a:latin typeface="Microsoft Sans Serif"/>
                <a:cs typeface="Microsoft Sans Serif"/>
              </a:rPr>
              <a:t>menos </a:t>
            </a:r>
            <a:r>
              <a:rPr sz="750" spc="20" dirty="0">
                <a:latin typeface="Microsoft Sans Serif"/>
                <a:cs typeface="Microsoft Sans Serif"/>
              </a:rPr>
              <a:t>restrictivas </a:t>
            </a:r>
            <a:r>
              <a:rPr sz="750" spc="30" dirty="0">
                <a:latin typeface="Microsoft Sans Serif"/>
                <a:cs typeface="Microsoft Sans Serif"/>
              </a:rPr>
              <a:t>que </a:t>
            </a:r>
            <a:r>
              <a:rPr sz="750" dirty="0">
                <a:latin typeface="Microsoft Sans Serif"/>
                <a:cs typeface="Microsoft Sans Serif"/>
              </a:rPr>
              <a:t>las </a:t>
            </a:r>
            <a:r>
              <a:rPr sz="750" spc="5" dirty="0">
                <a:latin typeface="Microsoft Sans Serif"/>
                <a:cs typeface="Microsoft Sans Serif"/>
              </a:rPr>
              <a:t> </a:t>
            </a:r>
            <a:r>
              <a:rPr sz="750" spc="25" dirty="0">
                <a:latin typeface="Microsoft Sans Serif"/>
                <a:cs typeface="Microsoft Sans Serif"/>
              </a:rPr>
              <a:t>impuestas</a:t>
            </a:r>
            <a:r>
              <a:rPr sz="750" dirty="0">
                <a:latin typeface="Microsoft Sans Serif"/>
                <a:cs typeface="Microsoft Sans Serif"/>
              </a:rPr>
              <a:t> a </a:t>
            </a:r>
            <a:r>
              <a:rPr sz="750" spc="10" dirty="0">
                <a:latin typeface="Microsoft Sans Serif"/>
                <a:cs typeface="Microsoft Sans Serif"/>
              </a:rPr>
              <a:t>la</a:t>
            </a:r>
            <a:r>
              <a:rPr sz="750" dirty="0">
                <a:latin typeface="Microsoft Sans Serif"/>
                <a:cs typeface="Microsoft Sans Serif"/>
              </a:rPr>
              <a:t> </a:t>
            </a:r>
            <a:r>
              <a:rPr sz="750" spc="30" dirty="0">
                <a:latin typeface="Microsoft Sans Serif"/>
                <a:cs typeface="Microsoft Sans Serif"/>
              </a:rPr>
              <a:t>turbina.</a:t>
            </a:r>
            <a:r>
              <a:rPr sz="750" dirty="0">
                <a:latin typeface="Microsoft Sans Serif"/>
                <a:cs typeface="Microsoft Sans Serif"/>
              </a:rPr>
              <a:t> </a:t>
            </a:r>
            <a:r>
              <a:rPr sz="750" spc="-10" dirty="0">
                <a:latin typeface="Microsoft Sans Serif"/>
                <a:cs typeface="Microsoft Sans Serif"/>
              </a:rPr>
              <a:t>Sin</a:t>
            </a:r>
            <a:r>
              <a:rPr sz="750" dirty="0">
                <a:latin typeface="Microsoft Sans Serif"/>
                <a:cs typeface="Microsoft Sans Serif"/>
              </a:rPr>
              <a:t> </a:t>
            </a:r>
            <a:r>
              <a:rPr sz="750" spc="30" dirty="0">
                <a:latin typeface="Microsoft Sans Serif"/>
                <a:cs typeface="Microsoft Sans Serif"/>
              </a:rPr>
              <a:t>embargo,</a:t>
            </a:r>
            <a:r>
              <a:rPr sz="750" dirty="0">
                <a:latin typeface="Microsoft Sans Serif"/>
                <a:cs typeface="Microsoft Sans Serif"/>
              </a:rPr>
              <a:t> </a:t>
            </a:r>
            <a:r>
              <a:rPr sz="750" spc="25" dirty="0">
                <a:latin typeface="Microsoft Sans Serif"/>
                <a:cs typeface="Microsoft Sans Serif"/>
              </a:rPr>
              <a:t>cuando</a:t>
            </a:r>
            <a:r>
              <a:rPr sz="750" dirty="0">
                <a:latin typeface="Microsoft Sans Serif"/>
                <a:cs typeface="Microsoft Sans Serif"/>
              </a:rPr>
              <a:t> </a:t>
            </a:r>
            <a:r>
              <a:rPr sz="750" spc="-5" dirty="0">
                <a:latin typeface="Microsoft Sans Serif"/>
                <a:cs typeface="Microsoft Sans Serif"/>
              </a:rPr>
              <a:t>se</a:t>
            </a:r>
            <a:r>
              <a:rPr sz="750" dirty="0">
                <a:latin typeface="Microsoft Sans Serif"/>
                <a:cs typeface="Microsoft Sans Serif"/>
              </a:rPr>
              <a:t> </a:t>
            </a:r>
            <a:r>
              <a:rPr sz="750" spc="30" dirty="0">
                <a:latin typeface="Microsoft Sans Serif"/>
                <a:cs typeface="Microsoft Sans Serif"/>
              </a:rPr>
              <a:t>requiere</a:t>
            </a:r>
            <a:r>
              <a:rPr sz="750" spc="5" dirty="0">
                <a:latin typeface="Microsoft Sans Serif"/>
                <a:cs typeface="Microsoft Sans Serif"/>
              </a:rPr>
              <a:t> </a:t>
            </a:r>
            <a:r>
              <a:rPr sz="750" spc="25" dirty="0">
                <a:latin typeface="Microsoft Sans Serif"/>
                <a:cs typeface="Microsoft Sans Serif"/>
              </a:rPr>
              <a:t>protección</a:t>
            </a:r>
            <a:r>
              <a:rPr sz="750" dirty="0">
                <a:latin typeface="Microsoft Sans Serif"/>
                <a:cs typeface="Microsoft Sans Serif"/>
              </a:rPr>
              <a:t> </a:t>
            </a:r>
            <a:r>
              <a:rPr sz="750" spc="20" dirty="0">
                <a:latin typeface="Microsoft Sans Serif"/>
                <a:cs typeface="Microsoft Sans Serif"/>
              </a:rPr>
              <a:t>del </a:t>
            </a:r>
            <a:r>
              <a:rPr sz="750" spc="-185" dirty="0">
                <a:latin typeface="Microsoft Sans Serif"/>
                <a:cs typeface="Microsoft Sans Serif"/>
              </a:rPr>
              <a:t> </a:t>
            </a:r>
            <a:r>
              <a:rPr sz="750" spc="25" dirty="0">
                <a:latin typeface="Microsoft Sans Serif"/>
                <a:cs typeface="Microsoft Sans Serif"/>
              </a:rPr>
              <a:t>generador, ha </a:t>
            </a:r>
            <a:r>
              <a:rPr sz="750" spc="20" dirty="0">
                <a:latin typeface="Microsoft Sans Serif"/>
                <a:cs typeface="Microsoft Sans Serif"/>
              </a:rPr>
              <a:t>sido </a:t>
            </a:r>
            <a:r>
              <a:rPr sz="750" spc="30" dirty="0">
                <a:latin typeface="Microsoft Sans Serif"/>
                <a:cs typeface="Microsoft Sans Serif"/>
              </a:rPr>
              <a:t>una </a:t>
            </a:r>
            <a:r>
              <a:rPr sz="750" spc="20" dirty="0">
                <a:latin typeface="Microsoft Sans Serif"/>
                <a:cs typeface="Microsoft Sans Serif"/>
              </a:rPr>
              <a:t>práctica </a:t>
            </a:r>
            <a:r>
              <a:rPr sz="750" spc="30" dirty="0">
                <a:latin typeface="Microsoft Sans Serif"/>
                <a:cs typeface="Microsoft Sans Serif"/>
              </a:rPr>
              <a:t>industrial </a:t>
            </a:r>
            <a:r>
              <a:rPr sz="750" spc="35" dirty="0">
                <a:latin typeface="Microsoft Sans Serif"/>
                <a:cs typeface="Microsoft Sans Serif"/>
              </a:rPr>
              <a:t>proporcionar </a:t>
            </a:r>
            <a:r>
              <a:rPr sz="750" spc="25" dirty="0">
                <a:latin typeface="Microsoft Sans Serif"/>
                <a:cs typeface="Microsoft Sans Serif"/>
              </a:rPr>
              <a:t>protección </a:t>
            </a:r>
            <a:r>
              <a:rPr sz="750" spc="30" dirty="0">
                <a:latin typeface="Microsoft Sans Serif"/>
                <a:cs typeface="Microsoft Sans Serif"/>
              </a:rPr>
              <a:t> contra</a:t>
            </a:r>
            <a:r>
              <a:rPr sz="750" spc="25" dirty="0">
                <a:latin typeface="Microsoft Sans Serif"/>
                <a:cs typeface="Microsoft Sans Serif"/>
              </a:rPr>
              <a:t> </a:t>
            </a:r>
            <a:r>
              <a:rPr sz="750" spc="15" dirty="0">
                <a:latin typeface="Microsoft Sans Serif"/>
                <a:cs typeface="Microsoft Sans Serif"/>
              </a:rPr>
              <a:t>baja</a:t>
            </a:r>
            <a:r>
              <a:rPr sz="750" spc="30" dirty="0">
                <a:latin typeface="Microsoft Sans Serif"/>
                <a:cs typeface="Microsoft Sans Serif"/>
              </a:rPr>
              <a:t> </a:t>
            </a:r>
            <a:r>
              <a:rPr sz="750" spc="15" dirty="0">
                <a:latin typeface="Microsoft Sans Serif"/>
                <a:cs typeface="Microsoft Sans Serif"/>
              </a:rPr>
              <a:t>frecuencia.</a:t>
            </a:r>
            <a:r>
              <a:rPr sz="750" spc="30" dirty="0">
                <a:latin typeface="Microsoft Sans Serif"/>
                <a:cs typeface="Microsoft Sans Serif"/>
              </a:rPr>
              <a:t> </a:t>
            </a:r>
            <a:r>
              <a:rPr sz="750" spc="-15" dirty="0">
                <a:latin typeface="Microsoft Sans Serif"/>
                <a:cs typeface="Microsoft Sans Serif"/>
              </a:rPr>
              <a:t>La</a:t>
            </a:r>
            <a:r>
              <a:rPr sz="750" spc="30" dirty="0">
                <a:latin typeface="Microsoft Sans Serif"/>
                <a:cs typeface="Microsoft Sans Serif"/>
              </a:rPr>
              <a:t> </a:t>
            </a:r>
            <a:r>
              <a:rPr sz="750" spc="20" dirty="0">
                <a:latin typeface="Microsoft Sans Serif"/>
                <a:cs typeface="Microsoft Sans Serif"/>
              </a:rPr>
              <a:t>sobrefrecuencia</a:t>
            </a:r>
            <a:r>
              <a:rPr sz="750" spc="30" dirty="0">
                <a:latin typeface="Microsoft Sans Serif"/>
                <a:cs typeface="Microsoft Sans Serif"/>
              </a:rPr>
              <a:t> </a:t>
            </a:r>
            <a:r>
              <a:rPr sz="750" spc="10" dirty="0">
                <a:latin typeface="Microsoft Sans Serif"/>
                <a:cs typeface="Microsoft Sans Serif"/>
              </a:rPr>
              <a:t>suele</a:t>
            </a:r>
            <a:r>
              <a:rPr sz="750" spc="30" dirty="0">
                <a:latin typeface="Microsoft Sans Serif"/>
                <a:cs typeface="Microsoft Sans Serif"/>
              </a:rPr>
              <a:t> </a:t>
            </a:r>
            <a:r>
              <a:rPr sz="750" spc="15" dirty="0">
                <a:latin typeface="Microsoft Sans Serif"/>
                <a:cs typeface="Microsoft Sans Serif"/>
              </a:rPr>
              <a:t>ser</a:t>
            </a:r>
            <a:r>
              <a:rPr sz="750" spc="25" dirty="0">
                <a:latin typeface="Microsoft Sans Serif"/>
                <a:cs typeface="Microsoft Sans Serif"/>
              </a:rPr>
              <a:t> </a:t>
            </a:r>
            <a:r>
              <a:rPr sz="750" spc="10" dirty="0">
                <a:latin typeface="Microsoft Sans Serif"/>
                <a:cs typeface="Microsoft Sans Serif"/>
              </a:rPr>
              <a:t>el</a:t>
            </a:r>
            <a:r>
              <a:rPr sz="750" spc="30" dirty="0">
                <a:latin typeface="Microsoft Sans Serif"/>
                <a:cs typeface="Microsoft Sans Serif"/>
              </a:rPr>
              <a:t> </a:t>
            </a:r>
            <a:r>
              <a:rPr sz="750" spc="25" dirty="0">
                <a:latin typeface="Microsoft Sans Serif"/>
                <a:cs typeface="Microsoft Sans Serif"/>
              </a:rPr>
              <a:t>resultado</a:t>
            </a:r>
            <a:r>
              <a:rPr sz="750" spc="30" dirty="0">
                <a:latin typeface="Microsoft Sans Serif"/>
                <a:cs typeface="Microsoft Sans Serif"/>
              </a:rPr>
              <a:t> </a:t>
            </a:r>
            <a:r>
              <a:rPr sz="750" spc="25" dirty="0">
                <a:latin typeface="Microsoft Sans Serif"/>
                <a:cs typeface="Microsoft Sans Serif"/>
              </a:rPr>
              <a:t>de </a:t>
            </a:r>
            <a:r>
              <a:rPr sz="750" spc="30" dirty="0">
                <a:latin typeface="Microsoft Sans Serif"/>
                <a:cs typeface="Microsoft Sans Serif"/>
              </a:rPr>
              <a:t> una</a:t>
            </a:r>
            <a:r>
              <a:rPr sz="750" dirty="0">
                <a:latin typeface="Microsoft Sans Serif"/>
                <a:cs typeface="Microsoft Sans Serif"/>
              </a:rPr>
              <a:t> </a:t>
            </a:r>
            <a:r>
              <a:rPr sz="750" spc="25" dirty="0">
                <a:latin typeface="Microsoft Sans Serif"/>
                <a:cs typeface="Microsoft Sans Serif"/>
              </a:rPr>
              <a:t>reducción</a:t>
            </a:r>
            <a:r>
              <a:rPr sz="750" dirty="0">
                <a:latin typeface="Microsoft Sans Serif"/>
                <a:cs typeface="Microsoft Sans Serif"/>
              </a:rPr>
              <a:t> </a:t>
            </a:r>
            <a:r>
              <a:rPr sz="750" spc="30" dirty="0">
                <a:latin typeface="Microsoft Sans Serif"/>
                <a:cs typeface="Microsoft Sans Serif"/>
              </a:rPr>
              <a:t>repentina</a:t>
            </a:r>
            <a:r>
              <a:rPr sz="750" dirty="0">
                <a:latin typeface="Microsoft Sans Serif"/>
                <a:cs typeface="Microsoft Sans Serif"/>
              </a:rPr>
              <a:t> </a:t>
            </a:r>
            <a:r>
              <a:rPr sz="750" spc="25" dirty="0">
                <a:latin typeface="Microsoft Sans Serif"/>
                <a:cs typeface="Microsoft Sans Serif"/>
              </a:rPr>
              <a:t>de</a:t>
            </a:r>
            <a:r>
              <a:rPr sz="750" dirty="0">
                <a:latin typeface="Microsoft Sans Serif"/>
                <a:cs typeface="Microsoft Sans Serif"/>
              </a:rPr>
              <a:t> </a:t>
            </a:r>
            <a:r>
              <a:rPr sz="750" spc="10" dirty="0">
                <a:latin typeface="Microsoft Sans Serif"/>
                <a:cs typeface="Microsoft Sans Serif"/>
              </a:rPr>
              <a:t>la</a:t>
            </a:r>
            <a:r>
              <a:rPr sz="750" dirty="0">
                <a:latin typeface="Microsoft Sans Serif"/>
                <a:cs typeface="Microsoft Sans Serif"/>
              </a:rPr>
              <a:t> </a:t>
            </a:r>
            <a:r>
              <a:rPr sz="750" spc="15" dirty="0">
                <a:latin typeface="Microsoft Sans Serif"/>
                <a:cs typeface="Microsoft Sans Serif"/>
              </a:rPr>
              <a:t>carga</a:t>
            </a:r>
            <a:r>
              <a:rPr sz="750" dirty="0">
                <a:latin typeface="Microsoft Sans Serif"/>
                <a:cs typeface="Microsoft Sans Serif"/>
              </a:rPr>
              <a:t> y, </a:t>
            </a:r>
            <a:r>
              <a:rPr sz="750" spc="45" dirty="0">
                <a:latin typeface="Microsoft Sans Serif"/>
                <a:cs typeface="Microsoft Sans Serif"/>
              </a:rPr>
              <a:t>por</a:t>
            </a:r>
            <a:r>
              <a:rPr sz="750" dirty="0">
                <a:latin typeface="Microsoft Sans Serif"/>
                <a:cs typeface="Microsoft Sans Serif"/>
              </a:rPr>
              <a:t> </a:t>
            </a:r>
            <a:r>
              <a:rPr sz="750" spc="25" dirty="0">
                <a:latin typeface="Microsoft Sans Serif"/>
                <a:cs typeface="Microsoft Sans Serif"/>
              </a:rPr>
              <a:t>lo</a:t>
            </a:r>
            <a:r>
              <a:rPr sz="750" spc="5" dirty="0">
                <a:latin typeface="Microsoft Sans Serif"/>
                <a:cs typeface="Microsoft Sans Serif"/>
              </a:rPr>
              <a:t> </a:t>
            </a:r>
            <a:r>
              <a:rPr sz="750" spc="30" dirty="0">
                <a:latin typeface="Microsoft Sans Serif"/>
                <a:cs typeface="Microsoft Sans Serif"/>
              </a:rPr>
              <a:t>tanto,</a:t>
            </a:r>
            <a:r>
              <a:rPr sz="750" dirty="0">
                <a:latin typeface="Microsoft Sans Serif"/>
                <a:cs typeface="Microsoft Sans Serif"/>
              </a:rPr>
              <a:t> </a:t>
            </a:r>
            <a:r>
              <a:rPr sz="750" spc="10" dirty="0">
                <a:latin typeface="Microsoft Sans Serif"/>
                <a:cs typeface="Microsoft Sans Serif"/>
              </a:rPr>
              <a:t>suele</a:t>
            </a:r>
            <a:r>
              <a:rPr sz="750" dirty="0">
                <a:latin typeface="Microsoft Sans Serif"/>
                <a:cs typeface="Microsoft Sans Serif"/>
              </a:rPr>
              <a:t> </a:t>
            </a:r>
            <a:r>
              <a:rPr sz="750" spc="5" dirty="0">
                <a:latin typeface="Microsoft Sans Serif"/>
                <a:cs typeface="Microsoft Sans Serif"/>
              </a:rPr>
              <a:t>asociarse</a:t>
            </a:r>
            <a:r>
              <a:rPr sz="750" dirty="0">
                <a:latin typeface="Microsoft Sans Serif"/>
                <a:cs typeface="Microsoft Sans Serif"/>
              </a:rPr>
              <a:t> </a:t>
            </a:r>
            <a:r>
              <a:rPr sz="750" spc="20" dirty="0">
                <a:latin typeface="Microsoft Sans Serif"/>
                <a:cs typeface="Microsoft Sans Serif"/>
              </a:rPr>
              <a:t>con </a:t>
            </a:r>
            <a:r>
              <a:rPr sz="750" spc="-185" dirty="0">
                <a:latin typeface="Microsoft Sans Serif"/>
                <a:cs typeface="Microsoft Sans Serif"/>
              </a:rPr>
              <a:t> </a:t>
            </a:r>
            <a:r>
              <a:rPr sz="750" spc="45" dirty="0">
                <a:latin typeface="Microsoft Sans Serif"/>
                <a:cs typeface="Microsoft Sans Serif"/>
              </a:rPr>
              <a:t>un </a:t>
            </a:r>
            <a:r>
              <a:rPr sz="750" spc="30" dirty="0">
                <a:latin typeface="Microsoft Sans Serif"/>
                <a:cs typeface="Microsoft Sans Serif"/>
              </a:rPr>
              <a:t>funcionamiento </a:t>
            </a:r>
            <a:r>
              <a:rPr sz="750" spc="20" dirty="0">
                <a:latin typeface="Microsoft Sans Serif"/>
                <a:cs typeface="Microsoft Sans Serif"/>
              </a:rPr>
              <a:t>con </a:t>
            </a:r>
            <a:r>
              <a:rPr sz="750" spc="15" dirty="0">
                <a:latin typeface="Microsoft Sans Serif"/>
                <a:cs typeface="Microsoft Sans Serif"/>
              </a:rPr>
              <a:t>carga </a:t>
            </a:r>
            <a:r>
              <a:rPr sz="750" spc="25" dirty="0">
                <a:latin typeface="Microsoft Sans Serif"/>
                <a:cs typeface="Microsoft Sans Serif"/>
              </a:rPr>
              <a:t>ligera </a:t>
            </a:r>
            <a:r>
              <a:rPr sz="750" spc="35" dirty="0">
                <a:latin typeface="Microsoft Sans Serif"/>
                <a:cs typeface="Microsoft Sans Serif"/>
              </a:rPr>
              <a:t>o </a:t>
            </a:r>
            <a:r>
              <a:rPr sz="750" spc="15" dirty="0">
                <a:latin typeface="Microsoft Sans Serif"/>
                <a:cs typeface="Microsoft Sans Serif"/>
              </a:rPr>
              <a:t>sin </a:t>
            </a:r>
            <a:r>
              <a:rPr sz="750" spc="10" dirty="0">
                <a:latin typeface="Microsoft Sans Serif"/>
                <a:cs typeface="Microsoft Sans Serif"/>
              </a:rPr>
              <a:t>carga. </a:t>
            </a:r>
            <a:r>
              <a:rPr sz="750" spc="30" dirty="0">
                <a:latin typeface="Microsoft Sans Serif"/>
                <a:cs typeface="Microsoft Sans Serif"/>
              </a:rPr>
              <a:t>Durante </a:t>
            </a:r>
            <a:r>
              <a:rPr sz="750" spc="10" dirty="0">
                <a:latin typeface="Microsoft Sans Serif"/>
                <a:cs typeface="Microsoft Sans Serif"/>
              </a:rPr>
              <a:t>el </a:t>
            </a:r>
            <a:r>
              <a:rPr sz="750" spc="15" dirty="0">
                <a:latin typeface="Microsoft Sans Serif"/>
                <a:cs typeface="Microsoft Sans Serif"/>
              </a:rPr>
              <a:t> </a:t>
            </a:r>
            <a:r>
              <a:rPr sz="750" spc="30" dirty="0">
                <a:latin typeface="Microsoft Sans Serif"/>
                <a:cs typeface="Microsoft Sans Serif"/>
              </a:rPr>
              <a:t>funcionamiento </a:t>
            </a:r>
            <a:r>
              <a:rPr sz="750" spc="20" dirty="0">
                <a:latin typeface="Microsoft Sans Serif"/>
                <a:cs typeface="Microsoft Sans Serif"/>
              </a:rPr>
              <a:t>con sobrefrecuencia, </a:t>
            </a:r>
            <a:r>
              <a:rPr sz="750" spc="-5" dirty="0">
                <a:latin typeface="Microsoft Sans Serif"/>
                <a:cs typeface="Microsoft Sans Serif"/>
              </a:rPr>
              <a:t>se </a:t>
            </a:r>
            <a:r>
              <a:rPr sz="750" spc="30" dirty="0">
                <a:latin typeface="Microsoft Sans Serif"/>
                <a:cs typeface="Microsoft Sans Serif"/>
              </a:rPr>
              <a:t>mejora </a:t>
            </a:r>
            <a:r>
              <a:rPr sz="750" spc="10" dirty="0">
                <a:latin typeface="Microsoft Sans Serif"/>
                <a:cs typeface="Microsoft Sans Serif"/>
              </a:rPr>
              <a:t>la </a:t>
            </a:r>
            <a:r>
              <a:rPr sz="750" spc="20" dirty="0">
                <a:latin typeface="Microsoft Sans Serif"/>
                <a:cs typeface="Microsoft Sans Serif"/>
              </a:rPr>
              <a:t>ventilación </a:t>
            </a:r>
            <a:r>
              <a:rPr sz="750" spc="25" dirty="0">
                <a:latin typeface="Microsoft Sans Serif"/>
                <a:cs typeface="Microsoft Sans Serif"/>
              </a:rPr>
              <a:t>de </a:t>
            </a:r>
            <a:r>
              <a:rPr sz="750" spc="10" dirty="0">
                <a:latin typeface="Microsoft Sans Serif"/>
                <a:cs typeface="Microsoft Sans Serif"/>
              </a:rPr>
              <a:t>la </a:t>
            </a:r>
            <a:r>
              <a:rPr sz="750" spc="15" dirty="0">
                <a:latin typeface="Microsoft Sans Serif"/>
                <a:cs typeface="Microsoft Sans Serif"/>
              </a:rPr>
              <a:t> </a:t>
            </a:r>
            <a:r>
              <a:rPr sz="750" spc="30" dirty="0">
                <a:latin typeface="Microsoft Sans Serif"/>
                <a:cs typeface="Microsoft Sans Serif"/>
              </a:rPr>
              <a:t>máquina </a:t>
            </a:r>
            <a:r>
              <a:rPr sz="750" spc="5" dirty="0">
                <a:latin typeface="Microsoft Sans Serif"/>
                <a:cs typeface="Microsoft Sans Serif"/>
              </a:rPr>
              <a:t>y </a:t>
            </a:r>
            <a:r>
              <a:rPr sz="750" spc="-5" dirty="0">
                <a:latin typeface="Microsoft Sans Serif"/>
                <a:cs typeface="Microsoft Sans Serif"/>
              </a:rPr>
              <a:t>se </a:t>
            </a:r>
            <a:r>
              <a:rPr sz="750" spc="25" dirty="0">
                <a:latin typeface="Microsoft Sans Serif"/>
                <a:cs typeface="Microsoft Sans Serif"/>
              </a:rPr>
              <a:t>reducen </a:t>
            </a:r>
            <a:r>
              <a:rPr sz="750" dirty="0">
                <a:latin typeface="Microsoft Sans Serif"/>
                <a:cs typeface="Microsoft Sans Serif"/>
              </a:rPr>
              <a:t>las </a:t>
            </a:r>
            <a:r>
              <a:rPr sz="750" spc="15" dirty="0">
                <a:latin typeface="Microsoft Sans Serif"/>
                <a:cs typeface="Microsoft Sans Serif"/>
              </a:rPr>
              <a:t>densidades </a:t>
            </a:r>
            <a:r>
              <a:rPr sz="750" spc="25" dirty="0">
                <a:latin typeface="Microsoft Sans Serif"/>
                <a:cs typeface="Microsoft Sans Serif"/>
              </a:rPr>
              <a:t>de </a:t>
            </a:r>
            <a:r>
              <a:rPr sz="750" spc="35" dirty="0">
                <a:latin typeface="Microsoft Sans Serif"/>
                <a:cs typeface="Microsoft Sans Serif"/>
              </a:rPr>
              <a:t>flujo </a:t>
            </a:r>
            <a:r>
              <a:rPr sz="750" spc="25" dirty="0">
                <a:latin typeface="Microsoft Sans Serif"/>
                <a:cs typeface="Microsoft Sans Serif"/>
              </a:rPr>
              <a:t>para </a:t>
            </a:r>
            <a:r>
              <a:rPr sz="750" spc="45" dirty="0">
                <a:latin typeface="Microsoft Sans Serif"/>
                <a:cs typeface="Microsoft Sans Serif"/>
              </a:rPr>
              <a:t>un </a:t>
            </a:r>
            <a:r>
              <a:rPr sz="750" spc="20" dirty="0">
                <a:latin typeface="Microsoft Sans Serif"/>
                <a:cs typeface="Microsoft Sans Serif"/>
              </a:rPr>
              <a:t>voltaje </a:t>
            </a:r>
            <a:r>
              <a:rPr sz="750" spc="35" dirty="0">
                <a:latin typeface="Microsoft Sans Serif"/>
                <a:cs typeface="Microsoft Sans Serif"/>
              </a:rPr>
              <a:t>terminal </a:t>
            </a:r>
            <a:r>
              <a:rPr sz="750" spc="40" dirty="0">
                <a:latin typeface="Microsoft Sans Serif"/>
                <a:cs typeface="Microsoft Sans Serif"/>
              </a:rPr>
              <a:t> </a:t>
            </a:r>
            <a:r>
              <a:rPr sz="750" spc="30" dirty="0">
                <a:latin typeface="Microsoft Sans Serif"/>
                <a:cs typeface="Microsoft Sans Serif"/>
              </a:rPr>
              <a:t>determinado. </a:t>
            </a:r>
            <a:r>
              <a:rPr sz="750" spc="15" dirty="0">
                <a:latin typeface="Microsoft Sans Serif"/>
                <a:cs typeface="Microsoft Sans Serif"/>
              </a:rPr>
              <a:t>Por </a:t>
            </a:r>
            <a:r>
              <a:rPr sz="750" spc="25" dirty="0">
                <a:latin typeface="Microsoft Sans Serif"/>
                <a:cs typeface="Microsoft Sans Serif"/>
              </a:rPr>
              <a:t>lo </a:t>
            </a:r>
            <a:r>
              <a:rPr sz="750" spc="30" dirty="0">
                <a:latin typeface="Microsoft Sans Serif"/>
                <a:cs typeface="Microsoft Sans Serif"/>
              </a:rPr>
              <a:t>tanto, </a:t>
            </a:r>
            <a:r>
              <a:rPr sz="750" spc="10" dirty="0">
                <a:latin typeface="Microsoft Sans Serif"/>
                <a:cs typeface="Microsoft Sans Serif"/>
              </a:rPr>
              <a:t>el </a:t>
            </a:r>
            <a:r>
              <a:rPr sz="750" spc="30" dirty="0">
                <a:latin typeface="Microsoft Sans Serif"/>
                <a:cs typeface="Microsoft Sans Serif"/>
              </a:rPr>
              <a:t>funcionamiento </a:t>
            </a:r>
            <a:r>
              <a:rPr sz="750" spc="40" dirty="0">
                <a:latin typeface="Microsoft Sans Serif"/>
                <a:cs typeface="Microsoft Sans Serif"/>
              </a:rPr>
              <a:t>dentro </a:t>
            </a:r>
            <a:r>
              <a:rPr sz="750" spc="25" dirty="0">
                <a:latin typeface="Microsoft Sans Serif"/>
                <a:cs typeface="Microsoft Sans Serif"/>
              </a:rPr>
              <a:t>de </a:t>
            </a:r>
            <a:r>
              <a:rPr sz="750" spc="10" dirty="0">
                <a:latin typeface="Microsoft Sans Serif"/>
                <a:cs typeface="Microsoft Sans Serif"/>
              </a:rPr>
              <a:t>los </a:t>
            </a:r>
            <a:r>
              <a:rPr sz="750" spc="25" dirty="0">
                <a:latin typeface="Microsoft Sans Serif"/>
                <a:cs typeface="Microsoft Sans Serif"/>
              </a:rPr>
              <a:t>límites de </a:t>
            </a:r>
            <a:r>
              <a:rPr sz="750" spc="30" dirty="0">
                <a:latin typeface="Microsoft Sans Serif"/>
                <a:cs typeface="Microsoft Sans Serif"/>
              </a:rPr>
              <a:t> </a:t>
            </a:r>
            <a:r>
              <a:rPr sz="750" spc="20" dirty="0">
                <a:latin typeface="Microsoft Sans Serif"/>
                <a:cs typeface="Microsoft Sans Serif"/>
              </a:rPr>
              <a:t>sobrefrecuencia </a:t>
            </a:r>
            <a:r>
              <a:rPr sz="750" spc="25" dirty="0">
                <a:latin typeface="Microsoft Sans Serif"/>
                <a:cs typeface="Microsoft Sans Serif"/>
              </a:rPr>
              <a:t>de </a:t>
            </a:r>
            <a:r>
              <a:rPr sz="750" spc="10" dirty="0">
                <a:latin typeface="Microsoft Sans Serif"/>
                <a:cs typeface="Microsoft Sans Serif"/>
              </a:rPr>
              <a:t>la </a:t>
            </a:r>
            <a:r>
              <a:rPr sz="750" spc="40" dirty="0">
                <a:latin typeface="Microsoft Sans Serif"/>
                <a:cs typeface="Microsoft Sans Serif"/>
              </a:rPr>
              <a:t>turbina no </a:t>
            </a:r>
            <a:r>
              <a:rPr sz="750" spc="30" dirty="0">
                <a:latin typeface="Microsoft Sans Serif"/>
                <a:cs typeface="Microsoft Sans Serif"/>
              </a:rPr>
              <a:t>producirá </a:t>
            </a:r>
            <a:r>
              <a:rPr sz="750" spc="25" dirty="0">
                <a:latin typeface="Microsoft Sans Serif"/>
                <a:cs typeface="Microsoft Sans Serif"/>
              </a:rPr>
              <a:t>sobrecalentamiento </a:t>
            </a:r>
            <a:r>
              <a:rPr sz="750" spc="20" dirty="0">
                <a:latin typeface="Microsoft Sans Serif"/>
                <a:cs typeface="Microsoft Sans Serif"/>
              </a:rPr>
              <a:t>del </a:t>
            </a:r>
            <a:r>
              <a:rPr sz="750" spc="25" dirty="0">
                <a:latin typeface="Microsoft Sans Serif"/>
                <a:cs typeface="Microsoft Sans Serif"/>
              </a:rPr>
              <a:t> </a:t>
            </a:r>
            <a:r>
              <a:rPr sz="750" spc="30" dirty="0">
                <a:latin typeface="Microsoft Sans Serif"/>
                <a:cs typeface="Microsoft Sans Serif"/>
              </a:rPr>
              <a:t>generador</a:t>
            </a:r>
            <a:r>
              <a:rPr sz="750" spc="-5" dirty="0">
                <a:latin typeface="Microsoft Sans Serif"/>
                <a:cs typeface="Microsoft Sans Serif"/>
              </a:rPr>
              <a:t> </a:t>
            </a:r>
            <a:r>
              <a:rPr sz="750" spc="25" dirty="0">
                <a:latin typeface="Microsoft Sans Serif"/>
                <a:cs typeface="Microsoft Sans Serif"/>
              </a:rPr>
              <a:t>siempre</a:t>
            </a:r>
            <a:r>
              <a:rPr sz="750" dirty="0">
                <a:latin typeface="Microsoft Sans Serif"/>
                <a:cs typeface="Microsoft Sans Serif"/>
              </a:rPr>
              <a:t> </a:t>
            </a:r>
            <a:r>
              <a:rPr sz="750" spc="30" dirty="0">
                <a:latin typeface="Microsoft Sans Serif"/>
                <a:cs typeface="Microsoft Sans Serif"/>
              </a:rPr>
              <a:t>que</a:t>
            </a:r>
            <a:r>
              <a:rPr sz="750" spc="-5" dirty="0">
                <a:latin typeface="Microsoft Sans Serif"/>
                <a:cs typeface="Microsoft Sans Serif"/>
              </a:rPr>
              <a:t> </a:t>
            </a:r>
            <a:r>
              <a:rPr sz="750" spc="40" dirty="0">
                <a:latin typeface="Microsoft Sans Serif"/>
                <a:cs typeface="Microsoft Sans Serif"/>
              </a:rPr>
              <a:t>no</a:t>
            </a:r>
            <a:r>
              <a:rPr sz="750" dirty="0">
                <a:latin typeface="Microsoft Sans Serif"/>
                <a:cs typeface="Microsoft Sans Serif"/>
              </a:rPr>
              <a:t> </a:t>
            </a:r>
            <a:r>
              <a:rPr sz="750" spc="-5" dirty="0">
                <a:latin typeface="Microsoft Sans Serif"/>
                <a:cs typeface="Microsoft Sans Serif"/>
              </a:rPr>
              <a:t>se </a:t>
            </a:r>
            <a:r>
              <a:rPr sz="750" spc="15" dirty="0">
                <a:latin typeface="Microsoft Sans Serif"/>
                <a:cs typeface="Microsoft Sans Serif"/>
              </a:rPr>
              <a:t>excedan</a:t>
            </a:r>
            <a:r>
              <a:rPr sz="750" dirty="0">
                <a:latin typeface="Microsoft Sans Serif"/>
                <a:cs typeface="Microsoft Sans Serif"/>
              </a:rPr>
              <a:t> </a:t>
            </a:r>
            <a:r>
              <a:rPr sz="750" spc="10" dirty="0">
                <a:latin typeface="Microsoft Sans Serif"/>
                <a:cs typeface="Microsoft Sans Serif"/>
              </a:rPr>
              <a:t>los</a:t>
            </a:r>
            <a:r>
              <a:rPr sz="750" spc="-5" dirty="0">
                <a:latin typeface="Microsoft Sans Serif"/>
                <a:cs typeface="Microsoft Sans Serif"/>
              </a:rPr>
              <a:t> </a:t>
            </a:r>
            <a:r>
              <a:rPr sz="750" spc="-20" dirty="0">
                <a:latin typeface="Microsoft Sans Serif"/>
                <a:cs typeface="Microsoft Sans Serif"/>
              </a:rPr>
              <a:t>kVA</a:t>
            </a:r>
            <a:r>
              <a:rPr sz="750" dirty="0">
                <a:latin typeface="Microsoft Sans Serif"/>
                <a:cs typeface="Microsoft Sans Serif"/>
              </a:rPr>
              <a:t> </a:t>
            </a:r>
            <a:r>
              <a:rPr sz="750" spc="5" dirty="0">
                <a:latin typeface="Microsoft Sans Serif"/>
                <a:cs typeface="Microsoft Sans Serif"/>
              </a:rPr>
              <a:t>y</a:t>
            </a:r>
            <a:r>
              <a:rPr sz="750" dirty="0">
                <a:latin typeface="Microsoft Sans Serif"/>
                <a:cs typeface="Microsoft Sans Serif"/>
              </a:rPr>
              <a:t> </a:t>
            </a:r>
            <a:r>
              <a:rPr sz="750" spc="10" dirty="0">
                <a:latin typeface="Microsoft Sans Serif"/>
                <a:cs typeface="Microsoft Sans Serif"/>
              </a:rPr>
              <a:t>la</a:t>
            </a:r>
            <a:r>
              <a:rPr sz="750" spc="-5" dirty="0">
                <a:latin typeface="Microsoft Sans Serif"/>
                <a:cs typeface="Microsoft Sans Serif"/>
              </a:rPr>
              <a:t> </a:t>
            </a:r>
            <a:r>
              <a:rPr sz="750" spc="25" dirty="0">
                <a:latin typeface="Microsoft Sans Serif"/>
                <a:cs typeface="Microsoft Sans Serif"/>
              </a:rPr>
              <a:t>tensión</a:t>
            </a:r>
            <a:r>
              <a:rPr sz="750" dirty="0">
                <a:latin typeface="Microsoft Sans Serif"/>
                <a:cs typeface="Microsoft Sans Serif"/>
              </a:rPr>
              <a:t> </a:t>
            </a:r>
            <a:r>
              <a:rPr sz="750" spc="30" dirty="0">
                <a:latin typeface="Microsoft Sans Serif"/>
                <a:cs typeface="Microsoft Sans Serif"/>
              </a:rPr>
              <a:t>nominal.</a:t>
            </a:r>
            <a:endParaRPr sz="750">
              <a:latin typeface="Microsoft Sans Serif"/>
              <a:cs typeface="Microsoft Sans Serif"/>
            </a:endParaRPr>
          </a:p>
          <a:p>
            <a:pPr marL="12700" marR="5080" indent="153670">
              <a:lnSpc>
                <a:spcPts val="1200"/>
              </a:lnSpc>
              <a:spcBef>
                <a:spcPts val="20"/>
              </a:spcBef>
            </a:pPr>
            <a:r>
              <a:rPr sz="750" spc="-35" dirty="0">
                <a:latin typeface="Microsoft Sans Serif"/>
                <a:cs typeface="Microsoft Sans Serif"/>
              </a:rPr>
              <a:t>Si </a:t>
            </a:r>
            <a:r>
              <a:rPr sz="750" spc="10" dirty="0">
                <a:latin typeface="Microsoft Sans Serif"/>
                <a:cs typeface="Microsoft Sans Serif"/>
              </a:rPr>
              <a:t>el </a:t>
            </a:r>
            <a:r>
              <a:rPr sz="750" spc="35" dirty="0">
                <a:latin typeface="Microsoft Sans Serif"/>
                <a:cs typeface="Microsoft Sans Serif"/>
              </a:rPr>
              <a:t>regulador </a:t>
            </a:r>
            <a:r>
              <a:rPr sz="750" spc="25" dirty="0">
                <a:latin typeface="Microsoft Sans Serif"/>
                <a:cs typeface="Microsoft Sans Serif"/>
              </a:rPr>
              <a:t>de </a:t>
            </a:r>
            <a:r>
              <a:rPr sz="750" spc="20" dirty="0">
                <a:latin typeface="Microsoft Sans Serif"/>
                <a:cs typeface="Microsoft Sans Serif"/>
              </a:rPr>
              <a:t>voltaje del </a:t>
            </a:r>
            <a:r>
              <a:rPr sz="750" spc="30" dirty="0">
                <a:latin typeface="Microsoft Sans Serif"/>
                <a:cs typeface="Microsoft Sans Serif"/>
              </a:rPr>
              <a:t>generador </a:t>
            </a:r>
            <a:r>
              <a:rPr sz="750" spc="-5" dirty="0">
                <a:latin typeface="Microsoft Sans Serif"/>
                <a:cs typeface="Microsoft Sans Serif"/>
              </a:rPr>
              <a:t>se </a:t>
            </a:r>
            <a:r>
              <a:rPr sz="750" spc="15" dirty="0">
                <a:latin typeface="Microsoft Sans Serif"/>
                <a:cs typeface="Microsoft Sans Serif"/>
              </a:rPr>
              <a:t>deja </a:t>
            </a:r>
            <a:r>
              <a:rPr sz="750" spc="25" dirty="0">
                <a:latin typeface="Microsoft Sans Serif"/>
                <a:cs typeface="Microsoft Sans Serif"/>
              </a:rPr>
              <a:t>en </a:t>
            </a:r>
            <a:r>
              <a:rPr sz="750" spc="15" dirty="0">
                <a:latin typeface="Microsoft Sans Serif"/>
                <a:cs typeface="Microsoft Sans Serif"/>
              </a:rPr>
              <a:t>servicio </a:t>
            </a:r>
            <a:r>
              <a:rPr sz="750" dirty="0">
                <a:latin typeface="Microsoft Sans Serif"/>
                <a:cs typeface="Microsoft Sans Serif"/>
              </a:rPr>
              <a:t>a </a:t>
            </a:r>
            <a:r>
              <a:rPr sz="750" spc="5" dirty="0">
                <a:latin typeface="Microsoft Sans Serif"/>
                <a:cs typeface="Microsoft Sans Serif"/>
              </a:rPr>
              <a:t> </a:t>
            </a:r>
            <a:r>
              <a:rPr sz="750" spc="15" dirty="0">
                <a:latin typeface="Microsoft Sans Serif"/>
                <a:cs typeface="Microsoft Sans Serif"/>
              </a:rPr>
              <a:t>frecuencias </a:t>
            </a:r>
            <a:r>
              <a:rPr sz="750" spc="25" dirty="0">
                <a:latin typeface="Microsoft Sans Serif"/>
                <a:cs typeface="Microsoft Sans Serif"/>
              </a:rPr>
              <a:t>significativamente </a:t>
            </a:r>
            <a:r>
              <a:rPr sz="750" spc="15" dirty="0">
                <a:latin typeface="Microsoft Sans Serif"/>
                <a:cs typeface="Microsoft Sans Serif"/>
              </a:rPr>
              <a:t>reducidas, </a:t>
            </a:r>
            <a:r>
              <a:rPr sz="750" spc="-5" dirty="0">
                <a:latin typeface="Microsoft Sans Serif"/>
                <a:cs typeface="Microsoft Sans Serif"/>
              </a:rPr>
              <a:t>se </a:t>
            </a:r>
            <a:r>
              <a:rPr sz="750" spc="35" dirty="0">
                <a:latin typeface="Microsoft Sans Serif"/>
                <a:cs typeface="Microsoft Sans Serif"/>
              </a:rPr>
              <a:t>podría </a:t>
            </a:r>
            <a:r>
              <a:rPr sz="750" spc="15" dirty="0">
                <a:latin typeface="Microsoft Sans Serif"/>
                <a:cs typeface="Microsoft Sans Serif"/>
              </a:rPr>
              <a:t>exceder </a:t>
            </a:r>
            <a:r>
              <a:rPr sz="750" spc="10" dirty="0">
                <a:latin typeface="Microsoft Sans Serif"/>
                <a:cs typeface="Microsoft Sans Serif"/>
              </a:rPr>
              <a:t>la </a:t>
            </a:r>
            <a:r>
              <a:rPr sz="750" spc="15" dirty="0">
                <a:latin typeface="Microsoft Sans Serif"/>
                <a:cs typeface="Microsoft Sans Serif"/>
              </a:rPr>
              <a:t> </a:t>
            </a:r>
            <a:r>
              <a:rPr sz="750" spc="30" dirty="0">
                <a:latin typeface="Microsoft Sans Serif"/>
                <a:cs typeface="Microsoft Sans Serif"/>
              </a:rPr>
              <a:t>limitación </a:t>
            </a:r>
            <a:r>
              <a:rPr sz="750" spc="25" dirty="0">
                <a:latin typeface="Microsoft Sans Serif"/>
                <a:cs typeface="Microsoft Sans Serif"/>
              </a:rPr>
              <a:t>de </a:t>
            </a:r>
            <a:r>
              <a:rPr sz="750" spc="20" dirty="0">
                <a:latin typeface="Microsoft Sans Serif"/>
                <a:cs typeface="Microsoft Sans Serif"/>
              </a:rPr>
              <a:t>voltios </a:t>
            </a:r>
            <a:r>
              <a:rPr sz="750" spc="45" dirty="0">
                <a:latin typeface="Microsoft Sans Serif"/>
                <a:cs typeface="Microsoft Sans Serif"/>
              </a:rPr>
              <a:t>por </a:t>
            </a:r>
            <a:r>
              <a:rPr sz="750" spc="25" dirty="0">
                <a:latin typeface="Microsoft Sans Serif"/>
                <a:cs typeface="Microsoft Sans Serif"/>
              </a:rPr>
              <a:t>hercio de </a:t>
            </a:r>
            <a:r>
              <a:rPr sz="750" spc="45" dirty="0">
                <a:latin typeface="Microsoft Sans Serif"/>
                <a:cs typeface="Microsoft Sans Serif"/>
              </a:rPr>
              <a:t>un </a:t>
            </a:r>
            <a:r>
              <a:rPr sz="750" spc="25" dirty="0">
                <a:latin typeface="Microsoft Sans Serif"/>
                <a:cs typeface="Microsoft Sans Serif"/>
              </a:rPr>
              <a:t>generador. </a:t>
            </a:r>
            <a:r>
              <a:rPr sz="750" spc="-10" dirty="0">
                <a:latin typeface="Microsoft Sans Serif"/>
                <a:cs typeface="Microsoft Sans Serif"/>
              </a:rPr>
              <a:t>Sin </a:t>
            </a:r>
            <a:r>
              <a:rPr sz="750" spc="30" dirty="0">
                <a:latin typeface="Microsoft Sans Serif"/>
                <a:cs typeface="Microsoft Sans Serif"/>
              </a:rPr>
              <a:t>embargo, </a:t>
            </a:r>
            <a:r>
              <a:rPr sz="750" spc="10" dirty="0">
                <a:latin typeface="Microsoft Sans Serif"/>
                <a:cs typeface="Microsoft Sans Serif"/>
              </a:rPr>
              <a:t>la </a:t>
            </a:r>
            <a:r>
              <a:rPr sz="750" spc="15" dirty="0">
                <a:latin typeface="Microsoft Sans Serif"/>
                <a:cs typeface="Microsoft Sans Serif"/>
              </a:rPr>
              <a:t> </a:t>
            </a:r>
            <a:r>
              <a:rPr sz="750" spc="30" dirty="0">
                <a:latin typeface="Microsoft Sans Serif"/>
                <a:cs typeface="Microsoft Sans Serif"/>
              </a:rPr>
              <a:t>mayoría </a:t>
            </a:r>
            <a:r>
              <a:rPr sz="750" spc="25" dirty="0">
                <a:latin typeface="Microsoft Sans Serif"/>
                <a:cs typeface="Microsoft Sans Serif"/>
              </a:rPr>
              <a:t>de </a:t>
            </a:r>
            <a:r>
              <a:rPr sz="750" spc="10" dirty="0">
                <a:latin typeface="Microsoft Sans Serif"/>
                <a:cs typeface="Microsoft Sans Serif"/>
              </a:rPr>
              <a:t>los </a:t>
            </a:r>
            <a:r>
              <a:rPr sz="750" spc="20" dirty="0">
                <a:latin typeface="Microsoft Sans Serif"/>
                <a:cs typeface="Microsoft Sans Serif"/>
              </a:rPr>
              <a:t>incidentes </a:t>
            </a:r>
            <a:r>
              <a:rPr sz="750" spc="25" dirty="0">
                <a:latin typeface="Microsoft Sans Serif"/>
                <a:cs typeface="Microsoft Sans Serif"/>
              </a:rPr>
              <a:t>de </a:t>
            </a:r>
            <a:r>
              <a:rPr sz="750" spc="20" dirty="0">
                <a:latin typeface="Microsoft Sans Serif"/>
                <a:cs typeface="Microsoft Sans Serif"/>
              </a:rPr>
              <a:t>voltios </a:t>
            </a:r>
            <a:r>
              <a:rPr sz="750" spc="45" dirty="0">
                <a:latin typeface="Microsoft Sans Serif"/>
                <a:cs typeface="Microsoft Sans Serif"/>
              </a:rPr>
              <a:t>por </a:t>
            </a:r>
            <a:r>
              <a:rPr sz="750" spc="25" dirty="0">
                <a:latin typeface="Microsoft Sans Serif"/>
                <a:cs typeface="Microsoft Sans Serif"/>
              </a:rPr>
              <a:t>hercio </a:t>
            </a:r>
            <a:r>
              <a:rPr sz="750" spc="5" dirty="0">
                <a:latin typeface="Microsoft Sans Serif"/>
                <a:cs typeface="Microsoft Sans Serif"/>
              </a:rPr>
              <a:t>excesivos </a:t>
            </a:r>
            <a:r>
              <a:rPr sz="750" spc="30" dirty="0">
                <a:latin typeface="Microsoft Sans Serif"/>
                <a:cs typeface="Microsoft Sans Serif"/>
              </a:rPr>
              <a:t>ocurren </a:t>
            </a:r>
            <a:r>
              <a:rPr sz="750" spc="45" dirty="0">
                <a:latin typeface="Microsoft Sans Serif"/>
                <a:cs typeface="Microsoft Sans Serif"/>
              </a:rPr>
              <a:t>por </a:t>
            </a:r>
            <a:r>
              <a:rPr sz="750" spc="50" dirty="0">
                <a:latin typeface="Microsoft Sans Serif"/>
                <a:cs typeface="Microsoft Sans Serif"/>
              </a:rPr>
              <a:t> </a:t>
            </a:r>
            <a:r>
              <a:rPr sz="750" spc="15" dirty="0">
                <a:latin typeface="Microsoft Sans Serif"/>
                <a:cs typeface="Microsoft Sans Serif"/>
              </a:rPr>
              <a:t>razones</a:t>
            </a:r>
            <a:r>
              <a:rPr sz="750" spc="-10" dirty="0">
                <a:latin typeface="Microsoft Sans Serif"/>
                <a:cs typeface="Microsoft Sans Serif"/>
              </a:rPr>
              <a:t> </a:t>
            </a:r>
            <a:r>
              <a:rPr sz="750" spc="25" dirty="0">
                <a:latin typeface="Microsoft Sans Serif"/>
                <a:cs typeface="Microsoft Sans Serif"/>
              </a:rPr>
              <a:t>distintas</a:t>
            </a:r>
            <a:r>
              <a:rPr sz="750" spc="-5" dirty="0">
                <a:latin typeface="Microsoft Sans Serif"/>
                <a:cs typeface="Microsoft Sans Serif"/>
              </a:rPr>
              <a:t> </a:t>
            </a:r>
            <a:r>
              <a:rPr sz="750" dirty="0">
                <a:latin typeface="Microsoft Sans Serif"/>
                <a:cs typeface="Microsoft Sans Serif"/>
              </a:rPr>
              <a:t>a</a:t>
            </a:r>
            <a:r>
              <a:rPr sz="750" spc="-5" dirty="0">
                <a:latin typeface="Microsoft Sans Serif"/>
                <a:cs typeface="Microsoft Sans Serif"/>
              </a:rPr>
              <a:t> </a:t>
            </a:r>
            <a:r>
              <a:rPr sz="750" spc="10" dirty="0">
                <a:latin typeface="Microsoft Sans Serif"/>
                <a:cs typeface="Microsoft Sans Serif"/>
              </a:rPr>
              <a:t>la</a:t>
            </a:r>
            <a:r>
              <a:rPr sz="750" spc="-5" dirty="0">
                <a:latin typeface="Microsoft Sans Serif"/>
                <a:cs typeface="Microsoft Sans Serif"/>
              </a:rPr>
              <a:t> </a:t>
            </a:r>
            <a:r>
              <a:rPr sz="750" spc="25" dirty="0">
                <a:latin typeface="Microsoft Sans Serif"/>
                <a:cs typeface="Microsoft Sans Serif"/>
              </a:rPr>
              <a:t>operación</a:t>
            </a:r>
            <a:r>
              <a:rPr sz="750" spc="-5" dirty="0">
                <a:latin typeface="Microsoft Sans Serif"/>
                <a:cs typeface="Microsoft Sans Serif"/>
              </a:rPr>
              <a:t> </a:t>
            </a:r>
            <a:r>
              <a:rPr sz="750" spc="25" dirty="0">
                <a:latin typeface="Microsoft Sans Serif"/>
                <a:cs typeface="Microsoft Sans Serif"/>
              </a:rPr>
              <a:t>de</a:t>
            </a:r>
            <a:r>
              <a:rPr sz="750" spc="-5" dirty="0">
                <a:latin typeface="Microsoft Sans Serif"/>
                <a:cs typeface="Microsoft Sans Serif"/>
              </a:rPr>
              <a:t> </a:t>
            </a:r>
            <a:r>
              <a:rPr sz="750" spc="20" dirty="0">
                <a:latin typeface="Microsoft Sans Serif"/>
                <a:cs typeface="Microsoft Sans Serif"/>
              </a:rPr>
              <a:t>frecuencia</a:t>
            </a:r>
            <a:r>
              <a:rPr sz="750" spc="-5" dirty="0">
                <a:latin typeface="Microsoft Sans Serif"/>
                <a:cs typeface="Microsoft Sans Serif"/>
              </a:rPr>
              <a:t> </a:t>
            </a:r>
            <a:r>
              <a:rPr sz="750" spc="25" dirty="0">
                <a:latin typeface="Microsoft Sans Serif"/>
                <a:cs typeface="Microsoft Sans Serif"/>
              </a:rPr>
              <a:t>reducida</a:t>
            </a:r>
            <a:r>
              <a:rPr sz="750" spc="-5" dirty="0">
                <a:latin typeface="Microsoft Sans Serif"/>
                <a:cs typeface="Microsoft Sans Serif"/>
              </a:rPr>
              <a:t> </a:t>
            </a:r>
            <a:r>
              <a:rPr sz="750" spc="5" dirty="0">
                <a:latin typeface="Microsoft Sans Serif"/>
                <a:cs typeface="Microsoft Sans Serif"/>
              </a:rPr>
              <a:t>y</a:t>
            </a:r>
            <a:r>
              <a:rPr sz="750" spc="-5" dirty="0">
                <a:latin typeface="Microsoft Sans Serif"/>
                <a:cs typeface="Microsoft Sans Serif"/>
              </a:rPr>
              <a:t> se </a:t>
            </a:r>
            <a:r>
              <a:rPr sz="750" spc="30" dirty="0">
                <a:latin typeface="Microsoft Sans Serif"/>
                <a:cs typeface="Microsoft Sans Serif"/>
              </a:rPr>
              <a:t>abordan</a:t>
            </a:r>
            <a:r>
              <a:rPr sz="750" spc="-5" dirty="0">
                <a:latin typeface="Microsoft Sans Serif"/>
                <a:cs typeface="Microsoft Sans Serif"/>
              </a:rPr>
              <a:t> </a:t>
            </a:r>
            <a:r>
              <a:rPr sz="750" spc="25" dirty="0">
                <a:latin typeface="Microsoft Sans Serif"/>
                <a:cs typeface="Microsoft Sans Serif"/>
              </a:rPr>
              <a:t>en </a:t>
            </a:r>
            <a:r>
              <a:rPr sz="750" spc="-185" dirty="0">
                <a:latin typeface="Microsoft Sans Serif"/>
                <a:cs typeface="Microsoft Sans Serif"/>
              </a:rPr>
              <a:t> </a:t>
            </a:r>
            <a:r>
              <a:rPr sz="750" spc="10" dirty="0">
                <a:latin typeface="Microsoft Sans Serif"/>
                <a:cs typeface="Microsoft Sans Serif"/>
              </a:rPr>
              <a:t>el</a:t>
            </a:r>
            <a:r>
              <a:rPr sz="750" spc="-10" dirty="0">
                <a:latin typeface="Microsoft Sans Serif"/>
                <a:cs typeface="Microsoft Sans Serif"/>
              </a:rPr>
              <a:t> </a:t>
            </a:r>
            <a:r>
              <a:rPr sz="750" spc="20" dirty="0">
                <a:latin typeface="Microsoft Sans Serif"/>
                <a:cs typeface="Microsoft Sans Serif"/>
              </a:rPr>
              <a:t>Capítulo</a:t>
            </a:r>
            <a:r>
              <a:rPr sz="750" spc="-5" dirty="0">
                <a:latin typeface="Microsoft Sans Serif"/>
                <a:cs typeface="Microsoft Sans Serif"/>
              </a:rPr>
              <a:t> </a:t>
            </a:r>
            <a:r>
              <a:rPr sz="750" dirty="0">
                <a:latin typeface="Microsoft Sans Serif"/>
                <a:cs typeface="Microsoft Sans Serif"/>
              </a:rPr>
              <a:t>3.2.</a:t>
            </a:r>
            <a:endParaRPr sz="750">
              <a:latin typeface="Microsoft Sans Serif"/>
              <a:cs typeface="Microsoft Sans Serif"/>
            </a:endParaRPr>
          </a:p>
        </p:txBody>
      </p:sp>
      <p:sp>
        <p:nvSpPr>
          <p:cNvPr id="57" name="object 57"/>
          <p:cNvSpPr txBox="1"/>
          <p:nvPr/>
        </p:nvSpPr>
        <p:spPr>
          <a:xfrm>
            <a:off x="5562635" y="1954287"/>
            <a:ext cx="493743" cy="34544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sz="700" spc="-45" dirty="0">
                <a:latin typeface="Microsoft Sans Serif"/>
                <a:cs typeface="Microsoft Sans Serif"/>
              </a:rPr>
              <a:t>V%</a:t>
            </a:r>
            <a:endParaRPr sz="700">
              <a:latin typeface="Microsoft Sans Serif"/>
              <a:cs typeface="Microsoft Sans Serif"/>
            </a:endParaRPr>
          </a:p>
          <a:p>
            <a:pPr>
              <a:lnSpc>
                <a:spcPct val="100000"/>
              </a:lnSpc>
              <a:spcBef>
                <a:spcPts val="45"/>
              </a:spcBef>
            </a:pPr>
            <a:endParaRPr sz="700">
              <a:latin typeface="Microsoft Sans Serif"/>
              <a:cs typeface="Microsoft Sans Serif"/>
            </a:endParaRPr>
          </a:p>
          <a:p>
            <a:pPr marL="48895">
              <a:lnSpc>
                <a:spcPct val="100000"/>
              </a:lnSpc>
            </a:pPr>
            <a:r>
              <a:rPr sz="700" spc="10" dirty="0">
                <a:latin typeface="Microsoft Sans Serif"/>
                <a:cs typeface="Microsoft Sans Serif"/>
              </a:rPr>
              <a:t>106</a:t>
            </a:r>
            <a:endParaRPr sz="700">
              <a:latin typeface="Microsoft Sans Serif"/>
              <a:cs typeface="Microsoft Sans Serif"/>
            </a:endParaRPr>
          </a:p>
        </p:txBody>
      </p:sp>
      <p:sp>
        <p:nvSpPr>
          <p:cNvPr id="58" name="object 58"/>
          <p:cNvSpPr txBox="1"/>
          <p:nvPr/>
        </p:nvSpPr>
        <p:spPr>
          <a:xfrm>
            <a:off x="5646829" y="2621781"/>
            <a:ext cx="410481" cy="120546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sz="700" spc="10" dirty="0">
                <a:latin typeface="Microsoft Sans Serif"/>
                <a:cs typeface="Microsoft Sans Serif"/>
              </a:rPr>
              <a:t>104</a:t>
            </a:r>
            <a:endParaRPr sz="700">
              <a:latin typeface="Microsoft Sans Serif"/>
              <a:cs typeface="Microsoft Sans Serif"/>
            </a:endParaRPr>
          </a:p>
        </p:txBody>
      </p:sp>
      <p:sp>
        <p:nvSpPr>
          <p:cNvPr id="59" name="object 59"/>
          <p:cNvSpPr txBox="1"/>
          <p:nvPr/>
        </p:nvSpPr>
        <p:spPr>
          <a:xfrm>
            <a:off x="5646829" y="3075961"/>
            <a:ext cx="410481" cy="120546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sz="700" spc="10" dirty="0">
                <a:latin typeface="Microsoft Sans Serif"/>
                <a:cs typeface="Microsoft Sans Serif"/>
              </a:rPr>
              <a:t>102</a:t>
            </a:r>
            <a:endParaRPr sz="700">
              <a:latin typeface="Microsoft Sans Serif"/>
              <a:cs typeface="Microsoft Sans Serif"/>
            </a:endParaRPr>
          </a:p>
        </p:txBody>
      </p:sp>
      <p:sp>
        <p:nvSpPr>
          <p:cNvPr id="60" name="object 60"/>
          <p:cNvSpPr txBox="1"/>
          <p:nvPr/>
        </p:nvSpPr>
        <p:spPr>
          <a:xfrm>
            <a:off x="2207584" y="3446278"/>
            <a:ext cx="293618" cy="120546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sz="700" spc="10" dirty="0">
                <a:latin typeface="Microsoft Sans Serif"/>
                <a:cs typeface="Microsoft Sans Serif"/>
              </a:rPr>
              <a:t>94</a:t>
            </a:r>
            <a:endParaRPr sz="700">
              <a:latin typeface="Microsoft Sans Serif"/>
              <a:cs typeface="Microsoft Sans Serif"/>
            </a:endParaRPr>
          </a:p>
        </p:txBody>
      </p:sp>
      <p:sp>
        <p:nvSpPr>
          <p:cNvPr id="61" name="object 61"/>
          <p:cNvSpPr txBox="1"/>
          <p:nvPr/>
        </p:nvSpPr>
        <p:spPr>
          <a:xfrm>
            <a:off x="3255772" y="3446278"/>
            <a:ext cx="293618" cy="120546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sz="700" spc="10" dirty="0">
                <a:latin typeface="Microsoft Sans Serif"/>
                <a:cs typeface="Microsoft Sans Serif"/>
              </a:rPr>
              <a:t>96</a:t>
            </a:r>
            <a:endParaRPr sz="700">
              <a:latin typeface="Microsoft Sans Serif"/>
              <a:cs typeface="Microsoft Sans Serif"/>
            </a:endParaRPr>
          </a:p>
        </p:txBody>
      </p:sp>
      <p:sp>
        <p:nvSpPr>
          <p:cNvPr id="62" name="object 62"/>
          <p:cNvSpPr txBox="1"/>
          <p:nvPr/>
        </p:nvSpPr>
        <p:spPr>
          <a:xfrm>
            <a:off x="4297040" y="3446278"/>
            <a:ext cx="293618" cy="120546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sz="700" spc="10" dirty="0">
                <a:latin typeface="Microsoft Sans Serif"/>
                <a:cs typeface="Microsoft Sans Serif"/>
              </a:rPr>
              <a:t>98</a:t>
            </a:r>
            <a:endParaRPr sz="700">
              <a:latin typeface="Microsoft Sans Serif"/>
              <a:cs typeface="Microsoft Sans Serif"/>
            </a:endParaRPr>
          </a:p>
        </p:txBody>
      </p:sp>
      <p:sp>
        <p:nvSpPr>
          <p:cNvPr id="63" name="object 63"/>
          <p:cNvSpPr txBox="1"/>
          <p:nvPr/>
        </p:nvSpPr>
        <p:spPr>
          <a:xfrm>
            <a:off x="5289199" y="3446278"/>
            <a:ext cx="407559" cy="120546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sz="700" spc="10" dirty="0">
                <a:latin typeface="Microsoft Sans Serif"/>
                <a:cs typeface="Microsoft Sans Serif"/>
              </a:rPr>
              <a:t>1</a:t>
            </a:r>
            <a:r>
              <a:rPr sz="700" spc="-5" dirty="0">
                <a:latin typeface="Microsoft Sans Serif"/>
                <a:cs typeface="Microsoft Sans Serif"/>
              </a:rPr>
              <a:t>0</a:t>
            </a:r>
            <a:r>
              <a:rPr sz="700" spc="10" dirty="0">
                <a:latin typeface="Microsoft Sans Serif"/>
                <a:cs typeface="Microsoft Sans Serif"/>
              </a:rPr>
              <a:t>0</a:t>
            </a:r>
            <a:endParaRPr sz="700">
              <a:latin typeface="Microsoft Sans Serif"/>
              <a:cs typeface="Microsoft Sans Serif"/>
            </a:endParaRPr>
          </a:p>
        </p:txBody>
      </p:sp>
      <p:sp>
        <p:nvSpPr>
          <p:cNvPr id="64" name="object 64"/>
          <p:cNvSpPr txBox="1"/>
          <p:nvPr/>
        </p:nvSpPr>
        <p:spPr>
          <a:xfrm>
            <a:off x="6337472" y="3446278"/>
            <a:ext cx="404638" cy="120546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sz="700" spc="-10" dirty="0">
                <a:latin typeface="Microsoft Sans Serif"/>
                <a:cs typeface="Microsoft Sans Serif"/>
              </a:rPr>
              <a:t>1</a:t>
            </a:r>
            <a:r>
              <a:rPr sz="700" spc="10" dirty="0">
                <a:latin typeface="Microsoft Sans Serif"/>
                <a:cs typeface="Microsoft Sans Serif"/>
              </a:rPr>
              <a:t>02</a:t>
            </a:r>
            <a:endParaRPr sz="700">
              <a:latin typeface="Microsoft Sans Serif"/>
              <a:cs typeface="Microsoft Sans Serif"/>
            </a:endParaRPr>
          </a:p>
        </p:txBody>
      </p:sp>
      <p:sp>
        <p:nvSpPr>
          <p:cNvPr id="65" name="object 65"/>
          <p:cNvSpPr txBox="1"/>
          <p:nvPr/>
        </p:nvSpPr>
        <p:spPr>
          <a:xfrm>
            <a:off x="7378729" y="3446278"/>
            <a:ext cx="410481" cy="120546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sz="700" spc="10" dirty="0">
                <a:latin typeface="Microsoft Sans Serif"/>
                <a:cs typeface="Microsoft Sans Serif"/>
              </a:rPr>
              <a:t>104</a:t>
            </a:r>
            <a:endParaRPr sz="700">
              <a:latin typeface="Microsoft Sans Serif"/>
              <a:cs typeface="Microsoft Sans Serif"/>
            </a:endParaRPr>
          </a:p>
        </p:txBody>
      </p:sp>
      <p:sp>
        <p:nvSpPr>
          <p:cNvPr id="66" name="object 66"/>
          <p:cNvSpPr txBox="1"/>
          <p:nvPr/>
        </p:nvSpPr>
        <p:spPr>
          <a:xfrm>
            <a:off x="8020322" y="3475216"/>
            <a:ext cx="334520" cy="120546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sz="700" spc="-55" dirty="0">
                <a:latin typeface="Microsoft Sans Serif"/>
                <a:cs typeface="Microsoft Sans Serif"/>
              </a:rPr>
              <a:t>F%</a:t>
            </a:r>
            <a:endParaRPr sz="700">
              <a:latin typeface="Microsoft Sans Serif"/>
              <a:cs typeface="Microsoft Sans Serif"/>
            </a:endParaRPr>
          </a:p>
        </p:txBody>
      </p:sp>
      <p:sp>
        <p:nvSpPr>
          <p:cNvPr id="67" name="object 67"/>
          <p:cNvSpPr txBox="1"/>
          <p:nvPr/>
        </p:nvSpPr>
        <p:spPr>
          <a:xfrm>
            <a:off x="5702861" y="3985767"/>
            <a:ext cx="293618" cy="120546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sz="700" spc="10" dirty="0">
                <a:latin typeface="Microsoft Sans Serif"/>
                <a:cs typeface="Microsoft Sans Serif"/>
              </a:rPr>
              <a:t>98</a:t>
            </a:r>
            <a:endParaRPr sz="700">
              <a:latin typeface="Microsoft Sans Serif"/>
              <a:cs typeface="Microsoft Sans Serif"/>
            </a:endParaRPr>
          </a:p>
        </p:txBody>
      </p:sp>
      <p:sp>
        <p:nvSpPr>
          <p:cNvPr id="68" name="object 68"/>
          <p:cNvSpPr txBox="1"/>
          <p:nvPr/>
        </p:nvSpPr>
        <p:spPr>
          <a:xfrm>
            <a:off x="5702861" y="4427732"/>
            <a:ext cx="293618" cy="120546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sz="700" spc="10" dirty="0">
                <a:latin typeface="Microsoft Sans Serif"/>
                <a:cs typeface="Microsoft Sans Serif"/>
              </a:rPr>
              <a:t>96</a:t>
            </a:r>
            <a:endParaRPr sz="700">
              <a:latin typeface="Microsoft Sans Serif"/>
              <a:cs typeface="Microsoft Sans Serif"/>
            </a:endParaRPr>
          </a:p>
        </p:txBody>
      </p:sp>
      <p:sp>
        <p:nvSpPr>
          <p:cNvPr id="69" name="object 69"/>
          <p:cNvSpPr txBox="1"/>
          <p:nvPr/>
        </p:nvSpPr>
        <p:spPr>
          <a:xfrm>
            <a:off x="9100215" y="4399310"/>
            <a:ext cx="7407643" cy="1067728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sz="600" spc="-10" dirty="0">
                <a:latin typeface="Microsoft Sans Serif"/>
                <a:cs typeface="Microsoft Sans Serif"/>
              </a:rPr>
              <a:t>B.</a:t>
            </a:r>
            <a:r>
              <a:rPr sz="600" dirty="0">
                <a:latin typeface="Microsoft Sans Serif"/>
                <a:cs typeface="Microsoft Sans Serif"/>
              </a:rPr>
              <a:t> </a:t>
            </a:r>
            <a:r>
              <a:rPr sz="600" spc="5" dirty="0">
                <a:latin typeface="Microsoft Sans Serif"/>
                <a:cs typeface="Microsoft Sans Serif"/>
              </a:rPr>
              <a:t>Capacidad </a:t>
            </a:r>
            <a:r>
              <a:rPr sz="600" spc="20" dirty="0">
                <a:latin typeface="Microsoft Sans Serif"/>
                <a:cs typeface="Microsoft Sans Serif"/>
              </a:rPr>
              <a:t>de</a:t>
            </a:r>
            <a:r>
              <a:rPr sz="600" spc="5" dirty="0">
                <a:latin typeface="Microsoft Sans Serif"/>
                <a:cs typeface="Microsoft Sans Serif"/>
              </a:rPr>
              <a:t> </a:t>
            </a:r>
            <a:r>
              <a:rPr sz="600" spc="15" dirty="0">
                <a:latin typeface="Microsoft Sans Serif"/>
                <a:cs typeface="Microsoft Sans Serif"/>
              </a:rPr>
              <a:t>sobrefrecuencia/subfrecuencia</a:t>
            </a:r>
            <a:r>
              <a:rPr sz="600" spc="5" dirty="0">
                <a:latin typeface="Microsoft Sans Serif"/>
                <a:cs typeface="Microsoft Sans Serif"/>
              </a:rPr>
              <a:t> </a:t>
            </a:r>
            <a:r>
              <a:rPr sz="600" spc="20" dirty="0">
                <a:latin typeface="Microsoft Sans Serif"/>
                <a:cs typeface="Microsoft Sans Serif"/>
              </a:rPr>
              <a:t>de</a:t>
            </a:r>
            <a:r>
              <a:rPr sz="600" spc="5" dirty="0">
                <a:latin typeface="Microsoft Sans Serif"/>
                <a:cs typeface="Microsoft Sans Serif"/>
              </a:rPr>
              <a:t> </a:t>
            </a:r>
            <a:r>
              <a:rPr sz="600" spc="10" dirty="0">
                <a:latin typeface="Microsoft Sans Serif"/>
                <a:cs typeface="Microsoft Sans Serif"/>
              </a:rPr>
              <a:t>la</a:t>
            </a:r>
            <a:r>
              <a:rPr sz="600" spc="5" dirty="0">
                <a:latin typeface="Microsoft Sans Serif"/>
                <a:cs typeface="Microsoft Sans Serif"/>
              </a:rPr>
              <a:t> </a:t>
            </a:r>
            <a:r>
              <a:rPr sz="600" spc="30" dirty="0">
                <a:latin typeface="Microsoft Sans Serif"/>
                <a:cs typeface="Microsoft Sans Serif"/>
              </a:rPr>
              <a:t>turbina</a:t>
            </a:r>
            <a:endParaRPr sz="600">
              <a:latin typeface="Microsoft Sans Serif"/>
              <a:cs typeface="Microsoft Sans Serif"/>
            </a:endParaRPr>
          </a:p>
          <a:p>
            <a:pPr marL="12700" marR="5080" indent="153670">
              <a:lnSpc>
                <a:spcPct val="143000"/>
              </a:lnSpc>
              <a:spcBef>
                <a:spcPts val="254"/>
              </a:spcBef>
            </a:pPr>
            <a:r>
              <a:rPr sz="700" spc="-10" dirty="0">
                <a:latin typeface="Microsoft Sans Serif"/>
                <a:cs typeface="Microsoft Sans Serif"/>
              </a:rPr>
              <a:t>La</a:t>
            </a:r>
            <a:r>
              <a:rPr sz="700" spc="-5" dirty="0">
                <a:latin typeface="Microsoft Sans Serif"/>
                <a:cs typeface="Microsoft Sans Serif"/>
              </a:rPr>
              <a:t> </a:t>
            </a:r>
            <a:r>
              <a:rPr sz="700" spc="20" dirty="0">
                <a:latin typeface="Microsoft Sans Serif"/>
                <a:cs typeface="Microsoft Sans Serif"/>
              </a:rPr>
              <a:t>consideración</a:t>
            </a:r>
            <a:r>
              <a:rPr sz="700" spc="-5" dirty="0">
                <a:latin typeface="Microsoft Sans Serif"/>
                <a:cs typeface="Microsoft Sans Serif"/>
              </a:rPr>
              <a:t> </a:t>
            </a:r>
            <a:r>
              <a:rPr sz="700" spc="25" dirty="0">
                <a:latin typeface="Microsoft Sans Serif"/>
                <a:cs typeface="Microsoft Sans Serif"/>
              </a:rPr>
              <a:t>principal</a:t>
            </a:r>
            <a:r>
              <a:rPr sz="700" spc="-5" dirty="0">
                <a:latin typeface="Microsoft Sans Serif"/>
                <a:cs typeface="Microsoft Sans Serif"/>
              </a:rPr>
              <a:t> </a:t>
            </a:r>
            <a:r>
              <a:rPr sz="700" spc="20" dirty="0">
                <a:latin typeface="Microsoft Sans Serif"/>
                <a:cs typeface="Microsoft Sans Serif"/>
              </a:rPr>
              <a:t>en</a:t>
            </a:r>
            <a:r>
              <a:rPr sz="700" spc="-5" dirty="0">
                <a:latin typeface="Microsoft Sans Serif"/>
                <a:cs typeface="Microsoft Sans Serif"/>
              </a:rPr>
              <a:t> </a:t>
            </a:r>
            <a:r>
              <a:rPr sz="700" spc="10" dirty="0">
                <a:latin typeface="Microsoft Sans Serif"/>
                <a:cs typeface="Microsoft Sans Serif"/>
              </a:rPr>
              <a:t>el</a:t>
            </a:r>
            <a:r>
              <a:rPr sz="700" spc="-5" dirty="0">
                <a:latin typeface="Microsoft Sans Serif"/>
                <a:cs typeface="Microsoft Sans Serif"/>
              </a:rPr>
              <a:t> </a:t>
            </a:r>
            <a:r>
              <a:rPr sz="700" spc="30" dirty="0">
                <a:latin typeface="Microsoft Sans Serif"/>
                <a:cs typeface="Microsoft Sans Serif"/>
              </a:rPr>
              <a:t>funcionamiento</a:t>
            </a:r>
            <a:r>
              <a:rPr sz="700" dirty="0">
                <a:latin typeface="Microsoft Sans Serif"/>
                <a:cs typeface="Microsoft Sans Serif"/>
              </a:rPr>
              <a:t> </a:t>
            </a:r>
            <a:r>
              <a:rPr sz="700" spc="20" dirty="0">
                <a:latin typeface="Microsoft Sans Serif"/>
                <a:cs typeface="Microsoft Sans Serif"/>
              </a:rPr>
              <a:t>de</a:t>
            </a:r>
            <a:r>
              <a:rPr sz="700" spc="-5" dirty="0">
                <a:latin typeface="Microsoft Sans Serif"/>
                <a:cs typeface="Microsoft Sans Serif"/>
              </a:rPr>
              <a:t> </a:t>
            </a:r>
            <a:r>
              <a:rPr sz="700" spc="30" dirty="0">
                <a:latin typeface="Microsoft Sans Serif"/>
                <a:cs typeface="Microsoft Sans Serif"/>
              </a:rPr>
              <a:t>una</a:t>
            </a:r>
            <a:r>
              <a:rPr sz="700" spc="-5" dirty="0">
                <a:latin typeface="Microsoft Sans Serif"/>
                <a:cs typeface="Microsoft Sans Serif"/>
              </a:rPr>
              <a:t> </a:t>
            </a:r>
            <a:r>
              <a:rPr sz="700" spc="35" dirty="0">
                <a:latin typeface="Microsoft Sans Serif"/>
                <a:cs typeface="Microsoft Sans Serif"/>
              </a:rPr>
              <a:t>turbina</a:t>
            </a:r>
            <a:r>
              <a:rPr sz="700" spc="-5" dirty="0">
                <a:latin typeface="Microsoft Sans Serif"/>
                <a:cs typeface="Microsoft Sans Serif"/>
              </a:rPr>
              <a:t> </a:t>
            </a:r>
            <a:r>
              <a:rPr sz="700" spc="20" dirty="0">
                <a:latin typeface="Microsoft Sans Serif"/>
                <a:cs typeface="Microsoft Sans Serif"/>
              </a:rPr>
              <a:t>de</a:t>
            </a:r>
            <a:r>
              <a:rPr sz="700" spc="-5" dirty="0">
                <a:latin typeface="Microsoft Sans Serif"/>
                <a:cs typeface="Microsoft Sans Serif"/>
              </a:rPr>
              <a:t> </a:t>
            </a:r>
            <a:r>
              <a:rPr sz="700" spc="25" dirty="0">
                <a:latin typeface="Microsoft Sans Serif"/>
                <a:cs typeface="Microsoft Sans Serif"/>
              </a:rPr>
              <a:t>vapor </a:t>
            </a:r>
            <a:r>
              <a:rPr sz="700" spc="-170" dirty="0">
                <a:latin typeface="Microsoft Sans Serif"/>
                <a:cs typeface="Microsoft Sans Serif"/>
              </a:rPr>
              <a:t> </a:t>
            </a:r>
            <a:r>
              <a:rPr sz="700" spc="20" dirty="0">
                <a:latin typeface="Microsoft Sans Serif"/>
                <a:cs typeface="Microsoft Sans Serif"/>
              </a:rPr>
              <a:t>bajo </a:t>
            </a:r>
            <a:r>
              <a:rPr sz="700" spc="15" dirty="0">
                <a:latin typeface="Microsoft Sans Serif"/>
                <a:cs typeface="Microsoft Sans Serif"/>
              </a:rPr>
              <a:t>carga </a:t>
            </a:r>
            <a:r>
              <a:rPr sz="700" spc="20" dirty="0">
                <a:latin typeface="Microsoft Sans Serif"/>
                <a:cs typeface="Microsoft Sans Serif"/>
              </a:rPr>
              <a:t>en </a:t>
            </a:r>
            <a:r>
              <a:rPr sz="700" spc="30" dirty="0">
                <a:latin typeface="Microsoft Sans Serif"/>
                <a:cs typeface="Microsoft Sans Serif"/>
              </a:rPr>
              <a:t>una </a:t>
            </a:r>
            <a:r>
              <a:rPr sz="700" spc="15" dirty="0">
                <a:latin typeface="Microsoft Sans Serif"/>
                <a:cs typeface="Microsoft Sans Serif"/>
              </a:rPr>
              <a:t>frecuencia </a:t>
            </a:r>
            <a:r>
              <a:rPr sz="700" spc="25" dirty="0">
                <a:latin typeface="Microsoft Sans Serif"/>
                <a:cs typeface="Microsoft Sans Serif"/>
              </a:rPr>
              <a:t>distinta </a:t>
            </a:r>
            <a:r>
              <a:rPr sz="700" dirty="0">
                <a:latin typeface="Microsoft Sans Serif"/>
                <a:cs typeface="Microsoft Sans Serif"/>
              </a:rPr>
              <a:t>a </a:t>
            </a:r>
            <a:r>
              <a:rPr sz="700" spc="10" dirty="0">
                <a:latin typeface="Microsoft Sans Serif"/>
                <a:cs typeface="Microsoft Sans Serif"/>
              </a:rPr>
              <a:t>la </a:t>
            </a:r>
            <a:r>
              <a:rPr sz="700" spc="20" dirty="0">
                <a:latin typeface="Microsoft Sans Serif"/>
                <a:cs typeface="Microsoft Sans Serif"/>
              </a:rPr>
              <a:t>síncrona </a:t>
            </a:r>
            <a:r>
              <a:rPr sz="700" spc="-5" dirty="0">
                <a:latin typeface="Microsoft Sans Serif"/>
                <a:cs typeface="Microsoft Sans Serif"/>
              </a:rPr>
              <a:t>es </a:t>
            </a:r>
            <a:r>
              <a:rPr sz="700" spc="10" dirty="0">
                <a:latin typeface="Microsoft Sans Serif"/>
                <a:cs typeface="Microsoft Sans Serif"/>
              </a:rPr>
              <a:t>la </a:t>
            </a:r>
            <a:r>
              <a:rPr sz="700" spc="25" dirty="0">
                <a:latin typeface="Microsoft Sans Serif"/>
                <a:cs typeface="Microsoft Sans Serif"/>
              </a:rPr>
              <a:t>protección </a:t>
            </a:r>
            <a:r>
              <a:rPr sz="700" spc="20" dirty="0">
                <a:latin typeface="Microsoft Sans Serif"/>
                <a:cs typeface="Microsoft Sans Serif"/>
              </a:rPr>
              <a:t>de </a:t>
            </a:r>
            <a:r>
              <a:rPr sz="700" spc="10" dirty="0">
                <a:latin typeface="Microsoft Sans Serif"/>
                <a:cs typeface="Microsoft Sans Serif"/>
              </a:rPr>
              <a:t>los </a:t>
            </a:r>
            <a:r>
              <a:rPr sz="700" spc="15" dirty="0">
                <a:latin typeface="Microsoft Sans Serif"/>
                <a:cs typeface="Microsoft Sans Serif"/>
              </a:rPr>
              <a:t> </a:t>
            </a:r>
            <a:r>
              <a:rPr sz="700" spc="10" dirty="0">
                <a:latin typeface="Microsoft Sans Serif"/>
                <a:cs typeface="Microsoft Sans Serif"/>
              </a:rPr>
              <a:t>álabes </a:t>
            </a:r>
            <a:r>
              <a:rPr sz="700" spc="20" dirty="0">
                <a:latin typeface="Microsoft Sans Serif"/>
                <a:cs typeface="Microsoft Sans Serif"/>
              </a:rPr>
              <a:t>largos sintonizados en </a:t>
            </a:r>
            <a:r>
              <a:rPr sz="700" spc="10" dirty="0">
                <a:latin typeface="Microsoft Sans Serif"/>
                <a:cs typeface="Microsoft Sans Serif"/>
              </a:rPr>
              <a:t>el </a:t>
            </a:r>
            <a:r>
              <a:rPr sz="700" spc="30" dirty="0">
                <a:latin typeface="Microsoft Sans Serif"/>
                <a:cs typeface="Microsoft Sans Serif"/>
              </a:rPr>
              <a:t>elemento </a:t>
            </a:r>
            <a:r>
              <a:rPr sz="700" spc="20" dirty="0">
                <a:latin typeface="Microsoft Sans Serif"/>
                <a:cs typeface="Microsoft Sans Serif"/>
              </a:rPr>
              <a:t>de </a:t>
            </a:r>
            <a:r>
              <a:rPr sz="700" spc="10" dirty="0">
                <a:latin typeface="Microsoft Sans Serif"/>
                <a:cs typeface="Microsoft Sans Serif"/>
              </a:rPr>
              <a:t>la </a:t>
            </a:r>
            <a:r>
              <a:rPr sz="700" spc="35" dirty="0">
                <a:latin typeface="Microsoft Sans Serif"/>
                <a:cs typeface="Microsoft Sans Serif"/>
              </a:rPr>
              <a:t>turbina </a:t>
            </a:r>
            <a:r>
              <a:rPr sz="700" spc="20" dirty="0">
                <a:latin typeface="Microsoft Sans Serif"/>
                <a:cs typeface="Microsoft Sans Serif"/>
              </a:rPr>
              <a:t>de </a:t>
            </a:r>
            <a:r>
              <a:rPr sz="700" spc="15" dirty="0">
                <a:latin typeface="Microsoft Sans Serif"/>
                <a:cs typeface="Microsoft Sans Serif"/>
              </a:rPr>
              <a:t>baja </a:t>
            </a:r>
            <a:r>
              <a:rPr sz="700" spc="20" dirty="0">
                <a:latin typeface="Microsoft Sans Serif"/>
                <a:cs typeface="Microsoft Sans Serif"/>
              </a:rPr>
              <a:t>presión. </a:t>
            </a:r>
            <a:r>
              <a:rPr sz="700" spc="-10" dirty="0">
                <a:latin typeface="Microsoft Sans Serif"/>
                <a:cs typeface="Microsoft Sans Serif"/>
              </a:rPr>
              <a:t>La </a:t>
            </a:r>
            <a:r>
              <a:rPr sz="700" spc="-5" dirty="0">
                <a:latin typeface="Microsoft Sans Serif"/>
                <a:cs typeface="Microsoft Sans Serif"/>
              </a:rPr>
              <a:t> Fig. </a:t>
            </a:r>
            <a:r>
              <a:rPr sz="700" spc="10" dirty="0">
                <a:latin typeface="Microsoft Sans Serif"/>
                <a:cs typeface="Microsoft Sans Serif"/>
              </a:rPr>
              <a:t>2 </a:t>
            </a:r>
            <a:r>
              <a:rPr sz="700" spc="25" dirty="0">
                <a:latin typeface="Microsoft Sans Serif"/>
                <a:cs typeface="Microsoft Sans Serif"/>
              </a:rPr>
              <a:t>ilustra </a:t>
            </a:r>
            <a:r>
              <a:rPr sz="700" spc="40" dirty="0">
                <a:latin typeface="Microsoft Sans Serif"/>
                <a:cs typeface="Microsoft Sans Serif"/>
              </a:rPr>
              <a:t>un </a:t>
            </a:r>
            <a:r>
              <a:rPr sz="700" spc="25" dirty="0">
                <a:latin typeface="Microsoft Sans Serif"/>
                <a:cs typeface="Microsoft Sans Serif"/>
              </a:rPr>
              <a:t>compuesto </a:t>
            </a:r>
            <a:r>
              <a:rPr sz="700" spc="30" dirty="0">
                <a:latin typeface="Microsoft Sans Serif"/>
                <a:cs typeface="Microsoft Sans Serif"/>
              </a:rPr>
              <a:t>que </a:t>
            </a:r>
            <a:r>
              <a:rPr sz="700" spc="25" dirty="0">
                <a:latin typeface="Microsoft Sans Serif"/>
                <a:cs typeface="Microsoft Sans Serif"/>
              </a:rPr>
              <a:t>representa </a:t>
            </a:r>
            <a:r>
              <a:rPr sz="700" spc="10" dirty="0">
                <a:latin typeface="Microsoft Sans Serif"/>
                <a:cs typeface="Microsoft Sans Serif"/>
              </a:rPr>
              <a:t>los </a:t>
            </a:r>
            <a:r>
              <a:rPr sz="700" spc="25" dirty="0">
                <a:latin typeface="Microsoft Sans Serif"/>
                <a:cs typeface="Microsoft Sans Serif"/>
              </a:rPr>
              <a:t>límites </a:t>
            </a:r>
            <a:r>
              <a:rPr sz="700" spc="20" dirty="0">
                <a:latin typeface="Microsoft Sans Serif"/>
                <a:cs typeface="Microsoft Sans Serif"/>
              </a:rPr>
              <a:t>más restrictivos </a:t>
            </a:r>
            <a:r>
              <a:rPr sz="700" spc="25" dirty="0">
                <a:latin typeface="Microsoft Sans Serif"/>
                <a:cs typeface="Microsoft Sans Serif"/>
              </a:rPr>
              <a:t>para </a:t>
            </a:r>
            <a:r>
              <a:rPr sz="700" spc="30" dirty="0">
                <a:latin typeface="Microsoft Sans Serif"/>
                <a:cs typeface="Microsoft Sans Serif"/>
              </a:rPr>
              <a:t> </a:t>
            </a:r>
            <a:r>
              <a:rPr sz="700" dirty="0">
                <a:latin typeface="Microsoft Sans Serif"/>
                <a:cs typeface="Microsoft Sans Serif"/>
              </a:rPr>
              <a:t>las </a:t>
            </a:r>
            <a:r>
              <a:rPr sz="700" spc="20" dirty="0">
                <a:latin typeface="Microsoft Sans Serif"/>
                <a:cs typeface="Microsoft Sans Serif"/>
              </a:rPr>
              <a:t>limitaciones de </a:t>
            </a:r>
            <a:r>
              <a:rPr sz="700" spc="30" dirty="0">
                <a:latin typeface="Microsoft Sans Serif"/>
                <a:cs typeface="Microsoft Sans Serif"/>
              </a:rPr>
              <a:t>funcionamiento </a:t>
            </a:r>
            <a:r>
              <a:rPr sz="700" spc="20" dirty="0">
                <a:latin typeface="Microsoft Sans Serif"/>
                <a:cs typeface="Microsoft Sans Serif"/>
              </a:rPr>
              <a:t>de </a:t>
            </a:r>
            <a:r>
              <a:rPr sz="700" spc="15" dirty="0">
                <a:latin typeface="Microsoft Sans Serif"/>
                <a:cs typeface="Microsoft Sans Serif"/>
              </a:rPr>
              <a:t>carga parcial </a:t>
            </a:r>
            <a:r>
              <a:rPr sz="700" spc="30" dirty="0">
                <a:latin typeface="Microsoft Sans Serif"/>
                <a:cs typeface="Microsoft Sans Serif"/>
              </a:rPr>
              <a:t>o </a:t>
            </a:r>
            <a:r>
              <a:rPr sz="700" spc="25" dirty="0">
                <a:latin typeface="Microsoft Sans Serif"/>
                <a:cs typeface="Microsoft Sans Serif"/>
              </a:rPr>
              <a:t>completa </a:t>
            </a:r>
            <a:r>
              <a:rPr sz="700" spc="20" dirty="0">
                <a:latin typeface="Microsoft Sans Serif"/>
                <a:cs typeface="Microsoft Sans Serif"/>
              </a:rPr>
              <a:t>de </a:t>
            </a:r>
            <a:r>
              <a:rPr sz="700" spc="30" dirty="0">
                <a:latin typeface="Microsoft Sans Serif"/>
                <a:cs typeface="Microsoft Sans Serif"/>
              </a:rPr>
              <a:t>turbinas </a:t>
            </a:r>
            <a:r>
              <a:rPr sz="700" spc="35" dirty="0">
                <a:latin typeface="Microsoft Sans Serif"/>
                <a:cs typeface="Microsoft Sans Serif"/>
              </a:rPr>
              <a:t> </a:t>
            </a:r>
            <a:r>
              <a:rPr sz="700" spc="20" dirty="0">
                <a:latin typeface="Microsoft Sans Serif"/>
                <a:cs typeface="Microsoft Sans Serif"/>
              </a:rPr>
              <a:t>de</a:t>
            </a:r>
            <a:r>
              <a:rPr sz="700" spc="-5" dirty="0">
                <a:latin typeface="Microsoft Sans Serif"/>
                <a:cs typeface="Microsoft Sans Serif"/>
              </a:rPr>
              <a:t> </a:t>
            </a:r>
            <a:r>
              <a:rPr sz="700" spc="25" dirty="0">
                <a:latin typeface="Microsoft Sans Serif"/>
                <a:cs typeface="Microsoft Sans Serif"/>
              </a:rPr>
              <a:t>vapor</a:t>
            </a:r>
            <a:r>
              <a:rPr sz="700" dirty="0">
                <a:latin typeface="Microsoft Sans Serif"/>
                <a:cs typeface="Microsoft Sans Serif"/>
              </a:rPr>
              <a:t> </a:t>
            </a:r>
            <a:r>
              <a:rPr sz="700" spc="25" dirty="0">
                <a:latin typeface="Microsoft Sans Serif"/>
                <a:cs typeface="Microsoft Sans Serif"/>
              </a:rPr>
              <a:t>grandes</a:t>
            </a:r>
            <a:r>
              <a:rPr sz="700" spc="-5" dirty="0">
                <a:latin typeface="Microsoft Sans Serif"/>
                <a:cs typeface="Microsoft Sans Serif"/>
              </a:rPr>
              <a:t> </a:t>
            </a:r>
            <a:r>
              <a:rPr sz="700" spc="35" dirty="0">
                <a:latin typeface="Microsoft Sans Serif"/>
                <a:cs typeface="Microsoft Sans Serif"/>
              </a:rPr>
              <a:t>durante</a:t>
            </a:r>
            <a:r>
              <a:rPr sz="700" dirty="0">
                <a:latin typeface="Microsoft Sans Serif"/>
                <a:cs typeface="Microsoft Sans Serif"/>
              </a:rPr>
              <a:t> </a:t>
            </a:r>
            <a:r>
              <a:rPr sz="700" spc="30" dirty="0">
                <a:latin typeface="Microsoft Sans Serif"/>
                <a:cs typeface="Microsoft Sans Serif"/>
              </a:rPr>
              <a:t>una</a:t>
            </a:r>
            <a:r>
              <a:rPr sz="700" dirty="0">
                <a:latin typeface="Microsoft Sans Serif"/>
                <a:cs typeface="Microsoft Sans Serif"/>
              </a:rPr>
              <a:t> </a:t>
            </a:r>
            <a:r>
              <a:rPr sz="700" spc="15" dirty="0">
                <a:latin typeface="Microsoft Sans Serif"/>
                <a:cs typeface="Microsoft Sans Serif"/>
              </a:rPr>
              <a:t>frecuencia</a:t>
            </a:r>
            <a:r>
              <a:rPr sz="700" spc="-5" dirty="0">
                <a:latin typeface="Microsoft Sans Serif"/>
                <a:cs typeface="Microsoft Sans Serif"/>
              </a:rPr>
              <a:t> </a:t>
            </a:r>
            <a:r>
              <a:rPr sz="700" spc="30" dirty="0">
                <a:latin typeface="Microsoft Sans Serif"/>
                <a:cs typeface="Microsoft Sans Serif"/>
              </a:rPr>
              <a:t>anormal</a:t>
            </a:r>
            <a:r>
              <a:rPr sz="700" dirty="0">
                <a:latin typeface="Microsoft Sans Serif"/>
                <a:cs typeface="Microsoft Sans Serif"/>
              </a:rPr>
              <a:t> </a:t>
            </a:r>
            <a:r>
              <a:rPr sz="700" spc="15" dirty="0">
                <a:latin typeface="Microsoft Sans Serif"/>
                <a:cs typeface="Microsoft Sans Serif"/>
              </a:rPr>
              <a:t>[2].</a:t>
            </a:r>
            <a:r>
              <a:rPr sz="700" spc="-5" dirty="0">
                <a:latin typeface="Microsoft Sans Serif"/>
                <a:cs typeface="Microsoft Sans Serif"/>
              </a:rPr>
              <a:t> </a:t>
            </a:r>
            <a:r>
              <a:rPr sz="700" spc="-10" dirty="0">
                <a:latin typeface="Microsoft Sans Serif"/>
                <a:cs typeface="Microsoft Sans Serif"/>
              </a:rPr>
              <a:t>La</a:t>
            </a:r>
            <a:r>
              <a:rPr sz="700" dirty="0">
                <a:latin typeface="Microsoft Sans Serif"/>
                <a:cs typeface="Microsoft Sans Serif"/>
              </a:rPr>
              <a:t> </a:t>
            </a:r>
            <a:r>
              <a:rPr sz="700" spc="25" dirty="0">
                <a:latin typeface="Microsoft Sans Serif"/>
                <a:cs typeface="Microsoft Sans Serif"/>
              </a:rPr>
              <a:t>operación</a:t>
            </a:r>
            <a:r>
              <a:rPr sz="700" dirty="0">
                <a:latin typeface="Microsoft Sans Serif"/>
                <a:cs typeface="Microsoft Sans Serif"/>
              </a:rPr>
              <a:t> </a:t>
            </a:r>
            <a:r>
              <a:rPr sz="700" spc="20" dirty="0">
                <a:latin typeface="Microsoft Sans Serif"/>
                <a:cs typeface="Microsoft Sans Serif"/>
              </a:rPr>
              <a:t>de</a:t>
            </a:r>
            <a:r>
              <a:rPr sz="700" spc="-5" dirty="0">
                <a:latin typeface="Microsoft Sans Serif"/>
                <a:cs typeface="Microsoft Sans Serif"/>
              </a:rPr>
              <a:t> </a:t>
            </a:r>
            <a:r>
              <a:rPr sz="700" spc="5" dirty="0">
                <a:latin typeface="Microsoft Sans Serif"/>
                <a:cs typeface="Microsoft Sans Serif"/>
              </a:rPr>
              <a:t>estas </a:t>
            </a:r>
            <a:r>
              <a:rPr sz="700" spc="-170" dirty="0">
                <a:latin typeface="Microsoft Sans Serif"/>
                <a:cs typeface="Microsoft Sans Serif"/>
              </a:rPr>
              <a:t> </a:t>
            </a:r>
            <a:r>
              <a:rPr sz="700" spc="15" dirty="0">
                <a:latin typeface="Microsoft Sans Serif"/>
                <a:cs typeface="Microsoft Sans Serif"/>
              </a:rPr>
              <a:t>etapas </a:t>
            </a:r>
            <a:r>
              <a:rPr sz="700" spc="20" dirty="0">
                <a:latin typeface="Microsoft Sans Serif"/>
                <a:cs typeface="Microsoft Sans Serif"/>
              </a:rPr>
              <a:t>bajo </a:t>
            </a:r>
            <a:r>
              <a:rPr sz="700" spc="15" dirty="0">
                <a:latin typeface="Microsoft Sans Serif"/>
                <a:cs typeface="Microsoft Sans Serif"/>
              </a:rPr>
              <a:t>carga </a:t>
            </a:r>
            <a:r>
              <a:rPr sz="700" dirty="0">
                <a:latin typeface="Microsoft Sans Serif"/>
                <a:cs typeface="Microsoft Sans Serif"/>
              </a:rPr>
              <a:t>a </a:t>
            </a:r>
            <a:r>
              <a:rPr sz="700" spc="30" dirty="0">
                <a:latin typeface="Microsoft Sans Serif"/>
                <a:cs typeface="Microsoft Sans Serif"/>
              </a:rPr>
              <a:t>una </a:t>
            </a:r>
            <a:r>
              <a:rPr sz="700" spc="15" dirty="0">
                <a:latin typeface="Microsoft Sans Serif"/>
                <a:cs typeface="Microsoft Sans Serif"/>
              </a:rPr>
              <a:t>velocidad </a:t>
            </a:r>
            <a:r>
              <a:rPr sz="700" spc="30" dirty="0">
                <a:latin typeface="Microsoft Sans Serif"/>
                <a:cs typeface="Microsoft Sans Serif"/>
              </a:rPr>
              <a:t>que </a:t>
            </a:r>
            <a:r>
              <a:rPr sz="700" dirty="0">
                <a:latin typeface="Microsoft Sans Serif"/>
                <a:cs typeface="Microsoft Sans Serif"/>
              </a:rPr>
              <a:t>cause </a:t>
            </a:r>
            <a:r>
              <a:rPr sz="700" spc="30" dirty="0">
                <a:latin typeface="Microsoft Sans Serif"/>
                <a:cs typeface="Microsoft Sans Serif"/>
              </a:rPr>
              <a:t>una </a:t>
            </a:r>
            <a:r>
              <a:rPr sz="700" spc="15" dirty="0">
                <a:latin typeface="Microsoft Sans Serif"/>
                <a:cs typeface="Microsoft Sans Serif"/>
              </a:rPr>
              <a:t>coincidencia </a:t>
            </a:r>
            <a:r>
              <a:rPr sz="700" spc="20" dirty="0">
                <a:latin typeface="Microsoft Sans Serif"/>
                <a:cs typeface="Microsoft Sans Serif"/>
              </a:rPr>
              <a:t>de </a:t>
            </a:r>
            <a:r>
              <a:rPr sz="700" spc="10" dirty="0">
                <a:latin typeface="Microsoft Sans Serif"/>
                <a:cs typeface="Microsoft Sans Serif"/>
              </a:rPr>
              <a:t>la </a:t>
            </a:r>
            <a:r>
              <a:rPr sz="700" spc="25" dirty="0">
                <a:latin typeface="Microsoft Sans Serif"/>
                <a:cs typeface="Microsoft Sans Serif"/>
              </a:rPr>
              <a:t>banda </a:t>
            </a:r>
            <a:r>
              <a:rPr sz="700" spc="30" dirty="0">
                <a:latin typeface="Microsoft Sans Serif"/>
                <a:cs typeface="Microsoft Sans Serif"/>
              </a:rPr>
              <a:t> </a:t>
            </a:r>
            <a:r>
              <a:rPr sz="700" spc="20" dirty="0">
                <a:latin typeface="Microsoft Sans Serif"/>
                <a:cs typeface="Microsoft Sans Serif"/>
              </a:rPr>
              <a:t>de </a:t>
            </a:r>
            <a:r>
              <a:rPr sz="700" spc="15" dirty="0">
                <a:latin typeface="Microsoft Sans Serif"/>
                <a:cs typeface="Microsoft Sans Serif"/>
              </a:rPr>
              <a:t>frecuencia </a:t>
            </a:r>
            <a:r>
              <a:rPr sz="700" spc="30" dirty="0">
                <a:latin typeface="Microsoft Sans Serif"/>
                <a:cs typeface="Microsoft Sans Serif"/>
              </a:rPr>
              <a:t>natural </a:t>
            </a:r>
            <a:r>
              <a:rPr sz="700" spc="20" dirty="0">
                <a:latin typeface="Microsoft Sans Serif"/>
                <a:cs typeface="Microsoft Sans Serif"/>
              </a:rPr>
              <a:t>de </a:t>
            </a:r>
            <a:r>
              <a:rPr sz="700" dirty="0">
                <a:latin typeface="Microsoft Sans Serif"/>
                <a:cs typeface="Microsoft Sans Serif"/>
              </a:rPr>
              <a:t>las </a:t>
            </a:r>
            <a:r>
              <a:rPr sz="700" spc="10" dirty="0">
                <a:latin typeface="Microsoft Sans Serif"/>
                <a:cs typeface="Microsoft Sans Serif"/>
              </a:rPr>
              <a:t>palas </a:t>
            </a:r>
            <a:r>
              <a:rPr sz="700" spc="20" dirty="0">
                <a:latin typeface="Microsoft Sans Serif"/>
                <a:cs typeface="Microsoft Sans Serif"/>
              </a:rPr>
              <a:t>provocará daños </a:t>
            </a:r>
            <a:r>
              <a:rPr sz="700" spc="40" dirty="0">
                <a:latin typeface="Microsoft Sans Serif"/>
                <a:cs typeface="Microsoft Sans Serif"/>
              </a:rPr>
              <a:t>por </a:t>
            </a:r>
            <a:r>
              <a:rPr sz="700" spc="25" dirty="0">
                <a:latin typeface="Microsoft Sans Serif"/>
                <a:cs typeface="Microsoft Sans Serif"/>
              </a:rPr>
              <a:t>fatiga </a:t>
            </a:r>
            <a:r>
              <a:rPr sz="700" spc="20" dirty="0">
                <a:latin typeface="Microsoft Sans Serif"/>
                <a:cs typeface="Microsoft Sans Serif"/>
              </a:rPr>
              <a:t>en </a:t>
            </a:r>
            <a:r>
              <a:rPr sz="700" dirty="0">
                <a:latin typeface="Microsoft Sans Serif"/>
                <a:cs typeface="Microsoft Sans Serif"/>
              </a:rPr>
              <a:t>las </a:t>
            </a:r>
            <a:r>
              <a:rPr sz="700" spc="10" dirty="0">
                <a:latin typeface="Microsoft Sans Serif"/>
                <a:cs typeface="Microsoft Sans Serif"/>
              </a:rPr>
              <a:t>palas </a:t>
            </a:r>
            <a:r>
              <a:rPr sz="700" dirty="0">
                <a:latin typeface="Microsoft Sans Serif"/>
                <a:cs typeface="Microsoft Sans Serif"/>
              </a:rPr>
              <a:t>y, </a:t>
            </a:r>
            <a:r>
              <a:rPr sz="700" spc="-175" dirty="0">
                <a:latin typeface="Microsoft Sans Serif"/>
                <a:cs typeface="Microsoft Sans Serif"/>
              </a:rPr>
              <a:t> </a:t>
            </a:r>
            <a:r>
              <a:rPr sz="700" spc="20" dirty="0">
                <a:latin typeface="Microsoft Sans Serif"/>
                <a:cs typeface="Microsoft Sans Serif"/>
              </a:rPr>
              <a:t>en </a:t>
            </a:r>
            <a:r>
              <a:rPr sz="700" spc="35" dirty="0">
                <a:latin typeface="Microsoft Sans Serif"/>
                <a:cs typeface="Microsoft Sans Serif"/>
              </a:rPr>
              <a:t>última </a:t>
            </a:r>
            <a:r>
              <a:rPr sz="700" spc="15" dirty="0">
                <a:latin typeface="Microsoft Sans Serif"/>
                <a:cs typeface="Microsoft Sans Serif"/>
              </a:rPr>
              <a:t>instancia, </a:t>
            </a:r>
            <a:r>
              <a:rPr sz="700" spc="10" dirty="0">
                <a:latin typeface="Microsoft Sans Serif"/>
                <a:cs typeface="Microsoft Sans Serif"/>
              </a:rPr>
              <a:t>fallas </a:t>
            </a:r>
            <a:r>
              <a:rPr sz="700" spc="20" dirty="0">
                <a:latin typeface="Microsoft Sans Serif"/>
                <a:cs typeface="Microsoft Sans Serif"/>
              </a:rPr>
              <a:t>en </a:t>
            </a:r>
            <a:r>
              <a:rPr sz="700" dirty="0">
                <a:latin typeface="Microsoft Sans Serif"/>
                <a:cs typeface="Microsoft Sans Serif"/>
              </a:rPr>
              <a:t>las </a:t>
            </a:r>
            <a:r>
              <a:rPr sz="700" spc="5" dirty="0">
                <a:latin typeface="Microsoft Sans Serif"/>
                <a:cs typeface="Microsoft Sans Serif"/>
              </a:rPr>
              <a:t>palas. </a:t>
            </a:r>
            <a:r>
              <a:rPr sz="700" spc="-10" dirty="0">
                <a:latin typeface="Microsoft Sans Serif"/>
                <a:cs typeface="Microsoft Sans Serif"/>
              </a:rPr>
              <a:t>Este </a:t>
            </a:r>
            <a:r>
              <a:rPr sz="700" spc="30" dirty="0">
                <a:latin typeface="Microsoft Sans Serif"/>
                <a:cs typeface="Microsoft Sans Serif"/>
              </a:rPr>
              <a:t>problema </a:t>
            </a:r>
            <a:r>
              <a:rPr sz="700" spc="25" dirty="0">
                <a:latin typeface="Microsoft Sans Serif"/>
                <a:cs typeface="Microsoft Sans Serif"/>
              </a:rPr>
              <a:t>puede </a:t>
            </a:r>
            <a:r>
              <a:rPr sz="700" spc="15" dirty="0">
                <a:latin typeface="Microsoft Sans Serif"/>
                <a:cs typeface="Microsoft Sans Serif"/>
              </a:rPr>
              <a:t>ser </a:t>
            </a:r>
            <a:r>
              <a:rPr sz="700" spc="20" dirty="0">
                <a:latin typeface="Microsoft Sans Serif"/>
                <a:cs typeface="Microsoft Sans Serif"/>
              </a:rPr>
              <a:t> </a:t>
            </a:r>
            <a:r>
              <a:rPr sz="700" spc="30" dirty="0">
                <a:latin typeface="Microsoft Sans Serif"/>
                <a:cs typeface="Microsoft Sans Serif"/>
              </a:rPr>
              <a:t>particularmente </a:t>
            </a:r>
            <a:r>
              <a:rPr sz="700" spc="15" dirty="0">
                <a:latin typeface="Microsoft Sans Serif"/>
                <a:cs typeface="Microsoft Sans Serif"/>
              </a:rPr>
              <a:t>severo </a:t>
            </a:r>
            <a:r>
              <a:rPr sz="700" spc="25" dirty="0">
                <a:latin typeface="Microsoft Sans Serif"/>
                <a:cs typeface="Microsoft Sans Serif"/>
              </a:rPr>
              <a:t>cuando </a:t>
            </a:r>
            <a:r>
              <a:rPr sz="700" spc="10" dirty="0">
                <a:latin typeface="Microsoft Sans Serif"/>
                <a:cs typeface="Microsoft Sans Serif"/>
              </a:rPr>
              <a:t>la </a:t>
            </a:r>
            <a:r>
              <a:rPr sz="700" spc="25" dirty="0">
                <a:latin typeface="Microsoft Sans Serif"/>
                <a:cs typeface="Microsoft Sans Serif"/>
              </a:rPr>
              <a:t>corriente </a:t>
            </a:r>
            <a:r>
              <a:rPr sz="700" spc="20" dirty="0">
                <a:latin typeface="Microsoft Sans Serif"/>
                <a:cs typeface="Microsoft Sans Serif"/>
              </a:rPr>
              <a:t>de </a:t>
            </a:r>
            <a:r>
              <a:rPr sz="700" spc="5" dirty="0">
                <a:latin typeface="Microsoft Sans Serif"/>
                <a:cs typeface="Microsoft Sans Serif"/>
              </a:rPr>
              <a:t>secuencia </a:t>
            </a:r>
            <a:r>
              <a:rPr sz="700" spc="20" dirty="0">
                <a:latin typeface="Microsoft Sans Serif"/>
                <a:cs typeface="Microsoft Sans Serif"/>
              </a:rPr>
              <a:t>negativa fluye </a:t>
            </a:r>
            <a:r>
              <a:rPr sz="700" dirty="0">
                <a:latin typeface="Microsoft Sans Serif"/>
                <a:cs typeface="Microsoft Sans Serif"/>
              </a:rPr>
              <a:t>a </a:t>
            </a:r>
            <a:r>
              <a:rPr sz="700" spc="5" dirty="0">
                <a:latin typeface="Microsoft Sans Serif"/>
                <a:cs typeface="Microsoft Sans Serif"/>
              </a:rPr>
              <a:t> </a:t>
            </a:r>
            <a:r>
              <a:rPr sz="700" spc="15" dirty="0">
                <a:latin typeface="Microsoft Sans Serif"/>
                <a:cs typeface="Microsoft Sans Serif"/>
              </a:rPr>
              <a:t>través </a:t>
            </a:r>
            <a:r>
              <a:rPr sz="700" spc="20" dirty="0">
                <a:latin typeface="Microsoft Sans Serif"/>
                <a:cs typeface="Microsoft Sans Serif"/>
              </a:rPr>
              <a:t>de </a:t>
            </a:r>
            <a:r>
              <a:rPr sz="700" spc="10" dirty="0">
                <a:latin typeface="Microsoft Sans Serif"/>
                <a:cs typeface="Microsoft Sans Serif"/>
              </a:rPr>
              <a:t>la </a:t>
            </a:r>
            <a:r>
              <a:rPr sz="700" spc="30" dirty="0">
                <a:latin typeface="Microsoft Sans Serif"/>
                <a:cs typeface="Microsoft Sans Serif"/>
              </a:rPr>
              <a:t>armadura </a:t>
            </a:r>
            <a:r>
              <a:rPr sz="700" spc="20" dirty="0">
                <a:latin typeface="Microsoft Sans Serif"/>
                <a:cs typeface="Microsoft Sans Serif"/>
              </a:rPr>
              <a:t>del </a:t>
            </a:r>
            <a:r>
              <a:rPr sz="700" spc="25" dirty="0">
                <a:latin typeface="Microsoft Sans Serif"/>
                <a:cs typeface="Microsoft Sans Serif"/>
              </a:rPr>
              <a:t>generador, </a:t>
            </a:r>
            <a:r>
              <a:rPr sz="700" spc="20" dirty="0">
                <a:latin typeface="Microsoft Sans Serif"/>
                <a:cs typeface="Microsoft Sans Serif"/>
              </a:rPr>
              <a:t>excitando </a:t>
            </a:r>
            <a:r>
              <a:rPr sz="700" dirty="0">
                <a:latin typeface="Microsoft Sans Serif"/>
                <a:cs typeface="Microsoft Sans Serif"/>
              </a:rPr>
              <a:t>así </a:t>
            </a:r>
            <a:r>
              <a:rPr sz="700" spc="15" dirty="0">
                <a:latin typeface="Microsoft Sans Serif"/>
                <a:cs typeface="Microsoft Sans Serif"/>
              </a:rPr>
              <a:t>frecuencias </a:t>
            </a:r>
            <a:r>
              <a:rPr sz="700" spc="20" dirty="0">
                <a:latin typeface="Microsoft Sans Serif"/>
                <a:cs typeface="Microsoft Sans Serif"/>
              </a:rPr>
              <a:t>de </a:t>
            </a:r>
            <a:r>
              <a:rPr sz="700" spc="25" dirty="0">
                <a:latin typeface="Microsoft Sans Serif"/>
                <a:cs typeface="Microsoft Sans Serif"/>
              </a:rPr>
              <a:t>torsión, </a:t>
            </a:r>
            <a:r>
              <a:rPr sz="700" spc="30" dirty="0">
                <a:latin typeface="Microsoft Sans Serif"/>
                <a:cs typeface="Microsoft Sans Serif"/>
              </a:rPr>
              <a:t> </a:t>
            </a:r>
            <a:r>
              <a:rPr sz="700" spc="20" dirty="0">
                <a:latin typeface="Microsoft Sans Serif"/>
                <a:cs typeface="Microsoft Sans Serif"/>
              </a:rPr>
              <a:t>con</a:t>
            </a:r>
            <a:r>
              <a:rPr sz="700" spc="-5" dirty="0">
                <a:latin typeface="Microsoft Sans Serif"/>
                <a:cs typeface="Microsoft Sans Serif"/>
              </a:rPr>
              <a:t> </a:t>
            </a:r>
            <a:r>
              <a:rPr sz="700" spc="15" dirty="0">
                <a:latin typeface="Microsoft Sans Serif"/>
                <a:cs typeface="Microsoft Sans Serif"/>
              </a:rPr>
              <a:t>resonancia</a:t>
            </a:r>
            <a:r>
              <a:rPr sz="700" spc="-5" dirty="0">
                <a:latin typeface="Microsoft Sans Serif"/>
                <a:cs typeface="Microsoft Sans Serif"/>
              </a:rPr>
              <a:t> </a:t>
            </a:r>
            <a:r>
              <a:rPr sz="700" spc="20" dirty="0">
                <a:latin typeface="Microsoft Sans Serif"/>
                <a:cs typeface="Microsoft Sans Serif"/>
              </a:rPr>
              <a:t>de</a:t>
            </a:r>
            <a:r>
              <a:rPr sz="700" spc="-5" dirty="0">
                <a:latin typeface="Microsoft Sans Serif"/>
                <a:cs typeface="Microsoft Sans Serif"/>
              </a:rPr>
              <a:t> </a:t>
            </a:r>
            <a:r>
              <a:rPr sz="700" spc="15" dirty="0">
                <a:latin typeface="Microsoft Sans Serif"/>
                <a:cs typeface="Microsoft Sans Serif"/>
              </a:rPr>
              <a:t>pala</a:t>
            </a:r>
            <a:r>
              <a:rPr sz="700" spc="-5" dirty="0">
                <a:latin typeface="Microsoft Sans Serif"/>
                <a:cs typeface="Microsoft Sans Serif"/>
              </a:rPr>
              <a:t> </a:t>
            </a:r>
            <a:r>
              <a:rPr sz="700" spc="25" dirty="0">
                <a:latin typeface="Microsoft Sans Serif"/>
                <a:cs typeface="Microsoft Sans Serif"/>
              </a:rPr>
              <a:t>alrededor</a:t>
            </a:r>
            <a:r>
              <a:rPr sz="700" spc="-5" dirty="0">
                <a:latin typeface="Microsoft Sans Serif"/>
                <a:cs typeface="Microsoft Sans Serif"/>
              </a:rPr>
              <a:t> </a:t>
            </a:r>
            <a:r>
              <a:rPr sz="700" spc="20" dirty="0">
                <a:latin typeface="Microsoft Sans Serif"/>
                <a:cs typeface="Microsoft Sans Serif"/>
              </a:rPr>
              <a:t>de</a:t>
            </a:r>
            <a:r>
              <a:rPr sz="700" spc="-5" dirty="0">
                <a:latin typeface="Microsoft Sans Serif"/>
                <a:cs typeface="Microsoft Sans Serif"/>
              </a:rPr>
              <a:t> </a:t>
            </a:r>
            <a:r>
              <a:rPr sz="700" spc="10" dirty="0">
                <a:latin typeface="Microsoft Sans Serif"/>
                <a:cs typeface="Microsoft Sans Serif"/>
              </a:rPr>
              <a:t>120</a:t>
            </a:r>
            <a:r>
              <a:rPr sz="700" spc="-5" dirty="0">
                <a:latin typeface="Microsoft Sans Serif"/>
                <a:cs typeface="Microsoft Sans Serif"/>
              </a:rPr>
              <a:t> Hz.</a:t>
            </a:r>
            <a:endParaRPr sz="700">
              <a:latin typeface="Microsoft Sans Serif"/>
              <a:cs typeface="Microsoft Sans Serif"/>
            </a:endParaRPr>
          </a:p>
        </p:txBody>
      </p:sp>
      <p:sp>
        <p:nvSpPr>
          <p:cNvPr id="70" name="object 70"/>
          <p:cNvSpPr txBox="1"/>
          <p:nvPr/>
        </p:nvSpPr>
        <p:spPr>
          <a:xfrm>
            <a:off x="5702861" y="4887951"/>
            <a:ext cx="293618" cy="120546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sz="700" spc="10" dirty="0">
                <a:latin typeface="Microsoft Sans Serif"/>
                <a:cs typeface="Microsoft Sans Serif"/>
              </a:rPr>
              <a:t>94</a:t>
            </a:r>
            <a:endParaRPr sz="700">
              <a:latin typeface="Microsoft Sans Serif"/>
              <a:cs typeface="Microsoft Sans Serif"/>
            </a:endParaRPr>
          </a:p>
        </p:txBody>
      </p:sp>
      <p:sp>
        <p:nvSpPr>
          <p:cNvPr id="71" name="object 71"/>
          <p:cNvSpPr txBox="1"/>
          <p:nvPr/>
        </p:nvSpPr>
        <p:spPr>
          <a:xfrm>
            <a:off x="1846401" y="5068614"/>
            <a:ext cx="2800326" cy="97463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sz="550" spc="20" dirty="0">
                <a:latin typeface="Microsoft Sans Serif"/>
                <a:cs typeface="Microsoft Sans Serif"/>
              </a:rPr>
              <a:t>Copyright</a:t>
            </a:r>
            <a:r>
              <a:rPr sz="550" spc="-10" dirty="0">
                <a:latin typeface="Microsoft Sans Serif"/>
                <a:cs typeface="Microsoft Sans Serif"/>
              </a:rPr>
              <a:t> </a:t>
            </a:r>
            <a:r>
              <a:rPr sz="550" spc="15" dirty="0">
                <a:latin typeface="Microsoft Sans Serif"/>
                <a:cs typeface="Microsoft Sans Serif"/>
              </a:rPr>
              <a:t>©2005</a:t>
            </a:r>
            <a:r>
              <a:rPr sz="550" spc="-10" dirty="0">
                <a:latin typeface="Microsoft Sans Serif"/>
                <a:cs typeface="Microsoft Sans Serif"/>
              </a:rPr>
              <a:t> </a:t>
            </a:r>
            <a:r>
              <a:rPr sz="550" spc="-25" dirty="0">
                <a:latin typeface="Microsoft Sans Serif"/>
                <a:cs typeface="Microsoft Sans Serif"/>
              </a:rPr>
              <a:t>IEC,</a:t>
            </a:r>
            <a:r>
              <a:rPr sz="550" spc="-10" dirty="0">
                <a:latin typeface="Microsoft Sans Serif"/>
                <a:cs typeface="Microsoft Sans Serif"/>
              </a:rPr>
              <a:t> </a:t>
            </a:r>
            <a:r>
              <a:rPr sz="550" spc="10" dirty="0">
                <a:latin typeface="Microsoft Sans Serif"/>
                <a:cs typeface="Microsoft Sans Serif"/>
              </a:rPr>
              <a:t>Ginebra,</a:t>
            </a:r>
            <a:r>
              <a:rPr sz="550" spc="-10" dirty="0">
                <a:latin typeface="Microsoft Sans Serif"/>
                <a:cs typeface="Microsoft Sans Serif"/>
              </a:rPr>
              <a:t> Suiza</a:t>
            </a:r>
            <a:endParaRPr sz="550">
              <a:latin typeface="Microsoft Sans Serif"/>
              <a:cs typeface="Microsoft Sans Serif"/>
            </a:endParaRPr>
          </a:p>
        </p:txBody>
      </p:sp>
      <p:sp>
        <p:nvSpPr>
          <p:cNvPr id="72" name="object 72"/>
          <p:cNvSpPr txBox="1"/>
          <p:nvPr/>
        </p:nvSpPr>
        <p:spPr>
          <a:xfrm>
            <a:off x="1415190" y="5292046"/>
            <a:ext cx="7422250" cy="1411156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sz="650" spc="-5" dirty="0">
                <a:latin typeface="Microsoft Sans Serif"/>
                <a:cs typeface="Microsoft Sans Serif"/>
              </a:rPr>
              <a:t>Fig. 1.-</a:t>
            </a:r>
            <a:r>
              <a:rPr sz="650" dirty="0">
                <a:latin typeface="Microsoft Sans Serif"/>
                <a:cs typeface="Microsoft Sans Serif"/>
              </a:rPr>
              <a:t> </a:t>
            </a:r>
            <a:r>
              <a:rPr sz="650" spc="20" dirty="0">
                <a:latin typeface="Microsoft Sans Serif"/>
                <a:cs typeface="Microsoft Sans Serif"/>
              </a:rPr>
              <a:t>Sobrerango</a:t>
            </a:r>
            <a:r>
              <a:rPr sz="650" dirty="0">
                <a:latin typeface="Microsoft Sans Serif"/>
                <a:cs typeface="Microsoft Sans Serif"/>
              </a:rPr>
              <a:t> </a:t>
            </a:r>
            <a:r>
              <a:rPr sz="650" spc="20" dirty="0">
                <a:latin typeface="Microsoft Sans Serif"/>
                <a:cs typeface="Microsoft Sans Serif"/>
              </a:rPr>
              <a:t>de</a:t>
            </a:r>
            <a:r>
              <a:rPr sz="650" dirty="0">
                <a:latin typeface="Microsoft Sans Serif"/>
                <a:cs typeface="Microsoft Sans Serif"/>
              </a:rPr>
              <a:t> </a:t>
            </a:r>
            <a:r>
              <a:rPr sz="650" spc="15" dirty="0">
                <a:latin typeface="Microsoft Sans Serif"/>
                <a:cs typeface="Microsoft Sans Serif"/>
              </a:rPr>
              <a:t>Operación</a:t>
            </a:r>
            <a:r>
              <a:rPr sz="650" spc="-5" dirty="0">
                <a:latin typeface="Microsoft Sans Serif"/>
                <a:cs typeface="Microsoft Sans Serif"/>
              </a:rPr>
              <a:t> </a:t>
            </a:r>
            <a:r>
              <a:rPr sz="650" spc="20" dirty="0">
                <a:latin typeface="Microsoft Sans Serif"/>
                <a:cs typeface="Microsoft Sans Serif"/>
              </a:rPr>
              <a:t>de</a:t>
            </a:r>
            <a:r>
              <a:rPr sz="650" dirty="0">
                <a:latin typeface="Microsoft Sans Serif"/>
                <a:cs typeface="Microsoft Sans Serif"/>
              </a:rPr>
              <a:t> </a:t>
            </a:r>
            <a:r>
              <a:rPr sz="650" spc="10" dirty="0">
                <a:latin typeface="Microsoft Sans Serif"/>
                <a:cs typeface="Microsoft Sans Serif"/>
              </a:rPr>
              <a:t>Tensión</a:t>
            </a:r>
            <a:r>
              <a:rPr sz="650" dirty="0">
                <a:latin typeface="Microsoft Sans Serif"/>
                <a:cs typeface="Microsoft Sans Serif"/>
              </a:rPr>
              <a:t> </a:t>
            </a:r>
            <a:r>
              <a:rPr sz="650" spc="5" dirty="0">
                <a:latin typeface="Microsoft Sans Serif"/>
                <a:cs typeface="Microsoft Sans Serif"/>
              </a:rPr>
              <a:t>y</a:t>
            </a:r>
            <a:r>
              <a:rPr sz="650" dirty="0">
                <a:latin typeface="Microsoft Sans Serif"/>
                <a:cs typeface="Microsoft Sans Serif"/>
              </a:rPr>
              <a:t> </a:t>
            </a:r>
            <a:r>
              <a:rPr sz="650" spc="5" dirty="0">
                <a:latin typeface="Microsoft Sans Serif"/>
                <a:cs typeface="Microsoft Sans Serif"/>
              </a:rPr>
              <a:t>Frecuencia</a:t>
            </a:r>
            <a:r>
              <a:rPr sz="650" dirty="0">
                <a:latin typeface="Microsoft Sans Serif"/>
                <a:cs typeface="Microsoft Sans Serif"/>
              </a:rPr>
              <a:t> </a:t>
            </a:r>
            <a:r>
              <a:rPr sz="650" spc="25" dirty="0">
                <a:latin typeface="Microsoft Sans Serif"/>
                <a:cs typeface="Microsoft Sans Serif"/>
              </a:rPr>
              <a:t>[1]</a:t>
            </a:r>
            <a:endParaRPr sz="650">
              <a:latin typeface="Microsoft Sans Serif"/>
              <a:cs typeface="Microsoft Sans Serif"/>
            </a:endParaRPr>
          </a:p>
          <a:p>
            <a:pPr marL="12700" marR="36830" indent="154940">
              <a:lnSpc>
                <a:spcPct val="133500"/>
              </a:lnSpc>
              <a:spcBef>
                <a:spcPts val="509"/>
              </a:spcBef>
            </a:pPr>
            <a:r>
              <a:rPr sz="750" spc="-35" dirty="0">
                <a:latin typeface="Microsoft Sans Serif"/>
                <a:cs typeface="Microsoft Sans Serif"/>
              </a:rPr>
              <a:t>IEC </a:t>
            </a:r>
            <a:r>
              <a:rPr sz="750" spc="5" dirty="0">
                <a:latin typeface="Microsoft Sans Serif"/>
                <a:cs typeface="Microsoft Sans Serif"/>
              </a:rPr>
              <a:t>60034-3:2007 </a:t>
            </a:r>
            <a:r>
              <a:rPr sz="750" spc="25" dirty="0">
                <a:latin typeface="Microsoft Sans Serif"/>
                <a:cs typeface="Microsoft Sans Serif"/>
              </a:rPr>
              <a:t>recomienda </a:t>
            </a:r>
            <a:r>
              <a:rPr sz="750" spc="30" dirty="0">
                <a:latin typeface="Microsoft Sans Serif"/>
                <a:cs typeface="Microsoft Sans Serif"/>
              </a:rPr>
              <a:t>que </a:t>
            </a:r>
            <a:r>
              <a:rPr sz="750" spc="10" dirty="0">
                <a:latin typeface="Microsoft Sans Serif"/>
                <a:cs typeface="Microsoft Sans Serif"/>
              </a:rPr>
              <a:t>la </a:t>
            </a:r>
            <a:r>
              <a:rPr sz="750" spc="25" dirty="0">
                <a:latin typeface="Microsoft Sans Serif"/>
                <a:cs typeface="Microsoft Sans Serif"/>
              </a:rPr>
              <a:t>operación </a:t>
            </a:r>
            <a:r>
              <a:rPr sz="750" spc="30" dirty="0">
                <a:latin typeface="Microsoft Sans Serif"/>
                <a:cs typeface="Microsoft Sans Serif"/>
              </a:rPr>
              <a:t>fuera </a:t>
            </a:r>
            <a:r>
              <a:rPr sz="750" spc="20" dirty="0">
                <a:latin typeface="Microsoft Sans Serif"/>
                <a:cs typeface="Microsoft Sans Serif"/>
              </a:rPr>
              <a:t>del </a:t>
            </a:r>
            <a:r>
              <a:rPr sz="750" spc="15" dirty="0">
                <a:latin typeface="Microsoft Sans Serif"/>
                <a:cs typeface="Microsoft Sans Serif"/>
              </a:rPr>
              <a:t>área </a:t>
            </a:r>
            <a:r>
              <a:rPr sz="750" spc="20" dirty="0">
                <a:latin typeface="Microsoft Sans Serif"/>
                <a:cs typeface="Microsoft Sans Serif"/>
              </a:rPr>
              <a:t> </a:t>
            </a:r>
            <a:r>
              <a:rPr sz="750" spc="25" dirty="0">
                <a:latin typeface="Microsoft Sans Serif"/>
                <a:cs typeface="Microsoft Sans Serif"/>
              </a:rPr>
              <a:t>sombreada </a:t>
            </a:r>
            <a:r>
              <a:rPr sz="750" spc="5" dirty="0">
                <a:latin typeface="Microsoft Sans Serif"/>
                <a:cs typeface="Microsoft Sans Serif"/>
              </a:rPr>
              <a:t>"sea </a:t>
            </a:r>
            <a:r>
              <a:rPr sz="750" spc="30" dirty="0">
                <a:latin typeface="Microsoft Sans Serif"/>
                <a:cs typeface="Microsoft Sans Serif"/>
              </a:rPr>
              <a:t>limitada </a:t>
            </a:r>
            <a:r>
              <a:rPr sz="750" spc="25" dirty="0">
                <a:latin typeface="Microsoft Sans Serif"/>
                <a:cs typeface="Microsoft Sans Serif"/>
              </a:rPr>
              <a:t>en </a:t>
            </a:r>
            <a:r>
              <a:rPr sz="750" spc="20" dirty="0">
                <a:latin typeface="Microsoft Sans Serif"/>
                <a:cs typeface="Microsoft Sans Serif"/>
              </a:rPr>
              <a:t>extensión, </a:t>
            </a:r>
            <a:r>
              <a:rPr sz="750" spc="30" dirty="0">
                <a:latin typeface="Microsoft Sans Serif"/>
                <a:cs typeface="Microsoft Sans Serif"/>
              </a:rPr>
              <a:t>duración </a:t>
            </a:r>
            <a:r>
              <a:rPr sz="750" spc="5" dirty="0">
                <a:latin typeface="Microsoft Sans Serif"/>
                <a:cs typeface="Microsoft Sans Serif"/>
              </a:rPr>
              <a:t>y </a:t>
            </a:r>
            <a:r>
              <a:rPr sz="750" spc="20" dirty="0">
                <a:latin typeface="Microsoft Sans Serif"/>
                <a:cs typeface="Microsoft Sans Serif"/>
              </a:rPr>
              <a:t>frecuencia </a:t>
            </a:r>
            <a:r>
              <a:rPr sz="750" spc="25" dirty="0">
                <a:latin typeface="Microsoft Sans Serif"/>
                <a:cs typeface="Microsoft Sans Serif"/>
              </a:rPr>
              <a:t>de </a:t>
            </a:r>
            <a:r>
              <a:rPr sz="750" spc="30" dirty="0">
                <a:latin typeface="Microsoft Sans Serif"/>
                <a:cs typeface="Microsoft Sans Serif"/>
              </a:rPr>
              <a:t> </a:t>
            </a:r>
            <a:r>
              <a:rPr sz="750" spc="20" dirty="0">
                <a:latin typeface="Microsoft Sans Serif"/>
                <a:cs typeface="Microsoft Sans Serif"/>
              </a:rPr>
              <a:t>ocurrencia". </a:t>
            </a:r>
            <a:r>
              <a:rPr sz="750" spc="15" dirty="0">
                <a:latin typeface="Microsoft Sans Serif"/>
                <a:cs typeface="Microsoft Sans Serif"/>
              </a:rPr>
              <a:t>Por </a:t>
            </a:r>
            <a:r>
              <a:rPr sz="750" spc="25" dirty="0">
                <a:latin typeface="Microsoft Sans Serif"/>
                <a:cs typeface="Microsoft Sans Serif"/>
              </a:rPr>
              <a:t>lo </a:t>
            </a:r>
            <a:r>
              <a:rPr sz="750" spc="30" dirty="0">
                <a:latin typeface="Microsoft Sans Serif"/>
                <a:cs typeface="Microsoft Sans Serif"/>
              </a:rPr>
              <a:t>tanto, </a:t>
            </a:r>
            <a:r>
              <a:rPr sz="750" spc="45" dirty="0">
                <a:latin typeface="Microsoft Sans Serif"/>
                <a:cs typeface="Microsoft Sans Serif"/>
              </a:rPr>
              <a:t>un </a:t>
            </a:r>
            <a:r>
              <a:rPr sz="750" spc="25" dirty="0">
                <a:latin typeface="Microsoft Sans Serif"/>
                <a:cs typeface="Microsoft Sans Serif"/>
              </a:rPr>
              <a:t>fabricante </a:t>
            </a:r>
            <a:r>
              <a:rPr sz="750" spc="35" dirty="0">
                <a:latin typeface="Microsoft Sans Serif"/>
                <a:cs typeface="Microsoft Sans Serif"/>
              </a:rPr>
              <a:t>podría </a:t>
            </a:r>
            <a:r>
              <a:rPr sz="750" spc="40" dirty="0">
                <a:latin typeface="Microsoft Sans Serif"/>
                <a:cs typeface="Microsoft Sans Serif"/>
              </a:rPr>
              <a:t>imponer </a:t>
            </a:r>
            <a:r>
              <a:rPr sz="750" spc="5" dirty="0">
                <a:latin typeface="Microsoft Sans Serif"/>
                <a:cs typeface="Microsoft Sans Serif"/>
              </a:rPr>
              <a:t>severas </a:t>
            </a:r>
            <a:r>
              <a:rPr sz="750" spc="10" dirty="0">
                <a:latin typeface="Microsoft Sans Serif"/>
                <a:cs typeface="Microsoft Sans Serif"/>
              </a:rPr>
              <a:t> </a:t>
            </a:r>
            <a:r>
              <a:rPr sz="750" spc="20" dirty="0">
                <a:latin typeface="Microsoft Sans Serif"/>
                <a:cs typeface="Microsoft Sans Serif"/>
              </a:rPr>
              <a:t>restricciones </a:t>
            </a:r>
            <a:r>
              <a:rPr sz="750" spc="25" dirty="0">
                <a:latin typeface="Microsoft Sans Serif"/>
                <a:cs typeface="Microsoft Sans Serif"/>
              </a:rPr>
              <a:t>de </a:t>
            </a:r>
            <a:r>
              <a:rPr sz="750" spc="40" dirty="0">
                <a:latin typeface="Microsoft Sans Serif"/>
                <a:cs typeface="Microsoft Sans Serif"/>
              </a:rPr>
              <a:t>tiempo </a:t>
            </a:r>
            <a:r>
              <a:rPr sz="750" spc="25" dirty="0">
                <a:latin typeface="Microsoft Sans Serif"/>
                <a:cs typeface="Microsoft Sans Serif"/>
              </a:rPr>
              <a:t>para </a:t>
            </a:r>
            <a:r>
              <a:rPr sz="750" spc="10" dirty="0">
                <a:latin typeface="Microsoft Sans Serif"/>
                <a:cs typeface="Microsoft Sans Serif"/>
              </a:rPr>
              <a:t>el </a:t>
            </a:r>
            <a:r>
              <a:rPr sz="750" spc="30" dirty="0">
                <a:latin typeface="Microsoft Sans Serif"/>
                <a:cs typeface="Microsoft Sans Serif"/>
              </a:rPr>
              <a:t>generador mismo, particularmente </a:t>
            </a:r>
            <a:r>
              <a:rPr sz="750" spc="35" dirty="0">
                <a:latin typeface="Microsoft Sans Serif"/>
                <a:cs typeface="Microsoft Sans Serif"/>
              </a:rPr>
              <a:t> </a:t>
            </a:r>
            <a:r>
              <a:rPr sz="750" spc="25" dirty="0">
                <a:latin typeface="Microsoft Sans Serif"/>
                <a:cs typeface="Microsoft Sans Serif"/>
              </a:rPr>
              <a:t>para</a:t>
            </a:r>
            <a:r>
              <a:rPr sz="750" spc="-5" dirty="0">
                <a:latin typeface="Microsoft Sans Serif"/>
                <a:cs typeface="Microsoft Sans Serif"/>
              </a:rPr>
              <a:t> </a:t>
            </a:r>
            <a:r>
              <a:rPr sz="750" spc="25" dirty="0">
                <a:latin typeface="Microsoft Sans Serif"/>
                <a:cs typeface="Microsoft Sans Serif"/>
              </a:rPr>
              <a:t>operación</a:t>
            </a:r>
            <a:r>
              <a:rPr sz="750" spc="-5" dirty="0">
                <a:latin typeface="Microsoft Sans Serif"/>
                <a:cs typeface="Microsoft Sans Serif"/>
              </a:rPr>
              <a:t> </a:t>
            </a:r>
            <a:r>
              <a:rPr sz="750" spc="45" dirty="0">
                <a:latin typeface="Microsoft Sans Serif"/>
                <a:cs typeface="Microsoft Sans Serif"/>
              </a:rPr>
              <a:t>por</a:t>
            </a:r>
            <a:r>
              <a:rPr sz="750" spc="-5" dirty="0">
                <a:latin typeface="Microsoft Sans Serif"/>
                <a:cs typeface="Microsoft Sans Serif"/>
              </a:rPr>
              <a:t> </a:t>
            </a:r>
            <a:r>
              <a:rPr sz="750" spc="25" dirty="0">
                <a:latin typeface="Microsoft Sans Serif"/>
                <a:cs typeface="Microsoft Sans Serif"/>
              </a:rPr>
              <a:t>debajo</a:t>
            </a:r>
            <a:r>
              <a:rPr sz="750" dirty="0">
                <a:latin typeface="Microsoft Sans Serif"/>
                <a:cs typeface="Microsoft Sans Serif"/>
              </a:rPr>
              <a:t> </a:t>
            </a:r>
            <a:r>
              <a:rPr sz="750" spc="20" dirty="0">
                <a:latin typeface="Microsoft Sans Serif"/>
                <a:cs typeface="Microsoft Sans Serif"/>
              </a:rPr>
              <a:t>del</a:t>
            </a:r>
            <a:r>
              <a:rPr sz="750" spc="-5" dirty="0">
                <a:latin typeface="Microsoft Sans Serif"/>
                <a:cs typeface="Microsoft Sans Serif"/>
              </a:rPr>
              <a:t> </a:t>
            </a:r>
            <a:r>
              <a:rPr sz="750" spc="10" dirty="0">
                <a:latin typeface="Microsoft Sans Serif"/>
                <a:cs typeface="Microsoft Sans Serif"/>
              </a:rPr>
              <a:t>95</a:t>
            </a:r>
            <a:r>
              <a:rPr sz="750" spc="-5" dirty="0">
                <a:latin typeface="Microsoft Sans Serif"/>
                <a:cs typeface="Microsoft Sans Serif"/>
              </a:rPr>
              <a:t> </a:t>
            </a:r>
            <a:r>
              <a:rPr sz="750" spc="35" dirty="0">
                <a:latin typeface="Microsoft Sans Serif"/>
                <a:cs typeface="Microsoft Sans Serif"/>
              </a:rPr>
              <a:t>o</a:t>
            </a:r>
            <a:r>
              <a:rPr sz="750" dirty="0">
                <a:latin typeface="Microsoft Sans Serif"/>
                <a:cs typeface="Microsoft Sans Serif"/>
              </a:rPr>
              <a:t> </a:t>
            </a:r>
            <a:r>
              <a:rPr sz="750" spc="45" dirty="0">
                <a:latin typeface="Microsoft Sans Serif"/>
                <a:cs typeface="Microsoft Sans Serif"/>
              </a:rPr>
              <a:t>por</a:t>
            </a:r>
            <a:r>
              <a:rPr sz="750" spc="-5" dirty="0">
                <a:latin typeface="Microsoft Sans Serif"/>
                <a:cs typeface="Microsoft Sans Serif"/>
              </a:rPr>
              <a:t> </a:t>
            </a:r>
            <a:r>
              <a:rPr sz="750" spc="20" dirty="0">
                <a:latin typeface="Microsoft Sans Serif"/>
                <a:cs typeface="Microsoft Sans Serif"/>
              </a:rPr>
              <a:t>encima</a:t>
            </a:r>
            <a:r>
              <a:rPr sz="750" spc="-5" dirty="0">
                <a:latin typeface="Microsoft Sans Serif"/>
                <a:cs typeface="Microsoft Sans Serif"/>
              </a:rPr>
              <a:t> </a:t>
            </a:r>
            <a:r>
              <a:rPr sz="750" spc="20" dirty="0">
                <a:latin typeface="Microsoft Sans Serif"/>
                <a:cs typeface="Microsoft Sans Serif"/>
              </a:rPr>
              <a:t>del</a:t>
            </a:r>
            <a:r>
              <a:rPr sz="750" dirty="0">
                <a:latin typeface="Microsoft Sans Serif"/>
                <a:cs typeface="Microsoft Sans Serif"/>
              </a:rPr>
              <a:t> </a:t>
            </a:r>
            <a:r>
              <a:rPr sz="750" spc="10" dirty="0">
                <a:latin typeface="Microsoft Sans Serif"/>
                <a:cs typeface="Microsoft Sans Serif"/>
              </a:rPr>
              <a:t>103</a:t>
            </a:r>
            <a:r>
              <a:rPr sz="750" spc="-5" dirty="0">
                <a:latin typeface="Microsoft Sans Serif"/>
                <a:cs typeface="Microsoft Sans Serif"/>
              </a:rPr>
              <a:t> </a:t>
            </a:r>
            <a:r>
              <a:rPr sz="750" spc="45" dirty="0">
                <a:latin typeface="Microsoft Sans Serif"/>
                <a:cs typeface="Microsoft Sans Serif"/>
              </a:rPr>
              <a:t>por</a:t>
            </a:r>
            <a:r>
              <a:rPr sz="750" spc="-5" dirty="0">
                <a:latin typeface="Microsoft Sans Serif"/>
                <a:cs typeface="Microsoft Sans Serif"/>
              </a:rPr>
              <a:t> </a:t>
            </a:r>
            <a:r>
              <a:rPr sz="750" spc="25" dirty="0">
                <a:latin typeface="Microsoft Sans Serif"/>
                <a:cs typeface="Microsoft Sans Serif"/>
              </a:rPr>
              <a:t>ciento</a:t>
            </a:r>
            <a:r>
              <a:rPr sz="750" dirty="0">
                <a:latin typeface="Microsoft Sans Serif"/>
                <a:cs typeface="Microsoft Sans Serif"/>
              </a:rPr>
              <a:t> </a:t>
            </a:r>
            <a:r>
              <a:rPr sz="750" spc="25" dirty="0">
                <a:latin typeface="Microsoft Sans Serif"/>
                <a:cs typeface="Microsoft Sans Serif"/>
              </a:rPr>
              <a:t>de</a:t>
            </a:r>
            <a:r>
              <a:rPr sz="750" spc="-5" dirty="0">
                <a:latin typeface="Microsoft Sans Serif"/>
                <a:cs typeface="Microsoft Sans Serif"/>
              </a:rPr>
              <a:t> </a:t>
            </a:r>
            <a:r>
              <a:rPr sz="750" spc="10" dirty="0">
                <a:latin typeface="Microsoft Sans Serif"/>
                <a:cs typeface="Microsoft Sans Serif"/>
              </a:rPr>
              <a:t>la </a:t>
            </a:r>
            <a:r>
              <a:rPr sz="750" spc="-185" dirty="0">
                <a:latin typeface="Microsoft Sans Serif"/>
                <a:cs typeface="Microsoft Sans Serif"/>
              </a:rPr>
              <a:t> </a:t>
            </a:r>
            <a:r>
              <a:rPr sz="750" spc="20" dirty="0">
                <a:latin typeface="Microsoft Sans Serif"/>
                <a:cs typeface="Microsoft Sans Serif"/>
              </a:rPr>
              <a:t>frecuencia </a:t>
            </a:r>
            <a:r>
              <a:rPr sz="750" spc="35" dirty="0">
                <a:latin typeface="Microsoft Sans Serif"/>
                <a:cs typeface="Microsoft Sans Serif"/>
              </a:rPr>
              <a:t>nominal </a:t>
            </a:r>
            <a:r>
              <a:rPr sz="750" spc="20" dirty="0">
                <a:latin typeface="Microsoft Sans Serif"/>
                <a:cs typeface="Microsoft Sans Serif"/>
              </a:rPr>
              <a:t>(respectivamente </a:t>
            </a:r>
            <a:r>
              <a:rPr sz="750" spc="10" dirty="0">
                <a:latin typeface="Microsoft Sans Serif"/>
                <a:cs typeface="Microsoft Sans Serif"/>
              </a:rPr>
              <a:t>57 </a:t>
            </a:r>
            <a:r>
              <a:rPr sz="750" spc="35" dirty="0">
                <a:latin typeface="Microsoft Sans Serif"/>
                <a:cs typeface="Microsoft Sans Serif"/>
              </a:rPr>
              <a:t>o </a:t>
            </a:r>
            <a:r>
              <a:rPr sz="750" spc="5" dirty="0">
                <a:latin typeface="Microsoft Sans Serif"/>
                <a:cs typeface="Microsoft Sans Serif"/>
              </a:rPr>
              <a:t>61,8 </a:t>
            </a:r>
            <a:r>
              <a:rPr sz="750" spc="-5" dirty="0">
                <a:latin typeface="Microsoft Sans Serif"/>
                <a:cs typeface="Microsoft Sans Serif"/>
              </a:rPr>
              <a:t>Hz </a:t>
            </a:r>
            <a:r>
              <a:rPr sz="750" spc="25" dirty="0">
                <a:latin typeface="Microsoft Sans Serif"/>
                <a:cs typeface="Microsoft Sans Serif"/>
              </a:rPr>
              <a:t>sobre </a:t>
            </a:r>
            <a:r>
              <a:rPr sz="750" spc="30" dirty="0">
                <a:latin typeface="Microsoft Sans Serif"/>
                <a:cs typeface="Microsoft Sans Serif"/>
              </a:rPr>
              <a:t>una </a:t>
            </a:r>
            <a:r>
              <a:rPr sz="750" spc="5" dirty="0">
                <a:latin typeface="Microsoft Sans Serif"/>
                <a:cs typeface="Microsoft Sans Serif"/>
              </a:rPr>
              <a:t>base </a:t>
            </a:r>
            <a:r>
              <a:rPr sz="750" spc="25" dirty="0">
                <a:latin typeface="Microsoft Sans Serif"/>
                <a:cs typeface="Microsoft Sans Serif"/>
              </a:rPr>
              <a:t>de </a:t>
            </a:r>
            <a:r>
              <a:rPr sz="750" spc="30" dirty="0">
                <a:latin typeface="Microsoft Sans Serif"/>
                <a:cs typeface="Microsoft Sans Serif"/>
              </a:rPr>
              <a:t> </a:t>
            </a:r>
            <a:r>
              <a:rPr sz="750" spc="10" dirty="0">
                <a:latin typeface="Microsoft Sans Serif"/>
                <a:cs typeface="Microsoft Sans Serif"/>
              </a:rPr>
              <a:t>60</a:t>
            </a:r>
            <a:r>
              <a:rPr sz="750" spc="-5" dirty="0">
                <a:latin typeface="Microsoft Sans Serif"/>
                <a:cs typeface="Microsoft Sans Serif"/>
              </a:rPr>
              <a:t> </a:t>
            </a:r>
            <a:r>
              <a:rPr sz="750" spc="-15" dirty="0">
                <a:latin typeface="Microsoft Sans Serif"/>
                <a:cs typeface="Microsoft Sans Serif"/>
              </a:rPr>
              <a:t>Hz)</a:t>
            </a:r>
            <a:r>
              <a:rPr sz="750" spc="-5" dirty="0">
                <a:latin typeface="Microsoft Sans Serif"/>
                <a:cs typeface="Microsoft Sans Serif"/>
              </a:rPr>
              <a:t> </a:t>
            </a:r>
            <a:r>
              <a:rPr sz="750" dirty="0">
                <a:latin typeface="Microsoft Sans Serif"/>
                <a:cs typeface="Microsoft Sans Serif"/>
              </a:rPr>
              <a:t>y,</a:t>
            </a:r>
            <a:r>
              <a:rPr sz="750" spc="-5" dirty="0">
                <a:latin typeface="Microsoft Sans Serif"/>
                <a:cs typeface="Microsoft Sans Serif"/>
              </a:rPr>
              <a:t> </a:t>
            </a:r>
            <a:r>
              <a:rPr sz="750" spc="25" dirty="0">
                <a:latin typeface="Microsoft Sans Serif"/>
                <a:cs typeface="Microsoft Sans Serif"/>
              </a:rPr>
              <a:t>en</a:t>
            </a:r>
            <a:r>
              <a:rPr sz="750" spc="-5" dirty="0">
                <a:latin typeface="Microsoft Sans Serif"/>
                <a:cs typeface="Microsoft Sans Serif"/>
              </a:rPr>
              <a:t> </a:t>
            </a:r>
            <a:r>
              <a:rPr sz="750" spc="45" dirty="0">
                <a:latin typeface="Microsoft Sans Serif"/>
                <a:cs typeface="Microsoft Sans Serif"/>
              </a:rPr>
              <a:t>menor</a:t>
            </a:r>
            <a:r>
              <a:rPr sz="750" spc="-5" dirty="0">
                <a:latin typeface="Microsoft Sans Serif"/>
                <a:cs typeface="Microsoft Sans Serif"/>
              </a:rPr>
              <a:t> </a:t>
            </a:r>
            <a:r>
              <a:rPr sz="750" spc="25" dirty="0">
                <a:latin typeface="Microsoft Sans Serif"/>
                <a:cs typeface="Microsoft Sans Serif"/>
              </a:rPr>
              <a:t>medida,</a:t>
            </a:r>
            <a:r>
              <a:rPr sz="750" spc="-5" dirty="0">
                <a:latin typeface="Microsoft Sans Serif"/>
                <a:cs typeface="Microsoft Sans Serif"/>
              </a:rPr>
              <a:t> </a:t>
            </a:r>
            <a:r>
              <a:rPr sz="750" spc="25" dirty="0">
                <a:latin typeface="Microsoft Sans Serif"/>
                <a:cs typeface="Microsoft Sans Serif"/>
              </a:rPr>
              <a:t>para</a:t>
            </a:r>
            <a:r>
              <a:rPr sz="750" spc="-5" dirty="0">
                <a:latin typeface="Microsoft Sans Serif"/>
                <a:cs typeface="Microsoft Sans Serif"/>
              </a:rPr>
              <a:t> </a:t>
            </a:r>
            <a:r>
              <a:rPr sz="750" spc="25" dirty="0">
                <a:latin typeface="Microsoft Sans Serif"/>
                <a:cs typeface="Microsoft Sans Serif"/>
              </a:rPr>
              <a:t>operación</a:t>
            </a:r>
            <a:r>
              <a:rPr sz="750" spc="-5" dirty="0">
                <a:latin typeface="Microsoft Sans Serif"/>
                <a:cs typeface="Microsoft Sans Serif"/>
              </a:rPr>
              <a:t> </a:t>
            </a:r>
            <a:r>
              <a:rPr sz="750" spc="30" dirty="0">
                <a:latin typeface="Microsoft Sans Serif"/>
                <a:cs typeface="Microsoft Sans Serif"/>
              </a:rPr>
              <a:t>fuera</a:t>
            </a:r>
            <a:r>
              <a:rPr sz="750" spc="-5" dirty="0">
                <a:latin typeface="Microsoft Sans Serif"/>
                <a:cs typeface="Microsoft Sans Serif"/>
              </a:rPr>
              <a:t> </a:t>
            </a:r>
            <a:r>
              <a:rPr sz="750" spc="25" dirty="0">
                <a:latin typeface="Microsoft Sans Serif"/>
                <a:cs typeface="Microsoft Sans Serif"/>
              </a:rPr>
              <a:t>de</a:t>
            </a:r>
            <a:r>
              <a:rPr sz="750" spc="-5" dirty="0">
                <a:latin typeface="Microsoft Sans Serif"/>
                <a:cs typeface="Microsoft Sans Serif"/>
              </a:rPr>
              <a:t> </a:t>
            </a:r>
            <a:r>
              <a:rPr sz="750" spc="10" dirty="0">
                <a:latin typeface="Microsoft Sans Serif"/>
                <a:cs typeface="Microsoft Sans Serif"/>
              </a:rPr>
              <a:t>el</a:t>
            </a:r>
            <a:r>
              <a:rPr sz="750" spc="-5" dirty="0">
                <a:latin typeface="Microsoft Sans Serif"/>
                <a:cs typeface="Microsoft Sans Serif"/>
              </a:rPr>
              <a:t> </a:t>
            </a:r>
            <a:r>
              <a:rPr sz="750" spc="35" dirty="0">
                <a:latin typeface="Microsoft Sans Serif"/>
                <a:cs typeface="Microsoft Sans Serif"/>
              </a:rPr>
              <a:t>rango</a:t>
            </a:r>
            <a:r>
              <a:rPr sz="750" spc="-5" dirty="0">
                <a:latin typeface="Microsoft Sans Serif"/>
                <a:cs typeface="Microsoft Sans Serif"/>
              </a:rPr>
              <a:t> </a:t>
            </a:r>
            <a:r>
              <a:rPr sz="750" spc="35" dirty="0">
                <a:latin typeface="Microsoft Sans Serif"/>
                <a:cs typeface="Microsoft Sans Serif"/>
              </a:rPr>
              <a:t>continuo </a:t>
            </a:r>
            <a:r>
              <a:rPr sz="750" spc="-185" dirty="0">
                <a:latin typeface="Microsoft Sans Serif"/>
                <a:cs typeface="Microsoft Sans Serif"/>
              </a:rPr>
              <a:t> </a:t>
            </a:r>
            <a:r>
              <a:rPr sz="750" spc="25" dirty="0">
                <a:latin typeface="Microsoft Sans Serif"/>
                <a:cs typeface="Microsoft Sans Serif"/>
              </a:rPr>
              <a:t>de</a:t>
            </a:r>
            <a:r>
              <a:rPr sz="750" spc="-10" dirty="0">
                <a:latin typeface="Microsoft Sans Serif"/>
                <a:cs typeface="Microsoft Sans Serif"/>
              </a:rPr>
              <a:t> </a:t>
            </a:r>
            <a:r>
              <a:rPr sz="750" spc="10" dirty="0">
                <a:latin typeface="Microsoft Sans Serif"/>
                <a:cs typeface="Microsoft Sans Serif"/>
              </a:rPr>
              <a:t>98</a:t>
            </a:r>
            <a:r>
              <a:rPr sz="750" spc="-5" dirty="0">
                <a:latin typeface="Microsoft Sans Serif"/>
                <a:cs typeface="Microsoft Sans Serif"/>
              </a:rPr>
              <a:t> </a:t>
            </a:r>
            <a:r>
              <a:rPr sz="750" dirty="0">
                <a:latin typeface="Microsoft Sans Serif"/>
                <a:cs typeface="Microsoft Sans Serif"/>
              </a:rPr>
              <a:t>a</a:t>
            </a:r>
            <a:r>
              <a:rPr sz="750" spc="-5" dirty="0">
                <a:latin typeface="Microsoft Sans Serif"/>
                <a:cs typeface="Microsoft Sans Serif"/>
              </a:rPr>
              <a:t> </a:t>
            </a:r>
            <a:r>
              <a:rPr sz="750" spc="10" dirty="0">
                <a:latin typeface="Microsoft Sans Serif"/>
                <a:cs typeface="Microsoft Sans Serif"/>
              </a:rPr>
              <a:t>102</a:t>
            </a:r>
            <a:r>
              <a:rPr sz="750" spc="-5" dirty="0">
                <a:latin typeface="Microsoft Sans Serif"/>
                <a:cs typeface="Microsoft Sans Serif"/>
              </a:rPr>
              <a:t> </a:t>
            </a:r>
            <a:r>
              <a:rPr sz="750" spc="45" dirty="0">
                <a:latin typeface="Microsoft Sans Serif"/>
                <a:cs typeface="Microsoft Sans Serif"/>
              </a:rPr>
              <a:t>por</a:t>
            </a:r>
            <a:r>
              <a:rPr sz="750" spc="-5" dirty="0">
                <a:latin typeface="Microsoft Sans Serif"/>
                <a:cs typeface="Microsoft Sans Serif"/>
              </a:rPr>
              <a:t> </a:t>
            </a:r>
            <a:r>
              <a:rPr sz="750" spc="25" dirty="0">
                <a:latin typeface="Microsoft Sans Serif"/>
                <a:cs typeface="Microsoft Sans Serif"/>
              </a:rPr>
              <a:t>ciento</a:t>
            </a:r>
            <a:r>
              <a:rPr sz="750" spc="-10" dirty="0">
                <a:latin typeface="Microsoft Sans Serif"/>
                <a:cs typeface="Microsoft Sans Serif"/>
              </a:rPr>
              <a:t> </a:t>
            </a:r>
            <a:r>
              <a:rPr sz="750" spc="25" dirty="0">
                <a:latin typeface="Microsoft Sans Serif"/>
                <a:cs typeface="Microsoft Sans Serif"/>
              </a:rPr>
              <a:t>de</a:t>
            </a:r>
            <a:r>
              <a:rPr sz="750" spc="-5" dirty="0">
                <a:latin typeface="Microsoft Sans Serif"/>
                <a:cs typeface="Microsoft Sans Serif"/>
              </a:rPr>
              <a:t> </a:t>
            </a:r>
            <a:r>
              <a:rPr sz="750" spc="10" dirty="0">
                <a:latin typeface="Microsoft Sans Serif"/>
                <a:cs typeface="Microsoft Sans Serif"/>
              </a:rPr>
              <a:t>la</a:t>
            </a:r>
            <a:r>
              <a:rPr sz="750" spc="-5" dirty="0">
                <a:latin typeface="Microsoft Sans Serif"/>
                <a:cs typeface="Microsoft Sans Serif"/>
              </a:rPr>
              <a:t> </a:t>
            </a:r>
            <a:r>
              <a:rPr sz="750" spc="20" dirty="0">
                <a:latin typeface="Microsoft Sans Serif"/>
                <a:cs typeface="Microsoft Sans Serif"/>
              </a:rPr>
              <a:t>frecuencia</a:t>
            </a:r>
            <a:r>
              <a:rPr sz="750" spc="-5" dirty="0">
                <a:latin typeface="Microsoft Sans Serif"/>
                <a:cs typeface="Microsoft Sans Serif"/>
              </a:rPr>
              <a:t> </a:t>
            </a:r>
            <a:r>
              <a:rPr sz="750" spc="30" dirty="0">
                <a:latin typeface="Microsoft Sans Serif"/>
                <a:cs typeface="Microsoft Sans Serif"/>
              </a:rPr>
              <a:t>nominal.</a:t>
            </a:r>
            <a:endParaRPr sz="750">
              <a:latin typeface="Microsoft Sans Serif"/>
              <a:cs typeface="Microsoft Sans Serif"/>
            </a:endParaRPr>
          </a:p>
          <a:p>
            <a:pPr marL="12700" marR="5080" indent="154940">
              <a:lnSpc>
                <a:spcPct val="125200"/>
              </a:lnSpc>
              <a:spcBef>
                <a:spcPts val="10"/>
              </a:spcBef>
            </a:pPr>
            <a:r>
              <a:rPr sz="800" spc="-20" dirty="0">
                <a:latin typeface="Microsoft Sans Serif"/>
                <a:cs typeface="Microsoft Sans Serif"/>
              </a:rPr>
              <a:t>En </a:t>
            </a:r>
            <a:r>
              <a:rPr sz="800" spc="15" dirty="0">
                <a:latin typeface="Microsoft Sans Serif"/>
                <a:cs typeface="Microsoft Sans Serif"/>
              </a:rPr>
              <a:t>vista </a:t>
            </a:r>
            <a:r>
              <a:rPr sz="800" spc="25" dirty="0">
                <a:latin typeface="Microsoft Sans Serif"/>
                <a:cs typeface="Microsoft Sans Serif"/>
              </a:rPr>
              <a:t>de </a:t>
            </a:r>
            <a:r>
              <a:rPr sz="800" spc="5" dirty="0">
                <a:latin typeface="Microsoft Sans Serif"/>
                <a:cs typeface="Microsoft Sans Serif"/>
              </a:rPr>
              <a:t>estas </a:t>
            </a:r>
            <a:r>
              <a:rPr sz="800" spc="15" dirty="0">
                <a:latin typeface="Microsoft Sans Serif"/>
                <a:cs typeface="Microsoft Sans Serif"/>
              </a:rPr>
              <a:t>consideraciones, </a:t>
            </a:r>
            <a:r>
              <a:rPr sz="800" spc="45" dirty="0">
                <a:latin typeface="Microsoft Sans Serif"/>
                <a:cs typeface="Microsoft Sans Serif"/>
              </a:rPr>
              <a:t>un </a:t>
            </a:r>
            <a:r>
              <a:rPr sz="800" spc="30" dirty="0">
                <a:latin typeface="Microsoft Sans Serif"/>
                <a:cs typeface="Microsoft Sans Serif"/>
              </a:rPr>
              <a:t>fabricante puede </a:t>
            </a:r>
            <a:r>
              <a:rPr sz="800" spc="25" dirty="0">
                <a:latin typeface="Microsoft Sans Serif"/>
                <a:cs typeface="Microsoft Sans Serif"/>
              </a:rPr>
              <a:t>exigir, </a:t>
            </a:r>
            <a:r>
              <a:rPr sz="800" spc="30" dirty="0">
                <a:latin typeface="Microsoft Sans Serif"/>
                <a:cs typeface="Microsoft Sans Serif"/>
              </a:rPr>
              <a:t> </a:t>
            </a:r>
            <a:r>
              <a:rPr sz="800" spc="20" dirty="0">
                <a:latin typeface="Microsoft Sans Serif"/>
                <a:cs typeface="Microsoft Sans Serif"/>
              </a:rPr>
              <a:t>sólo </a:t>
            </a:r>
            <a:r>
              <a:rPr sz="800" spc="25" dirty="0">
                <a:latin typeface="Microsoft Sans Serif"/>
                <a:cs typeface="Microsoft Sans Serif"/>
              </a:rPr>
              <a:t>para </a:t>
            </a:r>
            <a:r>
              <a:rPr sz="800" spc="15" dirty="0">
                <a:latin typeface="Microsoft Sans Serif"/>
                <a:cs typeface="Microsoft Sans Serif"/>
              </a:rPr>
              <a:t>el </a:t>
            </a:r>
            <a:r>
              <a:rPr sz="800" spc="30" dirty="0">
                <a:latin typeface="Microsoft Sans Serif"/>
                <a:cs typeface="Microsoft Sans Serif"/>
              </a:rPr>
              <a:t>generador, </a:t>
            </a:r>
            <a:r>
              <a:rPr sz="800" spc="25" dirty="0">
                <a:latin typeface="Microsoft Sans Serif"/>
                <a:cs typeface="Microsoft Sans Serif"/>
              </a:rPr>
              <a:t>límites operativos de </a:t>
            </a:r>
            <a:r>
              <a:rPr sz="800" spc="20" dirty="0">
                <a:latin typeface="Microsoft Sans Serif"/>
                <a:cs typeface="Microsoft Sans Serif"/>
              </a:rPr>
              <a:t>frecuencia </a:t>
            </a:r>
            <a:r>
              <a:rPr sz="800" spc="25" dirty="0">
                <a:latin typeface="Microsoft Sans Serif"/>
                <a:cs typeface="Microsoft Sans Serif"/>
              </a:rPr>
              <a:t>en </a:t>
            </a:r>
            <a:r>
              <a:rPr sz="800" spc="45" dirty="0">
                <a:latin typeface="Microsoft Sans Serif"/>
                <a:cs typeface="Microsoft Sans Serif"/>
              </a:rPr>
              <a:t>forma </a:t>
            </a:r>
            <a:r>
              <a:rPr sz="800" spc="50" dirty="0">
                <a:latin typeface="Microsoft Sans Serif"/>
                <a:cs typeface="Microsoft Sans Serif"/>
              </a:rPr>
              <a:t> </a:t>
            </a:r>
            <a:r>
              <a:rPr sz="800" spc="25" dirty="0">
                <a:latin typeface="Microsoft Sans Serif"/>
                <a:cs typeface="Microsoft Sans Serif"/>
              </a:rPr>
              <a:t>de </a:t>
            </a:r>
            <a:r>
              <a:rPr sz="800" spc="15" dirty="0">
                <a:latin typeface="Microsoft Sans Serif"/>
                <a:cs typeface="Microsoft Sans Serif"/>
              </a:rPr>
              <a:t>características </a:t>
            </a:r>
            <a:r>
              <a:rPr sz="800" spc="25" dirty="0">
                <a:latin typeface="Microsoft Sans Serif"/>
                <a:cs typeface="Microsoft Sans Serif"/>
              </a:rPr>
              <a:t>tiempo-frecuencia. </a:t>
            </a:r>
            <a:r>
              <a:rPr sz="800" spc="-20" dirty="0">
                <a:latin typeface="Microsoft Sans Serif"/>
                <a:cs typeface="Microsoft Sans Serif"/>
              </a:rPr>
              <a:t>En </a:t>
            </a:r>
            <a:r>
              <a:rPr sz="800" spc="15" dirty="0">
                <a:latin typeface="Microsoft Sans Serif"/>
                <a:cs typeface="Microsoft Sans Serif"/>
              </a:rPr>
              <a:t>tales situaciones, el </a:t>
            </a:r>
            <a:r>
              <a:rPr sz="800" spc="20" dirty="0">
                <a:latin typeface="Microsoft Sans Serif"/>
                <a:cs typeface="Microsoft Sans Serif"/>
              </a:rPr>
              <a:t> </a:t>
            </a:r>
            <a:r>
              <a:rPr sz="800" spc="30" dirty="0">
                <a:latin typeface="Microsoft Sans Serif"/>
                <a:cs typeface="Microsoft Sans Serif"/>
              </a:rPr>
              <a:t>objetivo </a:t>
            </a:r>
            <a:r>
              <a:rPr sz="800" spc="25" dirty="0">
                <a:latin typeface="Microsoft Sans Serif"/>
                <a:cs typeface="Microsoft Sans Serif"/>
              </a:rPr>
              <a:t>principal de </a:t>
            </a:r>
            <a:r>
              <a:rPr sz="800" spc="15" dirty="0">
                <a:latin typeface="Microsoft Sans Serif"/>
                <a:cs typeface="Microsoft Sans Serif"/>
              </a:rPr>
              <a:t>los </a:t>
            </a:r>
            <a:r>
              <a:rPr sz="800" spc="20" dirty="0">
                <a:latin typeface="Microsoft Sans Serif"/>
                <a:cs typeface="Microsoft Sans Serif"/>
              </a:rPr>
              <a:t>esquemas </a:t>
            </a:r>
            <a:r>
              <a:rPr sz="800" spc="25" dirty="0">
                <a:latin typeface="Microsoft Sans Serif"/>
                <a:cs typeface="Microsoft Sans Serif"/>
              </a:rPr>
              <a:t>de </a:t>
            </a:r>
            <a:r>
              <a:rPr sz="800" spc="30" dirty="0">
                <a:latin typeface="Microsoft Sans Serif"/>
                <a:cs typeface="Microsoft Sans Serif"/>
              </a:rPr>
              <a:t>protección </a:t>
            </a:r>
            <a:r>
              <a:rPr sz="800" spc="25" dirty="0">
                <a:latin typeface="Microsoft Sans Serif"/>
                <a:cs typeface="Microsoft Sans Serif"/>
              </a:rPr>
              <a:t>de </a:t>
            </a:r>
            <a:r>
              <a:rPr sz="800" spc="20" dirty="0">
                <a:latin typeface="Microsoft Sans Serif"/>
                <a:cs typeface="Microsoft Sans Serif"/>
              </a:rPr>
              <a:t>frecuencia </a:t>
            </a:r>
            <a:r>
              <a:rPr sz="800" spc="-10" dirty="0">
                <a:latin typeface="Microsoft Sans Serif"/>
                <a:cs typeface="Microsoft Sans Serif"/>
              </a:rPr>
              <a:t>es </a:t>
            </a:r>
            <a:r>
              <a:rPr sz="800" spc="-5" dirty="0">
                <a:latin typeface="Microsoft Sans Serif"/>
                <a:cs typeface="Microsoft Sans Serif"/>
              </a:rPr>
              <a:t> </a:t>
            </a:r>
            <a:r>
              <a:rPr sz="800" spc="20" dirty="0">
                <a:latin typeface="Microsoft Sans Serif"/>
                <a:cs typeface="Microsoft Sans Serif"/>
              </a:rPr>
              <a:t>devolver </a:t>
            </a:r>
            <a:r>
              <a:rPr sz="800" spc="10" dirty="0">
                <a:latin typeface="Microsoft Sans Serif"/>
                <a:cs typeface="Microsoft Sans Serif"/>
              </a:rPr>
              <a:t>la </a:t>
            </a:r>
            <a:r>
              <a:rPr sz="800" spc="20" dirty="0">
                <a:latin typeface="Microsoft Sans Serif"/>
                <a:cs typeface="Microsoft Sans Serif"/>
              </a:rPr>
              <a:t>frecuencia </a:t>
            </a:r>
            <a:r>
              <a:rPr sz="800" spc="10" dirty="0">
                <a:latin typeface="Microsoft Sans Serif"/>
                <a:cs typeface="Microsoft Sans Serif"/>
              </a:rPr>
              <a:t>al </a:t>
            </a:r>
            <a:r>
              <a:rPr sz="800" spc="40" dirty="0">
                <a:latin typeface="Microsoft Sans Serif"/>
                <a:cs typeface="Microsoft Sans Serif"/>
              </a:rPr>
              <a:t>rango </a:t>
            </a:r>
            <a:r>
              <a:rPr sz="800" spc="25" dirty="0">
                <a:latin typeface="Microsoft Sans Serif"/>
                <a:cs typeface="Microsoft Sans Serif"/>
              </a:rPr>
              <a:t>de </a:t>
            </a:r>
            <a:r>
              <a:rPr sz="800" spc="20" dirty="0">
                <a:latin typeface="Microsoft Sans Serif"/>
                <a:cs typeface="Microsoft Sans Serif"/>
              </a:rPr>
              <a:t>frecuencia </a:t>
            </a:r>
            <a:r>
              <a:rPr sz="800" spc="25" dirty="0">
                <a:latin typeface="Microsoft Sans Serif"/>
                <a:cs typeface="Microsoft Sans Serif"/>
              </a:rPr>
              <a:t>de operación </a:t>
            </a:r>
            <a:r>
              <a:rPr sz="800" spc="30" dirty="0">
                <a:latin typeface="Microsoft Sans Serif"/>
                <a:cs typeface="Microsoft Sans Serif"/>
              </a:rPr>
              <a:t> continua</a:t>
            </a:r>
            <a:r>
              <a:rPr sz="800" spc="-5" dirty="0">
                <a:latin typeface="Microsoft Sans Serif"/>
                <a:cs typeface="Microsoft Sans Serif"/>
              </a:rPr>
              <a:t> </a:t>
            </a:r>
            <a:r>
              <a:rPr sz="800" spc="-40" dirty="0">
                <a:latin typeface="Microsoft Sans Serif"/>
                <a:cs typeface="Microsoft Sans Serif"/>
              </a:rPr>
              <a:t>IEC</a:t>
            </a:r>
            <a:r>
              <a:rPr sz="800" dirty="0">
                <a:latin typeface="Microsoft Sans Serif"/>
                <a:cs typeface="Microsoft Sans Serif"/>
              </a:rPr>
              <a:t> </a:t>
            </a:r>
            <a:r>
              <a:rPr sz="800" spc="-5" dirty="0">
                <a:latin typeface="Microsoft Sans Serif"/>
                <a:cs typeface="Microsoft Sans Serif"/>
              </a:rPr>
              <a:t>(98 </a:t>
            </a:r>
            <a:r>
              <a:rPr sz="800" dirty="0">
                <a:latin typeface="Microsoft Sans Serif"/>
                <a:cs typeface="Microsoft Sans Serif"/>
              </a:rPr>
              <a:t>a </a:t>
            </a:r>
            <a:r>
              <a:rPr sz="800" spc="10" dirty="0">
                <a:latin typeface="Microsoft Sans Serif"/>
                <a:cs typeface="Microsoft Sans Serif"/>
              </a:rPr>
              <a:t>102</a:t>
            </a:r>
            <a:r>
              <a:rPr sz="800" spc="-5" dirty="0">
                <a:latin typeface="Microsoft Sans Serif"/>
                <a:cs typeface="Microsoft Sans Serif"/>
              </a:rPr>
              <a:t> </a:t>
            </a:r>
            <a:r>
              <a:rPr sz="800" spc="50" dirty="0">
                <a:latin typeface="Microsoft Sans Serif"/>
                <a:cs typeface="Microsoft Sans Serif"/>
              </a:rPr>
              <a:t>por</a:t>
            </a:r>
            <a:r>
              <a:rPr sz="800" dirty="0">
                <a:latin typeface="Microsoft Sans Serif"/>
                <a:cs typeface="Microsoft Sans Serif"/>
              </a:rPr>
              <a:t> </a:t>
            </a:r>
            <a:r>
              <a:rPr sz="800" spc="25" dirty="0">
                <a:latin typeface="Microsoft Sans Serif"/>
                <a:cs typeface="Microsoft Sans Serif"/>
              </a:rPr>
              <a:t>ciento</a:t>
            </a:r>
            <a:r>
              <a:rPr sz="800" spc="-5" dirty="0">
                <a:latin typeface="Microsoft Sans Serif"/>
                <a:cs typeface="Microsoft Sans Serif"/>
              </a:rPr>
              <a:t> </a:t>
            </a:r>
            <a:r>
              <a:rPr sz="800" spc="25" dirty="0">
                <a:latin typeface="Microsoft Sans Serif"/>
                <a:cs typeface="Microsoft Sans Serif"/>
              </a:rPr>
              <a:t>de</a:t>
            </a:r>
            <a:r>
              <a:rPr sz="800" dirty="0">
                <a:latin typeface="Microsoft Sans Serif"/>
                <a:cs typeface="Microsoft Sans Serif"/>
              </a:rPr>
              <a:t> </a:t>
            </a:r>
            <a:r>
              <a:rPr sz="800" spc="10" dirty="0">
                <a:latin typeface="Microsoft Sans Serif"/>
                <a:cs typeface="Microsoft Sans Serif"/>
              </a:rPr>
              <a:t>la</a:t>
            </a:r>
            <a:r>
              <a:rPr sz="800" spc="-5" dirty="0">
                <a:latin typeface="Microsoft Sans Serif"/>
                <a:cs typeface="Microsoft Sans Serif"/>
              </a:rPr>
              <a:t> </a:t>
            </a:r>
            <a:r>
              <a:rPr sz="800" spc="20" dirty="0">
                <a:latin typeface="Microsoft Sans Serif"/>
                <a:cs typeface="Microsoft Sans Serif"/>
              </a:rPr>
              <a:t>frecuencia</a:t>
            </a:r>
            <a:r>
              <a:rPr sz="800" dirty="0">
                <a:latin typeface="Microsoft Sans Serif"/>
                <a:cs typeface="Microsoft Sans Serif"/>
              </a:rPr>
              <a:t> </a:t>
            </a:r>
            <a:r>
              <a:rPr sz="800" spc="30" dirty="0">
                <a:latin typeface="Microsoft Sans Serif"/>
                <a:cs typeface="Microsoft Sans Serif"/>
              </a:rPr>
              <a:t>nominal)</a:t>
            </a:r>
            <a:r>
              <a:rPr sz="800" spc="-5" dirty="0">
                <a:latin typeface="Microsoft Sans Serif"/>
                <a:cs typeface="Microsoft Sans Serif"/>
              </a:rPr>
              <a:t> </a:t>
            </a:r>
            <a:r>
              <a:rPr sz="800" spc="30" dirty="0">
                <a:latin typeface="Microsoft Sans Serif"/>
                <a:cs typeface="Microsoft Sans Serif"/>
              </a:rPr>
              <a:t>lo</a:t>
            </a:r>
            <a:r>
              <a:rPr sz="800" dirty="0">
                <a:latin typeface="Microsoft Sans Serif"/>
                <a:cs typeface="Microsoft Sans Serif"/>
              </a:rPr>
              <a:t> </a:t>
            </a:r>
            <a:r>
              <a:rPr sz="800" spc="20" dirty="0">
                <a:latin typeface="Microsoft Sans Serif"/>
                <a:cs typeface="Microsoft Sans Serif"/>
              </a:rPr>
              <a:t>antes </a:t>
            </a:r>
            <a:r>
              <a:rPr sz="800" spc="-200" dirty="0">
                <a:latin typeface="Microsoft Sans Serif"/>
                <a:cs typeface="Microsoft Sans Serif"/>
              </a:rPr>
              <a:t> </a:t>
            </a:r>
            <a:r>
              <a:rPr sz="800" spc="20" dirty="0">
                <a:latin typeface="Microsoft Sans Serif"/>
                <a:cs typeface="Microsoft Sans Serif"/>
              </a:rPr>
              <a:t>posible</a:t>
            </a:r>
            <a:r>
              <a:rPr sz="800" spc="-5" dirty="0">
                <a:latin typeface="Microsoft Sans Serif"/>
                <a:cs typeface="Microsoft Sans Serif"/>
              </a:rPr>
              <a:t> </a:t>
            </a:r>
            <a:r>
              <a:rPr sz="800" spc="5" dirty="0">
                <a:latin typeface="Microsoft Sans Serif"/>
                <a:cs typeface="Microsoft Sans Serif"/>
              </a:rPr>
              <a:t>y</a:t>
            </a:r>
            <a:r>
              <a:rPr sz="800" dirty="0">
                <a:latin typeface="Microsoft Sans Serif"/>
                <a:cs typeface="Microsoft Sans Serif"/>
              </a:rPr>
              <a:t> </a:t>
            </a:r>
            <a:r>
              <a:rPr sz="800" spc="35" dirty="0">
                <a:latin typeface="Microsoft Sans Serif"/>
                <a:cs typeface="Microsoft Sans Serif"/>
              </a:rPr>
              <a:t>minimizar</a:t>
            </a:r>
            <a:r>
              <a:rPr sz="800" dirty="0">
                <a:latin typeface="Microsoft Sans Serif"/>
                <a:cs typeface="Microsoft Sans Serif"/>
              </a:rPr>
              <a:t> </a:t>
            </a:r>
            <a:r>
              <a:rPr sz="800" spc="10" dirty="0">
                <a:latin typeface="Microsoft Sans Serif"/>
                <a:cs typeface="Microsoft Sans Serif"/>
              </a:rPr>
              <a:t>la</a:t>
            </a:r>
            <a:r>
              <a:rPr sz="800" dirty="0">
                <a:latin typeface="Microsoft Sans Serif"/>
                <a:cs typeface="Microsoft Sans Serif"/>
              </a:rPr>
              <a:t> </a:t>
            </a:r>
            <a:r>
              <a:rPr sz="800" spc="25" dirty="0">
                <a:latin typeface="Microsoft Sans Serif"/>
                <a:cs typeface="Microsoft Sans Serif"/>
              </a:rPr>
              <a:t>operación</a:t>
            </a:r>
            <a:r>
              <a:rPr sz="800" spc="-5" dirty="0">
                <a:latin typeface="Microsoft Sans Serif"/>
                <a:cs typeface="Microsoft Sans Serif"/>
              </a:rPr>
              <a:t> </a:t>
            </a:r>
            <a:r>
              <a:rPr sz="800" spc="35" dirty="0">
                <a:latin typeface="Microsoft Sans Serif"/>
                <a:cs typeface="Microsoft Sans Serif"/>
              </a:rPr>
              <a:t>fuera</a:t>
            </a:r>
            <a:r>
              <a:rPr sz="800" dirty="0">
                <a:latin typeface="Microsoft Sans Serif"/>
                <a:cs typeface="Microsoft Sans Serif"/>
              </a:rPr>
              <a:t> </a:t>
            </a:r>
            <a:r>
              <a:rPr sz="800" spc="25" dirty="0">
                <a:latin typeface="Microsoft Sans Serif"/>
                <a:cs typeface="Microsoft Sans Serif"/>
              </a:rPr>
              <a:t>de</a:t>
            </a:r>
            <a:r>
              <a:rPr sz="800" dirty="0">
                <a:latin typeface="Microsoft Sans Serif"/>
                <a:cs typeface="Microsoft Sans Serif"/>
              </a:rPr>
              <a:t> </a:t>
            </a:r>
            <a:r>
              <a:rPr sz="800" spc="15" dirty="0">
                <a:latin typeface="Microsoft Sans Serif"/>
                <a:cs typeface="Microsoft Sans Serif"/>
              </a:rPr>
              <a:t>este</a:t>
            </a:r>
            <a:r>
              <a:rPr sz="800" dirty="0">
                <a:latin typeface="Microsoft Sans Serif"/>
                <a:cs typeface="Microsoft Sans Serif"/>
              </a:rPr>
              <a:t> </a:t>
            </a:r>
            <a:r>
              <a:rPr sz="800" spc="40" dirty="0">
                <a:latin typeface="Microsoft Sans Serif"/>
                <a:cs typeface="Microsoft Sans Serif"/>
              </a:rPr>
              <a:t>rango</a:t>
            </a:r>
            <a:r>
              <a:rPr sz="800" dirty="0">
                <a:latin typeface="Microsoft Sans Serif"/>
                <a:cs typeface="Microsoft Sans Serif"/>
              </a:rPr>
              <a:t> </a:t>
            </a:r>
            <a:r>
              <a:rPr sz="800" spc="25" dirty="0">
                <a:latin typeface="Microsoft Sans Serif"/>
                <a:cs typeface="Microsoft Sans Serif"/>
              </a:rPr>
              <a:t>en</a:t>
            </a:r>
            <a:r>
              <a:rPr sz="800" spc="-5" dirty="0">
                <a:latin typeface="Microsoft Sans Serif"/>
                <a:cs typeface="Microsoft Sans Serif"/>
              </a:rPr>
              <a:t> </a:t>
            </a:r>
            <a:r>
              <a:rPr sz="800" spc="20" dirty="0">
                <a:latin typeface="Microsoft Sans Serif"/>
                <a:cs typeface="Microsoft Sans Serif"/>
              </a:rPr>
              <a:t>extensión, </a:t>
            </a:r>
            <a:r>
              <a:rPr sz="800" spc="-195" dirty="0">
                <a:latin typeface="Microsoft Sans Serif"/>
                <a:cs typeface="Microsoft Sans Serif"/>
              </a:rPr>
              <a:t> </a:t>
            </a:r>
            <a:r>
              <a:rPr sz="800" spc="30" dirty="0">
                <a:latin typeface="Microsoft Sans Serif"/>
                <a:cs typeface="Microsoft Sans Serif"/>
              </a:rPr>
              <a:t>duración</a:t>
            </a:r>
            <a:r>
              <a:rPr sz="800" spc="-5" dirty="0">
                <a:latin typeface="Microsoft Sans Serif"/>
                <a:cs typeface="Microsoft Sans Serif"/>
              </a:rPr>
              <a:t> </a:t>
            </a:r>
            <a:r>
              <a:rPr sz="800" spc="5" dirty="0">
                <a:latin typeface="Microsoft Sans Serif"/>
                <a:cs typeface="Microsoft Sans Serif"/>
              </a:rPr>
              <a:t>y</a:t>
            </a:r>
            <a:r>
              <a:rPr sz="800" dirty="0">
                <a:latin typeface="Microsoft Sans Serif"/>
                <a:cs typeface="Microsoft Sans Serif"/>
              </a:rPr>
              <a:t> </a:t>
            </a:r>
            <a:r>
              <a:rPr sz="800" spc="25" dirty="0">
                <a:latin typeface="Microsoft Sans Serif"/>
                <a:cs typeface="Microsoft Sans Serif"/>
              </a:rPr>
              <a:t>duración.</a:t>
            </a:r>
            <a:r>
              <a:rPr sz="800" dirty="0">
                <a:latin typeface="Microsoft Sans Serif"/>
                <a:cs typeface="Microsoft Sans Serif"/>
              </a:rPr>
              <a:t> </a:t>
            </a:r>
            <a:r>
              <a:rPr sz="800" spc="25" dirty="0">
                <a:latin typeface="Microsoft Sans Serif"/>
                <a:cs typeface="Microsoft Sans Serif"/>
              </a:rPr>
              <a:t>concierto</a:t>
            </a:r>
            <a:r>
              <a:rPr sz="800" dirty="0">
                <a:latin typeface="Microsoft Sans Serif"/>
                <a:cs typeface="Microsoft Sans Serif"/>
              </a:rPr>
              <a:t> </a:t>
            </a:r>
            <a:r>
              <a:rPr sz="800" spc="20" dirty="0">
                <a:latin typeface="Microsoft Sans Serif"/>
                <a:cs typeface="Microsoft Sans Serif"/>
              </a:rPr>
              <a:t>con</a:t>
            </a:r>
            <a:r>
              <a:rPr sz="800" spc="-5" dirty="0">
                <a:latin typeface="Microsoft Sans Serif"/>
                <a:cs typeface="Microsoft Sans Serif"/>
              </a:rPr>
              <a:t> </a:t>
            </a:r>
            <a:r>
              <a:rPr sz="800" spc="15" dirty="0">
                <a:latin typeface="Microsoft Sans Serif"/>
                <a:cs typeface="Microsoft Sans Serif"/>
              </a:rPr>
              <a:t>prácticas</a:t>
            </a:r>
            <a:r>
              <a:rPr sz="800" dirty="0">
                <a:latin typeface="Microsoft Sans Serif"/>
                <a:cs typeface="Microsoft Sans Serif"/>
              </a:rPr>
              <a:t> </a:t>
            </a:r>
            <a:r>
              <a:rPr sz="800" spc="25" dirty="0">
                <a:latin typeface="Microsoft Sans Serif"/>
                <a:cs typeface="Microsoft Sans Serif"/>
              </a:rPr>
              <a:t>de</a:t>
            </a:r>
            <a:r>
              <a:rPr sz="800" dirty="0">
                <a:latin typeface="Microsoft Sans Serif"/>
                <a:cs typeface="Microsoft Sans Serif"/>
              </a:rPr>
              <a:t> </a:t>
            </a:r>
            <a:r>
              <a:rPr sz="800" spc="20" dirty="0">
                <a:latin typeface="Microsoft Sans Serif"/>
                <a:cs typeface="Microsoft Sans Serif"/>
              </a:rPr>
              <a:t>deslastre</a:t>
            </a:r>
            <a:r>
              <a:rPr sz="800" dirty="0">
                <a:latin typeface="Microsoft Sans Serif"/>
                <a:cs typeface="Microsoft Sans Serif"/>
              </a:rPr>
              <a:t> </a:t>
            </a:r>
            <a:r>
              <a:rPr sz="800" spc="25" dirty="0">
                <a:latin typeface="Microsoft Sans Serif"/>
                <a:cs typeface="Microsoft Sans Serif"/>
              </a:rPr>
              <a:t>de</a:t>
            </a:r>
            <a:r>
              <a:rPr sz="800" spc="-5" dirty="0">
                <a:latin typeface="Microsoft Sans Serif"/>
                <a:cs typeface="Microsoft Sans Serif"/>
              </a:rPr>
              <a:t> </a:t>
            </a:r>
            <a:r>
              <a:rPr sz="800" spc="15" dirty="0">
                <a:latin typeface="Microsoft Sans Serif"/>
                <a:cs typeface="Microsoft Sans Serif"/>
              </a:rPr>
              <a:t>carga.</a:t>
            </a:r>
            <a:endParaRPr sz="800">
              <a:latin typeface="Microsoft Sans Serif"/>
              <a:cs typeface="Microsoft Sans Serif"/>
            </a:endParaRPr>
          </a:p>
        </p:txBody>
      </p:sp>
      <p:sp>
        <p:nvSpPr>
          <p:cNvPr id="73" name="object 73"/>
          <p:cNvSpPr txBox="1"/>
          <p:nvPr/>
        </p:nvSpPr>
        <p:spPr>
          <a:xfrm>
            <a:off x="9671517" y="6474652"/>
            <a:ext cx="276086" cy="112851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sz="650" spc="10" dirty="0">
                <a:latin typeface="Microsoft Sans Serif"/>
                <a:cs typeface="Microsoft Sans Serif"/>
              </a:rPr>
              <a:t>62</a:t>
            </a:r>
            <a:endParaRPr sz="650">
              <a:latin typeface="Microsoft Sans Serif"/>
              <a:cs typeface="Microsoft Sans Serif"/>
            </a:endParaRPr>
          </a:p>
        </p:txBody>
      </p:sp>
      <p:sp>
        <p:nvSpPr>
          <p:cNvPr id="74" name="object 74"/>
          <p:cNvSpPr txBox="1"/>
          <p:nvPr/>
        </p:nvSpPr>
        <p:spPr>
          <a:xfrm>
            <a:off x="14958394" y="6546525"/>
            <a:ext cx="864785" cy="105157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sz="600" spc="20" dirty="0">
                <a:latin typeface="Microsoft Sans Serif"/>
                <a:cs typeface="Microsoft Sans Serif"/>
              </a:rPr>
              <a:t>Prohibido</a:t>
            </a:r>
            <a:endParaRPr sz="600">
              <a:latin typeface="Microsoft Sans Serif"/>
              <a:cs typeface="Microsoft Sans Serif"/>
            </a:endParaRPr>
          </a:p>
        </p:txBody>
      </p:sp>
      <p:sp>
        <p:nvSpPr>
          <p:cNvPr id="75" name="object 75"/>
          <p:cNvSpPr txBox="1"/>
          <p:nvPr/>
        </p:nvSpPr>
        <p:spPr>
          <a:xfrm>
            <a:off x="14972448" y="6653475"/>
            <a:ext cx="845795" cy="97463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sz="550" spc="15" dirty="0">
                <a:latin typeface="Microsoft Sans Serif"/>
                <a:cs typeface="Microsoft Sans Serif"/>
              </a:rPr>
              <a:t>Operación</a:t>
            </a:r>
            <a:endParaRPr sz="550">
              <a:latin typeface="Microsoft Sans Serif"/>
              <a:cs typeface="Microsoft Sans Serif"/>
            </a:endParaRPr>
          </a:p>
        </p:txBody>
      </p:sp>
      <p:sp>
        <p:nvSpPr>
          <p:cNvPr id="76" name="object 76"/>
          <p:cNvSpPr txBox="1"/>
          <p:nvPr/>
        </p:nvSpPr>
        <p:spPr>
          <a:xfrm>
            <a:off x="11470083" y="6692635"/>
            <a:ext cx="2423443" cy="213360"/>
          </a:xfrm>
          <a:prstGeom prst="rect">
            <a:avLst/>
          </a:prstGeom>
        </p:spPr>
        <p:txBody>
          <a:bodyPr vert="horz" wrap="square" lIns="0" tIns="17780" rIns="0" bIns="0" rtlCol="0">
            <a:spAutoFit/>
          </a:bodyPr>
          <a:lstStyle/>
          <a:p>
            <a:pPr marR="7620" algn="ctr">
              <a:lnSpc>
                <a:spcPct val="100000"/>
              </a:lnSpc>
              <a:spcBef>
                <a:spcPts val="140"/>
              </a:spcBef>
            </a:pPr>
            <a:r>
              <a:rPr sz="250" dirty="0">
                <a:latin typeface="Microsoft Sans Serif"/>
                <a:cs typeface="Microsoft Sans Serif"/>
              </a:rPr>
              <a:t>Descansar</a:t>
            </a:r>
            <a:r>
              <a:rPr sz="250" spc="35" dirty="0">
                <a:latin typeface="Microsoft Sans Serif"/>
                <a:cs typeface="Microsoft Sans Serif"/>
              </a:rPr>
              <a:t> </a:t>
            </a:r>
            <a:r>
              <a:rPr sz="500" spc="25" dirty="0">
                <a:latin typeface="Microsoft Sans Serif"/>
                <a:cs typeface="Microsoft Sans Serif"/>
              </a:rPr>
              <a:t>tiempo</a:t>
            </a:r>
            <a:r>
              <a:rPr sz="500" spc="-30" dirty="0">
                <a:latin typeface="Microsoft Sans Serif"/>
                <a:cs typeface="Microsoft Sans Serif"/>
              </a:rPr>
              <a:t> </a:t>
            </a:r>
            <a:r>
              <a:rPr sz="500" spc="20" dirty="0">
                <a:latin typeface="Microsoft Sans Serif"/>
                <a:cs typeface="Microsoft Sans Serif"/>
              </a:rPr>
              <a:t>ricted</a:t>
            </a:r>
            <a:endParaRPr sz="500">
              <a:latin typeface="Microsoft Sans Serif"/>
              <a:cs typeface="Microsoft Sans Serif"/>
            </a:endParaRPr>
          </a:p>
          <a:p>
            <a:pPr algn="ctr">
              <a:lnSpc>
                <a:spcPct val="100000"/>
              </a:lnSpc>
              <a:spcBef>
                <a:spcPts val="55"/>
              </a:spcBef>
            </a:pPr>
            <a:r>
              <a:rPr sz="550" spc="20" dirty="0">
                <a:latin typeface="Microsoft Sans Serif"/>
                <a:cs typeface="Microsoft Sans Serif"/>
              </a:rPr>
              <a:t>Operando  </a:t>
            </a:r>
            <a:r>
              <a:rPr sz="550" spc="-5" dirty="0">
                <a:latin typeface="Microsoft Sans Serif"/>
                <a:cs typeface="Microsoft Sans Serif"/>
              </a:rPr>
              <a:t> </a:t>
            </a:r>
            <a:r>
              <a:rPr sz="600" spc="5" dirty="0">
                <a:latin typeface="Microsoft Sans Serif"/>
                <a:cs typeface="Microsoft Sans Serif"/>
              </a:rPr>
              <a:t>Frecuencia</a:t>
            </a:r>
            <a:r>
              <a:rPr sz="600" spc="-5" dirty="0">
                <a:latin typeface="Microsoft Sans Serif"/>
                <a:cs typeface="Microsoft Sans Serif"/>
              </a:rPr>
              <a:t> Li</a:t>
            </a:r>
            <a:r>
              <a:rPr sz="600" spc="-15" dirty="0">
                <a:latin typeface="Microsoft Sans Serif"/>
                <a:cs typeface="Microsoft Sans Serif"/>
              </a:rPr>
              <a:t> </a:t>
            </a:r>
            <a:r>
              <a:rPr sz="250" spc="15" dirty="0">
                <a:latin typeface="Microsoft Sans Serif"/>
                <a:cs typeface="Microsoft Sans Serif"/>
              </a:rPr>
              <a:t>met</a:t>
            </a:r>
            <a:r>
              <a:rPr sz="250" spc="-10" dirty="0">
                <a:latin typeface="Microsoft Sans Serif"/>
                <a:cs typeface="Microsoft Sans Serif"/>
              </a:rPr>
              <a:t>r</a:t>
            </a:r>
            <a:r>
              <a:rPr sz="650" spc="-335" dirty="0">
                <a:latin typeface="Microsoft Sans Serif"/>
                <a:cs typeface="Microsoft Sans Serif"/>
              </a:rPr>
              <a:t>e</a:t>
            </a:r>
            <a:r>
              <a:rPr sz="250" spc="10" dirty="0">
                <a:latin typeface="Microsoft Sans Serif"/>
                <a:cs typeface="Microsoft Sans Serif"/>
              </a:rPr>
              <a:t>o</a:t>
            </a:r>
            <a:r>
              <a:rPr sz="250" dirty="0">
                <a:latin typeface="Microsoft Sans Serif"/>
                <a:cs typeface="Microsoft Sans Serif"/>
              </a:rPr>
              <a:t>  </a:t>
            </a:r>
            <a:r>
              <a:rPr sz="250" spc="-15" dirty="0">
                <a:latin typeface="Microsoft Sans Serif"/>
                <a:cs typeface="Microsoft Sans Serif"/>
              </a:rPr>
              <a:t> </a:t>
            </a:r>
            <a:r>
              <a:rPr sz="650" spc="-15" dirty="0">
                <a:latin typeface="Microsoft Sans Serif"/>
                <a:cs typeface="Microsoft Sans Serif"/>
              </a:rPr>
              <a:t>s</a:t>
            </a:r>
            <a:endParaRPr sz="650">
              <a:latin typeface="Microsoft Sans Serif"/>
              <a:cs typeface="Microsoft Sans Serif"/>
            </a:endParaRPr>
          </a:p>
        </p:txBody>
      </p:sp>
      <p:sp>
        <p:nvSpPr>
          <p:cNvPr id="77" name="object 77"/>
          <p:cNvSpPr txBox="1"/>
          <p:nvPr/>
        </p:nvSpPr>
        <p:spPr>
          <a:xfrm>
            <a:off x="9671517" y="6779456"/>
            <a:ext cx="276086" cy="112851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sz="650" spc="10" dirty="0">
                <a:latin typeface="Microsoft Sans Serif"/>
                <a:cs typeface="Microsoft Sans Serif"/>
              </a:rPr>
              <a:t>61</a:t>
            </a:r>
            <a:endParaRPr sz="650">
              <a:latin typeface="Microsoft Sans Serif"/>
              <a:cs typeface="Microsoft Sans Serif"/>
            </a:endParaRPr>
          </a:p>
        </p:txBody>
      </p:sp>
      <p:sp>
        <p:nvSpPr>
          <p:cNvPr id="78" name="object 78"/>
          <p:cNvSpPr txBox="1"/>
          <p:nvPr/>
        </p:nvSpPr>
        <p:spPr>
          <a:xfrm>
            <a:off x="9671517" y="7079680"/>
            <a:ext cx="276086" cy="112851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sz="650" spc="10" dirty="0">
                <a:latin typeface="Microsoft Sans Serif"/>
                <a:cs typeface="Microsoft Sans Serif"/>
              </a:rPr>
              <a:t>60</a:t>
            </a:r>
            <a:endParaRPr sz="650">
              <a:latin typeface="Microsoft Sans Serif"/>
              <a:cs typeface="Microsoft Sans Serif"/>
            </a:endParaRPr>
          </a:p>
        </p:txBody>
      </p:sp>
      <p:sp>
        <p:nvSpPr>
          <p:cNvPr id="79" name="object 79"/>
          <p:cNvSpPr txBox="1"/>
          <p:nvPr/>
        </p:nvSpPr>
        <p:spPr>
          <a:xfrm>
            <a:off x="11413916" y="7087291"/>
            <a:ext cx="1868344" cy="112851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sz="600" spc="25" dirty="0">
                <a:latin typeface="Microsoft Sans Serif"/>
                <a:cs typeface="Microsoft Sans Serif"/>
              </a:rPr>
              <a:t>continuo </a:t>
            </a:r>
            <a:r>
              <a:rPr sz="600" spc="105" dirty="0">
                <a:latin typeface="Microsoft Sans Serif"/>
                <a:cs typeface="Microsoft Sans Serif"/>
              </a:rPr>
              <a:t> </a:t>
            </a:r>
            <a:r>
              <a:rPr sz="650" spc="-15" dirty="0">
                <a:latin typeface="Microsoft Sans Serif"/>
                <a:cs typeface="Microsoft Sans Serif"/>
              </a:rPr>
              <a:t>s</a:t>
            </a:r>
            <a:r>
              <a:rPr sz="650" spc="15" dirty="0">
                <a:latin typeface="Microsoft Sans Serif"/>
                <a:cs typeface="Microsoft Sans Serif"/>
              </a:rPr>
              <a:t> </a:t>
            </a:r>
            <a:r>
              <a:rPr sz="550" spc="15" dirty="0">
                <a:latin typeface="Microsoft Sans Serif"/>
                <a:cs typeface="Microsoft Sans Serif"/>
              </a:rPr>
              <a:t>Operación</a:t>
            </a:r>
            <a:endParaRPr sz="550">
              <a:latin typeface="Microsoft Sans Serif"/>
              <a:cs typeface="Microsoft Sans Serif"/>
            </a:endParaRPr>
          </a:p>
        </p:txBody>
      </p:sp>
      <p:sp>
        <p:nvSpPr>
          <p:cNvPr id="80" name="object 80"/>
          <p:cNvSpPr txBox="1"/>
          <p:nvPr/>
        </p:nvSpPr>
        <p:spPr>
          <a:xfrm>
            <a:off x="9671517" y="7381430"/>
            <a:ext cx="276086" cy="112851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sz="650" spc="10" dirty="0">
                <a:latin typeface="Microsoft Sans Serif"/>
                <a:cs typeface="Microsoft Sans Serif"/>
              </a:rPr>
              <a:t>59</a:t>
            </a:r>
            <a:endParaRPr sz="650">
              <a:latin typeface="Microsoft Sans Serif"/>
              <a:cs typeface="Microsoft Sans Serif"/>
            </a:endParaRPr>
          </a:p>
        </p:txBody>
      </p:sp>
      <p:sp>
        <p:nvSpPr>
          <p:cNvPr id="81" name="object 81"/>
          <p:cNvSpPr txBox="1"/>
          <p:nvPr/>
        </p:nvSpPr>
        <p:spPr>
          <a:xfrm>
            <a:off x="14706017" y="7498000"/>
            <a:ext cx="968501" cy="89768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  <a:tabLst>
                <a:tab pos="407670" algn="l"/>
              </a:tabLst>
            </a:pPr>
            <a:r>
              <a:rPr sz="500" u="sng" dirty="0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 	</a:t>
            </a:r>
            <a:endParaRPr sz="500">
              <a:latin typeface="Times New Roman"/>
              <a:cs typeface="Times New Roman"/>
            </a:endParaRPr>
          </a:p>
        </p:txBody>
      </p:sp>
      <p:sp>
        <p:nvSpPr>
          <p:cNvPr id="82" name="object 82"/>
          <p:cNvSpPr txBox="1"/>
          <p:nvPr/>
        </p:nvSpPr>
        <p:spPr>
          <a:xfrm>
            <a:off x="11470083" y="7493885"/>
            <a:ext cx="2423443" cy="193643"/>
          </a:xfrm>
          <a:prstGeom prst="rect">
            <a:avLst/>
          </a:prstGeom>
        </p:spPr>
        <p:txBody>
          <a:bodyPr vert="horz" wrap="square" lIns="0" tIns="16510" rIns="0" bIns="0" rtlCol="0">
            <a:spAutoFit/>
          </a:bodyPr>
          <a:lstStyle/>
          <a:p>
            <a:pPr marR="7620" algn="ctr">
              <a:lnSpc>
                <a:spcPct val="100000"/>
              </a:lnSpc>
              <a:spcBef>
                <a:spcPts val="130"/>
              </a:spcBef>
            </a:pPr>
            <a:r>
              <a:rPr sz="250" dirty="0">
                <a:latin typeface="Microsoft Sans Serif"/>
                <a:cs typeface="Microsoft Sans Serif"/>
              </a:rPr>
              <a:t>Descansar</a:t>
            </a:r>
            <a:r>
              <a:rPr sz="250" spc="35" dirty="0">
                <a:latin typeface="Microsoft Sans Serif"/>
                <a:cs typeface="Microsoft Sans Serif"/>
              </a:rPr>
              <a:t> </a:t>
            </a:r>
            <a:r>
              <a:rPr sz="500" spc="25" dirty="0">
                <a:latin typeface="Microsoft Sans Serif"/>
                <a:cs typeface="Microsoft Sans Serif"/>
              </a:rPr>
              <a:t>tiempo</a:t>
            </a:r>
            <a:r>
              <a:rPr sz="500" spc="-30" dirty="0">
                <a:latin typeface="Microsoft Sans Serif"/>
                <a:cs typeface="Microsoft Sans Serif"/>
              </a:rPr>
              <a:t> </a:t>
            </a:r>
            <a:r>
              <a:rPr sz="500" spc="20" dirty="0">
                <a:latin typeface="Microsoft Sans Serif"/>
                <a:cs typeface="Microsoft Sans Serif"/>
              </a:rPr>
              <a:t>ricted</a:t>
            </a:r>
            <a:endParaRPr sz="500">
              <a:latin typeface="Microsoft Sans Serif"/>
              <a:cs typeface="Microsoft Sans Serif"/>
            </a:endParaRPr>
          </a:p>
          <a:p>
            <a:pPr algn="ctr">
              <a:lnSpc>
                <a:spcPct val="100000"/>
              </a:lnSpc>
              <a:spcBef>
                <a:spcPts val="45"/>
              </a:spcBef>
            </a:pPr>
            <a:r>
              <a:rPr sz="550" spc="20" dirty="0">
                <a:latin typeface="Microsoft Sans Serif"/>
                <a:cs typeface="Microsoft Sans Serif"/>
              </a:rPr>
              <a:t>Operando  </a:t>
            </a:r>
            <a:r>
              <a:rPr sz="550" spc="-5" dirty="0">
                <a:latin typeface="Microsoft Sans Serif"/>
                <a:cs typeface="Microsoft Sans Serif"/>
              </a:rPr>
              <a:t> </a:t>
            </a:r>
            <a:r>
              <a:rPr sz="600" spc="5" dirty="0">
                <a:latin typeface="Microsoft Sans Serif"/>
                <a:cs typeface="Microsoft Sans Serif"/>
              </a:rPr>
              <a:t>Frecuencia</a:t>
            </a:r>
            <a:r>
              <a:rPr sz="600" spc="-5" dirty="0">
                <a:latin typeface="Microsoft Sans Serif"/>
                <a:cs typeface="Microsoft Sans Serif"/>
              </a:rPr>
              <a:t> Li</a:t>
            </a:r>
            <a:r>
              <a:rPr sz="600" spc="-15" dirty="0">
                <a:latin typeface="Microsoft Sans Serif"/>
                <a:cs typeface="Microsoft Sans Serif"/>
              </a:rPr>
              <a:t> </a:t>
            </a:r>
            <a:r>
              <a:rPr sz="250" spc="15" dirty="0">
                <a:latin typeface="Microsoft Sans Serif"/>
                <a:cs typeface="Microsoft Sans Serif"/>
              </a:rPr>
              <a:t>met</a:t>
            </a:r>
            <a:r>
              <a:rPr sz="250" spc="-10" dirty="0">
                <a:latin typeface="Microsoft Sans Serif"/>
                <a:cs typeface="Microsoft Sans Serif"/>
              </a:rPr>
              <a:t>r</a:t>
            </a:r>
            <a:r>
              <a:rPr sz="650" spc="-335" dirty="0">
                <a:latin typeface="Microsoft Sans Serif"/>
                <a:cs typeface="Microsoft Sans Serif"/>
              </a:rPr>
              <a:t>e</a:t>
            </a:r>
            <a:r>
              <a:rPr sz="250" spc="10" dirty="0">
                <a:latin typeface="Microsoft Sans Serif"/>
                <a:cs typeface="Microsoft Sans Serif"/>
              </a:rPr>
              <a:t>o</a:t>
            </a:r>
            <a:r>
              <a:rPr sz="250" dirty="0">
                <a:latin typeface="Microsoft Sans Serif"/>
                <a:cs typeface="Microsoft Sans Serif"/>
              </a:rPr>
              <a:t>  </a:t>
            </a:r>
            <a:r>
              <a:rPr sz="250" spc="-15" dirty="0">
                <a:latin typeface="Microsoft Sans Serif"/>
                <a:cs typeface="Microsoft Sans Serif"/>
              </a:rPr>
              <a:t> </a:t>
            </a:r>
            <a:r>
              <a:rPr sz="650" spc="-15" dirty="0">
                <a:latin typeface="Microsoft Sans Serif"/>
                <a:cs typeface="Microsoft Sans Serif"/>
              </a:rPr>
              <a:t>s</a:t>
            </a:r>
            <a:endParaRPr sz="650">
              <a:latin typeface="Microsoft Sans Serif"/>
              <a:cs typeface="Microsoft Sans Serif"/>
            </a:endParaRPr>
          </a:p>
        </p:txBody>
      </p:sp>
      <p:sp>
        <p:nvSpPr>
          <p:cNvPr id="83" name="object 83"/>
          <p:cNvSpPr txBox="1"/>
          <p:nvPr/>
        </p:nvSpPr>
        <p:spPr>
          <a:xfrm>
            <a:off x="9671517" y="7683155"/>
            <a:ext cx="276086" cy="112851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sz="650" spc="10" dirty="0">
                <a:latin typeface="Microsoft Sans Serif"/>
                <a:cs typeface="Microsoft Sans Serif"/>
              </a:rPr>
              <a:t>58</a:t>
            </a:r>
            <a:endParaRPr sz="650">
              <a:latin typeface="Microsoft Sans Serif"/>
              <a:cs typeface="Microsoft Sans Serif"/>
            </a:endParaRPr>
          </a:p>
        </p:txBody>
      </p:sp>
      <p:sp>
        <p:nvSpPr>
          <p:cNvPr id="84" name="object 84"/>
          <p:cNvSpPr txBox="1"/>
          <p:nvPr/>
        </p:nvSpPr>
        <p:spPr>
          <a:xfrm>
            <a:off x="9671517" y="7983403"/>
            <a:ext cx="276086" cy="112851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sz="650" spc="10" dirty="0">
                <a:latin typeface="Microsoft Sans Serif"/>
                <a:cs typeface="Microsoft Sans Serif"/>
              </a:rPr>
              <a:t>57</a:t>
            </a:r>
            <a:endParaRPr sz="650">
              <a:latin typeface="Microsoft Sans Serif"/>
              <a:cs typeface="Microsoft Sans Serif"/>
            </a:endParaRPr>
          </a:p>
        </p:txBody>
      </p:sp>
      <p:sp>
        <p:nvSpPr>
          <p:cNvPr id="85" name="object 85"/>
          <p:cNvSpPr txBox="1"/>
          <p:nvPr/>
        </p:nvSpPr>
        <p:spPr>
          <a:xfrm>
            <a:off x="1415216" y="8057338"/>
            <a:ext cx="7324378" cy="710964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798830" marR="680720" indent="-239395">
              <a:lnSpc>
                <a:spcPct val="120000"/>
              </a:lnSpc>
              <a:spcBef>
                <a:spcPts val="100"/>
              </a:spcBef>
            </a:pPr>
            <a:r>
              <a:rPr sz="800" spc="30" dirty="0">
                <a:latin typeface="Microsoft Sans Serif"/>
                <a:cs typeface="Microsoft Sans Serif"/>
              </a:rPr>
              <a:t>III. </a:t>
            </a:r>
            <a:r>
              <a:rPr sz="800" spc="-15" dirty="0">
                <a:latin typeface="Microsoft Sans Serif"/>
                <a:cs typeface="Microsoft Sans Serif"/>
              </a:rPr>
              <a:t>A</a:t>
            </a:r>
            <a:r>
              <a:rPr sz="650" spc="-15" dirty="0">
                <a:latin typeface="Microsoft Sans Serif"/>
                <a:cs typeface="Microsoft Sans Serif"/>
              </a:rPr>
              <a:t>BNORMAL</a:t>
            </a:r>
            <a:r>
              <a:rPr sz="800" spc="-15" dirty="0">
                <a:latin typeface="Microsoft Sans Serif"/>
                <a:cs typeface="Microsoft Sans Serif"/>
              </a:rPr>
              <a:t>F</a:t>
            </a:r>
            <a:r>
              <a:rPr sz="650" spc="-15" dirty="0">
                <a:latin typeface="Microsoft Sans Serif"/>
                <a:cs typeface="Microsoft Sans Serif"/>
              </a:rPr>
              <a:t>SOLICITUD</a:t>
            </a:r>
            <a:r>
              <a:rPr sz="800" spc="-15" dirty="0">
                <a:latin typeface="Microsoft Sans Serif"/>
                <a:cs typeface="Microsoft Sans Serif"/>
              </a:rPr>
              <a:t>oh</a:t>
            </a:r>
            <a:r>
              <a:rPr sz="650" spc="-15" dirty="0">
                <a:latin typeface="Microsoft Sans Serif"/>
                <a:cs typeface="Microsoft Sans Serif"/>
              </a:rPr>
              <a:t>PERACIÓN </a:t>
            </a:r>
            <a:r>
              <a:rPr sz="650" spc="-50" dirty="0">
                <a:latin typeface="Microsoft Sans Serif"/>
                <a:cs typeface="Microsoft Sans Serif"/>
              </a:rPr>
              <a:t>EN</a:t>
            </a:r>
            <a:r>
              <a:rPr sz="800" spc="-50" dirty="0">
                <a:latin typeface="Microsoft Sans Serif"/>
                <a:cs typeface="Microsoft Sans Serif"/>
              </a:rPr>
              <a:t>S </a:t>
            </a:r>
            <a:r>
              <a:rPr sz="800" spc="-45" dirty="0">
                <a:latin typeface="Microsoft Sans Serif"/>
                <a:cs typeface="Microsoft Sans Serif"/>
              </a:rPr>
              <a:t> </a:t>
            </a:r>
            <a:r>
              <a:rPr sz="650" spc="-25" dirty="0">
                <a:latin typeface="Microsoft Sans Serif"/>
                <a:cs typeface="Microsoft Sans Serif"/>
              </a:rPr>
              <a:t>EQUIPO</a:t>
            </a:r>
            <a:r>
              <a:rPr sz="800" spc="-25" dirty="0">
                <a:latin typeface="Microsoft Sans Serif"/>
                <a:cs typeface="Microsoft Sans Serif"/>
              </a:rPr>
              <a:t>GRAMO</a:t>
            </a:r>
            <a:r>
              <a:rPr sz="650" spc="-25" dirty="0">
                <a:latin typeface="Microsoft Sans Serif"/>
                <a:cs typeface="Microsoft Sans Serif"/>
              </a:rPr>
              <a:t>ENERGANDO</a:t>
            </a:r>
            <a:r>
              <a:rPr sz="800" spc="-25" dirty="0">
                <a:latin typeface="Microsoft Sans Serif"/>
                <a:cs typeface="Microsoft Sans Serif"/>
              </a:rPr>
              <a:t>PAG</a:t>
            </a:r>
            <a:r>
              <a:rPr sz="650" spc="-25" dirty="0">
                <a:latin typeface="Microsoft Sans Serif"/>
                <a:cs typeface="Microsoft Sans Serif"/>
              </a:rPr>
              <a:t>LANTAS</a:t>
            </a:r>
            <a:endParaRPr sz="650">
              <a:latin typeface="Microsoft Sans Serif"/>
              <a:cs typeface="Microsoft Sans Serif"/>
            </a:endParaRPr>
          </a:p>
          <a:p>
            <a:pPr marL="12700">
              <a:lnSpc>
                <a:spcPct val="100000"/>
              </a:lnSpc>
              <a:spcBef>
                <a:spcPts val="930"/>
              </a:spcBef>
            </a:pPr>
            <a:r>
              <a:rPr sz="650" spc="-15" dirty="0">
                <a:latin typeface="Microsoft Sans Serif"/>
                <a:cs typeface="Microsoft Sans Serif"/>
              </a:rPr>
              <a:t>A.</a:t>
            </a:r>
            <a:r>
              <a:rPr sz="650" spc="-5" dirty="0">
                <a:latin typeface="Microsoft Sans Serif"/>
                <a:cs typeface="Microsoft Sans Serif"/>
              </a:rPr>
              <a:t> </a:t>
            </a:r>
            <a:r>
              <a:rPr sz="650" spc="5" dirty="0">
                <a:latin typeface="Microsoft Sans Serif"/>
                <a:cs typeface="Microsoft Sans Serif"/>
              </a:rPr>
              <a:t>Capacidad</a:t>
            </a:r>
            <a:r>
              <a:rPr sz="650" spc="-5" dirty="0">
                <a:latin typeface="Microsoft Sans Serif"/>
                <a:cs typeface="Microsoft Sans Serif"/>
              </a:rPr>
              <a:t> </a:t>
            </a:r>
            <a:r>
              <a:rPr sz="650" spc="20" dirty="0">
                <a:latin typeface="Microsoft Sans Serif"/>
                <a:cs typeface="Microsoft Sans Serif"/>
              </a:rPr>
              <a:t>de</a:t>
            </a:r>
            <a:r>
              <a:rPr sz="650" spc="-5" dirty="0">
                <a:latin typeface="Microsoft Sans Serif"/>
                <a:cs typeface="Microsoft Sans Serif"/>
              </a:rPr>
              <a:t> </a:t>
            </a:r>
            <a:r>
              <a:rPr sz="650" spc="20" dirty="0">
                <a:latin typeface="Microsoft Sans Serif"/>
                <a:cs typeface="Microsoft Sans Serif"/>
              </a:rPr>
              <a:t>sobrefrecuencia/subfrecuencia</a:t>
            </a:r>
            <a:r>
              <a:rPr sz="650" spc="-5" dirty="0">
                <a:latin typeface="Microsoft Sans Serif"/>
                <a:cs typeface="Microsoft Sans Serif"/>
              </a:rPr>
              <a:t> </a:t>
            </a:r>
            <a:r>
              <a:rPr sz="650" spc="20" dirty="0">
                <a:latin typeface="Microsoft Sans Serif"/>
                <a:cs typeface="Microsoft Sans Serif"/>
              </a:rPr>
              <a:t>del</a:t>
            </a:r>
            <a:r>
              <a:rPr sz="650" spc="-5" dirty="0">
                <a:latin typeface="Microsoft Sans Serif"/>
                <a:cs typeface="Microsoft Sans Serif"/>
              </a:rPr>
              <a:t> </a:t>
            </a:r>
            <a:r>
              <a:rPr sz="650" spc="25" dirty="0">
                <a:latin typeface="Microsoft Sans Serif"/>
                <a:cs typeface="Microsoft Sans Serif"/>
              </a:rPr>
              <a:t>generador</a:t>
            </a:r>
            <a:endParaRPr sz="650">
              <a:latin typeface="Microsoft Sans Serif"/>
              <a:cs typeface="Microsoft Sans Serif"/>
            </a:endParaRPr>
          </a:p>
          <a:p>
            <a:pPr marL="12700" marR="5080" indent="154940">
              <a:lnSpc>
                <a:spcPct val="133800"/>
              </a:lnSpc>
              <a:spcBef>
                <a:spcPts val="244"/>
              </a:spcBef>
            </a:pPr>
            <a:r>
              <a:rPr sz="750" spc="-15" dirty="0">
                <a:latin typeface="Microsoft Sans Serif"/>
                <a:cs typeface="Microsoft Sans Serif"/>
              </a:rPr>
              <a:t>La </a:t>
            </a:r>
            <a:r>
              <a:rPr sz="750" spc="20" dirty="0">
                <a:latin typeface="Microsoft Sans Serif"/>
                <a:cs typeface="Microsoft Sans Serif"/>
              </a:rPr>
              <a:t>única restricción conocida </a:t>
            </a:r>
            <a:r>
              <a:rPr sz="750" spc="30" dirty="0">
                <a:latin typeface="Microsoft Sans Serif"/>
                <a:cs typeface="Microsoft Sans Serif"/>
              </a:rPr>
              <a:t>impuesta </a:t>
            </a:r>
            <a:r>
              <a:rPr sz="750" spc="45" dirty="0">
                <a:latin typeface="Microsoft Sans Serif"/>
                <a:cs typeface="Microsoft Sans Serif"/>
              </a:rPr>
              <a:t>por </a:t>
            </a:r>
            <a:r>
              <a:rPr sz="750" dirty="0">
                <a:latin typeface="Microsoft Sans Serif"/>
                <a:cs typeface="Microsoft Sans Serif"/>
              </a:rPr>
              <a:t>las </a:t>
            </a:r>
            <a:r>
              <a:rPr sz="750" spc="30" dirty="0">
                <a:latin typeface="Microsoft Sans Serif"/>
                <a:cs typeface="Microsoft Sans Serif"/>
              </a:rPr>
              <a:t>normas </a:t>
            </a:r>
            <a:r>
              <a:rPr sz="750" spc="25" dirty="0">
                <a:latin typeface="Microsoft Sans Serif"/>
                <a:cs typeface="Microsoft Sans Serif"/>
              </a:rPr>
              <a:t>sobre </a:t>
            </a:r>
            <a:r>
              <a:rPr sz="750" spc="10" dirty="0">
                <a:latin typeface="Microsoft Sans Serif"/>
                <a:cs typeface="Microsoft Sans Serif"/>
              </a:rPr>
              <a:t>el </a:t>
            </a:r>
            <a:r>
              <a:rPr sz="750" spc="15" dirty="0">
                <a:latin typeface="Microsoft Sans Serif"/>
                <a:cs typeface="Microsoft Sans Serif"/>
              </a:rPr>
              <a:t> </a:t>
            </a:r>
            <a:r>
              <a:rPr sz="750" spc="30" dirty="0">
                <a:latin typeface="Microsoft Sans Serif"/>
                <a:cs typeface="Microsoft Sans Serif"/>
              </a:rPr>
              <a:t>funcionamiento</a:t>
            </a:r>
            <a:r>
              <a:rPr sz="750" spc="-5" dirty="0">
                <a:latin typeface="Microsoft Sans Serif"/>
                <a:cs typeface="Microsoft Sans Serif"/>
              </a:rPr>
              <a:t> </a:t>
            </a:r>
            <a:r>
              <a:rPr sz="750" spc="25" dirty="0">
                <a:latin typeface="Microsoft Sans Serif"/>
                <a:cs typeface="Microsoft Sans Serif"/>
              </a:rPr>
              <a:t>de</a:t>
            </a:r>
            <a:r>
              <a:rPr sz="750" dirty="0">
                <a:latin typeface="Microsoft Sans Serif"/>
                <a:cs typeface="Microsoft Sans Serif"/>
              </a:rPr>
              <a:t> </a:t>
            </a:r>
            <a:r>
              <a:rPr sz="750" spc="20" dirty="0">
                <a:latin typeface="Microsoft Sans Serif"/>
                <a:cs typeface="Microsoft Sans Serif"/>
              </a:rPr>
              <a:t>frecuencia</a:t>
            </a:r>
            <a:r>
              <a:rPr sz="750" dirty="0">
                <a:latin typeface="Microsoft Sans Serif"/>
                <a:cs typeface="Microsoft Sans Serif"/>
              </a:rPr>
              <a:t> </a:t>
            </a:r>
            <a:r>
              <a:rPr sz="750" spc="35" dirty="0">
                <a:latin typeface="Microsoft Sans Serif"/>
                <a:cs typeface="Microsoft Sans Serif"/>
              </a:rPr>
              <a:t>anormal</a:t>
            </a:r>
            <a:r>
              <a:rPr sz="750" dirty="0">
                <a:latin typeface="Microsoft Sans Serif"/>
                <a:cs typeface="Microsoft Sans Serif"/>
              </a:rPr>
              <a:t> </a:t>
            </a:r>
            <a:r>
              <a:rPr sz="750" spc="25" dirty="0">
                <a:latin typeface="Microsoft Sans Serif"/>
                <a:cs typeface="Microsoft Sans Serif"/>
              </a:rPr>
              <a:t>de</a:t>
            </a:r>
            <a:r>
              <a:rPr sz="750" spc="-5" dirty="0">
                <a:latin typeface="Microsoft Sans Serif"/>
                <a:cs typeface="Microsoft Sans Serif"/>
              </a:rPr>
              <a:t> </a:t>
            </a:r>
            <a:r>
              <a:rPr sz="750" spc="25" dirty="0">
                <a:latin typeface="Microsoft Sans Serif"/>
                <a:cs typeface="Microsoft Sans Serif"/>
              </a:rPr>
              <a:t>generadores</a:t>
            </a:r>
            <a:r>
              <a:rPr sz="750" dirty="0">
                <a:latin typeface="Microsoft Sans Serif"/>
                <a:cs typeface="Microsoft Sans Serif"/>
              </a:rPr>
              <a:t> </a:t>
            </a:r>
            <a:r>
              <a:rPr sz="750" spc="20" dirty="0">
                <a:latin typeface="Microsoft Sans Serif"/>
                <a:cs typeface="Microsoft Sans Serif"/>
              </a:rPr>
              <a:t>síncronos</a:t>
            </a:r>
            <a:r>
              <a:rPr sz="750" dirty="0">
                <a:latin typeface="Microsoft Sans Serif"/>
                <a:cs typeface="Microsoft Sans Serif"/>
              </a:rPr>
              <a:t> </a:t>
            </a:r>
            <a:r>
              <a:rPr sz="750" spc="-5" dirty="0">
                <a:latin typeface="Microsoft Sans Serif"/>
                <a:cs typeface="Microsoft Sans Serif"/>
              </a:rPr>
              <a:t>es</a:t>
            </a:r>
            <a:r>
              <a:rPr sz="750" dirty="0">
                <a:latin typeface="Microsoft Sans Serif"/>
                <a:cs typeface="Microsoft Sans Serif"/>
              </a:rPr>
              <a:t> </a:t>
            </a:r>
            <a:r>
              <a:rPr sz="750" spc="10" dirty="0">
                <a:latin typeface="Microsoft Sans Serif"/>
                <a:cs typeface="Microsoft Sans Serif"/>
              </a:rPr>
              <a:t>la </a:t>
            </a:r>
            <a:r>
              <a:rPr sz="750" spc="-185" dirty="0">
                <a:latin typeface="Microsoft Sans Serif"/>
                <a:cs typeface="Microsoft Sans Serif"/>
              </a:rPr>
              <a:t> </a:t>
            </a:r>
            <a:r>
              <a:rPr sz="750" spc="35" dirty="0">
                <a:latin typeface="Microsoft Sans Serif"/>
                <a:cs typeface="Microsoft Sans Serif"/>
              </a:rPr>
              <a:t>conformidad </a:t>
            </a:r>
            <a:r>
              <a:rPr sz="750" spc="20" dirty="0">
                <a:latin typeface="Microsoft Sans Serif"/>
                <a:cs typeface="Microsoft Sans Serif"/>
              </a:rPr>
              <a:t>con </a:t>
            </a:r>
            <a:r>
              <a:rPr sz="750" spc="-35" dirty="0">
                <a:latin typeface="Microsoft Sans Serif"/>
                <a:cs typeface="Microsoft Sans Serif"/>
              </a:rPr>
              <a:t>IEC </a:t>
            </a:r>
            <a:r>
              <a:rPr sz="750" spc="5" dirty="0">
                <a:latin typeface="Microsoft Sans Serif"/>
                <a:cs typeface="Microsoft Sans Serif"/>
              </a:rPr>
              <a:t>60034-3:2007, </a:t>
            </a:r>
            <a:r>
              <a:rPr sz="750" spc="30" dirty="0">
                <a:latin typeface="Microsoft Sans Serif"/>
                <a:cs typeface="Microsoft Sans Serif"/>
              </a:rPr>
              <a:t>como </a:t>
            </a:r>
            <a:r>
              <a:rPr sz="750" spc="-5" dirty="0">
                <a:latin typeface="Microsoft Sans Serif"/>
                <a:cs typeface="Microsoft Sans Serif"/>
              </a:rPr>
              <a:t>se </a:t>
            </a:r>
            <a:r>
              <a:rPr sz="750" spc="20" dirty="0">
                <a:latin typeface="Microsoft Sans Serif"/>
                <a:cs typeface="Microsoft Sans Serif"/>
              </a:rPr>
              <a:t>indica </a:t>
            </a:r>
            <a:r>
              <a:rPr sz="750" spc="25" dirty="0">
                <a:latin typeface="Microsoft Sans Serif"/>
                <a:cs typeface="Microsoft Sans Serif"/>
              </a:rPr>
              <a:t>en </a:t>
            </a:r>
            <a:r>
              <a:rPr sz="750" spc="10" dirty="0">
                <a:latin typeface="Microsoft Sans Serif"/>
                <a:cs typeface="Microsoft Sans Serif"/>
              </a:rPr>
              <a:t>el </a:t>
            </a:r>
            <a:r>
              <a:rPr sz="750" spc="35" dirty="0">
                <a:latin typeface="Microsoft Sans Serif"/>
                <a:cs typeface="Microsoft Sans Serif"/>
              </a:rPr>
              <a:t>párrafo </a:t>
            </a:r>
            <a:r>
              <a:rPr sz="750" spc="40" dirty="0">
                <a:latin typeface="Microsoft Sans Serif"/>
                <a:cs typeface="Microsoft Sans Serif"/>
              </a:rPr>
              <a:t> </a:t>
            </a:r>
            <a:r>
              <a:rPr sz="750" spc="30" dirty="0">
                <a:latin typeface="Microsoft Sans Serif"/>
                <a:cs typeface="Microsoft Sans Serif"/>
              </a:rPr>
              <a:t>anterior.</a:t>
            </a:r>
            <a:r>
              <a:rPr sz="750" spc="-5" dirty="0">
                <a:latin typeface="Microsoft Sans Serif"/>
                <a:cs typeface="Microsoft Sans Serif"/>
              </a:rPr>
              <a:t> </a:t>
            </a:r>
            <a:r>
              <a:rPr sz="750" spc="15" dirty="0">
                <a:latin typeface="Microsoft Sans Serif"/>
                <a:cs typeface="Microsoft Sans Serif"/>
              </a:rPr>
              <a:t>Cuando</a:t>
            </a:r>
            <a:r>
              <a:rPr sz="750" spc="-5" dirty="0">
                <a:latin typeface="Microsoft Sans Serif"/>
                <a:cs typeface="Microsoft Sans Serif"/>
              </a:rPr>
              <a:t> </a:t>
            </a:r>
            <a:r>
              <a:rPr sz="750" dirty="0">
                <a:latin typeface="Microsoft Sans Serif"/>
                <a:cs typeface="Microsoft Sans Serif"/>
              </a:rPr>
              <a:t>las</a:t>
            </a:r>
            <a:r>
              <a:rPr sz="750" spc="-5" dirty="0">
                <a:latin typeface="Microsoft Sans Serif"/>
                <a:cs typeface="Microsoft Sans Serif"/>
              </a:rPr>
              <a:t> </a:t>
            </a:r>
            <a:r>
              <a:rPr sz="750" spc="20" dirty="0">
                <a:latin typeface="Microsoft Sans Serif"/>
                <a:cs typeface="Microsoft Sans Serif"/>
              </a:rPr>
              <a:t>restricciones</a:t>
            </a:r>
            <a:r>
              <a:rPr sz="750" spc="-5" dirty="0">
                <a:latin typeface="Microsoft Sans Serif"/>
                <a:cs typeface="Microsoft Sans Serif"/>
              </a:rPr>
              <a:t> </a:t>
            </a:r>
            <a:r>
              <a:rPr sz="750" spc="25" dirty="0">
                <a:latin typeface="Microsoft Sans Serif"/>
                <a:cs typeface="Microsoft Sans Serif"/>
              </a:rPr>
              <a:t>impuestas</a:t>
            </a:r>
            <a:r>
              <a:rPr sz="750" spc="-5" dirty="0">
                <a:latin typeface="Microsoft Sans Serif"/>
                <a:cs typeface="Microsoft Sans Serif"/>
              </a:rPr>
              <a:t> </a:t>
            </a:r>
            <a:r>
              <a:rPr sz="750" spc="45" dirty="0">
                <a:latin typeface="Microsoft Sans Serif"/>
                <a:cs typeface="Microsoft Sans Serif"/>
              </a:rPr>
              <a:t>por</a:t>
            </a:r>
            <a:r>
              <a:rPr sz="750" spc="-5" dirty="0">
                <a:latin typeface="Microsoft Sans Serif"/>
                <a:cs typeface="Microsoft Sans Serif"/>
              </a:rPr>
              <a:t> </a:t>
            </a:r>
            <a:r>
              <a:rPr sz="750" spc="10" dirty="0">
                <a:latin typeface="Microsoft Sans Serif"/>
                <a:cs typeface="Microsoft Sans Serif"/>
              </a:rPr>
              <a:t>esta</a:t>
            </a:r>
            <a:r>
              <a:rPr sz="750" spc="-5" dirty="0">
                <a:latin typeface="Microsoft Sans Serif"/>
                <a:cs typeface="Microsoft Sans Serif"/>
              </a:rPr>
              <a:t> </a:t>
            </a:r>
            <a:r>
              <a:rPr sz="750" spc="40" dirty="0">
                <a:latin typeface="Microsoft Sans Serif"/>
                <a:cs typeface="Microsoft Sans Serif"/>
              </a:rPr>
              <a:t>norma</a:t>
            </a:r>
            <a:r>
              <a:rPr sz="750" spc="-5" dirty="0">
                <a:latin typeface="Microsoft Sans Serif"/>
                <a:cs typeface="Microsoft Sans Serif"/>
              </a:rPr>
              <a:t> </a:t>
            </a:r>
            <a:r>
              <a:rPr sz="750" spc="40" dirty="0">
                <a:latin typeface="Microsoft Sans Serif"/>
                <a:cs typeface="Microsoft Sans Serif"/>
              </a:rPr>
              <a:t>no</a:t>
            </a:r>
            <a:r>
              <a:rPr sz="750" spc="-5" dirty="0">
                <a:latin typeface="Microsoft Sans Serif"/>
                <a:cs typeface="Microsoft Sans Serif"/>
              </a:rPr>
              <a:t> </a:t>
            </a:r>
            <a:r>
              <a:rPr sz="750" spc="10" dirty="0">
                <a:latin typeface="Microsoft Sans Serif"/>
                <a:cs typeface="Microsoft Sans Serif"/>
              </a:rPr>
              <a:t>sean</a:t>
            </a:r>
            <a:endParaRPr sz="750">
              <a:latin typeface="Microsoft Sans Serif"/>
              <a:cs typeface="Microsoft Sans Serif"/>
            </a:endParaRPr>
          </a:p>
        </p:txBody>
      </p:sp>
      <p:sp>
        <p:nvSpPr>
          <p:cNvPr id="86" name="object 86"/>
          <p:cNvSpPr txBox="1"/>
          <p:nvPr/>
        </p:nvSpPr>
        <p:spPr>
          <a:xfrm>
            <a:off x="14004789" y="8068730"/>
            <a:ext cx="937824" cy="112851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sz="550" spc="20" dirty="0">
                <a:latin typeface="Microsoft Sans Serif"/>
                <a:cs typeface="Microsoft Sans Serif"/>
              </a:rPr>
              <a:t>Prohibir</a:t>
            </a:r>
            <a:r>
              <a:rPr sz="550" spc="5" dirty="0">
                <a:latin typeface="Microsoft Sans Serif"/>
                <a:cs typeface="Microsoft Sans Serif"/>
              </a:rPr>
              <a:t> </a:t>
            </a:r>
            <a:r>
              <a:rPr sz="650" spc="-185" dirty="0">
                <a:latin typeface="Microsoft Sans Serif"/>
                <a:cs typeface="Microsoft Sans Serif"/>
              </a:rPr>
              <a:t>m</a:t>
            </a:r>
            <a:r>
              <a:rPr sz="650" spc="-120" dirty="0">
                <a:latin typeface="Microsoft Sans Serif"/>
                <a:cs typeface="Microsoft Sans Serif"/>
              </a:rPr>
              <a:t>d</a:t>
            </a:r>
            <a:r>
              <a:rPr sz="650" spc="15" dirty="0">
                <a:latin typeface="Microsoft Sans Serif"/>
                <a:cs typeface="Microsoft Sans Serif"/>
              </a:rPr>
              <a:t>i</a:t>
            </a:r>
            <a:endParaRPr sz="650">
              <a:latin typeface="Microsoft Sans Serif"/>
              <a:cs typeface="Microsoft Sans Serif"/>
            </a:endParaRPr>
          </a:p>
        </p:txBody>
      </p:sp>
      <p:sp>
        <p:nvSpPr>
          <p:cNvPr id="87" name="object 87"/>
          <p:cNvSpPr txBox="1"/>
          <p:nvPr/>
        </p:nvSpPr>
        <p:spPr>
          <a:xfrm>
            <a:off x="14015273" y="8170832"/>
            <a:ext cx="983109" cy="112851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sz="400" spc="10" dirty="0">
                <a:latin typeface="Microsoft Sans Serif"/>
                <a:cs typeface="Microsoft Sans Serif"/>
              </a:rPr>
              <a:t>Operativos</a:t>
            </a:r>
            <a:r>
              <a:rPr sz="400" spc="-5" dirty="0">
                <a:latin typeface="Microsoft Sans Serif"/>
                <a:cs typeface="Microsoft Sans Serif"/>
              </a:rPr>
              <a:t> </a:t>
            </a:r>
            <a:r>
              <a:rPr sz="650" spc="-5" dirty="0">
                <a:latin typeface="Microsoft Sans Serif"/>
                <a:cs typeface="Microsoft Sans Serif"/>
              </a:rPr>
              <a:t>o</a:t>
            </a:r>
            <a:r>
              <a:rPr sz="250" spc="-110" dirty="0">
                <a:latin typeface="Microsoft Sans Serif"/>
                <a:cs typeface="Microsoft Sans Serif"/>
              </a:rPr>
              <a:t>n</a:t>
            </a:r>
            <a:r>
              <a:rPr sz="650" spc="-240" dirty="0">
                <a:latin typeface="Microsoft Sans Serif"/>
                <a:cs typeface="Microsoft Sans Serif"/>
              </a:rPr>
              <a:t>h</a:t>
            </a:r>
            <a:r>
              <a:rPr sz="250" spc="10" dirty="0">
                <a:latin typeface="Microsoft Sans Serif"/>
                <a:cs typeface="Microsoft Sans Serif"/>
              </a:rPr>
              <a:t>orte</a:t>
            </a:r>
            <a:endParaRPr sz="250">
              <a:latin typeface="Microsoft Sans Serif"/>
              <a:cs typeface="Microsoft Sans Serif"/>
            </a:endParaRPr>
          </a:p>
        </p:txBody>
      </p:sp>
      <p:sp>
        <p:nvSpPr>
          <p:cNvPr id="88" name="object 88"/>
          <p:cNvSpPr txBox="1"/>
          <p:nvPr/>
        </p:nvSpPr>
        <p:spPr>
          <a:xfrm>
            <a:off x="9671517" y="8285128"/>
            <a:ext cx="276086" cy="112851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sz="650" spc="10" dirty="0">
                <a:latin typeface="Microsoft Sans Serif"/>
                <a:cs typeface="Microsoft Sans Serif"/>
              </a:rPr>
              <a:t>56</a:t>
            </a:r>
            <a:endParaRPr sz="650">
              <a:latin typeface="Microsoft Sans Serif"/>
              <a:cs typeface="Microsoft Sans Serif"/>
            </a:endParaRPr>
          </a:p>
        </p:txBody>
      </p:sp>
      <p:sp>
        <p:nvSpPr>
          <p:cNvPr id="89" name="object 89"/>
          <p:cNvSpPr txBox="1"/>
          <p:nvPr/>
        </p:nvSpPr>
        <p:spPr>
          <a:xfrm>
            <a:off x="9773193" y="8469795"/>
            <a:ext cx="506893" cy="105157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sz="600" spc="5" dirty="0">
                <a:latin typeface="Microsoft Sans Serif"/>
                <a:cs typeface="Microsoft Sans Serif"/>
              </a:rPr>
              <a:t>0.001</a:t>
            </a:r>
            <a:endParaRPr sz="600">
              <a:latin typeface="Microsoft Sans Serif"/>
              <a:cs typeface="Microsoft Sans Serif"/>
            </a:endParaRPr>
          </a:p>
        </p:txBody>
      </p:sp>
      <p:sp>
        <p:nvSpPr>
          <p:cNvPr id="90" name="object 90"/>
          <p:cNvSpPr txBox="1"/>
          <p:nvPr/>
        </p:nvSpPr>
        <p:spPr>
          <a:xfrm>
            <a:off x="10579555" y="8381412"/>
            <a:ext cx="853099" cy="19236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ts val="685"/>
              </a:lnSpc>
              <a:spcBef>
                <a:spcPts val="100"/>
              </a:spcBef>
            </a:pPr>
            <a:r>
              <a:rPr sz="600" spc="5" dirty="0">
                <a:latin typeface="Microsoft Sans Serif"/>
                <a:cs typeface="Microsoft Sans Serif"/>
              </a:rPr>
              <a:t>0.005</a:t>
            </a:r>
            <a:endParaRPr sz="600">
              <a:latin typeface="Microsoft Sans Serif"/>
              <a:cs typeface="Microsoft Sans Serif"/>
            </a:endParaRPr>
          </a:p>
          <a:p>
            <a:pPr marL="193675">
              <a:lnSpc>
                <a:spcPts val="745"/>
              </a:lnSpc>
            </a:pPr>
            <a:r>
              <a:rPr sz="650" spc="5" dirty="0">
                <a:latin typeface="Microsoft Sans Serif"/>
                <a:cs typeface="Microsoft Sans Serif"/>
              </a:rPr>
              <a:t>0,01</a:t>
            </a:r>
            <a:endParaRPr sz="650">
              <a:latin typeface="Microsoft Sans Serif"/>
              <a:cs typeface="Microsoft Sans Serif"/>
            </a:endParaRPr>
          </a:p>
        </p:txBody>
      </p:sp>
      <p:sp>
        <p:nvSpPr>
          <p:cNvPr id="91" name="object 91"/>
          <p:cNvSpPr txBox="1"/>
          <p:nvPr/>
        </p:nvSpPr>
        <p:spPr>
          <a:xfrm>
            <a:off x="11761050" y="8375062"/>
            <a:ext cx="435314" cy="112851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sz="650" spc="5" dirty="0">
                <a:latin typeface="Microsoft Sans Serif"/>
                <a:cs typeface="Microsoft Sans Serif"/>
              </a:rPr>
              <a:t>0,05</a:t>
            </a:r>
            <a:endParaRPr sz="650">
              <a:latin typeface="Microsoft Sans Serif"/>
              <a:cs typeface="Microsoft Sans Serif"/>
            </a:endParaRPr>
          </a:p>
        </p:txBody>
      </p:sp>
      <p:sp>
        <p:nvSpPr>
          <p:cNvPr id="92" name="object 92"/>
          <p:cNvSpPr txBox="1"/>
          <p:nvPr/>
        </p:nvSpPr>
        <p:spPr>
          <a:xfrm>
            <a:off x="12875889" y="8375062"/>
            <a:ext cx="435314" cy="112851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sz="650" spc="5" dirty="0">
                <a:latin typeface="Microsoft Sans Serif"/>
                <a:cs typeface="Microsoft Sans Serif"/>
              </a:rPr>
              <a:t>0,50</a:t>
            </a:r>
            <a:endParaRPr sz="650">
              <a:latin typeface="Microsoft Sans Serif"/>
              <a:cs typeface="Microsoft Sans Serif"/>
            </a:endParaRPr>
          </a:p>
        </p:txBody>
      </p:sp>
      <p:sp>
        <p:nvSpPr>
          <p:cNvPr id="93" name="object 93"/>
          <p:cNvSpPr txBox="1"/>
          <p:nvPr/>
        </p:nvSpPr>
        <p:spPr>
          <a:xfrm>
            <a:off x="14218620" y="8375062"/>
            <a:ext cx="327216" cy="112851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sz="650" dirty="0">
                <a:latin typeface="Microsoft Sans Serif"/>
                <a:cs typeface="Microsoft Sans Serif"/>
              </a:rPr>
              <a:t>5.0</a:t>
            </a:r>
            <a:endParaRPr sz="650">
              <a:latin typeface="Microsoft Sans Serif"/>
              <a:cs typeface="Microsoft Sans Serif"/>
            </a:endParaRPr>
          </a:p>
        </p:txBody>
      </p:sp>
      <p:sp>
        <p:nvSpPr>
          <p:cNvPr id="94" name="object 94"/>
          <p:cNvSpPr txBox="1"/>
          <p:nvPr/>
        </p:nvSpPr>
        <p:spPr>
          <a:xfrm>
            <a:off x="15221303" y="8375062"/>
            <a:ext cx="435314" cy="112851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sz="650" spc="5" dirty="0">
                <a:latin typeface="Microsoft Sans Serif"/>
                <a:cs typeface="Microsoft Sans Serif"/>
              </a:rPr>
              <a:t>50.0</a:t>
            </a:r>
            <a:endParaRPr sz="650">
              <a:latin typeface="Microsoft Sans Serif"/>
              <a:cs typeface="Microsoft Sans Serif"/>
            </a:endParaRPr>
          </a:p>
        </p:txBody>
      </p:sp>
      <p:sp>
        <p:nvSpPr>
          <p:cNvPr id="95" name="object 95"/>
          <p:cNvSpPr txBox="1"/>
          <p:nvPr/>
        </p:nvSpPr>
        <p:spPr>
          <a:xfrm>
            <a:off x="12164172" y="8463444"/>
            <a:ext cx="1557197" cy="112851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  <a:tabLst>
                <a:tab pos="547370" algn="l"/>
              </a:tabLst>
            </a:pPr>
            <a:r>
              <a:rPr sz="650" spc="5" dirty="0">
                <a:latin typeface="Microsoft Sans Serif"/>
                <a:cs typeface="Microsoft Sans Serif"/>
              </a:rPr>
              <a:t>0,10	</a:t>
            </a:r>
            <a:r>
              <a:rPr sz="650" dirty="0">
                <a:latin typeface="Microsoft Sans Serif"/>
                <a:cs typeface="Microsoft Sans Serif"/>
              </a:rPr>
              <a:t>1.0</a:t>
            </a:r>
            <a:endParaRPr sz="650">
              <a:latin typeface="Microsoft Sans Serif"/>
              <a:cs typeface="Microsoft Sans Serif"/>
            </a:endParaRPr>
          </a:p>
        </p:txBody>
      </p:sp>
      <p:sp>
        <p:nvSpPr>
          <p:cNvPr id="96" name="object 96"/>
          <p:cNvSpPr txBox="1"/>
          <p:nvPr/>
        </p:nvSpPr>
        <p:spPr>
          <a:xfrm>
            <a:off x="12371092" y="8604426"/>
            <a:ext cx="1262119" cy="89768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sz="500" spc="15" dirty="0">
                <a:latin typeface="Microsoft Sans Serif"/>
                <a:cs typeface="Microsoft Sans Serif"/>
              </a:rPr>
              <a:t>Tiempo</a:t>
            </a:r>
            <a:r>
              <a:rPr sz="500" spc="-5" dirty="0">
                <a:latin typeface="Microsoft Sans Serif"/>
                <a:cs typeface="Microsoft Sans Serif"/>
              </a:rPr>
              <a:t> </a:t>
            </a:r>
            <a:r>
              <a:rPr sz="500" spc="15" dirty="0">
                <a:latin typeface="Microsoft Sans Serif"/>
                <a:cs typeface="Microsoft Sans Serif"/>
              </a:rPr>
              <a:t>(Minutos)</a:t>
            </a:r>
            <a:endParaRPr sz="500">
              <a:latin typeface="Microsoft Sans Serif"/>
              <a:cs typeface="Microsoft Sans Serif"/>
            </a:endParaRPr>
          </a:p>
        </p:txBody>
      </p:sp>
      <p:sp>
        <p:nvSpPr>
          <p:cNvPr id="97" name="object 97"/>
          <p:cNvSpPr txBox="1"/>
          <p:nvPr/>
        </p:nvSpPr>
        <p:spPr>
          <a:xfrm>
            <a:off x="14513160" y="8463444"/>
            <a:ext cx="435314" cy="112851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sz="650" spc="5" dirty="0">
                <a:latin typeface="Microsoft Sans Serif"/>
                <a:cs typeface="Microsoft Sans Serif"/>
              </a:rPr>
              <a:t>10.0</a:t>
            </a:r>
            <a:endParaRPr sz="650">
              <a:latin typeface="Microsoft Sans Serif"/>
              <a:cs typeface="Microsoft Sans Serif"/>
            </a:endParaRPr>
          </a:p>
        </p:txBody>
      </p:sp>
      <p:sp>
        <p:nvSpPr>
          <p:cNvPr id="98" name="object 98"/>
          <p:cNvSpPr txBox="1"/>
          <p:nvPr/>
        </p:nvSpPr>
        <p:spPr>
          <a:xfrm>
            <a:off x="15642059" y="8469795"/>
            <a:ext cx="506893" cy="105157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sz="600" spc="5" dirty="0">
                <a:latin typeface="Microsoft Sans Serif"/>
                <a:cs typeface="Microsoft Sans Serif"/>
              </a:rPr>
              <a:t>100.0</a:t>
            </a:r>
            <a:endParaRPr sz="600">
              <a:latin typeface="Microsoft Sans Serif"/>
              <a:cs typeface="Microsoft Sans Serif"/>
            </a:endParaRPr>
          </a:p>
        </p:txBody>
      </p:sp>
      <p:sp>
        <p:nvSpPr>
          <p:cNvPr id="99" name="object 99"/>
          <p:cNvSpPr txBox="1"/>
          <p:nvPr/>
        </p:nvSpPr>
        <p:spPr>
          <a:xfrm>
            <a:off x="9100124" y="8789913"/>
            <a:ext cx="6836476" cy="12824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 marR="5080">
              <a:lnSpc>
                <a:spcPct val="125000"/>
              </a:lnSpc>
              <a:spcBef>
                <a:spcPts val="100"/>
              </a:spcBef>
            </a:pPr>
            <a:r>
              <a:rPr sz="500" spc="10" dirty="0">
                <a:latin typeface="Microsoft Sans Serif"/>
                <a:cs typeface="Microsoft Sans Serif"/>
              </a:rPr>
              <a:t>Figura</a:t>
            </a:r>
            <a:r>
              <a:rPr sz="500" spc="5" dirty="0">
                <a:latin typeface="Microsoft Sans Serif"/>
                <a:cs typeface="Microsoft Sans Serif"/>
              </a:rPr>
              <a:t> </a:t>
            </a:r>
            <a:r>
              <a:rPr sz="500" dirty="0">
                <a:latin typeface="Microsoft Sans Serif"/>
                <a:cs typeface="Microsoft Sans Serif"/>
              </a:rPr>
              <a:t>2.      </a:t>
            </a:r>
            <a:r>
              <a:rPr sz="600" spc="20" dirty="0">
                <a:latin typeface="Microsoft Sans Serif"/>
                <a:cs typeface="Microsoft Sans Serif"/>
              </a:rPr>
              <a:t>Compuesto</a:t>
            </a:r>
            <a:r>
              <a:rPr sz="600" dirty="0">
                <a:latin typeface="Microsoft Sans Serif"/>
                <a:cs typeface="Microsoft Sans Serif"/>
              </a:rPr>
              <a:t> </a:t>
            </a:r>
            <a:r>
              <a:rPr sz="600" spc="25" dirty="0">
                <a:latin typeface="Microsoft Sans Serif"/>
                <a:cs typeface="Microsoft Sans Serif"/>
              </a:rPr>
              <a:t>hipotético</a:t>
            </a:r>
            <a:r>
              <a:rPr sz="600" spc="-5" dirty="0">
                <a:latin typeface="Microsoft Sans Serif"/>
                <a:cs typeface="Microsoft Sans Serif"/>
              </a:rPr>
              <a:t> </a:t>
            </a:r>
            <a:r>
              <a:rPr sz="600" spc="20" dirty="0">
                <a:latin typeface="Microsoft Sans Serif"/>
                <a:cs typeface="Microsoft Sans Serif"/>
              </a:rPr>
              <a:t>de</a:t>
            </a:r>
            <a:r>
              <a:rPr sz="600" spc="-5" dirty="0">
                <a:latin typeface="Microsoft Sans Serif"/>
                <a:cs typeface="Microsoft Sans Serif"/>
              </a:rPr>
              <a:t> </a:t>
            </a:r>
            <a:r>
              <a:rPr sz="600" spc="15" dirty="0">
                <a:latin typeface="Microsoft Sans Serif"/>
                <a:cs typeface="Microsoft Sans Serif"/>
              </a:rPr>
              <a:t>limitaciones</a:t>
            </a:r>
            <a:r>
              <a:rPr sz="600" spc="-5" dirty="0">
                <a:latin typeface="Microsoft Sans Serif"/>
                <a:cs typeface="Microsoft Sans Serif"/>
              </a:rPr>
              <a:t> </a:t>
            </a:r>
            <a:r>
              <a:rPr sz="600" spc="15" dirty="0">
                <a:latin typeface="Microsoft Sans Serif"/>
                <a:cs typeface="Microsoft Sans Serif"/>
              </a:rPr>
              <a:t>operativas</a:t>
            </a:r>
            <a:r>
              <a:rPr sz="600" dirty="0">
                <a:latin typeface="Microsoft Sans Serif"/>
                <a:cs typeface="Microsoft Sans Serif"/>
              </a:rPr>
              <a:t> </a:t>
            </a:r>
            <a:r>
              <a:rPr sz="600" spc="20" dirty="0">
                <a:latin typeface="Microsoft Sans Serif"/>
                <a:cs typeface="Microsoft Sans Serif"/>
              </a:rPr>
              <a:t>de</a:t>
            </a:r>
            <a:r>
              <a:rPr sz="600" spc="-5" dirty="0">
                <a:latin typeface="Microsoft Sans Serif"/>
                <a:cs typeface="Microsoft Sans Serif"/>
              </a:rPr>
              <a:t> </a:t>
            </a:r>
            <a:r>
              <a:rPr sz="600" spc="15" dirty="0">
                <a:latin typeface="Microsoft Sans Serif"/>
                <a:cs typeface="Microsoft Sans Serif"/>
              </a:rPr>
              <a:t>carga</a:t>
            </a:r>
            <a:r>
              <a:rPr sz="600" spc="-5" dirty="0">
                <a:latin typeface="Microsoft Sans Serif"/>
                <a:cs typeface="Microsoft Sans Serif"/>
              </a:rPr>
              <a:t> </a:t>
            </a:r>
            <a:r>
              <a:rPr sz="600" spc="15" dirty="0">
                <a:latin typeface="Microsoft Sans Serif"/>
                <a:cs typeface="Microsoft Sans Serif"/>
              </a:rPr>
              <a:t>parcial</a:t>
            </a:r>
            <a:r>
              <a:rPr sz="600" spc="-5" dirty="0">
                <a:latin typeface="Microsoft Sans Serif"/>
                <a:cs typeface="Microsoft Sans Serif"/>
              </a:rPr>
              <a:t> </a:t>
            </a:r>
            <a:r>
              <a:rPr sz="600" spc="25" dirty="0">
                <a:latin typeface="Microsoft Sans Serif"/>
                <a:cs typeface="Microsoft Sans Serif"/>
              </a:rPr>
              <a:t>o</a:t>
            </a:r>
            <a:r>
              <a:rPr sz="600" spc="-5" dirty="0">
                <a:latin typeface="Microsoft Sans Serif"/>
                <a:cs typeface="Microsoft Sans Serif"/>
              </a:rPr>
              <a:t> </a:t>
            </a:r>
            <a:r>
              <a:rPr sz="600" spc="30" dirty="0">
                <a:latin typeface="Microsoft Sans Serif"/>
                <a:cs typeface="Microsoft Sans Serif"/>
              </a:rPr>
              <a:t>total </a:t>
            </a:r>
            <a:r>
              <a:rPr sz="600" spc="-140" dirty="0">
                <a:latin typeface="Microsoft Sans Serif"/>
                <a:cs typeface="Microsoft Sans Serif"/>
              </a:rPr>
              <a:t> </a:t>
            </a:r>
            <a:r>
              <a:rPr sz="600" spc="20" dirty="0">
                <a:latin typeface="Microsoft Sans Serif"/>
                <a:cs typeface="Microsoft Sans Serif"/>
              </a:rPr>
              <a:t>de</a:t>
            </a:r>
            <a:r>
              <a:rPr sz="600" spc="-5" dirty="0">
                <a:latin typeface="Microsoft Sans Serif"/>
                <a:cs typeface="Microsoft Sans Serif"/>
              </a:rPr>
              <a:t> </a:t>
            </a:r>
            <a:r>
              <a:rPr sz="600" spc="10" dirty="0">
                <a:latin typeface="Microsoft Sans Serif"/>
                <a:cs typeface="Microsoft Sans Serif"/>
              </a:rPr>
              <a:t>la</a:t>
            </a:r>
            <a:r>
              <a:rPr sz="600" spc="-5" dirty="0">
                <a:latin typeface="Microsoft Sans Serif"/>
                <a:cs typeface="Microsoft Sans Serif"/>
              </a:rPr>
              <a:t> </a:t>
            </a:r>
            <a:r>
              <a:rPr sz="600" spc="30" dirty="0">
                <a:latin typeface="Microsoft Sans Serif"/>
                <a:cs typeface="Microsoft Sans Serif"/>
              </a:rPr>
              <a:t>turbina</a:t>
            </a:r>
            <a:r>
              <a:rPr sz="600" spc="-5" dirty="0">
                <a:latin typeface="Microsoft Sans Serif"/>
                <a:cs typeface="Microsoft Sans Serif"/>
              </a:rPr>
              <a:t> </a:t>
            </a:r>
            <a:r>
              <a:rPr sz="600" spc="20" dirty="0">
                <a:latin typeface="Microsoft Sans Serif"/>
                <a:cs typeface="Microsoft Sans Serif"/>
              </a:rPr>
              <a:t>de</a:t>
            </a:r>
            <a:r>
              <a:rPr sz="600" spc="-5" dirty="0">
                <a:latin typeface="Microsoft Sans Serif"/>
                <a:cs typeface="Microsoft Sans Serif"/>
              </a:rPr>
              <a:t> </a:t>
            </a:r>
            <a:r>
              <a:rPr sz="600" spc="20" dirty="0">
                <a:latin typeface="Microsoft Sans Serif"/>
                <a:cs typeface="Microsoft Sans Serif"/>
              </a:rPr>
              <a:t>vapor</a:t>
            </a:r>
            <a:r>
              <a:rPr sz="600" spc="-5" dirty="0">
                <a:latin typeface="Microsoft Sans Serif"/>
                <a:cs typeface="Microsoft Sans Serif"/>
              </a:rPr>
              <a:t> </a:t>
            </a:r>
            <a:r>
              <a:rPr sz="600" spc="30" dirty="0">
                <a:latin typeface="Microsoft Sans Serif"/>
                <a:cs typeface="Microsoft Sans Serif"/>
              </a:rPr>
              <a:t>durante</a:t>
            </a:r>
            <a:r>
              <a:rPr sz="600" spc="-5" dirty="0">
                <a:latin typeface="Microsoft Sans Serif"/>
                <a:cs typeface="Microsoft Sans Serif"/>
              </a:rPr>
              <a:t> </a:t>
            </a:r>
            <a:r>
              <a:rPr sz="600" spc="25" dirty="0">
                <a:latin typeface="Microsoft Sans Serif"/>
                <a:cs typeface="Microsoft Sans Serif"/>
              </a:rPr>
              <a:t>una</a:t>
            </a:r>
            <a:r>
              <a:rPr sz="600" spc="-5" dirty="0">
                <a:latin typeface="Microsoft Sans Serif"/>
                <a:cs typeface="Microsoft Sans Serif"/>
              </a:rPr>
              <a:t> </a:t>
            </a:r>
            <a:r>
              <a:rPr sz="600" spc="15" dirty="0">
                <a:latin typeface="Microsoft Sans Serif"/>
                <a:cs typeface="Microsoft Sans Serif"/>
              </a:rPr>
              <a:t>frecuencia</a:t>
            </a:r>
            <a:r>
              <a:rPr sz="600" spc="-5" dirty="0">
                <a:latin typeface="Microsoft Sans Serif"/>
                <a:cs typeface="Microsoft Sans Serif"/>
              </a:rPr>
              <a:t> </a:t>
            </a:r>
            <a:r>
              <a:rPr sz="600" spc="25" dirty="0">
                <a:latin typeface="Microsoft Sans Serif"/>
                <a:cs typeface="Microsoft Sans Serif"/>
              </a:rPr>
              <a:t>anormal</a:t>
            </a:r>
            <a:r>
              <a:rPr sz="600" spc="-5" dirty="0">
                <a:latin typeface="Microsoft Sans Serif"/>
                <a:cs typeface="Microsoft Sans Serif"/>
              </a:rPr>
              <a:t> </a:t>
            </a:r>
            <a:r>
              <a:rPr sz="600" spc="20" dirty="0">
                <a:latin typeface="Microsoft Sans Serif"/>
                <a:cs typeface="Microsoft Sans Serif"/>
              </a:rPr>
              <a:t>[2]</a:t>
            </a:r>
            <a:endParaRPr sz="600">
              <a:latin typeface="Microsoft Sans Serif"/>
              <a:cs typeface="Microsoft Sans Serif"/>
            </a:endParaRPr>
          </a:p>
        </p:txBody>
      </p:sp>
      <p:sp>
        <p:nvSpPr>
          <p:cNvPr id="100" name="object 100"/>
          <p:cNvSpPr txBox="1"/>
          <p:nvPr/>
        </p:nvSpPr>
        <p:spPr>
          <a:xfrm>
            <a:off x="1415277" y="9415125"/>
            <a:ext cx="2852914" cy="143629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sz="850" spc="-25" dirty="0">
                <a:latin typeface="Microsoft Sans Serif"/>
                <a:cs typeface="Microsoft Sans Serif"/>
              </a:rPr>
              <a:t>CAPÍTULO</a:t>
            </a:r>
            <a:r>
              <a:rPr sz="850" spc="-20" dirty="0">
                <a:latin typeface="Microsoft Sans Serif"/>
                <a:cs typeface="Microsoft Sans Serif"/>
              </a:rPr>
              <a:t> </a:t>
            </a:r>
            <a:r>
              <a:rPr sz="850" dirty="0">
                <a:latin typeface="Microsoft Sans Serif"/>
                <a:cs typeface="Microsoft Sans Serif"/>
              </a:rPr>
              <a:t>3,</a:t>
            </a:r>
            <a:r>
              <a:rPr sz="850" spc="-15" dirty="0">
                <a:latin typeface="Microsoft Sans Serif"/>
                <a:cs typeface="Microsoft Sans Serif"/>
              </a:rPr>
              <a:t> </a:t>
            </a:r>
            <a:r>
              <a:rPr sz="850" spc="-40" dirty="0">
                <a:latin typeface="Microsoft Sans Serif"/>
                <a:cs typeface="Microsoft Sans Serif"/>
              </a:rPr>
              <a:t>SECCIÓN</a:t>
            </a:r>
            <a:r>
              <a:rPr sz="850" spc="-15" dirty="0">
                <a:latin typeface="Microsoft Sans Serif"/>
                <a:cs typeface="Microsoft Sans Serif"/>
              </a:rPr>
              <a:t> </a:t>
            </a:r>
            <a:r>
              <a:rPr sz="850" spc="10" dirty="0">
                <a:latin typeface="Microsoft Sans Serif"/>
                <a:cs typeface="Microsoft Sans Serif"/>
              </a:rPr>
              <a:t>1</a:t>
            </a:r>
            <a:endParaRPr sz="850">
              <a:latin typeface="Microsoft Sans Serif"/>
              <a:cs typeface="Microsoft Sans Serif"/>
            </a:endParaRPr>
          </a:p>
        </p:txBody>
      </p:sp>
      <p:sp>
        <p:nvSpPr>
          <p:cNvPr id="101" name="object 101"/>
          <p:cNvSpPr txBox="1"/>
          <p:nvPr/>
        </p:nvSpPr>
        <p:spPr>
          <a:xfrm>
            <a:off x="7845387" y="9415126"/>
            <a:ext cx="7796212" cy="285115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sz="850" spc="-25" dirty="0">
                <a:latin typeface="Microsoft Sans Serif"/>
                <a:cs typeface="Microsoft Sans Serif"/>
              </a:rPr>
              <a:t>TUTORIAL</a:t>
            </a:r>
            <a:r>
              <a:rPr sz="850" spc="-5" dirty="0">
                <a:latin typeface="Microsoft Sans Serif"/>
                <a:cs typeface="Microsoft Sans Serif"/>
              </a:rPr>
              <a:t> </a:t>
            </a:r>
            <a:r>
              <a:rPr sz="850" spc="-60" dirty="0">
                <a:latin typeface="Microsoft Sans Serif"/>
                <a:cs typeface="Microsoft Sans Serif"/>
              </a:rPr>
              <a:t>SOBRE</a:t>
            </a:r>
            <a:r>
              <a:rPr sz="850" spc="-5" dirty="0">
                <a:latin typeface="Microsoft Sans Serif"/>
                <a:cs typeface="Microsoft Sans Serif"/>
              </a:rPr>
              <a:t> </a:t>
            </a:r>
            <a:r>
              <a:rPr sz="850" spc="-35" dirty="0">
                <a:latin typeface="Microsoft Sans Serif"/>
                <a:cs typeface="Microsoft Sans Serif"/>
              </a:rPr>
              <a:t>PROTECCIÓN</a:t>
            </a:r>
            <a:r>
              <a:rPr sz="850" spc="-5" dirty="0">
                <a:latin typeface="Microsoft Sans Serif"/>
                <a:cs typeface="Microsoft Sans Serif"/>
              </a:rPr>
              <a:t> </a:t>
            </a:r>
            <a:r>
              <a:rPr sz="850" spc="-45" dirty="0">
                <a:latin typeface="Microsoft Sans Serif"/>
                <a:cs typeface="Microsoft Sans Serif"/>
              </a:rPr>
              <a:t>DE</a:t>
            </a:r>
            <a:r>
              <a:rPr sz="850" spc="-5" dirty="0">
                <a:latin typeface="Microsoft Sans Serif"/>
                <a:cs typeface="Microsoft Sans Serif"/>
              </a:rPr>
              <a:t> </a:t>
            </a:r>
            <a:r>
              <a:rPr sz="850" spc="-55" dirty="0">
                <a:latin typeface="Microsoft Sans Serif"/>
                <a:cs typeface="Microsoft Sans Serif"/>
              </a:rPr>
              <a:t>GENERADORES</a:t>
            </a:r>
            <a:r>
              <a:rPr sz="850" dirty="0">
                <a:latin typeface="Microsoft Sans Serif"/>
                <a:cs typeface="Microsoft Sans Serif"/>
              </a:rPr>
              <a:t> </a:t>
            </a:r>
            <a:r>
              <a:rPr sz="850" spc="-30" dirty="0">
                <a:latin typeface="Microsoft Sans Serif"/>
                <a:cs typeface="Microsoft Sans Serif"/>
              </a:rPr>
              <a:t>SÍNCRONOS</a:t>
            </a:r>
            <a:endParaRPr sz="850">
              <a:latin typeface="Microsoft Sans Serif"/>
              <a:cs typeface="Microsoft Sans Serif"/>
            </a:endParaRPr>
          </a:p>
          <a:p>
            <a:pPr marL="1400175">
              <a:lnSpc>
                <a:spcPct val="100000"/>
              </a:lnSpc>
            </a:pPr>
            <a:r>
              <a:rPr sz="850" spc="-15" dirty="0">
                <a:latin typeface="Microsoft Sans Serif"/>
                <a:cs typeface="Microsoft Sans Serif"/>
              </a:rPr>
              <a:t>PUBLICACIÓN</a:t>
            </a:r>
            <a:r>
              <a:rPr sz="850" spc="-5" dirty="0">
                <a:latin typeface="Microsoft Sans Serif"/>
                <a:cs typeface="Microsoft Sans Serif"/>
              </a:rPr>
              <a:t> </a:t>
            </a:r>
            <a:r>
              <a:rPr sz="850" spc="-55" dirty="0">
                <a:latin typeface="Microsoft Sans Serif"/>
                <a:cs typeface="Microsoft Sans Serif"/>
              </a:rPr>
              <a:t>ESPECIAL</a:t>
            </a:r>
            <a:r>
              <a:rPr sz="850" spc="-5" dirty="0">
                <a:latin typeface="Microsoft Sans Serif"/>
                <a:cs typeface="Microsoft Sans Serif"/>
              </a:rPr>
              <a:t> </a:t>
            </a:r>
            <a:r>
              <a:rPr sz="850" spc="-40" dirty="0">
                <a:latin typeface="Microsoft Sans Serif"/>
                <a:cs typeface="Microsoft Sans Serif"/>
              </a:rPr>
              <a:t>DEL</a:t>
            </a:r>
            <a:r>
              <a:rPr sz="850" spc="-5" dirty="0">
                <a:latin typeface="Microsoft Sans Serif"/>
                <a:cs typeface="Microsoft Sans Serif"/>
              </a:rPr>
              <a:t> </a:t>
            </a:r>
            <a:r>
              <a:rPr sz="850" spc="-60" dirty="0">
                <a:latin typeface="Microsoft Sans Serif"/>
                <a:cs typeface="Microsoft Sans Serif"/>
              </a:rPr>
              <a:t>IEEE</a:t>
            </a:r>
            <a:r>
              <a:rPr sz="850" spc="-5" dirty="0">
                <a:latin typeface="Microsoft Sans Serif"/>
                <a:cs typeface="Microsoft Sans Serif"/>
              </a:rPr>
              <a:t> </a:t>
            </a:r>
            <a:r>
              <a:rPr sz="850" spc="-80" dirty="0">
                <a:latin typeface="Microsoft Sans Serif"/>
                <a:cs typeface="Microsoft Sans Serif"/>
              </a:rPr>
              <a:t>PSRC</a:t>
            </a:r>
            <a:endParaRPr sz="850">
              <a:latin typeface="Microsoft Sans Serif"/>
              <a:cs typeface="Microsoft Sans Serif"/>
            </a:endParaRPr>
          </a:p>
        </p:txBody>
      </p:sp>
      <p:sp>
        <p:nvSpPr>
          <p:cNvPr id="102" name="object 102"/>
          <p:cNvSpPr txBox="1"/>
          <p:nvPr/>
        </p:nvSpPr>
        <p:spPr>
          <a:xfrm>
            <a:off x="9347431" y="7175487"/>
            <a:ext cx="184666" cy="570230"/>
          </a:xfrm>
          <a:prstGeom prst="rect">
            <a:avLst/>
          </a:prstGeom>
        </p:spPr>
        <p:txBody>
          <a:bodyPr vert="vert270" wrap="square" lIns="0" tIns="1778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40"/>
              </a:spcBef>
            </a:pPr>
            <a:r>
              <a:rPr sz="600" dirty="0">
                <a:latin typeface="Microsoft Sans Serif"/>
                <a:cs typeface="Microsoft Sans Serif"/>
              </a:rPr>
              <a:t>Frecuencia</a:t>
            </a:r>
            <a:r>
              <a:rPr sz="600" spc="-5" dirty="0">
                <a:latin typeface="Microsoft Sans Serif"/>
                <a:cs typeface="Microsoft Sans Serif"/>
              </a:rPr>
              <a:t> </a:t>
            </a:r>
            <a:r>
              <a:rPr sz="600" dirty="0">
                <a:latin typeface="Microsoft Sans Serif"/>
                <a:cs typeface="Microsoft Sans Serif"/>
              </a:rPr>
              <a:t>(Hz)</a:t>
            </a:r>
            <a:endParaRPr sz="600">
              <a:latin typeface="Microsoft Sans Serif"/>
              <a:cs typeface="Microsoft Sans Serif"/>
            </a:endParaRPr>
          </a:p>
        </p:txBody>
      </p:sp>
    </p:spTree>
  </p:cSld>
  <p:clrMapOvr>
    <a:masterClrMapping/>
  </p:clrMapOvr>
</p:sld>
</file>

<file path=ppt/slides/slide48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/>
          <p:nvPr/>
        </p:nvSpPr>
        <p:spPr>
          <a:xfrm>
            <a:off x="1444422" y="9413748"/>
            <a:ext cx="15051933" cy="9525"/>
          </a:xfrm>
          <a:custGeom>
            <a:avLst/>
            <a:gdLst/>
            <a:ahLst/>
            <a:cxnLst/>
            <a:rect l="l" t="t" r="r" b="b"/>
            <a:pathLst>
              <a:path w="6543040" h="9525">
                <a:moveTo>
                  <a:pt x="6542531" y="9144"/>
                </a:moveTo>
                <a:lnTo>
                  <a:pt x="0" y="9144"/>
                </a:lnTo>
                <a:lnTo>
                  <a:pt x="0" y="0"/>
                </a:lnTo>
                <a:lnTo>
                  <a:pt x="6542531" y="0"/>
                </a:lnTo>
                <a:lnTo>
                  <a:pt x="6542531" y="9144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" name="object 3"/>
          <p:cNvSpPr txBox="1"/>
          <p:nvPr/>
        </p:nvSpPr>
        <p:spPr>
          <a:xfrm>
            <a:off x="16290754" y="349008"/>
            <a:ext cx="192824" cy="135935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sz="800" spc="10" dirty="0">
                <a:latin typeface="Microsoft Sans Serif"/>
                <a:cs typeface="Microsoft Sans Serif"/>
              </a:rPr>
              <a:t>3</a:t>
            </a:r>
            <a:endParaRPr sz="800">
              <a:latin typeface="Microsoft Sans Serif"/>
              <a:cs typeface="Microsoft Sans Serif"/>
            </a:endParaRPr>
          </a:p>
        </p:txBody>
      </p:sp>
      <p:sp>
        <p:nvSpPr>
          <p:cNvPr id="4" name="object 4"/>
          <p:cNvSpPr txBox="1"/>
          <p:nvPr/>
        </p:nvSpPr>
        <p:spPr>
          <a:xfrm>
            <a:off x="1415216" y="602356"/>
            <a:ext cx="7423711" cy="3452805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 marR="13970" indent="154940">
              <a:lnSpc>
                <a:spcPct val="143000"/>
              </a:lnSpc>
              <a:spcBef>
                <a:spcPts val="100"/>
              </a:spcBef>
            </a:pPr>
            <a:r>
              <a:rPr sz="700" spc="-10" dirty="0">
                <a:latin typeface="Microsoft Sans Serif"/>
                <a:cs typeface="Microsoft Sans Serif"/>
              </a:rPr>
              <a:t>La </a:t>
            </a:r>
            <a:r>
              <a:rPr sz="700" spc="25" dirty="0">
                <a:latin typeface="Microsoft Sans Serif"/>
                <a:cs typeface="Microsoft Sans Serif"/>
              </a:rPr>
              <a:t>protección </a:t>
            </a:r>
            <a:r>
              <a:rPr sz="700" spc="30" dirty="0">
                <a:latin typeface="Microsoft Sans Serif"/>
                <a:cs typeface="Microsoft Sans Serif"/>
              </a:rPr>
              <a:t>contra </a:t>
            </a:r>
            <a:r>
              <a:rPr sz="700" spc="20" dirty="0">
                <a:latin typeface="Microsoft Sans Serif"/>
                <a:cs typeface="Microsoft Sans Serif"/>
              </a:rPr>
              <a:t>sobrefrecuencia </a:t>
            </a:r>
            <a:r>
              <a:rPr sz="700" spc="30" dirty="0">
                <a:latin typeface="Microsoft Sans Serif"/>
                <a:cs typeface="Microsoft Sans Serif"/>
              </a:rPr>
              <a:t>generalmente </a:t>
            </a:r>
            <a:r>
              <a:rPr sz="700" spc="35" dirty="0">
                <a:latin typeface="Microsoft Sans Serif"/>
                <a:cs typeface="Microsoft Sans Serif"/>
              </a:rPr>
              <a:t>no </a:t>
            </a:r>
            <a:r>
              <a:rPr sz="700" spc="-5" dirty="0">
                <a:latin typeface="Microsoft Sans Serif"/>
                <a:cs typeface="Microsoft Sans Serif"/>
              </a:rPr>
              <a:t>se </a:t>
            </a:r>
            <a:r>
              <a:rPr sz="700" spc="10" dirty="0">
                <a:latin typeface="Microsoft Sans Serif"/>
                <a:cs typeface="Microsoft Sans Serif"/>
              </a:rPr>
              <a:t>aplica </a:t>
            </a:r>
            <a:r>
              <a:rPr sz="700" spc="35" dirty="0">
                <a:latin typeface="Microsoft Sans Serif"/>
                <a:cs typeface="Microsoft Sans Serif"/>
              </a:rPr>
              <a:t>porque </a:t>
            </a:r>
            <a:r>
              <a:rPr sz="700" spc="-175" dirty="0">
                <a:latin typeface="Microsoft Sans Serif"/>
                <a:cs typeface="Microsoft Sans Serif"/>
              </a:rPr>
              <a:t> </a:t>
            </a:r>
            <a:r>
              <a:rPr sz="700" spc="-5" dirty="0">
                <a:latin typeface="Microsoft Sans Serif"/>
                <a:cs typeface="Microsoft Sans Serif"/>
              </a:rPr>
              <a:t>se </a:t>
            </a:r>
            <a:r>
              <a:rPr sz="700" spc="20" dirty="0">
                <a:latin typeface="Microsoft Sans Serif"/>
                <a:cs typeface="Microsoft Sans Serif"/>
              </a:rPr>
              <a:t>cuenta con </a:t>
            </a:r>
            <a:r>
              <a:rPr sz="700" spc="10" dirty="0">
                <a:latin typeface="Microsoft Sans Serif"/>
                <a:cs typeface="Microsoft Sans Serif"/>
              </a:rPr>
              <a:t>los </a:t>
            </a:r>
            <a:r>
              <a:rPr sz="700" spc="20" dirty="0">
                <a:latin typeface="Microsoft Sans Serif"/>
                <a:cs typeface="Microsoft Sans Serif"/>
              </a:rPr>
              <a:t>controles de retroceso del </a:t>
            </a:r>
            <a:r>
              <a:rPr sz="700" spc="35" dirty="0">
                <a:latin typeface="Microsoft Sans Serif"/>
                <a:cs typeface="Microsoft Sans Serif"/>
              </a:rPr>
              <a:t>gobernador </a:t>
            </a:r>
            <a:r>
              <a:rPr sz="700" spc="30" dirty="0">
                <a:latin typeface="Microsoft Sans Serif"/>
                <a:cs typeface="Microsoft Sans Serif"/>
              </a:rPr>
              <a:t>o </a:t>
            </a:r>
            <a:r>
              <a:rPr sz="700" dirty="0">
                <a:latin typeface="Microsoft Sans Serif"/>
                <a:cs typeface="Microsoft Sans Serif"/>
              </a:rPr>
              <a:t>las </a:t>
            </a:r>
            <a:r>
              <a:rPr sz="700" spc="5" dirty="0">
                <a:latin typeface="Microsoft Sans Serif"/>
                <a:cs typeface="Microsoft Sans Serif"/>
              </a:rPr>
              <a:t>acciones </a:t>
            </a:r>
            <a:r>
              <a:rPr sz="700" spc="20" dirty="0">
                <a:latin typeface="Microsoft Sans Serif"/>
                <a:cs typeface="Microsoft Sans Serif"/>
              </a:rPr>
              <a:t>del </a:t>
            </a:r>
            <a:r>
              <a:rPr sz="700" spc="25" dirty="0">
                <a:latin typeface="Microsoft Sans Serif"/>
                <a:cs typeface="Microsoft Sans Serif"/>
              </a:rPr>
              <a:t> </a:t>
            </a:r>
            <a:r>
              <a:rPr sz="700" spc="30" dirty="0">
                <a:latin typeface="Microsoft Sans Serif"/>
                <a:cs typeface="Microsoft Sans Serif"/>
              </a:rPr>
              <a:t>operador </a:t>
            </a:r>
            <a:r>
              <a:rPr sz="700" spc="25" dirty="0">
                <a:latin typeface="Microsoft Sans Serif"/>
                <a:cs typeface="Microsoft Sans Serif"/>
              </a:rPr>
              <a:t>para </a:t>
            </a:r>
            <a:r>
              <a:rPr sz="700" spc="30" dirty="0">
                <a:latin typeface="Microsoft Sans Serif"/>
                <a:cs typeface="Microsoft Sans Serif"/>
              </a:rPr>
              <a:t>corregir </a:t>
            </a:r>
            <a:r>
              <a:rPr sz="700" spc="10" dirty="0">
                <a:latin typeface="Microsoft Sans Serif"/>
                <a:cs typeface="Microsoft Sans Serif"/>
              </a:rPr>
              <a:t>la </a:t>
            </a:r>
            <a:r>
              <a:rPr sz="700" spc="15" dirty="0">
                <a:latin typeface="Microsoft Sans Serif"/>
                <a:cs typeface="Microsoft Sans Serif"/>
              </a:rPr>
              <a:t>velocidad </a:t>
            </a:r>
            <a:r>
              <a:rPr sz="700" spc="20" dirty="0">
                <a:latin typeface="Microsoft Sans Serif"/>
                <a:cs typeface="Microsoft Sans Serif"/>
              </a:rPr>
              <a:t>de </a:t>
            </a:r>
            <a:r>
              <a:rPr sz="700" spc="10" dirty="0">
                <a:latin typeface="Microsoft Sans Serif"/>
                <a:cs typeface="Microsoft Sans Serif"/>
              </a:rPr>
              <a:t>la </a:t>
            </a:r>
            <a:r>
              <a:rPr sz="700" spc="30" dirty="0">
                <a:latin typeface="Microsoft Sans Serif"/>
                <a:cs typeface="Microsoft Sans Serif"/>
              </a:rPr>
              <a:t>turbina. </a:t>
            </a:r>
            <a:r>
              <a:rPr sz="700" spc="-10" dirty="0">
                <a:latin typeface="Microsoft Sans Serif"/>
                <a:cs typeface="Microsoft Sans Serif"/>
              </a:rPr>
              <a:t>Sin </a:t>
            </a:r>
            <a:r>
              <a:rPr sz="700" spc="30" dirty="0">
                <a:latin typeface="Microsoft Sans Serif"/>
                <a:cs typeface="Microsoft Sans Serif"/>
              </a:rPr>
              <a:t>embargo, </a:t>
            </a:r>
            <a:r>
              <a:rPr sz="700" spc="-5" dirty="0">
                <a:latin typeface="Microsoft Sans Serif"/>
                <a:cs typeface="Microsoft Sans Serif"/>
              </a:rPr>
              <a:t>se </a:t>
            </a:r>
            <a:r>
              <a:rPr sz="700" spc="25" dirty="0">
                <a:latin typeface="Microsoft Sans Serif"/>
                <a:cs typeface="Microsoft Sans Serif"/>
              </a:rPr>
              <a:t>deben </a:t>
            </a:r>
            <a:r>
              <a:rPr sz="700" spc="30" dirty="0">
                <a:latin typeface="Microsoft Sans Serif"/>
                <a:cs typeface="Microsoft Sans Serif"/>
              </a:rPr>
              <a:t> tener </a:t>
            </a:r>
            <a:r>
              <a:rPr sz="700" spc="20" dirty="0">
                <a:latin typeface="Microsoft Sans Serif"/>
                <a:cs typeface="Microsoft Sans Serif"/>
              </a:rPr>
              <a:t>en cuenta </a:t>
            </a:r>
            <a:r>
              <a:rPr sz="700" spc="10" dirty="0">
                <a:latin typeface="Microsoft Sans Serif"/>
                <a:cs typeface="Microsoft Sans Serif"/>
              </a:rPr>
              <a:t>el </a:t>
            </a:r>
            <a:r>
              <a:rPr sz="700" spc="30" dirty="0">
                <a:latin typeface="Microsoft Sans Serif"/>
                <a:cs typeface="Microsoft Sans Serif"/>
              </a:rPr>
              <a:t>impacto </a:t>
            </a:r>
            <a:r>
              <a:rPr sz="700" spc="20" dirty="0">
                <a:latin typeface="Microsoft Sans Serif"/>
                <a:cs typeface="Microsoft Sans Serif"/>
              </a:rPr>
              <a:t>en </a:t>
            </a:r>
            <a:r>
              <a:rPr sz="700" spc="10" dirty="0">
                <a:latin typeface="Microsoft Sans Serif"/>
                <a:cs typeface="Microsoft Sans Serif"/>
              </a:rPr>
              <a:t>la </a:t>
            </a:r>
            <a:r>
              <a:rPr sz="700" spc="25" dirty="0">
                <a:latin typeface="Microsoft Sans Serif"/>
                <a:cs typeface="Microsoft Sans Serif"/>
              </a:rPr>
              <a:t>protección </a:t>
            </a:r>
            <a:r>
              <a:rPr sz="700" spc="30" dirty="0">
                <a:latin typeface="Microsoft Sans Serif"/>
                <a:cs typeface="Microsoft Sans Serif"/>
              </a:rPr>
              <a:t>contra </a:t>
            </a:r>
            <a:r>
              <a:rPr sz="700" spc="5" dirty="0">
                <a:latin typeface="Microsoft Sans Serif"/>
                <a:cs typeface="Microsoft Sans Serif"/>
              </a:rPr>
              <a:t>exceso </a:t>
            </a:r>
            <a:r>
              <a:rPr sz="700" spc="20" dirty="0">
                <a:latin typeface="Microsoft Sans Serif"/>
                <a:cs typeface="Microsoft Sans Serif"/>
              </a:rPr>
              <a:t>de </a:t>
            </a:r>
            <a:r>
              <a:rPr sz="700" spc="15" dirty="0">
                <a:latin typeface="Microsoft Sans Serif"/>
                <a:cs typeface="Microsoft Sans Serif"/>
              </a:rPr>
              <a:t>velocidad </a:t>
            </a:r>
            <a:r>
              <a:rPr sz="700" spc="5" dirty="0">
                <a:latin typeface="Microsoft Sans Serif"/>
                <a:cs typeface="Microsoft Sans Serif"/>
              </a:rPr>
              <a:t>y </a:t>
            </a:r>
            <a:r>
              <a:rPr sz="700" spc="10" dirty="0">
                <a:latin typeface="Microsoft Sans Serif"/>
                <a:cs typeface="Microsoft Sans Serif"/>
              </a:rPr>
              <a:t>el </a:t>
            </a:r>
            <a:r>
              <a:rPr sz="700" spc="15" dirty="0">
                <a:latin typeface="Microsoft Sans Serif"/>
                <a:cs typeface="Microsoft Sans Serif"/>
              </a:rPr>
              <a:t> </a:t>
            </a:r>
            <a:r>
              <a:rPr sz="700" spc="20" dirty="0">
                <a:latin typeface="Microsoft Sans Serif"/>
                <a:cs typeface="Microsoft Sans Serif"/>
              </a:rPr>
              <a:t>aislamiento de </a:t>
            </a:r>
            <a:r>
              <a:rPr sz="700" spc="10" dirty="0">
                <a:latin typeface="Microsoft Sans Serif"/>
                <a:cs typeface="Microsoft Sans Serif"/>
              </a:rPr>
              <a:t>la </a:t>
            </a:r>
            <a:r>
              <a:rPr sz="700" spc="30" dirty="0">
                <a:latin typeface="Microsoft Sans Serif"/>
                <a:cs typeface="Microsoft Sans Serif"/>
              </a:rPr>
              <a:t>unidad </a:t>
            </a:r>
            <a:r>
              <a:rPr sz="700" spc="35" dirty="0">
                <a:latin typeface="Microsoft Sans Serif"/>
                <a:cs typeface="Microsoft Sans Serif"/>
              </a:rPr>
              <a:t>durante </a:t>
            </a:r>
            <a:r>
              <a:rPr sz="700" spc="30" dirty="0">
                <a:latin typeface="Microsoft Sans Serif"/>
                <a:cs typeface="Microsoft Sans Serif"/>
              </a:rPr>
              <a:t>una </a:t>
            </a:r>
            <a:r>
              <a:rPr sz="700" spc="20" dirty="0">
                <a:latin typeface="Microsoft Sans Serif"/>
                <a:cs typeface="Microsoft Sans Serif"/>
              </a:rPr>
              <a:t>condición de </a:t>
            </a:r>
            <a:r>
              <a:rPr sz="700" spc="15" dirty="0">
                <a:latin typeface="Microsoft Sans Serif"/>
                <a:cs typeface="Microsoft Sans Serif"/>
              </a:rPr>
              <a:t>sobrefrecuencia. </a:t>
            </a:r>
            <a:r>
              <a:rPr sz="700" dirty="0">
                <a:latin typeface="Microsoft Sans Serif"/>
                <a:cs typeface="Microsoft Sans Serif"/>
              </a:rPr>
              <a:t>Esto </a:t>
            </a:r>
            <a:r>
              <a:rPr sz="700" spc="-5" dirty="0">
                <a:latin typeface="Microsoft Sans Serif"/>
                <a:cs typeface="Microsoft Sans Serif"/>
              </a:rPr>
              <a:t>es </a:t>
            </a:r>
            <a:r>
              <a:rPr sz="700" spc="-175" dirty="0">
                <a:latin typeface="Microsoft Sans Serif"/>
                <a:cs typeface="Microsoft Sans Serif"/>
              </a:rPr>
              <a:t> </a:t>
            </a:r>
            <a:r>
              <a:rPr sz="700" spc="15" dirty="0">
                <a:latin typeface="Microsoft Sans Serif"/>
                <a:cs typeface="Microsoft Sans Serif"/>
              </a:rPr>
              <a:t>necesario </a:t>
            </a:r>
            <a:r>
              <a:rPr sz="700" spc="25" dirty="0">
                <a:latin typeface="Microsoft Sans Serif"/>
                <a:cs typeface="Microsoft Sans Serif"/>
              </a:rPr>
              <a:t>para garantizar </a:t>
            </a:r>
            <a:r>
              <a:rPr sz="700" spc="10" dirty="0">
                <a:latin typeface="Microsoft Sans Serif"/>
                <a:cs typeface="Microsoft Sans Serif"/>
              </a:rPr>
              <a:t>la </a:t>
            </a:r>
            <a:r>
              <a:rPr sz="700" spc="25" dirty="0">
                <a:latin typeface="Microsoft Sans Serif"/>
                <a:cs typeface="Microsoft Sans Serif"/>
              </a:rPr>
              <a:t>coordinación </a:t>
            </a:r>
            <a:r>
              <a:rPr sz="700" spc="5" dirty="0">
                <a:latin typeface="Microsoft Sans Serif"/>
                <a:cs typeface="Microsoft Sans Serif"/>
              </a:rPr>
              <a:t>y </a:t>
            </a:r>
            <a:r>
              <a:rPr sz="700" spc="25" dirty="0">
                <a:latin typeface="Microsoft Sans Serif"/>
                <a:cs typeface="Microsoft Sans Serif"/>
              </a:rPr>
              <a:t>protección </a:t>
            </a:r>
            <a:r>
              <a:rPr sz="700" spc="20" dirty="0">
                <a:latin typeface="Microsoft Sans Serif"/>
                <a:cs typeface="Microsoft Sans Serif"/>
              </a:rPr>
              <a:t>de </a:t>
            </a:r>
            <a:r>
              <a:rPr sz="700" dirty="0">
                <a:latin typeface="Microsoft Sans Serif"/>
                <a:cs typeface="Microsoft Sans Serif"/>
              </a:rPr>
              <a:t>las </a:t>
            </a:r>
            <a:r>
              <a:rPr sz="700" spc="10" dirty="0">
                <a:latin typeface="Microsoft Sans Serif"/>
                <a:cs typeface="Microsoft Sans Serif"/>
              </a:rPr>
              <a:t>palas </a:t>
            </a:r>
            <a:r>
              <a:rPr sz="700" spc="20" dirty="0">
                <a:latin typeface="Microsoft Sans Serif"/>
                <a:cs typeface="Microsoft Sans Serif"/>
              </a:rPr>
              <a:t>de </a:t>
            </a:r>
            <a:r>
              <a:rPr sz="700" spc="10" dirty="0">
                <a:latin typeface="Microsoft Sans Serif"/>
                <a:cs typeface="Microsoft Sans Serif"/>
              </a:rPr>
              <a:t>la </a:t>
            </a:r>
            <a:r>
              <a:rPr sz="700" spc="15" dirty="0">
                <a:latin typeface="Microsoft Sans Serif"/>
                <a:cs typeface="Microsoft Sans Serif"/>
              </a:rPr>
              <a:t> </a:t>
            </a:r>
            <a:r>
              <a:rPr sz="700" spc="35" dirty="0">
                <a:latin typeface="Microsoft Sans Serif"/>
                <a:cs typeface="Microsoft Sans Serif"/>
              </a:rPr>
              <a:t>turbina </a:t>
            </a:r>
            <a:r>
              <a:rPr sz="700" spc="20" dirty="0">
                <a:latin typeface="Microsoft Sans Serif"/>
                <a:cs typeface="Microsoft Sans Serif"/>
              </a:rPr>
              <a:t>en </a:t>
            </a:r>
            <a:r>
              <a:rPr sz="700" spc="15" dirty="0">
                <a:latin typeface="Microsoft Sans Serif"/>
                <a:cs typeface="Microsoft Sans Serif"/>
              </a:rPr>
              <a:t>condiciones </a:t>
            </a:r>
            <a:r>
              <a:rPr sz="700" spc="20" dirty="0">
                <a:latin typeface="Microsoft Sans Serif"/>
                <a:cs typeface="Microsoft Sans Serif"/>
              </a:rPr>
              <a:t>de </a:t>
            </a:r>
            <a:r>
              <a:rPr sz="700" spc="15" dirty="0">
                <a:latin typeface="Microsoft Sans Serif"/>
                <a:cs typeface="Microsoft Sans Serif"/>
              </a:rPr>
              <a:t>sobrefrecuencia. </a:t>
            </a:r>
            <a:r>
              <a:rPr sz="700" spc="20" dirty="0">
                <a:latin typeface="Microsoft Sans Serif"/>
                <a:cs typeface="Microsoft Sans Serif"/>
              </a:rPr>
              <a:t>Debido </a:t>
            </a:r>
            <a:r>
              <a:rPr sz="700" dirty="0">
                <a:latin typeface="Microsoft Sans Serif"/>
                <a:cs typeface="Microsoft Sans Serif"/>
              </a:rPr>
              <a:t>a </a:t>
            </a:r>
            <a:r>
              <a:rPr sz="700" spc="30" dirty="0">
                <a:latin typeface="Microsoft Sans Serif"/>
                <a:cs typeface="Microsoft Sans Serif"/>
              </a:rPr>
              <a:t>que </a:t>
            </a:r>
            <a:r>
              <a:rPr sz="700" spc="10" dirty="0">
                <a:latin typeface="Microsoft Sans Serif"/>
                <a:cs typeface="Microsoft Sans Serif"/>
              </a:rPr>
              <a:t>los </a:t>
            </a:r>
            <a:r>
              <a:rPr sz="700" spc="25" dirty="0">
                <a:latin typeface="Microsoft Sans Serif"/>
                <a:cs typeface="Microsoft Sans Serif"/>
              </a:rPr>
              <a:t>límites </a:t>
            </a:r>
            <a:r>
              <a:rPr sz="700" spc="20" dirty="0">
                <a:latin typeface="Microsoft Sans Serif"/>
                <a:cs typeface="Microsoft Sans Serif"/>
              </a:rPr>
              <a:t>de </a:t>
            </a:r>
            <a:r>
              <a:rPr sz="700" spc="25" dirty="0">
                <a:latin typeface="Microsoft Sans Serif"/>
                <a:cs typeface="Microsoft Sans Serif"/>
              </a:rPr>
              <a:t> operación</a:t>
            </a:r>
            <a:r>
              <a:rPr sz="700" spc="-5" dirty="0">
                <a:latin typeface="Microsoft Sans Serif"/>
                <a:cs typeface="Microsoft Sans Serif"/>
              </a:rPr>
              <a:t> </a:t>
            </a:r>
            <a:r>
              <a:rPr sz="700" spc="20" dirty="0">
                <a:latin typeface="Microsoft Sans Serif"/>
                <a:cs typeface="Microsoft Sans Serif"/>
              </a:rPr>
              <a:t>son</a:t>
            </a:r>
            <a:r>
              <a:rPr sz="700" spc="-5" dirty="0">
                <a:latin typeface="Microsoft Sans Serif"/>
                <a:cs typeface="Microsoft Sans Serif"/>
              </a:rPr>
              <a:t> </a:t>
            </a:r>
            <a:r>
              <a:rPr sz="700" spc="10" dirty="0">
                <a:latin typeface="Microsoft Sans Serif"/>
                <a:cs typeface="Microsoft Sans Serif"/>
              </a:rPr>
              <a:t>los</a:t>
            </a:r>
            <a:r>
              <a:rPr sz="700" dirty="0">
                <a:latin typeface="Microsoft Sans Serif"/>
                <a:cs typeface="Microsoft Sans Serif"/>
              </a:rPr>
              <a:t> </a:t>
            </a:r>
            <a:r>
              <a:rPr sz="700" spc="25" dirty="0">
                <a:latin typeface="Microsoft Sans Serif"/>
                <a:cs typeface="Microsoft Sans Serif"/>
              </a:rPr>
              <a:t>mismos</a:t>
            </a:r>
            <a:r>
              <a:rPr sz="700" spc="-5" dirty="0">
                <a:latin typeface="Microsoft Sans Serif"/>
                <a:cs typeface="Microsoft Sans Serif"/>
              </a:rPr>
              <a:t> </a:t>
            </a:r>
            <a:r>
              <a:rPr sz="700" spc="30" dirty="0">
                <a:latin typeface="Microsoft Sans Serif"/>
                <a:cs typeface="Microsoft Sans Serif"/>
              </a:rPr>
              <a:t>que</a:t>
            </a:r>
            <a:r>
              <a:rPr sz="700" dirty="0">
                <a:latin typeface="Microsoft Sans Serif"/>
                <a:cs typeface="Microsoft Sans Serif"/>
              </a:rPr>
              <a:t> </a:t>
            </a:r>
            <a:r>
              <a:rPr sz="700" spc="-5" dirty="0">
                <a:latin typeface="Microsoft Sans Serif"/>
                <a:cs typeface="Microsoft Sans Serif"/>
              </a:rPr>
              <a:t>se </a:t>
            </a:r>
            <a:r>
              <a:rPr sz="700" spc="30" dirty="0">
                <a:latin typeface="Microsoft Sans Serif"/>
                <a:cs typeface="Microsoft Sans Serif"/>
              </a:rPr>
              <a:t>muestran</a:t>
            </a:r>
            <a:r>
              <a:rPr sz="700" dirty="0">
                <a:latin typeface="Microsoft Sans Serif"/>
                <a:cs typeface="Microsoft Sans Serif"/>
              </a:rPr>
              <a:t> </a:t>
            </a:r>
            <a:r>
              <a:rPr sz="700" spc="20" dirty="0">
                <a:latin typeface="Microsoft Sans Serif"/>
                <a:cs typeface="Microsoft Sans Serif"/>
              </a:rPr>
              <a:t>sobre</a:t>
            </a:r>
            <a:r>
              <a:rPr sz="700" spc="-5" dirty="0">
                <a:latin typeface="Microsoft Sans Serif"/>
                <a:cs typeface="Microsoft Sans Serif"/>
              </a:rPr>
              <a:t> </a:t>
            </a:r>
            <a:r>
              <a:rPr sz="700" spc="10" dirty="0">
                <a:latin typeface="Microsoft Sans Serif"/>
                <a:cs typeface="Microsoft Sans Serif"/>
              </a:rPr>
              <a:t>la</a:t>
            </a:r>
            <a:r>
              <a:rPr sz="700" dirty="0">
                <a:latin typeface="Microsoft Sans Serif"/>
                <a:cs typeface="Microsoft Sans Serif"/>
              </a:rPr>
              <a:t> </a:t>
            </a:r>
            <a:r>
              <a:rPr sz="700" spc="15" dirty="0">
                <a:latin typeface="Microsoft Sans Serif"/>
                <a:cs typeface="Microsoft Sans Serif"/>
              </a:rPr>
              <a:t>línea</a:t>
            </a:r>
            <a:r>
              <a:rPr sz="700" spc="-5" dirty="0">
                <a:latin typeface="Microsoft Sans Serif"/>
                <a:cs typeface="Microsoft Sans Serif"/>
              </a:rPr>
              <a:t> </a:t>
            </a:r>
            <a:r>
              <a:rPr sz="700" spc="20" dirty="0">
                <a:latin typeface="Microsoft Sans Serif"/>
                <a:cs typeface="Microsoft Sans Serif"/>
              </a:rPr>
              <a:t>de</a:t>
            </a:r>
            <a:r>
              <a:rPr sz="700" dirty="0">
                <a:latin typeface="Microsoft Sans Serif"/>
                <a:cs typeface="Microsoft Sans Serif"/>
              </a:rPr>
              <a:t> </a:t>
            </a:r>
            <a:r>
              <a:rPr sz="700" spc="10" dirty="0">
                <a:latin typeface="Microsoft Sans Serif"/>
                <a:cs typeface="Microsoft Sans Serif"/>
              </a:rPr>
              <a:t>60</a:t>
            </a:r>
            <a:r>
              <a:rPr sz="700" spc="-5" dirty="0">
                <a:latin typeface="Microsoft Sans Serif"/>
                <a:cs typeface="Microsoft Sans Serif"/>
              </a:rPr>
              <a:t> Hz</a:t>
            </a:r>
            <a:r>
              <a:rPr sz="700" dirty="0">
                <a:latin typeface="Microsoft Sans Serif"/>
                <a:cs typeface="Microsoft Sans Serif"/>
              </a:rPr>
              <a:t> </a:t>
            </a:r>
            <a:r>
              <a:rPr sz="700" spc="20" dirty="0">
                <a:latin typeface="Microsoft Sans Serif"/>
                <a:cs typeface="Microsoft Sans Serif"/>
              </a:rPr>
              <a:t>en</a:t>
            </a:r>
            <a:r>
              <a:rPr sz="700" spc="-5" dirty="0">
                <a:latin typeface="Microsoft Sans Serif"/>
                <a:cs typeface="Microsoft Sans Serif"/>
              </a:rPr>
              <a:t> </a:t>
            </a:r>
            <a:r>
              <a:rPr sz="700" spc="10" dirty="0">
                <a:latin typeface="Microsoft Sans Serif"/>
                <a:cs typeface="Microsoft Sans Serif"/>
              </a:rPr>
              <a:t>la</a:t>
            </a:r>
            <a:r>
              <a:rPr sz="700" dirty="0">
                <a:latin typeface="Microsoft Sans Serif"/>
                <a:cs typeface="Microsoft Sans Serif"/>
              </a:rPr>
              <a:t> </a:t>
            </a:r>
            <a:r>
              <a:rPr sz="700" spc="-5" dirty="0">
                <a:latin typeface="Microsoft Sans Serif"/>
                <a:cs typeface="Microsoft Sans Serif"/>
              </a:rPr>
              <a:t>Fig. </a:t>
            </a:r>
            <a:r>
              <a:rPr sz="700" dirty="0">
                <a:latin typeface="Microsoft Sans Serif"/>
                <a:cs typeface="Microsoft Sans Serif"/>
              </a:rPr>
              <a:t> 2, </a:t>
            </a:r>
            <a:r>
              <a:rPr sz="700" spc="10" dirty="0">
                <a:latin typeface="Microsoft Sans Serif"/>
                <a:cs typeface="Microsoft Sans Serif"/>
              </a:rPr>
              <a:t>los </a:t>
            </a:r>
            <a:r>
              <a:rPr sz="700" spc="30" dirty="0">
                <a:latin typeface="Microsoft Sans Serif"/>
                <a:cs typeface="Microsoft Sans Serif"/>
              </a:rPr>
              <a:t>métodos </a:t>
            </a:r>
            <a:r>
              <a:rPr sz="700" spc="20" dirty="0">
                <a:latin typeface="Microsoft Sans Serif"/>
                <a:cs typeface="Microsoft Sans Serif"/>
              </a:rPr>
              <a:t>de </a:t>
            </a:r>
            <a:r>
              <a:rPr sz="700" spc="25" dirty="0">
                <a:latin typeface="Microsoft Sans Serif"/>
                <a:cs typeface="Microsoft Sans Serif"/>
              </a:rPr>
              <a:t>protección para </a:t>
            </a:r>
            <a:r>
              <a:rPr sz="700" spc="20" dirty="0">
                <a:latin typeface="Microsoft Sans Serif"/>
                <a:cs typeface="Microsoft Sans Serif"/>
              </a:rPr>
              <a:t>evitar </a:t>
            </a:r>
            <a:r>
              <a:rPr sz="700" spc="10" dirty="0">
                <a:latin typeface="Microsoft Sans Serif"/>
                <a:cs typeface="Microsoft Sans Serif"/>
              </a:rPr>
              <a:t>el </a:t>
            </a:r>
            <a:r>
              <a:rPr sz="700" spc="30" dirty="0">
                <a:latin typeface="Microsoft Sans Serif"/>
                <a:cs typeface="Microsoft Sans Serif"/>
              </a:rPr>
              <a:t>funcionamiento </a:t>
            </a:r>
            <a:r>
              <a:rPr sz="700" spc="20" dirty="0">
                <a:latin typeface="Microsoft Sans Serif"/>
                <a:cs typeface="Microsoft Sans Serif"/>
              </a:rPr>
              <a:t>de </a:t>
            </a:r>
            <a:r>
              <a:rPr sz="700" spc="10" dirty="0">
                <a:latin typeface="Microsoft Sans Serif"/>
                <a:cs typeface="Microsoft Sans Serif"/>
              </a:rPr>
              <a:t>la </a:t>
            </a:r>
            <a:r>
              <a:rPr sz="700" spc="35" dirty="0">
                <a:latin typeface="Microsoft Sans Serif"/>
                <a:cs typeface="Microsoft Sans Serif"/>
              </a:rPr>
              <a:t>turbina </a:t>
            </a:r>
            <a:r>
              <a:rPr sz="700" spc="40" dirty="0">
                <a:latin typeface="Microsoft Sans Serif"/>
                <a:cs typeface="Microsoft Sans Serif"/>
              </a:rPr>
              <a:t> </a:t>
            </a:r>
            <a:r>
              <a:rPr sz="700" spc="30" dirty="0">
                <a:latin typeface="Microsoft Sans Serif"/>
                <a:cs typeface="Microsoft Sans Serif"/>
              </a:rPr>
              <a:t>fuera</a:t>
            </a:r>
            <a:r>
              <a:rPr sz="700" spc="-5" dirty="0">
                <a:latin typeface="Microsoft Sans Serif"/>
                <a:cs typeface="Microsoft Sans Serif"/>
              </a:rPr>
              <a:t> </a:t>
            </a:r>
            <a:r>
              <a:rPr sz="700" spc="20" dirty="0">
                <a:latin typeface="Microsoft Sans Serif"/>
                <a:cs typeface="Microsoft Sans Serif"/>
              </a:rPr>
              <a:t>de</a:t>
            </a:r>
            <a:r>
              <a:rPr sz="700" dirty="0">
                <a:latin typeface="Microsoft Sans Serif"/>
                <a:cs typeface="Microsoft Sans Serif"/>
              </a:rPr>
              <a:t> </a:t>
            </a:r>
            <a:r>
              <a:rPr sz="700" spc="10" dirty="0">
                <a:latin typeface="Microsoft Sans Serif"/>
                <a:cs typeface="Microsoft Sans Serif"/>
              </a:rPr>
              <a:t>los</a:t>
            </a:r>
            <a:r>
              <a:rPr sz="700" dirty="0">
                <a:latin typeface="Microsoft Sans Serif"/>
                <a:cs typeface="Microsoft Sans Serif"/>
              </a:rPr>
              <a:t> </a:t>
            </a:r>
            <a:r>
              <a:rPr sz="700" spc="25" dirty="0">
                <a:latin typeface="Microsoft Sans Serif"/>
                <a:cs typeface="Microsoft Sans Serif"/>
              </a:rPr>
              <a:t>límites</a:t>
            </a:r>
            <a:r>
              <a:rPr sz="700" dirty="0">
                <a:latin typeface="Microsoft Sans Serif"/>
                <a:cs typeface="Microsoft Sans Serif"/>
              </a:rPr>
              <a:t> </a:t>
            </a:r>
            <a:r>
              <a:rPr sz="700" spc="20" dirty="0">
                <a:latin typeface="Microsoft Sans Serif"/>
                <a:cs typeface="Microsoft Sans Serif"/>
              </a:rPr>
              <a:t>prescritos</a:t>
            </a:r>
            <a:r>
              <a:rPr sz="700" dirty="0">
                <a:latin typeface="Microsoft Sans Serif"/>
                <a:cs typeface="Microsoft Sans Serif"/>
              </a:rPr>
              <a:t> </a:t>
            </a:r>
            <a:r>
              <a:rPr sz="700" spc="-5" dirty="0">
                <a:latin typeface="Microsoft Sans Serif"/>
                <a:cs typeface="Microsoft Sans Serif"/>
              </a:rPr>
              <a:t>se</a:t>
            </a:r>
            <a:r>
              <a:rPr sz="700" dirty="0">
                <a:latin typeface="Microsoft Sans Serif"/>
                <a:cs typeface="Microsoft Sans Serif"/>
              </a:rPr>
              <a:t> </a:t>
            </a:r>
            <a:r>
              <a:rPr sz="700" spc="30" dirty="0">
                <a:latin typeface="Microsoft Sans Serif"/>
                <a:cs typeface="Microsoft Sans Serif"/>
              </a:rPr>
              <a:t>limitarán</a:t>
            </a:r>
            <a:r>
              <a:rPr sz="700" spc="-5" dirty="0">
                <a:latin typeface="Microsoft Sans Serif"/>
                <a:cs typeface="Microsoft Sans Serif"/>
              </a:rPr>
              <a:t> </a:t>
            </a:r>
            <a:r>
              <a:rPr sz="700" dirty="0">
                <a:latin typeface="Microsoft Sans Serif"/>
                <a:cs typeface="Microsoft Sans Serif"/>
              </a:rPr>
              <a:t>a </a:t>
            </a:r>
            <a:r>
              <a:rPr sz="700" spc="10" dirty="0">
                <a:latin typeface="Microsoft Sans Serif"/>
                <a:cs typeface="Microsoft Sans Serif"/>
              </a:rPr>
              <a:t>la</a:t>
            </a:r>
            <a:r>
              <a:rPr sz="700" dirty="0">
                <a:latin typeface="Microsoft Sans Serif"/>
                <a:cs typeface="Microsoft Sans Serif"/>
              </a:rPr>
              <a:t> </a:t>
            </a:r>
            <a:r>
              <a:rPr sz="700" spc="25" dirty="0">
                <a:latin typeface="Microsoft Sans Serif"/>
                <a:cs typeface="Microsoft Sans Serif"/>
              </a:rPr>
              <a:t>protección</a:t>
            </a:r>
            <a:r>
              <a:rPr sz="700" dirty="0">
                <a:latin typeface="Microsoft Sans Serif"/>
                <a:cs typeface="Microsoft Sans Serif"/>
              </a:rPr>
              <a:t> </a:t>
            </a:r>
            <a:r>
              <a:rPr sz="700" spc="20" dirty="0">
                <a:latin typeface="Microsoft Sans Serif"/>
                <a:cs typeface="Microsoft Sans Serif"/>
              </a:rPr>
              <a:t>de</a:t>
            </a:r>
            <a:r>
              <a:rPr sz="700" dirty="0">
                <a:latin typeface="Microsoft Sans Serif"/>
                <a:cs typeface="Microsoft Sans Serif"/>
              </a:rPr>
              <a:t> </a:t>
            </a:r>
            <a:r>
              <a:rPr sz="700" spc="15" dirty="0">
                <a:latin typeface="Microsoft Sans Serif"/>
                <a:cs typeface="Microsoft Sans Serif"/>
              </a:rPr>
              <a:t>baja</a:t>
            </a:r>
            <a:r>
              <a:rPr sz="700" dirty="0">
                <a:latin typeface="Microsoft Sans Serif"/>
                <a:cs typeface="Microsoft Sans Serif"/>
              </a:rPr>
              <a:t> </a:t>
            </a:r>
            <a:r>
              <a:rPr sz="700" spc="15" dirty="0">
                <a:latin typeface="Microsoft Sans Serif"/>
                <a:cs typeface="Microsoft Sans Serif"/>
              </a:rPr>
              <a:t>frecuencia. </a:t>
            </a:r>
            <a:r>
              <a:rPr sz="700" spc="-175" dirty="0">
                <a:latin typeface="Microsoft Sans Serif"/>
                <a:cs typeface="Microsoft Sans Serif"/>
              </a:rPr>
              <a:t> </a:t>
            </a:r>
            <a:r>
              <a:rPr sz="700" spc="-5" dirty="0">
                <a:latin typeface="Microsoft Sans Serif"/>
                <a:cs typeface="Microsoft Sans Serif"/>
              </a:rPr>
              <a:t>Los </a:t>
            </a:r>
            <a:r>
              <a:rPr sz="700" spc="15" dirty="0">
                <a:latin typeface="Microsoft Sans Serif"/>
                <a:cs typeface="Microsoft Sans Serif"/>
              </a:rPr>
              <a:t>esquemas </a:t>
            </a:r>
            <a:r>
              <a:rPr sz="700" spc="20" dirty="0">
                <a:latin typeface="Microsoft Sans Serif"/>
                <a:cs typeface="Microsoft Sans Serif"/>
              </a:rPr>
              <a:t>de </a:t>
            </a:r>
            <a:r>
              <a:rPr sz="700" spc="15" dirty="0">
                <a:latin typeface="Microsoft Sans Serif"/>
                <a:cs typeface="Microsoft Sans Serif"/>
              </a:rPr>
              <a:t>deslastre </a:t>
            </a:r>
            <a:r>
              <a:rPr sz="700" spc="20" dirty="0">
                <a:latin typeface="Microsoft Sans Serif"/>
                <a:cs typeface="Microsoft Sans Serif"/>
              </a:rPr>
              <a:t>de </a:t>
            </a:r>
            <a:r>
              <a:rPr sz="700" spc="15" dirty="0">
                <a:latin typeface="Microsoft Sans Serif"/>
                <a:cs typeface="Microsoft Sans Serif"/>
              </a:rPr>
              <a:t>carga </a:t>
            </a:r>
            <a:r>
              <a:rPr sz="700" spc="20" dirty="0">
                <a:latin typeface="Microsoft Sans Serif"/>
                <a:cs typeface="Microsoft Sans Serif"/>
              </a:rPr>
              <a:t>del </a:t>
            </a:r>
            <a:r>
              <a:rPr sz="700" spc="15" dirty="0">
                <a:latin typeface="Microsoft Sans Serif"/>
                <a:cs typeface="Microsoft Sans Serif"/>
              </a:rPr>
              <a:t>sistema, </a:t>
            </a:r>
            <a:r>
              <a:rPr sz="700" spc="25" dirty="0">
                <a:latin typeface="Microsoft Sans Serif"/>
                <a:cs typeface="Microsoft Sans Serif"/>
              </a:rPr>
              <a:t>cuando </a:t>
            </a:r>
            <a:r>
              <a:rPr sz="700" spc="-5" dirty="0">
                <a:latin typeface="Microsoft Sans Serif"/>
                <a:cs typeface="Microsoft Sans Serif"/>
              </a:rPr>
              <a:t>se </a:t>
            </a:r>
            <a:r>
              <a:rPr sz="700" spc="20" dirty="0">
                <a:latin typeface="Microsoft Sans Serif"/>
                <a:cs typeface="Microsoft Sans Serif"/>
              </a:rPr>
              <a:t>diseñan </a:t>
            </a:r>
            <a:r>
              <a:rPr sz="700" spc="5" dirty="0">
                <a:latin typeface="Microsoft Sans Serif"/>
                <a:cs typeface="Microsoft Sans Serif"/>
              </a:rPr>
              <a:t>y </a:t>
            </a:r>
            <a:r>
              <a:rPr sz="700" spc="10" dirty="0">
                <a:latin typeface="Microsoft Sans Serif"/>
                <a:cs typeface="Microsoft Sans Serif"/>
              </a:rPr>
              <a:t> </a:t>
            </a:r>
            <a:r>
              <a:rPr sz="700" spc="25" dirty="0">
                <a:latin typeface="Microsoft Sans Serif"/>
                <a:cs typeface="Microsoft Sans Serif"/>
              </a:rPr>
              <a:t>coordinan </a:t>
            </a:r>
            <a:r>
              <a:rPr sz="700" spc="20" dirty="0">
                <a:latin typeface="Microsoft Sans Serif"/>
                <a:cs typeface="Microsoft Sans Serif"/>
              </a:rPr>
              <a:t>adecuadamente con </a:t>
            </a:r>
            <a:r>
              <a:rPr sz="700" spc="10" dirty="0">
                <a:latin typeface="Microsoft Sans Serif"/>
                <a:cs typeface="Microsoft Sans Serif"/>
              </a:rPr>
              <a:t>la </a:t>
            </a:r>
            <a:r>
              <a:rPr sz="700" spc="25" dirty="0">
                <a:latin typeface="Microsoft Sans Serif"/>
                <a:cs typeface="Microsoft Sans Serif"/>
              </a:rPr>
              <a:t>protección </a:t>
            </a:r>
            <a:r>
              <a:rPr sz="700" spc="20" dirty="0">
                <a:latin typeface="Microsoft Sans Serif"/>
                <a:cs typeface="Microsoft Sans Serif"/>
              </a:rPr>
              <a:t>de </a:t>
            </a:r>
            <a:r>
              <a:rPr sz="700" spc="15" dirty="0">
                <a:latin typeface="Microsoft Sans Serif"/>
                <a:cs typeface="Microsoft Sans Serif"/>
              </a:rPr>
              <a:t>baja frecuencia, </a:t>
            </a:r>
            <a:r>
              <a:rPr sz="700" spc="20" dirty="0">
                <a:latin typeface="Microsoft Sans Serif"/>
                <a:cs typeface="Microsoft Sans Serif"/>
              </a:rPr>
              <a:t> </a:t>
            </a:r>
            <a:r>
              <a:rPr sz="700" spc="30" dirty="0">
                <a:latin typeface="Microsoft Sans Serif"/>
                <a:cs typeface="Microsoft Sans Serif"/>
              </a:rPr>
              <a:t>proporcionan</a:t>
            </a:r>
            <a:r>
              <a:rPr sz="700" spc="-5" dirty="0">
                <a:latin typeface="Microsoft Sans Serif"/>
                <a:cs typeface="Microsoft Sans Serif"/>
              </a:rPr>
              <a:t> </a:t>
            </a:r>
            <a:r>
              <a:rPr sz="700" spc="10" dirty="0">
                <a:latin typeface="Microsoft Sans Serif"/>
                <a:cs typeface="Microsoft Sans Serif"/>
              </a:rPr>
              <a:t>la</a:t>
            </a:r>
            <a:r>
              <a:rPr sz="700" spc="-5" dirty="0">
                <a:latin typeface="Microsoft Sans Serif"/>
                <a:cs typeface="Microsoft Sans Serif"/>
              </a:rPr>
              <a:t> </a:t>
            </a:r>
            <a:r>
              <a:rPr sz="700" spc="25" dirty="0">
                <a:latin typeface="Microsoft Sans Serif"/>
                <a:cs typeface="Microsoft Sans Serif"/>
              </a:rPr>
              <a:t>protección</a:t>
            </a:r>
            <a:r>
              <a:rPr sz="700" dirty="0">
                <a:latin typeface="Microsoft Sans Serif"/>
                <a:cs typeface="Microsoft Sans Serif"/>
              </a:rPr>
              <a:t> </a:t>
            </a:r>
            <a:r>
              <a:rPr sz="700" spc="15" dirty="0">
                <a:latin typeface="Microsoft Sans Serif"/>
                <a:cs typeface="Microsoft Sans Serif"/>
              </a:rPr>
              <a:t>inicial</a:t>
            </a:r>
            <a:r>
              <a:rPr sz="700" spc="-5" dirty="0">
                <a:latin typeface="Microsoft Sans Serif"/>
                <a:cs typeface="Microsoft Sans Serif"/>
              </a:rPr>
              <a:t> </a:t>
            </a:r>
            <a:r>
              <a:rPr sz="700" spc="20" dirty="0">
                <a:latin typeface="Microsoft Sans Serif"/>
                <a:cs typeface="Microsoft Sans Serif"/>
              </a:rPr>
              <a:t>de</a:t>
            </a:r>
            <a:r>
              <a:rPr sz="700" dirty="0">
                <a:latin typeface="Microsoft Sans Serif"/>
                <a:cs typeface="Microsoft Sans Serif"/>
              </a:rPr>
              <a:t> </a:t>
            </a:r>
            <a:r>
              <a:rPr sz="700" spc="15" dirty="0">
                <a:latin typeface="Microsoft Sans Serif"/>
                <a:cs typeface="Microsoft Sans Serif"/>
              </a:rPr>
              <a:t>baja</a:t>
            </a:r>
            <a:r>
              <a:rPr sz="700" spc="-5" dirty="0">
                <a:latin typeface="Microsoft Sans Serif"/>
                <a:cs typeface="Microsoft Sans Serif"/>
              </a:rPr>
              <a:t> </a:t>
            </a:r>
            <a:r>
              <a:rPr sz="700" spc="15" dirty="0">
                <a:latin typeface="Microsoft Sans Serif"/>
                <a:cs typeface="Microsoft Sans Serif"/>
              </a:rPr>
              <a:t>frecuencia</a:t>
            </a:r>
            <a:r>
              <a:rPr sz="700" spc="-5" dirty="0">
                <a:latin typeface="Microsoft Sans Serif"/>
                <a:cs typeface="Microsoft Sans Serif"/>
              </a:rPr>
              <a:t> </a:t>
            </a:r>
            <a:r>
              <a:rPr sz="700" spc="20" dirty="0">
                <a:latin typeface="Microsoft Sans Serif"/>
                <a:cs typeface="Microsoft Sans Serif"/>
              </a:rPr>
              <a:t>de</a:t>
            </a:r>
            <a:r>
              <a:rPr sz="700" dirty="0">
                <a:latin typeface="Microsoft Sans Serif"/>
                <a:cs typeface="Microsoft Sans Serif"/>
              </a:rPr>
              <a:t> </a:t>
            </a:r>
            <a:r>
              <a:rPr sz="700" spc="10" dirty="0">
                <a:latin typeface="Microsoft Sans Serif"/>
                <a:cs typeface="Microsoft Sans Serif"/>
              </a:rPr>
              <a:t>la</a:t>
            </a:r>
            <a:r>
              <a:rPr sz="700" spc="-5" dirty="0">
                <a:latin typeface="Microsoft Sans Serif"/>
                <a:cs typeface="Microsoft Sans Serif"/>
              </a:rPr>
              <a:t> </a:t>
            </a:r>
            <a:r>
              <a:rPr sz="700" spc="30" dirty="0">
                <a:latin typeface="Microsoft Sans Serif"/>
                <a:cs typeface="Microsoft Sans Serif"/>
              </a:rPr>
              <a:t>turbina.</a:t>
            </a:r>
            <a:endParaRPr sz="700">
              <a:latin typeface="Microsoft Sans Serif"/>
              <a:cs typeface="Microsoft Sans Serif"/>
            </a:endParaRPr>
          </a:p>
          <a:p>
            <a:pPr marL="12700" marR="41275" indent="154940">
              <a:lnSpc>
                <a:spcPct val="154200"/>
              </a:lnSpc>
            </a:pPr>
            <a:r>
              <a:rPr sz="650" spc="15" dirty="0">
                <a:latin typeface="Microsoft Sans Serif"/>
                <a:cs typeface="Microsoft Sans Serif"/>
              </a:rPr>
              <a:t>Una </a:t>
            </a:r>
            <a:r>
              <a:rPr sz="650" spc="20" dirty="0">
                <a:latin typeface="Microsoft Sans Serif"/>
                <a:cs typeface="Microsoft Sans Serif"/>
              </a:rPr>
              <a:t>reducción de </a:t>
            </a:r>
            <a:r>
              <a:rPr sz="650" spc="15" dirty="0">
                <a:latin typeface="Microsoft Sans Serif"/>
                <a:cs typeface="Microsoft Sans Serif"/>
              </a:rPr>
              <a:t>carga </a:t>
            </a:r>
            <a:r>
              <a:rPr sz="650" spc="10" dirty="0">
                <a:latin typeface="Microsoft Sans Serif"/>
                <a:cs typeface="Microsoft Sans Serif"/>
              </a:rPr>
              <a:t>adecuada </a:t>
            </a:r>
            <a:r>
              <a:rPr sz="650" spc="25" dirty="0">
                <a:latin typeface="Microsoft Sans Serif"/>
                <a:cs typeface="Microsoft Sans Serif"/>
              </a:rPr>
              <a:t>puede </a:t>
            </a:r>
            <a:r>
              <a:rPr sz="650" spc="15" dirty="0">
                <a:latin typeface="Microsoft Sans Serif"/>
                <a:cs typeface="Microsoft Sans Serif"/>
              </a:rPr>
              <a:t>hacer </a:t>
            </a:r>
            <a:r>
              <a:rPr sz="650" spc="25" dirty="0">
                <a:latin typeface="Microsoft Sans Serif"/>
                <a:cs typeface="Microsoft Sans Serif"/>
              </a:rPr>
              <a:t>que </a:t>
            </a:r>
            <a:r>
              <a:rPr sz="650" spc="10" dirty="0">
                <a:latin typeface="Microsoft Sans Serif"/>
                <a:cs typeface="Microsoft Sans Serif"/>
              </a:rPr>
              <a:t>la </a:t>
            </a:r>
            <a:r>
              <a:rPr sz="650" spc="15" dirty="0">
                <a:latin typeface="Microsoft Sans Serif"/>
                <a:cs typeface="Microsoft Sans Serif"/>
              </a:rPr>
              <a:t>frecuencia </a:t>
            </a:r>
            <a:r>
              <a:rPr sz="650" spc="20" dirty="0">
                <a:latin typeface="Microsoft Sans Serif"/>
                <a:cs typeface="Microsoft Sans Serif"/>
              </a:rPr>
              <a:t>del </a:t>
            </a:r>
            <a:r>
              <a:rPr sz="650" spc="15" dirty="0">
                <a:latin typeface="Microsoft Sans Serif"/>
                <a:cs typeface="Microsoft Sans Serif"/>
              </a:rPr>
              <a:t>sistema </a:t>
            </a:r>
            <a:r>
              <a:rPr sz="650" spc="-160" dirty="0">
                <a:latin typeface="Microsoft Sans Serif"/>
                <a:cs typeface="Microsoft Sans Serif"/>
              </a:rPr>
              <a:t> </a:t>
            </a:r>
            <a:r>
              <a:rPr sz="650" spc="10" dirty="0">
                <a:latin typeface="Microsoft Sans Serif"/>
                <a:cs typeface="Microsoft Sans Serif"/>
              </a:rPr>
              <a:t>vuelva </a:t>
            </a:r>
            <a:r>
              <a:rPr sz="650" dirty="0">
                <a:latin typeface="Microsoft Sans Serif"/>
                <a:cs typeface="Microsoft Sans Serif"/>
              </a:rPr>
              <a:t>a </a:t>
            </a:r>
            <a:r>
              <a:rPr sz="650" spc="10" dirty="0">
                <a:latin typeface="Microsoft Sans Serif"/>
                <a:cs typeface="Microsoft Sans Serif"/>
              </a:rPr>
              <a:t>la </a:t>
            </a:r>
            <a:r>
              <a:rPr sz="650" spc="30" dirty="0">
                <a:latin typeface="Microsoft Sans Serif"/>
                <a:cs typeface="Microsoft Sans Serif"/>
              </a:rPr>
              <a:t>normalidad </a:t>
            </a:r>
            <a:r>
              <a:rPr sz="650" spc="15" dirty="0">
                <a:latin typeface="Microsoft Sans Serif"/>
                <a:cs typeface="Microsoft Sans Serif"/>
              </a:rPr>
              <a:t>antes </a:t>
            </a:r>
            <a:r>
              <a:rPr sz="650" spc="20" dirty="0">
                <a:latin typeface="Microsoft Sans Serif"/>
                <a:cs typeface="Microsoft Sans Serif"/>
              </a:rPr>
              <a:t>de </a:t>
            </a:r>
            <a:r>
              <a:rPr sz="650" spc="25" dirty="0">
                <a:latin typeface="Microsoft Sans Serif"/>
                <a:cs typeface="Microsoft Sans Serif"/>
              </a:rPr>
              <a:t>que </a:t>
            </a:r>
            <a:r>
              <a:rPr sz="650" spc="-5" dirty="0">
                <a:latin typeface="Microsoft Sans Serif"/>
                <a:cs typeface="Microsoft Sans Serif"/>
              </a:rPr>
              <a:t>se </a:t>
            </a:r>
            <a:r>
              <a:rPr sz="650" spc="10" dirty="0">
                <a:latin typeface="Microsoft Sans Serif"/>
                <a:cs typeface="Microsoft Sans Serif"/>
              </a:rPr>
              <a:t>excedan los </a:t>
            </a:r>
            <a:r>
              <a:rPr sz="650" spc="20" dirty="0">
                <a:latin typeface="Microsoft Sans Serif"/>
                <a:cs typeface="Microsoft Sans Serif"/>
              </a:rPr>
              <a:t>límites anormales de </a:t>
            </a:r>
            <a:r>
              <a:rPr sz="650" spc="10" dirty="0">
                <a:latin typeface="Microsoft Sans Serif"/>
                <a:cs typeface="Microsoft Sans Serif"/>
              </a:rPr>
              <a:t>la </a:t>
            </a:r>
            <a:r>
              <a:rPr sz="650" spc="15" dirty="0">
                <a:latin typeface="Microsoft Sans Serif"/>
                <a:cs typeface="Microsoft Sans Serif"/>
              </a:rPr>
              <a:t> </a:t>
            </a:r>
            <a:r>
              <a:rPr sz="650" spc="30" dirty="0">
                <a:latin typeface="Microsoft Sans Serif"/>
                <a:cs typeface="Microsoft Sans Serif"/>
              </a:rPr>
              <a:t>turbina. </a:t>
            </a:r>
            <a:r>
              <a:rPr sz="650" spc="-5" dirty="0">
                <a:latin typeface="Microsoft Sans Serif"/>
                <a:cs typeface="Microsoft Sans Serif"/>
              </a:rPr>
              <a:t>Los </a:t>
            </a:r>
            <a:r>
              <a:rPr sz="650" spc="10" dirty="0">
                <a:latin typeface="Microsoft Sans Serif"/>
                <a:cs typeface="Microsoft Sans Serif"/>
              </a:rPr>
              <a:t>relés </a:t>
            </a:r>
            <a:r>
              <a:rPr sz="650" spc="20" dirty="0">
                <a:latin typeface="Microsoft Sans Serif"/>
                <a:cs typeface="Microsoft Sans Serif"/>
              </a:rPr>
              <a:t>de </a:t>
            </a:r>
            <a:r>
              <a:rPr sz="650" spc="15" dirty="0">
                <a:latin typeface="Microsoft Sans Serif"/>
                <a:cs typeface="Microsoft Sans Serif"/>
              </a:rPr>
              <a:t>baja frecuencia </a:t>
            </a:r>
            <a:r>
              <a:rPr sz="650" spc="20" dirty="0">
                <a:latin typeface="Microsoft Sans Serif"/>
                <a:cs typeface="Microsoft Sans Serif"/>
              </a:rPr>
              <a:t>de </a:t>
            </a:r>
            <a:r>
              <a:rPr sz="650" spc="15" dirty="0">
                <a:latin typeface="Microsoft Sans Serif"/>
                <a:cs typeface="Microsoft Sans Serif"/>
              </a:rPr>
              <a:t>deslastre </a:t>
            </a:r>
            <a:r>
              <a:rPr sz="650" spc="20" dirty="0">
                <a:latin typeface="Microsoft Sans Serif"/>
                <a:cs typeface="Microsoft Sans Serif"/>
              </a:rPr>
              <a:t>de </a:t>
            </a:r>
            <a:r>
              <a:rPr sz="650" spc="15" dirty="0">
                <a:latin typeface="Microsoft Sans Serif"/>
                <a:cs typeface="Microsoft Sans Serif"/>
              </a:rPr>
              <a:t>carga </a:t>
            </a:r>
            <a:r>
              <a:rPr sz="650" spc="25" dirty="0">
                <a:latin typeface="Microsoft Sans Serif"/>
                <a:cs typeface="Microsoft Sans Serif"/>
              </a:rPr>
              <a:t>automático </a:t>
            </a:r>
            <a:r>
              <a:rPr sz="650" spc="-5" dirty="0">
                <a:latin typeface="Microsoft Sans Serif"/>
                <a:cs typeface="Microsoft Sans Serif"/>
              </a:rPr>
              <a:t>se </a:t>
            </a:r>
            <a:r>
              <a:rPr sz="650" spc="20" dirty="0">
                <a:latin typeface="Microsoft Sans Serif"/>
                <a:cs typeface="Microsoft Sans Serif"/>
              </a:rPr>
              <a:t>utilizan </a:t>
            </a:r>
            <a:r>
              <a:rPr sz="650" spc="-160" dirty="0">
                <a:latin typeface="Microsoft Sans Serif"/>
                <a:cs typeface="Microsoft Sans Serif"/>
              </a:rPr>
              <a:t> </a:t>
            </a:r>
            <a:r>
              <a:rPr sz="650" spc="20" dirty="0">
                <a:latin typeface="Microsoft Sans Serif"/>
                <a:cs typeface="Microsoft Sans Serif"/>
              </a:rPr>
              <a:t>para</a:t>
            </a:r>
            <a:r>
              <a:rPr sz="650" dirty="0">
                <a:latin typeface="Microsoft Sans Serif"/>
                <a:cs typeface="Microsoft Sans Serif"/>
              </a:rPr>
              <a:t> </a:t>
            </a:r>
            <a:r>
              <a:rPr sz="650" spc="20" dirty="0">
                <a:latin typeface="Microsoft Sans Serif"/>
                <a:cs typeface="Microsoft Sans Serif"/>
              </a:rPr>
              <a:t>deslastrar</a:t>
            </a:r>
            <a:r>
              <a:rPr sz="650" dirty="0">
                <a:latin typeface="Microsoft Sans Serif"/>
                <a:cs typeface="Microsoft Sans Serif"/>
              </a:rPr>
              <a:t> </a:t>
            </a:r>
            <a:r>
              <a:rPr sz="650" spc="10" dirty="0">
                <a:latin typeface="Microsoft Sans Serif"/>
                <a:cs typeface="Microsoft Sans Serif"/>
              </a:rPr>
              <a:t>la</a:t>
            </a:r>
            <a:r>
              <a:rPr sz="650" dirty="0">
                <a:latin typeface="Microsoft Sans Serif"/>
                <a:cs typeface="Microsoft Sans Serif"/>
              </a:rPr>
              <a:t> </a:t>
            </a:r>
            <a:r>
              <a:rPr sz="650" spc="20" dirty="0">
                <a:latin typeface="Microsoft Sans Serif"/>
                <a:cs typeface="Microsoft Sans Serif"/>
              </a:rPr>
              <a:t>cantidad</a:t>
            </a:r>
            <a:r>
              <a:rPr sz="650" dirty="0">
                <a:latin typeface="Microsoft Sans Serif"/>
                <a:cs typeface="Microsoft Sans Serif"/>
              </a:rPr>
              <a:t> </a:t>
            </a:r>
            <a:r>
              <a:rPr sz="650" spc="20" dirty="0">
                <a:latin typeface="Microsoft Sans Serif"/>
                <a:cs typeface="Microsoft Sans Serif"/>
              </a:rPr>
              <a:t>de</a:t>
            </a:r>
            <a:r>
              <a:rPr sz="650" dirty="0">
                <a:latin typeface="Microsoft Sans Serif"/>
                <a:cs typeface="Microsoft Sans Serif"/>
              </a:rPr>
              <a:t> </a:t>
            </a:r>
            <a:r>
              <a:rPr sz="650" spc="15" dirty="0">
                <a:latin typeface="Microsoft Sans Serif"/>
                <a:cs typeface="Microsoft Sans Serif"/>
              </a:rPr>
              <a:t>carga</a:t>
            </a:r>
            <a:r>
              <a:rPr sz="650" dirty="0">
                <a:latin typeface="Microsoft Sans Serif"/>
                <a:cs typeface="Microsoft Sans Serif"/>
              </a:rPr>
              <a:t> </a:t>
            </a:r>
            <a:r>
              <a:rPr sz="650" spc="10" dirty="0">
                <a:latin typeface="Microsoft Sans Serif"/>
                <a:cs typeface="Microsoft Sans Serif"/>
              </a:rPr>
              <a:t>necesaria</a:t>
            </a:r>
            <a:r>
              <a:rPr sz="650" dirty="0">
                <a:latin typeface="Microsoft Sans Serif"/>
                <a:cs typeface="Microsoft Sans Serif"/>
              </a:rPr>
              <a:t> </a:t>
            </a:r>
            <a:r>
              <a:rPr sz="650" spc="20" dirty="0">
                <a:latin typeface="Microsoft Sans Serif"/>
                <a:cs typeface="Microsoft Sans Serif"/>
              </a:rPr>
              <a:t>para</a:t>
            </a:r>
            <a:r>
              <a:rPr sz="650" dirty="0">
                <a:latin typeface="Microsoft Sans Serif"/>
                <a:cs typeface="Microsoft Sans Serif"/>
              </a:rPr>
              <a:t> </a:t>
            </a:r>
            <a:r>
              <a:rPr sz="650" spc="30" dirty="0">
                <a:latin typeface="Microsoft Sans Serif"/>
                <a:cs typeface="Microsoft Sans Serif"/>
              </a:rPr>
              <a:t>mantener</a:t>
            </a:r>
            <a:r>
              <a:rPr sz="650" dirty="0">
                <a:latin typeface="Microsoft Sans Serif"/>
                <a:cs typeface="Microsoft Sans Serif"/>
              </a:rPr>
              <a:t> </a:t>
            </a:r>
            <a:r>
              <a:rPr sz="650" spc="40" dirty="0">
                <a:latin typeface="Microsoft Sans Serif"/>
                <a:cs typeface="Microsoft Sans Serif"/>
              </a:rPr>
              <a:t>un</a:t>
            </a:r>
            <a:r>
              <a:rPr sz="650" dirty="0">
                <a:latin typeface="Microsoft Sans Serif"/>
                <a:cs typeface="Microsoft Sans Serif"/>
              </a:rPr>
              <a:t> </a:t>
            </a:r>
            <a:r>
              <a:rPr sz="650" spc="25" dirty="0">
                <a:latin typeface="Microsoft Sans Serif"/>
                <a:cs typeface="Microsoft Sans Serif"/>
              </a:rPr>
              <a:t>equilibrio</a:t>
            </a:r>
            <a:r>
              <a:rPr sz="650" dirty="0">
                <a:latin typeface="Microsoft Sans Serif"/>
                <a:cs typeface="Microsoft Sans Serif"/>
              </a:rPr>
              <a:t> </a:t>
            </a:r>
            <a:r>
              <a:rPr sz="650" spc="10" dirty="0">
                <a:latin typeface="Microsoft Sans Serif"/>
                <a:cs typeface="Microsoft Sans Serif"/>
              </a:rPr>
              <a:t>carga- </a:t>
            </a:r>
            <a:r>
              <a:rPr sz="650" spc="-155" dirty="0">
                <a:latin typeface="Microsoft Sans Serif"/>
                <a:cs typeface="Microsoft Sans Serif"/>
              </a:rPr>
              <a:t> </a:t>
            </a:r>
            <a:r>
              <a:rPr sz="650" spc="20" dirty="0">
                <a:latin typeface="Microsoft Sans Serif"/>
                <a:cs typeface="Microsoft Sans Serif"/>
              </a:rPr>
              <a:t>generación</a:t>
            </a:r>
            <a:r>
              <a:rPr sz="650" spc="-5" dirty="0">
                <a:latin typeface="Microsoft Sans Serif"/>
                <a:cs typeface="Microsoft Sans Serif"/>
              </a:rPr>
              <a:t> </a:t>
            </a:r>
            <a:r>
              <a:rPr sz="650" spc="30" dirty="0">
                <a:latin typeface="Microsoft Sans Serif"/>
                <a:cs typeface="Microsoft Sans Serif"/>
              </a:rPr>
              <a:t>durante</a:t>
            </a:r>
            <a:r>
              <a:rPr sz="650" spc="-5" dirty="0">
                <a:latin typeface="Microsoft Sans Serif"/>
                <a:cs typeface="Microsoft Sans Serif"/>
              </a:rPr>
              <a:t> </a:t>
            </a:r>
            <a:r>
              <a:rPr sz="650" spc="25" dirty="0">
                <a:latin typeface="Microsoft Sans Serif"/>
                <a:cs typeface="Microsoft Sans Serif"/>
              </a:rPr>
              <a:t>una</a:t>
            </a:r>
            <a:r>
              <a:rPr sz="650" spc="-5" dirty="0">
                <a:latin typeface="Microsoft Sans Serif"/>
                <a:cs typeface="Microsoft Sans Serif"/>
              </a:rPr>
              <a:t> </a:t>
            </a:r>
            <a:r>
              <a:rPr sz="650" spc="15" dirty="0">
                <a:latin typeface="Microsoft Sans Serif"/>
                <a:cs typeface="Microsoft Sans Serif"/>
              </a:rPr>
              <a:t>sobrecarga</a:t>
            </a:r>
            <a:r>
              <a:rPr sz="650" spc="-5" dirty="0">
                <a:latin typeface="Microsoft Sans Serif"/>
                <a:cs typeface="Microsoft Sans Serif"/>
              </a:rPr>
              <a:t> </a:t>
            </a:r>
            <a:r>
              <a:rPr sz="650" spc="20" dirty="0">
                <a:latin typeface="Microsoft Sans Serif"/>
                <a:cs typeface="Microsoft Sans Serif"/>
              </a:rPr>
              <a:t>del</a:t>
            </a:r>
            <a:r>
              <a:rPr sz="650" spc="-5" dirty="0">
                <a:latin typeface="Microsoft Sans Serif"/>
                <a:cs typeface="Microsoft Sans Serif"/>
              </a:rPr>
              <a:t> </a:t>
            </a:r>
            <a:r>
              <a:rPr sz="650" spc="10" dirty="0">
                <a:latin typeface="Microsoft Sans Serif"/>
                <a:cs typeface="Microsoft Sans Serif"/>
              </a:rPr>
              <a:t>sistema.</a:t>
            </a:r>
            <a:endParaRPr sz="650">
              <a:latin typeface="Microsoft Sans Serif"/>
              <a:cs typeface="Microsoft Sans Serif"/>
            </a:endParaRPr>
          </a:p>
          <a:p>
            <a:pPr marL="12700" marR="14604" indent="154940">
              <a:lnSpc>
                <a:spcPts val="1200"/>
              </a:lnSpc>
              <a:spcBef>
                <a:spcPts val="95"/>
              </a:spcBef>
            </a:pPr>
            <a:r>
              <a:rPr sz="700" spc="15" dirty="0">
                <a:latin typeface="Microsoft Sans Serif"/>
                <a:cs typeface="Microsoft Sans Serif"/>
              </a:rPr>
              <a:t>Por</a:t>
            </a:r>
            <a:r>
              <a:rPr sz="700" spc="-5" dirty="0">
                <a:latin typeface="Microsoft Sans Serif"/>
                <a:cs typeface="Microsoft Sans Serif"/>
              </a:rPr>
              <a:t> </a:t>
            </a:r>
            <a:r>
              <a:rPr sz="700" spc="25" dirty="0">
                <a:latin typeface="Microsoft Sans Serif"/>
                <a:cs typeface="Microsoft Sans Serif"/>
              </a:rPr>
              <a:t>lo</a:t>
            </a:r>
            <a:r>
              <a:rPr sz="700" dirty="0">
                <a:latin typeface="Microsoft Sans Serif"/>
                <a:cs typeface="Microsoft Sans Serif"/>
              </a:rPr>
              <a:t> </a:t>
            </a:r>
            <a:r>
              <a:rPr sz="700" spc="30" dirty="0">
                <a:latin typeface="Microsoft Sans Serif"/>
                <a:cs typeface="Microsoft Sans Serif"/>
              </a:rPr>
              <a:t>tanto,</a:t>
            </a:r>
            <a:r>
              <a:rPr sz="700" dirty="0">
                <a:latin typeface="Microsoft Sans Serif"/>
                <a:cs typeface="Microsoft Sans Serif"/>
              </a:rPr>
              <a:t> </a:t>
            </a:r>
            <a:r>
              <a:rPr sz="700" spc="10" dirty="0">
                <a:latin typeface="Microsoft Sans Serif"/>
                <a:cs typeface="Microsoft Sans Serif"/>
              </a:rPr>
              <a:t>la</a:t>
            </a:r>
            <a:r>
              <a:rPr sz="700" spc="-5" dirty="0">
                <a:latin typeface="Microsoft Sans Serif"/>
                <a:cs typeface="Microsoft Sans Serif"/>
              </a:rPr>
              <a:t> </a:t>
            </a:r>
            <a:r>
              <a:rPr sz="700" spc="25" dirty="0">
                <a:latin typeface="Microsoft Sans Serif"/>
                <a:cs typeface="Microsoft Sans Serif"/>
              </a:rPr>
              <a:t>operación</a:t>
            </a:r>
            <a:r>
              <a:rPr sz="700" dirty="0">
                <a:latin typeface="Microsoft Sans Serif"/>
                <a:cs typeface="Microsoft Sans Serif"/>
              </a:rPr>
              <a:t> a </a:t>
            </a:r>
            <a:r>
              <a:rPr sz="700" spc="15" dirty="0">
                <a:latin typeface="Microsoft Sans Serif"/>
                <a:cs typeface="Microsoft Sans Serif"/>
              </a:rPr>
              <a:t>frecuencias</a:t>
            </a:r>
            <a:r>
              <a:rPr sz="700" spc="-5" dirty="0">
                <a:latin typeface="Microsoft Sans Serif"/>
                <a:cs typeface="Microsoft Sans Serif"/>
              </a:rPr>
              <a:t> </a:t>
            </a:r>
            <a:r>
              <a:rPr sz="700" spc="20" dirty="0">
                <a:latin typeface="Microsoft Sans Serif"/>
                <a:cs typeface="Microsoft Sans Serif"/>
              </a:rPr>
              <a:t>distintas</a:t>
            </a:r>
            <a:r>
              <a:rPr sz="700" dirty="0">
                <a:latin typeface="Microsoft Sans Serif"/>
                <a:cs typeface="Microsoft Sans Serif"/>
              </a:rPr>
              <a:t> a </a:t>
            </a:r>
            <a:r>
              <a:rPr sz="700" spc="10" dirty="0">
                <a:latin typeface="Microsoft Sans Serif"/>
                <a:cs typeface="Microsoft Sans Serif"/>
              </a:rPr>
              <a:t>la</a:t>
            </a:r>
            <a:r>
              <a:rPr sz="700" spc="-5" dirty="0">
                <a:latin typeface="Microsoft Sans Serif"/>
                <a:cs typeface="Microsoft Sans Serif"/>
              </a:rPr>
              <a:t> </a:t>
            </a:r>
            <a:r>
              <a:rPr sz="700" spc="15" dirty="0">
                <a:latin typeface="Microsoft Sans Serif"/>
                <a:cs typeface="Microsoft Sans Serif"/>
              </a:rPr>
              <a:t>velocidad</a:t>
            </a:r>
            <a:r>
              <a:rPr sz="700" dirty="0">
                <a:latin typeface="Microsoft Sans Serif"/>
                <a:cs typeface="Microsoft Sans Serif"/>
              </a:rPr>
              <a:t> </a:t>
            </a:r>
            <a:r>
              <a:rPr sz="700" spc="30" dirty="0">
                <a:latin typeface="Microsoft Sans Serif"/>
                <a:cs typeface="Microsoft Sans Serif"/>
              </a:rPr>
              <a:t>nominal</a:t>
            </a:r>
            <a:r>
              <a:rPr sz="700" dirty="0">
                <a:latin typeface="Microsoft Sans Serif"/>
                <a:cs typeface="Microsoft Sans Serif"/>
              </a:rPr>
              <a:t> </a:t>
            </a:r>
            <a:r>
              <a:rPr sz="700" spc="30" dirty="0">
                <a:latin typeface="Microsoft Sans Serif"/>
                <a:cs typeface="Microsoft Sans Serif"/>
              </a:rPr>
              <a:t>o </a:t>
            </a:r>
            <a:r>
              <a:rPr sz="700" spc="-170" dirty="0">
                <a:latin typeface="Microsoft Sans Serif"/>
                <a:cs typeface="Microsoft Sans Serif"/>
              </a:rPr>
              <a:t> </a:t>
            </a:r>
            <a:r>
              <a:rPr sz="700" spc="10" dirty="0">
                <a:latin typeface="Microsoft Sans Serif"/>
                <a:cs typeface="Microsoft Sans Serif"/>
              </a:rPr>
              <a:t>cercana </a:t>
            </a:r>
            <a:r>
              <a:rPr sz="700" dirty="0">
                <a:latin typeface="Microsoft Sans Serif"/>
                <a:cs typeface="Microsoft Sans Serif"/>
              </a:rPr>
              <a:t>a </a:t>
            </a:r>
            <a:r>
              <a:rPr sz="700" spc="10" dirty="0">
                <a:latin typeface="Microsoft Sans Serif"/>
                <a:cs typeface="Microsoft Sans Serif"/>
              </a:rPr>
              <a:t>la </a:t>
            </a:r>
            <a:r>
              <a:rPr sz="700" spc="30" dirty="0">
                <a:latin typeface="Microsoft Sans Serif"/>
                <a:cs typeface="Microsoft Sans Serif"/>
              </a:rPr>
              <a:t>nominal </a:t>
            </a:r>
            <a:r>
              <a:rPr sz="700" spc="10" dirty="0">
                <a:latin typeface="Microsoft Sans Serif"/>
                <a:cs typeface="Microsoft Sans Serif"/>
              </a:rPr>
              <a:t>está </a:t>
            </a:r>
            <a:r>
              <a:rPr sz="700" spc="30" dirty="0">
                <a:latin typeface="Microsoft Sans Serif"/>
                <a:cs typeface="Microsoft Sans Serif"/>
              </a:rPr>
              <a:t>restringida </a:t>
            </a:r>
            <a:r>
              <a:rPr sz="700" spc="20" dirty="0">
                <a:latin typeface="Microsoft Sans Serif"/>
                <a:cs typeface="Microsoft Sans Serif"/>
              </a:rPr>
              <a:t>en </a:t>
            </a:r>
            <a:r>
              <a:rPr sz="700" spc="10" dirty="0">
                <a:latin typeface="Microsoft Sans Serif"/>
                <a:cs typeface="Microsoft Sans Serif"/>
              </a:rPr>
              <a:t>el </a:t>
            </a:r>
            <a:r>
              <a:rPr sz="700" spc="35" dirty="0">
                <a:latin typeface="Microsoft Sans Serif"/>
                <a:cs typeface="Microsoft Sans Serif"/>
              </a:rPr>
              <a:t>tiempo </a:t>
            </a:r>
            <a:r>
              <a:rPr sz="700" dirty="0">
                <a:latin typeface="Microsoft Sans Serif"/>
                <a:cs typeface="Microsoft Sans Serif"/>
              </a:rPr>
              <a:t>a </a:t>
            </a:r>
            <a:r>
              <a:rPr sz="700" spc="10" dirty="0">
                <a:latin typeface="Microsoft Sans Serif"/>
                <a:cs typeface="Microsoft Sans Serif"/>
              </a:rPr>
              <a:t>los </a:t>
            </a:r>
            <a:r>
              <a:rPr sz="700" spc="25" dirty="0">
                <a:latin typeface="Microsoft Sans Serif"/>
                <a:cs typeface="Microsoft Sans Serif"/>
              </a:rPr>
              <a:t>límites para </a:t>
            </a:r>
            <a:r>
              <a:rPr sz="700" spc="10" dirty="0">
                <a:latin typeface="Microsoft Sans Serif"/>
                <a:cs typeface="Microsoft Sans Serif"/>
              </a:rPr>
              <a:t>varias </a:t>
            </a:r>
            <a:r>
              <a:rPr sz="700" spc="15" dirty="0">
                <a:latin typeface="Microsoft Sans Serif"/>
                <a:cs typeface="Microsoft Sans Serif"/>
              </a:rPr>
              <a:t> bandas </a:t>
            </a:r>
            <a:r>
              <a:rPr sz="700" spc="20" dirty="0">
                <a:latin typeface="Microsoft Sans Serif"/>
                <a:cs typeface="Microsoft Sans Serif"/>
              </a:rPr>
              <a:t>de </a:t>
            </a:r>
            <a:r>
              <a:rPr sz="700" spc="15" dirty="0">
                <a:latin typeface="Microsoft Sans Serif"/>
                <a:cs typeface="Microsoft Sans Serif"/>
              </a:rPr>
              <a:t>frecuencia </a:t>
            </a:r>
            <a:r>
              <a:rPr sz="700" spc="20" dirty="0">
                <a:latin typeface="Microsoft Sans Serif"/>
                <a:cs typeface="Microsoft Sans Serif"/>
              </a:rPr>
              <a:t>publicados </a:t>
            </a:r>
            <a:r>
              <a:rPr sz="700" spc="40" dirty="0">
                <a:latin typeface="Microsoft Sans Serif"/>
                <a:cs typeface="Microsoft Sans Serif"/>
              </a:rPr>
              <a:t>por </a:t>
            </a:r>
            <a:r>
              <a:rPr sz="700" spc="5" dirty="0">
                <a:latin typeface="Microsoft Sans Serif"/>
                <a:cs typeface="Microsoft Sans Serif"/>
              </a:rPr>
              <a:t>cada </a:t>
            </a:r>
            <a:r>
              <a:rPr sz="700" spc="25" dirty="0">
                <a:latin typeface="Microsoft Sans Serif"/>
                <a:cs typeface="Microsoft Sans Serif"/>
              </a:rPr>
              <a:t>fabricante </a:t>
            </a:r>
            <a:r>
              <a:rPr sz="700" spc="20" dirty="0">
                <a:latin typeface="Microsoft Sans Serif"/>
                <a:cs typeface="Microsoft Sans Serif"/>
              </a:rPr>
              <a:t>de </a:t>
            </a:r>
            <a:r>
              <a:rPr sz="700" spc="30" dirty="0">
                <a:latin typeface="Microsoft Sans Serif"/>
                <a:cs typeface="Microsoft Sans Serif"/>
              </a:rPr>
              <a:t>turbinas </a:t>
            </a:r>
            <a:r>
              <a:rPr sz="700" spc="25" dirty="0">
                <a:latin typeface="Microsoft Sans Serif"/>
                <a:cs typeface="Microsoft Sans Serif"/>
              </a:rPr>
              <a:t>para </a:t>
            </a:r>
            <a:r>
              <a:rPr sz="700" spc="30" dirty="0">
                <a:latin typeface="Microsoft Sans Serif"/>
                <a:cs typeface="Microsoft Sans Serif"/>
              </a:rPr>
              <a:t> </a:t>
            </a:r>
            <a:r>
              <a:rPr sz="700" spc="15" dirty="0">
                <a:latin typeface="Microsoft Sans Serif"/>
                <a:cs typeface="Microsoft Sans Serif"/>
              </a:rPr>
              <a:t>diversos diseños </a:t>
            </a:r>
            <a:r>
              <a:rPr sz="700" spc="20" dirty="0">
                <a:latin typeface="Microsoft Sans Serif"/>
                <a:cs typeface="Microsoft Sans Serif"/>
              </a:rPr>
              <a:t>de </a:t>
            </a:r>
            <a:r>
              <a:rPr sz="700" spc="5" dirty="0">
                <a:latin typeface="Microsoft Sans Serif"/>
                <a:cs typeface="Microsoft Sans Serif"/>
              </a:rPr>
              <a:t>palas. </a:t>
            </a:r>
            <a:r>
              <a:rPr sz="700" spc="-5" dirty="0">
                <a:latin typeface="Microsoft Sans Serif"/>
                <a:cs typeface="Microsoft Sans Serif"/>
              </a:rPr>
              <a:t>Los </a:t>
            </a:r>
            <a:r>
              <a:rPr sz="700" spc="25" dirty="0">
                <a:latin typeface="Microsoft Sans Serif"/>
                <a:cs typeface="Microsoft Sans Serif"/>
              </a:rPr>
              <a:t>límites </a:t>
            </a:r>
            <a:r>
              <a:rPr sz="700" spc="20" dirty="0">
                <a:latin typeface="Microsoft Sans Serif"/>
                <a:cs typeface="Microsoft Sans Serif"/>
              </a:rPr>
              <a:t>de </a:t>
            </a:r>
            <a:r>
              <a:rPr sz="700" spc="15" dirty="0">
                <a:latin typeface="Microsoft Sans Serif"/>
                <a:cs typeface="Microsoft Sans Serif"/>
              </a:rPr>
              <a:t>frecuencia </a:t>
            </a:r>
            <a:r>
              <a:rPr sz="700" spc="20" dirty="0">
                <a:latin typeface="Microsoft Sans Serif"/>
                <a:cs typeface="Microsoft Sans Serif"/>
              </a:rPr>
              <a:t>anormales </a:t>
            </a:r>
            <a:r>
              <a:rPr sz="700" spc="25" dirty="0">
                <a:latin typeface="Microsoft Sans Serif"/>
                <a:cs typeface="Microsoft Sans Serif"/>
              </a:rPr>
              <a:t> </a:t>
            </a:r>
            <a:r>
              <a:rPr sz="700" spc="30" dirty="0">
                <a:latin typeface="Microsoft Sans Serif"/>
                <a:cs typeface="Microsoft Sans Serif"/>
              </a:rPr>
              <a:t>generalmente</a:t>
            </a:r>
            <a:r>
              <a:rPr sz="700" spc="-5" dirty="0">
                <a:latin typeface="Microsoft Sans Serif"/>
                <a:cs typeface="Microsoft Sans Serif"/>
              </a:rPr>
              <a:t> se </a:t>
            </a:r>
            <a:r>
              <a:rPr sz="700" spc="15" dirty="0">
                <a:latin typeface="Microsoft Sans Serif"/>
                <a:cs typeface="Microsoft Sans Serif"/>
              </a:rPr>
              <a:t>basan</a:t>
            </a:r>
            <a:r>
              <a:rPr sz="700" spc="-5" dirty="0">
                <a:latin typeface="Microsoft Sans Serif"/>
                <a:cs typeface="Microsoft Sans Serif"/>
              </a:rPr>
              <a:t> </a:t>
            </a:r>
            <a:r>
              <a:rPr sz="700" spc="20" dirty="0">
                <a:latin typeface="Microsoft Sans Serif"/>
                <a:cs typeface="Microsoft Sans Serif"/>
              </a:rPr>
              <a:t>en</a:t>
            </a:r>
            <a:r>
              <a:rPr sz="700" dirty="0">
                <a:latin typeface="Microsoft Sans Serif"/>
                <a:cs typeface="Microsoft Sans Serif"/>
              </a:rPr>
              <a:t> las</a:t>
            </a:r>
            <a:r>
              <a:rPr sz="700" spc="-5" dirty="0">
                <a:latin typeface="Microsoft Sans Serif"/>
                <a:cs typeface="Microsoft Sans Serif"/>
              </a:rPr>
              <a:t> </a:t>
            </a:r>
            <a:r>
              <a:rPr sz="700" spc="20" dirty="0">
                <a:latin typeface="Microsoft Sans Serif"/>
                <a:cs typeface="Microsoft Sans Serif"/>
              </a:rPr>
              <a:t>peores</a:t>
            </a:r>
            <a:r>
              <a:rPr sz="700" spc="-5" dirty="0">
                <a:latin typeface="Microsoft Sans Serif"/>
                <a:cs typeface="Microsoft Sans Serif"/>
              </a:rPr>
              <a:t> </a:t>
            </a:r>
            <a:r>
              <a:rPr sz="700" spc="15" dirty="0">
                <a:latin typeface="Microsoft Sans Serif"/>
                <a:cs typeface="Microsoft Sans Serif"/>
              </a:rPr>
              <a:t>condiciones</a:t>
            </a:r>
            <a:r>
              <a:rPr sz="700" spc="-5" dirty="0">
                <a:latin typeface="Microsoft Sans Serif"/>
                <a:cs typeface="Microsoft Sans Serif"/>
              </a:rPr>
              <a:t> </a:t>
            </a:r>
            <a:r>
              <a:rPr sz="700" spc="20" dirty="0">
                <a:latin typeface="Microsoft Sans Serif"/>
                <a:cs typeface="Microsoft Sans Serif"/>
              </a:rPr>
              <a:t>de</a:t>
            </a:r>
            <a:r>
              <a:rPr sz="700" dirty="0">
                <a:latin typeface="Microsoft Sans Serif"/>
                <a:cs typeface="Microsoft Sans Serif"/>
              </a:rPr>
              <a:t> </a:t>
            </a:r>
            <a:r>
              <a:rPr sz="700" spc="10" dirty="0">
                <a:latin typeface="Microsoft Sans Serif"/>
                <a:cs typeface="Microsoft Sans Serif"/>
              </a:rPr>
              <a:t>la</a:t>
            </a:r>
            <a:r>
              <a:rPr sz="700" spc="-5" dirty="0">
                <a:latin typeface="Microsoft Sans Serif"/>
                <a:cs typeface="Microsoft Sans Serif"/>
              </a:rPr>
              <a:t> </a:t>
            </a:r>
            <a:r>
              <a:rPr sz="700" spc="20" dirty="0">
                <a:latin typeface="Microsoft Sans Serif"/>
                <a:cs typeface="Microsoft Sans Serif"/>
              </a:rPr>
              <a:t>siguiente</a:t>
            </a:r>
            <a:r>
              <a:rPr sz="700" spc="-5" dirty="0">
                <a:latin typeface="Microsoft Sans Serif"/>
                <a:cs typeface="Microsoft Sans Serif"/>
              </a:rPr>
              <a:t> </a:t>
            </a:r>
            <a:r>
              <a:rPr sz="700" spc="25" dirty="0">
                <a:latin typeface="Microsoft Sans Serif"/>
                <a:cs typeface="Microsoft Sans Serif"/>
              </a:rPr>
              <a:t>manera:</a:t>
            </a:r>
            <a:endParaRPr sz="700">
              <a:latin typeface="Microsoft Sans Serif"/>
              <a:cs typeface="Microsoft Sans Serif"/>
            </a:endParaRPr>
          </a:p>
          <a:p>
            <a:pPr marL="413384" marR="344170" indent="-173990">
              <a:lnSpc>
                <a:spcPts val="1200"/>
              </a:lnSpc>
              <a:spcBef>
                <a:spcPts val="85"/>
              </a:spcBef>
              <a:buSzPct val="142857"/>
              <a:buChar char="•"/>
              <a:tabLst>
                <a:tab pos="412115" algn="l"/>
              </a:tabLst>
            </a:pPr>
            <a:r>
              <a:rPr sz="700" spc="-15" dirty="0">
                <a:latin typeface="Microsoft Sans Serif"/>
                <a:cs typeface="Microsoft Sans Serif"/>
              </a:rPr>
              <a:t>Las</a:t>
            </a:r>
            <a:r>
              <a:rPr sz="700" dirty="0">
                <a:latin typeface="Microsoft Sans Serif"/>
                <a:cs typeface="Microsoft Sans Serif"/>
              </a:rPr>
              <a:t> </a:t>
            </a:r>
            <a:r>
              <a:rPr sz="700" spc="15" dirty="0">
                <a:latin typeface="Microsoft Sans Serif"/>
                <a:cs typeface="Microsoft Sans Serif"/>
              </a:rPr>
              <a:t>frecuencias</a:t>
            </a:r>
            <a:r>
              <a:rPr sz="700" dirty="0">
                <a:latin typeface="Microsoft Sans Serif"/>
                <a:cs typeface="Microsoft Sans Serif"/>
              </a:rPr>
              <a:t> </a:t>
            </a:r>
            <a:r>
              <a:rPr sz="700" spc="20" dirty="0">
                <a:latin typeface="Microsoft Sans Serif"/>
                <a:cs typeface="Microsoft Sans Serif"/>
              </a:rPr>
              <a:t>naturales</a:t>
            </a:r>
            <a:r>
              <a:rPr sz="700" dirty="0">
                <a:latin typeface="Microsoft Sans Serif"/>
                <a:cs typeface="Microsoft Sans Serif"/>
              </a:rPr>
              <a:t> </a:t>
            </a:r>
            <a:r>
              <a:rPr sz="700" spc="20" dirty="0">
                <a:latin typeface="Microsoft Sans Serif"/>
                <a:cs typeface="Microsoft Sans Serif"/>
              </a:rPr>
              <a:t>de</a:t>
            </a:r>
            <a:r>
              <a:rPr sz="700" dirty="0">
                <a:latin typeface="Microsoft Sans Serif"/>
                <a:cs typeface="Microsoft Sans Serif"/>
              </a:rPr>
              <a:t> las aspas </a:t>
            </a:r>
            <a:r>
              <a:rPr sz="700" spc="35" dirty="0">
                <a:latin typeface="Microsoft Sans Serif"/>
                <a:cs typeface="Microsoft Sans Serif"/>
              </a:rPr>
              <a:t>dentro</a:t>
            </a:r>
            <a:r>
              <a:rPr sz="700" dirty="0">
                <a:latin typeface="Microsoft Sans Serif"/>
                <a:cs typeface="Microsoft Sans Serif"/>
              </a:rPr>
              <a:t> </a:t>
            </a:r>
            <a:r>
              <a:rPr sz="700" spc="20" dirty="0">
                <a:latin typeface="Microsoft Sans Serif"/>
                <a:cs typeface="Microsoft Sans Serif"/>
              </a:rPr>
              <a:t>de</a:t>
            </a:r>
            <a:r>
              <a:rPr sz="700" dirty="0">
                <a:latin typeface="Microsoft Sans Serif"/>
                <a:cs typeface="Microsoft Sans Serif"/>
              </a:rPr>
              <a:t> </a:t>
            </a:r>
            <a:r>
              <a:rPr sz="700" spc="30" dirty="0">
                <a:latin typeface="Microsoft Sans Serif"/>
                <a:cs typeface="Microsoft Sans Serif"/>
              </a:rPr>
              <a:t>una</a:t>
            </a:r>
            <a:r>
              <a:rPr sz="700" dirty="0">
                <a:latin typeface="Microsoft Sans Serif"/>
                <a:cs typeface="Microsoft Sans Serif"/>
              </a:rPr>
              <a:t> </a:t>
            </a:r>
            <a:r>
              <a:rPr sz="700" spc="20" dirty="0">
                <a:latin typeface="Microsoft Sans Serif"/>
                <a:cs typeface="Microsoft Sans Serif"/>
              </a:rPr>
              <a:t>etapa </a:t>
            </a:r>
            <a:r>
              <a:rPr sz="700" spc="-170" dirty="0">
                <a:latin typeface="Microsoft Sans Serif"/>
                <a:cs typeface="Microsoft Sans Serif"/>
              </a:rPr>
              <a:t> </a:t>
            </a:r>
            <a:r>
              <a:rPr sz="700" spc="30" dirty="0">
                <a:latin typeface="Microsoft Sans Serif"/>
                <a:cs typeface="Microsoft Sans Serif"/>
              </a:rPr>
              <a:t>difieren</a:t>
            </a:r>
            <a:r>
              <a:rPr sz="700" spc="-5" dirty="0">
                <a:latin typeface="Microsoft Sans Serif"/>
                <a:cs typeface="Microsoft Sans Serif"/>
              </a:rPr>
              <a:t> </a:t>
            </a:r>
            <a:r>
              <a:rPr sz="700" spc="30" dirty="0">
                <a:latin typeface="Microsoft Sans Serif"/>
                <a:cs typeface="Microsoft Sans Serif"/>
              </a:rPr>
              <a:t>debido</a:t>
            </a:r>
            <a:r>
              <a:rPr sz="700" spc="-5" dirty="0">
                <a:latin typeface="Microsoft Sans Serif"/>
                <a:cs typeface="Microsoft Sans Serif"/>
              </a:rPr>
              <a:t> </a:t>
            </a:r>
            <a:r>
              <a:rPr sz="700" dirty="0">
                <a:latin typeface="Microsoft Sans Serif"/>
                <a:cs typeface="Microsoft Sans Serif"/>
              </a:rPr>
              <a:t>a</a:t>
            </a:r>
            <a:r>
              <a:rPr sz="700" spc="-5" dirty="0">
                <a:latin typeface="Microsoft Sans Serif"/>
                <a:cs typeface="Microsoft Sans Serif"/>
              </a:rPr>
              <a:t> </a:t>
            </a:r>
            <a:r>
              <a:rPr sz="700" spc="10" dirty="0">
                <a:latin typeface="Microsoft Sans Serif"/>
                <a:cs typeface="Microsoft Sans Serif"/>
              </a:rPr>
              <a:t>la</a:t>
            </a:r>
            <a:r>
              <a:rPr sz="700" spc="-5" dirty="0">
                <a:latin typeface="Microsoft Sans Serif"/>
                <a:cs typeface="Microsoft Sans Serif"/>
              </a:rPr>
              <a:t> </a:t>
            </a:r>
            <a:r>
              <a:rPr sz="700" spc="20" dirty="0">
                <a:latin typeface="Microsoft Sans Serif"/>
                <a:cs typeface="Microsoft Sans Serif"/>
              </a:rPr>
              <a:t>tolerancia</a:t>
            </a:r>
            <a:r>
              <a:rPr sz="700" spc="-5" dirty="0">
                <a:latin typeface="Microsoft Sans Serif"/>
                <a:cs typeface="Microsoft Sans Serif"/>
              </a:rPr>
              <a:t> </a:t>
            </a:r>
            <a:r>
              <a:rPr sz="700" spc="20" dirty="0">
                <a:latin typeface="Microsoft Sans Serif"/>
                <a:cs typeface="Microsoft Sans Serif"/>
              </a:rPr>
              <a:t>de</a:t>
            </a:r>
            <a:r>
              <a:rPr sz="700" spc="-5" dirty="0">
                <a:latin typeface="Microsoft Sans Serif"/>
                <a:cs typeface="Microsoft Sans Serif"/>
              </a:rPr>
              <a:t> </a:t>
            </a:r>
            <a:r>
              <a:rPr sz="700" spc="15" dirty="0">
                <a:latin typeface="Microsoft Sans Serif"/>
                <a:cs typeface="Microsoft Sans Serif"/>
              </a:rPr>
              <a:t>fabricación.</a:t>
            </a:r>
            <a:endParaRPr sz="700">
              <a:latin typeface="Microsoft Sans Serif"/>
              <a:cs typeface="Microsoft Sans Serif"/>
            </a:endParaRPr>
          </a:p>
          <a:p>
            <a:pPr marL="413384" marR="276860" indent="-173990">
              <a:lnSpc>
                <a:spcPts val="1210"/>
              </a:lnSpc>
              <a:spcBef>
                <a:spcPts val="65"/>
              </a:spcBef>
              <a:buSzPct val="142857"/>
              <a:buChar char="•"/>
              <a:tabLst>
                <a:tab pos="412115" algn="l"/>
              </a:tabLst>
            </a:pPr>
            <a:r>
              <a:rPr sz="700" spc="-10" dirty="0">
                <a:latin typeface="Microsoft Sans Serif"/>
                <a:cs typeface="Microsoft Sans Serif"/>
              </a:rPr>
              <a:t>La</a:t>
            </a:r>
            <a:r>
              <a:rPr sz="700" spc="-5" dirty="0">
                <a:latin typeface="Microsoft Sans Serif"/>
                <a:cs typeface="Microsoft Sans Serif"/>
              </a:rPr>
              <a:t> </a:t>
            </a:r>
            <a:r>
              <a:rPr sz="700" spc="25" dirty="0">
                <a:latin typeface="Microsoft Sans Serif"/>
                <a:cs typeface="Microsoft Sans Serif"/>
              </a:rPr>
              <a:t>fatiga</a:t>
            </a:r>
            <a:r>
              <a:rPr sz="700" spc="-5" dirty="0">
                <a:latin typeface="Microsoft Sans Serif"/>
                <a:cs typeface="Microsoft Sans Serif"/>
              </a:rPr>
              <a:t> </a:t>
            </a:r>
            <a:r>
              <a:rPr sz="700" spc="25" dirty="0">
                <a:latin typeface="Microsoft Sans Serif"/>
                <a:cs typeface="Microsoft Sans Serif"/>
              </a:rPr>
              <a:t>puede</a:t>
            </a:r>
            <a:r>
              <a:rPr sz="700" dirty="0">
                <a:latin typeface="Microsoft Sans Serif"/>
                <a:cs typeface="Microsoft Sans Serif"/>
              </a:rPr>
              <a:t> </a:t>
            </a:r>
            <a:r>
              <a:rPr sz="700" spc="35" dirty="0">
                <a:latin typeface="Microsoft Sans Serif"/>
                <a:cs typeface="Microsoft Sans Serif"/>
              </a:rPr>
              <a:t>aumentar</a:t>
            </a:r>
            <a:r>
              <a:rPr sz="700" spc="-5" dirty="0">
                <a:latin typeface="Microsoft Sans Serif"/>
                <a:cs typeface="Microsoft Sans Serif"/>
              </a:rPr>
              <a:t> </a:t>
            </a:r>
            <a:r>
              <a:rPr sz="700" spc="20" dirty="0">
                <a:latin typeface="Microsoft Sans Serif"/>
                <a:cs typeface="Microsoft Sans Serif"/>
              </a:rPr>
              <a:t>con</a:t>
            </a:r>
            <a:r>
              <a:rPr sz="700" spc="-5" dirty="0">
                <a:latin typeface="Microsoft Sans Serif"/>
                <a:cs typeface="Microsoft Sans Serif"/>
              </a:rPr>
              <a:t> </a:t>
            </a:r>
            <a:r>
              <a:rPr sz="700" spc="10" dirty="0">
                <a:latin typeface="Microsoft Sans Serif"/>
                <a:cs typeface="Microsoft Sans Serif"/>
              </a:rPr>
              <a:t>el</a:t>
            </a:r>
            <a:r>
              <a:rPr sz="700" dirty="0">
                <a:latin typeface="Microsoft Sans Serif"/>
                <a:cs typeface="Microsoft Sans Serif"/>
              </a:rPr>
              <a:t> </a:t>
            </a:r>
            <a:r>
              <a:rPr sz="700" spc="30" dirty="0">
                <a:latin typeface="Microsoft Sans Serif"/>
                <a:cs typeface="Microsoft Sans Serif"/>
              </a:rPr>
              <a:t>funcionamiento</a:t>
            </a:r>
            <a:r>
              <a:rPr sz="700" spc="-5" dirty="0">
                <a:latin typeface="Microsoft Sans Serif"/>
                <a:cs typeface="Microsoft Sans Serif"/>
              </a:rPr>
              <a:t> </a:t>
            </a:r>
            <a:r>
              <a:rPr sz="700" spc="35" dirty="0">
                <a:latin typeface="Microsoft Sans Serif"/>
                <a:cs typeface="Microsoft Sans Serif"/>
              </a:rPr>
              <a:t>normal</a:t>
            </a:r>
            <a:r>
              <a:rPr sz="700" dirty="0">
                <a:latin typeface="Microsoft Sans Serif"/>
                <a:cs typeface="Microsoft Sans Serif"/>
              </a:rPr>
              <a:t> </a:t>
            </a:r>
            <a:r>
              <a:rPr sz="700" spc="40" dirty="0">
                <a:latin typeface="Microsoft Sans Serif"/>
                <a:cs typeface="Microsoft Sans Serif"/>
              </a:rPr>
              <a:t>por </a:t>
            </a:r>
            <a:r>
              <a:rPr sz="700" spc="-175" dirty="0">
                <a:latin typeface="Microsoft Sans Serif"/>
                <a:cs typeface="Microsoft Sans Serif"/>
              </a:rPr>
              <a:t> </a:t>
            </a:r>
            <a:r>
              <a:rPr sz="700" spc="30" dirty="0">
                <a:latin typeface="Microsoft Sans Serif"/>
                <a:cs typeface="Microsoft Sans Serif"/>
              </a:rPr>
              <a:t>motivos </a:t>
            </a:r>
            <a:r>
              <a:rPr sz="700" spc="10" dirty="0">
                <a:latin typeface="Microsoft Sans Serif"/>
                <a:cs typeface="Microsoft Sans Serif"/>
              </a:rPr>
              <a:t>tales </a:t>
            </a:r>
            <a:r>
              <a:rPr sz="700" spc="30" dirty="0">
                <a:latin typeface="Microsoft Sans Serif"/>
                <a:cs typeface="Microsoft Sans Serif"/>
              </a:rPr>
              <a:t>como </a:t>
            </a:r>
            <a:r>
              <a:rPr sz="700" spc="15" dirty="0">
                <a:latin typeface="Microsoft Sans Serif"/>
                <a:cs typeface="Microsoft Sans Serif"/>
              </a:rPr>
              <a:t>picaduras, </a:t>
            </a:r>
            <a:r>
              <a:rPr sz="700" spc="25" dirty="0">
                <a:latin typeface="Microsoft Sans Serif"/>
                <a:cs typeface="Microsoft Sans Serif"/>
              </a:rPr>
              <a:t>corrosión </a:t>
            </a:r>
            <a:r>
              <a:rPr sz="700" spc="5" dirty="0">
                <a:latin typeface="Microsoft Sans Serif"/>
                <a:cs typeface="Microsoft Sans Serif"/>
              </a:rPr>
              <a:t>y </a:t>
            </a:r>
            <a:r>
              <a:rPr sz="700" spc="25" dirty="0">
                <a:latin typeface="Microsoft Sans Serif"/>
                <a:cs typeface="Microsoft Sans Serif"/>
              </a:rPr>
              <a:t>erosión </a:t>
            </a:r>
            <a:r>
              <a:rPr sz="700" spc="20" dirty="0">
                <a:latin typeface="Microsoft Sans Serif"/>
                <a:cs typeface="Microsoft Sans Serif"/>
              </a:rPr>
              <a:t>de </a:t>
            </a:r>
            <a:r>
              <a:rPr sz="700" spc="10" dirty="0">
                <a:latin typeface="Microsoft Sans Serif"/>
                <a:cs typeface="Microsoft Sans Serif"/>
              </a:rPr>
              <a:t>los </a:t>
            </a:r>
            <a:r>
              <a:rPr sz="700" spc="15" dirty="0">
                <a:latin typeface="Microsoft Sans Serif"/>
                <a:cs typeface="Microsoft Sans Serif"/>
              </a:rPr>
              <a:t> </a:t>
            </a:r>
            <a:r>
              <a:rPr sz="700" spc="25" dirty="0">
                <a:latin typeface="Microsoft Sans Serif"/>
                <a:cs typeface="Microsoft Sans Serif"/>
              </a:rPr>
              <a:t>bordes</a:t>
            </a:r>
            <a:r>
              <a:rPr sz="700" spc="-10" dirty="0">
                <a:latin typeface="Microsoft Sans Serif"/>
                <a:cs typeface="Microsoft Sans Serif"/>
              </a:rPr>
              <a:t> </a:t>
            </a:r>
            <a:r>
              <a:rPr sz="700" spc="20" dirty="0">
                <a:latin typeface="Microsoft Sans Serif"/>
                <a:cs typeface="Microsoft Sans Serif"/>
              </a:rPr>
              <a:t>de</a:t>
            </a:r>
            <a:r>
              <a:rPr sz="700" spc="-5" dirty="0">
                <a:latin typeface="Microsoft Sans Serif"/>
                <a:cs typeface="Microsoft Sans Serif"/>
              </a:rPr>
              <a:t> </a:t>
            </a:r>
            <a:r>
              <a:rPr sz="700" spc="10" dirty="0">
                <a:latin typeface="Microsoft Sans Serif"/>
                <a:cs typeface="Microsoft Sans Serif"/>
              </a:rPr>
              <a:t>la</a:t>
            </a:r>
            <a:r>
              <a:rPr sz="700" spc="-5" dirty="0">
                <a:latin typeface="Microsoft Sans Serif"/>
                <a:cs typeface="Microsoft Sans Serif"/>
              </a:rPr>
              <a:t> </a:t>
            </a:r>
            <a:r>
              <a:rPr sz="700" spc="15" dirty="0">
                <a:latin typeface="Microsoft Sans Serif"/>
                <a:cs typeface="Microsoft Sans Serif"/>
              </a:rPr>
              <a:t>hoja.</a:t>
            </a:r>
            <a:endParaRPr sz="700">
              <a:latin typeface="Microsoft Sans Serif"/>
              <a:cs typeface="Microsoft Sans Serif"/>
            </a:endParaRPr>
          </a:p>
          <a:p>
            <a:pPr marL="413384" marR="81915" indent="-172720">
              <a:lnSpc>
                <a:spcPts val="1210"/>
              </a:lnSpc>
              <a:spcBef>
                <a:spcPts val="40"/>
              </a:spcBef>
              <a:buSzPct val="142857"/>
              <a:buChar char="•"/>
              <a:tabLst>
                <a:tab pos="412115" algn="l"/>
              </a:tabLst>
            </a:pPr>
            <a:r>
              <a:rPr sz="700" spc="-30" dirty="0">
                <a:latin typeface="Microsoft Sans Serif"/>
                <a:cs typeface="Microsoft Sans Serif"/>
              </a:rPr>
              <a:t>El</a:t>
            </a:r>
            <a:r>
              <a:rPr sz="700" spc="5" dirty="0">
                <a:latin typeface="Microsoft Sans Serif"/>
                <a:cs typeface="Microsoft Sans Serif"/>
              </a:rPr>
              <a:t> </a:t>
            </a:r>
            <a:r>
              <a:rPr sz="700" spc="30" dirty="0">
                <a:latin typeface="Microsoft Sans Serif"/>
                <a:cs typeface="Microsoft Sans Serif"/>
              </a:rPr>
              <a:t>límite</a:t>
            </a:r>
            <a:r>
              <a:rPr sz="700" spc="5" dirty="0">
                <a:latin typeface="Microsoft Sans Serif"/>
                <a:cs typeface="Microsoft Sans Serif"/>
              </a:rPr>
              <a:t> </a:t>
            </a:r>
            <a:r>
              <a:rPr sz="700" spc="30" dirty="0">
                <a:latin typeface="Microsoft Sans Serif"/>
                <a:cs typeface="Microsoft Sans Serif"/>
              </a:rPr>
              <a:t>también</a:t>
            </a:r>
            <a:r>
              <a:rPr sz="700" spc="5" dirty="0">
                <a:latin typeface="Microsoft Sans Serif"/>
                <a:cs typeface="Microsoft Sans Serif"/>
              </a:rPr>
              <a:t> </a:t>
            </a:r>
            <a:r>
              <a:rPr sz="700" spc="20" dirty="0">
                <a:latin typeface="Microsoft Sans Serif"/>
                <a:cs typeface="Microsoft Sans Serif"/>
              </a:rPr>
              <a:t>debe</a:t>
            </a:r>
            <a:r>
              <a:rPr sz="700" spc="5" dirty="0">
                <a:latin typeface="Microsoft Sans Serif"/>
                <a:cs typeface="Microsoft Sans Serif"/>
              </a:rPr>
              <a:t> </a:t>
            </a:r>
            <a:r>
              <a:rPr sz="700" spc="20" dirty="0">
                <a:latin typeface="Microsoft Sans Serif"/>
                <a:cs typeface="Microsoft Sans Serif"/>
              </a:rPr>
              <a:t>reconocer</a:t>
            </a:r>
            <a:r>
              <a:rPr sz="700" spc="5" dirty="0">
                <a:latin typeface="Microsoft Sans Serif"/>
                <a:cs typeface="Microsoft Sans Serif"/>
              </a:rPr>
              <a:t> </a:t>
            </a:r>
            <a:r>
              <a:rPr sz="700" spc="10" dirty="0">
                <a:latin typeface="Microsoft Sans Serif"/>
                <a:cs typeface="Microsoft Sans Serif"/>
              </a:rPr>
              <a:t>el</a:t>
            </a:r>
            <a:r>
              <a:rPr sz="700" spc="5" dirty="0">
                <a:latin typeface="Microsoft Sans Serif"/>
                <a:cs typeface="Microsoft Sans Serif"/>
              </a:rPr>
              <a:t> </a:t>
            </a:r>
            <a:r>
              <a:rPr sz="700" spc="20" dirty="0">
                <a:latin typeface="Microsoft Sans Serif"/>
                <a:cs typeface="Microsoft Sans Serif"/>
              </a:rPr>
              <a:t>efecto</a:t>
            </a:r>
            <a:r>
              <a:rPr sz="700" spc="5" dirty="0">
                <a:latin typeface="Microsoft Sans Serif"/>
                <a:cs typeface="Microsoft Sans Serif"/>
              </a:rPr>
              <a:t> </a:t>
            </a:r>
            <a:r>
              <a:rPr sz="700" spc="20" dirty="0">
                <a:latin typeface="Microsoft Sans Serif"/>
                <a:cs typeface="Microsoft Sans Serif"/>
              </a:rPr>
              <a:t>de</a:t>
            </a:r>
            <a:r>
              <a:rPr sz="700" spc="5" dirty="0">
                <a:latin typeface="Microsoft Sans Serif"/>
                <a:cs typeface="Microsoft Sans Serif"/>
              </a:rPr>
              <a:t> </a:t>
            </a:r>
            <a:r>
              <a:rPr sz="700" spc="10" dirty="0">
                <a:latin typeface="Microsoft Sans Serif"/>
                <a:cs typeface="Microsoft Sans Serif"/>
              </a:rPr>
              <a:t>la</a:t>
            </a:r>
            <a:r>
              <a:rPr sz="700" spc="5" dirty="0">
                <a:latin typeface="Microsoft Sans Serif"/>
                <a:cs typeface="Microsoft Sans Serif"/>
              </a:rPr>
              <a:t> </a:t>
            </a:r>
            <a:r>
              <a:rPr sz="700" spc="25" dirty="0">
                <a:latin typeface="Microsoft Sans Serif"/>
                <a:cs typeface="Microsoft Sans Serif"/>
              </a:rPr>
              <a:t>pérdida</a:t>
            </a:r>
            <a:r>
              <a:rPr sz="700" spc="5" dirty="0">
                <a:latin typeface="Microsoft Sans Serif"/>
                <a:cs typeface="Microsoft Sans Serif"/>
              </a:rPr>
              <a:t> </a:t>
            </a:r>
            <a:r>
              <a:rPr sz="700" spc="15" dirty="0">
                <a:latin typeface="Microsoft Sans Serif"/>
                <a:cs typeface="Microsoft Sans Serif"/>
              </a:rPr>
              <a:t>adicional </a:t>
            </a:r>
            <a:r>
              <a:rPr sz="700" spc="-170" dirty="0">
                <a:latin typeface="Microsoft Sans Serif"/>
                <a:cs typeface="Microsoft Sans Serif"/>
              </a:rPr>
              <a:t> </a:t>
            </a:r>
            <a:r>
              <a:rPr sz="700" spc="20" dirty="0">
                <a:latin typeface="Microsoft Sans Serif"/>
                <a:cs typeface="Microsoft Sans Serif"/>
              </a:rPr>
              <a:t>de </a:t>
            </a:r>
            <a:r>
              <a:rPr sz="700" spc="15" dirty="0">
                <a:latin typeface="Microsoft Sans Serif"/>
                <a:cs typeface="Microsoft Sans Serif"/>
              </a:rPr>
              <a:t>vida </a:t>
            </a:r>
            <a:r>
              <a:rPr sz="700" spc="35" dirty="0">
                <a:latin typeface="Microsoft Sans Serif"/>
                <a:cs typeface="Microsoft Sans Serif"/>
              </a:rPr>
              <a:t>útil </a:t>
            </a:r>
            <a:r>
              <a:rPr sz="700" spc="20" dirty="0">
                <a:latin typeface="Microsoft Sans Serif"/>
                <a:cs typeface="Microsoft Sans Serif"/>
              </a:rPr>
              <a:t>de </a:t>
            </a:r>
            <a:r>
              <a:rPr sz="700" spc="10" dirty="0">
                <a:latin typeface="Microsoft Sans Serif"/>
                <a:cs typeface="Microsoft Sans Serif"/>
              </a:rPr>
              <a:t>la </a:t>
            </a:r>
            <a:r>
              <a:rPr sz="700" spc="25" dirty="0">
                <a:latin typeface="Microsoft Sans Serif"/>
                <a:cs typeface="Microsoft Sans Serif"/>
              </a:rPr>
              <a:t>hoja </a:t>
            </a:r>
            <a:r>
              <a:rPr sz="700" spc="30" dirty="0">
                <a:latin typeface="Microsoft Sans Serif"/>
                <a:cs typeface="Microsoft Sans Serif"/>
              </a:rPr>
              <a:t>incurrida </a:t>
            </a:r>
            <a:r>
              <a:rPr sz="700" spc="35" dirty="0">
                <a:latin typeface="Microsoft Sans Serif"/>
                <a:cs typeface="Microsoft Sans Serif"/>
              </a:rPr>
              <a:t>durante </a:t>
            </a:r>
            <a:r>
              <a:rPr sz="700" spc="15" dirty="0">
                <a:latin typeface="Microsoft Sans Serif"/>
                <a:cs typeface="Microsoft Sans Serif"/>
              </a:rPr>
              <a:t>condiciones </a:t>
            </a:r>
            <a:r>
              <a:rPr sz="700" spc="20" dirty="0">
                <a:latin typeface="Microsoft Sans Serif"/>
                <a:cs typeface="Microsoft Sans Serif"/>
              </a:rPr>
              <a:t>operativas </a:t>
            </a:r>
            <a:r>
              <a:rPr sz="700" spc="25" dirty="0">
                <a:latin typeface="Microsoft Sans Serif"/>
                <a:cs typeface="Microsoft Sans Serif"/>
              </a:rPr>
              <a:t> </a:t>
            </a:r>
            <a:r>
              <a:rPr sz="700" spc="20" dirty="0">
                <a:latin typeface="Microsoft Sans Serif"/>
                <a:cs typeface="Microsoft Sans Serif"/>
              </a:rPr>
              <a:t>anormales</a:t>
            </a:r>
            <a:r>
              <a:rPr sz="700" spc="-5" dirty="0">
                <a:latin typeface="Microsoft Sans Serif"/>
                <a:cs typeface="Microsoft Sans Serif"/>
              </a:rPr>
              <a:t> </a:t>
            </a:r>
            <a:r>
              <a:rPr sz="700" spc="35" dirty="0">
                <a:latin typeface="Microsoft Sans Serif"/>
                <a:cs typeface="Microsoft Sans Serif"/>
              </a:rPr>
              <a:t>no</a:t>
            </a:r>
            <a:r>
              <a:rPr sz="700" spc="-5" dirty="0">
                <a:latin typeface="Microsoft Sans Serif"/>
                <a:cs typeface="Microsoft Sans Serif"/>
              </a:rPr>
              <a:t> </a:t>
            </a:r>
            <a:r>
              <a:rPr sz="700" spc="5" dirty="0">
                <a:latin typeface="Microsoft Sans Serif"/>
                <a:cs typeface="Microsoft Sans Serif"/>
              </a:rPr>
              <a:t>asociadas</a:t>
            </a:r>
            <a:r>
              <a:rPr sz="700" spc="-5" dirty="0">
                <a:latin typeface="Microsoft Sans Serif"/>
                <a:cs typeface="Microsoft Sans Serif"/>
              </a:rPr>
              <a:t> </a:t>
            </a:r>
            <a:r>
              <a:rPr sz="700" spc="20" dirty="0">
                <a:latin typeface="Microsoft Sans Serif"/>
                <a:cs typeface="Microsoft Sans Serif"/>
              </a:rPr>
              <a:t>con</a:t>
            </a:r>
            <a:r>
              <a:rPr sz="700" spc="-5" dirty="0">
                <a:latin typeface="Microsoft Sans Serif"/>
                <a:cs typeface="Microsoft Sans Serif"/>
              </a:rPr>
              <a:t> </a:t>
            </a:r>
            <a:r>
              <a:rPr sz="700" spc="15" dirty="0">
                <a:latin typeface="Microsoft Sans Serif"/>
                <a:cs typeface="Microsoft Sans Serif"/>
              </a:rPr>
              <a:t>baja</a:t>
            </a:r>
            <a:r>
              <a:rPr sz="700" spc="-5" dirty="0">
                <a:latin typeface="Microsoft Sans Serif"/>
                <a:cs typeface="Microsoft Sans Serif"/>
              </a:rPr>
              <a:t> </a:t>
            </a:r>
            <a:r>
              <a:rPr sz="700" spc="15" dirty="0">
                <a:latin typeface="Microsoft Sans Serif"/>
                <a:cs typeface="Microsoft Sans Serif"/>
              </a:rPr>
              <a:t>velocidad</a:t>
            </a:r>
            <a:r>
              <a:rPr sz="700" spc="-5" dirty="0">
                <a:latin typeface="Microsoft Sans Serif"/>
                <a:cs typeface="Microsoft Sans Serif"/>
              </a:rPr>
              <a:t> </a:t>
            </a:r>
            <a:r>
              <a:rPr sz="700" spc="30" dirty="0">
                <a:latin typeface="Microsoft Sans Serif"/>
                <a:cs typeface="Microsoft Sans Serif"/>
              </a:rPr>
              <a:t>o</a:t>
            </a:r>
            <a:endParaRPr sz="700">
              <a:latin typeface="Microsoft Sans Serif"/>
              <a:cs typeface="Microsoft Sans Serif"/>
            </a:endParaRPr>
          </a:p>
          <a:p>
            <a:pPr marL="413384">
              <a:lnSpc>
                <a:spcPct val="100000"/>
              </a:lnSpc>
              <a:spcBef>
                <a:spcPts val="450"/>
              </a:spcBef>
            </a:pPr>
            <a:r>
              <a:rPr sz="500" spc="15" dirty="0">
                <a:latin typeface="Microsoft Sans Serif"/>
                <a:cs typeface="Microsoft Sans Serif"/>
              </a:rPr>
              <a:t>operación</a:t>
            </a:r>
            <a:r>
              <a:rPr sz="500" spc="-15" dirty="0">
                <a:latin typeface="Microsoft Sans Serif"/>
                <a:cs typeface="Microsoft Sans Serif"/>
              </a:rPr>
              <a:t> </a:t>
            </a:r>
            <a:r>
              <a:rPr sz="500" spc="15" dirty="0">
                <a:latin typeface="Microsoft Sans Serif"/>
                <a:cs typeface="Microsoft Sans Serif"/>
              </a:rPr>
              <a:t>de</a:t>
            </a:r>
            <a:r>
              <a:rPr sz="500" spc="-10" dirty="0">
                <a:latin typeface="Microsoft Sans Serif"/>
                <a:cs typeface="Microsoft Sans Serif"/>
              </a:rPr>
              <a:t> </a:t>
            </a:r>
            <a:r>
              <a:rPr sz="500" dirty="0">
                <a:latin typeface="Microsoft Sans Serif"/>
                <a:cs typeface="Microsoft Sans Serif"/>
              </a:rPr>
              <a:t>exceso</a:t>
            </a:r>
            <a:r>
              <a:rPr sz="500" spc="-10" dirty="0">
                <a:latin typeface="Microsoft Sans Serif"/>
                <a:cs typeface="Microsoft Sans Serif"/>
              </a:rPr>
              <a:t> </a:t>
            </a:r>
            <a:r>
              <a:rPr sz="500" spc="15" dirty="0">
                <a:latin typeface="Microsoft Sans Serif"/>
                <a:cs typeface="Microsoft Sans Serif"/>
              </a:rPr>
              <a:t>de</a:t>
            </a:r>
            <a:r>
              <a:rPr sz="500" spc="-10" dirty="0">
                <a:latin typeface="Microsoft Sans Serif"/>
                <a:cs typeface="Microsoft Sans Serif"/>
              </a:rPr>
              <a:t> </a:t>
            </a:r>
            <a:r>
              <a:rPr sz="500" spc="10" dirty="0">
                <a:latin typeface="Microsoft Sans Serif"/>
                <a:cs typeface="Microsoft Sans Serif"/>
              </a:rPr>
              <a:t>velocidad.</a:t>
            </a:r>
            <a:endParaRPr sz="500">
              <a:latin typeface="Microsoft Sans Serif"/>
              <a:cs typeface="Microsoft Sans Serif"/>
            </a:endParaRPr>
          </a:p>
          <a:p>
            <a:pPr marL="12700" marR="5080" indent="154940">
              <a:lnSpc>
                <a:spcPct val="133300"/>
              </a:lnSpc>
              <a:spcBef>
                <a:spcPts val="50"/>
              </a:spcBef>
            </a:pPr>
            <a:r>
              <a:rPr sz="750" spc="-45" dirty="0">
                <a:latin typeface="Microsoft Sans Serif"/>
                <a:cs typeface="Microsoft Sans Serif"/>
              </a:rPr>
              <a:t>Se </a:t>
            </a:r>
            <a:r>
              <a:rPr sz="750" spc="35" dirty="0">
                <a:latin typeface="Microsoft Sans Serif"/>
                <a:cs typeface="Microsoft Sans Serif"/>
              </a:rPr>
              <a:t>podrían </a:t>
            </a:r>
            <a:r>
              <a:rPr sz="750" spc="45" dirty="0">
                <a:latin typeface="Microsoft Sans Serif"/>
                <a:cs typeface="Microsoft Sans Serif"/>
              </a:rPr>
              <a:t>formar </a:t>
            </a:r>
            <a:r>
              <a:rPr sz="750" dirty="0">
                <a:latin typeface="Microsoft Sans Serif"/>
                <a:cs typeface="Microsoft Sans Serif"/>
              </a:rPr>
              <a:t>islas </a:t>
            </a:r>
            <a:r>
              <a:rPr sz="750" spc="20" dirty="0">
                <a:latin typeface="Microsoft Sans Serif"/>
                <a:cs typeface="Microsoft Sans Serif"/>
              </a:rPr>
              <a:t>del </a:t>
            </a:r>
            <a:r>
              <a:rPr sz="750" spc="15" dirty="0">
                <a:latin typeface="Microsoft Sans Serif"/>
                <a:cs typeface="Microsoft Sans Serif"/>
              </a:rPr>
              <a:t>sistema </a:t>
            </a:r>
            <a:r>
              <a:rPr sz="750" spc="30" dirty="0">
                <a:latin typeface="Microsoft Sans Serif"/>
                <a:cs typeface="Microsoft Sans Serif"/>
              </a:rPr>
              <a:t>debido </a:t>
            </a:r>
            <a:r>
              <a:rPr sz="750" dirty="0">
                <a:latin typeface="Microsoft Sans Serif"/>
                <a:cs typeface="Microsoft Sans Serif"/>
              </a:rPr>
              <a:t>a </a:t>
            </a:r>
            <a:r>
              <a:rPr sz="750" spc="15" dirty="0">
                <a:latin typeface="Microsoft Sans Serif"/>
                <a:cs typeface="Microsoft Sans Serif"/>
              </a:rPr>
              <a:t>planes </a:t>
            </a:r>
            <a:r>
              <a:rPr sz="750" spc="25" dirty="0">
                <a:latin typeface="Microsoft Sans Serif"/>
                <a:cs typeface="Microsoft Sans Serif"/>
              </a:rPr>
              <a:t>de </a:t>
            </a:r>
            <a:r>
              <a:rPr sz="750" spc="15" dirty="0">
                <a:latin typeface="Microsoft Sans Serif"/>
                <a:cs typeface="Microsoft Sans Serif"/>
              </a:rPr>
              <a:t>deslastre </a:t>
            </a:r>
            <a:r>
              <a:rPr sz="750" spc="25" dirty="0">
                <a:latin typeface="Microsoft Sans Serif"/>
                <a:cs typeface="Microsoft Sans Serif"/>
              </a:rPr>
              <a:t>de </a:t>
            </a:r>
            <a:r>
              <a:rPr sz="750" spc="-185" dirty="0">
                <a:latin typeface="Microsoft Sans Serif"/>
                <a:cs typeface="Microsoft Sans Serif"/>
              </a:rPr>
              <a:t> </a:t>
            </a:r>
            <a:r>
              <a:rPr sz="750" spc="15" dirty="0">
                <a:latin typeface="Microsoft Sans Serif"/>
                <a:cs typeface="Microsoft Sans Serif"/>
              </a:rPr>
              <a:t>carga </a:t>
            </a:r>
            <a:r>
              <a:rPr sz="750" spc="35" dirty="0">
                <a:latin typeface="Microsoft Sans Serif"/>
                <a:cs typeface="Microsoft Sans Serif"/>
              </a:rPr>
              <a:t>o </a:t>
            </a:r>
            <a:r>
              <a:rPr sz="750" spc="15" dirty="0">
                <a:latin typeface="Microsoft Sans Serif"/>
                <a:cs typeface="Microsoft Sans Serif"/>
              </a:rPr>
              <a:t>circunstancias </a:t>
            </a:r>
            <a:r>
              <a:rPr sz="750" spc="20" dirty="0">
                <a:latin typeface="Microsoft Sans Serif"/>
                <a:cs typeface="Microsoft Sans Serif"/>
              </a:rPr>
              <a:t>imprevistas. </a:t>
            </a:r>
            <a:r>
              <a:rPr sz="750" spc="-45" dirty="0">
                <a:latin typeface="Microsoft Sans Serif"/>
                <a:cs typeface="Microsoft Sans Serif"/>
              </a:rPr>
              <a:t>Se </a:t>
            </a:r>
            <a:r>
              <a:rPr sz="750" spc="25" dirty="0">
                <a:latin typeface="Microsoft Sans Serif"/>
                <a:cs typeface="Microsoft Sans Serif"/>
              </a:rPr>
              <a:t>debe </a:t>
            </a:r>
            <a:r>
              <a:rPr sz="750" spc="20" dirty="0">
                <a:latin typeface="Microsoft Sans Serif"/>
                <a:cs typeface="Microsoft Sans Serif"/>
              </a:rPr>
              <a:t>considerar </a:t>
            </a:r>
            <a:r>
              <a:rPr sz="750" spc="10" dirty="0">
                <a:latin typeface="Microsoft Sans Serif"/>
                <a:cs typeface="Microsoft Sans Serif"/>
              </a:rPr>
              <a:t>la </a:t>
            </a:r>
            <a:r>
              <a:rPr sz="750" spc="25" dirty="0">
                <a:latin typeface="Microsoft Sans Serif"/>
                <a:cs typeface="Microsoft Sans Serif"/>
              </a:rPr>
              <a:t>protección de </a:t>
            </a:r>
            <a:r>
              <a:rPr sz="750" spc="-185" dirty="0">
                <a:latin typeface="Microsoft Sans Serif"/>
                <a:cs typeface="Microsoft Sans Serif"/>
              </a:rPr>
              <a:t> </a:t>
            </a:r>
            <a:r>
              <a:rPr sz="750" spc="15" dirty="0">
                <a:latin typeface="Microsoft Sans Serif"/>
                <a:cs typeface="Microsoft Sans Serif"/>
              </a:rPr>
              <a:t>baja </a:t>
            </a:r>
            <a:r>
              <a:rPr sz="750" spc="20" dirty="0">
                <a:latin typeface="Microsoft Sans Serif"/>
                <a:cs typeface="Microsoft Sans Serif"/>
              </a:rPr>
              <a:t>frecuencia </a:t>
            </a:r>
            <a:r>
              <a:rPr sz="750" spc="25" dirty="0">
                <a:latin typeface="Microsoft Sans Serif"/>
                <a:cs typeface="Microsoft Sans Serif"/>
              </a:rPr>
              <a:t>para </a:t>
            </a:r>
            <a:r>
              <a:rPr sz="750" spc="10" dirty="0">
                <a:latin typeface="Microsoft Sans Serif"/>
                <a:cs typeface="Microsoft Sans Serif"/>
              </a:rPr>
              <a:t>el </a:t>
            </a:r>
            <a:r>
              <a:rPr sz="750" spc="30" dirty="0">
                <a:latin typeface="Microsoft Sans Serif"/>
                <a:cs typeface="Microsoft Sans Serif"/>
              </a:rPr>
              <a:t>generador </a:t>
            </a:r>
            <a:r>
              <a:rPr sz="750" spc="25" dirty="0">
                <a:latin typeface="Microsoft Sans Serif"/>
                <a:cs typeface="Microsoft Sans Serif"/>
              </a:rPr>
              <a:t>de </a:t>
            </a:r>
            <a:r>
              <a:rPr sz="750" spc="40" dirty="0">
                <a:latin typeface="Microsoft Sans Serif"/>
                <a:cs typeface="Microsoft Sans Serif"/>
              </a:rPr>
              <a:t>turbina </a:t>
            </a:r>
            <a:r>
              <a:rPr sz="750" spc="25" dirty="0">
                <a:latin typeface="Microsoft Sans Serif"/>
                <a:cs typeface="Microsoft Sans Serif"/>
              </a:rPr>
              <a:t>para </a:t>
            </a:r>
            <a:r>
              <a:rPr sz="750" spc="30" dirty="0">
                <a:latin typeface="Microsoft Sans Serif"/>
                <a:cs typeface="Microsoft Sans Serif"/>
              </a:rPr>
              <a:t>reducir </a:t>
            </a:r>
            <a:r>
              <a:rPr sz="750" spc="10" dirty="0">
                <a:latin typeface="Microsoft Sans Serif"/>
                <a:cs typeface="Microsoft Sans Serif"/>
              </a:rPr>
              <a:t>el </a:t>
            </a:r>
            <a:r>
              <a:rPr sz="750" spc="25" dirty="0">
                <a:latin typeface="Microsoft Sans Serif"/>
                <a:cs typeface="Microsoft Sans Serif"/>
              </a:rPr>
              <a:t>riesgo de </a:t>
            </a:r>
            <a:r>
              <a:rPr sz="750" spc="30" dirty="0">
                <a:latin typeface="Microsoft Sans Serif"/>
                <a:cs typeface="Microsoft Sans Serif"/>
              </a:rPr>
              <a:t> </a:t>
            </a:r>
            <a:r>
              <a:rPr sz="750" spc="20" dirty="0">
                <a:latin typeface="Microsoft Sans Serif"/>
                <a:cs typeface="Microsoft Sans Serif"/>
              </a:rPr>
              <a:t>daños</a:t>
            </a:r>
            <a:r>
              <a:rPr sz="750" spc="-10" dirty="0">
                <a:latin typeface="Microsoft Sans Serif"/>
                <a:cs typeface="Microsoft Sans Serif"/>
              </a:rPr>
              <a:t> </a:t>
            </a:r>
            <a:r>
              <a:rPr sz="750" dirty="0">
                <a:latin typeface="Microsoft Sans Serif"/>
                <a:cs typeface="Microsoft Sans Serif"/>
              </a:rPr>
              <a:t>a</a:t>
            </a:r>
            <a:r>
              <a:rPr sz="750" spc="-5" dirty="0">
                <a:latin typeface="Microsoft Sans Serif"/>
                <a:cs typeface="Microsoft Sans Serif"/>
              </a:rPr>
              <a:t> </a:t>
            </a:r>
            <a:r>
              <a:rPr sz="750" spc="10" dirty="0">
                <a:latin typeface="Microsoft Sans Serif"/>
                <a:cs typeface="Microsoft Sans Serif"/>
              </a:rPr>
              <a:t>la</a:t>
            </a:r>
            <a:r>
              <a:rPr sz="750" spc="-5" dirty="0">
                <a:latin typeface="Microsoft Sans Serif"/>
                <a:cs typeface="Microsoft Sans Serif"/>
              </a:rPr>
              <a:t> </a:t>
            </a:r>
            <a:r>
              <a:rPr sz="750" spc="40" dirty="0">
                <a:latin typeface="Microsoft Sans Serif"/>
                <a:cs typeface="Microsoft Sans Serif"/>
              </a:rPr>
              <a:t>turbina</a:t>
            </a:r>
            <a:r>
              <a:rPr sz="750" spc="-5" dirty="0">
                <a:latin typeface="Microsoft Sans Serif"/>
                <a:cs typeface="Microsoft Sans Serif"/>
              </a:rPr>
              <a:t> </a:t>
            </a:r>
            <a:r>
              <a:rPr sz="750" spc="25" dirty="0">
                <a:latin typeface="Microsoft Sans Serif"/>
                <a:cs typeface="Microsoft Sans Serif"/>
              </a:rPr>
              <a:t>de</a:t>
            </a:r>
            <a:r>
              <a:rPr sz="750" spc="-5" dirty="0">
                <a:latin typeface="Microsoft Sans Serif"/>
                <a:cs typeface="Microsoft Sans Serif"/>
              </a:rPr>
              <a:t> </a:t>
            </a:r>
            <a:r>
              <a:rPr sz="750" spc="30" dirty="0">
                <a:latin typeface="Microsoft Sans Serif"/>
                <a:cs typeface="Microsoft Sans Serif"/>
              </a:rPr>
              <a:t>vapor</a:t>
            </a:r>
            <a:r>
              <a:rPr sz="750" spc="-10" dirty="0">
                <a:latin typeface="Microsoft Sans Serif"/>
                <a:cs typeface="Microsoft Sans Serif"/>
              </a:rPr>
              <a:t> </a:t>
            </a:r>
            <a:r>
              <a:rPr sz="750" spc="25" dirty="0">
                <a:latin typeface="Microsoft Sans Serif"/>
                <a:cs typeface="Microsoft Sans Serif"/>
              </a:rPr>
              <a:t>cuando</a:t>
            </a:r>
            <a:r>
              <a:rPr sz="750" spc="-5" dirty="0">
                <a:latin typeface="Microsoft Sans Serif"/>
                <a:cs typeface="Microsoft Sans Serif"/>
              </a:rPr>
              <a:t> </a:t>
            </a:r>
            <a:r>
              <a:rPr sz="750" spc="15" dirty="0">
                <a:latin typeface="Microsoft Sans Serif"/>
                <a:cs typeface="Microsoft Sans Serif"/>
              </a:rPr>
              <a:t>existe</a:t>
            </a:r>
            <a:r>
              <a:rPr sz="750" spc="-5" dirty="0">
                <a:latin typeface="Microsoft Sans Serif"/>
                <a:cs typeface="Microsoft Sans Serif"/>
              </a:rPr>
              <a:t> </a:t>
            </a:r>
            <a:r>
              <a:rPr sz="750" spc="10" dirty="0">
                <a:latin typeface="Microsoft Sans Serif"/>
                <a:cs typeface="Microsoft Sans Serif"/>
              </a:rPr>
              <a:t>el</a:t>
            </a:r>
            <a:r>
              <a:rPr sz="750" spc="-5" dirty="0">
                <a:latin typeface="Microsoft Sans Serif"/>
                <a:cs typeface="Microsoft Sans Serif"/>
              </a:rPr>
              <a:t> </a:t>
            </a:r>
            <a:r>
              <a:rPr sz="750" spc="25" dirty="0">
                <a:latin typeface="Microsoft Sans Serif"/>
                <a:cs typeface="Microsoft Sans Serif"/>
              </a:rPr>
              <a:t>riesgo</a:t>
            </a:r>
            <a:r>
              <a:rPr sz="750" spc="-5" dirty="0">
                <a:latin typeface="Microsoft Sans Serif"/>
                <a:cs typeface="Microsoft Sans Serif"/>
              </a:rPr>
              <a:t> </a:t>
            </a:r>
            <a:r>
              <a:rPr sz="750" spc="25" dirty="0">
                <a:latin typeface="Microsoft Sans Serif"/>
                <a:cs typeface="Microsoft Sans Serif"/>
              </a:rPr>
              <a:t>de</a:t>
            </a:r>
            <a:r>
              <a:rPr sz="750" spc="-5" dirty="0">
                <a:latin typeface="Microsoft Sans Serif"/>
                <a:cs typeface="Microsoft Sans Serif"/>
              </a:rPr>
              <a:t> </a:t>
            </a:r>
            <a:r>
              <a:rPr sz="750" spc="20" dirty="0">
                <a:latin typeface="Microsoft Sans Serif"/>
                <a:cs typeface="Microsoft Sans Serif"/>
              </a:rPr>
              <a:t>crear</a:t>
            </a:r>
            <a:r>
              <a:rPr sz="750" spc="-10" dirty="0">
                <a:latin typeface="Microsoft Sans Serif"/>
                <a:cs typeface="Microsoft Sans Serif"/>
              </a:rPr>
              <a:t> </a:t>
            </a:r>
            <a:r>
              <a:rPr sz="750" spc="20" dirty="0">
                <a:latin typeface="Microsoft Sans Serif"/>
                <a:cs typeface="Microsoft Sans Serif"/>
              </a:rPr>
              <a:t>dicha</a:t>
            </a:r>
            <a:r>
              <a:rPr sz="750" spc="-5" dirty="0">
                <a:latin typeface="Microsoft Sans Serif"/>
                <a:cs typeface="Microsoft Sans Serif"/>
              </a:rPr>
              <a:t> </a:t>
            </a:r>
            <a:r>
              <a:rPr sz="750" spc="15" dirty="0">
                <a:latin typeface="Microsoft Sans Serif"/>
                <a:cs typeface="Microsoft Sans Serif"/>
              </a:rPr>
              <a:t>zona </a:t>
            </a:r>
            <a:r>
              <a:rPr sz="750" spc="-185" dirty="0">
                <a:latin typeface="Microsoft Sans Serif"/>
                <a:cs typeface="Microsoft Sans Serif"/>
              </a:rPr>
              <a:t> </a:t>
            </a:r>
            <a:r>
              <a:rPr sz="750" spc="25" dirty="0">
                <a:latin typeface="Microsoft Sans Serif"/>
                <a:cs typeface="Microsoft Sans Serif"/>
              </a:rPr>
              <a:t>de </a:t>
            </a:r>
            <a:r>
              <a:rPr sz="750" spc="5" dirty="0">
                <a:latin typeface="Microsoft Sans Serif"/>
                <a:cs typeface="Microsoft Sans Serif"/>
              </a:rPr>
              <a:t>isla. </a:t>
            </a:r>
            <a:r>
              <a:rPr sz="750" spc="10" dirty="0">
                <a:latin typeface="Microsoft Sans Serif"/>
                <a:cs typeface="Microsoft Sans Serif"/>
              </a:rPr>
              <a:t>Además, la </a:t>
            </a:r>
            <a:r>
              <a:rPr sz="750" spc="25" dirty="0">
                <a:latin typeface="Microsoft Sans Serif"/>
                <a:cs typeface="Microsoft Sans Serif"/>
              </a:rPr>
              <a:t>protección de </a:t>
            </a:r>
            <a:r>
              <a:rPr sz="750" spc="20" dirty="0">
                <a:latin typeface="Microsoft Sans Serif"/>
                <a:cs typeface="Microsoft Sans Serif"/>
              </a:rPr>
              <a:t>subfrecuencia del </a:t>
            </a:r>
            <a:r>
              <a:rPr sz="750" spc="30" dirty="0">
                <a:latin typeface="Microsoft Sans Serif"/>
                <a:cs typeface="Microsoft Sans Serif"/>
              </a:rPr>
              <a:t>generador </a:t>
            </a:r>
            <a:r>
              <a:rPr sz="750" spc="25" dirty="0">
                <a:latin typeface="Microsoft Sans Serif"/>
                <a:cs typeface="Microsoft Sans Serif"/>
              </a:rPr>
              <a:t>de </a:t>
            </a:r>
            <a:r>
              <a:rPr sz="750" spc="30" dirty="0">
                <a:latin typeface="Microsoft Sans Serif"/>
                <a:cs typeface="Microsoft Sans Serif"/>
              </a:rPr>
              <a:t> </a:t>
            </a:r>
            <a:r>
              <a:rPr sz="750" spc="40" dirty="0">
                <a:latin typeface="Microsoft Sans Serif"/>
                <a:cs typeface="Microsoft Sans Serif"/>
              </a:rPr>
              <a:t>turbina</a:t>
            </a:r>
            <a:r>
              <a:rPr sz="750" dirty="0">
                <a:latin typeface="Microsoft Sans Serif"/>
                <a:cs typeface="Microsoft Sans Serif"/>
              </a:rPr>
              <a:t> </a:t>
            </a:r>
            <a:r>
              <a:rPr sz="750" spc="30" dirty="0">
                <a:latin typeface="Microsoft Sans Serif"/>
                <a:cs typeface="Microsoft Sans Serif"/>
              </a:rPr>
              <a:t>proporciona</a:t>
            </a:r>
            <a:r>
              <a:rPr sz="750" spc="5" dirty="0">
                <a:latin typeface="Microsoft Sans Serif"/>
                <a:cs typeface="Microsoft Sans Serif"/>
              </a:rPr>
              <a:t> </a:t>
            </a:r>
            <a:r>
              <a:rPr sz="750" spc="25" dirty="0">
                <a:latin typeface="Microsoft Sans Serif"/>
                <a:cs typeface="Microsoft Sans Serif"/>
              </a:rPr>
              <a:t>protección</a:t>
            </a:r>
            <a:r>
              <a:rPr sz="750" dirty="0">
                <a:latin typeface="Microsoft Sans Serif"/>
                <a:cs typeface="Microsoft Sans Serif"/>
              </a:rPr>
              <a:t> </a:t>
            </a:r>
            <a:r>
              <a:rPr sz="750" spc="25" dirty="0">
                <a:latin typeface="Microsoft Sans Serif"/>
                <a:cs typeface="Microsoft Sans Serif"/>
              </a:rPr>
              <a:t>de</a:t>
            </a:r>
            <a:r>
              <a:rPr sz="750" spc="5" dirty="0">
                <a:latin typeface="Microsoft Sans Serif"/>
                <a:cs typeface="Microsoft Sans Serif"/>
              </a:rPr>
              <a:t> </a:t>
            </a:r>
            <a:r>
              <a:rPr sz="750" spc="25" dirty="0">
                <a:latin typeface="Microsoft Sans Serif"/>
                <a:cs typeface="Microsoft Sans Serif"/>
              </a:rPr>
              <a:t>respaldo</a:t>
            </a:r>
            <a:r>
              <a:rPr sz="750" spc="5" dirty="0">
                <a:latin typeface="Microsoft Sans Serif"/>
                <a:cs typeface="Microsoft Sans Serif"/>
              </a:rPr>
              <a:t> </a:t>
            </a:r>
            <a:r>
              <a:rPr sz="750" spc="30" dirty="0">
                <a:latin typeface="Microsoft Sans Serif"/>
                <a:cs typeface="Microsoft Sans Serif"/>
              </a:rPr>
              <a:t>contra</a:t>
            </a:r>
            <a:r>
              <a:rPr sz="750" dirty="0">
                <a:latin typeface="Microsoft Sans Serif"/>
                <a:cs typeface="Microsoft Sans Serif"/>
              </a:rPr>
              <a:t> </a:t>
            </a:r>
            <a:r>
              <a:rPr sz="750" spc="10" dirty="0">
                <a:latin typeface="Microsoft Sans Serif"/>
                <a:cs typeface="Microsoft Sans Serif"/>
              </a:rPr>
              <a:t>fallas</a:t>
            </a:r>
            <a:r>
              <a:rPr sz="750" spc="5" dirty="0">
                <a:latin typeface="Microsoft Sans Serif"/>
                <a:cs typeface="Microsoft Sans Serif"/>
              </a:rPr>
              <a:t> </a:t>
            </a:r>
            <a:r>
              <a:rPr sz="750" spc="20" dirty="0">
                <a:latin typeface="Microsoft Sans Serif"/>
                <a:cs typeface="Microsoft Sans Serif"/>
              </a:rPr>
              <a:t>del</a:t>
            </a:r>
            <a:r>
              <a:rPr sz="750" dirty="0">
                <a:latin typeface="Microsoft Sans Serif"/>
                <a:cs typeface="Microsoft Sans Serif"/>
              </a:rPr>
              <a:t> </a:t>
            </a:r>
            <a:r>
              <a:rPr sz="750" spc="15" dirty="0">
                <a:latin typeface="Microsoft Sans Serif"/>
                <a:cs typeface="Microsoft Sans Serif"/>
              </a:rPr>
              <a:t>sistema</a:t>
            </a:r>
            <a:r>
              <a:rPr sz="750" spc="5" dirty="0">
                <a:latin typeface="Microsoft Sans Serif"/>
                <a:cs typeface="Microsoft Sans Serif"/>
              </a:rPr>
              <a:t> </a:t>
            </a:r>
            <a:r>
              <a:rPr sz="750" spc="25" dirty="0">
                <a:latin typeface="Microsoft Sans Serif"/>
                <a:cs typeface="Microsoft Sans Serif"/>
              </a:rPr>
              <a:t>de </a:t>
            </a:r>
            <a:r>
              <a:rPr sz="750" spc="-185" dirty="0">
                <a:latin typeface="Microsoft Sans Serif"/>
                <a:cs typeface="Microsoft Sans Serif"/>
              </a:rPr>
              <a:t> </a:t>
            </a:r>
            <a:r>
              <a:rPr sz="750" spc="15" dirty="0">
                <a:latin typeface="Microsoft Sans Serif"/>
                <a:cs typeface="Microsoft Sans Serif"/>
              </a:rPr>
              <a:t>deslastre</a:t>
            </a:r>
            <a:r>
              <a:rPr sz="750" spc="-10" dirty="0">
                <a:latin typeface="Microsoft Sans Serif"/>
                <a:cs typeface="Microsoft Sans Serif"/>
              </a:rPr>
              <a:t> </a:t>
            </a:r>
            <a:r>
              <a:rPr sz="750" spc="25" dirty="0">
                <a:latin typeface="Microsoft Sans Serif"/>
                <a:cs typeface="Microsoft Sans Serif"/>
              </a:rPr>
              <a:t>de</a:t>
            </a:r>
            <a:r>
              <a:rPr sz="750" spc="-5" dirty="0">
                <a:latin typeface="Microsoft Sans Serif"/>
                <a:cs typeface="Microsoft Sans Serif"/>
              </a:rPr>
              <a:t> </a:t>
            </a:r>
            <a:r>
              <a:rPr sz="750" spc="10" dirty="0">
                <a:latin typeface="Microsoft Sans Serif"/>
                <a:cs typeface="Microsoft Sans Serif"/>
              </a:rPr>
              <a:t>carga.</a:t>
            </a:r>
            <a:endParaRPr sz="750">
              <a:latin typeface="Microsoft Sans Serif"/>
              <a:cs typeface="Microsoft Sans Serif"/>
            </a:endParaRPr>
          </a:p>
          <a:p>
            <a:pPr marL="12700" marR="104139" indent="154940">
              <a:lnSpc>
                <a:spcPct val="134600"/>
              </a:lnSpc>
            </a:pPr>
            <a:r>
              <a:rPr sz="750" spc="-45" dirty="0">
                <a:latin typeface="Microsoft Sans Serif"/>
                <a:cs typeface="Microsoft Sans Serif"/>
              </a:rPr>
              <a:t>Se</a:t>
            </a:r>
            <a:r>
              <a:rPr sz="750" dirty="0">
                <a:latin typeface="Microsoft Sans Serif"/>
                <a:cs typeface="Microsoft Sans Serif"/>
              </a:rPr>
              <a:t> </a:t>
            </a:r>
            <a:r>
              <a:rPr sz="750" spc="25" dirty="0">
                <a:latin typeface="Microsoft Sans Serif"/>
                <a:cs typeface="Microsoft Sans Serif"/>
              </a:rPr>
              <a:t>sugieren</a:t>
            </a:r>
            <a:r>
              <a:rPr sz="750" dirty="0">
                <a:latin typeface="Microsoft Sans Serif"/>
                <a:cs typeface="Microsoft Sans Serif"/>
              </a:rPr>
              <a:t> </a:t>
            </a:r>
            <a:r>
              <a:rPr sz="750" spc="10" dirty="0">
                <a:latin typeface="Microsoft Sans Serif"/>
                <a:cs typeface="Microsoft Sans Serif"/>
              </a:rPr>
              <a:t>los</a:t>
            </a:r>
            <a:r>
              <a:rPr sz="750" dirty="0">
                <a:latin typeface="Microsoft Sans Serif"/>
                <a:cs typeface="Microsoft Sans Serif"/>
              </a:rPr>
              <a:t> </a:t>
            </a:r>
            <a:r>
              <a:rPr sz="750" spc="20" dirty="0">
                <a:latin typeface="Microsoft Sans Serif"/>
                <a:cs typeface="Microsoft Sans Serif"/>
              </a:rPr>
              <a:t>siguientes</a:t>
            </a:r>
            <a:r>
              <a:rPr sz="750" dirty="0">
                <a:latin typeface="Microsoft Sans Serif"/>
                <a:cs typeface="Microsoft Sans Serif"/>
              </a:rPr>
              <a:t> </a:t>
            </a:r>
            <a:r>
              <a:rPr sz="750" spc="25" dirty="0">
                <a:latin typeface="Microsoft Sans Serif"/>
                <a:cs typeface="Microsoft Sans Serif"/>
              </a:rPr>
              <a:t>criterios</a:t>
            </a:r>
            <a:r>
              <a:rPr sz="750" dirty="0">
                <a:latin typeface="Microsoft Sans Serif"/>
                <a:cs typeface="Microsoft Sans Serif"/>
              </a:rPr>
              <a:t> </a:t>
            </a:r>
            <a:r>
              <a:rPr sz="750" spc="25" dirty="0">
                <a:latin typeface="Microsoft Sans Serif"/>
                <a:cs typeface="Microsoft Sans Serif"/>
              </a:rPr>
              <a:t>de</a:t>
            </a:r>
            <a:r>
              <a:rPr sz="750" dirty="0">
                <a:latin typeface="Microsoft Sans Serif"/>
                <a:cs typeface="Microsoft Sans Serif"/>
              </a:rPr>
              <a:t> </a:t>
            </a:r>
            <a:r>
              <a:rPr sz="750" spc="20" dirty="0">
                <a:latin typeface="Microsoft Sans Serif"/>
                <a:cs typeface="Microsoft Sans Serif"/>
              </a:rPr>
              <a:t>diseño</a:t>
            </a:r>
            <a:r>
              <a:rPr sz="750" dirty="0">
                <a:latin typeface="Microsoft Sans Serif"/>
                <a:cs typeface="Microsoft Sans Serif"/>
              </a:rPr>
              <a:t> </a:t>
            </a:r>
            <a:r>
              <a:rPr sz="750" spc="30" dirty="0">
                <a:latin typeface="Microsoft Sans Serif"/>
                <a:cs typeface="Microsoft Sans Serif"/>
              </a:rPr>
              <a:t>como</a:t>
            </a:r>
            <a:r>
              <a:rPr sz="750" dirty="0">
                <a:latin typeface="Microsoft Sans Serif"/>
                <a:cs typeface="Microsoft Sans Serif"/>
              </a:rPr>
              <a:t> </a:t>
            </a:r>
            <a:r>
              <a:rPr sz="750" spc="20" dirty="0">
                <a:latin typeface="Microsoft Sans Serif"/>
                <a:cs typeface="Microsoft Sans Serif"/>
              </a:rPr>
              <a:t>pautas</a:t>
            </a:r>
            <a:r>
              <a:rPr sz="750" dirty="0">
                <a:latin typeface="Microsoft Sans Serif"/>
                <a:cs typeface="Microsoft Sans Serif"/>
              </a:rPr>
              <a:t> </a:t>
            </a:r>
            <a:r>
              <a:rPr sz="750" spc="25" dirty="0">
                <a:latin typeface="Microsoft Sans Serif"/>
                <a:cs typeface="Microsoft Sans Serif"/>
              </a:rPr>
              <a:t>para</a:t>
            </a:r>
            <a:r>
              <a:rPr sz="750" dirty="0">
                <a:latin typeface="Microsoft Sans Serif"/>
                <a:cs typeface="Microsoft Sans Serif"/>
              </a:rPr>
              <a:t> </a:t>
            </a:r>
            <a:r>
              <a:rPr sz="750" spc="10" dirty="0">
                <a:latin typeface="Microsoft Sans Serif"/>
                <a:cs typeface="Microsoft Sans Serif"/>
              </a:rPr>
              <a:t>el </a:t>
            </a:r>
            <a:r>
              <a:rPr sz="750" spc="-185" dirty="0">
                <a:latin typeface="Microsoft Sans Serif"/>
                <a:cs typeface="Microsoft Sans Serif"/>
              </a:rPr>
              <a:t> </a:t>
            </a:r>
            <a:r>
              <a:rPr sz="750" spc="25" dirty="0">
                <a:latin typeface="Microsoft Sans Serif"/>
                <a:cs typeface="Microsoft Sans Serif"/>
              </a:rPr>
              <a:t>desarrollo</a:t>
            </a:r>
            <a:r>
              <a:rPr sz="750" spc="-5" dirty="0">
                <a:latin typeface="Microsoft Sans Serif"/>
                <a:cs typeface="Microsoft Sans Serif"/>
              </a:rPr>
              <a:t> </a:t>
            </a:r>
            <a:r>
              <a:rPr sz="750" spc="25" dirty="0">
                <a:latin typeface="Microsoft Sans Serif"/>
                <a:cs typeface="Microsoft Sans Serif"/>
              </a:rPr>
              <a:t>de</a:t>
            </a:r>
            <a:r>
              <a:rPr sz="750" spc="-5" dirty="0">
                <a:latin typeface="Microsoft Sans Serif"/>
                <a:cs typeface="Microsoft Sans Serif"/>
              </a:rPr>
              <a:t> </a:t>
            </a:r>
            <a:r>
              <a:rPr sz="750" spc="45" dirty="0">
                <a:latin typeface="Microsoft Sans Serif"/>
                <a:cs typeface="Microsoft Sans Serif"/>
              </a:rPr>
              <a:t>un</a:t>
            </a:r>
            <a:r>
              <a:rPr sz="750" dirty="0">
                <a:latin typeface="Microsoft Sans Serif"/>
                <a:cs typeface="Microsoft Sans Serif"/>
              </a:rPr>
              <a:t> </a:t>
            </a:r>
            <a:r>
              <a:rPr sz="750" spc="20" dirty="0">
                <a:latin typeface="Microsoft Sans Serif"/>
                <a:cs typeface="Microsoft Sans Serif"/>
              </a:rPr>
              <a:t>esquema</a:t>
            </a:r>
            <a:r>
              <a:rPr sz="750" spc="-5" dirty="0">
                <a:latin typeface="Microsoft Sans Serif"/>
                <a:cs typeface="Microsoft Sans Serif"/>
              </a:rPr>
              <a:t> </a:t>
            </a:r>
            <a:r>
              <a:rPr sz="750" spc="25" dirty="0">
                <a:latin typeface="Microsoft Sans Serif"/>
                <a:cs typeface="Microsoft Sans Serif"/>
              </a:rPr>
              <a:t>de</a:t>
            </a:r>
            <a:r>
              <a:rPr sz="750" spc="-5" dirty="0">
                <a:latin typeface="Microsoft Sans Serif"/>
                <a:cs typeface="Microsoft Sans Serif"/>
              </a:rPr>
              <a:t> </a:t>
            </a:r>
            <a:r>
              <a:rPr sz="750" spc="25" dirty="0">
                <a:latin typeface="Microsoft Sans Serif"/>
                <a:cs typeface="Microsoft Sans Serif"/>
              </a:rPr>
              <a:t>protección</a:t>
            </a:r>
            <a:r>
              <a:rPr sz="750" dirty="0">
                <a:latin typeface="Microsoft Sans Serif"/>
                <a:cs typeface="Microsoft Sans Serif"/>
              </a:rPr>
              <a:t> </a:t>
            </a:r>
            <a:r>
              <a:rPr sz="750" spc="25" dirty="0">
                <a:latin typeface="Microsoft Sans Serif"/>
                <a:cs typeface="Microsoft Sans Serif"/>
              </a:rPr>
              <a:t>de</a:t>
            </a:r>
            <a:r>
              <a:rPr sz="750" spc="-5" dirty="0">
                <a:latin typeface="Microsoft Sans Serif"/>
                <a:cs typeface="Microsoft Sans Serif"/>
              </a:rPr>
              <a:t> </a:t>
            </a:r>
            <a:r>
              <a:rPr sz="750" spc="15" dirty="0">
                <a:latin typeface="Microsoft Sans Serif"/>
                <a:cs typeface="Microsoft Sans Serif"/>
              </a:rPr>
              <a:t>baja</a:t>
            </a:r>
            <a:r>
              <a:rPr sz="750" spc="-5" dirty="0">
                <a:latin typeface="Microsoft Sans Serif"/>
                <a:cs typeface="Microsoft Sans Serif"/>
              </a:rPr>
              <a:t> </a:t>
            </a:r>
            <a:r>
              <a:rPr sz="750" spc="15" dirty="0">
                <a:latin typeface="Microsoft Sans Serif"/>
                <a:cs typeface="Microsoft Sans Serif"/>
              </a:rPr>
              <a:t>frecuencia:</a:t>
            </a:r>
            <a:endParaRPr sz="750">
              <a:latin typeface="Microsoft Sans Serif"/>
              <a:cs typeface="Microsoft Sans Serif"/>
            </a:endParaRPr>
          </a:p>
          <a:p>
            <a:pPr marL="413384" marR="347345" indent="-172720">
              <a:lnSpc>
                <a:spcPct val="167500"/>
              </a:lnSpc>
              <a:spcBef>
                <a:spcPts val="25"/>
              </a:spcBef>
              <a:buSzPct val="166666"/>
              <a:buChar char="•"/>
              <a:tabLst>
                <a:tab pos="412115" algn="l"/>
              </a:tabLst>
            </a:pPr>
            <a:r>
              <a:rPr sz="600" spc="-5" dirty="0">
                <a:latin typeface="Microsoft Sans Serif"/>
                <a:cs typeface="Microsoft Sans Serif"/>
              </a:rPr>
              <a:t>Los </a:t>
            </a:r>
            <a:r>
              <a:rPr sz="600" spc="25" dirty="0">
                <a:latin typeface="Microsoft Sans Serif"/>
                <a:cs typeface="Microsoft Sans Serif"/>
              </a:rPr>
              <a:t>puntos </a:t>
            </a:r>
            <a:r>
              <a:rPr sz="600" spc="20" dirty="0">
                <a:latin typeface="Microsoft Sans Serif"/>
                <a:cs typeface="Microsoft Sans Serif"/>
              </a:rPr>
              <a:t>de disparo </a:t>
            </a:r>
            <a:r>
              <a:rPr sz="600" spc="5" dirty="0">
                <a:latin typeface="Microsoft Sans Serif"/>
                <a:cs typeface="Microsoft Sans Serif"/>
              </a:rPr>
              <a:t>y </a:t>
            </a:r>
            <a:r>
              <a:rPr sz="600" spc="10" dirty="0">
                <a:latin typeface="Microsoft Sans Serif"/>
                <a:cs typeface="Microsoft Sans Serif"/>
              </a:rPr>
              <a:t>los </a:t>
            </a:r>
            <a:r>
              <a:rPr sz="600" spc="15" dirty="0">
                <a:latin typeface="Microsoft Sans Serif"/>
                <a:cs typeface="Microsoft Sans Serif"/>
              </a:rPr>
              <a:t>retrasos </a:t>
            </a:r>
            <a:r>
              <a:rPr sz="600" spc="20" dirty="0">
                <a:latin typeface="Microsoft Sans Serif"/>
                <a:cs typeface="Microsoft Sans Serif"/>
              </a:rPr>
              <a:t>deben </a:t>
            </a:r>
            <a:r>
              <a:rPr sz="600" spc="10" dirty="0">
                <a:latin typeface="Microsoft Sans Serif"/>
                <a:cs typeface="Microsoft Sans Serif"/>
              </a:rPr>
              <a:t>establecerse basándose </a:t>
            </a:r>
            <a:r>
              <a:rPr sz="600" spc="15" dirty="0">
                <a:latin typeface="Microsoft Sans Serif"/>
                <a:cs typeface="Microsoft Sans Serif"/>
              </a:rPr>
              <a:t> </a:t>
            </a:r>
            <a:r>
              <a:rPr sz="600" spc="20" dirty="0">
                <a:latin typeface="Microsoft Sans Serif"/>
                <a:cs typeface="Microsoft Sans Serif"/>
              </a:rPr>
              <a:t>en</a:t>
            </a:r>
            <a:r>
              <a:rPr sz="600" spc="-5" dirty="0">
                <a:latin typeface="Microsoft Sans Serif"/>
                <a:cs typeface="Microsoft Sans Serif"/>
              </a:rPr>
              <a:t> </a:t>
            </a:r>
            <a:r>
              <a:rPr sz="600" spc="10" dirty="0">
                <a:latin typeface="Microsoft Sans Serif"/>
                <a:cs typeface="Microsoft Sans Serif"/>
              </a:rPr>
              <a:t>los</a:t>
            </a:r>
            <a:r>
              <a:rPr sz="600" dirty="0">
                <a:latin typeface="Microsoft Sans Serif"/>
                <a:cs typeface="Microsoft Sans Serif"/>
              </a:rPr>
              <a:t> </a:t>
            </a:r>
            <a:r>
              <a:rPr sz="600" spc="20" dirty="0">
                <a:latin typeface="Microsoft Sans Serif"/>
                <a:cs typeface="Microsoft Sans Serif"/>
              </a:rPr>
              <a:t>límites</a:t>
            </a:r>
            <a:r>
              <a:rPr sz="600" spc="-5" dirty="0">
                <a:latin typeface="Microsoft Sans Serif"/>
                <a:cs typeface="Microsoft Sans Serif"/>
              </a:rPr>
              <a:t> </a:t>
            </a:r>
            <a:r>
              <a:rPr sz="600" spc="20" dirty="0">
                <a:latin typeface="Microsoft Sans Serif"/>
                <a:cs typeface="Microsoft Sans Serif"/>
              </a:rPr>
              <a:t>de</a:t>
            </a:r>
            <a:r>
              <a:rPr sz="600" dirty="0">
                <a:latin typeface="Microsoft Sans Serif"/>
                <a:cs typeface="Microsoft Sans Serif"/>
              </a:rPr>
              <a:t> </a:t>
            </a:r>
            <a:r>
              <a:rPr sz="600" spc="15" dirty="0">
                <a:latin typeface="Microsoft Sans Serif"/>
                <a:cs typeface="Microsoft Sans Serif"/>
              </a:rPr>
              <a:t>frecuencia</a:t>
            </a:r>
            <a:r>
              <a:rPr sz="600" dirty="0">
                <a:latin typeface="Microsoft Sans Serif"/>
                <a:cs typeface="Microsoft Sans Serif"/>
              </a:rPr>
              <a:t> </a:t>
            </a:r>
            <a:r>
              <a:rPr sz="600" spc="25" dirty="0">
                <a:latin typeface="Microsoft Sans Serif"/>
                <a:cs typeface="Microsoft Sans Serif"/>
              </a:rPr>
              <a:t>anormal</a:t>
            </a:r>
            <a:r>
              <a:rPr sz="600" spc="-5" dirty="0">
                <a:latin typeface="Microsoft Sans Serif"/>
                <a:cs typeface="Microsoft Sans Serif"/>
              </a:rPr>
              <a:t> </a:t>
            </a:r>
            <a:r>
              <a:rPr sz="600" spc="20" dirty="0">
                <a:latin typeface="Microsoft Sans Serif"/>
                <a:cs typeface="Microsoft Sans Serif"/>
              </a:rPr>
              <a:t>de</a:t>
            </a:r>
            <a:r>
              <a:rPr sz="600" dirty="0">
                <a:latin typeface="Microsoft Sans Serif"/>
                <a:cs typeface="Microsoft Sans Serif"/>
              </a:rPr>
              <a:t> </a:t>
            </a:r>
            <a:r>
              <a:rPr sz="600" spc="10" dirty="0">
                <a:latin typeface="Microsoft Sans Serif"/>
                <a:cs typeface="Microsoft Sans Serif"/>
              </a:rPr>
              <a:t>la</a:t>
            </a:r>
            <a:r>
              <a:rPr sz="600" dirty="0">
                <a:latin typeface="Microsoft Sans Serif"/>
                <a:cs typeface="Microsoft Sans Serif"/>
              </a:rPr>
              <a:t> </a:t>
            </a:r>
            <a:r>
              <a:rPr sz="600" spc="30" dirty="0">
                <a:latin typeface="Microsoft Sans Serif"/>
                <a:cs typeface="Microsoft Sans Serif"/>
              </a:rPr>
              <a:t>turbina</a:t>
            </a:r>
            <a:r>
              <a:rPr sz="600" spc="-5" dirty="0">
                <a:latin typeface="Microsoft Sans Serif"/>
                <a:cs typeface="Microsoft Sans Serif"/>
              </a:rPr>
              <a:t> </a:t>
            </a:r>
            <a:r>
              <a:rPr sz="600" spc="10" dirty="0">
                <a:latin typeface="Microsoft Sans Serif"/>
                <a:cs typeface="Microsoft Sans Serif"/>
              </a:rPr>
              <a:t>establecidos</a:t>
            </a:r>
            <a:r>
              <a:rPr sz="600" dirty="0">
                <a:latin typeface="Microsoft Sans Serif"/>
                <a:cs typeface="Microsoft Sans Serif"/>
              </a:rPr>
              <a:t> </a:t>
            </a:r>
            <a:r>
              <a:rPr sz="600" spc="35" dirty="0">
                <a:latin typeface="Microsoft Sans Serif"/>
                <a:cs typeface="Microsoft Sans Serif"/>
              </a:rPr>
              <a:t>por</a:t>
            </a:r>
            <a:r>
              <a:rPr sz="600" dirty="0">
                <a:latin typeface="Microsoft Sans Serif"/>
                <a:cs typeface="Microsoft Sans Serif"/>
              </a:rPr>
              <a:t> </a:t>
            </a:r>
            <a:r>
              <a:rPr sz="600" spc="10" dirty="0">
                <a:latin typeface="Microsoft Sans Serif"/>
                <a:cs typeface="Microsoft Sans Serif"/>
              </a:rPr>
              <a:t>el </a:t>
            </a:r>
            <a:r>
              <a:rPr sz="600" spc="-145" dirty="0">
                <a:latin typeface="Microsoft Sans Serif"/>
                <a:cs typeface="Microsoft Sans Serif"/>
              </a:rPr>
              <a:t> </a:t>
            </a:r>
            <a:r>
              <a:rPr sz="600" spc="20" dirty="0">
                <a:latin typeface="Microsoft Sans Serif"/>
                <a:cs typeface="Microsoft Sans Serif"/>
              </a:rPr>
              <a:t>fabricante.</a:t>
            </a:r>
            <a:endParaRPr sz="600">
              <a:latin typeface="Microsoft Sans Serif"/>
              <a:cs typeface="Microsoft Sans Serif"/>
            </a:endParaRPr>
          </a:p>
          <a:p>
            <a:pPr marL="413384" marR="296545" indent="-172720">
              <a:lnSpc>
                <a:spcPct val="142900"/>
              </a:lnSpc>
              <a:spcBef>
                <a:spcPts val="90"/>
              </a:spcBef>
              <a:buSzPct val="142857"/>
              <a:buChar char="•"/>
              <a:tabLst>
                <a:tab pos="412115" algn="l"/>
              </a:tabLst>
            </a:pPr>
            <a:r>
              <a:rPr sz="700" spc="-5" dirty="0">
                <a:latin typeface="Microsoft Sans Serif"/>
                <a:cs typeface="Microsoft Sans Serif"/>
              </a:rPr>
              <a:t>Los</a:t>
            </a:r>
            <a:r>
              <a:rPr sz="700" dirty="0">
                <a:latin typeface="Microsoft Sans Serif"/>
                <a:cs typeface="Microsoft Sans Serif"/>
              </a:rPr>
              <a:t> </a:t>
            </a:r>
            <a:r>
              <a:rPr sz="700" spc="10" dirty="0">
                <a:latin typeface="Microsoft Sans Serif"/>
                <a:cs typeface="Microsoft Sans Serif"/>
              </a:rPr>
              <a:t>relés</a:t>
            </a:r>
            <a:r>
              <a:rPr sz="700" dirty="0">
                <a:latin typeface="Microsoft Sans Serif"/>
                <a:cs typeface="Microsoft Sans Serif"/>
              </a:rPr>
              <a:t> </a:t>
            </a:r>
            <a:r>
              <a:rPr sz="700" spc="20" dirty="0">
                <a:latin typeface="Microsoft Sans Serif"/>
                <a:cs typeface="Microsoft Sans Serif"/>
              </a:rPr>
              <a:t>de</a:t>
            </a:r>
            <a:r>
              <a:rPr sz="700" dirty="0">
                <a:latin typeface="Microsoft Sans Serif"/>
                <a:cs typeface="Microsoft Sans Serif"/>
              </a:rPr>
              <a:t> </a:t>
            </a:r>
            <a:r>
              <a:rPr sz="700" spc="25" dirty="0">
                <a:latin typeface="Microsoft Sans Serif"/>
                <a:cs typeface="Microsoft Sans Serif"/>
              </a:rPr>
              <a:t>disparo</a:t>
            </a:r>
            <a:r>
              <a:rPr sz="700" spc="5" dirty="0">
                <a:latin typeface="Microsoft Sans Serif"/>
                <a:cs typeface="Microsoft Sans Serif"/>
              </a:rPr>
              <a:t> </a:t>
            </a:r>
            <a:r>
              <a:rPr sz="700" spc="40" dirty="0">
                <a:latin typeface="Microsoft Sans Serif"/>
                <a:cs typeface="Microsoft Sans Serif"/>
              </a:rPr>
              <a:t>por</a:t>
            </a:r>
            <a:r>
              <a:rPr sz="700" dirty="0">
                <a:latin typeface="Microsoft Sans Serif"/>
                <a:cs typeface="Microsoft Sans Serif"/>
              </a:rPr>
              <a:t> </a:t>
            </a:r>
            <a:r>
              <a:rPr sz="700" spc="15" dirty="0">
                <a:latin typeface="Microsoft Sans Serif"/>
                <a:cs typeface="Microsoft Sans Serif"/>
              </a:rPr>
              <a:t>baja</a:t>
            </a:r>
            <a:r>
              <a:rPr sz="700" dirty="0">
                <a:latin typeface="Microsoft Sans Serif"/>
                <a:cs typeface="Microsoft Sans Serif"/>
              </a:rPr>
              <a:t> </a:t>
            </a:r>
            <a:r>
              <a:rPr sz="700" spc="15" dirty="0">
                <a:latin typeface="Microsoft Sans Serif"/>
                <a:cs typeface="Microsoft Sans Serif"/>
              </a:rPr>
              <a:t>frecuencia</a:t>
            </a:r>
            <a:r>
              <a:rPr sz="700" spc="5" dirty="0">
                <a:latin typeface="Microsoft Sans Serif"/>
                <a:cs typeface="Microsoft Sans Serif"/>
              </a:rPr>
              <a:t> </a:t>
            </a:r>
            <a:r>
              <a:rPr sz="700" spc="20" dirty="0">
                <a:latin typeface="Microsoft Sans Serif"/>
                <a:cs typeface="Microsoft Sans Serif"/>
              </a:rPr>
              <a:t>del</a:t>
            </a:r>
            <a:r>
              <a:rPr sz="700" dirty="0">
                <a:latin typeface="Microsoft Sans Serif"/>
                <a:cs typeface="Microsoft Sans Serif"/>
              </a:rPr>
              <a:t> </a:t>
            </a:r>
            <a:r>
              <a:rPr sz="700" spc="35" dirty="0">
                <a:latin typeface="Microsoft Sans Serif"/>
                <a:cs typeface="Microsoft Sans Serif"/>
              </a:rPr>
              <a:t>turbogenerador </a:t>
            </a:r>
            <a:r>
              <a:rPr sz="700" spc="-170" dirty="0">
                <a:latin typeface="Microsoft Sans Serif"/>
                <a:cs typeface="Microsoft Sans Serif"/>
              </a:rPr>
              <a:t> </a:t>
            </a:r>
            <a:r>
              <a:rPr sz="700" spc="25" dirty="0">
                <a:latin typeface="Microsoft Sans Serif"/>
                <a:cs typeface="Microsoft Sans Serif"/>
              </a:rPr>
              <a:t>deben </a:t>
            </a:r>
            <a:r>
              <a:rPr sz="700" spc="20" dirty="0">
                <a:latin typeface="Microsoft Sans Serif"/>
                <a:cs typeface="Microsoft Sans Serif"/>
              </a:rPr>
              <a:t>coordinarse con </a:t>
            </a:r>
            <a:r>
              <a:rPr sz="700" spc="10" dirty="0">
                <a:latin typeface="Microsoft Sans Serif"/>
                <a:cs typeface="Microsoft Sans Serif"/>
              </a:rPr>
              <a:t>el </a:t>
            </a:r>
            <a:r>
              <a:rPr sz="700" spc="35" dirty="0">
                <a:latin typeface="Microsoft Sans Serif"/>
                <a:cs typeface="Microsoft Sans Serif"/>
              </a:rPr>
              <a:t>programa </a:t>
            </a:r>
            <a:r>
              <a:rPr sz="700" spc="20" dirty="0">
                <a:latin typeface="Microsoft Sans Serif"/>
                <a:cs typeface="Microsoft Sans Serif"/>
              </a:rPr>
              <a:t>de </a:t>
            </a:r>
            <a:r>
              <a:rPr sz="700" spc="15" dirty="0">
                <a:latin typeface="Microsoft Sans Serif"/>
                <a:cs typeface="Microsoft Sans Serif"/>
              </a:rPr>
              <a:t>deslastre </a:t>
            </a:r>
            <a:r>
              <a:rPr sz="700" spc="20" dirty="0">
                <a:latin typeface="Microsoft Sans Serif"/>
                <a:cs typeface="Microsoft Sans Serif"/>
              </a:rPr>
              <a:t>de </a:t>
            </a:r>
            <a:r>
              <a:rPr sz="700" spc="15" dirty="0">
                <a:latin typeface="Microsoft Sans Serif"/>
                <a:cs typeface="Microsoft Sans Serif"/>
              </a:rPr>
              <a:t>carga </a:t>
            </a:r>
            <a:r>
              <a:rPr sz="700" spc="20" dirty="0">
                <a:latin typeface="Microsoft Sans Serif"/>
                <a:cs typeface="Microsoft Sans Serif"/>
              </a:rPr>
              <a:t> </a:t>
            </a:r>
            <a:r>
              <a:rPr sz="700" spc="25" dirty="0">
                <a:latin typeface="Microsoft Sans Serif"/>
                <a:cs typeface="Microsoft Sans Serif"/>
              </a:rPr>
              <a:t>automatizado</a:t>
            </a:r>
            <a:r>
              <a:rPr sz="700" spc="-10" dirty="0">
                <a:latin typeface="Microsoft Sans Serif"/>
                <a:cs typeface="Microsoft Sans Serif"/>
              </a:rPr>
              <a:t> </a:t>
            </a:r>
            <a:r>
              <a:rPr sz="700" spc="20" dirty="0">
                <a:latin typeface="Microsoft Sans Serif"/>
                <a:cs typeface="Microsoft Sans Serif"/>
              </a:rPr>
              <a:t>del</a:t>
            </a:r>
            <a:r>
              <a:rPr sz="700" spc="-5" dirty="0">
                <a:latin typeface="Microsoft Sans Serif"/>
                <a:cs typeface="Microsoft Sans Serif"/>
              </a:rPr>
              <a:t> </a:t>
            </a:r>
            <a:r>
              <a:rPr sz="700" spc="15" dirty="0">
                <a:latin typeface="Microsoft Sans Serif"/>
                <a:cs typeface="Microsoft Sans Serif"/>
              </a:rPr>
              <a:t>sistema.</a:t>
            </a:r>
            <a:endParaRPr sz="700">
              <a:latin typeface="Microsoft Sans Serif"/>
              <a:cs typeface="Microsoft Sans Serif"/>
            </a:endParaRPr>
          </a:p>
        </p:txBody>
      </p:sp>
      <p:sp>
        <p:nvSpPr>
          <p:cNvPr id="5" name="object 5"/>
          <p:cNvSpPr txBox="1"/>
          <p:nvPr/>
        </p:nvSpPr>
        <p:spPr>
          <a:xfrm>
            <a:off x="9622662" y="611407"/>
            <a:ext cx="6570613" cy="1287275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86055" marR="308610" indent="-173990">
              <a:lnSpc>
                <a:spcPct val="134700"/>
              </a:lnSpc>
              <a:spcBef>
                <a:spcPts val="100"/>
              </a:spcBef>
              <a:buSzPct val="133333"/>
              <a:buChar char="•"/>
              <a:tabLst>
                <a:tab pos="185420" algn="l"/>
              </a:tabLst>
            </a:pPr>
            <a:r>
              <a:rPr sz="750" spc="-15" dirty="0">
                <a:latin typeface="Microsoft Sans Serif"/>
                <a:cs typeface="Microsoft Sans Serif"/>
              </a:rPr>
              <a:t>La</a:t>
            </a:r>
            <a:r>
              <a:rPr sz="750" spc="-10" dirty="0">
                <a:latin typeface="Microsoft Sans Serif"/>
                <a:cs typeface="Microsoft Sans Serif"/>
              </a:rPr>
              <a:t> </a:t>
            </a:r>
            <a:r>
              <a:rPr sz="750" spc="20" dirty="0">
                <a:latin typeface="Microsoft Sans Serif"/>
                <a:cs typeface="Microsoft Sans Serif"/>
              </a:rPr>
              <a:t>falla</a:t>
            </a:r>
            <a:r>
              <a:rPr sz="750" spc="-10" dirty="0">
                <a:latin typeface="Microsoft Sans Serif"/>
                <a:cs typeface="Microsoft Sans Serif"/>
              </a:rPr>
              <a:t> </a:t>
            </a:r>
            <a:r>
              <a:rPr sz="750" spc="25" dirty="0">
                <a:latin typeface="Microsoft Sans Serif"/>
                <a:cs typeface="Microsoft Sans Serif"/>
              </a:rPr>
              <a:t>de</a:t>
            </a:r>
            <a:r>
              <a:rPr sz="750" spc="-5" dirty="0">
                <a:latin typeface="Microsoft Sans Serif"/>
                <a:cs typeface="Microsoft Sans Serif"/>
              </a:rPr>
              <a:t> </a:t>
            </a:r>
            <a:r>
              <a:rPr sz="750" spc="45" dirty="0">
                <a:latin typeface="Microsoft Sans Serif"/>
                <a:cs typeface="Microsoft Sans Serif"/>
              </a:rPr>
              <a:t>un</a:t>
            </a:r>
            <a:r>
              <a:rPr sz="750" spc="-10" dirty="0">
                <a:latin typeface="Microsoft Sans Serif"/>
                <a:cs typeface="Microsoft Sans Serif"/>
              </a:rPr>
              <a:t> </a:t>
            </a:r>
            <a:r>
              <a:rPr sz="750" spc="20" dirty="0">
                <a:latin typeface="Microsoft Sans Serif"/>
                <a:cs typeface="Microsoft Sans Serif"/>
              </a:rPr>
              <a:t>solo</a:t>
            </a:r>
            <a:r>
              <a:rPr sz="750" spc="-10" dirty="0">
                <a:latin typeface="Microsoft Sans Serif"/>
                <a:cs typeface="Microsoft Sans Serif"/>
              </a:rPr>
              <a:t> </a:t>
            </a:r>
            <a:r>
              <a:rPr sz="750" spc="20" dirty="0">
                <a:latin typeface="Microsoft Sans Serif"/>
                <a:cs typeface="Microsoft Sans Serif"/>
              </a:rPr>
              <a:t>relé</a:t>
            </a:r>
            <a:r>
              <a:rPr sz="750" spc="-5" dirty="0">
                <a:latin typeface="Microsoft Sans Serif"/>
                <a:cs typeface="Microsoft Sans Serif"/>
              </a:rPr>
              <a:t> </a:t>
            </a:r>
            <a:r>
              <a:rPr sz="750" spc="25" dirty="0">
                <a:latin typeface="Microsoft Sans Serif"/>
                <a:cs typeface="Microsoft Sans Serif"/>
              </a:rPr>
              <a:t>de</a:t>
            </a:r>
            <a:r>
              <a:rPr sz="750" spc="-10" dirty="0">
                <a:latin typeface="Microsoft Sans Serif"/>
                <a:cs typeface="Microsoft Sans Serif"/>
              </a:rPr>
              <a:t> </a:t>
            </a:r>
            <a:r>
              <a:rPr sz="750" spc="15" dirty="0">
                <a:latin typeface="Microsoft Sans Serif"/>
                <a:cs typeface="Microsoft Sans Serif"/>
              </a:rPr>
              <a:t>baja</a:t>
            </a:r>
            <a:r>
              <a:rPr sz="750" spc="-10" dirty="0">
                <a:latin typeface="Microsoft Sans Serif"/>
                <a:cs typeface="Microsoft Sans Serif"/>
              </a:rPr>
              <a:t> </a:t>
            </a:r>
            <a:r>
              <a:rPr sz="750" spc="20" dirty="0">
                <a:latin typeface="Microsoft Sans Serif"/>
                <a:cs typeface="Microsoft Sans Serif"/>
              </a:rPr>
              <a:t>frecuencia</a:t>
            </a:r>
            <a:r>
              <a:rPr sz="750" spc="-5" dirty="0">
                <a:latin typeface="Microsoft Sans Serif"/>
                <a:cs typeface="Microsoft Sans Serif"/>
              </a:rPr>
              <a:t> </a:t>
            </a:r>
            <a:r>
              <a:rPr sz="750" spc="40" dirty="0">
                <a:latin typeface="Microsoft Sans Serif"/>
                <a:cs typeface="Microsoft Sans Serif"/>
              </a:rPr>
              <a:t>no</a:t>
            </a:r>
            <a:r>
              <a:rPr sz="750" spc="-10" dirty="0">
                <a:latin typeface="Microsoft Sans Serif"/>
                <a:cs typeface="Microsoft Sans Serif"/>
              </a:rPr>
              <a:t> </a:t>
            </a:r>
            <a:r>
              <a:rPr sz="750" spc="25" dirty="0">
                <a:latin typeface="Microsoft Sans Serif"/>
                <a:cs typeface="Microsoft Sans Serif"/>
              </a:rPr>
              <a:t>debería </a:t>
            </a:r>
            <a:r>
              <a:rPr sz="750" spc="-185" dirty="0">
                <a:latin typeface="Microsoft Sans Serif"/>
                <a:cs typeface="Microsoft Sans Serif"/>
              </a:rPr>
              <a:t> </a:t>
            </a:r>
            <a:r>
              <a:rPr sz="750" spc="10" dirty="0">
                <a:latin typeface="Microsoft Sans Serif"/>
                <a:cs typeface="Microsoft Sans Serif"/>
              </a:rPr>
              <a:t>causar</a:t>
            </a:r>
            <a:r>
              <a:rPr sz="750" spc="-5" dirty="0">
                <a:latin typeface="Microsoft Sans Serif"/>
                <a:cs typeface="Microsoft Sans Serif"/>
              </a:rPr>
              <a:t> </a:t>
            </a:r>
            <a:r>
              <a:rPr sz="750" spc="45" dirty="0">
                <a:latin typeface="Microsoft Sans Serif"/>
                <a:cs typeface="Microsoft Sans Serif"/>
              </a:rPr>
              <a:t>un</a:t>
            </a:r>
            <a:r>
              <a:rPr sz="750" spc="-5" dirty="0">
                <a:latin typeface="Microsoft Sans Serif"/>
                <a:cs typeface="Microsoft Sans Serif"/>
              </a:rPr>
              <a:t> </a:t>
            </a:r>
            <a:r>
              <a:rPr sz="750" spc="25" dirty="0">
                <a:latin typeface="Microsoft Sans Serif"/>
                <a:cs typeface="Microsoft Sans Serif"/>
              </a:rPr>
              <a:t>disparo</a:t>
            </a:r>
            <a:r>
              <a:rPr sz="750" dirty="0">
                <a:latin typeface="Microsoft Sans Serif"/>
                <a:cs typeface="Microsoft Sans Serif"/>
              </a:rPr>
              <a:t> </a:t>
            </a:r>
            <a:r>
              <a:rPr sz="750" spc="15" dirty="0">
                <a:latin typeface="Microsoft Sans Serif"/>
                <a:cs typeface="Microsoft Sans Serif"/>
              </a:rPr>
              <a:t>innecesario</a:t>
            </a:r>
            <a:r>
              <a:rPr sz="750" spc="-5" dirty="0">
                <a:latin typeface="Microsoft Sans Serif"/>
                <a:cs typeface="Microsoft Sans Serif"/>
              </a:rPr>
              <a:t> </a:t>
            </a:r>
            <a:r>
              <a:rPr sz="750" spc="25" dirty="0">
                <a:latin typeface="Microsoft Sans Serif"/>
                <a:cs typeface="Microsoft Sans Serif"/>
              </a:rPr>
              <a:t>de</a:t>
            </a:r>
            <a:r>
              <a:rPr sz="750" dirty="0">
                <a:latin typeface="Microsoft Sans Serif"/>
                <a:cs typeface="Microsoft Sans Serif"/>
              </a:rPr>
              <a:t> </a:t>
            </a:r>
            <a:r>
              <a:rPr sz="750" spc="10" dirty="0">
                <a:latin typeface="Microsoft Sans Serif"/>
                <a:cs typeface="Microsoft Sans Serif"/>
              </a:rPr>
              <a:t>la</a:t>
            </a:r>
            <a:r>
              <a:rPr sz="750" spc="-5" dirty="0">
                <a:latin typeface="Microsoft Sans Serif"/>
                <a:cs typeface="Microsoft Sans Serif"/>
              </a:rPr>
              <a:t> </a:t>
            </a:r>
            <a:r>
              <a:rPr sz="750" spc="25" dirty="0">
                <a:latin typeface="Microsoft Sans Serif"/>
                <a:cs typeface="Microsoft Sans Serif"/>
              </a:rPr>
              <a:t>máquina.</a:t>
            </a:r>
            <a:endParaRPr sz="750">
              <a:latin typeface="Microsoft Sans Serif"/>
              <a:cs typeface="Microsoft Sans Serif"/>
            </a:endParaRPr>
          </a:p>
          <a:p>
            <a:pPr marL="186055" marR="241935" indent="-173990">
              <a:lnSpc>
                <a:spcPct val="154600"/>
              </a:lnSpc>
              <a:spcBef>
                <a:spcPts val="30"/>
              </a:spcBef>
              <a:buSzPct val="153846"/>
              <a:buChar char="•"/>
              <a:tabLst>
                <a:tab pos="185420" algn="l"/>
              </a:tabLst>
            </a:pPr>
            <a:r>
              <a:rPr sz="650" spc="-10" dirty="0">
                <a:latin typeface="Microsoft Sans Serif"/>
                <a:cs typeface="Microsoft Sans Serif"/>
              </a:rPr>
              <a:t>La </a:t>
            </a:r>
            <a:r>
              <a:rPr sz="650" spc="15" dirty="0">
                <a:latin typeface="Microsoft Sans Serif"/>
                <a:cs typeface="Microsoft Sans Serif"/>
              </a:rPr>
              <a:t>falla </a:t>
            </a:r>
            <a:r>
              <a:rPr sz="650" spc="20" dirty="0">
                <a:latin typeface="Microsoft Sans Serif"/>
                <a:cs typeface="Microsoft Sans Serif"/>
              </a:rPr>
              <a:t>de </a:t>
            </a:r>
            <a:r>
              <a:rPr sz="650" spc="30" dirty="0">
                <a:latin typeface="Microsoft Sans Serif"/>
                <a:cs typeface="Microsoft Sans Serif"/>
              </a:rPr>
              <a:t>funcionamiento </a:t>
            </a:r>
            <a:r>
              <a:rPr sz="650" spc="20" dirty="0">
                <a:latin typeface="Microsoft Sans Serif"/>
                <a:cs typeface="Microsoft Sans Serif"/>
              </a:rPr>
              <a:t>de </a:t>
            </a:r>
            <a:r>
              <a:rPr sz="650" spc="40" dirty="0">
                <a:latin typeface="Microsoft Sans Serif"/>
                <a:cs typeface="Microsoft Sans Serif"/>
              </a:rPr>
              <a:t>un </a:t>
            </a:r>
            <a:r>
              <a:rPr sz="650" spc="15" dirty="0">
                <a:latin typeface="Microsoft Sans Serif"/>
                <a:cs typeface="Microsoft Sans Serif"/>
              </a:rPr>
              <a:t>solo </a:t>
            </a:r>
            <a:r>
              <a:rPr sz="650" spc="20" dirty="0">
                <a:latin typeface="Microsoft Sans Serif"/>
                <a:cs typeface="Microsoft Sans Serif"/>
              </a:rPr>
              <a:t>relé de </a:t>
            </a:r>
            <a:r>
              <a:rPr sz="650" spc="15" dirty="0">
                <a:latin typeface="Microsoft Sans Serif"/>
                <a:cs typeface="Microsoft Sans Serif"/>
              </a:rPr>
              <a:t>baja frecuencia </a:t>
            </a:r>
            <a:r>
              <a:rPr sz="650" spc="20" dirty="0">
                <a:latin typeface="Microsoft Sans Serif"/>
                <a:cs typeface="Microsoft Sans Serif"/>
              </a:rPr>
              <a:t> </a:t>
            </a:r>
            <a:r>
              <a:rPr sz="650" spc="30" dirty="0">
                <a:latin typeface="Microsoft Sans Serif"/>
                <a:cs typeface="Microsoft Sans Serif"/>
              </a:rPr>
              <a:t>durante</a:t>
            </a:r>
            <a:r>
              <a:rPr sz="650" spc="-5" dirty="0">
                <a:latin typeface="Microsoft Sans Serif"/>
                <a:cs typeface="Microsoft Sans Serif"/>
              </a:rPr>
              <a:t> </a:t>
            </a:r>
            <a:r>
              <a:rPr sz="650" spc="25" dirty="0">
                <a:latin typeface="Microsoft Sans Serif"/>
                <a:cs typeface="Microsoft Sans Serif"/>
              </a:rPr>
              <a:t>una</a:t>
            </a:r>
            <a:r>
              <a:rPr sz="650" dirty="0">
                <a:latin typeface="Microsoft Sans Serif"/>
                <a:cs typeface="Microsoft Sans Serif"/>
              </a:rPr>
              <a:t> </a:t>
            </a:r>
            <a:r>
              <a:rPr sz="650" spc="20" dirty="0">
                <a:latin typeface="Microsoft Sans Serif"/>
                <a:cs typeface="Microsoft Sans Serif"/>
              </a:rPr>
              <a:t>condición</a:t>
            </a:r>
            <a:r>
              <a:rPr sz="650" dirty="0">
                <a:latin typeface="Microsoft Sans Serif"/>
                <a:cs typeface="Microsoft Sans Serif"/>
              </a:rPr>
              <a:t> </a:t>
            </a:r>
            <a:r>
              <a:rPr sz="650" spc="20" dirty="0">
                <a:latin typeface="Microsoft Sans Serif"/>
                <a:cs typeface="Microsoft Sans Serif"/>
              </a:rPr>
              <a:t>de</a:t>
            </a:r>
            <a:r>
              <a:rPr sz="650" spc="-5" dirty="0">
                <a:latin typeface="Microsoft Sans Serif"/>
                <a:cs typeface="Microsoft Sans Serif"/>
              </a:rPr>
              <a:t> </a:t>
            </a:r>
            <a:r>
              <a:rPr sz="650" spc="15" dirty="0">
                <a:latin typeface="Microsoft Sans Serif"/>
                <a:cs typeface="Microsoft Sans Serif"/>
              </a:rPr>
              <a:t>baja</a:t>
            </a:r>
            <a:r>
              <a:rPr sz="650" dirty="0">
                <a:latin typeface="Microsoft Sans Serif"/>
                <a:cs typeface="Microsoft Sans Serif"/>
              </a:rPr>
              <a:t> </a:t>
            </a:r>
            <a:r>
              <a:rPr sz="650" spc="15" dirty="0">
                <a:latin typeface="Microsoft Sans Serif"/>
                <a:cs typeface="Microsoft Sans Serif"/>
              </a:rPr>
              <a:t>frecuencia</a:t>
            </a:r>
            <a:r>
              <a:rPr sz="650" dirty="0">
                <a:latin typeface="Microsoft Sans Serif"/>
                <a:cs typeface="Microsoft Sans Serif"/>
              </a:rPr>
              <a:t> </a:t>
            </a:r>
            <a:r>
              <a:rPr sz="650" spc="35" dirty="0">
                <a:latin typeface="Microsoft Sans Serif"/>
                <a:cs typeface="Microsoft Sans Serif"/>
              </a:rPr>
              <a:t>no</a:t>
            </a:r>
            <a:r>
              <a:rPr sz="650" spc="-5" dirty="0">
                <a:latin typeface="Microsoft Sans Serif"/>
                <a:cs typeface="Microsoft Sans Serif"/>
              </a:rPr>
              <a:t> </a:t>
            </a:r>
            <a:r>
              <a:rPr sz="650" spc="20" dirty="0">
                <a:latin typeface="Microsoft Sans Serif"/>
                <a:cs typeface="Microsoft Sans Serif"/>
              </a:rPr>
              <a:t>debería</a:t>
            </a:r>
            <a:r>
              <a:rPr sz="650" dirty="0">
                <a:latin typeface="Microsoft Sans Serif"/>
                <a:cs typeface="Microsoft Sans Serif"/>
              </a:rPr>
              <a:t> </a:t>
            </a:r>
            <a:r>
              <a:rPr sz="650" spc="30" dirty="0">
                <a:latin typeface="Microsoft Sans Serif"/>
                <a:cs typeface="Microsoft Sans Serif"/>
              </a:rPr>
              <a:t>poner</a:t>
            </a:r>
            <a:r>
              <a:rPr sz="650" dirty="0">
                <a:latin typeface="Microsoft Sans Serif"/>
                <a:cs typeface="Microsoft Sans Serif"/>
              </a:rPr>
              <a:t> </a:t>
            </a:r>
            <a:r>
              <a:rPr sz="650" spc="20" dirty="0">
                <a:latin typeface="Microsoft Sans Serif"/>
                <a:cs typeface="Microsoft Sans Serif"/>
              </a:rPr>
              <a:t>en </a:t>
            </a:r>
            <a:r>
              <a:rPr sz="650" spc="-160" dirty="0">
                <a:latin typeface="Microsoft Sans Serif"/>
                <a:cs typeface="Microsoft Sans Serif"/>
              </a:rPr>
              <a:t> </a:t>
            </a:r>
            <a:r>
              <a:rPr sz="650" spc="25" dirty="0">
                <a:latin typeface="Microsoft Sans Serif"/>
                <a:cs typeface="Microsoft Sans Serif"/>
              </a:rPr>
              <a:t>peligro</a:t>
            </a:r>
            <a:r>
              <a:rPr sz="650" spc="-5" dirty="0">
                <a:latin typeface="Microsoft Sans Serif"/>
                <a:cs typeface="Microsoft Sans Serif"/>
              </a:rPr>
              <a:t> </a:t>
            </a:r>
            <a:r>
              <a:rPr sz="650" spc="10" dirty="0">
                <a:latin typeface="Microsoft Sans Serif"/>
                <a:cs typeface="Microsoft Sans Serif"/>
              </a:rPr>
              <a:t>el</a:t>
            </a:r>
            <a:r>
              <a:rPr sz="650" spc="-5" dirty="0">
                <a:latin typeface="Microsoft Sans Serif"/>
                <a:cs typeface="Microsoft Sans Serif"/>
              </a:rPr>
              <a:t> </a:t>
            </a:r>
            <a:r>
              <a:rPr sz="650" spc="20" dirty="0">
                <a:latin typeface="Microsoft Sans Serif"/>
                <a:cs typeface="Microsoft Sans Serif"/>
              </a:rPr>
              <a:t>esquema</a:t>
            </a:r>
            <a:r>
              <a:rPr sz="650" spc="-5" dirty="0">
                <a:latin typeface="Microsoft Sans Serif"/>
                <a:cs typeface="Microsoft Sans Serif"/>
              </a:rPr>
              <a:t> </a:t>
            </a:r>
            <a:r>
              <a:rPr sz="650" spc="20" dirty="0">
                <a:latin typeface="Microsoft Sans Serif"/>
                <a:cs typeface="Microsoft Sans Serif"/>
              </a:rPr>
              <a:t>de</a:t>
            </a:r>
            <a:r>
              <a:rPr sz="650" spc="-5" dirty="0">
                <a:latin typeface="Microsoft Sans Serif"/>
                <a:cs typeface="Microsoft Sans Serif"/>
              </a:rPr>
              <a:t> </a:t>
            </a:r>
            <a:r>
              <a:rPr sz="650" spc="20" dirty="0">
                <a:latin typeface="Microsoft Sans Serif"/>
                <a:cs typeface="Microsoft Sans Serif"/>
              </a:rPr>
              <a:t>protección</a:t>
            </a:r>
            <a:r>
              <a:rPr sz="650" spc="-5" dirty="0">
                <a:latin typeface="Microsoft Sans Serif"/>
                <a:cs typeface="Microsoft Sans Serif"/>
              </a:rPr>
              <a:t> </a:t>
            </a:r>
            <a:r>
              <a:rPr sz="650" spc="15" dirty="0">
                <a:latin typeface="Microsoft Sans Serif"/>
                <a:cs typeface="Microsoft Sans Serif"/>
              </a:rPr>
              <a:t>general.</a:t>
            </a:r>
            <a:endParaRPr sz="650">
              <a:latin typeface="Microsoft Sans Serif"/>
              <a:cs typeface="Microsoft Sans Serif"/>
            </a:endParaRPr>
          </a:p>
          <a:p>
            <a:pPr marL="186055" marR="448945" indent="-172720">
              <a:lnSpc>
                <a:spcPct val="153800"/>
              </a:lnSpc>
              <a:spcBef>
                <a:spcPts val="75"/>
              </a:spcBef>
              <a:buSzPct val="153846"/>
              <a:buChar char="•"/>
              <a:tabLst>
                <a:tab pos="185420" algn="l"/>
              </a:tabLst>
            </a:pPr>
            <a:r>
              <a:rPr sz="650" spc="-5" dirty="0">
                <a:latin typeface="Microsoft Sans Serif"/>
                <a:cs typeface="Microsoft Sans Serif"/>
              </a:rPr>
              <a:t>Los</a:t>
            </a:r>
            <a:r>
              <a:rPr sz="650" dirty="0">
                <a:latin typeface="Microsoft Sans Serif"/>
                <a:cs typeface="Microsoft Sans Serif"/>
              </a:rPr>
              <a:t> </a:t>
            </a:r>
            <a:r>
              <a:rPr sz="650" spc="10" dirty="0">
                <a:latin typeface="Microsoft Sans Serif"/>
                <a:cs typeface="Microsoft Sans Serif"/>
              </a:rPr>
              <a:t>relés</a:t>
            </a:r>
            <a:r>
              <a:rPr sz="650" dirty="0">
                <a:latin typeface="Microsoft Sans Serif"/>
                <a:cs typeface="Microsoft Sans Serif"/>
              </a:rPr>
              <a:t> </a:t>
            </a:r>
            <a:r>
              <a:rPr sz="650" spc="25" dirty="0">
                <a:latin typeface="Microsoft Sans Serif"/>
                <a:cs typeface="Microsoft Sans Serif"/>
              </a:rPr>
              <a:t>deben</a:t>
            </a:r>
            <a:r>
              <a:rPr sz="650" spc="5" dirty="0">
                <a:latin typeface="Microsoft Sans Serif"/>
                <a:cs typeface="Microsoft Sans Serif"/>
              </a:rPr>
              <a:t> seleccionarse</a:t>
            </a:r>
            <a:r>
              <a:rPr sz="650" dirty="0">
                <a:latin typeface="Microsoft Sans Serif"/>
                <a:cs typeface="Microsoft Sans Serif"/>
              </a:rPr>
              <a:t> </a:t>
            </a:r>
            <a:r>
              <a:rPr sz="650" spc="20" dirty="0">
                <a:latin typeface="Microsoft Sans Serif"/>
                <a:cs typeface="Microsoft Sans Serif"/>
              </a:rPr>
              <a:t>en</a:t>
            </a:r>
            <a:r>
              <a:rPr sz="650" spc="5" dirty="0">
                <a:latin typeface="Microsoft Sans Serif"/>
                <a:cs typeface="Microsoft Sans Serif"/>
              </a:rPr>
              <a:t> </a:t>
            </a:r>
            <a:r>
              <a:rPr sz="650" spc="25" dirty="0">
                <a:latin typeface="Microsoft Sans Serif"/>
                <a:cs typeface="Microsoft Sans Serif"/>
              </a:rPr>
              <a:t>función</a:t>
            </a:r>
            <a:r>
              <a:rPr sz="650" dirty="0">
                <a:latin typeface="Microsoft Sans Serif"/>
                <a:cs typeface="Microsoft Sans Serif"/>
              </a:rPr>
              <a:t> </a:t>
            </a:r>
            <a:r>
              <a:rPr sz="650" spc="20" dirty="0">
                <a:latin typeface="Microsoft Sans Serif"/>
                <a:cs typeface="Microsoft Sans Serif"/>
              </a:rPr>
              <a:t>de</a:t>
            </a:r>
            <a:r>
              <a:rPr sz="650" spc="5" dirty="0">
                <a:latin typeface="Microsoft Sans Serif"/>
                <a:cs typeface="Microsoft Sans Serif"/>
              </a:rPr>
              <a:t> </a:t>
            </a:r>
            <a:r>
              <a:rPr sz="650" spc="10" dirty="0">
                <a:latin typeface="Microsoft Sans Serif"/>
                <a:cs typeface="Microsoft Sans Serif"/>
              </a:rPr>
              <a:t>su</a:t>
            </a:r>
            <a:r>
              <a:rPr sz="650" dirty="0">
                <a:latin typeface="Microsoft Sans Serif"/>
                <a:cs typeface="Microsoft Sans Serif"/>
              </a:rPr>
              <a:t> </a:t>
            </a:r>
            <a:r>
              <a:rPr sz="650" spc="15" dirty="0">
                <a:latin typeface="Microsoft Sans Serif"/>
                <a:cs typeface="Microsoft Sans Serif"/>
              </a:rPr>
              <a:t>precisión, </a:t>
            </a:r>
            <a:r>
              <a:rPr sz="650" spc="-155" dirty="0">
                <a:latin typeface="Microsoft Sans Serif"/>
                <a:cs typeface="Microsoft Sans Serif"/>
              </a:rPr>
              <a:t> </a:t>
            </a:r>
            <a:r>
              <a:rPr sz="650" spc="15" dirty="0">
                <a:latin typeface="Microsoft Sans Serif"/>
                <a:cs typeface="Microsoft Sans Serif"/>
              </a:rPr>
              <a:t>velocidad</a:t>
            </a:r>
            <a:r>
              <a:rPr sz="650" spc="-10" dirty="0">
                <a:latin typeface="Microsoft Sans Serif"/>
                <a:cs typeface="Microsoft Sans Serif"/>
              </a:rPr>
              <a:t> </a:t>
            </a:r>
            <a:r>
              <a:rPr sz="650" spc="20" dirty="0">
                <a:latin typeface="Microsoft Sans Serif"/>
                <a:cs typeface="Microsoft Sans Serif"/>
              </a:rPr>
              <a:t>de</a:t>
            </a:r>
            <a:r>
              <a:rPr sz="650" spc="-5" dirty="0">
                <a:latin typeface="Microsoft Sans Serif"/>
                <a:cs typeface="Microsoft Sans Serif"/>
              </a:rPr>
              <a:t> </a:t>
            </a:r>
            <a:r>
              <a:rPr sz="650" spc="30" dirty="0">
                <a:latin typeface="Microsoft Sans Serif"/>
                <a:cs typeface="Microsoft Sans Serif"/>
              </a:rPr>
              <a:t>funcionamiento</a:t>
            </a:r>
            <a:r>
              <a:rPr sz="650" spc="-5" dirty="0">
                <a:latin typeface="Microsoft Sans Serif"/>
                <a:cs typeface="Microsoft Sans Serif"/>
              </a:rPr>
              <a:t> </a:t>
            </a:r>
            <a:r>
              <a:rPr sz="650" spc="5" dirty="0">
                <a:latin typeface="Microsoft Sans Serif"/>
                <a:cs typeface="Microsoft Sans Serif"/>
              </a:rPr>
              <a:t>y</a:t>
            </a:r>
            <a:r>
              <a:rPr sz="650" spc="-5" dirty="0">
                <a:latin typeface="Microsoft Sans Serif"/>
                <a:cs typeface="Microsoft Sans Serif"/>
              </a:rPr>
              <a:t> </a:t>
            </a:r>
            <a:r>
              <a:rPr sz="650" spc="10" dirty="0">
                <a:latin typeface="Microsoft Sans Serif"/>
                <a:cs typeface="Microsoft Sans Serif"/>
              </a:rPr>
              <a:t>capacidad</a:t>
            </a:r>
            <a:r>
              <a:rPr sz="650" spc="-10" dirty="0">
                <a:latin typeface="Microsoft Sans Serif"/>
                <a:cs typeface="Microsoft Sans Serif"/>
              </a:rPr>
              <a:t> </a:t>
            </a:r>
            <a:r>
              <a:rPr sz="650" spc="20" dirty="0">
                <a:latin typeface="Microsoft Sans Serif"/>
                <a:cs typeface="Microsoft Sans Serif"/>
              </a:rPr>
              <a:t>de</a:t>
            </a:r>
            <a:r>
              <a:rPr sz="650" spc="-5" dirty="0">
                <a:latin typeface="Microsoft Sans Serif"/>
                <a:cs typeface="Microsoft Sans Serif"/>
              </a:rPr>
              <a:t> </a:t>
            </a:r>
            <a:r>
              <a:rPr sz="650" spc="15" dirty="0">
                <a:latin typeface="Microsoft Sans Serif"/>
                <a:cs typeface="Microsoft Sans Serif"/>
              </a:rPr>
              <a:t>reinicio.</a:t>
            </a:r>
            <a:endParaRPr sz="650">
              <a:latin typeface="Microsoft Sans Serif"/>
              <a:cs typeface="Microsoft Sans Serif"/>
            </a:endParaRPr>
          </a:p>
          <a:p>
            <a:pPr marL="186055" marR="5080" indent="-172720">
              <a:lnSpc>
                <a:spcPct val="142900"/>
              </a:lnSpc>
              <a:spcBef>
                <a:spcPts val="80"/>
              </a:spcBef>
              <a:buSzPct val="142857"/>
              <a:buChar char="•"/>
              <a:tabLst>
                <a:tab pos="185420" algn="l"/>
              </a:tabLst>
            </a:pPr>
            <a:r>
              <a:rPr sz="700" spc="-30" dirty="0">
                <a:latin typeface="Microsoft Sans Serif"/>
                <a:cs typeface="Microsoft Sans Serif"/>
              </a:rPr>
              <a:t>El </a:t>
            </a:r>
            <a:r>
              <a:rPr sz="700" spc="15" dirty="0">
                <a:latin typeface="Microsoft Sans Serif"/>
                <a:cs typeface="Microsoft Sans Serif"/>
              </a:rPr>
              <a:t>sistema </a:t>
            </a:r>
            <a:r>
              <a:rPr sz="700" spc="20" dirty="0">
                <a:latin typeface="Microsoft Sans Serif"/>
                <a:cs typeface="Microsoft Sans Serif"/>
              </a:rPr>
              <a:t>de </a:t>
            </a:r>
            <a:r>
              <a:rPr sz="700" spc="25" dirty="0">
                <a:latin typeface="Microsoft Sans Serif"/>
                <a:cs typeface="Microsoft Sans Serif"/>
              </a:rPr>
              <a:t>protección </a:t>
            </a:r>
            <a:r>
              <a:rPr sz="700" spc="20" dirty="0">
                <a:latin typeface="Microsoft Sans Serif"/>
                <a:cs typeface="Microsoft Sans Serif"/>
              </a:rPr>
              <a:t>de </a:t>
            </a:r>
            <a:r>
              <a:rPr sz="700" spc="15" dirty="0">
                <a:latin typeface="Microsoft Sans Serif"/>
                <a:cs typeface="Microsoft Sans Serif"/>
              </a:rPr>
              <a:t>baja frecuencia </a:t>
            </a:r>
            <a:r>
              <a:rPr sz="700" spc="20" dirty="0">
                <a:latin typeface="Microsoft Sans Serif"/>
                <a:cs typeface="Microsoft Sans Serif"/>
              </a:rPr>
              <a:t>de </a:t>
            </a:r>
            <a:r>
              <a:rPr sz="700" spc="10" dirty="0">
                <a:latin typeface="Microsoft Sans Serif"/>
                <a:cs typeface="Microsoft Sans Serif"/>
              </a:rPr>
              <a:t>la </a:t>
            </a:r>
            <a:r>
              <a:rPr sz="700" spc="35" dirty="0">
                <a:latin typeface="Microsoft Sans Serif"/>
                <a:cs typeface="Microsoft Sans Serif"/>
              </a:rPr>
              <a:t>turbina </a:t>
            </a:r>
            <a:r>
              <a:rPr sz="700" spc="20" dirty="0">
                <a:latin typeface="Microsoft Sans Serif"/>
                <a:cs typeface="Microsoft Sans Serif"/>
              </a:rPr>
              <a:t>debe </a:t>
            </a:r>
            <a:r>
              <a:rPr sz="700" spc="25" dirty="0">
                <a:latin typeface="Microsoft Sans Serif"/>
                <a:cs typeface="Microsoft Sans Serif"/>
              </a:rPr>
              <a:t> </a:t>
            </a:r>
            <a:r>
              <a:rPr sz="700" spc="20" dirty="0">
                <a:latin typeface="Microsoft Sans Serif"/>
                <a:cs typeface="Microsoft Sans Serif"/>
              </a:rPr>
              <a:t>estar</a:t>
            </a:r>
            <a:r>
              <a:rPr sz="700" spc="-5" dirty="0">
                <a:latin typeface="Microsoft Sans Serif"/>
                <a:cs typeface="Microsoft Sans Serif"/>
              </a:rPr>
              <a:t> </a:t>
            </a:r>
            <a:r>
              <a:rPr sz="700" spc="20" dirty="0">
                <a:latin typeface="Microsoft Sans Serif"/>
                <a:cs typeface="Microsoft Sans Serif"/>
              </a:rPr>
              <a:t>en</a:t>
            </a:r>
            <a:r>
              <a:rPr sz="700" dirty="0">
                <a:latin typeface="Microsoft Sans Serif"/>
                <a:cs typeface="Microsoft Sans Serif"/>
              </a:rPr>
              <a:t> </a:t>
            </a:r>
            <a:r>
              <a:rPr sz="700" spc="10" dirty="0">
                <a:latin typeface="Microsoft Sans Serif"/>
                <a:cs typeface="Microsoft Sans Serif"/>
              </a:rPr>
              <a:t>servicio</a:t>
            </a:r>
            <a:r>
              <a:rPr sz="700" dirty="0">
                <a:latin typeface="Microsoft Sans Serif"/>
                <a:cs typeface="Microsoft Sans Serif"/>
              </a:rPr>
              <a:t> </a:t>
            </a:r>
            <a:r>
              <a:rPr sz="700" spc="25" dirty="0">
                <a:latin typeface="Microsoft Sans Serif"/>
                <a:cs typeface="Microsoft Sans Serif"/>
              </a:rPr>
              <a:t>siempre</a:t>
            </a:r>
            <a:r>
              <a:rPr sz="700" dirty="0">
                <a:latin typeface="Microsoft Sans Serif"/>
                <a:cs typeface="Microsoft Sans Serif"/>
              </a:rPr>
              <a:t> </a:t>
            </a:r>
            <a:r>
              <a:rPr sz="700" spc="30" dirty="0">
                <a:latin typeface="Microsoft Sans Serif"/>
                <a:cs typeface="Microsoft Sans Serif"/>
              </a:rPr>
              <a:t>que</a:t>
            </a:r>
            <a:r>
              <a:rPr sz="700" dirty="0">
                <a:latin typeface="Microsoft Sans Serif"/>
                <a:cs typeface="Microsoft Sans Serif"/>
              </a:rPr>
              <a:t> </a:t>
            </a:r>
            <a:r>
              <a:rPr sz="700" spc="10" dirty="0">
                <a:latin typeface="Microsoft Sans Serif"/>
                <a:cs typeface="Microsoft Sans Serif"/>
              </a:rPr>
              <a:t>la</a:t>
            </a:r>
            <a:r>
              <a:rPr sz="700" spc="-5" dirty="0">
                <a:latin typeface="Microsoft Sans Serif"/>
                <a:cs typeface="Microsoft Sans Serif"/>
              </a:rPr>
              <a:t> </a:t>
            </a:r>
            <a:r>
              <a:rPr sz="700" spc="30" dirty="0">
                <a:latin typeface="Microsoft Sans Serif"/>
                <a:cs typeface="Microsoft Sans Serif"/>
              </a:rPr>
              <a:t>unidad</a:t>
            </a:r>
            <a:r>
              <a:rPr sz="700" dirty="0">
                <a:latin typeface="Microsoft Sans Serif"/>
                <a:cs typeface="Microsoft Sans Serif"/>
              </a:rPr>
              <a:t> </a:t>
            </a:r>
            <a:r>
              <a:rPr sz="700" spc="10" dirty="0">
                <a:latin typeface="Microsoft Sans Serif"/>
                <a:cs typeface="Microsoft Sans Serif"/>
              </a:rPr>
              <a:t>esté</a:t>
            </a:r>
            <a:r>
              <a:rPr sz="700" dirty="0">
                <a:latin typeface="Microsoft Sans Serif"/>
                <a:cs typeface="Microsoft Sans Serif"/>
              </a:rPr>
              <a:t> </a:t>
            </a:r>
            <a:r>
              <a:rPr sz="700" spc="15" dirty="0">
                <a:latin typeface="Microsoft Sans Serif"/>
                <a:cs typeface="Microsoft Sans Serif"/>
              </a:rPr>
              <a:t>sincronizada</a:t>
            </a:r>
            <a:r>
              <a:rPr sz="700" dirty="0">
                <a:latin typeface="Microsoft Sans Serif"/>
                <a:cs typeface="Microsoft Sans Serif"/>
              </a:rPr>
              <a:t> </a:t>
            </a:r>
            <a:r>
              <a:rPr sz="700" spc="20" dirty="0">
                <a:latin typeface="Microsoft Sans Serif"/>
                <a:cs typeface="Microsoft Sans Serif"/>
              </a:rPr>
              <a:t>con</a:t>
            </a:r>
            <a:r>
              <a:rPr sz="700" dirty="0">
                <a:latin typeface="Microsoft Sans Serif"/>
                <a:cs typeface="Microsoft Sans Serif"/>
              </a:rPr>
              <a:t> </a:t>
            </a:r>
            <a:r>
              <a:rPr sz="700" spc="10" dirty="0">
                <a:latin typeface="Microsoft Sans Serif"/>
                <a:cs typeface="Microsoft Sans Serif"/>
              </a:rPr>
              <a:t>el </a:t>
            </a:r>
            <a:r>
              <a:rPr sz="700" spc="-170" dirty="0">
                <a:latin typeface="Microsoft Sans Serif"/>
                <a:cs typeface="Microsoft Sans Serif"/>
              </a:rPr>
              <a:t> </a:t>
            </a:r>
            <a:r>
              <a:rPr sz="700" spc="15" dirty="0">
                <a:latin typeface="Microsoft Sans Serif"/>
                <a:cs typeface="Microsoft Sans Serif"/>
              </a:rPr>
              <a:t>sistema </a:t>
            </a:r>
            <a:r>
              <a:rPr sz="700" spc="30" dirty="0">
                <a:latin typeface="Microsoft Sans Serif"/>
                <a:cs typeface="Microsoft Sans Serif"/>
              </a:rPr>
              <a:t>o mientras </a:t>
            </a:r>
            <a:r>
              <a:rPr sz="700" spc="10" dirty="0">
                <a:latin typeface="Microsoft Sans Serif"/>
                <a:cs typeface="Microsoft Sans Serif"/>
              </a:rPr>
              <a:t>esté </a:t>
            </a:r>
            <a:r>
              <a:rPr sz="700" spc="15" dirty="0">
                <a:latin typeface="Microsoft Sans Serif"/>
                <a:cs typeface="Microsoft Sans Serif"/>
              </a:rPr>
              <a:t>separada </a:t>
            </a:r>
            <a:r>
              <a:rPr sz="700" spc="20" dirty="0">
                <a:latin typeface="Microsoft Sans Serif"/>
                <a:cs typeface="Microsoft Sans Serif"/>
              </a:rPr>
              <a:t>del </a:t>
            </a:r>
            <a:r>
              <a:rPr sz="700" spc="15" dirty="0">
                <a:latin typeface="Microsoft Sans Serif"/>
                <a:cs typeface="Microsoft Sans Serif"/>
              </a:rPr>
              <a:t>sistema </a:t>
            </a:r>
            <a:r>
              <a:rPr sz="700" spc="30" dirty="0">
                <a:latin typeface="Microsoft Sans Serif"/>
                <a:cs typeface="Microsoft Sans Serif"/>
              </a:rPr>
              <a:t>pero </a:t>
            </a:r>
            <a:r>
              <a:rPr sz="700" spc="35" dirty="0">
                <a:latin typeface="Microsoft Sans Serif"/>
                <a:cs typeface="Microsoft Sans Serif"/>
              </a:rPr>
              <a:t> </a:t>
            </a:r>
            <a:r>
              <a:rPr sz="700" spc="30" dirty="0">
                <a:latin typeface="Microsoft Sans Serif"/>
                <a:cs typeface="Microsoft Sans Serif"/>
              </a:rPr>
              <a:t>suministrando</a:t>
            </a:r>
            <a:r>
              <a:rPr sz="700" spc="-10" dirty="0">
                <a:latin typeface="Microsoft Sans Serif"/>
                <a:cs typeface="Microsoft Sans Serif"/>
              </a:rPr>
              <a:t> </a:t>
            </a:r>
            <a:r>
              <a:rPr sz="700" spc="25" dirty="0">
                <a:latin typeface="Microsoft Sans Serif"/>
                <a:cs typeface="Microsoft Sans Serif"/>
              </a:rPr>
              <a:t>energía</a:t>
            </a:r>
            <a:r>
              <a:rPr sz="700" spc="-5" dirty="0">
                <a:latin typeface="Microsoft Sans Serif"/>
                <a:cs typeface="Microsoft Sans Serif"/>
              </a:rPr>
              <a:t> </a:t>
            </a:r>
            <a:r>
              <a:rPr sz="700" spc="20" dirty="0">
                <a:latin typeface="Microsoft Sans Serif"/>
                <a:cs typeface="Microsoft Sans Serif"/>
              </a:rPr>
              <a:t>auxiliar.</a:t>
            </a:r>
            <a:endParaRPr sz="700">
              <a:latin typeface="Microsoft Sans Serif"/>
              <a:cs typeface="Microsoft Sans Serif"/>
            </a:endParaRPr>
          </a:p>
          <a:p>
            <a:pPr marL="186055" marR="64769" indent="-172720">
              <a:lnSpc>
                <a:spcPct val="153800"/>
              </a:lnSpc>
              <a:spcBef>
                <a:spcPts val="75"/>
              </a:spcBef>
              <a:buSzPct val="153846"/>
              <a:buChar char="•"/>
              <a:tabLst>
                <a:tab pos="185420" algn="l"/>
              </a:tabLst>
            </a:pPr>
            <a:r>
              <a:rPr sz="650" spc="-40" dirty="0">
                <a:latin typeface="Microsoft Sans Serif"/>
                <a:cs typeface="Microsoft Sans Serif"/>
              </a:rPr>
              <a:t>Se</a:t>
            </a:r>
            <a:r>
              <a:rPr sz="650" spc="-5" dirty="0">
                <a:latin typeface="Microsoft Sans Serif"/>
                <a:cs typeface="Microsoft Sans Serif"/>
              </a:rPr>
              <a:t> </a:t>
            </a:r>
            <a:r>
              <a:rPr sz="650" spc="25" dirty="0">
                <a:latin typeface="Microsoft Sans Serif"/>
                <a:cs typeface="Microsoft Sans Serif"/>
              </a:rPr>
              <a:t>deben</a:t>
            </a:r>
            <a:r>
              <a:rPr sz="650" dirty="0">
                <a:latin typeface="Microsoft Sans Serif"/>
                <a:cs typeface="Microsoft Sans Serif"/>
              </a:rPr>
              <a:t> </a:t>
            </a:r>
            <a:r>
              <a:rPr sz="650" spc="30" dirty="0">
                <a:latin typeface="Microsoft Sans Serif"/>
                <a:cs typeface="Microsoft Sans Serif"/>
              </a:rPr>
              <a:t>proporcionar</a:t>
            </a:r>
            <a:r>
              <a:rPr sz="650" dirty="0">
                <a:latin typeface="Microsoft Sans Serif"/>
                <a:cs typeface="Microsoft Sans Serif"/>
              </a:rPr>
              <a:t> </a:t>
            </a:r>
            <a:r>
              <a:rPr sz="650" spc="15" dirty="0">
                <a:latin typeface="Microsoft Sans Serif"/>
                <a:cs typeface="Microsoft Sans Serif"/>
              </a:rPr>
              <a:t>alarmas</a:t>
            </a:r>
            <a:r>
              <a:rPr sz="650" spc="-5" dirty="0">
                <a:latin typeface="Microsoft Sans Serif"/>
                <a:cs typeface="Microsoft Sans Serif"/>
              </a:rPr>
              <a:t> </a:t>
            </a:r>
            <a:r>
              <a:rPr sz="650" spc="10" dirty="0">
                <a:latin typeface="Microsoft Sans Serif"/>
                <a:cs typeface="Microsoft Sans Serif"/>
              </a:rPr>
              <a:t>separadas</a:t>
            </a:r>
            <a:r>
              <a:rPr sz="650" dirty="0">
                <a:latin typeface="Microsoft Sans Serif"/>
                <a:cs typeface="Microsoft Sans Serif"/>
              </a:rPr>
              <a:t> </a:t>
            </a:r>
            <a:r>
              <a:rPr sz="650" spc="20" dirty="0">
                <a:latin typeface="Microsoft Sans Serif"/>
                <a:cs typeface="Microsoft Sans Serif"/>
              </a:rPr>
              <a:t>para</a:t>
            </a:r>
            <a:r>
              <a:rPr sz="650" dirty="0">
                <a:latin typeface="Microsoft Sans Serif"/>
                <a:cs typeface="Microsoft Sans Serif"/>
              </a:rPr>
              <a:t> </a:t>
            </a:r>
            <a:r>
              <a:rPr sz="650" spc="25" dirty="0">
                <a:latin typeface="Microsoft Sans Serif"/>
                <a:cs typeface="Microsoft Sans Serif"/>
              </a:rPr>
              <a:t>alertar</a:t>
            </a:r>
            <a:r>
              <a:rPr sz="650" spc="-5" dirty="0">
                <a:latin typeface="Microsoft Sans Serif"/>
                <a:cs typeface="Microsoft Sans Serif"/>
              </a:rPr>
              <a:t> </a:t>
            </a:r>
            <a:r>
              <a:rPr sz="650" spc="10" dirty="0">
                <a:latin typeface="Microsoft Sans Serif"/>
                <a:cs typeface="Microsoft Sans Serif"/>
              </a:rPr>
              <a:t>al</a:t>
            </a:r>
            <a:r>
              <a:rPr sz="650" dirty="0">
                <a:latin typeface="Microsoft Sans Serif"/>
                <a:cs typeface="Microsoft Sans Serif"/>
              </a:rPr>
              <a:t> </a:t>
            </a:r>
            <a:r>
              <a:rPr sz="650" spc="30" dirty="0">
                <a:latin typeface="Microsoft Sans Serif"/>
                <a:cs typeface="Microsoft Sans Serif"/>
              </a:rPr>
              <a:t>operador </a:t>
            </a:r>
            <a:r>
              <a:rPr sz="650" spc="-160" dirty="0">
                <a:latin typeface="Microsoft Sans Serif"/>
                <a:cs typeface="Microsoft Sans Serif"/>
              </a:rPr>
              <a:t> </a:t>
            </a:r>
            <a:r>
              <a:rPr sz="650" spc="20" dirty="0">
                <a:latin typeface="Microsoft Sans Serif"/>
                <a:cs typeface="Microsoft Sans Serif"/>
              </a:rPr>
              <a:t>de </a:t>
            </a:r>
            <a:r>
              <a:rPr sz="650" spc="25" dirty="0">
                <a:latin typeface="Microsoft Sans Serif"/>
                <a:cs typeface="Microsoft Sans Serif"/>
              </a:rPr>
              <a:t>una </a:t>
            </a:r>
            <a:r>
              <a:rPr sz="650" spc="15" dirty="0">
                <a:latin typeface="Microsoft Sans Serif"/>
                <a:cs typeface="Microsoft Sans Serif"/>
              </a:rPr>
              <a:t>frecuencia </a:t>
            </a:r>
            <a:r>
              <a:rPr sz="650" spc="20" dirty="0">
                <a:latin typeface="Microsoft Sans Serif"/>
                <a:cs typeface="Microsoft Sans Serif"/>
              </a:rPr>
              <a:t>del </a:t>
            </a:r>
            <a:r>
              <a:rPr sz="650" spc="15" dirty="0">
                <a:latin typeface="Microsoft Sans Serif"/>
                <a:cs typeface="Microsoft Sans Serif"/>
              </a:rPr>
              <a:t>sistema </a:t>
            </a:r>
            <a:r>
              <a:rPr sz="650" spc="30" dirty="0">
                <a:latin typeface="Microsoft Sans Serif"/>
                <a:cs typeface="Microsoft Sans Serif"/>
              </a:rPr>
              <a:t>inferior </a:t>
            </a:r>
            <a:r>
              <a:rPr sz="650" dirty="0">
                <a:latin typeface="Microsoft Sans Serif"/>
                <a:cs typeface="Microsoft Sans Serif"/>
              </a:rPr>
              <a:t>a </a:t>
            </a:r>
            <a:r>
              <a:rPr sz="650" spc="10" dirty="0">
                <a:latin typeface="Microsoft Sans Serif"/>
                <a:cs typeface="Microsoft Sans Serif"/>
              </a:rPr>
              <a:t>la </a:t>
            </a:r>
            <a:r>
              <a:rPr sz="650" spc="35" dirty="0">
                <a:latin typeface="Microsoft Sans Serif"/>
                <a:cs typeface="Microsoft Sans Serif"/>
              </a:rPr>
              <a:t>normal </a:t>
            </a:r>
            <a:r>
              <a:rPr sz="650" spc="5" dirty="0">
                <a:latin typeface="Microsoft Sans Serif"/>
                <a:cs typeface="Microsoft Sans Serif"/>
              </a:rPr>
              <a:t>y </a:t>
            </a:r>
            <a:r>
              <a:rPr sz="650" spc="25" dirty="0">
                <a:latin typeface="Microsoft Sans Serif"/>
                <a:cs typeface="Microsoft Sans Serif"/>
              </a:rPr>
              <a:t>una </a:t>
            </a:r>
            <a:r>
              <a:rPr sz="650" spc="15" dirty="0">
                <a:latin typeface="Microsoft Sans Serif"/>
                <a:cs typeface="Microsoft Sans Serif"/>
              </a:rPr>
              <a:t>indicación </a:t>
            </a:r>
            <a:r>
              <a:rPr sz="650" spc="-160" dirty="0">
                <a:latin typeface="Microsoft Sans Serif"/>
                <a:cs typeface="Microsoft Sans Serif"/>
              </a:rPr>
              <a:t> </a:t>
            </a:r>
            <a:r>
              <a:rPr sz="650" spc="20" dirty="0">
                <a:latin typeface="Microsoft Sans Serif"/>
                <a:cs typeface="Microsoft Sans Serif"/>
              </a:rPr>
              <a:t>de</a:t>
            </a:r>
            <a:r>
              <a:rPr sz="650" spc="-10" dirty="0">
                <a:latin typeface="Microsoft Sans Serif"/>
                <a:cs typeface="Microsoft Sans Serif"/>
              </a:rPr>
              <a:t> </a:t>
            </a:r>
            <a:r>
              <a:rPr sz="650" spc="40" dirty="0">
                <a:latin typeface="Microsoft Sans Serif"/>
                <a:cs typeface="Microsoft Sans Serif"/>
              </a:rPr>
              <a:t>un</a:t>
            </a:r>
            <a:r>
              <a:rPr sz="650" spc="-5" dirty="0">
                <a:latin typeface="Microsoft Sans Serif"/>
                <a:cs typeface="Microsoft Sans Serif"/>
              </a:rPr>
              <a:t> </a:t>
            </a:r>
            <a:r>
              <a:rPr sz="650" spc="20" dirty="0">
                <a:latin typeface="Microsoft Sans Serif"/>
                <a:cs typeface="Microsoft Sans Serif"/>
              </a:rPr>
              <a:t>disparo</a:t>
            </a:r>
            <a:r>
              <a:rPr sz="650" spc="-5" dirty="0">
                <a:latin typeface="Microsoft Sans Serif"/>
                <a:cs typeface="Microsoft Sans Serif"/>
              </a:rPr>
              <a:t> </a:t>
            </a:r>
            <a:r>
              <a:rPr sz="650" spc="25" dirty="0">
                <a:latin typeface="Microsoft Sans Serif"/>
                <a:cs typeface="Microsoft Sans Serif"/>
              </a:rPr>
              <a:t>pendiente</a:t>
            </a:r>
            <a:r>
              <a:rPr sz="650" spc="-5" dirty="0">
                <a:latin typeface="Microsoft Sans Serif"/>
                <a:cs typeface="Microsoft Sans Serif"/>
              </a:rPr>
              <a:t> </a:t>
            </a:r>
            <a:r>
              <a:rPr sz="650" spc="20" dirty="0">
                <a:latin typeface="Microsoft Sans Serif"/>
                <a:cs typeface="Microsoft Sans Serif"/>
              </a:rPr>
              <a:t>de</a:t>
            </a:r>
            <a:r>
              <a:rPr sz="650" spc="-5" dirty="0">
                <a:latin typeface="Microsoft Sans Serif"/>
                <a:cs typeface="Microsoft Sans Serif"/>
              </a:rPr>
              <a:t> </a:t>
            </a:r>
            <a:r>
              <a:rPr sz="650" spc="10" dirty="0">
                <a:latin typeface="Microsoft Sans Serif"/>
                <a:cs typeface="Microsoft Sans Serif"/>
              </a:rPr>
              <a:t>la</a:t>
            </a:r>
            <a:r>
              <a:rPr sz="650" spc="-5" dirty="0">
                <a:latin typeface="Microsoft Sans Serif"/>
                <a:cs typeface="Microsoft Sans Serif"/>
              </a:rPr>
              <a:t> </a:t>
            </a:r>
            <a:r>
              <a:rPr sz="650" spc="20" dirty="0">
                <a:latin typeface="Microsoft Sans Serif"/>
                <a:cs typeface="Microsoft Sans Serif"/>
              </a:rPr>
              <a:t>unidad.</a:t>
            </a:r>
            <a:endParaRPr sz="650">
              <a:latin typeface="Microsoft Sans Serif"/>
              <a:cs typeface="Microsoft Sans Serif"/>
            </a:endParaRPr>
          </a:p>
        </p:txBody>
      </p:sp>
      <p:sp>
        <p:nvSpPr>
          <p:cNvPr id="6" name="object 6"/>
          <p:cNvSpPr txBox="1"/>
          <p:nvPr/>
        </p:nvSpPr>
        <p:spPr>
          <a:xfrm>
            <a:off x="9100216" y="2785865"/>
            <a:ext cx="7425172" cy="2178032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 marR="5080" indent="154940">
              <a:lnSpc>
                <a:spcPct val="133500"/>
              </a:lnSpc>
              <a:spcBef>
                <a:spcPts val="100"/>
              </a:spcBef>
            </a:pPr>
            <a:r>
              <a:rPr sz="750" spc="-35" dirty="0">
                <a:latin typeface="Microsoft Sans Serif"/>
                <a:cs typeface="Microsoft Sans Serif"/>
              </a:rPr>
              <a:t>El </a:t>
            </a:r>
            <a:r>
              <a:rPr sz="750" spc="40" dirty="0">
                <a:latin typeface="Microsoft Sans Serif"/>
                <a:cs typeface="Microsoft Sans Serif"/>
              </a:rPr>
              <a:t>primer </a:t>
            </a:r>
            <a:r>
              <a:rPr sz="750" spc="15" dirty="0">
                <a:latin typeface="Microsoft Sans Serif"/>
                <a:cs typeface="Microsoft Sans Serif"/>
              </a:rPr>
              <a:t>paso </a:t>
            </a:r>
            <a:r>
              <a:rPr sz="750" spc="25" dirty="0">
                <a:latin typeface="Microsoft Sans Serif"/>
                <a:cs typeface="Microsoft Sans Serif"/>
              </a:rPr>
              <a:t>en </a:t>
            </a:r>
            <a:r>
              <a:rPr sz="750" spc="10" dirty="0">
                <a:latin typeface="Microsoft Sans Serif"/>
                <a:cs typeface="Microsoft Sans Serif"/>
              </a:rPr>
              <a:t>el </a:t>
            </a:r>
            <a:r>
              <a:rPr sz="750" spc="20" dirty="0">
                <a:latin typeface="Microsoft Sans Serif"/>
                <a:cs typeface="Microsoft Sans Serif"/>
              </a:rPr>
              <a:t>diseño </a:t>
            </a:r>
            <a:r>
              <a:rPr sz="750" spc="25" dirty="0">
                <a:latin typeface="Microsoft Sans Serif"/>
                <a:cs typeface="Microsoft Sans Serif"/>
              </a:rPr>
              <a:t>de </a:t>
            </a:r>
            <a:r>
              <a:rPr sz="750" spc="45" dirty="0">
                <a:latin typeface="Microsoft Sans Serif"/>
                <a:cs typeface="Microsoft Sans Serif"/>
              </a:rPr>
              <a:t>un </a:t>
            </a:r>
            <a:r>
              <a:rPr sz="750" spc="20" dirty="0">
                <a:latin typeface="Microsoft Sans Serif"/>
                <a:cs typeface="Microsoft Sans Serif"/>
              </a:rPr>
              <a:t>esquema </a:t>
            </a:r>
            <a:r>
              <a:rPr sz="750" spc="25" dirty="0">
                <a:latin typeface="Microsoft Sans Serif"/>
                <a:cs typeface="Microsoft Sans Serif"/>
              </a:rPr>
              <a:t>de protección </a:t>
            </a:r>
            <a:r>
              <a:rPr sz="750" spc="30" dirty="0">
                <a:latin typeface="Microsoft Sans Serif"/>
                <a:cs typeface="Microsoft Sans Serif"/>
              </a:rPr>
              <a:t>contra </a:t>
            </a:r>
            <a:r>
              <a:rPr sz="750" spc="35" dirty="0">
                <a:latin typeface="Microsoft Sans Serif"/>
                <a:cs typeface="Microsoft Sans Serif"/>
              </a:rPr>
              <a:t> </a:t>
            </a:r>
            <a:r>
              <a:rPr sz="750" spc="15" dirty="0">
                <a:latin typeface="Microsoft Sans Serif"/>
                <a:cs typeface="Microsoft Sans Serif"/>
              </a:rPr>
              <a:t>baja </a:t>
            </a:r>
            <a:r>
              <a:rPr sz="750" spc="20" dirty="0">
                <a:latin typeface="Microsoft Sans Serif"/>
                <a:cs typeface="Microsoft Sans Serif"/>
              </a:rPr>
              <a:t>frecuencia </a:t>
            </a:r>
            <a:r>
              <a:rPr sz="750" spc="-5" dirty="0">
                <a:latin typeface="Microsoft Sans Serif"/>
                <a:cs typeface="Microsoft Sans Serif"/>
              </a:rPr>
              <a:t>es </a:t>
            </a:r>
            <a:r>
              <a:rPr sz="750" spc="35" dirty="0">
                <a:latin typeface="Microsoft Sans Serif"/>
                <a:cs typeface="Microsoft Sans Serif"/>
              </a:rPr>
              <a:t>determinar </a:t>
            </a:r>
            <a:r>
              <a:rPr sz="750" spc="10" dirty="0">
                <a:latin typeface="Microsoft Sans Serif"/>
                <a:cs typeface="Microsoft Sans Serif"/>
              </a:rPr>
              <a:t>la </a:t>
            </a:r>
            <a:r>
              <a:rPr sz="750" spc="15" dirty="0">
                <a:latin typeface="Microsoft Sans Serif"/>
                <a:cs typeface="Microsoft Sans Serif"/>
              </a:rPr>
              <a:t>característica </a:t>
            </a:r>
            <a:r>
              <a:rPr sz="750" spc="25" dirty="0">
                <a:latin typeface="Microsoft Sans Serif"/>
                <a:cs typeface="Microsoft Sans Serif"/>
              </a:rPr>
              <a:t>de operación de </a:t>
            </a:r>
            <a:r>
              <a:rPr sz="750" spc="30" dirty="0">
                <a:latin typeface="Microsoft Sans Serif"/>
                <a:cs typeface="Microsoft Sans Serif"/>
              </a:rPr>
              <a:t> </a:t>
            </a:r>
            <a:r>
              <a:rPr sz="750" spc="20" dirty="0">
                <a:latin typeface="Microsoft Sans Serif"/>
                <a:cs typeface="Microsoft Sans Serif"/>
              </a:rPr>
              <a:t>frecuencia </a:t>
            </a:r>
            <a:r>
              <a:rPr sz="750" spc="35" dirty="0">
                <a:latin typeface="Microsoft Sans Serif"/>
                <a:cs typeface="Microsoft Sans Serif"/>
              </a:rPr>
              <a:t>anormal </a:t>
            </a:r>
            <a:r>
              <a:rPr sz="750" spc="25" dirty="0">
                <a:latin typeface="Microsoft Sans Serif"/>
                <a:cs typeface="Microsoft Sans Serif"/>
              </a:rPr>
              <a:t>de </a:t>
            </a:r>
            <a:r>
              <a:rPr sz="750" spc="10" dirty="0">
                <a:latin typeface="Microsoft Sans Serif"/>
                <a:cs typeface="Microsoft Sans Serif"/>
              </a:rPr>
              <a:t>la </a:t>
            </a:r>
            <a:r>
              <a:rPr sz="750" spc="30" dirty="0">
                <a:latin typeface="Microsoft Sans Serif"/>
                <a:cs typeface="Microsoft Sans Serif"/>
              </a:rPr>
              <a:t>turbina. </a:t>
            </a:r>
            <a:r>
              <a:rPr sz="750" spc="-15" dirty="0">
                <a:latin typeface="Microsoft Sans Serif"/>
                <a:cs typeface="Microsoft Sans Serif"/>
              </a:rPr>
              <a:t>La </a:t>
            </a:r>
            <a:r>
              <a:rPr sz="750" spc="20" dirty="0">
                <a:latin typeface="Microsoft Sans Serif"/>
                <a:cs typeface="Microsoft Sans Serif"/>
              </a:rPr>
              <a:t>consulta con </a:t>
            </a:r>
            <a:r>
              <a:rPr sz="750" spc="10" dirty="0">
                <a:latin typeface="Microsoft Sans Serif"/>
                <a:cs typeface="Microsoft Sans Serif"/>
              </a:rPr>
              <a:t>el </a:t>
            </a:r>
            <a:r>
              <a:rPr sz="750" spc="25" dirty="0">
                <a:latin typeface="Microsoft Sans Serif"/>
                <a:cs typeface="Microsoft Sans Serif"/>
              </a:rPr>
              <a:t>fabricante debe </a:t>
            </a:r>
            <a:r>
              <a:rPr sz="750" spc="30" dirty="0">
                <a:latin typeface="Microsoft Sans Serif"/>
                <a:cs typeface="Microsoft Sans Serif"/>
              </a:rPr>
              <a:t> </a:t>
            </a:r>
            <a:r>
              <a:rPr sz="750" spc="35" dirty="0">
                <a:latin typeface="Microsoft Sans Serif"/>
                <a:cs typeface="Microsoft Sans Serif"/>
              </a:rPr>
              <a:t>proporcionar</a:t>
            </a:r>
            <a:r>
              <a:rPr sz="750" spc="-5" dirty="0">
                <a:latin typeface="Microsoft Sans Serif"/>
                <a:cs typeface="Microsoft Sans Serif"/>
              </a:rPr>
              <a:t> </a:t>
            </a:r>
            <a:r>
              <a:rPr sz="750" spc="10" dirty="0">
                <a:latin typeface="Microsoft Sans Serif"/>
                <a:cs typeface="Microsoft Sans Serif"/>
              </a:rPr>
              <a:t>los</a:t>
            </a:r>
            <a:r>
              <a:rPr sz="750" spc="-5" dirty="0">
                <a:latin typeface="Microsoft Sans Serif"/>
                <a:cs typeface="Microsoft Sans Serif"/>
              </a:rPr>
              <a:t> </a:t>
            </a:r>
            <a:r>
              <a:rPr sz="750" spc="30" dirty="0">
                <a:latin typeface="Microsoft Sans Serif"/>
                <a:cs typeface="Microsoft Sans Serif"/>
              </a:rPr>
              <a:t>parámetros</a:t>
            </a:r>
            <a:r>
              <a:rPr sz="750" dirty="0">
                <a:latin typeface="Microsoft Sans Serif"/>
                <a:cs typeface="Microsoft Sans Serif"/>
              </a:rPr>
              <a:t> </a:t>
            </a:r>
            <a:r>
              <a:rPr sz="750" spc="25" dirty="0">
                <a:latin typeface="Microsoft Sans Serif"/>
                <a:cs typeface="Microsoft Sans Serif"/>
              </a:rPr>
              <a:t>de</a:t>
            </a:r>
            <a:r>
              <a:rPr sz="750" spc="-5" dirty="0">
                <a:latin typeface="Microsoft Sans Serif"/>
                <a:cs typeface="Microsoft Sans Serif"/>
              </a:rPr>
              <a:t> </a:t>
            </a:r>
            <a:r>
              <a:rPr sz="750" spc="20" dirty="0">
                <a:latin typeface="Microsoft Sans Serif"/>
                <a:cs typeface="Microsoft Sans Serif"/>
              </a:rPr>
              <a:t>diseño</a:t>
            </a:r>
            <a:r>
              <a:rPr sz="750" dirty="0">
                <a:latin typeface="Microsoft Sans Serif"/>
                <a:cs typeface="Microsoft Sans Serif"/>
              </a:rPr>
              <a:t> </a:t>
            </a:r>
            <a:r>
              <a:rPr sz="750" spc="10" dirty="0">
                <a:latin typeface="Microsoft Sans Serif"/>
                <a:cs typeface="Microsoft Sans Serif"/>
              </a:rPr>
              <a:t>iniciales.</a:t>
            </a:r>
            <a:r>
              <a:rPr sz="750" spc="-5" dirty="0">
                <a:latin typeface="Microsoft Sans Serif"/>
                <a:cs typeface="Microsoft Sans Serif"/>
              </a:rPr>
              <a:t> </a:t>
            </a:r>
            <a:r>
              <a:rPr sz="750" spc="15" dirty="0">
                <a:latin typeface="Microsoft Sans Serif"/>
                <a:cs typeface="Microsoft Sans Serif"/>
              </a:rPr>
              <a:t>Una</a:t>
            </a:r>
            <a:r>
              <a:rPr sz="750" dirty="0">
                <a:latin typeface="Microsoft Sans Serif"/>
                <a:cs typeface="Microsoft Sans Serif"/>
              </a:rPr>
              <a:t> </a:t>
            </a:r>
            <a:r>
              <a:rPr sz="750" spc="-5" dirty="0">
                <a:latin typeface="Microsoft Sans Serif"/>
                <a:cs typeface="Microsoft Sans Serif"/>
              </a:rPr>
              <a:t>vez </a:t>
            </a:r>
            <a:r>
              <a:rPr sz="750" spc="30" dirty="0">
                <a:latin typeface="Microsoft Sans Serif"/>
                <a:cs typeface="Microsoft Sans Serif"/>
              </a:rPr>
              <a:t>que</a:t>
            </a:r>
            <a:r>
              <a:rPr sz="750" spc="-5" dirty="0">
                <a:latin typeface="Microsoft Sans Serif"/>
                <a:cs typeface="Microsoft Sans Serif"/>
              </a:rPr>
              <a:t> se</a:t>
            </a:r>
            <a:r>
              <a:rPr sz="750" dirty="0">
                <a:latin typeface="Microsoft Sans Serif"/>
                <a:cs typeface="Microsoft Sans Serif"/>
              </a:rPr>
              <a:t> </a:t>
            </a:r>
            <a:r>
              <a:rPr sz="750" spc="15" dirty="0">
                <a:latin typeface="Microsoft Sans Serif"/>
                <a:cs typeface="Microsoft Sans Serif"/>
              </a:rPr>
              <a:t>conoce </a:t>
            </a:r>
            <a:r>
              <a:rPr sz="750" spc="-185" dirty="0">
                <a:latin typeface="Microsoft Sans Serif"/>
                <a:cs typeface="Microsoft Sans Serif"/>
              </a:rPr>
              <a:t> </a:t>
            </a:r>
            <a:r>
              <a:rPr sz="750" spc="10" dirty="0">
                <a:latin typeface="Microsoft Sans Serif"/>
                <a:cs typeface="Microsoft Sans Serif"/>
              </a:rPr>
              <a:t>el </a:t>
            </a:r>
            <a:r>
              <a:rPr sz="750" spc="45" dirty="0">
                <a:latin typeface="Microsoft Sans Serif"/>
                <a:cs typeface="Microsoft Sans Serif"/>
              </a:rPr>
              <a:t>número </a:t>
            </a:r>
            <a:r>
              <a:rPr sz="750" spc="25" dirty="0">
                <a:latin typeface="Microsoft Sans Serif"/>
                <a:cs typeface="Microsoft Sans Serif"/>
              </a:rPr>
              <a:t>de </a:t>
            </a:r>
            <a:r>
              <a:rPr sz="750" spc="10" dirty="0">
                <a:latin typeface="Microsoft Sans Serif"/>
                <a:cs typeface="Microsoft Sans Serif"/>
              </a:rPr>
              <a:t>pasos </a:t>
            </a:r>
            <a:r>
              <a:rPr sz="750" spc="25" dirty="0">
                <a:latin typeface="Microsoft Sans Serif"/>
                <a:cs typeface="Microsoft Sans Serif"/>
              </a:rPr>
              <a:t>de </a:t>
            </a:r>
            <a:r>
              <a:rPr sz="750" spc="15" dirty="0">
                <a:latin typeface="Microsoft Sans Serif"/>
                <a:cs typeface="Microsoft Sans Serif"/>
              </a:rPr>
              <a:t>frecuencia, </a:t>
            </a:r>
            <a:r>
              <a:rPr sz="750" spc="-5" dirty="0">
                <a:latin typeface="Microsoft Sans Serif"/>
                <a:cs typeface="Microsoft Sans Serif"/>
              </a:rPr>
              <a:t>se </a:t>
            </a:r>
            <a:r>
              <a:rPr sz="750" spc="25" dirty="0">
                <a:latin typeface="Microsoft Sans Serif"/>
                <a:cs typeface="Microsoft Sans Serif"/>
              </a:rPr>
              <a:t>debe </a:t>
            </a:r>
            <a:r>
              <a:rPr sz="750" spc="35" dirty="0">
                <a:latin typeface="Microsoft Sans Serif"/>
                <a:cs typeface="Microsoft Sans Serif"/>
              </a:rPr>
              <a:t>determinar </a:t>
            </a:r>
            <a:r>
              <a:rPr sz="750" spc="10" dirty="0">
                <a:latin typeface="Microsoft Sans Serif"/>
                <a:cs typeface="Microsoft Sans Serif"/>
              </a:rPr>
              <a:t>el </a:t>
            </a:r>
            <a:r>
              <a:rPr sz="750" spc="35" dirty="0">
                <a:latin typeface="Microsoft Sans Serif"/>
                <a:cs typeface="Microsoft Sans Serif"/>
              </a:rPr>
              <a:t>retardo </a:t>
            </a:r>
            <a:r>
              <a:rPr sz="750" spc="25" dirty="0">
                <a:latin typeface="Microsoft Sans Serif"/>
                <a:cs typeface="Microsoft Sans Serif"/>
              </a:rPr>
              <a:t>de </a:t>
            </a:r>
            <a:r>
              <a:rPr sz="750" spc="30" dirty="0">
                <a:latin typeface="Microsoft Sans Serif"/>
                <a:cs typeface="Microsoft Sans Serif"/>
              </a:rPr>
              <a:t> </a:t>
            </a:r>
            <a:r>
              <a:rPr sz="750" spc="40" dirty="0">
                <a:latin typeface="Microsoft Sans Serif"/>
                <a:cs typeface="Microsoft Sans Serif"/>
              </a:rPr>
              <a:t>tiempo </a:t>
            </a:r>
            <a:r>
              <a:rPr sz="750" spc="25" dirty="0">
                <a:latin typeface="Microsoft Sans Serif"/>
                <a:cs typeface="Microsoft Sans Serif"/>
              </a:rPr>
              <a:t>para </a:t>
            </a:r>
            <a:r>
              <a:rPr sz="750" spc="5" dirty="0">
                <a:latin typeface="Microsoft Sans Serif"/>
                <a:cs typeface="Microsoft Sans Serif"/>
              </a:rPr>
              <a:t>cada </a:t>
            </a:r>
            <a:r>
              <a:rPr sz="750" spc="10" dirty="0">
                <a:latin typeface="Microsoft Sans Serif"/>
                <a:cs typeface="Microsoft Sans Serif"/>
              </a:rPr>
              <a:t>paso. </a:t>
            </a:r>
            <a:r>
              <a:rPr sz="750" spc="25" dirty="0">
                <a:latin typeface="Microsoft Sans Serif"/>
                <a:cs typeface="Microsoft Sans Serif"/>
              </a:rPr>
              <a:t>Debido </a:t>
            </a:r>
            <a:r>
              <a:rPr sz="750" dirty="0">
                <a:latin typeface="Microsoft Sans Serif"/>
                <a:cs typeface="Microsoft Sans Serif"/>
              </a:rPr>
              <a:t>a </a:t>
            </a:r>
            <a:r>
              <a:rPr sz="750" spc="30" dirty="0">
                <a:latin typeface="Microsoft Sans Serif"/>
                <a:cs typeface="Microsoft Sans Serif"/>
              </a:rPr>
              <a:t>que </a:t>
            </a:r>
            <a:r>
              <a:rPr sz="750" spc="10" dirty="0">
                <a:latin typeface="Microsoft Sans Serif"/>
                <a:cs typeface="Microsoft Sans Serif"/>
              </a:rPr>
              <a:t>el </a:t>
            </a:r>
            <a:r>
              <a:rPr sz="750" spc="40" dirty="0">
                <a:latin typeface="Microsoft Sans Serif"/>
                <a:cs typeface="Microsoft Sans Serif"/>
              </a:rPr>
              <a:t>tiempo </a:t>
            </a:r>
            <a:r>
              <a:rPr sz="750" spc="25" dirty="0">
                <a:latin typeface="Microsoft Sans Serif"/>
                <a:cs typeface="Microsoft Sans Serif"/>
              </a:rPr>
              <a:t>de operación de </a:t>
            </a:r>
            <a:r>
              <a:rPr sz="750" spc="15" dirty="0">
                <a:latin typeface="Microsoft Sans Serif"/>
                <a:cs typeface="Microsoft Sans Serif"/>
              </a:rPr>
              <a:t>baja </a:t>
            </a:r>
            <a:r>
              <a:rPr sz="750" spc="20" dirty="0">
                <a:latin typeface="Microsoft Sans Serif"/>
                <a:cs typeface="Microsoft Sans Serif"/>
              </a:rPr>
              <a:t> frecuencia </a:t>
            </a:r>
            <a:r>
              <a:rPr sz="750" spc="40" dirty="0">
                <a:latin typeface="Microsoft Sans Serif"/>
                <a:cs typeface="Microsoft Sans Serif"/>
              </a:rPr>
              <a:t>permitido no </a:t>
            </a:r>
            <a:r>
              <a:rPr sz="750" spc="-5" dirty="0">
                <a:latin typeface="Microsoft Sans Serif"/>
                <a:cs typeface="Microsoft Sans Serif"/>
              </a:rPr>
              <a:t>se </a:t>
            </a:r>
            <a:r>
              <a:rPr sz="750" spc="25" dirty="0">
                <a:latin typeface="Microsoft Sans Serif"/>
                <a:cs typeface="Microsoft Sans Serif"/>
              </a:rPr>
              <a:t>puede identificar </a:t>
            </a:r>
            <a:r>
              <a:rPr sz="750" spc="20" dirty="0">
                <a:latin typeface="Microsoft Sans Serif"/>
                <a:cs typeface="Microsoft Sans Serif"/>
              </a:rPr>
              <a:t>exactamente, </a:t>
            </a:r>
            <a:r>
              <a:rPr sz="750" spc="-5" dirty="0">
                <a:latin typeface="Microsoft Sans Serif"/>
                <a:cs typeface="Microsoft Sans Serif"/>
              </a:rPr>
              <a:t>se </a:t>
            </a:r>
            <a:r>
              <a:rPr sz="750" spc="25" dirty="0">
                <a:latin typeface="Microsoft Sans Serif"/>
                <a:cs typeface="Microsoft Sans Serif"/>
              </a:rPr>
              <a:t>debe </a:t>
            </a:r>
            <a:r>
              <a:rPr sz="750" spc="30" dirty="0">
                <a:latin typeface="Microsoft Sans Serif"/>
                <a:cs typeface="Microsoft Sans Serif"/>
              </a:rPr>
              <a:t> </a:t>
            </a:r>
            <a:r>
              <a:rPr sz="750" spc="25" dirty="0">
                <a:latin typeface="Microsoft Sans Serif"/>
                <a:cs typeface="Microsoft Sans Serif"/>
              </a:rPr>
              <a:t>incluir cierto </a:t>
            </a:r>
            <a:r>
              <a:rPr sz="750" spc="35" dirty="0">
                <a:latin typeface="Microsoft Sans Serif"/>
                <a:cs typeface="Microsoft Sans Serif"/>
              </a:rPr>
              <a:t>margen </a:t>
            </a:r>
            <a:r>
              <a:rPr sz="750" spc="25" dirty="0">
                <a:latin typeface="Microsoft Sans Serif"/>
                <a:cs typeface="Microsoft Sans Serif"/>
              </a:rPr>
              <a:t>en </a:t>
            </a:r>
            <a:r>
              <a:rPr sz="750" spc="10" dirty="0">
                <a:latin typeface="Microsoft Sans Serif"/>
                <a:cs typeface="Microsoft Sans Serif"/>
              </a:rPr>
              <a:t>el </a:t>
            </a:r>
            <a:r>
              <a:rPr sz="750" spc="30" dirty="0">
                <a:latin typeface="Microsoft Sans Serif"/>
                <a:cs typeface="Microsoft Sans Serif"/>
              </a:rPr>
              <a:t>retraso </a:t>
            </a:r>
            <a:r>
              <a:rPr sz="750" spc="25" dirty="0">
                <a:latin typeface="Microsoft Sans Serif"/>
                <a:cs typeface="Microsoft Sans Serif"/>
              </a:rPr>
              <a:t>de </a:t>
            </a:r>
            <a:r>
              <a:rPr sz="750" spc="30" dirty="0">
                <a:latin typeface="Microsoft Sans Serif"/>
                <a:cs typeface="Microsoft Sans Serif"/>
              </a:rPr>
              <a:t>tiempo. </a:t>
            </a:r>
            <a:r>
              <a:rPr sz="750" spc="-10" dirty="0">
                <a:latin typeface="Microsoft Sans Serif"/>
                <a:cs typeface="Microsoft Sans Serif"/>
              </a:rPr>
              <a:t>Este </a:t>
            </a:r>
            <a:r>
              <a:rPr sz="750" spc="35" dirty="0">
                <a:latin typeface="Microsoft Sans Serif"/>
                <a:cs typeface="Microsoft Sans Serif"/>
              </a:rPr>
              <a:t>margen permite </a:t>
            </a:r>
            <a:r>
              <a:rPr sz="750" spc="40" dirty="0">
                <a:latin typeface="Microsoft Sans Serif"/>
                <a:cs typeface="Microsoft Sans Serif"/>
              </a:rPr>
              <a:t> </a:t>
            </a:r>
            <a:r>
              <a:rPr sz="750" spc="25" dirty="0">
                <a:latin typeface="Microsoft Sans Serif"/>
                <a:cs typeface="Microsoft Sans Serif"/>
              </a:rPr>
              <a:t>disparar </a:t>
            </a:r>
            <a:r>
              <a:rPr sz="750" spc="10" dirty="0">
                <a:latin typeface="Microsoft Sans Serif"/>
                <a:cs typeface="Microsoft Sans Serif"/>
              </a:rPr>
              <a:t>la </a:t>
            </a:r>
            <a:r>
              <a:rPr sz="750" spc="30" dirty="0">
                <a:latin typeface="Microsoft Sans Serif"/>
                <a:cs typeface="Microsoft Sans Serif"/>
              </a:rPr>
              <a:t>unidad </a:t>
            </a:r>
            <a:r>
              <a:rPr sz="750" spc="20" dirty="0">
                <a:latin typeface="Microsoft Sans Serif"/>
                <a:cs typeface="Microsoft Sans Serif"/>
              </a:rPr>
              <a:t>antes </a:t>
            </a:r>
            <a:r>
              <a:rPr sz="750" spc="25" dirty="0">
                <a:latin typeface="Microsoft Sans Serif"/>
                <a:cs typeface="Microsoft Sans Serif"/>
              </a:rPr>
              <a:t>de </a:t>
            </a:r>
            <a:r>
              <a:rPr sz="750" spc="35" dirty="0">
                <a:latin typeface="Microsoft Sans Serif"/>
                <a:cs typeface="Microsoft Sans Serif"/>
              </a:rPr>
              <a:t>sufrir </a:t>
            </a:r>
            <a:r>
              <a:rPr sz="750" spc="15" dirty="0">
                <a:latin typeface="Microsoft Sans Serif"/>
                <a:cs typeface="Microsoft Sans Serif"/>
              </a:rPr>
              <a:t>daños, </a:t>
            </a:r>
            <a:r>
              <a:rPr sz="750" spc="20" dirty="0">
                <a:latin typeface="Microsoft Sans Serif"/>
                <a:cs typeface="Microsoft Sans Serif"/>
              </a:rPr>
              <a:t>con </a:t>
            </a:r>
            <a:r>
              <a:rPr sz="750" spc="10" dirty="0">
                <a:latin typeface="Microsoft Sans Serif"/>
                <a:cs typeface="Microsoft Sans Serif"/>
              </a:rPr>
              <a:t>la </a:t>
            </a:r>
            <a:r>
              <a:rPr sz="750" spc="40" dirty="0">
                <a:latin typeface="Microsoft Sans Serif"/>
                <a:cs typeface="Microsoft Sans Serif"/>
              </a:rPr>
              <a:t>oportunidad </a:t>
            </a:r>
            <a:r>
              <a:rPr sz="750" spc="25" dirty="0">
                <a:latin typeface="Microsoft Sans Serif"/>
                <a:cs typeface="Microsoft Sans Serif"/>
              </a:rPr>
              <a:t>de </a:t>
            </a:r>
            <a:r>
              <a:rPr sz="750" spc="30" dirty="0">
                <a:latin typeface="Microsoft Sans Serif"/>
                <a:cs typeface="Microsoft Sans Serif"/>
              </a:rPr>
              <a:t> </a:t>
            </a:r>
            <a:r>
              <a:rPr sz="750" spc="20" dirty="0">
                <a:latin typeface="Microsoft Sans Serif"/>
                <a:cs typeface="Microsoft Sans Serif"/>
              </a:rPr>
              <a:t>inspeccionar </a:t>
            </a:r>
            <a:r>
              <a:rPr sz="750" spc="10" dirty="0">
                <a:latin typeface="Microsoft Sans Serif"/>
                <a:cs typeface="Microsoft Sans Serif"/>
              </a:rPr>
              <a:t>la </a:t>
            </a:r>
            <a:r>
              <a:rPr sz="750" spc="40" dirty="0">
                <a:latin typeface="Microsoft Sans Serif"/>
                <a:cs typeface="Microsoft Sans Serif"/>
              </a:rPr>
              <a:t>turbina </a:t>
            </a:r>
            <a:r>
              <a:rPr sz="750" dirty="0">
                <a:latin typeface="Microsoft Sans Serif"/>
                <a:cs typeface="Microsoft Sans Serif"/>
              </a:rPr>
              <a:t>a </a:t>
            </a:r>
            <a:r>
              <a:rPr sz="750" spc="15" dirty="0">
                <a:latin typeface="Microsoft Sans Serif"/>
                <a:cs typeface="Microsoft Sans Serif"/>
              </a:rPr>
              <a:t>conveniencia </a:t>
            </a:r>
            <a:r>
              <a:rPr sz="750" spc="20" dirty="0">
                <a:latin typeface="Microsoft Sans Serif"/>
                <a:cs typeface="Microsoft Sans Serif"/>
              </a:rPr>
              <a:t>del </a:t>
            </a:r>
            <a:r>
              <a:rPr sz="750" spc="35" dirty="0">
                <a:latin typeface="Microsoft Sans Serif"/>
                <a:cs typeface="Microsoft Sans Serif"/>
              </a:rPr>
              <a:t>propietario durante </a:t>
            </a:r>
            <a:r>
              <a:rPr sz="750" spc="30" dirty="0">
                <a:latin typeface="Microsoft Sans Serif"/>
                <a:cs typeface="Microsoft Sans Serif"/>
              </a:rPr>
              <a:t>una </a:t>
            </a:r>
            <a:r>
              <a:rPr sz="750" spc="35" dirty="0">
                <a:latin typeface="Microsoft Sans Serif"/>
                <a:cs typeface="Microsoft Sans Serif"/>
              </a:rPr>
              <a:t> </a:t>
            </a:r>
            <a:r>
              <a:rPr sz="750" spc="40" dirty="0">
                <a:latin typeface="Microsoft Sans Serif"/>
                <a:cs typeface="Microsoft Sans Serif"/>
              </a:rPr>
              <a:t>futura </a:t>
            </a:r>
            <a:r>
              <a:rPr sz="750" spc="20" dirty="0">
                <a:latin typeface="Microsoft Sans Serif"/>
                <a:cs typeface="Microsoft Sans Serif"/>
              </a:rPr>
              <a:t>parada. </a:t>
            </a:r>
            <a:r>
              <a:rPr sz="750" dirty="0">
                <a:latin typeface="Microsoft Sans Serif"/>
                <a:cs typeface="Microsoft Sans Serif"/>
              </a:rPr>
              <a:t>Esto </a:t>
            </a:r>
            <a:r>
              <a:rPr sz="750" spc="35" dirty="0">
                <a:latin typeface="Microsoft Sans Serif"/>
                <a:cs typeface="Microsoft Sans Serif"/>
              </a:rPr>
              <a:t>permite </a:t>
            </a:r>
            <a:r>
              <a:rPr sz="750" spc="10" dirty="0">
                <a:latin typeface="Microsoft Sans Serif"/>
                <a:cs typeface="Microsoft Sans Serif"/>
              </a:rPr>
              <a:t>la </a:t>
            </a:r>
            <a:r>
              <a:rPr sz="750" spc="15" dirty="0">
                <a:latin typeface="Microsoft Sans Serif"/>
                <a:cs typeface="Microsoft Sans Serif"/>
              </a:rPr>
              <a:t>aplicación </a:t>
            </a:r>
            <a:r>
              <a:rPr sz="750" spc="25" dirty="0">
                <a:latin typeface="Microsoft Sans Serif"/>
                <a:cs typeface="Microsoft Sans Serif"/>
              </a:rPr>
              <a:t>de protección </a:t>
            </a:r>
            <a:r>
              <a:rPr sz="750" spc="30" dirty="0">
                <a:latin typeface="Microsoft Sans Serif"/>
                <a:cs typeface="Microsoft Sans Serif"/>
              </a:rPr>
              <a:t>contra </a:t>
            </a:r>
            <a:r>
              <a:rPr sz="750" spc="15" dirty="0">
                <a:latin typeface="Microsoft Sans Serif"/>
                <a:cs typeface="Microsoft Sans Serif"/>
              </a:rPr>
              <a:t>baja </a:t>
            </a:r>
            <a:r>
              <a:rPr sz="750" spc="20" dirty="0">
                <a:latin typeface="Microsoft Sans Serif"/>
                <a:cs typeface="Microsoft Sans Serif"/>
              </a:rPr>
              <a:t> </a:t>
            </a:r>
            <a:r>
              <a:rPr sz="750" spc="15" dirty="0">
                <a:latin typeface="Microsoft Sans Serif"/>
                <a:cs typeface="Microsoft Sans Serif"/>
              </a:rPr>
              <a:t>frecuencia, </a:t>
            </a:r>
            <a:r>
              <a:rPr sz="750" spc="20" dirty="0">
                <a:latin typeface="Microsoft Sans Serif"/>
                <a:cs typeface="Microsoft Sans Serif"/>
              </a:rPr>
              <a:t>incluso </a:t>
            </a:r>
            <a:r>
              <a:rPr sz="750" dirty="0">
                <a:latin typeface="Microsoft Sans Serif"/>
                <a:cs typeface="Microsoft Sans Serif"/>
              </a:rPr>
              <a:t>si </a:t>
            </a:r>
            <a:r>
              <a:rPr sz="750" spc="10" dirty="0">
                <a:latin typeface="Microsoft Sans Serif"/>
                <a:cs typeface="Microsoft Sans Serif"/>
              </a:rPr>
              <a:t>la </a:t>
            </a:r>
            <a:r>
              <a:rPr sz="750" spc="30" dirty="0">
                <a:latin typeface="Microsoft Sans Serif"/>
                <a:cs typeface="Microsoft Sans Serif"/>
              </a:rPr>
              <a:t>unidad </a:t>
            </a:r>
            <a:r>
              <a:rPr sz="750" spc="25" dirty="0">
                <a:latin typeface="Microsoft Sans Serif"/>
                <a:cs typeface="Microsoft Sans Serif"/>
              </a:rPr>
              <a:t>ha </a:t>
            </a:r>
            <a:r>
              <a:rPr sz="750" spc="20" dirty="0">
                <a:latin typeface="Microsoft Sans Serif"/>
                <a:cs typeface="Microsoft Sans Serif"/>
              </a:rPr>
              <a:t>estado </a:t>
            </a:r>
            <a:r>
              <a:rPr sz="750" spc="25" dirty="0">
                <a:latin typeface="Microsoft Sans Serif"/>
                <a:cs typeface="Microsoft Sans Serif"/>
              </a:rPr>
              <a:t>en </a:t>
            </a:r>
            <a:r>
              <a:rPr sz="750" spc="30" dirty="0">
                <a:latin typeface="Microsoft Sans Serif"/>
                <a:cs typeface="Microsoft Sans Serif"/>
              </a:rPr>
              <a:t>funcionamiento </a:t>
            </a:r>
            <a:r>
              <a:rPr sz="750" spc="35" dirty="0">
                <a:latin typeface="Microsoft Sans Serif"/>
                <a:cs typeface="Microsoft Sans Serif"/>
              </a:rPr>
              <a:t>durante </a:t>
            </a:r>
            <a:r>
              <a:rPr sz="750" spc="40" dirty="0">
                <a:latin typeface="Microsoft Sans Serif"/>
                <a:cs typeface="Microsoft Sans Serif"/>
              </a:rPr>
              <a:t> </a:t>
            </a:r>
            <a:r>
              <a:rPr sz="750" spc="25" dirty="0">
                <a:latin typeface="Microsoft Sans Serif"/>
                <a:cs typeface="Microsoft Sans Serif"/>
              </a:rPr>
              <a:t>muchos</a:t>
            </a:r>
            <a:r>
              <a:rPr sz="750" spc="-5" dirty="0">
                <a:latin typeface="Microsoft Sans Serif"/>
                <a:cs typeface="Microsoft Sans Serif"/>
              </a:rPr>
              <a:t> </a:t>
            </a:r>
            <a:r>
              <a:rPr sz="750" spc="15" dirty="0">
                <a:latin typeface="Microsoft Sans Serif"/>
                <a:cs typeface="Microsoft Sans Serif"/>
              </a:rPr>
              <a:t>años</a:t>
            </a:r>
            <a:r>
              <a:rPr sz="750" dirty="0">
                <a:latin typeface="Microsoft Sans Serif"/>
                <a:cs typeface="Microsoft Sans Serif"/>
              </a:rPr>
              <a:t> </a:t>
            </a:r>
            <a:r>
              <a:rPr sz="750" spc="15" dirty="0">
                <a:latin typeface="Microsoft Sans Serif"/>
                <a:cs typeface="Microsoft Sans Serif"/>
              </a:rPr>
              <a:t>sin</a:t>
            </a:r>
            <a:r>
              <a:rPr sz="750" dirty="0">
                <a:latin typeface="Microsoft Sans Serif"/>
                <a:cs typeface="Microsoft Sans Serif"/>
              </a:rPr>
              <a:t> </a:t>
            </a:r>
            <a:r>
              <a:rPr sz="750" spc="30" dirty="0">
                <a:latin typeface="Microsoft Sans Serif"/>
                <a:cs typeface="Microsoft Sans Serif"/>
              </a:rPr>
              <a:t>haber</a:t>
            </a:r>
            <a:r>
              <a:rPr sz="750" spc="-5" dirty="0">
                <a:latin typeface="Microsoft Sans Serif"/>
                <a:cs typeface="Microsoft Sans Serif"/>
              </a:rPr>
              <a:t> </a:t>
            </a:r>
            <a:r>
              <a:rPr sz="750" spc="25" dirty="0">
                <a:latin typeface="Microsoft Sans Serif"/>
                <a:cs typeface="Microsoft Sans Serif"/>
              </a:rPr>
              <a:t>acumulado</a:t>
            </a:r>
            <a:r>
              <a:rPr sz="750" dirty="0">
                <a:latin typeface="Microsoft Sans Serif"/>
                <a:cs typeface="Microsoft Sans Serif"/>
              </a:rPr>
              <a:t> </a:t>
            </a:r>
            <a:r>
              <a:rPr sz="750" spc="25" dirty="0">
                <a:latin typeface="Microsoft Sans Serif"/>
                <a:cs typeface="Microsoft Sans Serif"/>
              </a:rPr>
              <a:t>datos</a:t>
            </a:r>
            <a:r>
              <a:rPr sz="750" dirty="0">
                <a:latin typeface="Microsoft Sans Serif"/>
                <a:cs typeface="Microsoft Sans Serif"/>
              </a:rPr>
              <a:t> </a:t>
            </a:r>
            <a:r>
              <a:rPr sz="750" spc="25" dirty="0">
                <a:latin typeface="Microsoft Sans Serif"/>
                <a:cs typeface="Microsoft Sans Serif"/>
              </a:rPr>
              <a:t>operativos</a:t>
            </a:r>
            <a:r>
              <a:rPr sz="750" dirty="0">
                <a:latin typeface="Microsoft Sans Serif"/>
                <a:cs typeface="Microsoft Sans Serif"/>
              </a:rPr>
              <a:t> </a:t>
            </a:r>
            <a:r>
              <a:rPr sz="750" spc="25" dirty="0">
                <a:latin typeface="Microsoft Sans Serif"/>
                <a:cs typeface="Microsoft Sans Serif"/>
              </a:rPr>
              <a:t>de</a:t>
            </a:r>
            <a:r>
              <a:rPr sz="750" spc="-5" dirty="0">
                <a:latin typeface="Microsoft Sans Serif"/>
                <a:cs typeface="Microsoft Sans Serif"/>
              </a:rPr>
              <a:t> </a:t>
            </a:r>
            <a:r>
              <a:rPr sz="750" spc="15" dirty="0">
                <a:latin typeface="Microsoft Sans Serif"/>
                <a:cs typeface="Microsoft Sans Serif"/>
              </a:rPr>
              <a:t>baja</a:t>
            </a:r>
            <a:r>
              <a:rPr sz="750" dirty="0">
                <a:latin typeface="Microsoft Sans Serif"/>
                <a:cs typeface="Microsoft Sans Serif"/>
              </a:rPr>
              <a:t> </a:t>
            </a:r>
            <a:r>
              <a:rPr sz="750" spc="20" dirty="0">
                <a:latin typeface="Microsoft Sans Serif"/>
                <a:cs typeface="Microsoft Sans Serif"/>
              </a:rPr>
              <a:t>frecuencia </a:t>
            </a:r>
            <a:r>
              <a:rPr sz="750" spc="-185" dirty="0">
                <a:latin typeface="Microsoft Sans Serif"/>
                <a:cs typeface="Microsoft Sans Serif"/>
              </a:rPr>
              <a:t> </a:t>
            </a:r>
            <a:r>
              <a:rPr sz="750" spc="15" dirty="0">
                <a:latin typeface="Microsoft Sans Serif"/>
                <a:cs typeface="Microsoft Sans Serif"/>
              </a:rPr>
              <a:t>previos.</a:t>
            </a:r>
            <a:r>
              <a:rPr sz="750" spc="30" dirty="0">
                <a:latin typeface="Microsoft Sans Serif"/>
                <a:cs typeface="Microsoft Sans Serif"/>
              </a:rPr>
              <a:t> </a:t>
            </a:r>
            <a:r>
              <a:rPr sz="750" spc="-5" dirty="0">
                <a:latin typeface="Microsoft Sans Serif"/>
                <a:cs typeface="Microsoft Sans Serif"/>
              </a:rPr>
              <a:t>Los</a:t>
            </a:r>
            <a:r>
              <a:rPr sz="750" spc="30" dirty="0">
                <a:latin typeface="Microsoft Sans Serif"/>
                <a:cs typeface="Microsoft Sans Serif"/>
              </a:rPr>
              <a:t> </a:t>
            </a:r>
            <a:r>
              <a:rPr sz="750" spc="25" dirty="0">
                <a:latin typeface="Microsoft Sans Serif"/>
                <a:cs typeface="Microsoft Sans Serif"/>
              </a:rPr>
              <a:t>márgenes</a:t>
            </a:r>
            <a:r>
              <a:rPr sz="750" spc="35" dirty="0">
                <a:latin typeface="Microsoft Sans Serif"/>
                <a:cs typeface="Microsoft Sans Serif"/>
              </a:rPr>
              <a:t> </a:t>
            </a:r>
            <a:r>
              <a:rPr sz="750" spc="25" dirty="0">
                <a:latin typeface="Microsoft Sans Serif"/>
                <a:cs typeface="Microsoft Sans Serif"/>
              </a:rPr>
              <a:t>de</a:t>
            </a:r>
            <a:r>
              <a:rPr sz="750" spc="30" dirty="0">
                <a:latin typeface="Microsoft Sans Serif"/>
                <a:cs typeface="Microsoft Sans Serif"/>
              </a:rPr>
              <a:t> retraso </a:t>
            </a:r>
            <a:r>
              <a:rPr sz="750" spc="25" dirty="0">
                <a:latin typeface="Microsoft Sans Serif"/>
                <a:cs typeface="Microsoft Sans Serif"/>
              </a:rPr>
              <a:t>deben</a:t>
            </a:r>
            <a:r>
              <a:rPr sz="750" spc="35" dirty="0">
                <a:latin typeface="Microsoft Sans Serif"/>
                <a:cs typeface="Microsoft Sans Serif"/>
              </a:rPr>
              <a:t> </a:t>
            </a:r>
            <a:r>
              <a:rPr sz="750" spc="20" dirty="0">
                <a:latin typeface="Microsoft Sans Serif"/>
                <a:cs typeface="Microsoft Sans Serif"/>
              </a:rPr>
              <a:t>considerar</a:t>
            </a:r>
            <a:r>
              <a:rPr sz="750" spc="30" dirty="0">
                <a:latin typeface="Microsoft Sans Serif"/>
                <a:cs typeface="Microsoft Sans Serif"/>
              </a:rPr>
              <a:t> </a:t>
            </a:r>
            <a:r>
              <a:rPr sz="750" spc="10" dirty="0">
                <a:latin typeface="Microsoft Sans Serif"/>
                <a:cs typeface="Microsoft Sans Serif"/>
              </a:rPr>
              <a:t>la</a:t>
            </a:r>
            <a:r>
              <a:rPr sz="750" spc="30" dirty="0">
                <a:latin typeface="Microsoft Sans Serif"/>
                <a:cs typeface="Microsoft Sans Serif"/>
              </a:rPr>
              <a:t> importancia</a:t>
            </a:r>
            <a:r>
              <a:rPr sz="750" spc="35" dirty="0">
                <a:latin typeface="Microsoft Sans Serif"/>
                <a:cs typeface="Microsoft Sans Serif"/>
              </a:rPr>
              <a:t> </a:t>
            </a:r>
            <a:r>
              <a:rPr sz="750" spc="25" dirty="0">
                <a:latin typeface="Microsoft Sans Serif"/>
                <a:cs typeface="Microsoft Sans Serif"/>
              </a:rPr>
              <a:t>de </a:t>
            </a:r>
            <a:r>
              <a:rPr sz="750" spc="30" dirty="0">
                <a:latin typeface="Microsoft Sans Serif"/>
                <a:cs typeface="Microsoft Sans Serif"/>
              </a:rPr>
              <a:t> </a:t>
            </a:r>
            <a:r>
              <a:rPr sz="750" spc="10" dirty="0">
                <a:latin typeface="Microsoft Sans Serif"/>
                <a:cs typeface="Microsoft Sans Serif"/>
              </a:rPr>
              <a:t>la </a:t>
            </a:r>
            <a:r>
              <a:rPr sz="750" spc="25" dirty="0">
                <a:latin typeface="Microsoft Sans Serif"/>
                <a:cs typeface="Microsoft Sans Serif"/>
              </a:rPr>
              <a:t>unidad, </a:t>
            </a:r>
            <a:r>
              <a:rPr sz="750" spc="10" dirty="0">
                <a:latin typeface="Microsoft Sans Serif"/>
                <a:cs typeface="Microsoft Sans Serif"/>
              </a:rPr>
              <a:t>la </a:t>
            </a:r>
            <a:r>
              <a:rPr sz="750" spc="20" dirty="0">
                <a:latin typeface="Microsoft Sans Serif"/>
                <a:cs typeface="Microsoft Sans Serif"/>
              </a:rPr>
              <a:t>susceptibilidad del </a:t>
            </a:r>
            <a:r>
              <a:rPr sz="750" spc="15" dirty="0">
                <a:latin typeface="Microsoft Sans Serif"/>
                <a:cs typeface="Microsoft Sans Serif"/>
              </a:rPr>
              <a:t>sistema </a:t>
            </a:r>
            <a:r>
              <a:rPr sz="750" dirty="0">
                <a:latin typeface="Microsoft Sans Serif"/>
                <a:cs typeface="Microsoft Sans Serif"/>
              </a:rPr>
              <a:t>a </a:t>
            </a:r>
            <a:r>
              <a:rPr sz="750" spc="45" dirty="0">
                <a:latin typeface="Microsoft Sans Serif"/>
                <a:cs typeface="Microsoft Sans Serif"/>
              </a:rPr>
              <a:t>un </a:t>
            </a:r>
            <a:r>
              <a:rPr sz="750" spc="25" dirty="0">
                <a:latin typeface="Microsoft Sans Serif"/>
                <a:cs typeface="Microsoft Sans Serif"/>
              </a:rPr>
              <a:t>evento de </a:t>
            </a:r>
            <a:r>
              <a:rPr sz="750" spc="15" dirty="0">
                <a:latin typeface="Microsoft Sans Serif"/>
                <a:cs typeface="Microsoft Sans Serif"/>
              </a:rPr>
              <a:t>baja </a:t>
            </a:r>
            <a:r>
              <a:rPr sz="750" spc="20" dirty="0">
                <a:latin typeface="Microsoft Sans Serif"/>
                <a:cs typeface="Microsoft Sans Serif"/>
              </a:rPr>
              <a:t>frecuencia </a:t>
            </a:r>
            <a:r>
              <a:rPr sz="750" spc="-185" dirty="0">
                <a:latin typeface="Microsoft Sans Serif"/>
                <a:cs typeface="Microsoft Sans Serif"/>
              </a:rPr>
              <a:t> </a:t>
            </a:r>
            <a:r>
              <a:rPr sz="750" spc="5" dirty="0">
                <a:latin typeface="Microsoft Sans Serif"/>
                <a:cs typeface="Microsoft Sans Serif"/>
              </a:rPr>
              <a:t>y </a:t>
            </a:r>
            <a:r>
              <a:rPr sz="750" spc="10" dirty="0">
                <a:latin typeface="Microsoft Sans Serif"/>
                <a:cs typeface="Microsoft Sans Serif"/>
              </a:rPr>
              <a:t>los </a:t>
            </a:r>
            <a:r>
              <a:rPr sz="750" spc="20" dirty="0">
                <a:latin typeface="Microsoft Sans Serif"/>
                <a:cs typeface="Microsoft Sans Serif"/>
              </a:rPr>
              <a:t>acuerdos </a:t>
            </a:r>
            <a:r>
              <a:rPr sz="750" spc="25" dirty="0">
                <a:latin typeface="Microsoft Sans Serif"/>
                <a:cs typeface="Microsoft Sans Serif"/>
              </a:rPr>
              <a:t>operativos </a:t>
            </a:r>
            <a:r>
              <a:rPr sz="750" spc="20" dirty="0">
                <a:latin typeface="Microsoft Sans Serif"/>
                <a:cs typeface="Microsoft Sans Serif"/>
              </a:rPr>
              <a:t>con </a:t>
            </a:r>
            <a:r>
              <a:rPr sz="750" dirty="0">
                <a:latin typeface="Microsoft Sans Serif"/>
                <a:cs typeface="Microsoft Sans Serif"/>
              </a:rPr>
              <a:t>las </a:t>
            </a:r>
            <a:r>
              <a:rPr sz="750" spc="25" dirty="0">
                <a:latin typeface="Microsoft Sans Serif"/>
                <a:cs typeface="Microsoft Sans Serif"/>
              </a:rPr>
              <a:t>autoridades </a:t>
            </a:r>
            <a:r>
              <a:rPr sz="750" spc="10" dirty="0">
                <a:latin typeface="Microsoft Sans Serif"/>
                <a:cs typeface="Microsoft Sans Serif"/>
              </a:rPr>
              <a:t>eléctricas </a:t>
            </a:r>
            <a:r>
              <a:rPr sz="750" spc="5" dirty="0">
                <a:latin typeface="Microsoft Sans Serif"/>
                <a:cs typeface="Microsoft Sans Serif"/>
              </a:rPr>
              <a:t>locales </a:t>
            </a:r>
            <a:r>
              <a:rPr sz="750" spc="35" dirty="0">
                <a:latin typeface="Microsoft Sans Serif"/>
                <a:cs typeface="Microsoft Sans Serif"/>
              </a:rPr>
              <a:t>o </a:t>
            </a:r>
            <a:r>
              <a:rPr sz="750" spc="40" dirty="0">
                <a:latin typeface="Microsoft Sans Serif"/>
                <a:cs typeface="Microsoft Sans Serif"/>
              </a:rPr>
              <a:t> </a:t>
            </a:r>
            <a:r>
              <a:rPr sz="750" spc="20" dirty="0">
                <a:latin typeface="Microsoft Sans Serif"/>
                <a:cs typeface="Microsoft Sans Serif"/>
              </a:rPr>
              <a:t>regionales. </a:t>
            </a:r>
            <a:r>
              <a:rPr sz="750" spc="-50" dirty="0">
                <a:latin typeface="Microsoft Sans Serif"/>
                <a:cs typeface="Microsoft Sans Serif"/>
              </a:rPr>
              <a:t>Es </a:t>
            </a:r>
            <a:r>
              <a:rPr sz="750" spc="20" dirty="0">
                <a:latin typeface="Microsoft Sans Serif"/>
                <a:cs typeface="Microsoft Sans Serif"/>
              </a:rPr>
              <a:t>razonable </a:t>
            </a:r>
            <a:r>
              <a:rPr sz="750" spc="45" dirty="0">
                <a:latin typeface="Microsoft Sans Serif"/>
                <a:cs typeface="Microsoft Sans Serif"/>
              </a:rPr>
              <a:t>un </a:t>
            </a:r>
            <a:r>
              <a:rPr sz="750" spc="35" dirty="0">
                <a:latin typeface="Microsoft Sans Serif"/>
                <a:cs typeface="Microsoft Sans Serif"/>
              </a:rPr>
              <a:t>rango </a:t>
            </a:r>
            <a:r>
              <a:rPr sz="750" spc="20" dirty="0">
                <a:latin typeface="Microsoft Sans Serif"/>
                <a:cs typeface="Microsoft Sans Serif"/>
              </a:rPr>
              <a:t>del </a:t>
            </a:r>
            <a:r>
              <a:rPr sz="750" spc="10" dirty="0">
                <a:latin typeface="Microsoft Sans Serif"/>
                <a:cs typeface="Microsoft Sans Serif"/>
              </a:rPr>
              <a:t>50 al 90 </a:t>
            </a:r>
            <a:r>
              <a:rPr sz="750" spc="45" dirty="0">
                <a:latin typeface="Microsoft Sans Serif"/>
                <a:cs typeface="Microsoft Sans Serif"/>
              </a:rPr>
              <a:t>por </a:t>
            </a:r>
            <a:r>
              <a:rPr sz="750" spc="25" dirty="0">
                <a:latin typeface="Microsoft Sans Serif"/>
                <a:cs typeface="Microsoft Sans Serif"/>
              </a:rPr>
              <a:t>ciento </a:t>
            </a:r>
            <a:r>
              <a:rPr sz="750" spc="20" dirty="0">
                <a:latin typeface="Microsoft Sans Serif"/>
                <a:cs typeface="Microsoft Sans Serif"/>
              </a:rPr>
              <a:t>del </a:t>
            </a:r>
            <a:r>
              <a:rPr sz="750" spc="40" dirty="0">
                <a:latin typeface="Microsoft Sans Serif"/>
                <a:cs typeface="Microsoft Sans Serif"/>
              </a:rPr>
              <a:t>tiempo </a:t>
            </a:r>
            <a:r>
              <a:rPr sz="750" spc="45" dirty="0">
                <a:latin typeface="Microsoft Sans Serif"/>
                <a:cs typeface="Microsoft Sans Serif"/>
              </a:rPr>
              <a:t> </a:t>
            </a:r>
            <a:r>
              <a:rPr sz="750" spc="40" dirty="0">
                <a:latin typeface="Microsoft Sans Serif"/>
                <a:cs typeface="Microsoft Sans Serif"/>
              </a:rPr>
              <a:t>permitido</a:t>
            </a:r>
            <a:r>
              <a:rPr sz="750" dirty="0">
                <a:latin typeface="Microsoft Sans Serif"/>
                <a:cs typeface="Microsoft Sans Serif"/>
              </a:rPr>
              <a:t> </a:t>
            </a:r>
            <a:r>
              <a:rPr sz="750" spc="45" dirty="0">
                <a:latin typeface="Microsoft Sans Serif"/>
                <a:cs typeface="Microsoft Sans Serif"/>
              </a:rPr>
              <a:t>por</a:t>
            </a:r>
            <a:r>
              <a:rPr sz="750" dirty="0">
                <a:latin typeface="Microsoft Sans Serif"/>
                <a:cs typeface="Microsoft Sans Serif"/>
              </a:rPr>
              <a:t> </a:t>
            </a:r>
            <a:r>
              <a:rPr sz="750" spc="25" dirty="0">
                <a:latin typeface="Microsoft Sans Serif"/>
                <a:cs typeface="Microsoft Sans Serif"/>
              </a:rPr>
              <a:t>evento</a:t>
            </a:r>
            <a:r>
              <a:rPr sz="750" dirty="0">
                <a:latin typeface="Microsoft Sans Serif"/>
                <a:cs typeface="Microsoft Sans Serif"/>
              </a:rPr>
              <a:t> </a:t>
            </a:r>
            <a:r>
              <a:rPr sz="750" spc="20" dirty="0">
                <a:latin typeface="Microsoft Sans Serif"/>
                <a:cs typeface="Microsoft Sans Serif"/>
              </a:rPr>
              <a:t>esperado</a:t>
            </a:r>
            <a:r>
              <a:rPr sz="750" dirty="0">
                <a:latin typeface="Microsoft Sans Serif"/>
                <a:cs typeface="Microsoft Sans Serif"/>
              </a:rPr>
              <a:t> </a:t>
            </a:r>
            <a:r>
              <a:rPr sz="750" spc="35" dirty="0">
                <a:latin typeface="Microsoft Sans Serif"/>
                <a:cs typeface="Microsoft Sans Serif"/>
              </a:rPr>
              <a:t>durante</a:t>
            </a:r>
            <a:r>
              <a:rPr sz="750" dirty="0">
                <a:latin typeface="Microsoft Sans Serif"/>
                <a:cs typeface="Microsoft Sans Serif"/>
              </a:rPr>
              <a:t> </a:t>
            </a:r>
            <a:r>
              <a:rPr sz="750" spc="10" dirty="0">
                <a:latin typeface="Microsoft Sans Serif"/>
                <a:cs typeface="Microsoft Sans Serif"/>
              </a:rPr>
              <a:t>la</a:t>
            </a:r>
            <a:r>
              <a:rPr sz="750" dirty="0">
                <a:latin typeface="Microsoft Sans Serif"/>
                <a:cs typeface="Microsoft Sans Serif"/>
              </a:rPr>
              <a:t> </a:t>
            </a:r>
            <a:r>
              <a:rPr sz="750" spc="15" dirty="0">
                <a:latin typeface="Microsoft Sans Serif"/>
                <a:cs typeface="Microsoft Sans Serif"/>
              </a:rPr>
              <a:t>vida</a:t>
            </a:r>
            <a:r>
              <a:rPr sz="750" dirty="0">
                <a:latin typeface="Microsoft Sans Serif"/>
                <a:cs typeface="Microsoft Sans Serif"/>
              </a:rPr>
              <a:t> </a:t>
            </a:r>
            <a:r>
              <a:rPr sz="750" spc="35" dirty="0">
                <a:latin typeface="Microsoft Sans Serif"/>
                <a:cs typeface="Microsoft Sans Serif"/>
              </a:rPr>
              <a:t>útil</a:t>
            </a:r>
            <a:r>
              <a:rPr sz="750" dirty="0">
                <a:latin typeface="Microsoft Sans Serif"/>
                <a:cs typeface="Microsoft Sans Serif"/>
              </a:rPr>
              <a:t> </a:t>
            </a:r>
            <a:r>
              <a:rPr sz="750" spc="25" dirty="0">
                <a:latin typeface="Microsoft Sans Serif"/>
                <a:cs typeface="Microsoft Sans Serif"/>
              </a:rPr>
              <a:t>de</a:t>
            </a:r>
            <a:r>
              <a:rPr sz="750" dirty="0">
                <a:latin typeface="Microsoft Sans Serif"/>
                <a:cs typeface="Microsoft Sans Serif"/>
              </a:rPr>
              <a:t> </a:t>
            </a:r>
            <a:r>
              <a:rPr sz="750" spc="10" dirty="0">
                <a:latin typeface="Microsoft Sans Serif"/>
                <a:cs typeface="Microsoft Sans Serif"/>
              </a:rPr>
              <a:t>la</a:t>
            </a:r>
            <a:r>
              <a:rPr sz="750" dirty="0">
                <a:latin typeface="Microsoft Sans Serif"/>
                <a:cs typeface="Microsoft Sans Serif"/>
              </a:rPr>
              <a:t> </a:t>
            </a:r>
            <a:r>
              <a:rPr sz="750" spc="10" dirty="0">
                <a:latin typeface="Microsoft Sans Serif"/>
                <a:cs typeface="Microsoft Sans Serif"/>
              </a:rPr>
              <a:t>pala.</a:t>
            </a:r>
            <a:r>
              <a:rPr sz="750" dirty="0">
                <a:latin typeface="Microsoft Sans Serif"/>
                <a:cs typeface="Microsoft Sans Serif"/>
              </a:rPr>
              <a:t> </a:t>
            </a:r>
            <a:r>
              <a:rPr sz="750" spc="-45" dirty="0">
                <a:latin typeface="Microsoft Sans Serif"/>
                <a:cs typeface="Microsoft Sans Serif"/>
              </a:rPr>
              <a:t>Se</a:t>
            </a:r>
            <a:r>
              <a:rPr sz="750" dirty="0">
                <a:latin typeface="Microsoft Sans Serif"/>
                <a:cs typeface="Microsoft Sans Serif"/>
              </a:rPr>
              <a:t> </a:t>
            </a:r>
            <a:r>
              <a:rPr sz="750" spc="25" dirty="0">
                <a:latin typeface="Microsoft Sans Serif"/>
                <a:cs typeface="Microsoft Sans Serif"/>
              </a:rPr>
              <a:t>deben </a:t>
            </a:r>
            <a:r>
              <a:rPr sz="750" spc="-185" dirty="0">
                <a:latin typeface="Microsoft Sans Serif"/>
                <a:cs typeface="Microsoft Sans Serif"/>
              </a:rPr>
              <a:t> </a:t>
            </a:r>
            <a:r>
              <a:rPr sz="750" spc="20" dirty="0">
                <a:latin typeface="Microsoft Sans Serif"/>
                <a:cs typeface="Microsoft Sans Serif"/>
              </a:rPr>
              <a:t>considerar </a:t>
            </a:r>
            <a:r>
              <a:rPr sz="750" spc="15" dirty="0">
                <a:latin typeface="Microsoft Sans Serif"/>
                <a:cs typeface="Microsoft Sans Serif"/>
              </a:rPr>
              <a:t>ajustes </a:t>
            </a:r>
            <a:r>
              <a:rPr sz="750" spc="20" dirty="0">
                <a:latin typeface="Microsoft Sans Serif"/>
                <a:cs typeface="Microsoft Sans Serif"/>
              </a:rPr>
              <a:t>del </a:t>
            </a:r>
            <a:r>
              <a:rPr sz="750" spc="10" dirty="0">
                <a:latin typeface="Microsoft Sans Serif"/>
                <a:cs typeface="Microsoft Sans Serif"/>
              </a:rPr>
              <a:t>50 </a:t>
            </a:r>
            <a:r>
              <a:rPr sz="750" spc="45" dirty="0">
                <a:latin typeface="Microsoft Sans Serif"/>
                <a:cs typeface="Microsoft Sans Serif"/>
              </a:rPr>
              <a:t>por </a:t>
            </a:r>
            <a:r>
              <a:rPr sz="750" spc="25" dirty="0">
                <a:latin typeface="Microsoft Sans Serif"/>
                <a:cs typeface="Microsoft Sans Serif"/>
              </a:rPr>
              <a:t>ciento </a:t>
            </a:r>
            <a:r>
              <a:rPr sz="750" dirty="0">
                <a:latin typeface="Microsoft Sans Serif"/>
                <a:cs typeface="Microsoft Sans Serif"/>
              </a:rPr>
              <a:t>si </a:t>
            </a:r>
            <a:r>
              <a:rPr sz="750" spc="10" dirty="0">
                <a:latin typeface="Microsoft Sans Serif"/>
                <a:cs typeface="Microsoft Sans Serif"/>
              </a:rPr>
              <a:t>la </a:t>
            </a:r>
            <a:r>
              <a:rPr sz="750" spc="40" dirty="0">
                <a:latin typeface="Microsoft Sans Serif"/>
                <a:cs typeface="Microsoft Sans Serif"/>
              </a:rPr>
              <a:t>turbina </a:t>
            </a:r>
            <a:r>
              <a:rPr sz="750" spc="10" dirty="0">
                <a:latin typeface="Microsoft Sans Serif"/>
                <a:cs typeface="Microsoft Sans Serif"/>
              </a:rPr>
              <a:t>está </a:t>
            </a:r>
            <a:r>
              <a:rPr sz="750" spc="25" dirty="0">
                <a:latin typeface="Microsoft Sans Serif"/>
                <a:cs typeface="Microsoft Sans Serif"/>
              </a:rPr>
              <a:t>en </a:t>
            </a:r>
            <a:r>
              <a:rPr sz="750" spc="15" dirty="0">
                <a:latin typeface="Microsoft Sans Serif"/>
                <a:cs typeface="Microsoft Sans Serif"/>
              </a:rPr>
              <a:t>malas </a:t>
            </a:r>
            <a:r>
              <a:rPr sz="750" spc="20" dirty="0">
                <a:latin typeface="Microsoft Sans Serif"/>
                <a:cs typeface="Microsoft Sans Serif"/>
              </a:rPr>
              <a:t> </a:t>
            </a:r>
            <a:r>
              <a:rPr sz="750" spc="15" dirty="0">
                <a:latin typeface="Microsoft Sans Serif"/>
                <a:cs typeface="Microsoft Sans Serif"/>
              </a:rPr>
              <a:t>condiciones, </a:t>
            </a:r>
            <a:r>
              <a:rPr sz="750" dirty="0">
                <a:latin typeface="Microsoft Sans Serif"/>
                <a:cs typeface="Microsoft Sans Serif"/>
              </a:rPr>
              <a:t>si </a:t>
            </a:r>
            <a:r>
              <a:rPr sz="750" spc="15" dirty="0">
                <a:latin typeface="Microsoft Sans Serif"/>
                <a:cs typeface="Microsoft Sans Serif"/>
              </a:rPr>
              <a:t>existe </a:t>
            </a:r>
            <a:r>
              <a:rPr sz="750" spc="30" dirty="0">
                <a:latin typeface="Microsoft Sans Serif"/>
                <a:cs typeface="Microsoft Sans Serif"/>
              </a:rPr>
              <a:t>una </a:t>
            </a:r>
            <a:r>
              <a:rPr sz="750" spc="20" dirty="0">
                <a:latin typeface="Microsoft Sans Serif"/>
                <a:cs typeface="Microsoft Sans Serif"/>
              </a:rPr>
              <a:t>alta </a:t>
            </a:r>
            <a:r>
              <a:rPr sz="750" spc="25" dirty="0">
                <a:latin typeface="Microsoft Sans Serif"/>
                <a:cs typeface="Microsoft Sans Serif"/>
              </a:rPr>
              <a:t>posibilidad de </a:t>
            </a:r>
            <a:r>
              <a:rPr sz="750" spc="45" dirty="0">
                <a:latin typeface="Microsoft Sans Serif"/>
                <a:cs typeface="Microsoft Sans Serif"/>
              </a:rPr>
              <a:t>un </a:t>
            </a:r>
            <a:r>
              <a:rPr sz="750" spc="25" dirty="0">
                <a:latin typeface="Microsoft Sans Serif"/>
                <a:cs typeface="Microsoft Sans Serif"/>
              </a:rPr>
              <a:t>evento de </a:t>
            </a:r>
            <a:r>
              <a:rPr sz="750" spc="15" dirty="0">
                <a:latin typeface="Microsoft Sans Serif"/>
                <a:cs typeface="Microsoft Sans Serif"/>
              </a:rPr>
              <a:t>baja </a:t>
            </a:r>
            <a:r>
              <a:rPr sz="750" spc="20" dirty="0">
                <a:latin typeface="Microsoft Sans Serif"/>
                <a:cs typeface="Microsoft Sans Serif"/>
              </a:rPr>
              <a:t> frecuencia </a:t>
            </a:r>
            <a:r>
              <a:rPr sz="750" spc="35" dirty="0">
                <a:latin typeface="Microsoft Sans Serif"/>
                <a:cs typeface="Microsoft Sans Serif"/>
              </a:rPr>
              <a:t>o </a:t>
            </a:r>
            <a:r>
              <a:rPr sz="750" dirty="0">
                <a:latin typeface="Microsoft Sans Serif"/>
                <a:cs typeface="Microsoft Sans Serif"/>
              </a:rPr>
              <a:t>si </a:t>
            </a:r>
            <a:r>
              <a:rPr sz="750" spc="10" dirty="0">
                <a:latin typeface="Microsoft Sans Serif"/>
                <a:cs typeface="Microsoft Sans Serif"/>
              </a:rPr>
              <a:t>la </a:t>
            </a:r>
            <a:r>
              <a:rPr sz="750" spc="30" dirty="0">
                <a:latin typeface="Microsoft Sans Serif"/>
                <a:cs typeface="Microsoft Sans Serif"/>
              </a:rPr>
              <a:t>unidad </a:t>
            </a:r>
            <a:r>
              <a:rPr sz="750" spc="40" dirty="0">
                <a:latin typeface="Microsoft Sans Serif"/>
                <a:cs typeface="Microsoft Sans Serif"/>
              </a:rPr>
              <a:t>no </a:t>
            </a:r>
            <a:r>
              <a:rPr sz="750" spc="-5" dirty="0">
                <a:latin typeface="Microsoft Sans Serif"/>
                <a:cs typeface="Microsoft Sans Serif"/>
              </a:rPr>
              <a:t>es </a:t>
            </a:r>
            <a:r>
              <a:rPr sz="750" spc="20" dirty="0">
                <a:latin typeface="Microsoft Sans Serif"/>
                <a:cs typeface="Microsoft Sans Serif"/>
              </a:rPr>
              <a:t>crítica </a:t>
            </a:r>
            <a:r>
              <a:rPr sz="750" spc="25" dirty="0">
                <a:latin typeface="Microsoft Sans Serif"/>
                <a:cs typeface="Microsoft Sans Serif"/>
              </a:rPr>
              <a:t>para </a:t>
            </a:r>
            <a:r>
              <a:rPr sz="750" spc="10" dirty="0">
                <a:latin typeface="Microsoft Sans Serif"/>
                <a:cs typeface="Microsoft Sans Serif"/>
              </a:rPr>
              <a:t>el </a:t>
            </a:r>
            <a:r>
              <a:rPr sz="750" spc="15" dirty="0">
                <a:latin typeface="Microsoft Sans Serif"/>
                <a:cs typeface="Microsoft Sans Serif"/>
              </a:rPr>
              <a:t>sistema. </a:t>
            </a:r>
            <a:r>
              <a:rPr sz="750" spc="-35" dirty="0">
                <a:latin typeface="Microsoft Sans Serif"/>
                <a:cs typeface="Microsoft Sans Serif"/>
              </a:rPr>
              <a:t>Si </a:t>
            </a:r>
            <a:r>
              <a:rPr sz="750" spc="10" dirty="0">
                <a:latin typeface="Microsoft Sans Serif"/>
                <a:cs typeface="Microsoft Sans Serif"/>
              </a:rPr>
              <a:t>la </a:t>
            </a:r>
            <a:r>
              <a:rPr sz="750" spc="30" dirty="0">
                <a:latin typeface="Microsoft Sans Serif"/>
                <a:cs typeface="Microsoft Sans Serif"/>
              </a:rPr>
              <a:t>unidad </a:t>
            </a:r>
            <a:r>
              <a:rPr sz="750" spc="10" dirty="0">
                <a:latin typeface="Microsoft Sans Serif"/>
                <a:cs typeface="Microsoft Sans Serif"/>
              </a:rPr>
              <a:t>está </a:t>
            </a:r>
            <a:r>
              <a:rPr sz="750" spc="15" dirty="0">
                <a:latin typeface="Microsoft Sans Serif"/>
                <a:cs typeface="Microsoft Sans Serif"/>
              </a:rPr>
              <a:t> </a:t>
            </a:r>
            <a:r>
              <a:rPr sz="750" spc="25" dirty="0">
                <a:latin typeface="Microsoft Sans Serif"/>
                <a:cs typeface="Microsoft Sans Serif"/>
              </a:rPr>
              <a:t>en </a:t>
            </a:r>
            <a:r>
              <a:rPr sz="750" spc="20" dirty="0">
                <a:latin typeface="Microsoft Sans Serif"/>
                <a:cs typeface="Microsoft Sans Serif"/>
              </a:rPr>
              <a:t>buenas </a:t>
            </a:r>
            <a:r>
              <a:rPr sz="750" spc="15" dirty="0">
                <a:latin typeface="Microsoft Sans Serif"/>
                <a:cs typeface="Microsoft Sans Serif"/>
              </a:rPr>
              <a:t>condiciones, </a:t>
            </a:r>
            <a:r>
              <a:rPr sz="750" spc="-5" dirty="0">
                <a:latin typeface="Microsoft Sans Serif"/>
                <a:cs typeface="Microsoft Sans Serif"/>
              </a:rPr>
              <a:t>es </a:t>
            </a:r>
            <a:r>
              <a:rPr sz="750" spc="25" dirty="0">
                <a:latin typeface="Microsoft Sans Serif"/>
                <a:cs typeface="Microsoft Sans Serif"/>
              </a:rPr>
              <a:t>poco </a:t>
            </a:r>
            <a:r>
              <a:rPr sz="750" spc="30" dirty="0">
                <a:latin typeface="Microsoft Sans Serif"/>
                <a:cs typeface="Microsoft Sans Serif"/>
              </a:rPr>
              <a:t>probable que </a:t>
            </a:r>
            <a:r>
              <a:rPr sz="750" spc="-5" dirty="0">
                <a:latin typeface="Microsoft Sans Serif"/>
                <a:cs typeface="Microsoft Sans Serif"/>
              </a:rPr>
              <a:t>se </a:t>
            </a:r>
            <a:r>
              <a:rPr sz="750" spc="20" dirty="0">
                <a:latin typeface="Microsoft Sans Serif"/>
                <a:cs typeface="Microsoft Sans Serif"/>
              </a:rPr>
              <a:t>produzca </a:t>
            </a:r>
            <a:r>
              <a:rPr sz="750" spc="45" dirty="0">
                <a:latin typeface="Microsoft Sans Serif"/>
                <a:cs typeface="Microsoft Sans Serif"/>
              </a:rPr>
              <a:t>un </a:t>
            </a:r>
            <a:r>
              <a:rPr sz="750" spc="25" dirty="0">
                <a:latin typeface="Microsoft Sans Serif"/>
                <a:cs typeface="Microsoft Sans Serif"/>
              </a:rPr>
              <a:t>evento </a:t>
            </a:r>
            <a:r>
              <a:rPr sz="750" spc="30" dirty="0">
                <a:latin typeface="Microsoft Sans Serif"/>
                <a:cs typeface="Microsoft Sans Serif"/>
              </a:rPr>
              <a:t> </a:t>
            </a:r>
            <a:r>
              <a:rPr sz="750" spc="25" dirty="0">
                <a:latin typeface="Microsoft Sans Serif"/>
                <a:cs typeface="Microsoft Sans Serif"/>
              </a:rPr>
              <a:t>de </a:t>
            </a:r>
            <a:r>
              <a:rPr sz="750" spc="15" dirty="0">
                <a:latin typeface="Microsoft Sans Serif"/>
                <a:cs typeface="Microsoft Sans Serif"/>
              </a:rPr>
              <a:t>baja </a:t>
            </a:r>
            <a:r>
              <a:rPr sz="750" spc="20" dirty="0">
                <a:latin typeface="Microsoft Sans Serif"/>
                <a:cs typeface="Microsoft Sans Serif"/>
              </a:rPr>
              <a:t>frecuencia </a:t>
            </a:r>
            <a:r>
              <a:rPr sz="750" spc="5" dirty="0">
                <a:latin typeface="Microsoft Sans Serif"/>
                <a:cs typeface="Microsoft Sans Serif"/>
              </a:rPr>
              <a:t>y </a:t>
            </a:r>
            <a:r>
              <a:rPr sz="750" spc="10" dirty="0">
                <a:latin typeface="Microsoft Sans Serif"/>
                <a:cs typeface="Microsoft Sans Serif"/>
              </a:rPr>
              <a:t>la </a:t>
            </a:r>
            <a:r>
              <a:rPr sz="750" spc="30" dirty="0">
                <a:latin typeface="Microsoft Sans Serif"/>
                <a:cs typeface="Microsoft Sans Serif"/>
              </a:rPr>
              <a:t>unidad </a:t>
            </a:r>
            <a:r>
              <a:rPr sz="750" spc="-5" dirty="0">
                <a:latin typeface="Microsoft Sans Serif"/>
                <a:cs typeface="Microsoft Sans Serif"/>
              </a:rPr>
              <a:t>es </a:t>
            </a:r>
            <a:r>
              <a:rPr sz="750" spc="20" dirty="0">
                <a:latin typeface="Microsoft Sans Serif"/>
                <a:cs typeface="Microsoft Sans Serif"/>
              </a:rPr>
              <a:t>crítica </a:t>
            </a:r>
            <a:r>
              <a:rPr sz="750" spc="25" dirty="0">
                <a:latin typeface="Microsoft Sans Serif"/>
                <a:cs typeface="Microsoft Sans Serif"/>
              </a:rPr>
              <a:t>para </a:t>
            </a:r>
            <a:r>
              <a:rPr sz="750" spc="10" dirty="0">
                <a:latin typeface="Microsoft Sans Serif"/>
                <a:cs typeface="Microsoft Sans Serif"/>
              </a:rPr>
              <a:t>el </a:t>
            </a:r>
            <a:r>
              <a:rPr sz="750" spc="15" dirty="0">
                <a:latin typeface="Microsoft Sans Serif"/>
                <a:cs typeface="Microsoft Sans Serif"/>
              </a:rPr>
              <a:t>sistema, </a:t>
            </a:r>
            <a:r>
              <a:rPr sz="750" spc="-5" dirty="0">
                <a:latin typeface="Microsoft Sans Serif"/>
                <a:cs typeface="Microsoft Sans Serif"/>
              </a:rPr>
              <a:t>se </a:t>
            </a:r>
            <a:r>
              <a:rPr sz="750" spc="25" dirty="0">
                <a:latin typeface="Microsoft Sans Serif"/>
                <a:cs typeface="Microsoft Sans Serif"/>
              </a:rPr>
              <a:t>debe </a:t>
            </a:r>
            <a:r>
              <a:rPr sz="750" spc="30" dirty="0">
                <a:latin typeface="Microsoft Sans Serif"/>
                <a:cs typeface="Microsoft Sans Serif"/>
              </a:rPr>
              <a:t> </a:t>
            </a:r>
            <a:r>
              <a:rPr sz="750" spc="20" dirty="0">
                <a:latin typeface="Microsoft Sans Serif"/>
                <a:cs typeface="Microsoft Sans Serif"/>
              </a:rPr>
              <a:t>considerar </a:t>
            </a:r>
            <a:r>
              <a:rPr sz="750" spc="45" dirty="0">
                <a:latin typeface="Microsoft Sans Serif"/>
                <a:cs typeface="Microsoft Sans Serif"/>
              </a:rPr>
              <a:t>un </a:t>
            </a:r>
            <a:r>
              <a:rPr sz="750" spc="20" dirty="0">
                <a:latin typeface="Microsoft Sans Serif"/>
                <a:cs typeface="Microsoft Sans Serif"/>
              </a:rPr>
              <a:t>ajuste </a:t>
            </a:r>
            <a:r>
              <a:rPr sz="750" spc="15" dirty="0">
                <a:latin typeface="Microsoft Sans Serif"/>
                <a:cs typeface="Microsoft Sans Serif"/>
              </a:rPr>
              <a:t>cercano </a:t>
            </a:r>
            <a:r>
              <a:rPr sz="750" spc="10" dirty="0">
                <a:latin typeface="Microsoft Sans Serif"/>
                <a:cs typeface="Microsoft Sans Serif"/>
              </a:rPr>
              <a:t>al 90 </a:t>
            </a:r>
            <a:r>
              <a:rPr sz="750" spc="45" dirty="0">
                <a:latin typeface="Microsoft Sans Serif"/>
                <a:cs typeface="Microsoft Sans Serif"/>
              </a:rPr>
              <a:t>por </a:t>
            </a:r>
            <a:r>
              <a:rPr sz="750" spc="25" dirty="0">
                <a:latin typeface="Microsoft Sans Serif"/>
                <a:cs typeface="Microsoft Sans Serif"/>
              </a:rPr>
              <a:t>ciento </a:t>
            </a:r>
            <a:r>
              <a:rPr sz="750" spc="20" dirty="0">
                <a:latin typeface="Microsoft Sans Serif"/>
                <a:cs typeface="Microsoft Sans Serif"/>
              </a:rPr>
              <a:t>del </a:t>
            </a:r>
            <a:r>
              <a:rPr sz="750" spc="40" dirty="0">
                <a:latin typeface="Microsoft Sans Serif"/>
                <a:cs typeface="Microsoft Sans Serif"/>
              </a:rPr>
              <a:t>tiempo </a:t>
            </a:r>
            <a:r>
              <a:rPr sz="750" spc="25" dirty="0">
                <a:latin typeface="Microsoft Sans Serif"/>
                <a:cs typeface="Microsoft Sans Serif"/>
              </a:rPr>
              <a:t>de </a:t>
            </a:r>
            <a:r>
              <a:rPr sz="750" spc="15" dirty="0">
                <a:latin typeface="Microsoft Sans Serif"/>
                <a:cs typeface="Microsoft Sans Serif"/>
              </a:rPr>
              <a:t>baja </a:t>
            </a:r>
            <a:r>
              <a:rPr sz="750" spc="20" dirty="0">
                <a:latin typeface="Microsoft Sans Serif"/>
                <a:cs typeface="Microsoft Sans Serif"/>
              </a:rPr>
              <a:t> frecuencia</a:t>
            </a:r>
            <a:r>
              <a:rPr sz="750" spc="-10" dirty="0">
                <a:latin typeface="Microsoft Sans Serif"/>
                <a:cs typeface="Microsoft Sans Serif"/>
              </a:rPr>
              <a:t> </a:t>
            </a:r>
            <a:r>
              <a:rPr sz="750" spc="35" dirty="0">
                <a:latin typeface="Microsoft Sans Serif"/>
                <a:cs typeface="Microsoft Sans Serif"/>
              </a:rPr>
              <a:t>permitido.</a:t>
            </a:r>
            <a:r>
              <a:rPr sz="750" spc="-5" dirty="0">
                <a:latin typeface="Microsoft Sans Serif"/>
                <a:cs typeface="Microsoft Sans Serif"/>
              </a:rPr>
              <a:t> </a:t>
            </a:r>
            <a:r>
              <a:rPr sz="750" spc="10" dirty="0">
                <a:latin typeface="Microsoft Sans Serif"/>
                <a:cs typeface="Microsoft Sans Serif"/>
              </a:rPr>
              <a:t>Tenga</a:t>
            </a:r>
            <a:r>
              <a:rPr sz="750" spc="-10" dirty="0">
                <a:latin typeface="Microsoft Sans Serif"/>
                <a:cs typeface="Microsoft Sans Serif"/>
              </a:rPr>
              <a:t> </a:t>
            </a:r>
            <a:r>
              <a:rPr sz="750" spc="25" dirty="0">
                <a:latin typeface="Microsoft Sans Serif"/>
                <a:cs typeface="Microsoft Sans Serif"/>
              </a:rPr>
              <a:t>en</a:t>
            </a:r>
            <a:r>
              <a:rPr sz="750" spc="-5" dirty="0">
                <a:latin typeface="Microsoft Sans Serif"/>
                <a:cs typeface="Microsoft Sans Serif"/>
              </a:rPr>
              <a:t> </a:t>
            </a:r>
            <a:r>
              <a:rPr sz="750" spc="20" dirty="0">
                <a:latin typeface="Microsoft Sans Serif"/>
                <a:cs typeface="Microsoft Sans Serif"/>
              </a:rPr>
              <a:t>cuenta</a:t>
            </a:r>
            <a:r>
              <a:rPr sz="750" spc="-5" dirty="0">
                <a:latin typeface="Microsoft Sans Serif"/>
                <a:cs typeface="Microsoft Sans Serif"/>
              </a:rPr>
              <a:t> </a:t>
            </a:r>
            <a:r>
              <a:rPr sz="750" spc="30" dirty="0">
                <a:latin typeface="Microsoft Sans Serif"/>
                <a:cs typeface="Microsoft Sans Serif"/>
              </a:rPr>
              <a:t>que</a:t>
            </a:r>
            <a:r>
              <a:rPr sz="750" spc="-10" dirty="0">
                <a:latin typeface="Microsoft Sans Serif"/>
                <a:cs typeface="Microsoft Sans Serif"/>
              </a:rPr>
              <a:t> </a:t>
            </a:r>
            <a:r>
              <a:rPr sz="750" spc="25" dirty="0">
                <a:latin typeface="Microsoft Sans Serif"/>
                <a:cs typeface="Microsoft Sans Serif"/>
              </a:rPr>
              <a:t>algunos</a:t>
            </a:r>
            <a:r>
              <a:rPr sz="750" spc="-5" dirty="0">
                <a:latin typeface="Microsoft Sans Serif"/>
                <a:cs typeface="Microsoft Sans Serif"/>
              </a:rPr>
              <a:t> </a:t>
            </a:r>
            <a:r>
              <a:rPr sz="750" spc="30" dirty="0">
                <a:latin typeface="Microsoft Sans Serif"/>
                <a:cs typeface="Microsoft Sans Serif"/>
              </a:rPr>
              <a:t>temporizadores</a:t>
            </a:r>
            <a:r>
              <a:rPr sz="750" spc="-5" dirty="0">
                <a:latin typeface="Microsoft Sans Serif"/>
                <a:cs typeface="Microsoft Sans Serif"/>
              </a:rPr>
              <a:t> </a:t>
            </a:r>
            <a:r>
              <a:rPr sz="750" spc="25" dirty="0">
                <a:latin typeface="Microsoft Sans Serif"/>
                <a:cs typeface="Microsoft Sans Serif"/>
              </a:rPr>
              <a:t>de </a:t>
            </a:r>
            <a:r>
              <a:rPr sz="750" spc="-185" dirty="0">
                <a:latin typeface="Microsoft Sans Serif"/>
                <a:cs typeface="Microsoft Sans Serif"/>
              </a:rPr>
              <a:t> </a:t>
            </a:r>
            <a:r>
              <a:rPr sz="750" spc="20" dirty="0">
                <a:latin typeface="Microsoft Sans Serif"/>
                <a:cs typeface="Microsoft Sans Serif"/>
              </a:rPr>
              <a:t>relé </a:t>
            </a:r>
            <a:r>
              <a:rPr sz="750" spc="25" dirty="0">
                <a:latin typeface="Microsoft Sans Serif"/>
                <a:cs typeface="Microsoft Sans Serif"/>
              </a:rPr>
              <a:t>de </a:t>
            </a:r>
            <a:r>
              <a:rPr sz="750" spc="15" dirty="0">
                <a:latin typeface="Microsoft Sans Serif"/>
                <a:cs typeface="Microsoft Sans Serif"/>
              </a:rPr>
              <a:t>baja </a:t>
            </a:r>
            <a:r>
              <a:rPr sz="750" spc="20" dirty="0">
                <a:latin typeface="Microsoft Sans Serif"/>
                <a:cs typeface="Microsoft Sans Serif"/>
              </a:rPr>
              <a:t>frecuencia </a:t>
            </a:r>
            <a:r>
              <a:rPr sz="750" spc="30" dirty="0">
                <a:latin typeface="Microsoft Sans Serif"/>
                <a:cs typeface="Microsoft Sans Serif"/>
              </a:rPr>
              <a:t>tienen </a:t>
            </a:r>
            <a:r>
              <a:rPr sz="750" spc="45" dirty="0">
                <a:latin typeface="Microsoft Sans Serif"/>
                <a:cs typeface="Microsoft Sans Serif"/>
              </a:rPr>
              <a:t>un </a:t>
            </a:r>
            <a:r>
              <a:rPr sz="750" spc="25" dirty="0">
                <a:latin typeface="Microsoft Sans Serif"/>
                <a:cs typeface="Microsoft Sans Serif"/>
              </a:rPr>
              <a:t>reinicio instantáneo </a:t>
            </a:r>
            <a:r>
              <a:rPr sz="750" spc="30" dirty="0">
                <a:latin typeface="Microsoft Sans Serif"/>
                <a:cs typeface="Microsoft Sans Serif"/>
              </a:rPr>
              <a:t>una </a:t>
            </a:r>
            <a:r>
              <a:rPr sz="750" spc="-5" dirty="0">
                <a:latin typeface="Microsoft Sans Serif"/>
                <a:cs typeface="Microsoft Sans Serif"/>
              </a:rPr>
              <a:t>vez </a:t>
            </a:r>
            <a:r>
              <a:rPr sz="750" spc="30" dirty="0">
                <a:latin typeface="Microsoft Sans Serif"/>
                <a:cs typeface="Microsoft Sans Serif"/>
              </a:rPr>
              <a:t>que </a:t>
            </a:r>
            <a:r>
              <a:rPr sz="750" spc="10" dirty="0">
                <a:latin typeface="Microsoft Sans Serif"/>
                <a:cs typeface="Microsoft Sans Serif"/>
              </a:rPr>
              <a:t>la </a:t>
            </a:r>
            <a:r>
              <a:rPr sz="750" spc="15" dirty="0">
                <a:latin typeface="Microsoft Sans Serif"/>
                <a:cs typeface="Microsoft Sans Serif"/>
              </a:rPr>
              <a:t> </a:t>
            </a:r>
            <a:r>
              <a:rPr sz="750" spc="20" dirty="0">
                <a:latin typeface="Microsoft Sans Serif"/>
                <a:cs typeface="Microsoft Sans Serif"/>
              </a:rPr>
              <a:t>frecuencia</a:t>
            </a:r>
            <a:r>
              <a:rPr sz="750" spc="-5" dirty="0">
                <a:latin typeface="Microsoft Sans Serif"/>
                <a:cs typeface="Microsoft Sans Serif"/>
              </a:rPr>
              <a:t> </a:t>
            </a:r>
            <a:r>
              <a:rPr sz="750" spc="20" dirty="0">
                <a:latin typeface="Microsoft Sans Serif"/>
                <a:cs typeface="Microsoft Sans Serif"/>
              </a:rPr>
              <a:t>supera</a:t>
            </a:r>
            <a:r>
              <a:rPr sz="750" dirty="0">
                <a:latin typeface="Microsoft Sans Serif"/>
                <a:cs typeface="Microsoft Sans Serif"/>
              </a:rPr>
              <a:t> </a:t>
            </a:r>
            <a:r>
              <a:rPr sz="750" spc="10" dirty="0">
                <a:latin typeface="Microsoft Sans Serif"/>
                <a:cs typeface="Microsoft Sans Serif"/>
              </a:rPr>
              <a:t>el</a:t>
            </a:r>
            <a:r>
              <a:rPr sz="750" dirty="0">
                <a:latin typeface="Microsoft Sans Serif"/>
                <a:cs typeface="Microsoft Sans Serif"/>
              </a:rPr>
              <a:t> </a:t>
            </a:r>
            <a:r>
              <a:rPr sz="750" spc="20" dirty="0">
                <a:latin typeface="Microsoft Sans Serif"/>
                <a:cs typeface="Microsoft Sans Serif"/>
              </a:rPr>
              <a:t>ajuste</a:t>
            </a:r>
            <a:r>
              <a:rPr sz="750" dirty="0">
                <a:latin typeface="Microsoft Sans Serif"/>
                <a:cs typeface="Microsoft Sans Serif"/>
              </a:rPr>
              <a:t> </a:t>
            </a:r>
            <a:r>
              <a:rPr sz="750" spc="25" dirty="0">
                <a:latin typeface="Microsoft Sans Serif"/>
                <a:cs typeface="Microsoft Sans Serif"/>
              </a:rPr>
              <a:t>de</a:t>
            </a:r>
            <a:r>
              <a:rPr sz="750" dirty="0">
                <a:latin typeface="Microsoft Sans Serif"/>
                <a:cs typeface="Microsoft Sans Serif"/>
              </a:rPr>
              <a:t> </a:t>
            </a:r>
            <a:r>
              <a:rPr sz="750" spc="20" dirty="0">
                <a:latin typeface="Microsoft Sans Serif"/>
                <a:cs typeface="Microsoft Sans Serif"/>
              </a:rPr>
              <a:t>disparo,</a:t>
            </a:r>
            <a:r>
              <a:rPr sz="750" dirty="0">
                <a:latin typeface="Microsoft Sans Serif"/>
                <a:cs typeface="Microsoft Sans Serif"/>
              </a:rPr>
              <a:t> </a:t>
            </a:r>
            <a:r>
              <a:rPr sz="750" spc="30" dirty="0">
                <a:latin typeface="Microsoft Sans Serif"/>
                <a:cs typeface="Microsoft Sans Serif"/>
              </a:rPr>
              <a:t>mientras</a:t>
            </a:r>
            <a:r>
              <a:rPr sz="750" spc="-5" dirty="0">
                <a:latin typeface="Microsoft Sans Serif"/>
                <a:cs typeface="Microsoft Sans Serif"/>
              </a:rPr>
              <a:t> </a:t>
            </a:r>
            <a:r>
              <a:rPr sz="750" spc="30" dirty="0">
                <a:latin typeface="Microsoft Sans Serif"/>
                <a:cs typeface="Microsoft Sans Serif"/>
              </a:rPr>
              <a:t>que</a:t>
            </a:r>
            <a:r>
              <a:rPr sz="750" dirty="0">
                <a:latin typeface="Microsoft Sans Serif"/>
                <a:cs typeface="Microsoft Sans Serif"/>
              </a:rPr>
              <a:t> </a:t>
            </a:r>
            <a:r>
              <a:rPr sz="750" spc="35" dirty="0">
                <a:latin typeface="Microsoft Sans Serif"/>
                <a:cs typeface="Microsoft Sans Serif"/>
              </a:rPr>
              <a:t>otros</a:t>
            </a:r>
            <a:r>
              <a:rPr sz="750" dirty="0">
                <a:latin typeface="Microsoft Sans Serif"/>
                <a:cs typeface="Microsoft Sans Serif"/>
              </a:rPr>
              <a:t> </a:t>
            </a:r>
            <a:r>
              <a:rPr sz="750" spc="25" dirty="0">
                <a:latin typeface="Microsoft Sans Serif"/>
                <a:cs typeface="Microsoft Sans Serif"/>
              </a:rPr>
              <a:t>acumulan</a:t>
            </a:r>
            <a:r>
              <a:rPr sz="750" dirty="0">
                <a:latin typeface="Microsoft Sans Serif"/>
                <a:cs typeface="Microsoft Sans Serif"/>
              </a:rPr>
              <a:t> </a:t>
            </a:r>
            <a:r>
              <a:rPr sz="750" spc="10" dirty="0">
                <a:latin typeface="Microsoft Sans Serif"/>
                <a:cs typeface="Microsoft Sans Serif"/>
              </a:rPr>
              <a:t>el </a:t>
            </a:r>
            <a:r>
              <a:rPr sz="750" spc="15" dirty="0">
                <a:latin typeface="Microsoft Sans Serif"/>
                <a:cs typeface="Microsoft Sans Serif"/>
              </a:rPr>
              <a:t> </a:t>
            </a:r>
            <a:r>
              <a:rPr sz="750" spc="40" dirty="0">
                <a:latin typeface="Microsoft Sans Serif"/>
                <a:cs typeface="Microsoft Sans Serif"/>
              </a:rPr>
              <a:t>tiempo </a:t>
            </a:r>
            <a:r>
              <a:rPr sz="750" spc="25" dirty="0">
                <a:latin typeface="Microsoft Sans Serif"/>
                <a:cs typeface="Microsoft Sans Serif"/>
              </a:rPr>
              <a:t>de operación de </a:t>
            </a:r>
            <a:r>
              <a:rPr sz="750" spc="15" dirty="0">
                <a:latin typeface="Microsoft Sans Serif"/>
                <a:cs typeface="Microsoft Sans Serif"/>
              </a:rPr>
              <a:t>baja </a:t>
            </a:r>
            <a:r>
              <a:rPr sz="750" spc="20" dirty="0">
                <a:latin typeface="Microsoft Sans Serif"/>
                <a:cs typeface="Microsoft Sans Serif"/>
              </a:rPr>
              <a:t>frecuencia </a:t>
            </a:r>
            <a:r>
              <a:rPr sz="750" spc="25" dirty="0">
                <a:latin typeface="Microsoft Sans Serif"/>
                <a:cs typeface="Microsoft Sans Serif"/>
              </a:rPr>
              <a:t>en </a:t>
            </a:r>
            <a:r>
              <a:rPr sz="750" spc="30" dirty="0">
                <a:latin typeface="Microsoft Sans Serif"/>
                <a:cs typeface="Microsoft Sans Serif"/>
              </a:rPr>
              <a:t>una función </a:t>
            </a:r>
            <a:r>
              <a:rPr sz="750" spc="25" dirty="0">
                <a:latin typeface="Microsoft Sans Serif"/>
                <a:cs typeface="Microsoft Sans Serif"/>
              </a:rPr>
              <a:t>de </a:t>
            </a:r>
            <a:r>
              <a:rPr sz="750" spc="40" dirty="0">
                <a:latin typeface="Microsoft Sans Serif"/>
                <a:cs typeface="Microsoft Sans Serif"/>
              </a:rPr>
              <a:t>memoria </a:t>
            </a:r>
            <a:r>
              <a:rPr sz="750" spc="45" dirty="0">
                <a:latin typeface="Microsoft Sans Serif"/>
                <a:cs typeface="Microsoft Sans Serif"/>
              </a:rPr>
              <a:t> </a:t>
            </a:r>
            <a:r>
              <a:rPr sz="750" spc="15" dirty="0">
                <a:latin typeface="Microsoft Sans Serif"/>
                <a:cs typeface="Microsoft Sans Serif"/>
              </a:rPr>
              <a:t>(reinicio </a:t>
            </a:r>
            <a:r>
              <a:rPr sz="750" dirty="0">
                <a:latin typeface="Microsoft Sans Serif"/>
                <a:cs typeface="Microsoft Sans Serif"/>
              </a:rPr>
              <a:t>a </a:t>
            </a:r>
            <a:r>
              <a:rPr sz="750" spc="5" dirty="0">
                <a:latin typeface="Microsoft Sans Serif"/>
                <a:cs typeface="Microsoft Sans Serif"/>
              </a:rPr>
              <a:t>cero). </a:t>
            </a:r>
            <a:r>
              <a:rPr sz="750" spc="-15" dirty="0">
                <a:latin typeface="Microsoft Sans Serif"/>
                <a:cs typeface="Microsoft Sans Serif"/>
              </a:rPr>
              <a:t>La </a:t>
            </a:r>
            <a:r>
              <a:rPr sz="750" spc="25" dirty="0">
                <a:latin typeface="Microsoft Sans Serif"/>
                <a:cs typeface="Microsoft Sans Serif"/>
              </a:rPr>
              <a:t>configuración </a:t>
            </a:r>
            <a:r>
              <a:rPr sz="750" spc="20" dirty="0">
                <a:latin typeface="Microsoft Sans Serif"/>
                <a:cs typeface="Microsoft Sans Serif"/>
              </a:rPr>
              <a:t>del </a:t>
            </a:r>
            <a:r>
              <a:rPr sz="750" spc="35" dirty="0">
                <a:latin typeface="Microsoft Sans Serif"/>
                <a:cs typeface="Microsoft Sans Serif"/>
              </a:rPr>
              <a:t>retardo </a:t>
            </a:r>
            <a:r>
              <a:rPr sz="750" spc="25" dirty="0">
                <a:latin typeface="Microsoft Sans Serif"/>
                <a:cs typeface="Microsoft Sans Serif"/>
              </a:rPr>
              <a:t>de </a:t>
            </a:r>
            <a:r>
              <a:rPr sz="750" spc="40" dirty="0">
                <a:latin typeface="Microsoft Sans Serif"/>
                <a:cs typeface="Microsoft Sans Serif"/>
              </a:rPr>
              <a:t>tiempo </a:t>
            </a:r>
            <a:r>
              <a:rPr sz="750" spc="25" dirty="0">
                <a:latin typeface="Microsoft Sans Serif"/>
                <a:cs typeface="Microsoft Sans Serif"/>
              </a:rPr>
              <a:t>debe </a:t>
            </a:r>
            <a:r>
              <a:rPr sz="750" spc="15" dirty="0">
                <a:latin typeface="Microsoft Sans Serif"/>
                <a:cs typeface="Microsoft Sans Serif"/>
              </a:rPr>
              <a:t>ser </a:t>
            </a:r>
            <a:r>
              <a:rPr sz="750" spc="45" dirty="0">
                <a:latin typeface="Microsoft Sans Serif"/>
                <a:cs typeface="Microsoft Sans Serif"/>
              </a:rPr>
              <a:t>un </a:t>
            </a:r>
            <a:r>
              <a:rPr sz="750" spc="50" dirty="0">
                <a:latin typeface="Microsoft Sans Serif"/>
                <a:cs typeface="Microsoft Sans Serif"/>
              </a:rPr>
              <a:t> </a:t>
            </a:r>
            <a:r>
              <a:rPr sz="750" spc="25" dirty="0">
                <a:latin typeface="Microsoft Sans Serif"/>
                <a:cs typeface="Microsoft Sans Serif"/>
              </a:rPr>
              <a:t>porcentaje </a:t>
            </a:r>
            <a:r>
              <a:rPr sz="750" spc="45" dirty="0">
                <a:latin typeface="Microsoft Sans Serif"/>
                <a:cs typeface="Microsoft Sans Serif"/>
              </a:rPr>
              <a:t>menor </a:t>
            </a:r>
            <a:r>
              <a:rPr sz="750" spc="20" dirty="0">
                <a:latin typeface="Microsoft Sans Serif"/>
                <a:cs typeface="Microsoft Sans Serif"/>
              </a:rPr>
              <a:t>del </a:t>
            </a:r>
            <a:r>
              <a:rPr sz="750" spc="40" dirty="0">
                <a:latin typeface="Microsoft Sans Serif"/>
                <a:cs typeface="Microsoft Sans Serif"/>
              </a:rPr>
              <a:t>tiempo permitido </a:t>
            </a:r>
            <a:r>
              <a:rPr sz="750" dirty="0">
                <a:latin typeface="Microsoft Sans Serif"/>
                <a:cs typeface="Microsoft Sans Serif"/>
              </a:rPr>
              <a:t>si </a:t>
            </a:r>
            <a:r>
              <a:rPr sz="750" spc="10" dirty="0">
                <a:latin typeface="Microsoft Sans Serif"/>
                <a:cs typeface="Microsoft Sans Serif"/>
              </a:rPr>
              <a:t>el </a:t>
            </a:r>
            <a:r>
              <a:rPr sz="750" spc="20" dirty="0">
                <a:latin typeface="Microsoft Sans Serif"/>
                <a:cs typeface="Microsoft Sans Serif"/>
              </a:rPr>
              <a:t>relé </a:t>
            </a:r>
            <a:r>
              <a:rPr sz="750" spc="30" dirty="0">
                <a:latin typeface="Microsoft Sans Serif"/>
                <a:cs typeface="Microsoft Sans Serif"/>
              </a:rPr>
              <a:t>proporciona </a:t>
            </a:r>
            <a:r>
              <a:rPr sz="750" spc="45" dirty="0">
                <a:latin typeface="Microsoft Sans Serif"/>
                <a:cs typeface="Microsoft Sans Serif"/>
              </a:rPr>
              <a:t>un </a:t>
            </a:r>
            <a:r>
              <a:rPr sz="750" spc="50" dirty="0">
                <a:latin typeface="Microsoft Sans Serif"/>
                <a:cs typeface="Microsoft Sans Serif"/>
              </a:rPr>
              <a:t> </a:t>
            </a:r>
            <a:r>
              <a:rPr sz="750" spc="25" dirty="0">
                <a:latin typeface="Microsoft Sans Serif"/>
                <a:cs typeface="Microsoft Sans Serif"/>
              </a:rPr>
              <a:t>reinicio instantáneo, </a:t>
            </a:r>
            <a:r>
              <a:rPr sz="750" spc="30" dirty="0">
                <a:latin typeface="Microsoft Sans Serif"/>
                <a:cs typeface="Microsoft Sans Serif"/>
              </a:rPr>
              <a:t>mientras que </a:t>
            </a:r>
            <a:r>
              <a:rPr sz="750" spc="10" dirty="0">
                <a:latin typeface="Microsoft Sans Serif"/>
                <a:cs typeface="Microsoft Sans Serif"/>
              </a:rPr>
              <a:t>el </a:t>
            </a:r>
            <a:r>
              <a:rPr sz="750" spc="20" dirty="0">
                <a:latin typeface="Microsoft Sans Serif"/>
                <a:cs typeface="Microsoft Sans Serif"/>
              </a:rPr>
              <a:t>relé </a:t>
            </a:r>
            <a:r>
              <a:rPr sz="750" spc="25" dirty="0">
                <a:latin typeface="Microsoft Sans Serif"/>
                <a:cs typeface="Microsoft Sans Serif"/>
              </a:rPr>
              <a:t>de reinicio </a:t>
            </a:r>
            <a:r>
              <a:rPr sz="750" dirty="0">
                <a:latin typeface="Microsoft Sans Serif"/>
                <a:cs typeface="Microsoft Sans Serif"/>
              </a:rPr>
              <a:t>a </a:t>
            </a:r>
            <a:r>
              <a:rPr sz="750" spc="20" dirty="0">
                <a:latin typeface="Microsoft Sans Serif"/>
                <a:cs typeface="Microsoft Sans Serif"/>
              </a:rPr>
              <a:t>cero </a:t>
            </a:r>
            <a:r>
              <a:rPr sz="750" spc="-5" dirty="0">
                <a:latin typeface="Microsoft Sans Serif"/>
                <a:cs typeface="Microsoft Sans Serif"/>
              </a:rPr>
              <a:t>se </a:t>
            </a:r>
            <a:r>
              <a:rPr sz="750" spc="25" dirty="0">
                <a:latin typeface="Microsoft Sans Serif"/>
                <a:cs typeface="Microsoft Sans Serif"/>
              </a:rPr>
              <a:t>puede </a:t>
            </a:r>
            <a:r>
              <a:rPr sz="750" spc="30" dirty="0">
                <a:latin typeface="Microsoft Sans Serif"/>
                <a:cs typeface="Microsoft Sans Serif"/>
              </a:rPr>
              <a:t> </a:t>
            </a:r>
            <a:r>
              <a:rPr sz="750" spc="35" dirty="0">
                <a:latin typeface="Microsoft Sans Serif"/>
                <a:cs typeface="Microsoft Sans Serif"/>
              </a:rPr>
              <a:t>configurar</a:t>
            </a:r>
            <a:r>
              <a:rPr sz="750" spc="-10" dirty="0">
                <a:latin typeface="Microsoft Sans Serif"/>
                <a:cs typeface="Microsoft Sans Serif"/>
              </a:rPr>
              <a:t> </a:t>
            </a:r>
            <a:r>
              <a:rPr sz="750" spc="25" dirty="0">
                <a:latin typeface="Microsoft Sans Serif"/>
                <a:cs typeface="Microsoft Sans Serif"/>
              </a:rPr>
              <a:t>en</a:t>
            </a:r>
            <a:r>
              <a:rPr sz="750" spc="-5" dirty="0">
                <a:latin typeface="Microsoft Sans Serif"/>
                <a:cs typeface="Microsoft Sans Serif"/>
              </a:rPr>
              <a:t> </a:t>
            </a:r>
            <a:r>
              <a:rPr sz="750" spc="45" dirty="0">
                <a:latin typeface="Microsoft Sans Serif"/>
                <a:cs typeface="Microsoft Sans Serif"/>
              </a:rPr>
              <a:t>un</a:t>
            </a:r>
            <a:r>
              <a:rPr sz="750" spc="-5" dirty="0">
                <a:latin typeface="Microsoft Sans Serif"/>
                <a:cs typeface="Microsoft Sans Serif"/>
              </a:rPr>
              <a:t> </a:t>
            </a:r>
            <a:r>
              <a:rPr sz="750" spc="25" dirty="0">
                <a:latin typeface="Microsoft Sans Serif"/>
                <a:cs typeface="Microsoft Sans Serif"/>
              </a:rPr>
              <a:t>porcentaje</a:t>
            </a:r>
            <a:r>
              <a:rPr sz="750" spc="-5" dirty="0">
                <a:latin typeface="Microsoft Sans Serif"/>
                <a:cs typeface="Microsoft Sans Serif"/>
              </a:rPr>
              <a:t> </a:t>
            </a:r>
            <a:r>
              <a:rPr sz="750" spc="35" dirty="0">
                <a:latin typeface="Microsoft Sans Serif"/>
                <a:cs typeface="Microsoft Sans Serif"/>
              </a:rPr>
              <a:t>mayor</a:t>
            </a:r>
            <a:r>
              <a:rPr sz="750" spc="-5" dirty="0">
                <a:latin typeface="Microsoft Sans Serif"/>
                <a:cs typeface="Microsoft Sans Serif"/>
              </a:rPr>
              <a:t> </a:t>
            </a:r>
            <a:r>
              <a:rPr sz="750" spc="20" dirty="0">
                <a:latin typeface="Microsoft Sans Serif"/>
                <a:cs typeface="Microsoft Sans Serif"/>
              </a:rPr>
              <a:t>del</a:t>
            </a:r>
            <a:r>
              <a:rPr sz="750" spc="-5" dirty="0">
                <a:latin typeface="Microsoft Sans Serif"/>
                <a:cs typeface="Microsoft Sans Serif"/>
              </a:rPr>
              <a:t> </a:t>
            </a:r>
            <a:r>
              <a:rPr sz="750" spc="40" dirty="0">
                <a:latin typeface="Microsoft Sans Serif"/>
                <a:cs typeface="Microsoft Sans Serif"/>
              </a:rPr>
              <a:t>tiempo</a:t>
            </a:r>
            <a:r>
              <a:rPr sz="750" spc="-5" dirty="0">
                <a:latin typeface="Microsoft Sans Serif"/>
                <a:cs typeface="Microsoft Sans Serif"/>
              </a:rPr>
              <a:t> </a:t>
            </a:r>
            <a:r>
              <a:rPr sz="750" spc="35" dirty="0">
                <a:latin typeface="Microsoft Sans Serif"/>
                <a:cs typeface="Microsoft Sans Serif"/>
              </a:rPr>
              <a:t>permitido.</a:t>
            </a:r>
            <a:endParaRPr sz="750">
              <a:latin typeface="Microsoft Sans Serif"/>
              <a:cs typeface="Microsoft Sans Serif"/>
            </a:endParaRPr>
          </a:p>
        </p:txBody>
      </p:sp>
      <p:sp>
        <p:nvSpPr>
          <p:cNvPr id="7" name="object 7"/>
          <p:cNvSpPr txBox="1"/>
          <p:nvPr/>
        </p:nvSpPr>
        <p:spPr>
          <a:xfrm>
            <a:off x="1415277" y="9415126"/>
            <a:ext cx="7416407" cy="143629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 marR="5080">
              <a:lnSpc>
                <a:spcPct val="100000"/>
              </a:lnSpc>
              <a:spcBef>
                <a:spcPts val="100"/>
              </a:spcBef>
            </a:pPr>
            <a:r>
              <a:rPr sz="850" spc="-25" dirty="0">
                <a:latin typeface="Microsoft Sans Serif"/>
                <a:cs typeface="Microsoft Sans Serif"/>
              </a:rPr>
              <a:t>TUTORIAL</a:t>
            </a:r>
            <a:r>
              <a:rPr sz="850" spc="-5" dirty="0">
                <a:latin typeface="Microsoft Sans Serif"/>
                <a:cs typeface="Microsoft Sans Serif"/>
              </a:rPr>
              <a:t> </a:t>
            </a:r>
            <a:r>
              <a:rPr sz="850" spc="-60" dirty="0">
                <a:latin typeface="Microsoft Sans Serif"/>
                <a:cs typeface="Microsoft Sans Serif"/>
              </a:rPr>
              <a:t>SOBRE</a:t>
            </a:r>
            <a:r>
              <a:rPr sz="850" spc="-5" dirty="0">
                <a:latin typeface="Microsoft Sans Serif"/>
                <a:cs typeface="Microsoft Sans Serif"/>
              </a:rPr>
              <a:t> </a:t>
            </a:r>
            <a:r>
              <a:rPr sz="850" spc="-35" dirty="0">
                <a:latin typeface="Microsoft Sans Serif"/>
                <a:cs typeface="Microsoft Sans Serif"/>
              </a:rPr>
              <a:t>PROTECCIÓN</a:t>
            </a:r>
            <a:r>
              <a:rPr sz="850" spc="-5" dirty="0">
                <a:latin typeface="Microsoft Sans Serif"/>
                <a:cs typeface="Microsoft Sans Serif"/>
              </a:rPr>
              <a:t> </a:t>
            </a:r>
            <a:r>
              <a:rPr sz="850" spc="-45" dirty="0">
                <a:latin typeface="Microsoft Sans Serif"/>
                <a:cs typeface="Microsoft Sans Serif"/>
              </a:rPr>
              <a:t>DE</a:t>
            </a:r>
            <a:r>
              <a:rPr sz="850" dirty="0">
                <a:latin typeface="Microsoft Sans Serif"/>
                <a:cs typeface="Microsoft Sans Serif"/>
              </a:rPr>
              <a:t> </a:t>
            </a:r>
            <a:r>
              <a:rPr sz="850" spc="-55" dirty="0">
                <a:latin typeface="Microsoft Sans Serif"/>
                <a:cs typeface="Microsoft Sans Serif"/>
              </a:rPr>
              <a:t>GENERADORES</a:t>
            </a:r>
            <a:r>
              <a:rPr sz="850" spc="-5" dirty="0">
                <a:latin typeface="Microsoft Sans Serif"/>
                <a:cs typeface="Microsoft Sans Serif"/>
              </a:rPr>
              <a:t> </a:t>
            </a:r>
            <a:r>
              <a:rPr sz="850" spc="-30" dirty="0">
                <a:latin typeface="Microsoft Sans Serif"/>
                <a:cs typeface="Microsoft Sans Serif"/>
              </a:rPr>
              <a:t>SÍNCRONOS </a:t>
            </a:r>
            <a:r>
              <a:rPr sz="850" spc="-215" dirty="0">
                <a:latin typeface="Microsoft Sans Serif"/>
                <a:cs typeface="Microsoft Sans Serif"/>
              </a:rPr>
              <a:t> </a:t>
            </a:r>
            <a:r>
              <a:rPr sz="850" spc="-15" dirty="0">
                <a:latin typeface="Microsoft Sans Serif"/>
                <a:cs typeface="Microsoft Sans Serif"/>
              </a:rPr>
              <a:t>PUBLICACIÓN</a:t>
            </a:r>
            <a:r>
              <a:rPr sz="850" spc="-5" dirty="0">
                <a:latin typeface="Microsoft Sans Serif"/>
                <a:cs typeface="Microsoft Sans Serif"/>
              </a:rPr>
              <a:t> </a:t>
            </a:r>
            <a:r>
              <a:rPr sz="850" spc="-55" dirty="0">
                <a:latin typeface="Microsoft Sans Serif"/>
                <a:cs typeface="Microsoft Sans Serif"/>
              </a:rPr>
              <a:t>ESPECIAL</a:t>
            </a:r>
            <a:r>
              <a:rPr sz="850" spc="-5" dirty="0">
                <a:latin typeface="Microsoft Sans Serif"/>
                <a:cs typeface="Microsoft Sans Serif"/>
              </a:rPr>
              <a:t> </a:t>
            </a:r>
            <a:r>
              <a:rPr sz="850" spc="-40" dirty="0">
                <a:latin typeface="Microsoft Sans Serif"/>
                <a:cs typeface="Microsoft Sans Serif"/>
              </a:rPr>
              <a:t>DEL</a:t>
            </a:r>
            <a:r>
              <a:rPr sz="850" spc="-5" dirty="0">
                <a:latin typeface="Microsoft Sans Serif"/>
                <a:cs typeface="Microsoft Sans Serif"/>
              </a:rPr>
              <a:t> </a:t>
            </a:r>
            <a:r>
              <a:rPr sz="850" spc="-60" dirty="0">
                <a:latin typeface="Microsoft Sans Serif"/>
                <a:cs typeface="Microsoft Sans Serif"/>
              </a:rPr>
              <a:t>IEEE</a:t>
            </a:r>
            <a:r>
              <a:rPr sz="850" spc="-5" dirty="0">
                <a:latin typeface="Microsoft Sans Serif"/>
                <a:cs typeface="Microsoft Sans Serif"/>
              </a:rPr>
              <a:t> </a:t>
            </a:r>
            <a:r>
              <a:rPr sz="850" spc="-80" dirty="0">
                <a:latin typeface="Microsoft Sans Serif"/>
                <a:cs typeface="Microsoft Sans Serif"/>
              </a:rPr>
              <a:t>PSRC</a:t>
            </a:r>
            <a:endParaRPr sz="850">
              <a:latin typeface="Microsoft Sans Serif"/>
              <a:cs typeface="Microsoft Sans Serif"/>
            </a:endParaRPr>
          </a:p>
        </p:txBody>
      </p:sp>
      <p:sp>
        <p:nvSpPr>
          <p:cNvPr id="8" name="object 8"/>
          <p:cNvSpPr txBox="1"/>
          <p:nvPr/>
        </p:nvSpPr>
        <p:spPr>
          <a:xfrm>
            <a:off x="13472061" y="9415125"/>
            <a:ext cx="2852914" cy="143629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sz="850" spc="-25" dirty="0">
                <a:latin typeface="Microsoft Sans Serif"/>
                <a:cs typeface="Microsoft Sans Serif"/>
              </a:rPr>
              <a:t>CAPÍTULO</a:t>
            </a:r>
            <a:r>
              <a:rPr sz="850" spc="-20" dirty="0">
                <a:latin typeface="Microsoft Sans Serif"/>
                <a:cs typeface="Microsoft Sans Serif"/>
              </a:rPr>
              <a:t> </a:t>
            </a:r>
            <a:r>
              <a:rPr sz="850" dirty="0">
                <a:latin typeface="Microsoft Sans Serif"/>
                <a:cs typeface="Microsoft Sans Serif"/>
              </a:rPr>
              <a:t>3,</a:t>
            </a:r>
            <a:r>
              <a:rPr sz="850" spc="-15" dirty="0">
                <a:latin typeface="Microsoft Sans Serif"/>
                <a:cs typeface="Microsoft Sans Serif"/>
              </a:rPr>
              <a:t> </a:t>
            </a:r>
            <a:r>
              <a:rPr sz="850" spc="-40" dirty="0">
                <a:latin typeface="Microsoft Sans Serif"/>
                <a:cs typeface="Microsoft Sans Serif"/>
              </a:rPr>
              <a:t>SECCIÓN</a:t>
            </a:r>
            <a:r>
              <a:rPr sz="850" spc="-15" dirty="0">
                <a:latin typeface="Microsoft Sans Serif"/>
                <a:cs typeface="Microsoft Sans Serif"/>
              </a:rPr>
              <a:t> </a:t>
            </a:r>
            <a:r>
              <a:rPr sz="850" spc="10" dirty="0">
                <a:latin typeface="Microsoft Sans Serif"/>
                <a:cs typeface="Microsoft Sans Serif"/>
              </a:rPr>
              <a:t>1</a:t>
            </a:r>
            <a:endParaRPr sz="850">
              <a:latin typeface="Microsoft Sans Serif"/>
              <a:cs typeface="Microsoft Sans Serif"/>
            </a:endParaRPr>
          </a:p>
        </p:txBody>
      </p:sp>
    </p:spTree>
  </p:cSld>
  <p:clrMapOvr>
    <a:masterClrMapping/>
  </p:clrMapOvr>
</p:sld>
</file>

<file path=ppt/slides/slide49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" name="object 2"/>
          <p:cNvGrpSpPr/>
          <p:nvPr/>
        </p:nvGrpSpPr>
        <p:grpSpPr>
          <a:xfrm>
            <a:off x="2958965" y="4468367"/>
            <a:ext cx="4960827" cy="1369060"/>
            <a:chOff x="1286255" y="4468367"/>
            <a:chExt cx="2156460" cy="1369060"/>
          </a:xfrm>
        </p:grpSpPr>
        <p:sp>
          <p:nvSpPr>
            <p:cNvPr id="3" name="object 3"/>
            <p:cNvSpPr/>
            <p:nvPr/>
          </p:nvSpPr>
          <p:spPr>
            <a:xfrm>
              <a:off x="1286255" y="5344667"/>
              <a:ext cx="2156460" cy="0"/>
            </a:xfrm>
            <a:custGeom>
              <a:avLst/>
              <a:gdLst/>
              <a:ahLst/>
              <a:cxnLst/>
              <a:rect l="l" t="t" r="r" b="b"/>
              <a:pathLst>
                <a:path w="2156460">
                  <a:moveTo>
                    <a:pt x="0" y="0"/>
                  </a:moveTo>
                  <a:lnTo>
                    <a:pt x="2156460" y="0"/>
                  </a:lnTo>
                </a:path>
              </a:pathLst>
            </a:custGeom>
            <a:ln w="9144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" name="object 4"/>
            <p:cNvSpPr/>
            <p:nvPr/>
          </p:nvSpPr>
          <p:spPr>
            <a:xfrm>
              <a:off x="2023871" y="4468367"/>
              <a:ext cx="0" cy="1369060"/>
            </a:xfrm>
            <a:custGeom>
              <a:avLst/>
              <a:gdLst/>
              <a:ahLst/>
              <a:cxnLst/>
              <a:rect l="l" t="t" r="r" b="b"/>
              <a:pathLst>
                <a:path h="1369060">
                  <a:moveTo>
                    <a:pt x="0" y="0"/>
                  </a:moveTo>
                  <a:lnTo>
                    <a:pt x="0" y="1368551"/>
                  </a:lnTo>
                </a:path>
              </a:pathLst>
            </a:custGeom>
            <a:ln w="9144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5" name="object 5"/>
          <p:cNvSpPr/>
          <p:nvPr/>
        </p:nvSpPr>
        <p:spPr>
          <a:xfrm>
            <a:off x="4655815" y="3706367"/>
            <a:ext cx="0" cy="647700"/>
          </a:xfrm>
          <a:custGeom>
            <a:avLst/>
            <a:gdLst/>
            <a:ahLst/>
            <a:cxnLst/>
            <a:rect l="l" t="t" r="r" b="b"/>
            <a:pathLst>
              <a:path h="647700">
                <a:moveTo>
                  <a:pt x="0" y="0"/>
                </a:moveTo>
                <a:lnTo>
                  <a:pt x="0" y="647700"/>
                </a:lnTo>
              </a:path>
            </a:pathLst>
          </a:custGeom>
          <a:ln w="9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" name="object 6"/>
          <p:cNvSpPr/>
          <p:nvPr/>
        </p:nvSpPr>
        <p:spPr>
          <a:xfrm>
            <a:off x="4592707" y="4468368"/>
            <a:ext cx="0" cy="1336675"/>
          </a:xfrm>
          <a:custGeom>
            <a:avLst/>
            <a:gdLst/>
            <a:ahLst/>
            <a:cxnLst/>
            <a:rect l="l" t="t" r="r" b="b"/>
            <a:pathLst>
              <a:path h="1336675">
                <a:moveTo>
                  <a:pt x="0" y="0"/>
                </a:moveTo>
                <a:lnTo>
                  <a:pt x="0" y="1336548"/>
                </a:lnTo>
              </a:path>
            </a:pathLst>
          </a:custGeom>
          <a:ln w="9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" name="object 7"/>
          <p:cNvSpPr/>
          <p:nvPr/>
        </p:nvSpPr>
        <p:spPr>
          <a:xfrm>
            <a:off x="4592707" y="3706367"/>
            <a:ext cx="0" cy="647700"/>
          </a:xfrm>
          <a:custGeom>
            <a:avLst/>
            <a:gdLst/>
            <a:ahLst/>
            <a:cxnLst/>
            <a:rect l="l" t="t" r="r" b="b"/>
            <a:pathLst>
              <a:path h="647700">
                <a:moveTo>
                  <a:pt x="0" y="0"/>
                </a:moveTo>
                <a:lnTo>
                  <a:pt x="0" y="647700"/>
                </a:lnTo>
              </a:path>
            </a:pathLst>
          </a:custGeom>
          <a:ln w="9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" name="object 8"/>
          <p:cNvSpPr/>
          <p:nvPr/>
        </p:nvSpPr>
        <p:spPr>
          <a:xfrm>
            <a:off x="4505060" y="4468368"/>
            <a:ext cx="0" cy="1336675"/>
          </a:xfrm>
          <a:custGeom>
            <a:avLst/>
            <a:gdLst/>
            <a:ahLst/>
            <a:cxnLst/>
            <a:rect l="l" t="t" r="r" b="b"/>
            <a:pathLst>
              <a:path h="1336675">
                <a:moveTo>
                  <a:pt x="0" y="0"/>
                </a:moveTo>
                <a:lnTo>
                  <a:pt x="0" y="1336548"/>
                </a:lnTo>
              </a:path>
            </a:pathLst>
          </a:custGeom>
          <a:ln w="9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" name="object 9"/>
          <p:cNvSpPr/>
          <p:nvPr/>
        </p:nvSpPr>
        <p:spPr>
          <a:xfrm>
            <a:off x="4505060" y="3706367"/>
            <a:ext cx="0" cy="647700"/>
          </a:xfrm>
          <a:custGeom>
            <a:avLst/>
            <a:gdLst/>
            <a:ahLst/>
            <a:cxnLst/>
            <a:rect l="l" t="t" r="r" b="b"/>
            <a:pathLst>
              <a:path h="647700">
                <a:moveTo>
                  <a:pt x="0" y="0"/>
                </a:moveTo>
                <a:lnTo>
                  <a:pt x="0" y="647700"/>
                </a:lnTo>
              </a:path>
            </a:pathLst>
          </a:custGeom>
          <a:ln w="9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" name="object 10"/>
          <p:cNvSpPr/>
          <p:nvPr/>
        </p:nvSpPr>
        <p:spPr>
          <a:xfrm>
            <a:off x="4392874" y="5213603"/>
            <a:ext cx="0" cy="591820"/>
          </a:xfrm>
          <a:custGeom>
            <a:avLst/>
            <a:gdLst/>
            <a:ahLst/>
            <a:cxnLst/>
            <a:rect l="l" t="t" r="r" b="b"/>
            <a:pathLst>
              <a:path h="591820">
                <a:moveTo>
                  <a:pt x="0" y="0"/>
                </a:moveTo>
                <a:lnTo>
                  <a:pt x="0" y="591312"/>
                </a:lnTo>
              </a:path>
            </a:pathLst>
          </a:custGeom>
          <a:ln w="9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" name="object 11"/>
          <p:cNvSpPr/>
          <p:nvPr/>
        </p:nvSpPr>
        <p:spPr>
          <a:xfrm>
            <a:off x="4392874" y="4468368"/>
            <a:ext cx="0" cy="459105"/>
          </a:xfrm>
          <a:custGeom>
            <a:avLst/>
            <a:gdLst/>
            <a:ahLst/>
            <a:cxnLst/>
            <a:rect l="l" t="t" r="r" b="b"/>
            <a:pathLst>
              <a:path h="459104">
                <a:moveTo>
                  <a:pt x="0" y="0"/>
                </a:moveTo>
                <a:lnTo>
                  <a:pt x="0" y="458724"/>
                </a:lnTo>
              </a:path>
            </a:pathLst>
          </a:custGeom>
          <a:ln w="9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" name="object 12"/>
          <p:cNvSpPr/>
          <p:nvPr/>
        </p:nvSpPr>
        <p:spPr>
          <a:xfrm>
            <a:off x="4392874" y="3706367"/>
            <a:ext cx="0" cy="647700"/>
          </a:xfrm>
          <a:custGeom>
            <a:avLst/>
            <a:gdLst/>
            <a:ahLst/>
            <a:cxnLst/>
            <a:rect l="l" t="t" r="r" b="b"/>
            <a:pathLst>
              <a:path h="647700">
                <a:moveTo>
                  <a:pt x="0" y="0"/>
                </a:moveTo>
                <a:lnTo>
                  <a:pt x="0" y="647700"/>
                </a:lnTo>
              </a:path>
            </a:pathLst>
          </a:custGeom>
          <a:ln w="9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" name="object 13"/>
          <p:cNvSpPr/>
          <p:nvPr/>
        </p:nvSpPr>
        <p:spPr>
          <a:xfrm>
            <a:off x="4284189" y="5213603"/>
            <a:ext cx="0" cy="591820"/>
          </a:xfrm>
          <a:custGeom>
            <a:avLst/>
            <a:gdLst/>
            <a:ahLst/>
            <a:cxnLst/>
            <a:rect l="l" t="t" r="r" b="b"/>
            <a:pathLst>
              <a:path h="591820">
                <a:moveTo>
                  <a:pt x="0" y="0"/>
                </a:moveTo>
                <a:lnTo>
                  <a:pt x="0" y="591312"/>
                </a:lnTo>
              </a:path>
            </a:pathLst>
          </a:custGeom>
          <a:ln w="9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" name="object 14"/>
          <p:cNvSpPr/>
          <p:nvPr/>
        </p:nvSpPr>
        <p:spPr>
          <a:xfrm>
            <a:off x="4284189" y="4468368"/>
            <a:ext cx="0" cy="459105"/>
          </a:xfrm>
          <a:custGeom>
            <a:avLst/>
            <a:gdLst/>
            <a:ahLst/>
            <a:cxnLst/>
            <a:rect l="l" t="t" r="r" b="b"/>
            <a:pathLst>
              <a:path h="459104">
                <a:moveTo>
                  <a:pt x="0" y="0"/>
                </a:moveTo>
                <a:lnTo>
                  <a:pt x="0" y="458724"/>
                </a:lnTo>
              </a:path>
            </a:pathLst>
          </a:custGeom>
          <a:ln w="9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" name="object 15"/>
          <p:cNvSpPr/>
          <p:nvPr/>
        </p:nvSpPr>
        <p:spPr>
          <a:xfrm>
            <a:off x="4284189" y="3706367"/>
            <a:ext cx="0" cy="647700"/>
          </a:xfrm>
          <a:custGeom>
            <a:avLst/>
            <a:gdLst/>
            <a:ahLst/>
            <a:cxnLst/>
            <a:rect l="l" t="t" r="r" b="b"/>
            <a:pathLst>
              <a:path h="647700">
                <a:moveTo>
                  <a:pt x="0" y="0"/>
                </a:moveTo>
                <a:lnTo>
                  <a:pt x="0" y="647700"/>
                </a:lnTo>
              </a:path>
            </a:pathLst>
          </a:custGeom>
          <a:ln w="9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" name="object 16"/>
          <p:cNvSpPr/>
          <p:nvPr/>
        </p:nvSpPr>
        <p:spPr>
          <a:xfrm>
            <a:off x="4154471" y="5213603"/>
            <a:ext cx="0" cy="591820"/>
          </a:xfrm>
          <a:custGeom>
            <a:avLst/>
            <a:gdLst/>
            <a:ahLst/>
            <a:cxnLst/>
            <a:rect l="l" t="t" r="r" b="b"/>
            <a:pathLst>
              <a:path h="591820">
                <a:moveTo>
                  <a:pt x="0" y="0"/>
                </a:moveTo>
                <a:lnTo>
                  <a:pt x="0" y="591312"/>
                </a:lnTo>
              </a:path>
            </a:pathLst>
          </a:custGeom>
          <a:ln w="9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" name="object 17"/>
          <p:cNvSpPr/>
          <p:nvPr/>
        </p:nvSpPr>
        <p:spPr>
          <a:xfrm>
            <a:off x="4154471" y="4468368"/>
            <a:ext cx="0" cy="459105"/>
          </a:xfrm>
          <a:custGeom>
            <a:avLst/>
            <a:gdLst/>
            <a:ahLst/>
            <a:cxnLst/>
            <a:rect l="l" t="t" r="r" b="b"/>
            <a:pathLst>
              <a:path h="459104">
                <a:moveTo>
                  <a:pt x="0" y="0"/>
                </a:moveTo>
                <a:lnTo>
                  <a:pt x="0" y="458724"/>
                </a:lnTo>
              </a:path>
            </a:pathLst>
          </a:custGeom>
          <a:ln w="9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" name="object 18"/>
          <p:cNvSpPr/>
          <p:nvPr/>
        </p:nvSpPr>
        <p:spPr>
          <a:xfrm>
            <a:off x="4154471" y="3706367"/>
            <a:ext cx="0" cy="647700"/>
          </a:xfrm>
          <a:custGeom>
            <a:avLst/>
            <a:gdLst/>
            <a:ahLst/>
            <a:cxnLst/>
            <a:rect l="l" t="t" r="r" b="b"/>
            <a:pathLst>
              <a:path h="647700">
                <a:moveTo>
                  <a:pt x="0" y="0"/>
                </a:moveTo>
                <a:lnTo>
                  <a:pt x="0" y="647700"/>
                </a:lnTo>
              </a:path>
            </a:pathLst>
          </a:custGeom>
          <a:ln w="9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" name="object 19"/>
          <p:cNvSpPr/>
          <p:nvPr/>
        </p:nvSpPr>
        <p:spPr>
          <a:xfrm>
            <a:off x="4003718" y="5213603"/>
            <a:ext cx="0" cy="591820"/>
          </a:xfrm>
          <a:custGeom>
            <a:avLst/>
            <a:gdLst/>
            <a:ahLst/>
            <a:cxnLst/>
            <a:rect l="l" t="t" r="r" b="b"/>
            <a:pathLst>
              <a:path h="591820">
                <a:moveTo>
                  <a:pt x="0" y="0"/>
                </a:moveTo>
                <a:lnTo>
                  <a:pt x="0" y="591312"/>
                </a:lnTo>
              </a:path>
            </a:pathLst>
          </a:custGeom>
          <a:ln w="9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" name="object 20"/>
          <p:cNvSpPr/>
          <p:nvPr/>
        </p:nvSpPr>
        <p:spPr>
          <a:xfrm>
            <a:off x="4003718" y="4468368"/>
            <a:ext cx="0" cy="459105"/>
          </a:xfrm>
          <a:custGeom>
            <a:avLst/>
            <a:gdLst/>
            <a:ahLst/>
            <a:cxnLst/>
            <a:rect l="l" t="t" r="r" b="b"/>
            <a:pathLst>
              <a:path h="459104">
                <a:moveTo>
                  <a:pt x="0" y="0"/>
                </a:moveTo>
                <a:lnTo>
                  <a:pt x="0" y="458724"/>
                </a:lnTo>
              </a:path>
            </a:pathLst>
          </a:custGeom>
          <a:ln w="9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" name="object 21"/>
          <p:cNvSpPr/>
          <p:nvPr/>
        </p:nvSpPr>
        <p:spPr>
          <a:xfrm>
            <a:off x="4003718" y="3706367"/>
            <a:ext cx="0" cy="647700"/>
          </a:xfrm>
          <a:custGeom>
            <a:avLst/>
            <a:gdLst/>
            <a:ahLst/>
            <a:cxnLst/>
            <a:rect l="l" t="t" r="r" b="b"/>
            <a:pathLst>
              <a:path h="647700">
                <a:moveTo>
                  <a:pt x="0" y="0"/>
                </a:moveTo>
                <a:lnTo>
                  <a:pt x="0" y="647700"/>
                </a:lnTo>
              </a:path>
            </a:pathLst>
          </a:custGeom>
          <a:ln w="9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2" name="object 22"/>
          <p:cNvSpPr/>
          <p:nvPr/>
        </p:nvSpPr>
        <p:spPr>
          <a:xfrm>
            <a:off x="3807389" y="5213603"/>
            <a:ext cx="0" cy="591820"/>
          </a:xfrm>
          <a:custGeom>
            <a:avLst/>
            <a:gdLst/>
            <a:ahLst/>
            <a:cxnLst/>
            <a:rect l="l" t="t" r="r" b="b"/>
            <a:pathLst>
              <a:path h="591820">
                <a:moveTo>
                  <a:pt x="0" y="0"/>
                </a:moveTo>
                <a:lnTo>
                  <a:pt x="0" y="591312"/>
                </a:lnTo>
              </a:path>
            </a:pathLst>
          </a:custGeom>
          <a:ln w="9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3" name="object 23"/>
          <p:cNvSpPr/>
          <p:nvPr/>
        </p:nvSpPr>
        <p:spPr>
          <a:xfrm>
            <a:off x="3807389" y="3706368"/>
            <a:ext cx="0" cy="1221105"/>
          </a:xfrm>
          <a:custGeom>
            <a:avLst/>
            <a:gdLst/>
            <a:ahLst/>
            <a:cxnLst/>
            <a:rect l="l" t="t" r="r" b="b"/>
            <a:pathLst>
              <a:path h="1221104">
                <a:moveTo>
                  <a:pt x="0" y="0"/>
                </a:moveTo>
                <a:lnTo>
                  <a:pt x="0" y="1220724"/>
                </a:lnTo>
              </a:path>
            </a:pathLst>
          </a:custGeom>
          <a:ln w="9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4" name="object 24"/>
          <p:cNvSpPr/>
          <p:nvPr/>
        </p:nvSpPr>
        <p:spPr>
          <a:xfrm>
            <a:off x="3523412" y="5213603"/>
            <a:ext cx="0" cy="591820"/>
          </a:xfrm>
          <a:custGeom>
            <a:avLst/>
            <a:gdLst/>
            <a:ahLst/>
            <a:cxnLst/>
            <a:rect l="l" t="t" r="r" b="b"/>
            <a:pathLst>
              <a:path h="591820">
                <a:moveTo>
                  <a:pt x="0" y="0"/>
                </a:moveTo>
                <a:lnTo>
                  <a:pt x="0" y="591312"/>
                </a:lnTo>
              </a:path>
            </a:pathLst>
          </a:custGeom>
          <a:ln w="9143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5" name="object 25"/>
          <p:cNvSpPr/>
          <p:nvPr/>
        </p:nvSpPr>
        <p:spPr>
          <a:xfrm>
            <a:off x="3523412" y="3706368"/>
            <a:ext cx="0" cy="1221105"/>
          </a:xfrm>
          <a:custGeom>
            <a:avLst/>
            <a:gdLst/>
            <a:ahLst/>
            <a:cxnLst/>
            <a:rect l="l" t="t" r="r" b="b"/>
            <a:pathLst>
              <a:path h="1221104">
                <a:moveTo>
                  <a:pt x="0" y="0"/>
                </a:moveTo>
                <a:lnTo>
                  <a:pt x="0" y="1220724"/>
                </a:lnTo>
              </a:path>
            </a:pathLst>
          </a:custGeom>
          <a:ln w="9143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6" name="object 26"/>
          <p:cNvSpPr/>
          <p:nvPr/>
        </p:nvSpPr>
        <p:spPr>
          <a:xfrm>
            <a:off x="2958965" y="5806439"/>
            <a:ext cx="4960827" cy="0"/>
          </a:xfrm>
          <a:custGeom>
            <a:avLst/>
            <a:gdLst/>
            <a:ahLst/>
            <a:cxnLst/>
            <a:rect l="l" t="t" r="r" b="b"/>
            <a:pathLst>
              <a:path w="2156460">
                <a:moveTo>
                  <a:pt x="0" y="0"/>
                </a:moveTo>
                <a:lnTo>
                  <a:pt x="2156460" y="0"/>
                </a:lnTo>
              </a:path>
            </a:pathLst>
          </a:custGeom>
          <a:ln w="9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7" name="object 27"/>
          <p:cNvSpPr/>
          <p:nvPr/>
        </p:nvSpPr>
        <p:spPr>
          <a:xfrm>
            <a:off x="2958965" y="5570220"/>
            <a:ext cx="4960827" cy="0"/>
          </a:xfrm>
          <a:custGeom>
            <a:avLst/>
            <a:gdLst/>
            <a:ahLst/>
            <a:cxnLst/>
            <a:rect l="l" t="t" r="r" b="b"/>
            <a:pathLst>
              <a:path w="2156460">
                <a:moveTo>
                  <a:pt x="0" y="0"/>
                </a:moveTo>
                <a:lnTo>
                  <a:pt x="2156460" y="0"/>
                </a:lnTo>
              </a:path>
            </a:pathLst>
          </a:custGeom>
          <a:ln w="9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8" name="object 28"/>
          <p:cNvSpPr/>
          <p:nvPr/>
        </p:nvSpPr>
        <p:spPr>
          <a:xfrm>
            <a:off x="2958964" y="5106923"/>
            <a:ext cx="192824" cy="0"/>
          </a:xfrm>
          <a:custGeom>
            <a:avLst/>
            <a:gdLst/>
            <a:ahLst/>
            <a:cxnLst/>
            <a:rect l="l" t="t" r="r" b="b"/>
            <a:pathLst>
              <a:path w="83819">
                <a:moveTo>
                  <a:pt x="0" y="0"/>
                </a:moveTo>
                <a:lnTo>
                  <a:pt x="83820" y="0"/>
                </a:lnTo>
              </a:path>
            </a:pathLst>
          </a:custGeom>
          <a:ln w="9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9" name="object 29"/>
          <p:cNvSpPr/>
          <p:nvPr/>
        </p:nvSpPr>
        <p:spPr>
          <a:xfrm>
            <a:off x="4462990" y="5106923"/>
            <a:ext cx="3457679" cy="0"/>
          </a:xfrm>
          <a:custGeom>
            <a:avLst/>
            <a:gdLst/>
            <a:ahLst/>
            <a:cxnLst/>
            <a:rect l="l" t="t" r="r" b="b"/>
            <a:pathLst>
              <a:path w="1503045">
                <a:moveTo>
                  <a:pt x="0" y="0"/>
                </a:moveTo>
                <a:lnTo>
                  <a:pt x="1502664" y="0"/>
                </a:lnTo>
              </a:path>
            </a:pathLst>
          </a:custGeom>
          <a:ln w="9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0" name="object 30"/>
          <p:cNvSpPr/>
          <p:nvPr/>
        </p:nvSpPr>
        <p:spPr>
          <a:xfrm>
            <a:off x="2958965" y="4869179"/>
            <a:ext cx="4960827" cy="0"/>
          </a:xfrm>
          <a:custGeom>
            <a:avLst/>
            <a:gdLst/>
            <a:ahLst/>
            <a:cxnLst/>
            <a:rect l="l" t="t" r="r" b="b"/>
            <a:pathLst>
              <a:path w="2156460">
                <a:moveTo>
                  <a:pt x="0" y="0"/>
                </a:moveTo>
                <a:lnTo>
                  <a:pt x="2156460" y="0"/>
                </a:lnTo>
              </a:path>
            </a:pathLst>
          </a:custGeom>
          <a:ln w="9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1" name="object 31"/>
          <p:cNvSpPr/>
          <p:nvPr/>
        </p:nvSpPr>
        <p:spPr>
          <a:xfrm>
            <a:off x="2958965" y="4642103"/>
            <a:ext cx="4960827" cy="0"/>
          </a:xfrm>
          <a:custGeom>
            <a:avLst/>
            <a:gdLst/>
            <a:ahLst/>
            <a:cxnLst/>
            <a:rect l="l" t="t" r="r" b="b"/>
            <a:pathLst>
              <a:path w="2156460">
                <a:moveTo>
                  <a:pt x="0" y="0"/>
                </a:moveTo>
                <a:lnTo>
                  <a:pt x="2156460" y="0"/>
                </a:lnTo>
              </a:path>
            </a:pathLst>
          </a:custGeom>
          <a:ln w="9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2" name="object 32"/>
          <p:cNvSpPr/>
          <p:nvPr/>
        </p:nvSpPr>
        <p:spPr>
          <a:xfrm>
            <a:off x="2958965" y="4407408"/>
            <a:ext cx="905687" cy="0"/>
          </a:xfrm>
          <a:custGeom>
            <a:avLst/>
            <a:gdLst/>
            <a:ahLst/>
            <a:cxnLst/>
            <a:rect l="l" t="t" r="r" b="b"/>
            <a:pathLst>
              <a:path w="393700">
                <a:moveTo>
                  <a:pt x="0" y="0"/>
                </a:moveTo>
                <a:lnTo>
                  <a:pt x="393192" y="0"/>
                </a:lnTo>
              </a:path>
            </a:pathLst>
          </a:custGeom>
          <a:ln w="9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3" name="object 33"/>
          <p:cNvSpPr/>
          <p:nvPr/>
        </p:nvSpPr>
        <p:spPr>
          <a:xfrm>
            <a:off x="6861016" y="4407408"/>
            <a:ext cx="1059069" cy="0"/>
          </a:xfrm>
          <a:custGeom>
            <a:avLst/>
            <a:gdLst/>
            <a:ahLst/>
            <a:cxnLst/>
            <a:rect l="l" t="t" r="r" b="b"/>
            <a:pathLst>
              <a:path w="460375">
                <a:moveTo>
                  <a:pt x="0" y="0"/>
                </a:moveTo>
                <a:lnTo>
                  <a:pt x="460248" y="0"/>
                </a:lnTo>
              </a:path>
            </a:pathLst>
          </a:custGeom>
          <a:ln w="9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4" name="object 34"/>
          <p:cNvSpPr/>
          <p:nvPr/>
        </p:nvSpPr>
        <p:spPr>
          <a:xfrm>
            <a:off x="2958965" y="4169664"/>
            <a:ext cx="4954984" cy="0"/>
          </a:xfrm>
          <a:custGeom>
            <a:avLst/>
            <a:gdLst/>
            <a:ahLst/>
            <a:cxnLst/>
            <a:rect l="l" t="t" r="r" b="b"/>
            <a:pathLst>
              <a:path w="2153920">
                <a:moveTo>
                  <a:pt x="0" y="0"/>
                </a:moveTo>
                <a:lnTo>
                  <a:pt x="2153412" y="0"/>
                </a:lnTo>
              </a:path>
            </a:pathLst>
          </a:custGeom>
          <a:ln w="9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5" name="object 35"/>
          <p:cNvSpPr/>
          <p:nvPr/>
        </p:nvSpPr>
        <p:spPr>
          <a:xfrm>
            <a:off x="3039602" y="4041647"/>
            <a:ext cx="4873180" cy="0"/>
          </a:xfrm>
          <a:custGeom>
            <a:avLst/>
            <a:gdLst/>
            <a:ahLst/>
            <a:cxnLst/>
            <a:rect l="l" t="t" r="r" b="b"/>
            <a:pathLst>
              <a:path w="2118360">
                <a:moveTo>
                  <a:pt x="0" y="0"/>
                </a:moveTo>
                <a:lnTo>
                  <a:pt x="2118359" y="0"/>
                </a:lnTo>
              </a:path>
            </a:pathLst>
          </a:custGeom>
          <a:ln w="2743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grpSp>
        <p:nvGrpSpPr>
          <p:cNvPr id="36" name="object 36"/>
          <p:cNvGrpSpPr/>
          <p:nvPr/>
        </p:nvGrpSpPr>
        <p:grpSpPr>
          <a:xfrm>
            <a:off x="2958965" y="3701797"/>
            <a:ext cx="4975435" cy="2135505"/>
            <a:chOff x="1286255" y="3701796"/>
            <a:chExt cx="2162810" cy="2135505"/>
          </a:xfrm>
        </p:grpSpPr>
        <p:sp>
          <p:nvSpPr>
            <p:cNvPr id="37" name="object 37"/>
            <p:cNvSpPr/>
            <p:nvPr/>
          </p:nvSpPr>
          <p:spPr>
            <a:xfrm>
              <a:off x="1286255" y="3706368"/>
              <a:ext cx="2158365" cy="2131060"/>
            </a:xfrm>
            <a:custGeom>
              <a:avLst/>
              <a:gdLst/>
              <a:ahLst/>
              <a:cxnLst/>
              <a:rect l="l" t="t" r="r" b="b"/>
              <a:pathLst>
                <a:path w="2158365" h="2131060">
                  <a:moveTo>
                    <a:pt x="0" y="236220"/>
                  </a:moveTo>
                  <a:lnTo>
                    <a:pt x="2156460" y="236220"/>
                  </a:lnTo>
                </a:path>
                <a:path w="2158365" h="2131060">
                  <a:moveTo>
                    <a:pt x="2157984" y="0"/>
                  </a:moveTo>
                  <a:lnTo>
                    <a:pt x="2157984" y="2130551"/>
                  </a:lnTo>
                </a:path>
                <a:path w="2158365" h="2131060">
                  <a:moveTo>
                    <a:pt x="2129028" y="0"/>
                  </a:moveTo>
                  <a:lnTo>
                    <a:pt x="2129028" y="2097024"/>
                  </a:lnTo>
                </a:path>
                <a:path w="2158365" h="2131060">
                  <a:moveTo>
                    <a:pt x="2093976" y="0"/>
                  </a:moveTo>
                  <a:lnTo>
                    <a:pt x="2093976" y="2098548"/>
                  </a:lnTo>
                </a:path>
                <a:path w="2158365" h="2131060">
                  <a:moveTo>
                    <a:pt x="2045208" y="0"/>
                  </a:moveTo>
                  <a:lnTo>
                    <a:pt x="2045208" y="2098548"/>
                  </a:lnTo>
                </a:path>
                <a:path w="2158365" h="2131060">
                  <a:moveTo>
                    <a:pt x="1997963" y="0"/>
                  </a:moveTo>
                  <a:lnTo>
                    <a:pt x="1997963" y="2098548"/>
                  </a:lnTo>
                </a:path>
                <a:path w="2158365" h="2131060">
                  <a:moveTo>
                    <a:pt x="1941576" y="0"/>
                  </a:moveTo>
                  <a:lnTo>
                    <a:pt x="1941576" y="2098548"/>
                  </a:lnTo>
                </a:path>
                <a:path w="2158365" h="2131060">
                  <a:moveTo>
                    <a:pt x="1874520" y="0"/>
                  </a:moveTo>
                  <a:lnTo>
                    <a:pt x="1874520" y="2098548"/>
                  </a:lnTo>
                </a:path>
                <a:path w="2158365" h="2131060">
                  <a:moveTo>
                    <a:pt x="1789176" y="0"/>
                  </a:moveTo>
                  <a:lnTo>
                    <a:pt x="1789176" y="2098548"/>
                  </a:lnTo>
                </a:path>
              </a:pathLst>
            </a:custGeom>
            <a:ln w="9144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8" name="object 38"/>
            <p:cNvSpPr/>
            <p:nvPr/>
          </p:nvSpPr>
          <p:spPr>
            <a:xfrm>
              <a:off x="2241803" y="3706368"/>
              <a:ext cx="711835" cy="2131060"/>
            </a:xfrm>
            <a:custGeom>
              <a:avLst/>
              <a:gdLst/>
              <a:ahLst/>
              <a:cxnLst/>
              <a:rect l="l" t="t" r="r" b="b"/>
              <a:pathLst>
                <a:path w="711835" h="2131060">
                  <a:moveTo>
                    <a:pt x="711707" y="762000"/>
                  </a:moveTo>
                  <a:lnTo>
                    <a:pt x="711707" y="2098548"/>
                  </a:lnTo>
                </a:path>
                <a:path w="711835" h="2131060">
                  <a:moveTo>
                    <a:pt x="711707" y="0"/>
                  </a:moveTo>
                  <a:lnTo>
                    <a:pt x="711707" y="647700"/>
                  </a:lnTo>
                </a:path>
                <a:path w="711835" h="2131060">
                  <a:moveTo>
                    <a:pt x="493776" y="762000"/>
                  </a:moveTo>
                  <a:lnTo>
                    <a:pt x="493776" y="2130551"/>
                  </a:lnTo>
                </a:path>
                <a:path w="711835" h="2131060">
                  <a:moveTo>
                    <a:pt x="493776" y="0"/>
                  </a:moveTo>
                  <a:lnTo>
                    <a:pt x="493776" y="647700"/>
                  </a:lnTo>
                </a:path>
                <a:path w="711835" h="2131060">
                  <a:moveTo>
                    <a:pt x="464820" y="762000"/>
                  </a:moveTo>
                  <a:lnTo>
                    <a:pt x="464820" y="2098548"/>
                  </a:lnTo>
                </a:path>
                <a:path w="711835" h="2131060">
                  <a:moveTo>
                    <a:pt x="464820" y="0"/>
                  </a:moveTo>
                  <a:lnTo>
                    <a:pt x="464820" y="647700"/>
                  </a:lnTo>
                </a:path>
                <a:path w="711835" h="2131060">
                  <a:moveTo>
                    <a:pt x="426720" y="762000"/>
                  </a:moveTo>
                  <a:lnTo>
                    <a:pt x="426720" y="2098548"/>
                  </a:lnTo>
                </a:path>
                <a:path w="711835" h="2131060">
                  <a:moveTo>
                    <a:pt x="426720" y="0"/>
                  </a:moveTo>
                  <a:lnTo>
                    <a:pt x="426720" y="647700"/>
                  </a:lnTo>
                </a:path>
                <a:path w="711835" h="2131060">
                  <a:moveTo>
                    <a:pt x="379476" y="762000"/>
                  </a:moveTo>
                  <a:lnTo>
                    <a:pt x="379476" y="2098548"/>
                  </a:lnTo>
                </a:path>
                <a:path w="711835" h="2131060">
                  <a:moveTo>
                    <a:pt x="379476" y="0"/>
                  </a:moveTo>
                  <a:lnTo>
                    <a:pt x="379476" y="647700"/>
                  </a:lnTo>
                </a:path>
                <a:path w="711835" h="2131060">
                  <a:moveTo>
                    <a:pt x="332231" y="762000"/>
                  </a:moveTo>
                  <a:lnTo>
                    <a:pt x="332231" y="2098548"/>
                  </a:lnTo>
                </a:path>
                <a:path w="711835" h="2131060">
                  <a:moveTo>
                    <a:pt x="332231" y="0"/>
                  </a:moveTo>
                  <a:lnTo>
                    <a:pt x="332231" y="647700"/>
                  </a:lnTo>
                </a:path>
                <a:path w="711835" h="2131060">
                  <a:moveTo>
                    <a:pt x="275844" y="762000"/>
                  </a:moveTo>
                  <a:lnTo>
                    <a:pt x="275844" y="2098548"/>
                  </a:lnTo>
                </a:path>
                <a:path w="711835" h="2131060">
                  <a:moveTo>
                    <a:pt x="275844" y="0"/>
                  </a:moveTo>
                  <a:lnTo>
                    <a:pt x="275844" y="647700"/>
                  </a:lnTo>
                </a:path>
                <a:path w="711835" h="2131060">
                  <a:moveTo>
                    <a:pt x="208787" y="762000"/>
                  </a:moveTo>
                  <a:lnTo>
                    <a:pt x="208787" y="2098548"/>
                  </a:lnTo>
                </a:path>
                <a:path w="711835" h="2131060">
                  <a:moveTo>
                    <a:pt x="208787" y="0"/>
                  </a:moveTo>
                  <a:lnTo>
                    <a:pt x="208787" y="647700"/>
                  </a:lnTo>
                </a:path>
                <a:path w="711835" h="2131060">
                  <a:moveTo>
                    <a:pt x="123444" y="762000"/>
                  </a:moveTo>
                  <a:lnTo>
                    <a:pt x="123444" y="2098548"/>
                  </a:lnTo>
                </a:path>
                <a:path w="711835" h="2131060">
                  <a:moveTo>
                    <a:pt x="123444" y="0"/>
                  </a:moveTo>
                  <a:lnTo>
                    <a:pt x="123444" y="647700"/>
                  </a:lnTo>
                </a:path>
                <a:path w="711835" h="2131060">
                  <a:moveTo>
                    <a:pt x="0" y="762000"/>
                  </a:moveTo>
                  <a:lnTo>
                    <a:pt x="0" y="2098548"/>
                  </a:lnTo>
                </a:path>
                <a:path w="711835" h="2131060">
                  <a:moveTo>
                    <a:pt x="0" y="0"/>
                  </a:moveTo>
                  <a:lnTo>
                    <a:pt x="0" y="647700"/>
                  </a:lnTo>
                </a:path>
              </a:pathLst>
            </a:custGeom>
            <a:ln w="9144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9" name="object 39"/>
            <p:cNvSpPr/>
            <p:nvPr/>
          </p:nvSpPr>
          <p:spPr>
            <a:xfrm>
              <a:off x="1286255" y="3706368"/>
              <a:ext cx="2156460" cy="2131060"/>
            </a:xfrm>
            <a:custGeom>
              <a:avLst/>
              <a:gdLst/>
              <a:ahLst/>
              <a:cxnLst/>
              <a:rect l="l" t="t" r="r" b="b"/>
              <a:pathLst>
                <a:path w="2156460" h="2131060">
                  <a:moveTo>
                    <a:pt x="27432" y="0"/>
                  </a:moveTo>
                  <a:lnTo>
                    <a:pt x="27432" y="2130551"/>
                  </a:lnTo>
                </a:path>
                <a:path w="2156460" h="2131060">
                  <a:moveTo>
                    <a:pt x="0" y="0"/>
                  </a:moveTo>
                  <a:lnTo>
                    <a:pt x="2156460" y="0"/>
                  </a:lnTo>
                </a:path>
              </a:pathLst>
            </a:custGeom>
            <a:ln w="9144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0" name="object 40"/>
            <p:cNvSpPr/>
            <p:nvPr/>
          </p:nvSpPr>
          <p:spPr>
            <a:xfrm>
              <a:off x="1315211" y="4747260"/>
              <a:ext cx="723900" cy="27940"/>
            </a:xfrm>
            <a:custGeom>
              <a:avLst/>
              <a:gdLst/>
              <a:ahLst/>
              <a:cxnLst/>
              <a:rect l="l" t="t" r="r" b="b"/>
              <a:pathLst>
                <a:path w="723900" h="27939">
                  <a:moveTo>
                    <a:pt x="103632" y="27432"/>
                  </a:moveTo>
                  <a:lnTo>
                    <a:pt x="6096" y="27432"/>
                  </a:lnTo>
                  <a:lnTo>
                    <a:pt x="0" y="21336"/>
                  </a:lnTo>
                  <a:lnTo>
                    <a:pt x="0" y="6096"/>
                  </a:lnTo>
                  <a:lnTo>
                    <a:pt x="6096" y="0"/>
                  </a:lnTo>
                  <a:lnTo>
                    <a:pt x="103632" y="0"/>
                  </a:lnTo>
                  <a:lnTo>
                    <a:pt x="109728" y="6096"/>
                  </a:lnTo>
                  <a:lnTo>
                    <a:pt x="109728" y="21336"/>
                  </a:lnTo>
                  <a:lnTo>
                    <a:pt x="103632" y="27432"/>
                  </a:lnTo>
                  <a:close/>
                </a:path>
                <a:path w="723900" h="27939">
                  <a:moveTo>
                    <a:pt x="266699" y="27432"/>
                  </a:moveTo>
                  <a:lnTo>
                    <a:pt x="169164" y="27432"/>
                  </a:lnTo>
                  <a:lnTo>
                    <a:pt x="163068" y="21336"/>
                  </a:lnTo>
                  <a:lnTo>
                    <a:pt x="163068" y="6096"/>
                  </a:lnTo>
                  <a:lnTo>
                    <a:pt x="169164" y="0"/>
                  </a:lnTo>
                  <a:lnTo>
                    <a:pt x="266699" y="0"/>
                  </a:lnTo>
                  <a:lnTo>
                    <a:pt x="272796" y="6096"/>
                  </a:lnTo>
                  <a:lnTo>
                    <a:pt x="272796" y="21336"/>
                  </a:lnTo>
                  <a:lnTo>
                    <a:pt x="266699" y="27432"/>
                  </a:lnTo>
                  <a:close/>
                </a:path>
                <a:path w="723900" h="27939">
                  <a:moveTo>
                    <a:pt x="429768" y="27432"/>
                  </a:moveTo>
                  <a:lnTo>
                    <a:pt x="333755" y="27432"/>
                  </a:lnTo>
                  <a:lnTo>
                    <a:pt x="327660" y="21336"/>
                  </a:lnTo>
                  <a:lnTo>
                    <a:pt x="327660" y="6096"/>
                  </a:lnTo>
                  <a:lnTo>
                    <a:pt x="333755" y="0"/>
                  </a:lnTo>
                  <a:lnTo>
                    <a:pt x="429768" y="0"/>
                  </a:lnTo>
                  <a:lnTo>
                    <a:pt x="437388" y="6096"/>
                  </a:lnTo>
                  <a:lnTo>
                    <a:pt x="437388" y="21336"/>
                  </a:lnTo>
                  <a:lnTo>
                    <a:pt x="429768" y="27432"/>
                  </a:lnTo>
                  <a:close/>
                </a:path>
                <a:path w="723900" h="27939">
                  <a:moveTo>
                    <a:pt x="594360" y="27432"/>
                  </a:moveTo>
                  <a:lnTo>
                    <a:pt x="496824" y="27432"/>
                  </a:lnTo>
                  <a:lnTo>
                    <a:pt x="490728" y="21336"/>
                  </a:lnTo>
                  <a:lnTo>
                    <a:pt x="490728" y="6096"/>
                  </a:lnTo>
                  <a:lnTo>
                    <a:pt x="496824" y="0"/>
                  </a:lnTo>
                  <a:lnTo>
                    <a:pt x="594360" y="0"/>
                  </a:lnTo>
                  <a:lnTo>
                    <a:pt x="600455" y="6096"/>
                  </a:lnTo>
                  <a:lnTo>
                    <a:pt x="600455" y="21336"/>
                  </a:lnTo>
                  <a:lnTo>
                    <a:pt x="594360" y="27432"/>
                  </a:lnTo>
                  <a:close/>
                </a:path>
                <a:path w="723900" h="27939">
                  <a:moveTo>
                    <a:pt x="717804" y="27432"/>
                  </a:moveTo>
                  <a:lnTo>
                    <a:pt x="661416" y="27432"/>
                  </a:lnTo>
                  <a:lnTo>
                    <a:pt x="655320" y="21336"/>
                  </a:lnTo>
                  <a:lnTo>
                    <a:pt x="655320" y="6096"/>
                  </a:lnTo>
                  <a:lnTo>
                    <a:pt x="661416" y="0"/>
                  </a:lnTo>
                  <a:lnTo>
                    <a:pt x="717804" y="0"/>
                  </a:lnTo>
                  <a:lnTo>
                    <a:pt x="723900" y="6096"/>
                  </a:lnTo>
                  <a:lnTo>
                    <a:pt x="723900" y="21336"/>
                  </a:lnTo>
                  <a:lnTo>
                    <a:pt x="717804" y="27432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1" name="object 41"/>
            <p:cNvSpPr/>
            <p:nvPr/>
          </p:nvSpPr>
          <p:spPr>
            <a:xfrm>
              <a:off x="1333499" y="4760976"/>
              <a:ext cx="2106295" cy="582295"/>
            </a:xfrm>
            <a:custGeom>
              <a:avLst/>
              <a:gdLst/>
              <a:ahLst/>
              <a:cxnLst/>
              <a:rect l="l" t="t" r="r" b="b"/>
              <a:pathLst>
                <a:path w="2106295" h="582295">
                  <a:moveTo>
                    <a:pt x="691895" y="0"/>
                  </a:moveTo>
                  <a:lnTo>
                    <a:pt x="2106167" y="0"/>
                  </a:lnTo>
                </a:path>
                <a:path w="2106295" h="582295">
                  <a:moveTo>
                    <a:pt x="696467" y="0"/>
                  </a:moveTo>
                  <a:lnTo>
                    <a:pt x="696467" y="579120"/>
                  </a:lnTo>
                </a:path>
                <a:path w="2106295" h="582295">
                  <a:moveTo>
                    <a:pt x="0" y="582168"/>
                  </a:moveTo>
                  <a:lnTo>
                    <a:pt x="697991" y="582168"/>
                  </a:lnTo>
                </a:path>
              </a:pathLst>
            </a:custGeom>
            <a:ln w="2743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pic>
        <p:nvPicPr>
          <p:cNvPr id="42" name="object 42"/>
          <p:cNvPicPr/>
          <p:nvPr/>
        </p:nvPicPr>
        <p:blipFill>
          <a:blip r:embed="rId2" cstate="print"/>
          <a:stretch>
            <a:fillRect/>
          </a:stretch>
        </p:blipFill>
        <p:spPr>
          <a:xfrm>
            <a:off x="2590850" y="3666745"/>
            <a:ext cx="206518" cy="67055"/>
          </a:xfrm>
          <a:prstGeom prst="rect">
            <a:avLst/>
          </a:prstGeom>
        </p:spPr>
      </p:pic>
      <p:pic>
        <p:nvPicPr>
          <p:cNvPr id="43" name="object 43"/>
          <p:cNvPicPr/>
          <p:nvPr/>
        </p:nvPicPr>
        <p:blipFill>
          <a:blip r:embed="rId3" cstate="print"/>
          <a:stretch>
            <a:fillRect/>
          </a:stretch>
        </p:blipFill>
        <p:spPr>
          <a:xfrm>
            <a:off x="2590850" y="3902965"/>
            <a:ext cx="206518" cy="67055"/>
          </a:xfrm>
          <a:prstGeom prst="rect">
            <a:avLst/>
          </a:prstGeom>
        </p:spPr>
      </p:pic>
      <p:pic>
        <p:nvPicPr>
          <p:cNvPr id="44" name="object 44"/>
          <p:cNvPicPr/>
          <p:nvPr/>
        </p:nvPicPr>
        <p:blipFill>
          <a:blip r:embed="rId4" cstate="print"/>
          <a:stretch>
            <a:fillRect/>
          </a:stretch>
        </p:blipFill>
        <p:spPr>
          <a:xfrm>
            <a:off x="2590850" y="4128516"/>
            <a:ext cx="181991" cy="67563"/>
          </a:xfrm>
          <a:prstGeom prst="rect">
            <a:avLst/>
          </a:prstGeom>
        </p:spPr>
      </p:pic>
      <p:pic>
        <p:nvPicPr>
          <p:cNvPr id="45" name="object 45"/>
          <p:cNvPicPr/>
          <p:nvPr/>
        </p:nvPicPr>
        <p:blipFill>
          <a:blip r:embed="rId5" cstate="print"/>
          <a:stretch>
            <a:fillRect/>
          </a:stretch>
        </p:blipFill>
        <p:spPr>
          <a:xfrm>
            <a:off x="2590850" y="4367785"/>
            <a:ext cx="206518" cy="67055"/>
          </a:xfrm>
          <a:prstGeom prst="rect">
            <a:avLst/>
          </a:prstGeom>
        </p:spPr>
      </p:pic>
      <p:pic>
        <p:nvPicPr>
          <p:cNvPr id="46" name="object 46"/>
          <p:cNvPicPr/>
          <p:nvPr/>
        </p:nvPicPr>
        <p:blipFill>
          <a:blip r:embed="rId6" cstate="print"/>
          <a:stretch>
            <a:fillRect/>
          </a:stretch>
        </p:blipFill>
        <p:spPr>
          <a:xfrm>
            <a:off x="2590850" y="4604004"/>
            <a:ext cx="206518" cy="67055"/>
          </a:xfrm>
          <a:prstGeom prst="rect">
            <a:avLst/>
          </a:prstGeom>
        </p:spPr>
      </p:pic>
      <p:pic>
        <p:nvPicPr>
          <p:cNvPr id="47" name="object 47"/>
          <p:cNvPicPr/>
          <p:nvPr/>
        </p:nvPicPr>
        <p:blipFill>
          <a:blip r:embed="rId7" cstate="print"/>
          <a:stretch>
            <a:fillRect/>
          </a:stretch>
        </p:blipFill>
        <p:spPr>
          <a:xfrm>
            <a:off x="2590850" y="4829557"/>
            <a:ext cx="206518" cy="67055"/>
          </a:xfrm>
          <a:prstGeom prst="rect">
            <a:avLst/>
          </a:prstGeom>
        </p:spPr>
      </p:pic>
      <p:pic>
        <p:nvPicPr>
          <p:cNvPr id="48" name="object 48"/>
          <p:cNvPicPr/>
          <p:nvPr/>
        </p:nvPicPr>
        <p:blipFill>
          <a:blip r:embed="rId8" cstate="print"/>
          <a:stretch>
            <a:fillRect/>
          </a:stretch>
        </p:blipFill>
        <p:spPr>
          <a:xfrm>
            <a:off x="2590850" y="5067301"/>
            <a:ext cx="206518" cy="66039"/>
          </a:xfrm>
          <a:prstGeom prst="rect">
            <a:avLst/>
          </a:prstGeom>
        </p:spPr>
      </p:pic>
      <p:pic>
        <p:nvPicPr>
          <p:cNvPr id="49" name="object 49"/>
          <p:cNvPicPr/>
          <p:nvPr/>
        </p:nvPicPr>
        <p:blipFill>
          <a:blip r:embed="rId9" cstate="print"/>
          <a:stretch>
            <a:fillRect/>
          </a:stretch>
        </p:blipFill>
        <p:spPr>
          <a:xfrm>
            <a:off x="2590850" y="5305045"/>
            <a:ext cx="206518" cy="67055"/>
          </a:xfrm>
          <a:prstGeom prst="rect">
            <a:avLst/>
          </a:prstGeom>
        </p:spPr>
      </p:pic>
      <p:pic>
        <p:nvPicPr>
          <p:cNvPr id="50" name="object 50"/>
          <p:cNvPicPr/>
          <p:nvPr/>
        </p:nvPicPr>
        <p:blipFill>
          <a:blip r:embed="rId10" cstate="print"/>
          <a:stretch>
            <a:fillRect/>
          </a:stretch>
        </p:blipFill>
        <p:spPr>
          <a:xfrm>
            <a:off x="2590849" y="5532121"/>
            <a:ext cx="210077" cy="65531"/>
          </a:xfrm>
          <a:prstGeom prst="rect">
            <a:avLst/>
          </a:prstGeom>
        </p:spPr>
      </p:pic>
      <p:pic>
        <p:nvPicPr>
          <p:cNvPr id="51" name="object 51"/>
          <p:cNvPicPr/>
          <p:nvPr/>
        </p:nvPicPr>
        <p:blipFill>
          <a:blip r:embed="rId11" cstate="print"/>
          <a:stretch>
            <a:fillRect/>
          </a:stretch>
        </p:blipFill>
        <p:spPr>
          <a:xfrm>
            <a:off x="2590849" y="5766817"/>
            <a:ext cx="210077" cy="67563"/>
          </a:xfrm>
          <a:prstGeom prst="rect">
            <a:avLst/>
          </a:prstGeom>
        </p:spPr>
      </p:pic>
      <p:pic>
        <p:nvPicPr>
          <p:cNvPr id="52" name="object 52"/>
          <p:cNvPicPr/>
          <p:nvPr/>
        </p:nvPicPr>
        <p:blipFill>
          <a:blip r:embed="rId12" cstate="print"/>
          <a:stretch>
            <a:fillRect/>
          </a:stretch>
        </p:blipFill>
        <p:spPr>
          <a:xfrm>
            <a:off x="7719958" y="5897879"/>
            <a:ext cx="420676" cy="67055"/>
          </a:xfrm>
          <a:prstGeom prst="rect">
            <a:avLst/>
          </a:prstGeom>
        </p:spPr>
      </p:pic>
      <p:pic>
        <p:nvPicPr>
          <p:cNvPr id="53" name="object 53"/>
          <p:cNvPicPr/>
          <p:nvPr/>
        </p:nvPicPr>
        <p:blipFill>
          <a:blip r:embed="rId13" cstate="print"/>
          <a:stretch>
            <a:fillRect/>
          </a:stretch>
        </p:blipFill>
        <p:spPr>
          <a:xfrm>
            <a:off x="6142311" y="5897879"/>
            <a:ext cx="308476" cy="67055"/>
          </a:xfrm>
          <a:prstGeom prst="rect">
            <a:avLst/>
          </a:prstGeom>
        </p:spPr>
      </p:pic>
      <p:pic>
        <p:nvPicPr>
          <p:cNvPr id="54" name="object 54"/>
          <p:cNvPicPr/>
          <p:nvPr/>
        </p:nvPicPr>
        <p:blipFill>
          <a:blip r:embed="rId14" cstate="print"/>
          <a:stretch>
            <a:fillRect/>
          </a:stretch>
        </p:blipFill>
        <p:spPr>
          <a:xfrm>
            <a:off x="4564663" y="5897879"/>
            <a:ext cx="192697" cy="67055"/>
          </a:xfrm>
          <a:prstGeom prst="rect">
            <a:avLst/>
          </a:prstGeom>
        </p:spPr>
      </p:pic>
      <p:pic>
        <p:nvPicPr>
          <p:cNvPr id="55" name="object 55"/>
          <p:cNvPicPr/>
          <p:nvPr/>
        </p:nvPicPr>
        <p:blipFill>
          <a:blip r:embed="rId15" cstate="print"/>
          <a:stretch>
            <a:fillRect/>
          </a:stretch>
        </p:blipFill>
        <p:spPr>
          <a:xfrm>
            <a:off x="2990521" y="5897881"/>
            <a:ext cx="52586" cy="65531"/>
          </a:xfrm>
          <a:prstGeom prst="rect">
            <a:avLst/>
          </a:prstGeom>
        </p:spPr>
      </p:pic>
      <p:pic>
        <p:nvPicPr>
          <p:cNvPr id="56" name="object 56"/>
          <p:cNvPicPr/>
          <p:nvPr/>
        </p:nvPicPr>
        <p:blipFill>
          <a:blip r:embed="rId16" cstate="print"/>
          <a:stretch>
            <a:fillRect/>
          </a:stretch>
        </p:blipFill>
        <p:spPr>
          <a:xfrm>
            <a:off x="4028260" y="4372356"/>
            <a:ext cx="2685506" cy="128015"/>
          </a:xfrm>
          <a:prstGeom prst="rect">
            <a:avLst/>
          </a:prstGeom>
        </p:spPr>
      </p:pic>
      <p:grpSp>
        <p:nvGrpSpPr>
          <p:cNvPr id="57" name="object 57"/>
          <p:cNvGrpSpPr/>
          <p:nvPr/>
        </p:nvGrpSpPr>
        <p:grpSpPr>
          <a:xfrm>
            <a:off x="3379673" y="4977384"/>
            <a:ext cx="870628" cy="304800"/>
            <a:chOff x="1469136" y="4977384"/>
            <a:chExt cx="378460" cy="304800"/>
          </a:xfrm>
        </p:grpSpPr>
        <p:pic>
          <p:nvPicPr>
            <p:cNvPr id="58" name="object 58"/>
            <p:cNvPicPr/>
            <p:nvPr/>
          </p:nvPicPr>
          <p:blipFill>
            <a:blip r:embed="rId14" cstate="print"/>
            <a:stretch>
              <a:fillRect/>
            </a:stretch>
          </p:blipFill>
          <p:spPr>
            <a:xfrm>
              <a:off x="1470659" y="4977384"/>
              <a:ext cx="83765" cy="67055"/>
            </a:xfrm>
            <a:prstGeom prst="rect">
              <a:avLst/>
            </a:prstGeom>
          </p:spPr>
        </p:pic>
        <p:pic>
          <p:nvPicPr>
            <p:cNvPr id="59" name="object 59"/>
            <p:cNvPicPr/>
            <p:nvPr/>
          </p:nvPicPr>
          <p:blipFill>
            <a:blip r:embed="rId17" cstate="print"/>
            <a:stretch>
              <a:fillRect/>
            </a:stretch>
          </p:blipFill>
          <p:spPr>
            <a:xfrm>
              <a:off x="1589531" y="4978908"/>
              <a:ext cx="256031" cy="65531"/>
            </a:xfrm>
            <a:prstGeom prst="rect">
              <a:avLst/>
            </a:prstGeom>
          </p:spPr>
        </p:pic>
        <p:pic>
          <p:nvPicPr>
            <p:cNvPr id="60" name="object 60"/>
            <p:cNvPicPr/>
            <p:nvPr/>
          </p:nvPicPr>
          <p:blipFill>
            <a:blip r:embed="rId18" cstate="print"/>
            <a:stretch>
              <a:fillRect/>
            </a:stretch>
          </p:blipFill>
          <p:spPr>
            <a:xfrm>
              <a:off x="1469136" y="5084064"/>
              <a:ext cx="377951" cy="198119"/>
            </a:xfrm>
            <a:prstGeom prst="rect">
              <a:avLst/>
            </a:prstGeom>
          </p:spPr>
        </p:pic>
      </p:grpSp>
      <p:grpSp>
        <p:nvGrpSpPr>
          <p:cNvPr id="61" name="object 61"/>
          <p:cNvGrpSpPr/>
          <p:nvPr/>
        </p:nvGrpSpPr>
        <p:grpSpPr>
          <a:xfrm>
            <a:off x="3730262" y="6019800"/>
            <a:ext cx="3573081" cy="257810"/>
            <a:chOff x="1621536" y="6019800"/>
            <a:chExt cx="1553210" cy="257810"/>
          </a:xfrm>
        </p:grpSpPr>
        <p:pic>
          <p:nvPicPr>
            <p:cNvPr id="62" name="object 62"/>
            <p:cNvPicPr/>
            <p:nvPr/>
          </p:nvPicPr>
          <p:blipFill>
            <a:blip r:embed="rId19" cstate="print"/>
            <a:stretch>
              <a:fillRect/>
            </a:stretch>
          </p:blipFill>
          <p:spPr>
            <a:xfrm>
              <a:off x="1621536" y="6019800"/>
              <a:ext cx="1219199" cy="257555"/>
            </a:xfrm>
            <a:prstGeom prst="rect">
              <a:avLst/>
            </a:prstGeom>
          </p:spPr>
        </p:pic>
        <p:pic>
          <p:nvPicPr>
            <p:cNvPr id="63" name="object 63"/>
            <p:cNvPicPr/>
            <p:nvPr/>
          </p:nvPicPr>
          <p:blipFill>
            <a:blip r:embed="rId20" cstate="print"/>
            <a:stretch>
              <a:fillRect/>
            </a:stretch>
          </p:blipFill>
          <p:spPr>
            <a:xfrm>
              <a:off x="2845308" y="6019800"/>
              <a:ext cx="329183" cy="257555"/>
            </a:xfrm>
            <a:prstGeom prst="rect">
              <a:avLst/>
            </a:prstGeom>
          </p:spPr>
        </p:pic>
      </p:grpSp>
      <p:sp>
        <p:nvSpPr>
          <p:cNvPr id="64" name="object 64"/>
          <p:cNvSpPr/>
          <p:nvPr/>
        </p:nvSpPr>
        <p:spPr>
          <a:xfrm>
            <a:off x="1444422" y="9413748"/>
            <a:ext cx="15051933" cy="9525"/>
          </a:xfrm>
          <a:custGeom>
            <a:avLst/>
            <a:gdLst/>
            <a:ahLst/>
            <a:cxnLst/>
            <a:rect l="l" t="t" r="r" b="b"/>
            <a:pathLst>
              <a:path w="6543040" h="9525">
                <a:moveTo>
                  <a:pt x="6542531" y="9144"/>
                </a:moveTo>
                <a:lnTo>
                  <a:pt x="0" y="9144"/>
                </a:lnTo>
                <a:lnTo>
                  <a:pt x="0" y="0"/>
                </a:lnTo>
                <a:lnTo>
                  <a:pt x="6542531" y="0"/>
                </a:lnTo>
                <a:lnTo>
                  <a:pt x="6542531" y="9144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5" name="object 65"/>
          <p:cNvSpPr txBox="1"/>
          <p:nvPr/>
        </p:nvSpPr>
        <p:spPr>
          <a:xfrm>
            <a:off x="1415188" y="349008"/>
            <a:ext cx="192824" cy="135935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sz="800" spc="10" dirty="0">
                <a:latin typeface="Microsoft Sans Serif"/>
                <a:cs typeface="Microsoft Sans Serif"/>
              </a:rPr>
              <a:t>4</a:t>
            </a:r>
            <a:endParaRPr sz="800">
              <a:latin typeface="Microsoft Sans Serif"/>
              <a:cs typeface="Microsoft Sans Serif"/>
            </a:endParaRPr>
          </a:p>
        </p:txBody>
      </p:sp>
      <p:sp>
        <p:nvSpPr>
          <p:cNvPr id="66" name="object 66"/>
          <p:cNvSpPr txBox="1"/>
          <p:nvPr/>
        </p:nvSpPr>
        <p:spPr>
          <a:xfrm>
            <a:off x="1415216" y="602313"/>
            <a:ext cx="7400339" cy="1244956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 marR="5080" indent="154940">
              <a:lnSpc>
                <a:spcPct val="143000"/>
              </a:lnSpc>
              <a:spcBef>
                <a:spcPts val="100"/>
              </a:spcBef>
            </a:pPr>
            <a:r>
              <a:rPr sz="700" spc="-10" dirty="0">
                <a:latin typeface="Microsoft Sans Serif"/>
                <a:cs typeface="Microsoft Sans Serif"/>
              </a:rPr>
              <a:t>La </a:t>
            </a:r>
            <a:r>
              <a:rPr sz="700" spc="-5" dirty="0">
                <a:latin typeface="Microsoft Sans Serif"/>
                <a:cs typeface="Microsoft Sans Serif"/>
              </a:rPr>
              <a:t>Fig. </a:t>
            </a:r>
            <a:r>
              <a:rPr sz="700" spc="10" dirty="0">
                <a:latin typeface="Microsoft Sans Serif"/>
                <a:cs typeface="Microsoft Sans Serif"/>
              </a:rPr>
              <a:t>3 </a:t>
            </a:r>
            <a:r>
              <a:rPr sz="700" spc="30" dirty="0">
                <a:latin typeface="Microsoft Sans Serif"/>
                <a:cs typeface="Microsoft Sans Serif"/>
              </a:rPr>
              <a:t>muestra una </a:t>
            </a:r>
            <a:r>
              <a:rPr sz="700" spc="25" dirty="0">
                <a:latin typeface="Microsoft Sans Serif"/>
                <a:cs typeface="Microsoft Sans Serif"/>
              </a:rPr>
              <a:t>configuración </a:t>
            </a:r>
            <a:r>
              <a:rPr sz="700" spc="20" dirty="0">
                <a:latin typeface="Microsoft Sans Serif"/>
                <a:cs typeface="Microsoft Sans Serif"/>
              </a:rPr>
              <a:t>de relé de </a:t>
            </a:r>
            <a:r>
              <a:rPr sz="700" spc="15" dirty="0">
                <a:latin typeface="Microsoft Sans Serif"/>
                <a:cs typeface="Microsoft Sans Serif"/>
              </a:rPr>
              <a:t>baja frecuencia. </a:t>
            </a:r>
            <a:r>
              <a:rPr sz="700" spc="-30" dirty="0">
                <a:latin typeface="Microsoft Sans Serif"/>
                <a:cs typeface="Microsoft Sans Serif"/>
              </a:rPr>
              <a:t>El </a:t>
            </a:r>
            <a:r>
              <a:rPr sz="700" spc="-25" dirty="0">
                <a:latin typeface="Microsoft Sans Serif"/>
                <a:cs typeface="Microsoft Sans Serif"/>
              </a:rPr>
              <a:t> </a:t>
            </a:r>
            <a:r>
              <a:rPr sz="700" spc="25" dirty="0">
                <a:latin typeface="Microsoft Sans Serif"/>
                <a:cs typeface="Microsoft Sans Serif"/>
              </a:rPr>
              <a:t>ejemplo </a:t>
            </a:r>
            <a:r>
              <a:rPr sz="700" spc="15" dirty="0">
                <a:latin typeface="Microsoft Sans Serif"/>
                <a:cs typeface="Microsoft Sans Serif"/>
              </a:rPr>
              <a:t>indica </a:t>
            </a:r>
            <a:r>
              <a:rPr sz="700" spc="30" dirty="0">
                <a:latin typeface="Microsoft Sans Serif"/>
                <a:cs typeface="Microsoft Sans Serif"/>
              </a:rPr>
              <a:t>que </a:t>
            </a:r>
            <a:r>
              <a:rPr sz="700" spc="10" dirty="0">
                <a:latin typeface="Microsoft Sans Serif"/>
                <a:cs typeface="Microsoft Sans Serif"/>
              </a:rPr>
              <a:t>la </a:t>
            </a:r>
            <a:r>
              <a:rPr sz="700" spc="35" dirty="0">
                <a:latin typeface="Microsoft Sans Serif"/>
                <a:cs typeface="Microsoft Sans Serif"/>
              </a:rPr>
              <a:t>turbina </a:t>
            </a:r>
            <a:r>
              <a:rPr sz="700" spc="-5" dirty="0">
                <a:latin typeface="Microsoft Sans Serif"/>
                <a:cs typeface="Microsoft Sans Serif"/>
              </a:rPr>
              <a:t>es </a:t>
            </a:r>
            <a:r>
              <a:rPr sz="700" dirty="0">
                <a:latin typeface="Microsoft Sans Serif"/>
                <a:cs typeface="Microsoft Sans Serif"/>
              </a:rPr>
              <a:t>capaz </a:t>
            </a:r>
            <a:r>
              <a:rPr sz="700" spc="20" dirty="0">
                <a:latin typeface="Microsoft Sans Serif"/>
                <a:cs typeface="Microsoft Sans Serif"/>
              </a:rPr>
              <a:t>de </a:t>
            </a:r>
            <a:r>
              <a:rPr sz="700" spc="30" dirty="0">
                <a:latin typeface="Microsoft Sans Serif"/>
                <a:cs typeface="Microsoft Sans Serif"/>
              </a:rPr>
              <a:t>funcionar </a:t>
            </a:r>
            <a:r>
              <a:rPr sz="700" spc="20" dirty="0">
                <a:latin typeface="Microsoft Sans Serif"/>
                <a:cs typeface="Microsoft Sans Serif"/>
              </a:rPr>
              <a:t>de </a:t>
            </a:r>
            <a:r>
              <a:rPr sz="700" spc="40" dirty="0">
                <a:latin typeface="Microsoft Sans Serif"/>
                <a:cs typeface="Microsoft Sans Serif"/>
              </a:rPr>
              <a:t>forma </a:t>
            </a:r>
            <a:r>
              <a:rPr sz="700" spc="25" dirty="0">
                <a:latin typeface="Microsoft Sans Serif"/>
                <a:cs typeface="Microsoft Sans Serif"/>
              </a:rPr>
              <a:t>continua </a:t>
            </a:r>
            <a:r>
              <a:rPr sz="700" dirty="0">
                <a:latin typeface="Microsoft Sans Serif"/>
                <a:cs typeface="Microsoft Sans Serif"/>
              </a:rPr>
              <a:t>a </a:t>
            </a:r>
            <a:r>
              <a:rPr sz="700" spc="5" dirty="0">
                <a:latin typeface="Microsoft Sans Serif"/>
                <a:cs typeface="Microsoft Sans Serif"/>
              </a:rPr>
              <a:t> </a:t>
            </a:r>
            <a:r>
              <a:rPr sz="700" spc="15" dirty="0">
                <a:latin typeface="Microsoft Sans Serif"/>
                <a:cs typeface="Microsoft Sans Serif"/>
              </a:rPr>
              <a:t>frecuencias</a:t>
            </a:r>
            <a:r>
              <a:rPr sz="700" spc="-5" dirty="0">
                <a:latin typeface="Microsoft Sans Serif"/>
                <a:cs typeface="Microsoft Sans Serif"/>
              </a:rPr>
              <a:t> </a:t>
            </a:r>
            <a:r>
              <a:rPr sz="700" spc="20" dirty="0">
                <a:latin typeface="Microsoft Sans Serif"/>
                <a:cs typeface="Microsoft Sans Serif"/>
              </a:rPr>
              <a:t>superiores</a:t>
            </a:r>
            <a:r>
              <a:rPr sz="700" spc="-5" dirty="0">
                <a:latin typeface="Microsoft Sans Serif"/>
                <a:cs typeface="Microsoft Sans Serif"/>
              </a:rPr>
              <a:t> </a:t>
            </a:r>
            <a:r>
              <a:rPr sz="700" dirty="0">
                <a:latin typeface="Microsoft Sans Serif"/>
                <a:cs typeface="Microsoft Sans Serif"/>
              </a:rPr>
              <a:t>a</a:t>
            </a:r>
            <a:r>
              <a:rPr sz="700" spc="-5" dirty="0">
                <a:latin typeface="Microsoft Sans Serif"/>
                <a:cs typeface="Microsoft Sans Serif"/>
              </a:rPr>
              <a:t> </a:t>
            </a:r>
            <a:r>
              <a:rPr sz="700" spc="5" dirty="0">
                <a:latin typeface="Microsoft Sans Serif"/>
                <a:cs typeface="Microsoft Sans Serif"/>
              </a:rPr>
              <a:t>58,5</a:t>
            </a:r>
            <a:r>
              <a:rPr sz="700" dirty="0">
                <a:latin typeface="Microsoft Sans Serif"/>
                <a:cs typeface="Microsoft Sans Serif"/>
              </a:rPr>
              <a:t> </a:t>
            </a:r>
            <a:r>
              <a:rPr sz="700" spc="-5" dirty="0">
                <a:latin typeface="Microsoft Sans Serif"/>
                <a:cs typeface="Microsoft Sans Serif"/>
              </a:rPr>
              <a:t>Hz </a:t>
            </a:r>
            <a:r>
              <a:rPr sz="700" spc="5" dirty="0">
                <a:latin typeface="Microsoft Sans Serif"/>
                <a:cs typeface="Microsoft Sans Serif"/>
              </a:rPr>
              <a:t>y</a:t>
            </a:r>
            <a:r>
              <a:rPr sz="700" spc="-5" dirty="0">
                <a:latin typeface="Microsoft Sans Serif"/>
                <a:cs typeface="Microsoft Sans Serif"/>
              </a:rPr>
              <a:t> </a:t>
            </a:r>
            <a:r>
              <a:rPr sz="700" spc="10" dirty="0">
                <a:latin typeface="Microsoft Sans Serif"/>
                <a:cs typeface="Microsoft Sans Serif"/>
              </a:rPr>
              <a:t>está</a:t>
            </a:r>
            <a:r>
              <a:rPr sz="700" spc="-5" dirty="0">
                <a:latin typeface="Microsoft Sans Serif"/>
                <a:cs typeface="Microsoft Sans Serif"/>
              </a:rPr>
              <a:t> </a:t>
            </a:r>
            <a:r>
              <a:rPr sz="700" spc="30" dirty="0">
                <a:latin typeface="Microsoft Sans Serif"/>
                <a:cs typeface="Microsoft Sans Serif"/>
              </a:rPr>
              <a:t>limitada</a:t>
            </a:r>
            <a:r>
              <a:rPr sz="700" dirty="0">
                <a:latin typeface="Microsoft Sans Serif"/>
                <a:cs typeface="Microsoft Sans Serif"/>
              </a:rPr>
              <a:t> a</a:t>
            </a:r>
            <a:r>
              <a:rPr sz="700" spc="-5" dirty="0">
                <a:latin typeface="Microsoft Sans Serif"/>
                <a:cs typeface="Microsoft Sans Serif"/>
              </a:rPr>
              <a:t> </a:t>
            </a:r>
            <a:r>
              <a:rPr sz="700" spc="40" dirty="0">
                <a:latin typeface="Microsoft Sans Serif"/>
                <a:cs typeface="Microsoft Sans Serif"/>
              </a:rPr>
              <a:t>un</a:t>
            </a:r>
            <a:r>
              <a:rPr sz="700" spc="-5" dirty="0">
                <a:latin typeface="Microsoft Sans Serif"/>
                <a:cs typeface="Microsoft Sans Serif"/>
              </a:rPr>
              <a:t> </a:t>
            </a:r>
            <a:r>
              <a:rPr sz="700" spc="35" dirty="0">
                <a:latin typeface="Microsoft Sans Serif"/>
                <a:cs typeface="Microsoft Sans Serif"/>
              </a:rPr>
              <a:t>máximo</a:t>
            </a:r>
            <a:r>
              <a:rPr sz="700" spc="-5" dirty="0">
                <a:latin typeface="Microsoft Sans Serif"/>
                <a:cs typeface="Microsoft Sans Serif"/>
              </a:rPr>
              <a:t> </a:t>
            </a:r>
            <a:r>
              <a:rPr sz="700" spc="20" dirty="0">
                <a:latin typeface="Microsoft Sans Serif"/>
                <a:cs typeface="Microsoft Sans Serif"/>
              </a:rPr>
              <a:t>de</a:t>
            </a:r>
            <a:r>
              <a:rPr sz="700" dirty="0">
                <a:latin typeface="Microsoft Sans Serif"/>
                <a:cs typeface="Microsoft Sans Serif"/>
              </a:rPr>
              <a:t> </a:t>
            </a:r>
            <a:r>
              <a:rPr sz="700" spc="10" dirty="0">
                <a:latin typeface="Microsoft Sans Serif"/>
                <a:cs typeface="Microsoft Sans Serif"/>
              </a:rPr>
              <a:t>10</a:t>
            </a:r>
            <a:r>
              <a:rPr sz="700" spc="-5" dirty="0">
                <a:latin typeface="Microsoft Sans Serif"/>
                <a:cs typeface="Microsoft Sans Serif"/>
              </a:rPr>
              <a:t> </a:t>
            </a:r>
            <a:r>
              <a:rPr sz="700" spc="35" dirty="0">
                <a:latin typeface="Microsoft Sans Serif"/>
                <a:cs typeface="Microsoft Sans Serif"/>
              </a:rPr>
              <a:t>minutos </a:t>
            </a:r>
            <a:r>
              <a:rPr sz="700" spc="40" dirty="0">
                <a:latin typeface="Microsoft Sans Serif"/>
                <a:cs typeface="Microsoft Sans Serif"/>
              </a:rPr>
              <a:t> </a:t>
            </a:r>
            <a:r>
              <a:rPr sz="700" spc="20" dirty="0">
                <a:latin typeface="Microsoft Sans Serif"/>
                <a:cs typeface="Microsoft Sans Serif"/>
              </a:rPr>
              <a:t>acumulados</a:t>
            </a:r>
            <a:r>
              <a:rPr sz="700" spc="10" dirty="0">
                <a:latin typeface="Microsoft Sans Serif"/>
                <a:cs typeface="Microsoft Sans Serif"/>
              </a:rPr>
              <a:t> </a:t>
            </a:r>
            <a:r>
              <a:rPr sz="700" spc="35" dirty="0">
                <a:latin typeface="Microsoft Sans Serif"/>
                <a:cs typeface="Microsoft Sans Serif"/>
              </a:rPr>
              <a:t>durante</a:t>
            </a:r>
            <a:r>
              <a:rPr sz="700" spc="15" dirty="0">
                <a:latin typeface="Microsoft Sans Serif"/>
                <a:cs typeface="Microsoft Sans Serif"/>
              </a:rPr>
              <a:t> </a:t>
            </a:r>
            <a:r>
              <a:rPr sz="700" spc="10" dirty="0">
                <a:latin typeface="Microsoft Sans Serif"/>
                <a:cs typeface="Microsoft Sans Serif"/>
              </a:rPr>
              <a:t>la</a:t>
            </a:r>
            <a:r>
              <a:rPr sz="700" spc="15" dirty="0">
                <a:latin typeface="Microsoft Sans Serif"/>
                <a:cs typeface="Microsoft Sans Serif"/>
              </a:rPr>
              <a:t> vida</a:t>
            </a:r>
            <a:r>
              <a:rPr sz="700" spc="10" dirty="0">
                <a:latin typeface="Microsoft Sans Serif"/>
                <a:cs typeface="Microsoft Sans Serif"/>
              </a:rPr>
              <a:t> </a:t>
            </a:r>
            <a:r>
              <a:rPr sz="700" spc="35" dirty="0">
                <a:latin typeface="Microsoft Sans Serif"/>
                <a:cs typeface="Microsoft Sans Serif"/>
              </a:rPr>
              <a:t>útil</a:t>
            </a:r>
            <a:r>
              <a:rPr sz="700" spc="15" dirty="0">
                <a:latin typeface="Microsoft Sans Serif"/>
                <a:cs typeface="Microsoft Sans Serif"/>
              </a:rPr>
              <a:t> </a:t>
            </a:r>
            <a:r>
              <a:rPr sz="700" spc="20" dirty="0">
                <a:latin typeface="Microsoft Sans Serif"/>
                <a:cs typeface="Microsoft Sans Serif"/>
              </a:rPr>
              <a:t>de</a:t>
            </a:r>
            <a:r>
              <a:rPr sz="700" spc="15" dirty="0">
                <a:latin typeface="Microsoft Sans Serif"/>
                <a:cs typeface="Microsoft Sans Serif"/>
              </a:rPr>
              <a:t> </a:t>
            </a:r>
            <a:r>
              <a:rPr sz="700" dirty="0">
                <a:latin typeface="Microsoft Sans Serif"/>
                <a:cs typeface="Microsoft Sans Serif"/>
              </a:rPr>
              <a:t>las</a:t>
            </a:r>
            <a:r>
              <a:rPr sz="700" spc="15" dirty="0">
                <a:latin typeface="Microsoft Sans Serif"/>
                <a:cs typeface="Microsoft Sans Serif"/>
              </a:rPr>
              <a:t> </a:t>
            </a:r>
            <a:r>
              <a:rPr sz="700" dirty="0">
                <a:latin typeface="Microsoft Sans Serif"/>
                <a:cs typeface="Microsoft Sans Serif"/>
              </a:rPr>
              <a:t>aspas</a:t>
            </a:r>
            <a:r>
              <a:rPr sz="700" spc="10" dirty="0">
                <a:latin typeface="Microsoft Sans Serif"/>
                <a:cs typeface="Microsoft Sans Serif"/>
              </a:rPr>
              <a:t> </a:t>
            </a:r>
            <a:r>
              <a:rPr sz="700" dirty="0">
                <a:latin typeface="Microsoft Sans Serif"/>
                <a:cs typeface="Microsoft Sans Serif"/>
              </a:rPr>
              <a:t>a</a:t>
            </a:r>
            <a:r>
              <a:rPr sz="700" spc="15" dirty="0">
                <a:latin typeface="Microsoft Sans Serif"/>
                <a:cs typeface="Microsoft Sans Serif"/>
              </a:rPr>
              <a:t> </a:t>
            </a:r>
            <a:r>
              <a:rPr sz="700" spc="5" dirty="0">
                <a:latin typeface="Microsoft Sans Serif"/>
                <a:cs typeface="Microsoft Sans Serif"/>
              </a:rPr>
              <a:t>56,0</a:t>
            </a:r>
            <a:r>
              <a:rPr sz="700" spc="15" dirty="0">
                <a:latin typeface="Microsoft Sans Serif"/>
                <a:cs typeface="Microsoft Sans Serif"/>
              </a:rPr>
              <a:t> </a:t>
            </a:r>
            <a:r>
              <a:rPr sz="700" spc="-5" dirty="0">
                <a:latin typeface="Microsoft Sans Serif"/>
                <a:cs typeface="Microsoft Sans Serif"/>
              </a:rPr>
              <a:t>Hz.</a:t>
            </a:r>
            <a:r>
              <a:rPr sz="700" spc="10" dirty="0">
                <a:latin typeface="Microsoft Sans Serif"/>
                <a:cs typeface="Microsoft Sans Serif"/>
              </a:rPr>
              <a:t> </a:t>
            </a:r>
            <a:r>
              <a:rPr sz="700" spc="-10" dirty="0">
                <a:latin typeface="Microsoft Sans Serif"/>
                <a:cs typeface="Microsoft Sans Serif"/>
              </a:rPr>
              <a:t>Estas</a:t>
            </a:r>
            <a:r>
              <a:rPr sz="700" spc="15" dirty="0">
                <a:latin typeface="Microsoft Sans Serif"/>
                <a:cs typeface="Microsoft Sans Serif"/>
              </a:rPr>
              <a:t> </a:t>
            </a:r>
            <a:r>
              <a:rPr sz="700" spc="20" dirty="0">
                <a:latin typeface="Microsoft Sans Serif"/>
                <a:cs typeface="Microsoft Sans Serif"/>
              </a:rPr>
              <a:t>son </a:t>
            </a:r>
            <a:r>
              <a:rPr sz="700" spc="25" dirty="0">
                <a:latin typeface="Microsoft Sans Serif"/>
                <a:cs typeface="Microsoft Sans Serif"/>
              </a:rPr>
              <a:t> </a:t>
            </a:r>
            <a:r>
              <a:rPr sz="700" spc="15" dirty="0">
                <a:latin typeface="Microsoft Sans Serif"/>
                <a:cs typeface="Microsoft Sans Serif"/>
              </a:rPr>
              <a:t>condiciones</a:t>
            </a:r>
            <a:r>
              <a:rPr sz="700" dirty="0">
                <a:latin typeface="Microsoft Sans Serif"/>
                <a:cs typeface="Microsoft Sans Serif"/>
              </a:rPr>
              <a:t> </a:t>
            </a:r>
            <a:r>
              <a:rPr sz="700" spc="20" dirty="0">
                <a:latin typeface="Microsoft Sans Serif"/>
                <a:cs typeface="Microsoft Sans Serif"/>
              </a:rPr>
              <a:t>de</a:t>
            </a:r>
            <a:r>
              <a:rPr sz="700" spc="5" dirty="0">
                <a:latin typeface="Microsoft Sans Serif"/>
                <a:cs typeface="Microsoft Sans Serif"/>
              </a:rPr>
              <a:t> </a:t>
            </a:r>
            <a:r>
              <a:rPr sz="700" spc="30" dirty="0">
                <a:latin typeface="Microsoft Sans Serif"/>
                <a:cs typeface="Microsoft Sans Serif"/>
              </a:rPr>
              <a:t>funcionamiento</a:t>
            </a:r>
            <a:r>
              <a:rPr sz="700" dirty="0">
                <a:latin typeface="Microsoft Sans Serif"/>
                <a:cs typeface="Microsoft Sans Serif"/>
              </a:rPr>
              <a:t> </a:t>
            </a:r>
            <a:r>
              <a:rPr sz="700" spc="20" dirty="0">
                <a:latin typeface="Microsoft Sans Serif"/>
                <a:cs typeface="Microsoft Sans Serif"/>
              </a:rPr>
              <a:t>con</a:t>
            </a:r>
            <a:r>
              <a:rPr sz="700" spc="5" dirty="0">
                <a:latin typeface="Microsoft Sans Serif"/>
                <a:cs typeface="Microsoft Sans Serif"/>
              </a:rPr>
              <a:t> </a:t>
            </a:r>
            <a:r>
              <a:rPr sz="700" spc="10" dirty="0">
                <a:latin typeface="Microsoft Sans Serif"/>
                <a:cs typeface="Microsoft Sans Serif"/>
              </a:rPr>
              <a:t>la</a:t>
            </a:r>
            <a:r>
              <a:rPr sz="700" dirty="0">
                <a:latin typeface="Microsoft Sans Serif"/>
                <a:cs typeface="Microsoft Sans Serif"/>
              </a:rPr>
              <a:t> </a:t>
            </a:r>
            <a:r>
              <a:rPr sz="700" spc="35" dirty="0">
                <a:latin typeface="Microsoft Sans Serif"/>
                <a:cs typeface="Microsoft Sans Serif"/>
              </a:rPr>
              <a:t>turbina</a:t>
            </a:r>
            <a:r>
              <a:rPr sz="700" spc="5" dirty="0">
                <a:latin typeface="Microsoft Sans Serif"/>
                <a:cs typeface="Microsoft Sans Serif"/>
              </a:rPr>
              <a:t> </a:t>
            </a:r>
            <a:r>
              <a:rPr sz="700" spc="20" dirty="0">
                <a:latin typeface="Microsoft Sans Serif"/>
                <a:cs typeface="Microsoft Sans Serif"/>
              </a:rPr>
              <a:t>en</a:t>
            </a:r>
            <a:r>
              <a:rPr sz="700" dirty="0">
                <a:latin typeface="Microsoft Sans Serif"/>
                <a:cs typeface="Microsoft Sans Serif"/>
              </a:rPr>
              <a:t> </a:t>
            </a:r>
            <a:r>
              <a:rPr sz="700" spc="10" dirty="0">
                <a:latin typeface="Microsoft Sans Serif"/>
                <a:cs typeface="Microsoft Sans Serif"/>
              </a:rPr>
              <a:t>carga.</a:t>
            </a:r>
            <a:r>
              <a:rPr sz="700" spc="5" dirty="0">
                <a:latin typeface="Microsoft Sans Serif"/>
                <a:cs typeface="Microsoft Sans Serif"/>
              </a:rPr>
              <a:t> </a:t>
            </a:r>
            <a:r>
              <a:rPr sz="700" spc="-10" dirty="0">
                <a:latin typeface="Microsoft Sans Serif"/>
                <a:cs typeface="Microsoft Sans Serif"/>
              </a:rPr>
              <a:t>La</a:t>
            </a:r>
            <a:r>
              <a:rPr sz="700" spc="5" dirty="0">
                <a:latin typeface="Microsoft Sans Serif"/>
                <a:cs typeface="Microsoft Sans Serif"/>
              </a:rPr>
              <a:t> </a:t>
            </a:r>
            <a:r>
              <a:rPr sz="700" spc="25" dirty="0">
                <a:latin typeface="Microsoft Sans Serif"/>
                <a:cs typeface="Microsoft Sans Serif"/>
              </a:rPr>
              <a:t>configuración</a:t>
            </a:r>
            <a:r>
              <a:rPr sz="700" dirty="0">
                <a:latin typeface="Microsoft Sans Serif"/>
                <a:cs typeface="Microsoft Sans Serif"/>
              </a:rPr>
              <a:t> </a:t>
            </a:r>
            <a:r>
              <a:rPr sz="700" spc="20" dirty="0">
                <a:latin typeface="Microsoft Sans Serif"/>
                <a:cs typeface="Microsoft Sans Serif"/>
              </a:rPr>
              <a:t>del </a:t>
            </a:r>
            <a:r>
              <a:rPr sz="700" spc="-170" dirty="0">
                <a:latin typeface="Microsoft Sans Serif"/>
                <a:cs typeface="Microsoft Sans Serif"/>
              </a:rPr>
              <a:t> </a:t>
            </a:r>
            <a:r>
              <a:rPr sz="700" spc="40" dirty="0">
                <a:latin typeface="Microsoft Sans Serif"/>
                <a:cs typeface="Microsoft Sans Serif"/>
              </a:rPr>
              <a:t>punto </a:t>
            </a:r>
            <a:r>
              <a:rPr sz="700" spc="20" dirty="0">
                <a:latin typeface="Microsoft Sans Serif"/>
                <a:cs typeface="Microsoft Sans Serif"/>
              </a:rPr>
              <a:t>de </a:t>
            </a:r>
            <a:r>
              <a:rPr sz="700" spc="25" dirty="0">
                <a:latin typeface="Microsoft Sans Serif"/>
                <a:cs typeface="Microsoft Sans Serif"/>
              </a:rPr>
              <a:t>disparo </a:t>
            </a:r>
            <a:r>
              <a:rPr sz="700" spc="20" dirty="0">
                <a:latin typeface="Microsoft Sans Serif"/>
                <a:cs typeface="Microsoft Sans Serif"/>
              </a:rPr>
              <a:t>del relé de </a:t>
            </a:r>
            <a:r>
              <a:rPr sz="700" spc="15" dirty="0">
                <a:latin typeface="Microsoft Sans Serif"/>
                <a:cs typeface="Microsoft Sans Serif"/>
              </a:rPr>
              <a:t>baja frecuencia </a:t>
            </a:r>
            <a:r>
              <a:rPr sz="700" spc="20" dirty="0">
                <a:latin typeface="Microsoft Sans Serif"/>
                <a:cs typeface="Microsoft Sans Serif"/>
              </a:rPr>
              <a:t>debe </a:t>
            </a:r>
            <a:r>
              <a:rPr sz="700" spc="10" dirty="0">
                <a:latin typeface="Microsoft Sans Serif"/>
                <a:cs typeface="Microsoft Sans Serif"/>
              </a:rPr>
              <a:t>establecerse </a:t>
            </a:r>
            <a:r>
              <a:rPr sz="700" spc="25" dirty="0">
                <a:latin typeface="Microsoft Sans Serif"/>
                <a:cs typeface="Microsoft Sans Serif"/>
              </a:rPr>
              <a:t>justo </a:t>
            </a:r>
            <a:r>
              <a:rPr sz="700" spc="40" dirty="0">
                <a:latin typeface="Microsoft Sans Serif"/>
                <a:cs typeface="Microsoft Sans Serif"/>
              </a:rPr>
              <a:t>por </a:t>
            </a:r>
            <a:r>
              <a:rPr sz="700" spc="45" dirty="0">
                <a:latin typeface="Microsoft Sans Serif"/>
                <a:cs typeface="Microsoft Sans Serif"/>
              </a:rPr>
              <a:t> </a:t>
            </a:r>
            <a:r>
              <a:rPr sz="700" spc="20" dirty="0">
                <a:latin typeface="Microsoft Sans Serif"/>
                <a:cs typeface="Microsoft Sans Serif"/>
              </a:rPr>
              <a:t>encima de </a:t>
            </a:r>
            <a:r>
              <a:rPr sz="700" spc="5" dirty="0">
                <a:latin typeface="Microsoft Sans Serif"/>
                <a:cs typeface="Microsoft Sans Serif"/>
              </a:rPr>
              <a:t>56,0 </a:t>
            </a:r>
            <a:r>
              <a:rPr sz="700" spc="-5" dirty="0">
                <a:latin typeface="Microsoft Sans Serif"/>
                <a:cs typeface="Microsoft Sans Serif"/>
              </a:rPr>
              <a:t>Hz </a:t>
            </a:r>
            <a:r>
              <a:rPr sz="700" spc="25" dirty="0">
                <a:latin typeface="Microsoft Sans Serif"/>
                <a:cs typeface="Microsoft Sans Serif"/>
              </a:rPr>
              <a:t>para </a:t>
            </a:r>
            <a:r>
              <a:rPr sz="700" spc="40" dirty="0">
                <a:latin typeface="Microsoft Sans Serif"/>
                <a:cs typeface="Microsoft Sans Serif"/>
              </a:rPr>
              <a:t>permitir </a:t>
            </a:r>
            <a:r>
              <a:rPr sz="700" spc="10" dirty="0">
                <a:latin typeface="Microsoft Sans Serif"/>
                <a:cs typeface="Microsoft Sans Serif"/>
              </a:rPr>
              <a:t>el </a:t>
            </a:r>
            <a:r>
              <a:rPr sz="700" spc="35" dirty="0">
                <a:latin typeface="Microsoft Sans Serif"/>
                <a:cs typeface="Microsoft Sans Serif"/>
              </a:rPr>
              <a:t>margen </a:t>
            </a:r>
            <a:r>
              <a:rPr sz="700" spc="20" dirty="0">
                <a:latin typeface="Microsoft Sans Serif"/>
                <a:cs typeface="Microsoft Sans Serif"/>
              </a:rPr>
              <a:t>del </a:t>
            </a:r>
            <a:r>
              <a:rPr sz="700" spc="15" dirty="0">
                <a:latin typeface="Microsoft Sans Serif"/>
                <a:cs typeface="Microsoft Sans Serif"/>
              </a:rPr>
              <a:t>relé. </a:t>
            </a:r>
            <a:r>
              <a:rPr sz="700" spc="-40" dirty="0">
                <a:latin typeface="Microsoft Sans Serif"/>
                <a:cs typeface="Microsoft Sans Serif"/>
              </a:rPr>
              <a:t>Se </a:t>
            </a:r>
            <a:r>
              <a:rPr sz="700" spc="30" dirty="0">
                <a:latin typeface="Microsoft Sans Serif"/>
                <a:cs typeface="Microsoft Sans Serif"/>
              </a:rPr>
              <a:t>podría </a:t>
            </a:r>
            <a:r>
              <a:rPr sz="700" spc="10" dirty="0">
                <a:latin typeface="Microsoft Sans Serif"/>
                <a:cs typeface="Microsoft Sans Serif"/>
              </a:rPr>
              <a:t>seleccionar </a:t>
            </a:r>
            <a:r>
              <a:rPr sz="700" spc="15" dirty="0">
                <a:latin typeface="Microsoft Sans Serif"/>
                <a:cs typeface="Microsoft Sans Serif"/>
              </a:rPr>
              <a:t> </a:t>
            </a:r>
            <a:r>
              <a:rPr sz="700" spc="30" dirty="0">
                <a:latin typeface="Microsoft Sans Serif"/>
                <a:cs typeface="Microsoft Sans Serif"/>
              </a:rPr>
              <a:t>una </a:t>
            </a:r>
            <a:r>
              <a:rPr sz="700" spc="25" dirty="0">
                <a:latin typeface="Microsoft Sans Serif"/>
                <a:cs typeface="Microsoft Sans Serif"/>
              </a:rPr>
              <a:t>configuración </a:t>
            </a:r>
            <a:r>
              <a:rPr sz="700" spc="20" dirty="0">
                <a:latin typeface="Microsoft Sans Serif"/>
                <a:cs typeface="Microsoft Sans Serif"/>
              </a:rPr>
              <a:t>de </a:t>
            </a:r>
            <a:r>
              <a:rPr sz="700" dirty="0">
                <a:latin typeface="Microsoft Sans Serif"/>
                <a:cs typeface="Microsoft Sans Serif"/>
              </a:rPr>
              <a:t>56,2. </a:t>
            </a:r>
            <a:r>
              <a:rPr sz="700" spc="-40" dirty="0">
                <a:latin typeface="Microsoft Sans Serif"/>
                <a:cs typeface="Microsoft Sans Serif"/>
              </a:rPr>
              <a:t>Se </a:t>
            </a:r>
            <a:r>
              <a:rPr sz="700" spc="30" dirty="0">
                <a:latin typeface="Microsoft Sans Serif"/>
                <a:cs typeface="Microsoft Sans Serif"/>
              </a:rPr>
              <a:t>podría </a:t>
            </a:r>
            <a:r>
              <a:rPr sz="700" spc="25" dirty="0">
                <a:latin typeface="Microsoft Sans Serif"/>
                <a:cs typeface="Microsoft Sans Serif"/>
              </a:rPr>
              <a:t>utilizar </a:t>
            </a:r>
            <a:r>
              <a:rPr sz="700" spc="40" dirty="0">
                <a:latin typeface="Microsoft Sans Serif"/>
                <a:cs typeface="Microsoft Sans Serif"/>
              </a:rPr>
              <a:t>un </a:t>
            </a:r>
            <a:r>
              <a:rPr sz="700" spc="15" dirty="0">
                <a:latin typeface="Microsoft Sans Serif"/>
                <a:cs typeface="Microsoft Sans Serif"/>
              </a:rPr>
              <a:t>ajuste </a:t>
            </a:r>
            <a:r>
              <a:rPr sz="700" spc="20" dirty="0">
                <a:latin typeface="Microsoft Sans Serif"/>
                <a:cs typeface="Microsoft Sans Serif"/>
              </a:rPr>
              <a:t>de </a:t>
            </a:r>
            <a:r>
              <a:rPr sz="700" spc="35" dirty="0">
                <a:latin typeface="Microsoft Sans Serif"/>
                <a:cs typeface="Microsoft Sans Serif"/>
              </a:rPr>
              <a:t>retardo </a:t>
            </a:r>
            <a:r>
              <a:rPr sz="700" spc="20" dirty="0">
                <a:latin typeface="Microsoft Sans Serif"/>
                <a:cs typeface="Microsoft Sans Serif"/>
              </a:rPr>
              <a:t>de </a:t>
            </a:r>
            <a:r>
              <a:rPr sz="700" spc="10" dirty="0">
                <a:latin typeface="Microsoft Sans Serif"/>
                <a:cs typeface="Microsoft Sans Serif"/>
              </a:rPr>
              <a:t>7 </a:t>
            </a:r>
            <a:r>
              <a:rPr sz="700" spc="15" dirty="0">
                <a:latin typeface="Microsoft Sans Serif"/>
                <a:cs typeface="Microsoft Sans Serif"/>
              </a:rPr>
              <a:t> </a:t>
            </a:r>
            <a:r>
              <a:rPr sz="700" spc="35" dirty="0">
                <a:latin typeface="Microsoft Sans Serif"/>
                <a:cs typeface="Microsoft Sans Serif"/>
              </a:rPr>
              <a:t>minutos </a:t>
            </a:r>
            <a:r>
              <a:rPr sz="700" dirty="0">
                <a:latin typeface="Microsoft Sans Serif"/>
                <a:cs typeface="Microsoft Sans Serif"/>
              </a:rPr>
              <a:t>si </a:t>
            </a:r>
            <a:r>
              <a:rPr sz="700" spc="10" dirty="0">
                <a:latin typeface="Microsoft Sans Serif"/>
                <a:cs typeface="Microsoft Sans Serif"/>
              </a:rPr>
              <a:t>la </a:t>
            </a:r>
            <a:r>
              <a:rPr sz="700" spc="30" dirty="0">
                <a:latin typeface="Microsoft Sans Serif"/>
                <a:cs typeface="Microsoft Sans Serif"/>
              </a:rPr>
              <a:t>unidad </a:t>
            </a:r>
            <a:r>
              <a:rPr sz="700" spc="10" dirty="0">
                <a:latin typeface="Microsoft Sans Serif"/>
                <a:cs typeface="Microsoft Sans Serif"/>
              </a:rPr>
              <a:t>está </a:t>
            </a:r>
            <a:r>
              <a:rPr sz="700" spc="20" dirty="0">
                <a:latin typeface="Microsoft Sans Serif"/>
                <a:cs typeface="Microsoft Sans Serif"/>
              </a:rPr>
              <a:t>en buenas </a:t>
            </a:r>
            <a:r>
              <a:rPr sz="700" spc="15" dirty="0">
                <a:latin typeface="Microsoft Sans Serif"/>
                <a:cs typeface="Microsoft Sans Serif"/>
              </a:rPr>
              <a:t>condiciones </a:t>
            </a:r>
            <a:r>
              <a:rPr sz="700" spc="5" dirty="0">
                <a:latin typeface="Microsoft Sans Serif"/>
                <a:cs typeface="Microsoft Sans Serif"/>
              </a:rPr>
              <a:t>y </a:t>
            </a:r>
            <a:r>
              <a:rPr sz="700" spc="35" dirty="0">
                <a:latin typeface="Microsoft Sans Serif"/>
                <a:cs typeface="Microsoft Sans Serif"/>
              </a:rPr>
              <a:t>no </a:t>
            </a:r>
            <a:r>
              <a:rPr sz="700" spc="-5" dirty="0">
                <a:latin typeface="Microsoft Sans Serif"/>
                <a:cs typeface="Microsoft Sans Serif"/>
              </a:rPr>
              <a:t>es </a:t>
            </a:r>
            <a:r>
              <a:rPr sz="700" spc="15" dirty="0">
                <a:latin typeface="Microsoft Sans Serif"/>
                <a:cs typeface="Microsoft Sans Serif"/>
              </a:rPr>
              <a:t>crítica </a:t>
            </a:r>
            <a:r>
              <a:rPr sz="700" spc="25" dirty="0">
                <a:latin typeface="Microsoft Sans Serif"/>
                <a:cs typeface="Microsoft Sans Serif"/>
              </a:rPr>
              <a:t>para </a:t>
            </a:r>
            <a:r>
              <a:rPr sz="700" spc="10" dirty="0">
                <a:latin typeface="Microsoft Sans Serif"/>
                <a:cs typeface="Microsoft Sans Serif"/>
              </a:rPr>
              <a:t>el </a:t>
            </a:r>
            <a:r>
              <a:rPr sz="700" spc="15" dirty="0">
                <a:latin typeface="Microsoft Sans Serif"/>
                <a:cs typeface="Microsoft Sans Serif"/>
              </a:rPr>
              <a:t> </a:t>
            </a:r>
            <a:r>
              <a:rPr sz="700" spc="30" dirty="0">
                <a:latin typeface="Microsoft Sans Serif"/>
                <a:cs typeface="Microsoft Sans Serif"/>
              </a:rPr>
              <a:t>funcionamiento </a:t>
            </a:r>
            <a:r>
              <a:rPr sz="700" spc="20" dirty="0">
                <a:latin typeface="Microsoft Sans Serif"/>
                <a:cs typeface="Microsoft Sans Serif"/>
              </a:rPr>
              <a:t>del </a:t>
            </a:r>
            <a:r>
              <a:rPr sz="700" spc="15" dirty="0">
                <a:latin typeface="Microsoft Sans Serif"/>
                <a:cs typeface="Microsoft Sans Serif"/>
              </a:rPr>
              <a:t>sistema </a:t>
            </a:r>
            <a:r>
              <a:rPr sz="700" spc="5" dirty="0">
                <a:latin typeface="Microsoft Sans Serif"/>
                <a:cs typeface="Microsoft Sans Serif"/>
              </a:rPr>
              <a:t>y </a:t>
            </a:r>
            <a:r>
              <a:rPr sz="700" spc="-5" dirty="0">
                <a:latin typeface="Microsoft Sans Serif"/>
                <a:cs typeface="Microsoft Sans Serif"/>
              </a:rPr>
              <a:t>es </a:t>
            </a:r>
            <a:r>
              <a:rPr sz="700" spc="15" dirty="0">
                <a:latin typeface="Microsoft Sans Serif"/>
                <a:cs typeface="Microsoft Sans Serif"/>
              </a:rPr>
              <a:t>aceptable </a:t>
            </a:r>
            <a:r>
              <a:rPr sz="700" spc="30" dirty="0">
                <a:latin typeface="Microsoft Sans Serif"/>
                <a:cs typeface="Microsoft Sans Serif"/>
              </a:rPr>
              <a:t>perder </a:t>
            </a:r>
            <a:r>
              <a:rPr sz="700" spc="10" dirty="0">
                <a:latin typeface="Microsoft Sans Serif"/>
                <a:cs typeface="Microsoft Sans Serif"/>
              </a:rPr>
              <a:t>el 70 </a:t>
            </a:r>
            <a:r>
              <a:rPr sz="700" spc="40" dirty="0">
                <a:latin typeface="Microsoft Sans Serif"/>
                <a:cs typeface="Microsoft Sans Serif"/>
              </a:rPr>
              <a:t>por </a:t>
            </a:r>
            <a:r>
              <a:rPr sz="700" spc="20" dirty="0">
                <a:latin typeface="Microsoft Sans Serif"/>
                <a:cs typeface="Microsoft Sans Serif"/>
              </a:rPr>
              <a:t>ciento de </a:t>
            </a:r>
            <a:r>
              <a:rPr sz="700" spc="10" dirty="0">
                <a:latin typeface="Microsoft Sans Serif"/>
                <a:cs typeface="Microsoft Sans Serif"/>
              </a:rPr>
              <a:t>la </a:t>
            </a:r>
            <a:r>
              <a:rPr sz="700" spc="15" dirty="0">
                <a:latin typeface="Microsoft Sans Serif"/>
                <a:cs typeface="Microsoft Sans Serif"/>
              </a:rPr>
              <a:t>vida </a:t>
            </a:r>
            <a:r>
              <a:rPr sz="700" spc="-175" dirty="0">
                <a:latin typeface="Microsoft Sans Serif"/>
                <a:cs typeface="Microsoft Sans Serif"/>
              </a:rPr>
              <a:t> </a:t>
            </a:r>
            <a:r>
              <a:rPr sz="700" spc="35" dirty="0">
                <a:latin typeface="Microsoft Sans Serif"/>
                <a:cs typeface="Microsoft Sans Serif"/>
              </a:rPr>
              <a:t>útil </a:t>
            </a:r>
            <a:r>
              <a:rPr sz="700" dirty="0">
                <a:latin typeface="Microsoft Sans Serif"/>
                <a:cs typeface="Microsoft Sans Serif"/>
              </a:rPr>
              <a:t>a </a:t>
            </a:r>
            <a:r>
              <a:rPr sz="700" spc="25" dirty="0">
                <a:latin typeface="Microsoft Sans Serif"/>
                <a:cs typeface="Microsoft Sans Serif"/>
              </a:rPr>
              <a:t>fatiga </a:t>
            </a:r>
            <a:r>
              <a:rPr sz="700" spc="20" dirty="0">
                <a:latin typeface="Microsoft Sans Serif"/>
                <a:cs typeface="Microsoft Sans Serif"/>
              </a:rPr>
              <a:t>de </a:t>
            </a:r>
            <a:r>
              <a:rPr sz="700" dirty="0">
                <a:latin typeface="Microsoft Sans Serif"/>
                <a:cs typeface="Microsoft Sans Serif"/>
              </a:rPr>
              <a:t>las </a:t>
            </a:r>
            <a:r>
              <a:rPr sz="700" spc="5" dirty="0">
                <a:latin typeface="Microsoft Sans Serif"/>
                <a:cs typeface="Microsoft Sans Serif"/>
              </a:rPr>
              <a:t>palas. </a:t>
            </a:r>
            <a:r>
              <a:rPr sz="700" spc="-35" dirty="0">
                <a:latin typeface="Microsoft Sans Serif"/>
                <a:cs typeface="Microsoft Sans Serif"/>
              </a:rPr>
              <a:t>Si </a:t>
            </a:r>
            <a:r>
              <a:rPr sz="700" spc="10" dirty="0">
                <a:latin typeface="Microsoft Sans Serif"/>
                <a:cs typeface="Microsoft Sans Serif"/>
              </a:rPr>
              <a:t>la </a:t>
            </a:r>
            <a:r>
              <a:rPr sz="700" spc="30" dirty="0">
                <a:latin typeface="Microsoft Sans Serif"/>
                <a:cs typeface="Microsoft Sans Serif"/>
              </a:rPr>
              <a:t>unidad </a:t>
            </a:r>
            <a:r>
              <a:rPr sz="700" spc="10" dirty="0">
                <a:latin typeface="Microsoft Sans Serif"/>
                <a:cs typeface="Microsoft Sans Serif"/>
              </a:rPr>
              <a:t>está </a:t>
            </a:r>
            <a:r>
              <a:rPr sz="700" spc="20" dirty="0">
                <a:latin typeface="Microsoft Sans Serif"/>
                <a:cs typeface="Microsoft Sans Serif"/>
              </a:rPr>
              <a:t>en buenas </a:t>
            </a:r>
            <a:r>
              <a:rPr sz="700" spc="15" dirty="0">
                <a:latin typeface="Microsoft Sans Serif"/>
                <a:cs typeface="Microsoft Sans Serif"/>
              </a:rPr>
              <a:t>condiciones </a:t>
            </a:r>
            <a:r>
              <a:rPr sz="700" spc="5" dirty="0">
                <a:latin typeface="Microsoft Sans Serif"/>
                <a:cs typeface="Microsoft Sans Serif"/>
              </a:rPr>
              <a:t>y </a:t>
            </a:r>
            <a:r>
              <a:rPr sz="700" spc="-5" dirty="0">
                <a:latin typeface="Microsoft Sans Serif"/>
                <a:cs typeface="Microsoft Sans Serif"/>
              </a:rPr>
              <a:t>es </a:t>
            </a:r>
            <a:r>
              <a:rPr sz="700" spc="15" dirty="0">
                <a:latin typeface="Microsoft Sans Serif"/>
                <a:cs typeface="Microsoft Sans Serif"/>
              </a:rPr>
              <a:t>crítica </a:t>
            </a:r>
            <a:r>
              <a:rPr sz="700" spc="20" dirty="0">
                <a:latin typeface="Microsoft Sans Serif"/>
                <a:cs typeface="Microsoft Sans Serif"/>
              </a:rPr>
              <a:t> </a:t>
            </a:r>
            <a:r>
              <a:rPr sz="700" spc="25" dirty="0">
                <a:latin typeface="Microsoft Sans Serif"/>
                <a:cs typeface="Microsoft Sans Serif"/>
              </a:rPr>
              <a:t>para</a:t>
            </a:r>
            <a:r>
              <a:rPr sz="700" spc="-5" dirty="0">
                <a:latin typeface="Microsoft Sans Serif"/>
                <a:cs typeface="Microsoft Sans Serif"/>
              </a:rPr>
              <a:t> </a:t>
            </a:r>
            <a:r>
              <a:rPr sz="700" spc="10" dirty="0">
                <a:latin typeface="Microsoft Sans Serif"/>
                <a:cs typeface="Microsoft Sans Serif"/>
              </a:rPr>
              <a:t>el</a:t>
            </a:r>
            <a:r>
              <a:rPr sz="700" spc="-5" dirty="0">
                <a:latin typeface="Microsoft Sans Serif"/>
                <a:cs typeface="Microsoft Sans Serif"/>
              </a:rPr>
              <a:t> </a:t>
            </a:r>
            <a:r>
              <a:rPr sz="700" spc="15" dirty="0">
                <a:latin typeface="Microsoft Sans Serif"/>
                <a:cs typeface="Microsoft Sans Serif"/>
              </a:rPr>
              <a:t>sistema,</a:t>
            </a:r>
            <a:r>
              <a:rPr sz="700" spc="-5" dirty="0">
                <a:latin typeface="Microsoft Sans Serif"/>
                <a:cs typeface="Microsoft Sans Serif"/>
              </a:rPr>
              <a:t> se</a:t>
            </a:r>
            <a:r>
              <a:rPr sz="700" dirty="0">
                <a:latin typeface="Microsoft Sans Serif"/>
                <a:cs typeface="Microsoft Sans Serif"/>
              </a:rPr>
              <a:t> </a:t>
            </a:r>
            <a:r>
              <a:rPr sz="700" spc="30" dirty="0">
                <a:latin typeface="Microsoft Sans Serif"/>
                <a:cs typeface="Microsoft Sans Serif"/>
              </a:rPr>
              <a:t>podría</a:t>
            </a:r>
            <a:r>
              <a:rPr sz="700" spc="-5" dirty="0">
                <a:latin typeface="Microsoft Sans Serif"/>
                <a:cs typeface="Microsoft Sans Serif"/>
              </a:rPr>
              <a:t> </a:t>
            </a:r>
            <a:r>
              <a:rPr sz="700" spc="20" dirty="0">
                <a:latin typeface="Microsoft Sans Serif"/>
                <a:cs typeface="Microsoft Sans Serif"/>
              </a:rPr>
              <a:t>usar</a:t>
            </a:r>
            <a:r>
              <a:rPr sz="700" spc="-5" dirty="0">
                <a:latin typeface="Microsoft Sans Serif"/>
                <a:cs typeface="Microsoft Sans Serif"/>
              </a:rPr>
              <a:t> </a:t>
            </a:r>
            <a:r>
              <a:rPr sz="700" spc="40" dirty="0">
                <a:latin typeface="Microsoft Sans Serif"/>
                <a:cs typeface="Microsoft Sans Serif"/>
              </a:rPr>
              <a:t>un</a:t>
            </a:r>
            <a:r>
              <a:rPr sz="700" dirty="0">
                <a:latin typeface="Microsoft Sans Serif"/>
                <a:cs typeface="Microsoft Sans Serif"/>
              </a:rPr>
              <a:t> </a:t>
            </a:r>
            <a:r>
              <a:rPr sz="700" spc="25" dirty="0">
                <a:latin typeface="Microsoft Sans Serif"/>
                <a:cs typeface="Microsoft Sans Serif"/>
              </a:rPr>
              <a:t>retraso</a:t>
            </a:r>
            <a:r>
              <a:rPr sz="700" spc="-5" dirty="0">
                <a:latin typeface="Microsoft Sans Serif"/>
                <a:cs typeface="Microsoft Sans Serif"/>
              </a:rPr>
              <a:t> </a:t>
            </a:r>
            <a:r>
              <a:rPr sz="700" spc="20" dirty="0">
                <a:latin typeface="Microsoft Sans Serif"/>
                <a:cs typeface="Microsoft Sans Serif"/>
              </a:rPr>
              <a:t>de</a:t>
            </a:r>
            <a:r>
              <a:rPr sz="700" spc="-5" dirty="0">
                <a:latin typeface="Microsoft Sans Serif"/>
                <a:cs typeface="Microsoft Sans Serif"/>
              </a:rPr>
              <a:t> </a:t>
            </a:r>
            <a:r>
              <a:rPr sz="700" spc="35" dirty="0">
                <a:latin typeface="Microsoft Sans Serif"/>
                <a:cs typeface="Microsoft Sans Serif"/>
              </a:rPr>
              <a:t>tiempo</a:t>
            </a:r>
            <a:r>
              <a:rPr sz="700" dirty="0">
                <a:latin typeface="Microsoft Sans Serif"/>
                <a:cs typeface="Microsoft Sans Serif"/>
              </a:rPr>
              <a:t> </a:t>
            </a:r>
            <a:r>
              <a:rPr sz="700" spc="20" dirty="0">
                <a:latin typeface="Microsoft Sans Serif"/>
                <a:cs typeface="Microsoft Sans Serif"/>
              </a:rPr>
              <a:t>más</a:t>
            </a:r>
            <a:r>
              <a:rPr sz="700" spc="-5" dirty="0">
                <a:latin typeface="Microsoft Sans Serif"/>
                <a:cs typeface="Microsoft Sans Serif"/>
              </a:rPr>
              <a:t> </a:t>
            </a:r>
            <a:r>
              <a:rPr sz="700" spc="30" dirty="0">
                <a:latin typeface="Microsoft Sans Serif"/>
                <a:cs typeface="Microsoft Sans Serif"/>
              </a:rPr>
              <a:t>largo</a:t>
            </a:r>
            <a:r>
              <a:rPr sz="700" spc="-5" dirty="0">
                <a:latin typeface="Microsoft Sans Serif"/>
                <a:cs typeface="Microsoft Sans Serif"/>
              </a:rPr>
              <a:t> </a:t>
            </a:r>
            <a:r>
              <a:rPr sz="700" spc="20" dirty="0">
                <a:latin typeface="Microsoft Sans Serif"/>
                <a:cs typeface="Microsoft Sans Serif"/>
              </a:rPr>
              <a:t>de</a:t>
            </a:r>
            <a:r>
              <a:rPr sz="700" dirty="0">
                <a:latin typeface="Microsoft Sans Serif"/>
                <a:cs typeface="Microsoft Sans Serif"/>
              </a:rPr>
              <a:t> </a:t>
            </a:r>
            <a:r>
              <a:rPr sz="700" spc="10" dirty="0">
                <a:latin typeface="Microsoft Sans Serif"/>
                <a:cs typeface="Microsoft Sans Serif"/>
              </a:rPr>
              <a:t>9</a:t>
            </a:r>
            <a:r>
              <a:rPr sz="700" spc="-5" dirty="0">
                <a:latin typeface="Microsoft Sans Serif"/>
                <a:cs typeface="Microsoft Sans Serif"/>
              </a:rPr>
              <a:t> </a:t>
            </a:r>
            <a:r>
              <a:rPr sz="700" spc="35" dirty="0">
                <a:latin typeface="Microsoft Sans Serif"/>
                <a:cs typeface="Microsoft Sans Serif"/>
              </a:rPr>
              <a:t>minutos </a:t>
            </a:r>
            <a:r>
              <a:rPr sz="700" spc="-170" dirty="0">
                <a:latin typeface="Microsoft Sans Serif"/>
                <a:cs typeface="Microsoft Sans Serif"/>
              </a:rPr>
              <a:t> </a:t>
            </a:r>
            <a:r>
              <a:rPr sz="700" spc="25" dirty="0">
                <a:latin typeface="Microsoft Sans Serif"/>
                <a:cs typeface="Microsoft Sans Serif"/>
              </a:rPr>
              <a:t>para </a:t>
            </a:r>
            <a:r>
              <a:rPr sz="700" spc="40" dirty="0">
                <a:latin typeface="Microsoft Sans Serif"/>
                <a:cs typeface="Microsoft Sans Serif"/>
              </a:rPr>
              <a:t>permitir </a:t>
            </a:r>
            <a:r>
              <a:rPr sz="700" spc="10" dirty="0">
                <a:latin typeface="Microsoft Sans Serif"/>
                <a:cs typeface="Microsoft Sans Serif"/>
              </a:rPr>
              <a:t>la </a:t>
            </a:r>
            <a:r>
              <a:rPr sz="700" spc="30" dirty="0">
                <a:latin typeface="Microsoft Sans Serif"/>
                <a:cs typeface="Microsoft Sans Serif"/>
              </a:rPr>
              <a:t>máxima </a:t>
            </a:r>
            <a:r>
              <a:rPr sz="700" spc="35" dirty="0">
                <a:latin typeface="Microsoft Sans Serif"/>
                <a:cs typeface="Microsoft Sans Serif"/>
              </a:rPr>
              <a:t>oportunidad </a:t>
            </a:r>
            <a:r>
              <a:rPr sz="700" spc="20" dirty="0">
                <a:latin typeface="Microsoft Sans Serif"/>
                <a:cs typeface="Microsoft Sans Serif"/>
              </a:rPr>
              <a:t>de recuperación del </a:t>
            </a:r>
            <a:r>
              <a:rPr sz="700" spc="15" dirty="0">
                <a:latin typeface="Microsoft Sans Serif"/>
                <a:cs typeface="Microsoft Sans Serif"/>
              </a:rPr>
              <a:t>sistema antes </a:t>
            </a:r>
            <a:r>
              <a:rPr sz="700" spc="20" dirty="0">
                <a:latin typeface="Microsoft Sans Serif"/>
                <a:cs typeface="Microsoft Sans Serif"/>
              </a:rPr>
              <a:t>de </a:t>
            </a:r>
            <a:r>
              <a:rPr sz="700" spc="25" dirty="0">
                <a:latin typeface="Microsoft Sans Serif"/>
                <a:cs typeface="Microsoft Sans Serif"/>
              </a:rPr>
              <a:t> disparar </a:t>
            </a:r>
            <a:r>
              <a:rPr sz="700" spc="10" dirty="0">
                <a:latin typeface="Microsoft Sans Serif"/>
                <a:cs typeface="Microsoft Sans Serif"/>
              </a:rPr>
              <a:t>la </a:t>
            </a:r>
            <a:r>
              <a:rPr sz="700" spc="25" dirty="0">
                <a:latin typeface="Microsoft Sans Serif"/>
                <a:cs typeface="Microsoft Sans Serif"/>
              </a:rPr>
              <a:t>unidad, suponiendo </a:t>
            </a:r>
            <a:r>
              <a:rPr sz="700" spc="30" dirty="0">
                <a:latin typeface="Microsoft Sans Serif"/>
                <a:cs typeface="Microsoft Sans Serif"/>
              </a:rPr>
              <a:t>que </a:t>
            </a:r>
            <a:r>
              <a:rPr sz="700" spc="10" dirty="0">
                <a:latin typeface="Microsoft Sans Serif"/>
                <a:cs typeface="Microsoft Sans Serif"/>
              </a:rPr>
              <a:t>estos </a:t>
            </a:r>
            <a:r>
              <a:rPr sz="700" spc="15" dirty="0">
                <a:latin typeface="Microsoft Sans Serif"/>
                <a:cs typeface="Microsoft Sans Serif"/>
              </a:rPr>
              <a:t>eventos </a:t>
            </a:r>
            <a:r>
              <a:rPr sz="700" spc="5" dirty="0">
                <a:latin typeface="Microsoft Sans Serif"/>
                <a:cs typeface="Microsoft Sans Serif"/>
              </a:rPr>
              <a:t>sean </a:t>
            </a:r>
            <a:r>
              <a:rPr sz="700" spc="40" dirty="0">
                <a:latin typeface="Microsoft Sans Serif"/>
                <a:cs typeface="Microsoft Sans Serif"/>
              </a:rPr>
              <a:t>muy </a:t>
            </a:r>
            <a:r>
              <a:rPr sz="700" spc="25" dirty="0">
                <a:latin typeface="Microsoft Sans Serif"/>
                <a:cs typeface="Microsoft Sans Serif"/>
              </a:rPr>
              <a:t>raros </a:t>
            </a:r>
            <a:r>
              <a:rPr sz="700" spc="20" dirty="0">
                <a:latin typeface="Microsoft Sans Serif"/>
                <a:cs typeface="Microsoft Sans Serif"/>
              </a:rPr>
              <a:t>de </a:t>
            </a:r>
            <a:r>
              <a:rPr sz="700" spc="45" dirty="0">
                <a:latin typeface="Microsoft Sans Serif"/>
                <a:cs typeface="Microsoft Sans Serif"/>
              </a:rPr>
              <a:t>modo </a:t>
            </a:r>
            <a:r>
              <a:rPr sz="700" spc="-175" dirty="0">
                <a:latin typeface="Microsoft Sans Serif"/>
                <a:cs typeface="Microsoft Sans Serif"/>
              </a:rPr>
              <a:t> </a:t>
            </a:r>
            <a:r>
              <a:rPr sz="700" spc="30" dirty="0">
                <a:latin typeface="Microsoft Sans Serif"/>
                <a:cs typeface="Microsoft Sans Serif"/>
              </a:rPr>
              <a:t>que </a:t>
            </a:r>
            <a:r>
              <a:rPr sz="700" spc="10" dirty="0">
                <a:latin typeface="Microsoft Sans Serif"/>
                <a:cs typeface="Microsoft Sans Serif"/>
              </a:rPr>
              <a:t>el 90 </a:t>
            </a:r>
            <a:r>
              <a:rPr sz="700" spc="40" dirty="0">
                <a:latin typeface="Microsoft Sans Serif"/>
                <a:cs typeface="Microsoft Sans Serif"/>
              </a:rPr>
              <a:t>por </a:t>
            </a:r>
            <a:r>
              <a:rPr sz="700" spc="20" dirty="0">
                <a:latin typeface="Microsoft Sans Serif"/>
                <a:cs typeface="Microsoft Sans Serif"/>
              </a:rPr>
              <a:t>ciento de </a:t>
            </a:r>
            <a:r>
              <a:rPr sz="700" spc="10" dirty="0">
                <a:latin typeface="Microsoft Sans Serif"/>
                <a:cs typeface="Microsoft Sans Serif"/>
              </a:rPr>
              <a:t>la </a:t>
            </a:r>
            <a:r>
              <a:rPr sz="700" spc="-40" dirty="0">
                <a:latin typeface="Microsoft Sans Serif"/>
                <a:cs typeface="Microsoft Sans Serif"/>
              </a:rPr>
              <a:t>Se </a:t>
            </a:r>
            <a:r>
              <a:rPr sz="700" spc="25" dirty="0">
                <a:latin typeface="Microsoft Sans Serif"/>
                <a:cs typeface="Microsoft Sans Serif"/>
              </a:rPr>
              <a:t>puede </a:t>
            </a:r>
            <a:r>
              <a:rPr sz="700" spc="20" dirty="0">
                <a:latin typeface="Microsoft Sans Serif"/>
                <a:cs typeface="Microsoft Sans Serif"/>
              </a:rPr>
              <a:t>gastar </a:t>
            </a:r>
            <a:r>
              <a:rPr sz="700" spc="15" dirty="0">
                <a:latin typeface="Microsoft Sans Serif"/>
                <a:cs typeface="Microsoft Sans Serif"/>
              </a:rPr>
              <a:t>vida </a:t>
            </a:r>
            <a:r>
              <a:rPr sz="700" spc="20" dirty="0">
                <a:latin typeface="Microsoft Sans Serif"/>
                <a:cs typeface="Microsoft Sans Serif"/>
              </a:rPr>
              <a:t>de </a:t>
            </a:r>
            <a:r>
              <a:rPr sz="700" spc="25" dirty="0">
                <a:latin typeface="Microsoft Sans Serif"/>
                <a:cs typeface="Microsoft Sans Serif"/>
              </a:rPr>
              <a:t>fatiga </a:t>
            </a:r>
            <a:r>
              <a:rPr sz="700" spc="20" dirty="0">
                <a:latin typeface="Microsoft Sans Serif"/>
                <a:cs typeface="Microsoft Sans Serif"/>
              </a:rPr>
              <a:t>en </a:t>
            </a:r>
            <a:r>
              <a:rPr sz="700" spc="5" dirty="0">
                <a:latin typeface="Microsoft Sans Serif"/>
                <a:cs typeface="Microsoft Sans Serif"/>
              </a:rPr>
              <a:t>él. </a:t>
            </a:r>
            <a:r>
              <a:rPr sz="700" spc="-40" dirty="0">
                <a:latin typeface="Microsoft Sans Serif"/>
                <a:cs typeface="Microsoft Sans Serif"/>
              </a:rPr>
              <a:t>Se </a:t>
            </a:r>
            <a:r>
              <a:rPr sz="700" spc="20" dirty="0">
                <a:latin typeface="Microsoft Sans Serif"/>
                <a:cs typeface="Microsoft Sans Serif"/>
              </a:rPr>
              <a:t>debe </a:t>
            </a:r>
            <a:r>
              <a:rPr sz="700" spc="25" dirty="0">
                <a:latin typeface="Microsoft Sans Serif"/>
                <a:cs typeface="Microsoft Sans Serif"/>
              </a:rPr>
              <a:t> </a:t>
            </a:r>
            <a:r>
              <a:rPr sz="700" spc="30" dirty="0">
                <a:latin typeface="Microsoft Sans Serif"/>
                <a:cs typeface="Microsoft Sans Serif"/>
              </a:rPr>
              <a:t>proporcionar una </a:t>
            </a:r>
            <a:r>
              <a:rPr sz="700" spc="25" dirty="0">
                <a:latin typeface="Microsoft Sans Serif"/>
                <a:cs typeface="Microsoft Sans Serif"/>
              </a:rPr>
              <a:t>alarma cuando </a:t>
            </a:r>
            <a:r>
              <a:rPr sz="700" spc="10" dirty="0">
                <a:latin typeface="Microsoft Sans Serif"/>
                <a:cs typeface="Microsoft Sans Serif"/>
              </a:rPr>
              <a:t>el </a:t>
            </a:r>
            <a:r>
              <a:rPr sz="700" spc="20" dirty="0">
                <a:latin typeface="Microsoft Sans Serif"/>
                <a:cs typeface="Microsoft Sans Serif"/>
              </a:rPr>
              <a:t>relé de </a:t>
            </a:r>
            <a:r>
              <a:rPr sz="700" spc="15" dirty="0">
                <a:latin typeface="Microsoft Sans Serif"/>
                <a:cs typeface="Microsoft Sans Serif"/>
              </a:rPr>
              <a:t>baja frecuencia comience </a:t>
            </a:r>
            <a:r>
              <a:rPr sz="700" dirty="0">
                <a:latin typeface="Microsoft Sans Serif"/>
                <a:cs typeface="Microsoft Sans Serif"/>
              </a:rPr>
              <a:t>a </a:t>
            </a:r>
            <a:r>
              <a:rPr sz="700" spc="5" dirty="0">
                <a:latin typeface="Microsoft Sans Serif"/>
                <a:cs typeface="Microsoft Sans Serif"/>
              </a:rPr>
              <a:t> </a:t>
            </a:r>
            <a:r>
              <a:rPr sz="700" spc="20" dirty="0">
                <a:latin typeface="Microsoft Sans Serif"/>
                <a:cs typeface="Microsoft Sans Serif"/>
              </a:rPr>
              <a:t>expirar, </a:t>
            </a:r>
            <a:r>
              <a:rPr sz="700" spc="30" dirty="0">
                <a:latin typeface="Microsoft Sans Serif"/>
                <a:cs typeface="Microsoft Sans Serif"/>
              </a:rPr>
              <a:t>proporcionando </a:t>
            </a:r>
            <a:r>
              <a:rPr sz="700" spc="10" dirty="0">
                <a:latin typeface="Microsoft Sans Serif"/>
                <a:cs typeface="Microsoft Sans Serif"/>
              </a:rPr>
              <a:t>al </a:t>
            </a:r>
            <a:r>
              <a:rPr sz="700" spc="20" dirty="0">
                <a:latin typeface="Microsoft Sans Serif"/>
                <a:cs typeface="Microsoft Sans Serif"/>
              </a:rPr>
              <a:t>personal </a:t>
            </a:r>
            <a:r>
              <a:rPr sz="700" spc="25" dirty="0">
                <a:latin typeface="Microsoft Sans Serif"/>
                <a:cs typeface="Microsoft Sans Serif"/>
              </a:rPr>
              <a:t>operativo </a:t>
            </a:r>
            <a:r>
              <a:rPr sz="700" spc="30" dirty="0">
                <a:latin typeface="Microsoft Sans Serif"/>
                <a:cs typeface="Microsoft Sans Serif"/>
              </a:rPr>
              <a:t>una </a:t>
            </a:r>
            <a:r>
              <a:rPr sz="700" spc="20" dirty="0">
                <a:latin typeface="Microsoft Sans Serif"/>
                <a:cs typeface="Microsoft Sans Serif"/>
              </a:rPr>
              <a:t>advertencia sobre </a:t>
            </a:r>
            <a:r>
              <a:rPr sz="700" spc="10" dirty="0">
                <a:latin typeface="Microsoft Sans Serif"/>
                <a:cs typeface="Microsoft Sans Serif"/>
              </a:rPr>
              <a:t>el </a:t>
            </a:r>
            <a:r>
              <a:rPr sz="700" spc="15" dirty="0">
                <a:latin typeface="Microsoft Sans Serif"/>
                <a:cs typeface="Microsoft Sans Serif"/>
              </a:rPr>
              <a:t> </a:t>
            </a:r>
            <a:r>
              <a:rPr sz="700" spc="30" dirty="0">
                <a:latin typeface="Microsoft Sans Serif"/>
                <a:cs typeface="Microsoft Sans Serif"/>
              </a:rPr>
              <a:t>inminente</a:t>
            </a:r>
            <a:r>
              <a:rPr sz="700" spc="-10" dirty="0">
                <a:latin typeface="Microsoft Sans Serif"/>
                <a:cs typeface="Microsoft Sans Serif"/>
              </a:rPr>
              <a:t> </a:t>
            </a:r>
            <a:r>
              <a:rPr sz="700" spc="25" dirty="0">
                <a:latin typeface="Microsoft Sans Serif"/>
                <a:cs typeface="Microsoft Sans Serif"/>
              </a:rPr>
              <a:t>disparo</a:t>
            </a:r>
            <a:r>
              <a:rPr sz="700" spc="-5" dirty="0">
                <a:latin typeface="Microsoft Sans Serif"/>
                <a:cs typeface="Microsoft Sans Serif"/>
              </a:rPr>
              <a:t> </a:t>
            </a:r>
            <a:r>
              <a:rPr sz="700" spc="40" dirty="0">
                <a:latin typeface="Microsoft Sans Serif"/>
                <a:cs typeface="Microsoft Sans Serif"/>
              </a:rPr>
              <a:t>por</a:t>
            </a:r>
            <a:r>
              <a:rPr sz="700" spc="-5" dirty="0">
                <a:latin typeface="Microsoft Sans Serif"/>
                <a:cs typeface="Microsoft Sans Serif"/>
              </a:rPr>
              <a:t> </a:t>
            </a:r>
            <a:r>
              <a:rPr sz="700" spc="15" dirty="0">
                <a:latin typeface="Microsoft Sans Serif"/>
                <a:cs typeface="Microsoft Sans Serif"/>
              </a:rPr>
              <a:t>baja</a:t>
            </a:r>
            <a:r>
              <a:rPr sz="700" spc="-5" dirty="0">
                <a:latin typeface="Microsoft Sans Serif"/>
                <a:cs typeface="Microsoft Sans Serif"/>
              </a:rPr>
              <a:t> </a:t>
            </a:r>
            <a:r>
              <a:rPr sz="700" spc="15" dirty="0">
                <a:latin typeface="Microsoft Sans Serif"/>
                <a:cs typeface="Microsoft Sans Serif"/>
              </a:rPr>
              <a:t>frecuencia.</a:t>
            </a:r>
            <a:endParaRPr sz="700">
              <a:latin typeface="Microsoft Sans Serif"/>
              <a:cs typeface="Microsoft Sans Serif"/>
            </a:endParaRPr>
          </a:p>
        </p:txBody>
      </p:sp>
      <p:sp>
        <p:nvSpPr>
          <p:cNvPr id="67" name="object 67"/>
          <p:cNvSpPr txBox="1"/>
          <p:nvPr/>
        </p:nvSpPr>
        <p:spPr>
          <a:xfrm>
            <a:off x="9100215" y="602146"/>
            <a:ext cx="7372584" cy="62889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 marR="5080">
              <a:lnSpc>
                <a:spcPct val="143200"/>
              </a:lnSpc>
              <a:spcBef>
                <a:spcPts val="100"/>
              </a:spcBef>
            </a:pPr>
            <a:r>
              <a:rPr sz="700" spc="20" dirty="0">
                <a:latin typeface="Microsoft Sans Serif"/>
                <a:cs typeface="Microsoft Sans Serif"/>
              </a:rPr>
              <a:t>accionamientos </a:t>
            </a:r>
            <a:r>
              <a:rPr sz="700" spc="40" dirty="0">
                <a:latin typeface="Microsoft Sans Serif"/>
                <a:cs typeface="Microsoft Sans Serif"/>
              </a:rPr>
              <a:t>por </a:t>
            </a:r>
            <a:r>
              <a:rPr sz="700" spc="50" dirty="0">
                <a:latin typeface="Microsoft Sans Serif"/>
                <a:cs typeface="Microsoft Sans Serif"/>
              </a:rPr>
              <a:t>motor </a:t>
            </a:r>
            <a:r>
              <a:rPr sz="700" spc="5" dirty="0">
                <a:latin typeface="Microsoft Sans Serif"/>
                <a:cs typeface="Microsoft Sans Serif"/>
              </a:rPr>
              <a:t>y </a:t>
            </a:r>
            <a:r>
              <a:rPr sz="700" spc="10" dirty="0">
                <a:latin typeface="Microsoft Sans Serif"/>
                <a:cs typeface="Microsoft Sans Serif"/>
              </a:rPr>
              <a:t>cargas accionadas </a:t>
            </a:r>
            <a:r>
              <a:rPr sz="700" spc="40" dirty="0">
                <a:latin typeface="Microsoft Sans Serif"/>
                <a:cs typeface="Microsoft Sans Serif"/>
              </a:rPr>
              <a:t>por </a:t>
            </a:r>
            <a:r>
              <a:rPr sz="700" spc="5" dirty="0">
                <a:latin typeface="Microsoft Sans Serif"/>
                <a:cs typeface="Microsoft Sans Serif"/>
              </a:rPr>
              <a:t>eje. </a:t>
            </a:r>
            <a:r>
              <a:rPr sz="700" spc="-5" dirty="0">
                <a:latin typeface="Microsoft Sans Serif"/>
                <a:cs typeface="Microsoft Sans Serif"/>
              </a:rPr>
              <a:t>Los </a:t>
            </a:r>
            <a:r>
              <a:rPr sz="700" spc="20" dirty="0">
                <a:latin typeface="Microsoft Sans Serif"/>
                <a:cs typeface="Microsoft Sans Serif"/>
              </a:rPr>
              <a:t>equipos </a:t>
            </a:r>
            <a:r>
              <a:rPr sz="700" spc="25" dirty="0">
                <a:latin typeface="Microsoft Sans Serif"/>
                <a:cs typeface="Microsoft Sans Serif"/>
              </a:rPr>
              <a:t> </a:t>
            </a:r>
            <a:r>
              <a:rPr sz="700" spc="15" dirty="0">
                <a:latin typeface="Microsoft Sans Serif"/>
                <a:cs typeface="Microsoft Sans Serif"/>
              </a:rPr>
              <a:t>auxiliares </a:t>
            </a:r>
            <a:r>
              <a:rPr sz="700" spc="20" dirty="0">
                <a:latin typeface="Microsoft Sans Serif"/>
                <a:cs typeface="Microsoft Sans Serif"/>
              </a:rPr>
              <a:t>más </a:t>
            </a:r>
            <a:r>
              <a:rPr sz="700" spc="25" dirty="0">
                <a:latin typeface="Microsoft Sans Serif"/>
                <a:cs typeface="Microsoft Sans Serif"/>
              </a:rPr>
              <a:t>limitantes </a:t>
            </a:r>
            <a:r>
              <a:rPr sz="700" spc="20" dirty="0">
                <a:latin typeface="Microsoft Sans Serif"/>
                <a:cs typeface="Microsoft Sans Serif"/>
              </a:rPr>
              <a:t>son </a:t>
            </a:r>
            <a:r>
              <a:rPr sz="700" spc="30" dirty="0">
                <a:latin typeface="Microsoft Sans Serif"/>
                <a:cs typeface="Microsoft Sans Serif"/>
              </a:rPr>
              <a:t>generalmente </a:t>
            </a:r>
            <a:r>
              <a:rPr sz="700" dirty="0">
                <a:latin typeface="Microsoft Sans Serif"/>
                <a:cs typeface="Microsoft Sans Serif"/>
              </a:rPr>
              <a:t>las </a:t>
            </a:r>
            <a:r>
              <a:rPr sz="700" spc="25" dirty="0">
                <a:latin typeface="Microsoft Sans Serif"/>
                <a:cs typeface="Microsoft Sans Serif"/>
              </a:rPr>
              <a:t>bombas </a:t>
            </a:r>
            <a:r>
              <a:rPr sz="700" spc="20" dirty="0">
                <a:latin typeface="Microsoft Sans Serif"/>
                <a:cs typeface="Microsoft Sans Serif"/>
              </a:rPr>
              <a:t>de </a:t>
            </a:r>
            <a:r>
              <a:rPr sz="700" spc="25" dirty="0">
                <a:latin typeface="Microsoft Sans Serif"/>
                <a:cs typeface="Microsoft Sans Serif"/>
              </a:rPr>
              <a:t>alimentación </a:t>
            </a:r>
            <a:r>
              <a:rPr sz="700" spc="20" dirty="0">
                <a:latin typeface="Microsoft Sans Serif"/>
                <a:cs typeface="Microsoft Sans Serif"/>
              </a:rPr>
              <a:t>de </a:t>
            </a:r>
            <a:r>
              <a:rPr sz="700" spc="-175" dirty="0">
                <a:latin typeface="Microsoft Sans Serif"/>
                <a:cs typeface="Microsoft Sans Serif"/>
              </a:rPr>
              <a:t> </a:t>
            </a:r>
            <a:r>
              <a:rPr sz="700" spc="10" dirty="0">
                <a:latin typeface="Microsoft Sans Serif"/>
                <a:cs typeface="Microsoft Sans Serif"/>
              </a:rPr>
              <a:t>la caldera, </a:t>
            </a:r>
            <a:r>
              <a:rPr sz="700" dirty="0">
                <a:latin typeface="Microsoft Sans Serif"/>
                <a:cs typeface="Microsoft Sans Serif"/>
              </a:rPr>
              <a:t>las </a:t>
            </a:r>
            <a:r>
              <a:rPr sz="700" spc="25" dirty="0">
                <a:latin typeface="Microsoft Sans Serif"/>
                <a:cs typeface="Microsoft Sans Serif"/>
              </a:rPr>
              <a:t>bombas </a:t>
            </a:r>
            <a:r>
              <a:rPr sz="700" spc="20" dirty="0">
                <a:latin typeface="Microsoft Sans Serif"/>
                <a:cs typeface="Microsoft Sans Serif"/>
              </a:rPr>
              <a:t>de </a:t>
            </a:r>
            <a:r>
              <a:rPr sz="700" spc="15" dirty="0">
                <a:latin typeface="Microsoft Sans Serif"/>
                <a:cs typeface="Microsoft Sans Serif"/>
              </a:rPr>
              <a:t>circulación </a:t>
            </a:r>
            <a:r>
              <a:rPr sz="700" spc="20" dirty="0">
                <a:latin typeface="Microsoft Sans Serif"/>
                <a:cs typeface="Microsoft Sans Serif"/>
              </a:rPr>
              <a:t>de agua </a:t>
            </a:r>
            <a:r>
              <a:rPr sz="700" spc="5" dirty="0">
                <a:latin typeface="Microsoft Sans Serif"/>
                <a:cs typeface="Microsoft Sans Serif"/>
              </a:rPr>
              <a:t>y </a:t>
            </a:r>
            <a:r>
              <a:rPr sz="700" dirty="0">
                <a:latin typeface="Microsoft Sans Serif"/>
                <a:cs typeface="Microsoft Sans Serif"/>
              </a:rPr>
              <a:t>las </a:t>
            </a:r>
            <a:r>
              <a:rPr sz="700" spc="25" dirty="0">
                <a:latin typeface="Microsoft Sans Serif"/>
                <a:cs typeface="Microsoft Sans Serif"/>
              </a:rPr>
              <a:t>bombas </a:t>
            </a:r>
            <a:r>
              <a:rPr sz="700" spc="20" dirty="0">
                <a:latin typeface="Microsoft Sans Serif"/>
                <a:cs typeface="Microsoft Sans Serif"/>
              </a:rPr>
              <a:t>de </a:t>
            </a:r>
            <a:r>
              <a:rPr sz="700" spc="15" dirty="0">
                <a:latin typeface="Microsoft Sans Serif"/>
                <a:cs typeface="Microsoft Sans Serif"/>
              </a:rPr>
              <a:t>condensado, </a:t>
            </a:r>
            <a:r>
              <a:rPr sz="700" spc="20" dirty="0">
                <a:latin typeface="Microsoft Sans Serif"/>
                <a:cs typeface="Microsoft Sans Serif"/>
              </a:rPr>
              <a:t> </a:t>
            </a:r>
            <a:r>
              <a:rPr sz="700" spc="35" dirty="0">
                <a:latin typeface="Microsoft Sans Serif"/>
                <a:cs typeface="Microsoft Sans Serif"/>
              </a:rPr>
              <a:t>porque </a:t>
            </a:r>
            <a:r>
              <a:rPr sz="700" spc="5" dirty="0">
                <a:latin typeface="Microsoft Sans Serif"/>
                <a:cs typeface="Microsoft Sans Serif"/>
              </a:rPr>
              <a:t>cada </a:t>
            </a:r>
            <a:r>
              <a:rPr sz="700" spc="25" dirty="0">
                <a:latin typeface="Microsoft Sans Serif"/>
                <a:cs typeface="Microsoft Sans Serif"/>
              </a:rPr>
              <a:t>porcentaje </a:t>
            </a:r>
            <a:r>
              <a:rPr sz="700" spc="20" dirty="0">
                <a:latin typeface="Microsoft Sans Serif"/>
                <a:cs typeface="Microsoft Sans Serif"/>
              </a:rPr>
              <a:t>de reducción de </a:t>
            </a:r>
            <a:r>
              <a:rPr sz="700" spc="15" dirty="0">
                <a:latin typeface="Microsoft Sans Serif"/>
                <a:cs typeface="Microsoft Sans Serif"/>
              </a:rPr>
              <a:t>velocidad </a:t>
            </a:r>
            <a:r>
              <a:rPr sz="700" spc="20" dirty="0">
                <a:latin typeface="Microsoft Sans Serif"/>
                <a:cs typeface="Microsoft Sans Serif"/>
              </a:rPr>
              <a:t>provoca </a:t>
            </a:r>
            <a:r>
              <a:rPr sz="700" spc="40" dirty="0">
                <a:latin typeface="Microsoft Sans Serif"/>
                <a:cs typeface="Microsoft Sans Serif"/>
              </a:rPr>
              <a:t>un </a:t>
            </a:r>
            <a:r>
              <a:rPr sz="700" spc="25" dirty="0">
                <a:latin typeface="Microsoft Sans Serif"/>
                <a:cs typeface="Microsoft Sans Serif"/>
              </a:rPr>
              <a:t>porcentaje </a:t>
            </a:r>
            <a:r>
              <a:rPr sz="700" spc="30" dirty="0">
                <a:latin typeface="Microsoft Sans Serif"/>
                <a:cs typeface="Microsoft Sans Serif"/>
              </a:rPr>
              <a:t> mayor</a:t>
            </a:r>
            <a:r>
              <a:rPr sz="700" dirty="0">
                <a:latin typeface="Microsoft Sans Serif"/>
                <a:cs typeface="Microsoft Sans Serif"/>
              </a:rPr>
              <a:t> </a:t>
            </a:r>
            <a:r>
              <a:rPr sz="700" spc="20" dirty="0">
                <a:latin typeface="Microsoft Sans Serif"/>
                <a:cs typeface="Microsoft Sans Serif"/>
              </a:rPr>
              <a:t>de</a:t>
            </a:r>
            <a:r>
              <a:rPr sz="700" spc="5" dirty="0">
                <a:latin typeface="Microsoft Sans Serif"/>
                <a:cs typeface="Microsoft Sans Serif"/>
              </a:rPr>
              <a:t> </a:t>
            </a:r>
            <a:r>
              <a:rPr sz="700" spc="25" dirty="0">
                <a:latin typeface="Microsoft Sans Serif"/>
                <a:cs typeface="Microsoft Sans Serif"/>
              </a:rPr>
              <a:t>pérdida</a:t>
            </a:r>
            <a:r>
              <a:rPr sz="700" dirty="0">
                <a:latin typeface="Microsoft Sans Serif"/>
                <a:cs typeface="Microsoft Sans Serif"/>
              </a:rPr>
              <a:t> </a:t>
            </a:r>
            <a:r>
              <a:rPr sz="700" spc="20" dirty="0">
                <a:latin typeface="Microsoft Sans Serif"/>
                <a:cs typeface="Microsoft Sans Serif"/>
              </a:rPr>
              <a:t>de</a:t>
            </a:r>
            <a:r>
              <a:rPr sz="700" spc="5" dirty="0">
                <a:latin typeface="Microsoft Sans Serif"/>
                <a:cs typeface="Microsoft Sans Serif"/>
              </a:rPr>
              <a:t> </a:t>
            </a:r>
            <a:r>
              <a:rPr sz="700" spc="10" dirty="0">
                <a:latin typeface="Microsoft Sans Serif"/>
                <a:cs typeface="Microsoft Sans Serif"/>
              </a:rPr>
              <a:t>capacidad.</a:t>
            </a:r>
            <a:r>
              <a:rPr sz="700" dirty="0">
                <a:latin typeface="Microsoft Sans Serif"/>
                <a:cs typeface="Microsoft Sans Serif"/>
              </a:rPr>
              <a:t> </a:t>
            </a:r>
            <a:r>
              <a:rPr sz="700" spc="-10" dirty="0">
                <a:latin typeface="Microsoft Sans Serif"/>
                <a:cs typeface="Microsoft Sans Serif"/>
              </a:rPr>
              <a:t>La</a:t>
            </a:r>
            <a:r>
              <a:rPr sz="700" spc="5" dirty="0">
                <a:latin typeface="Microsoft Sans Serif"/>
                <a:cs typeface="Microsoft Sans Serif"/>
              </a:rPr>
              <a:t> </a:t>
            </a:r>
            <a:r>
              <a:rPr sz="700" spc="15" dirty="0">
                <a:latin typeface="Microsoft Sans Serif"/>
                <a:cs typeface="Microsoft Sans Serif"/>
              </a:rPr>
              <a:t>frecuencia</a:t>
            </a:r>
            <a:r>
              <a:rPr sz="700" dirty="0">
                <a:latin typeface="Microsoft Sans Serif"/>
                <a:cs typeface="Microsoft Sans Serif"/>
              </a:rPr>
              <a:t> </a:t>
            </a:r>
            <a:r>
              <a:rPr sz="700" spc="15" dirty="0">
                <a:latin typeface="Microsoft Sans Serif"/>
                <a:cs typeface="Microsoft Sans Serif"/>
              </a:rPr>
              <a:t>crítica</a:t>
            </a:r>
            <a:r>
              <a:rPr sz="700" spc="5" dirty="0">
                <a:latin typeface="Microsoft Sans Serif"/>
                <a:cs typeface="Microsoft Sans Serif"/>
              </a:rPr>
              <a:t> </a:t>
            </a:r>
            <a:r>
              <a:rPr sz="700" dirty="0">
                <a:latin typeface="Microsoft Sans Serif"/>
                <a:cs typeface="Microsoft Sans Serif"/>
              </a:rPr>
              <a:t>a </a:t>
            </a:r>
            <a:r>
              <a:rPr sz="700" spc="10" dirty="0">
                <a:latin typeface="Microsoft Sans Serif"/>
                <a:cs typeface="Microsoft Sans Serif"/>
              </a:rPr>
              <a:t>la</a:t>
            </a:r>
            <a:r>
              <a:rPr sz="700" spc="5" dirty="0">
                <a:latin typeface="Microsoft Sans Serif"/>
                <a:cs typeface="Microsoft Sans Serif"/>
              </a:rPr>
              <a:t> </a:t>
            </a:r>
            <a:r>
              <a:rPr sz="700" spc="30" dirty="0">
                <a:latin typeface="Microsoft Sans Serif"/>
                <a:cs typeface="Microsoft Sans Serif"/>
              </a:rPr>
              <a:t>que</a:t>
            </a:r>
            <a:r>
              <a:rPr sz="700" dirty="0">
                <a:latin typeface="Microsoft Sans Serif"/>
                <a:cs typeface="Microsoft Sans Serif"/>
              </a:rPr>
              <a:t> </a:t>
            </a:r>
            <a:r>
              <a:rPr sz="700" spc="10" dirty="0">
                <a:latin typeface="Microsoft Sans Serif"/>
                <a:cs typeface="Microsoft Sans Serif"/>
              </a:rPr>
              <a:t>el</a:t>
            </a:r>
            <a:r>
              <a:rPr sz="700" spc="5" dirty="0">
                <a:latin typeface="Microsoft Sans Serif"/>
                <a:cs typeface="Microsoft Sans Serif"/>
              </a:rPr>
              <a:t> </a:t>
            </a:r>
            <a:r>
              <a:rPr sz="700" spc="35" dirty="0">
                <a:latin typeface="Microsoft Sans Serif"/>
                <a:cs typeface="Microsoft Sans Serif"/>
              </a:rPr>
              <a:t>rendimiento </a:t>
            </a:r>
            <a:r>
              <a:rPr sz="700" spc="-170" dirty="0">
                <a:latin typeface="Microsoft Sans Serif"/>
                <a:cs typeface="Microsoft Sans Serif"/>
              </a:rPr>
              <a:t> </a:t>
            </a:r>
            <a:r>
              <a:rPr sz="700" spc="20" dirty="0">
                <a:latin typeface="Microsoft Sans Serif"/>
                <a:cs typeface="Microsoft Sans Serif"/>
              </a:rPr>
              <a:t>de </a:t>
            </a:r>
            <a:r>
              <a:rPr sz="700" dirty="0">
                <a:latin typeface="Microsoft Sans Serif"/>
                <a:cs typeface="Microsoft Sans Serif"/>
              </a:rPr>
              <a:t>las </a:t>
            </a:r>
            <a:r>
              <a:rPr sz="700" spc="25" dirty="0">
                <a:latin typeface="Microsoft Sans Serif"/>
                <a:cs typeface="Microsoft Sans Serif"/>
              </a:rPr>
              <a:t>bombas </a:t>
            </a:r>
            <a:r>
              <a:rPr sz="700" spc="20" dirty="0">
                <a:latin typeface="Microsoft Sans Serif"/>
                <a:cs typeface="Microsoft Sans Serif"/>
              </a:rPr>
              <a:t>afectará </a:t>
            </a:r>
            <a:r>
              <a:rPr sz="700" spc="10" dirty="0">
                <a:latin typeface="Microsoft Sans Serif"/>
                <a:cs typeface="Microsoft Sans Serif"/>
              </a:rPr>
              <a:t>la </a:t>
            </a:r>
            <a:r>
              <a:rPr sz="700" spc="25" dirty="0">
                <a:latin typeface="Microsoft Sans Serif"/>
                <a:cs typeface="Microsoft Sans Serif"/>
              </a:rPr>
              <a:t>producción </a:t>
            </a:r>
            <a:r>
              <a:rPr sz="700" spc="20" dirty="0">
                <a:latin typeface="Microsoft Sans Serif"/>
                <a:cs typeface="Microsoft Sans Serif"/>
              </a:rPr>
              <a:t>de </a:t>
            </a:r>
            <a:r>
              <a:rPr sz="700" spc="10" dirty="0">
                <a:latin typeface="Microsoft Sans Serif"/>
                <a:cs typeface="Microsoft Sans Serif"/>
              </a:rPr>
              <a:t>la </a:t>
            </a:r>
            <a:r>
              <a:rPr sz="700" spc="25" dirty="0">
                <a:latin typeface="Microsoft Sans Serif"/>
                <a:cs typeface="Microsoft Sans Serif"/>
              </a:rPr>
              <a:t>planta </a:t>
            </a:r>
            <a:r>
              <a:rPr sz="700" spc="20" dirty="0">
                <a:latin typeface="Microsoft Sans Serif"/>
                <a:cs typeface="Microsoft Sans Serif"/>
              </a:rPr>
              <a:t>variará de </a:t>
            </a:r>
            <a:r>
              <a:rPr sz="700" spc="30" dirty="0">
                <a:latin typeface="Microsoft Sans Serif"/>
                <a:cs typeface="Microsoft Sans Serif"/>
              </a:rPr>
              <a:t>una </a:t>
            </a:r>
            <a:r>
              <a:rPr sz="700" spc="25" dirty="0">
                <a:latin typeface="Microsoft Sans Serif"/>
                <a:cs typeface="Microsoft Sans Serif"/>
              </a:rPr>
              <a:t>planta </a:t>
            </a:r>
            <a:r>
              <a:rPr sz="700" dirty="0">
                <a:latin typeface="Microsoft Sans Serif"/>
                <a:cs typeface="Microsoft Sans Serif"/>
              </a:rPr>
              <a:t>a </a:t>
            </a:r>
            <a:r>
              <a:rPr sz="700" spc="5" dirty="0">
                <a:latin typeface="Microsoft Sans Serif"/>
                <a:cs typeface="Microsoft Sans Serif"/>
              </a:rPr>
              <a:t> </a:t>
            </a:r>
            <a:r>
              <a:rPr sz="700" spc="25" dirty="0">
                <a:latin typeface="Microsoft Sans Serif"/>
                <a:cs typeface="Microsoft Sans Serif"/>
              </a:rPr>
              <a:t>otra. </a:t>
            </a:r>
            <a:r>
              <a:rPr sz="700" spc="-20" dirty="0">
                <a:latin typeface="Microsoft Sans Serif"/>
                <a:cs typeface="Microsoft Sans Serif"/>
              </a:rPr>
              <a:t>En </a:t>
            </a:r>
            <a:r>
              <a:rPr sz="700" spc="10" dirty="0">
                <a:latin typeface="Microsoft Sans Serif"/>
                <a:cs typeface="Microsoft Sans Serif"/>
              </a:rPr>
              <a:t>consecuencia, el </a:t>
            </a:r>
            <a:r>
              <a:rPr sz="700" spc="15" dirty="0">
                <a:latin typeface="Microsoft Sans Serif"/>
                <a:cs typeface="Microsoft Sans Serif"/>
              </a:rPr>
              <a:t>nivel </a:t>
            </a:r>
            <a:r>
              <a:rPr sz="700" spc="40" dirty="0">
                <a:latin typeface="Microsoft Sans Serif"/>
                <a:cs typeface="Microsoft Sans Serif"/>
              </a:rPr>
              <a:t>mínimo </a:t>
            </a:r>
            <a:r>
              <a:rPr sz="700" spc="20" dirty="0">
                <a:latin typeface="Microsoft Sans Serif"/>
                <a:cs typeface="Microsoft Sans Serif"/>
              </a:rPr>
              <a:t>de </a:t>
            </a:r>
            <a:r>
              <a:rPr sz="700" spc="15" dirty="0">
                <a:latin typeface="Microsoft Sans Serif"/>
                <a:cs typeface="Microsoft Sans Serif"/>
              </a:rPr>
              <a:t>frecuencia </a:t>
            </a:r>
            <a:r>
              <a:rPr sz="700" spc="20" dirty="0">
                <a:latin typeface="Microsoft Sans Serif"/>
                <a:cs typeface="Microsoft Sans Serif"/>
              </a:rPr>
              <a:t>segura </a:t>
            </a:r>
            <a:r>
              <a:rPr sz="700" spc="25" dirty="0">
                <a:latin typeface="Microsoft Sans Serif"/>
                <a:cs typeface="Microsoft Sans Serif"/>
              </a:rPr>
              <a:t>para </a:t>
            </a:r>
            <a:r>
              <a:rPr sz="700" spc="35" dirty="0">
                <a:latin typeface="Microsoft Sans Serif"/>
                <a:cs typeface="Microsoft Sans Serif"/>
              </a:rPr>
              <a:t>mantener </a:t>
            </a:r>
            <a:r>
              <a:rPr sz="700" spc="-175" dirty="0">
                <a:latin typeface="Microsoft Sans Serif"/>
                <a:cs typeface="Microsoft Sans Serif"/>
              </a:rPr>
              <a:t> </a:t>
            </a:r>
            <a:r>
              <a:rPr sz="700" spc="10" dirty="0">
                <a:latin typeface="Microsoft Sans Serif"/>
                <a:cs typeface="Microsoft Sans Serif"/>
              </a:rPr>
              <a:t>la </a:t>
            </a:r>
            <a:r>
              <a:rPr sz="700" spc="25" dirty="0">
                <a:latin typeface="Microsoft Sans Serif"/>
                <a:cs typeface="Microsoft Sans Serif"/>
              </a:rPr>
              <a:t>producción </a:t>
            </a:r>
            <a:r>
              <a:rPr sz="700" spc="20" dirty="0">
                <a:latin typeface="Microsoft Sans Serif"/>
                <a:cs typeface="Microsoft Sans Serif"/>
              </a:rPr>
              <a:t>de </a:t>
            </a:r>
            <a:r>
              <a:rPr sz="700" spc="10" dirty="0">
                <a:latin typeface="Microsoft Sans Serif"/>
                <a:cs typeface="Microsoft Sans Serif"/>
              </a:rPr>
              <a:t>la </a:t>
            </a:r>
            <a:r>
              <a:rPr sz="700" spc="25" dirty="0">
                <a:latin typeface="Microsoft Sans Serif"/>
                <a:cs typeface="Microsoft Sans Serif"/>
              </a:rPr>
              <a:t>planta depende </a:t>
            </a:r>
            <a:r>
              <a:rPr sz="700" spc="20" dirty="0">
                <a:latin typeface="Microsoft Sans Serif"/>
                <a:cs typeface="Microsoft Sans Serif"/>
              </a:rPr>
              <a:t>de </a:t>
            </a:r>
            <a:r>
              <a:rPr sz="700" spc="5" dirty="0">
                <a:latin typeface="Microsoft Sans Serif"/>
                <a:cs typeface="Microsoft Sans Serif"/>
              </a:rPr>
              <a:t>cada </a:t>
            </a:r>
            <a:r>
              <a:rPr sz="700" spc="25" dirty="0">
                <a:latin typeface="Microsoft Sans Serif"/>
                <a:cs typeface="Microsoft Sans Serif"/>
              </a:rPr>
              <a:t>planta </a:t>
            </a:r>
            <a:r>
              <a:rPr sz="700" spc="5" dirty="0">
                <a:latin typeface="Microsoft Sans Serif"/>
                <a:cs typeface="Microsoft Sans Serif"/>
              </a:rPr>
              <a:t>y </a:t>
            </a:r>
            <a:r>
              <a:rPr sz="700" spc="20" dirty="0">
                <a:latin typeface="Microsoft Sans Serif"/>
                <a:cs typeface="Microsoft Sans Serif"/>
              </a:rPr>
              <a:t>del diseño </a:t>
            </a:r>
            <a:r>
              <a:rPr sz="700" spc="5" dirty="0">
                <a:latin typeface="Microsoft Sans Serif"/>
                <a:cs typeface="Microsoft Sans Serif"/>
              </a:rPr>
              <a:t>y </a:t>
            </a:r>
            <a:r>
              <a:rPr sz="700" spc="10" dirty="0">
                <a:latin typeface="Microsoft Sans Serif"/>
                <a:cs typeface="Microsoft Sans Serif"/>
              </a:rPr>
              <a:t>capacidad </a:t>
            </a:r>
            <a:r>
              <a:rPr sz="700" spc="-175" dirty="0">
                <a:latin typeface="Microsoft Sans Serif"/>
                <a:cs typeface="Microsoft Sans Serif"/>
              </a:rPr>
              <a:t> </a:t>
            </a:r>
            <a:r>
              <a:rPr sz="700" spc="20" dirty="0">
                <a:latin typeface="Microsoft Sans Serif"/>
                <a:cs typeface="Microsoft Sans Serif"/>
              </a:rPr>
              <a:t>del</a:t>
            </a:r>
            <a:r>
              <a:rPr sz="700" spc="-10" dirty="0">
                <a:latin typeface="Microsoft Sans Serif"/>
                <a:cs typeface="Microsoft Sans Serif"/>
              </a:rPr>
              <a:t> </a:t>
            </a:r>
            <a:r>
              <a:rPr sz="700" spc="30" dirty="0">
                <a:latin typeface="Microsoft Sans Serif"/>
                <a:cs typeface="Microsoft Sans Serif"/>
              </a:rPr>
              <a:t>equipo</a:t>
            </a:r>
            <a:r>
              <a:rPr sz="700" spc="-5" dirty="0">
                <a:latin typeface="Microsoft Sans Serif"/>
                <a:cs typeface="Microsoft Sans Serif"/>
              </a:rPr>
              <a:t> </a:t>
            </a:r>
            <a:r>
              <a:rPr sz="700" spc="10" dirty="0">
                <a:latin typeface="Microsoft Sans Serif"/>
                <a:cs typeface="Microsoft Sans Serif"/>
              </a:rPr>
              <a:t>asociado</a:t>
            </a:r>
            <a:r>
              <a:rPr sz="700" spc="-5" dirty="0">
                <a:latin typeface="Microsoft Sans Serif"/>
                <a:cs typeface="Microsoft Sans Serif"/>
              </a:rPr>
              <a:t> </a:t>
            </a:r>
            <a:r>
              <a:rPr sz="700" spc="20" dirty="0">
                <a:latin typeface="Microsoft Sans Serif"/>
                <a:cs typeface="Microsoft Sans Serif"/>
              </a:rPr>
              <a:t>con</a:t>
            </a:r>
            <a:r>
              <a:rPr sz="700" spc="-5" dirty="0">
                <a:latin typeface="Microsoft Sans Serif"/>
                <a:cs typeface="Microsoft Sans Serif"/>
              </a:rPr>
              <a:t> </a:t>
            </a:r>
            <a:r>
              <a:rPr sz="700" spc="5" dirty="0">
                <a:latin typeface="Microsoft Sans Serif"/>
                <a:cs typeface="Microsoft Sans Serif"/>
              </a:rPr>
              <a:t>cada</a:t>
            </a:r>
            <a:r>
              <a:rPr sz="700" spc="-5" dirty="0">
                <a:latin typeface="Microsoft Sans Serif"/>
                <a:cs typeface="Microsoft Sans Serif"/>
              </a:rPr>
              <a:t> </a:t>
            </a:r>
            <a:r>
              <a:rPr sz="700" spc="30" dirty="0">
                <a:latin typeface="Microsoft Sans Serif"/>
                <a:cs typeface="Microsoft Sans Serif"/>
              </a:rPr>
              <a:t>unidad</a:t>
            </a:r>
            <a:r>
              <a:rPr sz="700" spc="-5" dirty="0">
                <a:latin typeface="Microsoft Sans Serif"/>
                <a:cs typeface="Microsoft Sans Serif"/>
              </a:rPr>
              <a:t> </a:t>
            </a:r>
            <a:r>
              <a:rPr sz="700" spc="25" dirty="0">
                <a:latin typeface="Microsoft Sans Serif"/>
                <a:cs typeface="Microsoft Sans Serif"/>
              </a:rPr>
              <a:t>generadora.</a:t>
            </a:r>
            <a:endParaRPr sz="700">
              <a:latin typeface="Microsoft Sans Serif"/>
              <a:cs typeface="Microsoft Sans Serif"/>
            </a:endParaRPr>
          </a:p>
        </p:txBody>
      </p:sp>
      <p:sp>
        <p:nvSpPr>
          <p:cNvPr id="68" name="object 68"/>
          <p:cNvSpPr txBox="1"/>
          <p:nvPr/>
        </p:nvSpPr>
        <p:spPr>
          <a:xfrm>
            <a:off x="9100214" y="2128918"/>
            <a:ext cx="7394496" cy="322139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 marR="5080" indent="153670">
              <a:lnSpc>
                <a:spcPct val="133700"/>
              </a:lnSpc>
              <a:spcBef>
                <a:spcPts val="100"/>
              </a:spcBef>
            </a:pPr>
            <a:r>
              <a:rPr sz="750" spc="-15" dirty="0">
                <a:latin typeface="Microsoft Sans Serif"/>
                <a:cs typeface="Microsoft Sans Serif"/>
              </a:rPr>
              <a:t>La </a:t>
            </a:r>
            <a:r>
              <a:rPr sz="750" spc="25" dirty="0">
                <a:latin typeface="Microsoft Sans Serif"/>
                <a:cs typeface="Microsoft Sans Serif"/>
              </a:rPr>
              <a:t>protección </a:t>
            </a:r>
            <a:r>
              <a:rPr sz="750" spc="30" dirty="0">
                <a:latin typeface="Microsoft Sans Serif"/>
                <a:cs typeface="Microsoft Sans Serif"/>
              </a:rPr>
              <a:t>contra </a:t>
            </a:r>
            <a:r>
              <a:rPr sz="750" spc="10" dirty="0">
                <a:latin typeface="Microsoft Sans Serif"/>
                <a:cs typeface="Microsoft Sans Serif"/>
              </a:rPr>
              <a:t>la </a:t>
            </a:r>
            <a:r>
              <a:rPr sz="750" spc="25" dirty="0">
                <a:latin typeface="Microsoft Sans Serif"/>
                <a:cs typeface="Microsoft Sans Serif"/>
              </a:rPr>
              <a:t>operación de </a:t>
            </a:r>
            <a:r>
              <a:rPr sz="750" spc="15" dirty="0">
                <a:latin typeface="Microsoft Sans Serif"/>
                <a:cs typeface="Microsoft Sans Serif"/>
              </a:rPr>
              <a:t>baja </a:t>
            </a:r>
            <a:r>
              <a:rPr sz="750" spc="20" dirty="0">
                <a:latin typeface="Microsoft Sans Serif"/>
                <a:cs typeface="Microsoft Sans Serif"/>
              </a:rPr>
              <a:t>frecuencia </a:t>
            </a:r>
            <a:r>
              <a:rPr sz="750" spc="30" dirty="0">
                <a:latin typeface="Microsoft Sans Serif"/>
                <a:cs typeface="Microsoft Sans Serif"/>
              </a:rPr>
              <a:t>generalmente </a:t>
            </a:r>
            <a:r>
              <a:rPr sz="750" spc="-185" dirty="0">
                <a:latin typeface="Microsoft Sans Serif"/>
                <a:cs typeface="Microsoft Sans Serif"/>
              </a:rPr>
              <a:t> </a:t>
            </a:r>
            <a:r>
              <a:rPr sz="750" spc="-5" dirty="0">
                <a:latin typeface="Microsoft Sans Serif"/>
                <a:cs typeface="Microsoft Sans Serif"/>
              </a:rPr>
              <a:t>se </a:t>
            </a:r>
            <a:r>
              <a:rPr sz="750" spc="15" dirty="0">
                <a:latin typeface="Microsoft Sans Serif"/>
                <a:cs typeface="Microsoft Sans Serif"/>
              </a:rPr>
              <a:t>asigna </a:t>
            </a:r>
            <a:r>
              <a:rPr sz="750" spc="10" dirty="0">
                <a:latin typeface="Microsoft Sans Serif"/>
                <a:cs typeface="Microsoft Sans Serif"/>
              </a:rPr>
              <a:t>al </a:t>
            </a:r>
            <a:r>
              <a:rPr sz="750" spc="30" dirty="0">
                <a:latin typeface="Microsoft Sans Serif"/>
                <a:cs typeface="Microsoft Sans Serif"/>
              </a:rPr>
              <a:t>equipo </a:t>
            </a:r>
            <a:r>
              <a:rPr sz="750" spc="25" dirty="0">
                <a:latin typeface="Microsoft Sans Serif"/>
                <a:cs typeface="Microsoft Sans Serif"/>
              </a:rPr>
              <a:t>de protección térmica, </a:t>
            </a:r>
            <a:r>
              <a:rPr sz="750" spc="35" dirty="0">
                <a:latin typeface="Microsoft Sans Serif"/>
                <a:cs typeface="Microsoft Sans Serif"/>
              </a:rPr>
              <a:t>pero </a:t>
            </a:r>
            <a:r>
              <a:rPr sz="750" spc="-5" dirty="0">
                <a:latin typeface="Microsoft Sans Serif"/>
                <a:cs typeface="Microsoft Sans Serif"/>
              </a:rPr>
              <a:t>es </a:t>
            </a:r>
            <a:r>
              <a:rPr sz="750" spc="20" dirty="0">
                <a:latin typeface="Microsoft Sans Serif"/>
                <a:cs typeface="Microsoft Sans Serif"/>
              </a:rPr>
              <a:t>posible </a:t>
            </a:r>
            <a:r>
              <a:rPr sz="750" spc="30" dirty="0">
                <a:latin typeface="Microsoft Sans Serif"/>
                <a:cs typeface="Microsoft Sans Serif"/>
              </a:rPr>
              <a:t>una </a:t>
            </a:r>
            <a:r>
              <a:rPr sz="750" spc="35" dirty="0">
                <a:latin typeface="Microsoft Sans Serif"/>
                <a:cs typeface="Microsoft Sans Serif"/>
              </a:rPr>
              <a:t> </a:t>
            </a:r>
            <a:r>
              <a:rPr sz="750" spc="25" dirty="0">
                <a:latin typeface="Microsoft Sans Serif"/>
                <a:cs typeface="Microsoft Sans Serif"/>
              </a:rPr>
              <a:t>protección </a:t>
            </a:r>
            <a:r>
              <a:rPr sz="750" spc="20" dirty="0">
                <a:latin typeface="Microsoft Sans Serif"/>
                <a:cs typeface="Microsoft Sans Serif"/>
              </a:rPr>
              <a:t>más </a:t>
            </a:r>
            <a:r>
              <a:rPr sz="750" spc="25" dirty="0">
                <a:latin typeface="Microsoft Sans Serif"/>
                <a:cs typeface="Microsoft Sans Serif"/>
              </a:rPr>
              <a:t>refinada usando </a:t>
            </a:r>
            <a:r>
              <a:rPr sz="750" spc="45" dirty="0">
                <a:latin typeface="Microsoft Sans Serif"/>
                <a:cs typeface="Microsoft Sans Serif"/>
              </a:rPr>
              <a:t>un </a:t>
            </a:r>
            <a:r>
              <a:rPr sz="750" spc="20" dirty="0">
                <a:latin typeface="Microsoft Sans Serif"/>
                <a:cs typeface="Microsoft Sans Serif"/>
              </a:rPr>
              <a:t>relé </a:t>
            </a:r>
            <a:r>
              <a:rPr sz="750" spc="10" dirty="0">
                <a:latin typeface="Microsoft Sans Serif"/>
                <a:cs typeface="Microsoft Sans Serif"/>
              </a:rPr>
              <a:t>sensible </a:t>
            </a:r>
            <a:r>
              <a:rPr sz="750" dirty="0">
                <a:latin typeface="Microsoft Sans Serif"/>
                <a:cs typeface="Microsoft Sans Serif"/>
              </a:rPr>
              <a:t>a </a:t>
            </a:r>
            <a:r>
              <a:rPr sz="750" spc="10" dirty="0">
                <a:latin typeface="Microsoft Sans Serif"/>
                <a:cs typeface="Microsoft Sans Serif"/>
              </a:rPr>
              <a:t>la </a:t>
            </a:r>
            <a:r>
              <a:rPr sz="750" spc="20" dirty="0">
                <a:latin typeface="Microsoft Sans Serif"/>
                <a:cs typeface="Microsoft Sans Serif"/>
              </a:rPr>
              <a:t>frecuencia </a:t>
            </a:r>
            <a:r>
              <a:rPr sz="750" spc="35" dirty="0">
                <a:latin typeface="Microsoft Sans Serif"/>
                <a:cs typeface="Microsoft Sans Serif"/>
              </a:rPr>
              <a:t>o </a:t>
            </a:r>
            <a:r>
              <a:rPr sz="750" spc="45" dirty="0">
                <a:latin typeface="Microsoft Sans Serif"/>
                <a:cs typeface="Microsoft Sans Serif"/>
              </a:rPr>
              <a:t>un </a:t>
            </a:r>
            <a:r>
              <a:rPr sz="750" spc="50" dirty="0">
                <a:latin typeface="Microsoft Sans Serif"/>
                <a:cs typeface="Microsoft Sans Serif"/>
              </a:rPr>
              <a:t> </a:t>
            </a:r>
            <a:r>
              <a:rPr sz="750" spc="20" dirty="0">
                <a:latin typeface="Microsoft Sans Serif"/>
                <a:cs typeface="Microsoft Sans Serif"/>
              </a:rPr>
              <a:t>relé</a:t>
            </a:r>
            <a:r>
              <a:rPr sz="750" spc="-5" dirty="0">
                <a:latin typeface="Microsoft Sans Serif"/>
                <a:cs typeface="Microsoft Sans Serif"/>
              </a:rPr>
              <a:t> </a:t>
            </a:r>
            <a:r>
              <a:rPr sz="750" spc="25" dirty="0">
                <a:latin typeface="Microsoft Sans Serif"/>
                <a:cs typeface="Microsoft Sans Serif"/>
              </a:rPr>
              <a:t>de</a:t>
            </a:r>
            <a:r>
              <a:rPr sz="750" dirty="0">
                <a:latin typeface="Microsoft Sans Serif"/>
                <a:cs typeface="Microsoft Sans Serif"/>
              </a:rPr>
              <a:t> </a:t>
            </a:r>
            <a:r>
              <a:rPr sz="750" spc="30" dirty="0">
                <a:latin typeface="Microsoft Sans Serif"/>
                <a:cs typeface="Microsoft Sans Serif"/>
              </a:rPr>
              <a:t>voltio</a:t>
            </a:r>
            <a:r>
              <a:rPr sz="750" dirty="0">
                <a:latin typeface="Microsoft Sans Serif"/>
                <a:cs typeface="Microsoft Sans Serif"/>
              </a:rPr>
              <a:t> </a:t>
            </a:r>
            <a:r>
              <a:rPr sz="750" spc="45" dirty="0">
                <a:latin typeface="Microsoft Sans Serif"/>
                <a:cs typeface="Microsoft Sans Serif"/>
              </a:rPr>
              <a:t>por</a:t>
            </a:r>
            <a:r>
              <a:rPr sz="750" dirty="0">
                <a:latin typeface="Microsoft Sans Serif"/>
                <a:cs typeface="Microsoft Sans Serif"/>
              </a:rPr>
              <a:t> </a:t>
            </a:r>
            <a:r>
              <a:rPr sz="750" spc="20" dirty="0">
                <a:latin typeface="Microsoft Sans Serif"/>
                <a:cs typeface="Microsoft Sans Serif"/>
              </a:rPr>
              <a:t>hercio,</a:t>
            </a:r>
            <a:r>
              <a:rPr sz="750" dirty="0">
                <a:latin typeface="Microsoft Sans Serif"/>
                <a:cs typeface="Microsoft Sans Serif"/>
              </a:rPr>
              <a:t> </a:t>
            </a:r>
            <a:r>
              <a:rPr sz="750" spc="30" dirty="0">
                <a:latin typeface="Microsoft Sans Serif"/>
                <a:cs typeface="Microsoft Sans Serif"/>
              </a:rPr>
              <a:t>que</a:t>
            </a:r>
            <a:r>
              <a:rPr sz="750" dirty="0">
                <a:latin typeface="Microsoft Sans Serif"/>
                <a:cs typeface="Microsoft Sans Serif"/>
              </a:rPr>
              <a:t> </a:t>
            </a:r>
            <a:r>
              <a:rPr sz="750" spc="35" dirty="0">
                <a:latin typeface="Microsoft Sans Serif"/>
                <a:cs typeface="Microsoft Sans Serif"/>
              </a:rPr>
              <a:t>medirá</a:t>
            </a:r>
            <a:r>
              <a:rPr sz="750" dirty="0">
                <a:latin typeface="Microsoft Sans Serif"/>
                <a:cs typeface="Microsoft Sans Serif"/>
              </a:rPr>
              <a:t> las </a:t>
            </a:r>
            <a:r>
              <a:rPr sz="750" spc="15" dirty="0">
                <a:latin typeface="Microsoft Sans Serif"/>
                <a:cs typeface="Microsoft Sans Serif"/>
              </a:rPr>
              <a:t>condiciones</a:t>
            </a:r>
            <a:r>
              <a:rPr sz="750" dirty="0">
                <a:latin typeface="Microsoft Sans Serif"/>
                <a:cs typeface="Microsoft Sans Serif"/>
              </a:rPr>
              <a:t> </a:t>
            </a:r>
            <a:r>
              <a:rPr sz="750" spc="10" dirty="0">
                <a:latin typeface="Microsoft Sans Serif"/>
                <a:cs typeface="Microsoft Sans Serif"/>
              </a:rPr>
              <a:t>reales</a:t>
            </a:r>
            <a:r>
              <a:rPr sz="750" dirty="0">
                <a:latin typeface="Microsoft Sans Serif"/>
                <a:cs typeface="Microsoft Sans Serif"/>
              </a:rPr>
              <a:t> </a:t>
            </a:r>
            <a:r>
              <a:rPr sz="750" spc="20" dirty="0">
                <a:latin typeface="Microsoft Sans Serif"/>
                <a:cs typeface="Microsoft Sans Serif"/>
              </a:rPr>
              <a:t>del</a:t>
            </a:r>
            <a:r>
              <a:rPr sz="750" dirty="0">
                <a:latin typeface="Microsoft Sans Serif"/>
                <a:cs typeface="Microsoft Sans Serif"/>
              </a:rPr>
              <a:t> </a:t>
            </a:r>
            <a:r>
              <a:rPr sz="750" spc="15" dirty="0">
                <a:latin typeface="Microsoft Sans Serif"/>
                <a:cs typeface="Microsoft Sans Serif"/>
              </a:rPr>
              <a:t>sistema.</a:t>
            </a:r>
            <a:endParaRPr sz="750">
              <a:latin typeface="Microsoft Sans Serif"/>
              <a:cs typeface="Microsoft Sans Serif"/>
            </a:endParaRPr>
          </a:p>
        </p:txBody>
      </p:sp>
      <p:sp>
        <p:nvSpPr>
          <p:cNvPr id="69" name="object 69"/>
          <p:cNvSpPr txBox="1"/>
          <p:nvPr/>
        </p:nvSpPr>
        <p:spPr>
          <a:xfrm>
            <a:off x="9100216" y="3031892"/>
            <a:ext cx="7401799" cy="2089290"/>
          </a:xfrm>
          <a:prstGeom prst="rect">
            <a:avLst/>
          </a:prstGeom>
        </p:spPr>
        <p:txBody>
          <a:bodyPr vert="horz" wrap="square" lIns="0" tIns="36830" rIns="0" bIns="0" rtlCol="0">
            <a:spAutoFit/>
          </a:bodyPr>
          <a:lstStyle/>
          <a:p>
            <a:pPr marR="165100" algn="ctr">
              <a:lnSpc>
                <a:spcPct val="100000"/>
              </a:lnSpc>
              <a:spcBef>
                <a:spcPts val="290"/>
              </a:spcBef>
            </a:pPr>
            <a:r>
              <a:rPr sz="950" spc="-5" dirty="0">
                <a:latin typeface="Microsoft Sans Serif"/>
                <a:cs typeface="Microsoft Sans Serif"/>
              </a:rPr>
              <a:t>IV.</a:t>
            </a:r>
            <a:r>
              <a:rPr sz="950" spc="-30" dirty="0">
                <a:latin typeface="Microsoft Sans Serif"/>
                <a:cs typeface="Microsoft Sans Serif"/>
              </a:rPr>
              <a:t> </a:t>
            </a:r>
            <a:r>
              <a:rPr sz="950" spc="-15" dirty="0">
                <a:latin typeface="Microsoft Sans Serif"/>
                <a:cs typeface="Microsoft Sans Serif"/>
              </a:rPr>
              <a:t>A</a:t>
            </a:r>
            <a:r>
              <a:rPr sz="750" spc="-15" dirty="0">
                <a:latin typeface="Microsoft Sans Serif"/>
                <a:cs typeface="Microsoft Sans Serif"/>
              </a:rPr>
              <a:t>BNORMAL</a:t>
            </a:r>
            <a:r>
              <a:rPr sz="950" spc="-15" dirty="0">
                <a:latin typeface="Microsoft Sans Serif"/>
                <a:cs typeface="Microsoft Sans Serif"/>
              </a:rPr>
              <a:t>F</a:t>
            </a:r>
            <a:r>
              <a:rPr sz="750" spc="-15" dirty="0">
                <a:latin typeface="Microsoft Sans Serif"/>
                <a:cs typeface="Microsoft Sans Serif"/>
              </a:rPr>
              <a:t>SOLICITUD</a:t>
            </a:r>
            <a:r>
              <a:rPr sz="950" spc="-15" dirty="0">
                <a:latin typeface="Microsoft Sans Serif"/>
                <a:cs typeface="Microsoft Sans Serif"/>
              </a:rPr>
              <a:t>oh</a:t>
            </a:r>
            <a:r>
              <a:rPr sz="750" spc="-15" dirty="0">
                <a:latin typeface="Microsoft Sans Serif"/>
                <a:cs typeface="Microsoft Sans Serif"/>
              </a:rPr>
              <a:t>PERACIÓN </a:t>
            </a:r>
            <a:r>
              <a:rPr sz="750" spc="-45" dirty="0">
                <a:latin typeface="Microsoft Sans Serif"/>
                <a:cs typeface="Microsoft Sans Serif"/>
              </a:rPr>
              <a:t>PARA</a:t>
            </a:r>
            <a:endParaRPr sz="750">
              <a:latin typeface="Microsoft Sans Serif"/>
              <a:cs typeface="Microsoft Sans Serif"/>
            </a:endParaRPr>
          </a:p>
          <a:p>
            <a:pPr marR="141605" algn="ctr">
              <a:lnSpc>
                <a:spcPct val="100000"/>
              </a:lnSpc>
              <a:spcBef>
                <a:spcPts val="165"/>
              </a:spcBef>
            </a:pPr>
            <a:r>
              <a:rPr sz="800" spc="-20" dirty="0">
                <a:latin typeface="Microsoft Sans Serif"/>
                <a:cs typeface="Microsoft Sans Serif"/>
              </a:rPr>
              <a:t>C</a:t>
            </a:r>
            <a:r>
              <a:rPr sz="600" spc="-20" dirty="0">
                <a:latin typeface="Microsoft Sans Serif"/>
                <a:cs typeface="Microsoft Sans Serif"/>
              </a:rPr>
              <a:t>OMBUSTIÓN</a:t>
            </a:r>
            <a:r>
              <a:rPr sz="800" spc="-20" dirty="0">
                <a:latin typeface="Microsoft Sans Serif"/>
                <a:cs typeface="Microsoft Sans Serif"/>
              </a:rPr>
              <a:t>-T</a:t>
            </a:r>
            <a:r>
              <a:rPr sz="600" spc="-20" dirty="0">
                <a:latin typeface="Microsoft Sans Serif"/>
                <a:cs typeface="Microsoft Sans Serif"/>
              </a:rPr>
              <a:t>URBINA</a:t>
            </a:r>
            <a:r>
              <a:rPr sz="800" spc="-20" dirty="0">
                <a:latin typeface="Microsoft Sans Serif"/>
                <a:cs typeface="Microsoft Sans Serif"/>
              </a:rPr>
              <a:t>GRAMO</a:t>
            </a:r>
            <a:r>
              <a:rPr sz="600" spc="-20" dirty="0">
                <a:latin typeface="Microsoft Sans Serif"/>
                <a:cs typeface="Microsoft Sans Serif"/>
              </a:rPr>
              <a:t>ENERADORES</a:t>
            </a:r>
            <a:endParaRPr sz="600">
              <a:latin typeface="Microsoft Sans Serif"/>
              <a:cs typeface="Microsoft Sans Serif"/>
            </a:endParaRPr>
          </a:p>
          <a:p>
            <a:pPr marL="12700" marR="72390" indent="153670">
              <a:lnSpc>
                <a:spcPct val="143200"/>
              </a:lnSpc>
              <a:spcBef>
                <a:spcPts val="310"/>
              </a:spcBef>
            </a:pPr>
            <a:r>
              <a:rPr sz="700" spc="-15" dirty="0">
                <a:latin typeface="Microsoft Sans Serif"/>
                <a:cs typeface="Microsoft Sans Serif"/>
              </a:rPr>
              <a:t>Las</a:t>
            </a:r>
            <a:r>
              <a:rPr sz="700" spc="-5" dirty="0">
                <a:latin typeface="Microsoft Sans Serif"/>
                <a:cs typeface="Microsoft Sans Serif"/>
              </a:rPr>
              <a:t> </a:t>
            </a:r>
            <a:r>
              <a:rPr sz="700" spc="20" dirty="0">
                <a:latin typeface="Microsoft Sans Serif"/>
                <a:cs typeface="Microsoft Sans Serif"/>
              </a:rPr>
              <a:t>limitaciones</a:t>
            </a:r>
            <a:r>
              <a:rPr sz="700" spc="-5" dirty="0">
                <a:latin typeface="Microsoft Sans Serif"/>
                <a:cs typeface="Microsoft Sans Serif"/>
              </a:rPr>
              <a:t> </a:t>
            </a:r>
            <a:r>
              <a:rPr sz="700" spc="25" dirty="0">
                <a:latin typeface="Microsoft Sans Serif"/>
                <a:cs typeface="Microsoft Sans Serif"/>
              </a:rPr>
              <a:t>para</a:t>
            </a:r>
            <a:r>
              <a:rPr sz="700" dirty="0">
                <a:latin typeface="Microsoft Sans Serif"/>
                <a:cs typeface="Microsoft Sans Serif"/>
              </a:rPr>
              <a:t> </a:t>
            </a:r>
            <a:r>
              <a:rPr sz="700" spc="10" dirty="0">
                <a:latin typeface="Microsoft Sans Serif"/>
                <a:cs typeface="Microsoft Sans Serif"/>
              </a:rPr>
              <a:t>los</a:t>
            </a:r>
            <a:r>
              <a:rPr sz="700" spc="-5" dirty="0">
                <a:latin typeface="Microsoft Sans Serif"/>
                <a:cs typeface="Microsoft Sans Serif"/>
              </a:rPr>
              <a:t> </a:t>
            </a:r>
            <a:r>
              <a:rPr sz="700" spc="25" dirty="0">
                <a:latin typeface="Microsoft Sans Serif"/>
                <a:cs typeface="Microsoft Sans Serif"/>
              </a:rPr>
              <a:t>generadores</a:t>
            </a:r>
            <a:r>
              <a:rPr sz="700" dirty="0">
                <a:latin typeface="Microsoft Sans Serif"/>
                <a:cs typeface="Microsoft Sans Serif"/>
              </a:rPr>
              <a:t> </a:t>
            </a:r>
            <a:r>
              <a:rPr sz="700" spc="20" dirty="0">
                <a:latin typeface="Microsoft Sans Serif"/>
                <a:cs typeface="Microsoft Sans Serif"/>
              </a:rPr>
              <a:t>de</a:t>
            </a:r>
            <a:r>
              <a:rPr sz="700" spc="-5" dirty="0">
                <a:latin typeface="Microsoft Sans Serif"/>
                <a:cs typeface="Microsoft Sans Serif"/>
              </a:rPr>
              <a:t> </a:t>
            </a:r>
            <a:r>
              <a:rPr sz="700" spc="30" dirty="0">
                <a:latin typeface="Microsoft Sans Serif"/>
                <a:cs typeface="Microsoft Sans Serif"/>
              </a:rPr>
              <a:t>turbinas</a:t>
            </a:r>
            <a:r>
              <a:rPr sz="700" spc="-5" dirty="0">
                <a:latin typeface="Microsoft Sans Serif"/>
                <a:cs typeface="Microsoft Sans Serif"/>
              </a:rPr>
              <a:t> </a:t>
            </a:r>
            <a:r>
              <a:rPr sz="700" spc="20" dirty="0">
                <a:latin typeface="Microsoft Sans Serif"/>
                <a:cs typeface="Microsoft Sans Serif"/>
              </a:rPr>
              <a:t>de</a:t>
            </a:r>
            <a:r>
              <a:rPr sz="700" dirty="0">
                <a:latin typeface="Microsoft Sans Serif"/>
                <a:cs typeface="Microsoft Sans Serif"/>
              </a:rPr>
              <a:t> </a:t>
            </a:r>
            <a:r>
              <a:rPr sz="700" spc="30" dirty="0">
                <a:latin typeface="Microsoft Sans Serif"/>
                <a:cs typeface="Microsoft Sans Serif"/>
              </a:rPr>
              <a:t>combustión</a:t>
            </a:r>
            <a:r>
              <a:rPr sz="700" spc="-5" dirty="0">
                <a:latin typeface="Microsoft Sans Serif"/>
                <a:cs typeface="Microsoft Sans Serif"/>
              </a:rPr>
              <a:t> </a:t>
            </a:r>
            <a:r>
              <a:rPr sz="700" spc="-40" dirty="0">
                <a:latin typeface="Microsoft Sans Serif"/>
                <a:cs typeface="Microsoft Sans Serif"/>
              </a:rPr>
              <a:t>(CTG) </a:t>
            </a:r>
            <a:r>
              <a:rPr sz="700" spc="-170" dirty="0">
                <a:latin typeface="Microsoft Sans Serif"/>
                <a:cs typeface="Microsoft Sans Serif"/>
              </a:rPr>
              <a:t> </a:t>
            </a:r>
            <a:r>
              <a:rPr sz="700" spc="20" dirty="0">
                <a:latin typeface="Microsoft Sans Serif"/>
                <a:cs typeface="Microsoft Sans Serif"/>
              </a:rPr>
              <a:t>son </a:t>
            </a:r>
            <a:r>
              <a:rPr sz="700" spc="15" dirty="0">
                <a:latin typeface="Microsoft Sans Serif"/>
                <a:cs typeface="Microsoft Sans Serif"/>
              </a:rPr>
              <a:t>similares </a:t>
            </a:r>
            <a:r>
              <a:rPr sz="700" spc="20" dirty="0">
                <a:latin typeface="Microsoft Sans Serif"/>
                <a:cs typeface="Microsoft Sans Serif"/>
              </a:rPr>
              <a:t>en </a:t>
            </a:r>
            <a:r>
              <a:rPr sz="700" spc="25" dirty="0">
                <a:latin typeface="Microsoft Sans Serif"/>
                <a:cs typeface="Microsoft Sans Serif"/>
              </a:rPr>
              <a:t>muchos </a:t>
            </a:r>
            <a:r>
              <a:rPr sz="700" spc="10" dirty="0">
                <a:latin typeface="Microsoft Sans Serif"/>
                <a:cs typeface="Microsoft Sans Serif"/>
              </a:rPr>
              <a:t>aspectos </a:t>
            </a:r>
            <a:r>
              <a:rPr sz="700" dirty="0">
                <a:latin typeface="Microsoft Sans Serif"/>
                <a:cs typeface="Microsoft Sans Serif"/>
              </a:rPr>
              <a:t>a las </a:t>
            </a:r>
            <a:r>
              <a:rPr sz="700" spc="20" dirty="0">
                <a:latin typeface="Microsoft Sans Serif"/>
                <a:cs typeface="Microsoft Sans Serif"/>
              </a:rPr>
              <a:t>limitaciones </a:t>
            </a:r>
            <a:r>
              <a:rPr sz="700" spc="25" dirty="0">
                <a:latin typeface="Microsoft Sans Serif"/>
                <a:cs typeface="Microsoft Sans Serif"/>
              </a:rPr>
              <a:t>para </a:t>
            </a:r>
            <a:r>
              <a:rPr sz="700" spc="10" dirty="0">
                <a:latin typeface="Microsoft Sans Serif"/>
                <a:cs typeface="Microsoft Sans Serif"/>
              </a:rPr>
              <a:t>los </a:t>
            </a:r>
            <a:r>
              <a:rPr sz="700" spc="25" dirty="0">
                <a:latin typeface="Microsoft Sans Serif"/>
                <a:cs typeface="Microsoft Sans Serif"/>
              </a:rPr>
              <a:t>generadores </a:t>
            </a:r>
            <a:r>
              <a:rPr sz="700" spc="30" dirty="0">
                <a:latin typeface="Microsoft Sans Serif"/>
                <a:cs typeface="Microsoft Sans Serif"/>
              </a:rPr>
              <a:t> </a:t>
            </a:r>
            <a:r>
              <a:rPr sz="700" spc="20" dirty="0">
                <a:latin typeface="Microsoft Sans Serif"/>
                <a:cs typeface="Microsoft Sans Serif"/>
              </a:rPr>
              <a:t>de </a:t>
            </a:r>
            <a:r>
              <a:rPr sz="700" spc="30" dirty="0">
                <a:latin typeface="Microsoft Sans Serif"/>
                <a:cs typeface="Microsoft Sans Serif"/>
              </a:rPr>
              <a:t>turbinas </a:t>
            </a:r>
            <a:r>
              <a:rPr sz="700" spc="20" dirty="0">
                <a:latin typeface="Microsoft Sans Serif"/>
                <a:cs typeface="Microsoft Sans Serif"/>
              </a:rPr>
              <a:t>de vapor. </a:t>
            </a:r>
            <a:r>
              <a:rPr sz="700" spc="-10" dirty="0">
                <a:latin typeface="Microsoft Sans Serif"/>
                <a:cs typeface="Microsoft Sans Serif"/>
              </a:rPr>
              <a:t>Sin </a:t>
            </a:r>
            <a:r>
              <a:rPr sz="700" spc="30" dirty="0">
                <a:latin typeface="Microsoft Sans Serif"/>
                <a:cs typeface="Microsoft Sans Serif"/>
              </a:rPr>
              <a:t>embargo, </a:t>
            </a:r>
            <a:r>
              <a:rPr sz="700" spc="15" dirty="0">
                <a:latin typeface="Microsoft Sans Serif"/>
                <a:cs typeface="Microsoft Sans Serif"/>
              </a:rPr>
              <a:t>ciertas diferencias </a:t>
            </a:r>
            <a:r>
              <a:rPr sz="700" spc="20" dirty="0">
                <a:latin typeface="Microsoft Sans Serif"/>
                <a:cs typeface="Microsoft Sans Serif"/>
              </a:rPr>
              <a:t>en </a:t>
            </a:r>
            <a:r>
              <a:rPr sz="700" spc="10" dirty="0">
                <a:latin typeface="Microsoft Sans Serif"/>
                <a:cs typeface="Microsoft Sans Serif"/>
              </a:rPr>
              <a:t>el </a:t>
            </a:r>
            <a:r>
              <a:rPr sz="700" spc="20" dirty="0">
                <a:latin typeface="Microsoft Sans Serif"/>
                <a:cs typeface="Microsoft Sans Serif"/>
              </a:rPr>
              <a:t>diseño </a:t>
            </a:r>
            <a:r>
              <a:rPr sz="700" spc="5" dirty="0">
                <a:latin typeface="Microsoft Sans Serif"/>
                <a:cs typeface="Microsoft Sans Serif"/>
              </a:rPr>
              <a:t>y </a:t>
            </a:r>
            <a:r>
              <a:rPr sz="700" spc="10" dirty="0">
                <a:latin typeface="Microsoft Sans Serif"/>
                <a:cs typeface="Microsoft Sans Serif"/>
              </a:rPr>
              <a:t> </a:t>
            </a:r>
            <a:r>
              <a:rPr sz="700" spc="15" dirty="0">
                <a:latin typeface="Microsoft Sans Serif"/>
                <a:cs typeface="Microsoft Sans Serif"/>
              </a:rPr>
              <a:t>aplicación</a:t>
            </a:r>
            <a:r>
              <a:rPr sz="700" spc="-5" dirty="0">
                <a:latin typeface="Microsoft Sans Serif"/>
                <a:cs typeface="Microsoft Sans Serif"/>
              </a:rPr>
              <a:t> </a:t>
            </a:r>
            <a:r>
              <a:rPr sz="700" spc="20" dirty="0">
                <a:latin typeface="Microsoft Sans Serif"/>
                <a:cs typeface="Microsoft Sans Serif"/>
              </a:rPr>
              <a:t>de</a:t>
            </a:r>
            <a:r>
              <a:rPr sz="700" spc="-5" dirty="0">
                <a:latin typeface="Microsoft Sans Serif"/>
                <a:cs typeface="Microsoft Sans Serif"/>
              </a:rPr>
              <a:t> </a:t>
            </a:r>
            <a:r>
              <a:rPr sz="700" spc="10" dirty="0">
                <a:latin typeface="Microsoft Sans Serif"/>
                <a:cs typeface="Microsoft Sans Serif"/>
              </a:rPr>
              <a:t>los</a:t>
            </a:r>
            <a:r>
              <a:rPr sz="700" spc="-5" dirty="0">
                <a:latin typeface="Microsoft Sans Serif"/>
                <a:cs typeface="Microsoft Sans Serif"/>
              </a:rPr>
              <a:t> </a:t>
            </a:r>
            <a:r>
              <a:rPr sz="700" spc="-50" dirty="0">
                <a:latin typeface="Microsoft Sans Serif"/>
                <a:cs typeface="Microsoft Sans Serif"/>
              </a:rPr>
              <a:t>CTG</a:t>
            </a:r>
            <a:r>
              <a:rPr sz="700" spc="-5" dirty="0">
                <a:latin typeface="Microsoft Sans Serif"/>
                <a:cs typeface="Microsoft Sans Serif"/>
              </a:rPr>
              <a:t> </a:t>
            </a:r>
            <a:r>
              <a:rPr sz="700" spc="30" dirty="0">
                <a:latin typeface="Microsoft Sans Serif"/>
                <a:cs typeface="Microsoft Sans Serif"/>
              </a:rPr>
              <a:t>pueden</a:t>
            </a:r>
            <a:r>
              <a:rPr sz="700" spc="-5" dirty="0">
                <a:latin typeface="Microsoft Sans Serif"/>
                <a:cs typeface="Microsoft Sans Serif"/>
              </a:rPr>
              <a:t> </a:t>
            </a:r>
            <a:r>
              <a:rPr sz="700" spc="30" dirty="0">
                <a:latin typeface="Microsoft Sans Serif"/>
                <a:cs typeface="Microsoft Sans Serif"/>
              </a:rPr>
              <a:t>dar</a:t>
            </a:r>
            <a:r>
              <a:rPr sz="700" spc="-5" dirty="0">
                <a:latin typeface="Microsoft Sans Serif"/>
                <a:cs typeface="Microsoft Sans Serif"/>
              </a:rPr>
              <a:t> </a:t>
            </a:r>
            <a:r>
              <a:rPr sz="700" spc="30" dirty="0">
                <a:latin typeface="Microsoft Sans Serif"/>
                <a:cs typeface="Microsoft Sans Serif"/>
              </a:rPr>
              <a:t>lugar</a:t>
            </a:r>
            <a:r>
              <a:rPr sz="700" spc="-5" dirty="0">
                <a:latin typeface="Microsoft Sans Serif"/>
                <a:cs typeface="Microsoft Sans Serif"/>
              </a:rPr>
              <a:t> </a:t>
            </a:r>
            <a:r>
              <a:rPr sz="700" dirty="0">
                <a:latin typeface="Microsoft Sans Serif"/>
                <a:cs typeface="Microsoft Sans Serif"/>
              </a:rPr>
              <a:t>a</a:t>
            </a:r>
            <a:r>
              <a:rPr sz="700" spc="-5" dirty="0">
                <a:latin typeface="Microsoft Sans Serif"/>
                <a:cs typeface="Microsoft Sans Serif"/>
              </a:rPr>
              <a:t> </a:t>
            </a:r>
            <a:r>
              <a:rPr sz="700" spc="25" dirty="0">
                <a:latin typeface="Microsoft Sans Serif"/>
                <a:cs typeface="Microsoft Sans Serif"/>
              </a:rPr>
              <a:t>requisitos</a:t>
            </a:r>
            <a:r>
              <a:rPr sz="700" spc="-5" dirty="0">
                <a:latin typeface="Microsoft Sans Serif"/>
                <a:cs typeface="Microsoft Sans Serif"/>
              </a:rPr>
              <a:t> </a:t>
            </a:r>
            <a:r>
              <a:rPr sz="700" spc="20" dirty="0">
                <a:latin typeface="Microsoft Sans Serif"/>
                <a:cs typeface="Microsoft Sans Serif"/>
              </a:rPr>
              <a:t>de</a:t>
            </a:r>
            <a:r>
              <a:rPr sz="700" spc="-5" dirty="0">
                <a:latin typeface="Microsoft Sans Serif"/>
                <a:cs typeface="Microsoft Sans Serif"/>
              </a:rPr>
              <a:t> </a:t>
            </a:r>
            <a:r>
              <a:rPr sz="700" spc="20" dirty="0">
                <a:latin typeface="Microsoft Sans Serif"/>
                <a:cs typeface="Microsoft Sans Serif"/>
              </a:rPr>
              <a:t>protección  diferentes.</a:t>
            </a:r>
            <a:endParaRPr sz="700">
              <a:latin typeface="Microsoft Sans Serif"/>
              <a:cs typeface="Microsoft Sans Serif"/>
            </a:endParaRPr>
          </a:p>
          <a:p>
            <a:pPr marL="12700" marR="5080" indent="153670">
              <a:lnSpc>
                <a:spcPts val="1200"/>
              </a:lnSpc>
              <a:spcBef>
                <a:spcPts val="90"/>
              </a:spcBef>
            </a:pPr>
            <a:r>
              <a:rPr sz="650" spc="15" dirty="0">
                <a:latin typeface="Microsoft Sans Serif"/>
                <a:cs typeface="Microsoft Sans Serif"/>
              </a:rPr>
              <a:t>Una </a:t>
            </a:r>
            <a:r>
              <a:rPr sz="650" spc="35" dirty="0">
                <a:latin typeface="Microsoft Sans Serif"/>
                <a:cs typeface="Microsoft Sans Serif"/>
              </a:rPr>
              <a:t>turbina </a:t>
            </a:r>
            <a:r>
              <a:rPr sz="650" spc="20" dirty="0">
                <a:latin typeface="Microsoft Sans Serif"/>
                <a:cs typeface="Microsoft Sans Serif"/>
              </a:rPr>
              <a:t>de </a:t>
            </a:r>
            <a:r>
              <a:rPr sz="650" spc="25" dirty="0">
                <a:latin typeface="Microsoft Sans Serif"/>
                <a:cs typeface="Microsoft Sans Serif"/>
              </a:rPr>
              <a:t>combustión puede </a:t>
            </a:r>
            <a:r>
              <a:rPr sz="650" spc="30" dirty="0">
                <a:latin typeface="Microsoft Sans Serif"/>
                <a:cs typeface="Microsoft Sans Serif"/>
              </a:rPr>
              <a:t>perder flujo </a:t>
            </a:r>
            <a:r>
              <a:rPr sz="650" spc="20" dirty="0">
                <a:latin typeface="Microsoft Sans Serif"/>
                <a:cs typeface="Microsoft Sans Serif"/>
              </a:rPr>
              <a:t>de </a:t>
            </a:r>
            <a:r>
              <a:rPr sz="650" spc="15" dirty="0">
                <a:latin typeface="Microsoft Sans Serif"/>
                <a:cs typeface="Microsoft Sans Serif"/>
              </a:rPr>
              <a:t>aire </a:t>
            </a:r>
            <a:r>
              <a:rPr sz="650" dirty="0">
                <a:latin typeface="Microsoft Sans Serif"/>
                <a:cs typeface="Microsoft Sans Serif"/>
              </a:rPr>
              <a:t>si </a:t>
            </a:r>
            <a:r>
              <a:rPr sz="650" spc="-5" dirty="0">
                <a:latin typeface="Microsoft Sans Serif"/>
                <a:cs typeface="Microsoft Sans Serif"/>
              </a:rPr>
              <a:t>se </a:t>
            </a:r>
            <a:r>
              <a:rPr sz="650" spc="30" dirty="0">
                <a:latin typeface="Microsoft Sans Serif"/>
                <a:cs typeface="Microsoft Sans Serif"/>
              </a:rPr>
              <a:t>intenta mantener </a:t>
            </a:r>
            <a:r>
              <a:rPr sz="650" spc="-160" dirty="0">
                <a:latin typeface="Microsoft Sans Serif"/>
                <a:cs typeface="Microsoft Sans Serif"/>
              </a:rPr>
              <a:t> </a:t>
            </a:r>
            <a:r>
              <a:rPr sz="650" spc="10" dirty="0">
                <a:latin typeface="Microsoft Sans Serif"/>
                <a:cs typeface="Microsoft Sans Serif"/>
              </a:rPr>
              <a:t>la </a:t>
            </a:r>
            <a:r>
              <a:rPr sz="650" spc="20" dirty="0">
                <a:latin typeface="Microsoft Sans Serif"/>
                <a:cs typeface="Microsoft Sans Serif"/>
              </a:rPr>
              <a:t>potencia </a:t>
            </a:r>
            <a:r>
              <a:rPr sz="650" spc="30" dirty="0">
                <a:latin typeface="Microsoft Sans Serif"/>
                <a:cs typeface="Microsoft Sans Serif"/>
              </a:rPr>
              <a:t>total durante </a:t>
            </a:r>
            <a:r>
              <a:rPr sz="650" spc="15" dirty="0">
                <a:latin typeface="Microsoft Sans Serif"/>
                <a:cs typeface="Microsoft Sans Serif"/>
              </a:rPr>
              <a:t>condiciones </a:t>
            </a:r>
            <a:r>
              <a:rPr sz="650" spc="20" dirty="0">
                <a:latin typeface="Microsoft Sans Serif"/>
                <a:cs typeface="Microsoft Sans Serif"/>
              </a:rPr>
              <a:t>de </a:t>
            </a:r>
            <a:r>
              <a:rPr sz="650" spc="15" dirty="0">
                <a:latin typeface="Microsoft Sans Serif"/>
                <a:cs typeface="Microsoft Sans Serif"/>
              </a:rPr>
              <a:t>baja frecuencia. </a:t>
            </a:r>
            <a:r>
              <a:rPr sz="650" spc="-10" dirty="0">
                <a:latin typeface="Microsoft Sans Serif"/>
                <a:cs typeface="Microsoft Sans Serif"/>
              </a:rPr>
              <a:t>La </a:t>
            </a:r>
            <a:r>
              <a:rPr sz="650" spc="25" dirty="0">
                <a:latin typeface="Microsoft Sans Serif"/>
                <a:cs typeface="Microsoft Sans Serif"/>
              </a:rPr>
              <a:t>pérdida </a:t>
            </a:r>
            <a:r>
              <a:rPr sz="650" spc="20" dirty="0">
                <a:latin typeface="Microsoft Sans Serif"/>
                <a:cs typeface="Microsoft Sans Serif"/>
              </a:rPr>
              <a:t>de </a:t>
            </a:r>
            <a:r>
              <a:rPr sz="650" spc="30" dirty="0">
                <a:latin typeface="Microsoft Sans Serif"/>
                <a:cs typeface="Microsoft Sans Serif"/>
              </a:rPr>
              <a:t>flujo </a:t>
            </a:r>
            <a:r>
              <a:rPr sz="650" spc="20" dirty="0">
                <a:latin typeface="Microsoft Sans Serif"/>
                <a:cs typeface="Microsoft Sans Serif"/>
              </a:rPr>
              <a:t>de </a:t>
            </a:r>
            <a:r>
              <a:rPr sz="650" spc="25" dirty="0">
                <a:latin typeface="Microsoft Sans Serif"/>
                <a:cs typeface="Microsoft Sans Serif"/>
              </a:rPr>
              <a:t> </a:t>
            </a:r>
            <a:r>
              <a:rPr sz="650" spc="15" dirty="0">
                <a:latin typeface="Microsoft Sans Serif"/>
                <a:cs typeface="Microsoft Sans Serif"/>
              </a:rPr>
              <a:t>aire </a:t>
            </a:r>
            <a:r>
              <a:rPr sz="650" spc="20" dirty="0">
                <a:latin typeface="Microsoft Sans Serif"/>
                <a:cs typeface="Microsoft Sans Serif"/>
              </a:rPr>
              <a:t>resultaría en </a:t>
            </a:r>
            <a:r>
              <a:rPr sz="650" spc="40" dirty="0">
                <a:latin typeface="Microsoft Sans Serif"/>
                <a:cs typeface="Microsoft Sans Serif"/>
              </a:rPr>
              <a:t>un </a:t>
            </a:r>
            <a:r>
              <a:rPr sz="650" spc="20" dirty="0">
                <a:latin typeface="Microsoft Sans Serif"/>
                <a:cs typeface="Microsoft Sans Serif"/>
              </a:rPr>
              <a:t>eventual disparo de </a:t>
            </a:r>
            <a:r>
              <a:rPr sz="650" spc="10" dirty="0">
                <a:latin typeface="Microsoft Sans Serif"/>
                <a:cs typeface="Microsoft Sans Serif"/>
              </a:rPr>
              <a:t>la </a:t>
            </a:r>
            <a:r>
              <a:rPr sz="650" spc="25" dirty="0">
                <a:latin typeface="Microsoft Sans Serif"/>
                <a:cs typeface="Microsoft Sans Serif"/>
              </a:rPr>
              <a:t>unidad debido </a:t>
            </a:r>
            <a:r>
              <a:rPr sz="650" dirty="0">
                <a:latin typeface="Microsoft Sans Serif"/>
                <a:cs typeface="Microsoft Sans Serif"/>
              </a:rPr>
              <a:t>a </a:t>
            </a:r>
            <a:r>
              <a:rPr sz="650" spc="10" dirty="0">
                <a:latin typeface="Microsoft Sans Serif"/>
                <a:cs typeface="Microsoft Sans Serif"/>
              </a:rPr>
              <a:t>la </a:t>
            </a:r>
            <a:r>
              <a:rPr sz="650" spc="30" dirty="0">
                <a:latin typeface="Microsoft Sans Serif"/>
                <a:cs typeface="Microsoft Sans Serif"/>
              </a:rPr>
              <a:t>temperatura </a:t>
            </a:r>
            <a:r>
              <a:rPr sz="650" spc="35" dirty="0">
                <a:latin typeface="Microsoft Sans Serif"/>
                <a:cs typeface="Microsoft Sans Serif"/>
              </a:rPr>
              <a:t> </a:t>
            </a:r>
            <a:r>
              <a:rPr sz="650" dirty="0">
                <a:latin typeface="Microsoft Sans Serif"/>
                <a:cs typeface="Microsoft Sans Serif"/>
              </a:rPr>
              <a:t>excesiva </a:t>
            </a:r>
            <a:r>
              <a:rPr sz="650" spc="20" dirty="0">
                <a:latin typeface="Microsoft Sans Serif"/>
                <a:cs typeface="Microsoft Sans Serif"/>
              </a:rPr>
              <a:t>de </a:t>
            </a:r>
            <a:r>
              <a:rPr sz="650" dirty="0">
                <a:latin typeface="Microsoft Sans Serif"/>
                <a:cs typeface="Microsoft Sans Serif"/>
              </a:rPr>
              <a:t>las aspas. </a:t>
            </a:r>
            <a:r>
              <a:rPr sz="650" spc="-5" dirty="0">
                <a:latin typeface="Microsoft Sans Serif"/>
                <a:cs typeface="Microsoft Sans Serif"/>
              </a:rPr>
              <a:t>Los </a:t>
            </a:r>
            <a:r>
              <a:rPr sz="650" spc="-45" dirty="0">
                <a:latin typeface="Microsoft Sans Serif"/>
                <a:cs typeface="Microsoft Sans Serif"/>
              </a:rPr>
              <a:t>CTG </a:t>
            </a:r>
            <a:r>
              <a:rPr sz="650" spc="15" dirty="0">
                <a:latin typeface="Microsoft Sans Serif"/>
                <a:cs typeface="Microsoft Sans Serif"/>
              </a:rPr>
              <a:t>están </a:t>
            </a:r>
            <a:r>
              <a:rPr sz="650" spc="20" dirty="0">
                <a:latin typeface="Microsoft Sans Serif"/>
                <a:cs typeface="Microsoft Sans Serif"/>
              </a:rPr>
              <a:t>equipados </a:t>
            </a:r>
            <a:r>
              <a:rPr sz="650" spc="15" dirty="0">
                <a:latin typeface="Microsoft Sans Serif"/>
                <a:cs typeface="Microsoft Sans Serif"/>
              </a:rPr>
              <a:t>con </a:t>
            </a:r>
            <a:r>
              <a:rPr sz="650" spc="40" dirty="0">
                <a:latin typeface="Microsoft Sans Serif"/>
                <a:cs typeface="Microsoft Sans Serif"/>
              </a:rPr>
              <a:t>un </a:t>
            </a:r>
            <a:r>
              <a:rPr sz="650" spc="15" dirty="0">
                <a:latin typeface="Microsoft Sans Serif"/>
                <a:cs typeface="Microsoft Sans Serif"/>
              </a:rPr>
              <a:t>sistema </a:t>
            </a:r>
            <a:r>
              <a:rPr sz="650" spc="20" dirty="0">
                <a:latin typeface="Microsoft Sans Serif"/>
                <a:cs typeface="Microsoft Sans Serif"/>
              </a:rPr>
              <a:t>de </a:t>
            </a:r>
            <a:r>
              <a:rPr sz="650" spc="30" dirty="0">
                <a:latin typeface="Microsoft Sans Serif"/>
                <a:cs typeface="Microsoft Sans Serif"/>
              </a:rPr>
              <a:t>control </a:t>
            </a:r>
            <a:r>
              <a:rPr sz="650" spc="25" dirty="0">
                <a:latin typeface="Microsoft Sans Serif"/>
                <a:cs typeface="Microsoft Sans Serif"/>
              </a:rPr>
              <a:t>que </a:t>
            </a:r>
            <a:r>
              <a:rPr sz="650" spc="30" dirty="0">
                <a:latin typeface="Microsoft Sans Serif"/>
                <a:cs typeface="Microsoft Sans Serif"/>
              </a:rPr>
              <a:t> </a:t>
            </a:r>
            <a:r>
              <a:rPr sz="650" spc="10" dirty="0">
                <a:latin typeface="Microsoft Sans Serif"/>
                <a:cs typeface="Microsoft Sans Serif"/>
              </a:rPr>
              <a:t>descarga</a:t>
            </a:r>
            <a:r>
              <a:rPr sz="650" dirty="0">
                <a:latin typeface="Microsoft Sans Serif"/>
                <a:cs typeface="Microsoft Sans Serif"/>
              </a:rPr>
              <a:t> </a:t>
            </a:r>
            <a:r>
              <a:rPr sz="650" spc="25" dirty="0">
                <a:latin typeface="Microsoft Sans Serif"/>
                <a:cs typeface="Microsoft Sans Serif"/>
              </a:rPr>
              <a:t>automáticamente</a:t>
            </a:r>
            <a:r>
              <a:rPr sz="650" spc="5" dirty="0">
                <a:latin typeface="Microsoft Sans Serif"/>
                <a:cs typeface="Microsoft Sans Serif"/>
              </a:rPr>
              <a:t> </a:t>
            </a:r>
            <a:r>
              <a:rPr sz="650" spc="10" dirty="0">
                <a:latin typeface="Microsoft Sans Serif"/>
                <a:cs typeface="Microsoft Sans Serif"/>
              </a:rPr>
              <a:t>la</a:t>
            </a:r>
            <a:r>
              <a:rPr sz="650" dirty="0">
                <a:latin typeface="Microsoft Sans Serif"/>
                <a:cs typeface="Microsoft Sans Serif"/>
              </a:rPr>
              <a:t> </a:t>
            </a:r>
            <a:r>
              <a:rPr sz="650" spc="25" dirty="0">
                <a:latin typeface="Microsoft Sans Serif"/>
                <a:cs typeface="Microsoft Sans Serif"/>
              </a:rPr>
              <a:t>unidad</a:t>
            </a:r>
            <a:r>
              <a:rPr sz="650" spc="5" dirty="0">
                <a:latin typeface="Microsoft Sans Serif"/>
                <a:cs typeface="Microsoft Sans Serif"/>
              </a:rPr>
              <a:t> </a:t>
            </a:r>
            <a:r>
              <a:rPr sz="650" spc="25" dirty="0">
                <a:latin typeface="Microsoft Sans Serif"/>
                <a:cs typeface="Microsoft Sans Serif"/>
              </a:rPr>
              <a:t>reduciendo</a:t>
            </a:r>
            <a:r>
              <a:rPr sz="650" dirty="0">
                <a:latin typeface="Microsoft Sans Serif"/>
                <a:cs typeface="Microsoft Sans Serif"/>
              </a:rPr>
              <a:t> </a:t>
            </a:r>
            <a:r>
              <a:rPr sz="650" spc="10" dirty="0">
                <a:latin typeface="Microsoft Sans Serif"/>
                <a:cs typeface="Microsoft Sans Serif"/>
              </a:rPr>
              <a:t>el</a:t>
            </a:r>
            <a:r>
              <a:rPr sz="650" spc="5" dirty="0">
                <a:latin typeface="Microsoft Sans Serif"/>
                <a:cs typeface="Microsoft Sans Serif"/>
              </a:rPr>
              <a:t> </a:t>
            </a:r>
            <a:r>
              <a:rPr sz="650" spc="30" dirty="0">
                <a:latin typeface="Microsoft Sans Serif"/>
                <a:cs typeface="Microsoft Sans Serif"/>
              </a:rPr>
              <a:t>flujo</a:t>
            </a:r>
            <a:r>
              <a:rPr sz="650" dirty="0">
                <a:latin typeface="Microsoft Sans Serif"/>
                <a:cs typeface="Microsoft Sans Serif"/>
              </a:rPr>
              <a:t> </a:t>
            </a:r>
            <a:r>
              <a:rPr sz="650" spc="20" dirty="0">
                <a:latin typeface="Microsoft Sans Serif"/>
                <a:cs typeface="Microsoft Sans Serif"/>
              </a:rPr>
              <a:t>de</a:t>
            </a:r>
            <a:r>
              <a:rPr sz="650" spc="5" dirty="0">
                <a:latin typeface="Microsoft Sans Serif"/>
                <a:cs typeface="Microsoft Sans Serif"/>
              </a:rPr>
              <a:t> </a:t>
            </a:r>
            <a:r>
              <a:rPr sz="650" spc="25" dirty="0">
                <a:latin typeface="Microsoft Sans Serif"/>
                <a:cs typeface="Microsoft Sans Serif"/>
              </a:rPr>
              <a:t>combustible</a:t>
            </a:r>
            <a:r>
              <a:rPr sz="650" dirty="0">
                <a:latin typeface="Microsoft Sans Serif"/>
                <a:cs typeface="Microsoft Sans Serif"/>
              </a:rPr>
              <a:t> a</a:t>
            </a:r>
            <a:r>
              <a:rPr sz="650" spc="5" dirty="0">
                <a:latin typeface="Microsoft Sans Serif"/>
                <a:cs typeface="Microsoft Sans Serif"/>
              </a:rPr>
              <a:t> </a:t>
            </a:r>
            <a:r>
              <a:rPr sz="650" spc="25" dirty="0">
                <a:latin typeface="Microsoft Sans Serif"/>
                <a:cs typeface="Microsoft Sans Serif"/>
              </a:rPr>
              <a:t>medida </a:t>
            </a:r>
            <a:r>
              <a:rPr sz="650" spc="-160" dirty="0">
                <a:latin typeface="Microsoft Sans Serif"/>
                <a:cs typeface="Microsoft Sans Serif"/>
              </a:rPr>
              <a:t> </a:t>
            </a:r>
            <a:r>
              <a:rPr sz="650" spc="25" dirty="0">
                <a:latin typeface="Microsoft Sans Serif"/>
                <a:cs typeface="Microsoft Sans Serif"/>
              </a:rPr>
              <a:t>que </a:t>
            </a:r>
            <a:r>
              <a:rPr sz="650" spc="20" dirty="0">
                <a:latin typeface="Microsoft Sans Serif"/>
                <a:cs typeface="Microsoft Sans Serif"/>
              </a:rPr>
              <a:t>disminuye </a:t>
            </a:r>
            <a:r>
              <a:rPr sz="650" spc="10" dirty="0">
                <a:latin typeface="Microsoft Sans Serif"/>
                <a:cs typeface="Microsoft Sans Serif"/>
              </a:rPr>
              <a:t>la velocidad. </a:t>
            </a:r>
            <a:r>
              <a:rPr sz="650" spc="-10" dirty="0">
                <a:latin typeface="Microsoft Sans Serif"/>
                <a:cs typeface="Microsoft Sans Serif"/>
              </a:rPr>
              <a:t>Este </a:t>
            </a:r>
            <a:r>
              <a:rPr sz="650" spc="30" dirty="0">
                <a:latin typeface="Microsoft Sans Serif"/>
                <a:cs typeface="Microsoft Sans Serif"/>
              </a:rPr>
              <a:t>control </a:t>
            </a:r>
            <a:r>
              <a:rPr sz="650" spc="20" dirty="0">
                <a:latin typeface="Microsoft Sans Serif"/>
                <a:cs typeface="Microsoft Sans Serif"/>
              </a:rPr>
              <a:t>tiene </a:t>
            </a:r>
            <a:r>
              <a:rPr sz="650" spc="10" dirty="0">
                <a:latin typeface="Microsoft Sans Serif"/>
                <a:cs typeface="Microsoft Sans Serif"/>
              </a:rPr>
              <a:t>el </a:t>
            </a:r>
            <a:r>
              <a:rPr sz="650" spc="20" dirty="0">
                <a:latin typeface="Microsoft Sans Serif"/>
                <a:cs typeface="Microsoft Sans Serif"/>
              </a:rPr>
              <a:t>efecto general de </a:t>
            </a:r>
            <a:r>
              <a:rPr sz="650" spc="30" dirty="0">
                <a:latin typeface="Microsoft Sans Serif"/>
                <a:cs typeface="Microsoft Sans Serif"/>
              </a:rPr>
              <a:t>proteger </a:t>
            </a:r>
            <a:r>
              <a:rPr sz="650" spc="10" dirty="0">
                <a:latin typeface="Microsoft Sans Serif"/>
                <a:cs typeface="Microsoft Sans Serif"/>
              </a:rPr>
              <a:t>el </a:t>
            </a:r>
            <a:r>
              <a:rPr sz="650" spc="15" dirty="0">
                <a:latin typeface="Microsoft Sans Serif"/>
                <a:cs typeface="Microsoft Sans Serif"/>
              </a:rPr>
              <a:t> </a:t>
            </a:r>
            <a:r>
              <a:rPr sz="650" spc="10" dirty="0">
                <a:latin typeface="Microsoft Sans Serif"/>
                <a:cs typeface="Microsoft Sans Serif"/>
              </a:rPr>
              <a:t>álabe </a:t>
            </a:r>
            <a:r>
              <a:rPr sz="650" spc="20" dirty="0">
                <a:latin typeface="Microsoft Sans Serif"/>
                <a:cs typeface="Microsoft Sans Serif"/>
              </a:rPr>
              <a:t>de </a:t>
            </a:r>
            <a:r>
              <a:rPr sz="650" spc="10" dirty="0">
                <a:latin typeface="Microsoft Sans Serif"/>
                <a:cs typeface="Microsoft Sans Serif"/>
              </a:rPr>
              <a:t>la </a:t>
            </a:r>
            <a:r>
              <a:rPr sz="650" spc="35" dirty="0">
                <a:latin typeface="Microsoft Sans Serif"/>
                <a:cs typeface="Microsoft Sans Serif"/>
              </a:rPr>
              <a:t>turbina </a:t>
            </a:r>
            <a:r>
              <a:rPr sz="650" spc="25" dirty="0">
                <a:latin typeface="Microsoft Sans Serif"/>
                <a:cs typeface="Microsoft Sans Serif"/>
              </a:rPr>
              <a:t>contra </a:t>
            </a:r>
            <a:r>
              <a:rPr sz="650" spc="15" dirty="0">
                <a:latin typeface="Microsoft Sans Serif"/>
                <a:cs typeface="Microsoft Sans Serif"/>
              </a:rPr>
              <a:t>daños </a:t>
            </a:r>
            <a:r>
              <a:rPr sz="650" spc="5" dirty="0">
                <a:latin typeface="Microsoft Sans Serif"/>
                <a:cs typeface="Microsoft Sans Serif"/>
              </a:rPr>
              <a:t>y </a:t>
            </a:r>
            <a:r>
              <a:rPr sz="650" spc="10" dirty="0">
                <a:latin typeface="Microsoft Sans Serif"/>
                <a:cs typeface="Microsoft Sans Serif"/>
              </a:rPr>
              <a:t>el </a:t>
            </a:r>
            <a:r>
              <a:rPr sz="650" spc="25" dirty="0">
                <a:latin typeface="Microsoft Sans Serif"/>
                <a:cs typeface="Microsoft Sans Serif"/>
              </a:rPr>
              <a:t>generador contra </a:t>
            </a:r>
            <a:r>
              <a:rPr sz="650" spc="10" dirty="0">
                <a:latin typeface="Microsoft Sans Serif"/>
                <a:cs typeface="Microsoft Sans Serif"/>
              </a:rPr>
              <a:t>el </a:t>
            </a:r>
            <a:r>
              <a:rPr sz="650" spc="20" dirty="0">
                <a:latin typeface="Microsoft Sans Serif"/>
                <a:cs typeface="Microsoft Sans Serif"/>
              </a:rPr>
              <a:t>sobrecalentamiento </a:t>
            </a:r>
            <a:r>
              <a:rPr sz="650" spc="25" dirty="0">
                <a:latin typeface="Microsoft Sans Serif"/>
                <a:cs typeface="Microsoft Sans Serif"/>
              </a:rPr>
              <a:t> </a:t>
            </a:r>
            <a:r>
              <a:rPr sz="650" spc="30" dirty="0">
                <a:latin typeface="Microsoft Sans Serif"/>
                <a:cs typeface="Microsoft Sans Serif"/>
              </a:rPr>
              <a:t>durante</a:t>
            </a:r>
            <a:r>
              <a:rPr sz="650" spc="-10" dirty="0">
                <a:latin typeface="Microsoft Sans Serif"/>
                <a:cs typeface="Microsoft Sans Serif"/>
              </a:rPr>
              <a:t> </a:t>
            </a:r>
            <a:r>
              <a:rPr sz="650" spc="10" dirty="0">
                <a:latin typeface="Microsoft Sans Serif"/>
                <a:cs typeface="Microsoft Sans Serif"/>
              </a:rPr>
              <a:t>el</a:t>
            </a:r>
            <a:r>
              <a:rPr sz="650" spc="-5" dirty="0">
                <a:latin typeface="Microsoft Sans Serif"/>
                <a:cs typeface="Microsoft Sans Serif"/>
              </a:rPr>
              <a:t> </a:t>
            </a:r>
            <a:r>
              <a:rPr sz="650" spc="30" dirty="0">
                <a:latin typeface="Microsoft Sans Serif"/>
                <a:cs typeface="Microsoft Sans Serif"/>
              </a:rPr>
              <a:t>funcionamiento</a:t>
            </a:r>
            <a:r>
              <a:rPr sz="650" spc="-5" dirty="0">
                <a:latin typeface="Microsoft Sans Serif"/>
                <a:cs typeface="Microsoft Sans Serif"/>
              </a:rPr>
              <a:t> </a:t>
            </a:r>
            <a:r>
              <a:rPr sz="650" spc="20" dirty="0">
                <a:latin typeface="Microsoft Sans Serif"/>
                <a:cs typeface="Microsoft Sans Serif"/>
              </a:rPr>
              <a:t>de</a:t>
            </a:r>
            <a:r>
              <a:rPr sz="650" spc="-5" dirty="0">
                <a:latin typeface="Microsoft Sans Serif"/>
                <a:cs typeface="Microsoft Sans Serif"/>
              </a:rPr>
              <a:t> </a:t>
            </a:r>
            <a:r>
              <a:rPr sz="650" spc="10" dirty="0">
                <a:latin typeface="Microsoft Sans Serif"/>
                <a:cs typeface="Microsoft Sans Serif"/>
              </a:rPr>
              <a:t>la</a:t>
            </a:r>
            <a:r>
              <a:rPr sz="650" spc="-5" dirty="0">
                <a:latin typeface="Microsoft Sans Serif"/>
                <a:cs typeface="Microsoft Sans Serif"/>
              </a:rPr>
              <a:t> </a:t>
            </a:r>
            <a:r>
              <a:rPr sz="650" spc="25" dirty="0">
                <a:latin typeface="Microsoft Sans Serif"/>
                <a:cs typeface="Microsoft Sans Serif"/>
              </a:rPr>
              <a:t>unidad</a:t>
            </a:r>
            <a:r>
              <a:rPr sz="650" spc="-5" dirty="0">
                <a:latin typeface="Microsoft Sans Serif"/>
                <a:cs typeface="Microsoft Sans Serif"/>
              </a:rPr>
              <a:t> </a:t>
            </a:r>
            <a:r>
              <a:rPr sz="650" spc="40" dirty="0">
                <a:latin typeface="Microsoft Sans Serif"/>
                <a:cs typeface="Microsoft Sans Serif"/>
              </a:rPr>
              <a:t>por</a:t>
            </a:r>
            <a:r>
              <a:rPr sz="650" spc="-5" dirty="0">
                <a:latin typeface="Microsoft Sans Serif"/>
                <a:cs typeface="Microsoft Sans Serif"/>
              </a:rPr>
              <a:t> </a:t>
            </a:r>
            <a:r>
              <a:rPr sz="650" spc="15" dirty="0">
                <a:latin typeface="Microsoft Sans Serif"/>
                <a:cs typeface="Microsoft Sans Serif"/>
              </a:rPr>
              <a:t>baja</a:t>
            </a:r>
            <a:r>
              <a:rPr sz="650" spc="-5" dirty="0">
                <a:latin typeface="Microsoft Sans Serif"/>
                <a:cs typeface="Microsoft Sans Serif"/>
              </a:rPr>
              <a:t> </a:t>
            </a:r>
            <a:r>
              <a:rPr sz="650" spc="15" dirty="0">
                <a:latin typeface="Microsoft Sans Serif"/>
                <a:cs typeface="Microsoft Sans Serif"/>
              </a:rPr>
              <a:t>frecuencia.</a:t>
            </a:r>
            <a:endParaRPr sz="650">
              <a:latin typeface="Microsoft Sans Serif"/>
              <a:cs typeface="Microsoft Sans Serif"/>
            </a:endParaRPr>
          </a:p>
          <a:p>
            <a:pPr marL="12700" marR="52069" indent="153670">
              <a:lnSpc>
                <a:spcPts val="1200"/>
              </a:lnSpc>
              <a:spcBef>
                <a:spcPts val="25"/>
              </a:spcBef>
            </a:pPr>
            <a:r>
              <a:rPr sz="700" spc="-20" dirty="0">
                <a:latin typeface="Microsoft Sans Serif"/>
                <a:cs typeface="Microsoft Sans Serif"/>
              </a:rPr>
              <a:t>En </a:t>
            </a:r>
            <a:r>
              <a:rPr sz="700" spc="20" dirty="0">
                <a:latin typeface="Microsoft Sans Serif"/>
                <a:cs typeface="Microsoft Sans Serif"/>
              </a:rPr>
              <a:t>general, </a:t>
            </a:r>
            <a:r>
              <a:rPr sz="700" spc="10" dirty="0">
                <a:latin typeface="Microsoft Sans Serif"/>
                <a:cs typeface="Microsoft Sans Serif"/>
              </a:rPr>
              <a:t>los </a:t>
            </a:r>
            <a:r>
              <a:rPr sz="700" spc="-50" dirty="0">
                <a:latin typeface="Microsoft Sans Serif"/>
                <a:cs typeface="Microsoft Sans Serif"/>
              </a:rPr>
              <a:t>CTG </a:t>
            </a:r>
            <a:r>
              <a:rPr sz="700" spc="25" dirty="0">
                <a:latin typeface="Microsoft Sans Serif"/>
                <a:cs typeface="Microsoft Sans Serif"/>
              </a:rPr>
              <a:t>tienen </a:t>
            </a:r>
            <a:r>
              <a:rPr sz="700" spc="30" dirty="0">
                <a:latin typeface="Microsoft Sans Serif"/>
                <a:cs typeface="Microsoft Sans Serif"/>
              </a:rPr>
              <a:t>una mayor </a:t>
            </a:r>
            <a:r>
              <a:rPr sz="700" spc="10" dirty="0">
                <a:latin typeface="Microsoft Sans Serif"/>
                <a:cs typeface="Microsoft Sans Serif"/>
              </a:rPr>
              <a:t>capacidad </a:t>
            </a:r>
            <a:r>
              <a:rPr sz="700" spc="30" dirty="0">
                <a:latin typeface="Microsoft Sans Serif"/>
                <a:cs typeface="Microsoft Sans Serif"/>
              </a:rPr>
              <a:t>que </a:t>
            </a:r>
            <a:r>
              <a:rPr sz="700" dirty="0">
                <a:latin typeface="Microsoft Sans Serif"/>
                <a:cs typeface="Microsoft Sans Serif"/>
              </a:rPr>
              <a:t>las </a:t>
            </a:r>
            <a:r>
              <a:rPr sz="700" spc="20" dirty="0">
                <a:latin typeface="Microsoft Sans Serif"/>
                <a:cs typeface="Microsoft Sans Serif"/>
              </a:rPr>
              <a:t>unidades de </a:t>
            </a:r>
            <a:r>
              <a:rPr sz="700" spc="25" dirty="0">
                <a:latin typeface="Microsoft Sans Serif"/>
                <a:cs typeface="Microsoft Sans Serif"/>
              </a:rPr>
              <a:t> vapor para operación </a:t>
            </a:r>
            <a:r>
              <a:rPr sz="700" spc="20" dirty="0">
                <a:latin typeface="Microsoft Sans Serif"/>
                <a:cs typeface="Microsoft Sans Serif"/>
              </a:rPr>
              <a:t>de </a:t>
            </a:r>
            <a:r>
              <a:rPr sz="700" spc="15" dirty="0">
                <a:latin typeface="Microsoft Sans Serif"/>
                <a:cs typeface="Microsoft Sans Serif"/>
              </a:rPr>
              <a:t>baja frecuencia, </a:t>
            </a:r>
            <a:r>
              <a:rPr sz="700" spc="30" dirty="0">
                <a:latin typeface="Microsoft Sans Serif"/>
                <a:cs typeface="Microsoft Sans Serif"/>
              </a:rPr>
              <a:t>particularmente </a:t>
            </a:r>
            <a:r>
              <a:rPr sz="700" dirty="0">
                <a:latin typeface="Microsoft Sans Serif"/>
                <a:cs typeface="Microsoft Sans Serif"/>
              </a:rPr>
              <a:t>si </a:t>
            </a:r>
            <a:r>
              <a:rPr sz="700" spc="10" dirty="0">
                <a:latin typeface="Microsoft Sans Serif"/>
                <a:cs typeface="Microsoft Sans Serif"/>
              </a:rPr>
              <a:t>el </a:t>
            </a:r>
            <a:r>
              <a:rPr sz="700" spc="15" dirty="0">
                <a:latin typeface="Microsoft Sans Serif"/>
                <a:cs typeface="Microsoft Sans Serif"/>
              </a:rPr>
              <a:t>sistema </a:t>
            </a:r>
            <a:r>
              <a:rPr sz="700" spc="20" dirty="0">
                <a:latin typeface="Microsoft Sans Serif"/>
                <a:cs typeface="Microsoft Sans Serif"/>
              </a:rPr>
              <a:t>de </a:t>
            </a:r>
            <a:r>
              <a:rPr sz="700" spc="25" dirty="0">
                <a:latin typeface="Microsoft Sans Serif"/>
                <a:cs typeface="Microsoft Sans Serif"/>
              </a:rPr>
              <a:t> </a:t>
            </a:r>
            <a:r>
              <a:rPr sz="700" spc="30" dirty="0">
                <a:latin typeface="Microsoft Sans Serif"/>
                <a:cs typeface="Microsoft Sans Serif"/>
              </a:rPr>
              <a:t>control </a:t>
            </a:r>
            <a:r>
              <a:rPr sz="700" spc="15" dirty="0">
                <a:latin typeface="Microsoft Sans Serif"/>
                <a:cs typeface="Microsoft Sans Serif"/>
              </a:rPr>
              <a:t>incluye </a:t>
            </a:r>
            <a:r>
              <a:rPr sz="700" spc="30" dirty="0">
                <a:latin typeface="Microsoft Sans Serif"/>
                <a:cs typeface="Microsoft Sans Serif"/>
              </a:rPr>
              <a:t>una función </a:t>
            </a:r>
            <a:r>
              <a:rPr sz="700" spc="20" dirty="0">
                <a:latin typeface="Microsoft Sans Serif"/>
                <a:cs typeface="Microsoft Sans Serif"/>
              </a:rPr>
              <a:t>de retroceso de </a:t>
            </a:r>
            <a:r>
              <a:rPr sz="700" spc="10" dirty="0">
                <a:latin typeface="Microsoft Sans Serif"/>
                <a:cs typeface="Microsoft Sans Serif"/>
              </a:rPr>
              <a:t>carga. </a:t>
            </a:r>
            <a:r>
              <a:rPr sz="700" spc="-30" dirty="0">
                <a:latin typeface="Microsoft Sans Serif"/>
                <a:cs typeface="Microsoft Sans Serif"/>
              </a:rPr>
              <a:t>El </a:t>
            </a:r>
            <a:r>
              <a:rPr sz="700" spc="30" dirty="0">
                <a:latin typeface="Microsoft Sans Serif"/>
                <a:cs typeface="Microsoft Sans Serif"/>
              </a:rPr>
              <a:t>funcionamiento </a:t>
            </a:r>
            <a:r>
              <a:rPr sz="700" spc="35" dirty="0">
                <a:latin typeface="Microsoft Sans Serif"/>
                <a:cs typeface="Microsoft Sans Serif"/>
              </a:rPr>
              <a:t> </a:t>
            </a:r>
            <a:r>
              <a:rPr sz="700" spc="30" dirty="0">
                <a:latin typeface="Microsoft Sans Serif"/>
                <a:cs typeface="Microsoft Sans Serif"/>
              </a:rPr>
              <a:t>continuo</a:t>
            </a:r>
            <a:r>
              <a:rPr sz="700" spc="-5" dirty="0">
                <a:latin typeface="Microsoft Sans Serif"/>
                <a:cs typeface="Microsoft Sans Serif"/>
              </a:rPr>
              <a:t> </a:t>
            </a:r>
            <a:r>
              <a:rPr sz="700" spc="20" dirty="0">
                <a:latin typeface="Microsoft Sans Serif"/>
                <a:cs typeface="Microsoft Sans Serif"/>
              </a:rPr>
              <a:t>de</a:t>
            </a:r>
            <a:r>
              <a:rPr sz="700" dirty="0">
                <a:latin typeface="Microsoft Sans Serif"/>
                <a:cs typeface="Microsoft Sans Serif"/>
              </a:rPr>
              <a:t> </a:t>
            </a:r>
            <a:r>
              <a:rPr sz="700" spc="10" dirty="0">
                <a:latin typeface="Microsoft Sans Serif"/>
                <a:cs typeface="Microsoft Sans Serif"/>
              </a:rPr>
              <a:t>los</a:t>
            </a:r>
            <a:r>
              <a:rPr sz="700" dirty="0">
                <a:latin typeface="Microsoft Sans Serif"/>
                <a:cs typeface="Microsoft Sans Serif"/>
              </a:rPr>
              <a:t> </a:t>
            </a:r>
            <a:r>
              <a:rPr sz="700" spc="-50" dirty="0">
                <a:latin typeface="Microsoft Sans Serif"/>
                <a:cs typeface="Microsoft Sans Serif"/>
              </a:rPr>
              <a:t>CTG</a:t>
            </a:r>
            <a:r>
              <a:rPr sz="700" dirty="0">
                <a:latin typeface="Microsoft Sans Serif"/>
                <a:cs typeface="Microsoft Sans Serif"/>
              </a:rPr>
              <a:t> </a:t>
            </a:r>
            <a:r>
              <a:rPr sz="700" spc="5" dirty="0">
                <a:latin typeface="Microsoft Sans Serif"/>
                <a:cs typeface="Microsoft Sans Serif"/>
              </a:rPr>
              <a:t>oscila</a:t>
            </a:r>
            <a:r>
              <a:rPr sz="700" spc="-5" dirty="0">
                <a:latin typeface="Microsoft Sans Serif"/>
                <a:cs typeface="Microsoft Sans Serif"/>
              </a:rPr>
              <a:t> </a:t>
            </a:r>
            <a:r>
              <a:rPr sz="700" spc="30" dirty="0">
                <a:latin typeface="Microsoft Sans Serif"/>
                <a:cs typeface="Microsoft Sans Serif"/>
              </a:rPr>
              <a:t>entre</a:t>
            </a:r>
            <a:r>
              <a:rPr sz="700" dirty="0">
                <a:latin typeface="Microsoft Sans Serif"/>
                <a:cs typeface="Microsoft Sans Serif"/>
              </a:rPr>
              <a:t> </a:t>
            </a:r>
            <a:r>
              <a:rPr sz="700" spc="10" dirty="0">
                <a:latin typeface="Microsoft Sans Serif"/>
                <a:cs typeface="Microsoft Sans Serif"/>
              </a:rPr>
              <a:t>56</a:t>
            </a:r>
            <a:r>
              <a:rPr sz="700" dirty="0">
                <a:latin typeface="Microsoft Sans Serif"/>
                <a:cs typeface="Microsoft Sans Serif"/>
              </a:rPr>
              <a:t> </a:t>
            </a:r>
            <a:r>
              <a:rPr sz="700" spc="5" dirty="0">
                <a:latin typeface="Microsoft Sans Serif"/>
                <a:cs typeface="Microsoft Sans Serif"/>
              </a:rPr>
              <a:t>y</a:t>
            </a:r>
            <a:r>
              <a:rPr sz="700" dirty="0">
                <a:latin typeface="Microsoft Sans Serif"/>
                <a:cs typeface="Microsoft Sans Serif"/>
              </a:rPr>
              <a:t> </a:t>
            </a:r>
            <a:r>
              <a:rPr sz="700" spc="10" dirty="0">
                <a:latin typeface="Microsoft Sans Serif"/>
                <a:cs typeface="Microsoft Sans Serif"/>
              </a:rPr>
              <a:t>60</a:t>
            </a:r>
            <a:r>
              <a:rPr sz="700" dirty="0">
                <a:latin typeface="Microsoft Sans Serif"/>
                <a:cs typeface="Microsoft Sans Serif"/>
              </a:rPr>
              <a:t> </a:t>
            </a:r>
            <a:r>
              <a:rPr sz="700" spc="-5" dirty="0">
                <a:latin typeface="Microsoft Sans Serif"/>
                <a:cs typeface="Microsoft Sans Serif"/>
              </a:rPr>
              <a:t>Hz, </a:t>
            </a:r>
            <a:r>
              <a:rPr sz="700" spc="20" dirty="0">
                <a:latin typeface="Microsoft Sans Serif"/>
                <a:cs typeface="Microsoft Sans Serif"/>
              </a:rPr>
              <a:t>siendo</a:t>
            </a:r>
            <a:r>
              <a:rPr sz="700" dirty="0">
                <a:latin typeface="Microsoft Sans Serif"/>
                <a:cs typeface="Microsoft Sans Serif"/>
              </a:rPr>
              <a:t> las </a:t>
            </a:r>
            <a:r>
              <a:rPr sz="700" spc="10" dirty="0">
                <a:latin typeface="Microsoft Sans Serif"/>
                <a:cs typeface="Microsoft Sans Serif"/>
              </a:rPr>
              <a:t>palas</a:t>
            </a:r>
            <a:r>
              <a:rPr sz="700" dirty="0">
                <a:latin typeface="Microsoft Sans Serif"/>
                <a:cs typeface="Microsoft Sans Serif"/>
              </a:rPr>
              <a:t> </a:t>
            </a:r>
            <a:r>
              <a:rPr sz="700" spc="20" dirty="0">
                <a:latin typeface="Microsoft Sans Serif"/>
                <a:cs typeface="Microsoft Sans Serif"/>
              </a:rPr>
              <a:t>de</a:t>
            </a:r>
            <a:r>
              <a:rPr sz="700" dirty="0">
                <a:latin typeface="Microsoft Sans Serif"/>
                <a:cs typeface="Microsoft Sans Serif"/>
              </a:rPr>
              <a:t> </a:t>
            </a:r>
            <a:r>
              <a:rPr sz="700" spc="10" dirty="0">
                <a:latin typeface="Microsoft Sans Serif"/>
                <a:cs typeface="Microsoft Sans Serif"/>
              </a:rPr>
              <a:t>la</a:t>
            </a:r>
            <a:r>
              <a:rPr sz="700" spc="-5" dirty="0">
                <a:latin typeface="Microsoft Sans Serif"/>
                <a:cs typeface="Microsoft Sans Serif"/>
              </a:rPr>
              <a:t> </a:t>
            </a:r>
            <a:r>
              <a:rPr sz="700" spc="35" dirty="0">
                <a:latin typeface="Microsoft Sans Serif"/>
                <a:cs typeface="Microsoft Sans Serif"/>
              </a:rPr>
              <a:t>turbina</a:t>
            </a:r>
            <a:r>
              <a:rPr sz="700" dirty="0">
                <a:latin typeface="Microsoft Sans Serif"/>
                <a:cs typeface="Microsoft Sans Serif"/>
              </a:rPr>
              <a:t> </a:t>
            </a:r>
            <a:r>
              <a:rPr sz="700" spc="10" dirty="0">
                <a:latin typeface="Microsoft Sans Serif"/>
                <a:cs typeface="Microsoft Sans Serif"/>
              </a:rPr>
              <a:t>el </a:t>
            </a:r>
            <a:r>
              <a:rPr sz="700" spc="-170" dirty="0">
                <a:latin typeface="Microsoft Sans Serif"/>
                <a:cs typeface="Microsoft Sans Serif"/>
              </a:rPr>
              <a:t> </a:t>
            </a:r>
            <a:r>
              <a:rPr sz="700" spc="30" dirty="0">
                <a:latin typeface="Microsoft Sans Serif"/>
                <a:cs typeface="Microsoft Sans Serif"/>
              </a:rPr>
              <a:t>factor </a:t>
            </a:r>
            <a:r>
              <a:rPr sz="700" spc="25" dirty="0">
                <a:latin typeface="Microsoft Sans Serif"/>
                <a:cs typeface="Microsoft Sans Serif"/>
              </a:rPr>
              <a:t>limitante. </a:t>
            </a:r>
            <a:r>
              <a:rPr sz="700" spc="-5" dirty="0">
                <a:latin typeface="Microsoft Sans Serif"/>
                <a:cs typeface="Microsoft Sans Serif"/>
              </a:rPr>
              <a:t>Estos </a:t>
            </a:r>
            <a:r>
              <a:rPr sz="700" spc="15" dirty="0">
                <a:latin typeface="Microsoft Sans Serif"/>
                <a:cs typeface="Microsoft Sans Serif"/>
              </a:rPr>
              <a:t>factores, </a:t>
            </a:r>
            <a:r>
              <a:rPr sz="700" spc="20" dirty="0">
                <a:latin typeface="Microsoft Sans Serif"/>
                <a:cs typeface="Microsoft Sans Serif"/>
              </a:rPr>
              <a:t>más </a:t>
            </a:r>
            <a:r>
              <a:rPr sz="700" spc="10" dirty="0">
                <a:latin typeface="Microsoft Sans Serif"/>
                <a:cs typeface="Microsoft Sans Serif"/>
              </a:rPr>
              <a:t>los </a:t>
            </a:r>
            <a:r>
              <a:rPr sz="700" spc="20" dirty="0">
                <a:latin typeface="Microsoft Sans Serif"/>
                <a:cs typeface="Microsoft Sans Serif"/>
              </a:rPr>
              <a:t>discutidos </a:t>
            </a:r>
            <a:r>
              <a:rPr sz="700" spc="30" dirty="0">
                <a:latin typeface="Microsoft Sans Serif"/>
                <a:cs typeface="Microsoft Sans Serif"/>
              </a:rPr>
              <a:t>anteriormente, </a:t>
            </a:r>
            <a:r>
              <a:rPr sz="700" spc="25" dirty="0">
                <a:latin typeface="Microsoft Sans Serif"/>
                <a:cs typeface="Microsoft Sans Serif"/>
              </a:rPr>
              <a:t>sugieren </a:t>
            </a:r>
            <a:r>
              <a:rPr sz="700" spc="-175" dirty="0">
                <a:latin typeface="Microsoft Sans Serif"/>
                <a:cs typeface="Microsoft Sans Serif"/>
              </a:rPr>
              <a:t> </a:t>
            </a:r>
            <a:r>
              <a:rPr sz="700" spc="40" dirty="0">
                <a:latin typeface="Microsoft Sans Serif"/>
                <a:cs typeface="Microsoft Sans Serif"/>
              </a:rPr>
              <a:t>un </a:t>
            </a:r>
            <a:r>
              <a:rPr sz="700" spc="20" dirty="0">
                <a:latin typeface="Microsoft Sans Serif"/>
                <a:cs typeface="Microsoft Sans Serif"/>
              </a:rPr>
              <a:t>esquema de </a:t>
            </a:r>
            <a:r>
              <a:rPr sz="700" spc="25" dirty="0">
                <a:latin typeface="Microsoft Sans Serif"/>
                <a:cs typeface="Microsoft Sans Serif"/>
              </a:rPr>
              <a:t>protección </a:t>
            </a:r>
            <a:r>
              <a:rPr sz="700" spc="20" dirty="0">
                <a:latin typeface="Microsoft Sans Serif"/>
                <a:cs typeface="Microsoft Sans Serif"/>
              </a:rPr>
              <a:t>de </a:t>
            </a:r>
            <a:r>
              <a:rPr sz="700" spc="15" dirty="0">
                <a:latin typeface="Microsoft Sans Serif"/>
                <a:cs typeface="Microsoft Sans Serif"/>
              </a:rPr>
              <a:t>baja frecuencia </a:t>
            </a:r>
            <a:r>
              <a:rPr sz="700" spc="20" dirty="0">
                <a:latin typeface="Microsoft Sans Serif"/>
                <a:cs typeface="Microsoft Sans Serif"/>
              </a:rPr>
              <a:t>con </a:t>
            </a:r>
            <a:r>
              <a:rPr sz="700" spc="40" dirty="0">
                <a:latin typeface="Microsoft Sans Serif"/>
                <a:cs typeface="Microsoft Sans Serif"/>
              </a:rPr>
              <a:t>un punto </a:t>
            </a:r>
            <a:r>
              <a:rPr sz="700" spc="20" dirty="0">
                <a:latin typeface="Microsoft Sans Serif"/>
                <a:cs typeface="Microsoft Sans Serif"/>
              </a:rPr>
              <a:t>de </a:t>
            </a:r>
            <a:r>
              <a:rPr sz="700" spc="15" dirty="0">
                <a:latin typeface="Microsoft Sans Serif"/>
                <a:cs typeface="Microsoft Sans Serif"/>
              </a:rPr>
              <a:t>ajuste </a:t>
            </a:r>
            <a:r>
              <a:rPr sz="700" spc="20" dirty="0">
                <a:latin typeface="Microsoft Sans Serif"/>
                <a:cs typeface="Microsoft Sans Serif"/>
              </a:rPr>
              <a:t>de </a:t>
            </a:r>
            <a:r>
              <a:rPr sz="700" spc="25" dirty="0">
                <a:latin typeface="Microsoft Sans Serif"/>
                <a:cs typeface="Microsoft Sans Serif"/>
              </a:rPr>
              <a:t> disparo único </a:t>
            </a:r>
            <a:r>
              <a:rPr sz="700" spc="20" dirty="0">
                <a:latin typeface="Microsoft Sans Serif"/>
                <a:cs typeface="Microsoft Sans Serif"/>
              </a:rPr>
              <a:t>en </a:t>
            </a:r>
            <a:r>
              <a:rPr sz="700" spc="30" dirty="0">
                <a:latin typeface="Microsoft Sans Serif"/>
                <a:cs typeface="Microsoft Sans Serif"/>
              </a:rPr>
              <a:t>o </a:t>
            </a:r>
            <a:r>
              <a:rPr sz="700" spc="40" dirty="0">
                <a:latin typeface="Microsoft Sans Serif"/>
                <a:cs typeface="Microsoft Sans Serif"/>
              </a:rPr>
              <a:t>por </a:t>
            </a:r>
            <a:r>
              <a:rPr sz="700" spc="20" dirty="0">
                <a:latin typeface="Microsoft Sans Serif"/>
                <a:cs typeface="Microsoft Sans Serif"/>
              </a:rPr>
              <a:t>debajo del </a:t>
            </a:r>
            <a:r>
              <a:rPr sz="700" spc="40" dirty="0">
                <a:latin typeface="Microsoft Sans Serif"/>
                <a:cs typeface="Microsoft Sans Serif"/>
              </a:rPr>
              <a:t>punto </a:t>
            </a:r>
            <a:r>
              <a:rPr sz="700" spc="20" dirty="0">
                <a:latin typeface="Microsoft Sans Serif"/>
                <a:cs typeface="Microsoft Sans Serif"/>
              </a:rPr>
              <a:t>de </a:t>
            </a:r>
            <a:r>
              <a:rPr sz="700" spc="15" dirty="0">
                <a:latin typeface="Microsoft Sans Serif"/>
                <a:cs typeface="Microsoft Sans Serif"/>
              </a:rPr>
              <a:t>ajuste </a:t>
            </a:r>
            <a:r>
              <a:rPr sz="700" spc="20" dirty="0">
                <a:latin typeface="Microsoft Sans Serif"/>
                <a:cs typeface="Microsoft Sans Serif"/>
              </a:rPr>
              <a:t>de </a:t>
            </a:r>
            <a:r>
              <a:rPr sz="700" spc="25" dirty="0">
                <a:latin typeface="Microsoft Sans Serif"/>
                <a:cs typeface="Microsoft Sans Serif"/>
              </a:rPr>
              <a:t>disparo </a:t>
            </a:r>
            <a:r>
              <a:rPr sz="700" spc="20" dirty="0">
                <a:latin typeface="Microsoft Sans Serif"/>
                <a:cs typeface="Microsoft Sans Serif"/>
              </a:rPr>
              <a:t>de </a:t>
            </a:r>
            <a:r>
              <a:rPr sz="700" spc="15" dirty="0">
                <a:latin typeface="Microsoft Sans Serif"/>
                <a:cs typeface="Microsoft Sans Serif"/>
              </a:rPr>
              <a:t>baja </a:t>
            </a:r>
            <a:r>
              <a:rPr sz="700" spc="20" dirty="0">
                <a:latin typeface="Microsoft Sans Serif"/>
                <a:cs typeface="Microsoft Sans Serif"/>
              </a:rPr>
              <a:t> </a:t>
            </a:r>
            <a:r>
              <a:rPr sz="700" spc="15" dirty="0">
                <a:latin typeface="Microsoft Sans Serif"/>
                <a:cs typeface="Microsoft Sans Serif"/>
              </a:rPr>
              <a:t>frecuencia </a:t>
            </a:r>
            <a:r>
              <a:rPr sz="700" spc="20" dirty="0">
                <a:latin typeface="Microsoft Sans Serif"/>
                <a:cs typeface="Microsoft Sans Serif"/>
              </a:rPr>
              <a:t>más bajo </a:t>
            </a:r>
            <a:r>
              <a:rPr sz="700" spc="25" dirty="0">
                <a:latin typeface="Microsoft Sans Serif"/>
                <a:cs typeface="Microsoft Sans Serif"/>
              </a:rPr>
              <a:t>para </a:t>
            </a:r>
            <a:r>
              <a:rPr sz="700" dirty="0">
                <a:latin typeface="Microsoft Sans Serif"/>
                <a:cs typeface="Microsoft Sans Serif"/>
              </a:rPr>
              <a:t>las </a:t>
            </a:r>
            <a:r>
              <a:rPr sz="700" spc="20" dirty="0">
                <a:latin typeface="Microsoft Sans Serif"/>
                <a:cs typeface="Microsoft Sans Serif"/>
              </a:rPr>
              <a:t>unidades de </a:t>
            </a:r>
            <a:r>
              <a:rPr sz="700" spc="25" dirty="0">
                <a:latin typeface="Microsoft Sans Serif"/>
                <a:cs typeface="Microsoft Sans Serif"/>
              </a:rPr>
              <a:t>vapor </a:t>
            </a:r>
            <a:r>
              <a:rPr sz="700" spc="5" dirty="0">
                <a:latin typeface="Microsoft Sans Serif"/>
                <a:cs typeface="Microsoft Sans Serif"/>
              </a:rPr>
              <a:t>cercanas. </a:t>
            </a:r>
            <a:r>
              <a:rPr sz="700" spc="-40" dirty="0">
                <a:latin typeface="Microsoft Sans Serif"/>
                <a:cs typeface="Microsoft Sans Serif"/>
              </a:rPr>
              <a:t>Se </a:t>
            </a:r>
            <a:r>
              <a:rPr sz="700" spc="25" dirty="0">
                <a:latin typeface="Microsoft Sans Serif"/>
                <a:cs typeface="Microsoft Sans Serif"/>
              </a:rPr>
              <a:t>deben utilizar </a:t>
            </a:r>
            <a:r>
              <a:rPr sz="700" spc="-175" dirty="0">
                <a:latin typeface="Microsoft Sans Serif"/>
                <a:cs typeface="Microsoft Sans Serif"/>
              </a:rPr>
              <a:t> </a:t>
            </a:r>
            <a:r>
              <a:rPr sz="700" dirty="0">
                <a:latin typeface="Microsoft Sans Serif"/>
                <a:cs typeface="Microsoft Sans Serif"/>
              </a:rPr>
              <a:t>las </a:t>
            </a:r>
            <a:r>
              <a:rPr sz="700" spc="20" dirty="0">
                <a:latin typeface="Microsoft Sans Serif"/>
                <a:cs typeface="Microsoft Sans Serif"/>
              </a:rPr>
              <a:t>siguientes pautas </a:t>
            </a:r>
            <a:r>
              <a:rPr sz="700" spc="10" dirty="0">
                <a:latin typeface="Microsoft Sans Serif"/>
                <a:cs typeface="Microsoft Sans Serif"/>
              </a:rPr>
              <a:t>al </a:t>
            </a:r>
            <a:r>
              <a:rPr sz="700" spc="15" dirty="0">
                <a:latin typeface="Microsoft Sans Serif"/>
                <a:cs typeface="Microsoft Sans Serif"/>
              </a:rPr>
              <a:t>aplicar </a:t>
            </a:r>
            <a:r>
              <a:rPr sz="700" spc="25" dirty="0">
                <a:latin typeface="Microsoft Sans Serif"/>
                <a:cs typeface="Microsoft Sans Serif"/>
              </a:rPr>
              <a:t>protección </a:t>
            </a:r>
            <a:r>
              <a:rPr sz="700" spc="20" dirty="0">
                <a:latin typeface="Microsoft Sans Serif"/>
                <a:cs typeface="Microsoft Sans Serif"/>
              </a:rPr>
              <a:t>de </a:t>
            </a:r>
            <a:r>
              <a:rPr sz="700" spc="15" dirty="0">
                <a:latin typeface="Microsoft Sans Serif"/>
                <a:cs typeface="Microsoft Sans Serif"/>
              </a:rPr>
              <a:t>baja frecuencia </a:t>
            </a:r>
            <a:r>
              <a:rPr sz="700" dirty="0">
                <a:latin typeface="Microsoft Sans Serif"/>
                <a:cs typeface="Microsoft Sans Serif"/>
              </a:rPr>
              <a:t>a </a:t>
            </a:r>
            <a:r>
              <a:rPr sz="700" spc="30" dirty="0">
                <a:latin typeface="Microsoft Sans Serif"/>
                <a:cs typeface="Microsoft Sans Serif"/>
              </a:rPr>
              <a:t>turbinas </a:t>
            </a:r>
            <a:r>
              <a:rPr sz="700" spc="20" dirty="0">
                <a:latin typeface="Microsoft Sans Serif"/>
                <a:cs typeface="Microsoft Sans Serif"/>
              </a:rPr>
              <a:t>de </a:t>
            </a:r>
            <a:r>
              <a:rPr sz="700" spc="25" dirty="0">
                <a:latin typeface="Microsoft Sans Serif"/>
                <a:cs typeface="Microsoft Sans Serif"/>
              </a:rPr>
              <a:t> combustión:</a:t>
            </a:r>
            <a:endParaRPr sz="700">
              <a:latin typeface="Microsoft Sans Serif"/>
              <a:cs typeface="Microsoft Sans Serif"/>
            </a:endParaRPr>
          </a:p>
          <a:p>
            <a:pPr marL="413384" marR="403225" indent="-173990">
              <a:lnSpc>
                <a:spcPts val="1200"/>
              </a:lnSpc>
              <a:spcBef>
                <a:spcPts val="65"/>
              </a:spcBef>
              <a:buSzPct val="166666"/>
              <a:buChar char="•"/>
              <a:tabLst>
                <a:tab pos="412115" algn="l"/>
              </a:tabLst>
            </a:pPr>
            <a:r>
              <a:rPr sz="600" spc="10" dirty="0">
                <a:latin typeface="Microsoft Sans Serif"/>
                <a:cs typeface="Microsoft Sans Serif"/>
              </a:rPr>
              <a:t>Utilice</a:t>
            </a:r>
            <a:r>
              <a:rPr sz="600" spc="-5" dirty="0">
                <a:latin typeface="Microsoft Sans Serif"/>
                <a:cs typeface="Microsoft Sans Serif"/>
              </a:rPr>
              <a:t> </a:t>
            </a:r>
            <a:r>
              <a:rPr sz="600" spc="35" dirty="0">
                <a:latin typeface="Microsoft Sans Serif"/>
                <a:cs typeface="Microsoft Sans Serif"/>
              </a:rPr>
              <a:t>un</a:t>
            </a:r>
            <a:r>
              <a:rPr sz="600" dirty="0">
                <a:latin typeface="Microsoft Sans Serif"/>
                <a:cs typeface="Microsoft Sans Serif"/>
              </a:rPr>
              <a:t> </a:t>
            </a:r>
            <a:r>
              <a:rPr sz="600" spc="15" dirty="0">
                <a:latin typeface="Microsoft Sans Serif"/>
                <a:cs typeface="Microsoft Sans Serif"/>
              </a:rPr>
              <a:t>relé</a:t>
            </a:r>
            <a:r>
              <a:rPr sz="600" spc="-5" dirty="0">
                <a:latin typeface="Microsoft Sans Serif"/>
                <a:cs typeface="Microsoft Sans Serif"/>
              </a:rPr>
              <a:t> </a:t>
            </a:r>
            <a:r>
              <a:rPr sz="600" spc="20" dirty="0">
                <a:latin typeface="Microsoft Sans Serif"/>
                <a:cs typeface="Microsoft Sans Serif"/>
              </a:rPr>
              <a:t>de</a:t>
            </a:r>
            <a:r>
              <a:rPr sz="600" dirty="0">
                <a:latin typeface="Microsoft Sans Serif"/>
                <a:cs typeface="Microsoft Sans Serif"/>
              </a:rPr>
              <a:t> </a:t>
            </a:r>
            <a:r>
              <a:rPr sz="600" spc="30" dirty="0">
                <a:latin typeface="Microsoft Sans Serif"/>
                <a:cs typeface="Microsoft Sans Serif"/>
              </a:rPr>
              <a:t>mínima</a:t>
            </a:r>
            <a:r>
              <a:rPr sz="600" dirty="0">
                <a:latin typeface="Microsoft Sans Serif"/>
                <a:cs typeface="Microsoft Sans Serif"/>
              </a:rPr>
              <a:t> </a:t>
            </a:r>
            <a:r>
              <a:rPr sz="600" spc="15" dirty="0">
                <a:latin typeface="Microsoft Sans Serif"/>
                <a:cs typeface="Microsoft Sans Serif"/>
              </a:rPr>
              <a:t>frecuencia</a:t>
            </a:r>
            <a:r>
              <a:rPr sz="600" spc="-5" dirty="0">
                <a:latin typeface="Microsoft Sans Serif"/>
                <a:cs typeface="Microsoft Sans Serif"/>
              </a:rPr>
              <a:t> </a:t>
            </a:r>
            <a:r>
              <a:rPr sz="600" spc="35" dirty="0">
                <a:latin typeface="Microsoft Sans Serif"/>
                <a:cs typeface="Microsoft Sans Serif"/>
              </a:rPr>
              <a:t>por</a:t>
            </a:r>
            <a:r>
              <a:rPr sz="600" dirty="0">
                <a:latin typeface="Microsoft Sans Serif"/>
                <a:cs typeface="Microsoft Sans Serif"/>
              </a:rPr>
              <a:t> </a:t>
            </a:r>
            <a:r>
              <a:rPr sz="600" spc="25" dirty="0">
                <a:latin typeface="Microsoft Sans Serif"/>
                <a:cs typeface="Microsoft Sans Serif"/>
              </a:rPr>
              <a:t>unidad</a:t>
            </a:r>
            <a:r>
              <a:rPr sz="600" dirty="0">
                <a:latin typeface="Microsoft Sans Serif"/>
                <a:cs typeface="Microsoft Sans Serif"/>
              </a:rPr>
              <a:t> </a:t>
            </a:r>
            <a:r>
              <a:rPr sz="600" spc="25" dirty="0">
                <a:latin typeface="Microsoft Sans Serif"/>
                <a:cs typeface="Microsoft Sans Serif"/>
              </a:rPr>
              <a:t>alimentado</a:t>
            </a:r>
            <a:r>
              <a:rPr sz="600" spc="-5" dirty="0">
                <a:latin typeface="Microsoft Sans Serif"/>
                <a:cs typeface="Microsoft Sans Serif"/>
              </a:rPr>
              <a:t> </a:t>
            </a:r>
            <a:r>
              <a:rPr sz="600" spc="35" dirty="0">
                <a:latin typeface="Microsoft Sans Serif"/>
                <a:cs typeface="Microsoft Sans Serif"/>
              </a:rPr>
              <a:t>por</a:t>
            </a:r>
            <a:r>
              <a:rPr sz="600" dirty="0">
                <a:latin typeface="Microsoft Sans Serif"/>
                <a:cs typeface="Microsoft Sans Serif"/>
              </a:rPr>
              <a:t> </a:t>
            </a:r>
            <a:r>
              <a:rPr sz="600" spc="10" dirty="0">
                <a:latin typeface="Microsoft Sans Serif"/>
                <a:cs typeface="Microsoft Sans Serif"/>
              </a:rPr>
              <a:t>los </a:t>
            </a:r>
            <a:r>
              <a:rPr sz="600" spc="-145" dirty="0">
                <a:latin typeface="Microsoft Sans Serif"/>
                <a:cs typeface="Microsoft Sans Serif"/>
              </a:rPr>
              <a:t> </a:t>
            </a:r>
            <a:r>
              <a:rPr sz="600" spc="25" dirty="0">
                <a:latin typeface="Microsoft Sans Serif"/>
                <a:cs typeface="Microsoft Sans Serif"/>
              </a:rPr>
              <a:t>transformadores</a:t>
            </a:r>
            <a:r>
              <a:rPr sz="600" spc="-10" dirty="0">
                <a:latin typeface="Microsoft Sans Serif"/>
                <a:cs typeface="Microsoft Sans Serif"/>
              </a:rPr>
              <a:t> </a:t>
            </a:r>
            <a:r>
              <a:rPr sz="600" spc="20" dirty="0">
                <a:latin typeface="Microsoft Sans Serif"/>
                <a:cs typeface="Microsoft Sans Serif"/>
              </a:rPr>
              <a:t>de</a:t>
            </a:r>
            <a:r>
              <a:rPr sz="600" spc="-5" dirty="0">
                <a:latin typeface="Microsoft Sans Serif"/>
                <a:cs typeface="Microsoft Sans Serif"/>
              </a:rPr>
              <a:t> </a:t>
            </a:r>
            <a:r>
              <a:rPr sz="600" spc="20" dirty="0">
                <a:latin typeface="Microsoft Sans Serif"/>
                <a:cs typeface="Microsoft Sans Serif"/>
              </a:rPr>
              <a:t>tensión</a:t>
            </a:r>
            <a:r>
              <a:rPr sz="600" spc="-5" dirty="0">
                <a:latin typeface="Microsoft Sans Serif"/>
                <a:cs typeface="Microsoft Sans Serif"/>
              </a:rPr>
              <a:t> </a:t>
            </a:r>
            <a:r>
              <a:rPr sz="600" spc="-30" dirty="0">
                <a:latin typeface="Microsoft Sans Serif"/>
                <a:cs typeface="Microsoft Sans Serif"/>
              </a:rPr>
              <a:t>(TT)</a:t>
            </a:r>
            <a:r>
              <a:rPr sz="600" spc="-5" dirty="0">
                <a:latin typeface="Microsoft Sans Serif"/>
                <a:cs typeface="Microsoft Sans Serif"/>
              </a:rPr>
              <a:t> </a:t>
            </a:r>
            <a:r>
              <a:rPr sz="600" spc="20" dirty="0">
                <a:latin typeface="Microsoft Sans Serif"/>
                <a:cs typeface="Microsoft Sans Serif"/>
              </a:rPr>
              <a:t>de</a:t>
            </a:r>
            <a:r>
              <a:rPr sz="600" spc="-5" dirty="0">
                <a:latin typeface="Microsoft Sans Serif"/>
                <a:cs typeface="Microsoft Sans Serif"/>
              </a:rPr>
              <a:t> </a:t>
            </a:r>
            <a:r>
              <a:rPr sz="600" spc="10" dirty="0">
                <a:latin typeface="Microsoft Sans Serif"/>
                <a:cs typeface="Microsoft Sans Serif"/>
              </a:rPr>
              <a:t>la</a:t>
            </a:r>
            <a:r>
              <a:rPr sz="600" spc="-5" dirty="0">
                <a:latin typeface="Microsoft Sans Serif"/>
                <a:cs typeface="Microsoft Sans Serif"/>
              </a:rPr>
              <a:t> </a:t>
            </a:r>
            <a:r>
              <a:rPr sz="600" spc="20" dirty="0">
                <a:latin typeface="Microsoft Sans Serif"/>
                <a:cs typeface="Microsoft Sans Serif"/>
              </a:rPr>
              <a:t>unidad.</a:t>
            </a:r>
            <a:endParaRPr sz="600">
              <a:latin typeface="Microsoft Sans Serif"/>
              <a:cs typeface="Microsoft Sans Serif"/>
            </a:endParaRPr>
          </a:p>
        </p:txBody>
      </p:sp>
      <p:sp>
        <p:nvSpPr>
          <p:cNvPr id="70" name="object 70"/>
          <p:cNvSpPr txBox="1"/>
          <p:nvPr/>
        </p:nvSpPr>
        <p:spPr>
          <a:xfrm>
            <a:off x="9622663" y="7219453"/>
            <a:ext cx="6818946" cy="474745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86055" marR="98425" indent="-173990">
              <a:lnSpc>
                <a:spcPct val="133300"/>
              </a:lnSpc>
              <a:spcBef>
                <a:spcPts val="100"/>
              </a:spcBef>
              <a:buSzPct val="133333"/>
              <a:buChar char="•"/>
              <a:tabLst>
                <a:tab pos="185420" algn="l"/>
              </a:tabLst>
            </a:pPr>
            <a:r>
              <a:rPr sz="750" spc="-35" dirty="0">
                <a:latin typeface="Microsoft Sans Serif"/>
                <a:cs typeface="Microsoft Sans Serif"/>
              </a:rPr>
              <a:t>Si </a:t>
            </a:r>
            <a:r>
              <a:rPr sz="750" spc="-5" dirty="0">
                <a:latin typeface="Microsoft Sans Serif"/>
                <a:cs typeface="Microsoft Sans Serif"/>
              </a:rPr>
              <a:t>se </a:t>
            </a:r>
            <a:r>
              <a:rPr sz="750" spc="5" dirty="0">
                <a:latin typeface="Microsoft Sans Serif"/>
                <a:cs typeface="Microsoft Sans Serif"/>
              </a:rPr>
              <a:t>desea </a:t>
            </a:r>
            <a:r>
              <a:rPr sz="750" spc="35" dirty="0">
                <a:latin typeface="Microsoft Sans Serif"/>
                <a:cs typeface="Microsoft Sans Serif"/>
              </a:rPr>
              <a:t>mayor </a:t>
            </a:r>
            <a:r>
              <a:rPr sz="750" spc="20" dirty="0">
                <a:latin typeface="Microsoft Sans Serif"/>
                <a:cs typeface="Microsoft Sans Serif"/>
              </a:rPr>
              <a:t>seguridad, </a:t>
            </a:r>
            <a:r>
              <a:rPr sz="750" spc="15" dirty="0">
                <a:latin typeface="Microsoft Sans Serif"/>
                <a:cs typeface="Microsoft Sans Serif"/>
              </a:rPr>
              <a:t>supervise </a:t>
            </a:r>
            <a:r>
              <a:rPr sz="750" spc="10" dirty="0">
                <a:latin typeface="Microsoft Sans Serif"/>
                <a:cs typeface="Microsoft Sans Serif"/>
              </a:rPr>
              <a:t>el </a:t>
            </a:r>
            <a:r>
              <a:rPr sz="750" spc="25" dirty="0">
                <a:latin typeface="Microsoft Sans Serif"/>
                <a:cs typeface="Microsoft Sans Serif"/>
              </a:rPr>
              <a:t>disparo </a:t>
            </a:r>
            <a:r>
              <a:rPr sz="750" spc="20" dirty="0">
                <a:latin typeface="Microsoft Sans Serif"/>
                <a:cs typeface="Microsoft Sans Serif"/>
              </a:rPr>
              <a:t>con </a:t>
            </a:r>
            <a:r>
              <a:rPr sz="750" spc="45" dirty="0">
                <a:latin typeface="Microsoft Sans Serif"/>
                <a:cs typeface="Microsoft Sans Serif"/>
              </a:rPr>
              <a:t>un </a:t>
            </a:r>
            <a:r>
              <a:rPr sz="750" spc="50" dirty="0">
                <a:latin typeface="Microsoft Sans Serif"/>
                <a:cs typeface="Microsoft Sans Serif"/>
              </a:rPr>
              <a:t> </a:t>
            </a:r>
            <a:r>
              <a:rPr sz="750" spc="25" dirty="0">
                <a:latin typeface="Microsoft Sans Serif"/>
                <a:cs typeface="Microsoft Sans Serif"/>
              </a:rPr>
              <a:t>segundo</a:t>
            </a:r>
            <a:r>
              <a:rPr sz="750" dirty="0">
                <a:latin typeface="Microsoft Sans Serif"/>
                <a:cs typeface="Microsoft Sans Serif"/>
              </a:rPr>
              <a:t> </a:t>
            </a:r>
            <a:r>
              <a:rPr sz="750" spc="20" dirty="0">
                <a:latin typeface="Microsoft Sans Serif"/>
                <a:cs typeface="Microsoft Sans Serif"/>
              </a:rPr>
              <a:t>relé</a:t>
            </a:r>
            <a:r>
              <a:rPr sz="750" dirty="0">
                <a:latin typeface="Microsoft Sans Serif"/>
                <a:cs typeface="Microsoft Sans Serif"/>
              </a:rPr>
              <a:t> </a:t>
            </a:r>
            <a:r>
              <a:rPr sz="750" spc="25" dirty="0">
                <a:latin typeface="Microsoft Sans Serif"/>
                <a:cs typeface="Microsoft Sans Serif"/>
              </a:rPr>
              <a:t>de</a:t>
            </a:r>
            <a:r>
              <a:rPr sz="750" spc="5" dirty="0">
                <a:latin typeface="Microsoft Sans Serif"/>
                <a:cs typeface="Microsoft Sans Serif"/>
              </a:rPr>
              <a:t> </a:t>
            </a:r>
            <a:r>
              <a:rPr sz="750" spc="15" dirty="0">
                <a:latin typeface="Microsoft Sans Serif"/>
                <a:cs typeface="Microsoft Sans Serif"/>
              </a:rPr>
              <a:t>baja</a:t>
            </a:r>
            <a:r>
              <a:rPr sz="750" dirty="0">
                <a:latin typeface="Microsoft Sans Serif"/>
                <a:cs typeface="Microsoft Sans Serif"/>
              </a:rPr>
              <a:t> </a:t>
            </a:r>
            <a:r>
              <a:rPr sz="750" spc="15" dirty="0">
                <a:latin typeface="Microsoft Sans Serif"/>
                <a:cs typeface="Microsoft Sans Serif"/>
              </a:rPr>
              <a:t>frecuencia.</a:t>
            </a:r>
            <a:r>
              <a:rPr sz="750" spc="5" dirty="0">
                <a:latin typeface="Microsoft Sans Serif"/>
                <a:cs typeface="Microsoft Sans Serif"/>
              </a:rPr>
              <a:t> </a:t>
            </a:r>
            <a:r>
              <a:rPr sz="750" spc="-10" dirty="0">
                <a:latin typeface="Microsoft Sans Serif"/>
                <a:cs typeface="Microsoft Sans Serif"/>
              </a:rPr>
              <a:t>Este</a:t>
            </a:r>
            <a:r>
              <a:rPr sz="750" dirty="0">
                <a:latin typeface="Microsoft Sans Serif"/>
                <a:cs typeface="Microsoft Sans Serif"/>
              </a:rPr>
              <a:t> </a:t>
            </a:r>
            <a:r>
              <a:rPr sz="750" spc="20" dirty="0">
                <a:latin typeface="Microsoft Sans Serif"/>
                <a:cs typeface="Microsoft Sans Serif"/>
              </a:rPr>
              <a:t>relé</a:t>
            </a:r>
            <a:r>
              <a:rPr sz="750" dirty="0">
                <a:latin typeface="Microsoft Sans Serif"/>
                <a:cs typeface="Microsoft Sans Serif"/>
              </a:rPr>
              <a:t> </a:t>
            </a:r>
            <a:r>
              <a:rPr sz="750" spc="25" dirty="0">
                <a:latin typeface="Microsoft Sans Serif"/>
                <a:cs typeface="Microsoft Sans Serif"/>
              </a:rPr>
              <a:t>puede</a:t>
            </a:r>
            <a:r>
              <a:rPr sz="750" spc="5" dirty="0">
                <a:latin typeface="Microsoft Sans Serif"/>
                <a:cs typeface="Microsoft Sans Serif"/>
              </a:rPr>
              <a:t> </a:t>
            </a:r>
            <a:r>
              <a:rPr sz="750" spc="15" dirty="0">
                <a:latin typeface="Microsoft Sans Serif"/>
                <a:cs typeface="Microsoft Sans Serif"/>
              </a:rPr>
              <a:t>ser</a:t>
            </a:r>
            <a:r>
              <a:rPr sz="750" dirty="0">
                <a:latin typeface="Microsoft Sans Serif"/>
                <a:cs typeface="Microsoft Sans Serif"/>
              </a:rPr>
              <a:t> </a:t>
            </a:r>
            <a:r>
              <a:rPr sz="750" spc="35" dirty="0">
                <a:latin typeface="Microsoft Sans Serif"/>
                <a:cs typeface="Microsoft Sans Serif"/>
              </a:rPr>
              <a:t>común </a:t>
            </a:r>
            <a:r>
              <a:rPr sz="750" spc="-185" dirty="0">
                <a:latin typeface="Microsoft Sans Serif"/>
                <a:cs typeface="Microsoft Sans Serif"/>
              </a:rPr>
              <a:t> </a:t>
            </a:r>
            <a:r>
              <a:rPr sz="750" dirty="0">
                <a:latin typeface="Microsoft Sans Serif"/>
                <a:cs typeface="Microsoft Sans Serif"/>
              </a:rPr>
              <a:t>a</a:t>
            </a:r>
            <a:r>
              <a:rPr sz="750" spc="-10" dirty="0">
                <a:latin typeface="Microsoft Sans Serif"/>
                <a:cs typeface="Microsoft Sans Serif"/>
              </a:rPr>
              <a:t> </a:t>
            </a:r>
            <a:r>
              <a:rPr sz="750" spc="10" dirty="0">
                <a:latin typeface="Microsoft Sans Serif"/>
                <a:cs typeface="Microsoft Sans Serif"/>
              </a:rPr>
              <a:t>varias</a:t>
            </a:r>
            <a:r>
              <a:rPr sz="750" spc="-5" dirty="0">
                <a:latin typeface="Microsoft Sans Serif"/>
                <a:cs typeface="Microsoft Sans Serif"/>
              </a:rPr>
              <a:t> </a:t>
            </a:r>
            <a:r>
              <a:rPr sz="750" spc="20" dirty="0">
                <a:latin typeface="Microsoft Sans Serif"/>
                <a:cs typeface="Microsoft Sans Serif"/>
              </a:rPr>
              <a:t>unidades.</a:t>
            </a:r>
            <a:endParaRPr sz="750">
              <a:latin typeface="Microsoft Sans Serif"/>
              <a:cs typeface="Microsoft Sans Serif"/>
            </a:endParaRPr>
          </a:p>
          <a:p>
            <a:pPr marL="186055" marR="5080" indent="-173990">
              <a:lnSpc>
                <a:spcPct val="166700"/>
              </a:lnSpc>
              <a:spcBef>
                <a:spcPts val="40"/>
              </a:spcBef>
              <a:buSzPct val="166666"/>
              <a:buChar char="•"/>
              <a:tabLst>
                <a:tab pos="185420" algn="l"/>
              </a:tabLst>
            </a:pPr>
            <a:r>
              <a:rPr sz="600" spc="5" dirty="0">
                <a:latin typeface="Microsoft Sans Serif"/>
                <a:cs typeface="Microsoft Sans Serif"/>
              </a:rPr>
              <a:t>Tenga </a:t>
            </a:r>
            <a:r>
              <a:rPr sz="600" spc="20" dirty="0">
                <a:latin typeface="Microsoft Sans Serif"/>
                <a:cs typeface="Microsoft Sans Serif"/>
              </a:rPr>
              <a:t>en cuenta </a:t>
            </a:r>
            <a:r>
              <a:rPr sz="600" spc="10" dirty="0">
                <a:latin typeface="Microsoft Sans Serif"/>
                <a:cs typeface="Microsoft Sans Serif"/>
              </a:rPr>
              <a:t>la </a:t>
            </a:r>
            <a:r>
              <a:rPr sz="600" spc="20" dirty="0">
                <a:latin typeface="Microsoft Sans Serif"/>
                <a:cs typeface="Microsoft Sans Serif"/>
              </a:rPr>
              <a:t>protección </a:t>
            </a:r>
            <a:r>
              <a:rPr sz="600" spc="25" dirty="0">
                <a:latin typeface="Microsoft Sans Serif"/>
                <a:cs typeface="Microsoft Sans Serif"/>
              </a:rPr>
              <a:t>contra </a:t>
            </a:r>
            <a:r>
              <a:rPr sz="600" spc="10" dirty="0">
                <a:latin typeface="Microsoft Sans Serif"/>
                <a:cs typeface="Microsoft Sans Serif"/>
              </a:rPr>
              <a:t>baja </a:t>
            </a:r>
            <a:r>
              <a:rPr sz="600" spc="15" dirty="0">
                <a:latin typeface="Microsoft Sans Serif"/>
                <a:cs typeface="Microsoft Sans Serif"/>
              </a:rPr>
              <a:t>frecuencia existente </a:t>
            </a:r>
            <a:r>
              <a:rPr sz="600" spc="20" dirty="0">
                <a:latin typeface="Microsoft Sans Serif"/>
                <a:cs typeface="Microsoft Sans Serif"/>
              </a:rPr>
              <a:t> </a:t>
            </a:r>
            <a:r>
              <a:rPr sz="600" spc="25" dirty="0">
                <a:latin typeface="Microsoft Sans Serif"/>
                <a:cs typeface="Microsoft Sans Serif"/>
              </a:rPr>
              <a:t>proporcionada </a:t>
            </a:r>
            <a:r>
              <a:rPr sz="600" spc="35" dirty="0">
                <a:latin typeface="Microsoft Sans Serif"/>
                <a:cs typeface="Microsoft Sans Serif"/>
              </a:rPr>
              <a:t>por </a:t>
            </a:r>
            <a:r>
              <a:rPr sz="600" spc="10" dirty="0">
                <a:latin typeface="Microsoft Sans Serif"/>
                <a:cs typeface="Microsoft Sans Serif"/>
              </a:rPr>
              <a:t>el </a:t>
            </a:r>
            <a:r>
              <a:rPr sz="600" spc="20" dirty="0">
                <a:latin typeface="Microsoft Sans Serif"/>
                <a:cs typeface="Microsoft Sans Serif"/>
              </a:rPr>
              <a:t>fabricante en </a:t>
            </a:r>
            <a:r>
              <a:rPr sz="600" spc="10" dirty="0">
                <a:latin typeface="Microsoft Sans Serif"/>
                <a:cs typeface="Microsoft Sans Serif"/>
              </a:rPr>
              <a:t>el </a:t>
            </a:r>
            <a:r>
              <a:rPr sz="600" spc="15" dirty="0">
                <a:latin typeface="Microsoft Sans Serif"/>
                <a:cs typeface="Microsoft Sans Serif"/>
              </a:rPr>
              <a:t>sistema </a:t>
            </a:r>
            <a:r>
              <a:rPr sz="600" spc="20" dirty="0">
                <a:latin typeface="Microsoft Sans Serif"/>
                <a:cs typeface="Microsoft Sans Serif"/>
              </a:rPr>
              <a:t>de </a:t>
            </a:r>
            <a:r>
              <a:rPr sz="600" spc="25" dirty="0">
                <a:latin typeface="Microsoft Sans Serif"/>
                <a:cs typeface="Microsoft Sans Serif"/>
              </a:rPr>
              <a:t>control </a:t>
            </a:r>
            <a:r>
              <a:rPr sz="600" spc="20" dirty="0">
                <a:latin typeface="Microsoft Sans Serif"/>
                <a:cs typeface="Microsoft Sans Serif"/>
              </a:rPr>
              <a:t>de </a:t>
            </a:r>
            <a:r>
              <a:rPr sz="600" spc="10" dirty="0">
                <a:latin typeface="Microsoft Sans Serif"/>
                <a:cs typeface="Microsoft Sans Serif"/>
              </a:rPr>
              <a:t>la </a:t>
            </a:r>
            <a:r>
              <a:rPr sz="600" spc="20" dirty="0">
                <a:latin typeface="Microsoft Sans Serif"/>
                <a:cs typeface="Microsoft Sans Serif"/>
              </a:rPr>
              <a:t>unidad. </a:t>
            </a:r>
            <a:r>
              <a:rPr sz="600" spc="-40" dirty="0">
                <a:latin typeface="Microsoft Sans Serif"/>
                <a:cs typeface="Microsoft Sans Serif"/>
              </a:rPr>
              <a:t>Es </a:t>
            </a:r>
            <a:r>
              <a:rPr sz="600" spc="-35" dirty="0">
                <a:latin typeface="Microsoft Sans Serif"/>
                <a:cs typeface="Microsoft Sans Serif"/>
              </a:rPr>
              <a:t> </a:t>
            </a:r>
            <a:r>
              <a:rPr sz="600" spc="15" dirty="0">
                <a:latin typeface="Microsoft Sans Serif"/>
                <a:cs typeface="Microsoft Sans Serif"/>
              </a:rPr>
              <a:t>posible</a:t>
            </a:r>
            <a:r>
              <a:rPr sz="600" spc="-5" dirty="0">
                <a:latin typeface="Microsoft Sans Serif"/>
                <a:cs typeface="Microsoft Sans Serif"/>
              </a:rPr>
              <a:t> </a:t>
            </a:r>
            <a:r>
              <a:rPr sz="600" spc="25" dirty="0">
                <a:latin typeface="Microsoft Sans Serif"/>
                <a:cs typeface="Microsoft Sans Serif"/>
              </a:rPr>
              <a:t>que</a:t>
            </a:r>
            <a:r>
              <a:rPr sz="600" spc="-5" dirty="0">
                <a:latin typeface="Microsoft Sans Serif"/>
                <a:cs typeface="Microsoft Sans Serif"/>
              </a:rPr>
              <a:t> sea </a:t>
            </a:r>
            <a:r>
              <a:rPr sz="600" spc="10" dirty="0">
                <a:latin typeface="Microsoft Sans Serif"/>
                <a:cs typeface="Microsoft Sans Serif"/>
              </a:rPr>
              <a:t>necesaria</a:t>
            </a:r>
            <a:r>
              <a:rPr sz="600" spc="-5" dirty="0">
                <a:latin typeface="Microsoft Sans Serif"/>
                <a:cs typeface="Microsoft Sans Serif"/>
              </a:rPr>
              <a:t> </a:t>
            </a:r>
            <a:r>
              <a:rPr sz="600" spc="10" dirty="0">
                <a:latin typeface="Microsoft Sans Serif"/>
                <a:cs typeface="Microsoft Sans Serif"/>
              </a:rPr>
              <a:t>la</a:t>
            </a:r>
            <a:r>
              <a:rPr sz="600" spc="-5" dirty="0">
                <a:latin typeface="Microsoft Sans Serif"/>
                <a:cs typeface="Microsoft Sans Serif"/>
              </a:rPr>
              <a:t> </a:t>
            </a:r>
            <a:r>
              <a:rPr sz="600" spc="20" dirty="0">
                <a:latin typeface="Microsoft Sans Serif"/>
                <a:cs typeface="Microsoft Sans Serif"/>
              </a:rPr>
              <a:t>coordinación</a:t>
            </a:r>
            <a:r>
              <a:rPr sz="600" spc="-5" dirty="0">
                <a:latin typeface="Microsoft Sans Serif"/>
                <a:cs typeface="Microsoft Sans Serif"/>
              </a:rPr>
              <a:t> </a:t>
            </a:r>
            <a:r>
              <a:rPr sz="600" spc="20" dirty="0">
                <a:latin typeface="Microsoft Sans Serif"/>
                <a:cs typeface="Microsoft Sans Serif"/>
              </a:rPr>
              <a:t>de</a:t>
            </a:r>
            <a:r>
              <a:rPr sz="600" spc="-5" dirty="0">
                <a:latin typeface="Microsoft Sans Serif"/>
                <a:cs typeface="Microsoft Sans Serif"/>
              </a:rPr>
              <a:t> </a:t>
            </a:r>
            <a:r>
              <a:rPr sz="600" spc="10" dirty="0">
                <a:latin typeface="Microsoft Sans Serif"/>
                <a:cs typeface="Microsoft Sans Serif"/>
              </a:rPr>
              <a:t>los</a:t>
            </a:r>
            <a:r>
              <a:rPr sz="600" spc="-5" dirty="0">
                <a:latin typeface="Microsoft Sans Serif"/>
                <a:cs typeface="Microsoft Sans Serif"/>
              </a:rPr>
              <a:t> </a:t>
            </a:r>
            <a:r>
              <a:rPr sz="600" spc="10" dirty="0">
                <a:latin typeface="Microsoft Sans Serif"/>
                <a:cs typeface="Microsoft Sans Serif"/>
              </a:rPr>
              <a:t>ajustes</a:t>
            </a:r>
            <a:r>
              <a:rPr sz="600" spc="-5" dirty="0">
                <a:latin typeface="Microsoft Sans Serif"/>
                <a:cs typeface="Microsoft Sans Serif"/>
              </a:rPr>
              <a:t> </a:t>
            </a:r>
            <a:r>
              <a:rPr sz="600" spc="5" dirty="0">
                <a:latin typeface="Microsoft Sans Serif"/>
                <a:cs typeface="Microsoft Sans Serif"/>
              </a:rPr>
              <a:t>y</a:t>
            </a:r>
            <a:r>
              <a:rPr sz="600" spc="-5" dirty="0">
                <a:latin typeface="Microsoft Sans Serif"/>
                <a:cs typeface="Microsoft Sans Serif"/>
              </a:rPr>
              <a:t> </a:t>
            </a:r>
            <a:r>
              <a:rPr sz="600" spc="10" dirty="0">
                <a:latin typeface="Microsoft Sans Serif"/>
                <a:cs typeface="Microsoft Sans Serif"/>
              </a:rPr>
              <a:t>la</a:t>
            </a:r>
            <a:r>
              <a:rPr sz="600" spc="-5" dirty="0">
                <a:latin typeface="Microsoft Sans Serif"/>
                <a:cs typeface="Microsoft Sans Serif"/>
              </a:rPr>
              <a:t> </a:t>
            </a:r>
            <a:r>
              <a:rPr sz="600" spc="15" dirty="0">
                <a:latin typeface="Microsoft Sans Serif"/>
                <a:cs typeface="Microsoft Sans Serif"/>
              </a:rPr>
              <a:t>lógica</a:t>
            </a:r>
            <a:r>
              <a:rPr sz="600" spc="-5" dirty="0">
                <a:latin typeface="Microsoft Sans Serif"/>
                <a:cs typeface="Microsoft Sans Serif"/>
              </a:rPr>
              <a:t> </a:t>
            </a:r>
            <a:r>
              <a:rPr sz="600" spc="20" dirty="0">
                <a:latin typeface="Microsoft Sans Serif"/>
                <a:cs typeface="Microsoft Sans Serif"/>
              </a:rPr>
              <a:t>de</a:t>
            </a:r>
            <a:r>
              <a:rPr sz="600" spc="-5" dirty="0">
                <a:latin typeface="Microsoft Sans Serif"/>
                <a:cs typeface="Microsoft Sans Serif"/>
              </a:rPr>
              <a:t> </a:t>
            </a:r>
            <a:r>
              <a:rPr sz="600" spc="20" dirty="0">
                <a:latin typeface="Microsoft Sans Serif"/>
                <a:cs typeface="Microsoft Sans Serif"/>
              </a:rPr>
              <a:t>disparo </a:t>
            </a:r>
            <a:r>
              <a:rPr sz="600" spc="-145" dirty="0">
                <a:latin typeface="Microsoft Sans Serif"/>
                <a:cs typeface="Microsoft Sans Serif"/>
              </a:rPr>
              <a:t> </a:t>
            </a:r>
            <a:r>
              <a:rPr sz="600" spc="20" dirty="0">
                <a:latin typeface="Microsoft Sans Serif"/>
                <a:cs typeface="Microsoft Sans Serif"/>
              </a:rPr>
              <a:t>para</a:t>
            </a:r>
            <a:r>
              <a:rPr sz="600" spc="-5" dirty="0">
                <a:latin typeface="Microsoft Sans Serif"/>
                <a:cs typeface="Microsoft Sans Serif"/>
              </a:rPr>
              <a:t> </a:t>
            </a:r>
            <a:r>
              <a:rPr sz="600" spc="20" dirty="0">
                <a:latin typeface="Microsoft Sans Serif"/>
                <a:cs typeface="Microsoft Sans Serif"/>
              </a:rPr>
              <a:t>evitar</a:t>
            </a:r>
            <a:r>
              <a:rPr sz="600" spc="-5" dirty="0">
                <a:latin typeface="Microsoft Sans Serif"/>
                <a:cs typeface="Microsoft Sans Serif"/>
              </a:rPr>
              <a:t> </a:t>
            </a:r>
            <a:r>
              <a:rPr sz="600" spc="20" dirty="0">
                <a:latin typeface="Microsoft Sans Serif"/>
                <a:cs typeface="Microsoft Sans Serif"/>
              </a:rPr>
              <a:t>interferencias</a:t>
            </a:r>
            <a:r>
              <a:rPr sz="600" spc="-5" dirty="0">
                <a:latin typeface="Microsoft Sans Serif"/>
                <a:cs typeface="Microsoft Sans Serif"/>
              </a:rPr>
              <a:t> </a:t>
            </a:r>
            <a:r>
              <a:rPr sz="600" spc="15" dirty="0">
                <a:latin typeface="Microsoft Sans Serif"/>
                <a:cs typeface="Microsoft Sans Serif"/>
              </a:rPr>
              <a:t>con</a:t>
            </a:r>
            <a:r>
              <a:rPr sz="600" spc="-5" dirty="0">
                <a:latin typeface="Microsoft Sans Serif"/>
                <a:cs typeface="Microsoft Sans Serif"/>
              </a:rPr>
              <a:t> </a:t>
            </a:r>
            <a:r>
              <a:rPr sz="600" spc="10" dirty="0">
                <a:latin typeface="Microsoft Sans Serif"/>
                <a:cs typeface="Microsoft Sans Serif"/>
              </a:rPr>
              <a:t>la</a:t>
            </a:r>
            <a:r>
              <a:rPr sz="600" spc="-5" dirty="0">
                <a:latin typeface="Microsoft Sans Serif"/>
                <a:cs typeface="Microsoft Sans Serif"/>
              </a:rPr>
              <a:t> </a:t>
            </a:r>
            <a:r>
              <a:rPr sz="600" spc="20" dirty="0">
                <a:latin typeface="Microsoft Sans Serif"/>
                <a:cs typeface="Microsoft Sans Serif"/>
              </a:rPr>
              <a:t>protección</a:t>
            </a:r>
            <a:r>
              <a:rPr sz="600" spc="-5" dirty="0">
                <a:latin typeface="Microsoft Sans Serif"/>
                <a:cs typeface="Microsoft Sans Serif"/>
              </a:rPr>
              <a:t> </a:t>
            </a:r>
            <a:r>
              <a:rPr sz="600" spc="15" dirty="0">
                <a:latin typeface="Microsoft Sans Serif"/>
                <a:cs typeface="Microsoft Sans Serif"/>
              </a:rPr>
              <a:t>externa.</a:t>
            </a:r>
            <a:endParaRPr sz="600">
              <a:latin typeface="Microsoft Sans Serif"/>
              <a:cs typeface="Microsoft Sans Serif"/>
            </a:endParaRPr>
          </a:p>
        </p:txBody>
      </p:sp>
      <p:sp>
        <p:nvSpPr>
          <p:cNvPr id="71" name="object 71"/>
          <p:cNvSpPr txBox="1"/>
          <p:nvPr/>
        </p:nvSpPr>
        <p:spPr>
          <a:xfrm>
            <a:off x="1415189" y="6225235"/>
            <a:ext cx="6627583" cy="97463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sz="550" spc="-5" dirty="0">
                <a:latin typeface="Microsoft Sans Serif"/>
                <a:cs typeface="Microsoft Sans Serif"/>
              </a:rPr>
              <a:t>Fig.</a:t>
            </a:r>
            <a:r>
              <a:rPr sz="550" dirty="0">
                <a:latin typeface="Microsoft Sans Serif"/>
                <a:cs typeface="Microsoft Sans Serif"/>
              </a:rPr>
              <a:t> </a:t>
            </a:r>
            <a:r>
              <a:rPr sz="550" spc="-5" dirty="0">
                <a:latin typeface="Microsoft Sans Serif"/>
                <a:cs typeface="Microsoft Sans Serif"/>
              </a:rPr>
              <a:t>3.-</a:t>
            </a:r>
            <a:r>
              <a:rPr sz="550" spc="5" dirty="0">
                <a:latin typeface="Microsoft Sans Serif"/>
                <a:cs typeface="Microsoft Sans Serif"/>
              </a:rPr>
              <a:t> </a:t>
            </a:r>
            <a:r>
              <a:rPr sz="550" spc="10" dirty="0">
                <a:latin typeface="Microsoft Sans Serif"/>
                <a:cs typeface="Microsoft Sans Serif"/>
              </a:rPr>
              <a:t>Ejemplo</a:t>
            </a:r>
            <a:r>
              <a:rPr sz="550" spc="5" dirty="0">
                <a:latin typeface="Microsoft Sans Serif"/>
                <a:cs typeface="Microsoft Sans Serif"/>
              </a:rPr>
              <a:t> </a:t>
            </a:r>
            <a:r>
              <a:rPr sz="550" spc="15" dirty="0">
                <a:latin typeface="Microsoft Sans Serif"/>
                <a:cs typeface="Microsoft Sans Serif"/>
              </a:rPr>
              <a:t>de</a:t>
            </a:r>
            <a:r>
              <a:rPr sz="550" spc="5" dirty="0">
                <a:latin typeface="Microsoft Sans Serif"/>
                <a:cs typeface="Microsoft Sans Serif"/>
              </a:rPr>
              <a:t> </a:t>
            </a:r>
            <a:r>
              <a:rPr sz="550" spc="10" dirty="0">
                <a:latin typeface="Microsoft Sans Serif"/>
                <a:cs typeface="Microsoft Sans Serif"/>
              </a:rPr>
              <a:t>Limitaciones</a:t>
            </a:r>
            <a:r>
              <a:rPr sz="550" dirty="0">
                <a:latin typeface="Microsoft Sans Serif"/>
                <a:cs typeface="Microsoft Sans Serif"/>
              </a:rPr>
              <a:t> </a:t>
            </a:r>
            <a:r>
              <a:rPr sz="550" spc="5" dirty="0">
                <a:latin typeface="Microsoft Sans Serif"/>
                <a:cs typeface="Microsoft Sans Serif"/>
              </a:rPr>
              <a:t>y </a:t>
            </a:r>
            <a:r>
              <a:rPr sz="550" spc="15" dirty="0">
                <a:latin typeface="Microsoft Sans Serif"/>
                <a:cs typeface="Microsoft Sans Serif"/>
              </a:rPr>
              <a:t>Configuraciones</a:t>
            </a:r>
            <a:r>
              <a:rPr sz="550" spc="5" dirty="0">
                <a:latin typeface="Microsoft Sans Serif"/>
                <a:cs typeface="Microsoft Sans Serif"/>
              </a:rPr>
              <a:t> </a:t>
            </a:r>
            <a:r>
              <a:rPr sz="550" spc="15" dirty="0">
                <a:latin typeface="Microsoft Sans Serif"/>
                <a:cs typeface="Microsoft Sans Serif"/>
              </a:rPr>
              <a:t>Anormales</a:t>
            </a:r>
            <a:r>
              <a:rPr sz="550" spc="5" dirty="0">
                <a:latin typeface="Microsoft Sans Serif"/>
                <a:cs typeface="Microsoft Sans Serif"/>
              </a:rPr>
              <a:t> </a:t>
            </a:r>
            <a:r>
              <a:rPr sz="550" spc="15" dirty="0">
                <a:latin typeface="Microsoft Sans Serif"/>
                <a:cs typeface="Microsoft Sans Serif"/>
              </a:rPr>
              <a:t>de</a:t>
            </a:r>
            <a:r>
              <a:rPr sz="550" spc="5" dirty="0">
                <a:latin typeface="Microsoft Sans Serif"/>
                <a:cs typeface="Microsoft Sans Serif"/>
              </a:rPr>
              <a:t> Frecuencia</a:t>
            </a:r>
            <a:r>
              <a:rPr sz="550" dirty="0">
                <a:latin typeface="Microsoft Sans Serif"/>
                <a:cs typeface="Microsoft Sans Serif"/>
              </a:rPr>
              <a:t> </a:t>
            </a:r>
            <a:r>
              <a:rPr sz="550" spc="15" dirty="0">
                <a:latin typeface="Microsoft Sans Serif"/>
                <a:cs typeface="Microsoft Sans Serif"/>
              </a:rPr>
              <a:t>de</a:t>
            </a:r>
            <a:r>
              <a:rPr sz="550" spc="5" dirty="0">
                <a:latin typeface="Microsoft Sans Serif"/>
                <a:cs typeface="Microsoft Sans Serif"/>
              </a:rPr>
              <a:t> </a:t>
            </a:r>
            <a:r>
              <a:rPr sz="550" spc="15" dirty="0">
                <a:latin typeface="Microsoft Sans Serif"/>
                <a:cs typeface="Microsoft Sans Serif"/>
              </a:rPr>
              <a:t>Turbina</a:t>
            </a:r>
            <a:endParaRPr sz="550">
              <a:latin typeface="Microsoft Sans Serif"/>
              <a:cs typeface="Microsoft Sans Serif"/>
            </a:endParaRPr>
          </a:p>
        </p:txBody>
      </p:sp>
      <p:sp>
        <p:nvSpPr>
          <p:cNvPr id="72" name="object 72"/>
          <p:cNvSpPr txBox="1"/>
          <p:nvPr/>
        </p:nvSpPr>
        <p:spPr>
          <a:xfrm>
            <a:off x="1415216" y="6376453"/>
            <a:ext cx="7227966" cy="1190967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 marR="5080" indent="154940">
              <a:lnSpc>
                <a:spcPct val="133500"/>
              </a:lnSpc>
              <a:spcBef>
                <a:spcPts val="100"/>
              </a:spcBef>
            </a:pPr>
            <a:r>
              <a:rPr sz="750" spc="-35" dirty="0">
                <a:latin typeface="Microsoft Sans Serif"/>
                <a:cs typeface="Microsoft Sans Serif"/>
              </a:rPr>
              <a:t>Si </a:t>
            </a:r>
            <a:r>
              <a:rPr sz="750" spc="-5" dirty="0">
                <a:latin typeface="Microsoft Sans Serif"/>
                <a:cs typeface="Microsoft Sans Serif"/>
              </a:rPr>
              <a:t>es </a:t>
            </a:r>
            <a:r>
              <a:rPr sz="750" spc="15" dirty="0">
                <a:latin typeface="Microsoft Sans Serif"/>
                <a:cs typeface="Microsoft Sans Serif"/>
              </a:rPr>
              <a:t>aplicable </a:t>
            </a:r>
            <a:r>
              <a:rPr sz="750" spc="10" dirty="0">
                <a:latin typeface="Microsoft Sans Serif"/>
                <a:cs typeface="Microsoft Sans Serif"/>
              </a:rPr>
              <a:t>la </a:t>
            </a:r>
            <a:r>
              <a:rPr sz="750" spc="40" dirty="0">
                <a:latin typeface="Microsoft Sans Serif"/>
                <a:cs typeface="Microsoft Sans Serif"/>
              </a:rPr>
              <a:t>norma </a:t>
            </a:r>
            <a:r>
              <a:rPr sz="750" spc="-35" dirty="0">
                <a:latin typeface="Microsoft Sans Serif"/>
                <a:cs typeface="Microsoft Sans Serif"/>
              </a:rPr>
              <a:t>IEC </a:t>
            </a:r>
            <a:r>
              <a:rPr sz="750" spc="5" dirty="0">
                <a:latin typeface="Microsoft Sans Serif"/>
                <a:cs typeface="Microsoft Sans Serif"/>
              </a:rPr>
              <a:t>60034-3:2007, </a:t>
            </a:r>
            <a:r>
              <a:rPr sz="750" spc="30" dirty="0">
                <a:latin typeface="Microsoft Sans Serif"/>
                <a:cs typeface="Microsoft Sans Serif"/>
              </a:rPr>
              <a:t>como </a:t>
            </a:r>
            <a:r>
              <a:rPr sz="750" spc="-5" dirty="0">
                <a:latin typeface="Microsoft Sans Serif"/>
                <a:cs typeface="Microsoft Sans Serif"/>
              </a:rPr>
              <a:t>se </a:t>
            </a:r>
            <a:r>
              <a:rPr sz="750" spc="20" dirty="0">
                <a:latin typeface="Microsoft Sans Serif"/>
                <a:cs typeface="Microsoft Sans Serif"/>
              </a:rPr>
              <a:t>describió </a:t>
            </a:r>
            <a:r>
              <a:rPr sz="750" spc="25" dirty="0">
                <a:latin typeface="Microsoft Sans Serif"/>
                <a:cs typeface="Microsoft Sans Serif"/>
              </a:rPr>
              <a:t> </a:t>
            </a:r>
            <a:r>
              <a:rPr sz="750" spc="30" dirty="0">
                <a:latin typeface="Microsoft Sans Serif"/>
                <a:cs typeface="Microsoft Sans Serif"/>
              </a:rPr>
              <a:t>anteriormente, </a:t>
            </a:r>
            <a:r>
              <a:rPr sz="750" spc="-5" dirty="0">
                <a:latin typeface="Microsoft Sans Serif"/>
                <a:cs typeface="Microsoft Sans Serif"/>
              </a:rPr>
              <a:t>es </a:t>
            </a:r>
            <a:r>
              <a:rPr sz="750" spc="20" dirty="0">
                <a:latin typeface="Microsoft Sans Serif"/>
                <a:cs typeface="Microsoft Sans Serif"/>
              </a:rPr>
              <a:t>posible </a:t>
            </a:r>
            <a:r>
              <a:rPr sz="750" spc="30" dirty="0">
                <a:latin typeface="Microsoft Sans Serif"/>
                <a:cs typeface="Microsoft Sans Serif"/>
              </a:rPr>
              <a:t>que </a:t>
            </a:r>
            <a:r>
              <a:rPr sz="750" spc="10" dirty="0">
                <a:latin typeface="Microsoft Sans Serif"/>
                <a:cs typeface="Microsoft Sans Serif"/>
              </a:rPr>
              <a:t>el </a:t>
            </a:r>
            <a:r>
              <a:rPr sz="750" spc="25" dirty="0">
                <a:latin typeface="Microsoft Sans Serif"/>
                <a:cs typeface="Microsoft Sans Serif"/>
              </a:rPr>
              <a:t>fabricante </a:t>
            </a:r>
            <a:r>
              <a:rPr sz="750" spc="30" dirty="0">
                <a:latin typeface="Microsoft Sans Serif"/>
                <a:cs typeface="Microsoft Sans Serif"/>
              </a:rPr>
              <a:t>requiera </a:t>
            </a:r>
            <a:r>
              <a:rPr sz="750" spc="25" dirty="0">
                <a:latin typeface="Microsoft Sans Serif"/>
                <a:cs typeface="Microsoft Sans Serif"/>
              </a:rPr>
              <a:t>protección de </a:t>
            </a:r>
            <a:r>
              <a:rPr sz="750" spc="30" dirty="0">
                <a:latin typeface="Microsoft Sans Serif"/>
                <a:cs typeface="Microsoft Sans Serif"/>
              </a:rPr>
              <a:t> </a:t>
            </a:r>
            <a:r>
              <a:rPr sz="750" spc="25" dirty="0">
                <a:latin typeface="Microsoft Sans Serif"/>
                <a:cs typeface="Microsoft Sans Serif"/>
              </a:rPr>
              <a:t>tiempo-frecuencia para </a:t>
            </a:r>
            <a:r>
              <a:rPr sz="750" spc="10" dirty="0">
                <a:latin typeface="Microsoft Sans Serif"/>
                <a:cs typeface="Microsoft Sans Serif"/>
              </a:rPr>
              <a:t>el </a:t>
            </a:r>
            <a:r>
              <a:rPr sz="750" spc="30" dirty="0">
                <a:latin typeface="Microsoft Sans Serif"/>
                <a:cs typeface="Microsoft Sans Serif"/>
              </a:rPr>
              <a:t>generador </a:t>
            </a:r>
            <a:r>
              <a:rPr sz="750" spc="25" dirty="0">
                <a:latin typeface="Microsoft Sans Serif"/>
                <a:cs typeface="Microsoft Sans Serif"/>
              </a:rPr>
              <a:t>de </a:t>
            </a:r>
            <a:r>
              <a:rPr sz="750" spc="30" dirty="0">
                <a:latin typeface="Microsoft Sans Serif"/>
                <a:cs typeface="Microsoft Sans Serif"/>
              </a:rPr>
              <a:t>turbina. </a:t>
            </a:r>
            <a:r>
              <a:rPr sz="750" spc="-20" dirty="0">
                <a:latin typeface="Microsoft Sans Serif"/>
                <a:cs typeface="Microsoft Sans Serif"/>
              </a:rPr>
              <a:t>En </a:t>
            </a:r>
            <a:r>
              <a:rPr sz="750" spc="15" dirty="0">
                <a:latin typeface="Microsoft Sans Serif"/>
                <a:cs typeface="Microsoft Sans Serif"/>
              </a:rPr>
              <a:t>tales situaciones, </a:t>
            </a:r>
            <a:r>
              <a:rPr sz="750" spc="-185" dirty="0">
                <a:latin typeface="Microsoft Sans Serif"/>
                <a:cs typeface="Microsoft Sans Serif"/>
              </a:rPr>
              <a:t> </a:t>
            </a:r>
            <a:r>
              <a:rPr sz="750" spc="-5" dirty="0">
                <a:latin typeface="Microsoft Sans Serif"/>
                <a:cs typeface="Microsoft Sans Serif"/>
              </a:rPr>
              <a:t>se </a:t>
            </a:r>
            <a:r>
              <a:rPr sz="750" spc="25" dirty="0">
                <a:latin typeface="Microsoft Sans Serif"/>
                <a:cs typeface="Microsoft Sans Serif"/>
              </a:rPr>
              <a:t>deben utilizar </a:t>
            </a:r>
            <a:r>
              <a:rPr sz="750" spc="10" dirty="0">
                <a:latin typeface="Microsoft Sans Serif"/>
                <a:cs typeface="Microsoft Sans Serif"/>
              </a:rPr>
              <a:t>los </a:t>
            </a:r>
            <a:r>
              <a:rPr sz="750" spc="25" dirty="0">
                <a:latin typeface="Microsoft Sans Serif"/>
                <a:cs typeface="Microsoft Sans Serif"/>
              </a:rPr>
              <a:t>requisitos de </a:t>
            </a:r>
            <a:r>
              <a:rPr sz="750" spc="20" dirty="0">
                <a:latin typeface="Microsoft Sans Serif"/>
                <a:cs typeface="Microsoft Sans Serif"/>
              </a:rPr>
              <a:t>frecuencia más restrictivos del </a:t>
            </a:r>
            <a:r>
              <a:rPr sz="750" spc="25" dirty="0">
                <a:latin typeface="Microsoft Sans Serif"/>
                <a:cs typeface="Microsoft Sans Serif"/>
              </a:rPr>
              <a:t> </a:t>
            </a:r>
            <a:r>
              <a:rPr sz="750" spc="30" dirty="0">
                <a:latin typeface="Microsoft Sans Serif"/>
                <a:cs typeface="Microsoft Sans Serif"/>
              </a:rPr>
              <a:t>generador </a:t>
            </a:r>
            <a:r>
              <a:rPr sz="750" spc="5" dirty="0">
                <a:latin typeface="Microsoft Sans Serif"/>
                <a:cs typeface="Microsoft Sans Serif"/>
              </a:rPr>
              <a:t>y </a:t>
            </a:r>
            <a:r>
              <a:rPr sz="750" spc="10" dirty="0">
                <a:latin typeface="Microsoft Sans Serif"/>
                <a:cs typeface="Microsoft Sans Serif"/>
              </a:rPr>
              <a:t>la </a:t>
            </a:r>
            <a:r>
              <a:rPr sz="750" spc="40" dirty="0">
                <a:latin typeface="Microsoft Sans Serif"/>
                <a:cs typeface="Microsoft Sans Serif"/>
              </a:rPr>
              <a:t>turbina </a:t>
            </a:r>
            <a:r>
              <a:rPr sz="750" spc="25" dirty="0">
                <a:latin typeface="Microsoft Sans Serif"/>
                <a:cs typeface="Microsoft Sans Serif"/>
              </a:rPr>
              <a:t>para </a:t>
            </a:r>
            <a:r>
              <a:rPr sz="750" spc="35" dirty="0">
                <a:latin typeface="Microsoft Sans Serif"/>
                <a:cs typeface="Microsoft Sans Serif"/>
              </a:rPr>
              <a:t>determinar </a:t>
            </a:r>
            <a:r>
              <a:rPr sz="750" spc="10" dirty="0">
                <a:latin typeface="Microsoft Sans Serif"/>
                <a:cs typeface="Microsoft Sans Serif"/>
              </a:rPr>
              <a:t>los </a:t>
            </a:r>
            <a:r>
              <a:rPr sz="750" spc="15" dirty="0">
                <a:latin typeface="Microsoft Sans Serif"/>
                <a:cs typeface="Microsoft Sans Serif"/>
              </a:rPr>
              <a:t>ajustes </a:t>
            </a:r>
            <a:r>
              <a:rPr sz="750" spc="25" dirty="0">
                <a:latin typeface="Microsoft Sans Serif"/>
                <a:cs typeface="Microsoft Sans Serif"/>
              </a:rPr>
              <a:t>de </a:t>
            </a:r>
            <a:r>
              <a:rPr sz="750" spc="20" dirty="0">
                <a:latin typeface="Microsoft Sans Serif"/>
                <a:cs typeface="Microsoft Sans Serif"/>
              </a:rPr>
              <a:t>frecuencia </a:t>
            </a:r>
            <a:r>
              <a:rPr sz="750" spc="25" dirty="0">
                <a:latin typeface="Microsoft Sans Serif"/>
                <a:cs typeface="Microsoft Sans Serif"/>
              </a:rPr>
              <a:t> apropiados</a:t>
            </a:r>
            <a:r>
              <a:rPr sz="750" spc="-5" dirty="0">
                <a:latin typeface="Microsoft Sans Serif"/>
                <a:cs typeface="Microsoft Sans Serif"/>
              </a:rPr>
              <a:t> </a:t>
            </a:r>
            <a:r>
              <a:rPr sz="750" spc="25" dirty="0">
                <a:latin typeface="Microsoft Sans Serif"/>
                <a:cs typeface="Microsoft Sans Serif"/>
              </a:rPr>
              <a:t>para</a:t>
            </a:r>
            <a:r>
              <a:rPr sz="750" dirty="0">
                <a:latin typeface="Microsoft Sans Serif"/>
                <a:cs typeface="Microsoft Sans Serif"/>
              </a:rPr>
              <a:t> </a:t>
            </a:r>
            <a:r>
              <a:rPr sz="750" spc="10" dirty="0">
                <a:latin typeface="Microsoft Sans Serif"/>
                <a:cs typeface="Microsoft Sans Serif"/>
              </a:rPr>
              <a:t>la</a:t>
            </a:r>
            <a:r>
              <a:rPr sz="750" spc="-5" dirty="0">
                <a:latin typeface="Microsoft Sans Serif"/>
                <a:cs typeface="Microsoft Sans Serif"/>
              </a:rPr>
              <a:t> </a:t>
            </a:r>
            <a:r>
              <a:rPr sz="750" spc="30" dirty="0">
                <a:latin typeface="Microsoft Sans Serif"/>
                <a:cs typeface="Microsoft Sans Serif"/>
              </a:rPr>
              <a:t>retransmisión</a:t>
            </a:r>
            <a:r>
              <a:rPr sz="750" dirty="0">
                <a:latin typeface="Microsoft Sans Serif"/>
                <a:cs typeface="Microsoft Sans Serif"/>
              </a:rPr>
              <a:t> </a:t>
            </a:r>
            <a:r>
              <a:rPr sz="750" spc="25" dirty="0">
                <a:latin typeface="Microsoft Sans Serif"/>
                <a:cs typeface="Microsoft Sans Serif"/>
              </a:rPr>
              <a:t>de</a:t>
            </a:r>
            <a:r>
              <a:rPr sz="750" dirty="0">
                <a:latin typeface="Microsoft Sans Serif"/>
                <a:cs typeface="Microsoft Sans Serif"/>
              </a:rPr>
              <a:t> </a:t>
            </a:r>
            <a:r>
              <a:rPr sz="750" spc="15" dirty="0">
                <a:latin typeface="Microsoft Sans Serif"/>
                <a:cs typeface="Microsoft Sans Serif"/>
              </a:rPr>
              <a:t>baja</a:t>
            </a:r>
            <a:r>
              <a:rPr sz="750" spc="-5" dirty="0">
                <a:latin typeface="Microsoft Sans Serif"/>
                <a:cs typeface="Microsoft Sans Serif"/>
              </a:rPr>
              <a:t> </a:t>
            </a:r>
            <a:r>
              <a:rPr sz="750" spc="15" dirty="0">
                <a:latin typeface="Microsoft Sans Serif"/>
                <a:cs typeface="Microsoft Sans Serif"/>
              </a:rPr>
              <a:t>frecuencia.</a:t>
            </a:r>
            <a:r>
              <a:rPr sz="750" dirty="0">
                <a:latin typeface="Microsoft Sans Serif"/>
                <a:cs typeface="Microsoft Sans Serif"/>
              </a:rPr>
              <a:t> </a:t>
            </a:r>
            <a:r>
              <a:rPr sz="750" spc="-15" dirty="0">
                <a:latin typeface="Microsoft Sans Serif"/>
                <a:cs typeface="Microsoft Sans Serif"/>
              </a:rPr>
              <a:t>La</a:t>
            </a:r>
            <a:r>
              <a:rPr sz="750" dirty="0">
                <a:latin typeface="Microsoft Sans Serif"/>
                <a:cs typeface="Microsoft Sans Serif"/>
              </a:rPr>
              <a:t> </a:t>
            </a:r>
            <a:r>
              <a:rPr sz="750" spc="15" dirty="0">
                <a:latin typeface="Microsoft Sans Serif"/>
                <a:cs typeface="Microsoft Sans Serif"/>
              </a:rPr>
              <a:t>capacidad</a:t>
            </a:r>
            <a:r>
              <a:rPr sz="750" spc="-5" dirty="0">
                <a:latin typeface="Microsoft Sans Serif"/>
                <a:cs typeface="Microsoft Sans Serif"/>
              </a:rPr>
              <a:t> </a:t>
            </a:r>
            <a:r>
              <a:rPr sz="750" spc="25" dirty="0">
                <a:latin typeface="Microsoft Sans Serif"/>
                <a:cs typeface="Microsoft Sans Serif"/>
              </a:rPr>
              <a:t>de </a:t>
            </a:r>
            <a:r>
              <a:rPr sz="750" spc="-185" dirty="0">
                <a:latin typeface="Microsoft Sans Serif"/>
                <a:cs typeface="Microsoft Sans Serif"/>
              </a:rPr>
              <a:t> </a:t>
            </a:r>
            <a:r>
              <a:rPr sz="750" spc="20" dirty="0">
                <a:latin typeface="Microsoft Sans Serif"/>
                <a:cs typeface="Microsoft Sans Serif"/>
              </a:rPr>
              <a:t>frecuencia</a:t>
            </a:r>
            <a:r>
              <a:rPr sz="750" spc="5" dirty="0">
                <a:latin typeface="Microsoft Sans Serif"/>
                <a:cs typeface="Microsoft Sans Serif"/>
              </a:rPr>
              <a:t> </a:t>
            </a:r>
            <a:r>
              <a:rPr sz="750" spc="20" dirty="0">
                <a:latin typeface="Microsoft Sans Serif"/>
                <a:cs typeface="Microsoft Sans Serif"/>
              </a:rPr>
              <a:t>del</a:t>
            </a:r>
            <a:r>
              <a:rPr sz="750" spc="10" dirty="0">
                <a:latin typeface="Microsoft Sans Serif"/>
                <a:cs typeface="Microsoft Sans Serif"/>
              </a:rPr>
              <a:t> </a:t>
            </a:r>
            <a:r>
              <a:rPr sz="750" spc="25" dirty="0">
                <a:latin typeface="Microsoft Sans Serif"/>
                <a:cs typeface="Microsoft Sans Serif"/>
              </a:rPr>
              <a:t>generador,</a:t>
            </a:r>
            <a:r>
              <a:rPr sz="750" spc="10" dirty="0">
                <a:latin typeface="Microsoft Sans Serif"/>
                <a:cs typeface="Microsoft Sans Serif"/>
              </a:rPr>
              <a:t> </a:t>
            </a:r>
            <a:r>
              <a:rPr sz="750" spc="25" dirty="0">
                <a:latin typeface="Microsoft Sans Serif"/>
                <a:cs typeface="Microsoft Sans Serif"/>
              </a:rPr>
              <a:t>cuando</a:t>
            </a:r>
            <a:r>
              <a:rPr sz="750" spc="10" dirty="0">
                <a:latin typeface="Microsoft Sans Serif"/>
                <a:cs typeface="Microsoft Sans Serif"/>
              </a:rPr>
              <a:t> </a:t>
            </a:r>
            <a:r>
              <a:rPr sz="750" spc="20" dirty="0">
                <a:latin typeface="Microsoft Sans Serif"/>
                <a:cs typeface="Microsoft Sans Serif"/>
              </a:rPr>
              <a:t>corresponda,</a:t>
            </a:r>
            <a:r>
              <a:rPr sz="750" spc="10" dirty="0">
                <a:latin typeface="Microsoft Sans Serif"/>
                <a:cs typeface="Microsoft Sans Serif"/>
              </a:rPr>
              <a:t> </a:t>
            </a:r>
            <a:r>
              <a:rPr sz="750" spc="25" dirty="0">
                <a:latin typeface="Microsoft Sans Serif"/>
                <a:cs typeface="Microsoft Sans Serif"/>
              </a:rPr>
              <a:t>debe</a:t>
            </a:r>
            <a:r>
              <a:rPr sz="750" spc="10" dirty="0">
                <a:latin typeface="Microsoft Sans Serif"/>
                <a:cs typeface="Microsoft Sans Serif"/>
              </a:rPr>
              <a:t> </a:t>
            </a:r>
            <a:r>
              <a:rPr sz="750" spc="15" dirty="0">
                <a:latin typeface="Microsoft Sans Serif"/>
                <a:cs typeface="Microsoft Sans Serif"/>
              </a:rPr>
              <a:t>considerarse</a:t>
            </a:r>
            <a:r>
              <a:rPr sz="750" spc="10" dirty="0">
                <a:latin typeface="Microsoft Sans Serif"/>
                <a:cs typeface="Microsoft Sans Serif"/>
              </a:rPr>
              <a:t> </a:t>
            </a:r>
            <a:r>
              <a:rPr sz="750" spc="25" dirty="0">
                <a:latin typeface="Microsoft Sans Serif"/>
                <a:cs typeface="Microsoft Sans Serif"/>
              </a:rPr>
              <a:t>en </a:t>
            </a:r>
            <a:r>
              <a:rPr sz="750" spc="-185" dirty="0">
                <a:latin typeface="Microsoft Sans Serif"/>
                <a:cs typeface="Microsoft Sans Serif"/>
              </a:rPr>
              <a:t> </a:t>
            </a:r>
            <a:r>
              <a:rPr sz="750" spc="10" dirty="0">
                <a:latin typeface="Microsoft Sans Serif"/>
                <a:cs typeface="Microsoft Sans Serif"/>
              </a:rPr>
              <a:t>el</a:t>
            </a:r>
            <a:r>
              <a:rPr sz="750" spc="-5" dirty="0">
                <a:latin typeface="Microsoft Sans Serif"/>
                <a:cs typeface="Microsoft Sans Serif"/>
              </a:rPr>
              <a:t> </a:t>
            </a:r>
            <a:r>
              <a:rPr sz="750" spc="25" dirty="0">
                <a:latin typeface="Microsoft Sans Serif"/>
                <a:cs typeface="Microsoft Sans Serif"/>
              </a:rPr>
              <a:t>desarrollo</a:t>
            </a:r>
            <a:r>
              <a:rPr sz="750" dirty="0">
                <a:latin typeface="Microsoft Sans Serif"/>
                <a:cs typeface="Microsoft Sans Serif"/>
              </a:rPr>
              <a:t> </a:t>
            </a:r>
            <a:r>
              <a:rPr sz="750" spc="20" dirty="0">
                <a:latin typeface="Microsoft Sans Serif"/>
                <a:cs typeface="Microsoft Sans Serif"/>
              </a:rPr>
              <a:t>del</a:t>
            </a:r>
            <a:r>
              <a:rPr sz="750" dirty="0">
                <a:latin typeface="Microsoft Sans Serif"/>
                <a:cs typeface="Microsoft Sans Serif"/>
              </a:rPr>
              <a:t> </a:t>
            </a:r>
            <a:r>
              <a:rPr sz="750" spc="20" dirty="0">
                <a:latin typeface="Microsoft Sans Serif"/>
                <a:cs typeface="Microsoft Sans Serif"/>
              </a:rPr>
              <a:t>esquema</a:t>
            </a:r>
            <a:r>
              <a:rPr sz="750" spc="-5" dirty="0">
                <a:latin typeface="Microsoft Sans Serif"/>
                <a:cs typeface="Microsoft Sans Serif"/>
              </a:rPr>
              <a:t> </a:t>
            </a:r>
            <a:r>
              <a:rPr sz="750" spc="25" dirty="0">
                <a:latin typeface="Microsoft Sans Serif"/>
                <a:cs typeface="Microsoft Sans Serif"/>
              </a:rPr>
              <a:t>de</a:t>
            </a:r>
            <a:r>
              <a:rPr sz="750" dirty="0">
                <a:latin typeface="Microsoft Sans Serif"/>
                <a:cs typeface="Microsoft Sans Serif"/>
              </a:rPr>
              <a:t> </a:t>
            </a:r>
            <a:r>
              <a:rPr sz="750" spc="25" dirty="0">
                <a:latin typeface="Microsoft Sans Serif"/>
                <a:cs typeface="Microsoft Sans Serif"/>
              </a:rPr>
              <a:t>protección</a:t>
            </a:r>
            <a:r>
              <a:rPr sz="750" dirty="0">
                <a:latin typeface="Microsoft Sans Serif"/>
                <a:cs typeface="Microsoft Sans Serif"/>
              </a:rPr>
              <a:t> </a:t>
            </a:r>
            <a:r>
              <a:rPr sz="750" spc="20" dirty="0">
                <a:latin typeface="Microsoft Sans Serif"/>
                <a:cs typeface="Microsoft Sans Serif"/>
              </a:rPr>
              <a:t>del</a:t>
            </a:r>
            <a:r>
              <a:rPr sz="750" spc="-5" dirty="0">
                <a:latin typeface="Microsoft Sans Serif"/>
                <a:cs typeface="Microsoft Sans Serif"/>
              </a:rPr>
              <a:t> </a:t>
            </a:r>
            <a:r>
              <a:rPr sz="750" spc="20" dirty="0">
                <a:latin typeface="Microsoft Sans Serif"/>
                <a:cs typeface="Microsoft Sans Serif"/>
              </a:rPr>
              <a:t>relé</a:t>
            </a:r>
            <a:r>
              <a:rPr sz="750" dirty="0">
                <a:latin typeface="Microsoft Sans Serif"/>
                <a:cs typeface="Microsoft Sans Serif"/>
              </a:rPr>
              <a:t> </a:t>
            </a:r>
            <a:r>
              <a:rPr sz="750" spc="25" dirty="0">
                <a:latin typeface="Microsoft Sans Serif"/>
                <a:cs typeface="Microsoft Sans Serif"/>
              </a:rPr>
              <a:t>de</a:t>
            </a:r>
            <a:r>
              <a:rPr sz="750" dirty="0">
                <a:latin typeface="Microsoft Sans Serif"/>
                <a:cs typeface="Microsoft Sans Serif"/>
              </a:rPr>
              <a:t> </a:t>
            </a:r>
            <a:r>
              <a:rPr sz="750" spc="15" dirty="0">
                <a:latin typeface="Microsoft Sans Serif"/>
                <a:cs typeface="Microsoft Sans Serif"/>
              </a:rPr>
              <a:t>frecuencia.</a:t>
            </a:r>
            <a:endParaRPr sz="750">
              <a:latin typeface="Microsoft Sans Serif"/>
              <a:cs typeface="Microsoft Sans Serif"/>
            </a:endParaRPr>
          </a:p>
          <a:p>
            <a:pPr marL="12700" marR="152400">
              <a:lnSpc>
                <a:spcPct val="137100"/>
              </a:lnSpc>
              <a:spcBef>
                <a:spcPts val="635"/>
              </a:spcBef>
            </a:pPr>
            <a:r>
              <a:rPr sz="700" spc="-35" dirty="0">
                <a:latin typeface="Microsoft Sans Serif"/>
                <a:cs typeface="Microsoft Sans Serif"/>
              </a:rPr>
              <a:t>C.</a:t>
            </a:r>
            <a:r>
              <a:rPr sz="700" spc="-5" dirty="0">
                <a:latin typeface="Microsoft Sans Serif"/>
                <a:cs typeface="Microsoft Sans Serif"/>
              </a:rPr>
              <a:t> </a:t>
            </a:r>
            <a:r>
              <a:rPr sz="700" spc="10" dirty="0">
                <a:latin typeface="Microsoft Sans Serif"/>
                <a:cs typeface="Microsoft Sans Serif"/>
              </a:rPr>
              <a:t>Consideraciones</a:t>
            </a:r>
            <a:r>
              <a:rPr sz="700" dirty="0">
                <a:latin typeface="Microsoft Sans Serif"/>
                <a:cs typeface="Microsoft Sans Serif"/>
              </a:rPr>
              <a:t> </a:t>
            </a:r>
            <a:r>
              <a:rPr sz="700" spc="20" dirty="0">
                <a:latin typeface="Microsoft Sans Serif"/>
                <a:cs typeface="Microsoft Sans Serif"/>
              </a:rPr>
              <a:t>de</a:t>
            </a:r>
            <a:r>
              <a:rPr sz="700" spc="-5" dirty="0">
                <a:latin typeface="Microsoft Sans Serif"/>
                <a:cs typeface="Microsoft Sans Serif"/>
              </a:rPr>
              <a:t> </a:t>
            </a:r>
            <a:r>
              <a:rPr sz="700" spc="20" dirty="0">
                <a:latin typeface="Microsoft Sans Serif"/>
                <a:cs typeface="Microsoft Sans Serif"/>
              </a:rPr>
              <a:t>subfrecuencia</a:t>
            </a:r>
            <a:r>
              <a:rPr sz="700" dirty="0">
                <a:latin typeface="Microsoft Sans Serif"/>
                <a:cs typeface="Microsoft Sans Serif"/>
              </a:rPr>
              <a:t> </a:t>
            </a:r>
            <a:r>
              <a:rPr sz="700" spc="25" dirty="0">
                <a:latin typeface="Microsoft Sans Serif"/>
                <a:cs typeface="Microsoft Sans Serif"/>
              </a:rPr>
              <a:t>para</a:t>
            </a:r>
            <a:r>
              <a:rPr sz="700" spc="-5" dirty="0">
                <a:latin typeface="Microsoft Sans Serif"/>
                <a:cs typeface="Microsoft Sans Serif"/>
              </a:rPr>
              <a:t> </a:t>
            </a:r>
            <a:r>
              <a:rPr sz="700" spc="20" dirty="0">
                <a:latin typeface="Microsoft Sans Serif"/>
                <a:cs typeface="Microsoft Sans Serif"/>
              </a:rPr>
              <a:t>plantas</a:t>
            </a:r>
            <a:r>
              <a:rPr sz="700" dirty="0">
                <a:latin typeface="Microsoft Sans Serif"/>
                <a:cs typeface="Microsoft Sans Serif"/>
              </a:rPr>
              <a:t> </a:t>
            </a:r>
            <a:r>
              <a:rPr sz="700" spc="15" dirty="0">
                <a:latin typeface="Microsoft Sans Serif"/>
                <a:cs typeface="Microsoft Sans Serif"/>
              </a:rPr>
              <a:t>auxiliares</a:t>
            </a:r>
            <a:r>
              <a:rPr sz="700" spc="-5" dirty="0">
                <a:latin typeface="Microsoft Sans Serif"/>
                <a:cs typeface="Microsoft Sans Serif"/>
              </a:rPr>
              <a:t> </a:t>
            </a:r>
            <a:r>
              <a:rPr sz="700" spc="20" dirty="0">
                <a:latin typeface="Microsoft Sans Serif"/>
                <a:cs typeface="Microsoft Sans Serif"/>
              </a:rPr>
              <a:t>de</a:t>
            </a:r>
            <a:r>
              <a:rPr sz="700" dirty="0">
                <a:latin typeface="Microsoft Sans Serif"/>
                <a:cs typeface="Microsoft Sans Serif"/>
              </a:rPr>
              <a:t> </a:t>
            </a:r>
            <a:r>
              <a:rPr sz="700" spc="25" dirty="0">
                <a:latin typeface="Microsoft Sans Serif"/>
                <a:cs typeface="Microsoft Sans Serif"/>
              </a:rPr>
              <a:t>energía </a:t>
            </a:r>
            <a:r>
              <a:rPr sz="700" spc="-170" dirty="0">
                <a:latin typeface="Microsoft Sans Serif"/>
                <a:cs typeface="Microsoft Sans Serif"/>
              </a:rPr>
              <a:t> </a:t>
            </a:r>
            <a:r>
              <a:rPr sz="700" dirty="0">
                <a:latin typeface="Microsoft Sans Serif"/>
                <a:cs typeface="Microsoft Sans Serif"/>
              </a:rPr>
              <a:t>a</a:t>
            </a:r>
            <a:r>
              <a:rPr sz="700" spc="-10" dirty="0">
                <a:latin typeface="Microsoft Sans Serif"/>
                <a:cs typeface="Microsoft Sans Serif"/>
              </a:rPr>
              <a:t> </a:t>
            </a:r>
            <a:r>
              <a:rPr sz="700" spc="25" dirty="0">
                <a:latin typeface="Microsoft Sans Serif"/>
                <a:cs typeface="Microsoft Sans Serif"/>
              </a:rPr>
              <a:t>vapor</a:t>
            </a:r>
            <a:endParaRPr sz="700">
              <a:latin typeface="Microsoft Sans Serif"/>
              <a:cs typeface="Microsoft Sans Serif"/>
            </a:endParaRPr>
          </a:p>
          <a:p>
            <a:pPr marL="12700" marR="106680" indent="154940">
              <a:lnSpc>
                <a:spcPct val="134000"/>
              </a:lnSpc>
              <a:spcBef>
                <a:spcPts val="235"/>
              </a:spcBef>
            </a:pPr>
            <a:r>
              <a:rPr sz="750" spc="-15" dirty="0">
                <a:latin typeface="Microsoft Sans Serif"/>
                <a:cs typeface="Microsoft Sans Serif"/>
              </a:rPr>
              <a:t>La</a:t>
            </a:r>
            <a:r>
              <a:rPr sz="750" dirty="0">
                <a:latin typeface="Microsoft Sans Serif"/>
                <a:cs typeface="Microsoft Sans Serif"/>
              </a:rPr>
              <a:t> </a:t>
            </a:r>
            <a:r>
              <a:rPr sz="750" spc="15" dirty="0">
                <a:latin typeface="Microsoft Sans Serif"/>
                <a:cs typeface="Microsoft Sans Serif"/>
              </a:rPr>
              <a:t>capacidad</a:t>
            </a:r>
            <a:r>
              <a:rPr sz="750" dirty="0">
                <a:latin typeface="Microsoft Sans Serif"/>
                <a:cs typeface="Microsoft Sans Serif"/>
              </a:rPr>
              <a:t> </a:t>
            </a:r>
            <a:r>
              <a:rPr sz="750" spc="20" dirty="0">
                <a:latin typeface="Microsoft Sans Serif"/>
                <a:cs typeface="Microsoft Sans Serif"/>
              </a:rPr>
              <a:t>del</a:t>
            </a:r>
            <a:r>
              <a:rPr sz="750" dirty="0">
                <a:latin typeface="Microsoft Sans Serif"/>
                <a:cs typeface="Microsoft Sans Serif"/>
              </a:rPr>
              <a:t> </a:t>
            </a:r>
            <a:r>
              <a:rPr sz="750" spc="15" dirty="0">
                <a:latin typeface="Microsoft Sans Serif"/>
                <a:cs typeface="Microsoft Sans Serif"/>
              </a:rPr>
              <a:t>sistema</a:t>
            </a:r>
            <a:r>
              <a:rPr sz="750" dirty="0">
                <a:latin typeface="Microsoft Sans Serif"/>
                <a:cs typeface="Microsoft Sans Serif"/>
              </a:rPr>
              <a:t> </a:t>
            </a:r>
            <a:r>
              <a:rPr sz="750" spc="25" dirty="0">
                <a:latin typeface="Microsoft Sans Serif"/>
                <a:cs typeface="Microsoft Sans Serif"/>
              </a:rPr>
              <a:t>de</a:t>
            </a:r>
            <a:r>
              <a:rPr sz="750" dirty="0">
                <a:latin typeface="Microsoft Sans Serif"/>
                <a:cs typeface="Microsoft Sans Serif"/>
              </a:rPr>
              <a:t> </a:t>
            </a:r>
            <a:r>
              <a:rPr sz="750" spc="30" dirty="0">
                <a:latin typeface="Microsoft Sans Serif"/>
                <a:cs typeface="Microsoft Sans Serif"/>
              </a:rPr>
              <a:t>suministro</a:t>
            </a:r>
            <a:r>
              <a:rPr sz="750" dirty="0">
                <a:latin typeface="Microsoft Sans Serif"/>
                <a:cs typeface="Microsoft Sans Serif"/>
              </a:rPr>
              <a:t> </a:t>
            </a:r>
            <a:r>
              <a:rPr sz="750" spc="25" dirty="0">
                <a:latin typeface="Microsoft Sans Serif"/>
                <a:cs typeface="Microsoft Sans Serif"/>
              </a:rPr>
              <a:t>de</a:t>
            </a:r>
            <a:r>
              <a:rPr sz="750" dirty="0">
                <a:latin typeface="Microsoft Sans Serif"/>
                <a:cs typeface="Microsoft Sans Serif"/>
              </a:rPr>
              <a:t> </a:t>
            </a:r>
            <a:r>
              <a:rPr sz="750" spc="30" dirty="0">
                <a:latin typeface="Microsoft Sans Serif"/>
                <a:cs typeface="Microsoft Sans Serif"/>
              </a:rPr>
              <a:t>vapor</a:t>
            </a:r>
            <a:r>
              <a:rPr sz="750" dirty="0">
                <a:latin typeface="Microsoft Sans Serif"/>
                <a:cs typeface="Microsoft Sans Serif"/>
              </a:rPr>
              <a:t> </a:t>
            </a:r>
            <a:r>
              <a:rPr sz="750" spc="25" dirty="0">
                <a:latin typeface="Microsoft Sans Serif"/>
                <a:cs typeface="Microsoft Sans Serif"/>
              </a:rPr>
              <a:t>para</a:t>
            </a:r>
            <a:r>
              <a:rPr sz="750" dirty="0">
                <a:latin typeface="Microsoft Sans Serif"/>
                <a:cs typeface="Microsoft Sans Serif"/>
              </a:rPr>
              <a:t> </a:t>
            </a:r>
            <a:r>
              <a:rPr sz="750" spc="30" dirty="0">
                <a:latin typeface="Microsoft Sans Serif"/>
                <a:cs typeface="Microsoft Sans Serif"/>
              </a:rPr>
              <a:t>continuar </a:t>
            </a:r>
            <a:r>
              <a:rPr sz="750" spc="-180" dirty="0">
                <a:latin typeface="Microsoft Sans Serif"/>
                <a:cs typeface="Microsoft Sans Serif"/>
              </a:rPr>
              <a:t> </a:t>
            </a:r>
            <a:r>
              <a:rPr sz="750" spc="30" dirty="0">
                <a:latin typeface="Microsoft Sans Serif"/>
                <a:cs typeface="Microsoft Sans Serif"/>
              </a:rPr>
              <a:t>funcionando </a:t>
            </a:r>
            <a:r>
              <a:rPr sz="750" spc="35" dirty="0">
                <a:latin typeface="Microsoft Sans Serif"/>
                <a:cs typeface="Microsoft Sans Serif"/>
              </a:rPr>
              <a:t>durante </a:t>
            </a:r>
            <a:r>
              <a:rPr sz="750" spc="45" dirty="0">
                <a:latin typeface="Microsoft Sans Serif"/>
                <a:cs typeface="Microsoft Sans Serif"/>
              </a:rPr>
              <a:t>un </a:t>
            </a:r>
            <a:r>
              <a:rPr sz="750" spc="35" dirty="0">
                <a:latin typeface="Microsoft Sans Serif"/>
                <a:cs typeface="Microsoft Sans Serif"/>
              </a:rPr>
              <a:t>período prolongado </a:t>
            </a:r>
            <a:r>
              <a:rPr sz="750" spc="25" dirty="0">
                <a:latin typeface="Microsoft Sans Serif"/>
                <a:cs typeface="Microsoft Sans Serif"/>
              </a:rPr>
              <a:t>de operación de </a:t>
            </a:r>
            <a:r>
              <a:rPr sz="750" spc="15" dirty="0">
                <a:latin typeface="Microsoft Sans Serif"/>
                <a:cs typeface="Microsoft Sans Serif"/>
              </a:rPr>
              <a:t>baja </a:t>
            </a:r>
            <a:r>
              <a:rPr sz="750" spc="-185" dirty="0">
                <a:latin typeface="Microsoft Sans Serif"/>
                <a:cs typeface="Microsoft Sans Serif"/>
              </a:rPr>
              <a:t> </a:t>
            </a:r>
            <a:r>
              <a:rPr sz="750" spc="20" dirty="0">
                <a:latin typeface="Microsoft Sans Serif"/>
                <a:cs typeface="Microsoft Sans Serif"/>
              </a:rPr>
              <a:t>frecuencia</a:t>
            </a:r>
            <a:r>
              <a:rPr sz="750" spc="-5" dirty="0">
                <a:latin typeface="Microsoft Sans Serif"/>
                <a:cs typeface="Microsoft Sans Serif"/>
              </a:rPr>
              <a:t> </a:t>
            </a:r>
            <a:r>
              <a:rPr sz="750" spc="25" dirty="0">
                <a:latin typeface="Microsoft Sans Serif"/>
                <a:cs typeface="Microsoft Sans Serif"/>
              </a:rPr>
              <a:t>depende</a:t>
            </a:r>
            <a:r>
              <a:rPr sz="750" dirty="0">
                <a:latin typeface="Microsoft Sans Serif"/>
                <a:cs typeface="Microsoft Sans Serif"/>
              </a:rPr>
              <a:t> </a:t>
            </a:r>
            <a:r>
              <a:rPr sz="750" spc="20" dirty="0">
                <a:latin typeface="Microsoft Sans Serif"/>
                <a:cs typeface="Microsoft Sans Serif"/>
              </a:rPr>
              <a:t>del</a:t>
            </a:r>
            <a:r>
              <a:rPr sz="750" spc="-5" dirty="0">
                <a:latin typeface="Microsoft Sans Serif"/>
                <a:cs typeface="Microsoft Sans Serif"/>
              </a:rPr>
              <a:t> </a:t>
            </a:r>
            <a:r>
              <a:rPr sz="750" spc="35" dirty="0">
                <a:latin typeface="Microsoft Sans Serif"/>
                <a:cs typeface="Microsoft Sans Serif"/>
              </a:rPr>
              <a:t>margen</a:t>
            </a:r>
            <a:r>
              <a:rPr sz="750" dirty="0">
                <a:latin typeface="Microsoft Sans Serif"/>
                <a:cs typeface="Microsoft Sans Serif"/>
              </a:rPr>
              <a:t> </a:t>
            </a:r>
            <a:r>
              <a:rPr sz="750" spc="25" dirty="0">
                <a:latin typeface="Microsoft Sans Serif"/>
                <a:cs typeface="Microsoft Sans Serif"/>
              </a:rPr>
              <a:t>de</a:t>
            </a:r>
            <a:r>
              <a:rPr sz="750" dirty="0">
                <a:latin typeface="Microsoft Sans Serif"/>
                <a:cs typeface="Microsoft Sans Serif"/>
              </a:rPr>
              <a:t> </a:t>
            </a:r>
            <a:r>
              <a:rPr sz="750" spc="15" dirty="0">
                <a:latin typeface="Microsoft Sans Serif"/>
                <a:cs typeface="Microsoft Sans Serif"/>
              </a:rPr>
              <a:t>capacidad</a:t>
            </a:r>
            <a:r>
              <a:rPr sz="750" spc="-5" dirty="0">
                <a:latin typeface="Microsoft Sans Serif"/>
                <a:cs typeface="Microsoft Sans Serif"/>
              </a:rPr>
              <a:t> </a:t>
            </a:r>
            <a:r>
              <a:rPr sz="750" spc="20" dirty="0">
                <a:latin typeface="Microsoft Sans Serif"/>
                <a:cs typeface="Microsoft Sans Serif"/>
              </a:rPr>
              <a:t>del</a:t>
            </a:r>
            <a:r>
              <a:rPr sz="750" dirty="0">
                <a:latin typeface="Microsoft Sans Serif"/>
                <a:cs typeface="Microsoft Sans Serif"/>
              </a:rPr>
              <a:t> </a:t>
            </a:r>
            <a:r>
              <a:rPr sz="750" spc="15" dirty="0">
                <a:latin typeface="Microsoft Sans Serif"/>
                <a:cs typeface="Microsoft Sans Serif"/>
              </a:rPr>
              <a:t>sistema</a:t>
            </a:r>
            <a:r>
              <a:rPr sz="750" dirty="0">
                <a:latin typeface="Microsoft Sans Serif"/>
                <a:cs typeface="Microsoft Sans Serif"/>
              </a:rPr>
              <a:t> </a:t>
            </a:r>
            <a:r>
              <a:rPr sz="750" spc="20" dirty="0">
                <a:latin typeface="Microsoft Sans Serif"/>
                <a:cs typeface="Microsoft Sans Serif"/>
              </a:rPr>
              <a:t>auxiliar.</a:t>
            </a:r>
            <a:endParaRPr sz="750">
              <a:latin typeface="Microsoft Sans Serif"/>
              <a:cs typeface="Microsoft Sans Serif"/>
            </a:endParaRPr>
          </a:p>
        </p:txBody>
      </p:sp>
      <p:sp>
        <p:nvSpPr>
          <p:cNvPr id="73" name="object 73"/>
          <p:cNvSpPr txBox="1"/>
          <p:nvPr/>
        </p:nvSpPr>
        <p:spPr>
          <a:xfrm>
            <a:off x="1415277" y="9415125"/>
            <a:ext cx="2852914" cy="143629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sz="850" spc="-25" dirty="0">
                <a:latin typeface="Microsoft Sans Serif"/>
                <a:cs typeface="Microsoft Sans Serif"/>
              </a:rPr>
              <a:t>CAPÍTULO</a:t>
            </a:r>
            <a:r>
              <a:rPr sz="850" spc="-20" dirty="0">
                <a:latin typeface="Microsoft Sans Serif"/>
                <a:cs typeface="Microsoft Sans Serif"/>
              </a:rPr>
              <a:t> </a:t>
            </a:r>
            <a:r>
              <a:rPr sz="850" dirty="0">
                <a:latin typeface="Microsoft Sans Serif"/>
                <a:cs typeface="Microsoft Sans Serif"/>
              </a:rPr>
              <a:t>3,</a:t>
            </a:r>
            <a:r>
              <a:rPr sz="850" spc="-15" dirty="0">
                <a:latin typeface="Microsoft Sans Serif"/>
                <a:cs typeface="Microsoft Sans Serif"/>
              </a:rPr>
              <a:t> </a:t>
            </a:r>
            <a:r>
              <a:rPr sz="850" spc="-40" dirty="0">
                <a:latin typeface="Microsoft Sans Serif"/>
                <a:cs typeface="Microsoft Sans Serif"/>
              </a:rPr>
              <a:t>SECCIÓN</a:t>
            </a:r>
            <a:r>
              <a:rPr sz="850" spc="-15" dirty="0">
                <a:latin typeface="Microsoft Sans Serif"/>
                <a:cs typeface="Microsoft Sans Serif"/>
              </a:rPr>
              <a:t> </a:t>
            </a:r>
            <a:r>
              <a:rPr sz="850" spc="10" dirty="0">
                <a:latin typeface="Microsoft Sans Serif"/>
                <a:cs typeface="Microsoft Sans Serif"/>
              </a:rPr>
              <a:t>1</a:t>
            </a:r>
            <a:endParaRPr sz="850">
              <a:latin typeface="Microsoft Sans Serif"/>
              <a:cs typeface="Microsoft Sans Serif"/>
            </a:endParaRPr>
          </a:p>
        </p:txBody>
      </p:sp>
      <p:sp>
        <p:nvSpPr>
          <p:cNvPr id="74" name="object 74"/>
          <p:cNvSpPr txBox="1"/>
          <p:nvPr/>
        </p:nvSpPr>
        <p:spPr>
          <a:xfrm>
            <a:off x="7845387" y="9415126"/>
            <a:ext cx="7796212" cy="285115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sz="850" spc="-25" dirty="0">
                <a:latin typeface="Microsoft Sans Serif"/>
                <a:cs typeface="Microsoft Sans Serif"/>
              </a:rPr>
              <a:t>TUTORIAL</a:t>
            </a:r>
            <a:r>
              <a:rPr sz="850" spc="-5" dirty="0">
                <a:latin typeface="Microsoft Sans Serif"/>
                <a:cs typeface="Microsoft Sans Serif"/>
              </a:rPr>
              <a:t> </a:t>
            </a:r>
            <a:r>
              <a:rPr sz="850" spc="-60" dirty="0">
                <a:latin typeface="Microsoft Sans Serif"/>
                <a:cs typeface="Microsoft Sans Serif"/>
              </a:rPr>
              <a:t>SOBRE</a:t>
            </a:r>
            <a:r>
              <a:rPr sz="850" spc="-5" dirty="0">
                <a:latin typeface="Microsoft Sans Serif"/>
                <a:cs typeface="Microsoft Sans Serif"/>
              </a:rPr>
              <a:t> </a:t>
            </a:r>
            <a:r>
              <a:rPr sz="850" spc="-35" dirty="0">
                <a:latin typeface="Microsoft Sans Serif"/>
                <a:cs typeface="Microsoft Sans Serif"/>
              </a:rPr>
              <a:t>PROTECCIÓN</a:t>
            </a:r>
            <a:r>
              <a:rPr sz="850" spc="-5" dirty="0">
                <a:latin typeface="Microsoft Sans Serif"/>
                <a:cs typeface="Microsoft Sans Serif"/>
              </a:rPr>
              <a:t> </a:t>
            </a:r>
            <a:r>
              <a:rPr sz="850" spc="-45" dirty="0">
                <a:latin typeface="Microsoft Sans Serif"/>
                <a:cs typeface="Microsoft Sans Serif"/>
              </a:rPr>
              <a:t>DE</a:t>
            </a:r>
            <a:r>
              <a:rPr sz="850" spc="-5" dirty="0">
                <a:latin typeface="Microsoft Sans Serif"/>
                <a:cs typeface="Microsoft Sans Serif"/>
              </a:rPr>
              <a:t> </a:t>
            </a:r>
            <a:r>
              <a:rPr sz="850" spc="-55" dirty="0">
                <a:latin typeface="Microsoft Sans Serif"/>
                <a:cs typeface="Microsoft Sans Serif"/>
              </a:rPr>
              <a:t>GENERADORES</a:t>
            </a:r>
            <a:r>
              <a:rPr sz="850" dirty="0">
                <a:latin typeface="Microsoft Sans Serif"/>
                <a:cs typeface="Microsoft Sans Serif"/>
              </a:rPr>
              <a:t> </a:t>
            </a:r>
            <a:r>
              <a:rPr sz="850" spc="-30" dirty="0">
                <a:latin typeface="Microsoft Sans Serif"/>
                <a:cs typeface="Microsoft Sans Serif"/>
              </a:rPr>
              <a:t>SÍNCRONOS</a:t>
            </a:r>
            <a:endParaRPr sz="850">
              <a:latin typeface="Microsoft Sans Serif"/>
              <a:cs typeface="Microsoft Sans Serif"/>
            </a:endParaRPr>
          </a:p>
          <a:p>
            <a:pPr marL="1400175">
              <a:lnSpc>
                <a:spcPct val="100000"/>
              </a:lnSpc>
            </a:pPr>
            <a:r>
              <a:rPr sz="850" spc="-15" dirty="0">
                <a:latin typeface="Microsoft Sans Serif"/>
                <a:cs typeface="Microsoft Sans Serif"/>
              </a:rPr>
              <a:t>PUBLICACIÓN</a:t>
            </a:r>
            <a:r>
              <a:rPr sz="850" spc="-5" dirty="0">
                <a:latin typeface="Microsoft Sans Serif"/>
                <a:cs typeface="Microsoft Sans Serif"/>
              </a:rPr>
              <a:t> </a:t>
            </a:r>
            <a:r>
              <a:rPr sz="850" spc="-55" dirty="0">
                <a:latin typeface="Microsoft Sans Serif"/>
                <a:cs typeface="Microsoft Sans Serif"/>
              </a:rPr>
              <a:t>ESPECIAL</a:t>
            </a:r>
            <a:r>
              <a:rPr sz="850" spc="-5" dirty="0">
                <a:latin typeface="Microsoft Sans Serif"/>
                <a:cs typeface="Microsoft Sans Serif"/>
              </a:rPr>
              <a:t> </a:t>
            </a:r>
            <a:r>
              <a:rPr sz="850" spc="-40" dirty="0">
                <a:latin typeface="Microsoft Sans Serif"/>
                <a:cs typeface="Microsoft Sans Serif"/>
              </a:rPr>
              <a:t>DEL</a:t>
            </a:r>
            <a:r>
              <a:rPr sz="850" spc="-5" dirty="0">
                <a:latin typeface="Microsoft Sans Serif"/>
                <a:cs typeface="Microsoft Sans Serif"/>
              </a:rPr>
              <a:t> </a:t>
            </a:r>
            <a:r>
              <a:rPr sz="850" spc="-60" dirty="0">
                <a:latin typeface="Microsoft Sans Serif"/>
                <a:cs typeface="Microsoft Sans Serif"/>
              </a:rPr>
              <a:t>IEEE</a:t>
            </a:r>
            <a:r>
              <a:rPr sz="850" spc="-5" dirty="0">
                <a:latin typeface="Microsoft Sans Serif"/>
                <a:cs typeface="Microsoft Sans Serif"/>
              </a:rPr>
              <a:t> </a:t>
            </a:r>
            <a:r>
              <a:rPr sz="850" spc="-80" dirty="0">
                <a:latin typeface="Microsoft Sans Serif"/>
                <a:cs typeface="Microsoft Sans Serif"/>
              </a:rPr>
              <a:t>PSRC</a:t>
            </a:r>
            <a:endParaRPr sz="850">
              <a:latin typeface="Microsoft Sans Serif"/>
              <a:cs typeface="Microsoft Sans Serif"/>
            </a:endParaRPr>
          </a:p>
        </p:txBody>
      </p:sp>
      <p:sp>
        <p:nvSpPr>
          <p:cNvPr id="75" name="object 75"/>
          <p:cNvSpPr txBox="1"/>
          <p:nvPr/>
        </p:nvSpPr>
        <p:spPr>
          <a:xfrm>
            <a:off x="1965939" y="4457094"/>
            <a:ext cx="100027" cy="615315"/>
          </a:xfrm>
          <a:prstGeom prst="rect">
            <a:avLst/>
          </a:prstGeom>
        </p:spPr>
        <p:txBody>
          <a:bodyPr vert="vert270" wrap="square" lIns="0" tIns="18415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45"/>
              </a:spcBef>
            </a:pPr>
            <a:r>
              <a:rPr sz="650" spc="5" dirty="0">
                <a:latin typeface="Microsoft Sans Serif"/>
                <a:cs typeface="Microsoft Sans Serif"/>
              </a:rPr>
              <a:t>Frecuencia</a:t>
            </a:r>
            <a:r>
              <a:rPr sz="650" spc="-45" dirty="0">
                <a:latin typeface="Microsoft Sans Serif"/>
                <a:cs typeface="Microsoft Sans Serif"/>
              </a:rPr>
              <a:t> </a:t>
            </a:r>
            <a:r>
              <a:rPr sz="650" spc="-15" dirty="0">
                <a:latin typeface="Microsoft Sans Serif"/>
                <a:cs typeface="Microsoft Sans Serif"/>
              </a:rPr>
              <a:t>(Hz)</a:t>
            </a:r>
            <a:endParaRPr sz="650">
              <a:latin typeface="Microsoft Sans Serif"/>
              <a:cs typeface="Microsoft Sans Serif"/>
            </a:endParaRPr>
          </a:p>
        </p:txBody>
      </p:sp>
    </p:spTree>
  </p:cSld>
  <p:clrMapOvr>
    <a:masterClrMapping/>
  </p:clrMapOvr>
</p:sld>
</file>

<file path=ppt/slides/slide50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" name="object 2"/>
          <p:cNvGrpSpPr/>
          <p:nvPr/>
        </p:nvGrpSpPr>
        <p:grpSpPr>
          <a:xfrm>
            <a:off x="2471647" y="1095757"/>
            <a:ext cx="5907416" cy="1191895"/>
            <a:chOff x="1074419" y="1095756"/>
            <a:chExt cx="2567940" cy="1191895"/>
          </a:xfrm>
        </p:grpSpPr>
        <p:pic>
          <p:nvPicPr>
            <p:cNvPr id="3" name="object 3"/>
            <p:cNvPicPr/>
            <p:nvPr/>
          </p:nvPicPr>
          <p:blipFill>
            <a:blip r:embed="rId2" cstate="print"/>
            <a:stretch>
              <a:fillRect/>
            </a:stretch>
          </p:blipFill>
          <p:spPr>
            <a:xfrm>
              <a:off x="1101851" y="1446276"/>
              <a:ext cx="1504187" cy="841248"/>
            </a:xfrm>
            <a:prstGeom prst="rect">
              <a:avLst/>
            </a:prstGeom>
          </p:spPr>
        </p:pic>
        <p:pic>
          <p:nvPicPr>
            <p:cNvPr id="4" name="object 4"/>
            <p:cNvPicPr/>
            <p:nvPr/>
          </p:nvPicPr>
          <p:blipFill>
            <a:blip r:embed="rId3" cstate="print"/>
            <a:stretch>
              <a:fillRect/>
            </a:stretch>
          </p:blipFill>
          <p:spPr>
            <a:xfrm>
              <a:off x="1074419" y="1095756"/>
              <a:ext cx="2567939" cy="595883"/>
            </a:xfrm>
            <a:prstGeom prst="rect">
              <a:avLst/>
            </a:prstGeom>
          </p:spPr>
        </p:pic>
        <p:pic>
          <p:nvPicPr>
            <p:cNvPr id="5" name="object 5"/>
            <p:cNvPicPr/>
            <p:nvPr/>
          </p:nvPicPr>
          <p:blipFill>
            <a:blip r:embed="rId4" cstate="print"/>
            <a:stretch>
              <a:fillRect/>
            </a:stretch>
          </p:blipFill>
          <p:spPr>
            <a:xfrm>
              <a:off x="2622803" y="1691640"/>
              <a:ext cx="1019556" cy="595883"/>
            </a:xfrm>
            <a:prstGeom prst="rect">
              <a:avLst/>
            </a:prstGeom>
          </p:spPr>
        </p:pic>
      </p:grpSp>
      <p:grpSp>
        <p:nvGrpSpPr>
          <p:cNvPr id="6" name="object 6"/>
          <p:cNvGrpSpPr/>
          <p:nvPr/>
        </p:nvGrpSpPr>
        <p:grpSpPr>
          <a:xfrm>
            <a:off x="1991341" y="1051561"/>
            <a:ext cx="6598368" cy="2585085"/>
            <a:chOff x="865631" y="1051560"/>
            <a:chExt cx="2868295" cy="2585085"/>
          </a:xfrm>
        </p:grpSpPr>
        <p:pic>
          <p:nvPicPr>
            <p:cNvPr id="7" name="object 7"/>
            <p:cNvPicPr/>
            <p:nvPr/>
          </p:nvPicPr>
          <p:blipFill>
            <a:blip r:embed="rId5" cstate="print"/>
            <a:stretch>
              <a:fillRect/>
            </a:stretch>
          </p:blipFill>
          <p:spPr>
            <a:xfrm>
              <a:off x="1074420" y="2758440"/>
              <a:ext cx="109727" cy="382524"/>
            </a:xfrm>
            <a:prstGeom prst="rect">
              <a:avLst/>
            </a:prstGeom>
          </p:spPr>
        </p:pic>
        <p:pic>
          <p:nvPicPr>
            <p:cNvPr id="8" name="object 8"/>
            <p:cNvPicPr/>
            <p:nvPr/>
          </p:nvPicPr>
          <p:blipFill>
            <a:blip r:embed="rId6" cstate="print"/>
            <a:stretch>
              <a:fillRect/>
            </a:stretch>
          </p:blipFill>
          <p:spPr>
            <a:xfrm>
              <a:off x="1182624" y="2758440"/>
              <a:ext cx="583691" cy="382524"/>
            </a:xfrm>
            <a:prstGeom prst="rect">
              <a:avLst/>
            </a:prstGeom>
          </p:spPr>
        </p:pic>
        <p:pic>
          <p:nvPicPr>
            <p:cNvPr id="9" name="object 9"/>
            <p:cNvPicPr/>
            <p:nvPr/>
          </p:nvPicPr>
          <p:blipFill>
            <a:blip r:embed="rId6" cstate="print"/>
            <a:stretch>
              <a:fillRect/>
            </a:stretch>
          </p:blipFill>
          <p:spPr>
            <a:xfrm>
              <a:off x="1764791" y="2758440"/>
              <a:ext cx="583691" cy="382524"/>
            </a:xfrm>
            <a:prstGeom prst="rect">
              <a:avLst/>
            </a:prstGeom>
          </p:spPr>
        </p:pic>
        <p:pic>
          <p:nvPicPr>
            <p:cNvPr id="10" name="object 10"/>
            <p:cNvPicPr/>
            <p:nvPr/>
          </p:nvPicPr>
          <p:blipFill>
            <a:blip r:embed="rId6" cstate="print"/>
            <a:stretch>
              <a:fillRect/>
            </a:stretch>
          </p:blipFill>
          <p:spPr>
            <a:xfrm>
              <a:off x="2346959" y="2758440"/>
              <a:ext cx="583691" cy="382524"/>
            </a:xfrm>
            <a:prstGeom prst="rect">
              <a:avLst/>
            </a:prstGeom>
          </p:spPr>
        </p:pic>
        <p:pic>
          <p:nvPicPr>
            <p:cNvPr id="11" name="object 11"/>
            <p:cNvPicPr/>
            <p:nvPr/>
          </p:nvPicPr>
          <p:blipFill>
            <a:blip r:embed="rId6" cstate="print"/>
            <a:stretch>
              <a:fillRect/>
            </a:stretch>
          </p:blipFill>
          <p:spPr>
            <a:xfrm>
              <a:off x="2929127" y="2758440"/>
              <a:ext cx="585215" cy="382524"/>
            </a:xfrm>
            <a:prstGeom prst="rect">
              <a:avLst/>
            </a:prstGeom>
          </p:spPr>
        </p:pic>
        <p:pic>
          <p:nvPicPr>
            <p:cNvPr id="12" name="object 12"/>
            <p:cNvPicPr/>
            <p:nvPr/>
          </p:nvPicPr>
          <p:blipFill>
            <a:blip r:embed="rId7" cstate="print"/>
            <a:stretch>
              <a:fillRect/>
            </a:stretch>
          </p:blipFill>
          <p:spPr>
            <a:xfrm>
              <a:off x="3512819" y="2758440"/>
              <a:ext cx="129540" cy="382524"/>
            </a:xfrm>
            <a:prstGeom prst="rect">
              <a:avLst/>
            </a:prstGeom>
          </p:spPr>
        </p:pic>
        <p:sp>
          <p:nvSpPr>
            <p:cNvPr id="13" name="object 13"/>
            <p:cNvSpPr/>
            <p:nvPr/>
          </p:nvSpPr>
          <p:spPr>
            <a:xfrm>
              <a:off x="1033272" y="1051560"/>
              <a:ext cx="2651760" cy="2131060"/>
            </a:xfrm>
            <a:custGeom>
              <a:avLst/>
              <a:gdLst/>
              <a:ahLst/>
              <a:cxnLst/>
              <a:rect l="l" t="t" r="r" b="b"/>
              <a:pathLst>
                <a:path w="2651760" h="2131060">
                  <a:moveTo>
                    <a:pt x="556260" y="2090928"/>
                  </a:moveTo>
                  <a:lnTo>
                    <a:pt x="556260" y="2130551"/>
                  </a:lnTo>
                </a:path>
                <a:path w="2651760" h="2131060">
                  <a:moveTo>
                    <a:pt x="1069848" y="2090928"/>
                  </a:moveTo>
                  <a:lnTo>
                    <a:pt x="1069848" y="2130551"/>
                  </a:lnTo>
                </a:path>
                <a:path w="2651760" h="2131060">
                  <a:moveTo>
                    <a:pt x="1581911" y="2090928"/>
                  </a:moveTo>
                  <a:lnTo>
                    <a:pt x="1581911" y="2130551"/>
                  </a:lnTo>
                </a:path>
                <a:path w="2651760" h="2131060">
                  <a:moveTo>
                    <a:pt x="2093976" y="2090928"/>
                  </a:moveTo>
                  <a:lnTo>
                    <a:pt x="2093976" y="2130551"/>
                  </a:lnTo>
                </a:path>
                <a:path w="2651760" h="2131060">
                  <a:moveTo>
                    <a:pt x="2607563" y="0"/>
                  </a:moveTo>
                  <a:lnTo>
                    <a:pt x="2607563" y="2130551"/>
                  </a:lnTo>
                </a:path>
                <a:path w="2651760" h="2131060">
                  <a:moveTo>
                    <a:pt x="2609087" y="1744980"/>
                  </a:moveTo>
                  <a:lnTo>
                    <a:pt x="2651760" y="1744980"/>
                  </a:lnTo>
                </a:path>
                <a:path w="2651760" h="2131060">
                  <a:moveTo>
                    <a:pt x="2609087" y="1406651"/>
                  </a:moveTo>
                  <a:lnTo>
                    <a:pt x="2651760" y="1406651"/>
                  </a:lnTo>
                </a:path>
                <a:path w="2651760" h="2131060">
                  <a:moveTo>
                    <a:pt x="2609087" y="1065276"/>
                  </a:moveTo>
                  <a:lnTo>
                    <a:pt x="2651760" y="1065276"/>
                  </a:lnTo>
                </a:path>
                <a:path w="2651760" h="2131060">
                  <a:moveTo>
                    <a:pt x="2609087" y="723899"/>
                  </a:moveTo>
                  <a:lnTo>
                    <a:pt x="2651760" y="723899"/>
                  </a:lnTo>
                </a:path>
                <a:path w="2651760" h="2131060">
                  <a:moveTo>
                    <a:pt x="0" y="45719"/>
                  </a:moveTo>
                  <a:lnTo>
                    <a:pt x="2651760" y="45719"/>
                  </a:lnTo>
                </a:path>
                <a:path w="2651760" h="2131060">
                  <a:moveTo>
                    <a:pt x="2609087" y="385572"/>
                  </a:moveTo>
                  <a:lnTo>
                    <a:pt x="2651760" y="385572"/>
                  </a:lnTo>
                </a:path>
                <a:path w="2651760" h="2131060">
                  <a:moveTo>
                    <a:pt x="2093976" y="45719"/>
                  </a:moveTo>
                  <a:lnTo>
                    <a:pt x="2093976" y="0"/>
                  </a:lnTo>
                </a:path>
                <a:path w="2651760" h="2131060">
                  <a:moveTo>
                    <a:pt x="1581911" y="45719"/>
                  </a:moveTo>
                  <a:lnTo>
                    <a:pt x="1581911" y="0"/>
                  </a:lnTo>
                </a:path>
                <a:path w="2651760" h="2131060">
                  <a:moveTo>
                    <a:pt x="1069848" y="45719"/>
                  </a:moveTo>
                  <a:lnTo>
                    <a:pt x="1069848" y="0"/>
                  </a:lnTo>
                </a:path>
                <a:path w="2651760" h="2131060">
                  <a:moveTo>
                    <a:pt x="556260" y="45719"/>
                  </a:moveTo>
                  <a:lnTo>
                    <a:pt x="556260" y="0"/>
                  </a:lnTo>
                </a:path>
                <a:path w="2651760" h="2131060">
                  <a:moveTo>
                    <a:pt x="0" y="2086355"/>
                  </a:moveTo>
                  <a:lnTo>
                    <a:pt x="2651760" y="2086355"/>
                  </a:lnTo>
                </a:path>
                <a:path w="2651760" h="2131060">
                  <a:moveTo>
                    <a:pt x="42671" y="1744980"/>
                  </a:moveTo>
                  <a:lnTo>
                    <a:pt x="0" y="1744980"/>
                  </a:lnTo>
                </a:path>
                <a:path w="2651760" h="2131060">
                  <a:moveTo>
                    <a:pt x="42671" y="1408175"/>
                  </a:moveTo>
                  <a:lnTo>
                    <a:pt x="0" y="1408175"/>
                  </a:lnTo>
                </a:path>
                <a:path w="2651760" h="2131060">
                  <a:moveTo>
                    <a:pt x="42671" y="1065276"/>
                  </a:moveTo>
                  <a:lnTo>
                    <a:pt x="0" y="1065276"/>
                  </a:lnTo>
                </a:path>
                <a:path w="2651760" h="2131060">
                  <a:moveTo>
                    <a:pt x="42671" y="723899"/>
                  </a:moveTo>
                  <a:lnTo>
                    <a:pt x="0" y="723899"/>
                  </a:lnTo>
                </a:path>
                <a:path w="2651760" h="2131060">
                  <a:moveTo>
                    <a:pt x="42671" y="385572"/>
                  </a:moveTo>
                  <a:lnTo>
                    <a:pt x="0" y="385572"/>
                  </a:lnTo>
                </a:path>
                <a:path w="2651760" h="2131060">
                  <a:moveTo>
                    <a:pt x="42671" y="393191"/>
                  </a:moveTo>
                  <a:lnTo>
                    <a:pt x="1589531" y="393191"/>
                  </a:lnTo>
                  <a:lnTo>
                    <a:pt x="1589531" y="1232915"/>
                  </a:lnTo>
                </a:path>
                <a:path w="2651760" h="2131060">
                  <a:moveTo>
                    <a:pt x="42671" y="1235964"/>
                  </a:moveTo>
                  <a:lnTo>
                    <a:pt x="2606039" y="1235964"/>
                  </a:lnTo>
                </a:path>
                <a:path w="2651760" h="2131060">
                  <a:moveTo>
                    <a:pt x="42671" y="1706880"/>
                  </a:moveTo>
                  <a:lnTo>
                    <a:pt x="2606039" y="1706880"/>
                  </a:lnTo>
                </a:path>
                <a:path w="2651760" h="2131060">
                  <a:moveTo>
                    <a:pt x="42671" y="0"/>
                  </a:moveTo>
                  <a:lnTo>
                    <a:pt x="42671" y="2130551"/>
                  </a:lnTo>
                </a:path>
              </a:pathLst>
            </a:custGeom>
            <a:ln w="9144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14" name="object 14"/>
            <p:cNvPicPr/>
            <p:nvPr/>
          </p:nvPicPr>
          <p:blipFill>
            <a:blip r:embed="rId8" cstate="print"/>
            <a:stretch>
              <a:fillRect/>
            </a:stretch>
          </p:blipFill>
          <p:spPr>
            <a:xfrm>
              <a:off x="900683" y="1059179"/>
              <a:ext cx="89916" cy="62991"/>
            </a:xfrm>
            <a:prstGeom prst="rect">
              <a:avLst/>
            </a:prstGeom>
          </p:spPr>
        </p:pic>
        <p:pic>
          <p:nvPicPr>
            <p:cNvPr id="15" name="object 15"/>
            <p:cNvPicPr/>
            <p:nvPr/>
          </p:nvPicPr>
          <p:blipFill>
            <a:blip r:embed="rId9" cstate="print"/>
            <a:stretch>
              <a:fillRect/>
            </a:stretch>
          </p:blipFill>
          <p:spPr>
            <a:xfrm>
              <a:off x="900683" y="1400555"/>
              <a:ext cx="89916" cy="62991"/>
            </a:xfrm>
            <a:prstGeom prst="rect">
              <a:avLst/>
            </a:prstGeom>
          </p:spPr>
        </p:pic>
        <p:pic>
          <p:nvPicPr>
            <p:cNvPr id="16" name="object 16"/>
            <p:cNvPicPr/>
            <p:nvPr/>
          </p:nvPicPr>
          <p:blipFill>
            <a:blip r:embed="rId10" cstate="print"/>
            <a:stretch>
              <a:fillRect/>
            </a:stretch>
          </p:blipFill>
          <p:spPr>
            <a:xfrm>
              <a:off x="900683" y="1738883"/>
              <a:ext cx="89916" cy="62483"/>
            </a:xfrm>
            <a:prstGeom prst="rect">
              <a:avLst/>
            </a:prstGeom>
          </p:spPr>
        </p:pic>
        <p:pic>
          <p:nvPicPr>
            <p:cNvPr id="17" name="object 17"/>
            <p:cNvPicPr/>
            <p:nvPr/>
          </p:nvPicPr>
          <p:blipFill>
            <a:blip r:embed="rId11" cstate="print"/>
            <a:stretch>
              <a:fillRect/>
            </a:stretch>
          </p:blipFill>
          <p:spPr>
            <a:xfrm>
              <a:off x="900683" y="2080259"/>
              <a:ext cx="89916" cy="62483"/>
            </a:xfrm>
            <a:prstGeom prst="rect">
              <a:avLst/>
            </a:prstGeom>
          </p:spPr>
        </p:pic>
        <p:pic>
          <p:nvPicPr>
            <p:cNvPr id="18" name="object 18"/>
            <p:cNvPicPr/>
            <p:nvPr/>
          </p:nvPicPr>
          <p:blipFill>
            <a:blip r:embed="rId12" cstate="print"/>
            <a:stretch>
              <a:fillRect/>
            </a:stretch>
          </p:blipFill>
          <p:spPr>
            <a:xfrm>
              <a:off x="900683" y="2423159"/>
              <a:ext cx="89916" cy="62483"/>
            </a:xfrm>
            <a:prstGeom prst="rect">
              <a:avLst/>
            </a:prstGeom>
          </p:spPr>
        </p:pic>
        <p:pic>
          <p:nvPicPr>
            <p:cNvPr id="19" name="object 19"/>
            <p:cNvPicPr/>
            <p:nvPr/>
          </p:nvPicPr>
          <p:blipFill>
            <a:blip r:embed="rId13" cstate="print"/>
            <a:stretch>
              <a:fillRect/>
            </a:stretch>
          </p:blipFill>
          <p:spPr>
            <a:xfrm>
              <a:off x="902207" y="2759964"/>
              <a:ext cx="88391" cy="62483"/>
            </a:xfrm>
            <a:prstGeom prst="rect">
              <a:avLst/>
            </a:prstGeom>
          </p:spPr>
        </p:pic>
        <p:pic>
          <p:nvPicPr>
            <p:cNvPr id="20" name="object 20"/>
            <p:cNvPicPr/>
            <p:nvPr/>
          </p:nvPicPr>
          <p:blipFill>
            <a:blip r:embed="rId14" cstate="print"/>
            <a:stretch>
              <a:fillRect/>
            </a:stretch>
          </p:blipFill>
          <p:spPr>
            <a:xfrm>
              <a:off x="865631" y="2651759"/>
              <a:ext cx="170687" cy="188975"/>
            </a:xfrm>
            <a:prstGeom prst="rect">
              <a:avLst/>
            </a:prstGeom>
          </p:spPr>
        </p:pic>
        <p:pic>
          <p:nvPicPr>
            <p:cNvPr id="21" name="object 21"/>
            <p:cNvPicPr/>
            <p:nvPr/>
          </p:nvPicPr>
          <p:blipFill>
            <a:blip r:embed="rId15" cstate="print"/>
            <a:stretch>
              <a:fillRect/>
            </a:stretch>
          </p:blipFill>
          <p:spPr>
            <a:xfrm>
              <a:off x="902207" y="3101340"/>
              <a:ext cx="156971" cy="321563"/>
            </a:xfrm>
            <a:prstGeom prst="rect">
              <a:avLst/>
            </a:prstGeom>
          </p:spPr>
        </p:pic>
        <p:pic>
          <p:nvPicPr>
            <p:cNvPr id="22" name="object 22"/>
            <p:cNvPicPr/>
            <p:nvPr/>
          </p:nvPicPr>
          <p:blipFill>
            <a:blip r:embed="rId16" cstate="print"/>
            <a:stretch>
              <a:fillRect/>
            </a:stretch>
          </p:blipFill>
          <p:spPr>
            <a:xfrm>
              <a:off x="3550919" y="3233927"/>
              <a:ext cx="182880" cy="62991"/>
            </a:xfrm>
            <a:prstGeom prst="rect">
              <a:avLst/>
            </a:prstGeom>
          </p:spPr>
        </p:pic>
        <p:pic>
          <p:nvPicPr>
            <p:cNvPr id="23" name="object 23"/>
            <p:cNvPicPr/>
            <p:nvPr/>
          </p:nvPicPr>
          <p:blipFill>
            <a:blip r:embed="rId17" cstate="print"/>
            <a:stretch>
              <a:fillRect/>
            </a:stretch>
          </p:blipFill>
          <p:spPr>
            <a:xfrm>
              <a:off x="3061715" y="3233927"/>
              <a:ext cx="135635" cy="62991"/>
            </a:xfrm>
            <a:prstGeom prst="rect">
              <a:avLst/>
            </a:prstGeom>
          </p:spPr>
        </p:pic>
        <p:pic>
          <p:nvPicPr>
            <p:cNvPr id="24" name="object 24"/>
            <p:cNvPicPr/>
            <p:nvPr/>
          </p:nvPicPr>
          <p:blipFill>
            <a:blip r:embed="rId18" cstate="print"/>
            <a:stretch>
              <a:fillRect/>
            </a:stretch>
          </p:blipFill>
          <p:spPr>
            <a:xfrm>
              <a:off x="2574035" y="3233927"/>
              <a:ext cx="85343" cy="62991"/>
            </a:xfrm>
            <a:prstGeom prst="rect">
              <a:avLst/>
            </a:prstGeom>
          </p:spPr>
        </p:pic>
        <p:pic>
          <p:nvPicPr>
            <p:cNvPr id="25" name="object 25"/>
            <p:cNvPicPr/>
            <p:nvPr/>
          </p:nvPicPr>
          <p:blipFill>
            <a:blip r:embed="rId19" cstate="print"/>
            <a:stretch>
              <a:fillRect/>
            </a:stretch>
          </p:blipFill>
          <p:spPr>
            <a:xfrm>
              <a:off x="2084832" y="3233927"/>
              <a:ext cx="24288" cy="62991"/>
            </a:xfrm>
            <a:prstGeom prst="rect">
              <a:avLst/>
            </a:prstGeom>
          </p:spPr>
        </p:pic>
        <p:pic>
          <p:nvPicPr>
            <p:cNvPr id="26" name="object 26"/>
            <p:cNvPicPr/>
            <p:nvPr/>
          </p:nvPicPr>
          <p:blipFill>
            <a:blip r:embed="rId20" cstate="print"/>
            <a:stretch>
              <a:fillRect/>
            </a:stretch>
          </p:blipFill>
          <p:spPr>
            <a:xfrm>
              <a:off x="1531620" y="3233927"/>
              <a:ext cx="103631" cy="188975"/>
            </a:xfrm>
            <a:prstGeom prst="rect">
              <a:avLst/>
            </a:prstGeom>
          </p:spPr>
        </p:pic>
        <p:pic>
          <p:nvPicPr>
            <p:cNvPr id="27" name="object 27"/>
            <p:cNvPicPr/>
            <p:nvPr/>
          </p:nvPicPr>
          <p:blipFill>
            <a:blip r:embed="rId21" cstate="print"/>
            <a:stretch>
              <a:fillRect/>
            </a:stretch>
          </p:blipFill>
          <p:spPr>
            <a:xfrm>
              <a:off x="1066799" y="3233927"/>
              <a:ext cx="77560" cy="62991"/>
            </a:xfrm>
            <a:prstGeom prst="rect">
              <a:avLst/>
            </a:prstGeom>
          </p:spPr>
        </p:pic>
        <p:pic>
          <p:nvPicPr>
            <p:cNvPr id="28" name="object 28"/>
            <p:cNvPicPr/>
            <p:nvPr/>
          </p:nvPicPr>
          <p:blipFill>
            <a:blip r:embed="rId22" cstate="print"/>
            <a:stretch>
              <a:fillRect/>
            </a:stretch>
          </p:blipFill>
          <p:spPr>
            <a:xfrm>
              <a:off x="2061971" y="3389376"/>
              <a:ext cx="251460" cy="246888"/>
            </a:xfrm>
            <a:prstGeom prst="rect">
              <a:avLst/>
            </a:prstGeom>
          </p:spPr>
        </p:pic>
        <p:pic>
          <p:nvPicPr>
            <p:cNvPr id="29" name="object 29"/>
            <p:cNvPicPr/>
            <p:nvPr/>
          </p:nvPicPr>
          <p:blipFill>
            <a:blip r:embed="rId23" cstate="print"/>
            <a:stretch>
              <a:fillRect/>
            </a:stretch>
          </p:blipFill>
          <p:spPr>
            <a:xfrm>
              <a:off x="2314955" y="3389376"/>
              <a:ext cx="333755" cy="246888"/>
            </a:xfrm>
            <a:prstGeom prst="rect">
              <a:avLst/>
            </a:prstGeom>
          </p:spPr>
        </p:pic>
        <p:pic>
          <p:nvPicPr>
            <p:cNvPr id="30" name="object 30"/>
            <p:cNvPicPr/>
            <p:nvPr/>
          </p:nvPicPr>
          <p:blipFill>
            <a:blip r:embed="rId24" cstate="print"/>
            <a:stretch>
              <a:fillRect/>
            </a:stretch>
          </p:blipFill>
          <p:spPr>
            <a:xfrm>
              <a:off x="2135124" y="2424683"/>
              <a:ext cx="441959" cy="67055"/>
            </a:xfrm>
            <a:prstGeom prst="rect">
              <a:avLst/>
            </a:prstGeom>
          </p:spPr>
        </p:pic>
        <p:pic>
          <p:nvPicPr>
            <p:cNvPr id="31" name="object 31"/>
            <p:cNvPicPr/>
            <p:nvPr/>
          </p:nvPicPr>
          <p:blipFill>
            <a:blip r:embed="rId25" cstate="print"/>
            <a:stretch>
              <a:fillRect/>
            </a:stretch>
          </p:blipFill>
          <p:spPr>
            <a:xfrm>
              <a:off x="2164079" y="2529840"/>
              <a:ext cx="390143" cy="252983"/>
            </a:xfrm>
            <a:prstGeom prst="rect">
              <a:avLst/>
            </a:prstGeom>
          </p:spPr>
        </p:pic>
        <p:pic>
          <p:nvPicPr>
            <p:cNvPr id="32" name="object 32"/>
            <p:cNvPicPr/>
            <p:nvPr/>
          </p:nvPicPr>
          <p:blipFill>
            <a:blip r:embed="rId26" cstate="print"/>
            <a:stretch>
              <a:fillRect/>
            </a:stretch>
          </p:blipFill>
          <p:spPr>
            <a:xfrm>
              <a:off x="1530095" y="1778508"/>
              <a:ext cx="630935" cy="228600"/>
            </a:xfrm>
            <a:prstGeom prst="rect">
              <a:avLst/>
            </a:prstGeom>
          </p:spPr>
        </p:pic>
        <p:pic>
          <p:nvPicPr>
            <p:cNvPr id="33" name="object 33"/>
            <p:cNvPicPr/>
            <p:nvPr/>
          </p:nvPicPr>
          <p:blipFill>
            <a:blip r:embed="rId27" cstate="print"/>
            <a:stretch>
              <a:fillRect/>
            </a:stretch>
          </p:blipFill>
          <p:spPr>
            <a:xfrm>
              <a:off x="1652015" y="1905000"/>
              <a:ext cx="390143" cy="252983"/>
            </a:xfrm>
            <a:prstGeom prst="rect">
              <a:avLst/>
            </a:prstGeom>
          </p:spPr>
        </p:pic>
        <p:sp>
          <p:nvSpPr>
            <p:cNvPr id="34" name="object 34"/>
            <p:cNvSpPr/>
            <p:nvPr/>
          </p:nvSpPr>
          <p:spPr>
            <a:xfrm>
              <a:off x="2837688" y="2830067"/>
              <a:ext cx="628015" cy="228600"/>
            </a:xfrm>
            <a:custGeom>
              <a:avLst/>
              <a:gdLst/>
              <a:ahLst/>
              <a:cxnLst/>
              <a:rect l="l" t="t" r="r" b="b"/>
              <a:pathLst>
                <a:path w="628014" h="228600">
                  <a:moveTo>
                    <a:pt x="627887" y="228600"/>
                  </a:moveTo>
                  <a:lnTo>
                    <a:pt x="0" y="228600"/>
                  </a:lnTo>
                  <a:lnTo>
                    <a:pt x="0" y="0"/>
                  </a:lnTo>
                  <a:lnTo>
                    <a:pt x="627887" y="0"/>
                  </a:lnTo>
                  <a:lnTo>
                    <a:pt x="627887" y="22860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35" name="object 35"/>
            <p:cNvPicPr/>
            <p:nvPr/>
          </p:nvPicPr>
          <p:blipFill>
            <a:blip r:embed="rId28" cstate="print"/>
            <a:stretch>
              <a:fillRect/>
            </a:stretch>
          </p:blipFill>
          <p:spPr>
            <a:xfrm>
              <a:off x="2958083" y="2851403"/>
              <a:ext cx="390143" cy="198119"/>
            </a:xfrm>
            <a:prstGeom prst="rect">
              <a:avLst/>
            </a:prstGeom>
          </p:spPr>
        </p:pic>
        <p:pic>
          <p:nvPicPr>
            <p:cNvPr id="36" name="object 36"/>
            <p:cNvPicPr/>
            <p:nvPr/>
          </p:nvPicPr>
          <p:blipFill>
            <a:blip r:embed="rId29" cstate="print"/>
            <a:stretch>
              <a:fillRect/>
            </a:stretch>
          </p:blipFill>
          <p:spPr>
            <a:xfrm>
              <a:off x="2959608" y="2956560"/>
              <a:ext cx="390143" cy="251459"/>
            </a:xfrm>
            <a:prstGeom prst="rect">
              <a:avLst/>
            </a:prstGeom>
          </p:spPr>
        </p:pic>
        <p:sp>
          <p:nvSpPr>
            <p:cNvPr id="37" name="object 37"/>
            <p:cNvSpPr/>
            <p:nvPr/>
          </p:nvSpPr>
          <p:spPr>
            <a:xfrm>
              <a:off x="2837688" y="1495044"/>
              <a:ext cx="628015" cy="227329"/>
            </a:xfrm>
            <a:custGeom>
              <a:avLst/>
              <a:gdLst/>
              <a:ahLst/>
              <a:cxnLst/>
              <a:rect l="l" t="t" r="r" b="b"/>
              <a:pathLst>
                <a:path w="628014" h="227330">
                  <a:moveTo>
                    <a:pt x="627887" y="227075"/>
                  </a:moveTo>
                  <a:lnTo>
                    <a:pt x="0" y="227075"/>
                  </a:lnTo>
                  <a:lnTo>
                    <a:pt x="0" y="0"/>
                  </a:lnTo>
                  <a:lnTo>
                    <a:pt x="627887" y="0"/>
                  </a:lnTo>
                  <a:lnTo>
                    <a:pt x="627887" y="227075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38" name="object 38"/>
            <p:cNvPicPr/>
            <p:nvPr/>
          </p:nvPicPr>
          <p:blipFill>
            <a:blip r:embed="rId28" cstate="print"/>
            <a:stretch>
              <a:fillRect/>
            </a:stretch>
          </p:blipFill>
          <p:spPr>
            <a:xfrm>
              <a:off x="2958083" y="1517904"/>
              <a:ext cx="390143" cy="196595"/>
            </a:xfrm>
            <a:prstGeom prst="rect">
              <a:avLst/>
            </a:prstGeom>
          </p:spPr>
        </p:pic>
        <p:pic>
          <p:nvPicPr>
            <p:cNvPr id="39" name="object 39"/>
            <p:cNvPicPr/>
            <p:nvPr/>
          </p:nvPicPr>
          <p:blipFill>
            <a:blip r:embed="rId29" cstate="print"/>
            <a:stretch>
              <a:fillRect/>
            </a:stretch>
          </p:blipFill>
          <p:spPr>
            <a:xfrm>
              <a:off x="2959608" y="1621536"/>
              <a:ext cx="390143" cy="252983"/>
            </a:xfrm>
            <a:prstGeom prst="rect">
              <a:avLst/>
            </a:prstGeom>
          </p:spPr>
        </p:pic>
      </p:grpSp>
      <p:sp>
        <p:nvSpPr>
          <p:cNvPr id="40" name="object 40"/>
          <p:cNvSpPr/>
          <p:nvPr/>
        </p:nvSpPr>
        <p:spPr>
          <a:xfrm>
            <a:off x="1444422" y="9413748"/>
            <a:ext cx="15051933" cy="9525"/>
          </a:xfrm>
          <a:custGeom>
            <a:avLst/>
            <a:gdLst/>
            <a:ahLst/>
            <a:cxnLst/>
            <a:rect l="l" t="t" r="r" b="b"/>
            <a:pathLst>
              <a:path w="6543040" h="9525">
                <a:moveTo>
                  <a:pt x="6542531" y="9144"/>
                </a:moveTo>
                <a:lnTo>
                  <a:pt x="0" y="9144"/>
                </a:lnTo>
                <a:lnTo>
                  <a:pt x="0" y="0"/>
                </a:lnTo>
                <a:lnTo>
                  <a:pt x="6542531" y="0"/>
                </a:lnTo>
                <a:lnTo>
                  <a:pt x="6542531" y="9144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1" name="object 41"/>
          <p:cNvSpPr txBox="1"/>
          <p:nvPr/>
        </p:nvSpPr>
        <p:spPr>
          <a:xfrm>
            <a:off x="16290754" y="349008"/>
            <a:ext cx="192824" cy="135935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sz="800" spc="10" dirty="0">
                <a:latin typeface="Microsoft Sans Serif"/>
                <a:cs typeface="Microsoft Sans Serif"/>
              </a:rPr>
              <a:t>5</a:t>
            </a:r>
            <a:endParaRPr sz="800">
              <a:latin typeface="Microsoft Sans Serif"/>
              <a:cs typeface="Microsoft Sans Serif"/>
            </a:endParaRPr>
          </a:p>
        </p:txBody>
      </p:sp>
      <p:sp>
        <p:nvSpPr>
          <p:cNvPr id="42" name="object 42"/>
          <p:cNvSpPr txBox="1"/>
          <p:nvPr/>
        </p:nvSpPr>
        <p:spPr>
          <a:xfrm>
            <a:off x="1415217" y="602453"/>
            <a:ext cx="6940191" cy="166841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 marR="5080" indent="154940">
              <a:lnSpc>
                <a:spcPct val="142900"/>
              </a:lnSpc>
              <a:spcBef>
                <a:spcPts val="100"/>
              </a:spcBef>
            </a:pPr>
            <a:r>
              <a:rPr sz="700" spc="-10" dirty="0">
                <a:latin typeface="Microsoft Sans Serif"/>
                <a:cs typeface="Microsoft Sans Serif"/>
              </a:rPr>
              <a:t>La </a:t>
            </a:r>
            <a:r>
              <a:rPr sz="700" spc="-5" dirty="0">
                <a:latin typeface="Microsoft Sans Serif"/>
                <a:cs typeface="Microsoft Sans Serif"/>
              </a:rPr>
              <a:t>Fig. </a:t>
            </a:r>
            <a:r>
              <a:rPr sz="700" spc="10" dirty="0">
                <a:latin typeface="Microsoft Sans Serif"/>
                <a:cs typeface="Microsoft Sans Serif"/>
              </a:rPr>
              <a:t>4 </a:t>
            </a:r>
            <a:r>
              <a:rPr sz="700" spc="30" dirty="0">
                <a:latin typeface="Microsoft Sans Serif"/>
                <a:cs typeface="Microsoft Sans Serif"/>
              </a:rPr>
              <a:t>muestra </a:t>
            </a:r>
            <a:r>
              <a:rPr sz="700" spc="40" dirty="0">
                <a:latin typeface="Microsoft Sans Serif"/>
                <a:cs typeface="Microsoft Sans Serif"/>
              </a:rPr>
              <a:t>un </a:t>
            </a:r>
            <a:r>
              <a:rPr sz="700" spc="25" dirty="0">
                <a:latin typeface="Microsoft Sans Serif"/>
                <a:cs typeface="Microsoft Sans Serif"/>
              </a:rPr>
              <a:t>ejemplo típico </a:t>
            </a:r>
            <a:r>
              <a:rPr sz="700" spc="20" dirty="0">
                <a:latin typeface="Microsoft Sans Serif"/>
                <a:cs typeface="Microsoft Sans Serif"/>
              </a:rPr>
              <a:t>de </a:t>
            </a:r>
            <a:r>
              <a:rPr sz="700" spc="10" dirty="0">
                <a:latin typeface="Microsoft Sans Serif"/>
                <a:cs typeface="Microsoft Sans Serif"/>
              </a:rPr>
              <a:t>los </a:t>
            </a:r>
            <a:r>
              <a:rPr sz="700" spc="25" dirty="0">
                <a:latin typeface="Microsoft Sans Serif"/>
                <a:cs typeface="Microsoft Sans Serif"/>
              </a:rPr>
              <a:t>límites </a:t>
            </a:r>
            <a:r>
              <a:rPr sz="700" spc="20" dirty="0">
                <a:latin typeface="Microsoft Sans Serif"/>
                <a:cs typeface="Microsoft Sans Serif"/>
              </a:rPr>
              <a:t>de </a:t>
            </a:r>
            <a:r>
              <a:rPr sz="700" spc="25" dirty="0">
                <a:latin typeface="Microsoft Sans Serif"/>
                <a:cs typeface="Microsoft Sans Serif"/>
              </a:rPr>
              <a:t>baja/ </a:t>
            </a:r>
            <a:r>
              <a:rPr sz="700" spc="30" dirty="0">
                <a:latin typeface="Microsoft Sans Serif"/>
                <a:cs typeface="Microsoft Sans Serif"/>
              </a:rPr>
              <a:t> </a:t>
            </a:r>
            <a:r>
              <a:rPr sz="700" spc="20" dirty="0">
                <a:latin typeface="Microsoft Sans Serif"/>
                <a:cs typeface="Microsoft Sans Serif"/>
              </a:rPr>
              <a:t>sobrefrecuencia</a:t>
            </a:r>
            <a:r>
              <a:rPr sz="700" spc="-5" dirty="0">
                <a:latin typeface="Microsoft Sans Serif"/>
                <a:cs typeface="Microsoft Sans Serif"/>
              </a:rPr>
              <a:t> </a:t>
            </a:r>
            <a:r>
              <a:rPr sz="700" spc="20" dirty="0">
                <a:latin typeface="Microsoft Sans Serif"/>
                <a:cs typeface="Microsoft Sans Serif"/>
              </a:rPr>
              <a:t>de</a:t>
            </a:r>
            <a:r>
              <a:rPr sz="700" dirty="0">
                <a:latin typeface="Microsoft Sans Serif"/>
                <a:cs typeface="Microsoft Sans Serif"/>
              </a:rPr>
              <a:t> las</a:t>
            </a:r>
            <a:r>
              <a:rPr sz="700" spc="-5" dirty="0">
                <a:latin typeface="Microsoft Sans Serif"/>
                <a:cs typeface="Microsoft Sans Serif"/>
              </a:rPr>
              <a:t> </a:t>
            </a:r>
            <a:r>
              <a:rPr sz="700" spc="30" dirty="0">
                <a:latin typeface="Microsoft Sans Serif"/>
                <a:cs typeface="Microsoft Sans Serif"/>
              </a:rPr>
              <a:t>turbinas</a:t>
            </a:r>
            <a:r>
              <a:rPr sz="700" dirty="0">
                <a:latin typeface="Microsoft Sans Serif"/>
                <a:cs typeface="Microsoft Sans Serif"/>
              </a:rPr>
              <a:t> </a:t>
            </a:r>
            <a:r>
              <a:rPr sz="700" spc="20" dirty="0">
                <a:latin typeface="Microsoft Sans Serif"/>
                <a:cs typeface="Microsoft Sans Serif"/>
              </a:rPr>
              <a:t>de</a:t>
            </a:r>
            <a:r>
              <a:rPr sz="700" dirty="0">
                <a:latin typeface="Microsoft Sans Serif"/>
                <a:cs typeface="Microsoft Sans Serif"/>
              </a:rPr>
              <a:t> </a:t>
            </a:r>
            <a:r>
              <a:rPr sz="700" spc="30" dirty="0">
                <a:latin typeface="Microsoft Sans Serif"/>
                <a:cs typeface="Microsoft Sans Serif"/>
              </a:rPr>
              <a:t>combustión</a:t>
            </a:r>
            <a:r>
              <a:rPr sz="700" spc="-5" dirty="0">
                <a:latin typeface="Microsoft Sans Serif"/>
                <a:cs typeface="Microsoft Sans Serif"/>
              </a:rPr>
              <a:t> </a:t>
            </a:r>
            <a:r>
              <a:rPr sz="700" spc="5" dirty="0">
                <a:latin typeface="Microsoft Sans Serif"/>
                <a:cs typeface="Microsoft Sans Serif"/>
              </a:rPr>
              <a:t>y</a:t>
            </a:r>
            <a:r>
              <a:rPr sz="700" dirty="0">
                <a:latin typeface="Microsoft Sans Serif"/>
                <a:cs typeface="Microsoft Sans Serif"/>
              </a:rPr>
              <a:t> </a:t>
            </a:r>
            <a:r>
              <a:rPr sz="700" spc="10" dirty="0">
                <a:latin typeface="Microsoft Sans Serif"/>
                <a:cs typeface="Microsoft Sans Serif"/>
              </a:rPr>
              <a:t>los</a:t>
            </a:r>
            <a:r>
              <a:rPr sz="700" spc="-5" dirty="0">
                <a:latin typeface="Microsoft Sans Serif"/>
                <a:cs typeface="Microsoft Sans Serif"/>
              </a:rPr>
              <a:t> </a:t>
            </a:r>
            <a:r>
              <a:rPr sz="700" spc="30" dirty="0">
                <a:latin typeface="Microsoft Sans Serif"/>
                <a:cs typeface="Microsoft Sans Serif"/>
              </a:rPr>
              <a:t>tiempos</a:t>
            </a:r>
            <a:r>
              <a:rPr sz="700" dirty="0">
                <a:latin typeface="Microsoft Sans Serif"/>
                <a:cs typeface="Microsoft Sans Serif"/>
              </a:rPr>
              <a:t> </a:t>
            </a:r>
            <a:r>
              <a:rPr sz="700" spc="5" dirty="0">
                <a:latin typeface="Microsoft Sans Serif"/>
                <a:cs typeface="Microsoft Sans Serif"/>
              </a:rPr>
              <a:t>asociados.</a:t>
            </a:r>
            <a:endParaRPr sz="700">
              <a:latin typeface="Microsoft Sans Serif"/>
              <a:cs typeface="Microsoft Sans Serif"/>
            </a:endParaRPr>
          </a:p>
        </p:txBody>
      </p:sp>
      <p:sp>
        <p:nvSpPr>
          <p:cNvPr id="43" name="object 43"/>
          <p:cNvSpPr txBox="1"/>
          <p:nvPr/>
        </p:nvSpPr>
        <p:spPr>
          <a:xfrm>
            <a:off x="9100216" y="607532"/>
            <a:ext cx="7425172" cy="1564403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 marR="130175">
              <a:lnSpc>
                <a:spcPct val="111100"/>
              </a:lnSpc>
              <a:spcBef>
                <a:spcPts val="100"/>
              </a:spcBef>
            </a:pPr>
            <a:r>
              <a:rPr sz="900" spc="-40" dirty="0">
                <a:latin typeface="Microsoft Sans Serif"/>
                <a:cs typeface="Microsoft Sans Serif"/>
              </a:rPr>
              <a:t>Si </a:t>
            </a:r>
            <a:r>
              <a:rPr sz="900" spc="15" dirty="0">
                <a:latin typeface="Microsoft Sans Serif"/>
                <a:cs typeface="Microsoft Sans Serif"/>
              </a:rPr>
              <a:t>esta acción </a:t>
            </a:r>
            <a:r>
              <a:rPr sz="900" spc="45" dirty="0">
                <a:latin typeface="Microsoft Sans Serif"/>
                <a:cs typeface="Microsoft Sans Serif"/>
              </a:rPr>
              <a:t>no </a:t>
            </a:r>
            <a:r>
              <a:rPr sz="900" spc="25" dirty="0">
                <a:latin typeface="Microsoft Sans Serif"/>
                <a:cs typeface="Microsoft Sans Serif"/>
              </a:rPr>
              <a:t>reduce </a:t>
            </a:r>
            <a:r>
              <a:rPr sz="900" spc="15" dirty="0">
                <a:latin typeface="Microsoft Sans Serif"/>
                <a:cs typeface="Microsoft Sans Serif"/>
              </a:rPr>
              <a:t>la </a:t>
            </a:r>
            <a:r>
              <a:rPr sz="900" spc="25" dirty="0">
                <a:latin typeface="Microsoft Sans Serif"/>
                <a:cs typeface="Microsoft Sans Serif"/>
              </a:rPr>
              <a:t>frecuencia </a:t>
            </a:r>
            <a:r>
              <a:rPr sz="900" spc="30" dirty="0">
                <a:latin typeface="Microsoft Sans Serif"/>
                <a:cs typeface="Microsoft Sans Serif"/>
              </a:rPr>
              <a:t>en </a:t>
            </a:r>
            <a:r>
              <a:rPr sz="900" spc="15" dirty="0">
                <a:latin typeface="Microsoft Sans Serif"/>
                <a:cs typeface="Microsoft Sans Serif"/>
              </a:rPr>
              <a:t>el </a:t>
            </a:r>
            <a:r>
              <a:rPr sz="900" spc="45" dirty="0">
                <a:latin typeface="Microsoft Sans Serif"/>
                <a:cs typeface="Microsoft Sans Serif"/>
              </a:rPr>
              <a:t>tiempo </a:t>
            </a:r>
            <a:r>
              <a:rPr sz="900" spc="50" dirty="0">
                <a:latin typeface="Microsoft Sans Serif"/>
                <a:cs typeface="Microsoft Sans Serif"/>
              </a:rPr>
              <a:t> </a:t>
            </a:r>
            <a:r>
              <a:rPr sz="900" spc="20" dirty="0">
                <a:latin typeface="Microsoft Sans Serif"/>
                <a:cs typeface="Microsoft Sans Serif"/>
              </a:rPr>
              <a:t>adecuado,</a:t>
            </a:r>
            <a:r>
              <a:rPr sz="900" spc="-15" dirty="0">
                <a:latin typeface="Microsoft Sans Serif"/>
                <a:cs typeface="Microsoft Sans Serif"/>
              </a:rPr>
              <a:t> </a:t>
            </a:r>
            <a:r>
              <a:rPr sz="900" spc="-10" dirty="0">
                <a:latin typeface="Microsoft Sans Serif"/>
                <a:cs typeface="Microsoft Sans Serif"/>
              </a:rPr>
              <a:t>se </a:t>
            </a:r>
            <a:r>
              <a:rPr sz="900" spc="15" dirty="0">
                <a:latin typeface="Microsoft Sans Serif"/>
                <a:cs typeface="Microsoft Sans Serif"/>
              </a:rPr>
              <a:t>activa</a:t>
            </a:r>
            <a:r>
              <a:rPr sz="900" spc="-10" dirty="0">
                <a:latin typeface="Microsoft Sans Serif"/>
                <a:cs typeface="Microsoft Sans Serif"/>
              </a:rPr>
              <a:t> </a:t>
            </a:r>
            <a:r>
              <a:rPr sz="900" spc="15" dirty="0">
                <a:latin typeface="Microsoft Sans Serif"/>
                <a:cs typeface="Microsoft Sans Serif"/>
              </a:rPr>
              <a:t>la</a:t>
            </a:r>
            <a:r>
              <a:rPr sz="900" spc="-10" dirty="0">
                <a:latin typeface="Microsoft Sans Serif"/>
                <a:cs typeface="Microsoft Sans Serif"/>
              </a:rPr>
              <a:t> </a:t>
            </a:r>
            <a:r>
              <a:rPr sz="900" spc="30" dirty="0">
                <a:latin typeface="Microsoft Sans Serif"/>
                <a:cs typeface="Microsoft Sans Serif"/>
              </a:rPr>
              <a:t>protección</a:t>
            </a:r>
            <a:r>
              <a:rPr sz="900" spc="-10" dirty="0">
                <a:latin typeface="Microsoft Sans Serif"/>
                <a:cs typeface="Microsoft Sans Serif"/>
              </a:rPr>
              <a:t> </a:t>
            </a:r>
            <a:r>
              <a:rPr sz="900" spc="35" dirty="0">
                <a:latin typeface="Microsoft Sans Serif"/>
                <a:cs typeface="Microsoft Sans Serif"/>
              </a:rPr>
              <a:t>contra</a:t>
            </a:r>
            <a:r>
              <a:rPr sz="900" spc="-10" dirty="0">
                <a:latin typeface="Microsoft Sans Serif"/>
                <a:cs typeface="Microsoft Sans Serif"/>
              </a:rPr>
              <a:t> </a:t>
            </a:r>
            <a:r>
              <a:rPr sz="900" spc="25" dirty="0">
                <a:latin typeface="Microsoft Sans Serif"/>
                <a:cs typeface="Microsoft Sans Serif"/>
              </a:rPr>
              <a:t>sobrefrecuencia.</a:t>
            </a:r>
            <a:endParaRPr sz="900">
              <a:latin typeface="Microsoft Sans Serif"/>
              <a:cs typeface="Microsoft Sans Serif"/>
            </a:endParaRPr>
          </a:p>
          <a:p>
            <a:pPr marL="12700" marR="38100" indent="153670">
              <a:lnSpc>
                <a:spcPts val="1200"/>
              </a:lnSpc>
              <a:spcBef>
                <a:spcPts val="60"/>
              </a:spcBef>
            </a:pPr>
            <a:r>
              <a:rPr sz="600" spc="-10" dirty="0">
                <a:latin typeface="Microsoft Sans Serif"/>
                <a:cs typeface="Microsoft Sans Serif"/>
              </a:rPr>
              <a:t>La </a:t>
            </a:r>
            <a:r>
              <a:rPr sz="600" spc="20" dirty="0">
                <a:latin typeface="Microsoft Sans Serif"/>
                <a:cs typeface="Microsoft Sans Serif"/>
              </a:rPr>
              <a:t>operación de </a:t>
            </a:r>
            <a:r>
              <a:rPr sz="600" spc="10" dirty="0">
                <a:latin typeface="Microsoft Sans Serif"/>
                <a:cs typeface="Microsoft Sans Serif"/>
              </a:rPr>
              <a:t>la </a:t>
            </a:r>
            <a:r>
              <a:rPr sz="600" spc="20" dirty="0">
                <a:latin typeface="Microsoft Sans Serif"/>
                <a:cs typeface="Microsoft Sans Serif"/>
              </a:rPr>
              <a:t>protección </a:t>
            </a:r>
            <a:r>
              <a:rPr sz="600" spc="25" dirty="0">
                <a:latin typeface="Microsoft Sans Serif"/>
                <a:cs typeface="Microsoft Sans Serif"/>
              </a:rPr>
              <a:t>contra </a:t>
            </a:r>
            <a:r>
              <a:rPr sz="600" spc="15" dirty="0">
                <a:latin typeface="Microsoft Sans Serif"/>
                <a:cs typeface="Microsoft Sans Serif"/>
              </a:rPr>
              <a:t>sobrefrecuencia </a:t>
            </a:r>
            <a:r>
              <a:rPr sz="600" spc="20" dirty="0">
                <a:latin typeface="Microsoft Sans Serif"/>
                <a:cs typeface="Microsoft Sans Serif"/>
              </a:rPr>
              <a:t>puede indicar </a:t>
            </a:r>
            <a:r>
              <a:rPr sz="600" spc="35" dirty="0">
                <a:latin typeface="Microsoft Sans Serif"/>
                <a:cs typeface="Microsoft Sans Serif"/>
              </a:rPr>
              <a:t>un </a:t>
            </a:r>
            <a:r>
              <a:rPr sz="600" spc="25" dirty="0">
                <a:latin typeface="Microsoft Sans Serif"/>
                <a:cs typeface="Microsoft Sans Serif"/>
              </a:rPr>
              <a:t>mal </a:t>
            </a:r>
            <a:r>
              <a:rPr sz="600" spc="30" dirty="0">
                <a:latin typeface="Microsoft Sans Serif"/>
                <a:cs typeface="Microsoft Sans Serif"/>
              </a:rPr>
              <a:t> </a:t>
            </a:r>
            <a:r>
              <a:rPr sz="600" spc="25" dirty="0">
                <a:latin typeface="Microsoft Sans Serif"/>
                <a:cs typeface="Microsoft Sans Serif"/>
              </a:rPr>
              <a:t>funcionamiento</a:t>
            </a:r>
            <a:r>
              <a:rPr sz="600" spc="-5" dirty="0">
                <a:latin typeface="Microsoft Sans Serif"/>
                <a:cs typeface="Microsoft Sans Serif"/>
              </a:rPr>
              <a:t> </a:t>
            </a:r>
            <a:r>
              <a:rPr sz="600" spc="20" dirty="0">
                <a:latin typeface="Microsoft Sans Serif"/>
                <a:cs typeface="Microsoft Sans Serif"/>
              </a:rPr>
              <a:t>en</a:t>
            </a:r>
            <a:r>
              <a:rPr sz="600" dirty="0">
                <a:latin typeface="Microsoft Sans Serif"/>
                <a:cs typeface="Microsoft Sans Serif"/>
              </a:rPr>
              <a:t> </a:t>
            </a:r>
            <a:r>
              <a:rPr sz="600" spc="10" dirty="0">
                <a:latin typeface="Microsoft Sans Serif"/>
                <a:cs typeface="Microsoft Sans Serif"/>
              </a:rPr>
              <a:t>el</a:t>
            </a:r>
            <a:r>
              <a:rPr sz="600" dirty="0">
                <a:latin typeface="Microsoft Sans Serif"/>
                <a:cs typeface="Microsoft Sans Serif"/>
              </a:rPr>
              <a:t> </a:t>
            </a:r>
            <a:r>
              <a:rPr sz="600" spc="15" dirty="0">
                <a:latin typeface="Microsoft Sans Serif"/>
                <a:cs typeface="Microsoft Sans Serif"/>
              </a:rPr>
              <a:t>sistema</a:t>
            </a:r>
            <a:r>
              <a:rPr sz="600" dirty="0">
                <a:latin typeface="Microsoft Sans Serif"/>
                <a:cs typeface="Microsoft Sans Serif"/>
              </a:rPr>
              <a:t> </a:t>
            </a:r>
            <a:r>
              <a:rPr sz="600" spc="20" dirty="0">
                <a:latin typeface="Microsoft Sans Serif"/>
                <a:cs typeface="Microsoft Sans Serif"/>
              </a:rPr>
              <a:t>de</a:t>
            </a:r>
            <a:r>
              <a:rPr sz="600" dirty="0">
                <a:latin typeface="Microsoft Sans Serif"/>
                <a:cs typeface="Microsoft Sans Serif"/>
              </a:rPr>
              <a:t> </a:t>
            </a:r>
            <a:r>
              <a:rPr sz="600" spc="25" dirty="0">
                <a:latin typeface="Microsoft Sans Serif"/>
                <a:cs typeface="Microsoft Sans Serif"/>
              </a:rPr>
              <a:t>control</a:t>
            </a:r>
            <a:r>
              <a:rPr sz="600" dirty="0">
                <a:latin typeface="Microsoft Sans Serif"/>
                <a:cs typeface="Microsoft Sans Serif"/>
              </a:rPr>
              <a:t> </a:t>
            </a:r>
            <a:r>
              <a:rPr sz="600" spc="20" dirty="0">
                <a:latin typeface="Microsoft Sans Serif"/>
                <a:cs typeface="Microsoft Sans Serif"/>
              </a:rPr>
              <a:t>de</a:t>
            </a:r>
            <a:r>
              <a:rPr sz="600" dirty="0">
                <a:latin typeface="Microsoft Sans Serif"/>
                <a:cs typeface="Microsoft Sans Serif"/>
              </a:rPr>
              <a:t> </a:t>
            </a:r>
            <a:r>
              <a:rPr sz="600" spc="10" dirty="0">
                <a:latin typeface="Microsoft Sans Serif"/>
                <a:cs typeface="Microsoft Sans Serif"/>
              </a:rPr>
              <a:t>la</a:t>
            </a:r>
            <a:r>
              <a:rPr sz="600" spc="-5" dirty="0">
                <a:latin typeface="Microsoft Sans Serif"/>
                <a:cs typeface="Microsoft Sans Serif"/>
              </a:rPr>
              <a:t> </a:t>
            </a:r>
            <a:r>
              <a:rPr sz="600" spc="25" dirty="0">
                <a:latin typeface="Microsoft Sans Serif"/>
                <a:cs typeface="Microsoft Sans Serif"/>
              </a:rPr>
              <a:t>compuerta</a:t>
            </a:r>
            <a:r>
              <a:rPr sz="600" dirty="0">
                <a:latin typeface="Microsoft Sans Serif"/>
                <a:cs typeface="Microsoft Sans Serif"/>
              </a:rPr>
              <a:t> </a:t>
            </a:r>
            <a:r>
              <a:rPr sz="600" spc="20" dirty="0">
                <a:latin typeface="Microsoft Sans Serif"/>
                <a:cs typeface="Microsoft Sans Serif"/>
              </a:rPr>
              <a:t>de</a:t>
            </a:r>
            <a:r>
              <a:rPr sz="600" dirty="0">
                <a:latin typeface="Microsoft Sans Serif"/>
                <a:cs typeface="Microsoft Sans Serif"/>
              </a:rPr>
              <a:t> </a:t>
            </a:r>
            <a:r>
              <a:rPr sz="600" spc="10" dirty="0">
                <a:latin typeface="Microsoft Sans Serif"/>
                <a:cs typeface="Microsoft Sans Serif"/>
              </a:rPr>
              <a:t>la</a:t>
            </a:r>
            <a:r>
              <a:rPr sz="600" dirty="0">
                <a:latin typeface="Microsoft Sans Serif"/>
                <a:cs typeface="Microsoft Sans Serif"/>
              </a:rPr>
              <a:t> </a:t>
            </a:r>
            <a:r>
              <a:rPr sz="600" spc="25" dirty="0">
                <a:latin typeface="Microsoft Sans Serif"/>
                <a:cs typeface="Microsoft Sans Serif"/>
              </a:rPr>
              <a:t>turbina.</a:t>
            </a:r>
            <a:r>
              <a:rPr sz="600" dirty="0">
                <a:latin typeface="Microsoft Sans Serif"/>
                <a:cs typeface="Microsoft Sans Serif"/>
              </a:rPr>
              <a:t> </a:t>
            </a:r>
            <a:r>
              <a:rPr sz="600" spc="10" dirty="0">
                <a:latin typeface="Microsoft Sans Serif"/>
                <a:cs typeface="Microsoft Sans Serif"/>
              </a:rPr>
              <a:t>Por</a:t>
            </a:r>
            <a:r>
              <a:rPr sz="600" dirty="0">
                <a:latin typeface="Microsoft Sans Serif"/>
                <a:cs typeface="Microsoft Sans Serif"/>
              </a:rPr>
              <a:t> </a:t>
            </a:r>
            <a:r>
              <a:rPr sz="600" spc="20" dirty="0">
                <a:latin typeface="Microsoft Sans Serif"/>
                <a:cs typeface="Microsoft Sans Serif"/>
              </a:rPr>
              <a:t>lo</a:t>
            </a:r>
            <a:r>
              <a:rPr sz="600" dirty="0">
                <a:latin typeface="Microsoft Sans Serif"/>
                <a:cs typeface="Microsoft Sans Serif"/>
              </a:rPr>
              <a:t> </a:t>
            </a:r>
            <a:r>
              <a:rPr sz="600" spc="25" dirty="0">
                <a:latin typeface="Microsoft Sans Serif"/>
                <a:cs typeface="Microsoft Sans Serif"/>
              </a:rPr>
              <a:t>tanto,</a:t>
            </a:r>
            <a:r>
              <a:rPr sz="600" dirty="0">
                <a:latin typeface="Microsoft Sans Serif"/>
                <a:cs typeface="Microsoft Sans Serif"/>
              </a:rPr>
              <a:t> </a:t>
            </a:r>
            <a:r>
              <a:rPr sz="600" spc="10" dirty="0">
                <a:latin typeface="Microsoft Sans Serif"/>
                <a:cs typeface="Microsoft Sans Serif"/>
              </a:rPr>
              <a:t>esta </a:t>
            </a:r>
            <a:r>
              <a:rPr sz="600" spc="-145" dirty="0">
                <a:latin typeface="Microsoft Sans Serif"/>
                <a:cs typeface="Microsoft Sans Serif"/>
              </a:rPr>
              <a:t> </a:t>
            </a:r>
            <a:r>
              <a:rPr sz="600" spc="20" dirty="0">
                <a:latin typeface="Microsoft Sans Serif"/>
                <a:cs typeface="Microsoft Sans Serif"/>
              </a:rPr>
              <a:t>protección puede </a:t>
            </a:r>
            <a:r>
              <a:rPr sz="600" spc="10" dirty="0">
                <a:latin typeface="Microsoft Sans Serif"/>
                <a:cs typeface="Microsoft Sans Serif"/>
              </a:rPr>
              <a:t>conectarse </a:t>
            </a:r>
            <a:r>
              <a:rPr sz="600" spc="20" dirty="0">
                <a:latin typeface="Microsoft Sans Serif"/>
                <a:cs typeface="Microsoft Sans Serif"/>
              </a:rPr>
              <a:t>para cerrar compuertas de </a:t>
            </a:r>
            <a:r>
              <a:rPr sz="600" spc="25" dirty="0">
                <a:latin typeface="Microsoft Sans Serif"/>
                <a:cs typeface="Microsoft Sans Serif"/>
              </a:rPr>
              <a:t>entrada </a:t>
            </a:r>
            <a:r>
              <a:rPr sz="600" spc="20" dirty="0">
                <a:latin typeface="Microsoft Sans Serif"/>
                <a:cs typeface="Microsoft Sans Serif"/>
              </a:rPr>
              <a:t>de emergencia </a:t>
            </a:r>
            <a:r>
              <a:rPr sz="600" spc="25" dirty="0">
                <a:latin typeface="Microsoft Sans Serif"/>
                <a:cs typeface="Microsoft Sans Serif"/>
              </a:rPr>
              <a:t>o </a:t>
            </a:r>
            <a:r>
              <a:rPr sz="600" spc="30" dirty="0">
                <a:latin typeface="Microsoft Sans Serif"/>
                <a:cs typeface="Microsoft Sans Serif"/>
              </a:rPr>
              <a:t> </a:t>
            </a:r>
            <a:r>
              <a:rPr sz="600" spc="5" dirty="0">
                <a:latin typeface="Microsoft Sans Serif"/>
                <a:cs typeface="Microsoft Sans Serif"/>
              </a:rPr>
              <a:t>válvulas</a:t>
            </a:r>
            <a:r>
              <a:rPr sz="600" spc="-5" dirty="0">
                <a:latin typeface="Microsoft Sans Serif"/>
                <a:cs typeface="Microsoft Sans Serif"/>
              </a:rPr>
              <a:t> </a:t>
            </a:r>
            <a:r>
              <a:rPr sz="600" spc="10" dirty="0">
                <a:latin typeface="Microsoft Sans Serif"/>
                <a:cs typeface="Microsoft Sans Serif"/>
              </a:rPr>
              <a:t>aguas</a:t>
            </a:r>
            <a:r>
              <a:rPr sz="600" spc="-5" dirty="0">
                <a:latin typeface="Microsoft Sans Serif"/>
                <a:cs typeface="Microsoft Sans Serif"/>
              </a:rPr>
              <a:t> </a:t>
            </a:r>
            <a:r>
              <a:rPr sz="600" spc="25" dirty="0">
                <a:latin typeface="Microsoft Sans Serif"/>
                <a:cs typeface="Microsoft Sans Serif"/>
              </a:rPr>
              <a:t>arriba</a:t>
            </a:r>
            <a:r>
              <a:rPr sz="600" dirty="0">
                <a:latin typeface="Microsoft Sans Serif"/>
                <a:cs typeface="Microsoft Sans Serif"/>
              </a:rPr>
              <a:t> </a:t>
            </a:r>
            <a:r>
              <a:rPr sz="600" spc="20" dirty="0">
                <a:latin typeface="Microsoft Sans Serif"/>
                <a:cs typeface="Microsoft Sans Serif"/>
              </a:rPr>
              <a:t>de</a:t>
            </a:r>
            <a:r>
              <a:rPr sz="600" spc="-5" dirty="0">
                <a:latin typeface="Microsoft Sans Serif"/>
                <a:cs typeface="Microsoft Sans Serif"/>
              </a:rPr>
              <a:t> </a:t>
            </a:r>
            <a:r>
              <a:rPr sz="600" dirty="0">
                <a:latin typeface="Microsoft Sans Serif"/>
                <a:cs typeface="Microsoft Sans Serif"/>
              </a:rPr>
              <a:t>las </a:t>
            </a:r>
            <a:r>
              <a:rPr sz="600" spc="20" dirty="0">
                <a:latin typeface="Microsoft Sans Serif"/>
                <a:cs typeface="Microsoft Sans Serif"/>
              </a:rPr>
              <a:t>compuertas</a:t>
            </a:r>
            <a:r>
              <a:rPr sz="600" spc="-5" dirty="0">
                <a:latin typeface="Microsoft Sans Serif"/>
                <a:cs typeface="Microsoft Sans Serif"/>
              </a:rPr>
              <a:t> </a:t>
            </a:r>
            <a:r>
              <a:rPr sz="600" spc="20" dirty="0">
                <a:latin typeface="Microsoft Sans Serif"/>
                <a:cs typeface="Microsoft Sans Serif"/>
              </a:rPr>
              <a:t>de</a:t>
            </a:r>
            <a:r>
              <a:rPr sz="600" dirty="0">
                <a:latin typeface="Microsoft Sans Serif"/>
                <a:cs typeface="Microsoft Sans Serif"/>
              </a:rPr>
              <a:t> </a:t>
            </a:r>
            <a:r>
              <a:rPr sz="600" spc="25" dirty="0">
                <a:latin typeface="Microsoft Sans Serif"/>
                <a:cs typeface="Microsoft Sans Serif"/>
              </a:rPr>
              <a:t>entrada</a:t>
            </a:r>
            <a:r>
              <a:rPr sz="600" spc="-5" dirty="0">
                <a:latin typeface="Microsoft Sans Serif"/>
                <a:cs typeface="Microsoft Sans Serif"/>
              </a:rPr>
              <a:t> </a:t>
            </a:r>
            <a:r>
              <a:rPr sz="600" spc="20" dirty="0">
                <a:latin typeface="Microsoft Sans Serif"/>
                <a:cs typeface="Microsoft Sans Serif"/>
              </a:rPr>
              <a:t>de</a:t>
            </a:r>
            <a:r>
              <a:rPr sz="600" spc="-5" dirty="0">
                <a:latin typeface="Microsoft Sans Serif"/>
                <a:cs typeface="Microsoft Sans Serif"/>
              </a:rPr>
              <a:t> </a:t>
            </a:r>
            <a:r>
              <a:rPr sz="600" spc="10" dirty="0">
                <a:latin typeface="Microsoft Sans Serif"/>
                <a:cs typeface="Microsoft Sans Serif"/>
              </a:rPr>
              <a:t>la</a:t>
            </a:r>
            <a:r>
              <a:rPr sz="600" dirty="0">
                <a:latin typeface="Microsoft Sans Serif"/>
                <a:cs typeface="Microsoft Sans Serif"/>
              </a:rPr>
              <a:t> </a:t>
            </a:r>
            <a:r>
              <a:rPr sz="600" spc="30" dirty="0">
                <a:latin typeface="Microsoft Sans Serif"/>
                <a:cs typeface="Microsoft Sans Serif"/>
              </a:rPr>
              <a:t>turbina</a:t>
            </a:r>
            <a:r>
              <a:rPr sz="600" spc="-5" dirty="0">
                <a:latin typeface="Microsoft Sans Serif"/>
                <a:cs typeface="Microsoft Sans Serif"/>
              </a:rPr>
              <a:t> </a:t>
            </a:r>
            <a:r>
              <a:rPr sz="600" spc="15" dirty="0">
                <a:latin typeface="Microsoft Sans Serif"/>
                <a:cs typeface="Microsoft Sans Serif"/>
              </a:rPr>
              <a:t>principal.</a:t>
            </a:r>
            <a:endParaRPr sz="600">
              <a:latin typeface="Microsoft Sans Serif"/>
              <a:cs typeface="Microsoft Sans Serif"/>
            </a:endParaRPr>
          </a:p>
          <a:p>
            <a:pPr marL="12700" marR="5080" indent="153670">
              <a:lnSpc>
                <a:spcPts val="1200"/>
              </a:lnSpc>
              <a:spcBef>
                <a:spcPts val="10"/>
              </a:spcBef>
            </a:pPr>
            <a:r>
              <a:rPr sz="750" spc="25" dirty="0">
                <a:latin typeface="Microsoft Sans Serif"/>
                <a:cs typeface="Microsoft Sans Serif"/>
              </a:rPr>
              <a:t>Debido </a:t>
            </a:r>
            <a:r>
              <a:rPr sz="750" dirty="0">
                <a:latin typeface="Microsoft Sans Serif"/>
                <a:cs typeface="Microsoft Sans Serif"/>
              </a:rPr>
              <a:t>a las </a:t>
            </a:r>
            <a:r>
              <a:rPr sz="750" spc="25" dirty="0">
                <a:latin typeface="Microsoft Sans Serif"/>
                <a:cs typeface="Microsoft Sans Serif"/>
              </a:rPr>
              <a:t>grandes </a:t>
            </a:r>
            <a:r>
              <a:rPr sz="750" spc="15" dirty="0">
                <a:latin typeface="Microsoft Sans Serif"/>
                <a:cs typeface="Microsoft Sans Serif"/>
              </a:rPr>
              <a:t>variaciones </a:t>
            </a:r>
            <a:r>
              <a:rPr sz="750" spc="25" dirty="0">
                <a:latin typeface="Microsoft Sans Serif"/>
                <a:cs typeface="Microsoft Sans Serif"/>
              </a:rPr>
              <a:t>de </a:t>
            </a:r>
            <a:r>
              <a:rPr sz="750" spc="20" dirty="0">
                <a:latin typeface="Microsoft Sans Serif"/>
                <a:cs typeface="Microsoft Sans Serif"/>
              </a:rPr>
              <a:t>frecuencia </a:t>
            </a:r>
            <a:r>
              <a:rPr sz="750" spc="30" dirty="0">
                <a:latin typeface="Microsoft Sans Serif"/>
                <a:cs typeface="Microsoft Sans Serif"/>
              </a:rPr>
              <a:t>que pueden </a:t>
            </a:r>
            <a:r>
              <a:rPr sz="750" spc="35" dirty="0">
                <a:latin typeface="Microsoft Sans Serif"/>
                <a:cs typeface="Microsoft Sans Serif"/>
              </a:rPr>
              <a:t> </a:t>
            </a:r>
            <a:r>
              <a:rPr sz="750" spc="15" dirty="0">
                <a:latin typeface="Microsoft Sans Serif"/>
                <a:cs typeface="Microsoft Sans Serif"/>
              </a:rPr>
              <a:t>esperarse</a:t>
            </a:r>
            <a:r>
              <a:rPr sz="750" spc="-5" dirty="0">
                <a:latin typeface="Microsoft Sans Serif"/>
                <a:cs typeface="Microsoft Sans Serif"/>
              </a:rPr>
              <a:t> </a:t>
            </a:r>
            <a:r>
              <a:rPr sz="750" spc="35" dirty="0">
                <a:latin typeface="Microsoft Sans Serif"/>
                <a:cs typeface="Microsoft Sans Serif"/>
              </a:rPr>
              <a:t>durante</a:t>
            </a:r>
            <a:r>
              <a:rPr sz="750" dirty="0">
                <a:latin typeface="Microsoft Sans Serif"/>
                <a:cs typeface="Microsoft Sans Serif"/>
              </a:rPr>
              <a:t> </a:t>
            </a:r>
            <a:r>
              <a:rPr sz="750" spc="10" dirty="0">
                <a:latin typeface="Microsoft Sans Serif"/>
                <a:cs typeface="Microsoft Sans Serif"/>
              </a:rPr>
              <a:t>los</a:t>
            </a:r>
            <a:r>
              <a:rPr sz="750" dirty="0">
                <a:latin typeface="Microsoft Sans Serif"/>
                <a:cs typeface="Microsoft Sans Serif"/>
              </a:rPr>
              <a:t> </a:t>
            </a:r>
            <a:r>
              <a:rPr sz="750" spc="20" dirty="0">
                <a:latin typeface="Microsoft Sans Serif"/>
                <a:cs typeface="Microsoft Sans Serif"/>
              </a:rPr>
              <a:t>cambios</a:t>
            </a:r>
            <a:r>
              <a:rPr sz="750" dirty="0">
                <a:latin typeface="Microsoft Sans Serif"/>
                <a:cs typeface="Microsoft Sans Serif"/>
              </a:rPr>
              <a:t> </a:t>
            </a:r>
            <a:r>
              <a:rPr sz="750" spc="30" dirty="0">
                <a:latin typeface="Microsoft Sans Serif"/>
                <a:cs typeface="Microsoft Sans Serif"/>
              </a:rPr>
              <a:t>repentinos</a:t>
            </a:r>
            <a:r>
              <a:rPr sz="750" dirty="0">
                <a:latin typeface="Microsoft Sans Serif"/>
                <a:cs typeface="Microsoft Sans Serif"/>
              </a:rPr>
              <a:t> </a:t>
            </a:r>
            <a:r>
              <a:rPr sz="750" spc="25" dirty="0">
                <a:latin typeface="Microsoft Sans Serif"/>
                <a:cs typeface="Microsoft Sans Serif"/>
              </a:rPr>
              <a:t>de</a:t>
            </a:r>
            <a:r>
              <a:rPr sz="750" dirty="0">
                <a:latin typeface="Microsoft Sans Serif"/>
                <a:cs typeface="Microsoft Sans Serif"/>
              </a:rPr>
              <a:t> </a:t>
            </a:r>
            <a:r>
              <a:rPr sz="750" spc="15" dirty="0">
                <a:latin typeface="Microsoft Sans Serif"/>
                <a:cs typeface="Microsoft Sans Serif"/>
              </a:rPr>
              <a:t>carga</a:t>
            </a:r>
            <a:r>
              <a:rPr sz="750" dirty="0">
                <a:latin typeface="Microsoft Sans Serif"/>
                <a:cs typeface="Microsoft Sans Serif"/>
              </a:rPr>
              <a:t> </a:t>
            </a:r>
            <a:r>
              <a:rPr sz="750" spc="25" dirty="0">
                <a:latin typeface="Microsoft Sans Serif"/>
                <a:cs typeface="Microsoft Sans Serif"/>
              </a:rPr>
              <a:t>en</a:t>
            </a:r>
            <a:r>
              <a:rPr sz="750" spc="-5" dirty="0">
                <a:latin typeface="Microsoft Sans Serif"/>
                <a:cs typeface="Microsoft Sans Serif"/>
              </a:rPr>
              <a:t> </a:t>
            </a:r>
            <a:r>
              <a:rPr sz="750" spc="10" dirty="0">
                <a:latin typeface="Microsoft Sans Serif"/>
                <a:cs typeface="Microsoft Sans Serif"/>
              </a:rPr>
              <a:t>los</a:t>
            </a:r>
            <a:r>
              <a:rPr sz="750" dirty="0">
                <a:latin typeface="Microsoft Sans Serif"/>
                <a:cs typeface="Microsoft Sans Serif"/>
              </a:rPr>
              <a:t> </a:t>
            </a:r>
            <a:r>
              <a:rPr sz="750" spc="25" dirty="0">
                <a:latin typeface="Microsoft Sans Serif"/>
                <a:cs typeface="Microsoft Sans Serif"/>
              </a:rPr>
              <a:t>generadores </a:t>
            </a:r>
            <a:r>
              <a:rPr sz="750" spc="-185" dirty="0">
                <a:latin typeface="Microsoft Sans Serif"/>
                <a:cs typeface="Microsoft Sans Serif"/>
              </a:rPr>
              <a:t> </a:t>
            </a:r>
            <a:r>
              <a:rPr sz="750" spc="20" dirty="0">
                <a:latin typeface="Microsoft Sans Serif"/>
                <a:cs typeface="Microsoft Sans Serif"/>
              </a:rPr>
              <a:t>hidroeléctricos, </a:t>
            </a:r>
            <a:r>
              <a:rPr sz="750" dirty="0">
                <a:latin typeface="Microsoft Sans Serif"/>
                <a:cs typeface="Microsoft Sans Serif"/>
              </a:rPr>
              <a:t>las </a:t>
            </a:r>
            <a:r>
              <a:rPr sz="750" spc="10" dirty="0">
                <a:latin typeface="Microsoft Sans Serif"/>
                <a:cs typeface="Microsoft Sans Serif"/>
              </a:rPr>
              <a:t>cargas </a:t>
            </a:r>
            <a:r>
              <a:rPr sz="750" spc="25" dirty="0">
                <a:latin typeface="Microsoft Sans Serif"/>
                <a:cs typeface="Microsoft Sans Serif"/>
              </a:rPr>
              <a:t>de </a:t>
            </a:r>
            <a:r>
              <a:rPr sz="750" spc="10" dirty="0">
                <a:latin typeface="Microsoft Sans Serif"/>
                <a:cs typeface="Microsoft Sans Serif"/>
              </a:rPr>
              <a:t>los clientes, </a:t>
            </a:r>
            <a:r>
              <a:rPr sz="750" spc="30" dirty="0">
                <a:latin typeface="Microsoft Sans Serif"/>
                <a:cs typeface="Microsoft Sans Serif"/>
              </a:rPr>
              <a:t>que pueden </a:t>
            </a:r>
            <a:r>
              <a:rPr sz="750" spc="20" dirty="0">
                <a:latin typeface="Microsoft Sans Serif"/>
                <a:cs typeface="Microsoft Sans Serif"/>
              </a:rPr>
              <a:t>estar </a:t>
            </a:r>
            <a:r>
              <a:rPr sz="750" spc="15" dirty="0">
                <a:latin typeface="Microsoft Sans Serif"/>
                <a:cs typeface="Microsoft Sans Serif"/>
              </a:rPr>
              <a:t>conectadas </a:t>
            </a:r>
            <a:r>
              <a:rPr sz="750" spc="-185" dirty="0">
                <a:latin typeface="Microsoft Sans Serif"/>
                <a:cs typeface="Microsoft Sans Serif"/>
              </a:rPr>
              <a:t> </a:t>
            </a:r>
            <a:r>
              <a:rPr sz="750" dirty="0">
                <a:latin typeface="Microsoft Sans Serif"/>
                <a:cs typeface="Microsoft Sans Serif"/>
              </a:rPr>
              <a:t>a islas </a:t>
            </a:r>
            <a:r>
              <a:rPr sz="750" spc="20" dirty="0">
                <a:latin typeface="Microsoft Sans Serif"/>
                <a:cs typeface="Microsoft Sans Serif"/>
              </a:rPr>
              <a:t>con dicha generación, </a:t>
            </a:r>
            <a:r>
              <a:rPr sz="750" spc="30" dirty="0">
                <a:latin typeface="Microsoft Sans Serif"/>
                <a:cs typeface="Microsoft Sans Serif"/>
              </a:rPr>
              <a:t>pueden </a:t>
            </a:r>
            <a:r>
              <a:rPr sz="750" spc="20" dirty="0">
                <a:latin typeface="Microsoft Sans Serif"/>
                <a:cs typeface="Microsoft Sans Serif"/>
              </a:rPr>
              <a:t>estar </a:t>
            </a:r>
            <a:r>
              <a:rPr sz="750" spc="30" dirty="0">
                <a:latin typeface="Microsoft Sans Serif"/>
                <a:cs typeface="Microsoft Sans Serif"/>
              </a:rPr>
              <a:t>protegidas </a:t>
            </a:r>
            <a:r>
              <a:rPr sz="750" spc="45" dirty="0">
                <a:latin typeface="Microsoft Sans Serif"/>
                <a:cs typeface="Microsoft Sans Serif"/>
              </a:rPr>
              <a:t>por </a:t>
            </a:r>
            <a:r>
              <a:rPr sz="750" spc="25" dirty="0">
                <a:latin typeface="Microsoft Sans Serif"/>
                <a:cs typeface="Microsoft Sans Serif"/>
              </a:rPr>
              <a:t>protección </a:t>
            </a:r>
            <a:r>
              <a:rPr sz="750" spc="30" dirty="0">
                <a:latin typeface="Microsoft Sans Serif"/>
                <a:cs typeface="Microsoft Sans Serif"/>
              </a:rPr>
              <a:t> </a:t>
            </a:r>
            <a:r>
              <a:rPr sz="750" spc="25" dirty="0">
                <a:latin typeface="Microsoft Sans Serif"/>
                <a:cs typeface="Microsoft Sans Serif"/>
              </a:rPr>
              <a:t>de </a:t>
            </a:r>
            <a:r>
              <a:rPr sz="750" spc="20" dirty="0">
                <a:latin typeface="Microsoft Sans Serif"/>
                <a:cs typeface="Microsoft Sans Serif"/>
              </a:rPr>
              <a:t>baja/sobrefrecuencia. </a:t>
            </a:r>
            <a:r>
              <a:rPr sz="750" spc="-5" dirty="0">
                <a:latin typeface="Microsoft Sans Serif"/>
                <a:cs typeface="Microsoft Sans Serif"/>
              </a:rPr>
              <a:t>Estos </a:t>
            </a:r>
            <a:r>
              <a:rPr sz="750" spc="15" dirty="0">
                <a:latin typeface="Microsoft Sans Serif"/>
                <a:cs typeface="Microsoft Sans Serif"/>
              </a:rPr>
              <a:t>relés </a:t>
            </a:r>
            <a:r>
              <a:rPr sz="750" spc="30" dirty="0">
                <a:latin typeface="Microsoft Sans Serif"/>
                <a:cs typeface="Microsoft Sans Serif"/>
              </a:rPr>
              <a:t>pueden </a:t>
            </a:r>
            <a:r>
              <a:rPr sz="750" spc="25" dirty="0">
                <a:latin typeface="Microsoft Sans Serif"/>
                <a:cs typeface="Microsoft Sans Serif"/>
              </a:rPr>
              <a:t>configurarse </a:t>
            </a:r>
            <a:r>
              <a:rPr sz="750" spc="20" dirty="0">
                <a:latin typeface="Microsoft Sans Serif"/>
                <a:cs typeface="Microsoft Sans Serif"/>
              </a:rPr>
              <a:t>con </a:t>
            </a:r>
            <a:r>
              <a:rPr sz="750" spc="15" dirty="0">
                <a:latin typeface="Microsoft Sans Serif"/>
                <a:cs typeface="Microsoft Sans Serif"/>
              </a:rPr>
              <a:t>ventanas </a:t>
            </a:r>
            <a:r>
              <a:rPr sz="750" spc="-190" dirty="0">
                <a:latin typeface="Microsoft Sans Serif"/>
                <a:cs typeface="Microsoft Sans Serif"/>
              </a:rPr>
              <a:t> </a:t>
            </a:r>
            <a:r>
              <a:rPr sz="750" spc="20" dirty="0">
                <a:latin typeface="Microsoft Sans Serif"/>
                <a:cs typeface="Microsoft Sans Serif"/>
              </a:rPr>
              <a:t>más</a:t>
            </a:r>
            <a:r>
              <a:rPr sz="750" spc="-5" dirty="0">
                <a:latin typeface="Microsoft Sans Serif"/>
                <a:cs typeface="Microsoft Sans Serif"/>
              </a:rPr>
              <a:t> </a:t>
            </a:r>
            <a:r>
              <a:rPr sz="750" spc="15" dirty="0">
                <a:latin typeface="Microsoft Sans Serif"/>
                <a:cs typeface="Microsoft Sans Serif"/>
              </a:rPr>
              <a:t>estrechas</a:t>
            </a:r>
            <a:r>
              <a:rPr sz="750" spc="-5" dirty="0">
                <a:latin typeface="Microsoft Sans Serif"/>
                <a:cs typeface="Microsoft Sans Serif"/>
              </a:rPr>
              <a:t> </a:t>
            </a:r>
            <a:r>
              <a:rPr sz="750" spc="5" dirty="0">
                <a:latin typeface="Microsoft Sans Serif"/>
                <a:cs typeface="Microsoft Sans Serif"/>
              </a:rPr>
              <a:t>y</a:t>
            </a:r>
            <a:r>
              <a:rPr sz="750" dirty="0">
                <a:latin typeface="Microsoft Sans Serif"/>
                <a:cs typeface="Microsoft Sans Serif"/>
              </a:rPr>
              <a:t> </a:t>
            </a:r>
            <a:r>
              <a:rPr sz="750" spc="30" dirty="0">
                <a:latin typeface="Microsoft Sans Serif"/>
                <a:cs typeface="Microsoft Sans Serif"/>
              </a:rPr>
              <a:t>retardos</a:t>
            </a:r>
            <a:r>
              <a:rPr sz="750" spc="-5" dirty="0">
                <a:latin typeface="Microsoft Sans Serif"/>
                <a:cs typeface="Microsoft Sans Serif"/>
              </a:rPr>
              <a:t> </a:t>
            </a:r>
            <a:r>
              <a:rPr sz="750" spc="25" dirty="0">
                <a:latin typeface="Microsoft Sans Serif"/>
                <a:cs typeface="Microsoft Sans Serif"/>
              </a:rPr>
              <a:t>de</a:t>
            </a:r>
            <a:r>
              <a:rPr sz="750" spc="-5" dirty="0">
                <a:latin typeface="Microsoft Sans Serif"/>
                <a:cs typeface="Microsoft Sans Serif"/>
              </a:rPr>
              <a:t> </a:t>
            </a:r>
            <a:r>
              <a:rPr sz="750" spc="40" dirty="0">
                <a:latin typeface="Microsoft Sans Serif"/>
                <a:cs typeface="Microsoft Sans Serif"/>
              </a:rPr>
              <a:t>tiempo</a:t>
            </a:r>
            <a:r>
              <a:rPr sz="750" dirty="0">
                <a:latin typeface="Microsoft Sans Serif"/>
                <a:cs typeface="Microsoft Sans Serif"/>
              </a:rPr>
              <a:t> </a:t>
            </a:r>
            <a:r>
              <a:rPr sz="750" spc="20" dirty="0">
                <a:latin typeface="Microsoft Sans Serif"/>
                <a:cs typeface="Microsoft Sans Serif"/>
              </a:rPr>
              <a:t>más</a:t>
            </a:r>
            <a:r>
              <a:rPr sz="750" spc="-5" dirty="0">
                <a:latin typeface="Microsoft Sans Serif"/>
                <a:cs typeface="Microsoft Sans Serif"/>
              </a:rPr>
              <a:t> </a:t>
            </a:r>
            <a:r>
              <a:rPr sz="750" spc="25" dirty="0">
                <a:latin typeface="Microsoft Sans Serif"/>
                <a:cs typeface="Microsoft Sans Serif"/>
              </a:rPr>
              <a:t>cortos</a:t>
            </a:r>
            <a:r>
              <a:rPr sz="750" spc="-5" dirty="0">
                <a:latin typeface="Microsoft Sans Serif"/>
                <a:cs typeface="Microsoft Sans Serif"/>
              </a:rPr>
              <a:t> </a:t>
            </a:r>
            <a:r>
              <a:rPr sz="750" spc="30" dirty="0">
                <a:latin typeface="Microsoft Sans Serif"/>
                <a:cs typeface="Microsoft Sans Serif"/>
              </a:rPr>
              <a:t>que</a:t>
            </a:r>
            <a:r>
              <a:rPr sz="750" dirty="0">
                <a:latin typeface="Microsoft Sans Serif"/>
                <a:cs typeface="Microsoft Sans Serif"/>
              </a:rPr>
              <a:t> </a:t>
            </a:r>
            <a:r>
              <a:rPr sz="750" spc="10" dirty="0">
                <a:latin typeface="Microsoft Sans Serif"/>
                <a:cs typeface="Microsoft Sans Serif"/>
              </a:rPr>
              <a:t>los</a:t>
            </a:r>
            <a:r>
              <a:rPr sz="750" spc="-5" dirty="0">
                <a:latin typeface="Microsoft Sans Serif"/>
                <a:cs typeface="Microsoft Sans Serif"/>
              </a:rPr>
              <a:t> </a:t>
            </a:r>
            <a:r>
              <a:rPr sz="750" spc="10" dirty="0">
                <a:latin typeface="Microsoft Sans Serif"/>
                <a:cs typeface="Microsoft Sans Serif"/>
              </a:rPr>
              <a:t>necesarios</a:t>
            </a:r>
            <a:r>
              <a:rPr sz="750" spc="-5" dirty="0">
                <a:latin typeface="Microsoft Sans Serif"/>
                <a:cs typeface="Microsoft Sans Serif"/>
              </a:rPr>
              <a:t> </a:t>
            </a:r>
            <a:r>
              <a:rPr sz="750" spc="25" dirty="0">
                <a:latin typeface="Microsoft Sans Serif"/>
                <a:cs typeface="Microsoft Sans Serif"/>
              </a:rPr>
              <a:t>para </a:t>
            </a:r>
            <a:r>
              <a:rPr sz="750" spc="-180" dirty="0">
                <a:latin typeface="Microsoft Sans Serif"/>
                <a:cs typeface="Microsoft Sans Serif"/>
              </a:rPr>
              <a:t> </a:t>
            </a:r>
            <a:r>
              <a:rPr sz="750" spc="10" dirty="0">
                <a:latin typeface="Microsoft Sans Serif"/>
                <a:cs typeface="Microsoft Sans Serif"/>
              </a:rPr>
              <a:t>la </a:t>
            </a:r>
            <a:r>
              <a:rPr sz="750" spc="25" dirty="0">
                <a:latin typeface="Microsoft Sans Serif"/>
                <a:cs typeface="Microsoft Sans Serif"/>
              </a:rPr>
              <a:t>protección de </a:t>
            </a:r>
            <a:r>
              <a:rPr sz="750" spc="10" dirty="0">
                <a:latin typeface="Microsoft Sans Serif"/>
                <a:cs typeface="Microsoft Sans Serif"/>
              </a:rPr>
              <a:t>la </a:t>
            </a:r>
            <a:r>
              <a:rPr sz="750" spc="30" dirty="0">
                <a:latin typeface="Microsoft Sans Serif"/>
                <a:cs typeface="Microsoft Sans Serif"/>
              </a:rPr>
              <a:t>planta </a:t>
            </a:r>
            <a:r>
              <a:rPr sz="750" spc="25" dirty="0">
                <a:latin typeface="Microsoft Sans Serif"/>
                <a:cs typeface="Microsoft Sans Serif"/>
              </a:rPr>
              <a:t>generadora. </a:t>
            </a:r>
            <a:r>
              <a:rPr sz="750" spc="-25" dirty="0">
                <a:latin typeface="Microsoft Sans Serif"/>
                <a:cs typeface="Microsoft Sans Serif"/>
              </a:rPr>
              <a:t>A </a:t>
            </a:r>
            <a:r>
              <a:rPr sz="750" spc="-5" dirty="0">
                <a:latin typeface="Microsoft Sans Serif"/>
                <a:cs typeface="Microsoft Sans Serif"/>
              </a:rPr>
              <a:t>veces, </a:t>
            </a:r>
            <a:r>
              <a:rPr sz="750" spc="10" dirty="0">
                <a:latin typeface="Microsoft Sans Serif"/>
                <a:cs typeface="Microsoft Sans Serif"/>
              </a:rPr>
              <a:t>los </a:t>
            </a:r>
            <a:r>
              <a:rPr sz="750" spc="15" dirty="0">
                <a:latin typeface="Microsoft Sans Serif"/>
                <a:cs typeface="Microsoft Sans Serif"/>
              </a:rPr>
              <a:t>relés </a:t>
            </a:r>
            <a:r>
              <a:rPr sz="750" spc="20" dirty="0">
                <a:latin typeface="Microsoft Sans Serif"/>
                <a:cs typeface="Microsoft Sans Serif"/>
              </a:rPr>
              <a:t>están </a:t>
            </a:r>
            <a:r>
              <a:rPr sz="750" spc="25" dirty="0">
                <a:latin typeface="Microsoft Sans Serif"/>
                <a:cs typeface="Microsoft Sans Serif"/>
              </a:rPr>
              <a:t> </a:t>
            </a:r>
            <a:r>
              <a:rPr sz="750" spc="15" dirty="0">
                <a:latin typeface="Microsoft Sans Serif"/>
                <a:cs typeface="Microsoft Sans Serif"/>
              </a:rPr>
              <a:t>conectados </a:t>
            </a:r>
            <a:r>
              <a:rPr sz="750" dirty="0">
                <a:latin typeface="Microsoft Sans Serif"/>
                <a:cs typeface="Microsoft Sans Serif"/>
              </a:rPr>
              <a:t>a </a:t>
            </a:r>
            <a:r>
              <a:rPr sz="750" spc="10" dirty="0">
                <a:latin typeface="Microsoft Sans Serif"/>
                <a:cs typeface="Microsoft Sans Serif"/>
              </a:rPr>
              <a:t>los </a:t>
            </a:r>
            <a:r>
              <a:rPr sz="750" spc="-45" dirty="0">
                <a:latin typeface="Microsoft Sans Serif"/>
                <a:cs typeface="Microsoft Sans Serif"/>
              </a:rPr>
              <a:t>TT </a:t>
            </a:r>
            <a:r>
              <a:rPr sz="750" spc="25" dirty="0">
                <a:latin typeface="Microsoft Sans Serif"/>
                <a:cs typeface="Microsoft Sans Serif"/>
              </a:rPr>
              <a:t>de </a:t>
            </a:r>
            <a:r>
              <a:rPr sz="750" spc="10" dirty="0">
                <a:latin typeface="Microsoft Sans Serif"/>
                <a:cs typeface="Microsoft Sans Serif"/>
              </a:rPr>
              <a:t>la </a:t>
            </a:r>
            <a:r>
              <a:rPr sz="750" spc="30" dirty="0">
                <a:latin typeface="Microsoft Sans Serif"/>
                <a:cs typeface="Microsoft Sans Serif"/>
              </a:rPr>
              <a:t>planta </a:t>
            </a:r>
            <a:r>
              <a:rPr sz="750" spc="25" dirty="0">
                <a:latin typeface="Microsoft Sans Serif"/>
                <a:cs typeface="Microsoft Sans Serif"/>
              </a:rPr>
              <a:t>generadora. </a:t>
            </a:r>
            <a:r>
              <a:rPr sz="750" spc="-5" dirty="0">
                <a:latin typeface="Microsoft Sans Serif"/>
                <a:cs typeface="Microsoft Sans Serif"/>
              </a:rPr>
              <a:t>Estos </a:t>
            </a:r>
            <a:r>
              <a:rPr sz="750" spc="20" dirty="0">
                <a:latin typeface="Microsoft Sans Serif"/>
                <a:cs typeface="Microsoft Sans Serif"/>
              </a:rPr>
              <a:t>dispositivos </a:t>
            </a:r>
            <a:r>
              <a:rPr sz="750" spc="25" dirty="0">
                <a:latin typeface="Microsoft Sans Serif"/>
                <a:cs typeface="Microsoft Sans Serif"/>
              </a:rPr>
              <a:t>de </a:t>
            </a:r>
            <a:r>
              <a:rPr sz="750" spc="30" dirty="0">
                <a:latin typeface="Microsoft Sans Serif"/>
                <a:cs typeface="Microsoft Sans Serif"/>
              </a:rPr>
              <a:t> </a:t>
            </a:r>
            <a:r>
              <a:rPr sz="750" spc="25" dirty="0">
                <a:latin typeface="Microsoft Sans Serif"/>
                <a:cs typeface="Microsoft Sans Serif"/>
              </a:rPr>
              <a:t>“protección de </a:t>
            </a:r>
            <a:r>
              <a:rPr sz="750" spc="15" dirty="0">
                <a:latin typeface="Microsoft Sans Serif"/>
                <a:cs typeface="Microsoft Sans Serif"/>
              </a:rPr>
              <a:t>calidad” </a:t>
            </a:r>
            <a:r>
              <a:rPr sz="750" spc="40" dirty="0">
                <a:latin typeface="Microsoft Sans Serif"/>
                <a:cs typeface="Microsoft Sans Serif"/>
              </a:rPr>
              <a:t>no </a:t>
            </a:r>
            <a:r>
              <a:rPr sz="750" spc="25" dirty="0">
                <a:latin typeface="Microsoft Sans Serif"/>
                <a:cs typeface="Microsoft Sans Serif"/>
              </a:rPr>
              <a:t>deben confundirse </a:t>
            </a:r>
            <a:r>
              <a:rPr sz="750" spc="20" dirty="0">
                <a:latin typeface="Microsoft Sans Serif"/>
                <a:cs typeface="Microsoft Sans Serif"/>
              </a:rPr>
              <a:t>con </a:t>
            </a:r>
            <a:r>
              <a:rPr sz="750" spc="10" dirty="0">
                <a:latin typeface="Microsoft Sans Serif"/>
                <a:cs typeface="Microsoft Sans Serif"/>
              </a:rPr>
              <a:t>la </a:t>
            </a:r>
            <a:r>
              <a:rPr sz="750" spc="25" dirty="0">
                <a:latin typeface="Microsoft Sans Serif"/>
                <a:cs typeface="Microsoft Sans Serif"/>
              </a:rPr>
              <a:t>protección de </a:t>
            </a:r>
            <a:r>
              <a:rPr sz="750" spc="30" dirty="0">
                <a:latin typeface="Microsoft Sans Serif"/>
                <a:cs typeface="Microsoft Sans Serif"/>
              </a:rPr>
              <a:t> </a:t>
            </a:r>
            <a:r>
              <a:rPr sz="750" spc="20" dirty="0">
                <a:latin typeface="Microsoft Sans Serif"/>
                <a:cs typeface="Microsoft Sans Serif"/>
              </a:rPr>
              <a:t>generadores. </a:t>
            </a:r>
            <a:r>
              <a:rPr sz="750" dirty="0">
                <a:latin typeface="Microsoft Sans Serif"/>
                <a:cs typeface="Microsoft Sans Serif"/>
              </a:rPr>
              <a:t>Están</a:t>
            </a:r>
            <a:r>
              <a:rPr sz="750" spc="25" dirty="0">
                <a:latin typeface="Microsoft Sans Serif"/>
                <a:cs typeface="Microsoft Sans Serif"/>
              </a:rPr>
              <a:t> </a:t>
            </a:r>
            <a:r>
              <a:rPr sz="750" spc="20" dirty="0">
                <a:latin typeface="Microsoft Sans Serif"/>
                <a:cs typeface="Microsoft Sans Serif"/>
              </a:rPr>
              <a:t>destinados</a:t>
            </a:r>
            <a:r>
              <a:rPr sz="750" spc="25" dirty="0">
                <a:latin typeface="Microsoft Sans Serif"/>
                <a:cs typeface="Microsoft Sans Serif"/>
              </a:rPr>
              <a:t> </a:t>
            </a:r>
            <a:r>
              <a:rPr sz="750" dirty="0">
                <a:latin typeface="Microsoft Sans Serif"/>
                <a:cs typeface="Microsoft Sans Serif"/>
              </a:rPr>
              <a:t>a</a:t>
            </a:r>
            <a:r>
              <a:rPr sz="750" spc="25" dirty="0">
                <a:latin typeface="Microsoft Sans Serif"/>
                <a:cs typeface="Microsoft Sans Serif"/>
              </a:rPr>
              <a:t> </a:t>
            </a:r>
            <a:r>
              <a:rPr sz="750" spc="35" dirty="0">
                <a:latin typeface="Microsoft Sans Serif"/>
                <a:cs typeface="Microsoft Sans Serif"/>
              </a:rPr>
              <a:t>proteger</a:t>
            </a:r>
            <a:r>
              <a:rPr sz="750" spc="25" dirty="0">
                <a:latin typeface="Microsoft Sans Serif"/>
                <a:cs typeface="Microsoft Sans Serif"/>
              </a:rPr>
              <a:t> </a:t>
            </a:r>
            <a:r>
              <a:rPr sz="750" spc="10" dirty="0">
                <a:latin typeface="Microsoft Sans Serif"/>
                <a:cs typeface="Microsoft Sans Serif"/>
              </a:rPr>
              <a:t>la</a:t>
            </a:r>
            <a:r>
              <a:rPr sz="750" spc="25" dirty="0">
                <a:latin typeface="Microsoft Sans Serif"/>
                <a:cs typeface="Microsoft Sans Serif"/>
              </a:rPr>
              <a:t> </a:t>
            </a:r>
            <a:r>
              <a:rPr sz="750" spc="15" dirty="0">
                <a:latin typeface="Microsoft Sans Serif"/>
                <a:cs typeface="Microsoft Sans Serif"/>
              </a:rPr>
              <a:t>calidad</a:t>
            </a:r>
            <a:r>
              <a:rPr sz="750" spc="20" dirty="0">
                <a:latin typeface="Microsoft Sans Serif"/>
                <a:cs typeface="Microsoft Sans Serif"/>
              </a:rPr>
              <a:t> del</a:t>
            </a:r>
            <a:r>
              <a:rPr sz="750" spc="25" dirty="0">
                <a:latin typeface="Microsoft Sans Serif"/>
                <a:cs typeface="Microsoft Sans Serif"/>
              </a:rPr>
              <a:t> </a:t>
            </a:r>
            <a:r>
              <a:rPr sz="750" spc="30" dirty="0">
                <a:latin typeface="Microsoft Sans Serif"/>
                <a:cs typeface="Microsoft Sans Serif"/>
              </a:rPr>
              <a:t>suministro</a:t>
            </a:r>
            <a:r>
              <a:rPr sz="750" spc="25" dirty="0">
                <a:latin typeface="Microsoft Sans Serif"/>
                <a:cs typeface="Microsoft Sans Serif"/>
              </a:rPr>
              <a:t> </a:t>
            </a:r>
            <a:r>
              <a:rPr sz="750" dirty="0">
                <a:latin typeface="Microsoft Sans Serif"/>
                <a:cs typeface="Microsoft Sans Serif"/>
              </a:rPr>
              <a:t>a </a:t>
            </a:r>
            <a:r>
              <a:rPr sz="750" spc="5" dirty="0">
                <a:latin typeface="Microsoft Sans Serif"/>
                <a:cs typeface="Microsoft Sans Serif"/>
              </a:rPr>
              <a:t> </a:t>
            </a:r>
            <a:r>
              <a:rPr sz="750" spc="10" dirty="0">
                <a:latin typeface="Microsoft Sans Serif"/>
                <a:cs typeface="Microsoft Sans Serif"/>
              </a:rPr>
              <a:t>los </a:t>
            </a:r>
            <a:r>
              <a:rPr sz="750" spc="15" dirty="0">
                <a:latin typeface="Microsoft Sans Serif"/>
                <a:cs typeface="Microsoft Sans Serif"/>
              </a:rPr>
              <a:t>clientes </a:t>
            </a:r>
            <a:r>
              <a:rPr sz="750" spc="5" dirty="0">
                <a:latin typeface="Microsoft Sans Serif"/>
                <a:cs typeface="Microsoft Sans Serif"/>
              </a:rPr>
              <a:t>y </a:t>
            </a:r>
            <a:r>
              <a:rPr sz="750" spc="40" dirty="0">
                <a:latin typeface="Microsoft Sans Serif"/>
                <a:cs typeface="Microsoft Sans Serif"/>
              </a:rPr>
              <a:t>normalmente </a:t>
            </a:r>
            <a:r>
              <a:rPr sz="750" spc="-5" dirty="0">
                <a:latin typeface="Microsoft Sans Serif"/>
                <a:cs typeface="Microsoft Sans Serif"/>
              </a:rPr>
              <a:t>se </a:t>
            </a:r>
            <a:r>
              <a:rPr sz="750" spc="20" dirty="0">
                <a:latin typeface="Microsoft Sans Serif"/>
                <a:cs typeface="Microsoft Sans Serif"/>
              </a:rPr>
              <a:t>conectan </a:t>
            </a:r>
            <a:r>
              <a:rPr sz="750" spc="25" dirty="0">
                <a:latin typeface="Microsoft Sans Serif"/>
                <a:cs typeface="Microsoft Sans Serif"/>
              </a:rPr>
              <a:t>para </a:t>
            </a:r>
            <a:r>
              <a:rPr sz="750" spc="15" dirty="0">
                <a:latin typeface="Microsoft Sans Serif"/>
                <a:cs typeface="Microsoft Sans Serif"/>
              </a:rPr>
              <a:t>desconectar </a:t>
            </a:r>
            <a:r>
              <a:rPr sz="750" dirty="0">
                <a:latin typeface="Microsoft Sans Serif"/>
                <a:cs typeface="Microsoft Sans Serif"/>
              </a:rPr>
              <a:t>las </a:t>
            </a:r>
            <a:r>
              <a:rPr sz="750" spc="10" dirty="0">
                <a:latin typeface="Microsoft Sans Serif"/>
                <a:cs typeface="Microsoft Sans Serif"/>
              </a:rPr>
              <a:t>cargas, </a:t>
            </a:r>
            <a:r>
              <a:rPr sz="750" spc="15" dirty="0">
                <a:latin typeface="Microsoft Sans Serif"/>
                <a:cs typeface="Microsoft Sans Serif"/>
              </a:rPr>
              <a:t> </a:t>
            </a:r>
            <a:r>
              <a:rPr sz="750" spc="10" dirty="0">
                <a:latin typeface="Microsoft Sans Serif"/>
                <a:cs typeface="Microsoft Sans Serif"/>
              </a:rPr>
              <a:t>quizás</a:t>
            </a:r>
            <a:r>
              <a:rPr sz="750" spc="-5" dirty="0">
                <a:latin typeface="Microsoft Sans Serif"/>
                <a:cs typeface="Microsoft Sans Serif"/>
              </a:rPr>
              <a:t> </a:t>
            </a:r>
            <a:r>
              <a:rPr sz="750" spc="20" dirty="0">
                <a:latin typeface="Microsoft Sans Serif"/>
                <a:cs typeface="Microsoft Sans Serif"/>
              </a:rPr>
              <a:t>con</a:t>
            </a:r>
            <a:r>
              <a:rPr sz="750" spc="-5" dirty="0">
                <a:latin typeface="Microsoft Sans Serif"/>
                <a:cs typeface="Microsoft Sans Serif"/>
              </a:rPr>
              <a:t> </a:t>
            </a:r>
            <a:r>
              <a:rPr sz="750" spc="45" dirty="0">
                <a:latin typeface="Microsoft Sans Serif"/>
                <a:cs typeface="Microsoft Sans Serif"/>
              </a:rPr>
              <a:t>un</a:t>
            </a:r>
            <a:r>
              <a:rPr sz="750" spc="-5" dirty="0">
                <a:latin typeface="Microsoft Sans Serif"/>
                <a:cs typeface="Microsoft Sans Serif"/>
              </a:rPr>
              <a:t> </a:t>
            </a:r>
            <a:r>
              <a:rPr sz="750" spc="25" dirty="0">
                <a:latin typeface="Microsoft Sans Serif"/>
                <a:cs typeface="Microsoft Sans Serif"/>
              </a:rPr>
              <a:t>apagado</a:t>
            </a:r>
            <a:r>
              <a:rPr sz="750" spc="-5" dirty="0">
                <a:latin typeface="Microsoft Sans Serif"/>
                <a:cs typeface="Microsoft Sans Serif"/>
              </a:rPr>
              <a:t> </a:t>
            </a:r>
            <a:r>
              <a:rPr sz="750" spc="25" dirty="0">
                <a:latin typeface="Microsoft Sans Serif"/>
                <a:cs typeface="Microsoft Sans Serif"/>
              </a:rPr>
              <a:t>incidental</a:t>
            </a:r>
            <a:r>
              <a:rPr sz="750" spc="-5" dirty="0">
                <a:latin typeface="Microsoft Sans Serif"/>
                <a:cs typeface="Microsoft Sans Serif"/>
              </a:rPr>
              <a:t> </a:t>
            </a:r>
            <a:r>
              <a:rPr sz="750" spc="20" dirty="0">
                <a:latin typeface="Microsoft Sans Serif"/>
                <a:cs typeface="Microsoft Sans Serif"/>
              </a:rPr>
              <a:t>del</a:t>
            </a:r>
            <a:r>
              <a:rPr sz="750" spc="-5" dirty="0">
                <a:latin typeface="Microsoft Sans Serif"/>
                <a:cs typeface="Microsoft Sans Serif"/>
              </a:rPr>
              <a:t> </a:t>
            </a:r>
            <a:r>
              <a:rPr sz="750" spc="25" dirty="0">
                <a:latin typeface="Microsoft Sans Serif"/>
                <a:cs typeface="Microsoft Sans Serif"/>
              </a:rPr>
              <a:t>generador.</a:t>
            </a:r>
            <a:endParaRPr sz="750">
              <a:latin typeface="Microsoft Sans Serif"/>
              <a:cs typeface="Microsoft Sans Serif"/>
            </a:endParaRPr>
          </a:p>
          <a:p>
            <a:pPr marL="12700" marR="60325" indent="153670">
              <a:lnSpc>
                <a:spcPts val="1200"/>
              </a:lnSpc>
              <a:spcBef>
                <a:spcPts val="15"/>
              </a:spcBef>
            </a:pPr>
            <a:r>
              <a:rPr sz="700" spc="20" dirty="0">
                <a:latin typeface="Microsoft Sans Serif"/>
                <a:cs typeface="Microsoft Sans Serif"/>
              </a:rPr>
              <a:t>Debido </a:t>
            </a:r>
            <a:r>
              <a:rPr sz="700" dirty="0">
                <a:latin typeface="Microsoft Sans Serif"/>
                <a:cs typeface="Microsoft Sans Serif"/>
              </a:rPr>
              <a:t>a </a:t>
            </a:r>
            <a:r>
              <a:rPr sz="700" spc="30" dirty="0">
                <a:latin typeface="Microsoft Sans Serif"/>
                <a:cs typeface="Microsoft Sans Serif"/>
              </a:rPr>
              <a:t>que </a:t>
            </a:r>
            <a:r>
              <a:rPr sz="700" spc="10" dirty="0">
                <a:latin typeface="Microsoft Sans Serif"/>
                <a:cs typeface="Microsoft Sans Serif"/>
              </a:rPr>
              <a:t>los </a:t>
            </a:r>
            <a:r>
              <a:rPr sz="700" spc="25" dirty="0">
                <a:latin typeface="Microsoft Sans Serif"/>
                <a:cs typeface="Microsoft Sans Serif"/>
              </a:rPr>
              <a:t>requisitos </a:t>
            </a:r>
            <a:r>
              <a:rPr sz="700" spc="20" dirty="0">
                <a:latin typeface="Microsoft Sans Serif"/>
                <a:cs typeface="Microsoft Sans Serif"/>
              </a:rPr>
              <a:t>de </a:t>
            </a:r>
            <a:r>
              <a:rPr sz="700" spc="25" dirty="0">
                <a:latin typeface="Microsoft Sans Serif"/>
                <a:cs typeface="Microsoft Sans Serif"/>
              </a:rPr>
              <a:t>configuración para </a:t>
            </a:r>
            <a:r>
              <a:rPr sz="700" spc="10" dirty="0">
                <a:latin typeface="Microsoft Sans Serif"/>
                <a:cs typeface="Microsoft Sans Serif"/>
              </a:rPr>
              <a:t>la </a:t>
            </a:r>
            <a:r>
              <a:rPr sz="700" spc="25" dirty="0">
                <a:latin typeface="Microsoft Sans Serif"/>
                <a:cs typeface="Microsoft Sans Serif"/>
              </a:rPr>
              <a:t>protección </a:t>
            </a:r>
            <a:r>
              <a:rPr sz="700" spc="20" dirty="0">
                <a:latin typeface="Microsoft Sans Serif"/>
                <a:cs typeface="Microsoft Sans Serif"/>
              </a:rPr>
              <a:t>de </a:t>
            </a:r>
            <a:r>
              <a:rPr sz="700" spc="25" dirty="0">
                <a:latin typeface="Microsoft Sans Serif"/>
                <a:cs typeface="Microsoft Sans Serif"/>
              </a:rPr>
              <a:t> </a:t>
            </a:r>
            <a:r>
              <a:rPr sz="700" spc="15" dirty="0">
                <a:latin typeface="Microsoft Sans Serif"/>
                <a:cs typeface="Microsoft Sans Serif"/>
              </a:rPr>
              <a:t>calidad</a:t>
            </a:r>
            <a:r>
              <a:rPr sz="700" spc="-5" dirty="0">
                <a:latin typeface="Microsoft Sans Serif"/>
                <a:cs typeface="Microsoft Sans Serif"/>
              </a:rPr>
              <a:t> </a:t>
            </a:r>
            <a:r>
              <a:rPr sz="700" spc="20" dirty="0">
                <a:latin typeface="Microsoft Sans Serif"/>
                <a:cs typeface="Microsoft Sans Serif"/>
              </a:rPr>
              <a:t>son</a:t>
            </a:r>
            <a:r>
              <a:rPr sz="700" spc="-5" dirty="0">
                <a:latin typeface="Microsoft Sans Serif"/>
                <a:cs typeface="Microsoft Sans Serif"/>
              </a:rPr>
              <a:t> </a:t>
            </a:r>
            <a:r>
              <a:rPr sz="700" spc="20" dirty="0">
                <a:latin typeface="Microsoft Sans Serif"/>
                <a:cs typeface="Microsoft Sans Serif"/>
              </a:rPr>
              <a:t>bastante</a:t>
            </a:r>
            <a:r>
              <a:rPr sz="700" spc="-5" dirty="0">
                <a:latin typeface="Microsoft Sans Serif"/>
                <a:cs typeface="Microsoft Sans Serif"/>
              </a:rPr>
              <a:t> </a:t>
            </a:r>
            <a:r>
              <a:rPr sz="700" spc="25" dirty="0">
                <a:latin typeface="Microsoft Sans Serif"/>
                <a:cs typeface="Microsoft Sans Serif"/>
              </a:rPr>
              <a:t>independientes</a:t>
            </a:r>
            <a:r>
              <a:rPr sz="700" dirty="0">
                <a:latin typeface="Microsoft Sans Serif"/>
                <a:cs typeface="Microsoft Sans Serif"/>
              </a:rPr>
              <a:t> </a:t>
            </a:r>
            <a:r>
              <a:rPr sz="700" spc="20" dirty="0">
                <a:latin typeface="Microsoft Sans Serif"/>
                <a:cs typeface="Microsoft Sans Serif"/>
              </a:rPr>
              <a:t>de</a:t>
            </a:r>
            <a:r>
              <a:rPr sz="700" spc="-5" dirty="0">
                <a:latin typeface="Microsoft Sans Serif"/>
                <a:cs typeface="Microsoft Sans Serif"/>
              </a:rPr>
              <a:t> </a:t>
            </a:r>
            <a:r>
              <a:rPr sz="700" spc="10" dirty="0">
                <a:latin typeface="Microsoft Sans Serif"/>
                <a:cs typeface="Microsoft Sans Serif"/>
              </a:rPr>
              <a:t>los</a:t>
            </a:r>
            <a:r>
              <a:rPr sz="700" spc="-5" dirty="0">
                <a:latin typeface="Microsoft Sans Serif"/>
                <a:cs typeface="Microsoft Sans Serif"/>
              </a:rPr>
              <a:t> </a:t>
            </a:r>
            <a:r>
              <a:rPr sz="700" spc="25" dirty="0">
                <a:latin typeface="Microsoft Sans Serif"/>
                <a:cs typeface="Microsoft Sans Serif"/>
              </a:rPr>
              <a:t>requisitos</a:t>
            </a:r>
            <a:r>
              <a:rPr sz="700" spc="-5" dirty="0">
                <a:latin typeface="Microsoft Sans Serif"/>
                <a:cs typeface="Microsoft Sans Serif"/>
              </a:rPr>
              <a:t> </a:t>
            </a:r>
            <a:r>
              <a:rPr sz="700" spc="25" dirty="0">
                <a:latin typeface="Microsoft Sans Serif"/>
                <a:cs typeface="Microsoft Sans Serif"/>
              </a:rPr>
              <a:t>para</a:t>
            </a:r>
            <a:r>
              <a:rPr sz="700" dirty="0">
                <a:latin typeface="Microsoft Sans Serif"/>
                <a:cs typeface="Microsoft Sans Serif"/>
              </a:rPr>
              <a:t> </a:t>
            </a:r>
            <a:r>
              <a:rPr sz="700" spc="10" dirty="0">
                <a:latin typeface="Microsoft Sans Serif"/>
                <a:cs typeface="Microsoft Sans Serif"/>
              </a:rPr>
              <a:t>la</a:t>
            </a:r>
            <a:r>
              <a:rPr sz="700" spc="-5" dirty="0">
                <a:latin typeface="Microsoft Sans Serif"/>
                <a:cs typeface="Microsoft Sans Serif"/>
              </a:rPr>
              <a:t> </a:t>
            </a:r>
            <a:r>
              <a:rPr sz="700" spc="25" dirty="0">
                <a:latin typeface="Microsoft Sans Serif"/>
                <a:cs typeface="Microsoft Sans Serif"/>
              </a:rPr>
              <a:t>protección</a:t>
            </a:r>
            <a:r>
              <a:rPr sz="700" spc="-5" dirty="0">
                <a:latin typeface="Microsoft Sans Serif"/>
                <a:cs typeface="Microsoft Sans Serif"/>
              </a:rPr>
              <a:t> </a:t>
            </a:r>
            <a:r>
              <a:rPr sz="700" spc="20" dirty="0">
                <a:latin typeface="Microsoft Sans Serif"/>
                <a:cs typeface="Microsoft Sans Serif"/>
              </a:rPr>
              <a:t>de </a:t>
            </a:r>
            <a:r>
              <a:rPr sz="700" spc="-170" dirty="0">
                <a:latin typeface="Microsoft Sans Serif"/>
                <a:cs typeface="Microsoft Sans Serif"/>
              </a:rPr>
              <a:t> </a:t>
            </a:r>
            <a:r>
              <a:rPr sz="700" spc="30" dirty="0">
                <a:latin typeface="Microsoft Sans Serif"/>
                <a:cs typeface="Microsoft Sans Serif"/>
              </a:rPr>
              <a:t>turbinas o </a:t>
            </a:r>
            <a:r>
              <a:rPr sz="700" spc="20" dirty="0">
                <a:latin typeface="Microsoft Sans Serif"/>
                <a:cs typeface="Microsoft Sans Serif"/>
              </a:rPr>
              <a:t>generadores, </a:t>
            </a:r>
            <a:r>
              <a:rPr sz="700" spc="-5" dirty="0">
                <a:latin typeface="Microsoft Sans Serif"/>
                <a:cs typeface="Microsoft Sans Serif"/>
              </a:rPr>
              <a:t>es </a:t>
            </a:r>
            <a:r>
              <a:rPr sz="700" spc="20" dirty="0">
                <a:latin typeface="Microsoft Sans Serif"/>
                <a:cs typeface="Microsoft Sans Serif"/>
              </a:rPr>
              <a:t>posible </a:t>
            </a:r>
            <a:r>
              <a:rPr sz="700" spc="30" dirty="0">
                <a:latin typeface="Microsoft Sans Serif"/>
                <a:cs typeface="Microsoft Sans Serif"/>
              </a:rPr>
              <a:t>que </a:t>
            </a:r>
            <a:r>
              <a:rPr sz="700" spc="-5" dirty="0">
                <a:latin typeface="Microsoft Sans Serif"/>
                <a:cs typeface="Microsoft Sans Serif"/>
              </a:rPr>
              <a:t>se </a:t>
            </a:r>
            <a:r>
              <a:rPr sz="700" spc="30" dirty="0">
                <a:latin typeface="Microsoft Sans Serif"/>
                <a:cs typeface="Microsoft Sans Serif"/>
              </a:rPr>
              <a:t>requieran </a:t>
            </a:r>
            <a:r>
              <a:rPr sz="700" spc="10" dirty="0">
                <a:latin typeface="Microsoft Sans Serif"/>
                <a:cs typeface="Microsoft Sans Serif"/>
              </a:rPr>
              <a:t>relés </a:t>
            </a:r>
            <a:r>
              <a:rPr sz="700" spc="25" dirty="0">
                <a:latin typeface="Microsoft Sans Serif"/>
                <a:cs typeface="Microsoft Sans Serif"/>
              </a:rPr>
              <a:t>diferentes para </a:t>
            </a:r>
            <a:r>
              <a:rPr sz="700" spc="30" dirty="0">
                <a:latin typeface="Microsoft Sans Serif"/>
                <a:cs typeface="Microsoft Sans Serif"/>
              </a:rPr>
              <a:t> </a:t>
            </a:r>
            <a:r>
              <a:rPr sz="700" dirty="0">
                <a:latin typeface="Microsoft Sans Serif"/>
                <a:cs typeface="Microsoft Sans Serif"/>
              </a:rPr>
              <a:t>las</a:t>
            </a:r>
            <a:r>
              <a:rPr sz="700" spc="-10" dirty="0">
                <a:latin typeface="Microsoft Sans Serif"/>
                <a:cs typeface="Microsoft Sans Serif"/>
              </a:rPr>
              <a:t> </a:t>
            </a:r>
            <a:r>
              <a:rPr sz="700" spc="20" dirty="0">
                <a:latin typeface="Microsoft Sans Serif"/>
                <a:cs typeface="Microsoft Sans Serif"/>
              </a:rPr>
              <a:t>dos</a:t>
            </a:r>
            <a:r>
              <a:rPr sz="700" spc="-5" dirty="0">
                <a:latin typeface="Microsoft Sans Serif"/>
                <a:cs typeface="Microsoft Sans Serif"/>
              </a:rPr>
              <a:t> </a:t>
            </a:r>
            <a:r>
              <a:rPr sz="700" spc="20" dirty="0">
                <a:latin typeface="Microsoft Sans Serif"/>
                <a:cs typeface="Microsoft Sans Serif"/>
              </a:rPr>
              <a:t>funciones.</a:t>
            </a:r>
            <a:endParaRPr sz="700">
              <a:latin typeface="Microsoft Sans Serif"/>
              <a:cs typeface="Microsoft Sans Serif"/>
            </a:endParaRPr>
          </a:p>
        </p:txBody>
      </p:sp>
      <p:sp>
        <p:nvSpPr>
          <p:cNvPr id="44" name="object 44"/>
          <p:cNvSpPr txBox="1"/>
          <p:nvPr/>
        </p:nvSpPr>
        <p:spPr>
          <a:xfrm>
            <a:off x="1415189" y="3586947"/>
            <a:ext cx="5216465" cy="105157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sz="600" spc="-5" dirty="0">
                <a:latin typeface="Microsoft Sans Serif"/>
                <a:cs typeface="Microsoft Sans Serif"/>
              </a:rPr>
              <a:t>Fig. </a:t>
            </a:r>
            <a:r>
              <a:rPr sz="600" dirty="0">
                <a:latin typeface="Microsoft Sans Serif"/>
                <a:cs typeface="Microsoft Sans Serif"/>
              </a:rPr>
              <a:t>4.</a:t>
            </a:r>
            <a:r>
              <a:rPr sz="600" spc="-5" dirty="0">
                <a:latin typeface="Microsoft Sans Serif"/>
                <a:cs typeface="Microsoft Sans Serif"/>
              </a:rPr>
              <a:t> </a:t>
            </a:r>
            <a:r>
              <a:rPr sz="600" spc="15" dirty="0">
                <a:latin typeface="Microsoft Sans Serif"/>
                <a:cs typeface="Microsoft Sans Serif"/>
              </a:rPr>
              <a:t>Límites</a:t>
            </a:r>
            <a:r>
              <a:rPr sz="600" spc="-5" dirty="0">
                <a:latin typeface="Microsoft Sans Serif"/>
                <a:cs typeface="Microsoft Sans Serif"/>
              </a:rPr>
              <a:t> </a:t>
            </a:r>
            <a:r>
              <a:rPr sz="600" spc="20" dirty="0">
                <a:latin typeface="Microsoft Sans Serif"/>
                <a:cs typeface="Microsoft Sans Serif"/>
              </a:rPr>
              <a:t>operativos</a:t>
            </a:r>
            <a:r>
              <a:rPr sz="600" spc="-5" dirty="0">
                <a:latin typeface="Microsoft Sans Serif"/>
                <a:cs typeface="Microsoft Sans Serif"/>
              </a:rPr>
              <a:t> </a:t>
            </a:r>
            <a:r>
              <a:rPr sz="600" spc="15" dirty="0">
                <a:latin typeface="Microsoft Sans Serif"/>
                <a:cs typeface="Microsoft Sans Serif"/>
              </a:rPr>
              <a:t>típicos</a:t>
            </a:r>
            <a:r>
              <a:rPr sz="600" spc="-5" dirty="0">
                <a:latin typeface="Microsoft Sans Serif"/>
                <a:cs typeface="Microsoft Sans Serif"/>
              </a:rPr>
              <a:t> </a:t>
            </a:r>
            <a:r>
              <a:rPr sz="600" spc="20" dirty="0">
                <a:latin typeface="Microsoft Sans Serif"/>
                <a:cs typeface="Microsoft Sans Serif"/>
              </a:rPr>
              <a:t>de</a:t>
            </a:r>
            <a:r>
              <a:rPr sz="600" spc="-5" dirty="0">
                <a:latin typeface="Microsoft Sans Serif"/>
                <a:cs typeface="Microsoft Sans Serif"/>
              </a:rPr>
              <a:t> </a:t>
            </a:r>
            <a:r>
              <a:rPr sz="600" spc="25" dirty="0">
                <a:latin typeface="Microsoft Sans Serif"/>
                <a:cs typeface="Microsoft Sans Serif"/>
              </a:rPr>
              <a:t>una</a:t>
            </a:r>
            <a:r>
              <a:rPr sz="600" spc="-5" dirty="0">
                <a:latin typeface="Microsoft Sans Serif"/>
                <a:cs typeface="Microsoft Sans Serif"/>
              </a:rPr>
              <a:t> </a:t>
            </a:r>
            <a:r>
              <a:rPr sz="600" spc="30" dirty="0">
                <a:latin typeface="Microsoft Sans Serif"/>
                <a:cs typeface="Microsoft Sans Serif"/>
              </a:rPr>
              <a:t>turbina</a:t>
            </a:r>
            <a:r>
              <a:rPr sz="600" spc="-5" dirty="0">
                <a:latin typeface="Microsoft Sans Serif"/>
                <a:cs typeface="Microsoft Sans Serif"/>
              </a:rPr>
              <a:t> </a:t>
            </a:r>
            <a:r>
              <a:rPr sz="600" spc="20" dirty="0">
                <a:latin typeface="Microsoft Sans Serif"/>
                <a:cs typeface="Microsoft Sans Serif"/>
              </a:rPr>
              <a:t>de</a:t>
            </a:r>
            <a:r>
              <a:rPr sz="600" spc="-5" dirty="0">
                <a:latin typeface="Microsoft Sans Serif"/>
                <a:cs typeface="Microsoft Sans Serif"/>
              </a:rPr>
              <a:t> </a:t>
            </a:r>
            <a:r>
              <a:rPr sz="600" spc="25" dirty="0">
                <a:latin typeface="Microsoft Sans Serif"/>
                <a:cs typeface="Microsoft Sans Serif"/>
              </a:rPr>
              <a:t>combustión</a:t>
            </a:r>
            <a:endParaRPr sz="600">
              <a:latin typeface="Microsoft Sans Serif"/>
              <a:cs typeface="Microsoft Sans Serif"/>
            </a:endParaRPr>
          </a:p>
        </p:txBody>
      </p:sp>
      <p:sp>
        <p:nvSpPr>
          <p:cNvPr id="45" name="object 45"/>
          <p:cNvSpPr txBox="1"/>
          <p:nvPr/>
        </p:nvSpPr>
        <p:spPr>
          <a:xfrm>
            <a:off x="1415216" y="3784804"/>
            <a:ext cx="7356515" cy="1330364"/>
          </a:xfrm>
          <a:prstGeom prst="rect">
            <a:avLst/>
          </a:prstGeom>
        </p:spPr>
        <p:txBody>
          <a:bodyPr vert="horz" wrap="square" lIns="0" tIns="59690" rIns="0" bIns="0" rtlCol="0">
            <a:spAutoFit/>
          </a:bodyPr>
          <a:lstStyle/>
          <a:p>
            <a:pPr marR="139700" algn="ctr">
              <a:lnSpc>
                <a:spcPct val="100000"/>
              </a:lnSpc>
              <a:spcBef>
                <a:spcPts val="470"/>
              </a:spcBef>
            </a:pPr>
            <a:r>
              <a:rPr sz="950" spc="-20" dirty="0">
                <a:latin typeface="Microsoft Sans Serif"/>
                <a:cs typeface="Microsoft Sans Serif"/>
              </a:rPr>
              <a:t>V.A.</a:t>
            </a:r>
            <a:r>
              <a:rPr sz="750" spc="-20" dirty="0">
                <a:latin typeface="Microsoft Sans Serif"/>
                <a:cs typeface="Microsoft Sans Serif"/>
              </a:rPr>
              <a:t>BNORMAL</a:t>
            </a:r>
            <a:r>
              <a:rPr sz="950" spc="-20" dirty="0">
                <a:latin typeface="Microsoft Sans Serif"/>
                <a:cs typeface="Microsoft Sans Serif"/>
              </a:rPr>
              <a:t>F</a:t>
            </a:r>
            <a:r>
              <a:rPr sz="750" spc="-20" dirty="0">
                <a:latin typeface="Microsoft Sans Serif"/>
                <a:cs typeface="Microsoft Sans Serif"/>
              </a:rPr>
              <a:t>SOLICITUD</a:t>
            </a:r>
            <a:r>
              <a:rPr sz="950" spc="-20" dirty="0">
                <a:latin typeface="Microsoft Sans Serif"/>
                <a:cs typeface="Microsoft Sans Serif"/>
              </a:rPr>
              <a:t>oh</a:t>
            </a:r>
            <a:r>
              <a:rPr sz="750" spc="-20" dirty="0">
                <a:latin typeface="Microsoft Sans Serif"/>
                <a:cs typeface="Microsoft Sans Serif"/>
              </a:rPr>
              <a:t>PERACIÓN</a:t>
            </a:r>
            <a:r>
              <a:rPr sz="750" spc="20" dirty="0">
                <a:latin typeface="Microsoft Sans Serif"/>
                <a:cs typeface="Microsoft Sans Serif"/>
              </a:rPr>
              <a:t> </a:t>
            </a:r>
            <a:r>
              <a:rPr sz="750" spc="-45" dirty="0">
                <a:latin typeface="Microsoft Sans Serif"/>
                <a:cs typeface="Microsoft Sans Serif"/>
              </a:rPr>
              <a:t>PARA</a:t>
            </a:r>
            <a:endParaRPr sz="750">
              <a:latin typeface="Microsoft Sans Serif"/>
              <a:cs typeface="Microsoft Sans Serif"/>
            </a:endParaRPr>
          </a:p>
          <a:p>
            <a:pPr marR="76200" algn="ctr">
              <a:lnSpc>
                <a:spcPct val="100000"/>
              </a:lnSpc>
              <a:spcBef>
                <a:spcPts val="275"/>
              </a:spcBef>
            </a:pPr>
            <a:r>
              <a:rPr sz="700" spc="-5" dirty="0">
                <a:latin typeface="Microsoft Sans Serif"/>
                <a:cs typeface="Microsoft Sans Serif"/>
              </a:rPr>
              <a:t>C</a:t>
            </a:r>
            <a:r>
              <a:rPr sz="550" spc="-5" dirty="0">
                <a:latin typeface="Microsoft Sans Serif"/>
                <a:cs typeface="Microsoft Sans Serif"/>
              </a:rPr>
              <a:t>OMBINADO</a:t>
            </a:r>
            <a:r>
              <a:rPr sz="700" spc="-5" dirty="0">
                <a:latin typeface="Microsoft Sans Serif"/>
                <a:cs typeface="Microsoft Sans Serif"/>
              </a:rPr>
              <a:t>-C</a:t>
            </a:r>
            <a:r>
              <a:rPr sz="550" spc="-5" dirty="0">
                <a:latin typeface="Microsoft Sans Serif"/>
                <a:cs typeface="Microsoft Sans Serif"/>
              </a:rPr>
              <a:t>CICLO</a:t>
            </a:r>
            <a:r>
              <a:rPr sz="700" spc="-5" dirty="0">
                <a:latin typeface="Microsoft Sans Serif"/>
                <a:cs typeface="Microsoft Sans Serif"/>
              </a:rPr>
              <a:t>GRAMO</a:t>
            </a:r>
            <a:r>
              <a:rPr sz="550" spc="-5" dirty="0">
                <a:latin typeface="Microsoft Sans Serif"/>
                <a:cs typeface="Microsoft Sans Serif"/>
              </a:rPr>
              <a:t>ENERGANDO</a:t>
            </a:r>
            <a:r>
              <a:rPr sz="700" spc="-5" dirty="0">
                <a:latin typeface="Microsoft Sans Serif"/>
                <a:cs typeface="Microsoft Sans Serif"/>
              </a:rPr>
              <a:t>Ud.</a:t>
            </a:r>
            <a:r>
              <a:rPr sz="550" spc="-5" dirty="0">
                <a:latin typeface="Microsoft Sans Serif"/>
                <a:cs typeface="Microsoft Sans Serif"/>
              </a:rPr>
              <a:t>liendres</a:t>
            </a:r>
            <a:endParaRPr sz="550">
              <a:latin typeface="Microsoft Sans Serif"/>
              <a:cs typeface="Microsoft Sans Serif"/>
            </a:endParaRPr>
          </a:p>
          <a:p>
            <a:pPr marL="12700" marR="5080" indent="154940">
              <a:lnSpc>
                <a:spcPct val="133700"/>
              </a:lnSpc>
              <a:spcBef>
                <a:spcPts val="330"/>
              </a:spcBef>
            </a:pPr>
            <a:r>
              <a:rPr sz="750" spc="-20" dirty="0">
                <a:latin typeface="Microsoft Sans Serif"/>
                <a:cs typeface="Microsoft Sans Serif"/>
              </a:rPr>
              <a:t>En </a:t>
            </a:r>
            <a:r>
              <a:rPr sz="750" spc="30" dirty="0">
                <a:latin typeface="Microsoft Sans Serif"/>
                <a:cs typeface="Microsoft Sans Serif"/>
              </a:rPr>
              <a:t>una </a:t>
            </a:r>
            <a:r>
              <a:rPr sz="750" spc="20" dirty="0">
                <a:latin typeface="Microsoft Sans Serif"/>
                <a:cs typeface="Microsoft Sans Serif"/>
              </a:rPr>
              <a:t>instalación </a:t>
            </a:r>
            <a:r>
              <a:rPr sz="750" spc="25" dirty="0">
                <a:latin typeface="Microsoft Sans Serif"/>
                <a:cs typeface="Microsoft Sans Serif"/>
              </a:rPr>
              <a:t>de generación de </a:t>
            </a:r>
            <a:r>
              <a:rPr sz="750" spc="10" dirty="0">
                <a:latin typeface="Microsoft Sans Serif"/>
                <a:cs typeface="Microsoft Sans Serif"/>
              </a:rPr>
              <a:t>ciclo </a:t>
            </a:r>
            <a:r>
              <a:rPr sz="750" spc="25" dirty="0">
                <a:latin typeface="Microsoft Sans Serif"/>
                <a:cs typeface="Microsoft Sans Serif"/>
              </a:rPr>
              <a:t>combinado, </a:t>
            </a:r>
            <a:r>
              <a:rPr sz="750" spc="30" dirty="0">
                <a:latin typeface="Microsoft Sans Serif"/>
                <a:cs typeface="Microsoft Sans Serif"/>
              </a:rPr>
              <a:t>que </a:t>
            </a:r>
            <a:r>
              <a:rPr sz="750" spc="-5" dirty="0">
                <a:latin typeface="Microsoft Sans Serif"/>
                <a:cs typeface="Microsoft Sans Serif"/>
              </a:rPr>
              <a:t>es </a:t>
            </a:r>
            <a:r>
              <a:rPr sz="750" spc="30" dirty="0">
                <a:latin typeface="Microsoft Sans Serif"/>
                <a:cs typeface="Microsoft Sans Serif"/>
              </a:rPr>
              <a:t>una </a:t>
            </a:r>
            <a:r>
              <a:rPr sz="750" spc="35" dirty="0">
                <a:latin typeface="Microsoft Sans Serif"/>
                <a:cs typeface="Microsoft Sans Serif"/>
              </a:rPr>
              <a:t> </a:t>
            </a:r>
            <a:r>
              <a:rPr sz="750" spc="25" dirty="0">
                <a:latin typeface="Microsoft Sans Serif"/>
                <a:cs typeface="Microsoft Sans Serif"/>
              </a:rPr>
              <a:t>combinación</a:t>
            </a:r>
            <a:r>
              <a:rPr sz="750" spc="-5" dirty="0">
                <a:latin typeface="Microsoft Sans Serif"/>
                <a:cs typeface="Microsoft Sans Serif"/>
              </a:rPr>
              <a:t> </a:t>
            </a:r>
            <a:r>
              <a:rPr sz="750" spc="25" dirty="0">
                <a:latin typeface="Microsoft Sans Serif"/>
                <a:cs typeface="Microsoft Sans Serif"/>
              </a:rPr>
              <a:t>de</a:t>
            </a:r>
            <a:r>
              <a:rPr sz="750" dirty="0">
                <a:latin typeface="Microsoft Sans Serif"/>
                <a:cs typeface="Microsoft Sans Serif"/>
              </a:rPr>
              <a:t> </a:t>
            </a:r>
            <a:r>
              <a:rPr sz="750" spc="30" dirty="0">
                <a:latin typeface="Microsoft Sans Serif"/>
                <a:cs typeface="Microsoft Sans Serif"/>
              </a:rPr>
              <a:t>una</a:t>
            </a:r>
            <a:r>
              <a:rPr sz="750" dirty="0">
                <a:latin typeface="Microsoft Sans Serif"/>
                <a:cs typeface="Microsoft Sans Serif"/>
              </a:rPr>
              <a:t> </a:t>
            </a:r>
            <a:r>
              <a:rPr sz="750" spc="30" dirty="0">
                <a:latin typeface="Microsoft Sans Serif"/>
                <a:cs typeface="Microsoft Sans Serif"/>
              </a:rPr>
              <a:t>unidad</a:t>
            </a:r>
            <a:r>
              <a:rPr sz="750" dirty="0">
                <a:latin typeface="Microsoft Sans Serif"/>
                <a:cs typeface="Microsoft Sans Serif"/>
              </a:rPr>
              <a:t> </a:t>
            </a:r>
            <a:r>
              <a:rPr sz="750" spc="25" dirty="0">
                <a:latin typeface="Microsoft Sans Serif"/>
                <a:cs typeface="Microsoft Sans Serif"/>
              </a:rPr>
              <a:t>de</a:t>
            </a:r>
            <a:r>
              <a:rPr sz="750" dirty="0">
                <a:latin typeface="Microsoft Sans Serif"/>
                <a:cs typeface="Microsoft Sans Serif"/>
              </a:rPr>
              <a:t> </a:t>
            </a:r>
            <a:r>
              <a:rPr sz="750" spc="40" dirty="0">
                <a:latin typeface="Microsoft Sans Serif"/>
                <a:cs typeface="Microsoft Sans Serif"/>
              </a:rPr>
              <a:t>turbina</a:t>
            </a:r>
            <a:r>
              <a:rPr sz="750" spc="-5" dirty="0">
                <a:latin typeface="Microsoft Sans Serif"/>
                <a:cs typeface="Microsoft Sans Serif"/>
              </a:rPr>
              <a:t> </a:t>
            </a:r>
            <a:r>
              <a:rPr sz="750" spc="25" dirty="0">
                <a:latin typeface="Microsoft Sans Serif"/>
                <a:cs typeface="Microsoft Sans Serif"/>
              </a:rPr>
              <a:t>de</a:t>
            </a:r>
            <a:r>
              <a:rPr sz="750" dirty="0">
                <a:latin typeface="Microsoft Sans Serif"/>
                <a:cs typeface="Microsoft Sans Serif"/>
              </a:rPr>
              <a:t> </a:t>
            </a:r>
            <a:r>
              <a:rPr sz="750" spc="30" dirty="0">
                <a:latin typeface="Microsoft Sans Serif"/>
                <a:cs typeface="Microsoft Sans Serif"/>
              </a:rPr>
              <a:t>combustión</a:t>
            </a:r>
            <a:r>
              <a:rPr sz="750" dirty="0">
                <a:latin typeface="Microsoft Sans Serif"/>
                <a:cs typeface="Microsoft Sans Serif"/>
              </a:rPr>
              <a:t> </a:t>
            </a:r>
            <a:r>
              <a:rPr sz="750" spc="5" dirty="0">
                <a:latin typeface="Microsoft Sans Serif"/>
                <a:cs typeface="Microsoft Sans Serif"/>
              </a:rPr>
              <a:t>y</a:t>
            </a:r>
            <a:r>
              <a:rPr sz="750" dirty="0">
                <a:latin typeface="Microsoft Sans Serif"/>
                <a:cs typeface="Microsoft Sans Serif"/>
              </a:rPr>
              <a:t> </a:t>
            </a:r>
            <a:r>
              <a:rPr sz="750" spc="30" dirty="0">
                <a:latin typeface="Microsoft Sans Serif"/>
                <a:cs typeface="Microsoft Sans Serif"/>
              </a:rPr>
              <a:t>una</a:t>
            </a:r>
            <a:r>
              <a:rPr sz="750" dirty="0">
                <a:latin typeface="Microsoft Sans Serif"/>
                <a:cs typeface="Microsoft Sans Serif"/>
              </a:rPr>
              <a:t> </a:t>
            </a:r>
            <a:r>
              <a:rPr sz="750" spc="30" dirty="0">
                <a:latin typeface="Microsoft Sans Serif"/>
                <a:cs typeface="Microsoft Sans Serif"/>
              </a:rPr>
              <a:t>unidad</a:t>
            </a:r>
            <a:r>
              <a:rPr sz="750" dirty="0">
                <a:latin typeface="Microsoft Sans Serif"/>
                <a:cs typeface="Microsoft Sans Serif"/>
              </a:rPr>
              <a:t> </a:t>
            </a:r>
            <a:r>
              <a:rPr sz="750" spc="25" dirty="0">
                <a:latin typeface="Microsoft Sans Serif"/>
                <a:cs typeface="Microsoft Sans Serif"/>
              </a:rPr>
              <a:t>de </a:t>
            </a:r>
            <a:r>
              <a:rPr sz="750" spc="-185" dirty="0">
                <a:latin typeface="Microsoft Sans Serif"/>
                <a:cs typeface="Microsoft Sans Serif"/>
              </a:rPr>
              <a:t> </a:t>
            </a:r>
            <a:r>
              <a:rPr sz="750" spc="40" dirty="0">
                <a:latin typeface="Microsoft Sans Serif"/>
                <a:cs typeface="Microsoft Sans Serif"/>
              </a:rPr>
              <a:t>turbina </a:t>
            </a:r>
            <a:r>
              <a:rPr sz="750" spc="25" dirty="0">
                <a:latin typeface="Microsoft Sans Serif"/>
                <a:cs typeface="Microsoft Sans Serif"/>
              </a:rPr>
              <a:t>de </a:t>
            </a:r>
            <a:r>
              <a:rPr sz="750" spc="20" dirty="0">
                <a:latin typeface="Microsoft Sans Serif"/>
                <a:cs typeface="Microsoft Sans Serif"/>
              </a:rPr>
              <a:t>vapor, </a:t>
            </a:r>
            <a:r>
              <a:rPr sz="750" dirty="0">
                <a:latin typeface="Microsoft Sans Serif"/>
                <a:cs typeface="Microsoft Sans Serif"/>
              </a:rPr>
              <a:t>las </a:t>
            </a:r>
            <a:r>
              <a:rPr sz="750" spc="20" dirty="0">
                <a:latin typeface="Microsoft Sans Serif"/>
                <a:cs typeface="Microsoft Sans Serif"/>
              </a:rPr>
              <a:t>limitaciones </a:t>
            </a:r>
            <a:r>
              <a:rPr sz="750" spc="25" dirty="0">
                <a:latin typeface="Microsoft Sans Serif"/>
                <a:cs typeface="Microsoft Sans Serif"/>
              </a:rPr>
              <a:t>de </a:t>
            </a:r>
            <a:r>
              <a:rPr sz="750" spc="20" dirty="0">
                <a:latin typeface="Microsoft Sans Serif"/>
                <a:cs typeface="Microsoft Sans Serif"/>
              </a:rPr>
              <a:t>subfrecuencia estarán </a:t>
            </a:r>
            <a:r>
              <a:rPr sz="750" spc="15" dirty="0">
                <a:latin typeface="Microsoft Sans Serif"/>
                <a:cs typeface="Microsoft Sans Serif"/>
              </a:rPr>
              <a:t>sujetas </a:t>
            </a:r>
            <a:r>
              <a:rPr sz="750" dirty="0">
                <a:latin typeface="Microsoft Sans Serif"/>
                <a:cs typeface="Microsoft Sans Serif"/>
              </a:rPr>
              <a:t>a </a:t>
            </a:r>
            <a:r>
              <a:rPr sz="750" spc="5" dirty="0">
                <a:latin typeface="Microsoft Sans Serif"/>
                <a:cs typeface="Microsoft Sans Serif"/>
              </a:rPr>
              <a:t> </a:t>
            </a:r>
            <a:r>
              <a:rPr sz="750" dirty="0">
                <a:latin typeface="Microsoft Sans Serif"/>
                <a:cs typeface="Microsoft Sans Serif"/>
              </a:rPr>
              <a:t>las </a:t>
            </a:r>
            <a:r>
              <a:rPr sz="750" spc="15" dirty="0">
                <a:latin typeface="Microsoft Sans Serif"/>
                <a:cs typeface="Microsoft Sans Serif"/>
              </a:rPr>
              <a:t>descritas </a:t>
            </a:r>
            <a:r>
              <a:rPr sz="750" spc="25" dirty="0">
                <a:latin typeface="Microsoft Sans Serif"/>
                <a:cs typeface="Microsoft Sans Serif"/>
              </a:rPr>
              <a:t>en </a:t>
            </a:r>
            <a:r>
              <a:rPr sz="750" spc="10" dirty="0">
                <a:latin typeface="Microsoft Sans Serif"/>
                <a:cs typeface="Microsoft Sans Serif"/>
              </a:rPr>
              <a:t>los </a:t>
            </a:r>
            <a:r>
              <a:rPr sz="750" spc="25" dirty="0">
                <a:latin typeface="Microsoft Sans Serif"/>
                <a:cs typeface="Microsoft Sans Serif"/>
              </a:rPr>
              <a:t>apartados anteriores </a:t>
            </a:r>
            <a:r>
              <a:rPr sz="750" spc="5" dirty="0">
                <a:latin typeface="Microsoft Sans Serif"/>
                <a:cs typeface="Microsoft Sans Serif"/>
              </a:rPr>
              <a:t>asociadas </a:t>
            </a:r>
            <a:r>
              <a:rPr sz="750" dirty="0">
                <a:latin typeface="Microsoft Sans Serif"/>
                <a:cs typeface="Microsoft Sans Serif"/>
              </a:rPr>
              <a:t>a </a:t>
            </a:r>
            <a:r>
              <a:rPr sz="750" spc="5" dirty="0">
                <a:latin typeface="Microsoft Sans Serif"/>
                <a:cs typeface="Microsoft Sans Serif"/>
              </a:rPr>
              <a:t>cada </a:t>
            </a:r>
            <a:r>
              <a:rPr sz="750" spc="40" dirty="0">
                <a:latin typeface="Microsoft Sans Serif"/>
                <a:cs typeface="Microsoft Sans Serif"/>
              </a:rPr>
              <a:t>tipo </a:t>
            </a:r>
            <a:r>
              <a:rPr sz="750" spc="25" dirty="0">
                <a:latin typeface="Microsoft Sans Serif"/>
                <a:cs typeface="Microsoft Sans Serif"/>
              </a:rPr>
              <a:t>de </a:t>
            </a:r>
            <a:r>
              <a:rPr sz="750" spc="30" dirty="0">
                <a:latin typeface="Microsoft Sans Serif"/>
                <a:cs typeface="Microsoft Sans Serif"/>
              </a:rPr>
              <a:t> </a:t>
            </a:r>
            <a:r>
              <a:rPr sz="750" spc="25" dirty="0">
                <a:latin typeface="Microsoft Sans Serif"/>
                <a:cs typeface="Microsoft Sans Serif"/>
              </a:rPr>
              <a:t>unidad. Un </a:t>
            </a:r>
            <a:r>
              <a:rPr sz="750" spc="30" dirty="0">
                <a:latin typeface="Microsoft Sans Serif"/>
                <a:cs typeface="Microsoft Sans Serif"/>
              </a:rPr>
              <a:t>enfoque recomendado </a:t>
            </a:r>
            <a:r>
              <a:rPr sz="750" spc="25" dirty="0">
                <a:latin typeface="Microsoft Sans Serif"/>
                <a:cs typeface="Microsoft Sans Serif"/>
              </a:rPr>
              <a:t>para </a:t>
            </a:r>
            <a:r>
              <a:rPr sz="750" spc="35" dirty="0">
                <a:latin typeface="Microsoft Sans Serif"/>
                <a:cs typeface="Microsoft Sans Serif"/>
              </a:rPr>
              <a:t>proteger </a:t>
            </a:r>
            <a:r>
              <a:rPr sz="750" spc="30" dirty="0">
                <a:latin typeface="Microsoft Sans Serif"/>
                <a:cs typeface="Microsoft Sans Serif"/>
              </a:rPr>
              <a:t>una </a:t>
            </a:r>
            <a:r>
              <a:rPr sz="750" spc="20" dirty="0">
                <a:latin typeface="Microsoft Sans Serif"/>
                <a:cs typeface="Microsoft Sans Serif"/>
              </a:rPr>
              <a:t>instalación </a:t>
            </a:r>
            <a:r>
              <a:rPr sz="750" spc="25" dirty="0">
                <a:latin typeface="Microsoft Sans Serif"/>
                <a:cs typeface="Microsoft Sans Serif"/>
              </a:rPr>
              <a:t>de </a:t>
            </a:r>
            <a:r>
              <a:rPr sz="750" spc="30" dirty="0">
                <a:latin typeface="Microsoft Sans Serif"/>
                <a:cs typeface="Microsoft Sans Serif"/>
              </a:rPr>
              <a:t> </a:t>
            </a:r>
            <a:r>
              <a:rPr sz="750" spc="10" dirty="0">
                <a:latin typeface="Microsoft Sans Serif"/>
                <a:cs typeface="Microsoft Sans Serif"/>
              </a:rPr>
              <a:t>ciclo </a:t>
            </a:r>
            <a:r>
              <a:rPr sz="750" spc="30" dirty="0">
                <a:latin typeface="Microsoft Sans Serif"/>
                <a:cs typeface="Microsoft Sans Serif"/>
              </a:rPr>
              <a:t>combinado </a:t>
            </a:r>
            <a:r>
              <a:rPr sz="750" spc="-5" dirty="0">
                <a:latin typeface="Microsoft Sans Serif"/>
                <a:cs typeface="Microsoft Sans Serif"/>
              </a:rPr>
              <a:t>es </a:t>
            </a:r>
            <a:r>
              <a:rPr sz="750" spc="35" dirty="0">
                <a:latin typeface="Microsoft Sans Serif"/>
                <a:cs typeface="Microsoft Sans Serif"/>
              </a:rPr>
              <a:t>proporcionar </a:t>
            </a:r>
            <a:r>
              <a:rPr sz="750" spc="15" dirty="0">
                <a:latin typeface="Microsoft Sans Serif"/>
                <a:cs typeface="Microsoft Sans Serif"/>
              </a:rPr>
              <a:t>esquemas </a:t>
            </a:r>
            <a:r>
              <a:rPr sz="750" spc="25" dirty="0">
                <a:latin typeface="Microsoft Sans Serif"/>
                <a:cs typeface="Microsoft Sans Serif"/>
              </a:rPr>
              <a:t>de protección de </a:t>
            </a:r>
            <a:r>
              <a:rPr sz="750" spc="15" dirty="0">
                <a:latin typeface="Microsoft Sans Serif"/>
                <a:cs typeface="Microsoft Sans Serif"/>
              </a:rPr>
              <a:t>baja </a:t>
            </a:r>
            <a:r>
              <a:rPr sz="750" spc="20" dirty="0">
                <a:latin typeface="Microsoft Sans Serif"/>
                <a:cs typeface="Microsoft Sans Serif"/>
              </a:rPr>
              <a:t> frecuencia </a:t>
            </a:r>
            <a:r>
              <a:rPr sz="750" spc="15" dirty="0">
                <a:latin typeface="Microsoft Sans Serif"/>
                <a:cs typeface="Microsoft Sans Serif"/>
              </a:rPr>
              <a:t>separados </a:t>
            </a:r>
            <a:r>
              <a:rPr sz="750" spc="25" dirty="0">
                <a:latin typeface="Microsoft Sans Serif"/>
                <a:cs typeface="Microsoft Sans Serif"/>
              </a:rPr>
              <a:t>para </a:t>
            </a:r>
            <a:r>
              <a:rPr sz="750" spc="5" dirty="0">
                <a:latin typeface="Microsoft Sans Serif"/>
                <a:cs typeface="Microsoft Sans Serif"/>
              </a:rPr>
              <a:t>cada </a:t>
            </a:r>
            <a:r>
              <a:rPr sz="750" spc="30" dirty="0">
                <a:latin typeface="Microsoft Sans Serif"/>
                <a:cs typeface="Microsoft Sans Serif"/>
              </a:rPr>
              <a:t>unidad </a:t>
            </a:r>
            <a:r>
              <a:rPr sz="750" spc="25" dirty="0">
                <a:latin typeface="Microsoft Sans Serif"/>
                <a:cs typeface="Microsoft Sans Serif"/>
              </a:rPr>
              <a:t>de </a:t>
            </a:r>
            <a:r>
              <a:rPr sz="750" spc="10" dirty="0">
                <a:latin typeface="Microsoft Sans Serif"/>
                <a:cs typeface="Microsoft Sans Serif"/>
              </a:rPr>
              <a:t>la </a:t>
            </a:r>
            <a:r>
              <a:rPr sz="750" spc="20" dirty="0">
                <a:latin typeface="Microsoft Sans Serif"/>
                <a:cs typeface="Microsoft Sans Serif"/>
              </a:rPr>
              <a:t>instalación </a:t>
            </a:r>
            <a:r>
              <a:rPr sz="750" spc="25" dirty="0">
                <a:latin typeface="Microsoft Sans Serif"/>
                <a:cs typeface="Microsoft Sans Serif"/>
              </a:rPr>
              <a:t>de </a:t>
            </a:r>
            <a:r>
              <a:rPr sz="750" spc="10" dirty="0">
                <a:latin typeface="Microsoft Sans Serif"/>
                <a:cs typeface="Microsoft Sans Serif"/>
              </a:rPr>
              <a:t>ciclo </a:t>
            </a:r>
            <a:r>
              <a:rPr sz="750" spc="15" dirty="0">
                <a:latin typeface="Microsoft Sans Serif"/>
                <a:cs typeface="Microsoft Sans Serif"/>
              </a:rPr>
              <a:t> </a:t>
            </a:r>
            <a:r>
              <a:rPr sz="750" spc="25" dirty="0">
                <a:latin typeface="Microsoft Sans Serif"/>
                <a:cs typeface="Microsoft Sans Serif"/>
              </a:rPr>
              <a:t>combinado. </a:t>
            </a:r>
            <a:r>
              <a:rPr sz="750" spc="-35" dirty="0">
                <a:latin typeface="Microsoft Sans Serif"/>
                <a:cs typeface="Microsoft Sans Serif"/>
              </a:rPr>
              <a:t>El </a:t>
            </a:r>
            <a:r>
              <a:rPr sz="750" spc="40" dirty="0">
                <a:latin typeface="Microsoft Sans Serif"/>
                <a:cs typeface="Microsoft Sans Serif"/>
              </a:rPr>
              <a:t>método </a:t>
            </a:r>
            <a:r>
              <a:rPr sz="750" spc="25" dirty="0">
                <a:latin typeface="Microsoft Sans Serif"/>
                <a:cs typeface="Microsoft Sans Serif"/>
              </a:rPr>
              <a:t>utilizado debe seguir </a:t>
            </a:r>
            <a:r>
              <a:rPr sz="750" dirty="0">
                <a:latin typeface="Microsoft Sans Serif"/>
                <a:cs typeface="Microsoft Sans Serif"/>
              </a:rPr>
              <a:t>las </a:t>
            </a:r>
            <a:r>
              <a:rPr sz="750" spc="20" dirty="0">
                <a:latin typeface="Microsoft Sans Serif"/>
                <a:cs typeface="Microsoft Sans Serif"/>
              </a:rPr>
              <a:t>recomendaciones </a:t>
            </a:r>
            <a:r>
              <a:rPr sz="750" spc="25" dirty="0">
                <a:latin typeface="Microsoft Sans Serif"/>
                <a:cs typeface="Microsoft Sans Serif"/>
              </a:rPr>
              <a:t> </a:t>
            </a:r>
            <a:r>
              <a:rPr sz="750" spc="15" dirty="0">
                <a:latin typeface="Microsoft Sans Serif"/>
                <a:cs typeface="Microsoft Sans Serif"/>
              </a:rPr>
              <a:t>indicadas</a:t>
            </a:r>
            <a:r>
              <a:rPr sz="750" spc="-10" dirty="0">
                <a:latin typeface="Microsoft Sans Serif"/>
                <a:cs typeface="Microsoft Sans Serif"/>
              </a:rPr>
              <a:t> </a:t>
            </a:r>
            <a:r>
              <a:rPr sz="750" spc="25" dirty="0">
                <a:latin typeface="Microsoft Sans Serif"/>
                <a:cs typeface="Microsoft Sans Serif"/>
              </a:rPr>
              <a:t>en</a:t>
            </a:r>
            <a:r>
              <a:rPr sz="750" spc="-5" dirty="0">
                <a:latin typeface="Microsoft Sans Serif"/>
                <a:cs typeface="Microsoft Sans Serif"/>
              </a:rPr>
              <a:t> </a:t>
            </a:r>
            <a:r>
              <a:rPr sz="750" spc="10" dirty="0">
                <a:latin typeface="Microsoft Sans Serif"/>
                <a:cs typeface="Microsoft Sans Serif"/>
              </a:rPr>
              <a:t>el</a:t>
            </a:r>
            <a:r>
              <a:rPr sz="750" spc="-5" dirty="0">
                <a:latin typeface="Microsoft Sans Serif"/>
                <a:cs typeface="Microsoft Sans Serif"/>
              </a:rPr>
              <a:t> </a:t>
            </a:r>
            <a:r>
              <a:rPr sz="750" spc="30" dirty="0">
                <a:latin typeface="Microsoft Sans Serif"/>
                <a:cs typeface="Microsoft Sans Serif"/>
              </a:rPr>
              <a:t>apartado</a:t>
            </a:r>
            <a:r>
              <a:rPr sz="750" spc="-5" dirty="0">
                <a:latin typeface="Microsoft Sans Serif"/>
                <a:cs typeface="Microsoft Sans Serif"/>
              </a:rPr>
              <a:t> </a:t>
            </a:r>
            <a:r>
              <a:rPr sz="750" spc="25" dirty="0">
                <a:latin typeface="Microsoft Sans Serif"/>
                <a:cs typeface="Microsoft Sans Serif"/>
              </a:rPr>
              <a:t>de</a:t>
            </a:r>
            <a:r>
              <a:rPr sz="750" spc="-5" dirty="0">
                <a:latin typeface="Microsoft Sans Serif"/>
                <a:cs typeface="Microsoft Sans Serif"/>
              </a:rPr>
              <a:t> </a:t>
            </a:r>
            <a:r>
              <a:rPr sz="750" spc="5" dirty="0">
                <a:latin typeface="Microsoft Sans Serif"/>
                <a:cs typeface="Microsoft Sans Serif"/>
              </a:rPr>
              <a:t>cada</a:t>
            </a:r>
            <a:r>
              <a:rPr sz="750" spc="-5" dirty="0">
                <a:latin typeface="Microsoft Sans Serif"/>
                <a:cs typeface="Microsoft Sans Serif"/>
              </a:rPr>
              <a:t> </a:t>
            </a:r>
            <a:r>
              <a:rPr sz="750" spc="25" dirty="0">
                <a:latin typeface="Microsoft Sans Serif"/>
                <a:cs typeface="Microsoft Sans Serif"/>
              </a:rPr>
              <a:t>unidad.</a:t>
            </a:r>
            <a:endParaRPr sz="750">
              <a:latin typeface="Microsoft Sans Serif"/>
              <a:cs typeface="Microsoft Sans Serif"/>
            </a:endParaRPr>
          </a:p>
          <a:p>
            <a:pPr marL="12700" marR="125095" indent="154940">
              <a:lnSpc>
                <a:spcPts val="1200"/>
              </a:lnSpc>
              <a:spcBef>
                <a:spcPts val="90"/>
              </a:spcBef>
            </a:pPr>
            <a:r>
              <a:rPr sz="700" spc="-20" dirty="0">
                <a:latin typeface="Microsoft Sans Serif"/>
                <a:cs typeface="Microsoft Sans Serif"/>
              </a:rPr>
              <a:t>En</a:t>
            </a:r>
            <a:r>
              <a:rPr sz="700" spc="-5" dirty="0">
                <a:latin typeface="Microsoft Sans Serif"/>
                <a:cs typeface="Microsoft Sans Serif"/>
              </a:rPr>
              <a:t> </a:t>
            </a:r>
            <a:r>
              <a:rPr sz="700" spc="40" dirty="0">
                <a:latin typeface="Microsoft Sans Serif"/>
                <a:cs typeface="Microsoft Sans Serif"/>
              </a:rPr>
              <a:t>un</a:t>
            </a:r>
            <a:r>
              <a:rPr sz="700" dirty="0">
                <a:latin typeface="Microsoft Sans Serif"/>
                <a:cs typeface="Microsoft Sans Serif"/>
              </a:rPr>
              <a:t> </a:t>
            </a:r>
            <a:r>
              <a:rPr sz="700" spc="25" dirty="0">
                <a:latin typeface="Microsoft Sans Serif"/>
                <a:cs typeface="Microsoft Sans Serif"/>
              </a:rPr>
              <a:t>ejemplo</a:t>
            </a:r>
            <a:r>
              <a:rPr sz="700" spc="-5" dirty="0">
                <a:latin typeface="Microsoft Sans Serif"/>
                <a:cs typeface="Microsoft Sans Serif"/>
              </a:rPr>
              <a:t> </a:t>
            </a:r>
            <a:r>
              <a:rPr sz="700" spc="20" dirty="0">
                <a:latin typeface="Microsoft Sans Serif"/>
                <a:cs typeface="Microsoft Sans Serif"/>
              </a:rPr>
              <a:t>de</a:t>
            </a:r>
            <a:r>
              <a:rPr sz="700" dirty="0">
                <a:latin typeface="Microsoft Sans Serif"/>
                <a:cs typeface="Microsoft Sans Serif"/>
              </a:rPr>
              <a:t> </a:t>
            </a:r>
            <a:r>
              <a:rPr sz="700" spc="30" dirty="0">
                <a:latin typeface="Microsoft Sans Serif"/>
                <a:cs typeface="Microsoft Sans Serif"/>
              </a:rPr>
              <a:t>una</a:t>
            </a:r>
            <a:r>
              <a:rPr sz="700" dirty="0">
                <a:latin typeface="Microsoft Sans Serif"/>
                <a:cs typeface="Microsoft Sans Serif"/>
              </a:rPr>
              <a:t> </a:t>
            </a:r>
            <a:r>
              <a:rPr sz="700" spc="30" dirty="0">
                <a:latin typeface="Microsoft Sans Serif"/>
                <a:cs typeface="Microsoft Sans Serif"/>
              </a:rPr>
              <a:t>unidad</a:t>
            </a:r>
            <a:r>
              <a:rPr sz="700" spc="-5" dirty="0">
                <a:latin typeface="Microsoft Sans Serif"/>
                <a:cs typeface="Microsoft Sans Serif"/>
              </a:rPr>
              <a:t> </a:t>
            </a:r>
            <a:r>
              <a:rPr sz="700" spc="20" dirty="0">
                <a:latin typeface="Microsoft Sans Serif"/>
                <a:cs typeface="Microsoft Sans Serif"/>
              </a:rPr>
              <a:t>de</a:t>
            </a:r>
            <a:r>
              <a:rPr sz="700" dirty="0">
                <a:latin typeface="Microsoft Sans Serif"/>
                <a:cs typeface="Microsoft Sans Serif"/>
              </a:rPr>
              <a:t> </a:t>
            </a:r>
            <a:r>
              <a:rPr sz="700" spc="5" dirty="0">
                <a:latin typeface="Microsoft Sans Serif"/>
                <a:cs typeface="Microsoft Sans Serif"/>
              </a:rPr>
              <a:t>ciclo</a:t>
            </a:r>
            <a:r>
              <a:rPr sz="700" spc="-5" dirty="0">
                <a:latin typeface="Microsoft Sans Serif"/>
                <a:cs typeface="Microsoft Sans Serif"/>
              </a:rPr>
              <a:t> </a:t>
            </a:r>
            <a:r>
              <a:rPr sz="700" spc="30" dirty="0">
                <a:latin typeface="Microsoft Sans Serif"/>
                <a:cs typeface="Microsoft Sans Serif"/>
              </a:rPr>
              <a:t>combinado</a:t>
            </a:r>
            <a:r>
              <a:rPr sz="700" dirty="0">
                <a:latin typeface="Microsoft Sans Serif"/>
                <a:cs typeface="Microsoft Sans Serif"/>
              </a:rPr>
              <a:t> </a:t>
            </a:r>
            <a:r>
              <a:rPr sz="700" spc="15" dirty="0">
                <a:latin typeface="Microsoft Sans Serif"/>
                <a:cs typeface="Microsoft Sans Serif"/>
              </a:rPr>
              <a:t>típica,</a:t>
            </a:r>
            <a:r>
              <a:rPr sz="700" dirty="0">
                <a:latin typeface="Microsoft Sans Serif"/>
                <a:cs typeface="Microsoft Sans Serif"/>
              </a:rPr>
              <a:t> </a:t>
            </a:r>
            <a:r>
              <a:rPr sz="700" spc="10" dirty="0">
                <a:latin typeface="Microsoft Sans Serif"/>
                <a:cs typeface="Microsoft Sans Serif"/>
              </a:rPr>
              <a:t>los</a:t>
            </a:r>
            <a:r>
              <a:rPr sz="700" spc="-5" dirty="0">
                <a:latin typeface="Microsoft Sans Serif"/>
                <a:cs typeface="Microsoft Sans Serif"/>
              </a:rPr>
              <a:t> </a:t>
            </a:r>
            <a:r>
              <a:rPr sz="700" spc="25" dirty="0">
                <a:latin typeface="Microsoft Sans Serif"/>
                <a:cs typeface="Microsoft Sans Serif"/>
              </a:rPr>
              <a:t>límites</a:t>
            </a:r>
            <a:r>
              <a:rPr sz="700" dirty="0">
                <a:latin typeface="Microsoft Sans Serif"/>
                <a:cs typeface="Microsoft Sans Serif"/>
              </a:rPr>
              <a:t> </a:t>
            </a:r>
            <a:r>
              <a:rPr sz="700" spc="20" dirty="0">
                <a:latin typeface="Microsoft Sans Serif"/>
                <a:cs typeface="Microsoft Sans Serif"/>
              </a:rPr>
              <a:t>de </a:t>
            </a:r>
            <a:r>
              <a:rPr sz="700" spc="-170" dirty="0">
                <a:latin typeface="Microsoft Sans Serif"/>
                <a:cs typeface="Microsoft Sans Serif"/>
              </a:rPr>
              <a:t> </a:t>
            </a:r>
            <a:r>
              <a:rPr sz="700" spc="20" dirty="0">
                <a:latin typeface="Microsoft Sans Serif"/>
                <a:cs typeface="Microsoft Sans Serif"/>
              </a:rPr>
              <a:t>baja/sobrefrecuencia </a:t>
            </a:r>
            <a:r>
              <a:rPr sz="700" spc="5" dirty="0">
                <a:latin typeface="Microsoft Sans Serif"/>
                <a:cs typeface="Microsoft Sans Serif"/>
              </a:rPr>
              <a:t>y </a:t>
            </a:r>
            <a:r>
              <a:rPr sz="700" spc="10" dirty="0">
                <a:latin typeface="Microsoft Sans Serif"/>
                <a:cs typeface="Microsoft Sans Serif"/>
              </a:rPr>
              <a:t>los </a:t>
            </a:r>
            <a:r>
              <a:rPr sz="700" spc="30" dirty="0">
                <a:latin typeface="Microsoft Sans Serif"/>
                <a:cs typeface="Microsoft Sans Serif"/>
              </a:rPr>
              <a:t>tiempos </a:t>
            </a:r>
            <a:r>
              <a:rPr sz="700" spc="10" dirty="0">
                <a:latin typeface="Microsoft Sans Serif"/>
                <a:cs typeface="Microsoft Sans Serif"/>
              </a:rPr>
              <a:t>asociados </a:t>
            </a:r>
            <a:r>
              <a:rPr sz="700" spc="15" dirty="0">
                <a:latin typeface="Microsoft Sans Serif"/>
                <a:cs typeface="Microsoft Sans Serif"/>
              </a:rPr>
              <a:t>serían similares </a:t>
            </a:r>
            <a:r>
              <a:rPr sz="700" dirty="0">
                <a:latin typeface="Microsoft Sans Serif"/>
                <a:cs typeface="Microsoft Sans Serif"/>
              </a:rPr>
              <a:t>a </a:t>
            </a:r>
            <a:r>
              <a:rPr sz="700" spc="10" dirty="0">
                <a:latin typeface="Microsoft Sans Serif"/>
                <a:cs typeface="Microsoft Sans Serif"/>
              </a:rPr>
              <a:t>los </a:t>
            </a:r>
            <a:r>
              <a:rPr sz="700" spc="20" dirty="0">
                <a:latin typeface="Microsoft Sans Serif"/>
                <a:cs typeface="Microsoft Sans Serif"/>
              </a:rPr>
              <a:t>de </a:t>
            </a:r>
            <a:r>
              <a:rPr sz="700" spc="10" dirty="0">
                <a:latin typeface="Microsoft Sans Serif"/>
                <a:cs typeface="Microsoft Sans Serif"/>
              </a:rPr>
              <a:t>la </a:t>
            </a:r>
            <a:r>
              <a:rPr sz="700" spc="15" dirty="0">
                <a:latin typeface="Microsoft Sans Serif"/>
                <a:cs typeface="Microsoft Sans Serif"/>
              </a:rPr>
              <a:t> </a:t>
            </a:r>
            <a:r>
              <a:rPr sz="700" spc="30" dirty="0">
                <a:latin typeface="Microsoft Sans Serif"/>
                <a:cs typeface="Microsoft Sans Serif"/>
              </a:rPr>
              <a:t>unidad</a:t>
            </a:r>
            <a:r>
              <a:rPr sz="700" spc="-10" dirty="0">
                <a:latin typeface="Microsoft Sans Serif"/>
                <a:cs typeface="Microsoft Sans Serif"/>
              </a:rPr>
              <a:t> </a:t>
            </a:r>
            <a:r>
              <a:rPr sz="700" spc="20" dirty="0">
                <a:latin typeface="Microsoft Sans Serif"/>
                <a:cs typeface="Microsoft Sans Serif"/>
              </a:rPr>
              <a:t>de</a:t>
            </a:r>
            <a:r>
              <a:rPr sz="700" spc="-5" dirty="0">
                <a:latin typeface="Microsoft Sans Serif"/>
                <a:cs typeface="Microsoft Sans Serif"/>
              </a:rPr>
              <a:t> </a:t>
            </a:r>
            <a:r>
              <a:rPr sz="700" spc="30" dirty="0">
                <a:latin typeface="Microsoft Sans Serif"/>
                <a:cs typeface="Microsoft Sans Serif"/>
              </a:rPr>
              <a:t>combustión</a:t>
            </a:r>
            <a:r>
              <a:rPr sz="700" spc="-5" dirty="0">
                <a:latin typeface="Microsoft Sans Serif"/>
                <a:cs typeface="Microsoft Sans Serif"/>
              </a:rPr>
              <a:t> </a:t>
            </a:r>
            <a:r>
              <a:rPr sz="700" spc="30" dirty="0">
                <a:latin typeface="Microsoft Sans Serif"/>
                <a:cs typeface="Microsoft Sans Serif"/>
              </a:rPr>
              <a:t>que</a:t>
            </a:r>
            <a:r>
              <a:rPr sz="700" spc="-5" dirty="0">
                <a:latin typeface="Microsoft Sans Serif"/>
                <a:cs typeface="Microsoft Sans Serif"/>
              </a:rPr>
              <a:t> se </a:t>
            </a:r>
            <a:r>
              <a:rPr sz="700" spc="30" dirty="0">
                <a:latin typeface="Microsoft Sans Serif"/>
                <a:cs typeface="Microsoft Sans Serif"/>
              </a:rPr>
              <a:t>muestra</a:t>
            </a:r>
            <a:r>
              <a:rPr sz="700" spc="-5" dirty="0">
                <a:latin typeface="Microsoft Sans Serif"/>
                <a:cs typeface="Microsoft Sans Serif"/>
              </a:rPr>
              <a:t> </a:t>
            </a:r>
            <a:r>
              <a:rPr sz="700" spc="20" dirty="0">
                <a:latin typeface="Microsoft Sans Serif"/>
                <a:cs typeface="Microsoft Sans Serif"/>
              </a:rPr>
              <a:t>en</a:t>
            </a:r>
            <a:r>
              <a:rPr sz="700" spc="-5" dirty="0">
                <a:latin typeface="Microsoft Sans Serif"/>
                <a:cs typeface="Microsoft Sans Serif"/>
              </a:rPr>
              <a:t> </a:t>
            </a:r>
            <a:r>
              <a:rPr sz="700" spc="10" dirty="0">
                <a:latin typeface="Microsoft Sans Serif"/>
                <a:cs typeface="Microsoft Sans Serif"/>
              </a:rPr>
              <a:t>la</a:t>
            </a:r>
            <a:r>
              <a:rPr sz="700" spc="-5" dirty="0">
                <a:latin typeface="Microsoft Sans Serif"/>
                <a:cs typeface="Microsoft Sans Serif"/>
              </a:rPr>
              <a:t> Fig. </a:t>
            </a:r>
            <a:r>
              <a:rPr sz="700" dirty="0">
                <a:latin typeface="Microsoft Sans Serif"/>
                <a:cs typeface="Microsoft Sans Serif"/>
              </a:rPr>
              <a:t>4.</a:t>
            </a:r>
            <a:endParaRPr sz="700">
              <a:latin typeface="Microsoft Sans Serif"/>
              <a:cs typeface="Microsoft Sans Serif"/>
            </a:endParaRPr>
          </a:p>
        </p:txBody>
      </p:sp>
      <p:sp>
        <p:nvSpPr>
          <p:cNvPr id="46" name="object 46"/>
          <p:cNvSpPr txBox="1"/>
          <p:nvPr/>
        </p:nvSpPr>
        <p:spPr>
          <a:xfrm>
            <a:off x="10043378" y="4066881"/>
            <a:ext cx="5112749" cy="367030"/>
          </a:xfrm>
          <a:prstGeom prst="rect">
            <a:avLst/>
          </a:prstGeom>
        </p:spPr>
        <p:txBody>
          <a:bodyPr vert="horz" wrap="square" lIns="0" tIns="70485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555"/>
              </a:spcBef>
            </a:pPr>
            <a:r>
              <a:rPr sz="950" spc="10" dirty="0">
                <a:latin typeface="Microsoft Sans Serif"/>
                <a:cs typeface="Microsoft Sans Serif"/>
              </a:rPr>
              <a:t>VII.</a:t>
            </a:r>
            <a:r>
              <a:rPr sz="950" spc="-35" dirty="0">
                <a:latin typeface="Microsoft Sans Serif"/>
                <a:cs typeface="Microsoft Sans Serif"/>
              </a:rPr>
              <a:t> </a:t>
            </a:r>
            <a:r>
              <a:rPr sz="950" spc="-15" dirty="0">
                <a:latin typeface="Microsoft Sans Serif"/>
                <a:cs typeface="Microsoft Sans Serif"/>
              </a:rPr>
              <a:t>A</a:t>
            </a:r>
            <a:r>
              <a:rPr sz="750" spc="-15" dirty="0">
                <a:latin typeface="Microsoft Sans Serif"/>
                <a:cs typeface="Microsoft Sans Serif"/>
              </a:rPr>
              <a:t>BNORMAL</a:t>
            </a:r>
            <a:r>
              <a:rPr sz="950" spc="-15" dirty="0">
                <a:latin typeface="Microsoft Sans Serif"/>
                <a:cs typeface="Microsoft Sans Serif"/>
              </a:rPr>
              <a:t>F</a:t>
            </a:r>
            <a:r>
              <a:rPr sz="750" spc="-15" dirty="0">
                <a:latin typeface="Microsoft Sans Serif"/>
                <a:cs typeface="Microsoft Sans Serif"/>
              </a:rPr>
              <a:t>SOLICITUD</a:t>
            </a:r>
            <a:r>
              <a:rPr sz="950" spc="-15" dirty="0">
                <a:latin typeface="Microsoft Sans Serif"/>
                <a:cs typeface="Microsoft Sans Serif"/>
              </a:rPr>
              <a:t>oh</a:t>
            </a:r>
            <a:r>
              <a:rPr sz="750" spc="-15" dirty="0">
                <a:latin typeface="Microsoft Sans Serif"/>
                <a:cs typeface="Microsoft Sans Serif"/>
              </a:rPr>
              <a:t>PERACIÓN</a:t>
            </a:r>
            <a:r>
              <a:rPr sz="750" spc="-20" dirty="0">
                <a:latin typeface="Microsoft Sans Serif"/>
                <a:cs typeface="Microsoft Sans Serif"/>
              </a:rPr>
              <a:t> </a:t>
            </a:r>
            <a:r>
              <a:rPr sz="750" spc="-45" dirty="0">
                <a:latin typeface="Microsoft Sans Serif"/>
                <a:cs typeface="Microsoft Sans Serif"/>
              </a:rPr>
              <a:t>PARA</a:t>
            </a:r>
            <a:endParaRPr sz="750">
              <a:latin typeface="Microsoft Sans Serif"/>
              <a:cs typeface="Microsoft Sans Serif"/>
            </a:endParaRPr>
          </a:p>
          <a:p>
            <a:pPr marL="382905">
              <a:lnSpc>
                <a:spcPct val="100000"/>
              </a:lnSpc>
              <a:spcBef>
                <a:spcPts val="310"/>
              </a:spcBef>
            </a:pPr>
            <a:r>
              <a:rPr sz="650" spc="-15" dirty="0">
                <a:latin typeface="Microsoft Sans Serif"/>
                <a:cs typeface="Microsoft Sans Serif"/>
              </a:rPr>
              <a:t>norte</a:t>
            </a:r>
            <a:r>
              <a:rPr sz="500" spc="-15" dirty="0">
                <a:latin typeface="Microsoft Sans Serif"/>
                <a:cs typeface="Microsoft Sans Serif"/>
              </a:rPr>
              <a:t>UCLEAR</a:t>
            </a:r>
            <a:r>
              <a:rPr sz="650" spc="-15" dirty="0">
                <a:latin typeface="Microsoft Sans Serif"/>
                <a:cs typeface="Microsoft Sans Serif"/>
              </a:rPr>
              <a:t>GRAMO</a:t>
            </a:r>
            <a:r>
              <a:rPr sz="500" spc="-15" dirty="0">
                <a:latin typeface="Microsoft Sans Serif"/>
                <a:cs typeface="Microsoft Sans Serif"/>
              </a:rPr>
              <a:t>ENERGANDO</a:t>
            </a:r>
            <a:r>
              <a:rPr sz="650" spc="-15" dirty="0">
                <a:latin typeface="Microsoft Sans Serif"/>
                <a:cs typeface="Microsoft Sans Serif"/>
              </a:rPr>
              <a:t>PAG</a:t>
            </a:r>
            <a:r>
              <a:rPr sz="500" spc="-15" dirty="0">
                <a:latin typeface="Microsoft Sans Serif"/>
                <a:cs typeface="Microsoft Sans Serif"/>
              </a:rPr>
              <a:t>LANTAS</a:t>
            </a:r>
            <a:endParaRPr sz="500">
              <a:latin typeface="Microsoft Sans Serif"/>
              <a:cs typeface="Microsoft Sans Serif"/>
            </a:endParaRPr>
          </a:p>
        </p:txBody>
      </p:sp>
      <p:sp>
        <p:nvSpPr>
          <p:cNvPr id="47" name="object 47"/>
          <p:cNvSpPr txBox="1"/>
          <p:nvPr/>
        </p:nvSpPr>
        <p:spPr>
          <a:xfrm>
            <a:off x="9100216" y="4536492"/>
            <a:ext cx="7401799" cy="2645083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01600" indent="-89535" algn="just">
              <a:lnSpc>
                <a:spcPct val="100000"/>
              </a:lnSpc>
              <a:spcBef>
                <a:spcPts val="100"/>
              </a:spcBef>
              <a:buAutoNum type="alphaUcPeriod"/>
              <a:tabLst>
                <a:tab pos="102235" algn="l"/>
              </a:tabLst>
            </a:pPr>
            <a:r>
              <a:rPr sz="600" spc="5" dirty="0">
                <a:latin typeface="Microsoft Sans Serif"/>
                <a:cs typeface="Microsoft Sans Serif"/>
              </a:rPr>
              <a:t>Capacidad </a:t>
            </a:r>
            <a:r>
              <a:rPr sz="600" spc="20" dirty="0">
                <a:latin typeface="Microsoft Sans Serif"/>
                <a:cs typeface="Microsoft Sans Serif"/>
              </a:rPr>
              <a:t>de</a:t>
            </a:r>
            <a:r>
              <a:rPr sz="600" spc="10" dirty="0">
                <a:latin typeface="Microsoft Sans Serif"/>
                <a:cs typeface="Microsoft Sans Serif"/>
              </a:rPr>
              <a:t> </a:t>
            </a:r>
            <a:r>
              <a:rPr sz="600" spc="15" dirty="0">
                <a:latin typeface="Microsoft Sans Serif"/>
                <a:cs typeface="Microsoft Sans Serif"/>
              </a:rPr>
              <a:t>sobrefrecuencia/subfrecuencia</a:t>
            </a:r>
            <a:r>
              <a:rPr sz="600" spc="5" dirty="0">
                <a:latin typeface="Microsoft Sans Serif"/>
                <a:cs typeface="Microsoft Sans Serif"/>
              </a:rPr>
              <a:t> </a:t>
            </a:r>
            <a:r>
              <a:rPr sz="600" spc="15" dirty="0">
                <a:latin typeface="Microsoft Sans Serif"/>
                <a:cs typeface="Microsoft Sans Serif"/>
              </a:rPr>
              <a:t>del</a:t>
            </a:r>
            <a:r>
              <a:rPr sz="600" spc="10" dirty="0">
                <a:latin typeface="Microsoft Sans Serif"/>
                <a:cs typeface="Microsoft Sans Serif"/>
              </a:rPr>
              <a:t> </a:t>
            </a:r>
            <a:r>
              <a:rPr sz="600" spc="25" dirty="0">
                <a:latin typeface="Microsoft Sans Serif"/>
                <a:cs typeface="Microsoft Sans Serif"/>
              </a:rPr>
              <a:t>generador</a:t>
            </a:r>
            <a:r>
              <a:rPr sz="600" spc="10" dirty="0">
                <a:latin typeface="Microsoft Sans Serif"/>
                <a:cs typeface="Microsoft Sans Serif"/>
              </a:rPr>
              <a:t> </a:t>
            </a:r>
            <a:r>
              <a:rPr sz="600" spc="20" dirty="0">
                <a:latin typeface="Microsoft Sans Serif"/>
                <a:cs typeface="Microsoft Sans Serif"/>
              </a:rPr>
              <a:t>de</a:t>
            </a:r>
            <a:r>
              <a:rPr sz="600" spc="5" dirty="0">
                <a:latin typeface="Microsoft Sans Serif"/>
                <a:cs typeface="Microsoft Sans Serif"/>
              </a:rPr>
              <a:t> </a:t>
            </a:r>
            <a:r>
              <a:rPr sz="600" spc="30" dirty="0">
                <a:latin typeface="Microsoft Sans Serif"/>
                <a:cs typeface="Microsoft Sans Serif"/>
              </a:rPr>
              <a:t>turbina</a:t>
            </a:r>
            <a:endParaRPr sz="600">
              <a:latin typeface="Microsoft Sans Serif"/>
              <a:cs typeface="Microsoft Sans Serif"/>
            </a:endParaRPr>
          </a:p>
          <a:p>
            <a:pPr marL="12700" marR="26034" indent="153670" algn="just">
              <a:lnSpc>
                <a:spcPct val="142900"/>
              </a:lnSpc>
              <a:spcBef>
                <a:spcPts val="259"/>
              </a:spcBef>
            </a:pPr>
            <a:r>
              <a:rPr sz="700" spc="-20" dirty="0">
                <a:latin typeface="Microsoft Sans Serif"/>
                <a:cs typeface="Microsoft Sans Serif"/>
              </a:rPr>
              <a:t>En</a:t>
            </a:r>
            <a:r>
              <a:rPr sz="700" spc="-5" dirty="0">
                <a:latin typeface="Microsoft Sans Serif"/>
                <a:cs typeface="Microsoft Sans Serif"/>
              </a:rPr>
              <a:t> </a:t>
            </a:r>
            <a:r>
              <a:rPr sz="700" spc="20" dirty="0">
                <a:latin typeface="Microsoft Sans Serif"/>
                <a:cs typeface="Microsoft Sans Serif"/>
              </a:rPr>
              <a:t>general,</a:t>
            </a:r>
            <a:r>
              <a:rPr sz="700" spc="-5" dirty="0">
                <a:latin typeface="Microsoft Sans Serif"/>
                <a:cs typeface="Microsoft Sans Serif"/>
              </a:rPr>
              <a:t> </a:t>
            </a:r>
            <a:r>
              <a:rPr sz="700" dirty="0">
                <a:latin typeface="Microsoft Sans Serif"/>
                <a:cs typeface="Microsoft Sans Serif"/>
              </a:rPr>
              <a:t>las </a:t>
            </a:r>
            <a:r>
              <a:rPr sz="700" spc="15" dirty="0">
                <a:latin typeface="Microsoft Sans Serif"/>
                <a:cs typeface="Microsoft Sans Serif"/>
              </a:rPr>
              <a:t>consideraciones</a:t>
            </a:r>
            <a:r>
              <a:rPr sz="700" spc="-5" dirty="0">
                <a:latin typeface="Microsoft Sans Serif"/>
                <a:cs typeface="Microsoft Sans Serif"/>
              </a:rPr>
              <a:t> </a:t>
            </a:r>
            <a:r>
              <a:rPr sz="700" spc="20" dirty="0">
                <a:latin typeface="Microsoft Sans Serif"/>
                <a:cs typeface="Microsoft Sans Serif"/>
              </a:rPr>
              <a:t>sobre</a:t>
            </a:r>
            <a:r>
              <a:rPr sz="700" dirty="0">
                <a:latin typeface="Microsoft Sans Serif"/>
                <a:cs typeface="Microsoft Sans Serif"/>
              </a:rPr>
              <a:t> </a:t>
            </a:r>
            <a:r>
              <a:rPr sz="700" spc="10" dirty="0">
                <a:latin typeface="Microsoft Sans Serif"/>
                <a:cs typeface="Microsoft Sans Serif"/>
              </a:rPr>
              <a:t>los</a:t>
            </a:r>
            <a:r>
              <a:rPr sz="700" spc="-5" dirty="0">
                <a:latin typeface="Microsoft Sans Serif"/>
                <a:cs typeface="Microsoft Sans Serif"/>
              </a:rPr>
              <a:t> </a:t>
            </a:r>
            <a:r>
              <a:rPr sz="700" spc="30" dirty="0">
                <a:latin typeface="Microsoft Sans Serif"/>
                <a:cs typeface="Microsoft Sans Serif"/>
              </a:rPr>
              <a:t>turbogeneradores</a:t>
            </a:r>
            <a:r>
              <a:rPr sz="700" dirty="0">
                <a:latin typeface="Microsoft Sans Serif"/>
                <a:cs typeface="Microsoft Sans Serif"/>
              </a:rPr>
              <a:t> </a:t>
            </a:r>
            <a:r>
              <a:rPr sz="700" spc="30" dirty="0">
                <a:latin typeface="Microsoft Sans Serif"/>
                <a:cs typeface="Microsoft Sans Serif"/>
              </a:rPr>
              <a:t>que</a:t>
            </a:r>
            <a:r>
              <a:rPr sz="700" spc="-5" dirty="0">
                <a:latin typeface="Microsoft Sans Serif"/>
                <a:cs typeface="Microsoft Sans Serif"/>
              </a:rPr>
              <a:t> </a:t>
            </a:r>
            <a:r>
              <a:rPr sz="700" spc="20" dirty="0">
                <a:latin typeface="Microsoft Sans Serif"/>
                <a:cs typeface="Microsoft Sans Serif"/>
              </a:rPr>
              <a:t>afectan </a:t>
            </a:r>
            <a:r>
              <a:rPr sz="700" spc="-175" dirty="0">
                <a:latin typeface="Microsoft Sans Serif"/>
                <a:cs typeface="Microsoft Sans Serif"/>
              </a:rPr>
              <a:t> </a:t>
            </a:r>
            <a:r>
              <a:rPr sz="700" dirty="0">
                <a:latin typeface="Microsoft Sans Serif"/>
                <a:cs typeface="Microsoft Sans Serif"/>
              </a:rPr>
              <a:t>las </a:t>
            </a:r>
            <a:r>
              <a:rPr sz="700" spc="15" dirty="0">
                <a:latin typeface="Microsoft Sans Serif"/>
                <a:cs typeface="Microsoft Sans Serif"/>
              </a:rPr>
              <a:t>operaciones</a:t>
            </a:r>
            <a:r>
              <a:rPr sz="700" dirty="0">
                <a:latin typeface="Microsoft Sans Serif"/>
                <a:cs typeface="Microsoft Sans Serif"/>
              </a:rPr>
              <a:t> </a:t>
            </a:r>
            <a:r>
              <a:rPr sz="700" spc="20" dirty="0">
                <a:latin typeface="Microsoft Sans Serif"/>
                <a:cs typeface="Microsoft Sans Serif"/>
              </a:rPr>
              <a:t>de</a:t>
            </a:r>
            <a:r>
              <a:rPr sz="700" dirty="0">
                <a:latin typeface="Microsoft Sans Serif"/>
                <a:cs typeface="Microsoft Sans Serif"/>
              </a:rPr>
              <a:t> </a:t>
            </a:r>
            <a:r>
              <a:rPr sz="700" spc="10" dirty="0">
                <a:latin typeface="Microsoft Sans Serif"/>
                <a:cs typeface="Microsoft Sans Serif"/>
              </a:rPr>
              <a:t>la</a:t>
            </a:r>
            <a:r>
              <a:rPr sz="700" dirty="0">
                <a:latin typeface="Microsoft Sans Serif"/>
                <a:cs typeface="Microsoft Sans Serif"/>
              </a:rPr>
              <a:t> </a:t>
            </a:r>
            <a:r>
              <a:rPr sz="700" spc="25" dirty="0">
                <a:latin typeface="Microsoft Sans Serif"/>
                <a:cs typeface="Microsoft Sans Serif"/>
              </a:rPr>
              <a:t>planta</a:t>
            </a:r>
            <a:r>
              <a:rPr sz="700" dirty="0">
                <a:latin typeface="Microsoft Sans Serif"/>
                <a:cs typeface="Microsoft Sans Serif"/>
              </a:rPr>
              <a:t> </a:t>
            </a:r>
            <a:r>
              <a:rPr sz="700" spc="20" dirty="0">
                <a:latin typeface="Microsoft Sans Serif"/>
                <a:cs typeface="Microsoft Sans Serif"/>
              </a:rPr>
              <a:t>son</a:t>
            </a:r>
            <a:r>
              <a:rPr sz="700" spc="5" dirty="0">
                <a:latin typeface="Microsoft Sans Serif"/>
                <a:cs typeface="Microsoft Sans Serif"/>
              </a:rPr>
              <a:t> </a:t>
            </a:r>
            <a:r>
              <a:rPr sz="700" dirty="0">
                <a:latin typeface="Microsoft Sans Serif"/>
                <a:cs typeface="Microsoft Sans Serif"/>
              </a:rPr>
              <a:t>las </a:t>
            </a:r>
            <a:r>
              <a:rPr sz="700" spc="20" dirty="0">
                <a:latin typeface="Microsoft Sans Serif"/>
                <a:cs typeface="Microsoft Sans Serif"/>
              </a:rPr>
              <a:t>mismas</a:t>
            </a:r>
            <a:r>
              <a:rPr sz="700" dirty="0">
                <a:latin typeface="Microsoft Sans Serif"/>
                <a:cs typeface="Microsoft Sans Serif"/>
              </a:rPr>
              <a:t> </a:t>
            </a:r>
            <a:r>
              <a:rPr sz="700" spc="30" dirty="0">
                <a:latin typeface="Microsoft Sans Serif"/>
                <a:cs typeface="Microsoft Sans Serif"/>
              </a:rPr>
              <a:t>que</a:t>
            </a:r>
            <a:r>
              <a:rPr sz="700" dirty="0">
                <a:latin typeface="Microsoft Sans Serif"/>
                <a:cs typeface="Microsoft Sans Serif"/>
              </a:rPr>
              <a:t> las </a:t>
            </a:r>
            <a:r>
              <a:rPr sz="700" spc="10" dirty="0">
                <a:latin typeface="Microsoft Sans Serif"/>
                <a:cs typeface="Microsoft Sans Serif"/>
              </a:rPr>
              <a:t>analizadas</a:t>
            </a:r>
            <a:r>
              <a:rPr sz="700" dirty="0">
                <a:latin typeface="Microsoft Sans Serif"/>
                <a:cs typeface="Microsoft Sans Serif"/>
              </a:rPr>
              <a:t> </a:t>
            </a:r>
            <a:r>
              <a:rPr sz="700" spc="20" dirty="0">
                <a:latin typeface="Microsoft Sans Serif"/>
                <a:cs typeface="Microsoft Sans Serif"/>
              </a:rPr>
              <a:t>en</a:t>
            </a:r>
            <a:r>
              <a:rPr sz="700" spc="5" dirty="0">
                <a:latin typeface="Microsoft Sans Serif"/>
                <a:cs typeface="Microsoft Sans Serif"/>
              </a:rPr>
              <a:t> </a:t>
            </a:r>
            <a:r>
              <a:rPr sz="700" spc="10" dirty="0">
                <a:latin typeface="Microsoft Sans Serif"/>
                <a:cs typeface="Microsoft Sans Serif"/>
              </a:rPr>
              <a:t>la</a:t>
            </a:r>
            <a:r>
              <a:rPr sz="700" dirty="0">
                <a:latin typeface="Microsoft Sans Serif"/>
                <a:cs typeface="Microsoft Sans Serif"/>
              </a:rPr>
              <a:t> </a:t>
            </a:r>
            <a:r>
              <a:rPr sz="700" spc="-5" dirty="0">
                <a:latin typeface="Microsoft Sans Serif"/>
                <a:cs typeface="Microsoft Sans Serif"/>
              </a:rPr>
              <a:t>Sección </a:t>
            </a:r>
            <a:r>
              <a:rPr sz="700" spc="-175" dirty="0">
                <a:latin typeface="Microsoft Sans Serif"/>
                <a:cs typeface="Microsoft Sans Serif"/>
              </a:rPr>
              <a:t> </a:t>
            </a:r>
            <a:r>
              <a:rPr sz="700" spc="40" dirty="0">
                <a:latin typeface="Microsoft Sans Serif"/>
                <a:cs typeface="Microsoft Sans Serif"/>
              </a:rPr>
              <a:t>III</a:t>
            </a:r>
            <a:r>
              <a:rPr sz="700" spc="-10" dirty="0">
                <a:latin typeface="Microsoft Sans Serif"/>
                <a:cs typeface="Microsoft Sans Serif"/>
              </a:rPr>
              <a:t> </a:t>
            </a:r>
            <a:r>
              <a:rPr sz="700" spc="20" dirty="0">
                <a:latin typeface="Microsoft Sans Serif"/>
                <a:cs typeface="Microsoft Sans Serif"/>
              </a:rPr>
              <a:t>sobre</a:t>
            </a:r>
            <a:r>
              <a:rPr sz="700" spc="-5" dirty="0">
                <a:latin typeface="Microsoft Sans Serif"/>
                <a:cs typeface="Microsoft Sans Serif"/>
              </a:rPr>
              <a:t> </a:t>
            </a:r>
            <a:r>
              <a:rPr sz="700" spc="20" dirty="0">
                <a:latin typeface="Microsoft Sans Serif"/>
                <a:cs typeface="Microsoft Sans Serif"/>
              </a:rPr>
              <a:t>plantas</a:t>
            </a:r>
            <a:r>
              <a:rPr sz="700" spc="-5" dirty="0">
                <a:latin typeface="Microsoft Sans Serif"/>
                <a:cs typeface="Microsoft Sans Serif"/>
              </a:rPr>
              <a:t> </a:t>
            </a:r>
            <a:r>
              <a:rPr sz="700" spc="25" dirty="0">
                <a:latin typeface="Microsoft Sans Serif"/>
                <a:cs typeface="Microsoft Sans Serif"/>
              </a:rPr>
              <a:t>generadoras</a:t>
            </a:r>
            <a:r>
              <a:rPr sz="700" spc="-5" dirty="0">
                <a:latin typeface="Microsoft Sans Serif"/>
                <a:cs typeface="Microsoft Sans Serif"/>
              </a:rPr>
              <a:t> </a:t>
            </a:r>
            <a:r>
              <a:rPr sz="700" spc="20" dirty="0">
                <a:latin typeface="Microsoft Sans Serif"/>
                <a:cs typeface="Microsoft Sans Serif"/>
              </a:rPr>
              <a:t>de</a:t>
            </a:r>
            <a:r>
              <a:rPr sz="700" spc="-5" dirty="0">
                <a:latin typeface="Microsoft Sans Serif"/>
                <a:cs typeface="Microsoft Sans Serif"/>
              </a:rPr>
              <a:t> </a:t>
            </a:r>
            <a:r>
              <a:rPr sz="700" spc="20" dirty="0">
                <a:latin typeface="Microsoft Sans Serif"/>
                <a:cs typeface="Microsoft Sans Serif"/>
              </a:rPr>
              <a:t>vapor.</a:t>
            </a:r>
            <a:endParaRPr sz="700">
              <a:latin typeface="Microsoft Sans Serif"/>
              <a:cs typeface="Microsoft Sans Serif"/>
            </a:endParaRPr>
          </a:p>
          <a:p>
            <a:pPr>
              <a:lnSpc>
                <a:spcPct val="100000"/>
              </a:lnSpc>
              <a:spcBef>
                <a:spcPts val="10"/>
              </a:spcBef>
            </a:pPr>
            <a:endParaRPr sz="750">
              <a:latin typeface="Microsoft Sans Serif"/>
              <a:cs typeface="Microsoft Sans Serif"/>
            </a:endParaRPr>
          </a:p>
          <a:p>
            <a:pPr marL="132080" indent="-120014" algn="just">
              <a:lnSpc>
                <a:spcPct val="100000"/>
              </a:lnSpc>
              <a:buAutoNum type="alphaUcPeriod" startAt="2"/>
              <a:tabLst>
                <a:tab pos="132715" algn="l"/>
              </a:tabLst>
            </a:pPr>
            <a:r>
              <a:rPr sz="800" spc="15" dirty="0">
                <a:latin typeface="Microsoft Sans Serif"/>
                <a:cs typeface="Microsoft Sans Serif"/>
              </a:rPr>
              <a:t>Consideraciones</a:t>
            </a:r>
            <a:r>
              <a:rPr sz="800" spc="-5" dirty="0">
                <a:latin typeface="Microsoft Sans Serif"/>
                <a:cs typeface="Microsoft Sans Serif"/>
              </a:rPr>
              <a:t> </a:t>
            </a:r>
            <a:r>
              <a:rPr sz="800" spc="25" dirty="0">
                <a:latin typeface="Microsoft Sans Serif"/>
                <a:cs typeface="Microsoft Sans Serif"/>
              </a:rPr>
              <a:t>de</a:t>
            </a:r>
            <a:r>
              <a:rPr sz="800" spc="-5" dirty="0">
                <a:latin typeface="Microsoft Sans Serif"/>
                <a:cs typeface="Microsoft Sans Serif"/>
              </a:rPr>
              <a:t> </a:t>
            </a:r>
            <a:r>
              <a:rPr sz="800" spc="20" dirty="0">
                <a:latin typeface="Microsoft Sans Serif"/>
                <a:cs typeface="Microsoft Sans Serif"/>
              </a:rPr>
              <a:t>subfrecuencia</a:t>
            </a:r>
            <a:r>
              <a:rPr sz="800" dirty="0">
                <a:latin typeface="Microsoft Sans Serif"/>
                <a:cs typeface="Microsoft Sans Serif"/>
              </a:rPr>
              <a:t> </a:t>
            </a:r>
            <a:r>
              <a:rPr sz="800" spc="25" dirty="0">
                <a:latin typeface="Microsoft Sans Serif"/>
                <a:cs typeface="Microsoft Sans Serif"/>
              </a:rPr>
              <a:t>para</a:t>
            </a:r>
            <a:r>
              <a:rPr sz="800" spc="-5" dirty="0">
                <a:latin typeface="Microsoft Sans Serif"/>
                <a:cs typeface="Microsoft Sans Serif"/>
              </a:rPr>
              <a:t> </a:t>
            </a:r>
            <a:r>
              <a:rPr sz="800" spc="20" dirty="0">
                <a:latin typeface="Microsoft Sans Serif"/>
                <a:cs typeface="Microsoft Sans Serif"/>
              </a:rPr>
              <a:t>centrales</a:t>
            </a:r>
            <a:r>
              <a:rPr sz="800" dirty="0">
                <a:latin typeface="Microsoft Sans Serif"/>
                <a:cs typeface="Microsoft Sans Serif"/>
              </a:rPr>
              <a:t> </a:t>
            </a:r>
            <a:r>
              <a:rPr sz="800" spc="15" dirty="0">
                <a:latin typeface="Microsoft Sans Serif"/>
                <a:cs typeface="Microsoft Sans Serif"/>
              </a:rPr>
              <a:t>nucleares</a:t>
            </a:r>
            <a:endParaRPr sz="800">
              <a:latin typeface="Microsoft Sans Serif"/>
              <a:cs typeface="Microsoft Sans Serif"/>
            </a:endParaRPr>
          </a:p>
          <a:p>
            <a:pPr marL="12700">
              <a:lnSpc>
                <a:spcPct val="100000"/>
              </a:lnSpc>
              <a:spcBef>
                <a:spcPts val="490"/>
              </a:spcBef>
            </a:pPr>
            <a:r>
              <a:rPr sz="500" spc="5" dirty="0">
                <a:latin typeface="Microsoft Sans Serif"/>
                <a:cs typeface="Microsoft Sans Serif"/>
              </a:rPr>
              <a:t>Tropas</a:t>
            </a:r>
            <a:r>
              <a:rPr sz="500" spc="-25" dirty="0">
                <a:latin typeface="Microsoft Sans Serif"/>
                <a:cs typeface="Microsoft Sans Serif"/>
              </a:rPr>
              <a:t> </a:t>
            </a:r>
            <a:r>
              <a:rPr sz="500" spc="10" dirty="0">
                <a:latin typeface="Microsoft Sans Serif"/>
                <a:cs typeface="Microsoft Sans Serif"/>
              </a:rPr>
              <a:t>auxiliares</a:t>
            </a:r>
            <a:endParaRPr sz="500">
              <a:latin typeface="Microsoft Sans Serif"/>
              <a:cs typeface="Microsoft Sans Serif"/>
            </a:endParaRPr>
          </a:p>
          <a:p>
            <a:pPr marL="12700" marR="5080" indent="153670">
              <a:lnSpc>
                <a:spcPct val="133500"/>
              </a:lnSpc>
              <a:spcBef>
                <a:spcPts val="290"/>
              </a:spcBef>
            </a:pPr>
            <a:r>
              <a:rPr sz="750" spc="-35" dirty="0">
                <a:latin typeface="Microsoft Sans Serif"/>
                <a:cs typeface="Microsoft Sans Serif"/>
              </a:rPr>
              <a:t>El</a:t>
            </a:r>
            <a:r>
              <a:rPr sz="750" spc="-5" dirty="0">
                <a:latin typeface="Microsoft Sans Serif"/>
                <a:cs typeface="Microsoft Sans Serif"/>
              </a:rPr>
              <a:t> </a:t>
            </a:r>
            <a:r>
              <a:rPr sz="750" spc="20" dirty="0">
                <a:latin typeface="Microsoft Sans Serif"/>
                <a:cs typeface="Microsoft Sans Serif"/>
              </a:rPr>
              <a:t>efecto</a:t>
            </a:r>
            <a:r>
              <a:rPr sz="750" dirty="0">
                <a:latin typeface="Microsoft Sans Serif"/>
                <a:cs typeface="Microsoft Sans Serif"/>
              </a:rPr>
              <a:t> </a:t>
            </a:r>
            <a:r>
              <a:rPr sz="750" spc="25" dirty="0">
                <a:latin typeface="Microsoft Sans Serif"/>
                <a:cs typeface="Microsoft Sans Serif"/>
              </a:rPr>
              <a:t>principal</a:t>
            </a:r>
            <a:r>
              <a:rPr sz="750" spc="-5" dirty="0">
                <a:latin typeface="Microsoft Sans Serif"/>
                <a:cs typeface="Microsoft Sans Serif"/>
              </a:rPr>
              <a:t> </a:t>
            </a:r>
            <a:r>
              <a:rPr sz="750" spc="25" dirty="0">
                <a:latin typeface="Microsoft Sans Serif"/>
                <a:cs typeface="Microsoft Sans Serif"/>
              </a:rPr>
              <a:t>de</a:t>
            </a:r>
            <a:r>
              <a:rPr sz="750" dirty="0">
                <a:latin typeface="Microsoft Sans Serif"/>
                <a:cs typeface="Microsoft Sans Serif"/>
              </a:rPr>
              <a:t> </a:t>
            </a:r>
            <a:r>
              <a:rPr sz="750" spc="30" dirty="0">
                <a:latin typeface="Microsoft Sans Serif"/>
                <a:cs typeface="Microsoft Sans Serif"/>
              </a:rPr>
              <a:t>una</a:t>
            </a:r>
            <a:r>
              <a:rPr sz="750" dirty="0">
                <a:latin typeface="Microsoft Sans Serif"/>
                <a:cs typeface="Microsoft Sans Serif"/>
              </a:rPr>
              <a:t> </a:t>
            </a:r>
            <a:r>
              <a:rPr sz="750" spc="25" dirty="0">
                <a:latin typeface="Microsoft Sans Serif"/>
                <a:cs typeface="Microsoft Sans Serif"/>
              </a:rPr>
              <a:t>condición</a:t>
            </a:r>
            <a:r>
              <a:rPr sz="750" spc="-5" dirty="0">
                <a:latin typeface="Microsoft Sans Serif"/>
                <a:cs typeface="Microsoft Sans Serif"/>
              </a:rPr>
              <a:t> </a:t>
            </a:r>
            <a:r>
              <a:rPr sz="750" spc="25" dirty="0">
                <a:latin typeface="Microsoft Sans Serif"/>
                <a:cs typeface="Microsoft Sans Serif"/>
              </a:rPr>
              <a:t>de</a:t>
            </a:r>
            <a:r>
              <a:rPr sz="750" dirty="0">
                <a:latin typeface="Microsoft Sans Serif"/>
                <a:cs typeface="Microsoft Sans Serif"/>
              </a:rPr>
              <a:t> </a:t>
            </a:r>
            <a:r>
              <a:rPr sz="750" spc="15" dirty="0">
                <a:latin typeface="Microsoft Sans Serif"/>
                <a:cs typeface="Microsoft Sans Serif"/>
              </a:rPr>
              <a:t>baja</a:t>
            </a:r>
            <a:r>
              <a:rPr sz="750" dirty="0">
                <a:latin typeface="Microsoft Sans Serif"/>
                <a:cs typeface="Microsoft Sans Serif"/>
              </a:rPr>
              <a:t> </a:t>
            </a:r>
            <a:r>
              <a:rPr sz="750" spc="20" dirty="0">
                <a:latin typeface="Microsoft Sans Serif"/>
                <a:cs typeface="Microsoft Sans Serif"/>
              </a:rPr>
              <a:t>frecuencia</a:t>
            </a:r>
            <a:r>
              <a:rPr sz="750" spc="-5" dirty="0">
                <a:latin typeface="Microsoft Sans Serif"/>
                <a:cs typeface="Microsoft Sans Serif"/>
              </a:rPr>
              <a:t> </a:t>
            </a:r>
            <a:r>
              <a:rPr sz="750" spc="25" dirty="0">
                <a:latin typeface="Microsoft Sans Serif"/>
                <a:cs typeface="Microsoft Sans Serif"/>
              </a:rPr>
              <a:t>en</a:t>
            </a:r>
            <a:r>
              <a:rPr sz="750" dirty="0">
                <a:latin typeface="Microsoft Sans Serif"/>
                <a:cs typeface="Microsoft Sans Serif"/>
              </a:rPr>
              <a:t> </a:t>
            </a:r>
            <a:r>
              <a:rPr sz="750" spc="10" dirty="0">
                <a:latin typeface="Microsoft Sans Serif"/>
                <a:cs typeface="Microsoft Sans Serif"/>
              </a:rPr>
              <a:t>el</a:t>
            </a:r>
            <a:r>
              <a:rPr sz="750" dirty="0">
                <a:latin typeface="Microsoft Sans Serif"/>
                <a:cs typeface="Microsoft Sans Serif"/>
              </a:rPr>
              <a:t> </a:t>
            </a:r>
            <a:r>
              <a:rPr sz="750" spc="15" dirty="0">
                <a:latin typeface="Microsoft Sans Serif"/>
                <a:cs typeface="Microsoft Sans Serif"/>
              </a:rPr>
              <a:t>sistema </a:t>
            </a:r>
            <a:r>
              <a:rPr sz="750" spc="-185" dirty="0">
                <a:latin typeface="Microsoft Sans Serif"/>
                <a:cs typeface="Microsoft Sans Serif"/>
              </a:rPr>
              <a:t> </a:t>
            </a:r>
            <a:r>
              <a:rPr sz="750" spc="25" dirty="0">
                <a:latin typeface="Microsoft Sans Serif"/>
                <a:cs typeface="Microsoft Sans Serif"/>
              </a:rPr>
              <a:t>auxiliar de </a:t>
            </a:r>
            <a:r>
              <a:rPr sz="750" spc="10" dirty="0">
                <a:latin typeface="Microsoft Sans Serif"/>
                <a:cs typeface="Microsoft Sans Serif"/>
              </a:rPr>
              <a:t>la </a:t>
            </a:r>
            <a:r>
              <a:rPr sz="750" spc="30" dirty="0">
                <a:latin typeface="Microsoft Sans Serif"/>
                <a:cs typeface="Microsoft Sans Serif"/>
              </a:rPr>
              <a:t>planta </a:t>
            </a:r>
            <a:r>
              <a:rPr sz="750" spc="20" dirty="0">
                <a:latin typeface="Microsoft Sans Serif"/>
                <a:cs typeface="Microsoft Sans Serif"/>
              </a:rPr>
              <a:t>provoca </a:t>
            </a:r>
            <a:r>
              <a:rPr sz="750" spc="30" dirty="0">
                <a:latin typeface="Microsoft Sans Serif"/>
                <a:cs typeface="Microsoft Sans Serif"/>
              </a:rPr>
              <a:t>una </a:t>
            </a:r>
            <a:r>
              <a:rPr sz="750" spc="25" dirty="0">
                <a:latin typeface="Microsoft Sans Serif"/>
                <a:cs typeface="Microsoft Sans Serif"/>
              </a:rPr>
              <a:t>reducción en </a:t>
            </a:r>
            <a:r>
              <a:rPr sz="750" spc="10" dirty="0">
                <a:latin typeface="Microsoft Sans Serif"/>
                <a:cs typeface="Microsoft Sans Serif"/>
              </a:rPr>
              <a:t>varias </a:t>
            </a:r>
            <a:r>
              <a:rPr sz="750" spc="5" dirty="0">
                <a:latin typeface="Microsoft Sans Serif"/>
                <a:cs typeface="Microsoft Sans Serif"/>
              </a:rPr>
              <a:t>salidas </a:t>
            </a:r>
            <a:r>
              <a:rPr sz="750" spc="25" dirty="0">
                <a:latin typeface="Microsoft Sans Serif"/>
                <a:cs typeface="Microsoft Sans Serif"/>
              </a:rPr>
              <a:t>de </a:t>
            </a:r>
            <a:r>
              <a:rPr sz="750" spc="10" dirty="0">
                <a:latin typeface="Microsoft Sans Serif"/>
                <a:cs typeface="Microsoft Sans Serif"/>
              </a:rPr>
              <a:t>los </a:t>
            </a:r>
            <a:r>
              <a:rPr sz="750" spc="15" dirty="0">
                <a:latin typeface="Microsoft Sans Serif"/>
                <a:cs typeface="Microsoft Sans Serif"/>
              </a:rPr>
              <a:t> </a:t>
            </a:r>
            <a:r>
              <a:rPr sz="750" spc="25" dirty="0">
                <a:latin typeface="Microsoft Sans Serif"/>
                <a:cs typeface="Microsoft Sans Serif"/>
              </a:rPr>
              <a:t>flujos de </a:t>
            </a:r>
            <a:r>
              <a:rPr sz="750" spc="10" dirty="0">
                <a:latin typeface="Microsoft Sans Serif"/>
                <a:cs typeface="Microsoft Sans Serif"/>
              </a:rPr>
              <a:t>la </a:t>
            </a:r>
            <a:r>
              <a:rPr sz="750" spc="40" dirty="0">
                <a:latin typeface="Microsoft Sans Serif"/>
                <a:cs typeface="Microsoft Sans Serif"/>
              </a:rPr>
              <a:t>bomba </a:t>
            </a:r>
            <a:r>
              <a:rPr sz="750" spc="25" dirty="0">
                <a:latin typeface="Microsoft Sans Serif"/>
                <a:cs typeface="Microsoft Sans Serif"/>
              </a:rPr>
              <a:t>de </a:t>
            </a:r>
            <a:r>
              <a:rPr sz="750" spc="35" dirty="0">
                <a:latin typeface="Microsoft Sans Serif"/>
                <a:cs typeface="Microsoft Sans Serif"/>
              </a:rPr>
              <a:t>refrigerante </a:t>
            </a:r>
            <a:r>
              <a:rPr sz="750" spc="10" dirty="0">
                <a:latin typeface="Microsoft Sans Serif"/>
                <a:cs typeface="Microsoft Sans Serif"/>
              </a:rPr>
              <a:t>eléctrica. </a:t>
            </a:r>
            <a:r>
              <a:rPr sz="750" spc="-15" dirty="0">
                <a:latin typeface="Microsoft Sans Serif"/>
                <a:cs typeface="Microsoft Sans Serif"/>
              </a:rPr>
              <a:t>La </a:t>
            </a:r>
            <a:r>
              <a:rPr sz="750" spc="25" dirty="0">
                <a:latin typeface="Microsoft Sans Serif"/>
                <a:cs typeface="Microsoft Sans Serif"/>
              </a:rPr>
              <a:t>operación </a:t>
            </a:r>
            <a:r>
              <a:rPr sz="750" spc="30" dirty="0">
                <a:latin typeface="Microsoft Sans Serif"/>
                <a:cs typeface="Microsoft Sans Serif"/>
              </a:rPr>
              <a:t>como </a:t>
            </a:r>
            <a:r>
              <a:rPr sz="750" spc="35" dirty="0">
                <a:latin typeface="Microsoft Sans Serif"/>
                <a:cs typeface="Microsoft Sans Serif"/>
              </a:rPr>
              <a:t> </a:t>
            </a:r>
            <a:r>
              <a:rPr sz="750" spc="25" dirty="0">
                <a:latin typeface="Microsoft Sans Serif"/>
                <a:cs typeface="Microsoft Sans Serif"/>
              </a:rPr>
              <a:t>resultado de flujos reducidos en partes </a:t>
            </a:r>
            <a:r>
              <a:rPr sz="750" spc="20" dirty="0">
                <a:latin typeface="Microsoft Sans Serif"/>
                <a:cs typeface="Microsoft Sans Serif"/>
              </a:rPr>
              <a:t>del </a:t>
            </a:r>
            <a:r>
              <a:rPr sz="750" spc="15" dirty="0">
                <a:latin typeface="Microsoft Sans Serif"/>
                <a:cs typeface="Microsoft Sans Serif"/>
              </a:rPr>
              <a:t>sistema </a:t>
            </a:r>
            <a:r>
              <a:rPr sz="750" spc="25" dirty="0">
                <a:latin typeface="Microsoft Sans Serif"/>
                <a:cs typeface="Microsoft Sans Serif"/>
              </a:rPr>
              <a:t>puede </a:t>
            </a:r>
            <a:r>
              <a:rPr sz="750" spc="15" dirty="0">
                <a:latin typeface="Microsoft Sans Serif"/>
                <a:cs typeface="Microsoft Sans Serif"/>
              </a:rPr>
              <a:t>ser </a:t>
            </a:r>
            <a:r>
              <a:rPr sz="750" spc="20" dirty="0">
                <a:latin typeface="Microsoft Sans Serif"/>
                <a:cs typeface="Microsoft Sans Serif"/>
              </a:rPr>
              <a:t> </a:t>
            </a:r>
            <a:r>
              <a:rPr sz="750" spc="25" dirty="0">
                <a:latin typeface="Microsoft Sans Serif"/>
                <a:cs typeface="Microsoft Sans Serif"/>
              </a:rPr>
              <a:t>perjudicial para </a:t>
            </a:r>
            <a:r>
              <a:rPr sz="750" spc="10" dirty="0">
                <a:latin typeface="Microsoft Sans Serif"/>
                <a:cs typeface="Microsoft Sans Serif"/>
              </a:rPr>
              <a:t>el </a:t>
            </a:r>
            <a:r>
              <a:rPr sz="750" spc="30" dirty="0">
                <a:latin typeface="Microsoft Sans Serif"/>
                <a:cs typeface="Microsoft Sans Serif"/>
              </a:rPr>
              <a:t>equipo </a:t>
            </a:r>
            <a:r>
              <a:rPr sz="750" spc="25" dirty="0">
                <a:latin typeface="Microsoft Sans Serif"/>
                <a:cs typeface="Microsoft Sans Serif"/>
              </a:rPr>
              <a:t>de </a:t>
            </a:r>
            <a:r>
              <a:rPr sz="750" spc="10" dirty="0">
                <a:latin typeface="Microsoft Sans Serif"/>
                <a:cs typeface="Microsoft Sans Serif"/>
              </a:rPr>
              <a:t>la </a:t>
            </a:r>
            <a:r>
              <a:rPr sz="750" spc="25" dirty="0">
                <a:latin typeface="Microsoft Sans Serif"/>
                <a:cs typeface="Microsoft Sans Serif"/>
              </a:rPr>
              <a:t>planta. </a:t>
            </a:r>
            <a:r>
              <a:rPr sz="750" spc="-5" dirty="0">
                <a:latin typeface="Microsoft Sans Serif"/>
                <a:cs typeface="Microsoft Sans Serif"/>
              </a:rPr>
              <a:t>Los </a:t>
            </a:r>
            <a:r>
              <a:rPr sz="750" spc="15" dirty="0">
                <a:latin typeface="Microsoft Sans Serif"/>
                <a:cs typeface="Microsoft Sans Serif"/>
              </a:rPr>
              <a:t>diseños </a:t>
            </a:r>
            <a:r>
              <a:rPr sz="750" spc="25" dirty="0">
                <a:latin typeface="Microsoft Sans Serif"/>
                <a:cs typeface="Microsoft Sans Serif"/>
              </a:rPr>
              <a:t>de </a:t>
            </a:r>
            <a:r>
              <a:rPr sz="750" spc="20" dirty="0">
                <a:latin typeface="Microsoft Sans Serif"/>
                <a:cs typeface="Microsoft Sans Serif"/>
              </a:rPr>
              <a:t>plantas </a:t>
            </a:r>
            <a:r>
              <a:rPr sz="750" spc="25" dirty="0">
                <a:latin typeface="Microsoft Sans Serif"/>
                <a:cs typeface="Microsoft Sans Serif"/>
              </a:rPr>
              <a:t> </a:t>
            </a:r>
            <a:r>
              <a:rPr sz="750" spc="15" dirty="0">
                <a:latin typeface="Microsoft Sans Serif"/>
                <a:cs typeface="Microsoft Sans Serif"/>
              </a:rPr>
              <a:t>nucleares </a:t>
            </a:r>
            <a:r>
              <a:rPr sz="750" spc="30" dirty="0">
                <a:latin typeface="Microsoft Sans Serif"/>
                <a:cs typeface="Microsoft Sans Serif"/>
              </a:rPr>
              <a:t>que </a:t>
            </a:r>
            <a:r>
              <a:rPr sz="750" spc="-5" dirty="0">
                <a:latin typeface="Microsoft Sans Serif"/>
                <a:cs typeface="Microsoft Sans Serif"/>
              </a:rPr>
              <a:t>se </a:t>
            </a:r>
            <a:r>
              <a:rPr sz="750" spc="15" dirty="0">
                <a:latin typeface="Microsoft Sans Serif"/>
                <a:cs typeface="Microsoft Sans Serif"/>
              </a:rPr>
              <a:t>basan </a:t>
            </a:r>
            <a:r>
              <a:rPr sz="750" spc="25" dirty="0">
                <a:latin typeface="Microsoft Sans Serif"/>
                <a:cs typeface="Microsoft Sans Serif"/>
              </a:rPr>
              <a:t>en </a:t>
            </a:r>
            <a:r>
              <a:rPr sz="750" spc="45" dirty="0">
                <a:latin typeface="Microsoft Sans Serif"/>
                <a:cs typeface="Microsoft Sans Serif"/>
              </a:rPr>
              <a:t>un </a:t>
            </a:r>
            <a:r>
              <a:rPr sz="750" spc="30" dirty="0">
                <a:latin typeface="Microsoft Sans Serif"/>
                <a:cs typeface="Microsoft Sans Serif"/>
              </a:rPr>
              <a:t>reactor </a:t>
            </a:r>
            <a:r>
              <a:rPr sz="750" spc="25" dirty="0">
                <a:latin typeface="Microsoft Sans Serif"/>
                <a:cs typeface="Microsoft Sans Serif"/>
              </a:rPr>
              <a:t>de </a:t>
            </a:r>
            <a:r>
              <a:rPr sz="750" spc="20" dirty="0">
                <a:latin typeface="Microsoft Sans Serif"/>
                <a:cs typeface="Microsoft Sans Serif"/>
              </a:rPr>
              <a:t>agua </a:t>
            </a:r>
            <a:r>
              <a:rPr sz="750" dirty="0">
                <a:latin typeface="Microsoft Sans Serif"/>
                <a:cs typeface="Microsoft Sans Serif"/>
              </a:rPr>
              <a:t>a </a:t>
            </a:r>
            <a:r>
              <a:rPr sz="750" spc="25" dirty="0">
                <a:latin typeface="Microsoft Sans Serif"/>
                <a:cs typeface="Microsoft Sans Serif"/>
              </a:rPr>
              <a:t>presión </a:t>
            </a:r>
            <a:r>
              <a:rPr sz="750" spc="-40" dirty="0">
                <a:latin typeface="Microsoft Sans Serif"/>
                <a:cs typeface="Microsoft Sans Serif"/>
              </a:rPr>
              <a:t>(PWR) </a:t>
            </a:r>
            <a:r>
              <a:rPr sz="750" spc="5" dirty="0">
                <a:latin typeface="Microsoft Sans Serif"/>
                <a:cs typeface="Microsoft Sans Serif"/>
              </a:rPr>
              <a:t>y </a:t>
            </a:r>
            <a:r>
              <a:rPr sz="750" spc="45" dirty="0">
                <a:latin typeface="Microsoft Sans Serif"/>
                <a:cs typeface="Microsoft Sans Serif"/>
              </a:rPr>
              <a:t>un </a:t>
            </a:r>
            <a:r>
              <a:rPr sz="750" spc="50" dirty="0">
                <a:latin typeface="Microsoft Sans Serif"/>
                <a:cs typeface="Microsoft Sans Serif"/>
              </a:rPr>
              <a:t> </a:t>
            </a:r>
            <a:r>
              <a:rPr sz="750" spc="30" dirty="0">
                <a:latin typeface="Microsoft Sans Serif"/>
                <a:cs typeface="Microsoft Sans Serif"/>
              </a:rPr>
              <a:t>reactor </a:t>
            </a:r>
            <a:r>
              <a:rPr sz="750" spc="25" dirty="0">
                <a:latin typeface="Microsoft Sans Serif"/>
                <a:cs typeface="Microsoft Sans Serif"/>
              </a:rPr>
              <a:t>de </a:t>
            </a:r>
            <a:r>
              <a:rPr sz="750" spc="20" dirty="0">
                <a:latin typeface="Microsoft Sans Serif"/>
                <a:cs typeface="Microsoft Sans Serif"/>
              </a:rPr>
              <a:t>agua </a:t>
            </a:r>
            <a:r>
              <a:rPr sz="750" spc="25" dirty="0">
                <a:latin typeface="Microsoft Sans Serif"/>
                <a:cs typeface="Microsoft Sans Serif"/>
              </a:rPr>
              <a:t>en ebullición </a:t>
            </a:r>
            <a:r>
              <a:rPr sz="750" spc="-30" dirty="0">
                <a:latin typeface="Microsoft Sans Serif"/>
                <a:cs typeface="Microsoft Sans Serif"/>
              </a:rPr>
              <a:t>(BWR) </a:t>
            </a:r>
            <a:r>
              <a:rPr sz="750" spc="-5" dirty="0">
                <a:latin typeface="Microsoft Sans Serif"/>
                <a:cs typeface="Microsoft Sans Serif"/>
              </a:rPr>
              <a:t>se </a:t>
            </a:r>
            <a:r>
              <a:rPr sz="750" spc="15" dirty="0">
                <a:latin typeface="Microsoft Sans Serif"/>
                <a:cs typeface="Microsoft Sans Serif"/>
              </a:rPr>
              <a:t>analizan </a:t>
            </a:r>
            <a:r>
              <a:rPr sz="750" spc="45" dirty="0">
                <a:latin typeface="Microsoft Sans Serif"/>
                <a:cs typeface="Microsoft Sans Serif"/>
              </a:rPr>
              <a:t>por </a:t>
            </a:r>
            <a:r>
              <a:rPr sz="750" spc="20" dirty="0">
                <a:latin typeface="Microsoft Sans Serif"/>
                <a:cs typeface="Microsoft Sans Serif"/>
              </a:rPr>
              <a:t>separado </a:t>
            </a:r>
            <a:r>
              <a:rPr sz="750" spc="35" dirty="0">
                <a:latin typeface="Microsoft Sans Serif"/>
                <a:cs typeface="Microsoft Sans Serif"/>
              </a:rPr>
              <a:t>porque </a:t>
            </a:r>
            <a:r>
              <a:rPr sz="750" spc="40" dirty="0">
                <a:latin typeface="Microsoft Sans Serif"/>
                <a:cs typeface="Microsoft Sans Serif"/>
              </a:rPr>
              <a:t> </a:t>
            </a:r>
            <a:r>
              <a:rPr sz="750" spc="5" dirty="0">
                <a:latin typeface="Microsoft Sans Serif"/>
                <a:cs typeface="Microsoft Sans Serif"/>
              </a:rPr>
              <a:t>sus</a:t>
            </a:r>
            <a:r>
              <a:rPr sz="750" spc="-10" dirty="0">
                <a:latin typeface="Microsoft Sans Serif"/>
                <a:cs typeface="Microsoft Sans Serif"/>
              </a:rPr>
              <a:t> </a:t>
            </a:r>
            <a:r>
              <a:rPr sz="750" spc="15" dirty="0">
                <a:latin typeface="Microsoft Sans Serif"/>
                <a:cs typeface="Microsoft Sans Serif"/>
              </a:rPr>
              <a:t>respuestas</a:t>
            </a:r>
            <a:r>
              <a:rPr sz="750" spc="-5" dirty="0">
                <a:latin typeface="Microsoft Sans Serif"/>
                <a:cs typeface="Microsoft Sans Serif"/>
              </a:rPr>
              <a:t> </a:t>
            </a:r>
            <a:r>
              <a:rPr sz="750" dirty="0">
                <a:latin typeface="Microsoft Sans Serif"/>
                <a:cs typeface="Microsoft Sans Serif"/>
              </a:rPr>
              <a:t>a</a:t>
            </a:r>
            <a:r>
              <a:rPr sz="750" spc="-5" dirty="0">
                <a:latin typeface="Microsoft Sans Serif"/>
                <a:cs typeface="Microsoft Sans Serif"/>
              </a:rPr>
              <a:t> </a:t>
            </a:r>
            <a:r>
              <a:rPr sz="750" spc="30" dirty="0">
                <a:latin typeface="Microsoft Sans Serif"/>
                <a:cs typeface="Microsoft Sans Serif"/>
              </a:rPr>
              <a:t>una</a:t>
            </a:r>
            <a:r>
              <a:rPr sz="750" spc="-5" dirty="0">
                <a:latin typeface="Microsoft Sans Serif"/>
                <a:cs typeface="Microsoft Sans Serif"/>
              </a:rPr>
              <a:t> </a:t>
            </a:r>
            <a:r>
              <a:rPr sz="750" spc="25" dirty="0">
                <a:latin typeface="Microsoft Sans Serif"/>
                <a:cs typeface="Microsoft Sans Serif"/>
              </a:rPr>
              <a:t>operación</a:t>
            </a:r>
            <a:r>
              <a:rPr sz="750" spc="-5" dirty="0">
                <a:latin typeface="Microsoft Sans Serif"/>
                <a:cs typeface="Microsoft Sans Serif"/>
              </a:rPr>
              <a:t> </a:t>
            </a:r>
            <a:r>
              <a:rPr sz="750" spc="25" dirty="0">
                <a:latin typeface="Microsoft Sans Serif"/>
                <a:cs typeface="Microsoft Sans Serif"/>
              </a:rPr>
              <a:t>de</a:t>
            </a:r>
            <a:r>
              <a:rPr sz="750" spc="-5" dirty="0">
                <a:latin typeface="Microsoft Sans Serif"/>
                <a:cs typeface="Microsoft Sans Serif"/>
              </a:rPr>
              <a:t> </a:t>
            </a:r>
            <a:r>
              <a:rPr sz="750" spc="20" dirty="0">
                <a:latin typeface="Microsoft Sans Serif"/>
                <a:cs typeface="Microsoft Sans Serif"/>
              </a:rPr>
              <a:t>frecuencia</a:t>
            </a:r>
            <a:r>
              <a:rPr sz="750" spc="-5" dirty="0">
                <a:latin typeface="Microsoft Sans Serif"/>
                <a:cs typeface="Microsoft Sans Serif"/>
              </a:rPr>
              <a:t> </a:t>
            </a:r>
            <a:r>
              <a:rPr sz="750" spc="35" dirty="0">
                <a:latin typeface="Microsoft Sans Serif"/>
                <a:cs typeface="Microsoft Sans Serif"/>
              </a:rPr>
              <a:t>anormal</a:t>
            </a:r>
            <a:r>
              <a:rPr sz="750" spc="-5" dirty="0">
                <a:latin typeface="Microsoft Sans Serif"/>
                <a:cs typeface="Microsoft Sans Serif"/>
              </a:rPr>
              <a:t> </a:t>
            </a:r>
            <a:r>
              <a:rPr sz="750" spc="25" dirty="0">
                <a:latin typeface="Microsoft Sans Serif"/>
                <a:cs typeface="Microsoft Sans Serif"/>
              </a:rPr>
              <a:t>difieren.</a:t>
            </a:r>
            <a:endParaRPr sz="750">
              <a:latin typeface="Microsoft Sans Serif"/>
              <a:cs typeface="Microsoft Sans Serif"/>
            </a:endParaRPr>
          </a:p>
          <a:p>
            <a:pPr marL="259079" lvl="1" indent="-122555">
              <a:lnSpc>
                <a:spcPct val="100000"/>
              </a:lnSpc>
              <a:spcBef>
                <a:spcPts val="800"/>
              </a:spcBef>
              <a:buAutoNum type="arabicParenR"/>
              <a:tabLst>
                <a:tab pos="259715" algn="l"/>
              </a:tabLst>
            </a:pPr>
            <a:r>
              <a:rPr sz="850" spc="10" dirty="0">
                <a:latin typeface="Microsoft Sans Serif"/>
                <a:cs typeface="Microsoft Sans Serif"/>
              </a:rPr>
              <a:t>Plantas</a:t>
            </a:r>
            <a:r>
              <a:rPr sz="850" spc="-45" dirty="0">
                <a:latin typeface="Microsoft Sans Serif"/>
                <a:cs typeface="Microsoft Sans Serif"/>
              </a:rPr>
              <a:t> </a:t>
            </a:r>
            <a:r>
              <a:rPr sz="850" spc="-50" dirty="0">
                <a:latin typeface="Microsoft Sans Serif"/>
                <a:cs typeface="Microsoft Sans Serif"/>
              </a:rPr>
              <a:t>PWR</a:t>
            </a:r>
            <a:endParaRPr sz="850">
              <a:latin typeface="Microsoft Sans Serif"/>
              <a:cs typeface="Microsoft Sans Serif"/>
            </a:endParaRPr>
          </a:p>
          <a:p>
            <a:pPr marL="12700" marR="11430" indent="153670">
              <a:lnSpc>
                <a:spcPts val="1200"/>
              </a:lnSpc>
              <a:spcBef>
                <a:spcPts val="10"/>
              </a:spcBef>
            </a:pPr>
            <a:r>
              <a:rPr sz="700" spc="-15" dirty="0">
                <a:latin typeface="Microsoft Sans Serif"/>
                <a:cs typeface="Microsoft Sans Serif"/>
              </a:rPr>
              <a:t>Las </a:t>
            </a:r>
            <a:r>
              <a:rPr sz="700" spc="15" dirty="0">
                <a:latin typeface="Microsoft Sans Serif"/>
                <a:cs typeface="Microsoft Sans Serif"/>
              </a:rPr>
              <a:t>frecuencias </a:t>
            </a:r>
            <a:r>
              <a:rPr sz="700" spc="20" dirty="0">
                <a:latin typeface="Microsoft Sans Serif"/>
                <a:cs typeface="Microsoft Sans Serif"/>
              </a:rPr>
              <a:t>anormales en </a:t>
            </a:r>
            <a:r>
              <a:rPr sz="700" dirty="0">
                <a:latin typeface="Microsoft Sans Serif"/>
                <a:cs typeface="Microsoft Sans Serif"/>
              </a:rPr>
              <a:t>las </a:t>
            </a:r>
            <a:r>
              <a:rPr sz="700" spc="20" dirty="0">
                <a:latin typeface="Microsoft Sans Serif"/>
                <a:cs typeface="Microsoft Sans Serif"/>
              </a:rPr>
              <a:t>unidades </a:t>
            </a:r>
            <a:r>
              <a:rPr sz="700" spc="-45" dirty="0">
                <a:latin typeface="Microsoft Sans Serif"/>
                <a:cs typeface="Microsoft Sans Serif"/>
              </a:rPr>
              <a:t>PWR </a:t>
            </a:r>
            <a:r>
              <a:rPr sz="700" spc="20" dirty="0">
                <a:latin typeface="Microsoft Sans Serif"/>
                <a:cs typeface="Microsoft Sans Serif"/>
              </a:rPr>
              <a:t>afectan </a:t>
            </a:r>
            <a:r>
              <a:rPr sz="700" spc="10" dirty="0">
                <a:latin typeface="Microsoft Sans Serif"/>
                <a:cs typeface="Microsoft Sans Serif"/>
              </a:rPr>
              <a:t>la </a:t>
            </a:r>
            <a:r>
              <a:rPr sz="700" spc="15" dirty="0">
                <a:latin typeface="Microsoft Sans Serif"/>
                <a:cs typeface="Microsoft Sans Serif"/>
              </a:rPr>
              <a:t>velocidad </a:t>
            </a:r>
            <a:r>
              <a:rPr sz="700" spc="20" dirty="0">
                <a:latin typeface="Microsoft Sans Serif"/>
                <a:cs typeface="Microsoft Sans Serif"/>
              </a:rPr>
              <a:t>de </a:t>
            </a:r>
            <a:r>
              <a:rPr sz="700" spc="25" dirty="0">
                <a:latin typeface="Microsoft Sans Serif"/>
                <a:cs typeface="Microsoft Sans Serif"/>
              </a:rPr>
              <a:t> </a:t>
            </a:r>
            <a:r>
              <a:rPr sz="700" spc="10" dirty="0">
                <a:latin typeface="Microsoft Sans Serif"/>
                <a:cs typeface="Microsoft Sans Serif"/>
              </a:rPr>
              <a:t>la</a:t>
            </a:r>
            <a:r>
              <a:rPr sz="700" dirty="0">
                <a:latin typeface="Microsoft Sans Serif"/>
                <a:cs typeface="Microsoft Sans Serif"/>
              </a:rPr>
              <a:t> </a:t>
            </a:r>
            <a:r>
              <a:rPr sz="700" spc="35" dirty="0">
                <a:latin typeface="Microsoft Sans Serif"/>
                <a:cs typeface="Microsoft Sans Serif"/>
              </a:rPr>
              <a:t>bomba</a:t>
            </a:r>
            <a:r>
              <a:rPr sz="700" spc="5" dirty="0">
                <a:latin typeface="Microsoft Sans Serif"/>
                <a:cs typeface="Microsoft Sans Serif"/>
              </a:rPr>
              <a:t> </a:t>
            </a:r>
            <a:r>
              <a:rPr sz="700" spc="20" dirty="0">
                <a:latin typeface="Microsoft Sans Serif"/>
                <a:cs typeface="Microsoft Sans Serif"/>
              </a:rPr>
              <a:t>de</a:t>
            </a:r>
            <a:r>
              <a:rPr sz="700" spc="5" dirty="0">
                <a:latin typeface="Microsoft Sans Serif"/>
                <a:cs typeface="Microsoft Sans Serif"/>
              </a:rPr>
              <a:t> </a:t>
            </a:r>
            <a:r>
              <a:rPr sz="700" spc="30" dirty="0">
                <a:latin typeface="Microsoft Sans Serif"/>
                <a:cs typeface="Microsoft Sans Serif"/>
              </a:rPr>
              <a:t>refrigerante</a:t>
            </a:r>
            <a:r>
              <a:rPr sz="700" spc="5" dirty="0">
                <a:latin typeface="Microsoft Sans Serif"/>
                <a:cs typeface="Microsoft Sans Serif"/>
              </a:rPr>
              <a:t> </a:t>
            </a:r>
            <a:r>
              <a:rPr sz="700" spc="20" dirty="0">
                <a:latin typeface="Microsoft Sans Serif"/>
                <a:cs typeface="Microsoft Sans Serif"/>
              </a:rPr>
              <a:t>del</a:t>
            </a:r>
            <a:r>
              <a:rPr sz="700" dirty="0">
                <a:latin typeface="Microsoft Sans Serif"/>
                <a:cs typeface="Microsoft Sans Serif"/>
              </a:rPr>
              <a:t> </a:t>
            </a:r>
            <a:r>
              <a:rPr sz="700" spc="20" dirty="0">
                <a:latin typeface="Microsoft Sans Serif"/>
                <a:cs typeface="Microsoft Sans Serif"/>
              </a:rPr>
              <a:t>reactor,</a:t>
            </a:r>
            <a:r>
              <a:rPr sz="700" spc="5" dirty="0">
                <a:latin typeface="Microsoft Sans Serif"/>
                <a:cs typeface="Microsoft Sans Serif"/>
              </a:rPr>
              <a:t> </a:t>
            </a:r>
            <a:r>
              <a:rPr sz="700" spc="30" dirty="0">
                <a:latin typeface="Microsoft Sans Serif"/>
                <a:cs typeface="Microsoft Sans Serif"/>
              </a:rPr>
              <a:t>que</a:t>
            </a:r>
            <a:r>
              <a:rPr sz="700" spc="5" dirty="0">
                <a:latin typeface="Microsoft Sans Serif"/>
                <a:cs typeface="Microsoft Sans Serif"/>
              </a:rPr>
              <a:t> </a:t>
            </a:r>
            <a:r>
              <a:rPr sz="700" spc="15" dirty="0">
                <a:latin typeface="Microsoft Sans Serif"/>
                <a:cs typeface="Microsoft Sans Serif"/>
              </a:rPr>
              <a:t>varía</a:t>
            </a:r>
            <a:r>
              <a:rPr sz="700" spc="5" dirty="0">
                <a:latin typeface="Microsoft Sans Serif"/>
                <a:cs typeface="Microsoft Sans Serif"/>
              </a:rPr>
              <a:t> </a:t>
            </a:r>
            <a:r>
              <a:rPr sz="700" spc="20" dirty="0">
                <a:latin typeface="Microsoft Sans Serif"/>
                <a:cs typeface="Microsoft Sans Serif"/>
              </a:rPr>
              <a:t>con</a:t>
            </a:r>
            <a:r>
              <a:rPr sz="700" dirty="0">
                <a:latin typeface="Microsoft Sans Serif"/>
                <a:cs typeface="Microsoft Sans Serif"/>
              </a:rPr>
              <a:t> </a:t>
            </a:r>
            <a:r>
              <a:rPr sz="700" spc="10" dirty="0">
                <a:latin typeface="Microsoft Sans Serif"/>
                <a:cs typeface="Microsoft Sans Serif"/>
              </a:rPr>
              <a:t>la</a:t>
            </a:r>
            <a:r>
              <a:rPr sz="700" spc="5" dirty="0">
                <a:latin typeface="Microsoft Sans Serif"/>
                <a:cs typeface="Microsoft Sans Serif"/>
              </a:rPr>
              <a:t> </a:t>
            </a:r>
            <a:r>
              <a:rPr sz="700" spc="15" dirty="0">
                <a:latin typeface="Microsoft Sans Serif"/>
                <a:cs typeface="Microsoft Sans Serif"/>
              </a:rPr>
              <a:t>frecuencia</a:t>
            </a:r>
            <a:r>
              <a:rPr sz="700" spc="5" dirty="0">
                <a:latin typeface="Microsoft Sans Serif"/>
                <a:cs typeface="Microsoft Sans Serif"/>
              </a:rPr>
              <a:t> </a:t>
            </a:r>
            <a:r>
              <a:rPr sz="700" spc="20" dirty="0">
                <a:latin typeface="Microsoft Sans Serif"/>
                <a:cs typeface="Microsoft Sans Serif"/>
              </a:rPr>
              <a:t>del</a:t>
            </a:r>
            <a:r>
              <a:rPr sz="700" spc="5" dirty="0">
                <a:latin typeface="Microsoft Sans Serif"/>
                <a:cs typeface="Microsoft Sans Serif"/>
              </a:rPr>
              <a:t> </a:t>
            </a:r>
            <a:r>
              <a:rPr sz="700" spc="15" dirty="0">
                <a:latin typeface="Microsoft Sans Serif"/>
                <a:cs typeface="Microsoft Sans Serif"/>
              </a:rPr>
              <a:t>sistema </a:t>
            </a:r>
            <a:r>
              <a:rPr sz="700" spc="-175" dirty="0">
                <a:latin typeface="Microsoft Sans Serif"/>
                <a:cs typeface="Microsoft Sans Serif"/>
              </a:rPr>
              <a:t> </a:t>
            </a:r>
            <a:r>
              <a:rPr sz="700" spc="20" dirty="0">
                <a:latin typeface="Microsoft Sans Serif"/>
                <a:cs typeface="Microsoft Sans Serif"/>
              </a:rPr>
              <a:t>de energía. </a:t>
            </a:r>
            <a:r>
              <a:rPr sz="700" spc="-35" dirty="0">
                <a:latin typeface="Microsoft Sans Serif"/>
                <a:cs typeface="Microsoft Sans Serif"/>
              </a:rPr>
              <a:t>Si </a:t>
            </a:r>
            <a:r>
              <a:rPr sz="700" spc="10" dirty="0">
                <a:latin typeface="Microsoft Sans Serif"/>
                <a:cs typeface="Microsoft Sans Serif"/>
              </a:rPr>
              <a:t>la </a:t>
            </a:r>
            <a:r>
              <a:rPr sz="700" spc="15" dirty="0">
                <a:latin typeface="Microsoft Sans Serif"/>
                <a:cs typeface="Microsoft Sans Serif"/>
              </a:rPr>
              <a:t>frecuencia </a:t>
            </a:r>
            <a:r>
              <a:rPr sz="700" spc="20" dirty="0">
                <a:latin typeface="Microsoft Sans Serif"/>
                <a:cs typeface="Microsoft Sans Serif"/>
              </a:rPr>
              <a:t>en </a:t>
            </a:r>
            <a:r>
              <a:rPr sz="700" spc="10" dirty="0">
                <a:latin typeface="Microsoft Sans Serif"/>
                <a:cs typeface="Microsoft Sans Serif"/>
              </a:rPr>
              <a:t>la </a:t>
            </a:r>
            <a:r>
              <a:rPr sz="700" spc="25" dirty="0">
                <a:latin typeface="Microsoft Sans Serif"/>
                <a:cs typeface="Microsoft Sans Serif"/>
              </a:rPr>
              <a:t>planta </a:t>
            </a:r>
            <a:r>
              <a:rPr sz="700" spc="5" dirty="0">
                <a:latin typeface="Microsoft Sans Serif"/>
                <a:cs typeface="Microsoft Sans Serif"/>
              </a:rPr>
              <a:t>colapsa, </a:t>
            </a:r>
            <a:r>
              <a:rPr sz="700" spc="10" dirty="0">
                <a:latin typeface="Microsoft Sans Serif"/>
                <a:cs typeface="Microsoft Sans Serif"/>
              </a:rPr>
              <a:t>el </a:t>
            </a:r>
            <a:r>
              <a:rPr sz="700" spc="25" dirty="0">
                <a:latin typeface="Microsoft Sans Serif"/>
                <a:cs typeface="Microsoft Sans Serif"/>
              </a:rPr>
              <a:t>reactor </a:t>
            </a:r>
            <a:r>
              <a:rPr sz="700" spc="-5" dirty="0">
                <a:latin typeface="Microsoft Sans Serif"/>
                <a:cs typeface="Microsoft Sans Serif"/>
              </a:rPr>
              <a:t>se </a:t>
            </a:r>
            <a:r>
              <a:rPr sz="700" spc="20" dirty="0">
                <a:latin typeface="Microsoft Sans Serif"/>
                <a:cs typeface="Microsoft Sans Serif"/>
              </a:rPr>
              <a:t>disparará </a:t>
            </a:r>
            <a:r>
              <a:rPr sz="700" spc="25" dirty="0">
                <a:latin typeface="Microsoft Sans Serif"/>
                <a:cs typeface="Microsoft Sans Serif"/>
              </a:rPr>
              <a:t> </a:t>
            </a:r>
            <a:r>
              <a:rPr sz="700" spc="30" dirty="0">
                <a:latin typeface="Microsoft Sans Serif"/>
                <a:cs typeface="Microsoft Sans Serif"/>
              </a:rPr>
              <a:t>automáticamente </a:t>
            </a:r>
            <a:r>
              <a:rPr sz="700" spc="25" dirty="0">
                <a:latin typeface="Microsoft Sans Serif"/>
                <a:cs typeface="Microsoft Sans Serif"/>
              </a:rPr>
              <a:t>cuando </a:t>
            </a:r>
            <a:r>
              <a:rPr sz="700" spc="10" dirty="0">
                <a:latin typeface="Microsoft Sans Serif"/>
                <a:cs typeface="Microsoft Sans Serif"/>
              </a:rPr>
              <a:t>esta </a:t>
            </a:r>
            <a:r>
              <a:rPr sz="700" spc="20" dirty="0">
                <a:latin typeface="Microsoft Sans Serif"/>
                <a:cs typeface="Microsoft Sans Serif"/>
              </a:rPr>
              <a:t>condición </a:t>
            </a:r>
            <a:r>
              <a:rPr sz="700" spc="25" dirty="0">
                <a:latin typeface="Microsoft Sans Serif"/>
                <a:cs typeface="Microsoft Sans Serif"/>
              </a:rPr>
              <a:t>resulte </a:t>
            </a:r>
            <a:r>
              <a:rPr sz="700" spc="20" dirty="0">
                <a:latin typeface="Microsoft Sans Serif"/>
                <a:cs typeface="Microsoft Sans Serif"/>
              </a:rPr>
              <a:t>en </a:t>
            </a:r>
            <a:r>
              <a:rPr sz="700" spc="40" dirty="0">
                <a:latin typeface="Microsoft Sans Serif"/>
                <a:cs typeface="Microsoft Sans Serif"/>
              </a:rPr>
              <a:t>un </a:t>
            </a:r>
            <a:r>
              <a:rPr sz="700" spc="30" dirty="0">
                <a:latin typeface="Microsoft Sans Serif"/>
                <a:cs typeface="Microsoft Sans Serif"/>
              </a:rPr>
              <a:t>flujo </a:t>
            </a:r>
            <a:r>
              <a:rPr sz="700" spc="20" dirty="0">
                <a:latin typeface="Microsoft Sans Serif"/>
                <a:cs typeface="Microsoft Sans Serif"/>
              </a:rPr>
              <a:t>de </a:t>
            </a:r>
            <a:r>
              <a:rPr sz="700" spc="30" dirty="0">
                <a:latin typeface="Microsoft Sans Serif"/>
                <a:cs typeface="Microsoft Sans Serif"/>
              </a:rPr>
              <a:t>refrigerante </a:t>
            </a:r>
            <a:r>
              <a:rPr sz="700" spc="-175" dirty="0">
                <a:latin typeface="Microsoft Sans Serif"/>
                <a:cs typeface="Microsoft Sans Serif"/>
              </a:rPr>
              <a:t> </a:t>
            </a:r>
            <a:r>
              <a:rPr sz="700" spc="25" dirty="0">
                <a:latin typeface="Microsoft Sans Serif"/>
                <a:cs typeface="Microsoft Sans Serif"/>
              </a:rPr>
              <a:t>reducido </a:t>
            </a:r>
            <a:r>
              <a:rPr sz="700" dirty="0">
                <a:latin typeface="Microsoft Sans Serif"/>
                <a:cs typeface="Microsoft Sans Serif"/>
              </a:rPr>
              <a:t>a </a:t>
            </a:r>
            <a:r>
              <a:rPr sz="700" spc="15" dirty="0">
                <a:latin typeface="Microsoft Sans Serif"/>
                <a:cs typeface="Microsoft Sans Serif"/>
              </a:rPr>
              <a:t>través </a:t>
            </a:r>
            <a:r>
              <a:rPr sz="700" spc="20" dirty="0">
                <a:latin typeface="Microsoft Sans Serif"/>
                <a:cs typeface="Microsoft Sans Serif"/>
              </a:rPr>
              <a:t>del reactor. </a:t>
            </a:r>
            <a:r>
              <a:rPr sz="700" spc="15" dirty="0">
                <a:latin typeface="Microsoft Sans Serif"/>
                <a:cs typeface="Microsoft Sans Serif"/>
              </a:rPr>
              <a:t>Cuando </a:t>
            </a:r>
            <a:r>
              <a:rPr sz="700" spc="10" dirty="0">
                <a:latin typeface="Microsoft Sans Serif"/>
                <a:cs typeface="Microsoft Sans Serif"/>
              </a:rPr>
              <a:t>el </a:t>
            </a:r>
            <a:r>
              <a:rPr sz="700" spc="25" dirty="0">
                <a:latin typeface="Microsoft Sans Serif"/>
                <a:cs typeface="Microsoft Sans Serif"/>
              </a:rPr>
              <a:t>reactor </a:t>
            </a:r>
            <a:r>
              <a:rPr sz="700" spc="-5" dirty="0">
                <a:latin typeface="Microsoft Sans Serif"/>
                <a:cs typeface="Microsoft Sans Serif"/>
              </a:rPr>
              <a:t>se </a:t>
            </a:r>
            <a:r>
              <a:rPr sz="700" spc="15" dirty="0">
                <a:latin typeface="Microsoft Sans Serif"/>
                <a:cs typeface="Microsoft Sans Serif"/>
              </a:rPr>
              <a:t>dispara, </a:t>
            </a:r>
            <a:r>
              <a:rPr sz="700" spc="10" dirty="0">
                <a:latin typeface="Microsoft Sans Serif"/>
                <a:cs typeface="Microsoft Sans Serif"/>
              </a:rPr>
              <a:t>el </a:t>
            </a:r>
            <a:r>
              <a:rPr sz="700" spc="30" dirty="0">
                <a:latin typeface="Microsoft Sans Serif"/>
                <a:cs typeface="Microsoft Sans Serif"/>
              </a:rPr>
              <a:t>generador </a:t>
            </a:r>
            <a:r>
              <a:rPr sz="700" spc="35" dirty="0">
                <a:latin typeface="Microsoft Sans Serif"/>
                <a:cs typeface="Microsoft Sans Serif"/>
              </a:rPr>
              <a:t> </a:t>
            </a:r>
            <a:r>
              <a:rPr sz="700" spc="30" dirty="0">
                <a:latin typeface="Microsoft Sans Serif"/>
                <a:cs typeface="Microsoft Sans Serif"/>
              </a:rPr>
              <a:t>también </a:t>
            </a:r>
            <a:r>
              <a:rPr sz="700" spc="-5" dirty="0">
                <a:latin typeface="Microsoft Sans Serif"/>
                <a:cs typeface="Microsoft Sans Serif"/>
              </a:rPr>
              <a:t>se </a:t>
            </a:r>
            <a:r>
              <a:rPr sz="700" spc="20" dirty="0">
                <a:latin typeface="Microsoft Sans Serif"/>
                <a:cs typeface="Microsoft Sans Serif"/>
              </a:rPr>
              <a:t>dispara </a:t>
            </a:r>
            <a:r>
              <a:rPr sz="700" spc="5" dirty="0">
                <a:latin typeface="Microsoft Sans Serif"/>
                <a:cs typeface="Microsoft Sans Serif"/>
              </a:rPr>
              <a:t>y </a:t>
            </a:r>
            <a:r>
              <a:rPr sz="700" spc="10" dirty="0">
                <a:latin typeface="Microsoft Sans Serif"/>
                <a:cs typeface="Microsoft Sans Serif"/>
              </a:rPr>
              <a:t>el </a:t>
            </a:r>
            <a:r>
              <a:rPr sz="700" spc="25" dirty="0">
                <a:latin typeface="Microsoft Sans Serif"/>
                <a:cs typeface="Microsoft Sans Serif"/>
              </a:rPr>
              <a:t>reactor </a:t>
            </a:r>
            <a:r>
              <a:rPr sz="700" spc="-5" dirty="0">
                <a:latin typeface="Microsoft Sans Serif"/>
                <a:cs typeface="Microsoft Sans Serif"/>
              </a:rPr>
              <a:t>se </a:t>
            </a:r>
            <a:r>
              <a:rPr sz="700" spc="15" dirty="0">
                <a:latin typeface="Microsoft Sans Serif"/>
                <a:cs typeface="Microsoft Sans Serif"/>
              </a:rPr>
              <a:t>apaga </a:t>
            </a:r>
            <a:r>
              <a:rPr sz="700" spc="20" dirty="0">
                <a:latin typeface="Microsoft Sans Serif"/>
                <a:cs typeface="Microsoft Sans Serif"/>
              </a:rPr>
              <a:t>con </a:t>
            </a:r>
            <a:r>
              <a:rPr sz="700" spc="10" dirty="0">
                <a:latin typeface="Microsoft Sans Serif"/>
                <a:cs typeface="Microsoft Sans Serif"/>
              </a:rPr>
              <a:t>la </a:t>
            </a:r>
            <a:r>
              <a:rPr sz="700" spc="35" dirty="0">
                <a:latin typeface="Microsoft Sans Serif"/>
                <a:cs typeface="Microsoft Sans Serif"/>
              </a:rPr>
              <a:t>bomba </a:t>
            </a:r>
            <a:r>
              <a:rPr sz="700" spc="20" dirty="0">
                <a:latin typeface="Microsoft Sans Serif"/>
                <a:cs typeface="Microsoft Sans Serif"/>
              </a:rPr>
              <a:t>de </a:t>
            </a:r>
            <a:r>
              <a:rPr sz="700" spc="30" dirty="0">
                <a:latin typeface="Microsoft Sans Serif"/>
                <a:cs typeface="Microsoft Sans Serif"/>
              </a:rPr>
              <a:t>refrigerante </a:t>
            </a:r>
            <a:r>
              <a:rPr sz="700" spc="20" dirty="0">
                <a:latin typeface="Microsoft Sans Serif"/>
                <a:cs typeface="Microsoft Sans Serif"/>
              </a:rPr>
              <a:t>del </a:t>
            </a:r>
            <a:r>
              <a:rPr sz="700" spc="25" dirty="0">
                <a:latin typeface="Microsoft Sans Serif"/>
                <a:cs typeface="Microsoft Sans Serif"/>
              </a:rPr>
              <a:t> reactor </a:t>
            </a:r>
            <a:r>
              <a:rPr sz="700" spc="15" dirty="0">
                <a:latin typeface="Microsoft Sans Serif"/>
                <a:cs typeface="Microsoft Sans Serif"/>
              </a:rPr>
              <a:t>conectada </a:t>
            </a:r>
            <a:r>
              <a:rPr sz="700" spc="10" dirty="0">
                <a:latin typeface="Microsoft Sans Serif"/>
                <a:cs typeface="Microsoft Sans Serif"/>
              </a:rPr>
              <a:t>al </a:t>
            </a:r>
            <a:r>
              <a:rPr sz="700" spc="15" dirty="0">
                <a:latin typeface="Microsoft Sans Serif"/>
                <a:cs typeface="Microsoft Sans Serif"/>
              </a:rPr>
              <a:t>sistema </a:t>
            </a:r>
            <a:r>
              <a:rPr sz="700" spc="20" dirty="0">
                <a:latin typeface="Microsoft Sans Serif"/>
                <a:cs typeface="Microsoft Sans Serif"/>
              </a:rPr>
              <a:t>de energía. </a:t>
            </a:r>
            <a:r>
              <a:rPr sz="700" spc="-35" dirty="0">
                <a:latin typeface="Microsoft Sans Serif"/>
                <a:cs typeface="Microsoft Sans Serif"/>
              </a:rPr>
              <a:t>Si </a:t>
            </a:r>
            <a:r>
              <a:rPr sz="700" spc="10" dirty="0">
                <a:latin typeface="Microsoft Sans Serif"/>
                <a:cs typeface="Microsoft Sans Serif"/>
              </a:rPr>
              <a:t>la </a:t>
            </a:r>
            <a:r>
              <a:rPr sz="700" spc="15" dirty="0">
                <a:latin typeface="Microsoft Sans Serif"/>
                <a:cs typeface="Microsoft Sans Serif"/>
              </a:rPr>
              <a:t>frecuencia </a:t>
            </a:r>
            <a:r>
              <a:rPr sz="700" spc="25" dirty="0">
                <a:latin typeface="Microsoft Sans Serif"/>
                <a:cs typeface="Microsoft Sans Serif"/>
              </a:rPr>
              <a:t>continúa </a:t>
            </a:r>
            <a:r>
              <a:rPr sz="700" spc="30" dirty="0">
                <a:latin typeface="Microsoft Sans Serif"/>
                <a:cs typeface="Microsoft Sans Serif"/>
              </a:rPr>
              <a:t> </a:t>
            </a:r>
            <a:r>
              <a:rPr sz="700" spc="25" dirty="0">
                <a:latin typeface="Microsoft Sans Serif"/>
                <a:cs typeface="Microsoft Sans Serif"/>
              </a:rPr>
              <a:t>disminuyendo </a:t>
            </a:r>
            <a:r>
              <a:rPr sz="700" dirty="0">
                <a:latin typeface="Microsoft Sans Serif"/>
                <a:cs typeface="Microsoft Sans Serif"/>
              </a:rPr>
              <a:t>a </a:t>
            </a:r>
            <a:r>
              <a:rPr sz="700" spc="40" dirty="0">
                <a:latin typeface="Microsoft Sans Serif"/>
                <a:cs typeface="Microsoft Sans Serif"/>
              </a:rPr>
              <a:t>un </a:t>
            </a:r>
            <a:r>
              <a:rPr sz="700" spc="45" dirty="0">
                <a:latin typeface="Microsoft Sans Serif"/>
                <a:cs typeface="Microsoft Sans Serif"/>
              </a:rPr>
              <a:t>ritmo </a:t>
            </a:r>
            <a:r>
              <a:rPr sz="700" spc="30" dirty="0">
                <a:latin typeface="Microsoft Sans Serif"/>
                <a:cs typeface="Microsoft Sans Serif"/>
              </a:rPr>
              <a:t>mayor que </a:t>
            </a:r>
            <a:r>
              <a:rPr sz="700" spc="10" dirty="0">
                <a:latin typeface="Microsoft Sans Serif"/>
                <a:cs typeface="Microsoft Sans Serif"/>
              </a:rPr>
              <a:t>el </a:t>
            </a:r>
            <a:r>
              <a:rPr sz="700" spc="15" dirty="0">
                <a:latin typeface="Microsoft Sans Serif"/>
                <a:cs typeface="Microsoft Sans Serif"/>
              </a:rPr>
              <a:t>índice </a:t>
            </a:r>
            <a:r>
              <a:rPr sz="700" spc="20" dirty="0">
                <a:latin typeface="Microsoft Sans Serif"/>
                <a:cs typeface="Microsoft Sans Serif"/>
              </a:rPr>
              <a:t>de parada de diseño de </a:t>
            </a:r>
            <a:r>
              <a:rPr sz="700" spc="10" dirty="0">
                <a:latin typeface="Microsoft Sans Serif"/>
                <a:cs typeface="Microsoft Sans Serif"/>
              </a:rPr>
              <a:t>la </a:t>
            </a:r>
            <a:r>
              <a:rPr sz="700" spc="15" dirty="0">
                <a:latin typeface="Microsoft Sans Serif"/>
                <a:cs typeface="Microsoft Sans Serif"/>
              </a:rPr>
              <a:t> </a:t>
            </a:r>
            <a:r>
              <a:rPr sz="700" spc="35" dirty="0">
                <a:latin typeface="Microsoft Sans Serif"/>
                <a:cs typeface="Microsoft Sans Serif"/>
              </a:rPr>
              <a:t>bomba </a:t>
            </a:r>
            <a:r>
              <a:rPr sz="700" spc="20" dirty="0">
                <a:latin typeface="Microsoft Sans Serif"/>
                <a:cs typeface="Microsoft Sans Serif"/>
              </a:rPr>
              <a:t>de </a:t>
            </a:r>
            <a:r>
              <a:rPr sz="700" spc="30" dirty="0">
                <a:latin typeface="Microsoft Sans Serif"/>
                <a:cs typeface="Microsoft Sans Serif"/>
              </a:rPr>
              <a:t>refrigerante </a:t>
            </a:r>
            <a:r>
              <a:rPr sz="700" spc="20" dirty="0">
                <a:latin typeface="Microsoft Sans Serif"/>
                <a:cs typeface="Microsoft Sans Serif"/>
              </a:rPr>
              <a:t>del reactor, </a:t>
            </a:r>
            <a:r>
              <a:rPr sz="700" spc="10" dirty="0">
                <a:latin typeface="Microsoft Sans Serif"/>
                <a:cs typeface="Microsoft Sans Serif"/>
              </a:rPr>
              <a:t>el </a:t>
            </a:r>
            <a:r>
              <a:rPr sz="700" spc="15" dirty="0">
                <a:latin typeface="Microsoft Sans Serif"/>
                <a:cs typeface="Microsoft Sans Serif"/>
              </a:rPr>
              <a:t>caudal </a:t>
            </a:r>
            <a:r>
              <a:rPr sz="700" spc="20" dirty="0">
                <a:latin typeface="Microsoft Sans Serif"/>
                <a:cs typeface="Microsoft Sans Serif"/>
              </a:rPr>
              <a:t>de </a:t>
            </a:r>
            <a:r>
              <a:rPr sz="700" spc="30" dirty="0">
                <a:latin typeface="Microsoft Sans Serif"/>
                <a:cs typeface="Microsoft Sans Serif"/>
              </a:rPr>
              <a:t>refrigerante </a:t>
            </a:r>
            <a:r>
              <a:rPr sz="700" spc="20" dirty="0">
                <a:latin typeface="Microsoft Sans Serif"/>
                <a:cs typeface="Microsoft Sans Serif"/>
              </a:rPr>
              <a:t>del </a:t>
            </a:r>
            <a:r>
              <a:rPr sz="700" spc="25" dirty="0">
                <a:latin typeface="Microsoft Sans Serif"/>
                <a:cs typeface="Microsoft Sans Serif"/>
              </a:rPr>
              <a:t>reactor </a:t>
            </a:r>
            <a:r>
              <a:rPr sz="700" spc="-5" dirty="0">
                <a:latin typeface="Microsoft Sans Serif"/>
                <a:cs typeface="Microsoft Sans Serif"/>
              </a:rPr>
              <a:t>se </a:t>
            </a:r>
            <a:r>
              <a:rPr sz="700" dirty="0">
                <a:latin typeface="Microsoft Sans Serif"/>
                <a:cs typeface="Microsoft Sans Serif"/>
              </a:rPr>
              <a:t> </a:t>
            </a:r>
            <a:r>
              <a:rPr sz="700" spc="15" dirty="0">
                <a:latin typeface="Microsoft Sans Serif"/>
                <a:cs typeface="Microsoft Sans Serif"/>
              </a:rPr>
              <a:t>verá </a:t>
            </a:r>
            <a:r>
              <a:rPr sz="700" spc="25" dirty="0">
                <a:latin typeface="Microsoft Sans Serif"/>
                <a:cs typeface="Microsoft Sans Serif"/>
              </a:rPr>
              <a:t>obligado </a:t>
            </a:r>
            <a:r>
              <a:rPr sz="700" dirty="0">
                <a:latin typeface="Microsoft Sans Serif"/>
                <a:cs typeface="Microsoft Sans Serif"/>
              </a:rPr>
              <a:t>a </a:t>
            </a:r>
            <a:r>
              <a:rPr sz="700" spc="30" dirty="0">
                <a:latin typeface="Microsoft Sans Serif"/>
                <a:cs typeface="Microsoft Sans Serif"/>
              </a:rPr>
              <a:t>disminuir </a:t>
            </a:r>
            <a:r>
              <a:rPr sz="700" spc="40" dirty="0">
                <a:latin typeface="Microsoft Sans Serif"/>
                <a:cs typeface="Microsoft Sans Serif"/>
              </a:rPr>
              <a:t>por </a:t>
            </a:r>
            <a:r>
              <a:rPr sz="700" spc="10" dirty="0">
                <a:latin typeface="Microsoft Sans Serif"/>
                <a:cs typeface="Microsoft Sans Serif"/>
              </a:rPr>
              <a:t>la </a:t>
            </a:r>
            <a:r>
              <a:rPr sz="700" spc="15" dirty="0">
                <a:latin typeface="Microsoft Sans Serif"/>
                <a:cs typeface="Microsoft Sans Serif"/>
              </a:rPr>
              <a:t>frecuencia </a:t>
            </a:r>
            <a:r>
              <a:rPr sz="700" spc="20" dirty="0">
                <a:latin typeface="Microsoft Sans Serif"/>
                <a:cs typeface="Microsoft Sans Serif"/>
              </a:rPr>
              <a:t>de </a:t>
            </a:r>
            <a:r>
              <a:rPr sz="700" spc="10" dirty="0">
                <a:latin typeface="Microsoft Sans Serif"/>
                <a:cs typeface="Microsoft Sans Serif"/>
              </a:rPr>
              <a:t>descenso </a:t>
            </a:r>
            <a:r>
              <a:rPr sz="700" spc="20" dirty="0">
                <a:latin typeface="Microsoft Sans Serif"/>
                <a:cs typeface="Microsoft Sans Serif"/>
              </a:rPr>
              <a:t>del </a:t>
            </a:r>
            <a:r>
              <a:rPr sz="700" spc="15" dirty="0">
                <a:latin typeface="Microsoft Sans Serif"/>
                <a:cs typeface="Microsoft Sans Serif"/>
              </a:rPr>
              <a:t>sistema. </a:t>
            </a:r>
            <a:r>
              <a:rPr sz="700" spc="-10" dirty="0">
                <a:latin typeface="Microsoft Sans Serif"/>
                <a:cs typeface="Microsoft Sans Serif"/>
              </a:rPr>
              <a:t>Esta </a:t>
            </a:r>
            <a:r>
              <a:rPr sz="700" spc="-5" dirty="0">
                <a:latin typeface="Microsoft Sans Serif"/>
                <a:cs typeface="Microsoft Sans Serif"/>
              </a:rPr>
              <a:t> </a:t>
            </a:r>
            <a:r>
              <a:rPr sz="700" spc="20" dirty="0">
                <a:latin typeface="Microsoft Sans Serif"/>
                <a:cs typeface="Microsoft Sans Serif"/>
              </a:rPr>
              <a:t>condición </a:t>
            </a:r>
            <a:r>
              <a:rPr sz="700" spc="30" dirty="0">
                <a:latin typeface="Microsoft Sans Serif"/>
                <a:cs typeface="Microsoft Sans Serif"/>
              </a:rPr>
              <a:t>podría </a:t>
            </a:r>
            <a:r>
              <a:rPr sz="700" spc="25" dirty="0">
                <a:latin typeface="Microsoft Sans Serif"/>
                <a:cs typeface="Microsoft Sans Serif"/>
              </a:rPr>
              <a:t>resultar </a:t>
            </a:r>
            <a:r>
              <a:rPr sz="700" spc="20" dirty="0">
                <a:latin typeface="Microsoft Sans Serif"/>
                <a:cs typeface="Microsoft Sans Serif"/>
              </a:rPr>
              <a:t>en </a:t>
            </a:r>
            <a:r>
              <a:rPr sz="700" spc="40" dirty="0">
                <a:latin typeface="Microsoft Sans Serif"/>
                <a:cs typeface="Microsoft Sans Serif"/>
              </a:rPr>
              <a:t>un </a:t>
            </a:r>
            <a:r>
              <a:rPr sz="700" spc="15" dirty="0">
                <a:latin typeface="Microsoft Sans Serif"/>
                <a:cs typeface="Microsoft Sans Serif"/>
              </a:rPr>
              <a:t>desafío </a:t>
            </a:r>
            <a:r>
              <a:rPr sz="700" spc="25" dirty="0">
                <a:latin typeface="Microsoft Sans Serif"/>
                <a:cs typeface="Microsoft Sans Serif"/>
              </a:rPr>
              <a:t>para </a:t>
            </a:r>
            <a:r>
              <a:rPr sz="700" spc="10" dirty="0">
                <a:latin typeface="Microsoft Sans Serif"/>
                <a:cs typeface="Microsoft Sans Serif"/>
              </a:rPr>
              <a:t>la </a:t>
            </a:r>
            <a:r>
              <a:rPr sz="700" spc="25" dirty="0">
                <a:latin typeface="Microsoft Sans Serif"/>
                <a:cs typeface="Microsoft Sans Serif"/>
              </a:rPr>
              <a:t>operación </a:t>
            </a:r>
            <a:r>
              <a:rPr sz="700" spc="20" dirty="0">
                <a:latin typeface="Microsoft Sans Serif"/>
                <a:cs typeface="Microsoft Sans Serif"/>
              </a:rPr>
              <a:t>segura de </a:t>
            </a:r>
            <a:r>
              <a:rPr sz="700" spc="10" dirty="0">
                <a:latin typeface="Microsoft Sans Serif"/>
                <a:cs typeface="Microsoft Sans Serif"/>
              </a:rPr>
              <a:t>la </a:t>
            </a:r>
            <a:r>
              <a:rPr sz="700" spc="15" dirty="0">
                <a:latin typeface="Microsoft Sans Serif"/>
                <a:cs typeface="Microsoft Sans Serif"/>
              </a:rPr>
              <a:t> </a:t>
            </a:r>
            <a:r>
              <a:rPr sz="700" spc="20" dirty="0">
                <a:latin typeface="Microsoft Sans Serif"/>
                <a:cs typeface="Microsoft Sans Serif"/>
              </a:rPr>
              <a:t>planta. </a:t>
            </a:r>
            <a:r>
              <a:rPr sz="700" spc="-10" dirty="0">
                <a:latin typeface="Microsoft Sans Serif"/>
                <a:cs typeface="Microsoft Sans Serif"/>
              </a:rPr>
              <a:t>Este </a:t>
            </a:r>
            <a:r>
              <a:rPr sz="700" spc="-5" dirty="0">
                <a:latin typeface="Microsoft Sans Serif"/>
                <a:cs typeface="Microsoft Sans Serif"/>
              </a:rPr>
              <a:t>es </a:t>
            </a:r>
            <a:r>
              <a:rPr sz="700" spc="40" dirty="0">
                <a:latin typeface="Microsoft Sans Serif"/>
                <a:cs typeface="Microsoft Sans Serif"/>
              </a:rPr>
              <a:t>uno </a:t>
            </a:r>
            <a:r>
              <a:rPr sz="700" spc="20" dirty="0">
                <a:latin typeface="Microsoft Sans Serif"/>
                <a:cs typeface="Microsoft Sans Serif"/>
              </a:rPr>
              <a:t>de </a:t>
            </a:r>
            <a:r>
              <a:rPr sz="700" spc="10" dirty="0">
                <a:latin typeface="Microsoft Sans Serif"/>
                <a:cs typeface="Microsoft Sans Serif"/>
              </a:rPr>
              <a:t>los </a:t>
            </a:r>
            <a:r>
              <a:rPr sz="700" spc="25" dirty="0">
                <a:latin typeface="Microsoft Sans Serif"/>
                <a:cs typeface="Microsoft Sans Serif"/>
              </a:rPr>
              <a:t>impactos </a:t>
            </a:r>
            <a:r>
              <a:rPr sz="700" spc="20" dirty="0">
                <a:latin typeface="Microsoft Sans Serif"/>
                <a:cs typeface="Microsoft Sans Serif"/>
              </a:rPr>
              <a:t>más </a:t>
            </a:r>
            <a:r>
              <a:rPr sz="700" spc="15" dirty="0">
                <a:latin typeface="Microsoft Sans Serif"/>
                <a:cs typeface="Microsoft Sans Serif"/>
              </a:rPr>
              <a:t>graves </a:t>
            </a:r>
            <a:r>
              <a:rPr sz="700" spc="30" dirty="0">
                <a:latin typeface="Microsoft Sans Serif"/>
                <a:cs typeface="Microsoft Sans Serif"/>
              </a:rPr>
              <a:t>que una </a:t>
            </a:r>
            <a:r>
              <a:rPr sz="700" spc="20" dirty="0">
                <a:latin typeface="Microsoft Sans Serif"/>
                <a:cs typeface="Microsoft Sans Serif"/>
              </a:rPr>
              <a:t>condición de </a:t>
            </a:r>
            <a:r>
              <a:rPr sz="700" spc="15" dirty="0">
                <a:latin typeface="Microsoft Sans Serif"/>
                <a:cs typeface="Microsoft Sans Serif"/>
              </a:rPr>
              <a:t>baja </a:t>
            </a:r>
            <a:r>
              <a:rPr sz="700" spc="20" dirty="0">
                <a:latin typeface="Microsoft Sans Serif"/>
                <a:cs typeface="Microsoft Sans Serif"/>
              </a:rPr>
              <a:t> </a:t>
            </a:r>
            <a:r>
              <a:rPr sz="700" spc="15" dirty="0">
                <a:latin typeface="Microsoft Sans Serif"/>
                <a:cs typeface="Microsoft Sans Serif"/>
              </a:rPr>
              <a:t>frecuencia</a:t>
            </a:r>
            <a:r>
              <a:rPr sz="700" spc="-5" dirty="0">
                <a:latin typeface="Microsoft Sans Serif"/>
                <a:cs typeface="Microsoft Sans Serif"/>
              </a:rPr>
              <a:t> </a:t>
            </a:r>
            <a:r>
              <a:rPr sz="700" spc="25" dirty="0">
                <a:latin typeface="Microsoft Sans Serif"/>
                <a:cs typeface="Microsoft Sans Serif"/>
              </a:rPr>
              <a:t>puede</a:t>
            </a:r>
            <a:r>
              <a:rPr sz="700" spc="-5" dirty="0">
                <a:latin typeface="Microsoft Sans Serif"/>
                <a:cs typeface="Microsoft Sans Serif"/>
              </a:rPr>
              <a:t> </a:t>
            </a:r>
            <a:r>
              <a:rPr sz="700" spc="35" dirty="0">
                <a:latin typeface="Microsoft Sans Serif"/>
                <a:cs typeface="Microsoft Sans Serif"/>
              </a:rPr>
              <a:t>imponer</a:t>
            </a:r>
            <a:r>
              <a:rPr sz="700" spc="-5" dirty="0">
                <a:latin typeface="Microsoft Sans Serif"/>
                <a:cs typeface="Microsoft Sans Serif"/>
              </a:rPr>
              <a:t> </a:t>
            </a:r>
            <a:r>
              <a:rPr sz="700" dirty="0">
                <a:latin typeface="Microsoft Sans Serif"/>
                <a:cs typeface="Microsoft Sans Serif"/>
              </a:rPr>
              <a:t>a</a:t>
            </a:r>
            <a:r>
              <a:rPr sz="700" spc="-5" dirty="0">
                <a:latin typeface="Microsoft Sans Serif"/>
                <a:cs typeface="Microsoft Sans Serif"/>
              </a:rPr>
              <a:t> </a:t>
            </a:r>
            <a:r>
              <a:rPr sz="700" spc="30" dirty="0">
                <a:latin typeface="Microsoft Sans Serif"/>
                <a:cs typeface="Microsoft Sans Serif"/>
              </a:rPr>
              <a:t>una</a:t>
            </a:r>
            <a:r>
              <a:rPr sz="700" spc="-5" dirty="0">
                <a:latin typeface="Microsoft Sans Serif"/>
                <a:cs typeface="Microsoft Sans Serif"/>
              </a:rPr>
              <a:t> </a:t>
            </a:r>
            <a:r>
              <a:rPr sz="700" spc="25" dirty="0">
                <a:latin typeface="Microsoft Sans Serif"/>
                <a:cs typeface="Microsoft Sans Serif"/>
              </a:rPr>
              <a:t>planta</a:t>
            </a:r>
            <a:r>
              <a:rPr sz="700" spc="-5" dirty="0">
                <a:latin typeface="Microsoft Sans Serif"/>
                <a:cs typeface="Microsoft Sans Serif"/>
              </a:rPr>
              <a:t> </a:t>
            </a:r>
            <a:r>
              <a:rPr sz="700" spc="-35" dirty="0">
                <a:latin typeface="Microsoft Sans Serif"/>
                <a:cs typeface="Microsoft Sans Serif"/>
              </a:rPr>
              <a:t>PWR.</a:t>
            </a:r>
            <a:endParaRPr sz="700">
              <a:latin typeface="Microsoft Sans Serif"/>
              <a:cs typeface="Microsoft Sans Serif"/>
            </a:endParaRPr>
          </a:p>
        </p:txBody>
      </p:sp>
      <p:sp>
        <p:nvSpPr>
          <p:cNvPr id="48" name="object 48"/>
          <p:cNvSpPr txBox="1"/>
          <p:nvPr/>
        </p:nvSpPr>
        <p:spPr>
          <a:xfrm>
            <a:off x="1415216" y="6110514"/>
            <a:ext cx="7409103" cy="1635448"/>
          </a:xfrm>
          <a:prstGeom prst="rect">
            <a:avLst/>
          </a:prstGeom>
        </p:spPr>
        <p:txBody>
          <a:bodyPr vert="horz" wrap="square" lIns="0" tIns="59690" rIns="0" bIns="0" rtlCol="0">
            <a:spAutoFit/>
          </a:bodyPr>
          <a:lstStyle/>
          <a:p>
            <a:pPr marL="445134">
              <a:lnSpc>
                <a:spcPct val="100000"/>
              </a:lnSpc>
              <a:spcBef>
                <a:spcPts val="470"/>
              </a:spcBef>
            </a:pPr>
            <a:r>
              <a:rPr sz="950" spc="-5" dirty="0">
                <a:latin typeface="Microsoft Sans Serif"/>
                <a:cs typeface="Microsoft Sans Serif"/>
              </a:rPr>
              <a:t>VI.</a:t>
            </a:r>
            <a:r>
              <a:rPr sz="950" spc="-30" dirty="0">
                <a:latin typeface="Microsoft Sans Serif"/>
                <a:cs typeface="Microsoft Sans Serif"/>
              </a:rPr>
              <a:t> </a:t>
            </a:r>
            <a:r>
              <a:rPr sz="950" spc="-15" dirty="0">
                <a:latin typeface="Microsoft Sans Serif"/>
                <a:cs typeface="Microsoft Sans Serif"/>
              </a:rPr>
              <a:t>A</a:t>
            </a:r>
            <a:r>
              <a:rPr sz="750" spc="-15" dirty="0">
                <a:latin typeface="Microsoft Sans Serif"/>
                <a:cs typeface="Microsoft Sans Serif"/>
              </a:rPr>
              <a:t>BNORMAL</a:t>
            </a:r>
            <a:r>
              <a:rPr sz="950" spc="-15" dirty="0">
                <a:latin typeface="Microsoft Sans Serif"/>
                <a:cs typeface="Microsoft Sans Serif"/>
              </a:rPr>
              <a:t>F</a:t>
            </a:r>
            <a:r>
              <a:rPr sz="750" spc="-15" dirty="0">
                <a:latin typeface="Microsoft Sans Serif"/>
                <a:cs typeface="Microsoft Sans Serif"/>
              </a:rPr>
              <a:t>SOLICITUD</a:t>
            </a:r>
            <a:r>
              <a:rPr sz="950" spc="-15" dirty="0">
                <a:latin typeface="Microsoft Sans Serif"/>
                <a:cs typeface="Microsoft Sans Serif"/>
              </a:rPr>
              <a:t>oh</a:t>
            </a:r>
            <a:r>
              <a:rPr sz="750" spc="-15" dirty="0">
                <a:latin typeface="Microsoft Sans Serif"/>
                <a:cs typeface="Microsoft Sans Serif"/>
              </a:rPr>
              <a:t>PERACIÓN </a:t>
            </a:r>
            <a:r>
              <a:rPr sz="750" spc="-45" dirty="0">
                <a:latin typeface="Microsoft Sans Serif"/>
                <a:cs typeface="Microsoft Sans Serif"/>
              </a:rPr>
              <a:t>PARA</a:t>
            </a:r>
            <a:endParaRPr sz="750">
              <a:latin typeface="Microsoft Sans Serif"/>
              <a:cs typeface="Microsoft Sans Serif"/>
            </a:endParaRPr>
          </a:p>
          <a:p>
            <a:pPr marL="650875">
              <a:lnSpc>
                <a:spcPct val="100000"/>
              </a:lnSpc>
              <a:spcBef>
                <a:spcPts val="275"/>
              </a:spcBef>
            </a:pPr>
            <a:r>
              <a:rPr sz="700" spc="-15" dirty="0">
                <a:latin typeface="Microsoft Sans Serif"/>
                <a:cs typeface="Microsoft Sans Serif"/>
              </a:rPr>
              <a:t>h</a:t>
            </a:r>
            <a:r>
              <a:rPr sz="550" spc="-15" dirty="0">
                <a:latin typeface="Microsoft Sans Serif"/>
                <a:cs typeface="Microsoft Sans Serif"/>
              </a:rPr>
              <a:t>YDROELECTRICO</a:t>
            </a:r>
            <a:r>
              <a:rPr sz="700" spc="-15" dirty="0">
                <a:latin typeface="Microsoft Sans Serif"/>
                <a:cs typeface="Microsoft Sans Serif"/>
              </a:rPr>
              <a:t>GRAMO</a:t>
            </a:r>
            <a:r>
              <a:rPr sz="550" spc="-15" dirty="0">
                <a:latin typeface="Microsoft Sans Serif"/>
                <a:cs typeface="Microsoft Sans Serif"/>
              </a:rPr>
              <a:t>ENERGANDO</a:t>
            </a:r>
            <a:r>
              <a:rPr sz="700" spc="-15" dirty="0">
                <a:latin typeface="Microsoft Sans Serif"/>
                <a:cs typeface="Microsoft Sans Serif"/>
              </a:rPr>
              <a:t>Ud.</a:t>
            </a:r>
            <a:r>
              <a:rPr sz="550" spc="-15" dirty="0">
                <a:latin typeface="Microsoft Sans Serif"/>
                <a:cs typeface="Microsoft Sans Serif"/>
              </a:rPr>
              <a:t>liendres</a:t>
            </a:r>
            <a:endParaRPr sz="550">
              <a:latin typeface="Microsoft Sans Serif"/>
              <a:cs typeface="Microsoft Sans Serif"/>
            </a:endParaRPr>
          </a:p>
          <a:p>
            <a:pPr marL="12700" marR="24765" indent="154940">
              <a:lnSpc>
                <a:spcPct val="143200"/>
              </a:lnSpc>
              <a:spcBef>
                <a:spcPts val="320"/>
              </a:spcBef>
            </a:pPr>
            <a:r>
              <a:rPr sz="700" spc="-15" dirty="0">
                <a:latin typeface="Microsoft Sans Serif"/>
                <a:cs typeface="Microsoft Sans Serif"/>
              </a:rPr>
              <a:t>Las </a:t>
            </a:r>
            <a:r>
              <a:rPr sz="700" spc="30" dirty="0">
                <a:latin typeface="Microsoft Sans Serif"/>
                <a:cs typeface="Microsoft Sans Serif"/>
              </a:rPr>
              <a:t>turbinas </a:t>
            </a:r>
            <a:r>
              <a:rPr sz="700" spc="20" dirty="0">
                <a:latin typeface="Microsoft Sans Serif"/>
                <a:cs typeface="Microsoft Sans Serif"/>
              </a:rPr>
              <a:t>hidráulicas </a:t>
            </a:r>
            <a:r>
              <a:rPr sz="700" spc="35" dirty="0">
                <a:latin typeface="Microsoft Sans Serif"/>
                <a:cs typeface="Microsoft Sans Serif"/>
              </a:rPr>
              <a:t>normalmente </a:t>
            </a:r>
            <a:r>
              <a:rPr sz="700" spc="30" dirty="0">
                <a:latin typeface="Microsoft Sans Serif"/>
                <a:cs typeface="Microsoft Sans Serif"/>
              </a:rPr>
              <a:t>pueden tolerar </a:t>
            </a:r>
            <a:r>
              <a:rPr sz="700" spc="10" dirty="0">
                <a:latin typeface="Microsoft Sans Serif"/>
                <a:cs typeface="Microsoft Sans Serif"/>
              </a:rPr>
              <a:t>desviaciones </a:t>
            </a:r>
            <a:r>
              <a:rPr sz="700" spc="20" dirty="0">
                <a:latin typeface="Microsoft Sans Serif"/>
                <a:cs typeface="Microsoft Sans Serif"/>
              </a:rPr>
              <a:t>de </a:t>
            </a:r>
            <a:r>
              <a:rPr sz="700" spc="25" dirty="0">
                <a:latin typeface="Microsoft Sans Serif"/>
                <a:cs typeface="Microsoft Sans Serif"/>
              </a:rPr>
              <a:t> </a:t>
            </a:r>
            <a:r>
              <a:rPr sz="700" spc="15" dirty="0">
                <a:latin typeface="Microsoft Sans Serif"/>
                <a:cs typeface="Microsoft Sans Serif"/>
              </a:rPr>
              <a:t>frecuencia </a:t>
            </a:r>
            <a:r>
              <a:rPr sz="700" spc="35" dirty="0">
                <a:latin typeface="Microsoft Sans Serif"/>
                <a:cs typeface="Microsoft Sans Serif"/>
              </a:rPr>
              <a:t>mucho </a:t>
            </a:r>
            <a:r>
              <a:rPr sz="700" spc="20" dirty="0">
                <a:latin typeface="Microsoft Sans Serif"/>
                <a:cs typeface="Microsoft Sans Serif"/>
              </a:rPr>
              <a:t>más amplias </a:t>
            </a:r>
            <a:r>
              <a:rPr sz="700" spc="30" dirty="0">
                <a:latin typeface="Microsoft Sans Serif"/>
                <a:cs typeface="Microsoft Sans Serif"/>
              </a:rPr>
              <a:t>que </a:t>
            </a:r>
            <a:r>
              <a:rPr sz="700" dirty="0">
                <a:latin typeface="Microsoft Sans Serif"/>
                <a:cs typeface="Microsoft Sans Serif"/>
              </a:rPr>
              <a:t>las </a:t>
            </a:r>
            <a:r>
              <a:rPr sz="700" spc="30" dirty="0">
                <a:latin typeface="Microsoft Sans Serif"/>
                <a:cs typeface="Microsoft Sans Serif"/>
              </a:rPr>
              <a:t>turbinas </a:t>
            </a:r>
            <a:r>
              <a:rPr sz="700" spc="20" dirty="0">
                <a:latin typeface="Microsoft Sans Serif"/>
                <a:cs typeface="Microsoft Sans Serif"/>
              </a:rPr>
              <a:t>de </a:t>
            </a:r>
            <a:r>
              <a:rPr sz="700" spc="25" dirty="0">
                <a:latin typeface="Microsoft Sans Serif"/>
                <a:cs typeface="Microsoft Sans Serif"/>
              </a:rPr>
              <a:t>vapor </a:t>
            </a:r>
            <a:r>
              <a:rPr sz="700" spc="30" dirty="0">
                <a:latin typeface="Microsoft Sans Serif"/>
                <a:cs typeface="Microsoft Sans Serif"/>
              </a:rPr>
              <a:t>o </a:t>
            </a:r>
            <a:r>
              <a:rPr sz="700" spc="20" dirty="0">
                <a:latin typeface="Microsoft Sans Serif"/>
                <a:cs typeface="Microsoft Sans Serif"/>
              </a:rPr>
              <a:t>de </a:t>
            </a:r>
            <a:r>
              <a:rPr sz="700" spc="25" dirty="0">
                <a:latin typeface="Microsoft Sans Serif"/>
                <a:cs typeface="Microsoft Sans Serif"/>
              </a:rPr>
              <a:t>combustión. </a:t>
            </a:r>
            <a:r>
              <a:rPr sz="700" spc="-175" dirty="0">
                <a:latin typeface="Microsoft Sans Serif"/>
                <a:cs typeface="Microsoft Sans Serif"/>
              </a:rPr>
              <a:t> </a:t>
            </a:r>
            <a:r>
              <a:rPr sz="700" spc="35" dirty="0">
                <a:latin typeface="Microsoft Sans Serif"/>
                <a:cs typeface="Microsoft Sans Serif"/>
              </a:rPr>
              <a:t>Normalmente no </a:t>
            </a:r>
            <a:r>
              <a:rPr sz="700" spc="-5" dirty="0">
                <a:latin typeface="Microsoft Sans Serif"/>
                <a:cs typeface="Microsoft Sans Serif"/>
              </a:rPr>
              <a:t>se </a:t>
            </a:r>
            <a:r>
              <a:rPr sz="700" spc="25" dirty="0">
                <a:latin typeface="Microsoft Sans Serif"/>
                <a:cs typeface="Microsoft Sans Serif"/>
              </a:rPr>
              <a:t>requiere protección </a:t>
            </a:r>
            <a:r>
              <a:rPr sz="700" spc="20" dirty="0">
                <a:latin typeface="Microsoft Sans Serif"/>
                <a:cs typeface="Microsoft Sans Serif"/>
              </a:rPr>
              <a:t>de </a:t>
            </a:r>
            <a:r>
              <a:rPr sz="700" spc="15" dirty="0">
                <a:latin typeface="Microsoft Sans Serif"/>
                <a:cs typeface="Microsoft Sans Serif"/>
              </a:rPr>
              <a:t>baja frecuencia </a:t>
            </a:r>
            <a:r>
              <a:rPr sz="700" spc="25" dirty="0">
                <a:latin typeface="Microsoft Sans Serif"/>
                <a:cs typeface="Microsoft Sans Serif"/>
              </a:rPr>
              <a:t>para </a:t>
            </a:r>
            <a:r>
              <a:rPr sz="700" spc="10" dirty="0">
                <a:latin typeface="Microsoft Sans Serif"/>
                <a:cs typeface="Microsoft Sans Serif"/>
              </a:rPr>
              <a:t>la </a:t>
            </a:r>
            <a:r>
              <a:rPr sz="700" spc="15" dirty="0">
                <a:latin typeface="Microsoft Sans Serif"/>
                <a:cs typeface="Microsoft Sans Serif"/>
              </a:rPr>
              <a:t> </a:t>
            </a:r>
            <a:r>
              <a:rPr sz="700" spc="25" dirty="0">
                <a:latin typeface="Microsoft Sans Serif"/>
                <a:cs typeface="Microsoft Sans Serif"/>
              </a:rPr>
              <a:t>protección</a:t>
            </a:r>
            <a:r>
              <a:rPr sz="700" spc="-5" dirty="0">
                <a:latin typeface="Microsoft Sans Serif"/>
                <a:cs typeface="Microsoft Sans Serif"/>
              </a:rPr>
              <a:t> </a:t>
            </a:r>
            <a:r>
              <a:rPr sz="700" spc="20" dirty="0">
                <a:latin typeface="Microsoft Sans Serif"/>
                <a:cs typeface="Microsoft Sans Serif"/>
              </a:rPr>
              <a:t>de</a:t>
            </a:r>
            <a:r>
              <a:rPr sz="700" dirty="0">
                <a:latin typeface="Microsoft Sans Serif"/>
                <a:cs typeface="Microsoft Sans Serif"/>
              </a:rPr>
              <a:t> </a:t>
            </a:r>
            <a:r>
              <a:rPr sz="700" spc="25" dirty="0">
                <a:latin typeface="Microsoft Sans Serif"/>
                <a:cs typeface="Microsoft Sans Serif"/>
              </a:rPr>
              <a:t>turbinas.</a:t>
            </a:r>
            <a:r>
              <a:rPr sz="700" dirty="0">
                <a:latin typeface="Microsoft Sans Serif"/>
                <a:cs typeface="Microsoft Sans Serif"/>
              </a:rPr>
              <a:t> </a:t>
            </a:r>
            <a:r>
              <a:rPr sz="700" spc="-10" dirty="0">
                <a:latin typeface="Microsoft Sans Serif"/>
                <a:cs typeface="Microsoft Sans Serif"/>
              </a:rPr>
              <a:t>La</a:t>
            </a:r>
            <a:r>
              <a:rPr sz="700" spc="-5" dirty="0">
                <a:latin typeface="Microsoft Sans Serif"/>
                <a:cs typeface="Microsoft Sans Serif"/>
              </a:rPr>
              <a:t> </a:t>
            </a:r>
            <a:r>
              <a:rPr sz="700" spc="10" dirty="0">
                <a:latin typeface="Microsoft Sans Serif"/>
                <a:cs typeface="Microsoft Sans Serif"/>
              </a:rPr>
              <a:t>tasa</a:t>
            </a:r>
            <a:r>
              <a:rPr sz="700" dirty="0">
                <a:latin typeface="Microsoft Sans Serif"/>
                <a:cs typeface="Microsoft Sans Serif"/>
              </a:rPr>
              <a:t> </a:t>
            </a:r>
            <a:r>
              <a:rPr sz="700" spc="30" dirty="0">
                <a:latin typeface="Microsoft Sans Serif"/>
                <a:cs typeface="Microsoft Sans Serif"/>
              </a:rPr>
              <a:t>máxima</a:t>
            </a:r>
            <a:r>
              <a:rPr sz="700" dirty="0">
                <a:latin typeface="Microsoft Sans Serif"/>
                <a:cs typeface="Microsoft Sans Serif"/>
              </a:rPr>
              <a:t> </a:t>
            </a:r>
            <a:r>
              <a:rPr sz="700" spc="20" dirty="0">
                <a:latin typeface="Microsoft Sans Serif"/>
                <a:cs typeface="Microsoft Sans Serif"/>
              </a:rPr>
              <a:t>de</a:t>
            </a:r>
            <a:r>
              <a:rPr sz="700" spc="-5" dirty="0">
                <a:latin typeface="Microsoft Sans Serif"/>
                <a:cs typeface="Microsoft Sans Serif"/>
              </a:rPr>
              <a:t> </a:t>
            </a:r>
            <a:r>
              <a:rPr sz="700" spc="25" dirty="0">
                <a:latin typeface="Microsoft Sans Serif"/>
                <a:cs typeface="Microsoft Sans Serif"/>
              </a:rPr>
              <a:t>cambio</a:t>
            </a:r>
            <a:r>
              <a:rPr sz="700" dirty="0">
                <a:latin typeface="Microsoft Sans Serif"/>
                <a:cs typeface="Microsoft Sans Serif"/>
              </a:rPr>
              <a:t> </a:t>
            </a:r>
            <a:r>
              <a:rPr sz="700" spc="20" dirty="0">
                <a:latin typeface="Microsoft Sans Serif"/>
                <a:cs typeface="Microsoft Sans Serif"/>
              </a:rPr>
              <a:t>del</a:t>
            </a:r>
            <a:r>
              <a:rPr sz="700" dirty="0">
                <a:latin typeface="Microsoft Sans Serif"/>
                <a:cs typeface="Microsoft Sans Serif"/>
              </a:rPr>
              <a:t> </a:t>
            </a:r>
            <a:r>
              <a:rPr sz="700" spc="30" dirty="0">
                <a:latin typeface="Microsoft Sans Serif"/>
                <a:cs typeface="Microsoft Sans Serif"/>
              </a:rPr>
              <a:t>flujo</a:t>
            </a:r>
            <a:r>
              <a:rPr sz="700" dirty="0">
                <a:latin typeface="Microsoft Sans Serif"/>
                <a:cs typeface="Microsoft Sans Serif"/>
              </a:rPr>
              <a:t> </a:t>
            </a:r>
            <a:r>
              <a:rPr sz="700" spc="20" dirty="0">
                <a:latin typeface="Microsoft Sans Serif"/>
                <a:cs typeface="Microsoft Sans Serif"/>
              </a:rPr>
              <a:t>de</a:t>
            </a:r>
            <a:r>
              <a:rPr sz="700" spc="-5" dirty="0">
                <a:latin typeface="Microsoft Sans Serif"/>
                <a:cs typeface="Microsoft Sans Serif"/>
              </a:rPr>
              <a:t> </a:t>
            </a:r>
            <a:r>
              <a:rPr sz="700" spc="20" dirty="0">
                <a:latin typeface="Microsoft Sans Serif"/>
                <a:cs typeface="Microsoft Sans Serif"/>
              </a:rPr>
              <a:t>agua</a:t>
            </a:r>
            <a:r>
              <a:rPr sz="700" dirty="0">
                <a:latin typeface="Microsoft Sans Serif"/>
                <a:cs typeface="Microsoft Sans Serif"/>
              </a:rPr>
              <a:t> a </a:t>
            </a:r>
            <a:r>
              <a:rPr sz="700" spc="15" dirty="0">
                <a:latin typeface="Microsoft Sans Serif"/>
                <a:cs typeface="Microsoft Sans Serif"/>
              </a:rPr>
              <a:t>través </a:t>
            </a:r>
            <a:r>
              <a:rPr sz="700" spc="-170" dirty="0">
                <a:latin typeface="Microsoft Sans Serif"/>
                <a:cs typeface="Microsoft Sans Serif"/>
              </a:rPr>
              <a:t> </a:t>
            </a:r>
            <a:r>
              <a:rPr sz="700" spc="20" dirty="0">
                <a:latin typeface="Microsoft Sans Serif"/>
                <a:cs typeface="Microsoft Sans Serif"/>
              </a:rPr>
              <a:t>de </a:t>
            </a:r>
            <a:r>
              <a:rPr sz="700" spc="10" dirty="0">
                <a:latin typeface="Microsoft Sans Serif"/>
                <a:cs typeface="Microsoft Sans Serif"/>
              </a:rPr>
              <a:t>la </a:t>
            </a:r>
            <a:r>
              <a:rPr sz="700" spc="35" dirty="0">
                <a:latin typeface="Microsoft Sans Serif"/>
                <a:cs typeface="Microsoft Sans Serif"/>
              </a:rPr>
              <a:t>turbina </a:t>
            </a:r>
            <a:r>
              <a:rPr sz="700" dirty="0">
                <a:latin typeface="Microsoft Sans Serif"/>
                <a:cs typeface="Microsoft Sans Serif"/>
              </a:rPr>
              <a:t>a </a:t>
            </a:r>
            <a:r>
              <a:rPr sz="700" spc="35" dirty="0">
                <a:latin typeface="Microsoft Sans Serif"/>
                <a:cs typeface="Microsoft Sans Serif"/>
              </a:rPr>
              <a:t>menudo </a:t>
            </a:r>
            <a:r>
              <a:rPr sz="700" spc="10" dirty="0">
                <a:latin typeface="Microsoft Sans Serif"/>
                <a:cs typeface="Microsoft Sans Serif"/>
              </a:rPr>
              <a:t>está </a:t>
            </a:r>
            <a:r>
              <a:rPr sz="700" spc="30" dirty="0">
                <a:latin typeface="Microsoft Sans Serif"/>
                <a:cs typeface="Microsoft Sans Serif"/>
              </a:rPr>
              <a:t>limitada </a:t>
            </a:r>
            <a:r>
              <a:rPr sz="700" spc="40" dirty="0">
                <a:latin typeface="Microsoft Sans Serif"/>
                <a:cs typeface="Microsoft Sans Serif"/>
              </a:rPr>
              <a:t>por </a:t>
            </a:r>
            <a:r>
              <a:rPr sz="700" dirty="0">
                <a:latin typeface="Microsoft Sans Serif"/>
                <a:cs typeface="Microsoft Sans Serif"/>
              </a:rPr>
              <a:t>las </a:t>
            </a:r>
            <a:r>
              <a:rPr sz="700" spc="15" dirty="0">
                <a:latin typeface="Microsoft Sans Serif"/>
                <a:cs typeface="Microsoft Sans Serif"/>
              </a:rPr>
              <a:t>presiones </a:t>
            </a:r>
            <a:r>
              <a:rPr sz="700" spc="25" dirty="0">
                <a:latin typeface="Microsoft Sans Serif"/>
                <a:cs typeface="Microsoft Sans Serif"/>
              </a:rPr>
              <a:t>máximas </a:t>
            </a:r>
            <a:r>
              <a:rPr sz="700" spc="30" dirty="0">
                <a:latin typeface="Microsoft Sans Serif"/>
                <a:cs typeface="Microsoft Sans Serif"/>
              </a:rPr>
              <a:t>o mínimas </a:t>
            </a:r>
            <a:r>
              <a:rPr sz="700" spc="-175" dirty="0">
                <a:latin typeface="Microsoft Sans Serif"/>
                <a:cs typeface="Microsoft Sans Serif"/>
              </a:rPr>
              <a:t> </a:t>
            </a:r>
            <a:r>
              <a:rPr sz="700" spc="30" dirty="0">
                <a:latin typeface="Microsoft Sans Serif"/>
                <a:cs typeface="Microsoft Sans Serif"/>
              </a:rPr>
              <a:t>que</a:t>
            </a:r>
            <a:r>
              <a:rPr sz="700" spc="-10" dirty="0">
                <a:latin typeface="Microsoft Sans Serif"/>
                <a:cs typeface="Microsoft Sans Serif"/>
              </a:rPr>
              <a:t> </a:t>
            </a:r>
            <a:r>
              <a:rPr sz="700" spc="30" dirty="0">
                <a:latin typeface="Microsoft Sans Serif"/>
                <a:cs typeface="Microsoft Sans Serif"/>
              </a:rPr>
              <a:t>pueden</a:t>
            </a:r>
            <a:r>
              <a:rPr sz="700" spc="-5" dirty="0">
                <a:latin typeface="Microsoft Sans Serif"/>
                <a:cs typeface="Microsoft Sans Serif"/>
              </a:rPr>
              <a:t> </a:t>
            </a:r>
            <a:r>
              <a:rPr sz="700" spc="25" dirty="0">
                <a:latin typeface="Microsoft Sans Serif"/>
                <a:cs typeface="Microsoft Sans Serif"/>
              </a:rPr>
              <a:t>tolerarse</a:t>
            </a:r>
            <a:r>
              <a:rPr sz="700" spc="-5" dirty="0">
                <a:latin typeface="Microsoft Sans Serif"/>
                <a:cs typeface="Microsoft Sans Serif"/>
              </a:rPr>
              <a:t> </a:t>
            </a:r>
            <a:r>
              <a:rPr sz="700" spc="20" dirty="0">
                <a:latin typeface="Microsoft Sans Serif"/>
                <a:cs typeface="Microsoft Sans Serif"/>
              </a:rPr>
              <a:t>en</a:t>
            </a:r>
            <a:r>
              <a:rPr sz="700" spc="-5" dirty="0">
                <a:latin typeface="Microsoft Sans Serif"/>
                <a:cs typeface="Microsoft Sans Serif"/>
              </a:rPr>
              <a:t> </a:t>
            </a:r>
            <a:r>
              <a:rPr sz="700" dirty="0">
                <a:latin typeface="Microsoft Sans Serif"/>
                <a:cs typeface="Microsoft Sans Serif"/>
              </a:rPr>
              <a:t>las</a:t>
            </a:r>
            <a:r>
              <a:rPr sz="700" spc="-10" dirty="0">
                <a:latin typeface="Microsoft Sans Serif"/>
                <a:cs typeface="Microsoft Sans Serif"/>
              </a:rPr>
              <a:t> </a:t>
            </a:r>
            <a:r>
              <a:rPr sz="700" spc="25" dirty="0">
                <a:latin typeface="Microsoft Sans Serif"/>
                <a:cs typeface="Microsoft Sans Serif"/>
              </a:rPr>
              <a:t>compuertas.</a:t>
            </a:r>
            <a:endParaRPr sz="700">
              <a:latin typeface="Microsoft Sans Serif"/>
              <a:cs typeface="Microsoft Sans Serif"/>
            </a:endParaRPr>
          </a:p>
          <a:p>
            <a:pPr marL="12700" marR="5080" indent="154940">
              <a:lnSpc>
                <a:spcPts val="1200"/>
              </a:lnSpc>
              <a:spcBef>
                <a:spcPts val="90"/>
              </a:spcBef>
            </a:pPr>
            <a:r>
              <a:rPr sz="650" spc="-10" dirty="0">
                <a:latin typeface="Microsoft Sans Serif"/>
                <a:cs typeface="Microsoft Sans Serif"/>
              </a:rPr>
              <a:t>La </a:t>
            </a:r>
            <a:r>
              <a:rPr sz="650" spc="15" dirty="0">
                <a:latin typeface="Microsoft Sans Serif"/>
                <a:cs typeface="Microsoft Sans Serif"/>
              </a:rPr>
              <a:t>velocidad </a:t>
            </a:r>
            <a:r>
              <a:rPr sz="650" spc="25" dirty="0">
                <a:latin typeface="Microsoft Sans Serif"/>
                <a:cs typeface="Microsoft Sans Serif"/>
              </a:rPr>
              <a:t>limitada </a:t>
            </a:r>
            <a:r>
              <a:rPr sz="650" dirty="0">
                <a:latin typeface="Microsoft Sans Serif"/>
                <a:cs typeface="Microsoft Sans Serif"/>
              </a:rPr>
              <a:t>a </a:t>
            </a:r>
            <a:r>
              <a:rPr sz="650" spc="10" dirty="0">
                <a:latin typeface="Microsoft Sans Serif"/>
                <a:cs typeface="Microsoft Sans Serif"/>
              </a:rPr>
              <a:t>la </a:t>
            </a:r>
            <a:r>
              <a:rPr sz="650" spc="25" dirty="0">
                <a:latin typeface="Microsoft Sans Serif"/>
                <a:cs typeface="Microsoft Sans Serif"/>
              </a:rPr>
              <a:t>que </a:t>
            </a:r>
            <a:r>
              <a:rPr sz="650" spc="-5" dirty="0">
                <a:latin typeface="Microsoft Sans Serif"/>
                <a:cs typeface="Microsoft Sans Serif"/>
              </a:rPr>
              <a:t>se </a:t>
            </a:r>
            <a:r>
              <a:rPr sz="650" spc="25" dirty="0">
                <a:latin typeface="Microsoft Sans Serif"/>
                <a:cs typeface="Microsoft Sans Serif"/>
              </a:rPr>
              <a:t>puede cerrar </a:t>
            </a:r>
            <a:r>
              <a:rPr sz="650" spc="10" dirty="0">
                <a:latin typeface="Microsoft Sans Serif"/>
                <a:cs typeface="Microsoft Sans Serif"/>
              </a:rPr>
              <a:t>la </a:t>
            </a:r>
            <a:r>
              <a:rPr sz="650" spc="30" dirty="0">
                <a:latin typeface="Microsoft Sans Serif"/>
                <a:cs typeface="Microsoft Sans Serif"/>
              </a:rPr>
              <a:t>compuerta </a:t>
            </a:r>
            <a:r>
              <a:rPr sz="650" spc="20" dirty="0">
                <a:latin typeface="Microsoft Sans Serif"/>
                <a:cs typeface="Microsoft Sans Serif"/>
              </a:rPr>
              <a:t>de </a:t>
            </a:r>
            <a:r>
              <a:rPr sz="650" spc="25" dirty="0">
                <a:latin typeface="Microsoft Sans Serif"/>
                <a:cs typeface="Microsoft Sans Serif"/>
              </a:rPr>
              <a:t>entrada </a:t>
            </a:r>
            <a:r>
              <a:rPr sz="650" spc="20" dirty="0">
                <a:latin typeface="Microsoft Sans Serif"/>
                <a:cs typeface="Microsoft Sans Serif"/>
              </a:rPr>
              <a:t>de </a:t>
            </a:r>
            <a:r>
              <a:rPr sz="650" spc="25" dirty="0">
                <a:latin typeface="Microsoft Sans Serif"/>
                <a:cs typeface="Microsoft Sans Serif"/>
              </a:rPr>
              <a:t> </a:t>
            </a:r>
            <a:r>
              <a:rPr sz="650" spc="20" dirty="0">
                <a:latin typeface="Microsoft Sans Serif"/>
                <a:cs typeface="Microsoft Sans Serif"/>
              </a:rPr>
              <a:t>agua </a:t>
            </a:r>
            <a:r>
              <a:rPr sz="650" spc="25" dirty="0">
                <a:latin typeface="Microsoft Sans Serif"/>
                <a:cs typeface="Microsoft Sans Serif"/>
              </a:rPr>
              <a:t>puede provocar </a:t>
            </a:r>
            <a:r>
              <a:rPr sz="650" dirty="0">
                <a:latin typeface="Microsoft Sans Serif"/>
                <a:cs typeface="Microsoft Sans Serif"/>
              </a:rPr>
              <a:t>excesos </a:t>
            </a:r>
            <a:r>
              <a:rPr sz="650" spc="20" dirty="0">
                <a:latin typeface="Microsoft Sans Serif"/>
                <a:cs typeface="Microsoft Sans Serif"/>
              </a:rPr>
              <a:t>de </a:t>
            </a:r>
            <a:r>
              <a:rPr sz="650" spc="15" dirty="0">
                <a:latin typeface="Microsoft Sans Serif"/>
                <a:cs typeface="Microsoft Sans Serif"/>
              </a:rPr>
              <a:t>velocidad </a:t>
            </a:r>
            <a:r>
              <a:rPr sz="650" spc="20" dirty="0">
                <a:latin typeface="Microsoft Sans Serif"/>
                <a:cs typeface="Microsoft Sans Serif"/>
              </a:rPr>
              <a:t>superiores </a:t>
            </a:r>
            <a:r>
              <a:rPr sz="650" spc="10" dirty="0">
                <a:latin typeface="Microsoft Sans Serif"/>
                <a:cs typeface="Microsoft Sans Serif"/>
              </a:rPr>
              <a:t>al 150 </a:t>
            </a:r>
            <a:r>
              <a:rPr sz="650" spc="40" dirty="0">
                <a:latin typeface="Microsoft Sans Serif"/>
                <a:cs typeface="Microsoft Sans Serif"/>
              </a:rPr>
              <a:t>por </a:t>
            </a:r>
            <a:r>
              <a:rPr sz="650" spc="20" dirty="0">
                <a:latin typeface="Microsoft Sans Serif"/>
                <a:cs typeface="Microsoft Sans Serif"/>
              </a:rPr>
              <a:t>ciento de </a:t>
            </a:r>
            <a:r>
              <a:rPr sz="650" spc="10" dirty="0">
                <a:latin typeface="Microsoft Sans Serif"/>
                <a:cs typeface="Microsoft Sans Serif"/>
              </a:rPr>
              <a:t>la </a:t>
            </a:r>
            <a:r>
              <a:rPr sz="650" spc="15" dirty="0">
                <a:latin typeface="Microsoft Sans Serif"/>
                <a:cs typeface="Microsoft Sans Serif"/>
              </a:rPr>
              <a:t> velocidad </a:t>
            </a:r>
            <a:r>
              <a:rPr sz="650" spc="30" dirty="0">
                <a:latin typeface="Microsoft Sans Serif"/>
                <a:cs typeface="Microsoft Sans Serif"/>
              </a:rPr>
              <a:t>nominal </a:t>
            </a:r>
            <a:r>
              <a:rPr sz="650" spc="25" dirty="0">
                <a:latin typeface="Microsoft Sans Serif"/>
                <a:cs typeface="Microsoft Sans Serif"/>
              </a:rPr>
              <a:t>ante una pérdida repentina </a:t>
            </a:r>
            <a:r>
              <a:rPr sz="650" spc="20" dirty="0">
                <a:latin typeface="Microsoft Sans Serif"/>
                <a:cs typeface="Microsoft Sans Serif"/>
              </a:rPr>
              <a:t>de </a:t>
            </a:r>
            <a:r>
              <a:rPr sz="650" spc="10" dirty="0">
                <a:latin typeface="Microsoft Sans Serif"/>
                <a:cs typeface="Microsoft Sans Serif"/>
              </a:rPr>
              <a:t>carga. </a:t>
            </a:r>
            <a:r>
              <a:rPr sz="650" spc="-30" dirty="0">
                <a:latin typeface="Microsoft Sans Serif"/>
                <a:cs typeface="Microsoft Sans Serif"/>
              </a:rPr>
              <a:t>Si </a:t>
            </a:r>
            <a:r>
              <a:rPr sz="650" spc="25" dirty="0">
                <a:latin typeface="Microsoft Sans Serif"/>
                <a:cs typeface="Microsoft Sans Serif"/>
              </a:rPr>
              <a:t>bien </a:t>
            </a:r>
            <a:r>
              <a:rPr sz="650" spc="-5" dirty="0">
                <a:latin typeface="Microsoft Sans Serif"/>
                <a:cs typeface="Microsoft Sans Serif"/>
              </a:rPr>
              <a:t>se </a:t>
            </a:r>
            <a:r>
              <a:rPr sz="650" spc="25" dirty="0">
                <a:latin typeface="Microsoft Sans Serif"/>
                <a:cs typeface="Microsoft Sans Serif"/>
              </a:rPr>
              <a:t>pueden </a:t>
            </a:r>
            <a:r>
              <a:rPr sz="650" spc="30" dirty="0">
                <a:latin typeface="Microsoft Sans Serif"/>
                <a:cs typeface="Microsoft Sans Serif"/>
              </a:rPr>
              <a:t>tolerar </a:t>
            </a:r>
            <a:r>
              <a:rPr sz="650" spc="-160" dirty="0">
                <a:latin typeface="Microsoft Sans Serif"/>
                <a:cs typeface="Microsoft Sans Serif"/>
              </a:rPr>
              <a:t> </a:t>
            </a:r>
            <a:r>
              <a:rPr sz="650" spc="10" dirty="0">
                <a:latin typeface="Microsoft Sans Serif"/>
                <a:cs typeface="Microsoft Sans Serif"/>
              </a:rPr>
              <a:t>velocidades </a:t>
            </a:r>
            <a:r>
              <a:rPr sz="650" spc="30" dirty="0">
                <a:latin typeface="Microsoft Sans Serif"/>
                <a:cs typeface="Microsoft Sans Serif"/>
              </a:rPr>
              <a:t>tan </a:t>
            </a:r>
            <a:r>
              <a:rPr sz="650" spc="10" dirty="0">
                <a:latin typeface="Microsoft Sans Serif"/>
                <a:cs typeface="Microsoft Sans Serif"/>
              </a:rPr>
              <a:t>altas </a:t>
            </a:r>
            <a:r>
              <a:rPr sz="650" spc="30" dirty="0">
                <a:latin typeface="Microsoft Sans Serif"/>
                <a:cs typeface="Microsoft Sans Serif"/>
              </a:rPr>
              <a:t>durante </a:t>
            </a:r>
            <a:r>
              <a:rPr sz="650" spc="40" dirty="0">
                <a:latin typeface="Microsoft Sans Serif"/>
                <a:cs typeface="Microsoft Sans Serif"/>
              </a:rPr>
              <a:t>un </a:t>
            </a:r>
            <a:r>
              <a:rPr sz="650" spc="30" dirty="0">
                <a:latin typeface="Microsoft Sans Serif"/>
                <a:cs typeface="Microsoft Sans Serif"/>
              </a:rPr>
              <a:t>período </a:t>
            </a:r>
            <a:r>
              <a:rPr sz="650" spc="15" dirty="0">
                <a:latin typeface="Microsoft Sans Serif"/>
                <a:cs typeface="Microsoft Sans Serif"/>
              </a:rPr>
              <a:t>breve, </a:t>
            </a:r>
            <a:r>
              <a:rPr sz="650" dirty="0">
                <a:latin typeface="Microsoft Sans Serif"/>
                <a:cs typeface="Microsoft Sans Serif"/>
              </a:rPr>
              <a:t>las </a:t>
            </a:r>
            <a:r>
              <a:rPr sz="650" spc="20" dirty="0">
                <a:latin typeface="Microsoft Sans Serif"/>
                <a:cs typeface="Microsoft Sans Serif"/>
              </a:rPr>
              <a:t>unidades </a:t>
            </a:r>
            <a:r>
              <a:rPr sz="650" spc="25" dirty="0">
                <a:latin typeface="Microsoft Sans Serif"/>
                <a:cs typeface="Microsoft Sans Serif"/>
              </a:rPr>
              <a:t>deben </a:t>
            </a:r>
            <a:r>
              <a:rPr sz="650" spc="15" dirty="0">
                <a:latin typeface="Microsoft Sans Serif"/>
                <a:cs typeface="Microsoft Sans Serif"/>
              </a:rPr>
              <a:t>volver </a:t>
            </a:r>
            <a:r>
              <a:rPr sz="650" dirty="0">
                <a:latin typeface="Microsoft Sans Serif"/>
                <a:cs typeface="Microsoft Sans Serif"/>
              </a:rPr>
              <a:t>a </a:t>
            </a:r>
            <a:r>
              <a:rPr sz="650" spc="10" dirty="0">
                <a:latin typeface="Microsoft Sans Serif"/>
                <a:cs typeface="Microsoft Sans Serif"/>
              </a:rPr>
              <a:t>la </a:t>
            </a:r>
            <a:r>
              <a:rPr sz="650" spc="15" dirty="0">
                <a:latin typeface="Microsoft Sans Serif"/>
                <a:cs typeface="Microsoft Sans Serif"/>
              </a:rPr>
              <a:t> velocidad</a:t>
            </a:r>
            <a:r>
              <a:rPr sz="650" spc="-5" dirty="0">
                <a:latin typeface="Microsoft Sans Serif"/>
                <a:cs typeface="Microsoft Sans Serif"/>
              </a:rPr>
              <a:t> </a:t>
            </a:r>
            <a:r>
              <a:rPr sz="650" spc="30" dirty="0">
                <a:latin typeface="Microsoft Sans Serif"/>
                <a:cs typeface="Microsoft Sans Serif"/>
              </a:rPr>
              <a:t>nominal</a:t>
            </a:r>
            <a:r>
              <a:rPr sz="650" dirty="0">
                <a:latin typeface="Microsoft Sans Serif"/>
                <a:cs typeface="Microsoft Sans Serif"/>
              </a:rPr>
              <a:t> </a:t>
            </a:r>
            <a:r>
              <a:rPr sz="650" spc="20" dirty="0">
                <a:latin typeface="Microsoft Sans Serif"/>
                <a:cs typeface="Microsoft Sans Serif"/>
              </a:rPr>
              <a:t>en</a:t>
            </a:r>
            <a:r>
              <a:rPr sz="650" dirty="0">
                <a:latin typeface="Microsoft Sans Serif"/>
                <a:cs typeface="Microsoft Sans Serif"/>
              </a:rPr>
              <a:t> </a:t>
            </a:r>
            <a:r>
              <a:rPr sz="650" spc="15" dirty="0">
                <a:latin typeface="Microsoft Sans Serif"/>
                <a:cs typeface="Microsoft Sans Serif"/>
              </a:rPr>
              <a:t>varios</a:t>
            </a:r>
            <a:r>
              <a:rPr sz="650" dirty="0">
                <a:latin typeface="Microsoft Sans Serif"/>
                <a:cs typeface="Microsoft Sans Serif"/>
              </a:rPr>
              <a:t> </a:t>
            </a:r>
            <a:r>
              <a:rPr sz="650" spc="20" dirty="0">
                <a:latin typeface="Microsoft Sans Serif"/>
                <a:cs typeface="Microsoft Sans Serif"/>
              </a:rPr>
              <a:t>segundos</a:t>
            </a:r>
            <a:r>
              <a:rPr sz="650" dirty="0">
                <a:latin typeface="Microsoft Sans Serif"/>
                <a:cs typeface="Microsoft Sans Serif"/>
              </a:rPr>
              <a:t> </a:t>
            </a:r>
            <a:r>
              <a:rPr sz="650" spc="25" dirty="0">
                <a:latin typeface="Microsoft Sans Serif"/>
                <a:cs typeface="Microsoft Sans Serif"/>
              </a:rPr>
              <a:t>mediante</a:t>
            </a:r>
            <a:r>
              <a:rPr sz="650" dirty="0">
                <a:latin typeface="Microsoft Sans Serif"/>
                <a:cs typeface="Microsoft Sans Serif"/>
              </a:rPr>
              <a:t> </a:t>
            </a:r>
            <a:r>
              <a:rPr sz="650" spc="10" dirty="0">
                <a:latin typeface="Microsoft Sans Serif"/>
                <a:cs typeface="Microsoft Sans Serif"/>
              </a:rPr>
              <a:t>la</a:t>
            </a:r>
            <a:r>
              <a:rPr sz="650" dirty="0">
                <a:latin typeface="Microsoft Sans Serif"/>
                <a:cs typeface="Microsoft Sans Serif"/>
              </a:rPr>
              <a:t> </a:t>
            </a:r>
            <a:r>
              <a:rPr sz="650" spc="10" dirty="0">
                <a:latin typeface="Microsoft Sans Serif"/>
                <a:cs typeface="Microsoft Sans Serif"/>
              </a:rPr>
              <a:t>acción</a:t>
            </a:r>
            <a:r>
              <a:rPr sz="650" dirty="0">
                <a:latin typeface="Microsoft Sans Serif"/>
                <a:cs typeface="Microsoft Sans Serif"/>
              </a:rPr>
              <a:t> </a:t>
            </a:r>
            <a:r>
              <a:rPr sz="650" spc="20" dirty="0">
                <a:latin typeface="Microsoft Sans Serif"/>
                <a:cs typeface="Microsoft Sans Serif"/>
              </a:rPr>
              <a:t>del</a:t>
            </a:r>
            <a:r>
              <a:rPr sz="650" dirty="0">
                <a:latin typeface="Microsoft Sans Serif"/>
                <a:cs typeface="Microsoft Sans Serif"/>
              </a:rPr>
              <a:t> </a:t>
            </a:r>
            <a:r>
              <a:rPr sz="650" spc="25" dirty="0">
                <a:latin typeface="Microsoft Sans Serif"/>
                <a:cs typeface="Microsoft Sans Serif"/>
              </a:rPr>
              <a:t>gobernador.</a:t>
            </a:r>
            <a:r>
              <a:rPr sz="650" dirty="0">
                <a:latin typeface="Microsoft Sans Serif"/>
                <a:cs typeface="Microsoft Sans Serif"/>
              </a:rPr>
              <a:t> </a:t>
            </a:r>
            <a:r>
              <a:rPr sz="650" spc="-20" dirty="0">
                <a:latin typeface="Microsoft Sans Serif"/>
                <a:cs typeface="Microsoft Sans Serif"/>
              </a:rPr>
              <a:t>En</a:t>
            </a:r>
            <a:r>
              <a:rPr sz="650" dirty="0">
                <a:latin typeface="Microsoft Sans Serif"/>
                <a:cs typeface="Microsoft Sans Serif"/>
              </a:rPr>
              <a:t> caso </a:t>
            </a:r>
            <a:r>
              <a:rPr sz="650" spc="-155" dirty="0">
                <a:latin typeface="Microsoft Sans Serif"/>
                <a:cs typeface="Microsoft Sans Serif"/>
              </a:rPr>
              <a:t> </a:t>
            </a:r>
            <a:r>
              <a:rPr sz="650" spc="20" dirty="0">
                <a:latin typeface="Microsoft Sans Serif"/>
                <a:cs typeface="Microsoft Sans Serif"/>
              </a:rPr>
              <a:t>de </a:t>
            </a:r>
            <a:r>
              <a:rPr sz="650" spc="15" dirty="0">
                <a:latin typeface="Microsoft Sans Serif"/>
                <a:cs typeface="Microsoft Sans Serif"/>
              </a:rPr>
              <a:t>falla </a:t>
            </a:r>
            <a:r>
              <a:rPr sz="650" spc="20" dirty="0">
                <a:latin typeface="Microsoft Sans Serif"/>
                <a:cs typeface="Microsoft Sans Serif"/>
              </a:rPr>
              <a:t>del </a:t>
            </a:r>
            <a:r>
              <a:rPr sz="650" spc="25" dirty="0">
                <a:latin typeface="Microsoft Sans Serif"/>
                <a:cs typeface="Microsoft Sans Serif"/>
              </a:rPr>
              <a:t>regulador, </a:t>
            </a:r>
            <a:r>
              <a:rPr sz="650" spc="10" dirty="0">
                <a:latin typeface="Microsoft Sans Serif"/>
                <a:cs typeface="Microsoft Sans Serif"/>
              </a:rPr>
              <a:t>el </a:t>
            </a:r>
            <a:r>
              <a:rPr sz="650" spc="25" dirty="0">
                <a:latin typeface="Microsoft Sans Serif"/>
                <a:cs typeface="Microsoft Sans Serif"/>
              </a:rPr>
              <a:t>generador </a:t>
            </a:r>
            <a:r>
              <a:rPr sz="650" spc="20" dirty="0">
                <a:latin typeface="Microsoft Sans Serif"/>
                <a:cs typeface="Microsoft Sans Serif"/>
              </a:rPr>
              <a:t>de </a:t>
            </a:r>
            <a:r>
              <a:rPr sz="650" spc="35" dirty="0">
                <a:latin typeface="Microsoft Sans Serif"/>
                <a:cs typeface="Microsoft Sans Serif"/>
              </a:rPr>
              <a:t>turbina </a:t>
            </a:r>
            <a:r>
              <a:rPr sz="650" spc="25" dirty="0">
                <a:latin typeface="Microsoft Sans Serif"/>
                <a:cs typeface="Microsoft Sans Serif"/>
              </a:rPr>
              <a:t>puede </a:t>
            </a:r>
            <a:r>
              <a:rPr sz="650" spc="20" dirty="0">
                <a:latin typeface="Microsoft Sans Serif"/>
                <a:cs typeface="Microsoft Sans Serif"/>
              </a:rPr>
              <a:t>“descontrolarse” </a:t>
            </a:r>
            <a:r>
              <a:rPr sz="650" dirty="0">
                <a:latin typeface="Microsoft Sans Serif"/>
                <a:cs typeface="Microsoft Sans Serif"/>
              </a:rPr>
              <a:t>a </a:t>
            </a:r>
            <a:r>
              <a:rPr sz="650" spc="5" dirty="0">
                <a:latin typeface="Microsoft Sans Serif"/>
                <a:cs typeface="Microsoft Sans Serif"/>
              </a:rPr>
              <a:t> </a:t>
            </a:r>
            <a:r>
              <a:rPr sz="650" spc="10" dirty="0">
                <a:latin typeface="Microsoft Sans Serif"/>
                <a:cs typeface="Microsoft Sans Serif"/>
              </a:rPr>
              <a:t>velocidades </a:t>
            </a:r>
            <a:r>
              <a:rPr sz="650" spc="5" dirty="0">
                <a:latin typeface="Microsoft Sans Serif"/>
                <a:cs typeface="Microsoft Sans Serif"/>
              </a:rPr>
              <a:t>cercanas </a:t>
            </a:r>
            <a:r>
              <a:rPr sz="650" spc="10" dirty="0">
                <a:latin typeface="Microsoft Sans Serif"/>
                <a:cs typeface="Microsoft Sans Serif"/>
              </a:rPr>
              <a:t>al 200 </a:t>
            </a:r>
            <a:r>
              <a:rPr sz="650" spc="40" dirty="0">
                <a:latin typeface="Microsoft Sans Serif"/>
                <a:cs typeface="Microsoft Sans Serif"/>
              </a:rPr>
              <a:t>por </a:t>
            </a:r>
            <a:r>
              <a:rPr sz="650" spc="20" dirty="0">
                <a:latin typeface="Microsoft Sans Serif"/>
                <a:cs typeface="Microsoft Sans Serif"/>
              </a:rPr>
              <a:t>ciento de </a:t>
            </a:r>
            <a:r>
              <a:rPr sz="650" spc="10" dirty="0">
                <a:latin typeface="Microsoft Sans Serif"/>
                <a:cs typeface="Microsoft Sans Serif"/>
              </a:rPr>
              <a:t>la </a:t>
            </a:r>
            <a:r>
              <a:rPr sz="650" spc="25" dirty="0">
                <a:latin typeface="Microsoft Sans Serif"/>
                <a:cs typeface="Microsoft Sans Serif"/>
              </a:rPr>
              <a:t>nominal. </a:t>
            </a:r>
            <a:r>
              <a:rPr sz="650" spc="-10" dirty="0">
                <a:latin typeface="Microsoft Sans Serif"/>
                <a:cs typeface="Microsoft Sans Serif"/>
              </a:rPr>
              <a:t>La </a:t>
            </a:r>
            <a:r>
              <a:rPr sz="650" spc="20" dirty="0">
                <a:latin typeface="Microsoft Sans Serif"/>
                <a:cs typeface="Microsoft Sans Serif"/>
              </a:rPr>
              <a:t>protección </a:t>
            </a:r>
            <a:r>
              <a:rPr sz="650" spc="25" dirty="0">
                <a:latin typeface="Microsoft Sans Serif"/>
                <a:cs typeface="Microsoft Sans Serif"/>
              </a:rPr>
              <a:t>contra </a:t>
            </a:r>
            <a:r>
              <a:rPr sz="650" spc="30" dirty="0">
                <a:latin typeface="Microsoft Sans Serif"/>
                <a:cs typeface="Microsoft Sans Serif"/>
              </a:rPr>
              <a:t> </a:t>
            </a:r>
            <a:r>
              <a:rPr sz="650" spc="15" dirty="0">
                <a:latin typeface="Microsoft Sans Serif"/>
                <a:cs typeface="Microsoft Sans Serif"/>
              </a:rPr>
              <a:t>sobrefrecuencia </a:t>
            </a:r>
            <a:r>
              <a:rPr sz="650" spc="-5" dirty="0">
                <a:latin typeface="Microsoft Sans Serif"/>
                <a:cs typeface="Microsoft Sans Serif"/>
              </a:rPr>
              <a:t>se </a:t>
            </a:r>
            <a:r>
              <a:rPr sz="650" spc="25" dirty="0">
                <a:latin typeface="Microsoft Sans Serif"/>
                <a:cs typeface="Microsoft Sans Serif"/>
              </a:rPr>
              <a:t>puede </a:t>
            </a:r>
            <a:r>
              <a:rPr sz="650" spc="15" dirty="0">
                <a:latin typeface="Microsoft Sans Serif"/>
                <a:cs typeface="Microsoft Sans Serif"/>
              </a:rPr>
              <a:t>aplicar </a:t>
            </a:r>
            <a:r>
              <a:rPr sz="650" dirty="0">
                <a:latin typeface="Microsoft Sans Serif"/>
                <a:cs typeface="Microsoft Sans Serif"/>
              </a:rPr>
              <a:t>a </a:t>
            </a:r>
            <a:r>
              <a:rPr sz="650" spc="10" dirty="0">
                <a:latin typeface="Microsoft Sans Serif"/>
                <a:cs typeface="Microsoft Sans Serif"/>
              </a:rPr>
              <a:t>los </a:t>
            </a:r>
            <a:r>
              <a:rPr sz="650" spc="20" dirty="0">
                <a:latin typeface="Microsoft Sans Serif"/>
                <a:cs typeface="Microsoft Sans Serif"/>
              </a:rPr>
              <a:t>generadores hidroeléctricos para respaldar </a:t>
            </a:r>
            <a:r>
              <a:rPr sz="650" spc="-160" dirty="0">
                <a:latin typeface="Microsoft Sans Serif"/>
                <a:cs typeface="Microsoft Sans Serif"/>
              </a:rPr>
              <a:t> </a:t>
            </a:r>
            <a:r>
              <a:rPr sz="650" spc="30" dirty="0">
                <a:latin typeface="Microsoft Sans Serif"/>
                <a:cs typeface="Microsoft Sans Serif"/>
              </a:rPr>
              <a:t>o </a:t>
            </a:r>
            <a:r>
              <a:rPr sz="650" spc="20" dirty="0">
                <a:latin typeface="Microsoft Sans Serif"/>
                <a:cs typeface="Microsoft Sans Serif"/>
              </a:rPr>
              <a:t>reemplazar </a:t>
            </a:r>
            <a:r>
              <a:rPr sz="650" spc="10" dirty="0">
                <a:latin typeface="Microsoft Sans Serif"/>
                <a:cs typeface="Microsoft Sans Serif"/>
              </a:rPr>
              <a:t>los </a:t>
            </a:r>
            <a:r>
              <a:rPr sz="650" spc="15" dirty="0">
                <a:latin typeface="Microsoft Sans Serif"/>
                <a:cs typeface="Microsoft Sans Serif"/>
              </a:rPr>
              <a:t>dispositivos </a:t>
            </a:r>
            <a:r>
              <a:rPr sz="650" spc="10" dirty="0">
                <a:latin typeface="Microsoft Sans Serif"/>
                <a:cs typeface="Microsoft Sans Serif"/>
              </a:rPr>
              <a:t>mecánicos </a:t>
            </a:r>
            <a:r>
              <a:rPr sz="650" spc="20" dirty="0">
                <a:latin typeface="Microsoft Sans Serif"/>
                <a:cs typeface="Microsoft Sans Serif"/>
              </a:rPr>
              <a:t>de </a:t>
            </a:r>
            <a:r>
              <a:rPr sz="650" spc="15" dirty="0">
                <a:latin typeface="Microsoft Sans Serif"/>
                <a:cs typeface="Microsoft Sans Serif"/>
              </a:rPr>
              <a:t>sobrevelocidad. </a:t>
            </a:r>
            <a:r>
              <a:rPr sz="650" spc="-5" dirty="0">
                <a:latin typeface="Microsoft Sans Serif"/>
                <a:cs typeface="Microsoft Sans Serif"/>
              </a:rPr>
              <a:t>Estos </a:t>
            </a:r>
            <a:r>
              <a:rPr sz="650" spc="10" dirty="0">
                <a:latin typeface="Microsoft Sans Serif"/>
                <a:cs typeface="Microsoft Sans Serif"/>
              </a:rPr>
              <a:t>relés </a:t>
            </a:r>
            <a:r>
              <a:rPr sz="650" spc="-5" dirty="0">
                <a:latin typeface="Microsoft Sans Serif"/>
                <a:cs typeface="Microsoft Sans Serif"/>
              </a:rPr>
              <a:t>se </a:t>
            </a:r>
            <a:r>
              <a:rPr sz="650" spc="25" dirty="0">
                <a:latin typeface="Microsoft Sans Serif"/>
                <a:cs typeface="Microsoft Sans Serif"/>
              </a:rPr>
              <a:t>pueden </a:t>
            </a:r>
            <a:r>
              <a:rPr sz="650" spc="-160" dirty="0">
                <a:latin typeface="Microsoft Sans Serif"/>
                <a:cs typeface="Microsoft Sans Serif"/>
              </a:rPr>
              <a:t> </a:t>
            </a:r>
            <a:r>
              <a:rPr sz="650" spc="30" dirty="0">
                <a:latin typeface="Microsoft Sans Serif"/>
                <a:cs typeface="Microsoft Sans Serif"/>
              </a:rPr>
              <a:t>configurar </a:t>
            </a:r>
            <a:r>
              <a:rPr sz="650" dirty="0">
                <a:latin typeface="Microsoft Sans Serif"/>
                <a:cs typeface="Microsoft Sans Serif"/>
              </a:rPr>
              <a:t>a </a:t>
            </a:r>
            <a:r>
              <a:rPr sz="650" spc="25" dirty="0">
                <a:latin typeface="Microsoft Sans Serif"/>
                <a:cs typeface="Microsoft Sans Serif"/>
              </a:rPr>
              <a:t>una </a:t>
            </a:r>
            <a:r>
              <a:rPr sz="650" spc="15" dirty="0">
                <a:latin typeface="Microsoft Sans Serif"/>
                <a:cs typeface="Microsoft Sans Serif"/>
              </a:rPr>
              <a:t>frecuencia más baja </a:t>
            </a:r>
            <a:r>
              <a:rPr sz="650" spc="25" dirty="0">
                <a:latin typeface="Microsoft Sans Serif"/>
                <a:cs typeface="Microsoft Sans Serif"/>
              </a:rPr>
              <a:t>que </a:t>
            </a:r>
            <a:r>
              <a:rPr sz="650" spc="10" dirty="0">
                <a:latin typeface="Microsoft Sans Serif"/>
                <a:cs typeface="Microsoft Sans Serif"/>
              </a:rPr>
              <a:t>la </a:t>
            </a:r>
            <a:r>
              <a:rPr sz="650" spc="25" dirty="0">
                <a:latin typeface="Microsoft Sans Serif"/>
                <a:cs typeface="Microsoft Sans Serif"/>
              </a:rPr>
              <a:t>máxima que ocurre </a:t>
            </a:r>
            <a:r>
              <a:rPr sz="650" spc="30" dirty="0">
                <a:latin typeface="Microsoft Sans Serif"/>
                <a:cs typeface="Microsoft Sans Serif"/>
              </a:rPr>
              <a:t>durante </a:t>
            </a:r>
            <a:r>
              <a:rPr sz="650" spc="10" dirty="0">
                <a:latin typeface="Microsoft Sans Serif"/>
                <a:cs typeface="Microsoft Sans Serif"/>
              </a:rPr>
              <a:t>el </a:t>
            </a:r>
            <a:r>
              <a:rPr sz="650" spc="15" dirty="0">
                <a:latin typeface="Microsoft Sans Serif"/>
                <a:cs typeface="Microsoft Sans Serif"/>
              </a:rPr>
              <a:t> </a:t>
            </a:r>
            <a:r>
              <a:rPr sz="650" spc="10" dirty="0">
                <a:latin typeface="Microsoft Sans Serif"/>
                <a:cs typeface="Microsoft Sans Serif"/>
              </a:rPr>
              <a:t>rechazo </a:t>
            </a:r>
            <a:r>
              <a:rPr sz="650" spc="20" dirty="0">
                <a:latin typeface="Microsoft Sans Serif"/>
                <a:cs typeface="Microsoft Sans Serif"/>
              </a:rPr>
              <a:t>de </a:t>
            </a:r>
            <a:r>
              <a:rPr sz="650" spc="10" dirty="0">
                <a:latin typeface="Microsoft Sans Serif"/>
                <a:cs typeface="Microsoft Sans Serif"/>
              </a:rPr>
              <a:t>carga, </a:t>
            </a:r>
            <a:r>
              <a:rPr sz="650" spc="30" dirty="0">
                <a:latin typeface="Microsoft Sans Serif"/>
                <a:cs typeface="Microsoft Sans Serif"/>
              </a:rPr>
              <a:t>pero </a:t>
            </a:r>
            <a:r>
              <a:rPr sz="650" spc="15" dirty="0">
                <a:latin typeface="Microsoft Sans Serif"/>
                <a:cs typeface="Microsoft Sans Serif"/>
              </a:rPr>
              <a:t>con </a:t>
            </a:r>
            <a:r>
              <a:rPr sz="650" spc="40" dirty="0">
                <a:latin typeface="Microsoft Sans Serif"/>
                <a:cs typeface="Microsoft Sans Serif"/>
              </a:rPr>
              <a:t>un </a:t>
            </a:r>
            <a:r>
              <a:rPr sz="650" spc="30" dirty="0">
                <a:latin typeface="Microsoft Sans Serif"/>
                <a:cs typeface="Microsoft Sans Serif"/>
              </a:rPr>
              <a:t>retardo </a:t>
            </a:r>
            <a:r>
              <a:rPr sz="650" spc="20" dirty="0">
                <a:latin typeface="Microsoft Sans Serif"/>
                <a:cs typeface="Microsoft Sans Serif"/>
              </a:rPr>
              <a:t>de </a:t>
            </a:r>
            <a:r>
              <a:rPr sz="650" spc="35" dirty="0">
                <a:latin typeface="Microsoft Sans Serif"/>
                <a:cs typeface="Microsoft Sans Serif"/>
              </a:rPr>
              <a:t>tiempo </a:t>
            </a:r>
            <a:r>
              <a:rPr sz="650" spc="25" dirty="0">
                <a:latin typeface="Microsoft Sans Serif"/>
                <a:cs typeface="Microsoft Sans Serif"/>
              </a:rPr>
              <a:t>apropiado </a:t>
            </a:r>
            <a:r>
              <a:rPr sz="650" spc="20" dirty="0">
                <a:latin typeface="Microsoft Sans Serif"/>
                <a:cs typeface="Microsoft Sans Serif"/>
              </a:rPr>
              <a:t>para </a:t>
            </a:r>
            <a:r>
              <a:rPr sz="650" spc="25" dirty="0">
                <a:latin typeface="Microsoft Sans Serif"/>
                <a:cs typeface="Microsoft Sans Serif"/>
              </a:rPr>
              <a:t>anular </a:t>
            </a:r>
            <a:r>
              <a:rPr sz="650" spc="10" dirty="0">
                <a:latin typeface="Microsoft Sans Serif"/>
                <a:cs typeface="Microsoft Sans Serif"/>
              </a:rPr>
              <a:t>la acción </a:t>
            </a:r>
            <a:r>
              <a:rPr sz="650" spc="-160" dirty="0">
                <a:latin typeface="Microsoft Sans Serif"/>
                <a:cs typeface="Microsoft Sans Serif"/>
              </a:rPr>
              <a:t> </a:t>
            </a:r>
            <a:r>
              <a:rPr sz="650" spc="35" dirty="0">
                <a:latin typeface="Microsoft Sans Serif"/>
                <a:cs typeface="Microsoft Sans Serif"/>
              </a:rPr>
              <a:t>normal</a:t>
            </a:r>
            <a:r>
              <a:rPr sz="650" spc="-10" dirty="0">
                <a:latin typeface="Microsoft Sans Serif"/>
                <a:cs typeface="Microsoft Sans Serif"/>
              </a:rPr>
              <a:t> </a:t>
            </a:r>
            <a:r>
              <a:rPr sz="650" spc="20" dirty="0">
                <a:latin typeface="Microsoft Sans Serif"/>
                <a:cs typeface="Microsoft Sans Serif"/>
              </a:rPr>
              <a:t>del</a:t>
            </a:r>
            <a:r>
              <a:rPr sz="650" spc="-5" dirty="0">
                <a:latin typeface="Microsoft Sans Serif"/>
                <a:cs typeface="Microsoft Sans Serif"/>
              </a:rPr>
              <a:t> </a:t>
            </a:r>
            <a:r>
              <a:rPr sz="650" spc="25" dirty="0">
                <a:latin typeface="Microsoft Sans Serif"/>
                <a:cs typeface="Microsoft Sans Serif"/>
              </a:rPr>
              <a:t>gobernador.</a:t>
            </a:r>
            <a:r>
              <a:rPr sz="650" spc="-5" dirty="0">
                <a:latin typeface="Microsoft Sans Serif"/>
                <a:cs typeface="Microsoft Sans Serif"/>
              </a:rPr>
              <a:t> </a:t>
            </a:r>
            <a:r>
              <a:rPr sz="650" dirty="0">
                <a:latin typeface="Microsoft Sans Serif"/>
                <a:cs typeface="Microsoft Sans Serif"/>
              </a:rPr>
              <a:t>si</a:t>
            </a:r>
            <a:r>
              <a:rPr sz="650" spc="-5" dirty="0">
                <a:latin typeface="Microsoft Sans Serif"/>
                <a:cs typeface="Microsoft Sans Serif"/>
              </a:rPr>
              <a:t> </a:t>
            </a:r>
            <a:r>
              <a:rPr sz="650" spc="30" dirty="0">
                <a:latin typeface="Microsoft Sans Serif"/>
                <a:cs typeface="Microsoft Sans Serif"/>
              </a:rPr>
              <a:t>gobernador</a:t>
            </a:r>
            <a:endParaRPr sz="650">
              <a:latin typeface="Microsoft Sans Serif"/>
              <a:cs typeface="Microsoft Sans Serif"/>
            </a:endParaRPr>
          </a:p>
        </p:txBody>
      </p:sp>
      <p:sp>
        <p:nvSpPr>
          <p:cNvPr id="49" name="object 49"/>
          <p:cNvSpPr txBox="1"/>
          <p:nvPr/>
        </p:nvSpPr>
        <p:spPr>
          <a:xfrm>
            <a:off x="1415277" y="9415126"/>
            <a:ext cx="7416407" cy="143629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 marR="5080">
              <a:lnSpc>
                <a:spcPct val="100000"/>
              </a:lnSpc>
              <a:spcBef>
                <a:spcPts val="100"/>
              </a:spcBef>
            </a:pPr>
            <a:r>
              <a:rPr sz="850" spc="-25" dirty="0">
                <a:latin typeface="Microsoft Sans Serif"/>
                <a:cs typeface="Microsoft Sans Serif"/>
              </a:rPr>
              <a:t>TUTORIAL</a:t>
            </a:r>
            <a:r>
              <a:rPr sz="850" spc="-5" dirty="0">
                <a:latin typeface="Microsoft Sans Serif"/>
                <a:cs typeface="Microsoft Sans Serif"/>
              </a:rPr>
              <a:t> </a:t>
            </a:r>
            <a:r>
              <a:rPr sz="850" spc="-60" dirty="0">
                <a:latin typeface="Microsoft Sans Serif"/>
                <a:cs typeface="Microsoft Sans Serif"/>
              </a:rPr>
              <a:t>SOBRE</a:t>
            </a:r>
            <a:r>
              <a:rPr sz="850" spc="-5" dirty="0">
                <a:latin typeface="Microsoft Sans Serif"/>
                <a:cs typeface="Microsoft Sans Serif"/>
              </a:rPr>
              <a:t> </a:t>
            </a:r>
            <a:r>
              <a:rPr sz="850" spc="-35" dirty="0">
                <a:latin typeface="Microsoft Sans Serif"/>
                <a:cs typeface="Microsoft Sans Serif"/>
              </a:rPr>
              <a:t>PROTECCIÓN</a:t>
            </a:r>
            <a:r>
              <a:rPr sz="850" spc="-5" dirty="0">
                <a:latin typeface="Microsoft Sans Serif"/>
                <a:cs typeface="Microsoft Sans Serif"/>
              </a:rPr>
              <a:t> </a:t>
            </a:r>
            <a:r>
              <a:rPr sz="850" spc="-45" dirty="0">
                <a:latin typeface="Microsoft Sans Serif"/>
                <a:cs typeface="Microsoft Sans Serif"/>
              </a:rPr>
              <a:t>DE</a:t>
            </a:r>
            <a:r>
              <a:rPr sz="850" dirty="0">
                <a:latin typeface="Microsoft Sans Serif"/>
                <a:cs typeface="Microsoft Sans Serif"/>
              </a:rPr>
              <a:t> </a:t>
            </a:r>
            <a:r>
              <a:rPr sz="850" spc="-55" dirty="0">
                <a:latin typeface="Microsoft Sans Serif"/>
                <a:cs typeface="Microsoft Sans Serif"/>
              </a:rPr>
              <a:t>GENERADORES</a:t>
            </a:r>
            <a:r>
              <a:rPr sz="850" spc="-5" dirty="0">
                <a:latin typeface="Microsoft Sans Serif"/>
                <a:cs typeface="Microsoft Sans Serif"/>
              </a:rPr>
              <a:t> </a:t>
            </a:r>
            <a:r>
              <a:rPr sz="850" spc="-30" dirty="0">
                <a:latin typeface="Microsoft Sans Serif"/>
                <a:cs typeface="Microsoft Sans Serif"/>
              </a:rPr>
              <a:t>SÍNCRONOS </a:t>
            </a:r>
            <a:r>
              <a:rPr sz="850" spc="-215" dirty="0">
                <a:latin typeface="Microsoft Sans Serif"/>
                <a:cs typeface="Microsoft Sans Serif"/>
              </a:rPr>
              <a:t> </a:t>
            </a:r>
            <a:r>
              <a:rPr sz="850" spc="-15" dirty="0">
                <a:latin typeface="Microsoft Sans Serif"/>
                <a:cs typeface="Microsoft Sans Serif"/>
              </a:rPr>
              <a:t>PUBLICACIÓN</a:t>
            </a:r>
            <a:r>
              <a:rPr sz="850" spc="-5" dirty="0">
                <a:latin typeface="Microsoft Sans Serif"/>
                <a:cs typeface="Microsoft Sans Serif"/>
              </a:rPr>
              <a:t> </a:t>
            </a:r>
            <a:r>
              <a:rPr sz="850" spc="-55" dirty="0">
                <a:latin typeface="Microsoft Sans Serif"/>
                <a:cs typeface="Microsoft Sans Serif"/>
              </a:rPr>
              <a:t>ESPECIAL</a:t>
            </a:r>
            <a:r>
              <a:rPr sz="850" spc="-5" dirty="0">
                <a:latin typeface="Microsoft Sans Serif"/>
                <a:cs typeface="Microsoft Sans Serif"/>
              </a:rPr>
              <a:t> </a:t>
            </a:r>
            <a:r>
              <a:rPr sz="850" spc="-40" dirty="0">
                <a:latin typeface="Microsoft Sans Serif"/>
                <a:cs typeface="Microsoft Sans Serif"/>
              </a:rPr>
              <a:t>DEL</a:t>
            </a:r>
            <a:r>
              <a:rPr sz="850" spc="-5" dirty="0">
                <a:latin typeface="Microsoft Sans Serif"/>
                <a:cs typeface="Microsoft Sans Serif"/>
              </a:rPr>
              <a:t> </a:t>
            </a:r>
            <a:r>
              <a:rPr sz="850" spc="-60" dirty="0">
                <a:latin typeface="Microsoft Sans Serif"/>
                <a:cs typeface="Microsoft Sans Serif"/>
              </a:rPr>
              <a:t>IEEE</a:t>
            </a:r>
            <a:r>
              <a:rPr sz="850" spc="-5" dirty="0">
                <a:latin typeface="Microsoft Sans Serif"/>
                <a:cs typeface="Microsoft Sans Serif"/>
              </a:rPr>
              <a:t> </a:t>
            </a:r>
            <a:r>
              <a:rPr sz="850" spc="-80" dirty="0">
                <a:latin typeface="Microsoft Sans Serif"/>
                <a:cs typeface="Microsoft Sans Serif"/>
              </a:rPr>
              <a:t>PSRC</a:t>
            </a:r>
            <a:endParaRPr sz="850">
              <a:latin typeface="Microsoft Sans Serif"/>
              <a:cs typeface="Microsoft Sans Serif"/>
            </a:endParaRPr>
          </a:p>
        </p:txBody>
      </p:sp>
      <p:sp>
        <p:nvSpPr>
          <p:cNvPr id="50" name="object 50"/>
          <p:cNvSpPr txBox="1"/>
          <p:nvPr/>
        </p:nvSpPr>
        <p:spPr>
          <a:xfrm>
            <a:off x="13472061" y="9415125"/>
            <a:ext cx="2852914" cy="143629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sz="850" spc="-25" dirty="0">
                <a:latin typeface="Microsoft Sans Serif"/>
                <a:cs typeface="Microsoft Sans Serif"/>
              </a:rPr>
              <a:t>CAPÍTULO</a:t>
            </a:r>
            <a:r>
              <a:rPr sz="850" spc="-20" dirty="0">
                <a:latin typeface="Microsoft Sans Serif"/>
                <a:cs typeface="Microsoft Sans Serif"/>
              </a:rPr>
              <a:t> </a:t>
            </a:r>
            <a:r>
              <a:rPr sz="850" dirty="0">
                <a:latin typeface="Microsoft Sans Serif"/>
                <a:cs typeface="Microsoft Sans Serif"/>
              </a:rPr>
              <a:t>3,</a:t>
            </a:r>
            <a:r>
              <a:rPr sz="850" spc="-15" dirty="0">
                <a:latin typeface="Microsoft Sans Serif"/>
                <a:cs typeface="Microsoft Sans Serif"/>
              </a:rPr>
              <a:t> </a:t>
            </a:r>
            <a:r>
              <a:rPr sz="850" spc="-40" dirty="0">
                <a:latin typeface="Microsoft Sans Serif"/>
                <a:cs typeface="Microsoft Sans Serif"/>
              </a:rPr>
              <a:t>SECCIÓN</a:t>
            </a:r>
            <a:r>
              <a:rPr sz="850" spc="-15" dirty="0">
                <a:latin typeface="Microsoft Sans Serif"/>
                <a:cs typeface="Microsoft Sans Serif"/>
              </a:rPr>
              <a:t> </a:t>
            </a:r>
            <a:r>
              <a:rPr sz="850" spc="10" dirty="0">
                <a:latin typeface="Microsoft Sans Serif"/>
                <a:cs typeface="Microsoft Sans Serif"/>
              </a:rPr>
              <a:t>1</a:t>
            </a:r>
            <a:endParaRPr sz="850">
              <a:latin typeface="Microsoft Sans Serif"/>
              <a:cs typeface="Microsoft Sans Serif"/>
            </a:endParaRPr>
          </a:p>
        </p:txBody>
      </p:sp>
      <p:sp>
        <p:nvSpPr>
          <p:cNvPr id="51" name="object 51"/>
          <p:cNvSpPr txBox="1"/>
          <p:nvPr/>
        </p:nvSpPr>
        <p:spPr>
          <a:xfrm>
            <a:off x="1517195" y="1817510"/>
            <a:ext cx="100027" cy="615315"/>
          </a:xfrm>
          <a:prstGeom prst="rect">
            <a:avLst/>
          </a:prstGeom>
        </p:spPr>
        <p:txBody>
          <a:bodyPr vert="vert270" wrap="square" lIns="0" tIns="18415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45"/>
              </a:spcBef>
            </a:pPr>
            <a:r>
              <a:rPr sz="650" spc="5" dirty="0">
                <a:latin typeface="Microsoft Sans Serif"/>
                <a:cs typeface="Microsoft Sans Serif"/>
              </a:rPr>
              <a:t>Frecuencia</a:t>
            </a:r>
            <a:r>
              <a:rPr sz="650" spc="-45" dirty="0">
                <a:latin typeface="Microsoft Sans Serif"/>
                <a:cs typeface="Microsoft Sans Serif"/>
              </a:rPr>
              <a:t> </a:t>
            </a:r>
            <a:r>
              <a:rPr sz="650" spc="-15" dirty="0">
                <a:latin typeface="Microsoft Sans Serif"/>
                <a:cs typeface="Microsoft Sans Serif"/>
              </a:rPr>
              <a:t>(Hz)</a:t>
            </a:r>
            <a:endParaRPr sz="650">
              <a:latin typeface="Microsoft Sans Serif"/>
              <a:cs typeface="Microsoft Sans Serif"/>
            </a:endParaRPr>
          </a:p>
        </p:txBody>
      </p:sp>
    </p:spTree>
  </p:cSld>
  <p:clrMapOvr>
    <a:masterClrMapping/>
  </p:clrMapOvr>
</p:sld>
</file>

<file path=ppt/slides/slide51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/>
          <p:nvPr/>
        </p:nvSpPr>
        <p:spPr>
          <a:xfrm>
            <a:off x="1444422" y="9413748"/>
            <a:ext cx="15051933" cy="9525"/>
          </a:xfrm>
          <a:custGeom>
            <a:avLst/>
            <a:gdLst/>
            <a:ahLst/>
            <a:cxnLst/>
            <a:rect l="l" t="t" r="r" b="b"/>
            <a:pathLst>
              <a:path w="6543040" h="9525">
                <a:moveTo>
                  <a:pt x="6542531" y="9144"/>
                </a:moveTo>
                <a:lnTo>
                  <a:pt x="0" y="9144"/>
                </a:lnTo>
                <a:lnTo>
                  <a:pt x="0" y="0"/>
                </a:lnTo>
                <a:lnTo>
                  <a:pt x="6542531" y="0"/>
                </a:lnTo>
                <a:lnTo>
                  <a:pt x="6542531" y="9144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" name="object 3"/>
          <p:cNvSpPr txBox="1"/>
          <p:nvPr/>
        </p:nvSpPr>
        <p:spPr>
          <a:xfrm>
            <a:off x="1415188" y="349009"/>
            <a:ext cx="7409103" cy="4445256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sz="800" spc="10" dirty="0">
                <a:latin typeface="Microsoft Sans Serif"/>
                <a:cs typeface="Microsoft Sans Serif"/>
              </a:rPr>
              <a:t>6</a:t>
            </a:r>
            <a:endParaRPr sz="800">
              <a:latin typeface="Microsoft Sans Serif"/>
              <a:cs typeface="Microsoft Sans Serif"/>
            </a:endParaRPr>
          </a:p>
          <a:p>
            <a:pPr>
              <a:lnSpc>
                <a:spcPct val="100000"/>
              </a:lnSpc>
              <a:spcBef>
                <a:spcPts val="25"/>
              </a:spcBef>
            </a:pPr>
            <a:endParaRPr sz="900">
              <a:latin typeface="Microsoft Sans Serif"/>
              <a:cs typeface="Microsoft Sans Serif"/>
            </a:endParaRPr>
          </a:p>
          <a:p>
            <a:pPr marL="12700" marR="65405" indent="154940">
              <a:lnSpc>
                <a:spcPct val="133500"/>
              </a:lnSpc>
            </a:pPr>
            <a:r>
              <a:rPr sz="750" spc="5" dirty="0">
                <a:latin typeface="Microsoft Sans Serif"/>
                <a:cs typeface="Microsoft Sans Serif"/>
              </a:rPr>
              <a:t>Para </a:t>
            </a:r>
            <a:r>
              <a:rPr sz="750" spc="35" dirty="0">
                <a:latin typeface="Microsoft Sans Serif"/>
                <a:cs typeface="Microsoft Sans Serif"/>
              </a:rPr>
              <a:t>abordar </a:t>
            </a:r>
            <a:r>
              <a:rPr sz="750" spc="10" dirty="0">
                <a:latin typeface="Microsoft Sans Serif"/>
                <a:cs typeface="Microsoft Sans Serif"/>
              </a:rPr>
              <a:t>esta </a:t>
            </a:r>
            <a:r>
              <a:rPr sz="750" spc="20" dirty="0">
                <a:latin typeface="Microsoft Sans Serif"/>
                <a:cs typeface="Microsoft Sans Serif"/>
              </a:rPr>
              <a:t>condición, </a:t>
            </a:r>
            <a:r>
              <a:rPr sz="750" spc="30" dirty="0">
                <a:latin typeface="Microsoft Sans Serif"/>
                <a:cs typeface="Microsoft Sans Serif"/>
              </a:rPr>
              <a:t>una </a:t>
            </a:r>
            <a:r>
              <a:rPr sz="750" spc="20" dirty="0">
                <a:latin typeface="Microsoft Sans Serif"/>
                <a:cs typeface="Microsoft Sans Serif"/>
              </a:rPr>
              <a:t>posible solución </a:t>
            </a:r>
            <a:r>
              <a:rPr sz="750" spc="-5" dirty="0">
                <a:latin typeface="Microsoft Sans Serif"/>
                <a:cs typeface="Microsoft Sans Serif"/>
              </a:rPr>
              <a:t>es </a:t>
            </a:r>
            <a:r>
              <a:rPr sz="750" spc="15" dirty="0">
                <a:latin typeface="Microsoft Sans Serif"/>
                <a:cs typeface="Microsoft Sans Serif"/>
              </a:rPr>
              <a:t>aislar </a:t>
            </a:r>
            <a:r>
              <a:rPr sz="750" dirty="0">
                <a:latin typeface="Microsoft Sans Serif"/>
                <a:cs typeface="Microsoft Sans Serif"/>
              </a:rPr>
              <a:t>las </a:t>
            </a:r>
            <a:r>
              <a:rPr sz="750" spc="5" dirty="0">
                <a:latin typeface="Microsoft Sans Serif"/>
                <a:cs typeface="Microsoft Sans Serif"/>
              </a:rPr>
              <a:t> </a:t>
            </a:r>
            <a:r>
              <a:rPr sz="750" spc="30" dirty="0">
                <a:latin typeface="Microsoft Sans Serif"/>
                <a:cs typeface="Microsoft Sans Serif"/>
              </a:rPr>
              <a:t>bombas </a:t>
            </a:r>
            <a:r>
              <a:rPr sz="750" spc="25" dirty="0">
                <a:latin typeface="Microsoft Sans Serif"/>
                <a:cs typeface="Microsoft Sans Serif"/>
              </a:rPr>
              <a:t>de </a:t>
            </a:r>
            <a:r>
              <a:rPr sz="750" spc="35" dirty="0">
                <a:latin typeface="Microsoft Sans Serif"/>
                <a:cs typeface="Microsoft Sans Serif"/>
              </a:rPr>
              <a:t>refrigerante </a:t>
            </a:r>
            <a:r>
              <a:rPr sz="750" spc="20" dirty="0">
                <a:latin typeface="Microsoft Sans Serif"/>
                <a:cs typeface="Microsoft Sans Serif"/>
              </a:rPr>
              <a:t>del </a:t>
            </a:r>
            <a:r>
              <a:rPr sz="750" spc="30" dirty="0">
                <a:latin typeface="Microsoft Sans Serif"/>
                <a:cs typeface="Microsoft Sans Serif"/>
              </a:rPr>
              <a:t>reactor </a:t>
            </a:r>
            <a:r>
              <a:rPr sz="750" spc="20" dirty="0">
                <a:latin typeface="Microsoft Sans Serif"/>
                <a:cs typeface="Microsoft Sans Serif"/>
              </a:rPr>
              <a:t>del </a:t>
            </a:r>
            <a:r>
              <a:rPr sz="750" spc="15" dirty="0">
                <a:latin typeface="Microsoft Sans Serif"/>
                <a:cs typeface="Microsoft Sans Serif"/>
              </a:rPr>
              <a:t>sistema </a:t>
            </a:r>
            <a:r>
              <a:rPr sz="750" spc="25" dirty="0">
                <a:latin typeface="Microsoft Sans Serif"/>
                <a:cs typeface="Microsoft Sans Serif"/>
              </a:rPr>
              <a:t>de energía </a:t>
            </a:r>
            <a:r>
              <a:rPr sz="750" dirty="0">
                <a:latin typeface="Microsoft Sans Serif"/>
                <a:cs typeface="Microsoft Sans Serif"/>
              </a:rPr>
              <a:t>si </a:t>
            </a:r>
            <a:r>
              <a:rPr sz="750" spc="10" dirty="0">
                <a:latin typeface="Microsoft Sans Serif"/>
                <a:cs typeface="Microsoft Sans Serif"/>
              </a:rPr>
              <a:t>la caída </a:t>
            </a:r>
            <a:r>
              <a:rPr sz="750" spc="15" dirty="0">
                <a:latin typeface="Microsoft Sans Serif"/>
                <a:cs typeface="Microsoft Sans Serif"/>
              </a:rPr>
              <a:t> </a:t>
            </a:r>
            <a:r>
              <a:rPr sz="750" spc="25" dirty="0">
                <a:latin typeface="Microsoft Sans Serif"/>
                <a:cs typeface="Microsoft Sans Serif"/>
              </a:rPr>
              <a:t>de </a:t>
            </a:r>
            <a:r>
              <a:rPr sz="750" spc="20" dirty="0">
                <a:latin typeface="Microsoft Sans Serif"/>
                <a:cs typeface="Microsoft Sans Serif"/>
              </a:rPr>
              <a:t>frecuencia del </a:t>
            </a:r>
            <a:r>
              <a:rPr sz="750" spc="15" dirty="0">
                <a:latin typeface="Microsoft Sans Serif"/>
                <a:cs typeface="Microsoft Sans Serif"/>
              </a:rPr>
              <a:t>sistema </a:t>
            </a:r>
            <a:r>
              <a:rPr sz="750" spc="10" dirty="0">
                <a:latin typeface="Microsoft Sans Serif"/>
                <a:cs typeface="Microsoft Sans Serif"/>
              </a:rPr>
              <a:t>excede la tasa </a:t>
            </a:r>
            <a:r>
              <a:rPr sz="750" spc="25" dirty="0">
                <a:latin typeface="Microsoft Sans Serif"/>
                <a:cs typeface="Microsoft Sans Serif"/>
              </a:rPr>
              <a:t>de parada de </a:t>
            </a:r>
            <a:r>
              <a:rPr sz="750" spc="20" dirty="0">
                <a:latin typeface="Microsoft Sans Serif"/>
                <a:cs typeface="Microsoft Sans Serif"/>
              </a:rPr>
              <a:t>diseño </a:t>
            </a:r>
            <a:r>
              <a:rPr sz="750" spc="25" dirty="0">
                <a:latin typeface="Microsoft Sans Serif"/>
                <a:cs typeface="Microsoft Sans Serif"/>
              </a:rPr>
              <a:t>de </a:t>
            </a:r>
            <a:r>
              <a:rPr sz="750" spc="10" dirty="0">
                <a:latin typeface="Microsoft Sans Serif"/>
                <a:cs typeface="Microsoft Sans Serif"/>
              </a:rPr>
              <a:t>la </a:t>
            </a:r>
            <a:r>
              <a:rPr sz="750" spc="15" dirty="0">
                <a:latin typeface="Microsoft Sans Serif"/>
                <a:cs typeface="Microsoft Sans Serif"/>
              </a:rPr>
              <a:t> </a:t>
            </a:r>
            <a:r>
              <a:rPr sz="750" spc="30" dirty="0">
                <a:latin typeface="Microsoft Sans Serif"/>
                <a:cs typeface="Microsoft Sans Serif"/>
              </a:rPr>
              <a:t>bomba. </a:t>
            </a:r>
            <a:r>
              <a:rPr sz="750" spc="5" dirty="0">
                <a:latin typeface="Microsoft Sans Serif"/>
                <a:cs typeface="Microsoft Sans Serif"/>
              </a:rPr>
              <a:t>Para </a:t>
            </a:r>
            <a:r>
              <a:rPr sz="750" spc="20" dirty="0">
                <a:latin typeface="Microsoft Sans Serif"/>
                <a:cs typeface="Microsoft Sans Serif"/>
              </a:rPr>
              <a:t>llevar </a:t>
            </a:r>
            <a:r>
              <a:rPr sz="750" dirty="0">
                <a:latin typeface="Microsoft Sans Serif"/>
                <a:cs typeface="Microsoft Sans Serif"/>
              </a:rPr>
              <a:t>a </a:t>
            </a:r>
            <a:r>
              <a:rPr sz="750" spc="15" dirty="0">
                <a:latin typeface="Microsoft Sans Serif"/>
                <a:cs typeface="Microsoft Sans Serif"/>
              </a:rPr>
              <a:t>cabo </a:t>
            </a:r>
            <a:r>
              <a:rPr sz="750" spc="10" dirty="0">
                <a:latin typeface="Microsoft Sans Serif"/>
                <a:cs typeface="Microsoft Sans Serif"/>
              </a:rPr>
              <a:t>esta </a:t>
            </a:r>
            <a:r>
              <a:rPr sz="750" spc="25" dirty="0">
                <a:latin typeface="Microsoft Sans Serif"/>
                <a:cs typeface="Microsoft Sans Serif"/>
              </a:rPr>
              <a:t>tarea </a:t>
            </a:r>
            <a:r>
              <a:rPr sz="750" spc="-5" dirty="0">
                <a:latin typeface="Microsoft Sans Serif"/>
                <a:cs typeface="Microsoft Sans Serif"/>
              </a:rPr>
              <a:t>se </a:t>
            </a:r>
            <a:r>
              <a:rPr sz="750" spc="30" dirty="0">
                <a:latin typeface="Microsoft Sans Serif"/>
                <a:cs typeface="Microsoft Sans Serif"/>
              </a:rPr>
              <a:t>requiere </a:t>
            </a:r>
            <a:r>
              <a:rPr sz="750" spc="10" dirty="0">
                <a:latin typeface="Microsoft Sans Serif"/>
                <a:cs typeface="Microsoft Sans Serif"/>
              </a:rPr>
              <a:t>la </a:t>
            </a:r>
            <a:r>
              <a:rPr sz="750" spc="15" dirty="0">
                <a:latin typeface="Microsoft Sans Serif"/>
                <a:cs typeface="Microsoft Sans Serif"/>
              </a:rPr>
              <a:t>aplicación </a:t>
            </a:r>
            <a:r>
              <a:rPr sz="750" spc="25" dirty="0">
                <a:latin typeface="Microsoft Sans Serif"/>
                <a:cs typeface="Microsoft Sans Serif"/>
              </a:rPr>
              <a:t>de </a:t>
            </a:r>
            <a:r>
              <a:rPr sz="750" spc="45" dirty="0">
                <a:latin typeface="Microsoft Sans Serif"/>
                <a:cs typeface="Microsoft Sans Serif"/>
              </a:rPr>
              <a:t>un </a:t>
            </a:r>
            <a:r>
              <a:rPr sz="750" spc="50" dirty="0">
                <a:latin typeface="Microsoft Sans Serif"/>
                <a:cs typeface="Microsoft Sans Serif"/>
              </a:rPr>
              <a:t> </a:t>
            </a:r>
            <a:r>
              <a:rPr sz="750" spc="20" dirty="0">
                <a:latin typeface="Microsoft Sans Serif"/>
                <a:cs typeface="Microsoft Sans Serif"/>
              </a:rPr>
              <a:t>relé </a:t>
            </a:r>
            <a:r>
              <a:rPr sz="750" spc="25" dirty="0">
                <a:latin typeface="Microsoft Sans Serif"/>
                <a:cs typeface="Microsoft Sans Serif"/>
              </a:rPr>
              <a:t>de </a:t>
            </a:r>
            <a:r>
              <a:rPr sz="750" spc="15" dirty="0">
                <a:latin typeface="Microsoft Sans Serif"/>
                <a:cs typeface="Microsoft Sans Serif"/>
              </a:rPr>
              <a:t>baja </a:t>
            </a:r>
            <a:r>
              <a:rPr sz="750" spc="20" dirty="0">
                <a:latin typeface="Microsoft Sans Serif"/>
                <a:cs typeface="Microsoft Sans Serif"/>
              </a:rPr>
              <a:t>frecuencia </a:t>
            </a:r>
            <a:r>
              <a:rPr sz="750" spc="25" dirty="0">
                <a:latin typeface="Microsoft Sans Serif"/>
                <a:cs typeface="Microsoft Sans Serif"/>
              </a:rPr>
              <a:t>para disparar </a:t>
            </a:r>
            <a:r>
              <a:rPr sz="750" spc="10" dirty="0">
                <a:latin typeface="Microsoft Sans Serif"/>
                <a:cs typeface="Microsoft Sans Serif"/>
              </a:rPr>
              <a:t>el </a:t>
            </a:r>
            <a:r>
              <a:rPr sz="750" spc="30" dirty="0">
                <a:latin typeface="Microsoft Sans Serif"/>
                <a:cs typeface="Microsoft Sans Serif"/>
              </a:rPr>
              <a:t>reactor </a:t>
            </a:r>
            <a:r>
              <a:rPr sz="750" spc="5" dirty="0">
                <a:latin typeface="Microsoft Sans Serif"/>
                <a:cs typeface="Microsoft Sans Serif"/>
              </a:rPr>
              <a:t>y </a:t>
            </a:r>
            <a:r>
              <a:rPr sz="750" spc="10" dirty="0">
                <a:latin typeface="Microsoft Sans Serif"/>
                <a:cs typeface="Microsoft Sans Serif"/>
              </a:rPr>
              <a:t>el </a:t>
            </a:r>
            <a:r>
              <a:rPr sz="750" spc="30" dirty="0">
                <a:latin typeface="Microsoft Sans Serif"/>
                <a:cs typeface="Microsoft Sans Serif"/>
              </a:rPr>
              <a:t>generador </a:t>
            </a:r>
            <a:r>
              <a:rPr sz="750" dirty="0">
                <a:latin typeface="Microsoft Sans Serif"/>
                <a:cs typeface="Microsoft Sans Serif"/>
              </a:rPr>
              <a:t>a </a:t>
            </a:r>
            <a:r>
              <a:rPr sz="750" spc="45" dirty="0">
                <a:latin typeface="Microsoft Sans Serif"/>
                <a:cs typeface="Microsoft Sans Serif"/>
              </a:rPr>
              <a:t>un </a:t>
            </a:r>
            <a:r>
              <a:rPr sz="750" spc="50" dirty="0">
                <a:latin typeface="Microsoft Sans Serif"/>
                <a:cs typeface="Microsoft Sans Serif"/>
              </a:rPr>
              <a:t> </a:t>
            </a:r>
            <a:r>
              <a:rPr sz="750" spc="20" dirty="0">
                <a:latin typeface="Microsoft Sans Serif"/>
                <a:cs typeface="Microsoft Sans Serif"/>
              </a:rPr>
              <a:t>nivel </a:t>
            </a:r>
            <a:r>
              <a:rPr sz="750" spc="25" dirty="0">
                <a:latin typeface="Microsoft Sans Serif"/>
                <a:cs typeface="Microsoft Sans Serif"/>
              </a:rPr>
              <a:t>de </a:t>
            </a:r>
            <a:r>
              <a:rPr sz="750" spc="20" dirty="0">
                <a:latin typeface="Microsoft Sans Serif"/>
                <a:cs typeface="Microsoft Sans Serif"/>
              </a:rPr>
              <a:t>frecuencia </a:t>
            </a:r>
            <a:r>
              <a:rPr sz="750" spc="30" dirty="0">
                <a:latin typeface="Microsoft Sans Serif"/>
                <a:cs typeface="Microsoft Sans Serif"/>
              </a:rPr>
              <a:t>que </a:t>
            </a:r>
            <a:r>
              <a:rPr sz="750" spc="35" dirty="0">
                <a:latin typeface="Microsoft Sans Serif"/>
                <a:cs typeface="Microsoft Sans Serif"/>
              </a:rPr>
              <a:t>permitirá </a:t>
            </a:r>
            <a:r>
              <a:rPr sz="750" spc="30" dirty="0">
                <a:latin typeface="Microsoft Sans Serif"/>
                <a:cs typeface="Microsoft Sans Serif"/>
              </a:rPr>
              <a:t>que una </a:t>
            </a:r>
            <a:r>
              <a:rPr sz="750" spc="40" dirty="0">
                <a:latin typeface="Microsoft Sans Serif"/>
                <a:cs typeface="Microsoft Sans Serif"/>
              </a:rPr>
              <a:t>bomba </a:t>
            </a:r>
            <a:r>
              <a:rPr sz="750" spc="25" dirty="0">
                <a:latin typeface="Microsoft Sans Serif"/>
                <a:cs typeface="Microsoft Sans Serif"/>
              </a:rPr>
              <a:t>de </a:t>
            </a:r>
            <a:r>
              <a:rPr sz="750" spc="35" dirty="0">
                <a:latin typeface="Microsoft Sans Serif"/>
                <a:cs typeface="Microsoft Sans Serif"/>
              </a:rPr>
              <a:t>refrigerante </a:t>
            </a:r>
            <a:r>
              <a:rPr sz="750" spc="20" dirty="0">
                <a:latin typeface="Microsoft Sans Serif"/>
                <a:cs typeface="Microsoft Sans Serif"/>
              </a:rPr>
              <a:t>del </a:t>
            </a:r>
            <a:r>
              <a:rPr sz="750" spc="-185" dirty="0">
                <a:latin typeface="Microsoft Sans Serif"/>
                <a:cs typeface="Microsoft Sans Serif"/>
              </a:rPr>
              <a:t> </a:t>
            </a:r>
            <a:r>
              <a:rPr sz="750" spc="30" dirty="0">
                <a:latin typeface="Microsoft Sans Serif"/>
                <a:cs typeface="Microsoft Sans Serif"/>
              </a:rPr>
              <a:t>reactor</a:t>
            </a:r>
            <a:r>
              <a:rPr sz="750" spc="-5" dirty="0">
                <a:latin typeface="Microsoft Sans Serif"/>
                <a:cs typeface="Microsoft Sans Serif"/>
              </a:rPr>
              <a:t> </a:t>
            </a:r>
            <a:r>
              <a:rPr sz="750" spc="10" dirty="0">
                <a:latin typeface="Microsoft Sans Serif"/>
                <a:cs typeface="Microsoft Sans Serif"/>
              </a:rPr>
              <a:t>aislada</a:t>
            </a:r>
            <a:r>
              <a:rPr sz="750" spc="-5" dirty="0">
                <a:latin typeface="Microsoft Sans Serif"/>
                <a:cs typeface="Microsoft Sans Serif"/>
              </a:rPr>
              <a:t> </a:t>
            </a:r>
            <a:r>
              <a:rPr sz="750" spc="25" dirty="0">
                <a:latin typeface="Microsoft Sans Serif"/>
                <a:cs typeface="Microsoft Sans Serif"/>
              </a:rPr>
              <a:t>cumpla</a:t>
            </a:r>
            <a:r>
              <a:rPr sz="750" spc="-5" dirty="0">
                <a:latin typeface="Microsoft Sans Serif"/>
                <a:cs typeface="Microsoft Sans Serif"/>
              </a:rPr>
              <a:t> </a:t>
            </a:r>
            <a:r>
              <a:rPr sz="750" spc="20" dirty="0">
                <a:latin typeface="Microsoft Sans Serif"/>
                <a:cs typeface="Microsoft Sans Serif"/>
              </a:rPr>
              <a:t>con</a:t>
            </a:r>
            <a:r>
              <a:rPr sz="750" spc="-5" dirty="0">
                <a:latin typeface="Microsoft Sans Serif"/>
                <a:cs typeface="Microsoft Sans Serif"/>
              </a:rPr>
              <a:t> </a:t>
            </a:r>
            <a:r>
              <a:rPr sz="750" spc="5" dirty="0">
                <a:latin typeface="Microsoft Sans Serif"/>
                <a:cs typeface="Microsoft Sans Serif"/>
              </a:rPr>
              <a:t>sus</a:t>
            </a:r>
            <a:r>
              <a:rPr sz="750" spc="-5" dirty="0">
                <a:latin typeface="Microsoft Sans Serif"/>
                <a:cs typeface="Microsoft Sans Serif"/>
              </a:rPr>
              <a:t> </a:t>
            </a:r>
            <a:r>
              <a:rPr sz="750" spc="25" dirty="0">
                <a:latin typeface="Microsoft Sans Serif"/>
                <a:cs typeface="Microsoft Sans Serif"/>
              </a:rPr>
              <a:t>requisitos</a:t>
            </a:r>
            <a:r>
              <a:rPr sz="750" spc="-5" dirty="0">
                <a:latin typeface="Microsoft Sans Serif"/>
                <a:cs typeface="Microsoft Sans Serif"/>
              </a:rPr>
              <a:t> </a:t>
            </a:r>
            <a:r>
              <a:rPr sz="750" spc="25" dirty="0">
                <a:latin typeface="Microsoft Sans Serif"/>
                <a:cs typeface="Microsoft Sans Serif"/>
              </a:rPr>
              <a:t>de</a:t>
            </a:r>
            <a:r>
              <a:rPr sz="750" dirty="0">
                <a:latin typeface="Microsoft Sans Serif"/>
                <a:cs typeface="Microsoft Sans Serif"/>
              </a:rPr>
              <a:t> </a:t>
            </a:r>
            <a:r>
              <a:rPr sz="750" spc="25" dirty="0">
                <a:latin typeface="Microsoft Sans Serif"/>
                <a:cs typeface="Microsoft Sans Serif"/>
              </a:rPr>
              <a:t>desempeño</a:t>
            </a:r>
            <a:r>
              <a:rPr sz="750" spc="-5" dirty="0">
                <a:latin typeface="Microsoft Sans Serif"/>
                <a:cs typeface="Microsoft Sans Serif"/>
              </a:rPr>
              <a:t> </a:t>
            </a:r>
            <a:r>
              <a:rPr sz="750" spc="30" dirty="0">
                <a:latin typeface="Microsoft Sans Serif"/>
                <a:cs typeface="Microsoft Sans Serif"/>
              </a:rPr>
              <a:t>operativo</a:t>
            </a:r>
            <a:r>
              <a:rPr sz="750" spc="-5" dirty="0">
                <a:latin typeface="Microsoft Sans Serif"/>
                <a:cs typeface="Microsoft Sans Serif"/>
              </a:rPr>
              <a:t> </a:t>
            </a:r>
            <a:r>
              <a:rPr sz="750" spc="25" dirty="0">
                <a:latin typeface="Microsoft Sans Serif"/>
                <a:cs typeface="Microsoft Sans Serif"/>
              </a:rPr>
              <a:t>en </a:t>
            </a:r>
            <a:r>
              <a:rPr sz="750" spc="-185" dirty="0">
                <a:latin typeface="Microsoft Sans Serif"/>
                <a:cs typeface="Microsoft Sans Serif"/>
              </a:rPr>
              <a:t> </a:t>
            </a:r>
            <a:r>
              <a:rPr sz="750" spc="35" dirty="0">
                <a:latin typeface="Microsoft Sans Serif"/>
                <a:cs typeface="Microsoft Sans Serif"/>
              </a:rPr>
              <a:t>régimen </a:t>
            </a:r>
            <a:r>
              <a:rPr sz="750" spc="25" dirty="0">
                <a:latin typeface="Microsoft Sans Serif"/>
                <a:cs typeface="Microsoft Sans Serif"/>
              </a:rPr>
              <a:t>de </a:t>
            </a:r>
            <a:r>
              <a:rPr sz="750" spc="10" dirty="0">
                <a:latin typeface="Microsoft Sans Serif"/>
                <a:cs typeface="Microsoft Sans Serif"/>
              </a:rPr>
              <a:t>desaceleración. </a:t>
            </a:r>
            <a:r>
              <a:rPr sz="750" spc="-45" dirty="0">
                <a:latin typeface="Microsoft Sans Serif"/>
                <a:cs typeface="Microsoft Sans Serif"/>
              </a:rPr>
              <a:t>Se </a:t>
            </a:r>
            <a:r>
              <a:rPr sz="750" spc="25" dirty="0">
                <a:latin typeface="Microsoft Sans Serif"/>
                <a:cs typeface="Microsoft Sans Serif"/>
              </a:rPr>
              <a:t>deben </a:t>
            </a:r>
            <a:r>
              <a:rPr sz="750" spc="20" dirty="0">
                <a:latin typeface="Microsoft Sans Serif"/>
                <a:cs typeface="Microsoft Sans Serif"/>
              </a:rPr>
              <a:t>considerar </a:t>
            </a:r>
            <a:r>
              <a:rPr sz="750" spc="10" dirty="0">
                <a:latin typeface="Microsoft Sans Serif"/>
                <a:cs typeface="Microsoft Sans Serif"/>
              </a:rPr>
              <a:t>los </a:t>
            </a:r>
            <a:r>
              <a:rPr sz="750" spc="20" dirty="0">
                <a:latin typeface="Microsoft Sans Serif"/>
                <a:cs typeface="Microsoft Sans Serif"/>
              </a:rPr>
              <a:t>siguientes </a:t>
            </a:r>
            <a:r>
              <a:rPr sz="750" spc="25" dirty="0">
                <a:latin typeface="Microsoft Sans Serif"/>
                <a:cs typeface="Microsoft Sans Serif"/>
              </a:rPr>
              <a:t> </a:t>
            </a:r>
            <a:r>
              <a:rPr sz="750" spc="30" dirty="0">
                <a:latin typeface="Microsoft Sans Serif"/>
                <a:cs typeface="Microsoft Sans Serif"/>
              </a:rPr>
              <a:t>parámetros</a:t>
            </a:r>
            <a:r>
              <a:rPr sz="750" spc="-5" dirty="0">
                <a:latin typeface="Microsoft Sans Serif"/>
                <a:cs typeface="Microsoft Sans Serif"/>
              </a:rPr>
              <a:t> </a:t>
            </a:r>
            <a:r>
              <a:rPr sz="750" spc="10" dirty="0">
                <a:latin typeface="Microsoft Sans Serif"/>
                <a:cs typeface="Microsoft Sans Serif"/>
              </a:rPr>
              <a:t>al</a:t>
            </a:r>
            <a:r>
              <a:rPr sz="750" spc="-5" dirty="0">
                <a:latin typeface="Microsoft Sans Serif"/>
                <a:cs typeface="Microsoft Sans Serif"/>
              </a:rPr>
              <a:t> </a:t>
            </a:r>
            <a:r>
              <a:rPr sz="750" spc="20" dirty="0">
                <a:latin typeface="Microsoft Sans Serif"/>
                <a:cs typeface="Microsoft Sans Serif"/>
              </a:rPr>
              <a:t>aplicar</a:t>
            </a:r>
            <a:r>
              <a:rPr sz="750" spc="-5" dirty="0">
                <a:latin typeface="Microsoft Sans Serif"/>
                <a:cs typeface="Microsoft Sans Serif"/>
              </a:rPr>
              <a:t> </a:t>
            </a:r>
            <a:r>
              <a:rPr sz="750" spc="25" dirty="0">
                <a:latin typeface="Microsoft Sans Serif"/>
                <a:cs typeface="Microsoft Sans Serif"/>
              </a:rPr>
              <a:t>protección</a:t>
            </a:r>
            <a:r>
              <a:rPr sz="750" dirty="0">
                <a:latin typeface="Microsoft Sans Serif"/>
                <a:cs typeface="Microsoft Sans Serif"/>
              </a:rPr>
              <a:t> </a:t>
            </a:r>
            <a:r>
              <a:rPr sz="750" spc="25" dirty="0">
                <a:latin typeface="Microsoft Sans Serif"/>
                <a:cs typeface="Microsoft Sans Serif"/>
              </a:rPr>
              <a:t>de</a:t>
            </a:r>
            <a:r>
              <a:rPr sz="750" spc="-5" dirty="0">
                <a:latin typeface="Microsoft Sans Serif"/>
                <a:cs typeface="Microsoft Sans Serif"/>
              </a:rPr>
              <a:t> </a:t>
            </a:r>
            <a:r>
              <a:rPr sz="750" spc="15" dirty="0">
                <a:latin typeface="Microsoft Sans Serif"/>
                <a:cs typeface="Microsoft Sans Serif"/>
              </a:rPr>
              <a:t>baja</a:t>
            </a:r>
            <a:r>
              <a:rPr sz="750" spc="-5" dirty="0">
                <a:latin typeface="Microsoft Sans Serif"/>
                <a:cs typeface="Microsoft Sans Serif"/>
              </a:rPr>
              <a:t> </a:t>
            </a:r>
            <a:r>
              <a:rPr sz="750" spc="20" dirty="0">
                <a:latin typeface="Microsoft Sans Serif"/>
                <a:cs typeface="Microsoft Sans Serif"/>
              </a:rPr>
              <a:t>frecuencia</a:t>
            </a:r>
            <a:r>
              <a:rPr sz="750" dirty="0">
                <a:latin typeface="Microsoft Sans Serif"/>
                <a:cs typeface="Microsoft Sans Serif"/>
              </a:rPr>
              <a:t> a</a:t>
            </a:r>
            <a:r>
              <a:rPr sz="750" spc="-5" dirty="0">
                <a:latin typeface="Microsoft Sans Serif"/>
                <a:cs typeface="Microsoft Sans Serif"/>
              </a:rPr>
              <a:t> </a:t>
            </a:r>
            <a:r>
              <a:rPr sz="750" spc="30" dirty="0">
                <a:latin typeface="Microsoft Sans Serif"/>
                <a:cs typeface="Microsoft Sans Serif"/>
              </a:rPr>
              <a:t>una</a:t>
            </a:r>
            <a:r>
              <a:rPr sz="750" spc="-5" dirty="0">
                <a:latin typeface="Microsoft Sans Serif"/>
                <a:cs typeface="Microsoft Sans Serif"/>
              </a:rPr>
              <a:t> </a:t>
            </a:r>
            <a:r>
              <a:rPr sz="750" spc="30" dirty="0">
                <a:latin typeface="Microsoft Sans Serif"/>
                <a:cs typeface="Microsoft Sans Serif"/>
              </a:rPr>
              <a:t>planta</a:t>
            </a:r>
            <a:r>
              <a:rPr sz="750" dirty="0">
                <a:latin typeface="Microsoft Sans Serif"/>
                <a:cs typeface="Microsoft Sans Serif"/>
              </a:rPr>
              <a:t> </a:t>
            </a:r>
            <a:r>
              <a:rPr sz="750" spc="-35" dirty="0">
                <a:latin typeface="Microsoft Sans Serif"/>
                <a:cs typeface="Microsoft Sans Serif"/>
              </a:rPr>
              <a:t>PWR:</a:t>
            </a:r>
            <a:endParaRPr sz="750">
              <a:latin typeface="Microsoft Sans Serif"/>
              <a:cs typeface="Microsoft Sans Serif"/>
            </a:endParaRPr>
          </a:p>
          <a:p>
            <a:pPr marL="413384" marR="201930" indent="-173990">
              <a:lnSpc>
                <a:spcPct val="125000"/>
              </a:lnSpc>
              <a:spcBef>
                <a:spcPts val="80"/>
              </a:spcBef>
              <a:buSzPct val="125000"/>
              <a:buChar char="•"/>
              <a:tabLst>
                <a:tab pos="412115" algn="l"/>
              </a:tabLst>
            </a:pPr>
            <a:r>
              <a:rPr sz="800" spc="-15" dirty="0">
                <a:latin typeface="Microsoft Sans Serif"/>
                <a:cs typeface="Microsoft Sans Serif"/>
              </a:rPr>
              <a:t>La</a:t>
            </a:r>
            <a:r>
              <a:rPr sz="800" spc="-10" dirty="0">
                <a:latin typeface="Microsoft Sans Serif"/>
                <a:cs typeface="Microsoft Sans Serif"/>
              </a:rPr>
              <a:t> </a:t>
            </a:r>
            <a:r>
              <a:rPr sz="800" spc="15" dirty="0">
                <a:latin typeface="Microsoft Sans Serif"/>
                <a:cs typeface="Microsoft Sans Serif"/>
              </a:rPr>
              <a:t>desviación</a:t>
            </a:r>
            <a:r>
              <a:rPr sz="800" spc="-10" dirty="0">
                <a:latin typeface="Microsoft Sans Serif"/>
                <a:cs typeface="Microsoft Sans Serif"/>
              </a:rPr>
              <a:t> </a:t>
            </a:r>
            <a:r>
              <a:rPr sz="800" spc="20" dirty="0">
                <a:latin typeface="Microsoft Sans Serif"/>
                <a:cs typeface="Microsoft Sans Serif"/>
              </a:rPr>
              <a:t>diseñada</a:t>
            </a:r>
            <a:r>
              <a:rPr sz="800" spc="-5" dirty="0">
                <a:latin typeface="Microsoft Sans Serif"/>
                <a:cs typeface="Microsoft Sans Serif"/>
              </a:rPr>
              <a:t> </a:t>
            </a:r>
            <a:r>
              <a:rPr sz="800" spc="25" dirty="0">
                <a:latin typeface="Microsoft Sans Serif"/>
                <a:cs typeface="Microsoft Sans Serif"/>
              </a:rPr>
              <a:t>del</a:t>
            </a:r>
            <a:r>
              <a:rPr sz="800" spc="-10" dirty="0">
                <a:latin typeface="Microsoft Sans Serif"/>
                <a:cs typeface="Microsoft Sans Serif"/>
              </a:rPr>
              <a:t> </a:t>
            </a:r>
            <a:r>
              <a:rPr sz="800" spc="20" dirty="0">
                <a:latin typeface="Microsoft Sans Serif"/>
                <a:cs typeface="Microsoft Sans Serif"/>
              </a:rPr>
              <a:t>índice</a:t>
            </a:r>
            <a:r>
              <a:rPr sz="800" spc="-10" dirty="0">
                <a:latin typeface="Microsoft Sans Serif"/>
                <a:cs typeface="Microsoft Sans Serif"/>
              </a:rPr>
              <a:t> </a:t>
            </a:r>
            <a:r>
              <a:rPr sz="800" spc="25" dirty="0">
                <a:latin typeface="Microsoft Sans Serif"/>
                <a:cs typeface="Microsoft Sans Serif"/>
              </a:rPr>
              <a:t>de</a:t>
            </a:r>
            <a:r>
              <a:rPr sz="800" spc="-5" dirty="0">
                <a:latin typeface="Microsoft Sans Serif"/>
                <a:cs typeface="Microsoft Sans Serif"/>
              </a:rPr>
              <a:t> </a:t>
            </a:r>
            <a:r>
              <a:rPr sz="800" spc="25" dirty="0">
                <a:latin typeface="Microsoft Sans Serif"/>
                <a:cs typeface="Microsoft Sans Serif"/>
              </a:rPr>
              <a:t>ebullición</a:t>
            </a:r>
            <a:r>
              <a:rPr sz="800" spc="-10" dirty="0">
                <a:latin typeface="Microsoft Sans Serif"/>
                <a:cs typeface="Microsoft Sans Serif"/>
              </a:rPr>
              <a:t> </a:t>
            </a:r>
            <a:r>
              <a:rPr sz="800" spc="25" dirty="0">
                <a:latin typeface="Microsoft Sans Serif"/>
                <a:cs typeface="Microsoft Sans Serif"/>
              </a:rPr>
              <a:t>nuclear </a:t>
            </a:r>
            <a:r>
              <a:rPr sz="800" spc="-195" dirty="0">
                <a:latin typeface="Microsoft Sans Serif"/>
                <a:cs typeface="Microsoft Sans Serif"/>
              </a:rPr>
              <a:t> </a:t>
            </a:r>
            <a:r>
              <a:rPr sz="800" spc="25" dirty="0">
                <a:latin typeface="Microsoft Sans Serif"/>
                <a:cs typeface="Microsoft Sans Serif"/>
              </a:rPr>
              <a:t>de</a:t>
            </a:r>
            <a:r>
              <a:rPr sz="800" spc="-10" dirty="0">
                <a:latin typeface="Microsoft Sans Serif"/>
                <a:cs typeface="Microsoft Sans Serif"/>
              </a:rPr>
              <a:t> </a:t>
            </a:r>
            <a:r>
              <a:rPr sz="800" spc="10" dirty="0">
                <a:latin typeface="Microsoft Sans Serif"/>
                <a:cs typeface="Microsoft Sans Serif"/>
              </a:rPr>
              <a:t>la</a:t>
            </a:r>
            <a:r>
              <a:rPr sz="800" spc="-5" dirty="0">
                <a:latin typeface="Microsoft Sans Serif"/>
                <a:cs typeface="Microsoft Sans Serif"/>
              </a:rPr>
              <a:t> </a:t>
            </a:r>
            <a:r>
              <a:rPr sz="800" spc="25" dirty="0">
                <a:latin typeface="Microsoft Sans Serif"/>
                <a:cs typeface="Microsoft Sans Serif"/>
              </a:rPr>
              <a:t>planta.</a:t>
            </a:r>
            <a:endParaRPr sz="800">
              <a:latin typeface="Microsoft Sans Serif"/>
              <a:cs typeface="Microsoft Sans Serif"/>
            </a:endParaRPr>
          </a:p>
          <a:p>
            <a:pPr marL="413384" marR="533400" indent="-173990">
              <a:lnSpc>
                <a:spcPct val="142800"/>
              </a:lnSpc>
              <a:spcBef>
                <a:spcPts val="55"/>
              </a:spcBef>
              <a:buSzPct val="142857"/>
              <a:buChar char="•"/>
              <a:tabLst>
                <a:tab pos="412115" algn="l"/>
              </a:tabLst>
            </a:pPr>
            <a:r>
              <a:rPr sz="700" spc="-30" dirty="0">
                <a:latin typeface="Microsoft Sans Serif"/>
                <a:cs typeface="Microsoft Sans Serif"/>
              </a:rPr>
              <a:t>El</a:t>
            </a:r>
            <a:r>
              <a:rPr sz="700" spc="-5" dirty="0">
                <a:latin typeface="Microsoft Sans Serif"/>
                <a:cs typeface="Microsoft Sans Serif"/>
              </a:rPr>
              <a:t> </a:t>
            </a:r>
            <a:r>
              <a:rPr sz="700" spc="35" dirty="0">
                <a:latin typeface="Microsoft Sans Serif"/>
                <a:cs typeface="Microsoft Sans Serif"/>
              </a:rPr>
              <a:t>tamaño</a:t>
            </a:r>
            <a:r>
              <a:rPr sz="700" spc="-5" dirty="0">
                <a:latin typeface="Microsoft Sans Serif"/>
                <a:cs typeface="Microsoft Sans Serif"/>
              </a:rPr>
              <a:t> </a:t>
            </a:r>
            <a:r>
              <a:rPr sz="700" spc="20" dirty="0">
                <a:latin typeface="Microsoft Sans Serif"/>
                <a:cs typeface="Microsoft Sans Serif"/>
              </a:rPr>
              <a:t>del</a:t>
            </a:r>
            <a:r>
              <a:rPr sz="700" dirty="0">
                <a:latin typeface="Microsoft Sans Serif"/>
                <a:cs typeface="Microsoft Sans Serif"/>
              </a:rPr>
              <a:t> </a:t>
            </a:r>
            <a:r>
              <a:rPr sz="700" spc="15" dirty="0">
                <a:latin typeface="Microsoft Sans Serif"/>
                <a:cs typeface="Microsoft Sans Serif"/>
              </a:rPr>
              <a:t>sistema</a:t>
            </a:r>
            <a:r>
              <a:rPr sz="700" spc="-5" dirty="0">
                <a:latin typeface="Microsoft Sans Serif"/>
                <a:cs typeface="Microsoft Sans Serif"/>
              </a:rPr>
              <a:t> </a:t>
            </a:r>
            <a:r>
              <a:rPr sz="700" spc="20" dirty="0">
                <a:latin typeface="Microsoft Sans Serif"/>
                <a:cs typeface="Microsoft Sans Serif"/>
              </a:rPr>
              <a:t>de</a:t>
            </a:r>
            <a:r>
              <a:rPr sz="700" dirty="0">
                <a:latin typeface="Microsoft Sans Serif"/>
                <a:cs typeface="Microsoft Sans Serif"/>
              </a:rPr>
              <a:t> </a:t>
            </a:r>
            <a:r>
              <a:rPr sz="700" spc="25" dirty="0">
                <a:latin typeface="Microsoft Sans Serif"/>
                <a:cs typeface="Microsoft Sans Serif"/>
              </a:rPr>
              <a:t>refrigeración</a:t>
            </a:r>
            <a:r>
              <a:rPr sz="700" spc="-5" dirty="0">
                <a:latin typeface="Microsoft Sans Serif"/>
                <a:cs typeface="Microsoft Sans Serif"/>
              </a:rPr>
              <a:t> </a:t>
            </a:r>
            <a:r>
              <a:rPr sz="700" spc="20" dirty="0">
                <a:latin typeface="Microsoft Sans Serif"/>
                <a:cs typeface="Microsoft Sans Serif"/>
              </a:rPr>
              <a:t>con</a:t>
            </a:r>
            <a:r>
              <a:rPr sz="700" spc="-5" dirty="0">
                <a:latin typeface="Microsoft Sans Serif"/>
                <a:cs typeface="Microsoft Sans Serif"/>
              </a:rPr>
              <a:t> </a:t>
            </a:r>
            <a:r>
              <a:rPr sz="700" spc="20" dirty="0">
                <a:latin typeface="Microsoft Sans Serif"/>
                <a:cs typeface="Microsoft Sans Serif"/>
              </a:rPr>
              <a:t>respecto</a:t>
            </a:r>
            <a:r>
              <a:rPr sz="700" dirty="0">
                <a:latin typeface="Microsoft Sans Serif"/>
                <a:cs typeface="Microsoft Sans Serif"/>
              </a:rPr>
              <a:t> </a:t>
            </a:r>
            <a:r>
              <a:rPr sz="700" spc="10" dirty="0">
                <a:latin typeface="Microsoft Sans Serif"/>
                <a:cs typeface="Microsoft Sans Serif"/>
              </a:rPr>
              <a:t>al </a:t>
            </a:r>
            <a:r>
              <a:rPr sz="700" spc="-170" dirty="0">
                <a:latin typeface="Microsoft Sans Serif"/>
                <a:cs typeface="Microsoft Sans Serif"/>
              </a:rPr>
              <a:t> </a:t>
            </a:r>
            <a:r>
              <a:rPr sz="700" spc="20" dirty="0">
                <a:latin typeface="Microsoft Sans Serif"/>
                <a:cs typeface="Microsoft Sans Serif"/>
              </a:rPr>
              <a:t>núcleo</a:t>
            </a:r>
            <a:r>
              <a:rPr sz="700" spc="-10" dirty="0">
                <a:latin typeface="Microsoft Sans Serif"/>
                <a:cs typeface="Microsoft Sans Serif"/>
              </a:rPr>
              <a:t> </a:t>
            </a:r>
            <a:r>
              <a:rPr sz="700" spc="20" dirty="0">
                <a:latin typeface="Microsoft Sans Serif"/>
                <a:cs typeface="Microsoft Sans Serif"/>
              </a:rPr>
              <a:t>del</a:t>
            </a:r>
            <a:r>
              <a:rPr sz="700" spc="-5" dirty="0">
                <a:latin typeface="Microsoft Sans Serif"/>
                <a:cs typeface="Microsoft Sans Serif"/>
              </a:rPr>
              <a:t> </a:t>
            </a:r>
            <a:r>
              <a:rPr sz="700" spc="20" dirty="0">
                <a:latin typeface="Microsoft Sans Serif"/>
                <a:cs typeface="Microsoft Sans Serif"/>
              </a:rPr>
              <a:t>reactor.</a:t>
            </a:r>
            <a:endParaRPr sz="700">
              <a:latin typeface="Microsoft Sans Serif"/>
              <a:cs typeface="Microsoft Sans Serif"/>
            </a:endParaRPr>
          </a:p>
          <a:p>
            <a:pPr marL="413384" marR="404495" indent="-172720">
              <a:lnSpc>
                <a:spcPct val="134700"/>
              </a:lnSpc>
              <a:spcBef>
                <a:spcPts val="70"/>
              </a:spcBef>
              <a:buSzPct val="133333"/>
              <a:buChar char="•"/>
              <a:tabLst>
                <a:tab pos="412115" algn="l"/>
              </a:tabLst>
            </a:pPr>
            <a:r>
              <a:rPr sz="750" spc="-15" dirty="0">
                <a:latin typeface="Microsoft Sans Serif"/>
                <a:cs typeface="Microsoft Sans Serif"/>
              </a:rPr>
              <a:t>La</a:t>
            </a:r>
            <a:r>
              <a:rPr sz="750" spc="-5" dirty="0">
                <a:latin typeface="Microsoft Sans Serif"/>
                <a:cs typeface="Microsoft Sans Serif"/>
              </a:rPr>
              <a:t> </a:t>
            </a:r>
            <a:r>
              <a:rPr sz="750" spc="10" dirty="0">
                <a:latin typeface="Microsoft Sans Serif"/>
                <a:cs typeface="Microsoft Sans Serif"/>
              </a:rPr>
              <a:t>tasa</a:t>
            </a:r>
            <a:r>
              <a:rPr sz="750" spc="-5" dirty="0">
                <a:latin typeface="Microsoft Sans Serif"/>
                <a:cs typeface="Microsoft Sans Serif"/>
              </a:rPr>
              <a:t> </a:t>
            </a:r>
            <a:r>
              <a:rPr sz="750" spc="30" dirty="0">
                <a:latin typeface="Microsoft Sans Serif"/>
                <a:cs typeface="Microsoft Sans Serif"/>
              </a:rPr>
              <a:t>máxima</a:t>
            </a:r>
            <a:r>
              <a:rPr sz="750" spc="-5" dirty="0">
                <a:latin typeface="Microsoft Sans Serif"/>
                <a:cs typeface="Microsoft Sans Serif"/>
              </a:rPr>
              <a:t> </a:t>
            </a:r>
            <a:r>
              <a:rPr sz="750" spc="25" dirty="0">
                <a:latin typeface="Microsoft Sans Serif"/>
                <a:cs typeface="Microsoft Sans Serif"/>
              </a:rPr>
              <a:t>de</a:t>
            </a:r>
            <a:r>
              <a:rPr sz="750" dirty="0">
                <a:latin typeface="Microsoft Sans Serif"/>
                <a:cs typeface="Microsoft Sans Serif"/>
              </a:rPr>
              <a:t> </a:t>
            </a:r>
            <a:r>
              <a:rPr sz="750" spc="10" dirty="0">
                <a:latin typeface="Microsoft Sans Serif"/>
                <a:cs typeface="Microsoft Sans Serif"/>
              </a:rPr>
              <a:t>caída</a:t>
            </a:r>
            <a:r>
              <a:rPr sz="750" spc="-5" dirty="0">
                <a:latin typeface="Microsoft Sans Serif"/>
                <a:cs typeface="Microsoft Sans Serif"/>
              </a:rPr>
              <a:t> </a:t>
            </a:r>
            <a:r>
              <a:rPr sz="750" spc="25" dirty="0">
                <a:latin typeface="Microsoft Sans Serif"/>
                <a:cs typeface="Microsoft Sans Serif"/>
              </a:rPr>
              <a:t>de</a:t>
            </a:r>
            <a:r>
              <a:rPr sz="750" spc="-5" dirty="0">
                <a:latin typeface="Microsoft Sans Serif"/>
                <a:cs typeface="Microsoft Sans Serif"/>
              </a:rPr>
              <a:t> </a:t>
            </a:r>
            <a:r>
              <a:rPr sz="750" spc="20" dirty="0">
                <a:latin typeface="Microsoft Sans Serif"/>
                <a:cs typeface="Microsoft Sans Serif"/>
              </a:rPr>
              <a:t>frecuencia</a:t>
            </a:r>
            <a:r>
              <a:rPr sz="750" dirty="0">
                <a:latin typeface="Microsoft Sans Serif"/>
                <a:cs typeface="Microsoft Sans Serif"/>
              </a:rPr>
              <a:t> </a:t>
            </a:r>
            <a:r>
              <a:rPr sz="750" spc="20" dirty="0">
                <a:latin typeface="Microsoft Sans Serif"/>
                <a:cs typeface="Microsoft Sans Serif"/>
              </a:rPr>
              <a:t>del</a:t>
            </a:r>
            <a:r>
              <a:rPr sz="750" spc="-5" dirty="0">
                <a:latin typeface="Microsoft Sans Serif"/>
                <a:cs typeface="Microsoft Sans Serif"/>
              </a:rPr>
              <a:t> </a:t>
            </a:r>
            <a:r>
              <a:rPr sz="750" spc="15" dirty="0">
                <a:latin typeface="Microsoft Sans Serif"/>
                <a:cs typeface="Microsoft Sans Serif"/>
              </a:rPr>
              <a:t>sistema</a:t>
            </a:r>
            <a:r>
              <a:rPr sz="750" spc="-5" dirty="0">
                <a:latin typeface="Microsoft Sans Serif"/>
                <a:cs typeface="Microsoft Sans Serif"/>
              </a:rPr>
              <a:t> </a:t>
            </a:r>
            <a:r>
              <a:rPr sz="750" spc="25" dirty="0">
                <a:latin typeface="Microsoft Sans Serif"/>
                <a:cs typeface="Microsoft Sans Serif"/>
              </a:rPr>
              <a:t>de </a:t>
            </a:r>
            <a:r>
              <a:rPr sz="750" spc="-185" dirty="0">
                <a:latin typeface="Microsoft Sans Serif"/>
                <a:cs typeface="Microsoft Sans Serif"/>
              </a:rPr>
              <a:t> </a:t>
            </a:r>
            <a:r>
              <a:rPr sz="750" spc="25" dirty="0">
                <a:latin typeface="Microsoft Sans Serif"/>
                <a:cs typeface="Microsoft Sans Serif"/>
              </a:rPr>
              <a:t>energía</a:t>
            </a:r>
            <a:r>
              <a:rPr sz="750" spc="-10" dirty="0">
                <a:latin typeface="Microsoft Sans Serif"/>
                <a:cs typeface="Microsoft Sans Serif"/>
              </a:rPr>
              <a:t> </a:t>
            </a:r>
            <a:r>
              <a:rPr sz="750" spc="30" dirty="0">
                <a:latin typeface="Microsoft Sans Serif"/>
                <a:cs typeface="Microsoft Sans Serif"/>
              </a:rPr>
              <a:t>que</a:t>
            </a:r>
            <a:r>
              <a:rPr sz="750" spc="-5" dirty="0">
                <a:latin typeface="Microsoft Sans Serif"/>
                <a:cs typeface="Microsoft Sans Serif"/>
              </a:rPr>
              <a:t> se </a:t>
            </a:r>
            <a:r>
              <a:rPr sz="750" spc="25" dirty="0">
                <a:latin typeface="Microsoft Sans Serif"/>
                <a:cs typeface="Microsoft Sans Serif"/>
              </a:rPr>
              <a:t>puede</a:t>
            </a:r>
            <a:r>
              <a:rPr sz="750" spc="-5" dirty="0">
                <a:latin typeface="Microsoft Sans Serif"/>
                <a:cs typeface="Microsoft Sans Serif"/>
              </a:rPr>
              <a:t> </a:t>
            </a:r>
            <a:r>
              <a:rPr sz="750" spc="25" dirty="0">
                <a:latin typeface="Microsoft Sans Serif"/>
                <a:cs typeface="Microsoft Sans Serif"/>
              </a:rPr>
              <a:t>encontrar.</a:t>
            </a:r>
            <a:endParaRPr sz="750">
              <a:latin typeface="Microsoft Sans Serif"/>
              <a:cs typeface="Microsoft Sans Serif"/>
            </a:endParaRPr>
          </a:p>
          <a:p>
            <a:pPr marL="411480" indent="-170815">
              <a:lnSpc>
                <a:spcPct val="100000"/>
              </a:lnSpc>
              <a:spcBef>
                <a:spcPts val="359"/>
              </a:spcBef>
              <a:buSzPct val="133333"/>
              <a:buChar char="•"/>
              <a:tabLst>
                <a:tab pos="412115" algn="l"/>
              </a:tabLst>
            </a:pPr>
            <a:r>
              <a:rPr sz="750" spc="-15" dirty="0">
                <a:latin typeface="Microsoft Sans Serif"/>
                <a:cs typeface="Microsoft Sans Serif"/>
              </a:rPr>
              <a:t>La</a:t>
            </a:r>
            <a:r>
              <a:rPr sz="750" spc="-5" dirty="0">
                <a:latin typeface="Microsoft Sans Serif"/>
                <a:cs typeface="Microsoft Sans Serif"/>
              </a:rPr>
              <a:t> </a:t>
            </a:r>
            <a:r>
              <a:rPr sz="750" spc="15" dirty="0">
                <a:latin typeface="Microsoft Sans Serif"/>
                <a:cs typeface="Microsoft Sans Serif"/>
              </a:rPr>
              <a:t>calificación</a:t>
            </a:r>
            <a:r>
              <a:rPr sz="750" spc="-5" dirty="0">
                <a:latin typeface="Microsoft Sans Serif"/>
                <a:cs typeface="Microsoft Sans Serif"/>
              </a:rPr>
              <a:t> </a:t>
            </a:r>
            <a:r>
              <a:rPr sz="750" spc="20" dirty="0">
                <a:latin typeface="Microsoft Sans Serif"/>
                <a:cs typeface="Microsoft Sans Serif"/>
              </a:rPr>
              <a:t>del</a:t>
            </a:r>
            <a:r>
              <a:rPr sz="750" dirty="0">
                <a:latin typeface="Microsoft Sans Serif"/>
                <a:cs typeface="Microsoft Sans Serif"/>
              </a:rPr>
              <a:t> </a:t>
            </a:r>
            <a:r>
              <a:rPr sz="750" spc="20" dirty="0">
                <a:latin typeface="Microsoft Sans Serif"/>
                <a:cs typeface="Microsoft Sans Serif"/>
              </a:rPr>
              <a:t>núcleo</a:t>
            </a:r>
            <a:r>
              <a:rPr sz="750" spc="-5" dirty="0">
                <a:latin typeface="Microsoft Sans Serif"/>
                <a:cs typeface="Microsoft Sans Serif"/>
              </a:rPr>
              <a:t> </a:t>
            </a:r>
            <a:r>
              <a:rPr sz="750" spc="20" dirty="0">
                <a:latin typeface="Microsoft Sans Serif"/>
                <a:cs typeface="Microsoft Sans Serif"/>
              </a:rPr>
              <a:t>con</a:t>
            </a:r>
            <a:r>
              <a:rPr sz="750" dirty="0">
                <a:latin typeface="Microsoft Sans Serif"/>
                <a:cs typeface="Microsoft Sans Serif"/>
              </a:rPr>
              <a:t> </a:t>
            </a:r>
            <a:r>
              <a:rPr sz="750" spc="20" dirty="0">
                <a:latin typeface="Microsoft Sans Serif"/>
                <a:cs typeface="Microsoft Sans Serif"/>
              </a:rPr>
              <a:t>respecto</a:t>
            </a:r>
            <a:r>
              <a:rPr sz="750" spc="-5" dirty="0">
                <a:latin typeface="Microsoft Sans Serif"/>
                <a:cs typeface="Microsoft Sans Serif"/>
              </a:rPr>
              <a:t> </a:t>
            </a:r>
            <a:r>
              <a:rPr sz="750" dirty="0">
                <a:latin typeface="Microsoft Sans Serif"/>
                <a:cs typeface="Microsoft Sans Serif"/>
              </a:rPr>
              <a:t>a </a:t>
            </a:r>
            <a:r>
              <a:rPr sz="750" spc="10" dirty="0">
                <a:latin typeface="Microsoft Sans Serif"/>
                <a:cs typeface="Microsoft Sans Serif"/>
              </a:rPr>
              <a:t>la</a:t>
            </a:r>
            <a:r>
              <a:rPr sz="750" spc="-5" dirty="0">
                <a:latin typeface="Microsoft Sans Serif"/>
                <a:cs typeface="Microsoft Sans Serif"/>
              </a:rPr>
              <a:t> </a:t>
            </a:r>
            <a:r>
              <a:rPr sz="750" spc="10" dirty="0">
                <a:latin typeface="Microsoft Sans Serif"/>
                <a:cs typeface="Microsoft Sans Serif"/>
              </a:rPr>
              <a:t>carga.</a:t>
            </a:r>
            <a:endParaRPr sz="750">
              <a:latin typeface="Microsoft Sans Serif"/>
              <a:cs typeface="Microsoft Sans Serif"/>
            </a:endParaRPr>
          </a:p>
          <a:p>
            <a:pPr marL="411480" marR="387985" indent="-170815">
              <a:lnSpc>
                <a:spcPct val="152300"/>
              </a:lnSpc>
              <a:spcBef>
                <a:spcPts val="75"/>
              </a:spcBef>
              <a:buSzPct val="153846"/>
              <a:buChar char="•"/>
              <a:tabLst>
                <a:tab pos="412115" algn="l"/>
              </a:tabLst>
            </a:pPr>
            <a:r>
              <a:rPr sz="650" spc="15" dirty="0">
                <a:latin typeface="Microsoft Sans Serif"/>
                <a:cs typeface="Microsoft Sans Serif"/>
              </a:rPr>
              <a:t>Coordinación</a:t>
            </a:r>
            <a:r>
              <a:rPr sz="650" spc="-5" dirty="0">
                <a:latin typeface="Microsoft Sans Serif"/>
                <a:cs typeface="Microsoft Sans Serif"/>
              </a:rPr>
              <a:t> </a:t>
            </a:r>
            <a:r>
              <a:rPr sz="650" spc="15" dirty="0">
                <a:latin typeface="Microsoft Sans Serif"/>
                <a:cs typeface="Microsoft Sans Serif"/>
              </a:rPr>
              <a:t>con</a:t>
            </a:r>
            <a:r>
              <a:rPr sz="650" dirty="0">
                <a:latin typeface="Microsoft Sans Serif"/>
                <a:cs typeface="Microsoft Sans Serif"/>
              </a:rPr>
              <a:t> </a:t>
            </a:r>
            <a:r>
              <a:rPr sz="650" spc="15" dirty="0">
                <a:latin typeface="Microsoft Sans Serif"/>
                <a:cs typeface="Microsoft Sans Serif"/>
              </a:rPr>
              <a:t>esquemas</a:t>
            </a:r>
            <a:r>
              <a:rPr sz="650" dirty="0">
                <a:latin typeface="Microsoft Sans Serif"/>
                <a:cs typeface="Microsoft Sans Serif"/>
              </a:rPr>
              <a:t> </a:t>
            </a:r>
            <a:r>
              <a:rPr sz="650" spc="20" dirty="0">
                <a:latin typeface="Microsoft Sans Serif"/>
                <a:cs typeface="Microsoft Sans Serif"/>
              </a:rPr>
              <a:t>de</a:t>
            </a:r>
            <a:r>
              <a:rPr sz="650" spc="-5" dirty="0">
                <a:latin typeface="Microsoft Sans Serif"/>
                <a:cs typeface="Microsoft Sans Serif"/>
              </a:rPr>
              <a:t> </a:t>
            </a:r>
            <a:r>
              <a:rPr sz="650" spc="15" dirty="0">
                <a:latin typeface="Microsoft Sans Serif"/>
                <a:cs typeface="Microsoft Sans Serif"/>
              </a:rPr>
              <a:t>deslastre</a:t>
            </a:r>
            <a:r>
              <a:rPr sz="650" dirty="0">
                <a:latin typeface="Microsoft Sans Serif"/>
                <a:cs typeface="Microsoft Sans Serif"/>
              </a:rPr>
              <a:t> </a:t>
            </a:r>
            <a:r>
              <a:rPr sz="650" spc="20" dirty="0">
                <a:latin typeface="Microsoft Sans Serif"/>
                <a:cs typeface="Microsoft Sans Serif"/>
              </a:rPr>
              <a:t>de</a:t>
            </a:r>
            <a:r>
              <a:rPr sz="650" dirty="0">
                <a:latin typeface="Microsoft Sans Serif"/>
                <a:cs typeface="Microsoft Sans Serif"/>
              </a:rPr>
              <a:t> </a:t>
            </a:r>
            <a:r>
              <a:rPr sz="650" spc="15" dirty="0">
                <a:latin typeface="Microsoft Sans Serif"/>
                <a:cs typeface="Microsoft Sans Serif"/>
              </a:rPr>
              <a:t>carga</a:t>
            </a:r>
            <a:r>
              <a:rPr sz="650" dirty="0">
                <a:latin typeface="Microsoft Sans Serif"/>
                <a:cs typeface="Microsoft Sans Serif"/>
              </a:rPr>
              <a:t> </a:t>
            </a:r>
            <a:r>
              <a:rPr sz="650" spc="20" dirty="0">
                <a:latin typeface="Microsoft Sans Serif"/>
                <a:cs typeface="Microsoft Sans Serif"/>
              </a:rPr>
              <a:t>del</a:t>
            </a:r>
            <a:r>
              <a:rPr sz="650" spc="-5" dirty="0">
                <a:latin typeface="Microsoft Sans Serif"/>
                <a:cs typeface="Microsoft Sans Serif"/>
              </a:rPr>
              <a:t> </a:t>
            </a:r>
            <a:r>
              <a:rPr sz="650" spc="15" dirty="0">
                <a:latin typeface="Microsoft Sans Serif"/>
                <a:cs typeface="Microsoft Sans Serif"/>
              </a:rPr>
              <a:t>sistema </a:t>
            </a:r>
            <a:r>
              <a:rPr sz="650" spc="-155" dirty="0">
                <a:latin typeface="Microsoft Sans Serif"/>
                <a:cs typeface="Microsoft Sans Serif"/>
              </a:rPr>
              <a:t> </a:t>
            </a:r>
            <a:r>
              <a:rPr sz="650" spc="15" dirty="0">
                <a:latin typeface="Microsoft Sans Serif"/>
                <a:cs typeface="Microsoft Sans Serif"/>
              </a:rPr>
              <a:t>eléctrico.</a:t>
            </a:r>
            <a:endParaRPr sz="650">
              <a:latin typeface="Microsoft Sans Serif"/>
              <a:cs typeface="Microsoft Sans Serif"/>
            </a:endParaRPr>
          </a:p>
          <a:p>
            <a:pPr marL="413384" marR="513715" indent="-172720">
              <a:lnSpc>
                <a:spcPct val="181900"/>
              </a:lnSpc>
              <a:spcBef>
                <a:spcPts val="65"/>
              </a:spcBef>
              <a:buSzPct val="181818"/>
              <a:buChar char="•"/>
              <a:tabLst>
                <a:tab pos="412115" algn="l"/>
              </a:tabLst>
            </a:pPr>
            <a:r>
              <a:rPr sz="550" spc="10" dirty="0">
                <a:latin typeface="Microsoft Sans Serif"/>
                <a:cs typeface="Microsoft Sans Serif"/>
              </a:rPr>
              <a:t>Condiciones</a:t>
            </a:r>
            <a:r>
              <a:rPr sz="550" spc="-5" dirty="0">
                <a:latin typeface="Microsoft Sans Serif"/>
                <a:cs typeface="Microsoft Sans Serif"/>
              </a:rPr>
              <a:t> </a:t>
            </a:r>
            <a:r>
              <a:rPr sz="550" spc="15" dirty="0">
                <a:latin typeface="Microsoft Sans Serif"/>
                <a:cs typeface="Microsoft Sans Serif"/>
              </a:rPr>
              <a:t>de</a:t>
            </a:r>
            <a:r>
              <a:rPr sz="550" spc="-5" dirty="0">
                <a:latin typeface="Microsoft Sans Serif"/>
                <a:cs typeface="Microsoft Sans Serif"/>
              </a:rPr>
              <a:t> </a:t>
            </a:r>
            <a:r>
              <a:rPr sz="550" spc="15" dirty="0">
                <a:latin typeface="Microsoft Sans Serif"/>
                <a:cs typeface="Microsoft Sans Serif"/>
              </a:rPr>
              <a:t>voltaje</a:t>
            </a:r>
            <a:r>
              <a:rPr sz="550" spc="-5" dirty="0">
                <a:latin typeface="Microsoft Sans Serif"/>
                <a:cs typeface="Microsoft Sans Serif"/>
              </a:rPr>
              <a:t> </a:t>
            </a:r>
            <a:r>
              <a:rPr sz="550" spc="15" dirty="0">
                <a:latin typeface="Microsoft Sans Serif"/>
                <a:cs typeface="Microsoft Sans Serif"/>
              </a:rPr>
              <a:t>del</a:t>
            </a:r>
            <a:r>
              <a:rPr sz="550" dirty="0">
                <a:latin typeface="Microsoft Sans Serif"/>
                <a:cs typeface="Microsoft Sans Serif"/>
              </a:rPr>
              <a:t> </a:t>
            </a:r>
            <a:r>
              <a:rPr sz="550" spc="10" dirty="0">
                <a:latin typeface="Microsoft Sans Serif"/>
                <a:cs typeface="Microsoft Sans Serif"/>
              </a:rPr>
              <a:t>sistema</a:t>
            </a:r>
            <a:r>
              <a:rPr sz="550" spc="-5" dirty="0">
                <a:latin typeface="Microsoft Sans Serif"/>
                <a:cs typeface="Microsoft Sans Serif"/>
              </a:rPr>
              <a:t> </a:t>
            </a:r>
            <a:r>
              <a:rPr sz="550" spc="20" dirty="0">
                <a:latin typeface="Microsoft Sans Serif"/>
                <a:cs typeface="Microsoft Sans Serif"/>
              </a:rPr>
              <a:t>que</a:t>
            </a:r>
            <a:r>
              <a:rPr sz="550" spc="-5" dirty="0">
                <a:latin typeface="Microsoft Sans Serif"/>
                <a:cs typeface="Microsoft Sans Serif"/>
              </a:rPr>
              <a:t> </a:t>
            </a:r>
            <a:r>
              <a:rPr sz="550" spc="15" dirty="0">
                <a:latin typeface="Microsoft Sans Serif"/>
                <a:cs typeface="Microsoft Sans Serif"/>
              </a:rPr>
              <a:t>existen</a:t>
            </a:r>
            <a:r>
              <a:rPr sz="550" spc="-5" dirty="0">
                <a:latin typeface="Microsoft Sans Serif"/>
                <a:cs typeface="Microsoft Sans Serif"/>
              </a:rPr>
              <a:t> </a:t>
            </a:r>
            <a:r>
              <a:rPr sz="550" spc="15" dirty="0">
                <a:latin typeface="Microsoft Sans Serif"/>
                <a:cs typeface="Microsoft Sans Serif"/>
              </a:rPr>
              <a:t>en</a:t>
            </a:r>
            <a:r>
              <a:rPr sz="550" dirty="0">
                <a:latin typeface="Microsoft Sans Serif"/>
                <a:cs typeface="Microsoft Sans Serif"/>
              </a:rPr>
              <a:t> </a:t>
            </a:r>
            <a:r>
              <a:rPr sz="550" spc="10" dirty="0">
                <a:latin typeface="Microsoft Sans Serif"/>
                <a:cs typeface="Microsoft Sans Serif"/>
              </a:rPr>
              <a:t>el</a:t>
            </a:r>
            <a:r>
              <a:rPr sz="550" spc="-5" dirty="0">
                <a:latin typeface="Microsoft Sans Serif"/>
                <a:cs typeface="Microsoft Sans Serif"/>
              </a:rPr>
              <a:t> </a:t>
            </a:r>
            <a:r>
              <a:rPr sz="550" spc="35" dirty="0">
                <a:latin typeface="Microsoft Sans Serif"/>
                <a:cs typeface="Microsoft Sans Serif"/>
              </a:rPr>
              <a:t>momento</a:t>
            </a:r>
            <a:r>
              <a:rPr sz="550" spc="-5" dirty="0">
                <a:latin typeface="Microsoft Sans Serif"/>
                <a:cs typeface="Microsoft Sans Serif"/>
              </a:rPr>
              <a:t> </a:t>
            </a:r>
            <a:r>
              <a:rPr sz="550" spc="15" dirty="0">
                <a:latin typeface="Microsoft Sans Serif"/>
                <a:cs typeface="Microsoft Sans Serif"/>
              </a:rPr>
              <a:t>de</a:t>
            </a:r>
            <a:r>
              <a:rPr sz="550" spc="-5" dirty="0">
                <a:latin typeface="Microsoft Sans Serif"/>
                <a:cs typeface="Microsoft Sans Serif"/>
              </a:rPr>
              <a:t> </a:t>
            </a:r>
            <a:r>
              <a:rPr sz="550" spc="20" dirty="0">
                <a:latin typeface="Microsoft Sans Serif"/>
                <a:cs typeface="Microsoft Sans Serif"/>
              </a:rPr>
              <a:t>una </a:t>
            </a:r>
            <a:r>
              <a:rPr sz="550" spc="-130" dirty="0">
                <a:latin typeface="Microsoft Sans Serif"/>
                <a:cs typeface="Microsoft Sans Serif"/>
              </a:rPr>
              <a:t> </a:t>
            </a:r>
            <a:r>
              <a:rPr sz="550" spc="20" dirty="0">
                <a:latin typeface="Microsoft Sans Serif"/>
                <a:cs typeface="Microsoft Sans Serif"/>
              </a:rPr>
              <a:t>disminución</a:t>
            </a:r>
            <a:r>
              <a:rPr sz="550" spc="-10" dirty="0">
                <a:latin typeface="Microsoft Sans Serif"/>
                <a:cs typeface="Microsoft Sans Serif"/>
              </a:rPr>
              <a:t> </a:t>
            </a:r>
            <a:r>
              <a:rPr sz="550" spc="15" dirty="0">
                <a:latin typeface="Microsoft Sans Serif"/>
                <a:cs typeface="Microsoft Sans Serif"/>
              </a:rPr>
              <a:t>de</a:t>
            </a:r>
            <a:r>
              <a:rPr sz="550" spc="-5" dirty="0">
                <a:latin typeface="Microsoft Sans Serif"/>
                <a:cs typeface="Microsoft Sans Serif"/>
              </a:rPr>
              <a:t> </a:t>
            </a:r>
            <a:r>
              <a:rPr sz="550" spc="5" dirty="0">
                <a:latin typeface="Microsoft Sans Serif"/>
                <a:cs typeface="Microsoft Sans Serif"/>
              </a:rPr>
              <a:t>la</a:t>
            </a:r>
            <a:r>
              <a:rPr sz="550" spc="-5" dirty="0">
                <a:latin typeface="Microsoft Sans Serif"/>
                <a:cs typeface="Microsoft Sans Serif"/>
              </a:rPr>
              <a:t> </a:t>
            </a:r>
            <a:r>
              <a:rPr sz="550" spc="15" dirty="0">
                <a:latin typeface="Microsoft Sans Serif"/>
                <a:cs typeface="Microsoft Sans Serif"/>
              </a:rPr>
              <a:t>frecuencia</a:t>
            </a:r>
            <a:r>
              <a:rPr sz="550" spc="-5" dirty="0">
                <a:latin typeface="Microsoft Sans Serif"/>
                <a:cs typeface="Microsoft Sans Serif"/>
              </a:rPr>
              <a:t> </a:t>
            </a:r>
            <a:r>
              <a:rPr sz="550" spc="15" dirty="0">
                <a:latin typeface="Microsoft Sans Serif"/>
                <a:cs typeface="Microsoft Sans Serif"/>
              </a:rPr>
              <a:t>del</a:t>
            </a:r>
            <a:r>
              <a:rPr sz="550" spc="-5" dirty="0">
                <a:latin typeface="Microsoft Sans Serif"/>
                <a:cs typeface="Microsoft Sans Serif"/>
              </a:rPr>
              <a:t> </a:t>
            </a:r>
            <a:r>
              <a:rPr sz="550" spc="10" dirty="0">
                <a:latin typeface="Microsoft Sans Serif"/>
                <a:cs typeface="Microsoft Sans Serif"/>
              </a:rPr>
              <a:t>sistema.</a:t>
            </a:r>
            <a:endParaRPr sz="550">
              <a:latin typeface="Microsoft Sans Serif"/>
              <a:cs typeface="Microsoft Sans Serif"/>
            </a:endParaRPr>
          </a:p>
          <a:p>
            <a:pPr>
              <a:lnSpc>
                <a:spcPct val="100000"/>
              </a:lnSpc>
              <a:spcBef>
                <a:spcPts val="45"/>
              </a:spcBef>
            </a:pPr>
            <a:endParaRPr sz="700">
              <a:latin typeface="Microsoft Sans Serif"/>
              <a:cs typeface="Microsoft Sans Serif"/>
            </a:endParaRPr>
          </a:p>
          <a:p>
            <a:pPr marL="260985" indent="-123189">
              <a:lnSpc>
                <a:spcPct val="100000"/>
              </a:lnSpc>
              <a:buAutoNum type="arabicParenR" startAt="2"/>
              <a:tabLst>
                <a:tab pos="261620" algn="l"/>
              </a:tabLst>
            </a:pPr>
            <a:r>
              <a:rPr sz="850" spc="10" dirty="0">
                <a:latin typeface="Microsoft Sans Serif"/>
                <a:cs typeface="Microsoft Sans Serif"/>
              </a:rPr>
              <a:t>Plantas</a:t>
            </a:r>
            <a:r>
              <a:rPr sz="850" spc="-40" dirty="0">
                <a:latin typeface="Microsoft Sans Serif"/>
                <a:cs typeface="Microsoft Sans Serif"/>
              </a:rPr>
              <a:t> BWR</a:t>
            </a:r>
            <a:endParaRPr sz="850">
              <a:latin typeface="Microsoft Sans Serif"/>
              <a:cs typeface="Microsoft Sans Serif"/>
            </a:endParaRPr>
          </a:p>
          <a:p>
            <a:pPr marL="13970" marR="10160" indent="153670">
              <a:lnSpc>
                <a:spcPts val="1200"/>
              </a:lnSpc>
              <a:spcBef>
                <a:spcPts val="10"/>
              </a:spcBef>
            </a:pPr>
            <a:r>
              <a:rPr sz="750" spc="15" dirty="0">
                <a:latin typeface="Microsoft Sans Serif"/>
                <a:cs typeface="Microsoft Sans Serif"/>
              </a:rPr>
              <a:t>Algunas </a:t>
            </a:r>
            <a:r>
              <a:rPr sz="750" spc="20" dirty="0">
                <a:latin typeface="Microsoft Sans Serif"/>
                <a:cs typeface="Microsoft Sans Serif"/>
              </a:rPr>
              <a:t>unidades </a:t>
            </a:r>
            <a:r>
              <a:rPr sz="750" spc="-35" dirty="0">
                <a:latin typeface="Microsoft Sans Serif"/>
                <a:cs typeface="Microsoft Sans Serif"/>
              </a:rPr>
              <a:t>BWR </a:t>
            </a:r>
            <a:r>
              <a:rPr sz="750" spc="25" dirty="0">
                <a:latin typeface="Microsoft Sans Serif"/>
                <a:cs typeface="Microsoft Sans Serif"/>
              </a:rPr>
              <a:t>emplean conjuntos de </a:t>
            </a:r>
            <a:r>
              <a:rPr sz="750" spc="30" dirty="0">
                <a:latin typeface="Microsoft Sans Serif"/>
                <a:cs typeface="Microsoft Sans Serif"/>
              </a:rPr>
              <a:t>motogeneradores </a:t>
            </a:r>
            <a:r>
              <a:rPr sz="750" spc="40" dirty="0">
                <a:latin typeface="Microsoft Sans Serif"/>
                <a:cs typeface="Microsoft Sans Serif"/>
              </a:rPr>
              <a:t>no </a:t>
            </a:r>
            <a:r>
              <a:rPr sz="750" spc="-190" dirty="0">
                <a:latin typeface="Microsoft Sans Serif"/>
                <a:cs typeface="Microsoft Sans Serif"/>
              </a:rPr>
              <a:t> </a:t>
            </a:r>
            <a:r>
              <a:rPr sz="750" spc="20" dirty="0">
                <a:latin typeface="Microsoft Sans Serif"/>
                <a:cs typeface="Microsoft Sans Serif"/>
              </a:rPr>
              <a:t>sísmicamente </a:t>
            </a:r>
            <a:r>
              <a:rPr sz="750" spc="10" dirty="0">
                <a:latin typeface="Microsoft Sans Serif"/>
                <a:cs typeface="Microsoft Sans Serif"/>
              </a:rPr>
              <a:t>calificados </a:t>
            </a:r>
            <a:r>
              <a:rPr sz="750" spc="25" dirty="0">
                <a:latin typeface="Microsoft Sans Serif"/>
                <a:cs typeface="Microsoft Sans Serif"/>
              </a:rPr>
              <a:t>para </a:t>
            </a:r>
            <a:r>
              <a:rPr sz="750" spc="30" dirty="0">
                <a:latin typeface="Microsoft Sans Serif"/>
                <a:cs typeface="Microsoft Sans Serif"/>
              </a:rPr>
              <a:t>suministrar </a:t>
            </a:r>
            <a:r>
              <a:rPr sz="750" spc="25" dirty="0">
                <a:latin typeface="Microsoft Sans Serif"/>
                <a:cs typeface="Microsoft Sans Serif"/>
              </a:rPr>
              <a:t>energía </a:t>
            </a:r>
            <a:r>
              <a:rPr sz="750" dirty="0">
                <a:latin typeface="Microsoft Sans Serif"/>
                <a:cs typeface="Microsoft Sans Serif"/>
              </a:rPr>
              <a:t>a </a:t>
            </a:r>
            <a:r>
              <a:rPr sz="750" spc="10" dirty="0">
                <a:latin typeface="Microsoft Sans Serif"/>
                <a:cs typeface="Microsoft Sans Serif"/>
              </a:rPr>
              <a:t>los </a:t>
            </a:r>
            <a:r>
              <a:rPr sz="750" spc="15" dirty="0">
                <a:latin typeface="Microsoft Sans Serif"/>
                <a:cs typeface="Microsoft Sans Serif"/>
              </a:rPr>
              <a:t>sistemas </a:t>
            </a:r>
            <a:r>
              <a:rPr sz="750" spc="25" dirty="0">
                <a:latin typeface="Microsoft Sans Serif"/>
                <a:cs typeface="Microsoft Sans Serif"/>
              </a:rPr>
              <a:t>de </a:t>
            </a:r>
            <a:r>
              <a:rPr sz="750" spc="30" dirty="0">
                <a:latin typeface="Microsoft Sans Serif"/>
                <a:cs typeface="Microsoft Sans Serif"/>
              </a:rPr>
              <a:t> </a:t>
            </a:r>
            <a:r>
              <a:rPr sz="750" spc="25" dirty="0">
                <a:latin typeface="Microsoft Sans Serif"/>
                <a:cs typeface="Microsoft Sans Serif"/>
              </a:rPr>
              <a:t>protección </a:t>
            </a:r>
            <a:r>
              <a:rPr sz="750" spc="20" dirty="0">
                <a:latin typeface="Microsoft Sans Serif"/>
                <a:cs typeface="Microsoft Sans Serif"/>
              </a:rPr>
              <a:t>del </a:t>
            </a:r>
            <a:r>
              <a:rPr sz="750" spc="25" dirty="0">
                <a:latin typeface="Microsoft Sans Serif"/>
                <a:cs typeface="Microsoft Sans Serif"/>
              </a:rPr>
              <a:t>reactor. </a:t>
            </a:r>
            <a:r>
              <a:rPr sz="750" spc="5" dirty="0">
                <a:latin typeface="Microsoft Sans Serif"/>
                <a:cs typeface="Microsoft Sans Serif"/>
              </a:rPr>
              <a:t>Para </a:t>
            </a:r>
            <a:r>
              <a:rPr sz="750" spc="25" dirty="0">
                <a:latin typeface="Microsoft Sans Serif"/>
                <a:cs typeface="Microsoft Sans Serif"/>
              </a:rPr>
              <a:t>garantizar </a:t>
            </a:r>
            <a:r>
              <a:rPr sz="750" spc="30" dirty="0">
                <a:latin typeface="Microsoft Sans Serif"/>
                <a:cs typeface="Microsoft Sans Serif"/>
              </a:rPr>
              <a:t>que </a:t>
            </a:r>
            <a:r>
              <a:rPr sz="750" spc="10" dirty="0">
                <a:latin typeface="Microsoft Sans Serif"/>
                <a:cs typeface="Microsoft Sans Serif"/>
              </a:rPr>
              <a:t>estos </a:t>
            </a:r>
            <a:r>
              <a:rPr sz="750" spc="15" dirty="0">
                <a:latin typeface="Microsoft Sans Serif"/>
                <a:cs typeface="Microsoft Sans Serif"/>
              </a:rPr>
              <a:t>sistemas </a:t>
            </a:r>
            <a:r>
              <a:rPr sz="750" spc="30" dirty="0">
                <a:latin typeface="Microsoft Sans Serif"/>
                <a:cs typeface="Microsoft Sans Serif"/>
              </a:rPr>
              <a:t>puedan </a:t>
            </a:r>
            <a:r>
              <a:rPr sz="750" spc="35" dirty="0">
                <a:latin typeface="Microsoft Sans Serif"/>
                <a:cs typeface="Microsoft Sans Serif"/>
              </a:rPr>
              <a:t> </a:t>
            </a:r>
            <a:r>
              <a:rPr sz="750" spc="15" dirty="0">
                <a:latin typeface="Microsoft Sans Serif"/>
                <a:cs typeface="Microsoft Sans Serif"/>
              </a:rPr>
              <a:t>realizar </a:t>
            </a:r>
            <a:r>
              <a:rPr sz="750" spc="5" dirty="0">
                <a:latin typeface="Microsoft Sans Serif"/>
                <a:cs typeface="Microsoft Sans Serif"/>
              </a:rPr>
              <a:t>sus </a:t>
            </a:r>
            <a:r>
              <a:rPr sz="750" spc="20" dirty="0">
                <a:latin typeface="Microsoft Sans Serif"/>
                <a:cs typeface="Microsoft Sans Serif"/>
              </a:rPr>
              <a:t>funciones </a:t>
            </a:r>
            <a:r>
              <a:rPr sz="750" spc="25" dirty="0">
                <a:latin typeface="Microsoft Sans Serif"/>
                <a:cs typeface="Microsoft Sans Serif"/>
              </a:rPr>
              <a:t>de seguridad </a:t>
            </a:r>
            <a:r>
              <a:rPr sz="750" spc="15" dirty="0">
                <a:latin typeface="Microsoft Sans Serif"/>
                <a:cs typeface="Microsoft Sans Serif"/>
              </a:rPr>
              <a:t>previstas </a:t>
            </a:r>
            <a:r>
              <a:rPr sz="750" spc="35" dirty="0">
                <a:latin typeface="Microsoft Sans Serif"/>
                <a:cs typeface="Microsoft Sans Serif"/>
              </a:rPr>
              <a:t>durante </a:t>
            </a:r>
            <a:r>
              <a:rPr sz="750" spc="45" dirty="0">
                <a:latin typeface="Microsoft Sans Serif"/>
                <a:cs typeface="Microsoft Sans Serif"/>
              </a:rPr>
              <a:t>un </a:t>
            </a:r>
            <a:r>
              <a:rPr sz="750" spc="25" dirty="0">
                <a:latin typeface="Microsoft Sans Serif"/>
                <a:cs typeface="Microsoft Sans Serif"/>
              </a:rPr>
              <a:t>evento </a:t>
            </a:r>
            <a:r>
              <a:rPr sz="750" spc="30" dirty="0">
                <a:latin typeface="Microsoft Sans Serif"/>
                <a:cs typeface="Microsoft Sans Serif"/>
              </a:rPr>
              <a:t> </a:t>
            </a:r>
            <a:r>
              <a:rPr sz="750" spc="15" dirty="0">
                <a:latin typeface="Microsoft Sans Serif"/>
                <a:cs typeface="Microsoft Sans Serif"/>
              </a:rPr>
              <a:t>sísmico</a:t>
            </a:r>
            <a:r>
              <a:rPr sz="750" spc="-5" dirty="0">
                <a:latin typeface="Microsoft Sans Serif"/>
                <a:cs typeface="Microsoft Sans Serif"/>
              </a:rPr>
              <a:t> </a:t>
            </a:r>
            <a:r>
              <a:rPr sz="750" spc="25" dirty="0">
                <a:latin typeface="Microsoft Sans Serif"/>
                <a:cs typeface="Microsoft Sans Serif"/>
              </a:rPr>
              <a:t>en</a:t>
            </a:r>
            <a:r>
              <a:rPr sz="750" spc="-5" dirty="0">
                <a:latin typeface="Microsoft Sans Serif"/>
                <a:cs typeface="Microsoft Sans Serif"/>
              </a:rPr>
              <a:t> </a:t>
            </a:r>
            <a:r>
              <a:rPr sz="750" spc="10" dirty="0">
                <a:latin typeface="Microsoft Sans Serif"/>
                <a:cs typeface="Microsoft Sans Serif"/>
              </a:rPr>
              <a:t>el</a:t>
            </a:r>
            <a:r>
              <a:rPr sz="750" spc="-5" dirty="0">
                <a:latin typeface="Microsoft Sans Serif"/>
                <a:cs typeface="Microsoft Sans Serif"/>
              </a:rPr>
              <a:t> </a:t>
            </a:r>
            <a:r>
              <a:rPr sz="750" spc="30" dirty="0">
                <a:latin typeface="Microsoft Sans Serif"/>
                <a:cs typeface="Microsoft Sans Serif"/>
              </a:rPr>
              <a:t>que</a:t>
            </a:r>
            <a:r>
              <a:rPr sz="750" spc="-5" dirty="0">
                <a:latin typeface="Microsoft Sans Serif"/>
                <a:cs typeface="Microsoft Sans Serif"/>
              </a:rPr>
              <a:t> </a:t>
            </a:r>
            <a:r>
              <a:rPr sz="750" spc="30" dirty="0">
                <a:latin typeface="Microsoft Sans Serif"/>
                <a:cs typeface="Microsoft Sans Serif"/>
              </a:rPr>
              <a:t>una</a:t>
            </a:r>
            <a:r>
              <a:rPr sz="750" spc="-5" dirty="0">
                <a:latin typeface="Microsoft Sans Serif"/>
                <a:cs typeface="Microsoft Sans Serif"/>
              </a:rPr>
              <a:t> </a:t>
            </a:r>
            <a:r>
              <a:rPr sz="750" spc="25" dirty="0">
                <a:latin typeface="Microsoft Sans Serif"/>
                <a:cs typeface="Microsoft Sans Serif"/>
              </a:rPr>
              <a:t>condición</a:t>
            </a:r>
            <a:r>
              <a:rPr sz="750" spc="-5" dirty="0">
                <a:latin typeface="Microsoft Sans Serif"/>
                <a:cs typeface="Microsoft Sans Serif"/>
              </a:rPr>
              <a:t> </a:t>
            </a:r>
            <a:r>
              <a:rPr sz="750" spc="25" dirty="0">
                <a:latin typeface="Microsoft Sans Serif"/>
                <a:cs typeface="Microsoft Sans Serif"/>
              </a:rPr>
              <a:t>de</a:t>
            </a:r>
            <a:r>
              <a:rPr sz="750" spc="-5" dirty="0">
                <a:latin typeface="Microsoft Sans Serif"/>
                <a:cs typeface="Microsoft Sans Serif"/>
              </a:rPr>
              <a:t> </a:t>
            </a:r>
            <a:r>
              <a:rPr sz="750" spc="15" dirty="0">
                <a:latin typeface="Microsoft Sans Serif"/>
                <a:cs typeface="Microsoft Sans Serif"/>
              </a:rPr>
              <a:t>baja</a:t>
            </a:r>
            <a:r>
              <a:rPr sz="750" dirty="0">
                <a:latin typeface="Microsoft Sans Serif"/>
                <a:cs typeface="Microsoft Sans Serif"/>
              </a:rPr>
              <a:t> </a:t>
            </a:r>
            <a:r>
              <a:rPr sz="750" spc="20" dirty="0">
                <a:latin typeface="Microsoft Sans Serif"/>
                <a:cs typeface="Microsoft Sans Serif"/>
              </a:rPr>
              <a:t>frecuencia</a:t>
            </a:r>
            <a:r>
              <a:rPr sz="750" spc="-5" dirty="0">
                <a:latin typeface="Microsoft Sans Serif"/>
                <a:cs typeface="Microsoft Sans Serif"/>
              </a:rPr>
              <a:t> </a:t>
            </a:r>
            <a:r>
              <a:rPr sz="750" spc="25" dirty="0">
                <a:latin typeface="Microsoft Sans Serif"/>
                <a:cs typeface="Microsoft Sans Serif"/>
              </a:rPr>
              <a:t>de</a:t>
            </a:r>
            <a:r>
              <a:rPr sz="750" spc="-5" dirty="0">
                <a:latin typeface="Microsoft Sans Serif"/>
                <a:cs typeface="Microsoft Sans Serif"/>
              </a:rPr>
              <a:t> </a:t>
            </a:r>
            <a:r>
              <a:rPr sz="750" spc="10" dirty="0">
                <a:latin typeface="Microsoft Sans Serif"/>
                <a:cs typeface="Microsoft Sans Serif"/>
              </a:rPr>
              <a:t>los</a:t>
            </a:r>
            <a:r>
              <a:rPr sz="750" spc="-5" dirty="0">
                <a:latin typeface="Microsoft Sans Serif"/>
                <a:cs typeface="Microsoft Sans Serif"/>
              </a:rPr>
              <a:t> </a:t>
            </a:r>
            <a:r>
              <a:rPr sz="750" spc="25" dirty="0">
                <a:latin typeface="Microsoft Sans Serif"/>
                <a:cs typeface="Microsoft Sans Serif"/>
              </a:rPr>
              <a:t>conjuntos</a:t>
            </a:r>
            <a:r>
              <a:rPr sz="750" spc="-5" dirty="0">
                <a:latin typeface="Microsoft Sans Serif"/>
                <a:cs typeface="Microsoft Sans Serif"/>
              </a:rPr>
              <a:t> </a:t>
            </a:r>
            <a:r>
              <a:rPr sz="750" spc="25" dirty="0">
                <a:latin typeface="Microsoft Sans Serif"/>
                <a:cs typeface="Microsoft Sans Serif"/>
              </a:rPr>
              <a:t>de </a:t>
            </a:r>
            <a:r>
              <a:rPr sz="750" spc="30" dirty="0">
                <a:latin typeface="Microsoft Sans Serif"/>
                <a:cs typeface="Microsoft Sans Serif"/>
              </a:rPr>
              <a:t> </a:t>
            </a:r>
            <a:r>
              <a:rPr sz="750" spc="35" dirty="0">
                <a:latin typeface="Microsoft Sans Serif"/>
                <a:cs typeface="Microsoft Sans Serif"/>
              </a:rPr>
              <a:t>motor-generador o </a:t>
            </a:r>
            <a:r>
              <a:rPr sz="750" spc="20" dirty="0">
                <a:latin typeface="Microsoft Sans Serif"/>
                <a:cs typeface="Microsoft Sans Serif"/>
              </a:rPr>
              <a:t>del </a:t>
            </a:r>
            <a:r>
              <a:rPr sz="750" spc="30" dirty="0">
                <a:latin typeface="Microsoft Sans Serif"/>
                <a:cs typeface="Microsoft Sans Serif"/>
              </a:rPr>
              <a:t>suministro alternativo </a:t>
            </a:r>
            <a:r>
              <a:rPr sz="750" spc="35" dirty="0">
                <a:latin typeface="Microsoft Sans Serif"/>
                <a:cs typeface="Microsoft Sans Serif"/>
              </a:rPr>
              <a:t>podría </a:t>
            </a:r>
            <a:r>
              <a:rPr sz="750" spc="30" dirty="0">
                <a:latin typeface="Microsoft Sans Serif"/>
                <a:cs typeface="Microsoft Sans Serif"/>
              </a:rPr>
              <a:t>dañar </a:t>
            </a:r>
            <a:r>
              <a:rPr sz="750" spc="10" dirty="0">
                <a:latin typeface="Microsoft Sans Serif"/>
                <a:cs typeface="Microsoft Sans Serif"/>
              </a:rPr>
              <a:t>los </a:t>
            </a:r>
            <a:r>
              <a:rPr sz="750" spc="15" dirty="0">
                <a:latin typeface="Microsoft Sans Serif"/>
                <a:cs typeface="Microsoft Sans Serif"/>
              </a:rPr>
              <a:t> </a:t>
            </a:r>
            <a:r>
              <a:rPr sz="750" spc="30" dirty="0">
                <a:latin typeface="Microsoft Sans Serif"/>
                <a:cs typeface="Microsoft Sans Serif"/>
              </a:rPr>
              <a:t>componentes </a:t>
            </a:r>
            <a:r>
              <a:rPr sz="750" spc="25" dirty="0">
                <a:latin typeface="Microsoft Sans Serif"/>
                <a:cs typeface="Microsoft Sans Serif"/>
              </a:rPr>
              <a:t>de </a:t>
            </a:r>
            <a:r>
              <a:rPr sz="750" spc="10" dirty="0">
                <a:latin typeface="Microsoft Sans Serif"/>
                <a:cs typeface="Microsoft Sans Serif"/>
              </a:rPr>
              <a:t>estos sistemas, </a:t>
            </a:r>
            <a:r>
              <a:rPr sz="750" spc="-5" dirty="0">
                <a:latin typeface="Microsoft Sans Serif"/>
                <a:cs typeface="Microsoft Sans Serif"/>
              </a:rPr>
              <a:t>se </a:t>
            </a:r>
            <a:r>
              <a:rPr sz="750" spc="35" dirty="0">
                <a:latin typeface="Microsoft Sans Serif"/>
                <a:cs typeface="Microsoft Sans Serif"/>
              </a:rPr>
              <a:t>proporcionan </a:t>
            </a:r>
            <a:r>
              <a:rPr sz="750" spc="15" dirty="0">
                <a:latin typeface="Microsoft Sans Serif"/>
                <a:cs typeface="Microsoft Sans Serif"/>
              </a:rPr>
              <a:t>relés </a:t>
            </a:r>
            <a:r>
              <a:rPr sz="750" spc="25" dirty="0">
                <a:latin typeface="Microsoft Sans Serif"/>
                <a:cs typeface="Microsoft Sans Serif"/>
              </a:rPr>
              <a:t>de </a:t>
            </a:r>
            <a:r>
              <a:rPr sz="750" spc="15" dirty="0">
                <a:latin typeface="Microsoft Sans Serif"/>
                <a:cs typeface="Microsoft Sans Serif"/>
              </a:rPr>
              <a:t>baja </a:t>
            </a:r>
            <a:r>
              <a:rPr sz="750" spc="20" dirty="0">
                <a:latin typeface="Microsoft Sans Serif"/>
                <a:cs typeface="Microsoft Sans Serif"/>
              </a:rPr>
              <a:t> frecuencia</a:t>
            </a:r>
            <a:r>
              <a:rPr sz="750" dirty="0">
                <a:latin typeface="Microsoft Sans Serif"/>
                <a:cs typeface="Microsoft Sans Serif"/>
              </a:rPr>
              <a:t> </a:t>
            </a:r>
            <a:r>
              <a:rPr sz="750" spc="25" dirty="0">
                <a:latin typeface="Microsoft Sans Serif"/>
                <a:cs typeface="Microsoft Sans Serif"/>
              </a:rPr>
              <a:t>redundantes.</a:t>
            </a:r>
            <a:r>
              <a:rPr sz="750" dirty="0">
                <a:latin typeface="Microsoft Sans Serif"/>
                <a:cs typeface="Microsoft Sans Serif"/>
              </a:rPr>
              <a:t> </a:t>
            </a:r>
            <a:r>
              <a:rPr sz="750" spc="-10" dirty="0">
                <a:latin typeface="Microsoft Sans Serif"/>
                <a:cs typeface="Microsoft Sans Serif"/>
              </a:rPr>
              <a:t>Esta</a:t>
            </a:r>
            <a:r>
              <a:rPr sz="750" spc="5" dirty="0">
                <a:latin typeface="Microsoft Sans Serif"/>
                <a:cs typeface="Microsoft Sans Serif"/>
              </a:rPr>
              <a:t> </a:t>
            </a:r>
            <a:r>
              <a:rPr sz="750" spc="25" dirty="0">
                <a:latin typeface="Microsoft Sans Serif"/>
                <a:cs typeface="Microsoft Sans Serif"/>
              </a:rPr>
              <a:t>protección</a:t>
            </a:r>
            <a:r>
              <a:rPr sz="750" dirty="0">
                <a:latin typeface="Microsoft Sans Serif"/>
                <a:cs typeface="Microsoft Sans Serif"/>
              </a:rPr>
              <a:t> </a:t>
            </a:r>
            <a:r>
              <a:rPr sz="750" spc="-5" dirty="0">
                <a:latin typeface="Microsoft Sans Serif"/>
                <a:cs typeface="Microsoft Sans Serif"/>
              </a:rPr>
              <a:t>se</a:t>
            </a:r>
            <a:r>
              <a:rPr sz="750" spc="5" dirty="0">
                <a:latin typeface="Microsoft Sans Serif"/>
                <a:cs typeface="Microsoft Sans Serif"/>
              </a:rPr>
              <a:t> </a:t>
            </a:r>
            <a:r>
              <a:rPr sz="750" spc="30" dirty="0">
                <a:latin typeface="Microsoft Sans Serif"/>
                <a:cs typeface="Microsoft Sans Serif"/>
              </a:rPr>
              <a:t>proporciona</a:t>
            </a:r>
            <a:r>
              <a:rPr sz="750" dirty="0">
                <a:latin typeface="Microsoft Sans Serif"/>
                <a:cs typeface="Microsoft Sans Serif"/>
              </a:rPr>
              <a:t> </a:t>
            </a:r>
            <a:r>
              <a:rPr sz="750" spc="35" dirty="0">
                <a:latin typeface="Microsoft Sans Serif"/>
                <a:cs typeface="Microsoft Sans Serif"/>
              </a:rPr>
              <a:t>entre</a:t>
            </a:r>
            <a:r>
              <a:rPr sz="750" dirty="0">
                <a:latin typeface="Microsoft Sans Serif"/>
                <a:cs typeface="Microsoft Sans Serif"/>
              </a:rPr>
              <a:t> </a:t>
            </a:r>
            <a:r>
              <a:rPr sz="750" spc="10" dirty="0">
                <a:latin typeface="Microsoft Sans Serif"/>
                <a:cs typeface="Microsoft Sans Serif"/>
              </a:rPr>
              <a:t>la</a:t>
            </a:r>
            <a:r>
              <a:rPr sz="750" spc="5" dirty="0">
                <a:latin typeface="Microsoft Sans Serif"/>
                <a:cs typeface="Microsoft Sans Serif"/>
              </a:rPr>
              <a:t> </a:t>
            </a:r>
            <a:r>
              <a:rPr sz="750" spc="35" dirty="0">
                <a:latin typeface="Microsoft Sans Serif"/>
                <a:cs typeface="Microsoft Sans Serif"/>
              </a:rPr>
              <a:t>fuente </a:t>
            </a:r>
            <a:r>
              <a:rPr sz="750" spc="-185" dirty="0">
                <a:latin typeface="Microsoft Sans Serif"/>
                <a:cs typeface="Microsoft Sans Serif"/>
              </a:rPr>
              <a:t> </a:t>
            </a:r>
            <a:r>
              <a:rPr sz="750" spc="25" dirty="0">
                <a:latin typeface="Microsoft Sans Serif"/>
                <a:cs typeface="Microsoft Sans Serif"/>
              </a:rPr>
              <a:t>de energía alternativa </a:t>
            </a:r>
            <a:r>
              <a:rPr sz="750" spc="5" dirty="0">
                <a:latin typeface="Microsoft Sans Serif"/>
                <a:cs typeface="Microsoft Sans Serif"/>
              </a:rPr>
              <a:t>y </a:t>
            </a:r>
            <a:r>
              <a:rPr sz="750" dirty="0">
                <a:latin typeface="Microsoft Sans Serif"/>
                <a:cs typeface="Microsoft Sans Serif"/>
              </a:rPr>
              <a:t>las </a:t>
            </a:r>
            <a:r>
              <a:rPr sz="750" spc="25" dirty="0">
                <a:latin typeface="Microsoft Sans Serif"/>
                <a:cs typeface="Microsoft Sans Serif"/>
              </a:rPr>
              <a:t>barras </a:t>
            </a:r>
            <a:r>
              <a:rPr sz="750" spc="20" dirty="0">
                <a:latin typeface="Microsoft Sans Serif"/>
                <a:cs typeface="Microsoft Sans Serif"/>
              </a:rPr>
              <a:t>del </a:t>
            </a:r>
            <a:r>
              <a:rPr sz="750" spc="15" dirty="0">
                <a:latin typeface="Microsoft Sans Serif"/>
                <a:cs typeface="Microsoft Sans Serif"/>
              </a:rPr>
              <a:t>sistema </a:t>
            </a:r>
            <a:r>
              <a:rPr sz="750" spc="25" dirty="0">
                <a:latin typeface="Microsoft Sans Serif"/>
                <a:cs typeface="Microsoft Sans Serif"/>
              </a:rPr>
              <a:t>de protección </a:t>
            </a:r>
            <a:r>
              <a:rPr sz="750" spc="20" dirty="0">
                <a:latin typeface="Microsoft Sans Serif"/>
                <a:cs typeface="Microsoft Sans Serif"/>
              </a:rPr>
              <a:t>del </a:t>
            </a:r>
            <a:r>
              <a:rPr sz="750" spc="25" dirty="0">
                <a:latin typeface="Microsoft Sans Serif"/>
                <a:cs typeface="Microsoft Sans Serif"/>
              </a:rPr>
              <a:t> reactor. </a:t>
            </a:r>
            <a:r>
              <a:rPr sz="750" spc="-15" dirty="0">
                <a:latin typeface="Microsoft Sans Serif"/>
                <a:cs typeface="Microsoft Sans Serif"/>
              </a:rPr>
              <a:t>La </a:t>
            </a:r>
            <a:r>
              <a:rPr sz="750" spc="25" dirty="0">
                <a:latin typeface="Microsoft Sans Serif"/>
                <a:cs typeface="Microsoft Sans Serif"/>
              </a:rPr>
              <a:t>operación de </a:t>
            </a:r>
            <a:r>
              <a:rPr sz="750" spc="40" dirty="0">
                <a:latin typeface="Microsoft Sans Serif"/>
                <a:cs typeface="Microsoft Sans Serif"/>
              </a:rPr>
              <a:t>uno </a:t>
            </a:r>
            <a:r>
              <a:rPr sz="750" spc="35" dirty="0">
                <a:latin typeface="Microsoft Sans Serif"/>
                <a:cs typeface="Microsoft Sans Serif"/>
              </a:rPr>
              <a:t>o </a:t>
            </a:r>
            <a:r>
              <a:rPr sz="750" spc="25" dirty="0">
                <a:latin typeface="Microsoft Sans Serif"/>
                <a:cs typeface="Microsoft Sans Serif"/>
              </a:rPr>
              <a:t>ambos </a:t>
            </a:r>
            <a:r>
              <a:rPr sz="750" spc="15" dirty="0">
                <a:latin typeface="Microsoft Sans Serif"/>
                <a:cs typeface="Microsoft Sans Serif"/>
              </a:rPr>
              <a:t>relés </a:t>
            </a:r>
            <a:r>
              <a:rPr sz="750" spc="25" dirty="0">
                <a:latin typeface="Microsoft Sans Serif"/>
                <a:cs typeface="Microsoft Sans Serif"/>
              </a:rPr>
              <a:t>de </a:t>
            </a:r>
            <a:r>
              <a:rPr sz="750" spc="15" dirty="0">
                <a:latin typeface="Microsoft Sans Serif"/>
                <a:cs typeface="Microsoft Sans Serif"/>
              </a:rPr>
              <a:t>baja </a:t>
            </a:r>
            <a:r>
              <a:rPr sz="750" spc="20" dirty="0">
                <a:latin typeface="Microsoft Sans Serif"/>
                <a:cs typeface="Microsoft Sans Serif"/>
              </a:rPr>
              <a:t>frecuencia </a:t>
            </a:r>
            <a:r>
              <a:rPr sz="750" spc="25" dirty="0">
                <a:latin typeface="Microsoft Sans Serif"/>
                <a:cs typeface="Microsoft Sans Serif"/>
              </a:rPr>
              <a:t> </a:t>
            </a:r>
            <a:r>
              <a:rPr sz="750" spc="10" dirty="0">
                <a:latin typeface="Microsoft Sans Serif"/>
                <a:cs typeface="Microsoft Sans Serif"/>
              </a:rPr>
              <a:t>asociados </a:t>
            </a:r>
            <a:r>
              <a:rPr sz="750" spc="20" dirty="0">
                <a:latin typeface="Microsoft Sans Serif"/>
                <a:cs typeface="Microsoft Sans Serif"/>
              </a:rPr>
              <a:t>con </a:t>
            </a:r>
            <a:r>
              <a:rPr sz="750" spc="45" dirty="0">
                <a:latin typeface="Microsoft Sans Serif"/>
                <a:cs typeface="Microsoft Sans Serif"/>
              </a:rPr>
              <a:t>un </a:t>
            </a:r>
            <a:r>
              <a:rPr sz="750" spc="15" dirty="0">
                <a:latin typeface="Microsoft Sans Serif"/>
                <a:cs typeface="Microsoft Sans Serif"/>
              </a:rPr>
              <a:t>sistema </a:t>
            </a:r>
            <a:r>
              <a:rPr sz="750" spc="25" dirty="0">
                <a:latin typeface="Microsoft Sans Serif"/>
                <a:cs typeface="Microsoft Sans Serif"/>
              </a:rPr>
              <a:t>de protección </a:t>
            </a:r>
            <a:r>
              <a:rPr sz="750" spc="20" dirty="0">
                <a:latin typeface="Microsoft Sans Serif"/>
                <a:cs typeface="Microsoft Sans Serif"/>
              </a:rPr>
              <a:t>del </a:t>
            </a:r>
            <a:r>
              <a:rPr sz="750" spc="30" dirty="0">
                <a:latin typeface="Microsoft Sans Serif"/>
                <a:cs typeface="Microsoft Sans Serif"/>
              </a:rPr>
              <a:t>reactor </a:t>
            </a:r>
            <a:r>
              <a:rPr sz="750" spc="25" dirty="0">
                <a:latin typeface="Microsoft Sans Serif"/>
                <a:cs typeface="Microsoft Sans Serif"/>
              </a:rPr>
              <a:t>provocará </a:t>
            </a:r>
            <a:r>
              <a:rPr sz="750" spc="30" dirty="0">
                <a:latin typeface="Microsoft Sans Serif"/>
                <a:cs typeface="Microsoft Sans Serif"/>
              </a:rPr>
              <a:t>una </a:t>
            </a:r>
            <a:r>
              <a:rPr sz="750" spc="35" dirty="0">
                <a:latin typeface="Microsoft Sans Serif"/>
                <a:cs typeface="Microsoft Sans Serif"/>
              </a:rPr>
              <a:t> </a:t>
            </a:r>
            <a:r>
              <a:rPr sz="750" spc="30" dirty="0">
                <a:latin typeface="Microsoft Sans Serif"/>
                <a:cs typeface="Microsoft Sans Serif"/>
              </a:rPr>
              <a:t>media </a:t>
            </a:r>
            <a:r>
              <a:rPr sz="750" spc="25" dirty="0">
                <a:latin typeface="Microsoft Sans Serif"/>
                <a:cs typeface="Microsoft Sans Serif"/>
              </a:rPr>
              <a:t>parada de </a:t>
            </a:r>
            <a:r>
              <a:rPr sz="750" spc="10" dirty="0">
                <a:latin typeface="Microsoft Sans Serif"/>
                <a:cs typeface="Microsoft Sans Serif"/>
              </a:rPr>
              <a:t>la </a:t>
            </a:r>
            <a:r>
              <a:rPr sz="750" spc="25" dirty="0">
                <a:latin typeface="Microsoft Sans Serif"/>
                <a:cs typeface="Microsoft Sans Serif"/>
              </a:rPr>
              <a:t>unidad. </a:t>
            </a:r>
            <a:r>
              <a:rPr sz="750" spc="-35" dirty="0">
                <a:latin typeface="Microsoft Sans Serif"/>
                <a:cs typeface="Microsoft Sans Serif"/>
              </a:rPr>
              <a:t>Si </a:t>
            </a:r>
            <a:r>
              <a:rPr sz="750" spc="40" dirty="0">
                <a:latin typeface="Microsoft Sans Serif"/>
                <a:cs typeface="Microsoft Sans Serif"/>
              </a:rPr>
              <a:t>uno </a:t>
            </a:r>
            <a:r>
              <a:rPr sz="750" spc="35" dirty="0">
                <a:latin typeface="Microsoft Sans Serif"/>
                <a:cs typeface="Microsoft Sans Serif"/>
              </a:rPr>
              <a:t>o </a:t>
            </a:r>
            <a:r>
              <a:rPr sz="750" spc="25" dirty="0">
                <a:latin typeface="Microsoft Sans Serif"/>
                <a:cs typeface="Microsoft Sans Serif"/>
              </a:rPr>
              <a:t>ambos </a:t>
            </a:r>
            <a:r>
              <a:rPr sz="750" spc="15" dirty="0">
                <a:latin typeface="Microsoft Sans Serif"/>
                <a:cs typeface="Microsoft Sans Serif"/>
              </a:rPr>
              <a:t>relés </a:t>
            </a:r>
            <a:r>
              <a:rPr sz="750" spc="25" dirty="0">
                <a:latin typeface="Microsoft Sans Serif"/>
                <a:cs typeface="Microsoft Sans Serif"/>
              </a:rPr>
              <a:t>de </a:t>
            </a:r>
            <a:r>
              <a:rPr sz="750" spc="15" dirty="0">
                <a:latin typeface="Microsoft Sans Serif"/>
                <a:cs typeface="Microsoft Sans Serif"/>
              </a:rPr>
              <a:t>baja </a:t>
            </a:r>
            <a:r>
              <a:rPr sz="750" spc="20" dirty="0">
                <a:latin typeface="Microsoft Sans Serif"/>
                <a:cs typeface="Microsoft Sans Serif"/>
              </a:rPr>
              <a:t>frecuencia </a:t>
            </a:r>
            <a:r>
              <a:rPr sz="750" spc="25" dirty="0">
                <a:latin typeface="Microsoft Sans Serif"/>
                <a:cs typeface="Microsoft Sans Serif"/>
              </a:rPr>
              <a:t> </a:t>
            </a:r>
            <a:r>
              <a:rPr sz="750" spc="30" dirty="0">
                <a:latin typeface="Microsoft Sans Serif"/>
                <a:cs typeface="Microsoft Sans Serif"/>
              </a:rPr>
              <a:t>operan</a:t>
            </a:r>
            <a:r>
              <a:rPr sz="750" dirty="0">
                <a:latin typeface="Microsoft Sans Serif"/>
                <a:cs typeface="Microsoft Sans Serif"/>
              </a:rPr>
              <a:t> </a:t>
            </a:r>
            <a:r>
              <a:rPr sz="750" spc="25" dirty="0">
                <a:latin typeface="Microsoft Sans Serif"/>
                <a:cs typeface="Microsoft Sans Serif"/>
              </a:rPr>
              <a:t>en</a:t>
            </a:r>
            <a:r>
              <a:rPr sz="750" dirty="0">
                <a:latin typeface="Microsoft Sans Serif"/>
                <a:cs typeface="Microsoft Sans Serif"/>
              </a:rPr>
              <a:t> </a:t>
            </a:r>
            <a:r>
              <a:rPr sz="750" spc="5" dirty="0">
                <a:latin typeface="Microsoft Sans Serif"/>
                <a:cs typeface="Microsoft Sans Serif"/>
              </a:rPr>
              <a:t>cada</a:t>
            </a:r>
            <a:r>
              <a:rPr sz="750" dirty="0">
                <a:latin typeface="Microsoft Sans Serif"/>
                <a:cs typeface="Microsoft Sans Serif"/>
              </a:rPr>
              <a:t> </a:t>
            </a:r>
            <a:r>
              <a:rPr sz="750" spc="40" dirty="0">
                <a:latin typeface="Microsoft Sans Serif"/>
                <a:cs typeface="Microsoft Sans Serif"/>
              </a:rPr>
              <a:t>uno</a:t>
            </a:r>
            <a:r>
              <a:rPr sz="750" dirty="0">
                <a:latin typeface="Microsoft Sans Serif"/>
                <a:cs typeface="Microsoft Sans Serif"/>
              </a:rPr>
              <a:t> </a:t>
            </a:r>
            <a:r>
              <a:rPr sz="750" spc="25" dirty="0">
                <a:latin typeface="Microsoft Sans Serif"/>
                <a:cs typeface="Microsoft Sans Serif"/>
              </a:rPr>
              <a:t>de</a:t>
            </a:r>
            <a:r>
              <a:rPr sz="750" dirty="0">
                <a:latin typeface="Microsoft Sans Serif"/>
                <a:cs typeface="Microsoft Sans Serif"/>
              </a:rPr>
              <a:t> </a:t>
            </a:r>
            <a:r>
              <a:rPr sz="750" spc="10" dirty="0">
                <a:latin typeface="Microsoft Sans Serif"/>
                <a:cs typeface="Microsoft Sans Serif"/>
              </a:rPr>
              <a:t>los</a:t>
            </a:r>
            <a:r>
              <a:rPr sz="750" spc="5" dirty="0">
                <a:latin typeface="Microsoft Sans Serif"/>
                <a:cs typeface="Microsoft Sans Serif"/>
              </a:rPr>
              <a:t> </a:t>
            </a:r>
            <a:r>
              <a:rPr sz="750" spc="10" dirty="0">
                <a:latin typeface="Microsoft Sans Serif"/>
                <a:cs typeface="Microsoft Sans Serif"/>
              </a:rPr>
              <a:t>buses</a:t>
            </a:r>
            <a:r>
              <a:rPr sz="750" dirty="0">
                <a:latin typeface="Microsoft Sans Serif"/>
                <a:cs typeface="Microsoft Sans Serif"/>
              </a:rPr>
              <a:t> </a:t>
            </a:r>
            <a:r>
              <a:rPr sz="750" spc="25" dirty="0">
                <a:latin typeface="Microsoft Sans Serif"/>
                <a:cs typeface="Microsoft Sans Serif"/>
              </a:rPr>
              <a:t>de</a:t>
            </a:r>
            <a:r>
              <a:rPr sz="750" dirty="0">
                <a:latin typeface="Microsoft Sans Serif"/>
                <a:cs typeface="Microsoft Sans Serif"/>
              </a:rPr>
              <a:t> </a:t>
            </a:r>
            <a:r>
              <a:rPr sz="750" spc="25" dirty="0">
                <a:latin typeface="Microsoft Sans Serif"/>
                <a:cs typeface="Microsoft Sans Serif"/>
              </a:rPr>
              <a:t>protección</a:t>
            </a:r>
            <a:r>
              <a:rPr sz="750" dirty="0">
                <a:latin typeface="Microsoft Sans Serif"/>
                <a:cs typeface="Microsoft Sans Serif"/>
              </a:rPr>
              <a:t> </a:t>
            </a:r>
            <a:r>
              <a:rPr sz="750" spc="20" dirty="0">
                <a:latin typeface="Microsoft Sans Serif"/>
                <a:cs typeface="Microsoft Sans Serif"/>
              </a:rPr>
              <a:t>del</a:t>
            </a:r>
            <a:r>
              <a:rPr sz="750" dirty="0">
                <a:latin typeface="Microsoft Sans Serif"/>
                <a:cs typeface="Microsoft Sans Serif"/>
              </a:rPr>
              <a:t> </a:t>
            </a:r>
            <a:r>
              <a:rPr sz="750" spc="15" dirty="0">
                <a:latin typeface="Microsoft Sans Serif"/>
                <a:cs typeface="Microsoft Sans Serif"/>
              </a:rPr>
              <a:t>sistema</a:t>
            </a:r>
            <a:r>
              <a:rPr sz="750" dirty="0">
                <a:latin typeface="Microsoft Sans Serif"/>
                <a:cs typeface="Microsoft Sans Serif"/>
              </a:rPr>
              <a:t> </a:t>
            </a:r>
            <a:r>
              <a:rPr sz="750" spc="20" dirty="0">
                <a:latin typeface="Microsoft Sans Serif"/>
                <a:cs typeface="Microsoft Sans Serif"/>
              </a:rPr>
              <a:t>del</a:t>
            </a:r>
            <a:r>
              <a:rPr sz="750" spc="5" dirty="0">
                <a:latin typeface="Microsoft Sans Serif"/>
                <a:cs typeface="Microsoft Sans Serif"/>
              </a:rPr>
              <a:t> </a:t>
            </a:r>
            <a:r>
              <a:rPr sz="750" spc="25" dirty="0">
                <a:latin typeface="Microsoft Sans Serif"/>
                <a:cs typeface="Microsoft Sans Serif"/>
              </a:rPr>
              <a:t>reactor, </a:t>
            </a:r>
            <a:r>
              <a:rPr sz="750" spc="-185" dirty="0">
                <a:latin typeface="Microsoft Sans Serif"/>
                <a:cs typeface="Microsoft Sans Serif"/>
              </a:rPr>
              <a:t> </a:t>
            </a:r>
            <a:r>
              <a:rPr sz="750" spc="-5" dirty="0">
                <a:latin typeface="Microsoft Sans Serif"/>
                <a:cs typeface="Microsoft Sans Serif"/>
              </a:rPr>
              <a:t>se </a:t>
            </a:r>
            <a:r>
              <a:rPr sz="750" spc="30" dirty="0">
                <a:latin typeface="Microsoft Sans Serif"/>
                <a:cs typeface="Microsoft Sans Serif"/>
              </a:rPr>
              <a:t>produce una </a:t>
            </a:r>
            <a:r>
              <a:rPr sz="750" spc="25" dirty="0">
                <a:latin typeface="Microsoft Sans Serif"/>
                <a:cs typeface="Microsoft Sans Serif"/>
              </a:rPr>
              <a:t>parada </a:t>
            </a:r>
            <a:r>
              <a:rPr sz="750" spc="35" dirty="0">
                <a:latin typeface="Microsoft Sans Serif"/>
                <a:cs typeface="Microsoft Sans Serif"/>
              </a:rPr>
              <a:t>total </a:t>
            </a:r>
            <a:r>
              <a:rPr sz="750" spc="25" dirty="0">
                <a:latin typeface="Microsoft Sans Serif"/>
                <a:cs typeface="Microsoft Sans Serif"/>
              </a:rPr>
              <a:t>de </a:t>
            </a:r>
            <a:r>
              <a:rPr sz="750" spc="10" dirty="0">
                <a:latin typeface="Microsoft Sans Serif"/>
                <a:cs typeface="Microsoft Sans Serif"/>
              </a:rPr>
              <a:t>la </a:t>
            </a:r>
            <a:r>
              <a:rPr sz="750" spc="25" dirty="0">
                <a:latin typeface="Microsoft Sans Serif"/>
                <a:cs typeface="Microsoft Sans Serif"/>
              </a:rPr>
              <a:t>unidad. </a:t>
            </a:r>
            <a:r>
              <a:rPr sz="750" spc="-45" dirty="0">
                <a:latin typeface="Microsoft Sans Serif"/>
                <a:cs typeface="Microsoft Sans Serif"/>
              </a:rPr>
              <a:t>Se </a:t>
            </a:r>
            <a:r>
              <a:rPr sz="750" spc="25" dirty="0">
                <a:latin typeface="Microsoft Sans Serif"/>
                <a:cs typeface="Microsoft Sans Serif"/>
              </a:rPr>
              <a:t>deben </a:t>
            </a:r>
            <a:r>
              <a:rPr sz="750" spc="20" dirty="0">
                <a:latin typeface="Microsoft Sans Serif"/>
                <a:cs typeface="Microsoft Sans Serif"/>
              </a:rPr>
              <a:t>considerar </a:t>
            </a:r>
            <a:r>
              <a:rPr sz="750" spc="15" dirty="0">
                <a:latin typeface="Microsoft Sans Serif"/>
                <a:cs typeface="Microsoft Sans Serif"/>
              </a:rPr>
              <a:t>varios </a:t>
            </a:r>
            <a:r>
              <a:rPr sz="750" spc="20" dirty="0">
                <a:latin typeface="Microsoft Sans Serif"/>
                <a:cs typeface="Microsoft Sans Serif"/>
              </a:rPr>
              <a:t> factores</a:t>
            </a:r>
            <a:r>
              <a:rPr sz="750" spc="-5" dirty="0">
                <a:latin typeface="Microsoft Sans Serif"/>
                <a:cs typeface="Microsoft Sans Serif"/>
              </a:rPr>
              <a:t> </a:t>
            </a:r>
            <a:r>
              <a:rPr sz="750" spc="10" dirty="0">
                <a:latin typeface="Microsoft Sans Serif"/>
                <a:cs typeface="Microsoft Sans Serif"/>
              </a:rPr>
              <a:t>al</a:t>
            </a:r>
            <a:r>
              <a:rPr sz="750" dirty="0">
                <a:latin typeface="Microsoft Sans Serif"/>
                <a:cs typeface="Microsoft Sans Serif"/>
              </a:rPr>
              <a:t> </a:t>
            </a:r>
            <a:r>
              <a:rPr sz="750" spc="35" dirty="0">
                <a:latin typeface="Microsoft Sans Serif"/>
                <a:cs typeface="Microsoft Sans Serif"/>
              </a:rPr>
              <a:t>configurar</a:t>
            </a:r>
            <a:r>
              <a:rPr sz="750" spc="-5" dirty="0">
                <a:latin typeface="Microsoft Sans Serif"/>
                <a:cs typeface="Microsoft Sans Serif"/>
              </a:rPr>
              <a:t> </a:t>
            </a:r>
            <a:r>
              <a:rPr sz="750" spc="10" dirty="0">
                <a:latin typeface="Microsoft Sans Serif"/>
                <a:cs typeface="Microsoft Sans Serif"/>
              </a:rPr>
              <a:t>los</a:t>
            </a:r>
            <a:r>
              <a:rPr sz="750" dirty="0">
                <a:latin typeface="Microsoft Sans Serif"/>
                <a:cs typeface="Microsoft Sans Serif"/>
              </a:rPr>
              <a:t> </a:t>
            </a:r>
            <a:r>
              <a:rPr sz="750" spc="15" dirty="0">
                <a:latin typeface="Microsoft Sans Serif"/>
                <a:cs typeface="Microsoft Sans Serif"/>
              </a:rPr>
              <a:t>relés</a:t>
            </a:r>
            <a:r>
              <a:rPr sz="750" dirty="0">
                <a:latin typeface="Microsoft Sans Serif"/>
                <a:cs typeface="Microsoft Sans Serif"/>
              </a:rPr>
              <a:t> </a:t>
            </a:r>
            <a:r>
              <a:rPr sz="750" spc="25" dirty="0">
                <a:latin typeface="Microsoft Sans Serif"/>
                <a:cs typeface="Microsoft Sans Serif"/>
              </a:rPr>
              <a:t>de</a:t>
            </a:r>
            <a:r>
              <a:rPr sz="750" spc="-5" dirty="0">
                <a:latin typeface="Microsoft Sans Serif"/>
                <a:cs typeface="Microsoft Sans Serif"/>
              </a:rPr>
              <a:t> </a:t>
            </a:r>
            <a:r>
              <a:rPr sz="750" spc="15" dirty="0">
                <a:latin typeface="Microsoft Sans Serif"/>
                <a:cs typeface="Microsoft Sans Serif"/>
              </a:rPr>
              <a:t>baja</a:t>
            </a:r>
            <a:r>
              <a:rPr sz="750" dirty="0">
                <a:latin typeface="Microsoft Sans Serif"/>
                <a:cs typeface="Microsoft Sans Serif"/>
              </a:rPr>
              <a:t> </a:t>
            </a:r>
            <a:r>
              <a:rPr sz="750" spc="20" dirty="0">
                <a:latin typeface="Microsoft Sans Serif"/>
                <a:cs typeface="Microsoft Sans Serif"/>
              </a:rPr>
              <a:t>frecuencia</a:t>
            </a:r>
            <a:r>
              <a:rPr sz="750" dirty="0">
                <a:latin typeface="Microsoft Sans Serif"/>
                <a:cs typeface="Microsoft Sans Serif"/>
              </a:rPr>
              <a:t> </a:t>
            </a:r>
            <a:r>
              <a:rPr sz="750" spc="25" dirty="0">
                <a:latin typeface="Microsoft Sans Serif"/>
                <a:cs typeface="Microsoft Sans Serif"/>
              </a:rPr>
              <a:t>para</a:t>
            </a:r>
            <a:r>
              <a:rPr sz="750" spc="-5" dirty="0">
                <a:latin typeface="Microsoft Sans Serif"/>
                <a:cs typeface="Microsoft Sans Serif"/>
              </a:rPr>
              <a:t> </a:t>
            </a:r>
            <a:r>
              <a:rPr sz="750" spc="20" dirty="0">
                <a:latin typeface="Microsoft Sans Serif"/>
                <a:cs typeface="Microsoft Sans Serif"/>
              </a:rPr>
              <a:t>unidades</a:t>
            </a:r>
            <a:r>
              <a:rPr sz="750" dirty="0">
                <a:latin typeface="Microsoft Sans Serif"/>
                <a:cs typeface="Microsoft Sans Serif"/>
              </a:rPr>
              <a:t> </a:t>
            </a:r>
            <a:r>
              <a:rPr sz="750" spc="-30" dirty="0">
                <a:latin typeface="Microsoft Sans Serif"/>
                <a:cs typeface="Microsoft Sans Serif"/>
              </a:rPr>
              <a:t>BWR:</a:t>
            </a:r>
            <a:endParaRPr sz="750">
              <a:latin typeface="Microsoft Sans Serif"/>
              <a:cs typeface="Microsoft Sans Serif"/>
            </a:endParaRPr>
          </a:p>
          <a:p>
            <a:pPr marL="411480" marR="625475" lvl="1" indent="-170815">
              <a:lnSpc>
                <a:spcPct val="126299"/>
              </a:lnSpc>
              <a:spcBef>
                <a:spcPts val="5"/>
              </a:spcBef>
              <a:buSzPct val="125000"/>
              <a:buChar char="•"/>
              <a:tabLst>
                <a:tab pos="412115" algn="l"/>
              </a:tabLst>
            </a:pPr>
            <a:r>
              <a:rPr sz="800" spc="-15" dirty="0">
                <a:latin typeface="Microsoft Sans Serif"/>
                <a:cs typeface="Microsoft Sans Serif"/>
              </a:rPr>
              <a:t>La</a:t>
            </a:r>
            <a:r>
              <a:rPr sz="800" spc="-5" dirty="0">
                <a:latin typeface="Microsoft Sans Serif"/>
                <a:cs typeface="Microsoft Sans Serif"/>
              </a:rPr>
              <a:t> </a:t>
            </a:r>
            <a:r>
              <a:rPr sz="800" spc="15" dirty="0">
                <a:latin typeface="Microsoft Sans Serif"/>
                <a:cs typeface="Microsoft Sans Serif"/>
              </a:rPr>
              <a:t>característica</a:t>
            </a:r>
            <a:r>
              <a:rPr sz="800" spc="-5" dirty="0">
                <a:latin typeface="Microsoft Sans Serif"/>
                <a:cs typeface="Microsoft Sans Serif"/>
              </a:rPr>
              <a:t> </a:t>
            </a:r>
            <a:r>
              <a:rPr sz="800" spc="25" dirty="0">
                <a:latin typeface="Microsoft Sans Serif"/>
                <a:cs typeface="Microsoft Sans Serif"/>
              </a:rPr>
              <a:t>de</a:t>
            </a:r>
            <a:r>
              <a:rPr sz="800" spc="-5" dirty="0">
                <a:latin typeface="Microsoft Sans Serif"/>
                <a:cs typeface="Microsoft Sans Serif"/>
              </a:rPr>
              <a:t> </a:t>
            </a:r>
            <a:r>
              <a:rPr sz="800" spc="25" dirty="0">
                <a:latin typeface="Microsoft Sans Serif"/>
                <a:cs typeface="Microsoft Sans Serif"/>
              </a:rPr>
              <a:t>tolerancia</a:t>
            </a:r>
            <a:r>
              <a:rPr sz="800" spc="-5" dirty="0">
                <a:latin typeface="Microsoft Sans Serif"/>
                <a:cs typeface="Microsoft Sans Serif"/>
              </a:rPr>
              <a:t> </a:t>
            </a:r>
            <a:r>
              <a:rPr sz="800" spc="25" dirty="0">
                <a:latin typeface="Microsoft Sans Serif"/>
                <a:cs typeface="Microsoft Sans Serif"/>
              </a:rPr>
              <a:t>del</a:t>
            </a:r>
            <a:r>
              <a:rPr sz="800" spc="-5" dirty="0">
                <a:latin typeface="Microsoft Sans Serif"/>
                <a:cs typeface="Microsoft Sans Serif"/>
              </a:rPr>
              <a:t> </a:t>
            </a:r>
            <a:r>
              <a:rPr sz="800" spc="25" dirty="0">
                <a:latin typeface="Microsoft Sans Serif"/>
                <a:cs typeface="Microsoft Sans Serif"/>
              </a:rPr>
              <a:t>relé</a:t>
            </a:r>
            <a:r>
              <a:rPr sz="800" spc="-5" dirty="0">
                <a:latin typeface="Microsoft Sans Serif"/>
                <a:cs typeface="Microsoft Sans Serif"/>
              </a:rPr>
              <a:t> </a:t>
            </a:r>
            <a:r>
              <a:rPr sz="800" spc="25" dirty="0">
                <a:latin typeface="Microsoft Sans Serif"/>
                <a:cs typeface="Microsoft Sans Serif"/>
              </a:rPr>
              <a:t>de</a:t>
            </a:r>
            <a:r>
              <a:rPr sz="800" spc="-5" dirty="0">
                <a:latin typeface="Microsoft Sans Serif"/>
                <a:cs typeface="Microsoft Sans Serif"/>
              </a:rPr>
              <a:t> </a:t>
            </a:r>
            <a:r>
              <a:rPr sz="800" spc="15" dirty="0">
                <a:latin typeface="Microsoft Sans Serif"/>
                <a:cs typeface="Microsoft Sans Serif"/>
              </a:rPr>
              <a:t>baja </a:t>
            </a:r>
            <a:r>
              <a:rPr sz="800" spc="-195" dirty="0">
                <a:latin typeface="Microsoft Sans Serif"/>
                <a:cs typeface="Microsoft Sans Serif"/>
              </a:rPr>
              <a:t> </a:t>
            </a:r>
            <a:r>
              <a:rPr sz="800" spc="15" dirty="0">
                <a:latin typeface="Microsoft Sans Serif"/>
                <a:cs typeface="Microsoft Sans Serif"/>
              </a:rPr>
              <a:t>frecuencia.</a:t>
            </a:r>
            <a:endParaRPr sz="800">
              <a:latin typeface="Microsoft Sans Serif"/>
              <a:cs typeface="Microsoft Sans Serif"/>
            </a:endParaRPr>
          </a:p>
          <a:p>
            <a:pPr marL="411480" lvl="1" indent="-170815">
              <a:lnSpc>
                <a:spcPct val="100000"/>
              </a:lnSpc>
              <a:spcBef>
                <a:spcPts val="509"/>
              </a:spcBef>
              <a:buSzPct val="166666"/>
              <a:buChar char="•"/>
              <a:tabLst>
                <a:tab pos="412115" algn="l"/>
              </a:tabLst>
            </a:pPr>
            <a:r>
              <a:rPr sz="600" spc="-10" dirty="0">
                <a:latin typeface="Microsoft Sans Serif"/>
                <a:cs typeface="Microsoft Sans Serif"/>
              </a:rPr>
              <a:t>La</a:t>
            </a:r>
            <a:r>
              <a:rPr sz="600" dirty="0">
                <a:latin typeface="Microsoft Sans Serif"/>
                <a:cs typeface="Microsoft Sans Serif"/>
              </a:rPr>
              <a:t> </a:t>
            </a:r>
            <a:r>
              <a:rPr sz="600" spc="10" dirty="0">
                <a:latin typeface="Microsoft Sans Serif"/>
                <a:cs typeface="Microsoft Sans Serif"/>
              </a:rPr>
              <a:t>característica</a:t>
            </a:r>
            <a:r>
              <a:rPr sz="600" dirty="0">
                <a:latin typeface="Microsoft Sans Serif"/>
                <a:cs typeface="Microsoft Sans Serif"/>
              </a:rPr>
              <a:t> </a:t>
            </a:r>
            <a:r>
              <a:rPr sz="600" spc="20" dirty="0">
                <a:latin typeface="Microsoft Sans Serif"/>
                <a:cs typeface="Microsoft Sans Serif"/>
              </a:rPr>
              <a:t>de</a:t>
            </a:r>
            <a:r>
              <a:rPr sz="600" dirty="0">
                <a:latin typeface="Microsoft Sans Serif"/>
                <a:cs typeface="Microsoft Sans Serif"/>
              </a:rPr>
              <a:t> </a:t>
            </a:r>
            <a:r>
              <a:rPr sz="600" spc="15" dirty="0">
                <a:latin typeface="Microsoft Sans Serif"/>
                <a:cs typeface="Microsoft Sans Serif"/>
              </a:rPr>
              <a:t>deslizamiento</a:t>
            </a:r>
            <a:r>
              <a:rPr sz="600" dirty="0">
                <a:latin typeface="Microsoft Sans Serif"/>
                <a:cs typeface="Microsoft Sans Serif"/>
              </a:rPr>
              <a:t> </a:t>
            </a:r>
            <a:r>
              <a:rPr sz="600" spc="20" dirty="0">
                <a:latin typeface="Microsoft Sans Serif"/>
                <a:cs typeface="Microsoft Sans Serif"/>
              </a:rPr>
              <a:t>de</a:t>
            </a:r>
            <a:r>
              <a:rPr sz="600" dirty="0">
                <a:latin typeface="Microsoft Sans Serif"/>
                <a:cs typeface="Microsoft Sans Serif"/>
              </a:rPr>
              <a:t> </a:t>
            </a:r>
            <a:r>
              <a:rPr sz="600" spc="10" dirty="0">
                <a:latin typeface="Microsoft Sans Serif"/>
                <a:cs typeface="Microsoft Sans Serif"/>
              </a:rPr>
              <a:t>los</a:t>
            </a:r>
            <a:r>
              <a:rPr sz="600" dirty="0">
                <a:latin typeface="Microsoft Sans Serif"/>
                <a:cs typeface="Microsoft Sans Serif"/>
              </a:rPr>
              <a:t> </a:t>
            </a:r>
            <a:r>
              <a:rPr sz="600" spc="25" dirty="0">
                <a:latin typeface="Microsoft Sans Serif"/>
                <a:cs typeface="Microsoft Sans Serif"/>
              </a:rPr>
              <a:t>grupos</a:t>
            </a:r>
            <a:r>
              <a:rPr sz="600" dirty="0">
                <a:latin typeface="Microsoft Sans Serif"/>
                <a:cs typeface="Microsoft Sans Serif"/>
              </a:rPr>
              <a:t> </a:t>
            </a:r>
            <a:r>
              <a:rPr sz="600" spc="25" dirty="0">
                <a:latin typeface="Microsoft Sans Serif"/>
                <a:cs typeface="Microsoft Sans Serif"/>
              </a:rPr>
              <a:t>motogeneradores.</a:t>
            </a:r>
            <a:endParaRPr sz="600">
              <a:latin typeface="Microsoft Sans Serif"/>
              <a:cs typeface="Microsoft Sans Serif"/>
            </a:endParaRPr>
          </a:p>
          <a:p>
            <a:pPr marL="413384" marR="110489" lvl="1" indent="-172720">
              <a:lnSpc>
                <a:spcPct val="155400"/>
              </a:lnSpc>
              <a:spcBef>
                <a:spcPts val="60"/>
              </a:spcBef>
              <a:buSzPct val="153846"/>
              <a:buChar char="•"/>
              <a:tabLst>
                <a:tab pos="414020" algn="l"/>
              </a:tabLst>
            </a:pPr>
            <a:r>
              <a:rPr sz="650" spc="-15" dirty="0">
                <a:latin typeface="Microsoft Sans Serif"/>
                <a:cs typeface="Microsoft Sans Serif"/>
              </a:rPr>
              <a:t>Las</a:t>
            </a:r>
            <a:r>
              <a:rPr sz="650" spc="-5" dirty="0">
                <a:latin typeface="Microsoft Sans Serif"/>
                <a:cs typeface="Microsoft Sans Serif"/>
              </a:rPr>
              <a:t> </a:t>
            </a:r>
            <a:r>
              <a:rPr sz="650" spc="10" dirty="0">
                <a:latin typeface="Microsoft Sans Serif"/>
                <a:cs typeface="Microsoft Sans Serif"/>
              </a:rPr>
              <a:t>características</a:t>
            </a:r>
            <a:r>
              <a:rPr sz="650" dirty="0">
                <a:latin typeface="Microsoft Sans Serif"/>
                <a:cs typeface="Microsoft Sans Serif"/>
              </a:rPr>
              <a:t> </a:t>
            </a:r>
            <a:r>
              <a:rPr sz="650" spc="20" dirty="0">
                <a:latin typeface="Microsoft Sans Serif"/>
                <a:cs typeface="Microsoft Sans Serif"/>
              </a:rPr>
              <a:t>de</a:t>
            </a:r>
            <a:r>
              <a:rPr sz="650" spc="-5" dirty="0">
                <a:latin typeface="Microsoft Sans Serif"/>
                <a:cs typeface="Microsoft Sans Serif"/>
              </a:rPr>
              <a:t> </a:t>
            </a:r>
            <a:r>
              <a:rPr sz="650" spc="10" dirty="0">
                <a:latin typeface="Microsoft Sans Serif"/>
                <a:cs typeface="Microsoft Sans Serif"/>
              </a:rPr>
              <a:t>los</a:t>
            </a:r>
            <a:r>
              <a:rPr sz="650" dirty="0">
                <a:latin typeface="Microsoft Sans Serif"/>
                <a:cs typeface="Microsoft Sans Serif"/>
              </a:rPr>
              <a:t> </a:t>
            </a:r>
            <a:r>
              <a:rPr sz="650" spc="15" dirty="0">
                <a:latin typeface="Microsoft Sans Serif"/>
                <a:cs typeface="Microsoft Sans Serif"/>
              </a:rPr>
              <a:t>esquemas</a:t>
            </a:r>
            <a:r>
              <a:rPr sz="650" dirty="0">
                <a:latin typeface="Microsoft Sans Serif"/>
                <a:cs typeface="Microsoft Sans Serif"/>
              </a:rPr>
              <a:t> </a:t>
            </a:r>
            <a:r>
              <a:rPr sz="650" spc="20" dirty="0">
                <a:latin typeface="Microsoft Sans Serif"/>
                <a:cs typeface="Microsoft Sans Serif"/>
              </a:rPr>
              <a:t>de</a:t>
            </a:r>
            <a:r>
              <a:rPr sz="650" spc="-5" dirty="0">
                <a:latin typeface="Microsoft Sans Serif"/>
                <a:cs typeface="Microsoft Sans Serif"/>
              </a:rPr>
              <a:t> </a:t>
            </a:r>
            <a:r>
              <a:rPr sz="650" spc="15" dirty="0">
                <a:latin typeface="Microsoft Sans Serif"/>
                <a:cs typeface="Microsoft Sans Serif"/>
              </a:rPr>
              <a:t>deslastre</a:t>
            </a:r>
            <a:r>
              <a:rPr sz="650" dirty="0">
                <a:latin typeface="Microsoft Sans Serif"/>
                <a:cs typeface="Microsoft Sans Serif"/>
              </a:rPr>
              <a:t> </a:t>
            </a:r>
            <a:r>
              <a:rPr sz="650" spc="20" dirty="0">
                <a:latin typeface="Microsoft Sans Serif"/>
                <a:cs typeface="Microsoft Sans Serif"/>
              </a:rPr>
              <a:t>de</a:t>
            </a:r>
            <a:r>
              <a:rPr sz="650" dirty="0">
                <a:latin typeface="Microsoft Sans Serif"/>
                <a:cs typeface="Microsoft Sans Serif"/>
              </a:rPr>
              <a:t> </a:t>
            </a:r>
            <a:r>
              <a:rPr sz="650" spc="15" dirty="0">
                <a:latin typeface="Microsoft Sans Serif"/>
                <a:cs typeface="Microsoft Sans Serif"/>
              </a:rPr>
              <a:t>carga</a:t>
            </a:r>
            <a:r>
              <a:rPr sz="650" spc="-5" dirty="0">
                <a:latin typeface="Microsoft Sans Serif"/>
                <a:cs typeface="Microsoft Sans Serif"/>
              </a:rPr>
              <a:t> </a:t>
            </a:r>
            <a:r>
              <a:rPr sz="650" spc="20" dirty="0">
                <a:latin typeface="Microsoft Sans Serif"/>
                <a:cs typeface="Microsoft Sans Serif"/>
              </a:rPr>
              <a:t>del</a:t>
            </a:r>
            <a:r>
              <a:rPr sz="650" dirty="0">
                <a:latin typeface="Microsoft Sans Serif"/>
                <a:cs typeface="Microsoft Sans Serif"/>
              </a:rPr>
              <a:t> </a:t>
            </a:r>
            <a:r>
              <a:rPr sz="650" spc="15" dirty="0">
                <a:latin typeface="Microsoft Sans Serif"/>
                <a:cs typeface="Microsoft Sans Serif"/>
              </a:rPr>
              <a:t>sistema </a:t>
            </a:r>
            <a:r>
              <a:rPr sz="650" spc="-155" dirty="0">
                <a:latin typeface="Microsoft Sans Serif"/>
                <a:cs typeface="Microsoft Sans Serif"/>
              </a:rPr>
              <a:t> </a:t>
            </a:r>
            <a:r>
              <a:rPr sz="650" spc="15" dirty="0">
                <a:latin typeface="Microsoft Sans Serif"/>
                <a:cs typeface="Microsoft Sans Serif"/>
              </a:rPr>
              <a:t>eléctrico.</a:t>
            </a:r>
            <a:endParaRPr sz="650">
              <a:latin typeface="Microsoft Sans Serif"/>
              <a:cs typeface="Microsoft Sans Serif"/>
            </a:endParaRPr>
          </a:p>
          <a:p>
            <a:pPr>
              <a:lnSpc>
                <a:spcPct val="100000"/>
              </a:lnSpc>
              <a:spcBef>
                <a:spcPts val="15"/>
              </a:spcBef>
            </a:pPr>
            <a:endParaRPr sz="1150">
              <a:latin typeface="Microsoft Sans Serif"/>
              <a:cs typeface="Microsoft Sans Serif"/>
            </a:endParaRPr>
          </a:p>
          <a:p>
            <a:pPr marL="1118870">
              <a:lnSpc>
                <a:spcPct val="100000"/>
              </a:lnSpc>
            </a:pPr>
            <a:r>
              <a:rPr sz="950" spc="20" dirty="0">
                <a:latin typeface="Microsoft Sans Serif"/>
                <a:cs typeface="Microsoft Sans Serif"/>
              </a:rPr>
              <a:t>VIII.</a:t>
            </a:r>
            <a:r>
              <a:rPr sz="950" spc="-50" dirty="0">
                <a:latin typeface="Microsoft Sans Serif"/>
                <a:cs typeface="Microsoft Sans Serif"/>
              </a:rPr>
              <a:t> </a:t>
            </a:r>
            <a:r>
              <a:rPr sz="950" spc="-55" dirty="0">
                <a:latin typeface="Microsoft Sans Serif"/>
                <a:cs typeface="Microsoft Sans Serif"/>
              </a:rPr>
              <a:t>R</a:t>
            </a:r>
            <a:r>
              <a:rPr sz="750" spc="-55" dirty="0">
                <a:latin typeface="Microsoft Sans Serif"/>
                <a:cs typeface="Microsoft Sans Serif"/>
              </a:rPr>
              <a:t>EFERENCIAS</a:t>
            </a:r>
            <a:endParaRPr sz="750">
              <a:latin typeface="Microsoft Sans Serif"/>
              <a:cs typeface="Microsoft Sans Serif"/>
            </a:endParaRPr>
          </a:p>
          <a:p>
            <a:pPr marL="114935" marR="5080" indent="-114935">
              <a:lnSpc>
                <a:spcPct val="123100"/>
              </a:lnSpc>
              <a:spcBef>
                <a:spcPts val="340"/>
              </a:spcBef>
              <a:buSzPct val="84615"/>
              <a:buAutoNum type="arabicPlain"/>
              <a:tabLst>
                <a:tab pos="114935" algn="l"/>
              </a:tabLst>
            </a:pPr>
            <a:r>
              <a:rPr sz="650" spc="20" dirty="0">
                <a:latin typeface="Microsoft Sans Serif"/>
                <a:cs typeface="Microsoft Sans Serif"/>
              </a:rPr>
              <a:t>Máquinas</a:t>
            </a:r>
            <a:r>
              <a:rPr sz="650" spc="5" dirty="0">
                <a:latin typeface="Microsoft Sans Serif"/>
                <a:cs typeface="Microsoft Sans Serif"/>
              </a:rPr>
              <a:t> </a:t>
            </a:r>
            <a:r>
              <a:rPr sz="650" spc="10" dirty="0">
                <a:latin typeface="Microsoft Sans Serif"/>
                <a:cs typeface="Microsoft Sans Serif"/>
              </a:rPr>
              <a:t>eléctricas </a:t>
            </a:r>
            <a:r>
              <a:rPr sz="650" spc="20" dirty="0">
                <a:latin typeface="Microsoft Sans Serif"/>
                <a:cs typeface="Microsoft Sans Serif"/>
              </a:rPr>
              <a:t>rotativas</a:t>
            </a:r>
            <a:r>
              <a:rPr sz="650" spc="10" dirty="0">
                <a:latin typeface="Microsoft Sans Serif"/>
                <a:cs typeface="Microsoft Sans Serif"/>
              </a:rPr>
              <a:t> </a:t>
            </a:r>
            <a:r>
              <a:rPr sz="650" spc="130" dirty="0">
                <a:latin typeface="Microsoft Sans Serif"/>
                <a:cs typeface="Microsoft Sans Serif"/>
              </a:rPr>
              <a:t>–</a:t>
            </a:r>
            <a:r>
              <a:rPr sz="650" spc="5" dirty="0">
                <a:latin typeface="Microsoft Sans Serif"/>
                <a:cs typeface="Microsoft Sans Serif"/>
              </a:rPr>
              <a:t> </a:t>
            </a:r>
            <a:r>
              <a:rPr sz="650" spc="10" dirty="0">
                <a:latin typeface="Microsoft Sans Serif"/>
                <a:cs typeface="Microsoft Sans Serif"/>
              </a:rPr>
              <a:t>Parte </a:t>
            </a:r>
            <a:r>
              <a:rPr sz="650" dirty="0">
                <a:latin typeface="Microsoft Sans Serif"/>
                <a:cs typeface="Microsoft Sans Serif"/>
              </a:rPr>
              <a:t>3:</a:t>
            </a:r>
            <a:r>
              <a:rPr sz="650" spc="10" dirty="0">
                <a:latin typeface="Microsoft Sans Serif"/>
                <a:cs typeface="Microsoft Sans Serif"/>
              </a:rPr>
              <a:t> Requisitos</a:t>
            </a:r>
            <a:r>
              <a:rPr sz="650" spc="5" dirty="0">
                <a:latin typeface="Microsoft Sans Serif"/>
                <a:cs typeface="Microsoft Sans Serif"/>
              </a:rPr>
              <a:t> específicos</a:t>
            </a:r>
            <a:r>
              <a:rPr sz="650" spc="10" dirty="0">
                <a:latin typeface="Microsoft Sans Serif"/>
                <a:cs typeface="Microsoft Sans Serif"/>
              </a:rPr>
              <a:t> </a:t>
            </a:r>
            <a:r>
              <a:rPr sz="650" spc="20" dirty="0">
                <a:latin typeface="Microsoft Sans Serif"/>
                <a:cs typeface="Microsoft Sans Serif"/>
              </a:rPr>
              <a:t>para</a:t>
            </a:r>
            <a:r>
              <a:rPr sz="650" spc="10" dirty="0">
                <a:latin typeface="Microsoft Sans Serif"/>
                <a:cs typeface="Microsoft Sans Serif"/>
              </a:rPr>
              <a:t> </a:t>
            </a:r>
            <a:r>
              <a:rPr sz="650" spc="20" dirty="0">
                <a:latin typeface="Microsoft Sans Serif"/>
                <a:cs typeface="Microsoft Sans Serif"/>
              </a:rPr>
              <a:t>generadores </a:t>
            </a:r>
            <a:r>
              <a:rPr sz="650" spc="-160" dirty="0">
                <a:latin typeface="Microsoft Sans Serif"/>
                <a:cs typeface="Microsoft Sans Serif"/>
              </a:rPr>
              <a:t> </a:t>
            </a:r>
            <a:r>
              <a:rPr sz="650" spc="15" dirty="0">
                <a:latin typeface="Microsoft Sans Serif"/>
                <a:cs typeface="Microsoft Sans Serif"/>
              </a:rPr>
              <a:t>síncronos </a:t>
            </a:r>
            <a:r>
              <a:rPr sz="650" spc="20" dirty="0">
                <a:latin typeface="Microsoft Sans Serif"/>
                <a:cs typeface="Microsoft Sans Serif"/>
              </a:rPr>
              <a:t>impulsados</a:t>
            </a:r>
            <a:r>
              <a:rPr sz="650" spc="25" dirty="0">
                <a:latin typeface="Microsoft Sans Serif"/>
                <a:cs typeface="Microsoft Sans Serif"/>
              </a:rPr>
              <a:t> </a:t>
            </a:r>
            <a:r>
              <a:rPr sz="650" spc="40" dirty="0">
                <a:latin typeface="Microsoft Sans Serif"/>
                <a:cs typeface="Microsoft Sans Serif"/>
              </a:rPr>
              <a:t>por </a:t>
            </a:r>
            <a:r>
              <a:rPr sz="650" spc="25" dirty="0">
                <a:latin typeface="Microsoft Sans Serif"/>
                <a:cs typeface="Microsoft Sans Serif"/>
              </a:rPr>
              <a:t>turbinas </a:t>
            </a:r>
            <a:r>
              <a:rPr sz="650" spc="20" dirty="0">
                <a:latin typeface="Microsoft Sans Serif"/>
                <a:cs typeface="Microsoft Sans Serif"/>
              </a:rPr>
              <a:t>de </a:t>
            </a:r>
            <a:r>
              <a:rPr sz="650" spc="25" dirty="0">
                <a:latin typeface="Microsoft Sans Serif"/>
                <a:cs typeface="Microsoft Sans Serif"/>
              </a:rPr>
              <a:t>vapor </a:t>
            </a:r>
            <a:r>
              <a:rPr sz="650" spc="30" dirty="0">
                <a:latin typeface="Microsoft Sans Serif"/>
                <a:cs typeface="Microsoft Sans Serif"/>
              </a:rPr>
              <a:t>o </a:t>
            </a:r>
            <a:r>
              <a:rPr sz="650" spc="25" dirty="0">
                <a:latin typeface="Microsoft Sans Serif"/>
                <a:cs typeface="Microsoft Sans Serif"/>
              </a:rPr>
              <a:t>turbinas </a:t>
            </a:r>
            <a:r>
              <a:rPr sz="650" spc="20" dirty="0">
                <a:latin typeface="Microsoft Sans Serif"/>
                <a:cs typeface="Microsoft Sans Serif"/>
              </a:rPr>
              <a:t>de </a:t>
            </a:r>
            <a:r>
              <a:rPr sz="650" spc="5" dirty="0">
                <a:latin typeface="Microsoft Sans Serif"/>
                <a:cs typeface="Microsoft Sans Serif"/>
              </a:rPr>
              <a:t>gas </a:t>
            </a:r>
            <a:r>
              <a:rPr sz="650" spc="20" dirty="0">
                <a:latin typeface="Microsoft Sans Serif"/>
                <a:cs typeface="Microsoft Sans Serif"/>
              </a:rPr>
              <a:t>de </a:t>
            </a:r>
            <a:r>
              <a:rPr sz="650" spc="25" dirty="0">
                <a:latin typeface="Microsoft Sans Serif"/>
                <a:cs typeface="Microsoft Sans Serif"/>
              </a:rPr>
              <a:t> combustión,Norma</a:t>
            </a:r>
            <a:r>
              <a:rPr sz="650" spc="-5" dirty="0">
                <a:latin typeface="Microsoft Sans Serif"/>
                <a:cs typeface="Microsoft Sans Serif"/>
              </a:rPr>
              <a:t> </a:t>
            </a:r>
            <a:r>
              <a:rPr sz="650" spc="-35" dirty="0">
                <a:latin typeface="Microsoft Sans Serif"/>
                <a:cs typeface="Microsoft Sans Serif"/>
              </a:rPr>
              <a:t>IEC</a:t>
            </a:r>
            <a:r>
              <a:rPr sz="650" spc="-5" dirty="0">
                <a:latin typeface="Microsoft Sans Serif"/>
                <a:cs typeface="Microsoft Sans Serif"/>
              </a:rPr>
              <a:t> </a:t>
            </a:r>
            <a:r>
              <a:rPr sz="650" spc="5" dirty="0">
                <a:latin typeface="Microsoft Sans Serif"/>
                <a:cs typeface="Microsoft Sans Serif"/>
              </a:rPr>
              <a:t>60034-3,</a:t>
            </a:r>
            <a:r>
              <a:rPr sz="650" spc="-5" dirty="0">
                <a:latin typeface="Microsoft Sans Serif"/>
                <a:cs typeface="Microsoft Sans Serif"/>
              </a:rPr>
              <a:t> </a:t>
            </a:r>
            <a:r>
              <a:rPr sz="650" spc="25" dirty="0">
                <a:latin typeface="Microsoft Sans Serif"/>
                <a:cs typeface="Microsoft Sans Serif"/>
              </a:rPr>
              <a:t>noviembre</a:t>
            </a:r>
            <a:r>
              <a:rPr sz="650" spc="-5" dirty="0">
                <a:latin typeface="Microsoft Sans Serif"/>
                <a:cs typeface="Microsoft Sans Serif"/>
              </a:rPr>
              <a:t> </a:t>
            </a:r>
            <a:r>
              <a:rPr sz="650" spc="20" dirty="0">
                <a:latin typeface="Microsoft Sans Serif"/>
                <a:cs typeface="Microsoft Sans Serif"/>
              </a:rPr>
              <a:t>de</a:t>
            </a:r>
            <a:r>
              <a:rPr sz="650" spc="-5" dirty="0">
                <a:latin typeface="Microsoft Sans Serif"/>
                <a:cs typeface="Microsoft Sans Serif"/>
              </a:rPr>
              <a:t> </a:t>
            </a:r>
            <a:r>
              <a:rPr sz="650" spc="5" dirty="0">
                <a:latin typeface="Microsoft Sans Serif"/>
                <a:cs typeface="Microsoft Sans Serif"/>
              </a:rPr>
              <a:t>2007.</a:t>
            </a:r>
            <a:endParaRPr sz="650">
              <a:latin typeface="Microsoft Sans Serif"/>
              <a:cs typeface="Microsoft Sans Serif"/>
            </a:endParaRPr>
          </a:p>
          <a:p>
            <a:pPr marL="114935" marR="65405" indent="-114935">
              <a:lnSpc>
                <a:spcPct val="123100"/>
              </a:lnSpc>
              <a:spcBef>
                <a:spcPts val="200"/>
              </a:spcBef>
              <a:buSzPct val="84615"/>
              <a:buAutoNum type="arabicPlain"/>
              <a:tabLst>
                <a:tab pos="114935" algn="l"/>
              </a:tabLst>
            </a:pPr>
            <a:r>
              <a:rPr sz="650" spc="5" dirty="0">
                <a:latin typeface="Microsoft Sans Serif"/>
                <a:cs typeface="Microsoft Sans Serif"/>
              </a:rPr>
              <a:t>Guía</a:t>
            </a:r>
            <a:r>
              <a:rPr sz="650" dirty="0">
                <a:latin typeface="Microsoft Sans Serif"/>
                <a:cs typeface="Microsoft Sans Serif"/>
              </a:rPr>
              <a:t> </a:t>
            </a:r>
            <a:r>
              <a:rPr sz="650" spc="-45" dirty="0">
                <a:latin typeface="Microsoft Sans Serif"/>
                <a:cs typeface="Microsoft Sans Serif"/>
              </a:rPr>
              <a:t>IEEE</a:t>
            </a:r>
            <a:r>
              <a:rPr sz="650" spc="5" dirty="0">
                <a:latin typeface="Microsoft Sans Serif"/>
                <a:cs typeface="Microsoft Sans Serif"/>
              </a:rPr>
              <a:t> </a:t>
            </a:r>
            <a:r>
              <a:rPr sz="650" spc="20" dirty="0">
                <a:latin typeface="Microsoft Sans Serif"/>
                <a:cs typeface="Microsoft Sans Serif"/>
              </a:rPr>
              <a:t>para</a:t>
            </a:r>
            <a:r>
              <a:rPr sz="650" dirty="0">
                <a:latin typeface="Microsoft Sans Serif"/>
                <a:cs typeface="Microsoft Sans Serif"/>
              </a:rPr>
              <a:t> </a:t>
            </a:r>
            <a:r>
              <a:rPr sz="650" spc="20" dirty="0">
                <a:latin typeface="Microsoft Sans Serif"/>
                <a:cs typeface="Microsoft Sans Serif"/>
              </a:rPr>
              <a:t>protección</a:t>
            </a:r>
            <a:r>
              <a:rPr sz="650" spc="5" dirty="0">
                <a:latin typeface="Microsoft Sans Serif"/>
                <a:cs typeface="Microsoft Sans Serif"/>
              </a:rPr>
              <a:t> </a:t>
            </a:r>
            <a:r>
              <a:rPr sz="650" spc="20" dirty="0">
                <a:latin typeface="Microsoft Sans Serif"/>
                <a:cs typeface="Microsoft Sans Serif"/>
              </a:rPr>
              <a:t>de</a:t>
            </a:r>
            <a:r>
              <a:rPr sz="650" dirty="0">
                <a:latin typeface="Microsoft Sans Serif"/>
                <a:cs typeface="Microsoft Sans Serif"/>
              </a:rPr>
              <a:t> </a:t>
            </a:r>
            <a:r>
              <a:rPr sz="650" spc="15" dirty="0">
                <a:latin typeface="Microsoft Sans Serif"/>
                <a:cs typeface="Microsoft Sans Serif"/>
              </a:rPr>
              <a:t>frecuencia</a:t>
            </a:r>
            <a:r>
              <a:rPr sz="650" spc="5" dirty="0">
                <a:latin typeface="Microsoft Sans Serif"/>
                <a:cs typeface="Microsoft Sans Serif"/>
              </a:rPr>
              <a:t> </a:t>
            </a:r>
            <a:r>
              <a:rPr sz="650" spc="30" dirty="0">
                <a:latin typeface="Microsoft Sans Serif"/>
                <a:cs typeface="Microsoft Sans Serif"/>
              </a:rPr>
              <a:t>anormal</a:t>
            </a:r>
            <a:r>
              <a:rPr sz="650" dirty="0">
                <a:latin typeface="Microsoft Sans Serif"/>
                <a:cs typeface="Microsoft Sans Serif"/>
              </a:rPr>
              <a:t> </a:t>
            </a:r>
            <a:r>
              <a:rPr sz="650" spc="20" dirty="0">
                <a:latin typeface="Microsoft Sans Serif"/>
                <a:cs typeface="Microsoft Sans Serif"/>
              </a:rPr>
              <a:t>para</a:t>
            </a:r>
            <a:r>
              <a:rPr sz="650" spc="5" dirty="0">
                <a:latin typeface="Microsoft Sans Serif"/>
                <a:cs typeface="Microsoft Sans Serif"/>
              </a:rPr>
              <a:t> </a:t>
            </a:r>
            <a:r>
              <a:rPr sz="650" spc="20" dirty="0">
                <a:latin typeface="Microsoft Sans Serif"/>
                <a:cs typeface="Microsoft Sans Serif"/>
              </a:rPr>
              <a:t>plantas</a:t>
            </a:r>
            <a:r>
              <a:rPr sz="650" dirty="0">
                <a:latin typeface="Microsoft Sans Serif"/>
                <a:cs typeface="Microsoft Sans Serif"/>
              </a:rPr>
              <a:t> </a:t>
            </a:r>
            <a:r>
              <a:rPr sz="650" spc="20" dirty="0">
                <a:latin typeface="Microsoft Sans Serif"/>
                <a:cs typeface="Microsoft Sans Serif"/>
              </a:rPr>
              <a:t>generadoras</a:t>
            </a:r>
            <a:r>
              <a:rPr sz="650" spc="5" dirty="0">
                <a:latin typeface="Microsoft Sans Serif"/>
                <a:cs typeface="Microsoft Sans Serif"/>
              </a:rPr>
              <a:t> </a:t>
            </a:r>
            <a:r>
              <a:rPr sz="650" spc="20" dirty="0">
                <a:latin typeface="Microsoft Sans Serif"/>
                <a:cs typeface="Microsoft Sans Serif"/>
              </a:rPr>
              <a:t>de </a:t>
            </a:r>
            <a:r>
              <a:rPr sz="650" spc="-160" dirty="0">
                <a:latin typeface="Microsoft Sans Serif"/>
                <a:cs typeface="Microsoft Sans Serif"/>
              </a:rPr>
              <a:t> </a:t>
            </a:r>
            <a:r>
              <a:rPr sz="650" spc="15" dirty="0">
                <a:latin typeface="Microsoft Sans Serif"/>
                <a:cs typeface="Microsoft Sans Serif"/>
              </a:rPr>
              <a:t>energía,</a:t>
            </a:r>
            <a:r>
              <a:rPr sz="650" spc="10" dirty="0">
                <a:latin typeface="Microsoft Sans Serif"/>
                <a:cs typeface="Microsoft Sans Serif"/>
              </a:rPr>
              <a:t>Estándar</a:t>
            </a:r>
            <a:r>
              <a:rPr sz="650" spc="-5" dirty="0">
                <a:latin typeface="Microsoft Sans Serif"/>
                <a:cs typeface="Microsoft Sans Serif"/>
              </a:rPr>
              <a:t> </a:t>
            </a:r>
            <a:r>
              <a:rPr sz="650" spc="-45" dirty="0">
                <a:latin typeface="Microsoft Sans Serif"/>
                <a:cs typeface="Microsoft Sans Serif"/>
              </a:rPr>
              <a:t>IEEE</a:t>
            </a:r>
            <a:r>
              <a:rPr sz="650" spc="-5" dirty="0">
                <a:latin typeface="Microsoft Sans Serif"/>
                <a:cs typeface="Microsoft Sans Serif"/>
              </a:rPr>
              <a:t> </a:t>
            </a:r>
            <a:r>
              <a:rPr sz="650" dirty="0">
                <a:latin typeface="Microsoft Sans Serif"/>
                <a:cs typeface="Microsoft Sans Serif"/>
              </a:rPr>
              <a:t>C37.106-2003,</a:t>
            </a:r>
            <a:r>
              <a:rPr sz="650" spc="-5" dirty="0">
                <a:latin typeface="Microsoft Sans Serif"/>
                <a:cs typeface="Microsoft Sans Serif"/>
              </a:rPr>
              <a:t> </a:t>
            </a:r>
            <a:r>
              <a:rPr sz="650" spc="5" dirty="0">
                <a:latin typeface="Microsoft Sans Serif"/>
                <a:cs typeface="Microsoft Sans Serif"/>
              </a:rPr>
              <a:t>2004.</a:t>
            </a:r>
            <a:endParaRPr sz="650">
              <a:latin typeface="Microsoft Sans Serif"/>
              <a:cs typeface="Microsoft Sans Serif"/>
            </a:endParaRPr>
          </a:p>
        </p:txBody>
      </p:sp>
      <p:sp>
        <p:nvSpPr>
          <p:cNvPr id="4" name="object 4"/>
          <p:cNvSpPr txBox="1"/>
          <p:nvPr/>
        </p:nvSpPr>
        <p:spPr>
          <a:xfrm>
            <a:off x="1415277" y="9415125"/>
            <a:ext cx="2852914" cy="143629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sz="850" spc="-25" dirty="0">
                <a:latin typeface="Microsoft Sans Serif"/>
                <a:cs typeface="Microsoft Sans Serif"/>
              </a:rPr>
              <a:t>CAPÍTULO</a:t>
            </a:r>
            <a:r>
              <a:rPr sz="850" spc="-20" dirty="0">
                <a:latin typeface="Microsoft Sans Serif"/>
                <a:cs typeface="Microsoft Sans Serif"/>
              </a:rPr>
              <a:t> </a:t>
            </a:r>
            <a:r>
              <a:rPr sz="850" dirty="0">
                <a:latin typeface="Microsoft Sans Serif"/>
                <a:cs typeface="Microsoft Sans Serif"/>
              </a:rPr>
              <a:t>3,</a:t>
            </a:r>
            <a:r>
              <a:rPr sz="850" spc="-15" dirty="0">
                <a:latin typeface="Microsoft Sans Serif"/>
                <a:cs typeface="Microsoft Sans Serif"/>
              </a:rPr>
              <a:t> </a:t>
            </a:r>
            <a:r>
              <a:rPr sz="850" spc="-40" dirty="0">
                <a:latin typeface="Microsoft Sans Serif"/>
                <a:cs typeface="Microsoft Sans Serif"/>
              </a:rPr>
              <a:t>SECCIÓN</a:t>
            </a:r>
            <a:r>
              <a:rPr sz="850" spc="-15" dirty="0">
                <a:latin typeface="Microsoft Sans Serif"/>
                <a:cs typeface="Microsoft Sans Serif"/>
              </a:rPr>
              <a:t> </a:t>
            </a:r>
            <a:r>
              <a:rPr sz="850" spc="10" dirty="0">
                <a:latin typeface="Microsoft Sans Serif"/>
                <a:cs typeface="Microsoft Sans Serif"/>
              </a:rPr>
              <a:t>1</a:t>
            </a:r>
            <a:endParaRPr sz="850">
              <a:latin typeface="Microsoft Sans Serif"/>
              <a:cs typeface="Microsoft Sans Serif"/>
            </a:endParaRPr>
          </a:p>
        </p:txBody>
      </p:sp>
      <p:sp>
        <p:nvSpPr>
          <p:cNvPr id="5" name="object 5"/>
          <p:cNvSpPr txBox="1"/>
          <p:nvPr/>
        </p:nvSpPr>
        <p:spPr>
          <a:xfrm>
            <a:off x="7845387" y="9415126"/>
            <a:ext cx="7796212" cy="285115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sz="850" spc="-25" dirty="0">
                <a:latin typeface="Microsoft Sans Serif"/>
                <a:cs typeface="Microsoft Sans Serif"/>
              </a:rPr>
              <a:t>TUTORIAL</a:t>
            </a:r>
            <a:r>
              <a:rPr sz="850" spc="-5" dirty="0">
                <a:latin typeface="Microsoft Sans Serif"/>
                <a:cs typeface="Microsoft Sans Serif"/>
              </a:rPr>
              <a:t> </a:t>
            </a:r>
            <a:r>
              <a:rPr sz="850" spc="-60" dirty="0">
                <a:latin typeface="Microsoft Sans Serif"/>
                <a:cs typeface="Microsoft Sans Serif"/>
              </a:rPr>
              <a:t>SOBRE</a:t>
            </a:r>
            <a:r>
              <a:rPr sz="850" spc="-5" dirty="0">
                <a:latin typeface="Microsoft Sans Serif"/>
                <a:cs typeface="Microsoft Sans Serif"/>
              </a:rPr>
              <a:t> </a:t>
            </a:r>
            <a:r>
              <a:rPr sz="850" spc="-35" dirty="0">
                <a:latin typeface="Microsoft Sans Serif"/>
                <a:cs typeface="Microsoft Sans Serif"/>
              </a:rPr>
              <a:t>PROTECCIÓN</a:t>
            </a:r>
            <a:r>
              <a:rPr sz="850" spc="-5" dirty="0">
                <a:latin typeface="Microsoft Sans Serif"/>
                <a:cs typeface="Microsoft Sans Serif"/>
              </a:rPr>
              <a:t> </a:t>
            </a:r>
            <a:r>
              <a:rPr sz="850" spc="-45" dirty="0">
                <a:latin typeface="Microsoft Sans Serif"/>
                <a:cs typeface="Microsoft Sans Serif"/>
              </a:rPr>
              <a:t>DE</a:t>
            </a:r>
            <a:r>
              <a:rPr sz="850" spc="-5" dirty="0">
                <a:latin typeface="Microsoft Sans Serif"/>
                <a:cs typeface="Microsoft Sans Serif"/>
              </a:rPr>
              <a:t> </a:t>
            </a:r>
            <a:r>
              <a:rPr sz="850" spc="-55" dirty="0">
                <a:latin typeface="Microsoft Sans Serif"/>
                <a:cs typeface="Microsoft Sans Serif"/>
              </a:rPr>
              <a:t>GENERADORES</a:t>
            </a:r>
            <a:r>
              <a:rPr sz="850" dirty="0">
                <a:latin typeface="Microsoft Sans Serif"/>
                <a:cs typeface="Microsoft Sans Serif"/>
              </a:rPr>
              <a:t> </a:t>
            </a:r>
            <a:r>
              <a:rPr sz="850" spc="-30" dirty="0">
                <a:latin typeface="Microsoft Sans Serif"/>
                <a:cs typeface="Microsoft Sans Serif"/>
              </a:rPr>
              <a:t>SÍNCRONOS</a:t>
            </a:r>
            <a:endParaRPr sz="850">
              <a:latin typeface="Microsoft Sans Serif"/>
              <a:cs typeface="Microsoft Sans Serif"/>
            </a:endParaRPr>
          </a:p>
          <a:p>
            <a:pPr marL="1400175">
              <a:lnSpc>
                <a:spcPct val="100000"/>
              </a:lnSpc>
            </a:pPr>
            <a:r>
              <a:rPr sz="850" spc="-15" dirty="0">
                <a:latin typeface="Microsoft Sans Serif"/>
                <a:cs typeface="Microsoft Sans Serif"/>
              </a:rPr>
              <a:t>PUBLICACIÓN</a:t>
            </a:r>
            <a:r>
              <a:rPr sz="850" spc="-5" dirty="0">
                <a:latin typeface="Microsoft Sans Serif"/>
                <a:cs typeface="Microsoft Sans Serif"/>
              </a:rPr>
              <a:t> </a:t>
            </a:r>
            <a:r>
              <a:rPr sz="850" spc="-55" dirty="0">
                <a:latin typeface="Microsoft Sans Serif"/>
                <a:cs typeface="Microsoft Sans Serif"/>
              </a:rPr>
              <a:t>ESPECIAL</a:t>
            </a:r>
            <a:r>
              <a:rPr sz="850" spc="-5" dirty="0">
                <a:latin typeface="Microsoft Sans Serif"/>
                <a:cs typeface="Microsoft Sans Serif"/>
              </a:rPr>
              <a:t> </a:t>
            </a:r>
            <a:r>
              <a:rPr sz="850" spc="-40" dirty="0">
                <a:latin typeface="Microsoft Sans Serif"/>
                <a:cs typeface="Microsoft Sans Serif"/>
              </a:rPr>
              <a:t>DEL</a:t>
            </a:r>
            <a:r>
              <a:rPr sz="850" spc="-5" dirty="0">
                <a:latin typeface="Microsoft Sans Serif"/>
                <a:cs typeface="Microsoft Sans Serif"/>
              </a:rPr>
              <a:t> </a:t>
            </a:r>
            <a:r>
              <a:rPr sz="850" spc="-60" dirty="0">
                <a:latin typeface="Microsoft Sans Serif"/>
                <a:cs typeface="Microsoft Sans Serif"/>
              </a:rPr>
              <a:t>IEEE</a:t>
            </a:r>
            <a:r>
              <a:rPr sz="850" spc="-5" dirty="0">
                <a:latin typeface="Microsoft Sans Serif"/>
                <a:cs typeface="Microsoft Sans Serif"/>
              </a:rPr>
              <a:t> </a:t>
            </a:r>
            <a:r>
              <a:rPr sz="850" spc="-80" dirty="0">
                <a:latin typeface="Microsoft Sans Serif"/>
                <a:cs typeface="Microsoft Sans Serif"/>
              </a:rPr>
              <a:t>PSRC</a:t>
            </a:r>
            <a:endParaRPr sz="850">
              <a:latin typeface="Microsoft Sans Serif"/>
              <a:cs typeface="Microsoft Sans Serif"/>
            </a:endParaRPr>
          </a:p>
        </p:txBody>
      </p:sp>
    </p:spTree>
  </p:cSld>
  <p:clrMapOvr>
    <a:masterClrMapping/>
  </p:clrMapOvr>
</p:sld>
</file>

<file path=ppt/slides/slide52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object 2"/>
          <p:cNvPicPr/>
          <p:nvPr/>
        </p:nvPicPr>
        <p:blipFill>
          <a:blip r:embed="rId2" cstate="print"/>
          <a:stretch>
            <a:fillRect/>
          </a:stretch>
        </p:blipFill>
        <p:spPr>
          <a:xfrm>
            <a:off x="11360600" y="5221224"/>
            <a:ext cx="354534" cy="138017"/>
          </a:xfrm>
          <a:prstGeom prst="rect">
            <a:avLst/>
          </a:prstGeom>
        </p:spPr>
      </p:pic>
      <p:pic>
        <p:nvPicPr>
          <p:cNvPr id="3" name="object 3"/>
          <p:cNvPicPr/>
          <p:nvPr/>
        </p:nvPicPr>
        <p:blipFill>
          <a:blip r:embed="rId3" cstate="print"/>
          <a:stretch>
            <a:fillRect/>
          </a:stretch>
        </p:blipFill>
        <p:spPr>
          <a:xfrm>
            <a:off x="12885659" y="5667756"/>
            <a:ext cx="354531" cy="138017"/>
          </a:xfrm>
          <a:prstGeom prst="rect">
            <a:avLst/>
          </a:prstGeom>
        </p:spPr>
      </p:pic>
      <p:sp>
        <p:nvSpPr>
          <p:cNvPr id="4" name="object 4"/>
          <p:cNvSpPr/>
          <p:nvPr/>
        </p:nvSpPr>
        <p:spPr>
          <a:xfrm>
            <a:off x="1444422" y="9413748"/>
            <a:ext cx="15051933" cy="9525"/>
          </a:xfrm>
          <a:custGeom>
            <a:avLst/>
            <a:gdLst/>
            <a:ahLst/>
            <a:cxnLst/>
            <a:rect l="l" t="t" r="r" b="b"/>
            <a:pathLst>
              <a:path w="6543040" h="9525">
                <a:moveTo>
                  <a:pt x="6542531" y="9144"/>
                </a:moveTo>
                <a:lnTo>
                  <a:pt x="0" y="9144"/>
                </a:lnTo>
                <a:lnTo>
                  <a:pt x="0" y="0"/>
                </a:lnTo>
                <a:lnTo>
                  <a:pt x="6542531" y="0"/>
                </a:lnTo>
                <a:lnTo>
                  <a:pt x="6542531" y="9144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" name="object 5"/>
          <p:cNvSpPr txBox="1"/>
          <p:nvPr/>
        </p:nvSpPr>
        <p:spPr>
          <a:xfrm>
            <a:off x="16290754" y="349008"/>
            <a:ext cx="192824" cy="135935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sz="800" spc="10" dirty="0">
                <a:latin typeface="Microsoft Sans Serif"/>
                <a:cs typeface="Microsoft Sans Serif"/>
              </a:rPr>
              <a:t>1</a:t>
            </a:r>
            <a:endParaRPr sz="800">
              <a:latin typeface="Microsoft Sans Serif"/>
              <a:cs typeface="Microsoft Sans Serif"/>
            </a:endParaRPr>
          </a:p>
        </p:txBody>
      </p:sp>
      <p:sp>
        <p:nvSpPr>
          <p:cNvPr id="6" name="object 6"/>
          <p:cNvSpPr txBox="1"/>
          <p:nvPr/>
        </p:nvSpPr>
        <p:spPr>
          <a:xfrm>
            <a:off x="2828069" y="838214"/>
            <a:ext cx="11554812" cy="687705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sz="1700" spc="40" dirty="0">
                <a:latin typeface="Microsoft Sans Serif"/>
                <a:cs typeface="Microsoft Sans Serif"/>
              </a:rPr>
              <a:t>Protección</a:t>
            </a:r>
            <a:r>
              <a:rPr sz="1700" dirty="0">
                <a:latin typeface="Microsoft Sans Serif"/>
                <a:cs typeface="Microsoft Sans Serif"/>
              </a:rPr>
              <a:t> </a:t>
            </a:r>
            <a:r>
              <a:rPr sz="1700" spc="70" dirty="0">
                <a:latin typeface="Microsoft Sans Serif"/>
                <a:cs typeface="Microsoft Sans Serif"/>
              </a:rPr>
              <a:t>contra</a:t>
            </a:r>
            <a:r>
              <a:rPr sz="1700" spc="5" dirty="0">
                <a:latin typeface="Microsoft Sans Serif"/>
                <a:cs typeface="Microsoft Sans Serif"/>
              </a:rPr>
              <a:t> </a:t>
            </a:r>
            <a:r>
              <a:rPr sz="1700" spc="45" dirty="0">
                <a:latin typeface="Microsoft Sans Serif"/>
                <a:cs typeface="Microsoft Sans Serif"/>
              </a:rPr>
              <a:t>sobreexcitación</a:t>
            </a:r>
            <a:r>
              <a:rPr sz="1700" spc="5" dirty="0">
                <a:latin typeface="Microsoft Sans Serif"/>
                <a:cs typeface="Microsoft Sans Serif"/>
              </a:rPr>
              <a:t> </a:t>
            </a:r>
            <a:r>
              <a:rPr sz="1700" spc="15" dirty="0">
                <a:latin typeface="Microsoft Sans Serif"/>
                <a:cs typeface="Microsoft Sans Serif"/>
              </a:rPr>
              <a:t>y</a:t>
            </a:r>
            <a:r>
              <a:rPr sz="1700" dirty="0">
                <a:latin typeface="Microsoft Sans Serif"/>
                <a:cs typeface="Microsoft Sans Serif"/>
              </a:rPr>
              <a:t> </a:t>
            </a:r>
            <a:r>
              <a:rPr sz="1700" spc="60" dirty="0">
                <a:latin typeface="Microsoft Sans Serif"/>
                <a:cs typeface="Microsoft Sans Serif"/>
              </a:rPr>
              <a:t>sobretensión</a:t>
            </a:r>
            <a:endParaRPr sz="1700">
              <a:latin typeface="Microsoft Sans Serif"/>
              <a:cs typeface="Microsoft Sans Serif"/>
            </a:endParaRPr>
          </a:p>
          <a:p>
            <a:pPr marL="123825" algn="ctr">
              <a:lnSpc>
                <a:spcPct val="100000"/>
              </a:lnSpc>
              <a:spcBef>
                <a:spcPts val="2030"/>
              </a:spcBef>
            </a:pPr>
            <a:r>
              <a:rPr sz="950" spc="5" dirty="0">
                <a:latin typeface="Microsoft Sans Serif"/>
                <a:cs typeface="Microsoft Sans Serif"/>
              </a:rPr>
              <a:t>Randy</a:t>
            </a:r>
            <a:r>
              <a:rPr sz="950" spc="-25" dirty="0">
                <a:latin typeface="Microsoft Sans Serif"/>
                <a:cs typeface="Microsoft Sans Serif"/>
              </a:rPr>
              <a:t> </a:t>
            </a:r>
            <a:r>
              <a:rPr sz="950" spc="45" dirty="0">
                <a:latin typeface="Microsoft Sans Serif"/>
                <a:cs typeface="Microsoft Sans Serif"/>
              </a:rPr>
              <a:t>Hamilton</a:t>
            </a:r>
            <a:r>
              <a:rPr sz="950" spc="-25" dirty="0">
                <a:latin typeface="Microsoft Sans Serif"/>
                <a:cs typeface="Microsoft Sans Serif"/>
              </a:rPr>
              <a:t> </a:t>
            </a:r>
            <a:r>
              <a:rPr sz="950" spc="5" dirty="0">
                <a:latin typeface="Microsoft Sans Serif"/>
                <a:cs typeface="Microsoft Sans Serif"/>
              </a:rPr>
              <a:t>y</a:t>
            </a:r>
            <a:r>
              <a:rPr sz="950" spc="-25" dirty="0">
                <a:latin typeface="Microsoft Sans Serif"/>
                <a:cs typeface="Microsoft Sans Serif"/>
              </a:rPr>
              <a:t> </a:t>
            </a:r>
            <a:r>
              <a:rPr sz="950" spc="25" dirty="0">
                <a:latin typeface="Microsoft Sans Serif"/>
                <a:cs typeface="Microsoft Sans Serif"/>
              </a:rPr>
              <a:t>Michael</a:t>
            </a:r>
            <a:r>
              <a:rPr sz="950" spc="-20" dirty="0">
                <a:latin typeface="Microsoft Sans Serif"/>
                <a:cs typeface="Microsoft Sans Serif"/>
              </a:rPr>
              <a:t> </a:t>
            </a:r>
            <a:r>
              <a:rPr sz="950" spc="35" dirty="0">
                <a:latin typeface="Microsoft Sans Serif"/>
                <a:cs typeface="Microsoft Sans Serif"/>
              </a:rPr>
              <a:t>Thompson</a:t>
            </a:r>
            <a:endParaRPr sz="950">
              <a:latin typeface="Microsoft Sans Serif"/>
              <a:cs typeface="Microsoft Sans Serif"/>
            </a:endParaRPr>
          </a:p>
        </p:txBody>
      </p:sp>
      <p:sp>
        <p:nvSpPr>
          <p:cNvPr id="7" name="object 7"/>
          <p:cNvSpPr txBox="1"/>
          <p:nvPr/>
        </p:nvSpPr>
        <p:spPr>
          <a:xfrm>
            <a:off x="1415276" y="1741189"/>
            <a:ext cx="7403260" cy="408894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 marR="5080" indent="151765">
              <a:lnSpc>
                <a:spcPct val="132300"/>
              </a:lnSpc>
              <a:spcBef>
                <a:spcPts val="100"/>
              </a:spcBef>
            </a:pPr>
            <a:r>
              <a:rPr sz="650" spc="10" dirty="0">
                <a:latin typeface="Microsoft Sans Serif"/>
                <a:cs typeface="Microsoft Sans Serif"/>
              </a:rPr>
              <a:t>Abstracto-Los </a:t>
            </a:r>
            <a:r>
              <a:rPr sz="650" spc="15" dirty="0">
                <a:latin typeface="Microsoft Sans Serif"/>
                <a:cs typeface="Microsoft Sans Serif"/>
              </a:rPr>
              <a:t>estándares </a:t>
            </a:r>
            <a:r>
              <a:rPr sz="650" spc="-45" dirty="0">
                <a:latin typeface="Microsoft Sans Serif"/>
                <a:cs typeface="Microsoft Sans Serif"/>
              </a:rPr>
              <a:t>IEEE </a:t>
            </a:r>
            <a:r>
              <a:rPr sz="650" spc="10" dirty="0">
                <a:latin typeface="Microsoft Sans Serif"/>
                <a:cs typeface="Microsoft Sans Serif"/>
              </a:rPr>
              <a:t>establecen </a:t>
            </a:r>
            <a:r>
              <a:rPr sz="650" spc="25" dirty="0">
                <a:latin typeface="Microsoft Sans Serif"/>
                <a:cs typeface="Microsoft Sans Serif"/>
              </a:rPr>
              <a:t>que </a:t>
            </a:r>
            <a:r>
              <a:rPr sz="650" spc="10" dirty="0">
                <a:latin typeface="Microsoft Sans Serif"/>
                <a:cs typeface="Microsoft Sans Serif"/>
              </a:rPr>
              <a:t>los </a:t>
            </a:r>
            <a:r>
              <a:rPr sz="650" spc="20" dirty="0">
                <a:latin typeface="Microsoft Sans Serif"/>
                <a:cs typeface="Microsoft Sans Serif"/>
              </a:rPr>
              <a:t>generadores </a:t>
            </a:r>
            <a:r>
              <a:rPr sz="650" spc="25" dirty="0">
                <a:latin typeface="Microsoft Sans Serif"/>
                <a:cs typeface="Microsoft Sans Serif"/>
              </a:rPr>
              <a:t>deben </a:t>
            </a:r>
            <a:r>
              <a:rPr sz="650" spc="30" dirty="0">
                <a:latin typeface="Microsoft Sans Serif"/>
                <a:cs typeface="Microsoft Sans Serif"/>
              </a:rPr>
              <a:t>operar </a:t>
            </a:r>
            <a:r>
              <a:rPr sz="650" spc="35" dirty="0">
                <a:latin typeface="Microsoft Sans Serif"/>
                <a:cs typeface="Microsoft Sans Serif"/>
              </a:rPr>
              <a:t> </a:t>
            </a:r>
            <a:r>
              <a:rPr sz="650" spc="20" dirty="0">
                <a:latin typeface="Microsoft Sans Serif"/>
                <a:cs typeface="Microsoft Sans Serif"/>
              </a:rPr>
              <a:t>exitosamente </a:t>
            </a:r>
            <a:r>
              <a:rPr sz="650" dirty="0">
                <a:latin typeface="Microsoft Sans Serif"/>
                <a:cs typeface="Microsoft Sans Serif"/>
              </a:rPr>
              <a:t>a </a:t>
            </a:r>
            <a:r>
              <a:rPr sz="650" spc="-15" dirty="0">
                <a:latin typeface="Microsoft Sans Serif"/>
                <a:cs typeface="Microsoft Sans Serif"/>
              </a:rPr>
              <a:t>kVA </a:t>
            </a:r>
            <a:r>
              <a:rPr sz="650" spc="20" dirty="0">
                <a:latin typeface="Microsoft Sans Serif"/>
                <a:cs typeface="Microsoft Sans Serif"/>
              </a:rPr>
              <a:t>nominales para </a:t>
            </a:r>
            <a:r>
              <a:rPr sz="650" spc="10" dirty="0">
                <a:latin typeface="Microsoft Sans Serif"/>
                <a:cs typeface="Microsoft Sans Serif"/>
              </a:rPr>
              <a:t>niveles </a:t>
            </a:r>
            <a:r>
              <a:rPr sz="650" spc="20" dirty="0">
                <a:latin typeface="Microsoft Sans Serif"/>
                <a:cs typeface="Microsoft Sans Serif"/>
              </a:rPr>
              <a:t>de </a:t>
            </a:r>
            <a:r>
              <a:rPr sz="650" spc="15" dirty="0">
                <a:latin typeface="Microsoft Sans Serif"/>
                <a:cs typeface="Microsoft Sans Serif"/>
              </a:rPr>
              <a:t>frecuencia </a:t>
            </a:r>
            <a:r>
              <a:rPr sz="650" spc="5" dirty="0">
                <a:latin typeface="Microsoft Sans Serif"/>
                <a:cs typeface="Microsoft Sans Serif"/>
              </a:rPr>
              <a:t>y </a:t>
            </a:r>
            <a:r>
              <a:rPr sz="650" spc="15" dirty="0">
                <a:latin typeface="Microsoft Sans Serif"/>
                <a:cs typeface="Microsoft Sans Serif"/>
              </a:rPr>
              <a:t>voltaje </a:t>
            </a:r>
            <a:r>
              <a:rPr sz="650" spc="35" dirty="0">
                <a:latin typeface="Microsoft Sans Serif"/>
                <a:cs typeface="Microsoft Sans Serif"/>
              </a:rPr>
              <a:t>dentro </a:t>
            </a:r>
            <a:r>
              <a:rPr sz="650" spc="20" dirty="0">
                <a:latin typeface="Microsoft Sans Serif"/>
                <a:cs typeface="Microsoft Sans Serif"/>
              </a:rPr>
              <a:t>de </a:t>
            </a:r>
            <a:r>
              <a:rPr sz="650" spc="25" dirty="0">
                <a:latin typeface="Microsoft Sans Serif"/>
                <a:cs typeface="Microsoft Sans Serif"/>
              </a:rPr>
              <a:t> </a:t>
            </a:r>
            <a:r>
              <a:rPr sz="650" spc="20" dirty="0">
                <a:latin typeface="Microsoft Sans Serif"/>
                <a:cs typeface="Microsoft Sans Serif"/>
              </a:rPr>
              <a:t>límites </a:t>
            </a:r>
            <a:r>
              <a:rPr sz="650" spc="5" dirty="0">
                <a:latin typeface="Microsoft Sans Serif"/>
                <a:cs typeface="Microsoft Sans Serif"/>
              </a:rPr>
              <a:t>específicos. </a:t>
            </a:r>
            <a:r>
              <a:rPr sz="650" spc="-15" dirty="0">
                <a:latin typeface="Microsoft Sans Serif"/>
                <a:cs typeface="Microsoft Sans Serif"/>
              </a:rPr>
              <a:t>Las </a:t>
            </a:r>
            <a:r>
              <a:rPr sz="650" spc="10" dirty="0">
                <a:latin typeface="Microsoft Sans Serif"/>
                <a:cs typeface="Microsoft Sans Serif"/>
              </a:rPr>
              <a:t>desviaciones </a:t>
            </a:r>
            <a:r>
              <a:rPr sz="650" spc="20" dirty="0">
                <a:latin typeface="Microsoft Sans Serif"/>
                <a:cs typeface="Microsoft Sans Serif"/>
              </a:rPr>
              <a:t>en </a:t>
            </a:r>
            <a:r>
              <a:rPr sz="650" spc="15" dirty="0">
                <a:latin typeface="Microsoft Sans Serif"/>
                <a:cs typeface="Microsoft Sans Serif"/>
              </a:rPr>
              <a:t>frecuencia </a:t>
            </a:r>
            <a:r>
              <a:rPr sz="650" spc="5" dirty="0">
                <a:latin typeface="Microsoft Sans Serif"/>
                <a:cs typeface="Microsoft Sans Serif"/>
              </a:rPr>
              <a:t>y </a:t>
            </a:r>
            <a:r>
              <a:rPr sz="650" spc="15" dirty="0">
                <a:latin typeface="Microsoft Sans Serif"/>
                <a:cs typeface="Microsoft Sans Serif"/>
              </a:rPr>
              <a:t>voltajes </a:t>
            </a:r>
            <a:r>
              <a:rPr sz="650" spc="25" dirty="0">
                <a:latin typeface="Microsoft Sans Serif"/>
                <a:cs typeface="Microsoft Sans Serif"/>
              </a:rPr>
              <a:t>fuera </a:t>
            </a:r>
            <a:r>
              <a:rPr sz="650" spc="20" dirty="0">
                <a:latin typeface="Microsoft Sans Serif"/>
                <a:cs typeface="Microsoft Sans Serif"/>
              </a:rPr>
              <a:t>de </a:t>
            </a:r>
            <a:r>
              <a:rPr sz="650" spc="10" dirty="0">
                <a:latin typeface="Microsoft Sans Serif"/>
                <a:cs typeface="Microsoft Sans Serif"/>
              </a:rPr>
              <a:t>estos </a:t>
            </a:r>
            <a:r>
              <a:rPr sz="650" spc="20" dirty="0">
                <a:latin typeface="Microsoft Sans Serif"/>
                <a:cs typeface="Microsoft Sans Serif"/>
              </a:rPr>
              <a:t>límites </a:t>
            </a:r>
            <a:r>
              <a:rPr sz="650" spc="-160" dirty="0">
                <a:latin typeface="Microsoft Sans Serif"/>
                <a:cs typeface="Microsoft Sans Serif"/>
              </a:rPr>
              <a:t> </a:t>
            </a:r>
            <a:r>
              <a:rPr sz="650" spc="25" dirty="0">
                <a:latin typeface="Microsoft Sans Serif"/>
                <a:cs typeface="Microsoft Sans Serif"/>
              </a:rPr>
              <a:t>pueden </a:t>
            </a:r>
            <a:r>
              <a:rPr sz="650" spc="10" dirty="0">
                <a:latin typeface="Microsoft Sans Serif"/>
                <a:cs typeface="Microsoft Sans Serif"/>
              </a:rPr>
              <a:t>causar </a:t>
            </a:r>
            <a:r>
              <a:rPr sz="650" spc="25" dirty="0">
                <a:latin typeface="Microsoft Sans Serif"/>
                <a:cs typeface="Microsoft Sans Serif"/>
              </a:rPr>
              <a:t>problemas térmicos </a:t>
            </a:r>
            <a:r>
              <a:rPr sz="650" spc="5" dirty="0">
                <a:latin typeface="Microsoft Sans Serif"/>
                <a:cs typeface="Microsoft Sans Serif"/>
              </a:rPr>
              <a:t>y </a:t>
            </a:r>
            <a:r>
              <a:rPr sz="650" spc="15" dirty="0">
                <a:latin typeface="Microsoft Sans Serif"/>
                <a:cs typeface="Microsoft Sans Serif"/>
              </a:rPr>
              <a:t>dieléctricos, </a:t>
            </a:r>
            <a:r>
              <a:rPr sz="650" spc="25" dirty="0">
                <a:latin typeface="Microsoft Sans Serif"/>
                <a:cs typeface="Microsoft Sans Serif"/>
              </a:rPr>
              <a:t>que pueden </a:t>
            </a:r>
            <a:r>
              <a:rPr sz="650" spc="10" dirty="0">
                <a:latin typeface="Microsoft Sans Serif"/>
                <a:cs typeface="Microsoft Sans Serif"/>
              </a:rPr>
              <a:t>causar </a:t>
            </a:r>
            <a:r>
              <a:rPr sz="650" spc="15" dirty="0">
                <a:latin typeface="Microsoft Sans Serif"/>
                <a:cs typeface="Microsoft Sans Serif"/>
              </a:rPr>
              <a:t>daños </a:t>
            </a:r>
            <a:r>
              <a:rPr sz="650" spc="20" dirty="0">
                <a:latin typeface="Microsoft Sans Serif"/>
                <a:cs typeface="Microsoft Sans Serif"/>
              </a:rPr>
              <a:t>en </a:t>
            </a:r>
            <a:r>
              <a:rPr sz="650" spc="25" dirty="0">
                <a:latin typeface="Microsoft Sans Serif"/>
                <a:cs typeface="Microsoft Sans Serif"/>
              </a:rPr>
              <a:t> </a:t>
            </a:r>
            <a:r>
              <a:rPr sz="650" spc="15" dirty="0">
                <a:latin typeface="Microsoft Sans Serif"/>
                <a:cs typeface="Microsoft Sans Serif"/>
              </a:rPr>
              <a:t>segundos.</a:t>
            </a:r>
            <a:r>
              <a:rPr sz="650" dirty="0">
                <a:latin typeface="Microsoft Sans Serif"/>
                <a:cs typeface="Microsoft Sans Serif"/>
              </a:rPr>
              <a:t> </a:t>
            </a:r>
            <a:r>
              <a:rPr sz="650" spc="-45" dirty="0">
                <a:latin typeface="Microsoft Sans Serif"/>
                <a:cs typeface="Microsoft Sans Serif"/>
              </a:rPr>
              <a:t>Es</a:t>
            </a:r>
            <a:r>
              <a:rPr sz="650" spc="5" dirty="0">
                <a:latin typeface="Microsoft Sans Serif"/>
                <a:cs typeface="Microsoft Sans Serif"/>
              </a:rPr>
              <a:t> </a:t>
            </a:r>
            <a:r>
              <a:rPr sz="650" spc="10" dirty="0">
                <a:latin typeface="Microsoft Sans Serif"/>
                <a:cs typeface="Microsoft Sans Serif"/>
              </a:rPr>
              <a:t>necesario</a:t>
            </a:r>
            <a:r>
              <a:rPr sz="650" spc="5" dirty="0">
                <a:latin typeface="Microsoft Sans Serif"/>
                <a:cs typeface="Microsoft Sans Serif"/>
              </a:rPr>
              <a:t> </a:t>
            </a:r>
            <a:r>
              <a:rPr sz="650" spc="30" dirty="0">
                <a:latin typeface="Microsoft Sans Serif"/>
                <a:cs typeface="Microsoft Sans Serif"/>
              </a:rPr>
              <a:t>proporcionar</a:t>
            </a:r>
            <a:r>
              <a:rPr sz="650" dirty="0">
                <a:latin typeface="Microsoft Sans Serif"/>
                <a:cs typeface="Microsoft Sans Serif"/>
              </a:rPr>
              <a:t> </a:t>
            </a:r>
            <a:r>
              <a:rPr sz="650" spc="15" dirty="0">
                <a:latin typeface="Microsoft Sans Serif"/>
                <a:cs typeface="Microsoft Sans Serif"/>
              </a:rPr>
              <a:t>esquemas</a:t>
            </a:r>
            <a:r>
              <a:rPr sz="650" spc="5" dirty="0">
                <a:latin typeface="Microsoft Sans Serif"/>
                <a:cs typeface="Microsoft Sans Serif"/>
              </a:rPr>
              <a:t> </a:t>
            </a:r>
            <a:r>
              <a:rPr sz="650" spc="20" dirty="0">
                <a:latin typeface="Microsoft Sans Serif"/>
                <a:cs typeface="Microsoft Sans Serif"/>
              </a:rPr>
              <a:t>de</a:t>
            </a:r>
            <a:r>
              <a:rPr sz="650" spc="5" dirty="0">
                <a:latin typeface="Microsoft Sans Serif"/>
                <a:cs typeface="Microsoft Sans Serif"/>
              </a:rPr>
              <a:t> </a:t>
            </a:r>
            <a:r>
              <a:rPr sz="650" spc="35" dirty="0">
                <a:latin typeface="Microsoft Sans Serif"/>
                <a:cs typeface="Microsoft Sans Serif"/>
              </a:rPr>
              <a:t>monitoreo</a:t>
            </a:r>
            <a:r>
              <a:rPr sz="650" dirty="0">
                <a:latin typeface="Microsoft Sans Serif"/>
                <a:cs typeface="Microsoft Sans Serif"/>
              </a:rPr>
              <a:t> </a:t>
            </a:r>
            <a:r>
              <a:rPr sz="650" spc="5" dirty="0">
                <a:latin typeface="Microsoft Sans Serif"/>
                <a:cs typeface="Microsoft Sans Serif"/>
              </a:rPr>
              <a:t>y </a:t>
            </a:r>
            <a:r>
              <a:rPr sz="650" spc="20" dirty="0">
                <a:latin typeface="Microsoft Sans Serif"/>
                <a:cs typeface="Microsoft Sans Serif"/>
              </a:rPr>
              <a:t>protección</a:t>
            </a:r>
            <a:r>
              <a:rPr sz="650" spc="5" dirty="0">
                <a:latin typeface="Microsoft Sans Serif"/>
                <a:cs typeface="Microsoft Sans Serif"/>
              </a:rPr>
              <a:t> </a:t>
            </a:r>
            <a:r>
              <a:rPr sz="650" spc="20" dirty="0">
                <a:latin typeface="Microsoft Sans Serif"/>
                <a:cs typeface="Microsoft Sans Serif"/>
              </a:rPr>
              <a:t>para</a:t>
            </a:r>
            <a:r>
              <a:rPr sz="650" dirty="0">
                <a:latin typeface="Microsoft Sans Serif"/>
                <a:cs typeface="Microsoft Sans Serif"/>
              </a:rPr>
              <a:t> </a:t>
            </a:r>
            <a:r>
              <a:rPr sz="650" spc="10" dirty="0">
                <a:latin typeface="Microsoft Sans Serif"/>
                <a:cs typeface="Microsoft Sans Serif"/>
              </a:rPr>
              <a:t>la </a:t>
            </a:r>
            <a:r>
              <a:rPr sz="650" spc="-155" dirty="0">
                <a:latin typeface="Microsoft Sans Serif"/>
                <a:cs typeface="Microsoft Sans Serif"/>
              </a:rPr>
              <a:t> </a:t>
            </a:r>
            <a:r>
              <a:rPr sz="650" spc="15" dirty="0">
                <a:latin typeface="Microsoft Sans Serif"/>
                <a:cs typeface="Microsoft Sans Serif"/>
              </a:rPr>
              <a:t>sobreexcitación</a:t>
            </a:r>
            <a:r>
              <a:rPr sz="650" spc="-5" dirty="0">
                <a:latin typeface="Microsoft Sans Serif"/>
                <a:cs typeface="Microsoft Sans Serif"/>
              </a:rPr>
              <a:t> </a:t>
            </a:r>
            <a:r>
              <a:rPr sz="650" spc="5" dirty="0">
                <a:latin typeface="Microsoft Sans Serif"/>
                <a:cs typeface="Microsoft Sans Serif"/>
              </a:rPr>
              <a:t>y</a:t>
            </a:r>
            <a:r>
              <a:rPr sz="650" spc="-5" dirty="0">
                <a:latin typeface="Microsoft Sans Serif"/>
                <a:cs typeface="Microsoft Sans Serif"/>
              </a:rPr>
              <a:t> </a:t>
            </a:r>
            <a:r>
              <a:rPr sz="650" dirty="0">
                <a:latin typeface="Microsoft Sans Serif"/>
                <a:cs typeface="Microsoft Sans Serif"/>
              </a:rPr>
              <a:t>las</a:t>
            </a:r>
            <a:r>
              <a:rPr sz="650" spc="-5" dirty="0">
                <a:latin typeface="Microsoft Sans Serif"/>
                <a:cs typeface="Microsoft Sans Serif"/>
              </a:rPr>
              <a:t> </a:t>
            </a:r>
            <a:r>
              <a:rPr sz="650" spc="10" dirty="0">
                <a:latin typeface="Microsoft Sans Serif"/>
                <a:cs typeface="Microsoft Sans Serif"/>
              </a:rPr>
              <a:t>desviaciones</a:t>
            </a:r>
            <a:r>
              <a:rPr sz="650" spc="-5" dirty="0">
                <a:latin typeface="Microsoft Sans Serif"/>
                <a:cs typeface="Microsoft Sans Serif"/>
              </a:rPr>
              <a:t> </a:t>
            </a:r>
            <a:r>
              <a:rPr sz="650" spc="20" dirty="0">
                <a:latin typeface="Microsoft Sans Serif"/>
                <a:cs typeface="Microsoft Sans Serif"/>
              </a:rPr>
              <a:t>de</a:t>
            </a:r>
            <a:r>
              <a:rPr sz="650" spc="-5" dirty="0">
                <a:latin typeface="Microsoft Sans Serif"/>
                <a:cs typeface="Microsoft Sans Serif"/>
              </a:rPr>
              <a:t> </a:t>
            </a:r>
            <a:r>
              <a:rPr sz="650" spc="20" dirty="0">
                <a:latin typeface="Microsoft Sans Serif"/>
                <a:cs typeface="Microsoft Sans Serif"/>
              </a:rPr>
              <a:t>sobretensión.</a:t>
            </a:r>
            <a:endParaRPr sz="650">
              <a:latin typeface="Microsoft Sans Serif"/>
              <a:cs typeface="Microsoft Sans Serif"/>
            </a:endParaRPr>
          </a:p>
        </p:txBody>
      </p:sp>
      <p:sp>
        <p:nvSpPr>
          <p:cNvPr id="8" name="object 8"/>
          <p:cNvSpPr txBox="1"/>
          <p:nvPr/>
        </p:nvSpPr>
        <p:spPr>
          <a:xfrm>
            <a:off x="9100214" y="1716091"/>
            <a:ext cx="7394496" cy="62889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 marR="5080">
              <a:lnSpc>
                <a:spcPct val="143300"/>
              </a:lnSpc>
              <a:spcBef>
                <a:spcPts val="100"/>
              </a:spcBef>
            </a:pPr>
            <a:r>
              <a:rPr sz="700" spc="20" dirty="0">
                <a:latin typeface="Microsoft Sans Serif"/>
                <a:cs typeface="Microsoft Sans Serif"/>
              </a:rPr>
              <a:t>del devanado del </a:t>
            </a:r>
            <a:r>
              <a:rPr sz="700" spc="25" dirty="0">
                <a:latin typeface="Microsoft Sans Serif"/>
                <a:cs typeface="Microsoft Sans Serif"/>
              </a:rPr>
              <a:t>estator </a:t>
            </a:r>
            <a:r>
              <a:rPr sz="700" spc="20" dirty="0">
                <a:latin typeface="Microsoft Sans Serif"/>
                <a:cs typeface="Microsoft Sans Serif"/>
              </a:rPr>
              <a:t>del </a:t>
            </a:r>
            <a:r>
              <a:rPr sz="700" spc="25" dirty="0">
                <a:latin typeface="Microsoft Sans Serif"/>
                <a:cs typeface="Microsoft Sans Serif"/>
              </a:rPr>
              <a:t>generador, </a:t>
            </a:r>
            <a:r>
              <a:rPr sz="700" spc="10" dirty="0">
                <a:latin typeface="Microsoft Sans Serif"/>
                <a:cs typeface="Microsoft Sans Serif"/>
              </a:rPr>
              <a:t>los </a:t>
            </a:r>
            <a:r>
              <a:rPr sz="700" spc="30" dirty="0">
                <a:latin typeface="Microsoft Sans Serif"/>
                <a:cs typeface="Microsoft Sans Serif"/>
              </a:rPr>
              <a:t>transformadores </a:t>
            </a:r>
            <a:r>
              <a:rPr sz="700" spc="15" dirty="0">
                <a:latin typeface="Microsoft Sans Serif"/>
                <a:cs typeface="Microsoft Sans Serif"/>
              </a:rPr>
              <a:t>conectados, </a:t>
            </a:r>
            <a:r>
              <a:rPr sz="700" spc="20" dirty="0">
                <a:latin typeface="Microsoft Sans Serif"/>
                <a:cs typeface="Microsoft Sans Serif"/>
              </a:rPr>
              <a:t> </a:t>
            </a:r>
            <a:r>
              <a:rPr sz="700" spc="10" dirty="0">
                <a:latin typeface="Microsoft Sans Serif"/>
                <a:cs typeface="Microsoft Sans Serif"/>
              </a:rPr>
              <a:t>los </a:t>
            </a:r>
            <a:r>
              <a:rPr sz="700" spc="25" dirty="0">
                <a:latin typeface="Microsoft Sans Serif"/>
                <a:cs typeface="Microsoft Sans Serif"/>
              </a:rPr>
              <a:t>bushings </a:t>
            </a:r>
            <a:r>
              <a:rPr sz="700" spc="5" dirty="0">
                <a:latin typeface="Microsoft Sans Serif"/>
                <a:cs typeface="Microsoft Sans Serif"/>
              </a:rPr>
              <a:t>y </a:t>
            </a:r>
            <a:r>
              <a:rPr sz="700" spc="10" dirty="0">
                <a:latin typeface="Microsoft Sans Serif"/>
                <a:cs typeface="Microsoft Sans Serif"/>
              </a:rPr>
              <a:t>los </a:t>
            </a:r>
            <a:r>
              <a:rPr sz="700" spc="15" dirty="0">
                <a:latin typeface="Microsoft Sans Serif"/>
                <a:cs typeface="Microsoft Sans Serif"/>
              </a:rPr>
              <a:t>supresores </a:t>
            </a:r>
            <a:r>
              <a:rPr sz="700" spc="20" dirty="0">
                <a:latin typeface="Microsoft Sans Serif"/>
                <a:cs typeface="Microsoft Sans Serif"/>
              </a:rPr>
              <a:t>de </a:t>
            </a:r>
            <a:r>
              <a:rPr sz="700" spc="15" dirty="0">
                <a:latin typeface="Microsoft Sans Serif"/>
                <a:cs typeface="Microsoft Sans Serif"/>
              </a:rPr>
              <a:t>sobretensiones. </a:t>
            </a:r>
            <a:r>
              <a:rPr sz="700" spc="30" dirty="0">
                <a:latin typeface="Microsoft Sans Serif"/>
                <a:cs typeface="Microsoft Sans Serif"/>
              </a:rPr>
              <a:t>No </a:t>
            </a:r>
            <a:r>
              <a:rPr sz="700" spc="-5" dirty="0">
                <a:latin typeface="Microsoft Sans Serif"/>
                <a:cs typeface="Microsoft Sans Serif"/>
              </a:rPr>
              <a:t>se </a:t>
            </a:r>
            <a:r>
              <a:rPr sz="700" spc="25" dirty="0">
                <a:latin typeface="Microsoft Sans Serif"/>
                <a:cs typeface="Microsoft Sans Serif"/>
              </a:rPr>
              <a:t>puede confiar </a:t>
            </a:r>
            <a:r>
              <a:rPr sz="700" spc="20" dirty="0">
                <a:latin typeface="Microsoft Sans Serif"/>
                <a:cs typeface="Microsoft Sans Serif"/>
              </a:rPr>
              <a:t>en </a:t>
            </a:r>
            <a:r>
              <a:rPr sz="700" spc="10" dirty="0">
                <a:latin typeface="Microsoft Sans Serif"/>
                <a:cs typeface="Microsoft Sans Serif"/>
              </a:rPr>
              <a:t>la </a:t>
            </a:r>
            <a:r>
              <a:rPr sz="700" spc="15" dirty="0">
                <a:latin typeface="Microsoft Sans Serif"/>
                <a:cs typeface="Microsoft Sans Serif"/>
              </a:rPr>
              <a:t> </a:t>
            </a:r>
            <a:r>
              <a:rPr sz="700" spc="25" dirty="0">
                <a:latin typeface="Microsoft Sans Serif"/>
                <a:cs typeface="Microsoft Sans Serif"/>
              </a:rPr>
              <a:t>protección </a:t>
            </a:r>
            <a:r>
              <a:rPr sz="700" dirty="0">
                <a:latin typeface="Microsoft Sans Serif"/>
                <a:cs typeface="Microsoft Sans Serif"/>
              </a:rPr>
              <a:t>V/Hz </a:t>
            </a:r>
            <a:r>
              <a:rPr sz="700" spc="25" dirty="0">
                <a:latin typeface="Microsoft Sans Serif"/>
                <a:cs typeface="Microsoft Sans Serif"/>
              </a:rPr>
              <a:t>para detectar </a:t>
            </a:r>
            <a:r>
              <a:rPr sz="700" spc="20" dirty="0">
                <a:latin typeface="Microsoft Sans Serif"/>
                <a:cs typeface="Microsoft Sans Serif"/>
              </a:rPr>
              <a:t>todas </a:t>
            </a:r>
            <a:r>
              <a:rPr sz="700" dirty="0">
                <a:latin typeface="Microsoft Sans Serif"/>
                <a:cs typeface="Microsoft Sans Serif"/>
              </a:rPr>
              <a:t>las </a:t>
            </a:r>
            <a:r>
              <a:rPr sz="700" spc="15" dirty="0">
                <a:latin typeface="Microsoft Sans Serif"/>
                <a:cs typeface="Microsoft Sans Serif"/>
              </a:rPr>
              <a:t>condiciones </a:t>
            </a:r>
            <a:r>
              <a:rPr sz="700" spc="20" dirty="0">
                <a:latin typeface="Microsoft Sans Serif"/>
                <a:cs typeface="Microsoft Sans Serif"/>
              </a:rPr>
              <a:t>de sobretensión. </a:t>
            </a:r>
            <a:r>
              <a:rPr sz="700" spc="-35" dirty="0">
                <a:latin typeface="Microsoft Sans Serif"/>
                <a:cs typeface="Microsoft Sans Serif"/>
              </a:rPr>
              <a:t>Si </a:t>
            </a:r>
            <a:r>
              <a:rPr sz="700" spc="10" dirty="0">
                <a:latin typeface="Microsoft Sans Serif"/>
                <a:cs typeface="Microsoft Sans Serif"/>
              </a:rPr>
              <a:t>la </a:t>
            </a:r>
            <a:r>
              <a:rPr sz="700" spc="15" dirty="0">
                <a:latin typeface="Microsoft Sans Serif"/>
                <a:cs typeface="Microsoft Sans Serif"/>
              </a:rPr>
              <a:t> </a:t>
            </a:r>
            <a:r>
              <a:rPr sz="700" spc="25" dirty="0">
                <a:latin typeface="Microsoft Sans Serif"/>
                <a:cs typeface="Microsoft Sans Serif"/>
              </a:rPr>
              <a:t>sobretensión </a:t>
            </a:r>
            <a:r>
              <a:rPr sz="700" spc="-5" dirty="0">
                <a:latin typeface="Microsoft Sans Serif"/>
                <a:cs typeface="Microsoft Sans Serif"/>
              </a:rPr>
              <a:t>es </a:t>
            </a:r>
            <a:r>
              <a:rPr sz="700" spc="10" dirty="0">
                <a:latin typeface="Microsoft Sans Serif"/>
                <a:cs typeface="Microsoft Sans Serif"/>
              </a:rPr>
              <a:t>el </a:t>
            </a:r>
            <a:r>
              <a:rPr sz="700" spc="25" dirty="0">
                <a:latin typeface="Microsoft Sans Serif"/>
                <a:cs typeface="Microsoft Sans Serif"/>
              </a:rPr>
              <a:t>resultado </a:t>
            </a:r>
            <a:r>
              <a:rPr sz="700" spc="20" dirty="0">
                <a:latin typeface="Microsoft Sans Serif"/>
                <a:cs typeface="Microsoft Sans Serif"/>
              </a:rPr>
              <a:t>de </a:t>
            </a:r>
            <a:r>
              <a:rPr sz="700" spc="40" dirty="0">
                <a:latin typeface="Microsoft Sans Serif"/>
                <a:cs typeface="Microsoft Sans Serif"/>
              </a:rPr>
              <a:t>un </a:t>
            </a:r>
            <a:r>
              <a:rPr sz="700" spc="35" dirty="0">
                <a:latin typeface="Microsoft Sans Serif"/>
                <a:cs typeface="Microsoft Sans Serif"/>
              </a:rPr>
              <a:t>aumento </a:t>
            </a:r>
            <a:r>
              <a:rPr sz="700" spc="30" dirty="0">
                <a:latin typeface="Microsoft Sans Serif"/>
                <a:cs typeface="Microsoft Sans Serif"/>
              </a:rPr>
              <a:t>proporcional </a:t>
            </a:r>
            <a:r>
              <a:rPr sz="700" spc="20" dirty="0">
                <a:latin typeface="Microsoft Sans Serif"/>
                <a:cs typeface="Microsoft Sans Serif"/>
              </a:rPr>
              <a:t>en </a:t>
            </a:r>
            <a:r>
              <a:rPr sz="700" spc="10" dirty="0">
                <a:latin typeface="Microsoft Sans Serif"/>
                <a:cs typeface="Microsoft Sans Serif"/>
              </a:rPr>
              <a:t>la </a:t>
            </a:r>
            <a:r>
              <a:rPr sz="700" spc="15" dirty="0">
                <a:latin typeface="Microsoft Sans Serif"/>
                <a:cs typeface="Microsoft Sans Serif"/>
              </a:rPr>
              <a:t>frecuencia, </a:t>
            </a:r>
            <a:r>
              <a:rPr sz="700" spc="20" dirty="0">
                <a:latin typeface="Microsoft Sans Serif"/>
                <a:cs typeface="Microsoft Sans Serif"/>
              </a:rPr>
              <a:t> </a:t>
            </a:r>
            <a:r>
              <a:rPr sz="700" spc="10" dirty="0">
                <a:latin typeface="Microsoft Sans Serif"/>
                <a:cs typeface="Microsoft Sans Serif"/>
              </a:rPr>
              <a:t>el</a:t>
            </a:r>
            <a:r>
              <a:rPr sz="700" spc="-5" dirty="0">
                <a:latin typeface="Microsoft Sans Serif"/>
                <a:cs typeface="Microsoft Sans Serif"/>
              </a:rPr>
              <a:t> </a:t>
            </a:r>
            <a:r>
              <a:rPr sz="700" spc="20" dirty="0">
                <a:latin typeface="Microsoft Sans Serif"/>
                <a:cs typeface="Microsoft Sans Serif"/>
              </a:rPr>
              <a:t>relé</a:t>
            </a:r>
            <a:r>
              <a:rPr sz="700" dirty="0">
                <a:latin typeface="Microsoft Sans Serif"/>
                <a:cs typeface="Microsoft Sans Serif"/>
              </a:rPr>
              <a:t> V/Hz </a:t>
            </a:r>
            <a:r>
              <a:rPr sz="700" spc="25" dirty="0">
                <a:latin typeface="Microsoft Sans Serif"/>
                <a:cs typeface="Microsoft Sans Serif"/>
              </a:rPr>
              <a:t>perderá</a:t>
            </a:r>
            <a:r>
              <a:rPr sz="700" dirty="0">
                <a:latin typeface="Microsoft Sans Serif"/>
                <a:cs typeface="Microsoft Sans Serif"/>
              </a:rPr>
              <a:t> </a:t>
            </a:r>
            <a:r>
              <a:rPr sz="700" spc="10" dirty="0">
                <a:latin typeface="Microsoft Sans Serif"/>
                <a:cs typeface="Microsoft Sans Serif"/>
              </a:rPr>
              <a:t>el</a:t>
            </a:r>
            <a:r>
              <a:rPr sz="700" dirty="0">
                <a:latin typeface="Microsoft Sans Serif"/>
                <a:cs typeface="Microsoft Sans Serif"/>
              </a:rPr>
              <a:t> </a:t>
            </a:r>
            <a:r>
              <a:rPr sz="700" spc="25" dirty="0">
                <a:latin typeface="Microsoft Sans Serif"/>
                <a:cs typeface="Microsoft Sans Serif"/>
              </a:rPr>
              <a:t>evento</a:t>
            </a:r>
            <a:r>
              <a:rPr sz="700" dirty="0">
                <a:latin typeface="Microsoft Sans Serif"/>
                <a:cs typeface="Microsoft Sans Serif"/>
              </a:rPr>
              <a:t> </a:t>
            </a:r>
            <a:r>
              <a:rPr sz="700" spc="35" dirty="0">
                <a:latin typeface="Microsoft Sans Serif"/>
                <a:cs typeface="Microsoft Sans Serif"/>
              </a:rPr>
              <a:t>porque</a:t>
            </a:r>
            <a:r>
              <a:rPr sz="700" dirty="0">
                <a:latin typeface="Microsoft Sans Serif"/>
                <a:cs typeface="Microsoft Sans Serif"/>
              </a:rPr>
              <a:t> </a:t>
            </a:r>
            <a:r>
              <a:rPr sz="700" spc="10" dirty="0">
                <a:latin typeface="Microsoft Sans Serif"/>
                <a:cs typeface="Microsoft Sans Serif"/>
              </a:rPr>
              <a:t>la</a:t>
            </a:r>
            <a:r>
              <a:rPr sz="700" dirty="0">
                <a:latin typeface="Microsoft Sans Serif"/>
                <a:cs typeface="Microsoft Sans Serif"/>
              </a:rPr>
              <a:t> </a:t>
            </a:r>
            <a:r>
              <a:rPr sz="700" spc="20" dirty="0">
                <a:latin typeface="Microsoft Sans Serif"/>
                <a:cs typeface="Microsoft Sans Serif"/>
              </a:rPr>
              <a:t>relación</a:t>
            </a:r>
            <a:r>
              <a:rPr sz="700" dirty="0">
                <a:latin typeface="Microsoft Sans Serif"/>
                <a:cs typeface="Microsoft Sans Serif"/>
              </a:rPr>
              <a:t> V/Hz </a:t>
            </a:r>
            <a:r>
              <a:rPr sz="700" spc="20" dirty="0">
                <a:latin typeface="Microsoft Sans Serif"/>
                <a:cs typeface="Microsoft Sans Serif"/>
              </a:rPr>
              <a:t>permanece</a:t>
            </a:r>
            <a:r>
              <a:rPr sz="700" dirty="0">
                <a:latin typeface="Microsoft Sans Serif"/>
                <a:cs typeface="Microsoft Sans Serif"/>
              </a:rPr>
              <a:t> </a:t>
            </a:r>
            <a:r>
              <a:rPr sz="700" spc="20" dirty="0">
                <a:latin typeface="Microsoft Sans Serif"/>
                <a:cs typeface="Microsoft Sans Serif"/>
              </a:rPr>
              <a:t>constante. </a:t>
            </a:r>
            <a:r>
              <a:rPr sz="700" spc="-170" dirty="0">
                <a:latin typeface="Microsoft Sans Serif"/>
                <a:cs typeface="Microsoft Sans Serif"/>
              </a:rPr>
              <a:t> </a:t>
            </a:r>
            <a:r>
              <a:rPr sz="700" spc="-50" dirty="0">
                <a:latin typeface="Microsoft Sans Serif"/>
                <a:cs typeface="Microsoft Sans Serif"/>
              </a:rPr>
              <a:t>Es </a:t>
            </a:r>
            <a:r>
              <a:rPr sz="700" spc="30" dirty="0">
                <a:latin typeface="Microsoft Sans Serif"/>
                <a:cs typeface="Microsoft Sans Serif"/>
              </a:rPr>
              <a:t>una </a:t>
            </a:r>
            <a:r>
              <a:rPr sz="700" spc="15" dirty="0">
                <a:latin typeface="Microsoft Sans Serif"/>
                <a:cs typeface="Microsoft Sans Serif"/>
              </a:rPr>
              <a:t>práctica </a:t>
            </a:r>
            <a:r>
              <a:rPr sz="700" spc="25" dirty="0">
                <a:latin typeface="Microsoft Sans Serif"/>
                <a:cs typeface="Microsoft Sans Serif"/>
              </a:rPr>
              <a:t>general </a:t>
            </a:r>
            <a:r>
              <a:rPr sz="700" spc="30" dirty="0">
                <a:latin typeface="Microsoft Sans Serif"/>
                <a:cs typeface="Microsoft Sans Serif"/>
              </a:rPr>
              <a:t>proporcionar </a:t>
            </a:r>
            <a:r>
              <a:rPr sz="700" spc="10" dirty="0">
                <a:latin typeface="Microsoft Sans Serif"/>
                <a:cs typeface="Microsoft Sans Serif"/>
              </a:rPr>
              <a:t>relés </a:t>
            </a:r>
            <a:r>
              <a:rPr sz="700" spc="20" dirty="0">
                <a:latin typeface="Microsoft Sans Serif"/>
                <a:cs typeface="Microsoft Sans Serif"/>
              </a:rPr>
              <a:t>de </a:t>
            </a:r>
            <a:r>
              <a:rPr sz="700" spc="25" dirty="0">
                <a:latin typeface="Microsoft Sans Serif"/>
                <a:cs typeface="Microsoft Sans Serif"/>
              </a:rPr>
              <a:t>sobretensión para </a:t>
            </a:r>
            <a:r>
              <a:rPr sz="700" spc="30" dirty="0">
                <a:latin typeface="Microsoft Sans Serif"/>
                <a:cs typeface="Microsoft Sans Serif"/>
              </a:rPr>
              <a:t>alarmar </a:t>
            </a:r>
            <a:r>
              <a:rPr sz="700" spc="10" dirty="0">
                <a:latin typeface="Microsoft Sans Serif"/>
                <a:cs typeface="Microsoft Sans Serif"/>
              </a:rPr>
              <a:t>o, </a:t>
            </a:r>
            <a:r>
              <a:rPr sz="700" spc="15" dirty="0">
                <a:latin typeface="Microsoft Sans Serif"/>
                <a:cs typeface="Microsoft Sans Serif"/>
              </a:rPr>
              <a:t> </a:t>
            </a:r>
            <a:r>
              <a:rPr sz="700" spc="20" dirty="0">
                <a:latin typeface="Microsoft Sans Serif"/>
                <a:cs typeface="Microsoft Sans Serif"/>
              </a:rPr>
              <a:t>en algunos </a:t>
            </a:r>
            <a:r>
              <a:rPr sz="700" spc="-5" dirty="0">
                <a:latin typeface="Microsoft Sans Serif"/>
                <a:cs typeface="Microsoft Sans Serif"/>
              </a:rPr>
              <a:t>casos, </a:t>
            </a:r>
            <a:r>
              <a:rPr sz="700" spc="15" dirty="0">
                <a:latin typeface="Microsoft Sans Serif"/>
                <a:cs typeface="Microsoft Sans Serif"/>
              </a:rPr>
              <a:t>desconectar </a:t>
            </a:r>
            <a:r>
              <a:rPr sz="700" spc="10" dirty="0">
                <a:latin typeface="Microsoft Sans Serif"/>
                <a:cs typeface="Microsoft Sans Serif"/>
              </a:rPr>
              <a:t>los </a:t>
            </a:r>
            <a:r>
              <a:rPr sz="700" spc="25" dirty="0">
                <a:latin typeface="Microsoft Sans Serif"/>
                <a:cs typeface="Microsoft Sans Serif"/>
              </a:rPr>
              <a:t>generadores </a:t>
            </a:r>
            <a:r>
              <a:rPr sz="700" spc="30" dirty="0">
                <a:latin typeface="Microsoft Sans Serif"/>
                <a:cs typeface="Microsoft Sans Serif"/>
              </a:rPr>
              <a:t>debido </a:t>
            </a:r>
            <a:r>
              <a:rPr sz="700" dirty="0">
                <a:latin typeface="Microsoft Sans Serif"/>
                <a:cs typeface="Microsoft Sans Serif"/>
              </a:rPr>
              <a:t>a </a:t>
            </a:r>
            <a:r>
              <a:rPr sz="700" spc="10" dirty="0">
                <a:latin typeface="Microsoft Sans Serif"/>
                <a:cs typeface="Microsoft Sans Serif"/>
              </a:rPr>
              <a:t>estos </a:t>
            </a:r>
            <a:r>
              <a:rPr sz="700" spc="20" dirty="0">
                <a:latin typeface="Microsoft Sans Serif"/>
                <a:cs typeface="Microsoft Sans Serif"/>
              </a:rPr>
              <a:t>altos </a:t>
            </a:r>
            <a:r>
              <a:rPr sz="700" spc="10" dirty="0">
                <a:latin typeface="Microsoft Sans Serif"/>
                <a:cs typeface="Microsoft Sans Serif"/>
              </a:rPr>
              <a:t>niveles </a:t>
            </a:r>
            <a:r>
              <a:rPr sz="700" spc="15" dirty="0">
                <a:latin typeface="Microsoft Sans Serif"/>
                <a:cs typeface="Microsoft Sans Serif"/>
              </a:rPr>
              <a:t> </a:t>
            </a:r>
            <a:r>
              <a:rPr sz="700" spc="20" dirty="0">
                <a:latin typeface="Microsoft Sans Serif"/>
                <a:cs typeface="Microsoft Sans Serif"/>
              </a:rPr>
              <a:t>de</a:t>
            </a:r>
            <a:r>
              <a:rPr sz="700" spc="-10" dirty="0">
                <a:latin typeface="Microsoft Sans Serif"/>
                <a:cs typeface="Microsoft Sans Serif"/>
              </a:rPr>
              <a:t> </a:t>
            </a:r>
            <a:r>
              <a:rPr sz="700" spc="25" dirty="0">
                <a:latin typeface="Microsoft Sans Serif"/>
                <a:cs typeface="Microsoft Sans Serif"/>
              </a:rPr>
              <a:t>tensión</a:t>
            </a:r>
            <a:r>
              <a:rPr sz="700" spc="-5" dirty="0">
                <a:latin typeface="Microsoft Sans Serif"/>
                <a:cs typeface="Microsoft Sans Serif"/>
              </a:rPr>
              <a:t> </a:t>
            </a:r>
            <a:r>
              <a:rPr sz="700" spc="10" dirty="0">
                <a:latin typeface="Microsoft Sans Serif"/>
                <a:cs typeface="Microsoft Sans Serif"/>
              </a:rPr>
              <a:t>eléctrica.</a:t>
            </a:r>
            <a:endParaRPr sz="700">
              <a:latin typeface="Microsoft Sans Serif"/>
              <a:cs typeface="Microsoft Sans Serif"/>
            </a:endParaRPr>
          </a:p>
        </p:txBody>
      </p:sp>
      <p:sp>
        <p:nvSpPr>
          <p:cNvPr id="9" name="object 9"/>
          <p:cNvSpPr txBox="1"/>
          <p:nvPr/>
        </p:nvSpPr>
        <p:spPr>
          <a:xfrm>
            <a:off x="1415216" y="2700527"/>
            <a:ext cx="7394496" cy="235821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R="55244" algn="ctr">
              <a:lnSpc>
                <a:spcPct val="100000"/>
              </a:lnSpc>
              <a:spcBef>
                <a:spcPts val="100"/>
              </a:spcBef>
            </a:pPr>
            <a:r>
              <a:rPr sz="800" spc="20" dirty="0">
                <a:latin typeface="Microsoft Sans Serif"/>
                <a:cs typeface="Microsoft Sans Serif"/>
              </a:rPr>
              <a:t>yo</a:t>
            </a:r>
            <a:r>
              <a:rPr sz="800" spc="-20" dirty="0">
                <a:latin typeface="Microsoft Sans Serif"/>
                <a:cs typeface="Microsoft Sans Serif"/>
              </a:rPr>
              <a:t> </a:t>
            </a:r>
            <a:r>
              <a:rPr sz="800" spc="-10" dirty="0">
                <a:latin typeface="Microsoft Sans Serif"/>
                <a:cs typeface="Microsoft Sans Serif"/>
              </a:rPr>
              <a:t>yo</a:t>
            </a:r>
            <a:r>
              <a:rPr sz="650" spc="-10" dirty="0">
                <a:latin typeface="Microsoft Sans Serif"/>
                <a:cs typeface="Microsoft Sans Serif"/>
              </a:rPr>
              <a:t>NTRODUCCIÓN</a:t>
            </a:r>
            <a:endParaRPr sz="650">
              <a:latin typeface="Microsoft Sans Serif"/>
              <a:cs typeface="Microsoft Sans Serif"/>
            </a:endParaRPr>
          </a:p>
          <a:p>
            <a:pPr marL="12700" marR="25400" indent="154940">
              <a:lnSpc>
                <a:spcPct val="134000"/>
              </a:lnSpc>
              <a:spcBef>
                <a:spcPts val="305"/>
              </a:spcBef>
            </a:pPr>
            <a:r>
              <a:rPr sz="750" spc="-15" dirty="0">
                <a:latin typeface="Microsoft Sans Serif"/>
                <a:cs typeface="Microsoft Sans Serif"/>
              </a:rPr>
              <a:t>La </a:t>
            </a:r>
            <a:r>
              <a:rPr sz="750" spc="20" dirty="0">
                <a:latin typeface="Microsoft Sans Serif"/>
                <a:cs typeface="Microsoft Sans Serif"/>
              </a:rPr>
              <a:t>sobreexcitación </a:t>
            </a:r>
            <a:r>
              <a:rPr sz="750" spc="25" dirty="0">
                <a:latin typeface="Microsoft Sans Serif"/>
                <a:cs typeface="Microsoft Sans Serif"/>
              </a:rPr>
              <a:t>de </a:t>
            </a:r>
            <a:r>
              <a:rPr sz="750" spc="45" dirty="0">
                <a:latin typeface="Microsoft Sans Serif"/>
                <a:cs typeface="Microsoft Sans Serif"/>
              </a:rPr>
              <a:t>un </a:t>
            </a:r>
            <a:r>
              <a:rPr sz="750" spc="30" dirty="0">
                <a:latin typeface="Microsoft Sans Serif"/>
                <a:cs typeface="Microsoft Sans Serif"/>
              </a:rPr>
              <a:t>generador </a:t>
            </a:r>
            <a:r>
              <a:rPr sz="750" spc="35" dirty="0">
                <a:latin typeface="Microsoft Sans Serif"/>
                <a:cs typeface="Microsoft Sans Serif"/>
              </a:rPr>
              <a:t>o </a:t>
            </a:r>
            <a:r>
              <a:rPr sz="750" spc="25" dirty="0">
                <a:latin typeface="Microsoft Sans Serif"/>
                <a:cs typeface="Microsoft Sans Serif"/>
              </a:rPr>
              <a:t>de cualquier </a:t>
            </a:r>
            <a:r>
              <a:rPr sz="750" spc="40" dirty="0">
                <a:latin typeface="Microsoft Sans Serif"/>
                <a:cs typeface="Microsoft Sans Serif"/>
              </a:rPr>
              <a:t>transformador </a:t>
            </a:r>
            <a:r>
              <a:rPr sz="750" spc="-185" dirty="0">
                <a:latin typeface="Microsoft Sans Serif"/>
                <a:cs typeface="Microsoft Sans Serif"/>
              </a:rPr>
              <a:t> </a:t>
            </a:r>
            <a:r>
              <a:rPr sz="750" spc="20" dirty="0">
                <a:latin typeface="Microsoft Sans Serif"/>
                <a:cs typeface="Microsoft Sans Serif"/>
              </a:rPr>
              <a:t>conectado </a:t>
            </a:r>
            <a:r>
              <a:rPr sz="750" dirty="0">
                <a:latin typeface="Microsoft Sans Serif"/>
                <a:cs typeface="Microsoft Sans Serif"/>
              </a:rPr>
              <a:t>a </a:t>
            </a:r>
            <a:r>
              <a:rPr sz="750" spc="10" dirty="0">
                <a:latin typeface="Microsoft Sans Serif"/>
                <a:cs typeface="Microsoft Sans Serif"/>
              </a:rPr>
              <a:t>los </a:t>
            </a:r>
            <a:r>
              <a:rPr sz="750" spc="25" dirty="0">
                <a:latin typeface="Microsoft Sans Serif"/>
                <a:cs typeface="Microsoft Sans Serif"/>
              </a:rPr>
              <a:t>terminales </a:t>
            </a:r>
            <a:r>
              <a:rPr sz="750" spc="20" dirty="0">
                <a:latin typeface="Microsoft Sans Serif"/>
                <a:cs typeface="Microsoft Sans Serif"/>
              </a:rPr>
              <a:t>del </a:t>
            </a:r>
            <a:r>
              <a:rPr sz="750" spc="30" dirty="0">
                <a:latin typeface="Microsoft Sans Serif"/>
                <a:cs typeface="Microsoft Sans Serif"/>
              </a:rPr>
              <a:t>generador generalmente ocurrirá </a:t>
            </a:r>
            <a:r>
              <a:rPr sz="750" spc="35" dirty="0">
                <a:latin typeface="Microsoft Sans Serif"/>
                <a:cs typeface="Microsoft Sans Serif"/>
              </a:rPr>
              <a:t> </a:t>
            </a:r>
            <a:r>
              <a:rPr sz="750" spc="25" dirty="0">
                <a:latin typeface="Microsoft Sans Serif"/>
                <a:cs typeface="Microsoft Sans Serif"/>
              </a:rPr>
              <a:t>siempre</a:t>
            </a:r>
            <a:r>
              <a:rPr sz="750" spc="-5" dirty="0">
                <a:latin typeface="Microsoft Sans Serif"/>
                <a:cs typeface="Microsoft Sans Serif"/>
              </a:rPr>
              <a:t> </a:t>
            </a:r>
            <a:r>
              <a:rPr sz="750" spc="30" dirty="0">
                <a:latin typeface="Microsoft Sans Serif"/>
                <a:cs typeface="Microsoft Sans Serif"/>
              </a:rPr>
              <a:t>que</a:t>
            </a:r>
            <a:r>
              <a:rPr sz="750" dirty="0">
                <a:latin typeface="Microsoft Sans Serif"/>
                <a:cs typeface="Microsoft Sans Serif"/>
              </a:rPr>
              <a:t> </a:t>
            </a:r>
            <a:r>
              <a:rPr sz="750" spc="10" dirty="0">
                <a:latin typeface="Microsoft Sans Serif"/>
                <a:cs typeface="Microsoft Sans Serif"/>
              </a:rPr>
              <a:t>la</a:t>
            </a:r>
            <a:r>
              <a:rPr sz="750" dirty="0">
                <a:latin typeface="Microsoft Sans Serif"/>
                <a:cs typeface="Microsoft Sans Serif"/>
              </a:rPr>
              <a:t> </a:t>
            </a:r>
            <a:r>
              <a:rPr sz="750" spc="20" dirty="0">
                <a:latin typeface="Microsoft Sans Serif"/>
                <a:cs typeface="Microsoft Sans Serif"/>
              </a:rPr>
              <a:t>relación</a:t>
            </a:r>
            <a:r>
              <a:rPr sz="750" dirty="0">
                <a:latin typeface="Microsoft Sans Serif"/>
                <a:cs typeface="Microsoft Sans Serif"/>
              </a:rPr>
              <a:t> </a:t>
            </a:r>
            <a:r>
              <a:rPr sz="750" spc="35" dirty="0">
                <a:latin typeface="Microsoft Sans Serif"/>
                <a:cs typeface="Microsoft Sans Serif"/>
              </a:rPr>
              <a:t>entre</a:t>
            </a:r>
            <a:r>
              <a:rPr sz="750" spc="-5" dirty="0">
                <a:latin typeface="Microsoft Sans Serif"/>
                <a:cs typeface="Microsoft Sans Serif"/>
              </a:rPr>
              <a:t> </a:t>
            </a:r>
            <a:r>
              <a:rPr sz="750" spc="10" dirty="0">
                <a:latin typeface="Microsoft Sans Serif"/>
                <a:cs typeface="Microsoft Sans Serif"/>
              </a:rPr>
              <a:t>el</a:t>
            </a:r>
            <a:r>
              <a:rPr sz="750" dirty="0">
                <a:latin typeface="Microsoft Sans Serif"/>
                <a:cs typeface="Microsoft Sans Serif"/>
              </a:rPr>
              <a:t> </a:t>
            </a:r>
            <a:r>
              <a:rPr sz="750" spc="20" dirty="0">
                <a:latin typeface="Microsoft Sans Serif"/>
                <a:cs typeface="Microsoft Sans Serif"/>
              </a:rPr>
              <a:t>voltaje</a:t>
            </a:r>
            <a:r>
              <a:rPr sz="750" dirty="0">
                <a:latin typeface="Microsoft Sans Serif"/>
                <a:cs typeface="Microsoft Sans Serif"/>
              </a:rPr>
              <a:t> </a:t>
            </a:r>
            <a:r>
              <a:rPr sz="750" spc="5" dirty="0">
                <a:latin typeface="Microsoft Sans Serif"/>
                <a:cs typeface="Microsoft Sans Serif"/>
              </a:rPr>
              <a:t>y</a:t>
            </a:r>
            <a:r>
              <a:rPr sz="750" dirty="0">
                <a:latin typeface="Microsoft Sans Serif"/>
                <a:cs typeface="Microsoft Sans Serif"/>
              </a:rPr>
              <a:t> </a:t>
            </a:r>
            <a:r>
              <a:rPr sz="750" spc="10" dirty="0">
                <a:latin typeface="Microsoft Sans Serif"/>
                <a:cs typeface="Microsoft Sans Serif"/>
              </a:rPr>
              <a:t>la</a:t>
            </a:r>
            <a:r>
              <a:rPr sz="750" spc="-5" dirty="0">
                <a:latin typeface="Microsoft Sans Serif"/>
                <a:cs typeface="Microsoft Sans Serif"/>
              </a:rPr>
              <a:t> </a:t>
            </a:r>
            <a:r>
              <a:rPr sz="750" spc="20" dirty="0">
                <a:latin typeface="Microsoft Sans Serif"/>
                <a:cs typeface="Microsoft Sans Serif"/>
              </a:rPr>
              <a:t>frecuencia</a:t>
            </a:r>
            <a:r>
              <a:rPr sz="750" dirty="0">
                <a:latin typeface="Microsoft Sans Serif"/>
                <a:cs typeface="Microsoft Sans Serif"/>
              </a:rPr>
              <a:t> </a:t>
            </a:r>
            <a:r>
              <a:rPr sz="750" spc="-10" dirty="0">
                <a:latin typeface="Microsoft Sans Serif"/>
                <a:cs typeface="Microsoft Sans Serif"/>
              </a:rPr>
              <a:t>(V/Hz)</a:t>
            </a:r>
            <a:r>
              <a:rPr sz="750" dirty="0">
                <a:latin typeface="Microsoft Sans Serif"/>
                <a:cs typeface="Microsoft Sans Serif"/>
              </a:rPr>
              <a:t> </a:t>
            </a:r>
            <a:r>
              <a:rPr sz="750" spc="15" dirty="0">
                <a:latin typeface="Microsoft Sans Serif"/>
                <a:cs typeface="Microsoft Sans Serif"/>
              </a:rPr>
              <a:t>aplicada</a:t>
            </a:r>
            <a:r>
              <a:rPr sz="750" dirty="0">
                <a:latin typeface="Microsoft Sans Serif"/>
                <a:cs typeface="Microsoft Sans Serif"/>
              </a:rPr>
              <a:t> a </a:t>
            </a:r>
            <a:r>
              <a:rPr sz="750" spc="-185" dirty="0">
                <a:latin typeface="Microsoft Sans Serif"/>
                <a:cs typeface="Microsoft Sans Serif"/>
              </a:rPr>
              <a:t> </a:t>
            </a:r>
            <a:r>
              <a:rPr sz="750" spc="10" dirty="0">
                <a:latin typeface="Microsoft Sans Serif"/>
                <a:cs typeface="Microsoft Sans Serif"/>
              </a:rPr>
              <a:t>los </a:t>
            </a:r>
            <a:r>
              <a:rPr sz="750" spc="25" dirty="0">
                <a:latin typeface="Microsoft Sans Serif"/>
                <a:cs typeface="Microsoft Sans Serif"/>
              </a:rPr>
              <a:t>terminales </a:t>
            </a:r>
            <a:r>
              <a:rPr sz="750" spc="20" dirty="0">
                <a:latin typeface="Microsoft Sans Serif"/>
                <a:cs typeface="Microsoft Sans Serif"/>
              </a:rPr>
              <a:t>del </a:t>
            </a:r>
            <a:r>
              <a:rPr sz="750" spc="30" dirty="0">
                <a:latin typeface="Microsoft Sans Serif"/>
                <a:cs typeface="Microsoft Sans Serif"/>
              </a:rPr>
              <a:t>equipo </a:t>
            </a:r>
            <a:r>
              <a:rPr sz="750" spc="10" dirty="0">
                <a:latin typeface="Microsoft Sans Serif"/>
                <a:cs typeface="Microsoft Sans Serif"/>
              </a:rPr>
              <a:t>exceda los </a:t>
            </a:r>
            <a:r>
              <a:rPr sz="750" spc="25" dirty="0">
                <a:latin typeface="Microsoft Sans Serif"/>
                <a:cs typeface="Microsoft Sans Serif"/>
              </a:rPr>
              <a:t>límites de </a:t>
            </a:r>
            <a:r>
              <a:rPr sz="750" spc="15" dirty="0">
                <a:latin typeface="Microsoft Sans Serif"/>
                <a:cs typeface="Microsoft Sans Serif"/>
              </a:rPr>
              <a:t>diseño. </a:t>
            </a:r>
            <a:r>
              <a:rPr sz="750" spc="-5" dirty="0">
                <a:latin typeface="Microsoft Sans Serif"/>
                <a:cs typeface="Microsoft Sans Serif"/>
              </a:rPr>
              <a:t>Los </a:t>
            </a:r>
            <a:r>
              <a:rPr sz="750" spc="20" dirty="0">
                <a:latin typeface="Microsoft Sans Serif"/>
                <a:cs typeface="Microsoft Sans Serif"/>
              </a:rPr>
              <a:t>estándares </a:t>
            </a:r>
            <a:r>
              <a:rPr sz="750" spc="-185" dirty="0">
                <a:latin typeface="Microsoft Sans Serif"/>
                <a:cs typeface="Microsoft Sans Serif"/>
              </a:rPr>
              <a:t> </a:t>
            </a:r>
            <a:r>
              <a:rPr sz="750" spc="-55" dirty="0">
                <a:latin typeface="Microsoft Sans Serif"/>
                <a:cs typeface="Microsoft Sans Serif"/>
              </a:rPr>
              <a:t>IEEE</a:t>
            </a:r>
            <a:r>
              <a:rPr sz="750" spc="-5" dirty="0">
                <a:latin typeface="Microsoft Sans Serif"/>
                <a:cs typeface="Microsoft Sans Serif"/>
              </a:rPr>
              <a:t> </a:t>
            </a:r>
            <a:r>
              <a:rPr sz="750" spc="30" dirty="0">
                <a:latin typeface="Microsoft Sans Serif"/>
                <a:cs typeface="Microsoft Sans Serif"/>
              </a:rPr>
              <a:t>han</a:t>
            </a:r>
            <a:r>
              <a:rPr sz="750" spc="-5" dirty="0">
                <a:latin typeface="Microsoft Sans Serif"/>
                <a:cs typeface="Microsoft Sans Serif"/>
              </a:rPr>
              <a:t> </a:t>
            </a:r>
            <a:r>
              <a:rPr sz="750" spc="15" dirty="0">
                <a:latin typeface="Microsoft Sans Serif"/>
                <a:cs typeface="Microsoft Sans Serif"/>
              </a:rPr>
              <a:t>establecido</a:t>
            </a:r>
            <a:r>
              <a:rPr sz="750" spc="-5" dirty="0">
                <a:latin typeface="Microsoft Sans Serif"/>
                <a:cs typeface="Microsoft Sans Serif"/>
              </a:rPr>
              <a:t> </a:t>
            </a:r>
            <a:r>
              <a:rPr sz="750" spc="10" dirty="0">
                <a:latin typeface="Microsoft Sans Serif"/>
                <a:cs typeface="Microsoft Sans Serif"/>
              </a:rPr>
              <a:t>los</a:t>
            </a:r>
            <a:r>
              <a:rPr sz="750" dirty="0">
                <a:latin typeface="Microsoft Sans Serif"/>
                <a:cs typeface="Microsoft Sans Serif"/>
              </a:rPr>
              <a:t> </a:t>
            </a:r>
            <a:r>
              <a:rPr sz="750" spc="20" dirty="0">
                <a:latin typeface="Microsoft Sans Serif"/>
                <a:cs typeface="Microsoft Sans Serif"/>
              </a:rPr>
              <a:t>siguientes</a:t>
            </a:r>
            <a:r>
              <a:rPr sz="750" spc="-5" dirty="0">
                <a:latin typeface="Microsoft Sans Serif"/>
                <a:cs typeface="Microsoft Sans Serif"/>
              </a:rPr>
              <a:t> </a:t>
            </a:r>
            <a:r>
              <a:rPr sz="750" spc="25" dirty="0">
                <a:latin typeface="Microsoft Sans Serif"/>
                <a:cs typeface="Microsoft Sans Serif"/>
              </a:rPr>
              <a:t>límites</a:t>
            </a:r>
            <a:r>
              <a:rPr sz="750" spc="-5" dirty="0">
                <a:latin typeface="Microsoft Sans Serif"/>
                <a:cs typeface="Microsoft Sans Serif"/>
              </a:rPr>
              <a:t> </a:t>
            </a:r>
            <a:r>
              <a:rPr sz="750" spc="25" dirty="0">
                <a:latin typeface="Microsoft Sans Serif"/>
                <a:cs typeface="Microsoft Sans Serif"/>
              </a:rPr>
              <a:t>[1]</a:t>
            </a:r>
            <a:r>
              <a:rPr sz="750" dirty="0">
                <a:latin typeface="Microsoft Sans Serif"/>
                <a:cs typeface="Microsoft Sans Serif"/>
              </a:rPr>
              <a:t> </a:t>
            </a:r>
            <a:r>
              <a:rPr sz="750" spc="25" dirty="0">
                <a:latin typeface="Microsoft Sans Serif"/>
                <a:cs typeface="Microsoft Sans Serif"/>
              </a:rPr>
              <a:t>[2]</a:t>
            </a:r>
            <a:r>
              <a:rPr sz="750" spc="-5" dirty="0">
                <a:latin typeface="Microsoft Sans Serif"/>
                <a:cs typeface="Microsoft Sans Serif"/>
              </a:rPr>
              <a:t> </a:t>
            </a:r>
            <a:r>
              <a:rPr sz="750" spc="20" dirty="0">
                <a:latin typeface="Microsoft Sans Serif"/>
                <a:cs typeface="Microsoft Sans Serif"/>
              </a:rPr>
              <a:t>[3]:</a:t>
            </a:r>
            <a:endParaRPr sz="750">
              <a:latin typeface="Microsoft Sans Serif"/>
              <a:cs typeface="Microsoft Sans Serif"/>
            </a:endParaRPr>
          </a:p>
          <a:p>
            <a:pPr marL="396240" marR="377825" indent="-157480">
              <a:lnSpc>
                <a:spcPct val="142800"/>
              </a:lnSpc>
              <a:spcBef>
                <a:spcPts val="65"/>
              </a:spcBef>
              <a:buSzPct val="142857"/>
              <a:buChar char="•"/>
              <a:tabLst>
                <a:tab pos="396875" algn="l"/>
              </a:tabLst>
            </a:pPr>
            <a:r>
              <a:rPr sz="700" spc="15" dirty="0">
                <a:latin typeface="Microsoft Sans Serif"/>
                <a:cs typeface="Microsoft Sans Serif"/>
              </a:rPr>
              <a:t>Generadores,</a:t>
            </a:r>
            <a:r>
              <a:rPr sz="700" spc="-5" dirty="0">
                <a:latin typeface="Microsoft Sans Serif"/>
                <a:cs typeface="Microsoft Sans Serif"/>
              </a:rPr>
              <a:t> </a:t>
            </a:r>
            <a:r>
              <a:rPr sz="700" spc="5" dirty="0">
                <a:latin typeface="Microsoft Sans Serif"/>
                <a:cs typeface="Microsoft Sans Serif"/>
              </a:rPr>
              <a:t>1,05</a:t>
            </a:r>
            <a:r>
              <a:rPr sz="700" spc="-5" dirty="0">
                <a:latin typeface="Microsoft Sans Serif"/>
                <a:cs typeface="Microsoft Sans Serif"/>
              </a:rPr>
              <a:t> </a:t>
            </a:r>
            <a:r>
              <a:rPr sz="700" spc="40" dirty="0">
                <a:latin typeface="Microsoft Sans Serif"/>
                <a:cs typeface="Microsoft Sans Serif"/>
              </a:rPr>
              <a:t>pu</a:t>
            </a:r>
            <a:r>
              <a:rPr sz="700" spc="-5" dirty="0">
                <a:latin typeface="Microsoft Sans Serif"/>
                <a:cs typeface="Microsoft Sans Serif"/>
              </a:rPr>
              <a:t> </a:t>
            </a:r>
            <a:r>
              <a:rPr sz="700" spc="20" dirty="0">
                <a:latin typeface="Microsoft Sans Serif"/>
                <a:cs typeface="Microsoft Sans Serif"/>
              </a:rPr>
              <a:t>en</a:t>
            </a:r>
            <a:r>
              <a:rPr sz="700" spc="-5" dirty="0">
                <a:latin typeface="Microsoft Sans Serif"/>
                <a:cs typeface="Microsoft Sans Serif"/>
              </a:rPr>
              <a:t> </a:t>
            </a:r>
            <a:r>
              <a:rPr sz="700" spc="10" dirty="0">
                <a:latin typeface="Microsoft Sans Serif"/>
                <a:cs typeface="Microsoft Sans Serif"/>
              </a:rPr>
              <a:t>los</a:t>
            </a:r>
            <a:r>
              <a:rPr sz="700" spc="-5" dirty="0">
                <a:latin typeface="Microsoft Sans Serif"/>
                <a:cs typeface="Microsoft Sans Serif"/>
              </a:rPr>
              <a:t> </a:t>
            </a:r>
            <a:r>
              <a:rPr sz="700" spc="25" dirty="0">
                <a:latin typeface="Microsoft Sans Serif"/>
                <a:cs typeface="Microsoft Sans Serif"/>
              </a:rPr>
              <a:t>terminales</a:t>
            </a:r>
            <a:r>
              <a:rPr sz="700" spc="-5" dirty="0">
                <a:latin typeface="Microsoft Sans Serif"/>
                <a:cs typeface="Microsoft Sans Serif"/>
              </a:rPr>
              <a:t> </a:t>
            </a:r>
            <a:r>
              <a:rPr sz="700" spc="20" dirty="0">
                <a:latin typeface="Microsoft Sans Serif"/>
                <a:cs typeface="Microsoft Sans Serif"/>
              </a:rPr>
              <a:t>de</a:t>
            </a:r>
            <a:r>
              <a:rPr sz="700" dirty="0">
                <a:latin typeface="Microsoft Sans Serif"/>
                <a:cs typeface="Microsoft Sans Serif"/>
              </a:rPr>
              <a:t> </a:t>
            </a:r>
            <a:r>
              <a:rPr sz="700" spc="10" dirty="0">
                <a:latin typeface="Microsoft Sans Serif"/>
                <a:cs typeface="Microsoft Sans Serif"/>
              </a:rPr>
              <a:t>salida</a:t>
            </a:r>
            <a:r>
              <a:rPr sz="700" spc="-5" dirty="0">
                <a:latin typeface="Microsoft Sans Serif"/>
                <a:cs typeface="Microsoft Sans Serif"/>
              </a:rPr>
              <a:t> </a:t>
            </a:r>
            <a:r>
              <a:rPr sz="700" dirty="0">
                <a:latin typeface="Microsoft Sans Serif"/>
                <a:cs typeface="Microsoft Sans Serif"/>
              </a:rPr>
              <a:t>(base</a:t>
            </a:r>
            <a:r>
              <a:rPr sz="700" spc="-5" dirty="0">
                <a:latin typeface="Microsoft Sans Serif"/>
                <a:cs typeface="Microsoft Sans Serif"/>
              </a:rPr>
              <a:t> </a:t>
            </a:r>
            <a:r>
              <a:rPr sz="700" spc="20" dirty="0">
                <a:latin typeface="Microsoft Sans Serif"/>
                <a:cs typeface="Microsoft Sans Serif"/>
              </a:rPr>
              <a:t>del </a:t>
            </a:r>
            <a:r>
              <a:rPr sz="700" spc="-170" dirty="0">
                <a:latin typeface="Microsoft Sans Serif"/>
                <a:cs typeface="Microsoft Sans Serif"/>
              </a:rPr>
              <a:t> </a:t>
            </a:r>
            <a:r>
              <a:rPr sz="700" spc="25" dirty="0">
                <a:latin typeface="Microsoft Sans Serif"/>
                <a:cs typeface="Microsoft Sans Serif"/>
              </a:rPr>
              <a:t>generador)</a:t>
            </a:r>
            <a:endParaRPr sz="700">
              <a:latin typeface="Microsoft Sans Serif"/>
              <a:cs typeface="Microsoft Sans Serif"/>
            </a:endParaRPr>
          </a:p>
          <a:p>
            <a:pPr marL="411480" marR="123189" indent="-172720">
              <a:lnSpc>
                <a:spcPct val="142900"/>
              </a:lnSpc>
              <a:spcBef>
                <a:spcPts val="70"/>
              </a:spcBef>
              <a:buSzPct val="142857"/>
              <a:buChar char="•"/>
              <a:tabLst>
                <a:tab pos="396875" algn="l"/>
              </a:tabLst>
            </a:pPr>
            <a:r>
              <a:rPr sz="700" spc="20" dirty="0">
                <a:latin typeface="Microsoft Sans Serif"/>
                <a:cs typeface="Microsoft Sans Serif"/>
              </a:rPr>
              <a:t>Transformadores,</a:t>
            </a:r>
            <a:r>
              <a:rPr sz="700" dirty="0">
                <a:latin typeface="Microsoft Sans Serif"/>
                <a:cs typeface="Microsoft Sans Serif"/>
              </a:rPr>
              <a:t> </a:t>
            </a:r>
            <a:r>
              <a:rPr sz="700" spc="5" dirty="0">
                <a:latin typeface="Microsoft Sans Serif"/>
                <a:cs typeface="Microsoft Sans Serif"/>
              </a:rPr>
              <a:t>1,05</a:t>
            </a:r>
            <a:r>
              <a:rPr sz="700" dirty="0">
                <a:latin typeface="Microsoft Sans Serif"/>
                <a:cs typeface="Microsoft Sans Serif"/>
              </a:rPr>
              <a:t> </a:t>
            </a:r>
            <a:r>
              <a:rPr sz="700" spc="40" dirty="0">
                <a:latin typeface="Microsoft Sans Serif"/>
                <a:cs typeface="Microsoft Sans Serif"/>
              </a:rPr>
              <a:t>pu</a:t>
            </a:r>
            <a:r>
              <a:rPr sz="700" dirty="0">
                <a:latin typeface="Microsoft Sans Serif"/>
                <a:cs typeface="Microsoft Sans Serif"/>
              </a:rPr>
              <a:t> </a:t>
            </a:r>
            <a:r>
              <a:rPr sz="700" spc="20" dirty="0">
                <a:latin typeface="Microsoft Sans Serif"/>
                <a:cs typeface="Microsoft Sans Serif"/>
              </a:rPr>
              <a:t>en</a:t>
            </a:r>
            <a:r>
              <a:rPr sz="700" dirty="0">
                <a:latin typeface="Microsoft Sans Serif"/>
                <a:cs typeface="Microsoft Sans Serif"/>
              </a:rPr>
              <a:t> </a:t>
            </a:r>
            <a:r>
              <a:rPr sz="700" spc="10" dirty="0">
                <a:latin typeface="Microsoft Sans Serif"/>
                <a:cs typeface="Microsoft Sans Serif"/>
              </a:rPr>
              <a:t>los</a:t>
            </a:r>
            <a:r>
              <a:rPr sz="700" dirty="0">
                <a:latin typeface="Microsoft Sans Serif"/>
                <a:cs typeface="Microsoft Sans Serif"/>
              </a:rPr>
              <a:t> </a:t>
            </a:r>
            <a:r>
              <a:rPr sz="700" spc="25" dirty="0">
                <a:latin typeface="Microsoft Sans Serif"/>
                <a:cs typeface="Microsoft Sans Serif"/>
              </a:rPr>
              <a:t>terminales</a:t>
            </a:r>
            <a:r>
              <a:rPr sz="700" spc="5" dirty="0">
                <a:latin typeface="Microsoft Sans Serif"/>
                <a:cs typeface="Microsoft Sans Serif"/>
              </a:rPr>
              <a:t> </a:t>
            </a:r>
            <a:r>
              <a:rPr sz="700" spc="20" dirty="0">
                <a:latin typeface="Microsoft Sans Serif"/>
                <a:cs typeface="Microsoft Sans Serif"/>
              </a:rPr>
              <a:t>de</a:t>
            </a:r>
            <a:r>
              <a:rPr sz="700" dirty="0">
                <a:latin typeface="Microsoft Sans Serif"/>
                <a:cs typeface="Microsoft Sans Serif"/>
              </a:rPr>
              <a:t> </a:t>
            </a:r>
            <a:r>
              <a:rPr sz="700" spc="10" dirty="0">
                <a:latin typeface="Microsoft Sans Serif"/>
                <a:cs typeface="Microsoft Sans Serif"/>
              </a:rPr>
              <a:t>salida</a:t>
            </a:r>
            <a:r>
              <a:rPr sz="700" dirty="0">
                <a:latin typeface="Microsoft Sans Serif"/>
                <a:cs typeface="Microsoft Sans Serif"/>
              </a:rPr>
              <a:t> </a:t>
            </a:r>
            <a:r>
              <a:rPr sz="700" spc="5" dirty="0">
                <a:latin typeface="Microsoft Sans Serif"/>
                <a:cs typeface="Microsoft Sans Serif"/>
              </a:rPr>
              <a:t>(en</a:t>
            </a:r>
            <a:r>
              <a:rPr sz="700" dirty="0">
                <a:latin typeface="Microsoft Sans Serif"/>
                <a:cs typeface="Microsoft Sans Serif"/>
              </a:rPr>
              <a:t> </a:t>
            </a:r>
            <a:r>
              <a:rPr sz="700" spc="10" dirty="0">
                <a:latin typeface="Microsoft Sans Serif"/>
                <a:cs typeface="Microsoft Sans Serif"/>
              </a:rPr>
              <a:t>la</a:t>
            </a:r>
            <a:r>
              <a:rPr sz="700" dirty="0">
                <a:latin typeface="Microsoft Sans Serif"/>
                <a:cs typeface="Microsoft Sans Serif"/>
              </a:rPr>
              <a:t> </a:t>
            </a:r>
            <a:r>
              <a:rPr sz="700" spc="5" dirty="0">
                <a:latin typeface="Microsoft Sans Serif"/>
                <a:cs typeface="Microsoft Sans Serif"/>
              </a:rPr>
              <a:t>base </a:t>
            </a:r>
            <a:r>
              <a:rPr sz="700" spc="-170" dirty="0">
                <a:latin typeface="Microsoft Sans Serif"/>
                <a:cs typeface="Microsoft Sans Serif"/>
              </a:rPr>
              <a:t> </a:t>
            </a:r>
            <a:r>
              <a:rPr sz="700" spc="15" dirty="0">
                <a:latin typeface="Microsoft Sans Serif"/>
                <a:cs typeface="Microsoft Sans Serif"/>
              </a:rPr>
              <a:t>secundaria </a:t>
            </a:r>
            <a:r>
              <a:rPr sz="700" spc="20" dirty="0">
                <a:latin typeface="Microsoft Sans Serif"/>
                <a:cs typeface="Microsoft Sans Serif"/>
              </a:rPr>
              <a:t>del </a:t>
            </a:r>
            <a:r>
              <a:rPr sz="700" spc="30" dirty="0">
                <a:latin typeface="Microsoft Sans Serif"/>
                <a:cs typeface="Microsoft Sans Serif"/>
              </a:rPr>
              <a:t>transformador) </a:t>
            </a:r>
            <a:r>
              <a:rPr sz="700" spc="20" dirty="0">
                <a:latin typeface="Microsoft Sans Serif"/>
                <a:cs typeface="Microsoft Sans Serif"/>
              </a:rPr>
              <a:t>con </a:t>
            </a:r>
            <a:r>
              <a:rPr sz="700" spc="15" dirty="0">
                <a:latin typeface="Microsoft Sans Serif"/>
                <a:cs typeface="Microsoft Sans Serif"/>
              </a:rPr>
              <a:t>carga </a:t>
            </a:r>
            <a:r>
              <a:rPr sz="700" spc="30" dirty="0">
                <a:latin typeface="Microsoft Sans Serif"/>
                <a:cs typeface="Microsoft Sans Serif"/>
              </a:rPr>
              <a:t>nominal </a:t>
            </a:r>
            <a:r>
              <a:rPr sz="700" spc="20" dirty="0">
                <a:latin typeface="Microsoft Sans Serif"/>
                <a:cs typeface="Microsoft Sans Serif"/>
              </a:rPr>
              <a:t>(factor de </a:t>
            </a:r>
            <a:r>
              <a:rPr sz="700" spc="25" dirty="0">
                <a:latin typeface="Microsoft Sans Serif"/>
                <a:cs typeface="Microsoft Sans Serif"/>
              </a:rPr>
              <a:t> </a:t>
            </a:r>
            <a:r>
              <a:rPr sz="700" spc="20" dirty="0">
                <a:latin typeface="Microsoft Sans Serif"/>
                <a:cs typeface="Microsoft Sans Serif"/>
              </a:rPr>
              <a:t>potencia del </a:t>
            </a:r>
            <a:r>
              <a:rPr sz="700" spc="10" dirty="0">
                <a:latin typeface="Microsoft Sans Serif"/>
                <a:cs typeface="Microsoft Sans Serif"/>
              </a:rPr>
              <a:t>80 </a:t>
            </a:r>
            <a:r>
              <a:rPr sz="700" spc="40" dirty="0">
                <a:latin typeface="Microsoft Sans Serif"/>
                <a:cs typeface="Microsoft Sans Serif"/>
              </a:rPr>
              <a:t>por </a:t>
            </a:r>
            <a:r>
              <a:rPr sz="700" spc="20" dirty="0">
                <a:latin typeface="Microsoft Sans Serif"/>
                <a:cs typeface="Microsoft Sans Serif"/>
              </a:rPr>
              <a:t>ciento </a:t>
            </a:r>
            <a:r>
              <a:rPr sz="700" spc="30" dirty="0">
                <a:latin typeface="Microsoft Sans Serif"/>
                <a:cs typeface="Microsoft Sans Serif"/>
              </a:rPr>
              <a:t>o superior </a:t>
            </a:r>
            <a:r>
              <a:rPr sz="700" spc="5" dirty="0">
                <a:latin typeface="Microsoft Sans Serif"/>
                <a:cs typeface="Microsoft Sans Serif"/>
              </a:rPr>
              <a:t>y </a:t>
            </a:r>
            <a:r>
              <a:rPr sz="700" spc="15" dirty="0">
                <a:latin typeface="Microsoft Sans Serif"/>
                <a:cs typeface="Microsoft Sans Serif"/>
              </a:rPr>
              <a:t>frecuencia </a:t>
            </a:r>
            <a:r>
              <a:rPr sz="700" spc="20" dirty="0">
                <a:latin typeface="Microsoft Sans Serif"/>
                <a:cs typeface="Microsoft Sans Serif"/>
              </a:rPr>
              <a:t>de </a:t>
            </a:r>
            <a:r>
              <a:rPr sz="700" spc="10" dirty="0">
                <a:latin typeface="Microsoft Sans Serif"/>
                <a:cs typeface="Microsoft Sans Serif"/>
              </a:rPr>
              <a:t>al </a:t>
            </a:r>
            <a:r>
              <a:rPr sz="700" spc="25" dirty="0">
                <a:latin typeface="Microsoft Sans Serif"/>
                <a:cs typeface="Microsoft Sans Serif"/>
              </a:rPr>
              <a:t>menos </a:t>
            </a:r>
            <a:r>
              <a:rPr sz="700" spc="30" dirty="0">
                <a:latin typeface="Microsoft Sans Serif"/>
                <a:cs typeface="Microsoft Sans Serif"/>
              </a:rPr>
              <a:t> </a:t>
            </a:r>
            <a:r>
              <a:rPr sz="700" spc="10" dirty="0">
                <a:latin typeface="Microsoft Sans Serif"/>
                <a:cs typeface="Microsoft Sans Serif"/>
              </a:rPr>
              <a:t>el 95 </a:t>
            </a:r>
            <a:r>
              <a:rPr sz="700" spc="40" dirty="0">
                <a:latin typeface="Microsoft Sans Serif"/>
                <a:cs typeface="Microsoft Sans Serif"/>
              </a:rPr>
              <a:t>por </a:t>
            </a:r>
            <a:r>
              <a:rPr sz="700" spc="20" dirty="0">
                <a:latin typeface="Microsoft Sans Serif"/>
                <a:cs typeface="Microsoft Sans Serif"/>
              </a:rPr>
              <a:t>ciento del valor </a:t>
            </a:r>
            <a:r>
              <a:rPr sz="700" spc="25" dirty="0">
                <a:latin typeface="Microsoft Sans Serif"/>
                <a:cs typeface="Microsoft Sans Serif"/>
              </a:rPr>
              <a:t>nominal) </a:t>
            </a:r>
            <a:r>
              <a:rPr sz="700" spc="30" dirty="0">
                <a:latin typeface="Microsoft Sans Serif"/>
                <a:cs typeface="Microsoft Sans Serif"/>
              </a:rPr>
              <a:t>o </a:t>
            </a:r>
            <a:r>
              <a:rPr sz="700" spc="5" dirty="0">
                <a:latin typeface="Microsoft Sans Serif"/>
                <a:cs typeface="Microsoft Sans Serif"/>
              </a:rPr>
              <a:t>1,1 </a:t>
            </a:r>
            <a:r>
              <a:rPr sz="700" spc="40" dirty="0">
                <a:latin typeface="Microsoft Sans Serif"/>
                <a:cs typeface="Microsoft Sans Serif"/>
              </a:rPr>
              <a:t>pu </a:t>
            </a:r>
            <a:r>
              <a:rPr sz="700" spc="15" dirty="0">
                <a:latin typeface="Microsoft Sans Serif"/>
                <a:cs typeface="Microsoft Sans Serif"/>
              </a:rPr>
              <a:t>sin carga </a:t>
            </a:r>
            <a:r>
              <a:rPr sz="700" spc="5" dirty="0">
                <a:latin typeface="Microsoft Sans Serif"/>
                <a:cs typeface="Microsoft Sans Serif"/>
              </a:rPr>
              <a:t>(en </a:t>
            </a:r>
            <a:r>
              <a:rPr sz="700" spc="10" dirty="0">
                <a:latin typeface="Microsoft Sans Serif"/>
                <a:cs typeface="Microsoft Sans Serif"/>
              </a:rPr>
              <a:t>los </a:t>
            </a:r>
            <a:r>
              <a:rPr sz="700" spc="15" dirty="0">
                <a:latin typeface="Microsoft Sans Serif"/>
                <a:cs typeface="Microsoft Sans Serif"/>
              </a:rPr>
              <a:t> </a:t>
            </a:r>
            <a:r>
              <a:rPr sz="700" spc="25" dirty="0">
                <a:latin typeface="Microsoft Sans Serif"/>
                <a:cs typeface="Microsoft Sans Serif"/>
              </a:rPr>
              <a:t>terminales</a:t>
            </a:r>
            <a:r>
              <a:rPr sz="700" spc="-10" dirty="0">
                <a:latin typeface="Microsoft Sans Serif"/>
                <a:cs typeface="Microsoft Sans Serif"/>
              </a:rPr>
              <a:t> </a:t>
            </a:r>
            <a:r>
              <a:rPr sz="700" spc="20" dirty="0">
                <a:latin typeface="Microsoft Sans Serif"/>
                <a:cs typeface="Microsoft Sans Serif"/>
              </a:rPr>
              <a:t>de</a:t>
            </a:r>
            <a:r>
              <a:rPr sz="700" spc="-5" dirty="0">
                <a:latin typeface="Microsoft Sans Serif"/>
                <a:cs typeface="Microsoft Sans Serif"/>
              </a:rPr>
              <a:t> </a:t>
            </a:r>
            <a:r>
              <a:rPr sz="700" spc="25" dirty="0">
                <a:latin typeface="Microsoft Sans Serif"/>
                <a:cs typeface="Microsoft Sans Serif"/>
              </a:rPr>
              <a:t>alto</a:t>
            </a:r>
            <a:r>
              <a:rPr sz="700" spc="-5" dirty="0">
                <a:latin typeface="Microsoft Sans Serif"/>
                <a:cs typeface="Microsoft Sans Serif"/>
              </a:rPr>
              <a:t> </a:t>
            </a:r>
            <a:r>
              <a:rPr sz="700" spc="15" dirty="0">
                <a:latin typeface="Microsoft Sans Serif"/>
                <a:cs typeface="Microsoft Sans Serif"/>
              </a:rPr>
              <a:t>voltaje)</a:t>
            </a:r>
            <a:endParaRPr sz="700">
              <a:latin typeface="Microsoft Sans Serif"/>
              <a:cs typeface="Microsoft Sans Serif"/>
            </a:endParaRPr>
          </a:p>
          <a:p>
            <a:pPr marL="12700" marR="6350" indent="154940">
              <a:lnSpc>
                <a:spcPct val="142900"/>
              </a:lnSpc>
              <a:spcBef>
                <a:spcPts val="10"/>
              </a:spcBef>
            </a:pPr>
            <a:r>
              <a:rPr sz="700" spc="-5" dirty="0">
                <a:latin typeface="Microsoft Sans Serif"/>
                <a:cs typeface="Microsoft Sans Serif"/>
              </a:rPr>
              <a:t>Estos </a:t>
            </a:r>
            <a:r>
              <a:rPr sz="700" spc="25" dirty="0">
                <a:latin typeface="Microsoft Sans Serif"/>
                <a:cs typeface="Microsoft Sans Serif"/>
              </a:rPr>
              <a:t>límites</a:t>
            </a:r>
            <a:r>
              <a:rPr sz="700" dirty="0">
                <a:latin typeface="Microsoft Sans Serif"/>
                <a:cs typeface="Microsoft Sans Serif"/>
              </a:rPr>
              <a:t> </a:t>
            </a:r>
            <a:r>
              <a:rPr sz="700" spc="-5" dirty="0">
                <a:latin typeface="Microsoft Sans Serif"/>
                <a:cs typeface="Microsoft Sans Serif"/>
              </a:rPr>
              <a:t>se</a:t>
            </a:r>
            <a:r>
              <a:rPr sz="700" dirty="0">
                <a:latin typeface="Microsoft Sans Serif"/>
                <a:cs typeface="Microsoft Sans Serif"/>
              </a:rPr>
              <a:t> </a:t>
            </a:r>
            <a:r>
              <a:rPr sz="700" spc="15" dirty="0">
                <a:latin typeface="Microsoft Sans Serif"/>
                <a:cs typeface="Microsoft Sans Serif"/>
              </a:rPr>
              <a:t>aplican</a:t>
            </a:r>
            <a:r>
              <a:rPr sz="700" dirty="0">
                <a:latin typeface="Microsoft Sans Serif"/>
                <a:cs typeface="Microsoft Sans Serif"/>
              </a:rPr>
              <a:t> a </a:t>
            </a:r>
            <a:r>
              <a:rPr sz="700" spc="25" dirty="0">
                <a:latin typeface="Microsoft Sans Serif"/>
                <a:cs typeface="Microsoft Sans Serif"/>
              </a:rPr>
              <a:t>menos</a:t>
            </a:r>
            <a:r>
              <a:rPr sz="700" dirty="0">
                <a:latin typeface="Microsoft Sans Serif"/>
                <a:cs typeface="Microsoft Sans Serif"/>
              </a:rPr>
              <a:t> </a:t>
            </a:r>
            <a:r>
              <a:rPr sz="700" spc="30" dirty="0">
                <a:latin typeface="Microsoft Sans Serif"/>
                <a:cs typeface="Microsoft Sans Serif"/>
              </a:rPr>
              <a:t>que</a:t>
            </a:r>
            <a:r>
              <a:rPr sz="700" dirty="0">
                <a:latin typeface="Microsoft Sans Serif"/>
                <a:cs typeface="Microsoft Sans Serif"/>
              </a:rPr>
              <a:t> </a:t>
            </a:r>
            <a:r>
              <a:rPr sz="700" spc="10" dirty="0">
                <a:latin typeface="Microsoft Sans Serif"/>
                <a:cs typeface="Microsoft Sans Serif"/>
              </a:rPr>
              <a:t>los</a:t>
            </a:r>
            <a:r>
              <a:rPr sz="700" dirty="0">
                <a:latin typeface="Microsoft Sans Serif"/>
                <a:cs typeface="Microsoft Sans Serif"/>
              </a:rPr>
              <a:t> </a:t>
            </a:r>
            <a:r>
              <a:rPr sz="700" spc="20" dirty="0">
                <a:latin typeface="Microsoft Sans Serif"/>
                <a:cs typeface="Microsoft Sans Serif"/>
              </a:rPr>
              <a:t>fabricantes</a:t>
            </a:r>
            <a:r>
              <a:rPr sz="700" dirty="0">
                <a:latin typeface="Microsoft Sans Serif"/>
                <a:cs typeface="Microsoft Sans Serif"/>
              </a:rPr>
              <a:t> </a:t>
            </a:r>
            <a:r>
              <a:rPr sz="700" spc="20" dirty="0">
                <a:latin typeface="Microsoft Sans Serif"/>
                <a:cs typeface="Microsoft Sans Serif"/>
              </a:rPr>
              <a:t>de</a:t>
            </a:r>
            <a:r>
              <a:rPr sz="700" spc="-5" dirty="0">
                <a:latin typeface="Microsoft Sans Serif"/>
                <a:cs typeface="Microsoft Sans Serif"/>
              </a:rPr>
              <a:t> </a:t>
            </a:r>
            <a:r>
              <a:rPr sz="700" spc="20" dirty="0">
                <a:latin typeface="Microsoft Sans Serif"/>
                <a:cs typeface="Microsoft Sans Serif"/>
              </a:rPr>
              <a:t>equipos</a:t>
            </a:r>
            <a:r>
              <a:rPr sz="700" dirty="0">
                <a:latin typeface="Microsoft Sans Serif"/>
                <a:cs typeface="Microsoft Sans Serif"/>
              </a:rPr>
              <a:t> </a:t>
            </a:r>
            <a:r>
              <a:rPr sz="700" spc="30" dirty="0">
                <a:latin typeface="Microsoft Sans Serif"/>
                <a:cs typeface="Microsoft Sans Serif"/>
              </a:rPr>
              <a:t>indiquen </a:t>
            </a:r>
            <a:r>
              <a:rPr sz="700" spc="-170" dirty="0">
                <a:latin typeface="Microsoft Sans Serif"/>
                <a:cs typeface="Microsoft Sans Serif"/>
              </a:rPr>
              <a:t> </a:t>
            </a:r>
            <a:r>
              <a:rPr sz="700" spc="25" dirty="0">
                <a:latin typeface="Microsoft Sans Serif"/>
                <a:cs typeface="Microsoft Sans Serif"/>
              </a:rPr>
              <a:t>lo contrario. </a:t>
            </a:r>
            <a:r>
              <a:rPr sz="700" spc="15" dirty="0">
                <a:latin typeface="Microsoft Sans Serif"/>
                <a:cs typeface="Microsoft Sans Serif"/>
              </a:rPr>
              <a:t>Cuando </a:t>
            </a:r>
            <a:r>
              <a:rPr sz="700" spc="-5" dirty="0">
                <a:latin typeface="Microsoft Sans Serif"/>
                <a:cs typeface="Microsoft Sans Serif"/>
              </a:rPr>
              <a:t>se </a:t>
            </a:r>
            <a:r>
              <a:rPr sz="700" spc="15" dirty="0">
                <a:latin typeface="Microsoft Sans Serif"/>
                <a:cs typeface="Microsoft Sans Serif"/>
              </a:rPr>
              <a:t>exceden </a:t>
            </a:r>
            <a:r>
              <a:rPr sz="700" spc="5" dirty="0">
                <a:latin typeface="Microsoft Sans Serif"/>
                <a:cs typeface="Microsoft Sans Serif"/>
              </a:rPr>
              <a:t>estas </a:t>
            </a:r>
            <a:r>
              <a:rPr sz="700" spc="15" dirty="0">
                <a:latin typeface="Microsoft Sans Serif"/>
                <a:cs typeface="Microsoft Sans Serif"/>
              </a:rPr>
              <a:t>relaciones </a:t>
            </a:r>
            <a:r>
              <a:rPr sz="700" dirty="0">
                <a:latin typeface="Microsoft Sans Serif"/>
                <a:cs typeface="Microsoft Sans Serif"/>
              </a:rPr>
              <a:t>V/Hz, </a:t>
            </a:r>
            <a:r>
              <a:rPr sz="700" spc="25" dirty="0">
                <a:latin typeface="Microsoft Sans Serif"/>
                <a:cs typeface="Microsoft Sans Serif"/>
              </a:rPr>
              <a:t>puede </a:t>
            </a:r>
            <a:r>
              <a:rPr sz="700" spc="35" dirty="0">
                <a:latin typeface="Microsoft Sans Serif"/>
                <a:cs typeface="Microsoft Sans Serif"/>
              </a:rPr>
              <a:t>ocurrir </a:t>
            </a:r>
            <a:r>
              <a:rPr sz="700" spc="10" dirty="0">
                <a:latin typeface="Microsoft Sans Serif"/>
                <a:cs typeface="Microsoft Sans Serif"/>
              </a:rPr>
              <a:t>la </a:t>
            </a:r>
            <a:r>
              <a:rPr sz="700" spc="15" dirty="0">
                <a:latin typeface="Microsoft Sans Serif"/>
                <a:cs typeface="Microsoft Sans Serif"/>
              </a:rPr>
              <a:t> </a:t>
            </a:r>
            <a:r>
              <a:rPr sz="700" spc="20" dirty="0">
                <a:latin typeface="Microsoft Sans Serif"/>
                <a:cs typeface="Microsoft Sans Serif"/>
              </a:rPr>
              <a:t>saturación del núcleo </a:t>
            </a:r>
            <a:r>
              <a:rPr sz="700" spc="25" dirty="0">
                <a:latin typeface="Microsoft Sans Serif"/>
                <a:cs typeface="Microsoft Sans Serif"/>
              </a:rPr>
              <a:t>magnético </a:t>
            </a:r>
            <a:r>
              <a:rPr sz="700" spc="20" dirty="0">
                <a:latin typeface="Microsoft Sans Serif"/>
                <a:cs typeface="Microsoft Sans Serif"/>
              </a:rPr>
              <a:t>del </a:t>
            </a:r>
            <a:r>
              <a:rPr sz="700" spc="30" dirty="0">
                <a:latin typeface="Microsoft Sans Serif"/>
                <a:cs typeface="Microsoft Sans Serif"/>
              </a:rPr>
              <a:t>generador o </a:t>
            </a:r>
            <a:r>
              <a:rPr sz="700" spc="20" dirty="0">
                <a:latin typeface="Microsoft Sans Serif"/>
                <a:cs typeface="Microsoft Sans Serif"/>
              </a:rPr>
              <a:t>de </a:t>
            </a:r>
            <a:r>
              <a:rPr sz="700" spc="10" dirty="0">
                <a:latin typeface="Microsoft Sans Serif"/>
                <a:cs typeface="Microsoft Sans Serif"/>
              </a:rPr>
              <a:t>los </a:t>
            </a:r>
            <a:r>
              <a:rPr sz="700" spc="30" dirty="0">
                <a:latin typeface="Microsoft Sans Serif"/>
                <a:cs typeface="Microsoft Sans Serif"/>
              </a:rPr>
              <a:t>transformadores </a:t>
            </a:r>
            <a:r>
              <a:rPr sz="700" spc="35" dirty="0">
                <a:latin typeface="Microsoft Sans Serif"/>
                <a:cs typeface="Microsoft Sans Serif"/>
              </a:rPr>
              <a:t> </a:t>
            </a:r>
            <a:r>
              <a:rPr sz="700" spc="15" dirty="0">
                <a:latin typeface="Microsoft Sans Serif"/>
                <a:cs typeface="Microsoft Sans Serif"/>
              </a:rPr>
              <a:t>conectados, </a:t>
            </a:r>
            <a:r>
              <a:rPr sz="700" spc="5" dirty="0">
                <a:latin typeface="Microsoft Sans Serif"/>
                <a:cs typeface="Microsoft Sans Serif"/>
              </a:rPr>
              <a:t>y </a:t>
            </a:r>
            <a:r>
              <a:rPr sz="700" spc="-5" dirty="0">
                <a:latin typeface="Microsoft Sans Serif"/>
                <a:cs typeface="Microsoft Sans Serif"/>
              </a:rPr>
              <a:t>se </a:t>
            </a:r>
            <a:r>
              <a:rPr sz="700" spc="25" dirty="0">
                <a:latin typeface="Microsoft Sans Serif"/>
                <a:cs typeface="Microsoft Sans Serif"/>
              </a:rPr>
              <a:t>inducirá </a:t>
            </a:r>
            <a:r>
              <a:rPr sz="700" spc="40" dirty="0">
                <a:latin typeface="Microsoft Sans Serif"/>
                <a:cs typeface="Microsoft Sans Serif"/>
              </a:rPr>
              <a:t>un </a:t>
            </a:r>
            <a:r>
              <a:rPr sz="700" spc="30" dirty="0">
                <a:latin typeface="Microsoft Sans Serif"/>
                <a:cs typeface="Microsoft Sans Serif"/>
              </a:rPr>
              <a:t>flujo </a:t>
            </a:r>
            <a:r>
              <a:rPr sz="700" spc="25" dirty="0">
                <a:latin typeface="Microsoft Sans Serif"/>
                <a:cs typeface="Microsoft Sans Serif"/>
              </a:rPr>
              <a:t>parásito </a:t>
            </a:r>
            <a:r>
              <a:rPr sz="700" spc="20" dirty="0">
                <a:latin typeface="Microsoft Sans Serif"/>
                <a:cs typeface="Microsoft Sans Serif"/>
              </a:rPr>
              <a:t>en </a:t>
            </a:r>
            <a:r>
              <a:rPr sz="700" spc="10" dirty="0">
                <a:latin typeface="Microsoft Sans Serif"/>
                <a:cs typeface="Microsoft Sans Serif"/>
              </a:rPr>
              <a:t>los </a:t>
            </a:r>
            <a:r>
              <a:rPr sz="700" spc="25" dirty="0">
                <a:latin typeface="Microsoft Sans Serif"/>
                <a:cs typeface="Microsoft Sans Serif"/>
              </a:rPr>
              <a:t>componentes </a:t>
            </a:r>
            <a:r>
              <a:rPr sz="700" spc="35" dirty="0">
                <a:latin typeface="Microsoft Sans Serif"/>
                <a:cs typeface="Microsoft Sans Serif"/>
              </a:rPr>
              <a:t>no </a:t>
            </a:r>
            <a:r>
              <a:rPr sz="700" spc="40" dirty="0">
                <a:latin typeface="Microsoft Sans Serif"/>
                <a:cs typeface="Microsoft Sans Serif"/>
              </a:rPr>
              <a:t> </a:t>
            </a:r>
            <a:r>
              <a:rPr sz="700" spc="20" dirty="0">
                <a:latin typeface="Microsoft Sans Serif"/>
                <a:cs typeface="Microsoft Sans Serif"/>
              </a:rPr>
              <a:t>laminados. </a:t>
            </a:r>
            <a:r>
              <a:rPr sz="700" spc="-5" dirty="0">
                <a:latin typeface="Microsoft Sans Serif"/>
                <a:cs typeface="Microsoft Sans Serif"/>
              </a:rPr>
              <a:t>Estos </a:t>
            </a:r>
            <a:r>
              <a:rPr sz="700" spc="25" dirty="0">
                <a:latin typeface="Microsoft Sans Serif"/>
                <a:cs typeface="Microsoft Sans Serif"/>
              </a:rPr>
              <a:t>componentes </a:t>
            </a:r>
            <a:r>
              <a:rPr sz="700" spc="35" dirty="0">
                <a:latin typeface="Microsoft Sans Serif"/>
                <a:cs typeface="Microsoft Sans Serif"/>
              </a:rPr>
              <a:t>no </a:t>
            </a:r>
            <a:r>
              <a:rPr sz="700" spc="15" dirty="0">
                <a:latin typeface="Microsoft Sans Serif"/>
                <a:cs typeface="Microsoft Sans Serif"/>
              </a:rPr>
              <a:t>están diseñados </a:t>
            </a:r>
            <a:r>
              <a:rPr sz="700" spc="25" dirty="0">
                <a:latin typeface="Microsoft Sans Serif"/>
                <a:cs typeface="Microsoft Sans Serif"/>
              </a:rPr>
              <a:t>para </a:t>
            </a:r>
            <a:r>
              <a:rPr sz="700" spc="35" dirty="0">
                <a:latin typeface="Microsoft Sans Serif"/>
                <a:cs typeface="Microsoft Sans Serif"/>
              </a:rPr>
              <a:t>transportar </a:t>
            </a:r>
            <a:r>
              <a:rPr sz="700" spc="40" dirty="0">
                <a:latin typeface="Microsoft Sans Serif"/>
                <a:cs typeface="Microsoft Sans Serif"/>
              </a:rPr>
              <a:t> </a:t>
            </a:r>
            <a:r>
              <a:rPr sz="700" spc="35" dirty="0">
                <a:latin typeface="Microsoft Sans Serif"/>
                <a:cs typeface="Microsoft Sans Serif"/>
              </a:rPr>
              <a:t>fundente </a:t>
            </a:r>
            <a:r>
              <a:rPr sz="700" spc="5" dirty="0">
                <a:latin typeface="Microsoft Sans Serif"/>
                <a:cs typeface="Microsoft Sans Serif"/>
              </a:rPr>
              <a:t>y </a:t>
            </a:r>
            <a:r>
              <a:rPr sz="700" spc="30" dirty="0">
                <a:latin typeface="Microsoft Sans Serif"/>
                <a:cs typeface="Microsoft Sans Serif"/>
              </a:rPr>
              <a:t>pueden </a:t>
            </a:r>
            <a:r>
              <a:rPr sz="700" spc="25" dirty="0">
                <a:latin typeface="Microsoft Sans Serif"/>
                <a:cs typeface="Microsoft Sans Serif"/>
              </a:rPr>
              <a:t>producirse </a:t>
            </a:r>
            <a:r>
              <a:rPr sz="700" spc="20" dirty="0">
                <a:latin typeface="Microsoft Sans Serif"/>
                <a:cs typeface="Microsoft Sans Serif"/>
              </a:rPr>
              <a:t>daños en cuestión de </a:t>
            </a:r>
            <a:r>
              <a:rPr sz="700" spc="15" dirty="0">
                <a:latin typeface="Microsoft Sans Serif"/>
                <a:cs typeface="Microsoft Sans Serif"/>
              </a:rPr>
              <a:t>segundos. </a:t>
            </a:r>
            <a:r>
              <a:rPr sz="700" spc="-50" dirty="0">
                <a:latin typeface="Microsoft Sans Serif"/>
                <a:cs typeface="Microsoft Sans Serif"/>
              </a:rPr>
              <a:t>Es </a:t>
            </a:r>
            <a:r>
              <a:rPr sz="700" spc="30" dirty="0">
                <a:latin typeface="Microsoft Sans Serif"/>
                <a:cs typeface="Microsoft Sans Serif"/>
              </a:rPr>
              <a:t>una </a:t>
            </a:r>
            <a:r>
              <a:rPr sz="700" spc="35" dirty="0">
                <a:latin typeface="Microsoft Sans Serif"/>
                <a:cs typeface="Microsoft Sans Serif"/>
              </a:rPr>
              <a:t> </a:t>
            </a:r>
            <a:r>
              <a:rPr sz="700" spc="15" dirty="0">
                <a:latin typeface="Microsoft Sans Serif"/>
                <a:cs typeface="Microsoft Sans Serif"/>
              </a:rPr>
              <a:t>práctica </a:t>
            </a:r>
            <a:r>
              <a:rPr sz="700" spc="25" dirty="0">
                <a:latin typeface="Microsoft Sans Serif"/>
                <a:cs typeface="Microsoft Sans Serif"/>
              </a:rPr>
              <a:t>general </a:t>
            </a:r>
            <a:r>
              <a:rPr sz="700" spc="30" dirty="0">
                <a:latin typeface="Microsoft Sans Serif"/>
                <a:cs typeface="Microsoft Sans Serif"/>
              </a:rPr>
              <a:t>proporcionar </a:t>
            </a:r>
            <a:r>
              <a:rPr sz="700" spc="10" dirty="0">
                <a:latin typeface="Microsoft Sans Serif"/>
                <a:cs typeface="Microsoft Sans Serif"/>
              </a:rPr>
              <a:t>relés </a:t>
            </a:r>
            <a:r>
              <a:rPr sz="700" dirty="0">
                <a:latin typeface="Microsoft Sans Serif"/>
                <a:cs typeface="Microsoft Sans Serif"/>
              </a:rPr>
              <a:t>V/Hz </a:t>
            </a:r>
            <a:r>
              <a:rPr sz="700" spc="25" dirty="0">
                <a:latin typeface="Microsoft Sans Serif"/>
                <a:cs typeface="Microsoft Sans Serif"/>
              </a:rPr>
              <a:t>para </a:t>
            </a:r>
            <a:r>
              <a:rPr sz="700" spc="35" dirty="0">
                <a:latin typeface="Microsoft Sans Serif"/>
                <a:cs typeface="Microsoft Sans Serif"/>
              </a:rPr>
              <a:t>proteger </a:t>
            </a:r>
            <a:r>
              <a:rPr sz="700" spc="25" dirty="0">
                <a:latin typeface="Microsoft Sans Serif"/>
                <a:cs typeface="Microsoft Sans Serif"/>
              </a:rPr>
              <a:t>generadores </a:t>
            </a:r>
            <a:r>
              <a:rPr sz="700" spc="5" dirty="0">
                <a:latin typeface="Microsoft Sans Serif"/>
                <a:cs typeface="Microsoft Sans Serif"/>
              </a:rPr>
              <a:t>y </a:t>
            </a:r>
            <a:r>
              <a:rPr sz="700" spc="10" dirty="0">
                <a:latin typeface="Microsoft Sans Serif"/>
                <a:cs typeface="Microsoft Sans Serif"/>
              </a:rPr>
              <a:t> </a:t>
            </a:r>
            <a:r>
              <a:rPr sz="700" spc="30" dirty="0">
                <a:latin typeface="Microsoft Sans Serif"/>
                <a:cs typeface="Microsoft Sans Serif"/>
              </a:rPr>
              <a:t>transformadores</a:t>
            </a:r>
            <a:r>
              <a:rPr sz="700" spc="-5" dirty="0">
                <a:latin typeface="Microsoft Sans Serif"/>
                <a:cs typeface="Microsoft Sans Serif"/>
              </a:rPr>
              <a:t> </a:t>
            </a:r>
            <a:r>
              <a:rPr sz="700" spc="20" dirty="0">
                <a:latin typeface="Microsoft Sans Serif"/>
                <a:cs typeface="Microsoft Sans Serif"/>
              </a:rPr>
              <a:t>de</a:t>
            </a:r>
            <a:r>
              <a:rPr sz="700" dirty="0">
                <a:latin typeface="Microsoft Sans Serif"/>
                <a:cs typeface="Microsoft Sans Serif"/>
              </a:rPr>
              <a:t> </a:t>
            </a:r>
            <a:r>
              <a:rPr sz="700" spc="10" dirty="0">
                <a:latin typeface="Microsoft Sans Serif"/>
                <a:cs typeface="Microsoft Sans Serif"/>
              </a:rPr>
              <a:t>estos</a:t>
            </a:r>
            <a:r>
              <a:rPr sz="700" dirty="0">
                <a:latin typeface="Microsoft Sans Serif"/>
                <a:cs typeface="Microsoft Sans Serif"/>
              </a:rPr>
              <a:t> </a:t>
            </a:r>
            <a:r>
              <a:rPr sz="700" spc="10" dirty="0">
                <a:latin typeface="Microsoft Sans Serif"/>
                <a:cs typeface="Microsoft Sans Serif"/>
              </a:rPr>
              <a:t>niveles</a:t>
            </a:r>
            <a:r>
              <a:rPr sz="700" spc="-5" dirty="0">
                <a:latin typeface="Microsoft Sans Serif"/>
                <a:cs typeface="Microsoft Sans Serif"/>
              </a:rPr>
              <a:t> </a:t>
            </a:r>
            <a:r>
              <a:rPr sz="700" spc="5" dirty="0">
                <a:latin typeface="Microsoft Sans Serif"/>
                <a:cs typeface="Microsoft Sans Serif"/>
              </a:rPr>
              <a:t>excesivos</a:t>
            </a:r>
            <a:r>
              <a:rPr sz="700" dirty="0">
                <a:latin typeface="Microsoft Sans Serif"/>
                <a:cs typeface="Microsoft Sans Serif"/>
              </a:rPr>
              <a:t> </a:t>
            </a:r>
            <a:r>
              <a:rPr sz="700" spc="20" dirty="0">
                <a:latin typeface="Microsoft Sans Serif"/>
                <a:cs typeface="Microsoft Sans Serif"/>
              </a:rPr>
              <a:t>de</a:t>
            </a:r>
            <a:r>
              <a:rPr sz="700" dirty="0">
                <a:latin typeface="Microsoft Sans Serif"/>
                <a:cs typeface="Microsoft Sans Serif"/>
              </a:rPr>
              <a:t> </a:t>
            </a:r>
            <a:r>
              <a:rPr sz="700" spc="20" dirty="0">
                <a:latin typeface="Microsoft Sans Serif"/>
                <a:cs typeface="Microsoft Sans Serif"/>
              </a:rPr>
              <a:t>densidad</a:t>
            </a:r>
            <a:r>
              <a:rPr sz="700" spc="-5" dirty="0">
                <a:latin typeface="Microsoft Sans Serif"/>
                <a:cs typeface="Microsoft Sans Serif"/>
              </a:rPr>
              <a:t> </a:t>
            </a:r>
            <a:r>
              <a:rPr sz="700" spc="20" dirty="0">
                <a:latin typeface="Microsoft Sans Serif"/>
                <a:cs typeface="Microsoft Sans Serif"/>
              </a:rPr>
              <a:t>de</a:t>
            </a:r>
            <a:r>
              <a:rPr sz="700" dirty="0">
                <a:latin typeface="Microsoft Sans Serif"/>
                <a:cs typeface="Microsoft Sans Serif"/>
              </a:rPr>
              <a:t> </a:t>
            </a:r>
            <a:r>
              <a:rPr sz="700" spc="30" dirty="0">
                <a:latin typeface="Microsoft Sans Serif"/>
                <a:cs typeface="Microsoft Sans Serif"/>
              </a:rPr>
              <a:t>flujo</a:t>
            </a:r>
            <a:r>
              <a:rPr sz="700" dirty="0">
                <a:latin typeface="Microsoft Sans Serif"/>
                <a:cs typeface="Microsoft Sans Serif"/>
              </a:rPr>
              <a:t> </a:t>
            </a:r>
            <a:r>
              <a:rPr sz="700" spc="25" dirty="0">
                <a:latin typeface="Microsoft Sans Serif"/>
                <a:cs typeface="Microsoft Sans Serif"/>
              </a:rPr>
              <a:t>magnético. </a:t>
            </a:r>
            <a:r>
              <a:rPr sz="700" spc="-170" dirty="0">
                <a:latin typeface="Microsoft Sans Serif"/>
                <a:cs typeface="Microsoft Sans Serif"/>
              </a:rPr>
              <a:t> </a:t>
            </a:r>
            <a:r>
              <a:rPr sz="700" spc="-10" dirty="0">
                <a:latin typeface="Microsoft Sans Serif"/>
                <a:cs typeface="Microsoft Sans Serif"/>
              </a:rPr>
              <a:t>Esta</a:t>
            </a:r>
            <a:r>
              <a:rPr sz="700" dirty="0">
                <a:latin typeface="Microsoft Sans Serif"/>
                <a:cs typeface="Microsoft Sans Serif"/>
              </a:rPr>
              <a:t> </a:t>
            </a:r>
            <a:r>
              <a:rPr sz="700" spc="25" dirty="0">
                <a:latin typeface="Microsoft Sans Serif"/>
                <a:cs typeface="Microsoft Sans Serif"/>
              </a:rPr>
              <a:t>protección</a:t>
            </a:r>
            <a:r>
              <a:rPr sz="700" dirty="0">
                <a:latin typeface="Microsoft Sans Serif"/>
                <a:cs typeface="Microsoft Sans Serif"/>
              </a:rPr>
              <a:t> </a:t>
            </a:r>
            <a:r>
              <a:rPr sz="700" spc="10" dirty="0">
                <a:latin typeface="Microsoft Sans Serif"/>
                <a:cs typeface="Microsoft Sans Serif"/>
              </a:rPr>
              <a:t>suele</a:t>
            </a:r>
            <a:r>
              <a:rPr sz="700" spc="5" dirty="0">
                <a:latin typeface="Microsoft Sans Serif"/>
                <a:cs typeface="Microsoft Sans Serif"/>
              </a:rPr>
              <a:t> </a:t>
            </a:r>
            <a:r>
              <a:rPr sz="700" spc="15" dirty="0">
                <a:latin typeface="Microsoft Sans Serif"/>
                <a:cs typeface="Microsoft Sans Serif"/>
              </a:rPr>
              <a:t>ser</a:t>
            </a:r>
            <a:r>
              <a:rPr sz="700" dirty="0">
                <a:latin typeface="Microsoft Sans Serif"/>
                <a:cs typeface="Microsoft Sans Serif"/>
              </a:rPr>
              <a:t> </a:t>
            </a:r>
            <a:r>
              <a:rPr sz="700" spc="25" dirty="0">
                <a:latin typeface="Microsoft Sans Serif"/>
                <a:cs typeface="Microsoft Sans Serif"/>
              </a:rPr>
              <a:t>independiente</a:t>
            </a:r>
            <a:r>
              <a:rPr sz="700" dirty="0">
                <a:latin typeface="Microsoft Sans Serif"/>
                <a:cs typeface="Microsoft Sans Serif"/>
              </a:rPr>
              <a:t> </a:t>
            </a:r>
            <a:r>
              <a:rPr sz="700" spc="20" dirty="0">
                <a:latin typeface="Microsoft Sans Serif"/>
                <a:cs typeface="Microsoft Sans Serif"/>
              </a:rPr>
              <a:t>del</a:t>
            </a:r>
            <a:r>
              <a:rPr sz="700" spc="5" dirty="0">
                <a:latin typeface="Microsoft Sans Serif"/>
                <a:cs typeface="Microsoft Sans Serif"/>
              </a:rPr>
              <a:t> </a:t>
            </a:r>
            <a:r>
              <a:rPr sz="700" spc="30" dirty="0">
                <a:latin typeface="Microsoft Sans Serif"/>
                <a:cs typeface="Microsoft Sans Serif"/>
              </a:rPr>
              <a:t>control</a:t>
            </a:r>
            <a:r>
              <a:rPr sz="700" dirty="0">
                <a:latin typeface="Microsoft Sans Serif"/>
                <a:cs typeface="Microsoft Sans Serif"/>
              </a:rPr>
              <a:t> </a:t>
            </a:r>
            <a:r>
              <a:rPr sz="700" spc="20" dirty="0">
                <a:latin typeface="Microsoft Sans Serif"/>
                <a:cs typeface="Microsoft Sans Serif"/>
              </a:rPr>
              <a:t>de</a:t>
            </a:r>
            <a:r>
              <a:rPr sz="700" dirty="0">
                <a:latin typeface="Microsoft Sans Serif"/>
                <a:cs typeface="Microsoft Sans Serif"/>
              </a:rPr>
              <a:t> V/Hz</a:t>
            </a:r>
            <a:r>
              <a:rPr sz="700" spc="5" dirty="0">
                <a:latin typeface="Microsoft Sans Serif"/>
                <a:cs typeface="Microsoft Sans Serif"/>
              </a:rPr>
              <a:t> </a:t>
            </a:r>
            <a:r>
              <a:rPr sz="700" spc="20" dirty="0">
                <a:latin typeface="Microsoft Sans Serif"/>
                <a:cs typeface="Microsoft Sans Serif"/>
              </a:rPr>
              <a:t>en</a:t>
            </a:r>
            <a:r>
              <a:rPr sz="700" dirty="0">
                <a:latin typeface="Microsoft Sans Serif"/>
                <a:cs typeface="Microsoft Sans Serif"/>
              </a:rPr>
              <a:t> </a:t>
            </a:r>
            <a:r>
              <a:rPr sz="700" spc="10" dirty="0">
                <a:latin typeface="Microsoft Sans Serif"/>
                <a:cs typeface="Microsoft Sans Serif"/>
              </a:rPr>
              <a:t>el</a:t>
            </a:r>
            <a:r>
              <a:rPr sz="700" dirty="0">
                <a:latin typeface="Microsoft Sans Serif"/>
                <a:cs typeface="Microsoft Sans Serif"/>
              </a:rPr>
              <a:t> </a:t>
            </a:r>
            <a:r>
              <a:rPr sz="700" spc="15" dirty="0">
                <a:latin typeface="Microsoft Sans Serif"/>
                <a:cs typeface="Microsoft Sans Serif"/>
              </a:rPr>
              <a:t>sistema</a:t>
            </a:r>
            <a:r>
              <a:rPr sz="700" spc="5" dirty="0">
                <a:latin typeface="Microsoft Sans Serif"/>
                <a:cs typeface="Microsoft Sans Serif"/>
              </a:rPr>
              <a:t> </a:t>
            </a:r>
            <a:r>
              <a:rPr sz="700" spc="20" dirty="0">
                <a:latin typeface="Microsoft Sans Serif"/>
                <a:cs typeface="Microsoft Sans Serif"/>
              </a:rPr>
              <a:t>de </a:t>
            </a:r>
            <a:r>
              <a:rPr sz="700" spc="-170" dirty="0">
                <a:latin typeface="Microsoft Sans Serif"/>
                <a:cs typeface="Microsoft Sans Serif"/>
              </a:rPr>
              <a:t> </a:t>
            </a:r>
            <a:r>
              <a:rPr sz="700" spc="15" dirty="0">
                <a:latin typeface="Microsoft Sans Serif"/>
                <a:cs typeface="Microsoft Sans Serif"/>
              </a:rPr>
              <a:t>excitación.</a:t>
            </a:r>
            <a:endParaRPr sz="700">
              <a:latin typeface="Microsoft Sans Serif"/>
              <a:cs typeface="Microsoft Sans Serif"/>
            </a:endParaRPr>
          </a:p>
          <a:p>
            <a:pPr marL="12700" marR="50165" indent="154940">
              <a:lnSpc>
                <a:spcPct val="154100"/>
              </a:lnSpc>
              <a:spcBef>
                <a:spcPts val="5"/>
              </a:spcBef>
            </a:pPr>
            <a:r>
              <a:rPr sz="650" spc="10" dirty="0">
                <a:latin typeface="Microsoft Sans Serif"/>
                <a:cs typeface="Microsoft Sans Serif"/>
              </a:rPr>
              <a:t>Tenga</a:t>
            </a:r>
            <a:r>
              <a:rPr sz="650" dirty="0">
                <a:latin typeface="Microsoft Sans Serif"/>
                <a:cs typeface="Microsoft Sans Serif"/>
              </a:rPr>
              <a:t> </a:t>
            </a:r>
            <a:r>
              <a:rPr sz="650" spc="20" dirty="0">
                <a:latin typeface="Microsoft Sans Serif"/>
                <a:cs typeface="Microsoft Sans Serif"/>
              </a:rPr>
              <a:t>en</a:t>
            </a:r>
            <a:r>
              <a:rPr sz="650" spc="5" dirty="0">
                <a:latin typeface="Microsoft Sans Serif"/>
                <a:cs typeface="Microsoft Sans Serif"/>
              </a:rPr>
              <a:t> </a:t>
            </a:r>
            <a:r>
              <a:rPr sz="650" spc="20" dirty="0">
                <a:latin typeface="Microsoft Sans Serif"/>
                <a:cs typeface="Microsoft Sans Serif"/>
              </a:rPr>
              <a:t>cuenta</a:t>
            </a:r>
            <a:r>
              <a:rPr sz="650" spc="5" dirty="0">
                <a:latin typeface="Microsoft Sans Serif"/>
                <a:cs typeface="Microsoft Sans Serif"/>
              </a:rPr>
              <a:t> </a:t>
            </a:r>
            <a:r>
              <a:rPr sz="650" spc="25" dirty="0">
                <a:latin typeface="Microsoft Sans Serif"/>
                <a:cs typeface="Microsoft Sans Serif"/>
              </a:rPr>
              <a:t>que</a:t>
            </a:r>
            <a:r>
              <a:rPr sz="650" dirty="0">
                <a:latin typeface="Microsoft Sans Serif"/>
                <a:cs typeface="Microsoft Sans Serif"/>
              </a:rPr>
              <a:t> </a:t>
            </a:r>
            <a:r>
              <a:rPr sz="650" spc="10" dirty="0">
                <a:latin typeface="Microsoft Sans Serif"/>
                <a:cs typeface="Microsoft Sans Serif"/>
              </a:rPr>
              <a:t>la</a:t>
            </a:r>
            <a:r>
              <a:rPr sz="650" spc="5" dirty="0">
                <a:latin typeface="Microsoft Sans Serif"/>
                <a:cs typeface="Microsoft Sans Serif"/>
              </a:rPr>
              <a:t> </a:t>
            </a:r>
            <a:r>
              <a:rPr sz="650" spc="20" dirty="0">
                <a:latin typeface="Microsoft Sans Serif"/>
                <a:cs typeface="Microsoft Sans Serif"/>
              </a:rPr>
              <a:t>protección</a:t>
            </a:r>
            <a:r>
              <a:rPr sz="650" spc="5" dirty="0">
                <a:latin typeface="Microsoft Sans Serif"/>
                <a:cs typeface="Microsoft Sans Serif"/>
              </a:rPr>
              <a:t> </a:t>
            </a:r>
            <a:r>
              <a:rPr sz="650" spc="25" dirty="0">
                <a:latin typeface="Microsoft Sans Serif"/>
                <a:cs typeface="Microsoft Sans Serif"/>
              </a:rPr>
              <a:t>contra</a:t>
            </a:r>
            <a:r>
              <a:rPr sz="650" dirty="0">
                <a:latin typeface="Microsoft Sans Serif"/>
                <a:cs typeface="Microsoft Sans Serif"/>
              </a:rPr>
              <a:t> </a:t>
            </a:r>
            <a:r>
              <a:rPr sz="650" spc="15" dirty="0">
                <a:latin typeface="Microsoft Sans Serif"/>
                <a:cs typeface="Microsoft Sans Serif"/>
              </a:rPr>
              <a:t>sobreexcitación</a:t>
            </a:r>
            <a:r>
              <a:rPr sz="650" spc="5" dirty="0">
                <a:latin typeface="Microsoft Sans Serif"/>
                <a:cs typeface="Microsoft Sans Serif"/>
              </a:rPr>
              <a:t> </a:t>
            </a:r>
            <a:r>
              <a:rPr sz="650" spc="20" dirty="0">
                <a:latin typeface="Microsoft Sans Serif"/>
                <a:cs typeface="Microsoft Sans Serif"/>
              </a:rPr>
              <a:t>en</a:t>
            </a:r>
            <a:r>
              <a:rPr sz="650" spc="5" dirty="0">
                <a:latin typeface="Microsoft Sans Serif"/>
                <a:cs typeface="Microsoft Sans Serif"/>
              </a:rPr>
              <a:t> </a:t>
            </a:r>
            <a:r>
              <a:rPr sz="650" spc="40" dirty="0">
                <a:latin typeface="Microsoft Sans Serif"/>
                <a:cs typeface="Microsoft Sans Serif"/>
              </a:rPr>
              <a:t>un</a:t>
            </a:r>
            <a:r>
              <a:rPr sz="650" dirty="0">
                <a:latin typeface="Microsoft Sans Serif"/>
                <a:cs typeface="Microsoft Sans Serif"/>
              </a:rPr>
              <a:t> </a:t>
            </a:r>
            <a:r>
              <a:rPr sz="650" spc="25" dirty="0">
                <a:latin typeface="Microsoft Sans Serif"/>
                <a:cs typeface="Microsoft Sans Serif"/>
              </a:rPr>
              <a:t>generador</a:t>
            </a:r>
            <a:r>
              <a:rPr sz="650" spc="5" dirty="0">
                <a:latin typeface="Microsoft Sans Serif"/>
                <a:cs typeface="Microsoft Sans Serif"/>
              </a:rPr>
              <a:t> </a:t>
            </a:r>
            <a:r>
              <a:rPr sz="650" spc="30" dirty="0">
                <a:latin typeface="Microsoft Sans Serif"/>
                <a:cs typeface="Microsoft Sans Serif"/>
              </a:rPr>
              <a:t>o </a:t>
            </a:r>
            <a:r>
              <a:rPr sz="650" spc="-155" dirty="0">
                <a:latin typeface="Microsoft Sans Serif"/>
                <a:cs typeface="Microsoft Sans Serif"/>
              </a:rPr>
              <a:t> </a:t>
            </a:r>
            <a:r>
              <a:rPr sz="650" dirty="0">
                <a:latin typeface="Microsoft Sans Serif"/>
                <a:cs typeface="Microsoft Sans Serif"/>
              </a:rPr>
              <a:t>sus </a:t>
            </a:r>
            <a:r>
              <a:rPr sz="650" spc="25" dirty="0">
                <a:latin typeface="Microsoft Sans Serif"/>
                <a:cs typeface="Microsoft Sans Serif"/>
              </a:rPr>
              <a:t>transformadores </a:t>
            </a:r>
            <a:r>
              <a:rPr sz="650" spc="15" dirty="0">
                <a:latin typeface="Microsoft Sans Serif"/>
                <a:cs typeface="Microsoft Sans Serif"/>
              </a:rPr>
              <a:t>conectados </a:t>
            </a:r>
            <a:r>
              <a:rPr sz="650" spc="-5" dirty="0">
                <a:latin typeface="Microsoft Sans Serif"/>
                <a:cs typeface="Microsoft Sans Serif"/>
              </a:rPr>
              <a:t>es </a:t>
            </a:r>
            <a:r>
              <a:rPr sz="650" spc="25" dirty="0">
                <a:latin typeface="Microsoft Sans Serif"/>
                <a:cs typeface="Microsoft Sans Serif"/>
              </a:rPr>
              <a:t>diferente </a:t>
            </a:r>
            <a:r>
              <a:rPr sz="650" spc="20" dirty="0">
                <a:latin typeface="Microsoft Sans Serif"/>
                <a:cs typeface="Microsoft Sans Serif"/>
              </a:rPr>
              <a:t>de </a:t>
            </a:r>
            <a:r>
              <a:rPr sz="650" spc="10" dirty="0">
                <a:latin typeface="Microsoft Sans Serif"/>
                <a:cs typeface="Microsoft Sans Serif"/>
              </a:rPr>
              <a:t>la </a:t>
            </a:r>
            <a:r>
              <a:rPr sz="650" spc="20" dirty="0">
                <a:latin typeface="Microsoft Sans Serif"/>
                <a:cs typeface="Microsoft Sans Serif"/>
              </a:rPr>
              <a:t>protección </a:t>
            </a:r>
            <a:r>
              <a:rPr sz="650" spc="25" dirty="0">
                <a:latin typeface="Microsoft Sans Serif"/>
                <a:cs typeface="Microsoft Sans Serif"/>
              </a:rPr>
              <a:t>contra </a:t>
            </a:r>
            <a:r>
              <a:rPr sz="650" spc="30" dirty="0">
                <a:latin typeface="Microsoft Sans Serif"/>
                <a:cs typeface="Microsoft Sans Serif"/>
              </a:rPr>
              <a:t> </a:t>
            </a:r>
            <a:r>
              <a:rPr sz="650" spc="15" dirty="0">
                <a:latin typeface="Microsoft Sans Serif"/>
                <a:cs typeface="Microsoft Sans Serif"/>
              </a:rPr>
              <a:t>sobreexcitación </a:t>
            </a:r>
            <a:r>
              <a:rPr sz="650" spc="20" dirty="0">
                <a:latin typeface="Microsoft Sans Serif"/>
                <a:cs typeface="Microsoft Sans Serif"/>
              </a:rPr>
              <a:t>en campo. </a:t>
            </a:r>
            <a:r>
              <a:rPr sz="650" spc="-10" dirty="0">
                <a:latin typeface="Microsoft Sans Serif"/>
                <a:cs typeface="Microsoft Sans Serif"/>
              </a:rPr>
              <a:t>La </a:t>
            </a:r>
            <a:r>
              <a:rPr sz="650" spc="20" dirty="0">
                <a:latin typeface="Microsoft Sans Serif"/>
                <a:cs typeface="Microsoft Sans Serif"/>
              </a:rPr>
              <a:t>protección </a:t>
            </a:r>
            <a:r>
              <a:rPr sz="650" spc="25" dirty="0">
                <a:latin typeface="Microsoft Sans Serif"/>
                <a:cs typeface="Microsoft Sans Serif"/>
              </a:rPr>
              <a:t>contra </a:t>
            </a:r>
            <a:r>
              <a:rPr sz="650" spc="15" dirty="0">
                <a:latin typeface="Microsoft Sans Serif"/>
                <a:cs typeface="Microsoft Sans Serif"/>
              </a:rPr>
              <a:t>sobreexcitación </a:t>
            </a:r>
            <a:r>
              <a:rPr sz="650" spc="20" dirty="0">
                <a:latin typeface="Microsoft Sans Serif"/>
                <a:cs typeface="Microsoft Sans Serif"/>
              </a:rPr>
              <a:t>de campo, </a:t>
            </a:r>
            <a:r>
              <a:rPr sz="650" spc="25" dirty="0">
                <a:latin typeface="Microsoft Sans Serif"/>
                <a:cs typeface="Microsoft Sans Serif"/>
              </a:rPr>
              <a:t>que </a:t>
            </a:r>
            <a:r>
              <a:rPr sz="650" spc="30" dirty="0">
                <a:latin typeface="Microsoft Sans Serif"/>
                <a:cs typeface="Microsoft Sans Serif"/>
              </a:rPr>
              <a:t> </a:t>
            </a:r>
            <a:r>
              <a:rPr sz="650" spc="25" dirty="0">
                <a:latin typeface="Microsoft Sans Serif"/>
                <a:cs typeface="Microsoft Sans Serif"/>
              </a:rPr>
              <a:t>generalmente coordina </a:t>
            </a:r>
            <a:r>
              <a:rPr sz="650" spc="10" dirty="0">
                <a:latin typeface="Microsoft Sans Serif"/>
                <a:cs typeface="Microsoft Sans Serif"/>
              </a:rPr>
              <a:t>el </a:t>
            </a:r>
            <a:r>
              <a:rPr sz="650" spc="30" dirty="0">
                <a:latin typeface="Microsoft Sans Serif"/>
                <a:cs typeface="Microsoft Sans Serif"/>
              </a:rPr>
              <a:t>limitador </a:t>
            </a:r>
            <a:r>
              <a:rPr sz="650" spc="20" dirty="0">
                <a:latin typeface="Microsoft Sans Serif"/>
                <a:cs typeface="Microsoft Sans Serif"/>
              </a:rPr>
              <a:t>de </a:t>
            </a:r>
            <a:r>
              <a:rPr sz="650" spc="15" dirty="0">
                <a:latin typeface="Microsoft Sans Serif"/>
                <a:cs typeface="Microsoft Sans Serif"/>
              </a:rPr>
              <a:t>sobreexcitación </a:t>
            </a:r>
            <a:r>
              <a:rPr sz="650" spc="-30" dirty="0">
                <a:latin typeface="Microsoft Sans Serif"/>
                <a:cs typeface="Microsoft Sans Serif"/>
              </a:rPr>
              <a:t>(OEL) </a:t>
            </a:r>
            <a:r>
              <a:rPr sz="650" spc="20" dirty="0">
                <a:latin typeface="Microsoft Sans Serif"/>
                <a:cs typeface="Microsoft Sans Serif"/>
              </a:rPr>
              <a:t>de </a:t>
            </a:r>
            <a:r>
              <a:rPr sz="650" spc="25" dirty="0">
                <a:latin typeface="Microsoft Sans Serif"/>
                <a:cs typeface="Microsoft Sans Serif"/>
              </a:rPr>
              <a:t>una </a:t>
            </a:r>
            <a:r>
              <a:rPr sz="650" spc="30" dirty="0">
                <a:latin typeface="Microsoft Sans Serif"/>
                <a:cs typeface="Microsoft Sans Serif"/>
              </a:rPr>
              <a:t>máquina </a:t>
            </a:r>
            <a:r>
              <a:rPr sz="650" spc="35" dirty="0">
                <a:latin typeface="Microsoft Sans Serif"/>
                <a:cs typeface="Microsoft Sans Serif"/>
              </a:rPr>
              <a:t> </a:t>
            </a:r>
            <a:r>
              <a:rPr sz="650" spc="15" dirty="0">
                <a:latin typeface="Microsoft Sans Serif"/>
                <a:cs typeface="Microsoft Sans Serif"/>
              </a:rPr>
              <a:t>síncrona, </a:t>
            </a:r>
            <a:r>
              <a:rPr sz="650" spc="30" dirty="0">
                <a:latin typeface="Microsoft Sans Serif"/>
                <a:cs typeface="Microsoft Sans Serif"/>
              </a:rPr>
              <a:t>protege </a:t>
            </a:r>
            <a:r>
              <a:rPr sz="650" spc="10" dirty="0">
                <a:latin typeface="Microsoft Sans Serif"/>
                <a:cs typeface="Microsoft Sans Serif"/>
              </a:rPr>
              <a:t>el </a:t>
            </a:r>
            <a:r>
              <a:rPr sz="650" spc="20" dirty="0">
                <a:latin typeface="Microsoft Sans Serif"/>
                <a:cs typeface="Microsoft Sans Serif"/>
              </a:rPr>
              <a:t>devanado de </a:t>
            </a:r>
            <a:r>
              <a:rPr sz="650" spc="25" dirty="0">
                <a:latin typeface="Microsoft Sans Serif"/>
                <a:cs typeface="Microsoft Sans Serif"/>
              </a:rPr>
              <a:t>campo </a:t>
            </a:r>
            <a:r>
              <a:rPr sz="650" spc="20" dirty="0">
                <a:latin typeface="Microsoft Sans Serif"/>
                <a:cs typeface="Microsoft Sans Serif"/>
              </a:rPr>
              <a:t>de </a:t>
            </a:r>
            <a:r>
              <a:rPr sz="650" spc="10" dirty="0">
                <a:latin typeface="Microsoft Sans Serif"/>
                <a:cs typeface="Microsoft Sans Serif"/>
              </a:rPr>
              <a:t>la </a:t>
            </a:r>
            <a:r>
              <a:rPr sz="650" spc="15" dirty="0">
                <a:latin typeface="Microsoft Sans Serif"/>
                <a:cs typeface="Microsoft Sans Serif"/>
              </a:rPr>
              <a:t>sobrecarga </a:t>
            </a:r>
            <a:r>
              <a:rPr sz="650" spc="25" dirty="0">
                <a:latin typeface="Microsoft Sans Serif"/>
                <a:cs typeface="Microsoft Sans Serif"/>
              </a:rPr>
              <a:t>térmica debido </a:t>
            </a:r>
            <a:r>
              <a:rPr sz="650" dirty="0">
                <a:latin typeface="Microsoft Sans Serif"/>
                <a:cs typeface="Microsoft Sans Serif"/>
              </a:rPr>
              <a:t>a </a:t>
            </a:r>
            <a:r>
              <a:rPr sz="650" spc="10" dirty="0">
                <a:latin typeface="Microsoft Sans Serif"/>
                <a:cs typeface="Microsoft Sans Serif"/>
              </a:rPr>
              <a:t>la </a:t>
            </a:r>
            <a:r>
              <a:rPr sz="650" spc="15" dirty="0">
                <a:latin typeface="Microsoft Sans Serif"/>
                <a:cs typeface="Microsoft Sans Serif"/>
              </a:rPr>
              <a:t> </a:t>
            </a:r>
            <a:r>
              <a:rPr sz="650" spc="25" dirty="0">
                <a:latin typeface="Microsoft Sans Serif"/>
                <a:cs typeface="Microsoft Sans Serif"/>
              </a:rPr>
              <a:t>sobrecorriente</a:t>
            </a:r>
            <a:r>
              <a:rPr sz="650" spc="-10" dirty="0">
                <a:latin typeface="Microsoft Sans Serif"/>
                <a:cs typeface="Microsoft Sans Serif"/>
              </a:rPr>
              <a:t> </a:t>
            </a:r>
            <a:r>
              <a:rPr sz="650" spc="20" dirty="0">
                <a:latin typeface="Microsoft Sans Serif"/>
                <a:cs typeface="Microsoft Sans Serif"/>
              </a:rPr>
              <a:t>de</a:t>
            </a:r>
            <a:r>
              <a:rPr sz="650" spc="-5" dirty="0">
                <a:latin typeface="Microsoft Sans Serif"/>
                <a:cs typeface="Microsoft Sans Serif"/>
              </a:rPr>
              <a:t> </a:t>
            </a:r>
            <a:r>
              <a:rPr sz="650" spc="20" dirty="0">
                <a:latin typeface="Microsoft Sans Serif"/>
                <a:cs typeface="Microsoft Sans Serif"/>
              </a:rPr>
              <a:t>campo.</a:t>
            </a:r>
            <a:endParaRPr sz="650">
              <a:latin typeface="Microsoft Sans Serif"/>
              <a:cs typeface="Microsoft Sans Serif"/>
            </a:endParaRPr>
          </a:p>
          <a:p>
            <a:pPr marL="12700" marR="5080" indent="154940">
              <a:lnSpc>
                <a:spcPct val="142900"/>
              </a:lnSpc>
              <a:spcBef>
                <a:spcPts val="5"/>
              </a:spcBef>
            </a:pPr>
            <a:r>
              <a:rPr sz="700" spc="-40" dirty="0">
                <a:latin typeface="Microsoft Sans Serif"/>
                <a:cs typeface="Microsoft Sans Serif"/>
              </a:rPr>
              <a:t>Se</a:t>
            </a:r>
            <a:r>
              <a:rPr sz="700" spc="-5" dirty="0">
                <a:latin typeface="Microsoft Sans Serif"/>
                <a:cs typeface="Microsoft Sans Serif"/>
              </a:rPr>
              <a:t> </a:t>
            </a:r>
            <a:r>
              <a:rPr sz="700" spc="30" dirty="0">
                <a:latin typeface="Microsoft Sans Serif"/>
                <a:cs typeface="Microsoft Sans Serif"/>
              </a:rPr>
              <a:t>producirá</a:t>
            </a:r>
            <a:r>
              <a:rPr sz="700" spc="-5" dirty="0">
                <a:latin typeface="Microsoft Sans Serif"/>
                <a:cs typeface="Microsoft Sans Serif"/>
              </a:rPr>
              <a:t> </a:t>
            </a:r>
            <a:r>
              <a:rPr sz="700" spc="30" dirty="0">
                <a:latin typeface="Microsoft Sans Serif"/>
                <a:cs typeface="Microsoft Sans Serif"/>
              </a:rPr>
              <a:t>una</a:t>
            </a:r>
            <a:r>
              <a:rPr sz="700" dirty="0">
                <a:latin typeface="Microsoft Sans Serif"/>
                <a:cs typeface="Microsoft Sans Serif"/>
              </a:rPr>
              <a:t> </a:t>
            </a:r>
            <a:r>
              <a:rPr sz="700" spc="25" dirty="0">
                <a:latin typeface="Microsoft Sans Serif"/>
                <a:cs typeface="Microsoft Sans Serif"/>
              </a:rPr>
              <a:t>sobretensión</a:t>
            </a:r>
            <a:r>
              <a:rPr sz="700" spc="-5" dirty="0">
                <a:latin typeface="Microsoft Sans Serif"/>
                <a:cs typeface="Microsoft Sans Serif"/>
              </a:rPr>
              <a:t> </a:t>
            </a:r>
            <a:r>
              <a:rPr sz="700" dirty="0">
                <a:latin typeface="Microsoft Sans Serif"/>
                <a:cs typeface="Microsoft Sans Serif"/>
              </a:rPr>
              <a:t>excesiva</a:t>
            </a:r>
            <a:r>
              <a:rPr sz="700" spc="-5" dirty="0">
                <a:latin typeface="Microsoft Sans Serif"/>
                <a:cs typeface="Microsoft Sans Serif"/>
              </a:rPr>
              <a:t> </a:t>
            </a:r>
            <a:r>
              <a:rPr sz="700" spc="20" dirty="0">
                <a:latin typeface="Microsoft Sans Serif"/>
                <a:cs typeface="Microsoft Sans Serif"/>
              </a:rPr>
              <a:t>de</a:t>
            </a:r>
            <a:r>
              <a:rPr sz="700" dirty="0">
                <a:latin typeface="Microsoft Sans Serif"/>
                <a:cs typeface="Microsoft Sans Serif"/>
              </a:rPr>
              <a:t> </a:t>
            </a:r>
            <a:r>
              <a:rPr sz="700" spc="40" dirty="0">
                <a:latin typeface="Microsoft Sans Serif"/>
                <a:cs typeface="Microsoft Sans Serif"/>
              </a:rPr>
              <a:t>un</a:t>
            </a:r>
            <a:r>
              <a:rPr sz="700" spc="-5" dirty="0">
                <a:latin typeface="Microsoft Sans Serif"/>
                <a:cs typeface="Microsoft Sans Serif"/>
              </a:rPr>
              <a:t> </a:t>
            </a:r>
            <a:r>
              <a:rPr sz="700" spc="30" dirty="0">
                <a:latin typeface="Microsoft Sans Serif"/>
                <a:cs typeface="Microsoft Sans Serif"/>
              </a:rPr>
              <a:t>generador</a:t>
            </a:r>
            <a:r>
              <a:rPr sz="700" dirty="0">
                <a:latin typeface="Microsoft Sans Serif"/>
                <a:cs typeface="Microsoft Sans Serif"/>
              </a:rPr>
              <a:t> </a:t>
            </a:r>
            <a:r>
              <a:rPr sz="700" spc="25" dirty="0">
                <a:latin typeface="Microsoft Sans Serif"/>
                <a:cs typeface="Microsoft Sans Serif"/>
              </a:rPr>
              <a:t>cuando</a:t>
            </a:r>
            <a:r>
              <a:rPr sz="700" spc="-5" dirty="0">
                <a:latin typeface="Microsoft Sans Serif"/>
                <a:cs typeface="Microsoft Sans Serif"/>
              </a:rPr>
              <a:t> </a:t>
            </a:r>
            <a:r>
              <a:rPr sz="700" spc="10" dirty="0">
                <a:latin typeface="Microsoft Sans Serif"/>
                <a:cs typeface="Microsoft Sans Serif"/>
              </a:rPr>
              <a:t>el</a:t>
            </a:r>
            <a:r>
              <a:rPr sz="700" spc="-5" dirty="0">
                <a:latin typeface="Microsoft Sans Serif"/>
                <a:cs typeface="Microsoft Sans Serif"/>
              </a:rPr>
              <a:t> </a:t>
            </a:r>
            <a:r>
              <a:rPr sz="700" spc="15" dirty="0">
                <a:latin typeface="Microsoft Sans Serif"/>
                <a:cs typeface="Microsoft Sans Serif"/>
              </a:rPr>
              <a:t>nivel </a:t>
            </a:r>
            <a:r>
              <a:rPr sz="700" spc="-170" dirty="0">
                <a:latin typeface="Microsoft Sans Serif"/>
                <a:cs typeface="Microsoft Sans Serif"/>
              </a:rPr>
              <a:t> </a:t>
            </a:r>
            <a:r>
              <a:rPr sz="700" spc="20" dirty="0">
                <a:latin typeface="Microsoft Sans Serif"/>
                <a:cs typeface="Microsoft Sans Serif"/>
              </a:rPr>
              <a:t>de</a:t>
            </a:r>
            <a:r>
              <a:rPr sz="700" spc="-5" dirty="0">
                <a:latin typeface="Microsoft Sans Serif"/>
                <a:cs typeface="Microsoft Sans Serif"/>
              </a:rPr>
              <a:t> </a:t>
            </a:r>
            <a:r>
              <a:rPr sz="700" spc="25" dirty="0">
                <a:latin typeface="Microsoft Sans Serif"/>
                <a:cs typeface="Microsoft Sans Serif"/>
              </a:rPr>
              <a:t>tensión</a:t>
            </a:r>
            <a:r>
              <a:rPr sz="700" spc="-5" dirty="0">
                <a:latin typeface="Microsoft Sans Serif"/>
                <a:cs typeface="Microsoft Sans Serif"/>
              </a:rPr>
              <a:t> </a:t>
            </a:r>
            <a:r>
              <a:rPr sz="700" spc="20" dirty="0">
                <a:latin typeface="Microsoft Sans Serif"/>
                <a:cs typeface="Microsoft Sans Serif"/>
              </a:rPr>
              <a:t>del</a:t>
            </a:r>
            <a:r>
              <a:rPr sz="700" dirty="0">
                <a:latin typeface="Microsoft Sans Serif"/>
                <a:cs typeface="Microsoft Sans Serif"/>
              </a:rPr>
              <a:t> </a:t>
            </a:r>
            <a:r>
              <a:rPr sz="700" spc="25" dirty="0">
                <a:latin typeface="Microsoft Sans Serif"/>
                <a:cs typeface="Microsoft Sans Serif"/>
              </a:rPr>
              <a:t>campo</a:t>
            </a:r>
            <a:r>
              <a:rPr sz="700" spc="-5" dirty="0">
                <a:latin typeface="Microsoft Sans Serif"/>
                <a:cs typeface="Microsoft Sans Serif"/>
              </a:rPr>
              <a:t> </a:t>
            </a:r>
            <a:r>
              <a:rPr sz="700" spc="15" dirty="0">
                <a:latin typeface="Microsoft Sans Serif"/>
                <a:cs typeface="Microsoft Sans Serif"/>
              </a:rPr>
              <a:t>eléctrico</a:t>
            </a:r>
            <a:r>
              <a:rPr sz="700" spc="-5" dirty="0">
                <a:latin typeface="Microsoft Sans Serif"/>
                <a:cs typeface="Microsoft Sans Serif"/>
              </a:rPr>
              <a:t> </a:t>
            </a:r>
            <a:r>
              <a:rPr sz="700" spc="10" dirty="0">
                <a:latin typeface="Microsoft Sans Serif"/>
                <a:cs typeface="Microsoft Sans Serif"/>
              </a:rPr>
              <a:t>exceda</a:t>
            </a:r>
            <a:r>
              <a:rPr sz="700" dirty="0">
                <a:latin typeface="Microsoft Sans Serif"/>
                <a:cs typeface="Microsoft Sans Serif"/>
              </a:rPr>
              <a:t> </a:t>
            </a:r>
            <a:r>
              <a:rPr sz="700" spc="10" dirty="0">
                <a:latin typeface="Microsoft Sans Serif"/>
                <a:cs typeface="Microsoft Sans Serif"/>
              </a:rPr>
              <a:t>la</a:t>
            </a:r>
            <a:r>
              <a:rPr sz="700" spc="-5" dirty="0">
                <a:latin typeface="Microsoft Sans Serif"/>
                <a:cs typeface="Microsoft Sans Serif"/>
              </a:rPr>
              <a:t> </a:t>
            </a:r>
            <a:r>
              <a:rPr sz="700" spc="10" dirty="0">
                <a:latin typeface="Microsoft Sans Serif"/>
                <a:cs typeface="Microsoft Sans Serif"/>
              </a:rPr>
              <a:t>capacidad</a:t>
            </a:r>
            <a:r>
              <a:rPr sz="700" dirty="0">
                <a:latin typeface="Microsoft Sans Serif"/>
                <a:cs typeface="Microsoft Sans Serif"/>
              </a:rPr>
              <a:t> </a:t>
            </a:r>
            <a:r>
              <a:rPr sz="700" spc="20" dirty="0">
                <a:latin typeface="Microsoft Sans Serif"/>
                <a:cs typeface="Microsoft Sans Serif"/>
              </a:rPr>
              <a:t>de</a:t>
            </a:r>
            <a:r>
              <a:rPr sz="700" spc="-5" dirty="0">
                <a:latin typeface="Microsoft Sans Serif"/>
                <a:cs typeface="Microsoft Sans Serif"/>
              </a:rPr>
              <a:t> </a:t>
            </a:r>
            <a:r>
              <a:rPr sz="700" spc="20" dirty="0">
                <a:latin typeface="Microsoft Sans Serif"/>
                <a:cs typeface="Microsoft Sans Serif"/>
              </a:rPr>
              <a:t>aislamiento.</a:t>
            </a:r>
            <a:endParaRPr sz="700">
              <a:latin typeface="Microsoft Sans Serif"/>
              <a:cs typeface="Microsoft Sans Serif"/>
            </a:endParaRPr>
          </a:p>
        </p:txBody>
      </p:sp>
      <p:sp>
        <p:nvSpPr>
          <p:cNvPr id="10" name="object 10"/>
          <p:cNvSpPr txBox="1"/>
          <p:nvPr/>
        </p:nvSpPr>
        <p:spPr>
          <a:xfrm>
            <a:off x="9100215" y="3105136"/>
            <a:ext cx="7413486" cy="807657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624840">
              <a:lnSpc>
                <a:spcPct val="100000"/>
              </a:lnSpc>
              <a:spcBef>
                <a:spcPts val="100"/>
              </a:spcBef>
            </a:pPr>
            <a:r>
              <a:rPr sz="950" spc="35" dirty="0">
                <a:latin typeface="Microsoft Sans Serif"/>
                <a:cs typeface="Microsoft Sans Serif"/>
              </a:rPr>
              <a:t>II.</a:t>
            </a:r>
            <a:r>
              <a:rPr sz="950" spc="-15" dirty="0">
                <a:latin typeface="Microsoft Sans Serif"/>
                <a:cs typeface="Microsoft Sans Serif"/>
              </a:rPr>
              <a:t> </a:t>
            </a:r>
            <a:r>
              <a:rPr sz="950" spc="-25" dirty="0">
                <a:latin typeface="Microsoft Sans Serif"/>
                <a:cs typeface="Microsoft Sans Serif"/>
              </a:rPr>
              <a:t>oh</a:t>
            </a:r>
            <a:r>
              <a:rPr sz="750" spc="-25" dirty="0">
                <a:latin typeface="Microsoft Sans Serif"/>
                <a:cs typeface="Microsoft Sans Serif"/>
              </a:rPr>
              <a:t>VEREXCITACIÓN</a:t>
            </a:r>
            <a:r>
              <a:rPr sz="950" spc="-25" dirty="0">
                <a:latin typeface="Microsoft Sans Serif"/>
                <a:cs typeface="Microsoft Sans Serif"/>
              </a:rPr>
              <a:t>F</a:t>
            </a:r>
            <a:r>
              <a:rPr sz="750" spc="-25" dirty="0">
                <a:latin typeface="Microsoft Sans Serif"/>
                <a:cs typeface="Microsoft Sans Serif"/>
              </a:rPr>
              <a:t>INDAMENTALES</a:t>
            </a:r>
            <a:endParaRPr sz="750">
              <a:latin typeface="Microsoft Sans Serif"/>
              <a:cs typeface="Microsoft Sans Serif"/>
            </a:endParaRPr>
          </a:p>
          <a:p>
            <a:pPr marL="12700" marR="5080" indent="153670">
              <a:lnSpc>
                <a:spcPct val="133600"/>
              </a:lnSpc>
              <a:spcBef>
                <a:spcPts val="290"/>
              </a:spcBef>
            </a:pPr>
            <a:r>
              <a:rPr sz="750" spc="25" dirty="0">
                <a:latin typeface="Microsoft Sans Serif"/>
                <a:cs typeface="Microsoft Sans Serif"/>
              </a:rPr>
              <a:t>Un</a:t>
            </a:r>
            <a:r>
              <a:rPr sz="750" spc="-5" dirty="0">
                <a:latin typeface="Microsoft Sans Serif"/>
                <a:cs typeface="Microsoft Sans Serif"/>
              </a:rPr>
              <a:t> </a:t>
            </a:r>
            <a:r>
              <a:rPr sz="750" spc="25" dirty="0">
                <a:latin typeface="Microsoft Sans Serif"/>
                <a:cs typeface="Microsoft Sans Serif"/>
              </a:rPr>
              <a:t>campo</a:t>
            </a:r>
            <a:r>
              <a:rPr sz="750" dirty="0">
                <a:latin typeface="Microsoft Sans Serif"/>
                <a:cs typeface="Microsoft Sans Serif"/>
              </a:rPr>
              <a:t> </a:t>
            </a:r>
            <a:r>
              <a:rPr sz="750" spc="30" dirty="0">
                <a:latin typeface="Microsoft Sans Serif"/>
                <a:cs typeface="Microsoft Sans Serif"/>
              </a:rPr>
              <a:t>magnético</a:t>
            </a:r>
            <a:r>
              <a:rPr sz="750" spc="-5" dirty="0">
                <a:latin typeface="Microsoft Sans Serif"/>
                <a:cs typeface="Microsoft Sans Serif"/>
              </a:rPr>
              <a:t> es</a:t>
            </a:r>
            <a:r>
              <a:rPr sz="750" dirty="0">
                <a:latin typeface="Microsoft Sans Serif"/>
                <a:cs typeface="Microsoft Sans Serif"/>
              </a:rPr>
              <a:t> </a:t>
            </a:r>
            <a:r>
              <a:rPr sz="750" spc="5" dirty="0">
                <a:latin typeface="Microsoft Sans Serif"/>
                <a:cs typeface="Microsoft Sans Serif"/>
              </a:rPr>
              <a:t>esencial</a:t>
            </a:r>
            <a:r>
              <a:rPr sz="750" spc="-5" dirty="0">
                <a:latin typeface="Microsoft Sans Serif"/>
                <a:cs typeface="Microsoft Sans Serif"/>
              </a:rPr>
              <a:t> </a:t>
            </a:r>
            <a:r>
              <a:rPr sz="750" spc="25" dirty="0">
                <a:latin typeface="Microsoft Sans Serif"/>
                <a:cs typeface="Microsoft Sans Serif"/>
              </a:rPr>
              <a:t>para</a:t>
            </a:r>
            <a:r>
              <a:rPr sz="750" dirty="0">
                <a:latin typeface="Microsoft Sans Serif"/>
                <a:cs typeface="Microsoft Sans Serif"/>
              </a:rPr>
              <a:t> </a:t>
            </a:r>
            <a:r>
              <a:rPr sz="750" spc="30" dirty="0">
                <a:latin typeface="Microsoft Sans Serif"/>
                <a:cs typeface="Microsoft Sans Serif"/>
              </a:rPr>
              <a:t>convertir</a:t>
            </a:r>
            <a:r>
              <a:rPr sz="750" dirty="0">
                <a:latin typeface="Microsoft Sans Serif"/>
                <a:cs typeface="Microsoft Sans Serif"/>
              </a:rPr>
              <a:t> </a:t>
            </a:r>
            <a:r>
              <a:rPr sz="750" spc="10" dirty="0">
                <a:latin typeface="Microsoft Sans Serif"/>
                <a:cs typeface="Microsoft Sans Serif"/>
              </a:rPr>
              <a:t>la</a:t>
            </a:r>
            <a:r>
              <a:rPr sz="750" spc="-5" dirty="0">
                <a:latin typeface="Microsoft Sans Serif"/>
                <a:cs typeface="Microsoft Sans Serif"/>
              </a:rPr>
              <a:t> </a:t>
            </a:r>
            <a:r>
              <a:rPr sz="750" spc="25" dirty="0">
                <a:latin typeface="Microsoft Sans Serif"/>
                <a:cs typeface="Microsoft Sans Serif"/>
              </a:rPr>
              <a:t>energía</a:t>
            </a:r>
            <a:r>
              <a:rPr sz="750" dirty="0">
                <a:latin typeface="Microsoft Sans Serif"/>
                <a:cs typeface="Microsoft Sans Serif"/>
              </a:rPr>
              <a:t> </a:t>
            </a:r>
            <a:r>
              <a:rPr sz="750" spc="15" dirty="0">
                <a:latin typeface="Microsoft Sans Serif"/>
                <a:cs typeface="Microsoft Sans Serif"/>
              </a:rPr>
              <a:t>mecánica </a:t>
            </a:r>
            <a:r>
              <a:rPr sz="750" spc="-185" dirty="0">
                <a:latin typeface="Microsoft Sans Serif"/>
                <a:cs typeface="Microsoft Sans Serif"/>
              </a:rPr>
              <a:t> </a:t>
            </a:r>
            <a:r>
              <a:rPr sz="750" spc="25" dirty="0">
                <a:latin typeface="Microsoft Sans Serif"/>
                <a:cs typeface="Microsoft Sans Serif"/>
              </a:rPr>
              <a:t>en energía </a:t>
            </a:r>
            <a:r>
              <a:rPr sz="750" spc="15" dirty="0">
                <a:latin typeface="Microsoft Sans Serif"/>
                <a:cs typeface="Microsoft Sans Serif"/>
              </a:rPr>
              <a:t>eléctrica </a:t>
            </a:r>
            <a:r>
              <a:rPr sz="750" spc="25" dirty="0">
                <a:latin typeface="Microsoft Sans Serif"/>
                <a:cs typeface="Microsoft Sans Serif"/>
              </a:rPr>
              <a:t>en </a:t>
            </a:r>
            <a:r>
              <a:rPr sz="750" spc="45" dirty="0">
                <a:latin typeface="Microsoft Sans Serif"/>
                <a:cs typeface="Microsoft Sans Serif"/>
              </a:rPr>
              <a:t>un </a:t>
            </a:r>
            <a:r>
              <a:rPr sz="750" spc="25" dirty="0">
                <a:latin typeface="Microsoft Sans Serif"/>
                <a:cs typeface="Microsoft Sans Serif"/>
              </a:rPr>
              <a:t>generador. </a:t>
            </a:r>
            <a:r>
              <a:rPr sz="750" spc="10" dirty="0">
                <a:latin typeface="Microsoft Sans Serif"/>
                <a:cs typeface="Microsoft Sans Serif"/>
              </a:rPr>
              <a:t>Acopla los </a:t>
            </a:r>
            <a:r>
              <a:rPr sz="750" spc="15" dirty="0">
                <a:latin typeface="Microsoft Sans Serif"/>
                <a:cs typeface="Microsoft Sans Serif"/>
              </a:rPr>
              <a:t>devanados </a:t>
            </a:r>
            <a:r>
              <a:rPr sz="750" spc="25" dirty="0">
                <a:latin typeface="Microsoft Sans Serif"/>
                <a:cs typeface="Microsoft Sans Serif"/>
              </a:rPr>
              <a:t>para </a:t>
            </a:r>
            <a:r>
              <a:rPr sz="750" spc="30" dirty="0">
                <a:latin typeface="Microsoft Sans Serif"/>
                <a:cs typeface="Microsoft Sans Serif"/>
              </a:rPr>
              <a:t> </a:t>
            </a:r>
            <a:r>
              <a:rPr sz="750" spc="35" dirty="0">
                <a:latin typeface="Microsoft Sans Serif"/>
                <a:cs typeface="Microsoft Sans Serif"/>
              </a:rPr>
              <a:t>aumentar o </a:t>
            </a:r>
            <a:r>
              <a:rPr sz="750" spc="30" dirty="0">
                <a:latin typeface="Microsoft Sans Serif"/>
                <a:cs typeface="Microsoft Sans Serif"/>
              </a:rPr>
              <a:t>reducir </a:t>
            </a:r>
            <a:r>
              <a:rPr sz="750" spc="15" dirty="0">
                <a:latin typeface="Microsoft Sans Serif"/>
                <a:cs typeface="Microsoft Sans Serif"/>
              </a:rPr>
              <a:t>voltajes. </a:t>
            </a:r>
            <a:r>
              <a:rPr sz="750" spc="-35" dirty="0">
                <a:latin typeface="Microsoft Sans Serif"/>
                <a:cs typeface="Microsoft Sans Serif"/>
              </a:rPr>
              <a:t>El </a:t>
            </a:r>
            <a:r>
              <a:rPr sz="750" spc="20" dirty="0">
                <a:latin typeface="Microsoft Sans Serif"/>
                <a:cs typeface="Microsoft Sans Serif"/>
              </a:rPr>
              <a:t>núcleo del </a:t>
            </a:r>
            <a:r>
              <a:rPr sz="750" spc="30" dirty="0">
                <a:latin typeface="Microsoft Sans Serif"/>
                <a:cs typeface="Microsoft Sans Serif"/>
              </a:rPr>
              <a:t>estator </a:t>
            </a:r>
            <a:r>
              <a:rPr sz="750" spc="35" dirty="0">
                <a:latin typeface="Microsoft Sans Serif"/>
                <a:cs typeface="Microsoft Sans Serif"/>
              </a:rPr>
              <a:t>o </a:t>
            </a:r>
            <a:r>
              <a:rPr sz="750" spc="40" dirty="0">
                <a:latin typeface="Microsoft Sans Serif"/>
                <a:cs typeface="Microsoft Sans Serif"/>
              </a:rPr>
              <a:t>transformador </a:t>
            </a:r>
            <a:r>
              <a:rPr sz="750" spc="25" dirty="0">
                <a:latin typeface="Microsoft Sans Serif"/>
                <a:cs typeface="Microsoft Sans Serif"/>
              </a:rPr>
              <a:t>de </a:t>
            </a:r>
            <a:r>
              <a:rPr sz="750" spc="30" dirty="0">
                <a:latin typeface="Microsoft Sans Serif"/>
                <a:cs typeface="Microsoft Sans Serif"/>
              </a:rPr>
              <a:t> </a:t>
            </a:r>
            <a:r>
              <a:rPr sz="750" spc="45" dirty="0">
                <a:latin typeface="Microsoft Sans Serif"/>
                <a:cs typeface="Microsoft Sans Serif"/>
              </a:rPr>
              <a:t>un </a:t>
            </a:r>
            <a:r>
              <a:rPr sz="750" spc="30" dirty="0">
                <a:latin typeface="Microsoft Sans Serif"/>
                <a:cs typeface="Microsoft Sans Serif"/>
              </a:rPr>
              <a:t>generador </a:t>
            </a:r>
            <a:r>
              <a:rPr sz="750" spc="10" dirty="0">
                <a:latin typeface="Microsoft Sans Serif"/>
                <a:cs typeface="Microsoft Sans Serif"/>
              </a:rPr>
              <a:t>está </a:t>
            </a:r>
            <a:r>
              <a:rPr sz="750" spc="20" dirty="0">
                <a:latin typeface="Microsoft Sans Serif"/>
                <a:cs typeface="Microsoft Sans Serif"/>
              </a:rPr>
              <a:t>diseñado </a:t>
            </a:r>
            <a:r>
              <a:rPr sz="750" spc="25" dirty="0">
                <a:latin typeface="Microsoft Sans Serif"/>
                <a:cs typeface="Microsoft Sans Serif"/>
              </a:rPr>
              <a:t>para </a:t>
            </a:r>
            <a:r>
              <a:rPr sz="750" spc="35" dirty="0">
                <a:latin typeface="Microsoft Sans Serif"/>
                <a:cs typeface="Microsoft Sans Serif"/>
              </a:rPr>
              <a:t>proporcionar </a:t>
            </a:r>
            <a:r>
              <a:rPr sz="750" spc="45" dirty="0">
                <a:latin typeface="Microsoft Sans Serif"/>
                <a:cs typeface="Microsoft Sans Serif"/>
              </a:rPr>
              <a:t>un </a:t>
            </a:r>
            <a:r>
              <a:rPr sz="750" spc="35" dirty="0">
                <a:latin typeface="Microsoft Sans Serif"/>
                <a:cs typeface="Microsoft Sans Serif"/>
              </a:rPr>
              <a:t>flujo </a:t>
            </a:r>
            <a:r>
              <a:rPr sz="750" spc="30" dirty="0">
                <a:latin typeface="Microsoft Sans Serif"/>
                <a:cs typeface="Microsoft Sans Serif"/>
              </a:rPr>
              <a:t>magnético </a:t>
            </a:r>
            <a:r>
              <a:rPr sz="750" spc="25" dirty="0">
                <a:latin typeface="Microsoft Sans Serif"/>
                <a:cs typeface="Microsoft Sans Serif"/>
              </a:rPr>
              <a:t>en </a:t>
            </a:r>
            <a:r>
              <a:rPr sz="750" spc="30" dirty="0">
                <a:latin typeface="Microsoft Sans Serif"/>
                <a:cs typeface="Microsoft Sans Serif"/>
              </a:rPr>
              <a:t> </a:t>
            </a:r>
            <a:r>
              <a:rPr sz="750" spc="45" dirty="0">
                <a:latin typeface="Microsoft Sans Serif"/>
                <a:cs typeface="Microsoft Sans Serif"/>
              </a:rPr>
              <a:t>un </a:t>
            </a:r>
            <a:r>
              <a:rPr sz="750" spc="25" dirty="0">
                <a:latin typeface="Microsoft Sans Serif"/>
                <a:cs typeface="Microsoft Sans Serif"/>
              </a:rPr>
              <a:t>cierto límite. </a:t>
            </a:r>
            <a:r>
              <a:rPr sz="750" spc="-35" dirty="0">
                <a:latin typeface="Microsoft Sans Serif"/>
                <a:cs typeface="Microsoft Sans Serif"/>
              </a:rPr>
              <a:t>El </a:t>
            </a:r>
            <a:r>
              <a:rPr sz="750" spc="20" dirty="0">
                <a:latin typeface="Microsoft Sans Serif"/>
                <a:cs typeface="Microsoft Sans Serif"/>
              </a:rPr>
              <a:t>voltaje </a:t>
            </a:r>
            <a:r>
              <a:rPr sz="750" spc="25" dirty="0">
                <a:latin typeface="Microsoft Sans Serif"/>
                <a:cs typeface="Microsoft Sans Serif"/>
              </a:rPr>
              <a:t>de </a:t>
            </a:r>
            <a:r>
              <a:rPr sz="750" spc="10" dirty="0">
                <a:latin typeface="Microsoft Sans Serif"/>
                <a:cs typeface="Microsoft Sans Serif"/>
              </a:rPr>
              <a:t>salida </a:t>
            </a:r>
            <a:r>
              <a:rPr sz="750" spc="-5" dirty="0">
                <a:latin typeface="Microsoft Sans Serif"/>
                <a:cs typeface="Microsoft Sans Serif"/>
              </a:rPr>
              <a:t>es </a:t>
            </a:r>
            <a:r>
              <a:rPr sz="750" spc="30" dirty="0">
                <a:latin typeface="Microsoft Sans Serif"/>
                <a:cs typeface="Microsoft Sans Serif"/>
              </a:rPr>
              <a:t>proporcional </a:t>
            </a:r>
            <a:r>
              <a:rPr sz="750" dirty="0">
                <a:latin typeface="Microsoft Sans Serif"/>
                <a:cs typeface="Microsoft Sans Serif"/>
              </a:rPr>
              <a:t>a </a:t>
            </a:r>
            <a:r>
              <a:rPr sz="750" spc="10" dirty="0">
                <a:latin typeface="Microsoft Sans Serif"/>
                <a:cs typeface="Microsoft Sans Serif"/>
              </a:rPr>
              <a:t>la tasa </a:t>
            </a:r>
            <a:r>
              <a:rPr sz="750" spc="25" dirty="0">
                <a:latin typeface="Microsoft Sans Serif"/>
                <a:cs typeface="Microsoft Sans Serif"/>
              </a:rPr>
              <a:t>de cambio </a:t>
            </a:r>
            <a:r>
              <a:rPr sz="750" spc="-185" dirty="0">
                <a:latin typeface="Microsoft Sans Serif"/>
                <a:cs typeface="Microsoft Sans Serif"/>
              </a:rPr>
              <a:t> </a:t>
            </a:r>
            <a:r>
              <a:rPr sz="750" spc="20" dirty="0">
                <a:latin typeface="Microsoft Sans Serif"/>
                <a:cs typeface="Microsoft Sans Serif"/>
              </a:rPr>
              <a:t>del</a:t>
            </a:r>
            <a:r>
              <a:rPr sz="750" spc="-10" dirty="0">
                <a:latin typeface="Microsoft Sans Serif"/>
                <a:cs typeface="Microsoft Sans Serif"/>
              </a:rPr>
              <a:t> </a:t>
            </a:r>
            <a:r>
              <a:rPr sz="750" spc="25" dirty="0">
                <a:latin typeface="Microsoft Sans Serif"/>
                <a:cs typeface="Microsoft Sans Serif"/>
              </a:rPr>
              <a:t>flujo.</a:t>
            </a:r>
            <a:endParaRPr sz="750">
              <a:latin typeface="Microsoft Sans Serif"/>
              <a:cs typeface="Microsoft Sans Serif"/>
            </a:endParaRPr>
          </a:p>
          <a:p>
            <a:pPr marL="166370">
              <a:lnSpc>
                <a:spcPct val="100000"/>
              </a:lnSpc>
              <a:spcBef>
                <a:spcPts val="340"/>
              </a:spcBef>
            </a:pPr>
            <a:r>
              <a:rPr sz="700" spc="20" dirty="0">
                <a:latin typeface="Microsoft Sans Serif"/>
                <a:cs typeface="Microsoft Sans Serif"/>
              </a:rPr>
              <a:t>Suponiendo</a:t>
            </a:r>
            <a:r>
              <a:rPr sz="700" spc="-10" dirty="0">
                <a:latin typeface="Microsoft Sans Serif"/>
                <a:cs typeface="Microsoft Sans Serif"/>
              </a:rPr>
              <a:t> </a:t>
            </a:r>
            <a:r>
              <a:rPr sz="700" spc="30" dirty="0">
                <a:latin typeface="Microsoft Sans Serif"/>
                <a:cs typeface="Microsoft Sans Serif"/>
              </a:rPr>
              <a:t>que</a:t>
            </a:r>
            <a:r>
              <a:rPr sz="700" spc="-5" dirty="0">
                <a:latin typeface="Microsoft Sans Serif"/>
                <a:cs typeface="Microsoft Sans Serif"/>
              </a:rPr>
              <a:t> </a:t>
            </a:r>
            <a:r>
              <a:rPr sz="700" spc="10" dirty="0">
                <a:latin typeface="Microsoft Sans Serif"/>
                <a:cs typeface="Microsoft Sans Serif"/>
              </a:rPr>
              <a:t>el</a:t>
            </a:r>
            <a:r>
              <a:rPr sz="700" spc="-10" dirty="0">
                <a:latin typeface="Microsoft Sans Serif"/>
                <a:cs typeface="Microsoft Sans Serif"/>
              </a:rPr>
              <a:t> </a:t>
            </a:r>
            <a:r>
              <a:rPr sz="700" spc="30" dirty="0">
                <a:latin typeface="Microsoft Sans Serif"/>
                <a:cs typeface="Microsoft Sans Serif"/>
              </a:rPr>
              <a:t>flujo</a:t>
            </a:r>
            <a:r>
              <a:rPr sz="700" spc="-5" dirty="0">
                <a:latin typeface="Microsoft Sans Serif"/>
                <a:cs typeface="Microsoft Sans Serif"/>
              </a:rPr>
              <a:t> </a:t>
            </a:r>
            <a:r>
              <a:rPr sz="700" spc="25" dirty="0">
                <a:latin typeface="Microsoft Sans Serif"/>
                <a:cs typeface="Microsoft Sans Serif"/>
              </a:rPr>
              <a:t>tiene</a:t>
            </a:r>
            <a:r>
              <a:rPr sz="700" spc="-10" dirty="0">
                <a:latin typeface="Microsoft Sans Serif"/>
                <a:cs typeface="Microsoft Sans Serif"/>
              </a:rPr>
              <a:t> </a:t>
            </a:r>
            <a:r>
              <a:rPr sz="700" spc="10" dirty="0">
                <a:latin typeface="Microsoft Sans Serif"/>
                <a:cs typeface="Microsoft Sans Serif"/>
              </a:rPr>
              <a:t>la</a:t>
            </a:r>
            <a:r>
              <a:rPr sz="700" spc="-5" dirty="0">
                <a:latin typeface="Microsoft Sans Serif"/>
                <a:cs typeface="Microsoft Sans Serif"/>
              </a:rPr>
              <a:t> </a:t>
            </a:r>
            <a:r>
              <a:rPr sz="700" spc="40" dirty="0">
                <a:latin typeface="Microsoft Sans Serif"/>
                <a:cs typeface="Microsoft Sans Serif"/>
              </a:rPr>
              <a:t>forma</a:t>
            </a:r>
            <a:r>
              <a:rPr sz="700" spc="-10" dirty="0">
                <a:latin typeface="Microsoft Sans Serif"/>
                <a:cs typeface="Microsoft Sans Serif"/>
              </a:rPr>
              <a:t> </a:t>
            </a:r>
            <a:r>
              <a:rPr sz="700" spc="10" dirty="0">
                <a:latin typeface="Microsoft Sans Serif"/>
                <a:cs typeface="Microsoft Sans Serif"/>
              </a:rPr>
              <a:t>de:</a:t>
            </a:r>
            <a:endParaRPr sz="700">
              <a:latin typeface="Microsoft Sans Serif"/>
              <a:cs typeface="Microsoft Sans Serif"/>
            </a:endParaRPr>
          </a:p>
        </p:txBody>
      </p:sp>
      <p:sp>
        <p:nvSpPr>
          <p:cNvPr id="11" name="object 11"/>
          <p:cNvSpPr txBox="1"/>
          <p:nvPr/>
        </p:nvSpPr>
        <p:spPr>
          <a:xfrm>
            <a:off x="9041752" y="4459962"/>
            <a:ext cx="6490269" cy="1736725"/>
          </a:xfrm>
          <a:prstGeom prst="rect">
            <a:avLst/>
          </a:prstGeom>
        </p:spPr>
        <p:txBody>
          <a:bodyPr vert="horz" wrap="square" lIns="0" tIns="15875" rIns="0" bIns="0" rtlCol="0">
            <a:spAutoFit/>
          </a:bodyPr>
          <a:lstStyle/>
          <a:p>
            <a:pPr marL="1019175">
              <a:lnSpc>
                <a:spcPct val="100000"/>
              </a:lnSpc>
              <a:spcBef>
                <a:spcPts val="125"/>
              </a:spcBef>
            </a:pPr>
            <a:r>
              <a:rPr sz="600" i="1" spc="20" dirty="0">
                <a:latin typeface="Courier New"/>
                <a:cs typeface="Courier New"/>
              </a:rPr>
              <a:t>ϕ</a:t>
            </a:r>
            <a:r>
              <a:rPr sz="600" spc="20" dirty="0">
                <a:latin typeface="Microsoft Sans Serif"/>
                <a:cs typeface="Microsoft Sans Serif"/>
              </a:rPr>
              <a:t>(t)</a:t>
            </a:r>
            <a:r>
              <a:rPr sz="600" spc="-25" dirty="0">
                <a:latin typeface="Microsoft Sans Serif"/>
                <a:cs typeface="Microsoft Sans Serif"/>
              </a:rPr>
              <a:t> </a:t>
            </a:r>
            <a:r>
              <a:rPr sz="600" spc="15" dirty="0">
                <a:latin typeface="Microsoft Sans Serif"/>
                <a:cs typeface="Microsoft Sans Serif"/>
              </a:rPr>
              <a:t>=</a:t>
            </a:r>
            <a:r>
              <a:rPr sz="600" i="1" spc="15" dirty="0">
                <a:latin typeface="Courier New"/>
                <a:cs typeface="Courier New"/>
              </a:rPr>
              <a:t>φ</a:t>
            </a:r>
            <a:r>
              <a:rPr sz="350" spc="15" dirty="0">
                <a:latin typeface="Microsoft Sans Serif"/>
                <a:cs typeface="Microsoft Sans Serif"/>
              </a:rPr>
              <a:t>máximo</a:t>
            </a:r>
            <a:r>
              <a:rPr sz="600" spc="15" dirty="0">
                <a:latin typeface="Microsoft Sans Serif"/>
                <a:cs typeface="Microsoft Sans Serif"/>
              </a:rPr>
              <a:t>pecado(2</a:t>
            </a:r>
            <a:r>
              <a:rPr sz="600" i="1" spc="15" dirty="0">
                <a:latin typeface="Courier New"/>
                <a:cs typeface="Courier New"/>
              </a:rPr>
              <a:t>π</a:t>
            </a:r>
            <a:r>
              <a:rPr sz="600" spc="15" dirty="0">
                <a:latin typeface="Microsoft Sans Serif"/>
                <a:cs typeface="Microsoft Sans Serif"/>
              </a:rPr>
              <a:t>pies</a:t>
            </a:r>
            <a:r>
              <a:rPr sz="600" spc="-25" dirty="0">
                <a:latin typeface="Microsoft Sans Serif"/>
                <a:cs typeface="Microsoft Sans Serif"/>
              </a:rPr>
              <a:t> </a:t>
            </a:r>
            <a:r>
              <a:rPr sz="600" spc="-10" dirty="0">
                <a:latin typeface="Microsoft Sans Serif"/>
                <a:cs typeface="Microsoft Sans Serif"/>
              </a:rPr>
              <a:t>+</a:t>
            </a:r>
            <a:r>
              <a:rPr sz="600" i="1" spc="-10" dirty="0">
                <a:latin typeface="Courier New"/>
                <a:cs typeface="Courier New"/>
              </a:rPr>
              <a:t>θ</a:t>
            </a:r>
            <a:r>
              <a:rPr sz="600" spc="-10" dirty="0">
                <a:latin typeface="Microsoft Sans Serif"/>
                <a:cs typeface="Microsoft Sans Serif"/>
              </a:rPr>
              <a:t>)</a:t>
            </a:r>
            <a:endParaRPr sz="600">
              <a:latin typeface="Microsoft Sans Serif"/>
              <a:cs typeface="Microsoft Sans Serif"/>
            </a:endParaRPr>
          </a:p>
          <a:p>
            <a:pPr>
              <a:lnSpc>
                <a:spcPct val="100000"/>
              </a:lnSpc>
              <a:spcBef>
                <a:spcPts val="40"/>
              </a:spcBef>
            </a:pPr>
            <a:endParaRPr sz="600">
              <a:latin typeface="Microsoft Sans Serif"/>
              <a:cs typeface="Microsoft Sans Serif"/>
            </a:endParaRPr>
          </a:p>
          <a:p>
            <a:pPr marL="38100">
              <a:lnSpc>
                <a:spcPct val="100000"/>
              </a:lnSpc>
              <a:spcBef>
                <a:spcPts val="5"/>
              </a:spcBef>
            </a:pPr>
            <a:r>
              <a:rPr sz="850" spc="15" dirty="0">
                <a:latin typeface="Microsoft Sans Serif"/>
                <a:cs typeface="Microsoft Sans Serif"/>
              </a:rPr>
              <a:t>el</a:t>
            </a:r>
            <a:r>
              <a:rPr sz="850" spc="-25" dirty="0">
                <a:latin typeface="Microsoft Sans Serif"/>
                <a:cs typeface="Microsoft Sans Serif"/>
              </a:rPr>
              <a:t> </a:t>
            </a:r>
            <a:r>
              <a:rPr sz="850" spc="25" dirty="0">
                <a:latin typeface="Microsoft Sans Serif"/>
                <a:cs typeface="Microsoft Sans Serif"/>
              </a:rPr>
              <a:t>voltaje</a:t>
            </a:r>
            <a:r>
              <a:rPr sz="850" spc="-25" dirty="0">
                <a:latin typeface="Microsoft Sans Serif"/>
                <a:cs typeface="Microsoft Sans Serif"/>
              </a:rPr>
              <a:t> </a:t>
            </a:r>
            <a:r>
              <a:rPr sz="850" spc="35" dirty="0">
                <a:latin typeface="Microsoft Sans Serif"/>
                <a:cs typeface="Microsoft Sans Serif"/>
              </a:rPr>
              <a:t>inducido</a:t>
            </a:r>
            <a:r>
              <a:rPr sz="850" spc="-25" dirty="0">
                <a:latin typeface="Microsoft Sans Serif"/>
                <a:cs typeface="Microsoft Sans Serif"/>
              </a:rPr>
              <a:t> </a:t>
            </a:r>
            <a:r>
              <a:rPr sz="850" spc="-10" dirty="0">
                <a:latin typeface="Microsoft Sans Serif"/>
                <a:cs typeface="Microsoft Sans Serif"/>
              </a:rPr>
              <a:t>es:</a:t>
            </a:r>
            <a:endParaRPr sz="850">
              <a:latin typeface="Microsoft Sans Serif"/>
              <a:cs typeface="Microsoft Sans Serif"/>
            </a:endParaRPr>
          </a:p>
          <a:p>
            <a:pPr marR="389890" algn="ctr">
              <a:lnSpc>
                <a:spcPts val="975"/>
              </a:lnSpc>
              <a:spcBef>
                <a:spcPts val="434"/>
              </a:spcBef>
            </a:pPr>
            <a:r>
              <a:rPr sz="1000" u="sng" spc="75" dirty="0">
                <a:uFill>
                  <a:solidFill>
                    <a:srgbClr val="000000"/>
                  </a:solidFill>
                </a:uFill>
                <a:latin typeface="Microsoft Sans Serif"/>
                <a:cs typeface="Microsoft Sans Serif"/>
              </a:rPr>
              <a:t>d</a:t>
            </a:r>
            <a:r>
              <a:rPr sz="1050" i="1" u="sng" spc="75" dirty="0">
                <a:uFill>
                  <a:solidFill>
                    <a:srgbClr val="000000"/>
                  </a:solidFill>
                </a:uFill>
                <a:latin typeface="Courier New"/>
                <a:cs typeface="Courier New"/>
              </a:rPr>
              <a:t>φ</a:t>
            </a:r>
            <a:endParaRPr sz="1050">
              <a:latin typeface="Courier New"/>
              <a:cs typeface="Courier New"/>
            </a:endParaRPr>
          </a:p>
          <a:p>
            <a:pPr marL="676275">
              <a:lnSpc>
                <a:spcPts val="915"/>
              </a:lnSpc>
            </a:pPr>
            <a:r>
              <a:rPr sz="600" dirty="0">
                <a:latin typeface="Microsoft Sans Serif"/>
                <a:cs typeface="Microsoft Sans Serif"/>
              </a:rPr>
              <a:t>v(t)</a:t>
            </a:r>
            <a:r>
              <a:rPr sz="600" spc="-5" dirty="0">
                <a:latin typeface="Microsoft Sans Serif"/>
                <a:cs typeface="Microsoft Sans Serif"/>
              </a:rPr>
              <a:t> </a:t>
            </a:r>
            <a:r>
              <a:rPr sz="600" spc="-10" dirty="0">
                <a:latin typeface="Microsoft Sans Serif"/>
                <a:cs typeface="Microsoft Sans Serif"/>
              </a:rPr>
              <a:t>=</a:t>
            </a:r>
            <a:r>
              <a:rPr sz="600" dirty="0">
                <a:latin typeface="Microsoft Sans Serif"/>
                <a:cs typeface="Microsoft Sans Serif"/>
              </a:rPr>
              <a:t> </a:t>
            </a:r>
            <a:r>
              <a:rPr sz="600" spc="30" dirty="0">
                <a:latin typeface="Microsoft Sans Serif"/>
                <a:cs typeface="Microsoft Sans Serif"/>
              </a:rPr>
              <a:t>norte  </a:t>
            </a:r>
            <a:r>
              <a:rPr sz="600" spc="90" dirty="0">
                <a:latin typeface="Microsoft Sans Serif"/>
                <a:cs typeface="Microsoft Sans Serif"/>
              </a:rPr>
              <a:t> </a:t>
            </a:r>
            <a:r>
              <a:rPr sz="1500" spc="104" baseline="-44444" dirty="0">
                <a:latin typeface="Microsoft Sans Serif"/>
                <a:cs typeface="Microsoft Sans Serif"/>
              </a:rPr>
              <a:t>dt</a:t>
            </a:r>
            <a:r>
              <a:rPr sz="1500" spc="82" baseline="-44444" dirty="0">
                <a:latin typeface="Microsoft Sans Serif"/>
                <a:cs typeface="Microsoft Sans Serif"/>
              </a:rPr>
              <a:t> </a:t>
            </a:r>
            <a:r>
              <a:rPr sz="650" spc="20" dirty="0">
                <a:latin typeface="Microsoft Sans Serif"/>
                <a:cs typeface="Microsoft Sans Serif"/>
              </a:rPr>
              <a:t>=2</a:t>
            </a:r>
            <a:r>
              <a:rPr sz="650" i="1" spc="20" dirty="0">
                <a:latin typeface="Courier New"/>
                <a:cs typeface="Courier New"/>
              </a:rPr>
              <a:t>π</a:t>
            </a:r>
            <a:r>
              <a:rPr sz="650" spc="20" dirty="0">
                <a:latin typeface="Microsoft Sans Serif"/>
                <a:cs typeface="Microsoft Sans Serif"/>
              </a:rPr>
              <a:t>fN</a:t>
            </a:r>
            <a:r>
              <a:rPr sz="650" i="1" spc="20" dirty="0">
                <a:latin typeface="Courier New"/>
                <a:cs typeface="Courier New"/>
              </a:rPr>
              <a:t>ϕ</a:t>
            </a:r>
            <a:r>
              <a:rPr sz="400" spc="20" dirty="0">
                <a:latin typeface="Microsoft Sans Serif"/>
                <a:cs typeface="Microsoft Sans Serif"/>
              </a:rPr>
              <a:t>máximo</a:t>
            </a:r>
            <a:r>
              <a:rPr sz="650" spc="20" dirty="0">
                <a:latin typeface="Microsoft Sans Serif"/>
                <a:cs typeface="Microsoft Sans Serif"/>
              </a:rPr>
              <a:t>porque(2</a:t>
            </a:r>
            <a:r>
              <a:rPr sz="650" i="1" spc="20" dirty="0">
                <a:latin typeface="Courier New"/>
                <a:cs typeface="Courier New"/>
              </a:rPr>
              <a:t>π</a:t>
            </a:r>
            <a:r>
              <a:rPr sz="650" spc="20" dirty="0">
                <a:latin typeface="Microsoft Sans Serif"/>
                <a:cs typeface="Microsoft Sans Serif"/>
              </a:rPr>
              <a:t>pies</a:t>
            </a:r>
            <a:r>
              <a:rPr sz="650" dirty="0">
                <a:latin typeface="Microsoft Sans Serif"/>
                <a:cs typeface="Microsoft Sans Serif"/>
              </a:rPr>
              <a:t> </a:t>
            </a:r>
            <a:r>
              <a:rPr sz="650" spc="-15" dirty="0">
                <a:latin typeface="Microsoft Sans Serif"/>
                <a:cs typeface="Microsoft Sans Serif"/>
              </a:rPr>
              <a:t>+</a:t>
            </a:r>
            <a:r>
              <a:rPr sz="650" i="1" spc="-15" dirty="0">
                <a:latin typeface="Courier New"/>
                <a:cs typeface="Courier New"/>
              </a:rPr>
              <a:t>θ</a:t>
            </a:r>
            <a:r>
              <a:rPr sz="650" spc="-15" dirty="0">
                <a:latin typeface="Microsoft Sans Serif"/>
                <a:cs typeface="Microsoft Sans Serif"/>
              </a:rPr>
              <a:t>)</a:t>
            </a:r>
            <a:endParaRPr sz="650">
              <a:latin typeface="Microsoft Sans Serif"/>
              <a:cs typeface="Microsoft Sans Serif"/>
            </a:endParaRPr>
          </a:p>
          <a:p>
            <a:pPr marL="906780">
              <a:lnSpc>
                <a:spcPct val="100000"/>
              </a:lnSpc>
              <a:spcBef>
                <a:spcPts val="1165"/>
              </a:spcBef>
            </a:pPr>
            <a:r>
              <a:rPr sz="900" spc="-20" dirty="0">
                <a:latin typeface="Microsoft Sans Serif"/>
                <a:cs typeface="Microsoft Sans Serif"/>
              </a:rPr>
              <a:t>=2V</a:t>
            </a:r>
            <a:r>
              <a:rPr sz="900" spc="-40" dirty="0">
                <a:latin typeface="Microsoft Sans Serif"/>
                <a:cs typeface="Microsoft Sans Serif"/>
              </a:rPr>
              <a:t> </a:t>
            </a:r>
            <a:r>
              <a:rPr sz="900" spc="10" dirty="0">
                <a:latin typeface="Microsoft Sans Serif"/>
                <a:cs typeface="Microsoft Sans Serif"/>
              </a:rPr>
              <a:t>cos(2</a:t>
            </a:r>
            <a:r>
              <a:rPr sz="900" i="1" spc="10" dirty="0">
                <a:latin typeface="Courier New"/>
                <a:cs typeface="Courier New"/>
              </a:rPr>
              <a:t>π</a:t>
            </a:r>
            <a:r>
              <a:rPr sz="900" spc="10" dirty="0">
                <a:latin typeface="Microsoft Sans Serif"/>
                <a:cs typeface="Microsoft Sans Serif"/>
              </a:rPr>
              <a:t>pies</a:t>
            </a:r>
            <a:r>
              <a:rPr sz="900" spc="-35" dirty="0">
                <a:latin typeface="Microsoft Sans Serif"/>
                <a:cs typeface="Microsoft Sans Serif"/>
              </a:rPr>
              <a:t> </a:t>
            </a:r>
            <a:r>
              <a:rPr sz="900" spc="-15" dirty="0">
                <a:latin typeface="Microsoft Sans Serif"/>
                <a:cs typeface="Microsoft Sans Serif"/>
              </a:rPr>
              <a:t>+</a:t>
            </a:r>
            <a:r>
              <a:rPr sz="900" i="1" spc="-15" dirty="0">
                <a:latin typeface="Courier New"/>
                <a:cs typeface="Courier New"/>
              </a:rPr>
              <a:t>θ</a:t>
            </a:r>
            <a:r>
              <a:rPr sz="900" spc="-15" dirty="0">
                <a:latin typeface="Microsoft Sans Serif"/>
                <a:cs typeface="Microsoft Sans Serif"/>
              </a:rPr>
              <a:t>)</a:t>
            </a:r>
            <a:endParaRPr sz="900">
              <a:latin typeface="Microsoft Sans Serif"/>
              <a:cs typeface="Microsoft Sans Serif"/>
            </a:endParaRPr>
          </a:p>
          <a:p>
            <a:pPr marL="38100">
              <a:lnSpc>
                <a:spcPct val="100000"/>
              </a:lnSpc>
              <a:spcBef>
                <a:spcPts val="675"/>
              </a:spcBef>
            </a:pPr>
            <a:r>
              <a:rPr sz="850" spc="5" dirty="0">
                <a:latin typeface="Microsoft Sans Serif"/>
                <a:cs typeface="Microsoft Sans Serif"/>
              </a:rPr>
              <a:t>y</a:t>
            </a:r>
            <a:r>
              <a:rPr sz="850" spc="-15" dirty="0">
                <a:latin typeface="Microsoft Sans Serif"/>
                <a:cs typeface="Microsoft Sans Serif"/>
              </a:rPr>
              <a:t> </a:t>
            </a:r>
            <a:r>
              <a:rPr sz="850" spc="15" dirty="0">
                <a:latin typeface="Microsoft Sans Serif"/>
                <a:cs typeface="Microsoft Sans Serif"/>
              </a:rPr>
              <a:t>el</a:t>
            </a:r>
            <a:r>
              <a:rPr sz="850" spc="-15" dirty="0">
                <a:latin typeface="Microsoft Sans Serif"/>
                <a:cs typeface="Microsoft Sans Serif"/>
              </a:rPr>
              <a:t> </a:t>
            </a:r>
            <a:r>
              <a:rPr sz="850" spc="35" dirty="0">
                <a:latin typeface="Microsoft Sans Serif"/>
                <a:cs typeface="Microsoft Sans Serif"/>
              </a:rPr>
              <a:t>requisito</a:t>
            </a:r>
            <a:r>
              <a:rPr sz="850" spc="-15" dirty="0">
                <a:latin typeface="Microsoft Sans Serif"/>
                <a:cs typeface="Microsoft Sans Serif"/>
              </a:rPr>
              <a:t> </a:t>
            </a:r>
            <a:r>
              <a:rPr sz="850" spc="25" dirty="0">
                <a:latin typeface="Microsoft Sans Serif"/>
                <a:cs typeface="Microsoft Sans Serif"/>
              </a:rPr>
              <a:t>de</a:t>
            </a:r>
            <a:r>
              <a:rPr sz="850" spc="-15" dirty="0">
                <a:latin typeface="Microsoft Sans Serif"/>
                <a:cs typeface="Microsoft Sans Serif"/>
              </a:rPr>
              <a:t> </a:t>
            </a:r>
            <a:r>
              <a:rPr sz="850" spc="40" dirty="0">
                <a:latin typeface="Microsoft Sans Serif"/>
                <a:cs typeface="Microsoft Sans Serif"/>
              </a:rPr>
              <a:t>flujo</a:t>
            </a:r>
            <a:r>
              <a:rPr sz="850" spc="-15" dirty="0">
                <a:latin typeface="Microsoft Sans Serif"/>
                <a:cs typeface="Microsoft Sans Serif"/>
              </a:rPr>
              <a:t> </a:t>
            </a:r>
            <a:r>
              <a:rPr sz="850" spc="30" dirty="0">
                <a:latin typeface="Microsoft Sans Serif"/>
                <a:cs typeface="Microsoft Sans Serif"/>
              </a:rPr>
              <a:t>central</a:t>
            </a:r>
            <a:r>
              <a:rPr sz="850" spc="-15" dirty="0">
                <a:latin typeface="Microsoft Sans Serif"/>
                <a:cs typeface="Microsoft Sans Serif"/>
              </a:rPr>
              <a:t> </a:t>
            </a:r>
            <a:r>
              <a:rPr sz="850" spc="-10" dirty="0">
                <a:latin typeface="Microsoft Sans Serif"/>
                <a:cs typeface="Microsoft Sans Serif"/>
              </a:rPr>
              <a:t>es:</a:t>
            </a:r>
            <a:endParaRPr sz="850">
              <a:latin typeface="Microsoft Sans Serif"/>
              <a:cs typeface="Microsoft Sans Serif"/>
            </a:endParaRPr>
          </a:p>
          <a:p>
            <a:pPr marL="1645285">
              <a:lnSpc>
                <a:spcPts val="1019"/>
              </a:lnSpc>
              <a:spcBef>
                <a:spcPts val="640"/>
              </a:spcBef>
            </a:pPr>
            <a:r>
              <a:rPr sz="1000" u="sng" dirty="0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  </a:t>
            </a:r>
            <a:r>
              <a:rPr sz="1000" u="sng" spc="110" dirty="0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 </a:t>
            </a:r>
            <a:r>
              <a:rPr sz="1000" u="sng" spc="-30" dirty="0">
                <a:uFill>
                  <a:solidFill>
                    <a:srgbClr val="000000"/>
                  </a:solidFill>
                </a:uFill>
                <a:latin typeface="Microsoft Sans Serif"/>
                <a:cs typeface="Microsoft Sans Serif"/>
              </a:rPr>
              <a:t>2V</a:t>
            </a:r>
            <a:endParaRPr sz="1000">
              <a:latin typeface="Microsoft Sans Serif"/>
              <a:cs typeface="Microsoft Sans Serif"/>
            </a:endParaRPr>
          </a:p>
          <a:p>
            <a:pPr marL="1303020">
              <a:lnSpc>
                <a:spcPts val="1080"/>
              </a:lnSpc>
            </a:pPr>
            <a:r>
              <a:rPr sz="650" i="1" spc="25" dirty="0">
                <a:latin typeface="Courier New"/>
                <a:cs typeface="Courier New"/>
              </a:rPr>
              <a:t>φ</a:t>
            </a:r>
            <a:r>
              <a:rPr sz="400" spc="25" dirty="0">
                <a:latin typeface="Microsoft Sans Serif"/>
                <a:cs typeface="Microsoft Sans Serif"/>
              </a:rPr>
              <a:t>máximo</a:t>
            </a:r>
            <a:r>
              <a:rPr sz="650" spc="25" dirty="0">
                <a:latin typeface="Microsoft Sans Serif"/>
                <a:cs typeface="Microsoft Sans Serif"/>
              </a:rPr>
              <a:t>=</a:t>
            </a:r>
            <a:r>
              <a:rPr sz="650" spc="150" dirty="0">
                <a:latin typeface="Microsoft Sans Serif"/>
                <a:cs typeface="Microsoft Sans Serif"/>
              </a:rPr>
              <a:t> </a:t>
            </a:r>
            <a:r>
              <a:rPr sz="1500" spc="52" baseline="-30555" dirty="0">
                <a:latin typeface="Microsoft Sans Serif"/>
                <a:cs typeface="Microsoft Sans Serif"/>
              </a:rPr>
              <a:t>2</a:t>
            </a:r>
            <a:r>
              <a:rPr sz="1575" i="1" spc="52" baseline="-29100" dirty="0">
                <a:latin typeface="Courier New"/>
                <a:cs typeface="Courier New"/>
              </a:rPr>
              <a:t>π</a:t>
            </a:r>
            <a:r>
              <a:rPr sz="1500" spc="52" baseline="-30555" dirty="0">
                <a:latin typeface="Microsoft Sans Serif"/>
                <a:cs typeface="Microsoft Sans Serif"/>
              </a:rPr>
              <a:t>fN</a:t>
            </a:r>
            <a:endParaRPr sz="1500" baseline="-30555">
              <a:latin typeface="Microsoft Sans Serif"/>
              <a:cs typeface="Microsoft Sans Serif"/>
            </a:endParaRPr>
          </a:p>
          <a:p>
            <a:pPr marL="191770">
              <a:lnSpc>
                <a:spcPct val="100000"/>
              </a:lnSpc>
              <a:spcBef>
                <a:spcPts val="1019"/>
              </a:spcBef>
            </a:pPr>
            <a:r>
              <a:rPr sz="800" spc="-35" dirty="0">
                <a:latin typeface="Microsoft Sans Serif"/>
                <a:cs typeface="Microsoft Sans Serif"/>
              </a:rPr>
              <a:t>El</a:t>
            </a:r>
            <a:r>
              <a:rPr sz="800" spc="-10" dirty="0">
                <a:latin typeface="Microsoft Sans Serif"/>
                <a:cs typeface="Microsoft Sans Serif"/>
              </a:rPr>
              <a:t> </a:t>
            </a:r>
            <a:r>
              <a:rPr sz="800" spc="35" dirty="0">
                <a:latin typeface="Microsoft Sans Serif"/>
                <a:cs typeface="Microsoft Sans Serif"/>
              </a:rPr>
              <a:t>flujo</a:t>
            </a:r>
            <a:r>
              <a:rPr sz="800" spc="-10" dirty="0">
                <a:latin typeface="Microsoft Sans Serif"/>
                <a:cs typeface="Microsoft Sans Serif"/>
              </a:rPr>
              <a:t> </a:t>
            </a:r>
            <a:r>
              <a:rPr sz="800" spc="40" dirty="0">
                <a:latin typeface="Microsoft Sans Serif"/>
                <a:cs typeface="Microsoft Sans Serif"/>
              </a:rPr>
              <a:t>máximo</a:t>
            </a:r>
            <a:r>
              <a:rPr sz="800" spc="-5" dirty="0">
                <a:latin typeface="Microsoft Sans Serif"/>
                <a:cs typeface="Microsoft Sans Serif"/>
              </a:rPr>
              <a:t> </a:t>
            </a:r>
            <a:r>
              <a:rPr sz="800" spc="25" dirty="0">
                <a:latin typeface="Microsoft Sans Serif"/>
                <a:cs typeface="Microsoft Sans Serif"/>
              </a:rPr>
              <a:t>en</a:t>
            </a:r>
            <a:r>
              <a:rPr sz="800" spc="-10" dirty="0">
                <a:latin typeface="Microsoft Sans Serif"/>
                <a:cs typeface="Microsoft Sans Serif"/>
              </a:rPr>
              <a:t> </a:t>
            </a:r>
            <a:r>
              <a:rPr sz="800" spc="15" dirty="0">
                <a:latin typeface="Microsoft Sans Serif"/>
                <a:cs typeface="Microsoft Sans Serif"/>
              </a:rPr>
              <a:t>el</a:t>
            </a:r>
            <a:r>
              <a:rPr sz="800" spc="-10" dirty="0">
                <a:latin typeface="Microsoft Sans Serif"/>
                <a:cs typeface="Microsoft Sans Serif"/>
              </a:rPr>
              <a:t> </a:t>
            </a:r>
            <a:r>
              <a:rPr sz="800" spc="25" dirty="0">
                <a:latin typeface="Microsoft Sans Serif"/>
                <a:cs typeface="Microsoft Sans Serif"/>
              </a:rPr>
              <a:t>núcleo</a:t>
            </a:r>
            <a:r>
              <a:rPr sz="800" spc="-10" dirty="0">
                <a:latin typeface="Microsoft Sans Serif"/>
                <a:cs typeface="Microsoft Sans Serif"/>
              </a:rPr>
              <a:t> es</a:t>
            </a:r>
            <a:r>
              <a:rPr sz="800" spc="-5" dirty="0">
                <a:latin typeface="Microsoft Sans Serif"/>
                <a:cs typeface="Microsoft Sans Serif"/>
              </a:rPr>
              <a:t> </a:t>
            </a:r>
            <a:r>
              <a:rPr sz="800" spc="35" dirty="0">
                <a:latin typeface="Microsoft Sans Serif"/>
                <a:cs typeface="Microsoft Sans Serif"/>
              </a:rPr>
              <a:t>proporcional</a:t>
            </a:r>
            <a:r>
              <a:rPr sz="800" spc="-10" dirty="0">
                <a:latin typeface="Microsoft Sans Serif"/>
                <a:cs typeface="Microsoft Sans Serif"/>
              </a:rPr>
              <a:t> </a:t>
            </a:r>
            <a:r>
              <a:rPr sz="800" spc="10" dirty="0">
                <a:latin typeface="Microsoft Sans Serif"/>
                <a:cs typeface="Microsoft Sans Serif"/>
              </a:rPr>
              <a:t>al</a:t>
            </a:r>
            <a:r>
              <a:rPr sz="800" spc="-10" dirty="0">
                <a:latin typeface="Microsoft Sans Serif"/>
                <a:cs typeface="Microsoft Sans Serif"/>
              </a:rPr>
              <a:t> </a:t>
            </a:r>
            <a:r>
              <a:rPr sz="800" spc="20" dirty="0">
                <a:latin typeface="Microsoft Sans Serif"/>
                <a:cs typeface="Microsoft Sans Serif"/>
              </a:rPr>
              <a:t>voltaje,</a:t>
            </a:r>
            <a:endParaRPr sz="800">
              <a:latin typeface="Microsoft Sans Serif"/>
              <a:cs typeface="Microsoft Sans Serif"/>
            </a:endParaRPr>
          </a:p>
        </p:txBody>
      </p:sp>
      <p:sp>
        <p:nvSpPr>
          <p:cNvPr id="12" name="object 12"/>
          <p:cNvSpPr txBox="1"/>
          <p:nvPr/>
        </p:nvSpPr>
        <p:spPr>
          <a:xfrm>
            <a:off x="16062747" y="4412516"/>
            <a:ext cx="401716" cy="166712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sz="1000" spc="-20" dirty="0">
                <a:latin typeface="Microsoft Sans Serif"/>
                <a:cs typeface="Microsoft Sans Serif"/>
              </a:rPr>
              <a:t>(1)</a:t>
            </a:r>
            <a:endParaRPr sz="1000">
              <a:latin typeface="Microsoft Sans Serif"/>
              <a:cs typeface="Microsoft Sans Serif"/>
            </a:endParaRPr>
          </a:p>
        </p:txBody>
      </p:sp>
      <p:sp>
        <p:nvSpPr>
          <p:cNvPr id="13" name="object 13"/>
          <p:cNvSpPr txBox="1"/>
          <p:nvPr/>
        </p:nvSpPr>
        <p:spPr>
          <a:xfrm>
            <a:off x="16059126" y="5019046"/>
            <a:ext cx="401716" cy="166712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sz="1000" spc="-20" dirty="0">
                <a:latin typeface="Microsoft Sans Serif"/>
                <a:cs typeface="Microsoft Sans Serif"/>
              </a:rPr>
              <a:t>(2)</a:t>
            </a:r>
            <a:endParaRPr sz="1000">
              <a:latin typeface="Microsoft Sans Serif"/>
              <a:cs typeface="Microsoft Sans Serif"/>
            </a:endParaRPr>
          </a:p>
        </p:txBody>
      </p:sp>
      <p:sp>
        <p:nvSpPr>
          <p:cNvPr id="14" name="object 14"/>
          <p:cNvSpPr txBox="1"/>
          <p:nvPr/>
        </p:nvSpPr>
        <p:spPr>
          <a:xfrm>
            <a:off x="16058580" y="5732296"/>
            <a:ext cx="401716" cy="166712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sz="1000" spc="-20" dirty="0">
                <a:latin typeface="Microsoft Sans Serif"/>
                <a:cs typeface="Microsoft Sans Serif"/>
              </a:rPr>
              <a:t>(3)</a:t>
            </a:r>
            <a:endParaRPr sz="1000">
              <a:latin typeface="Microsoft Sans Serif"/>
              <a:cs typeface="Microsoft Sans Serif"/>
            </a:endParaRPr>
          </a:p>
        </p:txBody>
      </p:sp>
      <p:sp>
        <p:nvSpPr>
          <p:cNvPr id="15" name="object 15"/>
          <p:cNvSpPr txBox="1"/>
          <p:nvPr/>
        </p:nvSpPr>
        <p:spPr>
          <a:xfrm>
            <a:off x="9100182" y="6170694"/>
            <a:ext cx="7306848" cy="64242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 marR="61594">
              <a:lnSpc>
                <a:spcPct val="125600"/>
              </a:lnSpc>
              <a:spcBef>
                <a:spcPts val="100"/>
              </a:spcBef>
            </a:pPr>
            <a:r>
              <a:rPr sz="800" spc="25" dirty="0">
                <a:latin typeface="Microsoft Sans Serif"/>
                <a:cs typeface="Microsoft Sans Serif"/>
              </a:rPr>
              <a:t>inversamente</a:t>
            </a:r>
            <a:r>
              <a:rPr sz="800" spc="-5" dirty="0">
                <a:latin typeface="Microsoft Sans Serif"/>
                <a:cs typeface="Microsoft Sans Serif"/>
              </a:rPr>
              <a:t> </a:t>
            </a:r>
            <a:r>
              <a:rPr sz="800" spc="35" dirty="0">
                <a:latin typeface="Microsoft Sans Serif"/>
                <a:cs typeface="Microsoft Sans Serif"/>
              </a:rPr>
              <a:t>proporcional</a:t>
            </a:r>
            <a:r>
              <a:rPr sz="800" dirty="0">
                <a:latin typeface="Microsoft Sans Serif"/>
                <a:cs typeface="Microsoft Sans Serif"/>
              </a:rPr>
              <a:t> a</a:t>
            </a:r>
            <a:r>
              <a:rPr sz="800" spc="-5" dirty="0">
                <a:latin typeface="Microsoft Sans Serif"/>
                <a:cs typeface="Microsoft Sans Serif"/>
              </a:rPr>
              <a:t> </a:t>
            </a:r>
            <a:r>
              <a:rPr sz="800" spc="10" dirty="0">
                <a:latin typeface="Microsoft Sans Serif"/>
                <a:cs typeface="Microsoft Sans Serif"/>
              </a:rPr>
              <a:t>la</a:t>
            </a:r>
            <a:r>
              <a:rPr sz="800" dirty="0">
                <a:latin typeface="Microsoft Sans Serif"/>
                <a:cs typeface="Microsoft Sans Serif"/>
              </a:rPr>
              <a:t> </a:t>
            </a:r>
            <a:r>
              <a:rPr sz="800" spc="20" dirty="0">
                <a:latin typeface="Microsoft Sans Serif"/>
                <a:cs typeface="Microsoft Sans Serif"/>
              </a:rPr>
              <a:t>frecuencia</a:t>
            </a:r>
            <a:r>
              <a:rPr sz="800" dirty="0">
                <a:latin typeface="Microsoft Sans Serif"/>
                <a:cs typeface="Microsoft Sans Serif"/>
              </a:rPr>
              <a:t> </a:t>
            </a:r>
            <a:r>
              <a:rPr sz="800" spc="5" dirty="0">
                <a:latin typeface="Microsoft Sans Serif"/>
                <a:cs typeface="Microsoft Sans Serif"/>
              </a:rPr>
              <a:t>y</a:t>
            </a:r>
            <a:r>
              <a:rPr sz="800" spc="-5" dirty="0">
                <a:latin typeface="Microsoft Sans Serif"/>
                <a:cs typeface="Microsoft Sans Serif"/>
              </a:rPr>
              <a:t> </a:t>
            </a:r>
            <a:r>
              <a:rPr sz="800" spc="-10" dirty="0">
                <a:latin typeface="Microsoft Sans Serif"/>
                <a:cs typeface="Microsoft Sans Serif"/>
              </a:rPr>
              <a:t>se</a:t>
            </a:r>
            <a:r>
              <a:rPr sz="800" dirty="0">
                <a:latin typeface="Microsoft Sans Serif"/>
                <a:cs typeface="Microsoft Sans Serif"/>
              </a:rPr>
              <a:t> </a:t>
            </a:r>
            <a:r>
              <a:rPr sz="800" spc="30" dirty="0">
                <a:latin typeface="Microsoft Sans Serif"/>
                <a:cs typeface="Microsoft Sans Serif"/>
              </a:rPr>
              <a:t>puede</a:t>
            </a:r>
            <a:r>
              <a:rPr sz="800" dirty="0">
                <a:latin typeface="Microsoft Sans Serif"/>
                <a:cs typeface="Microsoft Sans Serif"/>
              </a:rPr>
              <a:t> </a:t>
            </a:r>
            <a:r>
              <a:rPr sz="800" spc="15" dirty="0">
                <a:latin typeface="Microsoft Sans Serif"/>
                <a:cs typeface="Microsoft Sans Serif"/>
              </a:rPr>
              <a:t>calcular</a:t>
            </a:r>
            <a:r>
              <a:rPr sz="800" spc="-5" dirty="0">
                <a:latin typeface="Microsoft Sans Serif"/>
                <a:cs typeface="Microsoft Sans Serif"/>
              </a:rPr>
              <a:t> </a:t>
            </a:r>
            <a:r>
              <a:rPr sz="800" spc="25" dirty="0">
                <a:latin typeface="Microsoft Sans Serif"/>
                <a:cs typeface="Microsoft Sans Serif"/>
              </a:rPr>
              <a:t>en </a:t>
            </a:r>
            <a:r>
              <a:rPr sz="800" spc="-195" dirty="0">
                <a:latin typeface="Microsoft Sans Serif"/>
                <a:cs typeface="Microsoft Sans Serif"/>
              </a:rPr>
              <a:t> </a:t>
            </a:r>
            <a:r>
              <a:rPr sz="800" spc="35" dirty="0">
                <a:latin typeface="Microsoft Sans Serif"/>
                <a:cs typeface="Microsoft Sans Serif"/>
              </a:rPr>
              <a:t>función</a:t>
            </a:r>
            <a:r>
              <a:rPr sz="800" spc="-10" dirty="0">
                <a:latin typeface="Microsoft Sans Serif"/>
                <a:cs typeface="Microsoft Sans Serif"/>
              </a:rPr>
              <a:t> </a:t>
            </a:r>
            <a:r>
              <a:rPr sz="800" spc="25" dirty="0">
                <a:latin typeface="Microsoft Sans Serif"/>
                <a:cs typeface="Microsoft Sans Serif"/>
              </a:rPr>
              <a:t>de</a:t>
            </a:r>
            <a:r>
              <a:rPr sz="800" spc="-5" dirty="0">
                <a:latin typeface="Microsoft Sans Serif"/>
                <a:cs typeface="Microsoft Sans Serif"/>
              </a:rPr>
              <a:t> </a:t>
            </a:r>
            <a:r>
              <a:rPr sz="800" dirty="0">
                <a:latin typeface="Microsoft Sans Serif"/>
                <a:cs typeface="Microsoft Sans Serif"/>
              </a:rPr>
              <a:t>V/Hz.</a:t>
            </a:r>
            <a:endParaRPr sz="800">
              <a:latin typeface="Microsoft Sans Serif"/>
              <a:cs typeface="Microsoft Sans Serif"/>
            </a:endParaRPr>
          </a:p>
          <a:p>
            <a:pPr marL="12700" marR="5080" indent="153670">
              <a:lnSpc>
                <a:spcPts val="1200"/>
              </a:lnSpc>
              <a:spcBef>
                <a:spcPts val="80"/>
              </a:spcBef>
            </a:pPr>
            <a:r>
              <a:rPr sz="750" spc="-35" dirty="0">
                <a:latin typeface="Microsoft Sans Serif"/>
                <a:cs typeface="Microsoft Sans Serif"/>
              </a:rPr>
              <a:t>El </a:t>
            </a:r>
            <a:r>
              <a:rPr sz="750" spc="20" dirty="0">
                <a:latin typeface="Microsoft Sans Serif"/>
                <a:cs typeface="Microsoft Sans Serif"/>
              </a:rPr>
              <a:t>relé </a:t>
            </a:r>
            <a:r>
              <a:rPr sz="750" spc="25" dirty="0">
                <a:latin typeface="Microsoft Sans Serif"/>
                <a:cs typeface="Microsoft Sans Serif"/>
              </a:rPr>
              <a:t>de </a:t>
            </a:r>
            <a:r>
              <a:rPr sz="750" spc="15" dirty="0">
                <a:latin typeface="Microsoft Sans Serif"/>
                <a:cs typeface="Microsoft Sans Serif"/>
              </a:rPr>
              <a:t>sobreexcitación, </a:t>
            </a:r>
            <a:r>
              <a:rPr sz="750" spc="35" dirty="0">
                <a:latin typeface="Microsoft Sans Serif"/>
                <a:cs typeface="Microsoft Sans Serif"/>
              </a:rPr>
              <a:t>o </a:t>
            </a:r>
            <a:r>
              <a:rPr sz="750" dirty="0">
                <a:latin typeface="Microsoft Sans Serif"/>
                <a:cs typeface="Microsoft Sans Serif"/>
              </a:rPr>
              <a:t>V/Hz </a:t>
            </a:r>
            <a:r>
              <a:rPr sz="750" spc="15" dirty="0">
                <a:latin typeface="Microsoft Sans Serif"/>
                <a:cs typeface="Microsoft Sans Serif"/>
              </a:rPr>
              <a:t>(voltaje </a:t>
            </a:r>
            <a:r>
              <a:rPr sz="750" spc="45" dirty="0">
                <a:latin typeface="Microsoft Sans Serif"/>
                <a:cs typeface="Microsoft Sans Serif"/>
              </a:rPr>
              <a:t>por </a:t>
            </a:r>
            <a:r>
              <a:rPr sz="750" spc="30" dirty="0">
                <a:latin typeface="Microsoft Sans Serif"/>
                <a:cs typeface="Microsoft Sans Serif"/>
              </a:rPr>
              <a:t>unidad dividido </a:t>
            </a:r>
            <a:r>
              <a:rPr sz="750" spc="45" dirty="0">
                <a:latin typeface="Microsoft Sans Serif"/>
                <a:cs typeface="Microsoft Sans Serif"/>
              </a:rPr>
              <a:t>por </a:t>
            </a:r>
            <a:r>
              <a:rPr sz="750" spc="50" dirty="0">
                <a:latin typeface="Microsoft Sans Serif"/>
                <a:cs typeface="Microsoft Sans Serif"/>
              </a:rPr>
              <a:t> </a:t>
            </a:r>
            <a:r>
              <a:rPr sz="750" spc="20" dirty="0">
                <a:latin typeface="Microsoft Sans Serif"/>
                <a:cs typeface="Microsoft Sans Serif"/>
              </a:rPr>
              <a:t>frecuencia </a:t>
            </a:r>
            <a:r>
              <a:rPr sz="750" spc="45" dirty="0">
                <a:latin typeface="Microsoft Sans Serif"/>
                <a:cs typeface="Microsoft Sans Serif"/>
              </a:rPr>
              <a:t>por </a:t>
            </a:r>
            <a:r>
              <a:rPr sz="750" spc="20" dirty="0">
                <a:latin typeface="Microsoft Sans Serif"/>
                <a:cs typeface="Microsoft Sans Serif"/>
              </a:rPr>
              <a:t>unidad), </a:t>
            </a:r>
            <a:r>
              <a:rPr sz="750" spc="35" dirty="0">
                <a:latin typeface="Microsoft Sans Serif"/>
                <a:cs typeface="Microsoft Sans Serif"/>
              </a:rPr>
              <a:t>protege </a:t>
            </a:r>
            <a:r>
              <a:rPr sz="750" dirty="0">
                <a:latin typeface="Microsoft Sans Serif"/>
                <a:cs typeface="Microsoft Sans Serif"/>
              </a:rPr>
              <a:t>a </a:t>
            </a:r>
            <a:r>
              <a:rPr sz="750" spc="10" dirty="0">
                <a:latin typeface="Microsoft Sans Serif"/>
                <a:cs typeface="Microsoft Sans Serif"/>
              </a:rPr>
              <a:t>los </a:t>
            </a:r>
            <a:r>
              <a:rPr sz="750" spc="25" dirty="0">
                <a:latin typeface="Microsoft Sans Serif"/>
                <a:cs typeface="Microsoft Sans Serif"/>
              </a:rPr>
              <a:t>generadores </a:t>
            </a:r>
            <a:r>
              <a:rPr sz="750" spc="5" dirty="0">
                <a:latin typeface="Microsoft Sans Serif"/>
                <a:cs typeface="Microsoft Sans Serif"/>
              </a:rPr>
              <a:t>y </a:t>
            </a:r>
            <a:r>
              <a:rPr sz="750" spc="30" dirty="0">
                <a:latin typeface="Microsoft Sans Serif"/>
                <a:cs typeface="Microsoft Sans Serif"/>
              </a:rPr>
              <a:t>transformadores </a:t>
            </a:r>
            <a:r>
              <a:rPr sz="750" spc="35" dirty="0">
                <a:latin typeface="Microsoft Sans Serif"/>
                <a:cs typeface="Microsoft Sans Serif"/>
              </a:rPr>
              <a:t> </a:t>
            </a:r>
            <a:r>
              <a:rPr sz="750" spc="25" dirty="0">
                <a:latin typeface="Microsoft Sans Serif"/>
                <a:cs typeface="Microsoft Sans Serif"/>
              </a:rPr>
              <a:t>de </a:t>
            </a:r>
            <a:r>
              <a:rPr sz="750" spc="10" dirty="0">
                <a:latin typeface="Microsoft Sans Serif"/>
                <a:cs typeface="Microsoft Sans Serif"/>
              </a:rPr>
              <a:t>niveles </a:t>
            </a:r>
            <a:r>
              <a:rPr sz="750" spc="5" dirty="0">
                <a:latin typeface="Microsoft Sans Serif"/>
                <a:cs typeface="Microsoft Sans Serif"/>
              </a:rPr>
              <a:t>excesivos </a:t>
            </a:r>
            <a:r>
              <a:rPr sz="750" spc="25" dirty="0">
                <a:latin typeface="Microsoft Sans Serif"/>
                <a:cs typeface="Microsoft Sans Serif"/>
              </a:rPr>
              <a:t>de </a:t>
            </a:r>
            <a:r>
              <a:rPr sz="750" spc="20" dirty="0">
                <a:latin typeface="Microsoft Sans Serif"/>
                <a:cs typeface="Microsoft Sans Serif"/>
              </a:rPr>
              <a:t>densidad </a:t>
            </a:r>
            <a:r>
              <a:rPr sz="750" spc="25" dirty="0">
                <a:latin typeface="Microsoft Sans Serif"/>
                <a:cs typeface="Microsoft Sans Serif"/>
              </a:rPr>
              <a:t>de </a:t>
            </a:r>
            <a:r>
              <a:rPr sz="750" spc="35" dirty="0">
                <a:latin typeface="Microsoft Sans Serif"/>
                <a:cs typeface="Microsoft Sans Serif"/>
              </a:rPr>
              <a:t>flujo </a:t>
            </a:r>
            <a:r>
              <a:rPr sz="750" spc="25" dirty="0">
                <a:latin typeface="Microsoft Sans Serif"/>
                <a:cs typeface="Microsoft Sans Serif"/>
              </a:rPr>
              <a:t>magnético. </a:t>
            </a:r>
            <a:r>
              <a:rPr sz="750" spc="-5" dirty="0">
                <a:latin typeface="Microsoft Sans Serif"/>
                <a:cs typeface="Microsoft Sans Serif"/>
              </a:rPr>
              <a:t>Los </a:t>
            </a:r>
            <a:r>
              <a:rPr sz="750" spc="20" dirty="0">
                <a:latin typeface="Microsoft Sans Serif"/>
                <a:cs typeface="Microsoft Sans Serif"/>
              </a:rPr>
              <a:t>altos </a:t>
            </a:r>
            <a:r>
              <a:rPr sz="750" spc="10" dirty="0">
                <a:latin typeface="Microsoft Sans Serif"/>
                <a:cs typeface="Microsoft Sans Serif"/>
              </a:rPr>
              <a:t>niveles </a:t>
            </a:r>
            <a:r>
              <a:rPr sz="750" spc="-185" dirty="0">
                <a:latin typeface="Microsoft Sans Serif"/>
                <a:cs typeface="Microsoft Sans Serif"/>
              </a:rPr>
              <a:t> </a:t>
            </a:r>
            <a:r>
              <a:rPr sz="750" spc="25" dirty="0">
                <a:latin typeface="Microsoft Sans Serif"/>
                <a:cs typeface="Microsoft Sans Serif"/>
              </a:rPr>
              <a:t>de </a:t>
            </a:r>
            <a:r>
              <a:rPr sz="750" spc="20" dirty="0">
                <a:latin typeface="Microsoft Sans Serif"/>
                <a:cs typeface="Microsoft Sans Serif"/>
              </a:rPr>
              <a:t>densidad </a:t>
            </a:r>
            <a:r>
              <a:rPr sz="750" spc="25" dirty="0">
                <a:latin typeface="Microsoft Sans Serif"/>
                <a:cs typeface="Microsoft Sans Serif"/>
              </a:rPr>
              <a:t>de </a:t>
            </a:r>
            <a:r>
              <a:rPr sz="750" spc="35" dirty="0">
                <a:latin typeface="Microsoft Sans Serif"/>
                <a:cs typeface="Microsoft Sans Serif"/>
              </a:rPr>
              <a:t>flujo </a:t>
            </a:r>
            <a:r>
              <a:rPr sz="750" spc="25" dirty="0">
                <a:latin typeface="Microsoft Sans Serif"/>
                <a:cs typeface="Microsoft Sans Serif"/>
              </a:rPr>
              <a:t>resultan de </a:t>
            </a:r>
            <a:r>
              <a:rPr sz="750" spc="10" dirty="0">
                <a:latin typeface="Microsoft Sans Serif"/>
                <a:cs typeface="Microsoft Sans Serif"/>
              </a:rPr>
              <a:t>diversas </a:t>
            </a:r>
            <a:r>
              <a:rPr sz="750" spc="15" dirty="0">
                <a:latin typeface="Microsoft Sans Serif"/>
                <a:cs typeface="Microsoft Sans Serif"/>
              </a:rPr>
              <a:t>condiciones </a:t>
            </a:r>
            <a:r>
              <a:rPr sz="750" spc="25" dirty="0">
                <a:latin typeface="Microsoft Sans Serif"/>
                <a:cs typeface="Microsoft Sans Serif"/>
              </a:rPr>
              <a:t>de </a:t>
            </a:r>
            <a:r>
              <a:rPr sz="750" spc="20" dirty="0">
                <a:latin typeface="Microsoft Sans Serif"/>
                <a:cs typeface="Microsoft Sans Serif"/>
              </a:rPr>
              <a:t>operación. </a:t>
            </a:r>
            <a:r>
              <a:rPr sz="750" spc="-25" dirty="0">
                <a:latin typeface="Microsoft Sans Serif"/>
                <a:cs typeface="Microsoft Sans Serif"/>
              </a:rPr>
              <a:t>A </a:t>
            </a:r>
            <a:r>
              <a:rPr sz="750" spc="-185" dirty="0">
                <a:latin typeface="Microsoft Sans Serif"/>
                <a:cs typeface="Microsoft Sans Serif"/>
              </a:rPr>
              <a:t> </a:t>
            </a:r>
            <a:r>
              <a:rPr sz="750" spc="10" dirty="0">
                <a:latin typeface="Microsoft Sans Serif"/>
                <a:cs typeface="Microsoft Sans Serif"/>
              </a:rPr>
              <a:t>estos niveles elevados, </a:t>
            </a:r>
            <a:r>
              <a:rPr sz="750" dirty="0">
                <a:latin typeface="Microsoft Sans Serif"/>
                <a:cs typeface="Microsoft Sans Serif"/>
              </a:rPr>
              <a:t>las vías </a:t>
            </a:r>
            <a:r>
              <a:rPr sz="750" spc="25" dirty="0">
                <a:latin typeface="Microsoft Sans Serif"/>
                <a:cs typeface="Microsoft Sans Serif"/>
              </a:rPr>
              <a:t>de </a:t>
            </a:r>
            <a:r>
              <a:rPr sz="750" spc="35" dirty="0">
                <a:latin typeface="Microsoft Sans Serif"/>
                <a:cs typeface="Microsoft Sans Serif"/>
              </a:rPr>
              <a:t>hierro </a:t>
            </a:r>
            <a:r>
              <a:rPr sz="750" spc="30" dirty="0">
                <a:latin typeface="Microsoft Sans Serif"/>
                <a:cs typeface="Microsoft Sans Serif"/>
              </a:rPr>
              <a:t>magnético </a:t>
            </a:r>
            <a:r>
              <a:rPr sz="750" spc="15" dirty="0">
                <a:latin typeface="Microsoft Sans Serif"/>
                <a:cs typeface="Microsoft Sans Serif"/>
              </a:rPr>
              <a:t>diseñadas </a:t>
            </a:r>
            <a:r>
              <a:rPr sz="750" spc="25" dirty="0">
                <a:latin typeface="Microsoft Sans Serif"/>
                <a:cs typeface="Microsoft Sans Serif"/>
              </a:rPr>
              <a:t>para </a:t>
            </a:r>
            <a:r>
              <a:rPr sz="750" spc="30" dirty="0">
                <a:latin typeface="Microsoft Sans Serif"/>
                <a:cs typeface="Microsoft Sans Serif"/>
              </a:rPr>
              <a:t> </a:t>
            </a:r>
            <a:r>
              <a:rPr sz="750" spc="35" dirty="0">
                <a:latin typeface="Microsoft Sans Serif"/>
                <a:cs typeface="Microsoft Sans Serif"/>
              </a:rPr>
              <a:t>transportar</a:t>
            </a:r>
            <a:r>
              <a:rPr sz="750" spc="-5" dirty="0">
                <a:latin typeface="Microsoft Sans Serif"/>
                <a:cs typeface="Microsoft Sans Serif"/>
              </a:rPr>
              <a:t> </a:t>
            </a:r>
            <a:r>
              <a:rPr sz="750" spc="10" dirty="0">
                <a:latin typeface="Microsoft Sans Serif"/>
                <a:cs typeface="Microsoft Sans Serif"/>
              </a:rPr>
              <a:t>el</a:t>
            </a:r>
            <a:r>
              <a:rPr sz="750" dirty="0">
                <a:latin typeface="Microsoft Sans Serif"/>
                <a:cs typeface="Microsoft Sans Serif"/>
              </a:rPr>
              <a:t> </a:t>
            </a:r>
            <a:r>
              <a:rPr sz="750" spc="35" dirty="0">
                <a:latin typeface="Microsoft Sans Serif"/>
                <a:cs typeface="Microsoft Sans Serif"/>
              </a:rPr>
              <a:t>flujo</a:t>
            </a:r>
            <a:r>
              <a:rPr sz="750" dirty="0">
                <a:latin typeface="Microsoft Sans Serif"/>
                <a:cs typeface="Microsoft Sans Serif"/>
              </a:rPr>
              <a:t> </a:t>
            </a:r>
            <a:r>
              <a:rPr sz="750" spc="40" dirty="0">
                <a:latin typeface="Microsoft Sans Serif"/>
                <a:cs typeface="Microsoft Sans Serif"/>
              </a:rPr>
              <a:t>normal</a:t>
            </a:r>
            <a:r>
              <a:rPr sz="750" dirty="0">
                <a:latin typeface="Microsoft Sans Serif"/>
                <a:cs typeface="Microsoft Sans Serif"/>
              </a:rPr>
              <a:t> </a:t>
            </a:r>
            <a:r>
              <a:rPr sz="750" spc="-5" dirty="0">
                <a:latin typeface="Microsoft Sans Serif"/>
                <a:cs typeface="Microsoft Sans Serif"/>
              </a:rPr>
              <a:t>se</a:t>
            </a:r>
            <a:r>
              <a:rPr sz="750" dirty="0">
                <a:latin typeface="Microsoft Sans Serif"/>
                <a:cs typeface="Microsoft Sans Serif"/>
              </a:rPr>
              <a:t> </a:t>
            </a:r>
            <a:r>
              <a:rPr sz="750" spc="25" dirty="0">
                <a:latin typeface="Microsoft Sans Serif"/>
                <a:cs typeface="Microsoft Sans Serif"/>
              </a:rPr>
              <a:t>saturan</a:t>
            </a:r>
            <a:r>
              <a:rPr sz="750" dirty="0">
                <a:latin typeface="Microsoft Sans Serif"/>
                <a:cs typeface="Microsoft Sans Serif"/>
              </a:rPr>
              <a:t> </a:t>
            </a:r>
            <a:r>
              <a:rPr sz="750" spc="5" dirty="0">
                <a:latin typeface="Microsoft Sans Serif"/>
                <a:cs typeface="Microsoft Sans Serif"/>
              </a:rPr>
              <a:t>y</a:t>
            </a:r>
            <a:r>
              <a:rPr sz="750" dirty="0">
                <a:latin typeface="Microsoft Sans Serif"/>
                <a:cs typeface="Microsoft Sans Serif"/>
              </a:rPr>
              <a:t> </a:t>
            </a:r>
            <a:r>
              <a:rPr sz="750" spc="10" dirty="0">
                <a:latin typeface="Microsoft Sans Serif"/>
                <a:cs typeface="Microsoft Sans Serif"/>
              </a:rPr>
              <a:t>el</a:t>
            </a:r>
            <a:r>
              <a:rPr sz="750" dirty="0">
                <a:latin typeface="Microsoft Sans Serif"/>
                <a:cs typeface="Microsoft Sans Serif"/>
              </a:rPr>
              <a:t> </a:t>
            </a:r>
            <a:r>
              <a:rPr sz="750" spc="35" dirty="0">
                <a:latin typeface="Microsoft Sans Serif"/>
                <a:cs typeface="Microsoft Sans Serif"/>
              </a:rPr>
              <a:t>flujo</a:t>
            </a:r>
            <a:r>
              <a:rPr sz="750" spc="-5" dirty="0">
                <a:latin typeface="Microsoft Sans Serif"/>
                <a:cs typeface="Microsoft Sans Serif"/>
              </a:rPr>
              <a:t> </a:t>
            </a:r>
            <a:r>
              <a:rPr sz="750" spc="15" dirty="0">
                <a:latin typeface="Microsoft Sans Serif"/>
                <a:cs typeface="Microsoft Sans Serif"/>
              </a:rPr>
              <a:t>comienza</a:t>
            </a:r>
            <a:r>
              <a:rPr sz="750" dirty="0">
                <a:latin typeface="Microsoft Sans Serif"/>
                <a:cs typeface="Microsoft Sans Serif"/>
              </a:rPr>
              <a:t> a </a:t>
            </a:r>
            <a:r>
              <a:rPr sz="750" spc="40" dirty="0">
                <a:latin typeface="Microsoft Sans Serif"/>
                <a:cs typeface="Microsoft Sans Serif"/>
              </a:rPr>
              <a:t>fluir</a:t>
            </a:r>
            <a:r>
              <a:rPr sz="750" dirty="0">
                <a:latin typeface="Microsoft Sans Serif"/>
                <a:cs typeface="Microsoft Sans Serif"/>
              </a:rPr>
              <a:t> </a:t>
            </a:r>
            <a:r>
              <a:rPr sz="750" spc="25" dirty="0">
                <a:latin typeface="Microsoft Sans Serif"/>
                <a:cs typeface="Microsoft Sans Serif"/>
              </a:rPr>
              <a:t>en</a:t>
            </a:r>
            <a:r>
              <a:rPr sz="750" dirty="0">
                <a:latin typeface="Microsoft Sans Serif"/>
                <a:cs typeface="Microsoft Sans Serif"/>
              </a:rPr>
              <a:t> vías </a:t>
            </a:r>
            <a:r>
              <a:rPr sz="750" spc="-185" dirty="0">
                <a:latin typeface="Microsoft Sans Serif"/>
                <a:cs typeface="Microsoft Sans Serif"/>
              </a:rPr>
              <a:t> </a:t>
            </a:r>
            <a:r>
              <a:rPr sz="750" spc="25" dirty="0">
                <a:latin typeface="Microsoft Sans Serif"/>
                <a:cs typeface="Microsoft Sans Serif"/>
              </a:rPr>
              <a:t>de</a:t>
            </a:r>
            <a:r>
              <a:rPr sz="750" spc="-10" dirty="0">
                <a:latin typeface="Microsoft Sans Serif"/>
                <a:cs typeface="Microsoft Sans Serif"/>
              </a:rPr>
              <a:t> </a:t>
            </a:r>
            <a:r>
              <a:rPr sz="750" spc="35" dirty="0">
                <a:latin typeface="Microsoft Sans Serif"/>
                <a:cs typeface="Microsoft Sans Serif"/>
              </a:rPr>
              <a:t>fuga</a:t>
            </a:r>
            <a:r>
              <a:rPr sz="750" spc="-5" dirty="0">
                <a:latin typeface="Microsoft Sans Serif"/>
                <a:cs typeface="Microsoft Sans Serif"/>
              </a:rPr>
              <a:t> </a:t>
            </a:r>
            <a:r>
              <a:rPr sz="750" spc="40" dirty="0">
                <a:latin typeface="Microsoft Sans Serif"/>
                <a:cs typeface="Microsoft Sans Serif"/>
              </a:rPr>
              <a:t>no</a:t>
            </a:r>
            <a:r>
              <a:rPr sz="750" spc="-5" dirty="0">
                <a:latin typeface="Microsoft Sans Serif"/>
                <a:cs typeface="Microsoft Sans Serif"/>
              </a:rPr>
              <a:t> </a:t>
            </a:r>
            <a:r>
              <a:rPr sz="750" spc="15" dirty="0">
                <a:latin typeface="Microsoft Sans Serif"/>
                <a:cs typeface="Microsoft Sans Serif"/>
              </a:rPr>
              <a:t>diseñadas</a:t>
            </a:r>
            <a:r>
              <a:rPr sz="750" spc="-5" dirty="0">
                <a:latin typeface="Microsoft Sans Serif"/>
                <a:cs typeface="Microsoft Sans Serif"/>
              </a:rPr>
              <a:t> </a:t>
            </a:r>
            <a:r>
              <a:rPr sz="750" spc="25" dirty="0">
                <a:latin typeface="Microsoft Sans Serif"/>
                <a:cs typeface="Microsoft Sans Serif"/>
              </a:rPr>
              <a:t>para</a:t>
            </a:r>
            <a:r>
              <a:rPr sz="750" spc="-5" dirty="0">
                <a:latin typeface="Microsoft Sans Serif"/>
                <a:cs typeface="Microsoft Sans Serif"/>
              </a:rPr>
              <a:t> </a:t>
            </a:r>
            <a:r>
              <a:rPr sz="750" spc="30" dirty="0">
                <a:latin typeface="Microsoft Sans Serif"/>
                <a:cs typeface="Microsoft Sans Serif"/>
              </a:rPr>
              <a:t>transportarlo.</a:t>
            </a:r>
            <a:endParaRPr sz="750">
              <a:latin typeface="Microsoft Sans Serif"/>
              <a:cs typeface="Microsoft Sans Serif"/>
            </a:endParaRPr>
          </a:p>
        </p:txBody>
      </p:sp>
      <p:sp>
        <p:nvSpPr>
          <p:cNvPr id="16" name="object 16"/>
          <p:cNvSpPr txBox="1"/>
          <p:nvPr/>
        </p:nvSpPr>
        <p:spPr>
          <a:xfrm>
            <a:off x="1415277" y="9415126"/>
            <a:ext cx="7416407" cy="143629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 marR="5080">
              <a:lnSpc>
                <a:spcPct val="100000"/>
              </a:lnSpc>
              <a:spcBef>
                <a:spcPts val="100"/>
              </a:spcBef>
            </a:pPr>
            <a:r>
              <a:rPr sz="850" spc="-25" dirty="0">
                <a:latin typeface="Microsoft Sans Serif"/>
                <a:cs typeface="Microsoft Sans Serif"/>
              </a:rPr>
              <a:t>TUTORIAL</a:t>
            </a:r>
            <a:r>
              <a:rPr sz="850" spc="-5" dirty="0">
                <a:latin typeface="Microsoft Sans Serif"/>
                <a:cs typeface="Microsoft Sans Serif"/>
              </a:rPr>
              <a:t> </a:t>
            </a:r>
            <a:r>
              <a:rPr sz="850" spc="-60" dirty="0">
                <a:latin typeface="Microsoft Sans Serif"/>
                <a:cs typeface="Microsoft Sans Serif"/>
              </a:rPr>
              <a:t>SOBRE</a:t>
            </a:r>
            <a:r>
              <a:rPr sz="850" spc="-5" dirty="0">
                <a:latin typeface="Microsoft Sans Serif"/>
                <a:cs typeface="Microsoft Sans Serif"/>
              </a:rPr>
              <a:t> </a:t>
            </a:r>
            <a:r>
              <a:rPr sz="850" spc="-35" dirty="0">
                <a:latin typeface="Microsoft Sans Serif"/>
                <a:cs typeface="Microsoft Sans Serif"/>
              </a:rPr>
              <a:t>PROTECCIÓN</a:t>
            </a:r>
            <a:r>
              <a:rPr sz="850" spc="-5" dirty="0">
                <a:latin typeface="Microsoft Sans Serif"/>
                <a:cs typeface="Microsoft Sans Serif"/>
              </a:rPr>
              <a:t> </a:t>
            </a:r>
            <a:r>
              <a:rPr sz="850" spc="-45" dirty="0">
                <a:latin typeface="Microsoft Sans Serif"/>
                <a:cs typeface="Microsoft Sans Serif"/>
              </a:rPr>
              <a:t>DE</a:t>
            </a:r>
            <a:r>
              <a:rPr sz="850" dirty="0">
                <a:latin typeface="Microsoft Sans Serif"/>
                <a:cs typeface="Microsoft Sans Serif"/>
              </a:rPr>
              <a:t> </a:t>
            </a:r>
            <a:r>
              <a:rPr sz="850" spc="-55" dirty="0">
                <a:latin typeface="Microsoft Sans Serif"/>
                <a:cs typeface="Microsoft Sans Serif"/>
              </a:rPr>
              <a:t>GENERADORES</a:t>
            </a:r>
            <a:r>
              <a:rPr sz="850" spc="-5" dirty="0">
                <a:latin typeface="Microsoft Sans Serif"/>
                <a:cs typeface="Microsoft Sans Serif"/>
              </a:rPr>
              <a:t> </a:t>
            </a:r>
            <a:r>
              <a:rPr sz="850" spc="-30" dirty="0">
                <a:latin typeface="Microsoft Sans Serif"/>
                <a:cs typeface="Microsoft Sans Serif"/>
              </a:rPr>
              <a:t>SÍNCRONOS </a:t>
            </a:r>
            <a:r>
              <a:rPr sz="850" spc="-215" dirty="0">
                <a:latin typeface="Microsoft Sans Serif"/>
                <a:cs typeface="Microsoft Sans Serif"/>
              </a:rPr>
              <a:t> </a:t>
            </a:r>
            <a:r>
              <a:rPr sz="850" spc="-15" dirty="0">
                <a:latin typeface="Microsoft Sans Serif"/>
                <a:cs typeface="Microsoft Sans Serif"/>
              </a:rPr>
              <a:t>PUBLICACIÓN</a:t>
            </a:r>
            <a:r>
              <a:rPr sz="850" spc="-5" dirty="0">
                <a:latin typeface="Microsoft Sans Serif"/>
                <a:cs typeface="Microsoft Sans Serif"/>
              </a:rPr>
              <a:t> </a:t>
            </a:r>
            <a:r>
              <a:rPr sz="850" spc="-55" dirty="0">
                <a:latin typeface="Microsoft Sans Serif"/>
                <a:cs typeface="Microsoft Sans Serif"/>
              </a:rPr>
              <a:t>ESPECIAL</a:t>
            </a:r>
            <a:r>
              <a:rPr sz="850" spc="-5" dirty="0">
                <a:latin typeface="Microsoft Sans Serif"/>
                <a:cs typeface="Microsoft Sans Serif"/>
              </a:rPr>
              <a:t> </a:t>
            </a:r>
            <a:r>
              <a:rPr sz="850" spc="-40" dirty="0">
                <a:latin typeface="Microsoft Sans Serif"/>
                <a:cs typeface="Microsoft Sans Serif"/>
              </a:rPr>
              <a:t>DEL</a:t>
            </a:r>
            <a:r>
              <a:rPr sz="850" spc="-5" dirty="0">
                <a:latin typeface="Microsoft Sans Serif"/>
                <a:cs typeface="Microsoft Sans Serif"/>
              </a:rPr>
              <a:t> </a:t>
            </a:r>
            <a:r>
              <a:rPr sz="850" spc="-60" dirty="0">
                <a:latin typeface="Microsoft Sans Serif"/>
                <a:cs typeface="Microsoft Sans Serif"/>
              </a:rPr>
              <a:t>IEEE</a:t>
            </a:r>
            <a:r>
              <a:rPr sz="850" spc="-5" dirty="0">
                <a:latin typeface="Microsoft Sans Serif"/>
                <a:cs typeface="Microsoft Sans Serif"/>
              </a:rPr>
              <a:t> </a:t>
            </a:r>
            <a:r>
              <a:rPr sz="850" spc="-80" dirty="0">
                <a:latin typeface="Microsoft Sans Serif"/>
                <a:cs typeface="Microsoft Sans Serif"/>
              </a:rPr>
              <a:t>PSRC</a:t>
            </a:r>
            <a:endParaRPr sz="850">
              <a:latin typeface="Microsoft Sans Serif"/>
              <a:cs typeface="Microsoft Sans Serif"/>
            </a:endParaRPr>
          </a:p>
        </p:txBody>
      </p:sp>
      <p:sp>
        <p:nvSpPr>
          <p:cNvPr id="17" name="object 17"/>
          <p:cNvSpPr txBox="1"/>
          <p:nvPr/>
        </p:nvSpPr>
        <p:spPr>
          <a:xfrm>
            <a:off x="13472061" y="9415125"/>
            <a:ext cx="2852914" cy="143629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sz="850" spc="-25" dirty="0">
                <a:latin typeface="Microsoft Sans Serif"/>
                <a:cs typeface="Microsoft Sans Serif"/>
              </a:rPr>
              <a:t>CAPÍTULO</a:t>
            </a:r>
            <a:r>
              <a:rPr sz="850" spc="-20" dirty="0">
                <a:latin typeface="Microsoft Sans Serif"/>
                <a:cs typeface="Microsoft Sans Serif"/>
              </a:rPr>
              <a:t> </a:t>
            </a:r>
            <a:r>
              <a:rPr sz="850" dirty="0">
                <a:latin typeface="Microsoft Sans Serif"/>
                <a:cs typeface="Microsoft Sans Serif"/>
              </a:rPr>
              <a:t>3,</a:t>
            </a:r>
            <a:r>
              <a:rPr sz="850" spc="-15" dirty="0">
                <a:latin typeface="Microsoft Sans Serif"/>
                <a:cs typeface="Microsoft Sans Serif"/>
              </a:rPr>
              <a:t> </a:t>
            </a:r>
            <a:r>
              <a:rPr sz="850" spc="-40" dirty="0">
                <a:latin typeface="Microsoft Sans Serif"/>
                <a:cs typeface="Microsoft Sans Serif"/>
              </a:rPr>
              <a:t>SECCIÓN</a:t>
            </a:r>
            <a:r>
              <a:rPr sz="850" spc="-15" dirty="0">
                <a:latin typeface="Microsoft Sans Serif"/>
                <a:cs typeface="Microsoft Sans Serif"/>
              </a:rPr>
              <a:t> </a:t>
            </a:r>
            <a:r>
              <a:rPr sz="850" spc="10" dirty="0">
                <a:latin typeface="Microsoft Sans Serif"/>
                <a:cs typeface="Microsoft Sans Serif"/>
              </a:rPr>
              <a:t>2</a:t>
            </a:r>
            <a:endParaRPr sz="850">
              <a:latin typeface="Microsoft Sans Serif"/>
              <a:cs typeface="Microsoft Sans Serif"/>
            </a:endParaRPr>
          </a:p>
        </p:txBody>
      </p:sp>
    </p:spTree>
  </p:cSld>
  <p:clrMapOvr>
    <a:masterClrMapping/>
  </p:clrMapOvr>
</p:sld>
</file>

<file path=ppt/slides/slide53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object 2"/>
          <p:cNvPicPr/>
          <p:nvPr/>
        </p:nvPicPr>
        <p:blipFill>
          <a:blip r:embed="rId2" cstate="print"/>
          <a:stretch>
            <a:fillRect/>
          </a:stretch>
        </p:blipFill>
        <p:spPr>
          <a:xfrm>
            <a:off x="1802025" y="2084833"/>
            <a:ext cx="6580021" cy="1929383"/>
          </a:xfrm>
          <a:prstGeom prst="rect">
            <a:avLst/>
          </a:prstGeom>
        </p:spPr>
      </p:pic>
      <p:pic>
        <p:nvPicPr>
          <p:cNvPr id="3" name="object 3"/>
          <p:cNvPicPr/>
          <p:nvPr/>
        </p:nvPicPr>
        <p:blipFill>
          <a:blip r:embed="rId3" cstate="print"/>
          <a:stretch>
            <a:fillRect/>
          </a:stretch>
        </p:blipFill>
        <p:spPr>
          <a:xfrm>
            <a:off x="1447932" y="4437570"/>
            <a:ext cx="7302756" cy="1778904"/>
          </a:xfrm>
          <a:prstGeom prst="rect">
            <a:avLst/>
          </a:prstGeom>
        </p:spPr>
      </p:pic>
      <p:pic>
        <p:nvPicPr>
          <p:cNvPr id="4" name="object 4"/>
          <p:cNvPicPr/>
          <p:nvPr/>
        </p:nvPicPr>
        <p:blipFill>
          <a:blip r:embed="rId4" cstate="print"/>
          <a:stretch>
            <a:fillRect/>
          </a:stretch>
        </p:blipFill>
        <p:spPr>
          <a:xfrm>
            <a:off x="9125819" y="658947"/>
            <a:ext cx="7291909" cy="2321491"/>
          </a:xfrm>
          <a:prstGeom prst="rect">
            <a:avLst/>
          </a:prstGeom>
        </p:spPr>
      </p:pic>
      <p:sp>
        <p:nvSpPr>
          <p:cNvPr id="5" name="object 5"/>
          <p:cNvSpPr/>
          <p:nvPr/>
        </p:nvSpPr>
        <p:spPr>
          <a:xfrm>
            <a:off x="1444422" y="9413748"/>
            <a:ext cx="15051933" cy="9525"/>
          </a:xfrm>
          <a:custGeom>
            <a:avLst/>
            <a:gdLst/>
            <a:ahLst/>
            <a:cxnLst/>
            <a:rect l="l" t="t" r="r" b="b"/>
            <a:pathLst>
              <a:path w="6543040" h="9525">
                <a:moveTo>
                  <a:pt x="6542531" y="9144"/>
                </a:moveTo>
                <a:lnTo>
                  <a:pt x="0" y="9144"/>
                </a:lnTo>
                <a:lnTo>
                  <a:pt x="0" y="0"/>
                </a:lnTo>
                <a:lnTo>
                  <a:pt x="6542531" y="0"/>
                </a:lnTo>
                <a:lnTo>
                  <a:pt x="6542531" y="9144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" name="object 6"/>
          <p:cNvSpPr txBox="1"/>
          <p:nvPr/>
        </p:nvSpPr>
        <p:spPr>
          <a:xfrm>
            <a:off x="1415158" y="349008"/>
            <a:ext cx="7356515" cy="89050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sz="800" spc="10" dirty="0">
                <a:latin typeface="Microsoft Sans Serif"/>
                <a:cs typeface="Microsoft Sans Serif"/>
              </a:rPr>
              <a:t>2</a:t>
            </a:r>
            <a:endParaRPr sz="800">
              <a:latin typeface="Microsoft Sans Serif"/>
              <a:cs typeface="Microsoft Sans Serif"/>
            </a:endParaRPr>
          </a:p>
          <a:p>
            <a:pPr>
              <a:lnSpc>
                <a:spcPct val="100000"/>
              </a:lnSpc>
              <a:spcBef>
                <a:spcPts val="15"/>
              </a:spcBef>
            </a:pPr>
            <a:endParaRPr sz="900">
              <a:latin typeface="Microsoft Sans Serif"/>
              <a:cs typeface="Microsoft Sans Serif"/>
            </a:endParaRPr>
          </a:p>
          <a:p>
            <a:pPr marL="12700" marR="5080" indent="154940">
              <a:lnSpc>
                <a:spcPct val="143000"/>
              </a:lnSpc>
            </a:pPr>
            <a:r>
              <a:rPr sz="700" spc="-10" dirty="0">
                <a:latin typeface="Microsoft Sans Serif"/>
                <a:cs typeface="Microsoft Sans Serif"/>
              </a:rPr>
              <a:t>La </a:t>
            </a:r>
            <a:r>
              <a:rPr sz="700" spc="35" dirty="0">
                <a:latin typeface="Microsoft Sans Serif"/>
                <a:cs typeface="Microsoft Sans Serif"/>
              </a:rPr>
              <a:t>figura </a:t>
            </a:r>
            <a:r>
              <a:rPr sz="700" spc="10" dirty="0">
                <a:latin typeface="Microsoft Sans Serif"/>
                <a:cs typeface="Microsoft Sans Serif"/>
              </a:rPr>
              <a:t>1 </a:t>
            </a:r>
            <a:r>
              <a:rPr sz="700" spc="-5" dirty="0">
                <a:latin typeface="Microsoft Sans Serif"/>
                <a:cs typeface="Microsoft Sans Serif"/>
              </a:rPr>
              <a:t>es </a:t>
            </a:r>
            <a:r>
              <a:rPr sz="700" spc="30" dirty="0">
                <a:latin typeface="Microsoft Sans Serif"/>
                <a:cs typeface="Microsoft Sans Serif"/>
              </a:rPr>
              <a:t>una </a:t>
            </a:r>
            <a:r>
              <a:rPr sz="700" spc="5" dirty="0">
                <a:latin typeface="Microsoft Sans Serif"/>
                <a:cs typeface="Microsoft Sans Serif"/>
              </a:rPr>
              <a:t>sección </a:t>
            </a:r>
            <a:r>
              <a:rPr sz="700" spc="20" dirty="0">
                <a:latin typeface="Microsoft Sans Serif"/>
                <a:cs typeface="Microsoft Sans Serif"/>
              </a:rPr>
              <a:t>transversal </a:t>
            </a:r>
            <a:r>
              <a:rPr sz="700" spc="10" dirty="0">
                <a:latin typeface="Microsoft Sans Serif"/>
                <a:cs typeface="Microsoft Sans Serif"/>
              </a:rPr>
              <a:t>axial </a:t>
            </a:r>
            <a:r>
              <a:rPr sz="700" spc="20" dirty="0">
                <a:latin typeface="Microsoft Sans Serif"/>
                <a:cs typeface="Microsoft Sans Serif"/>
              </a:rPr>
              <a:t>de </a:t>
            </a:r>
            <a:r>
              <a:rPr sz="700" spc="40" dirty="0">
                <a:latin typeface="Microsoft Sans Serif"/>
                <a:cs typeface="Microsoft Sans Serif"/>
              </a:rPr>
              <a:t>un </a:t>
            </a:r>
            <a:r>
              <a:rPr sz="700" spc="30" dirty="0">
                <a:latin typeface="Microsoft Sans Serif"/>
                <a:cs typeface="Microsoft Sans Serif"/>
              </a:rPr>
              <a:t>generador </a:t>
            </a:r>
            <a:r>
              <a:rPr sz="700" spc="20" dirty="0">
                <a:latin typeface="Microsoft Sans Serif"/>
                <a:cs typeface="Microsoft Sans Serif"/>
              </a:rPr>
              <a:t>de </a:t>
            </a:r>
            <a:r>
              <a:rPr sz="700" spc="30" dirty="0">
                <a:latin typeface="Microsoft Sans Serif"/>
                <a:cs typeface="Microsoft Sans Serif"/>
              </a:rPr>
              <a:t>turbina, </a:t>
            </a:r>
            <a:r>
              <a:rPr sz="700" spc="-175" dirty="0">
                <a:latin typeface="Microsoft Sans Serif"/>
                <a:cs typeface="Microsoft Sans Serif"/>
              </a:rPr>
              <a:t> </a:t>
            </a:r>
            <a:r>
              <a:rPr sz="700" spc="30" dirty="0">
                <a:latin typeface="Microsoft Sans Serif"/>
                <a:cs typeface="Microsoft Sans Serif"/>
              </a:rPr>
              <a:t>que muestra </a:t>
            </a:r>
            <a:r>
              <a:rPr sz="700" spc="10" dirty="0">
                <a:latin typeface="Microsoft Sans Serif"/>
                <a:cs typeface="Microsoft Sans Serif"/>
              </a:rPr>
              <a:t>los </a:t>
            </a:r>
            <a:r>
              <a:rPr sz="700" spc="20" dirty="0">
                <a:latin typeface="Microsoft Sans Serif"/>
                <a:cs typeface="Microsoft Sans Serif"/>
              </a:rPr>
              <a:t>campos magnéticos </a:t>
            </a:r>
            <a:r>
              <a:rPr sz="700" spc="25" dirty="0">
                <a:latin typeface="Microsoft Sans Serif"/>
                <a:cs typeface="Microsoft Sans Serif"/>
              </a:rPr>
              <a:t>principal </a:t>
            </a:r>
            <a:r>
              <a:rPr sz="700" spc="5" dirty="0">
                <a:latin typeface="Microsoft Sans Serif"/>
                <a:cs typeface="Microsoft Sans Serif"/>
              </a:rPr>
              <a:t>y </a:t>
            </a:r>
            <a:r>
              <a:rPr sz="700" spc="20" dirty="0">
                <a:latin typeface="Microsoft Sans Serif"/>
                <a:cs typeface="Microsoft Sans Serif"/>
              </a:rPr>
              <a:t>de </a:t>
            </a:r>
            <a:r>
              <a:rPr sz="700" spc="25" dirty="0">
                <a:latin typeface="Microsoft Sans Serif"/>
                <a:cs typeface="Microsoft Sans Serif"/>
              </a:rPr>
              <a:t>fuga. </a:t>
            </a:r>
            <a:r>
              <a:rPr sz="700" spc="-5" dirty="0">
                <a:latin typeface="Microsoft Sans Serif"/>
                <a:cs typeface="Microsoft Sans Serif"/>
              </a:rPr>
              <a:t>Los </a:t>
            </a:r>
            <a:r>
              <a:rPr sz="700" spc="20" dirty="0">
                <a:latin typeface="Microsoft Sans Serif"/>
                <a:cs typeface="Microsoft Sans Serif"/>
              </a:rPr>
              <a:t>campos </a:t>
            </a:r>
            <a:r>
              <a:rPr sz="700" spc="25" dirty="0">
                <a:latin typeface="Microsoft Sans Serif"/>
                <a:cs typeface="Microsoft Sans Serif"/>
              </a:rPr>
              <a:t> </a:t>
            </a:r>
            <a:r>
              <a:rPr sz="700" spc="20" dirty="0">
                <a:latin typeface="Microsoft Sans Serif"/>
                <a:cs typeface="Microsoft Sans Serif"/>
              </a:rPr>
              <a:t>magnéticos de </a:t>
            </a:r>
            <a:r>
              <a:rPr sz="700" spc="30" dirty="0">
                <a:latin typeface="Microsoft Sans Serif"/>
                <a:cs typeface="Microsoft Sans Serif"/>
              </a:rPr>
              <a:t>fuga </a:t>
            </a:r>
            <a:r>
              <a:rPr sz="700" spc="20" dirty="0">
                <a:latin typeface="Microsoft Sans Serif"/>
                <a:cs typeface="Microsoft Sans Serif"/>
              </a:rPr>
              <a:t>son más dañinos en </a:t>
            </a:r>
            <a:r>
              <a:rPr sz="700" spc="10" dirty="0">
                <a:latin typeface="Microsoft Sans Serif"/>
                <a:cs typeface="Microsoft Sans Serif"/>
              </a:rPr>
              <a:t>los </a:t>
            </a:r>
            <a:r>
              <a:rPr sz="700" spc="25" dirty="0">
                <a:latin typeface="Microsoft Sans Serif"/>
                <a:cs typeface="Microsoft Sans Serif"/>
              </a:rPr>
              <a:t>extremos </a:t>
            </a:r>
            <a:r>
              <a:rPr sz="700" spc="20" dirty="0">
                <a:latin typeface="Microsoft Sans Serif"/>
                <a:cs typeface="Microsoft Sans Serif"/>
              </a:rPr>
              <a:t>del núcleo del </a:t>
            </a:r>
            <a:r>
              <a:rPr sz="700" spc="25" dirty="0">
                <a:latin typeface="Microsoft Sans Serif"/>
                <a:cs typeface="Microsoft Sans Serif"/>
              </a:rPr>
              <a:t> generador, </a:t>
            </a:r>
            <a:r>
              <a:rPr sz="700" spc="30" dirty="0">
                <a:latin typeface="Microsoft Sans Serif"/>
                <a:cs typeface="Microsoft Sans Serif"/>
              </a:rPr>
              <a:t>donde </a:t>
            </a:r>
            <a:r>
              <a:rPr sz="700" spc="10" dirty="0">
                <a:latin typeface="Microsoft Sans Serif"/>
                <a:cs typeface="Microsoft Sans Serif"/>
              </a:rPr>
              <a:t>el </a:t>
            </a:r>
            <a:r>
              <a:rPr sz="700" spc="25" dirty="0">
                <a:latin typeface="Microsoft Sans Serif"/>
                <a:cs typeface="Microsoft Sans Serif"/>
              </a:rPr>
              <a:t>campo magnético </a:t>
            </a:r>
            <a:r>
              <a:rPr sz="700" spc="30" dirty="0">
                <a:latin typeface="Microsoft Sans Serif"/>
                <a:cs typeface="Microsoft Sans Serif"/>
              </a:rPr>
              <a:t>marginal </a:t>
            </a:r>
            <a:r>
              <a:rPr sz="700" spc="25" dirty="0">
                <a:latin typeface="Microsoft Sans Serif"/>
                <a:cs typeface="Microsoft Sans Serif"/>
              </a:rPr>
              <a:t>puede </a:t>
            </a:r>
            <a:r>
              <a:rPr sz="700" spc="30" dirty="0">
                <a:latin typeface="Microsoft Sans Serif"/>
                <a:cs typeface="Microsoft Sans Serif"/>
              </a:rPr>
              <a:t>inducir </a:t>
            </a:r>
            <a:r>
              <a:rPr sz="700" spc="10" dirty="0">
                <a:latin typeface="Microsoft Sans Serif"/>
                <a:cs typeface="Microsoft Sans Serif"/>
              </a:rPr>
              <a:t>altas </a:t>
            </a:r>
            <a:r>
              <a:rPr sz="700" spc="15" dirty="0">
                <a:latin typeface="Microsoft Sans Serif"/>
                <a:cs typeface="Microsoft Sans Serif"/>
              </a:rPr>
              <a:t> </a:t>
            </a:r>
            <a:r>
              <a:rPr sz="700" spc="25" dirty="0">
                <a:latin typeface="Microsoft Sans Serif"/>
                <a:cs typeface="Microsoft Sans Serif"/>
              </a:rPr>
              <a:t>corrientes</a:t>
            </a:r>
            <a:r>
              <a:rPr sz="700" dirty="0">
                <a:latin typeface="Microsoft Sans Serif"/>
                <a:cs typeface="Microsoft Sans Serif"/>
              </a:rPr>
              <a:t> </a:t>
            </a:r>
            <a:r>
              <a:rPr sz="700" spc="15" dirty="0">
                <a:latin typeface="Microsoft Sans Serif"/>
                <a:cs typeface="Microsoft Sans Serif"/>
              </a:rPr>
              <a:t>parásitas</a:t>
            </a:r>
            <a:r>
              <a:rPr sz="700" dirty="0">
                <a:latin typeface="Microsoft Sans Serif"/>
                <a:cs typeface="Microsoft Sans Serif"/>
              </a:rPr>
              <a:t> </a:t>
            </a:r>
            <a:r>
              <a:rPr sz="700" spc="20" dirty="0">
                <a:latin typeface="Microsoft Sans Serif"/>
                <a:cs typeface="Microsoft Sans Serif"/>
              </a:rPr>
              <a:t>en</a:t>
            </a:r>
            <a:r>
              <a:rPr sz="700" dirty="0">
                <a:latin typeface="Microsoft Sans Serif"/>
                <a:cs typeface="Microsoft Sans Serif"/>
              </a:rPr>
              <a:t> </a:t>
            </a:r>
            <a:r>
              <a:rPr sz="700" spc="10" dirty="0">
                <a:latin typeface="Microsoft Sans Serif"/>
                <a:cs typeface="Microsoft Sans Serif"/>
              </a:rPr>
              <a:t>los</a:t>
            </a:r>
            <a:r>
              <a:rPr sz="700" dirty="0">
                <a:latin typeface="Microsoft Sans Serif"/>
                <a:cs typeface="Microsoft Sans Serif"/>
              </a:rPr>
              <a:t> </a:t>
            </a:r>
            <a:r>
              <a:rPr sz="700" spc="25" dirty="0">
                <a:latin typeface="Microsoft Sans Serif"/>
                <a:cs typeface="Microsoft Sans Serif"/>
              </a:rPr>
              <a:t>componentes</a:t>
            </a:r>
            <a:r>
              <a:rPr sz="700" dirty="0">
                <a:latin typeface="Microsoft Sans Serif"/>
                <a:cs typeface="Microsoft Sans Serif"/>
              </a:rPr>
              <a:t> </a:t>
            </a:r>
            <a:r>
              <a:rPr sz="700" spc="20" dirty="0">
                <a:latin typeface="Microsoft Sans Serif"/>
                <a:cs typeface="Microsoft Sans Serif"/>
              </a:rPr>
              <a:t>del</a:t>
            </a:r>
            <a:r>
              <a:rPr sz="700" dirty="0">
                <a:latin typeface="Microsoft Sans Serif"/>
                <a:cs typeface="Microsoft Sans Serif"/>
              </a:rPr>
              <a:t> </a:t>
            </a:r>
            <a:r>
              <a:rPr sz="700" spc="30" dirty="0">
                <a:latin typeface="Microsoft Sans Serif"/>
                <a:cs typeface="Microsoft Sans Serif"/>
              </a:rPr>
              <a:t>conjunto</a:t>
            </a:r>
            <a:r>
              <a:rPr sz="700" dirty="0">
                <a:latin typeface="Microsoft Sans Serif"/>
                <a:cs typeface="Microsoft Sans Serif"/>
              </a:rPr>
              <a:t> </a:t>
            </a:r>
            <a:r>
              <a:rPr sz="700" spc="20" dirty="0">
                <a:latin typeface="Microsoft Sans Serif"/>
                <a:cs typeface="Microsoft Sans Serif"/>
              </a:rPr>
              <a:t>del</a:t>
            </a:r>
            <a:r>
              <a:rPr sz="700" dirty="0">
                <a:latin typeface="Microsoft Sans Serif"/>
                <a:cs typeface="Microsoft Sans Serif"/>
              </a:rPr>
              <a:t> </a:t>
            </a:r>
            <a:r>
              <a:rPr sz="700" spc="20" dirty="0">
                <a:latin typeface="Microsoft Sans Serif"/>
                <a:cs typeface="Microsoft Sans Serif"/>
              </a:rPr>
              <a:t>núcleo</a:t>
            </a:r>
            <a:r>
              <a:rPr sz="700" dirty="0">
                <a:latin typeface="Microsoft Sans Serif"/>
                <a:cs typeface="Microsoft Sans Serif"/>
              </a:rPr>
              <a:t> </a:t>
            </a:r>
            <a:r>
              <a:rPr sz="700" spc="20" dirty="0">
                <a:latin typeface="Microsoft Sans Serif"/>
                <a:cs typeface="Microsoft Sans Serif"/>
              </a:rPr>
              <a:t>sólido</a:t>
            </a:r>
            <a:r>
              <a:rPr sz="700" dirty="0">
                <a:latin typeface="Microsoft Sans Serif"/>
                <a:cs typeface="Microsoft Sans Serif"/>
              </a:rPr>
              <a:t> </a:t>
            </a:r>
            <a:r>
              <a:rPr sz="700" spc="5" dirty="0">
                <a:latin typeface="Microsoft Sans Serif"/>
                <a:cs typeface="Microsoft Sans Serif"/>
              </a:rPr>
              <a:t>y</a:t>
            </a:r>
            <a:r>
              <a:rPr sz="700" dirty="0">
                <a:latin typeface="Microsoft Sans Serif"/>
                <a:cs typeface="Microsoft Sans Serif"/>
              </a:rPr>
              <a:t> las </a:t>
            </a:r>
            <a:r>
              <a:rPr sz="700" spc="-175" dirty="0">
                <a:latin typeface="Microsoft Sans Serif"/>
                <a:cs typeface="Microsoft Sans Serif"/>
              </a:rPr>
              <a:t> </a:t>
            </a:r>
            <a:r>
              <a:rPr sz="700" spc="15" dirty="0">
                <a:latin typeface="Microsoft Sans Serif"/>
                <a:cs typeface="Microsoft Sans Serif"/>
              </a:rPr>
              <a:t>laminaciones </a:t>
            </a:r>
            <a:r>
              <a:rPr sz="700" spc="20" dirty="0">
                <a:latin typeface="Microsoft Sans Serif"/>
                <a:cs typeface="Microsoft Sans Serif"/>
              </a:rPr>
              <a:t>del </a:t>
            </a:r>
            <a:r>
              <a:rPr sz="700" spc="35" dirty="0">
                <a:latin typeface="Microsoft Sans Serif"/>
                <a:cs typeface="Microsoft Sans Serif"/>
              </a:rPr>
              <a:t>extremo </a:t>
            </a:r>
            <a:r>
              <a:rPr sz="700" spc="20" dirty="0">
                <a:latin typeface="Microsoft Sans Serif"/>
                <a:cs typeface="Microsoft Sans Serif"/>
              </a:rPr>
              <a:t>del núcleo </a:t>
            </a:r>
            <a:r>
              <a:rPr sz="700" spc="25" dirty="0">
                <a:latin typeface="Microsoft Sans Serif"/>
                <a:cs typeface="Microsoft Sans Serif"/>
              </a:rPr>
              <a:t>[4] </a:t>
            </a:r>
            <a:r>
              <a:rPr sz="700" spc="15" dirty="0">
                <a:latin typeface="Microsoft Sans Serif"/>
                <a:cs typeface="Microsoft Sans Serif"/>
              </a:rPr>
              <a:t>[5]. </a:t>
            </a:r>
            <a:r>
              <a:rPr sz="700" dirty="0">
                <a:latin typeface="Microsoft Sans Serif"/>
                <a:cs typeface="Microsoft Sans Serif"/>
              </a:rPr>
              <a:t>Esto </a:t>
            </a:r>
            <a:r>
              <a:rPr sz="700" spc="20" dirty="0">
                <a:latin typeface="Microsoft Sans Serif"/>
                <a:cs typeface="Microsoft Sans Serif"/>
              </a:rPr>
              <a:t>da </a:t>
            </a:r>
            <a:r>
              <a:rPr sz="700" spc="30" dirty="0">
                <a:latin typeface="Microsoft Sans Serif"/>
                <a:cs typeface="Microsoft Sans Serif"/>
              </a:rPr>
              <a:t>como </a:t>
            </a:r>
            <a:r>
              <a:rPr sz="700" spc="25" dirty="0">
                <a:latin typeface="Microsoft Sans Serif"/>
                <a:cs typeface="Microsoft Sans Serif"/>
              </a:rPr>
              <a:t>resultado </a:t>
            </a:r>
            <a:r>
              <a:rPr sz="700" spc="30" dirty="0">
                <a:latin typeface="Microsoft Sans Serif"/>
                <a:cs typeface="Microsoft Sans Serif"/>
              </a:rPr>
              <a:t> </a:t>
            </a:r>
            <a:r>
              <a:rPr sz="700" spc="20" dirty="0">
                <a:latin typeface="Microsoft Sans Serif"/>
                <a:cs typeface="Microsoft Sans Serif"/>
              </a:rPr>
              <a:t>mayores pérdidas </a:t>
            </a:r>
            <a:r>
              <a:rPr sz="700" spc="5" dirty="0">
                <a:latin typeface="Microsoft Sans Serif"/>
                <a:cs typeface="Microsoft Sans Serif"/>
              </a:rPr>
              <a:t>y </a:t>
            </a:r>
            <a:r>
              <a:rPr sz="700" spc="25" dirty="0">
                <a:latin typeface="Microsoft Sans Serif"/>
                <a:cs typeface="Microsoft Sans Serif"/>
              </a:rPr>
              <a:t>calentamiento </a:t>
            </a:r>
            <a:r>
              <a:rPr sz="700" spc="20" dirty="0">
                <a:latin typeface="Microsoft Sans Serif"/>
                <a:cs typeface="Microsoft Sans Serif"/>
              </a:rPr>
              <a:t>en </a:t>
            </a:r>
            <a:r>
              <a:rPr sz="700" dirty="0">
                <a:latin typeface="Microsoft Sans Serif"/>
                <a:cs typeface="Microsoft Sans Serif"/>
              </a:rPr>
              <a:t>esos </a:t>
            </a:r>
            <a:r>
              <a:rPr sz="700" spc="25" dirty="0">
                <a:latin typeface="Microsoft Sans Serif"/>
                <a:cs typeface="Microsoft Sans Serif"/>
              </a:rPr>
              <a:t>componentes. </a:t>
            </a:r>
            <a:r>
              <a:rPr sz="700" spc="-20" dirty="0">
                <a:latin typeface="Microsoft Sans Serif"/>
                <a:cs typeface="Microsoft Sans Serif"/>
              </a:rPr>
              <a:t>En </a:t>
            </a:r>
            <a:r>
              <a:rPr sz="700" spc="10" dirty="0">
                <a:latin typeface="Microsoft Sans Serif"/>
                <a:cs typeface="Microsoft Sans Serif"/>
              </a:rPr>
              <a:t>la </a:t>
            </a:r>
            <a:r>
              <a:rPr sz="700" spc="-5" dirty="0">
                <a:latin typeface="Microsoft Sans Serif"/>
                <a:cs typeface="Microsoft Sans Serif"/>
              </a:rPr>
              <a:t>Fig. </a:t>
            </a:r>
            <a:r>
              <a:rPr sz="700" spc="10" dirty="0">
                <a:latin typeface="Microsoft Sans Serif"/>
                <a:cs typeface="Microsoft Sans Serif"/>
              </a:rPr>
              <a:t>2 </a:t>
            </a:r>
            <a:r>
              <a:rPr sz="700" spc="-5" dirty="0">
                <a:latin typeface="Microsoft Sans Serif"/>
                <a:cs typeface="Microsoft Sans Serif"/>
              </a:rPr>
              <a:t>se </a:t>
            </a:r>
            <a:r>
              <a:rPr sz="700" dirty="0">
                <a:latin typeface="Microsoft Sans Serif"/>
                <a:cs typeface="Microsoft Sans Serif"/>
              </a:rPr>
              <a:t> </a:t>
            </a:r>
            <a:r>
              <a:rPr sz="700" spc="30" dirty="0">
                <a:latin typeface="Microsoft Sans Serif"/>
                <a:cs typeface="Microsoft Sans Serif"/>
              </a:rPr>
              <a:t>muestra una </a:t>
            </a:r>
            <a:r>
              <a:rPr sz="700" spc="20" dirty="0">
                <a:latin typeface="Microsoft Sans Serif"/>
                <a:cs typeface="Microsoft Sans Serif"/>
              </a:rPr>
              <a:t>construcción típica </a:t>
            </a:r>
            <a:r>
              <a:rPr sz="700" spc="25" dirty="0">
                <a:latin typeface="Microsoft Sans Serif"/>
                <a:cs typeface="Microsoft Sans Serif"/>
              </a:rPr>
              <a:t>para </a:t>
            </a:r>
            <a:r>
              <a:rPr sz="700" spc="10" dirty="0">
                <a:latin typeface="Microsoft Sans Serif"/>
                <a:cs typeface="Microsoft Sans Serif"/>
              </a:rPr>
              <a:t>el </a:t>
            </a:r>
            <a:r>
              <a:rPr sz="700" spc="35" dirty="0">
                <a:latin typeface="Microsoft Sans Serif"/>
                <a:cs typeface="Microsoft Sans Serif"/>
              </a:rPr>
              <a:t>extremo </a:t>
            </a:r>
            <a:r>
              <a:rPr sz="700" spc="20" dirty="0">
                <a:latin typeface="Microsoft Sans Serif"/>
                <a:cs typeface="Microsoft Sans Serif"/>
              </a:rPr>
              <a:t>del núcleo del </a:t>
            </a:r>
            <a:r>
              <a:rPr sz="700" spc="25" dirty="0">
                <a:latin typeface="Microsoft Sans Serif"/>
                <a:cs typeface="Microsoft Sans Serif"/>
              </a:rPr>
              <a:t>estator </a:t>
            </a:r>
            <a:r>
              <a:rPr sz="700" spc="20" dirty="0">
                <a:latin typeface="Microsoft Sans Serif"/>
                <a:cs typeface="Microsoft Sans Serif"/>
              </a:rPr>
              <a:t>de </a:t>
            </a:r>
            <a:r>
              <a:rPr sz="700" spc="25" dirty="0">
                <a:latin typeface="Microsoft Sans Serif"/>
                <a:cs typeface="Microsoft Sans Serif"/>
              </a:rPr>
              <a:t> </a:t>
            </a:r>
            <a:r>
              <a:rPr sz="700" spc="40" dirty="0">
                <a:latin typeface="Microsoft Sans Serif"/>
                <a:cs typeface="Microsoft Sans Serif"/>
              </a:rPr>
              <a:t>un</a:t>
            </a:r>
            <a:r>
              <a:rPr sz="700" spc="-10" dirty="0">
                <a:latin typeface="Microsoft Sans Serif"/>
                <a:cs typeface="Microsoft Sans Serif"/>
              </a:rPr>
              <a:t> </a:t>
            </a:r>
            <a:r>
              <a:rPr sz="700" spc="25" dirty="0">
                <a:latin typeface="Microsoft Sans Serif"/>
                <a:cs typeface="Microsoft Sans Serif"/>
              </a:rPr>
              <a:t>generador.</a:t>
            </a:r>
            <a:endParaRPr sz="700">
              <a:latin typeface="Microsoft Sans Serif"/>
              <a:cs typeface="Microsoft Sans Serif"/>
            </a:endParaRPr>
          </a:p>
        </p:txBody>
      </p:sp>
      <p:sp>
        <p:nvSpPr>
          <p:cNvPr id="7" name="object 7"/>
          <p:cNvSpPr txBox="1"/>
          <p:nvPr/>
        </p:nvSpPr>
        <p:spPr>
          <a:xfrm>
            <a:off x="9100126" y="3061913"/>
            <a:ext cx="7413486" cy="1116459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sz="750" spc="-5" dirty="0">
                <a:latin typeface="Microsoft Sans Serif"/>
                <a:cs typeface="Microsoft Sans Serif"/>
              </a:rPr>
              <a:t>Fig. </a:t>
            </a:r>
            <a:r>
              <a:rPr sz="750" dirty="0">
                <a:latin typeface="Microsoft Sans Serif"/>
                <a:cs typeface="Microsoft Sans Serif"/>
              </a:rPr>
              <a:t>3.</a:t>
            </a:r>
            <a:r>
              <a:rPr sz="750" spc="-5" dirty="0">
                <a:latin typeface="Microsoft Sans Serif"/>
                <a:cs typeface="Microsoft Sans Serif"/>
              </a:rPr>
              <a:t> </a:t>
            </a:r>
            <a:r>
              <a:rPr sz="750" spc="5" dirty="0">
                <a:latin typeface="Microsoft Sans Serif"/>
                <a:cs typeface="Microsoft Sans Serif"/>
              </a:rPr>
              <a:t>Flujos</a:t>
            </a:r>
            <a:r>
              <a:rPr sz="750" spc="-5" dirty="0">
                <a:latin typeface="Microsoft Sans Serif"/>
                <a:cs typeface="Microsoft Sans Serif"/>
              </a:rPr>
              <a:t> </a:t>
            </a:r>
            <a:r>
              <a:rPr sz="750" spc="5" dirty="0">
                <a:latin typeface="Microsoft Sans Serif"/>
                <a:cs typeface="Microsoft Sans Serif"/>
              </a:rPr>
              <a:t>y</a:t>
            </a:r>
            <a:r>
              <a:rPr sz="750" dirty="0">
                <a:latin typeface="Microsoft Sans Serif"/>
                <a:cs typeface="Microsoft Sans Serif"/>
              </a:rPr>
              <a:t> </a:t>
            </a:r>
            <a:r>
              <a:rPr sz="750" spc="25" dirty="0">
                <a:latin typeface="Microsoft Sans Serif"/>
                <a:cs typeface="Microsoft Sans Serif"/>
              </a:rPr>
              <a:t>corrientes</a:t>
            </a:r>
            <a:r>
              <a:rPr sz="750" spc="-5" dirty="0">
                <a:latin typeface="Microsoft Sans Serif"/>
                <a:cs typeface="Microsoft Sans Serif"/>
              </a:rPr>
              <a:t> </a:t>
            </a:r>
            <a:r>
              <a:rPr sz="750" spc="25" dirty="0">
                <a:latin typeface="Microsoft Sans Serif"/>
                <a:cs typeface="Microsoft Sans Serif"/>
              </a:rPr>
              <a:t>de</a:t>
            </a:r>
            <a:r>
              <a:rPr sz="750" spc="-5" dirty="0">
                <a:latin typeface="Microsoft Sans Serif"/>
                <a:cs typeface="Microsoft Sans Serif"/>
              </a:rPr>
              <a:t> </a:t>
            </a:r>
            <a:r>
              <a:rPr sz="750" spc="35" dirty="0">
                <a:latin typeface="Microsoft Sans Serif"/>
                <a:cs typeface="Microsoft Sans Serif"/>
              </a:rPr>
              <a:t>fuga</a:t>
            </a:r>
            <a:r>
              <a:rPr sz="750" spc="-5" dirty="0">
                <a:latin typeface="Microsoft Sans Serif"/>
                <a:cs typeface="Microsoft Sans Serif"/>
              </a:rPr>
              <a:t> </a:t>
            </a:r>
            <a:r>
              <a:rPr sz="750" spc="10" dirty="0">
                <a:latin typeface="Microsoft Sans Serif"/>
                <a:cs typeface="Microsoft Sans Serif"/>
              </a:rPr>
              <a:t>al</a:t>
            </a:r>
            <a:r>
              <a:rPr sz="750" dirty="0">
                <a:latin typeface="Microsoft Sans Serif"/>
                <a:cs typeface="Microsoft Sans Serif"/>
              </a:rPr>
              <a:t> </a:t>
            </a:r>
            <a:r>
              <a:rPr sz="750" spc="25" dirty="0">
                <a:latin typeface="Microsoft Sans Serif"/>
                <a:cs typeface="Microsoft Sans Serif"/>
              </a:rPr>
              <a:t>final</a:t>
            </a:r>
            <a:r>
              <a:rPr sz="750" spc="-5" dirty="0">
                <a:latin typeface="Microsoft Sans Serif"/>
                <a:cs typeface="Microsoft Sans Serif"/>
              </a:rPr>
              <a:t> </a:t>
            </a:r>
            <a:r>
              <a:rPr sz="750" spc="20" dirty="0">
                <a:latin typeface="Microsoft Sans Serif"/>
                <a:cs typeface="Microsoft Sans Serif"/>
              </a:rPr>
              <a:t>del</a:t>
            </a:r>
            <a:r>
              <a:rPr sz="750" spc="-5" dirty="0">
                <a:latin typeface="Microsoft Sans Serif"/>
                <a:cs typeface="Microsoft Sans Serif"/>
              </a:rPr>
              <a:t> </a:t>
            </a:r>
            <a:r>
              <a:rPr sz="750" spc="20" dirty="0">
                <a:latin typeface="Microsoft Sans Serif"/>
                <a:cs typeface="Microsoft Sans Serif"/>
              </a:rPr>
              <a:t>núcleo</a:t>
            </a:r>
            <a:endParaRPr sz="750">
              <a:latin typeface="Microsoft Sans Serif"/>
              <a:cs typeface="Microsoft Sans Serif"/>
            </a:endParaRPr>
          </a:p>
          <a:p>
            <a:pPr marL="12700" marR="5080" indent="153670">
              <a:lnSpc>
                <a:spcPct val="143100"/>
              </a:lnSpc>
              <a:spcBef>
                <a:spcPts val="465"/>
              </a:spcBef>
            </a:pPr>
            <a:r>
              <a:rPr sz="700" spc="-5" dirty="0">
                <a:latin typeface="Microsoft Sans Serif"/>
                <a:cs typeface="Microsoft Sans Serif"/>
              </a:rPr>
              <a:t>Los </a:t>
            </a:r>
            <a:r>
              <a:rPr sz="700" spc="20" dirty="0">
                <a:latin typeface="Microsoft Sans Serif"/>
                <a:cs typeface="Microsoft Sans Serif"/>
              </a:rPr>
              <a:t>daños debidos </a:t>
            </a:r>
            <a:r>
              <a:rPr sz="700" dirty="0">
                <a:latin typeface="Microsoft Sans Serif"/>
                <a:cs typeface="Microsoft Sans Serif"/>
              </a:rPr>
              <a:t>a </a:t>
            </a:r>
            <a:r>
              <a:rPr sz="700" spc="40" dirty="0">
                <a:latin typeface="Microsoft Sans Serif"/>
                <a:cs typeface="Microsoft Sans Serif"/>
              </a:rPr>
              <a:t>un </a:t>
            </a:r>
            <a:r>
              <a:rPr sz="700" spc="30" dirty="0">
                <a:latin typeface="Microsoft Sans Serif"/>
                <a:cs typeface="Microsoft Sans Serif"/>
              </a:rPr>
              <a:t>funcionamiento </a:t>
            </a:r>
            <a:r>
              <a:rPr sz="700" spc="5" dirty="0">
                <a:latin typeface="Microsoft Sans Serif"/>
                <a:cs typeface="Microsoft Sans Serif"/>
              </a:rPr>
              <a:t>excesivo </a:t>
            </a:r>
            <a:r>
              <a:rPr sz="700" spc="20" dirty="0">
                <a:latin typeface="Microsoft Sans Serif"/>
                <a:cs typeface="Microsoft Sans Serif"/>
              </a:rPr>
              <a:t>de </a:t>
            </a:r>
            <a:r>
              <a:rPr sz="700" dirty="0">
                <a:latin typeface="Microsoft Sans Serif"/>
                <a:cs typeface="Microsoft Sans Serif"/>
              </a:rPr>
              <a:t>V/Hz </a:t>
            </a:r>
            <a:r>
              <a:rPr sz="700" spc="30" dirty="0">
                <a:latin typeface="Microsoft Sans Serif"/>
                <a:cs typeface="Microsoft Sans Serif"/>
              </a:rPr>
              <a:t>ocurren </a:t>
            </a:r>
            <a:r>
              <a:rPr sz="700" spc="20" dirty="0">
                <a:latin typeface="Microsoft Sans Serif"/>
                <a:cs typeface="Microsoft Sans Serif"/>
              </a:rPr>
              <a:t>con </a:t>
            </a:r>
            <a:r>
              <a:rPr sz="700" spc="25" dirty="0">
                <a:latin typeface="Microsoft Sans Serif"/>
                <a:cs typeface="Microsoft Sans Serif"/>
              </a:rPr>
              <a:t> </a:t>
            </a:r>
            <a:r>
              <a:rPr sz="700" spc="30" dirty="0">
                <a:latin typeface="Microsoft Sans Serif"/>
                <a:cs typeface="Microsoft Sans Serif"/>
              </a:rPr>
              <a:t>mayor </a:t>
            </a:r>
            <a:r>
              <a:rPr sz="700" spc="15" dirty="0">
                <a:latin typeface="Microsoft Sans Serif"/>
                <a:cs typeface="Microsoft Sans Serif"/>
              </a:rPr>
              <a:t>frecuencia </a:t>
            </a:r>
            <a:r>
              <a:rPr sz="700" spc="25" dirty="0">
                <a:latin typeface="Microsoft Sans Serif"/>
                <a:cs typeface="Microsoft Sans Serif"/>
              </a:rPr>
              <a:t>cuando </a:t>
            </a:r>
            <a:r>
              <a:rPr sz="700" spc="10" dirty="0">
                <a:latin typeface="Microsoft Sans Serif"/>
                <a:cs typeface="Microsoft Sans Serif"/>
              </a:rPr>
              <a:t>la </a:t>
            </a:r>
            <a:r>
              <a:rPr sz="700" spc="30" dirty="0">
                <a:latin typeface="Microsoft Sans Serif"/>
                <a:cs typeface="Microsoft Sans Serif"/>
              </a:rPr>
              <a:t>unidad </a:t>
            </a:r>
            <a:r>
              <a:rPr sz="700" spc="10" dirty="0">
                <a:latin typeface="Microsoft Sans Serif"/>
                <a:cs typeface="Microsoft Sans Serif"/>
              </a:rPr>
              <a:t>está </a:t>
            </a:r>
            <a:r>
              <a:rPr sz="700" spc="30" dirty="0">
                <a:latin typeface="Microsoft Sans Serif"/>
                <a:cs typeface="Microsoft Sans Serif"/>
              </a:rPr>
              <a:t>fuera </a:t>
            </a:r>
            <a:r>
              <a:rPr sz="700" spc="20" dirty="0">
                <a:latin typeface="Microsoft Sans Serif"/>
                <a:cs typeface="Microsoft Sans Serif"/>
              </a:rPr>
              <a:t>de </a:t>
            </a:r>
            <a:r>
              <a:rPr sz="700" spc="10" dirty="0">
                <a:latin typeface="Microsoft Sans Serif"/>
                <a:cs typeface="Microsoft Sans Serif"/>
              </a:rPr>
              <a:t>línea, </a:t>
            </a:r>
            <a:r>
              <a:rPr sz="700" spc="15" dirty="0">
                <a:latin typeface="Microsoft Sans Serif"/>
                <a:cs typeface="Microsoft Sans Serif"/>
              </a:rPr>
              <a:t>antes </a:t>
            </a:r>
            <a:r>
              <a:rPr sz="700" spc="20" dirty="0">
                <a:latin typeface="Microsoft Sans Serif"/>
                <a:cs typeface="Microsoft Sans Serif"/>
              </a:rPr>
              <a:t>de </a:t>
            </a:r>
            <a:r>
              <a:rPr sz="700" spc="10" dirty="0">
                <a:latin typeface="Microsoft Sans Serif"/>
                <a:cs typeface="Microsoft Sans Serif"/>
              </a:rPr>
              <a:t>la </a:t>
            </a:r>
            <a:r>
              <a:rPr sz="700" spc="15" dirty="0">
                <a:latin typeface="Microsoft Sans Serif"/>
                <a:cs typeface="Microsoft Sans Serif"/>
              </a:rPr>
              <a:t> sincronización. </a:t>
            </a:r>
            <a:r>
              <a:rPr sz="700" spc="-30" dirty="0">
                <a:latin typeface="Microsoft Sans Serif"/>
                <a:cs typeface="Microsoft Sans Serif"/>
              </a:rPr>
              <a:t>El </a:t>
            </a:r>
            <a:r>
              <a:rPr sz="700" spc="20" dirty="0">
                <a:latin typeface="Microsoft Sans Serif"/>
                <a:cs typeface="Microsoft Sans Serif"/>
              </a:rPr>
              <a:t>potencial de sobreexcitación del </a:t>
            </a:r>
            <a:r>
              <a:rPr sz="700" spc="30" dirty="0">
                <a:latin typeface="Microsoft Sans Serif"/>
                <a:cs typeface="Microsoft Sans Serif"/>
              </a:rPr>
              <a:t>generador aumenta </a:t>
            </a:r>
            <a:r>
              <a:rPr sz="700" spc="35" dirty="0">
                <a:latin typeface="Microsoft Sans Serif"/>
                <a:cs typeface="Microsoft Sans Serif"/>
              </a:rPr>
              <a:t> </a:t>
            </a:r>
            <a:r>
              <a:rPr sz="700" spc="30" dirty="0">
                <a:latin typeface="Microsoft Sans Serif"/>
                <a:cs typeface="Microsoft Sans Serif"/>
              </a:rPr>
              <a:t>dramáticamente</a:t>
            </a:r>
            <a:r>
              <a:rPr sz="700" spc="-5" dirty="0">
                <a:latin typeface="Microsoft Sans Serif"/>
                <a:cs typeface="Microsoft Sans Serif"/>
              </a:rPr>
              <a:t> </a:t>
            </a:r>
            <a:r>
              <a:rPr sz="700" dirty="0">
                <a:latin typeface="Microsoft Sans Serif"/>
                <a:cs typeface="Microsoft Sans Serif"/>
              </a:rPr>
              <a:t>si</a:t>
            </a:r>
            <a:r>
              <a:rPr sz="700" spc="-5" dirty="0">
                <a:latin typeface="Microsoft Sans Serif"/>
                <a:cs typeface="Microsoft Sans Serif"/>
              </a:rPr>
              <a:t> </a:t>
            </a:r>
            <a:r>
              <a:rPr sz="700" spc="10" dirty="0">
                <a:latin typeface="Microsoft Sans Serif"/>
                <a:cs typeface="Microsoft Sans Serif"/>
              </a:rPr>
              <a:t>los</a:t>
            </a:r>
            <a:r>
              <a:rPr sz="700" spc="-5" dirty="0">
                <a:latin typeface="Microsoft Sans Serif"/>
                <a:cs typeface="Microsoft Sans Serif"/>
              </a:rPr>
              <a:t> </a:t>
            </a:r>
            <a:r>
              <a:rPr sz="700" spc="25" dirty="0">
                <a:latin typeface="Microsoft Sans Serif"/>
                <a:cs typeface="Microsoft Sans Serif"/>
              </a:rPr>
              <a:t>operadores</a:t>
            </a:r>
            <a:r>
              <a:rPr sz="700" dirty="0">
                <a:latin typeface="Microsoft Sans Serif"/>
                <a:cs typeface="Microsoft Sans Serif"/>
              </a:rPr>
              <a:t> </a:t>
            </a:r>
            <a:r>
              <a:rPr sz="700" spc="30" dirty="0">
                <a:latin typeface="Microsoft Sans Serif"/>
                <a:cs typeface="Microsoft Sans Serif"/>
              </a:rPr>
              <a:t>preparan</a:t>
            </a:r>
            <a:r>
              <a:rPr sz="700" spc="-5" dirty="0">
                <a:latin typeface="Microsoft Sans Serif"/>
                <a:cs typeface="Microsoft Sans Serif"/>
              </a:rPr>
              <a:t> </a:t>
            </a:r>
            <a:r>
              <a:rPr sz="700" spc="30" dirty="0">
                <a:latin typeface="Microsoft Sans Serif"/>
                <a:cs typeface="Microsoft Sans Serif"/>
              </a:rPr>
              <a:t>manualmente</a:t>
            </a:r>
            <a:r>
              <a:rPr sz="700" spc="-5" dirty="0">
                <a:latin typeface="Microsoft Sans Serif"/>
                <a:cs typeface="Microsoft Sans Serif"/>
              </a:rPr>
              <a:t> </a:t>
            </a:r>
            <a:r>
              <a:rPr sz="700" spc="10" dirty="0">
                <a:latin typeface="Microsoft Sans Serif"/>
                <a:cs typeface="Microsoft Sans Serif"/>
              </a:rPr>
              <a:t>la</a:t>
            </a:r>
            <a:r>
              <a:rPr sz="700" spc="-5" dirty="0">
                <a:latin typeface="Microsoft Sans Serif"/>
                <a:cs typeface="Microsoft Sans Serif"/>
              </a:rPr>
              <a:t> </a:t>
            </a:r>
            <a:r>
              <a:rPr sz="700" spc="30" dirty="0">
                <a:latin typeface="Microsoft Sans Serif"/>
                <a:cs typeface="Microsoft Sans Serif"/>
              </a:rPr>
              <a:t>unidad</a:t>
            </a:r>
            <a:r>
              <a:rPr sz="700" spc="-5" dirty="0">
                <a:latin typeface="Microsoft Sans Serif"/>
                <a:cs typeface="Microsoft Sans Serif"/>
              </a:rPr>
              <a:t> </a:t>
            </a:r>
            <a:r>
              <a:rPr sz="700" spc="25" dirty="0">
                <a:latin typeface="Microsoft Sans Serif"/>
                <a:cs typeface="Microsoft Sans Serif"/>
              </a:rPr>
              <a:t>para</a:t>
            </a:r>
            <a:r>
              <a:rPr sz="700" dirty="0">
                <a:latin typeface="Microsoft Sans Serif"/>
                <a:cs typeface="Microsoft Sans Serif"/>
              </a:rPr>
              <a:t> </a:t>
            </a:r>
            <a:r>
              <a:rPr sz="700" spc="10" dirty="0">
                <a:latin typeface="Microsoft Sans Serif"/>
                <a:cs typeface="Microsoft Sans Serif"/>
              </a:rPr>
              <a:t>la </a:t>
            </a:r>
            <a:r>
              <a:rPr sz="700" spc="15" dirty="0">
                <a:latin typeface="Microsoft Sans Serif"/>
                <a:cs typeface="Microsoft Sans Serif"/>
              </a:rPr>
              <a:t> sincronización, </a:t>
            </a:r>
            <a:r>
              <a:rPr sz="700" spc="30" dirty="0">
                <a:latin typeface="Microsoft Sans Serif"/>
                <a:cs typeface="Microsoft Sans Serif"/>
              </a:rPr>
              <a:t>particularmente </a:t>
            </a:r>
            <a:r>
              <a:rPr sz="700" dirty="0">
                <a:latin typeface="Microsoft Sans Serif"/>
                <a:cs typeface="Microsoft Sans Serif"/>
              </a:rPr>
              <a:t>si </a:t>
            </a:r>
            <a:r>
              <a:rPr sz="700" spc="10" dirty="0">
                <a:latin typeface="Microsoft Sans Serif"/>
                <a:cs typeface="Microsoft Sans Serif"/>
              </a:rPr>
              <a:t>los </a:t>
            </a:r>
            <a:r>
              <a:rPr sz="700" spc="20" dirty="0">
                <a:latin typeface="Microsoft Sans Serif"/>
                <a:cs typeface="Microsoft Sans Serif"/>
              </a:rPr>
              <a:t>circuitos de </a:t>
            </a:r>
            <a:r>
              <a:rPr sz="700" spc="25" dirty="0">
                <a:latin typeface="Microsoft Sans Serif"/>
                <a:cs typeface="Microsoft Sans Serif"/>
              </a:rPr>
              <a:t>alarma </a:t>
            </a:r>
            <a:r>
              <a:rPr sz="700" spc="30" dirty="0">
                <a:latin typeface="Microsoft Sans Serif"/>
                <a:cs typeface="Microsoft Sans Serif"/>
              </a:rPr>
              <a:t>o </a:t>
            </a:r>
            <a:r>
              <a:rPr sz="700" spc="25" dirty="0">
                <a:latin typeface="Microsoft Sans Serif"/>
                <a:cs typeface="Microsoft Sans Serif"/>
              </a:rPr>
              <a:t>inhibición </a:t>
            </a:r>
            <a:r>
              <a:rPr sz="700" spc="20" dirty="0">
                <a:latin typeface="Microsoft Sans Serif"/>
                <a:cs typeface="Microsoft Sans Serif"/>
              </a:rPr>
              <a:t>de </a:t>
            </a:r>
            <a:r>
              <a:rPr sz="700" spc="25" dirty="0">
                <a:latin typeface="Microsoft Sans Serif"/>
                <a:cs typeface="Microsoft Sans Serif"/>
              </a:rPr>
              <a:t> </a:t>
            </a:r>
            <a:r>
              <a:rPr sz="700" spc="20" dirty="0">
                <a:latin typeface="Microsoft Sans Serif"/>
                <a:cs typeface="Microsoft Sans Serif"/>
              </a:rPr>
              <a:t>sobreexcitación</a:t>
            </a:r>
            <a:r>
              <a:rPr sz="700" spc="-5" dirty="0">
                <a:latin typeface="Microsoft Sans Serif"/>
                <a:cs typeface="Microsoft Sans Serif"/>
              </a:rPr>
              <a:t> </a:t>
            </a:r>
            <a:r>
              <a:rPr sz="700" spc="20" dirty="0">
                <a:latin typeface="Microsoft Sans Serif"/>
                <a:cs typeface="Microsoft Sans Serif"/>
              </a:rPr>
              <a:t>son</a:t>
            </a:r>
            <a:r>
              <a:rPr sz="700" dirty="0">
                <a:latin typeface="Microsoft Sans Serif"/>
                <a:cs typeface="Microsoft Sans Serif"/>
              </a:rPr>
              <a:t> </a:t>
            </a:r>
            <a:r>
              <a:rPr sz="700" spc="15" dirty="0">
                <a:latin typeface="Microsoft Sans Serif"/>
                <a:cs typeface="Microsoft Sans Serif"/>
              </a:rPr>
              <a:t>inadecuados</a:t>
            </a:r>
            <a:r>
              <a:rPr sz="700" spc="-5" dirty="0">
                <a:latin typeface="Microsoft Sans Serif"/>
                <a:cs typeface="Microsoft Sans Serif"/>
              </a:rPr>
              <a:t> </a:t>
            </a:r>
            <a:r>
              <a:rPr sz="700" spc="30" dirty="0">
                <a:latin typeface="Microsoft Sans Serif"/>
                <a:cs typeface="Microsoft Sans Serif"/>
              </a:rPr>
              <a:t>o</a:t>
            </a:r>
            <a:r>
              <a:rPr sz="700" dirty="0">
                <a:latin typeface="Microsoft Sans Serif"/>
                <a:cs typeface="Microsoft Sans Serif"/>
              </a:rPr>
              <a:t> </a:t>
            </a:r>
            <a:r>
              <a:rPr sz="700" spc="10" dirty="0">
                <a:latin typeface="Microsoft Sans Serif"/>
                <a:cs typeface="Microsoft Sans Serif"/>
              </a:rPr>
              <a:t>los</a:t>
            </a:r>
            <a:r>
              <a:rPr sz="700" dirty="0">
                <a:latin typeface="Microsoft Sans Serif"/>
                <a:cs typeface="Microsoft Sans Serif"/>
              </a:rPr>
              <a:t> </a:t>
            </a:r>
            <a:r>
              <a:rPr sz="700" spc="20" dirty="0">
                <a:latin typeface="Microsoft Sans Serif"/>
                <a:cs typeface="Microsoft Sans Serif"/>
              </a:rPr>
              <a:t>circuitos</a:t>
            </a:r>
            <a:r>
              <a:rPr sz="700" spc="-5" dirty="0">
                <a:latin typeface="Microsoft Sans Serif"/>
                <a:cs typeface="Microsoft Sans Serif"/>
              </a:rPr>
              <a:t> </a:t>
            </a:r>
            <a:r>
              <a:rPr sz="700" spc="20" dirty="0">
                <a:latin typeface="Microsoft Sans Serif"/>
                <a:cs typeface="Microsoft Sans Serif"/>
              </a:rPr>
              <a:t>del</a:t>
            </a:r>
            <a:r>
              <a:rPr sz="700" dirty="0">
                <a:latin typeface="Microsoft Sans Serif"/>
                <a:cs typeface="Microsoft Sans Serif"/>
              </a:rPr>
              <a:t> </a:t>
            </a:r>
            <a:r>
              <a:rPr sz="700" spc="35" dirty="0">
                <a:latin typeface="Microsoft Sans Serif"/>
                <a:cs typeface="Microsoft Sans Serif"/>
              </a:rPr>
              <a:t>transformador</a:t>
            </a:r>
            <a:r>
              <a:rPr sz="700" dirty="0">
                <a:latin typeface="Microsoft Sans Serif"/>
                <a:cs typeface="Microsoft Sans Serif"/>
              </a:rPr>
              <a:t> </a:t>
            </a:r>
            <a:r>
              <a:rPr sz="700" spc="20" dirty="0">
                <a:latin typeface="Microsoft Sans Serif"/>
                <a:cs typeface="Microsoft Sans Serif"/>
              </a:rPr>
              <a:t>de</a:t>
            </a:r>
            <a:r>
              <a:rPr sz="700" spc="-5" dirty="0">
                <a:latin typeface="Microsoft Sans Serif"/>
                <a:cs typeface="Microsoft Sans Serif"/>
              </a:rPr>
              <a:t> </a:t>
            </a:r>
            <a:r>
              <a:rPr sz="700" spc="20" dirty="0">
                <a:latin typeface="Microsoft Sans Serif"/>
                <a:cs typeface="Microsoft Sans Serif"/>
              </a:rPr>
              <a:t>voltaje </a:t>
            </a:r>
            <a:r>
              <a:rPr sz="700" spc="-170" dirty="0">
                <a:latin typeface="Microsoft Sans Serif"/>
                <a:cs typeface="Microsoft Sans Serif"/>
              </a:rPr>
              <a:t> </a:t>
            </a:r>
            <a:r>
              <a:rPr sz="700" spc="-35" dirty="0">
                <a:latin typeface="Microsoft Sans Serif"/>
                <a:cs typeface="Microsoft Sans Serif"/>
              </a:rPr>
              <a:t>(VT) </a:t>
            </a:r>
            <a:r>
              <a:rPr sz="700" spc="15" dirty="0">
                <a:latin typeface="Microsoft Sans Serif"/>
                <a:cs typeface="Microsoft Sans Serif"/>
              </a:rPr>
              <a:t>están </a:t>
            </a:r>
            <a:r>
              <a:rPr sz="700" spc="25" dirty="0">
                <a:latin typeface="Microsoft Sans Serif"/>
                <a:cs typeface="Microsoft Sans Serif"/>
              </a:rPr>
              <a:t>configurados incorrectamente. </a:t>
            </a:r>
            <a:r>
              <a:rPr sz="700" spc="15" dirty="0">
                <a:latin typeface="Microsoft Sans Serif"/>
                <a:cs typeface="Microsoft Sans Serif"/>
              </a:rPr>
              <a:t>Por </a:t>
            </a:r>
            <a:r>
              <a:rPr sz="700" spc="20" dirty="0">
                <a:latin typeface="Microsoft Sans Serif"/>
                <a:cs typeface="Microsoft Sans Serif"/>
              </a:rPr>
              <a:t>ejemplo, </a:t>
            </a:r>
            <a:r>
              <a:rPr sz="700" spc="40" dirty="0">
                <a:latin typeface="Microsoft Sans Serif"/>
                <a:cs typeface="Microsoft Sans Serif"/>
              </a:rPr>
              <a:t>un </a:t>
            </a:r>
            <a:r>
              <a:rPr sz="700" spc="35" dirty="0">
                <a:latin typeface="Microsoft Sans Serif"/>
                <a:cs typeface="Microsoft Sans Serif"/>
              </a:rPr>
              <a:t>gran </a:t>
            </a:r>
            <a:r>
              <a:rPr sz="700" spc="30" dirty="0">
                <a:latin typeface="Microsoft Sans Serif"/>
                <a:cs typeface="Microsoft Sans Serif"/>
              </a:rPr>
              <a:t>generador </a:t>
            </a:r>
            <a:r>
              <a:rPr sz="700" spc="35" dirty="0">
                <a:latin typeface="Microsoft Sans Serif"/>
                <a:cs typeface="Microsoft Sans Serif"/>
              </a:rPr>
              <a:t> </a:t>
            </a:r>
            <a:r>
              <a:rPr sz="700" spc="20" dirty="0">
                <a:latin typeface="Microsoft Sans Serif"/>
                <a:cs typeface="Microsoft Sans Serif"/>
              </a:rPr>
              <a:t>nuclear</a:t>
            </a:r>
            <a:r>
              <a:rPr sz="700" spc="-5" dirty="0">
                <a:latin typeface="Microsoft Sans Serif"/>
                <a:cs typeface="Microsoft Sans Serif"/>
              </a:rPr>
              <a:t> </a:t>
            </a:r>
            <a:r>
              <a:rPr sz="700" spc="25" dirty="0">
                <a:latin typeface="Microsoft Sans Serif"/>
                <a:cs typeface="Microsoft Sans Serif"/>
              </a:rPr>
              <a:t>falló</a:t>
            </a:r>
            <a:r>
              <a:rPr sz="700" spc="-5" dirty="0">
                <a:latin typeface="Microsoft Sans Serif"/>
                <a:cs typeface="Microsoft Sans Serif"/>
              </a:rPr>
              <a:t> </a:t>
            </a:r>
            <a:r>
              <a:rPr sz="700" spc="25" dirty="0">
                <a:latin typeface="Microsoft Sans Serif"/>
                <a:cs typeface="Microsoft Sans Serif"/>
              </a:rPr>
              <a:t>cuando</a:t>
            </a:r>
            <a:r>
              <a:rPr sz="700" spc="-5" dirty="0">
                <a:latin typeface="Microsoft Sans Serif"/>
                <a:cs typeface="Microsoft Sans Serif"/>
              </a:rPr>
              <a:t> </a:t>
            </a:r>
            <a:r>
              <a:rPr sz="700" spc="40" dirty="0">
                <a:latin typeface="Microsoft Sans Serif"/>
                <a:cs typeface="Microsoft Sans Serif"/>
              </a:rPr>
              <a:t>un</a:t>
            </a:r>
            <a:r>
              <a:rPr sz="700" spc="-5" dirty="0">
                <a:latin typeface="Microsoft Sans Serif"/>
                <a:cs typeface="Microsoft Sans Serif"/>
              </a:rPr>
              <a:t> </a:t>
            </a:r>
            <a:r>
              <a:rPr sz="700" spc="-45" dirty="0">
                <a:latin typeface="Microsoft Sans Serif"/>
                <a:cs typeface="Microsoft Sans Serif"/>
              </a:rPr>
              <a:t>VT</a:t>
            </a:r>
            <a:r>
              <a:rPr sz="700" spc="-5" dirty="0">
                <a:latin typeface="Microsoft Sans Serif"/>
                <a:cs typeface="Microsoft Sans Serif"/>
              </a:rPr>
              <a:t> </a:t>
            </a:r>
            <a:r>
              <a:rPr sz="700" spc="30" dirty="0">
                <a:latin typeface="Microsoft Sans Serif"/>
                <a:cs typeface="Microsoft Sans Serif"/>
              </a:rPr>
              <a:t>mal</a:t>
            </a:r>
            <a:r>
              <a:rPr sz="700" spc="-5" dirty="0">
                <a:latin typeface="Microsoft Sans Serif"/>
                <a:cs typeface="Microsoft Sans Serif"/>
              </a:rPr>
              <a:t> </a:t>
            </a:r>
            <a:r>
              <a:rPr sz="700" spc="20" dirty="0">
                <a:latin typeface="Microsoft Sans Serif"/>
                <a:cs typeface="Microsoft Sans Serif"/>
              </a:rPr>
              <a:t>conectado</a:t>
            </a:r>
            <a:r>
              <a:rPr sz="700" spc="-5" dirty="0">
                <a:latin typeface="Microsoft Sans Serif"/>
                <a:cs typeface="Microsoft Sans Serif"/>
              </a:rPr>
              <a:t> </a:t>
            </a:r>
            <a:r>
              <a:rPr sz="700" spc="25" dirty="0">
                <a:latin typeface="Microsoft Sans Serif"/>
                <a:cs typeface="Microsoft Sans Serif"/>
              </a:rPr>
              <a:t>provocó</a:t>
            </a:r>
            <a:r>
              <a:rPr sz="700" spc="-5" dirty="0">
                <a:latin typeface="Microsoft Sans Serif"/>
                <a:cs typeface="Microsoft Sans Serif"/>
              </a:rPr>
              <a:t> </a:t>
            </a:r>
            <a:r>
              <a:rPr sz="700" spc="30" dirty="0">
                <a:latin typeface="Microsoft Sans Serif"/>
                <a:cs typeface="Microsoft Sans Serif"/>
              </a:rPr>
              <a:t>que</a:t>
            </a:r>
            <a:r>
              <a:rPr sz="700" spc="-5" dirty="0">
                <a:latin typeface="Microsoft Sans Serif"/>
                <a:cs typeface="Microsoft Sans Serif"/>
              </a:rPr>
              <a:t> </a:t>
            </a:r>
            <a:r>
              <a:rPr sz="700" spc="10" dirty="0">
                <a:latin typeface="Microsoft Sans Serif"/>
                <a:cs typeface="Microsoft Sans Serif"/>
              </a:rPr>
              <a:t>la</a:t>
            </a:r>
            <a:r>
              <a:rPr sz="700" spc="-5" dirty="0">
                <a:latin typeface="Microsoft Sans Serif"/>
                <a:cs typeface="Microsoft Sans Serif"/>
              </a:rPr>
              <a:t> </a:t>
            </a:r>
            <a:r>
              <a:rPr sz="700" spc="10" dirty="0">
                <a:latin typeface="Microsoft Sans Serif"/>
                <a:cs typeface="Microsoft Sans Serif"/>
              </a:rPr>
              <a:t>señal</a:t>
            </a:r>
            <a:r>
              <a:rPr sz="700" spc="-5" dirty="0">
                <a:latin typeface="Microsoft Sans Serif"/>
                <a:cs typeface="Microsoft Sans Serif"/>
              </a:rPr>
              <a:t> </a:t>
            </a:r>
            <a:r>
              <a:rPr sz="700" spc="20" dirty="0">
                <a:latin typeface="Microsoft Sans Serif"/>
                <a:cs typeface="Microsoft Sans Serif"/>
              </a:rPr>
              <a:t>de</a:t>
            </a:r>
            <a:r>
              <a:rPr sz="700" spc="-5" dirty="0">
                <a:latin typeface="Microsoft Sans Serif"/>
                <a:cs typeface="Microsoft Sans Serif"/>
              </a:rPr>
              <a:t> </a:t>
            </a:r>
            <a:r>
              <a:rPr sz="700" spc="15" dirty="0">
                <a:latin typeface="Microsoft Sans Serif"/>
                <a:cs typeface="Microsoft Sans Serif"/>
              </a:rPr>
              <a:t>voltaje  </a:t>
            </a:r>
            <a:r>
              <a:rPr sz="700" spc="30" dirty="0">
                <a:latin typeface="Microsoft Sans Serif"/>
                <a:cs typeface="Microsoft Sans Serif"/>
              </a:rPr>
              <a:t>fuera </a:t>
            </a:r>
            <a:r>
              <a:rPr sz="700" spc="35" dirty="0">
                <a:latin typeface="Microsoft Sans Serif"/>
                <a:cs typeface="Microsoft Sans Serif"/>
              </a:rPr>
              <a:t>mucho </a:t>
            </a:r>
            <a:r>
              <a:rPr sz="700" spc="40" dirty="0">
                <a:latin typeface="Microsoft Sans Serif"/>
                <a:cs typeface="Microsoft Sans Serif"/>
              </a:rPr>
              <a:t>menor </a:t>
            </a:r>
            <a:r>
              <a:rPr sz="700" spc="30" dirty="0">
                <a:latin typeface="Microsoft Sans Serif"/>
                <a:cs typeface="Microsoft Sans Serif"/>
              </a:rPr>
              <a:t>que </a:t>
            </a:r>
            <a:r>
              <a:rPr sz="700" spc="10" dirty="0">
                <a:latin typeface="Microsoft Sans Serif"/>
                <a:cs typeface="Microsoft Sans Serif"/>
              </a:rPr>
              <a:t>el </a:t>
            </a:r>
            <a:r>
              <a:rPr sz="700" spc="20" dirty="0">
                <a:latin typeface="Microsoft Sans Serif"/>
                <a:cs typeface="Microsoft Sans Serif"/>
              </a:rPr>
              <a:t>voltaje real de </a:t>
            </a:r>
            <a:r>
              <a:rPr sz="700" spc="10" dirty="0">
                <a:latin typeface="Microsoft Sans Serif"/>
                <a:cs typeface="Microsoft Sans Serif"/>
              </a:rPr>
              <a:t>la </a:t>
            </a:r>
            <a:r>
              <a:rPr sz="700" spc="25" dirty="0">
                <a:latin typeface="Microsoft Sans Serif"/>
                <a:cs typeface="Microsoft Sans Serif"/>
              </a:rPr>
              <a:t>máquina. </a:t>
            </a:r>
            <a:r>
              <a:rPr sz="700" spc="-10" dirty="0">
                <a:latin typeface="Microsoft Sans Serif"/>
                <a:cs typeface="Microsoft Sans Serif"/>
              </a:rPr>
              <a:t>Esta </a:t>
            </a:r>
            <a:r>
              <a:rPr sz="700" spc="10" dirty="0">
                <a:latin typeface="Microsoft Sans Serif"/>
                <a:cs typeface="Microsoft Sans Serif"/>
              </a:rPr>
              <a:t>señal </a:t>
            </a:r>
            <a:r>
              <a:rPr sz="700" spc="30" dirty="0">
                <a:latin typeface="Microsoft Sans Serif"/>
                <a:cs typeface="Microsoft Sans Serif"/>
              </a:rPr>
              <a:t>fue </a:t>
            </a:r>
            <a:r>
              <a:rPr sz="700" spc="15" dirty="0">
                <a:latin typeface="Microsoft Sans Serif"/>
                <a:cs typeface="Microsoft Sans Serif"/>
              </a:rPr>
              <a:t>leída </a:t>
            </a:r>
            <a:r>
              <a:rPr sz="700" spc="20" dirty="0">
                <a:latin typeface="Microsoft Sans Serif"/>
                <a:cs typeface="Microsoft Sans Serif"/>
              </a:rPr>
              <a:t> </a:t>
            </a:r>
            <a:r>
              <a:rPr sz="700" spc="40" dirty="0">
                <a:latin typeface="Microsoft Sans Serif"/>
                <a:cs typeface="Microsoft Sans Serif"/>
              </a:rPr>
              <a:t>por </a:t>
            </a:r>
            <a:r>
              <a:rPr sz="700" spc="10" dirty="0">
                <a:latin typeface="Microsoft Sans Serif"/>
                <a:cs typeface="Microsoft Sans Serif"/>
              </a:rPr>
              <a:t>el </a:t>
            </a:r>
            <a:r>
              <a:rPr sz="700" spc="30" dirty="0">
                <a:latin typeface="Microsoft Sans Serif"/>
                <a:cs typeface="Microsoft Sans Serif"/>
              </a:rPr>
              <a:t>operador </a:t>
            </a:r>
            <a:r>
              <a:rPr sz="700" spc="20" dirty="0">
                <a:latin typeface="Microsoft Sans Serif"/>
                <a:cs typeface="Microsoft Sans Serif"/>
              </a:rPr>
              <a:t>aplicando </a:t>
            </a:r>
            <a:r>
              <a:rPr sz="700" spc="30" dirty="0">
                <a:latin typeface="Microsoft Sans Serif"/>
                <a:cs typeface="Microsoft Sans Serif"/>
              </a:rPr>
              <a:t>manualmente </a:t>
            </a:r>
            <a:r>
              <a:rPr sz="700" spc="10" dirty="0">
                <a:latin typeface="Microsoft Sans Serif"/>
                <a:cs typeface="Microsoft Sans Serif"/>
              </a:rPr>
              <a:t>la </a:t>
            </a:r>
            <a:r>
              <a:rPr sz="700" spc="15" dirty="0">
                <a:latin typeface="Microsoft Sans Serif"/>
                <a:cs typeface="Microsoft Sans Serif"/>
              </a:rPr>
              <a:t>excitación </a:t>
            </a:r>
            <a:r>
              <a:rPr sz="700" spc="20" dirty="0">
                <a:latin typeface="Microsoft Sans Serif"/>
                <a:cs typeface="Microsoft Sans Serif"/>
              </a:rPr>
              <a:t>de campo. </a:t>
            </a:r>
            <a:r>
              <a:rPr sz="700" spc="-30" dirty="0">
                <a:latin typeface="Microsoft Sans Serif"/>
                <a:cs typeface="Microsoft Sans Serif"/>
              </a:rPr>
              <a:t>El </a:t>
            </a:r>
            <a:r>
              <a:rPr sz="700" spc="20" dirty="0">
                <a:latin typeface="Microsoft Sans Serif"/>
                <a:cs typeface="Microsoft Sans Serif"/>
              </a:rPr>
              <a:t>núcleo </a:t>
            </a:r>
            <a:r>
              <a:rPr sz="700" spc="25" dirty="0">
                <a:latin typeface="Microsoft Sans Serif"/>
                <a:cs typeface="Microsoft Sans Serif"/>
              </a:rPr>
              <a:t> falló </a:t>
            </a:r>
            <a:r>
              <a:rPr sz="700" spc="20" dirty="0">
                <a:latin typeface="Microsoft Sans Serif"/>
                <a:cs typeface="Microsoft Sans Serif"/>
              </a:rPr>
              <a:t>en </a:t>
            </a:r>
            <a:r>
              <a:rPr sz="700" spc="25" dirty="0">
                <a:latin typeface="Microsoft Sans Serif"/>
                <a:cs typeface="Microsoft Sans Serif"/>
              </a:rPr>
              <a:t>menos </a:t>
            </a:r>
            <a:r>
              <a:rPr sz="700" spc="20" dirty="0">
                <a:latin typeface="Microsoft Sans Serif"/>
                <a:cs typeface="Microsoft Sans Serif"/>
              </a:rPr>
              <a:t>de </a:t>
            </a:r>
            <a:r>
              <a:rPr sz="700" spc="40" dirty="0">
                <a:latin typeface="Microsoft Sans Serif"/>
                <a:cs typeface="Microsoft Sans Serif"/>
              </a:rPr>
              <a:t>un </a:t>
            </a:r>
            <a:r>
              <a:rPr sz="700" spc="35" dirty="0">
                <a:latin typeface="Microsoft Sans Serif"/>
                <a:cs typeface="Microsoft Sans Serif"/>
              </a:rPr>
              <a:t>minuto. </a:t>
            </a:r>
            <a:r>
              <a:rPr sz="700" spc="-10" dirty="0">
                <a:latin typeface="Microsoft Sans Serif"/>
                <a:cs typeface="Microsoft Sans Serif"/>
              </a:rPr>
              <a:t>Esta </a:t>
            </a:r>
            <a:r>
              <a:rPr sz="700" spc="20" dirty="0">
                <a:latin typeface="Microsoft Sans Serif"/>
                <a:cs typeface="Microsoft Sans Serif"/>
              </a:rPr>
              <a:t>situación </a:t>
            </a:r>
            <a:r>
              <a:rPr sz="700" spc="30" dirty="0">
                <a:latin typeface="Microsoft Sans Serif"/>
                <a:cs typeface="Microsoft Sans Serif"/>
              </a:rPr>
              <a:t>también podría </a:t>
            </a:r>
            <a:r>
              <a:rPr sz="700" spc="25" dirty="0">
                <a:latin typeface="Microsoft Sans Serif"/>
                <a:cs typeface="Microsoft Sans Serif"/>
              </a:rPr>
              <a:t>haber </a:t>
            </a:r>
            <a:r>
              <a:rPr sz="700" spc="30" dirty="0">
                <a:latin typeface="Microsoft Sans Serif"/>
                <a:cs typeface="Microsoft Sans Serif"/>
              </a:rPr>
              <a:t>ocurrido </a:t>
            </a:r>
            <a:r>
              <a:rPr sz="700" spc="35" dirty="0">
                <a:latin typeface="Microsoft Sans Serif"/>
                <a:cs typeface="Microsoft Sans Serif"/>
              </a:rPr>
              <a:t> </a:t>
            </a:r>
            <a:r>
              <a:rPr sz="700" spc="20" dirty="0">
                <a:latin typeface="Microsoft Sans Serif"/>
                <a:cs typeface="Microsoft Sans Serif"/>
              </a:rPr>
              <a:t>con </a:t>
            </a:r>
            <a:r>
              <a:rPr sz="700" spc="40" dirty="0">
                <a:latin typeface="Microsoft Sans Serif"/>
                <a:cs typeface="Microsoft Sans Serif"/>
              </a:rPr>
              <a:t>un </a:t>
            </a:r>
            <a:r>
              <a:rPr sz="700" spc="20" dirty="0">
                <a:latin typeface="Microsoft Sans Serif"/>
                <a:cs typeface="Microsoft Sans Serif"/>
              </a:rPr>
              <a:t>esquema </a:t>
            </a:r>
            <a:r>
              <a:rPr sz="700" spc="30" dirty="0">
                <a:latin typeface="Microsoft Sans Serif"/>
                <a:cs typeface="Microsoft Sans Serif"/>
              </a:rPr>
              <a:t>automático </a:t>
            </a:r>
            <a:r>
              <a:rPr sz="700" dirty="0">
                <a:latin typeface="Microsoft Sans Serif"/>
                <a:cs typeface="Microsoft Sans Serif"/>
              </a:rPr>
              <a:t>si </a:t>
            </a:r>
            <a:r>
              <a:rPr sz="700" spc="35" dirty="0">
                <a:latin typeface="Microsoft Sans Serif"/>
                <a:cs typeface="Microsoft Sans Serif"/>
              </a:rPr>
              <a:t>no </a:t>
            </a:r>
            <a:r>
              <a:rPr sz="700" spc="-5" dirty="0">
                <a:latin typeface="Microsoft Sans Serif"/>
                <a:cs typeface="Microsoft Sans Serif"/>
              </a:rPr>
              <a:t>se </a:t>
            </a:r>
            <a:r>
              <a:rPr sz="700" spc="30" dirty="0">
                <a:latin typeface="Microsoft Sans Serif"/>
                <a:cs typeface="Microsoft Sans Serif"/>
              </a:rPr>
              <a:t>hubieran </a:t>
            </a:r>
            <a:r>
              <a:rPr sz="700" spc="20" dirty="0">
                <a:latin typeface="Microsoft Sans Serif"/>
                <a:cs typeface="Microsoft Sans Serif"/>
              </a:rPr>
              <a:t>diseñado </a:t>
            </a:r>
            <a:r>
              <a:rPr sz="700" spc="15" dirty="0">
                <a:latin typeface="Microsoft Sans Serif"/>
                <a:cs typeface="Microsoft Sans Serif"/>
              </a:rPr>
              <a:t>salvaguardias </a:t>
            </a:r>
            <a:r>
              <a:rPr sz="700" spc="20" dirty="0">
                <a:latin typeface="Microsoft Sans Serif"/>
                <a:cs typeface="Microsoft Sans Serif"/>
              </a:rPr>
              <a:t> </a:t>
            </a:r>
            <a:r>
              <a:rPr sz="700" spc="10" dirty="0">
                <a:latin typeface="Microsoft Sans Serif"/>
                <a:cs typeface="Microsoft Sans Serif"/>
              </a:rPr>
              <a:t>adecuadas</a:t>
            </a:r>
            <a:r>
              <a:rPr sz="700" spc="-5" dirty="0">
                <a:latin typeface="Microsoft Sans Serif"/>
                <a:cs typeface="Microsoft Sans Serif"/>
              </a:rPr>
              <a:t> </a:t>
            </a:r>
            <a:r>
              <a:rPr sz="700" spc="20" dirty="0">
                <a:latin typeface="Microsoft Sans Serif"/>
                <a:cs typeface="Microsoft Sans Serif"/>
              </a:rPr>
              <a:t>en</a:t>
            </a:r>
            <a:r>
              <a:rPr sz="700" spc="-5" dirty="0">
                <a:latin typeface="Microsoft Sans Serif"/>
                <a:cs typeface="Microsoft Sans Serif"/>
              </a:rPr>
              <a:t> </a:t>
            </a:r>
            <a:r>
              <a:rPr sz="700" spc="10" dirty="0">
                <a:latin typeface="Microsoft Sans Serif"/>
                <a:cs typeface="Microsoft Sans Serif"/>
              </a:rPr>
              <a:t>el</a:t>
            </a:r>
            <a:r>
              <a:rPr sz="700" dirty="0">
                <a:latin typeface="Microsoft Sans Serif"/>
                <a:cs typeface="Microsoft Sans Serif"/>
              </a:rPr>
              <a:t> </a:t>
            </a:r>
            <a:r>
              <a:rPr sz="700" spc="15" dirty="0">
                <a:latin typeface="Microsoft Sans Serif"/>
                <a:cs typeface="Microsoft Sans Serif"/>
              </a:rPr>
              <a:t>sistema</a:t>
            </a:r>
            <a:r>
              <a:rPr sz="700" spc="-5" dirty="0">
                <a:latin typeface="Microsoft Sans Serif"/>
                <a:cs typeface="Microsoft Sans Serif"/>
              </a:rPr>
              <a:t> </a:t>
            </a:r>
            <a:r>
              <a:rPr sz="700" spc="20" dirty="0">
                <a:latin typeface="Microsoft Sans Serif"/>
                <a:cs typeface="Microsoft Sans Serif"/>
              </a:rPr>
              <a:t>de</a:t>
            </a:r>
            <a:r>
              <a:rPr sz="700" spc="-5" dirty="0">
                <a:latin typeface="Microsoft Sans Serif"/>
                <a:cs typeface="Microsoft Sans Serif"/>
              </a:rPr>
              <a:t> </a:t>
            </a:r>
            <a:r>
              <a:rPr sz="700" spc="25" dirty="0">
                <a:latin typeface="Microsoft Sans Serif"/>
                <a:cs typeface="Microsoft Sans Serif"/>
              </a:rPr>
              <a:t>protección</a:t>
            </a:r>
            <a:r>
              <a:rPr sz="700" dirty="0">
                <a:latin typeface="Microsoft Sans Serif"/>
                <a:cs typeface="Microsoft Sans Serif"/>
              </a:rPr>
              <a:t> </a:t>
            </a:r>
            <a:r>
              <a:rPr sz="700" spc="30" dirty="0">
                <a:latin typeface="Microsoft Sans Serif"/>
                <a:cs typeface="Microsoft Sans Serif"/>
              </a:rPr>
              <a:t>o</a:t>
            </a:r>
            <a:r>
              <a:rPr sz="700" spc="-5" dirty="0">
                <a:latin typeface="Microsoft Sans Serif"/>
                <a:cs typeface="Microsoft Sans Serif"/>
              </a:rPr>
              <a:t> </a:t>
            </a:r>
            <a:r>
              <a:rPr sz="700" dirty="0">
                <a:latin typeface="Microsoft Sans Serif"/>
                <a:cs typeface="Microsoft Sans Serif"/>
              </a:rPr>
              <a:t>si</a:t>
            </a:r>
            <a:r>
              <a:rPr sz="700" spc="-5" dirty="0">
                <a:latin typeface="Microsoft Sans Serif"/>
                <a:cs typeface="Microsoft Sans Serif"/>
              </a:rPr>
              <a:t> </a:t>
            </a:r>
            <a:r>
              <a:rPr sz="700" spc="5" dirty="0">
                <a:latin typeface="Microsoft Sans Serif"/>
                <a:cs typeface="Microsoft Sans Serif"/>
              </a:rPr>
              <a:t>estas</a:t>
            </a:r>
            <a:r>
              <a:rPr sz="700" dirty="0">
                <a:latin typeface="Microsoft Sans Serif"/>
                <a:cs typeface="Microsoft Sans Serif"/>
              </a:rPr>
              <a:t> </a:t>
            </a:r>
            <a:r>
              <a:rPr sz="700" spc="20" dirty="0">
                <a:latin typeface="Microsoft Sans Serif"/>
                <a:cs typeface="Microsoft Sans Serif"/>
              </a:rPr>
              <a:t>medidas</a:t>
            </a:r>
            <a:r>
              <a:rPr sz="700" spc="-5" dirty="0">
                <a:latin typeface="Microsoft Sans Serif"/>
                <a:cs typeface="Microsoft Sans Serif"/>
              </a:rPr>
              <a:t> </a:t>
            </a:r>
            <a:r>
              <a:rPr sz="700" spc="20" dirty="0">
                <a:latin typeface="Microsoft Sans Serif"/>
                <a:cs typeface="Microsoft Sans Serif"/>
              </a:rPr>
              <a:t>fallaran.</a:t>
            </a:r>
            <a:endParaRPr sz="700">
              <a:latin typeface="Microsoft Sans Serif"/>
              <a:cs typeface="Microsoft Sans Serif"/>
            </a:endParaRPr>
          </a:p>
        </p:txBody>
      </p:sp>
      <p:sp>
        <p:nvSpPr>
          <p:cNvPr id="8" name="object 8"/>
          <p:cNvSpPr txBox="1"/>
          <p:nvPr/>
        </p:nvSpPr>
        <p:spPr>
          <a:xfrm>
            <a:off x="9100182" y="5371184"/>
            <a:ext cx="7350672" cy="62889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 marR="5080" indent="153670">
              <a:lnSpc>
                <a:spcPct val="154000"/>
              </a:lnSpc>
              <a:spcBef>
                <a:spcPts val="100"/>
              </a:spcBef>
            </a:pPr>
            <a:r>
              <a:rPr sz="650" spc="15" dirty="0">
                <a:latin typeface="Microsoft Sans Serif"/>
                <a:cs typeface="Microsoft Sans Serif"/>
              </a:rPr>
              <a:t>También</a:t>
            </a:r>
            <a:r>
              <a:rPr sz="650" dirty="0">
                <a:latin typeface="Microsoft Sans Serif"/>
                <a:cs typeface="Microsoft Sans Serif"/>
              </a:rPr>
              <a:t> </a:t>
            </a:r>
            <a:r>
              <a:rPr sz="650" spc="-5" dirty="0">
                <a:latin typeface="Microsoft Sans Serif"/>
                <a:cs typeface="Microsoft Sans Serif"/>
              </a:rPr>
              <a:t>es</a:t>
            </a:r>
            <a:r>
              <a:rPr sz="650" dirty="0">
                <a:latin typeface="Microsoft Sans Serif"/>
                <a:cs typeface="Microsoft Sans Serif"/>
              </a:rPr>
              <a:t> </a:t>
            </a:r>
            <a:r>
              <a:rPr sz="650" spc="15" dirty="0">
                <a:latin typeface="Microsoft Sans Serif"/>
                <a:cs typeface="Microsoft Sans Serif"/>
              </a:rPr>
              <a:t>posible</a:t>
            </a:r>
            <a:r>
              <a:rPr sz="650" spc="5" dirty="0">
                <a:latin typeface="Microsoft Sans Serif"/>
                <a:cs typeface="Microsoft Sans Serif"/>
              </a:rPr>
              <a:t> </a:t>
            </a:r>
            <a:r>
              <a:rPr sz="650" spc="25" dirty="0">
                <a:latin typeface="Microsoft Sans Serif"/>
                <a:cs typeface="Microsoft Sans Serif"/>
              </a:rPr>
              <a:t>que</a:t>
            </a:r>
            <a:r>
              <a:rPr sz="650" dirty="0">
                <a:latin typeface="Microsoft Sans Serif"/>
                <a:cs typeface="Microsoft Sans Serif"/>
              </a:rPr>
              <a:t> </a:t>
            </a:r>
            <a:r>
              <a:rPr sz="650" spc="25" dirty="0">
                <a:latin typeface="Microsoft Sans Serif"/>
                <a:cs typeface="Microsoft Sans Serif"/>
              </a:rPr>
              <a:t>una</a:t>
            </a:r>
            <a:r>
              <a:rPr sz="650" spc="5" dirty="0">
                <a:latin typeface="Microsoft Sans Serif"/>
                <a:cs typeface="Microsoft Sans Serif"/>
              </a:rPr>
              <a:t> </a:t>
            </a:r>
            <a:r>
              <a:rPr sz="650" spc="25" dirty="0">
                <a:latin typeface="Microsoft Sans Serif"/>
                <a:cs typeface="Microsoft Sans Serif"/>
              </a:rPr>
              <a:t>unidad</a:t>
            </a:r>
            <a:r>
              <a:rPr sz="650" dirty="0">
                <a:latin typeface="Microsoft Sans Serif"/>
                <a:cs typeface="Microsoft Sans Serif"/>
              </a:rPr>
              <a:t> </a:t>
            </a:r>
            <a:r>
              <a:rPr sz="650" spc="25" dirty="0">
                <a:latin typeface="Microsoft Sans Serif"/>
                <a:cs typeface="Microsoft Sans Serif"/>
              </a:rPr>
              <a:t>experimente</a:t>
            </a:r>
            <a:r>
              <a:rPr sz="650" spc="5" dirty="0">
                <a:latin typeface="Microsoft Sans Serif"/>
                <a:cs typeface="Microsoft Sans Serif"/>
              </a:rPr>
              <a:t> </a:t>
            </a:r>
            <a:r>
              <a:rPr sz="650" spc="40" dirty="0">
                <a:latin typeface="Microsoft Sans Serif"/>
                <a:cs typeface="Microsoft Sans Serif"/>
              </a:rPr>
              <a:t>un</a:t>
            </a:r>
            <a:r>
              <a:rPr sz="650" dirty="0">
                <a:latin typeface="Microsoft Sans Serif"/>
                <a:cs typeface="Microsoft Sans Serif"/>
              </a:rPr>
              <a:t> </a:t>
            </a:r>
            <a:r>
              <a:rPr sz="650" spc="30" dirty="0">
                <a:latin typeface="Microsoft Sans Serif"/>
                <a:cs typeface="Microsoft Sans Serif"/>
              </a:rPr>
              <a:t>funcionamiento</a:t>
            </a:r>
            <a:r>
              <a:rPr sz="650" dirty="0">
                <a:latin typeface="Microsoft Sans Serif"/>
                <a:cs typeface="Microsoft Sans Serif"/>
              </a:rPr>
              <a:t> </a:t>
            </a:r>
            <a:r>
              <a:rPr sz="650" spc="5" dirty="0">
                <a:latin typeface="Microsoft Sans Serif"/>
                <a:cs typeface="Microsoft Sans Serif"/>
              </a:rPr>
              <a:t>excesivo </a:t>
            </a:r>
            <a:r>
              <a:rPr sz="650" spc="-155" dirty="0">
                <a:latin typeface="Microsoft Sans Serif"/>
                <a:cs typeface="Microsoft Sans Serif"/>
              </a:rPr>
              <a:t> </a:t>
            </a:r>
            <a:r>
              <a:rPr sz="650" spc="20" dirty="0">
                <a:latin typeface="Microsoft Sans Serif"/>
                <a:cs typeface="Microsoft Sans Serif"/>
              </a:rPr>
              <a:t>de </a:t>
            </a:r>
            <a:r>
              <a:rPr sz="650" dirty="0">
                <a:latin typeface="Microsoft Sans Serif"/>
                <a:cs typeface="Microsoft Sans Serif"/>
              </a:rPr>
              <a:t>V/Hz </a:t>
            </a:r>
            <a:r>
              <a:rPr sz="650" spc="25" dirty="0">
                <a:latin typeface="Microsoft Sans Serif"/>
                <a:cs typeface="Microsoft Sans Serif"/>
              </a:rPr>
              <a:t>mientras </a:t>
            </a:r>
            <a:r>
              <a:rPr sz="650" spc="10" dirty="0">
                <a:latin typeface="Microsoft Sans Serif"/>
                <a:cs typeface="Microsoft Sans Serif"/>
              </a:rPr>
              <a:t>está </a:t>
            </a:r>
            <a:r>
              <a:rPr sz="650" spc="15" dirty="0">
                <a:latin typeface="Microsoft Sans Serif"/>
                <a:cs typeface="Microsoft Sans Serif"/>
              </a:rPr>
              <a:t>sincronizada con </a:t>
            </a:r>
            <a:r>
              <a:rPr sz="650" spc="10" dirty="0">
                <a:latin typeface="Microsoft Sans Serif"/>
                <a:cs typeface="Microsoft Sans Serif"/>
              </a:rPr>
              <a:t>la </a:t>
            </a:r>
            <a:r>
              <a:rPr sz="650" spc="20" dirty="0">
                <a:latin typeface="Microsoft Sans Serif"/>
                <a:cs typeface="Microsoft Sans Serif"/>
              </a:rPr>
              <a:t>red. </a:t>
            </a:r>
            <a:r>
              <a:rPr sz="650" spc="15" dirty="0">
                <a:latin typeface="Microsoft Sans Serif"/>
                <a:cs typeface="Microsoft Sans Serif"/>
              </a:rPr>
              <a:t>Una </a:t>
            </a:r>
            <a:r>
              <a:rPr sz="650" spc="10" dirty="0">
                <a:latin typeface="Microsoft Sans Serif"/>
                <a:cs typeface="Microsoft Sans Serif"/>
              </a:rPr>
              <a:t>creencia </a:t>
            </a:r>
            <a:r>
              <a:rPr sz="650" spc="30" dirty="0">
                <a:latin typeface="Microsoft Sans Serif"/>
                <a:cs typeface="Microsoft Sans Serif"/>
              </a:rPr>
              <a:t>común </a:t>
            </a:r>
            <a:r>
              <a:rPr sz="650" spc="-5" dirty="0">
                <a:latin typeface="Microsoft Sans Serif"/>
                <a:cs typeface="Microsoft Sans Serif"/>
              </a:rPr>
              <a:t>es </a:t>
            </a:r>
            <a:r>
              <a:rPr sz="650" spc="25" dirty="0">
                <a:latin typeface="Microsoft Sans Serif"/>
                <a:cs typeface="Microsoft Sans Serif"/>
              </a:rPr>
              <a:t>que </a:t>
            </a:r>
            <a:r>
              <a:rPr sz="650" spc="10" dirty="0">
                <a:latin typeface="Microsoft Sans Serif"/>
                <a:cs typeface="Microsoft Sans Serif"/>
              </a:rPr>
              <a:t>los </a:t>
            </a:r>
            <a:r>
              <a:rPr sz="650" spc="15" dirty="0">
                <a:latin typeface="Microsoft Sans Serif"/>
                <a:cs typeface="Microsoft Sans Serif"/>
              </a:rPr>
              <a:t> </a:t>
            </a:r>
            <a:r>
              <a:rPr sz="650" spc="10" dirty="0">
                <a:latin typeface="Microsoft Sans Serif"/>
                <a:cs typeface="Microsoft Sans Serif"/>
              </a:rPr>
              <a:t>sistemas </a:t>
            </a:r>
            <a:r>
              <a:rPr sz="650" spc="20" dirty="0">
                <a:latin typeface="Microsoft Sans Serif"/>
                <a:cs typeface="Microsoft Sans Serif"/>
              </a:rPr>
              <a:t>de energía interconectados en </a:t>
            </a:r>
            <a:r>
              <a:rPr sz="650" spc="15" dirty="0">
                <a:latin typeface="Microsoft Sans Serif"/>
                <a:cs typeface="Microsoft Sans Serif"/>
              </a:rPr>
              <a:t>América </a:t>
            </a:r>
            <a:r>
              <a:rPr sz="650" spc="20" dirty="0">
                <a:latin typeface="Microsoft Sans Serif"/>
                <a:cs typeface="Microsoft Sans Serif"/>
              </a:rPr>
              <a:t>del </a:t>
            </a:r>
            <a:r>
              <a:rPr sz="650" spc="30" dirty="0">
                <a:latin typeface="Microsoft Sans Serif"/>
                <a:cs typeface="Microsoft Sans Serif"/>
              </a:rPr>
              <a:t>Norte </a:t>
            </a:r>
            <a:r>
              <a:rPr sz="650" spc="15" dirty="0">
                <a:latin typeface="Microsoft Sans Serif"/>
                <a:cs typeface="Microsoft Sans Serif"/>
              </a:rPr>
              <a:t>son </a:t>
            </a:r>
            <a:r>
              <a:rPr sz="650" spc="10" dirty="0">
                <a:latin typeface="Microsoft Sans Serif"/>
                <a:cs typeface="Microsoft Sans Serif"/>
              </a:rPr>
              <a:t>sistemas </a:t>
            </a:r>
            <a:r>
              <a:rPr sz="650" spc="20" dirty="0">
                <a:latin typeface="Microsoft Sans Serif"/>
                <a:cs typeface="Microsoft Sans Serif"/>
              </a:rPr>
              <a:t>de bus </a:t>
            </a:r>
            <a:r>
              <a:rPr sz="650" spc="25" dirty="0">
                <a:latin typeface="Microsoft Sans Serif"/>
                <a:cs typeface="Microsoft Sans Serif"/>
              </a:rPr>
              <a:t> </a:t>
            </a:r>
            <a:r>
              <a:rPr sz="650" spc="30" dirty="0">
                <a:latin typeface="Microsoft Sans Serif"/>
                <a:cs typeface="Microsoft Sans Serif"/>
              </a:rPr>
              <a:t>infinito </a:t>
            </a:r>
            <a:r>
              <a:rPr sz="650" spc="5" dirty="0">
                <a:latin typeface="Microsoft Sans Serif"/>
                <a:cs typeface="Microsoft Sans Serif"/>
              </a:rPr>
              <a:t>y </a:t>
            </a:r>
            <a:r>
              <a:rPr sz="650" spc="25" dirty="0">
                <a:latin typeface="Microsoft Sans Serif"/>
                <a:cs typeface="Microsoft Sans Serif"/>
              </a:rPr>
              <a:t>que </a:t>
            </a:r>
            <a:r>
              <a:rPr sz="650" spc="-5" dirty="0">
                <a:latin typeface="Microsoft Sans Serif"/>
                <a:cs typeface="Microsoft Sans Serif"/>
              </a:rPr>
              <a:t>es </a:t>
            </a:r>
            <a:r>
              <a:rPr sz="650" spc="20" dirty="0">
                <a:latin typeface="Microsoft Sans Serif"/>
                <a:cs typeface="Microsoft Sans Serif"/>
              </a:rPr>
              <a:t>prácticamente imposible </a:t>
            </a:r>
            <a:r>
              <a:rPr sz="650" spc="15" dirty="0">
                <a:latin typeface="Microsoft Sans Serif"/>
                <a:cs typeface="Microsoft Sans Serif"/>
              </a:rPr>
              <a:t>elevar </a:t>
            </a:r>
            <a:r>
              <a:rPr sz="650" spc="20" dirty="0">
                <a:latin typeface="Microsoft Sans Serif"/>
                <a:cs typeface="Microsoft Sans Serif"/>
              </a:rPr>
              <a:t>significativamente </a:t>
            </a:r>
            <a:r>
              <a:rPr sz="650" spc="10" dirty="0">
                <a:latin typeface="Microsoft Sans Serif"/>
                <a:cs typeface="Microsoft Sans Serif"/>
              </a:rPr>
              <a:t>los </a:t>
            </a:r>
            <a:r>
              <a:rPr sz="650" spc="15" dirty="0">
                <a:latin typeface="Microsoft Sans Serif"/>
                <a:cs typeface="Microsoft Sans Serif"/>
              </a:rPr>
              <a:t>voltajes </a:t>
            </a:r>
            <a:r>
              <a:rPr sz="650" spc="20" dirty="0">
                <a:latin typeface="Microsoft Sans Serif"/>
                <a:cs typeface="Microsoft Sans Serif"/>
              </a:rPr>
              <a:t> </a:t>
            </a:r>
            <a:r>
              <a:rPr sz="650" spc="25" dirty="0">
                <a:latin typeface="Microsoft Sans Serif"/>
                <a:cs typeface="Microsoft Sans Serif"/>
              </a:rPr>
              <a:t>unitarios </a:t>
            </a:r>
            <a:r>
              <a:rPr sz="650" spc="40" dirty="0">
                <a:latin typeface="Microsoft Sans Serif"/>
                <a:cs typeface="Microsoft Sans Serif"/>
              </a:rPr>
              <a:t>por </a:t>
            </a:r>
            <a:r>
              <a:rPr sz="650" spc="20" dirty="0">
                <a:latin typeface="Microsoft Sans Serif"/>
                <a:cs typeface="Microsoft Sans Serif"/>
              </a:rPr>
              <a:t>encima del </a:t>
            </a:r>
            <a:r>
              <a:rPr sz="650" spc="15" dirty="0">
                <a:latin typeface="Microsoft Sans Serif"/>
                <a:cs typeface="Microsoft Sans Serif"/>
              </a:rPr>
              <a:t>voltaje </a:t>
            </a:r>
            <a:r>
              <a:rPr sz="650" spc="25" dirty="0">
                <a:latin typeface="Microsoft Sans Serif"/>
                <a:cs typeface="Microsoft Sans Serif"/>
              </a:rPr>
              <a:t>operativo nominal. </a:t>
            </a:r>
            <a:r>
              <a:rPr sz="650" dirty="0">
                <a:latin typeface="Microsoft Sans Serif"/>
                <a:cs typeface="Microsoft Sans Serif"/>
              </a:rPr>
              <a:t>Esto </a:t>
            </a:r>
            <a:r>
              <a:rPr sz="650" spc="35" dirty="0">
                <a:latin typeface="Microsoft Sans Serif"/>
                <a:cs typeface="Microsoft Sans Serif"/>
              </a:rPr>
              <a:t>no </a:t>
            </a:r>
            <a:r>
              <a:rPr sz="650" spc="-5" dirty="0">
                <a:latin typeface="Microsoft Sans Serif"/>
                <a:cs typeface="Microsoft Sans Serif"/>
              </a:rPr>
              <a:t>es </a:t>
            </a:r>
            <a:r>
              <a:rPr sz="650" spc="20" dirty="0">
                <a:latin typeface="Microsoft Sans Serif"/>
                <a:cs typeface="Microsoft Sans Serif"/>
              </a:rPr>
              <a:t>cierto para todas </a:t>
            </a:r>
            <a:r>
              <a:rPr sz="650" spc="25" dirty="0">
                <a:latin typeface="Microsoft Sans Serif"/>
                <a:cs typeface="Microsoft Sans Serif"/>
              </a:rPr>
              <a:t> </a:t>
            </a:r>
            <a:r>
              <a:rPr sz="650" dirty="0">
                <a:latin typeface="Microsoft Sans Serif"/>
                <a:cs typeface="Microsoft Sans Serif"/>
              </a:rPr>
              <a:t>las </a:t>
            </a:r>
            <a:r>
              <a:rPr sz="650" spc="15" dirty="0">
                <a:latin typeface="Microsoft Sans Serif"/>
                <a:cs typeface="Microsoft Sans Serif"/>
              </a:rPr>
              <a:t>unidades; </a:t>
            </a:r>
            <a:r>
              <a:rPr sz="650" spc="-40" dirty="0">
                <a:latin typeface="Microsoft Sans Serif"/>
                <a:cs typeface="Microsoft Sans Serif"/>
              </a:rPr>
              <a:t>Se </a:t>
            </a:r>
            <a:r>
              <a:rPr sz="650" spc="5" dirty="0">
                <a:latin typeface="Microsoft Sans Serif"/>
                <a:cs typeface="Microsoft Sans Serif"/>
              </a:rPr>
              <a:t>sabe </a:t>
            </a:r>
            <a:r>
              <a:rPr sz="650" spc="25" dirty="0">
                <a:latin typeface="Microsoft Sans Serif"/>
                <a:cs typeface="Microsoft Sans Serif"/>
              </a:rPr>
              <a:t>que una </a:t>
            </a:r>
            <a:r>
              <a:rPr sz="650" spc="20" dirty="0">
                <a:latin typeface="Microsoft Sans Serif"/>
                <a:cs typeface="Microsoft Sans Serif"/>
              </a:rPr>
              <a:t>operación </a:t>
            </a:r>
            <a:r>
              <a:rPr sz="650" spc="15" dirty="0">
                <a:latin typeface="Microsoft Sans Serif"/>
                <a:cs typeface="Microsoft Sans Serif"/>
              </a:rPr>
              <a:t>inadecuada </a:t>
            </a:r>
            <a:r>
              <a:rPr sz="650" spc="20" dirty="0">
                <a:latin typeface="Microsoft Sans Serif"/>
                <a:cs typeface="Microsoft Sans Serif"/>
              </a:rPr>
              <a:t>de </a:t>
            </a:r>
            <a:r>
              <a:rPr sz="650" spc="25" dirty="0">
                <a:latin typeface="Microsoft Sans Serif"/>
                <a:cs typeface="Microsoft Sans Serif"/>
              </a:rPr>
              <a:t>refuerzo </a:t>
            </a:r>
            <a:r>
              <a:rPr sz="650" spc="30" dirty="0">
                <a:latin typeface="Microsoft Sans Serif"/>
                <a:cs typeface="Microsoft Sans Serif"/>
              </a:rPr>
              <a:t>total </a:t>
            </a:r>
            <a:r>
              <a:rPr sz="650" spc="40" dirty="0">
                <a:latin typeface="Microsoft Sans Serif"/>
                <a:cs typeface="Microsoft Sans Serif"/>
              </a:rPr>
              <a:t>por </a:t>
            </a:r>
            <a:r>
              <a:rPr sz="650" spc="30" dirty="0">
                <a:latin typeface="Microsoft Sans Serif"/>
                <a:cs typeface="Microsoft Sans Serif"/>
              </a:rPr>
              <a:t>parte </a:t>
            </a:r>
            <a:r>
              <a:rPr sz="650" spc="35" dirty="0">
                <a:latin typeface="Microsoft Sans Serif"/>
                <a:cs typeface="Microsoft Sans Serif"/>
              </a:rPr>
              <a:t> </a:t>
            </a:r>
            <a:r>
              <a:rPr sz="650" spc="20" dirty="0">
                <a:latin typeface="Microsoft Sans Serif"/>
                <a:cs typeface="Microsoft Sans Serif"/>
              </a:rPr>
              <a:t>de</a:t>
            </a:r>
            <a:r>
              <a:rPr sz="650" spc="-5" dirty="0">
                <a:latin typeface="Microsoft Sans Serif"/>
                <a:cs typeface="Microsoft Sans Serif"/>
              </a:rPr>
              <a:t> </a:t>
            </a:r>
            <a:r>
              <a:rPr sz="650" spc="40" dirty="0">
                <a:latin typeface="Microsoft Sans Serif"/>
                <a:cs typeface="Microsoft Sans Serif"/>
              </a:rPr>
              <a:t>un</a:t>
            </a:r>
            <a:r>
              <a:rPr sz="650" dirty="0">
                <a:latin typeface="Microsoft Sans Serif"/>
                <a:cs typeface="Microsoft Sans Serif"/>
              </a:rPr>
              <a:t> </a:t>
            </a:r>
            <a:r>
              <a:rPr sz="650" spc="30" dirty="0">
                <a:latin typeface="Microsoft Sans Serif"/>
                <a:cs typeface="Microsoft Sans Serif"/>
              </a:rPr>
              <a:t>regulador</a:t>
            </a:r>
            <a:r>
              <a:rPr sz="650" dirty="0">
                <a:latin typeface="Microsoft Sans Serif"/>
                <a:cs typeface="Microsoft Sans Serif"/>
              </a:rPr>
              <a:t> </a:t>
            </a:r>
            <a:r>
              <a:rPr sz="650" spc="20" dirty="0">
                <a:latin typeface="Microsoft Sans Serif"/>
                <a:cs typeface="Microsoft Sans Serif"/>
              </a:rPr>
              <a:t>de</a:t>
            </a:r>
            <a:r>
              <a:rPr sz="650" dirty="0">
                <a:latin typeface="Microsoft Sans Serif"/>
                <a:cs typeface="Microsoft Sans Serif"/>
              </a:rPr>
              <a:t> </a:t>
            </a:r>
            <a:r>
              <a:rPr sz="650" spc="15" dirty="0">
                <a:latin typeface="Microsoft Sans Serif"/>
                <a:cs typeface="Microsoft Sans Serif"/>
              </a:rPr>
              <a:t>voltaje</a:t>
            </a:r>
            <a:r>
              <a:rPr sz="650" spc="-5" dirty="0">
                <a:latin typeface="Microsoft Sans Serif"/>
                <a:cs typeface="Microsoft Sans Serif"/>
              </a:rPr>
              <a:t> </a:t>
            </a:r>
            <a:r>
              <a:rPr sz="650" spc="20" dirty="0">
                <a:latin typeface="Microsoft Sans Serif"/>
                <a:cs typeface="Microsoft Sans Serif"/>
              </a:rPr>
              <a:t>defectuoso</a:t>
            </a:r>
            <a:r>
              <a:rPr sz="650" dirty="0">
                <a:latin typeface="Microsoft Sans Serif"/>
                <a:cs typeface="Microsoft Sans Serif"/>
              </a:rPr>
              <a:t> </a:t>
            </a:r>
            <a:r>
              <a:rPr sz="650" spc="30" dirty="0">
                <a:latin typeface="Microsoft Sans Serif"/>
                <a:cs typeface="Microsoft Sans Serif"/>
              </a:rPr>
              <a:t>aumenta</a:t>
            </a:r>
            <a:r>
              <a:rPr sz="650" dirty="0">
                <a:latin typeface="Microsoft Sans Serif"/>
                <a:cs typeface="Microsoft Sans Serif"/>
              </a:rPr>
              <a:t> </a:t>
            </a:r>
            <a:r>
              <a:rPr sz="650" spc="20" dirty="0">
                <a:latin typeface="Microsoft Sans Serif"/>
                <a:cs typeface="Microsoft Sans Serif"/>
              </a:rPr>
              <a:t>significativamente</a:t>
            </a:r>
            <a:r>
              <a:rPr sz="650" dirty="0">
                <a:latin typeface="Microsoft Sans Serif"/>
                <a:cs typeface="Microsoft Sans Serif"/>
              </a:rPr>
              <a:t> </a:t>
            </a:r>
            <a:r>
              <a:rPr sz="650" spc="10" dirty="0">
                <a:latin typeface="Microsoft Sans Serif"/>
                <a:cs typeface="Microsoft Sans Serif"/>
              </a:rPr>
              <a:t>los</a:t>
            </a:r>
            <a:r>
              <a:rPr sz="650" spc="-5" dirty="0">
                <a:latin typeface="Microsoft Sans Serif"/>
                <a:cs typeface="Microsoft Sans Serif"/>
              </a:rPr>
              <a:t> </a:t>
            </a:r>
            <a:r>
              <a:rPr sz="650" spc="15" dirty="0">
                <a:latin typeface="Microsoft Sans Serif"/>
                <a:cs typeface="Microsoft Sans Serif"/>
              </a:rPr>
              <a:t>voltajes</a:t>
            </a:r>
            <a:r>
              <a:rPr sz="650" dirty="0">
                <a:latin typeface="Microsoft Sans Serif"/>
                <a:cs typeface="Microsoft Sans Serif"/>
              </a:rPr>
              <a:t> </a:t>
            </a:r>
            <a:r>
              <a:rPr sz="650" spc="20" dirty="0">
                <a:latin typeface="Microsoft Sans Serif"/>
                <a:cs typeface="Microsoft Sans Serif"/>
              </a:rPr>
              <a:t>del </a:t>
            </a:r>
            <a:r>
              <a:rPr sz="650" spc="-155" dirty="0">
                <a:latin typeface="Microsoft Sans Serif"/>
                <a:cs typeface="Microsoft Sans Serif"/>
              </a:rPr>
              <a:t> </a:t>
            </a:r>
            <a:r>
              <a:rPr sz="650" spc="15" dirty="0">
                <a:latin typeface="Microsoft Sans Serif"/>
                <a:cs typeface="Microsoft Sans Serif"/>
              </a:rPr>
              <a:t>sistema </a:t>
            </a:r>
            <a:r>
              <a:rPr sz="650" spc="5" dirty="0">
                <a:latin typeface="Microsoft Sans Serif"/>
                <a:cs typeface="Microsoft Sans Serif"/>
              </a:rPr>
              <a:t>local. </a:t>
            </a:r>
            <a:r>
              <a:rPr sz="650" spc="10" dirty="0">
                <a:latin typeface="Microsoft Sans Serif"/>
                <a:cs typeface="Microsoft Sans Serif"/>
              </a:rPr>
              <a:t>Pueden </a:t>
            </a:r>
            <a:r>
              <a:rPr sz="650" spc="15" dirty="0">
                <a:latin typeface="Microsoft Sans Serif"/>
                <a:cs typeface="Microsoft Sans Serif"/>
              </a:rPr>
              <a:t>desarrollarse varios </a:t>
            </a:r>
            <a:r>
              <a:rPr sz="650" spc="10" dirty="0">
                <a:latin typeface="Microsoft Sans Serif"/>
                <a:cs typeface="Microsoft Sans Serif"/>
              </a:rPr>
              <a:t>escenarios </a:t>
            </a:r>
            <a:r>
              <a:rPr sz="650" spc="25" dirty="0">
                <a:latin typeface="Microsoft Sans Serif"/>
                <a:cs typeface="Microsoft Sans Serif"/>
              </a:rPr>
              <a:t>que pueden </a:t>
            </a:r>
            <a:r>
              <a:rPr sz="650" spc="10" dirty="0">
                <a:latin typeface="Microsoft Sans Serif"/>
                <a:cs typeface="Microsoft Sans Serif"/>
              </a:rPr>
              <a:t>causar </a:t>
            </a:r>
            <a:r>
              <a:rPr sz="650" spc="25" dirty="0">
                <a:latin typeface="Microsoft Sans Serif"/>
                <a:cs typeface="Microsoft Sans Serif"/>
              </a:rPr>
              <a:t>una </a:t>
            </a:r>
            <a:r>
              <a:rPr sz="650" spc="30" dirty="0">
                <a:latin typeface="Microsoft Sans Serif"/>
                <a:cs typeface="Microsoft Sans Serif"/>
              </a:rPr>
              <a:t> </a:t>
            </a:r>
            <a:r>
              <a:rPr sz="650" spc="20" dirty="0">
                <a:latin typeface="Microsoft Sans Serif"/>
                <a:cs typeface="Microsoft Sans Serif"/>
              </a:rPr>
              <a:t>condición</a:t>
            </a:r>
            <a:r>
              <a:rPr sz="650" dirty="0">
                <a:latin typeface="Microsoft Sans Serif"/>
                <a:cs typeface="Microsoft Sans Serif"/>
              </a:rPr>
              <a:t> </a:t>
            </a:r>
            <a:r>
              <a:rPr sz="650" spc="20" dirty="0">
                <a:latin typeface="Microsoft Sans Serif"/>
                <a:cs typeface="Microsoft Sans Serif"/>
              </a:rPr>
              <a:t>de</a:t>
            </a:r>
            <a:r>
              <a:rPr sz="650" dirty="0">
                <a:latin typeface="Microsoft Sans Serif"/>
                <a:cs typeface="Microsoft Sans Serif"/>
              </a:rPr>
              <a:t> </a:t>
            </a:r>
            <a:r>
              <a:rPr sz="650" spc="15" dirty="0">
                <a:latin typeface="Microsoft Sans Serif"/>
                <a:cs typeface="Microsoft Sans Serif"/>
              </a:rPr>
              <a:t>sobreexcitación</a:t>
            </a:r>
            <a:r>
              <a:rPr sz="650" dirty="0">
                <a:latin typeface="Microsoft Sans Serif"/>
                <a:cs typeface="Microsoft Sans Serif"/>
              </a:rPr>
              <a:t> </a:t>
            </a:r>
            <a:r>
              <a:rPr sz="650" spc="20" dirty="0">
                <a:latin typeface="Microsoft Sans Serif"/>
                <a:cs typeface="Microsoft Sans Serif"/>
              </a:rPr>
              <a:t>cuando</a:t>
            </a:r>
            <a:r>
              <a:rPr sz="650" dirty="0">
                <a:latin typeface="Microsoft Sans Serif"/>
                <a:cs typeface="Microsoft Sans Serif"/>
              </a:rPr>
              <a:t> </a:t>
            </a:r>
            <a:r>
              <a:rPr sz="650" spc="10" dirty="0">
                <a:latin typeface="Microsoft Sans Serif"/>
                <a:cs typeface="Microsoft Sans Serif"/>
              </a:rPr>
              <a:t>la</a:t>
            </a:r>
            <a:r>
              <a:rPr sz="650" dirty="0">
                <a:latin typeface="Microsoft Sans Serif"/>
                <a:cs typeface="Microsoft Sans Serif"/>
              </a:rPr>
              <a:t> </a:t>
            </a:r>
            <a:r>
              <a:rPr sz="650" spc="25" dirty="0">
                <a:latin typeface="Microsoft Sans Serif"/>
                <a:cs typeface="Microsoft Sans Serif"/>
              </a:rPr>
              <a:t>unidad</a:t>
            </a:r>
            <a:r>
              <a:rPr sz="650" dirty="0">
                <a:latin typeface="Microsoft Sans Serif"/>
                <a:cs typeface="Microsoft Sans Serif"/>
              </a:rPr>
              <a:t> </a:t>
            </a:r>
            <a:r>
              <a:rPr sz="650" spc="10" dirty="0">
                <a:latin typeface="Microsoft Sans Serif"/>
                <a:cs typeface="Microsoft Sans Serif"/>
              </a:rPr>
              <a:t>está</a:t>
            </a:r>
            <a:r>
              <a:rPr sz="650" dirty="0">
                <a:latin typeface="Microsoft Sans Serif"/>
                <a:cs typeface="Microsoft Sans Serif"/>
              </a:rPr>
              <a:t> </a:t>
            </a:r>
            <a:r>
              <a:rPr sz="650" spc="15" dirty="0">
                <a:latin typeface="Microsoft Sans Serif"/>
                <a:cs typeface="Microsoft Sans Serif"/>
              </a:rPr>
              <a:t>conectada</a:t>
            </a:r>
            <a:r>
              <a:rPr sz="650" dirty="0">
                <a:latin typeface="Microsoft Sans Serif"/>
                <a:cs typeface="Microsoft Sans Serif"/>
              </a:rPr>
              <a:t> </a:t>
            </a:r>
            <a:r>
              <a:rPr sz="650" spc="10" dirty="0">
                <a:latin typeface="Microsoft Sans Serif"/>
                <a:cs typeface="Microsoft Sans Serif"/>
              </a:rPr>
              <a:t>al</a:t>
            </a:r>
            <a:r>
              <a:rPr sz="650" dirty="0">
                <a:latin typeface="Microsoft Sans Serif"/>
                <a:cs typeface="Microsoft Sans Serif"/>
              </a:rPr>
              <a:t> </a:t>
            </a:r>
            <a:r>
              <a:rPr sz="650" spc="15" dirty="0">
                <a:latin typeface="Microsoft Sans Serif"/>
                <a:cs typeface="Microsoft Sans Serif"/>
              </a:rPr>
              <a:t>sistema</a:t>
            </a:r>
            <a:r>
              <a:rPr sz="650" spc="5" dirty="0">
                <a:latin typeface="Microsoft Sans Serif"/>
                <a:cs typeface="Microsoft Sans Serif"/>
              </a:rPr>
              <a:t> </a:t>
            </a:r>
            <a:r>
              <a:rPr sz="650" spc="25" dirty="0">
                <a:latin typeface="Microsoft Sans Serif"/>
                <a:cs typeface="Microsoft Sans Serif"/>
              </a:rPr>
              <a:t>[6]</a:t>
            </a:r>
            <a:r>
              <a:rPr sz="650" dirty="0">
                <a:latin typeface="Microsoft Sans Serif"/>
                <a:cs typeface="Microsoft Sans Serif"/>
              </a:rPr>
              <a:t> </a:t>
            </a:r>
            <a:r>
              <a:rPr sz="650" spc="15" dirty="0">
                <a:latin typeface="Microsoft Sans Serif"/>
                <a:cs typeface="Microsoft Sans Serif"/>
              </a:rPr>
              <a:t>[7]:</a:t>
            </a:r>
            <a:endParaRPr sz="650">
              <a:latin typeface="Microsoft Sans Serif"/>
              <a:cs typeface="Microsoft Sans Serif"/>
            </a:endParaRPr>
          </a:p>
        </p:txBody>
      </p:sp>
      <p:sp>
        <p:nvSpPr>
          <p:cNvPr id="9" name="object 9"/>
          <p:cNvSpPr txBox="1"/>
          <p:nvPr/>
        </p:nvSpPr>
        <p:spPr>
          <a:xfrm>
            <a:off x="9622495" y="6907354"/>
            <a:ext cx="6690397" cy="62889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70180" marR="5080" indent="-170180">
              <a:lnSpc>
                <a:spcPct val="154000"/>
              </a:lnSpc>
              <a:spcBef>
                <a:spcPts val="100"/>
              </a:spcBef>
              <a:buSzPct val="153846"/>
              <a:buChar char="•"/>
              <a:tabLst>
                <a:tab pos="170180" algn="l"/>
              </a:tabLst>
            </a:pPr>
            <a:r>
              <a:rPr sz="650" spc="-10" dirty="0">
                <a:latin typeface="Microsoft Sans Serif"/>
                <a:cs typeface="Microsoft Sans Serif"/>
              </a:rPr>
              <a:t>La </a:t>
            </a:r>
            <a:r>
              <a:rPr sz="650" spc="25" dirty="0">
                <a:latin typeface="Microsoft Sans Serif"/>
                <a:cs typeface="Microsoft Sans Serif"/>
              </a:rPr>
              <a:t>pérdida </a:t>
            </a:r>
            <a:r>
              <a:rPr sz="650" spc="20" dirty="0">
                <a:latin typeface="Microsoft Sans Serif"/>
                <a:cs typeface="Microsoft Sans Serif"/>
              </a:rPr>
              <a:t>de generación </a:t>
            </a:r>
            <a:r>
              <a:rPr sz="650" spc="10" dirty="0">
                <a:latin typeface="Microsoft Sans Serif"/>
                <a:cs typeface="Microsoft Sans Serif"/>
              </a:rPr>
              <a:t>cercana </a:t>
            </a:r>
            <a:r>
              <a:rPr sz="650" spc="25" dirty="0">
                <a:latin typeface="Microsoft Sans Serif"/>
                <a:cs typeface="Microsoft Sans Serif"/>
              </a:rPr>
              <a:t>puede </a:t>
            </a:r>
            <a:r>
              <a:rPr sz="650" spc="20" dirty="0">
                <a:latin typeface="Microsoft Sans Serif"/>
                <a:cs typeface="Microsoft Sans Serif"/>
              </a:rPr>
              <a:t>afectar </a:t>
            </a:r>
            <a:r>
              <a:rPr sz="650" spc="10" dirty="0">
                <a:latin typeface="Microsoft Sans Serif"/>
                <a:cs typeface="Microsoft Sans Serif"/>
              </a:rPr>
              <a:t>el </a:t>
            </a:r>
            <a:r>
              <a:rPr sz="650" spc="15" dirty="0">
                <a:latin typeface="Microsoft Sans Serif"/>
                <a:cs typeface="Microsoft Sans Serif"/>
              </a:rPr>
              <a:t>voltaje </a:t>
            </a:r>
            <a:r>
              <a:rPr sz="650" spc="20" dirty="0">
                <a:latin typeface="Microsoft Sans Serif"/>
                <a:cs typeface="Microsoft Sans Serif"/>
              </a:rPr>
              <a:t>de </a:t>
            </a:r>
            <a:r>
              <a:rPr sz="650" spc="10" dirty="0">
                <a:latin typeface="Microsoft Sans Serif"/>
                <a:cs typeface="Microsoft Sans Serif"/>
              </a:rPr>
              <a:t>la </a:t>
            </a:r>
            <a:r>
              <a:rPr sz="650" spc="30" dirty="0">
                <a:latin typeface="Microsoft Sans Serif"/>
                <a:cs typeface="Microsoft Sans Serif"/>
              </a:rPr>
              <a:t>red </a:t>
            </a:r>
            <a:r>
              <a:rPr sz="650" spc="5" dirty="0">
                <a:latin typeface="Microsoft Sans Serif"/>
                <a:cs typeface="Microsoft Sans Serif"/>
              </a:rPr>
              <a:t>y </a:t>
            </a:r>
            <a:r>
              <a:rPr sz="650" spc="10" dirty="0">
                <a:latin typeface="Microsoft Sans Serif"/>
                <a:cs typeface="Microsoft Sans Serif"/>
              </a:rPr>
              <a:t> el </a:t>
            </a:r>
            <a:r>
              <a:rPr sz="650" spc="30" dirty="0">
                <a:latin typeface="Microsoft Sans Serif"/>
                <a:cs typeface="Microsoft Sans Serif"/>
              </a:rPr>
              <a:t>flujo </a:t>
            </a:r>
            <a:r>
              <a:rPr sz="650" spc="10" dirty="0">
                <a:latin typeface="Microsoft Sans Serif"/>
                <a:cs typeface="Microsoft Sans Serif"/>
              </a:rPr>
              <a:t>var, </a:t>
            </a:r>
            <a:r>
              <a:rPr sz="650" spc="25" dirty="0">
                <a:latin typeface="Microsoft Sans Serif"/>
                <a:cs typeface="Microsoft Sans Serif"/>
              </a:rPr>
              <a:t>provocando una </a:t>
            </a:r>
            <a:r>
              <a:rPr sz="650" spc="30" dirty="0">
                <a:latin typeface="Microsoft Sans Serif"/>
                <a:cs typeface="Microsoft Sans Serif"/>
              </a:rPr>
              <a:t>perturbación </a:t>
            </a:r>
            <a:r>
              <a:rPr sz="650" spc="25" dirty="0">
                <a:latin typeface="Microsoft Sans Serif"/>
                <a:cs typeface="Microsoft Sans Serif"/>
              </a:rPr>
              <a:t>que </a:t>
            </a:r>
            <a:r>
              <a:rPr sz="650" spc="-5" dirty="0">
                <a:latin typeface="Microsoft Sans Serif"/>
                <a:cs typeface="Microsoft Sans Serif"/>
              </a:rPr>
              <a:t>se </a:t>
            </a:r>
            <a:r>
              <a:rPr sz="650" spc="20" dirty="0">
                <a:latin typeface="Microsoft Sans Serif"/>
                <a:cs typeface="Microsoft Sans Serif"/>
              </a:rPr>
              <a:t>manifiesta </a:t>
            </a:r>
            <a:r>
              <a:rPr sz="650" spc="25" dirty="0">
                <a:latin typeface="Microsoft Sans Serif"/>
                <a:cs typeface="Microsoft Sans Serif"/>
              </a:rPr>
              <a:t>como </a:t>
            </a:r>
            <a:r>
              <a:rPr sz="650" spc="30" dirty="0">
                <a:latin typeface="Microsoft Sans Serif"/>
                <a:cs typeface="Microsoft Sans Serif"/>
              </a:rPr>
              <a:t> </a:t>
            </a:r>
            <a:r>
              <a:rPr sz="650" spc="25" dirty="0">
                <a:latin typeface="Microsoft Sans Serif"/>
                <a:cs typeface="Microsoft Sans Serif"/>
              </a:rPr>
              <a:t>una </a:t>
            </a:r>
            <a:r>
              <a:rPr sz="650" spc="10" dirty="0">
                <a:latin typeface="Microsoft Sans Serif"/>
                <a:cs typeface="Microsoft Sans Serif"/>
              </a:rPr>
              <a:t>caída </a:t>
            </a:r>
            <a:r>
              <a:rPr sz="650" spc="20" dirty="0">
                <a:latin typeface="Microsoft Sans Serif"/>
                <a:cs typeface="Microsoft Sans Serif"/>
              </a:rPr>
              <a:t>de </a:t>
            </a:r>
            <a:r>
              <a:rPr sz="650" spc="15" dirty="0">
                <a:latin typeface="Microsoft Sans Serif"/>
                <a:cs typeface="Microsoft Sans Serif"/>
              </a:rPr>
              <a:t>voltaje. </a:t>
            </a:r>
            <a:r>
              <a:rPr sz="650" spc="-20" dirty="0">
                <a:latin typeface="Microsoft Sans Serif"/>
                <a:cs typeface="Microsoft Sans Serif"/>
              </a:rPr>
              <a:t>En </a:t>
            </a:r>
            <a:r>
              <a:rPr sz="650" spc="40" dirty="0">
                <a:latin typeface="Microsoft Sans Serif"/>
                <a:cs typeface="Microsoft Sans Serif"/>
              </a:rPr>
              <a:t>un </a:t>
            </a:r>
            <a:r>
              <a:rPr sz="650" spc="35" dirty="0">
                <a:latin typeface="Microsoft Sans Serif"/>
                <a:cs typeface="Microsoft Sans Serif"/>
              </a:rPr>
              <a:t>intento </a:t>
            </a:r>
            <a:r>
              <a:rPr sz="650" spc="40" dirty="0">
                <a:latin typeface="Microsoft Sans Serif"/>
                <a:cs typeface="Microsoft Sans Serif"/>
              </a:rPr>
              <a:t>por </a:t>
            </a:r>
            <a:r>
              <a:rPr sz="650" spc="30" dirty="0">
                <a:latin typeface="Microsoft Sans Serif"/>
                <a:cs typeface="Microsoft Sans Serif"/>
              </a:rPr>
              <a:t>mantener </a:t>
            </a:r>
            <a:r>
              <a:rPr sz="650" spc="10" dirty="0">
                <a:latin typeface="Microsoft Sans Serif"/>
                <a:cs typeface="Microsoft Sans Serif"/>
              </a:rPr>
              <a:t>el </a:t>
            </a:r>
            <a:r>
              <a:rPr sz="650" spc="15" dirty="0">
                <a:latin typeface="Microsoft Sans Serif"/>
                <a:cs typeface="Microsoft Sans Serif"/>
              </a:rPr>
              <a:t>voltaje </a:t>
            </a:r>
            <a:r>
              <a:rPr sz="650" spc="20" dirty="0">
                <a:latin typeface="Microsoft Sans Serif"/>
                <a:cs typeface="Microsoft Sans Serif"/>
              </a:rPr>
              <a:t>del </a:t>
            </a:r>
            <a:r>
              <a:rPr sz="650" spc="25" dirty="0">
                <a:latin typeface="Microsoft Sans Serif"/>
                <a:cs typeface="Microsoft Sans Serif"/>
              </a:rPr>
              <a:t> </a:t>
            </a:r>
            <a:r>
              <a:rPr sz="650" spc="10" dirty="0">
                <a:latin typeface="Microsoft Sans Serif"/>
                <a:cs typeface="Microsoft Sans Serif"/>
              </a:rPr>
              <a:t>sistema, los sistemas </a:t>
            </a:r>
            <a:r>
              <a:rPr sz="650" spc="20" dirty="0">
                <a:latin typeface="Microsoft Sans Serif"/>
                <a:cs typeface="Microsoft Sans Serif"/>
              </a:rPr>
              <a:t>de </a:t>
            </a:r>
            <a:r>
              <a:rPr sz="650" spc="15" dirty="0">
                <a:latin typeface="Microsoft Sans Serif"/>
                <a:cs typeface="Microsoft Sans Serif"/>
              </a:rPr>
              <a:t>excitación </a:t>
            </a:r>
            <a:r>
              <a:rPr sz="650" spc="20" dirty="0">
                <a:latin typeface="Microsoft Sans Serif"/>
                <a:cs typeface="Microsoft Sans Serif"/>
              </a:rPr>
              <a:t>del </a:t>
            </a:r>
            <a:r>
              <a:rPr sz="650" spc="25" dirty="0">
                <a:latin typeface="Microsoft Sans Serif"/>
                <a:cs typeface="Microsoft Sans Serif"/>
              </a:rPr>
              <a:t>generador </a:t>
            </a:r>
            <a:r>
              <a:rPr sz="650" spc="20" dirty="0">
                <a:latin typeface="Microsoft Sans Serif"/>
                <a:cs typeface="Microsoft Sans Serif"/>
              </a:rPr>
              <a:t>restantes </a:t>
            </a:r>
            <a:r>
              <a:rPr sz="650" spc="25" dirty="0">
                <a:latin typeface="Microsoft Sans Serif"/>
                <a:cs typeface="Microsoft Sans Serif"/>
              </a:rPr>
              <a:t>pueden </a:t>
            </a:r>
            <a:r>
              <a:rPr sz="650" spc="30" dirty="0">
                <a:latin typeface="Microsoft Sans Serif"/>
                <a:cs typeface="Microsoft Sans Serif"/>
              </a:rPr>
              <a:t> intentar aumentar </a:t>
            </a:r>
            <a:r>
              <a:rPr sz="650" spc="10" dirty="0">
                <a:latin typeface="Microsoft Sans Serif"/>
                <a:cs typeface="Microsoft Sans Serif"/>
              </a:rPr>
              <a:t>el </a:t>
            </a:r>
            <a:r>
              <a:rPr sz="650" spc="15" dirty="0">
                <a:latin typeface="Microsoft Sans Serif"/>
                <a:cs typeface="Microsoft Sans Serif"/>
              </a:rPr>
              <a:t>voltaje </a:t>
            </a:r>
            <a:r>
              <a:rPr sz="650" spc="20" dirty="0">
                <a:latin typeface="Microsoft Sans Serif"/>
                <a:cs typeface="Microsoft Sans Serif"/>
              </a:rPr>
              <a:t>de </a:t>
            </a:r>
            <a:r>
              <a:rPr sz="650" spc="10" dirty="0">
                <a:latin typeface="Microsoft Sans Serif"/>
                <a:cs typeface="Microsoft Sans Serif"/>
              </a:rPr>
              <a:t>los </a:t>
            </a:r>
            <a:r>
              <a:rPr sz="650" spc="25" dirty="0">
                <a:latin typeface="Microsoft Sans Serif"/>
                <a:cs typeface="Microsoft Sans Serif"/>
              </a:rPr>
              <a:t>terminales </a:t>
            </a:r>
            <a:r>
              <a:rPr sz="650" spc="15" dirty="0">
                <a:latin typeface="Microsoft Sans Serif"/>
                <a:cs typeface="Microsoft Sans Serif"/>
              </a:rPr>
              <a:t>hasta </a:t>
            </a:r>
            <a:r>
              <a:rPr sz="650" spc="10" dirty="0">
                <a:latin typeface="Microsoft Sans Serif"/>
                <a:cs typeface="Microsoft Sans Serif"/>
              </a:rPr>
              <a:t>los </a:t>
            </a:r>
            <a:r>
              <a:rPr sz="650" spc="20" dirty="0">
                <a:latin typeface="Microsoft Sans Serif"/>
                <a:cs typeface="Microsoft Sans Serif"/>
              </a:rPr>
              <a:t>límites del </a:t>
            </a:r>
            <a:r>
              <a:rPr sz="650" spc="25" dirty="0">
                <a:latin typeface="Microsoft Sans Serif"/>
                <a:cs typeface="Microsoft Sans Serif"/>
              </a:rPr>
              <a:t> </a:t>
            </a:r>
            <a:r>
              <a:rPr sz="650" spc="40" dirty="0">
                <a:latin typeface="Microsoft Sans Serif"/>
                <a:cs typeface="Microsoft Sans Serif"/>
              </a:rPr>
              <a:t>punto </a:t>
            </a:r>
            <a:r>
              <a:rPr sz="650" spc="20" dirty="0">
                <a:latin typeface="Microsoft Sans Serif"/>
                <a:cs typeface="Microsoft Sans Serif"/>
              </a:rPr>
              <a:t>de </a:t>
            </a:r>
            <a:r>
              <a:rPr sz="650" spc="15" dirty="0">
                <a:latin typeface="Microsoft Sans Serif"/>
                <a:cs typeface="Microsoft Sans Serif"/>
              </a:rPr>
              <a:t>ajuste </a:t>
            </a:r>
            <a:r>
              <a:rPr sz="650" spc="20" dirty="0">
                <a:latin typeface="Microsoft Sans Serif"/>
                <a:cs typeface="Microsoft Sans Serif"/>
              </a:rPr>
              <a:t>del </a:t>
            </a:r>
            <a:r>
              <a:rPr sz="650" spc="30" dirty="0">
                <a:latin typeface="Microsoft Sans Serif"/>
                <a:cs typeface="Microsoft Sans Serif"/>
              </a:rPr>
              <a:t>control </a:t>
            </a:r>
            <a:r>
              <a:rPr sz="650" spc="20" dirty="0">
                <a:latin typeface="Microsoft Sans Serif"/>
                <a:cs typeface="Microsoft Sans Serif"/>
              </a:rPr>
              <a:t>de </a:t>
            </a:r>
            <a:r>
              <a:rPr sz="650" spc="15" dirty="0">
                <a:latin typeface="Microsoft Sans Serif"/>
                <a:cs typeface="Microsoft Sans Serif"/>
              </a:rPr>
              <a:t>excitación </a:t>
            </a:r>
            <a:r>
              <a:rPr sz="650" spc="25" dirty="0">
                <a:latin typeface="Microsoft Sans Serif"/>
                <a:cs typeface="Microsoft Sans Serif"/>
              </a:rPr>
              <a:t>mientras </a:t>
            </a:r>
            <a:r>
              <a:rPr sz="650" spc="-5" dirty="0">
                <a:latin typeface="Microsoft Sans Serif"/>
                <a:cs typeface="Microsoft Sans Serif"/>
              </a:rPr>
              <a:t>se </a:t>
            </a:r>
            <a:r>
              <a:rPr sz="650" spc="15" dirty="0">
                <a:latin typeface="Microsoft Sans Serif"/>
                <a:cs typeface="Microsoft Sans Serif"/>
              </a:rPr>
              <a:t>reconecta </a:t>
            </a:r>
            <a:r>
              <a:rPr sz="650" spc="10" dirty="0">
                <a:latin typeface="Microsoft Sans Serif"/>
                <a:cs typeface="Microsoft Sans Serif"/>
              </a:rPr>
              <a:t>la </a:t>
            </a:r>
            <a:r>
              <a:rPr sz="650" spc="15" dirty="0">
                <a:latin typeface="Microsoft Sans Serif"/>
                <a:cs typeface="Microsoft Sans Serif"/>
              </a:rPr>
              <a:t> </a:t>
            </a:r>
            <a:r>
              <a:rPr sz="650" spc="20" dirty="0">
                <a:latin typeface="Microsoft Sans Serif"/>
                <a:cs typeface="Microsoft Sans Serif"/>
              </a:rPr>
              <a:t>generación</a:t>
            </a:r>
            <a:r>
              <a:rPr sz="650" spc="-5" dirty="0">
                <a:latin typeface="Microsoft Sans Serif"/>
                <a:cs typeface="Microsoft Sans Serif"/>
              </a:rPr>
              <a:t> </a:t>
            </a:r>
            <a:r>
              <a:rPr sz="650" spc="15" dirty="0">
                <a:latin typeface="Microsoft Sans Serif"/>
                <a:cs typeface="Microsoft Sans Serif"/>
              </a:rPr>
              <a:t>disparada.</a:t>
            </a:r>
            <a:r>
              <a:rPr sz="650" dirty="0">
                <a:latin typeface="Microsoft Sans Serif"/>
                <a:cs typeface="Microsoft Sans Serif"/>
              </a:rPr>
              <a:t> </a:t>
            </a:r>
            <a:r>
              <a:rPr sz="650" spc="-30" dirty="0">
                <a:latin typeface="Microsoft Sans Serif"/>
                <a:cs typeface="Microsoft Sans Serif"/>
              </a:rPr>
              <a:t>Si</a:t>
            </a:r>
            <a:r>
              <a:rPr sz="650" spc="-5" dirty="0">
                <a:latin typeface="Microsoft Sans Serif"/>
                <a:cs typeface="Microsoft Sans Serif"/>
              </a:rPr>
              <a:t> </a:t>
            </a:r>
            <a:r>
              <a:rPr sz="650" spc="25" dirty="0">
                <a:latin typeface="Microsoft Sans Serif"/>
                <a:cs typeface="Microsoft Sans Serif"/>
              </a:rPr>
              <a:t>ocurre</a:t>
            </a:r>
            <a:r>
              <a:rPr sz="650" dirty="0">
                <a:latin typeface="Microsoft Sans Serif"/>
                <a:cs typeface="Microsoft Sans Serif"/>
              </a:rPr>
              <a:t> </a:t>
            </a:r>
            <a:r>
              <a:rPr sz="650" spc="25" dirty="0">
                <a:latin typeface="Microsoft Sans Serif"/>
                <a:cs typeface="Microsoft Sans Serif"/>
              </a:rPr>
              <a:t>una</a:t>
            </a:r>
            <a:r>
              <a:rPr sz="650" spc="-5" dirty="0">
                <a:latin typeface="Microsoft Sans Serif"/>
                <a:cs typeface="Microsoft Sans Serif"/>
              </a:rPr>
              <a:t> </a:t>
            </a:r>
            <a:r>
              <a:rPr sz="650" spc="15" dirty="0">
                <a:latin typeface="Microsoft Sans Serif"/>
                <a:cs typeface="Microsoft Sans Serif"/>
              </a:rPr>
              <a:t>falla</a:t>
            </a:r>
            <a:r>
              <a:rPr sz="650" dirty="0">
                <a:latin typeface="Microsoft Sans Serif"/>
                <a:cs typeface="Microsoft Sans Serif"/>
              </a:rPr>
              <a:t> </a:t>
            </a:r>
            <a:r>
              <a:rPr sz="650" spc="20" dirty="0">
                <a:latin typeface="Microsoft Sans Serif"/>
                <a:cs typeface="Microsoft Sans Serif"/>
              </a:rPr>
              <a:t>en</a:t>
            </a:r>
            <a:r>
              <a:rPr sz="650" spc="-5" dirty="0">
                <a:latin typeface="Microsoft Sans Serif"/>
                <a:cs typeface="Microsoft Sans Serif"/>
              </a:rPr>
              <a:t> </a:t>
            </a:r>
            <a:r>
              <a:rPr sz="650" spc="10" dirty="0">
                <a:latin typeface="Microsoft Sans Serif"/>
                <a:cs typeface="Microsoft Sans Serif"/>
              </a:rPr>
              <a:t>el</a:t>
            </a:r>
            <a:r>
              <a:rPr sz="650" dirty="0">
                <a:latin typeface="Microsoft Sans Serif"/>
                <a:cs typeface="Microsoft Sans Serif"/>
              </a:rPr>
              <a:t> </a:t>
            </a:r>
            <a:r>
              <a:rPr sz="650" spc="30" dirty="0">
                <a:latin typeface="Microsoft Sans Serif"/>
                <a:cs typeface="Microsoft Sans Serif"/>
              </a:rPr>
              <a:t>control</a:t>
            </a:r>
            <a:r>
              <a:rPr sz="650" spc="-5" dirty="0">
                <a:latin typeface="Microsoft Sans Serif"/>
                <a:cs typeface="Microsoft Sans Serif"/>
              </a:rPr>
              <a:t> </a:t>
            </a:r>
            <a:r>
              <a:rPr sz="650" spc="20" dirty="0">
                <a:latin typeface="Microsoft Sans Serif"/>
                <a:cs typeface="Microsoft Sans Serif"/>
              </a:rPr>
              <a:t>de</a:t>
            </a:r>
            <a:r>
              <a:rPr sz="650" dirty="0">
                <a:latin typeface="Microsoft Sans Serif"/>
                <a:cs typeface="Microsoft Sans Serif"/>
              </a:rPr>
              <a:t> </a:t>
            </a:r>
            <a:r>
              <a:rPr sz="650" spc="10" dirty="0">
                <a:latin typeface="Microsoft Sans Serif"/>
                <a:cs typeface="Microsoft Sans Serif"/>
              </a:rPr>
              <a:t>la</a:t>
            </a:r>
            <a:r>
              <a:rPr sz="650" spc="-5" dirty="0">
                <a:latin typeface="Microsoft Sans Serif"/>
                <a:cs typeface="Microsoft Sans Serif"/>
              </a:rPr>
              <a:t> </a:t>
            </a:r>
            <a:r>
              <a:rPr sz="650" spc="15" dirty="0">
                <a:latin typeface="Microsoft Sans Serif"/>
                <a:cs typeface="Microsoft Sans Serif"/>
              </a:rPr>
              <a:t>excitación </a:t>
            </a:r>
            <a:r>
              <a:rPr sz="650" spc="-155" dirty="0">
                <a:latin typeface="Microsoft Sans Serif"/>
                <a:cs typeface="Microsoft Sans Serif"/>
              </a:rPr>
              <a:t> </a:t>
            </a:r>
            <a:r>
              <a:rPr sz="650" spc="30" dirty="0">
                <a:latin typeface="Microsoft Sans Serif"/>
                <a:cs typeface="Microsoft Sans Serif"/>
              </a:rPr>
              <a:t>durante</a:t>
            </a:r>
            <a:r>
              <a:rPr sz="650" spc="-5" dirty="0">
                <a:latin typeface="Microsoft Sans Serif"/>
                <a:cs typeface="Microsoft Sans Serif"/>
              </a:rPr>
              <a:t> </a:t>
            </a:r>
            <a:r>
              <a:rPr sz="650" spc="10" dirty="0">
                <a:latin typeface="Microsoft Sans Serif"/>
                <a:cs typeface="Microsoft Sans Serif"/>
              </a:rPr>
              <a:t>este</a:t>
            </a:r>
            <a:r>
              <a:rPr sz="650" spc="-5" dirty="0">
                <a:latin typeface="Microsoft Sans Serif"/>
                <a:cs typeface="Microsoft Sans Serif"/>
              </a:rPr>
              <a:t> </a:t>
            </a:r>
            <a:r>
              <a:rPr sz="650" spc="20" dirty="0">
                <a:latin typeface="Microsoft Sans Serif"/>
                <a:cs typeface="Microsoft Sans Serif"/>
              </a:rPr>
              <a:t>intervalo,</a:t>
            </a:r>
            <a:r>
              <a:rPr sz="650" dirty="0">
                <a:latin typeface="Microsoft Sans Serif"/>
                <a:cs typeface="Microsoft Sans Serif"/>
              </a:rPr>
              <a:t> </a:t>
            </a:r>
            <a:r>
              <a:rPr sz="650" spc="-5" dirty="0">
                <a:latin typeface="Microsoft Sans Serif"/>
                <a:cs typeface="Microsoft Sans Serif"/>
              </a:rPr>
              <a:t>se </a:t>
            </a:r>
            <a:r>
              <a:rPr sz="650" spc="25" dirty="0">
                <a:latin typeface="Microsoft Sans Serif"/>
                <a:cs typeface="Microsoft Sans Serif"/>
              </a:rPr>
              <a:t>produce</a:t>
            </a:r>
            <a:r>
              <a:rPr sz="650" dirty="0">
                <a:latin typeface="Microsoft Sans Serif"/>
                <a:cs typeface="Microsoft Sans Serif"/>
              </a:rPr>
              <a:t> </a:t>
            </a:r>
            <a:r>
              <a:rPr sz="650" spc="40" dirty="0">
                <a:latin typeface="Microsoft Sans Serif"/>
                <a:cs typeface="Microsoft Sans Serif"/>
              </a:rPr>
              <a:t>un</a:t>
            </a:r>
            <a:r>
              <a:rPr sz="650" spc="-5" dirty="0">
                <a:latin typeface="Microsoft Sans Serif"/>
                <a:cs typeface="Microsoft Sans Serif"/>
              </a:rPr>
              <a:t> </a:t>
            </a:r>
            <a:r>
              <a:rPr sz="650" spc="20" dirty="0">
                <a:latin typeface="Microsoft Sans Serif"/>
                <a:cs typeface="Microsoft Sans Serif"/>
              </a:rPr>
              <a:t>evento</a:t>
            </a:r>
            <a:r>
              <a:rPr sz="650" spc="-5" dirty="0">
                <a:latin typeface="Microsoft Sans Serif"/>
                <a:cs typeface="Microsoft Sans Serif"/>
              </a:rPr>
              <a:t> </a:t>
            </a:r>
            <a:r>
              <a:rPr sz="650" spc="20" dirty="0">
                <a:latin typeface="Microsoft Sans Serif"/>
                <a:cs typeface="Microsoft Sans Serif"/>
              </a:rPr>
              <a:t>de</a:t>
            </a:r>
            <a:r>
              <a:rPr sz="650" dirty="0">
                <a:latin typeface="Microsoft Sans Serif"/>
                <a:cs typeface="Microsoft Sans Serif"/>
              </a:rPr>
              <a:t> </a:t>
            </a:r>
            <a:r>
              <a:rPr sz="650" spc="15" dirty="0">
                <a:latin typeface="Microsoft Sans Serif"/>
                <a:cs typeface="Microsoft Sans Serif"/>
              </a:rPr>
              <a:t>sobreexcitación.</a:t>
            </a:r>
            <a:endParaRPr sz="650">
              <a:latin typeface="Microsoft Sans Serif"/>
              <a:cs typeface="Microsoft Sans Serif"/>
            </a:endParaRPr>
          </a:p>
        </p:txBody>
      </p:sp>
      <p:sp>
        <p:nvSpPr>
          <p:cNvPr id="10" name="object 10"/>
          <p:cNvSpPr txBox="1"/>
          <p:nvPr/>
        </p:nvSpPr>
        <p:spPr>
          <a:xfrm>
            <a:off x="9622494" y="8349492"/>
            <a:ext cx="6217103" cy="561692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69545" indent="-157480">
              <a:lnSpc>
                <a:spcPct val="100000"/>
              </a:lnSpc>
              <a:spcBef>
                <a:spcPts val="100"/>
              </a:spcBef>
              <a:buSzPct val="166666"/>
              <a:buChar char="•"/>
              <a:tabLst>
                <a:tab pos="170180" algn="l"/>
              </a:tabLst>
            </a:pPr>
            <a:r>
              <a:rPr sz="600" spc="20" dirty="0">
                <a:latin typeface="Microsoft Sans Serif"/>
                <a:cs typeface="Microsoft Sans Serif"/>
              </a:rPr>
              <a:t>Un</a:t>
            </a:r>
            <a:r>
              <a:rPr sz="600" spc="-5" dirty="0">
                <a:latin typeface="Microsoft Sans Serif"/>
                <a:cs typeface="Microsoft Sans Serif"/>
              </a:rPr>
              <a:t> </a:t>
            </a:r>
            <a:r>
              <a:rPr sz="600" spc="25" dirty="0">
                <a:latin typeface="Microsoft Sans Serif"/>
                <a:cs typeface="Microsoft Sans Serif"/>
              </a:rPr>
              <a:t>generador</a:t>
            </a:r>
            <a:r>
              <a:rPr sz="600" spc="-5" dirty="0">
                <a:latin typeface="Microsoft Sans Serif"/>
                <a:cs typeface="Microsoft Sans Serif"/>
              </a:rPr>
              <a:t> </a:t>
            </a:r>
            <a:r>
              <a:rPr sz="600" spc="20" dirty="0">
                <a:latin typeface="Microsoft Sans Serif"/>
                <a:cs typeface="Microsoft Sans Serif"/>
              </a:rPr>
              <a:t>puede</a:t>
            </a:r>
            <a:r>
              <a:rPr sz="600" spc="-5" dirty="0">
                <a:latin typeface="Microsoft Sans Serif"/>
                <a:cs typeface="Microsoft Sans Serif"/>
              </a:rPr>
              <a:t> </a:t>
            </a:r>
            <a:r>
              <a:rPr sz="600" spc="15" dirty="0">
                <a:latin typeface="Microsoft Sans Serif"/>
                <a:cs typeface="Microsoft Sans Serif"/>
              </a:rPr>
              <a:t>estar</a:t>
            </a:r>
            <a:r>
              <a:rPr sz="600" spc="-5" dirty="0">
                <a:latin typeface="Microsoft Sans Serif"/>
                <a:cs typeface="Microsoft Sans Serif"/>
              </a:rPr>
              <a:t> </a:t>
            </a:r>
            <a:r>
              <a:rPr sz="600" spc="25" dirty="0">
                <a:latin typeface="Microsoft Sans Serif"/>
                <a:cs typeface="Microsoft Sans Serif"/>
              </a:rPr>
              <a:t>funcionando</a:t>
            </a:r>
            <a:r>
              <a:rPr sz="600" spc="-5" dirty="0">
                <a:latin typeface="Microsoft Sans Serif"/>
                <a:cs typeface="Microsoft Sans Serif"/>
              </a:rPr>
              <a:t> </a:t>
            </a:r>
            <a:r>
              <a:rPr sz="600" dirty="0">
                <a:latin typeface="Microsoft Sans Serif"/>
                <a:cs typeface="Microsoft Sans Serif"/>
              </a:rPr>
              <a:t>a</a:t>
            </a:r>
            <a:r>
              <a:rPr sz="600" spc="-5" dirty="0">
                <a:latin typeface="Microsoft Sans Serif"/>
                <a:cs typeface="Microsoft Sans Serif"/>
              </a:rPr>
              <a:t> </a:t>
            </a:r>
            <a:r>
              <a:rPr sz="600" spc="10" dirty="0">
                <a:latin typeface="Microsoft Sans Serif"/>
                <a:cs typeface="Microsoft Sans Serif"/>
              </a:rPr>
              <a:t>niveles</a:t>
            </a:r>
            <a:r>
              <a:rPr sz="600" spc="-5" dirty="0">
                <a:latin typeface="Microsoft Sans Serif"/>
                <a:cs typeface="Microsoft Sans Serif"/>
              </a:rPr>
              <a:t> </a:t>
            </a:r>
            <a:r>
              <a:rPr sz="600" spc="20" dirty="0">
                <a:latin typeface="Microsoft Sans Serif"/>
                <a:cs typeface="Microsoft Sans Serif"/>
              </a:rPr>
              <a:t>nominales</a:t>
            </a:r>
            <a:r>
              <a:rPr sz="600" dirty="0">
                <a:latin typeface="Microsoft Sans Serif"/>
                <a:cs typeface="Microsoft Sans Serif"/>
              </a:rPr>
              <a:t> </a:t>
            </a:r>
            <a:r>
              <a:rPr sz="600" spc="20" dirty="0">
                <a:latin typeface="Microsoft Sans Serif"/>
                <a:cs typeface="Microsoft Sans Serif"/>
              </a:rPr>
              <a:t>para</a:t>
            </a:r>
            <a:endParaRPr sz="600">
              <a:latin typeface="Microsoft Sans Serif"/>
              <a:cs typeface="Microsoft Sans Serif"/>
            </a:endParaRPr>
          </a:p>
          <a:p>
            <a:pPr marL="184785" marR="5080">
              <a:lnSpc>
                <a:spcPts val="1200"/>
              </a:lnSpc>
              <a:spcBef>
                <a:spcPts val="120"/>
              </a:spcBef>
            </a:pPr>
            <a:r>
              <a:rPr sz="600" spc="25" dirty="0">
                <a:latin typeface="Microsoft Sans Serif"/>
                <a:cs typeface="Microsoft Sans Serif"/>
              </a:rPr>
              <a:t>suministrar</a:t>
            </a:r>
            <a:r>
              <a:rPr sz="600" spc="-5" dirty="0">
                <a:latin typeface="Microsoft Sans Serif"/>
                <a:cs typeface="Microsoft Sans Serif"/>
              </a:rPr>
              <a:t> </a:t>
            </a:r>
            <a:r>
              <a:rPr sz="600" spc="35" dirty="0">
                <a:latin typeface="Microsoft Sans Serif"/>
                <a:cs typeface="Microsoft Sans Serif"/>
              </a:rPr>
              <a:t>un</a:t>
            </a:r>
            <a:r>
              <a:rPr sz="600" spc="-5" dirty="0">
                <a:latin typeface="Microsoft Sans Serif"/>
                <a:cs typeface="Microsoft Sans Serif"/>
              </a:rPr>
              <a:t> </a:t>
            </a:r>
            <a:r>
              <a:rPr sz="600" spc="25" dirty="0">
                <a:latin typeface="Microsoft Sans Serif"/>
                <a:cs typeface="Microsoft Sans Serif"/>
              </a:rPr>
              <a:t>alto</a:t>
            </a:r>
            <a:r>
              <a:rPr sz="600" spc="-5" dirty="0">
                <a:latin typeface="Microsoft Sans Serif"/>
                <a:cs typeface="Microsoft Sans Serif"/>
              </a:rPr>
              <a:t> </a:t>
            </a:r>
            <a:r>
              <a:rPr sz="600" spc="15" dirty="0">
                <a:latin typeface="Microsoft Sans Serif"/>
                <a:cs typeface="Microsoft Sans Serif"/>
              </a:rPr>
              <a:t>nivel</a:t>
            </a:r>
            <a:r>
              <a:rPr sz="600" spc="-5" dirty="0">
                <a:latin typeface="Microsoft Sans Serif"/>
                <a:cs typeface="Microsoft Sans Serif"/>
              </a:rPr>
              <a:t> </a:t>
            </a:r>
            <a:r>
              <a:rPr sz="600" spc="20" dirty="0">
                <a:latin typeface="Microsoft Sans Serif"/>
                <a:cs typeface="Microsoft Sans Serif"/>
              </a:rPr>
              <a:t>de</a:t>
            </a:r>
            <a:r>
              <a:rPr sz="600" spc="-5" dirty="0">
                <a:latin typeface="Microsoft Sans Serif"/>
                <a:cs typeface="Microsoft Sans Serif"/>
              </a:rPr>
              <a:t> </a:t>
            </a:r>
            <a:r>
              <a:rPr sz="600" spc="10" dirty="0">
                <a:latin typeface="Microsoft Sans Serif"/>
                <a:cs typeface="Microsoft Sans Serif"/>
              </a:rPr>
              <a:t>vars</a:t>
            </a:r>
            <a:r>
              <a:rPr sz="600" spc="-5" dirty="0">
                <a:latin typeface="Microsoft Sans Serif"/>
                <a:cs typeface="Microsoft Sans Serif"/>
              </a:rPr>
              <a:t> </a:t>
            </a:r>
            <a:r>
              <a:rPr sz="600" spc="10" dirty="0">
                <a:latin typeface="Microsoft Sans Serif"/>
                <a:cs typeface="Microsoft Sans Serif"/>
              </a:rPr>
              <a:t>al</a:t>
            </a:r>
            <a:r>
              <a:rPr sz="600" spc="-5" dirty="0">
                <a:latin typeface="Microsoft Sans Serif"/>
                <a:cs typeface="Microsoft Sans Serif"/>
              </a:rPr>
              <a:t> </a:t>
            </a:r>
            <a:r>
              <a:rPr sz="600" spc="10" dirty="0">
                <a:latin typeface="Microsoft Sans Serif"/>
                <a:cs typeface="Microsoft Sans Serif"/>
              </a:rPr>
              <a:t>sistema.</a:t>
            </a:r>
            <a:r>
              <a:rPr sz="600" spc="-5" dirty="0">
                <a:latin typeface="Microsoft Sans Serif"/>
                <a:cs typeface="Microsoft Sans Serif"/>
              </a:rPr>
              <a:t> </a:t>
            </a:r>
            <a:r>
              <a:rPr sz="600" spc="-25" dirty="0">
                <a:latin typeface="Microsoft Sans Serif"/>
                <a:cs typeface="Microsoft Sans Serif"/>
              </a:rPr>
              <a:t>El</a:t>
            </a:r>
            <a:r>
              <a:rPr sz="600" spc="-5" dirty="0">
                <a:latin typeface="Microsoft Sans Serif"/>
                <a:cs typeface="Microsoft Sans Serif"/>
              </a:rPr>
              <a:t> </a:t>
            </a:r>
            <a:r>
              <a:rPr sz="600" spc="15" dirty="0">
                <a:latin typeface="Microsoft Sans Serif"/>
                <a:cs typeface="Microsoft Sans Serif"/>
              </a:rPr>
              <a:t>voltaje</a:t>
            </a:r>
            <a:r>
              <a:rPr sz="600" spc="-5" dirty="0">
                <a:latin typeface="Microsoft Sans Serif"/>
                <a:cs typeface="Microsoft Sans Serif"/>
              </a:rPr>
              <a:t> </a:t>
            </a:r>
            <a:r>
              <a:rPr sz="600" spc="20" dirty="0">
                <a:latin typeface="Microsoft Sans Serif"/>
                <a:cs typeface="Microsoft Sans Serif"/>
              </a:rPr>
              <a:t>de</a:t>
            </a:r>
            <a:r>
              <a:rPr sz="600" spc="-5" dirty="0">
                <a:latin typeface="Microsoft Sans Serif"/>
                <a:cs typeface="Microsoft Sans Serif"/>
              </a:rPr>
              <a:t> </a:t>
            </a:r>
            <a:r>
              <a:rPr sz="600" spc="10" dirty="0">
                <a:latin typeface="Microsoft Sans Serif"/>
                <a:cs typeface="Microsoft Sans Serif"/>
              </a:rPr>
              <a:t>la</a:t>
            </a:r>
            <a:r>
              <a:rPr sz="600" spc="-5" dirty="0">
                <a:latin typeface="Microsoft Sans Serif"/>
                <a:cs typeface="Microsoft Sans Serif"/>
              </a:rPr>
              <a:t> </a:t>
            </a:r>
            <a:r>
              <a:rPr sz="600" spc="25" dirty="0">
                <a:latin typeface="Microsoft Sans Serif"/>
                <a:cs typeface="Microsoft Sans Serif"/>
              </a:rPr>
              <a:t>unidad</a:t>
            </a:r>
            <a:r>
              <a:rPr sz="600" spc="-5" dirty="0">
                <a:latin typeface="Microsoft Sans Serif"/>
                <a:cs typeface="Microsoft Sans Serif"/>
              </a:rPr>
              <a:t> </a:t>
            </a:r>
            <a:r>
              <a:rPr sz="600" spc="25" dirty="0">
                <a:latin typeface="Microsoft Sans Serif"/>
                <a:cs typeface="Microsoft Sans Serif"/>
              </a:rPr>
              <a:t>aún </a:t>
            </a:r>
            <a:r>
              <a:rPr sz="600" spc="-145" dirty="0">
                <a:latin typeface="Microsoft Sans Serif"/>
                <a:cs typeface="Microsoft Sans Serif"/>
              </a:rPr>
              <a:t> </a:t>
            </a:r>
            <a:r>
              <a:rPr sz="600" spc="20" dirty="0">
                <a:latin typeface="Microsoft Sans Serif"/>
                <a:cs typeface="Microsoft Sans Serif"/>
              </a:rPr>
              <a:t>puede permanecer </a:t>
            </a:r>
            <a:r>
              <a:rPr sz="600" spc="5" dirty="0">
                <a:latin typeface="Microsoft Sans Serif"/>
                <a:cs typeface="Microsoft Sans Serif"/>
              </a:rPr>
              <a:t>cerca </a:t>
            </a:r>
            <a:r>
              <a:rPr sz="600" spc="20" dirty="0">
                <a:latin typeface="Microsoft Sans Serif"/>
                <a:cs typeface="Microsoft Sans Serif"/>
              </a:rPr>
              <a:t>de </a:t>
            </a:r>
            <a:r>
              <a:rPr sz="600" spc="10" dirty="0">
                <a:latin typeface="Microsoft Sans Serif"/>
                <a:cs typeface="Microsoft Sans Serif"/>
              </a:rPr>
              <a:t>los niveles </a:t>
            </a:r>
            <a:r>
              <a:rPr sz="600" spc="20" dirty="0">
                <a:latin typeface="Microsoft Sans Serif"/>
                <a:cs typeface="Microsoft Sans Serif"/>
              </a:rPr>
              <a:t>nominales de </a:t>
            </a:r>
            <a:r>
              <a:rPr sz="600" spc="10" dirty="0">
                <a:latin typeface="Microsoft Sans Serif"/>
                <a:cs typeface="Microsoft Sans Serif"/>
              </a:rPr>
              <a:t>la </a:t>
            </a:r>
            <a:r>
              <a:rPr sz="600" spc="25" dirty="0">
                <a:latin typeface="Microsoft Sans Serif"/>
                <a:cs typeface="Microsoft Sans Serif"/>
              </a:rPr>
              <a:t>red debido </a:t>
            </a:r>
            <a:r>
              <a:rPr sz="600" dirty="0">
                <a:latin typeface="Microsoft Sans Serif"/>
                <a:cs typeface="Microsoft Sans Serif"/>
              </a:rPr>
              <a:t>a </a:t>
            </a:r>
            <a:r>
              <a:rPr sz="600" spc="5" dirty="0">
                <a:latin typeface="Microsoft Sans Serif"/>
                <a:cs typeface="Microsoft Sans Serif"/>
              </a:rPr>
              <a:t> </a:t>
            </a:r>
            <a:r>
              <a:rPr sz="550" spc="15" dirty="0">
                <a:latin typeface="Microsoft Sans Serif"/>
                <a:cs typeface="Microsoft Sans Serif"/>
              </a:rPr>
              <a:t>interconexiones.</a:t>
            </a:r>
            <a:r>
              <a:rPr sz="550" spc="-5" dirty="0">
                <a:latin typeface="Microsoft Sans Serif"/>
                <a:cs typeface="Microsoft Sans Serif"/>
              </a:rPr>
              <a:t> </a:t>
            </a:r>
            <a:r>
              <a:rPr sz="550" spc="10" dirty="0">
                <a:latin typeface="Microsoft Sans Serif"/>
                <a:cs typeface="Microsoft Sans Serif"/>
              </a:rPr>
              <a:t>Una</a:t>
            </a:r>
            <a:r>
              <a:rPr sz="550" dirty="0">
                <a:latin typeface="Microsoft Sans Serif"/>
                <a:cs typeface="Microsoft Sans Serif"/>
              </a:rPr>
              <a:t> </a:t>
            </a:r>
            <a:r>
              <a:rPr sz="550" spc="20" dirty="0">
                <a:latin typeface="Microsoft Sans Serif"/>
                <a:cs typeface="Microsoft Sans Serif"/>
              </a:rPr>
              <a:t>pérdida</a:t>
            </a:r>
            <a:r>
              <a:rPr sz="550" dirty="0">
                <a:latin typeface="Microsoft Sans Serif"/>
                <a:cs typeface="Microsoft Sans Serif"/>
              </a:rPr>
              <a:t> </a:t>
            </a:r>
            <a:r>
              <a:rPr sz="550" spc="20" dirty="0">
                <a:latin typeface="Microsoft Sans Serif"/>
                <a:cs typeface="Microsoft Sans Serif"/>
              </a:rPr>
              <a:t>repentina</a:t>
            </a:r>
            <a:r>
              <a:rPr sz="550" dirty="0">
                <a:latin typeface="Microsoft Sans Serif"/>
                <a:cs typeface="Microsoft Sans Serif"/>
              </a:rPr>
              <a:t> </a:t>
            </a:r>
            <a:r>
              <a:rPr sz="550" spc="15" dirty="0">
                <a:latin typeface="Microsoft Sans Serif"/>
                <a:cs typeface="Microsoft Sans Serif"/>
              </a:rPr>
              <a:t>de</a:t>
            </a:r>
            <a:r>
              <a:rPr sz="550" dirty="0">
                <a:latin typeface="Microsoft Sans Serif"/>
                <a:cs typeface="Microsoft Sans Serif"/>
              </a:rPr>
              <a:t> </a:t>
            </a:r>
            <a:r>
              <a:rPr sz="550" spc="10" dirty="0">
                <a:latin typeface="Microsoft Sans Serif"/>
                <a:cs typeface="Microsoft Sans Serif"/>
              </a:rPr>
              <a:t>carga</a:t>
            </a:r>
            <a:r>
              <a:rPr sz="550" dirty="0">
                <a:latin typeface="Microsoft Sans Serif"/>
                <a:cs typeface="Microsoft Sans Serif"/>
              </a:rPr>
              <a:t> </a:t>
            </a:r>
            <a:r>
              <a:rPr sz="550" spc="25" dirty="0">
                <a:latin typeface="Microsoft Sans Serif"/>
                <a:cs typeface="Microsoft Sans Serif"/>
              </a:rPr>
              <a:t>o</a:t>
            </a:r>
            <a:r>
              <a:rPr sz="550" dirty="0">
                <a:latin typeface="Microsoft Sans Serif"/>
                <a:cs typeface="Microsoft Sans Serif"/>
              </a:rPr>
              <a:t> </a:t>
            </a:r>
            <a:r>
              <a:rPr sz="550" spc="15" dirty="0">
                <a:latin typeface="Microsoft Sans Serif"/>
                <a:cs typeface="Microsoft Sans Serif"/>
              </a:rPr>
              <a:t>interconexiones</a:t>
            </a:r>
            <a:endParaRPr sz="550">
              <a:latin typeface="Microsoft Sans Serif"/>
              <a:cs typeface="Microsoft Sans Serif"/>
            </a:endParaRPr>
          </a:p>
          <a:p>
            <a:pPr marL="184785">
              <a:lnSpc>
                <a:spcPct val="100000"/>
              </a:lnSpc>
              <a:spcBef>
                <a:spcPts val="409"/>
              </a:spcBef>
            </a:pPr>
            <a:r>
              <a:rPr sz="550" spc="20" dirty="0">
                <a:latin typeface="Microsoft Sans Serif"/>
                <a:cs typeface="Microsoft Sans Serif"/>
              </a:rPr>
              <a:t>puede</a:t>
            </a:r>
            <a:r>
              <a:rPr sz="550" spc="-10" dirty="0">
                <a:latin typeface="Microsoft Sans Serif"/>
                <a:cs typeface="Microsoft Sans Serif"/>
              </a:rPr>
              <a:t> </a:t>
            </a:r>
            <a:r>
              <a:rPr sz="550" spc="10" dirty="0">
                <a:latin typeface="Microsoft Sans Serif"/>
                <a:cs typeface="Microsoft Sans Serif"/>
              </a:rPr>
              <a:t>hacer</a:t>
            </a:r>
            <a:r>
              <a:rPr sz="550" spc="-5" dirty="0">
                <a:latin typeface="Microsoft Sans Serif"/>
                <a:cs typeface="Microsoft Sans Serif"/>
              </a:rPr>
              <a:t> </a:t>
            </a:r>
            <a:r>
              <a:rPr sz="550" spc="20" dirty="0">
                <a:latin typeface="Microsoft Sans Serif"/>
                <a:cs typeface="Microsoft Sans Serif"/>
              </a:rPr>
              <a:t>que</a:t>
            </a:r>
            <a:r>
              <a:rPr sz="550" spc="-10" dirty="0">
                <a:latin typeface="Microsoft Sans Serif"/>
                <a:cs typeface="Microsoft Sans Serif"/>
              </a:rPr>
              <a:t> </a:t>
            </a:r>
            <a:r>
              <a:rPr sz="550" spc="25" dirty="0">
                <a:latin typeface="Microsoft Sans Serif"/>
                <a:cs typeface="Microsoft Sans Serif"/>
              </a:rPr>
              <a:t>aumente</a:t>
            </a:r>
            <a:r>
              <a:rPr sz="550" spc="-5" dirty="0">
                <a:latin typeface="Microsoft Sans Serif"/>
                <a:cs typeface="Microsoft Sans Serif"/>
              </a:rPr>
              <a:t> </a:t>
            </a:r>
            <a:r>
              <a:rPr sz="550" spc="10" dirty="0">
                <a:latin typeface="Microsoft Sans Serif"/>
                <a:cs typeface="Microsoft Sans Serif"/>
              </a:rPr>
              <a:t>el</a:t>
            </a:r>
            <a:r>
              <a:rPr sz="550" spc="-5" dirty="0">
                <a:latin typeface="Microsoft Sans Serif"/>
                <a:cs typeface="Microsoft Sans Serif"/>
              </a:rPr>
              <a:t> </a:t>
            </a:r>
            <a:r>
              <a:rPr sz="550" spc="15" dirty="0">
                <a:latin typeface="Microsoft Sans Serif"/>
                <a:cs typeface="Microsoft Sans Serif"/>
              </a:rPr>
              <a:t>voltaje</a:t>
            </a:r>
            <a:r>
              <a:rPr sz="550" spc="-10" dirty="0">
                <a:latin typeface="Microsoft Sans Serif"/>
                <a:cs typeface="Microsoft Sans Serif"/>
              </a:rPr>
              <a:t> </a:t>
            </a:r>
            <a:r>
              <a:rPr sz="550" spc="15" dirty="0">
                <a:latin typeface="Microsoft Sans Serif"/>
                <a:cs typeface="Microsoft Sans Serif"/>
              </a:rPr>
              <a:t>de</a:t>
            </a:r>
            <a:r>
              <a:rPr sz="550" spc="-5" dirty="0">
                <a:latin typeface="Microsoft Sans Serif"/>
                <a:cs typeface="Microsoft Sans Serif"/>
              </a:rPr>
              <a:t> </a:t>
            </a:r>
            <a:r>
              <a:rPr sz="550" spc="5" dirty="0">
                <a:latin typeface="Microsoft Sans Serif"/>
                <a:cs typeface="Microsoft Sans Serif"/>
              </a:rPr>
              <a:t>la</a:t>
            </a:r>
            <a:r>
              <a:rPr sz="550" spc="-5" dirty="0">
                <a:latin typeface="Microsoft Sans Serif"/>
                <a:cs typeface="Microsoft Sans Serif"/>
              </a:rPr>
              <a:t> </a:t>
            </a:r>
            <a:r>
              <a:rPr sz="550" spc="20" dirty="0">
                <a:latin typeface="Microsoft Sans Serif"/>
                <a:cs typeface="Microsoft Sans Serif"/>
              </a:rPr>
              <a:t>unidad.</a:t>
            </a:r>
            <a:endParaRPr sz="550">
              <a:latin typeface="Microsoft Sans Serif"/>
              <a:cs typeface="Microsoft Sans Serif"/>
            </a:endParaRPr>
          </a:p>
        </p:txBody>
      </p:sp>
      <p:sp>
        <p:nvSpPr>
          <p:cNvPr id="11" name="object 11"/>
          <p:cNvSpPr txBox="1"/>
          <p:nvPr/>
        </p:nvSpPr>
        <p:spPr>
          <a:xfrm>
            <a:off x="1415189" y="4104079"/>
            <a:ext cx="6668485" cy="20262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sz="500" spc="10" dirty="0">
                <a:latin typeface="Microsoft Sans Serif"/>
                <a:cs typeface="Microsoft Sans Serif"/>
              </a:rPr>
              <a:t>Figura</a:t>
            </a:r>
            <a:r>
              <a:rPr sz="500" spc="5" dirty="0">
                <a:latin typeface="Microsoft Sans Serif"/>
                <a:cs typeface="Microsoft Sans Serif"/>
              </a:rPr>
              <a:t> </a:t>
            </a:r>
            <a:r>
              <a:rPr sz="500" dirty="0">
                <a:latin typeface="Microsoft Sans Serif"/>
                <a:cs typeface="Microsoft Sans Serif"/>
              </a:rPr>
              <a:t>1.      </a:t>
            </a:r>
            <a:r>
              <a:rPr sz="500" spc="-5" dirty="0">
                <a:latin typeface="Microsoft Sans Serif"/>
                <a:cs typeface="Microsoft Sans Serif"/>
              </a:rPr>
              <a:t>Sección</a:t>
            </a:r>
            <a:r>
              <a:rPr sz="500" spc="5" dirty="0">
                <a:latin typeface="Microsoft Sans Serif"/>
                <a:cs typeface="Microsoft Sans Serif"/>
              </a:rPr>
              <a:t> </a:t>
            </a:r>
            <a:r>
              <a:rPr sz="500" spc="10" dirty="0">
                <a:latin typeface="Microsoft Sans Serif"/>
                <a:cs typeface="Microsoft Sans Serif"/>
              </a:rPr>
              <a:t>transversal</a:t>
            </a:r>
            <a:r>
              <a:rPr sz="500" spc="5" dirty="0">
                <a:latin typeface="Microsoft Sans Serif"/>
                <a:cs typeface="Microsoft Sans Serif"/>
              </a:rPr>
              <a:t> axial </a:t>
            </a:r>
            <a:r>
              <a:rPr sz="500" spc="15" dirty="0">
                <a:latin typeface="Microsoft Sans Serif"/>
                <a:cs typeface="Microsoft Sans Serif"/>
              </a:rPr>
              <a:t>del</a:t>
            </a:r>
            <a:r>
              <a:rPr sz="500" spc="5" dirty="0">
                <a:latin typeface="Microsoft Sans Serif"/>
                <a:cs typeface="Microsoft Sans Serif"/>
              </a:rPr>
              <a:t> </a:t>
            </a:r>
            <a:r>
              <a:rPr sz="500" spc="20" dirty="0">
                <a:latin typeface="Microsoft Sans Serif"/>
                <a:cs typeface="Microsoft Sans Serif"/>
              </a:rPr>
              <a:t>generador</a:t>
            </a:r>
            <a:r>
              <a:rPr sz="500" spc="5" dirty="0">
                <a:latin typeface="Microsoft Sans Serif"/>
                <a:cs typeface="Microsoft Sans Serif"/>
              </a:rPr>
              <a:t> </a:t>
            </a:r>
            <a:r>
              <a:rPr sz="500" spc="15" dirty="0">
                <a:latin typeface="Microsoft Sans Serif"/>
                <a:cs typeface="Microsoft Sans Serif"/>
              </a:rPr>
              <a:t>de</a:t>
            </a:r>
            <a:r>
              <a:rPr sz="500" spc="5" dirty="0">
                <a:latin typeface="Microsoft Sans Serif"/>
                <a:cs typeface="Microsoft Sans Serif"/>
              </a:rPr>
              <a:t> </a:t>
            </a:r>
            <a:r>
              <a:rPr sz="500" spc="25" dirty="0">
                <a:latin typeface="Microsoft Sans Serif"/>
                <a:cs typeface="Microsoft Sans Serif"/>
              </a:rPr>
              <a:t>turbina</a:t>
            </a:r>
            <a:r>
              <a:rPr sz="500" spc="5" dirty="0">
                <a:latin typeface="Microsoft Sans Serif"/>
                <a:cs typeface="Microsoft Sans Serif"/>
              </a:rPr>
              <a:t> </a:t>
            </a:r>
            <a:r>
              <a:rPr sz="500" spc="20" dirty="0">
                <a:latin typeface="Microsoft Sans Serif"/>
                <a:cs typeface="Microsoft Sans Serif"/>
              </a:rPr>
              <a:t>que</a:t>
            </a:r>
            <a:r>
              <a:rPr sz="500" spc="5" dirty="0">
                <a:latin typeface="Microsoft Sans Serif"/>
                <a:cs typeface="Microsoft Sans Serif"/>
              </a:rPr>
              <a:t> </a:t>
            </a:r>
            <a:r>
              <a:rPr sz="500" spc="20" dirty="0">
                <a:latin typeface="Microsoft Sans Serif"/>
                <a:cs typeface="Microsoft Sans Serif"/>
              </a:rPr>
              <a:t>muestra</a:t>
            </a:r>
            <a:r>
              <a:rPr sz="500" spc="5" dirty="0">
                <a:latin typeface="Microsoft Sans Serif"/>
                <a:cs typeface="Microsoft Sans Serif"/>
              </a:rPr>
              <a:t> el</a:t>
            </a:r>
            <a:r>
              <a:rPr sz="500" dirty="0">
                <a:latin typeface="Microsoft Sans Serif"/>
                <a:cs typeface="Microsoft Sans Serif"/>
              </a:rPr>
              <a:t> </a:t>
            </a:r>
            <a:r>
              <a:rPr sz="500" spc="15" dirty="0">
                <a:latin typeface="Microsoft Sans Serif"/>
                <a:cs typeface="Microsoft Sans Serif"/>
              </a:rPr>
              <a:t>campo</a:t>
            </a:r>
            <a:r>
              <a:rPr sz="500" spc="5" dirty="0">
                <a:latin typeface="Microsoft Sans Serif"/>
                <a:cs typeface="Microsoft Sans Serif"/>
              </a:rPr>
              <a:t> </a:t>
            </a:r>
            <a:r>
              <a:rPr sz="500" spc="20" dirty="0">
                <a:latin typeface="Microsoft Sans Serif"/>
                <a:cs typeface="Microsoft Sans Serif"/>
              </a:rPr>
              <a:t>magnético</a:t>
            </a:r>
            <a:endParaRPr sz="500">
              <a:latin typeface="Microsoft Sans Serif"/>
              <a:cs typeface="Microsoft Sans Serif"/>
            </a:endParaRPr>
          </a:p>
          <a:p>
            <a:pPr marL="12700">
              <a:lnSpc>
                <a:spcPct val="100000"/>
              </a:lnSpc>
              <a:spcBef>
                <a:spcPts val="400"/>
              </a:spcBef>
            </a:pPr>
            <a:r>
              <a:rPr sz="400" spc="5" dirty="0">
                <a:latin typeface="Microsoft Sans Serif"/>
                <a:cs typeface="Microsoft Sans Serif"/>
              </a:rPr>
              <a:t>Caminos</a:t>
            </a:r>
            <a:endParaRPr sz="400">
              <a:latin typeface="Microsoft Sans Serif"/>
              <a:cs typeface="Microsoft Sans Serif"/>
            </a:endParaRPr>
          </a:p>
        </p:txBody>
      </p:sp>
      <p:sp>
        <p:nvSpPr>
          <p:cNvPr id="12" name="object 12"/>
          <p:cNvSpPr txBox="1"/>
          <p:nvPr/>
        </p:nvSpPr>
        <p:spPr>
          <a:xfrm>
            <a:off x="1415188" y="6318474"/>
            <a:ext cx="5594808" cy="89768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sz="500" spc="10" dirty="0">
                <a:latin typeface="Microsoft Sans Serif"/>
                <a:cs typeface="Microsoft Sans Serif"/>
              </a:rPr>
              <a:t>Figura</a:t>
            </a:r>
            <a:r>
              <a:rPr sz="500" spc="5" dirty="0">
                <a:latin typeface="Microsoft Sans Serif"/>
                <a:cs typeface="Microsoft Sans Serif"/>
              </a:rPr>
              <a:t> </a:t>
            </a:r>
            <a:r>
              <a:rPr sz="500" dirty="0">
                <a:latin typeface="Microsoft Sans Serif"/>
                <a:cs typeface="Microsoft Sans Serif"/>
              </a:rPr>
              <a:t>2.      </a:t>
            </a:r>
            <a:r>
              <a:rPr sz="500" spc="10" dirty="0">
                <a:latin typeface="Microsoft Sans Serif"/>
                <a:cs typeface="Microsoft Sans Serif"/>
              </a:rPr>
              <a:t>Construcción</a:t>
            </a:r>
            <a:r>
              <a:rPr sz="500" spc="-5" dirty="0">
                <a:latin typeface="Microsoft Sans Serif"/>
                <a:cs typeface="Microsoft Sans Serif"/>
              </a:rPr>
              <a:t> </a:t>
            </a:r>
            <a:r>
              <a:rPr sz="500" spc="15" dirty="0">
                <a:latin typeface="Microsoft Sans Serif"/>
                <a:cs typeface="Microsoft Sans Serif"/>
              </a:rPr>
              <a:t>típica</a:t>
            </a:r>
            <a:r>
              <a:rPr sz="500" spc="-5" dirty="0">
                <a:latin typeface="Microsoft Sans Serif"/>
                <a:cs typeface="Microsoft Sans Serif"/>
              </a:rPr>
              <a:t> </a:t>
            </a:r>
            <a:r>
              <a:rPr sz="500" spc="15" dirty="0">
                <a:latin typeface="Microsoft Sans Serif"/>
                <a:cs typeface="Microsoft Sans Serif"/>
              </a:rPr>
              <a:t>del</a:t>
            </a:r>
            <a:r>
              <a:rPr sz="500" spc="-5" dirty="0">
                <a:latin typeface="Microsoft Sans Serif"/>
                <a:cs typeface="Microsoft Sans Serif"/>
              </a:rPr>
              <a:t> </a:t>
            </a:r>
            <a:r>
              <a:rPr sz="500" spc="25" dirty="0">
                <a:latin typeface="Microsoft Sans Serif"/>
                <a:cs typeface="Microsoft Sans Serif"/>
              </a:rPr>
              <a:t>extremo</a:t>
            </a:r>
            <a:r>
              <a:rPr sz="500" spc="-5" dirty="0">
                <a:latin typeface="Microsoft Sans Serif"/>
                <a:cs typeface="Microsoft Sans Serif"/>
              </a:rPr>
              <a:t> </a:t>
            </a:r>
            <a:r>
              <a:rPr sz="500" spc="15" dirty="0">
                <a:latin typeface="Microsoft Sans Serif"/>
                <a:cs typeface="Microsoft Sans Serif"/>
              </a:rPr>
              <a:t>del</a:t>
            </a:r>
            <a:r>
              <a:rPr sz="500" spc="-5" dirty="0">
                <a:latin typeface="Microsoft Sans Serif"/>
                <a:cs typeface="Microsoft Sans Serif"/>
              </a:rPr>
              <a:t> </a:t>
            </a:r>
            <a:r>
              <a:rPr sz="500" spc="15" dirty="0">
                <a:latin typeface="Microsoft Sans Serif"/>
                <a:cs typeface="Microsoft Sans Serif"/>
              </a:rPr>
              <a:t>núcleo</a:t>
            </a:r>
            <a:r>
              <a:rPr sz="500" spc="-5" dirty="0">
                <a:latin typeface="Microsoft Sans Serif"/>
                <a:cs typeface="Microsoft Sans Serif"/>
              </a:rPr>
              <a:t> </a:t>
            </a:r>
            <a:r>
              <a:rPr sz="500" spc="15" dirty="0">
                <a:latin typeface="Microsoft Sans Serif"/>
                <a:cs typeface="Microsoft Sans Serif"/>
              </a:rPr>
              <a:t>del</a:t>
            </a:r>
            <a:r>
              <a:rPr sz="500" spc="-5" dirty="0">
                <a:latin typeface="Microsoft Sans Serif"/>
                <a:cs typeface="Microsoft Sans Serif"/>
              </a:rPr>
              <a:t> </a:t>
            </a:r>
            <a:r>
              <a:rPr sz="500" spc="20" dirty="0">
                <a:latin typeface="Microsoft Sans Serif"/>
                <a:cs typeface="Microsoft Sans Serif"/>
              </a:rPr>
              <a:t>estator</a:t>
            </a:r>
            <a:r>
              <a:rPr sz="500" spc="-5" dirty="0">
                <a:latin typeface="Microsoft Sans Serif"/>
                <a:cs typeface="Microsoft Sans Serif"/>
              </a:rPr>
              <a:t> </a:t>
            </a:r>
            <a:r>
              <a:rPr sz="500" spc="15" dirty="0">
                <a:latin typeface="Microsoft Sans Serif"/>
                <a:cs typeface="Microsoft Sans Serif"/>
              </a:rPr>
              <a:t>del</a:t>
            </a:r>
            <a:r>
              <a:rPr sz="500" spc="-5" dirty="0">
                <a:latin typeface="Microsoft Sans Serif"/>
                <a:cs typeface="Microsoft Sans Serif"/>
              </a:rPr>
              <a:t> </a:t>
            </a:r>
            <a:r>
              <a:rPr sz="500" spc="20" dirty="0">
                <a:latin typeface="Microsoft Sans Serif"/>
                <a:cs typeface="Microsoft Sans Serif"/>
              </a:rPr>
              <a:t>generador</a:t>
            </a:r>
            <a:endParaRPr sz="500">
              <a:latin typeface="Microsoft Sans Serif"/>
              <a:cs typeface="Microsoft Sans Serif"/>
            </a:endParaRPr>
          </a:p>
        </p:txBody>
      </p:sp>
      <p:sp>
        <p:nvSpPr>
          <p:cNvPr id="13" name="object 13"/>
          <p:cNvSpPr txBox="1"/>
          <p:nvPr/>
        </p:nvSpPr>
        <p:spPr>
          <a:xfrm>
            <a:off x="1415160" y="6460568"/>
            <a:ext cx="7355054" cy="109094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 marR="5080" indent="154940">
              <a:lnSpc>
                <a:spcPct val="143000"/>
              </a:lnSpc>
              <a:spcBef>
                <a:spcPts val="100"/>
              </a:spcBef>
            </a:pPr>
            <a:r>
              <a:rPr sz="700" spc="10" dirty="0">
                <a:latin typeface="Microsoft Sans Serif"/>
                <a:cs typeface="Microsoft Sans Serif"/>
              </a:rPr>
              <a:t>Además</a:t>
            </a:r>
            <a:r>
              <a:rPr sz="700" spc="-5" dirty="0">
                <a:latin typeface="Microsoft Sans Serif"/>
                <a:cs typeface="Microsoft Sans Serif"/>
              </a:rPr>
              <a:t> </a:t>
            </a:r>
            <a:r>
              <a:rPr sz="700" spc="20" dirty="0">
                <a:latin typeface="Microsoft Sans Serif"/>
                <a:cs typeface="Microsoft Sans Serif"/>
              </a:rPr>
              <a:t>de</a:t>
            </a:r>
            <a:r>
              <a:rPr sz="700" dirty="0">
                <a:latin typeface="Microsoft Sans Serif"/>
                <a:cs typeface="Microsoft Sans Serif"/>
              </a:rPr>
              <a:t> las </a:t>
            </a:r>
            <a:r>
              <a:rPr sz="700" spc="30" dirty="0">
                <a:latin typeface="Microsoft Sans Serif"/>
                <a:cs typeface="Microsoft Sans Serif"/>
              </a:rPr>
              <a:t>temperaturas</a:t>
            </a:r>
            <a:r>
              <a:rPr sz="700" dirty="0">
                <a:latin typeface="Microsoft Sans Serif"/>
                <a:cs typeface="Microsoft Sans Serif"/>
              </a:rPr>
              <a:t> </a:t>
            </a:r>
            <a:r>
              <a:rPr sz="700" spc="20" dirty="0">
                <a:latin typeface="Microsoft Sans Serif"/>
                <a:cs typeface="Microsoft Sans Serif"/>
              </a:rPr>
              <a:t>más</a:t>
            </a:r>
            <a:r>
              <a:rPr sz="700" dirty="0">
                <a:latin typeface="Microsoft Sans Serif"/>
                <a:cs typeface="Microsoft Sans Serif"/>
              </a:rPr>
              <a:t> </a:t>
            </a:r>
            <a:r>
              <a:rPr sz="700" spc="10" dirty="0">
                <a:latin typeface="Microsoft Sans Serif"/>
                <a:cs typeface="Microsoft Sans Serif"/>
              </a:rPr>
              <a:t>altas,</a:t>
            </a:r>
            <a:r>
              <a:rPr sz="700" dirty="0">
                <a:latin typeface="Microsoft Sans Serif"/>
                <a:cs typeface="Microsoft Sans Serif"/>
              </a:rPr>
              <a:t> las </a:t>
            </a:r>
            <a:r>
              <a:rPr sz="700" spc="25" dirty="0">
                <a:latin typeface="Microsoft Sans Serif"/>
                <a:cs typeface="Microsoft Sans Serif"/>
              </a:rPr>
              <a:t>corrientes</a:t>
            </a:r>
            <a:r>
              <a:rPr sz="700" spc="-5" dirty="0">
                <a:latin typeface="Microsoft Sans Serif"/>
                <a:cs typeface="Microsoft Sans Serif"/>
              </a:rPr>
              <a:t> </a:t>
            </a:r>
            <a:r>
              <a:rPr sz="700" spc="15" dirty="0">
                <a:latin typeface="Microsoft Sans Serif"/>
                <a:cs typeface="Microsoft Sans Serif"/>
              </a:rPr>
              <a:t>parásitas</a:t>
            </a:r>
            <a:r>
              <a:rPr sz="700" dirty="0">
                <a:latin typeface="Microsoft Sans Serif"/>
                <a:cs typeface="Microsoft Sans Serif"/>
              </a:rPr>
              <a:t> </a:t>
            </a:r>
            <a:r>
              <a:rPr sz="700" spc="30" dirty="0">
                <a:latin typeface="Microsoft Sans Serif"/>
                <a:cs typeface="Microsoft Sans Serif"/>
              </a:rPr>
              <a:t>también </a:t>
            </a:r>
            <a:r>
              <a:rPr sz="700" spc="-170" dirty="0">
                <a:latin typeface="Microsoft Sans Serif"/>
                <a:cs typeface="Microsoft Sans Serif"/>
              </a:rPr>
              <a:t> </a:t>
            </a:r>
            <a:r>
              <a:rPr sz="700" spc="25" dirty="0">
                <a:latin typeface="Microsoft Sans Serif"/>
                <a:cs typeface="Microsoft Sans Serif"/>
              </a:rPr>
              <a:t>provocan </a:t>
            </a:r>
            <a:r>
              <a:rPr sz="700" spc="20" dirty="0">
                <a:latin typeface="Microsoft Sans Serif"/>
                <a:cs typeface="Microsoft Sans Serif"/>
              </a:rPr>
              <a:t>tensiones </a:t>
            </a:r>
            <a:r>
              <a:rPr sz="700" spc="25" dirty="0">
                <a:latin typeface="Microsoft Sans Serif"/>
                <a:cs typeface="Microsoft Sans Serif"/>
              </a:rPr>
              <a:t>interlaminares </a:t>
            </a:r>
            <a:r>
              <a:rPr sz="700" spc="30" dirty="0">
                <a:latin typeface="Microsoft Sans Serif"/>
                <a:cs typeface="Microsoft Sans Serif"/>
              </a:rPr>
              <a:t>que podrían degradar aún </a:t>
            </a:r>
            <a:r>
              <a:rPr sz="700" spc="20" dirty="0">
                <a:latin typeface="Microsoft Sans Serif"/>
                <a:cs typeface="Microsoft Sans Serif"/>
              </a:rPr>
              <a:t>más </a:t>
            </a:r>
            <a:r>
              <a:rPr sz="700" spc="10" dirty="0">
                <a:latin typeface="Microsoft Sans Serif"/>
                <a:cs typeface="Microsoft Sans Serif"/>
              </a:rPr>
              <a:t>el </a:t>
            </a:r>
            <a:r>
              <a:rPr sz="700" spc="15" dirty="0">
                <a:latin typeface="Microsoft Sans Serif"/>
                <a:cs typeface="Microsoft Sans Serif"/>
              </a:rPr>
              <a:t> </a:t>
            </a:r>
            <a:r>
              <a:rPr sz="700" spc="20" dirty="0">
                <a:latin typeface="Microsoft Sans Serif"/>
                <a:cs typeface="Microsoft Sans Serif"/>
              </a:rPr>
              <a:t>aislamiento. </a:t>
            </a:r>
            <a:r>
              <a:rPr sz="700" spc="-20" dirty="0">
                <a:latin typeface="Microsoft Sans Serif"/>
                <a:cs typeface="Microsoft Sans Serif"/>
              </a:rPr>
              <a:t>En </a:t>
            </a:r>
            <a:r>
              <a:rPr sz="700" spc="10" dirty="0">
                <a:latin typeface="Microsoft Sans Serif"/>
                <a:cs typeface="Microsoft Sans Serif"/>
              </a:rPr>
              <a:t>niveles </a:t>
            </a:r>
            <a:r>
              <a:rPr sz="700" spc="30" dirty="0">
                <a:latin typeface="Microsoft Sans Serif"/>
                <a:cs typeface="Microsoft Sans Serif"/>
              </a:rPr>
              <a:t>extremadamente </a:t>
            </a:r>
            <a:r>
              <a:rPr sz="700" spc="20" dirty="0">
                <a:latin typeface="Microsoft Sans Serif"/>
                <a:cs typeface="Microsoft Sans Serif"/>
              </a:rPr>
              <a:t>altos de </a:t>
            </a:r>
            <a:r>
              <a:rPr sz="700" spc="15" dirty="0">
                <a:latin typeface="Microsoft Sans Serif"/>
                <a:cs typeface="Microsoft Sans Serif"/>
              </a:rPr>
              <a:t>sobreexcitación, </a:t>
            </a:r>
            <a:r>
              <a:rPr sz="700" spc="10" dirty="0">
                <a:latin typeface="Microsoft Sans Serif"/>
                <a:cs typeface="Microsoft Sans Serif"/>
              </a:rPr>
              <a:t>estos </a:t>
            </a:r>
            <a:r>
              <a:rPr sz="700" spc="15" dirty="0">
                <a:latin typeface="Microsoft Sans Serif"/>
                <a:cs typeface="Microsoft Sans Serif"/>
              </a:rPr>
              <a:t> voltajes</a:t>
            </a:r>
            <a:r>
              <a:rPr sz="700" dirty="0">
                <a:latin typeface="Microsoft Sans Serif"/>
                <a:cs typeface="Microsoft Sans Serif"/>
              </a:rPr>
              <a:t> </a:t>
            </a:r>
            <a:r>
              <a:rPr sz="700" spc="20" dirty="0">
                <a:latin typeface="Microsoft Sans Serif"/>
                <a:cs typeface="Microsoft Sans Serif"/>
              </a:rPr>
              <a:t>inducidos</a:t>
            </a:r>
            <a:r>
              <a:rPr sz="700" dirty="0">
                <a:latin typeface="Microsoft Sans Serif"/>
                <a:cs typeface="Microsoft Sans Serif"/>
              </a:rPr>
              <a:t> </a:t>
            </a:r>
            <a:r>
              <a:rPr sz="700" spc="30" dirty="0">
                <a:latin typeface="Microsoft Sans Serif"/>
                <a:cs typeface="Microsoft Sans Serif"/>
              </a:rPr>
              <a:t>pueden</a:t>
            </a:r>
            <a:r>
              <a:rPr sz="700" dirty="0">
                <a:latin typeface="Microsoft Sans Serif"/>
                <a:cs typeface="Microsoft Sans Serif"/>
              </a:rPr>
              <a:t> </a:t>
            </a:r>
            <a:r>
              <a:rPr sz="700" spc="15" dirty="0">
                <a:latin typeface="Microsoft Sans Serif"/>
                <a:cs typeface="Microsoft Sans Serif"/>
              </a:rPr>
              <a:t>acoplarse</a:t>
            </a:r>
            <a:r>
              <a:rPr sz="700" dirty="0">
                <a:latin typeface="Microsoft Sans Serif"/>
                <a:cs typeface="Microsoft Sans Serif"/>
              </a:rPr>
              <a:t> a</a:t>
            </a:r>
            <a:r>
              <a:rPr sz="700" spc="5" dirty="0">
                <a:latin typeface="Microsoft Sans Serif"/>
                <a:cs typeface="Microsoft Sans Serif"/>
              </a:rPr>
              <a:t> </a:t>
            </a:r>
            <a:r>
              <a:rPr sz="700" dirty="0">
                <a:latin typeface="Microsoft Sans Serif"/>
                <a:cs typeface="Microsoft Sans Serif"/>
              </a:rPr>
              <a:t>las </a:t>
            </a:r>
            <a:r>
              <a:rPr sz="700" spc="15" dirty="0">
                <a:latin typeface="Microsoft Sans Serif"/>
                <a:cs typeface="Microsoft Sans Serif"/>
              </a:rPr>
              <a:t>laminaciones</a:t>
            </a:r>
            <a:r>
              <a:rPr sz="700" dirty="0">
                <a:latin typeface="Microsoft Sans Serif"/>
                <a:cs typeface="Microsoft Sans Serif"/>
              </a:rPr>
              <a:t> </a:t>
            </a:r>
            <a:r>
              <a:rPr sz="700" spc="20" dirty="0">
                <a:latin typeface="Microsoft Sans Serif"/>
                <a:cs typeface="Microsoft Sans Serif"/>
              </a:rPr>
              <a:t>del</a:t>
            </a:r>
            <a:r>
              <a:rPr sz="700" dirty="0">
                <a:latin typeface="Microsoft Sans Serif"/>
                <a:cs typeface="Microsoft Sans Serif"/>
              </a:rPr>
              <a:t> </a:t>
            </a:r>
            <a:r>
              <a:rPr sz="700" spc="25" dirty="0">
                <a:latin typeface="Microsoft Sans Serif"/>
                <a:cs typeface="Microsoft Sans Serif"/>
              </a:rPr>
              <a:t>estator</a:t>
            </a:r>
            <a:r>
              <a:rPr sz="700" dirty="0">
                <a:latin typeface="Microsoft Sans Serif"/>
                <a:cs typeface="Microsoft Sans Serif"/>
              </a:rPr>
              <a:t> </a:t>
            </a:r>
            <a:r>
              <a:rPr sz="700" spc="30" dirty="0">
                <a:latin typeface="Microsoft Sans Serif"/>
                <a:cs typeface="Microsoft Sans Serif"/>
              </a:rPr>
              <a:t>debido</a:t>
            </a:r>
            <a:r>
              <a:rPr sz="700" spc="5" dirty="0">
                <a:latin typeface="Microsoft Sans Serif"/>
                <a:cs typeface="Microsoft Sans Serif"/>
              </a:rPr>
              <a:t> </a:t>
            </a:r>
            <a:r>
              <a:rPr sz="700" dirty="0">
                <a:latin typeface="Microsoft Sans Serif"/>
                <a:cs typeface="Microsoft Sans Serif"/>
              </a:rPr>
              <a:t>a </a:t>
            </a:r>
            <a:r>
              <a:rPr sz="700" spc="-175" dirty="0">
                <a:latin typeface="Microsoft Sans Serif"/>
                <a:cs typeface="Microsoft Sans Serif"/>
              </a:rPr>
              <a:t> </a:t>
            </a:r>
            <a:r>
              <a:rPr sz="700" spc="10" dirty="0">
                <a:latin typeface="Microsoft Sans Serif"/>
                <a:cs typeface="Microsoft Sans Serif"/>
              </a:rPr>
              <a:t>la </a:t>
            </a:r>
            <a:r>
              <a:rPr sz="700" spc="30" dirty="0">
                <a:latin typeface="Microsoft Sans Serif"/>
                <a:cs typeface="Microsoft Sans Serif"/>
              </a:rPr>
              <a:t>manera </a:t>
            </a:r>
            <a:r>
              <a:rPr sz="700" spc="20" dirty="0">
                <a:latin typeface="Microsoft Sans Serif"/>
                <a:cs typeface="Microsoft Sans Serif"/>
              </a:rPr>
              <a:t>en </a:t>
            </a:r>
            <a:r>
              <a:rPr sz="700" spc="30" dirty="0">
                <a:latin typeface="Microsoft Sans Serif"/>
                <a:cs typeface="Microsoft Sans Serif"/>
              </a:rPr>
              <a:t>que </a:t>
            </a:r>
            <a:r>
              <a:rPr sz="700" spc="-5" dirty="0">
                <a:latin typeface="Microsoft Sans Serif"/>
                <a:cs typeface="Microsoft Sans Serif"/>
              </a:rPr>
              <a:t>se </a:t>
            </a:r>
            <a:r>
              <a:rPr sz="700" spc="15" dirty="0">
                <a:latin typeface="Microsoft Sans Serif"/>
                <a:cs typeface="Microsoft Sans Serif"/>
              </a:rPr>
              <a:t>diseñan, </a:t>
            </a:r>
            <a:r>
              <a:rPr sz="700" spc="20" dirty="0">
                <a:latin typeface="Microsoft Sans Serif"/>
                <a:cs typeface="Microsoft Sans Serif"/>
              </a:rPr>
              <a:t>ensamblan </a:t>
            </a:r>
            <a:r>
              <a:rPr sz="700" spc="5" dirty="0">
                <a:latin typeface="Microsoft Sans Serif"/>
                <a:cs typeface="Microsoft Sans Serif"/>
              </a:rPr>
              <a:t>y </a:t>
            </a:r>
            <a:r>
              <a:rPr sz="700" spc="20" dirty="0">
                <a:latin typeface="Microsoft Sans Serif"/>
                <a:cs typeface="Microsoft Sans Serif"/>
              </a:rPr>
              <a:t>sujetan </a:t>
            </a:r>
            <a:r>
              <a:rPr sz="700" spc="30" dirty="0">
                <a:latin typeface="Microsoft Sans Serif"/>
                <a:cs typeface="Microsoft Sans Serif"/>
              </a:rPr>
              <a:t>entre </a:t>
            </a:r>
            <a:r>
              <a:rPr sz="700" dirty="0">
                <a:latin typeface="Microsoft Sans Serif"/>
                <a:cs typeface="Microsoft Sans Serif"/>
              </a:rPr>
              <a:t>sí </a:t>
            </a:r>
            <a:r>
              <a:rPr sz="700" spc="10" dirty="0">
                <a:latin typeface="Microsoft Sans Serif"/>
                <a:cs typeface="Microsoft Sans Serif"/>
              </a:rPr>
              <a:t>los </a:t>
            </a:r>
            <a:r>
              <a:rPr sz="700" spc="15" dirty="0">
                <a:latin typeface="Microsoft Sans Serif"/>
                <a:cs typeface="Microsoft Sans Serif"/>
              </a:rPr>
              <a:t>núcleos </a:t>
            </a:r>
            <a:r>
              <a:rPr sz="700" spc="20" dirty="0">
                <a:latin typeface="Microsoft Sans Serif"/>
                <a:cs typeface="Microsoft Sans Serif"/>
              </a:rPr>
              <a:t>del </a:t>
            </a:r>
            <a:r>
              <a:rPr sz="700" spc="25" dirty="0">
                <a:latin typeface="Microsoft Sans Serif"/>
                <a:cs typeface="Microsoft Sans Serif"/>
              </a:rPr>
              <a:t> </a:t>
            </a:r>
            <a:r>
              <a:rPr sz="700" spc="20" dirty="0">
                <a:latin typeface="Microsoft Sans Serif"/>
                <a:cs typeface="Microsoft Sans Serif"/>
              </a:rPr>
              <a:t>estator. </a:t>
            </a:r>
            <a:r>
              <a:rPr sz="700" spc="-10" dirty="0">
                <a:latin typeface="Microsoft Sans Serif"/>
                <a:cs typeface="Microsoft Sans Serif"/>
              </a:rPr>
              <a:t>Este </a:t>
            </a:r>
            <a:r>
              <a:rPr sz="700" spc="15" dirty="0">
                <a:latin typeface="Microsoft Sans Serif"/>
                <a:cs typeface="Microsoft Sans Serif"/>
              </a:rPr>
              <a:t>severo </a:t>
            </a:r>
            <a:r>
              <a:rPr sz="700" spc="5" dirty="0">
                <a:latin typeface="Microsoft Sans Serif"/>
                <a:cs typeface="Microsoft Sans Serif"/>
              </a:rPr>
              <a:t>exceso </a:t>
            </a:r>
            <a:r>
              <a:rPr sz="700" spc="20" dirty="0">
                <a:latin typeface="Microsoft Sans Serif"/>
                <a:cs typeface="Microsoft Sans Serif"/>
              </a:rPr>
              <a:t>de </a:t>
            </a:r>
            <a:r>
              <a:rPr sz="700" spc="35" dirty="0">
                <a:latin typeface="Microsoft Sans Serif"/>
                <a:cs typeface="Microsoft Sans Serif"/>
              </a:rPr>
              <a:t>fundente </a:t>
            </a:r>
            <a:r>
              <a:rPr sz="700" spc="25" dirty="0">
                <a:latin typeface="Microsoft Sans Serif"/>
                <a:cs typeface="Microsoft Sans Serif"/>
              </a:rPr>
              <a:t>puede </a:t>
            </a:r>
            <a:r>
              <a:rPr sz="700" spc="40" dirty="0">
                <a:latin typeface="Microsoft Sans Serif"/>
                <a:cs typeface="Microsoft Sans Serif"/>
              </a:rPr>
              <a:t>romper </a:t>
            </a:r>
            <a:r>
              <a:rPr sz="700" spc="10" dirty="0">
                <a:latin typeface="Microsoft Sans Serif"/>
                <a:cs typeface="Microsoft Sans Serif"/>
              </a:rPr>
              <a:t>el </a:t>
            </a:r>
            <a:r>
              <a:rPr sz="700" spc="20" dirty="0">
                <a:latin typeface="Microsoft Sans Serif"/>
                <a:cs typeface="Microsoft Sans Serif"/>
              </a:rPr>
              <a:t>aislamiento </a:t>
            </a:r>
            <a:r>
              <a:rPr sz="700" spc="25" dirty="0">
                <a:latin typeface="Microsoft Sans Serif"/>
                <a:cs typeface="Microsoft Sans Serif"/>
              </a:rPr>
              <a:t> </a:t>
            </a:r>
            <a:r>
              <a:rPr sz="700" spc="30" dirty="0">
                <a:latin typeface="Microsoft Sans Serif"/>
                <a:cs typeface="Microsoft Sans Serif"/>
              </a:rPr>
              <a:t>interlaminar, </a:t>
            </a:r>
            <a:r>
              <a:rPr sz="700" spc="20" dirty="0">
                <a:latin typeface="Microsoft Sans Serif"/>
                <a:cs typeface="Microsoft Sans Serif"/>
              </a:rPr>
              <a:t>seguido de </a:t>
            </a:r>
            <a:r>
              <a:rPr sz="700" spc="30" dirty="0">
                <a:latin typeface="Microsoft Sans Serif"/>
                <a:cs typeface="Microsoft Sans Serif"/>
              </a:rPr>
              <a:t>una </a:t>
            </a:r>
            <a:r>
              <a:rPr sz="700" spc="25" dirty="0">
                <a:latin typeface="Microsoft Sans Serif"/>
                <a:cs typeface="Microsoft Sans Serif"/>
              </a:rPr>
              <a:t>rápida fusión </a:t>
            </a:r>
            <a:r>
              <a:rPr sz="700" spc="5" dirty="0">
                <a:latin typeface="Microsoft Sans Serif"/>
                <a:cs typeface="Microsoft Sans Serif"/>
              </a:rPr>
              <a:t>y </a:t>
            </a:r>
            <a:r>
              <a:rPr sz="700" spc="15" dirty="0">
                <a:latin typeface="Microsoft Sans Serif"/>
                <a:cs typeface="Microsoft Sans Serif"/>
              </a:rPr>
              <a:t>falla </a:t>
            </a:r>
            <a:r>
              <a:rPr sz="700" spc="10" dirty="0">
                <a:latin typeface="Microsoft Sans Serif"/>
                <a:cs typeface="Microsoft Sans Serif"/>
              </a:rPr>
              <a:t>localizada </a:t>
            </a:r>
            <a:r>
              <a:rPr sz="700" spc="20" dirty="0">
                <a:latin typeface="Microsoft Sans Serif"/>
                <a:cs typeface="Microsoft Sans Serif"/>
              </a:rPr>
              <a:t>del </a:t>
            </a:r>
            <a:r>
              <a:rPr sz="700" spc="15" dirty="0">
                <a:latin typeface="Microsoft Sans Serif"/>
                <a:cs typeface="Microsoft Sans Serif"/>
              </a:rPr>
              <a:t>núcleo. </a:t>
            </a:r>
            <a:r>
              <a:rPr sz="700" spc="-10" dirty="0">
                <a:latin typeface="Microsoft Sans Serif"/>
                <a:cs typeface="Microsoft Sans Serif"/>
              </a:rPr>
              <a:t>La </a:t>
            </a:r>
            <a:r>
              <a:rPr sz="700" spc="-5" dirty="0">
                <a:latin typeface="Microsoft Sans Serif"/>
                <a:cs typeface="Microsoft Sans Serif"/>
              </a:rPr>
              <a:t> </a:t>
            </a:r>
            <a:r>
              <a:rPr sz="700" spc="35" dirty="0">
                <a:latin typeface="Microsoft Sans Serif"/>
                <a:cs typeface="Microsoft Sans Serif"/>
              </a:rPr>
              <a:t>figura </a:t>
            </a:r>
            <a:r>
              <a:rPr sz="700" spc="10" dirty="0">
                <a:latin typeface="Microsoft Sans Serif"/>
                <a:cs typeface="Microsoft Sans Serif"/>
              </a:rPr>
              <a:t>3 </a:t>
            </a:r>
            <a:r>
              <a:rPr sz="700" spc="30" dirty="0">
                <a:latin typeface="Microsoft Sans Serif"/>
                <a:cs typeface="Microsoft Sans Serif"/>
              </a:rPr>
              <a:t>muestra </a:t>
            </a:r>
            <a:r>
              <a:rPr sz="700" spc="10" dirty="0">
                <a:latin typeface="Microsoft Sans Serif"/>
                <a:cs typeface="Microsoft Sans Serif"/>
              </a:rPr>
              <a:t>estos </a:t>
            </a:r>
            <a:r>
              <a:rPr sz="700" spc="20" dirty="0">
                <a:latin typeface="Microsoft Sans Serif"/>
                <a:cs typeface="Microsoft Sans Serif"/>
              </a:rPr>
              <a:t>caminos </a:t>
            </a:r>
            <a:r>
              <a:rPr sz="700" spc="10" dirty="0">
                <a:latin typeface="Microsoft Sans Serif"/>
                <a:cs typeface="Microsoft Sans Serif"/>
              </a:rPr>
              <a:t>actuales. </a:t>
            </a:r>
            <a:r>
              <a:rPr sz="700" spc="-35" dirty="0">
                <a:latin typeface="Microsoft Sans Serif"/>
                <a:cs typeface="Microsoft Sans Serif"/>
              </a:rPr>
              <a:t>Si </a:t>
            </a:r>
            <a:r>
              <a:rPr sz="700" spc="10" dirty="0">
                <a:latin typeface="Microsoft Sans Serif"/>
                <a:cs typeface="Microsoft Sans Serif"/>
              </a:rPr>
              <a:t>el </a:t>
            </a:r>
            <a:r>
              <a:rPr sz="700" spc="35" dirty="0">
                <a:latin typeface="Microsoft Sans Serif"/>
                <a:cs typeface="Microsoft Sans Serif"/>
              </a:rPr>
              <a:t>fino </a:t>
            </a:r>
            <a:r>
              <a:rPr sz="700" spc="20" dirty="0">
                <a:latin typeface="Microsoft Sans Serif"/>
                <a:cs typeface="Microsoft Sans Serif"/>
              </a:rPr>
              <a:t>aislamiento de </a:t>
            </a:r>
            <a:r>
              <a:rPr sz="700" dirty="0">
                <a:latin typeface="Microsoft Sans Serif"/>
                <a:cs typeface="Microsoft Sans Serif"/>
              </a:rPr>
              <a:t>las </a:t>
            </a:r>
            <a:r>
              <a:rPr sz="700" spc="5" dirty="0">
                <a:latin typeface="Microsoft Sans Serif"/>
                <a:cs typeface="Microsoft Sans Serif"/>
              </a:rPr>
              <a:t> </a:t>
            </a:r>
            <a:r>
              <a:rPr sz="700" spc="15" dirty="0">
                <a:latin typeface="Microsoft Sans Serif"/>
                <a:cs typeface="Microsoft Sans Serif"/>
              </a:rPr>
              <a:t>laminaciones </a:t>
            </a:r>
            <a:r>
              <a:rPr sz="700" spc="-5" dirty="0">
                <a:latin typeface="Microsoft Sans Serif"/>
                <a:cs typeface="Microsoft Sans Serif"/>
              </a:rPr>
              <a:t>se </a:t>
            </a:r>
            <a:r>
              <a:rPr sz="700" spc="40" dirty="0">
                <a:latin typeface="Microsoft Sans Serif"/>
                <a:cs typeface="Microsoft Sans Serif"/>
              </a:rPr>
              <a:t>rompe </a:t>
            </a:r>
            <a:r>
              <a:rPr sz="700" spc="30" dirty="0">
                <a:latin typeface="Microsoft Sans Serif"/>
                <a:cs typeface="Microsoft Sans Serif"/>
              </a:rPr>
              <a:t>debido </a:t>
            </a:r>
            <a:r>
              <a:rPr sz="700" dirty="0">
                <a:latin typeface="Microsoft Sans Serif"/>
                <a:cs typeface="Microsoft Sans Serif"/>
              </a:rPr>
              <a:t>a </a:t>
            </a:r>
            <a:r>
              <a:rPr sz="700" spc="10" dirty="0">
                <a:latin typeface="Microsoft Sans Serif"/>
                <a:cs typeface="Microsoft Sans Serif"/>
              </a:rPr>
              <a:t>altas </a:t>
            </a:r>
            <a:r>
              <a:rPr sz="700" spc="30" dirty="0">
                <a:latin typeface="Microsoft Sans Serif"/>
                <a:cs typeface="Microsoft Sans Serif"/>
              </a:rPr>
              <a:t>temperaturas o </a:t>
            </a:r>
            <a:r>
              <a:rPr sz="700" spc="10" dirty="0">
                <a:latin typeface="Microsoft Sans Serif"/>
                <a:cs typeface="Microsoft Sans Serif"/>
              </a:rPr>
              <a:t>voltajes, </a:t>
            </a:r>
            <a:r>
              <a:rPr sz="700" spc="-5" dirty="0">
                <a:latin typeface="Microsoft Sans Serif"/>
                <a:cs typeface="Microsoft Sans Serif"/>
              </a:rPr>
              <a:t>se </a:t>
            </a:r>
            <a:r>
              <a:rPr sz="700" spc="30" dirty="0">
                <a:latin typeface="Microsoft Sans Serif"/>
                <a:cs typeface="Microsoft Sans Serif"/>
              </a:rPr>
              <a:t>producen </a:t>
            </a:r>
            <a:r>
              <a:rPr sz="700" spc="-180" dirty="0">
                <a:latin typeface="Microsoft Sans Serif"/>
                <a:cs typeface="Microsoft Sans Serif"/>
              </a:rPr>
              <a:t> </a:t>
            </a:r>
            <a:r>
              <a:rPr sz="700" spc="15" dirty="0">
                <a:latin typeface="Microsoft Sans Serif"/>
                <a:cs typeface="Microsoft Sans Serif"/>
              </a:rPr>
              <a:t>graves </a:t>
            </a:r>
            <a:r>
              <a:rPr sz="700" spc="20" dirty="0">
                <a:latin typeface="Microsoft Sans Serif"/>
                <a:cs typeface="Microsoft Sans Serif"/>
              </a:rPr>
              <a:t>daños en </a:t>
            </a:r>
            <a:r>
              <a:rPr sz="700" spc="10" dirty="0">
                <a:latin typeface="Microsoft Sans Serif"/>
                <a:cs typeface="Microsoft Sans Serif"/>
              </a:rPr>
              <a:t>el </a:t>
            </a:r>
            <a:r>
              <a:rPr sz="700" spc="25" dirty="0">
                <a:latin typeface="Microsoft Sans Serif"/>
                <a:cs typeface="Microsoft Sans Serif"/>
              </a:rPr>
              <a:t>hierro. </a:t>
            </a:r>
            <a:r>
              <a:rPr sz="700" spc="-10" dirty="0">
                <a:latin typeface="Microsoft Sans Serif"/>
                <a:cs typeface="Microsoft Sans Serif"/>
              </a:rPr>
              <a:t>Estas </a:t>
            </a:r>
            <a:r>
              <a:rPr sz="700" spc="10" dirty="0">
                <a:latin typeface="Microsoft Sans Serif"/>
                <a:cs typeface="Microsoft Sans Serif"/>
              </a:rPr>
              <a:t>altas </a:t>
            </a:r>
            <a:r>
              <a:rPr sz="700" spc="30" dirty="0">
                <a:latin typeface="Microsoft Sans Serif"/>
                <a:cs typeface="Microsoft Sans Serif"/>
              </a:rPr>
              <a:t>temperaturas </a:t>
            </a:r>
            <a:r>
              <a:rPr sz="700" spc="5" dirty="0">
                <a:latin typeface="Microsoft Sans Serif"/>
                <a:cs typeface="Microsoft Sans Serif"/>
              </a:rPr>
              <a:t>y </a:t>
            </a:r>
            <a:r>
              <a:rPr sz="700" spc="15" dirty="0">
                <a:latin typeface="Microsoft Sans Serif"/>
                <a:cs typeface="Microsoft Sans Serif"/>
              </a:rPr>
              <a:t>voltajes </a:t>
            </a:r>
            <a:r>
              <a:rPr sz="700" spc="30" dirty="0">
                <a:latin typeface="Microsoft Sans Serif"/>
                <a:cs typeface="Microsoft Sans Serif"/>
              </a:rPr>
              <a:t>pueden </a:t>
            </a:r>
            <a:r>
              <a:rPr sz="700" spc="35" dirty="0">
                <a:latin typeface="Microsoft Sans Serif"/>
                <a:cs typeface="Microsoft Sans Serif"/>
              </a:rPr>
              <a:t> </a:t>
            </a:r>
            <a:r>
              <a:rPr sz="700" spc="25" dirty="0">
                <a:latin typeface="Microsoft Sans Serif"/>
                <a:cs typeface="Microsoft Sans Serif"/>
              </a:rPr>
              <a:t>provocar </a:t>
            </a:r>
            <a:r>
              <a:rPr sz="700" spc="20" dirty="0">
                <a:latin typeface="Microsoft Sans Serif"/>
                <a:cs typeface="Microsoft Sans Serif"/>
              </a:rPr>
              <a:t>daños en cuestión de </a:t>
            </a:r>
            <a:r>
              <a:rPr sz="700" spc="15" dirty="0">
                <a:latin typeface="Microsoft Sans Serif"/>
                <a:cs typeface="Microsoft Sans Serif"/>
              </a:rPr>
              <a:t>segundos. </a:t>
            </a:r>
            <a:r>
              <a:rPr sz="700" spc="10" dirty="0">
                <a:latin typeface="Microsoft Sans Serif"/>
                <a:cs typeface="Microsoft Sans Serif"/>
              </a:rPr>
              <a:t>Después </a:t>
            </a:r>
            <a:r>
              <a:rPr sz="700" spc="20" dirty="0">
                <a:latin typeface="Microsoft Sans Serif"/>
                <a:cs typeface="Microsoft Sans Serif"/>
              </a:rPr>
              <a:t>de </a:t>
            </a:r>
            <a:r>
              <a:rPr sz="700" spc="30" dirty="0">
                <a:latin typeface="Microsoft Sans Serif"/>
                <a:cs typeface="Microsoft Sans Serif"/>
              </a:rPr>
              <a:t>que </a:t>
            </a:r>
            <a:r>
              <a:rPr sz="700" spc="-5" dirty="0">
                <a:latin typeface="Microsoft Sans Serif"/>
                <a:cs typeface="Microsoft Sans Serif"/>
              </a:rPr>
              <a:t>se </a:t>
            </a:r>
            <a:r>
              <a:rPr sz="700" spc="25" dirty="0">
                <a:latin typeface="Microsoft Sans Serif"/>
                <a:cs typeface="Microsoft Sans Serif"/>
              </a:rPr>
              <a:t>produce </a:t>
            </a:r>
            <a:r>
              <a:rPr sz="700" spc="10" dirty="0">
                <a:latin typeface="Microsoft Sans Serif"/>
                <a:cs typeface="Microsoft Sans Serif"/>
              </a:rPr>
              <a:t>este </a:t>
            </a:r>
            <a:r>
              <a:rPr sz="700" spc="15" dirty="0">
                <a:latin typeface="Microsoft Sans Serif"/>
                <a:cs typeface="Microsoft Sans Serif"/>
              </a:rPr>
              <a:t> </a:t>
            </a:r>
            <a:r>
              <a:rPr sz="700" spc="20" dirty="0">
                <a:latin typeface="Microsoft Sans Serif"/>
                <a:cs typeface="Microsoft Sans Serif"/>
              </a:rPr>
              <a:t>daño, </a:t>
            </a:r>
            <a:r>
              <a:rPr sz="700" spc="10" dirty="0">
                <a:latin typeface="Microsoft Sans Serif"/>
                <a:cs typeface="Microsoft Sans Serif"/>
              </a:rPr>
              <a:t>el </a:t>
            </a:r>
            <a:r>
              <a:rPr sz="700" spc="20" dirty="0">
                <a:latin typeface="Microsoft Sans Serif"/>
                <a:cs typeface="Microsoft Sans Serif"/>
              </a:rPr>
              <a:t>núcleo </a:t>
            </a:r>
            <a:r>
              <a:rPr sz="700" spc="-5" dirty="0">
                <a:latin typeface="Microsoft Sans Serif"/>
                <a:cs typeface="Microsoft Sans Serif"/>
              </a:rPr>
              <a:t>es </a:t>
            </a:r>
            <a:r>
              <a:rPr sz="700" spc="25" dirty="0">
                <a:latin typeface="Microsoft Sans Serif"/>
                <a:cs typeface="Microsoft Sans Serif"/>
              </a:rPr>
              <a:t>inútil. </a:t>
            </a:r>
            <a:r>
              <a:rPr sz="700" spc="20" dirty="0">
                <a:latin typeface="Microsoft Sans Serif"/>
                <a:cs typeface="Microsoft Sans Serif"/>
              </a:rPr>
              <a:t>Incluso </a:t>
            </a:r>
            <a:r>
              <a:rPr sz="700" spc="10" dirty="0">
                <a:latin typeface="Microsoft Sans Serif"/>
                <a:cs typeface="Microsoft Sans Serif"/>
              </a:rPr>
              <a:t>los niveles </a:t>
            </a:r>
            <a:r>
              <a:rPr sz="700" spc="25" dirty="0">
                <a:latin typeface="Microsoft Sans Serif"/>
                <a:cs typeface="Microsoft Sans Serif"/>
              </a:rPr>
              <a:t>normales </a:t>
            </a:r>
            <a:r>
              <a:rPr sz="700" spc="20" dirty="0">
                <a:latin typeface="Microsoft Sans Serif"/>
                <a:cs typeface="Microsoft Sans Serif"/>
              </a:rPr>
              <a:t>de densidad de </a:t>
            </a:r>
            <a:r>
              <a:rPr sz="700" spc="30" dirty="0">
                <a:latin typeface="Microsoft Sans Serif"/>
                <a:cs typeface="Microsoft Sans Serif"/>
              </a:rPr>
              <a:t>flujo </a:t>
            </a:r>
            <a:r>
              <a:rPr sz="700" spc="35" dirty="0">
                <a:latin typeface="Microsoft Sans Serif"/>
                <a:cs typeface="Microsoft Sans Serif"/>
              </a:rPr>
              <a:t> </a:t>
            </a:r>
            <a:r>
              <a:rPr sz="700" spc="25" dirty="0">
                <a:latin typeface="Microsoft Sans Serif"/>
                <a:cs typeface="Microsoft Sans Serif"/>
              </a:rPr>
              <a:t>magnético </a:t>
            </a:r>
            <a:r>
              <a:rPr sz="700" spc="20" dirty="0">
                <a:latin typeface="Microsoft Sans Serif"/>
                <a:cs typeface="Microsoft Sans Serif"/>
              </a:rPr>
              <a:t>del núcleo </a:t>
            </a:r>
            <a:r>
              <a:rPr sz="700" spc="15" dirty="0">
                <a:latin typeface="Microsoft Sans Serif"/>
                <a:cs typeface="Microsoft Sans Serif"/>
              </a:rPr>
              <a:t>sólo </a:t>
            </a:r>
            <a:r>
              <a:rPr sz="700" spc="30" dirty="0">
                <a:latin typeface="Microsoft Sans Serif"/>
                <a:cs typeface="Microsoft Sans Serif"/>
              </a:rPr>
              <a:t>aumentarán </a:t>
            </a:r>
            <a:r>
              <a:rPr sz="700" spc="10" dirty="0">
                <a:latin typeface="Microsoft Sans Serif"/>
                <a:cs typeface="Microsoft Sans Serif"/>
              </a:rPr>
              <a:t>la </a:t>
            </a:r>
            <a:r>
              <a:rPr sz="700" spc="20" dirty="0">
                <a:latin typeface="Microsoft Sans Serif"/>
                <a:cs typeface="Microsoft Sans Serif"/>
              </a:rPr>
              <a:t>cantidad de </a:t>
            </a:r>
            <a:r>
              <a:rPr sz="700" spc="30" dirty="0">
                <a:latin typeface="Microsoft Sans Serif"/>
                <a:cs typeface="Microsoft Sans Serif"/>
              </a:rPr>
              <a:t>combustión </a:t>
            </a:r>
            <a:r>
              <a:rPr sz="700" spc="5" dirty="0">
                <a:latin typeface="Microsoft Sans Serif"/>
                <a:cs typeface="Microsoft Sans Serif"/>
              </a:rPr>
              <a:t>y </a:t>
            </a:r>
            <a:r>
              <a:rPr sz="700" spc="20" dirty="0">
                <a:latin typeface="Microsoft Sans Serif"/>
                <a:cs typeface="Microsoft Sans Serif"/>
              </a:rPr>
              <a:t>fusión. </a:t>
            </a:r>
            <a:r>
              <a:rPr sz="700" spc="-175" dirty="0">
                <a:latin typeface="Microsoft Sans Serif"/>
                <a:cs typeface="Microsoft Sans Serif"/>
              </a:rPr>
              <a:t> </a:t>
            </a:r>
            <a:r>
              <a:rPr sz="700" spc="-30" dirty="0">
                <a:latin typeface="Microsoft Sans Serif"/>
                <a:cs typeface="Microsoft Sans Serif"/>
              </a:rPr>
              <a:t>El </a:t>
            </a:r>
            <a:r>
              <a:rPr sz="700" spc="35" dirty="0">
                <a:latin typeface="Microsoft Sans Serif"/>
                <a:cs typeface="Microsoft Sans Serif"/>
              </a:rPr>
              <a:t>tiempo </a:t>
            </a:r>
            <a:r>
              <a:rPr sz="700" spc="20" dirty="0">
                <a:latin typeface="Microsoft Sans Serif"/>
                <a:cs typeface="Microsoft Sans Serif"/>
              </a:rPr>
              <a:t>de inactividad del </a:t>
            </a:r>
            <a:r>
              <a:rPr sz="700" spc="30" dirty="0">
                <a:latin typeface="Microsoft Sans Serif"/>
                <a:cs typeface="Microsoft Sans Serif"/>
              </a:rPr>
              <a:t>equipo </a:t>
            </a:r>
            <a:r>
              <a:rPr sz="700" spc="10" dirty="0">
                <a:latin typeface="Microsoft Sans Serif"/>
                <a:cs typeface="Microsoft Sans Serif"/>
              </a:rPr>
              <a:t>será </a:t>
            </a:r>
            <a:r>
              <a:rPr sz="700" spc="20" dirty="0">
                <a:latin typeface="Microsoft Sans Serif"/>
                <a:cs typeface="Microsoft Sans Serif"/>
              </a:rPr>
              <a:t>significativo. </a:t>
            </a:r>
            <a:r>
              <a:rPr sz="700" spc="-30" dirty="0">
                <a:latin typeface="Microsoft Sans Serif"/>
                <a:cs typeface="Microsoft Sans Serif"/>
              </a:rPr>
              <a:t>El </a:t>
            </a:r>
            <a:r>
              <a:rPr sz="700" spc="30" dirty="0">
                <a:latin typeface="Microsoft Sans Serif"/>
                <a:cs typeface="Microsoft Sans Serif"/>
              </a:rPr>
              <a:t>daño </a:t>
            </a:r>
            <a:r>
              <a:rPr sz="700" spc="-5" dirty="0">
                <a:latin typeface="Microsoft Sans Serif"/>
                <a:cs typeface="Microsoft Sans Serif"/>
              </a:rPr>
              <a:t>es </a:t>
            </a:r>
            <a:r>
              <a:rPr sz="700" spc="20" dirty="0">
                <a:latin typeface="Microsoft Sans Serif"/>
                <a:cs typeface="Microsoft Sans Serif"/>
              </a:rPr>
              <a:t>más grave </a:t>
            </a:r>
            <a:r>
              <a:rPr sz="700" spc="25" dirty="0">
                <a:latin typeface="Microsoft Sans Serif"/>
                <a:cs typeface="Microsoft Sans Serif"/>
              </a:rPr>
              <a:t> </a:t>
            </a:r>
            <a:r>
              <a:rPr sz="700" spc="30" dirty="0">
                <a:latin typeface="Microsoft Sans Serif"/>
                <a:cs typeface="Microsoft Sans Serif"/>
              </a:rPr>
              <a:t>que</a:t>
            </a:r>
            <a:r>
              <a:rPr sz="700" spc="-5" dirty="0">
                <a:latin typeface="Microsoft Sans Serif"/>
                <a:cs typeface="Microsoft Sans Serif"/>
              </a:rPr>
              <a:t> </a:t>
            </a:r>
            <a:r>
              <a:rPr sz="700" spc="10" dirty="0">
                <a:latin typeface="Microsoft Sans Serif"/>
                <a:cs typeface="Microsoft Sans Serif"/>
              </a:rPr>
              <a:t>la</a:t>
            </a:r>
            <a:r>
              <a:rPr sz="700" spc="-5" dirty="0">
                <a:latin typeface="Microsoft Sans Serif"/>
                <a:cs typeface="Microsoft Sans Serif"/>
              </a:rPr>
              <a:t> </a:t>
            </a:r>
            <a:r>
              <a:rPr sz="700" spc="25" dirty="0">
                <a:latin typeface="Microsoft Sans Serif"/>
                <a:cs typeface="Microsoft Sans Serif"/>
              </a:rPr>
              <a:t>mayoría</a:t>
            </a:r>
            <a:r>
              <a:rPr sz="700" dirty="0">
                <a:latin typeface="Microsoft Sans Serif"/>
                <a:cs typeface="Microsoft Sans Serif"/>
              </a:rPr>
              <a:t> </a:t>
            </a:r>
            <a:r>
              <a:rPr sz="700" spc="20" dirty="0">
                <a:latin typeface="Microsoft Sans Serif"/>
                <a:cs typeface="Microsoft Sans Serif"/>
              </a:rPr>
              <a:t>de</a:t>
            </a:r>
            <a:r>
              <a:rPr sz="700" spc="-5" dirty="0">
                <a:latin typeface="Microsoft Sans Serif"/>
                <a:cs typeface="Microsoft Sans Serif"/>
              </a:rPr>
              <a:t> </a:t>
            </a:r>
            <a:r>
              <a:rPr sz="700" dirty="0">
                <a:latin typeface="Microsoft Sans Serif"/>
                <a:cs typeface="Microsoft Sans Serif"/>
              </a:rPr>
              <a:t>las </a:t>
            </a:r>
            <a:r>
              <a:rPr sz="700" spc="10" dirty="0">
                <a:latin typeface="Microsoft Sans Serif"/>
                <a:cs typeface="Microsoft Sans Serif"/>
              </a:rPr>
              <a:t>fallas</a:t>
            </a:r>
            <a:r>
              <a:rPr sz="700" spc="-5" dirty="0">
                <a:latin typeface="Microsoft Sans Serif"/>
                <a:cs typeface="Microsoft Sans Serif"/>
              </a:rPr>
              <a:t> </a:t>
            </a:r>
            <a:r>
              <a:rPr sz="700" spc="20" dirty="0">
                <a:latin typeface="Microsoft Sans Serif"/>
                <a:cs typeface="Microsoft Sans Serif"/>
              </a:rPr>
              <a:t>de</a:t>
            </a:r>
            <a:r>
              <a:rPr sz="700" dirty="0">
                <a:latin typeface="Microsoft Sans Serif"/>
                <a:cs typeface="Microsoft Sans Serif"/>
              </a:rPr>
              <a:t> </a:t>
            </a:r>
            <a:r>
              <a:rPr sz="700" spc="10" dirty="0">
                <a:latin typeface="Microsoft Sans Serif"/>
                <a:cs typeface="Microsoft Sans Serif"/>
              </a:rPr>
              <a:t>los</a:t>
            </a:r>
            <a:r>
              <a:rPr sz="700" spc="-5" dirty="0">
                <a:latin typeface="Microsoft Sans Serif"/>
                <a:cs typeface="Microsoft Sans Serif"/>
              </a:rPr>
              <a:t> </a:t>
            </a:r>
            <a:r>
              <a:rPr sz="700" spc="15" dirty="0">
                <a:latin typeface="Microsoft Sans Serif"/>
                <a:cs typeface="Microsoft Sans Serif"/>
              </a:rPr>
              <a:t>devanados</a:t>
            </a:r>
            <a:r>
              <a:rPr sz="700" dirty="0">
                <a:latin typeface="Microsoft Sans Serif"/>
                <a:cs typeface="Microsoft Sans Serif"/>
              </a:rPr>
              <a:t> </a:t>
            </a:r>
            <a:r>
              <a:rPr sz="700" spc="5" dirty="0">
                <a:latin typeface="Microsoft Sans Serif"/>
                <a:cs typeface="Microsoft Sans Serif"/>
              </a:rPr>
              <a:t>y</a:t>
            </a:r>
            <a:r>
              <a:rPr sz="700" spc="-5" dirty="0">
                <a:latin typeface="Microsoft Sans Serif"/>
                <a:cs typeface="Microsoft Sans Serif"/>
              </a:rPr>
              <a:t> </a:t>
            </a:r>
            <a:r>
              <a:rPr sz="700" spc="10" dirty="0">
                <a:latin typeface="Microsoft Sans Serif"/>
                <a:cs typeface="Microsoft Sans Serif"/>
              </a:rPr>
              <a:t>la</a:t>
            </a:r>
            <a:r>
              <a:rPr sz="700" dirty="0">
                <a:latin typeface="Microsoft Sans Serif"/>
                <a:cs typeface="Microsoft Sans Serif"/>
              </a:rPr>
              <a:t> </a:t>
            </a:r>
            <a:r>
              <a:rPr sz="700" spc="25" dirty="0">
                <a:latin typeface="Microsoft Sans Serif"/>
                <a:cs typeface="Microsoft Sans Serif"/>
              </a:rPr>
              <a:t>reparación</a:t>
            </a:r>
            <a:r>
              <a:rPr sz="700" spc="-5" dirty="0">
                <a:latin typeface="Microsoft Sans Serif"/>
                <a:cs typeface="Microsoft Sans Serif"/>
              </a:rPr>
              <a:t> </a:t>
            </a:r>
            <a:r>
              <a:rPr sz="700" spc="25" dirty="0">
                <a:latin typeface="Microsoft Sans Serif"/>
                <a:cs typeface="Microsoft Sans Serif"/>
              </a:rPr>
              <a:t>puede</a:t>
            </a:r>
            <a:r>
              <a:rPr sz="700" spc="-5" dirty="0">
                <a:latin typeface="Microsoft Sans Serif"/>
                <a:cs typeface="Microsoft Sans Serif"/>
              </a:rPr>
              <a:t> </a:t>
            </a:r>
            <a:r>
              <a:rPr sz="700" spc="35" dirty="0">
                <a:latin typeface="Microsoft Sans Serif"/>
                <a:cs typeface="Microsoft Sans Serif"/>
              </a:rPr>
              <a:t>requerir </a:t>
            </a:r>
            <a:r>
              <a:rPr sz="700" spc="-170" dirty="0">
                <a:latin typeface="Microsoft Sans Serif"/>
                <a:cs typeface="Microsoft Sans Serif"/>
              </a:rPr>
              <a:t> </a:t>
            </a:r>
            <a:r>
              <a:rPr sz="700" spc="10" dirty="0">
                <a:latin typeface="Microsoft Sans Serif"/>
                <a:cs typeface="Microsoft Sans Serif"/>
              </a:rPr>
              <a:t>la </a:t>
            </a:r>
            <a:r>
              <a:rPr sz="700" spc="20" dirty="0">
                <a:latin typeface="Microsoft Sans Serif"/>
                <a:cs typeface="Microsoft Sans Serif"/>
              </a:rPr>
              <a:t>extracción de </a:t>
            </a:r>
            <a:r>
              <a:rPr sz="700" spc="40" dirty="0">
                <a:latin typeface="Microsoft Sans Serif"/>
                <a:cs typeface="Microsoft Sans Serif"/>
              </a:rPr>
              <a:t>todo </a:t>
            </a:r>
            <a:r>
              <a:rPr sz="700" spc="10" dirty="0">
                <a:latin typeface="Microsoft Sans Serif"/>
                <a:cs typeface="Microsoft Sans Serif"/>
              </a:rPr>
              <a:t>el </a:t>
            </a:r>
            <a:r>
              <a:rPr sz="700" spc="20" dirty="0">
                <a:latin typeface="Microsoft Sans Serif"/>
                <a:cs typeface="Microsoft Sans Serif"/>
              </a:rPr>
              <a:t>devanado </a:t>
            </a:r>
            <a:r>
              <a:rPr sz="700" spc="5" dirty="0">
                <a:latin typeface="Microsoft Sans Serif"/>
                <a:cs typeface="Microsoft Sans Serif"/>
              </a:rPr>
              <a:t>y </a:t>
            </a:r>
            <a:r>
              <a:rPr sz="700" spc="10" dirty="0">
                <a:latin typeface="Microsoft Sans Serif"/>
                <a:cs typeface="Microsoft Sans Serif"/>
              </a:rPr>
              <a:t>el </a:t>
            </a:r>
            <a:r>
              <a:rPr sz="700" spc="25" dirty="0">
                <a:latin typeface="Microsoft Sans Serif"/>
                <a:cs typeface="Microsoft Sans Serif"/>
              </a:rPr>
              <a:t>reapilamiento </a:t>
            </a:r>
            <a:r>
              <a:rPr sz="700" spc="20" dirty="0">
                <a:latin typeface="Microsoft Sans Serif"/>
                <a:cs typeface="Microsoft Sans Serif"/>
              </a:rPr>
              <a:t>de </a:t>
            </a:r>
            <a:r>
              <a:rPr sz="700" spc="30" dirty="0">
                <a:latin typeface="Microsoft Sans Serif"/>
                <a:cs typeface="Microsoft Sans Serif"/>
              </a:rPr>
              <a:t>una parte </a:t>
            </a:r>
            <a:r>
              <a:rPr sz="700" spc="20" dirty="0">
                <a:latin typeface="Microsoft Sans Serif"/>
                <a:cs typeface="Microsoft Sans Serif"/>
              </a:rPr>
              <a:t>del </a:t>
            </a:r>
            <a:r>
              <a:rPr sz="700" spc="25" dirty="0">
                <a:latin typeface="Microsoft Sans Serif"/>
                <a:cs typeface="Microsoft Sans Serif"/>
              </a:rPr>
              <a:t> </a:t>
            </a:r>
            <a:r>
              <a:rPr sz="700" spc="15" dirty="0">
                <a:latin typeface="Microsoft Sans Serif"/>
                <a:cs typeface="Microsoft Sans Serif"/>
              </a:rPr>
              <a:t>núcleo.</a:t>
            </a:r>
            <a:endParaRPr sz="700">
              <a:latin typeface="Microsoft Sans Serif"/>
              <a:cs typeface="Microsoft Sans Serif"/>
            </a:endParaRPr>
          </a:p>
        </p:txBody>
      </p:sp>
      <p:sp>
        <p:nvSpPr>
          <p:cNvPr id="14" name="object 14"/>
          <p:cNvSpPr txBox="1"/>
          <p:nvPr/>
        </p:nvSpPr>
        <p:spPr>
          <a:xfrm>
            <a:off x="1415277" y="9415125"/>
            <a:ext cx="2852914" cy="143629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sz="850" spc="-25" dirty="0">
                <a:latin typeface="Microsoft Sans Serif"/>
                <a:cs typeface="Microsoft Sans Serif"/>
              </a:rPr>
              <a:t>CAPÍTULO</a:t>
            </a:r>
            <a:r>
              <a:rPr sz="850" spc="-20" dirty="0">
                <a:latin typeface="Microsoft Sans Serif"/>
                <a:cs typeface="Microsoft Sans Serif"/>
              </a:rPr>
              <a:t> </a:t>
            </a:r>
            <a:r>
              <a:rPr sz="850" dirty="0">
                <a:latin typeface="Microsoft Sans Serif"/>
                <a:cs typeface="Microsoft Sans Serif"/>
              </a:rPr>
              <a:t>3,</a:t>
            </a:r>
            <a:r>
              <a:rPr sz="850" spc="-15" dirty="0">
                <a:latin typeface="Microsoft Sans Serif"/>
                <a:cs typeface="Microsoft Sans Serif"/>
              </a:rPr>
              <a:t> </a:t>
            </a:r>
            <a:r>
              <a:rPr sz="850" spc="-40" dirty="0">
                <a:latin typeface="Microsoft Sans Serif"/>
                <a:cs typeface="Microsoft Sans Serif"/>
              </a:rPr>
              <a:t>SECCIÓN</a:t>
            </a:r>
            <a:r>
              <a:rPr sz="850" spc="-15" dirty="0">
                <a:latin typeface="Microsoft Sans Serif"/>
                <a:cs typeface="Microsoft Sans Serif"/>
              </a:rPr>
              <a:t> </a:t>
            </a:r>
            <a:r>
              <a:rPr sz="850" spc="10" dirty="0">
                <a:latin typeface="Microsoft Sans Serif"/>
                <a:cs typeface="Microsoft Sans Serif"/>
              </a:rPr>
              <a:t>2</a:t>
            </a:r>
            <a:endParaRPr sz="850">
              <a:latin typeface="Microsoft Sans Serif"/>
              <a:cs typeface="Microsoft Sans Serif"/>
            </a:endParaRPr>
          </a:p>
        </p:txBody>
      </p:sp>
      <p:sp>
        <p:nvSpPr>
          <p:cNvPr id="15" name="object 15"/>
          <p:cNvSpPr txBox="1"/>
          <p:nvPr/>
        </p:nvSpPr>
        <p:spPr>
          <a:xfrm>
            <a:off x="7845387" y="9415126"/>
            <a:ext cx="7796212" cy="285115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sz="850" spc="-25" dirty="0">
                <a:latin typeface="Microsoft Sans Serif"/>
                <a:cs typeface="Microsoft Sans Serif"/>
              </a:rPr>
              <a:t>TUTORIAL</a:t>
            </a:r>
            <a:r>
              <a:rPr sz="850" spc="-5" dirty="0">
                <a:latin typeface="Microsoft Sans Serif"/>
                <a:cs typeface="Microsoft Sans Serif"/>
              </a:rPr>
              <a:t> </a:t>
            </a:r>
            <a:r>
              <a:rPr sz="850" spc="-60" dirty="0">
                <a:latin typeface="Microsoft Sans Serif"/>
                <a:cs typeface="Microsoft Sans Serif"/>
              </a:rPr>
              <a:t>SOBRE</a:t>
            </a:r>
            <a:r>
              <a:rPr sz="850" spc="-5" dirty="0">
                <a:latin typeface="Microsoft Sans Serif"/>
                <a:cs typeface="Microsoft Sans Serif"/>
              </a:rPr>
              <a:t> </a:t>
            </a:r>
            <a:r>
              <a:rPr sz="850" spc="-35" dirty="0">
                <a:latin typeface="Microsoft Sans Serif"/>
                <a:cs typeface="Microsoft Sans Serif"/>
              </a:rPr>
              <a:t>PROTECCIÓN</a:t>
            </a:r>
            <a:r>
              <a:rPr sz="850" spc="-5" dirty="0">
                <a:latin typeface="Microsoft Sans Serif"/>
                <a:cs typeface="Microsoft Sans Serif"/>
              </a:rPr>
              <a:t> </a:t>
            </a:r>
            <a:r>
              <a:rPr sz="850" spc="-45" dirty="0">
                <a:latin typeface="Microsoft Sans Serif"/>
                <a:cs typeface="Microsoft Sans Serif"/>
              </a:rPr>
              <a:t>DE</a:t>
            </a:r>
            <a:r>
              <a:rPr sz="850" spc="-5" dirty="0">
                <a:latin typeface="Microsoft Sans Serif"/>
                <a:cs typeface="Microsoft Sans Serif"/>
              </a:rPr>
              <a:t> </a:t>
            </a:r>
            <a:r>
              <a:rPr sz="850" spc="-55" dirty="0">
                <a:latin typeface="Microsoft Sans Serif"/>
                <a:cs typeface="Microsoft Sans Serif"/>
              </a:rPr>
              <a:t>GENERADORES</a:t>
            </a:r>
            <a:r>
              <a:rPr sz="850" dirty="0">
                <a:latin typeface="Microsoft Sans Serif"/>
                <a:cs typeface="Microsoft Sans Serif"/>
              </a:rPr>
              <a:t> </a:t>
            </a:r>
            <a:r>
              <a:rPr sz="850" spc="-30" dirty="0">
                <a:latin typeface="Microsoft Sans Serif"/>
                <a:cs typeface="Microsoft Sans Serif"/>
              </a:rPr>
              <a:t>SÍNCRONOS</a:t>
            </a:r>
            <a:endParaRPr sz="850">
              <a:latin typeface="Microsoft Sans Serif"/>
              <a:cs typeface="Microsoft Sans Serif"/>
            </a:endParaRPr>
          </a:p>
          <a:p>
            <a:pPr marL="1400175">
              <a:lnSpc>
                <a:spcPct val="100000"/>
              </a:lnSpc>
            </a:pPr>
            <a:r>
              <a:rPr sz="850" spc="-15" dirty="0">
                <a:latin typeface="Microsoft Sans Serif"/>
                <a:cs typeface="Microsoft Sans Serif"/>
              </a:rPr>
              <a:t>PUBLICACIÓN</a:t>
            </a:r>
            <a:r>
              <a:rPr sz="850" spc="-5" dirty="0">
                <a:latin typeface="Microsoft Sans Serif"/>
                <a:cs typeface="Microsoft Sans Serif"/>
              </a:rPr>
              <a:t> </a:t>
            </a:r>
            <a:r>
              <a:rPr sz="850" spc="-55" dirty="0">
                <a:latin typeface="Microsoft Sans Serif"/>
                <a:cs typeface="Microsoft Sans Serif"/>
              </a:rPr>
              <a:t>ESPECIAL</a:t>
            </a:r>
            <a:r>
              <a:rPr sz="850" spc="-5" dirty="0">
                <a:latin typeface="Microsoft Sans Serif"/>
                <a:cs typeface="Microsoft Sans Serif"/>
              </a:rPr>
              <a:t> </a:t>
            </a:r>
            <a:r>
              <a:rPr sz="850" spc="-40" dirty="0">
                <a:latin typeface="Microsoft Sans Serif"/>
                <a:cs typeface="Microsoft Sans Serif"/>
              </a:rPr>
              <a:t>DEL</a:t>
            </a:r>
            <a:r>
              <a:rPr sz="850" spc="-5" dirty="0">
                <a:latin typeface="Microsoft Sans Serif"/>
                <a:cs typeface="Microsoft Sans Serif"/>
              </a:rPr>
              <a:t> </a:t>
            </a:r>
            <a:r>
              <a:rPr sz="850" spc="-60" dirty="0">
                <a:latin typeface="Microsoft Sans Serif"/>
                <a:cs typeface="Microsoft Sans Serif"/>
              </a:rPr>
              <a:t>IEEE</a:t>
            </a:r>
            <a:r>
              <a:rPr sz="850" spc="-5" dirty="0">
                <a:latin typeface="Microsoft Sans Serif"/>
                <a:cs typeface="Microsoft Sans Serif"/>
              </a:rPr>
              <a:t> </a:t>
            </a:r>
            <a:r>
              <a:rPr sz="850" spc="-80" dirty="0">
                <a:latin typeface="Microsoft Sans Serif"/>
                <a:cs typeface="Microsoft Sans Serif"/>
              </a:rPr>
              <a:t>PSRC</a:t>
            </a:r>
            <a:endParaRPr sz="850">
              <a:latin typeface="Microsoft Sans Serif"/>
              <a:cs typeface="Microsoft Sans Serif"/>
            </a:endParaRPr>
          </a:p>
        </p:txBody>
      </p:sp>
    </p:spTree>
  </p:cSld>
  <p:clrMapOvr>
    <a:masterClrMapping/>
  </p:clrMapOvr>
</p:sld>
</file>

<file path=ppt/slides/slide54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/>
          <p:nvPr/>
        </p:nvSpPr>
        <p:spPr>
          <a:xfrm>
            <a:off x="10019818" y="1735836"/>
            <a:ext cx="5789092" cy="6350"/>
          </a:xfrm>
          <a:custGeom>
            <a:avLst/>
            <a:gdLst/>
            <a:ahLst/>
            <a:cxnLst/>
            <a:rect l="l" t="t" r="r" b="b"/>
            <a:pathLst>
              <a:path w="2516504" h="6350">
                <a:moveTo>
                  <a:pt x="2516124" y="6096"/>
                </a:moveTo>
                <a:lnTo>
                  <a:pt x="0" y="6096"/>
                </a:lnTo>
                <a:lnTo>
                  <a:pt x="0" y="0"/>
                </a:lnTo>
                <a:lnTo>
                  <a:pt x="2516124" y="0"/>
                </a:lnTo>
                <a:lnTo>
                  <a:pt x="2516124" y="6096"/>
                </a:lnTo>
                <a:close/>
              </a:path>
            </a:pathLst>
          </a:custGeom>
          <a:solidFill>
            <a:srgbClr val="858585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" name="object 3"/>
          <p:cNvSpPr/>
          <p:nvPr/>
        </p:nvSpPr>
        <p:spPr>
          <a:xfrm>
            <a:off x="10019818" y="1524000"/>
            <a:ext cx="5789092" cy="6350"/>
          </a:xfrm>
          <a:custGeom>
            <a:avLst/>
            <a:gdLst/>
            <a:ahLst/>
            <a:cxnLst/>
            <a:rect l="l" t="t" r="r" b="b"/>
            <a:pathLst>
              <a:path w="2516504" h="6350">
                <a:moveTo>
                  <a:pt x="2516124" y="6096"/>
                </a:moveTo>
                <a:lnTo>
                  <a:pt x="0" y="6096"/>
                </a:lnTo>
                <a:lnTo>
                  <a:pt x="0" y="0"/>
                </a:lnTo>
                <a:lnTo>
                  <a:pt x="2516124" y="0"/>
                </a:lnTo>
                <a:lnTo>
                  <a:pt x="2516124" y="6096"/>
                </a:lnTo>
                <a:close/>
              </a:path>
            </a:pathLst>
          </a:custGeom>
          <a:solidFill>
            <a:srgbClr val="858585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" name="object 4"/>
          <p:cNvSpPr/>
          <p:nvPr/>
        </p:nvSpPr>
        <p:spPr>
          <a:xfrm>
            <a:off x="10019818" y="1312163"/>
            <a:ext cx="5789092" cy="6350"/>
          </a:xfrm>
          <a:custGeom>
            <a:avLst/>
            <a:gdLst/>
            <a:ahLst/>
            <a:cxnLst/>
            <a:rect l="l" t="t" r="r" b="b"/>
            <a:pathLst>
              <a:path w="2516504" h="6350">
                <a:moveTo>
                  <a:pt x="2516124" y="6096"/>
                </a:moveTo>
                <a:lnTo>
                  <a:pt x="0" y="6096"/>
                </a:lnTo>
                <a:lnTo>
                  <a:pt x="0" y="0"/>
                </a:lnTo>
                <a:lnTo>
                  <a:pt x="2516124" y="0"/>
                </a:lnTo>
                <a:lnTo>
                  <a:pt x="2516124" y="6096"/>
                </a:lnTo>
                <a:close/>
              </a:path>
            </a:pathLst>
          </a:custGeom>
          <a:solidFill>
            <a:srgbClr val="858585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" name="object 5"/>
          <p:cNvSpPr/>
          <p:nvPr/>
        </p:nvSpPr>
        <p:spPr>
          <a:xfrm>
            <a:off x="10019818" y="1100327"/>
            <a:ext cx="5789092" cy="6350"/>
          </a:xfrm>
          <a:custGeom>
            <a:avLst/>
            <a:gdLst/>
            <a:ahLst/>
            <a:cxnLst/>
            <a:rect l="l" t="t" r="r" b="b"/>
            <a:pathLst>
              <a:path w="2516504" h="6350">
                <a:moveTo>
                  <a:pt x="2516124" y="6095"/>
                </a:moveTo>
                <a:lnTo>
                  <a:pt x="0" y="6095"/>
                </a:lnTo>
                <a:lnTo>
                  <a:pt x="0" y="0"/>
                </a:lnTo>
                <a:lnTo>
                  <a:pt x="2516124" y="0"/>
                </a:lnTo>
                <a:lnTo>
                  <a:pt x="2516124" y="6095"/>
                </a:lnTo>
                <a:close/>
              </a:path>
            </a:pathLst>
          </a:custGeom>
          <a:solidFill>
            <a:srgbClr val="858585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" name="object 6"/>
          <p:cNvSpPr/>
          <p:nvPr/>
        </p:nvSpPr>
        <p:spPr>
          <a:xfrm>
            <a:off x="10019818" y="880872"/>
            <a:ext cx="5789092" cy="6350"/>
          </a:xfrm>
          <a:custGeom>
            <a:avLst/>
            <a:gdLst/>
            <a:ahLst/>
            <a:cxnLst/>
            <a:rect l="l" t="t" r="r" b="b"/>
            <a:pathLst>
              <a:path w="2516504" h="6350">
                <a:moveTo>
                  <a:pt x="2516124" y="6095"/>
                </a:moveTo>
                <a:lnTo>
                  <a:pt x="0" y="6095"/>
                </a:lnTo>
                <a:lnTo>
                  <a:pt x="0" y="0"/>
                </a:lnTo>
                <a:lnTo>
                  <a:pt x="2516124" y="0"/>
                </a:lnTo>
                <a:lnTo>
                  <a:pt x="2516124" y="6095"/>
                </a:lnTo>
                <a:close/>
              </a:path>
            </a:pathLst>
          </a:custGeom>
          <a:solidFill>
            <a:srgbClr val="858585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" name="object 7"/>
          <p:cNvSpPr/>
          <p:nvPr/>
        </p:nvSpPr>
        <p:spPr>
          <a:xfrm>
            <a:off x="10019818" y="670560"/>
            <a:ext cx="5789092" cy="6350"/>
          </a:xfrm>
          <a:custGeom>
            <a:avLst/>
            <a:gdLst/>
            <a:ahLst/>
            <a:cxnLst/>
            <a:rect l="l" t="t" r="r" b="b"/>
            <a:pathLst>
              <a:path w="2516504" h="6350">
                <a:moveTo>
                  <a:pt x="2516124" y="6095"/>
                </a:moveTo>
                <a:lnTo>
                  <a:pt x="0" y="6095"/>
                </a:lnTo>
                <a:lnTo>
                  <a:pt x="0" y="0"/>
                </a:lnTo>
                <a:lnTo>
                  <a:pt x="2516124" y="0"/>
                </a:lnTo>
                <a:lnTo>
                  <a:pt x="2516124" y="6095"/>
                </a:lnTo>
                <a:close/>
              </a:path>
            </a:pathLst>
          </a:custGeom>
          <a:solidFill>
            <a:srgbClr val="858585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" name="object 8"/>
          <p:cNvSpPr/>
          <p:nvPr/>
        </p:nvSpPr>
        <p:spPr>
          <a:xfrm>
            <a:off x="10019818" y="1735836"/>
            <a:ext cx="5789092" cy="6350"/>
          </a:xfrm>
          <a:custGeom>
            <a:avLst/>
            <a:gdLst/>
            <a:ahLst/>
            <a:cxnLst/>
            <a:rect l="l" t="t" r="r" b="b"/>
            <a:pathLst>
              <a:path w="2516504" h="6350">
                <a:moveTo>
                  <a:pt x="0" y="0"/>
                </a:moveTo>
                <a:lnTo>
                  <a:pt x="2516124" y="0"/>
                </a:lnTo>
                <a:lnTo>
                  <a:pt x="2516124" y="6096"/>
                </a:lnTo>
                <a:lnTo>
                  <a:pt x="0" y="6096"/>
                </a:lnTo>
                <a:lnTo>
                  <a:pt x="0" y="0"/>
                </a:lnTo>
                <a:close/>
              </a:path>
            </a:pathLst>
          </a:custGeom>
          <a:ln w="6096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" name="object 9"/>
          <p:cNvSpPr/>
          <p:nvPr/>
        </p:nvSpPr>
        <p:spPr>
          <a:xfrm>
            <a:off x="10019818" y="1524000"/>
            <a:ext cx="5789092" cy="6350"/>
          </a:xfrm>
          <a:custGeom>
            <a:avLst/>
            <a:gdLst/>
            <a:ahLst/>
            <a:cxnLst/>
            <a:rect l="l" t="t" r="r" b="b"/>
            <a:pathLst>
              <a:path w="2516504" h="6350">
                <a:moveTo>
                  <a:pt x="0" y="0"/>
                </a:moveTo>
                <a:lnTo>
                  <a:pt x="2516124" y="0"/>
                </a:lnTo>
                <a:lnTo>
                  <a:pt x="2516124" y="6095"/>
                </a:lnTo>
                <a:lnTo>
                  <a:pt x="0" y="6095"/>
                </a:lnTo>
                <a:lnTo>
                  <a:pt x="0" y="0"/>
                </a:lnTo>
                <a:close/>
              </a:path>
            </a:pathLst>
          </a:custGeom>
          <a:ln w="6096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" name="object 10"/>
          <p:cNvSpPr/>
          <p:nvPr/>
        </p:nvSpPr>
        <p:spPr>
          <a:xfrm>
            <a:off x="10019818" y="1312163"/>
            <a:ext cx="5789092" cy="6350"/>
          </a:xfrm>
          <a:custGeom>
            <a:avLst/>
            <a:gdLst/>
            <a:ahLst/>
            <a:cxnLst/>
            <a:rect l="l" t="t" r="r" b="b"/>
            <a:pathLst>
              <a:path w="2516504" h="6350">
                <a:moveTo>
                  <a:pt x="0" y="0"/>
                </a:moveTo>
                <a:lnTo>
                  <a:pt x="2516124" y="0"/>
                </a:lnTo>
                <a:lnTo>
                  <a:pt x="2516124" y="6095"/>
                </a:lnTo>
                <a:lnTo>
                  <a:pt x="0" y="6095"/>
                </a:lnTo>
                <a:lnTo>
                  <a:pt x="0" y="0"/>
                </a:lnTo>
                <a:close/>
              </a:path>
            </a:pathLst>
          </a:custGeom>
          <a:ln w="6096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" name="object 11"/>
          <p:cNvSpPr/>
          <p:nvPr/>
        </p:nvSpPr>
        <p:spPr>
          <a:xfrm>
            <a:off x="10019818" y="1100327"/>
            <a:ext cx="5789092" cy="6350"/>
          </a:xfrm>
          <a:custGeom>
            <a:avLst/>
            <a:gdLst/>
            <a:ahLst/>
            <a:cxnLst/>
            <a:rect l="l" t="t" r="r" b="b"/>
            <a:pathLst>
              <a:path w="2516504" h="6350">
                <a:moveTo>
                  <a:pt x="0" y="0"/>
                </a:moveTo>
                <a:lnTo>
                  <a:pt x="2516124" y="0"/>
                </a:lnTo>
                <a:lnTo>
                  <a:pt x="2516124" y="6096"/>
                </a:lnTo>
                <a:lnTo>
                  <a:pt x="0" y="6096"/>
                </a:lnTo>
                <a:lnTo>
                  <a:pt x="0" y="0"/>
                </a:lnTo>
                <a:close/>
              </a:path>
            </a:pathLst>
          </a:custGeom>
          <a:ln w="6096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" name="object 12"/>
          <p:cNvSpPr/>
          <p:nvPr/>
        </p:nvSpPr>
        <p:spPr>
          <a:xfrm>
            <a:off x="10019818" y="880872"/>
            <a:ext cx="5789092" cy="6350"/>
          </a:xfrm>
          <a:custGeom>
            <a:avLst/>
            <a:gdLst/>
            <a:ahLst/>
            <a:cxnLst/>
            <a:rect l="l" t="t" r="r" b="b"/>
            <a:pathLst>
              <a:path w="2516504" h="6350">
                <a:moveTo>
                  <a:pt x="0" y="0"/>
                </a:moveTo>
                <a:lnTo>
                  <a:pt x="2516124" y="0"/>
                </a:lnTo>
                <a:lnTo>
                  <a:pt x="2516124" y="6096"/>
                </a:lnTo>
                <a:lnTo>
                  <a:pt x="0" y="6096"/>
                </a:lnTo>
                <a:lnTo>
                  <a:pt x="0" y="0"/>
                </a:lnTo>
                <a:close/>
              </a:path>
            </a:pathLst>
          </a:custGeom>
          <a:ln w="6096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grpSp>
        <p:nvGrpSpPr>
          <p:cNvPr id="13" name="object 13"/>
          <p:cNvGrpSpPr/>
          <p:nvPr/>
        </p:nvGrpSpPr>
        <p:grpSpPr>
          <a:xfrm>
            <a:off x="9956711" y="667513"/>
            <a:ext cx="5869436" cy="1312545"/>
            <a:chOff x="4328159" y="667512"/>
            <a:chExt cx="2551430" cy="1312545"/>
          </a:xfrm>
        </p:grpSpPr>
        <p:sp>
          <p:nvSpPr>
            <p:cNvPr id="14" name="object 14"/>
            <p:cNvSpPr/>
            <p:nvPr/>
          </p:nvSpPr>
          <p:spPr>
            <a:xfrm>
              <a:off x="4355591" y="670560"/>
              <a:ext cx="2516505" cy="6350"/>
            </a:xfrm>
            <a:custGeom>
              <a:avLst/>
              <a:gdLst/>
              <a:ahLst/>
              <a:cxnLst/>
              <a:rect l="l" t="t" r="r" b="b"/>
              <a:pathLst>
                <a:path w="2516504" h="6350">
                  <a:moveTo>
                    <a:pt x="0" y="0"/>
                  </a:moveTo>
                  <a:lnTo>
                    <a:pt x="2516124" y="0"/>
                  </a:lnTo>
                  <a:lnTo>
                    <a:pt x="2516124" y="6095"/>
                  </a:lnTo>
                  <a:lnTo>
                    <a:pt x="0" y="6095"/>
                  </a:lnTo>
                  <a:lnTo>
                    <a:pt x="0" y="0"/>
                  </a:lnTo>
                  <a:close/>
                </a:path>
              </a:pathLst>
            </a:custGeom>
            <a:ln w="6096">
              <a:solidFill>
                <a:srgbClr val="858585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5" name="object 15"/>
            <p:cNvSpPr/>
            <p:nvPr/>
          </p:nvSpPr>
          <p:spPr>
            <a:xfrm>
              <a:off x="4581131" y="673620"/>
              <a:ext cx="2294255" cy="1277620"/>
            </a:xfrm>
            <a:custGeom>
              <a:avLst/>
              <a:gdLst/>
              <a:ahLst/>
              <a:cxnLst/>
              <a:rect l="l" t="t" r="r" b="b"/>
              <a:pathLst>
                <a:path w="2294254" h="1277620">
                  <a:moveTo>
                    <a:pt x="6096" y="0"/>
                  </a:moveTo>
                  <a:lnTo>
                    <a:pt x="0" y="0"/>
                  </a:lnTo>
                  <a:lnTo>
                    <a:pt x="0" y="1277112"/>
                  </a:lnTo>
                  <a:lnTo>
                    <a:pt x="6096" y="1277112"/>
                  </a:lnTo>
                  <a:lnTo>
                    <a:pt x="6096" y="0"/>
                  </a:lnTo>
                  <a:close/>
                </a:path>
                <a:path w="2294254" h="1277620">
                  <a:moveTo>
                    <a:pt x="144780" y="0"/>
                  </a:moveTo>
                  <a:lnTo>
                    <a:pt x="138684" y="0"/>
                  </a:lnTo>
                  <a:lnTo>
                    <a:pt x="138684" y="1277112"/>
                  </a:lnTo>
                  <a:lnTo>
                    <a:pt x="144780" y="1277112"/>
                  </a:lnTo>
                  <a:lnTo>
                    <a:pt x="144780" y="0"/>
                  </a:lnTo>
                  <a:close/>
                </a:path>
                <a:path w="2294254" h="1277620">
                  <a:moveTo>
                    <a:pt x="240792" y="0"/>
                  </a:moveTo>
                  <a:lnTo>
                    <a:pt x="234696" y="0"/>
                  </a:lnTo>
                  <a:lnTo>
                    <a:pt x="234696" y="1277112"/>
                  </a:lnTo>
                  <a:lnTo>
                    <a:pt x="240792" y="1277112"/>
                  </a:lnTo>
                  <a:lnTo>
                    <a:pt x="240792" y="0"/>
                  </a:lnTo>
                  <a:close/>
                </a:path>
                <a:path w="2294254" h="1277620">
                  <a:moveTo>
                    <a:pt x="310896" y="0"/>
                  </a:moveTo>
                  <a:lnTo>
                    <a:pt x="304800" y="0"/>
                  </a:lnTo>
                  <a:lnTo>
                    <a:pt x="304800" y="1277112"/>
                  </a:lnTo>
                  <a:lnTo>
                    <a:pt x="310896" y="1277112"/>
                  </a:lnTo>
                  <a:lnTo>
                    <a:pt x="310896" y="0"/>
                  </a:lnTo>
                  <a:close/>
                </a:path>
                <a:path w="2294254" h="1277620">
                  <a:moveTo>
                    <a:pt x="374904" y="0"/>
                  </a:moveTo>
                  <a:lnTo>
                    <a:pt x="368808" y="0"/>
                  </a:lnTo>
                  <a:lnTo>
                    <a:pt x="368808" y="1277112"/>
                  </a:lnTo>
                  <a:lnTo>
                    <a:pt x="374904" y="1277112"/>
                  </a:lnTo>
                  <a:lnTo>
                    <a:pt x="374904" y="0"/>
                  </a:lnTo>
                  <a:close/>
                </a:path>
                <a:path w="2294254" h="1277620">
                  <a:moveTo>
                    <a:pt x="425196" y="0"/>
                  </a:moveTo>
                  <a:lnTo>
                    <a:pt x="420624" y="0"/>
                  </a:lnTo>
                  <a:lnTo>
                    <a:pt x="420624" y="1277112"/>
                  </a:lnTo>
                  <a:lnTo>
                    <a:pt x="425196" y="1277112"/>
                  </a:lnTo>
                  <a:lnTo>
                    <a:pt x="425196" y="0"/>
                  </a:lnTo>
                  <a:close/>
                </a:path>
                <a:path w="2294254" h="1277620">
                  <a:moveTo>
                    <a:pt x="469392" y="0"/>
                  </a:moveTo>
                  <a:lnTo>
                    <a:pt x="463296" y="0"/>
                  </a:lnTo>
                  <a:lnTo>
                    <a:pt x="463296" y="1277112"/>
                  </a:lnTo>
                  <a:lnTo>
                    <a:pt x="469392" y="1277112"/>
                  </a:lnTo>
                  <a:lnTo>
                    <a:pt x="469392" y="0"/>
                  </a:lnTo>
                  <a:close/>
                </a:path>
                <a:path w="2294254" h="1277620">
                  <a:moveTo>
                    <a:pt x="507492" y="0"/>
                  </a:moveTo>
                  <a:lnTo>
                    <a:pt x="501396" y="0"/>
                  </a:lnTo>
                  <a:lnTo>
                    <a:pt x="501396" y="1277112"/>
                  </a:lnTo>
                  <a:lnTo>
                    <a:pt x="507492" y="1277112"/>
                  </a:lnTo>
                  <a:lnTo>
                    <a:pt x="507492" y="0"/>
                  </a:lnTo>
                  <a:close/>
                </a:path>
                <a:path w="2294254" h="1277620">
                  <a:moveTo>
                    <a:pt x="539496" y="0"/>
                  </a:moveTo>
                  <a:lnTo>
                    <a:pt x="533400" y="0"/>
                  </a:lnTo>
                  <a:lnTo>
                    <a:pt x="533400" y="1277112"/>
                  </a:lnTo>
                  <a:lnTo>
                    <a:pt x="539496" y="1277112"/>
                  </a:lnTo>
                  <a:lnTo>
                    <a:pt x="539496" y="0"/>
                  </a:lnTo>
                  <a:close/>
                </a:path>
                <a:path w="2294254" h="1277620">
                  <a:moveTo>
                    <a:pt x="768096" y="0"/>
                  </a:moveTo>
                  <a:lnTo>
                    <a:pt x="762000" y="0"/>
                  </a:lnTo>
                  <a:lnTo>
                    <a:pt x="762000" y="1277112"/>
                  </a:lnTo>
                  <a:lnTo>
                    <a:pt x="768096" y="1277112"/>
                  </a:lnTo>
                  <a:lnTo>
                    <a:pt x="768096" y="0"/>
                  </a:lnTo>
                  <a:close/>
                </a:path>
                <a:path w="2294254" h="1277620">
                  <a:moveTo>
                    <a:pt x="902208" y="0"/>
                  </a:moveTo>
                  <a:lnTo>
                    <a:pt x="896112" y="0"/>
                  </a:lnTo>
                  <a:lnTo>
                    <a:pt x="896112" y="1277112"/>
                  </a:lnTo>
                  <a:lnTo>
                    <a:pt x="902208" y="1277112"/>
                  </a:lnTo>
                  <a:lnTo>
                    <a:pt x="902208" y="0"/>
                  </a:lnTo>
                  <a:close/>
                </a:path>
                <a:path w="2294254" h="1277620">
                  <a:moveTo>
                    <a:pt x="998220" y="0"/>
                  </a:moveTo>
                  <a:lnTo>
                    <a:pt x="990600" y="0"/>
                  </a:lnTo>
                  <a:lnTo>
                    <a:pt x="990600" y="1277112"/>
                  </a:lnTo>
                  <a:lnTo>
                    <a:pt x="998220" y="1277112"/>
                  </a:lnTo>
                  <a:lnTo>
                    <a:pt x="998220" y="0"/>
                  </a:lnTo>
                  <a:close/>
                </a:path>
                <a:path w="2294254" h="1277620">
                  <a:moveTo>
                    <a:pt x="1072896" y="0"/>
                  </a:moveTo>
                  <a:lnTo>
                    <a:pt x="1068324" y="0"/>
                  </a:lnTo>
                  <a:lnTo>
                    <a:pt x="1068324" y="1277112"/>
                  </a:lnTo>
                  <a:lnTo>
                    <a:pt x="1072896" y="1277112"/>
                  </a:lnTo>
                  <a:lnTo>
                    <a:pt x="1072896" y="0"/>
                  </a:lnTo>
                  <a:close/>
                </a:path>
                <a:path w="2294254" h="1277620">
                  <a:moveTo>
                    <a:pt x="1130808" y="0"/>
                  </a:moveTo>
                  <a:lnTo>
                    <a:pt x="1123188" y="0"/>
                  </a:lnTo>
                  <a:lnTo>
                    <a:pt x="1123188" y="1277112"/>
                  </a:lnTo>
                  <a:lnTo>
                    <a:pt x="1130808" y="1277112"/>
                  </a:lnTo>
                  <a:lnTo>
                    <a:pt x="1130808" y="0"/>
                  </a:lnTo>
                  <a:close/>
                </a:path>
                <a:path w="2294254" h="1277620">
                  <a:moveTo>
                    <a:pt x="1181112" y="0"/>
                  </a:moveTo>
                  <a:lnTo>
                    <a:pt x="1175016" y="0"/>
                  </a:lnTo>
                  <a:lnTo>
                    <a:pt x="1175016" y="1277112"/>
                  </a:lnTo>
                  <a:lnTo>
                    <a:pt x="1181112" y="1277112"/>
                  </a:lnTo>
                  <a:lnTo>
                    <a:pt x="1181112" y="0"/>
                  </a:lnTo>
                  <a:close/>
                </a:path>
                <a:path w="2294254" h="1277620">
                  <a:moveTo>
                    <a:pt x="1225308" y="0"/>
                  </a:moveTo>
                  <a:lnTo>
                    <a:pt x="1219212" y="0"/>
                  </a:lnTo>
                  <a:lnTo>
                    <a:pt x="1219212" y="1277112"/>
                  </a:lnTo>
                  <a:lnTo>
                    <a:pt x="1225308" y="1277112"/>
                  </a:lnTo>
                  <a:lnTo>
                    <a:pt x="1225308" y="0"/>
                  </a:lnTo>
                  <a:close/>
                </a:path>
                <a:path w="2294254" h="1277620">
                  <a:moveTo>
                    <a:pt x="1263408" y="0"/>
                  </a:moveTo>
                  <a:lnTo>
                    <a:pt x="1257312" y="0"/>
                  </a:lnTo>
                  <a:lnTo>
                    <a:pt x="1257312" y="1277112"/>
                  </a:lnTo>
                  <a:lnTo>
                    <a:pt x="1263408" y="1277112"/>
                  </a:lnTo>
                  <a:lnTo>
                    <a:pt x="1263408" y="0"/>
                  </a:lnTo>
                  <a:close/>
                </a:path>
                <a:path w="2294254" h="1277620">
                  <a:moveTo>
                    <a:pt x="1303032" y="0"/>
                  </a:moveTo>
                  <a:lnTo>
                    <a:pt x="1295412" y="0"/>
                  </a:lnTo>
                  <a:lnTo>
                    <a:pt x="1295412" y="1277112"/>
                  </a:lnTo>
                  <a:lnTo>
                    <a:pt x="1303032" y="1277112"/>
                  </a:lnTo>
                  <a:lnTo>
                    <a:pt x="1303032" y="0"/>
                  </a:lnTo>
                  <a:close/>
                </a:path>
                <a:path w="2294254" h="1277620">
                  <a:moveTo>
                    <a:pt x="1530108" y="0"/>
                  </a:moveTo>
                  <a:lnTo>
                    <a:pt x="1524012" y="0"/>
                  </a:lnTo>
                  <a:lnTo>
                    <a:pt x="1524012" y="1277112"/>
                  </a:lnTo>
                  <a:lnTo>
                    <a:pt x="1530108" y="1277112"/>
                  </a:lnTo>
                  <a:lnTo>
                    <a:pt x="1530108" y="0"/>
                  </a:lnTo>
                  <a:close/>
                </a:path>
                <a:path w="2294254" h="1277620">
                  <a:moveTo>
                    <a:pt x="1664220" y="0"/>
                  </a:moveTo>
                  <a:lnTo>
                    <a:pt x="1658124" y="0"/>
                  </a:lnTo>
                  <a:lnTo>
                    <a:pt x="1658124" y="1277112"/>
                  </a:lnTo>
                  <a:lnTo>
                    <a:pt x="1664220" y="1277112"/>
                  </a:lnTo>
                  <a:lnTo>
                    <a:pt x="1664220" y="0"/>
                  </a:lnTo>
                  <a:close/>
                </a:path>
                <a:path w="2294254" h="1277620">
                  <a:moveTo>
                    <a:pt x="1758708" y="0"/>
                  </a:moveTo>
                  <a:lnTo>
                    <a:pt x="1752612" y="0"/>
                  </a:lnTo>
                  <a:lnTo>
                    <a:pt x="1752612" y="1277112"/>
                  </a:lnTo>
                  <a:lnTo>
                    <a:pt x="1758708" y="1277112"/>
                  </a:lnTo>
                  <a:lnTo>
                    <a:pt x="1758708" y="0"/>
                  </a:lnTo>
                  <a:close/>
                </a:path>
                <a:path w="2294254" h="1277620">
                  <a:moveTo>
                    <a:pt x="1834908" y="0"/>
                  </a:moveTo>
                  <a:lnTo>
                    <a:pt x="1828812" y="0"/>
                  </a:lnTo>
                  <a:lnTo>
                    <a:pt x="1828812" y="1277112"/>
                  </a:lnTo>
                  <a:lnTo>
                    <a:pt x="1834908" y="1277112"/>
                  </a:lnTo>
                  <a:lnTo>
                    <a:pt x="1834908" y="0"/>
                  </a:lnTo>
                  <a:close/>
                </a:path>
                <a:path w="2294254" h="1277620">
                  <a:moveTo>
                    <a:pt x="1892820" y="0"/>
                  </a:moveTo>
                  <a:lnTo>
                    <a:pt x="1886724" y="0"/>
                  </a:lnTo>
                  <a:lnTo>
                    <a:pt x="1886724" y="1277112"/>
                  </a:lnTo>
                  <a:lnTo>
                    <a:pt x="1892820" y="1277112"/>
                  </a:lnTo>
                  <a:lnTo>
                    <a:pt x="1892820" y="0"/>
                  </a:lnTo>
                  <a:close/>
                </a:path>
                <a:path w="2294254" h="1277620">
                  <a:moveTo>
                    <a:pt x="1944636" y="0"/>
                  </a:moveTo>
                  <a:lnTo>
                    <a:pt x="1937016" y="0"/>
                  </a:lnTo>
                  <a:lnTo>
                    <a:pt x="1937016" y="1277112"/>
                  </a:lnTo>
                  <a:lnTo>
                    <a:pt x="1944636" y="1277112"/>
                  </a:lnTo>
                  <a:lnTo>
                    <a:pt x="1944636" y="0"/>
                  </a:lnTo>
                  <a:close/>
                </a:path>
                <a:path w="2294254" h="1277620">
                  <a:moveTo>
                    <a:pt x="1988832" y="0"/>
                  </a:moveTo>
                  <a:lnTo>
                    <a:pt x="1982736" y="0"/>
                  </a:lnTo>
                  <a:lnTo>
                    <a:pt x="1982736" y="1277112"/>
                  </a:lnTo>
                  <a:lnTo>
                    <a:pt x="1988832" y="1277112"/>
                  </a:lnTo>
                  <a:lnTo>
                    <a:pt x="1988832" y="0"/>
                  </a:lnTo>
                  <a:close/>
                </a:path>
                <a:path w="2294254" h="1277620">
                  <a:moveTo>
                    <a:pt x="2026932" y="0"/>
                  </a:moveTo>
                  <a:lnTo>
                    <a:pt x="2020836" y="0"/>
                  </a:lnTo>
                  <a:lnTo>
                    <a:pt x="2020836" y="1277112"/>
                  </a:lnTo>
                  <a:lnTo>
                    <a:pt x="2026932" y="1277112"/>
                  </a:lnTo>
                  <a:lnTo>
                    <a:pt x="2026932" y="0"/>
                  </a:lnTo>
                  <a:close/>
                </a:path>
                <a:path w="2294254" h="1277620">
                  <a:moveTo>
                    <a:pt x="2063508" y="0"/>
                  </a:moveTo>
                  <a:lnTo>
                    <a:pt x="2057412" y="0"/>
                  </a:lnTo>
                  <a:lnTo>
                    <a:pt x="2057412" y="1277112"/>
                  </a:lnTo>
                  <a:lnTo>
                    <a:pt x="2063508" y="1277112"/>
                  </a:lnTo>
                  <a:lnTo>
                    <a:pt x="2063508" y="0"/>
                  </a:lnTo>
                  <a:close/>
                </a:path>
                <a:path w="2294254" h="1277620">
                  <a:moveTo>
                    <a:pt x="2293632" y="0"/>
                  </a:moveTo>
                  <a:lnTo>
                    <a:pt x="2287536" y="0"/>
                  </a:lnTo>
                  <a:lnTo>
                    <a:pt x="2287536" y="1277112"/>
                  </a:lnTo>
                  <a:lnTo>
                    <a:pt x="2293632" y="1277112"/>
                  </a:lnTo>
                  <a:lnTo>
                    <a:pt x="2293632" y="0"/>
                  </a:lnTo>
                  <a:close/>
                </a:path>
              </a:pathLst>
            </a:custGeom>
            <a:solidFill>
              <a:srgbClr val="B6B6B6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6" name="object 16"/>
            <p:cNvSpPr/>
            <p:nvPr/>
          </p:nvSpPr>
          <p:spPr>
            <a:xfrm>
              <a:off x="4581143" y="673608"/>
              <a:ext cx="425450" cy="1277620"/>
            </a:xfrm>
            <a:custGeom>
              <a:avLst/>
              <a:gdLst/>
              <a:ahLst/>
              <a:cxnLst/>
              <a:rect l="l" t="t" r="r" b="b"/>
              <a:pathLst>
                <a:path w="425450" h="1277620">
                  <a:moveTo>
                    <a:pt x="0" y="0"/>
                  </a:moveTo>
                  <a:lnTo>
                    <a:pt x="6096" y="0"/>
                  </a:lnTo>
                  <a:lnTo>
                    <a:pt x="6096" y="1277112"/>
                  </a:lnTo>
                  <a:lnTo>
                    <a:pt x="0" y="1277112"/>
                  </a:lnTo>
                  <a:lnTo>
                    <a:pt x="0" y="0"/>
                  </a:lnTo>
                  <a:close/>
                </a:path>
                <a:path w="425450" h="1277620">
                  <a:moveTo>
                    <a:pt x="6096" y="0"/>
                  </a:moveTo>
                  <a:lnTo>
                    <a:pt x="6096" y="0"/>
                  </a:lnTo>
                </a:path>
                <a:path w="425450" h="1277620">
                  <a:moveTo>
                    <a:pt x="138683" y="0"/>
                  </a:moveTo>
                  <a:lnTo>
                    <a:pt x="144780" y="0"/>
                  </a:lnTo>
                  <a:lnTo>
                    <a:pt x="144780" y="1277112"/>
                  </a:lnTo>
                  <a:lnTo>
                    <a:pt x="138683" y="1277112"/>
                  </a:lnTo>
                  <a:lnTo>
                    <a:pt x="138683" y="0"/>
                  </a:lnTo>
                  <a:close/>
                </a:path>
                <a:path w="425450" h="1277620">
                  <a:moveTo>
                    <a:pt x="144780" y="0"/>
                  </a:moveTo>
                  <a:lnTo>
                    <a:pt x="144780" y="0"/>
                  </a:lnTo>
                </a:path>
                <a:path w="425450" h="1277620">
                  <a:moveTo>
                    <a:pt x="234696" y="0"/>
                  </a:moveTo>
                  <a:lnTo>
                    <a:pt x="240791" y="0"/>
                  </a:lnTo>
                  <a:lnTo>
                    <a:pt x="240791" y="1277112"/>
                  </a:lnTo>
                  <a:lnTo>
                    <a:pt x="234696" y="1277112"/>
                  </a:lnTo>
                  <a:lnTo>
                    <a:pt x="234696" y="0"/>
                  </a:lnTo>
                  <a:close/>
                </a:path>
                <a:path w="425450" h="1277620">
                  <a:moveTo>
                    <a:pt x="240791" y="0"/>
                  </a:moveTo>
                  <a:lnTo>
                    <a:pt x="240791" y="0"/>
                  </a:lnTo>
                </a:path>
                <a:path w="425450" h="1277620">
                  <a:moveTo>
                    <a:pt x="304800" y="0"/>
                  </a:moveTo>
                  <a:lnTo>
                    <a:pt x="310895" y="0"/>
                  </a:lnTo>
                  <a:lnTo>
                    <a:pt x="310895" y="1277112"/>
                  </a:lnTo>
                  <a:lnTo>
                    <a:pt x="304800" y="1277112"/>
                  </a:lnTo>
                  <a:lnTo>
                    <a:pt x="304800" y="0"/>
                  </a:lnTo>
                  <a:close/>
                </a:path>
                <a:path w="425450" h="1277620">
                  <a:moveTo>
                    <a:pt x="310895" y="0"/>
                  </a:moveTo>
                  <a:lnTo>
                    <a:pt x="310895" y="0"/>
                  </a:lnTo>
                </a:path>
                <a:path w="425450" h="1277620">
                  <a:moveTo>
                    <a:pt x="368808" y="0"/>
                  </a:moveTo>
                  <a:lnTo>
                    <a:pt x="374904" y="0"/>
                  </a:lnTo>
                  <a:lnTo>
                    <a:pt x="374904" y="1277112"/>
                  </a:lnTo>
                  <a:lnTo>
                    <a:pt x="368808" y="1277112"/>
                  </a:lnTo>
                  <a:lnTo>
                    <a:pt x="368808" y="0"/>
                  </a:lnTo>
                  <a:close/>
                </a:path>
                <a:path w="425450" h="1277620">
                  <a:moveTo>
                    <a:pt x="374904" y="0"/>
                  </a:moveTo>
                  <a:lnTo>
                    <a:pt x="374904" y="0"/>
                  </a:lnTo>
                </a:path>
                <a:path w="425450" h="1277620">
                  <a:moveTo>
                    <a:pt x="420624" y="0"/>
                  </a:moveTo>
                  <a:lnTo>
                    <a:pt x="425195" y="0"/>
                  </a:lnTo>
                  <a:lnTo>
                    <a:pt x="425195" y="1277112"/>
                  </a:lnTo>
                  <a:lnTo>
                    <a:pt x="420624" y="1277112"/>
                  </a:lnTo>
                  <a:lnTo>
                    <a:pt x="420624" y="0"/>
                  </a:lnTo>
                  <a:close/>
                </a:path>
              </a:pathLst>
            </a:custGeom>
            <a:ln w="6096">
              <a:solidFill>
                <a:srgbClr val="B6B6B6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7" name="object 17"/>
            <p:cNvSpPr/>
            <p:nvPr/>
          </p:nvSpPr>
          <p:spPr>
            <a:xfrm>
              <a:off x="5006339" y="673608"/>
              <a:ext cx="1905" cy="0"/>
            </a:xfrm>
            <a:custGeom>
              <a:avLst/>
              <a:gdLst/>
              <a:ahLst/>
              <a:cxnLst/>
              <a:rect l="l" t="t" r="r" b="b"/>
              <a:pathLst>
                <a:path w="1904">
                  <a:moveTo>
                    <a:pt x="762" y="-3048"/>
                  </a:moveTo>
                  <a:lnTo>
                    <a:pt x="762" y="3048"/>
                  </a:lnTo>
                </a:path>
              </a:pathLst>
            </a:custGeom>
            <a:ln w="3175">
              <a:solidFill>
                <a:srgbClr val="B6B6B6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8" name="object 18"/>
            <p:cNvSpPr/>
            <p:nvPr/>
          </p:nvSpPr>
          <p:spPr>
            <a:xfrm>
              <a:off x="5044439" y="673608"/>
              <a:ext cx="304800" cy="1277620"/>
            </a:xfrm>
            <a:custGeom>
              <a:avLst/>
              <a:gdLst/>
              <a:ahLst/>
              <a:cxnLst/>
              <a:rect l="l" t="t" r="r" b="b"/>
              <a:pathLst>
                <a:path w="304800" h="1277620">
                  <a:moveTo>
                    <a:pt x="0" y="0"/>
                  </a:moveTo>
                  <a:lnTo>
                    <a:pt x="6096" y="0"/>
                  </a:lnTo>
                  <a:lnTo>
                    <a:pt x="6096" y="1277112"/>
                  </a:lnTo>
                  <a:lnTo>
                    <a:pt x="0" y="1277112"/>
                  </a:lnTo>
                  <a:lnTo>
                    <a:pt x="0" y="0"/>
                  </a:lnTo>
                  <a:close/>
                </a:path>
                <a:path w="304800" h="1277620">
                  <a:moveTo>
                    <a:pt x="6096" y="0"/>
                  </a:moveTo>
                  <a:lnTo>
                    <a:pt x="6096" y="0"/>
                  </a:lnTo>
                </a:path>
                <a:path w="304800" h="1277620">
                  <a:moveTo>
                    <a:pt x="38100" y="0"/>
                  </a:moveTo>
                  <a:lnTo>
                    <a:pt x="44196" y="0"/>
                  </a:lnTo>
                  <a:lnTo>
                    <a:pt x="44196" y="1277112"/>
                  </a:lnTo>
                  <a:lnTo>
                    <a:pt x="38100" y="1277112"/>
                  </a:lnTo>
                  <a:lnTo>
                    <a:pt x="38100" y="0"/>
                  </a:lnTo>
                  <a:close/>
                </a:path>
                <a:path w="304800" h="1277620">
                  <a:moveTo>
                    <a:pt x="44196" y="0"/>
                  </a:moveTo>
                  <a:lnTo>
                    <a:pt x="44196" y="0"/>
                  </a:lnTo>
                </a:path>
                <a:path w="304800" h="1277620">
                  <a:moveTo>
                    <a:pt x="70104" y="0"/>
                  </a:moveTo>
                  <a:lnTo>
                    <a:pt x="76200" y="0"/>
                  </a:lnTo>
                  <a:lnTo>
                    <a:pt x="76200" y="1277112"/>
                  </a:lnTo>
                  <a:lnTo>
                    <a:pt x="70104" y="1277112"/>
                  </a:lnTo>
                  <a:lnTo>
                    <a:pt x="70104" y="0"/>
                  </a:lnTo>
                  <a:close/>
                </a:path>
                <a:path w="304800" h="1277620">
                  <a:moveTo>
                    <a:pt x="76200" y="0"/>
                  </a:moveTo>
                  <a:lnTo>
                    <a:pt x="76200" y="0"/>
                  </a:lnTo>
                </a:path>
                <a:path w="304800" h="1277620">
                  <a:moveTo>
                    <a:pt x="298704" y="0"/>
                  </a:moveTo>
                  <a:lnTo>
                    <a:pt x="304800" y="0"/>
                  </a:lnTo>
                  <a:lnTo>
                    <a:pt x="304800" y="1277112"/>
                  </a:lnTo>
                  <a:lnTo>
                    <a:pt x="298704" y="1277112"/>
                  </a:lnTo>
                  <a:lnTo>
                    <a:pt x="298704" y="0"/>
                  </a:lnTo>
                  <a:close/>
                </a:path>
              </a:pathLst>
            </a:custGeom>
            <a:ln w="6096">
              <a:solidFill>
                <a:srgbClr val="B6B6B6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9" name="object 19"/>
            <p:cNvSpPr/>
            <p:nvPr/>
          </p:nvSpPr>
          <p:spPr>
            <a:xfrm>
              <a:off x="5349239" y="673608"/>
              <a:ext cx="1905" cy="0"/>
            </a:xfrm>
            <a:custGeom>
              <a:avLst/>
              <a:gdLst/>
              <a:ahLst/>
              <a:cxnLst/>
              <a:rect l="l" t="t" r="r" b="b"/>
              <a:pathLst>
                <a:path w="1904">
                  <a:moveTo>
                    <a:pt x="762" y="-3048"/>
                  </a:moveTo>
                  <a:lnTo>
                    <a:pt x="762" y="3048"/>
                  </a:lnTo>
                </a:path>
              </a:pathLst>
            </a:custGeom>
            <a:ln w="3175">
              <a:solidFill>
                <a:srgbClr val="B6B6B6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0" name="object 20"/>
            <p:cNvSpPr/>
            <p:nvPr/>
          </p:nvSpPr>
          <p:spPr>
            <a:xfrm>
              <a:off x="5477255" y="673608"/>
              <a:ext cx="177165" cy="1277620"/>
            </a:xfrm>
            <a:custGeom>
              <a:avLst/>
              <a:gdLst/>
              <a:ahLst/>
              <a:cxnLst/>
              <a:rect l="l" t="t" r="r" b="b"/>
              <a:pathLst>
                <a:path w="177164" h="1277620">
                  <a:moveTo>
                    <a:pt x="0" y="0"/>
                  </a:moveTo>
                  <a:lnTo>
                    <a:pt x="6096" y="0"/>
                  </a:lnTo>
                  <a:lnTo>
                    <a:pt x="6096" y="1277112"/>
                  </a:lnTo>
                  <a:lnTo>
                    <a:pt x="0" y="1277112"/>
                  </a:lnTo>
                  <a:lnTo>
                    <a:pt x="0" y="0"/>
                  </a:lnTo>
                  <a:close/>
                </a:path>
                <a:path w="177164" h="1277620">
                  <a:moveTo>
                    <a:pt x="6096" y="0"/>
                  </a:moveTo>
                  <a:lnTo>
                    <a:pt x="6096" y="0"/>
                  </a:lnTo>
                </a:path>
                <a:path w="177164" h="1277620">
                  <a:moveTo>
                    <a:pt x="94488" y="0"/>
                  </a:moveTo>
                  <a:lnTo>
                    <a:pt x="102108" y="0"/>
                  </a:lnTo>
                  <a:lnTo>
                    <a:pt x="102108" y="1277112"/>
                  </a:lnTo>
                  <a:lnTo>
                    <a:pt x="94488" y="1277112"/>
                  </a:lnTo>
                  <a:lnTo>
                    <a:pt x="94488" y="0"/>
                  </a:lnTo>
                  <a:close/>
                </a:path>
                <a:path w="177164" h="1277620">
                  <a:moveTo>
                    <a:pt x="102108" y="0"/>
                  </a:moveTo>
                  <a:lnTo>
                    <a:pt x="102108" y="0"/>
                  </a:lnTo>
                </a:path>
                <a:path w="177164" h="1277620">
                  <a:moveTo>
                    <a:pt x="172212" y="0"/>
                  </a:moveTo>
                  <a:lnTo>
                    <a:pt x="176783" y="0"/>
                  </a:lnTo>
                  <a:lnTo>
                    <a:pt x="176783" y="1277112"/>
                  </a:lnTo>
                  <a:lnTo>
                    <a:pt x="172212" y="1277112"/>
                  </a:lnTo>
                  <a:lnTo>
                    <a:pt x="172212" y="0"/>
                  </a:lnTo>
                  <a:close/>
                </a:path>
              </a:pathLst>
            </a:custGeom>
            <a:ln w="6096">
              <a:solidFill>
                <a:srgbClr val="B6B6B6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1" name="object 21"/>
            <p:cNvSpPr/>
            <p:nvPr/>
          </p:nvSpPr>
          <p:spPr>
            <a:xfrm>
              <a:off x="5654039" y="673608"/>
              <a:ext cx="1905" cy="0"/>
            </a:xfrm>
            <a:custGeom>
              <a:avLst/>
              <a:gdLst/>
              <a:ahLst/>
              <a:cxnLst/>
              <a:rect l="l" t="t" r="r" b="b"/>
              <a:pathLst>
                <a:path w="1904">
                  <a:moveTo>
                    <a:pt x="762" y="-3048"/>
                  </a:moveTo>
                  <a:lnTo>
                    <a:pt x="762" y="3048"/>
                  </a:lnTo>
                </a:path>
              </a:pathLst>
            </a:custGeom>
            <a:ln w="3175">
              <a:solidFill>
                <a:srgbClr val="B6B6B6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2" name="object 22"/>
            <p:cNvSpPr/>
            <p:nvPr/>
          </p:nvSpPr>
          <p:spPr>
            <a:xfrm>
              <a:off x="5704331" y="673608"/>
              <a:ext cx="1170940" cy="1277620"/>
            </a:xfrm>
            <a:custGeom>
              <a:avLst/>
              <a:gdLst/>
              <a:ahLst/>
              <a:cxnLst/>
              <a:rect l="l" t="t" r="r" b="b"/>
              <a:pathLst>
                <a:path w="1170940" h="1277620">
                  <a:moveTo>
                    <a:pt x="0" y="0"/>
                  </a:moveTo>
                  <a:lnTo>
                    <a:pt x="7619" y="0"/>
                  </a:lnTo>
                  <a:lnTo>
                    <a:pt x="7619" y="1277112"/>
                  </a:lnTo>
                  <a:lnTo>
                    <a:pt x="0" y="1277112"/>
                  </a:lnTo>
                  <a:lnTo>
                    <a:pt x="0" y="0"/>
                  </a:lnTo>
                  <a:close/>
                </a:path>
                <a:path w="1170940" h="1277620">
                  <a:moveTo>
                    <a:pt x="7619" y="0"/>
                  </a:moveTo>
                  <a:lnTo>
                    <a:pt x="7619" y="0"/>
                  </a:lnTo>
                </a:path>
                <a:path w="1170940" h="1277620">
                  <a:moveTo>
                    <a:pt x="51816" y="0"/>
                  </a:moveTo>
                  <a:lnTo>
                    <a:pt x="57912" y="0"/>
                  </a:lnTo>
                  <a:lnTo>
                    <a:pt x="57912" y="1277112"/>
                  </a:lnTo>
                  <a:lnTo>
                    <a:pt x="51816" y="1277112"/>
                  </a:lnTo>
                  <a:lnTo>
                    <a:pt x="51816" y="0"/>
                  </a:lnTo>
                  <a:close/>
                </a:path>
                <a:path w="1170940" h="1277620">
                  <a:moveTo>
                    <a:pt x="57912" y="0"/>
                  </a:moveTo>
                  <a:lnTo>
                    <a:pt x="57912" y="0"/>
                  </a:lnTo>
                </a:path>
                <a:path w="1170940" h="1277620">
                  <a:moveTo>
                    <a:pt x="96012" y="0"/>
                  </a:moveTo>
                  <a:lnTo>
                    <a:pt x="102107" y="0"/>
                  </a:lnTo>
                  <a:lnTo>
                    <a:pt x="102107" y="1277112"/>
                  </a:lnTo>
                  <a:lnTo>
                    <a:pt x="96012" y="1277112"/>
                  </a:lnTo>
                  <a:lnTo>
                    <a:pt x="96012" y="0"/>
                  </a:lnTo>
                  <a:close/>
                </a:path>
                <a:path w="1170940" h="1277620">
                  <a:moveTo>
                    <a:pt x="102107" y="0"/>
                  </a:moveTo>
                  <a:lnTo>
                    <a:pt x="102107" y="0"/>
                  </a:lnTo>
                </a:path>
                <a:path w="1170940" h="1277620">
                  <a:moveTo>
                    <a:pt x="134112" y="0"/>
                  </a:moveTo>
                  <a:lnTo>
                    <a:pt x="140207" y="0"/>
                  </a:lnTo>
                  <a:lnTo>
                    <a:pt x="140207" y="1277112"/>
                  </a:lnTo>
                  <a:lnTo>
                    <a:pt x="134112" y="1277112"/>
                  </a:lnTo>
                  <a:lnTo>
                    <a:pt x="134112" y="0"/>
                  </a:lnTo>
                  <a:close/>
                </a:path>
                <a:path w="1170940" h="1277620">
                  <a:moveTo>
                    <a:pt x="140207" y="0"/>
                  </a:moveTo>
                  <a:lnTo>
                    <a:pt x="140207" y="0"/>
                  </a:lnTo>
                </a:path>
                <a:path w="1170940" h="1277620">
                  <a:moveTo>
                    <a:pt x="172212" y="0"/>
                  </a:moveTo>
                  <a:lnTo>
                    <a:pt x="179832" y="0"/>
                  </a:lnTo>
                  <a:lnTo>
                    <a:pt x="179832" y="1277112"/>
                  </a:lnTo>
                  <a:lnTo>
                    <a:pt x="172212" y="1277112"/>
                  </a:lnTo>
                  <a:lnTo>
                    <a:pt x="172212" y="0"/>
                  </a:lnTo>
                  <a:close/>
                </a:path>
                <a:path w="1170940" h="1277620">
                  <a:moveTo>
                    <a:pt x="179832" y="0"/>
                  </a:moveTo>
                  <a:lnTo>
                    <a:pt x="179832" y="0"/>
                  </a:lnTo>
                </a:path>
                <a:path w="1170940" h="1277620">
                  <a:moveTo>
                    <a:pt x="400812" y="0"/>
                  </a:moveTo>
                  <a:lnTo>
                    <a:pt x="406907" y="0"/>
                  </a:lnTo>
                  <a:lnTo>
                    <a:pt x="406907" y="1277112"/>
                  </a:lnTo>
                  <a:lnTo>
                    <a:pt x="400812" y="1277112"/>
                  </a:lnTo>
                  <a:lnTo>
                    <a:pt x="400812" y="0"/>
                  </a:lnTo>
                  <a:close/>
                </a:path>
                <a:path w="1170940" h="1277620">
                  <a:moveTo>
                    <a:pt x="406907" y="0"/>
                  </a:moveTo>
                  <a:lnTo>
                    <a:pt x="406907" y="0"/>
                  </a:lnTo>
                </a:path>
                <a:path w="1170940" h="1277620">
                  <a:moveTo>
                    <a:pt x="534923" y="0"/>
                  </a:moveTo>
                  <a:lnTo>
                    <a:pt x="541019" y="0"/>
                  </a:lnTo>
                  <a:lnTo>
                    <a:pt x="541019" y="1277112"/>
                  </a:lnTo>
                  <a:lnTo>
                    <a:pt x="534923" y="1277112"/>
                  </a:lnTo>
                  <a:lnTo>
                    <a:pt x="534923" y="0"/>
                  </a:lnTo>
                  <a:close/>
                </a:path>
                <a:path w="1170940" h="1277620">
                  <a:moveTo>
                    <a:pt x="541019" y="0"/>
                  </a:moveTo>
                  <a:lnTo>
                    <a:pt x="541019" y="0"/>
                  </a:lnTo>
                </a:path>
                <a:path w="1170940" h="1277620">
                  <a:moveTo>
                    <a:pt x="629412" y="0"/>
                  </a:moveTo>
                  <a:lnTo>
                    <a:pt x="635507" y="0"/>
                  </a:lnTo>
                  <a:lnTo>
                    <a:pt x="635507" y="1277112"/>
                  </a:lnTo>
                  <a:lnTo>
                    <a:pt x="629412" y="1277112"/>
                  </a:lnTo>
                  <a:lnTo>
                    <a:pt x="629412" y="0"/>
                  </a:lnTo>
                  <a:close/>
                </a:path>
                <a:path w="1170940" h="1277620">
                  <a:moveTo>
                    <a:pt x="635507" y="0"/>
                  </a:moveTo>
                  <a:lnTo>
                    <a:pt x="635507" y="0"/>
                  </a:lnTo>
                </a:path>
                <a:path w="1170940" h="1277620">
                  <a:moveTo>
                    <a:pt x="705612" y="0"/>
                  </a:moveTo>
                  <a:lnTo>
                    <a:pt x="711707" y="0"/>
                  </a:lnTo>
                  <a:lnTo>
                    <a:pt x="711707" y="1277112"/>
                  </a:lnTo>
                  <a:lnTo>
                    <a:pt x="705612" y="1277112"/>
                  </a:lnTo>
                  <a:lnTo>
                    <a:pt x="705612" y="0"/>
                  </a:lnTo>
                  <a:close/>
                </a:path>
                <a:path w="1170940" h="1277620">
                  <a:moveTo>
                    <a:pt x="711707" y="0"/>
                  </a:moveTo>
                  <a:lnTo>
                    <a:pt x="711707" y="0"/>
                  </a:lnTo>
                </a:path>
                <a:path w="1170940" h="1277620">
                  <a:moveTo>
                    <a:pt x="763523" y="0"/>
                  </a:moveTo>
                  <a:lnTo>
                    <a:pt x="769619" y="0"/>
                  </a:lnTo>
                  <a:lnTo>
                    <a:pt x="769619" y="1277112"/>
                  </a:lnTo>
                  <a:lnTo>
                    <a:pt x="763523" y="1277112"/>
                  </a:lnTo>
                  <a:lnTo>
                    <a:pt x="763523" y="0"/>
                  </a:lnTo>
                  <a:close/>
                </a:path>
                <a:path w="1170940" h="1277620">
                  <a:moveTo>
                    <a:pt x="769619" y="0"/>
                  </a:moveTo>
                  <a:lnTo>
                    <a:pt x="769619" y="0"/>
                  </a:lnTo>
                </a:path>
                <a:path w="1170940" h="1277620">
                  <a:moveTo>
                    <a:pt x="813816" y="0"/>
                  </a:moveTo>
                  <a:lnTo>
                    <a:pt x="821435" y="0"/>
                  </a:lnTo>
                  <a:lnTo>
                    <a:pt x="821435" y="1277112"/>
                  </a:lnTo>
                  <a:lnTo>
                    <a:pt x="813816" y="1277112"/>
                  </a:lnTo>
                  <a:lnTo>
                    <a:pt x="813816" y="0"/>
                  </a:lnTo>
                  <a:close/>
                </a:path>
                <a:path w="1170940" h="1277620">
                  <a:moveTo>
                    <a:pt x="821435" y="0"/>
                  </a:moveTo>
                  <a:lnTo>
                    <a:pt x="821435" y="0"/>
                  </a:lnTo>
                </a:path>
                <a:path w="1170940" h="1277620">
                  <a:moveTo>
                    <a:pt x="859535" y="0"/>
                  </a:moveTo>
                  <a:lnTo>
                    <a:pt x="865632" y="0"/>
                  </a:lnTo>
                  <a:lnTo>
                    <a:pt x="865632" y="1277112"/>
                  </a:lnTo>
                  <a:lnTo>
                    <a:pt x="859535" y="1277112"/>
                  </a:lnTo>
                  <a:lnTo>
                    <a:pt x="859535" y="0"/>
                  </a:lnTo>
                  <a:close/>
                </a:path>
                <a:path w="1170940" h="1277620">
                  <a:moveTo>
                    <a:pt x="865632" y="0"/>
                  </a:moveTo>
                  <a:lnTo>
                    <a:pt x="865632" y="0"/>
                  </a:lnTo>
                </a:path>
                <a:path w="1170940" h="1277620">
                  <a:moveTo>
                    <a:pt x="897635" y="0"/>
                  </a:moveTo>
                  <a:lnTo>
                    <a:pt x="903732" y="0"/>
                  </a:lnTo>
                  <a:lnTo>
                    <a:pt x="903732" y="1277112"/>
                  </a:lnTo>
                  <a:lnTo>
                    <a:pt x="897635" y="1277112"/>
                  </a:lnTo>
                  <a:lnTo>
                    <a:pt x="897635" y="0"/>
                  </a:lnTo>
                  <a:close/>
                </a:path>
                <a:path w="1170940" h="1277620">
                  <a:moveTo>
                    <a:pt x="903732" y="0"/>
                  </a:moveTo>
                  <a:lnTo>
                    <a:pt x="903732" y="0"/>
                  </a:lnTo>
                </a:path>
                <a:path w="1170940" h="1277620">
                  <a:moveTo>
                    <a:pt x="934212" y="0"/>
                  </a:moveTo>
                  <a:lnTo>
                    <a:pt x="940307" y="0"/>
                  </a:lnTo>
                  <a:lnTo>
                    <a:pt x="940307" y="1277112"/>
                  </a:lnTo>
                  <a:lnTo>
                    <a:pt x="934212" y="1277112"/>
                  </a:lnTo>
                  <a:lnTo>
                    <a:pt x="934212" y="0"/>
                  </a:lnTo>
                  <a:close/>
                </a:path>
                <a:path w="1170940" h="1277620">
                  <a:moveTo>
                    <a:pt x="940307" y="0"/>
                  </a:moveTo>
                  <a:lnTo>
                    <a:pt x="940307" y="0"/>
                  </a:lnTo>
                </a:path>
                <a:path w="1170940" h="1277620">
                  <a:moveTo>
                    <a:pt x="1164335" y="0"/>
                  </a:moveTo>
                  <a:lnTo>
                    <a:pt x="1170432" y="0"/>
                  </a:lnTo>
                  <a:lnTo>
                    <a:pt x="1170432" y="1277112"/>
                  </a:lnTo>
                  <a:lnTo>
                    <a:pt x="1164335" y="1277112"/>
                  </a:lnTo>
                  <a:lnTo>
                    <a:pt x="1164335" y="0"/>
                  </a:lnTo>
                  <a:close/>
                </a:path>
                <a:path w="1170940" h="1277620">
                  <a:moveTo>
                    <a:pt x="1170432" y="0"/>
                  </a:moveTo>
                  <a:lnTo>
                    <a:pt x="1170432" y="0"/>
                  </a:lnTo>
                </a:path>
              </a:pathLst>
            </a:custGeom>
            <a:ln w="6096">
              <a:solidFill>
                <a:srgbClr val="B6B6B6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3" name="object 23"/>
            <p:cNvSpPr/>
            <p:nvPr/>
          </p:nvSpPr>
          <p:spPr>
            <a:xfrm>
              <a:off x="4352543" y="673607"/>
              <a:ext cx="7620" cy="1277620"/>
            </a:xfrm>
            <a:custGeom>
              <a:avLst/>
              <a:gdLst/>
              <a:ahLst/>
              <a:cxnLst/>
              <a:rect l="l" t="t" r="r" b="b"/>
              <a:pathLst>
                <a:path w="7620" h="1277620">
                  <a:moveTo>
                    <a:pt x="7620" y="1277112"/>
                  </a:moveTo>
                  <a:lnTo>
                    <a:pt x="0" y="1277112"/>
                  </a:lnTo>
                  <a:lnTo>
                    <a:pt x="0" y="0"/>
                  </a:lnTo>
                  <a:lnTo>
                    <a:pt x="7620" y="0"/>
                  </a:lnTo>
                  <a:lnTo>
                    <a:pt x="7620" y="1277112"/>
                  </a:lnTo>
                  <a:close/>
                </a:path>
              </a:pathLst>
            </a:custGeom>
            <a:solidFill>
              <a:srgbClr val="858585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4" name="object 24"/>
            <p:cNvSpPr/>
            <p:nvPr/>
          </p:nvSpPr>
          <p:spPr>
            <a:xfrm>
              <a:off x="4352543" y="673608"/>
              <a:ext cx="7620" cy="1277620"/>
            </a:xfrm>
            <a:custGeom>
              <a:avLst/>
              <a:gdLst/>
              <a:ahLst/>
              <a:cxnLst/>
              <a:rect l="l" t="t" r="r" b="b"/>
              <a:pathLst>
                <a:path w="7620" h="1277620">
                  <a:moveTo>
                    <a:pt x="7620" y="1277112"/>
                  </a:moveTo>
                  <a:lnTo>
                    <a:pt x="0" y="1277112"/>
                  </a:lnTo>
                  <a:lnTo>
                    <a:pt x="0" y="0"/>
                  </a:lnTo>
                  <a:lnTo>
                    <a:pt x="7620" y="0"/>
                  </a:lnTo>
                  <a:lnTo>
                    <a:pt x="7620" y="1277112"/>
                  </a:lnTo>
                  <a:close/>
                </a:path>
                <a:path w="7620" h="1277620">
                  <a:moveTo>
                    <a:pt x="0" y="1277112"/>
                  </a:moveTo>
                  <a:lnTo>
                    <a:pt x="0" y="1277112"/>
                  </a:lnTo>
                </a:path>
              </a:pathLst>
            </a:custGeom>
            <a:ln w="6096">
              <a:solidFill>
                <a:srgbClr val="858585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5" name="object 25"/>
            <p:cNvSpPr/>
            <p:nvPr/>
          </p:nvSpPr>
          <p:spPr>
            <a:xfrm>
              <a:off x="4331208" y="670559"/>
              <a:ext cx="24765" cy="1283335"/>
            </a:xfrm>
            <a:custGeom>
              <a:avLst/>
              <a:gdLst/>
              <a:ahLst/>
              <a:cxnLst/>
              <a:rect l="l" t="t" r="r" b="b"/>
              <a:pathLst>
                <a:path w="24764" h="1283335">
                  <a:moveTo>
                    <a:pt x="24384" y="1277112"/>
                  </a:moveTo>
                  <a:lnTo>
                    <a:pt x="0" y="1277112"/>
                  </a:lnTo>
                  <a:lnTo>
                    <a:pt x="0" y="1283208"/>
                  </a:lnTo>
                  <a:lnTo>
                    <a:pt x="24384" y="1283208"/>
                  </a:lnTo>
                  <a:lnTo>
                    <a:pt x="24384" y="1277112"/>
                  </a:lnTo>
                  <a:close/>
                </a:path>
                <a:path w="24764" h="1283335">
                  <a:moveTo>
                    <a:pt x="24384" y="1065276"/>
                  </a:moveTo>
                  <a:lnTo>
                    <a:pt x="0" y="1065276"/>
                  </a:lnTo>
                  <a:lnTo>
                    <a:pt x="0" y="1071372"/>
                  </a:lnTo>
                  <a:lnTo>
                    <a:pt x="24384" y="1071372"/>
                  </a:lnTo>
                  <a:lnTo>
                    <a:pt x="24384" y="1065276"/>
                  </a:lnTo>
                  <a:close/>
                </a:path>
                <a:path w="24764" h="1283335">
                  <a:moveTo>
                    <a:pt x="24384" y="853440"/>
                  </a:moveTo>
                  <a:lnTo>
                    <a:pt x="0" y="853440"/>
                  </a:lnTo>
                  <a:lnTo>
                    <a:pt x="0" y="859536"/>
                  </a:lnTo>
                  <a:lnTo>
                    <a:pt x="24384" y="859536"/>
                  </a:lnTo>
                  <a:lnTo>
                    <a:pt x="24384" y="853440"/>
                  </a:lnTo>
                  <a:close/>
                </a:path>
                <a:path w="24764" h="1283335">
                  <a:moveTo>
                    <a:pt x="24384" y="641604"/>
                  </a:moveTo>
                  <a:lnTo>
                    <a:pt x="0" y="641604"/>
                  </a:lnTo>
                  <a:lnTo>
                    <a:pt x="0" y="647700"/>
                  </a:lnTo>
                  <a:lnTo>
                    <a:pt x="24384" y="647700"/>
                  </a:lnTo>
                  <a:lnTo>
                    <a:pt x="24384" y="641604"/>
                  </a:lnTo>
                  <a:close/>
                </a:path>
                <a:path w="24764" h="1283335">
                  <a:moveTo>
                    <a:pt x="24384" y="429768"/>
                  </a:moveTo>
                  <a:lnTo>
                    <a:pt x="0" y="429768"/>
                  </a:lnTo>
                  <a:lnTo>
                    <a:pt x="0" y="435864"/>
                  </a:lnTo>
                  <a:lnTo>
                    <a:pt x="24384" y="435864"/>
                  </a:lnTo>
                  <a:lnTo>
                    <a:pt x="24384" y="429768"/>
                  </a:lnTo>
                  <a:close/>
                </a:path>
                <a:path w="24764" h="1283335">
                  <a:moveTo>
                    <a:pt x="24384" y="210312"/>
                  </a:moveTo>
                  <a:lnTo>
                    <a:pt x="0" y="210312"/>
                  </a:lnTo>
                  <a:lnTo>
                    <a:pt x="0" y="216408"/>
                  </a:lnTo>
                  <a:lnTo>
                    <a:pt x="24384" y="216408"/>
                  </a:lnTo>
                  <a:lnTo>
                    <a:pt x="24384" y="210312"/>
                  </a:lnTo>
                  <a:close/>
                </a:path>
                <a:path w="24764" h="1283335">
                  <a:moveTo>
                    <a:pt x="24384" y="0"/>
                  </a:moveTo>
                  <a:lnTo>
                    <a:pt x="0" y="0"/>
                  </a:lnTo>
                  <a:lnTo>
                    <a:pt x="0" y="6096"/>
                  </a:lnTo>
                  <a:lnTo>
                    <a:pt x="24384" y="6096"/>
                  </a:lnTo>
                  <a:lnTo>
                    <a:pt x="24384" y="0"/>
                  </a:lnTo>
                  <a:close/>
                </a:path>
              </a:pathLst>
            </a:custGeom>
            <a:solidFill>
              <a:srgbClr val="858585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6" name="object 26"/>
            <p:cNvSpPr/>
            <p:nvPr/>
          </p:nvSpPr>
          <p:spPr>
            <a:xfrm>
              <a:off x="4331207" y="670560"/>
              <a:ext cx="24765" cy="1283335"/>
            </a:xfrm>
            <a:custGeom>
              <a:avLst/>
              <a:gdLst/>
              <a:ahLst/>
              <a:cxnLst/>
              <a:rect l="l" t="t" r="r" b="b"/>
              <a:pathLst>
                <a:path w="24764" h="1283335">
                  <a:moveTo>
                    <a:pt x="0" y="1277111"/>
                  </a:moveTo>
                  <a:lnTo>
                    <a:pt x="24383" y="1277111"/>
                  </a:lnTo>
                  <a:lnTo>
                    <a:pt x="24383" y="1283207"/>
                  </a:lnTo>
                  <a:lnTo>
                    <a:pt x="0" y="1283207"/>
                  </a:lnTo>
                  <a:lnTo>
                    <a:pt x="0" y="1277111"/>
                  </a:lnTo>
                  <a:close/>
                </a:path>
                <a:path w="24764" h="1283335">
                  <a:moveTo>
                    <a:pt x="0" y="1065276"/>
                  </a:moveTo>
                  <a:lnTo>
                    <a:pt x="24383" y="1065276"/>
                  </a:lnTo>
                  <a:lnTo>
                    <a:pt x="24383" y="1071372"/>
                  </a:lnTo>
                  <a:lnTo>
                    <a:pt x="0" y="1071372"/>
                  </a:lnTo>
                  <a:lnTo>
                    <a:pt x="0" y="1065276"/>
                  </a:lnTo>
                  <a:close/>
                </a:path>
                <a:path w="24764" h="1283335">
                  <a:moveTo>
                    <a:pt x="0" y="853439"/>
                  </a:moveTo>
                  <a:lnTo>
                    <a:pt x="24383" y="853439"/>
                  </a:lnTo>
                  <a:lnTo>
                    <a:pt x="24383" y="859535"/>
                  </a:lnTo>
                  <a:lnTo>
                    <a:pt x="0" y="859535"/>
                  </a:lnTo>
                  <a:lnTo>
                    <a:pt x="0" y="853439"/>
                  </a:lnTo>
                  <a:close/>
                </a:path>
                <a:path w="24764" h="1283335">
                  <a:moveTo>
                    <a:pt x="0" y="641603"/>
                  </a:moveTo>
                  <a:lnTo>
                    <a:pt x="24383" y="641603"/>
                  </a:lnTo>
                  <a:lnTo>
                    <a:pt x="24383" y="647699"/>
                  </a:lnTo>
                  <a:lnTo>
                    <a:pt x="0" y="647699"/>
                  </a:lnTo>
                  <a:lnTo>
                    <a:pt x="0" y="641603"/>
                  </a:lnTo>
                  <a:close/>
                </a:path>
                <a:path w="24764" h="1283335">
                  <a:moveTo>
                    <a:pt x="0" y="429767"/>
                  </a:moveTo>
                  <a:lnTo>
                    <a:pt x="24383" y="429767"/>
                  </a:lnTo>
                  <a:lnTo>
                    <a:pt x="24383" y="435864"/>
                  </a:lnTo>
                  <a:lnTo>
                    <a:pt x="0" y="435864"/>
                  </a:lnTo>
                  <a:lnTo>
                    <a:pt x="0" y="429767"/>
                  </a:lnTo>
                  <a:close/>
                </a:path>
                <a:path w="24764" h="1283335">
                  <a:moveTo>
                    <a:pt x="0" y="210312"/>
                  </a:moveTo>
                  <a:lnTo>
                    <a:pt x="24383" y="210312"/>
                  </a:lnTo>
                  <a:lnTo>
                    <a:pt x="24383" y="216408"/>
                  </a:lnTo>
                  <a:lnTo>
                    <a:pt x="0" y="216408"/>
                  </a:lnTo>
                  <a:lnTo>
                    <a:pt x="0" y="210312"/>
                  </a:lnTo>
                  <a:close/>
                </a:path>
                <a:path w="24764" h="1283335">
                  <a:moveTo>
                    <a:pt x="0" y="0"/>
                  </a:moveTo>
                  <a:lnTo>
                    <a:pt x="24383" y="0"/>
                  </a:lnTo>
                  <a:lnTo>
                    <a:pt x="24383" y="6095"/>
                  </a:lnTo>
                  <a:lnTo>
                    <a:pt x="0" y="6095"/>
                  </a:lnTo>
                  <a:lnTo>
                    <a:pt x="0" y="0"/>
                  </a:lnTo>
                  <a:close/>
                </a:path>
              </a:pathLst>
            </a:custGeom>
            <a:ln w="6096">
              <a:solidFill>
                <a:srgbClr val="858585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7" name="object 27"/>
            <p:cNvSpPr/>
            <p:nvPr/>
          </p:nvSpPr>
          <p:spPr>
            <a:xfrm>
              <a:off x="4355591" y="1947671"/>
              <a:ext cx="2516505" cy="6350"/>
            </a:xfrm>
            <a:custGeom>
              <a:avLst/>
              <a:gdLst/>
              <a:ahLst/>
              <a:cxnLst/>
              <a:rect l="l" t="t" r="r" b="b"/>
              <a:pathLst>
                <a:path w="2516504" h="6350">
                  <a:moveTo>
                    <a:pt x="2516124" y="6095"/>
                  </a:moveTo>
                  <a:lnTo>
                    <a:pt x="0" y="6095"/>
                  </a:lnTo>
                  <a:lnTo>
                    <a:pt x="0" y="0"/>
                  </a:lnTo>
                  <a:lnTo>
                    <a:pt x="2516124" y="0"/>
                  </a:lnTo>
                  <a:lnTo>
                    <a:pt x="2516124" y="6095"/>
                  </a:lnTo>
                  <a:close/>
                </a:path>
              </a:pathLst>
            </a:custGeom>
            <a:solidFill>
              <a:srgbClr val="858585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8" name="object 28"/>
            <p:cNvSpPr/>
            <p:nvPr/>
          </p:nvSpPr>
          <p:spPr>
            <a:xfrm>
              <a:off x="4355591" y="1947671"/>
              <a:ext cx="2516505" cy="6350"/>
            </a:xfrm>
            <a:custGeom>
              <a:avLst/>
              <a:gdLst/>
              <a:ahLst/>
              <a:cxnLst/>
              <a:rect l="l" t="t" r="r" b="b"/>
              <a:pathLst>
                <a:path w="2516504" h="6350">
                  <a:moveTo>
                    <a:pt x="0" y="0"/>
                  </a:moveTo>
                  <a:lnTo>
                    <a:pt x="2516124" y="0"/>
                  </a:lnTo>
                  <a:lnTo>
                    <a:pt x="2516124" y="6095"/>
                  </a:lnTo>
                  <a:lnTo>
                    <a:pt x="0" y="6095"/>
                  </a:lnTo>
                  <a:lnTo>
                    <a:pt x="0" y="0"/>
                  </a:lnTo>
                  <a:close/>
                </a:path>
              </a:pathLst>
            </a:custGeom>
            <a:ln w="6096">
              <a:solidFill>
                <a:srgbClr val="858585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9" name="object 29"/>
            <p:cNvSpPr/>
            <p:nvPr/>
          </p:nvSpPr>
          <p:spPr>
            <a:xfrm>
              <a:off x="4352531" y="1950732"/>
              <a:ext cx="2292350" cy="26034"/>
            </a:xfrm>
            <a:custGeom>
              <a:avLst/>
              <a:gdLst/>
              <a:ahLst/>
              <a:cxnLst/>
              <a:rect l="l" t="t" r="r" b="b"/>
              <a:pathLst>
                <a:path w="2292350" h="26035">
                  <a:moveTo>
                    <a:pt x="7620" y="0"/>
                  </a:moveTo>
                  <a:lnTo>
                    <a:pt x="0" y="0"/>
                  </a:lnTo>
                  <a:lnTo>
                    <a:pt x="0" y="25908"/>
                  </a:lnTo>
                  <a:lnTo>
                    <a:pt x="7620" y="25908"/>
                  </a:lnTo>
                  <a:lnTo>
                    <a:pt x="7620" y="0"/>
                  </a:lnTo>
                  <a:close/>
                </a:path>
                <a:path w="2292350" h="26035">
                  <a:moveTo>
                    <a:pt x="768096" y="0"/>
                  </a:moveTo>
                  <a:lnTo>
                    <a:pt x="762000" y="0"/>
                  </a:lnTo>
                  <a:lnTo>
                    <a:pt x="762000" y="25908"/>
                  </a:lnTo>
                  <a:lnTo>
                    <a:pt x="768096" y="25908"/>
                  </a:lnTo>
                  <a:lnTo>
                    <a:pt x="768096" y="0"/>
                  </a:lnTo>
                  <a:close/>
                </a:path>
                <a:path w="2292350" h="26035">
                  <a:moveTo>
                    <a:pt x="1531620" y="0"/>
                  </a:moveTo>
                  <a:lnTo>
                    <a:pt x="1524000" y="0"/>
                  </a:lnTo>
                  <a:lnTo>
                    <a:pt x="1524000" y="25908"/>
                  </a:lnTo>
                  <a:lnTo>
                    <a:pt x="1531620" y="25908"/>
                  </a:lnTo>
                  <a:lnTo>
                    <a:pt x="1531620" y="0"/>
                  </a:lnTo>
                  <a:close/>
                </a:path>
                <a:path w="2292350" h="26035">
                  <a:moveTo>
                    <a:pt x="2292096" y="0"/>
                  </a:moveTo>
                  <a:lnTo>
                    <a:pt x="2286000" y="0"/>
                  </a:lnTo>
                  <a:lnTo>
                    <a:pt x="2286000" y="25908"/>
                  </a:lnTo>
                  <a:lnTo>
                    <a:pt x="2292096" y="25908"/>
                  </a:lnTo>
                  <a:lnTo>
                    <a:pt x="2292096" y="0"/>
                  </a:lnTo>
                  <a:close/>
                </a:path>
              </a:pathLst>
            </a:custGeom>
            <a:solidFill>
              <a:srgbClr val="858585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0" name="object 30"/>
            <p:cNvSpPr/>
            <p:nvPr/>
          </p:nvSpPr>
          <p:spPr>
            <a:xfrm>
              <a:off x="4352543" y="1950720"/>
              <a:ext cx="2292350" cy="26034"/>
            </a:xfrm>
            <a:custGeom>
              <a:avLst/>
              <a:gdLst/>
              <a:ahLst/>
              <a:cxnLst/>
              <a:rect l="l" t="t" r="r" b="b"/>
              <a:pathLst>
                <a:path w="2292350" h="26035">
                  <a:moveTo>
                    <a:pt x="0" y="0"/>
                  </a:moveTo>
                  <a:lnTo>
                    <a:pt x="7620" y="0"/>
                  </a:lnTo>
                  <a:lnTo>
                    <a:pt x="7620" y="25908"/>
                  </a:lnTo>
                  <a:lnTo>
                    <a:pt x="0" y="25908"/>
                  </a:lnTo>
                  <a:lnTo>
                    <a:pt x="0" y="0"/>
                  </a:lnTo>
                  <a:close/>
                </a:path>
                <a:path w="2292350" h="26035">
                  <a:moveTo>
                    <a:pt x="7620" y="0"/>
                  </a:moveTo>
                  <a:lnTo>
                    <a:pt x="7620" y="0"/>
                  </a:lnTo>
                </a:path>
                <a:path w="2292350" h="26035">
                  <a:moveTo>
                    <a:pt x="762000" y="0"/>
                  </a:moveTo>
                  <a:lnTo>
                    <a:pt x="768095" y="0"/>
                  </a:lnTo>
                  <a:lnTo>
                    <a:pt x="768095" y="25908"/>
                  </a:lnTo>
                  <a:lnTo>
                    <a:pt x="762000" y="25908"/>
                  </a:lnTo>
                  <a:lnTo>
                    <a:pt x="762000" y="0"/>
                  </a:lnTo>
                  <a:close/>
                </a:path>
                <a:path w="2292350" h="26035">
                  <a:moveTo>
                    <a:pt x="768095" y="0"/>
                  </a:moveTo>
                  <a:lnTo>
                    <a:pt x="768095" y="0"/>
                  </a:lnTo>
                </a:path>
                <a:path w="2292350" h="26035">
                  <a:moveTo>
                    <a:pt x="1524000" y="0"/>
                  </a:moveTo>
                  <a:lnTo>
                    <a:pt x="1531620" y="0"/>
                  </a:lnTo>
                  <a:lnTo>
                    <a:pt x="1531620" y="25908"/>
                  </a:lnTo>
                  <a:lnTo>
                    <a:pt x="1524000" y="25908"/>
                  </a:lnTo>
                  <a:lnTo>
                    <a:pt x="1524000" y="0"/>
                  </a:lnTo>
                  <a:close/>
                </a:path>
                <a:path w="2292350" h="26035">
                  <a:moveTo>
                    <a:pt x="1531620" y="0"/>
                  </a:moveTo>
                  <a:lnTo>
                    <a:pt x="1531620" y="0"/>
                  </a:lnTo>
                </a:path>
                <a:path w="2292350" h="26035">
                  <a:moveTo>
                    <a:pt x="2286000" y="0"/>
                  </a:moveTo>
                  <a:lnTo>
                    <a:pt x="2292095" y="0"/>
                  </a:lnTo>
                  <a:lnTo>
                    <a:pt x="2292095" y="25908"/>
                  </a:lnTo>
                  <a:lnTo>
                    <a:pt x="2286000" y="25908"/>
                  </a:lnTo>
                  <a:lnTo>
                    <a:pt x="2286000" y="0"/>
                  </a:lnTo>
                  <a:close/>
                </a:path>
                <a:path w="2292350" h="26035">
                  <a:moveTo>
                    <a:pt x="2292095" y="0"/>
                  </a:moveTo>
                  <a:lnTo>
                    <a:pt x="2292095" y="0"/>
                  </a:lnTo>
                </a:path>
              </a:pathLst>
            </a:custGeom>
            <a:ln w="6096">
              <a:solidFill>
                <a:srgbClr val="858585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1" name="object 31"/>
            <p:cNvSpPr/>
            <p:nvPr/>
          </p:nvSpPr>
          <p:spPr>
            <a:xfrm>
              <a:off x="4361688" y="877824"/>
              <a:ext cx="2514600" cy="870585"/>
            </a:xfrm>
            <a:custGeom>
              <a:avLst/>
              <a:gdLst/>
              <a:ahLst/>
              <a:cxnLst/>
              <a:rect l="l" t="t" r="r" b="b"/>
              <a:pathLst>
                <a:path w="2514600" h="870585">
                  <a:moveTo>
                    <a:pt x="210311" y="13715"/>
                  </a:moveTo>
                  <a:lnTo>
                    <a:pt x="0" y="13715"/>
                  </a:lnTo>
                  <a:lnTo>
                    <a:pt x="0" y="0"/>
                  </a:lnTo>
                  <a:lnTo>
                    <a:pt x="208787" y="0"/>
                  </a:lnTo>
                  <a:lnTo>
                    <a:pt x="208787" y="1523"/>
                  </a:lnTo>
                  <a:lnTo>
                    <a:pt x="228599" y="1523"/>
                  </a:lnTo>
                  <a:lnTo>
                    <a:pt x="258232" y="12191"/>
                  </a:lnTo>
                  <a:lnTo>
                    <a:pt x="211835" y="12191"/>
                  </a:lnTo>
                  <a:lnTo>
                    <a:pt x="210311" y="13715"/>
                  </a:lnTo>
                  <a:close/>
                </a:path>
                <a:path w="2514600" h="870585">
                  <a:moveTo>
                    <a:pt x="208787" y="1523"/>
                  </a:moveTo>
                  <a:lnTo>
                    <a:pt x="208787" y="0"/>
                  </a:lnTo>
                  <a:lnTo>
                    <a:pt x="210311" y="0"/>
                  </a:lnTo>
                  <a:lnTo>
                    <a:pt x="208787" y="1523"/>
                  </a:lnTo>
                  <a:close/>
                </a:path>
                <a:path w="2514600" h="870585">
                  <a:moveTo>
                    <a:pt x="227075" y="1523"/>
                  </a:moveTo>
                  <a:lnTo>
                    <a:pt x="208787" y="1523"/>
                  </a:lnTo>
                  <a:lnTo>
                    <a:pt x="210311" y="0"/>
                  </a:lnTo>
                  <a:lnTo>
                    <a:pt x="216410" y="0"/>
                  </a:lnTo>
                  <a:lnTo>
                    <a:pt x="227075" y="1523"/>
                  </a:lnTo>
                  <a:close/>
                </a:path>
                <a:path w="2514600" h="870585">
                  <a:moveTo>
                    <a:pt x="225551" y="13715"/>
                  </a:moveTo>
                  <a:lnTo>
                    <a:pt x="214883" y="12191"/>
                  </a:lnTo>
                  <a:lnTo>
                    <a:pt x="224027" y="12191"/>
                  </a:lnTo>
                  <a:lnTo>
                    <a:pt x="225551" y="13715"/>
                  </a:lnTo>
                  <a:close/>
                </a:path>
                <a:path w="2514600" h="870585">
                  <a:moveTo>
                    <a:pt x="2506979" y="870203"/>
                  </a:moveTo>
                  <a:lnTo>
                    <a:pt x="2503931" y="868679"/>
                  </a:lnTo>
                  <a:lnTo>
                    <a:pt x="2357627" y="815339"/>
                  </a:lnTo>
                  <a:lnTo>
                    <a:pt x="1065275" y="327659"/>
                  </a:lnTo>
                  <a:lnTo>
                    <a:pt x="635507" y="167639"/>
                  </a:lnTo>
                  <a:lnTo>
                    <a:pt x="573023" y="143255"/>
                  </a:lnTo>
                  <a:lnTo>
                    <a:pt x="350519" y="60959"/>
                  </a:lnTo>
                  <a:lnTo>
                    <a:pt x="304799" y="42671"/>
                  </a:lnTo>
                  <a:lnTo>
                    <a:pt x="262127" y="27431"/>
                  </a:lnTo>
                  <a:lnTo>
                    <a:pt x="224027" y="12191"/>
                  </a:lnTo>
                  <a:lnTo>
                    <a:pt x="258232" y="12191"/>
                  </a:lnTo>
                  <a:lnTo>
                    <a:pt x="309371" y="30479"/>
                  </a:lnTo>
                  <a:lnTo>
                    <a:pt x="355091" y="48767"/>
                  </a:lnTo>
                  <a:lnTo>
                    <a:pt x="405383" y="67055"/>
                  </a:lnTo>
                  <a:lnTo>
                    <a:pt x="458723" y="88391"/>
                  </a:lnTo>
                  <a:lnTo>
                    <a:pt x="516635" y="108203"/>
                  </a:lnTo>
                  <a:lnTo>
                    <a:pt x="576071" y="132587"/>
                  </a:lnTo>
                  <a:lnTo>
                    <a:pt x="704087" y="181355"/>
                  </a:lnTo>
                  <a:lnTo>
                    <a:pt x="774191" y="207263"/>
                  </a:lnTo>
                  <a:lnTo>
                    <a:pt x="918971" y="259079"/>
                  </a:lnTo>
                  <a:lnTo>
                    <a:pt x="2362199" y="804671"/>
                  </a:lnTo>
                  <a:lnTo>
                    <a:pt x="2508503" y="858011"/>
                  </a:lnTo>
                  <a:lnTo>
                    <a:pt x="2511551" y="859535"/>
                  </a:lnTo>
                  <a:lnTo>
                    <a:pt x="2514599" y="862583"/>
                  </a:lnTo>
                  <a:lnTo>
                    <a:pt x="2511551" y="868679"/>
                  </a:lnTo>
                  <a:lnTo>
                    <a:pt x="2506979" y="870203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2" name="object 32"/>
            <p:cNvSpPr/>
            <p:nvPr/>
          </p:nvSpPr>
          <p:spPr>
            <a:xfrm>
              <a:off x="4361688" y="877824"/>
              <a:ext cx="2514600" cy="870585"/>
            </a:xfrm>
            <a:custGeom>
              <a:avLst/>
              <a:gdLst/>
              <a:ahLst/>
              <a:cxnLst/>
              <a:rect l="l" t="t" r="r" b="b"/>
              <a:pathLst>
                <a:path w="2514600" h="870585">
                  <a:moveTo>
                    <a:pt x="0" y="0"/>
                  </a:moveTo>
                  <a:lnTo>
                    <a:pt x="208787" y="0"/>
                  </a:lnTo>
                  <a:lnTo>
                    <a:pt x="208787" y="1524"/>
                  </a:lnTo>
                  <a:lnTo>
                    <a:pt x="210311" y="0"/>
                  </a:lnTo>
                  <a:lnTo>
                    <a:pt x="213359" y="0"/>
                  </a:lnTo>
                  <a:lnTo>
                    <a:pt x="214883" y="0"/>
                  </a:lnTo>
                  <a:lnTo>
                    <a:pt x="216407" y="0"/>
                  </a:lnTo>
                  <a:lnTo>
                    <a:pt x="227075" y="1524"/>
                  </a:lnTo>
                  <a:lnTo>
                    <a:pt x="228599" y="1524"/>
                  </a:lnTo>
                  <a:lnTo>
                    <a:pt x="266699" y="15240"/>
                  </a:lnTo>
                  <a:lnTo>
                    <a:pt x="309371" y="30480"/>
                  </a:lnTo>
                  <a:lnTo>
                    <a:pt x="355091" y="48768"/>
                  </a:lnTo>
                  <a:lnTo>
                    <a:pt x="405383" y="67056"/>
                  </a:lnTo>
                  <a:lnTo>
                    <a:pt x="458723" y="88391"/>
                  </a:lnTo>
                  <a:lnTo>
                    <a:pt x="516635" y="108204"/>
                  </a:lnTo>
                  <a:lnTo>
                    <a:pt x="576071" y="132588"/>
                  </a:lnTo>
                  <a:lnTo>
                    <a:pt x="640079" y="156972"/>
                  </a:lnTo>
                  <a:lnTo>
                    <a:pt x="704087" y="181356"/>
                  </a:lnTo>
                  <a:lnTo>
                    <a:pt x="774191" y="207264"/>
                  </a:lnTo>
                  <a:lnTo>
                    <a:pt x="918971" y="259080"/>
                  </a:lnTo>
                  <a:lnTo>
                    <a:pt x="1069847" y="316991"/>
                  </a:lnTo>
                  <a:lnTo>
                    <a:pt x="1226819" y="376428"/>
                  </a:lnTo>
                  <a:lnTo>
                    <a:pt x="1388363" y="437387"/>
                  </a:lnTo>
                  <a:lnTo>
                    <a:pt x="1554479" y="499872"/>
                  </a:lnTo>
                  <a:lnTo>
                    <a:pt x="1886711" y="624839"/>
                  </a:lnTo>
                  <a:lnTo>
                    <a:pt x="2048255" y="685800"/>
                  </a:lnTo>
                  <a:lnTo>
                    <a:pt x="2208275" y="746760"/>
                  </a:lnTo>
                  <a:lnTo>
                    <a:pt x="2362199" y="804672"/>
                  </a:lnTo>
                  <a:lnTo>
                    <a:pt x="2508503" y="858012"/>
                  </a:lnTo>
                  <a:lnTo>
                    <a:pt x="2511551" y="859535"/>
                  </a:lnTo>
                  <a:lnTo>
                    <a:pt x="2514599" y="862583"/>
                  </a:lnTo>
                  <a:lnTo>
                    <a:pt x="2513075" y="865631"/>
                  </a:lnTo>
                  <a:lnTo>
                    <a:pt x="2511551" y="868679"/>
                  </a:lnTo>
                  <a:lnTo>
                    <a:pt x="2506979" y="870204"/>
                  </a:lnTo>
                  <a:lnTo>
                    <a:pt x="2503931" y="868679"/>
                  </a:lnTo>
                  <a:lnTo>
                    <a:pt x="2357627" y="815339"/>
                  </a:lnTo>
                  <a:lnTo>
                    <a:pt x="2203703" y="757427"/>
                  </a:lnTo>
                  <a:lnTo>
                    <a:pt x="2043683" y="696468"/>
                  </a:lnTo>
                  <a:lnTo>
                    <a:pt x="1882139" y="635508"/>
                  </a:lnTo>
                  <a:lnTo>
                    <a:pt x="1549907" y="512063"/>
                  </a:lnTo>
                  <a:lnTo>
                    <a:pt x="1385315" y="449580"/>
                  </a:lnTo>
                  <a:lnTo>
                    <a:pt x="1223771" y="388619"/>
                  </a:lnTo>
                  <a:lnTo>
                    <a:pt x="1065275" y="327660"/>
                  </a:lnTo>
                  <a:lnTo>
                    <a:pt x="914399" y="271272"/>
                  </a:lnTo>
                  <a:lnTo>
                    <a:pt x="769619" y="217931"/>
                  </a:lnTo>
                  <a:lnTo>
                    <a:pt x="701039" y="192024"/>
                  </a:lnTo>
                  <a:lnTo>
                    <a:pt x="635507" y="167640"/>
                  </a:lnTo>
                  <a:lnTo>
                    <a:pt x="573023" y="143256"/>
                  </a:lnTo>
                  <a:lnTo>
                    <a:pt x="512063" y="120396"/>
                  </a:lnTo>
                  <a:lnTo>
                    <a:pt x="454151" y="99060"/>
                  </a:lnTo>
                  <a:lnTo>
                    <a:pt x="400811" y="79248"/>
                  </a:lnTo>
                  <a:lnTo>
                    <a:pt x="350519" y="60960"/>
                  </a:lnTo>
                  <a:lnTo>
                    <a:pt x="304799" y="42672"/>
                  </a:lnTo>
                  <a:lnTo>
                    <a:pt x="262127" y="27432"/>
                  </a:lnTo>
                  <a:lnTo>
                    <a:pt x="224027" y="12192"/>
                  </a:lnTo>
                  <a:lnTo>
                    <a:pt x="225551" y="13716"/>
                  </a:lnTo>
                  <a:lnTo>
                    <a:pt x="214883" y="12192"/>
                  </a:lnTo>
                  <a:lnTo>
                    <a:pt x="216407" y="12192"/>
                  </a:lnTo>
                  <a:lnTo>
                    <a:pt x="211835" y="12192"/>
                  </a:lnTo>
                  <a:lnTo>
                    <a:pt x="210311" y="13716"/>
                  </a:lnTo>
                  <a:lnTo>
                    <a:pt x="208787" y="13716"/>
                  </a:lnTo>
                  <a:lnTo>
                    <a:pt x="0" y="13716"/>
                  </a:lnTo>
                </a:path>
              </a:pathLst>
            </a:custGeom>
            <a:ln w="6096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33" name="object 33"/>
          <p:cNvGrpSpPr/>
          <p:nvPr/>
        </p:nvGrpSpPr>
        <p:grpSpPr>
          <a:xfrm>
            <a:off x="12070762" y="2125980"/>
            <a:ext cx="1452021" cy="269875"/>
            <a:chOff x="5247132" y="2125979"/>
            <a:chExt cx="631190" cy="269875"/>
          </a:xfrm>
        </p:grpSpPr>
        <p:pic>
          <p:nvPicPr>
            <p:cNvPr id="34" name="object 34"/>
            <p:cNvPicPr/>
            <p:nvPr/>
          </p:nvPicPr>
          <p:blipFill>
            <a:blip r:embed="rId2" cstate="print"/>
            <a:stretch>
              <a:fillRect/>
            </a:stretch>
          </p:blipFill>
          <p:spPr>
            <a:xfrm>
              <a:off x="5247132" y="2125979"/>
              <a:ext cx="268223" cy="269747"/>
            </a:xfrm>
            <a:prstGeom prst="rect">
              <a:avLst/>
            </a:prstGeom>
          </p:spPr>
        </p:pic>
        <p:pic>
          <p:nvPicPr>
            <p:cNvPr id="35" name="object 35"/>
            <p:cNvPicPr/>
            <p:nvPr/>
          </p:nvPicPr>
          <p:blipFill>
            <a:blip r:embed="rId3" cstate="print"/>
            <a:stretch>
              <a:fillRect/>
            </a:stretch>
          </p:blipFill>
          <p:spPr>
            <a:xfrm>
              <a:off x="5521451" y="2125979"/>
              <a:ext cx="356616" cy="269747"/>
            </a:xfrm>
            <a:prstGeom prst="rect">
              <a:avLst/>
            </a:prstGeom>
          </p:spPr>
        </p:pic>
      </p:grpSp>
      <p:grpSp>
        <p:nvGrpSpPr>
          <p:cNvPr id="36" name="object 36"/>
          <p:cNvGrpSpPr/>
          <p:nvPr/>
        </p:nvGrpSpPr>
        <p:grpSpPr>
          <a:xfrm>
            <a:off x="9230992" y="769621"/>
            <a:ext cx="227883" cy="897255"/>
            <a:chOff x="4012691" y="769620"/>
            <a:chExt cx="99060" cy="897255"/>
          </a:xfrm>
        </p:grpSpPr>
        <p:pic>
          <p:nvPicPr>
            <p:cNvPr id="37" name="object 37"/>
            <p:cNvPicPr/>
            <p:nvPr/>
          </p:nvPicPr>
          <p:blipFill>
            <a:blip r:embed="rId4" cstate="print"/>
            <a:stretch>
              <a:fillRect/>
            </a:stretch>
          </p:blipFill>
          <p:spPr>
            <a:xfrm>
              <a:off x="4014215" y="1085087"/>
              <a:ext cx="71564" cy="581659"/>
            </a:xfrm>
            <a:prstGeom prst="rect">
              <a:avLst/>
            </a:prstGeom>
          </p:spPr>
        </p:pic>
        <p:pic>
          <p:nvPicPr>
            <p:cNvPr id="38" name="object 38"/>
            <p:cNvPicPr/>
            <p:nvPr/>
          </p:nvPicPr>
          <p:blipFill>
            <a:blip r:embed="rId5" cstate="print"/>
            <a:stretch>
              <a:fillRect/>
            </a:stretch>
          </p:blipFill>
          <p:spPr>
            <a:xfrm>
              <a:off x="4014215" y="1056131"/>
              <a:ext cx="74675" cy="83820"/>
            </a:xfrm>
            <a:prstGeom prst="rect">
              <a:avLst/>
            </a:prstGeom>
          </p:spPr>
        </p:pic>
        <p:pic>
          <p:nvPicPr>
            <p:cNvPr id="39" name="object 39"/>
            <p:cNvPicPr/>
            <p:nvPr/>
          </p:nvPicPr>
          <p:blipFill>
            <a:blip r:embed="rId6" cstate="print"/>
            <a:stretch>
              <a:fillRect/>
            </a:stretch>
          </p:blipFill>
          <p:spPr>
            <a:xfrm>
              <a:off x="4014215" y="944879"/>
              <a:ext cx="74675" cy="320039"/>
            </a:xfrm>
            <a:prstGeom prst="rect">
              <a:avLst/>
            </a:prstGeom>
          </p:spPr>
        </p:pic>
        <p:pic>
          <p:nvPicPr>
            <p:cNvPr id="40" name="object 40"/>
            <p:cNvPicPr/>
            <p:nvPr/>
          </p:nvPicPr>
          <p:blipFill>
            <a:blip r:embed="rId7" cstate="print"/>
            <a:stretch>
              <a:fillRect/>
            </a:stretch>
          </p:blipFill>
          <p:spPr>
            <a:xfrm>
              <a:off x="4012691" y="769620"/>
              <a:ext cx="99059" cy="411479"/>
            </a:xfrm>
            <a:prstGeom prst="rect">
              <a:avLst/>
            </a:prstGeom>
          </p:spPr>
        </p:pic>
      </p:grpSp>
      <p:grpSp>
        <p:nvGrpSpPr>
          <p:cNvPr id="41" name="object 41"/>
          <p:cNvGrpSpPr/>
          <p:nvPr/>
        </p:nvGrpSpPr>
        <p:grpSpPr>
          <a:xfrm>
            <a:off x="15271636" y="1641348"/>
            <a:ext cx="1118959" cy="335280"/>
            <a:chOff x="6638544" y="1641348"/>
            <a:chExt cx="486409" cy="335280"/>
          </a:xfrm>
        </p:grpSpPr>
        <p:pic>
          <p:nvPicPr>
            <p:cNvPr id="42" name="object 42"/>
            <p:cNvPicPr/>
            <p:nvPr/>
          </p:nvPicPr>
          <p:blipFill>
            <a:blip r:embed="rId8" cstate="print"/>
            <a:stretch>
              <a:fillRect/>
            </a:stretch>
          </p:blipFill>
          <p:spPr>
            <a:xfrm>
              <a:off x="6883907" y="1642871"/>
              <a:ext cx="147827" cy="72135"/>
            </a:xfrm>
            <a:prstGeom prst="rect">
              <a:avLst/>
            </a:prstGeom>
          </p:spPr>
        </p:pic>
        <p:pic>
          <p:nvPicPr>
            <p:cNvPr id="43" name="object 43"/>
            <p:cNvPicPr/>
            <p:nvPr/>
          </p:nvPicPr>
          <p:blipFill>
            <a:blip r:embed="rId9" cstate="print"/>
            <a:stretch>
              <a:fillRect/>
            </a:stretch>
          </p:blipFill>
          <p:spPr>
            <a:xfrm>
              <a:off x="7039355" y="1641348"/>
              <a:ext cx="74675" cy="73659"/>
            </a:xfrm>
            <a:prstGeom prst="rect">
              <a:avLst/>
            </a:prstGeom>
          </p:spPr>
        </p:pic>
        <p:pic>
          <p:nvPicPr>
            <p:cNvPr id="44" name="object 44"/>
            <p:cNvPicPr/>
            <p:nvPr/>
          </p:nvPicPr>
          <p:blipFill>
            <a:blip r:embed="rId10" cstate="print"/>
            <a:stretch>
              <a:fillRect/>
            </a:stretch>
          </p:blipFill>
          <p:spPr>
            <a:xfrm>
              <a:off x="6638544" y="1757171"/>
              <a:ext cx="486155" cy="219455"/>
            </a:xfrm>
            <a:prstGeom prst="rect">
              <a:avLst/>
            </a:prstGeom>
          </p:spPr>
        </p:pic>
      </p:grpSp>
      <p:grpSp>
        <p:nvGrpSpPr>
          <p:cNvPr id="45" name="object 45"/>
          <p:cNvGrpSpPr/>
          <p:nvPr/>
        </p:nvGrpSpPr>
        <p:grpSpPr>
          <a:xfrm>
            <a:off x="9202948" y="2506980"/>
            <a:ext cx="7152005" cy="2589530"/>
            <a:chOff x="4000500" y="2506980"/>
            <a:chExt cx="3108960" cy="2589530"/>
          </a:xfrm>
        </p:grpSpPr>
        <p:sp>
          <p:nvSpPr>
            <p:cNvPr id="46" name="object 46"/>
            <p:cNvSpPr/>
            <p:nvPr/>
          </p:nvSpPr>
          <p:spPr>
            <a:xfrm>
              <a:off x="4000500" y="2506980"/>
              <a:ext cx="3108960" cy="2453640"/>
            </a:xfrm>
            <a:custGeom>
              <a:avLst/>
              <a:gdLst/>
              <a:ahLst/>
              <a:cxnLst/>
              <a:rect l="l" t="t" r="r" b="b"/>
              <a:pathLst>
                <a:path w="3108959" h="2453640">
                  <a:moveTo>
                    <a:pt x="3108960" y="2453639"/>
                  </a:moveTo>
                  <a:lnTo>
                    <a:pt x="0" y="2453639"/>
                  </a:lnTo>
                  <a:lnTo>
                    <a:pt x="0" y="0"/>
                  </a:lnTo>
                  <a:lnTo>
                    <a:pt x="3108960" y="0"/>
                  </a:lnTo>
                  <a:lnTo>
                    <a:pt x="3108960" y="2453639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47" name="object 47"/>
            <p:cNvPicPr/>
            <p:nvPr/>
          </p:nvPicPr>
          <p:blipFill>
            <a:blip r:embed="rId11" cstate="print"/>
            <a:stretch>
              <a:fillRect/>
            </a:stretch>
          </p:blipFill>
          <p:spPr>
            <a:xfrm>
              <a:off x="5288280" y="4849367"/>
              <a:ext cx="251459" cy="246887"/>
            </a:xfrm>
            <a:prstGeom prst="rect">
              <a:avLst/>
            </a:prstGeom>
          </p:spPr>
        </p:pic>
        <p:sp>
          <p:nvSpPr>
            <p:cNvPr id="48" name="object 48"/>
            <p:cNvSpPr/>
            <p:nvPr/>
          </p:nvSpPr>
          <p:spPr>
            <a:xfrm>
              <a:off x="4305300" y="2543568"/>
              <a:ext cx="2679700" cy="1430020"/>
            </a:xfrm>
            <a:custGeom>
              <a:avLst/>
              <a:gdLst/>
              <a:ahLst/>
              <a:cxnLst/>
              <a:rect l="l" t="t" r="r" b="b"/>
              <a:pathLst>
                <a:path w="2679700" h="1430020">
                  <a:moveTo>
                    <a:pt x="2679192" y="1421892"/>
                  </a:moveTo>
                  <a:lnTo>
                    <a:pt x="0" y="1421892"/>
                  </a:lnTo>
                  <a:lnTo>
                    <a:pt x="0" y="1429512"/>
                  </a:lnTo>
                  <a:lnTo>
                    <a:pt x="2679192" y="1429512"/>
                  </a:lnTo>
                  <a:lnTo>
                    <a:pt x="2679192" y="1421892"/>
                  </a:lnTo>
                  <a:close/>
                </a:path>
                <a:path w="2679700" h="1430020">
                  <a:moveTo>
                    <a:pt x="2679192" y="714756"/>
                  </a:moveTo>
                  <a:lnTo>
                    <a:pt x="0" y="714756"/>
                  </a:lnTo>
                  <a:lnTo>
                    <a:pt x="0" y="722376"/>
                  </a:lnTo>
                  <a:lnTo>
                    <a:pt x="2679192" y="722376"/>
                  </a:lnTo>
                  <a:lnTo>
                    <a:pt x="2679192" y="714756"/>
                  </a:lnTo>
                  <a:close/>
                </a:path>
                <a:path w="2679700" h="1430020">
                  <a:moveTo>
                    <a:pt x="2679192" y="0"/>
                  </a:moveTo>
                  <a:lnTo>
                    <a:pt x="0" y="0"/>
                  </a:lnTo>
                  <a:lnTo>
                    <a:pt x="0" y="7620"/>
                  </a:lnTo>
                  <a:lnTo>
                    <a:pt x="2679192" y="7620"/>
                  </a:lnTo>
                  <a:lnTo>
                    <a:pt x="2679192" y="0"/>
                  </a:lnTo>
                  <a:close/>
                </a:path>
              </a:pathLst>
            </a:custGeom>
            <a:solidFill>
              <a:srgbClr val="858585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9" name="object 49"/>
            <p:cNvSpPr/>
            <p:nvPr/>
          </p:nvSpPr>
          <p:spPr>
            <a:xfrm>
              <a:off x="4305300" y="2543556"/>
              <a:ext cx="2679700" cy="1430020"/>
            </a:xfrm>
            <a:custGeom>
              <a:avLst/>
              <a:gdLst/>
              <a:ahLst/>
              <a:cxnLst/>
              <a:rect l="l" t="t" r="r" b="b"/>
              <a:pathLst>
                <a:path w="2679700" h="1430020">
                  <a:moveTo>
                    <a:pt x="0" y="1421891"/>
                  </a:moveTo>
                  <a:lnTo>
                    <a:pt x="2679192" y="1421891"/>
                  </a:lnTo>
                  <a:lnTo>
                    <a:pt x="2679192" y="1429511"/>
                  </a:lnTo>
                  <a:lnTo>
                    <a:pt x="0" y="1429511"/>
                  </a:lnTo>
                  <a:lnTo>
                    <a:pt x="0" y="1421891"/>
                  </a:lnTo>
                  <a:close/>
                </a:path>
                <a:path w="2679700" h="1430020">
                  <a:moveTo>
                    <a:pt x="0" y="714755"/>
                  </a:moveTo>
                  <a:lnTo>
                    <a:pt x="2679192" y="714755"/>
                  </a:lnTo>
                  <a:lnTo>
                    <a:pt x="2679192" y="722375"/>
                  </a:lnTo>
                  <a:lnTo>
                    <a:pt x="0" y="722375"/>
                  </a:lnTo>
                  <a:lnTo>
                    <a:pt x="0" y="714755"/>
                  </a:lnTo>
                  <a:close/>
                </a:path>
                <a:path w="2679700" h="1430020">
                  <a:moveTo>
                    <a:pt x="0" y="0"/>
                  </a:moveTo>
                  <a:lnTo>
                    <a:pt x="2679192" y="0"/>
                  </a:lnTo>
                  <a:lnTo>
                    <a:pt x="2679192" y="7619"/>
                  </a:lnTo>
                  <a:lnTo>
                    <a:pt x="0" y="7619"/>
                  </a:lnTo>
                  <a:lnTo>
                    <a:pt x="0" y="0"/>
                  </a:lnTo>
                  <a:close/>
                </a:path>
              </a:pathLst>
            </a:custGeom>
            <a:ln w="9144">
              <a:solidFill>
                <a:srgbClr val="858585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0" name="object 50"/>
            <p:cNvSpPr/>
            <p:nvPr/>
          </p:nvSpPr>
          <p:spPr>
            <a:xfrm>
              <a:off x="4507979" y="2546603"/>
              <a:ext cx="123825" cy="2131060"/>
            </a:xfrm>
            <a:custGeom>
              <a:avLst/>
              <a:gdLst/>
              <a:ahLst/>
              <a:cxnLst/>
              <a:rect l="l" t="t" r="r" b="b"/>
              <a:pathLst>
                <a:path w="123825" h="2131060">
                  <a:moveTo>
                    <a:pt x="6096" y="1930908"/>
                  </a:moveTo>
                  <a:lnTo>
                    <a:pt x="0" y="1930908"/>
                  </a:lnTo>
                  <a:lnTo>
                    <a:pt x="0" y="2130552"/>
                  </a:lnTo>
                  <a:lnTo>
                    <a:pt x="6096" y="2130552"/>
                  </a:lnTo>
                  <a:lnTo>
                    <a:pt x="6096" y="1930908"/>
                  </a:lnTo>
                  <a:close/>
                </a:path>
                <a:path w="123825" h="2131060">
                  <a:moveTo>
                    <a:pt x="6096" y="0"/>
                  </a:moveTo>
                  <a:lnTo>
                    <a:pt x="0" y="0"/>
                  </a:lnTo>
                  <a:lnTo>
                    <a:pt x="0" y="1556016"/>
                  </a:lnTo>
                  <a:lnTo>
                    <a:pt x="6096" y="1556016"/>
                  </a:lnTo>
                  <a:lnTo>
                    <a:pt x="6096" y="0"/>
                  </a:lnTo>
                  <a:close/>
                </a:path>
                <a:path w="123825" h="2131060">
                  <a:moveTo>
                    <a:pt x="123444" y="1930908"/>
                  </a:moveTo>
                  <a:lnTo>
                    <a:pt x="117348" y="1930908"/>
                  </a:lnTo>
                  <a:lnTo>
                    <a:pt x="117348" y="2130552"/>
                  </a:lnTo>
                  <a:lnTo>
                    <a:pt x="123444" y="2130552"/>
                  </a:lnTo>
                  <a:lnTo>
                    <a:pt x="123444" y="1930908"/>
                  </a:lnTo>
                  <a:close/>
                </a:path>
                <a:path w="123825" h="2131060">
                  <a:moveTo>
                    <a:pt x="123444" y="0"/>
                  </a:moveTo>
                  <a:lnTo>
                    <a:pt x="117348" y="0"/>
                  </a:lnTo>
                  <a:lnTo>
                    <a:pt x="117348" y="1556016"/>
                  </a:lnTo>
                  <a:lnTo>
                    <a:pt x="123444" y="1556016"/>
                  </a:lnTo>
                  <a:lnTo>
                    <a:pt x="123444" y="0"/>
                  </a:lnTo>
                  <a:close/>
                </a:path>
              </a:pathLst>
            </a:custGeom>
            <a:solidFill>
              <a:srgbClr val="B6B6B6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51" name="object 51"/>
            <p:cNvPicPr/>
            <p:nvPr/>
          </p:nvPicPr>
          <p:blipFill>
            <a:blip r:embed="rId12" cstate="print"/>
            <a:stretch>
              <a:fillRect/>
            </a:stretch>
          </p:blipFill>
          <p:spPr>
            <a:xfrm>
              <a:off x="5542787" y="4751832"/>
              <a:ext cx="330708" cy="344423"/>
            </a:xfrm>
            <a:prstGeom prst="rect">
              <a:avLst/>
            </a:prstGeom>
          </p:spPr>
        </p:pic>
        <p:sp>
          <p:nvSpPr>
            <p:cNvPr id="52" name="object 52"/>
            <p:cNvSpPr/>
            <p:nvPr/>
          </p:nvSpPr>
          <p:spPr>
            <a:xfrm>
              <a:off x="4706099" y="2546603"/>
              <a:ext cx="2281555" cy="2131060"/>
            </a:xfrm>
            <a:custGeom>
              <a:avLst/>
              <a:gdLst/>
              <a:ahLst/>
              <a:cxnLst/>
              <a:rect l="l" t="t" r="r" b="b"/>
              <a:pathLst>
                <a:path w="2281554" h="2131060">
                  <a:moveTo>
                    <a:pt x="6108" y="1930908"/>
                  </a:moveTo>
                  <a:lnTo>
                    <a:pt x="0" y="1930908"/>
                  </a:lnTo>
                  <a:lnTo>
                    <a:pt x="0" y="2130552"/>
                  </a:lnTo>
                  <a:lnTo>
                    <a:pt x="6108" y="2130552"/>
                  </a:lnTo>
                  <a:lnTo>
                    <a:pt x="6108" y="1930908"/>
                  </a:lnTo>
                  <a:close/>
                </a:path>
                <a:path w="2281554" h="2131060">
                  <a:moveTo>
                    <a:pt x="6108" y="0"/>
                  </a:moveTo>
                  <a:lnTo>
                    <a:pt x="0" y="0"/>
                  </a:lnTo>
                  <a:lnTo>
                    <a:pt x="0" y="1556016"/>
                  </a:lnTo>
                  <a:lnTo>
                    <a:pt x="6108" y="1556016"/>
                  </a:lnTo>
                  <a:lnTo>
                    <a:pt x="6108" y="0"/>
                  </a:lnTo>
                  <a:close/>
                </a:path>
                <a:path w="2281554" h="2131060">
                  <a:moveTo>
                    <a:pt x="68580" y="1930908"/>
                  </a:moveTo>
                  <a:lnTo>
                    <a:pt x="62496" y="1930908"/>
                  </a:lnTo>
                  <a:lnTo>
                    <a:pt x="62496" y="2130552"/>
                  </a:lnTo>
                  <a:lnTo>
                    <a:pt x="68580" y="2130552"/>
                  </a:lnTo>
                  <a:lnTo>
                    <a:pt x="68580" y="1930908"/>
                  </a:lnTo>
                  <a:close/>
                </a:path>
                <a:path w="2281554" h="2131060">
                  <a:moveTo>
                    <a:pt x="68580" y="0"/>
                  </a:moveTo>
                  <a:lnTo>
                    <a:pt x="62496" y="0"/>
                  </a:lnTo>
                  <a:lnTo>
                    <a:pt x="62496" y="1556016"/>
                  </a:lnTo>
                  <a:lnTo>
                    <a:pt x="68580" y="1556016"/>
                  </a:lnTo>
                  <a:lnTo>
                    <a:pt x="68580" y="0"/>
                  </a:lnTo>
                  <a:close/>
                </a:path>
                <a:path w="2281554" h="2131060">
                  <a:moveTo>
                    <a:pt x="123444" y="1930908"/>
                  </a:moveTo>
                  <a:lnTo>
                    <a:pt x="117348" y="1930908"/>
                  </a:lnTo>
                  <a:lnTo>
                    <a:pt x="117348" y="2130552"/>
                  </a:lnTo>
                  <a:lnTo>
                    <a:pt x="123444" y="2130552"/>
                  </a:lnTo>
                  <a:lnTo>
                    <a:pt x="123444" y="1930908"/>
                  </a:lnTo>
                  <a:close/>
                </a:path>
                <a:path w="2281554" h="2131060">
                  <a:moveTo>
                    <a:pt x="123444" y="0"/>
                  </a:moveTo>
                  <a:lnTo>
                    <a:pt x="117348" y="0"/>
                  </a:lnTo>
                  <a:lnTo>
                    <a:pt x="117348" y="1556016"/>
                  </a:lnTo>
                  <a:lnTo>
                    <a:pt x="123444" y="1556016"/>
                  </a:lnTo>
                  <a:lnTo>
                    <a:pt x="123444" y="0"/>
                  </a:lnTo>
                  <a:close/>
                </a:path>
                <a:path w="2281554" h="2131060">
                  <a:moveTo>
                    <a:pt x="172212" y="1930908"/>
                  </a:moveTo>
                  <a:lnTo>
                    <a:pt x="166116" y="1930908"/>
                  </a:lnTo>
                  <a:lnTo>
                    <a:pt x="166116" y="2130552"/>
                  </a:lnTo>
                  <a:lnTo>
                    <a:pt x="172212" y="2130552"/>
                  </a:lnTo>
                  <a:lnTo>
                    <a:pt x="172212" y="1930908"/>
                  </a:lnTo>
                  <a:close/>
                </a:path>
                <a:path w="2281554" h="2131060">
                  <a:moveTo>
                    <a:pt x="172212" y="0"/>
                  </a:moveTo>
                  <a:lnTo>
                    <a:pt x="166116" y="0"/>
                  </a:lnTo>
                  <a:lnTo>
                    <a:pt x="166116" y="1556016"/>
                  </a:lnTo>
                  <a:lnTo>
                    <a:pt x="172212" y="1556016"/>
                  </a:lnTo>
                  <a:lnTo>
                    <a:pt x="172212" y="0"/>
                  </a:lnTo>
                  <a:close/>
                </a:path>
                <a:path w="2281554" h="2131060">
                  <a:moveTo>
                    <a:pt x="207264" y="1930908"/>
                  </a:moveTo>
                  <a:lnTo>
                    <a:pt x="199644" y="1930908"/>
                  </a:lnTo>
                  <a:lnTo>
                    <a:pt x="199644" y="2130552"/>
                  </a:lnTo>
                  <a:lnTo>
                    <a:pt x="207264" y="2130552"/>
                  </a:lnTo>
                  <a:lnTo>
                    <a:pt x="207264" y="1930908"/>
                  </a:lnTo>
                  <a:close/>
                </a:path>
                <a:path w="2281554" h="2131060">
                  <a:moveTo>
                    <a:pt x="207264" y="0"/>
                  </a:moveTo>
                  <a:lnTo>
                    <a:pt x="199644" y="0"/>
                  </a:lnTo>
                  <a:lnTo>
                    <a:pt x="199644" y="1556016"/>
                  </a:lnTo>
                  <a:lnTo>
                    <a:pt x="207264" y="1556016"/>
                  </a:lnTo>
                  <a:lnTo>
                    <a:pt x="207264" y="0"/>
                  </a:lnTo>
                  <a:close/>
                </a:path>
                <a:path w="2281554" h="2131060">
                  <a:moveTo>
                    <a:pt x="242316" y="1930908"/>
                  </a:moveTo>
                  <a:lnTo>
                    <a:pt x="234696" y="1930908"/>
                  </a:lnTo>
                  <a:lnTo>
                    <a:pt x="234696" y="2130552"/>
                  </a:lnTo>
                  <a:lnTo>
                    <a:pt x="242316" y="2130552"/>
                  </a:lnTo>
                  <a:lnTo>
                    <a:pt x="242316" y="1930908"/>
                  </a:lnTo>
                  <a:close/>
                </a:path>
                <a:path w="2281554" h="2131060">
                  <a:moveTo>
                    <a:pt x="242316" y="0"/>
                  </a:moveTo>
                  <a:lnTo>
                    <a:pt x="234696" y="0"/>
                  </a:lnTo>
                  <a:lnTo>
                    <a:pt x="234696" y="1556016"/>
                  </a:lnTo>
                  <a:lnTo>
                    <a:pt x="242316" y="1556016"/>
                  </a:lnTo>
                  <a:lnTo>
                    <a:pt x="242316" y="0"/>
                  </a:lnTo>
                  <a:close/>
                </a:path>
                <a:path w="2281554" h="2131060">
                  <a:moveTo>
                    <a:pt x="275856" y="1930908"/>
                  </a:moveTo>
                  <a:lnTo>
                    <a:pt x="269760" y="1930908"/>
                  </a:lnTo>
                  <a:lnTo>
                    <a:pt x="269760" y="2130552"/>
                  </a:lnTo>
                  <a:lnTo>
                    <a:pt x="275856" y="2130552"/>
                  </a:lnTo>
                  <a:lnTo>
                    <a:pt x="275856" y="1930908"/>
                  </a:lnTo>
                  <a:close/>
                </a:path>
                <a:path w="2281554" h="2131060">
                  <a:moveTo>
                    <a:pt x="275856" y="0"/>
                  </a:moveTo>
                  <a:lnTo>
                    <a:pt x="269760" y="0"/>
                  </a:lnTo>
                  <a:lnTo>
                    <a:pt x="269760" y="1556016"/>
                  </a:lnTo>
                  <a:lnTo>
                    <a:pt x="275856" y="1556016"/>
                  </a:lnTo>
                  <a:lnTo>
                    <a:pt x="275856" y="0"/>
                  </a:lnTo>
                  <a:close/>
                </a:path>
                <a:path w="2281554" h="2131060">
                  <a:moveTo>
                    <a:pt x="475500" y="1930908"/>
                  </a:moveTo>
                  <a:lnTo>
                    <a:pt x="467880" y="1930908"/>
                  </a:lnTo>
                  <a:lnTo>
                    <a:pt x="467880" y="2130552"/>
                  </a:lnTo>
                  <a:lnTo>
                    <a:pt x="475500" y="2130552"/>
                  </a:lnTo>
                  <a:lnTo>
                    <a:pt x="475500" y="1930908"/>
                  </a:lnTo>
                  <a:close/>
                </a:path>
                <a:path w="2281554" h="2131060">
                  <a:moveTo>
                    <a:pt x="475500" y="0"/>
                  </a:moveTo>
                  <a:lnTo>
                    <a:pt x="467880" y="0"/>
                  </a:lnTo>
                  <a:lnTo>
                    <a:pt x="467880" y="1556016"/>
                  </a:lnTo>
                  <a:lnTo>
                    <a:pt x="475500" y="1556016"/>
                  </a:lnTo>
                  <a:lnTo>
                    <a:pt x="475500" y="0"/>
                  </a:lnTo>
                  <a:close/>
                </a:path>
                <a:path w="2281554" h="2131060">
                  <a:moveTo>
                    <a:pt x="592848" y="1930908"/>
                  </a:moveTo>
                  <a:lnTo>
                    <a:pt x="585228" y="1930908"/>
                  </a:lnTo>
                  <a:lnTo>
                    <a:pt x="585228" y="2130552"/>
                  </a:lnTo>
                  <a:lnTo>
                    <a:pt x="592848" y="2130552"/>
                  </a:lnTo>
                  <a:lnTo>
                    <a:pt x="592848" y="1930908"/>
                  </a:lnTo>
                  <a:close/>
                </a:path>
                <a:path w="2281554" h="2131060">
                  <a:moveTo>
                    <a:pt x="592848" y="0"/>
                  </a:moveTo>
                  <a:lnTo>
                    <a:pt x="585228" y="0"/>
                  </a:lnTo>
                  <a:lnTo>
                    <a:pt x="585228" y="1556016"/>
                  </a:lnTo>
                  <a:lnTo>
                    <a:pt x="592848" y="1556016"/>
                  </a:lnTo>
                  <a:lnTo>
                    <a:pt x="592848" y="0"/>
                  </a:lnTo>
                  <a:close/>
                </a:path>
                <a:path w="2281554" h="2131060">
                  <a:moveTo>
                    <a:pt x="673620" y="1930908"/>
                  </a:moveTo>
                  <a:lnTo>
                    <a:pt x="666000" y="1930908"/>
                  </a:lnTo>
                  <a:lnTo>
                    <a:pt x="666000" y="2130552"/>
                  </a:lnTo>
                  <a:lnTo>
                    <a:pt x="673620" y="2130552"/>
                  </a:lnTo>
                  <a:lnTo>
                    <a:pt x="673620" y="1930908"/>
                  </a:lnTo>
                  <a:close/>
                </a:path>
                <a:path w="2281554" h="2131060">
                  <a:moveTo>
                    <a:pt x="673620" y="0"/>
                  </a:moveTo>
                  <a:lnTo>
                    <a:pt x="666000" y="0"/>
                  </a:lnTo>
                  <a:lnTo>
                    <a:pt x="666000" y="1556016"/>
                  </a:lnTo>
                  <a:lnTo>
                    <a:pt x="673620" y="1556016"/>
                  </a:lnTo>
                  <a:lnTo>
                    <a:pt x="673620" y="0"/>
                  </a:lnTo>
                  <a:close/>
                </a:path>
                <a:path w="2281554" h="2131060">
                  <a:moveTo>
                    <a:pt x="742188" y="1930908"/>
                  </a:moveTo>
                  <a:lnTo>
                    <a:pt x="736092" y="1930908"/>
                  </a:lnTo>
                  <a:lnTo>
                    <a:pt x="736092" y="2130552"/>
                  </a:lnTo>
                  <a:lnTo>
                    <a:pt x="742188" y="2130552"/>
                  </a:lnTo>
                  <a:lnTo>
                    <a:pt x="742188" y="1930908"/>
                  </a:lnTo>
                  <a:close/>
                </a:path>
                <a:path w="2281554" h="2131060">
                  <a:moveTo>
                    <a:pt x="742188" y="0"/>
                  </a:moveTo>
                  <a:lnTo>
                    <a:pt x="736092" y="0"/>
                  </a:lnTo>
                  <a:lnTo>
                    <a:pt x="736092" y="1556016"/>
                  </a:lnTo>
                  <a:lnTo>
                    <a:pt x="742188" y="1556016"/>
                  </a:lnTo>
                  <a:lnTo>
                    <a:pt x="742188" y="0"/>
                  </a:lnTo>
                  <a:close/>
                </a:path>
                <a:path w="2281554" h="2131060">
                  <a:moveTo>
                    <a:pt x="790956" y="1930908"/>
                  </a:moveTo>
                  <a:lnTo>
                    <a:pt x="784860" y="1930908"/>
                  </a:lnTo>
                  <a:lnTo>
                    <a:pt x="784860" y="2130552"/>
                  </a:lnTo>
                  <a:lnTo>
                    <a:pt x="790956" y="2130552"/>
                  </a:lnTo>
                  <a:lnTo>
                    <a:pt x="790956" y="1930908"/>
                  </a:lnTo>
                  <a:close/>
                </a:path>
                <a:path w="2281554" h="2131060">
                  <a:moveTo>
                    <a:pt x="790956" y="0"/>
                  </a:moveTo>
                  <a:lnTo>
                    <a:pt x="784860" y="0"/>
                  </a:lnTo>
                  <a:lnTo>
                    <a:pt x="784860" y="1556016"/>
                  </a:lnTo>
                  <a:lnTo>
                    <a:pt x="790956" y="1556016"/>
                  </a:lnTo>
                  <a:lnTo>
                    <a:pt x="790956" y="0"/>
                  </a:lnTo>
                  <a:close/>
                </a:path>
                <a:path w="2281554" h="2131060">
                  <a:moveTo>
                    <a:pt x="839724" y="0"/>
                  </a:moveTo>
                  <a:lnTo>
                    <a:pt x="832104" y="0"/>
                  </a:lnTo>
                  <a:lnTo>
                    <a:pt x="832104" y="2130552"/>
                  </a:lnTo>
                  <a:lnTo>
                    <a:pt x="839724" y="2130552"/>
                  </a:lnTo>
                  <a:lnTo>
                    <a:pt x="839724" y="0"/>
                  </a:lnTo>
                  <a:close/>
                </a:path>
                <a:path w="2281554" h="2131060">
                  <a:moveTo>
                    <a:pt x="880872" y="0"/>
                  </a:moveTo>
                  <a:lnTo>
                    <a:pt x="873252" y="0"/>
                  </a:lnTo>
                  <a:lnTo>
                    <a:pt x="873252" y="2130552"/>
                  </a:lnTo>
                  <a:lnTo>
                    <a:pt x="880872" y="2130552"/>
                  </a:lnTo>
                  <a:lnTo>
                    <a:pt x="880872" y="0"/>
                  </a:lnTo>
                  <a:close/>
                </a:path>
                <a:path w="2281554" h="2131060">
                  <a:moveTo>
                    <a:pt x="915936" y="0"/>
                  </a:moveTo>
                  <a:lnTo>
                    <a:pt x="908316" y="0"/>
                  </a:lnTo>
                  <a:lnTo>
                    <a:pt x="908316" y="2130552"/>
                  </a:lnTo>
                  <a:lnTo>
                    <a:pt x="915936" y="2130552"/>
                  </a:lnTo>
                  <a:lnTo>
                    <a:pt x="915936" y="0"/>
                  </a:lnTo>
                  <a:close/>
                </a:path>
                <a:path w="2281554" h="2131060">
                  <a:moveTo>
                    <a:pt x="943368" y="0"/>
                  </a:moveTo>
                  <a:lnTo>
                    <a:pt x="935748" y="0"/>
                  </a:lnTo>
                  <a:lnTo>
                    <a:pt x="935748" y="2130552"/>
                  </a:lnTo>
                  <a:lnTo>
                    <a:pt x="943368" y="2130552"/>
                  </a:lnTo>
                  <a:lnTo>
                    <a:pt x="943368" y="0"/>
                  </a:lnTo>
                  <a:close/>
                </a:path>
                <a:path w="2281554" h="2131060">
                  <a:moveTo>
                    <a:pt x="1141488" y="0"/>
                  </a:moveTo>
                  <a:lnTo>
                    <a:pt x="1135392" y="0"/>
                  </a:lnTo>
                  <a:lnTo>
                    <a:pt x="1135392" y="2130552"/>
                  </a:lnTo>
                  <a:lnTo>
                    <a:pt x="1141488" y="2130552"/>
                  </a:lnTo>
                  <a:lnTo>
                    <a:pt x="1141488" y="0"/>
                  </a:lnTo>
                  <a:close/>
                </a:path>
                <a:path w="2281554" h="2131060">
                  <a:moveTo>
                    <a:pt x="1264932" y="0"/>
                  </a:moveTo>
                  <a:lnTo>
                    <a:pt x="1258836" y="0"/>
                  </a:lnTo>
                  <a:lnTo>
                    <a:pt x="1258836" y="2130552"/>
                  </a:lnTo>
                  <a:lnTo>
                    <a:pt x="1264932" y="2130552"/>
                  </a:lnTo>
                  <a:lnTo>
                    <a:pt x="1264932" y="0"/>
                  </a:lnTo>
                  <a:close/>
                </a:path>
                <a:path w="2281554" h="2131060">
                  <a:moveTo>
                    <a:pt x="1347228" y="0"/>
                  </a:moveTo>
                  <a:lnTo>
                    <a:pt x="1341132" y="0"/>
                  </a:lnTo>
                  <a:lnTo>
                    <a:pt x="1341132" y="2130552"/>
                  </a:lnTo>
                  <a:lnTo>
                    <a:pt x="1347228" y="2130552"/>
                  </a:lnTo>
                  <a:lnTo>
                    <a:pt x="1347228" y="0"/>
                  </a:lnTo>
                  <a:close/>
                </a:path>
                <a:path w="2281554" h="2131060">
                  <a:moveTo>
                    <a:pt x="1409712" y="0"/>
                  </a:moveTo>
                  <a:lnTo>
                    <a:pt x="1402092" y="0"/>
                  </a:lnTo>
                  <a:lnTo>
                    <a:pt x="1402092" y="2130552"/>
                  </a:lnTo>
                  <a:lnTo>
                    <a:pt x="1409712" y="2130552"/>
                  </a:lnTo>
                  <a:lnTo>
                    <a:pt x="1409712" y="0"/>
                  </a:lnTo>
                  <a:close/>
                </a:path>
                <a:path w="2281554" h="2131060">
                  <a:moveTo>
                    <a:pt x="1464576" y="0"/>
                  </a:moveTo>
                  <a:lnTo>
                    <a:pt x="1458480" y="0"/>
                  </a:lnTo>
                  <a:lnTo>
                    <a:pt x="1458480" y="2130552"/>
                  </a:lnTo>
                  <a:lnTo>
                    <a:pt x="1464576" y="2130552"/>
                  </a:lnTo>
                  <a:lnTo>
                    <a:pt x="1464576" y="0"/>
                  </a:lnTo>
                  <a:close/>
                </a:path>
                <a:path w="2281554" h="2131060">
                  <a:moveTo>
                    <a:pt x="1505724" y="0"/>
                  </a:moveTo>
                  <a:lnTo>
                    <a:pt x="1499628" y="0"/>
                  </a:lnTo>
                  <a:lnTo>
                    <a:pt x="1499628" y="2130552"/>
                  </a:lnTo>
                  <a:lnTo>
                    <a:pt x="1505724" y="2130552"/>
                  </a:lnTo>
                  <a:lnTo>
                    <a:pt x="1505724" y="0"/>
                  </a:lnTo>
                  <a:close/>
                </a:path>
                <a:path w="2281554" h="2131060">
                  <a:moveTo>
                    <a:pt x="1548396" y="0"/>
                  </a:moveTo>
                  <a:lnTo>
                    <a:pt x="1540776" y="0"/>
                  </a:lnTo>
                  <a:lnTo>
                    <a:pt x="1540776" y="2130552"/>
                  </a:lnTo>
                  <a:lnTo>
                    <a:pt x="1548396" y="2130552"/>
                  </a:lnTo>
                  <a:lnTo>
                    <a:pt x="1548396" y="0"/>
                  </a:lnTo>
                  <a:close/>
                </a:path>
                <a:path w="2281554" h="2131060">
                  <a:moveTo>
                    <a:pt x="1581924" y="0"/>
                  </a:moveTo>
                  <a:lnTo>
                    <a:pt x="1575828" y="0"/>
                  </a:lnTo>
                  <a:lnTo>
                    <a:pt x="1575828" y="2130552"/>
                  </a:lnTo>
                  <a:lnTo>
                    <a:pt x="1581924" y="2130552"/>
                  </a:lnTo>
                  <a:lnTo>
                    <a:pt x="1581924" y="0"/>
                  </a:lnTo>
                  <a:close/>
                </a:path>
                <a:path w="2281554" h="2131060">
                  <a:moveTo>
                    <a:pt x="1607832" y="0"/>
                  </a:moveTo>
                  <a:lnTo>
                    <a:pt x="1601736" y="0"/>
                  </a:lnTo>
                  <a:lnTo>
                    <a:pt x="1601736" y="2130552"/>
                  </a:lnTo>
                  <a:lnTo>
                    <a:pt x="1607832" y="2130552"/>
                  </a:lnTo>
                  <a:lnTo>
                    <a:pt x="1607832" y="0"/>
                  </a:lnTo>
                  <a:close/>
                </a:path>
                <a:path w="2281554" h="2131060">
                  <a:moveTo>
                    <a:pt x="1815096" y="0"/>
                  </a:moveTo>
                  <a:lnTo>
                    <a:pt x="1809000" y="0"/>
                  </a:lnTo>
                  <a:lnTo>
                    <a:pt x="1809000" y="2130552"/>
                  </a:lnTo>
                  <a:lnTo>
                    <a:pt x="1815096" y="2130552"/>
                  </a:lnTo>
                  <a:lnTo>
                    <a:pt x="1815096" y="0"/>
                  </a:lnTo>
                  <a:close/>
                </a:path>
                <a:path w="2281554" h="2131060">
                  <a:moveTo>
                    <a:pt x="1930908" y="0"/>
                  </a:moveTo>
                  <a:lnTo>
                    <a:pt x="1924812" y="0"/>
                  </a:lnTo>
                  <a:lnTo>
                    <a:pt x="1924812" y="2130552"/>
                  </a:lnTo>
                  <a:lnTo>
                    <a:pt x="1930908" y="2130552"/>
                  </a:lnTo>
                  <a:lnTo>
                    <a:pt x="1930908" y="0"/>
                  </a:lnTo>
                  <a:close/>
                </a:path>
                <a:path w="2281554" h="2131060">
                  <a:moveTo>
                    <a:pt x="2014728" y="0"/>
                  </a:moveTo>
                  <a:lnTo>
                    <a:pt x="2007108" y="0"/>
                  </a:lnTo>
                  <a:lnTo>
                    <a:pt x="2007108" y="2130552"/>
                  </a:lnTo>
                  <a:lnTo>
                    <a:pt x="2014728" y="2130552"/>
                  </a:lnTo>
                  <a:lnTo>
                    <a:pt x="2014728" y="0"/>
                  </a:lnTo>
                  <a:close/>
                </a:path>
                <a:path w="2281554" h="2131060">
                  <a:moveTo>
                    <a:pt x="2075688" y="0"/>
                  </a:moveTo>
                  <a:lnTo>
                    <a:pt x="2069592" y="0"/>
                  </a:lnTo>
                  <a:lnTo>
                    <a:pt x="2069592" y="2130552"/>
                  </a:lnTo>
                  <a:lnTo>
                    <a:pt x="2075688" y="2130552"/>
                  </a:lnTo>
                  <a:lnTo>
                    <a:pt x="2075688" y="0"/>
                  </a:lnTo>
                  <a:close/>
                </a:path>
                <a:path w="2281554" h="2131060">
                  <a:moveTo>
                    <a:pt x="2132076" y="0"/>
                  </a:moveTo>
                  <a:lnTo>
                    <a:pt x="2124456" y="0"/>
                  </a:lnTo>
                  <a:lnTo>
                    <a:pt x="2124456" y="2130552"/>
                  </a:lnTo>
                  <a:lnTo>
                    <a:pt x="2132076" y="2130552"/>
                  </a:lnTo>
                  <a:lnTo>
                    <a:pt x="2132076" y="0"/>
                  </a:lnTo>
                  <a:close/>
                </a:path>
                <a:path w="2281554" h="2131060">
                  <a:moveTo>
                    <a:pt x="2179320" y="0"/>
                  </a:moveTo>
                  <a:lnTo>
                    <a:pt x="2173224" y="0"/>
                  </a:lnTo>
                  <a:lnTo>
                    <a:pt x="2173224" y="2130552"/>
                  </a:lnTo>
                  <a:lnTo>
                    <a:pt x="2179320" y="2130552"/>
                  </a:lnTo>
                  <a:lnTo>
                    <a:pt x="2179320" y="0"/>
                  </a:lnTo>
                  <a:close/>
                </a:path>
                <a:path w="2281554" h="2131060">
                  <a:moveTo>
                    <a:pt x="2214372" y="0"/>
                  </a:moveTo>
                  <a:lnTo>
                    <a:pt x="2208276" y="0"/>
                  </a:lnTo>
                  <a:lnTo>
                    <a:pt x="2208276" y="2130552"/>
                  </a:lnTo>
                  <a:lnTo>
                    <a:pt x="2214372" y="2130552"/>
                  </a:lnTo>
                  <a:lnTo>
                    <a:pt x="2214372" y="0"/>
                  </a:lnTo>
                  <a:close/>
                </a:path>
                <a:path w="2281554" h="2131060">
                  <a:moveTo>
                    <a:pt x="2247900" y="0"/>
                  </a:moveTo>
                  <a:lnTo>
                    <a:pt x="2240280" y="0"/>
                  </a:lnTo>
                  <a:lnTo>
                    <a:pt x="2240280" y="2130552"/>
                  </a:lnTo>
                  <a:lnTo>
                    <a:pt x="2247900" y="2130552"/>
                  </a:lnTo>
                  <a:lnTo>
                    <a:pt x="2247900" y="0"/>
                  </a:lnTo>
                  <a:close/>
                </a:path>
                <a:path w="2281554" h="2131060">
                  <a:moveTo>
                    <a:pt x="2281428" y="0"/>
                  </a:moveTo>
                  <a:lnTo>
                    <a:pt x="2275332" y="0"/>
                  </a:lnTo>
                  <a:lnTo>
                    <a:pt x="2275332" y="2130552"/>
                  </a:lnTo>
                  <a:lnTo>
                    <a:pt x="2281428" y="2130552"/>
                  </a:lnTo>
                  <a:lnTo>
                    <a:pt x="2281428" y="0"/>
                  </a:lnTo>
                  <a:close/>
                </a:path>
              </a:pathLst>
            </a:custGeom>
            <a:solidFill>
              <a:srgbClr val="B6B6B6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3" name="object 53"/>
            <p:cNvSpPr/>
            <p:nvPr/>
          </p:nvSpPr>
          <p:spPr>
            <a:xfrm>
              <a:off x="4511040" y="2542031"/>
              <a:ext cx="0" cy="2139950"/>
            </a:xfrm>
            <a:custGeom>
              <a:avLst/>
              <a:gdLst/>
              <a:ahLst/>
              <a:cxnLst/>
              <a:rect l="l" t="t" r="r" b="b"/>
              <a:pathLst>
                <a:path h="2139950">
                  <a:moveTo>
                    <a:pt x="0" y="1935480"/>
                  </a:moveTo>
                  <a:lnTo>
                    <a:pt x="0" y="2139696"/>
                  </a:lnTo>
                </a:path>
                <a:path h="2139950">
                  <a:moveTo>
                    <a:pt x="0" y="0"/>
                  </a:moveTo>
                  <a:lnTo>
                    <a:pt x="0" y="1560576"/>
                  </a:lnTo>
                </a:path>
              </a:pathLst>
            </a:custGeom>
            <a:ln w="15240">
              <a:solidFill>
                <a:srgbClr val="B6B6B6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4" name="object 54"/>
            <p:cNvSpPr/>
            <p:nvPr/>
          </p:nvSpPr>
          <p:spPr>
            <a:xfrm>
              <a:off x="4514088" y="2546603"/>
              <a:ext cx="0" cy="0"/>
            </a:xfrm>
            <a:custGeom>
              <a:avLst/>
              <a:gdLst/>
              <a:ahLst/>
              <a:cxnLst/>
              <a:rect l="l" t="t" r="r" b="b"/>
              <a:pathLst>
                <a:path>
                  <a:moveTo>
                    <a:pt x="0" y="0"/>
                  </a:moveTo>
                  <a:lnTo>
                    <a:pt x="0" y="0"/>
                  </a:lnTo>
                </a:path>
              </a:pathLst>
            </a:custGeom>
            <a:ln w="9144">
              <a:solidFill>
                <a:srgbClr val="B6B6B6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5" name="object 55"/>
            <p:cNvSpPr/>
            <p:nvPr/>
          </p:nvSpPr>
          <p:spPr>
            <a:xfrm>
              <a:off x="4628387" y="2542031"/>
              <a:ext cx="0" cy="2139950"/>
            </a:xfrm>
            <a:custGeom>
              <a:avLst/>
              <a:gdLst/>
              <a:ahLst/>
              <a:cxnLst/>
              <a:rect l="l" t="t" r="r" b="b"/>
              <a:pathLst>
                <a:path h="2139950">
                  <a:moveTo>
                    <a:pt x="0" y="1935480"/>
                  </a:moveTo>
                  <a:lnTo>
                    <a:pt x="0" y="2139696"/>
                  </a:lnTo>
                </a:path>
                <a:path h="2139950">
                  <a:moveTo>
                    <a:pt x="0" y="0"/>
                  </a:moveTo>
                  <a:lnTo>
                    <a:pt x="0" y="1560576"/>
                  </a:lnTo>
                </a:path>
              </a:pathLst>
            </a:custGeom>
            <a:ln w="15239">
              <a:solidFill>
                <a:srgbClr val="B6B6B6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6" name="object 56"/>
            <p:cNvSpPr/>
            <p:nvPr/>
          </p:nvSpPr>
          <p:spPr>
            <a:xfrm>
              <a:off x="4631435" y="2546603"/>
              <a:ext cx="0" cy="0"/>
            </a:xfrm>
            <a:custGeom>
              <a:avLst/>
              <a:gdLst/>
              <a:ahLst/>
              <a:cxnLst/>
              <a:rect l="l" t="t" r="r" b="b"/>
              <a:pathLst>
                <a:path>
                  <a:moveTo>
                    <a:pt x="0" y="0"/>
                  </a:moveTo>
                  <a:lnTo>
                    <a:pt x="0" y="0"/>
                  </a:lnTo>
                </a:path>
              </a:pathLst>
            </a:custGeom>
            <a:ln w="9144">
              <a:solidFill>
                <a:srgbClr val="B6B6B6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7" name="object 57"/>
            <p:cNvSpPr/>
            <p:nvPr/>
          </p:nvSpPr>
          <p:spPr>
            <a:xfrm>
              <a:off x="4709159" y="2542031"/>
              <a:ext cx="0" cy="2139950"/>
            </a:xfrm>
            <a:custGeom>
              <a:avLst/>
              <a:gdLst/>
              <a:ahLst/>
              <a:cxnLst/>
              <a:rect l="l" t="t" r="r" b="b"/>
              <a:pathLst>
                <a:path h="2139950">
                  <a:moveTo>
                    <a:pt x="0" y="1935480"/>
                  </a:moveTo>
                  <a:lnTo>
                    <a:pt x="0" y="2139696"/>
                  </a:lnTo>
                </a:path>
                <a:path h="2139950">
                  <a:moveTo>
                    <a:pt x="0" y="0"/>
                  </a:moveTo>
                  <a:lnTo>
                    <a:pt x="0" y="1560576"/>
                  </a:lnTo>
                </a:path>
              </a:pathLst>
            </a:custGeom>
            <a:ln w="15240">
              <a:solidFill>
                <a:srgbClr val="B6B6B6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8" name="object 58"/>
            <p:cNvSpPr/>
            <p:nvPr/>
          </p:nvSpPr>
          <p:spPr>
            <a:xfrm>
              <a:off x="4712208" y="2546603"/>
              <a:ext cx="0" cy="0"/>
            </a:xfrm>
            <a:custGeom>
              <a:avLst/>
              <a:gdLst/>
              <a:ahLst/>
              <a:cxnLst/>
              <a:rect l="l" t="t" r="r" b="b"/>
              <a:pathLst>
                <a:path>
                  <a:moveTo>
                    <a:pt x="0" y="0"/>
                  </a:moveTo>
                  <a:lnTo>
                    <a:pt x="0" y="0"/>
                  </a:lnTo>
                </a:path>
              </a:pathLst>
            </a:custGeom>
            <a:ln w="9144">
              <a:solidFill>
                <a:srgbClr val="B6B6B6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9" name="object 59"/>
            <p:cNvSpPr/>
            <p:nvPr/>
          </p:nvSpPr>
          <p:spPr>
            <a:xfrm>
              <a:off x="4771644" y="2542031"/>
              <a:ext cx="0" cy="2139950"/>
            </a:xfrm>
            <a:custGeom>
              <a:avLst/>
              <a:gdLst/>
              <a:ahLst/>
              <a:cxnLst/>
              <a:rect l="l" t="t" r="r" b="b"/>
              <a:pathLst>
                <a:path h="2139950">
                  <a:moveTo>
                    <a:pt x="0" y="1935480"/>
                  </a:moveTo>
                  <a:lnTo>
                    <a:pt x="0" y="2139696"/>
                  </a:lnTo>
                </a:path>
                <a:path h="2139950">
                  <a:moveTo>
                    <a:pt x="0" y="0"/>
                  </a:moveTo>
                  <a:lnTo>
                    <a:pt x="0" y="1560576"/>
                  </a:lnTo>
                </a:path>
              </a:pathLst>
            </a:custGeom>
            <a:ln w="15239">
              <a:solidFill>
                <a:srgbClr val="B6B6B6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0" name="object 60"/>
            <p:cNvSpPr/>
            <p:nvPr/>
          </p:nvSpPr>
          <p:spPr>
            <a:xfrm>
              <a:off x="4774691" y="2546603"/>
              <a:ext cx="0" cy="0"/>
            </a:xfrm>
            <a:custGeom>
              <a:avLst/>
              <a:gdLst/>
              <a:ahLst/>
              <a:cxnLst/>
              <a:rect l="l" t="t" r="r" b="b"/>
              <a:pathLst>
                <a:path>
                  <a:moveTo>
                    <a:pt x="0" y="0"/>
                  </a:moveTo>
                  <a:lnTo>
                    <a:pt x="0" y="0"/>
                  </a:lnTo>
                </a:path>
              </a:pathLst>
            </a:custGeom>
            <a:ln w="9144">
              <a:solidFill>
                <a:srgbClr val="B6B6B6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1" name="object 61"/>
            <p:cNvSpPr/>
            <p:nvPr/>
          </p:nvSpPr>
          <p:spPr>
            <a:xfrm>
              <a:off x="4826508" y="2542031"/>
              <a:ext cx="0" cy="2139950"/>
            </a:xfrm>
            <a:custGeom>
              <a:avLst/>
              <a:gdLst/>
              <a:ahLst/>
              <a:cxnLst/>
              <a:rect l="l" t="t" r="r" b="b"/>
              <a:pathLst>
                <a:path h="2139950">
                  <a:moveTo>
                    <a:pt x="0" y="1935480"/>
                  </a:moveTo>
                  <a:lnTo>
                    <a:pt x="0" y="2139696"/>
                  </a:lnTo>
                </a:path>
                <a:path h="2139950">
                  <a:moveTo>
                    <a:pt x="0" y="0"/>
                  </a:moveTo>
                  <a:lnTo>
                    <a:pt x="0" y="1560576"/>
                  </a:lnTo>
                </a:path>
              </a:pathLst>
            </a:custGeom>
            <a:ln w="15240">
              <a:solidFill>
                <a:srgbClr val="B6B6B6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2" name="object 62"/>
            <p:cNvSpPr/>
            <p:nvPr/>
          </p:nvSpPr>
          <p:spPr>
            <a:xfrm>
              <a:off x="4829556" y="2546603"/>
              <a:ext cx="0" cy="0"/>
            </a:xfrm>
            <a:custGeom>
              <a:avLst/>
              <a:gdLst/>
              <a:ahLst/>
              <a:cxnLst/>
              <a:rect l="l" t="t" r="r" b="b"/>
              <a:pathLst>
                <a:path>
                  <a:moveTo>
                    <a:pt x="0" y="0"/>
                  </a:moveTo>
                  <a:lnTo>
                    <a:pt x="0" y="0"/>
                  </a:lnTo>
                </a:path>
              </a:pathLst>
            </a:custGeom>
            <a:ln w="9144">
              <a:solidFill>
                <a:srgbClr val="B6B6B6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3" name="object 63"/>
            <p:cNvSpPr/>
            <p:nvPr/>
          </p:nvSpPr>
          <p:spPr>
            <a:xfrm>
              <a:off x="4875275" y="2542031"/>
              <a:ext cx="0" cy="2139950"/>
            </a:xfrm>
            <a:custGeom>
              <a:avLst/>
              <a:gdLst/>
              <a:ahLst/>
              <a:cxnLst/>
              <a:rect l="l" t="t" r="r" b="b"/>
              <a:pathLst>
                <a:path h="2139950">
                  <a:moveTo>
                    <a:pt x="0" y="1935480"/>
                  </a:moveTo>
                  <a:lnTo>
                    <a:pt x="0" y="2139696"/>
                  </a:lnTo>
                </a:path>
                <a:path h="2139950">
                  <a:moveTo>
                    <a:pt x="0" y="0"/>
                  </a:moveTo>
                  <a:lnTo>
                    <a:pt x="0" y="1560576"/>
                  </a:lnTo>
                </a:path>
              </a:pathLst>
            </a:custGeom>
            <a:ln w="15239">
              <a:solidFill>
                <a:srgbClr val="B6B6B6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4" name="object 64"/>
            <p:cNvSpPr/>
            <p:nvPr/>
          </p:nvSpPr>
          <p:spPr>
            <a:xfrm>
              <a:off x="4878323" y="2546603"/>
              <a:ext cx="0" cy="0"/>
            </a:xfrm>
            <a:custGeom>
              <a:avLst/>
              <a:gdLst/>
              <a:ahLst/>
              <a:cxnLst/>
              <a:rect l="l" t="t" r="r" b="b"/>
              <a:pathLst>
                <a:path>
                  <a:moveTo>
                    <a:pt x="0" y="0"/>
                  </a:moveTo>
                  <a:lnTo>
                    <a:pt x="0" y="0"/>
                  </a:lnTo>
                </a:path>
              </a:pathLst>
            </a:custGeom>
            <a:ln w="9144">
              <a:solidFill>
                <a:srgbClr val="B6B6B6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5" name="object 65"/>
            <p:cNvSpPr/>
            <p:nvPr/>
          </p:nvSpPr>
          <p:spPr>
            <a:xfrm>
              <a:off x="4909566" y="2542031"/>
              <a:ext cx="0" cy="2139950"/>
            </a:xfrm>
            <a:custGeom>
              <a:avLst/>
              <a:gdLst/>
              <a:ahLst/>
              <a:cxnLst/>
              <a:rect l="l" t="t" r="r" b="b"/>
              <a:pathLst>
                <a:path h="2139950">
                  <a:moveTo>
                    <a:pt x="0" y="1935480"/>
                  </a:moveTo>
                  <a:lnTo>
                    <a:pt x="0" y="2139696"/>
                  </a:lnTo>
                </a:path>
                <a:path h="2139950">
                  <a:moveTo>
                    <a:pt x="0" y="0"/>
                  </a:moveTo>
                  <a:lnTo>
                    <a:pt x="0" y="1560576"/>
                  </a:lnTo>
                </a:path>
              </a:pathLst>
            </a:custGeom>
            <a:ln w="16764">
              <a:solidFill>
                <a:srgbClr val="B6B6B6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6" name="object 66"/>
            <p:cNvSpPr/>
            <p:nvPr/>
          </p:nvSpPr>
          <p:spPr>
            <a:xfrm>
              <a:off x="4913376" y="2546603"/>
              <a:ext cx="0" cy="0"/>
            </a:xfrm>
            <a:custGeom>
              <a:avLst/>
              <a:gdLst/>
              <a:ahLst/>
              <a:cxnLst/>
              <a:rect l="l" t="t" r="r" b="b"/>
              <a:pathLst>
                <a:path>
                  <a:moveTo>
                    <a:pt x="0" y="0"/>
                  </a:moveTo>
                  <a:lnTo>
                    <a:pt x="0" y="0"/>
                  </a:lnTo>
                </a:path>
              </a:pathLst>
            </a:custGeom>
            <a:ln w="9144">
              <a:solidFill>
                <a:srgbClr val="B6B6B6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7" name="object 67"/>
            <p:cNvSpPr/>
            <p:nvPr/>
          </p:nvSpPr>
          <p:spPr>
            <a:xfrm>
              <a:off x="4944617" y="2542031"/>
              <a:ext cx="0" cy="2139950"/>
            </a:xfrm>
            <a:custGeom>
              <a:avLst/>
              <a:gdLst/>
              <a:ahLst/>
              <a:cxnLst/>
              <a:rect l="l" t="t" r="r" b="b"/>
              <a:pathLst>
                <a:path h="2139950">
                  <a:moveTo>
                    <a:pt x="0" y="1935480"/>
                  </a:moveTo>
                  <a:lnTo>
                    <a:pt x="0" y="2139696"/>
                  </a:lnTo>
                </a:path>
                <a:path h="2139950">
                  <a:moveTo>
                    <a:pt x="0" y="0"/>
                  </a:moveTo>
                  <a:lnTo>
                    <a:pt x="0" y="1560576"/>
                  </a:lnTo>
                </a:path>
              </a:pathLst>
            </a:custGeom>
            <a:ln w="16764">
              <a:solidFill>
                <a:srgbClr val="B6B6B6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8" name="object 68"/>
            <p:cNvSpPr/>
            <p:nvPr/>
          </p:nvSpPr>
          <p:spPr>
            <a:xfrm>
              <a:off x="4948428" y="2546603"/>
              <a:ext cx="0" cy="0"/>
            </a:xfrm>
            <a:custGeom>
              <a:avLst/>
              <a:gdLst/>
              <a:ahLst/>
              <a:cxnLst/>
              <a:rect l="l" t="t" r="r" b="b"/>
              <a:pathLst>
                <a:path>
                  <a:moveTo>
                    <a:pt x="0" y="0"/>
                  </a:moveTo>
                  <a:lnTo>
                    <a:pt x="0" y="0"/>
                  </a:lnTo>
                </a:path>
              </a:pathLst>
            </a:custGeom>
            <a:ln w="9144">
              <a:solidFill>
                <a:srgbClr val="B6B6B6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9" name="object 69"/>
            <p:cNvSpPr/>
            <p:nvPr/>
          </p:nvSpPr>
          <p:spPr>
            <a:xfrm>
              <a:off x="4978908" y="2542031"/>
              <a:ext cx="0" cy="2139950"/>
            </a:xfrm>
            <a:custGeom>
              <a:avLst/>
              <a:gdLst/>
              <a:ahLst/>
              <a:cxnLst/>
              <a:rect l="l" t="t" r="r" b="b"/>
              <a:pathLst>
                <a:path h="2139950">
                  <a:moveTo>
                    <a:pt x="0" y="1935480"/>
                  </a:moveTo>
                  <a:lnTo>
                    <a:pt x="0" y="2139696"/>
                  </a:lnTo>
                </a:path>
                <a:path h="2139950">
                  <a:moveTo>
                    <a:pt x="0" y="0"/>
                  </a:moveTo>
                  <a:lnTo>
                    <a:pt x="0" y="1560576"/>
                  </a:lnTo>
                </a:path>
              </a:pathLst>
            </a:custGeom>
            <a:ln w="15239">
              <a:solidFill>
                <a:srgbClr val="B6B6B6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0" name="object 70"/>
            <p:cNvSpPr/>
            <p:nvPr/>
          </p:nvSpPr>
          <p:spPr>
            <a:xfrm>
              <a:off x="4981955" y="2546603"/>
              <a:ext cx="0" cy="0"/>
            </a:xfrm>
            <a:custGeom>
              <a:avLst/>
              <a:gdLst/>
              <a:ahLst/>
              <a:cxnLst/>
              <a:rect l="l" t="t" r="r" b="b"/>
              <a:pathLst>
                <a:path>
                  <a:moveTo>
                    <a:pt x="0" y="0"/>
                  </a:moveTo>
                  <a:lnTo>
                    <a:pt x="0" y="0"/>
                  </a:lnTo>
                </a:path>
              </a:pathLst>
            </a:custGeom>
            <a:ln w="9144">
              <a:solidFill>
                <a:srgbClr val="B6B6B6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1" name="object 71"/>
            <p:cNvSpPr/>
            <p:nvPr/>
          </p:nvSpPr>
          <p:spPr>
            <a:xfrm>
              <a:off x="5177790" y="2542031"/>
              <a:ext cx="0" cy="2139950"/>
            </a:xfrm>
            <a:custGeom>
              <a:avLst/>
              <a:gdLst/>
              <a:ahLst/>
              <a:cxnLst/>
              <a:rect l="l" t="t" r="r" b="b"/>
              <a:pathLst>
                <a:path h="2139950">
                  <a:moveTo>
                    <a:pt x="0" y="1935480"/>
                  </a:moveTo>
                  <a:lnTo>
                    <a:pt x="0" y="2139696"/>
                  </a:lnTo>
                </a:path>
                <a:path h="2139950">
                  <a:moveTo>
                    <a:pt x="0" y="0"/>
                  </a:moveTo>
                  <a:lnTo>
                    <a:pt x="0" y="1560576"/>
                  </a:lnTo>
                </a:path>
              </a:pathLst>
            </a:custGeom>
            <a:ln w="16763">
              <a:solidFill>
                <a:srgbClr val="B6B6B6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2" name="object 72"/>
            <p:cNvSpPr/>
            <p:nvPr/>
          </p:nvSpPr>
          <p:spPr>
            <a:xfrm>
              <a:off x="5181600" y="2546603"/>
              <a:ext cx="0" cy="0"/>
            </a:xfrm>
            <a:custGeom>
              <a:avLst/>
              <a:gdLst/>
              <a:ahLst/>
              <a:cxnLst/>
              <a:rect l="l" t="t" r="r" b="b"/>
              <a:pathLst>
                <a:path>
                  <a:moveTo>
                    <a:pt x="0" y="0"/>
                  </a:moveTo>
                  <a:lnTo>
                    <a:pt x="0" y="0"/>
                  </a:lnTo>
                </a:path>
              </a:pathLst>
            </a:custGeom>
            <a:ln w="9144">
              <a:solidFill>
                <a:srgbClr val="B6B6B6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3" name="object 73"/>
            <p:cNvSpPr/>
            <p:nvPr/>
          </p:nvSpPr>
          <p:spPr>
            <a:xfrm>
              <a:off x="5295138" y="2542031"/>
              <a:ext cx="0" cy="2139950"/>
            </a:xfrm>
            <a:custGeom>
              <a:avLst/>
              <a:gdLst/>
              <a:ahLst/>
              <a:cxnLst/>
              <a:rect l="l" t="t" r="r" b="b"/>
              <a:pathLst>
                <a:path h="2139950">
                  <a:moveTo>
                    <a:pt x="0" y="1935480"/>
                  </a:moveTo>
                  <a:lnTo>
                    <a:pt x="0" y="2139696"/>
                  </a:lnTo>
                </a:path>
                <a:path h="2139950">
                  <a:moveTo>
                    <a:pt x="0" y="0"/>
                  </a:moveTo>
                  <a:lnTo>
                    <a:pt x="0" y="1560576"/>
                  </a:lnTo>
                </a:path>
              </a:pathLst>
            </a:custGeom>
            <a:ln w="16763">
              <a:solidFill>
                <a:srgbClr val="B6B6B6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4" name="object 74"/>
            <p:cNvSpPr/>
            <p:nvPr/>
          </p:nvSpPr>
          <p:spPr>
            <a:xfrm>
              <a:off x="5298948" y="2546603"/>
              <a:ext cx="0" cy="0"/>
            </a:xfrm>
            <a:custGeom>
              <a:avLst/>
              <a:gdLst/>
              <a:ahLst/>
              <a:cxnLst/>
              <a:rect l="l" t="t" r="r" b="b"/>
              <a:pathLst>
                <a:path>
                  <a:moveTo>
                    <a:pt x="0" y="0"/>
                  </a:moveTo>
                  <a:lnTo>
                    <a:pt x="0" y="0"/>
                  </a:lnTo>
                </a:path>
              </a:pathLst>
            </a:custGeom>
            <a:ln w="9144">
              <a:solidFill>
                <a:srgbClr val="B6B6B6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5" name="object 75"/>
            <p:cNvSpPr/>
            <p:nvPr/>
          </p:nvSpPr>
          <p:spPr>
            <a:xfrm>
              <a:off x="5375909" y="2542031"/>
              <a:ext cx="0" cy="2139950"/>
            </a:xfrm>
            <a:custGeom>
              <a:avLst/>
              <a:gdLst/>
              <a:ahLst/>
              <a:cxnLst/>
              <a:rect l="l" t="t" r="r" b="b"/>
              <a:pathLst>
                <a:path h="2139950">
                  <a:moveTo>
                    <a:pt x="0" y="1935480"/>
                  </a:moveTo>
                  <a:lnTo>
                    <a:pt x="0" y="2139696"/>
                  </a:lnTo>
                </a:path>
                <a:path h="2139950">
                  <a:moveTo>
                    <a:pt x="0" y="0"/>
                  </a:moveTo>
                  <a:lnTo>
                    <a:pt x="0" y="1560576"/>
                  </a:lnTo>
                </a:path>
              </a:pathLst>
            </a:custGeom>
            <a:ln w="16763">
              <a:solidFill>
                <a:srgbClr val="B6B6B6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6" name="object 76"/>
            <p:cNvSpPr/>
            <p:nvPr/>
          </p:nvSpPr>
          <p:spPr>
            <a:xfrm>
              <a:off x="5379719" y="2546603"/>
              <a:ext cx="0" cy="0"/>
            </a:xfrm>
            <a:custGeom>
              <a:avLst/>
              <a:gdLst/>
              <a:ahLst/>
              <a:cxnLst/>
              <a:rect l="l" t="t" r="r" b="b"/>
              <a:pathLst>
                <a:path>
                  <a:moveTo>
                    <a:pt x="0" y="0"/>
                  </a:moveTo>
                  <a:lnTo>
                    <a:pt x="0" y="0"/>
                  </a:lnTo>
                </a:path>
              </a:pathLst>
            </a:custGeom>
            <a:ln w="9144">
              <a:solidFill>
                <a:srgbClr val="B6B6B6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7" name="object 77"/>
            <p:cNvSpPr/>
            <p:nvPr/>
          </p:nvSpPr>
          <p:spPr>
            <a:xfrm>
              <a:off x="5445251" y="2542031"/>
              <a:ext cx="0" cy="2139950"/>
            </a:xfrm>
            <a:custGeom>
              <a:avLst/>
              <a:gdLst/>
              <a:ahLst/>
              <a:cxnLst/>
              <a:rect l="l" t="t" r="r" b="b"/>
              <a:pathLst>
                <a:path h="2139950">
                  <a:moveTo>
                    <a:pt x="0" y="1935480"/>
                  </a:moveTo>
                  <a:lnTo>
                    <a:pt x="0" y="2139696"/>
                  </a:lnTo>
                </a:path>
                <a:path h="2139950">
                  <a:moveTo>
                    <a:pt x="0" y="0"/>
                  </a:moveTo>
                  <a:lnTo>
                    <a:pt x="0" y="1560576"/>
                  </a:lnTo>
                </a:path>
              </a:pathLst>
            </a:custGeom>
            <a:ln w="15240">
              <a:solidFill>
                <a:srgbClr val="B6B6B6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8" name="object 78"/>
            <p:cNvSpPr/>
            <p:nvPr/>
          </p:nvSpPr>
          <p:spPr>
            <a:xfrm>
              <a:off x="5448300" y="2546603"/>
              <a:ext cx="523240" cy="2131060"/>
            </a:xfrm>
            <a:custGeom>
              <a:avLst/>
              <a:gdLst/>
              <a:ahLst/>
              <a:cxnLst/>
              <a:rect l="l" t="t" r="r" b="b"/>
              <a:pathLst>
                <a:path w="523239" h="2131060">
                  <a:moveTo>
                    <a:pt x="0" y="0"/>
                  </a:moveTo>
                  <a:lnTo>
                    <a:pt x="0" y="0"/>
                  </a:lnTo>
                </a:path>
                <a:path w="523239" h="2131060">
                  <a:moveTo>
                    <a:pt x="42671" y="0"/>
                  </a:moveTo>
                  <a:lnTo>
                    <a:pt x="48767" y="0"/>
                  </a:lnTo>
                  <a:lnTo>
                    <a:pt x="48767" y="2130552"/>
                  </a:lnTo>
                  <a:lnTo>
                    <a:pt x="42671" y="2130552"/>
                  </a:lnTo>
                  <a:lnTo>
                    <a:pt x="42671" y="0"/>
                  </a:lnTo>
                  <a:close/>
                </a:path>
                <a:path w="523239" h="2131060">
                  <a:moveTo>
                    <a:pt x="48767" y="0"/>
                  </a:moveTo>
                  <a:lnTo>
                    <a:pt x="48767" y="0"/>
                  </a:lnTo>
                </a:path>
                <a:path w="523239" h="2131060">
                  <a:moveTo>
                    <a:pt x="89916" y="0"/>
                  </a:moveTo>
                  <a:lnTo>
                    <a:pt x="97535" y="0"/>
                  </a:lnTo>
                  <a:lnTo>
                    <a:pt x="97535" y="2130552"/>
                  </a:lnTo>
                  <a:lnTo>
                    <a:pt x="89916" y="2130552"/>
                  </a:lnTo>
                  <a:lnTo>
                    <a:pt x="89916" y="0"/>
                  </a:lnTo>
                  <a:close/>
                </a:path>
                <a:path w="523239" h="2131060">
                  <a:moveTo>
                    <a:pt x="97535" y="0"/>
                  </a:moveTo>
                  <a:lnTo>
                    <a:pt x="97535" y="0"/>
                  </a:lnTo>
                </a:path>
                <a:path w="523239" h="2131060">
                  <a:moveTo>
                    <a:pt x="131064" y="0"/>
                  </a:moveTo>
                  <a:lnTo>
                    <a:pt x="138683" y="0"/>
                  </a:lnTo>
                  <a:lnTo>
                    <a:pt x="138683" y="2130552"/>
                  </a:lnTo>
                  <a:lnTo>
                    <a:pt x="131064" y="2130552"/>
                  </a:lnTo>
                  <a:lnTo>
                    <a:pt x="131064" y="0"/>
                  </a:lnTo>
                  <a:close/>
                </a:path>
                <a:path w="523239" h="2131060">
                  <a:moveTo>
                    <a:pt x="138683" y="0"/>
                  </a:moveTo>
                  <a:lnTo>
                    <a:pt x="138683" y="0"/>
                  </a:lnTo>
                </a:path>
                <a:path w="523239" h="2131060">
                  <a:moveTo>
                    <a:pt x="166116" y="0"/>
                  </a:moveTo>
                  <a:lnTo>
                    <a:pt x="173735" y="0"/>
                  </a:lnTo>
                  <a:lnTo>
                    <a:pt x="173735" y="2130552"/>
                  </a:lnTo>
                  <a:lnTo>
                    <a:pt x="166116" y="2130552"/>
                  </a:lnTo>
                  <a:lnTo>
                    <a:pt x="166116" y="0"/>
                  </a:lnTo>
                  <a:close/>
                </a:path>
                <a:path w="523239" h="2131060">
                  <a:moveTo>
                    <a:pt x="173735" y="0"/>
                  </a:moveTo>
                  <a:lnTo>
                    <a:pt x="173735" y="0"/>
                  </a:lnTo>
                </a:path>
                <a:path w="523239" h="2131060">
                  <a:moveTo>
                    <a:pt x="193548" y="0"/>
                  </a:moveTo>
                  <a:lnTo>
                    <a:pt x="201167" y="0"/>
                  </a:lnTo>
                  <a:lnTo>
                    <a:pt x="201167" y="2130552"/>
                  </a:lnTo>
                  <a:lnTo>
                    <a:pt x="193548" y="2130552"/>
                  </a:lnTo>
                  <a:lnTo>
                    <a:pt x="193548" y="0"/>
                  </a:lnTo>
                  <a:close/>
                </a:path>
                <a:path w="523239" h="2131060">
                  <a:moveTo>
                    <a:pt x="201167" y="0"/>
                  </a:moveTo>
                  <a:lnTo>
                    <a:pt x="201167" y="0"/>
                  </a:lnTo>
                </a:path>
                <a:path w="523239" h="2131060">
                  <a:moveTo>
                    <a:pt x="393192" y="0"/>
                  </a:moveTo>
                  <a:lnTo>
                    <a:pt x="399287" y="0"/>
                  </a:lnTo>
                  <a:lnTo>
                    <a:pt x="399287" y="2130552"/>
                  </a:lnTo>
                  <a:lnTo>
                    <a:pt x="393192" y="2130552"/>
                  </a:lnTo>
                  <a:lnTo>
                    <a:pt x="393192" y="0"/>
                  </a:lnTo>
                  <a:close/>
                </a:path>
                <a:path w="523239" h="2131060">
                  <a:moveTo>
                    <a:pt x="399287" y="0"/>
                  </a:moveTo>
                  <a:lnTo>
                    <a:pt x="399287" y="0"/>
                  </a:lnTo>
                </a:path>
                <a:path w="523239" h="2131060">
                  <a:moveTo>
                    <a:pt x="516635" y="0"/>
                  </a:moveTo>
                  <a:lnTo>
                    <a:pt x="522732" y="0"/>
                  </a:lnTo>
                  <a:lnTo>
                    <a:pt x="522732" y="2130552"/>
                  </a:lnTo>
                  <a:lnTo>
                    <a:pt x="516635" y="2130552"/>
                  </a:lnTo>
                  <a:lnTo>
                    <a:pt x="516635" y="0"/>
                  </a:lnTo>
                  <a:close/>
                </a:path>
              </a:pathLst>
            </a:custGeom>
            <a:ln w="9144">
              <a:solidFill>
                <a:srgbClr val="B6B6B6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9" name="object 79"/>
            <p:cNvSpPr/>
            <p:nvPr/>
          </p:nvSpPr>
          <p:spPr>
            <a:xfrm>
              <a:off x="5971032" y="2546603"/>
              <a:ext cx="1905" cy="0"/>
            </a:xfrm>
            <a:custGeom>
              <a:avLst/>
              <a:gdLst/>
              <a:ahLst/>
              <a:cxnLst/>
              <a:rect l="l" t="t" r="r" b="b"/>
              <a:pathLst>
                <a:path w="1904">
                  <a:moveTo>
                    <a:pt x="761" y="-4572"/>
                  </a:moveTo>
                  <a:lnTo>
                    <a:pt x="761" y="4572"/>
                  </a:lnTo>
                </a:path>
              </a:pathLst>
            </a:custGeom>
            <a:ln w="3175">
              <a:solidFill>
                <a:srgbClr val="B6B6B6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0" name="object 80"/>
            <p:cNvSpPr/>
            <p:nvPr/>
          </p:nvSpPr>
          <p:spPr>
            <a:xfrm>
              <a:off x="6047232" y="2546603"/>
              <a:ext cx="266700" cy="2131060"/>
            </a:xfrm>
            <a:custGeom>
              <a:avLst/>
              <a:gdLst/>
              <a:ahLst/>
              <a:cxnLst/>
              <a:rect l="l" t="t" r="r" b="b"/>
              <a:pathLst>
                <a:path w="266700" h="2131060">
                  <a:moveTo>
                    <a:pt x="0" y="0"/>
                  </a:moveTo>
                  <a:lnTo>
                    <a:pt x="6096" y="0"/>
                  </a:lnTo>
                  <a:lnTo>
                    <a:pt x="6096" y="2130552"/>
                  </a:lnTo>
                  <a:lnTo>
                    <a:pt x="0" y="2130552"/>
                  </a:lnTo>
                  <a:lnTo>
                    <a:pt x="0" y="0"/>
                  </a:lnTo>
                  <a:close/>
                </a:path>
                <a:path w="266700" h="2131060">
                  <a:moveTo>
                    <a:pt x="6096" y="0"/>
                  </a:moveTo>
                  <a:lnTo>
                    <a:pt x="6096" y="0"/>
                  </a:lnTo>
                </a:path>
                <a:path w="266700" h="2131060">
                  <a:moveTo>
                    <a:pt x="60960" y="0"/>
                  </a:moveTo>
                  <a:lnTo>
                    <a:pt x="68580" y="0"/>
                  </a:lnTo>
                  <a:lnTo>
                    <a:pt x="68580" y="2130552"/>
                  </a:lnTo>
                  <a:lnTo>
                    <a:pt x="60960" y="2130552"/>
                  </a:lnTo>
                  <a:lnTo>
                    <a:pt x="60960" y="0"/>
                  </a:lnTo>
                  <a:close/>
                </a:path>
                <a:path w="266700" h="2131060">
                  <a:moveTo>
                    <a:pt x="68580" y="0"/>
                  </a:moveTo>
                  <a:lnTo>
                    <a:pt x="68580" y="0"/>
                  </a:lnTo>
                </a:path>
                <a:path w="266700" h="2131060">
                  <a:moveTo>
                    <a:pt x="117348" y="0"/>
                  </a:moveTo>
                  <a:lnTo>
                    <a:pt x="123444" y="0"/>
                  </a:lnTo>
                  <a:lnTo>
                    <a:pt x="123444" y="2130552"/>
                  </a:lnTo>
                  <a:lnTo>
                    <a:pt x="117348" y="2130552"/>
                  </a:lnTo>
                  <a:lnTo>
                    <a:pt x="117348" y="0"/>
                  </a:lnTo>
                  <a:close/>
                </a:path>
                <a:path w="266700" h="2131060">
                  <a:moveTo>
                    <a:pt x="123444" y="0"/>
                  </a:moveTo>
                  <a:lnTo>
                    <a:pt x="123444" y="0"/>
                  </a:lnTo>
                </a:path>
                <a:path w="266700" h="2131060">
                  <a:moveTo>
                    <a:pt x="158496" y="0"/>
                  </a:moveTo>
                  <a:lnTo>
                    <a:pt x="164591" y="0"/>
                  </a:lnTo>
                  <a:lnTo>
                    <a:pt x="164591" y="2130552"/>
                  </a:lnTo>
                  <a:lnTo>
                    <a:pt x="158496" y="2130552"/>
                  </a:lnTo>
                  <a:lnTo>
                    <a:pt x="158496" y="0"/>
                  </a:lnTo>
                  <a:close/>
                </a:path>
                <a:path w="266700" h="2131060">
                  <a:moveTo>
                    <a:pt x="164591" y="0"/>
                  </a:moveTo>
                  <a:lnTo>
                    <a:pt x="164591" y="0"/>
                  </a:lnTo>
                </a:path>
                <a:path w="266700" h="2131060">
                  <a:moveTo>
                    <a:pt x="199644" y="0"/>
                  </a:moveTo>
                  <a:lnTo>
                    <a:pt x="207264" y="0"/>
                  </a:lnTo>
                  <a:lnTo>
                    <a:pt x="207264" y="2130552"/>
                  </a:lnTo>
                  <a:lnTo>
                    <a:pt x="199644" y="2130552"/>
                  </a:lnTo>
                  <a:lnTo>
                    <a:pt x="199644" y="0"/>
                  </a:lnTo>
                  <a:close/>
                </a:path>
                <a:path w="266700" h="2131060">
                  <a:moveTo>
                    <a:pt x="207264" y="0"/>
                  </a:moveTo>
                  <a:lnTo>
                    <a:pt x="207264" y="0"/>
                  </a:lnTo>
                </a:path>
                <a:path w="266700" h="2131060">
                  <a:moveTo>
                    <a:pt x="234696" y="0"/>
                  </a:moveTo>
                  <a:lnTo>
                    <a:pt x="240791" y="0"/>
                  </a:lnTo>
                  <a:lnTo>
                    <a:pt x="240791" y="2130552"/>
                  </a:lnTo>
                  <a:lnTo>
                    <a:pt x="234696" y="2130552"/>
                  </a:lnTo>
                  <a:lnTo>
                    <a:pt x="234696" y="0"/>
                  </a:lnTo>
                  <a:close/>
                </a:path>
                <a:path w="266700" h="2131060">
                  <a:moveTo>
                    <a:pt x="240791" y="0"/>
                  </a:moveTo>
                  <a:lnTo>
                    <a:pt x="240791" y="0"/>
                  </a:lnTo>
                </a:path>
                <a:path w="266700" h="2131060">
                  <a:moveTo>
                    <a:pt x="260603" y="0"/>
                  </a:moveTo>
                  <a:lnTo>
                    <a:pt x="266700" y="0"/>
                  </a:lnTo>
                  <a:lnTo>
                    <a:pt x="266700" y="2130552"/>
                  </a:lnTo>
                  <a:lnTo>
                    <a:pt x="260603" y="2130552"/>
                  </a:lnTo>
                  <a:lnTo>
                    <a:pt x="260603" y="0"/>
                  </a:lnTo>
                  <a:close/>
                </a:path>
              </a:pathLst>
            </a:custGeom>
            <a:ln w="9144">
              <a:solidFill>
                <a:srgbClr val="B6B6B6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1" name="object 81"/>
            <p:cNvSpPr/>
            <p:nvPr/>
          </p:nvSpPr>
          <p:spPr>
            <a:xfrm>
              <a:off x="6313932" y="2546603"/>
              <a:ext cx="1905" cy="0"/>
            </a:xfrm>
            <a:custGeom>
              <a:avLst/>
              <a:gdLst/>
              <a:ahLst/>
              <a:cxnLst/>
              <a:rect l="l" t="t" r="r" b="b"/>
              <a:pathLst>
                <a:path w="1904">
                  <a:moveTo>
                    <a:pt x="761" y="-4572"/>
                  </a:moveTo>
                  <a:lnTo>
                    <a:pt x="761" y="4572"/>
                  </a:lnTo>
                </a:path>
              </a:pathLst>
            </a:custGeom>
            <a:ln w="3175">
              <a:solidFill>
                <a:srgbClr val="B6B6B6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2" name="object 82"/>
            <p:cNvSpPr/>
            <p:nvPr/>
          </p:nvSpPr>
          <p:spPr>
            <a:xfrm>
              <a:off x="6515100" y="2546603"/>
              <a:ext cx="121920" cy="2131060"/>
            </a:xfrm>
            <a:custGeom>
              <a:avLst/>
              <a:gdLst/>
              <a:ahLst/>
              <a:cxnLst/>
              <a:rect l="l" t="t" r="r" b="b"/>
              <a:pathLst>
                <a:path w="121920" h="2131060">
                  <a:moveTo>
                    <a:pt x="0" y="0"/>
                  </a:moveTo>
                  <a:lnTo>
                    <a:pt x="6096" y="0"/>
                  </a:lnTo>
                  <a:lnTo>
                    <a:pt x="6096" y="2130552"/>
                  </a:lnTo>
                  <a:lnTo>
                    <a:pt x="0" y="2130552"/>
                  </a:lnTo>
                  <a:lnTo>
                    <a:pt x="0" y="0"/>
                  </a:lnTo>
                  <a:close/>
                </a:path>
                <a:path w="121920" h="2131060">
                  <a:moveTo>
                    <a:pt x="6096" y="0"/>
                  </a:moveTo>
                  <a:lnTo>
                    <a:pt x="6096" y="0"/>
                  </a:lnTo>
                </a:path>
                <a:path w="121920" h="2131060">
                  <a:moveTo>
                    <a:pt x="115823" y="0"/>
                  </a:moveTo>
                  <a:lnTo>
                    <a:pt x="121919" y="0"/>
                  </a:lnTo>
                  <a:lnTo>
                    <a:pt x="121919" y="2130552"/>
                  </a:lnTo>
                  <a:lnTo>
                    <a:pt x="115823" y="2130552"/>
                  </a:lnTo>
                  <a:lnTo>
                    <a:pt x="115823" y="0"/>
                  </a:lnTo>
                  <a:close/>
                </a:path>
              </a:pathLst>
            </a:custGeom>
            <a:ln w="9144">
              <a:solidFill>
                <a:srgbClr val="B6B6B6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3" name="object 83"/>
            <p:cNvSpPr/>
            <p:nvPr/>
          </p:nvSpPr>
          <p:spPr>
            <a:xfrm>
              <a:off x="6637019" y="2546603"/>
              <a:ext cx="1905" cy="0"/>
            </a:xfrm>
            <a:custGeom>
              <a:avLst/>
              <a:gdLst/>
              <a:ahLst/>
              <a:cxnLst/>
              <a:rect l="l" t="t" r="r" b="b"/>
              <a:pathLst>
                <a:path w="1904">
                  <a:moveTo>
                    <a:pt x="762" y="-4572"/>
                  </a:moveTo>
                  <a:lnTo>
                    <a:pt x="762" y="4572"/>
                  </a:lnTo>
                </a:path>
              </a:pathLst>
            </a:custGeom>
            <a:ln w="3175">
              <a:solidFill>
                <a:srgbClr val="B6B6B6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4" name="object 84"/>
            <p:cNvSpPr/>
            <p:nvPr/>
          </p:nvSpPr>
          <p:spPr>
            <a:xfrm>
              <a:off x="6713219" y="2546603"/>
              <a:ext cx="241300" cy="2131060"/>
            </a:xfrm>
            <a:custGeom>
              <a:avLst/>
              <a:gdLst/>
              <a:ahLst/>
              <a:cxnLst/>
              <a:rect l="l" t="t" r="r" b="b"/>
              <a:pathLst>
                <a:path w="241300" h="2131060">
                  <a:moveTo>
                    <a:pt x="0" y="0"/>
                  </a:moveTo>
                  <a:lnTo>
                    <a:pt x="7619" y="0"/>
                  </a:lnTo>
                  <a:lnTo>
                    <a:pt x="7619" y="2130552"/>
                  </a:lnTo>
                  <a:lnTo>
                    <a:pt x="0" y="2130552"/>
                  </a:lnTo>
                  <a:lnTo>
                    <a:pt x="0" y="0"/>
                  </a:lnTo>
                  <a:close/>
                </a:path>
                <a:path w="241300" h="2131060">
                  <a:moveTo>
                    <a:pt x="7619" y="0"/>
                  </a:moveTo>
                  <a:lnTo>
                    <a:pt x="7619" y="0"/>
                  </a:lnTo>
                </a:path>
                <a:path w="241300" h="2131060">
                  <a:moveTo>
                    <a:pt x="62483" y="0"/>
                  </a:moveTo>
                  <a:lnTo>
                    <a:pt x="68580" y="0"/>
                  </a:lnTo>
                  <a:lnTo>
                    <a:pt x="68580" y="2130552"/>
                  </a:lnTo>
                  <a:lnTo>
                    <a:pt x="62483" y="2130552"/>
                  </a:lnTo>
                  <a:lnTo>
                    <a:pt x="62483" y="0"/>
                  </a:lnTo>
                  <a:close/>
                </a:path>
                <a:path w="241300" h="2131060">
                  <a:moveTo>
                    <a:pt x="68580" y="0"/>
                  </a:moveTo>
                  <a:lnTo>
                    <a:pt x="68580" y="0"/>
                  </a:lnTo>
                </a:path>
                <a:path w="241300" h="2131060">
                  <a:moveTo>
                    <a:pt x="117348" y="0"/>
                  </a:moveTo>
                  <a:lnTo>
                    <a:pt x="124967" y="0"/>
                  </a:lnTo>
                  <a:lnTo>
                    <a:pt x="124967" y="2130552"/>
                  </a:lnTo>
                  <a:lnTo>
                    <a:pt x="117348" y="2130552"/>
                  </a:lnTo>
                  <a:lnTo>
                    <a:pt x="117348" y="0"/>
                  </a:lnTo>
                  <a:close/>
                </a:path>
                <a:path w="241300" h="2131060">
                  <a:moveTo>
                    <a:pt x="124967" y="0"/>
                  </a:moveTo>
                  <a:lnTo>
                    <a:pt x="124967" y="0"/>
                  </a:lnTo>
                </a:path>
                <a:path w="241300" h="2131060">
                  <a:moveTo>
                    <a:pt x="166116" y="0"/>
                  </a:moveTo>
                  <a:lnTo>
                    <a:pt x="172212" y="0"/>
                  </a:lnTo>
                  <a:lnTo>
                    <a:pt x="172212" y="2130552"/>
                  </a:lnTo>
                  <a:lnTo>
                    <a:pt x="166116" y="2130552"/>
                  </a:lnTo>
                  <a:lnTo>
                    <a:pt x="166116" y="0"/>
                  </a:lnTo>
                  <a:close/>
                </a:path>
                <a:path w="241300" h="2131060">
                  <a:moveTo>
                    <a:pt x="172212" y="0"/>
                  </a:moveTo>
                  <a:lnTo>
                    <a:pt x="172212" y="0"/>
                  </a:lnTo>
                </a:path>
                <a:path w="241300" h="2131060">
                  <a:moveTo>
                    <a:pt x="201167" y="0"/>
                  </a:moveTo>
                  <a:lnTo>
                    <a:pt x="207264" y="0"/>
                  </a:lnTo>
                  <a:lnTo>
                    <a:pt x="207264" y="2130552"/>
                  </a:lnTo>
                  <a:lnTo>
                    <a:pt x="201167" y="2130552"/>
                  </a:lnTo>
                  <a:lnTo>
                    <a:pt x="201167" y="0"/>
                  </a:lnTo>
                  <a:close/>
                </a:path>
                <a:path w="241300" h="2131060">
                  <a:moveTo>
                    <a:pt x="207264" y="0"/>
                  </a:moveTo>
                  <a:lnTo>
                    <a:pt x="207264" y="0"/>
                  </a:lnTo>
                </a:path>
                <a:path w="241300" h="2131060">
                  <a:moveTo>
                    <a:pt x="233172" y="0"/>
                  </a:moveTo>
                  <a:lnTo>
                    <a:pt x="240792" y="0"/>
                  </a:lnTo>
                  <a:lnTo>
                    <a:pt x="240792" y="2130552"/>
                  </a:lnTo>
                  <a:lnTo>
                    <a:pt x="233172" y="2130552"/>
                  </a:lnTo>
                  <a:lnTo>
                    <a:pt x="233172" y="0"/>
                  </a:lnTo>
                  <a:close/>
                </a:path>
              </a:pathLst>
            </a:custGeom>
            <a:ln w="9144">
              <a:solidFill>
                <a:srgbClr val="B6B6B6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5" name="object 85"/>
            <p:cNvSpPr/>
            <p:nvPr/>
          </p:nvSpPr>
          <p:spPr>
            <a:xfrm>
              <a:off x="6954012" y="2546603"/>
              <a:ext cx="1905" cy="0"/>
            </a:xfrm>
            <a:custGeom>
              <a:avLst/>
              <a:gdLst/>
              <a:ahLst/>
              <a:cxnLst/>
              <a:rect l="l" t="t" r="r" b="b"/>
              <a:pathLst>
                <a:path w="1904">
                  <a:moveTo>
                    <a:pt x="761" y="-4572"/>
                  </a:moveTo>
                  <a:lnTo>
                    <a:pt x="761" y="4572"/>
                  </a:lnTo>
                </a:path>
              </a:pathLst>
            </a:custGeom>
            <a:ln w="3175">
              <a:solidFill>
                <a:srgbClr val="B6B6B6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6" name="object 86"/>
            <p:cNvSpPr/>
            <p:nvPr/>
          </p:nvSpPr>
          <p:spPr>
            <a:xfrm>
              <a:off x="6981444" y="2546603"/>
              <a:ext cx="6350" cy="2131060"/>
            </a:xfrm>
            <a:custGeom>
              <a:avLst/>
              <a:gdLst/>
              <a:ahLst/>
              <a:cxnLst/>
              <a:rect l="l" t="t" r="r" b="b"/>
              <a:pathLst>
                <a:path w="6350" h="2131060">
                  <a:moveTo>
                    <a:pt x="0" y="0"/>
                  </a:moveTo>
                  <a:lnTo>
                    <a:pt x="6095" y="0"/>
                  </a:lnTo>
                  <a:lnTo>
                    <a:pt x="6095" y="2130552"/>
                  </a:lnTo>
                  <a:lnTo>
                    <a:pt x="0" y="2130552"/>
                  </a:lnTo>
                  <a:lnTo>
                    <a:pt x="0" y="0"/>
                  </a:lnTo>
                  <a:close/>
                </a:path>
                <a:path w="6350" h="2131060">
                  <a:moveTo>
                    <a:pt x="6095" y="0"/>
                  </a:moveTo>
                  <a:lnTo>
                    <a:pt x="6095" y="0"/>
                  </a:lnTo>
                </a:path>
              </a:pathLst>
            </a:custGeom>
            <a:ln w="9144">
              <a:solidFill>
                <a:srgbClr val="B6B6B6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7" name="object 87"/>
            <p:cNvSpPr/>
            <p:nvPr/>
          </p:nvSpPr>
          <p:spPr>
            <a:xfrm>
              <a:off x="4277855" y="2543568"/>
              <a:ext cx="27940" cy="2136775"/>
            </a:xfrm>
            <a:custGeom>
              <a:avLst/>
              <a:gdLst/>
              <a:ahLst/>
              <a:cxnLst/>
              <a:rect l="l" t="t" r="r" b="b"/>
              <a:pathLst>
                <a:path w="27939" h="2136775">
                  <a:moveTo>
                    <a:pt x="27432" y="2130552"/>
                  </a:moveTo>
                  <a:lnTo>
                    <a:pt x="0" y="2130552"/>
                  </a:lnTo>
                  <a:lnTo>
                    <a:pt x="0" y="2136648"/>
                  </a:lnTo>
                  <a:lnTo>
                    <a:pt x="27432" y="2136648"/>
                  </a:lnTo>
                  <a:lnTo>
                    <a:pt x="27432" y="2130552"/>
                  </a:lnTo>
                  <a:close/>
                </a:path>
                <a:path w="27939" h="2136775">
                  <a:moveTo>
                    <a:pt x="27432" y="1421879"/>
                  </a:moveTo>
                  <a:lnTo>
                    <a:pt x="0" y="1421879"/>
                  </a:lnTo>
                  <a:lnTo>
                    <a:pt x="0" y="1429512"/>
                  </a:lnTo>
                  <a:lnTo>
                    <a:pt x="27432" y="1429512"/>
                  </a:lnTo>
                  <a:lnTo>
                    <a:pt x="27432" y="1421879"/>
                  </a:lnTo>
                  <a:close/>
                </a:path>
                <a:path w="27939" h="2136775">
                  <a:moveTo>
                    <a:pt x="27432" y="714743"/>
                  </a:moveTo>
                  <a:lnTo>
                    <a:pt x="0" y="714743"/>
                  </a:lnTo>
                  <a:lnTo>
                    <a:pt x="0" y="722376"/>
                  </a:lnTo>
                  <a:lnTo>
                    <a:pt x="27432" y="722376"/>
                  </a:lnTo>
                  <a:lnTo>
                    <a:pt x="27432" y="714743"/>
                  </a:lnTo>
                  <a:close/>
                </a:path>
                <a:path w="27939" h="2136775">
                  <a:moveTo>
                    <a:pt x="27432" y="0"/>
                  </a:moveTo>
                  <a:lnTo>
                    <a:pt x="0" y="0"/>
                  </a:lnTo>
                  <a:lnTo>
                    <a:pt x="0" y="7607"/>
                  </a:lnTo>
                  <a:lnTo>
                    <a:pt x="27432" y="7607"/>
                  </a:lnTo>
                  <a:lnTo>
                    <a:pt x="27432" y="0"/>
                  </a:lnTo>
                  <a:close/>
                </a:path>
              </a:pathLst>
            </a:custGeom>
            <a:solidFill>
              <a:srgbClr val="858585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8" name="object 88"/>
            <p:cNvSpPr/>
            <p:nvPr/>
          </p:nvSpPr>
          <p:spPr>
            <a:xfrm>
              <a:off x="4277867" y="2543556"/>
              <a:ext cx="27940" cy="2136775"/>
            </a:xfrm>
            <a:custGeom>
              <a:avLst/>
              <a:gdLst/>
              <a:ahLst/>
              <a:cxnLst/>
              <a:rect l="l" t="t" r="r" b="b"/>
              <a:pathLst>
                <a:path w="27939" h="2136775">
                  <a:moveTo>
                    <a:pt x="0" y="2130551"/>
                  </a:moveTo>
                  <a:lnTo>
                    <a:pt x="27432" y="2130551"/>
                  </a:lnTo>
                  <a:lnTo>
                    <a:pt x="27432" y="2136647"/>
                  </a:lnTo>
                  <a:lnTo>
                    <a:pt x="0" y="2136647"/>
                  </a:lnTo>
                  <a:lnTo>
                    <a:pt x="0" y="2130551"/>
                  </a:lnTo>
                  <a:close/>
                </a:path>
                <a:path w="27939" h="2136775">
                  <a:moveTo>
                    <a:pt x="0" y="1421891"/>
                  </a:moveTo>
                  <a:lnTo>
                    <a:pt x="27432" y="1421891"/>
                  </a:lnTo>
                  <a:lnTo>
                    <a:pt x="27432" y="1429511"/>
                  </a:lnTo>
                  <a:lnTo>
                    <a:pt x="0" y="1429511"/>
                  </a:lnTo>
                  <a:lnTo>
                    <a:pt x="0" y="1421891"/>
                  </a:lnTo>
                  <a:close/>
                </a:path>
                <a:path w="27939" h="2136775">
                  <a:moveTo>
                    <a:pt x="0" y="714755"/>
                  </a:moveTo>
                  <a:lnTo>
                    <a:pt x="27432" y="714755"/>
                  </a:lnTo>
                  <a:lnTo>
                    <a:pt x="27432" y="722375"/>
                  </a:lnTo>
                  <a:lnTo>
                    <a:pt x="0" y="722375"/>
                  </a:lnTo>
                  <a:lnTo>
                    <a:pt x="0" y="714755"/>
                  </a:lnTo>
                  <a:close/>
                </a:path>
                <a:path w="27939" h="2136775">
                  <a:moveTo>
                    <a:pt x="0" y="0"/>
                  </a:moveTo>
                  <a:lnTo>
                    <a:pt x="27432" y="0"/>
                  </a:lnTo>
                  <a:lnTo>
                    <a:pt x="27432" y="7619"/>
                  </a:lnTo>
                  <a:lnTo>
                    <a:pt x="0" y="7619"/>
                  </a:lnTo>
                  <a:lnTo>
                    <a:pt x="0" y="0"/>
                  </a:lnTo>
                  <a:close/>
                </a:path>
              </a:pathLst>
            </a:custGeom>
            <a:ln w="9144">
              <a:solidFill>
                <a:srgbClr val="858585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9" name="object 89"/>
            <p:cNvSpPr/>
            <p:nvPr/>
          </p:nvSpPr>
          <p:spPr>
            <a:xfrm>
              <a:off x="4305300" y="4674107"/>
              <a:ext cx="2680970" cy="6350"/>
            </a:xfrm>
            <a:custGeom>
              <a:avLst/>
              <a:gdLst/>
              <a:ahLst/>
              <a:cxnLst/>
              <a:rect l="l" t="t" r="r" b="b"/>
              <a:pathLst>
                <a:path w="2680970" h="6350">
                  <a:moveTo>
                    <a:pt x="2680716" y="6095"/>
                  </a:moveTo>
                  <a:lnTo>
                    <a:pt x="0" y="6095"/>
                  </a:lnTo>
                  <a:lnTo>
                    <a:pt x="0" y="0"/>
                  </a:lnTo>
                  <a:lnTo>
                    <a:pt x="2680716" y="0"/>
                  </a:lnTo>
                  <a:lnTo>
                    <a:pt x="2680716" y="6095"/>
                  </a:lnTo>
                  <a:close/>
                </a:path>
              </a:pathLst>
            </a:custGeom>
            <a:solidFill>
              <a:srgbClr val="858585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0" name="object 90"/>
            <p:cNvSpPr/>
            <p:nvPr/>
          </p:nvSpPr>
          <p:spPr>
            <a:xfrm>
              <a:off x="4305300" y="4674107"/>
              <a:ext cx="2679700" cy="6350"/>
            </a:xfrm>
            <a:custGeom>
              <a:avLst/>
              <a:gdLst/>
              <a:ahLst/>
              <a:cxnLst/>
              <a:rect l="l" t="t" r="r" b="b"/>
              <a:pathLst>
                <a:path w="2679700" h="6350">
                  <a:moveTo>
                    <a:pt x="0" y="0"/>
                  </a:moveTo>
                  <a:lnTo>
                    <a:pt x="2679192" y="0"/>
                  </a:lnTo>
                  <a:lnTo>
                    <a:pt x="2679192" y="6095"/>
                  </a:lnTo>
                  <a:lnTo>
                    <a:pt x="0" y="6095"/>
                  </a:lnTo>
                  <a:lnTo>
                    <a:pt x="0" y="0"/>
                  </a:lnTo>
                  <a:close/>
                </a:path>
              </a:pathLst>
            </a:custGeom>
            <a:ln w="9144">
              <a:solidFill>
                <a:srgbClr val="858585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1" name="object 91"/>
            <p:cNvSpPr/>
            <p:nvPr/>
          </p:nvSpPr>
          <p:spPr>
            <a:xfrm>
              <a:off x="4302239" y="4677168"/>
              <a:ext cx="2685415" cy="27940"/>
            </a:xfrm>
            <a:custGeom>
              <a:avLst/>
              <a:gdLst/>
              <a:ahLst/>
              <a:cxnLst/>
              <a:rect l="l" t="t" r="r" b="b"/>
              <a:pathLst>
                <a:path w="2685415" h="27939">
                  <a:moveTo>
                    <a:pt x="6096" y="0"/>
                  </a:moveTo>
                  <a:lnTo>
                    <a:pt x="0" y="0"/>
                  </a:lnTo>
                  <a:lnTo>
                    <a:pt x="0" y="27432"/>
                  </a:lnTo>
                  <a:lnTo>
                    <a:pt x="6096" y="27432"/>
                  </a:lnTo>
                  <a:lnTo>
                    <a:pt x="6096" y="0"/>
                  </a:lnTo>
                  <a:close/>
                </a:path>
                <a:path w="2685415" h="27939">
                  <a:moveTo>
                    <a:pt x="679704" y="0"/>
                  </a:moveTo>
                  <a:lnTo>
                    <a:pt x="673608" y="0"/>
                  </a:lnTo>
                  <a:lnTo>
                    <a:pt x="673608" y="27432"/>
                  </a:lnTo>
                  <a:lnTo>
                    <a:pt x="679704" y="27432"/>
                  </a:lnTo>
                  <a:lnTo>
                    <a:pt x="679704" y="0"/>
                  </a:lnTo>
                  <a:close/>
                </a:path>
                <a:path w="2685415" h="27939">
                  <a:moveTo>
                    <a:pt x="1347216" y="0"/>
                  </a:moveTo>
                  <a:lnTo>
                    <a:pt x="1339596" y="0"/>
                  </a:lnTo>
                  <a:lnTo>
                    <a:pt x="1339596" y="27432"/>
                  </a:lnTo>
                  <a:lnTo>
                    <a:pt x="1347216" y="27432"/>
                  </a:lnTo>
                  <a:lnTo>
                    <a:pt x="1347216" y="0"/>
                  </a:lnTo>
                  <a:close/>
                </a:path>
                <a:path w="2685415" h="27939">
                  <a:moveTo>
                    <a:pt x="2011680" y="0"/>
                  </a:moveTo>
                  <a:lnTo>
                    <a:pt x="2005584" y="0"/>
                  </a:lnTo>
                  <a:lnTo>
                    <a:pt x="2005584" y="27432"/>
                  </a:lnTo>
                  <a:lnTo>
                    <a:pt x="2011680" y="27432"/>
                  </a:lnTo>
                  <a:lnTo>
                    <a:pt x="2011680" y="0"/>
                  </a:lnTo>
                  <a:close/>
                </a:path>
                <a:path w="2685415" h="27939">
                  <a:moveTo>
                    <a:pt x="2685300" y="0"/>
                  </a:moveTo>
                  <a:lnTo>
                    <a:pt x="2679204" y="0"/>
                  </a:lnTo>
                  <a:lnTo>
                    <a:pt x="2679204" y="27432"/>
                  </a:lnTo>
                  <a:lnTo>
                    <a:pt x="2685300" y="27432"/>
                  </a:lnTo>
                  <a:lnTo>
                    <a:pt x="2685300" y="0"/>
                  </a:lnTo>
                  <a:close/>
                </a:path>
              </a:pathLst>
            </a:custGeom>
            <a:solidFill>
              <a:srgbClr val="858585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2" name="object 92"/>
            <p:cNvSpPr/>
            <p:nvPr/>
          </p:nvSpPr>
          <p:spPr>
            <a:xfrm>
              <a:off x="4302251" y="4677156"/>
              <a:ext cx="2011680" cy="27940"/>
            </a:xfrm>
            <a:custGeom>
              <a:avLst/>
              <a:gdLst/>
              <a:ahLst/>
              <a:cxnLst/>
              <a:rect l="l" t="t" r="r" b="b"/>
              <a:pathLst>
                <a:path w="2011679" h="27939">
                  <a:moveTo>
                    <a:pt x="0" y="0"/>
                  </a:moveTo>
                  <a:lnTo>
                    <a:pt x="6096" y="0"/>
                  </a:lnTo>
                  <a:lnTo>
                    <a:pt x="6096" y="27432"/>
                  </a:lnTo>
                  <a:lnTo>
                    <a:pt x="0" y="27432"/>
                  </a:lnTo>
                  <a:lnTo>
                    <a:pt x="0" y="0"/>
                  </a:lnTo>
                  <a:close/>
                </a:path>
                <a:path w="2011679" h="27939">
                  <a:moveTo>
                    <a:pt x="6096" y="0"/>
                  </a:moveTo>
                  <a:lnTo>
                    <a:pt x="6096" y="0"/>
                  </a:lnTo>
                </a:path>
                <a:path w="2011679" h="27939">
                  <a:moveTo>
                    <a:pt x="673608" y="0"/>
                  </a:moveTo>
                  <a:lnTo>
                    <a:pt x="679703" y="0"/>
                  </a:lnTo>
                  <a:lnTo>
                    <a:pt x="679703" y="27432"/>
                  </a:lnTo>
                  <a:lnTo>
                    <a:pt x="673608" y="27432"/>
                  </a:lnTo>
                  <a:lnTo>
                    <a:pt x="673608" y="0"/>
                  </a:lnTo>
                  <a:close/>
                </a:path>
                <a:path w="2011679" h="27939">
                  <a:moveTo>
                    <a:pt x="679703" y="0"/>
                  </a:moveTo>
                  <a:lnTo>
                    <a:pt x="679703" y="0"/>
                  </a:lnTo>
                </a:path>
                <a:path w="2011679" h="27939">
                  <a:moveTo>
                    <a:pt x="1339596" y="0"/>
                  </a:moveTo>
                  <a:lnTo>
                    <a:pt x="1347216" y="0"/>
                  </a:lnTo>
                  <a:lnTo>
                    <a:pt x="1347216" y="27432"/>
                  </a:lnTo>
                  <a:lnTo>
                    <a:pt x="1339596" y="27432"/>
                  </a:lnTo>
                  <a:lnTo>
                    <a:pt x="1339596" y="0"/>
                  </a:lnTo>
                  <a:close/>
                </a:path>
                <a:path w="2011679" h="27939">
                  <a:moveTo>
                    <a:pt x="1347216" y="0"/>
                  </a:moveTo>
                  <a:lnTo>
                    <a:pt x="1347216" y="0"/>
                  </a:lnTo>
                </a:path>
                <a:path w="2011679" h="27939">
                  <a:moveTo>
                    <a:pt x="2005583" y="0"/>
                  </a:moveTo>
                  <a:lnTo>
                    <a:pt x="2011680" y="0"/>
                  </a:lnTo>
                  <a:lnTo>
                    <a:pt x="2011680" y="27432"/>
                  </a:lnTo>
                  <a:lnTo>
                    <a:pt x="2005583" y="27432"/>
                  </a:lnTo>
                  <a:lnTo>
                    <a:pt x="2005583" y="0"/>
                  </a:lnTo>
                  <a:close/>
                </a:path>
              </a:pathLst>
            </a:custGeom>
            <a:ln w="9144">
              <a:solidFill>
                <a:srgbClr val="858585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3" name="object 93"/>
            <p:cNvSpPr/>
            <p:nvPr/>
          </p:nvSpPr>
          <p:spPr>
            <a:xfrm>
              <a:off x="6313932" y="4677156"/>
              <a:ext cx="1905" cy="0"/>
            </a:xfrm>
            <a:custGeom>
              <a:avLst/>
              <a:gdLst/>
              <a:ahLst/>
              <a:cxnLst/>
              <a:rect l="l" t="t" r="r" b="b"/>
              <a:pathLst>
                <a:path w="1904">
                  <a:moveTo>
                    <a:pt x="761" y="-4572"/>
                  </a:moveTo>
                  <a:lnTo>
                    <a:pt x="761" y="4572"/>
                  </a:lnTo>
                </a:path>
              </a:pathLst>
            </a:custGeom>
            <a:ln w="3175">
              <a:solidFill>
                <a:srgbClr val="858585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4" name="object 94"/>
            <p:cNvSpPr/>
            <p:nvPr/>
          </p:nvSpPr>
          <p:spPr>
            <a:xfrm>
              <a:off x="6981444" y="4677156"/>
              <a:ext cx="6350" cy="27940"/>
            </a:xfrm>
            <a:custGeom>
              <a:avLst/>
              <a:gdLst/>
              <a:ahLst/>
              <a:cxnLst/>
              <a:rect l="l" t="t" r="r" b="b"/>
              <a:pathLst>
                <a:path w="6350" h="27939">
                  <a:moveTo>
                    <a:pt x="0" y="0"/>
                  </a:moveTo>
                  <a:lnTo>
                    <a:pt x="6095" y="0"/>
                  </a:lnTo>
                  <a:lnTo>
                    <a:pt x="6095" y="27432"/>
                  </a:lnTo>
                  <a:lnTo>
                    <a:pt x="0" y="27432"/>
                  </a:lnTo>
                  <a:lnTo>
                    <a:pt x="0" y="0"/>
                  </a:lnTo>
                  <a:close/>
                </a:path>
                <a:path w="6350" h="27939">
                  <a:moveTo>
                    <a:pt x="6095" y="0"/>
                  </a:moveTo>
                  <a:lnTo>
                    <a:pt x="6095" y="0"/>
                  </a:lnTo>
                </a:path>
              </a:pathLst>
            </a:custGeom>
            <a:ln w="9144">
              <a:solidFill>
                <a:srgbClr val="858585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95" name="object 95"/>
            <p:cNvPicPr/>
            <p:nvPr/>
          </p:nvPicPr>
          <p:blipFill>
            <a:blip r:embed="rId13" cstate="print"/>
            <a:stretch>
              <a:fillRect/>
            </a:stretch>
          </p:blipFill>
          <p:spPr>
            <a:xfrm>
              <a:off x="4110227" y="3950208"/>
              <a:ext cx="134112" cy="187451"/>
            </a:xfrm>
            <a:prstGeom prst="rect">
              <a:avLst/>
            </a:prstGeom>
          </p:spPr>
        </p:pic>
        <p:pic>
          <p:nvPicPr>
            <p:cNvPr id="96" name="object 96"/>
            <p:cNvPicPr/>
            <p:nvPr/>
          </p:nvPicPr>
          <p:blipFill>
            <a:blip r:embed="rId14" cstate="print"/>
            <a:stretch>
              <a:fillRect/>
            </a:stretch>
          </p:blipFill>
          <p:spPr>
            <a:xfrm>
              <a:off x="4110227" y="4661916"/>
              <a:ext cx="208788" cy="278891"/>
            </a:xfrm>
            <a:prstGeom prst="rect">
              <a:avLst/>
            </a:prstGeom>
          </p:spPr>
        </p:pic>
        <p:pic>
          <p:nvPicPr>
            <p:cNvPr id="97" name="object 97"/>
            <p:cNvPicPr/>
            <p:nvPr/>
          </p:nvPicPr>
          <p:blipFill>
            <a:blip r:embed="rId15" cstate="print"/>
            <a:stretch>
              <a:fillRect/>
            </a:stretch>
          </p:blipFill>
          <p:spPr>
            <a:xfrm>
              <a:off x="4110227" y="3238500"/>
              <a:ext cx="134112" cy="188975"/>
            </a:xfrm>
            <a:prstGeom prst="rect">
              <a:avLst/>
            </a:prstGeom>
          </p:spPr>
        </p:pic>
        <p:pic>
          <p:nvPicPr>
            <p:cNvPr id="98" name="object 98"/>
            <p:cNvPicPr/>
            <p:nvPr/>
          </p:nvPicPr>
          <p:blipFill>
            <a:blip r:embed="rId16" cstate="print"/>
            <a:stretch>
              <a:fillRect/>
            </a:stretch>
          </p:blipFill>
          <p:spPr>
            <a:xfrm>
              <a:off x="4110227" y="2528316"/>
              <a:ext cx="134112" cy="188975"/>
            </a:xfrm>
            <a:prstGeom prst="rect">
              <a:avLst/>
            </a:prstGeom>
          </p:spPr>
        </p:pic>
        <p:pic>
          <p:nvPicPr>
            <p:cNvPr id="99" name="object 99"/>
            <p:cNvPicPr/>
            <p:nvPr/>
          </p:nvPicPr>
          <p:blipFill>
            <a:blip r:embed="rId17" cstate="print"/>
            <a:stretch>
              <a:fillRect/>
            </a:stretch>
          </p:blipFill>
          <p:spPr>
            <a:xfrm>
              <a:off x="4326635" y="4751832"/>
              <a:ext cx="86867" cy="188975"/>
            </a:xfrm>
            <a:prstGeom prst="rect">
              <a:avLst/>
            </a:prstGeom>
          </p:spPr>
        </p:pic>
        <p:pic>
          <p:nvPicPr>
            <p:cNvPr id="100" name="object 100"/>
            <p:cNvPicPr/>
            <p:nvPr/>
          </p:nvPicPr>
          <p:blipFill>
            <a:blip r:embed="rId18" cstate="print"/>
            <a:stretch>
              <a:fillRect/>
            </a:stretch>
          </p:blipFill>
          <p:spPr>
            <a:xfrm>
              <a:off x="4945380" y="4751832"/>
              <a:ext cx="103631" cy="188975"/>
            </a:xfrm>
            <a:prstGeom prst="rect">
              <a:avLst/>
            </a:prstGeom>
          </p:spPr>
        </p:pic>
        <p:pic>
          <p:nvPicPr>
            <p:cNvPr id="101" name="object 101"/>
            <p:cNvPicPr/>
            <p:nvPr/>
          </p:nvPicPr>
          <p:blipFill>
            <a:blip r:embed="rId19" cstate="print"/>
            <a:stretch>
              <a:fillRect/>
            </a:stretch>
          </p:blipFill>
          <p:spPr>
            <a:xfrm>
              <a:off x="6300216" y="4751832"/>
              <a:ext cx="86867" cy="188975"/>
            </a:xfrm>
            <a:prstGeom prst="rect">
              <a:avLst/>
            </a:prstGeom>
          </p:spPr>
        </p:pic>
        <p:pic>
          <p:nvPicPr>
            <p:cNvPr id="102" name="object 102"/>
            <p:cNvPicPr/>
            <p:nvPr/>
          </p:nvPicPr>
          <p:blipFill>
            <a:blip r:embed="rId20" cstate="print"/>
            <a:stretch>
              <a:fillRect/>
            </a:stretch>
          </p:blipFill>
          <p:spPr>
            <a:xfrm>
              <a:off x="6944867" y="4751832"/>
              <a:ext cx="135635" cy="188975"/>
            </a:xfrm>
            <a:prstGeom prst="rect">
              <a:avLst/>
            </a:prstGeom>
          </p:spPr>
        </p:pic>
        <p:sp>
          <p:nvSpPr>
            <p:cNvPr id="103" name="object 103"/>
            <p:cNvSpPr/>
            <p:nvPr/>
          </p:nvSpPr>
          <p:spPr>
            <a:xfrm>
              <a:off x="5042916" y="2682240"/>
              <a:ext cx="1961514" cy="1794510"/>
            </a:xfrm>
            <a:custGeom>
              <a:avLst/>
              <a:gdLst/>
              <a:ahLst/>
              <a:cxnLst/>
              <a:rect l="l" t="t" r="r" b="b"/>
              <a:pathLst>
                <a:path w="1961515" h="1794510">
                  <a:moveTo>
                    <a:pt x="0" y="0"/>
                  </a:moveTo>
                  <a:lnTo>
                    <a:pt x="3432" y="49991"/>
                  </a:lnTo>
                  <a:lnTo>
                    <a:pt x="7954" y="99515"/>
                  </a:lnTo>
                  <a:lnTo>
                    <a:pt x="13554" y="148559"/>
                  </a:lnTo>
                  <a:lnTo>
                    <a:pt x="20219" y="197114"/>
                  </a:lnTo>
                  <a:lnTo>
                    <a:pt x="27937" y="245168"/>
                  </a:lnTo>
                  <a:lnTo>
                    <a:pt x="36697" y="292709"/>
                  </a:lnTo>
                  <a:lnTo>
                    <a:pt x="46485" y="339727"/>
                  </a:lnTo>
                  <a:lnTo>
                    <a:pt x="57291" y="386211"/>
                  </a:lnTo>
                  <a:lnTo>
                    <a:pt x="69101" y="432149"/>
                  </a:lnTo>
                  <a:lnTo>
                    <a:pt x="81904" y="477530"/>
                  </a:lnTo>
                  <a:lnTo>
                    <a:pt x="95688" y="522343"/>
                  </a:lnTo>
                  <a:lnTo>
                    <a:pt x="110441" y="566577"/>
                  </a:lnTo>
                  <a:lnTo>
                    <a:pt x="126150" y="610221"/>
                  </a:lnTo>
                  <a:lnTo>
                    <a:pt x="142804" y="653264"/>
                  </a:lnTo>
                  <a:lnTo>
                    <a:pt x="160390" y="695695"/>
                  </a:lnTo>
                  <a:lnTo>
                    <a:pt x="178896" y="737502"/>
                  </a:lnTo>
                  <a:lnTo>
                    <a:pt x="198311" y="778674"/>
                  </a:lnTo>
                  <a:lnTo>
                    <a:pt x="218622" y="819201"/>
                  </a:lnTo>
                  <a:lnTo>
                    <a:pt x="239817" y="859071"/>
                  </a:lnTo>
                  <a:lnTo>
                    <a:pt x="261883" y="898273"/>
                  </a:lnTo>
                  <a:lnTo>
                    <a:pt x="284810" y="936796"/>
                  </a:lnTo>
                  <a:lnTo>
                    <a:pt x="308584" y="974629"/>
                  </a:lnTo>
                  <a:lnTo>
                    <a:pt x="333195" y="1011760"/>
                  </a:lnTo>
                  <a:lnTo>
                    <a:pt x="358628" y="1048179"/>
                  </a:lnTo>
                  <a:lnTo>
                    <a:pt x="384874" y="1083874"/>
                  </a:lnTo>
                  <a:lnTo>
                    <a:pt x="411918" y="1118835"/>
                  </a:lnTo>
                  <a:lnTo>
                    <a:pt x="439750" y="1153050"/>
                  </a:lnTo>
                  <a:lnTo>
                    <a:pt x="468358" y="1186508"/>
                  </a:lnTo>
                  <a:lnTo>
                    <a:pt x="497728" y="1219198"/>
                  </a:lnTo>
                  <a:lnTo>
                    <a:pt x="527850" y="1251108"/>
                  </a:lnTo>
                  <a:lnTo>
                    <a:pt x="558711" y="1282229"/>
                  </a:lnTo>
                  <a:lnTo>
                    <a:pt x="590298" y="1312548"/>
                  </a:lnTo>
                  <a:lnTo>
                    <a:pt x="622601" y="1342054"/>
                  </a:lnTo>
                  <a:lnTo>
                    <a:pt x="655606" y="1370737"/>
                  </a:lnTo>
                  <a:lnTo>
                    <a:pt x="689302" y="1398585"/>
                  </a:lnTo>
                  <a:lnTo>
                    <a:pt x="723676" y="1425588"/>
                  </a:lnTo>
                  <a:lnTo>
                    <a:pt x="758717" y="1451733"/>
                  </a:lnTo>
                  <a:lnTo>
                    <a:pt x="794412" y="1477010"/>
                  </a:lnTo>
                  <a:lnTo>
                    <a:pt x="830750" y="1501408"/>
                  </a:lnTo>
                  <a:lnTo>
                    <a:pt x="867718" y="1524915"/>
                  </a:lnTo>
                  <a:lnTo>
                    <a:pt x="905304" y="1547521"/>
                  </a:lnTo>
                  <a:lnTo>
                    <a:pt x="943496" y="1569214"/>
                  </a:lnTo>
                  <a:lnTo>
                    <a:pt x="982282" y="1589984"/>
                  </a:lnTo>
                  <a:lnTo>
                    <a:pt x="1021650" y="1609819"/>
                  </a:lnTo>
                  <a:lnTo>
                    <a:pt x="1061588" y="1628707"/>
                  </a:lnTo>
                  <a:lnTo>
                    <a:pt x="1102083" y="1646639"/>
                  </a:lnTo>
                  <a:lnTo>
                    <a:pt x="1143124" y="1663602"/>
                  </a:lnTo>
                  <a:lnTo>
                    <a:pt x="1184699" y="1679586"/>
                  </a:lnTo>
                  <a:lnTo>
                    <a:pt x="1226795" y="1694580"/>
                  </a:lnTo>
                  <a:lnTo>
                    <a:pt x="1269401" y="1708572"/>
                  </a:lnTo>
                  <a:lnTo>
                    <a:pt x="1312503" y="1721551"/>
                  </a:lnTo>
                  <a:lnTo>
                    <a:pt x="1356091" y="1733507"/>
                  </a:lnTo>
                  <a:lnTo>
                    <a:pt x="1400152" y="1744427"/>
                  </a:lnTo>
                  <a:lnTo>
                    <a:pt x="1444674" y="1754302"/>
                  </a:lnTo>
                  <a:lnTo>
                    <a:pt x="1489645" y="1763119"/>
                  </a:lnTo>
                  <a:lnTo>
                    <a:pt x="1535053" y="1770868"/>
                  </a:lnTo>
                  <a:lnTo>
                    <a:pt x="1580886" y="1777538"/>
                  </a:lnTo>
                  <a:lnTo>
                    <a:pt x="1627131" y="1783116"/>
                  </a:lnTo>
                  <a:lnTo>
                    <a:pt x="1673777" y="1787594"/>
                  </a:lnTo>
                  <a:lnTo>
                    <a:pt x="1720811" y="1790958"/>
                  </a:lnTo>
                  <a:lnTo>
                    <a:pt x="1768222" y="1793199"/>
                  </a:lnTo>
                  <a:lnTo>
                    <a:pt x="1815997" y="1794304"/>
                  </a:lnTo>
                  <a:lnTo>
                    <a:pt x="1864124" y="1794264"/>
                  </a:lnTo>
                  <a:lnTo>
                    <a:pt x="1912592" y="1793066"/>
                  </a:lnTo>
                  <a:lnTo>
                    <a:pt x="1961387" y="1790700"/>
                  </a:lnTo>
                </a:path>
              </a:pathLst>
            </a:custGeom>
            <a:ln w="1524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4" name="object 104"/>
            <p:cNvSpPr/>
            <p:nvPr/>
          </p:nvSpPr>
          <p:spPr>
            <a:xfrm>
              <a:off x="4302251" y="4102608"/>
              <a:ext cx="1196340" cy="375285"/>
            </a:xfrm>
            <a:custGeom>
              <a:avLst/>
              <a:gdLst/>
              <a:ahLst/>
              <a:cxnLst/>
              <a:rect l="l" t="t" r="r" b="b"/>
              <a:pathLst>
                <a:path w="1196339" h="375285">
                  <a:moveTo>
                    <a:pt x="1196340" y="374903"/>
                  </a:moveTo>
                  <a:lnTo>
                    <a:pt x="0" y="374903"/>
                  </a:lnTo>
                  <a:lnTo>
                    <a:pt x="0" y="0"/>
                  </a:lnTo>
                  <a:lnTo>
                    <a:pt x="1196340" y="0"/>
                  </a:lnTo>
                  <a:lnTo>
                    <a:pt x="1196340" y="374903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5" name="object 105"/>
            <p:cNvSpPr/>
            <p:nvPr/>
          </p:nvSpPr>
          <p:spPr>
            <a:xfrm>
              <a:off x="4303775" y="4102608"/>
              <a:ext cx="1195070" cy="375285"/>
            </a:xfrm>
            <a:custGeom>
              <a:avLst/>
              <a:gdLst/>
              <a:ahLst/>
              <a:cxnLst/>
              <a:rect l="l" t="t" r="r" b="b"/>
              <a:pathLst>
                <a:path w="1195070" h="375285">
                  <a:moveTo>
                    <a:pt x="0" y="374903"/>
                  </a:moveTo>
                  <a:lnTo>
                    <a:pt x="1194816" y="374903"/>
                  </a:lnTo>
                  <a:lnTo>
                    <a:pt x="1194816" y="0"/>
                  </a:lnTo>
                  <a:lnTo>
                    <a:pt x="0" y="0"/>
                  </a:lnTo>
                  <a:lnTo>
                    <a:pt x="0" y="374903"/>
                  </a:lnTo>
                  <a:close/>
                </a:path>
              </a:pathLst>
            </a:custGeom>
            <a:ln w="9144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106" name="object 106"/>
            <p:cNvPicPr/>
            <p:nvPr/>
          </p:nvPicPr>
          <p:blipFill>
            <a:blip r:embed="rId21" cstate="print"/>
            <a:stretch>
              <a:fillRect/>
            </a:stretch>
          </p:blipFill>
          <p:spPr>
            <a:xfrm>
              <a:off x="4425696" y="4145280"/>
              <a:ext cx="960119" cy="198119"/>
            </a:xfrm>
            <a:prstGeom prst="rect">
              <a:avLst/>
            </a:prstGeom>
          </p:spPr>
        </p:pic>
        <p:pic>
          <p:nvPicPr>
            <p:cNvPr id="107" name="object 107"/>
            <p:cNvPicPr/>
            <p:nvPr/>
          </p:nvPicPr>
          <p:blipFill>
            <a:blip r:embed="rId22" cstate="print"/>
            <a:stretch>
              <a:fillRect/>
            </a:stretch>
          </p:blipFill>
          <p:spPr>
            <a:xfrm>
              <a:off x="4331208" y="4251960"/>
              <a:ext cx="1142999" cy="102108"/>
            </a:xfrm>
            <a:prstGeom prst="rect">
              <a:avLst/>
            </a:prstGeom>
          </p:spPr>
        </p:pic>
        <p:pic>
          <p:nvPicPr>
            <p:cNvPr id="108" name="object 108"/>
            <p:cNvPicPr/>
            <p:nvPr/>
          </p:nvPicPr>
          <p:blipFill>
            <a:blip r:embed="rId23" cstate="print"/>
            <a:stretch>
              <a:fillRect/>
            </a:stretch>
          </p:blipFill>
          <p:spPr>
            <a:xfrm>
              <a:off x="4418075" y="4358640"/>
              <a:ext cx="963168" cy="123443"/>
            </a:xfrm>
            <a:prstGeom prst="rect">
              <a:avLst/>
            </a:prstGeom>
          </p:spPr>
        </p:pic>
      </p:grpSp>
      <p:sp>
        <p:nvSpPr>
          <p:cNvPr id="109" name="object 109"/>
          <p:cNvSpPr/>
          <p:nvPr/>
        </p:nvSpPr>
        <p:spPr>
          <a:xfrm>
            <a:off x="1444422" y="9413748"/>
            <a:ext cx="15051933" cy="9525"/>
          </a:xfrm>
          <a:custGeom>
            <a:avLst/>
            <a:gdLst/>
            <a:ahLst/>
            <a:cxnLst/>
            <a:rect l="l" t="t" r="r" b="b"/>
            <a:pathLst>
              <a:path w="6543040" h="9525">
                <a:moveTo>
                  <a:pt x="6542531" y="9144"/>
                </a:moveTo>
                <a:lnTo>
                  <a:pt x="0" y="9144"/>
                </a:lnTo>
                <a:lnTo>
                  <a:pt x="0" y="0"/>
                </a:lnTo>
                <a:lnTo>
                  <a:pt x="6542531" y="0"/>
                </a:lnTo>
                <a:lnTo>
                  <a:pt x="6542531" y="9144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0" name="object 110"/>
          <p:cNvSpPr txBox="1"/>
          <p:nvPr/>
        </p:nvSpPr>
        <p:spPr>
          <a:xfrm>
            <a:off x="16290754" y="349008"/>
            <a:ext cx="192824" cy="135935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sz="800" spc="10" dirty="0">
                <a:latin typeface="Microsoft Sans Serif"/>
                <a:cs typeface="Microsoft Sans Serif"/>
              </a:rPr>
              <a:t>3</a:t>
            </a:r>
            <a:endParaRPr sz="800">
              <a:latin typeface="Microsoft Sans Serif"/>
              <a:cs typeface="Microsoft Sans Serif"/>
            </a:endParaRPr>
          </a:p>
        </p:txBody>
      </p:sp>
      <p:sp>
        <p:nvSpPr>
          <p:cNvPr id="111" name="object 111"/>
          <p:cNvSpPr txBox="1"/>
          <p:nvPr/>
        </p:nvSpPr>
        <p:spPr>
          <a:xfrm>
            <a:off x="1937650" y="602554"/>
            <a:ext cx="6891985" cy="795731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84785" marR="14604">
              <a:lnSpc>
                <a:spcPct val="142800"/>
              </a:lnSpc>
              <a:spcBef>
                <a:spcPts val="100"/>
              </a:spcBef>
            </a:pPr>
            <a:r>
              <a:rPr sz="700" spc="20" dirty="0">
                <a:latin typeface="Microsoft Sans Serif"/>
                <a:cs typeface="Microsoft Sans Serif"/>
              </a:rPr>
              <a:t>de</a:t>
            </a:r>
            <a:r>
              <a:rPr sz="700" spc="-5" dirty="0">
                <a:latin typeface="Microsoft Sans Serif"/>
                <a:cs typeface="Microsoft Sans Serif"/>
              </a:rPr>
              <a:t> </a:t>
            </a:r>
            <a:r>
              <a:rPr sz="700" spc="25" dirty="0">
                <a:latin typeface="Microsoft Sans Serif"/>
                <a:cs typeface="Microsoft Sans Serif"/>
              </a:rPr>
              <a:t>repente.</a:t>
            </a:r>
            <a:r>
              <a:rPr sz="700" spc="-5" dirty="0">
                <a:latin typeface="Microsoft Sans Serif"/>
                <a:cs typeface="Microsoft Sans Serif"/>
              </a:rPr>
              <a:t> </a:t>
            </a:r>
            <a:r>
              <a:rPr sz="700" spc="-40" dirty="0">
                <a:latin typeface="Microsoft Sans Serif"/>
                <a:cs typeface="Microsoft Sans Serif"/>
              </a:rPr>
              <a:t>Se</a:t>
            </a:r>
            <a:r>
              <a:rPr sz="700" spc="-5" dirty="0">
                <a:latin typeface="Microsoft Sans Serif"/>
                <a:cs typeface="Microsoft Sans Serif"/>
              </a:rPr>
              <a:t> </a:t>
            </a:r>
            <a:r>
              <a:rPr sz="700" spc="30" dirty="0">
                <a:latin typeface="Microsoft Sans Serif"/>
                <a:cs typeface="Microsoft Sans Serif"/>
              </a:rPr>
              <a:t>producirá</a:t>
            </a:r>
            <a:r>
              <a:rPr sz="700" spc="-5" dirty="0">
                <a:latin typeface="Microsoft Sans Serif"/>
                <a:cs typeface="Microsoft Sans Serif"/>
              </a:rPr>
              <a:t> </a:t>
            </a:r>
            <a:r>
              <a:rPr sz="700" spc="40" dirty="0">
                <a:latin typeface="Microsoft Sans Serif"/>
                <a:cs typeface="Microsoft Sans Serif"/>
              </a:rPr>
              <a:t>un</a:t>
            </a:r>
            <a:r>
              <a:rPr sz="700" spc="-5" dirty="0">
                <a:latin typeface="Microsoft Sans Serif"/>
                <a:cs typeface="Microsoft Sans Serif"/>
              </a:rPr>
              <a:t> </a:t>
            </a:r>
            <a:r>
              <a:rPr sz="700" spc="25" dirty="0">
                <a:latin typeface="Microsoft Sans Serif"/>
                <a:cs typeface="Microsoft Sans Serif"/>
              </a:rPr>
              <a:t>evento</a:t>
            </a:r>
            <a:r>
              <a:rPr sz="700" spc="-5" dirty="0">
                <a:latin typeface="Microsoft Sans Serif"/>
                <a:cs typeface="Microsoft Sans Serif"/>
              </a:rPr>
              <a:t> </a:t>
            </a:r>
            <a:r>
              <a:rPr sz="700" spc="20" dirty="0">
                <a:latin typeface="Microsoft Sans Serif"/>
                <a:cs typeface="Microsoft Sans Serif"/>
              </a:rPr>
              <a:t>de</a:t>
            </a:r>
            <a:r>
              <a:rPr sz="700" spc="-5" dirty="0">
                <a:latin typeface="Microsoft Sans Serif"/>
                <a:cs typeface="Microsoft Sans Serif"/>
              </a:rPr>
              <a:t> </a:t>
            </a:r>
            <a:r>
              <a:rPr sz="700" spc="20" dirty="0">
                <a:latin typeface="Microsoft Sans Serif"/>
                <a:cs typeface="Microsoft Sans Serif"/>
              </a:rPr>
              <a:t>sobreexcitación</a:t>
            </a:r>
            <a:r>
              <a:rPr sz="700" spc="-5" dirty="0">
                <a:latin typeface="Microsoft Sans Serif"/>
                <a:cs typeface="Microsoft Sans Serif"/>
              </a:rPr>
              <a:t> </a:t>
            </a:r>
            <a:r>
              <a:rPr sz="700" dirty="0">
                <a:latin typeface="Microsoft Sans Serif"/>
                <a:cs typeface="Microsoft Sans Serif"/>
              </a:rPr>
              <a:t>si</a:t>
            </a:r>
            <a:r>
              <a:rPr sz="700" spc="-5" dirty="0">
                <a:latin typeface="Microsoft Sans Serif"/>
                <a:cs typeface="Microsoft Sans Serif"/>
              </a:rPr>
              <a:t> </a:t>
            </a:r>
            <a:r>
              <a:rPr sz="700" spc="10" dirty="0">
                <a:latin typeface="Microsoft Sans Serif"/>
                <a:cs typeface="Microsoft Sans Serif"/>
              </a:rPr>
              <a:t>el</a:t>
            </a:r>
            <a:r>
              <a:rPr sz="700" spc="-5" dirty="0">
                <a:latin typeface="Microsoft Sans Serif"/>
                <a:cs typeface="Microsoft Sans Serif"/>
              </a:rPr>
              <a:t> </a:t>
            </a:r>
            <a:r>
              <a:rPr sz="700" spc="30" dirty="0">
                <a:latin typeface="Microsoft Sans Serif"/>
                <a:cs typeface="Microsoft Sans Serif"/>
              </a:rPr>
              <a:t>control  </a:t>
            </a:r>
            <a:r>
              <a:rPr sz="700" spc="20" dirty="0">
                <a:latin typeface="Microsoft Sans Serif"/>
                <a:cs typeface="Microsoft Sans Serif"/>
              </a:rPr>
              <a:t>de</a:t>
            </a:r>
            <a:r>
              <a:rPr sz="700" spc="-5" dirty="0">
                <a:latin typeface="Microsoft Sans Serif"/>
                <a:cs typeface="Microsoft Sans Serif"/>
              </a:rPr>
              <a:t> </a:t>
            </a:r>
            <a:r>
              <a:rPr sz="700" spc="15" dirty="0">
                <a:latin typeface="Microsoft Sans Serif"/>
                <a:cs typeface="Microsoft Sans Serif"/>
              </a:rPr>
              <a:t>excitación</a:t>
            </a:r>
            <a:r>
              <a:rPr sz="700" spc="-5" dirty="0">
                <a:latin typeface="Microsoft Sans Serif"/>
                <a:cs typeface="Microsoft Sans Serif"/>
              </a:rPr>
              <a:t> </a:t>
            </a:r>
            <a:r>
              <a:rPr sz="700" spc="20" dirty="0">
                <a:latin typeface="Microsoft Sans Serif"/>
                <a:cs typeface="Microsoft Sans Serif"/>
              </a:rPr>
              <a:t>del</a:t>
            </a:r>
            <a:r>
              <a:rPr sz="700" spc="-5" dirty="0">
                <a:latin typeface="Microsoft Sans Serif"/>
                <a:cs typeface="Microsoft Sans Serif"/>
              </a:rPr>
              <a:t> </a:t>
            </a:r>
            <a:r>
              <a:rPr sz="700" spc="30" dirty="0">
                <a:latin typeface="Microsoft Sans Serif"/>
                <a:cs typeface="Microsoft Sans Serif"/>
              </a:rPr>
              <a:t>generador</a:t>
            </a:r>
            <a:r>
              <a:rPr sz="700" spc="-5" dirty="0">
                <a:latin typeface="Microsoft Sans Serif"/>
                <a:cs typeface="Microsoft Sans Serif"/>
              </a:rPr>
              <a:t> </a:t>
            </a:r>
            <a:r>
              <a:rPr sz="700" spc="35" dirty="0">
                <a:latin typeface="Microsoft Sans Serif"/>
                <a:cs typeface="Microsoft Sans Serif"/>
              </a:rPr>
              <a:t>no</a:t>
            </a:r>
            <a:r>
              <a:rPr sz="700" spc="-5" dirty="0">
                <a:latin typeface="Microsoft Sans Serif"/>
                <a:cs typeface="Microsoft Sans Serif"/>
              </a:rPr>
              <a:t> </a:t>
            </a:r>
            <a:r>
              <a:rPr sz="700" spc="25" dirty="0">
                <a:latin typeface="Microsoft Sans Serif"/>
                <a:cs typeface="Microsoft Sans Serif"/>
              </a:rPr>
              <a:t>responde</a:t>
            </a:r>
            <a:r>
              <a:rPr sz="700" spc="-5" dirty="0">
                <a:latin typeface="Microsoft Sans Serif"/>
                <a:cs typeface="Microsoft Sans Serif"/>
              </a:rPr>
              <a:t> </a:t>
            </a:r>
            <a:r>
              <a:rPr sz="700" spc="20" dirty="0">
                <a:latin typeface="Microsoft Sans Serif"/>
                <a:cs typeface="Microsoft Sans Serif"/>
              </a:rPr>
              <a:t>adecuadamente.</a:t>
            </a:r>
            <a:endParaRPr sz="700">
              <a:latin typeface="Microsoft Sans Serif"/>
              <a:cs typeface="Microsoft Sans Serif"/>
            </a:endParaRPr>
          </a:p>
          <a:p>
            <a:pPr marL="170180" marR="5080" indent="-170180">
              <a:lnSpc>
                <a:spcPct val="143000"/>
              </a:lnSpc>
              <a:spcBef>
                <a:spcPts val="70"/>
              </a:spcBef>
              <a:buSzPct val="142857"/>
              <a:buChar char="•"/>
              <a:tabLst>
                <a:tab pos="170180" algn="l"/>
              </a:tabLst>
            </a:pPr>
            <a:r>
              <a:rPr sz="700" spc="15" dirty="0">
                <a:latin typeface="Microsoft Sans Serif"/>
                <a:cs typeface="Microsoft Sans Serif"/>
              </a:rPr>
              <a:t>Una carga </a:t>
            </a:r>
            <a:r>
              <a:rPr sz="700" spc="10" dirty="0">
                <a:latin typeface="Microsoft Sans Serif"/>
                <a:cs typeface="Microsoft Sans Serif"/>
              </a:rPr>
              <a:t>capacitiva </a:t>
            </a:r>
            <a:r>
              <a:rPr sz="700" spc="30" dirty="0">
                <a:latin typeface="Microsoft Sans Serif"/>
                <a:cs typeface="Microsoft Sans Serif"/>
              </a:rPr>
              <a:t>grande </a:t>
            </a:r>
            <a:r>
              <a:rPr sz="700" spc="25" dirty="0">
                <a:latin typeface="Microsoft Sans Serif"/>
                <a:cs typeface="Microsoft Sans Serif"/>
              </a:rPr>
              <a:t>puede </a:t>
            </a:r>
            <a:r>
              <a:rPr sz="700" spc="15" dirty="0">
                <a:latin typeface="Microsoft Sans Serif"/>
                <a:cs typeface="Microsoft Sans Serif"/>
              </a:rPr>
              <a:t>activar </a:t>
            </a:r>
            <a:r>
              <a:rPr sz="700" spc="10" dirty="0">
                <a:latin typeface="Microsoft Sans Serif"/>
                <a:cs typeface="Microsoft Sans Serif"/>
              </a:rPr>
              <a:t>la </a:t>
            </a:r>
            <a:r>
              <a:rPr sz="700" spc="30" dirty="0">
                <a:latin typeface="Microsoft Sans Serif"/>
                <a:cs typeface="Microsoft Sans Serif"/>
              </a:rPr>
              <a:t>función </a:t>
            </a:r>
            <a:r>
              <a:rPr sz="700" spc="20" dirty="0">
                <a:latin typeface="Microsoft Sans Serif"/>
                <a:cs typeface="Microsoft Sans Serif"/>
              </a:rPr>
              <a:t>de </a:t>
            </a:r>
            <a:r>
              <a:rPr sz="700" spc="30" dirty="0">
                <a:latin typeface="Microsoft Sans Serif"/>
                <a:cs typeface="Microsoft Sans Serif"/>
              </a:rPr>
              <a:t>límite </a:t>
            </a:r>
            <a:r>
              <a:rPr sz="700" spc="20" dirty="0">
                <a:latin typeface="Microsoft Sans Serif"/>
                <a:cs typeface="Microsoft Sans Serif"/>
              </a:rPr>
              <a:t>de </a:t>
            </a:r>
            <a:r>
              <a:rPr sz="700" spc="25" dirty="0">
                <a:latin typeface="Microsoft Sans Serif"/>
                <a:cs typeface="Microsoft Sans Serif"/>
              </a:rPr>
              <a:t> </a:t>
            </a:r>
            <a:r>
              <a:rPr sz="700" spc="20" dirty="0">
                <a:latin typeface="Microsoft Sans Serif"/>
                <a:cs typeface="Microsoft Sans Serif"/>
              </a:rPr>
              <a:t>var </a:t>
            </a:r>
            <a:r>
              <a:rPr sz="700" spc="25" dirty="0">
                <a:latin typeface="Microsoft Sans Serif"/>
                <a:cs typeface="Microsoft Sans Serif"/>
              </a:rPr>
              <a:t>principal </a:t>
            </a:r>
            <a:r>
              <a:rPr sz="700" spc="20" dirty="0">
                <a:latin typeface="Microsoft Sans Serif"/>
                <a:cs typeface="Microsoft Sans Serif"/>
              </a:rPr>
              <a:t>en </a:t>
            </a:r>
            <a:r>
              <a:rPr sz="700" spc="10" dirty="0">
                <a:latin typeface="Microsoft Sans Serif"/>
                <a:cs typeface="Microsoft Sans Serif"/>
              </a:rPr>
              <a:t>la </a:t>
            </a:r>
            <a:r>
              <a:rPr sz="700" spc="25" dirty="0">
                <a:latin typeface="Microsoft Sans Serif"/>
                <a:cs typeface="Microsoft Sans Serif"/>
              </a:rPr>
              <a:t>mayoría </a:t>
            </a:r>
            <a:r>
              <a:rPr sz="700" spc="20" dirty="0">
                <a:latin typeface="Microsoft Sans Serif"/>
                <a:cs typeface="Microsoft Sans Serif"/>
              </a:rPr>
              <a:t>de </a:t>
            </a:r>
            <a:r>
              <a:rPr sz="700" spc="10" dirty="0">
                <a:latin typeface="Microsoft Sans Serif"/>
                <a:cs typeface="Microsoft Sans Serif"/>
              </a:rPr>
              <a:t>los </a:t>
            </a:r>
            <a:r>
              <a:rPr sz="700" spc="25" dirty="0">
                <a:latin typeface="Microsoft Sans Serif"/>
                <a:cs typeface="Microsoft Sans Serif"/>
              </a:rPr>
              <a:t>reguladores </a:t>
            </a:r>
            <a:r>
              <a:rPr sz="700" spc="20" dirty="0">
                <a:latin typeface="Microsoft Sans Serif"/>
                <a:cs typeface="Microsoft Sans Serif"/>
              </a:rPr>
              <a:t>automáticos. </a:t>
            </a:r>
            <a:r>
              <a:rPr sz="700" spc="25" dirty="0">
                <a:latin typeface="Microsoft Sans Serif"/>
                <a:cs typeface="Microsoft Sans Serif"/>
              </a:rPr>
              <a:t> </a:t>
            </a:r>
            <a:r>
              <a:rPr sz="700" spc="15" dirty="0">
                <a:latin typeface="Microsoft Sans Serif"/>
                <a:cs typeface="Microsoft Sans Serif"/>
              </a:rPr>
              <a:t>Cuando </a:t>
            </a:r>
            <a:r>
              <a:rPr sz="700" spc="-5" dirty="0">
                <a:latin typeface="Microsoft Sans Serif"/>
                <a:cs typeface="Microsoft Sans Serif"/>
              </a:rPr>
              <a:t>se </a:t>
            </a:r>
            <a:r>
              <a:rPr sz="700" spc="10" dirty="0">
                <a:latin typeface="Microsoft Sans Serif"/>
                <a:cs typeface="Microsoft Sans Serif"/>
              </a:rPr>
              <a:t>activa esta </a:t>
            </a:r>
            <a:r>
              <a:rPr sz="700" spc="25" dirty="0">
                <a:latin typeface="Microsoft Sans Serif"/>
                <a:cs typeface="Microsoft Sans Serif"/>
              </a:rPr>
              <a:t>función, </a:t>
            </a:r>
            <a:r>
              <a:rPr sz="700" spc="40" dirty="0">
                <a:latin typeface="Microsoft Sans Serif"/>
                <a:cs typeface="Microsoft Sans Serif"/>
              </a:rPr>
              <a:t>un </a:t>
            </a:r>
            <a:r>
              <a:rPr sz="700" spc="30" dirty="0">
                <a:latin typeface="Microsoft Sans Serif"/>
                <a:cs typeface="Microsoft Sans Serif"/>
              </a:rPr>
              <a:t>regulador automático </a:t>
            </a:r>
            <a:r>
              <a:rPr sz="700" spc="35" dirty="0">
                <a:latin typeface="Microsoft Sans Serif"/>
                <a:cs typeface="Microsoft Sans Serif"/>
              </a:rPr>
              <a:t> </a:t>
            </a:r>
            <a:r>
              <a:rPr sz="700" spc="30" dirty="0">
                <a:latin typeface="Microsoft Sans Serif"/>
                <a:cs typeface="Microsoft Sans Serif"/>
              </a:rPr>
              <a:t>aumentará </a:t>
            </a:r>
            <a:r>
              <a:rPr sz="700" spc="10" dirty="0">
                <a:latin typeface="Microsoft Sans Serif"/>
                <a:cs typeface="Microsoft Sans Serif"/>
              </a:rPr>
              <a:t>la </a:t>
            </a:r>
            <a:r>
              <a:rPr sz="700" spc="25" dirty="0">
                <a:latin typeface="Microsoft Sans Serif"/>
                <a:cs typeface="Microsoft Sans Serif"/>
              </a:rPr>
              <a:t>corriente </a:t>
            </a:r>
            <a:r>
              <a:rPr sz="700" spc="20" dirty="0">
                <a:latin typeface="Microsoft Sans Serif"/>
                <a:cs typeface="Microsoft Sans Serif"/>
              </a:rPr>
              <a:t>de </a:t>
            </a:r>
            <a:r>
              <a:rPr sz="700" spc="25" dirty="0">
                <a:latin typeface="Microsoft Sans Serif"/>
                <a:cs typeface="Microsoft Sans Serif"/>
              </a:rPr>
              <a:t>campo </a:t>
            </a:r>
            <a:r>
              <a:rPr sz="700" spc="5" dirty="0">
                <a:latin typeface="Microsoft Sans Serif"/>
                <a:cs typeface="Microsoft Sans Serif"/>
              </a:rPr>
              <a:t>y </a:t>
            </a:r>
            <a:r>
              <a:rPr sz="700" spc="30" dirty="0">
                <a:latin typeface="Microsoft Sans Serif"/>
                <a:cs typeface="Microsoft Sans Serif"/>
              </a:rPr>
              <a:t>aumentará </a:t>
            </a:r>
            <a:r>
              <a:rPr sz="700" spc="10" dirty="0">
                <a:latin typeface="Microsoft Sans Serif"/>
                <a:cs typeface="Microsoft Sans Serif"/>
              </a:rPr>
              <a:t>el </a:t>
            </a:r>
            <a:r>
              <a:rPr sz="700" spc="20" dirty="0">
                <a:latin typeface="Microsoft Sans Serif"/>
                <a:cs typeface="Microsoft Sans Serif"/>
              </a:rPr>
              <a:t>voltaje del </a:t>
            </a:r>
            <a:r>
              <a:rPr sz="700" spc="25" dirty="0">
                <a:latin typeface="Microsoft Sans Serif"/>
                <a:cs typeface="Microsoft Sans Serif"/>
              </a:rPr>
              <a:t> generador. </a:t>
            </a:r>
            <a:r>
              <a:rPr sz="700" spc="15" dirty="0">
                <a:latin typeface="Microsoft Sans Serif"/>
                <a:cs typeface="Microsoft Sans Serif"/>
              </a:rPr>
              <a:t>Cuando </a:t>
            </a:r>
            <a:r>
              <a:rPr sz="700" spc="40" dirty="0">
                <a:latin typeface="Microsoft Sans Serif"/>
                <a:cs typeface="Microsoft Sans Serif"/>
              </a:rPr>
              <a:t>un </a:t>
            </a:r>
            <a:r>
              <a:rPr sz="700" spc="30" dirty="0">
                <a:latin typeface="Microsoft Sans Serif"/>
                <a:cs typeface="Microsoft Sans Serif"/>
              </a:rPr>
              <a:t>generador </a:t>
            </a:r>
            <a:r>
              <a:rPr sz="700" spc="10" dirty="0">
                <a:latin typeface="Microsoft Sans Serif"/>
                <a:cs typeface="Microsoft Sans Serif"/>
              </a:rPr>
              <a:t>está </a:t>
            </a:r>
            <a:r>
              <a:rPr sz="700" spc="15" dirty="0">
                <a:latin typeface="Microsoft Sans Serif"/>
                <a:cs typeface="Microsoft Sans Serif"/>
              </a:rPr>
              <a:t>aislado </a:t>
            </a:r>
            <a:r>
              <a:rPr sz="700" spc="20" dirty="0">
                <a:latin typeface="Microsoft Sans Serif"/>
                <a:cs typeface="Microsoft Sans Serif"/>
              </a:rPr>
              <a:t>en </a:t>
            </a:r>
            <a:r>
              <a:rPr sz="700" spc="30" dirty="0">
                <a:latin typeface="Microsoft Sans Serif"/>
                <a:cs typeface="Microsoft Sans Serif"/>
              </a:rPr>
              <a:t>una </a:t>
            </a:r>
            <a:r>
              <a:rPr sz="700" spc="15" dirty="0">
                <a:latin typeface="Microsoft Sans Serif"/>
                <a:cs typeface="Microsoft Sans Serif"/>
              </a:rPr>
              <a:t>carga </a:t>
            </a:r>
            <a:r>
              <a:rPr sz="700" spc="20" dirty="0">
                <a:latin typeface="Microsoft Sans Serif"/>
                <a:cs typeface="Microsoft Sans Serif"/>
              </a:rPr>
              <a:t> </a:t>
            </a:r>
            <a:r>
              <a:rPr sz="700" spc="10" dirty="0">
                <a:latin typeface="Microsoft Sans Serif"/>
                <a:cs typeface="Microsoft Sans Serif"/>
              </a:rPr>
              <a:t>capacitiva,</a:t>
            </a:r>
            <a:r>
              <a:rPr sz="700" spc="-10" dirty="0">
                <a:latin typeface="Microsoft Sans Serif"/>
                <a:cs typeface="Microsoft Sans Serif"/>
              </a:rPr>
              <a:t> </a:t>
            </a:r>
            <a:r>
              <a:rPr sz="700" spc="35" dirty="0">
                <a:latin typeface="Microsoft Sans Serif"/>
                <a:cs typeface="Microsoft Sans Serif"/>
              </a:rPr>
              <a:t>aumentar</a:t>
            </a:r>
            <a:r>
              <a:rPr sz="700" spc="-5" dirty="0">
                <a:latin typeface="Microsoft Sans Serif"/>
                <a:cs typeface="Microsoft Sans Serif"/>
              </a:rPr>
              <a:t> </a:t>
            </a:r>
            <a:r>
              <a:rPr sz="700" spc="10" dirty="0">
                <a:latin typeface="Microsoft Sans Serif"/>
                <a:cs typeface="Microsoft Sans Serif"/>
              </a:rPr>
              <a:t>el</a:t>
            </a:r>
            <a:r>
              <a:rPr sz="700" spc="-5" dirty="0">
                <a:latin typeface="Microsoft Sans Serif"/>
                <a:cs typeface="Microsoft Sans Serif"/>
              </a:rPr>
              <a:t> </a:t>
            </a:r>
            <a:r>
              <a:rPr sz="700" spc="20" dirty="0">
                <a:latin typeface="Microsoft Sans Serif"/>
                <a:cs typeface="Microsoft Sans Serif"/>
              </a:rPr>
              <a:t>voltaje</a:t>
            </a:r>
            <a:r>
              <a:rPr sz="700" spc="-5" dirty="0">
                <a:latin typeface="Microsoft Sans Serif"/>
                <a:cs typeface="Microsoft Sans Serif"/>
              </a:rPr>
              <a:t> </a:t>
            </a:r>
            <a:r>
              <a:rPr sz="700" spc="20" dirty="0">
                <a:latin typeface="Microsoft Sans Serif"/>
                <a:cs typeface="Microsoft Sans Serif"/>
              </a:rPr>
              <a:t>del</a:t>
            </a:r>
            <a:r>
              <a:rPr sz="700" spc="-5" dirty="0">
                <a:latin typeface="Microsoft Sans Serif"/>
                <a:cs typeface="Microsoft Sans Serif"/>
              </a:rPr>
              <a:t> </a:t>
            </a:r>
            <a:r>
              <a:rPr sz="700" spc="30" dirty="0">
                <a:latin typeface="Microsoft Sans Serif"/>
                <a:cs typeface="Microsoft Sans Serif"/>
              </a:rPr>
              <a:t>generador</a:t>
            </a:r>
            <a:r>
              <a:rPr sz="700" spc="-5" dirty="0">
                <a:latin typeface="Microsoft Sans Serif"/>
                <a:cs typeface="Microsoft Sans Serif"/>
              </a:rPr>
              <a:t> </a:t>
            </a:r>
            <a:r>
              <a:rPr sz="700" spc="30" dirty="0">
                <a:latin typeface="Microsoft Sans Serif"/>
                <a:cs typeface="Microsoft Sans Serif"/>
              </a:rPr>
              <a:t>aumenta</a:t>
            </a:r>
            <a:r>
              <a:rPr sz="700" spc="-5" dirty="0">
                <a:latin typeface="Microsoft Sans Serif"/>
                <a:cs typeface="Microsoft Sans Serif"/>
              </a:rPr>
              <a:t> </a:t>
            </a:r>
            <a:r>
              <a:rPr sz="700" spc="10" dirty="0">
                <a:latin typeface="Microsoft Sans Serif"/>
                <a:cs typeface="Microsoft Sans Serif"/>
              </a:rPr>
              <a:t>la</a:t>
            </a:r>
            <a:r>
              <a:rPr sz="700" spc="-5" dirty="0">
                <a:latin typeface="Microsoft Sans Serif"/>
                <a:cs typeface="Microsoft Sans Serif"/>
              </a:rPr>
              <a:t> </a:t>
            </a:r>
            <a:r>
              <a:rPr sz="700" spc="10" dirty="0">
                <a:latin typeface="Microsoft Sans Serif"/>
                <a:cs typeface="Microsoft Sans Serif"/>
              </a:rPr>
              <a:t>salida</a:t>
            </a:r>
            <a:r>
              <a:rPr sz="700" spc="-5" dirty="0">
                <a:latin typeface="Microsoft Sans Serif"/>
                <a:cs typeface="Microsoft Sans Serif"/>
              </a:rPr>
              <a:t> </a:t>
            </a:r>
            <a:r>
              <a:rPr sz="700" spc="20" dirty="0">
                <a:latin typeface="Microsoft Sans Serif"/>
                <a:cs typeface="Microsoft Sans Serif"/>
              </a:rPr>
              <a:t>var </a:t>
            </a:r>
            <a:r>
              <a:rPr sz="700" spc="-170" dirty="0">
                <a:latin typeface="Microsoft Sans Serif"/>
                <a:cs typeface="Microsoft Sans Serif"/>
              </a:rPr>
              <a:t> </a:t>
            </a:r>
            <a:r>
              <a:rPr sz="700" spc="20" dirty="0">
                <a:latin typeface="Microsoft Sans Serif"/>
                <a:cs typeface="Microsoft Sans Serif"/>
              </a:rPr>
              <a:t>de </a:t>
            </a:r>
            <a:r>
              <a:rPr sz="700" spc="10" dirty="0">
                <a:latin typeface="Microsoft Sans Serif"/>
                <a:cs typeface="Microsoft Sans Serif"/>
              </a:rPr>
              <a:t>la </a:t>
            </a:r>
            <a:r>
              <a:rPr sz="700" spc="15" dirty="0">
                <a:latin typeface="Microsoft Sans Serif"/>
                <a:cs typeface="Microsoft Sans Serif"/>
              </a:rPr>
              <a:t>carga </a:t>
            </a:r>
            <a:r>
              <a:rPr sz="700" spc="10" dirty="0">
                <a:latin typeface="Microsoft Sans Serif"/>
                <a:cs typeface="Microsoft Sans Serif"/>
              </a:rPr>
              <a:t>capacitiva. </a:t>
            </a:r>
            <a:r>
              <a:rPr sz="700" spc="-10" dirty="0">
                <a:latin typeface="Microsoft Sans Serif"/>
                <a:cs typeface="Microsoft Sans Serif"/>
              </a:rPr>
              <a:t>Esta </a:t>
            </a:r>
            <a:r>
              <a:rPr sz="700" spc="10" dirty="0">
                <a:latin typeface="Microsoft Sans Serif"/>
                <a:cs typeface="Microsoft Sans Serif"/>
              </a:rPr>
              <a:t>acción </a:t>
            </a:r>
            <a:r>
              <a:rPr sz="700" spc="25" dirty="0">
                <a:latin typeface="Microsoft Sans Serif"/>
                <a:cs typeface="Microsoft Sans Serif"/>
              </a:rPr>
              <a:t>puede provocar </a:t>
            </a:r>
            <a:r>
              <a:rPr sz="700" spc="40" dirty="0">
                <a:latin typeface="Microsoft Sans Serif"/>
                <a:cs typeface="Microsoft Sans Serif"/>
              </a:rPr>
              <a:t>un </a:t>
            </a:r>
            <a:r>
              <a:rPr sz="700" spc="35" dirty="0">
                <a:latin typeface="Microsoft Sans Serif"/>
                <a:cs typeface="Microsoft Sans Serif"/>
              </a:rPr>
              <a:t>aumento </a:t>
            </a:r>
            <a:r>
              <a:rPr sz="700" spc="40" dirty="0">
                <a:latin typeface="Microsoft Sans Serif"/>
                <a:cs typeface="Microsoft Sans Serif"/>
              </a:rPr>
              <a:t> </a:t>
            </a:r>
            <a:r>
              <a:rPr sz="700" spc="30" dirty="0">
                <a:latin typeface="Microsoft Sans Serif"/>
                <a:cs typeface="Microsoft Sans Serif"/>
              </a:rPr>
              <a:t>incontrolado </a:t>
            </a:r>
            <a:r>
              <a:rPr sz="700" spc="20" dirty="0">
                <a:latin typeface="Microsoft Sans Serif"/>
                <a:cs typeface="Microsoft Sans Serif"/>
              </a:rPr>
              <a:t>de </a:t>
            </a:r>
            <a:r>
              <a:rPr sz="700" spc="10" dirty="0">
                <a:latin typeface="Microsoft Sans Serif"/>
                <a:cs typeface="Microsoft Sans Serif"/>
              </a:rPr>
              <a:t>la salida </a:t>
            </a:r>
            <a:r>
              <a:rPr sz="700" spc="20" dirty="0">
                <a:latin typeface="Microsoft Sans Serif"/>
                <a:cs typeface="Microsoft Sans Serif"/>
              </a:rPr>
              <a:t>de </a:t>
            </a:r>
            <a:r>
              <a:rPr sz="700" spc="15" dirty="0">
                <a:latin typeface="Microsoft Sans Serif"/>
                <a:cs typeface="Microsoft Sans Serif"/>
              </a:rPr>
              <a:t>excitación </a:t>
            </a:r>
            <a:r>
              <a:rPr sz="700" spc="30" dirty="0">
                <a:latin typeface="Microsoft Sans Serif"/>
                <a:cs typeface="Microsoft Sans Serif"/>
              </a:rPr>
              <a:t>máxima </a:t>
            </a:r>
            <a:r>
              <a:rPr sz="700" spc="5" dirty="0">
                <a:latin typeface="Microsoft Sans Serif"/>
                <a:cs typeface="Microsoft Sans Serif"/>
              </a:rPr>
              <a:t>y </a:t>
            </a:r>
            <a:r>
              <a:rPr sz="700" spc="30" dirty="0">
                <a:latin typeface="Microsoft Sans Serif"/>
                <a:cs typeface="Microsoft Sans Serif"/>
              </a:rPr>
              <a:t>una </a:t>
            </a:r>
            <a:r>
              <a:rPr sz="700" spc="35" dirty="0">
                <a:latin typeface="Microsoft Sans Serif"/>
                <a:cs typeface="Microsoft Sans Serif"/>
              </a:rPr>
              <a:t> </a:t>
            </a:r>
            <a:r>
              <a:rPr sz="700" spc="20" dirty="0">
                <a:latin typeface="Microsoft Sans Serif"/>
                <a:cs typeface="Microsoft Sans Serif"/>
              </a:rPr>
              <a:t>sobreexcitación</a:t>
            </a:r>
            <a:r>
              <a:rPr sz="700" spc="-10" dirty="0">
                <a:latin typeface="Microsoft Sans Serif"/>
                <a:cs typeface="Microsoft Sans Serif"/>
              </a:rPr>
              <a:t> </a:t>
            </a:r>
            <a:r>
              <a:rPr sz="700" spc="20" dirty="0">
                <a:latin typeface="Microsoft Sans Serif"/>
                <a:cs typeface="Microsoft Sans Serif"/>
              </a:rPr>
              <a:t>del</a:t>
            </a:r>
            <a:r>
              <a:rPr sz="700" spc="-10" dirty="0">
                <a:latin typeface="Microsoft Sans Serif"/>
                <a:cs typeface="Microsoft Sans Serif"/>
              </a:rPr>
              <a:t> </a:t>
            </a:r>
            <a:r>
              <a:rPr sz="700" spc="30" dirty="0">
                <a:latin typeface="Microsoft Sans Serif"/>
                <a:cs typeface="Microsoft Sans Serif"/>
              </a:rPr>
              <a:t>generador</a:t>
            </a:r>
            <a:r>
              <a:rPr sz="700" spc="-5" dirty="0">
                <a:latin typeface="Microsoft Sans Serif"/>
                <a:cs typeface="Microsoft Sans Serif"/>
              </a:rPr>
              <a:t> </a:t>
            </a:r>
            <a:r>
              <a:rPr sz="700" spc="5" dirty="0">
                <a:latin typeface="Microsoft Sans Serif"/>
                <a:cs typeface="Microsoft Sans Serif"/>
              </a:rPr>
              <a:t>y</a:t>
            </a:r>
            <a:r>
              <a:rPr sz="700" spc="-10" dirty="0">
                <a:latin typeface="Microsoft Sans Serif"/>
                <a:cs typeface="Microsoft Sans Serif"/>
              </a:rPr>
              <a:t> </a:t>
            </a:r>
            <a:r>
              <a:rPr sz="700" dirty="0">
                <a:latin typeface="Microsoft Sans Serif"/>
                <a:cs typeface="Microsoft Sans Serif"/>
              </a:rPr>
              <a:t>sus</a:t>
            </a:r>
            <a:r>
              <a:rPr sz="700" spc="-10" dirty="0">
                <a:latin typeface="Microsoft Sans Serif"/>
                <a:cs typeface="Microsoft Sans Serif"/>
              </a:rPr>
              <a:t> </a:t>
            </a:r>
            <a:r>
              <a:rPr sz="700" spc="30" dirty="0">
                <a:latin typeface="Microsoft Sans Serif"/>
                <a:cs typeface="Microsoft Sans Serif"/>
              </a:rPr>
              <a:t>transformadores</a:t>
            </a:r>
            <a:r>
              <a:rPr sz="700" spc="-5" dirty="0">
                <a:latin typeface="Microsoft Sans Serif"/>
                <a:cs typeface="Microsoft Sans Serif"/>
              </a:rPr>
              <a:t> </a:t>
            </a:r>
            <a:r>
              <a:rPr sz="700" spc="15" dirty="0">
                <a:latin typeface="Microsoft Sans Serif"/>
                <a:cs typeface="Microsoft Sans Serif"/>
              </a:rPr>
              <a:t>conectados.</a:t>
            </a:r>
            <a:endParaRPr sz="700">
              <a:latin typeface="Microsoft Sans Serif"/>
              <a:cs typeface="Microsoft Sans Serif"/>
            </a:endParaRPr>
          </a:p>
        </p:txBody>
      </p:sp>
      <p:sp>
        <p:nvSpPr>
          <p:cNvPr id="112" name="object 112"/>
          <p:cNvSpPr txBox="1"/>
          <p:nvPr/>
        </p:nvSpPr>
        <p:spPr>
          <a:xfrm>
            <a:off x="9506759" y="613408"/>
            <a:ext cx="385647" cy="112851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sz="650" spc="10" dirty="0">
                <a:latin typeface="Microsoft Sans Serif"/>
                <a:cs typeface="Microsoft Sans Serif"/>
              </a:rPr>
              <a:t>130</a:t>
            </a:r>
            <a:endParaRPr sz="650">
              <a:latin typeface="Microsoft Sans Serif"/>
              <a:cs typeface="Microsoft Sans Serif"/>
            </a:endParaRPr>
          </a:p>
        </p:txBody>
      </p:sp>
      <p:sp>
        <p:nvSpPr>
          <p:cNvPr id="113" name="object 113"/>
          <p:cNvSpPr txBox="1"/>
          <p:nvPr/>
        </p:nvSpPr>
        <p:spPr>
          <a:xfrm>
            <a:off x="9506759" y="826742"/>
            <a:ext cx="385647" cy="569387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sz="650" spc="10" dirty="0">
                <a:latin typeface="Microsoft Sans Serif"/>
                <a:cs typeface="Microsoft Sans Serif"/>
              </a:rPr>
              <a:t>125</a:t>
            </a:r>
            <a:endParaRPr sz="650">
              <a:latin typeface="Microsoft Sans Serif"/>
              <a:cs typeface="Microsoft Sans Serif"/>
            </a:endParaRPr>
          </a:p>
          <a:p>
            <a:pPr>
              <a:lnSpc>
                <a:spcPct val="100000"/>
              </a:lnSpc>
              <a:spcBef>
                <a:spcPts val="50"/>
              </a:spcBef>
            </a:pPr>
            <a:endParaRPr sz="750">
              <a:latin typeface="Microsoft Sans Serif"/>
              <a:cs typeface="Microsoft Sans Serif"/>
            </a:endParaRPr>
          </a:p>
          <a:p>
            <a:pPr marL="12700">
              <a:lnSpc>
                <a:spcPct val="100000"/>
              </a:lnSpc>
            </a:pPr>
            <a:r>
              <a:rPr sz="650" spc="10" dirty="0">
                <a:latin typeface="Microsoft Sans Serif"/>
                <a:cs typeface="Microsoft Sans Serif"/>
              </a:rPr>
              <a:t>120</a:t>
            </a:r>
            <a:endParaRPr sz="650">
              <a:latin typeface="Microsoft Sans Serif"/>
              <a:cs typeface="Microsoft Sans Serif"/>
            </a:endParaRPr>
          </a:p>
          <a:p>
            <a:pPr>
              <a:lnSpc>
                <a:spcPct val="100000"/>
              </a:lnSpc>
              <a:spcBef>
                <a:spcPts val="50"/>
              </a:spcBef>
            </a:pPr>
            <a:endParaRPr sz="750">
              <a:latin typeface="Microsoft Sans Serif"/>
              <a:cs typeface="Microsoft Sans Serif"/>
            </a:endParaRPr>
          </a:p>
          <a:p>
            <a:pPr marL="12700">
              <a:lnSpc>
                <a:spcPct val="100000"/>
              </a:lnSpc>
            </a:pPr>
            <a:r>
              <a:rPr sz="650" spc="10" dirty="0">
                <a:latin typeface="Microsoft Sans Serif"/>
                <a:cs typeface="Microsoft Sans Serif"/>
              </a:rPr>
              <a:t>115</a:t>
            </a:r>
            <a:endParaRPr sz="650">
              <a:latin typeface="Microsoft Sans Serif"/>
              <a:cs typeface="Microsoft Sans Serif"/>
            </a:endParaRPr>
          </a:p>
        </p:txBody>
      </p:sp>
      <p:sp>
        <p:nvSpPr>
          <p:cNvPr id="114" name="object 114"/>
          <p:cNvSpPr txBox="1"/>
          <p:nvPr/>
        </p:nvSpPr>
        <p:spPr>
          <a:xfrm>
            <a:off x="9506759" y="1466822"/>
            <a:ext cx="385647" cy="112851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sz="650" spc="10" dirty="0">
                <a:latin typeface="Microsoft Sans Serif"/>
                <a:cs typeface="Microsoft Sans Serif"/>
              </a:rPr>
              <a:t>110</a:t>
            </a:r>
            <a:endParaRPr sz="650">
              <a:latin typeface="Microsoft Sans Serif"/>
              <a:cs typeface="Microsoft Sans Serif"/>
            </a:endParaRPr>
          </a:p>
        </p:txBody>
      </p:sp>
      <p:sp>
        <p:nvSpPr>
          <p:cNvPr id="115" name="object 115"/>
          <p:cNvSpPr txBox="1"/>
          <p:nvPr/>
        </p:nvSpPr>
        <p:spPr>
          <a:xfrm>
            <a:off x="9506759" y="1678652"/>
            <a:ext cx="385647" cy="112851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sz="650" spc="10" dirty="0">
                <a:latin typeface="Microsoft Sans Serif"/>
                <a:cs typeface="Microsoft Sans Serif"/>
              </a:rPr>
              <a:t>105</a:t>
            </a:r>
            <a:endParaRPr sz="650">
              <a:latin typeface="Microsoft Sans Serif"/>
              <a:cs typeface="Microsoft Sans Serif"/>
            </a:endParaRPr>
          </a:p>
        </p:txBody>
      </p:sp>
      <p:sp>
        <p:nvSpPr>
          <p:cNvPr id="116" name="object 116"/>
          <p:cNvSpPr txBox="1"/>
          <p:nvPr/>
        </p:nvSpPr>
        <p:spPr>
          <a:xfrm>
            <a:off x="9506759" y="1893529"/>
            <a:ext cx="385647" cy="112851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sz="650" spc="10" dirty="0">
                <a:latin typeface="Microsoft Sans Serif"/>
                <a:cs typeface="Microsoft Sans Serif"/>
              </a:rPr>
              <a:t>100</a:t>
            </a:r>
            <a:endParaRPr sz="650">
              <a:latin typeface="Microsoft Sans Serif"/>
              <a:cs typeface="Microsoft Sans Serif"/>
            </a:endParaRPr>
          </a:p>
        </p:txBody>
      </p:sp>
      <p:sp>
        <p:nvSpPr>
          <p:cNvPr id="117" name="object 117"/>
          <p:cNvSpPr txBox="1"/>
          <p:nvPr/>
        </p:nvSpPr>
        <p:spPr>
          <a:xfrm>
            <a:off x="9874925" y="2018498"/>
            <a:ext cx="327216" cy="112851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sz="650" dirty="0">
                <a:latin typeface="Microsoft Sans Serif"/>
                <a:cs typeface="Microsoft Sans Serif"/>
              </a:rPr>
              <a:t>0.1</a:t>
            </a:r>
            <a:endParaRPr sz="650">
              <a:latin typeface="Microsoft Sans Serif"/>
              <a:cs typeface="Microsoft Sans Serif"/>
            </a:endParaRPr>
          </a:p>
        </p:txBody>
      </p:sp>
      <p:sp>
        <p:nvSpPr>
          <p:cNvPr id="118" name="object 118"/>
          <p:cNvSpPr txBox="1"/>
          <p:nvPr/>
        </p:nvSpPr>
        <p:spPr>
          <a:xfrm>
            <a:off x="11698497" y="2018498"/>
            <a:ext cx="167990" cy="112851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sz="650" spc="10" dirty="0">
                <a:latin typeface="Microsoft Sans Serif"/>
                <a:cs typeface="Microsoft Sans Serif"/>
              </a:rPr>
              <a:t>1</a:t>
            </a:r>
            <a:endParaRPr sz="650">
              <a:latin typeface="Microsoft Sans Serif"/>
              <a:cs typeface="Microsoft Sans Serif"/>
            </a:endParaRPr>
          </a:p>
        </p:txBody>
      </p:sp>
      <p:sp>
        <p:nvSpPr>
          <p:cNvPr id="119" name="object 119"/>
          <p:cNvSpPr txBox="1"/>
          <p:nvPr/>
        </p:nvSpPr>
        <p:spPr>
          <a:xfrm>
            <a:off x="13402398" y="2018498"/>
            <a:ext cx="276086" cy="112851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sz="650" spc="10" dirty="0">
                <a:latin typeface="Microsoft Sans Serif"/>
                <a:cs typeface="Microsoft Sans Serif"/>
              </a:rPr>
              <a:t>10</a:t>
            </a:r>
            <a:endParaRPr sz="650">
              <a:latin typeface="Microsoft Sans Serif"/>
              <a:cs typeface="Microsoft Sans Serif"/>
            </a:endParaRPr>
          </a:p>
        </p:txBody>
      </p:sp>
      <p:sp>
        <p:nvSpPr>
          <p:cNvPr id="120" name="object 120"/>
          <p:cNvSpPr txBox="1"/>
          <p:nvPr/>
        </p:nvSpPr>
        <p:spPr>
          <a:xfrm>
            <a:off x="1937651" y="2254479"/>
            <a:ext cx="13651039" cy="667875"/>
          </a:xfrm>
          <a:prstGeom prst="rect">
            <a:avLst/>
          </a:prstGeom>
        </p:spPr>
        <p:txBody>
          <a:bodyPr vert="horz" wrap="square" lIns="0" tIns="53975" rIns="0" bIns="0" rtlCol="0">
            <a:spAutoFit/>
          </a:bodyPr>
          <a:lstStyle/>
          <a:p>
            <a:pPr marL="3126105">
              <a:lnSpc>
                <a:spcPct val="100000"/>
              </a:lnSpc>
              <a:spcBef>
                <a:spcPts val="425"/>
              </a:spcBef>
            </a:pPr>
            <a:r>
              <a:rPr sz="500" spc="10" dirty="0">
                <a:latin typeface="Microsoft Sans Serif"/>
                <a:cs typeface="Microsoft Sans Serif"/>
              </a:rPr>
              <a:t>Figura</a:t>
            </a:r>
            <a:r>
              <a:rPr sz="500" spc="15" dirty="0">
                <a:latin typeface="Microsoft Sans Serif"/>
                <a:cs typeface="Microsoft Sans Serif"/>
              </a:rPr>
              <a:t> </a:t>
            </a:r>
            <a:r>
              <a:rPr sz="500" spc="-5" dirty="0">
                <a:latin typeface="Microsoft Sans Serif"/>
                <a:cs typeface="Microsoft Sans Serif"/>
              </a:rPr>
              <a:t>4.-</a:t>
            </a:r>
            <a:r>
              <a:rPr sz="500" spc="195" dirty="0">
                <a:latin typeface="Microsoft Sans Serif"/>
                <a:cs typeface="Microsoft Sans Serif"/>
              </a:rPr>
              <a:t> </a:t>
            </a:r>
            <a:r>
              <a:rPr sz="500" spc="200" dirty="0">
                <a:latin typeface="Microsoft Sans Serif"/>
                <a:cs typeface="Microsoft Sans Serif"/>
              </a:rPr>
              <a:t> </a:t>
            </a:r>
            <a:r>
              <a:rPr sz="650" spc="5" dirty="0">
                <a:latin typeface="Microsoft Sans Serif"/>
                <a:cs typeface="Microsoft Sans Serif"/>
              </a:rPr>
              <a:t>Curva</a:t>
            </a:r>
            <a:r>
              <a:rPr sz="650" dirty="0">
                <a:latin typeface="Microsoft Sans Serif"/>
                <a:cs typeface="Microsoft Sans Serif"/>
              </a:rPr>
              <a:t> </a:t>
            </a:r>
            <a:r>
              <a:rPr sz="650" spc="30" dirty="0">
                <a:latin typeface="Microsoft Sans Serif"/>
                <a:cs typeface="Microsoft Sans Serif"/>
              </a:rPr>
              <a:t>límite</a:t>
            </a:r>
            <a:r>
              <a:rPr sz="650" dirty="0">
                <a:latin typeface="Microsoft Sans Serif"/>
                <a:cs typeface="Microsoft Sans Serif"/>
              </a:rPr>
              <a:t> </a:t>
            </a:r>
            <a:r>
              <a:rPr sz="650" spc="20" dirty="0">
                <a:latin typeface="Microsoft Sans Serif"/>
                <a:cs typeface="Microsoft Sans Serif"/>
              </a:rPr>
              <a:t>típica</a:t>
            </a:r>
            <a:r>
              <a:rPr sz="650" dirty="0">
                <a:latin typeface="Microsoft Sans Serif"/>
                <a:cs typeface="Microsoft Sans Serif"/>
              </a:rPr>
              <a:t> </a:t>
            </a:r>
            <a:r>
              <a:rPr sz="650" spc="20" dirty="0">
                <a:latin typeface="Microsoft Sans Serif"/>
                <a:cs typeface="Microsoft Sans Serif"/>
              </a:rPr>
              <a:t>para</a:t>
            </a:r>
            <a:r>
              <a:rPr sz="650" dirty="0">
                <a:latin typeface="Microsoft Sans Serif"/>
                <a:cs typeface="Microsoft Sans Serif"/>
              </a:rPr>
              <a:t> </a:t>
            </a:r>
            <a:r>
              <a:rPr sz="650" spc="20" dirty="0">
                <a:latin typeface="Microsoft Sans Serif"/>
                <a:cs typeface="Microsoft Sans Serif"/>
              </a:rPr>
              <a:t>operación</a:t>
            </a:r>
            <a:r>
              <a:rPr sz="650" dirty="0">
                <a:latin typeface="Microsoft Sans Serif"/>
                <a:cs typeface="Microsoft Sans Serif"/>
              </a:rPr>
              <a:t> V/Hz </a:t>
            </a:r>
            <a:r>
              <a:rPr sz="650" spc="20" dirty="0">
                <a:latin typeface="Microsoft Sans Serif"/>
                <a:cs typeface="Microsoft Sans Serif"/>
              </a:rPr>
              <a:t>para</a:t>
            </a:r>
            <a:r>
              <a:rPr sz="650" spc="-5" dirty="0">
                <a:latin typeface="Microsoft Sans Serif"/>
                <a:cs typeface="Microsoft Sans Serif"/>
              </a:rPr>
              <a:t> </a:t>
            </a:r>
            <a:r>
              <a:rPr sz="650" spc="40" dirty="0">
                <a:latin typeface="Microsoft Sans Serif"/>
                <a:cs typeface="Microsoft Sans Serif"/>
              </a:rPr>
              <a:t>un</a:t>
            </a:r>
            <a:r>
              <a:rPr sz="650" dirty="0">
                <a:latin typeface="Microsoft Sans Serif"/>
                <a:cs typeface="Microsoft Sans Serif"/>
              </a:rPr>
              <a:t> </a:t>
            </a:r>
            <a:r>
              <a:rPr sz="650" spc="25" dirty="0">
                <a:latin typeface="Microsoft Sans Serif"/>
                <a:cs typeface="Microsoft Sans Serif"/>
              </a:rPr>
              <a:t>generador</a:t>
            </a:r>
            <a:r>
              <a:rPr sz="650" dirty="0">
                <a:latin typeface="Microsoft Sans Serif"/>
                <a:cs typeface="Microsoft Sans Serif"/>
              </a:rPr>
              <a:t> </a:t>
            </a:r>
            <a:r>
              <a:rPr sz="650" spc="20" dirty="0">
                <a:latin typeface="Microsoft Sans Serif"/>
                <a:cs typeface="Microsoft Sans Serif"/>
              </a:rPr>
              <a:t>[11]</a:t>
            </a:r>
            <a:endParaRPr sz="650">
              <a:latin typeface="Microsoft Sans Serif"/>
              <a:cs typeface="Microsoft Sans Serif"/>
            </a:endParaRPr>
          </a:p>
          <a:p>
            <a:pPr marL="170180" marR="2962275" indent="-170180">
              <a:lnSpc>
                <a:spcPct val="154000"/>
              </a:lnSpc>
              <a:spcBef>
                <a:spcPts val="430"/>
              </a:spcBef>
              <a:buSzPct val="153846"/>
              <a:buChar char="•"/>
              <a:tabLst>
                <a:tab pos="170180" algn="l"/>
              </a:tabLst>
            </a:pPr>
            <a:r>
              <a:rPr sz="650" spc="-10" dirty="0">
                <a:latin typeface="Microsoft Sans Serif"/>
                <a:cs typeface="Microsoft Sans Serif"/>
              </a:rPr>
              <a:t>La</a:t>
            </a:r>
            <a:r>
              <a:rPr sz="650" spc="-5" dirty="0">
                <a:latin typeface="Microsoft Sans Serif"/>
                <a:cs typeface="Microsoft Sans Serif"/>
              </a:rPr>
              <a:t> </a:t>
            </a:r>
            <a:r>
              <a:rPr sz="650" spc="20" dirty="0">
                <a:latin typeface="Microsoft Sans Serif"/>
                <a:cs typeface="Microsoft Sans Serif"/>
              </a:rPr>
              <a:t>autoexcitación</a:t>
            </a:r>
            <a:r>
              <a:rPr sz="650" spc="-5" dirty="0">
                <a:latin typeface="Microsoft Sans Serif"/>
                <a:cs typeface="Microsoft Sans Serif"/>
              </a:rPr>
              <a:t> </a:t>
            </a:r>
            <a:r>
              <a:rPr sz="650" spc="25" dirty="0">
                <a:latin typeface="Microsoft Sans Serif"/>
                <a:cs typeface="Microsoft Sans Serif"/>
              </a:rPr>
              <a:t>puede</a:t>
            </a:r>
            <a:r>
              <a:rPr sz="650" dirty="0">
                <a:latin typeface="Microsoft Sans Serif"/>
                <a:cs typeface="Microsoft Sans Serif"/>
              </a:rPr>
              <a:t> </a:t>
            </a:r>
            <a:r>
              <a:rPr sz="650" spc="30" dirty="0">
                <a:latin typeface="Microsoft Sans Serif"/>
                <a:cs typeface="Microsoft Sans Serif"/>
              </a:rPr>
              <a:t>ocurrir</a:t>
            </a:r>
            <a:r>
              <a:rPr sz="650" spc="-5" dirty="0">
                <a:latin typeface="Microsoft Sans Serif"/>
                <a:cs typeface="Microsoft Sans Serif"/>
              </a:rPr>
              <a:t> </a:t>
            </a:r>
            <a:r>
              <a:rPr sz="650" spc="20" dirty="0">
                <a:latin typeface="Microsoft Sans Serif"/>
                <a:cs typeface="Microsoft Sans Serif"/>
              </a:rPr>
              <a:t>en</a:t>
            </a:r>
            <a:r>
              <a:rPr sz="650" dirty="0">
                <a:latin typeface="Microsoft Sans Serif"/>
                <a:cs typeface="Microsoft Sans Serif"/>
              </a:rPr>
              <a:t> </a:t>
            </a:r>
            <a:r>
              <a:rPr sz="650" spc="20" dirty="0">
                <a:latin typeface="Microsoft Sans Serif"/>
                <a:cs typeface="Microsoft Sans Serif"/>
              </a:rPr>
              <a:t>generadores</a:t>
            </a:r>
            <a:r>
              <a:rPr sz="650" spc="-5" dirty="0">
                <a:latin typeface="Microsoft Sans Serif"/>
                <a:cs typeface="Microsoft Sans Serif"/>
              </a:rPr>
              <a:t> </a:t>
            </a:r>
            <a:r>
              <a:rPr sz="650" spc="25" dirty="0">
                <a:latin typeface="Microsoft Sans Serif"/>
                <a:cs typeface="Microsoft Sans Serif"/>
              </a:rPr>
              <a:t>debido</a:t>
            </a:r>
            <a:r>
              <a:rPr sz="650" dirty="0">
                <a:latin typeface="Microsoft Sans Serif"/>
                <a:cs typeface="Microsoft Sans Serif"/>
              </a:rPr>
              <a:t> a</a:t>
            </a:r>
            <a:r>
              <a:rPr sz="650" spc="-5" dirty="0">
                <a:latin typeface="Microsoft Sans Serif"/>
                <a:cs typeface="Microsoft Sans Serif"/>
              </a:rPr>
              <a:t> </a:t>
            </a:r>
            <a:r>
              <a:rPr sz="650" spc="10" dirty="0">
                <a:latin typeface="Microsoft Sans Serif"/>
                <a:cs typeface="Microsoft Sans Serif"/>
              </a:rPr>
              <a:t>la</a:t>
            </a:r>
            <a:r>
              <a:rPr sz="650" dirty="0">
                <a:latin typeface="Microsoft Sans Serif"/>
                <a:cs typeface="Microsoft Sans Serif"/>
              </a:rPr>
              <a:t> </a:t>
            </a:r>
            <a:r>
              <a:rPr sz="650" spc="30" dirty="0">
                <a:latin typeface="Microsoft Sans Serif"/>
                <a:cs typeface="Microsoft Sans Serif"/>
              </a:rPr>
              <a:t>apertura</a:t>
            </a:r>
            <a:r>
              <a:rPr sz="650" spc="-5" dirty="0">
                <a:latin typeface="Microsoft Sans Serif"/>
                <a:cs typeface="Microsoft Sans Serif"/>
              </a:rPr>
              <a:t> </a:t>
            </a:r>
            <a:r>
              <a:rPr sz="650" spc="20" dirty="0">
                <a:latin typeface="Microsoft Sans Serif"/>
                <a:cs typeface="Microsoft Sans Serif"/>
              </a:rPr>
              <a:t>de </a:t>
            </a:r>
            <a:r>
              <a:rPr sz="650" spc="-155" dirty="0">
                <a:latin typeface="Microsoft Sans Serif"/>
                <a:cs typeface="Microsoft Sans Serif"/>
              </a:rPr>
              <a:t> </a:t>
            </a:r>
            <a:r>
              <a:rPr sz="650" spc="40" dirty="0">
                <a:latin typeface="Microsoft Sans Serif"/>
                <a:cs typeface="Microsoft Sans Serif"/>
              </a:rPr>
              <a:t>un </a:t>
            </a:r>
            <a:r>
              <a:rPr sz="650" spc="25" dirty="0">
                <a:latin typeface="Microsoft Sans Serif"/>
                <a:cs typeface="Microsoft Sans Serif"/>
              </a:rPr>
              <a:t>disyuntor </a:t>
            </a:r>
            <a:r>
              <a:rPr sz="650" spc="20" dirty="0">
                <a:latin typeface="Microsoft Sans Serif"/>
                <a:cs typeface="Microsoft Sans Serif"/>
              </a:rPr>
              <a:t>del </a:t>
            </a:r>
            <a:r>
              <a:rPr sz="650" spc="15" dirty="0">
                <a:latin typeface="Microsoft Sans Serif"/>
                <a:cs typeface="Microsoft Sans Serif"/>
              </a:rPr>
              <a:t>sistema </a:t>
            </a:r>
            <a:r>
              <a:rPr sz="650" spc="40" dirty="0">
                <a:latin typeface="Microsoft Sans Serif"/>
                <a:cs typeface="Microsoft Sans Serif"/>
              </a:rPr>
              <a:t>remoto </a:t>
            </a:r>
            <a:r>
              <a:rPr sz="650" spc="20" dirty="0">
                <a:latin typeface="Microsoft Sans Serif"/>
                <a:cs typeface="Microsoft Sans Serif"/>
              </a:rPr>
              <a:t>cuando </a:t>
            </a:r>
            <a:r>
              <a:rPr sz="650" spc="10" dirty="0">
                <a:latin typeface="Microsoft Sans Serif"/>
                <a:cs typeface="Microsoft Sans Serif"/>
              </a:rPr>
              <a:t>la </a:t>
            </a:r>
            <a:r>
              <a:rPr sz="650" spc="25" dirty="0">
                <a:latin typeface="Microsoft Sans Serif"/>
                <a:cs typeface="Microsoft Sans Serif"/>
              </a:rPr>
              <a:t>unidad </a:t>
            </a:r>
            <a:r>
              <a:rPr sz="650" spc="10" dirty="0">
                <a:latin typeface="Microsoft Sans Serif"/>
                <a:cs typeface="Microsoft Sans Serif"/>
              </a:rPr>
              <a:t>está </a:t>
            </a:r>
            <a:r>
              <a:rPr sz="650" spc="15" dirty="0">
                <a:latin typeface="Microsoft Sans Serif"/>
                <a:cs typeface="Microsoft Sans Serif"/>
              </a:rPr>
              <a:t>conectada </a:t>
            </a:r>
            <a:r>
              <a:rPr sz="650" spc="10" dirty="0">
                <a:latin typeface="Microsoft Sans Serif"/>
                <a:cs typeface="Microsoft Sans Serif"/>
              </a:rPr>
              <a:t>al </a:t>
            </a:r>
            <a:r>
              <a:rPr sz="650" spc="15" dirty="0">
                <a:latin typeface="Microsoft Sans Serif"/>
                <a:cs typeface="Microsoft Sans Serif"/>
              </a:rPr>
              <a:t> sistema </a:t>
            </a:r>
            <a:r>
              <a:rPr sz="650" dirty="0">
                <a:latin typeface="Microsoft Sans Serif"/>
                <a:cs typeface="Microsoft Sans Serif"/>
              </a:rPr>
              <a:t>a </a:t>
            </a:r>
            <a:r>
              <a:rPr sz="650" spc="15" dirty="0">
                <a:latin typeface="Microsoft Sans Serif"/>
                <a:cs typeface="Microsoft Sans Serif"/>
              </a:rPr>
              <a:t>través </a:t>
            </a:r>
            <a:r>
              <a:rPr sz="650" spc="20" dirty="0">
                <a:latin typeface="Microsoft Sans Serif"/>
                <a:cs typeface="Microsoft Sans Serif"/>
              </a:rPr>
              <a:t>de </a:t>
            </a:r>
            <a:r>
              <a:rPr sz="650" spc="10" dirty="0">
                <a:latin typeface="Microsoft Sans Serif"/>
                <a:cs typeface="Microsoft Sans Serif"/>
              </a:rPr>
              <a:t>líneas </a:t>
            </a:r>
            <a:r>
              <a:rPr sz="650" spc="20" dirty="0">
                <a:latin typeface="Microsoft Sans Serif"/>
                <a:cs typeface="Microsoft Sans Serif"/>
              </a:rPr>
              <a:t>de </a:t>
            </a:r>
            <a:r>
              <a:rPr sz="650" spc="25" dirty="0">
                <a:latin typeface="Microsoft Sans Serif"/>
                <a:cs typeface="Microsoft Sans Serif"/>
              </a:rPr>
              <a:t>transmisión </a:t>
            </a:r>
            <a:r>
              <a:rPr sz="650" spc="10" dirty="0">
                <a:latin typeface="Microsoft Sans Serif"/>
                <a:cs typeface="Microsoft Sans Serif"/>
              </a:rPr>
              <a:t>largas. </a:t>
            </a:r>
            <a:r>
              <a:rPr sz="650" spc="-30" dirty="0">
                <a:latin typeface="Microsoft Sans Serif"/>
                <a:cs typeface="Microsoft Sans Serif"/>
              </a:rPr>
              <a:t>Si </a:t>
            </a:r>
            <a:r>
              <a:rPr sz="650" spc="10" dirty="0">
                <a:latin typeface="Microsoft Sans Serif"/>
                <a:cs typeface="Microsoft Sans Serif"/>
              </a:rPr>
              <a:t>la </a:t>
            </a:r>
            <a:r>
              <a:rPr sz="650" spc="20" dirty="0">
                <a:latin typeface="Microsoft Sans Serif"/>
                <a:cs typeface="Microsoft Sans Serif"/>
              </a:rPr>
              <a:t>admitancia de </a:t>
            </a:r>
            <a:r>
              <a:rPr sz="650" spc="25" dirty="0">
                <a:latin typeface="Microsoft Sans Serif"/>
                <a:cs typeface="Microsoft Sans Serif"/>
              </a:rPr>
              <a:t> </a:t>
            </a:r>
            <a:r>
              <a:rPr sz="650" spc="15" dirty="0">
                <a:latin typeface="Microsoft Sans Serif"/>
                <a:cs typeface="Microsoft Sans Serif"/>
              </a:rPr>
              <a:t>carga </a:t>
            </a:r>
            <a:r>
              <a:rPr sz="650" spc="20" dirty="0">
                <a:latin typeface="Microsoft Sans Serif"/>
                <a:cs typeface="Microsoft Sans Serif"/>
              </a:rPr>
              <a:t>en </a:t>
            </a:r>
            <a:r>
              <a:rPr sz="650" spc="10" dirty="0">
                <a:latin typeface="Microsoft Sans Serif"/>
                <a:cs typeface="Microsoft Sans Serif"/>
              </a:rPr>
              <a:t>los </a:t>
            </a:r>
            <a:r>
              <a:rPr sz="650" spc="25" dirty="0">
                <a:latin typeface="Microsoft Sans Serif"/>
                <a:cs typeface="Microsoft Sans Serif"/>
              </a:rPr>
              <a:t>terminales </a:t>
            </a:r>
            <a:r>
              <a:rPr sz="650" spc="20" dirty="0">
                <a:latin typeface="Microsoft Sans Serif"/>
                <a:cs typeface="Microsoft Sans Serif"/>
              </a:rPr>
              <a:t>del </a:t>
            </a:r>
            <a:r>
              <a:rPr sz="650" spc="25" dirty="0">
                <a:latin typeface="Microsoft Sans Serif"/>
                <a:cs typeface="Microsoft Sans Serif"/>
              </a:rPr>
              <a:t>generador </a:t>
            </a:r>
            <a:r>
              <a:rPr sz="650" spc="-5" dirty="0">
                <a:latin typeface="Microsoft Sans Serif"/>
                <a:cs typeface="Microsoft Sans Serif"/>
              </a:rPr>
              <a:t>es </a:t>
            </a:r>
            <a:r>
              <a:rPr sz="650" spc="30" dirty="0">
                <a:latin typeface="Microsoft Sans Serif"/>
                <a:cs typeface="Microsoft Sans Serif"/>
              </a:rPr>
              <a:t>mayor </a:t>
            </a:r>
            <a:r>
              <a:rPr sz="650" spc="25" dirty="0">
                <a:latin typeface="Microsoft Sans Serif"/>
                <a:cs typeface="Microsoft Sans Serif"/>
              </a:rPr>
              <a:t>que </a:t>
            </a:r>
            <a:r>
              <a:rPr sz="650" spc="10" dirty="0">
                <a:latin typeface="Microsoft Sans Serif"/>
                <a:cs typeface="Microsoft Sans Serif"/>
              </a:rPr>
              <a:t>la </a:t>
            </a:r>
            <a:r>
              <a:rPr sz="650" spc="20" dirty="0">
                <a:latin typeface="Microsoft Sans Serif"/>
                <a:cs typeface="Microsoft Sans Serif"/>
              </a:rPr>
              <a:t>admitancia del </a:t>
            </a:r>
            <a:r>
              <a:rPr sz="650" spc="25" dirty="0">
                <a:latin typeface="Microsoft Sans Serif"/>
                <a:cs typeface="Microsoft Sans Serif"/>
              </a:rPr>
              <a:t> </a:t>
            </a:r>
            <a:r>
              <a:rPr sz="650" spc="5" dirty="0">
                <a:latin typeface="Microsoft Sans Serif"/>
                <a:cs typeface="Microsoft Sans Serif"/>
              </a:rPr>
              <a:t>eje</a:t>
            </a:r>
            <a:r>
              <a:rPr sz="650" dirty="0">
                <a:latin typeface="Microsoft Sans Serif"/>
                <a:cs typeface="Microsoft Sans Serif"/>
              </a:rPr>
              <a:t> </a:t>
            </a:r>
            <a:r>
              <a:rPr sz="650" spc="20" dirty="0">
                <a:latin typeface="Microsoft Sans Serif"/>
                <a:cs typeface="Microsoft Sans Serif"/>
              </a:rPr>
              <a:t>de</a:t>
            </a:r>
            <a:r>
              <a:rPr sz="650" dirty="0">
                <a:latin typeface="Microsoft Sans Serif"/>
                <a:cs typeface="Microsoft Sans Serif"/>
              </a:rPr>
              <a:t> </a:t>
            </a:r>
            <a:r>
              <a:rPr sz="650" spc="25" dirty="0">
                <a:latin typeface="Microsoft Sans Serif"/>
                <a:cs typeface="Microsoft Sans Serif"/>
              </a:rPr>
              <a:t>cuadratura</a:t>
            </a:r>
            <a:r>
              <a:rPr sz="650" dirty="0">
                <a:latin typeface="Microsoft Sans Serif"/>
                <a:cs typeface="Microsoft Sans Serif"/>
              </a:rPr>
              <a:t> </a:t>
            </a:r>
            <a:r>
              <a:rPr sz="650" spc="5" dirty="0">
                <a:latin typeface="Microsoft Sans Serif"/>
                <a:cs typeface="Microsoft Sans Serif"/>
              </a:rPr>
              <a:t>1/X</a:t>
            </a:r>
            <a:r>
              <a:rPr sz="400" spc="5" dirty="0">
                <a:latin typeface="Microsoft Sans Serif"/>
                <a:cs typeface="Microsoft Sans Serif"/>
              </a:rPr>
              <a:t>q</a:t>
            </a:r>
            <a:r>
              <a:rPr sz="650" spc="5" dirty="0">
                <a:latin typeface="Microsoft Sans Serif"/>
                <a:cs typeface="Microsoft Sans Serif"/>
              </a:rPr>
              <a:t>,</a:t>
            </a:r>
            <a:r>
              <a:rPr sz="650" dirty="0">
                <a:latin typeface="Microsoft Sans Serif"/>
                <a:cs typeface="Microsoft Sans Serif"/>
              </a:rPr>
              <a:t> </a:t>
            </a:r>
            <a:r>
              <a:rPr sz="650" spc="10" dirty="0">
                <a:latin typeface="Microsoft Sans Serif"/>
                <a:cs typeface="Microsoft Sans Serif"/>
              </a:rPr>
              <a:t>la</a:t>
            </a:r>
            <a:r>
              <a:rPr sz="650" dirty="0">
                <a:latin typeface="Microsoft Sans Serif"/>
                <a:cs typeface="Microsoft Sans Serif"/>
              </a:rPr>
              <a:t> </a:t>
            </a:r>
            <a:r>
              <a:rPr sz="650" spc="20" dirty="0">
                <a:latin typeface="Microsoft Sans Serif"/>
                <a:cs typeface="Microsoft Sans Serif"/>
              </a:rPr>
              <a:t>naturaleza</a:t>
            </a:r>
            <a:r>
              <a:rPr sz="650" spc="5" dirty="0">
                <a:latin typeface="Microsoft Sans Serif"/>
                <a:cs typeface="Microsoft Sans Serif"/>
              </a:rPr>
              <a:t> </a:t>
            </a:r>
            <a:r>
              <a:rPr sz="650" spc="20" dirty="0">
                <a:latin typeface="Microsoft Sans Serif"/>
                <a:cs typeface="Microsoft Sans Serif"/>
              </a:rPr>
              <a:t>de</a:t>
            </a:r>
            <a:r>
              <a:rPr sz="650" dirty="0">
                <a:latin typeface="Microsoft Sans Serif"/>
                <a:cs typeface="Microsoft Sans Serif"/>
              </a:rPr>
              <a:t> </a:t>
            </a:r>
            <a:r>
              <a:rPr sz="650" spc="25" dirty="0">
                <a:latin typeface="Microsoft Sans Serif"/>
                <a:cs typeface="Microsoft Sans Serif"/>
              </a:rPr>
              <a:t>retroalimentación</a:t>
            </a:r>
            <a:r>
              <a:rPr sz="650" dirty="0">
                <a:latin typeface="Microsoft Sans Serif"/>
                <a:cs typeface="Microsoft Sans Serif"/>
              </a:rPr>
              <a:t> </a:t>
            </a:r>
            <a:r>
              <a:rPr sz="650" spc="15" dirty="0">
                <a:latin typeface="Microsoft Sans Serif"/>
                <a:cs typeface="Microsoft Sans Serif"/>
              </a:rPr>
              <a:t>positiva</a:t>
            </a:r>
            <a:r>
              <a:rPr sz="650" dirty="0">
                <a:latin typeface="Microsoft Sans Serif"/>
                <a:cs typeface="Microsoft Sans Serif"/>
              </a:rPr>
              <a:t> </a:t>
            </a:r>
            <a:r>
              <a:rPr sz="650" spc="20" dirty="0">
                <a:latin typeface="Microsoft Sans Serif"/>
                <a:cs typeface="Microsoft Sans Serif"/>
              </a:rPr>
              <a:t>de</a:t>
            </a:r>
            <a:r>
              <a:rPr sz="650" dirty="0">
                <a:latin typeface="Microsoft Sans Serif"/>
                <a:cs typeface="Microsoft Sans Serif"/>
              </a:rPr>
              <a:t> </a:t>
            </a:r>
            <a:r>
              <a:rPr sz="650" spc="10" dirty="0">
                <a:latin typeface="Microsoft Sans Serif"/>
                <a:cs typeface="Microsoft Sans Serif"/>
              </a:rPr>
              <a:t>la </a:t>
            </a:r>
            <a:r>
              <a:rPr sz="650" spc="-155" dirty="0">
                <a:latin typeface="Microsoft Sans Serif"/>
                <a:cs typeface="Microsoft Sans Serif"/>
              </a:rPr>
              <a:t> </a:t>
            </a:r>
            <a:r>
              <a:rPr sz="650" spc="10" dirty="0">
                <a:latin typeface="Microsoft Sans Serif"/>
                <a:cs typeface="Microsoft Sans Serif"/>
              </a:rPr>
              <a:t>acción </a:t>
            </a:r>
            <a:r>
              <a:rPr sz="650" spc="20" dirty="0">
                <a:latin typeface="Microsoft Sans Serif"/>
                <a:cs typeface="Microsoft Sans Serif"/>
              </a:rPr>
              <a:t>de </a:t>
            </a:r>
            <a:r>
              <a:rPr sz="650" spc="30" dirty="0">
                <a:latin typeface="Microsoft Sans Serif"/>
                <a:cs typeface="Microsoft Sans Serif"/>
              </a:rPr>
              <a:t>control </a:t>
            </a:r>
            <a:r>
              <a:rPr sz="650" spc="20" dirty="0">
                <a:latin typeface="Microsoft Sans Serif"/>
                <a:cs typeface="Microsoft Sans Serif"/>
              </a:rPr>
              <a:t>del </a:t>
            </a:r>
            <a:r>
              <a:rPr sz="650" spc="30" dirty="0">
                <a:latin typeface="Microsoft Sans Serif"/>
                <a:cs typeface="Microsoft Sans Serif"/>
              </a:rPr>
              <a:t>regulador </a:t>
            </a:r>
            <a:r>
              <a:rPr sz="650" spc="20" dirty="0">
                <a:latin typeface="Microsoft Sans Serif"/>
                <a:cs typeface="Microsoft Sans Serif"/>
              </a:rPr>
              <a:t>de </a:t>
            </a:r>
            <a:r>
              <a:rPr sz="650" spc="15" dirty="0">
                <a:latin typeface="Microsoft Sans Serif"/>
                <a:cs typeface="Microsoft Sans Serif"/>
              </a:rPr>
              <a:t>voltaje </a:t>
            </a:r>
            <a:r>
              <a:rPr sz="650" spc="25" dirty="0">
                <a:latin typeface="Microsoft Sans Serif"/>
                <a:cs typeface="Microsoft Sans Serif"/>
              </a:rPr>
              <a:t>puede </a:t>
            </a:r>
            <a:r>
              <a:rPr sz="650" spc="10" dirty="0">
                <a:latin typeface="Microsoft Sans Serif"/>
                <a:cs typeface="Microsoft Sans Serif"/>
              </a:rPr>
              <a:t>causar </a:t>
            </a:r>
            <a:r>
              <a:rPr sz="650" spc="40" dirty="0">
                <a:latin typeface="Microsoft Sans Serif"/>
                <a:cs typeface="Microsoft Sans Serif"/>
              </a:rPr>
              <a:t>un </a:t>
            </a:r>
            <a:r>
              <a:rPr sz="650" spc="30" dirty="0">
                <a:latin typeface="Microsoft Sans Serif"/>
                <a:cs typeface="Microsoft Sans Serif"/>
              </a:rPr>
              <a:t>rápido </a:t>
            </a:r>
            <a:r>
              <a:rPr sz="650" spc="35" dirty="0">
                <a:latin typeface="Microsoft Sans Serif"/>
                <a:cs typeface="Microsoft Sans Serif"/>
              </a:rPr>
              <a:t> </a:t>
            </a:r>
            <a:r>
              <a:rPr sz="650" spc="30" dirty="0">
                <a:latin typeface="Microsoft Sans Serif"/>
                <a:cs typeface="Microsoft Sans Serif"/>
              </a:rPr>
              <a:t>aumento </a:t>
            </a:r>
            <a:r>
              <a:rPr sz="650" spc="20" dirty="0">
                <a:latin typeface="Microsoft Sans Serif"/>
                <a:cs typeface="Microsoft Sans Serif"/>
              </a:rPr>
              <a:t>de </a:t>
            </a:r>
            <a:r>
              <a:rPr sz="650" spc="15" dirty="0">
                <a:latin typeface="Microsoft Sans Serif"/>
                <a:cs typeface="Microsoft Sans Serif"/>
              </a:rPr>
              <a:t>voltaje. </a:t>
            </a:r>
            <a:r>
              <a:rPr sz="650" spc="-10" dirty="0">
                <a:latin typeface="Microsoft Sans Serif"/>
                <a:cs typeface="Microsoft Sans Serif"/>
              </a:rPr>
              <a:t>La </a:t>
            </a:r>
            <a:r>
              <a:rPr sz="650" spc="20" dirty="0">
                <a:latin typeface="Microsoft Sans Serif"/>
                <a:cs typeface="Microsoft Sans Serif"/>
              </a:rPr>
              <a:t>autoexcitación </a:t>
            </a:r>
            <a:r>
              <a:rPr sz="650" spc="30" dirty="0">
                <a:latin typeface="Microsoft Sans Serif"/>
                <a:cs typeface="Microsoft Sans Serif"/>
              </a:rPr>
              <a:t>normalmente </a:t>
            </a:r>
            <a:r>
              <a:rPr sz="650" spc="-5" dirty="0">
                <a:latin typeface="Microsoft Sans Serif"/>
                <a:cs typeface="Microsoft Sans Serif"/>
              </a:rPr>
              <a:t>se </a:t>
            </a:r>
            <a:r>
              <a:rPr sz="650" spc="5" dirty="0">
                <a:latin typeface="Microsoft Sans Serif"/>
                <a:cs typeface="Microsoft Sans Serif"/>
              </a:rPr>
              <a:t>asocia </a:t>
            </a:r>
            <a:r>
              <a:rPr sz="650" spc="15" dirty="0">
                <a:latin typeface="Microsoft Sans Serif"/>
                <a:cs typeface="Microsoft Sans Serif"/>
              </a:rPr>
              <a:t>con </a:t>
            </a:r>
            <a:r>
              <a:rPr sz="650" spc="20" dirty="0">
                <a:latin typeface="Microsoft Sans Serif"/>
                <a:cs typeface="Microsoft Sans Serif"/>
              </a:rPr>
              <a:t> generadores hidroeléctricos, </a:t>
            </a:r>
            <a:r>
              <a:rPr sz="650" spc="30" dirty="0">
                <a:latin typeface="Microsoft Sans Serif"/>
                <a:cs typeface="Microsoft Sans Serif"/>
              </a:rPr>
              <a:t>porque </a:t>
            </a:r>
            <a:r>
              <a:rPr sz="650" spc="10" dirty="0">
                <a:latin typeface="Microsoft Sans Serif"/>
                <a:cs typeface="Microsoft Sans Serif"/>
              </a:rPr>
              <a:t>la </a:t>
            </a:r>
            <a:r>
              <a:rPr sz="650" spc="25" dirty="0">
                <a:latin typeface="Microsoft Sans Serif"/>
                <a:cs typeface="Microsoft Sans Serif"/>
              </a:rPr>
              <a:t>unidad puede </a:t>
            </a:r>
            <a:r>
              <a:rPr sz="650" spc="30" dirty="0">
                <a:latin typeface="Microsoft Sans Serif"/>
                <a:cs typeface="Microsoft Sans Serif"/>
              </a:rPr>
              <a:t>experimentar </a:t>
            </a:r>
            <a:r>
              <a:rPr sz="650" spc="40" dirty="0">
                <a:latin typeface="Microsoft Sans Serif"/>
                <a:cs typeface="Microsoft Sans Serif"/>
              </a:rPr>
              <a:t>un </a:t>
            </a:r>
            <a:r>
              <a:rPr sz="650" spc="-160" dirty="0">
                <a:latin typeface="Microsoft Sans Serif"/>
                <a:cs typeface="Microsoft Sans Serif"/>
              </a:rPr>
              <a:t> </a:t>
            </a:r>
            <a:r>
              <a:rPr sz="650" spc="5" dirty="0">
                <a:latin typeface="Microsoft Sans Serif"/>
                <a:cs typeface="Microsoft Sans Serif"/>
              </a:rPr>
              <a:t>exceso </a:t>
            </a:r>
            <a:r>
              <a:rPr sz="650" spc="20" dirty="0">
                <a:latin typeface="Microsoft Sans Serif"/>
                <a:cs typeface="Microsoft Sans Serif"/>
              </a:rPr>
              <a:t>de </a:t>
            </a:r>
            <a:r>
              <a:rPr sz="650" spc="15" dirty="0">
                <a:latin typeface="Microsoft Sans Serif"/>
                <a:cs typeface="Microsoft Sans Serif"/>
              </a:rPr>
              <a:t>velocidad </a:t>
            </a:r>
            <a:r>
              <a:rPr sz="650" spc="20" dirty="0">
                <a:latin typeface="Microsoft Sans Serif"/>
                <a:cs typeface="Microsoft Sans Serif"/>
              </a:rPr>
              <a:t>del </a:t>
            </a:r>
            <a:r>
              <a:rPr sz="650" spc="10" dirty="0">
                <a:latin typeface="Microsoft Sans Serif"/>
                <a:cs typeface="Microsoft Sans Serif"/>
              </a:rPr>
              <a:t>200 </a:t>
            </a:r>
            <a:r>
              <a:rPr sz="650" spc="40" dirty="0">
                <a:latin typeface="Microsoft Sans Serif"/>
                <a:cs typeface="Microsoft Sans Serif"/>
              </a:rPr>
              <a:t>por </a:t>
            </a:r>
            <a:r>
              <a:rPr sz="650" spc="20" dirty="0">
                <a:latin typeface="Microsoft Sans Serif"/>
                <a:cs typeface="Microsoft Sans Serif"/>
              </a:rPr>
              <a:t>ciento </a:t>
            </a:r>
            <a:r>
              <a:rPr sz="650" spc="30" dirty="0">
                <a:latin typeface="Microsoft Sans Serif"/>
                <a:cs typeface="Microsoft Sans Serif"/>
              </a:rPr>
              <a:t>durante </a:t>
            </a:r>
            <a:r>
              <a:rPr sz="650" spc="10" dirty="0">
                <a:latin typeface="Microsoft Sans Serif"/>
                <a:cs typeface="Microsoft Sans Serif"/>
              </a:rPr>
              <a:t>los rechazos </a:t>
            </a:r>
            <a:r>
              <a:rPr sz="650" spc="20" dirty="0">
                <a:latin typeface="Microsoft Sans Serif"/>
                <a:cs typeface="Microsoft Sans Serif"/>
              </a:rPr>
              <a:t>de </a:t>
            </a:r>
            <a:r>
              <a:rPr sz="650" spc="15" dirty="0">
                <a:latin typeface="Microsoft Sans Serif"/>
                <a:cs typeface="Microsoft Sans Serif"/>
              </a:rPr>
              <a:t>carga </a:t>
            </a:r>
            <a:r>
              <a:rPr sz="650" spc="20" dirty="0">
                <a:latin typeface="Microsoft Sans Serif"/>
                <a:cs typeface="Microsoft Sans Serif"/>
              </a:rPr>
              <a:t> </a:t>
            </a:r>
            <a:r>
              <a:rPr sz="650" spc="15" dirty="0">
                <a:latin typeface="Microsoft Sans Serif"/>
                <a:cs typeface="Microsoft Sans Serif"/>
              </a:rPr>
              <a:t>[8].</a:t>
            </a:r>
            <a:endParaRPr sz="650">
              <a:latin typeface="Microsoft Sans Serif"/>
              <a:cs typeface="Microsoft Sans Serif"/>
            </a:endParaRPr>
          </a:p>
        </p:txBody>
      </p:sp>
      <p:sp>
        <p:nvSpPr>
          <p:cNvPr id="121" name="object 121"/>
          <p:cNvSpPr txBox="1"/>
          <p:nvPr/>
        </p:nvSpPr>
        <p:spPr>
          <a:xfrm>
            <a:off x="15094900" y="2018498"/>
            <a:ext cx="385647" cy="112851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sz="650" spc="10" dirty="0">
                <a:latin typeface="Microsoft Sans Serif"/>
                <a:cs typeface="Microsoft Sans Serif"/>
              </a:rPr>
              <a:t>100</a:t>
            </a:r>
            <a:endParaRPr sz="650">
              <a:latin typeface="Microsoft Sans Serif"/>
              <a:cs typeface="Microsoft Sans Serif"/>
            </a:endParaRPr>
          </a:p>
        </p:txBody>
      </p:sp>
      <p:sp>
        <p:nvSpPr>
          <p:cNvPr id="122" name="object 122"/>
          <p:cNvSpPr txBox="1"/>
          <p:nvPr/>
        </p:nvSpPr>
        <p:spPr>
          <a:xfrm>
            <a:off x="1415159" y="4157186"/>
            <a:ext cx="7407643" cy="2194319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607060">
              <a:lnSpc>
                <a:spcPct val="100000"/>
              </a:lnSpc>
              <a:spcBef>
                <a:spcPts val="100"/>
              </a:spcBef>
            </a:pPr>
            <a:r>
              <a:rPr sz="850" spc="35" dirty="0">
                <a:latin typeface="Microsoft Sans Serif"/>
                <a:cs typeface="Microsoft Sans Serif"/>
              </a:rPr>
              <a:t>III.</a:t>
            </a:r>
            <a:r>
              <a:rPr sz="850" spc="10" dirty="0">
                <a:latin typeface="Microsoft Sans Serif"/>
                <a:cs typeface="Microsoft Sans Serif"/>
              </a:rPr>
              <a:t> </a:t>
            </a:r>
            <a:r>
              <a:rPr sz="850" spc="-10" dirty="0">
                <a:latin typeface="Microsoft Sans Serif"/>
                <a:cs typeface="Microsoft Sans Serif"/>
              </a:rPr>
              <a:t>oh</a:t>
            </a:r>
            <a:r>
              <a:rPr sz="700" spc="-10" dirty="0">
                <a:latin typeface="Microsoft Sans Serif"/>
                <a:cs typeface="Microsoft Sans Serif"/>
              </a:rPr>
              <a:t>PERANDO</a:t>
            </a:r>
            <a:r>
              <a:rPr sz="850" spc="-10" dirty="0">
                <a:latin typeface="Microsoft Sans Serif"/>
                <a:cs typeface="Microsoft Sans Serif"/>
              </a:rPr>
              <a:t>l</a:t>
            </a:r>
            <a:r>
              <a:rPr sz="700" spc="-10" dirty="0">
                <a:latin typeface="Microsoft Sans Serif"/>
                <a:cs typeface="Microsoft Sans Serif"/>
              </a:rPr>
              <a:t>IMITACIONES</a:t>
            </a:r>
            <a:r>
              <a:rPr sz="700" spc="10" dirty="0">
                <a:latin typeface="Microsoft Sans Serif"/>
                <a:cs typeface="Microsoft Sans Serif"/>
              </a:rPr>
              <a:t> </a:t>
            </a:r>
            <a:r>
              <a:rPr sz="700" spc="-5" dirty="0">
                <a:latin typeface="Microsoft Sans Serif"/>
                <a:cs typeface="Microsoft Sans Serif"/>
              </a:rPr>
              <a:t>EN</a:t>
            </a:r>
            <a:r>
              <a:rPr sz="850" spc="-5" dirty="0">
                <a:latin typeface="Microsoft Sans Serif"/>
                <a:cs typeface="Microsoft Sans Serif"/>
              </a:rPr>
              <a:t>mi</a:t>
            </a:r>
            <a:r>
              <a:rPr sz="700" spc="-5" dirty="0">
                <a:latin typeface="Microsoft Sans Serif"/>
                <a:cs typeface="Microsoft Sans Serif"/>
              </a:rPr>
              <a:t>EQUIPO</a:t>
            </a:r>
            <a:endParaRPr sz="700">
              <a:latin typeface="Microsoft Sans Serif"/>
              <a:cs typeface="Microsoft Sans Serif"/>
            </a:endParaRPr>
          </a:p>
          <a:p>
            <a:pPr marL="12700" marR="48895" indent="154940">
              <a:lnSpc>
                <a:spcPct val="133300"/>
              </a:lnSpc>
              <a:spcBef>
                <a:spcPts val="315"/>
              </a:spcBef>
            </a:pPr>
            <a:r>
              <a:rPr sz="750" spc="-15" dirty="0">
                <a:latin typeface="Microsoft Sans Serif"/>
                <a:cs typeface="Microsoft Sans Serif"/>
              </a:rPr>
              <a:t>Las </a:t>
            </a:r>
            <a:r>
              <a:rPr sz="750" spc="20" dirty="0">
                <a:latin typeface="Microsoft Sans Serif"/>
                <a:cs typeface="Microsoft Sans Serif"/>
              </a:rPr>
              <a:t>limitaciones del </a:t>
            </a:r>
            <a:r>
              <a:rPr sz="750" spc="30" dirty="0">
                <a:latin typeface="Microsoft Sans Serif"/>
                <a:cs typeface="Microsoft Sans Serif"/>
              </a:rPr>
              <a:t>equipo </a:t>
            </a:r>
            <a:r>
              <a:rPr sz="750" spc="20" dirty="0">
                <a:latin typeface="Microsoft Sans Serif"/>
                <a:cs typeface="Microsoft Sans Serif"/>
              </a:rPr>
              <a:t>son </a:t>
            </a:r>
            <a:r>
              <a:rPr sz="750" spc="30" dirty="0">
                <a:latin typeface="Microsoft Sans Serif"/>
                <a:cs typeface="Microsoft Sans Serif"/>
              </a:rPr>
              <a:t>una </a:t>
            </a:r>
            <a:r>
              <a:rPr sz="750" spc="20" dirty="0">
                <a:latin typeface="Microsoft Sans Serif"/>
                <a:cs typeface="Microsoft Sans Serif"/>
              </a:rPr>
              <a:t>consideración </a:t>
            </a:r>
            <a:r>
              <a:rPr sz="750" spc="40" dirty="0">
                <a:latin typeface="Microsoft Sans Serif"/>
                <a:cs typeface="Microsoft Sans Serif"/>
              </a:rPr>
              <a:t>importante </a:t>
            </a:r>
            <a:r>
              <a:rPr sz="750" spc="10" dirty="0">
                <a:latin typeface="Microsoft Sans Serif"/>
                <a:cs typeface="Microsoft Sans Serif"/>
              </a:rPr>
              <a:t>al </a:t>
            </a:r>
            <a:r>
              <a:rPr sz="750" spc="15" dirty="0">
                <a:latin typeface="Microsoft Sans Serif"/>
                <a:cs typeface="Microsoft Sans Serif"/>
              </a:rPr>
              <a:t> </a:t>
            </a:r>
            <a:r>
              <a:rPr sz="750" spc="35" dirty="0">
                <a:latin typeface="Microsoft Sans Serif"/>
                <a:cs typeface="Microsoft Sans Serif"/>
              </a:rPr>
              <a:t>configurar </a:t>
            </a:r>
            <a:r>
              <a:rPr sz="750" spc="10" dirty="0">
                <a:latin typeface="Microsoft Sans Serif"/>
                <a:cs typeface="Microsoft Sans Serif"/>
              </a:rPr>
              <a:t>la </a:t>
            </a:r>
            <a:r>
              <a:rPr sz="750" spc="25" dirty="0">
                <a:latin typeface="Microsoft Sans Serif"/>
                <a:cs typeface="Microsoft Sans Serif"/>
              </a:rPr>
              <a:t>protección </a:t>
            </a:r>
            <a:r>
              <a:rPr sz="750" dirty="0">
                <a:latin typeface="Microsoft Sans Serif"/>
                <a:cs typeface="Microsoft Sans Serif"/>
              </a:rPr>
              <a:t>V/Hz </a:t>
            </a:r>
            <a:r>
              <a:rPr sz="750" spc="25" dirty="0">
                <a:latin typeface="Microsoft Sans Serif"/>
                <a:cs typeface="Microsoft Sans Serif"/>
              </a:rPr>
              <a:t>para </a:t>
            </a:r>
            <a:r>
              <a:rPr sz="750" spc="30" dirty="0">
                <a:latin typeface="Microsoft Sans Serif"/>
                <a:cs typeface="Microsoft Sans Serif"/>
              </a:rPr>
              <a:t>una unidad </a:t>
            </a:r>
            <a:r>
              <a:rPr sz="750" spc="25" dirty="0">
                <a:latin typeface="Microsoft Sans Serif"/>
                <a:cs typeface="Microsoft Sans Serif"/>
              </a:rPr>
              <a:t>generadora. </a:t>
            </a:r>
            <a:r>
              <a:rPr sz="750" spc="-5" dirty="0">
                <a:latin typeface="Microsoft Sans Serif"/>
                <a:cs typeface="Microsoft Sans Serif"/>
              </a:rPr>
              <a:t>Los </a:t>
            </a:r>
            <a:r>
              <a:rPr sz="750" dirty="0">
                <a:latin typeface="Microsoft Sans Serif"/>
                <a:cs typeface="Microsoft Sans Serif"/>
              </a:rPr>
              <a:t> </a:t>
            </a:r>
            <a:r>
              <a:rPr sz="750" spc="20" dirty="0">
                <a:latin typeface="Microsoft Sans Serif"/>
                <a:cs typeface="Microsoft Sans Serif"/>
              </a:rPr>
              <a:t>estándares </a:t>
            </a:r>
            <a:r>
              <a:rPr sz="750" spc="-55" dirty="0">
                <a:latin typeface="Microsoft Sans Serif"/>
                <a:cs typeface="Microsoft Sans Serif"/>
              </a:rPr>
              <a:t>IEEE </a:t>
            </a:r>
            <a:r>
              <a:rPr sz="750" spc="30" dirty="0">
                <a:latin typeface="Microsoft Sans Serif"/>
                <a:cs typeface="Microsoft Sans Serif"/>
              </a:rPr>
              <a:t>tienen </a:t>
            </a:r>
            <a:r>
              <a:rPr sz="750" spc="20" dirty="0">
                <a:latin typeface="Microsoft Sans Serif"/>
                <a:cs typeface="Microsoft Sans Serif"/>
              </a:rPr>
              <a:t>pautas </a:t>
            </a:r>
            <a:r>
              <a:rPr sz="750" spc="25" dirty="0">
                <a:latin typeface="Microsoft Sans Serif"/>
                <a:cs typeface="Microsoft Sans Serif"/>
              </a:rPr>
              <a:t>sobre límites para </a:t>
            </a:r>
            <a:r>
              <a:rPr sz="750" dirty="0">
                <a:latin typeface="Microsoft Sans Serif"/>
                <a:cs typeface="Microsoft Sans Serif"/>
              </a:rPr>
              <a:t>V/Hz </a:t>
            </a:r>
            <a:r>
              <a:rPr sz="750" spc="5" dirty="0">
                <a:latin typeface="Microsoft Sans Serif"/>
                <a:cs typeface="Microsoft Sans Serif"/>
              </a:rPr>
              <a:t>excesivo y </a:t>
            </a:r>
            <a:r>
              <a:rPr sz="750" spc="10" dirty="0">
                <a:latin typeface="Microsoft Sans Serif"/>
                <a:cs typeface="Microsoft Sans Serif"/>
              </a:rPr>
              <a:t> </a:t>
            </a:r>
            <a:r>
              <a:rPr sz="750" spc="25" dirty="0">
                <a:latin typeface="Microsoft Sans Serif"/>
                <a:cs typeface="Microsoft Sans Serif"/>
              </a:rPr>
              <a:t>sobretensión de generadores </a:t>
            </a:r>
            <a:r>
              <a:rPr sz="750" spc="5" dirty="0">
                <a:latin typeface="Microsoft Sans Serif"/>
                <a:cs typeface="Microsoft Sans Serif"/>
              </a:rPr>
              <a:t>y </a:t>
            </a:r>
            <a:r>
              <a:rPr sz="750" spc="30" dirty="0">
                <a:latin typeface="Microsoft Sans Serif"/>
                <a:cs typeface="Microsoft Sans Serif"/>
              </a:rPr>
              <a:t>transformadores unitarios </a:t>
            </a:r>
            <a:r>
              <a:rPr sz="750" spc="5" dirty="0">
                <a:latin typeface="Microsoft Sans Serif"/>
                <a:cs typeface="Microsoft Sans Serif"/>
              </a:rPr>
              <a:t>asociados, </a:t>
            </a:r>
            <a:r>
              <a:rPr sz="750" spc="10" dirty="0">
                <a:latin typeface="Microsoft Sans Serif"/>
                <a:cs typeface="Microsoft Sans Serif"/>
              </a:rPr>
              <a:t> </a:t>
            </a:r>
            <a:r>
              <a:rPr sz="750" spc="20" dirty="0">
                <a:latin typeface="Microsoft Sans Serif"/>
                <a:cs typeface="Microsoft Sans Serif"/>
              </a:rPr>
              <a:t>incluidos </a:t>
            </a:r>
            <a:r>
              <a:rPr sz="750" spc="10" dirty="0">
                <a:latin typeface="Microsoft Sans Serif"/>
                <a:cs typeface="Microsoft Sans Serif"/>
              </a:rPr>
              <a:t>el </a:t>
            </a:r>
            <a:r>
              <a:rPr sz="750" spc="30" dirty="0">
                <a:latin typeface="Microsoft Sans Serif"/>
                <a:cs typeface="Microsoft Sans Serif"/>
              </a:rPr>
              <a:t>generador </a:t>
            </a:r>
            <a:r>
              <a:rPr sz="750" spc="20" dirty="0">
                <a:latin typeface="Microsoft Sans Serif"/>
                <a:cs typeface="Microsoft Sans Serif"/>
              </a:rPr>
              <a:t>elevador </a:t>
            </a:r>
            <a:r>
              <a:rPr sz="750" spc="-35" dirty="0">
                <a:latin typeface="Microsoft Sans Serif"/>
                <a:cs typeface="Microsoft Sans Serif"/>
              </a:rPr>
              <a:t>(GSU) </a:t>
            </a:r>
            <a:r>
              <a:rPr sz="750" spc="5" dirty="0">
                <a:latin typeface="Microsoft Sans Serif"/>
                <a:cs typeface="Microsoft Sans Serif"/>
              </a:rPr>
              <a:t>y </a:t>
            </a:r>
            <a:r>
              <a:rPr sz="750" spc="10" dirty="0">
                <a:latin typeface="Microsoft Sans Serif"/>
                <a:cs typeface="Microsoft Sans Serif"/>
              </a:rPr>
              <a:t>los </a:t>
            </a:r>
            <a:r>
              <a:rPr sz="750" spc="30" dirty="0">
                <a:latin typeface="Microsoft Sans Serif"/>
                <a:cs typeface="Microsoft Sans Serif"/>
              </a:rPr>
              <a:t>transformadores </a:t>
            </a:r>
            <a:r>
              <a:rPr sz="750" spc="15" dirty="0">
                <a:latin typeface="Microsoft Sans Serif"/>
                <a:cs typeface="Microsoft Sans Serif"/>
              </a:rPr>
              <a:t>auxiliares </a:t>
            </a:r>
            <a:r>
              <a:rPr sz="750" spc="-185" dirty="0">
                <a:latin typeface="Microsoft Sans Serif"/>
                <a:cs typeface="Microsoft Sans Serif"/>
              </a:rPr>
              <a:t> </a:t>
            </a:r>
            <a:r>
              <a:rPr sz="750" spc="30" dirty="0">
                <a:latin typeface="Microsoft Sans Serif"/>
                <a:cs typeface="Microsoft Sans Serif"/>
              </a:rPr>
              <a:t>unitarios</a:t>
            </a:r>
            <a:r>
              <a:rPr sz="750" spc="-5" dirty="0">
                <a:latin typeface="Microsoft Sans Serif"/>
                <a:cs typeface="Microsoft Sans Serif"/>
              </a:rPr>
              <a:t> </a:t>
            </a:r>
            <a:r>
              <a:rPr sz="750" spc="-25" dirty="0">
                <a:latin typeface="Microsoft Sans Serif"/>
                <a:cs typeface="Microsoft Sans Serif"/>
              </a:rPr>
              <a:t>(UAT)</a:t>
            </a:r>
            <a:r>
              <a:rPr sz="750" spc="-5" dirty="0">
                <a:latin typeface="Microsoft Sans Serif"/>
                <a:cs typeface="Microsoft Sans Serif"/>
              </a:rPr>
              <a:t> </a:t>
            </a:r>
            <a:r>
              <a:rPr sz="750" spc="25" dirty="0">
                <a:latin typeface="Microsoft Sans Serif"/>
                <a:cs typeface="Microsoft Sans Serif"/>
              </a:rPr>
              <a:t>[9]</a:t>
            </a:r>
            <a:r>
              <a:rPr sz="750" spc="-5" dirty="0">
                <a:latin typeface="Microsoft Sans Serif"/>
                <a:cs typeface="Microsoft Sans Serif"/>
              </a:rPr>
              <a:t> </a:t>
            </a:r>
            <a:r>
              <a:rPr sz="750" spc="15" dirty="0">
                <a:latin typeface="Microsoft Sans Serif"/>
                <a:cs typeface="Microsoft Sans Serif"/>
              </a:rPr>
              <a:t>[10].</a:t>
            </a:r>
            <a:r>
              <a:rPr sz="750" spc="-5" dirty="0">
                <a:latin typeface="Microsoft Sans Serif"/>
                <a:cs typeface="Microsoft Sans Serif"/>
              </a:rPr>
              <a:t> Estos</a:t>
            </a:r>
            <a:r>
              <a:rPr sz="750" dirty="0">
                <a:latin typeface="Microsoft Sans Serif"/>
                <a:cs typeface="Microsoft Sans Serif"/>
              </a:rPr>
              <a:t> </a:t>
            </a:r>
            <a:r>
              <a:rPr sz="750" spc="-5" dirty="0">
                <a:latin typeface="Microsoft Sans Serif"/>
                <a:cs typeface="Microsoft Sans Serif"/>
              </a:rPr>
              <a:t>se </a:t>
            </a:r>
            <a:r>
              <a:rPr sz="750" spc="30" dirty="0">
                <a:latin typeface="Microsoft Sans Serif"/>
                <a:cs typeface="Microsoft Sans Serif"/>
              </a:rPr>
              <a:t>resumen</a:t>
            </a:r>
            <a:r>
              <a:rPr sz="750" spc="-5" dirty="0">
                <a:latin typeface="Microsoft Sans Serif"/>
                <a:cs typeface="Microsoft Sans Serif"/>
              </a:rPr>
              <a:t> </a:t>
            </a:r>
            <a:r>
              <a:rPr sz="750" spc="25" dirty="0">
                <a:latin typeface="Microsoft Sans Serif"/>
                <a:cs typeface="Microsoft Sans Serif"/>
              </a:rPr>
              <a:t>en</a:t>
            </a:r>
            <a:r>
              <a:rPr sz="750" spc="-5" dirty="0">
                <a:latin typeface="Microsoft Sans Serif"/>
                <a:cs typeface="Microsoft Sans Serif"/>
              </a:rPr>
              <a:t> </a:t>
            </a:r>
            <a:r>
              <a:rPr sz="750" spc="10" dirty="0">
                <a:latin typeface="Microsoft Sans Serif"/>
                <a:cs typeface="Microsoft Sans Serif"/>
              </a:rPr>
              <a:t>la</a:t>
            </a:r>
            <a:r>
              <a:rPr sz="750" spc="-5" dirty="0">
                <a:latin typeface="Microsoft Sans Serif"/>
                <a:cs typeface="Microsoft Sans Serif"/>
              </a:rPr>
              <a:t> Sección</a:t>
            </a:r>
            <a:r>
              <a:rPr sz="750" dirty="0">
                <a:latin typeface="Microsoft Sans Serif"/>
                <a:cs typeface="Microsoft Sans Serif"/>
              </a:rPr>
              <a:t> </a:t>
            </a:r>
            <a:r>
              <a:rPr sz="750" spc="15" dirty="0">
                <a:latin typeface="Microsoft Sans Serif"/>
                <a:cs typeface="Microsoft Sans Serif"/>
              </a:rPr>
              <a:t>I.</a:t>
            </a:r>
            <a:endParaRPr sz="750">
              <a:latin typeface="Microsoft Sans Serif"/>
              <a:cs typeface="Microsoft Sans Serif"/>
            </a:endParaRPr>
          </a:p>
          <a:p>
            <a:pPr marL="12700" marR="5080" indent="154940">
              <a:lnSpc>
                <a:spcPts val="1200"/>
              </a:lnSpc>
              <a:spcBef>
                <a:spcPts val="90"/>
              </a:spcBef>
            </a:pPr>
            <a:r>
              <a:rPr sz="750" dirty="0">
                <a:latin typeface="Microsoft Sans Serif"/>
                <a:cs typeface="Microsoft Sans Serif"/>
              </a:rPr>
              <a:t>Al </a:t>
            </a:r>
            <a:r>
              <a:rPr sz="750" spc="35" dirty="0">
                <a:latin typeface="Microsoft Sans Serif"/>
                <a:cs typeface="Microsoft Sans Serif"/>
              </a:rPr>
              <a:t>configurar </a:t>
            </a:r>
            <a:r>
              <a:rPr sz="750" spc="10" dirty="0">
                <a:latin typeface="Microsoft Sans Serif"/>
                <a:cs typeface="Microsoft Sans Serif"/>
              </a:rPr>
              <a:t>la </a:t>
            </a:r>
            <a:r>
              <a:rPr sz="750" spc="25" dirty="0">
                <a:latin typeface="Microsoft Sans Serif"/>
                <a:cs typeface="Microsoft Sans Serif"/>
              </a:rPr>
              <a:t>protección </a:t>
            </a:r>
            <a:r>
              <a:rPr sz="750" spc="30" dirty="0">
                <a:latin typeface="Microsoft Sans Serif"/>
                <a:cs typeface="Microsoft Sans Serif"/>
              </a:rPr>
              <a:t>contra </a:t>
            </a:r>
            <a:r>
              <a:rPr sz="750" spc="20" dirty="0">
                <a:latin typeface="Microsoft Sans Serif"/>
                <a:cs typeface="Microsoft Sans Serif"/>
              </a:rPr>
              <a:t>sobretensiones, ciertos </a:t>
            </a:r>
            <a:r>
              <a:rPr sz="750" spc="25" dirty="0">
                <a:latin typeface="Microsoft Sans Serif"/>
                <a:cs typeface="Microsoft Sans Serif"/>
              </a:rPr>
              <a:t> </a:t>
            </a:r>
            <a:r>
              <a:rPr sz="750" spc="20" dirty="0">
                <a:latin typeface="Microsoft Sans Serif"/>
                <a:cs typeface="Microsoft Sans Serif"/>
              </a:rPr>
              <a:t>estándares </a:t>
            </a:r>
            <a:r>
              <a:rPr sz="750" spc="35" dirty="0">
                <a:latin typeface="Microsoft Sans Serif"/>
                <a:cs typeface="Microsoft Sans Serif"/>
              </a:rPr>
              <a:t>rigen </a:t>
            </a:r>
            <a:r>
              <a:rPr sz="750" spc="10" dirty="0">
                <a:latin typeface="Microsoft Sans Serif"/>
                <a:cs typeface="Microsoft Sans Serif"/>
              </a:rPr>
              <a:t>los </a:t>
            </a:r>
            <a:r>
              <a:rPr sz="750" spc="25" dirty="0">
                <a:latin typeface="Microsoft Sans Serif"/>
                <a:cs typeface="Microsoft Sans Serif"/>
              </a:rPr>
              <a:t>requisitos </a:t>
            </a:r>
            <a:r>
              <a:rPr sz="750" spc="30" dirty="0">
                <a:latin typeface="Microsoft Sans Serif"/>
                <a:cs typeface="Microsoft Sans Serif"/>
              </a:rPr>
              <a:t>mínimos. </a:t>
            </a:r>
            <a:r>
              <a:rPr sz="750" spc="-5" dirty="0">
                <a:latin typeface="Microsoft Sans Serif"/>
                <a:cs typeface="Microsoft Sans Serif"/>
              </a:rPr>
              <a:t>Los </a:t>
            </a:r>
            <a:r>
              <a:rPr sz="750" spc="25" dirty="0">
                <a:latin typeface="Microsoft Sans Serif"/>
                <a:cs typeface="Microsoft Sans Serif"/>
              </a:rPr>
              <a:t>generadores de </a:t>
            </a:r>
            <a:r>
              <a:rPr sz="750" spc="40" dirty="0">
                <a:latin typeface="Microsoft Sans Serif"/>
                <a:cs typeface="Microsoft Sans Serif"/>
              </a:rPr>
              <a:t>turbina </a:t>
            </a:r>
            <a:r>
              <a:rPr sz="750" spc="45" dirty="0">
                <a:latin typeface="Microsoft Sans Serif"/>
                <a:cs typeface="Microsoft Sans Serif"/>
              </a:rPr>
              <a:t> </a:t>
            </a:r>
            <a:r>
              <a:rPr sz="750" spc="25" dirty="0">
                <a:latin typeface="Microsoft Sans Serif"/>
                <a:cs typeface="Microsoft Sans Serif"/>
              </a:rPr>
              <a:t>de </a:t>
            </a:r>
            <a:r>
              <a:rPr sz="750" spc="50" dirty="0">
                <a:latin typeface="Microsoft Sans Serif"/>
                <a:cs typeface="Microsoft Sans Serif"/>
              </a:rPr>
              <a:t>rotor </a:t>
            </a:r>
            <a:r>
              <a:rPr sz="750" spc="20" dirty="0">
                <a:latin typeface="Microsoft Sans Serif"/>
                <a:cs typeface="Microsoft Sans Serif"/>
              </a:rPr>
              <a:t>cilíndrico </a:t>
            </a:r>
            <a:r>
              <a:rPr sz="750" spc="25" dirty="0">
                <a:latin typeface="Microsoft Sans Serif"/>
                <a:cs typeface="Microsoft Sans Serif"/>
              </a:rPr>
              <a:t>deben </a:t>
            </a:r>
            <a:r>
              <a:rPr sz="750" spc="15" dirty="0">
                <a:latin typeface="Microsoft Sans Serif"/>
                <a:cs typeface="Microsoft Sans Serif"/>
              </a:rPr>
              <a:t>ser </a:t>
            </a:r>
            <a:r>
              <a:rPr sz="750" dirty="0">
                <a:latin typeface="Microsoft Sans Serif"/>
                <a:cs typeface="Microsoft Sans Serif"/>
              </a:rPr>
              <a:t>capaces </a:t>
            </a:r>
            <a:r>
              <a:rPr sz="750" spc="25" dirty="0">
                <a:latin typeface="Microsoft Sans Serif"/>
                <a:cs typeface="Microsoft Sans Serif"/>
              </a:rPr>
              <a:t>de </a:t>
            </a:r>
            <a:r>
              <a:rPr sz="750" spc="30" dirty="0">
                <a:latin typeface="Microsoft Sans Serif"/>
                <a:cs typeface="Microsoft Sans Serif"/>
              </a:rPr>
              <a:t>funcionar </a:t>
            </a:r>
            <a:r>
              <a:rPr sz="750" spc="20" dirty="0">
                <a:latin typeface="Microsoft Sans Serif"/>
                <a:cs typeface="Microsoft Sans Serif"/>
              </a:rPr>
              <a:t>hasta </a:t>
            </a:r>
            <a:r>
              <a:rPr sz="750" spc="10" dirty="0">
                <a:latin typeface="Microsoft Sans Serif"/>
                <a:cs typeface="Microsoft Sans Serif"/>
              </a:rPr>
              <a:t>el 105 </a:t>
            </a:r>
            <a:r>
              <a:rPr sz="750" spc="45" dirty="0">
                <a:latin typeface="Microsoft Sans Serif"/>
                <a:cs typeface="Microsoft Sans Serif"/>
              </a:rPr>
              <a:t>por </a:t>
            </a:r>
            <a:r>
              <a:rPr sz="750" spc="50" dirty="0">
                <a:latin typeface="Microsoft Sans Serif"/>
                <a:cs typeface="Microsoft Sans Serif"/>
              </a:rPr>
              <a:t> </a:t>
            </a:r>
            <a:r>
              <a:rPr sz="750" spc="25" dirty="0">
                <a:latin typeface="Microsoft Sans Serif"/>
                <a:cs typeface="Microsoft Sans Serif"/>
              </a:rPr>
              <a:t>ciento </a:t>
            </a:r>
            <a:r>
              <a:rPr sz="750" spc="20" dirty="0">
                <a:latin typeface="Microsoft Sans Serif"/>
                <a:cs typeface="Microsoft Sans Serif"/>
              </a:rPr>
              <a:t>del voltaje </a:t>
            </a:r>
            <a:r>
              <a:rPr sz="750" spc="30" dirty="0">
                <a:latin typeface="Microsoft Sans Serif"/>
                <a:cs typeface="Microsoft Sans Serif"/>
              </a:rPr>
              <a:t>nominal. </a:t>
            </a:r>
            <a:r>
              <a:rPr sz="750" spc="20" dirty="0">
                <a:latin typeface="Microsoft Sans Serif"/>
                <a:cs typeface="Microsoft Sans Serif"/>
              </a:rPr>
              <a:t>También </a:t>
            </a:r>
            <a:r>
              <a:rPr sz="750" spc="-5" dirty="0">
                <a:latin typeface="Microsoft Sans Serif"/>
                <a:cs typeface="Microsoft Sans Serif"/>
              </a:rPr>
              <a:t>se </a:t>
            </a:r>
            <a:r>
              <a:rPr sz="750" spc="15" dirty="0">
                <a:latin typeface="Microsoft Sans Serif"/>
                <a:cs typeface="Microsoft Sans Serif"/>
              </a:rPr>
              <a:t>establecen variaciones </a:t>
            </a:r>
            <a:r>
              <a:rPr sz="750" spc="25" dirty="0">
                <a:latin typeface="Microsoft Sans Serif"/>
                <a:cs typeface="Microsoft Sans Serif"/>
              </a:rPr>
              <a:t>de </a:t>
            </a:r>
            <a:r>
              <a:rPr sz="750" spc="30" dirty="0">
                <a:latin typeface="Microsoft Sans Serif"/>
                <a:cs typeface="Microsoft Sans Serif"/>
              </a:rPr>
              <a:t> </a:t>
            </a:r>
            <a:r>
              <a:rPr sz="750" spc="20" dirty="0">
                <a:latin typeface="Microsoft Sans Serif"/>
                <a:cs typeface="Microsoft Sans Serif"/>
              </a:rPr>
              <a:t>voltaje similares </a:t>
            </a:r>
            <a:r>
              <a:rPr sz="750" spc="25" dirty="0">
                <a:latin typeface="Microsoft Sans Serif"/>
                <a:cs typeface="Microsoft Sans Serif"/>
              </a:rPr>
              <a:t>para </a:t>
            </a:r>
            <a:r>
              <a:rPr sz="750" spc="10" dirty="0">
                <a:latin typeface="Microsoft Sans Serif"/>
                <a:cs typeface="Microsoft Sans Serif"/>
              </a:rPr>
              <a:t>los </a:t>
            </a:r>
            <a:r>
              <a:rPr sz="750" spc="25" dirty="0">
                <a:latin typeface="Microsoft Sans Serif"/>
                <a:cs typeface="Microsoft Sans Serif"/>
              </a:rPr>
              <a:t>generadores hidroeléctricos </a:t>
            </a:r>
            <a:r>
              <a:rPr sz="750" spc="20" dirty="0">
                <a:latin typeface="Microsoft Sans Serif"/>
                <a:cs typeface="Microsoft Sans Serif"/>
              </a:rPr>
              <a:t>[3]. </a:t>
            </a:r>
            <a:r>
              <a:rPr sz="750" spc="-5" dirty="0">
                <a:latin typeface="Microsoft Sans Serif"/>
                <a:cs typeface="Microsoft Sans Serif"/>
              </a:rPr>
              <a:t>Los </a:t>
            </a:r>
            <a:r>
              <a:rPr sz="750" dirty="0">
                <a:latin typeface="Microsoft Sans Serif"/>
                <a:cs typeface="Microsoft Sans Serif"/>
              </a:rPr>
              <a:t> </a:t>
            </a:r>
            <a:r>
              <a:rPr sz="750" spc="30" dirty="0">
                <a:latin typeface="Microsoft Sans Serif"/>
                <a:cs typeface="Microsoft Sans Serif"/>
              </a:rPr>
              <a:t>transformadores</a:t>
            </a:r>
            <a:r>
              <a:rPr sz="750" spc="-5" dirty="0">
                <a:latin typeface="Microsoft Sans Serif"/>
                <a:cs typeface="Microsoft Sans Serif"/>
              </a:rPr>
              <a:t> </a:t>
            </a:r>
            <a:r>
              <a:rPr sz="750" spc="25" dirty="0">
                <a:latin typeface="Microsoft Sans Serif"/>
                <a:cs typeface="Microsoft Sans Serif"/>
              </a:rPr>
              <a:t>de</a:t>
            </a:r>
            <a:r>
              <a:rPr sz="750" spc="-5" dirty="0">
                <a:latin typeface="Microsoft Sans Serif"/>
                <a:cs typeface="Microsoft Sans Serif"/>
              </a:rPr>
              <a:t> </a:t>
            </a:r>
            <a:r>
              <a:rPr sz="750" spc="25" dirty="0">
                <a:latin typeface="Microsoft Sans Serif"/>
                <a:cs typeface="Microsoft Sans Serif"/>
              </a:rPr>
              <a:t>potencia</a:t>
            </a:r>
            <a:r>
              <a:rPr sz="750" dirty="0">
                <a:latin typeface="Microsoft Sans Serif"/>
                <a:cs typeface="Microsoft Sans Serif"/>
              </a:rPr>
              <a:t> </a:t>
            </a:r>
            <a:r>
              <a:rPr sz="750" spc="20" dirty="0">
                <a:latin typeface="Microsoft Sans Serif"/>
                <a:cs typeface="Microsoft Sans Serif"/>
              </a:rPr>
              <a:t>solo</a:t>
            </a:r>
            <a:r>
              <a:rPr sz="750" spc="-5" dirty="0">
                <a:latin typeface="Microsoft Sans Serif"/>
                <a:cs typeface="Microsoft Sans Serif"/>
              </a:rPr>
              <a:t> </a:t>
            </a:r>
            <a:r>
              <a:rPr sz="750" spc="25" dirty="0">
                <a:latin typeface="Microsoft Sans Serif"/>
                <a:cs typeface="Microsoft Sans Serif"/>
              </a:rPr>
              <a:t>deben</a:t>
            </a:r>
            <a:r>
              <a:rPr sz="750" dirty="0">
                <a:latin typeface="Microsoft Sans Serif"/>
                <a:cs typeface="Microsoft Sans Serif"/>
              </a:rPr>
              <a:t> </a:t>
            </a:r>
            <a:r>
              <a:rPr sz="750" spc="35" dirty="0">
                <a:latin typeface="Microsoft Sans Serif"/>
                <a:cs typeface="Microsoft Sans Serif"/>
              </a:rPr>
              <a:t>operar</a:t>
            </a:r>
            <a:r>
              <a:rPr sz="750" spc="-5" dirty="0">
                <a:latin typeface="Microsoft Sans Serif"/>
                <a:cs typeface="Microsoft Sans Serif"/>
              </a:rPr>
              <a:t> </a:t>
            </a:r>
            <a:r>
              <a:rPr sz="750" spc="20" dirty="0">
                <a:latin typeface="Microsoft Sans Serif"/>
                <a:cs typeface="Microsoft Sans Serif"/>
              </a:rPr>
              <a:t>hasta</a:t>
            </a:r>
            <a:r>
              <a:rPr sz="750" spc="-5" dirty="0">
                <a:latin typeface="Microsoft Sans Serif"/>
                <a:cs typeface="Microsoft Sans Serif"/>
              </a:rPr>
              <a:t> </a:t>
            </a:r>
            <a:r>
              <a:rPr sz="750" spc="10" dirty="0">
                <a:latin typeface="Microsoft Sans Serif"/>
                <a:cs typeface="Microsoft Sans Serif"/>
              </a:rPr>
              <a:t>el</a:t>
            </a:r>
            <a:r>
              <a:rPr sz="750" dirty="0">
                <a:latin typeface="Microsoft Sans Serif"/>
                <a:cs typeface="Microsoft Sans Serif"/>
              </a:rPr>
              <a:t> </a:t>
            </a:r>
            <a:r>
              <a:rPr sz="750" spc="10" dirty="0">
                <a:latin typeface="Microsoft Sans Serif"/>
                <a:cs typeface="Microsoft Sans Serif"/>
              </a:rPr>
              <a:t>110</a:t>
            </a:r>
            <a:r>
              <a:rPr sz="750" spc="-5" dirty="0">
                <a:latin typeface="Microsoft Sans Serif"/>
                <a:cs typeface="Microsoft Sans Serif"/>
              </a:rPr>
              <a:t> </a:t>
            </a:r>
            <a:r>
              <a:rPr sz="750" spc="45" dirty="0">
                <a:latin typeface="Microsoft Sans Serif"/>
                <a:cs typeface="Microsoft Sans Serif"/>
              </a:rPr>
              <a:t>por</a:t>
            </a:r>
            <a:r>
              <a:rPr sz="750" dirty="0">
                <a:latin typeface="Microsoft Sans Serif"/>
                <a:cs typeface="Microsoft Sans Serif"/>
              </a:rPr>
              <a:t> </a:t>
            </a:r>
            <a:r>
              <a:rPr sz="750" spc="25" dirty="0">
                <a:latin typeface="Microsoft Sans Serif"/>
                <a:cs typeface="Microsoft Sans Serif"/>
              </a:rPr>
              <a:t>ciento </a:t>
            </a:r>
            <a:r>
              <a:rPr sz="750" spc="-185" dirty="0">
                <a:latin typeface="Microsoft Sans Serif"/>
                <a:cs typeface="Microsoft Sans Serif"/>
              </a:rPr>
              <a:t> </a:t>
            </a:r>
            <a:r>
              <a:rPr sz="750" spc="20" dirty="0">
                <a:latin typeface="Microsoft Sans Serif"/>
                <a:cs typeface="Microsoft Sans Serif"/>
              </a:rPr>
              <a:t>del</a:t>
            </a:r>
            <a:r>
              <a:rPr sz="750" spc="-5" dirty="0">
                <a:latin typeface="Microsoft Sans Serif"/>
                <a:cs typeface="Microsoft Sans Serif"/>
              </a:rPr>
              <a:t> </a:t>
            </a:r>
            <a:r>
              <a:rPr sz="750" spc="20" dirty="0">
                <a:latin typeface="Microsoft Sans Serif"/>
                <a:cs typeface="Microsoft Sans Serif"/>
              </a:rPr>
              <a:t>voltaje</a:t>
            </a:r>
            <a:r>
              <a:rPr sz="750" spc="-5" dirty="0">
                <a:latin typeface="Microsoft Sans Serif"/>
                <a:cs typeface="Microsoft Sans Serif"/>
              </a:rPr>
              <a:t> </a:t>
            </a:r>
            <a:r>
              <a:rPr sz="750" spc="35" dirty="0">
                <a:latin typeface="Microsoft Sans Serif"/>
                <a:cs typeface="Microsoft Sans Serif"/>
              </a:rPr>
              <a:t>nominal</a:t>
            </a:r>
            <a:r>
              <a:rPr sz="750" dirty="0">
                <a:latin typeface="Microsoft Sans Serif"/>
                <a:cs typeface="Microsoft Sans Serif"/>
              </a:rPr>
              <a:t> a</a:t>
            </a:r>
            <a:r>
              <a:rPr sz="750" spc="-5" dirty="0">
                <a:latin typeface="Microsoft Sans Serif"/>
                <a:cs typeface="Microsoft Sans Serif"/>
              </a:rPr>
              <a:t> </a:t>
            </a:r>
            <a:r>
              <a:rPr sz="750" spc="10" dirty="0">
                <a:latin typeface="Microsoft Sans Serif"/>
                <a:cs typeface="Microsoft Sans Serif"/>
              </a:rPr>
              <a:t>la</a:t>
            </a:r>
            <a:r>
              <a:rPr sz="750" dirty="0">
                <a:latin typeface="Microsoft Sans Serif"/>
                <a:cs typeface="Microsoft Sans Serif"/>
              </a:rPr>
              <a:t> </a:t>
            </a:r>
            <a:r>
              <a:rPr sz="750" spc="20" dirty="0">
                <a:latin typeface="Microsoft Sans Serif"/>
                <a:cs typeface="Microsoft Sans Serif"/>
              </a:rPr>
              <a:t>frecuencia</a:t>
            </a:r>
            <a:r>
              <a:rPr sz="750" spc="-5" dirty="0">
                <a:latin typeface="Microsoft Sans Serif"/>
                <a:cs typeface="Microsoft Sans Serif"/>
              </a:rPr>
              <a:t> </a:t>
            </a:r>
            <a:r>
              <a:rPr sz="750" spc="30" dirty="0">
                <a:latin typeface="Microsoft Sans Serif"/>
                <a:cs typeface="Microsoft Sans Serif"/>
              </a:rPr>
              <a:t>nominal,</a:t>
            </a:r>
            <a:r>
              <a:rPr sz="750" spc="-5" dirty="0">
                <a:latin typeface="Microsoft Sans Serif"/>
                <a:cs typeface="Microsoft Sans Serif"/>
              </a:rPr>
              <a:t> </a:t>
            </a:r>
            <a:r>
              <a:rPr sz="750" spc="30" dirty="0">
                <a:latin typeface="Microsoft Sans Serif"/>
                <a:cs typeface="Microsoft Sans Serif"/>
              </a:rPr>
              <a:t>dependiendo</a:t>
            </a:r>
            <a:r>
              <a:rPr sz="750" dirty="0">
                <a:latin typeface="Microsoft Sans Serif"/>
                <a:cs typeface="Microsoft Sans Serif"/>
              </a:rPr>
              <a:t> </a:t>
            </a:r>
            <a:r>
              <a:rPr sz="750" spc="25" dirty="0">
                <a:latin typeface="Microsoft Sans Serif"/>
                <a:cs typeface="Microsoft Sans Serif"/>
              </a:rPr>
              <a:t>de</a:t>
            </a:r>
            <a:r>
              <a:rPr sz="750" spc="-5" dirty="0">
                <a:latin typeface="Microsoft Sans Serif"/>
                <a:cs typeface="Microsoft Sans Serif"/>
              </a:rPr>
              <a:t> </a:t>
            </a:r>
            <a:r>
              <a:rPr sz="750" spc="10" dirty="0">
                <a:latin typeface="Microsoft Sans Serif"/>
                <a:cs typeface="Microsoft Sans Serif"/>
              </a:rPr>
              <a:t>los</a:t>
            </a:r>
            <a:r>
              <a:rPr sz="750" dirty="0">
                <a:latin typeface="Microsoft Sans Serif"/>
                <a:cs typeface="Microsoft Sans Serif"/>
              </a:rPr>
              <a:t> </a:t>
            </a:r>
            <a:r>
              <a:rPr sz="750" spc="10" dirty="0">
                <a:latin typeface="Microsoft Sans Serif"/>
                <a:cs typeface="Microsoft Sans Serif"/>
              </a:rPr>
              <a:t>niveles </a:t>
            </a:r>
            <a:r>
              <a:rPr sz="750" spc="-185" dirty="0">
                <a:latin typeface="Microsoft Sans Serif"/>
                <a:cs typeface="Microsoft Sans Serif"/>
              </a:rPr>
              <a:t> </a:t>
            </a:r>
            <a:r>
              <a:rPr sz="750" spc="25" dirty="0">
                <a:latin typeface="Microsoft Sans Serif"/>
                <a:cs typeface="Microsoft Sans Serif"/>
              </a:rPr>
              <a:t>de </a:t>
            </a:r>
            <a:r>
              <a:rPr sz="750" spc="15" dirty="0">
                <a:latin typeface="Microsoft Sans Serif"/>
                <a:cs typeface="Microsoft Sans Serif"/>
              </a:rPr>
              <a:t>carga </a:t>
            </a:r>
            <a:r>
              <a:rPr sz="750" spc="20" dirty="0">
                <a:latin typeface="Microsoft Sans Serif"/>
                <a:cs typeface="Microsoft Sans Serif"/>
              </a:rPr>
              <a:t>[2]. </a:t>
            </a:r>
            <a:r>
              <a:rPr sz="750" spc="-15" dirty="0">
                <a:latin typeface="Microsoft Sans Serif"/>
                <a:cs typeface="Microsoft Sans Serif"/>
              </a:rPr>
              <a:t>La </a:t>
            </a:r>
            <a:r>
              <a:rPr sz="750" spc="15" dirty="0">
                <a:latin typeface="Microsoft Sans Serif"/>
                <a:cs typeface="Microsoft Sans Serif"/>
              </a:rPr>
              <a:t>capacidad </a:t>
            </a:r>
            <a:r>
              <a:rPr sz="750" dirty="0">
                <a:latin typeface="Microsoft Sans Serif"/>
                <a:cs typeface="Microsoft Sans Serif"/>
              </a:rPr>
              <a:t>V/Hz </a:t>
            </a:r>
            <a:r>
              <a:rPr sz="750" spc="-5" dirty="0">
                <a:latin typeface="Microsoft Sans Serif"/>
                <a:cs typeface="Microsoft Sans Serif"/>
              </a:rPr>
              <a:t>se </a:t>
            </a:r>
            <a:r>
              <a:rPr sz="750" spc="35" dirty="0">
                <a:latin typeface="Microsoft Sans Serif"/>
                <a:cs typeface="Microsoft Sans Serif"/>
              </a:rPr>
              <a:t>mide </a:t>
            </a:r>
            <a:r>
              <a:rPr sz="750" spc="25" dirty="0">
                <a:latin typeface="Microsoft Sans Serif"/>
                <a:cs typeface="Microsoft Sans Serif"/>
              </a:rPr>
              <a:t>en </a:t>
            </a:r>
            <a:r>
              <a:rPr sz="750" spc="10" dirty="0">
                <a:latin typeface="Microsoft Sans Serif"/>
                <a:cs typeface="Microsoft Sans Serif"/>
              </a:rPr>
              <a:t>la salida </a:t>
            </a:r>
            <a:r>
              <a:rPr sz="750" spc="20" dirty="0">
                <a:latin typeface="Microsoft Sans Serif"/>
                <a:cs typeface="Microsoft Sans Serif"/>
              </a:rPr>
              <a:t>del </a:t>
            </a:r>
            <a:r>
              <a:rPr sz="750" spc="35" dirty="0">
                <a:latin typeface="Microsoft Sans Serif"/>
                <a:cs typeface="Microsoft Sans Serif"/>
              </a:rPr>
              <a:t>transformador. </a:t>
            </a:r>
            <a:r>
              <a:rPr sz="750" spc="-185" dirty="0">
                <a:latin typeface="Microsoft Sans Serif"/>
                <a:cs typeface="Microsoft Sans Serif"/>
              </a:rPr>
              <a:t> </a:t>
            </a:r>
            <a:r>
              <a:rPr sz="750" spc="5" dirty="0">
                <a:latin typeface="Microsoft Sans Serif"/>
                <a:cs typeface="Microsoft Sans Serif"/>
              </a:rPr>
              <a:t>Para </a:t>
            </a:r>
            <a:r>
              <a:rPr sz="750" spc="45" dirty="0">
                <a:latin typeface="Microsoft Sans Serif"/>
                <a:cs typeface="Microsoft Sans Serif"/>
              </a:rPr>
              <a:t>un </a:t>
            </a:r>
            <a:r>
              <a:rPr sz="750" spc="40" dirty="0">
                <a:latin typeface="Microsoft Sans Serif"/>
                <a:cs typeface="Microsoft Sans Serif"/>
              </a:rPr>
              <a:t>transformador </a:t>
            </a:r>
            <a:r>
              <a:rPr sz="750" spc="-35" dirty="0">
                <a:latin typeface="Microsoft Sans Serif"/>
                <a:cs typeface="Microsoft Sans Serif"/>
              </a:rPr>
              <a:t>GSU, </a:t>
            </a:r>
            <a:r>
              <a:rPr sz="750" spc="10" dirty="0">
                <a:latin typeface="Microsoft Sans Serif"/>
                <a:cs typeface="Microsoft Sans Serif"/>
              </a:rPr>
              <a:t>el </a:t>
            </a:r>
            <a:r>
              <a:rPr sz="750" spc="45" dirty="0">
                <a:latin typeface="Microsoft Sans Serif"/>
                <a:cs typeface="Microsoft Sans Serif"/>
              </a:rPr>
              <a:t>punto </a:t>
            </a:r>
            <a:r>
              <a:rPr sz="750" spc="25" dirty="0">
                <a:latin typeface="Microsoft Sans Serif"/>
                <a:cs typeface="Microsoft Sans Serif"/>
              </a:rPr>
              <a:t>de medición </a:t>
            </a:r>
            <a:r>
              <a:rPr sz="750" spc="10" dirty="0">
                <a:latin typeface="Microsoft Sans Serif"/>
                <a:cs typeface="Microsoft Sans Serif"/>
              </a:rPr>
              <a:t>está </a:t>
            </a:r>
            <a:r>
              <a:rPr sz="750" spc="25" dirty="0">
                <a:latin typeface="Microsoft Sans Serif"/>
                <a:cs typeface="Microsoft Sans Serif"/>
              </a:rPr>
              <a:t>en </a:t>
            </a:r>
            <a:r>
              <a:rPr sz="750" spc="10" dirty="0">
                <a:latin typeface="Microsoft Sans Serif"/>
                <a:cs typeface="Microsoft Sans Serif"/>
              </a:rPr>
              <a:t>los </a:t>
            </a:r>
            <a:r>
              <a:rPr sz="750" spc="15" dirty="0">
                <a:latin typeface="Microsoft Sans Serif"/>
                <a:cs typeface="Microsoft Sans Serif"/>
              </a:rPr>
              <a:t> </a:t>
            </a:r>
            <a:r>
              <a:rPr sz="750" spc="25" dirty="0">
                <a:latin typeface="Microsoft Sans Serif"/>
                <a:cs typeface="Microsoft Sans Serif"/>
              </a:rPr>
              <a:t>terminales</a:t>
            </a:r>
            <a:r>
              <a:rPr sz="750" spc="-10" dirty="0">
                <a:latin typeface="Microsoft Sans Serif"/>
                <a:cs typeface="Microsoft Sans Serif"/>
              </a:rPr>
              <a:t> </a:t>
            </a:r>
            <a:r>
              <a:rPr sz="750" spc="25" dirty="0">
                <a:latin typeface="Microsoft Sans Serif"/>
                <a:cs typeface="Microsoft Sans Serif"/>
              </a:rPr>
              <a:t>de</a:t>
            </a:r>
            <a:r>
              <a:rPr sz="750" spc="-5" dirty="0">
                <a:latin typeface="Microsoft Sans Serif"/>
                <a:cs typeface="Microsoft Sans Serif"/>
              </a:rPr>
              <a:t> </a:t>
            </a:r>
            <a:r>
              <a:rPr sz="750" spc="30" dirty="0">
                <a:latin typeface="Microsoft Sans Serif"/>
                <a:cs typeface="Microsoft Sans Serif"/>
              </a:rPr>
              <a:t>alto</a:t>
            </a:r>
            <a:r>
              <a:rPr sz="750" spc="-5" dirty="0">
                <a:latin typeface="Microsoft Sans Serif"/>
                <a:cs typeface="Microsoft Sans Serif"/>
              </a:rPr>
              <a:t> </a:t>
            </a:r>
            <a:r>
              <a:rPr sz="750" spc="15" dirty="0">
                <a:latin typeface="Microsoft Sans Serif"/>
                <a:cs typeface="Microsoft Sans Serif"/>
              </a:rPr>
              <a:t>voltaje.</a:t>
            </a:r>
            <a:endParaRPr sz="750">
              <a:latin typeface="Microsoft Sans Serif"/>
              <a:cs typeface="Microsoft Sans Serif"/>
            </a:endParaRPr>
          </a:p>
          <a:p>
            <a:pPr marL="12700" marR="6985" indent="154940">
              <a:lnSpc>
                <a:spcPts val="1200"/>
              </a:lnSpc>
              <a:spcBef>
                <a:spcPts val="25"/>
              </a:spcBef>
            </a:pPr>
            <a:r>
              <a:rPr sz="700" spc="-30" dirty="0">
                <a:latin typeface="Microsoft Sans Serif"/>
                <a:cs typeface="Microsoft Sans Serif"/>
              </a:rPr>
              <a:t>El </a:t>
            </a:r>
            <a:r>
              <a:rPr sz="700" spc="30" dirty="0">
                <a:latin typeface="Microsoft Sans Serif"/>
                <a:cs typeface="Microsoft Sans Serif"/>
              </a:rPr>
              <a:t>daño </a:t>
            </a:r>
            <a:r>
              <a:rPr sz="700" spc="10" dirty="0">
                <a:latin typeface="Microsoft Sans Serif"/>
                <a:cs typeface="Microsoft Sans Serif"/>
              </a:rPr>
              <a:t>al </a:t>
            </a:r>
            <a:r>
              <a:rPr sz="700" spc="30" dirty="0">
                <a:latin typeface="Microsoft Sans Serif"/>
                <a:cs typeface="Microsoft Sans Serif"/>
              </a:rPr>
              <a:t>equipo debido </a:t>
            </a:r>
            <a:r>
              <a:rPr sz="700" dirty="0">
                <a:latin typeface="Microsoft Sans Serif"/>
                <a:cs typeface="Microsoft Sans Serif"/>
              </a:rPr>
              <a:t>a V/Hz </a:t>
            </a:r>
            <a:r>
              <a:rPr sz="700" spc="5" dirty="0">
                <a:latin typeface="Microsoft Sans Serif"/>
                <a:cs typeface="Microsoft Sans Serif"/>
              </a:rPr>
              <a:t>excesivo </a:t>
            </a:r>
            <a:r>
              <a:rPr sz="700" spc="-5" dirty="0">
                <a:latin typeface="Microsoft Sans Serif"/>
                <a:cs typeface="Microsoft Sans Serif"/>
              </a:rPr>
              <a:t>se </a:t>
            </a:r>
            <a:r>
              <a:rPr sz="700" spc="20" dirty="0">
                <a:latin typeface="Microsoft Sans Serif"/>
                <a:cs typeface="Microsoft Sans Serif"/>
              </a:rPr>
              <a:t>debe </a:t>
            </a:r>
            <a:r>
              <a:rPr sz="700" spc="25" dirty="0">
                <a:latin typeface="Microsoft Sans Serif"/>
                <a:cs typeface="Microsoft Sans Serif"/>
              </a:rPr>
              <a:t>principalmente </a:t>
            </a:r>
            <a:r>
              <a:rPr sz="700" spc="10" dirty="0">
                <a:latin typeface="Microsoft Sans Serif"/>
                <a:cs typeface="Microsoft Sans Serif"/>
              </a:rPr>
              <a:t>al </a:t>
            </a:r>
            <a:r>
              <a:rPr sz="700" spc="15" dirty="0">
                <a:latin typeface="Microsoft Sans Serif"/>
                <a:cs typeface="Microsoft Sans Serif"/>
              </a:rPr>
              <a:t> </a:t>
            </a:r>
            <a:r>
              <a:rPr sz="700" spc="25" dirty="0">
                <a:latin typeface="Microsoft Sans Serif"/>
                <a:cs typeface="Microsoft Sans Serif"/>
              </a:rPr>
              <a:t>sobrecalentamiento </a:t>
            </a:r>
            <a:r>
              <a:rPr sz="700" spc="20" dirty="0">
                <a:latin typeface="Microsoft Sans Serif"/>
                <a:cs typeface="Microsoft Sans Serif"/>
              </a:rPr>
              <a:t>de </a:t>
            </a:r>
            <a:r>
              <a:rPr sz="700" spc="10" dirty="0">
                <a:latin typeface="Microsoft Sans Serif"/>
                <a:cs typeface="Microsoft Sans Serif"/>
              </a:rPr>
              <a:t>los </a:t>
            </a:r>
            <a:r>
              <a:rPr sz="700" spc="25" dirty="0">
                <a:latin typeface="Microsoft Sans Serif"/>
                <a:cs typeface="Microsoft Sans Serif"/>
              </a:rPr>
              <a:t>componentes, </a:t>
            </a:r>
            <a:r>
              <a:rPr sz="700" spc="30" dirty="0">
                <a:latin typeface="Microsoft Sans Serif"/>
                <a:cs typeface="Microsoft Sans Serif"/>
              </a:rPr>
              <a:t>que </a:t>
            </a:r>
            <a:r>
              <a:rPr sz="700" spc="25" dirty="0">
                <a:latin typeface="Microsoft Sans Serif"/>
                <a:cs typeface="Microsoft Sans Serif"/>
              </a:rPr>
              <a:t>depende </a:t>
            </a:r>
            <a:r>
              <a:rPr sz="700" spc="20" dirty="0">
                <a:latin typeface="Microsoft Sans Serif"/>
                <a:cs typeface="Microsoft Sans Serif"/>
              </a:rPr>
              <a:t>de </a:t>
            </a:r>
            <a:r>
              <a:rPr sz="700" spc="10" dirty="0">
                <a:latin typeface="Microsoft Sans Serif"/>
                <a:cs typeface="Microsoft Sans Serif"/>
              </a:rPr>
              <a:t>la </a:t>
            </a:r>
            <a:r>
              <a:rPr sz="700" spc="25" dirty="0">
                <a:latin typeface="Microsoft Sans Serif"/>
                <a:cs typeface="Microsoft Sans Serif"/>
              </a:rPr>
              <a:t>duración </a:t>
            </a:r>
            <a:r>
              <a:rPr sz="700" spc="20" dirty="0">
                <a:latin typeface="Microsoft Sans Serif"/>
                <a:cs typeface="Microsoft Sans Serif"/>
              </a:rPr>
              <a:t>del </a:t>
            </a:r>
            <a:r>
              <a:rPr sz="700" spc="25" dirty="0">
                <a:latin typeface="Microsoft Sans Serif"/>
                <a:cs typeface="Microsoft Sans Serif"/>
              </a:rPr>
              <a:t> </a:t>
            </a:r>
            <a:r>
              <a:rPr sz="700" spc="20" dirty="0">
                <a:latin typeface="Microsoft Sans Serif"/>
                <a:cs typeface="Microsoft Sans Serif"/>
              </a:rPr>
              <a:t>evento. </a:t>
            </a:r>
            <a:r>
              <a:rPr sz="700" spc="-20" dirty="0">
                <a:latin typeface="Microsoft Sans Serif"/>
                <a:cs typeface="Microsoft Sans Serif"/>
              </a:rPr>
              <a:t>A </a:t>
            </a:r>
            <a:r>
              <a:rPr sz="700" spc="35" dirty="0">
                <a:latin typeface="Microsoft Sans Serif"/>
                <a:cs typeface="Microsoft Sans Serif"/>
              </a:rPr>
              <a:t>partir </a:t>
            </a:r>
            <a:r>
              <a:rPr sz="700" spc="20" dirty="0">
                <a:latin typeface="Microsoft Sans Serif"/>
                <a:cs typeface="Microsoft Sans Serif"/>
              </a:rPr>
              <a:t>de </a:t>
            </a:r>
            <a:r>
              <a:rPr sz="700" dirty="0">
                <a:latin typeface="Microsoft Sans Serif"/>
                <a:cs typeface="Microsoft Sans Serif"/>
              </a:rPr>
              <a:t>las </a:t>
            </a:r>
            <a:r>
              <a:rPr sz="700" spc="15" dirty="0">
                <a:latin typeface="Microsoft Sans Serif"/>
                <a:cs typeface="Microsoft Sans Serif"/>
              </a:rPr>
              <a:t>relaciones </a:t>
            </a:r>
            <a:r>
              <a:rPr sz="700" spc="30" dirty="0">
                <a:latin typeface="Microsoft Sans Serif"/>
                <a:cs typeface="Microsoft Sans Serif"/>
              </a:rPr>
              <a:t>entre </a:t>
            </a:r>
            <a:r>
              <a:rPr sz="700" spc="10" dirty="0">
                <a:latin typeface="Microsoft Sans Serif"/>
                <a:cs typeface="Microsoft Sans Serif"/>
              </a:rPr>
              <a:t>los </a:t>
            </a:r>
            <a:r>
              <a:rPr sz="700" spc="20" dirty="0">
                <a:latin typeface="Microsoft Sans Serif"/>
                <a:cs typeface="Microsoft Sans Serif"/>
              </a:rPr>
              <a:t>campos de </a:t>
            </a:r>
            <a:r>
              <a:rPr sz="700" spc="30" dirty="0">
                <a:latin typeface="Microsoft Sans Serif"/>
                <a:cs typeface="Microsoft Sans Serif"/>
              </a:rPr>
              <a:t>fuga </a:t>
            </a:r>
            <a:r>
              <a:rPr sz="700" spc="5" dirty="0">
                <a:latin typeface="Microsoft Sans Serif"/>
                <a:cs typeface="Microsoft Sans Serif"/>
              </a:rPr>
              <a:t>y </a:t>
            </a:r>
            <a:r>
              <a:rPr sz="700" spc="10" dirty="0">
                <a:latin typeface="Microsoft Sans Serif"/>
                <a:cs typeface="Microsoft Sans Serif"/>
              </a:rPr>
              <a:t>el </a:t>
            </a:r>
            <a:r>
              <a:rPr sz="700" spc="15" dirty="0">
                <a:latin typeface="Microsoft Sans Serif"/>
                <a:cs typeface="Microsoft Sans Serif"/>
              </a:rPr>
              <a:t> </a:t>
            </a:r>
            <a:r>
              <a:rPr sz="700" spc="20" dirty="0">
                <a:latin typeface="Microsoft Sans Serif"/>
                <a:cs typeface="Microsoft Sans Serif"/>
              </a:rPr>
              <a:t>calentamiento, </a:t>
            </a:r>
            <a:r>
              <a:rPr sz="700" dirty="0">
                <a:latin typeface="Microsoft Sans Serif"/>
                <a:cs typeface="Microsoft Sans Serif"/>
              </a:rPr>
              <a:t>las </a:t>
            </a:r>
            <a:r>
              <a:rPr sz="700" spc="10" dirty="0">
                <a:latin typeface="Microsoft Sans Serif"/>
                <a:cs typeface="Microsoft Sans Serif"/>
              </a:rPr>
              <a:t>curvas </a:t>
            </a:r>
            <a:r>
              <a:rPr sz="700" spc="30" dirty="0">
                <a:latin typeface="Microsoft Sans Serif"/>
                <a:cs typeface="Microsoft Sans Serif"/>
              </a:rPr>
              <a:t>pueden ilustrar </a:t>
            </a:r>
            <a:r>
              <a:rPr sz="700" spc="10" dirty="0">
                <a:latin typeface="Microsoft Sans Serif"/>
                <a:cs typeface="Microsoft Sans Serif"/>
              </a:rPr>
              <a:t>los </a:t>
            </a:r>
            <a:r>
              <a:rPr sz="700" spc="25" dirty="0">
                <a:latin typeface="Microsoft Sans Serif"/>
                <a:cs typeface="Microsoft Sans Serif"/>
              </a:rPr>
              <a:t>límites </a:t>
            </a:r>
            <a:r>
              <a:rPr sz="700" spc="20" dirty="0">
                <a:latin typeface="Microsoft Sans Serif"/>
                <a:cs typeface="Microsoft Sans Serif"/>
              </a:rPr>
              <a:t>de </a:t>
            </a:r>
            <a:r>
              <a:rPr sz="700" spc="10" dirty="0">
                <a:latin typeface="Microsoft Sans Serif"/>
                <a:cs typeface="Microsoft Sans Serif"/>
              </a:rPr>
              <a:t>la </a:t>
            </a:r>
            <a:r>
              <a:rPr sz="700" spc="40" dirty="0">
                <a:latin typeface="Microsoft Sans Serif"/>
                <a:cs typeface="Microsoft Sans Serif"/>
              </a:rPr>
              <a:t>magnitud </a:t>
            </a:r>
            <a:r>
              <a:rPr sz="700" spc="5" dirty="0">
                <a:latin typeface="Microsoft Sans Serif"/>
                <a:cs typeface="Microsoft Sans Serif"/>
              </a:rPr>
              <a:t>y </a:t>
            </a:r>
            <a:r>
              <a:rPr sz="700" spc="10" dirty="0">
                <a:latin typeface="Microsoft Sans Serif"/>
                <a:cs typeface="Microsoft Sans Serif"/>
              </a:rPr>
              <a:t> </a:t>
            </a:r>
            <a:r>
              <a:rPr sz="700" spc="25" dirty="0">
                <a:latin typeface="Microsoft Sans Serif"/>
                <a:cs typeface="Microsoft Sans Serif"/>
              </a:rPr>
              <a:t>duración </a:t>
            </a:r>
            <a:r>
              <a:rPr sz="700" spc="20" dirty="0">
                <a:latin typeface="Microsoft Sans Serif"/>
                <a:cs typeface="Microsoft Sans Serif"/>
              </a:rPr>
              <a:t>de </a:t>
            </a:r>
            <a:r>
              <a:rPr sz="700" spc="10" dirty="0">
                <a:latin typeface="Microsoft Sans Serif"/>
                <a:cs typeface="Microsoft Sans Serif"/>
              </a:rPr>
              <a:t>los </a:t>
            </a:r>
            <a:r>
              <a:rPr sz="700" spc="15" dirty="0">
                <a:latin typeface="Microsoft Sans Serif"/>
                <a:cs typeface="Microsoft Sans Serif"/>
              </a:rPr>
              <a:t>eventos </a:t>
            </a:r>
            <a:r>
              <a:rPr sz="700" dirty="0">
                <a:latin typeface="Microsoft Sans Serif"/>
                <a:cs typeface="Microsoft Sans Serif"/>
              </a:rPr>
              <a:t>V/Hz. </a:t>
            </a:r>
            <a:r>
              <a:rPr sz="700" spc="-5" dirty="0">
                <a:latin typeface="Microsoft Sans Serif"/>
                <a:cs typeface="Microsoft Sans Serif"/>
              </a:rPr>
              <a:t>Los </a:t>
            </a:r>
            <a:r>
              <a:rPr sz="700" spc="20" dirty="0">
                <a:latin typeface="Microsoft Sans Serif"/>
                <a:cs typeface="Microsoft Sans Serif"/>
              </a:rPr>
              <a:t>fabricantes </a:t>
            </a:r>
            <a:r>
              <a:rPr sz="700" spc="30" dirty="0">
                <a:latin typeface="Microsoft Sans Serif"/>
                <a:cs typeface="Microsoft Sans Serif"/>
              </a:rPr>
              <a:t>generalmente proporcionan </a:t>
            </a:r>
            <a:r>
              <a:rPr sz="700" spc="35" dirty="0">
                <a:latin typeface="Microsoft Sans Serif"/>
                <a:cs typeface="Microsoft Sans Serif"/>
              </a:rPr>
              <a:t> </a:t>
            </a:r>
            <a:r>
              <a:rPr sz="700" spc="10" dirty="0">
                <a:latin typeface="Microsoft Sans Serif"/>
                <a:cs typeface="Microsoft Sans Serif"/>
              </a:rPr>
              <a:t>curvas </a:t>
            </a:r>
            <a:r>
              <a:rPr sz="700" spc="25" dirty="0">
                <a:latin typeface="Microsoft Sans Serif"/>
                <a:cs typeface="Microsoft Sans Serif"/>
              </a:rPr>
              <a:t>para </a:t>
            </a:r>
            <a:r>
              <a:rPr sz="700" dirty="0">
                <a:latin typeface="Microsoft Sans Serif"/>
                <a:cs typeface="Microsoft Sans Serif"/>
              </a:rPr>
              <a:t>sus </a:t>
            </a:r>
            <a:r>
              <a:rPr sz="700" spc="20" dirty="0">
                <a:latin typeface="Microsoft Sans Serif"/>
                <a:cs typeface="Microsoft Sans Serif"/>
              </a:rPr>
              <a:t>equipos </a:t>
            </a:r>
            <a:r>
              <a:rPr sz="700" spc="30" dirty="0">
                <a:latin typeface="Microsoft Sans Serif"/>
                <a:cs typeface="Microsoft Sans Serif"/>
              </a:rPr>
              <a:t>que muestran </a:t>
            </a:r>
            <a:r>
              <a:rPr sz="700" spc="10" dirty="0">
                <a:latin typeface="Microsoft Sans Serif"/>
                <a:cs typeface="Microsoft Sans Serif"/>
              </a:rPr>
              <a:t>los </a:t>
            </a:r>
            <a:r>
              <a:rPr sz="700" spc="25" dirty="0">
                <a:latin typeface="Microsoft Sans Serif"/>
                <a:cs typeface="Microsoft Sans Serif"/>
              </a:rPr>
              <a:t>límites </a:t>
            </a:r>
            <a:r>
              <a:rPr sz="700" spc="20" dirty="0">
                <a:latin typeface="Microsoft Sans Serif"/>
                <a:cs typeface="Microsoft Sans Serif"/>
              </a:rPr>
              <a:t>de </a:t>
            </a:r>
            <a:r>
              <a:rPr sz="700" spc="30" dirty="0">
                <a:latin typeface="Microsoft Sans Serif"/>
                <a:cs typeface="Microsoft Sans Serif"/>
              </a:rPr>
              <a:t>funcionamiento </a:t>
            </a:r>
            <a:r>
              <a:rPr sz="700" spc="35" dirty="0">
                <a:latin typeface="Microsoft Sans Serif"/>
                <a:cs typeface="Microsoft Sans Serif"/>
              </a:rPr>
              <a:t> permitido </a:t>
            </a:r>
            <a:r>
              <a:rPr sz="700" spc="20" dirty="0">
                <a:latin typeface="Microsoft Sans Serif"/>
                <a:cs typeface="Microsoft Sans Serif"/>
              </a:rPr>
              <a:t>en </a:t>
            </a:r>
            <a:r>
              <a:rPr sz="700" spc="30" dirty="0">
                <a:latin typeface="Microsoft Sans Serif"/>
                <a:cs typeface="Microsoft Sans Serif"/>
              </a:rPr>
              <a:t>términos </a:t>
            </a:r>
            <a:r>
              <a:rPr sz="700" spc="20" dirty="0">
                <a:latin typeface="Microsoft Sans Serif"/>
                <a:cs typeface="Microsoft Sans Serif"/>
              </a:rPr>
              <a:t>de </a:t>
            </a:r>
            <a:r>
              <a:rPr sz="700" spc="25" dirty="0">
                <a:latin typeface="Microsoft Sans Serif"/>
                <a:cs typeface="Microsoft Sans Serif"/>
              </a:rPr>
              <a:t>porcentaje </a:t>
            </a:r>
            <a:r>
              <a:rPr sz="700" spc="20" dirty="0">
                <a:latin typeface="Microsoft Sans Serif"/>
                <a:cs typeface="Microsoft Sans Serif"/>
              </a:rPr>
              <a:t>de </a:t>
            </a:r>
            <a:r>
              <a:rPr sz="700" dirty="0">
                <a:latin typeface="Microsoft Sans Serif"/>
                <a:cs typeface="Microsoft Sans Serif"/>
              </a:rPr>
              <a:t>V/Hz </a:t>
            </a:r>
            <a:r>
              <a:rPr sz="700" spc="35" dirty="0">
                <a:latin typeface="Microsoft Sans Serif"/>
                <a:cs typeface="Microsoft Sans Serif"/>
              </a:rPr>
              <a:t>normal frente </a:t>
            </a:r>
            <a:r>
              <a:rPr sz="700" spc="10" dirty="0">
                <a:latin typeface="Microsoft Sans Serif"/>
                <a:cs typeface="Microsoft Sans Serif"/>
              </a:rPr>
              <a:t>al </a:t>
            </a:r>
            <a:r>
              <a:rPr sz="700" spc="30" dirty="0">
                <a:latin typeface="Microsoft Sans Serif"/>
                <a:cs typeface="Microsoft Sans Serif"/>
              </a:rPr>
              <a:t>tiempo. </a:t>
            </a:r>
            <a:r>
              <a:rPr sz="700" spc="-10" dirty="0">
                <a:latin typeface="Microsoft Sans Serif"/>
                <a:cs typeface="Microsoft Sans Serif"/>
              </a:rPr>
              <a:t>Sin </a:t>
            </a:r>
            <a:r>
              <a:rPr sz="700" spc="-5" dirty="0">
                <a:latin typeface="Microsoft Sans Serif"/>
                <a:cs typeface="Microsoft Sans Serif"/>
              </a:rPr>
              <a:t> </a:t>
            </a:r>
            <a:r>
              <a:rPr sz="700" spc="30" dirty="0">
                <a:latin typeface="Microsoft Sans Serif"/>
                <a:cs typeface="Microsoft Sans Serif"/>
              </a:rPr>
              <a:t>embargo, </a:t>
            </a:r>
            <a:r>
              <a:rPr sz="700" spc="10" dirty="0">
                <a:latin typeface="Microsoft Sans Serif"/>
                <a:cs typeface="Microsoft Sans Serif"/>
              </a:rPr>
              <a:t>los </a:t>
            </a:r>
            <a:r>
              <a:rPr sz="700" spc="20" dirty="0">
                <a:latin typeface="Microsoft Sans Serif"/>
                <a:cs typeface="Microsoft Sans Serif"/>
              </a:rPr>
              <a:t>fabricantes </a:t>
            </a:r>
            <a:r>
              <a:rPr sz="700" spc="25" dirty="0">
                <a:latin typeface="Microsoft Sans Serif"/>
                <a:cs typeface="Microsoft Sans Serif"/>
              </a:rPr>
              <a:t>tienen </a:t>
            </a:r>
            <a:r>
              <a:rPr sz="700" spc="20" dirty="0">
                <a:latin typeface="Microsoft Sans Serif"/>
                <a:cs typeface="Microsoft Sans Serif"/>
              </a:rPr>
              <a:t>dificultades </a:t>
            </a:r>
            <a:r>
              <a:rPr sz="700" spc="25" dirty="0">
                <a:latin typeface="Microsoft Sans Serif"/>
                <a:cs typeface="Microsoft Sans Serif"/>
              </a:rPr>
              <a:t>para </a:t>
            </a:r>
            <a:r>
              <a:rPr sz="700" spc="30" dirty="0">
                <a:latin typeface="Microsoft Sans Serif"/>
                <a:cs typeface="Microsoft Sans Serif"/>
              </a:rPr>
              <a:t>definir </a:t>
            </a:r>
            <a:r>
              <a:rPr sz="700" spc="20" dirty="0">
                <a:latin typeface="Microsoft Sans Serif"/>
                <a:cs typeface="Microsoft Sans Serif"/>
              </a:rPr>
              <a:t>con precisión </a:t>
            </a:r>
            <a:r>
              <a:rPr sz="700" dirty="0">
                <a:latin typeface="Microsoft Sans Serif"/>
                <a:cs typeface="Microsoft Sans Serif"/>
              </a:rPr>
              <a:t>las </a:t>
            </a:r>
            <a:r>
              <a:rPr sz="700" spc="5" dirty="0">
                <a:latin typeface="Microsoft Sans Serif"/>
                <a:cs typeface="Microsoft Sans Serif"/>
              </a:rPr>
              <a:t> </a:t>
            </a:r>
            <a:r>
              <a:rPr sz="700" spc="10" dirty="0">
                <a:latin typeface="Microsoft Sans Serif"/>
                <a:cs typeface="Microsoft Sans Serif"/>
              </a:rPr>
              <a:t>curvas </a:t>
            </a:r>
            <a:r>
              <a:rPr sz="700" spc="20" dirty="0">
                <a:latin typeface="Microsoft Sans Serif"/>
                <a:cs typeface="Microsoft Sans Serif"/>
              </a:rPr>
              <a:t>de </a:t>
            </a:r>
            <a:r>
              <a:rPr sz="700" spc="30" dirty="0">
                <a:latin typeface="Microsoft Sans Serif"/>
                <a:cs typeface="Microsoft Sans Serif"/>
              </a:rPr>
              <a:t>daño </a:t>
            </a:r>
            <a:r>
              <a:rPr sz="700" spc="40" dirty="0">
                <a:latin typeface="Microsoft Sans Serif"/>
                <a:cs typeface="Microsoft Sans Serif"/>
              </a:rPr>
              <a:t>por </a:t>
            </a:r>
            <a:r>
              <a:rPr sz="700" spc="25" dirty="0">
                <a:latin typeface="Microsoft Sans Serif"/>
                <a:cs typeface="Microsoft Sans Serif"/>
              </a:rPr>
              <a:t>calentamiento </a:t>
            </a:r>
            <a:r>
              <a:rPr sz="700" spc="20" dirty="0">
                <a:latin typeface="Microsoft Sans Serif"/>
                <a:cs typeface="Microsoft Sans Serif"/>
              </a:rPr>
              <a:t>en </a:t>
            </a:r>
            <a:r>
              <a:rPr sz="700" spc="25" dirty="0">
                <a:latin typeface="Microsoft Sans Serif"/>
                <a:cs typeface="Microsoft Sans Serif"/>
              </a:rPr>
              <a:t>componentes </a:t>
            </a:r>
            <a:r>
              <a:rPr sz="700" spc="30" dirty="0">
                <a:latin typeface="Microsoft Sans Serif"/>
                <a:cs typeface="Microsoft Sans Serif"/>
              </a:rPr>
              <a:t>que </a:t>
            </a:r>
            <a:r>
              <a:rPr sz="700" spc="35" dirty="0">
                <a:latin typeface="Microsoft Sans Serif"/>
                <a:cs typeface="Microsoft Sans Serif"/>
              </a:rPr>
              <a:t>normalmente no </a:t>
            </a:r>
            <a:r>
              <a:rPr sz="700" spc="40" dirty="0">
                <a:latin typeface="Microsoft Sans Serif"/>
                <a:cs typeface="Microsoft Sans Serif"/>
              </a:rPr>
              <a:t> </a:t>
            </a:r>
            <a:r>
              <a:rPr sz="700" spc="15" dirty="0">
                <a:latin typeface="Microsoft Sans Serif"/>
                <a:cs typeface="Microsoft Sans Serif"/>
              </a:rPr>
              <a:t>están expuestos </a:t>
            </a:r>
            <a:r>
              <a:rPr sz="700" dirty="0">
                <a:latin typeface="Microsoft Sans Serif"/>
                <a:cs typeface="Microsoft Sans Serif"/>
              </a:rPr>
              <a:t>a </a:t>
            </a:r>
            <a:r>
              <a:rPr sz="700" spc="40" dirty="0">
                <a:latin typeface="Microsoft Sans Serif"/>
                <a:cs typeface="Microsoft Sans Serif"/>
              </a:rPr>
              <a:t>un </a:t>
            </a:r>
            <a:r>
              <a:rPr sz="700" spc="30" dirty="0">
                <a:latin typeface="Microsoft Sans Serif"/>
                <a:cs typeface="Microsoft Sans Serif"/>
              </a:rPr>
              <a:t>flujo </a:t>
            </a:r>
            <a:r>
              <a:rPr sz="700" spc="25" dirty="0">
                <a:latin typeface="Microsoft Sans Serif"/>
                <a:cs typeface="Microsoft Sans Serif"/>
              </a:rPr>
              <a:t>parásito </a:t>
            </a:r>
            <a:r>
              <a:rPr sz="700" spc="5" dirty="0">
                <a:latin typeface="Microsoft Sans Serif"/>
                <a:cs typeface="Microsoft Sans Serif"/>
              </a:rPr>
              <a:t>excesivo, </a:t>
            </a:r>
            <a:r>
              <a:rPr sz="700" spc="20" dirty="0">
                <a:latin typeface="Microsoft Sans Serif"/>
                <a:cs typeface="Microsoft Sans Serif"/>
              </a:rPr>
              <a:t>excepto </a:t>
            </a:r>
            <a:r>
              <a:rPr sz="700" spc="35" dirty="0">
                <a:latin typeface="Microsoft Sans Serif"/>
                <a:cs typeface="Microsoft Sans Serif"/>
              </a:rPr>
              <a:t>durante </a:t>
            </a:r>
            <a:r>
              <a:rPr sz="700" spc="40" dirty="0">
                <a:latin typeface="Microsoft Sans Serif"/>
                <a:cs typeface="Microsoft Sans Serif"/>
              </a:rPr>
              <a:t>un </a:t>
            </a:r>
            <a:r>
              <a:rPr sz="700" spc="25" dirty="0">
                <a:latin typeface="Microsoft Sans Serif"/>
                <a:cs typeface="Microsoft Sans Serif"/>
              </a:rPr>
              <a:t>evento </a:t>
            </a:r>
            <a:r>
              <a:rPr sz="700" spc="20" dirty="0">
                <a:latin typeface="Microsoft Sans Serif"/>
                <a:cs typeface="Microsoft Sans Serif"/>
              </a:rPr>
              <a:t>de </a:t>
            </a:r>
            <a:r>
              <a:rPr sz="700" spc="-175" dirty="0">
                <a:latin typeface="Microsoft Sans Serif"/>
                <a:cs typeface="Microsoft Sans Serif"/>
              </a:rPr>
              <a:t> </a:t>
            </a:r>
            <a:r>
              <a:rPr sz="700" spc="15" dirty="0">
                <a:latin typeface="Microsoft Sans Serif"/>
                <a:cs typeface="Microsoft Sans Serif"/>
              </a:rPr>
              <a:t>sobreexcitación. Por </a:t>
            </a:r>
            <a:r>
              <a:rPr sz="700" spc="25" dirty="0">
                <a:latin typeface="Microsoft Sans Serif"/>
                <a:cs typeface="Microsoft Sans Serif"/>
              </a:rPr>
              <a:t>lo </a:t>
            </a:r>
            <a:r>
              <a:rPr sz="700" spc="30" dirty="0">
                <a:latin typeface="Microsoft Sans Serif"/>
                <a:cs typeface="Microsoft Sans Serif"/>
              </a:rPr>
              <a:t>tanto, pueden proporcionar una </a:t>
            </a:r>
            <a:r>
              <a:rPr sz="700" spc="15" dirty="0">
                <a:latin typeface="Microsoft Sans Serif"/>
                <a:cs typeface="Microsoft Sans Serif"/>
              </a:rPr>
              <a:t>curva </a:t>
            </a:r>
            <a:r>
              <a:rPr sz="700" spc="20" dirty="0">
                <a:latin typeface="Microsoft Sans Serif"/>
                <a:cs typeface="Microsoft Sans Serif"/>
              </a:rPr>
              <a:t>de </a:t>
            </a:r>
            <a:r>
              <a:rPr sz="700" spc="25" dirty="0">
                <a:latin typeface="Microsoft Sans Serif"/>
                <a:cs typeface="Microsoft Sans Serif"/>
              </a:rPr>
              <a:t>protección </a:t>
            </a:r>
            <a:r>
              <a:rPr sz="700" spc="-175" dirty="0">
                <a:latin typeface="Microsoft Sans Serif"/>
                <a:cs typeface="Microsoft Sans Serif"/>
              </a:rPr>
              <a:t> </a:t>
            </a:r>
            <a:r>
              <a:rPr sz="700" spc="20" dirty="0">
                <a:latin typeface="Microsoft Sans Serif"/>
                <a:cs typeface="Microsoft Sans Serif"/>
              </a:rPr>
              <a:t>recomendada.</a:t>
            </a:r>
            <a:r>
              <a:rPr sz="700" dirty="0">
                <a:latin typeface="Microsoft Sans Serif"/>
                <a:cs typeface="Microsoft Sans Serif"/>
              </a:rPr>
              <a:t> </a:t>
            </a:r>
            <a:r>
              <a:rPr sz="700" spc="-15" dirty="0">
                <a:latin typeface="Microsoft Sans Serif"/>
                <a:cs typeface="Microsoft Sans Serif"/>
              </a:rPr>
              <a:t>Las</a:t>
            </a:r>
            <a:r>
              <a:rPr sz="700" dirty="0">
                <a:latin typeface="Microsoft Sans Serif"/>
                <a:cs typeface="Microsoft Sans Serif"/>
              </a:rPr>
              <a:t> </a:t>
            </a:r>
            <a:r>
              <a:rPr sz="700" spc="25" dirty="0">
                <a:latin typeface="Microsoft Sans Serif"/>
                <a:cs typeface="Microsoft Sans Serif"/>
              </a:rPr>
              <a:t>figuras</a:t>
            </a:r>
            <a:r>
              <a:rPr sz="700" dirty="0">
                <a:latin typeface="Microsoft Sans Serif"/>
                <a:cs typeface="Microsoft Sans Serif"/>
              </a:rPr>
              <a:t> </a:t>
            </a:r>
            <a:r>
              <a:rPr sz="700" spc="10" dirty="0">
                <a:latin typeface="Microsoft Sans Serif"/>
                <a:cs typeface="Microsoft Sans Serif"/>
              </a:rPr>
              <a:t>4</a:t>
            </a:r>
            <a:r>
              <a:rPr sz="700" dirty="0">
                <a:latin typeface="Microsoft Sans Serif"/>
                <a:cs typeface="Microsoft Sans Serif"/>
              </a:rPr>
              <a:t> </a:t>
            </a:r>
            <a:r>
              <a:rPr sz="700" spc="5" dirty="0">
                <a:latin typeface="Microsoft Sans Serif"/>
                <a:cs typeface="Microsoft Sans Serif"/>
              </a:rPr>
              <a:t>y</a:t>
            </a:r>
            <a:r>
              <a:rPr sz="700" dirty="0">
                <a:latin typeface="Microsoft Sans Serif"/>
                <a:cs typeface="Microsoft Sans Serif"/>
              </a:rPr>
              <a:t> </a:t>
            </a:r>
            <a:r>
              <a:rPr sz="700" spc="10" dirty="0">
                <a:latin typeface="Microsoft Sans Serif"/>
                <a:cs typeface="Microsoft Sans Serif"/>
              </a:rPr>
              <a:t>5</a:t>
            </a:r>
            <a:r>
              <a:rPr sz="700" dirty="0">
                <a:latin typeface="Microsoft Sans Serif"/>
                <a:cs typeface="Microsoft Sans Serif"/>
              </a:rPr>
              <a:t> </a:t>
            </a:r>
            <a:r>
              <a:rPr sz="700" spc="30" dirty="0">
                <a:latin typeface="Microsoft Sans Serif"/>
                <a:cs typeface="Microsoft Sans Serif"/>
              </a:rPr>
              <a:t>muestran</a:t>
            </a:r>
            <a:r>
              <a:rPr sz="700" dirty="0">
                <a:latin typeface="Microsoft Sans Serif"/>
                <a:cs typeface="Microsoft Sans Serif"/>
              </a:rPr>
              <a:t> </a:t>
            </a:r>
            <a:r>
              <a:rPr sz="700" spc="10" dirty="0">
                <a:latin typeface="Microsoft Sans Serif"/>
                <a:cs typeface="Microsoft Sans Serif"/>
              </a:rPr>
              <a:t>curvas</a:t>
            </a:r>
            <a:r>
              <a:rPr sz="700" dirty="0">
                <a:latin typeface="Microsoft Sans Serif"/>
                <a:cs typeface="Microsoft Sans Serif"/>
              </a:rPr>
              <a:t> </a:t>
            </a:r>
            <a:r>
              <a:rPr sz="700" spc="15" dirty="0">
                <a:latin typeface="Microsoft Sans Serif"/>
                <a:cs typeface="Microsoft Sans Serif"/>
              </a:rPr>
              <a:t>típicas</a:t>
            </a:r>
            <a:r>
              <a:rPr sz="700" dirty="0">
                <a:latin typeface="Microsoft Sans Serif"/>
                <a:cs typeface="Microsoft Sans Serif"/>
              </a:rPr>
              <a:t> </a:t>
            </a:r>
            <a:r>
              <a:rPr sz="700" spc="25" dirty="0">
                <a:latin typeface="Microsoft Sans Serif"/>
                <a:cs typeface="Microsoft Sans Serif"/>
              </a:rPr>
              <a:t>para</a:t>
            </a:r>
            <a:r>
              <a:rPr sz="700" spc="5" dirty="0">
                <a:latin typeface="Microsoft Sans Serif"/>
                <a:cs typeface="Microsoft Sans Serif"/>
              </a:rPr>
              <a:t> </a:t>
            </a:r>
            <a:r>
              <a:rPr sz="700" spc="40" dirty="0">
                <a:latin typeface="Microsoft Sans Serif"/>
                <a:cs typeface="Microsoft Sans Serif"/>
              </a:rPr>
              <a:t>un</a:t>
            </a:r>
            <a:r>
              <a:rPr sz="700" dirty="0">
                <a:latin typeface="Microsoft Sans Serif"/>
                <a:cs typeface="Microsoft Sans Serif"/>
              </a:rPr>
              <a:t> </a:t>
            </a:r>
            <a:r>
              <a:rPr sz="700" spc="30" dirty="0">
                <a:latin typeface="Microsoft Sans Serif"/>
                <a:cs typeface="Microsoft Sans Serif"/>
              </a:rPr>
              <a:t>generador</a:t>
            </a:r>
            <a:r>
              <a:rPr sz="700" dirty="0">
                <a:latin typeface="Microsoft Sans Serif"/>
                <a:cs typeface="Microsoft Sans Serif"/>
              </a:rPr>
              <a:t> </a:t>
            </a:r>
            <a:r>
              <a:rPr sz="700" spc="5" dirty="0">
                <a:latin typeface="Microsoft Sans Serif"/>
                <a:cs typeface="Microsoft Sans Serif"/>
              </a:rPr>
              <a:t>y </a:t>
            </a:r>
            <a:r>
              <a:rPr sz="700" spc="-170" dirty="0">
                <a:latin typeface="Microsoft Sans Serif"/>
                <a:cs typeface="Microsoft Sans Serif"/>
              </a:rPr>
              <a:t> </a:t>
            </a:r>
            <a:r>
              <a:rPr sz="700" spc="40" dirty="0">
                <a:latin typeface="Microsoft Sans Serif"/>
                <a:cs typeface="Microsoft Sans Serif"/>
              </a:rPr>
              <a:t>un</a:t>
            </a:r>
            <a:r>
              <a:rPr sz="700" spc="-10" dirty="0">
                <a:latin typeface="Microsoft Sans Serif"/>
                <a:cs typeface="Microsoft Sans Serif"/>
              </a:rPr>
              <a:t> </a:t>
            </a:r>
            <a:r>
              <a:rPr sz="700" spc="35" dirty="0">
                <a:latin typeface="Microsoft Sans Serif"/>
                <a:cs typeface="Microsoft Sans Serif"/>
              </a:rPr>
              <a:t>transformador</a:t>
            </a:r>
            <a:r>
              <a:rPr sz="700" spc="-5" dirty="0">
                <a:latin typeface="Microsoft Sans Serif"/>
                <a:cs typeface="Microsoft Sans Serif"/>
              </a:rPr>
              <a:t> </a:t>
            </a:r>
            <a:r>
              <a:rPr sz="700" spc="20" dirty="0">
                <a:latin typeface="Microsoft Sans Serif"/>
                <a:cs typeface="Microsoft Sans Serif"/>
              </a:rPr>
              <a:t>de</a:t>
            </a:r>
            <a:r>
              <a:rPr sz="700" spc="-5" dirty="0">
                <a:latin typeface="Microsoft Sans Serif"/>
                <a:cs typeface="Microsoft Sans Serif"/>
              </a:rPr>
              <a:t> </a:t>
            </a:r>
            <a:r>
              <a:rPr sz="700" spc="20" dirty="0">
                <a:latin typeface="Microsoft Sans Serif"/>
                <a:cs typeface="Microsoft Sans Serif"/>
              </a:rPr>
              <a:t>potencia.</a:t>
            </a:r>
            <a:endParaRPr sz="700">
              <a:latin typeface="Microsoft Sans Serif"/>
              <a:cs typeface="Microsoft Sans Serif"/>
            </a:endParaRPr>
          </a:p>
        </p:txBody>
      </p:sp>
      <p:sp>
        <p:nvSpPr>
          <p:cNvPr id="123" name="object 123"/>
          <p:cNvSpPr txBox="1"/>
          <p:nvPr/>
        </p:nvSpPr>
        <p:spPr>
          <a:xfrm>
            <a:off x="9100125" y="5045452"/>
            <a:ext cx="7426633" cy="1991571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ts val="710"/>
              </a:lnSpc>
              <a:spcBef>
                <a:spcPts val="100"/>
              </a:spcBef>
            </a:pPr>
            <a:r>
              <a:rPr sz="500" spc="10" dirty="0">
                <a:latin typeface="Microsoft Sans Serif"/>
                <a:cs typeface="Microsoft Sans Serif"/>
              </a:rPr>
              <a:t>Figura</a:t>
            </a:r>
            <a:r>
              <a:rPr sz="500" spc="5" dirty="0">
                <a:latin typeface="Microsoft Sans Serif"/>
                <a:cs typeface="Microsoft Sans Serif"/>
              </a:rPr>
              <a:t> </a:t>
            </a:r>
            <a:r>
              <a:rPr sz="500" dirty="0">
                <a:latin typeface="Microsoft Sans Serif"/>
                <a:cs typeface="Microsoft Sans Serif"/>
              </a:rPr>
              <a:t>5.      </a:t>
            </a:r>
            <a:r>
              <a:rPr sz="600" spc="5" dirty="0">
                <a:latin typeface="Microsoft Sans Serif"/>
                <a:cs typeface="Microsoft Sans Serif"/>
              </a:rPr>
              <a:t>Curva</a:t>
            </a:r>
            <a:r>
              <a:rPr sz="600" dirty="0">
                <a:latin typeface="Microsoft Sans Serif"/>
                <a:cs typeface="Microsoft Sans Serif"/>
              </a:rPr>
              <a:t> </a:t>
            </a:r>
            <a:r>
              <a:rPr sz="600" spc="25" dirty="0">
                <a:latin typeface="Microsoft Sans Serif"/>
                <a:cs typeface="Microsoft Sans Serif"/>
              </a:rPr>
              <a:t>límite</a:t>
            </a:r>
            <a:r>
              <a:rPr sz="600" dirty="0">
                <a:latin typeface="Microsoft Sans Serif"/>
                <a:cs typeface="Microsoft Sans Serif"/>
              </a:rPr>
              <a:t> </a:t>
            </a:r>
            <a:r>
              <a:rPr sz="600" spc="15" dirty="0">
                <a:latin typeface="Microsoft Sans Serif"/>
                <a:cs typeface="Microsoft Sans Serif"/>
              </a:rPr>
              <a:t>típica</a:t>
            </a:r>
            <a:r>
              <a:rPr sz="600" spc="-5" dirty="0">
                <a:latin typeface="Microsoft Sans Serif"/>
                <a:cs typeface="Microsoft Sans Serif"/>
              </a:rPr>
              <a:t> </a:t>
            </a:r>
            <a:r>
              <a:rPr sz="600" spc="20" dirty="0">
                <a:latin typeface="Microsoft Sans Serif"/>
                <a:cs typeface="Microsoft Sans Serif"/>
              </a:rPr>
              <a:t>para</a:t>
            </a:r>
            <a:r>
              <a:rPr sz="600" dirty="0">
                <a:latin typeface="Microsoft Sans Serif"/>
                <a:cs typeface="Microsoft Sans Serif"/>
              </a:rPr>
              <a:t> </a:t>
            </a:r>
            <a:r>
              <a:rPr sz="600" spc="20" dirty="0">
                <a:latin typeface="Microsoft Sans Serif"/>
                <a:cs typeface="Microsoft Sans Serif"/>
              </a:rPr>
              <a:t>operación</a:t>
            </a:r>
            <a:r>
              <a:rPr sz="600" dirty="0">
                <a:latin typeface="Microsoft Sans Serif"/>
                <a:cs typeface="Microsoft Sans Serif"/>
              </a:rPr>
              <a:t> V/Hz</a:t>
            </a:r>
            <a:r>
              <a:rPr sz="600" spc="-5" dirty="0">
                <a:latin typeface="Microsoft Sans Serif"/>
                <a:cs typeface="Microsoft Sans Serif"/>
              </a:rPr>
              <a:t> </a:t>
            </a:r>
            <a:r>
              <a:rPr sz="600" spc="20" dirty="0">
                <a:latin typeface="Microsoft Sans Serif"/>
                <a:cs typeface="Microsoft Sans Serif"/>
              </a:rPr>
              <a:t>para</a:t>
            </a:r>
            <a:r>
              <a:rPr sz="600" dirty="0">
                <a:latin typeface="Microsoft Sans Serif"/>
                <a:cs typeface="Microsoft Sans Serif"/>
              </a:rPr>
              <a:t> </a:t>
            </a:r>
            <a:r>
              <a:rPr sz="600" spc="35" dirty="0">
                <a:latin typeface="Microsoft Sans Serif"/>
                <a:cs typeface="Microsoft Sans Serif"/>
              </a:rPr>
              <a:t>un</a:t>
            </a:r>
            <a:r>
              <a:rPr sz="600" spc="-5" dirty="0">
                <a:latin typeface="Microsoft Sans Serif"/>
                <a:cs typeface="Microsoft Sans Serif"/>
              </a:rPr>
              <a:t> </a:t>
            </a:r>
            <a:r>
              <a:rPr sz="600" spc="30" dirty="0">
                <a:latin typeface="Microsoft Sans Serif"/>
                <a:cs typeface="Microsoft Sans Serif"/>
              </a:rPr>
              <a:t>transformador</a:t>
            </a:r>
            <a:r>
              <a:rPr sz="600" dirty="0">
                <a:latin typeface="Microsoft Sans Serif"/>
                <a:cs typeface="Microsoft Sans Serif"/>
              </a:rPr>
              <a:t> </a:t>
            </a:r>
            <a:r>
              <a:rPr sz="600" spc="20" dirty="0">
                <a:latin typeface="Microsoft Sans Serif"/>
                <a:cs typeface="Microsoft Sans Serif"/>
              </a:rPr>
              <a:t>de</a:t>
            </a:r>
            <a:r>
              <a:rPr sz="600" dirty="0">
                <a:latin typeface="Microsoft Sans Serif"/>
                <a:cs typeface="Microsoft Sans Serif"/>
              </a:rPr>
              <a:t> </a:t>
            </a:r>
            <a:r>
              <a:rPr sz="600" spc="20" dirty="0">
                <a:latin typeface="Microsoft Sans Serif"/>
                <a:cs typeface="Microsoft Sans Serif"/>
              </a:rPr>
              <a:t>potencia</a:t>
            </a:r>
            <a:endParaRPr sz="600">
              <a:latin typeface="Microsoft Sans Serif"/>
              <a:cs typeface="Microsoft Sans Serif"/>
            </a:endParaRPr>
          </a:p>
          <a:p>
            <a:pPr marL="12700">
              <a:lnSpc>
                <a:spcPts val="950"/>
              </a:lnSpc>
            </a:pPr>
            <a:r>
              <a:rPr sz="800" spc="25" dirty="0">
                <a:latin typeface="Microsoft Sans Serif"/>
                <a:cs typeface="Microsoft Sans Serif"/>
              </a:rPr>
              <a:t>[10]</a:t>
            </a:r>
            <a:endParaRPr sz="800">
              <a:latin typeface="Microsoft Sans Serif"/>
              <a:cs typeface="Microsoft Sans Serif"/>
            </a:endParaRPr>
          </a:p>
          <a:p>
            <a:pPr marL="12700" marR="17780" indent="153670">
              <a:lnSpc>
                <a:spcPct val="143000"/>
              </a:lnSpc>
              <a:spcBef>
                <a:spcPts val="480"/>
              </a:spcBef>
            </a:pPr>
            <a:r>
              <a:rPr sz="700" dirty="0">
                <a:latin typeface="Microsoft Sans Serif"/>
                <a:cs typeface="Microsoft Sans Serif"/>
              </a:rPr>
              <a:t>Al </a:t>
            </a:r>
            <a:r>
              <a:rPr sz="700" spc="30" dirty="0">
                <a:latin typeface="Microsoft Sans Serif"/>
                <a:cs typeface="Microsoft Sans Serif"/>
              </a:rPr>
              <a:t>configurar </a:t>
            </a:r>
            <a:r>
              <a:rPr sz="700" spc="10" dirty="0">
                <a:latin typeface="Microsoft Sans Serif"/>
                <a:cs typeface="Microsoft Sans Serif"/>
              </a:rPr>
              <a:t>la </a:t>
            </a:r>
            <a:r>
              <a:rPr sz="700" spc="25" dirty="0">
                <a:latin typeface="Microsoft Sans Serif"/>
                <a:cs typeface="Microsoft Sans Serif"/>
              </a:rPr>
              <a:t>protección </a:t>
            </a:r>
            <a:r>
              <a:rPr sz="700" dirty="0">
                <a:latin typeface="Microsoft Sans Serif"/>
                <a:cs typeface="Microsoft Sans Serif"/>
              </a:rPr>
              <a:t>V/Hz </a:t>
            </a:r>
            <a:r>
              <a:rPr sz="700" spc="25" dirty="0">
                <a:latin typeface="Microsoft Sans Serif"/>
                <a:cs typeface="Microsoft Sans Serif"/>
              </a:rPr>
              <a:t>para </a:t>
            </a:r>
            <a:r>
              <a:rPr sz="700" spc="30" dirty="0">
                <a:latin typeface="Microsoft Sans Serif"/>
                <a:cs typeface="Microsoft Sans Serif"/>
              </a:rPr>
              <a:t>una unidad </a:t>
            </a:r>
            <a:r>
              <a:rPr sz="700" spc="25" dirty="0">
                <a:latin typeface="Microsoft Sans Serif"/>
                <a:cs typeface="Microsoft Sans Serif"/>
              </a:rPr>
              <a:t>generadora, </a:t>
            </a:r>
            <a:r>
              <a:rPr sz="700" spc="-5" dirty="0">
                <a:latin typeface="Microsoft Sans Serif"/>
                <a:cs typeface="Microsoft Sans Serif"/>
              </a:rPr>
              <a:t>es </a:t>
            </a:r>
            <a:r>
              <a:rPr sz="700" dirty="0">
                <a:latin typeface="Microsoft Sans Serif"/>
                <a:cs typeface="Microsoft Sans Serif"/>
              </a:rPr>
              <a:t> </a:t>
            </a:r>
            <a:r>
              <a:rPr sz="700" spc="35" dirty="0">
                <a:latin typeface="Microsoft Sans Serif"/>
                <a:cs typeface="Microsoft Sans Serif"/>
              </a:rPr>
              <a:t>importante </a:t>
            </a:r>
            <a:r>
              <a:rPr sz="700" spc="30" dirty="0">
                <a:latin typeface="Microsoft Sans Serif"/>
                <a:cs typeface="Microsoft Sans Serif"/>
              </a:rPr>
              <a:t>que </a:t>
            </a:r>
            <a:r>
              <a:rPr sz="700" dirty="0">
                <a:latin typeface="Microsoft Sans Serif"/>
                <a:cs typeface="Microsoft Sans Serif"/>
              </a:rPr>
              <a:t>las </a:t>
            </a:r>
            <a:r>
              <a:rPr sz="700" spc="10" dirty="0">
                <a:latin typeface="Microsoft Sans Serif"/>
                <a:cs typeface="Microsoft Sans Serif"/>
              </a:rPr>
              <a:t>curvas </a:t>
            </a:r>
            <a:r>
              <a:rPr sz="700" spc="20" dirty="0">
                <a:latin typeface="Microsoft Sans Serif"/>
                <a:cs typeface="Microsoft Sans Serif"/>
              </a:rPr>
              <a:t>de </a:t>
            </a:r>
            <a:r>
              <a:rPr sz="700" spc="25" dirty="0">
                <a:latin typeface="Microsoft Sans Serif"/>
                <a:cs typeface="Microsoft Sans Serif"/>
              </a:rPr>
              <a:t>operación </a:t>
            </a:r>
            <a:r>
              <a:rPr sz="700" spc="30" dirty="0">
                <a:latin typeface="Microsoft Sans Serif"/>
                <a:cs typeface="Microsoft Sans Serif"/>
              </a:rPr>
              <a:t>permitidas </a:t>
            </a:r>
            <a:r>
              <a:rPr sz="700" spc="25" dirty="0">
                <a:latin typeface="Microsoft Sans Serif"/>
                <a:cs typeface="Microsoft Sans Serif"/>
              </a:rPr>
              <a:t>para generadores </a:t>
            </a:r>
            <a:r>
              <a:rPr sz="700" spc="5" dirty="0">
                <a:latin typeface="Microsoft Sans Serif"/>
                <a:cs typeface="Microsoft Sans Serif"/>
              </a:rPr>
              <a:t>y </a:t>
            </a:r>
            <a:r>
              <a:rPr sz="700" spc="10" dirty="0">
                <a:latin typeface="Microsoft Sans Serif"/>
                <a:cs typeface="Microsoft Sans Serif"/>
              </a:rPr>
              <a:t> </a:t>
            </a:r>
            <a:r>
              <a:rPr sz="700" spc="30" dirty="0">
                <a:latin typeface="Microsoft Sans Serif"/>
                <a:cs typeface="Microsoft Sans Serif"/>
              </a:rPr>
              <a:t>transformadores </a:t>
            </a:r>
            <a:r>
              <a:rPr sz="700" spc="-5" dirty="0">
                <a:latin typeface="Microsoft Sans Serif"/>
                <a:cs typeface="Microsoft Sans Serif"/>
              </a:rPr>
              <a:t>se </a:t>
            </a:r>
            <a:r>
              <a:rPr sz="700" spc="25" dirty="0">
                <a:latin typeface="Microsoft Sans Serif"/>
                <a:cs typeface="Microsoft Sans Serif"/>
              </a:rPr>
              <a:t>coloquen </a:t>
            </a:r>
            <a:r>
              <a:rPr sz="700" spc="20" dirty="0">
                <a:latin typeface="Microsoft Sans Serif"/>
                <a:cs typeface="Microsoft Sans Serif"/>
              </a:rPr>
              <a:t>sobre </a:t>
            </a:r>
            <a:r>
              <a:rPr sz="700" spc="30" dirty="0">
                <a:latin typeface="Microsoft Sans Serif"/>
                <a:cs typeface="Microsoft Sans Serif"/>
              </a:rPr>
              <a:t>una </a:t>
            </a:r>
            <a:r>
              <a:rPr sz="700" spc="5" dirty="0">
                <a:latin typeface="Microsoft Sans Serif"/>
                <a:cs typeface="Microsoft Sans Serif"/>
              </a:rPr>
              <a:t>base </a:t>
            </a:r>
            <a:r>
              <a:rPr sz="700" spc="20" dirty="0">
                <a:latin typeface="Microsoft Sans Serif"/>
                <a:cs typeface="Microsoft Sans Serif"/>
              </a:rPr>
              <a:t>de voltaje </a:t>
            </a:r>
            <a:r>
              <a:rPr sz="700" spc="25" dirty="0">
                <a:latin typeface="Microsoft Sans Serif"/>
                <a:cs typeface="Microsoft Sans Serif"/>
              </a:rPr>
              <a:t>común. </a:t>
            </a:r>
            <a:r>
              <a:rPr sz="700" dirty="0">
                <a:latin typeface="Microsoft Sans Serif"/>
                <a:cs typeface="Microsoft Sans Serif"/>
              </a:rPr>
              <a:t>Esto </a:t>
            </a:r>
            <a:r>
              <a:rPr sz="700" spc="-5" dirty="0">
                <a:latin typeface="Microsoft Sans Serif"/>
                <a:cs typeface="Microsoft Sans Serif"/>
              </a:rPr>
              <a:t>es </a:t>
            </a:r>
            <a:r>
              <a:rPr sz="700" dirty="0">
                <a:latin typeface="Microsoft Sans Serif"/>
                <a:cs typeface="Microsoft Sans Serif"/>
              </a:rPr>
              <a:t> </a:t>
            </a:r>
            <a:r>
              <a:rPr sz="700" spc="15" dirty="0">
                <a:latin typeface="Microsoft Sans Serif"/>
                <a:cs typeface="Microsoft Sans Serif"/>
              </a:rPr>
              <a:t>necesario </a:t>
            </a:r>
            <a:r>
              <a:rPr sz="700" spc="30" dirty="0">
                <a:latin typeface="Microsoft Sans Serif"/>
                <a:cs typeface="Microsoft Sans Serif"/>
              </a:rPr>
              <a:t>porque, </a:t>
            </a:r>
            <a:r>
              <a:rPr sz="700" spc="20" dirty="0">
                <a:latin typeface="Microsoft Sans Serif"/>
                <a:cs typeface="Microsoft Sans Serif"/>
              </a:rPr>
              <a:t>en algunos </a:t>
            </a:r>
            <a:r>
              <a:rPr sz="700" spc="-5" dirty="0">
                <a:latin typeface="Microsoft Sans Serif"/>
                <a:cs typeface="Microsoft Sans Serif"/>
              </a:rPr>
              <a:t>casos, </a:t>
            </a:r>
            <a:r>
              <a:rPr sz="700" spc="10" dirty="0">
                <a:latin typeface="Microsoft Sans Serif"/>
                <a:cs typeface="Microsoft Sans Serif"/>
              </a:rPr>
              <a:t>la </a:t>
            </a:r>
            <a:r>
              <a:rPr sz="700" spc="25" dirty="0">
                <a:latin typeface="Microsoft Sans Serif"/>
                <a:cs typeface="Microsoft Sans Serif"/>
              </a:rPr>
              <a:t>tensión </a:t>
            </a:r>
            <a:r>
              <a:rPr sz="700" spc="30" dirty="0">
                <a:latin typeface="Microsoft Sans Serif"/>
                <a:cs typeface="Microsoft Sans Serif"/>
              </a:rPr>
              <a:t>nominal </a:t>
            </a:r>
            <a:r>
              <a:rPr sz="700" spc="20" dirty="0">
                <a:latin typeface="Microsoft Sans Serif"/>
                <a:cs typeface="Microsoft Sans Serif"/>
              </a:rPr>
              <a:t>del devanado de </a:t>
            </a:r>
            <a:r>
              <a:rPr sz="700" spc="25" dirty="0">
                <a:latin typeface="Microsoft Sans Serif"/>
                <a:cs typeface="Microsoft Sans Serif"/>
              </a:rPr>
              <a:t> </a:t>
            </a:r>
            <a:r>
              <a:rPr sz="700" spc="20" dirty="0">
                <a:latin typeface="Microsoft Sans Serif"/>
                <a:cs typeface="Microsoft Sans Serif"/>
              </a:rPr>
              <a:t>bajo voltaje de </a:t>
            </a:r>
            <a:r>
              <a:rPr sz="700" spc="40" dirty="0">
                <a:latin typeface="Microsoft Sans Serif"/>
                <a:cs typeface="Microsoft Sans Serif"/>
              </a:rPr>
              <a:t>un </a:t>
            </a:r>
            <a:r>
              <a:rPr sz="700" spc="35" dirty="0">
                <a:latin typeface="Microsoft Sans Serif"/>
                <a:cs typeface="Microsoft Sans Serif"/>
              </a:rPr>
              <a:t>transformador </a:t>
            </a:r>
            <a:r>
              <a:rPr sz="700" spc="-40" dirty="0">
                <a:latin typeface="Microsoft Sans Serif"/>
                <a:cs typeface="Microsoft Sans Serif"/>
              </a:rPr>
              <a:t>GSU </a:t>
            </a:r>
            <a:r>
              <a:rPr sz="700" spc="-5" dirty="0">
                <a:latin typeface="Microsoft Sans Serif"/>
                <a:cs typeface="Microsoft Sans Serif"/>
              </a:rPr>
              <a:t>es </a:t>
            </a:r>
            <a:r>
              <a:rPr sz="700" spc="30" dirty="0">
                <a:latin typeface="Microsoft Sans Serif"/>
                <a:cs typeface="Microsoft Sans Serif"/>
              </a:rPr>
              <a:t>ligeramente </a:t>
            </a:r>
            <a:r>
              <a:rPr sz="700" spc="40" dirty="0">
                <a:latin typeface="Microsoft Sans Serif"/>
                <a:cs typeface="Microsoft Sans Serif"/>
              </a:rPr>
              <a:t>menor </a:t>
            </a:r>
            <a:r>
              <a:rPr sz="700" spc="30" dirty="0">
                <a:latin typeface="Microsoft Sans Serif"/>
                <a:cs typeface="Microsoft Sans Serif"/>
              </a:rPr>
              <a:t>que </a:t>
            </a:r>
            <a:r>
              <a:rPr sz="700" spc="10" dirty="0">
                <a:latin typeface="Microsoft Sans Serif"/>
                <a:cs typeface="Microsoft Sans Serif"/>
              </a:rPr>
              <a:t>la </a:t>
            </a:r>
            <a:r>
              <a:rPr sz="700" spc="20" dirty="0">
                <a:latin typeface="Microsoft Sans Serif"/>
                <a:cs typeface="Microsoft Sans Serif"/>
              </a:rPr>
              <a:t>del </a:t>
            </a:r>
            <a:r>
              <a:rPr sz="700" spc="25" dirty="0">
                <a:latin typeface="Microsoft Sans Serif"/>
                <a:cs typeface="Microsoft Sans Serif"/>
              </a:rPr>
              <a:t> generador.</a:t>
            </a:r>
            <a:r>
              <a:rPr sz="700" spc="15" dirty="0">
                <a:latin typeface="Microsoft Sans Serif"/>
                <a:cs typeface="Microsoft Sans Serif"/>
              </a:rPr>
              <a:t> </a:t>
            </a:r>
            <a:r>
              <a:rPr sz="700" spc="-10" dirty="0">
                <a:latin typeface="Microsoft Sans Serif"/>
                <a:cs typeface="Microsoft Sans Serif"/>
              </a:rPr>
              <a:t>La</a:t>
            </a:r>
            <a:r>
              <a:rPr sz="700" spc="20" dirty="0">
                <a:latin typeface="Microsoft Sans Serif"/>
                <a:cs typeface="Microsoft Sans Serif"/>
              </a:rPr>
              <a:t> relación de</a:t>
            </a:r>
            <a:r>
              <a:rPr sz="700" spc="15" dirty="0">
                <a:latin typeface="Microsoft Sans Serif"/>
                <a:cs typeface="Microsoft Sans Serif"/>
              </a:rPr>
              <a:t> vueltas</a:t>
            </a:r>
            <a:r>
              <a:rPr sz="700" spc="20" dirty="0">
                <a:latin typeface="Microsoft Sans Serif"/>
                <a:cs typeface="Microsoft Sans Serif"/>
              </a:rPr>
              <a:t> </a:t>
            </a:r>
            <a:r>
              <a:rPr sz="700" spc="25" dirty="0">
                <a:latin typeface="Microsoft Sans Serif"/>
                <a:cs typeface="Microsoft Sans Serif"/>
              </a:rPr>
              <a:t>resultante</a:t>
            </a:r>
            <a:r>
              <a:rPr sz="700" spc="20" dirty="0">
                <a:latin typeface="Microsoft Sans Serif"/>
                <a:cs typeface="Microsoft Sans Serif"/>
              </a:rPr>
              <a:t> compensa</a:t>
            </a:r>
            <a:r>
              <a:rPr sz="700" spc="15" dirty="0">
                <a:latin typeface="Microsoft Sans Serif"/>
                <a:cs typeface="Microsoft Sans Serif"/>
              </a:rPr>
              <a:t> </a:t>
            </a:r>
            <a:r>
              <a:rPr sz="700" spc="25" dirty="0">
                <a:latin typeface="Microsoft Sans Serif"/>
                <a:cs typeface="Microsoft Sans Serif"/>
              </a:rPr>
              <a:t>parcialmente</a:t>
            </a:r>
            <a:r>
              <a:rPr sz="700" spc="20" dirty="0">
                <a:latin typeface="Microsoft Sans Serif"/>
                <a:cs typeface="Microsoft Sans Serif"/>
              </a:rPr>
              <a:t> </a:t>
            </a:r>
            <a:r>
              <a:rPr sz="700" spc="10" dirty="0">
                <a:latin typeface="Microsoft Sans Serif"/>
                <a:cs typeface="Microsoft Sans Serif"/>
              </a:rPr>
              <a:t>la </a:t>
            </a:r>
            <a:r>
              <a:rPr sz="700" spc="15" dirty="0">
                <a:latin typeface="Microsoft Sans Serif"/>
                <a:cs typeface="Microsoft Sans Serif"/>
              </a:rPr>
              <a:t> </a:t>
            </a:r>
            <a:r>
              <a:rPr sz="700" spc="10" dirty="0">
                <a:latin typeface="Microsoft Sans Serif"/>
                <a:cs typeface="Microsoft Sans Serif"/>
              </a:rPr>
              <a:t>caída </a:t>
            </a:r>
            <a:r>
              <a:rPr sz="700" spc="20" dirty="0">
                <a:latin typeface="Microsoft Sans Serif"/>
                <a:cs typeface="Microsoft Sans Serif"/>
              </a:rPr>
              <a:t>de voltaje en </a:t>
            </a:r>
            <a:r>
              <a:rPr sz="700" spc="10" dirty="0">
                <a:latin typeface="Microsoft Sans Serif"/>
                <a:cs typeface="Microsoft Sans Serif"/>
              </a:rPr>
              <a:t>la </a:t>
            </a:r>
            <a:r>
              <a:rPr sz="700" spc="20" dirty="0">
                <a:latin typeface="Microsoft Sans Serif"/>
                <a:cs typeface="Microsoft Sans Serif"/>
              </a:rPr>
              <a:t>impedancia de </a:t>
            </a:r>
            <a:r>
              <a:rPr sz="700" spc="30" dirty="0">
                <a:latin typeface="Microsoft Sans Serif"/>
                <a:cs typeface="Microsoft Sans Serif"/>
              </a:rPr>
              <a:t>fuga debido </a:t>
            </a:r>
            <a:r>
              <a:rPr sz="700" dirty="0">
                <a:latin typeface="Microsoft Sans Serif"/>
                <a:cs typeface="Microsoft Sans Serif"/>
              </a:rPr>
              <a:t>a </a:t>
            </a:r>
            <a:r>
              <a:rPr sz="700" spc="10" dirty="0">
                <a:latin typeface="Microsoft Sans Serif"/>
                <a:cs typeface="Microsoft Sans Serif"/>
              </a:rPr>
              <a:t>la </a:t>
            </a:r>
            <a:r>
              <a:rPr sz="700" spc="25" dirty="0">
                <a:latin typeface="Microsoft Sans Serif"/>
                <a:cs typeface="Microsoft Sans Serif"/>
              </a:rPr>
              <a:t>corriente </a:t>
            </a:r>
            <a:r>
              <a:rPr sz="700" spc="20" dirty="0">
                <a:latin typeface="Microsoft Sans Serif"/>
                <a:cs typeface="Microsoft Sans Serif"/>
              </a:rPr>
              <a:t>de </a:t>
            </a:r>
            <a:r>
              <a:rPr sz="700" spc="10" dirty="0">
                <a:latin typeface="Microsoft Sans Serif"/>
                <a:cs typeface="Microsoft Sans Serif"/>
              </a:rPr>
              <a:t>carga. </a:t>
            </a:r>
            <a:r>
              <a:rPr sz="700" spc="-10" dirty="0">
                <a:latin typeface="Microsoft Sans Serif"/>
                <a:cs typeface="Microsoft Sans Serif"/>
              </a:rPr>
              <a:t>La </a:t>
            </a:r>
            <a:r>
              <a:rPr sz="700" spc="-5" dirty="0">
                <a:latin typeface="Microsoft Sans Serif"/>
                <a:cs typeface="Microsoft Sans Serif"/>
              </a:rPr>
              <a:t> </a:t>
            </a:r>
            <a:r>
              <a:rPr sz="700" spc="5" dirty="0">
                <a:latin typeface="Microsoft Sans Serif"/>
                <a:cs typeface="Microsoft Sans Serif"/>
              </a:rPr>
              <a:t>base </a:t>
            </a:r>
            <a:r>
              <a:rPr sz="700" spc="20" dirty="0">
                <a:latin typeface="Microsoft Sans Serif"/>
                <a:cs typeface="Microsoft Sans Serif"/>
              </a:rPr>
              <a:t>de voltaje </a:t>
            </a:r>
            <a:r>
              <a:rPr sz="700" spc="30" dirty="0">
                <a:latin typeface="Microsoft Sans Serif"/>
                <a:cs typeface="Microsoft Sans Serif"/>
              </a:rPr>
              <a:t>que </a:t>
            </a:r>
            <a:r>
              <a:rPr sz="700" spc="35" dirty="0">
                <a:latin typeface="Microsoft Sans Serif"/>
                <a:cs typeface="Microsoft Sans Serif"/>
              </a:rPr>
              <a:t>normalmente </a:t>
            </a:r>
            <a:r>
              <a:rPr sz="700" spc="-5" dirty="0">
                <a:latin typeface="Microsoft Sans Serif"/>
                <a:cs typeface="Microsoft Sans Serif"/>
              </a:rPr>
              <a:t>se </a:t>
            </a:r>
            <a:r>
              <a:rPr sz="700" spc="10" dirty="0">
                <a:latin typeface="Microsoft Sans Serif"/>
                <a:cs typeface="Microsoft Sans Serif"/>
              </a:rPr>
              <a:t>usa </a:t>
            </a:r>
            <a:r>
              <a:rPr sz="700" spc="-5" dirty="0">
                <a:latin typeface="Microsoft Sans Serif"/>
                <a:cs typeface="Microsoft Sans Serif"/>
              </a:rPr>
              <a:t>es </a:t>
            </a:r>
            <a:r>
              <a:rPr sz="700" spc="10" dirty="0">
                <a:latin typeface="Microsoft Sans Serif"/>
                <a:cs typeface="Microsoft Sans Serif"/>
              </a:rPr>
              <a:t>el </a:t>
            </a:r>
            <a:r>
              <a:rPr sz="700" spc="20" dirty="0">
                <a:latin typeface="Microsoft Sans Serif"/>
                <a:cs typeface="Microsoft Sans Serif"/>
              </a:rPr>
              <a:t>voltaje del </a:t>
            </a:r>
            <a:r>
              <a:rPr sz="700" spc="35" dirty="0">
                <a:latin typeface="Microsoft Sans Serif"/>
                <a:cs typeface="Microsoft Sans Serif"/>
              </a:rPr>
              <a:t>terminal </a:t>
            </a:r>
            <a:r>
              <a:rPr sz="700" spc="20" dirty="0">
                <a:latin typeface="Microsoft Sans Serif"/>
                <a:cs typeface="Microsoft Sans Serif"/>
              </a:rPr>
              <a:t>del </a:t>
            </a:r>
            <a:r>
              <a:rPr sz="700" spc="25" dirty="0">
                <a:latin typeface="Microsoft Sans Serif"/>
                <a:cs typeface="Microsoft Sans Serif"/>
              </a:rPr>
              <a:t> generador,</a:t>
            </a:r>
            <a:r>
              <a:rPr sz="700" spc="-5" dirty="0">
                <a:latin typeface="Microsoft Sans Serif"/>
                <a:cs typeface="Microsoft Sans Serif"/>
              </a:rPr>
              <a:t> </a:t>
            </a:r>
            <a:r>
              <a:rPr sz="700" spc="35" dirty="0">
                <a:latin typeface="Microsoft Sans Serif"/>
                <a:cs typeface="Microsoft Sans Serif"/>
              </a:rPr>
              <a:t>porque</a:t>
            </a:r>
            <a:r>
              <a:rPr sz="700" spc="-5" dirty="0">
                <a:latin typeface="Microsoft Sans Serif"/>
                <a:cs typeface="Microsoft Sans Serif"/>
              </a:rPr>
              <a:t> </a:t>
            </a:r>
            <a:r>
              <a:rPr sz="700" spc="10" dirty="0">
                <a:latin typeface="Microsoft Sans Serif"/>
                <a:cs typeface="Microsoft Sans Serif"/>
              </a:rPr>
              <a:t>los</a:t>
            </a:r>
            <a:r>
              <a:rPr sz="700" spc="-5" dirty="0">
                <a:latin typeface="Microsoft Sans Serif"/>
                <a:cs typeface="Microsoft Sans Serif"/>
              </a:rPr>
              <a:t> </a:t>
            </a:r>
            <a:r>
              <a:rPr sz="700" spc="-45" dirty="0">
                <a:latin typeface="Microsoft Sans Serif"/>
                <a:cs typeface="Microsoft Sans Serif"/>
              </a:rPr>
              <a:t>VT</a:t>
            </a:r>
            <a:r>
              <a:rPr sz="700" spc="-5" dirty="0">
                <a:latin typeface="Microsoft Sans Serif"/>
                <a:cs typeface="Microsoft Sans Serif"/>
              </a:rPr>
              <a:t> </a:t>
            </a:r>
            <a:r>
              <a:rPr sz="700" spc="30" dirty="0">
                <a:latin typeface="Microsoft Sans Serif"/>
                <a:cs typeface="Microsoft Sans Serif"/>
              </a:rPr>
              <a:t>que</a:t>
            </a:r>
            <a:r>
              <a:rPr sz="700" spc="-5" dirty="0">
                <a:latin typeface="Microsoft Sans Serif"/>
                <a:cs typeface="Microsoft Sans Serif"/>
              </a:rPr>
              <a:t> </a:t>
            </a:r>
            <a:r>
              <a:rPr sz="700" spc="30" dirty="0">
                <a:latin typeface="Microsoft Sans Serif"/>
                <a:cs typeface="Microsoft Sans Serif"/>
              </a:rPr>
              <a:t>generalmente</a:t>
            </a:r>
            <a:r>
              <a:rPr sz="700" spc="-5" dirty="0">
                <a:latin typeface="Microsoft Sans Serif"/>
                <a:cs typeface="Microsoft Sans Serif"/>
              </a:rPr>
              <a:t> se </a:t>
            </a:r>
            <a:r>
              <a:rPr sz="700" spc="15" dirty="0">
                <a:latin typeface="Microsoft Sans Serif"/>
                <a:cs typeface="Microsoft Sans Serif"/>
              </a:rPr>
              <a:t>usan</a:t>
            </a:r>
            <a:r>
              <a:rPr sz="700" spc="-5" dirty="0">
                <a:latin typeface="Microsoft Sans Serif"/>
                <a:cs typeface="Microsoft Sans Serif"/>
              </a:rPr>
              <a:t> </a:t>
            </a:r>
            <a:r>
              <a:rPr sz="700" spc="25" dirty="0">
                <a:latin typeface="Microsoft Sans Serif"/>
                <a:cs typeface="Microsoft Sans Serif"/>
              </a:rPr>
              <a:t>para</a:t>
            </a:r>
            <a:r>
              <a:rPr sz="700" spc="-5" dirty="0">
                <a:latin typeface="Microsoft Sans Serif"/>
                <a:cs typeface="Microsoft Sans Serif"/>
              </a:rPr>
              <a:t> </a:t>
            </a:r>
            <a:r>
              <a:rPr sz="700" spc="10" dirty="0">
                <a:latin typeface="Microsoft Sans Serif"/>
                <a:cs typeface="Microsoft Sans Serif"/>
              </a:rPr>
              <a:t>la</a:t>
            </a:r>
            <a:r>
              <a:rPr sz="700" spc="-5" dirty="0">
                <a:latin typeface="Microsoft Sans Serif"/>
                <a:cs typeface="Microsoft Sans Serif"/>
              </a:rPr>
              <a:t> </a:t>
            </a:r>
            <a:r>
              <a:rPr sz="700" spc="10" dirty="0">
                <a:latin typeface="Microsoft Sans Serif"/>
                <a:cs typeface="Microsoft Sans Serif"/>
              </a:rPr>
              <a:t>señal</a:t>
            </a:r>
            <a:r>
              <a:rPr sz="700" spc="-5" dirty="0">
                <a:latin typeface="Microsoft Sans Serif"/>
                <a:cs typeface="Microsoft Sans Serif"/>
              </a:rPr>
              <a:t> </a:t>
            </a:r>
            <a:r>
              <a:rPr sz="700" spc="20" dirty="0">
                <a:latin typeface="Microsoft Sans Serif"/>
                <a:cs typeface="Microsoft Sans Serif"/>
              </a:rPr>
              <a:t>de</a:t>
            </a:r>
            <a:r>
              <a:rPr sz="700" spc="-5" dirty="0">
                <a:latin typeface="Microsoft Sans Serif"/>
                <a:cs typeface="Microsoft Sans Serif"/>
              </a:rPr>
              <a:t> </a:t>
            </a:r>
            <a:r>
              <a:rPr sz="700" spc="20" dirty="0">
                <a:latin typeface="Microsoft Sans Serif"/>
                <a:cs typeface="Microsoft Sans Serif"/>
              </a:rPr>
              <a:t>voltaje </a:t>
            </a:r>
            <a:r>
              <a:rPr sz="700" spc="-170" dirty="0">
                <a:latin typeface="Microsoft Sans Serif"/>
                <a:cs typeface="Microsoft Sans Serif"/>
              </a:rPr>
              <a:t> </a:t>
            </a:r>
            <a:r>
              <a:rPr sz="700" spc="20" dirty="0">
                <a:latin typeface="Microsoft Sans Serif"/>
                <a:cs typeface="Microsoft Sans Serif"/>
              </a:rPr>
              <a:t>del relé </a:t>
            </a:r>
            <a:r>
              <a:rPr sz="700" spc="15" dirty="0">
                <a:latin typeface="Microsoft Sans Serif"/>
                <a:cs typeface="Microsoft Sans Serif"/>
              </a:rPr>
              <a:t>están conectados </a:t>
            </a:r>
            <a:r>
              <a:rPr sz="700" dirty="0">
                <a:latin typeface="Microsoft Sans Serif"/>
                <a:cs typeface="Microsoft Sans Serif"/>
              </a:rPr>
              <a:t>a </a:t>
            </a:r>
            <a:r>
              <a:rPr sz="700" spc="10" dirty="0">
                <a:latin typeface="Microsoft Sans Serif"/>
                <a:cs typeface="Microsoft Sans Serif"/>
              </a:rPr>
              <a:t>la </a:t>
            </a:r>
            <a:r>
              <a:rPr sz="700" spc="30" dirty="0">
                <a:latin typeface="Microsoft Sans Serif"/>
                <a:cs typeface="Microsoft Sans Serif"/>
              </a:rPr>
              <a:t>unidad entre </a:t>
            </a:r>
            <a:r>
              <a:rPr sz="700" spc="10" dirty="0">
                <a:latin typeface="Microsoft Sans Serif"/>
                <a:cs typeface="Microsoft Sans Serif"/>
              </a:rPr>
              <a:t>el </a:t>
            </a:r>
            <a:r>
              <a:rPr sz="700" spc="30" dirty="0">
                <a:latin typeface="Microsoft Sans Serif"/>
                <a:cs typeface="Microsoft Sans Serif"/>
              </a:rPr>
              <a:t>generador </a:t>
            </a:r>
            <a:r>
              <a:rPr sz="700" spc="5" dirty="0">
                <a:latin typeface="Microsoft Sans Serif"/>
                <a:cs typeface="Microsoft Sans Serif"/>
              </a:rPr>
              <a:t>y </a:t>
            </a:r>
            <a:r>
              <a:rPr sz="700" spc="10" dirty="0">
                <a:latin typeface="Microsoft Sans Serif"/>
                <a:cs typeface="Microsoft Sans Serif"/>
              </a:rPr>
              <a:t>los </a:t>
            </a:r>
            <a:r>
              <a:rPr sz="700" spc="15" dirty="0">
                <a:latin typeface="Microsoft Sans Serif"/>
                <a:cs typeface="Microsoft Sans Serif"/>
              </a:rPr>
              <a:t> </a:t>
            </a:r>
            <a:r>
              <a:rPr sz="700" spc="30" dirty="0">
                <a:latin typeface="Microsoft Sans Serif"/>
                <a:cs typeface="Microsoft Sans Serif"/>
              </a:rPr>
              <a:t>transformadores </a:t>
            </a:r>
            <a:r>
              <a:rPr sz="700" spc="-20" dirty="0">
                <a:latin typeface="Microsoft Sans Serif"/>
                <a:cs typeface="Microsoft Sans Serif"/>
              </a:rPr>
              <a:t>UAT </a:t>
            </a:r>
            <a:r>
              <a:rPr sz="700" spc="5" dirty="0">
                <a:latin typeface="Microsoft Sans Serif"/>
                <a:cs typeface="Microsoft Sans Serif"/>
              </a:rPr>
              <a:t>y </a:t>
            </a:r>
            <a:r>
              <a:rPr sz="700" spc="-30" dirty="0">
                <a:latin typeface="Microsoft Sans Serif"/>
                <a:cs typeface="Microsoft Sans Serif"/>
              </a:rPr>
              <a:t>GSU. </a:t>
            </a:r>
            <a:r>
              <a:rPr sz="700" spc="10" dirty="0">
                <a:latin typeface="Microsoft Sans Serif"/>
                <a:cs typeface="Microsoft Sans Serif"/>
              </a:rPr>
              <a:t>Tenga </a:t>
            </a:r>
            <a:r>
              <a:rPr sz="700" spc="20" dirty="0">
                <a:latin typeface="Microsoft Sans Serif"/>
                <a:cs typeface="Microsoft Sans Serif"/>
              </a:rPr>
              <a:t>en cuenta que, </a:t>
            </a:r>
            <a:r>
              <a:rPr sz="700" dirty="0">
                <a:latin typeface="Microsoft Sans Serif"/>
                <a:cs typeface="Microsoft Sans Serif"/>
              </a:rPr>
              <a:t>a </a:t>
            </a:r>
            <a:r>
              <a:rPr sz="700" spc="25" dirty="0">
                <a:latin typeface="Microsoft Sans Serif"/>
                <a:cs typeface="Microsoft Sans Serif"/>
              </a:rPr>
              <a:t>menos </a:t>
            </a:r>
            <a:r>
              <a:rPr sz="700" spc="30" dirty="0">
                <a:latin typeface="Microsoft Sans Serif"/>
                <a:cs typeface="Microsoft Sans Serif"/>
              </a:rPr>
              <a:t>que </a:t>
            </a:r>
            <a:r>
              <a:rPr sz="700" spc="-5" dirty="0">
                <a:latin typeface="Microsoft Sans Serif"/>
                <a:cs typeface="Microsoft Sans Serif"/>
              </a:rPr>
              <a:t>se </a:t>
            </a:r>
            <a:r>
              <a:rPr sz="700" dirty="0">
                <a:latin typeface="Microsoft Sans Serif"/>
                <a:cs typeface="Microsoft Sans Serif"/>
              </a:rPr>
              <a:t> </a:t>
            </a:r>
            <a:r>
              <a:rPr sz="700" spc="15" dirty="0">
                <a:latin typeface="Microsoft Sans Serif"/>
                <a:cs typeface="Microsoft Sans Serif"/>
              </a:rPr>
              <a:t>especifique</a:t>
            </a:r>
            <a:r>
              <a:rPr sz="700" dirty="0">
                <a:latin typeface="Microsoft Sans Serif"/>
                <a:cs typeface="Microsoft Sans Serif"/>
              </a:rPr>
              <a:t> </a:t>
            </a:r>
            <a:r>
              <a:rPr sz="700" spc="25" dirty="0">
                <a:latin typeface="Microsoft Sans Serif"/>
                <a:cs typeface="Microsoft Sans Serif"/>
              </a:rPr>
              <a:t>lo</a:t>
            </a:r>
            <a:r>
              <a:rPr sz="700" spc="5" dirty="0">
                <a:latin typeface="Microsoft Sans Serif"/>
                <a:cs typeface="Microsoft Sans Serif"/>
              </a:rPr>
              <a:t> </a:t>
            </a:r>
            <a:r>
              <a:rPr sz="700" spc="25" dirty="0">
                <a:latin typeface="Microsoft Sans Serif"/>
                <a:cs typeface="Microsoft Sans Serif"/>
              </a:rPr>
              <a:t>contrario,</a:t>
            </a:r>
            <a:r>
              <a:rPr sz="700" spc="5" dirty="0">
                <a:latin typeface="Microsoft Sans Serif"/>
                <a:cs typeface="Microsoft Sans Serif"/>
              </a:rPr>
              <a:t> </a:t>
            </a:r>
            <a:r>
              <a:rPr sz="700" spc="10" dirty="0">
                <a:latin typeface="Microsoft Sans Serif"/>
                <a:cs typeface="Microsoft Sans Serif"/>
              </a:rPr>
              <a:t>la</a:t>
            </a:r>
            <a:r>
              <a:rPr sz="700" spc="5" dirty="0">
                <a:latin typeface="Microsoft Sans Serif"/>
                <a:cs typeface="Microsoft Sans Serif"/>
              </a:rPr>
              <a:t> </a:t>
            </a:r>
            <a:r>
              <a:rPr sz="700" spc="15" dirty="0">
                <a:latin typeface="Microsoft Sans Serif"/>
                <a:cs typeface="Microsoft Sans Serif"/>
              </a:rPr>
              <a:t>curva</a:t>
            </a:r>
            <a:r>
              <a:rPr sz="700" spc="5" dirty="0">
                <a:latin typeface="Microsoft Sans Serif"/>
                <a:cs typeface="Microsoft Sans Serif"/>
              </a:rPr>
              <a:t> </a:t>
            </a:r>
            <a:r>
              <a:rPr sz="700" spc="-5" dirty="0">
                <a:latin typeface="Microsoft Sans Serif"/>
                <a:cs typeface="Microsoft Sans Serif"/>
              </a:rPr>
              <a:t>se</a:t>
            </a:r>
            <a:r>
              <a:rPr sz="700" dirty="0">
                <a:latin typeface="Microsoft Sans Serif"/>
                <a:cs typeface="Microsoft Sans Serif"/>
              </a:rPr>
              <a:t> </a:t>
            </a:r>
            <a:r>
              <a:rPr sz="700" spc="10" dirty="0">
                <a:latin typeface="Microsoft Sans Serif"/>
                <a:cs typeface="Microsoft Sans Serif"/>
              </a:rPr>
              <a:t>aplica</a:t>
            </a:r>
            <a:r>
              <a:rPr sz="700" spc="5" dirty="0">
                <a:latin typeface="Microsoft Sans Serif"/>
                <a:cs typeface="Microsoft Sans Serif"/>
              </a:rPr>
              <a:t> </a:t>
            </a:r>
            <a:r>
              <a:rPr sz="700" dirty="0">
                <a:latin typeface="Microsoft Sans Serif"/>
                <a:cs typeface="Microsoft Sans Serif"/>
              </a:rPr>
              <a:t>a</a:t>
            </a:r>
            <a:r>
              <a:rPr sz="700" spc="5" dirty="0">
                <a:latin typeface="Microsoft Sans Serif"/>
                <a:cs typeface="Microsoft Sans Serif"/>
              </a:rPr>
              <a:t> </a:t>
            </a:r>
            <a:r>
              <a:rPr sz="700" spc="20" dirty="0">
                <a:latin typeface="Microsoft Sans Serif"/>
                <a:cs typeface="Microsoft Sans Serif"/>
              </a:rPr>
              <a:t>intervalos</a:t>
            </a:r>
            <a:r>
              <a:rPr sz="700" spc="5" dirty="0">
                <a:latin typeface="Microsoft Sans Serif"/>
                <a:cs typeface="Microsoft Sans Serif"/>
              </a:rPr>
              <a:t> </a:t>
            </a:r>
            <a:r>
              <a:rPr sz="700" spc="20" dirty="0">
                <a:latin typeface="Microsoft Sans Serif"/>
                <a:cs typeface="Microsoft Sans Serif"/>
              </a:rPr>
              <a:t>de</a:t>
            </a:r>
            <a:r>
              <a:rPr sz="700" spc="5" dirty="0">
                <a:latin typeface="Microsoft Sans Serif"/>
                <a:cs typeface="Microsoft Sans Serif"/>
              </a:rPr>
              <a:t> </a:t>
            </a:r>
            <a:r>
              <a:rPr sz="700" spc="35" dirty="0">
                <a:latin typeface="Microsoft Sans Serif"/>
                <a:cs typeface="Microsoft Sans Serif"/>
              </a:rPr>
              <a:t>tiempo</a:t>
            </a:r>
            <a:r>
              <a:rPr sz="700" dirty="0">
                <a:latin typeface="Microsoft Sans Serif"/>
                <a:cs typeface="Microsoft Sans Serif"/>
              </a:rPr>
              <a:t> </a:t>
            </a:r>
            <a:r>
              <a:rPr sz="700" spc="25" dirty="0">
                <a:latin typeface="Microsoft Sans Serif"/>
                <a:cs typeface="Microsoft Sans Serif"/>
              </a:rPr>
              <a:t>inferiores</a:t>
            </a:r>
            <a:r>
              <a:rPr sz="700" spc="5" dirty="0">
                <a:latin typeface="Microsoft Sans Serif"/>
                <a:cs typeface="Microsoft Sans Serif"/>
              </a:rPr>
              <a:t> </a:t>
            </a:r>
            <a:r>
              <a:rPr sz="700" dirty="0">
                <a:latin typeface="Microsoft Sans Serif"/>
                <a:cs typeface="Microsoft Sans Serif"/>
              </a:rPr>
              <a:t>a </a:t>
            </a:r>
            <a:r>
              <a:rPr sz="700" spc="-170" dirty="0">
                <a:latin typeface="Microsoft Sans Serif"/>
                <a:cs typeface="Microsoft Sans Serif"/>
              </a:rPr>
              <a:t> </a:t>
            </a:r>
            <a:r>
              <a:rPr sz="700" spc="10" dirty="0">
                <a:latin typeface="Microsoft Sans Serif"/>
                <a:cs typeface="Microsoft Sans Serif"/>
              </a:rPr>
              <a:t>10</a:t>
            </a:r>
            <a:r>
              <a:rPr sz="700" spc="-10" dirty="0">
                <a:latin typeface="Microsoft Sans Serif"/>
                <a:cs typeface="Microsoft Sans Serif"/>
              </a:rPr>
              <a:t> </a:t>
            </a:r>
            <a:r>
              <a:rPr sz="700" spc="35" dirty="0">
                <a:latin typeface="Microsoft Sans Serif"/>
                <a:cs typeface="Microsoft Sans Serif"/>
              </a:rPr>
              <a:t>minutos</a:t>
            </a:r>
            <a:r>
              <a:rPr sz="700" spc="-5" dirty="0">
                <a:latin typeface="Microsoft Sans Serif"/>
                <a:cs typeface="Microsoft Sans Serif"/>
              </a:rPr>
              <a:t> </a:t>
            </a:r>
            <a:r>
              <a:rPr sz="700" spc="15" dirty="0">
                <a:latin typeface="Microsoft Sans Serif"/>
                <a:cs typeface="Microsoft Sans Serif"/>
              </a:rPr>
              <a:t>[1].</a:t>
            </a:r>
            <a:endParaRPr sz="700">
              <a:latin typeface="Microsoft Sans Serif"/>
              <a:cs typeface="Microsoft Sans Serif"/>
            </a:endParaRPr>
          </a:p>
          <a:p>
            <a:pPr marL="12700" marR="5080" indent="153670">
              <a:lnSpc>
                <a:spcPct val="133600"/>
              </a:lnSpc>
              <a:spcBef>
                <a:spcPts val="10"/>
              </a:spcBef>
            </a:pPr>
            <a:r>
              <a:rPr sz="750" spc="-35" dirty="0">
                <a:latin typeface="Microsoft Sans Serif"/>
                <a:cs typeface="Microsoft Sans Serif"/>
              </a:rPr>
              <a:t>El </a:t>
            </a:r>
            <a:r>
              <a:rPr sz="750" spc="30" dirty="0">
                <a:latin typeface="Microsoft Sans Serif"/>
                <a:cs typeface="Microsoft Sans Serif"/>
              </a:rPr>
              <a:t>daño </a:t>
            </a:r>
            <a:r>
              <a:rPr sz="750" spc="10" dirty="0">
                <a:latin typeface="Microsoft Sans Serif"/>
                <a:cs typeface="Microsoft Sans Serif"/>
              </a:rPr>
              <a:t>al </a:t>
            </a:r>
            <a:r>
              <a:rPr sz="750" spc="30" dirty="0">
                <a:latin typeface="Microsoft Sans Serif"/>
                <a:cs typeface="Microsoft Sans Serif"/>
              </a:rPr>
              <a:t>equipo </a:t>
            </a:r>
            <a:r>
              <a:rPr sz="750" spc="20" dirty="0">
                <a:latin typeface="Microsoft Sans Serif"/>
                <a:cs typeface="Microsoft Sans Serif"/>
              </a:rPr>
              <a:t>solo </a:t>
            </a:r>
            <a:r>
              <a:rPr sz="750" spc="45" dirty="0">
                <a:latin typeface="Microsoft Sans Serif"/>
                <a:cs typeface="Microsoft Sans Serif"/>
              </a:rPr>
              <a:t>por </a:t>
            </a:r>
            <a:r>
              <a:rPr sz="750" spc="20" dirty="0">
                <a:latin typeface="Microsoft Sans Serif"/>
                <a:cs typeface="Microsoft Sans Serif"/>
              </a:rPr>
              <a:t>voltaje </a:t>
            </a:r>
            <a:r>
              <a:rPr sz="750" spc="5" dirty="0">
                <a:latin typeface="Microsoft Sans Serif"/>
                <a:cs typeface="Microsoft Sans Serif"/>
              </a:rPr>
              <a:t>excesivo </a:t>
            </a:r>
            <a:r>
              <a:rPr sz="750" spc="-5" dirty="0">
                <a:latin typeface="Microsoft Sans Serif"/>
                <a:cs typeface="Microsoft Sans Serif"/>
              </a:rPr>
              <a:t>es </a:t>
            </a:r>
            <a:r>
              <a:rPr sz="750" spc="10" dirty="0">
                <a:latin typeface="Microsoft Sans Serif"/>
                <a:cs typeface="Microsoft Sans Serif"/>
              </a:rPr>
              <a:t>causado </a:t>
            </a:r>
            <a:r>
              <a:rPr sz="750" spc="15" dirty="0">
                <a:latin typeface="Microsoft Sans Serif"/>
                <a:cs typeface="Microsoft Sans Serif"/>
              </a:rPr>
              <a:t> </a:t>
            </a:r>
            <a:r>
              <a:rPr sz="750" spc="30" dirty="0">
                <a:latin typeface="Microsoft Sans Serif"/>
                <a:cs typeface="Microsoft Sans Serif"/>
              </a:rPr>
              <a:t>principalmente </a:t>
            </a:r>
            <a:r>
              <a:rPr sz="750" spc="45" dirty="0">
                <a:latin typeface="Microsoft Sans Serif"/>
                <a:cs typeface="Microsoft Sans Serif"/>
              </a:rPr>
              <a:t>por </a:t>
            </a:r>
            <a:r>
              <a:rPr sz="750" spc="10" dirty="0">
                <a:latin typeface="Microsoft Sans Serif"/>
                <a:cs typeface="Microsoft Sans Serif"/>
              </a:rPr>
              <a:t>la </a:t>
            </a:r>
            <a:r>
              <a:rPr sz="750" spc="45" dirty="0">
                <a:latin typeface="Microsoft Sans Serif"/>
                <a:cs typeface="Microsoft Sans Serif"/>
              </a:rPr>
              <a:t>ruptura </a:t>
            </a:r>
            <a:r>
              <a:rPr sz="750" spc="20" dirty="0">
                <a:latin typeface="Microsoft Sans Serif"/>
                <a:cs typeface="Microsoft Sans Serif"/>
              </a:rPr>
              <a:t>del </a:t>
            </a:r>
            <a:r>
              <a:rPr sz="750" spc="25" dirty="0">
                <a:latin typeface="Microsoft Sans Serif"/>
                <a:cs typeface="Microsoft Sans Serif"/>
              </a:rPr>
              <a:t>aislamiento </a:t>
            </a:r>
            <a:r>
              <a:rPr sz="750" spc="30" dirty="0">
                <a:latin typeface="Microsoft Sans Serif"/>
                <a:cs typeface="Microsoft Sans Serif"/>
              </a:rPr>
              <a:t>debido </a:t>
            </a:r>
            <a:r>
              <a:rPr sz="750" spc="10" dirty="0">
                <a:latin typeface="Microsoft Sans Serif"/>
                <a:cs typeface="Microsoft Sans Serif"/>
              </a:rPr>
              <a:t>al </a:t>
            </a:r>
            <a:r>
              <a:rPr sz="750" spc="15" dirty="0">
                <a:latin typeface="Microsoft Sans Serif"/>
                <a:cs typeface="Microsoft Sans Serif"/>
              </a:rPr>
              <a:t>estrés </a:t>
            </a:r>
            <a:r>
              <a:rPr sz="750" spc="20" dirty="0">
                <a:latin typeface="Microsoft Sans Serif"/>
                <a:cs typeface="Microsoft Sans Serif"/>
              </a:rPr>
              <a:t> dieléctrico. </a:t>
            </a:r>
            <a:r>
              <a:rPr sz="750" spc="-15" dirty="0">
                <a:latin typeface="Microsoft Sans Serif"/>
                <a:cs typeface="Microsoft Sans Serif"/>
              </a:rPr>
              <a:t>La </a:t>
            </a:r>
            <a:r>
              <a:rPr sz="750" spc="25" dirty="0">
                <a:latin typeface="Microsoft Sans Serif"/>
                <a:cs typeface="Microsoft Sans Serif"/>
              </a:rPr>
              <a:t>sobretensión </a:t>
            </a:r>
            <a:r>
              <a:rPr sz="750" spc="15" dirty="0">
                <a:latin typeface="Microsoft Sans Serif"/>
                <a:cs typeface="Microsoft Sans Serif"/>
              </a:rPr>
              <a:t>sin </a:t>
            </a:r>
            <a:r>
              <a:rPr sz="750" spc="20" dirty="0">
                <a:latin typeface="Microsoft Sans Serif"/>
                <a:cs typeface="Microsoft Sans Serif"/>
              </a:rPr>
              <a:t>sobreexcitación </a:t>
            </a:r>
            <a:r>
              <a:rPr sz="750" spc="-10" dirty="0">
                <a:latin typeface="Microsoft Sans Serif"/>
                <a:cs typeface="Microsoft Sans Serif"/>
              </a:rPr>
              <a:t>(V/Hz) </a:t>
            </a:r>
            <a:r>
              <a:rPr sz="750" spc="25" dirty="0">
                <a:latin typeface="Microsoft Sans Serif"/>
                <a:cs typeface="Microsoft Sans Serif"/>
              </a:rPr>
              <a:t>puede </a:t>
            </a:r>
            <a:r>
              <a:rPr sz="750" spc="35" dirty="0">
                <a:latin typeface="Microsoft Sans Serif"/>
                <a:cs typeface="Microsoft Sans Serif"/>
              </a:rPr>
              <a:t>ocurrir </a:t>
            </a:r>
            <a:r>
              <a:rPr sz="750" spc="40" dirty="0">
                <a:latin typeface="Microsoft Sans Serif"/>
                <a:cs typeface="Microsoft Sans Serif"/>
              </a:rPr>
              <a:t> </a:t>
            </a:r>
            <a:r>
              <a:rPr sz="750" spc="25" dirty="0">
                <a:latin typeface="Microsoft Sans Serif"/>
                <a:cs typeface="Microsoft Sans Serif"/>
              </a:rPr>
              <a:t>cuando</a:t>
            </a:r>
            <a:r>
              <a:rPr sz="750" spc="-5" dirty="0">
                <a:latin typeface="Microsoft Sans Serif"/>
                <a:cs typeface="Microsoft Sans Serif"/>
              </a:rPr>
              <a:t> </a:t>
            </a:r>
            <a:r>
              <a:rPr sz="750" spc="45" dirty="0">
                <a:latin typeface="Microsoft Sans Serif"/>
                <a:cs typeface="Microsoft Sans Serif"/>
              </a:rPr>
              <a:t>un</a:t>
            </a:r>
            <a:r>
              <a:rPr sz="750" dirty="0">
                <a:latin typeface="Microsoft Sans Serif"/>
                <a:cs typeface="Microsoft Sans Serif"/>
              </a:rPr>
              <a:t> </a:t>
            </a:r>
            <a:r>
              <a:rPr sz="750" spc="30" dirty="0">
                <a:latin typeface="Microsoft Sans Serif"/>
                <a:cs typeface="Microsoft Sans Serif"/>
              </a:rPr>
              <a:t>generador</a:t>
            </a:r>
            <a:r>
              <a:rPr sz="750" dirty="0">
                <a:latin typeface="Microsoft Sans Serif"/>
                <a:cs typeface="Microsoft Sans Serif"/>
              </a:rPr>
              <a:t> </a:t>
            </a:r>
            <a:r>
              <a:rPr sz="750" spc="30" dirty="0">
                <a:latin typeface="Microsoft Sans Serif"/>
                <a:cs typeface="Microsoft Sans Serif"/>
              </a:rPr>
              <a:t>experimenta</a:t>
            </a:r>
            <a:r>
              <a:rPr sz="750" spc="-5" dirty="0">
                <a:latin typeface="Microsoft Sans Serif"/>
                <a:cs typeface="Microsoft Sans Serif"/>
              </a:rPr>
              <a:t> </a:t>
            </a:r>
            <a:r>
              <a:rPr sz="750" spc="20" dirty="0">
                <a:latin typeface="Microsoft Sans Serif"/>
                <a:cs typeface="Microsoft Sans Serif"/>
              </a:rPr>
              <a:t>sobrevelocidad</a:t>
            </a:r>
            <a:r>
              <a:rPr sz="750" dirty="0">
                <a:latin typeface="Microsoft Sans Serif"/>
                <a:cs typeface="Microsoft Sans Serif"/>
              </a:rPr>
              <a:t> </a:t>
            </a:r>
            <a:r>
              <a:rPr sz="750" spc="30" dirty="0">
                <a:latin typeface="Microsoft Sans Serif"/>
                <a:cs typeface="Microsoft Sans Serif"/>
              </a:rPr>
              <a:t>debido</a:t>
            </a:r>
            <a:r>
              <a:rPr sz="750" dirty="0">
                <a:latin typeface="Microsoft Sans Serif"/>
                <a:cs typeface="Microsoft Sans Serif"/>
              </a:rPr>
              <a:t> a </a:t>
            </a:r>
            <a:r>
              <a:rPr sz="750" spc="15" dirty="0">
                <a:latin typeface="Microsoft Sans Serif"/>
                <a:cs typeface="Microsoft Sans Serif"/>
              </a:rPr>
              <a:t>rechazo</a:t>
            </a:r>
            <a:r>
              <a:rPr sz="750" spc="-5" dirty="0">
                <a:latin typeface="Microsoft Sans Serif"/>
                <a:cs typeface="Microsoft Sans Serif"/>
              </a:rPr>
              <a:t> </a:t>
            </a:r>
            <a:r>
              <a:rPr sz="750" spc="25" dirty="0">
                <a:latin typeface="Microsoft Sans Serif"/>
                <a:cs typeface="Microsoft Sans Serif"/>
              </a:rPr>
              <a:t>de </a:t>
            </a:r>
            <a:r>
              <a:rPr sz="750" spc="-185" dirty="0">
                <a:latin typeface="Microsoft Sans Serif"/>
                <a:cs typeface="Microsoft Sans Serif"/>
              </a:rPr>
              <a:t> </a:t>
            </a:r>
            <a:r>
              <a:rPr sz="750" spc="10" dirty="0">
                <a:latin typeface="Microsoft Sans Serif"/>
                <a:cs typeface="Microsoft Sans Serif"/>
              </a:rPr>
              <a:t>carga, </a:t>
            </a:r>
            <a:r>
              <a:rPr sz="750" spc="20" dirty="0">
                <a:latin typeface="Microsoft Sans Serif"/>
                <a:cs typeface="Microsoft Sans Serif"/>
              </a:rPr>
              <a:t>falla </a:t>
            </a:r>
            <a:r>
              <a:rPr sz="750" spc="30" dirty="0">
                <a:latin typeface="Microsoft Sans Serif"/>
                <a:cs typeface="Microsoft Sans Serif"/>
              </a:rPr>
              <a:t>repentina </a:t>
            </a:r>
            <a:r>
              <a:rPr sz="750" spc="5" dirty="0">
                <a:latin typeface="Microsoft Sans Serif"/>
                <a:cs typeface="Microsoft Sans Serif"/>
              </a:rPr>
              <a:t>severa, </a:t>
            </a:r>
            <a:r>
              <a:rPr sz="750" spc="10" dirty="0">
                <a:latin typeface="Microsoft Sans Serif"/>
                <a:cs typeface="Microsoft Sans Serif"/>
              </a:rPr>
              <a:t>etc. </a:t>
            </a:r>
            <a:r>
              <a:rPr sz="750" spc="30" dirty="0">
                <a:latin typeface="Microsoft Sans Serif"/>
                <a:cs typeface="Microsoft Sans Serif"/>
              </a:rPr>
              <a:t>No ocurre </a:t>
            </a:r>
            <a:r>
              <a:rPr sz="750" spc="20" dirty="0">
                <a:latin typeface="Microsoft Sans Serif"/>
                <a:cs typeface="Microsoft Sans Serif"/>
              </a:rPr>
              <a:t>sobreexcitación </a:t>
            </a:r>
            <a:r>
              <a:rPr sz="750" spc="25" dirty="0">
                <a:latin typeface="Microsoft Sans Serif"/>
                <a:cs typeface="Microsoft Sans Serif"/>
              </a:rPr>
              <a:t>en </a:t>
            </a:r>
            <a:r>
              <a:rPr sz="750" spc="10" dirty="0">
                <a:latin typeface="Microsoft Sans Serif"/>
                <a:cs typeface="Microsoft Sans Serif"/>
              </a:rPr>
              <a:t>estos </a:t>
            </a:r>
            <a:r>
              <a:rPr sz="750" spc="15" dirty="0">
                <a:latin typeface="Microsoft Sans Serif"/>
                <a:cs typeface="Microsoft Sans Serif"/>
              </a:rPr>
              <a:t> </a:t>
            </a:r>
            <a:r>
              <a:rPr sz="750" spc="-5" dirty="0">
                <a:latin typeface="Microsoft Sans Serif"/>
                <a:cs typeface="Microsoft Sans Serif"/>
              </a:rPr>
              <a:t>casos </a:t>
            </a:r>
            <a:r>
              <a:rPr sz="750" spc="35" dirty="0">
                <a:latin typeface="Microsoft Sans Serif"/>
                <a:cs typeface="Microsoft Sans Serif"/>
              </a:rPr>
              <a:t>porque </a:t>
            </a:r>
            <a:r>
              <a:rPr sz="750" spc="10" dirty="0">
                <a:latin typeface="Microsoft Sans Serif"/>
                <a:cs typeface="Microsoft Sans Serif"/>
              </a:rPr>
              <a:t>el </a:t>
            </a:r>
            <a:r>
              <a:rPr sz="750" spc="20" dirty="0">
                <a:latin typeface="Microsoft Sans Serif"/>
                <a:cs typeface="Microsoft Sans Serif"/>
              </a:rPr>
              <a:t>voltaje </a:t>
            </a:r>
            <a:r>
              <a:rPr sz="750" spc="5" dirty="0">
                <a:latin typeface="Microsoft Sans Serif"/>
                <a:cs typeface="Microsoft Sans Serif"/>
              </a:rPr>
              <a:t>y </a:t>
            </a:r>
            <a:r>
              <a:rPr sz="750" spc="10" dirty="0">
                <a:latin typeface="Microsoft Sans Serif"/>
                <a:cs typeface="Microsoft Sans Serif"/>
              </a:rPr>
              <a:t>la </a:t>
            </a:r>
            <a:r>
              <a:rPr sz="750" spc="20" dirty="0">
                <a:latin typeface="Microsoft Sans Serif"/>
                <a:cs typeface="Microsoft Sans Serif"/>
              </a:rPr>
              <a:t>frecuencia </a:t>
            </a:r>
            <a:r>
              <a:rPr sz="750" spc="35" dirty="0">
                <a:latin typeface="Microsoft Sans Serif"/>
                <a:cs typeface="Microsoft Sans Serif"/>
              </a:rPr>
              <a:t>aumentan </a:t>
            </a:r>
            <a:r>
              <a:rPr sz="750" spc="25" dirty="0">
                <a:latin typeface="Microsoft Sans Serif"/>
                <a:cs typeface="Microsoft Sans Serif"/>
              </a:rPr>
              <a:t>en </a:t>
            </a:r>
            <a:r>
              <a:rPr sz="750" spc="10" dirty="0">
                <a:latin typeface="Microsoft Sans Serif"/>
                <a:cs typeface="Microsoft Sans Serif"/>
              </a:rPr>
              <a:t>la </a:t>
            </a:r>
            <a:r>
              <a:rPr sz="750" spc="30" dirty="0">
                <a:latin typeface="Microsoft Sans Serif"/>
                <a:cs typeface="Microsoft Sans Serif"/>
              </a:rPr>
              <a:t>misma </a:t>
            </a:r>
            <a:r>
              <a:rPr sz="750" spc="35" dirty="0">
                <a:latin typeface="Microsoft Sans Serif"/>
                <a:cs typeface="Microsoft Sans Serif"/>
              </a:rPr>
              <a:t> </a:t>
            </a:r>
            <a:r>
              <a:rPr sz="750" spc="30" dirty="0">
                <a:latin typeface="Microsoft Sans Serif"/>
                <a:cs typeface="Microsoft Sans Serif"/>
              </a:rPr>
              <a:t>proporción; </a:t>
            </a:r>
            <a:r>
              <a:rPr sz="750" spc="45" dirty="0">
                <a:latin typeface="Microsoft Sans Serif"/>
                <a:cs typeface="Microsoft Sans Serif"/>
              </a:rPr>
              <a:t>por </a:t>
            </a:r>
            <a:r>
              <a:rPr sz="750" spc="25" dirty="0">
                <a:latin typeface="Microsoft Sans Serif"/>
                <a:cs typeface="Microsoft Sans Serif"/>
              </a:rPr>
              <a:t>lo </a:t>
            </a:r>
            <a:r>
              <a:rPr sz="750" spc="30" dirty="0">
                <a:latin typeface="Microsoft Sans Serif"/>
                <a:cs typeface="Microsoft Sans Serif"/>
              </a:rPr>
              <a:t>tanto, </a:t>
            </a:r>
            <a:r>
              <a:rPr sz="750" spc="10" dirty="0">
                <a:latin typeface="Microsoft Sans Serif"/>
                <a:cs typeface="Microsoft Sans Serif"/>
              </a:rPr>
              <a:t>la </a:t>
            </a:r>
            <a:r>
              <a:rPr sz="750" spc="20" dirty="0">
                <a:latin typeface="Microsoft Sans Serif"/>
                <a:cs typeface="Microsoft Sans Serif"/>
              </a:rPr>
              <a:t>relación </a:t>
            </a:r>
            <a:r>
              <a:rPr sz="750" dirty="0">
                <a:latin typeface="Microsoft Sans Serif"/>
                <a:cs typeface="Microsoft Sans Serif"/>
              </a:rPr>
              <a:t>V/Hz </a:t>
            </a:r>
            <a:r>
              <a:rPr sz="750" spc="25" dirty="0">
                <a:latin typeface="Microsoft Sans Serif"/>
                <a:cs typeface="Microsoft Sans Serif"/>
              </a:rPr>
              <a:t>permanece </a:t>
            </a:r>
            <a:r>
              <a:rPr sz="750" spc="20" dirty="0">
                <a:latin typeface="Microsoft Sans Serif"/>
                <a:cs typeface="Microsoft Sans Serif"/>
              </a:rPr>
              <a:t>constante. </a:t>
            </a:r>
            <a:r>
              <a:rPr sz="750" spc="-5" dirty="0">
                <a:latin typeface="Microsoft Sans Serif"/>
                <a:cs typeface="Microsoft Sans Serif"/>
              </a:rPr>
              <a:t>Los </a:t>
            </a:r>
            <a:r>
              <a:rPr sz="750" dirty="0">
                <a:latin typeface="Microsoft Sans Serif"/>
                <a:cs typeface="Microsoft Sans Serif"/>
              </a:rPr>
              <a:t> </a:t>
            </a:r>
            <a:r>
              <a:rPr sz="750" spc="20" dirty="0">
                <a:latin typeface="Microsoft Sans Serif"/>
                <a:cs typeface="Microsoft Sans Serif"/>
              </a:rPr>
              <a:t>fabricantes </a:t>
            </a:r>
            <a:r>
              <a:rPr sz="750" spc="30" dirty="0">
                <a:latin typeface="Microsoft Sans Serif"/>
                <a:cs typeface="Microsoft Sans Serif"/>
              </a:rPr>
              <a:t>generalmente proporcionarán </a:t>
            </a:r>
            <a:r>
              <a:rPr sz="750" spc="15" dirty="0">
                <a:latin typeface="Microsoft Sans Serif"/>
                <a:cs typeface="Microsoft Sans Serif"/>
              </a:rPr>
              <a:t>relaciones </a:t>
            </a:r>
            <a:r>
              <a:rPr sz="750" spc="25" dirty="0">
                <a:latin typeface="Microsoft Sans Serif"/>
                <a:cs typeface="Microsoft Sans Serif"/>
              </a:rPr>
              <a:t>de </a:t>
            </a:r>
            <a:r>
              <a:rPr sz="750" spc="30" dirty="0">
                <a:latin typeface="Microsoft Sans Serif"/>
                <a:cs typeface="Microsoft Sans Serif"/>
              </a:rPr>
              <a:t>voltaje/tiempo </a:t>
            </a:r>
            <a:r>
              <a:rPr sz="750" spc="-185" dirty="0">
                <a:latin typeface="Microsoft Sans Serif"/>
                <a:cs typeface="Microsoft Sans Serif"/>
              </a:rPr>
              <a:t> </a:t>
            </a:r>
            <a:r>
              <a:rPr sz="750" spc="25" dirty="0">
                <a:latin typeface="Microsoft Sans Serif"/>
                <a:cs typeface="Microsoft Sans Serif"/>
              </a:rPr>
              <a:t>para</a:t>
            </a:r>
            <a:r>
              <a:rPr sz="750" spc="-5" dirty="0">
                <a:latin typeface="Microsoft Sans Serif"/>
                <a:cs typeface="Microsoft Sans Serif"/>
              </a:rPr>
              <a:t> </a:t>
            </a:r>
            <a:r>
              <a:rPr sz="750" spc="5" dirty="0">
                <a:latin typeface="Microsoft Sans Serif"/>
                <a:cs typeface="Microsoft Sans Serif"/>
              </a:rPr>
              <a:t>sus</a:t>
            </a:r>
            <a:r>
              <a:rPr sz="750" spc="-5" dirty="0">
                <a:latin typeface="Microsoft Sans Serif"/>
                <a:cs typeface="Microsoft Sans Serif"/>
              </a:rPr>
              <a:t> </a:t>
            </a:r>
            <a:r>
              <a:rPr sz="750" spc="25" dirty="0">
                <a:latin typeface="Microsoft Sans Serif"/>
                <a:cs typeface="Microsoft Sans Serif"/>
              </a:rPr>
              <a:t>equipos</a:t>
            </a:r>
            <a:r>
              <a:rPr sz="750" spc="-5" dirty="0">
                <a:latin typeface="Microsoft Sans Serif"/>
                <a:cs typeface="Microsoft Sans Serif"/>
              </a:rPr>
              <a:t> </a:t>
            </a:r>
            <a:r>
              <a:rPr sz="750" spc="30" dirty="0">
                <a:latin typeface="Microsoft Sans Serif"/>
                <a:cs typeface="Microsoft Sans Serif"/>
              </a:rPr>
              <a:t>que</a:t>
            </a:r>
            <a:r>
              <a:rPr sz="750" spc="-5" dirty="0">
                <a:latin typeface="Microsoft Sans Serif"/>
                <a:cs typeface="Microsoft Sans Serif"/>
              </a:rPr>
              <a:t> </a:t>
            </a:r>
            <a:r>
              <a:rPr sz="750" spc="35" dirty="0">
                <a:latin typeface="Microsoft Sans Serif"/>
                <a:cs typeface="Microsoft Sans Serif"/>
              </a:rPr>
              <a:t>muestran</a:t>
            </a:r>
            <a:r>
              <a:rPr sz="750" spc="-5" dirty="0">
                <a:latin typeface="Microsoft Sans Serif"/>
                <a:cs typeface="Microsoft Sans Serif"/>
              </a:rPr>
              <a:t> </a:t>
            </a:r>
            <a:r>
              <a:rPr sz="750" spc="10" dirty="0">
                <a:latin typeface="Microsoft Sans Serif"/>
                <a:cs typeface="Microsoft Sans Serif"/>
              </a:rPr>
              <a:t>los</a:t>
            </a:r>
            <a:r>
              <a:rPr sz="750" spc="-5" dirty="0">
                <a:latin typeface="Microsoft Sans Serif"/>
                <a:cs typeface="Microsoft Sans Serif"/>
              </a:rPr>
              <a:t> </a:t>
            </a:r>
            <a:r>
              <a:rPr sz="750" spc="25" dirty="0">
                <a:latin typeface="Microsoft Sans Serif"/>
                <a:cs typeface="Microsoft Sans Serif"/>
              </a:rPr>
              <a:t>límites</a:t>
            </a:r>
            <a:r>
              <a:rPr sz="750" spc="-5" dirty="0">
                <a:latin typeface="Microsoft Sans Serif"/>
                <a:cs typeface="Microsoft Sans Serif"/>
              </a:rPr>
              <a:t> </a:t>
            </a:r>
            <a:r>
              <a:rPr sz="750" spc="25" dirty="0">
                <a:latin typeface="Microsoft Sans Serif"/>
                <a:cs typeface="Microsoft Sans Serif"/>
              </a:rPr>
              <a:t>de</a:t>
            </a:r>
            <a:r>
              <a:rPr sz="750" spc="-5" dirty="0">
                <a:latin typeface="Microsoft Sans Serif"/>
                <a:cs typeface="Microsoft Sans Serif"/>
              </a:rPr>
              <a:t> </a:t>
            </a:r>
            <a:r>
              <a:rPr sz="750" spc="25" dirty="0">
                <a:latin typeface="Microsoft Sans Serif"/>
                <a:cs typeface="Microsoft Sans Serif"/>
              </a:rPr>
              <a:t>operación</a:t>
            </a:r>
            <a:r>
              <a:rPr sz="750" spc="-5" dirty="0">
                <a:latin typeface="Microsoft Sans Serif"/>
                <a:cs typeface="Microsoft Sans Serif"/>
              </a:rPr>
              <a:t> </a:t>
            </a:r>
            <a:r>
              <a:rPr sz="750" spc="30" dirty="0">
                <a:latin typeface="Microsoft Sans Serif"/>
                <a:cs typeface="Microsoft Sans Serif"/>
              </a:rPr>
              <a:t>permitidos.</a:t>
            </a:r>
            <a:endParaRPr sz="750">
              <a:latin typeface="Microsoft Sans Serif"/>
              <a:cs typeface="Microsoft Sans Serif"/>
            </a:endParaRPr>
          </a:p>
          <a:p>
            <a:pPr marL="12700">
              <a:lnSpc>
                <a:spcPct val="100000"/>
              </a:lnSpc>
              <a:spcBef>
                <a:spcPts val="300"/>
              </a:spcBef>
            </a:pPr>
            <a:r>
              <a:rPr sz="750" spc="20" dirty="0">
                <a:latin typeface="Microsoft Sans Serif"/>
                <a:cs typeface="Microsoft Sans Serif"/>
              </a:rPr>
              <a:t>Porque</a:t>
            </a:r>
            <a:r>
              <a:rPr sz="750" spc="-10" dirty="0">
                <a:latin typeface="Microsoft Sans Serif"/>
                <a:cs typeface="Microsoft Sans Serif"/>
              </a:rPr>
              <a:t> </a:t>
            </a:r>
            <a:r>
              <a:rPr sz="750" spc="10" dirty="0">
                <a:latin typeface="Microsoft Sans Serif"/>
                <a:cs typeface="Microsoft Sans Serif"/>
              </a:rPr>
              <a:t>la</a:t>
            </a:r>
            <a:r>
              <a:rPr sz="750" spc="-5" dirty="0">
                <a:latin typeface="Microsoft Sans Serif"/>
                <a:cs typeface="Microsoft Sans Serif"/>
              </a:rPr>
              <a:t> </a:t>
            </a:r>
            <a:r>
              <a:rPr sz="750" spc="25" dirty="0">
                <a:latin typeface="Microsoft Sans Serif"/>
                <a:cs typeface="Microsoft Sans Serif"/>
              </a:rPr>
              <a:t>acumulación</a:t>
            </a:r>
            <a:r>
              <a:rPr sz="750" spc="-5" dirty="0">
                <a:latin typeface="Microsoft Sans Serif"/>
                <a:cs typeface="Microsoft Sans Serif"/>
              </a:rPr>
              <a:t> </a:t>
            </a:r>
            <a:r>
              <a:rPr sz="750" spc="25" dirty="0">
                <a:latin typeface="Microsoft Sans Serif"/>
                <a:cs typeface="Microsoft Sans Serif"/>
              </a:rPr>
              <a:t>de</a:t>
            </a:r>
            <a:r>
              <a:rPr sz="750" spc="-10" dirty="0">
                <a:latin typeface="Microsoft Sans Serif"/>
                <a:cs typeface="Microsoft Sans Serif"/>
              </a:rPr>
              <a:t> </a:t>
            </a:r>
            <a:r>
              <a:rPr sz="750" spc="20" dirty="0">
                <a:latin typeface="Microsoft Sans Serif"/>
                <a:cs typeface="Microsoft Sans Serif"/>
              </a:rPr>
              <a:t>calor</a:t>
            </a:r>
            <a:r>
              <a:rPr sz="750" spc="-5" dirty="0">
                <a:latin typeface="Microsoft Sans Serif"/>
                <a:cs typeface="Microsoft Sans Serif"/>
              </a:rPr>
              <a:t> </a:t>
            </a:r>
            <a:r>
              <a:rPr sz="750" spc="30" dirty="0">
                <a:latin typeface="Microsoft Sans Serif"/>
                <a:cs typeface="Microsoft Sans Serif"/>
              </a:rPr>
              <a:t>debido</a:t>
            </a:r>
            <a:r>
              <a:rPr sz="750" spc="-5" dirty="0">
                <a:latin typeface="Microsoft Sans Serif"/>
                <a:cs typeface="Microsoft Sans Serif"/>
              </a:rPr>
              <a:t> </a:t>
            </a:r>
            <a:r>
              <a:rPr sz="750" spc="10" dirty="0">
                <a:latin typeface="Microsoft Sans Serif"/>
                <a:cs typeface="Microsoft Sans Serif"/>
              </a:rPr>
              <a:t>al</a:t>
            </a:r>
            <a:r>
              <a:rPr sz="750" spc="-10" dirty="0">
                <a:latin typeface="Microsoft Sans Serif"/>
                <a:cs typeface="Microsoft Sans Serif"/>
              </a:rPr>
              <a:t> </a:t>
            </a:r>
            <a:r>
              <a:rPr sz="750" spc="20" dirty="0">
                <a:latin typeface="Microsoft Sans Serif"/>
                <a:cs typeface="Microsoft Sans Serif"/>
              </a:rPr>
              <a:t>núcleo</a:t>
            </a:r>
            <a:endParaRPr sz="750">
              <a:latin typeface="Microsoft Sans Serif"/>
              <a:cs typeface="Microsoft Sans Serif"/>
            </a:endParaRPr>
          </a:p>
        </p:txBody>
      </p:sp>
      <p:sp>
        <p:nvSpPr>
          <p:cNvPr id="124" name="object 124"/>
          <p:cNvSpPr txBox="1"/>
          <p:nvPr/>
        </p:nvSpPr>
        <p:spPr>
          <a:xfrm>
            <a:off x="1415277" y="9415126"/>
            <a:ext cx="7416407" cy="143629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 marR="5080">
              <a:lnSpc>
                <a:spcPct val="100000"/>
              </a:lnSpc>
              <a:spcBef>
                <a:spcPts val="100"/>
              </a:spcBef>
            </a:pPr>
            <a:r>
              <a:rPr sz="850" spc="-25" dirty="0">
                <a:latin typeface="Microsoft Sans Serif"/>
                <a:cs typeface="Microsoft Sans Serif"/>
              </a:rPr>
              <a:t>TUTORIAL</a:t>
            </a:r>
            <a:r>
              <a:rPr sz="850" spc="-5" dirty="0">
                <a:latin typeface="Microsoft Sans Serif"/>
                <a:cs typeface="Microsoft Sans Serif"/>
              </a:rPr>
              <a:t> </a:t>
            </a:r>
            <a:r>
              <a:rPr sz="850" spc="-60" dirty="0">
                <a:latin typeface="Microsoft Sans Serif"/>
                <a:cs typeface="Microsoft Sans Serif"/>
              </a:rPr>
              <a:t>SOBRE</a:t>
            </a:r>
            <a:r>
              <a:rPr sz="850" spc="-5" dirty="0">
                <a:latin typeface="Microsoft Sans Serif"/>
                <a:cs typeface="Microsoft Sans Serif"/>
              </a:rPr>
              <a:t> </a:t>
            </a:r>
            <a:r>
              <a:rPr sz="850" spc="-35" dirty="0">
                <a:latin typeface="Microsoft Sans Serif"/>
                <a:cs typeface="Microsoft Sans Serif"/>
              </a:rPr>
              <a:t>PROTECCIÓN</a:t>
            </a:r>
            <a:r>
              <a:rPr sz="850" spc="-5" dirty="0">
                <a:latin typeface="Microsoft Sans Serif"/>
                <a:cs typeface="Microsoft Sans Serif"/>
              </a:rPr>
              <a:t> </a:t>
            </a:r>
            <a:r>
              <a:rPr sz="850" spc="-45" dirty="0">
                <a:latin typeface="Microsoft Sans Serif"/>
                <a:cs typeface="Microsoft Sans Serif"/>
              </a:rPr>
              <a:t>DE</a:t>
            </a:r>
            <a:r>
              <a:rPr sz="850" dirty="0">
                <a:latin typeface="Microsoft Sans Serif"/>
                <a:cs typeface="Microsoft Sans Serif"/>
              </a:rPr>
              <a:t> </a:t>
            </a:r>
            <a:r>
              <a:rPr sz="850" spc="-55" dirty="0">
                <a:latin typeface="Microsoft Sans Serif"/>
                <a:cs typeface="Microsoft Sans Serif"/>
              </a:rPr>
              <a:t>GENERADORES</a:t>
            </a:r>
            <a:r>
              <a:rPr sz="850" spc="-5" dirty="0">
                <a:latin typeface="Microsoft Sans Serif"/>
                <a:cs typeface="Microsoft Sans Serif"/>
              </a:rPr>
              <a:t> </a:t>
            </a:r>
            <a:r>
              <a:rPr sz="850" spc="-30" dirty="0">
                <a:latin typeface="Microsoft Sans Serif"/>
                <a:cs typeface="Microsoft Sans Serif"/>
              </a:rPr>
              <a:t>SÍNCRONOS </a:t>
            </a:r>
            <a:r>
              <a:rPr sz="850" spc="-215" dirty="0">
                <a:latin typeface="Microsoft Sans Serif"/>
                <a:cs typeface="Microsoft Sans Serif"/>
              </a:rPr>
              <a:t> </a:t>
            </a:r>
            <a:r>
              <a:rPr sz="850" spc="-15" dirty="0">
                <a:latin typeface="Microsoft Sans Serif"/>
                <a:cs typeface="Microsoft Sans Serif"/>
              </a:rPr>
              <a:t>PUBLICACIÓN</a:t>
            </a:r>
            <a:r>
              <a:rPr sz="850" spc="-5" dirty="0">
                <a:latin typeface="Microsoft Sans Serif"/>
                <a:cs typeface="Microsoft Sans Serif"/>
              </a:rPr>
              <a:t> </a:t>
            </a:r>
            <a:r>
              <a:rPr sz="850" spc="-55" dirty="0">
                <a:latin typeface="Microsoft Sans Serif"/>
                <a:cs typeface="Microsoft Sans Serif"/>
              </a:rPr>
              <a:t>ESPECIAL</a:t>
            </a:r>
            <a:r>
              <a:rPr sz="850" spc="-5" dirty="0">
                <a:latin typeface="Microsoft Sans Serif"/>
                <a:cs typeface="Microsoft Sans Serif"/>
              </a:rPr>
              <a:t> </a:t>
            </a:r>
            <a:r>
              <a:rPr sz="850" spc="-40" dirty="0">
                <a:latin typeface="Microsoft Sans Serif"/>
                <a:cs typeface="Microsoft Sans Serif"/>
              </a:rPr>
              <a:t>DEL</a:t>
            </a:r>
            <a:r>
              <a:rPr sz="850" spc="-5" dirty="0">
                <a:latin typeface="Microsoft Sans Serif"/>
                <a:cs typeface="Microsoft Sans Serif"/>
              </a:rPr>
              <a:t> </a:t>
            </a:r>
            <a:r>
              <a:rPr sz="850" spc="-60" dirty="0">
                <a:latin typeface="Microsoft Sans Serif"/>
                <a:cs typeface="Microsoft Sans Serif"/>
              </a:rPr>
              <a:t>IEEE</a:t>
            </a:r>
            <a:r>
              <a:rPr sz="850" spc="-5" dirty="0">
                <a:latin typeface="Microsoft Sans Serif"/>
                <a:cs typeface="Microsoft Sans Serif"/>
              </a:rPr>
              <a:t> </a:t>
            </a:r>
            <a:r>
              <a:rPr sz="850" spc="-80" dirty="0">
                <a:latin typeface="Microsoft Sans Serif"/>
                <a:cs typeface="Microsoft Sans Serif"/>
              </a:rPr>
              <a:t>PSRC</a:t>
            </a:r>
            <a:endParaRPr sz="850">
              <a:latin typeface="Microsoft Sans Serif"/>
              <a:cs typeface="Microsoft Sans Serif"/>
            </a:endParaRPr>
          </a:p>
        </p:txBody>
      </p:sp>
      <p:sp>
        <p:nvSpPr>
          <p:cNvPr id="125" name="object 125"/>
          <p:cNvSpPr txBox="1"/>
          <p:nvPr/>
        </p:nvSpPr>
        <p:spPr>
          <a:xfrm>
            <a:off x="13472061" y="9415125"/>
            <a:ext cx="2852914" cy="143629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sz="850" spc="-25" dirty="0">
                <a:latin typeface="Microsoft Sans Serif"/>
                <a:cs typeface="Microsoft Sans Serif"/>
              </a:rPr>
              <a:t>CAPÍTULO</a:t>
            </a:r>
            <a:r>
              <a:rPr sz="850" spc="-20" dirty="0">
                <a:latin typeface="Microsoft Sans Serif"/>
                <a:cs typeface="Microsoft Sans Serif"/>
              </a:rPr>
              <a:t> </a:t>
            </a:r>
            <a:r>
              <a:rPr sz="850" dirty="0">
                <a:latin typeface="Microsoft Sans Serif"/>
                <a:cs typeface="Microsoft Sans Serif"/>
              </a:rPr>
              <a:t>3,</a:t>
            </a:r>
            <a:r>
              <a:rPr sz="850" spc="-15" dirty="0">
                <a:latin typeface="Microsoft Sans Serif"/>
                <a:cs typeface="Microsoft Sans Serif"/>
              </a:rPr>
              <a:t> </a:t>
            </a:r>
            <a:r>
              <a:rPr sz="850" spc="-40" dirty="0">
                <a:latin typeface="Microsoft Sans Serif"/>
                <a:cs typeface="Microsoft Sans Serif"/>
              </a:rPr>
              <a:t>SECCIÓN</a:t>
            </a:r>
            <a:r>
              <a:rPr sz="850" spc="-15" dirty="0">
                <a:latin typeface="Microsoft Sans Serif"/>
                <a:cs typeface="Microsoft Sans Serif"/>
              </a:rPr>
              <a:t> </a:t>
            </a:r>
            <a:r>
              <a:rPr sz="850" spc="10" dirty="0">
                <a:latin typeface="Microsoft Sans Serif"/>
                <a:cs typeface="Microsoft Sans Serif"/>
              </a:rPr>
              <a:t>2</a:t>
            </a:r>
            <a:endParaRPr sz="850">
              <a:latin typeface="Microsoft Sans Serif"/>
              <a:cs typeface="Microsoft Sans Serif"/>
            </a:endParaRPr>
          </a:p>
        </p:txBody>
      </p:sp>
      <p:sp>
        <p:nvSpPr>
          <p:cNvPr id="126" name="object 126"/>
          <p:cNvSpPr txBox="1"/>
          <p:nvPr/>
        </p:nvSpPr>
        <p:spPr>
          <a:xfrm>
            <a:off x="9174119" y="3450052"/>
            <a:ext cx="200055" cy="345440"/>
          </a:xfrm>
          <a:prstGeom prst="rect">
            <a:avLst/>
          </a:prstGeom>
        </p:spPr>
        <p:txBody>
          <a:bodyPr vert="vert270" wrap="square" lIns="0" tIns="18415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45"/>
              </a:spcBef>
            </a:pPr>
            <a:r>
              <a:rPr sz="650" dirty="0">
                <a:latin typeface="Microsoft Sans Serif"/>
                <a:cs typeface="Microsoft Sans Serif"/>
              </a:rPr>
              <a:t>V/Hz</a:t>
            </a:r>
            <a:r>
              <a:rPr sz="650" spc="-5" dirty="0">
                <a:latin typeface="Microsoft Sans Serif"/>
                <a:cs typeface="Microsoft Sans Serif"/>
              </a:rPr>
              <a:t> </a:t>
            </a:r>
            <a:r>
              <a:rPr sz="650" dirty="0">
                <a:latin typeface="Microsoft Sans Serif"/>
                <a:cs typeface="Microsoft Sans Serif"/>
              </a:rPr>
              <a:t>(%)</a:t>
            </a:r>
            <a:endParaRPr sz="650">
              <a:latin typeface="Microsoft Sans Serif"/>
              <a:cs typeface="Microsoft Sans Serif"/>
            </a:endParaRPr>
          </a:p>
        </p:txBody>
      </p:sp>
    </p:spTree>
  </p:cSld>
  <p:clrMapOvr>
    <a:masterClrMapping/>
  </p:clrMapOvr>
</p:sld>
</file>

<file path=ppt/slides/slide55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/>
          <p:nvPr/>
        </p:nvSpPr>
        <p:spPr>
          <a:xfrm>
            <a:off x="1444422" y="9413748"/>
            <a:ext cx="15051933" cy="9525"/>
          </a:xfrm>
          <a:custGeom>
            <a:avLst/>
            <a:gdLst/>
            <a:ahLst/>
            <a:cxnLst/>
            <a:rect l="l" t="t" r="r" b="b"/>
            <a:pathLst>
              <a:path w="6543040" h="9525">
                <a:moveTo>
                  <a:pt x="6542531" y="9144"/>
                </a:moveTo>
                <a:lnTo>
                  <a:pt x="0" y="9144"/>
                </a:lnTo>
                <a:lnTo>
                  <a:pt x="0" y="0"/>
                </a:lnTo>
                <a:lnTo>
                  <a:pt x="6542531" y="0"/>
                </a:lnTo>
                <a:lnTo>
                  <a:pt x="6542531" y="9144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grpSp>
        <p:nvGrpSpPr>
          <p:cNvPr id="3" name="object 3"/>
          <p:cNvGrpSpPr/>
          <p:nvPr/>
        </p:nvGrpSpPr>
        <p:grpSpPr>
          <a:xfrm>
            <a:off x="9245019" y="1589532"/>
            <a:ext cx="200128" cy="445134"/>
            <a:chOff x="4018788" y="1589532"/>
            <a:chExt cx="86995" cy="445134"/>
          </a:xfrm>
        </p:grpSpPr>
        <p:pic>
          <p:nvPicPr>
            <p:cNvPr id="4" name="object 4"/>
            <p:cNvPicPr/>
            <p:nvPr/>
          </p:nvPicPr>
          <p:blipFill>
            <a:blip r:embed="rId2" cstate="print"/>
            <a:stretch>
              <a:fillRect/>
            </a:stretch>
          </p:blipFill>
          <p:spPr>
            <a:xfrm>
              <a:off x="4018788" y="1874519"/>
              <a:ext cx="63785" cy="56387"/>
            </a:xfrm>
            <a:prstGeom prst="rect">
              <a:avLst/>
            </a:prstGeom>
          </p:spPr>
        </p:pic>
        <p:pic>
          <p:nvPicPr>
            <p:cNvPr id="5" name="object 5"/>
            <p:cNvPicPr/>
            <p:nvPr/>
          </p:nvPicPr>
          <p:blipFill>
            <a:blip r:embed="rId3" cstate="print"/>
            <a:stretch>
              <a:fillRect/>
            </a:stretch>
          </p:blipFill>
          <p:spPr>
            <a:xfrm>
              <a:off x="4018788" y="1850136"/>
              <a:ext cx="74675" cy="73151"/>
            </a:xfrm>
            <a:prstGeom prst="rect">
              <a:avLst/>
            </a:prstGeom>
          </p:spPr>
        </p:pic>
        <p:pic>
          <p:nvPicPr>
            <p:cNvPr id="6" name="object 6"/>
            <p:cNvPicPr/>
            <p:nvPr/>
          </p:nvPicPr>
          <p:blipFill>
            <a:blip r:embed="rId4" cstate="print"/>
            <a:stretch>
              <a:fillRect/>
            </a:stretch>
          </p:blipFill>
          <p:spPr>
            <a:xfrm>
              <a:off x="4018788" y="1746504"/>
              <a:ext cx="74675" cy="288035"/>
            </a:xfrm>
            <a:prstGeom prst="rect">
              <a:avLst/>
            </a:prstGeom>
          </p:spPr>
        </p:pic>
        <p:pic>
          <p:nvPicPr>
            <p:cNvPr id="7" name="object 7"/>
            <p:cNvPicPr/>
            <p:nvPr/>
          </p:nvPicPr>
          <p:blipFill>
            <a:blip r:embed="rId5" cstate="print"/>
            <a:stretch>
              <a:fillRect/>
            </a:stretch>
          </p:blipFill>
          <p:spPr>
            <a:xfrm>
              <a:off x="4018788" y="1589532"/>
              <a:ext cx="86867" cy="370331"/>
            </a:xfrm>
            <a:prstGeom prst="rect">
              <a:avLst/>
            </a:prstGeom>
          </p:spPr>
        </p:pic>
      </p:grpSp>
      <p:sp>
        <p:nvSpPr>
          <p:cNvPr id="8" name="object 8"/>
          <p:cNvSpPr/>
          <p:nvPr/>
        </p:nvSpPr>
        <p:spPr>
          <a:xfrm>
            <a:off x="10924337" y="1080517"/>
            <a:ext cx="4978357" cy="1243965"/>
          </a:xfrm>
          <a:custGeom>
            <a:avLst/>
            <a:gdLst/>
            <a:ahLst/>
            <a:cxnLst/>
            <a:rect l="l" t="t" r="r" b="b"/>
            <a:pathLst>
              <a:path w="2164079" h="1243964">
                <a:moveTo>
                  <a:pt x="0" y="0"/>
                </a:moveTo>
                <a:lnTo>
                  <a:pt x="0" y="1243583"/>
                </a:lnTo>
                <a:lnTo>
                  <a:pt x="2164080" y="1243583"/>
                </a:lnTo>
              </a:path>
            </a:pathLst>
          </a:custGeom>
          <a:ln w="9143">
            <a:solidFill>
              <a:srgbClr val="0000F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grpSp>
        <p:nvGrpSpPr>
          <p:cNvPr id="9" name="object 9"/>
          <p:cNvGrpSpPr/>
          <p:nvPr/>
        </p:nvGrpSpPr>
        <p:grpSpPr>
          <a:xfrm>
            <a:off x="9245019" y="4207764"/>
            <a:ext cx="200128" cy="445134"/>
            <a:chOff x="4018788" y="4207764"/>
            <a:chExt cx="86995" cy="445134"/>
          </a:xfrm>
        </p:grpSpPr>
        <p:pic>
          <p:nvPicPr>
            <p:cNvPr id="10" name="object 10"/>
            <p:cNvPicPr/>
            <p:nvPr/>
          </p:nvPicPr>
          <p:blipFill>
            <a:blip r:embed="rId2" cstate="print"/>
            <a:stretch>
              <a:fillRect/>
            </a:stretch>
          </p:blipFill>
          <p:spPr>
            <a:xfrm>
              <a:off x="4018788" y="4491227"/>
              <a:ext cx="63785" cy="56896"/>
            </a:xfrm>
            <a:prstGeom prst="rect">
              <a:avLst/>
            </a:prstGeom>
          </p:spPr>
        </p:pic>
        <p:pic>
          <p:nvPicPr>
            <p:cNvPr id="11" name="object 11"/>
            <p:cNvPicPr/>
            <p:nvPr/>
          </p:nvPicPr>
          <p:blipFill>
            <a:blip r:embed="rId3" cstate="print"/>
            <a:stretch>
              <a:fillRect/>
            </a:stretch>
          </p:blipFill>
          <p:spPr>
            <a:xfrm>
              <a:off x="4018788" y="4466843"/>
              <a:ext cx="74675" cy="74675"/>
            </a:xfrm>
            <a:prstGeom prst="rect">
              <a:avLst/>
            </a:prstGeom>
          </p:spPr>
        </p:pic>
        <p:pic>
          <p:nvPicPr>
            <p:cNvPr id="12" name="object 12"/>
            <p:cNvPicPr/>
            <p:nvPr/>
          </p:nvPicPr>
          <p:blipFill>
            <a:blip r:embed="rId4" cstate="print"/>
            <a:stretch>
              <a:fillRect/>
            </a:stretch>
          </p:blipFill>
          <p:spPr>
            <a:xfrm>
              <a:off x="4018788" y="4364735"/>
              <a:ext cx="74675" cy="288035"/>
            </a:xfrm>
            <a:prstGeom prst="rect">
              <a:avLst/>
            </a:prstGeom>
          </p:spPr>
        </p:pic>
        <p:pic>
          <p:nvPicPr>
            <p:cNvPr id="13" name="object 13"/>
            <p:cNvPicPr/>
            <p:nvPr/>
          </p:nvPicPr>
          <p:blipFill>
            <a:blip r:embed="rId5" cstate="print"/>
            <a:stretch>
              <a:fillRect/>
            </a:stretch>
          </p:blipFill>
          <p:spPr>
            <a:xfrm>
              <a:off x="4018788" y="4207764"/>
              <a:ext cx="86867" cy="370332"/>
            </a:xfrm>
            <a:prstGeom prst="rect">
              <a:avLst/>
            </a:prstGeom>
          </p:spPr>
        </p:pic>
      </p:grpSp>
      <p:sp>
        <p:nvSpPr>
          <p:cNvPr id="14" name="object 14"/>
          <p:cNvSpPr/>
          <p:nvPr/>
        </p:nvSpPr>
        <p:spPr>
          <a:xfrm>
            <a:off x="9928664" y="3703321"/>
            <a:ext cx="5591886" cy="1428115"/>
          </a:xfrm>
          <a:custGeom>
            <a:avLst/>
            <a:gdLst/>
            <a:ahLst/>
            <a:cxnLst/>
            <a:rect l="l" t="t" r="r" b="b"/>
            <a:pathLst>
              <a:path w="2430779" h="1428114">
                <a:moveTo>
                  <a:pt x="0" y="0"/>
                </a:moveTo>
                <a:lnTo>
                  <a:pt x="20900" y="33676"/>
                </a:lnTo>
                <a:lnTo>
                  <a:pt x="42678" y="67129"/>
                </a:lnTo>
                <a:lnTo>
                  <a:pt x="65326" y="100353"/>
                </a:lnTo>
                <a:lnTo>
                  <a:pt x="88833" y="133343"/>
                </a:lnTo>
                <a:lnTo>
                  <a:pt x="113191" y="166093"/>
                </a:lnTo>
                <a:lnTo>
                  <a:pt x="138390" y="198597"/>
                </a:lnTo>
                <a:lnTo>
                  <a:pt x="164420" y="230851"/>
                </a:lnTo>
                <a:lnTo>
                  <a:pt x="191272" y="262850"/>
                </a:lnTo>
                <a:lnTo>
                  <a:pt x="218937" y="294586"/>
                </a:lnTo>
                <a:lnTo>
                  <a:pt x="247405" y="326056"/>
                </a:lnTo>
                <a:lnTo>
                  <a:pt x="276667" y="357253"/>
                </a:lnTo>
                <a:lnTo>
                  <a:pt x="306714" y="388173"/>
                </a:lnTo>
                <a:lnTo>
                  <a:pt x="337535" y="418809"/>
                </a:lnTo>
                <a:lnTo>
                  <a:pt x="369123" y="449157"/>
                </a:lnTo>
                <a:lnTo>
                  <a:pt x="401467" y="479211"/>
                </a:lnTo>
                <a:lnTo>
                  <a:pt x="434558" y="508965"/>
                </a:lnTo>
                <a:lnTo>
                  <a:pt x="468386" y="538414"/>
                </a:lnTo>
                <a:lnTo>
                  <a:pt x="502943" y="567553"/>
                </a:lnTo>
                <a:lnTo>
                  <a:pt x="538218" y="596376"/>
                </a:lnTo>
                <a:lnTo>
                  <a:pt x="574203" y="624878"/>
                </a:lnTo>
                <a:lnTo>
                  <a:pt x="610888" y="653053"/>
                </a:lnTo>
                <a:lnTo>
                  <a:pt x="648263" y="680896"/>
                </a:lnTo>
                <a:lnTo>
                  <a:pt x="686319" y="708402"/>
                </a:lnTo>
                <a:lnTo>
                  <a:pt x="725048" y="735564"/>
                </a:lnTo>
                <a:lnTo>
                  <a:pt x="764438" y="762378"/>
                </a:lnTo>
                <a:lnTo>
                  <a:pt x="804482" y="788839"/>
                </a:lnTo>
                <a:lnTo>
                  <a:pt x="845169" y="814940"/>
                </a:lnTo>
                <a:lnTo>
                  <a:pt x="886491" y="840676"/>
                </a:lnTo>
                <a:lnTo>
                  <a:pt x="928437" y="866043"/>
                </a:lnTo>
                <a:lnTo>
                  <a:pt x="970999" y="891034"/>
                </a:lnTo>
                <a:lnTo>
                  <a:pt x="1014167" y="915643"/>
                </a:lnTo>
                <a:lnTo>
                  <a:pt x="1057932" y="939867"/>
                </a:lnTo>
                <a:lnTo>
                  <a:pt x="1102283" y="963698"/>
                </a:lnTo>
                <a:lnTo>
                  <a:pt x="1147213" y="987133"/>
                </a:lnTo>
                <a:lnTo>
                  <a:pt x="1192711" y="1010164"/>
                </a:lnTo>
                <a:lnTo>
                  <a:pt x="1238768" y="1032788"/>
                </a:lnTo>
                <a:lnTo>
                  <a:pt x="1285375" y="1054997"/>
                </a:lnTo>
                <a:lnTo>
                  <a:pt x="1332522" y="1076788"/>
                </a:lnTo>
                <a:lnTo>
                  <a:pt x="1380200" y="1098155"/>
                </a:lnTo>
                <a:lnTo>
                  <a:pt x="1428400" y="1119091"/>
                </a:lnTo>
                <a:lnTo>
                  <a:pt x="1477111" y="1139593"/>
                </a:lnTo>
                <a:lnTo>
                  <a:pt x="1526326" y="1159653"/>
                </a:lnTo>
                <a:lnTo>
                  <a:pt x="1576033" y="1179268"/>
                </a:lnTo>
                <a:lnTo>
                  <a:pt x="1626225" y="1198430"/>
                </a:lnTo>
                <a:lnTo>
                  <a:pt x="1676891" y="1217136"/>
                </a:lnTo>
                <a:lnTo>
                  <a:pt x="1728022" y="1235379"/>
                </a:lnTo>
                <a:lnTo>
                  <a:pt x="1779609" y="1253155"/>
                </a:lnTo>
                <a:lnTo>
                  <a:pt x="1831642" y="1270457"/>
                </a:lnTo>
                <a:lnTo>
                  <a:pt x="1884112" y="1287280"/>
                </a:lnTo>
                <a:lnTo>
                  <a:pt x="1937010" y="1303619"/>
                </a:lnTo>
                <a:lnTo>
                  <a:pt x="1990326" y="1319469"/>
                </a:lnTo>
                <a:lnTo>
                  <a:pt x="2044051" y="1334823"/>
                </a:lnTo>
                <a:lnTo>
                  <a:pt x="2098175" y="1349677"/>
                </a:lnTo>
                <a:lnTo>
                  <a:pt x="2152689" y="1364026"/>
                </a:lnTo>
                <a:lnTo>
                  <a:pt x="2207583" y="1377862"/>
                </a:lnTo>
                <a:lnTo>
                  <a:pt x="2262849" y="1391182"/>
                </a:lnTo>
                <a:lnTo>
                  <a:pt x="2318477" y="1403980"/>
                </a:lnTo>
                <a:lnTo>
                  <a:pt x="2374457" y="1416250"/>
                </a:lnTo>
                <a:lnTo>
                  <a:pt x="2430780" y="1427987"/>
                </a:lnTo>
              </a:path>
            </a:pathLst>
          </a:custGeom>
          <a:ln w="9144">
            <a:solidFill>
              <a:srgbClr val="0000F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grpSp>
        <p:nvGrpSpPr>
          <p:cNvPr id="15" name="object 15"/>
          <p:cNvGrpSpPr/>
          <p:nvPr/>
        </p:nvGrpSpPr>
        <p:grpSpPr>
          <a:xfrm>
            <a:off x="9893606" y="5888736"/>
            <a:ext cx="6209799" cy="1411605"/>
            <a:chOff x="4300727" y="5888735"/>
            <a:chExt cx="2699385" cy="1411605"/>
          </a:xfrm>
        </p:grpSpPr>
        <p:sp>
          <p:nvSpPr>
            <p:cNvPr id="16" name="object 16"/>
            <p:cNvSpPr/>
            <p:nvPr/>
          </p:nvSpPr>
          <p:spPr>
            <a:xfrm>
              <a:off x="6161532" y="6745223"/>
              <a:ext cx="838200" cy="142240"/>
            </a:xfrm>
            <a:custGeom>
              <a:avLst/>
              <a:gdLst/>
              <a:ahLst/>
              <a:cxnLst/>
              <a:rect l="l" t="t" r="r" b="b"/>
              <a:pathLst>
                <a:path w="838200" h="142240">
                  <a:moveTo>
                    <a:pt x="838200" y="141732"/>
                  </a:moveTo>
                  <a:lnTo>
                    <a:pt x="399287" y="141732"/>
                  </a:lnTo>
                  <a:lnTo>
                    <a:pt x="0" y="0"/>
                  </a:lnTo>
                  <a:lnTo>
                    <a:pt x="838200" y="0"/>
                  </a:lnTo>
                  <a:lnTo>
                    <a:pt x="838200" y="141732"/>
                  </a:lnTo>
                  <a:close/>
                </a:path>
              </a:pathLst>
            </a:custGeom>
            <a:solidFill>
              <a:srgbClr val="FF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7" name="object 17"/>
            <p:cNvSpPr/>
            <p:nvPr/>
          </p:nvSpPr>
          <p:spPr>
            <a:xfrm>
              <a:off x="4852415" y="6347460"/>
              <a:ext cx="1309370" cy="398145"/>
            </a:xfrm>
            <a:custGeom>
              <a:avLst/>
              <a:gdLst/>
              <a:ahLst/>
              <a:cxnLst/>
              <a:rect l="l" t="t" r="r" b="b"/>
              <a:pathLst>
                <a:path w="1309370" h="398145">
                  <a:moveTo>
                    <a:pt x="1309116" y="397763"/>
                  </a:moveTo>
                  <a:lnTo>
                    <a:pt x="533400" y="397763"/>
                  </a:lnTo>
                  <a:lnTo>
                    <a:pt x="533400" y="184403"/>
                  </a:lnTo>
                  <a:lnTo>
                    <a:pt x="0" y="184403"/>
                  </a:lnTo>
                  <a:lnTo>
                    <a:pt x="0" y="0"/>
                  </a:lnTo>
                  <a:lnTo>
                    <a:pt x="198119" y="0"/>
                  </a:lnTo>
                  <a:lnTo>
                    <a:pt x="1309116" y="397763"/>
                  </a:lnTo>
                  <a:close/>
                </a:path>
              </a:pathLst>
            </a:custGeom>
            <a:solidFill>
              <a:srgbClr val="709EDB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8" name="object 18"/>
            <p:cNvSpPr/>
            <p:nvPr/>
          </p:nvSpPr>
          <p:spPr>
            <a:xfrm>
              <a:off x="4300727" y="5893307"/>
              <a:ext cx="2685415" cy="1391920"/>
            </a:xfrm>
            <a:custGeom>
              <a:avLst/>
              <a:gdLst/>
              <a:ahLst/>
              <a:cxnLst/>
              <a:rect l="l" t="t" r="r" b="b"/>
              <a:pathLst>
                <a:path w="2685415" h="1391920">
                  <a:moveTo>
                    <a:pt x="12191" y="0"/>
                  </a:moveTo>
                  <a:lnTo>
                    <a:pt x="12191" y="1391412"/>
                  </a:lnTo>
                  <a:lnTo>
                    <a:pt x="2685288" y="1391412"/>
                  </a:lnTo>
                </a:path>
                <a:path w="2685415" h="1391920">
                  <a:moveTo>
                    <a:pt x="12191" y="50292"/>
                  </a:moveTo>
                  <a:lnTo>
                    <a:pt x="0" y="50292"/>
                  </a:lnTo>
                </a:path>
                <a:path w="2685415" h="1391920">
                  <a:moveTo>
                    <a:pt x="12191" y="318516"/>
                  </a:moveTo>
                  <a:lnTo>
                    <a:pt x="0" y="318516"/>
                  </a:lnTo>
                </a:path>
                <a:path w="2685415" h="1391920">
                  <a:moveTo>
                    <a:pt x="12191" y="582168"/>
                  </a:moveTo>
                  <a:lnTo>
                    <a:pt x="0" y="582168"/>
                  </a:lnTo>
                </a:path>
                <a:path w="2685415" h="1391920">
                  <a:moveTo>
                    <a:pt x="12191" y="1121664"/>
                  </a:moveTo>
                  <a:lnTo>
                    <a:pt x="0" y="1121664"/>
                  </a:lnTo>
                </a:path>
                <a:path w="2685415" h="1391920">
                  <a:moveTo>
                    <a:pt x="12191" y="851916"/>
                  </a:moveTo>
                  <a:lnTo>
                    <a:pt x="0" y="851916"/>
                  </a:lnTo>
                </a:path>
              </a:pathLst>
            </a:custGeom>
            <a:ln w="9144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9" name="object 19"/>
            <p:cNvSpPr/>
            <p:nvPr/>
          </p:nvSpPr>
          <p:spPr>
            <a:xfrm>
              <a:off x="4847843" y="7293864"/>
              <a:ext cx="2146300" cy="0"/>
            </a:xfrm>
            <a:custGeom>
              <a:avLst/>
              <a:gdLst/>
              <a:ahLst/>
              <a:cxnLst/>
              <a:rect l="l" t="t" r="r" b="b"/>
              <a:pathLst>
                <a:path w="2146300">
                  <a:moveTo>
                    <a:pt x="533400" y="0"/>
                  </a:moveTo>
                  <a:lnTo>
                    <a:pt x="542544" y="0"/>
                  </a:lnTo>
                </a:path>
                <a:path w="2146300">
                  <a:moveTo>
                    <a:pt x="1068323" y="0"/>
                  </a:moveTo>
                  <a:lnTo>
                    <a:pt x="1077467" y="0"/>
                  </a:lnTo>
                </a:path>
                <a:path w="2146300">
                  <a:moveTo>
                    <a:pt x="0" y="0"/>
                  </a:moveTo>
                  <a:lnTo>
                    <a:pt x="9144" y="0"/>
                  </a:lnTo>
                </a:path>
                <a:path w="2146300">
                  <a:moveTo>
                    <a:pt x="2136648" y="0"/>
                  </a:moveTo>
                  <a:lnTo>
                    <a:pt x="2145792" y="0"/>
                  </a:lnTo>
                </a:path>
                <a:path w="2146300">
                  <a:moveTo>
                    <a:pt x="1600200" y="0"/>
                  </a:moveTo>
                  <a:lnTo>
                    <a:pt x="1609344" y="0"/>
                  </a:lnTo>
                </a:path>
              </a:pathLst>
            </a:custGeom>
            <a:ln w="1219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20" name="object 20"/>
          <p:cNvGrpSpPr/>
          <p:nvPr/>
        </p:nvGrpSpPr>
        <p:grpSpPr>
          <a:xfrm>
            <a:off x="12431865" y="7452360"/>
            <a:ext cx="1349766" cy="247015"/>
            <a:chOff x="5404103" y="7452359"/>
            <a:chExt cx="586740" cy="247015"/>
          </a:xfrm>
        </p:grpSpPr>
        <p:pic>
          <p:nvPicPr>
            <p:cNvPr id="21" name="object 21"/>
            <p:cNvPicPr/>
            <p:nvPr/>
          </p:nvPicPr>
          <p:blipFill>
            <a:blip r:embed="rId6" cstate="print"/>
            <a:stretch>
              <a:fillRect/>
            </a:stretch>
          </p:blipFill>
          <p:spPr>
            <a:xfrm>
              <a:off x="5404103" y="7452359"/>
              <a:ext cx="251459" cy="246887"/>
            </a:xfrm>
            <a:prstGeom prst="rect">
              <a:avLst/>
            </a:prstGeom>
          </p:spPr>
        </p:pic>
        <p:pic>
          <p:nvPicPr>
            <p:cNvPr id="22" name="object 22"/>
            <p:cNvPicPr/>
            <p:nvPr/>
          </p:nvPicPr>
          <p:blipFill>
            <a:blip r:embed="rId7" cstate="print"/>
            <a:stretch>
              <a:fillRect/>
            </a:stretch>
          </p:blipFill>
          <p:spPr>
            <a:xfrm>
              <a:off x="5660135" y="7452359"/>
              <a:ext cx="330708" cy="246887"/>
            </a:xfrm>
            <a:prstGeom prst="rect">
              <a:avLst/>
            </a:prstGeom>
          </p:spPr>
        </p:pic>
      </p:grpSp>
      <p:pic>
        <p:nvPicPr>
          <p:cNvPr id="23" name="object 23"/>
          <p:cNvPicPr/>
          <p:nvPr/>
        </p:nvPicPr>
        <p:blipFill>
          <a:blip r:embed="rId8" cstate="print"/>
          <a:stretch>
            <a:fillRect/>
          </a:stretch>
        </p:blipFill>
        <p:spPr>
          <a:xfrm>
            <a:off x="14693164" y="7318249"/>
            <a:ext cx="308518" cy="62991"/>
          </a:xfrm>
          <a:prstGeom prst="rect">
            <a:avLst/>
          </a:prstGeom>
        </p:spPr>
      </p:pic>
      <p:pic>
        <p:nvPicPr>
          <p:cNvPr id="24" name="object 24"/>
          <p:cNvPicPr/>
          <p:nvPr/>
        </p:nvPicPr>
        <p:blipFill>
          <a:blip r:embed="rId9" cstate="print"/>
          <a:stretch>
            <a:fillRect/>
          </a:stretch>
        </p:blipFill>
        <p:spPr>
          <a:xfrm>
            <a:off x="13522197" y="7318249"/>
            <a:ext cx="199833" cy="188975"/>
          </a:xfrm>
          <a:prstGeom prst="rect">
            <a:avLst/>
          </a:prstGeom>
        </p:spPr>
      </p:pic>
      <p:pic>
        <p:nvPicPr>
          <p:cNvPr id="25" name="object 25"/>
          <p:cNvPicPr/>
          <p:nvPr/>
        </p:nvPicPr>
        <p:blipFill>
          <a:blip r:embed="rId10" cstate="print"/>
          <a:stretch>
            <a:fillRect/>
          </a:stretch>
        </p:blipFill>
        <p:spPr>
          <a:xfrm>
            <a:off x="12267092" y="7318249"/>
            <a:ext cx="276963" cy="188975"/>
          </a:xfrm>
          <a:prstGeom prst="rect">
            <a:avLst/>
          </a:prstGeom>
        </p:spPr>
      </p:pic>
      <p:pic>
        <p:nvPicPr>
          <p:cNvPr id="26" name="object 26"/>
          <p:cNvPicPr/>
          <p:nvPr/>
        </p:nvPicPr>
        <p:blipFill>
          <a:blip r:embed="rId11" cstate="print"/>
          <a:stretch>
            <a:fillRect/>
          </a:stretch>
        </p:blipFill>
        <p:spPr>
          <a:xfrm>
            <a:off x="11029512" y="7318249"/>
            <a:ext cx="238400" cy="188975"/>
          </a:xfrm>
          <a:prstGeom prst="rect">
            <a:avLst/>
          </a:prstGeom>
        </p:spPr>
      </p:pic>
      <p:grpSp>
        <p:nvGrpSpPr>
          <p:cNvPr id="27" name="object 27"/>
          <p:cNvGrpSpPr/>
          <p:nvPr/>
        </p:nvGrpSpPr>
        <p:grpSpPr>
          <a:xfrm>
            <a:off x="9725326" y="7287767"/>
            <a:ext cx="372500" cy="219710"/>
            <a:chOff x="4227576" y="7287767"/>
            <a:chExt cx="161925" cy="219710"/>
          </a:xfrm>
        </p:grpSpPr>
        <p:pic>
          <p:nvPicPr>
            <p:cNvPr id="28" name="object 28"/>
            <p:cNvPicPr/>
            <p:nvPr/>
          </p:nvPicPr>
          <p:blipFill>
            <a:blip r:embed="rId12" cstate="print"/>
            <a:stretch>
              <a:fillRect/>
            </a:stretch>
          </p:blipFill>
          <p:spPr>
            <a:xfrm>
              <a:off x="4227576" y="7287767"/>
              <a:ext cx="91439" cy="219455"/>
            </a:xfrm>
            <a:prstGeom prst="rect">
              <a:avLst/>
            </a:prstGeom>
          </p:spPr>
        </p:pic>
        <p:pic>
          <p:nvPicPr>
            <p:cNvPr id="29" name="object 29"/>
            <p:cNvPicPr/>
            <p:nvPr/>
          </p:nvPicPr>
          <p:blipFill>
            <a:blip r:embed="rId13" cstate="print"/>
            <a:stretch>
              <a:fillRect/>
            </a:stretch>
          </p:blipFill>
          <p:spPr>
            <a:xfrm>
              <a:off x="4302252" y="7318247"/>
              <a:ext cx="86867" cy="188975"/>
            </a:xfrm>
            <a:prstGeom prst="rect">
              <a:avLst/>
            </a:prstGeom>
          </p:spPr>
        </p:pic>
      </p:grpSp>
      <p:pic>
        <p:nvPicPr>
          <p:cNvPr id="30" name="object 30"/>
          <p:cNvPicPr/>
          <p:nvPr/>
        </p:nvPicPr>
        <p:blipFill>
          <a:blip r:embed="rId14" cstate="print"/>
          <a:stretch>
            <a:fillRect/>
          </a:stretch>
        </p:blipFill>
        <p:spPr>
          <a:xfrm>
            <a:off x="9550030" y="6978397"/>
            <a:ext cx="308518" cy="62991"/>
          </a:xfrm>
          <a:prstGeom prst="rect">
            <a:avLst/>
          </a:prstGeom>
        </p:spPr>
      </p:pic>
      <p:pic>
        <p:nvPicPr>
          <p:cNvPr id="31" name="object 31"/>
          <p:cNvPicPr/>
          <p:nvPr/>
        </p:nvPicPr>
        <p:blipFill>
          <a:blip r:embed="rId15" cstate="print"/>
          <a:stretch>
            <a:fillRect/>
          </a:stretch>
        </p:blipFill>
        <p:spPr>
          <a:xfrm>
            <a:off x="9550030" y="6708649"/>
            <a:ext cx="308518" cy="62991"/>
          </a:xfrm>
          <a:prstGeom prst="rect">
            <a:avLst/>
          </a:prstGeom>
        </p:spPr>
      </p:pic>
      <p:pic>
        <p:nvPicPr>
          <p:cNvPr id="32" name="object 32"/>
          <p:cNvPicPr/>
          <p:nvPr/>
        </p:nvPicPr>
        <p:blipFill>
          <a:blip r:embed="rId16" cstate="print"/>
          <a:stretch>
            <a:fillRect/>
          </a:stretch>
        </p:blipFill>
        <p:spPr>
          <a:xfrm>
            <a:off x="9550030" y="6438901"/>
            <a:ext cx="308518" cy="62483"/>
          </a:xfrm>
          <a:prstGeom prst="rect">
            <a:avLst/>
          </a:prstGeom>
        </p:spPr>
      </p:pic>
      <p:pic>
        <p:nvPicPr>
          <p:cNvPr id="33" name="object 33"/>
          <p:cNvPicPr/>
          <p:nvPr/>
        </p:nvPicPr>
        <p:blipFill>
          <a:blip r:embed="rId17" cstate="print"/>
          <a:stretch>
            <a:fillRect/>
          </a:stretch>
        </p:blipFill>
        <p:spPr>
          <a:xfrm>
            <a:off x="9550030" y="6182868"/>
            <a:ext cx="308518" cy="62483"/>
          </a:xfrm>
          <a:prstGeom prst="rect">
            <a:avLst/>
          </a:prstGeom>
        </p:spPr>
      </p:pic>
      <p:pic>
        <p:nvPicPr>
          <p:cNvPr id="34" name="object 34"/>
          <p:cNvPicPr/>
          <p:nvPr/>
        </p:nvPicPr>
        <p:blipFill>
          <a:blip r:embed="rId18" cstate="print"/>
          <a:stretch>
            <a:fillRect/>
          </a:stretch>
        </p:blipFill>
        <p:spPr>
          <a:xfrm>
            <a:off x="9550030" y="5907024"/>
            <a:ext cx="308518" cy="62483"/>
          </a:xfrm>
          <a:prstGeom prst="rect">
            <a:avLst/>
          </a:prstGeom>
        </p:spPr>
      </p:pic>
      <p:pic>
        <p:nvPicPr>
          <p:cNvPr id="35" name="object 35"/>
          <p:cNvPicPr/>
          <p:nvPr/>
        </p:nvPicPr>
        <p:blipFill>
          <a:blip r:embed="rId19" cstate="print"/>
          <a:stretch>
            <a:fillRect/>
          </a:stretch>
        </p:blipFill>
        <p:spPr>
          <a:xfrm>
            <a:off x="15864130" y="7318249"/>
            <a:ext cx="424210" cy="62991"/>
          </a:xfrm>
          <a:prstGeom prst="rect">
            <a:avLst/>
          </a:prstGeom>
        </p:spPr>
      </p:pic>
      <p:grpSp>
        <p:nvGrpSpPr>
          <p:cNvPr id="36" name="object 36"/>
          <p:cNvGrpSpPr/>
          <p:nvPr/>
        </p:nvGrpSpPr>
        <p:grpSpPr>
          <a:xfrm>
            <a:off x="9241514" y="6361176"/>
            <a:ext cx="200128" cy="451484"/>
            <a:chOff x="4017264" y="6361176"/>
            <a:chExt cx="86995" cy="451484"/>
          </a:xfrm>
        </p:grpSpPr>
        <p:pic>
          <p:nvPicPr>
            <p:cNvPr id="37" name="object 37"/>
            <p:cNvPicPr/>
            <p:nvPr/>
          </p:nvPicPr>
          <p:blipFill>
            <a:blip r:embed="rId20" cstate="print"/>
            <a:stretch>
              <a:fillRect/>
            </a:stretch>
          </p:blipFill>
          <p:spPr>
            <a:xfrm>
              <a:off x="4017264" y="6647700"/>
              <a:ext cx="65341" cy="59919"/>
            </a:xfrm>
            <a:prstGeom prst="rect">
              <a:avLst/>
            </a:prstGeom>
          </p:spPr>
        </p:pic>
        <p:pic>
          <p:nvPicPr>
            <p:cNvPr id="38" name="object 38"/>
            <p:cNvPicPr/>
            <p:nvPr/>
          </p:nvPicPr>
          <p:blipFill>
            <a:blip r:embed="rId21" cstate="print"/>
            <a:stretch>
              <a:fillRect/>
            </a:stretch>
          </p:blipFill>
          <p:spPr>
            <a:xfrm>
              <a:off x="4017264" y="6623304"/>
              <a:ext cx="74675" cy="74675"/>
            </a:xfrm>
            <a:prstGeom prst="rect">
              <a:avLst/>
            </a:prstGeom>
          </p:spPr>
        </p:pic>
        <p:pic>
          <p:nvPicPr>
            <p:cNvPr id="39" name="object 39"/>
            <p:cNvPicPr/>
            <p:nvPr/>
          </p:nvPicPr>
          <p:blipFill>
            <a:blip r:embed="rId22" cstate="print"/>
            <a:stretch>
              <a:fillRect/>
            </a:stretch>
          </p:blipFill>
          <p:spPr>
            <a:xfrm>
              <a:off x="4017264" y="6519672"/>
              <a:ext cx="74675" cy="292607"/>
            </a:xfrm>
            <a:prstGeom prst="rect">
              <a:avLst/>
            </a:prstGeom>
          </p:spPr>
        </p:pic>
        <p:pic>
          <p:nvPicPr>
            <p:cNvPr id="40" name="object 40"/>
            <p:cNvPicPr/>
            <p:nvPr/>
          </p:nvPicPr>
          <p:blipFill>
            <a:blip r:embed="rId23" cstate="print"/>
            <a:stretch>
              <a:fillRect/>
            </a:stretch>
          </p:blipFill>
          <p:spPr>
            <a:xfrm>
              <a:off x="4017264" y="6361176"/>
              <a:ext cx="86867" cy="374903"/>
            </a:xfrm>
            <a:prstGeom prst="rect">
              <a:avLst/>
            </a:prstGeom>
          </p:spPr>
        </p:pic>
      </p:grpSp>
      <p:grpSp>
        <p:nvGrpSpPr>
          <p:cNvPr id="41" name="object 41"/>
          <p:cNvGrpSpPr/>
          <p:nvPr/>
        </p:nvGrpSpPr>
        <p:grpSpPr>
          <a:xfrm>
            <a:off x="11152220" y="5960365"/>
            <a:ext cx="4995886" cy="960119"/>
            <a:chOff x="4847844" y="5960364"/>
            <a:chExt cx="2171700" cy="960119"/>
          </a:xfrm>
        </p:grpSpPr>
        <p:sp>
          <p:nvSpPr>
            <p:cNvPr id="42" name="object 42"/>
            <p:cNvSpPr/>
            <p:nvPr/>
          </p:nvSpPr>
          <p:spPr>
            <a:xfrm>
              <a:off x="4847844" y="5960364"/>
              <a:ext cx="2132330" cy="789940"/>
            </a:xfrm>
            <a:custGeom>
              <a:avLst/>
              <a:gdLst/>
              <a:ahLst/>
              <a:cxnLst/>
              <a:rect l="l" t="t" r="r" b="b"/>
              <a:pathLst>
                <a:path w="2132329" h="789940">
                  <a:moveTo>
                    <a:pt x="4572" y="73151"/>
                  </a:moveTo>
                  <a:lnTo>
                    <a:pt x="1524" y="71628"/>
                  </a:lnTo>
                  <a:lnTo>
                    <a:pt x="0" y="68580"/>
                  </a:lnTo>
                  <a:lnTo>
                    <a:pt x="0" y="4571"/>
                  </a:lnTo>
                  <a:lnTo>
                    <a:pt x="1524" y="1523"/>
                  </a:lnTo>
                  <a:lnTo>
                    <a:pt x="4572" y="0"/>
                  </a:lnTo>
                  <a:lnTo>
                    <a:pt x="7620" y="1523"/>
                  </a:lnTo>
                  <a:lnTo>
                    <a:pt x="9144" y="4571"/>
                  </a:lnTo>
                  <a:lnTo>
                    <a:pt x="9144" y="68580"/>
                  </a:lnTo>
                  <a:lnTo>
                    <a:pt x="7620" y="71628"/>
                  </a:lnTo>
                  <a:lnTo>
                    <a:pt x="4572" y="73151"/>
                  </a:lnTo>
                  <a:close/>
                </a:path>
                <a:path w="2132329" h="789940">
                  <a:moveTo>
                    <a:pt x="7620" y="181355"/>
                  </a:moveTo>
                  <a:lnTo>
                    <a:pt x="1524" y="181355"/>
                  </a:lnTo>
                  <a:lnTo>
                    <a:pt x="0" y="178307"/>
                  </a:lnTo>
                  <a:lnTo>
                    <a:pt x="0" y="114300"/>
                  </a:lnTo>
                  <a:lnTo>
                    <a:pt x="1524" y="111251"/>
                  </a:lnTo>
                  <a:lnTo>
                    <a:pt x="4572" y="109728"/>
                  </a:lnTo>
                  <a:lnTo>
                    <a:pt x="7620" y="111251"/>
                  </a:lnTo>
                  <a:lnTo>
                    <a:pt x="9144" y="114300"/>
                  </a:lnTo>
                  <a:lnTo>
                    <a:pt x="9144" y="178307"/>
                  </a:lnTo>
                  <a:lnTo>
                    <a:pt x="7620" y="181355"/>
                  </a:lnTo>
                  <a:close/>
                </a:path>
                <a:path w="2132329" h="789940">
                  <a:moveTo>
                    <a:pt x="4572" y="291083"/>
                  </a:moveTo>
                  <a:lnTo>
                    <a:pt x="1524" y="289559"/>
                  </a:lnTo>
                  <a:lnTo>
                    <a:pt x="0" y="286512"/>
                  </a:lnTo>
                  <a:lnTo>
                    <a:pt x="0" y="222503"/>
                  </a:lnTo>
                  <a:lnTo>
                    <a:pt x="1524" y="219455"/>
                  </a:lnTo>
                  <a:lnTo>
                    <a:pt x="4572" y="217932"/>
                  </a:lnTo>
                  <a:lnTo>
                    <a:pt x="7620" y="219455"/>
                  </a:lnTo>
                  <a:lnTo>
                    <a:pt x="9144" y="222503"/>
                  </a:lnTo>
                  <a:lnTo>
                    <a:pt x="9144" y="286512"/>
                  </a:lnTo>
                  <a:lnTo>
                    <a:pt x="7620" y="289559"/>
                  </a:lnTo>
                  <a:lnTo>
                    <a:pt x="4572" y="291083"/>
                  </a:lnTo>
                  <a:close/>
                </a:path>
                <a:path w="2132329" h="789940">
                  <a:moveTo>
                    <a:pt x="4572" y="400812"/>
                  </a:moveTo>
                  <a:lnTo>
                    <a:pt x="1524" y="399287"/>
                  </a:lnTo>
                  <a:lnTo>
                    <a:pt x="0" y="396239"/>
                  </a:lnTo>
                  <a:lnTo>
                    <a:pt x="0" y="332232"/>
                  </a:lnTo>
                  <a:lnTo>
                    <a:pt x="1524" y="329183"/>
                  </a:lnTo>
                  <a:lnTo>
                    <a:pt x="4572" y="327659"/>
                  </a:lnTo>
                  <a:lnTo>
                    <a:pt x="7620" y="329183"/>
                  </a:lnTo>
                  <a:lnTo>
                    <a:pt x="9144" y="332232"/>
                  </a:lnTo>
                  <a:lnTo>
                    <a:pt x="9144" y="396239"/>
                  </a:lnTo>
                  <a:lnTo>
                    <a:pt x="7620" y="399287"/>
                  </a:lnTo>
                  <a:lnTo>
                    <a:pt x="4572" y="400812"/>
                  </a:lnTo>
                  <a:close/>
                </a:path>
                <a:path w="2132329" h="789940">
                  <a:moveTo>
                    <a:pt x="4572" y="510539"/>
                  </a:moveTo>
                  <a:lnTo>
                    <a:pt x="1524" y="509016"/>
                  </a:lnTo>
                  <a:lnTo>
                    <a:pt x="0" y="505967"/>
                  </a:lnTo>
                  <a:lnTo>
                    <a:pt x="0" y="441959"/>
                  </a:lnTo>
                  <a:lnTo>
                    <a:pt x="1524" y="438912"/>
                  </a:lnTo>
                  <a:lnTo>
                    <a:pt x="4572" y="437387"/>
                  </a:lnTo>
                  <a:lnTo>
                    <a:pt x="7620" y="438912"/>
                  </a:lnTo>
                  <a:lnTo>
                    <a:pt x="9144" y="441959"/>
                  </a:lnTo>
                  <a:lnTo>
                    <a:pt x="9144" y="505967"/>
                  </a:lnTo>
                  <a:lnTo>
                    <a:pt x="7620" y="509016"/>
                  </a:lnTo>
                  <a:lnTo>
                    <a:pt x="4572" y="510539"/>
                  </a:lnTo>
                  <a:close/>
                </a:path>
                <a:path w="2132329" h="789940">
                  <a:moveTo>
                    <a:pt x="47243" y="576071"/>
                  </a:moveTo>
                  <a:lnTo>
                    <a:pt x="4572" y="576071"/>
                  </a:lnTo>
                  <a:lnTo>
                    <a:pt x="1524" y="574548"/>
                  </a:lnTo>
                  <a:lnTo>
                    <a:pt x="0" y="571500"/>
                  </a:lnTo>
                  <a:lnTo>
                    <a:pt x="0" y="550164"/>
                  </a:lnTo>
                  <a:lnTo>
                    <a:pt x="1524" y="547116"/>
                  </a:lnTo>
                  <a:lnTo>
                    <a:pt x="4572" y="545591"/>
                  </a:lnTo>
                  <a:lnTo>
                    <a:pt x="7620" y="547116"/>
                  </a:lnTo>
                  <a:lnTo>
                    <a:pt x="9144" y="550164"/>
                  </a:lnTo>
                  <a:lnTo>
                    <a:pt x="9144" y="566928"/>
                  </a:lnTo>
                  <a:lnTo>
                    <a:pt x="4572" y="566928"/>
                  </a:lnTo>
                  <a:lnTo>
                    <a:pt x="9144" y="571500"/>
                  </a:lnTo>
                  <a:lnTo>
                    <a:pt x="51816" y="571500"/>
                  </a:lnTo>
                  <a:lnTo>
                    <a:pt x="50291" y="574548"/>
                  </a:lnTo>
                  <a:lnTo>
                    <a:pt x="47243" y="576071"/>
                  </a:lnTo>
                  <a:close/>
                </a:path>
                <a:path w="2132329" h="789940">
                  <a:moveTo>
                    <a:pt x="9144" y="571500"/>
                  </a:moveTo>
                  <a:lnTo>
                    <a:pt x="4572" y="566928"/>
                  </a:lnTo>
                  <a:lnTo>
                    <a:pt x="9144" y="566928"/>
                  </a:lnTo>
                  <a:lnTo>
                    <a:pt x="9144" y="571500"/>
                  </a:lnTo>
                  <a:close/>
                </a:path>
                <a:path w="2132329" h="789940">
                  <a:moveTo>
                    <a:pt x="51816" y="571500"/>
                  </a:moveTo>
                  <a:lnTo>
                    <a:pt x="9144" y="571500"/>
                  </a:lnTo>
                  <a:lnTo>
                    <a:pt x="9144" y="566928"/>
                  </a:lnTo>
                  <a:lnTo>
                    <a:pt x="47243" y="566928"/>
                  </a:lnTo>
                  <a:lnTo>
                    <a:pt x="50291" y="568451"/>
                  </a:lnTo>
                  <a:lnTo>
                    <a:pt x="51816" y="571500"/>
                  </a:lnTo>
                  <a:close/>
                </a:path>
                <a:path w="2132329" h="789940">
                  <a:moveTo>
                    <a:pt x="156972" y="576071"/>
                  </a:moveTo>
                  <a:lnTo>
                    <a:pt x="92963" y="576071"/>
                  </a:lnTo>
                  <a:lnTo>
                    <a:pt x="89916" y="574548"/>
                  </a:lnTo>
                  <a:lnTo>
                    <a:pt x="88391" y="571500"/>
                  </a:lnTo>
                  <a:lnTo>
                    <a:pt x="89916" y="568451"/>
                  </a:lnTo>
                  <a:lnTo>
                    <a:pt x="92963" y="566928"/>
                  </a:lnTo>
                  <a:lnTo>
                    <a:pt x="156972" y="566928"/>
                  </a:lnTo>
                  <a:lnTo>
                    <a:pt x="160020" y="568451"/>
                  </a:lnTo>
                  <a:lnTo>
                    <a:pt x="161543" y="571500"/>
                  </a:lnTo>
                  <a:lnTo>
                    <a:pt x="160020" y="574548"/>
                  </a:lnTo>
                  <a:lnTo>
                    <a:pt x="156972" y="576071"/>
                  </a:lnTo>
                  <a:close/>
                </a:path>
                <a:path w="2132329" h="789940">
                  <a:moveTo>
                    <a:pt x="265175" y="576071"/>
                  </a:moveTo>
                  <a:lnTo>
                    <a:pt x="202691" y="576071"/>
                  </a:lnTo>
                  <a:lnTo>
                    <a:pt x="198120" y="574548"/>
                  </a:lnTo>
                  <a:lnTo>
                    <a:pt x="198120" y="568451"/>
                  </a:lnTo>
                  <a:lnTo>
                    <a:pt x="202691" y="566928"/>
                  </a:lnTo>
                  <a:lnTo>
                    <a:pt x="265175" y="566928"/>
                  </a:lnTo>
                  <a:lnTo>
                    <a:pt x="269748" y="568451"/>
                  </a:lnTo>
                  <a:lnTo>
                    <a:pt x="269748" y="574548"/>
                  </a:lnTo>
                  <a:lnTo>
                    <a:pt x="265175" y="576071"/>
                  </a:lnTo>
                  <a:close/>
                </a:path>
                <a:path w="2132329" h="789940">
                  <a:moveTo>
                    <a:pt x="374904" y="576071"/>
                  </a:moveTo>
                  <a:lnTo>
                    <a:pt x="310895" y="576071"/>
                  </a:lnTo>
                  <a:lnTo>
                    <a:pt x="307848" y="574548"/>
                  </a:lnTo>
                  <a:lnTo>
                    <a:pt x="306324" y="571500"/>
                  </a:lnTo>
                  <a:lnTo>
                    <a:pt x="307848" y="568451"/>
                  </a:lnTo>
                  <a:lnTo>
                    <a:pt x="310895" y="566928"/>
                  </a:lnTo>
                  <a:lnTo>
                    <a:pt x="374904" y="566928"/>
                  </a:lnTo>
                  <a:lnTo>
                    <a:pt x="377952" y="568451"/>
                  </a:lnTo>
                  <a:lnTo>
                    <a:pt x="379475" y="571500"/>
                  </a:lnTo>
                  <a:lnTo>
                    <a:pt x="377952" y="574548"/>
                  </a:lnTo>
                  <a:lnTo>
                    <a:pt x="374904" y="576071"/>
                  </a:lnTo>
                  <a:close/>
                </a:path>
                <a:path w="2132329" h="789940">
                  <a:moveTo>
                    <a:pt x="484632" y="576071"/>
                  </a:moveTo>
                  <a:lnTo>
                    <a:pt x="420624" y="576071"/>
                  </a:lnTo>
                  <a:lnTo>
                    <a:pt x="417575" y="574548"/>
                  </a:lnTo>
                  <a:lnTo>
                    <a:pt x="416052" y="571500"/>
                  </a:lnTo>
                  <a:lnTo>
                    <a:pt x="417575" y="568451"/>
                  </a:lnTo>
                  <a:lnTo>
                    <a:pt x="420624" y="566928"/>
                  </a:lnTo>
                  <a:lnTo>
                    <a:pt x="484632" y="566928"/>
                  </a:lnTo>
                  <a:lnTo>
                    <a:pt x="487679" y="568451"/>
                  </a:lnTo>
                  <a:lnTo>
                    <a:pt x="489204" y="571500"/>
                  </a:lnTo>
                  <a:lnTo>
                    <a:pt x="487679" y="574548"/>
                  </a:lnTo>
                  <a:lnTo>
                    <a:pt x="484632" y="576071"/>
                  </a:lnTo>
                  <a:close/>
                </a:path>
                <a:path w="2132329" h="789940">
                  <a:moveTo>
                    <a:pt x="533400" y="576071"/>
                  </a:moveTo>
                  <a:lnTo>
                    <a:pt x="530352" y="576071"/>
                  </a:lnTo>
                  <a:lnTo>
                    <a:pt x="527304" y="574548"/>
                  </a:lnTo>
                  <a:lnTo>
                    <a:pt x="525779" y="571500"/>
                  </a:lnTo>
                  <a:lnTo>
                    <a:pt x="527304" y="568451"/>
                  </a:lnTo>
                  <a:lnTo>
                    <a:pt x="530352" y="566928"/>
                  </a:lnTo>
                  <a:lnTo>
                    <a:pt x="537972" y="566928"/>
                  </a:lnTo>
                  <a:lnTo>
                    <a:pt x="541020" y="568451"/>
                  </a:lnTo>
                  <a:lnTo>
                    <a:pt x="542543" y="571500"/>
                  </a:lnTo>
                  <a:lnTo>
                    <a:pt x="533400" y="571500"/>
                  </a:lnTo>
                  <a:lnTo>
                    <a:pt x="533400" y="576071"/>
                  </a:lnTo>
                  <a:close/>
                </a:path>
                <a:path w="2132329" h="789940">
                  <a:moveTo>
                    <a:pt x="541020" y="630935"/>
                  </a:moveTo>
                  <a:lnTo>
                    <a:pt x="534924" y="630935"/>
                  </a:lnTo>
                  <a:lnTo>
                    <a:pt x="533400" y="626364"/>
                  </a:lnTo>
                  <a:lnTo>
                    <a:pt x="533400" y="571500"/>
                  </a:lnTo>
                  <a:lnTo>
                    <a:pt x="537972" y="576071"/>
                  </a:lnTo>
                  <a:lnTo>
                    <a:pt x="542543" y="576071"/>
                  </a:lnTo>
                  <a:lnTo>
                    <a:pt x="542543" y="626364"/>
                  </a:lnTo>
                  <a:lnTo>
                    <a:pt x="541020" y="630935"/>
                  </a:lnTo>
                  <a:close/>
                </a:path>
                <a:path w="2132329" h="789940">
                  <a:moveTo>
                    <a:pt x="542543" y="576071"/>
                  </a:moveTo>
                  <a:lnTo>
                    <a:pt x="537972" y="576071"/>
                  </a:lnTo>
                  <a:lnTo>
                    <a:pt x="533400" y="571500"/>
                  </a:lnTo>
                  <a:lnTo>
                    <a:pt x="542543" y="571500"/>
                  </a:lnTo>
                  <a:lnTo>
                    <a:pt x="542543" y="576071"/>
                  </a:lnTo>
                  <a:close/>
                </a:path>
                <a:path w="2132329" h="789940">
                  <a:moveTo>
                    <a:pt x="537972" y="740664"/>
                  </a:moveTo>
                  <a:lnTo>
                    <a:pt x="534924" y="739139"/>
                  </a:lnTo>
                  <a:lnTo>
                    <a:pt x="533400" y="736091"/>
                  </a:lnTo>
                  <a:lnTo>
                    <a:pt x="533400" y="672083"/>
                  </a:lnTo>
                  <a:lnTo>
                    <a:pt x="534924" y="669035"/>
                  </a:lnTo>
                  <a:lnTo>
                    <a:pt x="537972" y="667512"/>
                  </a:lnTo>
                  <a:lnTo>
                    <a:pt x="541020" y="669035"/>
                  </a:lnTo>
                  <a:lnTo>
                    <a:pt x="542543" y="672083"/>
                  </a:lnTo>
                  <a:lnTo>
                    <a:pt x="542543" y="736091"/>
                  </a:lnTo>
                  <a:lnTo>
                    <a:pt x="541020" y="739139"/>
                  </a:lnTo>
                  <a:lnTo>
                    <a:pt x="537972" y="740664"/>
                  </a:lnTo>
                  <a:close/>
                </a:path>
                <a:path w="2132329" h="789940">
                  <a:moveTo>
                    <a:pt x="601979" y="789432"/>
                  </a:moveTo>
                  <a:lnTo>
                    <a:pt x="534924" y="789432"/>
                  </a:lnTo>
                  <a:lnTo>
                    <a:pt x="533400" y="786383"/>
                  </a:lnTo>
                  <a:lnTo>
                    <a:pt x="533400" y="781812"/>
                  </a:lnTo>
                  <a:lnTo>
                    <a:pt x="534924" y="778764"/>
                  </a:lnTo>
                  <a:lnTo>
                    <a:pt x="537972" y="777239"/>
                  </a:lnTo>
                  <a:lnTo>
                    <a:pt x="541020" y="778764"/>
                  </a:lnTo>
                  <a:lnTo>
                    <a:pt x="542543" y="781812"/>
                  </a:lnTo>
                  <a:lnTo>
                    <a:pt x="537972" y="781812"/>
                  </a:lnTo>
                  <a:lnTo>
                    <a:pt x="542543" y="786383"/>
                  </a:lnTo>
                  <a:lnTo>
                    <a:pt x="603504" y="786383"/>
                  </a:lnTo>
                  <a:lnTo>
                    <a:pt x="601979" y="789432"/>
                  </a:lnTo>
                  <a:close/>
                </a:path>
                <a:path w="2132329" h="789940">
                  <a:moveTo>
                    <a:pt x="542543" y="786383"/>
                  </a:moveTo>
                  <a:lnTo>
                    <a:pt x="537972" y="781812"/>
                  </a:lnTo>
                  <a:lnTo>
                    <a:pt x="542543" y="781812"/>
                  </a:lnTo>
                  <a:lnTo>
                    <a:pt x="542543" y="786383"/>
                  </a:lnTo>
                  <a:close/>
                </a:path>
                <a:path w="2132329" h="789940">
                  <a:moveTo>
                    <a:pt x="603504" y="786383"/>
                  </a:moveTo>
                  <a:lnTo>
                    <a:pt x="542543" y="786383"/>
                  </a:lnTo>
                  <a:lnTo>
                    <a:pt x="542543" y="781812"/>
                  </a:lnTo>
                  <a:lnTo>
                    <a:pt x="601979" y="781812"/>
                  </a:lnTo>
                  <a:lnTo>
                    <a:pt x="603504" y="786383"/>
                  </a:lnTo>
                  <a:close/>
                </a:path>
                <a:path w="2132329" h="789940">
                  <a:moveTo>
                    <a:pt x="710184" y="789432"/>
                  </a:moveTo>
                  <a:lnTo>
                    <a:pt x="640079" y="789432"/>
                  </a:lnTo>
                  <a:lnTo>
                    <a:pt x="638556" y="786383"/>
                  </a:lnTo>
                  <a:lnTo>
                    <a:pt x="640079" y="781812"/>
                  </a:lnTo>
                  <a:lnTo>
                    <a:pt x="710184" y="781812"/>
                  </a:lnTo>
                  <a:lnTo>
                    <a:pt x="711708" y="786383"/>
                  </a:lnTo>
                  <a:lnTo>
                    <a:pt x="710184" y="789432"/>
                  </a:lnTo>
                  <a:close/>
                </a:path>
                <a:path w="2132329" h="789940">
                  <a:moveTo>
                    <a:pt x="819911" y="789432"/>
                  </a:moveTo>
                  <a:lnTo>
                    <a:pt x="749808" y="789432"/>
                  </a:lnTo>
                  <a:lnTo>
                    <a:pt x="748284" y="786383"/>
                  </a:lnTo>
                  <a:lnTo>
                    <a:pt x="749808" y="781812"/>
                  </a:lnTo>
                  <a:lnTo>
                    <a:pt x="819911" y="781812"/>
                  </a:lnTo>
                  <a:lnTo>
                    <a:pt x="821436" y="786383"/>
                  </a:lnTo>
                  <a:lnTo>
                    <a:pt x="819911" y="789432"/>
                  </a:lnTo>
                  <a:close/>
                </a:path>
                <a:path w="2132329" h="789940">
                  <a:moveTo>
                    <a:pt x="929640" y="789432"/>
                  </a:moveTo>
                  <a:lnTo>
                    <a:pt x="859536" y="789432"/>
                  </a:lnTo>
                  <a:lnTo>
                    <a:pt x="858011" y="786383"/>
                  </a:lnTo>
                  <a:lnTo>
                    <a:pt x="859536" y="781812"/>
                  </a:lnTo>
                  <a:lnTo>
                    <a:pt x="929640" y="781812"/>
                  </a:lnTo>
                  <a:lnTo>
                    <a:pt x="931163" y="786383"/>
                  </a:lnTo>
                  <a:lnTo>
                    <a:pt x="929640" y="789432"/>
                  </a:lnTo>
                  <a:close/>
                </a:path>
                <a:path w="2132329" h="789940">
                  <a:moveTo>
                    <a:pt x="1037843" y="789432"/>
                  </a:moveTo>
                  <a:lnTo>
                    <a:pt x="967740" y="789432"/>
                  </a:lnTo>
                  <a:lnTo>
                    <a:pt x="967740" y="781812"/>
                  </a:lnTo>
                  <a:lnTo>
                    <a:pt x="1037843" y="781812"/>
                  </a:lnTo>
                  <a:lnTo>
                    <a:pt x="1039368" y="786383"/>
                  </a:lnTo>
                  <a:lnTo>
                    <a:pt x="1037843" y="789432"/>
                  </a:lnTo>
                  <a:close/>
                </a:path>
                <a:path w="2132329" h="789940">
                  <a:moveTo>
                    <a:pt x="1147572" y="789432"/>
                  </a:moveTo>
                  <a:lnTo>
                    <a:pt x="1077468" y="789432"/>
                  </a:lnTo>
                  <a:lnTo>
                    <a:pt x="1075943" y="786383"/>
                  </a:lnTo>
                  <a:lnTo>
                    <a:pt x="1077468" y="781812"/>
                  </a:lnTo>
                  <a:lnTo>
                    <a:pt x="1147572" y="781812"/>
                  </a:lnTo>
                  <a:lnTo>
                    <a:pt x="1149095" y="786383"/>
                  </a:lnTo>
                  <a:lnTo>
                    <a:pt x="1147572" y="789432"/>
                  </a:lnTo>
                  <a:close/>
                </a:path>
                <a:path w="2132329" h="789940">
                  <a:moveTo>
                    <a:pt x="1257300" y="789432"/>
                  </a:moveTo>
                  <a:lnTo>
                    <a:pt x="1187195" y="789432"/>
                  </a:lnTo>
                  <a:lnTo>
                    <a:pt x="1185672" y="786383"/>
                  </a:lnTo>
                  <a:lnTo>
                    <a:pt x="1187195" y="781812"/>
                  </a:lnTo>
                  <a:lnTo>
                    <a:pt x="1257300" y="781812"/>
                  </a:lnTo>
                  <a:lnTo>
                    <a:pt x="1258824" y="786383"/>
                  </a:lnTo>
                  <a:lnTo>
                    <a:pt x="1257300" y="789432"/>
                  </a:lnTo>
                  <a:close/>
                </a:path>
                <a:path w="2132329" h="789940">
                  <a:moveTo>
                    <a:pt x="1367027" y="789432"/>
                  </a:moveTo>
                  <a:lnTo>
                    <a:pt x="1295400" y="789432"/>
                  </a:lnTo>
                  <a:lnTo>
                    <a:pt x="1295400" y="781812"/>
                  </a:lnTo>
                  <a:lnTo>
                    <a:pt x="1367027" y="781812"/>
                  </a:lnTo>
                  <a:lnTo>
                    <a:pt x="1367027" y="789432"/>
                  </a:lnTo>
                  <a:close/>
                </a:path>
                <a:path w="2132329" h="789940">
                  <a:moveTo>
                    <a:pt x="1475232" y="789432"/>
                  </a:moveTo>
                  <a:lnTo>
                    <a:pt x="1405127" y="789432"/>
                  </a:lnTo>
                  <a:lnTo>
                    <a:pt x="1403604" y="786383"/>
                  </a:lnTo>
                  <a:lnTo>
                    <a:pt x="1405127" y="781812"/>
                  </a:lnTo>
                  <a:lnTo>
                    <a:pt x="1475232" y="781812"/>
                  </a:lnTo>
                  <a:lnTo>
                    <a:pt x="1476756" y="786383"/>
                  </a:lnTo>
                  <a:lnTo>
                    <a:pt x="1475232" y="789432"/>
                  </a:lnTo>
                  <a:close/>
                </a:path>
                <a:path w="2132329" h="789940">
                  <a:moveTo>
                    <a:pt x="1584959" y="789432"/>
                  </a:moveTo>
                  <a:lnTo>
                    <a:pt x="1514856" y="789432"/>
                  </a:lnTo>
                  <a:lnTo>
                    <a:pt x="1513332" y="786383"/>
                  </a:lnTo>
                  <a:lnTo>
                    <a:pt x="1514856" y="781812"/>
                  </a:lnTo>
                  <a:lnTo>
                    <a:pt x="1584959" y="781812"/>
                  </a:lnTo>
                  <a:lnTo>
                    <a:pt x="1586484" y="786383"/>
                  </a:lnTo>
                  <a:lnTo>
                    <a:pt x="1584959" y="789432"/>
                  </a:lnTo>
                  <a:close/>
                </a:path>
                <a:path w="2132329" h="789940">
                  <a:moveTo>
                    <a:pt x="1694688" y="789432"/>
                  </a:moveTo>
                  <a:lnTo>
                    <a:pt x="1624584" y="789432"/>
                  </a:lnTo>
                  <a:lnTo>
                    <a:pt x="1623059" y="786383"/>
                  </a:lnTo>
                  <a:lnTo>
                    <a:pt x="1624584" y="781812"/>
                  </a:lnTo>
                  <a:lnTo>
                    <a:pt x="1694688" y="781812"/>
                  </a:lnTo>
                  <a:lnTo>
                    <a:pt x="1694688" y="789432"/>
                  </a:lnTo>
                  <a:close/>
                </a:path>
                <a:path w="2132329" h="789940">
                  <a:moveTo>
                    <a:pt x="1802892" y="789432"/>
                  </a:moveTo>
                  <a:lnTo>
                    <a:pt x="1732788" y="789432"/>
                  </a:lnTo>
                  <a:lnTo>
                    <a:pt x="1731263" y="786383"/>
                  </a:lnTo>
                  <a:lnTo>
                    <a:pt x="1732788" y="781812"/>
                  </a:lnTo>
                  <a:lnTo>
                    <a:pt x="1802892" y="781812"/>
                  </a:lnTo>
                  <a:lnTo>
                    <a:pt x="1804416" y="786383"/>
                  </a:lnTo>
                  <a:lnTo>
                    <a:pt x="1802892" y="789432"/>
                  </a:lnTo>
                  <a:close/>
                </a:path>
                <a:path w="2132329" h="789940">
                  <a:moveTo>
                    <a:pt x="1912620" y="789432"/>
                  </a:moveTo>
                  <a:lnTo>
                    <a:pt x="1842516" y="789432"/>
                  </a:lnTo>
                  <a:lnTo>
                    <a:pt x="1840992" y="786383"/>
                  </a:lnTo>
                  <a:lnTo>
                    <a:pt x="1842516" y="781812"/>
                  </a:lnTo>
                  <a:lnTo>
                    <a:pt x="1912620" y="781812"/>
                  </a:lnTo>
                  <a:lnTo>
                    <a:pt x="1914143" y="786383"/>
                  </a:lnTo>
                  <a:lnTo>
                    <a:pt x="1912620" y="789432"/>
                  </a:lnTo>
                  <a:close/>
                </a:path>
                <a:path w="2132329" h="789940">
                  <a:moveTo>
                    <a:pt x="2022348" y="789432"/>
                  </a:moveTo>
                  <a:lnTo>
                    <a:pt x="1952243" y="789432"/>
                  </a:lnTo>
                  <a:lnTo>
                    <a:pt x="1950720" y="786383"/>
                  </a:lnTo>
                  <a:lnTo>
                    <a:pt x="1952243" y="781812"/>
                  </a:lnTo>
                  <a:lnTo>
                    <a:pt x="2022348" y="781812"/>
                  </a:lnTo>
                  <a:lnTo>
                    <a:pt x="2023872" y="786383"/>
                  </a:lnTo>
                  <a:lnTo>
                    <a:pt x="2022348" y="789432"/>
                  </a:lnTo>
                  <a:close/>
                </a:path>
                <a:path w="2132329" h="789940">
                  <a:moveTo>
                    <a:pt x="2130552" y="789432"/>
                  </a:moveTo>
                  <a:lnTo>
                    <a:pt x="2060448" y="789432"/>
                  </a:lnTo>
                  <a:lnTo>
                    <a:pt x="2058924" y="786383"/>
                  </a:lnTo>
                  <a:lnTo>
                    <a:pt x="2060448" y="781812"/>
                  </a:lnTo>
                  <a:lnTo>
                    <a:pt x="2130552" y="781812"/>
                  </a:lnTo>
                  <a:lnTo>
                    <a:pt x="2132076" y="786383"/>
                  </a:lnTo>
                  <a:lnTo>
                    <a:pt x="2130552" y="789432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3" name="object 43"/>
            <p:cNvSpPr/>
            <p:nvPr/>
          </p:nvSpPr>
          <p:spPr>
            <a:xfrm>
              <a:off x="4852416" y="6347460"/>
              <a:ext cx="2162810" cy="539750"/>
            </a:xfrm>
            <a:custGeom>
              <a:avLst/>
              <a:gdLst/>
              <a:ahLst/>
              <a:cxnLst/>
              <a:rect l="l" t="t" r="r" b="b"/>
              <a:pathLst>
                <a:path w="2162809" h="539750">
                  <a:moveTo>
                    <a:pt x="0" y="0"/>
                  </a:moveTo>
                  <a:lnTo>
                    <a:pt x="198119" y="0"/>
                  </a:lnTo>
                  <a:lnTo>
                    <a:pt x="1708403" y="539495"/>
                  </a:lnTo>
                  <a:lnTo>
                    <a:pt x="2162555" y="539495"/>
                  </a:lnTo>
                </a:path>
              </a:pathLst>
            </a:custGeom>
            <a:ln w="9144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4" name="object 44"/>
            <p:cNvSpPr/>
            <p:nvPr/>
          </p:nvSpPr>
          <p:spPr>
            <a:xfrm>
              <a:off x="4962144" y="6329171"/>
              <a:ext cx="2057400" cy="591820"/>
            </a:xfrm>
            <a:custGeom>
              <a:avLst/>
              <a:gdLst/>
              <a:ahLst/>
              <a:cxnLst/>
              <a:rect l="l" t="t" r="r" b="b"/>
              <a:pathLst>
                <a:path w="2057400" h="591820">
                  <a:moveTo>
                    <a:pt x="32004" y="10668"/>
                  </a:moveTo>
                  <a:lnTo>
                    <a:pt x="28956" y="9144"/>
                  </a:lnTo>
                  <a:lnTo>
                    <a:pt x="6096" y="0"/>
                  </a:lnTo>
                  <a:lnTo>
                    <a:pt x="1524" y="0"/>
                  </a:lnTo>
                  <a:lnTo>
                    <a:pt x="0" y="3048"/>
                  </a:lnTo>
                  <a:lnTo>
                    <a:pt x="0" y="6096"/>
                  </a:lnTo>
                  <a:lnTo>
                    <a:pt x="3048" y="9144"/>
                  </a:lnTo>
                  <a:lnTo>
                    <a:pt x="25908" y="16764"/>
                  </a:lnTo>
                  <a:lnTo>
                    <a:pt x="28956" y="16764"/>
                  </a:lnTo>
                  <a:lnTo>
                    <a:pt x="32004" y="15240"/>
                  </a:lnTo>
                  <a:lnTo>
                    <a:pt x="32004" y="10668"/>
                  </a:lnTo>
                  <a:close/>
                </a:path>
                <a:path w="2057400" h="591820">
                  <a:moveTo>
                    <a:pt x="82296" y="30480"/>
                  </a:moveTo>
                  <a:lnTo>
                    <a:pt x="80772" y="28956"/>
                  </a:lnTo>
                  <a:lnTo>
                    <a:pt x="54864" y="18288"/>
                  </a:lnTo>
                  <a:lnTo>
                    <a:pt x="51816" y="18288"/>
                  </a:lnTo>
                  <a:lnTo>
                    <a:pt x="48768" y="21336"/>
                  </a:lnTo>
                  <a:lnTo>
                    <a:pt x="48768" y="24384"/>
                  </a:lnTo>
                  <a:lnTo>
                    <a:pt x="51816" y="27432"/>
                  </a:lnTo>
                  <a:lnTo>
                    <a:pt x="77724" y="36576"/>
                  </a:lnTo>
                  <a:lnTo>
                    <a:pt x="80772" y="36576"/>
                  </a:lnTo>
                  <a:lnTo>
                    <a:pt x="82296" y="33528"/>
                  </a:lnTo>
                  <a:lnTo>
                    <a:pt x="82296" y="30480"/>
                  </a:lnTo>
                  <a:close/>
                </a:path>
                <a:path w="2057400" h="591820">
                  <a:moveTo>
                    <a:pt x="134112" y="50292"/>
                  </a:moveTo>
                  <a:lnTo>
                    <a:pt x="131064" y="47244"/>
                  </a:lnTo>
                  <a:lnTo>
                    <a:pt x="105156" y="38100"/>
                  </a:lnTo>
                  <a:lnTo>
                    <a:pt x="102108" y="38100"/>
                  </a:lnTo>
                  <a:lnTo>
                    <a:pt x="100584" y="41148"/>
                  </a:lnTo>
                  <a:lnTo>
                    <a:pt x="100584" y="44196"/>
                  </a:lnTo>
                  <a:lnTo>
                    <a:pt x="102108" y="45720"/>
                  </a:lnTo>
                  <a:lnTo>
                    <a:pt x="128016" y="56388"/>
                  </a:lnTo>
                  <a:lnTo>
                    <a:pt x="131064" y="56388"/>
                  </a:lnTo>
                  <a:lnTo>
                    <a:pt x="134112" y="53340"/>
                  </a:lnTo>
                  <a:lnTo>
                    <a:pt x="134112" y="50292"/>
                  </a:lnTo>
                  <a:close/>
                </a:path>
                <a:path w="2057400" h="591820">
                  <a:moveTo>
                    <a:pt x="184404" y="68580"/>
                  </a:moveTo>
                  <a:lnTo>
                    <a:pt x="182880" y="67056"/>
                  </a:lnTo>
                  <a:lnTo>
                    <a:pt x="156972" y="57912"/>
                  </a:lnTo>
                  <a:lnTo>
                    <a:pt x="153924" y="57912"/>
                  </a:lnTo>
                  <a:lnTo>
                    <a:pt x="150876" y="59436"/>
                  </a:lnTo>
                  <a:lnTo>
                    <a:pt x="150876" y="64008"/>
                  </a:lnTo>
                  <a:lnTo>
                    <a:pt x="153924" y="65532"/>
                  </a:lnTo>
                  <a:lnTo>
                    <a:pt x="179832" y="74676"/>
                  </a:lnTo>
                  <a:lnTo>
                    <a:pt x="182880" y="74676"/>
                  </a:lnTo>
                  <a:lnTo>
                    <a:pt x="184404" y="73152"/>
                  </a:lnTo>
                  <a:lnTo>
                    <a:pt x="184404" y="68580"/>
                  </a:lnTo>
                  <a:close/>
                </a:path>
                <a:path w="2057400" h="591820">
                  <a:moveTo>
                    <a:pt x="236220" y="88392"/>
                  </a:moveTo>
                  <a:lnTo>
                    <a:pt x="233172" y="86868"/>
                  </a:lnTo>
                  <a:lnTo>
                    <a:pt x="207264" y="76200"/>
                  </a:lnTo>
                  <a:lnTo>
                    <a:pt x="204216" y="76200"/>
                  </a:lnTo>
                  <a:lnTo>
                    <a:pt x="202692" y="79248"/>
                  </a:lnTo>
                  <a:lnTo>
                    <a:pt x="202692" y="82296"/>
                  </a:lnTo>
                  <a:lnTo>
                    <a:pt x="204216" y="85344"/>
                  </a:lnTo>
                  <a:lnTo>
                    <a:pt x="230124" y="94488"/>
                  </a:lnTo>
                  <a:lnTo>
                    <a:pt x="233172" y="94488"/>
                  </a:lnTo>
                  <a:lnTo>
                    <a:pt x="236220" y="91440"/>
                  </a:lnTo>
                  <a:lnTo>
                    <a:pt x="236220" y="88392"/>
                  </a:lnTo>
                  <a:close/>
                </a:path>
                <a:path w="2057400" h="591820">
                  <a:moveTo>
                    <a:pt x="286512" y="108204"/>
                  </a:moveTo>
                  <a:lnTo>
                    <a:pt x="284988" y="105156"/>
                  </a:lnTo>
                  <a:lnTo>
                    <a:pt x="259080" y="96012"/>
                  </a:lnTo>
                  <a:lnTo>
                    <a:pt x="256032" y="96012"/>
                  </a:lnTo>
                  <a:lnTo>
                    <a:pt x="252984" y="99060"/>
                  </a:lnTo>
                  <a:lnTo>
                    <a:pt x="252984" y="102108"/>
                  </a:lnTo>
                  <a:lnTo>
                    <a:pt x="256032" y="105156"/>
                  </a:lnTo>
                  <a:lnTo>
                    <a:pt x="281940" y="114300"/>
                  </a:lnTo>
                  <a:lnTo>
                    <a:pt x="284988" y="114300"/>
                  </a:lnTo>
                  <a:lnTo>
                    <a:pt x="286512" y="111252"/>
                  </a:lnTo>
                  <a:lnTo>
                    <a:pt x="286512" y="108204"/>
                  </a:lnTo>
                  <a:close/>
                </a:path>
                <a:path w="2057400" h="591820">
                  <a:moveTo>
                    <a:pt x="338328" y="128016"/>
                  </a:moveTo>
                  <a:lnTo>
                    <a:pt x="335280" y="124968"/>
                  </a:lnTo>
                  <a:lnTo>
                    <a:pt x="310896" y="115824"/>
                  </a:lnTo>
                  <a:lnTo>
                    <a:pt x="306324" y="115824"/>
                  </a:lnTo>
                  <a:lnTo>
                    <a:pt x="304800" y="117348"/>
                  </a:lnTo>
                  <a:lnTo>
                    <a:pt x="304800" y="121920"/>
                  </a:lnTo>
                  <a:lnTo>
                    <a:pt x="306324" y="123444"/>
                  </a:lnTo>
                  <a:lnTo>
                    <a:pt x="332232" y="134112"/>
                  </a:lnTo>
                  <a:lnTo>
                    <a:pt x="335280" y="134112"/>
                  </a:lnTo>
                  <a:lnTo>
                    <a:pt x="338328" y="131064"/>
                  </a:lnTo>
                  <a:lnTo>
                    <a:pt x="338328" y="128016"/>
                  </a:lnTo>
                  <a:close/>
                </a:path>
                <a:path w="2057400" h="591820">
                  <a:moveTo>
                    <a:pt x="390144" y="146304"/>
                  </a:moveTo>
                  <a:lnTo>
                    <a:pt x="387096" y="144780"/>
                  </a:lnTo>
                  <a:lnTo>
                    <a:pt x="361188" y="134112"/>
                  </a:lnTo>
                  <a:lnTo>
                    <a:pt x="358140" y="134112"/>
                  </a:lnTo>
                  <a:lnTo>
                    <a:pt x="355092" y="137160"/>
                  </a:lnTo>
                  <a:lnTo>
                    <a:pt x="355092" y="140208"/>
                  </a:lnTo>
                  <a:lnTo>
                    <a:pt x="358140" y="143256"/>
                  </a:lnTo>
                  <a:lnTo>
                    <a:pt x="384048" y="152400"/>
                  </a:lnTo>
                  <a:lnTo>
                    <a:pt x="387096" y="152400"/>
                  </a:lnTo>
                  <a:lnTo>
                    <a:pt x="390144" y="149352"/>
                  </a:lnTo>
                  <a:lnTo>
                    <a:pt x="390144" y="146304"/>
                  </a:lnTo>
                  <a:close/>
                </a:path>
                <a:path w="2057400" h="591820">
                  <a:moveTo>
                    <a:pt x="440436" y="166116"/>
                  </a:moveTo>
                  <a:lnTo>
                    <a:pt x="437388" y="163068"/>
                  </a:lnTo>
                  <a:lnTo>
                    <a:pt x="413004" y="153924"/>
                  </a:lnTo>
                  <a:lnTo>
                    <a:pt x="408432" y="153924"/>
                  </a:lnTo>
                  <a:lnTo>
                    <a:pt x="406908" y="156972"/>
                  </a:lnTo>
                  <a:lnTo>
                    <a:pt x="406908" y="160020"/>
                  </a:lnTo>
                  <a:lnTo>
                    <a:pt x="408432" y="163068"/>
                  </a:lnTo>
                  <a:lnTo>
                    <a:pt x="434340" y="172212"/>
                  </a:lnTo>
                  <a:lnTo>
                    <a:pt x="438912" y="172212"/>
                  </a:lnTo>
                  <a:lnTo>
                    <a:pt x="440436" y="169164"/>
                  </a:lnTo>
                  <a:lnTo>
                    <a:pt x="440436" y="166116"/>
                  </a:lnTo>
                  <a:close/>
                </a:path>
                <a:path w="2057400" h="591820">
                  <a:moveTo>
                    <a:pt x="492252" y="185928"/>
                  </a:moveTo>
                  <a:lnTo>
                    <a:pt x="489204" y="182880"/>
                  </a:lnTo>
                  <a:lnTo>
                    <a:pt x="463296" y="173736"/>
                  </a:lnTo>
                  <a:lnTo>
                    <a:pt x="460248" y="173736"/>
                  </a:lnTo>
                  <a:lnTo>
                    <a:pt x="457200" y="175260"/>
                  </a:lnTo>
                  <a:lnTo>
                    <a:pt x="457200" y="179832"/>
                  </a:lnTo>
                  <a:lnTo>
                    <a:pt x="460248" y="181356"/>
                  </a:lnTo>
                  <a:lnTo>
                    <a:pt x="486156" y="192024"/>
                  </a:lnTo>
                  <a:lnTo>
                    <a:pt x="489204" y="192024"/>
                  </a:lnTo>
                  <a:lnTo>
                    <a:pt x="492252" y="188976"/>
                  </a:lnTo>
                  <a:lnTo>
                    <a:pt x="492252" y="185928"/>
                  </a:lnTo>
                  <a:close/>
                </a:path>
                <a:path w="2057400" h="591820">
                  <a:moveTo>
                    <a:pt x="542544" y="204228"/>
                  </a:moveTo>
                  <a:lnTo>
                    <a:pt x="539496" y="202704"/>
                  </a:lnTo>
                  <a:lnTo>
                    <a:pt x="515112" y="192036"/>
                  </a:lnTo>
                  <a:lnTo>
                    <a:pt x="510540" y="193560"/>
                  </a:lnTo>
                  <a:lnTo>
                    <a:pt x="509016" y="195084"/>
                  </a:lnTo>
                  <a:lnTo>
                    <a:pt x="509016" y="198132"/>
                  </a:lnTo>
                  <a:lnTo>
                    <a:pt x="512064" y="201180"/>
                  </a:lnTo>
                  <a:lnTo>
                    <a:pt x="536448" y="210324"/>
                  </a:lnTo>
                  <a:lnTo>
                    <a:pt x="541020" y="210324"/>
                  </a:lnTo>
                  <a:lnTo>
                    <a:pt x="542544" y="208800"/>
                  </a:lnTo>
                  <a:lnTo>
                    <a:pt x="542544" y="204228"/>
                  </a:lnTo>
                  <a:close/>
                </a:path>
                <a:path w="2057400" h="591820">
                  <a:moveTo>
                    <a:pt x="594360" y="224040"/>
                  </a:moveTo>
                  <a:lnTo>
                    <a:pt x="591312" y="220992"/>
                  </a:lnTo>
                  <a:lnTo>
                    <a:pt x="565404" y="211848"/>
                  </a:lnTo>
                  <a:lnTo>
                    <a:pt x="562356" y="211848"/>
                  </a:lnTo>
                  <a:lnTo>
                    <a:pt x="559308" y="214896"/>
                  </a:lnTo>
                  <a:lnTo>
                    <a:pt x="559308" y="217944"/>
                  </a:lnTo>
                  <a:lnTo>
                    <a:pt x="562356" y="220992"/>
                  </a:lnTo>
                  <a:lnTo>
                    <a:pt x="588264" y="230136"/>
                  </a:lnTo>
                  <a:lnTo>
                    <a:pt x="591312" y="230136"/>
                  </a:lnTo>
                  <a:lnTo>
                    <a:pt x="594360" y="227088"/>
                  </a:lnTo>
                  <a:lnTo>
                    <a:pt x="594360" y="224040"/>
                  </a:lnTo>
                  <a:close/>
                </a:path>
                <a:path w="2057400" h="591820">
                  <a:moveTo>
                    <a:pt x="644652" y="243852"/>
                  </a:moveTo>
                  <a:lnTo>
                    <a:pt x="641604" y="240804"/>
                  </a:lnTo>
                  <a:lnTo>
                    <a:pt x="617220" y="231660"/>
                  </a:lnTo>
                  <a:lnTo>
                    <a:pt x="612648" y="231660"/>
                  </a:lnTo>
                  <a:lnTo>
                    <a:pt x="611124" y="233184"/>
                  </a:lnTo>
                  <a:lnTo>
                    <a:pt x="611124" y="237756"/>
                  </a:lnTo>
                  <a:lnTo>
                    <a:pt x="614172" y="239280"/>
                  </a:lnTo>
                  <a:lnTo>
                    <a:pt x="638556" y="249948"/>
                  </a:lnTo>
                  <a:lnTo>
                    <a:pt x="643128" y="249948"/>
                  </a:lnTo>
                  <a:lnTo>
                    <a:pt x="644652" y="246900"/>
                  </a:lnTo>
                  <a:lnTo>
                    <a:pt x="644652" y="243852"/>
                  </a:lnTo>
                  <a:close/>
                </a:path>
                <a:path w="2057400" h="591820">
                  <a:moveTo>
                    <a:pt x="696468" y="262140"/>
                  </a:moveTo>
                  <a:lnTo>
                    <a:pt x="693420" y="260616"/>
                  </a:lnTo>
                  <a:lnTo>
                    <a:pt x="667512" y="249948"/>
                  </a:lnTo>
                  <a:lnTo>
                    <a:pt x="661416" y="252996"/>
                  </a:lnTo>
                  <a:lnTo>
                    <a:pt x="664464" y="259092"/>
                  </a:lnTo>
                  <a:lnTo>
                    <a:pt x="690372" y="268236"/>
                  </a:lnTo>
                  <a:lnTo>
                    <a:pt x="693420" y="268236"/>
                  </a:lnTo>
                  <a:lnTo>
                    <a:pt x="696468" y="266712"/>
                  </a:lnTo>
                  <a:lnTo>
                    <a:pt x="696468" y="262140"/>
                  </a:lnTo>
                  <a:close/>
                </a:path>
                <a:path w="2057400" h="591820">
                  <a:moveTo>
                    <a:pt x="746760" y="281952"/>
                  </a:moveTo>
                  <a:lnTo>
                    <a:pt x="745236" y="278904"/>
                  </a:lnTo>
                  <a:lnTo>
                    <a:pt x="719328" y="269760"/>
                  </a:lnTo>
                  <a:lnTo>
                    <a:pt x="714756" y="269760"/>
                  </a:lnTo>
                  <a:lnTo>
                    <a:pt x="713232" y="272808"/>
                  </a:lnTo>
                  <a:lnTo>
                    <a:pt x="713232" y="275856"/>
                  </a:lnTo>
                  <a:lnTo>
                    <a:pt x="716280" y="278904"/>
                  </a:lnTo>
                  <a:lnTo>
                    <a:pt x="740664" y="288048"/>
                  </a:lnTo>
                  <a:lnTo>
                    <a:pt x="745236" y="288048"/>
                  </a:lnTo>
                  <a:lnTo>
                    <a:pt x="746760" y="285000"/>
                  </a:lnTo>
                  <a:lnTo>
                    <a:pt x="746760" y="281952"/>
                  </a:lnTo>
                  <a:close/>
                </a:path>
                <a:path w="2057400" h="591820">
                  <a:moveTo>
                    <a:pt x="798563" y="301752"/>
                  </a:moveTo>
                  <a:lnTo>
                    <a:pt x="795515" y="298704"/>
                  </a:lnTo>
                  <a:lnTo>
                    <a:pt x="769607" y="289560"/>
                  </a:lnTo>
                  <a:lnTo>
                    <a:pt x="766559" y="289560"/>
                  </a:lnTo>
                  <a:lnTo>
                    <a:pt x="763511" y="292608"/>
                  </a:lnTo>
                  <a:lnTo>
                    <a:pt x="765035" y="295656"/>
                  </a:lnTo>
                  <a:lnTo>
                    <a:pt x="766559" y="297180"/>
                  </a:lnTo>
                  <a:lnTo>
                    <a:pt x="792467" y="307848"/>
                  </a:lnTo>
                  <a:lnTo>
                    <a:pt x="795515" y="307848"/>
                  </a:lnTo>
                  <a:lnTo>
                    <a:pt x="798563" y="304800"/>
                  </a:lnTo>
                  <a:lnTo>
                    <a:pt x="798563" y="301752"/>
                  </a:lnTo>
                  <a:close/>
                </a:path>
                <a:path w="2057400" h="591820">
                  <a:moveTo>
                    <a:pt x="848855" y="320040"/>
                  </a:moveTo>
                  <a:lnTo>
                    <a:pt x="847331" y="318516"/>
                  </a:lnTo>
                  <a:lnTo>
                    <a:pt x="821423" y="307848"/>
                  </a:lnTo>
                  <a:lnTo>
                    <a:pt x="815327" y="310896"/>
                  </a:lnTo>
                  <a:lnTo>
                    <a:pt x="815327" y="313944"/>
                  </a:lnTo>
                  <a:lnTo>
                    <a:pt x="818375" y="316992"/>
                  </a:lnTo>
                  <a:lnTo>
                    <a:pt x="842759" y="326136"/>
                  </a:lnTo>
                  <a:lnTo>
                    <a:pt x="847331" y="326136"/>
                  </a:lnTo>
                  <a:lnTo>
                    <a:pt x="848855" y="324612"/>
                  </a:lnTo>
                  <a:lnTo>
                    <a:pt x="848855" y="320040"/>
                  </a:lnTo>
                  <a:close/>
                </a:path>
                <a:path w="2057400" h="591820">
                  <a:moveTo>
                    <a:pt x="900671" y="339852"/>
                  </a:moveTo>
                  <a:lnTo>
                    <a:pt x="897623" y="336804"/>
                  </a:lnTo>
                  <a:lnTo>
                    <a:pt x="871715" y="327660"/>
                  </a:lnTo>
                  <a:lnTo>
                    <a:pt x="868667" y="327660"/>
                  </a:lnTo>
                  <a:lnTo>
                    <a:pt x="865619" y="330708"/>
                  </a:lnTo>
                  <a:lnTo>
                    <a:pt x="868667" y="336804"/>
                  </a:lnTo>
                  <a:lnTo>
                    <a:pt x="894575" y="345948"/>
                  </a:lnTo>
                  <a:lnTo>
                    <a:pt x="897623" y="345948"/>
                  </a:lnTo>
                  <a:lnTo>
                    <a:pt x="900671" y="342900"/>
                  </a:lnTo>
                  <a:lnTo>
                    <a:pt x="900671" y="339852"/>
                  </a:lnTo>
                  <a:close/>
                </a:path>
                <a:path w="2057400" h="591820">
                  <a:moveTo>
                    <a:pt x="950963" y="359664"/>
                  </a:moveTo>
                  <a:lnTo>
                    <a:pt x="949439" y="356616"/>
                  </a:lnTo>
                  <a:lnTo>
                    <a:pt x="923531" y="347472"/>
                  </a:lnTo>
                  <a:lnTo>
                    <a:pt x="920483" y="347472"/>
                  </a:lnTo>
                  <a:lnTo>
                    <a:pt x="917435" y="350520"/>
                  </a:lnTo>
                  <a:lnTo>
                    <a:pt x="917435" y="353568"/>
                  </a:lnTo>
                  <a:lnTo>
                    <a:pt x="920483" y="355092"/>
                  </a:lnTo>
                  <a:lnTo>
                    <a:pt x="946391" y="365760"/>
                  </a:lnTo>
                  <a:lnTo>
                    <a:pt x="949439" y="365760"/>
                  </a:lnTo>
                  <a:lnTo>
                    <a:pt x="950963" y="362712"/>
                  </a:lnTo>
                  <a:lnTo>
                    <a:pt x="950963" y="359664"/>
                  </a:lnTo>
                  <a:close/>
                </a:path>
                <a:path w="2057400" h="591820">
                  <a:moveTo>
                    <a:pt x="1002779" y="377964"/>
                  </a:moveTo>
                  <a:lnTo>
                    <a:pt x="999731" y="376428"/>
                  </a:lnTo>
                  <a:lnTo>
                    <a:pt x="973823" y="365760"/>
                  </a:lnTo>
                  <a:lnTo>
                    <a:pt x="970775" y="367284"/>
                  </a:lnTo>
                  <a:lnTo>
                    <a:pt x="969251" y="368808"/>
                  </a:lnTo>
                  <a:lnTo>
                    <a:pt x="969251" y="373380"/>
                  </a:lnTo>
                  <a:lnTo>
                    <a:pt x="970775" y="374904"/>
                  </a:lnTo>
                  <a:lnTo>
                    <a:pt x="996683" y="384060"/>
                  </a:lnTo>
                  <a:lnTo>
                    <a:pt x="999731" y="384060"/>
                  </a:lnTo>
                  <a:lnTo>
                    <a:pt x="1002779" y="382536"/>
                  </a:lnTo>
                  <a:lnTo>
                    <a:pt x="1002779" y="377964"/>
                  </a:lnTo>
                  <a:close/>
                </a:path>
                <a:path w="2057400" h="591820">
                  <a:moveTo>
                    <a:pt x="1053071" y="397776"/>
                  </a:moveTo>
                  <a:lnTo>
                    <a:pt x="1051547" y="396252"/>
                  </a:lnTo>
                  <a:lnTo>
                    <a:pt x="1025639" y="385584"/>
                  </a:lnTo>
                  <a:lnTo>
                    <a:pt x="1022591" y="385584"/>
                  </a:lnTo>
                  <a:lnTo>
                    <a:pt x="1019543" y="388632"/>
                  </a:lnTo>
                  <a:lnTo>
                    <a:pt x="1019543" y="391680"/>
                  </a:lnTo>
                  <a:lnTo>
                    <a:pt x="1022591" y="394728"/>
                  </a:lnTo>
                  <a:lnTo>
                    <a:pt x="1048499" y="403872"/>
                  </a:lnTo>
                  <a:lnTo>
                    <a:pt x="1051547" y="403872"/>
                  </a:lnTo>
                  <a:lnTo>
                    <a:pt x="1053071" y="400824"/>
                  </a:lnTo>
                  <a:lnTo>
                    <a:pt x="1053071" y="397776"/>
                  </a:lnTo>
                  <a:close/>
                </a:path>
                <a:path w="2057400" h="591820">
                  <a:moveTo>
                    <a:pt x="1104887" y="417588"/>
                  </a:moveTo>
                  <a:lnTo>
                    <a:pt x="1101839" y="414540"/>
                  </a:lnTo>
                  <a:lnTo>
                    <a:pt x="1075931" y="405396"/>
                  </a:lnTo>
                  <a:lnTo>
                    <a:pt x="1072883" y="405396"/>
                  </a:lnTo>
                  <a:lnTo>
                    <a:pt x="1071359" y="408444"/>
                  </a:lnTo>
                  <a:lnTo>
                    <a:pt x="1071359" y="411492"/>
                  </a:lnTo>
                  <a:lnTo>
                    <a:pt x="1072883" y="413016"/>
                  </a:lnTo>
                  <a:lnTo>
                    <a:pt x="1098791" y="423684"/>
                  </a:lnTo>
                  <a:lnTo>
                    <a:pt x="1101839" y="423684"/>
                  </a:lnTo>
                  <a:lnTo>
                    <a:pt x="1104887" y="420636"/>
                  </a:lnTo>
                  <a:lnTo>
                    <a:pt x="1104887" y="417588"/>
                  </a:lnTo>
                  <a:close/>
                </a:path>
                <a:path w="2057400" h="591820">
                  <a:moveTo>
                    <a:pt x="1155179" y="435876"/>
                  </a:moveTo>
                  <a:lnTo>
                    <a:pt x="1153655" y="434352"/>
                  </a:lnTo>
                  <a:lnTo>
                    <a:pt x="1127747" y="425208"/>
                  </a:lnTo>
                  <a:lnTo>
                    <a:pt x="1124699" y="425208"/>
                  </a:lnTo>
                  <a:lnTo>
                    <a:pt x="1121651" y="426732"/>
                  </a:lnTo>
                  <a:lnTo>
                    <a:pt x="1121651" y="431304"/>
                  </a:lnTo>
                  <a:lnTo>
                    <a:pt x="1124699" y="432828"/>
                  </a:lnTo>
                  <a:lnTo>
                    <a:pt x="1150607" y="441972"/>
                  </a:lnTo>
                  <a:lnTo>
                    <a:pt x="1153655" y="441972"/>
                  </a:lnTo>
                  <a:lnTo>
                    <a:pt x="1155179" y="440448"/>
                  </a:lnTo>
                  <a:lnTo>
                    <a:pt x="1155179" y="435876"/>
                  </a:lnTo>
                  <a:close/>
                </a:path>
                <a:path w="2057400" h="591820">
                  <a:moveTo>
                    <a:pt x="1206995" y="455688"/>
                  </a:moveTo>
                  <a:lnTo>
                    <a:pt x="1203947" y="454164"/>
                  </a:lnTo>
                  <a:lnTo>
                    <a:pt x="1178039" y="443496"/>
                  </a:lnTo>
                  <a:lnTo>
                    <a:pt x="1174991" y="443496"/>
                  </a:lnTo>
                  <a:lnTo>
                    <a:pt x="1173467" y="446544"/>
                  </a:lnTo>
                  <a:lnTo>
                    <a:pt x="1173467" y="449592"/>
                  </a:lnTo>
                  <a:lnTo>
                    <a:pt x="1174991" y="452640"/>
                  </a:lnTo>
                  <a:lnTo>
                    <a:pt x="1200899" y="461784"/>
                  </a:lnTo>
                  <a:lnTo>
                    <a:pt x="1203947" y="461784"/>
                  </a:lnTo>
                  <a:lnTo>
                    <a:pt x="1206995" y="458736"/>
                  </a:lnTo>
                  <a:lnTo>
                    <a:pt x="1206995" y="455688"/>
                  </a:lnTo>
                  <a:close/>
                </a:path>
                <a:path w="2057400" h="591820">
                  <a:moveTo>
                    <a:pt x="1258811" y="475500"/>
                  </a:moveTo>
                  <a:lnTo>
                    <a:pt x="1255763" y="472452"/>
                  </a:lnTo>
                  <a:lnTo>
                    <a:pt x="1229855" y="463308"/>
                  </a:lnTo>
                  <a:lnTo>
                    <a:pt x="1226807" y="463308"/>
                  </a:lnTo>
                  <a:lnTo>
                    <a:pt x="1223759" y="466356"/>
                  </a:lnTo>
                  <a:lnTo>
                    <a:pt x="1223759" y="469404"/>
                  </a:lnTo>
                  <a:lnTo>
                    <a:pt x="1226807" y="470928"/>
                  </a:lnTo>
                  <a:lnTo>
                    <a:pt x="1252715" y="481596"/>
                  </a:lnTo>
                  <a:lnTo>
                    <a:pt x="1255763" y="481596"/>
                  </a:lnTo>
                  <a:lnTo>
                    <a:pt x="1258811" y="478548"/>
                  </a:lnTo>
                  <a:lnTo>
                    <a:pt x="1258811" y="475500"/>
                  </a:lnTo>
                  <a:close/>
                </a:path>
                <a:path w="2057400" h="591820">
                  <a:moveTo>
                    <a:pt x="1309116" y="495312"/>
                  </a:moveTo>
                  <a:lnTo>
                    <a:pt x="1306068" y="492264"/>
                  </a:lnTo>
                  <a:lnTo>
                    <a:pt x="1281684" y="483120"/>
                  </a:lnTo>
                  <a:lnTo>
                    <a:pt x="1277112" y="483120"/>
                  </a:lnTo>
                  <a:lnTo>
                    <a:pt x="1275588" y="484644"/>
                  </a:lnTo>
                  <a:lnTo>
                    <a:pt x="1275588" y="489216"/>
                  </a:lnTo>
                  <a:lnTo>
                    <a:pt x="1277112" y="490740"/>
                  </a:lnTo>
                  <a:lnTo>
                    <a:pt x="1303020" y="501408"/>
                  </a:lnTo>
                  <a:lnTo>
                    <a:pt x="1306068" y="501408"/>
                  </a:lnTo>
                  <a:lnTo>
                    <a:pt x="1309116" y="498360"/>
                  </a:lnTo>
                  <a:lnTo>
                    <a:pt x="1309116" y="495312"/>
                  </a:lnTo>
                  <a:close/>
                </a:path>
                <a:path w="2057400" h="591820">
                  <a:moveTo>
                    <a:pt x="1360932" y="513600"/>
                  </a:moveTo>
                  <a:lnTo>
                    <a:pt x="1357884" y="512076"/>
                  </a:lnTo>
                  <a:lnTo>
                    <a:pt x="1331976" y="501408"/>
                  </a:lnTo>
                  <a:lnTo>
                    <a:pt x="1328928" y="501408"/>
                  </a:lnTo>
                  <a:lnTo>
                    <a:pt x="1325880" y="504456"/>
                  </a:lnTo>
                  <a:lnTo>
                    <a:pt x="1325880" y="507504"/>
                  </a:lnTo>
                  <a:lnTo>
                    <a:pt x="1328928" y="510552"/>
                  </a:lnTo>
                  <a:lnTo>
                    <a:pt x="1354836" y="519696"/>
                  </a:lnTo>
                  <a:lnTo>
                    <a:pt x="1357884" y="519696"/>
                  </a:lnTo>
                  <a:lnTo>
                    <a:pt x="1360932" y="516648"/>
                  </a:lnTo>
                  <a:lnTo>
                    <a:pt x="1360932" y="513600"/>
                  </a:lnTo>
                  <a:close/>
                </a:path>
                <a:path w="2057400" h="591820">
                  <a:moveTo>
                    <a:pt x="1411224" y="533412"/>
                  </a:moveTo>
                  <a:lnTo>
                    <a:pt x="1408176" y="530364"/>
                  </a:lnTo>
                  <a:lnTo>
                    <a:pt x="1383792" y="521220"/>
                  </a:lnTo>
                  <a:lnTo>
                    <a:pt x="1379220" y="521220"/>
                  </a:lnTo>
                  <a:lnTo>
                    <a:pt x="1377696" y="524268"/>
                  </a:lnTo>
                  <a:lnTo>
                    <a:pt x="1377696" y="527316"/>
                  </a:lnTo>
                  <a:lnTo>
                    <a:pt x="1379220" y="530364"/>
                  </a:lnTo>
                  <a:lnTo>
                    <a:pt x="1405128" y="539508"/>
                  </a:lnTo>
                  <a:lnTo>
                    <a:pt x="1409700" y="539508"/>
                  </a:lnTo>
                  <a:lnTo>
                    <a:pt x="1411224" y="536460"/>
                  </a:lnTo>
                  <a:lnTo>
                    <a:pt x="1411224" y="533412"/>
                  </a:lnTo>
                  <a:close/>
                </a:path>
                <a:path w="2057400" h="591820">
                  <a:moveTo>
                    <a:pt x="1463040" y="553224"/>
                  </a:moveTo>
                  <a:lnTo>
                    <a:pt x="1459992" y="550176"/>
                  </a:lnTo>
                  <a:lnTo>
                    <a:pt x="1434084" y="541032"/>
                  </a:lnTo>
                  <a:lnTo>
                    <a:pt x="1431036" y="541032"/>
                  </a:lnTo>
                  <a:lnTo>
                    <a:pt x="1427988" y="542556"/>
                  </a:lnTo>
                  <a:lnTo>
                    <a:pt x="1427988" y="547128"/>
                  </a:lnTo>
                  <a:lnTo>
                    <a:pt x="1431036" y="548652"/>
                  </a:lnTo>
                  <a:lnTo>
                    <a:pt x="1456944" y="559320"/>
                  </a:lnTo>
                  <a:lnTo>
                    <a:pt x="1459992" y="559320"/>
                  </a:lnTo>
                  <a:lnTo>
                    <a:pt x="1463040" y="556272"/>
                  </a:lnTo>
                  <a:lnTo>
                    <a:pt x="1463040" y="553224"/>
                  </a:lnTo>
                  <a:close/>
                </a:path>
                <a:path w="2057400" h="591820">
                  <a:moveTo>
                    <a:pt x="1513332" y="571512"/>
                  </a:moveTo>
                  <a:lnTo>
                    <a:pt x="1510284" y="569988"/>
                  </a:lnTo>
                  <a:lnTo>
                    <a:pt x="1485900" y="559320"/>
                  </a:lnTo>
                  <a:lnTo>
                    <a:pt x="1481328" y="559320"/>
                  </a:lnTo>
                  <a:lnTo>
                    <a:pt x="1479804" y="562368"/>
                  </a:lnTo>
                  <a:lnTo>
                    <a:pt x="1479804" y="565416"/>
                  </a:lnTo>
                  <a:lnTo>
                    <a:pt x="1482852" y="568464"/>
                  </a:lnTo>
                  <a:lnTo>
                    <a:pt x="1507236" y="577608"/>
                  </a:lnTo>
                  <a:lnTo>
                    <a:pt x="1511808" y="577608"/>
                  </a:lnTo>
                  <a:lnTo>
                    <a:pt x="1513332" y="576084"/>
                  </a:lnTo>
                  <a:lnTo>
                    <a:pt x="1513332" y="571512"/>
                  </a:lnTo>
                  <a:close/>
                </a:path>
                <a:path w="2057400" h="591820">
                  <a:moveTo>
                    <a:pt x="1566672" y="586740"/>
                  </a:moveTo>
                  <a:lnTo>
                    <a:pt x="1565148" y="583692"/>
                  </a:lnTo>
                  <a:lnTo>
                    <a:pt x="1562100" y="582168"/>
                  </a:lnTo>
                  <a:lnTo>
                    <a:pt x="1545336" y="582168"/>
                  </a:lnTo>
                  <a:lnTo>
                    <a:pt x="1536192" y="579120"/>
                  </a:lnTo>
                  <a:lnTo>
                    <a:pt x="1533144" y="579120"/>
                  </a:lnTo>
                  <a:lnTo>
                    <a:pt x="1530096" y="582168"/>
                  </a:lnTo>
                  <a:lnTo>
                    <a:pt x="1533144" y="588264"/>
                  </a:lnTo>
                  <a:lnTo>
                    <a:pt x="1542288" y="591312"/>
                  </a:lnTo>
                  <a:lnTo>
                    <a:pt x="1562100" y="591312"/>
                  </a:lnTo>
                  <a:lnTo>
                    <a:pt x="1565148" y="589788"/>
                  </a:lnTo>
                  <a:lnTo>
                    <a:pt x="1566672" y="586740"/>
                  </a:lnTo>
                  <a:close/>
                </a:path>
                <a:path w="2057400" h="591820">
                  <a:moveTo>
                    <a:pt x="1620012" y="583692"/>
                  </a:moveTo>
                  <a:lnTo>
                    <a:pt x="1616964" y="582168"/>
                  </a:lnTo>
                  <a:lnTo>
                    <a:pt x="1589532" y="582168"/>
                  </a:lnTo>
                  <a:lnTo>
                    <a:pt x="1584960" y="583692"/>
                  </a:lnTo>
                  <a:lnTo>
                    <a:pt x="1584960" y="589788"/>
                  </a:lnTo>
                  <a:lnTo>
                    <a:pt x="1589532" y="591312"/>
                  </a:lnTo>
                  <a:lnTo>
                    <a:pt x="1616964" y="591312"/>
                  </a:lnTo>
                  <a:lnTo>
                    <a:pt x="1620012" y="589788"/>
                  </a:lnTo>
                  <a:lnTo>
                    <a:pt x="1620012" y="583692"/>
                  </a:lnTo>
                  <a:close/>
                </a:path>
                <a:path w="2057400" h="591820">
                  <a:moveTo>
                    <a:pt x="1674876" y="583692"/>
                  </a:moveTo>
                  <a:lnTo>
                    <a:pt x="1670304" y="582168"/>
                  </a:lnTo>
                  <a:lnTo>
                    <a:pt x="1642872" y="582168"/>
                  </a:lnTo>
                  <a:lnTo>
                    <a:pt x="1639824" y="583692"/>
                  </a:lnTo>
                  <a:lnTo>
                    <a:pt x="1638300" y="586740"/>
                  </a:lnTo>
                  <a:lnTo>
                    <a:pt x="1639824" y="589788"/>
                  </a:lnTo>
                  <a:lnTo>
                    <a:pt x="1642872" y="591312"/>
                  </a:lnTo>
                  <a:lnTo>
                    <a:pt x="1670304" y="591312"/>
                  </a:lnTo>
                  <a:lnTo>
                    <a:pt x="1674876" y="589788"/>
                  </a:lnTo>
                  <a:lnTo>
                    <a:pt x="1674876" y="583692"/>
                  </a:lnTo>
                  <a:close/>
                </a:path>
                <a:path w="2057400" h="591820">
                  <a:moveTo>
                    <a:pt x="1729740" y="586740"/>
                  </a:moveTo>
                  <a:lnTo>
                    <a:pt x="1728216" y="583692"/>
                  </a:lnTo>
                  <a:lnTo>
                    <a:pt x="1725168" y="582168"/>
                  </a:lnTo>
                  <a:lnTo>
                    <a:pt x="1697736" y="582168"/>
                  </a:lnTo>
                  <a:lnTo>
                    <a:pt x="1694688" y="583692"/>
                  </a:lnTo>
                  <a:lnTo>
                    <a:pt x="1693164" y="586740"/>
                  </a:lnTo>
                  <a:lnTo>
                    <a:pt x="1694688" y="589788"/>
                  </a:lnTo>
                  <a:lnTo>
                    <a:pt x="1697736" y="591312"/>
                  </a:lnTo>
                  <a:lnTo>
                    <a:pt x="1725168" y="591312"/>
                  </a:lnTo>
                  <a:lnTo>
                    <a:pt x="1728216" y="589788"/>
                  </a:lnTo>
                  <a:lnTo>
                    <a:pt x="1729740" y="586740"/>
                  </a:lnTo>
                  <a:close/>
                </a:path>
                <a:path w="2057400" h="591820">
                  <a:moveTo>
                    <a:pt x="1784604" y="586740"/>
                  </a:moveTo>
                  <a:lnTo>
                    <a:pt x="1783080" y="583692"/>
                  </a:lnTo>
                  <a:lnTo>
                    <a:pt x="1780032" y="582168"/>
                  </a:lnTo>
                  <a:lnTo>
                    <a:pt x="1752600" y="582168"/>
                  </a:lnTo>
                  <a:lnTo>
                    <a:pt x="1749552" y="583692"/>
                  </a:lnTo>
                  <a:lnTo>
                    <a:pt x="1748028" y="586740"/>
                  </a:lnTo>
                  <a:lnTo>
                    <a:pt x="1749552" y="589788"/>
                  </a:lnTo>
                  <a:lnTo>
                    <a:pt x="1752600" y="591312"/>
                  </a:lnTo>
                  <a:lnTo>
                    <a:pt x="1780032" y="591312"/>
                  </a:lnTo>
                  <a:lnTo>
                    <a:pt x="1783080" y="589788"/>
                  </a:lnTo>
                  <a:lnTo>
                    <a:pt x="1784604" y="586740"/>
                  </a:lnTo>
                  <a:close/>
                </a:path>
                <a:path w="2057400" h="591820">
                  <a:moveTo>
                    <a:pt x="1839455" y="586740"/>
                  </a:moveTo>
                  <a:lnTo>
                    <a:pt x="1837931" y="583692"/>
                  </a:lnTo>
                  <a:lnTo>
                    <a:pt x="1834883" y="582168"/>
                  </a:lnTo>
                  <a:lnTo>
                    <a:pt x="1807451" y="582168"/>
                  </a:lnTo>
                  <a:lnTo>
                    <a:pt x="1804403" y="583692"/>
                  </a:lnTo>
                  <a:lnTo>
                    <a:pt x="1802879" y="586740"/>
                  </a:lnTo>
                  <a:lnTo>
                    <a:pt x="1804403" y="589788"/>
                  </a:lnTo>
                  <a:lnTo>
                    <a:pt x="1807451" y="591312"/>
                  </a:lnTo>
                  <a:lnTo>
                    <a:pt x="1834883" y="591312"/>
                  </a:lnTo>
                  <a:lnTo>
                    <a:pt x="1837931" y="589788"/>
                  </a:lnTo>
                  <a:lnTo>
                    <a:pt x="1839455" y="586740"/>
                  </a:lnTo>
                  <a:close/>
                </a:path>
                <a:path w="2057400" h="591820">
                  <a:moveTo>
                    <a:pt x="1894319" y="586740"/>
                  </a:moveTo>
                  <a:lnTo>
                    <a:pt x="1892795" y="583692"/>
                  </a:lnTo>
                  <a:lnTo>
                    <a:pt x="1889747" y="582168"/>
                  </a:lnTo>
                  <a:lnTo>
                    <a:pt x="1862315" y="582168"/>
                  </a:lnTo>
                  <a:lnTo>
                    <a:pt x="1859267" y="583692"/>
                  </a:lnTo>
                  <a:lnTo>
                    <a:pt x="1857743" y="586740"/>
                  </a:lnTo>
                  <a:lnTo>
                    <a:pt x="1859267" y="589788"/>
                  </a:lnTo>
                  <a:lnTo>
                    <a:pt x="1862315" y="591312"/>
                  </a:lnTo>
                  <a:lnTo>
                    <a:pt x="1889747" y="591312"/>
                  </a:lnTo>
                  <a:lnTo>
                    <a:pt x="1892795" y="589788"/>
                  </a:lnTo>
                  <a:lnTo>
                    <a:pt x="1894319" y="586740"/>
                  </a:lnTo>
                  <a:close/>
                </a:path>
                <a:path w="2057400" h="591820">
                  <a:moveTo>
                    <a:pt x="1949183" y="586740"/>
                  </a:moveTo>
                  <a:lnTo>
                    <a:pt x="1947659" y="583692"/>
                  </a:lnTo>
                  <a:lnTo>
                    <a:pt x="1944611" y="582168"/>
                  </a:lnTo>
                  <a:lnTo>
                    <a:pt x="1917179" y="582168"/>
                  </a:lnTo>
                  <a:lnTo>
                    <a:pt x="1914131" y="583692"/>
                  </a:lnTo>
                  <a:lnTo>
                    <a:pt x="1912607" y="586740"/>
                  </a:lnTo>
                  <a:lnTo>
                    <a:pt x="1914131" y="589788"/>
                  </a:lnTo>
                  <a:lnTo>
                    <a:pt x="1917179" y="591312"/>
                  </a:lnTo>
                  <a:lnTo>
                    <a:pt x="1944611" y="591312"/>
                  </a:lnTo>
                  <a:lnTo>
                    <a:pt x="1947659" y="589788"/>
                  </a:lnTo>
                  <a:lnTo>
                    <a:pt x="1949183" y="586740"/>
                  </a:lnTo>
                  <a:close/>
                </a:path>
                <a:path w="2057400" h="591820">
                  <a:moveTo>
                    <a:pt x="2002523" y="583692"/>
                  </a:moveTo>
                  <a:lnTo>
                    <a:pt x="1997951" y="582168"/>
                  </a:lnTo>
                  <a:lnTo>
                    <a:pt x="1972043" y="582168"/>
                  </a:lnTo>
                  <a:lnTo>
                    <a:pt x="1967471" y="583692"/>
                  </a:lnTo>
                  <a:lnTo>
                    <a:pt x="1967471" y="589788"/>
                  </a:lnTo>
                  <a:lnTo>
                    <a:pt x="1972043" y="591312"/>
                  </a:lnTo>
                  <a:lnTo>
                    <a:pt x="1997951" y="591312"/>
                  </a:lnTo>
                  <a:lnTo>
                    <a:pt x="2002523" y="589788"/>
                  </a:lnTo>
                  <a:lnTo>
                    <a:pt x="2002523" y="583692"/>
                  </a:lnTo>
                  <a:close/>
                </a:path>
                <a:path w="2057400" h="591820">
                  <a:moveTo>
                    <a:pt x="2057387" y="586740"/>
                  </a:moveTo>
                  <a:lnTo>
                    <a:pt x="2055863" y="583692"/>
                  </a:lnTo>
                  <a:lnTo>
                    <a:pt x="2052815" y="582168"/>
                  </a:lnTo>
                  <a:lnTo>
                    <a:pt x="2025383" y="582168"/>
                  </a:lnTo>
                  <a:lnTo>
                    <a:pt x="2022335" y="583692"/>
                  </a:lnTo>
                  <a:lnTo>
                    <a:pt x="2020811" y="586740"/>
                  </a:lnTo>
                  <a:lnTo>
                    <a:pt x="2022335" y="589788"/>
                  </a:lnTo>
                  <a:lnTo>
                    <a:pt x="2025383" y="591312"/>
                  </a:lnTo>
                  <a:lnTo>
                    <a:pt x="2052815" y="591312"/>
                  </a:lnTo>
                  <a:lnTo>
                    <a:pt x="2055863" y="589788"/>
                  </a:lnTo>
                  <a:lnTo>
                    <a:pt x="2057387" y="58674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45" name="object 45"/>
            <p:cNvPicPr/>
            <p:nvPr/>
          </p:nvPicPr>
          <p:blipFill>
            <a:blip r:embed="rId24" cstate="print"/>
            <a:stretch>
              <a:fillRect/>
            </a:stretch>
          </p:blipFill>
          <p:spPr>
            <a:xfrm>
              <a:off x="6411467" y="6312407"/>
              <a:ext cx="473963" cy="248412"/>
            </a:xfrm>
            <a:prstGeom prst="rect">
              <a:avLst/>
            </a:prstGeom>
          </p:spPr>
        </p:pic>
        <p:pic>
          <p:nvPicPr>
            <p:cNvPr id="46" name="object 46"/>
            <p:cNvPicPr/>
            <p:nvPr/>
          </p:nvPicPr>
          <p:blipFill>
            <a:blip r:embed="rId25" cstate="print"/>
            <a:stretch>
              <a:fillRect/>
            </a:stretch>
          </p:blipFill>
          <p:spPr>
            <a:xfrm>
              <a:off x="6301739" y="6417564"/>
              <a:ext cx="693420" cy="251459"/>
            </a:xfrm>
            <a:prstGeom prst="rect">
              <a:avLst/>
            </a:prstGeom>
          </p:spPr>
        </p:pic>
        <p:sp>
          <p:nvSpPr>
            <p:cNvPr id="47" name="object 47"/>
            <p:cNvSpPr/>
            <p:nvPr/>
          </p:nvSpPr>
          <p:spPr>
            <a:xfrm>
              <a:off x="6644639" y="6531863"/>
              <a:ext cx="0" cy="139065"/>
            </a:xfrm>
            <a:custGeom>
              <a:avLst/>
              <a:gdLst/>
              <a:ahLst/>
              <a:cxnLst/>
              <a:rect l="l" t="t" r="r" b="b"/>
              <a:pathLst>
                <a:path h="139065">
                  <a:moveTo>
                    <a:pt x="0" y="0"/>
                  </a:moveTo>
                  <a:lnTo>
                    <a:pt x="0" y="138683"/>
                  </a:lnTo>
                </a:path>
              </a:pathLst>
            </a:custGeom>
            <a:ln w="9144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8" name="object 48"/>
            <p:cNvSpPr/>
            <p:nvPr/>
          </p:nvSpPr>
          <p:spPr>
            <a:xfrm>
              <a:off x="6617207" y="6664451"/>
              <a:ext cx="55244" cy="81280"/>
            </a:xfrm>
            <a:custGeom>
              <a:avLst/>
              <a:gdLst/>
              <a:ahLst/>
              <a:cxnLst/>
              <a:rect l="l" t="t" r="r" b="b"/>
              <a:pathLst>
                <a:path w="55245" h="81279">
                  <a:moveTo>
                    <a:pt x="27432" y="80771"/>
                  </a:moveTo>
                  <a:lnTo>
                    <a:pt x="0" y="0"/>
                  </a:lnTo>
                  <a:lnTo>
                    <a:pt x="54864" y="0"/>
                  </a:lnTo>
                  <a:lnTo>
                    <a:pt x="27432" y="80771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49" name="object 49"/>
            <p:cNvPicPr/>
            <p:nvPr/>
          </p:nvPicPr>
          <p:blipFill>
            <a:blip r:embed="rId26" cstate="print"/>
            <a:stretch>
              <a:fillRect/>
            </a:stretch>
          </p:blipFill>
          <p:spPr>
            <a:xfrm>
              <a:off x="5199887" y="6070092"/>
              <a:ext cx="560831" cy="251459"/>
            </a:xfrm>
            <a:prstGeom prst="rect">
              <a:avLst/>
            </a:prstGeom>
          </p:spPr>
        </p:pic>
        <p:pic>
          <p:nvPicPr>
            <p:cNvPr id="50" name="object 50"/>
            <p:cNvPicPr/>
            <p:nvPr/>
          </p:nvPicPr>
          <p:blipFill>
            <a:blip r:embed="rId27" cstate="print"/>
            <a:stretch>
              <a:fillRect/>
            </a:stretch>
          </p:blipFill>
          <p:spPr>
            <a:xfrm>
              <a:off x="5135880" y="6176771"/>
              <a:ext cx="691895" cy="251460"/>
            </a:xfrm>
            <a:prstGeom prst="rect">
              <a:avLst/>
            </a:prstGeom>
          </p:spPr>
        </p:pic>
        <p:sp>
          <p:nvSpPr>
            <p:cNvPr id="51" name="object 51"/>
            <p:cNvSpPr/>
            <p:nvPr/>
          </p:nvSpPr>
          <p:spPr>
            <a:xfrm>
              <a:off x="5478780" y="6283451"/>
              <a:ext cx="0" cy="139065"/>
            </a:xfrm>
            <a:custGeom>
              <a:avLst/>
              <a:gdLst/>
              <a:ahLst/>
              <a:cxnLst/>
              <a:rect l="l" t="t" r="r" b="b"/>
              <a:pathLst>
                <a:path h="139064">
                  <a:moveTo>
                    <a:pt x="0" y="0"/>
                  </a:moveTo>
                  <a:lnTo>
                    <a:pt x="0" y="138683"/>
                  </a:lnTo>
                </a:path>
              </a:pathLst>
            </a:custGeom>
            <a:ln w="9144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2" name="object 52"/>
            <p:cNvSpPr/>
            <p:nvPr/>
          </p:nvSpPr>
          <p:spPr>
            <a:xfrm>
              <a:off x="5451348" y="6416039"/>
              <a:ext cx="55244" cy="81280"/>
            </a:xfrm>
            <a:custGeom>
              <a:avLst/>
              <a:gdLst/>
              <a:ahLst/>
              <a:cxnLst/>
              <a:rect l="l" t="t" r="r" b="b"/>
              <a:pathLst>
                <a:path w="55245" h="81279">
                  <a:moveTo>
                    <a:pt x="27432" y="80772"/>
                  </a:moveTo>
                  <a:lnTo>
                    <a:pt x="0" y="0"/>
                  </a:lnTo>
                  <a:lnTo>
                    <a:pt x="54864" y="0"/>
                  </a:lnTo>
                  <a:lnTo>
                    <a:pt x="27432" y="80772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53" name="object 53"/>
          <p:cNvGrpSpPr/>
          <p:nvPr/>
        </p:nvGrpSpPr>
        <p:grpSpPr>
          <a:xfrm>
            <a:off x="10065394" y="6432803"/>
            <a:ext cx="2443894" cy="723900"/>
            <a:chOff x="4375403" y="6432803"/>
            <a:chExt cx="1062355" cy="723900"/>
          </a:xfrm>
        </p:grpSpPr>
        <p:pic>
          <p:nvPicPr>
            <p:cNvPr id="54" name="object 54"/>
            <p:cNvPicPr/>
            <p:nvPr/>
          </p:nvPicPr>
          <p:blipFill>
            <a:blip r:embed="rId28" cstate="print"/>
            <a:stretch>
              <a:fillRect/>
            </a:stretch>
          </p:blipFill>
          <p:spPr>
            <a:xfrm>
              <a:off x="4375403" y="6583680"/>
              <a:ext cx="298703" cy="82295"/>
            </a:xfrm>
            <a:prstGeom prst="rect">
              <a:avLst/>
            </a:prstGeom>
          </p:spPr>
        </p:pic>
        <p:pic>
          <p:nvPicPr>
            <p:cNvPr id="55" name="object 55"/>
            <p:cNvPicPr/>
            <p:nvPr/>
          </p:nvPicPr>
          <p:blipFill>
            <a:blip r:embed="rId29" cstate="print"/>
            <a:stretch>
              <a:fillRect/>
            </a:stretch>
          </p:blipFill>
          <p:spPr>
            <a:xfrm>
              <a:off x="4376927" y="6690360"/>
              <a:ext cx="135636" cy="62991"/>
            </a:xfrm>
            <a:prstGeom prst="rect">
              <a:avLst/>
            </a:prstGeom>
          </p:spPr>
        </p:pic>
        <p:pic>
          <p:nvPicPr>
            <p:cNvPr id="56" name="object 56"/>
            <p:cNvPicPr/>
            <p:nvPr/>
          </p:nvPicPr>
          <p:blipFill>
            <a:blip r:embed="rId30" cstate="print"/>
            <a:stretch>
              <a:fillRect/>
            </a:stretch>
          </p:blipFill>
          <p:spPr>
            <a:xfrm>
              <a:off x="4520183" y="6688835"/>
              <a:ext cx="68579" cy="66039"/>
            </a:xfrm>
            <a:prstGeom prst="rect">
              <a:avLst/>
            </a:prstGeom>
          </p:spPr>
        </p:pic>
        <p:pic>
          <p:nvPicPr>
            <p:cNvPr id="57" name="object 57"/>
            <p:cNvPicPr/>
            <p:nvPr/>
          </p:nvPicPr>
          <p:blipFill>
            <a:blip r:embed="rId31" cstate="print"/>
            <a:stretch>
              <a:fillRect/>
            </a:stretch>
          </p:blipFill>
          <p:spPr>
            <a:xfrm>
              <a:off x="4622291" y="6688835"/>
              <a:ext cx="236219" cy="246887"/>
            </a:xfrm>
            <a:prstGeom prst="rect">
              <a:avLst/>
            </a:prstGeom>
          </p:spPr>
        </p:pic>
        <p:sp>
          <p:nvSpPr>
            <p:cNvPr id="58" name="object 58"/>
            <p:cNvSpPr/>
            <p:nvPr/>
          </p:nvSpPr>
          <p:spPr>
            <a:xfrm>
              <a:off x="4654296" y="6469380"/>
              <a:ext cx="132715" cy="78105"/>
            </a:xfrm>
            <a:custGeom>
              <a:avLst/>
              <a:gdLst/>
              <a:ahLst/>
              <a:cxnLst/>
              <a:rect l="l" t="t" r="r" b="b"/>
              <a:pathLst>
                <a:path w="132714" h="78104">
                  <a:moveTo>
                    <a:pt x="0" y="77723"/>
                  </a:moveTo>
                  <a:lnTo>
                    <a:pt x="132587" y="0"/>
                  </a:lnTo>
                </a:path>
              </a:pathLst>
            </a:custGeom>
            <a:ln w="9144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9" name="object 59"/>
            <p:cNvSpPr/>
            <p:nvPr/>
          </p:nvSpPr>
          <p:spPr>
            <a:xfrm>
              <a:off x="4767072" y="6432803"/>
              <a:ext cx="85725" cy="64135"/>
            </a:xfrm>
            <a:custGeom>
              <a:avLst/>
              <a:gdLst/>
              <a:ahLst/>
              <a:cxnLst/>
              <a:rect l="l" t="t" r="r" b="b"/>
              <a:pathLst>
                <a:path w="85725" h="64135">
                  <a:moveTo>
                    <a:pt x="27431" y="64008"/>
                  </a:moveTo>
                  <a:lnTo>
                    <a:pt x="0" y="16764"/>
                  </a:lnTo>
                  <a:lnTo>
                    <a:pt x="85343" y="0"/>
                  </a:lnTo>
                  <a:lnTo>
                    <a:pt x="27431" y="64008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60" name="object 60"/>
            <p:cNvPicPr/>
            <p:nvPr/>
          </p:nvPicPr>
          <p:blipFill>
            <a:blip r:embed="rId32" cstate="print"/>
            <a:stretch>
              <a:fillRect/>
            </a:stretch>
          </p:blipFill>
          <p:spPr>
            <a:xfrm>
              <a:off x="4902707" y="6803135"/>
              <a:ext cx="304800" cy="246887"/>
            </a:xfrm>
            <a:prstGeom prst="rect">
              <a:avLst/>
            </a:prstGeom>
          </p:spPr>
        </p:pic>
        <p:pic>
          <p:nvPicPr>
            <p:cNvPr id="61" name="object 61"/>
            <p:cNvPicPr/>
            <p:nvPr/>
          </p:nvPicPr>
          <p:blipFill>
            <a:blip r:embed="rId33" cstate="print"/>
            <a:stretch>
              <a:fillRect/>
            </a:stretch>
          </p:blipFill>
          <p:spPr>
            <a:xfrm>
              <a:off x="4904232" y="6909816"/>
              <a:ext cx="135635" cy="188975"/>
            </a:xfrm>
            <a:prstGeom prst="rect">
              <a:avLst/>
            </a:prstGeom>
          </p:spPr>
        </p:pic>
        <p:pic>
          <p:nvPicPr>
            <p:cNvPr id="62" name="object 62"/>
            <p:cNvPicPr/>
            <p:nvPr/>
          </p:nvPicPr>
          <p:blipFill>
            <a:blip r:embed="rId34" cstate="print"/>
            <a:stretch>
              <a:fillRect/>
            </a:stretch>
          </p:blipFill>
          <p:spPr>
            <a:xfrm>
              <a:off x="5049012" y="6908292"/>
              <a:ext cx="74675" cy="198119"/>
            </a:xfrm>
            <a:prstGeom prst="rect">
              <a:avLst/>
            </a:prstGeom>
          </p:spPr>
        </p:pic>
        <p:pic>
          <p:nvPicPr>
            <p:cNvPr id="63" name="object 63"/>
            <p:cNvPicPr/>
            <p:nvPr/>
          </p:nvPicPr>
          <p:blipFill>
            <a:blip r:embed="rId35" cstate="print"/>
            <a:stretch>
              <a:fillRect/>
            </a:stretch>
          </p:blipFill>
          <p:spPr>
            <a:xfrm>
              <a:off x="5152644" y="6908292"/>
              <a:ext cx="85343" cy="248411"/>
            </a:xfrm>
            <a:prstGeom prst="rect">
              <a:avLst/>
            </a:prstGeom>
          </p:spPr>
        </p:pic>
        <p:pic>
          <p:nvPicPr>
            <p:cNvPr id="64" name="object 64"/>
            <p:cNvPicPr/>
            <p:nvPr/>
          </p:nvPicPr>
          <p:blipFill>
            <a:blip r:embed="rId36" cstate="print"/>
            <a:stretch>
              <a:fillRect/>
            </a:stretch>
          </p:blipFill>
          <p:spPr>
            <a:xfrm>
              <a:off x="5263896" y="6909816"/>
              <a:ext cx="173735" cy="188975"/>
            </a:xfrm>
            <a:prstGeom prst="rect">
              <a:avLst/>
            </a:prstGeom>
          </p:spPr>
        </p:pic>
        <p:sp>
          <p:nvSpPr>
            <p:cNvPr id="65" name="object 65"/>
            <p:cNvSpPr/>
            <p:nvPr/>
          </p:nvSpPr>
          <p:spPr>
            <a:xfrm>
              <a:off x="5181600" y="6690360"/>
              <a:ext cx="135890" cy="76200"/>
            </a:xfrm>
            <a:custGeom>
              <a:avLst/>
              <a:gdLst/>
              <a:ahLst/>
              <a:cxnLst/>
              <a:rect l="l" t="t" r="r" b="b"/>
              <a:pathLst>
                <a:path w="135889" h="76200">
                  <a:moveTo>
                    <a:pt x="0" y="76200"/>
                  </a:moveTo>
                  <a:lnTo>
                    <a:pt x="135635" y="0"/>
                  </a:lnTo>
                </a:path>
              </a:pathLst>
            </a:custGeom>
            <a:ln w="9144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6" name="object 66"/>
            <p:cNvSpPr/>
            <p:nvPr/>
          </p:nvSpPr>
          <p:spPr>
            <a:xfrm>
              <a:off x="5297423" y="6653783"/>
              <a:ext cx="83820" cy="64135"/>
            </a:xfrm>
            <a:custGeom>
              <a:avLst/>
              <a:gdLst/>
              <a:ahLst/>
              <a:cxnLst/>
              <a:rect l="l" t="t" r="r" b="b"/>
              <a:pathLst>
                <a:path w="83820" h="64134">
                  <a:moveTo>
                    <a:pt x="27432" y="64008"/>
                  </a:moveTo>
                  <a:lnTo>
                    <a:pt x="0" y="16764"/>
                  </a:lnTo>
                  <a:lnTo>
                    <a:pt x="83820" y="0"/>
                  </a:lnTo>
                  <a:lnTo>
                    <a:pt x="27432" y="64008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67" name="object 67"/>
          <p:cNvSpPr txBox="1"/>
          <p:nvPr/>
        </p:nvSpPr>
        <p:spPr>
          <a:xfrm>
            <a:off x="1415188" y="349008"/>
            <a:ext cx="192824" cy="135935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sz="800" spc="10" dirty="0">
                <a:latin typeface="Microsoft Sans Serif"/>
                <a:cs typeface="Microsoft Sans Serif"/>
              </a:rPr>
              <a:t>4</a:t>
            </a:r>
            <a:endParaRPr sz="800">
              <a:latin typeface="Microsoft Sans Serif"/>
              <a:cs typeface="Microsoft Sans Serif"/>
            </a:endParaRPr>
          </a:p>
        </p:txBody>
      </p:sp>
      <p:sp>
        <p:nvSpPr>
          <p:cNvPr id="68" name="object 68"/>
          <p:cNvSpPr txBox="1"/>
          <p:nvPr/>
        </p:nvSpPr>
        <p:spPr>
          <a:xfrm>
            <a:off x="1415159" y="604678"/>
            <a:ext cx="7404721" cy="641201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 marR="52069">
              <a:lnSpc>
                <a:spcPct val="125299"/>
              </a:lnSpc>
              <a:spcBef>
                <a:spcPts val="100"/>
              </a:spcBef>
            </a:pPr>
            <a:r>
              <a:rPr sz="800" spc="-15" dirty="0">
                <a:latin typeface="Microsoft Sans Serif"/>
                <a:cs typeface="Microsoft Sans Serif"/>
              </a:rPr>
              <a:t>La</a:t>
            </a:r>
            <a:r>
              <a:rPr sz="800" spc="-5" dirty="0">
                <a:latin typeface="Microsoft Sans Serif"/>
                <a:cs typeface="Microsoft Sans Serif"/>
              </a:rPr>
              <a:t> </a:t>
            </a:r>
            <a:r>
              <a:rPr sz="800" spc="20" dirty="0">
                <a:latin typeface="Microsoft Sans Serif"/>
                <a:cs typeface="Microsoft Sans Serif"/>
              </a:rPr>
              <a:t>sobreexcitación</a:t>
            </a:r>
            <a:r>
              <a:rPr sz="800" dirty="0">
                <a:latin typeface="Microsoft Sans Serif"/>
                <a:cs typeface="Microsoft Sans Serif"/>
              </a:rPr>
              <a:t> </a:t>
            </a:r>
            <a:r>
              <a:rPr sz="800" spc="25" dirty="0">
                <a:latin typeface="Microsoft Sans Serif"/>
                <a:cs typeface="Microsoft Sans Serif"/>
              </a:rPr>
              <a:t>reduce</a:t>
            </a:r>
            <a:r>
              <a:rPr sz="800" dirty="0">
                <a:latin typeface="Microsoft Sans Serif"/>
                <a:cs typeface="Microsoft Sans Serif"/>
              </a:rPr>
              <a:t> </a:t>
            </a:r>
            <a:r>
              <a:rPr sz="800" spc="10" dirty="0">
                <a:latin typeface="Microsoft Sans Serif"/>
                <a:cs typeface="Microsoft Sans Serif"/>
              </a:rPr>
              <a:t>la</a:t>
            </a:r>
            <a:r>
              <a:rPr sz="800" spc="-5" dirty="0">
                <a:latin typeface="Microsoft Sans Serif"/>
                <a:cs typeface="Microsoft Sans Serif"/>
              </a:rPr>
              <a:t> </a:t>
            </a:r>
            <a:r>
              <a:rPr sz="800" spc="25" dirty="0">
                <a:latin typeface="Microsoft Sans Serif"/>
                <a:cs typeface="Microsoft Sans Serif"/>
              </a:rPr>
              <a:t>rigidez</a:t>
            </a:r>
            <a:r>
              <a:rPr sz="800" dirty="0">
                <a:latin typeface="Microsoft Sans Serif"/>
                <a:cs typeface="Microsoft Sans Serif"/>
              </a:rPr>
              <a:t> </a:t>
            </a:r>
            <a:r>
              <a:rPr sz="800" spc="20" dirty="0">
                <a:latin typeface="Microsoft Sans Serif"/>
                <a:cs typeface="Microsoft Sans Serif"/>
              </a:rPr>
              <a:t>dieléctrica</a:t>
            </a:r>
            <a:r>
              <a:rPr sz="800" dirty="0">
                <a:latin typeface="Microsoft Sans Serif"/>
                <a:cs typeface="Microsoft Sans Serif"/>
              </a:rPr>
              <a:t> </a:t>
            </a:r>
            <a:r>
              <a:rPr sz="800" spc="25" dirty="0">
                <a:latin typeface="Microsoft Sans Serif"/>
                <a:cs typeface="Microsoft Sans Serif"/>
              </a:rPr>
              <a:t>del</a:t>
            </a:r>
            <a:r>
              <a:rPr sz="800" dirty="0">
                <a:latin typeface="Microsoft Sans Serif"/>
                <a:cs typeface="Microsoft Sans Serif"/>
              </a:rPr>
              <a:t> </a:t>
            </a:r>
            <a:r>
              <a:rPr sz="800" spc="25" dirty="0">
                <a:latin typeface="Microsoft Sans Serif"/>
                <a:cs typeface="Microsoft Sans Serif"/>
              </a:rPr>
              <a:t>aislamiento</a:t>
            </a:r>
            <a:r>
              <a:rPr sz="800" spc="-5" dirty="0">
                <a:latin typeface="Microsoft Sans Serif"/>
                <a:cs typeface="Microsoft Sans Serif"/>
              </a:rPr>
              <a:t> </a:t>
            </a:r>
            <a:r>
              <a:rPr sz="800" spc="25" dirty="0">
                <a:latin typeface="Microsoft Sans Serif"/>
                <a:cs typeface="Microsoft Sans Serif"/>
              </a:rPr>
              <a:t>del </a:t>
            </a:r>
            <a:r>
              <a:rPr sz="800" spc="-195" dirty="0">
                <a:latin typeface="Microsoft Sans Serif"/>
                <a:cs typeface="Microsoft Sans Serif"/>
              </a:rPr>
              <a:t> </a:t>
            </a:r>
            <a:r>
              <a:rPr sz="800" spc="25" dirty="0">
                <a:latin typeface="Microsoft Sans Serif"/>
                <a:cs typeface="Microsoft Sans Serif"/>
              </a:rPr>
              <a:t>devanado del estator, </a:t>
            </a:r>
            <a:r>
              <a:rPr sz="800" spc="10" dirty="0">
                <a:latin typeface="Microsoft Sans Serif"/>
                <a:cs typeface="Microsoft Sans Serif"/>
              </a:rPr>
              <a:t>la </a:t>
            </a:r>
            <a:r>
              <a:rPr sz="800" spc="25" dirty="0">
                <a:latin typeface="Microsoft Sans Serif"/>
                <a:cs typeface="Microsoft Sans Serif"/>
              </a:rPr>
              <a:t>sobretensión acompañada de </a:t>
            </a:r>
            <a:r>
              <a:rPr sz="800" spc="30" dirty="0">
                <a:latin typeface="Microsoft Sans Serif"/>
                <a:cs typeface="Microsoft Sans Serif"/>
              </a:rPr>
              <a:t> </a:t>
            </a:r>
            <a:r>
              <a:rPr sz="800" spc="20" dirty="0">
                <a:latin typeface="Microsoft Sans Serif"/>
                <a:cs typeface="Microsoft Sans Serif"/>
              </a:rPr>
              <a:t>sobreexcitación </a:t>
            </a:r>
            <a:r>
              <a:rPr sz="800" spc="30" dirty="0">
                <a:latin typeface="Microsoft Sans Serif"/>
                <a:cs typeface="Microsoft Sans Serif"/>
              </a:rPr>
              <a:t>tiene </a:t>
            </a:r>
            <a:r>
              <a:rPr sz="800" spc="45" dirty="0">
                <a:latin typeface="Microsoft Sans Serif"/>
                <a:cs typeface="Microsoft Sans Serif"/>
              </a:rPr>
              <a:t>un </a:t>
            </a:r>
            <a:r>
              <a:rPr sz="800" spc="25" dirty="0">
                <a:latin typeface="Microsoft Sans Serif"/>
                <a:cs typeface="Microsoft Sans Serif"/>
              </a:rPr>
              <a:t>efecto perjudicial </a:t>
            </a:r>
            <a:r>
              <a:rPr sz="800" spc="35" dirty="0">
                <a:latin typeface="Microsoft Sans Serif"/>
                <a:cs typeface="Microsoft Sans Serif"/>
              </a:rPr>
              <a:t>combinado </a:t>
            </a:r>
            <a:r>
              <a:rPr sz="800" spc="25" dirty="0">
                <a:latin typeface="Microsoft Sans Serif"/>
                <a:cs typeface="Microsoft Sans Serif"/>
              </a:rPr>
              <a:t>para </a:t>
            </a:r>
            <a:r>
              <a:rPr sz="800" spc="15" dirty="0">
                <a:latin typeface="Microsoft Sans Serif"/>
                <a:cs typeface="Microsoft Sans Serif"/>
              </a:rPr>
              <a:t>el </a:t>
            </a:r>
            <a:r>
              <a:rPr sz="800" spc="20" dirty="0">
                <a:latin typeface="Microsoft Sans Serif"/>
                <a:cs typeface="Microsoft Sans Serif"/>
              </a:rPr>
              <a:t> </a:t>
            </a:r>
            <a:r>
              <a:rPr sz="800" spc="25" dirty="0">
                <a:latin typeface="Microsoft Sans Serif"/>
                <a:cs typeface="Microsoft Sans Serif"/>
              </a:rPr>
              <a:t>aislamiento del devanado en comparación </a:t>
            </a:r>
            <a:r>
              <a:rPr sz="800" spc="20" dirty="0">
                <a:latin typeface="Microsoft Sans Serif"/>
                <a:cs typeface="Microsoft Sans Serif"/>
              </a:rPr>
              <a:t>con </a:t>
            </a:r>
            <a:r>
              <a:rPr sz="800" spc="10" dirty="0">
                <a:latin typeface="Microsoft Sans Serif"/>
                <a:cs typeface="Microsoft Sans Serif"/>
              </a:rPr>
              <a:t>la </a:t>
            </a:r>
            <a:r>
              <a:rPr sz="800" spc="25" dirty="0">
                <a:latin typeface="Microsoft Sans Serif"/>
                <a:cs typeface="Microsoft Sans Serif"/>
              </a:rPr>
              <a:t>condición de </a:t>
            </a:r>
            <a:r>
              <a:rPr sz="800" spc="30" dirty="0">
                <a:latin typeface="Microsoft Sans Serif"/>
                <a:cs typeface="Microsoft Sans Serif"/>
              </a:rPr>
              <a:t> </a:t>
            </a:r>
            <a:r>
              <a:rPr sz="800" spc="25" dirty="0">
                <a:latin typeface="Microsoft Sans Serif"/>
                <a:cs typeface="Microsoft Sans Serif"/>
              </a:rPr>
              <a:t>sobretensión</a:t>
            </a:r>
            <a:r>
              <a:rPr sz="800" spc="-10" dirty="0">
                <a:latin typeface="Microsoft Sans Serif"/>
                <a:cs typeface="Microsoft Sans Serif"/>
              </a:rPr>
              <a:t> </a:t>
            </a:r>
            <a:r>
              <a:rPr sz="800" spc="5" dirty="0">
                <a:latin typeface="Microsoft Sans Serif"/>
                <a:cs typeface="Microsoft Sans Serif"/>
              </a:rPr>
              <a:t>sola.</a:t>
            </a:r>
            <a:endParaRPr sz="800">
              <a:latin typeface="Microsoft Sans Serif"/>
              <a:cs typeface="Microsoft Sans Serif"/>
            </a:endParaRPr>
          </a:p>
          <a:p>
            <a:pPr marL="12700" marR="5080" indent="154940">
              <a:lnSpc>
                <a:spcPts val="1200"/>
              </a:lnSpc>
              <a:spcBef>
                <a:spcPts val="65"/>
              </a:spcBef>
            </a:pPr>
            <a:r>
              <a:rPr sz="750" dirty="0">
                <a:latin typeface="Microsoft Sans Serif"/>
                <a:cs typeface="Microsoft Sans Serif"/>
              </a:rPr>
              <a:t>Al </a:t>
            </a:r>
            <a:r>
              <a:rPr sz="750" spc="35" dirty="0">
                <a:latin typeface="Microsoft Sans Serif"/>
                <a:cs typeface="Microsoft Sans Serif"/>
              </a:rPr>
              <a:t>configurar </a:t>
            </a:r>
            <a:r>
              <a:rPr sz="750" spc="10" dirty="0">
                <a:latin typeface="Microsoft Sans Serif"/>
                <a:cs typeface="Microsoft Sans Serif"/>
              </a:rPr>
              <a:t>el </a:t>
            </a:r>
            <a:r>
              <a:rPr sz="750" spc="20" dirty="0">
                <a:latin typeface="Microsoft Sans Serif"/>
                <a:cs typeface="Microsoft Sans Serif"/>
              </a:rPr>
              <a:t>relé </a:t>
            </a:r>
            <a:r>
              <a:rPr sz="750" spc="25" dirty="0">
                <a:latin typeface="Microsoft Sans Serif"/>
                <a:cs typeface="Microsoft Sans Serif"/>
              </a:rPr>
              <a:t>de sobretensión para </a:t>
            </a:r>
            <a:r>
              <a:rPr sz="750" spc="30" dirty="0">
                <a:latin typeface="Microsoft Sans Serif"/>
                <a:cs typeface="Microsoft Sans Serif"/>
              </a:rPr>
              <a:t>una unidad </a:t>
            </a:r>
            <a:r>
              <a:rPr sz="750" spc="25" dirty="0">
                <a:latin typeface="Microsoft Sans Serif"/>
                <a:cs typeface="Microsoft Sans Serif"/>
              </a:rPr>
              <a:t>generadora, </a:t>
            </a:r>
            <a:r>
              <a:rPr sz="750" spc="30" dirty="0">
                <a:latin typeface="Microsoft Sans Serif"/>
                <a:cs typeface="Microsoft Sans Serif"/>
              </a:rPr>
              <a:t> </a:t>
            </a:r>
            <a:r>
              <a:rPr sz="750" spc="-5" dirty="0">
                <a:latin typeface="Microsoft Sans Serif"/>
                <a:cs typeface="Microsoft Sans Serif"/>
              </a:rPr>
              <a:t>es </a:t>
            </a:r>
            <a:r>
              <a:rPr sz="750" spc="40" dirty="0">
                <a:latin typeface="Microsoft Sans Serif"/>
                <a:cs typeface="Microsoft Sans Serif"/>
              </a:rPr>
              <a:t>importante </a:t>
            </a:r>
            <a:r>
              <a:rPr sz="750" spc="30" dirty="0">
                <a:latin typeface="Microsoft Sans Serif"/>
                <a:cs typeface="Microsoft Sans Serif"/>
              </a:rPr>
              <a:t>que </a:t>
            </a:r>
            <a:r>
              <a:rPr sz="750" spc="10" dirty="0">
                <a:latin typeface="Microsoft Sans Serif"/>
                <a:cs typeface="Microsoft Sans Serif"/>
              </a:rPr>
              <a:t>los </a:t>
            </a:r>
            <a:r>
              <a:rPr sz="750" spc="25" dirty="0">
                <a:latin typeface="Microsoft Sans Serif"/>
                <a:cs typeface="Microsoft Sans Serif"/>
              </a:rPr>
              <a:t>límites operativos </a:t>
            </a:r>
            <a:r>
              <a:rPr sz="750" spc="20" dirty="0">
                <a:latin typeface="Microsoft Sans Serif"/>
                <a:cs typeface="Microsoft Sans Serif"/>
              </a:rPr>
              <a:t>permisibles </a:t>
            </a:r>
            <a:r>
              <a:rPr sz="750" spc="25" dirty="0">
                <a:latin typeface="Microsoft Sans Serif"/>
                <a:cs typeface="Microsoft Sans Serif"/>
              </a:rPr>
              <a:t>para generadores </a:t>
            </a:r>
            <a:r>
              <a:rPr sz="750" spc="-185" dirty="0">
                <a:latin typeface="Microsoft Sans Serif"/>
                <a:cs typeface="Microsoft Sans Serif"/>
              </a:rPr>
              <a:t> </a:t>
            </a:r>
            <a:r>
              <a:rPr sz="750" spc="5" dirty="0">
                <a:latin typeface="Microsoft Sans Serif"/>
                <a:cs typeface="Microsoft Sans Serif"/>
              </a:rPr>
              <a:t>y</a:t>
            </a:r>
            <a:r>
              <a:rPr sz="750" dirty="0">
                <a:latin typeface="Microsoft Sans Serif"/>
                <a:cs typeface="Microsoft Sans Serif"/>
              </a:rPr>
              <a:t> </a:t>
            </a:r>
            <a:r>
              <a:rPr sz="750" spc="30" dirty="0">
                <a:latin typeface="Microsoft Sans Serif"/>
                <a:cs typeface="Microsoft Sans Serif"/>
              </a:rPr>
              <a:t>transformadores</a:t>
            </a:r>
            <a:r>
              <a:rPr sz="750" dirty="0">
                <a:latin typeface="Microsoft Sans Serif"/>
                <a:cs typeface="Microsoft Sans Serif"/>
              </a:rPr>
              <a:t> </a:t>
            </a:r>
            <a:r>
              <a:rPr sz="750" spc="-5" dirty="0">
                <a:latin typeface="Microsoft Sans Serif"/>
                <a:cs typeface="Microsoft Sans Serif"/>
              </a:rPr>
              <a:t>se</a:t>
            </a:r>
            <a:r>
              <a:rPr sz="750" spc="5" dirty="0">
                <a:latin typeface="Microsoft Sans Serif"/>
                <a:cs typeface="Microsoft Sans Serif"/>
              </a:rPr>
              <a:t> </a:t>
            </a:r>
            <a:r>
              <a:rPr sz="750" spc="10" dirty="0">
                <a:latin typeface="Microsoft Sans Serif"/>
                <a:cs typeface="Microsoft Sans Serif"/>
              </a:rPr>
              <a:t>establezcan</a:t>
            </a:r>
            <a:r>
              <a:rPr sz="750" dirty="0">
                <a:latin typeface="Microsoft Sans Serif"/>
                <a:cs typeface="Microsoft Sans Serif"/>
              </a:rPr>
              <a:t> </a:t>
            </a:r>
            <a:r>
              <a:rPr sz="750" spc="25" dirty="0">
                <a:latin typeface="Microsoft Sans Serif"/>
                <a:cs typeface="Microsoft Sans Serif"/>
              </a:rPr>
              <a:t>sobre</a:t>
            </a:r>
            <a:r>
              <a:rPr sz="750" dirty="0">
                <a:latin typeface="Microsoft Sans Serif"/>
                <a:cs typeface="Microsoft Sans Serif"/>
              </a:rPr>
              <a:t> </a:t>
            </a:r>
            <a:r>
              <a:rPr sz="750" spc="30" dirty="0">
                <a:latin typeface="Microsoft Sans Serif"/>
                <a:cs typeface="Microsoft Sans Serif"/>
              </a:rPr>
              <a:t>una</a:t>
            </a:r>
            <a:r>
              <a:rPr sz="750" spc="5" dirty="0">
                <a:latin typeface="Microsoft Sans Serif"/>
                <a:cs typeface="Microsoft Sans Serif"/>
              </a:rPr>
              <a:t> base</a:t>
            </a:r>
            <a:r>
              <a:rPr sz="750" dirty="0">
                <a:latin typeface="Microsoft Sans Serif"/>
                <a:cs typeface="Microsoft Sans Serif"/>
              </a:rPr>
              <a:t> </a:t>
            </a:r>
            <a:r>
              <a:rPr sz="750" spc="25" dirty="0">
                <a:latin typeface="Microsoft Sans Serif"/>
                <a:cs typeface="Microsoft Sans Serif"/>
              </a:rPr>
              <a:t>de</a:t>
            </a:r>
            <a:r>
              <a:rPr sz="750" dirty="0">
                <a:latin typeface="Microsoft Sans Serif"/>
                <a:cs typeface="Microsoft Sans Serif"/>
              </a:rPr>
              <a:t> </a:t>
            </a:r>
            <a:r>
              <a:rPr sz="750" spc="20" dirty="0">
                <a:latin typeface="Microsoft Sans Serif"/>
                <a:cs typeface="Microsoft Sans Serif"/>
              </a:rPr>
              <a:t>voltaje</a:t>
            </a:r>
            <a:r>
              <a:rPr sz="750" spc="5" dirty="0">
                <a:latin typeface="Microsoft Sans Serif"/>
                <a:cs typeface="Microsoft Sans Serif"/>
              </a:rPr>
              <a:t> </a:t>
            </a:r>
            <a:r>
              <a:rPr sz="750" spc="35" dirty="0">
                <a:latin typeface="Microsoft Sans Serif"/>
                <a:cs typeface="Microsoft Sans Serif"/>
              </a:rPr>
              <a:t>común</a:t>
            </a:r>
            <a:r>
              <a:rPr sz="750" dirty="0">
                <a:latin typeface="Microsoft Sans Serif"/>
                <a:cs typeface="Microsoft Sans Serif"/>
              </a:rPr>
              <a:t> </a:t>
            </a:r>
            <a:r>
              <a:rPr sz="750" spc="45" dirty="0">
                <a:latin typeface="Microsoft Sans Serif"/>
                <a:cs typeface="Microsoft Sans Serif"/>
              </a:rPr>
              <a:t>por </a:t>
            </a:r>
            <a:r>
              <a:rPr sz="750" spc="-185" dirty="0">
                <a:latin typeface="Microsoft Sans Serif"/>
                <a:cs typeface="Microsoft Sans Serif"/>
              </a:rPr>
              <a:t> </a:t>
            </a:r>
            <a:r>
              <a:rPr sz="750" dirty="0">
                <a:latin typeface="Microsoft Sans Serif"/>
                <a:cs typeface="Microsoft Sans Serif"/>
              </a:rPr>
              <a:t>las</a:t>
            </a:r>
            <a:r>
              <a:rPr sz="750" spc="-5" dirty="0">
                <a:latin typeface="Microsoft Sans Serif"/>
                <a:cs typeface="Microsoft Sans Serif"/>
              </a:rPr>
              <a:t> </a:t>
            </a:r>
            <a:r>
              <a:rPr sz="750" spc="20" dirty="0">
                <a:latin typeface="Microsoft Sans Serif"/>
                <a:cs typeface="Microsoft Sans Serif"/>
              </a:rPr>
              <a:t>mismas</a:t>
            </a:r>
            <a:r>
              <a:rPr sz="750" spc="-5" dirty="0">
                <a:latin typeface="Microsoft Sans Serif"/>
                <a:cs typeface="Microsoft Sans Serif"/>
              </a:rPr>
              <a:t> </a:t>
            </a:r>
            <a:r>
              <a:rPr sz="750" spc="15" dirty="0">
                <a:latin typeface="Microsoft Sans Serif"/>
                <a:cs typeface="Microsoft Sans Serif"/>
              </a:rPr>
              <a:t>razones</a:t>
            </a:r>
            <a:r>
              <a:rPr sz="750" spc="-5" dirty="0">
                <a:latin typeface="Microsoft Sans Serif"/>
                <a:cs typeface="Microsoft Sans Serif"/>
              </a:rPr>
              <a:t> </a:t>
            </a:r>
            <a:r>
              <a:rPr sz="750" spc="15" dirty="0">
                <a:latin typeface="Microsoft Sans Serif"/>
                <a:cs typeface="Microsoft Sans Serif"/>
              </a:rPr>
              <a:t>descritas</a:t>
            </a:r>
            <a:r>
              <a:rPr sz="750" spc="-5" dirty="0">
                <a:latin typeface="Microsoft Sans Serif"/>
                <a:cs typeface="Microsoft Sans Serif"/>
              </a:rPr>
              <a:t> </a:t>
            </a:r>
            <a:r>
              <a:rPr sz="750" spc="25" dirty="0">
                <a:latin typeface="Microsoft Sans Serif"/>
                <a:cs typeface="Microsoft Sans Serif"/>
              </a:rPr>
              <a:t>para</a:t>
            </a:r>
            <a:r>
              <a:rPr sz="750" spc="-5" dirty="0">
                <a:latin typeface="Microsoft Sans Serif"/>
                <a:cs typeface="Microsoft Sans Serif"/>
              </a:rPr>
              <a:t> </a:t>
            </a:r>
            <a:r>
              <a:rPr sz="750" spc="10" dirty="0">
                <a:latin typeface="Microsoft Sans Serif"/>
                <a:cs typeface="Microsoft Sans Serif"/>
              </a:rPr>
              <a:t>el</a:t>
            </a:r>
            <a:r>
              <a:rPr sz="750" spc="-5" dirty="0">
                <a:latin typeface="Microsoft Sans Serif"/>
                <a:cs typeface="Microsoft Sans Serif"/>
              </a:rPr>
              <a:t> </a:t>
            </a:r>
            <a:r>
              <a:rPr sz="750" spc="20" dirty="0">
                <a:latin typeface="Microsoft Sans Serif"/>
                <a:cs typeface="Microsoft Sans Serif"/>
              </a:rPr>
              <a:t>relé</a:t>
            </a:r>
            <a:r>
              <a:rPr sz="750" spc="-5" dirty="0">
                <a:latin typeface="Microsoft Sans Serif"/>
                <a:cs typeface="Microsoft Sans Serif"/>
              </a:rPr>
              <a:t> </a:t>
            </a:r>
            <a:r>
              <a:rPr sz="750" spc="25" dirty="0">
                <a:latin typeface="Microsoft Sans Serif"/>
                <a:cs typeface="Microsoft Sans Serif"/>
              </a:rPr>
              <a:t>de</a:t>
            </a:r>
            <a:r>
              <a:rPr sz="750" spc="-5" dirty="0">
                <a:latin typeface="Microsoft Sans Serif"/>
                <a:cs typeface="Microsoft Sans Serif"/>
              </a:rPr>
              <a:t> </a:t>
            </a:r>
            <a:r>
              <a:rPr sz="750" dirty="0">
                <a:latin typeface="Microsoft Sans Serif"/>
                <a:cs typeface="Microsoft Sans Serif"/>
              </a:rPr>
              <a:t>V/Hz.</a:t>
            </a:r>
            <a:endParaRPr sz="750">
              <a:latin typeface="Microsoft Sans Serif"/>
              <a:cs typeface="Microsoft Sans Serif"/>
            </a:endParaRPr>
          </a:p>
        </p:txBody>
      </p:sp>
      <p:sp>
        <p:nvSpPr>
          <p:cNvPr id="69" name="object 69"/>
          <p:cNvSpPr txBox="1"/>
          <p:nvPr/>
        </p:nvSpPr>
        <p:spPr>
          <a:xfrm>
            <a:off x="9574572" y="659892"/>
            <a:ext cx="6801417" cy="882293"/>
          </a:xfrm>
          <a:prstGeom prst="rect">
            <a:avLst/>
          </a:prstGeom>
          <a:ln w="9144">
            <a:solidFill>
              <a:srgbClr val="000000"/>
            </a:solidFill>
          </a:ln>
        </p:spPr>
        <p:txBody>
          <a:bodyPr vert="horz" wrap="square" lIns="0" tIns="0" rIns="0" bIns="0" rtlCol="0">
            <a:spAutoFit/>
          </a:bodyPr>
          <a:lstStyle/>
          <a:p>
            <a:pPr>
              <a:lnSpc>
                <a:spcPct val="100000"/>
              </a:lnSpc>
            </a:pPr>
            <a:endParaRPr sz="7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</a:pPr>
            <a:endParaRPr sz="7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</a:pPr>
            <a:endParaRPr sz="7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</a:pPr>
            <a:endParaRPr sz="7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</a:pPr>
            <a:endParaRPr sz="7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</a:pPr>
            <a:endParaRPr sz="7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</a:pPr>
            <a:endParaRPr sz="700">
              <a:latin typeface="Times New Roman"/>
              <a:cs typeface="Times New Roman"/>
            </a:endParaRPr>
          </a:p>
          <a:p>
            <a:pPr marR="246379" algn="ctr">
              <a:lnSpc>
                <a:spcPct val="100000"/>
              </a:lnSpc>
              <a:spcBef>
                <a:spcPts val="430"/>
              </a:spcBef>
            </a:pPr>
            <a:r>
              <a:rPr sz="500" spc="5" dirty="0">
                <a:latin typeface="Microsoft Sans Serif"/>
                <a:cs typeface="Microsoft Sans Serif"/>
              </a:rPr>
              <a:t>Zona</a:t>
            </a:r>
            <a:r>
              <a:rPr sz="500" spc="-20" dirty="0">
                <a:latin typeface="Microsoft Sans Serif"/>
                <a:cs typeface="Microsoft Sans Serif"/>
              </a:rPr>
              <a:t> </a:t>
            </a:r>
            <a:r>
              <a:rPr sz="500" spc="15" dirty="0">
                <a:latin typeface="Microsoft Sans Serif"/>
                <a:cs typeface="Microsoft Sans Serif"/>
              </a:rPr>
              <a:t>de</a:t>
            </a:r>
            <a:r>
              <a:rPr sz="500" spc="-15" dirty="0">
                <a:latin typeface="Microsoft Sans Serif"/>
                <a:cs typeface="Microsoft Sans Serif"/>
              </a:rPr>
              <a:t> </a:t>
            </a:r>
            <a:r>
              <a:rPr sz="500" spc="15" dirty="0">
                <a:latin typeface="Microsoft Sans Serif"/>
                <a:cs typeface="Microsoft Sans Serif"/>
              </a:rPr>
              <a:t>protección</a:t>
            </a:r>
            <a:endParaRPr sz="500">
              <a:latin typeface="Microsoft Sans Serif"/>
              <a:cs typeface="Microsoft Sans Serif"/>
            </a:endParaRPr>
          </a:p>
        </p:txBody>
      </p:sp>
      <p:sp>
        <p:nvSpPr>
          <p:cNvPr id="70" name="object 70"/>
          <p:cNvSpPr txBox="1"/>
          <p:nvPr/>
        </p:nvSpPr>
        <p:spPr>
          <a:xfrm>
            <a:off x="1415159" y="2143498"/>
            <a:ext cx="7378427" cy="2059795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307975">
              <a:lnSpc>
                <a:spcPct val="100000"/>
              </a:lnSpc>
              <a:spcBef>
                <a:spcPts val="100"/>
              </a:spcBef>
            </a:pPr>
            <a:r>
              <a:rPr sz="950" spc="-5" dirty="0">
                <a:latin typeface="Microsoft Sans Serif"/>
                <a:cs typeface="Microsoft Sans Serif"/>
              </a:rPr>
              <a:t>IV.</a:t>
            </a:r>
            <a:r>
              <a:rPr sz="950" spc="-10" dirty="0">
                <a:latin typeface="Microsoft Sans Serif"/>
                <a:cs typeface="Microsoft Sans Serif"/>
              </a:rPr>
              <a:t> </a:t>
            </a:r>
            <a:r>
              <a:rPr sz="950" spc="-45" dirty="0">
                <a:latin typeface="Microsoft Sans Serif"/>
                <a:cs typeface="Microsoft Sans Serif"/>
              </a:rPr>
              <a:t>PAG</a:t>
            </a:r>
            <a:r>
              <a:rPr sz="750" spc="-30" dirty="0">
                <a:latin typeface="Microsoft Sans Serif"/>
                <a:cs typeface="Microsoft Sans Serif"/>
              </a:rPr>
              <a:t>ROTECCIÓN</a:t>
            </a:r>
            <a:r>
              <a:rPr sz="950" spc="-114" dirty="0">
                <a:latin typeface="Microsoft Sans Serif"/>
                <a:cs typeface="Microsoft Sans Serif"/>
              </a:rPr>
              <a:t>S</a:t>
            </a:r>
            <a:r>
              <a:rPr sz="750" spc="-25" dirty="0">
                <a:latin typeface="Microsoft Sans Serif"/>
                <a:cs typeface="Microsoft Sans Serif"/>
              </a:rPr>
              <a:t>QUEMAS</a:t>
            </a:r>
            <a:r>
              <a:rPr sz="750" spc="-5" dirty="0">
                <a:latin typeface="Microsoft Sans Serif"/>
                <a:cs typeface="Microsoft Sans Serif"/>
              </a:rPr>
              <a:t> </a:t>
            </a:r>
            <a:r>
              <a:rPr sz="750" spc="-80" dirty="0">
                <a:latin typeface="Microsoft Sans Serif"/>
                <a:cs typeface="Microsoft Sans Serif"/>
              </a:rPr>
              <a:t>Y</a:t>
            </a:r>
            <a:r>
              <a:rPr sz="950" spc="-90" dirty="0">
                <a:latin typeface="Microsoft Sans Serif"/>
                <a:cs typeface="Microsoft Sans Serif"/>
              </a:rPr>
              <a:t>C</a:t>
            </a:r>
            <a:r>
              <a:rPr sz="750" spc="-45" dirty="0">
                <a:latin typeface="Microsoft Sans Serif"/>
                <a:cs typeface="Microsoft Sans Serif"/>
              </a:rPr>
              <a:t>CARACTERÍSTICAS</a:t>
            </a:r>
            <a:endParaRPr sz="750">
              <a:latin typeface="Microsoft Sans Serif"/>
              <a:cs typeface="Microsoft Sans Serif"/>
            </a:endParaRPr>
          </a:p>
          <a:p>
            <a:pPr marL="12700" marR="32384" indent="154940">
              <a:lnSpc>
                <a:spcPct val="154000"/>
              </a:lnSpc>
              <a:spcBef>
                <a:spcPts val="260"/>
              </a:spcBef>
            </a:pPr>
            <a:r>
              <a:rPr sz="650" dirty="0">
                <a:latin typeface="Microsoft Sans Serif"/>
                <a:cs typeface="Microsoft Sans Serif"/>
              </a:rPr>
              <a:t>Para </a:t>
            </a:r>
            <a:r>
              <a:rPr sz="650" spc="10" dirty="0">
                <a:latin typeface="Microsoft Sans Serif"/>
                <a:cs typeface="Microsoft Sans Serif"/>
              </a:rPr>
              <a:t>la </a:t>
            </a:r>
            <a:r>
              <a:rPr sz="650" spc="25" dirty="0">
                <a:latin typeface="Microsoft Sans Serif"/>
                <a:cs typeface="Microsoft Sans Serif"/>
              </a:rPr>
              <a:t>transmisión </a:t>
            </a:r>
            <a:r>
              <a:rPr sz="650" dirty="0">
                <a:latin typeface="Microsoft Sans Serif"/>
                <a:cs typeface="Microsoft Sans Serif"/>
              </a:rPr>
              <a:t>V/Hz, </a:t>
            </a:r>
            <a:r>
              <a:rPr sz="650" spc="-5" dirty="0">
                <a:latin typeface="Microsoft Sans Serif"/>
                <a:cs typeface="Microsoft Sans Serif"/>
              </a:rPr>
              <a:t>se </a:t>
            </a:r>
            <a:r>
              <a:rPr sz="650" spc="20" dirty="0">
                <a:latin typeface="Microsoft Sans Serif"/>
                <a:cs typeface="Microsoft Sans Serif"/>
              </a:rPr>
              <a:t>utilizan </a:t>
            </a:r>
            <a:r>
              <a:rPr sz="650" spc="15" dirty="0">
                <a:latin typeface="Microsoft Sans Serif"/>
                <a:cs typeface="Microsoft Sans Serif"/>
              </a:rPr>
              <a:t>dos </a:t>
            </a:r>
            <a:r>
              <a:rPr sz="650" spc="10" dirty="0">
                <a:latin typeface="Microsoft Sans Serif"/>
                <a:cs typeface="Microsoft Sans Serif"/>
              </a:rPr>
              <a:t>características </a:t>
            </a:r>
            <a:r>
              <a:rPr sz="650" spc="15" dirty="0">
                <a:latin typeface="Microsoft Sans Serif"/>
                <a:cs typeface="Microsoft Sans Serif"/>
              </a:rPr>
              <a:t>generales </a:t>
            </a:r>
            <a:r>
              <a:rPr sz="650" spc="20" dirty="0">
                <a:latin typeface="Microsoft Sans Serif"/>
                <a:cs typeface="Microsoft Sans Serif"/>
              </a:rPr>
              <a:t>del </a:t>
            </a:r>
            <a:r>
              <a:rPr sz="650" spc="15" dirty="0">
                <a:latin typeface="Microsoft Sans Serif"/>
                <a:cs typeface="Microsoft Sans Serif"/>
              </a:rPr>
              <a:t>relé: </a:t>
            </a:r>
            <a:r>
              <a:rPr sz="650" spc="20" dirty="0">
                <a:latin typeface="Microsoft Sans Serif"/>
                <a:cs typeface="Microsoft Sans Serif"/>
              </a:rPr>
              <a:t> </a:t>
            </a:r>
            <a:r>
              <a:rPr sz="650" spc="35" dirty="0">
                <a:latin typeface="Microsoft Sans Serif"/>
                <a:cs typeface="Microsoft Sans Serif"/>
              </a:rPr>
              <a:t>tiempo </a:t>
            </a:r>
            <a:r>
              <a:rPr sz="650" spc="25" dirty="0">
                <a:latin typeface="Microsoft Sans Serif"/>
                <a:cs typeface="Microsoft Sans Serif"/>
              </a:rPr>
              <a:t>definido </a:t>
            </a:r>
            <a:r>
              <a:rPr sz="650" spc="5" dirty="0">
                <a:latin typeface="Microsoft Sans Serif"/>
                <a:cs typeface="Microsoft Sans Serif"/>
              </a:rPr>
              <a:t>y </a:t>
            </a:r>
            <a:r>
              <a:rPr sz="650" spc="35" dirty="0">
                <a:latin typeface="Microsoft Sans Serif"/>
                <a:cs typeface="Microsoft Sans Serif"/>
              </a:rPr>
              <a:t>tiempo </a:t>
            </a:r>
            <a:r>
              <a:rPr sz="650" spc="15" dirty="0">
                <a:latin typeface="Microsoft Sans Serif"/>
                <a:cs typeface="Microsoft Sans Serif"/>
              </a:rPr>
              <a:t>inverso. </a:t>
            </a:r>
            <a:r>
              <a:rPr sz="650" spc="-15" dirty="0">
                <a:latin typeface="Microsoft Sans Serif"/>
                <a:cs typeface="Microsoft Sans Serif"/>
              </a:rPr>
              <a:t>Las </a:t>
            </a:r>
            <a:r>
              <a:rPr sz="650" spc="-5" dirty="0">
                <a:latin typeface="Microsoft Sans Serif"/>
                <a:cs typeface="Microsoft Sans Serif"/>
              </a:rPr>
              <a:t>Fig. </a:t>
            </a:r>
            <a:r>
              <a:rPr sz="650" spc="10" dirty="0">
                <a:latin typeface="Microsoft Sans Serif"/>
                <a:cs typeface="Microsoft Sans Serif"/>
              </a:rPr>
              <a:t>6 </a:t>
            </a:r>
            <a:r>
              <a:rPr sz="650" spc="5" dirty="0">
                <a:latin typeface="Microsoft Sans Serif"/>
                <a:cs typeface="Microsoft Sans Serif"/>
              </a:rPr>
              <a:t>y </a:t>
            </a:r>
            <a:r>
              <a:rPr sz="650" spc="10" dirty="0">
                <a:latin typeface="Microsoft Sans Serif"/>
                <a:cs typeface="Microsoft Sans Serif"/>
              </a:rPr>
              <a:t>7 </a:t>
            </a:r>
            <a:r>
              <a:rPr sz="650" spc="30" dirty="0">
                <a:latin typeface="Microsoft Sans Serif"/>
                <a:cs typeface="Microsoft Sans Serif"/>
              </a:rPr>
              <a:t>muestran </a:t>
            </a:r>
            <a:r>
              <a:rPr sz="650" dirty="0">
                <a:latin typeface="Microsoft Sans Serif"/>
                <a:cs typeface="Microsoft Sans Serif"/>
              </a:rPr>
              <a:t>las </a:t>
            </a:r>
            <a:r>
              <a:rPr sz="650" spc="10" dirty="0">
                <a:latin typeface="Microsoft Sans Serif"/>
                <a:cs typeface="Microsoft Sans Serif"/>
              </a:rPr>
              <a:t>características </a:t>
            </a:r>
            <a:r>
              <a:rPr sz="650" spc="15" dirty="0">
                <a:latin typeface="Microsoft Sans Serif"/>
                <a:cs typeface="Microsoft Sans Serif"/>
              </a:rPr>
              <a:t> </a:t>
            </a:r>
            <a:r>
              <a:rPr sz="650" dirty="0">
                <a:latin typeface="Microsoft Sans Serif"/>
                <a:cs typeface="Microsoft Sans Serif"/>
              </a:rPr>
              <a:t>básicas </a:t>
            </a:r>
            <a:r>
              <a:rPr sz="650" spc="20" dirty="0">
                <a:latin typeface="Microsoft Sans Serif"/>
                <a:cs typeface="Microsoft Sans Serif"/>
              </a:rPr>
              <a:t>del relé </a:t>
            </a:r>
            <a:r>
              <a:rPr sz="650" spc="5" dirty="0">
                <a:latin typeface="Microsoft Sans Serif"/>
                <a:cs typeface="Microsoft Sans Serif"/>
              </a:rPr>
              <a:t>y </a:t>
            </a:r>
            <a:r>
              <a:rPr sz="650" spc="10" dirty="0">
                <a:latin typeface="Microsoft Sans Serif"/>
                <a:cs typeface="Microsoft Sans Serif"/>
              </a:rPr>
              <a:t>la zona </a:t>
            </a:r>
            <a:r>
              <a:rPr sz="650" spc="20" dirty="0">
                <a:latin typeface="Microsoft Sans Serif"/>
                <a:cs typeface="Microsoft Sans Serif"/>
              </a:rPr>
              <a:t>de protección para </a:t>
            </a:r>
            <a:r>
              <a:rPr sz="650" spc="5" dirty="0">
                <a:latin typeface="Microsoft Sans Serif"/>
                <a:cs typeface="Microsoft Sans Serif"/>
              </a:rPr>
              <a:t>cada </a:t>
            </a:r>
            <a:r>
              <a:rPr sz="650" spc="35" dirty="0">
                <a:latin typeface="Microsoft Sans Serif"/>
                <a:cs typeface="Microsoft Sans Serif"/>
              </a:rPr>
              <a:t>tipo </a:t>
            </a:r>
            <a:r>
              <a:rPr sz="650" spc="20" dirty="0">
                <a:latin typeface="Microsoft Sans Serif"/>
                <a:cs typeface="Microsoft Sans Serif"/>
              </a:rPr>
              <a:t>de </a:t>
            </a:r>
            <a:r>
              <a:rPr sz="650" spc="15" dirty="0">
                <a:latin typeface="Microsoft Sans Serif"/>
                <a:cs typeface="Microsoft Sans Serif"/>
              </a:rPr>
              <a:t>relé. </a:t>
            </a:r>
            <a:r>
              <a:rPr sz="650" dirty="0">
                <a:latin typeface="Microsoft Sans Serif"/>
                <a:cs typeface="Microsoft Sans Serif"/>
              </a:rPr>
              <a:t>Para </a:t>
            </a:r>
            <a:r>
              <a:rPr sz="650" spc="10" dirty="0">
                <a:latin typeface="Microsoft Sans Serif"/>
                <a:cs typeface="Microsoft Sans Serif"/>
              </a:rPr>
              <a:t>los relés </a:t>
            </a:r>
            <a:r>
              <a:rPr sz="650" spc="20" dirty="0">
                <a:latin typeface="Microsoft Sans Serif"/>
                <a:cs typeface="Microsoft Sans Serif"/>
              </a:rPr>
              <a:t>de </a:t>
            </a:r>
            <a:r>
              <a:rPr sz="650" spc="25" dirty="0">
                <a:latin typeface="Microsoft Sans Serif"/>
                <a:cs typeface="Microsoft Sans Serif"/>
              </a:rPr>
              <a:t> </a:t>
            </a:r>
            <a:r>
              <a:rPr sz="650" spc="35" dirty="0">
                <a:latin typeface="Microsoft Sans Serif"/>
                <a:cs typeface="Microsoft Sans Serif"/>
              </a:rPr>
              <a:t>tiempo </a:t>
            </a:r>
            <a:r>
              <a:rPr sz="650" spc="20" dirty="0">
                <a:latin typeface="Microsoft Sans Serif"/>
                <a:cs typeface="Microsoft Sans Serif"/>
              </a:rPr>
              <a:t>inverso </a:t>
            </a:r>
            <a:r>
              <a:rPr sz="650" spc="10" dirty="0">
                <a:latin typeface="Microsoft Sans Serif"/>
                <a:cs typeface="Microsoft Sans Serif"/>
              </a:rPr>
              <a:t>basados</a:t>
            </a:r>
            <a:r>
              <a:rPr sz="650" spc="15" dirty="0">
                <a:latin typeface="Microsoft Sans Serif"/>
                <a:cs typeface="Microsoft Sans Serif"/>
              </a:rPr>
              <a:t> </a:t>
            </a:r>
            <a:r>
              <a:rPr sz="650" spc="20" dirty="0">
                <a:latin typeface="Microsoft Sans Serif"/>
                <a:cs typeface="Microsoft Sans Serif"/>
              </a:rPr>
              <a:t>en microprocesadores </a:t>
            </a:r>
            <a:r>
              <a:rPr sz="650" spc="15" dirty="0">
                <a:latin typeface="Microsoft Sans Serif"/>
                <a:cs typeface="Microsoft Sans Serif"/>
              </a:rPr>
              <a:t>más </a:t>
            </a:r>
            <a:r>
              <a:rPr sz="650" spc="10" dirty="0">
                <a:latin typeface="Microsoft Sans Serif"/>
                <a:cs typeface="Microsoft Sans Serif"/>
              </a:rPr>
              <a:t>nuevos, </a:t>
            </a:r>
            <a:r>
              <a:rPr sz="650" spc="-5" dirty="0">
                <a:latin typeface="Microsoft Sans Serif"/>
                <a:cs typeface="Microsoft Sans Serif"/>
              </a:rPr>
              <a:t>se </a:t>
            </a:r>
            <a:r>
              <a:rPr sz="650" spc="25" dirty="0">
                <a:latin typeface="Microsoft Sans Serif"/>
                <a:cs typeface="Microsoft Sans Serif"/>
              </a:rPr>
              <a:t>encuentran </a:t>
            </a:r>
            <a:r>
              <a:rPr sz="650" spc="30" dirty="0">
                <a:latin typeface="Microsoft Sans Serif"/>
                <a:cs typeface="Microsoft Sans Serif"/>
              </a:rPr>
              <a:t> </a:t>
            </a:r>
            <a:r>
              <a:rPr sz="650" spc="20" dirty="0">
                <a:latin typeface="Microsoft Sans Serif"/>
                <a:cs typeface="Microsoft Sans Serif"/>
              </a:rPr>
              <a:t>disponibles </a:t>
            </a:r>
            <a:r>
              <a:rPr sz="650" spc="15" dirty="0">
                <a:latin typeface="Microsoft Sans Serif"/>
                <a:cs typeface="Microsoft Sans Serif"/>
              </a:rPr>
              <a:t>dos </a:t>
            </a:r>
            <a:r>
              <a:rPr sz="650" spc="10" dirty="0">
                <a:latin typeface="Microsoft Sans Serif"/>
                <a:cs typeface="Microsoft Sans Serif"/>
              </a:rPr>
              <a:t>estilos </a:t>
            </a:r>
            <a:r>
              <a:rPr sz="650" spc="20" dirty="0">
                <a:latin typeface="Microsoft Sans Serif"/>
                <a:cs typeface="Microsoft Sans Serif"/>
              </a:rPr>
              <a:t>de configuraciones de </a:t>
            </a:r>
            <a:r>
              <a:rPr sz="650" spc="15" dirty="0">
                <a:latin typeface="Microsoft Sans Serif"/>
                <a:cs typeface="Microsoft Sans Serif"/>
              </a:rPr>
              <a:t>curva </a:t>
            </a:r>
            <a:r>
              <a:rPr sz="650" spc="20" dirty="0">
                <a:latin typeface="Microsoft Sans Serif"/>
                <a:cs typeface="Microsoft Sans Serif"/>
              </a:rPr>
              <a:t>de </a:t>
            </a:r>
            <a:r>
              <a:rPr sz="650" spc="35" dirty="0">
                <a:latin typeface="Microsoft Sans Serif"/>
                <a:cs typeface="Microsoft Sans Serif"/>
              </a:rPr>
              <a:t>tiempo </a:t>
            </a:r>
            <a:r>
              <a:rPr sz="650" spc="15" dirty="0">
                <a:latin typeface="Microsoft Sans Serif"/>
                <a:cs typeface="Microsoft Sans Serif"/>
              </a:rPr>
              <a:t>inverso. </a:t>
            </a:r>
            <a:r>
              <a:rPr sz="650" spc="20" dirty="0">
                <a:latin typeface="Microsoft Sans Serif"/>
                <a:cs typeface="Microsoft Sans Serif"/>
              </a:rPr>
              <a:t>Un </a:t>
            </a:r>
            <a:r>
              <a:rPr sz="650" spc="15" dirty="0">
                <a:latin typeface="Microsoft Sans Serif"/>
                <a:cs typeface="Microsoft Sans Serif"/>
              </a:rPr>
              <a:t>estilo </a:t>
            </a:r>
            <a:r>
              <a:rPr sz="650" spc="20" dirty="0">
                <a:latin typeface="Microsoft Sans Serif"/>
                <a:cs typeface="Microsoft Sans Serif"/>
              </a:rPr>
              <a:t> de</a:t>
            </a:r>
            <a:r>
              <a:rPr sz="650" dirty="0">
                <a:latin typeface="Microsoft Sans Serif"/>
                <a:cs typeface="Microsoft Sans Serif"/>
              </a:rPr>
              <a:t> </a:t>
            </a:r>
            <a:r>
              <a:rPr sz="650" spc="20" dirty="0">
                <a:latin typeface="Microsoft Sans Serif"/>
                <a:cs typeface="Microsoft Sans Serif"/>
              </a:rPr>
              <a:t>relé</a:t>
            </a:r>
            <a:r>
              <a:rPr sz="650" spc="5" dirty="0">
                <a:latin typeface="Microsoft Sans Serif"/>
                <a:cs typeface="Microsoft Sans Serif"/>
              </a:rPr>
              <a:t> </a:t>
            </a:r>
            <a:r>
              <a:rPr sz="650" spc="30" dirty="0">
                <a:latin typeface="Microsoft Sans Serif"/>
                <a:cs typeface="Microsoft Sans Serif"/>
              </a:rPr>
              <a:t>permite</a:t>
            </a:r>
            <a:r>
              <a:rPr sz="650" dirty="0">
                <a:latin typeface="Microsoft Sans Serif"/>
                <a:cs typeface="Microsoft Sans Serif"/>
              </a:rPr>
              <a:t> </a:t>
            </a:r>
            <a:r>
              <a:rPr sz="650" spc="10" dirty="0">
                <a:latin typeface="Microsoft Sans Serif"/>
                <a:cs typeface="Microsoft Sans Serif"/>
              </a:rPr>
              <a:t>al</a:t>
            </a:r>
            <a:r>
              <a:rPr sz="650" spc="5" dirty="0">
                <a:latin typeface="Microsoft Sans Serif"/>
                <a:cs typeface="Microsoft Sans Serif"/>
              </a:rPr>
              <a:t> </a:t>
            </a:r>
            <a:r>
              <a:rPr sz="650" spc="20" dirty="0">
                <a:latin typeface="Microsoft Sans Serif"/>
                <a:cs typeface="Microsoft Sans Serif"/>
              </a:rPr>
              <a:t>usuario</a:t>
            </a:r>
            <a:r>
              <a:rPr sz="650" dirty="0">
                <a:latin typeface="Microsoft Sans Serif"/>
                <a:cs typeface="Microsoft Sans Serif"/>
              </a:rPr>
              <a:t> </a:t>
            </a:r>
            <a:r>
              <a:rPr sz="650" spc="10" dirty="0">
                <a:latin typeface="Microsoft Sans Serif"/>
                <a:cs typeface="Microsoft Sans Serif"/>
              </a:rPr>
              <a:t>seleccionar</a:t>
            </a:r>
            <a:r>
              <a:rPr sz="650" spc="5" dirty="0">
                <a:latin typeface="Microsoft Sans Serif"/>
                <a:cs typeface="Microsoft Sans Serif"/>
              </a:rPr>
              <a:t> </a:t>
            </a:r>
            <a:r>
              <a:rPr sz="650" spc="30" dirty="0">
                <a:latin typeface="Microsoft Sans Serif"/>
                <a:cs typeface="Microsoft Sans Serif"/>
              </a:rPr>
              <a:t>puntos</a:t>
            </a:r>
            <a:r>
              <a:rPr sz="650" dirty="0">
                <a:latin typeface="Microsoft Sans Serif"/>
                <a:cs typeface="Microsoft Sans Serif"/>
              </a:rPr>
              <a:t> </a:t>
            </a:r>
            <a:r>
              <a:rPr sz="650" spc="5" dirty="0">
                <a:latin typeface="Microsoft Sans Serif"/>
                <a:cs typeface="Microsoft Sans Serif"/>
              </a:rPr>
              <a:t>específicos </a:t>
            </a:r>
            <a:r>
              <a:rPr sz="650" spc="20" dirty="0">
                <a:latin typeface="Microsoft Sans Serif"/>
                <a:cs typeface="Microsoft Sans Serif"/>
              </a:rPr>
              <a:t>en</a:t>
            </a:r>
            <a:r>
              <a:rPr sz="650" dirty="0">
                <a:latin typeface="Microsoft Sans Serif"/>
                <a:cs typeface="Microsoft Sans Serif"/>
              </a:rPr>
              <a:t> </a:t>
            </a:r>
            <a:r>
              <a:rPr sz="650" spc="10" dirty="0">
                <a:latin typeface="Microsoft Sans Serif"/>
                <a:cs typeface="Microsoft Sans Serif"/>
              </a:rPr>
              <a:t>la</a:t>
            </a:r>
            <a:r>
              <a:rPr sz="650" spc="5" dirty="0">
                <a:latin typeface="Microsoft Sans Serif"/>
                <a:cs typeface="Microsoft Sans Serif"/>
              </a:rPr>
              <a:t> </a:t>
            </a:r>
            <a:r>
              <a:rPr sz="650" spc="15" dirty="0">
                <a:latin typeface="Microsoft Sans Serif"/>
                <a:cs typeface="Microsoft Sans Serif"/>
              </a:rPr>
              <a:t>curva</a:t>
            </a:r>
            <a:r>
              <a:rPr sz="650" dirty="0">
                <a:latin typeface="Microsoft Sans Serif"/>
                <a:cs typeface="Microsoft Sans Serif"/>
              </a:rPr>
              <a:t> </a:t>
            </a:r>
            <a:r>
              <a:rPr sz="650" spc="20" dirty="0">
                <a:latin typeface="Microsoft Sans Serif"/>
                <a:cs typeface="Microsoft Sans Serif"/>
              </a:rPr>
              <a:t>de</a:t>
            </a:r>
            <a:r>
              <a:rPr sz="650" spc="5" dirty="0">
                <a:latin typeface="Microsoft Sans Serif"/>
                <a:cs typeface="Microsoft Sans Serif"/>
              </a:rPr>
              <a:t> </a:t>
            </a:r>
            <a:r>
              <a:rPr sz="650" spc="35" dirty="0">
                <a:latin typeface="Microsoft Sans Serif"/>
                <a:cs typeface="Microsoft Sans Serif"/>
              </a:rPr>
              <a:t>tiempo</a:t>
            </a:r>
            <a:r>
              <a:rPr sz="650" dirty="0">
                <a:latin typeface="Microsoft Sans Serif"/>
                <a:cs typeface="Microsoft Sans Serif"/>
              </a:rPr>
              <a:t> </a:t>
            </a:r>
            <a:r>
              <a:rPr sz="650" spc="5" dirty="0">
                <a:latin typeface="Microsoft Sans Serif"/>
                <a:cs typeface="Microsoft Sans Serif"/>
              </a:rPr>
              <a:t>V/ </a:t>
            </a:r>
            <a:r>
              <a:rPr sz="650" spc="-160" dirty="0">
                <a:latin typeface="Microsoft Sans Serif"/>
                <a:cs typeface="Microsoft Sans Serif"/>
              </a:rPr>
              <a:t> </a:t>
            </a:r>
            <a:r>
              <a:rPr sz="650" spc="-5" dirty="0">
                <a:latin typeface="Microsoft Sans Serif"/>
                <a:cs typeface="Microsoft Sans Serif"/>
              </a:rPr>
              <a:t>Hz </a:t>
            </a:r>
            <a:r>
              <a:rPr sz="650" spc="10" dirty="0">
                <a:latin typeface="Microsoft Sans Serif"/>
                <a:cs typeface="Microsoft Sans Serif"/>
              </a:rPr>
              <a:t>deseada </a:t>
            </a:r>
            <a:r>
              <a:rPr sz="650" spc="20" dirty="0">
                <a:latin typeface="Microsoft Sans Serif"/>
                <a:cs typeface="Microsoft Sans Serif"/>
              </a:rPr>
              <a:t>para </a:t>
            </a:r>
            <a:r>
              <a:rPr sz="650" spc="10" dirty="0">
                <a:latin typeface="Microsoft Sans Serif"/>
                <a:cs typeface="Microsoft Sans Serif"/>
              </a:rPr>
              <a:t>la aplicación </a:t>
            </a:r>
            <a:r>
              <a:rPr sz="650" spc="25" dirty="0">
                <a:latin typeface="Microsoft Sans Serif"/>
                <a:cs typeface="Microsoft Sans Serif"/>
              </a:rPr>
              <a:t>particular </a:t>
            </a:r>
            <a:r>
              <a:rPr sz="650" spc="20" dirty="0">
                <a:latin typeface="Microsoft Sans Serif"/>
                <a:cs typeface="Microsoft Sans Serif"/>
              </a:rPr>
              <a:t>del usuario. </a:t>
            </a:r>
            <a:r>
              <a:rPr sz="650" spc="-30" dirty="0">
                <a:latin typeface="Microsoft Sans Serif"/>
                <a:cs typeface="Microsoft Sans Serif"/>
              </a:rPr>
              <a:t>El </a:t>
            </a:r>
            <a:r>
              <a:rPr sz="650" spc="40" dirty="0">
                <a:latin typeface="Microsoft Sans Serif"/>
                <a:cs typeface="Microsoft Sans Serif"/>
              </a:rPr>
              <a:t>otro </a:t>
            </a:r>
            <a:r>
              <a:rPr sz="650" spc="15" dirty="0">
                <a:latin typeface="Microsoft Sans Serif"/>
                <a:cs typeface="Microsoft Sans Serif"/>
              </a:rPr>
              <a:t>estilo </a:t>
            </a:r>
            <a:r>
              <a:rPr sz="650" spc="20" dirty="0">
                <a:latin typeface="Microsoft Sans Serif"/>
                <a:cs typeface="Microsoft Sans Serif"/>
              </a:rPr>
              <a:t>de relé </a:t>
            </a:r>
            <a:r>
              <a:rPr sz="650" spc="25" dirty="0">
                <a:latin typeface="Microsoft Sans Serif"/>
                <a:cs typeface="Microsoft Sans Serif"/>
              </a:rPr>
              <a:t> proporciona conjuntos </a:t>
            </a:r>
            <a:r>
              <a:rPr sz="650" spc="20" dirty="0">
                <a:latin typeface="Microsoft Sans Serif"/>
                <a:cs typeface="Microsoft Sans Serif"/>
              </a:rPr>
              <a:t>de </a:t>
            </a:r>
            <a:r>
              <a:rPr sz="650" spc="10" dirty="0">
                <a:latin typeface="Microsoft Sans Serif"/>
                <a:cs typeface="Microsoft Sans Serif"/>
              </a:rPr>
              <a:t>curvas </a:t>
            </a:r>
            <a:r>
              <a:rPr sz="650" spc="20" dirty="0">
                <a:latin typeface="Microsoft Sans Serif"/>
                <a:cs typeface="Microsoft Sans Serif"/>
              </a:rPr>
              <a:t>de </a:t>
            </a:r>
            <a:r>
              <a:rPr sz="650" spc="35" dirty="0">
                <a:latin typeface="Microsoft Sans Serif"/>
                <a:cs typeface="Microsoft Sans Serif"/>
              </a:rPr>
              <a:t>tiempo </a:t>
            </a:r>
            <a:r>
              <a:rPr sz="650" dirty="0">
                <a:latin typeface="Microsoft Sans Serif"/>
                <a:cs typeface="Microsoft Sans Serif"/>
              </a:rPr>
              <a:t>V/Hz </a:t>
            </a:r>
            <a:r>
              <a:rPr sz="650" spc="30" dirty="0">
                <a:latin typeface="Microsoft Sans Serif"/>
                <a:cs typeface="Microsoft Sans Serif"/>
              </a:rPr>
              <a:t>entre </a:t>
            </a:r>
            <a:r>
              <a:rPr sz="650" dirty="0">
                <a:latin typeface="Microsoft Sans Serif"/>
                <a:cs typeface="Microsoft Sans Serif"/>
              </a:rPr>
              <a:t>las </a:t>
            </a:r>
            <a:r>
              <a:rPr sz="650" spc="5" dirty="0">
                <a:latin typeface="Microsoft Sans Serif"/>
                <a:cs typeface="Microsoft Sans Serif"/>
              </a:rPr>
              <a:t>cuales </a:t>
            </a:r>
            <a:r>
              <a:rPr sz="650" spc="10" dirty="0">
                <a:latin typeface="Microsoft Sans Serif"/>
                <a:cs typeface="Microsoft Sans Serif"/>
              </a:rPr>
              <a:t>el </a:t>
            </a:r>
            <a:r>
              <a:rPr sz="650" spc="20" dirty="0">
                <a:latin typeface="Microsoft Sans Serif"/>
                <a:cs typeface="Microsoft Sans Serif"/>
              </a:rPr>
              <a:t>usuario </a:t>
            </a:r>
            <a:r>
              <a:rPr sz="650" spc="25" dirty="0">
                <a:latin typeface="Microsoft Sans Serif"/>
                <a:cs typeface="Microsoft Sans Serif"/>
              </a:rPr>
              <a:t> </a:t>
            </a:r>
            <a:r>
              <a:rPr sz="650" spc="5" dirty="0">
                <a:latin typeface="Microsoft Sans Serif"/>
                <a:cs typeface="Microsoft Sans Serif"/>
              </a:rPr>
              <a:t>selecciona </a:t>
            </a:r>
            <a:r>
              <a:rPr sz="650" spc="25" dirty="0">
                <a:latin typeface="Microsoft Sans Serif"/>
                <a:cs typeface="Microsoft Sans Serif"/>
              </a:rPr>
              <a:t>una </a:t>
            </a:r>
            <a:r>
              <a:rPr sz="650" spc="15" dirty="0">
                <a:latin typeface="Microsoft Sans Serif"/>
                <a:cs typeface="Microsoft Sans Serif"/>
              </a:rPr>
              <a:t>curva </a:t>
            </a:r>
            <a:r>
              <a:rPr sz="650" spc="5" dirty="0">
                <a:latin typeface="Microsoft Sans Serif"/>
                <a:cs typeface="Microsoft Sans Serif"/>
              </a:rPr>
              <a:t>específica, </a:t>
            </a:r>
            <a:r>
              <a:rPr sz="650" spc="25" dirty="0">
                <a:latin typeface="Microsoft Sans Serif"/>
                <a:cs typeface="Microsoft Sans Serif"/>
              </a:rPr>
              <a:t>lo que proporciona </a:t>
            </a:r>
            <a:r>
              <a:rPr sz="650" spc="10" dirty="0">
                <a:latin typeface="Microsoft Sans Serif"/>
                <a:cs typeface="Microsoft Sans Serif"/>
              </a:rPr>
              <a:t>el </a:t>
            </a:r>
            <a:r>
              <a:rPr sz="650" spc="30" dirty="0">
                <a:latin typeface="Microsoft Sans Serif"/>
                <a:cs typeface="Microsoft Sans Serif"/>
              </a:rPr>
              <a:t>mejor </a:t>
            </a:r>
            <a:r>
              <a:rPr sz="650" spc="15" dirty="0">
                <a:latin typeface="Microsoft Sans Serif"/>
                <a:cs typeface="Microsoft Sans Serif"/>
              </a:rPr>
              <a:t>ajuste </a:t>
            </a:r>
            <a:r>
              <a:rPr sz="650" spc="20" dirty="0">
                <a:latin typeface="Microsoft Sans Serif"/>
                <a:cs typeface="Microsoft Sans Serif"/>
              </a:rPr>
              <a:t>para </a:t>
            </a:r>
            <a:r>
              <a:rPr sz="650" spc="10" dirty="0">
                <a:latin typeface="Microsoft Sans Serif"/>
                <a:cs typeface="Microsoft Sans Serif"/>
              </a:rPr>
              <a:t>esta </a:t>
            </a:r>
            <a:r>
              <a:rPr sz="650" spc="15" dirty="0">
                <a:latin typeface="Microsoft Sans Serif"/>
                <a:cs typeface="Microsoft Sans Serif"/>
              </a:rPr>
              <a:t> </a:t>
            </a:r>
            <a:r>
              <a:rPr sz="650" spc="10" dirty="0">
                <a:latin typeface="Microsoft Sans Serif"/>
                <a:cs typeface="Microsoft Sans Serif"/>
              </a:rPr>
              <a:t>aplicación.</a:t>
            </a:r>
            <a:endParaRPr sz="650">
              <a:latin typeface="Microsoft Sans Serif"/>
              <a:cs typeface="Microsoft Sans Serif"/>
            </a:endParaRPr>
          </a:p>
          <a:p>
            <a:pPr marL="12700" marR="29209" indent="154940">
              <a:lnSpc>
                <a:spcPct val="133600"/>
              </a:lnSpc>
              <a:spcBef>
                <a:spcPts val="20"/>
              </a:spcBef>
            </a:pPr>
            <a:r>
              <a:rPr sz="750" spc="10" dirty="0">
                <a:latin typeface="Microsoft Sans Serif"/>
                <a:cs typeface="Microsoft Sans Serif"/>
              </a:rPr>
              <a:t>Tenga </a:t>
            </a:r>
            <a:r>
              <a:rPr sz="750" spc="25" dirty="0">
                <a:latin typeface="Microsoft Sans Serif"/>
                <a:cs typeface="Microsoft Sans Serif"/>
              </a:rPr>
              <a:t>en </a:t>
            </a:r>
            <a:r>
              <a:rPr sz="750" spc="20" dirty="0">
                <a:latin typeface="Microsoft Sans Serif"/>
                <a:cs typeface="Microsoft Sans Serif"/>
              </a:rPr>
              <a:t>cuenta </a:t>
            </a:r>
            <a:r>
              <a:rPr sz="750" spc="30" dirty="0">
                <a:latin typeface="Microsoft Sans Serif"/>
                <a:cs typeface="Microsoft Sans Serif"/>
              </a:rPr>
              <a:t>que </a:t>
            </a:r>
            <a:r>
              <a:rPr sz="750" dirty="0">
                <a:latin typeface="Microsoft Sans Serif"/>
                <a:cs typeface="Microsoft Sans Serif"/>
              </a:rPr>
              <a:t>las </a:t>
            </a:r>
            <a:r>
              <a:rPr sz="750" spc="10" dirty="0">
                <a:latin typeface="Microsoft Sans Serif"/>
                <a:cs typeface="Microsoft Sans Serif"/>
              </a:rPr>
              <a:t>curvas </a:t>
            </a:r>
            <a:r>
              <a:rPr sz="750" dirty="0">
                <a:latin typeface="Microsoft Sans Serif"/>
                <a:cs typeface="Microsoft Sans Serif"/>
              </a:rPr>
              <a:t>V/Hz </a:t>
            </a:r>
            <a:r>
              <a:rPr sz="750" spc="25" dirty="0">
                <a:latin typeface="Microsoft Sans Serif"/>
                <a:cs typeface="Microsoft Sans Serif"/>
              </a:rPr>
              <a:t>proporcionadas </a:t>
            </a:r>
            <a:r>
              <a:rPr sz="750" spc="45" dirty="0">
                <a:latin typeface="Microsoft Sans Serif"/>
                <a:cs typeface="Microsoft Sans Serif"/>
              </a:rPr>
              <a:t>por </a:t>
            </a:r>
            <a:r>
              <a:rPr sz="750" spc="10" dirty="0">
                <a:latin typeface="Microsoft Sans Serif"/>
                <a:cs typeface="Microsoft Sans Serif"/>
              </a:rPr>
              <a:t>los </a:t>
            </a:r>
            <a:r>
              <a:rPr sz="750" spc="15" dirty="0">
                <a:latin typeface="Microsoft Sans Serif"/>
                <a:cs typeface="Microsoft Sans Serif"/>
              </a:rPr>
              <a:t> </a:t>
            </a:r>
            <a:r>
              <a:rPr sz="750" spc="20" dirty="0">
                <a:latin typeface="Microsoft Sans Serif"/>
                <a:cs typeface="Microsoft Sans Serif"/>
              </a:rPr>
              <a:t>fabricantes </a:t>
            </a:r>
            <a:r>
              <a:rPr sz="750" dirty="0">
                <a:latin typeface="Microsoft Sans Serif"/>
                <a:cs typeface="Microsoft Sans Serif"/>
              </a:rPr>
              <a:t>a </a:t>
            </a:r>
            <a:r>
              <a:rPr sz="750" spc="40" dirty="0">
                <a:latin typeface="Microsoft Sans Serif"/>
                <a:cs typeface="Microsoft Sans Serif"/>
              </a:rPr>
              <a:t>menudo </a:t>
            </a:r>
            <a:r>
              <a:rPr sz="750" spc="-5" dirty="0">
                <a:latin typeface="Microsoft Sans Serif"/>
                <a:cs typeface="Microsoft Sans Serif"/>
              </a:rPr>
              <a:t>se </a:t>
            </a:r>
            <a:r>
              <a:rPr sz="750" spc="15" dirty="0">
                <a:latin typeface="Microsoft Sans Serif"/>
                <a:cs typeface="Microsoft Sans Serif"/>
              </a:rPr>
              <a:t>basan </a:t>
            </a:r>
            <a:r>
              <a:rPr sz="750" spc="25" dirty="0">
                <a:latin typeface="Microsoft Sans Serif"/>
                <a:cs typeface="Microsoft Sans Serif"/>
              </a:rPr>
              <a:t>en límites </a:t>
            </a:r>
            <a:r>
              <a:rPr sz="750" spc="10" dirty="0">
                <a:latin typeface="Microsoft Sans Serif"/>
                <a:cs typeface="Microsoft Sans Serif"/>
              </a:rPr>
              <a:t>reales </a:t>
            </a:r>
            <a:r>
              <a:rPr sz="750" spc="20" dirty="0">
                <a:latin typeface="Microsoft Sans Serif"/>
                <a:cs typeface="Microsoft Sans Serif"/>
              </a:rPr>
              <a:t>del </a:t>
            </a:r>
            <a:r>
              <a:rPr sz="750" spc="15" dirty="0">
                <a:latin typeface="Microsoft Sans Serif"/>
                <a:cs typeface="Microsoft Sans Serif"/>
              </a:rPr>
              <a:t>núcleo. Cuando </a:t>
            </a:r>
            <a:r>
              <a:rPr sz="750" spc="20" dirty="0">
                <a:latin typeface="Microsoft Sans Serif"/>
                <a:cs typeface="Microsoft Sans Serif"/>
              </a:rPr>
              <a:t> </a:t>
            </a:r>
            <a:r>
              <a:rPr sz="750" spc="10" dirty="0">
                <a:latin typeface="Microsoft Sans Serif"/>
                <a:cs typeface="Microsoft Sans Serif"/>
              </a:rPr>
              <a:t>dichas</a:t>
            </a:r>
            <a:r>
              <a:rPr sz="750" spc="5" dirty="0">
                <a:latin typeface="Microsoft Sans Serif"/>
                <a:cs typeface="Microsoft Sans Serif"/>
              </a:rPr>
              <a:t> </a:t>
            </a:r>
            <a:r>
              <a:rPr sz="750" spc="10" dirty="0">
                <a:latin typeface="Microsoft Sans Serif"/>
                <a:cs typeface="Microsoft Sans Serif"/>
              </a:rPr>
              <a:t>curvas</a:t>
            </a:r>
            <a:r>
              <a:rPr sz="750" spc="5" dirty="0">
                <a:latin typeface="Microsoft Sans Serif"/>
                <a:cs typeface="Microsoft Sans Serif"/>
              </a:rPr>
              <a:t> </a:t>
            </a:r>
            <a:r>
              <a:rPr sz="750" spc="-5" dirty="0">
                <a:latin typeface="Microsoft Sans Serif"/>
                <a:cs typeface="Microsoft Sans Serif"/>
              </a:rPr>
              <a:t>se</a:t>
            </a:r>
            <a:r>
              <a:rPr sz="750" spc="5" dirty="0">
                <a:latin typeface="Microsoft Sans Serif"/>
                <a:cs typeface="Microsoft Sans Serif"/>
              </a:rPr>
              <a:t> </a:t>
            </a:r>
            <a:r>
              <a:rPr sz="750" spc="15" dirty="0">
                <a:latin typeface="Microsoft Sans Serif"/>
                <a:cs typeface="Microsoft Sans Serif"/>
              </a:rPr>
              <a:t>aplican</a:t>
            </a:r>
            <a:r>
              <a:rPr sz="750" spc="10" dirty="0">
                <a:latin typeface="Microsoft Sans Serif"/>
                <a:cs typeface="Microsoft Sans Serif"/>
              </a:rPr>
              <a:t> </a:t>
            </a:r>
            <a:r>
              <a:rPr sz="750" spc="25" dirty="0">
                <a:latin typeface="Microsoft Sans Serif"/>
                <a:cs typeface="Microsoft Sans Serif"/>
              </a:rPr>
              <a:t>en</a:t>
            </a:r>
            <a:r>
              <a:rPr sz="750" spc="5" dirty="0">
                <a:latin typeface="Microsoft Sans Serif"/>
                <a:cs typeface="Microsoft Sans Serif"/>
              </a:rPr>
              <a:t> </a:t>
            </a:r>
            <a:r>
              <a:rPr sz="750" spc="10" dirty="0">
                <a:latin typeface="Microsoft Sans Serif"/>
                <a:cs typeface="Microsoft Sans Serif"/>
              </a:rPr>
              <a:t>los</a:t>
            </a:r>
            <a:r>
              <a:rPr sz="750" spc="5" dirty="0">
                <a:latin typeface="Microsoft Sans Serif"/>
                <a:cs typeface="Microsoft Sans Serif"/>
              </a:rPr>
              <a:t> </a:t>
            </a:r>
            <a:r>
              <a:rPr sz="750" spc="25" dirty="0">
                <a:latin typeface="Microsoft Sans Serif"/>
                <a:cs typeface="Microsoft Sans Serif"/>
              </a:rPr>
              <a:t>terminales</a:t>
            </a:r>
            <a:r>
              <a:rPr sz="750" spc="5" dirty="0">
                <a:latin typeface="Microsoft Sans Serif"/>
                <a:cs typeface="Microsoft Sans Serif"/>
              </a:rPr>
              <a:t> </a:t>
            </a:r>
            <a:r>
              <a:rPr sz="750" spc="20" dirty="0">
                <a:latin typeface="Microsoft Sans Serif"/>
                <a:cs typeface="Microsoft Sans Serif"/>
              </a:rPr>
              <a:t>del</a:t>
            </a:r>
            <a:r>
              <a:rPr sz="750" spc="10" dirty="0">
                <a:latin typeface="Microsoft Sans Serif"/>
                <a:cs typeface="Microsoft Sans Serif"/>
              </a:rPr>
              <a:t> </a:t>
            </a:r>
            <a:r>
              <a:rPr sz="750" spc="25" dirty="0">
                <a:latin typeface="Microsoft Sans Serif"/>
                <a:cs typeface="Microsoft Sans Serif"/>
              </a:rPr>
              <a:t>equipo,</a:t>
            </a:r>
            <a:r>
              <a:rPr sz="750" spc="5" dirty="0">
                <a:latin typeface="Microsoft Sans Serif"/>
                <a:cs typeface="Microsoft Sans Serif"/>
              </a:rPr>
              <a:t> </a:t>
            </a:r>
            <a:r>
              <a:rPr sz="750" spc="25" dirty="0">
                <a:latin typeface="Microsoft Sans Serif"/>
                <a:cs typeface="Microsoft Sans Serif"/>
              </a:rPr>
              <a:t>representan</a:t>
            </a:r>
            <a:r>
              <a:rPr sz="750" spc="5" dirty="0">
                <a:latin typeface="Microsoft Sans Serif"/>
                <a:cs typeface="Microsoft Sans Serif"/>
              </a:rPr>
              <a:t> </a:t>
            </a:r>
            <a:r>
              <a:rPr sz="750" spc="30" dirty="0">
                <a:latin typeface="Microsoft Sans Serif"/>
                <a:cs typeface="Microsoft Sans Serif"/>
              </a:rPr>
              <a:t>una </a:t>
            </a:r>
            <a:r>
              <a:rPr sz="750" spc="-180" dirty="0">
                <a:latin typeface="Microsoft Sans Serif"/>
                <a:cs typeface="Microsoft Sans Serif"/>
              </a:rPr>
              <a:t> </a:t>
            </a:r>
            <a:r>
              <a:rPr sz="750" spc="25" dirty="0">
                <a:latin typeface="Microsoft Sans Serif"/>
                <a:cs typeface="Microsoft Sans Serif"/>
              </a:rPr>
              <a:t>condición</a:t>
            </a:r>
            <a:r>
              <a:rPr sz="750" spc="-5" dirty="0">
                <a:latin typeface="Microsoft Sans Serif"/>
                <a:cs typeface="Microsoft Sans Serif"/>
              </a:rPr>
              <a:t> </a:t>
            </a:r>
            <a:r>
              <a:rPr sz="750" spc="15" dirty="0">
                <a:latin typeface="Microsoft Sans Serif"/>
                <a:cs typeface="Microsoft Sans Serif"/>
              </a:rPr>
              <a:t>sin</a:t>
            </a:r>
            <a:r>
              <a:rPr sz="750" dirty="0">
                <a:latin typeface="Microsoft Sans Serif"/>
                <a:cs typeface="Microsoft Sans Serif"/>
              </a:rPr>
              <a:t> </a:t>
            </a:r>
            <a:r>
              <a:rPr sz="750" spc="10" dirty="0">
                <a:latin typeface="Microsoft Sans Serif"/>
                <a:cs typeface="Microsoft Sans Serif"/>
              </a:rPr>
              <a:t>carga.</a:t>
            </a:r>
            <a:r>
              <a:rPr sz="750" dirty="0">
                <a:latin typeface="Microsoft Sans Serif"/>
                <a:cs typeface="Microsoft Sans Serif"/>
              </a:rPr>
              <a:t> </a:t>
            </a:r>
            <a:r>
              <a:rPr sz="750" spc="-15" dirty="0">
                <a:latin typeface="Microsoft Sans Serif"/>
                <a:cs typeface="Microsoft Sans Serif"/>
              </a:rPr>
              <a:t>La</a:t>
            </a:r>
            <a:r>
              <a:rPr sz="750" dirty="0">
                <a:latin typeface="Microsoft Sans Serif"/>
                <a:cs typeface="Microsoft Sans Serif"/>
              </a:rPr>
              <a:t> </a:t>
            </a:r>
            <a:r>
              <a:rPr sz="750" spc="15" dirty="0">
                <a:latin typeface="Microsoft Sans Serif"/>
                <a:cs typeface="Microsoft Sans Serif"/>
              </a:rPr>
              <a:t>aplicación</a:t>
            </a:r>
            <a:r>
              <a:rPr sz="750" dirty="0">
                <a:latin typeface="Microsoft Sans Serif"/>
                <a:cs typeface="Microsoft Sans Serif"/>
              </a:rPr>
              <a:t> </a:t>
            </a:r>
            <a:r>
              <a:rPr sz="750" spc="25" dirty="0">
                <a:latin typeface="Microsoft Sans Serif"/>
                <a:cs typeface="Microsoft Sans Serif"/>
              </a:rPr>
              <a:t>de</a:t>
            </a:r>
            <a:r>
              <a:rPr sz="750" dirty="0">
                <a:latin typeface="Microsoft Sans Serif"/>
                <a:cs typeface="Microsoft Sans Serif"/>
              </a:rPr>
              <a:t> </a:t>
            </a:r>
            <a:r>
              <a:rPr sz="750" spc="15" dirty="0">
                <a:latin typeface="Microsoft Sans Serif"/>
                <a:cs typeface="Microsoft Sans Serif"/>
              </a:rPr>
              <a:t>tales</a:t>
            </a:r>
            <a:r>
              <a:rPr sz="750" dirty="0">
                <a:latin typeface="Microsoft Sans Serif"/>
                <a:cs typeface="Microsoft Sans Serif"/>
              </a:rPr>
              <a:t> </a:t>
            </a:r>
            <a:r>
              <a:rPr sz="750" spc="10" dirty="0">
                <a:latin typeface="Microsoft Sans Serif"/>
                <a:cs typeface="Microsoft Sans Serif"/>
              </a:rPr>
              <a:t>curvas</a:t>
            </a:r>
            <a:r>
              <a:rPr sz="750" dirty="0">
                <a:latin typeface="Microsoft Sans Serif"/>
                <a:cs typeface="Microsoft Sans Serif"/>
              </a:rPr>
              <a:t> </a:t>
            </a:r>
            <a:r>
              <a:rPr sz="750" spc="25" dirty="0">
                <a:latin typeface="Microsoft Sans Serif"/>
                <a:cs typeface="Microsoft Sans Serif"/>
              </a:rPr>
              <a:t>bajo</a:t>
            </a:r>
            <a:r>
              <a:rPr sz="750" dirty="0">
                <a:latin typeface="Microsoft Sans Serif"/>
                <a:cs typeface="Microsoft Sans Serif"/>
              </a:rPr>
              <a:t> </a:t>
            </a:r>
            <a:r>
              <a:rPr sz="750" spc="15" dirty="0">
                <a:latin typeface="Microsoft Sans Serif"/>
                <a:cs typeface="Microsoft Sans Serif"/>
              </a:rPr>
              <a:t>carga</a:t>
            </a:r>
            <a:r>
              <a:rPr sz="750" spc="-5" dirty="0">
                <a:latin typeface="Microsoft Sans Serif"/>
                <a:cs typeface="Microsoft Sans Serif"/>
              </a:rPr>
              <a:t> </a:t>
            </a:r>
            <a:r>
              <a:rPr sz="750" spc="25" dirty="0">
                <a:latin typeface="Microsoft Sans Serif"/>
                <a:cs typeface="Microsoft Sans Serif"/>
              </a:rPr>
              <a:t>puede</a:t>
            </a:r>
            <a:r>
              <a:rPr sz="750" dirty="0">
                <a:latin typeface="Microsoft Sans Serif"/>
                <a:cs typeface="Microsoft Sans Serif"/>
              </a:rPr>
              <a:t> </a:t>
            </a:r>
            <a:r>
              <a:rPr sz="750" spc="15" dirty="0">
                <a:latin typeface="Microsoft Sans Serif"/>
                <a:cs typeface="Microsoft Sans Serif"/>
              </a:rPr>
              <a:t>ser </a:t>
            </a:r>
            <a:r>
              <a:rPr sz="750" spc="-180" dirty="0">
                <a:latin typeface="Microsoft Sans Serif"/>
                <a:cs typeface="Microsoft Sans Serif"/>
              </a:rPr>
              <a:t> </a:t>
            </a:r>
            <a:r>
              <a:rPr sz="750" spc="30" dirty="0">
                <a:latin typeface="Microsoft Sans Serif"/>
                <a:cs typeface="Microsoft Sans Serif"/>
              </a:rPr>
              <a:t>optimista. </a:t>
            </a:r>
            <a:r>
              <a:rPr sz="750" spc="15" dirty="0">
                <a:latin typeface="Microsoft Sans Serif"/>
                <a:cs typeface="Microsoft Sans Serif"/>
              </a:rPr>
              <a:t>Cuando </a:t>
            </a:r>
            <a:r>
              <a:rPr sz="750" spc="-5" dirty="0">
                <a:latin typeface="Microsoft Sans Serif"/>
                <a:cs typeface="Microsoft Sans Serif"/>
              </a:rPr>
              <a:t>se </a:t>
            </a:r>
            <a:r>
              <a:rPr sz="750" spc="25" dirty="0">
                <a:latin typeface="Microsoft Sans Serif"/>
                <a:cs typeface="Microsoft Sans Serif"/>
              </a:rPr>
              <a:t>utilizan </a:t>
            </a:r>
            <a:r>
              <a:rPr sz="750" spc="10" dirty="0">
                <a:latin typeface="Microsoft Sans Serif"/>
                <a:cs typeface="Microsoft Sans Serif"/>
              </a:rPr>
              <a:t>curvas </a:t>
            </a:r>
            <a:r>
              <a:rPr sz="750" dirty="0">
                <a:latin typeface="Microsoft Sans Serif"/>
                <a:cs typeface="Microsoft Sans Serif"/>
              </a:rPr>
              <a:t>V/Hz, </a:t>
            </a:r>
            <a:r>
              <a:rPr sz="750" spc="-5" dirty="0">
                <a:latin typeface="Microsoft Sans Serif"/>
                <a:cs typeface="Microsoft Sans Serif"/>
              </a:rPr>
              <a:t>se </a:t>
            </a:r>
            <a:r>
              <a:rPr sz="750" spc="25" dirty="0">
                <a:latin typeface="Microsoft Sans Serif"/>
                <a:cs typeface="Microsoft Sans Serif"/>
              </a:rPr>
              <a:t>deben </a:t>
            </a:r>
            <a:r>
              <a:rPr sz="750" spc="20" dirty="0">
                <a:latin typeface="Microsoft Sans Serif"/>
                <a:cs typeface="Microsoft Sans Serif"/>
              </a:rPr>
              <a:t>conocer </a:t>
            </a:r>
            <a:r>
              <a:rPr sz="750" dirty="0">
                <a:latin typeface="Microsoft Sans Serif"/>
                <a:cs typeface="Microsoft Sans Serif"/>
              </a:rPr>
              <a:t>las </a:t>
            </a:r>
            <a:r>
              <a:rPr sz="750" spc="5" dirty="0">
                <a:latin typeface="Microsoft Sans Serif"/>
                <a:cs typeface="Microsoft Sans Serif"/>
              </a:rPr>
              <a:t> </a:t>
            </a:r>
            <a:r>
              <a:rPr sz="750" spc="15" dirty="0">
                <a:latin typeface="Microsoft Sans Serif"/>
                <a:cs typeface="Microsoft Sans Serif"/>
              </a:rPr>
              <a:t>condiciones</a:t>
            </a:r>
            <a:r>
              <a:rPr sz="750" spc="-5" dirty="0">
                <a:latin typeface="Microsoft Sans Serif"/>
                <a:cs typeface="Microsoft Sans Serif"/>
              </a:rPr>
              <a:t> </a:t>
            </a:r>
            <a:r>
              <a:rPr sz="750" spc="10" dirty="0">
                <a:latin typeface="Microsoft Sans Serif"/>
                <a:cs typeface="Microsoft Sans Serif"/>
              </a:rPr>
              <a:t>aplicables</a:t>
            </a:r>
            <a:r>
              <a:rPr sz="750" spc="-5" dirty="0">
                <a:latin typeface="Microsoft Sans Serif"/>
                <a:cs typeface="Microsoft Sans Serif"/>
              </a:rPr>
              <a:t> </a:t>
            </a:r>
            <a:r>
              <a:rPr sz="750" spc="25" dirty="0">
                <a:latin typeface="Microsoft Sans Serif"/>
                <a:cs typeface="Microsoft Sans Serif"/>
              </a:rPr>
              <a:t>para</a:t>
            </a:r>
            <a:r>
              <a:rPr sz="750" spc="-5" dirty="0">
                <a:latin typeface="Microsoft Sans Serif"/>
                <a:cs typeface="Microsoft Sans Serif"/>
              </a:rPr>
              <a:t> </a:t>
            </a:r>
            <a:r>
              <a:rPr sz="750" spc="10" dirty="0">
                <a:latin typeface="Microsoft Sans Serif"/>
                <a:cs typeface="Microsoft Sans Serif"/>
              </a:rPr>
              <a:t>la</a:t>
            </a:r>
            <a:r>
              <a:rPr sz="750" spc="-5" dirty="0">
                <a:latin typeface="Microsoft Sans Serif"/>
                <a:cs typeface="Microsoft Sans Serif"/>
              </a:rPr>
              <a:t> </a:t>
            </a:r>
            <a:r>
              <a:rPr sz="750" spc="20" dirty="0">
                <a:latin typeface="Microsoft Sans Serif"/>
                <a:cs typeface="Microsoft Sans Serif"/>
              </a:rPr>
              <a:t>curva</a:t>
            </a:r>
            <a:r>
              <a:rPr sz="750" spc="-5" dirty="0">
                <a:latin typeface="Microsoft Sans Serif"/>
                <a:cs typeface="Microsoft Sans Serif"/>
              </a:rPr>
              <a:t> </a:t>
            </a:r>
            <a:r>
              <a:rPr sz="750" spc="15" dirty="0">
                <a:latin typeface="Microsoft Sans Serif"/>
                <a:cs typeface="Microsoft Sans Serif"/>
              </a:rPr>
              <a:t>[12].</a:t>
            </a:r>
            <a:endParaRPr sz="750">
              <a:latin typeface="Microsoft Sans Serif"/>
              <a:cs typeface="Microsoft Sans Serif"/>
            </a:endParaRPr>
          </a:p>
          <a:p>
            <a:pPr marL="12700" marR="5080" indent="154940">
              <a:lnSpc>
                <a:spcPts val="1200"/>
              </a:lnSpc>
              <a:spcBef>
                <a:spcPts val="90"/>
              </a:spcBef>
            </a:pPr>
            <a:r>
              <a:rPr sz="750" spc="25" dirty="0">
                <a:latin typeface="Microsoft Sans Serif"/>
                <a:cs typeface="Microsoft Sans Serif"/>
              </a:rPr>
              <a:t>Actualmente</a:t>
            </a:r>
            <a:r>
              <a:rPr sz="750" dirty="0">
                <a:latin typeface="Microsoft Sans Serif"/>
                <a:cs typeface="Microsoft Sans Serif"/>
              </a:rPr>
              <a:t> </a:t>
            </a:r>
            <a:r>
              <a:rPr sz="750" spc="15" dirty="0">
                <a:latin typeface="Microsoft Sans Serif"/>
                <a:cs typeface="Microsoft Sans Serif"/>
              </a:rPr>
              <a:t>hay</a:t>
            </a:r>
            <a:r>
              <a:rPr sz="750" spc="5" dirty="0">
                <a:latin typeface="Microsoft Sans Serif"/>
                <a:cs typeface="Microsoft Sans Serif"/>
              </a:rPr>
              <a:t> </a:t>
            </a:r>
            <a:r>
              <a:rPr sz="750" spc="25" dirty="0">
                <a:latin typeface="Microsoft Sans Serif"/>
                <a:cs typeface="Microsoft Sans Serif"/>
              </a:rPr>
              <a:t>tres</a:t>
            </a:r>
            <a:r>
              <a:rPr sz="750" spc="5" dirty="0">
                <a:latin typeface="Microsoft Sans Serif"/>
                <a:cs typeface="Microsoft Sans Serif"/>
              </a:rPr>
              <a:t> </a:t>
            </a:r>
            <a:r>
              <a:rPr sz="750" spc="15" dirty="0">
                <a:latin typeface="Microsoft Sans Serif"/>
                <a:cs typeface="Microsoft Sans Serif"/>
              </a:rPr>
              <a:t>esquemas</a:t>
            </a:r>
            <a:r>
              <a:rPr sz="750" dirty="0">
                <a:latin typeface="Microsoft Sans Serif"/>
                <a:cs typeface="Microsoft Sans Serif"/>
              </a:rPr>
              <a:t> </a:t>
            </a:r>
            <a:r>
              <a:rPr sz="750" spc="25" dirty="0">
                <a:latin typeface="Microsoft Sans Serif"/>
                <a:cs typeface="Microsoft Sans Serif"/>
              </a:rPr>
              <a:t>de</a:t>
            </a:r>
            <a:r>
              <a:rPr sz="750" spc="5" dirty="0">
                <a:latin typeface="Microsoft Sans Serif"/>
                <a:cs typeface="Microsoft Sans Serif"/>
              </a:rPr>
              <a:t> </a:t>
            </a:r>
            <a:r>
              <a:rPr sz="750" spc="25" dirty="0">
                <a:latin typeface="Microsoft Sans Serif"/>
                <a:cs typeface="Microsoft Sans Serif"/>
              </a:rPr>
              <a:t>protección</a:t>
            </a:r>
            <a:r>
              <a:rPr sz="750" spc="5" dirty="0">
                <a:latin typeface="Microsoft Sans Serif"/>
                <a:cs typeface="Microsoft Sans Serif"/>
              </a:rPr>
              <a:t> </a:t>
            </a:r>
            <a:r>
              <a:rPr sz="750" spc="25" dirty="0">
                <a:latin typeface="Microsoft Sans Serif"/>
                <a:cs typeface="Microsoft Sans Serif"/>
              </a:rPr>
              <a:t>comunes</a:t>
            </a:r>
            <a:r>
              <a:rPr sz="750" spc="5" dirty="0">
                <a:latin typeface="Microsoft Sans Serif"/>
                <a:cs typeface="Microsoft Sans Serif"/>
              </a:rPr>
              <a:t> </a:t>
            </a:r>
            <a:r>
              <a:rPr sz="750" spc="20" dirty="0">
                <a:latin typeface="Microsoft Sans Serif"/>
                <a:cs typeface="Microsoft Sans Serif"/>
              </a:rPr>
              <a:t>empleados </a:t>
            </a:r>
            <a:r>
              <a:rPr sz="750" spc="-185" dirty="0">
                <a:latin typeface="Microsoft Sans Serif"/>
                <a:cs typeface="Microsoft Sans Serif"/>
              </a:rPr>
              <a:t> </a:t>
            </a:r>
            <a:r>
              <a:rPr sz="750" spc="25" dirty="0">
                <a:latin typeface="Microsoft Sans Serif"/>
                <a:cs typeface="Microsoft Sans Serif"/>
              </a:rPr>
              <a:t>para </a:t>
            </a:r>
            <a:r>
              <a:rPr sz="750" spc="15" dirty="0">
                <a:latin typeface="Microsoft Sans Serif"/>
                <a:cs typeface="Microsoft Sans Serif"/>
              </a:rPr>
              <a:t>relés </a:t>
            </a:r>
            <a:r>
              <a:rPr sz="750" dirty="0">
                <a:latin typeface="Microsoft Sans Serif"/>
                <a:cs typeface="Microsoft Sans Serif"/>
              </a:rPr>
              <a:t>V/Hz </a:t>
            </a:r>
            <a:r>
              <a:rPr sz="750" spc="25" dirty="0">
                <a:latin typeface="Microsoft Sans Serif"/>
                <a:cs typeface="Microsoft Sans Serif"/>
              </a:rPr>
              <a:t>en </a:t>
            </a:r>
            <a:r>
              <a:rPr sz="750" spc="10" dirty="0">
                <a:latin typeface="Microsoft Sans Serif"/>
                <a:cs typeface="Microsoft Sans Serif"/>
              </a:rPr>
              <a:t>la </a:t>
            </a:r>
            <a:r>
              <a:rPr sz="750" spc="25" dirty="0">
                <a:latin typeface="Microsoft Sans Serif"/>
                <a:cs typeface="Microsoft Sans Serif"/>
              </a:rPr>
              <a:t>industria. </a:t>
            </a:r>
            <a:r>
              <a:rPr sz="750" spc="-5" dirty="0">
                <a:latin typeface="Microsoft Sans Serif"/>
                <a:cs typeface="Microsoft Sans Serif"/>
              </a:rPr>
              <a:t>Estos </a:t>
            </a:r>
            <a:r>
              <a:rPr sz="750" spc="15" dirty="0">
                <a:latin typeface="Microsoft Sans Serif"/>
                <a:cs typeface="Microsoft Sans Serif"/>
              </a:rPr>
              <a:t>esquemas </a:t>
            </a:r>
            <a:r>
              <a:rPr sz="750" spc="20" dirty="0">
                <a:latin typeface="Microsoft Sans Serif"/>
                <a:cs typeface="Microsoft Sans Serif"/>
              </a:rPr>
              <a:t>son </a:t>
            </a:r>
            <a:r>
              <a:rPr sz="750" spc="25" dirty="0">
                <a:latin typeface="Microsoft Sans Serif"/>
                <a:cs typeface="Microsoft Sans Serif"/>
              </a:rPr>
              <a:t>de </a:t>
            </a:r>
            <a:r>
              <a:rPr sz="750" spc="45" dirty="0">
                <a:latin typeface="Microsoft Sans Serif"/>
                <a:cs typeface="Microsoft Sans Serif"/>
              </a:rPr>
              <a:t>un </a:t>
            </a:r>
            <a:r>
              <a:rPr sz="750" spc="20" dirty="0">
                <a:latin typeface="Microsoft Sans Serif"/>
                <a:cs typeface="Microsoft Sans Serif"/>
              </a:rPr>
              <a:t>solo nivel </a:t>
            </a:r>
            <a:r>
              <a:rPr sz="750" spc="5" dirty="0">
                <a:latin typeface="Microsoft Sans Serif"/>
                <a:cs typeface="Microsoft Sans Serif"/>
              </a:rPr>
              <a:t>y </a:t>
            </a:r>
            <a:r>
              <a:rPr sz="750" spc="10" dirty="0">
                <a:latin typeface="Microsoft Sans Serif"/>
                <a:cs typeface="Microsoft Sans Serif"/>
              </a:rPr>
              <a:t> </a:t>
            </a:r>
            <a:r>
              <a:rPr sz="750" spc="25" dirty="0">
                <a:latin typeface="Microsoft Sans Serif"/>
                <a:cs typeface="Microsoft Sans Serif"/>
              </a:rPr>
              <a:t>de </a:t>
            </a:r>
            <a:r>
              <a:rPr sz="750" spc="40" dirty="0">
                <a:latin typeface="Microsoft Sans Serif"/>
                <a:cs typeface="Microsoft Sans Serif"/>
              </a:rPr>
              <a:t>tiempo </a:t>
            </a:r>
            <a:r>
              <a:rPr sz="750" spc="25" dirty="0">
                <a:latin typeface="Microsoft Sans Serif"/>
                <a:cs typeface="Microsoft Sans Serif"/>
              </a:rPr>
              <a:t>definido; de </a:t>
            </a:r>
            <a:r>
              <a:rPr sz="750" spc="30" dirty="0">
                <a:latin typeface="Microsoft Sans Serif"/>
                <a:cs typeface="Microsoft Sans Serif"/>
              </a:rPr>
              <a:t>doble </a:t>
            </a:r>
            <a:r>
              <a:rPr sz="750" spc="15" dirty="0">
                <a:latin typeface="Microsoft Sans Serif"/>
                <a:cs typeface="Microsoft Sans Serif"/>
              </a:rPr>
              <a:t>nivel, </a:t>
            </a:r>
            <a:r>
              <a:rPr sz="750" spc="25" dirty="0">
                <a:latin typeface="Microsoft Sans Serif"/>
                <a:cs typeface="Microsoft Sans Serif"/>
              </a:rPr>
              <a:t>de </a:t>
            </a:r>
            <a:r>
              <a:rPr sz="750" spc="40" dirty="0">
                <a:latin typeface="Microsoft Sans Serif"/>
                <a:cs typeface="Microsoft Sans Serif"/>
              </a:rPr>
              <a:t>tiempo </a:t>
            </a:r>
            <a:r>
              <a:rPr sz="750" spc="25" dirty="0">
                <a:latin typeface="Microsoft Sans Serif"/>
                <a:cs typeface="Microsoft Sans Serif"/>
              </a:rPr>
              <a:t>definido; </a:t>
            </a:r>
            <a:r>
              <a:rPr sz="750" spc="5" dirty="0">
                <a:latin typeface="Microsoft Sans Serif"/>
                <a:cs typeface="Microsoft Sans Serif"/>
              </a:rPr>
              <a:t>y </a:t>
            </a:r>
            <a:r>
              <a:rPr sz="750" spc="40" dirty="0">
                <a:latin typeface="Microsoft Sans Serif"/>
                <a:cs typeface="Microsoft Sans Serif"/>
              </a:rPr>
              <a:t>tiempo </a:t>
            </a:r>
            <a:r>
              <a:rPr sz="750" spc="45" dirty="0">
                <a:latin typeface="Microsoft Sans Serif"/>
                <a:cs typeface="Microsoft Sans Serif"/>
              </a:rPr>
              <a:t> </a:t>
            </a:r>
            <a:r>
              <a:rPr sz="750" spc="15" dirty="0">
                <a:latin typeface="Microsoft Sans Serif"/>
                <a:cs typeface="Microsoft Sans Serif"/>
              </a:rPr>
              <a:t>inverso. Una desventaja </a:t>
            </a:r>
            <a:r>
              <a:rPr sz="750" spc="40" dirty="0">
                <a:latin typeface="Microsoft Sans Serif"/>
                <a:cs typeface="Microsoft Sans Serif"/>
              </a:rPr>
              <a:t>importante </a:t>
            </a:r>
            <a:r>
              <a:rPr sz="750" spc="25" dirty="0">
                <a:latin typeface="Microsoft Sans Serif"/>
                <a:cs typeface="Microsoft Sans Serif"/>
              </a:rPr>
              <a:t>de </a:t>
            </a:r>
            <a:r>
              <a:rPr sz="750" spc="30" dirty="0">
                <a:latin typeface="Microsoft Sans Serif"/>
                <a:cs typeface="Microsoft Sans Serif"/>
              </a:rPr>
              <a:t>emplear </a:t>
            </a:r>
            <a:r>
              <a:rPr sz="750" spc="45" dirty="0">
                <a:latin typeface="Microsoft Sans Serif"/>
                <a:cs typeface="Microsoft Sans Serif"/>
              </a:rPr>
              <a:t>un </a:t>
            </a:r>
            <a:r>
              <a:rPr sz="750" spc="20" dirty="0">
                <a:latin typeface="Microsoft Sans Serif"/>
                <a:cs typeface="Microsoft Sans Serif"/>
              </a:rPr>
              <a:t>esquema </a:t>
            </a:r>
            <a:r>
              <a:rPr sz="750" spc="25" dirty="0">
                <a:latin typeface="Microsoft Sans Serif"/>
                <a:cs typeface="Microsoft Sans Serif"/>
              </a:rPr>
              <a:t>de </a:t>
            </a:r>
            <a:r>
              <a:rPr sz="750" spc="30" dirty="0">
                <a:latin typeface="Microsoft Sans Serif"/>
                <a:cs typeface="Microsoft Sans Serif"/>
              </a:rPr>
              <a:t> </a:t>
            </a:r>
            <a:r>
              <a:rPr sz="750" spc="25" dirty="0">
                <a:latin typeface="Microsoft Sans Serif"/>
                <a:cs typeface="Microsoft Sans Serif"/>
              </a:rPr>
              <a:t>protección </a:t>
            </a:r>
            <a:r>
              <a:rPr sz="750" spc="30" dirty="0">
                <a:latin typeface="Microsoft Sans Serif"/>
                <a:cs typeface="Microsoft Sans Serif"/>
              </a:rPr>
              <a:t>que </a:t>
            </a:r>
            <a:r>
              <a:rPr sz="750" spc="20" dirty="0">
                <a:latin typeface="Microsoft Sans Serif"/>
                <a:cs typeface="Microsoft Sans Serif"/>
              </a:rPr>
              <a:t>sólo utiliza </a:t>
            </a:r>
            <a:r>
              <a:rPr sz="750" spc="15" dirty="0">
                <a:latin typeface="Microsoft Sans Serif"/>
                <a:cs typeface="Microsoft Sans Serif"/>
              </a:rPr>
              <a:t>relés </a:t>
            </a:r>
            <a:r>
              <a:rPr sz="750" spc="25" dirty="0">
                <a:latin typeface="Microsoft Sans Serif"/>
                <a:cs typeface="Microsoft Sans Serif"/>
              </a:rPr>
              <a:t>de </a:t>
            </a:r>
            <a:r>
              <a:rPr sz="750" spc="40" dirty="0">
                <a:latin typeface="Microsoft Sans Serif"/>
                <a:cs typeface="Microsoft Sans Serif"/>
              </a:rPr>
              <a:t>tiempo </a:t>
            </a:r>
            <a:r>
              <a:rPr sz="750" spc="30" dirty="0">
                <a:latin typeface="Microsoft Sans Serif"/>
                <a:cs typeface="Microsoft Sans Serif"/>
              </a:rPr>
              <a:t>definido </a:t>
            </a:r>
            <a:r>
              <a:rPr sz="750" spc="-5" dirty="0">
                <a:latin typeface="Microsoft Sans Serif"/>
                <a:cs typeface="Microsoft Sans Serif"/>
              </a:rPr>
              <a:t>es </a:t>
            </a:r>
            <a:r>
              <a:rPr sz="750" spc="10" dirty="0">
                <a:latin typeface="Microsoft Sans Serif"/>
                <a:cs typeface="Microsoft Sans Serif"/>
              </a:rPr>
              <a:t>el </a:t>
            </a:r>
            <a:r>
              <a:rPr sz="750" spc="30" dirty="0">
                <a:latin typeface="Microsoft Sans Serif"/>
                <a:cs typeface="Microsoft Sans Serif"/>
              </a:rPr>
              <a:t>equilibrio </a:t>
            </a:r>
            <a:r>
              <a:rPr sz="750" spc="35" dirty="0">
                <a:latin typeface="Microsoft Sans Serif"/>
                <a:cs typeface="Microsoft Sans Serif"/>
              </a:rPr>
              <a:t> entre </a:t>
            </a:r>
            <a:r>
              <a:rPr sz="750" spc="10" dirty="0">
                <a:latin typeface="Microsoft Sans Serif"/>
                <a:cs typeface="Microsoft Sans Serif"/>
              </a:rPr>
              <a:t>la </a:t>
            </a:r>
            <a:r>
              <a:rPr sz="750" spc="25" dirty="0">
                <a:latin typeface="Microsoft Sans Serif"/>
                <a:cs typeface="Microsoft Sans Serif"/>
              </a:rPr>
              <a:t>protección </a:t>
            </a:r>
            <a:r>
              <a:rPr sz="750" spc="20" dirty="0">
                <a:latin typeface="Microsoft Sans Serif"/>
                <a:cs typeface="Microsoft Sans Serif"/>
              </a:rPr>
              <a:t>del </a:t>
            </a:r>
            <a:r>
              <a:rPr sz="750" spc="30" dirty="0">
                <a:latin typeface="Microsoft Sans Serif"/>
                <a:cs typeface="Microsoft Sans Serif"/>
              </a:rPr>
              <a:t>equipo </a:t>
            </a:r>
            <a:r>
              <a:rPr sz="750" spc="5" dirty="0">
                <a:latin typeface="Microsoft Sans Serif"/>
                <a:cs typeface="Microsoft Sans Serif"/>
              </a:rPr>
              <a:t>y </a:t>
            </a:r>
            <a:r>
              <a:rPr sz="750" spc="10" dirty="0">
                <a:latin typeface="Microsoft Sans Serif"/>
                <a:cs typeface="Microsoft Sans Serif"/>
              </a:rPr>
              <a:t>la </a:t>
            </a:r>
            <a:r>
              <a:rPr sz="750" spc="25" dirty="0">
                <a:latin typeface="Microsoft Sans Serif"/>
                <a:cs typeface="Microsoft Sans Serif"/>
              </a:rPr>
              <a:t>flexibilidad </a:t>
            </a:r>
            <a:r>
              <a:rPr sz="750" spc="20" dirty="0">
                <a:latin typeface="Microsoft Sans Serif"/>
                <a:cs typeface="Microsoft Sans Serif"/>
              </a:rPr>
              <a:t>operativa. </a:t>
            </a:r>
            <a:r>
              <a:rPr sz="750" spc="-15" dirty="0">
                <a:latin typeface="Microsoft Sans Serif"/>
                <a:cs typeface="Microsoft Sans Serif"/>
              </a:rPr>
              <a:t>La </a:t>
            </a:r>
            <a:r>
              <a:rPr sz="750" spc="-5" dirty="0">
                <a:latin typeface="Microsoft Sans Serif"/>
                <a:cs typeface="Microsoft Sans Serif"/>
              </a:rPr>
              <a:t>Fig. </a:t>
            </a:r>
            <a:r>
              <a:rPr sz="750" spc="10" dirty="0">
                <a:latin typeface="Microsoft Sans Serif"/>
                <a:cs typeface="Microsoft Sans Serif"/>
              </a:rPr>
              <a:t>8 </a:t>
            </a:r>
            <a:r>
              <a:rPr sz="750" spc="15" dirty="0">
                <a:latin typeface="Microsoft Sans Serif"/>
                <a:cs typeface="Microsoft Sans Serif"/>
              </a:rPr>
              <a:t> </a:t>
            </a:r>
            <a:r>
              <a:rPr sz="750" spc="30" dirty="0">
                <a:latin typeface="Microsoft Sans Serif"/>
                <a:cs typeface="Microsoft Sans Serif"/>
              </a:rPr>
              <a:t>muestra </a:t>
            </a:r>
            <a:r>
              <a:rPr sz="750" spc="45" dirty="0">
                <a:latin typeface="Microsoft Sans Serif"/>
                <a:cs typeface="Microsoft Sans Serif"/>
              </a:rPr>
              <a:t>un </a:t>
            </a:r>
            <a:r>
              <a:rPr sz="750" spc="20" dirty="0">
                <a:latin typeface="Microsoft Sans Serif"/>
                <a:cs typeface="Microsoft Sans Serif"/>
              </a:rPr>
              <a:t>posible esquema </a:t>
            </a:r>
            <a:r>
              <a:rPr sz="750" spc="25" dirty="0">
                <a:latin typeface="Microsoft Sans Serif"/>
                <a:cs typeface="Microsoft Sans Serif"/>
              </a:rPr>
              <a:t>de protección utilizando </a:t>
            </a:r>
            <a:r>
              <a:rPr sz="750" spc="20" dirty="0">
                <a:latin typeface="Microsoft Sans Serif"/>
                <a:cs typeface="Microsoft Sans Serif"/>
              </a:rPr>
              <a:t>dos </a:t>
            </a:r>
            <a:r>
              <a:rPr sz="750" spc="15" dirty="0">
                <a:latin typeface="Microsoft Sans Serif"/>
                <a:cs typeface="Microsoft Sans Serif"/>
              </a:rPr>
              <a:t>relés </a:t>
            </a:r>
            <a:r>
              <a:rPr sz="750" dirty="0">
                <a:latin typeface="Microsoft Sans Serif"/>
                <a:cs typeface="Microsoft Sans Serif"/>
              </a:rPr>
              <a:t>V/Hz </a:t>
            </a:r>
            <a:r>
              <a:rPr sz="750" spc="5" dirty="0">
                <a:latin typeface="Microsoft Sans Serif"/>
                <a:cs typeface="Microsoft Sans Serif"/>
              </a:rPr>
              <a:t> </a:t>
            </a:r>
            <a:r>
              <a:rPr sz="750" spc="25" dirty="0">
                <a:latin typeface="Microsoft Sans Serif"/>
                <a:cs typeface="Microsoft Sans Serif"/>
              </a:rPr>
              <a:t>en </a:t>
            </a:r>
            <a:r>
              <a:rPr sz="750" spc="45" dirty="0">
                <a:latin typeface="Microsoft Sans Serif"/>
                <a:cs typeface="Microsoft Sans Serif"/>
              </a:rPr>
              <a:t>un </a:t>
            </a:r>
            <a:r>
              <a:rPr sz="750" spc="20" dirty="0">
                <a:latin typeface="Microsoft Sans Serif"/>
                <a:cs typeface="Microsoft Sans Serif"/>
              </a:rPr>
              <a:t>esquema </a:t>
            </a:r>
            <a:r>
              <a:rPr sz="750" spc="25" dirty="0">
                <a:latin typeface="Microsoft Sans Serif"/>
                <a:cs typeface="Microsoft Sans Serif"/>
              </a:rPr>
              <a:t>de </a:t>
            </a:r>
            <a:r>
              <a:rPr sz="750" spc="40" dirty="0">
                <a:latin typeface="Microsoft Sans Serif"/>
                <a:cs typeface="Microsoft Sans Serif"/>
              </a:rPr>
              <a:t>tiempo </a:t>
            </a:r>
            <a:r>
              <a:rPr sz="750" spc="30" dirty="0">
                <a:latin typeface="Microsoft Sans Serif"/>
                <a:cs typeface="Microsoft Sans Serif"/>
              </a:rPr>
              <a:t>definido </a:t>
            </a:r>
            <a:r>
              <a:rPr sz="750" spc="25" dirty="0">
                <a:latin typeface="Microsoft Sans Serif"/>
                <a:cs typeface="Microsoft Sans Serif"/>
              </a:rPr>
              <a:t>de </a:t>
            </a:r>
            <a:r>
              <a:rPr sz="750" spc="30" dirty="0">
                <a:latin typeface="Microsoft Sans Serif"/>
                <a:cs typeface="Microsoft Sans Serif"/>
              </a:rPr>
              <a:t>doble </a:t>
            </a:r>
            <a:r>
              <a:rPr sz="750" spc="15" dirty="0">
                <a:latin typeface="Microsoft Sans Serif"/>
                <a:cs typeface="Microsoft Sans Serif"/>
              </a:rPr>
              <a:t>nivel. Observe </a:t>
            </a:r>
            <a:r>
              <a:rPr sz="750" dirty="0">
                <a:latin typeface="Microsoft Sans Serif"/>
                <a:cs typeface="Microsoft Sans Serif"/>
              </a:rPr>
              <a:t>las </a:t>
            </a:r>
            <a:r>
              <a:rPr sz="750" spc="10" dirty="0">
                <a:latin typeface="Microsoft Sans Serif"/>
                <a:cs typeface="Microsoft Sans Serif"/>
              </a:rPr>
              <a:t>áreas </a:t>
            </a:r>
            <a:r>
              <a:rPr sz="750" spc="15" dirty="0">
                <a:latin typeface="Microsoft Sans Serif"/>
                <a:cs typeface="Microsoft Sans Serif"/>
              </a:rPr>
              <a:t> </a:t>
            </a:r>
            <a:r>
              <a:rPr sz="750" spc="25" dirty="0">
                <a:latin typeface="Microsoft Sans Serif"/>
                <a:cs typeface="Microsoft Sans Serif"/>
              </a:rPr>
              <a:t>desprotegidas </a:t>
            </a:r>
            <a:r>
              <a:rPr sz="750" spc="35" dirty="0">
                <a:latin typeface="Microsoft Sans Serif"/>
                <a:cs typeface="Microsoft Sans Serif"/>
              </a:rPr>
              <a:t>donde </a:t>
            </a:r>
            <a:r>
              <a:rPr sz="750" spc="-5" dirty="0">
                <a:latin typeface="Microsoft Sans Serif"/>
                <a:cs typeface="Microsoft Sans Serif"/>
              </a:rPr>
              <a:t>se </a:t>
            </a:r>
            <a:r>
              <a:rPr sz="750" spc="35" dirty="0">
                <a:latin typeface="Microsoft Sans Serif"/>
                <a:cs typeface="Microsoft Sans Serif"/>
              </a:rPr>
              <a:t>podrían </a:t>
            </a:r>
            <a:r>
              <a:rPr sz="750" spc="15" dirty="0">
                <a:latin typeface="Microsoft Sans Serif"/>
                <a:cs typeface="Microsoft Sans Serif"/>
              </a:rPr>
              <a:t>exceder </a:t>
            </a:r>
            <a:r>
              <a:rPr sz="750" spc="10" dirty="0">
                <a:latin typeface="Microsoft Sans Serif"/>
                <a:cs typeface="Microsoft Sans Serif"/>
              </a:rPr>
              <a:t>los </a:t>
            </a:r>
            <a:r>
              <a:rPr sz="750" spc="25" dirty="0">
                <a:latin typeface="Microsoft Sans Serif"/>
                <a:cs typeface="Microsoft Sans Serif"/>
              </a:rPr>
              <a:t>límites </a:t>
            </a:r>
            <a:r>
              <a:rPr sz="750" spc="20" dirty="0">
                <a:latin typeface="Microsoft Sans Serif"/>
                <a:cs typeface="Microsoft Sans Serif"/>
              </a:rPr>
              <a:t>del </a:t>
            </a:r>
            <a:r>
              <a:rPr sz="750" spc="30" dirty="0">
                <a:latin typeface="Microsoft Sans Serif"/>
                <a:cs typeface="Microsoft Sans Serif"/>
              </a:rPr>
              <a:t>equipo </a:t>
            </a:r>
            <a:r>
              <a:rPr sz="750" spc="5" dirty="0">
                <a:latin typeface="Microsoft Sans Serif"/>
                <a:cs typeface="Microsoft Sans Serif"/>
              </a:rPr>
              <a:t>y </a:t>
            </a:r>
            <a:r>
              <a:rPr sz="750" dirty="0">
                <a:latin typeface="Microsoft Sans Serif"/>
                <a:cs typeface="Microsoft Sans Serif"/>
              </a:rPr>
              <a:t>las </a:t>
            </a:r>
            <a:r>
              <a:rPr sz="750" spc="5" dirty="0">
                <a:latin typeface="Microsoft Sans Serif"/>
                <a:cs typeface="Microsoft Sans Serif"/>
              </a:rPr>
              <a:t> </a:t>
            </a:r>
            <a:r>
              <a:rPr sz="750" spc="10" dirty="0">
                <a:latin typeface="Microsoft Sans Serif"/>
                <a:cs typeface="Microsoft Sans Serif"/>
              </a:rPr>
              <a:t>áreas </a:t>
            </a:r>
            <a:r>
              <a:rPr sz="750" spc="35" dirty="0">
                <a:latin typeface="Microsoft Sans Serif"/>
                <a:cs typeface="Microsoft Sans Serif"/>
              </a:rPr>
              <a:t>donde </a:t>
            </a:r>
            <a:r>
              <a:rPr sz="750" dirty="0">
                <a:latin typeface="Microsoft Sans Serif"/>
                <a:cs typeface="Microsoft Sans Serif"/>
              </a:rPr>
              <a:t>las </a:t>
            </a:r>
            <a:r>
              <a:rPr sz="750" spc="15" dirty="0">
                <a:latin typeface="Microsoft Sans Serif"/>
                <a:cs typeface="Microsoft Sans Serif"/>
              </a:rPr>
              <a:t>características </a:t>
            </a:r>
            <a:r>
              <a:rPr sz="750" spc="20" dirty="0">
                <a:latin typeface="Microsoft Sans Serif"/>
                <a:cs typeface="Microsoft Sans Serif"/>
              </a:rPr>
              <a:t>del relé </a:t>
            </a:r>
            <a:r>
              <a:rPr sz="750" spc="30" dirty="0">
                <a:latin typeface="Microsoft Sans Serif"/>
                <a:cs typeface="Microsoft Sans Serif"/>
              </a:rPr>
              <a:t>restringen </a:t>
            </a:r>
            <a:r>
              <a:rPr sz="750" spc="10" dirty="0">
                <a:latin typeface="Microsoft Sans Serif"/>
                <a:cs typeface="Microsoft Sans Serif"/>
              </a:rPr>
              <a:t>el </a:t>
            </a:r>
            <a:r>
              <a:rPr sz="750" spc="30" dirty="0">
                <a:latin typeface="Microsoft Sans Serif"/>
                <a:cs typeface="Microsoft Sans Serif"/>
              </a:rPr>
              <a:t>funcionamiento </a:t>
            </a:r>
            <a:r>
              <a:rPr sz="750" spc="35" dirty="0">
                <a:latin typeface="Microsoft Sans Serif"/>
                <a:cs typeface="Microsoft Sans Serif"/>
              </a:rPr>
              <a:t> </a:t>
            </a:r>
            <a:r>
              <a:rPr sz="750" spc="45" dirty="0">
                <a:latin typeface="Microsoft Sans Serif"/>
                <a:cs typeface="Microsoft Sans Serif"/>
              </a:rPr>
              <a:t>por</a:t>
            </a:r>
            <a:r>
              <a:rPr sz="750" spc="-10" dirty="0">
                <a:latin typeface="Microsoft Sans Serif"/>
                <a:cs typeface="Microsoft Sans Serif"/>
              </a:rPr>
              <a:t> </a:t>
            </a:r>
            <a:r>
              <a:rPr sz="750" spc="25" dirty="0">
                <a:latin typeface="Microsoft Sans Serif"/>
                <a:cs typeface="Microsoft Sans Serif"/>
              </a:rPr>
              <a:t>debajo</a:t>
            </a:r>
            <a:r>
              <a:rPr sz="750" spc="-5" dirty="0">
                <a:latin typeface="Microsoft Sans Serif"/>
                <a:cs typeface="Microsoft Sans Serif"/>
              </a:rPr>
              <a:t> </a:t>
            </a:r>
            <a:r>
              <a:rPr sz="750" spc="25" dirty="0">
                <a:latin typeface="Microsoft Sans Serif"/>
                <a:cs typeface="Microsoft Sans Serif"/>
              </a:rPr>
              <a:t>de</a:t>
            </a:r>
            <a:r>
              <a:rPr sz="750" spc="-5" dirty="0">
                <a:latin typeface="Microsoft Sans Serif"/>
                <a:cs typeface="Microsoft Sans Serif"/>
              </a:rPr>
              <a:t> </a:t>
            </a:r>
            <a:r>
              <a:rPr sz="750" spc="10" dirty="0">
                <a:latin typeface="Microsoft Sans Serif"/>
                <a:cs typeface="Microsoft Sans Serif"/>
              </a:rPr>
              <a:t>los</a:t>
            </a:r>
            <a:r>
              <a:rPr sz="750" spc="-5" dirty="0">
                <a:latin typeface="Microsoft Sans Serif"/>
                <a:cs typeface="Microsoft Sans Serif"/>
              </a:rPr>
              <a:t> </a:t>
            </a:r>
            <a:r>
              <a:rPr sz="750" spc="25" dirty="0">
                <a:latin typeface="Microsoft Sans Serif"/>
                <a:cs typeface="Microsoft Sans Serif"/>
              </a:rPr>
              <a:t>límites</a:t>
            </a:r>
            <a:r>
              <a:rPr sz="750" spc="-5" dirty="0">
                <a:latin typeface="Microsoft Sans Serif"/>
                <a:cs typeface="Microsoft Sans Serif"/>
              </a:rPr>
              <a:t> </a:t>
            </a:r>
            <a:r>
              <a:rPr sz="750" spc="20" dirty="0">
                <a:latin typeface="Microsoft Sans Serif"/>
                <a:cs typeface="Microsoft Sans Serif"/>
              </a:rPr>
              <a:t>del</a:t>
            </a:r>
            <a:r>
              <a:rPr sz="750" spc="-5" dirty="0">
                <a:latin typeface="Microsoft Sans Serif"/>
                <a:cs typeface="Microsoft Sans Serif"/>
              </a:rPr>
              <a:t> </a:t>
            </a:r>
            <a:r>
              <a:rPr sz="750" spc="25" dirty="0">
                <a:latin typeface="Microsoft Sans Serif"/>
                <a:cs typeface="Microsoft Sans Serif"/>
              </a:rPr>
              <a:t>equipo.</a:t>
            </a:r>
            <a:endParaRPr sz="750">
              <a:latin typeface="Microsoft Sans Serif"/>
              <a:cs typeface="Microsoft Sans Serif"/>
            </a:endParaRPr>
          </a:p>
        </p:txBody>
      </p:sp>
      <p:sp>
        <p:nvSpPr>
          <p:cNvPr id="71" name="object 71"/>
          <p:cNvSpPr txBox="1"/>
          <p:nvPr/>
        </p:nvSpPr>
        <p:spPr>
          <a:xfrm>
            <a:off x="12735656" y="2819880"/>
            <a:ext cx="471831" cy="74379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sz="400" spc="10" dirty="0">
                <a:latin typeface="Microsoft Sans Serif"/>
                <a:cs typeface="Microsoft Sans Serif"/>
              </a:rPr>
              <a:t>Tiempo</a:t>
            </a:r>
            <a:endParaRPr sz="400">
              <a:latin typeface="Microsoft Sans Serif"/>
              <a:cs typeface="Microsoft Sans Serif"/>
            </a:endParaRPr>
          </a:p>
        </p:txBody>
      </p:sp>
      <p:sp>
        <p:nvSpPr>
          <p:cNvPr id="72" name="object 72"/>
          <p:cNvSpPr txBox="1"/>
          <p:nvPr/>
        </p:nvSpPr>
        <p:spPr>
          <a:xfrm>
            <a:off x="9100126" y="2999207"/>
            <a:ext cx="655893" cy="89768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sz="500" spc="10" dirty="0">
                <a:latin typeface="Microsoft Sans Serif"/>
                <a:cs typeface="Microsoft Sans Serif"/>
              </a:rPr>
              <a:t>Figura</a:t>
            </a:r>
            <a:r>
              <a:rPr sz="500" spc="-5" dirty="0">
                <a:latin typeface="Microsoft Sans Serif"/>
                <a:cs typeface="Microsoft Sans Serif"/>
              </a:rPr>
              <a:t> </a:t>
            </a:r>
            <a:r>
              <a:rPr sz="500" dirty="0">
                <a:latin typeface="Microsoft Sans Serif"/>
                <a:cs typeface="Microsoft Sans Serif"/>
              </a:rPr>
              <a:t>6.</a:t>
            </a:r>
            <a:endParaRPr sz="500">
              <a:latin typeface="Microsoft Sans Serif"/>
              <a:cs typeface="Microsoft Sans Serif"/>
            </a:endParaRPr>
          </a:p>
        </p:txBody>
      </p:sp>
      <p:sp>
        <p:nvSpPr>
          <p:cNvPr id="73" name="object 73"/>
          <p:cNvSpPr txBox="1"/>
          <p:nvPr/>
        </p:nvSpPr>
        <p:spPr>
          <a:xfrm>
            <a:off x="9930077" y="2986508"/>
            <a:ext cx="3933895" cy="105157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sz="600" spc="10" dirty="0">
                <a:latin typeface="Microsoft Sans Serif"/>
                <a:cs typeface="Microsoft Sans Serif"/>
              </a:rPr>
              <a:t>Característica</a:t>
            </a:r>
            <a:r>
              <a:rPr sz="600" spc="-5" dirty="0">
                <a:latin typeface="Microsoft Sans Serif"/>
                <a:cs typeface="Microsoft Sans Serif"/>
              </a:rPr>
              <a:t> </a:t>
            </a:r>
            <a:r>
              <a:rPr sz="600" spc="15" dirty="0">
                <a:latin typeface="Microsoft Sans Serif"/>
                <a:cs typeface="Microsoft Sans Serif"/>
              </a:rPr>
              <a:t>típica</a:t>
            </a:r>
            <a:r>
              <a:rPr sz="600" spc="-5" dirty="0">
                <a:latin typeface="Microsoft Sans Serif"/>
                <a:cs typeface="Microsoft Sans Serif"/>
              </a:rPr>
              <a:t> </a:t>
            </a:r>
            <a:r>
              <a:rPr sz="600" spc="15" dirty="0">
                <a:latin typeface="Microsoft Sans Serif"/>
                <a:cs typeface="Microsoft Sans Serif"/>
              </a:rPr>
              <a:t>del</a:t>
            </a:r>
            <a:r>
              <a:rPr sz="600" spc="-5" dirty="0">
                <a:latin typeface="Microsoft Sans Serif"/>
                <a:cs typeface="Microsoft Sans Serif"/>
              </a:rPr>
              <a:t> </a:t>
            </a:r>
            <a:r>
              <a:rPr sz="600" spc="15" dirty="0">
                <a:latin typeface="Microsoft Sans Serif"/>
                <a:cs typeface="Microsoft Sans Serif"/>
              </a:rPr>
              <a:t>relé</a:t>
            </a:r>
            <a:r>
              <a:rPr sz="600" spc="-5" dirty="0">
                <a:latin typeface="Microsoft Sans Serif"/>
                <a:cs typeface="Microsoft Sans Serif"/>
              </a:rPr>
              <a:t> </a:t>
            </a:r>
            <a:r>
              <a:rPr sz="600" spc="20" dirty="0">
                <a:latin typeface="Microsoft Sans Serif"/>
                <a:cs typeface="Microsoft Sans Serif"/>
              </a:rPr>
              <a:t>de</a:t>
            </a:r>
            <a:r>
              <a:rPr sz="600" spc="-5" dirty="0">
                <a:latin typeface="Microsoft Sans Serif"/>
                <a:cs typeface="Microsoft Sans Serif"/>
              </a:rPr>
              <a:t> </a:t>
            </a:r>
            <a:r>
              <a:rPr sz="600" spc="30" dirty="0">
                <a:latin typeface="Microsoft Sans Serif"/>
                <a:cs typeface="Microsoft Sans Serif"/>
              </a:rPr>
              <a:t>tiempo</a:t>
            </a:r>
            <a:r>
              <a:rPr sz="600" spc="-5" dirty="0">
                <a:latin typeface="Microsoft Sans Serif"/>
                <a:cs typeface="Microsoft Sans Serif"/>
              </a:rPr>
              <a:t> </a:t>
            </a:r>
            <a:r>
              <a:rPr sz="600" spc="25" dirty="0">
                <a:latin typeface="Microsoft Sans Serif"/>
                <a:cs typeface="Microsoft Sans Serif"/>
              </a:rPr>
              <a:t>definido</a:t>
            </a:r>
            <a:endParaRPr sz="600">
              <a:latin typeface="Microsoft Sans Serif"/>
              <a:cs typeface="Microsoft Sans Serif"/>
            </a:endParaRPr>
          </a:p>
        </p:txBody>
      </p:sp>
      <p:sp>
        <p:nvSpPr>
          <p:cNvPr id="74" name="object 74"/>
          <p:cNvSpPr txBox="1"/>
          <p:nvPr/>
        </p:nvSpPr>
        <p:spPr>
          <a:xfrm>
            <a:off x="9574572" y="3278124"/>
            <a:ext cx="6801417" cy="882293"/>
          </a:xfrm>
          <a:prstGeom prst="rect">
            <a:avLst/>
          </a:prstGeom>
          <a:ln w="9144">
            <a:solidFill>
              <a:srgbClr val="000000"/>
            </a:solidFill>
          </a:ln>
        </p:spPr>
        <p:txBody>
          <a:bodyPr vert="horz" wrap="square" lIns="0" tIns="0" rIns="0" bIns="0" rtlCol="0">
            <a:spAutoFit/>
          </a:bodyPr>
          <a:lstStyle/>
          <a:p>
            <a:pPr>
              <a:lnSpc>
                <a:spcPct val="100000"/>
              </a:lnSpc>
            </a:pPr>
            <a:endParaRPr sz="7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</a:pPr>
            <a:endParaRPr sz="7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</a:pPr>
            <a:endParaRPr sz="7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</a:pPr>
            <a:endParaRPr sz="7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</a:pPr>
            <a:endParaRPr sz="7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</a:pPr>
            <a:endParaRPr sz="7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</a:pPr>
            <a:endParaRPr sz="700">
              <a:latin typeface="Times New Roman"/>
              <a:cs typeface="Times New Roman"/>
            </a:endParaRPr>
          </a:p>
          <a:p>
            <a:pPr marR="246379" algn="ctr">
              <a:lnSpc>
                <a:spcPct val="100000"/>
              </a:lnSpc>
              <a:spcBef>
                <a:spcPts val="430"/>
              </a:spcBef>
            </a:pPr>
            <a:r>
              <a:rPr sz="500" spc="5" dirty="0">
                <a:latin typeface="Microsoft Sans Serif"/>
                <a:cs typeface="Microsoft Sans Serif"/>
              </a:rPr>
              <a:t>Zona</a:t>
            </a:r>
            <a:r>
              <a:rPr sz="500" spc="-20" dirty="0">
                <a:latin typeface="Microsoft Sans Serif"/>
                <a:cs typeface="Microsoft Sans Serif"/>
              </a:rPr>
              <a:t> </a:t>
            </a:r>
            <a:r>
              <a:rPr sz="500" spc="15" dirty="0">
                <a:latin typeface="Microsoft Sans Serif"/>
                <a:cs typeface="Microsoft Sans Serif"/>
              </a:rPr>
              <a:t>de</a:t>
            </a:r>
            <a:r>
              <a:rPr sz="500" spc="-15" dirty="0">
                <a:latin typeface="Microsoft Sans Serif"/>
                <a:cs typeface="Microsoft Sans Serif"/>
              </a:rPr>
              <a:t> </a:t>
            </a:r>
            <a:r>
              <a:rPr sz="500" spc="15" dirty="0">
                <a:latin typeface="Microsoft Sans Serif"/>
                <a:cs typeface="Microsoft Sans Serif"/>
              </a:rPr>
              <a:t>protección</a:t>
            </a:r>
            <a:endParaRPr sz="500">
              <a:latin typeface="Microsoft Sans Serif"/>
              <a:cs typeface="Microsoft Sans Serif"/>
            </a:endParaRPr>
          </a:p>
        </p:txBody>
      </p:sp>
      <p:sp>
        <p:nvSpPr>
          <p:cNvPr id="75" name="object 75"/>
          <p:cNvSpPr txBox="1"/>
          <p:nvPr/>
        </p:nvSpPr>
        <p:spPr>
          <a:xfrm>
            <a:off x="12735656" y="5438128"/>
            <a:ext cx="471831" cy="74379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sz="400" spc="10" dirty="0">
                <a:latin typeface="Microsoft Sans Serif"/>
                <a:cs typeface="Microsoft Sans Serif"/>
              </a:rPr>
              <a:t>Tiempo</a:t>
            </a:r>
            <a:endParaRPr sz="400">
              <a:latin typeface="Microsoft Sans Serif"/>
              <a:cs typeface="Microsoft Sans Serif"/>
            </a:endParaRPr>
          </a:p>
        </p:txBody>
      </p:sp>
      <p:sp>
        <p:nvSpPr>
          <p:cNvPr id="76" name="object 76"/>
          <p:cNvSpPr txBox="1"/>
          <p:nvPr/>
        </p:nvSpPr>
        <p:spPr>
          <a:xfrm>
            <a:off x="9100126" y="5617409"/>
            <a:ext cx="655893" cy="89768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sz="500" spc="10" dirty="0">
                <a:latin typeface="Microsoft Sans Serif"/>
                <a:cs typeface="Microsoft Sans Serif"/>
              </a:rPr>
              <a:t>Figura</a:t>
            </a:r>
            <a:r>
              <a:rPr sz="500" spc="-5" dirty="0">
                <a:latin typeface="Microsoft Sans Serif"/>
                <a:cs typeface="Microsoft Sans Serif"/>
              </a:rPr>
              <a:t> </a:t>
            </a:r>
            <a:r>
              <a:rPr sz="500" dirty="0">
                <a:latin typeface="Microsoft Sans Serif"/>
                <a:cs typeface="Microsoft Sans Serif"/>
              </a:rPr>
              <a:t>7.</a:t>
            </a:r>
            <a:endParaRPr sz="500">
              <a:latin typeface="Microsoft Sans Serif"/>
              <a:cs typeface="Microsoft Sans Serif"/>
            </a:endParaRPr>
          </a:p>
        </p:txBody>
      </p:sp>
      <p:sp>
        <p:nvSpPr>
          <p:cNvPr id="77" name="object 77"/>
          <p:cNvSpPr txBox="1"/>
          <p:nvPr/>
        </p:nvSpPr>
        <p:spPr>
          <a:xfrm>
            <a:off x="9930077" y="5604710"/>
            <a:ext cx="3857934" cy="105157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sz="600" spc="10" dirty="0">
                <a:latin typeface="Microsoft Sans Serif"/>
                <a:cs typeface="Microsoft Sans Serif"/>
              </a:rPr>
              <a:t>Característica</a:t>
            </a:r>
            <a:r>
              <a:rPr sz="600" spc="-5" dirty="0">
                <a:latin typeface="Microsoft Sans Serif"/>
                <a:cs typeface="Microsoft Sans Serif"/>
              </a:rPr>
              <a:t> </a:t>
            </a:r>
            <a:r>
              <a:rPr sz="600" spc="15" dirty="0">
                <a:latin typeface="Microsoft Sans Serif"/>
                <a:cs typeface="Microsoft Sans Serif"/>
              </a:rPr>
              <a:t>típica</a:t>
            </a:r>
            <a:r>
              <a:rPr sz="600" spc="-5" dirty="0">
                <a:latin typeface="Microsoft Sans Serif"/>
                <a:cs typeface="Microsoft Sans Serif"/>
              </a:rPr>
              <a:t> </a:t>
            </a:r>
            <a:r>
              <a:rPr sz="600" spc="15" dirty="0">
                <a:latin typeface="Microsoft Sans Serif"/>
                <a:cs typeface="Microsoft Sans Serif"/>
              </a:rPr>
              <a:t>del</a:t>
            </a:r>
            <a:r>
              <a:rPr sz="600" spc="-5" dirty="0">
                <a:latin typeface="Microsoft Sans Serif"/>
                <a:cs typeface="Microsoft Sans Serif"/>
              </a:rPr>
              <a:t> </a:t>
            </a:r>
            <a:r>
              <a:rPr sz="600" spc="15" dirty="0">
                <a:latin typeface="Microsoft Sans Serif"/>
                <a:cs typeface="Microsoft Sans Serif"/>
              </a:rPr>
              <a:t>relé</a:t>
            </a:r>
            <a:r>
              <a:rPr sz="600" spc="-5" dirty="0">
                <a:latin typeface="Microsoft Sans Serif"/>
                <a:cs typeface="Microsoft Sans Serif"/>
              </a:rPr>
              <a:t> </a:t>
            </a:r>
            <a:r>
              <a:rPr sz="600" spc="20" dirty="0">
                <a:latin typeface="Microsoft Sans Serif"/>
                <a:cs typeface="Microsoft Sans Serif"/>
              </a:rPr>
              <a:t>de</a:t>
            </a:r>
            <a:r>
              <a:rPr sz="600" dirty="0">
                <a:latin typeface="Microsoft Sans Serif"/>
                <a:cs typeface="Microsoft Sans Serif"/>
              </a:rPr>
              <a:t> </a:t>
            </a:r>
            <a:r>
              <a:rPr sz="600" spc="30" dirty="0">
                <a:latin typeface="Microsoft Sans Serif"/>
                <a:cs typeface="Microsoft Sans Serif"/>
              </a:rPr>
              <a:t>tiempo</a:t>
            </a:r>
            <a:r>
              <a:rPr sz="600" spc="-5" dirty="0">
                <a:latin typeface="Microsoft Sans Serif"/>
                <a:cs typeface="Microsoft Sans Serif"/>
              </a:rPr>
              <a:t> </a:t>
            </a:r>
            <a:r>
              <a:rPr sz="600" spc="15" dirty="0">
                <a:latin typeface="Microsoft Sans Serif"/>
                <a:cs typeface="Microsoft Sans Serif"/>
              </a:rPr>
              <a:t>inverso</a:t>
            </a:r>
            <a:endParaRPr sz="600">
              <a:latin typeface="Microsoft Sans Serif"/>
              <a:cs typeface="Microsoft Sans Serif"/>
            </a:endParaRPr>
          </a:p>
        </p:txBody>
      </p:sp>
      <p:sp>
        <p:nvSpPr>
          <p:cNvPr id="78" name="object 78"/>
          <p:cNvSpPr txBox="1"/>
          <p:nvPr/>
        </p:nvSpPr>
        <p:spPr>
          <a:xfrm>
            <a:off x="9100126" y="7601192"/>
            <a:ext cx="6948956" cy="130998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 marR="5080">
              <a:lnSpc>
                <a:spcPct val="128299"/>
              </a:lnSpc>
              <a:spcBef>
                <a:spcPts val="100"/>
              </a:spcBef>
            </a:pPr>
            <a:r>
              <a:rPr sz="600" spc="-5" dirty="0">
                <a:latin typeface="Microsoft Sans Serif"/>
                <a:cs typeface="Microsoft Sans Serif"/>
              </a:rPr>
              <a:t>Fig. </a:t>
            </a:r>
            <a:r>
              <a:rPr sz="600" dirty="0">
                <a:latin typeface="Microsoft Sans Serif"/>
                <a:cs typeface="Microsoft Sans Serif"/>
              </a:rPr>
              <a:t>8. </a:t>
            </a:r>
            <a:r>
              <a:rPr sz="600" spc="10" dirty="0">
                <a:latin typeface="Microsoft Sans Serif"/>
                <a:cs typeface="Microsoft Sans Serif"/>
              </a:rPr>
              <a:t>Característica</a:t>
            </a:r>
            <a:r>
              <a:rPr sz="600" dirty="0">
                <a:latin typeface="Microsoft Sans Serif"/>
                <a:cs typeface="Microsoft Sans Serif"/>
              </a:rPr>
              <a:t> </a:t>
            </a:r>
            <a:r>
              <a:rPr sz="600" spc="15" dirty="0">
                <a:latin typeface="Microsoft Sans Serif"/>
                <a:cs typeface="Microsoft Sans Serif"/>
              </a:rPr>
              <a:t>típica</a:t>
            </a:r>
            <a:r>
              <a:rPr sz="600" dirty="0">
                <a:latin typeface="Microsoft Sans Serif"/>
                <a:cs typeface="Microsoft Sans Serif"/>
              </a:rPr>
              <a:t> </a:t>
            </a:r>
            <a:r>
              <a:rPr sz="600" spc="20" dirty="0">
                <a:latin typeface="Microsoft Sans Serif"/>
                <a:cs typeface="Microsoft Sans Serif"/>
              </a:rPr>
              <a:t>de</a:t>
            </a:r>
            <a:r>
              <a:rPr sz="600" dirty="0">
                <a:latin typeface="Microsoft Sans Serif"/>
                <a:cs typeface="Microsoft Sans Serif"/>
              </a:rPr>
              <a:t> </a:t>
            </a:r>
            <a:r>
              <a:rPr sz="600" spc="35" dirty="0">
                <a:latin typeface="Microsoft Sans Serif"/>
                <a:cs typeface="Microsoft Sans Serif"/>
              </a:rPr>
              <a:t>un</a:t>
            </a:r>
            <a:r>
              <a:rPr sz="600" spc="-5" dirty="0">
                <a:latin typeface="Microsoft Sans Serif"/>
                <a:cs typeface="Microsoft Sans Serif"/>
              </a:rPr>
              <a:t> </a:t>
            </a:r>
            <a:r>
              <a:rPr sz="600" spc="15" dirty="0">
                <a:latin typeface="Microsoft Sans Serif"/>
                <a:cs typeface="Microsoft Sans Serif"/>
              </a:rPr>
              <a:t>relé</a:t>
            </a:r>
            <a:r>
              <a:rPr sz="600" dirty="0">
                <a:latin typeface="Microsoft Sans Serif"/>
                <a:cs typeface="Microsoft Sans Serif"/>
              </a:rPr>
              <a:t> </a:t>
            </a:r>
            <a:r>
              <a:rPr sz="600" spc="20" dirty="0">
                <a:latin typeface="Microsoft Sans Serif"/>
                <a:cs typeface="Microsoft Sans Serif"/>
              </a:rPr>
              <a:t>para</a:t>
            </a:r>
            <a:r>
              <a:rPr sz="600" dirty="0">
                <a:latin typeface="Microsoft Sans Serif"/>
                <a:cs typeface="Microsoft Sans Serif"/>
              </a:rPr>
              <a:t> </a:t>
            </a:r>
            <a:r>
              <a:rPr sz="600" spc="25" dirty="0">
                <a:latin typeface="Microsoft Sans Serif"/>
                <a:cs typeface="Microsoft Sans Serif"/>
              </a:rPr>
              <a:t>una</a:t>
            </a:r>
            <a:r>
              <a:rPr sz="600" dirty="0">
                <a:latin typeface="Microsoft Sans Serif"/>
                <a:cs typeface="Microsoft Sans Serif"/>
              </a:rPr>
              <a:t> </a:t>
            </a:r>
            <a:r>
              <a:rPr sz="600" spc="20" dirty="0">
                <a:latin typeface="Microsoft Sans Serif"/>
                <a:cs typeface="Microsoft Sans Serif"/>
              </a:rPr>
              <a:t>protección</a:t>
            </a:r>
            <a:r>
              <a:rPr sz="600" dirty="0">
                <a:latin typeface="Microsoft Sans Serif"/>
                <a:cs typeface="Microsoft Sans Serif"/>
              </a:rPr>
              <a:t> V/Hz</a:t>
            </a:r>
            <a:r>
              <a:rPr sz="600" spc="-5" dirty="0">
                <a:latin typeface="Microsoft Sans Serif"/>
                <a:cs typeface="Microsoft Sans Serif"/>
              </a:rPr>
              <a:t> </a:t>
            </a:r>
            <a:r>
              <a:rPr sz="600" spc="20" dirty="0">
                <a:latin typeface="Microsoft Sans Serif"/>
                <a:cs typeface="Microsoft Sans Serif"/>
              </a:rPr>
              <a:t>de</a:t>
            </a:r>
            <a:r>
              <a:rPr sz="600" dirty="0">
                <a:latin typeface="Microsoft Sans Serif"/>
                <a:cs typeface="Microsoft Sans Serif"/>
              </a:rPr>
              <a:t> </a:t>
            </a:r>
            <a:r>
              <a:rPr sz="600" spc="30" dirty="0">
                <a:latin typeface="Microsoft Sans Serif"/>
                <a:cs typeface="Microsoft Sans Serif"/>
              </a:rPr>
              <a:t>tiempo</a:t>
            </a:r>
            <a:r>
              <a:rPr sz="600" dirty="0">
                <a:latin typeface="Microsoft Sans Serif"/>
                <a:cs typeface="Microsoft Sans Serif"/>
              </a:rPr>
              <a:t> </a:t>
            </a:r>
            <a:r>
              <a:rPr sz="600" spc="25" dirty="0">
                <a:latin typeface="Microsoft Sans Serif"/>
                <a:cs typeface="Microsoft Sans Serif"/>
              </a:rPr>
              <a:t>definido</a:t>
            </a:r>
            <a:r>
              <a:rPr sz="600" dirty="0">
                <a:latin typeface="Microsoft Sans Serif"/>
                <a:cs typeface="Microsoft Sans Serif"/>
              </a:rPr>
              <a:t> </a:t>
            </a:r>
            <a:r>
              <a:rPr sz="600" spc="5" dirty="0">
                <a:latin typeface="Microsoft Sans Serif"/>
                <a:cs typeface="Microsoft Sans Serif"/>
              </a:rPr>
              <a:t>y </a:t>
            </a:r>
            <a:r>
              <a:rPr sz="600" spc="-145" dirty="0">
                <a:latin typeface="Microsoft Sans Serif"/>
                <a:cs typeface="Microsoft Sans Serif"/>
              </a:rPr>
              <a:t> </a:t>
            </a:r>
            <a:r>
              <a:rPr sz="600" spc="15" dirty="0">
                <a:latin typeface="Microsoft Sans Serif"/>
                <a:cs typeface="Microsoft Sans Serif"/>
              </a:rPr>
              <a:t>dos</a:t>
            </a:r>
            <a:r>
              <a:rPr sz="600" spc="-10" dirty="0">
                <a:latin typeface="Microsoft Sans Serif"/>
                <a:cs typeface="Microsoft Sans Serif"/>
              </a:rPr>
              <a:t> </a:t>
            </a:r>
            <a:r>
              <a:rPr sz="600" spc="10" dirty="0">
                <a:latin typeface="Microsoft Sans Serif"/>
                <a:cs typeface="Microsoft Sans Serif"/>
              </a:rPr>
              <a:t>niveles</a:t>
            </a:r>
            <a:endParaRPr sz="600">
              <a:latin typeface="Microsoft Sans Serif"/>
              <a:cs typeface="Microsoft Sans Serif"/>
            </a:endParaRPr>
          </a:p>
        </p:txBody>
      </p:sp>
      <p:sp>
        <p:nvSpPr>
          <p:cNvPr id="79" name="object 79"/>
          <p:cNvSpPr txBox="1"/>
          <p:nvPr/>
        </p:nvSpPr>
        <p:spPr>
          <a:xfrm>
            <a:off x="1415277" y="9415125"/>
            <a:ext cx="2852914" cy="143629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sz="850" spc="-25" dirty="0">
                <a:latin typeface="Microsoft Sans Serif"/>
                <a:cs typeface="Microsoft Sans Serif"/>
              </a:rPr>
              <a:t>CAPÍTULO</a:t>
            </a:r>
            <a:r>
              <a:rPr sz="850" spc="-20" dirty="0">
                <a:latin typeface="Microsoft Sans Serif"/>
                <a:cs typeface="Microsoft Sans Serif"/>
              </a:rPr>
              <a:t> </a:t>
            </a:r>
            <a:r>
              <a:rPr sz="850" dirty="0">
                <a:latin typeface="Microsoft Sans Serif"/>
                <a:cs typeface="Microsoft Sans Serif"/>
              </a:rPr>
              <a:t>3,</a:t>
            </a:r>
            <a:r>
              <a:rPr sz="850" spc="-15" dirty="0">
                <a:latin typeface="Microsoft Sans Serif"/>
                <a:cs typeface="Microsoft Sans Serif"/>
              </a:rPr>
              <a:t> </a:t>
            </a:r>
            <a:r>
              <a:rPr sz="850" spc="-40" dirty="0">
                <a:latin typeface="Microsoft Sans Serif"/>
                <a:cs typeface="Microsoft Sans Serif"/>
              </a:rPr>
              <a:t>SECCIÓN</a:t>
            </a:r>
            <a:r>
              <a:rPr sz="850" spc="-15" dirty="0">
                <a:latin typeface="Microsoft Sans Serif"/>
                <a:cs typeface="Microsoft Sans Serif"/>
              </a:rPr>
              <a:t> </a:t>
            </a:r>
            <a:r>
              <a:rPr sz="850" spc="10" dirty="0">
                <a:latin typeface="Microsoft Sans Serif"/>
                <a:cs typeface="Microsoft Sans Serif"/>
              </a:rPr>
              <a:t>2</a:t>
            </a:r>
            <a:endParaRPr sz="850">
              <a:latin typeface="Microsoft Sans Serif"/>
              <a:cs typeface="Microsoft Sans Serif"/>
            </a:endParaRPr>
          </a:p>
        </p:txBody>
      </p:sp>
      <p:sp>
        <p:nvSpPr>
          <p:cNvPr id="80" name="object 80"/>
          <p:cNvSpPr txBox="1"/>
          <p:nvPr/>
        </p:nvSpPr>
        <p:spPr>
          <a:xfrm>
            <a:off x="7845387" y="9415126"/>
            <a:ext cx="7796212" cy="285115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sz="850" spc="-25" dirty="0">
                <a:latin typeface="Microsoft Sans Serif"/>
                <a:cs typeface="Microsoft Sans Serif"/>
              </a:rPr>
              <a:t>TUTORIAL</a:t>
            </a:r>
            <a:r>
              <a:rPr sz="850" spc="-5" dirty="0">
                <a:latin typeface="Microsoft Sans Serif"/>
                <a:cs typeface="Microsoft Sans Serif"/>
              </a:rPr>
              <a:t> </a:t>
            </a:r>
            <a:r>
              <a:rPr sz="850" spc="-60" dirty="0">
                <a:latin typeface="Microsoft Sans Serif"/>
                <a:cs typeface="Microsoft Sans Serif"/>
              </a:rPr>
              <a:t>SOBRE</a:t>
            </a:r>
            <a:r>
              <a:rPr sz="850" spc="-5" dirty="0">
                <a:latin typeface="Microsoft Sans Serif"/>
                <a:cs typeface="Microsoft Sans Serif"/>
              </a:rPr>
              <a:t> </a:t>
            </a:r>
            <a:r>
              <a:rPr sz="850" spc="-35" dirty="0">
                <a:latin typeface="Microsoft Sans Serif"/>
                <a:cs typeface="Microsoft Sans Serif"/>
              </a:rPr>
              <a:t>PROTECCIÓN</a:t>
            </a:r>
            <a:r>
              <a:rPr sz="850" spc="-5" dirty="0">
                <a:latin typeface="Microsoft Sans Serif"/>
                <a:cs typeface="Microsoft Sans Serif"/>
              </a:rPr>
              <a:t> </a:t>
            </a:r>
            <a:r>
              <a:rPr sz="850" spc="-45" dirty="0">
                <a:latin typeface="Microsoft Sans Serif"/>
                <a:cs typeface="Microsoft Sans Serif"/>
              </a:rPr>
              <a:t>DE</a:t>
            </a:r>
            <a:r>
              <a:rPr sz="850" spc="-5" dirty="0">
                <a:latin typeface="Microsoft Sans Serif"/>
                <a:cs typeface="Microsoft Sans Serif"/>
              </a:rPr>
              <a:t> </a:t>
            </a:r>
            <a:r>
              <a:rPr sz="850" spc="-55" dirty="0">
                <a:latin typeface="Microsoft Sans Serif"/>
                <a:cs typeface="Microsoft Sans Serif"/>
              </a:rPr>
              <a:t>GENERADORES</a:t>
            </a:r>
            <a:r>
              <a:rPr sz="850" dirty="0">
                <a:latin typeface="Microsoft Sans Serif"/>
                <a:cs typeface="Microsoft Sans Serif"/>
              </a:rPr>
              <a:t> </a:t>
            </a:r>
            <a:r>
              <a:rPr sz="850" spc="-30" dirty="0">
                <a:latin typeface="Microsoft Sans Serif"/>
                <a:cs typeface="Microsoft Sans Serif"/>
              </a:rPr>
              <a:t>SÍNCRONOS</a:t>
            </a:r>
            <a:endParaRPr sz="850">
              <a:latin typeface="Microsoft Sans Serif"/>
              <a:cs typeface="Microsoft Sans Serif"/>
            </a:endParaRPr>
          </a:p>
          <a:p>
            <a:pPr marL="1400175">
              <a:lnSpc>
                <a:spcPct val="100000"/>
              </a:lnSpc>
            </a:pPr>
            <a:r>
              <a:rPr sz="850" spc="-15" dirty="0">
                <a:latin typeface="Microsoft Sans Serif"/>
                <a:cs typeface="Microsoft Sans Serif"/>
              </a:rPr>
              <a:t>PUBLICACIÓN</a:t>
            </a:r>
            <a:r>
              <a:rPr sz="850" spc="-5" dirty="0">
                <a:latin typeface="Microsoft Sans Serif"/>
                <a:cs typeface="Microsoft Sans Serif"/>
              </a:rPr>
              <a:t> </a:t>
            </a:r>
            <a:r>
              <a:rPr sz="850" spc="-55" dirty="0">
                <a:latin typeface="Microsoft Sans Serif"/>
                <a:cs typeface="Microsoft Sans Serif"/>
              </a:rPr>
              <a:t>ESPECIAL</a:t>
            </a:r>
            <a:r>
              <a:rPr sz="850" spc="-5" dirty="0">
                <a:latin typeface="Microsoft Sans Serif"/>
                <a:cs typeface="Microsoft Sans Serif"/>
              </a:rPr>
              <a:t> </a:t>
            </a:r>
            <a:r>
              <a:rPr sz="850" spc="-40" dirty="0">
                <a:latin typeface="Microsoft Sans Serif"/>
                <a:cs typeface="Microsoft Sans Serif"/>
              </a:rPr>
              <a:t>DEL</a:t>
            </a:r>
            <a:r>
              <a:rPr sz="850" spc="-5" dirty="0">
                <a:latin typeface="Microsoft Sans Serif"/>
                <a:cs typeface="Microsoft Sans Serif"/>
              </a:rPr>
              <a:t> </a:t>
            </a:r>
            <a:r>
              <a:rPr sz="850" spc="-60" dirty="0">
                <a:latin typeface="Microsoft Sans Serif"/>
                <a:cs typeface="Microsoft Sans Serif"/>
              </a:rPr>
              <a:t>IEEE</a:t>
            </a:r>
            <a:r>
              <a:rPr sz="850" spc="-5" dirty="0">
                <a:latin typeface="Microsoft Sans Serif"/>
                <a:cs typeface="Microsoft Sans Serif"/>
              </a:rPr>
              <a:t> </a:t>
            </a:r>
            <a:r>
              <a:rPr sz="850" spc="-80" dirty="0">
                <a:latin typeface="Microsoft Sans Serif"/>
                <a:cs typeface="Microsoft Sans Serif"/>
              </a:rPr>
              <a:t>PSRC</a:t>
            </a:r>
            <a:endParaRPr sz="850">
              <a:latin typeface="Microsoft Sans Serif"/>
              <a:cs typeface="Microsoft Sans Serif"/>
            </a:endParaRPr>
          </a:p>
        </p:txBody>
      </p:sp>
    </p:spTree>
  </p:cSld>
  <p:clrMapOvr>
    <a:masterClrMapping/>
  </p:clrMapOvr>
</p:sld>
</file>

<file path=ppt/slides/slide56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/>
          <p:nvPr/>
        </p:nvSpPr>
        <p:spPr>
          <a:xfrm>
            <a:off x="2180658" y="3363467"/>
            <a:ext cx="6322279" cy="0"/>
          </a:xfrm>
          <a:custGeom>
            <a:avLst/>
            <a:gdLst/>
            <a:ahLst/>
            <a:cxnLst/>
            <a:rect l="l" t="t" r="r" b="b"/>
            <a:pathLst>
              <a:path w="2748279">
                <a:moveTo>
                  <a:pt x="2747772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" name="object 3"/>
          <p:cNvSpPr/>
          <p:nvPr/>
        </p:nvSpPr>
        <p:spPr>
          <a:xfrm>
            <a:off x="2180658" y="3927347"/>
            <a:ext cx="6304750" cy="0"/>
          </a:xfrm>
          <a:custGeom>
            <a:avLst/>
            <a:gdLst/>
            <a:ahLst/>
            <a:cxnLst/>
            <a:rect l="l" t="t" r="r" b="b"/>
            <a:pathLst>
              <a:path w="2740660">
                <a:moveTo>
                  <a:pt x="2740152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grpSp>
        <p:nvGrpSpPr>
          <p:cNvPr id="4" name="object 4"/>
          <p:cNvGrpSpPr/>
          <p:nvPr/>
        </p:nvGrpSpPr>
        <p:grpSpPr>
          <a:xfrm>
            <a:off x="2180659" y="3364992"/>
            <a:ext cx="6332505" cy="1466215"/>
            <a:chOff x="947927" y="3364991"/>
            <a:chExt cx="2752725" cy="1466215"/>
          </a:xfrm>
        </p:grpSpPr>
        <p:sp>
          <p:nvSpPr>
            <p:cNvPr id="5" name="object 5"/>
            <p:cNvSpPr/>
            <p:nvPr/>
          </p:nvSpPr>
          <p:spPr>
            <a:xfrm>
              <a:off x="947927" y="4469891"/>
              <a:ext cx="2740660" cy="0"/>
            </a:xfrm>
            <a:custGeom>
              <a:avLst/>
              <a:gdLst/>
              <a:ahLst/>
              <a:cxnLst/>
              <a:rect l="l" t="t" r="r" b="b"/>
              <a:pathLst>
                <a:path w="2740660">
                  <a:moveTo>
                    <a:pt x="2740152" y="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" name="object 6"/>
            <p:cNvSpPr/>
            <p:nvPr/>
          </p:nvSpPr>
          <p:spPr>
            <a:xfrm>
              <a:off x="1219200" y="4035551"/>
              <a:ext cx="2476500" cy="487680"/>
            </a:xfrm>
            <a:custGeom>
              <a:avLst/>
              <a:gdLst/>
              <a:ahLst/>
              <a:cxnLst/>
              <a:rect l="l" t="t" r="r" b="b"/>
              <a:pathLst>
                <a:path w="2476500" h="487679">
                  <a:moveTo>
                    <a:pt x="0" y="0"/>
                  </a:moveTo>
                  <a:lnTo>
                    <a:pt x="1315211" y="0"/>
                  </a:lnTo>
                  <a:lnTo>
                    <a:pt x="1342253" y="28004"/>
                  </a:lnTo>
                  <a:lnTo>
                    <a:pt x="1370954" y="55385"/>
                  </a:lnTo>
                  <a:lnTo>
                    <a:pt x="1401283" y="82129"/>
                  </a:lnTo>
                  <a:lnTo>
                    <a:pt x="1433209" y="108219"/>
                  </a:lnTo>
                  <a:lnTo>
                    <a:pt x="1466702" y="133643"/>
                  </a:lnTo>
                  <a:lnTo>
                    <a:pt x="1501729" y="158386"/>
                  </a:lnTo>
                  <a:lnTo>
                    <a:pt x="1538260" y="182432"/>
                  </a:lnTo>
                  <a:lnTo>
                    <a:pt x="1576263" y="205768"/>
                  </a:lnTo>
                  <a:lnTo>
                    <a:pt x="1615707" y="228378"/>
                  </a:lnTo>
                  <a:lnTo>
                    <a:pt x="1656561" y="250249"/>
                  </a:lnTo>
                  <a:lnTo>
                    <a:pt x="1698794" y="271365"/>
                  </a:lnTo>
                  <a:lnTo>
                    <a:pt x="1742374" y="291713"/>
                  </a:lnTo>
                  <a:lnTo>
                    <a:pt x="1787271" y="311277"/>
                  </a:lnTo>
                  <a:lnTo>
                    <a:pt x="1833452" y="330042"/>
                  </a:lnTo>
                  <a:lnTo>
                    <a:pt x="1880887" y="347995"/>
                  </a:lnTo>
                  <a:lnTo>
                    <a:pt x="1929545" y="365121"/>
                  </a:lnTo>
                  <a:lnTo>
                    <a:pt x="1979394" y="381406"/>
                  </a:lnTo>
                  <a:lnTo>
                    <a:pt x="2030404" y="396833"/>
                  </a:lnTo>
                  <a:lnTo>
                    <a:pt x="2082542" y="411390"/>
                  </a:lnTo>
                  <a:lnTo>
                    <a:pt x="2135778" y="425062"/>
                  </a:lnTo>
                  <a:lnTo>
                    <a:pt x="2190081" y="437833"/>
                  </a:lnTo>
                  <a:lnTo>
                    <a:pt x="2245419" y="449690"/>
                  </a:lnTo>
                  <a:lnTo>
                    <a:pt x="2301761" y="460618"/>
                  </a:lnTo>
                  <a:lnTo>
                    <a:pt x="2359076" y="470601"/>
                  </a:lnTo>
                  <a:lnTo>
                    <a:pt x="2417332" y="479627"/>
                  </a:lnTo>
                  <a:lnTo>
                    <a:pt x="2476500" y="487680"/>
                  </a:lnTo>
                </a:path>
              </a:pathLst>
            </a:custGeom>
            <a:ln w="9144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" name="object 7"/>
            <p:cNvSpPr/>
            <p:nvPr/>
          </p:nvSpPr>
          <p:spPr>
            <a:xfrm>
              <a:off x="964692" y="4521707"/>
              <a:ext cx="2726690" cy="9525"/>
            </a:xfrm>
            <a:custGeom>
              <a:avLst/>
              <a:gdLst/>
              <a:ahLst/>
              <a:cxnLst/>
              <a:rect l="l" t="t" r="r" b="b"/>
              <a:pathLst>
                <a:path w="2726690" h="9525">
                  <a:moveTo>
                    <a:pt x="35052" y="1524"/>
                  </a:moveTo>
                  <a:lnTo>
                    <a:pt x="30480" y="0"/>
                  </a:lnTo>
                  <a:lnTo>
                    <a:pt x="4572" y="0"/>
                  </a:lnTo>
                  <a:lnTo>
                    <a:pt x="1524" y="1524"/>
                  </a:lnTo>
                  <a:lnTo>
                    <a:pt x="0" y="4572"/>
                  </a:lnTo>
                  <a:lnTo>
                    <a:pt x="1524" y="7620"/>
                  </a:lnTo>
                  <a:lnTo>
                    <a:pt x="4572" y="9144"/>
                  </a:lnTo>
                  <a:lnTo>
                    <a:pt x="30480" y="9144"/>
                  </a:lnTo>
                  <a:lnTo>
                    <a:pt x="35052" y="7620"/>
                  </a:lnTo>
                  <a:lnTo>
                    <a:pt x="35052" y="1524"/>
                  </a:lnTo>
                  <a:close/>
                </a:path>
                <a:path w="2726690" h="9525">
                  <a:moveTo>
                    <a:pt x="88392" y="4572"/>
                  </a:moveTo>
                  <a:lnTo>
                    <a:pt x="86868" y="1524"/>
                  </a:lnTo>
                  <a:lnTo>
                    <a:pt x="83820" y="0"/>
                  </a:lnTo>
                  <a:lnTo>
                    <a:pt x="57912" y="0"/>
                  </a:lnTo>
                  <a:lnTo>
                    <a:pt x="54864" y="1524"/>
                  </a:lnTo>
                  <a:lnTo>
                    <a:pt x="53340" y="4572"/>
                  </a:lnTo>
                  <a:lnTo>
                    <a:pt x="54864" y="7620"/>
                  </a:lnTo>
                  <a:lnTo>
                    <a:pt x="57912" y="9144"/>
                  </a:lnTo>
                  <a:lnTo>
                    <a:pt x="83820" y="9144"/>
                  </a:lnTo>
                  <a:lnTo>
                    <a:pt x="86868" y="7620"/>
                  </a:lnTo>
                  <a:lnTo>
                    <a:pt x="88392" y="4572"/>
                  </a:lnTo>
                  <a:close/>
                </a:path>
                <a:path w="2726690" h="9525">
                  <a:moveTo>
                    <a:pt x="141732" y="4572"/>
                  </a:moveTo>
                  <a:lnTo>
                    <a:pt x="140208" y="1524"/>
                  </a:lnTo>
                  <a:lnTo>
                    <a:pt x="137160" y="0"/>
                  </a:lnTo>
                  <a:lnTo>
                    <a:pt x="111252" y="0"/>
                  </a:lnTo>
                  <a:lnTo>
                    <a:pt x="108204" y="1524"/>
                  </a:lnTo>
                  <a:lnTo>
                    <a:pt x="106680" y="4572"/>
                  </a:lnTo>
                  <a:lnTo>
                    <a:pt x="108204" y="7620"/>
                  </a:lnTo>
                  <a:lnTo>
                    <a:pt x="111252" y="9144"/>
                  </a:lnTo>
                  <a:lnTo>
                    <a:pt x="137160" y="9144"/>
                  </a:lnTo>
                  <a:lnTo>
                    <a:pt x="140208" y="7620"/>
                  </a:lnTo>
                  <a:lnTo>
                    <a:pt x="141732" y="4572"/>
                  </a:lnTo>
                  <a:close/>
                </a:path>
                <a:path w="2726690" h="9525">
                  <a:moveTo>
                    <a:pt x="195072" y="4572"/>
                  </a:moveTo>
                  <a:lnTo>
                    <a:pt x="193548" y="1524"/>
                  </a:lnTo>
                  <a:lnTo>
                    <a:pt x="190500" y="0"/>
                  </a:lnTo>
                  <a:lnTo>
                    <a:pt x="164592" y="0"/>
                  </a:lnTo>
                  <a:lnTo>
                    <a:pt x="160020" y="1524"/>
                  </a:lnTo>
                  <a:lnTo>
                    <a:pt x="160020" y="7620"/>
                  </a:lnTo>
                  <a:lnTo>
                    <a:pt x="164592" y="9144"/>
                  </a:lnTo>
                  <a:lnTo>
                    <a:pt x="190500" y="9144"/>
                  </a:lnTo>
                  <a:lnTo>
                    <a:pt x="193548" y="7620"/>
                  </a:lnTo>
                  <a:lnTo>
                    <a:pt x="195072" y="4572"/>
                  </a:lnTo>
                  <a:close/>
                </a:path>
                <a:path w="2726690" h="9525">
                  <a:moveTo>
                    <a:pt x="248412" y="4572"/>
                  </a:moveTo>
                  <a:lnTo>
                    <a:pt x="246888" y="1524"/>
                  </a:lnTo>
                  <a:lnTo>
                    <a:pt x="243840" y="0"/>
                  </a:lnTo>
                  <a:lnTo>
                    <a:pt x="216408" y="0"/>
                  </a:lnTo>
                  <a:lnTo>
                    <a:pt x="213360" y="1524"/>
                  </a:lnTo>
                  <a:lnTo>
                    <a:pt x="213360" y="7620"/>
                  </a:lnTo>
                  <a:lnTo>
                    <a:pt x="216408" y="9144"/>
                  </a:lnTo>
                  <a:lnTo>
                    <a:pt x="243840" y="9144"/>
                  </a:lnTo>
                  <a:lnTo>
                    <a:pt x="246888" y="7620"/>
                  </a:lnTo>
                  <a:lnTo>
                    <a:pt x="248412" y="4572"/>
                  </a:lnTo>
                  <a:close/>
                </a:path>
                <a:path w="2726690" h="9525">
                  <a:moveTo>
                    <a:pt x="301752" y="4572"/>
                  </a:moveTo>
                  <a:lnTo>
                    <a:pt x="300228" y="1524"/>
                  </a:lnTo>
                  <a:lnTo>
                    <a:pt x="297180" y="0"/>
                  </a:lnTo>
                  <a:lnTo>
                    <a:pt x="269748" y="0"/>
                  </a:lnTo>
                  <a:lnTo>
                    <a:pt x="266700" y="1524"/>
                  </a:lnTo>
                  <a:lnTo>
                    <a:pt x="265176" y="4572"/>
                  </a:lnTo>
                  <a:lnTo>
                    <a:pt x="266700" y="7620"/>
                  </a:lnTo>
                  <a:lnTo>
                    <a:pt x="269748" y="9144"/>
                  </a:lnTo>
                  <a:lnTo>
                    <a:pt x="297180" y="9144"/>
                  </a:lnTo>
                  <a:lnTo>
                    <a:pt x="300228" y="7620"/>
                  </a:lnTo>
                  <a:lnTo>
                    <a:pt x="301752" y="4572"/>
                  </a:lnTo>
                  <a:close/>
                </a:path>
                <a:path w="2726690" h="9525">
                  <a:moveTo>
                    <a:pt x="353555" y="1524"/>
                  </a:moveTo>
                  <a:lnTo>
                    <a:pt x="350507" y="0"/>
                  </a:lnTo>
                  <a:lnTo>
                    <a:pt x="323075" y="0"/>
                  </a:lnTo>
                  <a:lnTo>
                    <a:pt x="320027" y="1524"/>
                  </a:lnTo>
                  <a:lnTo>
                    <a:pt x="318503" y="4572"/>
                  </a:lnTo>
                  <a:lnTo>
                    <a:pt x="320027" y="7620"/>
                  </a:lnTo>
                  <a:lnTo>
                    <a:pt x="323075" y="9144"/>
                  </a:lnTo>
                  <a:lnTo>
                    <a:pt x="350507" y="9144"/>
                  </a:lnTo>
                  <a:lnTo>
                    <a:pt x="353555" y="7620"/>
                  </a:lnTo>
                  <a:lnTo>
                    <a:pt x="353555" y="1524"/>
                  </a:lnTo>
                  <a:close/>
                </a:path>
                <a:path w="2726690" h="9525">
                  <a:moveTo>
                    <a:pt x="406895" y="1524"/>
                  </a:moveTo>
                  <a:lnTo>
                    <a:pt x="402323" y="0"/>
                  </a:lnTo>
                  <a:lnTo>
                    <a:pt x="376415" y="0"/>
                  </a:lnTo>
                  <a:lnTo>
                    <a:pt x="373367" y="1524"/>
                  </a:lnTo>
                  <a:lnTo>
                    <a:pt x="371843" y="4572"/>
                  </a:lnTo>
                  <a:lnTo>
                    <a:pt x="373367" y="7620"/>
                  </a:lnTo>
                  <a:lnTo>
                    <a:pt x="376415" y="9144"/>
                  </a:lnTo>
                  <a:lnTo>
                    <a:pt x="402323" y="9144"/>
                  </a:lnTo>
                  <a:lnTo>
                    <a:pt x="406895" y="7620"/>
                  </a:lnTo>
                  <a:lnTo>
                    <a:pt x="406895" y="1524"/>
                  </a:lnTo>
                  <a:close/>
                </a:path>
                <a:path w="2726690" h="9525">
                  <a:moveTo>
                    <a:pt x="460235" y="4572"/>
                  </a:moveTo>
                  <a:lnTo>
                    <a:pt x="458711" y="1524"/>
                  </a:lnTo>
                  <a:lnTo>
                    <a:pt x="455663" y="0"/>
                  </a:lnTo>
                  <a:lnTo>
                    <a:pt x="429755" y="0"/>
                  </a:lnTo>
                  <a:lnTo>
                    <a:pt x="426707" y="1524"/>
                  </a:lnTo>
                  <a:lnTo>
                    <a:pt x="425183" y="4572"/>
                  </a:lnTo>
                  <a:lnTo>
                    <a:pt x="426707" y="7620"/>
                  </a:lnTo>
                  <a:lnTo>
                    <a:pt x="429755" y="9144"/>
                  </a:lnTo>
                  <a:lnTo>
                    <a:pt x="455663" y="9144"/>
                  </a:lnTo>
                  <a:lnTo>
                    <a:pt x="458711" y="7620"/>
                  </a:lnTo>
                  <a:lnTo>
                    <a:pt x="460235" y="4572"/>
                  </a:lnTo>
                  <a:close/>
                </a:path>
                <a:path w="2726690" h="9525">
                  <a:moveTo>
                    <a:pt x="513575" y="4572"/>
                  </a:moveTo>
                  <a:lnTo>
                    <a:pt x="512051" y="1524"/>
                  </a:lnTo>
                  <a:lnTo>
                    <a:pt x="509003" y="0"/>
                  </a:lnTo>
                  <a:lnTo>
                    <a:pt x="483095" y="0"/>
                  </a:lnTo>
                  <a:lnTo>
                    <a:pt x="480047" y="1524"/>
                  </a:lnTo>
                  <a:lnTo>
                    <a:pt x="478523" y="4572"/>
                  </a:lnTo>
                  <a:lnTo>
                    <a:pt x="480047" y="7620"/>
                  </a:lnTo>
                  <a:lnTo>
                    <a:pt x="483095" y="9144"/>
                  </a:lnTo>
                  <a:lnTo>
                    <a:pt x="509003" y="9144"/>
                  </a:lnTo>
                  <a:lnTo>
                    <a:pt x="512051" y="7620"/>
                  </a:lnTo>
                  <a:lnTo>
                    <a:pt x="513575" y="4572"/>
                  </a:lnTo>
                  <a:close/>
                </a:path>
                <a:path w="2726690" h="9525">
                  <a:moveTo>
                    <a:pt x="566915" y="4572"/>
                  </a:moveTo>
                  <a:lnTo>
                    <a:pt x="565391" y="1524"/>
                  </a:lnTo>
                  <a:lnTo>
                    <a:pt x="562343" y="0"/>
                  </a:lnTo>
                  <a:lnTo>
                    <a:pt x="536435" y="0"/>
                  </a:lnTo>
                  <a:lnTo>
                    <a:pt x="531863" y="1524"/>
                  </a:lnTo>
                  <a:lnTo>
                    <a:pt x="531863" y="7620"/>
                  </a:lnTo>
                  <a:lnTo>
                    <a:pt x="536435" y="9144"/>
                  </a:lnTo>
                  <a:lnTo>
                    <a:pt x="562343" y="9144"/>
                  </a:lnTo>
                  <a:lnTo>
                    <a:pt x="565391" y="7620"/>
                  </a:lnTo>
                  <a:lnTo>
                    <a:pt x="566915" y="4572"/>
                  </a:lnTo>
                  <a:close/>
                </a:path>
                <a:path w="2726690" h="9525">
                  <a:moveTo>
                    <a:pt x="620255" y="4572"/>
                  </a:moveTo>
                  <a:lnTo>
                    <a:pt x="618731" y="1524"/>
                  </a:lnTo>
                  <a:lnTo>
                    <a:pt x="615683" y="0"/>
                  </a:lnTo>
                  <a:lnTo>
                    <a:pt x="588251" y="0"/>
                  </a:lnTo>
                  <a:lnTo>
                    <a:pt x="585203" y="1524"/>
                  </a:lnTo>
                  <a:lnTo>
                    <a:pt x="585203" y="7620"/>
                  </a:lnTo>
                  <a:lnTo>
                    <a:pt x="588251" y="9144"/>
                  </a:lnTo>
                  <a:lnTo>
                    <a:pt x="615683" y="9144"/>
                  </a:lnTo>
                  <a:lnTo>
                    <a:pt x="618731" y="7620"/>
                  </a:lnTo>
                  <a:lnTo>
                    <a:pt x="620255" y="4572"/>
                  </a:lnTo>
                  <a:close/>
                </a:path>
                <a:path w="2726690" h="9525">
                  <a:moveTo>
                    <a:pt x="673595" y="4572"/>
                  </a:moveTo>
                  <a:lnTo>
                    <a:pt x="672071" y="1524"/>
                  </a:lnTo>
                  <a:lnTo>
                    <a:pt x="669023" y="0"/>
                  </a:lnTo>
                  <a:lnTo>
                    <a:pt x="641591" y="0"/>
                  </a:lnTo>
                  <a:lnTo>
                    <a:pt x="638543" y="1524"/>
                  </a:lnTo>
                  <a:lnTo>
                    <a:pt x="637019" y="4572"/>
                  </a:lnTo>
                  <a:lnTo>
                    <a:pt x="638543" y="7620"/>
                  </a:lnTo>
                  <a:lnTo>
                    <a:pt x="641591" y="9144"/>
                  </a:lnTo>
                  <a:lnTo>
                    <a:pt x="669023" y="9144"/>
                  </a:lnTo>
                  <a:lnTo>
                    <a:pt x="672071" y="7620"/>
                  </a:lnTo>
                  <a:lnTo>
                    <a:pt x="673595" y="4572"/>
                  </a:lnTo>
                  <a:close/>
                </a:path>
                <a:path w="2726690" h="9525">
                  <a:moveTo>
                    <a:pt x="725411" y="1524"/>
                  </a:moveTo>
                  <a:lnTo>
                    <a:pt x="722363" y="0"/>
                  </a:lnTo>
                  <a:lnTo>
                    <a:pt x="694931" y="0"/>
                  </a:lnTo>
                  <a:lnTo>
                    <a:pt x="691883" y="1524"/>
                  </a:lnTo>
                  <a:lnTo>
                    <a:pt x="690359" y="4572"/>
                  </a:lnTo>
                  <a:lnTo>
                    <a:pt x="691883" y="7620"/>
                  </a:lnTo>
                  <a:lnTo>
                    <a:pt x="694931" y="9144"/>
                  </a:lnTo>
                  <a:lnTo>
                    <a:pt x="722363" y="9144"/>
                  </a:lnTo>
                  <a:lnTo>
                    <a:pt x="725411" y="7620"/>
                  </a:lnTo>
                  <a:lnTo>
                    <a:pt x="725411" y="1524"/>
                  </a:lnTo>
                  <a:close/>
                </a:path>
                <a:path w="2726690" h="9525">
                  <a:moveTo>
                    <a:pt x="778751" y="4572"/>
                  </a:moveTo>
                  <a:lnTo>
                    <a:pt x="777227" y="1524"/>
                  </a:lnTo>
                  <a:lnTo>
                    <a:pt x="774179" y="0"/>
                  </a:lnTo>
                  <a:lnTo>
                    <a:pt x="748271" y="0"/>
                  </a:lnTo>
                  <a:lnTo>
                    <a:pt x="745223" y="1524"/>
                  </a:lnTo>
                  <a:lnTo>
                    <a:pt x="743699" y="4572"/>
                  </a:lnTo>
                  <a:lnTo>
                    <a:pt x="745223" y="7620"/>
                  </a:lnTo>
                  <a:lnTo>
                    <a:pt x="748271" y="9144"/>
                  </a:lnTo>
                  <a:lnTo>
                    <a:pt x="774179" y="9144"/>
                  </a:lnTo>
                  <a:lnTo>
                    <a:pt x="777227" y="7620"/>
                  </a:lnTo>
                  <a:lnTo>
                    <a:pt x="778751" y="4572"/>
                  </a:lnTo>
                  <a:close/>
                </a:path>
                <a:path w="2726690" h="9525">
                  <a:moveTo>
                    <a:pt x="832091" y="4572"/>
                  </a:moveTo>
                  <a:lnTo>
                    <a:pt x="830567" y="1524"/>
                  </a:lnTo>
                  <a:lnTo>
                    <a:pt x="827519" y="0"/>
                  </a:lnTo>
                  <a:lnTo>
                    <a:pt x="801611" y="0"/>
                  </a:lnTo>
                  <a:lnTo>
                    <a:pt x="798563" y="1524"/>
                  </a:lnTo>
                  <a:lnTo>
                    <a:pt x="797039" y="4572"/>
                  </a:lnTo>
                  <a:lnTo>
                    <a:pt x="798563" y="7620"/>
                  </a:lnTo>
                  <a:lnTo>
                    <a:pt x="801611" y="9144"/>
                  </a:lnTo>
                  <a:lnTo>
                    <a:pt x="827519" y="9144"/>
                  </a:lnTo>
                  <a:lnTo>
                    <a:pt x="830567" y="7620"/>
                  </a:lnTo>
                  <a:lnTo>
                    <a:pt x="832091" y="4572"/>
                  </a:lnTo>
                  <a:close/>
                </a:path>
                <a:path w="2726690" h="9525">
                  <a:moveTo>
                    <a:pt x="885431" y="4572"/>
                  </a:moveTo>
                  <a:lnTo>
                    <a:pt x="883920" y="1524"/>
                  </a:lnTo>
                  <a:lnTo>
                    <a:pt x="880872" y="0"/>
                  </a:lnTo>
                  <a:lnTo>
                    <a:pt x="854951" y="0"/>
                  </a:lnTo>
                  <a:lnTo>
                    <a:pt x="851903" y="1524"/>
                  </a:lnTo>
                  <a:lnTo>
                    <a:pt x="850379" y="4572"/>
                  </a:lnTo>
                  <a:lnTo>
                    <a:pt x="851903" y="7620"/>
                  </a:lnTo>
                  <a:lnTo>
                    <a:pt x="854951" y="9144"/>
                  </a:lnTo>
                  <a:lnTo>
                    <a:pt x="880872" y="9144"/>
                  </a:lnTo>
                  <a:lnTo>
                    <a:pt x="883920" y="7620"/>
                  </a:lnTo>
                  <a:lnTo>
                    <a:pt x="885431" y="4572"/>
                  </a:lnTo>
                  <a:close/>
                </a:path>
                <a:path w="2726690" h="9525">
                  <a:moveTo>
                    <a:pt x="938784" y="4572"/>
                  </a:moveTo>
                  <a:lnTo>
                    <a:pt x="937260" y="1524"/>
                  </a:lnTo>
                  <a:lnTo>
                    <a:pt x="934199" y="0"/>
                  </a:lnTo>
                  <a:lnTo>
                    <a:pt x="908291" y="0"/>
                  </a:lnTo>
                  <a:lnTo>
                    <a:pt x="903719" y="1524"/>
                  </a:lnTo>
                  <a:lnTo>
                    <a:pt x="903719" y="7620"/>
                  </a:lnTo>
                  <a:lnTo>
                    <a:pt x="908291" y="9144"/>
                  </a:lnTo>
                  <a:lnTo>
                    <a:pt x="934199" y="9144"/>
                  </a:lnTo>
                  <a:lnTo>
                    <a:pt x="937260" y="7620"/>
                  </a:lnTo>
                  <a:lnTo>
                    <a:pt x="938784" y="4572"/>
                  </a:lnTo>
                  <a:close/>
                </a:path>
                <a:path w="2726690" h="9525">
                  <a:moveTo>
                    <a:pt x="992124" y="4572"/>
                  </a:moveTo>
                  <a:lnTo>
                    <a:pt x="990600" y="1524"/>
                  </a:lnTo>
                  <a:lnTo>
                    <a:pt x="987552" y="0"/>
                  </a:lnTo>
                  <a:lnTo>
                    <a:pt x="960120" y="0"/>
                  </a:lnTo>
                  <a:lnTo>
                    <a:pt x="957072" y="1524"/>
                  </a:lnTo>
                  <a:lnTo>
                    <a:pt x="955548" y="4572"/>
                  </a:lnTo>
                  <a:lnTo>
                    <a:pt x="957072" y="7620"/>
                  </a:lnTo>
                  <a:lnTo>
                    <a:pt x="960120" y="9144"/>
                  </a:lnTo>
                  <a:lnTo>
                    <a:pt x="987552" y="9144"/>
                  </a:lnTo>
                  <a:lnTo>
                    <a:pt x="990600" y="7620"/>
                  </a:lnTo>
                  <a:lnTo>
                    <a:pt x="992124" y="4572"/>
                  </a:lnTo>
                  <a:close/>
                </a:path>
                <a:path w="2726690" h="9525">
                  <a:moveTo>
                    <a:pt x="1045464" y="4572"/>
                  </a:moveTo>
                  <a:lnTo>
                    <a:pt x="1043940" y="1524"/>
                  </a:lnTo>
                  <a:lnTo>
                    <a:pt x="1040892" y="0"/>
                  </a:lnTo>
                  <a:lnTo>
                    <a:pt x="1013460" y="0"/>
                  </a:lnTo>
                  <a:lnTo>
                    <a:pt x="1010412" y="1524"/>
                  </a:lnTo>
                  <a:lnTo>
                    <a:pt x="1008888" y="4572"/>
                  </a:lnTo>
                  <a:lnTo>
                    <a:pt x="1010412" y="7620"/>
                  </a:lnTo>
                  <a:lnTo>
                    <a:pt x="1013460" y="9144"/>
                  </a:lnTo>
                  <a:lnTo>
                    <a:pt x="1040892" y="9144"/>
                  </a:lnTo>
                  <a:lnTo>
                    <a:pt x="1043940" y="7620"/>
                  </a:lnTo>
                  <a:lnTo>
                    <a:pt x="1045464" y="4572"/>
                  </a:lnTo>
                  <a:close/>
                </a:path>
                <a:path w="2726690" h="9525">
                  <a:moveTo>
                    <a:pt x="1097280" y="1524"/>
                  </a:moveTo>
                  <a:lnTo>
                    <a:pt x="1094232" y="0"/>
                  </a:lnTo>
                  <a:lnTo>
                    <a:pt x="1066800" y="0"/>
                  </a:lnTo>
                  <a:lnTo>
                    <a:pt x="1063752" y="1524"/>
                  </a:lnTo>
                  <a:lnTo>
                    <a:pt x="1062228" y="4572"/>
                  </a:lnTo>
                  <a:lnTo>
                    <a:pt x="1063752" y="7620"/>
                  </a:lnTo>
                  <a:lnTo>
                    <a:pt x="1066800" y="9144"/>
                  </a:lnTo>
                  <a:lnTo>
                    <a:pt x="1094232" y="9144"/>
                  </a:lnTo>
                  <a:lnTo>
                    <a:pt x="1097280" y="7620"/>
                  </a:lnTo>
                  <a:lnTo>
                    <a:pt x="1097280" y="1524"/>
                  </a:lnTo>
                  <a:close/>
                </a:path>
                <a:path w="2726690" h="9525">
                  <a:moveTo>
                    <a:pt x="1150620" y="4572"/>
                  </a:moveTo>
                  <a:lnTo>
                    <a:pt x="1149096" y="1524"/>
                  </a:lnTo>
                  <a:lnTo>
                    <a:pt x="1146048" y="0"/>
                  </a:lnTo>
                  <a:lnTo>
                    <a:pt x="1120140" y="0"/>
                  </a:lnTo>
                  <a:lnTo>
                    <a:pt x="1117092" y="1524"/>
                  </a:lnTo>
                  <a:lnTo>
                    <a:pt x="1115568" y="4572"/>
                  </a:lnTo>
                  <a:lnTo>
                    <a:pt x="1117092" y="7620"/>
                  </a:lnTo>
                  <a:lnTo>
                    <a:pt x="1120140" y="9144"/>
                  </a:lnTo>
                  <a:lnTo>
                    <a:pt x="1146048" y="9144"/>
                  </a:lnTo>
                  <a:lnTo>
                    <a:pt x="1149096" y="7620"/>
                  </a:lnTo>
                  <a:lnTo>
                    <a:pt x="1150620" y="4572"/>
                  </a:lnTo>
                  <a:close/>
                </a:path>
                <a:path w="2726690" h="9525">
                  <a:moveTo>
                    <a:pt x="1203960" y="4572"/>
                  </a:moveTo>
                  <a:lnTo>
                    <a:pt x="1202436" y="1524"/>
                  </a:lnTo>
                  <a:lnTo>
                    <a:pt x="1199388" y="0"/>
                  </a:lnTo>
                  <a:lnTo>
                    <a:pt x="1173480" y="0"/>
                  </a:lnTo>
                  <a:lnTo>
                    <a:pt x="1170432" y="1524"/>
                  </a:lnTo>
                  <a:lnTo>
                    <a:pt x="1168908" y="4572"/>
                  </a:lnTo>
                  <a:lnTo>
                    <a:pt x="1170432" y="7620"/>
                  </a:lnTo>
                  <a:lnTo>
                    <a:pt x="1173480" y="9144"/>
                  </a:lnTo>
                  <a:lnTo>
                    <a:pt x="1199388" y="9144"/>
                  </a:lnTo>
                  <a:lnTo>
                    <a:pt x="1202436" y="7620"/>
                  </a:lnTo>
                  <a:lnTo>
                    <a:pt x="1203960" y="4572"/>
                  </a:lnTo>
                  <a:close/>
                </a:path>
                <a:path w="2726690" h="9525">
                  <a:moveTo>
                    <a:pt x="1257300" y="4572"/>
                  </a:moveTo>
                  <a:lnTo>
                    <a:pt x="1255776" y="1524"/>
                  </a:lnTo>
                  <a:lnTo>
                    <a:pt x="1252728" y="0"/>
                  </a:lnTo>
                  <a:lnTo>
                    <a:pt x="1226820" y="0"/>
                  </a:lnTo>
                  <a:lnTo>
                    <a:pt x="1223772" y="1524"/>
                  </a:lnTo>
                  <a:lnTo>
                    <a:pt x="1222248" y="4572"/>
                  </a:lnTo>
                  <a:lnTo>
                    <a:pt x="1223772" y="7620"/>
                  </a:lnTo>
                  <a:lnTo>
                    <a:pt x="1226820" y="9144"/>
                  </a:lnTo>
                  <a:lnTo>
                    <a:pt x="1252728" y="9144"/>
                  </a:lnTo>
                  <a:lnTo>
                    <a:pt x="1255776" y="7620"/>
                  </a:lnTo>
                  <a:lnTo>
                    <a:pt x="1257300" y="4572"/>
                  </a:lnTo>
                  <a:close/>
                </a:path>
                <a:path w="2726690" h="9525">
                  <a:moveTo>
                    <a:pt x="1310640" y="4572"/>
                  </a:moveTo>
                  <a:lnTo>
                    <a:pt x="1309116" y="1524"/>
                  </a:lnTo>
                  <a:lnTo>
                    <a:pt x="1306068" y="0"/>
                  </a:lnTo>
                  <a:lnTo>
                    <a:pt x="1278636" y="0"/>
                  </a:lnTo>
                  <a:lnTo>
                    <a:pt x="1275588" y="1524"/>
                  </a:lnTo>
                  <a:lnTo>
                    <a:pt x="1275588" y="7620"/>
                  </a:lnTo>
                  <a:lnTo>
                    <a:pt x="1278636" y="9144"/>
                  </a:lnTo>
                  <a:lnTo>
                    <a:pt x="1306068" y="9144"/>
                  </a:lnTo>
                  <a:lnTo>
                    <a:pt x="1309116" y="7620"/>
                  </a:lnTo>
                  <a:lnTo>
                    <a:pt x="1310640" y="4572"/>
                  </a:lnTo>
                  <a:close/>
                </a:path>
                <a:path w="2726690" h="9525">
                  <a:moveTo>
                    <a:pt x="1363980" y="4572"/>
                  </a:moveTo>
                  <a:lnTo>
                    <a:pt x="1362456" y="1524"/>
                  </a:lnTo>
                  <a:lnTo>
                    <a:pt x="1359408" y="0"/>
                  </a:lnTo>
                  <a:lnTo>
                    <a:pt x="1331976" y="0"/>
                  </a:lnTo>
                  <a:lnTo>
                    <a:pt x="1328928" y="1524"/>
                  </a:lnTo>
                  <a:lnTo>
                    <a:pt x="1327404" y="4572"/>
                  </a:lnTo>
                  <a:lnTo>
                    <a:pt x="1328928" y="7620"/>
                  </a:lnTo>
                  <a:lnTo>
                    <a:pt x="1331976" y="9144"/>
                  </a:lnTo>
                  <a:lnTo>
                    <a:pt x="1359408" y="9144"/>
                  </a:lnTo>
                  <a:lnTo>
                    <a:pt x="1362456" y="7620"/>
                  </a:lnTo>
                  <a:lnTo>
                    <a:pt x="1363980" y="4572"/>
                  </a:lnTo>
                  <a:close/>
                </a:path>
                <a:path w="2726690" h="9525">
                  <a:moveTo>
                    <a:pt x="1417320" y="4572"/>
                  </a:moveTo>
                  <a:lnTo>
                    <a:pt x="1415796" y="1524"/>
                  </a:lnTo>
                  <a:lnTo>
                    <a:pt x="1412748" y="0"/>
                  </a:lnTo>
                  <a:lnTo>
                    <a:pt x="1385316" y="0"/>
                  </a:lnTo>
                  <a:lnTo>
                    <a:pt x="1382268" y="1524"/>
                  </a:lnTo>
                  <a:lnTo>
                    <a:pt x="1380744" y="4572"/>
                  </a:lnTo>
                  <a:lnTo>
                    <a:pt x="1382268" y="7620"/>
                  </a:lnTo>
                  <a:lnTo>
                    <a:pt x="1385316" y="9144"/>
                  </a:lnTo>
                  <a:lnTo>
                    <a:pt x="1412748" y="9144"/>
                  </a:lnTo>
                  <a:lnTo>
                    <a:pt x="1415796" y="7620"/>
                  </a:lnTo>
                  <a:lnTo>
                    <a:pt x="1417320" y="4572"/>
                  </a:lnTo>
                  <a:close/>
                </a:path>
                <a:path w="2726690" h="9525">
                  <a:moveTo>
                    <a:pt x="1469136" y="1524"/>
                  </a:moveTo>
                  <a:lnTo>
                    <a:pt x="1464564" y="0"/>
                  </a:lnTo>
                  <a:lnTo>
                    <a:pt x="1438656" y="0"/>
                  </a:lnTo>
                  <a:lnTo>
                    <a:pt x="1435608" y="1524"/>
                  </a:lnTo>
                  <a:lnTo>
                    <a:pt x="1434084" y="4572"/>
                  </a:lnTo>
                  <a:lnTo>
                    <a:pt x="1435608" y="7620"/>
                  </a:lnTo>
                  <a:lnTo>
                    <a:pt x="1438656" y="9144"/>
                  </a:lnTo>
                  <a:lnTo>
                    <a:pt x="1464564" y="9144"/>
                  </a:lnTo>
                  <a:lnTo>
                    <a:pt x="1469136" y="7620"/>
                  </a:lnTo>
                  <a:lnTo>
                    <a:pt x="1469136" y="1524"/>
                  </a:lnTo>
                  <a:close/>
                </a:path>
                <a:path w="2726690" h="9525">
                  <a:moveTo>
                    <a:pt x="1522476" y="4572"/>
                  </a:moveTo>
                  <a:lnTo>
                    <a:pt x="1520952" y="1524"/>
                  </a:lnTo>
                  <a:lnTo>
                    <a:pt x="1517904" y="0"/>
                  </a:lnTo>
                  <a:lnTo>
                    <a:pt x="1491996" y="0"/>
                  </a:lnTo>
                  <a:lnTo>
                    <a:pt x="1488948" y="1524"/>
                  </a:lnTo>
                  <a:lnTo>
                    <a:pt x="1487424" y="4572"/>
                  </a:lnTo>
                  <a:lnTo>
                    <a:pt x="1488948" y="7620"/>
                  </a:lnTo>
                  <a:lnTo>
                    <a:pt x="1491996" y="9144"/>
                  </a:lnTo>
                  <a:lnTo>
                    <a:pt x="1517904" y="9144"/>
                  </a:lnTo>
                  <a:lnTo>
                    <a:pt x="1520952" y="7620"/>
                  </a:lnTo>
                  <a:lnTo>
                    <a:pt x="1522476" y="4572"/>
                  </a:lnTo>
                  <a:close/>
                </a:path>
                <a:path w="2726690" h="9525">
                  <a:moveTo>
                    <a:pt x="1575816" y="4572"/>
                  </a:moveTo>
                  <a:lnTo>
                    <a:pt x="1574292" y="1524"/>
                  </a:lnTo>
                  <a:lnTo>
                    <a:pt x="1571244" y="0"/>
                  </a:lnTo>
                  <a:lnTo>
                    <a:pt x="1545336" y="0"/>
                  </a:lnTo>
                  <a:lnTo>
                    <a:pt x="1542288" y="1524"/>
                  </a:lnTo>
                  <a:lnTo>
                    <a:pt x="1540764" y="4572"/>
                  </a:lnTo>
                  <a:lnTo>
                    <a:pt x="1542288" y="7620"/>
                  </a:lnTo>
                  <a:lnTo>
                    <a:pt x="1545336" y="9144"/>
                  </a:lnTo>
                  <a:lnTo>
                    <a:pt x="1571244" y="9144"/>
                  </a:lnTo>
                  <a:lnTo>
                    <a:pt x="1574292" y="7620"/>
                  </a:lnTo>
                  <a:lnTo>
                    <a:pt x="1575816" y="4572"/>
                  </a:lnTo>
                  <a:close/>
                </a:path>
                <a:path w="2726690" h="9525">
                  <a:moveTo>
                    <a:pt x="1629143" y="4572"/>
                  </a:moveTo>
                  <a:lnTo>
                    <a:pt x="1627619" y="1524"/>
                  </a:lnTo>
                  <a:lnTo>
                    <a:pt x="1624571" y="0"/>
                  </a:lnTo>
                  <a:lnTo>
                    <a:pt x="1598663" y="0"/>
                  </a:lnTo>
                  <a:lnTo>
                    <a:pt x="1594091" y="1524"/>
                  </a:lnTo>
                  <a:lnTo>
                    <a:pt x="1594091" y="7620"/>
                  </a:lnTo>
                  <a:lnTo>
                    <a:pt x="1598663" y="9144"/>
                  </a:lnTo>
                  <a:lnTo>
                    <a:pt x="1624571" y="9144"/>
                  </a:lnTo>
                  <a:lnTo>
                    <a:pt x="1627619" y="7620"/>
                  </a:lnTo>
                  <a:lnTo>
                    <a:pt x="1629143" y="4572"/>
                  </a:lnTo>
                  <a:close/>
                </a:path>
                <a:path w="2726690" h="9525">
                  <a:moveTo>
                    <a:pt x="1682483" y="4572"/>
                  </a:moveTo>
                  <a:lnTo>
                    <a:pt x="1680959" y="1524"/>
                  </a:lnTo>
                  <a:lnTo>
                    <a:pt x="1677911" y="0"/>
                  </a:lnTo>
                  <a:lnTo>
                    <a:pt x="1650479" y="0"/>
                  </a:lnTo>
                  <a:lnTo>
                    <a:pt x="1647431" y="1524"/>
                  </a:lnTo>
                  <a:lnTo>
                    <a:pt x="1647431" y="7620"/>
                  </a:lnTo>
                  <a:lnTo>
                    <a:pt x="1650479" y="9144"/>
                  </a:lnTo>
                  <a:lnTo>
                    <a:pt x="1677911" y="9144"/>
                  </a:lnTo>
                  <a:lnTo>
                    <a:pt x="1680959" y="7620"/>
                  </a:lnTo>
                  <a:lnTo>
                    <a:pt x="1682483" y="4572"/>
                  </a:lnTo>
                  <a:close/>
                </a:path>
                <a:path w="2726690" h="9525">
                  <a:moveTo>
                    <a:pt x="1735823" y="4572"/>
                  </a:moveTo>
                  <a:lnTo>
                    <a:pt x="1734299" y="1524"/>
                  </a:lnTo>
                  <a:lnTo>
                    <a:pt x="1731251" y="0"/>
                  </a:lnTo>
                  <a:lnTo>
                    <a:pt x="1703819" y="0"/>
                  </a:lnTo>
                  <a:lnTo>
                    <a:pt x="1700771" y="1524"/>
                  </a:lnTo>
                  <a:lnTo>
                    <a:pt x="1699247" y="4572"/>
                  </a:lnTo>
                  <a:lnTo>
                    <a:pt x="1700771" y="7620"/>
                  </a:lnTo>
                  <a:lnTo>
                    <a:pt x="1703819" y="9144"/>
                  </a:lnTo>
                  <a:lnTo>
                    <a:pt x="1731251" y="9144"/>
                  </a:lnTo>
                  <a:lnTo>
                    <a:pt x="1734299" y="7620"/>
                  </a:lnTo>
                  <a:lnTo>
                    <a:pt x="1735823" y="4572"/>
                  </a:lnTo>
                  <a:close/>
                </a:path>
                <a:path w="2726690" h="9525">
                  <a:moveTo>
                    <a:pt x="1787639" y="1524"/>
                  </a:moveTo>
                  <a:lnTo>
                    <a:pt x="1784591" y="0"/>
                  </a:lnTo>
                  <a:lnTo>
                    <a:pt x="1757159" y="0"/>
                  </a:lnTo>
                  <a:lnTo>
                    <a:pt x="1754111" y="1524"/>
                  </a:lnTo>
                  <a:lnTo>
                    <a:pt x="1752587" y="4572"/>
                  </a:lnTo>
                  <a:lnTo>
                    <a:pt x="1754111" y="7620"/>
                  </a:lnTo>
                  <a:lnTo>
                    <a:pt x="1757159" y="9144"/>
                  </a:lnTo>
                  <a:lnTo>
                    <a:pt x="1784591" y="9144"/>
                  </a:lnTo>
                  <a:lnTo>
                    <a:pt x="1787639" y="7620"/>
                  </a:lnTo>
                  <a:lnTo>
                    <a:pt x="1787639" y="1524"/>
                  </a:lnTo>
                  <a:close/>
                </a:path>
                <a:path w="2726690" h="9525">
                  <a:moveTo>
                    <a:pt x="1840979" y="1524"/>
                  </a:moveTo>
                  <a:lnTo>
                    <a:pt x="1836407" y="0"/>
                  </a:lnTo>
                  <a:lnTo>
                    <a:pt x="1810499" y="0"/>
                  </a:lnTo>
                  <a:lnTo>
                    <a:pt x="1807451" y="1524"/>
                  </a:lnTo>
                  <a:lnTo>
                    <a:pt x="1805927" y="4572"/>
                  </a:lnTo>
                  <a:lnTo>
                    <a:pt x="1807451" y="7620"/>
                  </a:lnTo>
                  <a:lnTo>
                    <a:pt x="1810499" y="9144"/>
                  </a:lnTo>
                  <a:lnTo>
                    <a:pt x="1836407" y="9144"/>
                  </a:lnTo>
                  <a:lnTo>
                    <a:pt x="1840979" y="7620"/>
                  </a:lnTo>
                  <a:lnTo>
                    <a:pt x="1840979" y="1524"/>
                  </a:lnTo>
                  <a:close/>
                </a:path>
                <a:path w="2726690" h="9525">
                  <a:moveTo>
                    <a:pt x="1894319" y="4572"/>
                  </a:moveTo>
                  <a:lnTo>
                    <a:pt x="1892795" y="1524"/>
                  </a:lnTo>
                  <a:lnTo>
                    <a:pt x="1889747" y="0"/>
                  </a:lnTo>
                  <a:lnTo>
                    <a:pt x="1863839" y="0"/>
                  </a:lnTo>
                  <a:lnTo>
                    <a:pt x="1860791" y="1524"/>
                  </a:lnTo>
                  <a:lnTo>
                    <a:pt x="1859267" y="4572"/>
                  </a:lnTo>
                  <a:lnTo>
                    <a:pt x="1860791" y="7620"/>
                  </a:lnTo>
                  <a:lnTo>
                    <a:pt x="1863839" y="9144"/>
                  </a:lnTo>
                  <a:lnTo>
                    <a:pt x="1889747" y="9144"/>
                  </a:lnTo>
                  <a:lnTo>
                    <a:pt x="1892795" y="7620"/>
                  </a:lnTo>
                  <a:lnTo>
                    <a:pt x="1894319" y="4572"/>
                  </a:lnTo>
                  <a:close/>
                </a:path>
                <a:path w="2726690" h="9525">
                  <a:moveTo>
                    <a:pt x="1947659" y="4572"/>
                  </a:moveTo>
                  <a:lnTo>
                    <a:pt x="1946135" y="1524"/>
                  </a:lnTo>
                  <a:lnTo>
                    <a:pt x="1943087" y="0"/>
                  </a:lnTo>
                  <a:lnTo>
                    <a:pt x="1917179" y="0"/>
                  </a:lnTo>
                  <a:lnTo>
                    <a:pt x="1914131" y="1524"/>
                  </a:lnTo>
                  <a:lnTo>
                    <a:pt x="1912607" y="4572"/>
                  </a:lnTo>
                  <a:lnTo>
                    <a:pt x="1914131" y="7620"/>
                  </a:lnTo>
                  <a:lnTo>
                    <a:pt x="1917179" y="9144"/>
                  </a:lnTo>
                  <a:lnTo>
                    <a:pt x="1943087" y="9144"/>
                  </a:lnTo>
                  <a:lnTo>
                    <a:pt x="1946135" y="7620"/>
                  </a:lnTo>
                  <a:lnTo>
                    <a:pt x="1947659" y="4572"/>
                  </a:lnTo>
                  <a:close/>
                </a:path>
                <a:path w="2726690" h="9525">
                  <a:moveTo>
                    <a:pt x="2000999" y="4572"/>
                  </a:moveTo>
                  <a:lnTo>
                    <a:pt x="1999475" y="1524"/>
                  </a:lnTo>
                  <a:lnTo>
                    <a:pt x="1996427" y="0"/>
                  </a:lnTo>
                  <a:lnTo>
                    <a:pt x="1970519" y="0"/>
                  </a:lnTo>
                  <a:lnTo>
                    <a:pt x="1965947" y="1524"/>
                  </a:lnTo>
                  <a:lnTo>
                    <a:pt x="1965947" y="7620"/>
                  </a:lnTo>
                  <a:lnTo>
                    <a:pt x="1970519" y="9144"/>
                  </a:lnTo>
                  <a:lnTo>
                    <a:pt x="1996427" y="9144"/>
                  </a:lnTo>
                  <a:lnTo>
                    <a:pt x="1999475" y="7620"/>
                  </a:lnTo>
                  <a:lnTo>
                    <a:pt x="2000999" y="4572"/>
                  </a:lnTo>
                  <a:close/>
                </a:path>
                <a:path w="2726690" h="9525">
                  <a:moveTo>
                    <a:pt x="2054339" y="4572"/>
                  </a:moveTo>
                  <a:lnTo>
                    <a:pt x="2052815" y="1524"/>
                  </a:lnTo>
                  <a:lnTo>
                    <a:pt x="2049767" y="0"/>
                  </a:lnTo>
                  <a:lnTo>
                    <a:pt x="2022335" y="0"/>
                  </a:lnTo>
                  <a:lnTo>
                    <a:pt x="2019287" y="1524"/>
                  </a:lnTo>
                  <a:lnTo>
                    <a:pt x="2019287" y="7620"/>
                  </a:lnTo>
                  <a:lnTo>
                    <a:pt x="2022335" y="9144"/>
                  </a:lnTo>
                  <a:lnTo>
                    <a:pt x="2049767" y="9144"/>
                  </a:lnTo>
                  <a:lnTo>
                    <a:pt x="2052815" y="7620"/>
                  </a:lnTo>
                  <a:lnTo>
                    <a:pt x="2054339" y="4572"/>
                  </a:lnTo>
                  <a:close/>
                </a:path>
                <a:path w="2726690" h="9525">
                  <a:moveTo>
                    <a:pt x="2107679" y="4572"/>
                  </a:moveTo>
                  <a:lnTo>
                    <a:pt x="2106155" y="1524"/>
                  </a:lnTo>
                  <a:lnTo>
                    <a:pt x="2103107" y="0"/>
                  </a:lnTo>
                  <a:lnTo>
                    <a:pt x="2075675" y="0"/>
                  </a:lnTo>
                  <a:lnTo>
                    <a:pt x="2072627" y="1524"/>
                  </a:lnTo>
                  <a:lnTo>
                    <a:pt x="2071103" y="4572"/>
                  </a:lnTo>
                  <a:lnTo>
                    <a:pt x="2072627" y="7620"/>
                  </a:lnTo>
                  <a:lnTo>
                    <a:pt x="2075675" y="9144"/>
                  </a:lnTo>
                  <a:lnTo>
                    <a:pt x="2103107" y="9144"/>
                  </a:lnTo>
                  <a:lnTo>
                    <a:pt x="2106155" y="7620"/>
                  </a:lnTo>
                  <a:lnTo>
                    <a:pt x="2107679" y="4572"/>
                  </a:lnTo>
                  <a:close/>
                </a:path>
                <a:path w="2726690" h="9525">
                  <a:moveTo>
                    <a:pt x="2159495" y="1524"/>
                  </a:moveTo>
                  <a:lnTo>
                    <a:pt x="2156447" y="0"/>
                  </a:lnTo>
                  <a:lnTo>
                    <a:pt x="2129015" y="0"/>
                  </a:lnTo>
                  <a:lnTo>
                    <a:pt x="2125967" y="1524"/>
                  </a:lnTo>
                  <a:lnTo>
                    <a:pt x="2124443" y="4572"/>
                  </a:lnTo>
                  <a:lnTo>
                    <a:pt x="2125967" y="7620"/>
                  </a:lnTo>
                  <a:lnTo>
                    <a:pt x="2129015" y="9144"/>
                  </a:lnTo>
                  <a:lnTo>
                    <a:pt x="2156447" y="9144"/>
                  </a:lnTo>
                  <a:lnTo>
                    <a:pt x="2159495" y="7620"/>
                  </a:lnTo>
                  <a:lnTo>
                    <a:pt x="2159495" y="1524"/>
                  </a:lnTo>
                  <a:close/>
                </a:path>
                <a:path w="2726690" h="9525">
                  <a:moveTo>
                    <a:pt x="2212835" y="1524"/>
                  </a:moveTo>
                  <a:lnTo>
                    <a:pt x="2208263" y="0"/>
                  </a:lnTo>
                  <a:lnTo>
                    <a:pt x="2182355" y="0"/>
                  </a:lnTo>
                  <a:lnTo>
                    <a:pt x="2179307" y="1524"/>
                  </a:lnTo>
                  <a:lnTo>
                    <a:pt x="2177783" y="4572"/>
                  </a:lnTo>
                  <a:lnTo>
                    <a:pt x="2179307" y="7620"/>
                  </a:lnTo>
                  <a:lnTo>
                    <a:pt x="2182355" y="9144"/>
                  </a:lnTo>
                  <a:lnTo>
                    <a:pt x="2208263" y="9144"/>
                  </a:lnTo>
                  <a:lnTo>
                    <a:pt x="2212835" y="7620"/>
                  </a:lnTo>
                  <a:lnTo>
                    <a:pt x="2212835" y="1524"/>
                  </a:lnTo>
                  <a:close/>
                </a:path>
                <a:path w="2726690" h="9525">
                  <a:moveTo>
                    <a:pt x="2266188" y="4572"/>
                  </a:moveTo>
                  <a:lnTo>
                    <a:pt x="2264664" y="1524"/>
                  </a:lnTo>
                  <a:lnTo>
                    <a:pt x="2261616" y="0"/>
                  </a:lnTo>
                  <a:lnTo>
                    <a:pt x="2235708" y="0"/>
                  </a:lnTo>
                  <a:lnTo>
                    <a:pt x="2232647" y="1524"/>
                  </a:lnTo>
                  <a:lnTo>
                    <a:pt x="2231123" y="4572"/>
                  </a:lnTo>
                  <a:lnTo>
                    <a:pt x="2232647" y="7620"/>
                  </a:lnTo>
                  <a:lnTo>
                    <a:pt x="2235708" y="9144"/>
                  </a:lnTo>
                  <a:lnTo>
                    <a:pt x="2261616" y="9144"/>
                  </a:lnTo>
                  <a:lnTo>
                    <a:pt x="2264664" y="7620"/>
                  </a:lnTo>
                  <a:lnTo>
                    <a:pt x="2266188" y="4572"/>
                  </a:lnTo>
                  <a:close/>
                </a:path>
                <a:path w="2726690" h="9525">
                  <a:moveTo>
                    <a:pt x="2319528" y="4572"/>
                  </a:moveTo>
                  <a:lnTo>
                    <a:pt x="2318004" y="1524"/>
                  </a:lnTo>
                  <a:lnTo>
                    <a:pt x="2314956" y="0"/>
                  </a:lnTo>
                  <a:lnTo>
                    <a:pt x="2289048" y="0"/>
                  </a:lnTo>
                  <a:lnTo>
                    <a:pt x="2286000" y="1524"/>
                  </a:lnTo>
                  <a:lnTo>
                    <a:pt x="2284476" y="4572"/>
                  </a:lnTo>
                  <a:lnTo>
                    <a:pt x="2286000" y="7620"/>
                  </a:lnTo>
                  <a:lnTo>
                    <a:pt x="2289048" y="9144"/>
                  </a:lnTo>
                  <a:lnTo>
                    <a:pt x="2314956" y="9144"/>
                  </a:lnTo>
                  <a:lnTo>
                    <a:pt x="2318004" y="7620"/>
                  </a:lnTo>
                  <a:lnTo>
                    <a:pt x="2319528" y="4572"/>
                  </a:lnTo>
                  <a:close/>
                </a:path>
                <a:path w="2726690" h="9525">
                  <a:moveTo>
                    <a:pt x="2372868" y="4572"/>
                  </a:moveTo>
                  <a:lnTo>
                    <a:pt x="2371344" y="1524"/>
                  </a:lnTo>
                  <a:lnTo>
                    <a:pt x="2368296" y="0"/>
                  </a:lnTo>
                  <a:lnTo>
                    <a:pt x="2342388" y="0"/>
                  </a:lnTo>
                  <a:lnTo>
                    <a:pt x="2337816" y="1524"/>
                  </a:lnTo>
                  <a:lnTo>
                    <a:pt x="2337816" y="7620"/>
                  </a:lnTo>
                  <a:lnTo>
                    <a:pt x="2342388" y="9144"/>
                  </a:lnTo>
                  <a:lnTo>
                    <a:pt x="2368296" y="9144"/>
                  </a:lnTo>
                  <a:lnTo>
                    <a:pt x="2371344" y="7620"/>
                  </a:lnTo>
                  <a:lnTo>
                    <a:pt x="2372868" y="4572"/>
                  </a:lnTo>
                  <a:close/>
                </a:path>
                <a:path w="2726690" h="9525">
                  <a:moveTo>
                    <a:pt x="2426208" y="4572"/>
                  </a:moveTo>
                  <a:lnTo>
                    <a:pt x="2424684" y="1524"/>
                  </a:lnTo>
                  <a:lnTo>
                    <a:pt x="2421636" y="0"/>
                  </a:lnTo>
                  <a:lnTo>
                    <a:pt x="2394191" y="0"/>
                  </a:lnTo>
                  <a:lnTo>
                    <a:pt x="2391156" y="1524"/>
                  </a:lnTo>
                  <a:lnTo>
                    <a:pt x="2389632" y="4572"/>
                  </a:lnTo>
                  <a:lnTo>
                    <a:pt x="2391156" y="7620"/>
                  </a:lnTo>
                  <a:lnTo>
                    <a:pt x="2394191" y="9144"/>
                  </a:lnTo>
                  <a:lnTo>
                    <a:pt x="2421636" y="9144"/>
                  </a:lnTo>
                  <a:lnTo>
                    <a:pt x="2424684" y="7620"/>
                  </a:lnTo>
                  <a:lnTo>
                    <a:pt x="2426208" y="4572"/>
                  </a:lnTo>
                  <a:close/>
                </a:path>
                <a:path w="2726690" h="9525">
                  <a:moveTo>
                    <a:pt x="2479548" y="4572"/>
                  </a:moveTo>
                  <a:lnTo>
                    <a:pt x="2478024" y="1524"/>
                  </a:lnTo>
                  <a:lnTo>
                    <a:pt x="2474976" y="0"/>
                  </a:lnTo>
                  <a:lnTo>
                    <a:pt x="2447544" y="0"/>
                  </a:lnTo>
                  <a:lnTo>
                    <a:pt x="2444496" y="1524"/>
                  </a:lnTo>
                  <a:lnTo>
                    <a:pt x="2442972" y="4572"/>
                  </a:lnTo>
                  <a:lnTo>
                    <a:pt x="2444496" y="7620"/>
                  </a:lnTo>
                  <a:lnTo>
                    <a:pt x="2447544" y="9144"/>
                  </a:lnTo>
                  <a:lnTo>
                    <a:pt x="2474976" y="9144"/>
                  </a:lnTo>
                  <a:lnTo>
                    <a:pt x="2478024" y="7620"/>
                  </a:lnTo>
                  <a:lnTo>
                    <a:pt x="2479548" y="4572"/>
                  </a:lnTo>
                  <a:close/>
                </a:path>
                <a:path w="2726690" h="9525">
                  <a:moveTo>
                    <a:pt x="2531364" y="1524"/>
                  </a:moveTo>
                  <a:lnTo>
                    <a:pt x="2528303" y="0"/>
                  </a:lnTo>
                  <a:lnTo>
                    <a:pt x="2500884" y="0"/>
                  </a:lnTo>
                  <a:lnTo>
                    <a:pt x="2497836" y="1524"/>
                  </a:lnTo>
                  <a:lnTo>
                    <a:pt x="2496312" y="4572"/>
                  </a:lnTo>
                  <a:lnTo>
                    <a:pt x="2497836" y="7620"/>
                  </a:lnTo>
                  <a:lnTo>
                    <a:pt x="2500884" y="9144"/>
                  </a:lnTo>
                  <a:lnTo>
                    <a:pt x="2528303" y="9144"/>
                  </a:lnTo>
                  <a:lnTo>
                    <a:pt x="2531364" y="7620"/>
                  </a:lnTo>
                  <a:lnTo>
                    <a:pt x="2531364" y="1524"/>
                  </a:lnTo>
                  <a:close/>
                </a:path>
                <a:path w="2726690" h="9525">
                  <a:moveTo>
                    <a:pt x="2584704" y="4572"/>
                  </a:moveTo>
                  <a:lnTo>
                    <a:pt x="2583180" y="1524"/>
                  </a:lnTo>
                  <a:lnTo>
                    <a:pt x="2580132" y="0"/>
                  </a:lnTo>
                  <a:lnTo>
                    <a:pt x="2554211" y="0"/>
                  </a:lnTo>
                  <a:lnTo>
                    <a:pt x="2551163" y="1524"/>
                  </a:lnTo>
                  <a:lnTo>
                    <a:pt x="2549639" y="4572"/>
                  </a:lnTo>
                  <a:lnTo>
                    <a:pt x="2551163" y="7620"/>
                  </a:lnTo>
                  <a:lnTo>
                    <a:pt x="2554211" y="9144"/>
                  </a:lnTo>
                  <a:lnTo>
                    <a:pt x="2580132" y="9144"/>
                  </a:lnTo>
                  <a:lnTo>
                    <a:pt x="2583180" y="7620"/>
                  </a:lnTo>
                  <a:lnTo>
                    <a:pt x="2584704" y="4572"/>
                  </a:lnTo>
                  <a:close/>
                </a:path>
                <a:path w="2726690" h="9525">
                  <a:moveTo>
                    <a:pt x="2638044" y="4572"/>
                  </a:moveTo>
                  <a:lnTo>
                    <a:pt x="2636520" y="1524"/>
                  </a:lnTo>
                  <a:lnTo>
                    <a:pt x="2633459" y="0"/>
                  </a:lnTo>
                  <a:lnTo>
                    <a:pt x="2607564" y="0"/>
                  </a:lnTo>
                  <a:lnTo>
                    <a:pt x="2604516" y="1524"/>
                  </a:lnTo>
                  <a:lnTo>
                    <a:pt x="2602992" y="4572"/>
                  </a:lnTo>
                  <a:lnTo>
                    <a:pt x="2604516" y="7620"/>
                  </a:lnTo>
                  <a:lnTo>
                    <a:pt x="2607564" y="9144"/>
                  </a:lnTo>
                  <a:lnTo>
                    <a:pt x="2633459" y="9144"/>
                  </a:lnTo>
                  <a:lnTo>
                    <a:pt x="2636520" y="7620"/>
                  </a:lnTo>
                  <a:lnTo>
                    <a:pt x="2638044" y="4572"/>
                  </a:lnTo>
                  <a:close/>
                </a:path>
                <a:path w="2726690" h="9525">
                  <a:moveTo>
                    <a:pt x="2691384" y="4572"/>
                  </a:moveTo>
                  <a:lnTo>
                    <a:pt x="2689860" y="1524"/>
                  </a:lnTo>
                  <a:lnTo>
                    <a:pt x="2686812" y="0"/>
                  </a:lnTo>
                  <a:lnTo>
                    <a:pt x="2660904" y="0"/>
                  </a:lnTo>
                  <a:lnTo>
                    <a:pt x="2657856" y="1524"/>
                  </a:lnTo>
                  <a:lnTo>
                    <a:pt x="2656332" y="4572"/>
                  </a:lnTo>
                  <a:lnTo>
                    <a:pt x="2657856" y="7620"/>
                  </a:lnTo>
                  <a:lnTo>
                    <a:pt x="2660904" y="9144"/>
                  </a:lnTo>
                  <a:lnTo>
                    <a:pt x="2686812" y="9144"/>
                  </a:lnTo>
                  <a:lnTo>
                    <a:pt x="2689860" y="7620"/>
                  </a:lnTo>
                  <a:lnTo>
                    <a:pt x="2691384" y="4572"/>
                  </a:lnTo>
                  <a:close/>
                </a:path>
                <a:path w="2726690" h="9525">
                  <a:moveTo>
                    <a:pt x="2726436" y="4572"/>
                  </a:moveTo>
                  <a:lnTo>
                    <a:pt x="2724912" y="1524"/>
                  </a:lnTo>
                  <a:lnTo>
                    <a:pt x="2721864" y="0"/>
                  </a:lnTo>
                  <a:lnTo>
                    <a:pt x="2712720" y="0"/>
                  </a:lnTo>
                  <a:lnTo>
                    <a:pt x="2709659" y="1524"/>
                  </a:lnTo>
                  <a:lnTo>
                    <a:pt x="2709659" y="7620"/>
                  </a:lnTo>
                  <a:lnTo>
                    <a:pt x="2712720" y="9144"/>
                  </a:lnTo>
                  <a:lnTo>
                    <a:pt x="2721864" y="9144"/>
                  </a:lnTo>
                  <a:lnTo>
                    <a:pt x="2724912" y="7620"/>
                  </a:lnTo>
                  <a:lnTo>
                    <a:pt x="2726436" y="4572"/>
                  </a:lnTo>
                  <a:close/>
                </a:path>
              </a:pathLst>
            </a:custGeom>
            <a:solidFill>
              <a:srgbClr val="0000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8" name="object 8"/>
            <p:cNvPicPr/>
            <p:nvPr/>
          </p:nvPicPr>
          <p:blipFill>
            <a:blip r:embed="rId2" cstate="print"/>
            <a:stretch>
              <a:fillRect/>
            </a:stretch>
          </p:blipFill>
          <p:spPr>
            <a:xfrm>
              <a:off x="2125980" y="4482083"/>
              <a:ext cx="403859" cy="173735"/>
            </a:xfrm>
            <a:prstGeom prst="rect">
              <a:avLst/>
            </a:prstGeom>
          </p:spPr>
        </p:pic>
        <p:sp>
          <p:nvSpPr>
            <p:cNvPr id="9" name="object 9"/>
            <p:cNvSpPr/>
            <p:nvPr/>
          </p:nvSpPr>
          <p:spPr>
            <a:xfrm>
              <a:off x="964692" y="4698491"/>
              <a:ext cx="2734310" cy="9525"/>
            </a:xfrm>
            <a:custGeom>
              <a:avLst/>
              <a:gdLst/>
              <a:ahLst/>
              <a:cxnLst/>
              <a:rect l="l" t="t" r="r" b="b"/>
              <a:pathLst>
                <a:path w="2734310" h="9525">
                  <a:moveTo>
                    <a:pt x="35052" y="1524"/>
                  </a:moveTo>
                  <a:lnTo>
                    <a:pt x="30480" y="0"/>
                  </a:lnTo>
                  <a:lnTo>
                    <a:pt x="4572" y="0"/>
                  </a:lnTo>
                  <a:lnTo>
                    <a:pt x="1524" y="1524"/>
                  </a:lnTo>
                  <a:lnTo>
                    <a:pt x="0" y="4572"/>
                  </a:lnTo>
                  <a:lnTo>
                    <a:pt x="1524" y="7620"/>
                  </a:lnTo>
                  <a:lnTo>
                    <a:pt x="4572" y="9144"/>
                  </a:lnTo>
                  <a:lnTo>
                    <a:pt x="30480" y="9144"/>
                  </a:lnTo>
                  <a:lnTo>
                    <a:pt x="35052" y="7620"/>
                  </a:lnTo>
                  <a:lnTo>
                    <a:pt x="35052" y="1524"/>
                  </a:lnTo>
                  <a:close/>
                </a:path>
                <a:path w="2734310" h="9525">
                  <a:moveTo>
                    <a:pt x="88392" y="4572"/>
                  </a:moveTo>
                  <a:lnTo>
                    <a:pt x="86868" y="1524"/>
                  </a:lnTo>
                  <a:lnTo>
                    <a:pt x="83820" y="0"/>
                  </a:lnTo>
                  <a:lnTo>
                    <a:pt x="57912" y="0"/>
                  </a:lnTo>
                  <a:lnTo>
                    <a:pt x="54864" y="1524"/>
                  </a:lnTo>
                  <a:lnTo>
                    <a:pt x="53340" y="4572"/>
                  </a:lnTo>
                  <a:lnTo>
                    <a:pt x="54864" y="7620"/>
                  </a:lnTo>
                  <a:lnTo>
                    <a:pt x="57912" y="9144"/>
                  </a:lnTo>
                  <a:lnTo>
                    <a:pt x="83820" y="9144"/>
                  </a:lnTo>
                  <a:lnTo>
                    <a:pt x="86868" y="7620"/>
                  </a:lnTo>
                  <a:lnTo>
                    <a:pt x="88392" y="4572"/>
                  </a:lnTo>
                  <a:close/>
                </a:path>
                <a:path w="2734310" h="9525">
                  <a:moveTo>
                    <a:pt x="141732" y="4572"/>
                  </a:moveTo>
                  <a:lnTo>
                    <a:pt x="140208" y="1524"/>
                  </a:lnTo>
                  <a:lnTo>
                    <a:pt x="137160" y="0"/>
                  </a:lnTo>
                  <a:lnTo>
                    <a:pt x="111252" y="0"/>
                  </a:lnTo>
                  <a:lnTo>
                    <a:pt x="108204" y="1524"/>
                  </a:lnTo>
                  <a:lnTo>
                    <a:pt x="106680" y="4572"/>
                  </a:lnTo>
                  <a:lnTo>
                    <a:pt x="108204" y="7620"/>
                  </a:lnTo>
                  <a:lnTo>
                    <a:pt x="111252" y="9144"/>
                  </a:lnTo>
                  <a:lnTo>
                    <a:pt x="137160" y="9144"/>
                  </a:lnTo>
                  <a:lnTo>
                    <a:pt x="140208" y="7620"/>
                  </a:lnTo>
                  <a:lnTo>
                    <a:pt x="141732" y="4572"/>
                  </a:lnTo>
                  <a:close/>
                </a:path>
                <a:path w="2734310" h="9525">
                  <a:moveTo>
                    <a:pt x="195072" y="4572"/>
                  </a:moveTo>
                  <a:lnTo>
                    <a:pt x="193548" y="1524"/>
                  </a:lnTo>
                  <a:lnTo>
                    <a:pt x="190500" y="0"/>
                  </a:lnTo>
                  <a:lnTo>
                    <a:pt x="164592" y="0"/>
                  </a:lnTo>
                  <a:lnTo>
                    <a:pt x="160020" y="1524"/>
                  </a:lnTo>
                  <a:lnTo>
                    <a:pt x="160020" y="7620"/>
                  </a:lnTo>
                  <a:lnTo>
                    <a:pt x="164592" y="9144"/>
                  </a:lnTo>
                  <a:lnTo>
                    <a:pt x="190500" y="9144"/>
                  </a:lnTo>
                  <a:lnTo>
                    <a:pt x="193548" y="7620"/>
                  </a:lnTo>
                  <a:lnTo>
                    <a:pt x="195072" y="4572"/>
                  </a:lnTo>
                  <a:close/>
                </a:path>
                <a:path w="2734310" h="9525">
                  <a:moveTo>
                    <a:pt x="248412" y="4572"/>
                  </a:moveTo>
                  <a:lnTo>
                    <a:pt x="246888" y="1524"/>
                  </a:lnTo>
                  <a:lnTo>
                    <a:pt x="243840" y="0"/>
                  </a:lnTo>
                  <a:lnTo>
                    <a:pt x="216408" y="0"/>
                  </a:lnTo>
                  <a:lnTo>
                    <a:pt x="213360" y="1524"/>
                  </a:lnTo>
                  <a:lnTo>
                    <a:pt x="213360" y="7620"/>
                  </a:lnTo>
                  <a:lnTo>
                    <a:pt x="216408" y="9144"/>
                  </a:lnTo>
                  <a:lnTo>
                    <a:pt x="243840" y="9144"/>
                  </a:lnTo>
                  <a:lnTo>
                    <a:pt x="246888" y="7620"/>
                  </a:lnTo>
                  <a:lnTo>
                    <a:pt x="248412" y="4572"/>
                  </a:lnTo>
                  <a:close/>
                </a:path>
                <a:path w="2734310" h="9525">
                  <a:moveTo>
                    <a:pt x="301752" y="4572"/>
                  </a:moveTo>
                  <a:lnTo>
                    <a:pt x="300228" y="1524"/>
                  </a:lnTo>
                  <a:lnTo>
                    <a:pt x="297180" y="0"/>
                  </a:lnTo>
                  <a:lnTo>
                    <a:pt x="269748" y="0"/>
                  </a:lnTo>
                  <a:lnTo>
                    <a:pt x="266700" y="1524"/>
                  </a:lnTo>
                  <a:lnTo>
                    <a:pt x="265176" y="4572"/>
                  </a:lnTo>
                  <a:lnTo>
                    <a:pt x="266700" y="7620"/>
                  </a:lnTo>
                  <a:lnTo>
                    <a:pt x="269748" y="9144"/>
                  </a:lnTo>
                  <a:lnTo>
                    <a:pt x="297180" y="9144"/>
                  </a:lnTo>
                  <a:lnTo>
                    <a:pt x="300228" y="7620"/>
                  </a:lnTo>
                  <a:lnTo>
                    <a:pt x="301752" y="4572"/>
                  </a:lnTo>
                  <a:close/>
                </a:path>
                <a:path w="2734310" h="9525">
                  <a:moveTo>
                    <a:pt x="353555" y="1524"/>
                  </a:moveTo>
                  <a:lnTo>
                    <a:pt x="350507" y="0"/>
                  </a:lnTo>
                  <a:lnTo>
                    <a:pt x="323075" y="0"/>
                  </a:lnTo>
                  <a:lnTo>
                    <a:pt x="320027" y="1524"/>
                  </a:lnTo>
                  <a:lnTo>
                    <a:pt x="318503" y="4572"/>
                  </a:lnTo>
                  <a:lnTo>
                    <a:pt x="320027" y="7620"/>
                  </a:lnTo>
                  <a:lnTo>
                    <a:pt x="323075" y="9144"/>
                  </a:lnTo>
                  <a:lnTo>
                    <a:pt x="350507" y="9144"/>
                  </a:lnTo>
                  <a:lnTo>
                    <a:pt x="353555" y="7620"/>
                  </a:lnTo>
                  <a:lnTo>
                    <a:pt x="353555" y="1524"/>
                  </a:lnTo>
                  <a:close/>
                </a:path>
                <a:path w="2734310" h="9525">
                  <a:moveTo>
                    <a:pt x="406895" y="1524"/>
                  </a:moveTo>
                  <a:lnTo>
                    <a:pt x="402323" y="0"/>
                  </a:lnTo>
                  <a:lnTo>
                    <a:pt x="376415" y="0"/>
                  </a:lnTo>
                  <a:lnTo>
                    <a:pt x="373367" y="1524"/>
                  </a:lnTo>
                  <a:lnTo>
                    <a:pt x="371843" y="4572"/>
                  </a:lnTo>
                  <a:lnTo>
                    <a:pt x="373367" y="7620"/>
                  </a:lnTo>
                  <a:lnTo>
                    <a:pt x="376415" y="9144"/>
                  </a:lnTo>
                  <a:lnTo>
                    <a:pt x="402323" y="9144"/>
                  </a:lnTo>
                  <a:lnTo>
                    <a:pt x="406895" y="7620"/>
                  </a:lnTo>
                  <a:lnTo>
                    <a:pt x="406895" y="1524"/>
                  </a:lnTo>
                  <a:close/>
                </a:path>
                <a:path w="2734310" h="9525">
                  <a:moveTo>
                    <a:pt x="460235" y="4572"/>
                  </a:moveTo>
                  <a:lnTo>
                    <a:pt x="458711" y="1524"/>
                  </a:lnTo>
                  <a:lnTo>
                    <a:pt x="455663" y="0"/>
                  </a:lnTo>
                  <a:lnTo>
                    <a:pt x="429755" y="0"/>
                  </a:lnTo>
                  <a:lnTo>
                    <a:pt x="426707" y="1524"/>
                  </a:lnTo>
                  <a:lnTo>
                    <a:pt x="425183" y="4572"/>
                  </a:lnTo>
                  <a:lnTo>
                    <a:pt x="426707" y="7620"/>
                  </a:lnTo>
                  <a:lnTo>
                    <a:pt x="429755" y="9144"/>
                  </a:lnTo>
                  <a:lnTo>
                    <a:pt x="455663" y="9144"/>
                  </a:lnTo>
                  <a:lnTo>
                    <a:pt x="458711" y="7620"/>
                  </a:lnTo>
                  <a:lnTo>
                    <a:pt x="460235" y="4572"/>
                  </a:lnTo>
                  <a:close/>
                </a:path>
                <a:path w="2734310" h="9525">
                  <a:moveTo>
                    <a:pt x="513575" y="4572"/>
                  </a:moveTo>
                  <a:lnTo>
                    <a:pt x="512051" y="1524"/>
                  </a:lnTo>
                  <a:lnTo>
                    <a:pt x="509003" y="0"/>
                  </a:lnTo>
                  <a:lnTo>
                    <a:pt x="483095" y="0"/>
                  </a:lnTo>
                  <a:lnTo>
                    <a:pt x="480047" y="1524"/>
                  </a:lnTo>
                  <a:lnTo>
                    <a:pt x="478523" y="4572"/>
                  </a:lnTo>
                  <a:lnTo>
                    <a:pt x="480047" y="7620"/>
                  </a:lnTo>
                  <a:lnTo>
                    <a:pt x="483095" y="9144"/>
                  </a:lnTo>
                  <a:lnTo>
                    <a:pt x="509003" y="9144"/>
                  </a:lnTo>
                  <a:lnTo>
                    <a:pt x="512051" y="7620"/>
                  </a:lnTo>
                  <a:lnTo>
                    <a:pt x="513575" y="4572"/>
                  </a:lnTo>
                  <a:close/>
                </a:path>
                <a:path w="2734310" h="9525">
                  <a:moveTo>
                    <a:pt x="566915" y="4572"/>
                  </a:moveTo>
                  <a:lnTo>
                    <a:pt x="565391" y="1524"/>
                  </a:lnTo>
                  <a:lnTo>
                    <a:pt x="562343" y="0"/>
                  </a:lnTo>
                  <a:lnTo>
                    <a:pt x="536435" y="0"/>
                  </a:lnTo>
                  <a:lnTo>
                    <a:pt x="531863" y="1524"/>
                  </a:lnTo>
                  <a:lnTo>
                    <a:pt x="531863" y="7620"/>
                  </a:lnTo>
                  <a:lnTo>
                    <a:pt x="536435" y="9144"/>
                  </a:lnTo>
                  <a:lnTo>
                    <a:pt x="562343" y="9144"/>
                  </a:lnTo>
                  <a:lnTo>
                    <a:pt x="565391" y="7620"/>
                  </a:lnTo>
                  <a:lnTo>
                    <a:pt x="566915" y="4572"/>
                  </a:lnTo>
                  <a:close/>
                </a:path>
                <a:path w="2734310" h="9525">
                  <a:moveTo>
                    <a:pt x="620255" y="4572"/>
                  </a:moveTo>
                  <a:lnTo>
                    <a:pt x="618731" y="1524"/>
                  </a:lnTo>
                  <a:lnTo>
                    <a:pt x="615683" y="0"/>
                  </a:lnTo>
                  <a:lnTo>
                    <a:pt x="588251" y="0"/>
                  </a:lnTo>
                  <a:lnTo>
                    <a:pt x="585203" y="1524"/>
                  </a:lnTo>
                  <a:lnTo>
                    <a:pt x="585203" y="7620"/>
                  </a:lnTo>
                  <a:lnTo>
                    <a:pt x="588251" y="9144"/>
                  </a:lnTo>
                  <a:lnTo>
                    <a:pt x="615683" y="9144"/>
                  </a:lnTo>
                  <a:lnTo>
                    <a:pt x="618731" y="7620"/>
                  </a:lnTo>
                  <a:lnTo>
                    <a:pt x="620255" y="4572"/>
                  </a:lnTo>
                  <a:close/>
                </a:path>
                <a:path w="2734310" h="9525">
                  <a:moveTo>
                    <a:pt x="673595" y="4572"/>
                  </a:moveTo>
                  <a:lnTo>
                    <a:pt x="672071" y="1524"/>
                  </a:lnTo>
                  <a:lnTo>
                    <a:pt x="669023" y="0"/>
                  </a:lnTo>
                  <a:lnTo>
                    <a:pt x="641591" y="0"/>
                  </a:lnTo>
                  <a:lnTo>
                    <a:pt x="638543" y="1524"/>
                  </a:lnTo>
                  <a:lnTo>
                    <a:pt x="637019" y="4572"/>
                  </a:lnTo>
                  <a:lnTo>
                    <a:pt x="638543" y="7620"/>
                  </a:lnTo>
                  <a:lnTo>
                    <a:pt x="641591" y="9144"/>
                  </a:lnTo>
                  <a:lnTo>
                    <a:pt x="669023" y="9144"/>
                  </a:lnTo>
                  <a:lnTo>
                    <a:pt x="672071" y="7620"/>
                  </a:lnTo>
                  <a:lnTo>
                    <a:pt x="673595" y="4572"/>
                  </a:lnTo>
                  <a:close/>
                </a:path>
                <a:path w="2734310" h="9525">
                  <a:moveTo>
                    <a:pt x="725411" y="1524"/>
                  </a:moveTo>
                  <a:lnTo>
                    <a:pt x="722363" y="0"/>
                  </a:lnTo>
                  <a:lnTo>
                    <a:pt x="694931" y="0"/>
                  </a:lnTo>
                  <a:lnTo>
                    <a:pt x="691883" y="1524"/>
                  </a:lnTo>
                  <a:lnTo>
                    <a:pt x="690359" y="4572"/>
                  </a:lnTo>
                  <a:lnTo>
                    <a:pt x="691883" y="7620"/>
                  </a:lnTo>
                  <a:lnTo>
                    <a:pt x="694931" y="9144"/>
                  </a:lnTo>
                  <a:lnTo>
                    <a:pt x="722363" y="9144"/>
                  </a:lnTo>
                  <a:lnTo>
                    <a:pt x="725411" y="7620"/>
                  </a:lnTo>
                  <a:lnTo>
                    <a:pt x="725411" y="1524"/>
                  </a:lnTo>
                  <a:close/>
                </a:path>
                <a:path w="2734310" h="9525">
                  <a:moveTo>
                    <a:pt x="778751" y="4572"/>
                  </a:moveTo>
                  <a:lnTo>
                    <a:pt x="777227" y="1524"/>
                  </a:lnTo>
                  <a:lnTo>
                    <a:pt x="774179" y="0"/>
                  </a:lnTo>
                  <a:lnTo>
                    <a:pt x="748271" y="0"/>
                  </a:lnTo>
                  <a:lnTo>
                    <a:pt x="745223" y="1524"/>
                  </a:lnTo>
                  <a:lnTo>
                    <a:pt x="743699" y="4572"/>
                  </a:lnTo>
                  <a:lnTo>
                    <a:pt x="745223" y="7620"/>
                  </a:lnTo>
                  <a:lnTo>
                    <a:pt x="748271" y="9144"/>
                  </a:lnTo>
                  <a:lnTo>
                    <a:pt x="774179" y="9144"/>
                  </a:lnTo>
                  <a:lnTo>
                    <a:pt x="777227" y="7620"/>
                  </a:lnTo>
                  <a:lnTo>
                    <a:pt x="778751" y="4572"/>
                  </a:lnTo>
                  <a:close/>
                </a:path>
                <a:path w="2734310" h="9525">
                  <a:moveTo>
                    <a:pt x="832091" y="4572"/>
                  </a:moveTo>
                  <a:lnTo>
                    <a:pt x="830567" y="1524"/>
                  </a:lnTo>
                  <a:lnTo>
                    <a:pt x="827519" y="0"/>
                  </a:lnTo>
                  <a:lnTo>
                    <a:pt x="801611" y="0"/>
                  </a:lnTo>
                  <a:lnTo>
                    <a:pt x="798563" y="1524"/>
                  </a:lnTo>
                  <a:lnTo>
                    <a:pt x="797039" y="4572"/>
                  </a:lnTo>
                  <a:lnTo>
                    <a:pt x="798563" y="7620"/>
                  </a:lnTo>
                  <a:lnTo>
                    <a:pt x="801611" y="9144"/>
                  </a:lnTo>
                  <a:lnTo>
                    <a:pt x="827519" y="9144"/>
                  </a:lnTo>
                  <a:lnTo>
                    <a:pt x="830567" y="7620"/>
                  </a:lnTo>
                  <a:lnTo>
                    <a:pt x="832091" y="4572"/>
                  </a:lnTo>
                  <a:close/>
                </a:path>
                <a:path w="2734310" h="9525">
                  <a:moveTo>
                    <a:pt x="885431" y="4572"/>
                  </a:moveTo>
                  <a:lnTo>
                    <a:pt x="883920" y="1524"/>
                  </a:lnTo>
                  <a:lnTo>
                    <a:pt x="880872" y="0"/>
                  </a:lnTo>
                  <a:lnTo>
                    <a:pt x="854951" y="0"/>
                  </a:lnTo>
                  <a:lnTo>
                    <a:pt x="851903" y="1524"/>
                  </a:lnTo>
                  <a:lnTo>
                    <a:pt x="850379" y="4572"/>
                  </a:lnTo>
                  <a:lnTo>
                    <a:pt x="851903" y="7620"/>
                  </a:lnTo>
                  <a:lnTo>
                    <a:pt x="854951" y="9144"/>
                  </a:lnTo>
                  <a:lnTo>
                    <a:pt x="880872" y="9144"/>
                  </a:lnTo>
                  <a:lnTo>
                    <a:pt x="883920" y="7620"/>
                  </a:lnTo>
                  <a:lnTo>
                    <a:pt x="885431" y="4572"/>
                  </a:lnTo>
                  <a:close/>
                </a:path>
                <a:path w="2734310" h="9525">
                  <a:moveTo>
                    <a:pt x="938784" y="4572"/>
                  </a:moveTo>
                  <a:lnTo>
                    <a:pt x="937260" y="1524"/>
                  </a:lnTo>
                  <a:lnTo>
                    <a:pt x="934199" y="0"/>
                  </a:lnTo>
                  <a:lnTo>
                    <a:pt x="908291" y="0"/>
                  </a:lnTo>
                  <a:lnTo>
                    <a:pt x="903719" y="1524"/>
                  </a:lnTo>
                  <a:lnTo>
                    <a:pt x="903719" y="7620"/>
                  </a:lnTo>
                  <a:lnTo>
                    <a:pt x="908291" y="9144"/>
                  </a:lnTo>
                  <a:lnTo>
                    <a:pt x="934199" y="9144"/>
                  </a:lnTo>
                  <a:lnTo>
                    <a:pt x="937260" y="7620"/>
                  </a:lnTo>
                  <a:lnTo>
                    <a:pt x="938784" y="4572"/>
                  </a:lnTo>
                  <a:close/>
                </a:path>
                <a:path w="2734310" h="9525">
                  <a:moveTo>
                    <a:pt x="992124" y="4572"/>
                  </a:moveTo>
                  <a:lnTo>
                    <a:pt x="990600" y="1524"/>
                  </a:lnTo>
                  <a:lnTo>
                    <a:pt x="987552" y="0"/>
                  </a:lnTo>
                  <a:lnTo>
                    <a:pt x="960120" y="0"/>
                  </a:lnTo>
                  <a:lnTo>
                    <a:pt x="957072" y="1524"/>
                  </a:lnTo>
                  <a:lnTo>
                    <a:pt x="955548" y="4572"/>
                  </a:lnTo>
                  <a:lnTo>
                    <a:pt x="957072" y="7620"/>
                  </a:lnTo>
                  <a:lnTo>
                    <a:pt x="960120" y="9144"/>
                  </a:lnTo>
                  <a:lnTo>
                    <a:pt x="987552" y="9144"/>
                  </a:lnTo>
                  <a:lnTo>
                    <a:pt x="990600" y="7620"/>
                  </a:lnTo>
                  <a:lnTo>
                    <a:pt x="992124" y="4572"/>
                  </a:lnTo>
                  <a:close/>
                </a:path>
                <a:path w="2734310" h="9525">
                  <a:moveTo>
                    <a:pt x="1045464" y="4572"/>
                  </a:moveTo>
                  <a:lnTo>
                    <a:pt x="1043940" y="1524"/>
                  </a:lnTo>
                  <a:lnTo>
                    <a:pt x="1040892" y="0"/>
                  </a:lnTo>
                  <a:lnTo>
                    <a:pt x="1013460" y="0"/>
                  </a:lnTo>
                  <a:lnTo>
                    <a:pt x="1010412" y="1524"/>
                  </a:lnTo>
                  <a:lnTo>
                    <a:pt x="1008888" y="4572"/>
                  </a:lnTo>
                  <a:lnTo>
                    <a:pt x="1010412" y="7620"/>
                  </a:lnTo>
                  <a:lnTo>
                    <a:pt x="1013460" y="9144"/>
                  </a:lnTo>
                  <a:lnTo>
                    <a:pt x="1040892" y="9144"/>
                  </a:lnTo>
                  <a:lnTo>
                    <a:pt x="1043940" y="7620"/>
                  </a:lnTo>
                  <a:lnTo>
                    <a:pt x="1045464" y="4572"/>
                  </a:lnTo>
                  <a:close/>
                </a:path>
                <a:path w="2734310" h="9525">
                  <a:moveTo>
                    <a:pt x="1097280" y="1524"/>
                  </a:moveTo>
                  <a:lnTo>
                    <a:pt x="1094232" y="0"/>
                  </a:lnTo>
                  <a:lnTo>
                    <a:pt x="1066800" y="0"/>
                  </a:lnTo>
                  <a:lnTo>
                    <a:pt x="1063752" y="1524"/>
                  </a:lnTo>
                  <a:lnTo>
                    <a:pt x="1062228" y="4572"/>
                  </a:lnTo>
                  <a:lnTo>
                    <a:pt x="1063752" y="7620"/>
                  </a:lnTo>
                  <a:lnTo>
                    <a:pt x="1066800" y="9144"/>
                  </a:lnTo>
                  <a:lnTo>
                    <a:pt x="1094232" y="9144"/>
                  </a:lnTo>
                  <a:lnTo>
                    <a:pt x="1097280" y="7620"/>
                  </a:lnTo>
                  <a:lnTo>
                    <a:pt x="1097280" y="1524"/>
                  </a:lnTo>
                  <a:close/>
                </a:path>
                <a:path w="2734310" h="9525">
                  <a:moveTo>
                    <a:pt x="1150620" y="4572"/>
                  </a:moveTo>
                  <a:lnTo>
                    <a:pt x="1149096" y="1524"/>
                  </a:lnTo>
                  <a:lnTo>
                    <a:pt x="1146048" y="0"/>
                  </a:lnTo>
                  <a:lnTo>
                    <a:pt x="1120140" y="0"/>
                  </a:lnTo>
                  <a:lnTo>
                    <a:pt x="1117092" y="1524"/>
                  </a:lnTo>
                  <a:lnTo>
                    <a:pt x="1115568" y="4572"/>
                  </a:lnTo>
                  <a:lnTo>
                    <a:pt x="1117092" y="7620"/>
                  </a:lnTo>
                  <a:lnTo>
                    <a:pt x="1120140" y="9144"/>
                  </a:lnTo>
                  <a:lnTo>
                    <a:pt x="1146048" y="9144"/>
                  </a:lnTo>
                  <a:lnTo>
                    <a:pt x="1149096" y="7620"/>
                  </a:lnTo>
                  <a:lnTo>
                    <a:pt x="1150620" y="4572"/>
                  </a:lnTo>
                  <a:close/>
                </a:path>
                <a:path w="2734310" h="9525">
                  <a:moveTo>
                    <a:pt x="1203960" y="4572"/>
                  </a:moveTo>
                  <a:lnTo>
                    <a:pt x="1202436" y="1524"/>
                  </a:lnTo>
                  <a:lnTo>
                    <a:pt x="1199388" y="0"/>
                  </a:lnTo>
                  <a:lnTo>
                    <a:pt x="1173480" y="0"/>
                  </a:lnTo>
                  <a:lnTo>
                    <a:pt x="1170432" y="1524"/>
                  </a:lnTo>
                  <a:lnTo>
                    <a:pt x="1168908" y="4572"/>
                  </a:lnTo>
                  <a:lnTo>
                    <a:pt x="1170432" y="7620"/>
                  </a:lnTo>
                  <a:lnTo>
                    <a:pt x="1173480" y="9144"/>
                  </a:lnTo>
                  <a:lnTo>
                    <a:pt x="1199388" y="9144"/>
                  </a:lnTo>
                  <a:lnTo>
                    <a:pt x="1202436" y="7620"/>
                  </a:lnTo>
                  <a:lnTo>
                    <a:pt x="1203960" y="4572"/>
                  </a:lnTo>
                  <a:close/>
                </a:path>
                <a:path w="2734310" h="9525">
                  <a:moveTo>
                    <a:pt x="1257300" y="4572"/>
                  </a:moveTo>
                  <a:lnTo>
                    <a:pt x="1255776" y="1524"/>
                  </a:lnTo>
                  <a:lnTo>
                    <a:pt x="1252728" y="0"/>
                  </a:lnTo>
                  <a:lnTo>
                    <a:pt x="1226820" y="0"/>
                  </a:lnTo>
                  <a:lnTo>
                    <a:pt x="1223772" y="1524"/>
                  </a:lnTo>
                  <a:lnTo>
                    <a:pt x="1222248" y="4572"/>
                  </a:lnTo>
                  <a:lnTo>
                    <a:pt x="1223772" y="7620"/>
                  </a:lnTo>
                  <a:lnTo>
                    <a:pt x="1226820" y="9144"/>
                  </a:lnTo>
                  <a:lnTo>
                    <a:pt x="1252728" y="9144"/>
                  </a:lnTo>
                  <a:lnTo>
                    <a:pt x="1255776" y="7620"/>
                  </a:lnTo>
                  <a:lnTo>
                    <a:pt x="1257300" y="4572"/>
                  </a:lnTo>
                  <a:close/>
                </a:path>
                <a:path w="2734310" h="9525">
                  <a:moveTo>
                    <a:pt x="1310640" y="4572"/>
                  </a:moveTo>
                  <a:lnTo>
                    <a:pt x="1309116" y="1524"/>
                  </a:lnTo>
                  <a:lnTo>
                    <a:pt x="1306068" y="0"/>
                  </a:lnTo>
                  <a:lnTo>
                    <a:pt x="1278636" y="0"/>
                  </a:lnTo>
                  <a:lnTo>
                    <a:pt x="1275588" y="1524"/>
                  </a:lnTo>
                  <a:lnTo>
                    <a:pt x="1275588" y="7620"/>
                  </a:lnTo>
                  <a:lnTo>
                    <a:pt x="1278636" y="9144"/>
                  </a:lnTo>
                  <a:lnTo>
                    <a:pt x="1306068" y="9144"/>
                  </a:lnTo>
                  <a:lnTo>
                    <a:pt x="1309116" y="7620"/>
                  </a:lnTo>
                  <a:lnTo>
                    <a:pt x="1310640" y="4572"/>
                  </a:lnTo>
                  <a:close/>
                </a:path>
                <a:path w="2734310" h="9525">
                  <a:moveTo>
                    <a:pt x="1363980" y="4572"/>
                  </a:moveTo>
                  <a:lnTo>
                    <a:pt x="1362456" y="1524"/>
                  </a:lnTo>
                  <a:lnTo>
                    <a:pt x="1359408" y="0"/>
                  </a:lnTo>
                  <a:lnTo>
                    <a:pt x="1331976" y="0"/>
                  </a:lnTo>
                  <a:lnTo>
                    <a:pt x="1328928" y="1524"/>
                  </a:lnTo>
                  <a:lnTo>
                    <a:pt x="1327404" y="4572"/>
                  </a:lnTo>
                  <a:lnTo>
                    <a:pt x="1328928" y="7620"/>
                  </a:lnTo>
                  <a:lnTo>
                    <a:pt x="1331976" y="9144"/>
                  </a:lnTo>
                  <a:lnTo>
                    <a:pt x="1359408" y="9144"/>
                  </a:lnTo>
                  <a:lnTo>
                    <a:pt x="1362456" y="7620"/>
                  </a:lnTo>
                  <a:lnTo>
                    <a:pt x="1363980" y="4572"/>
                  </a:lnTo>
                  <a:close/>
                </a:path>
                <a:path w="2734310" h="9525">
                  <a:moveTo>
                    <a:pt x="1417320" y="4572"/>
                  </a:moveTo>
                  <a:lnTo>
                    <a:pt x="1415796" y="1524"/>
                  </a:lnTo>
                  <a:lnTo>
                    <a:pt x="1412748" y="0"/>
                  </a:lnTo>
                  <a:lnTo>
                    <a:pt x="1385316" y="0"/>
                  </a:lnTo>
                  <a:lnTo>
                    <a:pt x="1382268" y="1524"/>
                  </a:lnTo>
                  <a:lnTo>
                    <a:pt x="1380744" y="4572"/>
                  </a:lnTo>
                  <a:lnTo>
                    <a:pt x="1382268" y="7620"/>
                  </a:lnTo>
                  <a:lnTo>
                    <a:pt x="1385316" y="9144"/>
                  </a:lnTo>
                  <a:lnTo>
                    <a:pt x="1412748" y="9144"/>
                  </a:lnTo>
                  <a:lnTo>
                    <a:pt x="1415796" y="7620"/>
                  </a:lnTo>
                  <a:lnTo>
                    <a:pt x="1417320" y="4572"/>
                  </a:lnTo>
                  <a:close/>
                </a:path>
                <a:path w="2734310" h="9525">
                  <a:moveTo>
                    <a:pt x="1469136" y="1524"/>
                  </a:moveTo>
                  <a:lnTo>
                    <a:pt x="1464564" y="0"/>
                  </a:lnTo>
                  <a:lnTo>
                    <a:pt x="1438656" y="0"/>
                  </a:lnTo>
                  <a:lnTo>
                    <a:pt x="1435608" y="1524"/>
                  </a:lnTo>
                  <a:lnTo>
                    <a:pt x="1434084" y="4572"/>
                  </a:lnTo>
                  <a:lnTo>
                    <a:pt x="1435608" y="7620"/>
                  </a:lnTo>
                  <a:lnTo>
                    <a:pt x="1438656" y="9144"/>
                  </a:lnTo>
                  <a:lnTo>
                    <a:pt x="1464564" y="9144"/>
                  </a:lnTo>
                  <a:lnTo>
                    <a:pt x="1469136" y="7620"/>
                  </a:lnTo>
                  <a:lnTo>
                    <a:pt x="1469136" y="1524"/>
                  </a:lnTo>
                  <a:close/>
                </a:path>
                <a:path w="2734310" h="9525">
                  <a:moveTo>
                    <a:pt x="1522476" y="4572"/>
                  </a:moveTo>
                  <a:lnTo>
                    <a:pt x="1520952" y="1524"/>
                  </a:lnTo>
                  <a:lnTo>
                    <a:pt x="1517904" y="0"/>
                  </a:lnTo>
                  <a:lnTo>
                    <a:pt x="1491996" y="0"/>
                  </a:lnTo>
                  <a:lnTo>
                    <a:pt x="1488948" y="1524"/>
                  </a:lnTo>
                  <a:lnTo>
                    <a:pt x="1487424" y="4572"/>
                  </a:lnTo>
                  <a:lnTo>
                    <a:pt x="1488948" y="7620"/>
                  </a:lnTo>
                  <a:lnTo>
                    <a:pt x="1491996" y="9144"/>
                  </a:lnTo>
                  <a:lnTo>
                    <a:pt x="1517904" y="9144"/>
                  </a:lnTo>
                  <a:lnTo>
                    <a:pt x="1520952" y="7620"/>
                  </a:lnTo>
                  <a:lnTo>
                    <a:pt x="1522476" y="4572"/>
                  </a:lnTo>
                  <a:close/>
                </a:path>
                <a:path w="2734310" h="9525">
                  <a:moveTo>
                    <a:pt x="1575816" y="4572"/>
                  </a:moveTo>
                  <a:lnTo>
                    <a:pt x="1574292" y="1524"/>
                  </a:lnTo>
                  <a:lnTo>
                    <a:pt x="1571244" y="0"/>
                  </a:lnTo>
                  <a:lnTo>
                    <a:pt x="1545336" y="0"/>
                  </a:lnTo>
                  <a:lnTo>
                    <a:pt x="1542288" y="1524"/>
                  </a:lnTo>
                  <a:lnTo>
                    <a:pt x="1540764" y="4572"/>
                  </a:lnTo>
                  <a:lnTo>
                    <a:pt x="1542288" y="7620"/>
                  </a:lnTo>
                  <a:lnTo>
                    <a:pt x="1545336" y="9144"/>
                  </a:lnTo>
                  <a:lnTo>
                    <a:pt x="1571244" y="9144"/>
                  </a:lnTo>
                  <a:lnTo>
                    <a:pt x="1574292" y="7620"/>
                  </a:lnTo>
                  <a:lnTo>
                    <a:pt x="1575816" y="4572"/>
                  </a:lnTo>
                  <a:close/>
                </a:path>
                <a:path w="2734310" h="9525">
                  <a:moveTo>
                    <a:pt x="1629143" y="4572"/>
                  </a:moveTo>
                  <a:lnTo>
                    <a:pt x="1627619" y="1524"/>
                  </a:lnTo>
                  <a:lnTo>
                    <a:pt x="1624571" y="0"/>
                  </a:lnTo>
                  <a:lnTo>
                    <a:pt x="1598663" y="0"/>
                  </a:lnTo>
                  <a:lnTo>
                    <a:pt x="1594091" y="1524"/>
                  </a:lnTo>
                  <a:lnTo>
                    <a:pt x="1594091" y="7620"/>
                  </a:lnTo>
                  <a:lnTo>
                    <a:pt x="1598663" y="9144"/>
                  </a:lnTo>
                  <a:lnTo>
                    <a:pt x="1624571" y="9144"/>
                  </a:lnTo>
                  <a:lnTo>
                    <a:pt x="1627619" y="7620"/>
                  </a:lnTo>
                  <a:lnTo>
                    <a:pt x="1629143" y="4572"/>
                  </a:lnTo>
                  <a:close/>
                </a:path>
                <a:path w="2734310" h="9525">
                  <a:moveTo>
                    <a:pt x="1682483" y="4572"/>
                  </a:moveTo>
                  <a:lnTo>
                    <a:pt x="1680959" y="1524"/>
                  </a:lnTo>
                  <a:lnTo>
                    <a:pt x="1677911" y="0"/>
                  </a:lnTo>
                  <a:lnTo>
                    <a:pt x="1650479" y="0"/>
                  </a:lnTo>
                  <a:lnTo>
                    <a:pt x="1647431" y="1524"/>
                  </a:lnTo>
                  <a:lnTo>
                    <a:pt x="1647431" y="7620"/>
                  </a:lnTo>
                  <a:lnTo>
                    <a:pt x="1650479" y="9144"/>
                  </a:lnTo>
                  <a:lnTo>
                    <a:pt x="1677911" y="9144"/>
                  </a:lnTo>
                  <a:lnTo>
                    <a:pt x="1680959" y="7620"/>
                  </a:lnTo>
                  <a:lnTo>
                    <a:pt x="1682483" y="4572"/>
                  </a:lnTo>
                  <a:close/>
                </a:path>
                <a:path w="2734310" h="9525">
                  <a:moveTo>
                    <a:pt x="1735823" y="4572"/>
                  </a:moveTo>
                  <a:lnTo>
                    <a:pt x="1734299" y="1524"/>
                  </a:lnTo>
                  <a:lnTo>
                    <a:pt x="1731251" y="0"/>
                  </a:lnTo>
                  <a:lnTo>
                    <a:pt x="1703819" y="0"/>
                  </a:lnTo>
                  <a:lnTo>
                    <a:pt x="1700771" y="1524"/>
                  </a:lnTo>
                  <a:lnTo>
                    <a:pt x="1699247" y="4572"/>
                  </a:lnTo>
                  <a:lnTo>
                    <a:pt x="1700771" y="7620"/>
                  </a:lnTo>
                  <a:lnTo>
                    <a:pt x="1703819" y="9144"/>
                  </a:lnTo>
                  <a:lnTo>
                    <a:pt x="1731251" y="9144"/>
                  </a:lnTo>
                  <a:lnTo>
                    <a:pt x="1734299" y="7620"/>
                  </a:lnTo>
                  <a:lnTo>
                    <a:pt x="1735823" y="4572"/>
                  </a:lnTo>
                  <a:close/>
                </a:path>
                <a:path w="2734310" h="9525">
                  <a:moveTo>
                    <a:pt x="1787639" y="1524"/>
                  </a:moveTo>
                  <a:lnTo>
                    <a:pt x="1784591" y="0"/>
                  </a:lnTo>
                  <a:lnTo>
                    <a:pt x="1757159" y="0"/>
                  </a:lnTo>
                  <a:lnTo>
                    <a:pt x="1754111" y="1524"/>
                  </a:lnTo>
                  <a:lnTo>
                    <a:pt x="1752587" y="4572"/>
                  </a:lnTo>
                  <a:lnTo>
                    <a:pt x="1754111" y="7620"/>
                  </a:lnTo>
                  <a:lnTo>
                    <a:pt x="1757159" y="9144"/>
                  </a:lnTo>
                  <a:lnTo>
                    <a:pt x="1784591" y="9144"/>
                  </a:lnTo>
                  <a:lnTo>
                    <a:pt x="1787639" y="7620"/>
                  </a:lnTo>
                  <a:lnTo>
                    <a:pt x="1787639" y="1524"/>
                  </a:lnTo>
                  <a:close/>
                </a:path>
                <a:path w="2734310" h="9525">
                  <a:moveTo>
                    <a:pt x="1840979" y="1524"/>
                  </a:moveTo>
                  <a:lnTo>
                    <a:pt x="1836407" y="0"/>
                  </a:lnTo>
                  <a:lnTo>
                    <a:pt x="1810499" y="0"/>
                  </a:lnTo>
                  <a:lnTo>
                    <a:pt x="1807451" y="1524"/>
                  </a:lnTo>
                  <a:lnTo>
                    <a:pt x="1805927" y="4572"/>
                  </a:lnTo>
                  <a:lnTo>
                    <a:pt x="1807451" y="7620"/>
                  </a:lnTo>
                  <a:lnTo>
                    <a:pt x="1810499" y="9144"/>
                  </a:lnTo>
                  <a:lnTo>
                    <a:pt x="1836407" y="9144"/>
                  </a:lnTo>
                  <a:lnTo>
                    <a:pt x="1840979" y="7620"/>
                  </a:lnTo>
                  <a:lnTo>
                    <a:pt x="1840979" y="1524"/>
                  </a:lnTo>
                  <a:close/>
                </a:path>
                <a:path w="2734310" h="9525">
                  <a:moveTo>
                    <a:pt x="1894319" y="4572"/>
                  </a:moveTo>
                  <a:lnTo>
                    <a:pt x="1892795" y="1524"/>
                  </a:lnTo>
                  <a:lnTo>
                    <a:pt x="1889747" y="0"/>
                  </a:lnTo>
                  <a:lnTo>
                    <a:pt x="1863839" y="0"/>
                  </a:lnTo>
                  <a:lnTo>
                    <a:pt x="1860791" y="1524"/>
                  </a:lnTo>
                  <a:lnTo>
                    <a:pt x="1859267" y="4572"/>
                  </a:lnTo>
                  <a:lnTo>
                    <a:pt x="1860791" y="7620"/>
                  </a:lnTo>
                  <a:lnTo>
                    <a:pt x="1863839" y="9144"/>
                  </a:lnTo>
                  <a:lnTo>
                    <a:pt x="1889747" y="9144"/>
                  </a:lnTo>
                  <a:lnTo>
                    <a:pt x="1892795" y="7620"/>
                  </a:lnTo>
                  <a:lnTo>
                    <a:pt x="1894319" y="4572"/>
                  </a:lnTo>
                  <a:close/>
                </a:path>
                <a:path w="2734310" h="9525">
                  <a:moveTo>
                    <a:pt x="1947659" y="4572"/>
                  </a:moveTo>
                  <a:lnTo>
                    <a:pt x="1946135" y="1524"/>
                  </a:lnTo>
                  <a:lnTo>
                    <a:pt x="1943087" y="0"/>
                  </a:lnTo>
                  <a:lnTo>
                    <a:pt x="1917179" y="0"/>
                  </a:lnTo>
                  <a:lnTo>
                    <a:pt x="1914131" y="1524"/>
                  </a:lnTo>
                  <a:lnTo>
                    <a:pt x="1912607" y="4572"/>
                  </a:lnTo>
                  <a:lnTo>
                    <a:pt x="1914131" y="7620"/>
                  </a:lnTo>
                  <a:lnTo>
                    <a:pt x="1917179" y="9144"/>
                  </a:lnTo>
                  <a:lnTo>
                    <a:pt x="1943087" y="9144"/>
                  </a:lnTo>
                  <a:lnTo>
                    <a:pt x="1946135" y="7620"/>
                  </a:lnTo>
                  <a:lnTo>
                    <a:pt x="1947659" y="4572"/>
                  </a:lnTo>
                  <a:close/>
                </a:path>
                <a:path w="2734310" h="9525">
                  <a:moveTo>
                    <a:pt x="2000999" y="4572"/>
                  </a:moveTo>
                  <a:lnTo>
                    <a:pt x="1999475" y="1524"/>
                  </a:lnTo>
                  <a:lnTo>
                    <a:pt x="1996427" y="0"/>
                  </a:lnTo>
                  <a:lnTo>
                    <a:pt x="1970519" y="0"/>
                  </a:lnTo>
                  <a:lnTo>
                    <a:pt x="1965947" y="1524"/>
                  </a:lnTo>
                  <a:lnTo>
                    <a:pt x="1965947" y="7620"/>
                  </a:lnTo>
                  <a:lnTo>
                    <a:pt x="1970519" y="9144"/>
                  </a:lnTo>
                  <a:lnTo>
                    <a:pt x="1996427" y="9144"/>
                  </a:lnTo>
                  <a:lnTo>
                    <a:pt x="1999475" y="7620"/>
                  </a:lnTo>
                  <a:lnTo>
                    <a:pt x="2000999" y="4572"/>
                  </a:lnTo>
                  <a:close/>
                </a:path>
                <a:path w="2734310" h="9525">
                  <a:moveTo>
                    <a:pt x="2054339" y="4572"/>
                  </a:moveTo>
                  <a:lnTo>
                    <a:pt x="2052815" y="1524"/>
                  </a:lnTo>
                  <a:lnTo>
                    <a:pt x="2049767" y="0"/>
                  </a:lnTo>
                  <a:lnTo>
                    <a:pt x="2022335" y="0"/>
                  </a:lnTo>
                  <a:lnTo>
                    <a:pt x="2019287" y="1524"/>
                  </a:lnTo>
                  <a:lnTo>
                    <a:pt x="2019287" y="7620"/>
                  </a:lnTo>
                  <a:lnTo>
                    <a:pt x="2022335" y="9144"/>
                  </a:lnTo>
                  <a:lnTo>
                    <a:pt x="2049767" y="9144"/>
                  </a:lnTo>
                  <a:lnTo>
                    <a:pt x="2052815" y="7620"/>
                  </a:lnTo>
                  <a:lnTo>
                    <a:pt x="2054339" y="4572"/>
                  </a:lnTo>
                  <a:close/>
                </a:path>
                <a:path w="2734310" h="9525">
                  <a:moveTo>
                    <a:pt x="2107679" y="4572"/>
                  </a:moveTo>
                  <a:lnTo>
                    <a:pt x="2106155" y="1524"/>
                  </a:lnTo>
                  <a:lnTo>
                    <a:pt x="2103107" y="0"/>
                  </a:lnTo>
                  <a:lnTo>
                    <a:pt x="2075675" y="0"/>
                  </a:lnTo>
                  <a:lnTo>
                    <a:pt x="2072627" y="1524"/>
                  </a:lnTo>
                  <a:lnTo>
                    <a:pt x="2071103" y="4572"/>
                  </a:lnTo>
                  <a:lnTo>
                    <a:pt x="2072627" y="7620"/>
                  </a:lnTo>
                  <a:lnTo>
                    <a:pt x="2075675" y="9144"/>
                  </a:lnTo>
                  <a:lnTo>
                    <a:pt x="2103107" y="9144"/>
                  </a:lnTo>
                  <a:lnTo>
                    <a:pt x="2106155" y="7620"/>
                  </a:lnTo>
                  <a:lnTo>
                    <a:pt x="2107679" y="4572"/>
                  </a:lnTo>
                  <a:close/>
                </a:path>
                <a:path w="2734310" h="9525">
                  <a:moveTo>
                    <a:pt x="2159495" y="1524"/>
                  </a:moveTo>
                  <a:lnTo>
                    <a:pt x="2156447" y="0"/>
                  </a:lnTo>
                  <a:lnTo>
                    <a:pt x="2129015" y="0"/>
                  </a:lnTo>
                  <a:lnTo>
                    <a:pt x="2125967" y="1524"/>
                  </a:lnTo>
                  <a:lnTo>
                    <a:pt x="2124443" y="4572"/>
                  </a:lnTo>
                  <a:lnTo>
                    <a:pt x="2125967" y="7620"/>
                  </a:lnTo>
                  <a:lnTo>
                    <a:pt x="2129015" y="9144"/>
                  </a:lnTo>
                  <a:lnTo>
                    <a:pt x="2156447" y="9144"/>
                  </a:lnTo>
                  <a:lnTo>
                    <a:pt x="2159495" y="7620"/>
                  </a:lnTo>
                  <a:lnTo>
                    <a:pt x="2159495" y="1524"/>
                  </a:lnTo>
                  <a:close/>
                </a:path>
                <a:path w="2734310" h="9525">
                  <a:moveTo>
                    <a:pt x="2212835" y="1524"/>
                  </a:moveTo>
                  <a:lnTo>
                    <a:pt x="2208263" y="0"/>
                  </a:lnTo>
                  <a:lnTo>
                    <a:pt x="2182355" y="0"/>
                  </a:lnTo>
                  <a:lnTo>
                    <a:pt x="2179307" y="1524"/>
                  </a:lnTo>
                  <a:lnTo>
                    <a:pt x="2177783" y="4572"/>
                  </a:lnTo>
                  <a:lnTo>
                    <a:pt x="2179307" y="7620"/>
                  </a:lnTo>
                  <a:lnTo>
                    <a:pt x="2182355" y="9144"/>
                  </a:lnTo>
                  <a:lnTo>
                    <a:pt x="2208263" y="9144"/>
                  </a:lnTo>
                  <a:lnTo>
                    <a:pt x="2212835" y="7620"/>
                  </a:lnTo>
                  <a:lnTo>
                    <a:pt x="2212835" y="1524"/>
                  </a:lnTo>
                  <a:close/>
                </a:path>
                <a:path w="2734310" h="9525">
                  <a:moveTo>
                    <a:pt x="2266188" y="4572"/>
                  </a:moveTo>
                  <a:lnTo>
                    <a:pt x="2264664" y="1524"/>
                  </a:lnTo>
                  <a:lnTo>
                    <a:pt x="2261616" y="0"/>
                  </a:lnTo>
                  <a:lnTo>
                    <a:pt x="2235708" y="0"/>
                  </a:lnTo>
                  <a:lnTo>
                    <a:pt x="2232647" y="1524"/>
                  </a:lnTo>
                  <a:lnTo>
                    <a:pt x="2231123" y="4572"/>
                  </a:lnTo>
                  <a:lnTo>
                    <a:pt x="2232647" y="7620"/>
                  </a:lnTo>
                  <a:lnTo>
                    <a:pt x="2235708" y="9144"/>
                  </a:lnTo>
                  <a:lnTo>
                    <a:pt x="2261616" y="9144"/>
                  </a:lnTo>
                  <a:lnTo>
                    <a:pt x="2264664" y="7620"/>
                  </a:lnTo>
                  <a:lnTo>
                    <a:pt x="2266188" y="4572"/>
                  </a:lnTo>
                  <a:close/>
                </a:path>
                <a:path w="2734310" h="9525">
                  <a:moveTo>
                    <a:pt x="2319528" y="4572"/>
                  </a:moveTo>
                  <a:lnTo>
                    <a:pt x="2318004" y="1524"/>
                  </a:lnTo>
                  <a:lnTo>
                    <a:pt x="2314956" y="0"/>
                  </a:lnTo>
                  <a:lnTo>
                    <a:pt x="2289048" y="0"/>
                  </a:lnTo>
                  <a:lnTo>
                    <a:pt x="2286000" y="1524"/>
                  </a:lnTo>
                  <a:lnTo>
                    <a:pt x="2284476" y="4572"/>
                  </a:lnTo>
                  <a:lnTo>
                    <a:pt x="2286000" y="7620"/>
                  </a:lnTo>
                  <a:lnTo>
                    <a:pt x="2289048" y="9144"/>
                  </a:lnTo>
                  <a:lnTo>
                    <a:pt x="2314956" y="9144"/>
                  </a:lnTo>
                  <a:lnTo>
                    <a:pt x="2318004" y="7620"/>
                  </a:lnTo>
                  <a:lnTo>
                    <a:pt x="2319528" y="4572"/>
                  </a:lnTo>
                  <a:close/>
                </a:path>
                <a:path w="2734310" h="9525">
                  <a:moveTo>
                    <a:pt x="2372868" y="4572"/>
                  </a:moveTo>
                  <a:lnTo>
                    <a:pt x="2371344" y="1524"/>
                  </a:lnTo>
                  <a:lnTo>
                    <a:pt x="2368296" y="0"/>
                  </a:lnTo>
                  <a:lnTo>
                    <a:pt x="2342388" y="0"/>
                  </a:lnTo>
                  <a:lnTo>
                    <a:pt x="2337816" y="1524"/>
                  </a:lnTo>
                  <a:lnTo>
                    <a:pt x="2337816" y="7620"/>
                  </a:lnTo>
                  <a:lnTo>
                    <a:pt x="2342388" y="9144"/>
                  </a:lnTo>
                  <a:lnTo>
                    <a:pt x="2368296" y="9144"/>
                  </a:lnTo>
                  <a:lnTo>
                    <a:pt x="2371344" y="7620"/>
                  </a:lnTo>
                  <a:lnTo>
                    <a:pt x="2372868" y="4572"/>
                  </a:lnTo>
                  <a:close/>
                </a:path>
                <a:path w="2734310" h="9525">
                  <a:moveTo>
                    <a:pt x="2426208" y="4572"/>
                  </a:moveTo>
                  <a:lnTo>
                    <a:pt x="2424684" y="1524"/>
                  </a:lnTo>
                  <a:lnTo>
                    <a:pt x="2421636" y="0"/>
                  </a:lnTo>
                  <a:lnTo>
                    <a:pt x="2394191" y="0"/>
                  </a:lnTo>
                  <a:lnTo>
                    <a:pt x="2391156" y="1524"/>
                  </a:lnTo>
                  <a:lnTo>
                    <a:pt x="2389632" y="4572"/>
                  </a:lnTo>
                  <a:lnTo>
                    <a:pt x="2391156" y="7620"/>
                  </a:lnTo>
                  <a:lnTo>
                    <a:pt x="2394191" y="9144"/>
                  </a:lnTo>
                  <a:lnTo>
                    <a:pt x="2421636" y="9144"/>
                  </a:lnTo>
                  <a:lnTo>
                    <a:pt x="2424684" y="7620"/>
                  </a:lnTo>
                  <a:lnTo>
                    <a:pt x="2426208" y="4572"/>
                  </a:lnTo>
                  <a:close/>
                </a:path>
                <a:path w="2734310" h="9525">
                  <a:moveTo>
                    <a:pt x="2479548" y="4572"/>
                  </a:moveTo>
                  <a:lnTo>
                    <a:pt x="2478024" y="1524"/>
                  </a:lnTo>
                  <a:lnTo>
                    <a:pt x="2474976" y="0"/>
                  </a:lnTo>
                  <a:lnTo>
                    <a:pt x="2447544" y="0"/>
                  </a:lnTo>
                  <a:lnTo>
                    <a:pt x="2444496" y="1524"/>
                  </a:lnTo>
                  <a:lnTo>
                    <a:pt x="2442972" y="4572"/>
                  </a:lnTo>
                  <a:lnTo>
                    <a:pt x="2444496" y="7620"/>
                  </a:lnTo>
                  <a:lnTo>
                    <a:pt x="2447544" y="9144"/>
                  </a:lnTo>
                  <a:lnTo>
                    <a:pt x="2474976" y="9144"/>
                  </a:lnTo>
                  <a:lnTo>
                    <a:pt x="2478024" y="7620"/>
                  </a:lnTo>
                  <a:lnTo>
                    <a:pt x="2479548" y="4572"/>
                  </a:lnTo>
                  <a:close/>
                </a:path>
                <a:path w="2734310" h="9525">
                  <a:moveTo>
                    <a:pt x="2531364" y="1524"/>
                  </a:moveTo>
                  <a:lnTo>
                    <a:pt x="2528303" y="0"/>
                  </a:lnTo>
                  <a:lnTo>
                    <a:pt x="2500884" y="0"/>
                  </a:lnTo>
                  <a:lnTo>
                    <a:pt x="2497836" y="1524"/>
                  </a:lnTo>
                  <a:lnTo>
                    <a:pt x="2496312" y="4572"/>
                  </a:lnTo>
                  <a:lnTo>
                    <a:pt x="2497836" y="7620"/>
                  </a:lnTo>
                  <a:lnTo>
                    <a:pt x="2500884" y="9144"/>
                  </a:lnTo>
                  <a:lnTo>
                    <a:pt x="2528303" y="9144"/>
                  </a:lnTo>
                  <a:lnTo>
                    <a:pt x="2531364" y="7620"/>
                  </a:lnTo>
                  <a:lnTo>
                    <a:pt x="2531364" y="1524"/>
                  </a:lnTo>
                  <a:close/>
                </a:path>
                <a:path w="2734310" h="9525">
                  <a:moveTo>
                    <a:pt x="2584704" y="4572"/>
                  </a:moveTo>
                  <a:lnTo>
                    <a:pt x="2583180" y="1524"/>
                  </a:lnTo>
                  <a:lnTo>
                    <a:pt x="2580132" y="0"/>
                  </a:lnTo>
                  <a:lnTo>
                    <a:pt x="2554211" y="0"/>
                  </a:lnTo>
                  <a:lnTo>
                    <a:pt x="2551163" y="1524"/>
                  </a:lnTo>
                  <a:lnTo>
                    <a:pt x="2549639" y="4572"/>
                  </a:lnTo>
                  <a:lnTo>
                    <a:pt x="2551163" y="7620"/>
                  </a:lnTo>
                  <a:lnTo>
                    <a:pt x="2554211" y="9144"/>
                  </a:lnTo>
                  <a:lnTo>
                    <a:pt x="2580132" y="9144"/>
                  </a:lnTo>
                  <a:lnTo>
                    <a:pt x="2583180" y="7620"/>
                  </a:lnTo>
                  <a:lnTo>
                    <a:pt x="2584704" y="4572"/>
                  </a:lnTo>
                  <a:close/>
                </a:path>
                <a:path w="2734310" h="9525">
                  <a:moveTo>
                    <a:pt x="2638044" y="4572"/>
                  </a:moveTo>
                  <a:lnTo>
                    <a:pt x="2636520" y="1524"/>
                  </a:lnTo>
                  <a:lnTo>
                    <a:pt x="2633459" y="0"/>
                  </a:lnTo>
                  <a:lnTo>
                    <a:pt x="2607564" y="0"/>
                  </a:lnTo>
                  <a:lnTo>
                    <a:pt x="2604516" y="1524"/>
                  </a:lnTo>
                  <a:lnTo>
                    <a:pt x="2602992" y="4572"/>
                  </a:lnTo>
                  <a:lnTo>
                    <a:pt x="2604516" y="7620"/>
                  </a:lnTo>
                  <a:lnTo>
                    <a:pt x="2607564" y="9144"/>
                  </a:lnTo>
                  <a:lnTo>
                    <a:pt x="2633459" y="9144"/>
                  </a:lnTo>
                  <a:lnTo>
                    <a:pt x="2636520" y="7620"/>
                  </a:lnTo>
                  <a:lnTo>
                    <a:pt x="2638044" y="4572"/>
                  </a:lnTo>
                  <a:close/>
                </a:path>
                <a:path w="2734310" h="9525">
                  <a:moveTo>
                    <a:pt x="2691384" y="4572"/>
                  </a:moveTo>
                  <a:lnTo>
                    <a:pt x="2689860" y="1524"/>
                  </a:lnTo>
                  <a:lnTo>
                    <a:pt x="2686812" y="0"/>
                  </a:lnTo>
                  <a:lnTo>
                    <a:pt x="2660904" y="0"/>
                  </a:lnTo>
                  <a:lnTo>
                    <a:pt x="2657856" y="1524"/>
                  </a:lnTo>
                  <a:lnTo>
                    <a:pt x="2656332" y="4572"/>
                  </a:lnTo>
                  <a:lnTo>
                    <a:pt x="2657856" y="7620"/>
                  </a:lnTo>
                  <a:lnTo>
                    <a:pt x="2660904" y="9144"/>
                  </a:lnTo>
                  <a:lnTo>
                    <a:pt x="2686812" y="9144"/>
                  </a:lnTo>
                  <a:lnTo>
                    <a:pt x="2689860" y="7620"/>
                  </a:lnTo>
                  <a:lnTo>
                    <a:pt x="2691384" y="4572"/>
                  </a:lnTo>
                  <a:close/>
                </a:path>
                <a:path w="2734310" h="9525">
                  <a:moveTo>
                    <a:pt x="2734056" y="1524"/>
                  </a:moveTo>
                  <a:lnTo>
                    <a:pt x="2731008" y="0"/>
                  </a:lnTo>
                  <a:lnTo>
                    <a:pt x="2712720" y="0"/>
                  </a:lnTo>
                  <a:lnTo>
                    <a:pt x="2709659" y="1524"/>
                  </a:lnTo>
                  <a:lnTo>
                    <a:pt x="2709659" y="7620"/>
                  </a:lnTo>
                  <a:lnTo>
                    <a:pt x="2712720" y="9144"/>
                  </a:lnTo>
                  <a:lnTo>
                    <a:pt x="2731008" y="9144"/>
                  </a:lnTo>
                  <a:lnTo>
                    <a:pt x="2734056" y="7620"/>
                  </a:lnTo>
                  <a:lnTo>
                    <a:pt x="2734056" y="1524"/>
                  </a:lnTo>
                  <a:close/>
                </a:path>
              </a:pathLst>
            </a:custGeom>
            <a:solidFill>
              <a:srgbClr val="FF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10" name="object 10"/>
            <p:cNvPicPr/>
            <p:nvPr/>
          </p:nvPicPr>
          <p:blipFill>
            <a:blip r:embed="rId3" cstate="print"/>
            <a:stretch>
              <a:fillRect/>
            </a:stretch>
          </p:blipFill>
          <p:spPr>
            <a:xfrm>
              <a:off x="2234183" y="4657343"/>
              <a:ext cx="195071" cy="173735"/>
            </a:xfrm>
            <a:prstGeom prst="rect">
              <a:avLst/>
            </a:prstGeom>
          </p:spPr>
        </p:pic>
        <p:sp>
          <p:nvSpPr>
            <p:cNvPr id="11" name="object 11"/>
            <p:cNvSpPr/>
            <p:nvPr/>
          </p:nvSpPr>
          <p:spPr>
            <a:xfrm>
              <a:off x="1219200" y="3364991"/>
              <a:ext cx="0" cy="664845"/>
            </a:xfrm>
            <a:custGeom>
              <a:avLst/>
              <a:gdLst/>
              <a:ahLst/>
              <a:cxnLst/>
              <a:rect l="l" t="t" r="r" b="b"/>
              <a:pathLst>
                <a:path h="664845">
                  <a:moveTo>
                    <a:pt x="0" y="664464"/>
                  </a:moveTo>
                  <a:lnTo>
                    <a:pt x="0" y="0"/>
                  </a:lnTo>
                </a:path>
              </a:pathLst>
            </a:custGeom>
            <a:ln w="9144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12" name="object 12"/>
          <p:cNvGrpSpPr/>
          <p:nvPr/>
        </p:nvGrpSpPr>
        <p:grpSpPr>
          <a:xfrm>
            <a:off x="4571672" y="5175504"/>
            <a:ext cx="1311785" cy="238125"/>
            <a:chOff x="1987295" y="5175503"/>
            <a:chExt cx="570230" cy="238125"/>
          </a:xfrm>
        </p:grpSpPr>
        <p:pic>
          <p:nvPicPr>
            <p:cNvPr id="13" name="object 13"/>
            <p:cNvPicPr/>
            <p:nvPr/>
          </p:nvPicPr>
          <p:blipFill>
            <a:blip r:embed="rId4" cstate="print"/>
            <a:stretch>
              <a:fillRect/>
            </a:stretch>
          </p:blipFill>
          <p:spPr>
            <a:xfrm>
              <a:off x="1987295" y="5175503"/>
              <a:ext cx="245363" cy="237744"/>
            </a:xfrm>
            <a:prstGeom prst="rect">
              <a:avLst/>
            </a:prstGeom>
          </p:spPr>
        </p:pic>
        <p:pic>
          <p:nvPicPr>
            <p:cNvPr id="14" name="object 14"/>
            <p:cNvPicPr/>
            <p:nvPr/>
          </p:nvPicPr>
          <p:blipFill>
            <a:blip r:embed="rId5" cstate="print"/>
            <a:stretch>
              <a:fillRect/>
            </a:stretch>
          </p:blipFill>
          <p:spPr>
            <a:xfrm>
              <a:off x="2235707" y="5175503"/>
              <a:ext cx="321564" cy="237744"/>
            </a:xfrm>
            <a:prstGeom prst="rect">
              <a:avLst/>
            </a:prstGeom>
          </p:spPr>
        </p:pic>
      </p:grpSp>
      <p:grpSp>
        <p:nvGrpSpPr>
          <p:cNvPr id="15" name="object 15"/>
          <p:cNvGrpSpPr/>
          <p:nvPr/>
        </p:nvGrpSpPr>
        <p:grpSpPr>
          <a:xfrm>
            <a:off x="1595178" y="4018788"/>
            <a:ext cx="543412" cy="474980"/>
            <a:chOff x="693420" y="4018788"/>
            <a:chExt cx="236220" cy="474980"/>
          </a:xfrm>
        </p:grpSpPr>
        <p:pic>
          <p:nvPicPr>
            <p:cNvPr id="16" name="object 16"/>
            <p:cNvPicPr/>
            <p:nvPr/>
          </p:nvPicPr>
          <p:blipFill>
            <a:blip r:embed="rId6" cstate="print"/>
            <a:stretch>
              <a:fillRect/>
            </a:stretch>
          </p:blipFill>
          <p:spPr>
            <a:xfrm>
              <a:off x="693420" y="4299203"/>
              <a:ext cx="63785" cy="56387"/>
            </a:xfrm>
            <a:prstGeom prst="rect">
              <a:avLst/>
            </a:prstGeom>
          </p:spPr>
        </p:pic>
        <p:pic>
          <p:nvPicPr>
            <p:cNvPr id="17" name="object 17"/>
            <p:cNvPicPr/>
            <p:nvPr/>
          </p:nvPicPr>
          <p:blipFill>
            <a:blip r:embed="rId7" cstate="print"/>
            <a:stretch>
              <a:fillRect/>
            </a:stretch>
          </p:blipFill>
          <p:spPr>
            <a:xfrm>
              <a:off x="693420" y="4274819"/>
              <a:ext cx="74675" cy="74675"/>
            </a:xfrm>
            <a:prstGeom prst="rect">
              <a:avLst/>
            </a:prstGeom>
          </p:spPr>
        </p:pic>
        <p:pic>
          <p:nvPicPr>
            <p:cNvPr id="18" name="object 18"/>
            <p:cNvPicPr/>
            <p:nvPr/>
          </p:nvPicPr>
          <p:blipFill>
            <a:blip r:embed="rId8" cstate="print"/>
            <a:stretch>
              <a:fillRect/>
            </a:stretch>
          </p:blipFill>
          <p:spPr>
            <a:xfrm>
              <a:off x="693420" y="4172711"/>
              <a:ext cx="74675" cy="283463"/>
            </a:xfrm>
            <a:prstGeom prst="rect">
              <a:avLst/>
            </a:prstGeom>
          </p:spPr>
        </p:pic>
        <p:pic>
          <p:nvPicPr>
            <p:cNvPr id="19" name="object 19"/>
            <p:cNvPicPr/>
            <p:nvPr/>
          </p:nvPicPr>
          <p:blipFill>
            <a:blip r:embed="rId9" cstate="print"/>
            <a:stretch>
              <a:fillRect/>
            </a:stretch>
          </p:blipFill>
          <p:spPr>
            <a:xfrm>
              <a:off x="693420" y="4018788"/>
              <a:ext cx="86867" cy="365759"/>
            </a:xfrm>
            <a:prstGeom prst="rect">
              <a:avLst/>
            </a:prstGeom>
          </p:spPr>
        </p:pic>
        <p:pic>
          <p:nvPicPr>
            <p:cNvPr id="20" name="object 20"/>
            <p:cNvPicPr/>
            <p:nvPr/>
          </p:nvPicPr>
          <p:blipFill>
            <a:blip r:embed="rId10" cstate="print"/>
            <a:stretch>
              <a:fillRect/>
            </a:stretch>
          </p:blipFill>
          <p:spPr>
            <a:xfrm>
              <a:off x="797052" y="4431792"/>
              <a:ext cx="132553" cy="61468"/>
            </a:xfrm>
            <a:prstGeom prst="rect">
              <a:avLst/>
            </a:prstGeom>
          </p:spPr>
        </p:pic>
      </p:grpSp>
      <p:pic>
        <p:nvPicPr>
          <p:cNvPr id="21" name="object 21"/>
          <p:cNvPicPr/>
          <p:nvPr/>
        </p:nvPicPr>
        <p:blipFill>
          <a:blip r:embed="rId11" cstate="print"/>
          <a:stretch>
            <a:fillRect/>
          </a:stretch>
        </p:blipFill>
        <p:spPr>
          <a:xfrm>
            <a:off x="1833577" y="3890773"/>
            <a:ext cx="304931" cy="61467"/>
          </a:xfrm>
          <a:prstGeom prst="rect">
            <a:avLst/>
          </a:prstGeom>
        </p:spPr>
      </p:pic>
      <p:pic>
        <p:nvPicPr>
          <p:cNvPr id="22" name="object 22"/>
          <p:cNvPicPr/>
          <p:nvPr/>
        </p:nvPicPr>
        <p:blipFill>
          <a:blip r:embed="rId12" cstate="print"/>
          <a:stretch>
            <a:fillRect/>
          </a:stretch>
        </p:blipFill>
        <p:spPr>
          <a:xfrm>
            <a:off x="1833577" y="3326892"/>
            <a:ext cx="304931" cy="60960"/>
          </a:xfrm>
          <a:prstGeom prst="rect">
            <a:avLst/>
          </a:prstGeom>
        </p:spPr>
      </p:pic>
      <p:grpSp>
        <p:nvGrpSpPr>
          <p:cNvPr id="23" name="object 23"/>
          <p:cNvGrpSpPr/>
          <p:nvPr/>
        </p:nvGrpSpPr>
        <p:grpSpPr>
          <a:xfrm>
            <a:off x="5118590" y="3372611"/>
            <a:ext cx="3394865" cy="1134110"/>
            <a:chOff x="2225039" y="3372611"/>
            <a:chExt cx="1475740" cy="1134110"/>
          </a:xfrm>
        </p:grpSpPr>
        <p:sp>
          <p:nvSpPr>
            <p:cNvPr id="24" name="object 24"/>
            <p:cNvSpPr/>
            <p:nvPr/>
          </p:nvSpPr>
          <p:spPr>
            <a:xfrm>
              <a:off x="2229611" y="3377183"/>
              <a:ext cx="1466215" cy="1125220"/>
            </a:xfrm>
            <a:custGeom>
              <a:avLst/>
              <a:gdLst/>
              <a:ahLst/>
              <a:cxnLst/>
              <a:rect l="l" t="t" r="r" b="b"/>
              <a:pathLst>
                <a:path w="1466214" h="1125220">
                  <a:moveTo>
                    <a:pt x="0" y="0"/>
                  </a:moveTo>
                  <a:lnTo>
                    <a:pt x="9841" y="40285"/>
                  </a:lnTo>
                  <a:lnTo>
                    <a:pt x="21286" y="80171"/>
                  </a:lnTo>
                  <a:lnTo>
                    <a:pt x="34310" y="119639"/>
                  </a:lnTo>
                  <a:lnTo>
                    <a:pt x="48889" y="158670"/>
                  </a:lnTo>
                  <a:lnTo>
                    <a:pt x="65000" y="197245"/>
                  </a:lnTo>
                  <a:lnTo>
                    <a:pt x="82620" y="235346"/>
                  </a:lnTo>
                  <a:lnTo>
                    <a:pt x="101725" y="272954"/>
                  </a:lnTo>
                  <a:lnTo>
                    <a:pt x="122290" y="310050"/>
                  </a:lnTo>
                  <a:lnTo>
                    <a:pt x="144294" y="346616"/>
                  </a:lnTo>
                  <a:lnTo>
                    <a:pt x="167711" y="382632"/>
                  </a:lnTo>
                  <a:lnTo>
                    <a:pt x="192518" y="418081"/>
                  </a:lnTo>
                  <a:lnTo>
                    <a:pt x="218692" y="452943"/>
                  </a:lnTo>
                  <a:lnTo>
                    <a:pt x="246209" y="487200"/>
                  </a:lnTo>
                  <a:lnTo>
                    <a:pt x="275046" y="520833"/>
                  </a:lnTo>
                  <a:lnTo>
                    <a:pt x="305178" y="553824"/>
                  </a:lnTo>
                  <a:lnTo>
                    <a:pt x="336583" y="586153"/>
                  </a:lnTo>
                  <a:lnTo>
                    <a:pt x="369236" y="617802"/>
                  </a:lnTo>
                  <a:lnTo>
                    <a:pt x="403114" y="648752"/>
                  </a:lnTo>
                  <a:lnTo>
                    <a:pt x="438193" y="678984"/>
                  </a:lnTo>
                  <a:lnTo>
                    <a:pt x="474451" y="708481"/>
                  </a:lnTo>
                  <a:lnTo>
                    <a:pt x="511862" y="737222"/>
                  </a:lnTo>
                  <a:lnTo>
                    <a:pt x="550404" y="765190"/>
                  </a:lnTo>
                  <a:lnTo>
                    <a:pt x="590053" y="792366"/>
                  </a:lnTo>
                  <a:lnTo>
                    <a:pt x="630785" y="818730"/>
                  </a:lnTo>
                  <a:lnTo>
                    <a:pt x="672576" y="844265"/>
                  </a:lnTo>
                  <a:lnTo>
                    <a:pt x="715404" y="868951"/>
                  </a:lnTo>
                  <a:lnTo>
                    <a:pt x="759244" y="892770"/>
                  </a:lnTo>
                  <a:lnTo>
                    <a:pt x="804073" y="915704"/>
                  </a:lnTo>
                  <a:lnTo>
                    <a:pt x="849867" y="937732"/>
                  </a:lnTo>
                  <a:lnTo>
                    <a:pt x="896603" y="958838"/>
                  </a:lnTo>
                  <a:lnTo>
                    <a:pt x="944257" y="979001"/>
                  </a:lnTo>
                  <a:lnTo>
                    <a:pt x="992805" y="998204"/>
                  </a:lnTo>
                  <a:lnTo>
                    <a:pt x="1042224" y="1016428"/>
                  </a:lnTo>
                  <a:lnTo>
                    <a:pt x="1092490" y="1033653"/>
                  </a:lnTo>
                  <a:lnTo>
                    <a:pt x="1143579" y="1049861"/>
                  </a:lnTo>
                  <a:lnTo>
                    <a:pt x="1195469" y="1065034"/>
                  </a:lnTo>
                  <a:lnTo>
                    <a:pt x="1248134" y="1079153"/>
                  </a:lnTo>
                  <a:lnTo>
                    <a:pt x="1301553" y="1092199"/>
                  </a:lnTo>
                  <a:lnTo>
                    <a:pt x="1355700" y="1104153"/>
                  </a:lnTo>
                  <a:lnTo>
                    <a:pt x="1410553" y="1114997"/>
                  </a:lnTo>
                  <a:lnTo>
                    <a:pt x="1466087" y="1124712"/>
                  </a:lnTo>
                </a:path>
              </a:pathLst>
            </a:custGeom>
            <a:ln w="9144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25" name="object 25"/>
            <p:cNvPicPr/>
            <p:nvPr/>
          </p:nvPicPr>
          <p:blipFill>
            <a:blip r:embed="rId13" cstate="print"/>
            <a:stretch>
              <a:fillRect/>
            </a:stretch>
          </p:blipFill>
          <p:spPr>
            <a:xfrm>
              <a:off x="3008375" y="3928872"/>
              <a:ext cx="571500" cy="187451"/>
            </a:xfrm>
            <a:prstGeom prst="rect">
              <a:avLst/>
            </a:prstGeom>
          </p:spPr>
        </p:pic>
      </p:grpSp>
      <p:grpSp>
        <p:nvGrpSpPr>
          <p:cNvPr id="26" name="object 26"/>
          <p:cNvGrpSpPr/>
          <p:nvPr/>
        </p:nvGrpSpPr>
        <p:grpSpPr>
          <a:xfrm>
            <a:off x="6229958" y="4032504"/>
            <a:ext cx="1992511" cy="291465"/>
            <a:chOff x="2708148" y="4032503"/>
            <a:chExt cx="866140" cy="291465"/>
          </a:xfrm>
        </p:grpSpPr>
        <p:pic>
          <p:nvPicPr>
            <p:cNvPr id="27" name="object 27"/>
            <p:cNvPicPr/>
            <p:nvPr/>
          </p:nvPicPr>
          <p:blipFill>
            <a:blip r:embed="rId14" cstate="print"/>
            <a:stretch>
              <a:fillRect/>
            </a:stretch>
          </p:blipFill>
          <p:spPr>
            <a:xfrm>
              <a:off x="3002280" y="4032503"/>
              <a:ext cx="571500" cy="187451"/>
            </a:xfrm>
            <a:prstGeom prst="rect">
              <a:avLst/>
            </a:prstGeom>
          </p:spPr>
        </p:pic>
        <p:pic>
          <p:nvPicPr>
            <p:cNvPr id="28" name="object 28"/>
            <p:cNvPicPr/>
            <p:nvPr/>
          </p:nvPicPr>
          <p:blipFill>
            <a:blip r:embed="rId15" cstate="print"/>
            <a:stretch>
              <a:fillRect/>
            </a:stretch>
          </p:blipFill>
          <p:spPr>
            <a:xfrm>
              <a:off x="3101340" y="4134611"/>
              <a:ext cx="377951" cy="188975"/>
            </a:xfrm>
            <a:prstGeom prst="rect">
              <a:avLst/>
            </a:prstGeom>
          </p:spPr>
        </p:pic>
        <p:sp>
          <p:nvSpPr>
            <p:cNvPr id="29" name="object 29"/>
            <p:cNvSpPr/>
            <p:nvPr/>
          </p:nvSpPr>
          <p:spPr>
            <a:xfrm>
              <a:off x="2773680" y="4069080"/>
              <a:ext cx="195580" cy="88900"/>
            </a:xfrm>
            <a:custGeom>
              <a:avLst/>
              <a:gdLst/>
              <a:ahLst/>
              <a:cxnLst/>
              <a:rect l="l" t="t" r="r" b="b"/>
              <a:pathLst>
                <a:path w="195580" h="88900">
                  <a:moveTo>
                    <a:pt x="195071" y="0"/>
                  </a:moveTo>
                  <a:lnTo>
                    <a:pt x="0" y="88391"/>
                  </a:lnTo>
                </a:path>
              </a:pathLst>
            </a:custGeom>
            <a:ln w="9144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0" name="object 30"/>
            <p:cNvSpPr/>
            <p:nvPr/>
          </p:nvSpPr>
          <p:spPr>
            <a:xfrm>
              <a:off x="2708148" y="4130040"/>
              <a:ext cx="82550" cy="58419"/>
            </a:xfrm>
            <a:custGeom>
              <a:avLst/>
              <a:gdLst/>
              <a:ahLst/>
              <a:cxnLst/>
              <a:rect l="l" t="t" r="r" b="b"/>
              <a:pathLst>
                <a:path w="82550" h="58420">
                  <a:moveTo>
                    <a:pt x="0" y="57911"/>
                  </a:moveTo>
                  <a:lnTo>
                    <a:pt x="60959" y="0"/>
                  </a:lnTo>
                  <a:lnTo>
                    <a:pt x="82295" y="48767"/>
                  </a:lnTo>
                  <a:lnTo>
                    <a:pt x="0" y="57911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pic>
        <p:nvPicPr>
          <p:cNvPr id="31" name="object 31"/>
          <p:cNvPicPr/>
          <p:nvPr/>
        </p:nvPicPr>
        <p:blipFill>
          <a:blip r:embed="rId16" cstate="print"/>
          <a:stretch>
            <a:fillRect/>
          </a:stretch>
        </p:blipFill>
        <p:spPr>
          <a:xfrm>
            <a:off x="1833577" y="4986528"/>
            <a:ext cx="357598" cy="280415"/>
          </a:xfrm>
          <a:prstGeom prst="rect">
            <a:avLst/>
          </a:prstGeom>
        </p:spPr>
      </p:pic>
      <p:grpSp>
        <p:nvGrpSpPr>
          <p:cNvPr id="32" name="object 32"/>
          <p:cNvGrpSpPr/>
          <p:nvPr/>
        </p:nvGrpSpPr>
        <p:grpSpPr>
          <a:xfrm>
            <a:off x="5416590" y="3515868"/>
            <a:ext cx="2889433" cy="163195"/>
            <a:chOff x="2354579" y="3515867"/>
            <a:chExt cx="1256030" cy="163195"/>
          </a:xfrm>
        </p:grpSpPr>
        <p:pic>
          <p:nvPicPr>
            <p:cNvPr id="33" name="object 33"/>
            <p:cNvPicPr/>
            <p:nvPr/>
          </p:nvPicPr>
          <p:blipFill>
            <a:blip r:embed="rId17" cstate="print"/>
            <a:stretch>
              <a:fillRect/>
            </a:stretch>
          </p:blipFill>
          <p:spPr>
            <a:xfrm>
              <a:off x="2641091" y="3515867"/>
              <a:ext cx="969273" cy="80263"/>
            </a:xfrm>
            <a:prstGeom prst="rect">
              <a:avLst/>
            </a:prstGeom>
          </p:spPr>
        </p:pic>
        <p:sp>
          <p:nvSpPr>
            <p:cNvPr id="34" name="object 34"/>
            <p:cNvSpPr/>
            <p:nvPr/>
          </p:nvSpPr>
          <p:spPr>
            <a:xfrm>
              <a:off x="2421635" y="3561587"/>
              <a:ext cx="195580" cy="86995"/>
            </a:xfrm>
            <a:custGeom>
              <a:avLst/>
              <a:gdLst/>
              <a:ahLst/>
              <a:cxnLst/>
              <a:rect l="l" t="t" r="r" b="b"/>
              <a:pathLst>
                <a:path w="195580" h="86995">
                  <a:moveTo>
                    <a:pt x="195071" y="0"/>
                  </a:moveTo>
                  <a:lnTo>
                    <a:pt x="0" y="86867"/>
                  </a:lnTo>
                </a:path>
              </a:pathLst>
            </a:custGeom>
            <a:ln w="9144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5" name="object 35"/>
            <p:cNvSpPr/>
            <p:nvPr/>
          </p:nvSpPr>
          <p:spPr>
            <a:xfrm>
              <a:off x="2354579" y="3622547"/>
              <a:ext cx="82550" cy="56515"/>
            </a:xfrm>
            <a:custGeom>
              <a:avLst/>
              <a:gdLst/>
              <a:ahLst/>
              <a:cxnLst/>
              <a:rect l="l" t="t" r="r" b="b"/>
              <a:pathLst>
                <a:path w="82550" h="56514">
                  <a:moveTo>
                    <a:pt x="0" y="56387"/>
                  </a:moveTo>
                  <a:lnTo>
                    <a:pt x="62483" y="0"/>
                  </a:lnTo>
                  <a:lnTo>
                    <a:pt x="82295" y="48767"/>
                  </a:lnTo>
                  <a:lnTo>
                    <a:pt x="0" y="56387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36" name="object 36"/>
          <p:cNvGrpSpPr/>
          <p:nvPr/>
        </p:nvGrpSpPr>
        <p:grpSpPr>
          <a:xfrm>
            <a:off x="2208706" y="3358896"/>
            <a:ext cx="6385093" cy="1905000"/>
            <a:chOff x="960119" y="3358896"/>
            <a:chExt cx="2775585" cy="1905000"/>
          </a:xfrm>
        </p:grpSpPr>
        <p:sp>
          <p:nvSpPr>
            <p:cNvPr id="37" name="object 37"/>
            <p:cNvSpPr/>
            <p:nvPr/>
          </p:nvSpPr>
          <p:spPr>
            <a:xfrm>
              <a:off x="966215" y="3363468"/>
              <a:ext cx="2729865" cy="1670685"/>
            </a:xfrm>
            <a:custGeom>
              <a:avLst/>
              <a:gdLst/>
              <a:ahLst/>
              <a:cxnLst/>
              <a:rect l="l" t="t" r="r" b="b"/>
              <a:pathLst>
                <a:path w="2729865" h="1670685">
                  <a:moveTo>
                    <a:pt x="3047" y="1411224"/>
                  </a:moveTo>
                  <a:lnTo>
                    <a:pt x="2729483" y="1411224"/>
                  </a:lnTo>
                </a:path>
                <a:path w="2729865" h="1670685">
                  <a:moveTo>
                    <a:pt x="0" y="0"/>
                  </a:moveTo>
                  <a:lnTo>
                    <a:pt x="0" y="1670303"/>
                  </a:lnTo>
                  <a:lnTo>
                    <a:pt x="2729483" y="1670303"/>
                  </a:lnTo>
                </a:path>
              </a:pathLst>
            </a:custGeom>
            <a:ln w="9144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38" name="object 38"/>
            <p:cNvPicPr/>
            <p:nvPr/>
          </p:nvPicPr>
          <p:blipFill>
            <a:blip r:embed="rId18" cstate="print"/>
            <a:stretch>
              <a:fillRect/>
            </a:stretch>
          </p:blipFill>
          <p:spPr>
            <a:xfrm>
              <a:off x="1783079" y="4870704"/>
              <a:ext cx="1243611" cy="81769"/>
            </a:xfrm>
            <a:prstGeom prst="rect">
              <a:avLst/>
            </a:prstGeom>
          </p:spPr>
        </p:pic>
        <p:sp>
          <p:nvSpPr>
            <p:cNvPr id="39" name="object 39"/>
            <p:cNvSpPr/>
            <p:nvPr/>
          </p:nvSpPr>
          <p:spPr>
            <a:xfrm>
              <a:off x="1607819" y="4818888"/>
              <a:ext cx="146685" cy="82550"/>
            </a:xfrm>
            <a:custGeom>
              <a:avLst/>
              <a:gdLst/>
              <a:ahLst/>
              <a:cxnLst/>
              <a:rect l="l" t="t" r="r" b="b"/>
              <a:pathLst>
                <a:path w="146685" h="82550">
                  <a:moveTo>
                    <a:pt x="146304" y="82295"/>
                  </a:moveTo>
                  <a:lnTo>
                    <a:pt x="0" y="0"/>
                  </a:lnTo>
                </a:path>
              </a:pathLst>
            </a:custGeom>
            <a:ln w="9144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0" name="object 40"/>
            <p:cNvSpPr/>
            <p:nvPr/>
          </p:nvSpPr>
          <p:spPr>
            <a:xfrm>
              <a:off x="1543811" y="4782312"/>
              <a:ext cx="82550" cy="62865"/>
            </a:xfrm>
            <a:custGeom>
              <a:avLst/>
              <a:gdLst/>
              <a:ahLst/>
              <a:cxnLst/>
              <a:rect l="l" t="t" r="r" b="b"/>
              <a:pathLst>
                <a:path w="82550" h="62864">
                  <a:moveTo>
                    <a:pt x="56387" y="62484"/>
                  </a:moveTo>
                  <a:lnTo>
                    <a:pt x="0" y="0"/>
                  </a:lnTo>
                  <a:lnTo>
                    <a:pt x="82295" y="16764"/>
                  </a:lnTo>
                  <a:lnTo>
                    <a:pt x="56387" y="62484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41" name="object 41"/>
            <p:cNvPicPr/>
            <p:nvPr/>
          </p:nvPicPr>
          <p:blipFill>
            <a:blip r:embed="rId19" cstate="print"/>
            <a:stretch>
              <a:fillRect/>
            </a:stretch>
          </p:blipFill>
          <p:spPr>
            <a:xfrm>
              <a:off x="960119" y="5082539"/>
              <a:ext cx="74675" cy="61467"/>
            </a:xfrm>
            <a:prstGeom prst="rect">
              <a:avLst/>
            </a:prstGeom>
          </p:spPr>
        </p:pic>
        <p:sp>
          <p:nvSpPr>
            <p:cNvPr id="42" name="object 42"/>
            <p:cNvSpPr/>
            <p:nvPr/>
          </p:nvSpPr>
          <p:spPr>
            <a:xfrm>
              <a:off x="1862327" y="5038344"/>
              <a:ext cx="0" cy="22860"/>
            </a:xfrm>
            <a:custGeom>
              <a:avLst/>
              <a:gdLst/>
              <a:ahLst/>
              <a:cxnLst/>
              <a:rect l="l" t="t" r="r" b="b"/>
              <a:pathLst>
                <a:path h="22860">
                  <a:moveTo>
                    <a:pt x="0" y="0"/>
                  </a:moveTo>
                  <a:lnTo>
                    <a:pt x="0" y="22859"/>
                  </a:lnTo>
                </a:path>
              </a:pathLst>
            </a:custGeom>
            <a:ln w="9144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43" name="object 43"/>
            <p:cNvPicPr/>
            <p:nvPr/>
          </p:nvPicPr>
          <p:blipFill>
            <a:blip r:embed="rId20" cstate="print"/>
            <a:stretch>
              <a:fillRect/>
            </a:stretch>
          </p:blipFill>
          <p:spPr>
            <a:xfrm>
              <a:off x="2761488" y="5038344"/>
              <a:ext cx="25907" cy="225551"/>
            </a:xfrm>
            <a:prstGeom prst="rect">
              <a:avLst/>
            </a:prstGeom>
          </p:spPr>
        </p:pic>
        <p:pic>
          <p:nvPicPr>
            <p:cNvPr id="44" name="object 44"/>
            <p:cNvPicPr/>
            <p:nvPr/>
          </p:nvPicPr>
          <p:blipFill>
            <a:blip r:embed="rId21" cstate="print"/>
            <a:stretch>
              <a:fillRect/>
            </a:stretch>
          </p:blipFill>
          <p:spPr>
            <a:xfrm>
              <a:off x="1802891" y="5079492"/>
              <a:ext cx="102107" cy="184403"/>
            </a:xfrm>
            <a:prstGeom prst="rect">
              <a:avLst/>
            </a:prstGeom>
          </p:spPr>
        </p:pic>
        <p:sp>
          <p:nvSpPr>
            <p:cNvPr id="45" name="object 45"/>
            <p:cNvSpPr/>
            <p:nvPr/>
          </p:nvSpPr>
          <p:spPr>
            <a:xfrm>
              <a:off x="3695699" y="5038344"/>
              <a:ext cx="0" cy="22860"/>
            </a:xfrm>
            <a:custGeom>
              <a:avLst/>
              <a:gdLst/>
              <a:ahLst/>
              <a:cxnLst/>
              <a:rect l="l" t="t" r="r" b="b"/>
              <a:pathLst>
                <a:path h="22860">
                  <a:moveTo>
                    <a:pt x="0" y="0"/>
                  </a:moveTo>
                  <a:lnTo>
                    <a:pt x="0" y="22859"/>
                  </a:lnTo>
                </a:path>
              </a:pathLst>
            </a:custGeom>
            <a:ln w="9144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46" name="object 46"/>
            <p:cNvPicPr/>
            <p:nvPr/>
          </p:nvPicPr>
          <p:blipFill>
            <a:blip r:embed="rId22" cstate="print"/>
            <a:stretch>
              <a:fillRect/>
            </a:stretch>
          </p:blipFill>
          <p:spPr>
            <a:xfrm>
              <a:off x="3651503" y="5079492"/>
              <a:ext cx="83765" cy="61467"/>
            </a:xfrm>
            <a:prstGeom prst="rect">
              <a:avLst/>
            </a:prstGeom>
          </p:spPr>
        </p:pic>
        <p:sp>
          <p:nvSpPr>
            <p:cNvPr id="47" name="object 47"/>
            <p:cNvSpPr/>
            <p:nvPr/>
          </p:nvSpPr>
          <p:spPr>
            <a:xfrm>
              <a:off x="966215" y="5038344"/>
              <a:ext cx="0" cy="22860"/>
            </a:xfrm>
            <a:custGeom>
              <a:avLst/>
              <a:gdLst/>
              <a:ahLst/>
              <a:cxnLst/>
              <a:rect l="l" t="t" r="r" b="b"/>
              <a:pathLst>
                <a:path h="22860">
                  <a:moveTo>
                    <a:pt x="0" y="0"/>
                  </a:moveTo>
                  <a:lnTo>
                    <a:pt x="0" y="22859"/>
                  </a:lnTo>
                </a:path>
              </a:pathLst>
            </a:custGeom>
            <a:ln w="9144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48" name="object 48"/>
          <p:cNvSpPr/>
          <p:nvPr/>
        </p:nvSpPr>
        <p:spPr>
          <a:xfrm>
            <a:off x="1444422" y="9413748"/>
            <a:ext cx="15051933" cy="9525"/>
          </a:xfrm>
          <a:custGeom>
            <a:avLst/>
            <a:gdLst/>
            <a:ahLst/>
            <a:cxnLst/>
            <a:rect l="l" t="t" r="r" b="b"/>
            <a:pathLst>
              <a:path w="6543040" h="9525">
                <a:moveTo>
                  <a:pt x="6542531" y="9144"/>
                </a:moveTo>
                <a:lnTo>
                  <a:pt x="0" y="9144"/>
                </a:lnTo>
                <a:lnTo>
                  <a:pt x="0" y="0"/>
                </a:lnTo>
                <a:lnTo>
                  <a:pt x="6542531" y="0"/>
                </a:lnTo>
                <a:lnTo>
                  <a:pt x="6542531" y="9144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9" name="object 49"/>
          <p:cNvSpPr txBox="1"/>
          <p:nvPr/>
        </p:nvSpPr>
        <p:spPr>
          <a:xfrm>
            <a:off x="16290754" y="349008"/>
            <a:ext cx="192824" cy="135935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sz="800" spc="10" dirty="0">
                <a:latin typeface="Microsoft Sans Serif"/>
                <a:cs typeface="Microsoft Sans Serif"/>
              </a:rPr>
              <a:t>5</a:t>
            </a:r>
            <a:endParaRPr sz="800">
              <a:latin typeface="Microsoft Sans Serif"/>
              <a:cs typeface="Microsoft Sans Serif"/>
            </a:endParaRPr>
          </a:p>
        </p:txBody>
      </p:sp>
      <p:sp>
        <p:nvSpPr>
          <p:cNvPr id="50" name="object 50"/>
          <p:cNvSpPr txBox="1"/>
          <p:nvPr/>
        </p:nvSpPr>
        <p:spPr>
          <a:xfrm>
            <a:off x="1415159" y="602326"/>
            <a:ext cx="7360898" cy="1244956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 marR="5080" indent="154940">
              <a:lnSpc>
                <a:spcPct val="143000"/>
              </a:lnSpc>
              <a:spcBef>
                <a:spcPts val="100"/>
              </a:spcBef>
            </a:pPr>
            <a:r>
              <a:rPr sz="700" spc="15" dirty="0">
                <a:latin typeface="Microsoft Sans Serif"/>
                <a:cs typeface="Microsoft Sans Serif"/>
              </a:rPr>
              <a:t>Por </a:t>
            </a:r>
            <a:r>
              <a:rPr sz="700" spc="10" dirty="0">
                <a:latin typeface="Microsoft Sans Serif"/>
                <a:cs typeface="Microsoft Sans Serif"/>
              </a:rPr>
              <a:t>esta </a:t>
            </a:r>
            <a:r>
              <a:rPr sz="700" spc="15" dirty="0">
                <a:latin typeface="Microsoft Sans Serif"/>
                <a:cs typeface="Microsoft Sans Serif"/>
              </a:rPr>
              <a:t>razón, </a:t>
            </a:r>
            <a:r>
              <a:rPr sz="700" spc="10" dirty="0">
                <a:latin typeface="Microsoft Sans Serif"/>
                <a:cs typeface="Microsoft Sans Serif"/>
              </a:rPr>
              <a:t>los relés </a:t>
            </a:r>
            <a:r>
              <a:rPr sz="700" spc="20" dirty="0">
                <a:latin typeface="Microsoft Sans Serif"/>
                <a:cs typeface="Microsoft Sans Serif"/>
              </a:rPr>
              <a:t>de </a:t>
            </a:r>
            <a:r>
              <a:rPr sz="700" spc="35" dirty="0">
                <a:latin typeface="Microsoft Sans Serif"/>
                <a:cs typeface="Microsoft Sans Serif"/>
              </a:rPr>
              <a:t>tiempo </a:t>
            </a:r>
            <a:r>
              <a:rPr sz="700" spc="20" dirty="0">
                <a:latin typeface="Microsoft Sans Serif"/>
                <a:cs typeface="Microsoft Sans Serif"/>
              </a:rPr>
              <a:t>inverso </a:t>
            </a:r>
            <a:r>
              <a:rPr sz="700" spc="35" dirty="0">
                <a:latin typeface="Microsoft Sans Serif"/>
                <a:cs typeface="Microsoft Sans Serif"/>
              </a:rPr>
              <a:t>brindan </a:t>
            </a:r>
            <a:r>
              <a:rPr sz="700" spc="25" dirty="0">
                <a:latin typeface="Microsoft Sans Serif"/>
                <a:cs typeface="Microsoft Sans Serif"/>
              </a:rPr>
              <a:t>protección </a:t>
            </a:r>
            <a:r>
              <a:rPr sz="700" spc="35" dirty="0">
                <a:latin typeface="Microsoft Sans Serif"/>
                <a:cs typeface="Microsoft Sans Serif"/>
              </a:rPr>
              <a:t>óptima </a:t>
            </a:r>
            <a:r>
              <a:rPr sz="700" spc="5" dirty="0">
                <a:latin typeface="Microsoft Sans Serif"/>
                <a:cs typeface="Microsoft Sans Serif"/>
              </a:rPr>
              <a:t>y </a:t>
            </a:r>
            <a:r>
              <a:rPr sz="700" spc="-175" dirty="0">
                <a:latin typeface="Microsoft Sans Serif"/>
                <a:cs typeface="Microsoft Sans Serif"/>
              </a:rPr>
              <a:t> </a:t>
            </a:r>
            <a:r>
              <a:rPr sz="700" spc="25" dirty="0">
                <a:latin typeface="Microsoft Sans Serif"/>
                <a:cs typeface="Microsoft Sans Serif"/>
              </a:rPr>
              <a:t>flexibilidad operativa </a:t>
            </a:r>
            <a:r>
              <a:rPr sz="700" spc="35" dirty="0">
                <a:latin typeface="Microsoft Sans Serif"/>
                <a:cs typeface="Microsoft Sans Serif"/>
              </a:rPr>
              <a:t>porque </a:t>
            </a:r>
            <a:r>
              <a:rPr sz="700" spc="-5" dirty="0">
                <a:latin typeface="Microsoft Sans Serif"/>
                <a:cs typeface="Microsoft Sans Serif"/>
              </a:rPr>
              <a:t>se </a:t>
            </a:r>
            <a:r>
              <a:rPr sz="700" spc="25" dirty="0">
                <a:latin typeface="Microsoft Sans Serif"/>
                <a:cs typeface="Microsoft Sans Serif"/>
              </a:rPr>
              <a:t>coordinan </a:t>
            </a:r>
            <a:r>
              <a:rPr sz="700" spc="35" dirty="0">
                <a:latin typeface="Microsoft Sans Serif"/>
                <a:cs typeface="Microsoft Sans Serif"/>
              </a:rPr>
              <a:t>mejor </a:t>
            </a:r>
            <a:r>
              <a:rPr sz="700" spc="20" dirty="0">
                <a:latin typeface="Microsoft Sans Serif"/>
                <a:cs typeface="Microsoft Sans Serif"/>
              </a:rPr>
              <a:t>con </a:t>
            </a:r>
            <a:r>
              <a:rPr sz="700" spc="10" dirty="0">
                <a:latin typeface="Microsoft Sans Serif"/>
                <a:cs typeface="Microsoft Sans Serif"/>
              </a:rPr>
              <a:t>los </a:t>
            </a:r>
            <a:r>
              <a:rPr sz="700" spc="25" dirty="0">
                <a:latin typeface="Microsoft Sans Serif"/>
                <a:cs typeface="Microsoft Sans Serif"/>
              </a:rPr>
              <a:t>límites </a:t>
            </a:r>
            <a:r>
              <a:rPr sz="700" spc="20" dirty="0">
                <a:latin typeface="Microsoft Sans Serif"/>
                <a:cs typeface="Microsoft Sans Serif"/>
              </a:rPr>
              <a:t>operativos </a:t>
            </a:r>
            <a:r>
              <a:rPr sz="700" spc="25" dirty="0">
                <a:latin typeface="Microsoft Sans Serif"/>
                <a:cs typeface="Microsoft Sans Serif"/>
              </a:rPr>
              <a:t> </a:t>
            </a:r>
            <a:r>
              <a:rPr sz="700" spc="20" dirty="0">
                <a:latin typeface="Microsoft Sans Serif"/>
                <a:cs typeface="Microsoft Sans Serif"/>
              </a:rPr>
              <a:t>del </a:t>
            </a:r>
            <a:r>
              <a:rPr sz="700" spc="25" dirty="0">
                <a:latin typeface="Microsoft Sans Serif"/>
                <a:cs typeface="Microsoft Sans Serif"/>
              </a:rPr>
              <a:t>equipo. </a:t>
            </a:r>
            <a:r>
              <a:rPr sz="700" spc="-10" dirty="0">
                <a:latin typeface="Microsoft Sans Serif"/>
                <a:cs typeface="Microsoft Sans Serif"/>
              </a:rPr>
              <a:t>La </a:t>
            </a:r>
            <a:r>
              <a:rPr sz="700" spc="-5" dirty="0">
                <a:latin typeface="Microsoft Sans Serif"/>
                <a:cs typeface="Microsoft Sans Serif"/>
              </a:rPr>
              <a:t>Fig. </a:t>
            </a:r>
            <a:r>
              <a:rPr sz="700" spc="10" dirty="0">
                <a:latin typeface="Microsoft Sans Serif"/>
                <a:cs typeface="Microsoft Sans Serif"/>
              </a:rPr>
              <a:t>9 </a:t>
            </a:r>
            <a:r>
              <a:rPr sz="700" spc="30" dirty="0">
                <a:latin typeface="Microsoft Sans Serif"/>
                <a:cs typeface="Microsoft Sans Serif"/>
              </a:rPr>
              <a:t>muestra </a:t>
            </a:r>
            <a:r>
              <a:rPr sz="700" spc="40" dirty="0">
                <a:latin typeface="Microsoft Sans Serif"/>
                <a:cs typeface="Microsoft Sans Serif"/>
              </a:rPr>
              <a:t>un </a:t>
            </a:r>
            <a:r>
              <a:rPr sz="700" spc="20" dirty="0">
                <a:latin typeface="Microsoft Sans Serif"/>
                <a:cs typeface="Microsoft Sans Serif"/>
              </a:rPr>
              <a:t>esquema </a:t>
            </a:r>
            <a:r>
              <a:rPr sz="700" spc="25" dirty="0">
                <a:latin typeface="Microsoft Sans Serif"/>
                <a:cs typeface="Microsoft Sans Serif"/>
              </a:rPr>
              <a:t>típico </a:t>
            </a:r>
            <a:r>
              <a:rPr sz="700" spc="30" dirty="0">
                <a:latin typeface="Microsoft Sans Serif"/>
                <a:cs typeface="Microsoft Sans Serif"/>
              </a:rPr>
              <a:t>que </a:t>
            </a:r>
            <a:r>
              <a:rPr sz="700" spc="20" dirty="0">
                <a:latin typeface="Microsoft Sans Serif"/>
                <a:cs typeface="Microsoft Sans Serif"/>
              </a:rPr>
              <a:t>utiliza </a:t>
            </a:r>
            <a:r>
              <a:rPr sz="700" spc="10" dirty="0">
                <a:latin typeface="Microsoft Sans Serif"/>
                <a:cs typeface="Microsoft Sans Serif"/>
              </a:rPr>
              <a:t>relés </a:t>
            </a:r>
            <a:r>
              <a:rPr sz="700" spc="20" dirty="0">
                <a:latin typeface="Microsoft Sans Serif"/>
                <a:cs typeface="Microsoft Sans Serif"/>
              </a:rPr>
              <a:t>de </a:t>
            </a:r>
            <a:r>
              <a:rPr sz="700" spc="35" dirty="0">
                <a:latin typeface="Microsoft Sans Serif"/>
                <a:cs typeface="Microsoft Sans Serif"/>
              </a:rPr>
              <a:t>tiempo </a:t>
            </a:r>
            <a:r>
              <a:rPr sz="700" spc="-175" dirty="0">
                <a:latin typeface="Microsoft Sans Serif"/>
                <a:cs typeface="Microsoft Sans Serif"/>
              </a:rPr>
              <a:t> </a:t>
            </a:r>
            <a:r>
              <a:rPr sz="700" spc="20" dirty="0">
                <a:latin typeface="Microsoft Sans Serif"/>
                <a:cs typeface="Microsoft Sans Serif"/>
              </a:rPr>
              <a:t>inverso </a:t>
            </a:r>
            <a:r>
              <a:rPr sz="700" spc="5" dirty="0">
                <a:latin typeface="Microsoft Sans Serif"/>
                <a:cs typeface="Microsoft Sans Serif"/>
              </a:rPr>
              <a:t>y </a:t>
            </a:r>
            <a:r>
              <a:rPr sz="700" spc="20" dirty="0">
                <a:latin typeface="Microsoft Sans Serif"/>
                <a:cs typeface="Microsoft Sans Serif"/>
              </a:rPr>
              <a:t>de </a:t>
            </a:r>
            <a:r>
              <a:rPr sz="700" spc="35" dirty="0">
                <a:latin typeface="Microsoft Sans Serif"/>
                <a:cs typeface="Microsoft Sans Serif"/>
              </a:rPr>
              <a:t>tiempo </a:t>
            </a:r>
            <a:r>
              <a:rPr sz="700" spc="25" dirty="0">
                <a:latin typeface="Microsoft Sans Serif"/>
                <a:cs typeface="Microsoft Sans Serif"/>
              </a:rPr>
              <a:t>definido. </a:t>
            </a:r>
            <a:r>
              <a:rPr sz="700" spc="-20" dirty="0">
                <a:latin typeface="Microsoft Sans Serif"/>
                <a:cs typeface="Microsoft Sans Serif"/>
              </a:rPr>
              <a:t>En </a:t>
            </a:r>
            <a:r>
              <a:rPr sz="700" spc="10" dirty="0">
                <a:latin typeface="Microsoft Sans Serif"/>
                <a:cs typeface="Microsoft Sans Serif"/>
              </a:rPr>
              <a:t>el </a:t>
            </a:r>
            <a:r>
              <a:rPr sz="700" spc="25" dirty="0">
                <a:latin typeface="Microsoft Sans Serif"/>
                <a:cs typeface="Microsoft Sans Serif"/>
              </a:rPr>
              <a:t>ejemplo </a:t>
            </a:r>
            <a:r>
              <a:rPr sz="700" spc="30" dirty="0">
                <a:latin typeface="Microsoft Sans Serif"/>
                <a:cs typeface="Microsoft Sans Serif"/>
              </a:rPr>
              <a:t>que </a:t>
            </a:r>
            <a:r>
              <a:rPr sz="700" spc="-5" dirty="0">
                <a:latin typeface="Microsoft Sans Serif"/>
                <a:cs typeface="Microsoft Sans Serif"/>
              </a:rPr>
              <a:t>se </a:t>
            </a:r>
            <a:r>
              <a:rPr sz="700" spc="30" dirty="0">
                <a:latin typeface="Microsoft Sans Serif"/>
                <a:cs typeface="Microsoft Sans Serif"/>
              </a:rPr>
              <a:t>muestra </a:t>
            </a:r>
            <a:r>
              <a:rPr sz="700" spc="20" dirty="0">
                <a:latin typeface="Microsoft Sans Serif"/>
                <a:cs typeface="Microsoft Sans Serif"/>
              </a:rPr>
              <a:t>en </a:t>
            </a:r>
            <a:r>
              <a:rPr sz="700" spc="10" dirty="0">
                <a:latin typeface="Microsoft Sans Serif"/>
                <a:cs typeface="Microsoft Sans Serif"/>
              </a:rPr>
              <a:t>la </a:t>
            </a:r>
            <a:r>
              <a:rPr sz="700" spc="-5" dirty="0">
                <a:latin typeface="Microsoft Sans Serif"/>
                <a:cs typeface="Microsoft Sans Serif"/>
              </a:rPr>
              <a:t>Fig. </a:t>
            </a:r>
            <a:r>
              <a:rPr sz="700" dirty="0">
                <a:latin typeface="Microsoft Sans Serif"/>
                <a:cs typeface="Microsoft Sans Serif"/>
              </a:rPr>
              <a:t>9, </a:t>
            </a:r>
            <a:r>
              <a:rPr sz="700" spc="10" dirty="0">
                <a:latin typeface="Microsoft Sans Serif"/>
                <a:cs typeface="Microsoft Sans Serif"/>
              </a:rPr>
              <a:t>la </a:t>
            </a:r>
            <a:r>
              <a:rPr sz="700" spc="15" dirty="0">
                <a:latin typeface="Microsoft Sans Serif"/>
                <a:cs typeface="Microsoft Sans Serif"/>
              </a:rPr>
              <a:t> </a:t>
            </a:r>
            <a:r>
              <a:rPr sz="700" spc="25" dirty="0">
                <a:latin typeface="Microsoft Sans Serif"/>
                <a:cs typeface="Microsoft Sans Serif"/>
              </a:rPr>
              <a:t>protección recomendada </a:t>
            </a:r>
            <a:r>
              <a:rPr sz="700" spc="40" dirty="0">
                <a:latin typeface="Microsoft Sans Serif"/>
                <a:cs typeface="Microsoft Sans Serif"/>
              </a:rPr>
              <a:t>por </a:t>
            </a:r>
            <a:r>
              <a:rPr sz="700" spc="10" dirty="0">
                <a:latin typeface="Microsoft Sans Serif"/>
                <a:cs typeface="Microsoft Sans Serif"/>
              </a:rPr>
              <a:t>el </a:t>
            </a:r>
            <a:r>
              <a:rPr sz="700" spc="25" dirty="0">
                <a:latin typeface="Microsoft Sans Serif"/>
                <a:cs typeface="Microsoft Sans Serif"/>
              </a:rPr>
              <a:t>fabricante requiere </a:t>
            </a:r>
            <a:r>
              <a:rPr sz="700" spc="40" dirty="0">
                <a:latin typeface="Microsoft Sans Serif"/>
                <a:cs typeface="Microsoft Sans Serif"/>
              </a:rPr>
              <a:t>un </a:t>
            </a:r>
            <a:r>
              <a:rPr sz="700" spc="30" dirty="0">
                <a:latin typeface="Microsoft Sans Serif"/>
                <a:cs typeface="Microsoft Sans Serif"/>
              </a:rPr>
              <a:t>elemento </a:t>
            </a:r>
            <a:r>
              <a:rPr sz="700" spc="20" dirty="0">
                <a:latin typeface="Microsoft Sans Serif"/>
                <a:cs typeface="Microsoft Sans Serif"/>
              </a:rPr>
              <a:t>de </a:t>
            </a:r>
            <a:r>
              <a:rPr sz="700" spc="35" dirty="0">
                <a:latin typeface="Microsoft Sans Serif"/>
                <a:cs typeface="Microsoft Sans Serif"/>
              </a:rPr>
              <a:t>tiempo </a:t>
            </a:r>
            <a:r>
              <a:rPr sz="700" spc="-175" dirty="0">
                <a:latin typeface="Microsoft Sans Serif"/>
                <a:cs typeface="Microsoft Sans Serif"/>
              </a:rPr>
              <a:t> </a:t>
            </a:r>
            <a:r>
              <a:rPr sz="700" spc="30" dirty="0">
                <a:latin typeface="Microsoft Sans Serif"/>
                <a:cs typeface="Microsoft Sans Serif"/>
              </a:rPr>
              <a:t>definido</a:t>
            </a:r>
            <a:r>
              <a:rPr sz="700" spc="-5" dirty="0">
                <a:latin typeface="Microsoft Sans Serif"/>
                <a:cs typeface="Microsoft Sans Serif"/>
              </a:rPr>
              <a:t> </a:t>
            </a:r>
            <a:r>
              <a:rPr sz="700" spc="30" dirty="0">
                <a:latin typeface="Microsoft Sans Serif"/>
                <a:cs typeface="Microsoft Sans Serif"/>
              </a:rPr>
              <a:t>configurado</a:t>
            </a:r>
            <a:r>
              <a:rPr sz="700" dirty="0">
                <a:latin typeface="Microsoft Sans Serif"/>
                <a:cs typeface="Microsoft Sans Serif"/>
              </a:rPr>
              <a:t> </a:t>
            </a:r>
            <a:r>
              <a:rPr sz="700" spc="25" dirty="0">
                <a:latin typeface="Microsoft Sans Serif"/>
                <a:cs typeface="Microsoft Sans Serif"/>
              </a:rPr>
              <a:t>para</a:t>
            </a:r>
            <a:r>
              <a:rPr sz="700" dirty="0">
                <a:latin typeface="Microsoft Sans Serif"/>
                <a:cs typeface="Microsoft Sans Serif"/>
              </a:rPr>
              <a:t> </a:t>
            </a:r>
            <a:r>
              <a:rPr sz="700" spc="15" dirty="0">
                <a:latin typeface="Microsoft Sans Serif"/>
                <a:cs typeface="Microsoft Sans Serif"/>
              </a:rPr>
              <a:t>dispararse</a:t>
            </a:r>
            <a:r>
              <a:rPr sz="700" dirty="0">
                <a:latin typeface="Microsoft Sans Serif"/>
                <a:cs typeface="Microsoft Sans Serif"/>
              </a:rPr>
              <a:t> </a:t>
            </a:r>
            <a:r>
              <a:rPr sz="700" spc="20" dirty="0">
                <a:latin typeface="Microsoft Sans Serif"/>
                <a:cs typeface="Microsoft Sans Serif"/>
              </a:rPr>
              <a:t>en</a:t>
            </a:r>
            <a:r>
              <a:rPr sz="700" dirty="0">
                <a:latin typeface="Microsoft Sans Serif"/>
                <a:cs typeface="Microsoft Sans Serif"/>
              </a:rPr>
              <a:t> </a:t>
            </a:r>
            <a:r>
              <a:rPr sz="700" spc="10" dirty="0">
                <a:latin typeface="Microsoft Sans Serif"/>
                <a:cs typeface="Microsoft Sans Serif"/>
              </a:rPr>
              <a:t>2</a:t>
            </a:r>
            <a:r>
              <a:rPr sz="700" dirty="0">
                <a:latin typeface="Microsoft Sans Serif"/>
                <a:cs typeface="Microsoft Sans Serif"/>
              </a:rPr>
              <a:t> </a:t>
            </a:r>
            <a:r>
              <a:rPr sz="700" spc="20" dirty="0">
                <a:latin typeface="Microsoft Sans Serif"/>
                <a:cs typeface="Microsoft Sans Serif"/>
              </a:rPr>
              <a:t>segundos</a:t>
            </a:r>
            <a:r>
              <a:rPr sz="700" dirty="0">
                <a:latin typeface="Microsoft Sans Serif"/>
                <a:cs typeface="Microsoft Sans Serif"/>
              </a:rPr>
              <a:t> </a:t>
            </a:r>
            <a:r>
              <a:rPr sz="700" spc="40" dirty="0">
                <a:latin typeface="Microsoft Sans Serif"/>
                <a:cs typeface="Microsoft Sans Serif"/>
              </a:rPr>
              <a:t>por</a:t>
            </a:r>
            <a:r>
              <a:rPr sz="700" dirty="0">
                <a:latin typeface="Microsoft Sans Serif"/>
                <a:cs typeface="Microsoft Sans Serif"/>
              </a:rPr>
              <a:t> </a:t>
            </a:r>
            <a:r>
              <a:rPr sz="700" spc="20" dirty="0">
                <a:latin typeface="Microsoft Sans Serif"/>
                <a:cs typeface="Microsoft Sans Serif"/>
              </a:rPr>
              <a:t>encima</a:t>
            </a:r>
            <a:r>
              <a:rPr sz="700" dirty="0">
                <a:latin typeface="Microsoft Sans Serif"/>
                <a:cs typeface="Microsoft Sans Serif"/>
              </a:rPr>
              <a:t> </a:t>
            </a:r>
            <a:r>
              <a:rPr sz="700" spc="20" dirty="0">
                <a:latin typeface="Microsoft Sans Serif"/>
                <a:cs typeface="Microsoft Sans Serif"/>
              </a:rPr>
              <a:t>de</a:t>
            </a:r>
            <a:r>
              <a:rPr sz="700" dirty="0">
                <a:latin typeface="Microsoft Sans Serif"/>
                <a:cs typeface="Microsoft Sans Serif"/>
              </a:rPr>
              <a:t> </a:t>
            </a:r>
            <a:r>
              <a:rPr sz="700" spc="10" dirty="0">
                <a:latin typeface="Microsoft Sans Serif"/>
                <a:cs typeface="Microsoft Sans Serif"/>
              </a:rPr>
              <a:t>118</a:t>
            </a:r>
            <a:r>
              <a:rPr sz="700" dirty="0">
                <a:latin typeface="Microsoft Sans Serif"/>
                <a:cs typeface="Microsoft Sans Serif"/>
              </a:rPr>
              <a:t> </a:t>
            </a:r>
            <a:r>
              <a:rPr sz="700" spc="40" dirty="0">
                <a:latin typeface="Microsoft Sans Serif"/>
                <a:cs typeface="Microsoft Sans Serif"/>
              </a:rPr>
              <a:t>por </a:t>
            </a:r>
            <a:r>
              <a:rPr sz="700" spc="-170" dirty="0">
                <a:latin typeface="Microsoft Sans Serif"/>
                <a:cs typeface="Microsoft Sans Serif"/>
              </a:rPr>
              <a:t> </a:t>
            </a:r>
            <a:r>
              <a:rPr sz="700" spc="20" dirty="0">
                <a:latin typeface="Microsoft Sans Serif"/>
                <a:cs typeface="Microsoft Sans Serif"/>
              </a:rPr>
              <a:t>ciento</a:t>
            </a:r>
            <a:r>
              <a:rPr sz="700" dirty="0">
                <a:latin typeface="Microsoft Sans Serif"/>
                <a:cs typeface="Microsoft Sans Serif"/>
              </a:rPr>
              <a:t> V/Hz. </a:t>
            </a:r>
            <a:r>
              <a:rPr sz="700" spc="-30" dirty="0">
                <a:latin typeface="Microsoft Sans Serif"/>
                <a:cs typeface="Microsoft Sans Serif"/>
              </a:rPr>
              <a:t>El</a:t>
            </a:r>
            <a:r>
              <a:rPr sz="700" dirty="0">
                <a:latin typeface="Microsoft Sans Serif"/>
                <a:cs typeface="Microsoft Sans Serif"/>
              </a:rPr>
              <a:t> </a:t>
            </a:r>
            <a:r>
              <a:rPr sz="700" spc="25" dirty="0">
                <a:latin typeface="Microsoft Sans Serif"/>
                <a:cs typeface="Microsoft Sans Serif"/>
              </a:rPr>
              <a:t>retraso</a:t>
            </a:r>
            <a:r>
              <a:rPr sz="700" dirty="0">
                <a:latin typeface="Microsoft Sans Serif"/>
                <a:cs typeface="Microsoft Sans Serif"/>
              </a:rPr>
              <a:t> </a:t>
            </a:r>
            <a:r>
              <a:rPr sz="700" spc="20" dirty="0">
                <a:latin typeface="Microsoft Sans Serif"/>
                <a:cs typeface="Microsoft Sans Serif"/>
              </a:rPr>
              <a:t>de</a:t>
            </a:r>
            <a:r>
              <a:rPr sz="700" dirty="0">
                <a:latin typeface="Microsoft Sans Serif"/>
                <a:cs typeface="Microsoft Sans Serif"/>
              </a:rPr>
              <a:t> </a:t>
            </a:r>
            <a:r>
              <a:rPr sz="700" spc="20" dirty="0">
                <a:latin typeface="Microsoft Sans Serif"/>
                <a:cs typeface="Microsoft Sans Serif"/>
              </a:rPr>
              <a:t>dos</a:t>
            </a:r>
            <a:r>
              <a:rPr sz="700" dirty="0">
                <a:latin typeface="Microsoft Sans Serif"/>
                <a:cs typeface="Microsoft Sans Serif"/>
              </a:rPr>
              <a:t> </a:t>
            </a:r>
            <a:r>
              <a:rPr sz="700" spc="20" dirty="0">
                <a:latin typeface="Microsoft Sans Serif"/>
                <a:cs typeface="Microsoft Sans Serif"/>
              </a:rPr>
              <a:t>segundos</a:t>
            </a:r>
            <a:r>
              <a:rPr sz="700" dirty="0">
                <a:latin typeface="Microsoft Sans Serif"/>
                <a:cs typeface="Microsoft Sans Serif"/>
              </a:rPr>
              <a:t> </a:t>
            </a:r>
            <a:r>
              <a:rPr sz="700" spc="10" dirty="0">
                <a:latin typeface="Microsoft Sans Serif"/>
                <a:cs typeface="Microsoft Sans Serif"/>
              </a:rPr>
              <a:t>le</a:t>
            </a:r>
            <a:r>
              <a:rPr sz="700" dirty="0">
                <a:latin typeface="Microsoft Sans Serif"/>
                <a:cs typeface="Microsoft Sans Serif"/>
              </a:rPr>
              <a:t> </a:t>
            </a:r>
            <a:r>
              <a:rPr sz="700" spc="20" dirty="0">
                <a:latin typeface="Microsoft Sans Serif"/>
                <a:cs typeface="Microsoft Sans Serif"/>
              </a:rPr>
              <a:t>da</a:t>
            </a:r>
            <a:r>
              <a:rPr sz="700" dirty="0">
                <a:latin typeface="Microsoft Sans Serif"/>
                <a:cs typeface="Microsoft Sans Serif"/>
              </a:rPr>
              <a:t> </a:t>
            </a:r>
            <a:r>
              <a:rPr sz="700" spc="35" dirty="0">
                <a:latin typeface="Microsoft Sans Serif"/>
                <a:cs typeface="Microsoft Sans Serif"/>
              </a:rPr>
              <a:t>tiempo</a:t>
            </a:r>
            <a:r>
              <a:rPr sz="700" dirty="0">
                <a:latin typeface="Microsoft Sans Serif"/>
                <a:cs typeface="Microsoft Sans Serif"/>
              </a:rPr>
              <a:t> </a:t>
            </a:r>
            <a:r>
              <a:rPr sz="700" spc="10" dirty="0">
                <a:latin typeface="Microsoft Sans Serif"/>
                <a:cs typeface="Microsoft Sans Serif"/>
              </a:rPr>
              <a:t>al</a:t>
            </a:r>
            <a:r>
              <a:rPr sz="700" dirty="0">
                <a:latin typeface="Microsoft Sans Serif"/>
                <a:cs typeface="Microsoft Sans Serif"/>
              </a:rPr>
              <a:t> </a:t>
            </a:r>
            <a:r>
              <a:rPr sz="700" spc="30" dirty="0">
                <a:latin typeface="Microsoft Sans Serif"/>
                <a:cs typeface="Microsoft Sans Serif"/>
              </a:rPr>
              <a:t>regulador</a:t>
            </a:r>
            <a:r>
              <a:rPr sz="700" dirty="0">
                <a:latin typeface="Microsoft Sans Serif"/>
                <a:cs typeface="Microsoft Sans Serif"/>
              </a:rPr>
              <a:t> </a:t>
            </a:r>
            <a:r>
              <a:rPr sz="700" spc="20" dirty="0">
                <a:latin typeface="Microsoft Sans Serif"/>
                <a:cs typeface="Microsoft Sans Serif"/>
              </a:rPr>
              <a:t>de</a:t>
            </a:r>
            <a:r>
              <a:rPr sz="700" dirty="0">
                <a:latin typeface="Microsoft Sans Serif"/>
                <a:cs typeface="Microsoft Sans Serif"/>
              </a:rPr>
              <a:t> </a:t>
            </a:r>
            <a:r>
              <a:rPr sz="700" spc="20" dirty="0">
                <a:latin typeface="Microsoft Sans Serif"/>
                <a:cs typeface="Microsoft Sans Serif"/>
              </a:rPr>
              <a:t>voltaje </a:t>
            </a:r>
            <a:r>
              <a:rPr sz="700" spc="-175" dirty="0">
                <a:latin typeface="Microsoft Sans Serif"/>
                <a:cs typeface="Microsoft Sans Serif"/>
              </a:rPr>
              <a:t> </a:t>
            </a:r>
            <a:r>
              <a:rPr sz="700" spc="25" dirty="0">
                <a:latin typeface="Microsoft Sans Serif"/>
                <a:cs typeface="Microsoft Sans Serif"/>
              </a:rPr>
              <a:t>para </a:t>
            </a:r>
            <a:r>
              <a:rPr sz="700" spc="30" dirty="0">
                <a:latin typeface="Microsoft Sans Serif"/>
                <a:cs typeface="Microsoft Sans Serif"/>
              </a:rPr>
              <a:t>corregir una </a:t>
            </a:r>
            <a:r>
              <a:rPr sz="700" spc="20" dirty="0">
                <a:latin typeface="Microsoft Sans Serif"/>
                <a:cs typeface="Microsoft Sans Serif"/>
              </a:rPr>
              <a:t>condición de sobreexcitación </a:t>
            </a:r>
            <a:r>
              <a:rPr sz="700" spc="30" dirty="0">
                <a:latin typeface="Microsoft Sans Serif"/>
                <a:cs typeface="Microsoft Sans Serif"/>
              </a:rPr>
              <a:t>extrema </a:t>
            </a:r>
            <a:r>
              <a:rPr sz="700" spc="5" dirty="0">
                <a:latin typeface="Microsoft Sans Serif"/>
                <a:cs typeface="Microsoft Sans Serif"/>
              </a:rPr>
              <a:t>y </a:t>
            </a:r>
            <a:r>
              <a:rPr sz="700" spc="30" dirty="0">
                <a:latin typeface="Microsoft Sans Serif"/>
                <a:cs typeface="Microsoft Sans Serif"/>
              </a:rPr>
              <a:t>aún </a:t>
            </a:r>
            <a:r>
              <a:rPr sz="700" dirty="0">
                <a:latin typeface="Microsoft Sans Serif"/>
                <a:cs typeface="Microsoft Sans Serif"/>
              </a:rPr>
              <a:t>así </a:t>
            </a:r>
            <a:r>
              <a:rPr sz="700" spc="35" dirty="0">
                <a:latin typeface="Microsoft Sans Serif"/>
                <a:cs typeface="Microsoft Sans Serif"/>
              </a:rPr>
              <a:t>proteger </a:t>
            </a:r>
            <a:r>
              <a:rPr sz="700" spc="-175" dirty="0">
                <a:latin typeface="Microsoft Sans Serif"/>
                <a:cs typeface="Microsoft Sans Serif"/>
              </a:rPr>
              <a:t> </a:t>
            </a:r>
            <a:r>
              <a:rPr sz="700" spc="10" dirty="0">
                <a:latin typeface="Microsoft Sans Serif"/>
                <a:cs typeface="Microsoft Sans Serif"/>
              </a:rPr>
              <a:t>la </a:t>
            </a:r>
            <a:r>
              <a:rPr sz="700" spc="30" dirty="0">
                <a:latin typeface="Microsoft Sans Serif"/>
                <a:cs typeface="Microsoft Sans Serif"/>
              </a:rPr>
              <a:t>unidad contra </a:t>
            </a:r>
            <a:r>
              <a:rPr sz="700" spc="15" dirty="0">
                <a:latin typeface="Microsoft Sans Serif"/>
                <a:cs typeface="Microsoft Sans Serif"/>
              </a:rPr>
              <a:t>daños. </a:t>
            </a:r>
            <a:r>
              <a:rPr sz="700" spc="-30" dirty="0">
                <a:latin typeface="Microsoft Sans Serif"/>
                <a:cs typeface="Microsoft Sans Serif"/>
              </a:rPr>
              <a:t>El </a:t>
            </a:r>
            <a:r>
              <a:rPr sz="700" spc="30" dirty="0">
                <a:latin typeface="Microsoft Sans Serif"/>
                <a:cs typeface="Microsoft Sans Serif"/>
              </a:rPr>
              <a:t>elemento </a:t>
            </a:r>
            <a:r>
              <a:rPr sz="700" spc="20" dirty="0">
                <a:latin typeface="Microsoft Sans Serif"/>
                <a:cs typeface="Microsoft Sans Serif"/>
              </a:rPr>
              <a:t>de </a:t>
            </a:r>
            <a:r>
              <a:rPr sz="700" spc="35" dirty="0">
                <a:latin typeface="Microsoft Sans Serif"/>
                <a:cs typeface="Microsoft Sans Serif"/>
              </a:rPr>
              <a:t>tiempo </a:t>
            </a:r>
            <a:r>
              <a:rPr sz="700" spc="20" dirty="0">
                <a:latin typeface="Microsoft Sans Serif"/>
                <a:cs typeface="Microsoft Sans Serif"/>
              </a:rPr>
              <a:t>inverso debe </a:t>
            </a:r>
            <a:r>
              <a:rPr sz="700" spc="25" dirty="0">
                <a:latin typeface="Microsoft Sans Serif"/>
                <a:cs typeface="Microsoft Sans Serif"/>
              </a:rPr>
              <a:t>configurarse </a:t>
            </a:r>
            <a:r>
              <a:rPr sz="700" spc="30" dirty="0">
                <a:latin typeface="Microsoft Sans Serif"/>
                <a:cs typeface="Microsoft Sans Serif"/>
              </a:rPr>
              <a:t> </a:t>
            </a:r>
            <a:r>
              <a:rPr sz="700" spc="25" dirty="0">
                <a:latin typeface="Microsoft Sans Serif"/>
                <a:cs typeface="Microsoft Sans Serif"/>
              </a:rPr>
              <a:t>para </a:t>
            </a:r>
            <a:r>
              <a:rPr sz="700" spc="30" dirty="0">
                <a:latin typeface="Microsoft Sans Serif"/>
                <a:cs typeface="Microsoft Sans Serif"/>
              </a:rPr>
              <a:t>que </a:t>
            </a:r>
            <a:r>
              <a:rPr sz="700" spc="-5" dirty="0">
                <a:latin typeface="Microsoft Sans Serif"/>
                <a:cs typeface="Microsoft Sans Serif"/>
              </a:rPr>
              <a:t>se </a:t>
            </a:r>
            <a:r>
              <a:rPr sz="700" spc="20" dirty="0">
                <a:latin typeface="Microsoft Sans Serif"/>
                <a:cs typeface="Microsoft Sans Serif"/>
              </a:rPr>
              <a:t>dispare en </a:t>
            </a:r>
            <a:r>
              <a:rPr sz="700" spc="10" dirty="0">
                <a:latin typeface="Microsoft Sans Serif"/>
                <a:cs typeface="Microsoft Sans Serif"/>
              </a:rPr>
              <a:t>45 </a:t>
            </a:r>
            <a:r>
              <a:rPr sz="700" spc="20" dirty="0">
                <a:latin typeface="Microsoft Sans Serif"/>
                <a:cs typeface="Microsoft Sans Serif"/>
              </a:rPr>
              <a:t>segundos </a:t>
            </a:r>
            <a:r>
              <a:rPr sz="700" spc="30" dirty="0">
                <a:latin typeface="Microsoft Sans Serif"/>
                <a:cs typeface="Microsoft Sans Serif"/>
              </a:rPr>
              <a:t>o </a:t>
            </a:r>
            <a:r>
              <a:rPr sz="700" spc="20" dirty="0">
                <a:latin typeface="Microsoft Sans Serif"/>
                <a:cs typeface="Microsoft Sans Serif"/>
              </a:rPr>
              <a:t>menos, </a:t>
            </a:r>
            <a:r>
              <a:rPr sz="700" spc="30" dirty="0">
                <a:latin typeface="Microsoft Sans Serif"/>
                <a:cs typeface="Microsoft Sans Serif"/>
              </a:rPr>
              <a:t>o </a:t>
            </a:r>
            <a:r>
              <a:rPr sz="700" spc="25" dirty="0">
                <a:latin typeface="Microsoft Sans Serif"/>
                <a:cs typeface="Microsoft Sans Serif"/>
              </a:rPr>
              <a:t>para </a:t>
            </a:r>
            <a:r>
              <a:rPr sz="700" spc="20" dirty="0">
                <a:latin typeface="Microsoft Sans Serif"/>
                <a:cs typeface="Microsoft Sans Serif"/>
              </a:rPr>
              <a:t>coordinarse con </a:t>
            </a:r>
            <a:r>
              <a:rPr sz="700" spc="10" dirty="0">
                <a:latin typeface="Microsoft Sans Serif"/>
                <a:cs typeface="Microsoft Sans Serif"/>
              </a:rPr>
              <a:t>la </a:t>
            </a:r>
            <a:r>
              <a:rPr sz="700" spc="15" dirty="0">
                <a:latin typeface="Microsoft Sans Serif"/>
                <a:cs typeface="Microsoft Sans Serif"/>
              </a:rPr>
              <a:t> curva</a:t>
            </a:r>
            <a:r>
              <a:rPr sz="700" spc="-5" dirty="0">
                <a:latin typeface="Microsoft Sans Serif"/>
                <a:cs typeface="Microsoft Sans Serif"/>
              </a:rPr>
              <a:t> </a:t>
            </a:r>
            <a:r>
              <a:rPr sz="700" spc="20" dirty="0">
                <a:latin typeface="Microsoft Sans Serif"/>
                <a:cs typeface="Microsoft Sans Serif"/>
              </a:rPr>
              <a:t>de</a:t>
            </a:r>
            <a:r>
              <a:rPr sz="700" dirty="0">
                <a:latin typeface="Microsoft Sans Serif"/>
                <a:cs typeface="Microsoft Sans Serif"/>
              </a:rPr>
              <a:t> </a:t>
            </a:r>
            <a:r>
              <a:rPr sz="700" spc="20" dirty="0">
                <a:latin typeface="Microsoft Sans Serif"/>
                <a:cs typeface="Microsoft Sans Serif"/>
              </a:rPr>
              <a:t>sobreexcitación</a:t>
            </a:r>
            <a:r>
              <a:rPr sz="700" dirty="0">
                <a:latin typeface="Microsoft Sans Serif"/>
                <a:cs typeface="Microsoft Sans Serif"/>
              </a:rPr>
              <a:t> </a:t>
            </a:r>
            <a:r>
              <a:rPr sz="700" spc="20" dirty="0">
                <a:latin typeface="Microsoft Sans Serif"/>
                <a:cs typeface="Microsoft Sans Serif"/>
              </a:rPr>
              <a:t>del</a:t>
            </a:r>
            <a:r>
              <a:rPr sz="700" dirty="0">
                <a:latin typeface="Microsoft Sans Serif"/>
                <a:cs typeface="Microsoft Sans Serif"/>
              </a:rPr>
              <a:t> </a:t>
            </a:r>
            <a:r>
              <a:rPr sz="700" spc="35" dirty="0">
                <a:latin typeface="Microsoft Sans Serif"/>
                <a:cs typeface="Microsoft Sans Serif"/>
              </a:rPr>
              <a:t>transformador</a:t>
            </a:r>
            <a:r>
              <a:rPr sz="700" dirty="0">
                <a:latin typeface="Microsoft Sans Serif"/>
                <a:cs typeface="Microsoft Sans Serif"/>
              </a:rPr>
              <a:t> </a:t>
            </a:r>
            <a:r>
              <a:rPr sz="700" spc="15" dirty="0">
                <a:latin typeface="Microsoft Sans Serif"/>
                <a:cs typeface="Microsoft Sans Serif"/>
              </a:rPr>
              <a:t>después</a:t>
            </a:r>
            <a:r>
              <a:rPr sz="700" dirty="0">
                <a:latin typeface="Microsoft Sans Serif"/>
                <a:cs typeface="Microsoft Sans Serif"/>
              </a:rPr>
              <a:t> </a:t>
            </a:r>
            <a:r>
              <a:rPr sz="700" spc="20" dirty="0">
                <a:latin typeface="Microsoft Sans Serif"/>
                <a:cs typeface="Microsoft Sans Serif"/>
              </a:rPr>
              <a:t>de</a:t>
            </a:r>
            <a:r>
              <a:rPr sz="700" dirty="0">
                <a:latin typeface="Microsoft Sans Serif"/>
                <a:cs typeface="Microsoft Sans Serif"/>
              </a:rPr>
              <a:t> </a:t>
            </a:r>
            <a:r>
              <a:rPr sz="700" spc="15" dirty="0">
                <a:latin typeface="Microsoft Sans Serif"/>
                <a:cs typeface="Microsoft Sans Serif"/>
              </a:rPr>
              <a:t>colocarlo</a:t>
            </a:r>
            <a:r>
              <a:rPr sz="700" dirty="0">
                <a:latin typeface="Microsoft Sans Serif"/>
                <a:cs typeface="Microsoft Sans Serif"/>
              </a:rPr>
              <a:t> </a:t>
            </a:r>
            <a:r>
              <a:rPr sz="700" spc="20" dirty="0">
                <a:latin typeface="Microsoft Sans Serif"/>
                <a:cs typeface="Microsoft Sans Serif"/>
              </a:rPr>
              <a:t>en</a:t>
            </a:r>
            <a:r>
              <a:rPr sz="700" dirty="0">
                <a:latin typeface="Microsoft Sans Serif"/>
                <a:cs typeface="Microsoft Sans Serif"/>
              </a:rPr>
              <a:t> </a:t>
            </a:r>
            <a:r>
              <a:rPr sz="700" spc="10" dirty="0">
                <a:latin typeface="Microsoft Sans Serif"/>
                <a:cs typeface="Microsoft Sans Serif"/>
              </a:rPr>
              <a:t>la</a:t>
            </a:r>
            <a:r>
              <a:rPr sz="700" dirty="0">
                <a:latin typeface="Microsoft Sans Serif"/>
                <a:cs typeface="Microsoft Sans Serif"/>
              </a:rPr>
              <a:t> </a:t>
            </a:r>
            <a:r>
              <a:rPr sz="700" spc="5" dirty="0">
                <a:latin typeface="Microsoft Sans Serif"/>
                <a:cs typeface="Microsoft Sans Serif"/>
              </a:rPr>
              <a:t>base </a:t>
            </a:r>
            <a:r>
              <a:rPr sz="700" spc="-170" dirty="0">
                <a:latin typeface="Microsoft Sans Serif"/>
                <a:cs typeface="Microsoft Sans Serif"/>
              </a:rPr>
              <a:t> </a:t>
            </a:r>
            <a:r>
              <a:rPr sz="700" spc="20" dirty="0">
                <a:latin typeface="Microsoft Sans Serif"/>
                <a:cs typeface="Microsoft Sans Serif"/>
              </a:rPr>
              <a:t>del </a:t>
            </a:r>
            <a:r>
              <a:rPr sz="700" spc="25" dirty="0">
                <a:latin typeface="Microsoft Sans Serif"/>
                <a:cs typeface="Microsoft Sans Serif"/>
              </a:rPr>
              <a:t>generador, lo </a:t>
            </a:r>
            <a:r>
              <a:rPr sz="700" spc="30" dirty="0">
                <a:latin typeface="Microsoft Sans Serif"/>
                <a:cs typeface="Microsoft Sans Serif"/>
              </a:rPr>
              <a:t>que </a:t>
            </a:r>
            <a:r>
              <a:rPr sz="700" spc="-5" dirty="0">
                <a:latin typeface="Microsoft Sans Serif"/>
                <a:cs typeface="Microsoft Sans Serif"/>
              </a:rPr>
              <a:t>sea </a:t>
            </a:r>
            <a:r>
              <a:rPr sz="700" spc="20" dirty="0">
                <a:latin typeface="Microsoft Sans Serif"/>
                <a:cs typeface="Microsoft Sans Serif"/>
              </a:rPr>
              <a:t>más restrictivo. </a:t>
            </a:r>
            <a:r>
              <a:rPr sz="700" spc="-10" dirty="0">
                <a:latin typeface="Microsoft Sans Serif"/>
                <a:cs typeface="Microsoft Sans Serif"/>
              </a:rPr>
              <a:t>La </a:t>
            </a:r>
            <a:r>
              <a:rPr sz="700" spc="15" dirty="0">
                <a:latin typeface="Microsoft Sans Serif"/>
                <a:cs typeface="Microsoft Sans Serif"/>
              </a:rPr>
              <a:t>activación </a:t>
            </a:r>
            <a:r>
              <a:rPr sz="700" spc="20" dirty="0">
                <a:latin typeface="Microsoft Sans Serif"/>
                <a:cs typeface="Microsoft Sans Serif"/>
              </a:rPr>
              <a:t>del </a:t>
            </a:r>
            <a:r>
              <a:rPr sz="700" spc="30" dirty="0">
                <a:latin typeface="Microsoft Sans Serif"/>
                <a:cs typeface="Microsoft Sans Serif"/>
              </a:rPr>
              <a:t>elemento </a:t>
            </a:r>
            <a:r>
              <a:rPr sz="700" spc="20" dirty="0">
                <a:latin typeface="Microsoft Sans Serif"/>
                <a:cs typeface="Microsoft Sans Serif"/>
              </a:rPr>
              <a:t>de </a:t>
            </a:r>
            <a:r>
              <a:rPr sz="700" spc="25" dirty="0">
                <a:latin typeface="Microsoft Sans Serif"/>
                <a:cs typeface="Microsoft Sans Serif"/>
              </a:rPr>
              <a:t> </a:t>
            </a:r>
            <a:r>
              <a:rPr sz="700" spc="35" dirty="0">
                <a:latin typeface="Microsoft Sans Serif"/>
                <a:cs typeface="Microsoft Sans Serif"/>
              </a:rPr>
              <a:t>tiempo </a:t>
            </a:r>
            <a:r>
              <a:rPr sz="700" spc="20" dirty="0">
                <a:latin typeface="Microsoft Sans Serif"/>
                <a:cs typeface="Microsoft Sans Serif"/>
              </a:rPr>
              <a:t>inverso debe coordinarse con </a:t>
            </a:r>
            <a:r>
              <a:rPr sz="700" spc="10" dirty="0">
                <a:latin typeface="Microsoft Sans Serif"/>
                <a:cs typeface="Microsoft Sans Serif"/>
              </a:rPr>
              <a:t>el </a:t>
            </a:r>
            <a:r>
              <a:rPr sz="700" spc="35" dirty="0">
                <a:latin typeface="Microsoft Sans Serif"/>
                <a:cs typeface="Microsoft Sans Serif"/>
              </a:rPr>
              <a:t>limitador </a:t>
            </a:r>
            <a:r>
              <a:rPr sz="700" spc="20" dirty="0">
                <a:latin typeface="Microsoft Sans Serif"/>
                <a:cs typeface="Microsoft Sans Serif"/>
              </a:rPr>
              <a:t>de </a:t>
            </a:r>
            <a:r>
              <a:rPr sz="700" dirty="0">
                <a:latin typeface="Microsoft Sans Serif"/>
                <a:cs typeface="Microsoft Sans Serif"/>
              </a:rPr>
              <a:t>V/Hz </a:t>
            </a:r>
            <a:r>
              <a:rPr sz="700" spc="20" dirty="0">
                <a:latin typeface="Microsoft Sans Serif"/>
                <a:cs typeface="Microsoft Sans Serif"/>
              </a:rPr>
              <a:t>en </a:t>
            </a:r>
            <a:r>
              <a:rPr sz="700" spc="10" dirty="0">
                <a:latin typeface="Microsoft Sans Serif"/>
                <a:cs typeface="Microsoft Sans Serif"/>
              </a:rPr>
              <a:t>el </a:t>
            </a:r>
            <a:r>
              <a:rPr sz="700" spc="15" dirty="0">
                <a:latin typeface="Microsoft Sans Serif"/>
                <a:cs typeface="Microsoft Sans Serif"/>
              </a:rPr>
              <a:t>sistema </a:t>
            </a:r>
            <a:r>
              <a:rPr sz="700" spc="20" dirty="0">
                <a:latin typeface="Microsoft Sans Serif"/>
                <a:cs typeface="Microsoft Sans Serif"/>
              </a:rPr>
              <a:t>de </a:t>
            </a:r>
            <a:r>
              <a:rPr sz="700" spc="25" dirty="0">
                <a:latin typeface="Microsoft Sans Serif"/>
                <a:cs typeface="Microsoft Sans Serif"/>
              </a:rPr>
              <a:t> </a:t>
            </a:r>
            <a:r>
              <a:rPr sz="700" spc="30" dirty="0">
                <a:latin typeface="Microsoft Sans Serif"/>
                <a:cs typeface="Microsoft Sans Serif"/>
              </a:rPr>
              <a:t>control </a:t>
            </a:r>
            <a:r>
              <a:rPr sz="700" spc="20" dirty="0">
                <a:latin typeface="Microsoft Sans Serif"/>
                <a:cs typeface="Microsoft Sans Serif"/>
              </a:rPr>
              <a:t>de </a:t>
            </a:r>
            <a:r>
              <a:rPr sz="700" spc="15" dirty="0">
                <a:latin typeface="Microsoft Sans Serif"/>
                <a:cs typeface="Microsoft Sans Serif"/>
              </a:rPr>
              <a:t>excitación. </a:t>
            </a:r>
            <a:r>
              <a:rPr sz="700" spc="20" dirty="0">
                <a:latin typeface="Microsoft Sans Serif"/>
                <a:cs typeface="Microsoft Sans Serif"/>
              </a:rPr>
              <a:t>Debido </a:t>
            </a:r>
            <a:r>
              <a:rPr sz="700" dirty="0">
                <a:latin typeface="Microsoft Sans Serif"/>
                <a:cs typeface="Microsoft Sans Serif"/>
              </a:rPr>
              <a:t>a </a:t>
            </a:r>
            <a:r>
              <a:rPr sz="700" spc="30" dirty="0">
                <a:latin typeface="Microsoft Sans Serif"/>
                <a:cs typeface="Microsoft Sans Serif"/>
              </a:rPr>
              <a:t>que </a:t>
            </a:r>
            <a:r>
              <a:rPr sz="700" spc="35" dirty="0">
                <a:latin typeface="Microsoft Sans Serif"/>
                <a:cs typeface="Microsoft Sans Serif"/>
              </a:rPr>
              <a:t>no </a:t>
            </a:r>
            <a:r>
              <a:rPr sz="700" spc="-5" dirty="0">
                <a:latin typeface="Microsoft Sans Serif"/>
                <a:cs typeface="Microsoft Sans Serif"/>
              </a:rPr>
              <a:t>se </a:t>
            </a:r>
            <a:r>
              <a:rPr sz="700" spc="35" dirty="0">
                <a:latin typeface="Microsoft Sans Serif"/>
                <a:cs typeface="Microsoft Sans Serif"/>
              </a:rPr>
              <a:t>permite </a:t>
            </a:r>
            <a:r>
              <a:rPr sz="700" spc="10" dirty="0">
                <a:latin typeface="Microsoft Sans Serif"/>
                <a:cs typeface="Microsoft Sans Serif"/>
              </a:rPr>
              <a:t>el </a:t>
            </a:r>
            <a:r>
              <a:rPr sz="700" spc="30" dirty="0">
                <a:latin typeface="Microsoft Sans Serif"/>
                <a:cs typeface="Microsoft Sans Serif"/>
              </a:rPr>
              <a:t>funcionamiento </a:t>
            </a:r>
            <a:r>
              <a:rPr sz="700" spc="35" dirty="0">
                <a:latin typeface="Microsoft Sans Serif"/>
                <a:cs typeface="Microsoft Sans Serif"/>
              </a:rPr>
              <a:t> </a:t>
            </a:r>
            <a:r>
              <a:rPr sz="700" spc="30" dirty="0">
                <a:latin typeface="Microsoft Sans Serif"/>
                <a:cs typeface="Microsoft Sans Serif"/>
              </a:rPr>
              <a:t>continuo </a:t>
            </a:r>
            <a:r>
              <a:rPr sz="700" spc="40" dirty="0">
                <a:latin typeface="Microsoft Sans Serif"/>
                <a:cs typeface="Microsoft Sans Serif"/>
              </a:rPr>
              <a:t>por </a:t>
            </a:r>
            <a:r>
              <a:rPr sz="700" spc="20" dirty="0">
                <a:latin typeface="Microsoft Sans Serif"/>
                <a:cs typeface="Microsoft Sans Serif"/>
              </a:rPr>
              <a:t>encima del </a:t>
            </a:r>
            <a:r>
              <a:rPr sz="700" spc="10" dirty="0">
                <a:latin typeface="Microsoft Sans Serif"/>
                <a:cs typeface="Microsoft Sans Serif"/>
              </a:rPr>
              <a:t>105 </a:t>
            </a:r>
            <a:r>
              <a:rPr sz="700" spc="40" dirty="0">
                <a:latin typeface="Microsoft Sans Serif"/>
                <a:cs typeface="Microsoft Sans Serif"/>
              </a:rPr>
              <a:t>por </a:t>
            </a:r>
            <a:r>
              <a:rPr sz="700" spc="20" dirty="0">
                <a:latin typeface="Microsoft Sans Serif"/>
                <a:cs typeface="Microsoft Sans Serif"/>
              </a:rPr>
              <a:t>ciento, </a:t>
            </a:r>
            <a:r>
              <a:rPr sz="700" spc="30" dirty="0">
                <a:latin typeface="Microsoft Sans Serif"/>
                <a:cs typeface="Microsoft Sans Serif"/>
              </a:rPr>
              <a:t>también </a:t>
            </a:r>
            <a:r>
              <a:rPr sz="700" spc="-5" dirty="0">
                <a:latin typeface="Microsoft Sans Serif"/>
                <a:cs typeface="Microsoft Sans Serif"/>
              </a:rPr>
              <a:t>se </a:t>
            </a:r>
            <a:r>
              <a:rPr sz="700" spc="25" dirty="0">
                <a:latin typeface="Microsoft Sans Serif"/>
                <a:cs typeface="Microsoft Sans Serif"/>
              </a:rPr>
              <a:t>recomienda </a:t>
            </a:r>
            <a:r>
              <a:rPr sz="700" spc="40" dirty="0">
                <a:latin typeface="Microsoft Sans Serif"/>
                <a:cs typeface="Microsoft Sans Serif"/>
              </a:rPr>
              <a:t>un </a:t>
            </a:r>
            <a:r>
              <a:rPr sz="700" spc="45" dirty="0">
                <a:latin typeface="Microsoft Sans Serif"/>
                <a:cs typeface="Microsoft Sans Serif"/>
              </a:rPr>
              <a:t> </a:t>
            </a:r>
            <a:r>
              <a:rPr sz="700" spc="30" dirty="0">
                <a:latin typeface="Microsoft Sans Serif"/>
                <a:cs typeface="Microsoft Sans Serif"/>
              </a:rPr>
              <a:t>elemento </a:t>
            </a:r>
            <a:r>
              <a:rPr sz="700" spc="20" dirty="0">
                <a:latin typeface="Microsoft Sans Serif"/>
                <a:cs typeface="Microsoft Sans Serif"/>
              </a:rPr>
              <a:t>de </a:t>
            </a:r>
            <a:r>
              <a:rPr sz="700" spc="25" dirty="0">
                <a:latin typeface="Microsoft Sans Serif"/>
                <a:cs typeface="Microsoft Sans Serif"/>
              </a:rPr>
              <a:t>alarma </a:t>
            </a:r>
            <a:r>
              <a:rPr sz="700" spc="30" dirty="0">
                <a:latin typeface="Microsoft Sans Serif"/>
                <a:cs typeface="Microsoft Sans Serif"/>
              </a:rPr>
              <a:t>configurado </a:t>
            </a:r>
            <a:r>
              <a:rPr sz="700" spc="25" dirty="0">
                <a:latin typeface="Microsoft Sans Serif"/>
                <a:cs typeface="Microsoft Sans Serif"/>
              </a:rPr>
              <a:t>para </a:t>
            </a:r>
            <a:r>
              <a:rPr sz="700" spc="10" dirty="0">
                <a:latin typeface="Microsoft Sans Serif"/>
                <a:cs typeface="Microsoft Sans Serif"/>
              </a:rPr>
              <a:t>activarse al 105 </a:t>
            </a:r>
            <a:r>
              <a:rPr sz="700" spc="40" dirty="0">
                <a:latin typeface="Microsoft Sans Serif"/>
                <a:cs typeface="Microsoft Sans Serif"/>
              </a:rPr>
              <a:t>por </a:t>
            </a:r>
            <a:r>
              <a:rPr sz="700" spc="20" dirty="0">
                <a:latin typeface="Microsoft Sans Serif"/>
                <a:cs typeface="Microsoft Sans Serif"/>
              </a:rPr>
              <a:t>ciento con </a:t>
            </a:r>
            <a:r>
              <a:rPr sz="700" spc="40" dirty="0">
                <a:latin typeface="Microsoft Sans Serif"/>
                <a:cs typeface="Microsoft Sans Serif"/>
              </a:rPr>
              <a:t>un </a:t>
            </a:r>
            <a:r>
              <a:rPr sz="700" spc="45" dirty="0">
                <a:latin typeface="Microsoft Sans Serif"/>
                <a:cs typeface="Microsoft Sans Serif"/>
              </a:rPr>
              <a:t> </a:t>
            </a:r>
            <a:r>
              <a:rPr sz="700" spc="20" dirty="0">
                <a:latin typeface="Microsoft Sans Serif"/>
                <a:cs typeface="Microsoft Sans Serif"/>
              </a:rPr>
              <a:t>breve</a:t>
            </a:r>
            <a:r>
              <a:rPr sz="700" spc="-10" dirty="0">
                <a:latin typeface="Microsoft Sans Serif"/>
                <a:cs typeface="Microsoft Sans Serif"/>
              </a:rPr>
              <a:t> </a:t>
            </a:r>
            <a:r>
              <a:rPr sz="700" spc="25" dirty="0">
                <a:latin typeface="Microsoft Sans Serif"/>
                <a:cs typeface="Microsoft Sans Serif"/>
              </a:rPr>
              <a:t>retraso</a:t>
            </a:r>
            <a:r>
              <a:rPr sz="700" spc="-5" dirty="0">
                <a:latin typeface="Microsoft Sans Serif"/>
                <a:cs typeface="Microsoft Sans Serif"/>
              </a:rPr>
              <a:t> </a:t>
            </a:r>
            <a:r>
              <a:rPr sz="700" spc="15" dirty="0">
                <a:latin typeface="Microsoft Sans Serif"/>
                <a:cs typeface="Microsoft Sans Serif"/>
              </a:rPr>
              <a:t>[13].</a:t>
            </a:r>
            <a:endParaRPr sz="700">
              <a:latin typeface="Microsoft Sans Serif"/>
              <a:cs typeface="Microsoft Sans Serif"/>
            </a:endParaRPr>
          </a:p>
        </p:txBody>
      </p:sp>
      <p:sp>
        <p:nvSpPr>
          <p:cNvPr id="51" name="object 51"/>
          <p:cNvSpPr txBox="1"/>
          <p:nvPr/>
        </p:nvSpPr>
        <p:spPr>
          <a:xfrm>
            <a:off x="9100183" y="601263"/>
            <a:ext cx="7378427" cy="320857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 marR="5080">
              <a:lnSpc>
                <a:spcPct val="153800"/>
              </a:lnSpc>
              <a:spcBef>
                <a:spcPts val="100"/>
              </a:spcBef>
            </a:pPr>
            <a:r>
              <a:rPr sz="650" spc="20" dirty="0">
                <a:latin typeface="Microsoft Sans Serif"/>
                <a:cs typeface="Microsoft Sans Serif"/>
              </a:rPr>
              <a:t>funciones</a:t>
            </a:r>
            <a:r>
              <a:rPr sz="650" dirty="0">
                <a:latin typeface="Microsoft Sans Serif"/>
                <a:cs typeface="Microsoft Sans Serif"/>
              </a:rPr>
              <a:t> </a:t>
            </a:r>
            <a:r>
              <a:rPr sz="650" spc="20" dirty="0">
                <a:latin typeface="Microsoft Sans Serif"/>
                <a:cs typeface="Microsoft Sans Serif"/>
              </a:rPr>
              <a:t>de</a:t>
            </a:r>
            <a:r>
              <a:rPr sz="650" spc="5" dirty="0">
                <a:latin typeface="Microsoft Sans Serif"/>
                <a:cs typeface="Microsoft Sans Serif"/>
              </a:rPr>
              <a:t> </a:t>
            </a:r>
            <a:r>
              <a:rPr sz="650" spc="15" dirty="0">
                <a:latin typeface="Microsoft Sans Serif"/>
                <a:cs typeface="Microsoft Sans Serif"/>
              </a:rPr>
              <a:t>relevo.</a:t>
            </a:r>
            <a:r>
              <a:rPr sz="650" dirty="0">
                <a:latin typeface="Microsoft Sans Serif"/>
                <a:cs typeface="Microsoft Sans Serif"/>
              </a:rPr>
              <a:t> </a:t>
            </a:r>
            <a:r>
              <a:rPr sz="650" spc="15" dirty="0">
                <a:latin typeface="Microsoft Sans Serif"/>
                <a:cs typeface="Microsoft Sans Serif"/>
              </a:rPr>
              <a:t>Algunos</a:t>
            </a:r>
            <a:r>
              <a:rPr sz="650" spc="5" dirty="0">
                <a:latin typeface="Microsoft Sans Serif"/>
                <a:cs typeface="Microsoft Sans Serif"/>
              </a:rPr>
              <a:t> </a:t>
            </a:r>
            <a:r>
              <a:rPr sz="650" spc="20" dirty="0">
                <a:latin typeface="Microsoft Sans Serif"/>
                <a:cs typeface="Microsoft Sans Serif"/>
              </a:rPr>
              <a:t>de</a:t>
            </a:r>
            <a:r>
              <a:rPr sz="650" dirty="0">
                <a:latin typeface="Microsoft Sans Serif"/>
                <a:cs typeface="Microsoft Sans Serif"/>
              </a:rPr>
              <a:t> </a:t>
            </a:r>
            <a:r>
              <a:rPr sz="650" spc="10" dirty="0">
                <a:latin typeface="Microsoft Sans Serif"/>
                <a:cs typeface="Microsoft Sans Serif"/>
              </a:rPr>
              <a:t>los</a:t>
            </a:r>
            <a:r>
              <a:rPr sz="650" spc="5" dirty="0">
                <a:latin typeface="Microsoft Sans Serif"/>
                <a:cs typeface="Microsoft Sans Serif"/>
              </a:rPr>
              <a:t> </a:t>
            </a:r>
            <a:r>
              <a:rPr sz="650" spc="10" dirty="0">
                <a:latin typeface="Microsoft Sans Serif"/>
                <a:cs typeface="Microsoft Sans Serif"/>
              </a:rPr>
              <a:t>relés</a:t>
            </a:r>
            <a:r>
              <a:rPr sz="650" dirty="0">
                <a:latin typeface="Microsoft Sans Serif"/>
                <a:cs typeface="Microsoft Sans Serif"/>
              </a:rPr>
              <a:t> </a:t>
            </a:r>
            <a:r>
              <a:rPr sz="650" spc="20" dirty="0">
                <a:latin typeface="Microsoft Sans Serif"/>
                <a:cs typeface="Microsoft Sans Serif"/>
              </a:rPr>
              <a:t>digitales</a:t>
            </a:r>
            <a:r>
              <a:rPr sz="650" spc="5" dirty="0">
                <a:latin typeface="Microsoft Sans Serif"/>
                <a:cs typeface="Microsoft Sans Serif"/>
              </a:rPr>
              <a:t> </a:t>
            </a:r>
            <a:r>
              <a:rPr sz="650" spc="15" dirty="0">
                <a:latin typeface="Microsoft Sans Serif"/>
                <a:cs typeface="Microsoft Sans Serif"/>
              </a:rPr>
              <a:t>más</a:t>
            </a:r>
            <a:r>
              <a:rPr sz="650" spc="5" dirty="0">
                <a:latin typeface="Microsoft Sans Serif"/>
                <a:cs typeface="Microsoft Sans Serif"/>
              </a:rPr>
              <a:t> </a:t>
            </a:r>
            <a:r>
              <a:rPr sz="650" spc="15" dirty="0">
                <a:latin typeface="Microsoft Sans Serif"/>
                <a:cs typeface="Microsoft Sans Serif"/>
              </a:rPr>
              <a:t>nuevos</a:t>
            </a:r>
            <a:r>
              <a:rPr sz="650" dirty="0">
                <a:latin typeface="Microsoft Sans Serif"/>
                <a:cs typeface="Microsoft Sans Serif"/>
              </a:rPr>
              <a:t> </a:t>
            </a:r>
            <a:r>
              <a:rPr sz="650" spc="25" dirty="0">
                <a:latin typeface="Microsoft Sans Serif"/>
                <a:cs typeface="Microsoft Sans Serif"/>
              </a:rPr>
              <a:t>tienen</a:t>
            </a:r>
            <a:r>
              <a:rPr sz="650" spc="5" dirty="0">
                <a:latin typeface="Microsoft Sans Serif"/>
                <a:cs typeface="Microsoft Sans Serif"/>
              </a:rPr>
              <a:t> capacidades </a:t>
            </a:r>
            <a:r>
              <a:rPr sz="650" spc="-160" dirty="0">
                <a:latin typeface="Microsoft Sans Serif"/>
                <a:cs typeface="Microsoft Sans Serif"/>
              </a:rPr>
              <a:t> </a:t>
            </a:r>
            <a:r>
              <a:rPr sz="650" spc="20" dirty="0">
                <a:latin typeface="Microsoft Sans Serif"/>
                <a:cs typeface="Microsoft Sans Serif"/>
              </a:rPr>
              <a:t>de</a:t>
            </a:r>
            <a:r>
              <a:rPr sz="650" dirty="0">
                <a:latin typeface="Microsoft Sans Serif"/>
                <a:cs typeface="Microsoft Sans Serif"/>
              </a:rPr>
              <a:t> </a:t>
            </a:r>
            <a:r>
              <a:rPr sz="650" spc="20" dirty="0">
                <a:latin typeface="Microsoft Sans Serif"/>
                <a:cs typeface="Microsoft Sans Serif"/>
              </a:rPr>
              <a:t>alarma</a:t>
            </a:r>
            <a:r>
              <a:rPr sz="650" spc="5" dirty="0">
                <a:latin typeface="Microsoft Sans Serif"/>
                <a:cs typeface="Microsoft Sans Serif"/>
              </a:rPr>
              <a:t> </a:t>
            </a:r>
            <a:r>
              <a:rPr sz="650" spc="20" dirty="0">
                <a:latin typeface="Microsoft Sans Serif"/>
                <a:cs typeface="Microsoft Sans Serif"/>
              </a:rPr>
              <a:t>cuando</a:t>
            </a:r>
            <a:r>
              <a:rPr sz="650" dirty="0">
                <a:latin typeface="Microsoft Sans Serif"/>
                <a:cs typeface="Microsoft Sans Serif"/>
              </a:rPr>
              <a:t> </a:t>
            </a:r>
            <a:r>
              <a:rPr sz="650" spc="-5" dirty="0">
                <a:latin typeface="Microsoft Sans Serif"/>
                <a:cs typeface="Microsoft Sans Serif"/>
              </a:rPr>
              <a:t>se</a:t>
            </a:r>
            <a:r>
              <a:rPr sz="650" spc="5" dirty="0">
                <a:latin typeface="Microsoft Sans Serif"/>
                <a:cs typeface="Microsoft Sans Serif"/>
              </a:rPr>
              <a:t> </a:t>
            </a:r>
            <a:r>
              <a:rPr sz="650" spc="25" dirty="0">
                <a:latin typeface="Microsoft Sans Serif"/>
                <a:cs typeface="Microsoft Sans Serif"/>
              </a:rPr>
              <a:t>pierde</a:t>
            </a:r>
            <a:r>
              <a:rPr sz="650" spc="5" dirty="0">
                <a:latin typeface="Microsoft Sans Serif"/>
                <a:cs typeface="Microsoft Sans Serif"/>
              </a:rPr>
              <a:t> </a:t>
            </a:r>
            <a:r>
              <a:rPr sz="650" spc="10" dirty="0">
                <a:latin typeface="Microsoft Sans Serif"/>
                <a:cs typeface="Microsoft Sans Serif"/>
              </a:rPr>
              <a:t>el</a:t>
            </a:r>
            <a:r>
              <a:rPr sz="650" dirty="0">
                <a:latin typeface="Microsoft Sans Serif"/>
                <a:cs typeface="Microsoft Sans Serif"/>
              </a:rPr>
              <a:t> </a:t>
            </a:r>
            <a:r>
              <a:rPr sz="650" spc="20" dirty="0">
                <a:latin typeface="Microsoft Sans Serif"/>
                <a:cs typeface="Microsoft Sans Serif"/>
              </a:rPr>
              <a:t>potencial</a:t>
            </a:r>
            <a:r>
              <a:rPr sz="650" spc="5" dirty="0">
                <a:latin typeface="Microsoft Sans Serif"/>
                <a:cs typeface="Microsoft Sans Serif"/>
              </a:rPr>
              <a:t> </a:t>
            </a:r>
            <a:r>
              <a:rPr sz="650" spc="20" dirty="0">
                <a:latin typeface="Microsoft Sans Serif"/>
                <a:cs typeface="Microsoft Sans Serif"/>
              </a:rPr>
              <a:t>en</a:t>
            </a:r>
            <a:r>
              <a:rPr sz="650" spc="5" dirty="0">
                <a:latin typeface="Microsoft Sans Serif"/>
                <a:cs typeface="Microsoft Sans Serif"/>
              </a:rPr>
              <a:t> </a:t>
            </a:r>
            <a:r>
              <a:rPr sz="650" spc="25" dirty="0">
                <a:latin typeface="Microsoft Sans Serif"/>
                <a:cs typeface="Microsoft Sans Serif"/>
              </a:rPr>
              <a:t>una</a:t>
            </a:r>
            <a:r>
              <a:rPr sz="650" dirty="0">
                <a:latin typeface="Microsoft Sans Serif"/>
                <a:cs typeface="Microsoft Sans Serif"/>
              </a:rPr>
              <a:t> </a:t>
            </a:r>
            <a:r>
              <a:rPr sz="650" spc="30" dirty="0">
                <a:latin typeface="Microsoft Sans Serif"/>
                <a:cs typeface="Microsoft Sans Serif"/>
              </a:rPr>
              <a:t>o</a:t>
            </a:r>
            <a:r>
              <a:rPr sz="650" spc="5" dirty="0">
                <a:latin typeface="Microsoft Sans Serif"/>
                <a:cs typeface="Microsoft Sans Serif"/>
              </a:rPr>
              <a:t> </a:t>
            </a:r>
            <a:r>
              <a:rPr sz="650" spc="15" dirty="0">
                <a:latin typeface="Microsoft Sans Serif"/>
                <a:cs typeface="Microsoft Sans Serif"/>
              </a:rPr>
              <a:t>dos</a:t>
            </a:r>
            <a:r>
              <a:rPr sz="650" spc="5" dirty="0">
                <a:latin typeface="Microsoft Sans Serif"/>
                <a:cs typeface="Microsoft Sans Serif"/>
              </a:rPr>
              <a:t> </a:t>
            </a:r>
            <a:r>
              <a:rPr sz="650" spc="15" dirty="0">
                <a:latin typeface="Microsoft Sans Serif"/>
                <a:cs typeface="Microsoft Sans Serif"/>
              </a:rPr>
              <a:t>entradas.</a:t>
            </a:r>
            <a:r>
              <a:rPr sz="650" dirty="0">
                <a:latin typeface="Microsoft Sans Serif"/>
                <a:cs typeface="Microsoft Sans Serif"/>
              </a:rPr>
              <a:t> Para</a:t>
            </a:r>
            <a:r>
              <a:rPr sz="650" spc="5" dirty="0">
                <a:latin typeface="Microsoft Sans Serif"/>
                <a:cs typeface="Microsoft Sans Serif"/>
              </a:rPr>
              <a:t> </a:t>
            </a:r>
            <a:r>
              <a:rPr sz="650" spc="10" dirty="0">
                <a:latin typeface="Microsoft Sans Serif"/>
                <a:cs typeface="Microsoft Sans Serif"/>
              </a:rPr>
              <a:t>la</a:t>
            </a:r>
            <a:r>
              <a:rPr sz="650" spc="5" dirty="0">
                <a:latin typeface="Microsoft Sans Serif"/>
                <a:cs typeface="Microsoft Sans Serif"/>
              </a:rPr>
              <a:t> </a:t>
            </a:r>
            <a:r>
              <a:rPr sz="650" spc="20" dirty="0">
                <a:latin typeface="Microsoft Sans Serif"/>
                <a:cs typeface="Microsoft Sans Serif"/>
              </a:rPr>
              <a:t>protección </a:t>
            </a:r>
            <a:r>
              <a:rPr sz="650" spc="-160" dirty="0">
                <a:latin typeface="Microsoft Sans Serif"/>
                <a:cs typeface="Microsoft Sans Serif"/>
              </a:rPr>
              <a:t> </a:t>
            </a:r>
            <a:r>
              <a:rPr sz="650" spc="25" dirty="0">
                <a:latin typeface="Microsoft Sans Serif"/>
                <a:cs typeface="Microsoft Sans Serif"/>
              </a:rPr>
              <a:t>contra </a:t>
            </a:r>
            <a:r>
              <a:rPr sz="650" spc="20" dirty="0">
                <a:latin typeface="Microsoft Sans Serif"/>
                <a:cs typeface="Microsoft Sans Serif"/>
              </a:rPr>
              <a:t>sobretensión, </a:t>
            </a:r>
            <a:r>
              <a:rPr sz="650" spc="-5" dirty="0">
                <a:latin typeface="Microsoft Sans Serif"/>
                <a:cs typeface="Microsoft Sans Serif"/>
              </a:rPr>
              <a:t>se </a:t>
            </a:r>
            <a:r>
              <a:rPr sz="650" spc="15" dirty="0">
                <a:latin typeface="Microsoft Sans Serif"/>
                <a:cs typeface="Microsoft Sans Serif"/>
              </a:rPr>
              <a:t>aplican </a:t>
            </a:r>
            <a:r>
              <a:rPr sz="650" spc="10" dirty="0">
                <a:latin typeface="Microsoft Sans Serif"/>
                <a:cs typeface="Microsoft Sans Serif"/>
              </a:rPr>
              <a:t>los </a:t>
            </a:r>
            <a:r>
              <a:rPr sz="650" spc="25" dirty="0">
                <a:latin typeface="Microsoft Sans Serif"/>
                <a:cs typeface="Microsoft Sans Serif"/>
              </a:rPr>
              <a:t>mismos problemas que </a:t>
            </a:r>
            <a:r>
              <a:rPr sz="650" spc="20" dirty="0">
                <a:latin typeface="Microsoft Sans Serif"/>
                <a:cs typeface="Microsoft Sans Serif"/>
              </a:rPr>
              <a:t>para </a:t>
            </a:r>
            <a:r>
              <a:rPr sz="650" spc="10" dirty="0">
                <a:latin typeface="Microsoft Sans Serif"/>
                <a:cs typeface="Microsoft Sans Serif"/>
              </a:rPr>
              <a:t>la </a:t>
            </a:r>
            <a:r>
              <a:rPr sz="650" spc="20" dirty="0">
                <a:latin typeface="Microsoft Sans Serif"/>
                <a:cs typeface="Microsoft Sans Serif"/>
              </a:rPr>
              <a:t>protección </a:t>
            </a:r>
            <a:r>
              <a:rPr sz="650" spc="5" dirty="0">
                <a:latin typeface="Microsoft Sans Serif"/>
                <a:cs typeface="Microsoft Sans Serif"/>
              </a:rPr>
              <a:t>V/ </a:t>
            </a:r>
            <a:r>
              <a:rPr sz="650" spc="10" dirty="0">
                <a:latin typeface="Microsoft Sans Serif"/>
                <a:cs typeface="Microsoft Sans Serif"/>
              </a:rPr>
              <a:t> </a:t>
            </a:r>
            <a:r>
              <a:rPr sz="650" spc="-5" dirty="0">
                <a:latin typeface="Microsoft Sans Serif"/>
                <a:cs typeface="Microsoft Sans Serif"/>
              </a:rPr>
              <a:t>Hz.</a:t>
            </a:r>
            <a:endParaRPr sz="650">
              <a:latin typeface="Microsoft Sans Serif"/>
              <a:cs typeface="Microsoft Sans Serif"/>
            </a:endParaRPr>
          </a:p>
        </p:txBody>
      </p:sp>
      <p:sp>
        <p:nvSpPr>
          <p:cNvPr id="52" name="object 52"/>
          <p:cNvSpPr txBox="1"/>
          <p:nvPr/>
        </p:nvSpPr>
        <p:spPr>
          <a:xfrm>
            <a:off x="9100183" y="1384779"/>
            <a:ext cx="7425172" cy="1582997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R="135890" algn="ctr">
              <a:lnSpc>
                <a:spcPct val="100000"/>
              </a:lnSpc>
              <a:spcBef>
                <a:spcPts val="100"/>
              </a:spcBef>
            </a:pPr>
            <a:r>
              <a:rPr sz="900" spc="-5" dirty="0">
                <a:latin typeface="Microsoft Sans Serif"/>
                <a:cs typeface="Microsoft Sans Serif"/>
              </a:rPr>
              <a:t>VI.</a:t>
            </a:r>
            <a:r>
              <a:rPr sz="900" spc="-25" dirty="0">
                <a:latin typeface="Microsoft Sans Serif"/>
                <a:cs typeface="Microsoft Sans Serif"/>
              </a:rPr>
              <a:t> </a:t>
            </a:r>
            <a:r>
              <a:rPr sz="900" spc="-10" dirty="0">
                <a:latin typeface="Microsoft Sans Serif"/>
                <a:cs typeface="Microsoft Sans Serif"/>
              </a:rPr>
              <a:t>C</a:t>
            </a:r>
            <a:r>
              <a:rPr sz="750" spc="-10" dirty="0">
                <a:latin typeface="Microsoft Sans Serif"/>
                <a:cs typeface="Microsoft Sans Serif"/>
              </a:rPr>
              <a:t>ORDINACIÓN</a:t>
            </a:r>
            <a:r>
              <a:rPr sz="750" spc="-15" dirty="0">
                <a:latin typeface="Microsoft Sans Serif"/>
                <a:cs typeface="Microsoft Sans Serif"/>
              </a:rPr>
              <a:t> </a:t>
            </a:r>
            <a:r>
              <a:rPr sz="750" spc="-20" dirty="0">
                <a:latin typeface="Microsoft Sans Serif"/>
                <a:cs typeface="Microsoft Sans Serif"/>
              </a:rPr>
              <a:t>DE</a:t>
            </a:r>
            <a:r>
              <a:rPr sz="900" spc="-20" dirty="0">
                <a:latin typeface="Microsoft Sans Serif"/>
                <a:cs typeface="Microsoft Sans Serif"/>
              </a:rPr>
              <a:t>PAG</a:t>
            </a:r>
            <a:r>
              <a:rPr sz="750" spc="-20" dirty="0">
                <a:latin typeface="Microsoft Sans Serif"/>
                <a:cs typeface="Microsoft Sans Serif"/>
              </a:rPr>
              <a:t>ROTECCIÓN</a:t>
            </a:r>
            <a:r>
              <a:rPr sz="900" spc="-20" dirty="0">
                <a:latin typeface="Microsoft Sans Serif"/>
                <a:cs typeface="Microsoft Sans Serif"/>
              </a:rPr>
              <a:t>W.</a:t>
            </a:r>
            <a:r>
              <a:rPr sz="750" spc="-20" dirty="0">
                <a:latin typeface="Microsoft Sans Serif"/>
                <a:cs typeface="Microsoft Sans Serif"/>
              </a:rPr>
              <a:t>ITH</a:t>
            </a:r>
            <a:r>
              <a:rPr sz="900" spc="-20" dirty="0">
                <a:latin typeface="Microsoft Sans Serif"/>
                <a:cs typeface="Microsoft Sans Serif"/>
              </a:rPr>
              <a:t>A</a:t>
            </a:r>
            <a:r>
              <a:rPr sz="750" spc="-20" dirty="0">
                <a:latin typeface="Microsoft Sans Serif"/>
                <a:cs typeface="Microsoft Sans Serif"/>
              </a:rPr>
              <a:t>UTOMÁTICO</a:t>
            </a:r>
            <a:endParaRPr sz="750">
              <a:latin typeface="Microsoft Sans Serif"/>
              <a:cs typeface="Microsoft Sans Serif"/>
            </a:endParaRPr>
          </a:p>
          <a:p>
            <a:pPr marR="137795" algn="ctr">
              <a:lnSpc>
                <a:spcPct val="100000"/>
              </a:lnSpc>
              <a:spcBef>
                <a:spcPts val="20"/>
              </a:spcBef>
            </a:pPr>
            <a:r>
              <a:rPr sz="950" spc="-50" dirty="0">
                <a:latin typeface="Microsoft Sans Serif"/>
                <a:cs typeface="Microsoft Sans Serif"/>
              </a:rPr>
              <a:t>V</a:t>
            </a:r>
            <a:r>
              <a:rPr sz="750" spc="-50" dirty="0">
                <a:latin typeface="Microsoft Sans Serif"/>
                <a:cs typeface="Microsoft Sans Serif"/>
              </a:rPr>
              <a:t>OLTAJE</a:t>
            </a:r>
            <a:r>
              <a:rPr sz="950" spc="-50" dirty="0">
                <a:latin typeface="Microsoft Sans Serif"/>
                <a:cs typeface="Microsoft Sans Serif"/>
              </a:rPr>
              <a:t>R</a:t>
            </a:r>
            <a:r>
              <a:rPr sz="750" spc="-50" dirty="0">
                <a:latin typeface="Microsoft Sans Serif"/>
                <a:cs typeface="Microsoft Sans Serif"/>
              </a:rPr>
              <a:t>REGULADOR</a:t>
            </a:r>
            <a:endParaRPr sz="750">
              <a:latin typeface="Microsoft Sans Serif"/>
              <a:cs typeface="Microsoft Sans Serif"/>
            </a:endParaRPr>
          </a:p>
          <a:p>
            <a:pPr marL="12700" marR="9525" indent="153670">
              <a:lnSpc>
                <a:spcPct val="133500"/>
              </a:lnSpc>
              <a:spcBef>
                <a:spcPts val="295"/>
              </a:spcBef>
            </a:pPr>
            <a:r>
              <a:rPr sz="750" spc="-5" dirty="0">
                <a:latin typeface="Microsoft Sans Serif"/>
                <a:cs typeface="Microsoft Sans Serif"/>
              </a:rPr>
              <a:t>Los</a:t>
            </a:r>
            <a:r>
              <a:rPr sz="750" spc="25" dirty="0">
                <a:latin typeface="Microsoft Sans Serif"/>
                <a:cs typeface="Microsoft Sans Serif"/>
              </a:rPr>
              <a:t> </a:t>
            </a:r>
            <a:r>
              <a:rPr sz="750" spc="15" dirty="0">
                <a:latin typeface="Microsoft Sans Serif"/>
                <a:cs typeface="Microsoft Sans Serif"/>
              </a:rPr>
              <a:t>sistemas</a:t>
            </a:r>
            <a:r>
              <a:rPr sz="750" spc="25" dirty="0">
                <a:latin typeface="Microsoft Sans Serif"/>
                <a:cs typeface="Microsoft Sans Serif"/>
              </a:rPr>
              <a:t> de</a:t>
            </a:r>
            <a:r>
              <a:rPr sz="750" spc="30" dirty="0">
                <a:latin typeface="Microsoft Sans Serif"/>
                <a:cs typeface="Microsoft Sans Serif"/>
              </a:rPr>
              <a:t> </a:t>
            </a:r>
            <a:r>
              <a:rPr sz="750" spc="15" dirty="0">
                <a:latin typeface="Microsoft Sans Serif"/>
                <a:cs typeface="Microsoft Sans Serif"/>
              </a:rPr>
              <a:t>excitación</a:t>
            </a:r>
            <a:r>
              <a:rPr sz="750" spc="25" dirty="0">
                <a:latin typeface="Microsoft Sans Serif"/>
                <a:cs typeface="Microsoft Sans Serif"/>
              </a:rPr>
              <a:t> </a:t>
            </a:r>
            <a:r>
              <a:rPr sz="750" spc="20" dirty="0">
                <a:latin typeface="Microsoft Sans Serif"/>
                <a:cs typeface="Microsoft Sans Serif"/>
              </a:rPr>
              <a:t>digitales</a:t>
            </a:r>
            <a:r>
              <a:rPr sz="750" spc="30" dirty="0">
                <a:latin typeface="Microsoft Sans Serif"/>
                <a:cs typeface="Microsoft Sans Serif"/>
              </a:rPr>
              <a:t> </a:t>
            </a:r>
            <a:r>
              <a:rPr sz="750" spc="35" dirty="0">
                <a:latin typeface="Microsoft Sans Serif"/>
                <a:cs typeface="Microsoft Sans Serif"/>
              </a:rPr>
              <a:t>modernos</a:t>
            </a:r>
            <a:r>
              <a:rPr sz="750" spc="25" dirty="0">
                <a:latin typeface="Microsoft Sans Serif"/>
                <a:cs typeface="Microsoft Sans Serif"/>
              </a:rPr>
              <a:t> </a:t>
            </a:r>
            <a:r>
              <a:rPr sz="750" spc="40" dirty="0">
                <a:latin typeface="Microsoft Sans Serif"/>
                <a:cs typeface="Microsoft Sans Serif"/>
              </a:rPr>
              <a:t>no</a:t>
            </a:r>
            <a:r>
              <a:rPr sz="750" spc="30" dirty="0">
                <a:latin typeface="Microsoft Sans Serif"/>
                <a:cs typeface="Microsoft Sans Serif"/>
              </a:rPr>
              <a:t> </a:t>
            </a:r>
            <a:r>
              <a:rPr sz="750" spc="20" dirty="0">
                <a:latin typeface="Microsoft Sans Serif"/>
                <a:cs typeface="Microsoft Sans Serif"/>
              </a:rPr>
              <a:t>solo </a:t>
            </a:r>
            <a:r>
              <a:rPr sz="750" spc="25" dirty="0">
                <a:latin typeface="Microsoft Sans Serif"/>
                <a:cs typeface="Microsoft Sans Serif"/>
              </a:rPr>
              <a:t> </a:t>
            </a:r>
            <a:r>
              <a:rPr sz="750" spc="35" dirty="0">
                <a:latin typeface="Microsoft Sans Serif"/>
                <a:cs typeface="Microsoft Sans Serif"/>
              </a:rPr>
              <a:t>proporcionan</a:t>
            </a:r>
            <a:r>
              <a:rPr sz="750" dirty="0">
                <a:latin typeface="Microsoft Sans Serif"/>
                <a:cs typeface="Microsoft Sans Serif"/>
              </a:rPr>
              <a:t> </a:t>
            </a:r>
            <a:r>
              <a:rPr sz="750" spc="30" dirty="0">
                <a:latin typeface="Microsoft Sans Serif"/>
                <a:cs typeface="Microsoft Sans Serif"/>
              </a:rPr>
              <a:t>corriente</a:t>
            </a:r>
            <a:r>
              <a:rPr sz="750" dirty="0">
                <a:latin typeface="Microsoft Sans Serif"/>
                <a:cs typeface="Microsoft Sans Serif"/>
              </a:rPr>
              <a:t> </a:t>
            </a:r>
            <a:r>
              <a:rPr sz="750" spc="25" dirty="0">
                <a:latin typeface="Microsoft Sans Serif"/>
                <a:cs typeface="Microsoft Sans Serif"/>
              </a:rPr>
              <a:t>de</a:t>
            </a:r>
            <a:r>
              <a:rPr sz="750" dirty="0">
                <a:latin typeface="Microsoft Sans Serif"/>
                <a:cs typeface="Microsoft Sans Serif"/>
              </a:rPr>
              <a:t> </a:t>
            </a:r>
            <a:r>
              <a:rPr sz="750" spc="25" dirty="0">
                <a:latin typeface="Microsoft Sans Serif"/>
                <a:cs typeface="Microsoft Sans Serif"/>
              </a:rPr>
              <a:t>campo</a:t>
            </a:r>
            <a:r>
              <a:rPr sz="750" dirty="0">
                <a:latin typeface="Microsoft Sans Serif"/>
                <a:cs typeface="Microsoft Sans Serif"/>
              </a:rPr>
              <a:t> </a:t>
            </a:r>
            <a:r>
              <a:rPr sz="750" spc="25" dirty="0">
                <a:latin typeface="Microsoft Sans Serif"/>
                <a:cs typeface="Microsoft Sans Serif"/>
              </a:rPr>
              <a:t>para</a:t>
            </a:r>
            <a:r>
              <a:rPr sz="750" dirty="0">
                <a:latin typeface="Microsoft Sans Serif"/>
                <a:cs typeface="Microsoft Sans Serif"/>
              </a:rPr>
              <a:t> </a:t>
            </a:r>
            <a:r>
              <a:rPr sz="750" spc="30" dirty="0">
                <a:latin typeface="Microsoft Sans Serif"/>
                <a:cs typeface="Microsoft Sans Serif"/>
              </a:rPr>
              <a:t>una</a:t>
            </a:r>
            <a:r>
              <a:rPr sz="750" dirty="0">
                <a:latin typeface="Microsoft Sans Serif"/>
                <a:cs typeface="Microsoft Sans Serif"/>
              </a:rPr>
              <a:t> </a:t>
            </a:r>
            <a:r>
              <a:rPr sz="750" spc="30" dirty="0">
                <a:latin typeface="Microsoft Sans Serif"/>
                <a:cs typeface="Microsoft Sans Serif"/>
              </a:rPr>
              <a:t>máquina</a:t>
            </a:r>
            <a:r>
              <a:rPr sz="750" dirty="0">
                <a:latin typeface="Microsoft Sans Serif"/>
                <a:cs typeface="Microsoft Sans Serif"/>
              </a:rPr>
              <a:t> </a:t>
            </a:r>
            <a:r>
              <a:rPr sz="750" spc="15" dirty="0">
                <a:latin typeface="Microsoft Sans Serif"/>
                <a:cs typeface="Microsoft Sans Serif"/>
              </a:rPr>
              <a:t>síncrona,</a:t>
            </a:r>
            <a:r>
              <a:rPr sz="750" dirty="0">
                <a:latin typeface="Microsoft Sans Serif"/>
                <a:cs typeface="Microsoft Sans Serif"/>
              </a:rPr>
              <a:t> </a:t>
            </a:r>
            <a:r>
              <a:rPr sz="750" spc="20" dirty="0">
                <a:latin typeface="Microsoft Sans Serif"/>
                <a:cs typeface="Microsoft Sans Serif"/>
              </a:rPr>
              <a:t>sino</a:t>
            </a:r>
            <a:r>
              <a:rPr sz="750" dirty="0">
                <a:latin typeface="Microsoft Sans Serif"/>
                <a:cs typeface="Microsoft Sans Serif"/>
              </a:rPr>
              <a:t> </a:t>
            </a:r>
            <a:r>
              <a:rPr sz="750" spc="30" dirty="0">
                <a:latin typeface="Microsoft Sans Serif"/>
                <a:cs typeface="Microsoft Sans Serif"/>
              </a:rPr>
              <a:t>que </a:t>
            </a:r>
            <a:r>
              <a:rPr sz="750" spc="-185" dirty="0">
                <a:latin typeface="Microsoft Sans Serif"/>
                <a:cs typeface="Microsoft Sans Serif"/>
              </a:rPr>
              <a:t> </a:t>
            </a:r>
            <a:r>
              <a:rPr sz="750" spc="35" dirty="0">
                <a:latin typeface="Microsoft Sans Serif"/>
                <a:cs typeface="Microsoft Sans Serif"/>
              </a:rPr>
              <a:t>también </a:t>
            </a:r>
            <a:r>
              <a:rPr sz="750" spc="20" dirty="0">
                <a:latin typeface="Microsoft Sans Serif"/>
                <a:cs typeface="Microsoft Sans Serif"/>
              </a:rPr>
              <a:t>incluyen </a:t>
            </a:r>
            <a:r>
              <a:rPr sz="750" spc="25" dirty="0">
                <a:latin typeface="Microsoft Sans Serif"/>
                <a:cs typeface="Microsoft Sans Serif"/>
              </a:rPr>
              <a:t>muchos controles suplementarios, </a:t>
            </a:r>
            <a:r>
              <a:rPr sz="750" spc="30" dirty="0">
                <a:latin typeface="Microsoft Sans Serif"/>
                <a:cs typeface="Microsoft Sans Serif"/>
              </a:rPr>
              <a:t>como limitadores </a:t>
            </a:r>
            <a:r>
              <a:rPr sz="750" spc="35" dirty="0">
                <a:latin typeface="Microsoft Sans Serif"/>
                <a:cs typeface="Microsoft Sans Serif"/>
              </a:rPr>
              <a:t> </a:t>
            </a:r>
            <a:r>
              <a:rPr sz="750" spc="25" dirty="0">
                <a:latin typeface="Microsoft Sans Serif"/>
                <a:cs typeface="Microsoft Sans Serif"/>
              </a:rPr>
              <a:t>de </a:t>
            </a:r>
            <a:r>
              <a:rPr sz="750" spc="20" dirty="0">
                <a:latin typeface="Microsoft Sans Serif"/>
                <a:cs typeface="Microsoft Sans Serif"/>
              </a:rPr>
              <a:t>sobreexcitación </a:t>
            </a:r>
            <a:r>
              <a:rPr sz="750" spc="5" dirty="0">
                <a:latin typeface="Microsoft Sans Serif"/>
                <a:cs typeface="Microsoft Sans Serif"/>
              </a:rPr>
              <a:t>y </a:t>
            </a:r>
            <a:r>
              <a:rPr sz="750" spc="15" dirty="0">
                <a:latin typeface="Microsoft Sans Serif"/>
                <a:cs typeface="Microsoft Sans Serif"/>
              </a:rPr>
              <a:t>subexcitación, </a:t>
            </a:r>
            <a:r>
              <a:rPr sz="750" spc="30" dirty="0">
                <a:latin typeface="Microsoft Sans Serif"/>
                <a:cs typeface="Microsoft Sans Serif"/>
              </a:rPr>
              <a:t>limitadores </a:t>
            </a:r>
            <a:r>
              <a:rPr sz="750" spc="25" dirty="0">
                <a:latin typeface="Microsoft Sans Serif"/>
                <a:cs typeface="Microsoft Sans Serif"/>
              </a:rPr>
              <a:t>de </a:t>
            </a:r>
            <a:r>
              <a:rPr sz="750" dirty="0">
                <a:latin typeface="Microsoft Sans Serif"/>
                <a:cs typeface="Microsoft Sans Serif"/>
              </a:rPr>
              <a:t>V/Hz </a:t>
            </a:r>
            <a:r>
              <a:rPr sz="750" spc="5" dirty="0">
                <a:latin typeface="Microsoft Sans Serif"/>
                <a:cs typeface="Microsoft Sans Serif"/>
              </a:rPr>
              <a:t>y </a:t>
            </a:r>
            <a:r>
              <a:rPr sz="750" spc="20" dirty="0">
                <a:latin typeface="Microsoft Sans Serif"/>
                <a:cs typeface="Microsoft Sans Serif"/>
              </a:rPr>
              <a:t>voltaje </a:t>
            </a:r>
            <a:r>
              <a:rPr sz="750" spc="25" dirty="0">
                <a:latin typeface="Microsoft Sans Serif"/>
                <a:cs typeface="Microsoft Sans Serif"/>
              </a:rPr>
              <a:t> </a:t>
            </a:r>
            <a:r>
              <a:rPr sz="750" spc="30" dirty="0">
                <a:latin typeface="Microsoft Sans Serif"/>
                <a:cs typeface="Microsoft Sans Serif"/>
              </a:rPr>
              <a:t>terminal,</a:t>
            </a:r>
            <a:r>
              <a:rPr sz="750" spc="-5" dirty="0">
                <a:latin typeface="Microsoft Sans Serif"/>
                <a:cs typeface="Microsoft Sans Serif"/>
              </a:rPr>
              <a:t> </a:t>
            </a:r>
            <a:r>
              <a:rPr sz="750" spc="5" dirty="0">
                <a:latin typeface="Microsoft Sans Serif"/>
                <a:cs typeface="Microsoft Sans Serif"/>
              </a:rPr>
              <a:t>y</a:t>
            </a:r>
            <a:r>
              <a:rPr sz="750" dirty="0">
                <a:latin typeface="Microsoft Sans Serif"/>
                <a:cs typeface="Microsoft Sans Serif"/>
              </a:rPr>
              <a:t> a </a:t>
            </a:r>
            <a:r>
              <a:rPr sz="750" spc="40" dirty="0">
                <a:latin typeface="Microsoft Sans Serif"/>
                <a:cs typeface="Microsoft Sans Serif"/>
              </a:rPr>
              <a:t>menudo</a:t>
            </a:r>
            <a:r>
              <a:rPr sz="750" dirty="0">
                <a:latin typeface="Microsoft Sans Serif"/>
                <a:cs typeface="Microsoft Sans Serif"/>
              </a:rPr>
              <a:t> </a:t>
            </a:r>
            <a:r>
              <a:rPr sz="750" spc="30" dirty="0">
                <a:latin typeface="Microsoft Sans Serif"/>
                <a:cs typeface="Microsoft Sans Serif"/>
              </a:rPr>
              <a:t>incorporan</a:t>
            </a:r>
            <a:r>
              <a:rPr sz="750" spc="-5" dirty="0">
                <a:latin typeface="Microsoft Sans Serif"/>
                <a:cs typeface="Microsoft Sans Serif"/>
              </a:rPr>
              <a:t> </a:t>
            </a:r>
            <a:r>
              <a:rPr sz="750" spc="15" dirty="0">
                <a:latin typeface="Microsoft Sans Serif"/>
                <a:cs typeface="Microsoft Sans Serif"/>
              </a:rPr>
              <a:t>varios</a:t>
            </a:r>
            <a:r>
              <a:rPr sz="750" dirty="0">
                <a:latin typeface="Microsoft Sans Serif"/>
                <a:cs typeface="Microsoft Sans Serif"/>
              </a:rPr>
              <a:t> </a:t>
            </a:r>
            <a:r>
              <a:rPr sz="750" spc="35" dirty="0">
                <a:latin typeface="Microsoft Sans Serif"/>
                <a:cs typeface="Microsoft Sans Serif"/>
              </a:rPr>
              <a:t>otros</a:t>
            </a:r>
            <a:r>
              <a:rPr sz="750" dirty="0">
                <a:latin typeface="Microsoft Sans Serif"/>
                <a:cs typeface="Microsoft Sans Serif"/>
              </a:rPr>
              <a:t> </a:t>
            </a:r>
            <a:r>
              <a:rPr sz="750" spc="25" dirty="0">
                <a:latin typeface="Microsoft Sans Serif"/>
                <a:cs typeface="Microsoft Sans Serif"/>
              </a:rPr>
              <a:t>elementos</a:t>
            </a:r>
            <a:r>
              <a:rPr sz="750" dirty="0">
                <a:latin typeface="Microsoft Sans Serif"/>
                <a:cs typeface="Microsoft Sans Serif"/>
              </a:rPr>
              <a:t> </a:t>
            </a:r>
            <a:r>
              <a:rPr sz="750" spc="25" dirty="0">
                <a:latin typeface="Microsoft Sans Serif"/>
                <a:cs typeface="Microsoft Sans Serif"/>
              </a:rPr>
              <a:t>de</a:t>
            </a:r>
            <a:r>
              <a:rPr sz="750" dirty="0">
                <a:latin typeface="Microsoft Sans Serif"/>
                <a:cs typeface="Microsoft Sans Serif"/>
              </a:rPr>
              <a:t> </a:t>
            </a:r>
            <a:r>
              <a:rPr sz="750" spc="25" dirty="0">
                <a:latin typeface="Microsoft Sans Serif"/>
                <a:cs typeface="Microsoft Sans Serif"/>
              </a:rPr>
              <a:t>protección. </a:t>
            </a:r>
            <a:r>
              <a:rPr sz="750" spc="-185" dirty="0">
                <a:latin typeface="Microsoft Sans Serif"/>
                <a:cs typeface="Microsoft Sans Serif"/>
              </a:rPr>
              <a:t> </a:t>
            </a:r>
            <a:r>
              <a:rPr sz="750" spc="-50" dirty="0">
                <a:latin typeface="Microsoft Sans Serif"/>
                <a:cs typeface="Microsoft Sans Serif"/>
              </a:rPr>
              <a:t>Es </a:t>
            </a:r>
            <a:r>
              <a:rPr sz="750" spc="30" dirty="0">
                <a:latin typeface="Microsoft Sans Serif"/>
                <a:cs typeface="Microsoft Sans Serif"/>
              </a:rPr>
              <a:t>una </a:t>
            </a:r>
            <a:r>
              <a:rPr sz="750" spc="20" dirty="0">
                <a:latin typeface="Microsoft Sans Serif"/>
                <a:cs typeface="Microsoft Sans Serif"/>
              </a:rPr>
              <a:t>práctica </a:t>
            </a:r>
            <a:r>
              <a:rPr sz="750" spc="35" dirty="0">
                <a:latin typeface="Microsoft Sans Serif"/>
                <a:cs typeface="Microsoft Sans Serif"/>
              </a:rPr>
              <a:t>común </a:t>
            </a:r>
            <a:r>
              <a:rPr sz="750" spc="5" dirty="0">
                <a:latin typeface="Microsoft Sans Serif"/>
                <a:cs typeface="Microsoft Sans Serif"/>
              </a:rPr>
              <a:t>y </a:t>
            </a:r>
            <a:r>
              <a:rPr sz="750" spc="25" dirty="0">
                <a:latin typeface="Microsoft Sans Serif"/>
                <a:cs typeface="Microsoft Sans Serif"/>
              </a:rPr>
              <a:t>recomendada </a:t>
            </a:r>
            <a:r>
              <a:rPr sz="750" spc="35" dirty="0">
                <a:latin typeface="Microsoft Sans Serif"/>
                <a:cs typeface="Microsoft Sans Serif"/>
              </a:rPr>
              <a:t>tener </a:t>
            </a:r>
            <a:r>
              <a:rPr sz="750" spc="45" dirty="0">
                <a:latin typeface="Microsoft Sans Serif"/>
                <a:cs typeface="Microsoft Sans Serif"/>
              </a:rPr>
              <a:t>un </a:t>
            </a:r>
            <a:r>
              <a:rPr sz="750" spc="20" dirty="0">
                <a:latin typeface="Microsoft Sans Serif"/>
                <a:cs typeface="Microsoft Sans Serif"/>
              </a:rPr>
              <a:t>relé separado </a:t>
            </a:r>
            <a:r>
              <a:rPr sz="750" spc="25" dirty="0">
                <a:latin typeface="Microsoft Sans Serif"/>
                <a:cs typeface="Microsoft Sans Serif"/>
              </a:rPr>
              <a:t>en </a:t>
            </a:r>
            <a:r>
              <a:rPr sz="750" spc="10" dirty="0">
                <a:latin typeface="Microsoft Sans Serif"/>
                <a:cs typeface="Microsoft Sans Serif"/>
              </a:rPr>
              <a:t>el </a:t>
            </a:r>
            <a:r>
              <a:rPr sz="750" spc="15" dirty="0">
                <a:latin typeface="Microsoft Sans Serif"/>
                <a:cs typeface="Microsoft Sans Serif"/>
              </a:rPr>
              <a:t> </a:t>
            </a:r>
            <a:r>
              <a:rPr sz="750" spc="35" dirty="0">
                <a:latin typeface="Microsoft Sans Serif"/>
                <a:cs typeface="Microsoft Sans Serif"/>
              </a:rPr>
              <a:t>terminal </a:t>
            </a:r>
            <a:r>
              <a:rPr sz="750" spc="20" dirty="0">
                <a:latin typeface="Microsoft Sans Serif"/>
                <a:cs typeface="Microsoft Sans Serif"/>
              </a:rPr>
              <a:t>del </a:t>
            </a:r>
            <a:r>
              <a:rPr sz="750" spc="30" dirty="0">
                <a:latin typeface="Microsoft Sans Serif"/>
                <a:cs typeface="Microsoft Sans Serif"/>
              </a:rPr>
              <a:t>generador como </a:t>
            </a:r>
            <a:r>
              <a:rPr sz="750" spc="25" dirty="0">
                <a:latin typeface="Microsoft Sans Serif"/>
                <a:cs typeface="Microsoft Sans Serif"/>
              </a:rPr>
              <a:t>respaldo cuando </a:t>
            </a:r>
            <a:r>
              <a:rPr sz="750" spc="10" dirty="0">
                <a:latin typeface="Microsoft Sans Serif"/>
                <a:cs typeface="Microsoft Sans Serif"/>
              </a:rPr>
              <a:t>el </a:t>
            </a:r>
            <a:r>
              <a:rPr sz="750" spc="-50" dirty="0">
                <a:latin typeface="Microsoft Sans Serif"/>
                <a:cs typeface="Microsoft Sans Serif"/>
              </a:rPr>
              <a:t>AVR </a:t>
            </a:r>
            <a:r>
              <a:rPr sz="750" spc="25" dirty="0">
                <a:latin typeface="Microsoft Sans Serif"/>
                <a:cs typeface="Microsoft Sans Serif"/>
              </a:rPr>
              <a:t>(regulador </a:t>
            </a:r>
            <a:r>
              <a:rPr sz="750" spc="30" dirty="0">
                <a:latin typeface="Microsoft Sans Serif"/>
                <a:cs typeface="Microsoft Sans Serif"/>
              </a:rPr>
              <a:t> automático</a:t>
            </a:r>
            <a:r>
              <a:rPr sz="750" spc="-5" dirty="0">
                <a:latin typeface="Microsoft Sans Serif"/>
                <a:cs typeface="Microsoft Sans Serif"/>
              </a:rPr>
              <a:t> </a:t>
            </a:r>
            <a:r>
              <a:rPr sz="750" spc="25" dirty="0">
                <a:latin typeface="Microsoft Sans Serif"/>
                <a:cs typeface="Microsoft Sans Serif"/>
              </a:rPr>
              <a:t>de</a:t>
            </a:r>
            <a:r>
              <a:rPr sz="750" spc="-5" dirty="0">
                <a:latin typeface="Microsoft Sans Serif"/>
                <a:cs typeface="Microsoft Sans Serif"/>
              </a:rPr>
              <a:t> </a:t>
            </a:r>
            <a:r>
              <a:rPr sz="750" spc="15" dirty="0">
                <a:latin typeface="Microsoft Sans Serif"/>
                <a:cs typeface="Microsoft Sans Serif"/>
              </a:rPr>
              <a:t>voltaje)</a:t>
            </a:r>
            <a:r>
              <a:rPr sz="750" spc="-5" dirty="0">
                <a:latin typeface="Microsoft Sans Serif"/>
                <a:cs typeface="Microsoft Sans Serif"/>
              </a:rPr>
              <a:t> </a:t>
            </a:r>
            <a:r>
              <a:rPr sz="750" spc="10" dirty="0">
                <a:latin typeface="Microsoft Sans Serif"/>
                <a:cs typeface="Microsoft Sans Serif"/>
              </a:rPr>
              <a:t>está</a:t>
            </a:r>
            <a:r>
              <a:rPr sz="750" spc="-5" dirty="0">
                <a:latin typeface="Microsoft Sans Serif"/>
                <a:cs typeface="Microsoft Sans Serif"/>
              </a:rPr>
              <a:t> </a:t>
            </a:r>
            <a:r>
              <a:rPr sz="750" spc="25" dirty="0">
                <a:latin typeface="Microsoft Sans Serif"/>
                <a:cs typeface="Microsoft Sans Serif"/>
              </a:rPr>
              <a:t>en</a:t>
            </a:r>
            <a:r>
              <a:rPr sz="750" spc="-5" dirty="0">
                <a:latin typeface="Microsoft Sans Serif"/>
                <a:cs typeface="Microsoft Sans Serif"/>
              </a:rPr>
              <a:t> </a:t>
            </a:r>
            <a:r>
              <a:rPr sz="750" spc="45" dirty="0">
                <a:latin typeface="Microsoft Sans Serif"/>
                <a:cs typeface="Microsoft Sans Serif"/>
              </a:rPr>
              <a:t>modo</a:t>
            </a:r>
            <a:r>
              <a:rPr sz="750" spc="-5" dirty="0">
                <a:latin typeface="Microsoft Sans Serif"/>
                <a:cs typeface="Microsoft Sans Serif"/>
              </a:rPr>
              <a:t> </a:t>
            </a:r>
            <a:r>
              <a:rPr sz="750" spc="30" dirty="0">
                <a:latin typeface="Microsoft Sans Serif"/>
                <a:cs typeface="Microsoft Sans Serif"/>
              </a:rPr>
              <a:t>manual</a:t>
            </a:r>
            <a:r>
              <a:rPr sz="750" spc="-5" dirty="0">
                <a:latin typeface="Microsoft Sans Serif"/>
                <a:cs typeface="Microsoft Sans Serif"/>
              </a:rPr>
              <a:t> </a:t>
            </a:r>
            <a:r>
              <a:rPr sz="750" spc="35" dirty="0">
                <a:latin typeface="Microsoft Sans Serif"/>
                <a:cs typeface="Microsoft Sans Serif"/>
              </a:rPr>
              <a:t>o</a:t>
            </a:r>
            <a:r>
              <a:rPr sz="750" spc="-5" dirty="0">
                <a:latin typeface="Microsoft Sans Serif"/>
                <a:cs typeface="Microsoft Sans Serif"/>
              </a:rPr>
              <a:t> </a:t>
            </a:r>
            <a:r>
              <a:rPr sz="750" spc="40" dirty="0">
                <a:latin typeface="Microsoft Sans Serif"/>
                <a:cs typeface="Microsoft Sans Serif"/>
              </a:rPr>
              <a:t>no</a:t>
            </a:r>
            <a:r>
              <a:rPr sz="750" spc="-5" dirty="0">
                <a:latin typeface="Microsoft Sans Serif"/>
                <a:cs typeface="Microsoft Sans Serif"/>
              </a:rPr>
              <a:t> </a:t>
            </a:r>
            <a:r>
              <a:rPr sz="750" spc="25" dirty="0">
                <a:latin typeface="Microsoft Sans Serif"/>
                <a:cs typeface="Microsoft Sans Serif"/>
              </a:rPr>
              <a:t>funciona.</a:t>
            </a:r>
            <a:endParaRPr sz="750">
              <a:latin typeface="Microsoft Sans Serif"/>
              <a:cs typeface="Microsoft Sans Serif"/>
            </a:endParaRPr>
          </a:p>
          <a:p>
            <a:pPr marL="12700" marR="5080" indent="153670">
              <a:lnSpc>
                <a:spcPts val="1200"/>
              </a:lnSpc>
              <a:spcBef>
                <a:spcPts val="80"/>
              </a:spcBef>
            </a:pPr>
            <a:r>
              <a:rPr sz="700" spc="-50" dirty="0">
                <a:latin typeface="Microsoft Sans Serif"/>
                <a:cs typeface="Microsoft Sans Serif"/>
              </a:rPr>
              <a:t>Es</a:t>
            </a:r>
            <a:r>
              <a:rPr sz="700" spc="-5" dirty="0">
                <a:latin typeface="Microsoft Sans Serif"/>
                <a:cs typeface="Microsoft Sans Serif"/>
              </a:rPr>
              <a:t> </a:t>
            </a:r>
            <a:r>
              <a:rPr sz="700" spc="10" dirty="0">
                <a:latin typeface="Microsoft Sans Serif"/>
                <a:cs typeface="Microsoft Sans Serif"/>
              </a:rPr>
              <a:t>deseable</a:t>
            </a:r>
            <a:r>
              <a:rPr sz="700" spc="-5" dirty="0">
                <a:latin typeface="Microsoft Sans Serif"/>
                <a:cs typeface="Microsoft Sans Serif"/>
              </a:rPr>
              <a:t> </a:t>
            </a:r>
            <a:r>
              <a:rPr sz="700" spc="30" dirty="0">
                <a:latin typeface="Microsoft Sans Serif"/>
                <a:cs typeface="Microsoft Sans Serif"/>
              </a:rPr>
              <a:t>que</a:t>
            </a:r>
            <a:r>
              <a:rPr sz="700" dirty="0">
                <a:latin typeface="Microsoft Sans Serif"/>
                <a:cs typeface="Microsoft Sans Serif"/>
              </a:rPr>
              <a:t> </a:t>
            </a:r>
            <a:r>
              <a:rPr sz="700" spc="10" dirty="0">
                <a:latin typeface="Microsoft Sans Serif"/>
                <a:cs typeface="Microsoft Sans Serif"/>
              </a:rPr>
              <a:t>la</a:t>
            </a:r>
            <a:r>
              <a:rPr sz="700" spc="-5" dirty="0">
                <a:latin typeface="Microsoft Sans Serif"/>
                <a:cs typeface="Microsoft Sans Serif"/>
              </a:rPr>
              <a:t> </a:t>
            </a:r>
            <a:r>
              <a:rPr sz="700" spc="25" dirty="0">
                <a:latin typeface="Microsoft Sans Serif"/>
                <a:cs typeface="Microsoft Sans Serif"/>
              </a:rPr>
              <a:t>protección</a:t>
            </a:r>
            <a:r>
              <a:rPr sz="700" dirty="0">
                <a:latin typeface="Microsoft Sans Serif"/>
                <a:cs typeface="Microsoft Sans Serif"/>
              </a:rPr>
              <a:t> </a:t>
            </a:r>
            <a:r>
              <a:rPr sz="700" spc="20" dirty="0">
                <a:latin typeface="Microsoft Sans Serif"/>
                <a:cs typeface="Microsoft Sans Serif"/>
              </a:rPr>
              <a:t>de</a:t>
            </a:r>
            <a:r>
              <a:rPr sz="700" spc="-5" dirty="0">
                <a:latin typeface="Microsoft Sans Serif"/>
                <a:cs typeface="Microsoft Sans Serif"/>
              </a:rPr>
              <a:t> </a:t>
            </a:r>
            <a:r>
              <a:rPr sz="700" dirty="0">
                <a:latin typeface="Microsoft Sans Serif"/>
                <a:cs typeface="Microsoft Sans Serif"/>
              </a:rPr>
              <a:t>V/Hz</a:t>
            </a:r>
            <a:r>
              <a:rPr sz="700" spc="-5" dirty="0">
                <a:latin typeface="Microsoft Sans Serif"/>
                <a:cs typeface="Microsoft Sans Serif"/>
              </a:rPr>
              <a:t> </a:t>
            </a:r>
            <a:r>
              <a:rPr sz="700" spc="5" dirty="0">
                <a:latin typeface="Microsoft Sans Serif"/>
                <a:cs typeface="Microsoft Sans Serif"/>
              </a:rPr>
              <a:t>y</a:t>
            </a:r>
            <a:r>
              <a:rPr sz="700" dirty="0">
                <a:latin typeface="Microsoft Sans Serif"/>
                <a:cs typeface="Microsoft Sans Serif"/>
              </a:rPr>
              <a:t> </a:t>
            </a:r>
            <a:r>
              <a:rPr sz="700" spc="25" dirty="0">
                <a:latin typeface="Microsoft Sans Serif"/>
                <a:cs typeface="Microsoft Sans Serif"/>
              </a:rPr>
              <a:t>sobretensión</a:t>
            </a:r>
            <a:r>
              <a:rPr sz="700" spc="-5" dirty="0">
                <a:latin typeface="Microsoft Sans Serif"/>
                <a:cs typeface="Microsoft Sans Serif"/>
              </a:rPr>
              <a:t> se</a:t>
            </a:r>
            <a:r>
              <a:rPr sz="700" dirty="0">
                <a:latin typeface="Microsoft Sans Serif"/>
                <a:cs typeface="Microsoft Sans Serif"/>
              </a:rPr>
              <a:t> </a:t>
            </a:r>
            <a:r>
              <a:rPr sz="700" spc="25" dirty="0">
                <a:latin typeface="Microsoft Sans Serif"/>
                <a:cs typeface="Microsoft Sans Serif"/>
              </a:rPr>
              <a:t>coordine</a:t>
            </a:r>
            <a:r>
              <a:rPr sz="700" spc="-5" dirty="0">
                <a:latin typeface="Microsoft Sans Serif"/>
                <a:cs typeface="Microsoft Sans Serif"/>
              </a:rPr>
              <a:t> </a:t>
            </a:r>
            <a:r>
              <a:rPr sz="700" spc="20" dirty="0">
                <a:latin typeface="Microsoft Sans Serif"/>
                <a:cs typeface="Microsoft Sans Serif"/>
              </a:rPr>
              <a:t>con</a:t>
            </a:r>
            <a:r>
              <a:rPr sz="700" spc="-5" dirty="0">
                <a:latin typeface="Microsoft Sans Serif"/>
                <a:cs typeface="Microsoft Sans Serif"/>
              </a:rPr>
              <a:t> </a:t>
            </a:r>
            <a:r>
              <a:rPr sz="700" spc="10" dirty="0">
                <a:latin typeface="Microsoft Sans Serif"/>
                <a:cs typeface="Microsoft Sans Serif"/>
              </a:rPr>
              <a:t>los </a:t>
            </a:r>
            <a:r>
              <a:rPr sz="700" spc="-170" dirty="0">
                <a:latin typeface="Microsoft Sans Serif"/>
                <a:cs typeface="Microsoft Sans Serif"/>
              </a:rPr>
              <a:t> </a:t>
            </a:r>
            <a:r>
              <a:rPr sz="700" spc="25" dirty="0">
                <a:latin typeface="Microsoft Sans Serif"/>
                <a:cs typeface="Microsoft Sans Serif"/>
              </a:rPr>
              <a:t>limitadores </a:t>
            </a:r>
            <a:r>
              <a:rPr sz="700" spc="20" dirty="0">
                <a:latin typeface="Microsoft Sans Serif"/>
                <a:cs typeface="Microsoft Sans Serif"/>
              </a:rPr>
              <a:t>del </a:t>
            </a:r>
            <a:r>
              <a:rPr sz="700" spc="15" dirty="0">
                <a:latin typeface="Microsoft Sans Serif"/>
                <a:cs typeface="Microsoft Sans Serif"/>
              </a:rPr>
              <a:t>sistema </a:t>
            </a:r>
            <a:r>
              <a:rPr sz="700" spc="20" dirty="0">
                <a:latin typeface="Microsoft Sans Serif"/>
                <a:cs typeface="Microsoft Sans Serif"/>
              </a:rPr>
              <a:t>de </a:t>
            </a:r>
            <a:r>
              <a:rPr sz="700" spc="15" dirty="0">
                <a:latin typeface="Microsoft Sans Serif"/>
                <a:cs typeface="Microsoft Sans Serif"/>
              </a:rPr>
              <a:t>excitación </a:t>
            </a:r>
            <a:r>
              <a:rPr sz="700" spc="25" dirty="0">
                <a:latin typeface="Microsoft Sans Serif"/>
                <a:cs typeface="Microsoft Sans Serif"/>
              </a:rPr>
              <a:t>digital. </a:t>
            </a:r>
            <a:r>
              <a:rPr sz="700" spc="-5" dirty="0">
                <a:latin typeface="Microsoft Sans Serif"/>
                <a:cs typeface="Microsoft Sans Serif"/>
              </a:rPr>
              <a:t>Los </a:t>
            </a:r>
            <a:r>
              <a:rPr sz="700" spc="25" dirty="0">
                <a:latin typeface="Microsoft Sans Serif"/>
                <a:cs typeface="Microsoft Sans Serif"/>
              </a:rPr>
              <a:t>limitadores </a:t>
            </a:r>
            <a:r>
              <a:rPr sz="700" spc="30" dirty="0">
                <a:latin typeface="Microsoft Sans Serif"/>
                <a:cs typeface="Microsoft Sans Serif"/>
              </a:rPr>
              <a:t>mantienen </a:t>
            </a:r>
            <a:r>
              <a:rPr sz="700" dirty="0">
                <a:latin typeface="Microsoft Sans Serif"/>
                <a:cs typeface="Microsoft Sans Serif"/>
              </a:rPr>
              <a:t>las </a:t>
            </a:r>
            <a:r>
              <a:rPr sz="700" spc="5" dirty="0">
                <a:latin typeface="Microsoft Sans Serif"/>
                <a:cs typeface="Microsoft Sans Serif"/>
              </a:rPr>
              <a:t> salidas </a:t>
            </a:r>
            <a:r>
              <a:rPr sz="700" spc="20" dirty="0">
                <a:latin typeface="Microsoft Sans Serif"/>
                <a:cs typeface="Microsoft Sans Serif"/>
              </a:rPr>
              <a:t>del </a:t>
            </a:r>
            <a:r>
              <a:rPr sz="700" spc="30" dirty="0">
                <a:latin typeface="Microsoft Sans Serif"/>
                <a:cs typeface="Microsoft Sans Serif"/>
              </a:rPr>
              <a:t>generador </a:t>
            </a:r>
            <a:r>
              <a:rPr sz="700" spc="35" dirty="0">
                <a:latin typeface="Microsoft Sans Serif"/>
                <a:cs typeface="Microsoft Sans Serif"/>
              </a:rPr>
              <a:t>dentro </a:t>
            </a:r>
            <a:r>
              <a:rPr sz="700" spc="20" dirty="0">
                <a:latin typeface="Microsoft Sans Serif"/>
                <a:cs typeface="Microsoft Sans Serif"/>
              </a:rPr>
              <a:t>de </a:t>
            </a:r>
            <a:r>
              <a:rPr sz="700" spc="10" dirty="0">
                <a:latin typeface="Microsoft Sans Serif"/>
                <a:cs typeface="Microsoft Sans Serif"/>
              </a:rPr>
              <a:t>la capacidad </a:t>
            </a:r>
            <a:r>
              <a:rPr sz="700" spc="20" dirty="0">
                <a:latin typeface="Microsoft Sans Serif"/>
                <a:cs typeface="Microsoft Sans Serif"/>
              </a:rPr>
              <a:t>de diseño </a:t>
            </a:r>
            <a:r>
              <a:rPr sz="700" spc="10" dirty="0">
                <a:latin typeface="Microsoft Sans Serif"/>
                <a:cs typeface="Microsoft Sans Serif"/>
              </a:rPr>
              <a:t>especificada. </a:t>
            </a:r>
            <a:r>
              <a:rPr sz="700" spc="-10" dirty="0">
                <a:latin typeface="Microsoft Sans Serif"/>
                <a:cs typeface="Microsoft Sans Serif"/>
              </a:rPr>
              <a:t>La </a:t>
            </a:r>
            <a:r>
              <a:rPr sz="700" spc="-5" dirty="0">
                <a:latin typeface="Microsoft Sans Serif"/>
                <a:cs typeface="Microsoft Sans Serif"/>
              </a:rPr>
              <a:t> </a:t>
            </a:r>
            <a:r>
              <a:rPr sz="700" spc="25" dirty="0">
                <a:latin typeface="Microsoft Sans Serif"/>
                <a:cs typeface="Microsoft Sans Serif"/>
              </a:rPr>
              <a:t>configuración</a:t>
            </a:r>
            <a:r>
              <a:rPr sz="700" spc="-5" dirty="0">
                <a:latin typeface="Microsoft Sans Serif"/>
                <a:cs typeface="Microsoft Sans Serif"/>
              </a:rPr>
              <a:t> </a:t>
            </a:r>
            <a:r>
              <a:rPr sz="700" spc="20" dirty="0">
                <a:latin typeface="Microsoft Sans Serif"/>
                <a:cs typeface="Microsoft Sans Serif"/>
              </a:rPr>
              <a:t>de</a:t>
            </a:r>
            <a:r>
              <a:rPr sz="700" dirty="0">
                <a:latin typeface="Microsoft Sans Serif"/>
                <a:cs typeface="Microsoft Sans Serif"/>
              </a:rPr>
              <a:t> </a:t>
            </a:r>
            <a:r>
              <a:rPr sz="700" spc="10" dirty="0">
                <a:latin typeface="Microsoft Sans Serif"/>
                <a:cs typeface="Microsoft Sans Serif"/>
              </a:rPr>
              <a:t>la</a:t>
            </a:r>
            <a:r>
              <a:rPr sz="700" spc="-5" dirty="0">
                <a:latin typeface="Microsoft Sans Serif"/>
                <a:cs typeface="Microsoft Sans Serif"/>
              </a:rPr>
              <a:t> </a:t>
            </a:r>
            <a:r>
              <a:rPr sz="700" spc="25" dirty="0">
                <a:latin typeface="Microsoft Sans Serif"/>
                <a:cs typeface="Microsoft Sans Serif"/>
              </a:rPr>
              <a:t>protección</a:t>
            </a:r>
            <a:r>
              <a:rPr sz="700" spc="-5" dirty="0">
                <a:latin typeface="Microsoft Sans Serif"/>
                <a:cs typeface="Microsoft Sans Serif"/>
              </a:rPr>
              <a:t> </a:t>
            </a:r>
            <a:r>
              <a:rPr sz="700" dirty="0">
                <a:latin typeface="Microsoft Sans Serif"/>
                <a:cs typeface="Microsoft Sans Serif"/>
              </a:rPr>
              <a:t>V/Hz </a:t>
            </a:r>
            <a:r>
              <a:rPr sz="700" spc="-5" dirty="0">
                <a:latin typeface="Microsoft Sans Serif"/>
                <a:cs typeface="Microsoft Sans Serif"/>
              </a:rPr>
              <a:t>se </a:t>
            </a:r>
            <a:r>
              <a:rPr sz="700" spc="10" dirty="0">
                <a:latin typeface="Microsoft Sans Serif"/>
                <a:cs typeface="Microsoft Sans Serif"/>
              </a:rPr>
              <a:t>establece</a:t>
            </a:r>
            <a:r>
              <a:rPr sz="700" dirty="0">
                <a:latin typeface="Microsoft Sans Serif"/>
                <a:cs typeface="Microsoft Sans Serif"/>
              </a:rPr>
              <a:t> </a:t>
            </a:r>
            <a:r>
              <a:rPr sz="700" spc="30" dirty="0">
                <a:latin typeface="Microsoft Sans Serif"/>
                <a:cs typeface="Microsoft Sans Serif"/>
              </a:rPr>
              <a:t>ligeramente</a:t>
            </a:r>
            <a:r>
              <a:rPr sz="700" spc="-5" dirty="0">
                <a:latin typeface="Microsoft Sans Serif"/>
                <a:cs typeface="Microsoft Sans Serif"/>
              </a:rPr>
              <a:t> </a:t>
            </a:r>
            <a:r>
              <a:rPr sz="700" spc="40" dirty="0">
                <a:latin typeface="Microsoft Sans Serif"/>
                <a:cs typeface="Microsoft Sans Serif"/>
              </a:rPr>
              <a:t>por</a:t>
            </a:r>
            <a:r>
              <a:rPr sz="700" dirty="0">
                <a:latin typeface="Microsoft Sans Serif"/>
                <a:cs typeface="Microsoft Sans Serif"/>
              </a:rPr>
              <a:t> </a:t>
            </a:r>
            <a:r>
              <a:rPr sz="700" spc="20" dirty="0">
                <a:latin typeface="Microsoft Sans Serif"/>
                <a:cs typeface="Microsoft Sans Serif"/>
              </a:rPr>
              <a:t>encima</a:t>
            </a:r>
            <a:r>
              <a:rPr sz="700" spc="-5" dirty="0">
                <a:latin typeface="Microsoft Sans Serif"/>
                <a:cs typeface="Microsoft Sans Serif"/>
              </a:rPr>
              <a:t> </a:t>
            </a:r>
            <a:r>
              <a:rPr sz="700" spc="20" dirty="0">
                <a:latin typeface="Microsoft Sans Serif"/>
                <a:cs typeface="Microsoft Sans Serif"/>
              </a:rPr>
              <a:t>del </a:t>
            </a:r>
            <a:r>
              <a:rPr sz="700" spc="-170" dirty="0">
                <a:latin typeface="Microsoft Sans Serif"/>
                <a:cs typeface="Microsoft Sans Serif"/>
              </a:rPr>
              <a:t> </a:t>
            </a:r>
            <a:r>
              <a:rPr sz="700" spc="30" dirty="0">
                <a:latin typeface="Microsoft Sans Serif"/>
                <a:cs typeface="Microsoft Sans Serif"/>
              </a:rPr>
              <a:t>límite </a:t>
            </a:r>
            <a:r>
              <a:rPr sz="700" dirty="0">
                <a:latin typeface="Microsoft Sans Serif"/>
                <a:cs typeface="Microsoft Sans Serif"/>
              </a:rPr>
              <a:t>V/Hz </a:t>
            </a:r>
            <a:r>
              <a:rPr sz="700" spc="20" dirty="0">
                <a:latin typeface="Microsoft Sans Serif"/>
                <a:cs typeface="Microsoft Sans Serif"/>
              </a:rPr>
              <a:t>del </a:t>
            </a:r>
            <a:r>
              <a:rPr sz="700" spc="15" dirty="0">
                <a:latin typeface="Microsoft Sans Serif"/>
                <a:cs typeface="Microsoft Sans Serif"/>
              </a:rPr>
              <a:t>sistema </a:t>
            </a:r>
            <a:r>
              <a:rPr sz="700" spc="20" dirty="0">
                <a:latin typeface="Microsoft Sans Serif"/>
                <a:cs typeface="Microsoft Sans Serif"/>
              </a:rPr>
              <a:t>de </a:t>
            </a:r>
            <a:r>
              <a:rPr sz="700" spc="15" dirty="0">
                <a:latin typeface="Microsoft Sans Serif"/>
                <a:cs typeface="Microsoft Sans Serif"/>
              </a:rPr>
              <a:t>excitación </a:t>
            </a:r>
            <a:r>
              <a:rPr sz="700" spc="20" dirty="0">
                <a:latin typeface="Microsoft Sans Serif"/>
                <a:cs typeface="Microsoft Sans Serif"/>
              </a:rPr>
              <a:t>con </a:t>
            </a:r>
            <a:r>
              <a:rPr sz="700" spc="40" dirty="0">
                <a:latin typeface="Microsoft Sans Serif"/>
                <a:cs typeface="Microsoft Sans Serif"/>
              </a:rPr>
              <a:t>un </a:t>
            </a:r>
            <a:r>
              <a:rPr sz="700" spc="25" dirty="0">
                <a:latin typeface="Microsoft Sans Serif"/>
                <a:cs typeface="Microsoft Sans Serif"/>
              </a:rPr>
              <a:t>retraso </a:t>
            </a:r>
            <a:r>
              <a:rPr sz="700" spc="20" dirty="0">
                <a:latin typeface="Microsoft Sans Serif"/>
                <a:cs typeface="Microsoft Sans Serif"/>
              </a:rPr>
              <a:t>de </a:t>
            </a:r>
            <a:r>
              <a:rPr sz="700" spc="35" dirty="0">
                <a:latin typeface="Microsoft Sans Serif"/>
                <a:cs typeface="Microsoft Sans Serif"/>
              </a:rPr>
              <a:t>tiempo </a:t>
            </a:r>
            <a:r>
              <a:rPr sz="700" spc="25" dirty="0">
                <a:latin typeface="Microsoft Sans Serif"/>
                <a:cs typeface="Microsoft Sans Serif"/>
              </a:rPr>
              <a:t>para darle </a:t>
            </a:r>
            <a:r>
              <a:rPr sz="700" spc="30" dirty="0">
                <a:latin typeface="Microsoft Sans Serif"/>
                <a:cs typeface="Microsoft Sans Serif"/>
              </a:rPr>
              <a:t> </a:t>
            </a:r>
            <a:r>
              <a:rPr sz="700" spc="35" dirty="0">
                <a:latin typeface="Microsoft Sans Serif"/>
                <a:cs typeface="Microsoft Sans Serif"/>
              </a:rPr>
              <a:t>tiempo </a:t>
            </a:r>
            <a:r>
              <a:rPr sz="700" spc="10" dirty="0">
                <a:latin typeface="Microsoft Sans Serif"/>
                <a:cs typeface="Microsoft Sans Serif"/>
              </a:rPr>
              <a:t>al </a:t>
            </a:r>
            <a:r>
              <a:rPr sz="700" spc="15" dirty="0">
                <a:latin typeface="Microsoft Sans Serif"/>
                <a:cs typeface="Microsoft Sans Serif"/>
              </a:rPr>
              <a:t>sistema </a:t>
            </a:r>
            <a:r>
              <a:rPr sz="700" spc="20" dirty="0">
                <a:latin typeface="Microsoft Sans Serif"/>
                <a:cs typeface="Microsoft Sans Serif"/>
              </a:rPr>
              <a:t>de </a:t>
            </a:r>
            <a:r>
              <a:rPr sz="700" spc="15" dirty="0">
                <a:latin typeface="Microsoft Sans Serif"/>
                <a:cs typeface="Microsoft Sans Serif"/>
              </a:rPr>
              <a:t>excitación </a:t>
            </a:r>
            <a:r>
              <a:rPr sz="700" spc="25" dirty="0">
                <a:latin typeface="Microsoft Sans Serif"/>
                <a:cs typeface="Microsoft Sans Serif"/>
              </a:rPr>
              <a:t>para </a:t>
            </a:r>
            <a:r>
              <a:rPr sz="700" spc="20" dirty="0">
                <a:latin typeface="Microsoft Sans Serif"/>
                <a:cs typeface="Microsoft Sans Serif"/>
              </a:rPr>
              <a:t>ajustar </a:t>
            </a:r>
            <a:r>
              <a:rPr sz="700" spc="30" dirty="0">
                <a:latin typeface="Microsoft Sans Serif"/>
                <a:cs typeface="Microsoft Sans Serif"/>
              </a:rPr>
              <a:t>automáticamente </a:t>
            </a:r>
            <a:r>
              <a:rPr sz="700" spc="10" dirty="0">
                <a:latin typeface="Microsoft Sans Serif"/>
                <a:cs typeface="Microsoft Sans Serif"/>
              </a:rPr>
              <a:t>el </a:t>
            </a:r>
            <a:r>
              <a:rPr sz="700" spc="15" dirty="0">
                <a:latin typeface="Microsoft Sans Serif"/>
                <a:cs typeface="Microsoft Sans Serif"/>
              </a:rPr>
              <a:t>nivel </a:t>
            </a:r>
            <a:r>
              <a:rPr sz="700" spc="20" dirty="0">
                <a:latin typeface="Microsoft Sans Serif"/>
                <a:cs typeface="Microsoft Sans Serif"/>
              </a:rPr>
              <a:t>de </a:t>
            </a:r>
            <a:r>
              <a:rPr sz="700" spc="25" dirty="0">
                <a:latin typeface="Microsoft Sans Serif"/>
                <a:cs typeface="Microsoft Sans Serif"/>
              </a:rPr>
              <a:t> </a:t>
            </a:r>
            <a:r>
              <a:rPr sz="700" spc="15" dirty="0">
                <a:latin typeface="Microsoft Sans Serif"/>
                <a:cs typeface="Microsoft Sans Serif"/>
              </a:rPr>
              <a:t>excitación </a:t>
            </a:r>
            <a:r>
              <a:rPr sz="700" spc="25" dirty="0">
                <a:latin typeface="Microsoft Sans Serif"/>
                <a:cs typeface="Microsoft Sans Serif"/>
              </a:rPr>
              <a:t>para </a:t>
            </a:r>
            <a:r>
              <a:rPr sz="700" spc="20" dirty="0">
                <a:latin typeface="Microsoft Sans Serif"/>
                <a:cs typeface="Microsoft Sans Serif"/>
              </a:rPr>
              <a:t>solucionar </a:t>
            </a:r>
            <a:r>
              <a:rPr sz="700" spc="10" dirty="0">
                <a:latin typeface="Microsoft Sans Serif"/>
                <a:cs typeface="Microsoft Sans Serif"/>
              </a:rPr>
              <a:t>el </a:t>
            </a:r>
            <a:r>
              <a:rPr sz="700" spc="30" dirty="0">
                <a:latin typeface="Microsoft Sans Serif"/>
                <a:cs typeface="Microsoft Sans Serif"/>
              </a:rPr>
              <a:t>problema </a:t>
            </a:r>
            <a:r>
              <a:rPr sz="700" spc="20" dirty="0">
                <a:latin typeface="Microsoft Sans Serif"/>
                <a:cs typeface="Microsoft Sans Serif"/>
              </a:rPr>
              <a:t>de sobreexcitación central. </a:t>
            </a:r>
            <a:r>
              <a:rPr sz="700" spc="-10" dirty="0">
                <a:latin typeface="Microsoft Sans Serif"/>
                <a:cs typeface="Microsoft Sans Serif"/>
              </a:rPr>
              <a:t>La </a:t>
            </a:r>
            <a:r>
              <a:rPr sz="700" spc="-5" dirty="0">
                <a:latin typeface="Microsoft Sans Serif"/>
                <a:cs typeface="Microsoft Sans Serif"/>
              </a:rPr>
              <a:t> </a:t>
            </a:r>
            <a:r>
              <a:rPr sz="700" spc="25" dirty="0">
                <a:latin typeface="Microsoft Sans Serif"/>
                <a:cs typeface="Microsoft Sans Serif"/>
              </a:rPr>
              <a:t>protección </a:t>
            </a:r>
            <a:r>
              <a:rPr sz="700" spc="30" dirty="0">
                <a:latin typeface="Microsoft Sans Serif"/>
                <a:cs typeface="Microsoft Sans Serif"/>
              </a:rPr>
              <a:t>contra </a:t>
            </a:r>
            <a:r>
              <a:rPr sz="700" spc="25" dirty="0">
                <a:latin typeface="Microsoft Sans Serif"/>
                <a:cs typeface="Microsoft Sans Serif"/>
              </a:rPr>
              <a:t>sobretensión </a:t>
            </a:r>
            <a:r>
              <a:rPr sz="700" spc="20" dirty="0">
                <a:latin typeface="Microsoft Sans Serif"/>
                <a:cs typeface="Microsoft Sans Serif"/>
              </a:rPr>
              <a:t>debe </a:t>
            </a:r>
            <a:r>
              <a:rPr sz="700" spc="25" dirty="0">
                <a:latin typeface="Microsoft Sans Serif"/>
                <a:cs typeface="Microsoft Sans Serif"/>
              </a:rPr>
              <a:t>configurarse </a:t>
            </a:r>
            <a:r>
              <a:rPr sz="700" spc="20" dirty="0">
                <a:latin typeface="Microsoft Sans Serif"/>
                <a:cs typeface="Microsoft Sans Serif"/>
              </a:rPr>
              <a:t>de </a:t>
            </a:r>
            <a:r>
              <a:rPr sz="700" spc="30" dirty="0">
                <a:latin typeface="Microsoft Sans Serif"/>
                <a:cs typeface="Microsoft Sans Serif"/>
              </a:rPr>
              <a:t>manera </a:t>
            </a:r>
            <a:r>
              <a:rPr sz="700" spc="25" dirty="0">
                <a:latin typeface="Microsoft Sans Serif"/>
                <a:cs typeface="Microsoft Sans Serif"/>
              </a:rPr>
              <a:t>similar para </a:t>
            </a:r>
            <a:r>
              <a:rPr sz="700" spc="30" dirty="0">
                <a:latin typeface="Microsoft Sans Serif"/>
                <a:cs typeface="Microsoft Sans Serif"/>
              </a:rPr>
              <a:t> </a:t>
            </a:r>
            <a:r>
              <a:rPr sz="700" spc="20" dirty="0">
                <a:latin typeface="Microsoft Sans Serif"/>
                <a:cs typeface="Microsoft Sans Serif"/>
              </a:rPr>
              <a:t>coordinarse</a:t>
            </a:r>
            <a:r>
              <a:rPr sz="700" spc="-5" dirty="0">
                <a:latin typeface="Microsoft Sans Serif"/>
                <a:cs typeface="Microsoft Sans Serif"/>
              </a:rPr>
              <a:t> </a:t>
            </a:r>
            <a:r>
              <a:rPr sz="700" spc="20" dirty="0">
                <a:latin typeface="Microsoft Sans Serif"/>
                <a:cs typeface="Microsoft Sans Serif"/>
              </a:rPr>
              <a:t>con</a:t>
            </a:r>
            <a:r>
              <a:rPr sz="700" dirty="0">
                <a:latin typeface="Microsoft Sans Serif"/>
                <a:cs typeface="Microsoft Sans Serif"/>
              </a:rPr>
              <a:t> </a:t>
            </a:r>
            <a:r>
              <a:rPr sz="700" spc="10" dirty="0">
                <a:latin typeface="Microsoft Sans Serif"/>
                <a:cs typeface="Microsoft Sans Serif"/>
              </a:rPr>
              <a:t>el</a:t>
            </a:r>
            <a:r>
              <a:rPr sz="700" spc="-5" dirty="0">
                <a:latin typeface="Microsoft Sans Serif"/>
                <a:cs typeface="Microsoft Sans Serif"/>
              </a:rPr>
              <a:t> </a:t>
            </a:r>
            <a:r>
              <a:rPr sz="700" spc="35" dirty="0">
                <a:latin typeface="Microsoft Sans Serif"/>
                <a:cs typeface="Microsoft Sans Serif"/>
              </a:rPr>
              <a:t>limitador</a:t>
            </a:r>
            <a:r>
              <a:rPr sz="700" dirty="0">
                <a:latin typeface="Microsoft Sans Serif"/>
                <a:cs typeface="Microsoft Sans Serif"/>
              </a:rPr>
              <a:t> </a:t>
            </a:r>
            <a:r>
              <a:rPr sz="700" spc="20" dirty="0">
                <a:latin typeface="Microsoft Sans Serif"/>
                <a:cs typeface="Microsoft Sans Serif"/>
              </a:rPr>
              <a:t>de</a:t>
            </a:r>
            <a:r>
              <a:rPr sz="700" spc="-5" dirty="0">
                <a:latin typeface="Microsoft Sans Serif"/>
                <a:cs typeface="Microsoft Sans Serif"/>
              </a:rPr>
              <a:t> </a:t>
            </a:r>
            <a:r>
              <a:rPr sz="700" spc="20" dirty="0">
                <a:latin typeface="Microsoft Sans Serif"/>
                <a:cs typeface="Microsoft Sans Serif"/>
              </a:rPr>
              <a:t>voltaje</a:t>
            </a:r>
            <a:r>
              <a:rPr sz="700" dirty="0">
                <a:latin typeface="Microsoft Sans Serif"/>
                <a:cs typeface="Microsoft Sans Serif"/>
              </a:rPr>
              <a:t> </a:t>
            </a:r>
            <a:r>
              <a:rPr sz="700" spc="35" dirty="0">
                <a:latin typeface="Microsoft Sans Serif"/>
                <a:cs typeface="Microsoft Sans Serif"/>
              </a:rPr>
              <a:t>terminal</a:t>
            </a:r>
            <a:r>
              <a:rPr sz="700" spc="-5" dirty="0">
                <a:latin typeface="Microsoft Sans Serif"/>
                <a:cs typeface="Microsoft Sans Serif"/>
              </a:rPr>
              <a:t> </a:t>
            </a:r>
            <a:r>
              <a:rPr sz="700" spc="20" dirty="0">
                <a:latin typeface="Microsoft Sans Serif"/>
                <a:cs typeface="Microsoft Sans Serif"/>
              </a:rPr>
              <a:t>en</a:t>
            </a:r>
            <a:r>
              <a:rPr sz="700" dirty="0">
                <a:latin typeface="Microsoft Sans Serif"/>
                <a:cs typeface="Microsoft Sans Serif"/>
              </a:rPr>
              <a:t> </a:t>
            </a:r>
            <a:r>
              <a:rPr sz="700" spc="10" dirty="0">
                <a:latin typeface="Microsoft Sans Serif"/>
                <a:cs typeface="Microsoft Sans Serif"/>
              </a:rPr>
              <a:t>el</a:t>
            </a:r>
            <a:r>
              <a:rPr sz="700" spc="-5" dirty="0">
                <a:latin typeface="Microsoft Sans Serif"/>
                <a:cs typeface="Microsoft Sans Serif"/>
              </a:rPr>
              <a:t> </a:t>
            </a:r>
            <a:r>
              <a:rPr sz="700" spc="15" dirty="0">
                <a:latin typeface="Microsoft Sans Serif"/>
                <a:cs typeface="Microsoft Sans Serif"/>
              </a:rPr>
              <a:t>sistema</a:t>
            </a:r>
            <a:r>
              <a:rPr sz="700" dirty="0">
                <a:latin typeface="Microsoft Sans Serif"/>
                <a:cs typeface="Microsoft Sans Serif"/>
              </a:rPr>
              <a:t> </a:t>
            </a:r>
            <a:r>
              <a:rPr sz="700" spc="20" dirty="0">
                <a:latin typeface="Microsoft Sans Serif"/>
                <a:cs typeface="Microsoft Sans Serif"/>
              </a:rPr>
              <a:t>de</a:t>
            </a:r>
            <a:r>
              <a:rPr sz="700" spc="-5" dirty="0">
                <a:latin typeface="Microsoft Sans Serif"/>
                <a:cs typeface="Microsoft Sans Serif"/>
              </a:rPr>
              <a:t> </a:t>
            </a:r>
            <a:r>
              <a:rPr sz="700" spc="15" dirty="0">
                <a:latin typeface="Microsoft Sans Serif"/>
                <a:cs typeface="Microsoft Sans Serif"/>
              </a:rPr>
              <a:t>excitación.</a:t>
            </a:r>
            <a:endParaRPr sz="700">
              <a:latin typeface="Microsoft Sans Serif"/>
              <a:cs typeface="Microsoft Sans Serif"/>
            </a:endParaRPr>
          </a:p>
        </p:txBody>
      </p:sp>
      <p:sp>
        <p:nvSpPr>
          <p:cNvPr id="53" name="object 53"/>
          <p:cNvSpPr txBox="1"/>
          <p:nvPr/>
        </p:nvSpPr>
        <p:spPr>
          <a:xfrm>
            <a:off x="9100182" y="4632656"/>
            <a:ext cx="7330221" cy="800732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894715">
              <a:lnSpc>
                <a:spcPct val="100000"/>
              </a:lnSpc>
              <a:spcBef>
                <a:spcPts val="100"/>
              </a:spcBef>
            </a:pPr>
            <a:r>
              <a:rPr sz="850" spc="5" dirty="0">
                <a:latin typeface="Microsoft Sans Serif"/>
                <a:cs typeface="Microsoft Sans Serif"/>
              </a:rPr>
              <a:t>VII.</a:t>
            </a:r>
            <a:r>
              <a:rPr sz="850" dirty="0">
                <a:latin typeface="Microsoft Sans Serif"/>
                <a:cs typeface="Microsoft Sans Serif"/>
              </a:rPr>
              <a:t> </a:t>
            </a:r>
            <a:r>
              <a:rPr sz="850" spc="-30" dirty="0">
                <a:latin typeface="Microsoft Sans Serif"/>
                <a:cs typeface="Microsoft Sans Serif"/>
              </a:rPr>
              <a:t>t</a:t>
            </a:r>
            <a:r>
              <a:rPr sz="650" spc="-30" dirty="0">
                <a:latin typeface="Microsoft Sans Serif"/>
                <a:cs typeface="Microsoft Sans Serif"/>
              </a:rPr>
              <a:t>EXCELENTE</a:t>
            </a:r>
            <a:r>
              <a:rPr sz="850" spc="-30" dirty="0">
                <a:latin typeface="Microsoft Sans Serif"/>
                <a:cs typeface="Microsoft Sans Serif"/>
              </a:rPr>
              <a:t>PAG</a:t>
            </a:r>
            <a:r>
              <a:rPr sz="650" spc="-30" dirty="0">
                <a:latin typeface="Microsoft Sans Serif"/>
                <a:cs typeface="Microsoft Sans Serif"/>
              </a:rPr>
              <a:t>HILOSOFÍA</a:t>
            </a:r>
            <a:endParaRPr sz="650">
              <a:latin typeface="Microsoft Sans Serif"/>
              <a:cs typeface="Microsoft Sans Serif"/>
            </a:endParaRPr>
          </a:p>
          <a:p>
            <a:pPr marL="12700" marR="5080" indent="153670">
              <a:lnSpc>
                <a:spcPct val="133500"/>
              </a:lnSpc>
              <a:spcBef>
                <a:spcPts val="300"/>
              </a:spcBef>
            </a:pPr>
            <a:r>
              <a:rPr sz="750" spc="-35" dirty="0">
                <a:latin typeface="Microsoft Sans Serif"/>
                <a:cs typeface="Microsoft Sans Serif"/>
              </a:rPr>
              <a:t>El </a:t>
            </a:r>
            <a:r>
              <a:rPr sz="750" spc="30" dirty="0">
                <a:latin typeface="Microsoft Sans Serif"/>
                <a:cs typeface="Microsoft Sans Serif"/>
              </a:rPr>
              <a:t>funcionamiento </a:t>
            </a:r>
            <a:r>
              <a:rPr sz="750" spc="5" dirty="0">
                <a:latin typeface="Microsoft Sans Serif"/>
                <a:cs typeface="Microsoft Sans Serif"/>
              </a:rPr>
              <a:t>excesivo </a:t>
            </a:r>
            <a:r>
              <a:rPr sz="750" spc="25" dirty="0">
                <a:latin typeface="Microsoft Sans Serif"/>
                <a:cs typeface="Microsoft Sans Serif"/>
              </a:rPr>
              <a:t>de </a:t>
            </a:r>
            <a:r>
              <a:rPr sz="750" dirty="0">
                <a:latin typeface="Microsoft Sans Serif"/>
                <a:cs typeface="Microsoft Sans Serif"/>
              </a:rPr>
              <a:t>V/Hz </a:t>
            </a:r>
            <a:r>
              <a:rPr sz="750" spc="25" dirty="0">
                <a:latin typeface="Microsoft Sans Serif"/>
                <a:cs typeface="Microsoft Sans Serif"/>
              </a:rPr>
              <a:t>provocará </a:t>
            </a:r>
            <a:r>
              <a:rPr sz="750" spc="10" dirty="0">
                <a:latin typeface="Microsoft Sans Serif"/>
                <a:cs typeface="Microsoft Sans Serif"/>
              </a:rPr>
              <a:t>fallas </a:t>
            </a:r>
            <a:r>
              <a:rPr sz="750" spc="25" dirty="0">
                <a:latin typeface="Microsoft Sans Serif"/>
                <a:cs typeface="Microsoft Sans Serif"/>
              </a:rPr>
              <a:t>en </a:t>
            </a:r>
            <a:r>
              <a:rPr sz="750" spc="10" dirty="0">
                <a:latin typeface="Microsoft Sans Serif"/>
                <a:cs typeface="Microsoft Sans Serif"/>
              </a:rPr>
              <a:t>el </a:t>
            </a:r>
            <a:r>
              <a:rPr sz="750" spc="30" dirty="0">
                <a:latin typeface="Microsoft Sans Serif"/>
                <a:cs typeface="Microsoft Sans Serif"/>
              </a:rPr>
              <a:t>equipo </a:t>
            </a:r>
            <a:r>
              <a:rPr sz="750" spc="5" dirty="0">
                <a:latin typeface="Microsoft Sans Serif"/>
                <a:cs typeface="Microsoft Sans Serif"/>
              </a:rPr>
              <a:t>y </a:t>
            </a:r>
            <a:r>
              <a:rPr sz="750" spc="-185" dirty="0">
                <a:latin typeface="Microsoft Sans Serif"/>
                <a:cs typeface="Microsoft Sans Serif"/>
              </a:rPr>
              <a:t> </a:t>
            </a:r>
            <a:r>
              <a:rPr sz="750" spc="25" dirty="0">
                <a:latin typeface="Microsoft Sans Serif"/>
                <a:cs typeface="Microsoft Sans Serif"/>
              </a:rPr>
              <a:t>debe</a:t>
            </a:r>
            <a:r>
              <a:rPr sz="750" spc="-5" dirty="0">
                <a:latin typeface="Microsoft Sans Serif"/>
                <a:cs typeface="Microsoft Sans Serif"/>
              </a:rPr>
              <a:t> </a:t>
            </a:r>
            <a:r>
              <a:rPr sz="750" spc="30" dirty="0">
                <a:latin typeface="Microsoft Sans Serif"/>
                <a:cs typeface="Microsoft Sans Serif"/>
              </a:rPr>
              <a:t>tratarse</a:t>
            </a:r>
            <a:r>
              <a:rPr sz="750" spc="-5" dirty="0">
                <a:latin typeface="Microsoft Sans Serif"/>
                <a:cs typeface="Microsoft Sans Serif"/>
              </a:rPr>
              <a:t> </a:t>
            </a:r>
            <a:r>
              <a:rPr sz="750" spc="30" dirty="0">
                <a:latin typeface="Microsoft Sans Serif"/>
                <a:cs typeface="Microsoft Sans Serif"/>
              </a:rPr>
              <a:t>como</a:t>
            </a:r>
            <a:r>
              <a:rPr sz="750" spc="-5" dirty="0">
                <a:latin typeface="Microsoft Sans Serif"/>
                <a:cs typeface="Microsoft Sans Serif"/>
              </a:rPr>
              <a:t> </a:t>
            </a:r>
            <a:r>
              <a:rPr sz="750" spc="45" dirty="0">
                <a:latin typeface="Microsoft Sans Serif"/>
                <a:cs typeface="Microsoft Sans Serif"/>
              </a:rPr>
              <a:t>un</a:t>
            </a:r>
            <a:r>
              <a:rPr sz="750" spc="-5" dirty="0">
                <a:latin typeface="Microsoft Sans Serif"/>
                <a:cs typeface="Microsoft Sans Serif"/>
              </a:rPr>
              <a:t> </a:t>
            </a:r>
            <a:r>
              <a:rPr sz="750" spc="35" dirty="0">
                <a:latin typeface="Microsoft Sans Serif"/>
                <a:cs typeface="Microsoft Sans Serif"/>
              </a:rPr>
              <a:t>problema</a:t>
            </a:r>
            <a:r>
              <a:rPr sz="750" spc="-5" dirty="0">
                <a:latin typeface="Microsoft Sans Serif"/>
                <a:cs typeface="Microsoft Sans Serif"/>
              </a:rPr>
              <a:t> </a:t>
            </a:r>
            <a:r>
              <a:rPr sz="750" spc="20" dirty="0">
                <a:latin typeface="Microsoft Sans Serif"/>
                <a:cs typeface="Microsoft Sans Serif"/>
              </a:rPr>
              <a:t>eléctrico</a:t>
            </a:r>
            <a:r>
              <a:rPr sz="750" spc="-5" dirty="0">
                <a:latin typeface="Microsoft Sans Serif"/>
                <a:cs typeface="Microsoft Sans Serif"/>
              </a:rPr>
              <a:t> </a:t>
            </a:r>
            <a:r>
              <a:rPr sz="750" spc="15" dirty="0">
                <a:latin typeface="Microsoft Sans Serif"/>
                <a:cs typeface="Microsoft Sans Serif"/>
              </a:rPr>
              <a:t>grave.</a:t>
            </a:r>
            <a:r>
              <a:rPr sz="750" spc="-5" dirty="0">
                <a:latin typeface="Microsoft Sans Serif"/>
                <a:cs typeface="Microsoft Sans Serif"/>
              </a:rPr>
              <a:t> </a:t>
            </a:r>
            <a:r>
              <a:rPr sz="750" spc="20" dirty="0">
                <a:latin typeface="Microsoft Sans Serif"/>
                <a:cs typeface="Microsoft Sans Serif"/>
              </a:rPr>
              <a:t>Como</a:t>
            </a:r>
            <a:r>
              <a:rPr sz="750" spc="-5" dirty="0">
                <a:latin typeface="Microsoft Sans Serif"/>
                <a:cs typeface="Microsoft Sans Serif"/>
              </a:rPr>
              <a:t> se </a:t>
            </a:r>
            <a:r>
              <a:rPr sz="750" spc="25" dirty="0">
                <a:latin typeface="Microsoft Sans Serif"/>
                <a:cs typeface="Microsoft Sans Serif"/>
              </a:rPr>
              <a:t>recomienda </a:t>
            </a:r>
            <a:r>
              <a:rPr sz="750" spc="-185" dirty="0">
                <a:latin typeface="Microsoft Sans Serif"/>
                <a:cs typeface="Microsoft Sans Serif"/>
              </a:rPr>
              <a:t> </a:t>
            </a:r>
            <a:r>
              <a:rPr sz="750" spc="25" dirty="0">
                <a:latin typeface="Microsoft Sans Serif"/>
                <a:cs typeface="Microsoft Sans Serif"/>
              </a:rPr>
              <a:t>en </a:t>
            </a:r>
            <a:r>
              <a:rPr sz="750" spc="-55" dirty="0">
                <a:latin typeface="Microsoft Sans Serif"/>
                <a:cs typeface="Microsoft Sans Serif"/>
              </a:rPr>
              <a:t>IEEE </a:t>
            </a:r>
            <a:r>
              <a:rPr sz="750" spc="-5" dirty="0">
                <a:latin typeface="Microsoft Sans Serif"/>
                <a:cs typeface="Microsoft Sans Serif"/>
              </a:rPr>
              <a:t>C37.102, </a:t>
            </a:r>
            <a:r>
              <a:rPr sz="750" spc="5" dirty="0">
                <a:latin typeface="Microsoft Sans Serif"/>
                <a:cs typeface="Microsoft Sans Serif"/>
              </a:rPr>
              <a:t>Guía </a:t>
            </a:r>
            <a:r>
              <a:rPr sz="750" spc="-55" dirty="0">
                <a:latin typeface="Microsoft Sans Serif"/>
                <a:cs typeface="Microsoft Sans Serif"/>
              </a:rPr>
              <a:t>IEEE </a:t>
            </a:r>
            <a:r>
              <a:rPr sz="750" spc="25" dirty="0">
                <a:latin typeface="Microsoft Sans Serif"/>
                <a:cs typeface="Microsoft Sans Serif"/>
              </a:rPr>
              <a:t>para protección de generadores de </a:t>
            </a:r>
            <a:r>
              <a:rPr sz="750" spc="-35" dirty="0">
                <a:latin typeface="Microsoft Sans Serif"/>
                <a:cs typeface="Microsoft Sans Serif"/>
              </a:rPr>
              <a:t>CA, </a:t>
            </a:r>
            <a:r>
              <a:rPr sz="750" spc="10" dirty="0">
                <a:latin typeface="Microsoft Sans Serif"/>
                <a:cs typeface="Microsoft Sans Serif"/>
              </a:rPr>
              <a:t>los </a:t>
            </a:r>
            <a:r>
              <a:rPr sz="750" spc="15" dirty="0">
                <a:latin typeface="Microsoft Sans Serif"/>
                <a:cs typeface="Microsoft Sans Serif"/>
              </a:rPr>
              <a:t> </a:t>
            </a:r>
            <a:r>
              <a:rPr sz="750" spc="25" dirty="0">
                <a:latin typeface="Microsoft Sans Serif"/>
                <a:cs typeface="Microsoft Sans Serif"/>
              </a:rPr>
              <a:t>disyuntores de campo </a:t>
            </a:r>
            <a:r>
              <a:rPr sz="750" spc="5" dirty="0">
                <a:latin typeface="Microsoft Sans Serif"/>
                <a:cs typeface="Microsoft Sans Serif"/>
              </a:rPr>
              <a:t>y </a:t>
            </a:r>
            <a:r>
              <a:rPr sz="750" spc="25" dirty="0">
                <a:latin typeface="Microsoft Sans Serif"/>
                <a:cs typeface="Microsoft Sans Serif"/>
              </a:rPr>
              <a:t>de </a:t>
            </a:r>
            <a:r>
              <a:rPr sz="750" spc="10" dirty="0">
                <a:latin typeface="Microsoft Sans Serif"/>
                <a:cs typeface="Microsoft Sans Serif"/>
              </a:rPr>
              <a:t>la </a:t>
            </a:r>
            <a:r>
              <a:rPr sz="750" spc="30" dirty="0">
                <a:latin typeface="Microsoft Sans Serif"/>
                <a:cs typeface="Microsoft Sans Serif"/>
              </a:rPr>
              <a:t>unidad </a:t>
            </a:r>
            <a:r>
              <a:rPr sz="750" spc="25" dirty="0">
                <a:latin typeface="Microsoft Sans Serif"/>
                <a:cs typeface="Microsoft Sans Serif"/>
              </a:rPr>
              <a:t>principal deben abrirse </a:t>
            </a:r>
            <a:r>
              <a:rPr sz="750" dirty="0">
                <a:latin typeface="Microsoft Sans Serif"/>
                <a:cs typeface="Microsoft Sans Serif"/>
              </a:rPr>
              <a:t>si </a:t>
            </a:r>
            <a:r>
              <a:rPr sz="750" spc="10" dirty="0">
                <a:latin typeface="Microsoft Sans Serif"/>
                <a:cs typeface="Microsoft Sans Serif"/>
              </a:rPr>
              <a:t>la </a:t>
            </a:r>
            <a:r>
              <a:rPr sz="750" spc="15" dirty="0">
                <a:latin typeface="Microsoft Sans Serif"/>
                <a:cs typeface="Microsoft Sans Serif"/>
              </a:rPr>
              <a:t> </a:t>
            </a:r>
            <a:r>
              <a:rPr sz="750" spc="30" dirty="0">
                <a:latin typeface="Microsoft Sans Serif"/>
                <a:cs typeface="Microsoft Sans Serif"/>
              </a:rPr>
              <a:t>unidad</a:t>
            </a:r>
            <a:r>
              <a:rPr sz="750" dirty="0">
                <a:latin typeface="Microsoft Sans Serif"/>
                <a:cs typeface="Microsoft Sans Serif"/>
              </a:rPr>
              <a:t> </a:t>
            </a:r>
            <a:r>
              <a:rPr sz="750" spc="10" dirty="0">
                <a:latin typeface="Microsoft Sans Serif"/>
                <a:cs typeface="Microsoft Sans Serif"/>
              </a:rPr>
              <a:t>está</a:t>
            </a:r>
            <a:r>
              <a:rPr sz="750" dirty="0">
                <a:latin typeface="Microsoft Sans Serif"/>
                <a:cs typeface="Microsoft Sans Serif"/>
              </a:rPr>
              <a:t> </a:t>
            </a:r>
            <a:r>
              <a:rPr sz="750" spc="15" dirty="0">
                <a:latin typeface="Microsoft Sans Serif"/>
                <a:cs typeface="Microsoft Sans Serif"/>
              </a:rPr>
              <a:t>sincronizada</a:t>
            </a:r>
            <a:r>
              <a:rPr sz="750" spc="5" dirty="0">
                <a:latin typeface="Microsoft Sans Serif"/>
                <a:cs typeface="Microsoft Sans Serif"/>
              </a:rPr>
              <a:t> </a:t>
            </a:r>
            <a:r>
              <a:rPr sz="750" spc="15" dirty="0">
                <a:latin typeface="Microsoft Sans Serif"/>
                <a:cs typeface="Microsoft Sans Serif"/>
              </a:rPr>
              <a:t>[14].</a:t>
            </a:r>
            <a:r>
              <a:rPr sz="750" dirty="0">
                <a:latin typeface="Microsoft Sans Serif"/>
                <a:cs typeface="Microsoft Sans Serif"/>
              </a:rPr>
              <a:t> </a:t>
            </a:r>
            <a:r>
              <a:rPr sz="750" spc="5" dirty="0">
                <a:latin typeface="Microsoft Sans Serif"/>
                <a:cs typeface="Microsoft Sans Serif"/>
              </a:rPr>
              <a:t>Para </a:t>
            </a:r>
            <a:r>
              <a:rPr sz="750" spc="20" dirty="0">
                <a:latin typeface="Microsoft Sans Serif"/>
                <a:cs typeface="Microsoft Sans Serif"/>
              </a:rPr>
              <a:t>unidades</a:t>
            </a:r>
            <a:r>
              <a:rPr sz="750" dirty="0">
                <a:latin typeface="Microsoft Sans Serif"/>
                <a:cs typeface="Microsoft Sans Serif"/>
              </a:rPr>
              <a:t> </a:t>
            </a:r>
            <a:r>
              <a:rPr sz="750" spc="15" dirty="0">
                <a:latin typeface="Microsoft Sans Serif"/>
                <a:cs typeface="Microsoft Sans Serif"/>
              </a:rPr>
              <a:t>sin</a:t>
            </a:r>
            <a:r>
              <a:rPr sz="750" spc="5" dirty="0">
                <a:latin typeface="Microsoft Sans Serif"/>
                <a:cs typeface="Microsoft Sans Serif"/>
              </a:rPr>
              <a:t> </a:t>
            </a:r>
            <a:r>
              <a:rPr sz="750" spc="15" dirty="0">
                <a:latin typeface="Microsoft Sans Serif"/>
                <a:cs typeface="Microsoft Sans Serif"/>
              </a:rPr>
              <a:t>capacidad</a:t>
            </a:r>
            <a:r>
              <a:rPr sz="750" dirty="0">
                <a:latin typeface="Microsoft Sans Serif"/>
                <a:cs typeface="Microsoft Sans Serif"/>
              </a:rPr>
              <a:t> </a:t>
            </a:r>
            <a:r>
              <a:rPr sz="750" spc="25" dirty="0">
                <a:latin typeface="Microsoft Sans Serif"/>
                <a:cs typeface="Microsoft Sans Serif"/>
              </a:rPr>
              <a:t>de</a:t>
            </a:r>
            <a:r>
              <a:rPr sz="750" spc="5" dirty="0">
                <a:latin typeface="Microsoft Sans Serif"/>
                <a:cs typeface="Microsoft Sans Serif"/>
              </a:rPr>
              <a:t> </a:t>
            </a:r>
            <a:r>
              <a:rPr sz="750" spc="15" dirty="0">
                <a:latin typeface="Microsoft Sans Serif"/>
                <a:cs typeface="Microsoft Sans Serif"/>
              </a:rPr>
              <a:t>rechazo </a:t>
            </a:r>
            <a:r>
              <a:rPr sz="750" spc="-185" dirty="0">
                <a:latin typeface="Microsoft Sans Serif"/>
                <a:cs typeface="Microsoft Sans Serif"/>
              </a:rPr>
              <a:t> </a:t>
            </a:r>
            <a:r>
              <a:rPr sz="750" spc="25" dirty="0">
                <a:latin typeface="Microsoft Sans Serif"/>
                <a:cs typeface="Microsoft Sans Serif"/>
              </a:rPr>
              <a:t>de </a:t>
            </a:r>
            <a:r>
              <a:rPr sz="750" spc="15" dirty="0">
                <a:latin typeface="Microsoft Sans Serif"/>
                <a:cs typeface="Microsoft Sans Serif"/>
              </a:rPr>
              <a:t>carga </a:t>
            </a:r>
            <a:r>
              <a:rPr sz="750" spc="5" dirty="0">
                <a:latin typeface="Microsoft Sans Serif"/>
                <a:cs typeface="Microsoft Sans Serif"/>
              </a:rPr>
              <a:t>(incapaces </a:t>
            </a:r>
            <a:r>
              <a:rPr sz="750" spc="25" dirty="0">
                <a:latin typeface="Microsoft Sans Serif"/>
                <a:cs typeface="Microsoft Sans Serif"/>
              </a:rPr>
              <a:t>de </a:t>
            </a:r>
            <a:r>
              <a:rPr sz="750" spc="30" dirty="0">
                <a:latin typeface="Microsoft Sans Serif"/>
                <a:cs typeface="Microsoft Sans Serif"/>
              </a:rPr>
              <a:t>reducir rápidamente </a:t>
            </a:r>
            <a:r>
              <a:rPr sz="750" spc="10" dirty="0">
                <a:latin typeface="Microsoft Sans Serif"/>
                <a:cs typeface="Microsoft Sans Serif"/>
              </a:rPr>
              <a:t>la </a:t>
            </a:r>
            <a:r>
              <a:rPr sz="750" spc="25" dirty="0">
                <a:latin typeface="Microsoft Sans Serif"/>
                <a:cs typeface="Microsoft Sans Serif"/>
              </a:rPr>
              <a:t>potencia </a:t>
            </a:r>
            <a:r>
              <a:rPr sz="750" spc="5" dirty="0">
                <a:latin typeface="Microsoft Sans Serif"/>
                <a:cs typeface="Microsoft Sans Serif"/>
              </a:rPr>
              <a:t>y </a:t>
            </a:r>
            <a:r>
              <a:rPr sz="750" spc="15" dirty="0">
                <a:latin typeface="Microsoft Sans Serif"/>
                <a:cs typeface="Microsoft Sans Serif"/>
              </a:rPr>
              <a:t>estabilizarse </a:t>
            </a:r>
            <a:r>
              <a:rPr sz="750" spc="-185" dirty="0">
                <a:latin typeface="Microsoft Sans Serif"/>
                <a:cs typeface="Microsoft Sans Serif"/>
              </a:rPr>
              <a:t> </a:t>
            </a:r>
            <a:r>
              <a:rPr sz="750" spc="25" dirty="0">
                <a:latin typeface="Microsoft Sans Serif"/>
                <a:cs typeface="Microsoft Sans Serif"/>
              </a:rPr>
              <a:t>en </a:t>
            </a:r>
            <a:r>
              <a:rPr sz="750" spc="45" dirty="0">
                <a:latin typeface="Microsoft Sans Serif"/>
                <a:cs typeface="Microsoft Sans Serif"/>
              </a:rPr>
              <a:t>un punto </a:t>
            </a:r>
            <a:r>
              <a:rPr sz="750" spc="15" dirty="0">
                <a:latin typeface="Microsoft Sans Serif"/>
                <a:cs typeface="Microsoft Sans Serif"/>
              </a:rPr>
              <a:t>sin </a:t>
            </a:r>
            <a:r>
              <a:rPr sz="750" spc="5" dirty="0">
                <a:latin typeface="Microsoft Sans Serif"/>
                <a:cs typeface="Microsoft Sans Serif"/>
              </a:rPr>
              <a:t>carga), </a:t>
            </a:r>
            <a:r>
              <a:rPr sz="750" spc="10" dirty="0">
                <a:latin typeface="Microsoft Sans Serif"/>
                <a:cs typeface="Microsoft Sans Serif"/>
              </a:rPr>
              <a:t>la </a:t>
            </a:r>
            <a:r>
              <a:rPr sz="750" spc="40" dirty="0">
                <a:latin typeface="Microsoft Sans Serif"/>
                <a:cs typeface="Microsoft Sans Serif"/>
              </a:rPr>
              <a:t>turbina </a:t>
            </a:r>
            <a:r>
              <a:rPr sz="750" spc="35" dirty="0">
                <a:latin typeface="Microsoft Sans Serif"/>
                <a:cs typeface="Microsoft Sans Serif"/>
              </a:rPr>
              <a:t>también </a:t>
            </a:r>
            <a:r>
              <a:rPr sz="750" spc="25" dirty="0">
                <a:latin typeface="Microsoft Sans Serif"/>
                <a:cs typeface="Microsoft Sans Serif"/>
              </a:rPr>
              <a:t>debe </a:t>
            </a:r>
            <a:r>
              <a:rPr sz="750" spc="10" dirty="0">
                <a:latin typeface="Microsoft Sans Serif"/>
                <a:cs typeface="Microsoft Sans Serif"/>
              </a:rPr>
              <a:t>desconectarse. </a:t>
            </a:r>
            <a:r>
              <a:rPr sz="750" spc="15" dirty="0">
                <a:latin typeface="Microsoft Sans Serif"/>
                <a:cs typeface="Microsoft Sans Serif"/>
              </a:rPr>
              <a:t>Antes </a:t>
            </a:r>
            <a:r>
              <a:rPr sz="750" spc="-185" dirty="0">
                <a:latin typeface="Microsoft Sans Serif"/>
                <a:cs typeface="Microsoft Sans Serif"/>
              </a:rPr>
              <a:t> </a:t>
            </a:r>
            <a:r>
              <a:rPr sz="750" spc="25" dirty="0">
                <a:latin typeface="Microsoft Sans Serif"/>
                <a:cs typeface="Microsoft Sans Serif"/>
              </a:rPr>
              <a:t>de </a:t>
            </a:r>
            <a:r>
              <a:rPr sz="750" spc="10" dirty="0">
                <a:latin typeface="Microsoft Sans Serif"/>
                <a:cs typeface="Microsoft Sans Serif"/>
              </a:rPr>
              <a:t>la </a:t>
            </a:r>
            <a:r>
              <a:rPr sz="750" spc="15" dirty="0">
                <a:latin typeface="Microsoft Sans Serif"/>
                <a:cs typeface="Microsoft Sans Serif"/>
              </a:rPr>
              <a:t>sincronización, </a:t>
            </a:r>
            <a:r>
              <a:rPr sz="750" spc="-5" dirty="0">
                <a:latin typeface="Microsoft Sans Serif"/>
                <a:cs typeface="Microsoft Sans Serif"/>
              </a:rPr>
              <a:t>se </a:t>
            </a:r>
            <a:r>
              <a:rPr sz="750" spc="25" dirty="0">
                <a:latin typeface="Microsoft Sans Serif"/>
                <a:cs typeface="Microsoft Sans Serif"/>
              </a:rPr>
              <a:t>deben </a:t>
            </a:r>
            <a:r>
              <a:rPr sz="750" spc="35" dirty="0">
                <a:latin typeface="Microsoft Sans Serif"/>
                <a:cs typeface="Microsoft Sans Serif"/>
              </a:rPr>
              <a:t>proporcionar </a:t>
            </a:r>
            <a:r>
              <a:rPr sz="750" spc="20" dirty="0">
                <a:latin typeface="Microsoft Sans Serif"/>
                <a:cs typeface="Microsoft Sans Serif"/>
              </a:rPr>
              <a:t>circuitos </a:t>
            </a:r>
            <a:r>
              <a:rPr sz="750" spc="25" dirty="0">
                <a:latin typeface="Microsoft Sans Serif"/>
                <a:cs typeface="Microsoft Sans Serif"/>
              </a:rPr>
              <a:t>de alarma </a:t>
            </a:r>
            <a:r>
              <a:rPr sz="750" spc="5" dirty="0">
                <a:latin typeface="Microsoft Sans Serif"/>
                <a:cs typeface="Microsoft Sans Serif"/>
              </a:rPr>
              <a:t>e </a:t>
            </a:r>
            <a:r>
              <a:rPr sz="750" spc="10" dirty="0">
                <a:latin typeface="Microsoft Sans Serif"/>
                <a:cs typeface="Microsoft Sans Serif"/>
              </a:rPr>
              <a:t> </a:t>
            </a:r>
            <a:r>
              <a:rPr sz="750" spc="25" dirty="0">
                <a:latin typeface="Microsoft Sans Serif"/>
                <a:cs typeface="Microsoft Sans Serif"/>
              </a:rPr>
              <a:t>inhibición</a:t>
            </a:r>
            <a:r>
              <a:rPr sz="750" spc="-5" dirty="0">
                <a:latin typeface="Microsoft Sans Serif"/>
                <a:cs typeface="Microsoft Sans Serif"/>
              </a:rPr>
              <a:t> </a:t>
            </a:r>
            <a:r>
              <a:rPr sz="750" spc="25" dirty="0">
                <a:latin typeface="Microsoft Sans Serif"/>
                <a:cs typeface="Microsoft Sans Serif"/>
              </a:rPr>
              <a:t>para</a:t>
            </a:r>
            <a:r>
              <a:rPr sz="750" dirty="0">
                <a:latin typeface="Microsoft Sans Serif"/>
                <a:cs typeface="Microsoft Sans Serif"/>
              </a:rPr>
              <a:t> </a:t>
            </a:r>
            <a:r>
              <a:rPr sz="750" spc="25" dirty="0">
                <a:latin typeface="Microsoft Sans Serif"/>
                <a:cs typeface="Microsoft Sans Serif"/>
              </a:rPr>
              <a:t>evitar</a:t>
            </a:r>
            <a:r>
              <a:rPr sz="750" spc="-5" dirty="0">
                <a:latin typeface="Microsoft Sans Serif"/>
                <a:cs typeface="Microsoft Sans Serif"/>
              </a:rPr>
              <a:t> </a:t>
            </a:r>
            <a:r>
              <a:rPr sz="750" spc="30" dirty="0">
                <a:latin typeface="Microsoft Sans Serif"/>
                <a:cs typeface="Microsoft Sans Serif"/>
              </a:rPr>
              <a:t>que</a:t>
            </a:r>
            <a:r>
              <a:rPr sz="750" dirty="0">
                <a:latin typeface="Microsoft Sans Serif"/>
                <a:cs typeface="Microsoft Sans Serif"/>
              </a:rPr>
              <a:t> </a:t>
            </a:r>
            <a:r>
              <a:rPr sz="750" spc="45" dirty="0">
                <a:latin typeface="Microsoft Sans Serif"/>
                <a:cs typeface="Microsoft Sans Serif"/>
              </a:rPr>
              <a:t>un</a:t>
            </a:r>
            <a:r>
              <a:rPr sz="750" dirty="0">
                <a:latin typeface="Microsoft Sans Serif"/>
                <a:cs typeface="Microsoft Sans Serif"/>
              </a:rPr>
              <a:t> </a:t>
            </a:r>
            <a:r>
              <a:rPr sz="750" spc="35" dirty="0">
                <a:latin typeface="Microsoft Sans Serif"/>
                <a:cs typeface="Microsoft Sans Serif"/>
              </a:rPr>
              <a:t>operador</a:t>
            </a:r>
            <a:r>
              <a:rPr sz="750" spc="-5" dirty="0">
                <a:latin typeface="Microsoft Sans Serif"/>
                <a:cs typeface="Microsoft Sans Serif"/>
              </a:rPr>
              <a:t> </a:t>
            </a:r>
            <a:r>
              <a:rPr sz="750" spc="20" dirty="0">
                <a:latin typeface="Microsoft Sans Serif"/>
                <a:cs typeface="Microsoft Sans Serif"/>
              </a:rPr>
              <a:t>sobreexcite</a:t>
            </a:r>
            <a:r>
              <a:rPr sz="750" dirty="0">
                <a:latin typeface="Microsoft Sans Serif"/>
                <a:cs typeface="Microsoft Sans Serif"/>
              </a:rPr>
              <a:t> </a:t>
            </a:r>
            <a:r>
              <a:rPr sz="750" spc="10" dirty="0">
                <a:latin typeface="Microsoft Sans Serif"/>
                <a:cs typeface="Microsoft Sans Serif"/>
              </a:rPr>
              <a:t>el</a:t>
            </a:r>
            <a:r>
              <a:rPr sz="750" spc="-5" dirty="0">
                <a:latin typeface="Microsoft Sans Serif"/>
                <a:cs typeface="Microsoft Sans Serif"/>
              </a:rPr>
              <a:t> </a:t>
            </a:r>
            <a:r>
              <a:rPr sz="750" spc="25" dirty="0">
                <a:latin typeface="Microsoft Sans Serif"/>
                <a:cs typeface="Microsoft Sans Serif"/>
              </a:rPr>
              <a:t>generador.</a:t>
            </a:r>
            <a:endParaRPr sz="750">
              <a:latin typeface="Microsoft Sans Serif"/>
              <a:cs typeface="Microsoft Sans Serif"/>
            </a:endParaRPr>
          </a:p>
        </p:txBody>
      </p:sp>
      <p:sp>
        <p:nvSpPr>
          <p:cNvPr id="54" name="object 54"/>
          <p:cNvSpPr txBox="1"/>
          <p:nvPr/>
        </p:nvSpPr>
        <p:spPr>
          <a:xfrm>
            <a:off x="9100182" y="6326074"/>
            <a:ext cx="7403260" cy="1412951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 marR="59690" indent="153670">
              <a:lnSpc>
                <a:spcPct val="133600"/>
              </a:lnSpc>
              <a:spcBef>
                <a:spcPts val="100"/>
              </a:spcBef>
            </a:pPr>
            <a:r>
              <a:rPr sz="750" spc="5" dirty="0">
                <a:latin typeface="Microsoft Sans Serif"/>
                <a:cs typeface="Microsoft Sans Serif"/>
              </a:rPr>
              <a:t>Para </a:t>
            </a:r>
            <a:r>
              <a:rPr sz="750" dirty="0">
                <a:latin typeface="Microsoft Sans Serif"/>
                <a:cs typeface="Microsoft Sans Serif"/>
              </a:rPr>
              <a:t>las </a:t>
            </a:r>
            <a:r>
              <a:rPr sz="750" spc="25" dirty="0">
                <a:latin typeface="Microsoft Sans Serif"/>
                <a:cs typeface="Microsoft Sans Serif"/>
              </a:rPr>
              <a:t>máquinas </a:t>
            </a:r>
            <a:r>
              <a:rPr sz="750" spc="30" dirty="0">
                <a:latin typeface="Microsoft Sans Serif"/>
                <a:cs typeface="Microsoft Sans Serif"/>
              </a:rPr>
              <a:t>que funcionan fuera </a:t>
            </a:r>
            <a:r>
              <a:rPr sz="750" spc="25" dirty="0">
                <a:latin typeface="Microsoft Sans Serif"/>
                <a:cs typeface="Microsoft Sans Serif"/>
              </a:rPr>
              <a:t>de </a:t>
            </a:r>
            <a:r>
              <a:rPr sz="750" spc="15" dirty="0">
                <a:latin typeface="Microsoft Sans Serif"/>
                <a:cs typeface="Microsoft Sans Serif"/>
              </a:rPr>
              <a:t>línea, </a:t>
            </a:r>
            <a:r>
              <a:rPr sz="750" spc="10" dirty="0">
                <a:latin typeface="Microsoft Sans Serif"/>
                <a:cs typeface="Microsoft Sans Serif"/>
              </a:rPr>
              <a:t>la </a:t>
            </a:r>
            <a:r>
              <a:rPr sz="750" spc="20" dirty="0">
                <a:latin typeface="Microsoft Sans Serif"/>
                <a:cs typeface="Microsoft Sans Serif"/>
              </a:rPr>
              <a:t>práctica </a:t>
            </a:r>
            <a:r>
              <a:rPr sz="750" spc="-5" dirty="0">
                <a:latin typeface="Microsoft Sans Serif"/>
                <a:cs typeface="Microsoft Sans Serif"/>
              </a:rPr>
              <a:t>es </a:t>
            </a:r>
            <a:r>
              <a:rPr sz="750" dirty="0">
                <a:latin typeface="Microsoft Sans Serif"/>
                <a:cs typeface="Microsoft Sans Serif"/>
              </a:rPr>
              <a:t> </a:t>
            </a:r>
            <a:r>
              <a:rPr sz="750" spc="25" dirty="0">
                <a:latin typeface="Microsoft Sans Serif"/>
                <a:cs typeface="Microsoft Sans Serif"/>
              </a:rPr>
              <a:t>disparar</a:t>
            </a:r>
            <a:r>
              <a:rPr sz="750" dirty="0">
                <a:latin typeface="Microsoft Sans Serif"/>
                <a:cs typeface="Microsoft Sans Serif"/>
              </a:rPr>
              <a:t> </a:t>
            </a:r>
            <a:r>
              <a:rPr sz="750" spc="20" dirty="0">
                <a:latin typeface="Microsoft Sans Serif"/>
                <a:cs typeface="Microsoft Sans Serif"/>
              </a:rPr>
              <a:t>solo</a:t>
            </a:r>
            <a:r>
              <a:rPr sz="750" dirty="0">
                <a:latin typeface="Microsoft Sans Serif"/>
                <a:cs typeface="Microsoft Sans Serif"/>
              </a:rPr>
              <a:t> </a:t>
            </a:r>
            <a:r>
              <a:rPr sz="750" spc="10" dirty="0">
                <a:latin typeface="Microsoft Sans Serif"/>
                <a:cs typeface="Microsoft Sans Serif"/>
              </a:rPr>
              <a:t>el</a:t>
            </a:r>
            <a:r>
              <a:rPr sz="750" dirty="0">
                <a:latin typeface="Microsoft Sans Serif"/>
                <a:cs typeface="Microsoft Sans Serif"/>
              </a:rPr>
              <a:t> </a:t>
            </a:r>
            <a:r>
              <a:rPr sz="750" spc="30" dirty="0">
                <a:latin typeface="Microsoft Sans Serif"/>
                <a:cs typeface="Microsoft Sans Serif"/>
              </a:rPr>
              <a:t>disyuntor</a:t>
            </a:r>
            <a:r>
              <a:rPr sz="750" dirty="0">
                <a:latin typeface="Microsoft Sans Serif"/>
                <a:cs typeface="Microsoft Sans Serif"/>
              </a:rPr>
              <a:t> </a:t>
            </a:r>
            <a:r>
              <a:rPr sz="750" spc="5" dirty="0">
                <a:latin typeface="Microsoft Sans Serif"/>
                <a:cs typeface="Microsoft Sans Serif"/>
              </a:rPr>
              <a:t>y</a:t>
            </a:r>
            <a:r>
              <a:rPr sz="750" dirty="0">
                <a:latin typeface="Microsoft Sans Serif"/>
                <a:cs typeface="Microsoft Sans Serif"/>
              </a:rPr>
              <a:t> </a:t>
            </a:r>
            <a:r>
              <a:rPr sz="750" spc="40" dirty="0">
                <a:latin typeface="Microsoft Sans Serif"/>
                <a:cs typeface="Microsoft Sans Serif"/>
              </a:rPr>
              <a:t>no</a:t>
            </a:r>
            <a:r>
              <a:rPr sz="750" dirty="0">
                <a:latin typeface="Microsoft Sans Serif"/>
                <a:cs typeface="Microsoft Sans Serif"/>
              </a:rPr>
              <a:t> </a:t>
            </a:r>
            <a:r>
              <a:rPr sz="750" spc="10" dirty="0">
                <a:latin typeface="Microsoft Sans Serif"/>
                <a:cs typeface="Microsoft Sans Serif"/>
              </a:rPr>
              <a:t>la</a:t>
            </a:r>
            <a:r>
              <a:rPr sz="750" dirty="0">
                <a:latin typeface="Microsoft Sans Serif"/>
                <a:cs typeface="Microsoft Sans Serif"/>
              </a:rPr>
              <a:t> </a:t>
            </a:r>
            <a:r>
              <a:rPr sz="750" spc="30" dirty="0">
                <a:latin typeface="Microsoft Sans Serif"/>
                <a:cs typeface="Microsoft Sans Serif"/>
              </a:rPr>
              <a:t>turbina.</a:t>
            </a:r>
            <a:r>
              <a:rPr sz="750" dirty="0">
                <a:latin typeface="Microsoft Sans Serif"/>
                <a:cs typeface="Microsoft Sans Serif"/>
              </a:rPr>
              <a:t> </a:t>
            </a:r>
            <a:r>
              <a:rPr sz="750" spc="20" dirty="0">
                <a:latin typeface="Microsoft Sans Serif"/>
                <a:cs typeface="Microsoft Sans Serif"/>
              </a:rPr>
              <a:t>Como</a:t>
            </a:r>
            <a:r>
              <a:rPr sz="750" dirty="0">
                <a:latin typeface="Microsoft Sans Serif"/>
                <a:cs typeface="Microsoft Sans Serif"/>
              </a:rPr>
              <a:t> </a:t>
            </a:r>
            <a:r>
              <a:rPr sz="750" spc="10" dirty="0">
                <a:latin typeface="Microsoft Sans Serif"/>
                <a:cs typeface="Microsoft Sans Serif"/>
              </a:rPr>
              <a:t>el</a:t>
            </a:r>
            <a:r>
              <a:rPr sz="750" dirty="0">
                <a:latin typeface="Microsoft Sans Serif"/>
                <a:cs typeface="Microsoft Sans Serif"/>
              </a:rPr>
              <a:t> </a:t>
            </a:r>
            <a:r>
              <a:rPr sz="750" spc="35" dirty="0">
                <a:latin typeface="Microsoft Sans Serif"/>
                <a:cs typeface="Microsoft Sans Serif"/>
              </a:rPr>
              <a:t>problema</a:t>
            </a:r>
            <a:r>
              <a:rPr sz="750" dirty="0">
                <a:latin typeface="Microsoft Sans Serif"/>
                <a:cs typeface="Microsoft Sans Serif"/>
              </a:rPr>
              <a:t> </a:t>
            </a:r>
            <a:r>
              <a:rPr sz="750" spc="10" dirty="0">
                <a:latin typeface="Microsoft Sans Serif"/>
                <a:cs typeface="Microsoft Sans Serif"/>
              </a:rPr>
              <a:t>está</a:t>
            </a:r>
            <a:r>
              <a:rPr sz="750" spc="5" dirty="0">
                <a:latin typeface="Microsoft Sans Serif"/>
                <a:cs typeface="Microsoft Sans Serif"/>
              </a:rPr>
              <a:t> </a:t>
            </a:r>
            <a:r>
              <a:rPr sz="750" spc="25" dirty="0">
                <a:latin typeface="Microsoft Sans Serif"/>
                <a:cs typeface="Microsoft Sans Serif"/>
              </a:rPr>
              <a:t>en</a:t>
            </a:r>
            <a:r>
              <a:rPr sz="750" dirty="0">
                <a:latin typeface="Microsoft Sans Serif"/>
                <a:cs typeface="Microsoft Sans Serif"/>
              </a:rPr>
              <a:t> </a:t>
            </a:r>
            <a:r>
              <a:rPr sz="750" spc="10" dirty="0">
                <a:latin typeface="Microsoft Sans Serif"/>
                <a:cs typeface="Microsoft Sans Serif"/>
              </a:rPr>
              <a:t>el </a:t>
            </a:r>
            <a:r>
              <a:rPr sz="750" spc="-185" dirty="0">
                <a:latin typeface="Microsoft Sans Serif"/>
                <a:cs typeface="Microsoft Sans Serif"/>
              </a:rPr>
              <a:t> </a:t>
            </a:r>
            <a:r>
              <a:rPr sz="750" spc="15" dirty="0">
                <a:latin typeface="Microsoft Sans Serif"/>
                <a:cs typeface="Microsoft Sans Serif"/>
              </a:rPr>
              <a:t>sistema </a:t>
            </a:r>
            <a:r>
              <a:rPr sz="750" spc="25" dirty="0">
                <a:latin typeface="Microsoft Sans Serif"/>
                <a:cs typeface="Microsoft Sans Serif"/>
              </a:rPr>
              <a:t>de </a:t>
            </a:r>
            <a:r>
              <a:rPr sz="750" spc="15" dirty="0">
                <a:latin typeface="Microsoft Sans Serif"/>
                <a:cs typeface="Microsoft Sans Serif"/>
              </a:rPr>
              <a:t>excitación, </a:t>
            </a:r>
            <a:r>
              <a:rPr sz="750" spc="-5" dirty="0">
                <a:latin typeface="Microsoft Sans Serif"/>
                <a:cs typeface="Microsoft Sans Serif"/>
              </a:rPr>
              <a:t>se </a:t>
            </a:r>
            <a:r>
              <a:rPr sz="750" spc="25" dirty="0">
                <a:latin typeface="Microsoft Sans Serif"/>
                <a:cs typeface="Microsoft Sans Serif"/>
              </a:rPr>
              <a:t>puede </a:t>
            </a:r>
            <a:r>
              <a:rPr sz="750" spc="20" dirty="0">
                <a:latin typeface="Microsoft Sans Serif"/>
                <a:cs typeface="Microsoft Sans Serif"/>
              </a:rPr>
              <a:t>solucionar </a:t>
            </a:r>
            <a:r>
              <a:rPr sz="750" spc="30" dirty="0">
                <a:latin typeface="Microsoft Sans Serif"/>
                <a:cs typeface="Microsoft Sans Serif"/>
              </a:rPr>
              <a:t>rápidamente </a:t>
            </a:r>
            <a:r>
              <a:rPr sz="750" spc="5" dirty="0">
                <a:latin typeface="Microsoft Sans Serif"/>
                <a:cs typeface="Microsoft Sans Serif"/>
              </a:rPr>
              <a:t>y </a:t>
            </a:r>
            <a:r>
              <a:rPr sz="750" spc="35" dirty="0">
                <a:latin typeface="Microsoft Sans Serif"/>
                <a:cs typeface="Microsoft Sans Serif"/>
              </a:rPr>
              <a:t>poner </a:t>
            </a:r>
            <a:r>
              <a:rPr sz="750" spc="10" dirty="0">
                <a:latin typeface="Microsoft Sans Serif"/>
                <a:cs typeface="Microsoft Sans Serif"/>
              </a:rPr>
              <a:t>la </a:t>
            </a:r>
            <a:r>
              <a:rPr sz="750" spc="15" dirty="0">
                <a:latin typeface="Microsoft Sans Serif"/>
                <a:cs typeface="Microsoft Sans Serif"/>
              </a:rPr>
              <a:t> </a:t>
            </a:r>
            <a:r>
              <a:rPr sz="750" spc="30" dirty="0">
                <a:latin typeface="Microsoft Sans Serif"/>
                <a:cs typeface="Microsoft Sans Serif"/>
              </a:rPr>
              <a:t>unidad </a:t>
            </a:r>
            <a:r>
              <a:rPr sz="750" spc="25" dirty="0">
                <a:latin typeface="Microsoft Sans Serif"/>
                <a:cs typeface="Microsoft Sans Serif"/>
              </a:rPr>
              <a:t>en </a:t>
            </a:r>
            <a:r>
              <a:rPr sz="750" spc="20" dirty="0">
                <a:latin typeface="Microsoft Sans Serif"/>
                <a:cs typeface="Microsoft Sans Serif"/>
              </a:rPr>
              <a:t>línea </a:t>
            </a:r>
            <a:r>
              <a:rPr sz="750" spc="15" dirty="0">
                <a:latin typeface="Microsoft Sans Serif"/>
                <a:cs typeface="Microsoft Sans Serif"/>
              </a:rPr>
              <a:t>sin pasar </a:t>
            </a:r>
            <a:r>
              <a:rPr sz="750" spc="45" dirty="0">
                <a:latin typeface="Microsoft Sans Serif"/>
                <a:cs typeface="Microsoft Sans Serif"/>
              </a:rPr>
              <a:t>por </a:t>
            </a:r>
            <a:r>
              <a:rPr sz="750" spc="10" dirty="0">
                <a:latin typeface="Microsoft Sans Serif"/>
                <a:cs typeface="Microsoft Sans Serif"/>
              </a:rPr>
              <a:t>el </a:t>
            </a:r>
            <a:r>
              <a:rPr sz="750" spc="20" dirty="0">
                <a:latin typeface="Microsoft Sans Serif"/>
                <a:cs typeface="Microsoft Sans Serif"/>
              </a:rPr>
              <a:t>proceso </a:t>
            </a:r>
            <a:r>
              <a:rPr sz="750" spc="25" dirty="0">
                <a:latin typeface="Microsoft Sans Serif"/>
                <a:cs typeface="Microsoft Sans Serif"/>
              </a:rPr>
              <a:t>de </a:t>
            </a:r>
            <a:r>
              <a:rPr sz="750" spc="20" dirty="0">
                <a:latin typeface="Microsoft Sans Serif"/>
                <a:cs typeface="Microsoft Sans Serif"/>
              </a:rPr>
              <a:t>inicio </a:t>
            </a:r>
            <a:r>
              <a:rPr sz="750" spc="25" dirty="0">
                <a:latin typeface="Microsoft Sans Serif"/>
                <a:cs typeface="Microsoft Sans Serif"/>
              </a:rPr>
              <a:t>completo. </a:t>
            </a:r>
            <a:r>
              <a:rPr sz="750" dirty="0">
                <a:latin typeface="Microsoft Sans Serif"/>
                <a:cs typeface="Microsoft Sans Serif"/>
              </a:rPr>
              <a:t>Esto </a:t>
            </a:r>
            <a:r>
              <a:rPr sz="750" spc="-5" dirty="0">
                <a:latin typeface="Microsoft Sans Serif"/>
                <a:cs typeface="Microsoft Sans Serif"/>
              </a:rPr>
              <a:t>es </a:t>
            </a:r>
            <a:r>
              <a:rPr sz="750" dirty="0">
                <a:latin typeface="Microsoft Sans Serif"/>
                <a:cs typeface="Microsoft Sans Serif"/>
              </a:rPr>
              <a:t> </a:t>
            </a:r>
            <a:r>
              <a:rPr sz="750" spc="20" dirty="0">
                <a:latin typeface="Microsoft Sans Serif"/>
                <a:cs typeface="Microsoft Sans Serif"/>
              </a:rPr>
              <a:t>especialmente ventajoso </a:t>
            </a:r>
            <a:r>
              <a:rPr sz="750" spc="25" dirty="0">
                <a:latin typeface="Microsoft Sans Serif"/>
                <a:cs typeface="Microsoft Sans Serif"/>
              </a:rPr>
              <a:t>en </a:t>
            </a:r>
            <a:r>
              <a:rPr sz="750" spc="20" dirty="0">
                <a:latin typeface="Microsoft Sans Serif"/>
                <a:cs typeface="Microsoft Sans Serif"/>
              </a:rPr>
              <a:t>unidades </a:t>
            </a:r>
            <a:r>
              <a:rPr sz="750" spc="25" dirty="0">
                <a:latin typeface="Microsoft Sans Serif"/>
                <a:cs typeface="Microsoft Sans Serif"/>
              </a:rPr>
              <a:t>de </a:t>
            </a:r>
            <a:r>
              <a:rPr sz="750" spc="30" dirty="0">
                <a:latin typeface="Microsoft Sans Serif"/>
                <a:cs typeface="Microsoft Sans Serif"/>
              </a:rPr>
              <a:t>vapor </a:t>
            </a:r>
            <a:r>
              <a:rPr sz="750" spc="20" dirty="0">
                <a:latin typeface="Microsoft Sans Serif"/>
                <a:cs typeface="Microsoft Sans Serif"/>
              </a:rPr>
              <a:t>con </a:t>
            </a:r>
            <a:r>
              <a:rPr sz="750" spc="30" dirty="0">
                <a:latin typeface="Microsoft Sans Serif"/>
                <a:cs typeface="Microsoft Sans Serif"/>
              </a:rPr>
              <a:t>tiempos </a:t>
            </a:r>
            <a:r>
              <a:rPr sz="750" spc="25" dirty="0">
                <a:latin typeface="Microsoft Sans Serif"/>
                <a:cs typeface="Microsoft Sans Serif"/>
              </a:rPr>
              <a:t>de </a:t>
            </a:r>
            <a:r>
              <a:rPr sz="750" spc="30" dirty="0">
                <a:latin typeface="Microsoft Sans Serif"/>
                <a:cs typeface="Microsoft Sans Serif"/>
              </a:rPr>
              <a:t> arranque</a:t>
            </a:r>
            <a:r>
              <a:rPr sz="750" spc="-10" dirty="0">
                <a:latin typeface="Microsoft Sans Serif"/>
                <a:cs typeface="Microsoft Sans Serif"/>
              </a:rPr>
              <a:t> </a:t>
            </a:r>
            <a:r>
              <a:rPr sz="750" spc="25" dirty="0">
                <a:latin typeface="Microsoft Sans Serif"/>
                <a:cs typeface="Microsoft Sans Serif"/>
              </a:rPr>
              <a:t>prolongados.</a:t>
            </a:r>
            <a:endParaRPr sz="750">
              <a:latin typeface="Microsoft Sans Serif"/>
              <a:cs typeface="Microsoft Sans Serif"/>
            </a:endParaRPr>
          </a:p>
          <a:p>
            <a:pPr marL="12700" marR="5080" indent="153670">
              <a:lnSpc>
                <a:spcPts val="1200"/>
              </a:lnSpc>
              <a:spcBef>
                <a:spcPts val="90"/>
              </a:spcBef>
            </a:pPr>
            <a:r>
              <a:rPr sz="750" spc="-45" dirty="0">
                <a:latin typeface="Microsoft Sans Serif"/>
                <a:cs typeface="Microsoft Sans Serif"/>
              </a:rPr>
              <a:t>Se </a:t>
            </a:r>
            <a:r>
              <a:rPr sz="750" spc="25" dirty="0">
                <a:latin typeface="Microsoft Sans Serif"/>
                <a:cs typeface="Microsoft Sans Serif"/>
              </a:rPr>
              <a:t>deben </a:t>
            </a:r>
            <a:r>
              <a:rPr sz="750" spc="15" dirty="0">
                <a:latin typeface="Microsoft Sans Serif"/>
                <a:cs typeface="Microsoft Sans Serif"/>
              </a:rPr>
              <a:t>desaconsejar </a:t>
            </a:r>
            <a:r>
              <a:rPr sz="750" spc="20" dirty="0">
                <a:latin typeface="Microsoft Sans Serif"/>
                <a:cs typeface="Microsoft Sans Serif"/>
              </a:rPr>
              <a:t>dos </a:t>
            </a:r>
            <a:r>
              <a:rPr sz="750" spc="15" dirty="0">
                <a:latin typeface="Microsoft Sans Serif"/>
                <a:cs typeface="Microsoft Sans Serif"/>
              </a:rPr>
              <a:t>esquemas </a:t>
            </a:r>
            <a:r>
              <a:rPr sz="750" spc="25" dirty="0">
                <a:latin typeface="Microsoft Sans Serif"/>
                <a:cs typeface="Microsoft Sans Serif"/>
              </a:rPr>
              <a:t>de </a:t>
            </a:r>
            <a:r>
              <a:rPr sz="750" spc="20" dirty="0">
                <a:latin typeface="Microsoft Sans Serif"/>
                <a:cs typeface="Microsoft Sans Serif"/>
              </a:rPr>
              <a:t>disparo: </a:t>
            </a:r>
            <a:r>
              <a:rPr sz="750" spc="35" dirty="0">
                <a:latin typeface="Microsoft Sans Serif"/>
                <a:cs typeface="Microsoft Sans Serif"/>
              </a:rPr>
              <a:t>abrir </a:t>
            </a:r>
            <a:r>
              <a:rPr sz="750" spc="20" dirty="0">
                <a:latin typeface="Microsoft Sans Serif"/>
                <a:cs typeface="Microsoft Sans Serif"/>
              </a:rPr>
              <a:t>sólo </a:t>
            </a:r>
            <a:r>
              <a:rPr sz="750" spc="10" dirty="0">
                <a:latin typeface="Microsoft Sans Serif"/>
                <a:cs typeface="Microsoft Sans Serif"/>
              </a:rPr>
              <a:t>el </a:t>
            </a:r>
            <a:r>
              <a:rPr sz="750" spc="15" dirty="0">
                <a:latin typeface="Microsoft Sans Serif"/>
                <a:cs typeface="Microsoft Sans Serif"/>
              </a:rPr>
              <a:t> </a:t>
            </a:r>
            <a:r>
              <a:rPr sz="750" spc="30" dirty="0">
                <a:latin typeface="Microsoft Sans Serif"/>
                <a:cs typeface="Microsoft Sans Serif"/>
              </a:rPr>
              <a:t>disyuntor </a:t>
            </a:r>
            <a:r>
              <a:rPr sz="750" spc="25" dirty="0">
                <a:latin typeface="Microsoft Sans Serif"/>
                <a:cs typeface="Microsoft Sans Serif"/>
              </a:rPr>
              <a:t>de campo en </a:t>
            </a:r>
            <a:r>
              <a:rPr sz="750" spc="30" dirty="0">
                <a:latin typeface="Microsoft Sans Serif"/>
                <a:cs typeface="Microsoft Sans Serif"/>
              </a:rPr>
              <a:t>una </a:t>
            </a:r>
            <a:r>
              <a:rPr sz="750" spc="25" dirty="0">
                <a:latin typeface="Microsoft Sans Serif"/>
                <a:cs typeface="Microsoft Sans Serif"/>
              </a:rPr>
              <a:t>operación de </a:t>
            </a:r>
            <a:r>
              <a:rPr sz="750" spc="20" dirty="0">
                <a:latin typeface="Microsoft Sans Serif"/>
                <a:cs typeface="Microsoft Sans Serif"/>
              </a:rPr>
              <a:t>relé </a:t>
            </a:r>
            <a:r>
              <a:rPr sz="750" dirty="0">
                <a:latin typeface="Microsoft Sans Serif"/>
                <a:cs typeface="Microsoft Sans Serif"/>
              </a:rPr>
              <a:t>V/Hz </a:t>
            </a:r>
            <a:r>
              <a:rPr sz="750" spc="5" dirty="0">
                <a:latin typeface="Microsoft Sans Serif"/>
                <a:cs typeface="Microsoft Sans Serif"/>
              </a:rPr>
              <a:t>y </a:t>
            </a:r>
            <a:r>
              <a:rPr sz="750" spc="25" dirty="0">
                <a:latin typeface="Microsoft Sans Serif"/>
                <a:cs typeface="Microsoft Sans Serif"/>
              </a:rPr>
              <a:t>disparar </a:t>
            </a:r>
            <a:r>
              <a:rPr sz="750" spc="30" dirty="0">
                <a:latin typeface="Microsoft Sans Serif"/>
                <a:cs typeface="Microsoft Sans Serif"/>
              </a:rPr>
              <a:t> </a:t>
            </a:r>
            <a:r>
              <a:rPr sz="750" spc="20" dirty="0">
                <a:latin typeface="Microsoft Sans Serif"/>
                <a:cs typeface="Microsoft Sans Serif"/>
              </a:rPr>
              <a:t>secuencialmente</a:t>
            </a:r>
            <a:r>
              <a:rPr sz="750" spc="-5" dirty="0">
                <a:latin typeface="Microsoft Sans Serif"/>
                <a:cs typeface="Microsoft Sans Serif"/>
              </a:rPr>
              <a:t> </a:t>
            </a:r>
            <a:r>
              <a:rPr sz="750" spc="10" dirty="0">
                <a:latin typeface="Microsoft Sans Serif"/>
                <a:cs typeface="Microsoft Sans Serif"/>
              </a:rPr>
              <a:t>la</a:t>
            </a:r>
            <a:r>
              <a:rPr sz="750" spc="-5" dirty="0">
                <a:latin typeface="Microsoft Sans Serif"/>
                <a:cs typeface="Microsoft Sans Serif"/>
              </a:rPr>
              <a:t> </a:t>
            </a:r>
            <a:r>
              <a:rPr sz="750" spc="40" dirty="0">
                <a:latin typeface="Microsoft Sans Serif"/>
                <a:cs typeface="Microsoft Sans Serif"/>
              </a:rPr>
              <a:t>turbina</a:t>
            </a:r>
            <a:r>
              <a:rPr sz="750" spc="-5" dirty="0">
                <a:latin typeface="Microsoft Sans Serif"/>
                <a:cs typeface="Microsoft Sans Serif"/>
              </a:rPr>
              <a:t> </a:t>
            </a:r>
            <a:r>
              <a:rPr sz="750" spc="5" dirty="0">
                <a:latin typeface="Microsoft Sans Serif"/>
                <a:cs typeface="Microsoft Sans Serif"/>
              </a:rPr>
              <a:t>y</a:t>
            </a:r>
            <a:r>
              <a:rPr sz="750" dirty="0">
                <a:latin typeface="Microsoft Sans Serif"/>
                <a:cs typeface="Microsoft Sans Serif"/>
              </a:rPr>
              <a:t> </a:t>
            </a:r>
            <a:r>
              <a:rPr sz="750" spc="30" dirty="0">
                <a:latin typeface="Microsoft Sans Serif"/>
                <a:cs typeface="Microsoft Sans Serif"/>
              </a:rPr>
              <a:t>luego</a:t>
            </a:r>
            <a:r>
              <a:rPr sz="750" spc="-5" dirty="0">
                <a:latin typeface="Microsoft Sans Serif"/>
                <a:cs typeface="Microsoft Sans Serif"/>
              </a:rPr>
              <a:t> </a:t>
            </a:r>
            <a:r>
              <a:rPr sz="750" spc="10" dirty="0">
                <a:latin typeface="Microsoft Sans Serif"/>
                <a:cs typeface="Microsoft Sans Serif"/>
              </a:rPr>
              <a:t>el</a:t>
            </a:r>
            <a:r>
              <a:rPr sz="750" spc="-5" dirty="0">
                <a:latin typeface="Microsoft Sans Serif"/>
                <a:cs typeface="Microsoft Sans Serif"/>
              </a:rPr>
              <a:t> </a:t>
            </a:r>
            <a:r>
              <a:rPr sz="750" spc="25" dirty="0">
                <a:latin typeface="Microsoft Sans Serif"/>
                <a:cs typeface="Microsoft Sans Serif"/>
              </a:rPr>
              <a:t>generador.</a:t>
            </a:r>
            <a:r>
              <a:rPr sz="750" spc="-5" dirty="0">
                <a:latin typeface="Microsoft Sans Serif"/>
                <a:cs typeface="Microsoft Sans Serif"/>
              </a:rPr>
              <a:t> </a:t>
            </a:r>
            <a:r>
              <a:rPr sz="750" spc="20" dirty="0">
                <a:latin typeface="Microsoft Sans Serif"/>
                <a:cs typeface="Microsoft Sans Serif"/>
              </a:rPr>
              <a:t>Algunos</a:t>
            </a:r>
            <a:r>
              <a:rPr sz="750" dirty="0">
                <a:latin typeface="Microsoft Sans Serif"/>
                <a:cs typeface="Microsoft Sans Serif"/>
              </a:rPr>
              <a:t> </a:t>
            </a:r>
            <a:r>
              <a:rPr sz="750" spc="20" dirty="0">
                <a:latin typeface="Microsoft Sans Serif"/>
                <a:cs typeface="Microsoft Sans Serif"/>
              </a:rPr>
              <a:t>creen</a:t>
            </a:r>
            <a:r>
              <a:rPr sz="750" spc="-5" dirty="0">
                <a:latin typeface="Microsoft Sans Serif"/>
                <a:cs typeface="Microsoft Sans Serif"/>
              </a:rPr>
              <a:t> </a:t>
            </a:r>
            <a:r>
              <a:rPr sz="750" spc="30" dirty="0">
                <a:latin typeface="Microsoft Sans Serif"/>
                <a:cs typeface="Microsoft Sans Serif"/>
              </a:rPr>
              <a:t>que</a:t>
            </a:r>
            <a:r>
              <a:rPr sz="750" spc="-5" dirty="0">
                <a:latin typeface="Microsoft Sans Serif"/>
                <a:cs typeface="Microsoft Sans Serif"/>
              </a:rPr>
              <a:t> </a:t>
            </a:r>
            <a:r>
              <a:rPr sz="750" spc="45" dirty="0">
                <a:latin typeface="Microsoft Sans Serif"/>
                <a:cs typeface="Microsoft Sans Serif"/>
              </a:rPr>
              <a:t>un </a:t>
            </a:r>
            <a:r>
              <a:rPr sz="750" spc="-185" dirty="0">
                <a:latin typeface="Microsoft Sans Serif"/>
                <a:cs typeface="Microsoft Sans Serif"/>
              </a:rPr>
              <a:t> </a:t>
            </a:r>
            <a:r>
              <a:rPr sz="750" spc="25" dirty="0">
                <a:latin typeface="Microsoft Sans Serif"/>
                <a:cs typeface="Microsoft Sans Serif"/>
              </a:rPr>
              <a:t>evento de </a:t>
            </a:r>
            <a:r>
              <a:rPr sz="750" dirty="0">
                <a:latin typeface="Microsoft Sans Serif"/>
                <a:cs typeface="Microsoft Sans Serif"/>
              </a:rPr>
              <a:t>V/Hz </a:t>
            </a:r>
            <a:r>
              <a:rPr sz="750" spc="5" dirty="0">
                <a:latin typeface="Microsoft Sans Serif"/>
                <a:cs typeface="Microsoft Sans Serif"/>
              </a:rPr>
              <a:t>excesivo </a:t>
            </a:r>
            <a:r>
              <a:rPr sz="750" spc="20" dirty="0">
                <a:latin typeface="Microsoft Sans Serif"/>
                <a:cs typeface="Microsoft Sans Serif"/>
              </a:rPr>
              <a:t>solo </a:t>
            </a:r>
            <a:r>
              <a:rPr sz="750" spc="-5" dirty="0">
                <a:latin typeface="Microsoft Sans Serif"/>
                <a:cs typeface="Microsoft Sans Serif"/>
              </a:rPr>
              <a:t>es </a:t>
            </a:r>
            <a:r>
              <a:rPr sz="750" spc="20" dirty="0">
                <a:latin typeface="Microsoft Sans Serif"/>
                <a:cs typeface="Microsoft Sans Serif"/>
              </a:rPr>
              <a:t>posible con </a:t>
            </a:r>
            <a:r>
              <a:rPr sz="750" spc="10" dirty="0">
                <a:latin typeface="Microsoft Sans Serif"/>
                <a:cs typeface="Microsoft Sans Serif"/>
              </a:rPr>
              <a:t>la </a:t>
            </a:r>
            <a:r>
              <a:rPr sz="750" spc="30" dirty="0">
                <a:latin typeface="Microsoft Sans Serif"/>
                <a:cs typeface="Microsoft Sans Serif"/>
              </a:rPr>
              <a:t>unidad fuera </a:t>
            </a:r>
            <a:r>
              <a:rPr sz="750" spc="25" dirty="0">
                <a:latin typeface="Microsoft Sans Serif"/>
                <a:cs typeface="Microsoft Sans Serif"/>
              </a:rPr>
              <a:t>de </a:t>
            </a:r>
            <a:r>
              <a:rPr sz="750" spc="20" dirty="0">
                <a:latin typeface="Microsoft Sans Serif"/>
                <a:cs typeface="Microsoft Sans Serif"/>
              </a:rPr>
              <a:t>línea </a:t>
            </a:r>
            <a:r>
              <a:rPr sz="750" spc="5" dirty="0">
                <a:latin typeface="Microsoft Sans Serif"/>
                <a:cs typeface="Microsoft Sans Serif"/>
              </a:rPr>
              <a:t>y </a:t>
            </a:r>
            <a:r>
              <a:rPr sz="750" spc="10" dirty="0">
                <a:latin typeface="Microsoft Sans Serif"/>
                <a:cs typeface="Microsoft Sans Serif"/>
              </a:rPr>
              <a:t> </a:t>
            </a:r>
            <a:r>
              <a:rPr sz="750" spc="30" dirty="0">
                <a:latin typeface="Microsoft Sans Serif"/>
                <a:cs typeface="Microsoft Sans Serif"/>
              </a:rPr>
              <a:t>que </a:t>
            </a:r>
            <a:r>
              <a:rPr sz="750" spc="15" dirty="0">
                <a:latin typeface="Microsoft Sans Serif"/>
                <a:cs typeface="Microsoft Sans Serif"/>
              </a:rPr>
              <a:t>su lógica </a:t>
            </a:r>
            <a:r>
              <a:rPr sz="750" spc="25" dirty="0">
                <a:latin typeface="Microsoft Sans Serif"/>
                <a:cs typeface="Microsoft Sans Serif"/>
              </a:rPr>
              <a:t>de protección </a:t>
            </a:r>
            <a:r>
              <a:rPr sz="750" spc="10" dirty="0">
                <a:latin typeface="Microsoft Sans Serif"/>
                <a:cs typeface="Microsoft Sans Serif"/>
              </a:rPr>
              <a:t>hace </a:t>
            </a:r>
            <a:r>
              <a:rPr sz="750" spc="30" dirty="0">
                <a:latin typeface="Microsoft Sans Serif"/>
                <a:cs typeface="Microsoft Sans Serif"/>
              </a:rPr>
              <a:t>que </a:t>
            </a:r>
            <a:r>
              <a:rPr sz="750" spc="10" dirty="0">
                <a:latin typeface="Microsoft Sans Serif"/>
                <a:cs typeface="Microsoft Sans Serif"/>
              </a:rPr>
              <a:t>el </a:t>
            </a:r>
            <a:r>
              <a:rPr sz="750" spc="20" dirty="0">
                <a:latin typeface="Microsoft Sans Serif"/>
                <a:cs typeface="Microsoft Sans Serif"/>
              </a:rPr>
              <a:t>relé </a:t>
            </a:r>
            <a:r>
              <a:rPr sz="750" spc="25" dirty="0">
                <a:latin typeface="Microsoft Sans Serif"/>
                <a:cs typeface="Microsoft Sans Serif"/>
              </a:rPr>
              <a:t>de </a:t>
            </a:r>
            <a:r>
              <a:rPr sz="750" dirty="0">
                <a:latin typeface="Microsoft Sans Serif"/>
                <a:cs typeface="Microsoft Sans Serif"/>
              </a:rPr>
              <a:t>V/Hz </a:t>
            </a:r>
            <a:r>
              <a:rPr sz="750" spc="25" dirty="0">
                <a:latin typeface="Microsoft Sans Serif"/>
                <a:cs typeface="Microsoft Sans Serif"/>
              </a:rPr>
              <a:t>abra </a:t>
            </a:r>
            <a:r>
              <a:rPr sz="750" spc="20" dirty="0">
                <a:latin typeface="Microsoft Sans Serif"/>
                <a:cs typeface="Microsoft Sans Serif"/>
              </a:rPr>
              <a:t>solo </a:t>
            </a:r>
            <a:r>
              <a:rPr sz="750" spc="10" dirty="0">
                <a:latin typeface="Microsoft Sans Serif"/>
                <a:cs typeface="Microsoft Sans Serif"/>
              </a:rPr>
              <a:t>el </a:t>
            </a:r>
            <a:r>
              <a:rPr sz="750" spc="15" dirty="0">
                <a:latin typeface="Microsoft Sans Serif"/>
                <a:cs typeface="Microsoft Sans Serif"/>
              </a:rPr>
              <a:t> </a:t>
            </a:r>
            <a:r>
              <a:rPr sz="750" spc="30" dirty="0">
                <a:latin typeface="Microsoft Sans Serif"/>
                <a:cs typeface="Microsoft Sans Serif"/>
              </a:rPr>
              <a:t>disyuntor </a:t>
            </a:r>
            <a:r>
              <a:rPr sz="750" spc="25" dirty="0">
                <a:latin typeface="Microsoft Sans Serif"/>
                <a:cs typeface="Microsoft Sans Serif"/>
              </a:rPr>
              <a:t>para cualquier condición de </a:t>
            </a:r>
            <a:r>
              <a:rPr sz="750" spc="20" dirty="0">
                <a:latin typeface="Microsoft Sans Serif"/>
                <a:cs typeface="Microsoft Sans Serif"/>
              </a:rPr>
              <a:t>operación. </a:t>
            </a:r>
            <a:r>
              <a:rPr sz="750" spc="-35" dirty="0">
                <a:latin typeface="Microsoft Sans Serif"/>
                <a:cs typeface="Microsoft Sans Serif"/>
              </a:rPr>
              <a:t>Si </a:t>
            </a:r>
            <a:r>
              <a:rPr sz="750" spc="30" dirty="0">
                <a:latin typeface="Microsoft Sans Serif"/>
                <a:cs typeface="Microsoft Sans Serif"/>
              </a:rPr>
              <a:t>ocurre </a:t>
            </a:r>
            <a:r>
              <a:rPr sz="750" spc="45" dirty="0">
                <a:latin typeface="Microsoft Sans Serif"/>
                <a:cs typeface="Microsoft Sans Serif"/>
              </a:rPr>
              <a:t>un </a:t>
            </a:r>
            <a:r>
              <a:rPr sz="750" spc="25" dirty="0">
                <a:latin typeface="Microsoft Sans Serif"/>
                <a:cs typeface="Microsoft Sans Serif"/>
              </a:rPr>
              <a:t>evento </a:t>
            </a:r>
            <a:r>
              <a:rPr sz="750" spc="30" dirty="0">
                <a:latin typeface="Microsoft Sans Serif"/>
                <a:cs typeface="Microsoft Sans Serif"/>
              </a:rPr>
              <a:t> mientras</a:t>
            </a:r>
            <a:r>
              <a:rPr sz="750" dirty="0">
                <a:latin typeface="Microsoft Sans Serif"/>
                <a:cs typeface="Microsoft Sans Serif"/>
              </a:rPr>
              <a:t> </a:t>
            </a:r>
            <a:r>
              <a:rPr sz="750" spc="10" dirty="0">
                <a:latin typeface="Microsoft Sans Serif"/>
                <a:cs typeface="Microsoft Sans Serif"/>
              </a:rPr>
              <a:t>la</a:t>
            </a:r>
            <a:r>
              <a:rPr sz="750" spc="5" dirty="0">
                <a:latin typeface="Microsoft Sans Serif"/>
                <a:cs typeface="Microsoft Sans Serif"/>
              </a:rPr>
              <a:t> </a:t>
            </a:r>
            <a:r>
              <a:rPr sz="750" spc="30" dirty="0">
                <a:latin typeface="Microsoft Sans Serif"/>
                <a:cs typeface="Microsoft Sans Serif"/>
              </a:rPr>
              <a:t>unidad</a:t>
            </a:r>
            <a:r>
              <a:rPr sz="750" dirty="0">
                <a:latin typeface="Microsoft Sans Serif"/>
                <a:cs typeface="Microsoft Sans Serif"/>
              </a:rPr>
              <a:t> </a:t>
            </a:r>
            <a:r>
              <a:rPr sz="750" spc="10" dirty="0">
                <a:latin typeface="Microsoft Sans Serif"/>
                <a:cs typeface="Microsoft Sans Serif"/>
              </a:rPr>
              <a:t>está</a:t>
            </a:r>
            <a:r>
              <a:rPr sz="750" spc="5" dirty="0">
                <a:latin typeface="Microsoft Sans Serif"/>
                <a:cs typeface="Microsoft Sans Serif"/>
              </a:rPr>
              <a:t> </a:t>
            </a:r>
            <a:r>
              <a:rPr sz="750" spc="15" dirty="0">
                <a:latin typeface="Microsoft Sans Serif"/>
                <a:cs typeface="Microsoft Sans Serif"/>
              </a:rPr>
              <a:t>sincronizada</a:t>
            </a:r>
            <a:r>
              <a:rPr sz="750" spc="5" dirty="0">
                <a:latin typeface="Microsoft Sans Serif"/>
                <a:cs typeface="Microsoft Sans Serif"/>
              </a:rPr>
              <a:t> </a:t>
            </a:r>
            <a:r>
              <a:rPr sz="750" spc="20" dirty="0">
                <a:latin typeface="Microsoft Sans Serif"/>
                <a:cs typeface="Microsoft Sans Serif"/>
              </a:rPr>
              <a:t>con</a:t>
            </a:r>
            <a:r>
              <a:rPr sz="750" dirty="0">
                <a:latin typeface="Microsoft Sans Serif"/>
                <a:cs typeface="Microsoft Sans Serif"/>
              </a:rPr>
              <a:t> </a:t>
            </a:r>
            <a:r>
              <a:rPr sz="750" spc="10" dirty="0">
                <a:latin typeface="Microsoft Sans Serif"/>
                <a:cs typeface="Microsoft Sans Serif"/>
              </a:rPr>
              <a:t>la</a:t>
            </a:r>
            <a:r>
              <a:rPr sz="750" spc="5" dirty="0">
                <a:latin typeface="Microsoft Sans Serif"/>
                <a:cs typeface="Microsoft Sans Serif"/>
              </a:rPr>
              <a:t> </a:t>
            </a:r>
            <a:r>
              <a:rPr sz="750" spc="25" dirty="0">
                <a:latin typeface="Microsoft Sans Serif"/>
                <a:cs typeface="Microsoft Sans Serif"/>
              </a:rPr>
              <a:t>red,</a:t>
            </a:r>
            <a:r>
              <a:rPr sz="750" spc="5" dirty="0">
                <a:latin typeface="Microsoft Sans Serif"/>
                <a:cs typeface="Microsoft Sans Serif"/>
              </a:rPr>
              <a:t> </a:t>
            </a:r>
            <a:r>
              <a:rPr sz="750" spc="10" dirty="0">
                <a:latin typeface="Microsoft Sans Serif"/>
                <a:cs typeface="Microsoft Sans Serif"/>
              </a:rPr>
              <a:t>el</a:t>
            </a:r>
            <a:r>
              <a:rPr sz="750" dirty="0">
                <a:latin typeface="Microsoft Sans Serif"/>
                <a:cs typeface="Microsoft Sans Serif"/>
              </a:rPr>
              <a:t> </a:t>
            </a:r>
            <a:r>
              <a:rPr sz="750" spc="30" dirty="0">
                <a:latin typeface="Microsoft Sans Serif"/>
                <a:cs typeface="Microsoft Sans Serif"/>
              </a:rPr>
              <a:t>disyuntor</a:t>
            </a:r>
            <a:r>
              <a:rPr sz="750" spc="5" dirty="0">
                <a:latin typeface="Microsoft Sans Serif"/>
                <a:cs typeface="Microsoft Sans Serif"/>
              </a:rPr>
              <a:t> </a:t>
            </a:r>
            <a:r>
              <a:rPr sz="750" spc="-5" dirty="0">
                <a:latin typeface="Microsoft Sans Serif"/>
                <a:cs typeface="Microsoft Sans Serif"/>
              </a:rPr>
              <a:t>se</a:t>
            </a:r>
            <a:r>
              <a:rPr sz="750" spc="5" dirty="0">
                <a:latin typeface="Microsoft Sans Serif"/>
                <a:cs typeface="Microsoft Sans Serif"/>
              </a:rPr>
              <a:t> </a:t>
            </a:r>
            <a:r>
              <a:rPr sz="750" spc="30" dirty="0">
                <a:latin typeface="Microsoft Sans Serif"/>
                <a:cs typeface="Microsoft Sans Serif"/>
              </a:rPr>
              <a:t>abrirá</a:t>
            </a:r>
            <a:r>
              <a:rPr sz="750" dirty="0">
                <a:latin typeface="Microsoft Sans Serif"/>
                <a:cs typeface="Microsoft Sans Serif"/>
              </a:rPr>
              <a:t> </a:t>
            </a:r>
            <a:r>
              <a:rPr sz="750" spc="5" dirty="0">
                <a:latin typeface="Microsoft Sans Serif"/>
                <a:cs typeface="Microsoft Sans Serif"/>
              </a:rPr>
              <a:t>y </a:t>
            </a:r>
            <a:r>
              <a:rPr sz="750" spc="-180" dirty="0">
                <a:latin typeface="Microsoft Sans Serif"/>
                <a:cs typeface="Microsoft Sans Serif"/>
              </a:rPr>
              <a:t> </a:t>
            </a:r>
            <a:r>
              <a:rPr sz="750" spc="10" dirty="0">
                <a:latin typeface="Microsoft Sans Serif"/>
                <a:cs typeface="Microsoft Sans Serif"/>
              </a:rPr>
              <a:t>la </a:t>
            </a:r>
            <a:r>
              <a:rPr sz="750" spc="30" dirty="0">
                <a:latin typeface="Microsoft Sans Serif"/>
                <a:cs typeface="Microsoft Sans Serif"/>
              </a:rPr>
              <a:t>unidad </a:t>
            </a:r>
            <a:r>
              <a:rPr sz="750" spc="25" dirty="0">
                <a:latin typeface="Microsoft Sans Serif"/>
                <a:cs typeface="Microsoft Sans Serif"/>
              </a:rPr>
              <a:t>deberá </a:t>
            </a:r>
            <a:r>
              <a:rPr sz="750" spc="30" dirty="0">
                <a:latin typeface="Microsoft Sans Serif"/>
                <a:cs typeface="Microsoft Sans Serif"/>
              </a:rPr>
              <a:t>depender </a:t>
            </a:r>
            <a:r>
              <a:rPr sz="750" spc="25" dirty="0">
                <a:latin typeface="Microsoft Sans Serif"/>
                <a:cs typeface="Microsoft Sans Serif"/>
              </a:rPr>
              <a:t>de </a:t>
            </a:r>
            <a:r>
              <a:rPr sz="750" spc="35" dirty="0">
                <a:latin typeface="Microsoft Sans Serif"/>
                <a:cs typeface="Microsoft Sans Serif"/>
              </a:rPr>
              <a:t>otros </a:t>
            </a:r>
            <a:r>
              <a:rPr sz="750" spc="20" dirty="0">
                <a:latin typeface="Microsoft Sans Serif"/>
                <a:cs typeface="Microsoft Sans Serif"/>
              </a:rPr>
              <a:t>dispositivos </a:t>
            </a:r>
            <a:r>
              <a:rPr sz="750" spc="25" dirty="0">
                <a:latin typeface="Microsoft Sans Serif"/>
                <a:cs typeface="Microsoft Sans Serif"/>
              </a:rPr>
              <a:t>de protección para </a:t>
            </a:r>
            <a:r>
              <a:rPr sz="750" spc="30" dirty="0">
                <a:latin typeface="Microsoft Sans Serif"/>
                <a:cs typeface="Microsoft Sans Serif"/>
              </a:rPr>
              <a:t> </a:t>
            </a:r>
            <a:r>
              <a:rPr sz="750" spc="15" dirty="0">
                <a:latin typeface="Microsoft Sans Serif"/>
                <a:cs typeface="Microsoft Sans Serif"/>
              </a:rPr>
              <a:t>dispararse.</a:t>
            </a:r>
            <a:endParaRPr sz="750">
              <a:latin typeface="Microsoft Sans Serif"/>
              <a:cs typeface="Microsoft Sans Serif"/>
            </a:endParaRPr>
          </a:p>
          <a:p>
            <a:pPr marL="12700" marR="34290" indent="153670">
              <a:lnSpc>
                <a:spcPts val="1200"/>
              </a:lnSpc>
              <a:spcBef>
                <a:spcPts val="10"/>
              </a:spcBef>
            </a:pPr>
            <a:r>
              <a:rPr sz="700" spc="15" dirty="0">
                <a:latin typeface="Microsoft Sans Serif"/>
                <a:cs typeface="Microsoft Sans Serif"/>
              </a:rPr>
              <a:t>Tampoco </a:t>
            </a:r>
            <a:r>
              <a:rPr sz="700" spc="-5" dirty="0">
                <a:latin typeface="Microsoft Sans Serif"/>
                <a:cs typeface="Microsoft Sans Serif"/>
              </a:rPr>
              <a:t>se </a:t>
            </a:r>
            <a:r>
              <a:rPr sz="700" spc="25" dirty="0">
                <a:latin typeface="Microsoft Sans Serif"/>
                <a:cs typeface="Microsoft Sans Serif"/>
              </a:rPr>
              <a:t>recomienda </a:t>
            </a:r>
            <a:r>
              <a:rPr sz="700" spc="10" dirty="0">
                <a:latin typeface="Microsoft Sans Serif"/>
                <a:cs typeface="Microsoft Sans Serif"/>
              </a:rPr>
              <a:t>el </a:t>
            </a:r>
            <a:r>
              <a:rPr sz="700" spc="25" dirty="0">
                <a:latin typeface="Microsoft Sans Serif"/>
                <a:cs typeface="Microsoft Sans Serif"/>
              </a:rPr>
              <a:t>disparo </a:t>
            </a:r>
            <a:r>
              <a:rPr sz="700" spc="10" dirty="0">
                <a:latin typeface="Microsoft Sans Serif"/>
                <a:cs typeface="Microsoft Sans Serif"/>
              </a:rPr>
              <a:t>secuencial </a:t>
            </a:r>
            <a:r>
              <a:rPr sz="700" spc="20" dirty="0">
                <a:latin typeface="Microsoft Sans Serif"/>
                <a:cs typeface="Microsoft Sans Serif"/>
              </a:rPr>
              <a:t>de </a:t>
            </a:r>
            <a:r>
              <a:rPr sz="700" spc="10" dirty="0">
                <a:latin typeface="Microsoft Sans Serif"/>
                <a:cs typeface="Microsoft Sans Serif"/>
              </a:rPr>
              <a:t>la </a:t>
            </a:r>
            <a:r>
              <a:rPr sz="700" spc="25" dirty="0">
                <a:latin typeface="Microsoft Sans Serif"/>
                <a:cs typeface="Microsoft Sans Serif"/>
              </a:rPr>
              <a:t>unidad. </a:t>
            </a:r>
            <a:r>
              <a:rPr sz="700" spc="-30" dirty="0">
                <a:latin typeface="Microsoft Sans Serif"/>
                <a:cs typeface="Microsoft Sans Serif"/>
              </a:rPr>
              <a:t>El </a:t>
            </a:r>
            <a:r>
              <a:rPr sz="700" spc="25" dirty="0">
                <a:latin typeface="Microsoft Sans Serif"/>
                <a:cs typeface="Microsoft Sans Serif"/>
              </a:rPr>
              <a:t>disparo </a:t>
            </a:r>
            <a:r>
              <a:rPr sz="700" spc="30" dirty="0">
                <a:latin typeface="Microsoft Sans Serif"/>
                <a:cs typeface="Microsoft Sans Serif"/>
              </a:rPr>
              <a:t> </a:t>
            </a:r>
            <a:r>
              <a:rPr sz="700" spc="10" dirty="0">
                <a:latin typeface="Microsoft Sans Serif"/>
                <a:cs typeface="Microsoft Sans Serif"/>
              </a:rPr>
              <a:t>secuencial </a:t>
            </a:r>
            <a:r>
              <a:rPr sz="700" spc="20" dirty="0">
                <a:latin typeface="Microsoft Sans Serif"/>
                <a:cs typeface="Microsoft Sans Serif"/>
              </a:rPr>
              <a:t>implica </a:t>
            </a:r>
            <a:r>
              <a:rPr sz="700" spc="40" dirty="0">
                <a:latin typeface="Microsoft Sans Serif"/>
                <a:cs typeface="Microsoft Sans Serif"/>
              </a:rPr>
              <a:t>un </a:t>
            </a:r>
            <a:r>
              <a:rPr sz="700" spc="20" dirty="0">
                <a:latin typeface="Microsoft Sans Serif"/>
                <a:cs typeface="Microsoft Sans Serif"/>
              </a:rPr>
              <a:t>esquema </a:t>
            </a:r>
            <a:r>
              <a:rPr sz="700" spc="30" dirty="0">
                <a:latin typeface="Microsoft Sans Serif"/>
                <a:cs typeface="Microsoft Sans Serif"/>
              </a:rPr>
              <a:t>mediante </a:t>
            </a:r>
            <a:r>
              <a:rPr sz="700" spc="10" dirty="0">
                <a:latin typeface="Microsoft Sans Serif"/>
                <a:cs typeface="Microsoft Sans Serif"/>
              </a:rPr>
              <a:t>el cual el </a:t>
            </a:r>
            <a:r>
              <a:rPr sz="700" spc="50" dirty="0">
                <a:latin typeface="Microsoft Sans Serif"/>
                <a:cs typeface="Microsoft Sans Serif"/>
              </a:rPr>
              <a:t>motor </a:t>
            </a:r>
            <a:r>
              <a:rPr sz="700" spc="35" dirty="0">
                <a:latin typeface="Microsoft Sans Serif"/>
                <a:cs typeface="Microsoft Sans Serif"/>
              </a:rPr>
              <a:t>primario </a:t>
            </a:r>
            <a:r>
              <a:rPr sz="700" spc="40" dirty="0">
                <a:latin typeface="Microsoft Sans Serif"/>
                <a:cs typeface="Microsoft Sans Serif"/>
              </a:rPr>
              <a:t> </a:t>
            </a:r>
            <a:r>
              <a:rPr sz="700" spc="25" dirty="0">
                <a:latin typeface="Microsoft Sans Serif"/>
                <a:cs typeface="Microsoft Sans Serif"/>
              </a:rPr>
              <a:t>(generalmente</a:t>
            </a:r>
            <a:r>
              <a:rPr sz="700" spc="-10" dirty="0">
                <a:latin typeface="Microsoft Sans Serif"/>
                <a:cs typeface="Microsoft Sans Serif"/>
              </a:rPr>
              <a:t> </a:t>
            </a:r>
            <a:r>
              <a:rPr sz="700" spc="30" dirty="0">
                <a:latin typeface="Microsoft Sans Serif"/>
                <a:cs typeface="Microsoft Sans Serif"/>
              </a:rPr>
              <a:t>una</a:t>
            </a:r>
            <a:r>
              <a:rPr sz="700" spc="-5" dirty="0">
                <a:latin typeface="Microsoft Sans Serif"/>
                <a:cs typeface="Microsoft Sans Serif"/>
              </a:rPr>
              <a:t> </a:t>
            </a:r>
            <a:r>
              <a:rPr sz="700" spc="30" dirty="0">
                <a:latin typeface="Microsoft Sans Serif"/>
                <a:cs typeface="Microsoft Sans Serif"/>
              </a:rPr>
              <a:t>turbina)</a:t>
            </a:r>
            <a:r>
              <a:rPr sz="700" spc="-10" dirty="0">
                <a:latin typeface="Microsoft Sans Serif"/>
                <a:cs typeface="Microsoft Sans Serif"/>
              </a:rPr>
              <a:t> </a:t>
            </a:r>
            <a:r>
              <a:rPr sz="700" spc="-5" dirty="0">
                <a:latin typeface="Microsoft Sans Serif"/>
                <a:cs typeface="Microsoft Sans Serif"/>
              </a:rPr>
              <a:t>es </a:t>
            </a:r>
            <a:r>
              <a:rPr sz="700" spc="25" dirty="0">
                <a:latin typeface="Microsoft Sans Serif"/>
                <a:cs typeface="Microsoft Sans Serif"/>
              </a:rPr>
              <a:t>disparado</a:t>
            </a:r>
            <a:r>
              <a:rPr sz="700" spc="-10" dirty="0">
                <a:latin typeface="Microsoft Sans Serif"/>
                <a:cs typeface="Microsoft Sans Serif"/>
              </a:rPr>
              <a:t> </a:t>
            </a:r>
            <a:r>
              <a:rPr sz="700" spc="40" dirty="0">
                <a:latin typeface="Microsoft Sans Serif"/>
                <a:cs typeface="Microsoft Sans Serif"/>
              </a:rPr>
              <a:t>por</a:t>
            </a:r>
            <a:r>
              <a:rPr sz="700" spc="-5" dirty="0">
                <a:latin typeface="Microsoft Sans Serif"/>
                <a:cs typeface="Microsoft Sans Serif"/>
              </a:rPr>
              <a:t> </a:t>
            </a:r>
            <a:r>
              <a:rPr sz="700" spc="40" dirty="0">
                <a:latin typeface="Microsoft Sans Serif"/>
                <a:cs typeface="Microsoft Sans Serif"/>
              </a:rPr>
              <a:t>un</a:t>
            </a:r>
            <a:r>
              <a:rPr sz="700" spc="-5" dirty="0">
                <a:latin typeface="Microsoft Sans Serif"/>
                <a:cs typeface="Microsoft Sans Serif"/>
              </a:rPr>
              <a:t> </a:t>
            </a:r>
            <a:r>
              <a:rPr sz="700" spc="20" dirty="0">
                <a:latin typeface="Microsoft Sans Serif"/>
                <a:cs typeface="Microsoft Sans Serif"/>
              </a:rPr>
              <a:t>dispositivo</a:t>
            </a:r>
            <a:r>
              <a:rPr sz="700" spc="-10" dirty="0">
                <a:latin typeface="Microsoft Sans Serif"/>
                <a:cs typeface="Microsoft Sans Serif"/>
              </a:rPr>
              <a:t> </a:t>
            </a:r>
            <a:r>
              <a:rPr sz="700" spc="30" dirty="0">
                <a:latin typeface="Microsoft Sans Serif"/>
                <a:cs typeface="Microsoft Sans Serif"/>
              </a:rPr>
              <a:t>que</a:t>
            </a:r>
            <a:r>
              <a:rPr sz="700" spc="-5" dirty="0">
                <a:latin typeface="Microsoft Sans Serif"/>
                <a:cs typeface="Microsoft Sans Serif"/>
              </a:rPr>
              <a:t> </a:t>
            </a:r>
            <a:r>
              <a:rPr sz="700" spc="25" dirty="0">
                <a:latin typeface="Microsoft Sans Serif"/>
                <a:cs typeface="Microsoft Sans Serif"/>
              </a:rPr>
              <a:t>responde</a:t>
            </a:r>
            <a:r>
              <a:rPr sz="700" spc="-10" dirty="0">
                <a:latin typeface="Microsoft Sans Serif"/>
                <a:cs typeface="Microsoft Sans Serif"/>
              </a:rPr>
              <a:t> </a:t>
            </a:r>
            <a:r>
              <a:rPr sz="700" dirty="0">
                <a:latin typeface="Microsoft Sans Serif"/>
                <a:cs typeface="Microsoft Sans Serif"/>
              </a:rPr>
              <a:t>a </a:t>
            </a:r>
            <a:r>
              <a:rPr sz="700" spc="-170" dirty="0">
                <a:latin typeface="Microsoft Sans Serif"/>
                <a:cs typeface="Microsoft Sans Serif"/>
              </a:rPr>
              <a:t> </a:t>
            </a:r>
            <a:r>
              <a:rPr sz="700" spc="25" dirty="0">
                <a:latin typeface="Microsoft Sans Serif"/>
                <a:cs typeface="Microsoft Sans Serif"/>
              </a:rPr>
              <a:t>alguna</a:t>
            </a:r>
            <a:r>
              <a:rPr sz="700" spc="-5" dirty="0">
                <a:latin typeface="Microsoft Sans Serif"/>
                <a:cs typeface="Microsoft Sans Serif"/>
              </a:rPr>
              <a:t> </a:t>
            </a:r>
            <a:r>
              <a:rPr sz="700" spc="25" dirty="0">
                <a:latin typeface="Microsoft Sans Serif"/>
                <a:cs typeface="Microsoft Sans Serif"/>
              </a:rPr>
              <a:t>perturbación.</a:t>
            </a:r>
            <a:r>
              <a:rPr sz="700" spc="-5" dirty="0">
                <a:latin typeface="Microsoft Sans Serif"/>
                <a:cs typeface="Microsoft Sans Serif"/>
              </a:rPr>
              <a:t> </a:t>
            </a:r>
            <a:r>
              <a:rPr sz="700" spc="-30" dirty="0">
                <a:latin typeface="Microsoft Sans Serif"/>
                <a:cs typeface="Microsoft Sans Serif"/>
              </a:rPr>
              <a:t>El</a:t>
            </a:r>
            <a:r>
              <a:rPr sz="700" spc="-5" dirty="0">
                <a:latin typeface="Microsoft Sans Serif"/>
                <a:cs typeface="Microsoft Sans Serif"/>
              </a:rPr>
              <a:t> </a:t>
            </a:r>
            <a:r>
              <a:rPr sz="700" spc="30" dirty="0">
                <a:latin typeface="Microsoft Sans Serif"/>
                <a:cs typeface="Microsoft Sans Serif"/>
              </a:rPr>
              <a:t>generador</a:t>
            </a:r>
            <a:r>
              <a:rPr sz="700" spc="-5" dirty="0">
                <a:latin typeface="Microsoft Sans Serif"/>
                <a:cs typeface="Microsoft Sans Serif"/>
              </a:rPr>
              <a:t> </a:t>
            </a:r>
            <a:r>
              <a:rPr sz="700" spc="5" dirty="0">
                <a:latin typeface="Microsoft Sans Serif"/>
                <a:cs typeface="Microsoft Sans Serif"/>
              </a:rPr>
              <a:t>y</a:t>
            </a:r>
            <a:r>
              <a:rPr sz="700" spc="-5" dirty="0">
                <a:latin typeface="Microsoft Sans Serif"/>
                <a:cs typeface="Microsoft Sans Serif"/>
              </a:rPr>
              <a:t> </a:t>
            </a:r>
            <a:r>
              <a:rPr sz="700" spc="10" dirty="0">
                <a:latin typeface="Microsoft Sans Serif"/>
                <a:cs typeface="Microsoft Sans Serif"/>
              </a:rPr>
              <a:t>los</a:t>
            </a:r>
            <a:r>
              <a:rPr sz="700" spc="-5" dirty="0">
                <a:latin typeface="Microsoft Sans Serif"/>
                <a:cs typeface="Microsoft Sans Serif"/>
              </a:rPr>
              <a:t> </a:t>
            </a:r>
            <a:r>
              <a:rPr sz="700" spc="25" dirty="0">
                <a:latin typeface="Microsoft Sans Serif"/>
                <a:cs typeface="Microsoft Sans Serif"/>
              </a:rPr>
              <a:t>disyuntores</a:t>
            </a:r>
            <a:r>
              <a:rPr sz="700" spc="-5" dirty="0">
                <a:latin typeface="Microsoft Sans Serif"/>
                <a:cs typeface="Microsoft Sans Serif"/>
              </a:rPr>
              <a:t> </a:t>
            </a:r>
            <a:r>
              <a:rPr sz="700" spc="20" dirty="0">
                <a:latin typeface="Microsoft Sans Serif"/>
                <a:cs typeface="Microsoft Sans Serif"/>
              </a:rPr>
              <a:t>son</a:t>
            </a:r>
            <a:r>
              <a:rPr sz="700" spc="-5" dirty="0">
                <a:latin typeface="Microsoft Sans Serif"/>
                <a:cs typeface="Microsoft Sans Serif"/>
              </a:rPr>
              <a:t> </a:t>
            </a:r>
            <a:r>
              <a:rPr sz="700" spc="20" dirty="0">
                <a:latin typeface="Microsoft Sans Serif"/>
                <a:cs typeface="Microsoft Sans Serif"/>
              </a:rPr>
              <a:t>entonces</a:t>
            </a:r>
            <a:endParaRPr sz="700">
              <a:latin typeface="Microsoft Sans Serif"/>
              <a:cs typeface="Microsoft Sans Serif"/>
            </a:endParaRPr>
          </a:p>
        </p:txBody>
      </p:sp>
      <p:sp>
        <p:nvSpPr>
          <p:cNvPr id="55" name="object 55"/>
          <p:cNvSpPr txBox="1"/>
          <p:nvPr/>
        </p:nvSpPr>
        <p:spPr>
          <a:xfrm>
            <a:off x="1415158" y="5341588"/>
            <a:ext cx="7338986" cy="1387046"/>
          </a:xfrm>
          <a:prstGeom prst="rect">
            <a:avLst/>
          </a:prstGeom>
        </p:spPr>
        <p:txBody>
          <a:bodyPr vert="horz" wrap="square" lIns="0" tIns="20955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65"/>
              </a:spcBef>
            </a:pPr>
            <a:r>
              <a:rPr sz="500" spc="10" dirty="0">
                <a:latin typeface="Microsoft Sans Serif"/>
                <a:cs typeface="Microsoft Sans Serif"/>
              </a:rPr>
              <a:t>Figura</a:t>
            </a:r>
            <a:r>
              <a:rPr sz="500" spc="15" dirty="0">
                <a:latin typeface="Microsoft Sans Serif"/>
                <a:cs typeface="Microsoft Sans Serif"/>
              </a:rPr>
              <a:t> </a:t>
            </a:r>
            <a:r>
              <a:rPr sz="500" spc="-5" dirty="0">
                <a:latin typeface="Microsoft Sans Serif"/>
                <a:cs typeface="Microsoft Sans Serif"/>
              </a:rPr>
              <a:t>9.-</a:t>
            </a:r>
            <a:r>
              <a:rPr sz="500" spc="195" dirty="0">
                <a:latin typeface="Microsoft Sans Serif"/>
                <a:cs typeface="Microsoft Sans Serif"/>
              </a:rPr>
              <a:t> </a:t>
            </a:r>
            <a:r>
              <a:rPr sz="500" spc="200" dirty="0">
                <a:latin typeface="Microsoft Sans Serif"/>
                <a:cs typeface="Microsoft Sans Serif"/>
              </a:rPr>
              <a:t> </a:t>
            </a:r>
            <a:r>
              <a:rPr sz="600" spc="-10" dirty="0">
                <a:latin typeface="Microsoft Sans Serif"/>
                <a:cs typeface="Microsoft Sans Serif"/>
              </a:rPr>
              <a:t>La</a:t>
            </a:r>
            <a:r>
              <a:rPr sz="600" spc="-5" dirty="0">
                <a:latin typeface="Microsoft Sans Serif"/>
                <a:cs typeface="Microsoft Sans Serif"/>
              </a:rPr>
              <a:t> </a:t>
            </a:r>
            <a:r>
              <a:rPr sz="600" spc="20" dirty="0">
                <a:latin typeface="Microsoft Sans Serif"/>
                <a:cs typeface="Microsoft Sans Serif"/>
              </a:rPr>
              <a:t>protección</a:t>
            </a:r>
            <a:r>
              <a:rPr sz="600" dirty="0">
                <a:latin typeface="Microsoft Sans Serif"/>
                <a:cs typeface="Microsoft Sans Serif"/>
              </a:rPr>
              <a:t> </a:t>
            </a:r>
            <a:r>
              <a:rPr sz="600" spc="30" dirty="0">
                <a:latin typeface="Microsoft Sans Serif"/>
                <a:cs typeface="Microsoft Sans Serif"/>
              </a:rPr>
              <a:t>óptima</a:t>
            </a:r>
            <a:r>
              <a:rPr sz="600" spc="-5" dirty="0">
                <a:latin typeface="Microsoft Sans Serif"/>
                <a:cs typeface="Microsoft Sans Serif"/>
              </a:rPr>
              <a:t> </a:t>
            </a:r>
            <a:r>
              <a:rPr sz="600" spc="5" dirty="0">
                <a:latin typeface="Microsoft Sans Serif"/>
                <a:cs typeface="Microsoft Sans Serif"/>
              </a:rPr>
              <a:t>y</a:t>
            </a:r>
            <a:r>
              <a:rPr sz="600" dirty="0">
                <a:latin typeface="Microsoft Sans Serif"/>
                <a:cs typeface="Microsoft Sans Serif"/>
              </a:rPr>
              <a:t> </a:t>
            </a:r>
            <a:r>
              <a:rPr sz="600" spc="10" dirty="0">
                <a:latin typeface="Microsoft Sans Serif"/>
                <a:cs typeface="Microsoft Sans Serif"/>
              </a:rPr>
              <a:t>la</a:t>
            </a:r>
            <a:r>
              <a:rPr sz="600" spc="-5" dirty="0">
                <a:latin typeface="Microsoft Sans Serif"/>
                <a:cs typeface="Microsoft Sans Serif"/>
              </a:rPr>
              <a:t> </a:t>
            </a:r>
            <a:r>
              <a:rPr sz="600" spc="20" dirty="0">
                <a:latin typeface="Microsoft Sans Serif"/>
                <a:cs typeface="Microsoft Sans Serif"/>
              </a:rPr>
              <a:t>flexibilidad</a:t>
            </a:r>
            <a:r>
              <a:rPr sz="600" dirty="0">
                <a:latin typeface="Microsoft Sans Serif"/>
                <a:cs typeface="Microsoft Sans Serif"/>
              </a:rPr>
              <a:t> </a:t>
            </a:r>
            <a:r>
              <a:rPr sz="600" spc="20" dirty="0">
                <a:latin typeface="Microsoft Sans Serif"/>
                <a:cs typeface="Microsoft Sans Serif"/>
              </a:rPr>
              <a:t>operativa</a:t>
            </a:r>
            <a:r>
              <a:rPr sz="600" spc="-5" dirty="0">
                <a:latin typeface="Microsoft Sans Serif"/>
                <a:cs typeface="Microsoft Sans Serif"/>
              </a:rPr>
              <a:t> se</a:t>
            </a:r>
            <a:r>
              <a:rPr sz="600" dirty="0">
                <a:latin typeface="Microsoft Sans Serif"/>
                <a:cs typeface="Microsoft Sans Serif"/>
              </a:rPr>
              <a:t> </a:t>
            </a:r>
            <a:r>
              <a:rPr sz="600" spc="25" dirty="0">
                <a:latin typeface="Microsoft Sans Serif"/>
                <a:cs typeface="Microsoft Sans Serif"/>
              </a:rPr>
              <a:t>obtienen</a:t>
            </a:r>
            <a:r>
              <a:rPr sz="600" spc="-5" dirty="0">
                <a:latin typeface="Microsoft Sans Serif"/>
                <a:cs typeface="Microsoft Sans Serif"/>
              </a:rPr>
              <a:t> </a:t>
            </a:r>
            <a:r>
              <a:rPr sz="600" spc="25" dirty="0">
                <a:latin typeface="Microsoft Sans Serif"/>
                <a:cs typeface="Microsoft Sans Serif"/>
              </a:rPr>
              <a:t>mediante</a:t>
            </a:r>
            <a:r>
              <a:rPr sz="600" dirty="0">
                <a:latin typeface="Microsoft Sans Serif"/>
                <a:cs typeface="Microsoft Sans Serif"/>
              </a:rPr>
              <a:t> </a:t>
            </a:r>
            <a:r>
              <a:rPr sz="600" spc="10" dirty="0">
                <a:latin typeface="Microsoft Sans Serif"/>
                <a:cs typeface="Microsoft Sans Serif"/>
              </a:rPr>
              <a:t>el</a:t>
            </a:r>
            <a:r>
              <a:rPr sz="600" spc="-5" dirty="0">
                <a:latin typeface="Microsoft Sans Serif"/>
                <a:cs typeface="Microsoft Sans Serif"/>
              </a:rPr>
              <a:t> </a:t>
            </a:r>
            <a:r>
              <a:rPr sz="600" spc="15" dirty="0">
                <a:latin typeface="Microsoft Sans Serif"/>
                <a:cs typeface="Microsoft Sans Serif"/>
              </a:rPr>
              <a:t>uso</a:t>
            </a:r>
            <a:endParaRPr sz="600">
              <a:latin typeface="Microsoft Sans Serif"/>
              <a:cs typeface="Microsoft Sans Serif"/>
            </a:endParaRPr>
          </a:p>
          <a:p>
            <a:pPr marL="12700">
              <a:lnSpc>
                <a:spcPct val="100000"/>
              </a:lnSpc>
              <a:spcBef>
                <a:spcPts val="80"/>
              </a:spcBef>
            </a:pPr>
            <a:r>
              <a:rPr sz="700" spc="15" dirty="0">
                <a:latin typeface="Microsoft Sans Serif"/>
                <a:cs typeface="Microsoft Sans Serif"/>
              </a:rPr>
              <a:t>Elementos</a:t>
            </a:r>
            <a:r>
              <a:rPr sz="700" spc="-15" dirty="0">
                <a:latin typeface="Microsoft Sans Serif"/>
                <a:cs typeface="Microsoft Sans Serif"/>
              </a:rPr>
              <a:t> </a:t>
            </a:r>
            <a:r>
              <a:rPr sz="700" spc="20" dirty="0">
                <a:latin typeface="Microsoft Sans Serif"/>
                <a:cs typeface="Microsoft Sans Serif"/>
              </a:rPr>
              <a:t>de</a:t>
            </a:r>
            <a:r>
              <a:rPr sz="700" spc="-10" dirty="0">
                <a:latin typeface="Microsoft Sans Serif"/>
                <a:cs typeface="Microsoft Sans Serif"/>
              </a:rPr>
              <a:t> </a:t>
            </a:r>
            <a:r>
              <a:rPr sz="700" spc="35" dirty="0">
                <a:latin typeface="Microsoft Sans Serif"/>
                <a:cs typeface="Microsoft Sans Serif"/>
              </a:rPr>
              <a:t>tiempo</a:t>
            </a:r>
            <a:r>
              <a:rPr sz="700" spc="-10" dirty="0">
                <a:latin typeface="Microsoft Sans Serif"/>
                <a:cs typeface="Microsoft Sans Serif"/>
              </a:rPr>
              <a:t> </a:t>
            </a:r>
            <a:r>
              <a:rPr sz="700" spc="20" dirty="0">
                <a:latin typeface="Microsoft Sans Serif"/>
                <a:cs typeface="Microsoft Sans Serif"/>
              </a:rPr>
              <a:t>inverso</a:t>
            </a:r>
            <a:r>
              <a:rPr sz="700" spc="-10" dirty="0">
                <a:latin typeface="Microsoft Sans Serif"/>
                <a:cs typeface="Microsoft Sans Serif"/>
              </a:rPr>
              <a:t> </a:t>
            </a:r>
            <a:r>
              <a:rPr sz="700" spc="5" dirty="0">
                <a:latin typeface="Microsoft Sans Serif"/>
                <a:cs typeface="Microsoft Sans Serif"/>
              </a:rPr>
              <a:t>y</a:t>
            </a:r>
            <a:r>
              <a:rPr sz="700" spc="-10" dirty="0">
                <a:latin typeface="Microsoft Sans Serif"/>
                <a:cs typeface="Microsoft Sans Serif"/>
              </a:rPr>
              <a:t> </a:t>
            </a:r>
            <a:r>
              <a:rPr sz="700" spc="30" dirty="0">
                <a:latin typeface="Microsoft Sans Serif"/>
                <a:cs typeface="Microsoft Sans Serif"/>
              </a:rPr>
              <a:t>definido</a:t>
            </a:r>
            <a:endParaRPr sz="700">
              <a:latin typeface="Microsoft Sans Serif"/>
              <a:cs typeface="Microsoft Sans Serif"/>
            </a:endParaRPr>
          </a:p>
          <a:p>
            <a:pPr marL="12700" marR="5080" indent="154940">
              <a:lnSpc>
                <a:spcPct val="133300"/>
              </a:lnSpc>
              <a:spcBef>
                <a:spcPts val="515"/>
              </a:spcBef>
            </a:pPr>
            <a:r>
              <a:rPr sz="750" spc="5" dirty="0">
                <a:latin typeface="Microsoft Sans Serif"/>
                <a:cs typeface="Microsoft Sans Serif"/>
              </a:rPr>
              <a:t>Para </a:t>
            </a:r>
            <a:r>
              <a:rPr sz="750" spc="15" dirty="0">
                <a:latin typeface="Microsoft Sans Serif"/>
                <a:cs typeface="Microsoft Sans Serif"/>
              </a:rPr>
              <a:t>relés </a:t>
            </a:r>
            <a:r>
              <a:rPr sz="750" spc="25" dirty="0">
                <a:latin typeface="Microsoft Sans Serif"/>
                <a:cs typeface="Microsoft Sans Serif"/>
              </a:rPr>
              <a:t>de sobretensión, </a:t>
            </a:r>
            <a:r>
              <a:rPr sz="750" spc="10" dirty="0">
                <a:latin typeface="Microsoft Sans Serif"/>
                <a:cs typeface="Microsoft Sans Serif"/>
              </a:rPr>
              <a:t>el </a:t>
            </a:r>
            <a:r>
              <a:rPr sz="750" spc="25" dirty="0">
                <a:latin typeface="Microsoft Sans Serif"/>
                <a:cs typeface="Microsoft Sans Serif"/>
              </a:rPr>
              <a:t>captador debe configurarse </a:t>
            </a:r>
            <a:r>
              <a:rPr sz="750" spc="45" dirty="0">
                <a:latin typeface="Microsoft Sans Serif"/>
                <a:cs typeface="Microsoft Sans Serif"/>
              </a:rPr>
              <a:t>por </a:t>
            </a:r>
            <a:r>
              <a:rPr sz="750" spc="50" dirty="0">
                <a:latin typeface="Microsoft Sans Serif"/>
                <a:cs typeface="Microsoft Sans Serif"/>
              </a:rPr>
              <a:t> </a:t>
            </a:r>
            <a:r>
              <a:rPr sz="750" spc="20" dirty="0">
                <a:latin typeface="Microsoft Sans Serif"/>
                <a:cs typeface="Microsoft Sans Serif"/>
              </a:rPr>
              <a:t>encima</a:t>
            </a:r>
            <a:r>
              <a:rPr sz="750" spc="-5" dirty="0">
                <a:latin typeface="Microsoft Sans Serif"/>
                <a:cs typeface="Microsoft Sans Serif"/>
              </a:rPr>
              <a:t> </a:t>
            </a:r>
            <a:r>
              <a:rPr sz="750" spc="20" dirty="0">
                <a:latin typeface="Microsoft Sans Serif"/>
                <a:cs typeface="Microsoft Sans Serif"/>
              </a:rPr>
              <a:t>del</a:t>
            </a:r>
            <a:r>
              <a:rPr sz="750" dirty="0">
                <a:latin typeface="Microsoft Sans Serif"/>
                <a:cs typeface="Microsoft Sans Serif"/>
              </a:rPr>
              <a:t> </a:t>
            </a:r>
            <a:r>
              <a:rPr sz="750" spc="20" dirty="0">
                <a:latin typeface="Microsoft Sans Serif"/>
                <a:cs typeface="Microsoft Sans Serif"/>
              </a:rPr>
              <a:t>voltaje</a:t>
            </a:r>
            <a:r>
              <a:rPr sz="750" dirty="0">
                <a:latin typeface="Microsoft Sans Serif"/>
                <a:cs typeface="Microsoft Sans Serif"/>
              </a:rPr>
              <a:t> </a:t>
            </a:r>
            <a:r>
              <a:rPr sz="750" spc="30" dirty="0">
                <a:latin typeface="Microsoft Sans Serif"/>
                <a:cs typeface="Microsoft Sans Serif"/>
              </a:rPr>
              <a:t>operativo</a:t>
            </a:r>
            <a:r>
              <a:rPr sz="750" dirty="0">
                <a:latin typeface="Microsoft Sans Serif"/>
                <a:cs typeface="Microsoft Sans Serif"/>
              </a:rPr>
              <a:t> </a:t>
            </a:r>
            <a:r>
              <a:rPr sz="750" spc="40" dirty="0">
                <a:latin typeface="Microsoft Sans Serif"/>
                <a:cs typeface="Microsoft Sans Serif"/>
              </a:rPr>
              <a:t>normal</a:t>
            </a:r>
            <a:r>
              <a:rPr sz="750" spc="-5" dirty="0">
                <a:latin typeface="Microsoft Sans Serif"/>
                <a:cs typeface="Microsoft Sans Serif"/>
              </a:rPr>
              <a:t> </a:t>
            </a:r>
            <a:r>
              <a:rPr sz="750" spc="30" dirty="0">
                <a:latin typeface="Microsoft Sans Serif"/>
                <a:cs typeface="Microsoft Sans Serif"/>
              </a:rPr>
              <a:t>máximo,</a:t>
            </a:r>
            <a:r>
              <a:rPr sz="750" dirty="0">
                <a:latin typeface="Microsoft Sans Serif"/>
                <a:cs typeface="Microsoft Sans Serif"/>
              </a:rPr>
              <a:t> </a:t>
            </a:r>
            <a:r>
              <a:rPr sz="750" spc="5" dirty="0">
                <a:latin typeface="Microsoft Sans Serif"/>
                <a:cs typeface="Microsoft Sans Serif"/>
              </a:rPr>
              <a:t>y</a:t>
            </a:r>
            <a:r>
              <a:rPr sz="750" dirty="0">
                <a:latin typeface="Microsoft Sans Serif"/>
                <a:cs typeface="Microsoft Sans Serif"/>
              </a:rPr>
              <a:t> </a:t>
            </a:r>
            <a:r>
              <a:rPr sz="750" spc="10" dirty="0">
                <a:latin typeface="Microsoft Sans Serif"/>
                <a:cs typeface="Microsoft Sans Serif"/>
              </a:rPr>
              <a:t>el</a:t>
            </a:r>
            <a:r>
              <a:rPr sz="750" dirty="0">
                <a:latin typeface="Microsoft Sans Serif"/>
                <a:cs typeface="Microsoft Sans Serif"/>
              </a:rPr>
              <a:t> </a:t>
            </a:r>
            <a:r>
              <a:rPr sz="750" spc="20" dirty="0">
                <a:latin typeface="Microsoft Sans Serif"/>
                <a:cs typeface="Microsoft Sans Serif"/>
              </a:rPr>
              <a:t>relé</a:t>
            </a:r>
            <a:r>
              <a:rPr sz="750" dirty="0">
                <a:latin typeface="Microsoft Sans Serif"/>
                <a:cs typeface="Microsoft Sans Serif"/>
              </a:rPr>
              <a:t> </a:t>
            </a:r>
            <a:r>
              <a:rPr sz="750" spc="25" dirty="0">
                <a:latin typeface="Microsoft Sans Serif"/>
                <a:cs typeface="Microsoft Sans Serif"/>
              </a:rPr>
              <a:t>puede</a:t>
            </a:r>
            <a:r>
              <a:rPr sz="750" spc="-5" dirty="0">
                <a:latin typeface="Microsoft Sans Serif"/>
                <a:cs typeface="Microsoft Sans Serif"/>
              </a:rPr>
              <a:t> </a:t>
            </a:r>
            <a:r>
              <a:rPr sz="750" spc="35" dirty="0">
                <a:latin typeface="Microsoft Sans Serif"/>
                <a:cs typeface="Microsoft Sans Serif"/>
              </a:rPr>
              <a:t>tener</a:t>
            </a:r>
            <a:r>
              <a:rPr sz="750" dirty="0">
                <a:latin typeface="Microsoft Sans Serif"/>
                <a:cs typeface="Microsoft Sans Serif"/>
              </a:rPr>
              <a:t> </a:t>
            </a:r>
            <a:r>
              <a:rPr sz="750" spc="30" dirty="0">
                <a:latin typeface="Microsoft Sans Serif"/>
                <a:cs typeface="Microsoft Sans Serif"/>
              </a:rPr>
              <a:t>una </a:t>
            </a:r>
            <a:r>
              <a:rPr sz="750" spc="-185" dirty="0">
                <a:latin typeface="Microsoft Sans Serif"/>
                <a:cs typeface="Microsoft Sans Serif"/>
              </a:rPr>
              <a:t> </a:t>
            </a:r>
            <a:r>
              <a:rPr sz="750" spc="15" dirty="0">
                <a:latin typeface="Microsoft Sans Serif"/>
                <a:cs typeface="Microsoft Sans Serif"/>
              </a:rPr>
              <a:t>característica </a:t>
            </a:r>
            <a:r>
              <a:rPr sz="750" spc="25" dirty="0">
                <a:latin typeface="Microsoft Sans Serif"/>
                <a:cs typeface="Microsoft Sans Serif"/>
              </a:rPr>
              <a:t>de </a:t>
            </a:r>
            <a:r>
              <a:rPr sz="750" spc="40" dirty="0">
                <a:latin typeface="Microsoft Sans Serif"/>
                <a:cs typeface="Microsoft Sans Serif"/>
              </a:rPr>
              <a:t>tiempo </a:t>
            </a:r>
            <a:r>
              <a:rPr sz="750" spc="20" dirty="0">
                <a:latin typeface="Microsoft Sans Serif"/>
                <a:cs typeface="Microsoft Sans Serif"/>
              </a:rPr>
              <a:t>inverso </a:t>
            </a:r>
            <a:r>
              <a:rPr sz="750" spc="35" dirty="0">
                <a:latin typeface="Microsoft Sans Serif"/>
                <a:cs typeface="Microsoft Sans Serif"/>
              </a:rPr>
              <a:t>o </a:t>
            </a:r>
            <a:r>
              <a:rPr sz="750" spc="30" dirty="0">
                <a:latin typeface="Microsoft Sans Serif"/>
                <a:cs typeface="Microsoft Sans Serif"/>
              </a:rPr>
              <a:t>definido </a:t>
            </a:r>
            <a:r>
              <a:rPr sz="750" spc="25" dirty="0">
                <a:latin typeface="Microsoft Sans Serif"/>
                <a:cs typeface="Microsoft Sans Serif"/>
              </a:rPr>
              <a:t>para darle </a:t>
            </a:r>
            <a:r>
              <a:rPr sz="750" spc="10" dirty="0">
                <a:latin typeface="Microsoft Sans Serif"/>
                <a:cs typeface="Microsoft Sans Serif"/>
              </a:rPr>
              <a:t>al </a:t>
            </a:r>
            <a:r>
              <a:rPr sz="750" spc="35" dirty="0">
                <a:latin typeface="Microsoft Sans Serif"/>
                <a:cs typeface="Microsoft Sans Serif"/>
              </a:rPr>
              <a:t>regulador </a:t>
            </a:r>
            <a:r>
              <a:rPr sz="750" spc="10" dirty="0">
                <a:latin typeface="Microsoft Sans Serif"/>
                <a:cs typeface="Microsoft Sans Serif"/>
              </a:rPr>
              <a:t>la </a:t>
            </a:r>
            <a:r>
              <a:rPr sz="750" spc="15" dirty="0">
                <a:latin typeface="Microsoft Sans Serif"/>
                <a:cs typeface="Microsoft Sans Serif"/>
              </a:rPr>
              <a:t> </a:t>
            </a:r>
            <a:r>
              <a:rPr sz="750" spc="40" dirty="0">
                <a:latin typeface="Microsoft Sans Serif"/>
                <a:cs typeface="Microsoft Sans Serif"/>
              </a:rPr>
              <a:t>oportunidad </a:t>
            </a:r>
            <a:r>
              <a:rPr sz="750" spc="25" dirty="0">
                <a:latin typeface="Microsoft Sans Serif"/>
                <a:cs typeface="Microsoft Sans Serif"/>
              </a:rPr>
              <a:t>de </a:t>
            </a:r>
            <a:r>
              <a:rPr sz="750" spc="30" dirty="0">
                <a:latin typeface="Microsoft Sans Serif"/>
                <a:cs typeface="Microsoft Sans Serif"/>
              </a:rPr>
              <a:t>responder </a:t>
            </a:r>
            <a:r>
              <a:rPr sz="750" dirty="0">
                <a:latin typeface="Microsoft Sans Serif"/>
                <a:cs typeface="Microsoft Sans Serif"/>
              </a:rPr>
              <a:t>a </a:t>
            </a:r>
            <a:r>
              <a:rPr sz="750" spc="15" dirty="0">
                <a:latin typeface="Microsoft Sans Serif"/>
                <a:cs typeface="Microsoft Sans Serif"/>
              </a:rPr>
              <a:t>condiciones </a:t>
            </a:r>
            <a:r>
              <a:rPr sz="750" spc="25" dirty="0">
                <a:latin typeface="Microsoft Sans Serif"/>
                <a:cs typeface="Microsoft Sans Serif"/>
              </a:rPr>
              <a:t>transitorias </a:t>
            </a:r>
            <a:r>
              <a:rPr sz="750" spc="20" dirty="0">
                <a:latin typeface="Microsoft Sans Serif"/>
                <a:cs typeface="Microsoft Sans Serif"/>
              </a:rPr>
              <a:t>antes </a:t>
            </a:r>
            <a:r>
              <a:rPr sz="750" spc="25" dirty="0">
                <a:latin typeface="Microsoft Sans Serif"/>
                <a:cs typeface="Microsoft Sans Serif"/>
              </a:rPr>
              <a:t>de </a:t>
            </a:r>
            <a:r>
              <a:rPr sz="750" spc="30" dirty="0">
                <a:latin typeface="Microsoft Sans Serif"/>
                <a:cs typeface="Microsoft Sans Serif"/>
              </a:rPr>
              <a:t>que </a:t>
            </a:r>
            <a:r>
              <a:rPr sz="750" spc="35" dirty="0">
                <a:latin typeface="Microsoft Sans Serif"/>
                <a:cs typeface="Microsoft Sans Serif"/>
              </a:rPr>
              <a:t> </a:t>
            </a:r>
            <a:r>
              <a:rPr sz="750" spc="30" dirty="0">
                <a:latin typeface="Microsoft Sans Serif"/>
                <a:cs typeface="Microsoft Sans Serif"/>
              </a:rPr>
              <a:t>ocurra </a:t>
            </a:r>
            <a:r>
              <a:rPr sz="750" spc="10" dirty="0">
                <a:latin typeface="Microsoft Sans Serif"/>
                <a:cs typeface="Microsoft Sans Serif"/>
              </a:rPr>
              <a:t>el </a:t>
            </a:r>
            <a:r>
              <a:rPr sz="750" spc="20" dirty="0">
                <a:latin typeface="Microsoft Sans Serif"/>
                <a:cs typeface="Microsoft Sans Serif"/>
              </a:rPr>
              <a:t>disparo. </a:t>
            </a:r>
            <a:r>
              <a:rPr sz="750" spc="10" dirty="0">
                <a:latin typeface="Microsoft Sans Serif"/>
                <a:cs typeface="Microsoft Sans Serif"/>
              </a:rPr>
              <a:t>Además, </a:t>
            </a:r>
            <a:r>
              <a:rPr sz="750" spc="-5" dirty="0">
                <a:latin typeface="Microsoft Sans Serif"/>
                <a:cs typeface="Microsoft Sans Serif"/>
              </a:rPr>
              <a:t>se </a:t>
            </a:r>
            <a:r>
              <a:rPr sz="750" spc="25" dirty="0">
                <a:latin typeface="Microsoft Sans Serif"/>
                <a:cs typeface="Microsoft Sans Serif"/>
              </a:rPr>
              <a:t>puede </a:t>
            </a:r>
            <a:r>
              <a:rPr sz="750" spc="20" dirty="0">
                <a:latin typeface="Microsoft Sans Serif"/>
                <a:cs typeface="Microsoft Sans Serif"/>
              </a:rPr>
              <a:t>aplicar </a:t>
            </a:r>
            <a:r>
              <a:rPr sz="750" spc="45" dirty="0">
                <a:latin typeface="Microsoft Sans Serif"/>
                <a:cs typeface="Microsoft Sans Serif"/>
              </a:rPr>
              <a:t>un </a:t>
            </a:r>
            <a:r>
              <a:rPr sz="750" spc="30" dirty="0">
                <a:latin typeface="Microsoft Sans Serif"/>
                <a:cs typeface="Microsoft Sans Serif"/>
              </a:rPr>
              <a:t>elemento </a:t>
            </a:r>
            <a:r>
              <a:rPr sz="750" spc="25" dirty="0">
                <a:latin typeface="Microsoft Sans Serif"/>
                <a:cs typeface="Microsoft Sans Serif"/>
              </a:rPr>
              <a:t>instantáneo </a:t>
            </a:r>
            <a:r>
              <a:rPr sz="750" spc="30" dirty="0">
                <a:latin typeface="Microsoft Sans Serif"/>
                <a:cs typeface="Microsoft Sans Serif"/>
              </a:rPr>
              <a:t> </a:t>
            </a:r>
            <a:r>
              <a:rPr sz="750" spc="25" dirty="0">
                <a:latin typeface="Microsoft Sans Serif"/>
                <a:cs typeface="Microsoft Sans Serif"/>
              </a:rPr>
              <a:t>para</a:t>
            </a:r>
            <a:r>
              <a:rPr sz="750" spc="-10" dirty="0">
                <a:latin typeface="Microsoft Sans Serif"/>
                <a:cs typeface="Microsoft Sans Serif"/>
              </a:rPr>
              <a:t> </a:t>
            </a:r>
            <a:r>
              <a:rPr sz="750" spc="20" dirty="0">
                <a:latin typeface="Microsoft Sans Serif"/>
                <a:cs typeface="Microsoft Sans Serif"/>
              </a:rPr>
              <a:t>sobretensiones</a:t>
            </a:r>
            <a:r>
              <a:rPr sz="750" spc="-5" dirty="0">
                <a:latin typeface="Microsoft Sans Serif"/>
                <a:cs typeface="Microsoft Sans Serif"/>
              </a:rPr>
              <a:t> </a:t>
            </a:r>
            <a:r>
              <a:rPr sz="750" spc="40" dirty="0">
                <a:latin typeface="Microsoft Sans Serif"/>
                <a:cs typeface="Microsoft Sans Serif"/>
              </a:rPr>
              <a:t>muy</a:t>
            </a:r>
            <a:r>
              <a:rPr sz="750" spc="-5" dirty="0">
                <a:latin typeface="Microsoft Sans Serif"/>
                <a:cs typeface="Microsoft Sans Serif"/>
              </a:rPr>
              <a:t> </a:t>
            </a:r>
            <a:r>
              <a:rPr sz="750" spc="5" dirty="0">
                <a:latin typeface="Microsoft Sans Serif"/>
                <a:cs typeface="Microsoft Sans Serif"/>
              </a:rPr>
              <a:t>elevadas.</a:t>
            </a:r>
            <a:endParaRPr sz="750">
              <a:latin typeface="Microsoft Sans Serif"/>
              <a:cs typeface="Microsoft Sans Serif"/>
            </a:endParaRPr>
          </a:p>
          <a:p>
            <a:pPr marL="12700" marR="24765" indent="154940">
              <a:lnSpc>
                <a:spcPts val="1200"/>
              </a:lnSpc>
              <a:spcBef>
                <a:spcPts val="95"/>
              </a:spcBef>
            </a:pPr>
            <a:r>
              <a:rPr sz="650" spc="-45" dirty="0">
                <a:latin typeface="Microsoft Sans Serif"/>
                <a:cs typeface="Microsoft Sans Serif"/>
              </a:rPr>
              <a:t>Es</a:t>
            </a:r>
            <a:r>
              <a:rPr sz="650" dirty="0">
                <a:latin typeface="Microsoft Sans Serif"/>
                <a:cs typeface="Microsoft Sans Serif"/>
              </a:rPr>
              <a:t> </a:t>
            </a:r>
            <a:r>
              <a:rPr sz="650" spc="35" dirty="0">
                <a:latin typeface="Microsoft Sans Serif"/>
                <a:cs typeface="Microsoft Sans Serif"/>
              </a:rPr>
              <a:t>importante</a:t>
            </a:r>
            <a:r>
              <a:rPr sz="650" dirty="0">
                <a:latin typeface="Microsoft Sans Serif"/>
                <a:cs typeface="Microsoft Sans Serif"/>
              </a:rPr>
              <a:t> </a:t>
            </a:r>
            <a:r>
              <a:rPr sz="650" spc="25" dirty="0">
                <a:latin typeface="Microsoft Sans Serif"/>
                <a:cs typeface="Microsoft Sans Serif"/>
              </a:rPr>
              <a:t>que</a:t>
            </a:r>
            <a:r>
              <a:rPr sz="650" spc="5" dirty="0">
                <a:latin typeface="Microsoft Sans Serif"/>
                <a:cs typeface="Microsoft Sans Serif"/>
              </a:rPr>
              <a:t> </a:t>
            </a:r>
            <a:r>
              <a:rPr sz="650" spc="10" dirty="0">
                <a:latin typeface="Microsoft Sans Serif"/>
                <a:cs typeface="Microsoft Sans Serif"/>
              </a:rPr>
              <a:t>el</a:t>
            </a:r>
            <a:r>
              <a:rPr sz="650" dirty="0">
                <a:latin typeface="Microsoft Sans Serif"/>
                <a:cs typeface="Microsoft Sans Serif"/>
              </a:rPr>
              <a:t> </a:t>
            </a:r>
            <a:r>
              <a:rPr sz="650" spc="20" dirty="0">
                <a:latin typeface="Microsoft Sans Serif"/>
                <a:cs typeface="Microsoft Sans Serif"/>
              </a:rPr>
              <a:t>relé</a:t>
            </a:r>
            <a:r>
              <a:rPr sz="650" spc="5" dirty="0">
                <a:latin typeface="Microsoft Sans Serif"/>
                <a:cs typeface="Microsoft Sans Serif"/>
              </a:rPr>
              <a:t> </a:t>
            </a:r>
            <a:r>
              <a:rPr sz="650" spc="20" dirty="0">
                <a:latin typeface="Microsoft Sans Serif"/>
                <a:cs typeface="Microsoft Sans Serif"/>
              </a:rPr>
              <a:t>de</a:t>
            </a:r>
            <a:r>
              <a:rPr sz="650" dirty="0">
                <a:latin typeface="Microsoft Sans Serif"/>
                <a:cs typeface="Microsoft Sans Serif"/>
              </a:rPr>
              <a:t> </a:t>
            </a:r>
            <a:r>
              <a:rPr sz="650" spc="20" dirty="0">
                <a:latin typeface="Microsoft Sans Serif"/>
                <a:cs typeface="Microsoft Sans Serif"/>
              </a:rPr>
              <a:t>sobretensión</a:t>
            </a:r>
            <a:r>
              <a:rPr sz="650" spc="5" dirty="0">
                <a:latin typeface="Microsoft Sans Serif"/>
                <a:cs typeface="Microsoft Sans Serif"/>
              </a:rPr>
              <a:t> </a:t>
            </a:r>
            <a:r>
              <a:rPr sz="650" spc="25" dirty="0">
                <a:latin typeface="Microsoft Sans Serif"/>
                <a:cs typeface="Microsoft Sans Serif"/>
              </a:rPr>
              <a:t>tenga</a:t>
            </a:r>
            <a:r>
              <a:rPr sz="650" dirty="0">
                <a:latin typeface="Microsoft Sans Serif"/>
                <a:cs typeface="Microsoft Sans Serif"/>
              </a:rPr>
              <a:t> </a:t>
            </a:r>
            <a:r>
              <a:rPr sz="650" spc="25" dirty="0">
                <a:latin typeface="Microsoft Sans Serif"/>
                <a:cs typeface="Microsoft Sans Serif"/>
              </a:rPr>
              <a:t>una</a:t>
            </a:r>
            <a:r>
              <a:rPr sz="650" spc="5" dirty="0">
                <a:latin typeface="Microsoft Sans Serif"/>
                <a:cs typeface="Microsoft Sans Serif"/>
              </a:rPr>
              <a:t> </a:t>
            </a:r>
            <a:r>
              <a:rPr sz="650" spc="15" dirty="0">
                <a:latin typeface="Microsoft Sans Serif"/>
                <a:cs typeface="Microsoft Sans Serif"/>
              </a:rPr>
              <a:t>respuesta</a:t>
            </a:r>
            <a:r>
              <a:rPr sz="650" dirty="0">
                <a:latin typeface="Microsoft Sans Serif"/>
                <a:cs typeface="Microsoft Sans Serif"/>
              </a:rPr>
              <a:t> </a:t>
            </a:r>
            <a:r>
              <a:rPr sz="650" spc="20" dirty="0">
                <a:latin typeface="Microsoft Sans Serif"/>
                <a:cs typeface="Microsoft Sans Serif"/>
              </a:rPr>
              <a:t>de</a:t>
            </a:r>
            <a:r>
              <a:rPr sz="650" spc="5" dirty="0">
                <a:latin typeface="Microsoft Sans Serif"/>
                <a:cs typeface="Microsoft Sans Serif"/>
              </a:rPr>
              <a:t> </a:t>
            </a:r>
            <a:r>
              <a:rPr sz="650" spc="15" dirty="0">
                <a:latin typeface="Microsoft Sans Serif"/>
                <a:cs typeface="Microsoft Sans Serif"/>
              </a:rPr>
              <a:t>frecuencia </a:t>
            </a:r>
            <a:r>
              <a:rPr sz="650" spc="-160" dirty="0">
                <a:latin typeface="Microsoft Sans Serif"/>
                <a:cs typeface="Microsoft Sans Serif"/>
              </a:rPr>
              <a:t> </a:t>
            </a:r>
            <a:r>
              <a:rPr sz="650" spc="15" dirty="0">
                <a:latin typeface="Microsoft Sans Serif"/>
                <a:cs typeface="Microsoft Sans Serif"/>
              </a:rPr>
              <a:t>plana,</a:t>
            </a:r>
            <a:r>
              <a:rPr sz="650" spc="-5" dirty="0">
                <a:latin typeface="Microsoft Sans Serif"/>
                <a:cs typeface="Microsoft Sans Serif"/>
              </a:rPr>
              <a:t> </a:t>
            </a:r>
            <a:r>
              <a:rPr sz="650" dirty="0">
                <a:latin typeface="Microsoft Sans Serif"/>
                <a:cs typeface="Microsoft Sans Serif"/>
              </a:rPr>
              <a:t>ya </a:t>
            </a:r>
            <a:r>
              <a:rPr sz="650" spc="25" dirty="0">
                <a:latin typeface="Microsoft Sans Serif"/>
                <a:cs typeface="Microsoft Sans Serif"/>
              </a:rPr>
              <a:t>que</a:t>
            </a:r>
            <a:r>
              <a:rPr sz="650" spc="-5" dirty="0">
                <a:latin typeface="Microsoft Sans Serif"/>
                <a:cs typeface="Microsoft Sans Serif"/>
              </a:rPr>
              <a:t> </a:t>
            </a:r>
            <a:r>
              <a:rPr sz="650" spc="25" dirty="0">
                <a:latin typeface="Microsoft Sans Serif"/>
                <a:cs typeface="Microsoft Sans Serif"/>
              </a:rPr>
              <a:t>pueden</a:t>
            </a:r>
            <a:r>
              <a:rPr sz="650" dirty="0">
                <a:latin typeface="Microsoft Sans Serif"/>
                <a:cs typeface="Microsoft Sans Serif"/>
              </a:rPr>
              <a:t> </a:t>
            </a:r>
            <a:r>
              <a:rPr sz="650" spc="25" dirty="0">
                <a:latin typeface="Microsoft Sans Serif"/>
                <a:cs typeface="Microsoft Sans Serif"/>
              </a:rPr>
              <a:t>producirse</a:t>
            </a:r>
            <a:r>
              <a:rPr sz="650" dirty="0">
                <a:latin typeface="Microsoft Sans Serif"/>
                <a:cs typeface="Microsoft Sans Serif"/>
              </a:rPr>
              <a:t> </a:t>
            </a:r>
            <a:r>
              <a:rPr sz="650" spc="15" dirty="0">
                <a:latin typeface="Microsoft Sans Serif"/>
                <a:cs typeface="Microsoft Sans Serif"/>
              </a:rPr>
              <a:t>excursiones</a:t>
            </a:r>
            <a:r>
              <a:rPr sz="650" spc="-5" dirty="0">
                <a:latin typeface="Microsoft Sans Serif"/>
                <a:cs typeface="Microsoft Sans Serif"/>
              </a:rPr>
              <a:t> </a:t>
            </a:r>
            <a:r>
              <a:rPr sz="650" spc="20" dirty="0">
                <a:latin typeface="Microsoft Sans Serif"/>
                <a:cs typeface="Microsoft Sans Serif"/>
              </a:rPr>
              <a:t>de</a:t>
            </a:r>
            <a:r>
              <a:rPr sz="650" dirty="0">
                <a:latin typeface="Microsoft Sans Serif"/>
                <a:cs typeface="Microsoft Sans Serif"/>
              </a:rPr>
              <a:t> </a:t>
            </a:r>
            <a:r>
              <a:rPr sz="650" spc="15" dirty="0">
                <a:latin typeface="Microsoft Sans Serif"/>
                <a:cs typeface="Microsoft Sans Serif"/>
              </a:rPr>
              <a:t>frecuencia</a:t>
            </a:r>
            <a:r>
              <a:rPr sz="650" dirty="0">
                <a:latin typeface="Microsoft Sans Serif"/>
                <a:cs typeface="Microsoft Sans Serif"/>
              </a:rPr>
              <a:t> </a:t>
            </a:r>
            <a:r>
              <a:rPr sz="650" spc="30" dirty="0">
                <a:latin typeface="Microsoft Sans Serif"/>
                <a:cs typeface="Microsoft Sans Serif"/>
              </a:rPr>
              <a:t>durante</a:t>
            </a:r>
            <a:r>
              <a:rPr sz="650" spc="-5" dirty="0">
                <a:latin typeface="Microsoft Sans Serif"/>
                <a:cs typeface="Microsoft Sans Serif"/>
              </a:rPr>
              <a:t> </a:t>
            </a:r>
            <a:r>
              <a:rPr sz="650" spc="10" dirty="0">
                <a:latin typeface="Microsoft Sans Serif"/>
                <a:cs typeface="Microsoft Sans Serif"/>
              </a:rPr>
              <a:t>el</a:t>
            </a:r>
            <a:r>
              <a:rPr sz="650" dirty="0">
                <a:latin typeface="Microsoft Sans Serif"/>
                <a:cs typeface="Microsoft Sans Serif"/>
              </a:rPr>
              <a:t> </a:t>
            </a:r>
            <a:r>
              <a:rPr sz="650" spc="20" dirty="0">
                <a:latin typeface="Microsoft Sans Serif"/>
                <a:cs typeface="Microsoft Sans Serif"/>
              </a:rPr>
              <a:t>evento</a:t>
            </a:r>
            <a:r>
              <a:rPr sz="650" dirty="0">
                <a:latin typeface="Microsoft Sans Serif"/>
                <a:cs typeface="Microsoft Sans Serif"/>
              </a:rPr>
              <a:t> </a:t>
            </a:r>
            <a:r>
              <a:rPr sz="650" spc="20" dirty="0">
                <a:latin typeface="Microsoft Sans Serif"/>
                <a:cs typeface="Microsoft Sans Serif"/>
              </a:rPr>
              <a:t>de </a:t>
            </a:r>
            <a:r>
              <a:rPr sz="650" spc="-160" dirty="0">
                <a:latin typeface="Microsoft Sans Serif"/>
                <a:cs typeface="Microsoft Sans Serif"/>
              </a:rPr>
              <a:t> </a:t>
            </a:r>
            <a:r>
              <a:rPr sz="650" spc="20" dirty="0">
                <a:latin typeface="Microsoft Sans Serif"/>
                <a:cs typeface="Microsoft Sans Serif"/>
              </a:rPr>
              <a:t>sobretensión. </a:t>
            </a:r>
            <a:r>
              <a:rPr sz="650" dirty="0">
                <a:latin typeface="Microsoft Sans Serif"/>
                <a:cs typeface="Microsoft Sans Serif"/>
              </a:rPr>
              <a:t>Esto </a:t>
            </a:r>
            <a:r>
              <a:rPr sz="650" spc="-5" dirty="0">
                <a:latin typeface="Microsoft Sans Serif"/>
                <a:cs typeface="Microsoft Sans Serif"/>
              </a:rPr>
              <a:t>es </a:t>
            </a:r>
            <a:r>
              <a:rPr sz="650" spc="20" dirty="0">
                <a:latin typeface="Microsoft Sans Serif"/>
                <a:cs typeface="Microsoft Sans Serif"/>
              </a:rPr>
              <a:t>de </a:t>
            </a:r>
            <a:r>
              <a:rPr sz="650" spc="25" dirty="0">
                <a:latin typeface="Microsoft Sans Serif"/>
                <a:cs typeface="Microsoft Sans Serif"/>
              </a:rPr>
              <a:t>particular </a:t>
            </a:r>
            <a:r>
              <a:rPr sz="650" spc="20" dirty="0">
                <a:latin typeface="Microsoft Sans Serif"/>
                <a:cs typeface="Microsoft Sans Serif"/>
              </a:rPr>
              <a:t>preocupación en </a:t>
            </a:r>
            <a:r>
              <a:rPr sz="650" spc="10" dirty="0">
                <a:latin typeface="Microsoft Sans Serif"/>
                <a:cs typeface="Microsoft Sans Serif"/>
              </a:rPr>
              <a:t>el </a:t>
            </a:r>
            <a:r>
              <a:rPr sz="650" dirty="0">
                <a:latin typeface="Microsoft Sans Serif"/>
                <a:cs typeface="Microsoft Sans Serif"/>
              </a:rPr>
              <a:t>caso </a:t>
            </a:r>
            <a:r>
              <a:rPr sz="650" spc="20" dirty="0">
                <a:latin typeface="Microsoft Sans Serif"/>
                <a:cs typeface="Microsoft Sans Serif"/>
              </a:rPr>
              <a:t>de </a:t>
            </a:r>
            <a:r>
              <a:rPr sz="650" spc="15" dirty="0">
                <a:latin typeface="Microsoft Sans Serif"/>
                <a:cs typeface="Microsoft Sans Serif"/>
              </a:rPr>
              <a:t>instalaciones </a:t>
            </a:r>
            <a:r>
              <a:rPr sz="650" spc="20" dirty="0">
                <a:latin typeface="Microsoft Sans Serif"/>
                <a:cs typeface="Microsoft Sans Serif"/>
              </a:rPr>
              <a:t> hidroeléctricas</a:t>
            </a:r>
            <a:r>
              <a:rPr sz="650" spc="-5" dirty="0">
                <a:latin typeface="Microsoft Sans Serif"/>
                <a:cs typeface="Microsoft Sans Serif"/>
              </a:rPr>
              <a:t> </a:t>
            </a:r>
            <a:r>
              <a:rPr sz="650" spc="25" dirty="0">
                <a:latin typeface="Microsoft Sans Serif"/>
                <a:cs typeface="Microsoft Sans Serif"/>
              </a:rPr>
              <a:t>que</a:t>
            </a:r>
            <a:r>
              <a:rPr sz="650" spc="-5" dirty="0">
                <a:latin typeface="Microsoft Sans Serif"/>
                <a:cs typeface="Microsoft Sans Serif"/>
              </a:rPr>
              <a:t> </a:t>
            </a:r>
            <a:r>
              <a:rPr sz="650" spc="25" dirty="0">
                <a:latin typeface="Microsoft Sans Serif"/>
                <a:cs typeface="Microsoft Sans Serif"/>
              </a:rPr>
              <a:t>pueden</a:t>
            </a:r>
            <a:r>
              <a:rPr sz="650" spc="-5" dirty="0">
                <a:latin typeface="Microsoft Sans Serif"/>
                <a:cs typeface="Microsoft Sans Serif"/>
              </a:rPr>
              <a:t> </a:t>
            </a:r>
            <a:r>
              <a:rPr sz="650" spc="30" dirty="0">
                <a:latin typeface="Microsoft Sans Serif"/>
                <a:cs typeface="Microsoft Sans Serif"/>
              </a:rPr>
              <a:t>tener</a:t>
            </a:r>
            <a:r>
              <a:rPr sz="650" spc="-5" dirty="0">
                <a:latin typeface="Microsoft Sans Serif"/>
                <a:cs typeface="Microsoft Sans Serif"/>
              </a:rPr>
              <a:t> </a:t>
            </a:r>
            <a:r>
              <a:rPr sz="650" spc="20" dirty="0">
                <a:latin typeface="Microsoft Sans Serif"/>
                <a:cs typeface="Microsoft Sans Serif"/>
              </a:rPr>
              <a:t>límites</a:t>
            </a:r>
            <a:r>
              <a:rPr sz="650" spc="-5" dirty="0">
                <a:latin typeface="Microsoft Sans Serif"/>
                <a:cs typeface="Microsoft Sans Serif"/>
              </a:rPr>
              <a:t> </a:t>
            </a:r>
            <a:r>
              <a:rPr sz="650" spc="20" dirty="0">
                <a:latin typeface="Microsoft Sans Serif"/>
                <a:cs typeface="Microsoft Sans Serif"/>
              </a:rPr>
              <a:t>en</a:t>
            </a:r>
            <a:r>
              <a:rPr sz="650" spc="-5" dirty="0">
                <a:latin typeface="Microsoft Sans Serif"/>
                <a:cs typeface="Microsoft Sans Serif"/>
              </a:rPr>
              <a:t> </a:t>
            </a:r>
            <a:r>
              <a:rPr sz="650" spc="10" dirty="0">
                <a:latin typeface="Microsoft Sans Serif"/>
                <a:cs typeface="Microsoft Sans Serif"/>
              </a:rPr>
              <a:t>la</a:t>
            </a:r>
            <a:r>
              <a:rPr sz="650" spc="-5" dirty="0">
                <a:latin typeface="Microsoft Sans Serif"/>
                <a:cs typeface="Microsoft Sans Serif"/>
              </a:rPr>
              <a:t> </a:t>
            </a:r>
            <a:r>
              <a:rPr sz="650" spc="15" dirty="0">
                <a:latin typeface="Microsoft Sans Serif"/>
                <a:cs typeface="Microsoft Sans Serif"/>
              </a:rPr>
              <a:t>velocidad</a:t>
            </a:r>
            <a:r>
              <a:rPr sz="650" spc="-5" dirty="0">
                <a:latin typeface="Microsoft Sans Serif"/>
                <a:cs typeface="Microsoft Sans Serif"/>
              </a:rPr>
              <a:t> </a:t>
            </a:r>
            <a:r>
              <a:rPr sz="650" spc="20" dirty="0">
                <a:latin typeface="Microsoft Sans Serif"/>
                <a:cs typeface="Microsoft Sans Serif"/>
              </a:rPr>
              <a:t>de</a:t>
            </a:r>
            <a:r>
              <a:rPr sz="650" spc="-5" dirty="0">
                <a:latin typeface="Microsoft Sans Serif"/>
                <a:cs typeface="Microsoft Sans Serif"/>
              </a:rPr>
              <a:t> </a:t>
            </a:r>
            <a:r>
              <a:rPr sz="650" spc="20" dirty="0">
                <a:latin typeface="Microsoft Sans Serif"/>
                <a:cs typeface="Microsoft Sans Serif"/>
              </a:rPr>
              <a:t>cierre</a:t>
            </a:r>
            <a:r>
              <a:rPr sz="650" spc="-5" dirty="0">
                <a:latin typeface="Microsoft Sans Serif"/>
                <a:cs typeface="Microsoft Sans Serif"/>
              </a:rPr>
              <a:t> </a:t>
            </a:r>
            <a:r>
              <a:rPr sz="650" spc="20" dirty="0">
                <a:latin typeface="Microsoft Sans Serif"/>
                <a:cs typeface="Microsoft Sans Serif"/>
              </a:rPr>
              <a:t>de</a:t>
            </a:r>
            <a:r>
              <a:rPr sz="650" spc="-5" dirty="0">
                <a:latin typeface="Microsoft Sans Serif"/>
                <a:cs typeface="Microsoft Sans Serif"/>
              </a:rPr>
              <a:t> </a:t>
            </a:r>
            <a:r>
              <a:rPr sz="650" spc="25" dirty="0">
                <a:latin typeface="Microsoft Sans Serif"/>
                <a:cs typeface="Microsoft Sans Serif"/>
              </a:rPr>
              <a:t>compuertas </a:t>
            </a:r>
            <a:r>
              <a:rPr sz="650" spc="-155" dirty="0">
                <a:latin typeface="Microsoft Sans Serif"/>
                <a:cs typeface="Microsoft Sans Serif"/>
              </a:rPr>
              <a:t> </a:t>
            </a:r>
            <a:r>
              <a:rPr sz="650" spc="25" dirty="0">
                <a:latin typeface="Microsoft Sans Serif"/>
                <a:cs typeface="Microsoft Sans Serif"/>
              </a:rPr>
              <a:t>impuestos </a:t>
            </a:r>
            <a:r>
              <a:rPr sz="650" spc="40" dirty="0">
                <a:latin typeface="Microsoft Sans Serif"/>
                <a:cs typeface="Microsoft Sans Serif"/>
              </a:rPr>
              <a:t>por </a:t>
            </a:r>
            <a:r>
              <a:rPr sz="650" spc="10" dirty="0">
                <a:latin typeface="Microsoft Sans Serif"/>
                <a:cs typeface="Microsoft Sans Serif"/>
              </a:rPr>
              <a:t>la </a:t>
            </a:r>
            <a:r>
              <a:rPr sz="650" spc="20" dirty="0">
                <a:latin typeface="Microsoft Sans Serif"/>
                <a:cs typeface="Microsoft Sans Serif"/>
              </a:rPr>
              <a:t>presión hidráulica en </a:t>
            </a:r>
            <a:r>
              <a:rPr sz="650" dirty="0">
                <a:latin typeface="Microsoft Sans Serif"/>
                <a:cs typeface="Microsoft Sans Serif"/>
              </a:rPr>
              <a:t>las </a:t>
            </a:r>
            <a:r>
              <a:rPr sz="650" spc="20" dirty="0">
                <a:latin typeface="Microsoft Sans Serif"/>
                <a:cs typeface="Microsoft Sans Serif"/>
              </a:rPr>
              <a:t>compuertas. </a:t>
            </a:r>
            <a:r>
              <a:rPr sz="650" spc="-20" dirty="0">
                <a:latin typeface="Microsoft Sans Serif"/>
                <a:cs typeface="Microsoft Sans Serif"/>
              </a:rPr>
              <a:t>En </a:t>
            </a:r>
            <a:r>
              <a:rPr sz="650" spc="10" dirty="0">
                <a:latin typeface="Microsoft Sans Serif"/>
                <a:cs typeface="Microsoft Sans Serif"/>
              </a:rPr>
              <a:t>tales </a:t>
            </a:r>
            <a:r>
              <a:rPr sz="650" spc="-5" dirty="0">
                <a:latin typeface="Microsoft Sans Serif"/>
                <a:cs typeface="Microsoft Sans Serif"/>
              </a:rPr>
              <a:t>casos, </a:t>
            </a:r>
            <a:r>
              <a:rPr sz="650" spc="5" dirty="0">
                <a:latin typeface="Microsoft Sans Serif"/>
                <a:cs typeface="Microsoft Sans Serif"/>
              </a:rPr>
              <a:t>estas </a:t>
            </a:r>
            <a:r>
              <a:rPr sz="650" spc="10" dirty="0">
                <a:latin typeface="Microsoft Sans Serif"/>
                <a:cs typeface="Microsoft Sans Serif"/>
              </a:rPr>
              <a:t> </a:t>
            </a:r>
            <a:r>
              <a:rPr sz="650" spc="20" dirty="0">
                <a:latin typeface="Microsoft Sans Serif"/>
                <a:cs typeface="Microsoft Sans Serif"/>
              </a:rPr>
              <a:t>unidades </a:t>
            </a:r>
            <a:r>
              <a:rPr sz="650" spc="25" dirty="0">
                <a:latin typeface="Microsoft Sans Serif"/>
                <a:cs typeface="Microsoft Sans Serif"/>
              </a:rPr>
              <a:t>pueden </a:t>
            </a:r>
            <a:r>
              <a:rPr sz="650" spc="30" dirty="0">
                <a:latin typeface="Microsoft Sans Serif"/>
                <a:cs typeface="Microsoft Sans Serif"/>
              </a:rPr>
              <a:t>experimentar </a:t>
            </a:r>
            <a:r>
              <a:rPr sz="650" spc="25" dirty="0">
                <a:latin typeface="Microsoft Sans Serif"/>
                <a:cs typeface="Microsoft Sans Serif"/>
              </a:rPr>
              <a:t>aumentos </a:t>
            </a:r>
            <a:r>
              <a:rPr sz="650" spc="20" dirty="0">
                <a:latin typeface="Microsoft Sans Serif"/>
                <a:cs typeface="Microsoft Sans Serif"/>
              </a:rPr>
              <a:t>de </a:t>
            </a:r>
            <a:r>
              <a:rPr sz="650" spc="15" dirty="0">
                <a:latin typeface="Microsoft Sans Serif"/>
                <a:cs typeface="Microsoft Sans Serif"/>
              </a:rPr>
              <a:t>velocidad </a:t>
            </a:r>
            <a:r>
              <a:rPr sz="650" spc="20" dirty="0">
                <a:latin typeface="Microsoft Sans Serif"/>
                <a:cs typeface="Microsoft Sans Serif"/>
              </a:rPr>
              <a:t>en </a:t>
            </a:r>
            <a:r>
              <a:rPr sz="650" spc="10" dirty="0">
                <a:latin typeface="Microsoft Sans Serif"/>
                <a:cs typeface="Microsoft Sans Serif"/>
              </a:rPr>
              <a:t>la </a:t>
            </a:r>
            <a:r>
              <a:rPr sz="650" spc="30" dirty="0">
                <a:latin typeface="Microsoft Sans Serif"/>
                <a:cs typeface="Microsoft Sans Serif"/>
              </a:rPr>
              <a:t>región </a:t>
            </a:r>
            <a:r>
              <a:rPr sz="650" spc="20" dirty="0">
                <a:latin typeface="Microsoft Sans Serif"/>
                <a:cs typeface="Microsoft Sans Serif"/>
              </a:rPr>
              <a:t>del </a:t>
            </a:r>
            <a:r>
              <a:rPr sz="650" spc="10" dirty="0">
                <a:latin typeface="Microsoft Sans Serif"/>
                <a:cs typeface="Microsoft Sans Serif"/>
              </a:rPr>
              <a:t>150 </a:t>
            </a:r>
            <a:r>
              <a:rPr sz="650" spc="40" dirty="0">
                <a:latin typeface="Microsoft Sans Serif"/>
                <a:cs typeface="Microsoft Sans Serif"/>
              </a:rPr>
              <a:t>por </a:t>
            </a:r>
            <a:r>
              <a:rPr sz="650" spc="-160" dirty="0">
                <a:latin typeface="Microsoft Sans Serif"/>
                <a:cs typeface="Microsoft Sans Serif"/>
              </a:rPr>
              <a:t> </a:t>
            </a:r>
            <a:r>
              <a:rPr sz="650" spc="20" dirty="0">
                <a:latin typeface="Microsoft Sans Serif"/>
                <a:cs typeface="Microsoft Sans Serif"/>
              </a:rPr>
              <a:t>ciento </a:t>
            </a:r>
            <a:r>
              <a:rPr sz="650" spc="30" dirty="0">
                <a:latin typeface="Microsoft Sans Serif"/>
                <a:cs typeface="Microsoft Sans Serif"/>
              </a:rPr>
              <a:t>durante </a:t>
            </a:r>
            <a:r>
              <a:rPr sz="650" spc="40" dirty="0">
                <a:latin typeface="Microsoft Sans Serif"/>
                <a:cs typeface="Microsoft Sans Serif"/>
              </a:rPr>
              <a:t>un </a:t>
            </a:r>
            <a:r>
              <a:rPr sz="650" spc="10" dirty="0">
                <a:latin typeface="Microsoft Sans Serif"/>
                <a:cs typeface="Microsoft Sans Serif"/>
              </a:rPr>
              <a:t>rechazo </a:t>
            </a:r>
            <a:r>
              <a:rPr sz="650" spc="20" dirty="0">
                <a:latin typeface="Microsoft Sans Serif"/>
                <a:cs typeface="Microsoft Sans Serif"/>
              </a:rPr>
              <a:t>de </a:t>
            </a:r>
            <a:r>
              <a:rPr sz="650" spc="15" dirty="0">
                <a:latin typeface="Microsoft Sans Serif"/>
                <a:cs typeface="Microsoft Sans Serif"/>
              </a:rPr>
              <a:t>carga </a:t>
            </a:r>
            <a:r>
              <a:rPr sz="650" spc="25" dirty="0">
                <a:latin typeface="Microsoft Sans Serif"/>
                <a:cs typeface="Microsoft Sans Serif"/>
              </a:rPr>
              <a:t>completa </a:t>
            </a:r>
            <a:r>
              <a:rPr sz="650" spc="15" dirty="0">
                <a:latin typeface="Microsoft Sans Serif"/>
                <a:cs typeface="Microsoft Sans Serif"/>
              </a:rPr>
              <a:t>antes </a:t>
            </a:r>
            <a:r>
              <a:rPr sz="650" spc="20" dirty="0">
                <a:latin typeface="Microsoft Sans Serif"/>
                <a:cs typeface="Microsoft Sans Serif"/>
              </a:rPr>
              <a:t>de </a:t>
            </a:r>
            <a:r>
              <a:rPr sz="650" spc="25" dirty="0">
                <a:latin typeface="Microsoft Sans Serif"/>
                <a:cs typeface="Microsoft Sans Serif"/>
              </a:rPr>
              <a:t>que </a:t>
            </a:r>
            <a:r>
              <a:rPr sz="650" spc="10" dirty="0">
                <a:latin typeface="Microsoft Sans Serif"/>
                <a:cs typeface="Microsoft Sans Serif"/>
              </a:rPr>
              <a:t>la acción </a:t>
            </a:r>
            <a:r>
              <a:rPr sz="650" spc="20" dirty="0">
                <a:latin typeface="Microsoft Sans Serif"/>
                <a:cs typeface="Microsoft Sans Serif"/>
              </a:rPr>
              <a:t>del </a:t>
            </a:r>
            <a:r>
              <a:rPr sz="650" spc="25" dirty="0">
                <a:latin typeface="Microsoft Sans Serif"/>
                <a:cs typeface="Microsoft Sans Serif"/>
              </a:rPr>
              <a:t> </a:t>
            </a:r>
            <a:r>
              <a:rPr sz="650" spc="30" dirty="0">
                <a:latin typeface="Microsoft Sans Serif"/>
                <a:cs typeface="Microsoft Sans Serif"/>
              </a:rPr>
              <a:t>gobernador</a:t>
            </a:r>
            <a:r>
              <a:rPr sz="650" spc="-10" dirty="0">
                <a:latin typeface="Microsoft Sans Serif"/>
                <a:cs typeface="Microsoft Sans Serif"/>
              </a:rPr>
              <a:t> </a:t>
            </a:r>
            <a:r>
              <a:rPr sz="650" spc="25" dirty="0">
                <a:latin typeface="Microsoft Sans Serif"/>
                <a:cs typeface="Microsoft Sans Serif"/>
              </a:rPr>
              <a:t>pueda</a:t>
            </a:r>
            <a:r>
              <a:rPr sz="650" spc="-5" dirty="0">
                <a:latin typeface="Microsoft Sans Serif"/>
                <a:cs typeface="Microsoft Sans Serif"/>
              </a:rPr>
              <a:t> </a:t>
            </a:r>
            <a:r>
              <a:rPr sz="650" spc="25" dirty="0">
                <a:latin typeface="Microsoft Sans Serif"/>
                <a:cs typeface="Microsoft Sans Serif"/>
              </a:rPr>
              <a:t>reducir</a:t>
            </a:r>
            <a:r>
              <a:rPr sz="650" spc="-5" dirty="0">
                <a:latin typeface="Microsoft Sans Serif"/>
                <a:cs typeface="Microsoft Sans Serif"/>
              </a:rPr>
              <a:t> </a:t>
            </a:r>
            <a:r>
              <a:rPr sz="650" spc="10" dirty="0">
                <a:latin typeface="Microsoft Sans Serif"/>
                <a:cs typeface="Microsoft Sans Serif"/>
              </a:rPr>
              <a:t>la</a:t>
            </a:r>
            <a:r>
              <a:rPr sz="650" spc="-5" dirty="0">
                <a:latin typeface="Microsoft Sans Serif"/>
                <a:cs typeface="Microsoft Sans Serif"/>
              </a:rPr>
              <a:t> </a:t>
            </a:r>
            <a:r>
              <a:rPr sz="650" spc="10" dirty="0">
                <a:latin typeface="Microsoft Sans Serif"/>
                <a:cs typeface="Microsoft Sans Serif"/>
              </a:rPr>
              <a:t>velocidad.</a:t>
            </a:r>
            <a:endParaRPr sz="650">
              <a:latin typeface="Microsoft Sans Serif"/>
              <a:cs typeface="Microsoft Sans Serif"/>
            </a:endParaRPr>
          </a:p>
        </p:txBody>
      </p:sp>
      <p:sp>
        <p:nvSpPr>
          <p:cNvPr id="56" name="object 56"/>
          <p:cNvSpPr txBox="1"/>
          <p:nvPr/>
        </p:nvSpPr>
        <p:spPr>
          <a:xfrm>
            <a:off x="1415159" y="7843104"/>
            <a:ext cx="7305388" cy="741870"/>
          </a:xfrm>
          <a:prstGeom prst="rect">
            <a:avLst/>
          </a:prstGeom>
        </p:spPr>
        <p:txBody>
          <a:bodyPr vert="horz" wrap="square" lIns="0" tIns="94615" rIns="0" bIns="0" rtlCol="0">
            <a:spAutoFit/>
          </a:bodyPr>
          <a:lstStyle/>
          <a:p>
            <a:pPr marL="140335">
              <a:lnSpc>
                <a:spcPct val="100000"/>
              </a:lnSpc>
              <a:spcBef>
                <a:spcPts val="745"/>
              </a:spcBef>
            </a:pPr>
            <a:r>
              <a:rPr sz="950" spc="-30" dirty="0">
                <a:latin typeface="Microsoft Sans Serif"/>
                <a:cs typeface="Microsoft Sans Serif"/>
              </a:rPr>
              <a:t>VC</a:t>
            </a:r>
            <a:r>
              <a:rPr sz="750" spc="-30" dirty="0">
                <a:latin typeface="Microsoft Sans Serif"/>
                <a:cs typeface="Microsoft Sans Serif"/>
              </a:rPr>
              <a:t>CONEXIÓN</a:t>
            </a:r>
            <a:r>
              <a:rPr sz="750" spc="5" dirty="0">
                <a:latin typeface="Microsoft Sans Serif"/>
                <a:cs typeface="Microsoft Sans Serif"/>
              </a:rPr>
              <a:t> </a:t>
            </a:r>
            <a:r>
              <a:rPr sz="750" spc="-15" dirty="0">
                <a:latin typeface="Microsoft Sans Serif"/>
                <a:cs typeface="Microsoft Sans Serif"/>
              </a:rPr>
              <a:t>DE</a:t>
            </a:r>
            <a:r>
              <a:rPr sz="950" spc="-15" dirty="0">
                <a:latin typeface="Microsoft Sans Serif"/>
                <a:cs typeface="Microsoft Sans Serif"/>
              </a:rPr>
              <a:t>V/H</a:t>
            </a:r>
            <a:r>
              <a:rPr sz="750" spc="-15" dirty="0">
                <a:latin typeface="Microsoft Sans Serif"/>
                <a:cs typeface="Microsoft Sans Serif"/>
              </a:rPr>
              <a:t>Z</a:t>
            </a:r>
            <a:r>
              <a:rPr sz="750" spc="5" dirty="0">
                <a:latin typeface="Microsoft Sans Serif"/>
                <a:cs typeface="Microsoft Sans Serif"/>
              </a:rPr>
              <a:t> </a:t>
            </a:r>
            <a:r>
              <a:rPr sz="750" spc="-40" dirty="0">
                <a:latin typeface="Microsoft Sans Serif"/>
                <a:cs typeface="Microsoft Sans Serif"/>
              </a:rPr>
              <a:t>Y</a:t>
            </a:r>
            <a:r>
              <a:rPr sz="950" spc="-40" dirty="0">
                <a:latin typeface="Microsoft Sans Serif"/>
                <a:cs typeface="Microsoft Sans Serif"/>
              </a:rPr>
              <a:t>oh</a:t>
            </a:r>
            <a:r>
              <a:rPr sz="750" spc="-40" dirty="0">
                <a:latin typeface="Microsoft Sans Serif"/>
                <a:cs typeface="Microsoft Sans Serif"/>
              </a:rPr>
              <a:t>VERTENSIÓN</a:t>
            </a:r>
            <a:r>
              <a:rPr sz="950" spc="-40" dirty="0">
                <a:latin typeface="Microsoft Sans Serif"/>
                <a:cs typeface="Microsoft Sans Serif"/>
              </a:rPr>
              <a:t>R</a:t>
            </a:r>
            <a:r>
              <a:rPr sz="750" spc="-40" dirty="0">
                <a:latin typeface="Microsoft Sans Serif"/>
                <a:cs typeface="Microsoft Sans Serif"/>
              </a:rPr>
              <a:t>ESTAR</a:t>
            </a:r>
            <a:endParaRPr sz="750">
              <a:latin typeface="Microsoft Sans Serif"/>
              <a:cs typeface="Microsoft Sans Serif"/>
            </a:endParaRPr>
          </a:p>
          <a:p>
            <a:pPr marL="12700" marR="5080" indent="154940">
              <a:lnSpc>
                <a:spcPct val="125000"/>
              </a:lnSpc>
              <a:spcBef>
                <a:spcPts val="310"/>
              </a:spcBef>
            </a:pPr>
            <a:r>
              <a:rPr sz="800" spc="25" dirty="0">
                <a:latin typeface="Microsoft Sans Serif"/>
                <a:cs typeface="Microsoft Sans Serif"/>
              </a:rPr>
              <a:t>Muchos </a:t>
            </a:r>
            <a:r>
              <a:rPr sz="800" spc="15" dirty="0">
                <a:latin typeface="Microsoft Sans Serif"/>
                <a:cs typeface="Microsoft Sans Serif"/>
              </a:rPr>
              <a:t>relés </a:t>
            </a:r>
            <a:r>
              <a:rPr sz="800" dirty="0">
                <a:latin typeface="Microsoft Sans Serif"/>
                <a:cs typeface="Microsoft Sans Serif"/>
              </a:rPr>
              <a:t>V/Hz </a:t>
            </a:r>
            <a:r>
              <a:rPr sz="800" spc="20" dirty="0">
                <a:latin typeface="Microsoft Sans Serif"/>
                <a:cs typeface="Microsoft Sans Serif"/>
              </a:rPr>
              <a:t>son dispositivos monofásicos. Surgen </a:t>
            </a:r>
            <a:r>
              <a:rPr sz="800" spc="25" dirty="0">
                <a:latin typeface="Microsoft Sans Serif"/>
                <a:cs typeface="Microsoft Sans Serif"/>
              </a:rPr>
              <a:t> </a:t>
            </a:r>
            <a:r>
              <a:rPr sz="800" spc="30" dirty="0">
                <a:latin typeface="Microsoft Sans Serif"/>
                <a:cs typeface="Microsoft Sans Serif"/>
              </a:rPr>
              <a:t>problemas</a:t>
            </a:r>
            <a:r>
              <a:rPr sz="800" spc="-5" dirty="0">
                <a:latin typeface="Microsoft Sans Serif"/>
                <a:cs typeface="Microsoft Sans Serif"/>
              </a:rPr>
              <a:t> </a:t>
            </a:r>
            <a:r>
              <a:rPr sz="800" dirty="0">
                <a:latin typeface="Microsoft Sans Serif"/>
                <a:cs typeface="Microsoft Sans Serif"/>
              </a:rPr>
              <a:t>si </a:t>
            </a:r>
            <a:r>
              <a:rPr sz="800" spc="10" dirty="0">
                <a:latin typeface="Microsoft Sans Serif"/>
                <a:cs typeface="Microsoft Sans Serif"/>
              </a:rPr>
              <a:t>la</a:t>
            </a:r>
            <a:r>
              <a:rPr sz="800" dirty="0">
                <a:latin typeface="Microsoft Sans Serif"/>
                <a:cs typeface="Microsoft Sans Serif"/>
              </a:rPr>
              <a:t> </a:t>
            </a:r>
            <a:r>
              <a:rPr sz="800" spc="10" dirty="0">
                <a:latin typeface="Microsoft Sans Serif"/>
                <a:cs typeface="Microsoft Sans Serif"/>
              </a:rPr>
              <a:t>señal</a:t>
            </a:r>
            <a:r>
              <a:rPr sz="800" dirty="0">
                <a:latin typeface="Microsoft Sans Serif"/>
                <a:cs typeface="Microsoft Sans Serif"/>
              </a:rPr>
              <a:t> </a:t>
            </a:r>
            <a:r>
              <a:rPr sz="800" spc="25" dirty="0">
                <a:latin typeface="Microsoft Sans Serif"/>
                <a:cs typeface="Microsoft Sans Serif"/>
              </a:rPr>
              <a:t>de</a:t>
            </a:r>
            <a:r>
              <a:rPr sz="800" dirty="0">
                <a:latin typeface="Microsoft Sans Serif"/>
                <a:cs typeface="Microsoft Sans Serif"/>
              </a:rPr>
              <a:t> </a:t>
            </a:r>
            <a:r>
              <a:rPr sz="800" spc="20" dirty="0">
                <a:latin typeface="Microsoft Sans Serif"/>
                <a:cs typeface="Microsoft Sans Serif"/>
              </a:rPr>
              <a:t>voltaje</a:t>
            </a:r>
            <a:r>
              <a:rPr sz="800" dirty="0">
                <a:latin typeface="Microsoft Sans Serif"/>
                <a:cs typeface="Microsoft Sans Serif"/>
              </a:rPr>
              <a:t> </a:t>
            </a:r>
            <a:r>
              <a:rPr sz="800" spc="25" dirty="0">
                <a:latin typeface="Microsoft Sans Serif"/>
                <a:cs typeface="Microsoft Sans Serif"/>
              </a:rPr>
              <a:t>para</a:t>
            </a:r>
            <a:r>
              <a:rPr sz="800" spc="-5" dirty="0">
                <a:latin typeface="Microsoft Sans Serif"/>
                <a:cs typeface="Microsoft Sans Serif"/>
              </a:rPr>
              <a:t> </a:t>
            </a:r>
            <a:r>
              <a:rPr sz="800" spc="15" dirty="0">
                <a:latin typeface="Microsoft Sans Serif"/>
                <a:cs typeface="Microsoft Sans Serif"/>
              </a:rPr>
              <a:t>los</a:t>
            </a:r>
            <a:r>
              <a:rPr sz="800" dirty="0">
                <a:latin typeface="Microsoft Sans Serif"/>
                <a:cs typeface="Microsoft Sans Serif"/>
              </a:rPr>
              <a:t> </a:t>
            </a:r>
            <a:r>
              <a:rPr sz="800" spc="15" dirty="0">
                <a:latin typeface="Microsoft Sans Serif"/>
                <a:cs typeface="Microsoft Sans Serif"/>
              </a:rPr>
              <a:t>relés</a:t>
            </a:r>
            <a:r>
              <a:rPr sz="800" dirty="0">
                <a:latin typeface="Microsoft Sans Serif"/>
                <a:cs typeface="Microsoft Sans Serif"/>
              </a:rPr>
              <a:t> </a:t>
            </a:r>
            <a:r>
              <a:rPr sz="800" spc="-10" dirty="0">
                <a:latin typeface="Microsoft Sans Serif"/>
                <a:cs typeface="Microsoft Sans Serif"/>
              </a:rPr>
              <a:t>se</a:t>
            </a:r>
            <a:r>
              <a:rPr sz="800" dirty="0">
                <a:latin typeface="Microsoft Sans Serif"/>
                <a:cs typeface="Microsoft Sans Serif"/>
              </a:rPr>
              <a:t> </a:t>
            </a:r>
            <a:r>
              <a:rPr sz="800" spc="45" dirty="0">
                <a:latin typeface="Microsoft Sans Serif"/>
                <a:cs typeface="Microsoft Sans Serif"/>
              </a:rPr>
              <a:t>toma</a:t>
            </a:r>
            <a:r>
              <a:rPr sz="800" dirty="0">
                <a:latin typeface="Microsoft Sans Serif"/>
                <a:cs typeface="Microsoft Sans Serif"/>
              </a:rPr>
              <a:t> </a:t>
            </a:r>
            <a:r>
              <a:rPr sz="800" spc="25" dirty="0">
                <a:latin typeface="Microsoft Sans Serif"/>
                <a:cs typeface="Microsoft Sans Serif"/>
              </a:rPr>
              <a:t>de</a:t>
            </a:r>
            <a:r>
              <a:rPr sz="800" dirty="0">
                <a:latin typeface="Microsoft Sans Serif"/>
                <a:cs typeface="Microsoft Sans Serif"/>
              </a:rPr>
              <a:t> </a:t>
            </a:r>
            <a:r>
              <a:rPr sz="800" spc="45" dirty="0">
                <a:latin typeface="Microsoft Sans Serif"/>
                <a:cs typeface="Microsoft Sans Serif"/>
              </a:rPr>
              <a:t>un</a:t>
            </a:r>
            <a:r>
              <a:rPr sz="800" spc="-5" dirty="0">
                <a:latin typeface="Microsoft Sans Serif"/>
                <a:cs typeface="Microsoft Sans Serif"/>
              </a:rPr>
              <a:t> </a:t>
            </a:r>
            <a:r>
              <a:rPr sz="800" spc="-45" dirty="0">
                <a:latin typeface="Microsoft Sans Serif"/>
                <a:cs typeface="Microsoft Sans Serif"/>
              </a:rPr>
              <a:t>TT</a:t>
            </a:r>
            <a:r>
              <a:rPr sz="800" dirty="0">
                <a:latin typeface="Microsoft Sans Serif"/>
                <a:cs typeface="Microsoft Sans Serif"/>
              </a:rPr>
              <a:t> </a:t>
            </a:r>
            <a:r>
              <a:rPr sz="800" spc="25" dirty="0">
                <a:latin typeface="Microsoft Sans Serif"/>
                <a:cs typeface="Microsoft Sans Serif"/>
              </a:rPr>
              <a:t>de </a:t>
            </a:r>
            <a:r>
              <a:rPr sz="800" spc="-195" dirty="0">
                <a:latin typeface="Microsoft Sans Serif"/>
                <a:cs typeface="Microsoft Sans Serif"/>
              </a:rPr>
              <a:t> </a:t>
            </a:r>
            <a:r>
              <a:rPr sz="800" spc="45" dirty="0">
                <a:latin typeface="Microsoft Sans Serif"/>
                <a:cs typeface="Microsoft Sans Serif"/>
              </a:rPr>
              <a:t>un </a:t>
            </a:r>
            <a:r>
              <a:rPr sz="800" spc="20" dirty="0">
                <a:latin typeface="Microsoft Sans Serif"/>
                <a:cs typeface="Microsoft Sans Serif"/>
              </a:rPr>
              <a:t>solo </a:t>
            </a:r>
            <a:r>
              <a:rPr sz="800" spc="30" dirty="0">
                <a:latin typeface="Microsoft Sans Serif"/>
                <a:cs typeface="Microsoft Sans Serif"/>
              </a:rPr>
              <a:t>generador. </a:t>
            </a:r>
            <a:r>
              <a:rPr sz="800" spc="25" dirty="0">
                <a:latin typeface="Microsoft Sans Serif"/>
                <a:cs typeface="Microsoft Sans Serif"/>
              </a:rPr>
              <a:t>Un fusible </a:t>
            </a:r>
            <a:r>
              <a:rPr sz="800" spc="40" dirty="0">
                <a:latin typeface="Microsoft Sans Serif"/>
                <a:cs typeface="Microsoft Sans Serif"/>
              </a:rPr>
              <a:t>fundido </a:t>
            </a:r>
            <a:r>
              <a:rPr sz="800" spc="35" dirty="0">
                <a:latin typeface="Microsoft Sans Serif"/>
                <a:cs typeface="Microsoft Sans Serif"/>
              </a:rPr>
              <a:t>o </a:t>
            </a:r>
            <a:r>
              <a:rPr sz="800" spc="30" dirty="0">
                <a:latin typeface="Microsoft Sans Serif"/>
                <a:cs typeface="Microsoft Sans Serif"/>
              </a:rPr>
              <a:t>una </a:t>
            </a:r>
            <a:r>
              <a:rPr sz="800" spc="25" dirty="0">
                <a:latin typeface="Microsoft Sans Serif"/>
                <a:cs typeface="Microsoft Sans Serif"/>
              </a:rPr>
              <a:t>conexión de circuito </a:t>
            </a:r>
            <a:r>
              <a:rPr sz="800" spc="-200" dirty="0">
                <a:latin typeface="Microsoft Sans Serif"/>
                <a:cs typeface="Microsoft Sans Serif"/>
              </a:rPr>
              <a:t> </a:t>
            </a:r>
            <a:r>
              <a:rPr sz="800" spc="30" dirty="0">
                <a:latin typeface="Microsoft Sans Serif"/>
                <a:cs typeface="Microsoft Sans Serif"/>
              </a:rPr>
              <a:t>incompleta </a:t>
            </a:r>
            <a:r>
              <a:rPr sz="800" spc="10" dirty="0">
                <a:latin typeface="Microsoft Sans Serif"/>
                <a:cs typeface="Microsoft Sans Serif"/>
              </a:rPr>
              <a:t>al </a:t>
            </a:r>
            <a:r>
              <a:rPr sz="800" spc="20" dirty="0">
                <a:latin typeface="Microsoft Sans Serif"/>
                <a:cs typeface="Microsoft Sans Serif"/>
              </a:rPr>
              <a:t>volver </a:t>
            </a:r>
            <a:r>
              <a:rPr sz="800" dirty="0">
                <a:latin typeface="Microsoft Sans Serif"/>
                <a:cs typeface="Microsoft Sans Serif"/>
              </a:rPr>
              <a:t>a </a:t>
            </a:r>
            <a:r>
              <a:rPr sz="800" spc="15" dirty="0">
                <a:latin typeface="Microsoft Sans Serif"/>
                <a:cs typeface="Microsoft Sans Serif"/>
              </a:rPr>
              <a:t>colocar los </a:t>
            </a:r>
            <a:r>
              <a:rPr sz="800" spc="-50" dirty="0">
                <a:latin typeface="Microsoft Sans Serif"/>
                <a:cs typeface="Microsoft Sans Serif"/>
              </a:rPr>
              <a:t>VT </a:t>
            </a:r>
            <a:r>
              <a:rPr sz="800" spc="25" dirty="0">
                <a:latin typeface="Microsoft Sans Serif"/>
                <a:cs typeface="Microsoft Sans Serif"/>
              </a:rPr>
              <a:t>en </a:t>
            </a:r>
            <a:r>
              <a:rPr sz="800" spc="15" dirty="0">
                <a:latin typeface="Microsoft Sans Serif"/>
                <a:cs typeface="Microsoft Sans Serif"/>
              </a:rPr>
              <a:t>su </a:t>
            </a:r>
            <a:r>
              <a:rPr sz="800" spc="35" dirty="0">
                <a:latin typeface="Microsoft Sans Serif"/>
                <a:cs typeface="Microsoft Sans Serif"/>
              </a:rPr>
              <a:t>lugar </a:t>
            </a:r>
            <a:r>
              <a:rPr sz="800" spc="30" dirty="0">
                <a:latin typeface="Microsoft Sans Serif"/>
                <a:cs typeface="Microsoft Sans Serif"/>
              </a:rPr>
              <a:t>pueden provocar </a:t>
            </a:r>
            <a:r>
              <a:rPr sz="800" spc="-200" dirty="0">
                <a:latin typeface="Microsoft Sans Serif"/>
                <a:cs typeface="Microsoft Sans Serif"/>
              </a:rPr>
              <a:t> </a:t>
            </a:r>
            <a:r>
              <a:rPr sz="800" spc="30" dirty="0">
                <a:latin typeface="Microsoft Sans Serif"/>
                <a:cs typeface="Microsoft Sans Serif"/>
              </a:rPr>
              <a:t>que </a:t>
            </a:r>
            <a:r>
              <a:rPr sz="800" spc="15" dirty="0">
                <a:latin typeface="Microsoft Sans Serif"/>
                <a:cs typeface="Microsoft Sans Serif"/>
              </a:rPr>
              <a:t>el </a:t>
            </a:r>
            <a:r>
              <a:rPr sz="800" spc="25" dirty="0">
                <a:latin typeface="Microsoft Sans Serif"/>
                <a:cs typeface="Microsoft Sans Serif"/>
              </a:rPr>
              <a:t>relé </a:t>
            </a:r>
            <a:r>
              <a:rPr sz="800" dirty="0">
                <a:latin typeface="Microsoft Sans Serif"/>
                <a:cs typeface="Microsoft Sans Serif"/>
              </a:rPr>
              <a:t>V/Hz </a:t>
            </a:r>
            <a:r>
              <a:rPr sz="800" spc="40" dirty="0">
                <a:latin typeface="Microsoft Sans Serif"/>
                <a:cs typeface="Microsoft Sans Serif"/>
              </a:rPr>
              <a:t>no </a:t>
            </a:r>
            <a:r>
              <a:rPr sz="800" spc="25" dirty="0">
                <a:latin typeface="Microsoft Sans Serif"/>
                <a:cs typeface="Microsoft Sans Serif"/>
              </a:rPr>
              <a:t>detecte </a:t>
            </a:r>
            <a:r>
              <a:rPr sz="800" spc="20" dirty="0">
                <a:latin typeface="Microsoft Sans Serif"/>
                <a:cs typeface="Microsoft Sans Serif"/>
              </a:rPr>
              <a:t>voltaje </a:t>
            </a:r>
            <a:r>
              <a:rPr sz="800" dirty="0">
                <a:latin typeface="Microsoft Sans Serif"/>
                <a:cs typeface="Microsoft Sans Serif"/>
              </a:rPr>
              <a:t>y, </a:t>
            </a:r>
            <a:r>
              <a:rPr sz="800" spc="50" dirty="0">
                <a:latin typeface="Microsoft Sans Serif"/>
                <a:cs typeface="Microsoft Sans Serif"/>
              </a:rPr>
              <a:t>por </a:t>
            </a:r>
            <a:r>
              <a:rPr sz="800" spc="30" dirty="0">
                <a:latin typeface="Microsoft Sans Serif"/>
                <a:cs typeface="Microsoft Sans Serif"/>
              </a:rPr>
              <a:t>lo </a:t>
            </a:r>
            <a:r>
              <a:rPr sz="800" spc="35" dirty="0">
                <a:latin typeface="Microsoft Sans Serif"/>
                <a:cs typeface="Microsoft Sans Serif"/>
              </a:rPr>
              <a:t>tanto, </a:t>
            </a:r>
            <a:r>
              <a:rPr sz="800" spc="40" dirty="0">
                <a:latin typeface="Microsoft Sans Serif"/>
                <a:cs typeface="Microsoft Sans Serif"/>
              </a:rPr>
              <a:t>no </a:t>
            </a:r>
            <a:r>
              <a:rPr sz="800" spc="15" dirty="0">
                <a:latin typeface="Microsoft Sans Serif"/>
                <a:cs typeface="Microsoft Sans Serif"/>
              </a:rPr>
              <a:t>haya </a:t>
            </a:r>
            <a:r>
              <a:rPr sz="800" spc="20" dirty="0">
                <a:latin typeface="Microsoft Sans Serif"/>
                <a:cs typeface="Microsoft Sans Serif"/>
              </a:rPr>
              <a:t> </a:t>
            </a:r>
            <a:r>
              <a:rPr sz="800" spc="25" dirty="0">
                <a:latin typeface="Microsoft Sans Serif"/>
                <a:cs typeface="Microsoft Sans Serif"/>
              </a:rPr>
              <a:t>protección.</a:t>
            </a:r>
            <a:r>
              <a:rPr sz="800" spc="-5" dirty="0">
                <a:latin typeface="Microsoft Sans Serif"/>
                <a:cs typeface="Microsoft Sans Serif"/>
              </a:rPr>
              <a:t> </a:t>
            </a:r>
            <a:r>
              <a:rPr sz="800" spc="5" dirty="0">
                <a:latin typeface="Microsoft Sans Serif"/>
                <a:cs typeface="Microsoft Sans Serif"/>
              </a:rPr>
              <a:t>Para</a:t>
            </a:r>
            <a:r>
              <a:rPr sz="800" dirty="0">
                <a:latin typeface="Microsoft Sans Serif"/>
                <a:cs typeface="Microsoft Sans Serif"/>
              </a:rPr>
              <a:t> </a:t>
            </a:r>
            <a:r>
              <a:rPr sz="800" spc="30" dirty="0">
                <a:latin typeface="Microsoft Sans Serif"/>
                <a:cs typeface="Microsoft Sans Serif"/>
              </a:rPr>
              <a:t>una</a:t>
            </a:r>
            <a:r>
              <a:rPr sz="800" spc="-5" dirty="0">
                <a:latin typeface="Microsoft Sans Serif"/>
                <a:cs typeface="Microsoft Sans Serif"/>
              </a:rPr>
              <a:t> </a:t>
            </a:r>
            <a:r>
              <a:rPr sz="800" spc="30" dirty="0">
                <a:latin typeface="Microsoft Sans Serif"/>
                <a:cs typeface="Microsoft Sans Serif"/>
              </a:rPr>
              <a:t>protección</a:t>
            </a:r>
            <a:r>
              <a:rPr sz="800" dirty="0">
                <a:latin typeface="Microsoft Sans Serif"/>
                <a:cs typeface="Microsoft Sans Serif"/>
              </a:rPr>
              <a:t> </a:t>
            </a:r>
            <a:r>
              <a:rPr sz="800" spc="30" dirty="0">
                <a:latin typeface="Microsoft Sans Serif"/>
                <a:cs typeface="Microsoft Sans Serif"/>
              </a:rPr>
              <a:t>completa</a:t>
            </a:r>
            <a:r>
              <a:rPr sz="800" spc="-5" dirty="0">
                <a:latin typeface="Microsoft Sans Serif"/>
                <a:cs typeface="Microsoft Sans Serif"/>
              </a:rPr>
              <a:t> </a:t>
            </a:r>
            <a:r>
              <a:rPr sz="800" spc="5" dirty="0">
                <a:latin typeface="Microsoft Sans Serif"/>
                <a:cs typeface="Microsoft Sans Serif"/>
              </a:rPr>
              <a:t>y</a:t>
            </a:r>
            <a:r>
              <a:rPr sz="800" dirty="0">
                <a:latin typeface="Microsoft Sans Serif"/>
                <a:cs typeface="Microsoft Sans Serif"/>
              </a:rPr>
              <a:t> </a:t>
            </a:r>
            <a:r>
              <a:rPr sz="800" spc="30" dirty="0">
                <a:latin typeface="Microsoft Sans Serif"/>
                <a:cs typeface="Microsoft Sans Serif"/>
              </a:rPr>
              <a:t>redundante,</a:t>
            </a:r>
            <a:r>
              <a:rPr sz="800" spc="-5" dirty="0">
                <a:latin typeface="Microsoft Sans Serif"/>
                <a:cs typeface="Microsoft Sans Serif"/>
              </a:rPr>
              <a:t> </a:t>
            </a:r>
            <a:r>
              <a:rPr sz="800" spc="-10" dirty="0">
                <a:latin typeface="Microsoft Sans Serif"/>
                <a:cs typeface="Microsoft Sans Serif"/>
              </a:rPr>
              <a:t>se</a:t>
            </a:r>
            <a:r>
              <a:rPr sz="800" dirty="0">
                <a:latin typeface="Microsoft Sans Serif"/>
                <a:cs typeface="Microsoft Sans Serif"/>
              </a:rPr>
              <a:t> </a:t>
            </a:r>
            <a:r>
              <a:rPr sz="800" spc="30" dirty="0">
                <a:latin typeface="Microsoft Sans Serif"/>
                <a:cs typeface="Microsoft Sans Serif"/>
              </a:rPr>
              <a:t>deben </a:t>
            </a:r>
            <a:r>
              <a:rPr sz="800" spc="-204" dirty="0">
                <a:latin typeface="Microsoft Sans Serif"/>
                <a:cs typeface="Microsoft Sans Serif"/>
              </a:rPr>
              <a:t> </a:t>
            </a:r>
            <a:r>
              <a:rPr sz="800" spc="25" dirty="0">
                <a:latin typeface="Microsoft Sans Serif"/>
                <a:cs typeface="Microsoft Sans Serif"/>
              </a:rPr>
              <a:t>utilizar</a:t>
            </a:r>
            <a:r>
              <a:rPr sz="800" spc="-5" dirty="0">
                <a:latin typeface="Microsoft Sans Serif"/>
                <a:cs typeface="Microsoft Sans Serif"/>
              </a:rPr>
              <a:t> </a:t>
            </a:r>
            <a:r>
              <a:rPr sz="800" spc="-50" dirty="0">
                <a:latin typeface="Microsoft Sans Serif"/>
                <a:cs typeface="Microsoft Sans Serif"/>
              </a:rPr>
              <a:t>VT</a:t>
            </a:r>
            <a:r>
              <a:rPr sz="800" spc="-5" dirty="0">
                <a:latin typeface="Microsoft Sans Serif"/>
                <a:cs typeface="Microsoft Sans Serif"/>
              </a:rPr>
              <a:t> </a:t>
            </a:r>
            <a:r>
              <a:rPr sz="800" spc="25" dirty="0">
                <a:latin typeface="Microsoft Sans Serif"/>
                <a:cs typeface="Microsoft Sans Serif"/>
              </a:rPr>
              <a:t>en</a:t>
            </a:r>
            <a:r>
              <a:rPr sz="800" spc="-5" dirty="0">
                <a:latin typeface="Microsoft Sans Serif"/>
                <a:cs typeface="Microsoft Sans Serif"/>
              </a:rPr>
              <a:t> </a:t>
            </a:r>
            <a:r>
              <a:rPr sz="800" spc="30" dirty="0">
                <a:latin typeface="Microsoft Sans Serif"/>
                <a:cs typeface="Microsoft Sans Serif"/>
              </a:rPr>
              <a:t>diferentes</a:t>
            </a:r>
            <a:r>
              <a:rPr sz="800" spc="-5" dirty="0">
                <a:latin typeface="Microsoft Sans Serif"/>
                <a:cs typeface="Microsoft Sans Serif"/>
              </a:rPr>
              <a:t> </a:t>
            </a:r>
            <a:r>
              <a:rPr sz="800" spc="5" dirty="0">
                <a:latin typeface="Microsoft Sans Serif"/>
                <a:cs typeface="Microsoft Sans Serif"/>
              </a:rPr>
              <a:t>fases</a:t>
            </a:r>
            <a:r>
              <a:rPr sz="800" spc="-5" dirty="0">
                <a:latin typeface="Microsoft Sans Serif"/>
                <a:cs typeface="Microsoft Sans Serif"/>
              </a:rPr>
              <a:t> </a:t>
            </a:r>
            <a:r>
              <a:rPr sz="800" spc="25" dirty="0">
                <a:latin typeface="Microsoft Sans Serif"/>
                <a:cs typeface="Microsoft Sans Serif"/>
              </a:rPr>
              <a:t>para</a:t>
            </a:r>
            <a:r>
              <a:rPr sz="800" spc="-5" dirty="0">
                <a:latin typeface="Microsoft Sans Serif"/>
                <a:cs typeface="Microsoft Sans Serif"/>
              </a:rPr>
              <a:t> </a:t>
            </a:r>
            <a:r>
              <a:rPr sz="800" spc="10" dirty="0">
                <a:latin typeface="Microsoft Sans Serif"/>
                <a:cs typeface="Microsoft Sans Serif"/>
              </a:rPr>
              <a:t>la</a:t>
            </a:r>
            <a:r>
              <a:rPr sz="800" spc="-5" dirty="0">
                <a:latin typeface="Microsoft Sans Serif"/>
                <a:cs typeface="Microsoft Sans Serif"/>
              </a:rPr>
              <a:t> </a:t>
            </a:r>
            <a:r>
              <a:rPr sz="800" spc="30" dirty="0">
                <a:latin typeface="Microsoft Sans Serif"/>
                <a:cs typeface="Microsoft Sans Serif"/>
              </a:rPr>
              <a:t>alarma</a:t>
            </a:r>
            <a:r>
              <a:rPr sz="800" spc="-5" dirty="0">
                <a:latin typeface="Microsoft Sans Serif"/>
                <a:cs typeface="Microsoft Sans Serif"/>
              </a:rPr>
              <a:t> </a:t>
            </a:r>
            <a:r>
              <a:rPr sz="800" spc="40" dirty="0">
                <a:latin typeface="Microsoft Sans Serif"/>
                <a:cs typeface="Microsoft Sans Serif"/>
              </a:rPr>
              <a:t>múltiple</a:t>
            </a:r>
            <a:r>
              <a:rPr sz="800" spc="-5" dirty="0">
                <a:latin typeface="Microsoft Sans Serif"/>
                <a:cs typeface="Microsoft Sans Serif"/>
              </a:rPr>
              <a:t> </a:t>
            </a:r>
            <a:r>
              <a:rPr sz="800" spc="5" dirty="0">
                <a:latin typeface="Microsoft Sans Serif"/>
                <a:cs typeface="Microsoft Sans Serif"/>
              </a:rPr>
              <a:t>y</a:t>
            </a:r>
            <a:endParaRPr sz="800">
              <a:latin typeface="Microsoft Sans Serif"/>
              <a:cs typeface="Microsoft Sans Serif"/>
            </a:endParaRPr>
          </a:p>
        </p:txBody>
      </p:sp>
      <p:sp>
        <p:nvSpPr>
          <p:cNvPr id="57" name="object 57"/>
          <p:cNvSpPr txBox="1"/>
          <p:nvPr/>
        </p:nvSpPr>
        <p:spPr>
          <a:xfrm>
            <a:off x="1415277" y="9415126"/>
            <a:ext cx="7416407" cy="143629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 marR="5080">
              <a:lnSpc>
                <a:spcPct val="100000"/>
              </a:lnSpc>
              <a:spcBef>
                <a:spcPts val="100"/>
              </a:spcBef>
            </a:pPr>
            <a:r>
              <a:rPr sz="850" spc="-25" dirty="0">
                <a:latin typeface="Microsoft Sans Serif"/>
                <a:cs typeface="Microsoft Sans Serif"/>
              </a:rPr>
              <a:t>TUTORIAL</a:t>
            </a:r>
            <a:r>
              <a:rPr sz="850" spc="-5" dirty="0">
                <a:latin typeface="Microsoft Sans Serif"/>
                <a:cs typeface="Microsoft Sans Serif"/>
              </a:rPr>
              <a:t> </a:t>
            </a:r>
            <a:r>
              <a:rPr sz="850" spc="-60" dirty="0">
                <a:latin typeface="Microsoft Sans Serif"/>
                <a:cs typeface="Microsoft Sans Serif"/>
              </a:rPr>
              <a:t>SOBRE</a:t>
            </a:r>
            <a:r>
              <a:rPr sz="850" spc="-5" dirty="0">
                <a:latin typeface="Microsoft Sans Serif"/>
                <a:cs typeface="Microsoft Sans Serif"/>
              </a:rPr>
              <a:t> </a:t>
            </a:r>
            <a:r>
              <a:rPr sz="850" spc="-35" dirty="0">
                <a:latin typeface="Microsoft Sans Serif"/>
                <a:cs typeface="Microsoft Sans Serif"/>
              </a:rPr>
              <a:t>PROTECCIÓN</a:t>
            </a:r>
            <a:r>
              <a:rPr sz="850" spc="-5" dirty="0">
                <a:latin typeface="Microsoft Sans Serif"/>
                <a:cs typeface="Microsoft Sans Serif"/>
              </a:rPr>
              <a:t> </a:t>
            </a:r>
            <a:r>
              <a:rPr sz="850" spc="-45" dirty="0">
                <a:latin typeface="Microsoft Sans Serif"/>
                <a:cs typeface="Microsoft Sans Serif"/>
              </a:rPr>
              <a:t>DE</a:t>
            </a:r>
            <a:r>
              <a:rPr sz="850" dirty="0">
                <a:latin typeface="Microsoft Sans Serif"/>
                <a:cs typeface="Microsoft Sans Serif"/>
              </a:rPr>
              <a:t> </a:t>
            </a:r>
            <a:r>
              <a:rPr sz="850" spc="-55" dirty="0">
                <a:latin typeface="Microsoft Sans Serif"/>
                <a:cs typeface="Microsoft Sans Serif"/>
              </a:rPr>
              <a:t>GENERADORES</a:t>
            </a:r>
            <a:r>
              <a:rPr sz="850" spc="-5" dirty="0">
                <a:latin typeface="Microsoft Sans Serif"/>
                <a:cs typeface="Microsoft Sans Serif"/>
              </a:rPr>
              <a:t> </a:t>
            </a:r>
            <a:r>
              <a:rPr sz="850" spc="-30" dirty="0">
                <a:latin typeface="Microsoft Sans Serif"/>
                <a:cs typeface="Microsoft Sans Serif"/>
              </a:rPr>
              <a:t>SÍNCRONOS </a:t>
            </a:r>
            <a:r>
              <a:rPr sz="850" spc="-215" dirty="0">
                <a:latin typeface="Microsoft Sans Serif"/>
                <a:cs typeface="Microsoft Sans Serif"/>
              </a:rPr>
              <a:t> </a:t>
            </a:r>
            <a:r>
              <a:rPr sz="850" spc="-15" dirty="0">
                <a:latin typeface="Microsoft Sans Serif"/>
                <a:cs typeface="Microsoft Sans Serif"/>
              </a:rPr>
              <a:t>PUBLICACIÓN</a:t>
            </a:r>
            <a:r>
              <a:rPr sz="850" spc="-5" dirty="0">
                <a:latin typeface="Microsoft Sans Serif"/>
                <a:cs typeface="Microsoft Sans Serif"/>
              </a:rPr>
              <a:t> </a:t>
            </a:r>
            <a:r>
              <a:rPr sz="850" spc="-55" dirty="0">
                <a:latin typeface="Microsoft Sans Serif"/>
                <a:cs typeface="Microsoft Sans Serif"/>
              </a:rPr>
              <a:t>ESPECIAL</a:t>
            </a:r>
            <a:r>
              <a:rPr sz="850" spc="-5" dirty="0">
                <a:latin typeface="Microsoft Sans Serif"/>
                <a:cs typeface="Microsoft Sans Serif"/>
              </a:rPr>
              <a:t> </a:t>
            </a:r>
            <a:r>
              <a:rPr sz="850" spc="-40" dirty="0">
                <a:latin typeface="Microsoft Sans Serif"/>
                <a:cs typeface="Microsoft Sans Serif"/>
              </a:rPr>
              <a:t>DEL</a:t>
            </a:r>
            <a:r>
              <a:rPr sz="850" spc="-5" dirty="0">
                <a:latin typeface="Microsoft Sans Serif"/>
                <a:cs typeface="Microsoft Sans Serif"/>
              </a:rPr>
              <a:t> </a:t>
            </a:r>
            <a:r>
              <a:rPr sz="850" spc="-60" dirty="0">
                <a:latin typeface="Microsoft Sans Serif"/>
                <a:cs typeface="Microsoft Sans Serif"/>
              </a:rPr>
              <a:t>IEEE</a:t>
            </a:r>
            <a:r>
              <a:rPr sz="850" spc="-5" dirty="0">
                <a:latin typeface="Microsoft Sans Serif"/>
                <a:cs typeface="Microsoft Sans Serif"/>
              </a:rPr>
              <a:t> </a:t>
            </a:r>
            <a:r>
              <a:rPr sz="850" spc="-80" dirty="0">
                <a:latin typeface="Microsoft Sans Serif"/>
                <a:cs typeface="Microsoft Sans Serif"/>
              </a:rPr>
              <a:t>PSRC</a:t>
            </a:r>
            <a:endParaRPr sz="850">
              <a:latin typeface="Microsoft Sans Serif"/>
              <a:cs typeface="Microsoft Sans Serif"/>
            </a:endParaRPr>
          </a:p>
        </p:txBody>
      </p:sp>
      <p:sp>
        <p:nvSpPr>
          <p:cNvPr id="58" name="object 58"/>
          <p:cNvSpPr txBox="1"/>
          <p:nvPr/>
        </p:nvSpPr>
        <p:spPr>
          <a:xfrm>
            <a:off x="13472061" y="9415125"/>
            <a:ext cx="2852914" cy="143629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sz="850" spc="-25" dirty="0">
                <a:latin typeface="Microsoft Sans Serif"/>
                <a:cs typeface="Microsoft Sans Serif"/>
              </a:rPr>
              <a:t>CAPÍTULO</a:t>
            </a:r>
            <a:r>
              <a:rPr sz="850" spc="-20" dirty="0">
                <a:latin typeface="Microsoft Sans Serif"/>
                <a:cs typeface="Microsoft Sans Serif"/>
              </a:rPr>
              <a:t> </a:t>
            </a:r>
            <a:r>
              <a:rPr sz="850" dirty="0">
                <a:latin typeface="Microsoft Sans Serif"/>
                <a:cs typeface="Microsoft Sans Serif"/>
              </a:rPr>
              <a:t>3,</a:t>
            </a:r>
            <a:r>
              <a:rPr sz="850" spc="-15" dirty="0">
                <a:latin typeface="Microsoft Sans Serif"/>
                <a:cs typeface="Microsoft Sans Serif"/>
              </a:rPr>
              <a:t> </a:t>
            </a:r>
            <a:r>
              <a:rPr sz="850" spc="-40" dirty="0">
                <a:latin typeface="Microsoft Sans Serif"/>
                <a:cs typeface="Microsoft Sans Serif"/>
              </a:rPr>
              <a:t>SECCIÓN</a:t>
            </a:r>
            <a:r>
              <a:rPr sz="850" spc="-15" dirty="0">
                <a:latin typeface="Microsoft Sans Serif"/>
                <a:cs typeface="Microsoft Sans Serif"/>
              </a:rPr>
              <a:t> </a:t>
            </a:r>
            <a:r>
              <a:rPr sz="850" spc="10" dirty="0">
                <a:latin typeface="Microsoft Sans Serif"/>
                <a:cs typeface="Microsoft Sans Serif"/>
              </a:rPr>
              <a:t>2</a:t>
            </a:r>
            <a:endParaRPr sz="850">
              <a:latin typeface="Microsoft Sans Serif"/>
              <a:cs typeface="Microsoft Sans Serif"/>
            </a:endParaRPr>
          </a:p>
        </p:txBody>
      </p:sp>
    </p:spTree>
  </p:cSld>
  <p:clrMapOvr>
    <a:masterClrMapping/>
  </p:clrMapOvr>
</p:sld>
</file>

<file path=ppt/slides/slide57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/>
          <p:nvPr/>
        </p:nvSpPr>
        <p:spPr>
          <a:xfrm>
            <a:off x="1444422" y="9413748"/>
            <a:ext cx="15051933" cy="9525"/>
          </a:xfrm>
          <a:custGeom>
            <a:avLst/>
            <a:gdLst/>
            <a:ahLst/>
            <a:cxnLst/>
            <a:rect l="l" t="t" r="r" b="b"/>
            <a:pathLst>
              <a:path w="6543040" h="9525">
                <a:moveTo>
                  <a:pt x="6542531" y="9144"/>
                </a:moveTo>
                <a:lnTo>
                  <a:pt x="0" y="9144"/>
                </a:lnTo>
                <a:lnTo>
                  <a:pt x="0" y="0"/>
                </a:lnTo>
                <a:lnTo>
                  <a:pt x="6542531" y="0"/>
                </a:lnTo>
                <a:lnTo>
                  <a:pt x="6542531" y="9144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" name="object 3"/>
          <p:cNvSpPr txBox="1"/>
          <p:nvPr/>
        </p:nvSpPr>
        <p:spPr>
          <a:xfrm>
            <a:off x="1415160" y="349009"/>
            <a:ext cx="7422250" cy="5259901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sz="800" spc="10" dirty="0">
                <a:latin typeface="Microsoft Sans Serif"/>
                <a:cs typeface="Microsoft Sans Serif"/>
              </a:rPr>
              <a:t>6</a:t>
            </a:r>
            <a:endParaRPr sz="800">
              <a:latin typeface="Microsoft Sans Serif"/>
              <a:cs typeface="Microsoft Sans Serif"/>
            </a:endParaRPr>
          </a:p>
          <a:p>
            <a:pPr>
              <a:lnSpc>
                <a:spcPct val="100000"/>
              </a:lnSpc>
              <a:spcBef>
                <a:spcPts val="15"/>
              </a:spcBef>
            </a:pPr>
            <a:endParaRPr sz="900">
              <a:latin typeface="Microsoft Sans Serif"/>
              <a:cs typeface="Microsoft Sans Serif"/>
            </a:endParaRPr>
          </a:p>
          <a:p>
            <a:pPr marL="12700" marR="50165">
              <a:lnSpc>
                <a:spcPct val="142800"/>
              </a:lnSpc>
            </a:pPr>
            <a:r>
              <a:rPr sz="700" spc="25" dirty="0">
                <a:latin typeface="Microsoft Sans Serif"/>
                <a:cs typeface="Microsoft Sans Serif"/>
              </a:rPr>
              <a:t>disparado </a:t>
            </a:r>
            <a:r>
              <a:rPr sz="700" spc="40" dirty="0">
                <a:latin typeface="Microsoft Sans Serif"/>
                <a:cs typeface="Microsoft Sans Serif"/>
              </a:rPr>
              <a:t>por </a:t>
            </a:r>
            <a:r>
              <a:rPr sz="700" spc="30" dirty="0">
                <a:latin typeface="Microsoft Sans Serif"/>
                <a:cs typeface="Microsoft Sans Serif"/>
              </a:rPr>
              <a:t>algún </a:t>
            </a:r>
            <a:r>
              <a:rPr sz="700" spc="45" dirty="0">
                <a:latin typeface="Microsoft Sans Serif"/>
                <a:cs typeface="Microsoft Sans Serif"/>
              </a:rPr>
              <a:t>otro </a:t>
            </a:r>
            <a:r>
              <a:rPr sz="700" spc="20" dirty="0">
                <a:latin typeface="Microsoft Sans Serif"/>
                <a:cs typeface="Microsoft Sans Serif"/>
              </a:rPr>
              <a:t>dispositivo de protección, </a:t>
            </a:r>
            <a:r>
              <a:rPr sz="700" spc="30" dirty="0">
                <a:latin typeface="Microsoft Sans Serif"/>
                <a:cs typeface="Microsoft Sans Serif"/>
              </a:rPr>
              <a:t>que generalmente </a:t>
            </a:r>
            <a:r>
              <a:rPr sz="700" spc="35" dirty="0">
                <a:latin typeface="Microsoft Sans Serif"/>
                <a:cs typeface="Microsoft Sans Serif"/>
              </a:rPr>
              <a:t> </a:t>
            </a:r>
            <a:r>
              <a:rPr sz="700" spc="15" dirty="0">
                <a:latin typeface="Microsoft Sans Serif"/>
                <a:cs typeface="Microsoft Sans Serif"/>
              </a:rPr>
              <a:t>incluye </a:t>
            </a:r>
            <a:r>
              <a:rPr sz="700" spc="40" dirty="0">
                <a:latin typeface="Microsoft Sans Serif"/>
                <a:cs typeface="Microsoft Sans Serif"/>
              </a:rPr>
              <a:t>un </a:t>
            </a:r>
            <a:r>
              <a:rPr sz="700" spc="20" dirty="0">
                <a:latin typeface="Microsoft Sans Serif"/>
                <a:cs typeface="Microsoft Sans Serif"/>
              </a:rPr>
              <a:t>relé de potencia </a:t>
            </a:r>
            <a:r>
              <a:rPr sz="700" spc="10" dirty="0">
                <a:latin typeface="Microsoft Sans Serif"/>
                <a:cs typeface="Microsoft Sans Serif"/>
              </a:rPr>
              <a:t>inversa, </a:t>
            </a:r>
            <a:r>
              <a:rPr sz="700" spc="20" dirty="0">
                <a:latin typeface="Microsoft Sans Serif"/>
                <a:cs typeface="Microsoft Sans Serif"/>
              </a:rPr>
              <a:t>en respuesta </a:t>
            </a:r>
            <a:r>
              <a:rPr sz="700" dirty="0">
                <a:latin typeface="Microsoft Sans Serif"/>
                <a:cs typeface="Microsoft Sans Serif"/>
              </a:rPr>
              <a:t>a </a:t>
            </a:r>
            <a:r>
              <a:rPr sz="700" spc="10" dirty="0">
                <a:latin typeface="Microsoft Sans Serif"/>
                <a:cs typeface="Microsoft Sans Serif"/>
              </a:rPr>
              <a:t>la </a:t>
            </a:r>
            <a:r>
              <a:rPr sz="700" spc="25" dirty="0">
                <a:latin typeface="Microsoft Sans Serif"/>
                <a:cs typeface="Microsoft Sans Serif"/>
              </a:rPr>
              <a:t>pérdida </a:t>
            </a:r>
            <a:r>
              <a:rPr sz="700" spc="20" dirty="0">
                <a:latin typeface="Microsoft Sans Serif"/>
                <a:cs typeface="Microsoft Sans Serif"/>
              </a:rPr>
              <a:t>del </a:t>
            </a:r>
            <a:r>
              <a:rPr sz="700" spc="50" dirty="0">
                <a:latin typeface="Microsoft Sans Serif"/>
                <a:cs typeface="Microsoft Sans Serif"/>
              </a:rPr>
              <a:t>motor </a:t>
            </a:r>
            <a:r>
              <a:rPr sz="700" spc="55" dirty="0">
                <a:latin typeface="Microsoft Sans Serif"/>
                <a:cs typeface="Microsoft Sans Serif"/>
              </a:rPr>
              <a:t> </a:t>
            </a:r>
            <a:r>
              <a:rPr sz="700" spc="30" dirty="0">
                <a:latin typeface="Microsoft Sans Serif"/>
                <a:cs typeface="Microsoft Sans Serif"/>
              </a:rPr>
              <a:t>primario.</a:t>
            </a:r>
            <a:r>
              <a:rPr sz="700" spc="-5" dirty="0">
                <a:latin typeface="Microsoft Sans Serif"/>
                <a:cs typeface="Microsoft Sans Serif"/>
              </a:rPr>
              <a:t> Los</a:t>
            </a:r>
            <a:r>
              <a:rPr sz="700" dirty="0">
                <a:latin typeface="Microsoft Sans Serif"/>
                <a:cs typeface="Microsoft Sans Serif"/>
              </a:rPr>
              <a:t> </a:t>
            </a:r>
            <a:r>
              <a:rPr sz="700" spc="20" dirty="0">
                <a:latin typeface="Microsoft Sans Serif"/>
                <a:cs typeface="Microsoft Sans Serif"/>
              </a:rPr>
              <a:t>retrasos</a:t>
            </a:r>
            <a:r>
              <a:rPr sz="700" spc="-5" dirty="0">
                <a:latin typeface="Microsoft Sans Serif"/>
                <a:cs typeface="Microsoft Sans Serif"/>
              </a:rPr>
              <a:t> </a:t>
            </a:r>
            <a:r>
              <a:rPr sz="700" spc="25" dirty="0">
                <a:latin typeface="Microsoft Sans Serif"/>
                <a:cs typeface="Microsoft Sans Serif"/>
              </a:rPr>
              <a:t>inherentes</a:t>
            </a:r>
            <a:r>
              <a:rPr sz="700" dirty="0">
                <a:latin typeface="Microsoft Sans Serif"/>
                <a:cs typeface="Microsoft Sans Serif"/>
              </a:rPr>
              <a:t> a </a:t>
            </a:r>
            <a:r>
              <a:rPr sz="700" spc="10" dirty="0">
                <a:latin typeface="Microsoft Sans Serif"/>
                <a:cs typeface="Microsoft Sans Serif"/>
              </a:rPr>
              <a:t>los</a:t>
            </a:r>
            <a:r>
              <a:rPr sz="700" spc="-5" dirty="0">
                <a:latin typeface="Microsoft Sans Serif"/>
                <a:cs typeface="Microsoft Sans Serif"/>
              </a:rPr>
              <a:t> </a:t>
            </a:r>
            <a:r>
              <a:rPr sz="700" spc="15" dirty="0">
                <a:latin typeface="Microsoft Sans Serif"/>
                <a:cs typeface="Microsoft Sans Serif"/>
              </a:rPr>
              <a:t>esquemas</a:t>
            </a:r>
            <a:r>
              <a:rPr sz="700" dirty="0">
                <a:latin typeface="Microsoft Sans Serif"/>
                <a:cs typeface="Microsoft Sans Serif"/>
              </a:rPr>
              <a:t> </a:t>
            </a:r>
            <a:r>
              <a:rPr sz="700" spc="20" dirty="0">
                <a:latin typeface="Microsoft Sans Serif"/>
                <a:cs typeface="Microsoft Sans Serif"/>
              </a:rPr>
              <a:t>de</a:t>
            </a:r>
            <a:r>
              <a:rPr sz="700" dirty="0">
                <a:latin typeface="Microsoft Sans Serif"/>
                <a:cs typeface="Microsoft Sans Serif"/>
              </a:rPr>
              <a:t> </a:t>
            </a:r>
            <a:r>
              <a:rPr sz="700" spc="25" dirty="0">
                <a:latin typeface="Microsoft Sans Serif"/>
                <a:cs typeface="Microsoft Sans Serif"/>
              </a:rPr>
              <a:t>disparo</a:t>
            </a:r>
            <a:r>
              <a:rPr sz="700" spc="-5" dirty="0">
                <a:latin typeface="Microsoft Sans Serif"/>
                <a:cs typeface="Microsoft Sans Serif"/>
              </a:rPr>
              <a:t> </a:t>
            </a:r>
            <a:r>
              <a:rPr sz="700" spc="10" dirty="0">
                <a:latin typeface="Microsoft Sans Serif"/>
                <a:cs typeface="Microsoft Sans Serif"/>
              </a:rPr>
              <a:t>secuencial</a:t>
            </a:r>
            <a:r>
              <a:rPr sz="700" dirty="0">
                <a:latin typeface="Microsoft Sans Serif"/>
                <a:cs typeface="Microsoft Sans Serif"/>
              </a:rPr>
              <a:t> </a:t>
            </a:r>
            <a:r>
              <a:rPr sz="700" spc="20" dirty="0">
                <a:latin typeface="Microsoft Sans Serif"/>
                <a:cs typeface="Microsoft Sans Serif"/>
              </a:rPr>
              <a:t>son </a:t>
            </a:r>
            <a:r>
              <a:rPr sz="700" spc="-170" dirty="0">
                <a:latin typeface="Microsoft Sans Serif"/>
                <a:cs typeface="Microsoft Sans Serif"/>
              </a:rPr>
              <a:t> </a:t>
            </a:r>
            <a:r>
              <a:rPr sz="700" spc="25" dirty="0">
                <a:latin typeface="Microsoft Sans Serif"/>
                <a:cs typeface="Microsoft Sans Serif"/>
              </a:rPr>
              <a:t>lo</a:t>
            </a:r>
            <a:r>
              <a:rPr sz="700" spc="-5" dirty="0">
                <a:latin typeface="Microsoft Sans Serif"/>
                <a:cs typeface="Microsoft Sans Serif"/>
              </a:rPr>
              <a:t> </a:t>
            </a:r>
            <a:r>
              <a:rPr sz="700" spc="25" dirty="0">
                <a:latin typeface="Microsoft Sans Serif"/>
                <a:cs typeface="Microsoft Sans Serif"/>
              </a:rPr>
              <a:t>suficientemente</a:t>
            </a:r>
            <a:r>
              <a:rPr sz="700" spc="-5" dirty="0">
                <a:latin typeface="Microsoft Sans Serif"/>
                <a:cs typeface="Microsoft Sans Serif"/>
              </a:rPr>
              <a:t> </a:t>
            </a:r>
            <a:r>
              <a:rPr sz="700" spc="20" dirty="0">
                <a:latin typeface="Microsoft Sans Serif"/>
                <a:cs typeface="Microsoft Sans Serif"/>
              </a:rPr>
              <a:t>largos</a:t>
            </a:r>
            <a:r>
              <a:rPr sz="700" spc="-5" dirty="0">
                <a:latin typeface="Microsoft Sans Serif"/>
                <a:cs typeface="Microsoft Sans Serif"/>
              </a:rPr>
              <a:t> </a:t>
            </a:r>
            <a:r>
              <a:rPr sz="700" spc="30" dirty="0">
                <a:latin typeface="Microsoft Sans Serif"/>
                <a:cs typeface="Microsoft Sans Serif"/>
              </a:rPr>
              <a:t>como</a:t>
            </a:r>
            <a:r>
              <a:rPr sz="700" spc="-5" dirty="0">
                <a:latin typeface="Microsoft Sans Serif"/>
                <a:cs typeface="Microsoft Sans Serif"/>
              </a:rPr>
              <a:t> </a:t>
            </a:r>
            <a:r>
              <a:rPr sz="700" spc="25" dirty="0">
                <a:latin typeface="Microsoft Sans Serif"/>
                <a:cs typeface="Microsoft Sans Serif"/>
              </a:rPr>
              <a:t>para</a:t>
            </a:r>
            <a:r>
              <a:rPr sz="700" spc="-5" dirty="0">
                <a:latin typeface="Microsoft Sans Serif"/>
                <a:cs typeface="Microsoft Sans Serif"/>
              </a:rPr>
              <a:t> </a:t>
            </a:r>
            <a:r>
              <a:rPr sz="700" spc="25" dirty="0">
                <a:latin typeface="Microsoft Sans Serif"/>
                <a:cs typeface="Microsoft Sans Serif"/>
              </a:rPr>
              <a:t>provocar</a:t>
            </a:r>
            <a:r>
              <a:rPr sz="700" spc="-5" dirty="0">
                <a:latin typeface="Microsoft Sans Serif"/>
                <a:cs typeface="Microsoft Sans Serif"/>
              </a:rPr>
              <a:t> </a:t>
            </a:r>
            <a:r>
              <a:rPr sz="700" spc="20" dirty="0">
                <a:latin typeface="Microsoft Sans Serif"/>
                <a:cs typeface="Microsoft Sans Serif"/>
              </a:rPr>
              <a:t>daños</a:t>
            </a:r>
            <a:r>
              <a:rPr sz="700" spc="-5" dirty="0">
                <a:latin typeface="Microsoft Sans Serif"/>
                <a:cs typeface="Microsoft Sans Serif"/>
              </a:rPr>
              <a:t> </a:t>
            </a:r>
            <a:r>
              <a:rPr sz="700" spc="15" dirty="0">
                <a:latin typeface="Microsoft Sans Serif"/>
                <a:cs typeface="Microsoft Sans Serif"/>
              </a:rPr>
              <a:t>graves</a:t>
            </a:r>
            <a:r>
              <a:rPr sz="700" spc="-5" dirty="0">
                <a:latin typeface="Microsoft Sans Serif"/>
                <a:cs typeface="Microsoft Sans Serif"/>
              </a:rPr>
              <a:t> </a:t>
            </a:r>
            <a:r>
              <a:rPr sz="700" spc="10" dirty="0">
                <a:latin typeface="Microsoft Sans Serif"/>
                <a:cs typeface="Microsoft Sans Serif"/>
              </a:rPr>
              <a:t>al</a:t>
            </a:r>
            <a:r>
              <a:rPr sz="700" spc="-5" dirty="0">
                <a:latin typeface="Microsoft Sans Serif"/>
                <a:cs typeface="Microsoft Sans Serif"/>
              </a:rPr>
              <a:t> </a:t>
            </a:r>
            <a:r>
              <a:rPr sz="700" spc="25" dirty="0">
                <a:latin typeface="Microsoft Sans Serif"/>
                <a:cs typeface="Microsoft Sans Serif"/>
              </a:rPr>
              <a:t>equipo.</a:t>
            </a:r>
            <a:endParaRPr sz="700">
              <a:latin typeface="Microsoft Sans Serif"/>
              <a:cs typeface="Microsoft Sans Serif"/>
            </a:endParaRPr>
          </a:p>
          <a:p>
            <a:pPr>
              <a:lnSpc>
                <a:spcPct val="100000"/>
              </a:lnSpc>
              <a:spcBef>
                <a:spcPts val="20"/>
              </a:spcBef>
            </a:pPr>
            <a:endParaRPr sz="1150">
              <a:latin typeface="Microsoft Sans Serif"/>
              <a:cs typeface="Microsoft Sans Serif"/>
            </a:endParaRPr>
          </a:p>
          <a:p>
            <a:pPr marL="1368425" indent="-259079">
              <a:lnSpc>
                <a:spcPct val="100000"/>
              </a:lnSpc>
              <a:buAutoNum type="romanUcPeriod" startAt="8"/>
              <a:tabLst>
                <a:tab pos="1369060" algn="l"/>
              </a:tabLst>
            </a:pPr>
            <a:r>
              <a:rPr sz="950" spc="-20" dirty="0">
                <a:latin typeface="Microsoft Sans Serif"/>
                <a:cs typeface="Microsoft Sans Serif"/>
              </a:rPr>
              <a:t>C</a:t>
            </a:r>
            <a:r>
              <a:rPr sz="750" spc="-20" dirty="0">
                <a:latin typeface="Microsoft Sans Serif"/>
                <a:cs typeface="Microsoft Sans Serif"/>
              </a:rPr>
              <a:t>ONCLUSIÓN</a:t>
            </a:r>
            <a:endParaRPr sz="750">
              <a:latin typeface="Microsoft Sans Serif"/>
              <a:cs typeface="Microsoft Sans Serif"/>
            </a:endParaRPr>
          </a:p>
          <a:p>
            <a:pPr marL="12700" marR="5080" indent="154940">
              <a:lnSpc>
                <a:spcPct val="133300"/>
              </a:lnSpc>
              <a:spcBef>
                <a:spcPts val="300"/>
              </a:spcBef>
            </a:pPr>
            <a:r>
              <a:rPr sz="750" spc="-5" dirty="0">
                <a:latin typeface="Microsoft Sans Serif"/>
                <a:cs typeface="Microsoft Sans Serif"/>
              </a:rPr>
              <a:t>Los </a:t>
            </a:r>
            <a:r>
              <a:rPr sz="750" spc="15" dirty="0">
                <a:latin typeface="Microsoft Sans Serif"/>
                <a:cs typeface="Microsoft Sans Serif"/>
              </a:rPr>
              <a:t>relés </a:t>
            </a:r>
            <a:r>
              <a:rPr sz="750" spc="25" dirty="0">
                <a:latin typeface="Microsoft Sans Serif"/>
                <a:cs typeface="Microsoft Sans Serif"/>
              </a:rPr>
              <a:t>de </a:t>
            </a:r>
            <a:r>
              <a:rPr sz="750" dirty="0">
                <a:latin typeface="Microsoft Sans Serif"/>
                <a:cs typeface="Microsoft Sans Serif"/>
              </a:rPr>
              <a:t>V/Hz </a:t>
            </a:r>
            <a:r>
              <a:rPr sz="750" spc="5" dirty="0">
                <a:latin typeface="Microsoft Sans Serif"/>
                <a:cs typeface="Microsoft Sans Serif"/>
              </a:rPr>
              <a:t>y </a:t>
            </a:r>
            <a:r>
              <a:rPr sz="750" spc="25" dirty="0">
                <a:latin typeface="Microsoft Sans Serif"/>
                <a:cs typeface="Microsoft Sans Serif"/>
              </a:rPr>
              <a:t>sobretensión </a:t>
            </a:r>
            <a:r>
              <a:rPr sz="750" spc="-5" dirty="0">
                <a:latin typeface="Microsoft Sans Serif"/>
                <a:cs typeface="Microsoft Sans Serif"/>
              </a:rPr>
              <a:t>se </a:t>
            </a:r>
            <a:r>
              <a:rPr sz="750" spc="15" dirty="0">
                <a:latin typeface="Microsoft Sans Serif"/>
                <a:cs typeface="Microsoft Sans Serif"/>
              </a:rPr>
              <a:t>aplican </a:t>
            </a:r>
            <a:r>
              <a:rPr sz="750" dirty="0">
                <a:latin typeface="Microsoft Sans Serif"/>
                <a:cs typeface="Microsoft Sans Serif"/>
              </a:rPr>
              <a:t>a las </a:t>
            </a:r>
            <a:r>
              <a:rPr sz="750" spc="20" dirty="0">
                <a:latin typeface="Microsoft Sans Serif"/>
                <a:cs typeface="Microsoft Sans Serif"/>
              </a:rPr>
              <a:t>plantas </a:t>
            </a:r>
            <a:r>
              <a:rPr sz="750" spc="25" dirty="0">
                <a:latin typeface="Microsoft Sans Serif"/>
                <a:cs typeface="Microsoft Sans Serif"/>
              </a:rPr>
              <a:t> generadoras</a:t>
            </a:r>
            <a:r>
              <a:rPr sz="750" dirty="0">
                <a:latin typeface="Microsoft Sans Serif"/>
                <a:cs typeface="Microsoft Sans Serif"/>
              </a:rPr>
              <a:t> </a:t>
            </a:r>
            <a:r>
              <a:rPr sz="750" spc="25" dirty="0">
                <a:latin typeface="Microsoft Sans Serif"/>
                <a:cs typeface="Microsoft Sans Serif"/>
              </a:rPr>
              <a:t>para</a:t>
            </a:r>
            <a:r>
              <a:rPr sz="750" spc="5" dirty="0">
                <a:latin typeface="Microsoft Sans Serif"/>
                <a:cs typeface="Microsoft Sans Serif"/>
              </a:rPr>
              <a:t> </a:t>
            </a:r>
            <a:r>
              <a:rPr sz="750" spc="30" dirty="0">
                <a:latin typeface="Microsoft Sans Serif"/>
                <a:cs typeface="Microsoft Sans Serif"/>
              </a:rPr>
              <a:t>alarmar</a:t>
            </a:r>
            <a:r>
              <a:rPr sz="750" dirty="0">
                <a:latin typeface="Microsoft Sans Serif"/>
                <a:cs typeface="Microsoft Sans Serif"/>
              </a:rPr>
              <a:t> </a:t>
            </a:r>
            <a:r>
              <a:rPr sz="750" spc="5" dirty="0">
                <a:latin typeface="Microsoft Sans Serif"/>
                <a:cs typeface="Microsoft Sans Serif"/>
              </a:rPr>
              <a:t>y </a:t>
            </a:r>
            <a:r>
              <a:rPr sz="750" spc="20" dirty="0">
                <a:latin typeface="Microsoft Sans Serif"/>
                <a:cs typeface="Microsoft Sans Serif"/>
              </a:rPr>
              <a:t>disparar.</a:t>
            </a:r>
            <a:r>
              <a:rPr sz="750" spc="5" dirty="0">
                <a:latin typeface="Microsoft Sans Serif"/>
                <a:cs typeface="Microsoft Sans Serif"/>
              </a:rPr>
              <a:t> </a:t>
            </a:r>
            <a:r>
              <a:rPr sz="750" spc="25" dirty="0">
                <a:latin typeface="Microsoft Sans Serif"/>
                <a:cs typeface="Microsoft Sans Serif"/>
              </a:rPr>
              <a:t>Aunque</a:t>
            </a:r>
            <a:r>
              <a:rPr sz="750" dirty="0">
                <a:latin typeface="Microsoft Sans Serif"/>
                <a:cs typeface="Microsoft Sans Serif"/>
              </a:rPr>
              <a:t> </a:t>
            </a:r>
            <a:r>
              <a:rPr sz="750" spc="25" dirty="0">
                <a:latin typeface="Microsoft Sans Serif"/>
                <a:cs typeface="Microsoft Sans Serif"/>
              </a:rPr>
              <a:t>superficialmente</a:t>
            </a:r>
            <a:r>
              <a:rPr sz="750" spc="5" dirty="0">
                <a:latin typeface="Microsoft Sans Serif"/>
                <a:cs typeface="Microsoft Sans Serif"/>
              </a:rPr>
              <a:t> </a:t>
            </a:r>
            <a:r>
              <a:rPr sz="750" spc="30" dirty="0">
                <a:latin typeface="Microsoft Sans Serif"/>
                <a:cs typeface="Microsoft Sans Serif"/>
              </a:rPr>
              <a:t>puedan </a:t>
            </a:r>
            <a:r>
              <a:rPr sz="750" spc="-185" dirty="0">
                <a:latin typeface="Microsoft Sans Serif"/>
                <a:cs typeface="Microsoft Sans Serif"/>
              </a:rPr>
              <a:t> </a:t>
            </a:r>
            <a:r>
              <a:rPr sz="750" spc="20" dirty="0">
                <a:latin typeface="Microsoft Sans Serif"/>
                <a:cs typeface="Microsoft Sans Serif"/>
              </a:rPr>
              <a:t>parecer protecciones </a:t>
            </a:r>
            <a:r>
              <a:rPr sz="750" spc="40" dirty="0">
                <a:latin typeface="Microsoft Sans Serif"/>
                <a:cs typeface="Microsoft Sans Serif"/>
              </a:rPr>
              <a:t>muy </a:t>
            </a:r>
            <a:r>
              <a:rPr sz="750" spc="15" dirty="0">
                <a:latin typeface="Microsoft Sans Serif"/>
                <a:cs typeface="Microsoft Sans Serif"/>
              </a:rPr>
              <a:t>similares, </a:t>
            </a:r>
            <a:r>
              <a:rPr sz="750" spc="40" dirty="0">
                <a:latin typeface="Microsoft Sans Serif"/>
                <a:cs typeface="Microsoft Sans Serif"/>
              </a:rPr>
              <a:t>no </a:t>
            </a:r>
            <a:r>
              <a:rPr sz="750" spc="25" dirty="0">
                <a:latin typeface="Microsoft Sans Serif"/>
                <a:cs typeface="Microsoft Sans Serif"/>
              </a:rPr>
              <a:t>lo </a:t>
            </a:r>
            <a:r>
              <a:rPr sz="750" spc="15" dirty="0">
                <a:latin typeface="Microsoft Sans Serif"/>
                <a:cs typeface="Microsoft Sans Serif"/>
              </a:rPr>
              <a:t>son. </a:t>
            </a:r>
            <a:r>
              <a:rPr sz="750" spc="-50" dirty="0">
                <a:latin typeface="Microsoft Sans Serif"/>
                <a:cs typeface="Microsoft Sans Serif"/>
              </a:rPr>
              <a:t>Es </a:t>
            </a:r>
            <a:r>
              <a:rPr sz="750" spc="15" dirty="0">
                <a:latin typeface="Microsoft Sans Serif"/>
                <a:cs typeface="Microsoft Sans Serif"/>
              </a:rPr>
              <a:t>necesario </a:t>
            </a:r>
            <a:r>
              <a:rPr sz="750" spc="45" dirty="0">
                <a:latin typeface="Microsoft Sans Serif"/>
                <a:cs typeface="Microsoft Sans Serif"/>
              </a:rPr>
              <a:t>un </a:t>
            </a:r>
            <a:r>
              <a:rPr sz="750" spc="50" dirty="0">
                <a:latin typeface="Microsoft Sans Serif"/>
                <a:cs typeface="Microsoft Sans Serif"/>
              </a:rPr>
              <a:t> </a:t>
            </a:r>
            <a:r>
              <a:rPr sz="750" spc="45" dirty="0">
                <a:latin typeface="Microsoft Sans Serif"/>
                <a:cs typeface="Microsoft Sans Serif"/>
              </a:rPr>
              <a:t>profundo</a:t>
            </a:r>
            <a:r>
              <a:rPr sz="750" spc="-10" dirty="0">
                <a:latin typeface="Microsoft Sans Serif"/>
                <a:cs typeface="Microsoft Sans Serif"/>
              </a:rPr>
              <a:t> </a:t>
            </a:r>
            <a:r>
              <a:rPr sz="750" spc="30" dirty="0">
                <a:latin typeface="Microsoft Sans Serif"/>
                <a:cs typeface="Microsoft Sans Serif"/>
              </a:rPr>
              <a:t>conocimiento</a:t>
            </a:r>
            <a:r>
              <a:rPr sz="750" spc="-10" dirty="0">
                <a:latin typeface="Microsoft Sans Serif"/>
                <a:cs typeface="Microsoft Sans Serif"/>
              </a:rPr>
              <a:t> </a:t>
            </a:r>
            <a:r>
              <a:rPr sz="750" spc="25" dirty="0">
                <a:latin typeface="Microsoft Sans Serif"/>
                <a:cs typeface="Microsoft Sans Serif"/>
              </a:rPr>
              <a:t>de</a:t>
            </a:r>
            <a:r>
              <a:rPr sz="750" spc="-10" dirty="0">
                <a:latin typeface="Microsoft Sans Serif"/>
                <a:cs typeface="Microsoft Sans Serif"/>
              </a:rPr>
              <a:t> </a:t>
            </a:r>
            <a:r>
              <a:rPr sz="750" dirty="0">
                <a:latin typeface="Microsoft Sans Serif"/>
                <a:cs typeface="Microsoft Sans Serif"/>
              </a:rPr>
              <a:t>las</a:t>
            </a:r>
            <a:r>
              <a:rPr sz="750" spc="-5" dirty="0">
                <a:latin typeface="Microsoft Sans Serif"/>
                <a:cs typeface="Microsoft Sans Serif"/>
              </a:rPr>
              <a:t> </a:t>
            </a:r>
            <a:r>
              <a:rPr sz="750" dirty="0">
                <a:latin typeface="Microsoft Sans Serif"/>
                <a:cs typeface="Microsoft Sans Serif"/>
              </a:rPr>
              <a:t>causas</a:t>
            </a:r>
            <a:r>
              <a:rPr sz="750" spc="-10" dirty="0">
                <a:latin typeface="Microsoft Sans Serif"/>
                <a:cs typeface="Microsoft Sans Serif"/>
              </a:rPr>
              <a:t> </a:t>
            </a:r>
            <a:r>
              <a:rPr sz="750" spc="25" dirty="0">
                <a:latin typeface="Microsoft Sans Serif"/>
                <a:cs typeface="Microsoft Sans Serif"/>
              </a:rPr>
              <a:t>de</a:t>
            </a:r>
            <a:r>
              <a:rPr sz="750" spc="-10" dirty="0">
                <a:latin typeface="Microsoft Sans Serif"/>
                <a:cs typeface="Microsoft Sans Serif"/>
              </a:rPr>
              <a:t> </a:t>
            </a:r>
            <a:r>
              <a:rPr sz="750" spc="10" dirty="0">
                <a:latin typeface="Microsoft Sans Serif"/>
                <a:cs typeface="Microsoft Sans Serif"/>
              </a:rPr>
              <a:t>los</a:t>
            </a:r>
            <a:r>
              <a:rPr sz="750" spc="-10" dirty="0">
                <a:latin typeface="Microsoft Sans Serif"/>
                <a:cs typeface="Microsoft Sans Serif"/>
              </a:rPr>
              <a:t> </a:t>
            </a:r>
            <a:r>
              <a:rPr sz="750" spc="20" dirty="0">
                <a:latin typeface="Microsoft Sans Serif"/>
                <a:cs typeface="Microsoft Sans Serif"/>
              </a:rPr>
              <a:t>eventos</a:t>
            </a:r>
            <a:r>
              <a:rPr sz="750" spc="-5" dirty="0">
                <a:latin typeface="Microsoft Sans Serif"/>
                <a:cs typeface="Microsoft Sans Serif"/>
              </a:rPr>
              <a:t> </a:t>
            </a:r>
            <a:r>
              <a:rPr sz="750" spc="25" dirty="0">
                <a:latin typeface="Microsoft Sans Serif"/>
                <a:cs typeface="Microsoft Sans Serif"/>
              </a:rPr>
              <a:t>de</a:t>
            </a:r>
            <a:r>
              <a:rPr sz="750" spc="-10" dirty="0">
                <a:latin typeface="Microsoft Sans Serif"/>
                <a:cs typeface="Microsoft Sans Serif"/>
              </a:rPr>
              <a:t> </a:t>
            </a:r>
            <a:r>
              <a:rPr sz="750" spc="20" dirty="0">
                <a:latin typeface="Microsoft Sans Serif"/>
                <a:cs typeface="Microsoft Sans Serif"/>
              </a:rPr>
              <a:t>sobreexcitación </a:t>
            </a:r>
            <a:r>
              <a:rPr sz="750" spc="-185" dirty="0">
                <a:latin typeface="Microsoft Sans Serif"/>
                <a:cs typeface="Microsoft Sans Serif"/>
              </a:rPr>
              <a:t> </a:t>
            </a:r>
            <a:r>
              <a:rPr sz="750" spc="5" dirty="0">
                <a:latin typeface="Microsoft Sans Serif"/>
                <a:cs typeface="Microsoft Sans Serif"/>
              </a:rPr>
              <a:t>y </a:t>
            </a:r>
            <a:r>
              <a:rPr sz="750" spc="25" dirty="0">
                <a:latin typeface="Microsoft Sans Serif"/>
                <a:cs typeface="Microsoft Sans Serif"/>
              </a:rPr>
              <a:t>sobretensión para </a:t>
            </a:r>
            <a:r>
              <a:rPr sz="750" spc="10" dirty="0">
                <a:latin typeface="Microsoft Sans Serif"/>
                <a:cs typeface="Microsoft Sans Serif"/>
              </a:rPr>
              <a:t>la </a:t>
            </a:r>
            <a:r>
              <a:rPr sz="750" spc="20" dirty="0">
                <a:latin typeface="Microsoft Sans Serif"/>
                <a:cs typeface="Microsoft Sans Serif"/>
              </a:rPr>
              <a:t>correcta </a:t>
            </a:r>
            <a:r>
              <a:rPr sz="750" spc="15" dirty="0">
                <a:latin typeface="Microsoft Sans Serif"/>
                <a:cs typeface="Microsoft Sans Serif"/>
              </a:rPr>
              <a:t>aplicación </a:t>
            </a:r>
            <a:r>
              <a:rPr sz="750" spc="5" dirty="0">
                <a:latin typeface="Microsoft Sans Serif"/>
                <a:cs typeface="Microsoft Sans Serif"/>
              </a:rPr>
              <a:t>y </a:t>
            </a:r>
            <a:r>
              <a:rPr sz="750" spc="25" dirty="0">
                <a:latin typeface="Microsoft Sans Serif"/>
                <a:cs typeface="Microsoft Sans Serif"/>
              </a:rPr>
              <a:t>configuración de </a:t>
            </a:r>
            <a:r>
              <a:rPr sz="750" spc="10" dirty="0">
                <a:latin typeface="Microsoft Sans Serif"/>
                <a:cs typeface="Microsoft Sans Serif"/>
              </a:rPr>
              <a:t>esta </a:t>
            </a:r>
            <a:r>
              <a:rPr sz="750" spc="15" dirty="0">
                <a:latin typeface="Microsoft Sans Serif"/>
                <a:cs typeface="Microsoft Sans Serif"/>
              </a:rPr>
              <a:t> </a:t>
            </a:r>
            <a:r>
              <a:rPr sz="750" spc="25" dirty="0">
                <a:latin typeface="Microsoft Sans Serif"/>
                <a:cs typeface="Microsoft Sans Serif"/>
              </a:rPr>
              <a:t>protección. </a:t>
            </a:r>
            <a:r>
              <a:rPr sz="750" spc="-5" dirty="0">
                <a:latin typeface="Microsoft Sans Serif"/>
                <a:cs typeface="Microsoft Sans Serif"/>
              </a:rPr>
              <a:t>Los </a:t>
            </a:r>
            <a:r>
              <a:rPr sz="750" spc="20" dirty="0">
                <a:latin typeface="Microsoft Sans Serif"/>
                <a:cs typeface="Microsoft Sans Serif"/>
              </a:rPr>
              <a:t>factores </a:t>
            </a:r>
            <a:r>
              <a:rPr sz="750" dirty="0">
                <a:latin typeface="Microsoft Sans Serif"/>
                <a:cs typeface="Microsoft Sans Serif"/>
              </a:rPr>
              <a:t>a </a:t>
            </a:r>
            <a:r>
              <a:rPr sz="750" spc="20" dirty="0">
                <a:latin typeface="Microsoft Sans Serif"/>
                <a:cs typeface="Microsoft Sans Serif"/>
              </a:rPr>
              <a:t>considerar incluyen </a:t>
            </a:r>
            <a:r>
              <a:rPr sz="750" spc="15" dirty="0">
                <a:latin typeface="Microsoft Sans Serif"/>
                <a:cs typeface="Microsoft Sans Serif"/>
              </a:rPr>
              <a:t>cuestiones </a:t>
            </a:r>
            <a:r>
              <a:rPr sz="750" spc="30" dirty="0">
                <a:latin typeface="Microsoft Sans Serif"/>
                <a:cs typeface="Microsoft Sans Serif"/>
              </a:rPr>
              <a:t>como </a:t>
            </a:r>
            <a:r>
              <a:rPr sz="750" dirty="0">
                <a:latin typeface="Microsoft Sans Serif"/>
                <a:cs typeface="Microsoft Sans Serif"/>
              </a:rPr>
              <a:t>las </a:t>
            </a:r>
            <a:r>
              <a:rPr sz="750" spc="5" dirty="0">
                <a:latin typeface="Microsoft Sans Serif"/>
                <a:cs typeface="Microsoft Sans Serif"/>
              </a:rPr>
              <a:t> </a:t>
            </a:r>
            <a:r>
              <a:rPr sz="750" spc="10" dirty="0">
                <a:latin typeface="Microsoft Sans Serif"/>
                <a:cs typeface="Microsoft Sans Serif"/>
              </a:rPr>
              <a:t>capacidades </a:t>
            </a:r>
            <a:r>
              <a:rPr sz="750" spc="20" dirty="0">
                <a:latin typeface="Microsoft Sans Serif"/>
                <a:cs typeface="Microsoft Sans Serif"/>
              </a:rPr>
              <a:t>del </a:t>
            </a:r>
            <a:r>
              <a:rPr sz="750" spc="30" dirty="0">
                <a:latin typeface="Microsoft Sans Serif"/>
                <a:cs typeface="Microsoft Sans Serif"/>
              </a:rPr>
              <a:t>generador </a:t>
            </a:r>
            <a:r>
              <a:rPr sz="750" spc="5" dirty="0">
                <a:latin typeface="Microsoft Sans Serif"/>
                <a:cs typeface="Microsoft Sans Serif"/>
              </a:rPr>
              <a:t>y </a:t>
            </a:r>
            <a:r>
              <a:rPr sz="750" spc="20" dirty="0">
                <a:latin typeface="Microsoft Sans Serif"/>
                <a:cs typeface="Microsoft Sans Serif"/>
              </a:rPr>
              <a:t>del </a:t>
            </a:r>
            <a:r>
              <a:rPr sz="750" spc="35" dirty="0">
                <a:latin typeface="Microsoft Sans Serif"/>
                <a:cs typeface="Microsoft Sans Serif"/>
              </a:rPr>
              <a:t>transformador, </a:t>
            </a:r>
            <a:r>
              <a:rPr sz="750" dirty="0">
                <a:latin typeface="Microsoft Sans Serif"/>
                <a:cs typeface="Microsoft Sans Serif"/>
              </a:rPr>
              <a:t>las </a:t>
            </a:r>
            <a:r>
              <a:rPr sz="750" spc="15" dirty="0">
                <a:latin typeface="Microsoft Sans Serif"/>
                <a:cs typeface="Microsoft Sans Serif"/>
              </a:rPr>
              <a:t>respuestas </a:t>
            </a:r>
            <a:r>
              <a:rPr sz="750" spc="25" dirty="0">
                <a:latin typeface="Microsoft Sans Serif"/>
                <a:cs typeface="Microsoft Sans Serif"/>
              </a:rPr>
              <a:t>de </a:t>
            </a:r>
            <a:r>
              <a:rPr sz="750" spc="30" dirty="0">
                <a:latin typeface="Microsoft Sans Serif"/>
                <a:cs typeface="Microsoft Sans Serif"/>
              </a:rPr>
              <a:t> </a:t>
            </a:r>
            <a:r>
              <a:rPr sz="750" spc="15" dirty="0">
                <a:latin typeface="Microsoft Sans Serif"/>
                <a:cs typeface="Microsoft Sans Serif"/>
              </a:rPr>
              <a:t>excitación </a:t>
            </a:r>
            <a:r>
              <a:rPr sz="750" spc="5" dirty="0">
                <a:latin typeface="Microsoft Sans Serif"/>
                <a:cs typeface="Microsoft Sans Serif"/>
              </a:rPr>
              <a:t>y </a:t>
            </a:r>
            <a:r>
              <a:rPr sz="750" spc="30" dirty="0">
                <a:latin typeface="Microsoft Sans Serif"/>
                <a:cs typeface="Microsoft Sans Serif"/>
              </a:rPr>
              <a:t>gobernador, </a:t>
            </a:r>
            <a:r>
              <a:rPr sz="750" spc="10" dirty="0">
                <a:latin typeface="Microsoft Sans Serif"/>
                <a:cs typeface="Microsoft Sans Serif"/>
              </a:rPr>
              <a:t>el </a:t>
            </a:r>
            <a:r>
              <a:rPr sz="750" spc="40" dirty="0">
                <a:latin typeface="Microsoft Sans Serif"/>
                <a:cs typeface="Microsoft Sans Serif"/>
              </a:rPr>
              <a:t>tipo </a:t>
            </a:r>
            <a:r>
              <a:rPr sz="750" spc="25" dirty="0">
                <a:latin typeface="Microsoft Sans Serif"/>
                <a:cs typeface="Microsoft Sans Serif"/>
              </a:rPr>
              <a:t>de </a:t>
            </a:r>
            <a:r>
              <a:rPr sz="750" spc="50" dirty="0">
                <a:latin typeface="Microsoft Sans Serif"/>
                <a:cs typeface="Microsoft Sans Serif"/>
              </a:rPr>
              <a:t>motor </a:t>
            </a:r>
            <a:r>
              <a:rPr sz="750" spc="40" dirty="0">
                <a:latin typeface="Microsoft Sans Serif"/>
                <a:cs typeface="Microsoft Sans Serif"/>
              </a:rPr>
              <a:t>primario </a:t>
            </a:r>
            <a:r>
              <a:rPr sz="750" spc="5" dirty="0">
                <a:latin typeface="Microsoft Sans Serif"/>
                <a:cs typeface="Microsoft Sans Serif"/>
              </a:rPr>
              <a:t>y </a:t>
            </a:r>
            <a:r>
              <a:rPr sz="750" dirty="0">
                <a:latin typeface="Microsoft Sans Serif"/>
                <a:cs typeface="Microsoft Sans Serif"/>
              </a:rPr>
              <a:t>si </a:t>
            </a:r>
            <a:r>
              <a:rPr sz="750" spc="10" dirty="0">
                <a:latin typeface="Microsoft Sans Serif"/>
                <a:cs typeface="Microsoft Sans Serif"/>
              </a:rPr>
              <a:t>la </a:t>
            </a:r>
            <a:r>
              <a:rPr sz="750" spc="30" dirty="0">
                <a:latin typeface="Microsoft Sans Serif"/>
                <a:cs typeface="Microsoft Sans Serif"/>
              </a:rPr>
              <a:t>unidad </a:t>
            </a:r>
            <a:r>
              <a:rPr sz="750" spc="10" dirty="0">
                <a:latin typeface="Microsoft Sans Serif"/>
                <a:cs typeface="Microsoft Sans Serif"/>
              </a:rPr>
              <a:t>está </a:t>
            </a:r>
            <a:r>
              <a:rPr sz="750" spc="15" dirty="0">
                <a:latin typeface="Microsoft Sans Serif"/>
                <a:cs typeface="Microsoft Sans Serif"/>
              </a:rPr>
              <a:t> </a:t>
            </a:r>
            <a:r>
              <a:rPr sz="750" spc="25" dirty="0">
                <a:latin typeface="Microsoft Sans Serif"/>
                <a:cs typeface="Microsoft Sans Serif"/>
              </a:rPr>
              <a:t>en </a:t>
            </a:r>
            <a:r>
              <a:rPr sz="750" spc="20" dirty="0">
                <a:latin typeface="Microsoft Sans Serif"/>
                <a:cs typeface="Microsoft Sans Serif"/>
              </a:rPr>
              <a:t>línea </a:t>
            </a:r>
            <a:r>
              <a:rPr sz="750" spc="35" dirty="0">
                <a:latin typeface="Microsoft Sans Serif"/>
                <a:cs typeface="Microsoft Sans Serif"/>
              </a:rPr>
              <a:t>o </a:t>
            </a:r>
            <a:r>
              <a:rPr sz="750" spc="30" dirty="0">
                <a:latin typeface="Microsoft Sans Serif"/>
                <a:cs typeface="Microsoft Sans Serif"/>
              </a:rPr>
              <a:t>fuera </a:t>
            </a:r>
            <a:r>
              <a:rPr sz="750" spc="25" dirty="0">
                <a:latin typeface="Microsoft Sans Serif"/>
                <a:cs typeface="Microsoft Sans Serif"/>
              </a:rPr>
              <a:t>de </a:t>
            </a:r>
            <a:r>
              <a:rPr sz="750" spc="20" dirty="0">
                <a:latin typeface="Microsoft Sans Serif"/>
                <a:cs typeface="Microsoft Sans Serif"/>
              </a:rPr>
              <a:t>línea </a:t>
            </a:r>
            <a:r>
              <a:rPr sz="750" spc="25" dirty="0">
                <a:latin typeface="Microsoft Sans Serif"/>
                <a:cs typeface="Microsoft Sans Serif"/>
              </a:rPr>
              <a:t>para </a:t>
            </a:r>
            <a:r>
              <a:rPr sz="750" spc="30" dirty="0">
                <a:latin typeface="Microsoft Sans Serif"/>
                <a:cs typeface="Microsoft Sans Serif"/>
              </a:rPr>
              <a:t>una </a:t>
            </a:r>
            <a:r>
              <a:rPr sz="750" spc="10" dirty="0">
                <a:latin typeface="Microsoft Sans Serif"/>
                <a:cs typeface="Microsoft Sans Serif"/>
              </a:rPr>
              <a:t>acción </a:t>
            </a:r>
            <a:r>
              <a:rPr sz="750" spc="25" dirty="0">
                <a:latin typeface="Microsoft Sans Serif"/>
                <a:cs typeface="Microsoft Sans Serif"/>
              </a:rPr>
              <a:t>de disparo </a:t>
            </a:r>
            <a:r>
              <a:rPr sz="750" spc="10" dirty="0">
                <a:latin typeface="Microsoft Sans Serif"/>
                <a:cs typeface="Microsoft Sans Serif"/>
              </a:rPr>
              <a:t>adecuada. </a:t>
            </a:r>
            <a:r>
              <a:rPr sz="750" spc="-5" dirty="0">
                <a:latin typeface="Microsoft Sans Serif"/>
                <a:cs typeface="Microsoft Sans Serif"/>
              </a:rPr>
              <a:t>Estos </a:t>
            </a:r>
            <a:r>
              <a:rPr sz="750" dirty="0">
                <a:latin typeface="Microsoft Sans Serif"/>
                <a:cs typeface="Microsoft Sans Serif"/>
              </a:rPr>
              <a:t> </a:t>
            </a:r>
            <a:r>
              <a:rPr sz="750" spc="20" dirty="0">
                <a:latin typeface="Microsoft Sans Serif"/>
                <a:cs typeface="Microsoft Sans Serif"/>
              </a:rPr>
              <a:t>factores </a:t>
            </a:r>
            <a:r>
              <a:rPr sz="750" spc="-5" dirty="0">
                <a:latin typeface="Microsoft Sans Serif"/>
                <a:cs typeface="Microsoft Sans Serif"/>
              </a:rPr>
              <a:t>se </a:t>
            </a:r>
            <a:r>
              <a:rPr sz="750" spc="30" dirty="0">
                <a:latin typeface="Microsoft Sans Serif"/>
                <a:cs typeface="Microsoft Sans Serif"/>
              </a:rPr>
              <a:t>han </a:t>
            </a:r>
            <a:r>
              <a:rPr sz="750" spc="25" dirty="0">
                <a:latin typeface="Microsoft Sans Serif"/>
                <a:cs typeface="Microsoft Sans Serif"/>
              </a:rPr>
              <a:t>detallado en </a:t>
            </a:r>
            <a:r>
              <a:rPr sz="750" spc="10" dirty="0">
                <a:latin typeface="Microsoft Sans Serif"/>
                <a:cs typeface="Microsoft Sans Serif"/>
              </a:rPr>
              <a:t>esta </a:t>
            </a:r>
            <a:r>
              <a:rPr sz="750" spc="5" dirty="0">
                <a:latin typeface="Microsoft Sans Serif"/>
                <a:cs typeface="Microsoft Sans Serif"/>
              </a:rPr>
              <a:t>sección </a:t>
            </a:r>
            <a:r>
              <a:rPr sz="750" spc="20" dirty="0">
                <a:latin typeface="Microsoft Sans Serif"/>
                <a:cs typeface="Microsoft Sans Serif"/>
              </a:rPr>
              <a:t>del </a:t>
            </a:r>
            <a:r>
              <a:rPr sz="750" spc="30" dirty="0">
                <a:latin typeface="Microsoft Sans Serif"/>
                <a:cs typeface="Microsoft Sans Serif"/>
              </a:rPr>
              <a:t>tutorial. </a:t>
            </a:r>
            <a:r>
              <a:rPr sz="750" spc="5" dirty="0">
                <a:latin typeface="Microsoft Sans Serif"/>
                <a:cs typeface="Microsoft Sans Serif"/>
              </a:rPr>
              <a:t>Para </a:t>
            </a:r>
            <a:r>
              <a:rPr sz="750" spc="25" dirty="0">
                <a:latin typeface="Microsoft Sans Serif"/>
                <a:cs typeface="Microsoft Sans Serif"/>
              </a:rPr>
              <a:t>evitar </a:t>
            </a:r>
            <a:r>
              <a:rPr sz="750" spc="20" dirty="0">
                <a:latin typeface="Microsoft Sans Serif"/>
                <a:cs typeface="Microsoft Sans Serif"/>
              </a:rPr>
              <a:t>daños </a:t>
            </a:r>
            <a:r>
              <a:rPr sz="750" spc="-185" dirty="0">
                <a:latin typeface="Microsoft Sans Serif"/>
                <a:cs typeface="Microsoft Sans Serif"/>
              </a:rPr>
              <a:t> </a:t>
            </a:r>
            <a:r>
              <a:rPr sz="750" spc="15" dirty="0">
                <a:latin typeface="Microsoft Sans Serif"/>
                <a:cs typeface="Microsoft Sans Serif"/>
              </a:rPr>
              <a:t>graves </a:t>
            </a:r>
            <a:r>
              <a:rPr sz="750" spc="10" dirty="0">
                <a:latin typeface="Microsoft Sans Serif"/>
                <a:cs typeface="Microsoft Sans Serif"/>
              </a:rPr>
              <a:t>al </a:t>
            </a:r>
            <a:r>
              <a:rPr sz="750" spc="30" dirty="0">
                <a:latin typeface="Microsoft Sans Serif"/>
                <a:cs typeface="Microsoft Sans Serif"/>
              </a:rPr>
              <a:t>aparato </a:t>
            </a:r>
            <a:r>
              <a:rPr sz="750" spc="45" dirty="0">
                <a:latin typeface="Microsoft Sans Serif"/>
                <a:cs typeface="Microsoft Sans Serif"/>
              </a:rPr>
              <a:t>por </a:t>
            </a:r>
            <a:r>
              <a:rPr sz="750" spc="20" dirty="0">
                <a:latin typeface="Microsoft Sans Serif"/>
                <a:cs typeface="Microsoft Sans Serif"/>
              </a:rPr>
              <a:t>sobreexcitación </a:t>
            </a:r>
            <a:r>
              <a:rPr sz="750" spc="5" dirty="0">
                <a:latin typeface="Microsoft Sans Serif"/>
                <a:cs typeface="Microsoft Sans Serif"/>
              </a:rPr>
              <a:t>y </a:t>
            </a:r>
            <a:r>
              <a:rPr sz="750" spc="25" dirty="0">
                <a:latin typeface="Microsoft Sans Serif"/>
                <a:cs typeface="Microsoft Sans Serif"/>
              </a:rPr>
              <a:t>sobretensión, </a:t>
            </a:r>
            <a:r>
              <a:rPr sz="750" spc="10" dirty="0">
                <a:latin typeface="Microsoft Sans Serif"/>
                <a:cs typeface="Microsoft Sans Serif"/>
              </a:rPr>
              <a:t>esta </a:t>
            </a:r>
            <a:r>
              <a:rPr sz="750" spc="25" dirty="0">
                <a:latin typeface="Microsoft Sans Serif"/>
                <a:cs typeface="Microsoft Sans Serif"/>
              </a:rPr>
              <a:t>protección </a:t>
            </a:r>
            <a:r>
              <a:rPr sz="750" spc="30" dirty="0">
                <a:latin typeface="Microsoft Sans Serif"/>
                <a:cs typeface="Microsoft Sans Serif"/>
              </a:rPr>
              <a:t> </a:t>
            </a:r>
            <a:r>
              <a:rPr sz="750" spc="25" dirty="0">
                <a:latin typeface="Microsoft Sans Serif"/>
                <a:cs typeface="Microsoft Sans Serif"/>
              </a:rPr>
              <a:t>debe</a:t>
            </a:r>
            <a:r>
              <a:rPr sz="750" spc="-5" dirty="0">
                <a:latin typeface="Microsoft Sans Serif"/>
                <a:cs typeface="Microsoft Sans Serif"/>
              </a:rPr>
              <a:t> </a:t>
            </a:r>
            <a:r>
              <a:rPr sz="750" spc="15" dirty="0">
                <a:latin typeface="Microsoft Sans Serif"/>
                <a:cs typeface="Microsoft Sans Serif"/>
              </a:rPr>
              <a:t>instalarse</a:t>
            </a:r>
            <a:r>
              <a:rPr sz="750" spc="-5" dirty="0">
                <a:latin typeface="Microsoft Sans Serif"/>
                <a:cs typeface="Microsoft Sans Serif"/>
              </a:rPr>
              <a:t> </a:t>
            </a:r>
            <a:r>
              <a:rPr sz="750" spc="5" dirty="0">
                <a:latin typeface="Microsoft Sans Serif"/>
                <a:cs typeface="Microsoft Sans Serif"/>
              </a:rPr>
              <a:t>y</a:t>
            </a:r>
            <a:r>
              <a:rPr sz="750" spc="-5" dirty="0">
                <a:latin typeface="Microsoft Sans Serif"/>
                <a:cs typeface="Microsoft Sans Serif"/>
              </a:rPr>
              <a:t> </a:t>
            </a:r>
            <a:r>
              <a:rPr sz="750" spc="10" dirty="0">
                <a:latin typeface="Microsoft Sans Serif"/>
                <a:cs typeface="Microsoft Sans Serif"/>
              </a:rPr>
              <a:t>aplicarse</a:t>
            </a:r>
            <a:r>
              <a:rPr sz="750" spc="-5" dirty="0">
                <a:latin typeface="Microsoft Sans Serif"/>
                <a:cs typeface="Microsoft Sans Serif"/>
              </a:rPr>
              <a:t> </a:t>
            </a:r>
            <a:r>
              <a:rPr sz="750" spc="25" dirty="0">
                <a:latin typeface="Microsoft Sans Serif"/>
                <a:cs typeface="Microsoft Sans Serif"/>
              </a:rPr>
              <a:t>correctamente.</a:t>
            </a:r>
            <a:endParaRPr sz="750">
              <a:latin typeface="Microsoft Sans Serif"/>
              <a:cs typeface="Microsoft Sans Serif"/>
            </a:endParaRPr>
          </a:p>
          <a:p>
            <a:pPr>
              <a:lnSpc>
                <a:spcPct val="100000"/>
              </a:lnSpc>
              <a:spcBef>
                <a:spcPts val="5"/>
              </a:spcBef>
            </a:pPr>
            <a:endParaRPr sz="1150">
              <a:latin typeface="Microsoft Sans Serif"/>
              <a:cs typeface="Microsoft Sans Serif"/>
            </a:endParaRPr>
          </a:p>
          <a:p>
            <a:pPr marL="1336675" indent="-175895">
              <a:lnSpc>
                <a:spcPct val="100000"/>
              </a:lnSpc>
              <a:spcBef>
                <a:spcPts val="5"/>
              </a:spcBef>
              <a:buAutoNum type="romanUcPeriod" startAt="9"/>
              <a:tabLst>
                <a:tab pos="1337310" algn="l"/>
              </a:tabLst>
            </a:pPr>
            <a:r>
              <a:rPr sz="950" spc="-55" dirty="0">
                <a:latin typeface="Microsoft Sans Serif"/>
                <a:cs typeface="Microsoft Sans Serif"/>
              </a:rPr>
              <a:t>R</a:t>
            </a:r>
            <a:r>
              <a:rPr sz="750" spc="-55" dirty="0">
                <a:latin typeface="Microsoft Sans Serif"/>
                <a:cs typeface="Microsoft Sans Serif"/>
              </a:rPr>
              <a:t>EFERENCIAS</a:t>
            </a:r>
            <a:endParaRPr sz="750">
              <a:latin typeface="Microsoft Sans Serif"/>
              <a:cs typeface="Microsoft Sans Serif"/>
            </a:endParaRPr>
          </a:p>
          <a:p>
            <a:pPr marL="12700" marR="92075" algn="ctr">
              <a:lnSpc>
                <a:spcPct val="133000"/>
              </a:lnSpc>
              <a:spcBef>
                <a:spcPts val="254"/>
              </a:spcBef>
            </a:pPr>
            <a:r>
              <a:rPr sz="650" spc="15" dirty="0">
                <a:latin typeface="Microsoft Sans Serif"/>
                <a:cs typeface="Microsoft Sans Serif"/>
              </a:rPr>
              <a:t>[1]Estándar</a:t>
            </a:r>
            <a:r>
              <a:rPr sz="650" spc="-5" dirty="0">
                <a:latin typeface="Microsoft Sans Serif"/>
                <a:cs typeface="Microsoft Sans Serif"/>
              </a:rPr>
              <a:t> </a:t>
            </a:r>
            <a:r>
              <a:rPr sz="650" spc="-45" dirty="0">
                <a:latin typeface="Microsoft Sans Serif"/>
                <a:cs typeface="Microsoft Sans Serif"/>
              </a:rPr>
              <a:t>IEEE</a:t>
            </a:r>
            <a:r>
              <a:rPr sz="650" dirty="0">
                <a:latin typeface="Microsoft Sans Serif"/>
                <a:cs typeface="Microsoft Sans Serif"/>
              </a:rPr>
              <a:t> </a:t>
            </a:r>
            <a:r>
              <a:rPr sz="650" spc="20" dirty="0">
                <a:latin typeface="Microsoft Sans Serif"/>
                <a:cs typeface="Microsoft Sans Serif"/>
              </a:rPr>
              <a:t>para</a:t>
            </a:r>
            <a:r>
              <a:rPr sz="650" dirty="0">
                <a:latin typeface="Microsoft Sans Serif"/>
                <a:cs typeface="Microsoft Sans Serif"/>
              </a:rPr>
              <a:t> </a:t>
            </a:r>
            <a:r>
              <a:rPr sz="650" spc="20" dirty="0">
                <a:latin typeface="Microsoft Sans Serif"/>
                <a:cs typeface="Microsoft Sans Serif"/>
              </a:rPr>
              <a:t>generadores</a:t>
            </a:r>
            <a:r>
              <a:rPr sz="650" dirty="0">
                <a:latin typeface="Microsoft Sans Serif"/>
                <a:cs typeface="Microsoft Sans Serif"/>
              </a:rPr>
              <a:t> </a:t>
            </a:r>
            <a:r>
              <a:rPr sz="650" spc="15" dirty="0">
                <a:latin typeface="Microsoft Sans Serif"/>
                <a:cs typeface="Microsoft Sans Serif"/>
              </a:rPr>
              <a:t>síncronos</a:t>
            </a:r>
            <a:r>
              <a:rPr sz="650" dirty="0">
                <a:latin typeface="Microsoft Sans Serif"/>
                <a:cs typeface="Microsoft Sans Serif"/>
              </a:rPr>
              <a:t> </a:t>
            </a:r>
            <a:r>
              <a:rPr sz="650" spc="20" dirty="0">
                <a:latin typeface="Microsoft Sans Serif"/>
                <a:cs typeface="Microsoft Sans Serif"/>
              </a:rPr>
              <a:t>de</a:t>
            </a:r>
            <a:r>
              <a:rPr sz="650" dirty="0">
                <a:latin typeface="Microsoft Sans Serif"/>
                <a:cs typeface="Microsoft Sans Serif"/>
              </a:rPr>
              <a:t> </a:t>
            </a:r>
            <a:r>
              <a:rPr sz="650" spc="40" dirty="0">
                <a:latin typeface="Microsoft Sans Serif"/>
                <a:cs typeface="Microsoft Sans Serif"/>
              </a:rPr>
              <a:t>rotor</a:t>
            </a:r>
            <a:r>
              <a:rPr sz="650" dirty="0">
                <a:latin typeface="Microsoft Sans Serif"/>
                <a:cs typeface="Microsoft Sans Serif"/>
              </a:rPr>
              <a:t> </a:t>
            </a:r>
            <a:r>
              <a:rPr sz="650" spc="20" dirty="0">
                <a:latin typeface="Microsoft Sans Serif"/>
                <a:cs typeface="Microsoft Sans Serif"/>
              </a:rPr>
              <a:t>cilíndrico</a:t>
            </a:r>
            <a:r>
              <a:rPr sz="650" dirty="0">
                <a:latin typeface="Microsoft Sans Serif"/>
                <a:cs typeface="Microsoft Sans Serif"/>
              </a:rPr>
              <a:t> </a:t>
            </a:r>
            <a:r>
              <a:rPr sz="650" spc="20" dirty="0">
                <a:latin typeface="Microsoft Sans Serif"/>
                <a:cs typeface="Microsoft Sans Serif"/>
              </a:rPr>
              <a:t>de</a:t>
            </a:r>
            <a:r>
              <a:rPr sz="650" dirty="0">
                <a:latin typeface="Microsoft Sans Serif"/>
                <a:cs typeface="Microsoft Sans Serif"/>
              </a:rPr>
              <a:t> </a:t>
            </a:r>
            <a:r>
              <a:rPr sz="650" spc="10" dirty="0">
                <a:latin typeface="Microsoft Sans Serif"/>
                <a:cs typeface="Microsoft Sans Serif"/>
              </a:rPr>
              <a:t>50</a:t>
            </a:r>
            <a:r>
              <a:rPr sz="650" dirty="0">
                <a:latin typeface="Microsoft Sans Serif"/>
                <a:cs typeface="Microsoft Sans Serif"/>
              </a:rPr>
              <a:t> </a:t>
            </a:r>
            <a:r>
              <a:rPr sz="650" spc="-5" dirty="0">
                <a:latin typeface="Microsoft Sans Serif"/>
                <a:cs typeface="Microsoft Sans Serif"/>
              </a:rPr>
              <a:t>Hz</a:t>
            </a:r>
            <a:r>
              <a:rPr sz="650" dirty="0">
                <a:latin typeface="Microsoft Sans Serif"/>
                <a:cs typeface="Microsoft Sans Serif"/>
              </a:rPr>
              <a:t> </a:t>
            </a:r>
            <a:r>
              <a:rPr sz="650" spc="5" dirty="0">
                <a:latin typeface="Microsoft Sans Serif"/>
                <a:cs typeface="Microsoft Sans Serif"/>
              </a:rPr>
              <a:t>y</a:t>
            </a:r>
            <a:r>
              <a:rPr sz="650" dirty="0">
                <a:latin typeface="Microsoft Sans Serif"/>
                <a:cs typeface="Microsoft Sans Serif"/>
              </a:rPr>
              <a:t> </a:t>
            </a:r>
            <a:r>
              <a:rPr sz="650" spc="10" dirty="0">
                <a:latin typeface="Microsoft Sans Serif"/>
                <a:cs typeface="Microsoft Sans Serif"/>
              </a:rPr>
              <a:t>60</a:t>
            </a:r>
            <a:r>
              <a:rPr sz="650" dirty="0">
                <a:latin typeface="Microsoft Sans Serif"/>
                <a:cs typeface="Microsoft Sans Serif"/>
              </a:rPr>
              <a:t> </a:t>
            </a:r>
            <a:r>
              <a:rPr sz="650" spc="-5" dirty="0">
                <a:latin typeface="Microsoft Sans Serif"/>
                <a:cs typeface="Microsoft Sans Serif"/>
              </a:rPr>
              <a:t>Hz </a:t>
            </a:r>
            <a:r>
              <a:rPr sz="650" spc="-155" dirty="0">
                <a:latin typeface="Microsoft Sans Serif"/>
                <a:cs typeface="Microsoft Sans Serif"/>
              </a:rPr>
              <a:t> </a:t>
            </a:r>
            <a:r>
              <a:rPr sz="650" spc="15" dirty="0">
                <a:latin typeface="Microsoft Sans Serif"/>
                <a:cs typeface="Microsoft Sans Serif"/>
              </a:rPr>
              <a:t>con</a:t>
            </a:r>
            <a:r>
              <a:rPr sz="650" spc="-5" dirty="0">
                <a:latin typeface="Microsoft Sans Serif"/>
                <a:cs typeface="Microsoft Sans Serif"/>
              </a:rPr>
              <a:t> </a:t>
            </a:r>
            <a:r>
              <a:rPr sz="650" spc="10" dirty="0">
                <a:latin typeface="Microsoft Sans Serif"/>
                <a:cs typeface="Microsoft Sans Serif"/>
              </a:rPr>
              <a:t>clasificación</a:t>
            </a:r>
            <a:r>
              <a:rPr sz="650" spc="-5" dirty="0">
                <a:latin typeface="Microsoft Sans Serif"/>
                <a:cs typeface="Microsoft Sans Serif"/>
              </a:rPr>
              <a:t> </a:t>
            </a:r>
            <a:r>
              <a:rPr sz="650" spc="20" dirty="0">
                <a:latin typeface="Microsoft Sans Serif"/>
                <a:cs typeface="Microsoft Sans Serif"/>
              </a:rPr>
              <a:t>de</a:t>
            </a:r>
            <a:r>
              <a:rPr sz="650" spc="-5" dirty="0">
                <a:latin typeface="Microsoft Sans Serif"/>
                <a:cs typeface="Microsoft Sans Serif"/>
              </a:rPr>
              <a:t> </a:t>
            </a:r>
            <a:r>
              <a:rPr sz="650" spc="10" dirty="0">
                <a:latin typeface="Microsoft Sans Serif"/>
                <a:cs typeface="Microsoft Sans Serif"/>
              </a:rPr>
              <a:t>10</a:t>
            </a:r>
            <a:r>
              <a:rPr sz="650" spc="-5" dirty="0">
                <a:latin typeface="Microsoft Sans Serif"/>
                <a:cs typeface="Microsoft Sans Serif"/>
              </a:rPr>
              <a:t> MVA </a:t>
            </a:r>
            <a:r>
              <a:rPr sz="650" spc="5" dirty="0">
                <a:latin typeface="Microsoft Sans Serif"/>
                <a:cs typeface="Microsoft Sans Serif"/>
              </a:rPr>
              <a:t>y</a:t>
            </a:r>
            <a:r>
              <a:rPr sz="650" spc="-5" dirty="0">
                <a:latin typeface="Microsoft Sans Serif"/>
                <a:cs typeface="Microsoft Sans Serif"/>
              </a:rPr>
              <a:t> </a:t>
            </a:r>
            <a:r>
              <a:rPr sz="650" spc="15" dirty="0">
                <a:latin typeface="Microsoft Sans Serif"/>
                <a:cs typeface="Microsoft Sans Serif"/>
              </a:rPr>
              <a:t>superiores,</a:t>
            </a:r>
            <a:r>
              <a:rPr sz="650" spc="10" dirty="0">
                <a:latin typeface="Microsoft Sans Serif"/>
                <a:cs typeface="Microsoft Sans Serif"/>
              </a:rPr>
              <a:t>Estándar</a:t>
            </a:r>
            <a:r>
              <a:rPr sz="650" spc="-5" dirty="0">
                <a:latin typeface="Microsoft Sans Serif"/>
                <a:cs typeface="Microsoft Sans Serif"/>
              </a:rPr>
              <a:t> </a:t>
            </a:r>
            <a:r>
              <a:rPr sz="650" spc="-45" dirty="0">
                <a:latin typeface="Microsoft Sans Serif"/>
                <a:cs typeface="Microsoft Sans Serif"/>
              </a:rPr>
              <a:t>IEEE</a:t>
            </a:r>
            <a:r>
              <a:rPr sz="650" spc="-5" dirty="0">
                <a:latin typeface="Microsoft Sans Serif"/>
                <a:cs typeface="Microsoft Sans Serif"/>
              </a:rPr>
              <a:t> </a:t>
            </a:r>
            <a:r>
              <a:rPr sz="650" dirty="0">
                <a:latin typeface="Microsoft Sans Serif"/>
                <a:cs typeface="Microsoft Sans Serif"/>
              </a:rPr>
              <a:t>C50.13-2005.  </a:t>
            </a:r>
            <a:r>
              <a:rPr sz="700" spc="15" dirty="0">
                <a:latin typeface="Microsoft Sans Serif"/>
                <a:cs typeface="Microsoft Sans Serif"/>
              </a:rPr>
              <a:t>[2]Estándar</a:t>
            </a:r>
            <a:r>
              <a:rPr sz="700" dirty="0">
                <a:latin typeface="Microsoft Sans Serif"/>
                <a:cs typeface="Microsoft Sans Serif"/>
              </a:rPr>
              <a:t> </a:t>
            </a:r>
            <a:r>
              <a:rPr sz="700" spc="-50" dirty="0">
                <a:latin typeface="Microsoft Sans Serif"/>
                <a:cs typeface="Microsoft Sans Serif"/>
              </a:rPr>
              <a:t>IEEE</a:t>
            </a:r>
            <a:r>
              <a:rPr sz="700" dirty="0">
                <a:latin typeface="Microsoft Sans Serif"/>
                <a:cs typeface="Microsoft Sans Serif"/>
              </a:rPr>
              <a:t> </a:t>
            </a:r>
            <a:r>
              <a:rPr sz="700" spc="25" dirty="0">
                <a:latin typeface="Microsoft Sans Serif"/>
                <a:cs typeface="Microsoft Sans Serif"/>
              </a:rPr>
              <a:t>para</a:t>
            </a:r>
            <a:r>
              <a:rPr sz="700" dirty="0">
                <a:latin typeface="Microsoft Sans Serif"/>
                <a:cs typeface="Microsoft Sans Serif"/>
              </a:rPr>
              <a:t> </a:t>
            </a:r>
            <a:r>
              <a:rPr sz="700" spc="25" dirty="0">
                <a:latin typeface="Microsoft Sans Serif"/>
                <a:cs typeface="Microsoft Sans Serif"/>
              </a:rPr>
              <a:t>requisitos</a:t>
            </a:r>
            <a:r>
              <a:rPr sz="700" spc="5" dirty="0">
                <a:latin typeface="Microsoft Sans Serif"/>
                <a:cs typeface="Microsoft Sans Serif"/>
              </a:rPr>
              <a:t> </a:t>
            </a:r>
            <a:r>
              <a:rPr sz="700" spc="15" dirty="0">
                <a:latin typeface="Microsoft Sans Serif"/>
                <a:cs typeface="Microsoft Sans Serif"/>
              </a:rPr>
              <a:t>generales</a:t>
            </a:r>
            <a:r>
              <a:rPr sz="700" dirty="0">
                <a:latin typeface="Microsoft Sans Serif"/>
                <a:cs typeface="Microsoft Sans Serif"/>
              </a:rPr>
              <a:t> </a:t>
            </a:r>
            <a:r>
              <a:rPr sz="700" spc="20" dirty="0">
                <a:latin typeface="Microsoft Sans Serif"/>
                <a:cs typeface="Microsoft Sans Serif"/>
              </a:rPr>
              <a:t>estándar</a:t>
            </a:r>
            <a:r>
              <a:rPr sz="700" dirty="0">
                <a:latin typeface="Microsoft Sans Serif"/>
                <a:cs typeface="Microsoft Sans Serif"/>
              </a:rPr>
              <a:t> </a:t>
            </a:r>
            <a:r>
              <a:rPr sz="700" spc="25" dirty="0">
                <a:latin typeface="Microsoft Sans Serif"/>
                <a:cs typeface="Microsoft Sans Serif"/>
              </a:rPr>
              <a:t>para</a:t>
            </a:r>
            <a:r>
              <a:rPr sz="700" dirty="0">
                <a:latin typeface="Microsoft Sans Serif"/>
                <a:cs typeface="Microsoft Sans Serif"/>
              </a:rPr>
              <a:t> </a:t>
            </a:r>
            <a:r>
              <a:rPr sz="700" spc="30" dirty="0">
                <a:latin typeface="Microsoft Sans Serif"/>
                <a:cs typeface="Microsoft Sans Serif"/>
              </a:rPr>
              <a:t>transformadores</a:t>
            </a:r>
            <a:endParaRPr sz="700">
              <a:latin typeface="Microsoft Sans Serif"/>
              <a:cs typeface="Microsoft Sans Serif"/>
            </a:endParaRPr>
          </a:p>
          <a:p>
            <a:pPr marL="239395" marR="59690">
              <a:lnSpc>
                <a:spcPct val="114300"/>
              </a:lnSpc>
            </a:pPr>
            <a:r>
              <a:rPr sz="700" spc="20" dirty="0">
                <a:latin typeface="Microsoft Sans Serif"/>
                <a:cs typeface="Microsoft Sans Serif"/>
              </a:rPr>
              <a:t>de</a:t>
            </a:r>
            <a:r>
              <a:rPr sz="700" spc="-5" dirty="0">
                <a:latin typeface="Microsoft Sans Serif"/>
                <a:cs typeface="Microsoft Sans Serif"/>
              </a:rPr>
              <a:t> </a:t>
            </a:r>
            <a:r>
              <a:rPr sz="700" spc="25" dirty="0">
                <a:latin typeface="Microsoft Sans Serif"/>
                <a:cs typeface="Microsoft Sans Serif"/>
              </a:rPr>
              <a:t>distribución,</a:t>
            </a:r>
            <a:r>
              <a:rPr sz="700" dirty="0">
                <a:latin typeface="Microsoft Sans Serif"/>
                <a:cs typeface="Microsoft Sans Serif"/>
              </a:rPr>
              <a:t> </a:t>
            </a:r>
            <a:r>
              <a:rPr sz="700" spc="20" dirty="0">
                <a:latin typeface="Microsoft Sans Serif"/>
                <a:cs typeface="Microsoft Sans Serif"/>
              </a:rPr>
              <a:t>potencia</a:t>
            </a:r>
            <a:r>
              <a:rPr sz="700" spc="-5" dirty="0">
                <a:latin typeface="Microsoft Sans Serif"/>
                <a:cs typeface="Microsoft Sans Serif"/>
              </a:rPr>
              <a:t> </a:t>
            </a:r>
            <a:r>
              <a:rPr sz="700" spc="5" dirty="0">
                <a:latin typeface="Microsoft Sans Serif"/>
                <a:cs typeface="Microsoft Sans Serif"/>
              </a:rPr>
              <a:t>y</a:t>
            </a:r>
            <a:r>
              <a:rPr sz="700" dirty="0">
                <a:latin typeface="Microsoft Sans Serif"/>
                <a:cs typeface="Microsoft Sans Serif"/>
              </a:rPr>
              <a:t> </a:t>
            </a:r>
            <a:r>
              <a:rPr sz="700" spc="25" dirty="0">
                <a:latin typeface="Microsoft Sans Serif"/>
                <a:cs typeface="Microsoft Sans Serif"/>
              </a:rPr>
              <a:t>regulación</a:t>
            </a:r>
            <a:r>
              <a:rPr sz="700" spc="-5" dirty="0">
                <a:latin typeface="Microsoft Sans Serif"/>
                <a:cs typeface="Microsoft Sans Serif"/>
              </a:rPr>
              <a:t> </a:t>
            </a:r>
            <a:r>
              <a:rPr sz="700" spc="25" dirty="0">
                <a:latin typeface="Microsoft Sans Serif"/>
                <a:cs typeface="Microsoft Sans Serif"/>
              </a:rPr>
              <a:t>sumergidos</a:t>
            </a:r>
            <a:r>
              <a:rPr sz="700" dirty="0">
                <a:latin typeface="Microsoft Sans Serif"/>
                <a:cs typeface="Microsoft Sans Serif"/>
              </a:rPr>
              <a:t> </a:t>
            </a:r>
            <a:r>
              <a:rPr sz="700" spc="20" dirty="0">
                <a:latin typeface="Microsoft Sans Serif"/>
                <a:cs typeface="Microsoft Sans Serif"/>
              </a:rPr>
              <a:t>en</a:t>
            </a:r>
            <a:r>
              <a:rPr sz="700" spc="-5" dirty="0">
                <a:latin typeface="Microsoft Sans Serif"/>
                <a:cs typeface="Microsoft Sans Serif"/>
              </a:rPr>
              <a:t> </a:t>
            </a:r>
            <a:r>
              <a:rPr sz="700" spc="20" dirty="0">
                <a:latin typeface="Microsoft Sans Serif"/>
                <a:cs typeface="Microsoft Sans Serif"/>
              </a:rPr>
              <a:t>líquido.Estándar </a:t>
            </a:r>
            <a:r>
              <a:rPr sz="700" spc="-170" dirty="0">
                <a:latin typeface="Microsoft Sans Serif"/>
                <a:cs typeface="Microsoft Sans Serif"/>
              </a:rPr>
              <a:t> </a:t>
            </a:r>
            <a:r>
              <a:rPr sz="700" spc="-50" dirty="0">
                <a:latin typeface="Microsoft Sans Serif"/>
                <a:cs typeface="Microsoft Sans Serif"/>
              </a:rPr>
              <a:t>IEEE</a:t>
            </a:r>
            <a:r>
              <a:rPr sz="700" spc="-5" dirty="0">
                <a:latin typeface="Microsoft Sans Serif"/>
                <a:cs typeface="Microsoft Sans Serif"/>
              </a:rPr>
              <a:t> </a:t>
            </a:r>
            <a:r>
              <a:rPr sz="700" dirty="0">
                <a:latin typeface="Microsoft Sans Serif"/>
                <a:cs typeface="Microsoft Sans Serif"/>
              </a:rPr>
              <a:t>C57.12.00-2006.</a:t>
            </a:r>
            <a:endParaRPr sz="700">
              <a:latin typeface="Microsoft Sans Serif"/>
              <a:cs typeface="Microsoft Sans Serif"/>
            </a:endParaRPr>
          </a:p>
          <a:p>
            <a:pPr marL="114935" marR="29845" indent="-114935">
              <a:lnSpc>
                <a:spcPct val="123100"/>
              </a:lnSpc>
              <a:spcBef>
                <a:spcPts val="195"/>
              </a:spcBef>
              <a:buSzPct val="84615"/>
              <a:buAutoNum type="arabicPlain" startAt="3"/>
              <a:tabLst>
                <a:tab pos="114935" algn="l"/>
              </a:tabLst>
            </a:pPr>
            <a:r>
              <a:rPr sz="650" spc="10" dirty="0">
                <a:latin typeface="Microsoft Sans Serif"/>
                <a:cs typeface="Microsoft Sans Serif"/>
              </a:rPr>
              <a:t>Estándar</a:t>
            </a:r>
            <a:r>
              <a:rPr sz="650" spc="5" dirty="0">
                <a:latin typeface="Microsoft Sans Serif"/>
                <a:cs typeface="Microsoft Sans Serif"/>
              </a:rPr>
              <a:t> </a:t>
            </a:r>
            <a:r>
              <a:rPr sz="650" spc="-45" dirty="0">
                <a:latin typeface="Microsoft Sans Serif"/>
                <a:cs typeface="Microsoft Sans Serif"/>
              </a:rPr>
              <a:t>IEEE</a:t>
            </a:r>
            <a:r>
              <a:rPr sz="650" spc="5" dirty="0">
                <a:latin typeface="Microsoft Sans Serif"/>
                <a:cs typeface="Microsoft Sans Serif"/>
              </a:rPr>
              <a:t> </a:t>
            </a:r>
            <a:r>
              <a:rPr sz="650" spc="20" dirty="0">
                <a:latin typeface="Microsoft Sans Serif"/>
                <a:cs typeface="Microsoft Sans Serif"/>
              </a:rPr>
              <a:t>para</a:t>
            </a:r>
            <a:r>
              <a:rPr sz="650" spc="5" dirty="0">
                <a:latin typeface="Microsoft Sans Serif"/>
                <a:cs typeface="Microsoft Sans Serif"/>
              </a:rPr>
              <a:t> </a:t>
            </a:r>
            <a:r>
              <a:rPr sz="650" spc="25" dirty="0">
                <a:latin typeface="Microsoft Sans Serif"/>
                <a:cs typeface="Microsoft Sans Serif"/>
              </a:rPr>
              <a:t>generadores/motores</a:t>
            </a:r>
            <a:r>
              <a:rPr sz="650" spc="5" dirty="0">
                <a:latin typeface="Microsoft Sans Serif"/>
                <a:cs typeface="Microsoft Sans Serif"/>
              </a:rPr>
              <a:t> </a:t>
            </a:r>
            <a:r>
              <a:rPr sz="650" spc="15" dirty="0">
                <a:latin typeface="Microsoft Sans Serif"/>
                <a:cs typeface="Microsoft Sans Serif"/>
              </a:rPr>
              <a:t>síncronos</a:t>
            </a:r>
            <a:r>
              <a:rPr sz="650" spc="5" dirty="0">
                <a:latin typeface="Microsoft Sans Serif"/>
                <a:cs typeface="Microsoft Sans Serif"/>
              </a:rPr>
              <a:t> </a:t>
            </a:r>
            <a:r>
              <a:rPr sz="650" spc="20" dirty="0">
                <a:latin typeface="Microsoft Sans Serif"/>
                <a:cs typeface="Microsoft Sans Serif"/>
              </a:rPr>
              <a:t>de</a:t>
            </a:r>
            <a:r>
              <a:rPr sz="650" spc="5" dirty="0">
                <a:latin typeface="Microsoft Sans Serif"/>
                <a:cs typeface="Microsoft Sans Serif"/>
              </a:rPr>
              <a:t> </a:t>
            </a:r>
            <a:r>
              <a:rPr sz="650" spc="20" dirty="0">
                <a:latin typeface="Microsoft Sans Serif"/>
                <a:cs typeface="Microsoft Sans Serif"/>
              </a:rPr>
              <a:t>polos</a:t>
            </a:r>
            <a:r>
              <a:rPr sz="650" spc="5" dirty="0">
                <a:latin typeface="Microsoft Sans Serif"/>
                <a:cs typeface="Microsoft Sans Serif"/>
              </a:rPr>
              <a:t> </a:t>
            </a:r>
            <a:r>
              <a:rPr sz="650" spc="10" dirty="0">
                <a:latin typeface="Microsoft Sans Serif"/>
                <a:cs typeface="Microsoft Sans Serif"/>
              </a:rPr>
              <a:t>salientes</a:t>
            </a:r>
            <a:r>
              <a:rPr sz="650" spc="5" dirty="0">
                <a:latin typeface="Microsoft Sans Serif"/>
                <a:cs typeface="Microsoft Sans Serif"/>
              </a:rPr>
              <a:t> </a:t>
            </a:r>
            <a:r>
              <a:rPr sz="650" spc="20" dirty="0">
                <a:latin typeface="Microsoft Sans Serif"/>
                <a:cs typeface="Microsoft Sans Serif"/>
              </a:rPr>
              <a:t>de</a:t>
            </a:r>
            <a:r>
              <a:rPr sz="650" spc="5" dirty="0">
                <a:latin typeface="Microsoft Sans Serif"/>
                <a:cs typeface="Microsoft Sans Serif"/>
              </a:rPr>
              <a:t> </a:t>
            </a:r>
            <a:r>
              <a:rPr sz="650" spc="10" dirty="0">
                <a:latin typeface="Microsoft Sans Serif"/>
                <a:cs typeface="Microsoft Sans Serif"/>
              </a:rPr>
              <a:t>50</a:t>
            </a:r>
            <a:r>
              <a:rPr sz="650" spc="5" dirty="0">
                <a:latin typeface="Microsoft Sans Serif"/>
                <a:cs typeface="Microsoft Sans Serif"/>
              </a:rPr>
              <a:t> </a:t>
            </a:r>
            <a:r>
              <a:rPr sz="650" spc="-5" dirty="0">
                <a:latin typeface="Microsoft Sans Serif"/>
                <a:cs typeface="Microsoft Sans Serif"/>
              </a:rPr>
              <a:t>Hz </a:t>
            </a:r>
            <a:r>
              <a:rPr sz="650" spc="-160" dirty="0">
                <a:latin typeface="Microsoft Sans Serif"/>
                <a:cs typeface="Microsoft Sans Serif"/>
              </a:rPr>
              <a:t> </a:t>
            </a:r>
            <a:r>
              <a:rPr sz="650" spc="5" dirty="0">
                <a:latin typeface="Microsoft Sans Serif"/>
                <a:cs typeface="Microsoft Sans Serif"/>
              </a:rPr>
              <a:t>y </a:t>
            </a:r>
            <a:r>
              <a:rPr sz="650" spc="10" dirty="0">
                <a:latin typeface="Microsoft Sans Serif"/>
                <a:cs typeface="Microsoft Sans Serif"/>
              </a:rPr>
              <a:t>60 </a:t>
            </a:r>
            <a:r>
              <a:rPr sz="650" spc="-5" dirty="0">
                <a:latin typeface="Microsoft Sans Serif"/>
                <a:cs typeface="Microsoft Sans Serif"/>
              </a:rPr>
              <a:t>Hz </a:t>
            </a:r>
            <a:r>
              <a:rPr sz="650" spc="20" dirty="0">
                <a:latin typeface="Microsoft Sans Serif"/>
                <a:cs typeface="Microsoft Sans Serif"/>
              </a:rPr>
              <a:t>para </a:t>
            </a:r>
            <a:r>
              <a:rPr sz="650" spc="10" dirty="0">
                <a:latin typeface="Microsoft Sans Serif"/>
                <a:cs typeface="Microsoft Sans Serif"/>
              </a:rPr>
              <a:t>aplicaciones </a:t>
            </a:r>
            <a:r>
              <a:rPr sz="650" spc="20" dirty="0">
                <a:latin typeface="Microsoft Sans Serif"/>
                <a:cs typeface="Microsoft Sans Serif"/>
              </a:rPr>
              <a:t>de </a:t>
            </a:r>
            <a:r>
              <a:rPr sz="650" spc="25" dirty="0">
                <a:latin typeface="Microsoft Sans Serif"/>
                <a:cs typeface="Microsoft Sans Serif"/>
              </a:rPr>
              <a:t>turbinas </a:t>
            </a:r>
            <a:r>
              <a:rPr sz="650" spc="15" dirty="0">
                <a:latin typeface="Microsoft Sans Serif"/>
                <a:cs typeface="Microsoft Sans Serif"/>
              </a:rPr>
              <a:t>hidráulicas con </a:t>
            </a:r>
            <a:r>
              <a:rPr sz="650" spc="10" dirty="0">
                <a:latin typeface="Microsoft Sans Serif"/>
                <a:cs typeface="Microsoft Sans Serif"/>
              </a:rPr>
              <a:t>clasificación </a:t>
            </a:r>
            <a:r>
              <a:rPr sz="650" spc="20" dirty="0">
                <a:latin typeface="Microsoft Sans Serif"/>
                <a:cs typeface="Microsoft Sans Serif"/>
              </a:rPr>
              <a:t>de </a:t>
            </a:r>
            <a:r>
              <a:rPr sz="650" spc="10" dirty="0">
                <a:latin typeface="Microsoft Sans Serif"/>
                <a:cs typeface="Microsoft Sans Serif"/>
              </a:rPr>
              <a:t>5 </a:t>
            </a:r>
            <a:r>
              <a:rPr sz="650" spc="-5" dirty="0">
                <a:latin typeface="Microsoft Sans Serif"/>
                <a:cs typeface="Microsoft Sans Serif"/>
              </a:rPr>
              <a:t>MVA </a:t>
            </a:r>
            <a:r>
              <a:rPr sz="650" spc="-160" dirty="0">
                <a:latin typeface="Microsoft Sans Serif"/>
                <a:cs typeface="Microsoft Sans Serif"/>
              </a:rPr>
              <a:t> </a:t>
            </a:r>
            <a:r>
              <a:rPr sz="650" spc="5" dirty="0">
                <a:latin typeface="Microsoft Sans Serif"/>
                <a:cs typeface="Microsoft Sans Serif"/>
              </a:rPr>
              <a:t>y</a:t>
            </a:r>
            <a:r>
              <a:rPr sz="650" spc="-5" dirty="0">
                <a:latin typeface="Microsoft Sans Serif"/>
                <a:cs typeface="Microsoft Sans Serif"/>
              </a:rPr>
              <a:t> </a:t>
            </a:r>
            <a:r>
              <a:rPr sz="650" spc="15" dirty="0">
                <a:latin typeface="Microsoft Sans Serif"/>
                <a:cs typeface="Microsoft Sans Serif"/>
              </a:rPr>
              <a:t>superiores,</a:t>
            </a:r>
            <a:r>
              <a:rPr sz="650" spc="10" dirty="0">
                <a:latin typeface="Microsoft Sans Serif"/>
                <a:cs typeface="Microsoft Sans Serif"/>
              </a:rPr>
              <a:t>Estándar</a:t>
            </a:r>
            <a:r>
              <a:rPr sz="650" spc="-5" dirty="0">
                <a:latin typeface="Microsoft Sans Serif"/>
                <a:cs typeface="Microsoft Sans Serif"/>
              </a:rPr>
              <a:t> </a:t>
            </a:r>
            <a:r>
              <a:rPr sz="650" spc="-45" dirty="0">
                <a:latin typeface="Microsoft Sans Serif"/>
                <a:cs typeface="Microsoft Sans Serif"/>
              </a:rPr>
              <a:t>IEEE</a:t>
            </a:r>
            <a:r>
              <a:rPr sz="650" spc="-5" dirty="0">
                <a:latin typeface="Microsoft Sans Serif"/>
                <a:cs typeface="Microsoft Sans Serif"/>
              </a:rPr>
              <a:t> </a:t>
            </a:r>
            <a:r>
              <a:rPr sz="650" dirty="0">
                <a:latin typeface="Microsoft Sans Serif"/>
                <a:cs typeface="Microsoft Sans Serif"/>
              </a:rPr>
              <a:t>C50.12-2005.</a:t>
            </a:r>
            <a:endParaRPr sz="650">
              <a:latin typeface="Microsoft Sans Serif"/>
              <a:cs typeface="Microsoft Sans Serif"/>
            </a:endParaRPr>
          </a:p>
          <a:p>
            <a:pPr marL="135890" marR="47625" indent="-135890">
              <a:lnSpc>
                <a:spcPct val="123600"/>
              </a:lnSpc>
              <a:spcBef>
                <a:spcPts val="190"/>
              </a:spcBef>
              <a:buAutoNum type="arabicPlain" startAt="3"/>
              <a:tabLst>
                <a:tab pos="135890" algn="l"/>
              </a:tabLst>
            </a:pPr>
            <a:r>
              <a:rPr sz="650" spc="-20" dirty="0">
                <a:latin typeface="Microsoft Sans Serif"/>
                <a:cs typeface="Microsoft Sans Serif"/>
              </a:rPr>
              <a:t>PO </a:t>
            </a:r>
            <a:r>
              <a:rPr sz="650" spc="15" dirty="0">
                <a:latin typeface="Microsoft Sans Serif"/>
                <a:cs typeface="Microsoft Sans Serif"/>
              </a:rPr>
              <a:t>Bobo, </a:t>
            </a:r>
            <a:r>
              <a:rPr sz="650" spc="-80" dirty="0">
                <a:latin typeface="Microsoft Sans Serif"/>
                <a:cs typeface="Microsoft Sans Serif"/>
              </a:rPr>
              <a:t>JW </a:t>
            </a:r>
            <a:r>
              <a:rPr sz="650" spc="20" dirty="0">
                <a:latin typeface="Microsoft Sans Serif"/>
                <a:cs typeface="Microsoft Sans Serif"/>
              </a:rPr>
              <a:t>Skooglund </a:t>
            </a:r>
            <a:r>
              <a:rPr sz="650" spc="5" dirty="0">
                <a:latin typeface="Microsoft Sans Serif"/>
                <a:cs typeface="Microsoft Sans Serif"/>
              </a:rPr>
              <a:t>y </a:t>
            </a:r>
            <a:r>
              <a:rPr sz="650" spc="-40" dirty="0">
                <a:latin typeface="Microsoft Sans Serif"/>
                <a:cs typeface="Microsoft Sans Serif"/>
              </a:rPr>
              <a:t>CL </a:t>
            </a:r>
            <a:r>
              <a:rPr sz="650" spc="15" dirty="0">
                <a:latin typeface="Microsoft Sans Serif"/>
                <a:cs typeface="Microsoft Sans Serif"/>
              </a:rPr>
              <a:t>Wagner, </a:t>
            </a:r>
            <a:r>
              <a:rPr sz="650" spc="20" dirty="0">
                <a:latin typeface="Microsoft Sans Serif"/>
                <a:cs typeface="Microsoft Sans Serif"/>
              </a:rPr>
              <a:t>"Rendimiento de </a:t>
            </a:r>
            <a:r>
              <a:rPr sz="650" spc="10" dirty="0">
                <a:latin typeface="Microsoft Sans Serif"/>
                <a:cs typeface="Microsoft Sans Serif"/>
              </a:rPr>
              <a:t>los sistemas </a:t>
            </a:r>
            <a:r>
              <a:rPr sz="650" spc="20" dirty="0">
                <a:latin typeface="Microsoft Sans Serif"/>
                <a:cs typeface="Microsoft Sans Serif"/>
              </a:rPr>
              <a:t>de </a:t>
            </a:r>
            <a:r>
              <a:rPr sz="650" spc="25" dirty="0">
                <a:latin typeface="Microsoft Sans Serif"/>
                <a:cs typeface="Microsoft Sans Serif"/>
              </a:rPr>
              <a:t> </a:t>
            </a:r>
            <a:r>
              <a:rPr sz="650" spc="15" dirty="0">
                <a:latin typeface="Microsoft Sans Serif"/>
                <a:cs typeface="Microsoft Sans Serif"/>
              </a:rPr>
              <a:t>excitación </a:t>
            </a:r>
            <a:r>
              <a:rPr sz="650" spc="20" dirty="0">
                <a:latin typeface="Microsoft Sans Serif"/>
                <a:cs typeface="Microsoft Sans Serif"/>
              </a:rPr>
              <a:t>en </a:t>
            </a:r>
            <a:r>
              <a:rPr sz="650" spc="15" dirty="0">
                <a:latin typeface="Microsoft Sans Serif"/>
                <a:cs typeface="Microsoft Sans Serif"/>
              </a:rPr>
              <a:t>condiciones </a:t>
            </a:r>
            <a:r>
              <a:rPr sz="650" spc="10" dirty="0">
                <a:latin typeface="Microsoft Sans Serif"/>
                <a:cs typeface="Microsoft Sans Serif"/>
              </a:rPr>
              <a:t>anormales",Transacciones </a:t>
            </a:r>
            <a:r>
              <a:rPr sz="650" spc="-45" dirty="0">
                <a:latin typeface="Microsoft Sans Serif"/>
                <a:cs typeface="Microsoft Sans Serif"/>
              </a:rPr>
              <a:t>IEEE </a:t>
            </a:r>
            <a:r>
              <a:rPr sz="650" spc="20" dirty="0">
                <a:latin typeface="Microsoft Sans Serif"/>
                <a:cs typeface="Microsoft Sans Serif"/>
              </a:rPr>
              <a:t>sobre aparatos </a:t>
            </a:r>
            <a:r>
              <a:rPr sz="650" spc="5" dirty="0">
                <a:latin typeface="Microsoft Sans Serif"/>
                <a:cs typeface="Microsoft Sans Serif"/>
              </a:rPr>
              <a:t>y </a:t>
            </a:r>
            <a:r>
              <a:rPr sz="650" spc="10" dirty="0">
                <a:latin typeface="Microsoft Sans Serif"/>
                <a:cs typeface="Microsoft Sans Serif"/>
              </a:rPr>
              <a:t> sistemas</a:t>
            </a:r>
            <a:r>
              <a:rPr sz="650" dirty="0">
                <a:latin typeface="Microsoft Sans Serif"/>
                <a:cs typeface="Microsoft Sans Serif"/>
              </a:rPr>
              <a:t> </a:t>
            </a:r>
            <a:r>
              <a:rPr sz="650" spc="20" dirty="0">
                <a:latin typeface="Microsoft Sans Serif"/>
                <a:cs typeface="Microsoft Sans Serif"/>
              </a:rPr>
              <a:t>de</a:t>
            </a:r>
            <a:r>
              <a:rPr sz="650" dirty="0">
                <a:latin typeface="Microsoft Sans Serif"/>
                <a:cs typeface="Microsoft Sans Serif"/>
              </a:rPr>
              <a:t> </a:t>
            </a:r>
            <a:r>
              <a:rPr sz="650" spc="15" dirty="0">
                <a:latin typeface="Microsoft Sans Serif"/>
                <a:cs typeface="Microsoft Sans Serif"/>
              </a:rPr>
              <a:t>energía,vol.</a:t>
            </a:r>
            <a:r>
              <a:rPr sz="650" spc="5" dirty="0">
                <a:latin typeface="Microsoft Sans Serif"/>
                <a:cs typeface="Microsoft Sans Serif"/>
              </a:rPr>
              <a:t> </a:t>
            </a:r>
            <a:r>
              <a:rPr sz="650" spc="-20" dirty="0">
                <a:latin typeface="Microsoft Sans Serif"/>
                <a:cs typeface="Microsoft Sans Serif"/>
              </a:rPr>
              <a:t>PAS-87,</a:t>
            </a:r>
            <a:r>
              <a:rPr sz="650" dirty="0">
                <a:latin typeface="Microsoft Sans Serif"/>
                <a:cs typeface="Microsoft Sans Serif"/>
              </a:rPr>
              <a:t> </a:t>
            </a:r>
            <a:r>
              <a:rPr sz="650" spc="35" dirty="0">
                <a:latin typeface="Microsoft Sans Serif"/>
                <a:cs typeface="Microsoft Sans Serif"/>
              </a:rPr>
              <a:t>número</a:t>
            </a:r>
            <a:r>
              <a:rPr sz="650" dirty="0">
                <a:latin typeface="Microsoft Sans Serif"/>
                <a:cs typeface="Microsoft Sans Serif"/>
              </a:rPr>
              <a:t> 2,</a:t>
            </a:r>
            <a:r>
              <a:rPr sz="650" spc="5" dirty="0">
                <a:latin typeface="Microsoft Sans Serif"/>
                <a:cs typeface="Microsoft Sans Serif"/>
              </a:rPr>
              <a:t> </a:t>
            </a:r>
            <a:r>
              <a:rPr sz="650" spc="10" dirty="0">
                <a:latin typeface="Microsoft Sans Serif"/>
                <a:cs typeface="Microsoft Sans Serif"/>
              </a:rPr>
              <a:t>págs.</a:t>
            </a:r>
            <a:r>
              <a:rPr sz="650" dirty="0">
                <a:latin typeface="Microsoft Sans Serif"/>
                <a:cs typeface="Microsoft Sans Serif"/>
              </a:rPr>
              <a:t> </a:t>
            </a:r>
            <a:r>
              <a:rPr sz="650" spc="20" dirty="0">
                <a:latin typeface="Microsoft Sans Serif"/>
                <a:cs typeface="Microsoft Sans Serif"/>
              </a:rPr>
              <a:t>547–553,</a:t>
            </a:r>
            <a:r>
              <a:rPr sz="650" dirty="0">
                <a:latin typeface="Microsoft Sans Serif"/>
                <a:cs typeface="Microsoft Sans Serif"/>
              </a:rPr>
              <a:t> </a:t>
            </a:r>
            <a:r>
              <a:rPr sz="650" spc="30" dirty="0">
                <a:latin typeface="Microsoft Sans Serif"/>
                <a:cs typeface="Microsoft Sans Serif"/>
              </a:rPr>
              <a:t>febrero</a:t>
            </a:r>
            <a:r>
              <a:rPr sz="650" spc="5" dirty="0">
                <a:latin typeface="Microsoft Sans Serif"/>
                <a:cs typeface="Microsoft Sans Serif"/>
              </a:rPr>
              <a:t> </a:t>
            </a:r>
            <a:r>
              <a:rPr sz="650" spc="20" dirty="0">
                <a:latin typeface="Microsoft Sans Serif"/>
                <a:cs typeface="Microsoft Sans Serif"/>
              </a:rPr>
              <a:t>de</a:t>
            </a:r>
            <a:r>
              <a:rPr sz="650" dirty="0">
                <a:latin typeface="Microsoft Sans Serif"/>
                <a:cs typeface="Microsoft Sans Serif"/>
              </a:rPr>
              <a:t> </a:t>
            </a:r>
            <a:r>
              <a:rPr sz="650" spc="5" dirty="0">
                <a:latin typeface="Microsoft Sans Serif"/>
                <a:cs typeface="Microsoft Sans Serif"/>
              </a:rPr>
              <a:t>1968.</a:t>
            </a:r>
            <a:endParaRPr sz="650">
              <a:latin typeface="Microsoft Sans Serif"/>
              <a:cs typeface="Microsoft Sans Serif"/>
            </a:endParaRPr>
          </a:p>
          <a:p>
            <a:pPr>
              <a:lnSpc>
                <a:spcPct val="100000"/>
              </a:lnSpc>
              <a:spcBef>
                <a:spcPts val="35"/>
              </a:spcBef>
              <a:buAutoNum type="arabicPlain" startAt="3"/>
            </a:pPr>
            <a:endParaRPr sz="1000">
              <a:latin typeface="Microsoft Sans Serif"/>
              <a:cs typeface="Microsoft Sans Serif"/>
            </a:endParaRPr>
          </a:p>
          <a:p>
            <a:pPr marL="135890" marR="17780" indent="-135890">
              <a:lnSpc>
                <a:spcPct val="123100"/>
              </a:lnSpc>
              <a:buAutoNum type="arabicPlain" startAt="3"/>
              <a:tabLst>
                <a:tab pos="135890" algn="l"/>
              </a:tabLst>
            </a:pPr>
            <a:r>
              <a:rPr sz="650" spc="-25" dirty="0">
                <a:latin typeface="Microsoft Sans Serif"/>
                <a:cs typeface="Microsoft Sans Serif"/>
              </a:rPr>
              <a:t>GW </a:t>
            </a:r>
            <a:r>
              <a:rPr sz="650" spc="15" dirty="0">
                <a:latin typeface="Microsoft Sans Serif"/>
                <a:cs typeface="Microsoft Sans Serif"/>
              </a:rPr>
              <a:t>Alexander, </a:t>
            </a:r>
            <a:r>
              <a:rPr sz="650" spc="-50" dirty="0">
                <a:latin typeface="Microsoft Sans Serif"/>
                <a:cs typeface="Microsoft Sans Serif"/>
              </a:rPr>
              <a:t>SL </a:t>
            </a:r>
            <a:r>
              <a:rPr sz="650" spc="20" dirty="0">
                <a:latin typeface="Microsoft Sans Serif"/>
                <a:cs typeface="Microsoft Sans Serif"/>
              </a:rPr>
              <a:t>Corbin </a:t>
            </a:r>
            <a:r>
              <a:rPr sz="650" spc="5" dirty="0">
                <a:latin typeface="Microsoft Sans Serif"/>
                <a:cs typeface="Microsoft Sans Serif"/>
              </a:rPr>
              <a:t>y </a:t>
            </a:r>
            <a:r>
              <a:rPr sz="650" spc="-80" dirty="0">
                <a:latin typeface="Microsoft Sans Serif"/>
                <a:cs typeface="Microsoft Sans Serif"/>
              </a:rPr>
              <a:t>WJ</a:t>
            </a:r>
            <a:r>
              <a:rPr sz="650" spc="-75" dirty="0">
                <a:latin typeface="Microsoft Sans Serif"/>
                <a:cs typeface="Microsoft Sans Serif"/>
              </a:rPr>
              <a:t> </a:t>
            </a:r>
            <a:r>
              <a:rPr sz="650" spc="25" dirty="0">
                <a:latin typeface="Microsoft Sans Serif"/>
                <a:cs typeface="Microsoft Sans Serif"/>
              </a:rPr>
              <a:t>McNutt, </a:t>
            </a:r>
            <a:r>
              <a:rPr sz="650" spc="20" dirty="0">
                <a:latin typeface="Microsoft Sans Serif"/>
                <a:cs typeface="Microsoft Sans Serif"/>
              </a:rPr>
              <a:t>"Influencia del diseño </a:t>
            </a:r>
            <a:r>
              <a:rPr sz="650" spc="5" dirty="0">
                <a:latin typeface="Microsoft Sans Serif"/>
                <a:cs typeface="Microsoft Sans Serif"/>
              </a:rPr>
              <a:t>y </a:t>
            </a:r>
            <a:r>
              <a:rPr sz="650" dirty="0">
                <a:latin typeface="Microsoft Sans Serif"/>
                <a:cs typeface="Microsoft Sans Serif"/>
              </a:rPr>
              <a:t>las </a:t>
            </a:r>
            <a:r>
              <a:rPr sz="650" spc="10" dirty="0">
                <a:latin typeface="Microsoft Sans Serif"/>
                <a:cs typeface="Microsoft Sans Serif"/>
              </a:rPr>
              <a:t>prácticas </a:t>
            </a:r>
            <a:r>
              <a:rPr sz="650" spc="15" dirty="0">
                <a:latin typeface="Microsoft Sans Serif"/>
                <a:cs typeface="Microsoft Sans Serif"/>
              </a:rPr>
              <a:t> operativas</a:t>
            </a:r>
            <a:r>
              <a:rPr sz="650" dirty="0">
                <a:latin typeface="Microsoft Sans Serif"/>
                <a:cs typeface="Microsoft Sans Serif"/>
              </a:rPr>
              <a:t> </a:t>
            </a:r>
            <a:r>
              <a:rPr sz="650" spc="20" dirty="0">
                <a:latin typeface="Microsoft Sans Serif"/>
                <a:cs typeface="Microsoft Sans Serif"/>
              </a:rPr>
              <a:t>en</a:t>
            </a:r>
            <a:r>
              <a:rPr sz="650" spc="5" dirty="0">
                <a:latin typeface="Microsoft Sans Serif"/>
                <a:cs typeface="Microsoft Sans Serif"/>
              </a:rPr>
              <a:t> </a:t>
            </a:r>
            <a:r>
              <a:rPr sz="650" spc="10" dirty="0">
                <a:latin typeface="Microsoft Sans Serif"/>
                <a:cs typeface="Microsoft Sans Serif"/>
              </a:rPr>
              <a:t>la</a:t>
            </a:r>
            <a:r>
              <a:rPr sz="650" spc="5" dirty="0">
                <a:latin typeface="Microsoft Sans Serif"/>
                <a:cs typeface="Microsoft Sans Serif"/>
              </a:rPr>
              <a:t> </a:t>
            </a:r>
            <a:r>
              <a:rPr sz="650" spc="15" dirty="0">
                <a:latin typeface="Microsoft Sans Serif"/>
                <a:cs typeface="Microsoft Sans Serif"/>
              </a:rPr>
              <a:t>excitación</a:t>
            </a:r>
            <a:r>
              <a:rPr sz="650" spc="5" dirty="0">
                <a:latin typeface="Microsoft Sans Serif"/>
                <a:cs typeface="Microsoft Sans Serif"/>
              </a:rPr>
              <a:t> </a:t>
            </a:r>
            <a:r>
              <a:rPr sz="650" spc="20" dirty="0">
                <a:latin typeface="Microsoft Sans Serif"/>
                <a:cs typeface="Microsoft Sans Serif"/>
              </a:rPr>
              <a:t>de</a:t>
            </a:r>
            <a:r>
              <a:rPr sz="650" spc="5" dirty="0">
                <a:latin typeface="Microsoft Sans Serif"/>
                <a:cs typeface="Microsoft Sans Serif"/>
              </a:rPr>
              <a:t> </a:t>
            </a:r>
            <a:r>
              <a:rPr sz="650" spc="25" dirty="0">
                <a:latin typeface="Microsoft Sans Serif"/>
                <a:cs typeface="Microsoft Sans Serif"/>
              </a:rPr>
              <a:t>transformadores</a:t>
            </a:r>
            <a:r>
              <a:rPr sz="650" spc="5" dirty="0">
                <a:latin typeface="Microsoft Sans Serif"/>
                <a:cs typeface="Microsoft Sans Serif"/>
              </a:rPr>
              <a:t> </a:t>
            </a:r>
            <a:r>
              <a:rPr sz="650" spc="15" dirty="0">
                <a:latin typeface="Microsoft Sans Serif"/>
                <a:cs typeface="Microsoft Sans Serif"/>
              </a:rPr>
              <a:t>elevadores</a:t>
            </a:r>
            <a:r>
              <a:rPr sz="650" spc="5" dirty="0">
                <a:latin typeface="Microsoft Sans Serif"/>
                <a:cs typeface="Microsoft Sans Serif"/>
              </a:rPr>
              <a:t> </a:t>
            </a:r>
            <a:r>
              <a:rPr sz="650" spc="20" dirty="0">
                <a:latin typeface="Microsoft Sans Serif"/>
                <a:cs typeface="Microsoft Sans Serif"/>
              </a:rPr>
              <a:t>de</a:t>
            </a:r>
            <a:r>
              <a:rPr sz="650" dirty="0">
                <a:latin typeface="Microsoft Sans Serif"/>
                <a:cs typeface="Microsoft Sans Serif"/>
              </a:rPr>
              <a:t> </a:t>
            </a:r>
            <a:r>
              <a:rPr sz="650" spc="20" dirty="0">
                <a:latin typeface="Microsoft Sans Serif"/>
                <a:cs typeface="Microsoft Sans Serif"/>
              </a:rPr>
              <a:t>generadores", </a:t>
            </a:r>
            <a:r>
              <a:rPr sz="650" spc="-155" dirty="0">
                <a:latin typeface="Microsoft Sans Serif"/>
                <a:cs typeface="Microsoft Sans Serif"/>
              </a:rPr>
              <a:t> </a:t>
            </a:r>
            <a:r>
              <a:rPr sz="650" spc="5" dirty="0">
                <a:latin typeface="Microsoft Sans Serif"/>
                <a:cs typeface="Microsoft Sans Serif"/>
              </a:rPr>
              <a:t>Transacciones </a:t>
            </a:r>
            <a:r>
              <a:rPr sz="650" spc="-45" dirty="0">
                <a:latin typeface="Microsoft Sans Serif"/>
                <a:cs typeface="Microsoft Sans Serif"/>
              </a:rPr>
              <a:t>IEEE </a:t>
            </a:r>
            <a:r>
              <a:rPr sz="650" spc="20" dirty="0">
                <a:latin typeface="Microsoft Sans Serif"/>
                <a:cs typeface="Microsoft Sans Serif"/>
              </a:rPr>
              <a:t>sobre aparatos </a:t>
            </a:r>
            <a:r>
              <a:rPr sz="650" spc="5" dirty="0">
                <a:latin typeface="Microsoft Sans Serif"/>
                <a:cs typeface="Microsoft Sans Serif"/>
              </a:rPr>
              <a:t>y </a:t>
            </a:r>
            <a:r>
              <a:rPr sz="650" spc="10" dirty="0">
                <a:latin typeface="Microsoft Sans Serif"/>
                <a:cs typeface="Microsoft Sans Serif"/>
              </a:rPr>
              <a:t>sistemas </a:t>
            </a:r>
            <a:r>
              <a:rPr sz="650" spc="20" dirty="0">
                <a:latin typeface="Microsoft Sans Serif"/>
                <a:cs typeface="Microsoft Sans Serif"/>
              </a:rPr>
              <a:t>de </a:t>
            </a:r>
            <a:r>
              <a:rPr sz="650" spc="15" dirty="0">
                <a:latin typeface="Microsoft Sans Serif"/>
                <a:cs typeface="Microsoft Sans Serif"/>
              </a:rPr>
              <a:t>energía, </a:t>
            </a:r>
            <a:r>
              <a:rPr sz="650" spc="10" dirty="0">
                <a:latin typeface="Microsoft Sans Serif"/>
                <a:cs typeface="Microsoft Sans Serif"/>
              </a:rPr>
              <a:t>vol. </a:t>
            </a:r>
            <a:r>
              <a:rPr sz="650" spc="-20" dirty="0">
                <a:latin typeface="Microsoft Sans Serif"/>
                <a:cs typeface="Microsoft Sans Serif"/>
              </a:rPr>
              <a:t>PAS-85, </a:t>
            </a:r>
            <a:r>
              <a:rPr sz="650" spc="-15" dirty="0">
                <a:latin typeface="Microsoft Sans Serif"/>
                <a:cs typeface="Microsoft Sans Serif"/>
              </a:rPr>
              <a:t> </a:t>
            </a:r>
            <a:r>
              <a:rPr sz="650" spc="35" dirty="0">
                <a:latin typeface="Microsoft Sans Serif"/>
                <a:cs typeface="Microsoft Sans Serif"/>
              </a:rPr>
              <a:t>número</a:t>
            </a:r>
            <a:r>
              <a:rPr sz="650" spc="-5" dirty="0">
                <a:latin typeface="Microsoft Sans Serif"/>
                <a:cs typeface="Microsoft Sans Serif"/>
              </a:rPr>
              <a:t> </a:t>
            </a:r>
            <a:r>
              <a:rPr sz="650" dirty="0">
                <a:latin typeface="Microsoft Sans Serif"/>
                <a:cs typeface="Microsoft Sans Serif"/>
              </a:rPr>
              <a:t>8,</a:t>
            </a:r>
            <a:r>
              <a:rPr sz="650" spc="-5" dirty="0">
                <a:latin typeface="Microsoft Sans Serif"/>
                <a:cs typeface="Microsoft Sans Serif"/>
              </a:rPr>
              <a:t> </a:t>
            </a:r>
            <a:r>
              <a:rPr sz="650" spc="10" dirty="0">
                <a:latin typeface="Microsoft Sans Serif"/>
                <a:cs typeface="Microsoft Sans Serif"/>
              </a:rPr>
              <a:t>págs.</a:t>
            </a:r>
            <a:r>
              <a:rPr sz="650" spc="-5" dirty="0">
                <a:latin typeface="Microsoft Sans Serif"/>
                <a:cs typeface="Microsoft Sans Serif"/>
              </a:rPr>
              <a:t> </a:t>
            </a:r>
            <a:r>
              <a:rPr sz="650" spc="20" dirty="0">
                <a:latin typeface="Microsoft Sans Serif"/>
                <a:cs typeface="Microsoft Sans Serif"/>
              </a:rPr>
              <a:t>901–909,</a:t>
            </a:r>
            <a:r>
              <a:rPr sz="650" spc="-5" dirty="0">
                <a:latin typeface="Microsoft Sans Serif"/>
                <a:cs typeface="Microsoft Sans Serif"/>
              </a:rPr>
              <a:t> </a:t>
            </a:r>
            <a:r>
              <a:rPr sz="650" spc="20" dirty="0">
                <a:latin typeface="Microsoft Sans Serif"/>
                <a:cs typeface="Microsoft Sans Serif"/>
              </a:rPr>
              <a:t>agosto</a:t>
            </a:r>
            <a:r>
              <a:rPr sz="650" spc="-5" dirty="0">
                <a:latin typeface="Microsoft Sans Serif"/>
                <a:cs typeface="Microsoft Sans Serif"/>
              </a:rPr>
              <a:t> </a:t>
            </a:r>
            <a:r>
              <a:rPr sz="650" spc="20" dirty="0">
                <a:latin typeface="Microsoft Sans Serif"/>
                <a:cs typeface="Microsoft Sans Serif"/>
              </a:rPr>
              <a:t>de</a:t>
            </a:r>
            <a:r>
              <a:rPr sz="650" spc="-5" dirty="0">
                <a:latin typeface="Microsoft Sans Serif"/>
                <a:cs typeface="Microsoft Sans Serif"/>
              </a:rPr>
              <a:t> </a:t>
            </a:r>
            <a:r>
              <a:rPr sz="650" spc="5" dirty="0">
                <a:latin typeface="Microsoft Sans Serif"/>
                <a:cs typeface="Microsoft Sans Serif"/>
              </a:rPr>
              <a:t>1966.</a:t>
            </a:r>
            <a:endParaRPr sz="650">
              <a:latin typeface="Microsoft Sans Serif"/>
              <a:cs typeface="Microsoft Sans Serif"/>
            </a:endParaRPr>
          </a:p>
          <a:p>
            <a:pPr marL="126364" marR="181610" indent="-126364">
              <a:lnSpc>
                <a:spcPct val="133300"/>
              </a:lnSpc>
              <a:spcBef>
                <a:spcPts val="180"/>
              </a:spcBef>
              <a:buAutoNum type="arabicPlain" startAt="3"/>
              <a:tabLst>
                <a:tab pos="126364" algn="l"/>
              </a:tabLst>
            </a:pPr>
            <a:r>
              <a:rPr sz="600" spc="-5" dirty="0">
                <a:latin typeface="Microsoft Sans Serif"/>
                <a:cs typeface="Microsoft Sans Serif"/>
              </a:rPr>
              <a:t>DW </a:t>
            </a:r>
            <a:r>
              <a:rPr sz="600" spc="5" dirty="0">
                <a:latin typeface="Microsoft Sans Serif"/>
                <a:cs typeface="Microsoft Sans Serif"/>
              </a:rPr>
              <a:t>Smaha</a:t>
            </a:r>
            <a:r>
              <a:rPr sz="600" dirty="0">
                <a:latin typeface="Microsoft Sans Serif"/>
                <a:cs typeface="Microsoft Sans Serif"/>
              </a:rPr>
              <a:t> </a:t>
            </a:r>
            <a:r>
              <a:rPr sz="600" spc="5" dirty="0">
                <a:latin typeface="Microsoft Sans Serif"/>
                <a:cs typeface="Microsoft Sans Serif"/>
              </a:rPr>
              <a:t>(Presidente),</a:t>
            </a:r>
            <a:r>
              <a:rPr sz="600" spc="-5" dirty="0">
                <a:latin typeface="Microsoft Sans Serif"/>
                <a:cs typeface="Microsoft Sans Serif"/>
              </a:rPr>
              <a:t> </a:t>
            </a:r>
            <a:r>
              <a:rPr sz="600" spc="25" dirty="0">
                <a:latin typeface="Microsoft Sans Serif"/>
                <a:cs typeface="Microsoft Sans Serif"/>
              </a:rPr>
              <a:t>“Impacto</a:t>
            </a:r>
            <a:r>
              <a:rPr sz="600" spc="-5" dirty="0">
                <a:latin typeface="Microsoft Sans Serif"/>
                <a:cs typeface="Microsoft Sans Serif"/>
              </a:rPr>
              <a:t> </a:t>
            </a:r>
            <a:r>
              <a:rPr sz="600" spc="20" dirty="0">
                <a:latin typeface="Microsoft Sans Serif"/>
                <a:cs typeface="Microsoft Sans Serif"/>
              </a:rPr>
              <a:t>de</a:t>
            </a:r>
            <a:r>
              <a:rPr sz="600" dirty="0">
                <a:latin typeface="Microsoft Sans Serif"/>
                <a:cs typeface="Microsoft Sans Serif"/>
              </a:rPr>
              <a:t> </a:t>
            </a:r>
            <a:r>
              <a:rPr sz="600" spc="10" dirty="0">
                <a:latin typeface="Microsoft Sans Serif"/>
                <a:cs typeface="Microsoft Sans Serif"/>
              </a:rPr>
              <a:t>la</a:t>
            </a:r>
            <a:r>
              <a:rPr sz="600" spc="-5" dirty="0">
                <a:latin typeface="Microsoft Sans Serif"/>
                <a:cs typeface="Microsoft Sans Serif"/>
              </a:rPr>
              <a:t> </a:t>
            </a:r>
            <a:r>
              <a:rPr sz="600" spc="25" dirty="0">
                <a:latin typeface="Microsoft Sans Serif"/>
                <a:cs typeface="Microsoft Sans Serif"/>
              </a:rPr>
              <a:t>transmisión</a:t>
            </a:r>
            <a:r>
              <a:rPr sz="600" dirty="0">
                <a:latin typeface="Microsoft Sans Serif"/>
                <a:cs typeface="Microsoft Sans Serif"/>
              </a:rPr>
              <a:t> </a:t>
            </a:r>
            <a:r>
              <a:rPr sz="600" spc="-15" dirty="0">
                <a:latin typeface="Microsoft Sans Serif"/>
                <a:cs typeface="Microsoft Sans Serif"/>
              </a:rPr>
              <a:t>HV</a:t>
            </a:r>
            <a:r>
              <a:rPr sz="600" spc="-5" dirty="0">
                <a:latin typeface="Microsoft Sans Serif"/>
                <a:cs typeface="Microsoft Sans Serif"/>
              </a:rPr>
              <a:t> </a:t>
            </a:r>
            <a:r>
              <a:rPr sz="600" spc="5" dirty="0">
                <a:latin typeface="Microsoft Sans Serif"/>
                <a:cs typeface="Microsoft Sans Serif"/>
              </a:rPr>
              <a:t>y</a:t>
            </a:r>
            <a:r>
              <a:rPr sz="600" dirty="0">
                <a:latin typeface="Microsoft Sans Serif"/>
                <a:cs typeface="Microsoft Sans Serif"/>
              </a:rPr>
              <a:t> </a:t>
            </a:r>
            <a:r>
              <a:rPr sz="600" spc="-35" dirty="0">
                <a:latin typeface="Microsoft Sans Serif"/>
                <a:cs typeface="Microsoft Sans Serif"/>
              </a:rPr>
              <a:t>EHV</a:t>
            </a:r>
            <a:r>
              <a:rPr sz="600" spc="-5" dirty="0">
                <a:latin typeface="Microsoft Sans Serif"/>
                <a:cs typeface="Microsoft Sans Serif"/>
              </a:rPr>
              <a:t> </a:t>
            </a:r>
            <a:r>
              <a:rPr sz="600" spc="20" dirty="0">
                <a:latin typeface="Microsoft Sans Serif"/>
                <a:cs typeface="Microsoft Sans Serif"/>
              </a:rPr>
              <a:t>en</a:t>
            </a:r>
            <a:r>
              <a:rPr sz="600" dirty="0">
                <a:latin typeface="Microsoft Sans Serif"/>
                <a:cs typeface="Microsoft Sans Serif"/>
              </a:rPr>
              <a:t> </a:t>
            </a:r>
            <a:r>
              <a:rPr sz="600" spc="10" dirty="0">
                <a:latin typeface="Microsoft Sans Serif"/>
                <a:cs typeface="Microsoft Sans Serif"/>
              </a:rPr>
              <a:t>la</a:t>
            </a:r>
            <a:r>
              <a:rPr sz="600" spc="-5" dirty="0">
                <a:latin typeface="Microsoft Sans Serif"/>
                <a:cs typeface="Microsoft Sans Serif"/>
              </a:rPr>
              <a:t> </a:t>
            </a:r>
            <a:r>
              <a:rPr sz="600" spc="20" dirty="0">
                <a:latin typeface="Microsoft Sans Serif"/>
                <a:cs typeface="Microsoft Sans Serif"/>
              </a:rPr>
              <a:t>protección</a:t>
            </a:r>
            <a:r>
              <a:rPr sz="600" dirty="0">
                <a:latin typeface="Microsoft Sans Serif"/>
                <a:cs typeface="Microsoft Sans Serif"/>
              </a:rPr>
              <a:t> </a:t>
            </a:r>
            <a:r>
              <a:rPr sz="600" spc="15" dirty="0">
                <a:latin typeface="Microsoft Sans Serif"/>
                <a:cs typeface="Microsoft Sans Serif"/>
              </a:rPr>
              <a:t>del </a:t>
            </a:r>
            <a:r>
              <a:rPr sz="600" spc="-145" dirty="0">
                <a:latin typeface="Microsoft Sans Serif"/>
                <a:cs typeface="Microsoft Sans Serif"/>
              </a:rPr>
              <a:t> </a:t>
            </a:r>
            <a:r>
              <a:rPr sz="600" spc="10" dirty="0">
                <a:latin typeface="Microsoft Sans Serif"/>
                <a:cs typeface="Microsoft Sans Serif"/>
              </a:rPr>
              <a:t>generador”,Transacciones </a:t>
            </a:r>
            <a:r>
              <a:rPr sz="600" spc="-45" dirty="0">
                <a:latin typeface="Microsoft Sans Serif"/>
                <a:cs typeface="Microsoft Sans Serif"/>
              </a:rPr>
              <a:t>IEEE </a:t>
            </a:r>
            <a:r>
              <a:rPr sz="600" spc="20" dirty="0">
                <a:latin typeface="Microsoft Sans Serif"/>
                <a:cs typeface="Microsoft Sans Serif"/>
              </a:rPr>
              <a:t>sobre </a:t>
            </a:r>
            <a:r>
              <a:rPr sz="600" spc="25" dirty="0">
                <a:latin typeface="Microsoft Sans Serif"/>
                <a:cs typeface="Microsoft Sans Serif"/>
              </a:rPr>
              <a:t>suministro </a:t>
            </a:r>
            <a:r>
              <a:rPr sz="600" spc="20" dirty="0">
                <a:latin typeface="Microsoft Sans Serif"/>
                <a:cs typeface="Microsoft Sans Serif"/>
              </a:rPr>
              <a:t>de </a:t>
            </a:r>
            <a:r>
              <a:rPr sz="600" spc="15" dirty="0">
                <a:latin typeface="Microsoft Sans Serif"/>
                <a:cs typeface="Microsoft Sans Serif"/>
              </a:rPr>
              <a:t>energía,vol. </a:t>
            </a:r>
            <a:r>
              <a:rPr sz="600" dirty="0">
                <a:latin typeface="Microsoft Sans Serif"/>
                <a:cs typeface="Microsoft Sans Serif"/>
              </a:rPr>
              <a:t>8, </a:t>
            </a:r>
            <a:r>
              <a:rPr sz="600" spc="35" dirty="0">
                <a:latin typeface="Microsoft Sans Serif"/>
                <a:cs typeface="Microsoft Sans Serif"/>
              </a:rPr>
              <a:t>número </a:t>
            </a:r>
            <a:r>
              <a:rPr sz="600" dirty="0">
                <a:latin typeface="Microsoft Sans Serif"/>
                <a:cs typeface="Microsoft Sans Serif"/>
              </a:rPr>
              <a:t>3, </a:t>
            </a:r>
            <a:r>
              <a:rPr sz="600" spc="5" dirty="0">
                <a:latin typeface="Microsoft Sans Serif"/>
                <a:cs typeface="Microsoft Sans Serif"/>
              </a:rPr>
              <a:t> </a:t>
            </a:r>
            <a:r>
              <a:rPr sz="600" spc="10" dirty="0">
                <a:latin typeface="Microsoft Sans Serif"/>
                <a:cs typeface="Microsoft Sans Serif"/>
              </a:rPr>
              <a:t>págs.</a:t>
            </a:r>
            <a:r>
              <a:rPr sz="600" spc="-10" dirty="0">
                <a:latin typeface="Microsoft Sans Serif"/>
                <a:cs typeface="Microsoft Sans Serif"/>
              </a:rPr>
              <a:t> </a:t>
            </a:r>
            <a:r>
              <a:rPr sz="600" spc="20" dirty="0">
                <a:latin typeface="Microsoft Sans Serif"/>
                <a:cs typeface="Microsoft Sans Serif"/>
              </a:rPr>
              <a:t>962–974,</a:t>
            </a:r>
            <a:r>
              <a:rPr sz="600" spc="-5" dirty="0">
                <a:latin typeface="Microsoft Sans Serif"/>
                <a:cs typeface="Microsoft Sans Serif"/>
              </a:rPr>
              <a:t> </a:t>
            </a:r>
            <a:r>
              <a:rPr sz="600" spc="20" dirty="0">
                <a:latin typeface="Microsoft Sans Serif"/>
                <a:cs typeface="Microsoft Sans Serif"/>
              </a:rPr>
              <a:t>julio</a:t>
            </a:r>
            <a:r>
              <a:rPr sz="600" spc="-5" dirty="0">
                <a:latin typeface="Microsoft Sans Serif"/>
                <a:cs typeface="Microsoft Sans Serif"/>
              </a:rPr>
              <a:t> </a:t>
            </a:r>
            <a:r>
              <a:rPr sz="600" spc="20" dirty="0">
                <a:latin typeface="Microsoft Sans Serif"/>
                <a:cs typeface="Microsoft Sans Serif"/>
              </a:rPr>
              <a:t>de</a:t>
            </a:r>
            <a:r>
              <a:rPr sz="600" spc="-5" dirty="0">
                <a:latin typeface="Microsoft Sans Serif"/>
                <a:cs typeface="Microsoft Sans Serif"/>
              </a:rPr>
              <a:t> </a:t>
            </a:r>
            <a:r>
              <a:rPr sz="600" spc="5" dirty="0">
                <a:latin typeface="Microsoft Sans Serif"/>
                <a:cs typeface="Microsoft Sans Serif"/>
              </a:rPr>
              <a:t>1993.</a:t>
            </a:r>
            <a:endParaRPr sz="600">
              <a:latin typeface="Microsoft Sans Serif"/>
              <a:cs typeface="Microsoft Sans Serif"/>
            </a:endParaRPr>
          </a:p>
          <a:p>
            <a:pPr marL="135890" marR="40005" indent="-135890">
              <a:lnSpc>
                <a:spcPct val="123100"/>
              </a:lnSpc>
              <a:spcBef>
                <a:spcPts val="225"/>
              </a:spcBef>
              <a:buAutoNum type="arabicPlain" startAt="3"/>
              <a:tabLst>
                <a:tab pos="135890" algn="l"/>
              </a:tabLst>
            </a:pPr>
            <a:r>
              <a:rPr sz="650" spc="-15" dirty="0">
                <a:latin typeface="Microsoft Sans Serif"/>
                <a:cs typeface="Microsoft Sans Serif"/>
              </a:rPr>
              <a:t>MS </a:t>
            </a:r>
            <a:r>
              <a:rPr sz="650" spc="15" dirty="0">
                <a:latin typeface="Microsoft Sans Serif"/>
                <a:cs typeface="Microsoft Sans Serif"/>
              </a:rPr>
              <a:t>Baldwin, </a:t>
            </a:r>
            <a:r>
              <a:rPr sz="650" spc="-15" dirty="0">
                <a:latin typeface="Microsoft Sans Serif"/>
                <a:cs typeface="Microsoft Sans Serif"/>
              </a:rPr>
              <a:t>WA </a:t>
            </a:r>
            <a:r>
              <a:rPr sz="650" spc="15" dirty="0">
                <a:latin typeface="Microsoft Sans Serif"/>
                <a:cs typeface="Microsoft Sans Serif"/>
              </a:rPr>
              <a:t>Elmore </a:t>
            </a:r>
            <a:r>
              <a:rPr sz="650" spc="5" dirty="0">
                <a:latin typeface="Microsoft Sans Serif"/>
                <a:cs typeface="Microsoft Sans Serif"/>
              </a:rPr>
              <a:t>y </a:t>
            </a:r>
            <a:r>
              <a:rPr sz="650" spc="-150" dirty="0">
                <a:latin typeface="Microsoft Sans Serif"/>
                <a:cs typeface="Microsoft Sans Serif"/>
              </a:rPr>
              <a:t>JJ</a:t>
            </a:r>
            <a:r>
              <a:rPr sz="650" spc="-145" dirty="0">
                <a:latin typeface="Microsoft Sans Serif"/>
                <a:cs typeface="Microsoft Sans Serif"/>
              </a:rPr>
              <a:t> </a:t>
            </a:r>
            <a:r>
              <a:rPr sz="650" spc="15" dirty="0">
                <a:latin typeface="Microsoft Sans Serif"/>
                <a:cs typeface="Microsoft Sans Serif"/>
              </a:rPr>
              <a:t>Bonk. “Protección </a:t>
            </a:r>
            <a:r>
              <a:rPr sz="650" spc="25" dirty="0">
                <a:latin typeface="Microsoft Sans Serif"/>
                <a:cs typeface="Microsoft Sans Serif"/>
              </a:rPr>
              <a:t>mejorada </a:t>
            </a:r>
            <a:r>
              <a:rPr sz="650" spc="20" dirty="0">
                <a:latin typeface="Microsoft Sans Serif"/>
                <a:cs typeface="Microsoft Sans Serif"/>
              </a:rPr>
              <a:t>de generadores de </a:t>
            </a:r>
            <a:r>
              <a:rPr sz="650" spc="25" dirty="0">
                <a:latin typeface="Microsoft Sans Serif"/>
                <a:cs typeface="Microsoft Sans Serif"/>
              </a:rPr>
              <a:t> turbinas </a:t>
            </a:r>
            <a:r>
              <a:rPr sz="650" spc="20" dirty="0">
                <a:latin typeface="Microsoft Sans Serif"/>
                <a:cs typeface="Microsoft Sans Serif"/>
              </a:rPr>
              <a:t>para </a:t>
            </a:r>
            <a:r>
              <a:rPr sz="650" spc="30" dirty="0">
                <a:latin typeface="Microsoft Sans Serif"/>
                <a:cs typeface="Microsoft Sans Serif"/>
              </a:rPr>
              <a:t>aumentar </a:t>
            </a:r>
            <a:r>
              <a:rPr sz="650" spc="10" dirty="0">
                <a:latin typeface="Microsoft Sans Serif"/>
                <a:cs typeface="Microsoft Sans Serif"/>
              </a:rPr>
              <a:t>la </a:t>
            </a:r>
            <a:r>
              <a:rPr sz="650" spc="20" dirty="0">
                <a:latin typeface="Microsoft Sans Serif"/>
                <a:cs typeface="Microsoft Sans Serif"/>
              </a:rPr>
              <a:t>confiabilidad de </a:t>
            </a:r>
            <a:r>
              <a:rPr sz="650" spc="10" dirty="0">
                <a:latin typeface="Microsoft Sans Serif"/>
                <a:cs typeface="Microsoft Sans Serif"/>
              </a:rPr>
              <a:t>la planta”Transacciones </a:t>
            </a:r>
            <a:r>
              <a:rPr sz="650" spc="-45" dirty="0">
                <a:latin typeface="Microsoft Sans Serif"/>
                <a:cs typeface="Microsoft Sans Serif"/>
              </a:rPr>
              <a:t>IEEE </a:t>
            </a:r>
            <a:r>
              <a:rPr sz="650" spc="-40" dirty="0">
                <a:latin typeface="Microsoft Sans Serif"/>
                <a:cs typeface="Microsoft Sans Serif"/>
              </a:rPr>
              <a:t> </a:t>
            </a:r>
            <a:r>
              <a:rPr sz="650" spc="20" dirty="0">
                <a:latin typeface="Microsoft Sans Serif"/>
                <a:cs typeface="Microsoft Sans Serif"/>
              </a:rPr>
              <a:t>sobre</a:t>
            </a:r>
            <a:r>
              <a:rPr sz="650" dirty="0">
                <a:latin typeface="Microsoft Sans Serif"/>
                <a:cs typeface="Microsoft Sans Serif"/>
              </a:rPr>
              <a:t> </a:t>
            </a:r>
            <a:r>
              <a:rPr sz="650" spc="20" dirty="0">
                <a:latin typeface="Microsoft Sans Serif"/>
                <a:cs typeface="Microsoft Sans Serif"/>
              </a:rPr>
              <a:t>aparatos</a:t>
            </a:r>
            <a:r>
              <a:rPr sz="650" dirty="0">
                <a:latin typeface="Microsoft Sans Serif"/>
                <a:cs typeface="Microsoft Sans Serif"/>
              </a:rPr>
              <a:t> </a:t>
            </a:r>
            <a:r>
              <a:rPr sz="650" spc="5" dirty="0">
                <a:latin typeface="Microsoft Sans Serif"/>
                <a:cs typeface="Microsoft Sans Serif"/>
              </a:rPr>
              <a:t>y</a:t>
            </a:r>
            <a:r>
              <a:rPr sz="650" dirty="0">
                <a:latin typeface="Microsoft Sans Serif"/>
                <a:cs typeface="Microsoft Sans Serif"/>
              </a:rPr>
              <a:t> </a:t>
            </a:r>
            <a:r>
              <a:rPr sz="650" spc="10" dirty="0">
                <a:latin typeface="Microsoft Sans Serif"/>
                <a:cs typeface="Microsoft Sans Serif"/>
              </a:rPr>
              <a:t>sistemas</a:t>
            </a:r>
            <a:r>
              <a:rPr sz="650" spc="5" dirty="0">
                <a:latin typeface="Microsoft Sans Serif"/>
                <a:cs typeface="Microsoft Sans Serif"/>
              </a:rPr>
              <a:t> </a:t>
            </a:r>
            <a:r>
              <a:rPr sz="650" spc="20" dirty="0">
                <a:latin typeface="Microsoft Sans Serif"/>
                <a:cs typeface="Microsoft Sans Serif"/>
              </a:rPr>
              <a:t>de</a:t>
            </a:r>
            <a:r>
              <a:rPr sz="650" dirty="0">
                <a:latin typeface="Microsoft Sans Serif"/>
                <a:cs typeface="Microsoft Sans Serif"/>
              </a:rPr>
              <a:t> </a:t>
            </a:r>
            <a:r>
              <a:rPr sz="650" spc="15" dirty="0">
                <a:latin typeface="Microsoft Sans Serif"/>
                <a:cs typeface="Microsoft Sans Serif"/>
              </a:rPr>
              <a:t>energía,vol.</a:t>
            </a:r>
            <a:r>
              <a:rPr sz="650" dirty="0">
                <a:latin typeface="Microsoft Sans Serif"/>
                <a:cs typeface="Microsoft Sans Serif"/>
              </a:rPr>
              <a:t> </a:t>
            </a:r>
            <a:r>
              <a:rPr sz="650" spc="-20" dirty="0">
                <a:latin typeface="Microsoft Sans Serif"/>
                <a:cs typeface="Microsoft Sans Serif"/>
              </a:rPr>
              <a:t>PAS-99,</a:t>
            </a:r>
            <a:r>
              <a:rPr sz="650" dirty="0">
                <a:latin typeface="Microsoft Sans Serif"/>
                <a:cs typeface="Microsoft Sans Serif"/>
              </a:rPr>
              <a:t> </a:t>
            </a:r>
            <a:r>
              <a:rPr sz="650" spc="35" dirty="0">
                <a:latin typeface="Microsoft Sans Serif"/>
                <a:cs typeface="Microsoft Sans Serif"/>
              </a:rPr>
              <a:t>número</a:t>
            </a:r>
            <a:r>
              <a:rPr sz="650" spc="5" dirty="0">
                <a:latin typeface="Microsoft Sans Serif"/>
                <a:cs typeface="Microsoft Sans Serif"/>
              </a:rPr>
              <a:t> </a:t>
            </a:r>
            <a:r>
              <a:rPr sz="650" dirty="0">
                <a:latin typeface="Microsoft Sans Serif"/>
                <a:cs typeface="Microsoft Sans Serif"/>
              </a:rPr>
              <a:t>3, </a:t>
            </a:r>
            <a:r>
              <a:rPr sz="650" spc="10" dirty="0">
                <a:latin typeface="Microsoft Sans Serif"/>
                <a:cs typeface="Microsoft Sans Serif"/>
              </a:rPr>
              <a:t>págs.</a:t>
            </a:r>
            <a:r>
              <a:rPr sz="650" dirty="0">
                <a:latin typeface="Microsoft Sans Serif"/>
                <a:cs typeface="Microsoft Sans Serif"/>
              </a:rPr>
              <a:t> </a:t>
            </a:r>
            <a:r>
              <a:rPr sz="650" spc="20" dirty="0">
                <a:latin typeface="Microsoft Sans Serif"/>
                <a:cs typeface="Microsoft Sans Serif"/>
              </a:rPr>
              <a:t>982–989, </a:t>
            </a:r>
            <a:r>
              <a:rPr sz="650" spc="-155" dirty="0">
                <a:latin typeface="Microsoft Sans Serif"/>
                <a:cs typeface="Microsoft Sans Serif"/>
              </a:rPr>
              <a:t> </a:t>
            </a:r>
            <a:r>
              <a:rPr sz="650" spc="25" dirty="0">
                <a:latin typeface="Microsoft Sans Serif"/>
                <a:cs typeface="Microsoft Sans Serif"/>
              </a:rPr>
              <a:t>mayo</a:t>
            </a:r>
            <a:r>
              <a:rPr sz="650" spc="-10" dirty="0">
                <a:latin typeface="Microsoft Sans Serif"/>
                <a:cs typeface="Microsoft Sans Serif"/>
              </a:rPr>
              <a:t> </a:t>
            </a:r>
            <a:r>
              <a:rPr sz="650" spc="20" dirty="0">
                <a:latin typeface="Microsoft Sans Serif"/>
                <a:cs typeface="Microsoft Sans Serif"/>
              </a:rPr>
              <a:t>de</a:t>
            </a:r>
            <a:r>
              <a:rPr sz="650" spc="-5" dirty="0">
                <a:latin typeface="Microsoft Sans Serif"/>
                <a:cs typeface="Microsoft Sans Serif"/>
              </a:rPr>
              <a:t> </a:t>
            </a:r>
            <a:r>
              <a:rPr sz="650" spc="5" dirty="0">
                <a:latin typeface="Microsoft Sans Serif"/>
                <a:cs typeface="Microsoft Sans Serif"/>
              </a:rPr>
              <a:t>1980.</a:t>
            </a:r>
            <a:endParaRPr sz="650">
              <a:latin typeface="Microsoft Sans Serif"/>
              <a:cs typeface="Microsoft Sans Serif"/>
            </a:endParaRPr>
          </a:p>
          <a:p>
            <a:pPr marL="154940" marR="283845" indent="-154940">
              <a:lnSpc>
                <a:spcPct val="108000"/>
              </a:lnSpc>
              <a:spcBef>
                <a:spcPts val="200"/>
              </a:spcBef>
              <a:buAutoNum type="arabicPlain" startAt="3"/>
              <a:tabLst>
                <a:tab pos="154940" algn="l"/>
              </a:tabLst>
            </a:pPr>
            <a:r>
              <a:rPr sz="750" spc="-50" dirty="0">
                <a:latin typeface="Microsoft Sans Serif"/>
                <a:cs typeface="Microsoft Sans Serif"/>
              </a:rPr>
              <a:t>S.</a:t>
            </a:r>
            <a:r>
              <a:rPr sz="750" spc="-45" dirty="0">
                <a:latin typeface="Microsoft Sans Serif"/>
                <a:cs typeface="Microsoft Sans Serif"/>
              </a:rPr>
              <a:t> </a:t>
            </a:r>
            <a:r>
              <a:rPr sz="750" spc="5" dirty="0">
                <a:latin typeface="Microsoft Sans Serif"/>
                <a:cs typeface="Microsoft Sans Serif"/>
              </a:rPr>
              <a:t>Patel, </a:t>
            </a:r>
            <a:r>
              <a:rPr sz="750" spc="-25" dirty="0">
                <a:latin typeface="Microsoft Sans Serif"/>
                <a:cs typeface="Microsoft Sans Serif"/>
              </a:rPr>
              <a:t>K. </a:t>
            </a:r>
            <a:r>
              <a:rPr sz="750" spc="10" dirty="0">
                <a:latin typeface="Microsoft Sans Serif"/>
                <a:cs typeface="Microsoft Sans Serif"/>
              </a:rPr>
              <a:t>Stephan, </a:t>
            </a:r>
            <a:r>
              <a:rPr sz="750" spc="20" dirty="0">
                <a:latin typeface="Microsoft Sans Serif"/>
                <a:cs typeface="Microsoft Sans Serif"/>
              </a:rPr>
              <a:t>M. </a:t>
            </a:r>
            <a:r>
              <a:rPr sz="750" spc="10" dirty="0">
                <a:latin typeface="Microsoft Sans Serif"/>
                <a:cs typeface="Microsoft Sans Serif"/>
              </a:rPr>
              <a:t>Bajpai, </a:t>
            </a:r>
            <a:r>
              <a:rPr sz="750" spc="-45" dirty="0">
                <a:latin typeface="Microsoft Sans Serif"/>
                <a:cs typeface="Microsoft Sans Serif"/>
              </a:rPr>
              <a:t>R. </a:t>
            </a:r>
            <a:r>
              <a:rPr sz="750" spc="-5" dirty="0">
                <a:latin typeface="Microsoft Sans Serif"/>
                <a:cs typeface="Microsoft Sans Serif"/>
              </a:rPr>
              <a:t>Das, </a:t>
            </a:r>
            <a:r>
              <a:rPr sz="750" spc="-110" dirty="0">
                <a:latin typeface="Microsoft Sans Serif"/>
                <a:cs typeface="Microsoft Sans Serif"/>
              </a:rPr>
              <a:t>TJ</a:t>
            </a:r>
            <a:r>
              <a:rPr sz="750" spc="-105" dirty="0">
                <a:latin typeface="Microsoft Sans Serif"/>
                <a:cs typeface="Microsoft Sans Serif"/>
              </a:rPr>
              <a:t> </a:t>
            </a:r>
            <a:r>
              <a:rPr sz="750" spc="30" dirty="0">
                <a:latin typeface="Microsoft Sans Serif"/>
                <a:cs typeface="Microsoft Sans Serif"/>
              </a:rPr>
              <a:t>Domin, </a:t>
            </a:r>
            <a:r>
              <a:rPr sz="750" spc="-50" dirty="0">
                <a:latin typeface="Microsoft Sans Serif"/>
                <a:cs typeface="Microsoft Sans Serif"/>
              </a:rPr>
              <a:t>E.</a:t>
            </a:r>
            <a:r>
              <a:rPr sz="750" spc="-45" dirty="0">
                <a:latin typeface="Microsoft Sans Serif"/>
                <a:cs typeface="Microsoft Sans Serif"/>
              </a:rPr>
              <a:t> </a:t>
            </a:r>
            <a:r>
              <a:rPr sz="750" spc="5" dirty="0">
                <a:latin typeface="Microsoft Sans Serif"/>
                <a:cs typeface="Microsoft Sans Serif"/>
              </a:rPr>
              <a:t>Fennell, </a:t>
            </a:r>
            <a:r>
              <a:rPr sz="750" spc="-85" dirty="0">
                <a:latin typeface="Microsoft Sans Serif"/>
                <a:cs typeface="Microsoft Sans Serif"/>
              </a:rPr>
              <a:t>JD </a:t>
            </a:r>
            <a:r>
              <a:rPr sz="750" spc="-80" dirty="0">
                <a:latin typeface="Microsoft Sans Serif"/>
                <a:cs typeface="Microsoft Sans Serif"/>
              </a:rPr>
              <a:t> </a:t>
            </a:r>
            <a:r>
              <a:rPr sz="750" spc="10" dirty="0">
                <a:latin typeface="Microsoft Sans Serif"/>
                <a:cs typeface="Microsoft Sans Serif"/>
              </a:rPr>
              <a:t>Gardell,</a:t>
            </a:r>
            <a:r>
              <a:rPr sz="750" dirty="0">
                <a:latin typeface="Microsoft Sans Serif"/>
                <a:cs typeface="Microsoft Sans Serif"/>
              </a:rPr>
              <a:t> </a:t>
            </a:r>
            <a:r>
              <a:rPr sz="750" spc="15" dirty="0">
                <a:latin typeface="Microsoft Sans Serif"/>
                <a:cs typeface="Microsoft Sans Serif"/>
              </a:rPr>
              <a:t>I.</a:t>
            </a:r>
            <a:r>
              <a:rPr sz="750" dirty="0">
                <a:latin typeface="Microsoft Sans Serif"/>
                <a:cs typeface="Microsoft Sans Serif"/>
              </a:rPr>
              <a:t> </a:t>
            </a:r>
            <a:r>
              <a:rPr sz="750" spc="5" dirty="0">
                <a:latin typeface="Microsoft Sans Serif"/>
                <a:cs typeface="Microsoft Sans Serif"/>
              </a:rPr>
              <a:t>Gibbs,</a:t>
            </a:r>
            <a:r>
              <a:rPr sz="750" dirty="0">
                <a:latin typeface="Microsoft Sans Serif"/>
                <a:cs typeface="Microsoft Sans Serif"/>
              </a:rPr>
              <a:t> </a:t>
            </a:r>
            <a:r>
              <a:rPr sz="750" spc="-40" dirty="0">
                <a:latin typeface="Microsoft Sans Serif"/>
                <a:cs typeface="Microsoft Sans Serif"/>
              </a:rPr>
              <a:t>C.</a:t>
            </a:r>
            <a:r>
              <a:rPr sz="750" dirty="0">
                <a:latin typeface="Microsoft Sans Serif"/>
                <a:cs typeface="Microsoft Sans Serif"/>
              </a:rPr>
              <a:t> </a:t>
            </a:r>
            <a:r>
              <a:rPr sz="750" spc="15" dirty="0">
                <a:latin typeface="Microsoft Sans Serif"/>
                <a:cs typeface="Microsoft Sans Serif"/>
              </a:rPr>
              <a:t>Henville,</a:t>
            </a:r>
            <a:r>
              <a:rPr sz="750" dirty="0">
                <a:latin typeface="Microsoft Sans Serif"/>
                <a:cs typeface="Microsoft Sans Serif"/>
              </a:rPr>
              <a:t> PM </a:t>
            </a:r>
            <a:r>
              <a:rPr sz="750" spc="20" dirty="0">
                <a:latin typeface="Microsoft Sans Serif"/>
                <a:cs typeface="Microsoft Sans Serif"/>
              </a:rPr>
              <a:t>Kerrigan,</a:t>
            </a:r>
            <a:r>
              <a:rPr sz="750" dirty="0">
                <a:latin typeface="Microsoft Sans Serif"/>
                <a:cs typeface="Microsoft Sans Serif"/>
              </a:rPr>
              <a:t> </a:t>
            </a:r>
            <a:r>
              <a:rPr sz="750" spc="-80" dirty="0">
                <a:latin typeface="Microsoft Sans Serif"/>
                <a:cs typeface="Microsoft Sans Serif"/>
              </a:rPr>
              <a:t>HJ</a:t>
            </a:r>
            <a:r>
              <a:rPr sz="750" dirty="0">
                <a:latin typeface="Microsoft Sans Serif"/>
                <a:cs typeface="Microsoft Sans Serif"/>
              </a:rPr>
              <a:t> </a:t>
            </a:r>
            <a:r>
              <a:rPr sz="750" spc="10" dirty="0">
                <a:latin typeface="Microsoft Sans Serif"/>
                <a:cs typeface="Microsoft Sans Serif"/>
              </a:rPr>
              <a:t>King,</a:t>
            </a:r>
            <a:r>
              <a:rPr sz="750" dirty="0">
                <a:latin typeface="Microsoft Sans Serif"/>
                <a:cs typeface="Microsoft Sans Serif"/>
              </a:rPr>
              <a:t> </a:t>
            </a:r>
            <a:r>
              <a:rPr sz="750" spc="-30" dirty="0">
                <a:latin typeface="Microsoft Sans Serif"/>
                <a:cs typeface="Microsoft Sans Serif"/>
              </a:rPr>
              <a:t>P.</a:t>
            </a:r>
            <a:r>
              <a:rPr sz="750" dirty="0">
                <a:latin typeface="Microsoft Sans Serif"/>
                <a:cs typeface="Microsoft Sans Serif"/>
              </a:rPr>
              <a:t> </a:t>
            </a:r>
            <a:r>
              <a:rPr sz="750" spc="20" dirty="0">
                <a:latin typeface="Microsoft Sans Serif"/>
                <a:cs typeface="Microsoft Sans Serif"/>
              </a:rPr>
              <a:t>Kumar,</a:t>
            </a:r>
            <a:endParaRPr sz="750">
              <a:latin typeface="Microsoft Sans Serif"/>
              <a:cs typeface="Microsoft Sans Serif"/>
            </a:endParaRPr>
          </a:p>
          <a:p>
            <a:pPr marL="239395" marR="69215">
              <a:lnSpc>
                <a:spcPts val="960"/>
              </a:lnSpc>
              <a:spcBef>
                <a:spcPts val="45"/>
              </a:spcBef>
            </a:pPr>
            <a:r>
              <a:rPr sz="650" spc="-60" dirty="0">
                <a:latin typeface="Microsoft Sans Serif"/>
                <a:cs typeface="Microsoft Sans Serif"/>
              </a:rPr>
              <a:t>C </a:t>
            </a:r>
            <a:r>
              <a:rPr sz="650" spc="-80" dirty="0">
                <a:latin typeface="Microsoft Sans Serif"/>
                <a:cs typeface="Microsoft Sans Serif"/>
              </a:rPr>
              <a:t>J.</a:t>
            </a:r>
            <a:r>
              <a:rPr sz="650" spc="-75" dirty="0">
                <a:latin typeface="Microsoft Sans Serif"/>
                <a:cs typeface="Microsoft Sans Serif"/>
              </a:rPr>
              <a:t> </a:t>
            </a:r>
            <a:r>
              <a:rPr sz="650" spc="15" dirty="0">
                <a:latin typeface="Microsoft Sans Serif"/>
                <a:cs typeface="Microsoft Sans Serif"/>
              </a:rPr>
              <a:t>Mozina, </a:t>
            </a:r>
            <a:r>
              <a:rPr sz="650" spc="20" dirty="0">
                <a:latin typeface="Microsoft Sans Serif"/>
                <a:cs typeface="Microsoft Sans Serif"/>
              </a:rPr>
              <a:t>M. </a:t>
            </a:r>
            <a:r>
              <a:rPr sz="650" spc="5" dirty="0">
                <a:latin typeface="Microsoft Sans Serif"/>
                <a:cs typeface="Microsoft Sans Serif"/>
              </a:rPr>
              <a:t>Reichard, </a:t>
            </a:r>
            <a:r>
              <a:rPr sz="650" spc="-80" dirty="0">
                <a:latin typeface="Microsoft Sans Serif"/>
                <a:cs typeface="Microsoft Sans Serif"/>
              </a:rPr>
              <a:t>J.</a:t>
            </a:r>
            <a:r>
              <a:rPr sz="650" spc="-75" dirty="0">
                <a:latin typeface="Microsoft Sans Serif"/>
                <a:cs typeface="Microsoft Sans Serif"/>
              </a:rPr>
              <a:t> </a:t>
            </a:r>
            <a:r>
              <a:rPr sz="650" spc="10" dirty="0">
                <a:latin typeface="Microsoft Sans Serif"/>
                <a:cs typeface="Microsoft Sans Serif"/>
              </a:rPr>
              <a:t>Uchiyama, </a:t>
            </a:r>
            <a:r>
              <a:rPr sz="650" spc="-45" dirty="0">
                <a:latin typeface="Microsoft Sans Serif"/>
                <a:cs typeface="Microsoft Sans Serif"/>
              </a:rPr>
              <a:t>S. </a:t>
            </a:r>
            <a:r>
              <a:rPr sz="650" spc="15" dirty="0">
                <a:latin typeface="Microsoft Sans Serif"/>
                <a:cs typeface="Microsoft Sans Serif"/>
              </a:rPr>
              <a:t>Usman, </a:t>
            </a:r>
            <a:r>
              <a:rPr sz="650" spc="-5" dirty="0">
                <a:latin typeface="Microsoft Sans Serif"/>
                <a:cs typeface="Microsoft Sans Serif"/>
              </a:rPr>
              <a:t>D. </a:t>
            </a:r>
            <a:r>
              <a:rPr sz="650" dirty="0">
                <a:latin typeface="Microsoft Sans Serif"/>
                <a:cs typeface="Microsoft Sans Serif"/>
              </a:rPr>
              <a:t>Viers, </a:t>
            </a:r>
            <a:r>
              <a:rPr sz="650" spc="-5" dirty="0">
                <a:latin typeface="Microsoft Sans Serif"/>
                <a:cs typeface="Microsoft Sans Serif"/>
              </a:rPr>
              <a:t>D. </a:t>
            </a:r>
            <a:r>
              <a:rPr sz="650" spc="25" dirty="0">
                <a:latin typeface="Microsoft Sans Serif"/>
                <a:cs typeface="Microsoft Sans Serif"/>
              </a:rPr>
              <a:t>Wardlow </a:t>
            </a:r>
            <a:r>
              <a:rPr sz="650" spc="5" dirty="0">
                <a:latin typeface="Microsoft Sans Serif"/>
                <a:cs typeface="Microsoft Sans Serif"/>
              </a:rPr>
              <a:t>y </a:t>
            </a:r>
            <a:r>
              <a:rPr sz="650" spc="20" dirty="0">
                <a:latin typeface="Microsoft Sans Serif"/>
                <a:cs typeface="Microsoft Sans Serif"/>
              </a:rPr>
              <a:t>M. </a:t>
            </a:r>
            <a:r>
              <a:rPr sz="650" spc="25" dirty="0">
                <a:latin typeface="Microsoft Sans Serif"/>
                <a:cs typeface="Microsoft Sans Serif"/>
              </a:rPr>
              <a:t> </a:t>
            </a:r>
            <a:r>
              <a:rPr sz="650" spc="-5" dirty="0">
                <a:latin typeface="Microsoft Sans Serif"/>
                <a:cs typeface="Microsoft Sans Serif"/>
              </a:rPr>
              <a:t>Yalla,</a:t>
            </a:r>
            <a:r>
              <a:rPr sz="650" dirty="0">
                <a:latin typeface="Microsoft Sans Serif"/>
                <a:cs typeface="Microsoft Sans Serif"/>
              </a:rPr>
              <a:t> </a:t>
            </a:r>
            <a:r>
              <a:rPr sz="650" spc="20" dirty="0">
                <a:latin typeface="Microsoft Sans Serif"/>
                <a:cs typeface="Microsoft Sans Serif"/>
              </a:rPr>
              <a:t>“Rendimiento</a:t>
            </a:r>
            <a:r>
              <a:rPr sz="650" dirty="0">
                <a:latin typeface="Microsoft Sans Serif"/>
                <a:cs typeface="Microsoft Sans Serif"/>
              </a:rPr>
              <a:t> </a:t>
            </a:r>
            <a:r>
              <a:rPr sz="650" spc="20" dirty="0">
                <a:latin typeface="Microsoft Sans Serif"/>
                <a:cs typeface="Microsoft Sans Serif"/>
              </a:rPr>
              <a:t>de</a:t>
            </a:r>
            <a:r>
              <a:rPr sz="650" spc="5" dirty="0">
                <a:latin typeface="Microsoft Sans Serif"/>
                <a:cs typeface="Microsoft Sans Serif"/>
              </a:rPr>
              <a:t> </a:t>
            </a:r>
            <a:r>
              <a:rPr sz="650" spc="10" dirty="0">
                <a:latin typeface="Microsoft Sans Serif"/>
                <a:cs typeface="Microsoft Sans Serif"/>
              </a:rPr>
              <a:t>la</a:t>
            </a:r>
            <a:r>
              <a:rPr sz="650" dirty="0">
                <a:latin typeface="Microsoft Sans Serif"/>
                <a:cs typeface="Microsoft Sans Serif"/>
              </a:rPr>
              <a:t> </a:t>
            </a:r>
            <a:r>
              <a:rPr sz="650" spc="20" dirty="0">
                <a:latin typeface="Microsoft Sans Serif"/>
                <a:cs typeface="Microsoft Sans Serif"/>
              </a:rPr>
              <a:t>protección</a:t>
            </a:r>
            <a:r>
              <a:rPr sz="650" dirty="0">
                <a:latin typeface="Microsoft Sans Serif"/>
                <a:cs typeface="Microsoft Sans Serif"/>
              </a:rPr>
              <a:t> </a:t>
            </a:r>
            <a:r>
              <a:rPr sz="650" spc="20" dirty="0">
                <a:latin typeface="Microsoft Sans Serif"/>
                <a:cs typeface="Microsoft Sans Serif"/>
              </a:rPr>
              <a:t>del</a:t>
            </a:r>
            <a:r>
              <a:rPr sz="650" spc="5" dirty="0">
                <a:latin typeface="Microsoft Sans Serif"/>
                <a:cs typeface="Microsoft Sans Serif"/>
              </a:rPr>
              <a:t> </a:t>
            </a:r>
            <a:r>
              <a:rPr sz="650" spc="25" dirty="0">
                <a:latin typeface="Microsoft Sans Serif"/>
                <a:cs typeface="Microsoft Sans Serif"/>
              </a:rPr>
              <a:t>generador</a:t>
            </a:r>
            <a:r>
              <a:rPr sz="650" dirty="0">
                <a:latin typeface="Microsoft Sans Serif"/>
                <a:cs typeface="Microsoft Sans Serif"/>
              </a:rPr>
              <a:t> </a:t>
            </a:r>
            <a:r>
              <a:rPr sz="650" spc="30" dirty="0">
                <a:latin typeface="Microsoft Sans Serif"/>
                <a:cs typeface="Microsoft Sans Serif"/>
              </a:rPr>
              <a:t>durante</a:t>
            </a:r>
            <a:r>
              <a:rPr sz="650" spc="5" dirty="0">
                <a:latin typeface="Microsoft Sans Serif"/>
                <a:cs typeface="Microsoft Sans Serif"/>
              </a:rPr>
              <a:t> </a:t>
            </a:r>
            <a:r>
              <a:rPr sz="650" spc="25" dirty="0">
                <a:latin typeface="Microsoft Sans Serif"/>
                <a:cs typeface="Microsoft Sans Serif"/>
              </a:rPr>
              <a:t>perturbaciones </a:t>
            </a:r>
            <a:r>
              <a:rPr sz="650" spc="-160" dirty="0">
                <a:latin typeface="Microsoft Sans Serif"/>
                <a:cs typeface="Microsoft Sans Serif"/>
              </a:rPr>
              <a:t> </a:t>
            </a:r>
            <a:r>
              <a:rPr sz="650" spc="30" dirty="0">
                <a:latin typeface="Microsoft Sans Serif"/>
                <a:cs typeface="Microsoft Sans Serif"/>
              </a:rPr>
              <a:t>importantes </a:t>
            </a:r>
            <a:r>
              <a:rPr sz="650" spc="20" dirty="0">
                <a:latin typeface="Microsoft Sans Serif"/>
                <a:cs typeface="Microsoft Sans Serif"/>
              </a:rPr>
              <a:t>del </a:t>
            </a:r>
            <a:r>
              <a:rPr sz="650" spc="10" dirty="0">
                <a:latin typeface="Microsoft Sans Serif"/>
                <a:cs typeface="Microsoft Sans Serif"/>
              </a:rPr>
              <a:t>sistema”,Transacciones </a:t>
            </a:r>
            <a:r>
              <a:rPr sz="650" spc="-45" dirty="0">
                <a:latin typeface="Microsoft Sans Serif"/>
                <a:cs typeface="Microsoft Sans Serif"/>
              </a:rPr>
              <a:t>IEEE </a:t>
            </a:r>
            <a:r>
              <a:rPr sz="650" spc="20" dirty="0">
                <a:latin typeface="Microsoft Sans Serif"/>
                <a:cs typeface="Microsoft Sans Serif"/>
              </a:rPr>
              <a:t>sobre </a:t>
            </a:r>
            <a:r>
              <a:rPr sz="650" spc="25" dirty="0">
                <a:latin typeface="Microsoft Sans Serif"/>
                <a:cs typeface="Microsoft Sans Serif"/>
              </a:rPr>
              <a:t>suministro </a:t>
            </a:r>
            <a:r>
              <a:rPr sz="650" spc="20" dirty="0">
                <a:latin typeface="Microsoft Sans Serif"/>
                <a:cs typeface="Microsoft Sans Serif"/>
              </a:rPr>
              <a:t>de </a:t>
            </a:r>
            <a:r>
              <a:rPr sz="650" spc="15" dirty="0">
                <a:latin typeface="Microsoft Sans Serif"/>
                <a:cs typeface="Microsoft Sans Serif"/>
              </a:rPr>
              <a:t>energía, </a:t>
            </a:r>
            <a:r>
              <a:rPr sz="650" spc="20" dirty="0">
                <a:latin typeface="Microsoft Sans Serif"/>
                <a:cs typeface="Microsoft Sans Serif"/>
              </a:rPr>
              <a:t> </a:t>
            </a:r>
            <a:r>
              <a:rPr sz="650" spc="10" dirty="0">
                <a:latin typeface="Microsoft Sans Serif"/>
                <a:cs typeface="Microsoft Sans Serif"/>
              </a:rPr>
              <a:t>vol.</a:t>
            </a:r>
            <a:r>
              <a:rPr sz="650" spc="-5" dirty="0">
                <a:latin typeface="Microsoft Sans Serif"/>
                <a:cs typeface="Microsoft Sans Serif"/>
              </a:rPr>
              <a:t> </a:t>
            </a:r>
            <a:r>
              <a:rPr sz="650" dirty="0">
                <a:latin typeface="Microsoft Sans Serif"/>
                <a:cs typeface="Microsoft Sans Serif"/>
              </a:rPr>
              <a:t>19,</a:t>
            </a:r>
            <a:r>
              <a:rPr sz="650" spc="-5" dirty="0">
                <a:latin typeface="Microsoft Sans Serif"/>
                <a:cs typeface="Microsoft Sans Serif"/>
              </a:rPr>
              <a:t> </a:t>
            </a:r>
            <a:r>
              <a:rPr sz="650" spc="35" dirty="0">
                <a:latin typeface="Microsoft Sans Serif"/>
                <a:cs typeface="Microsoft Sans Serif"/>
              </a:rPr>
              <a:t>número</a:t>
            </a:r>
            <a:r>
              <a:rPr sz="650" spc="-5" dirty="0">
                <a:latin typeface="Microsoft Sans Serif"/>
                <a:cs typeface="Microsoft Sans Serif"/>
              </a:rPr>
              <a:t> </a:t>
            </a:r>
            <a:r>
              <a:rPr sz="650" dirty="0">
                <a:latin typeface="Microsoft Sans Serif"/>
                <a:cs typeface="Microsoft Sans Serif"/>
              </a:rPr>
              <a:t>4,</a:t>
            </a:r>
            <a:r>
              <a:rPr sz="650" spc="-5" dirty="0">
                <a:latin typeface="Microsoft Sans Serif"/>
                <a:cs typeface="Microsoft Sans Serif"/>
              </a:rPr>
              <a:t> </a:t>
            </a:r>
            <a:r>
              <a:rPr sz="650" spc="10" dirty="0">
                <a:latin typeface="Microsoft Sans Serif"/>
                <a:cs typeface="Microsoft Sans Serif"/>
              </a:rPr>
              <a:t>págs.</a:t>
            </a:r>
            <a:r>
              <a:rPr sz="650" spc="-5" dirty="0">
                <a:latin typeface="Microsoft Sans Serif"/>
                <a:cs typeface="Microsoft Sans Serif"/>
              </a:rPr>
              <a:t> </a:t>
            </a:r>
            <a:r>
              <a:rPr sz="650" spc="20" dirty="0">
                <a:latin typeface="Microsoft Sans Serif"/>
                <a:cs typeface="Microsoft Sans Serif"/>
              </a:rPr>
              <a:t>1650–1662,</a:t>
            </a:r>
            <a:r>
              <a:rPr sz="650" spc="-5" dirty="0">
                <a:latin typeface="Microsoft Sans Serif"/>
                <a:cs typeface="Microsoft Sans Serif"/>
              </a:rPr>
              <a:t> </a:t>
            </a:r>
            <a:r>
              <a:rPr sz="650" spc="25" dirty="0">
                <a:latin typeface="Microsoft Sans Serif"/>
                <a:cs typeface="Microsoft Sans Serif"/>
              </a:rPr>
              <a:t>octubre</a:t>
            </a:r>
            <a:r>
              <a:rPr sz="650" spc="-5" dirty="0">
                <a:latin typeface="Microsoft Sans Serif"/>
                <a:cs typeface="Microsoft Sans Serif"/>
              </a:rPr>
              <a:t> </a:t>
            </a:r>
            <a:r>
              <a:rPr sz="650" spc="20" dirty="0">
                <a:latin typeface="Microsoft Sans Serif"/>
                <a:cs typeface="Microsoft Sans Serif"/>
              </a:rPr>
              <a:t>de</a:t>
            </a:r>
            <a:r>
              <a:rPr sz="650" spc="-5" dirty="0">
                <a:latin typeface="Microsoft Sans Serif"/>
                <a:cs typeface="Microsoft Sans Serif"/>
              </a:rPr>
              <a:t> </a:t>
            </a:r>
            <a:r>
              <a:rPr sz="650" spc="5" dirty="0">
                <a:latin typeface="Microsoft Sans Serif"/>
                <a:cs typeface="Microsoft Sans Serif"/>
              </a:rPr>
              <a:t>2004.</a:t>
            </a:r>
            <a:endParaRPr sz="650">
              <a:latin typeface="Microsoft Sans Serif"/>
              <a:cs typeface="Microsoft Sans Serif"/>
            </a:endParaRPr>
          </a:p>
          <a:p>
            <a:pPr marL="114935" marR="71120" indent="-114935">
              <a:lnSpc>
                <a:spcPct val="123100"/>
              </a:lnSpc>
              <a:spcBef>
                <a:spcPts val="140"/>
              </a:spcBef>
              <a:buSzPct val="84615"/>
              <a:buAutoNum type="arabicPlain" startAt="9"/>
              <a:tabLst>
                <a:tab pos="114935" algn="l"/>
              </a:tabLst>
            </a:pPr>
            <a:r>
              <a:rPr sz="650" spc="5" dirty="0">
                <a:latin typeface="Microsoft Sans Serif"/>
                <a:cs typeface="Microsoft Sans Serif"/>
              </a:rPr>
              <a:t>Guía</a:t>
            </a:r>
            <a:r>
              <a:rPr sz="650" dirty="0">
                <a:latin typeface="Microsoft Sans Serif"/>
                <a:cs typeface="Microsoft Sans Serif"/>
              </a:rPr>
              <a:t> </a:t>
            </a:r>
            <a:r>
              <a:rPr sz="650" spc="-45" dirty="0">
                <a:latin typeface="Microsoft Sans Serif"/>
                <a:cs typeface="Microsoft Sans Serif"/>
              </a:rPr>
              <a:t>IEEE</a:t>
            </a:r>
            <a:r>
              <a:rPr sz="650" spc="5" dirty="0">
                <a:latin typeface="Microsoft Sans Serif"/>
                <a:cs typeface="Microsoft Sans Serif"/>
              </a:rPr>
              <a:t> </a:t>
            </a:r>
            <a:r>
              <a:rPr sz="650" spc="20" dirty="0">
                <a:latin typeface="Microsoft Sans Serif"/>
                <a:cs typeface="Microsoft Sans Serif"/>
              </a:rPr>
              <a:t>para</a:t>
            </a:r>
            <a:r>
              <a:rPr sz="650" dirty="0">
                <a:latin typeface="Microsoft Sans Serif"/>
                <a:cs typeface="Microsoft Sans Serif"/>
              </a:rPr>
              <a:t> </a:t>
            </a:r>
            <a:r>
              <a:rPr sz="650" spc="20" dirty="0">
                <a:latin typeface="Microsoft Sans Serif"/>
                <a:cs typeface="Microsoft Sans Serif"/>
              </a:rPr>
              <a:t>protección</a:t>
            </a:r>
            <a:r>
              <a:rPr sz="650" spc="5" dirty="0">
                <a:latin typeface="Microsoft Sans Serif"/>
                <a:cs typeface="Microsoft Sans Serif"/>
              </a:rPr>
              <a:t> </a:t>
            </a:r>
            <a:r>
              <a:rPr sz="650" spc="20" dirty="0">
                <a:latin typeface="Microsoft Sans Serif"/>
                <a:cs typeface="Microsoft Sans Serif"/>
              </a:rPr>
              <a:t>de</a:t>
            </a:r>
            <a:r>
              <a:rPr sz="650" dirty="0">
                <a:latin typeface="Microsoft Sans Serif"/>
                <a:cs typeface="Microsoft Sans Serif"/>
              </a:rPr>
              <a:t> </a:t>
            </a:r>
            <a:r>
              <a:rPr sz="650" spc="15" dirty="0">
                <a:latin typeface="Microsoft Sans Serif"/>
                <a:cs typeface="Microsoft Sans Serif"/>
              </a:rPr>
              <a:t>frecuencia</a:t>
            </a:r>
            <a:r>
              <a:rPr sz="650" spc="5" dirty="0">
                <a:latin typeface="Microsoft Sans Serif"/>
                <a:cs typeface="Microsoft Sans Serif"/>
              </a:rPr>
              <a:t> </a:t>
            </a:r>
            <a:r>
              <a:rPr sz="650" spc="30" dirty="0">
                <a:latin typeface="Microsoft Sans Serif"/>
                <a:cs typeface="Microsoft Sans Serif"/>
              </a:rPr>
              <a:t>anormal</a:t>
            </a:r>
            <a:r>
              <a:rPr sz="650" dirty="0">
                <a:latin typeface="Microsoft Sans Serif"/>
                <a:cs typeface="Microsoft Sans Serif"/>
              </a:rPr>
              <a:t> </a:t>
            </a:r>
            <a:r>
              <a:rPr sz="650" spc="20" dirty="0">
                <a:latin typeface="Microsoft Sans Serif"/>
                <a:cs typeface="Microsoft Sans Serif"/>
              </a:rPr>
              <a:t>para</a:t>
            </a:r>
            <a:r>
              <a:rPr sz="650" spc="5" dirty="0">
                <a:latin typeface="Microsoft Sans Serif"/>
                <a:cs typeface="Microsoft Sans Serif"/>
              </a:rPr>
              <a:t> </a:t>
            </a:r>
            <a:r>
              <a:rPr sz="650" spc="20" dirty="0">
                <a:latin typeface="Microsoft Sans Serif"/>
                <a:cs typeface="Microsoft Sans Serif"/>
              </a:rPr>
              <a:t>plantas</a:t>
            </a:r>
            <a:r>
              <a:rPr sz="650" dirty="0">
                <a:latin typeface="Microsoft Sans Serif"/>
                <a:cs typeface="Microsoft Sans Serif"/>
              </a:rPr>
              <a:t> </a:t>
            </a:r>
            <a:r>
              <a:rPr sz="650" spc="20" dirty="0">
                <a:latin typeface="Microsoft Sans Serif"/>
                <a:cs typeface="Microsoft Sans Serif"/>
              </a:rPr>
              <a:t>generadoras</a:t>
            </a:r>
            <a:r>
              <a:rPr sz="650" spc="5" dirty="0">
                <a:latin typeface="Microsoft Sans Serif"/>
                <a:cs typeface="Microsoft Sans Serif"/>
              </a:rPr>
              <a:t> </a:t>
            </a:r>
            <a:r>
              <a:rPr sz="650" spc="20" dirty="0">
                <a:latin typeface="Microsoft Sans Serif"/>
                <a:cs typeface="Microsoft Sans Serif"/>
              </a:rPr>
              <a:t>de </a:t>
            </a:r>
            <a:r>
              <a:rPr sz="650" spc="-160" dirty="0">
                <a:latin typeface="Microsoft Sans Serif"/>
                <a:cs typeface="Microsoft Sans Serif"/>
              </a:rPr>
              <a:t> </a:t>
            </a:r>
            <a:r>
              <a:rPr sz="650" spc="15" dirty="0">
                <a:latin typeface="Microsoft Sans Serif"/>
                <a:cs typeface="Microsoft Sans Serif"/>
              </a:rPr>
              <a:t>energía,</a:t>
            </a:r>
            <a:r>
              <a:rPr sz="650" spc="10" dirty="0">
                <a:latin typeface="Microsoft Sans Serif"/>
                <a:cs typeface="Microsoft Sans Serif"/>
              </a:rPr>
              <a:t>Estándar</a:t>
            </a:r>
            <a:r>
              <a:rPr sz="650" spc="-5" dirty="0">
                <a:latin typeface="Microsoft Sans Serif"/>
                <a:cs typeface="Microsoft Sans Serif"/>
              </a:rPr>
              <a:t> </a:t>
            </a:r>
            <a:r>
              <a:rPr sz="650" spc="-45" dirty="0">
                <a:latin typeface="Microsoft Sans Serif"/>
                <a:cs typeface="Microsoft Sans Serif"/>
              </a:rPr>
              <a:t>IEEE</a:t>
            </a:r>
            <a:r>
              <a:rPr sz="650" spc="-5" dirty="0">
                <a:latin typeface="Microsoft Sans Serif"/>
                <a:cs typeface="Microsoft Sans Serif"/>
              </a:rPr>
              <a:t> </a:t>
            </a:r>
            <a:r>
              <a:rPr sz="650" dirty="0">
                <a:latin typeface="Microsoft Sans Serif"/>
                <a:cs typeface="Microsoft Sans Serif"/>
              </a:rPr>
              <a:t>C37.106-2003.</a:t>
            </a:r>
            <a:endParaRPr sz="650">
              <a:latin typeface="Microsoft Sans Serif"/>
              <a:cs typeface="Microsoft Sans Serif"/>
            </a:endParaRPr>
          </a:p>
          <a:p>
            <a:pPr marL="151130" marR="80645" indent="-151130">
              <a:lnSpc>
                <a:spcPct val="133300"/>
              </a:lnSpc>
              <a:spcBef>
                <a:spcPts val="195"/>
              </a:spcBef>
              <a:buSzPct val="83333"/>
              <a:buAutoNum type="arabicPlain" startAt="9"/>
              <a:tabLst>
                <a:tab pos="151130" algn="l"/>
              </a:tabLst>
            </a:pPr>
            <a:r>
              <a:rPr sz="600" spc="5" dirty="0">
                <a:latin typeface="Microsoft Sans Serif"/>
                <a:cs typeface="Microsoft Sans Serif"/>
              </a:rPr>
              <a:t>Guía</a:t>
            </a:r>
            <a:r>
              <a:rPr sz="600" spc="-5" dirty="0">
                <a:latin typeface="Microsoft Sans Serif"/>
                <a:cs typeface="Microsoft Sans Serif"/>
              </a:rPr>
              <a:t> </a:t>
            </a:r>
            <a:r>
              <a:rPr sz="600" spc="-45" dirty="0">
                <a:latin typeface="Microsoft Sans Serif"/>
                <a:cs typeface="Microsoft Sans Serif"/>
              </a:rPr>
              <a:t>IEEE</a:t>
            </a:r>
            <a:r>
              <a:rPr sz="600" dirty="0">
                <a:latin typeface="Microsoft Sans Serif"/>
                <a:cs typeface="Microsoft Sans Serif"/>
              </a:rPr>
              <a:t> </a:t>
            </a:r>
            <a:r>
              <a:rPr sz="600" spc="20" dirty="0">
                <a:latin typeface="Microsoft Sans Serif"/>
                <a:cs typeface="Microsoft Sans Serif"/>
              </a:rPr>
              <a:t>para</a:t>
            </a:r>
            <a:r>
              <a:rPr sz="600" dirty="0">
                <a:latin typeface="Microsoft Sans Serif"/>
                <a:cs typeface="Microsoft Sans Serif"/>
              </a:rPr>
              <a:t> </a:t>
            </a:r>
            <a:r>
              <a:rPr sz="600" spc="10" dirty="0">
                <a:latin typeface="Microsoft Sans Serif"/>
                <a:cs typeface="Microsoft Sans Serif"/>
              </a:rPr>
              <a:t>aplicaciones</a:t>
            </a:r>
            <a:r>
              <a:rPr sz="600" dirty="0">
                <a:latin typeface="Microsoft Sans Serif"/>
                <a:cs typeface="Microsoft Sans Serif"/>
              </a:rPr>
              <a:t> </a:t>
            </a:r>
            <a:r>
              <a:rPr sz="600" spc="20" dirty="0">
                <a:latin typeface="Microsoft Sans Serif"/>
                <a:cs typeface="Microsoft Sans Serif"/>
              </a:rPr>
              <a:t>de</a:t>
            </a:r>
            <a:r>
              <a:rPr sz="600" dirty="0">
                <a:latin typeface="Microsoft Sans Serif"/>
                <a:cs typeface="Microsoft Sans Serif"/>
              </a:rPr>
              <a:t> </a:t>
            </a:r>
            <a:r>
              <a:rPr sz="600" spc="10" dirty="0">
                <a:latin typeface="Microsoft Sans Serif"/>
                <a:cs typeface="Microsoft Sans Serif"/>
              </a:rPr>
              <a:t>relés</a:t>
            </a:r>
            <a:r>
              <a:rPr sz="600" dirty="0">
                <a:latin typeface="Microsoft Sans Serif"/>
                <a:cs typeface="Microsoft Sans Serif"/>
              </a:rPr>
              <a:t> </a:t>
            </a:r>
            <a:r>
              <a:rPr sz="600" spc="20" dirty="0">
                <a:latin typeface="Microsoft Sans Serif"/>
                <a:cs typeface="Microsoft Sans Serif"/>
              </a:rPr>
              <a:t>de</a:t>
            </a:r>
            <a:r>
              <a:rPr sz="600" spc="-5" dirty="0">
                <a:latin typeface="Microsoft Sans Serif"/>
                <a:cs typeface="Microsoft Sans Serif"/>
              </a:rPr>
              <a:t> </a:t>
            </a:r>
            <a:r>
              <a:rPr sz="600" spc="20" dirty="0">
                <a:latin typeface="Microsoft Sans Serif"/>
                <a:cs typeface="Microsoft Sans Serif"/>
              </a:rPr>
              <a:t>protección</a:t>
            </a:r>
            <a:r>
              <a:rPr sz="600" dirty="0">
                <a:latin typeface="Microsoft Sans Serif"/>
                <a:cs typeface="Microsoft Sans Serif"/>
              </a:rPr>
              <a:t> </a:t>
            </a:r>
            <a:r>
              <a:rPr sz="600" spc="20" dirty="0">
                <a:latin typeface="Microsoft Sans Serif"/>
                <a:cs typeface="Microsoft Sans Serif"/>
              </a:rPr>
              <a:t>en</a:t>
            </a:r>
            <a:r>
              <a:rPr sz="600" dirty="0">
                <a:latin typeface="Microsoft Sans Serif"/>
                <a:cs typeface="Microsoft Sans Serif"/>
              </a:rPr>
              <a:t> </a:t>
            </a:r>
            <a:r>
              <a:rPr sz="600" spc="25" dirty="0">
                <a:latin typeface="Microsoft Sans Serif"/>
                <a:cs typeface="Microsoft Sans Serif"/>
              </a:rPr>
              <a:t>transformadores</a:t>
            </a:r>
            <a:r>
              <a:rPr sz="600" dirty="0">
                <a:latin typeface="Microsoft Sans Serif"/>
                <a:cs typeface="Microsoft Sans Serif"/>
              </a:rPr>
              <a:t> </a:t>
            </a:r>
            <a:r>
              <a:rPr sz="600" spc="20" dirty="0">
                <a:latin typeface="Microsoft Sans Serif"/>
                <a:cs typeface="Microsoft Sans Serif"/>
              </a:rPr>
              <a:t>de</a:t>
            </a:r>
            <a:r>
              <a:rPr sz="600" dirty="0">
                <a:latin typeface="Microsoft Sans Serif"/>
                <a:cs typeface="Microsoft Sans Serif"/>
              </a:rPr>
              <a:t> </a:t>
            </a:r>
            <a:r>
              <a:rPr sz="600" spc="15" dirty="0">
                <a:latin typeface="Microsoft Sans Serif"/>
                <a:cs typeface="Microsoft Sans Serif"/>
              </a:rPr>
              <a:t>potencia, </a:t>
            </a:r>
            <a:r>
              <a:rPr sz="600" spc="-145" dirty="0">
                <a:latin typeface="Microsoft Sans Serif"/>
                <a:cs typeface="Microsoft Sans Serif"/>
              </a:rPr>
              <a:t> </a:t>
            </a:r>
            <a:r>
              <a:rPr sz="600" spc="10" dirty="0">
                <a:latin typeface="Microsoft Sans Serif"/>
                <a:cs typeface="Microsoft Sans Serif"/>
              </a:rPr>
              <a:t>Estándar</a:t>
            </a:r>
            <a:r>
              <a:rPr sz="600" spc="-10" dirty="0">
                <a:latin typeface="Microsoft Sans Serif"/>
                <a:cs typeface="Microsoft Sans Serif"/>
              </a:rPr>
              <a:t> </a:t>
            </a:r>
            <a:r>
              <a:rPr sz="600" spc="-45" dirty="0">
                <a:latin typeface="Microsoft Sans Serif"/>
                <a:cs typeface="Microsoft Sans Serif"/>
              </a:rPr>
              <a:t>IEEE</a:t>
            </a:r>
            <a:r>
              <a:rPr sz="600" spc="-5" dirty="0">
                <a:latin typeface="Microsoft Sans Serif"/>
                <a:cs typeface="Microsoft Sans Serif"/>
              </a:rPr>
              <a:t> </a:t>
            </a:r>
            <a:r>
              <a:rPr sz="600" dirty="0">
                <a:latin typeface="Microsoft Sans Serif"/>
                <a:cs typeface="Microsoft Sans Serif"/>
              </a:rPr>
              <a:t>C37.91-2008.</a:t>
            </a:r>
            <a:endParaRPr sz="600">
              <a:latin typeface="Microsoft Sans Serif"/>
              <a:cs typeface="Microsoft Sans Serif"/>
            </a:endParaRPr>
          </a:p>
          <a:p>
            <a:pPr marL="209550" marR="223520" indent="-209550">
              <a:lnSpc>
                <a:spcPct val="106700"/>
              </a:lnSpc>
              <a:spcBef>
                <a:spcPts val="220"/>
              </a:spcBef>
              <a:buAutoNum type="arabicPlain" startAt="9"/>
              <a:tabLst>
                <a:tab pos="209550" algn="l"/>
              </a:tabLst>
            </a:pPr>
            <a:r>
              <a:rPr sz="750" spc="-80" dirty="0">
                <a:latin typeface="Microsoft Sans Serif"/>
                <a:cs typeface="Microsoft Sans Serif"/>
              </a:rPr>
              <a:t>RE</a:t>
            </a:r>
            <a:r>
              <a:rPr sz="750" spc="-5" dirty="0">
                <a:latin typeface="Microsoft Sans Serif"/>
                <a:cs typeface="Microsoft Sans Serif"/>
              </a:rPr>
              <a:t> </a:t>
            </a:r>
            <a:r>
              <a:rPr sz="750" spc="20" dirty="0">
                <a:latin typeface="Microsoft Sans Serif"/>
                <a:cs typeface="Microsoft Sans Serif"/>
              </a:rPr>
              <a:t>Warner,</a:t>
            </a:r>
            <a:r>
              <a:rPr sz="750" spc="-5" dirty="0">
                <a:latin typeface="Microsoft Sans Serif"/>
                <a:cs typeface="Microsoft Sans Serif"/>
              </a:rPr>
              <a:t> </a:t>
            </a:r>
            <a:r>
              <a:rPr sz="750" spc="-25" dirty="0">
                <a:latin typeface="Microsoft Sans Serif"/>
                <a:cs typeface="Microsoft Sans Serif"/>
              </a:rPr>
              <a:t>T.</a:t>
            </a:r>
            <a:r>
              <a:rPr sz="750" spc="-5" dirty="0">
                <a:latin typeface="Microsoft Sans Serif"/>
                <a:cs typeface="Microsoft Sans Serif"/>
              </a:rPr>
              <a:t> </a:t>
            </a:r>
            <a:r>
              <a:rPr sz="750" spc="-25" dirty="0">
                <a:latin typeface="Microsoft Sans Serif"/>
                <a:cs typeface="Microsoft Sans Serif"/>
              </a:rPr>
              <a:t>L</a:t>
            </a:r>
            <a:r>
              <a:rPr sz="750" dirty="0">
                <a:latin typeface="Microsoft Sans Serif"/>
                <a:cs typeface="Microsoft Sans Serif"/>
              </a:rPr>
              <a:t> </a:t>
            </a:r>
            <a:r>
              <a:rPr sz="750" spc="25" dirty="0">
                <a:latin typeface="Microsoft Sans Serif"/>
                <a:cs typeface="Microsoft Sans Serif"/>
              </a:rPr>
              <a:t>Dillman</a:t>
            </a:r>
            <a:r>
              <a:rPr sz="750" spc="-5" dirty="0">
                <a:latin typeface="Microsoft Sans Serif"/>
                <a:cs typeface="Microsoft Sans Serif"/>
              </a:rPr>
              <a:t> </a:t>
            </a:r>
            <a:r>
              <a:rPr sz="750" spc="5" dirty="0">
                <a:latin typeface="Microsoft Sans Serif"/>
                <a:cs typeface="Microsoft Sans Serif"/>
              </a:rPr>
              <a:t>y</a:t>
            </a:r>
            <a:r>
              <a:rPr sz="750" spc="-5" dirty="0">
                <a:latin typeface="Microsoft Sans Serif"/>
                <a:cs typeface="Microsoft Sans Serif"/>
              </a:rPr>
              <a:t> </a:t>
            </a:r>
            <a:r>
              <a:rPr sz="750" spc="-20" dirty="0">
                <a:latin typeface="Microsoft Sans Serif"/>
                <a:cs typeface="Microsoft Sans Serif"/>
              </a:rPr>
              <a:t>MS</a:t>
            </a:r>
            <a:r>
              <a:rPr sz="750" dirty="0">
                <a:latin typeface="Microsoft Sans Serif"/>
                <a:cs typeface="Microsoft Sans Serif"/>
              </a:rPr>
              <a:t> </a:t>
            </a:r>
            <a:r>
              <a:rPr sz="750" spc="20" dirty="0">
                <a:latin typeface="Microsoft Sans Serif"/>
                <a:cs typeface="Microsoft Sans Serif"/>
              </a:rPr>
              <a:t>Baldwin,</a:t>
            </a:r>
            <a:r>
              <a:rPr sz="750" spc="-5" dirty="0">
                <a:latin typeface="Microsoft Sans Serif"/>
                <a:cs typeface="Microsoft Sans Serif"/>
              </a:rPr>
              <a:t> </a:t>
            </a:r>
            <a:r>
              <a:rPr sz="750" spc="15" dirty="0">
                <a:latin typeface="Microsoft Sans Serif"/>
                <a:cs typeface="Microsoft Sans Serif"/>
              </a:rPr>
              <a:t>“Off-Frequency</a:t>
            </a:r>
            <a:r>
              <a:rPr sz="750" spc="-5" dirty="0">
                <a:latin typeface="Microsoft Sans Serif"/>
                <a:cs typeface="Microsoft Sans Serif"/>
              </a:rPr>
              <a:t> </a:t>
            </a:r>
            <a:r>
              <a:rPr sz="750" spc="20" dirty="0">
                <a:latin typeface="Microsoft Sans Serif"/>
                <a:cs typeface="Microsoft Sans Serif"/>
              </a:rPr>
              <a:t>Turbine- </a:t>
            </a:r>
            <a:r>
              <a:rPr sz="750" spc="-180" dirty="0">
                <a:latin typeface="Microsoft Sans Serif"/>
                <a:cs typeface="Microsoft Sans Serif"/>
              </a:rPr>
              <a:t> </a:t>
            </a:r>
            <a:r>
              <a:rPr sz="750" spc="25" dirty="0">
                <a:latin typeface="Microsoft Sans Serif"/>
                <a:cs typeface="Microsoft Sans Serif"/>
              </a:rPr>
              <a:t>Generator </a:t>
            </a:r>
            <a:r>
              <a:rPr sz="750" spc="30" dirty="0">
                <a:latin typeface="Microsoft Sans Serif"/>
                <a:cs typeface="Microsoft Sans Serif"/>
              </a:rPr>
              <a:t>Unit </a:t>
            </a:r>
            <a:r>
              <a:rPr sz="750" spc="25" dirty="0">
                <a:latin typeface="Microsoft Sans Serif"/>
                <a:cs typeface="Microsoft Sans Serif"/>
              </a:rPr>
              <a:t>Operation”, </a:t>
            </a:r>
            <a:r>
              <a:rPr sz="750" spc="5" dirty="0">
                <a:latin typeface="Microsoft Sans Serif"/>
                <a:cs typeface="Microsoft Sans Serif"/>
              </a:rPr>
              <a:t>actas </a:t>
            </a:r>
            <a:r>
              <a:rPr sz="750" spc="25" dirty="0">
                <a:latin typeface="Microsoft Sans Serif"/>
                <a:cs typeface="Microsoft Sans Serif"/>
              </a:rPr>
              <a:t>de </a:t>
            </a:r>
            <a:r>
              <a:rPr sz="750" spc="10" dirty="0">
                <a:latin typeface="Microsoft Sans Serif"/>
                <a:cs typeface="Microsoft Sans Serif"/>
              </a:rPr>
              <a:t>la </a:t>
            </a:r>
            <a:r>
              <a:rPr sz="750" spc="20" dirty="0">
                <a:latin typeface="Microsoft Sans Serif"/>
                <a:cs typeface="Microsoft Sans Serif"/>
              </a:rPr>
              <a:t>American Power </a:t>
            </a:r>
            <a:r>
              <a:rPr sz="750" spc="25" dirty="0">
                <a:latin typeface="Microsoft Sans Serif"/>
                <a:cs typeface="Microsoft Sans Serif"/>
              </a:rPr>
              <a:t> </a:t>
            </a:r>
            <a:r>
              <a:rPr sz="750" spc="15" dirty="0">
                <a:latin typeface="Microsoft Sans Serif"/>
                <a:cs typeface="Microsoft Sans Serif"/>
              </a:rPr>
              <a:t>Conference,</a:t>
            </a:r>
            <a:r>
              <a:rPr sz="750" spc="-10" dirty="0">
                <a:latin typeface="Microsoft Sans Serif"/>
                <a:cs typeface="Microsoft Sans Serif"/>
              </a:rPr>
              <a:t> </a:t>
            </a:r>
            <a:r>
              <a:rPr sz="750" spc="10" dirty="0">
                <a:latin typeface="Microsoft Sans Serif"/>
                <a:cs typeface="Microsoft Sans Serif"/>
              </a:rPr>
              <a:t>vol.</a:t>
            </a:r>
            <a:r>
              <a:rPr sz="750" spc="-5" dirty="0">
                <a:latin typeface="Microsoft Sans Serif"/>
                <a:cs typeface="Microsoft Sans Serif"/>
              </a:rPr>
              <a:t> </a:t>
            </a:r>
            <a:r>
              <a:rPr sz="750" spc="5" dirty="0">
                <a:latin typeface="Microsoft Sans Serif"/>
                <a:cs typeface="Microsoft Sans Serif"/>
              </a:rPr>
              <a:t>38,</a:t>
            </a:r>
            <a:r>
              <a:rPr sz="750" spc="-5" dirty="0">
                <a:latin typeface="Microsoft Sans Serif"/>
                <a:cs typeface="Microsoft Sans Serif"/>
              </a:rPr>
              <a:t> </a:t>
            </a:r>
            <a:r>
              <a:rPr sz="750" spc="20" dirty="0">
                <a:latin typeface="Microsoft Sans Serif"/>
                <a:cs typeface="Microsoft Sans Serif"/>
              </a:rPr>
              <a:t>pág.</a:t>
            </a:r>
            <a:r>
              <a:rPr sz="750" spc="-5" dirty="0">
                <a:latin typeface="Microsoft Sans Serif"/>
                <a:cs typeface="Microsoft Sans Serif"/>
              </a:rPr>
              <a:t> </a:t>
            </a:r>
            <a:r>
              <a:rPr sz="750" spc="5" dirty="0">
                <a:latin typeface="Microsoft Sans Serif"/>
                <a:cs typeface="Microsoft Sans Serif"/>
              </a:rPr>
              <a:t>578,</a:t>
            </a:r>
            <a:r>
              <a:rPr sz="750" spc="-5" dirty="0">
                <a:latin typeface="Microsoft Sans Serif"/>
                <a:cs typeface="Microsoft Sans Serif"/>
              </a:rPr>
              <a:t> </a:t>
            </a:r>
            <a:r>
              <a:rPr sz="750" spc="5" dirty="0">
                <a:latin typeface="Microsoft Sans Serif"/>
                <a:cs typeface="Microsoft Sans Serif"/>
              </a:rPr>
              <a:t>Chicago,</a:t>
            </a:r>
            <a:r>
              <a:rPr sz="750" spc="-5" dirty="0">
                <a:latin typeface="Microsoft Sans Serif"/>
                <a:cs typeface="Microsoft Sans Serif"/>
              </a:rPr>
              <a:t> </a:t>
            </a:r>
            <a:r>
              <a:rPr sz="750" dirty="0">
                <a:latin typeface="Microsoft Sans Serif"/>
                <a:cs typeface="Microsoft Sans Serif"/>
              </a:rPr>
              <a:t>IL,</a:t>
            </a:r>
            <a:r>
              <a:rPr sz="750" spc="-5" dirty="0">
                <a:latin typeface="Microsoft Sans Serif"/>
                <a:cs typeface="Microsoft Sans Serif"/>
              </a:rPr>
              <a:t> </a:t>
            </a:r>
            <a:r>
              <a:rPr sz="750" spc="30" dirty="0">
                <a:latin typeface="Microsoft Sans Serif"/>
                <a:cs typeface="Microsoft Sans Serif"/>
              </a:rPr>
              <a:t>abril</a:t>
            </a:r>
            <a:r>
              <a:rPr sz="750" spc="-5" dirty="0">
                <a:latin typeface="Microsoft Sans Serif"/>
                <a:cs typeface="Microsoft Sans Serif"/>
              </a:rPr>
              <a:t> </a:t>
            </a:r>
            <a:r>
              <a:rPr sz="750" spc="25" dirty="0">
                <a:latin typeface="Microsoft Sans Serif"/>
                <a:cs typeface="Microsoft Sans Serif"/>
              </a:rPr>
              <a:t>de</a:t>
            </a:r>
            <a:r>
              <a:rPr sz="750" spc="-5" dirty="0">
                <a:latin typeface="Microsoft Sans Serif"/>
                <a:cs typeface="Microsoft Sans Serif"/>
              </a:rPr>
              <a:t> </a:t>
            </a:r>
            <a:r>
              <a:rPr sz="750" spc="5" dirty="0">
                <a:latin typeface="Microsoft Sans Serif"/>
                <a:cs typeface="Microsoft Sans Serif"/>
              </a:rPr>
              <a:t>1976.</a:t>
            </a:r>
            <a:endParaRPr sz="750">
              <a:latin typeface="Microsoft Sans Serif"/>
              <a:cs typeface="Microsoft Sans Serif"/>
            </a:endParaRPr>
          </a:p>
          <a:p>
            <a:pPr marL="183515" marR="44450" indent="-183515">
              <a:lnSpc>
                <a:spcPct val="124600"/>
              </a:lnSpc>
              <a:spcBef>
                <a:spcPts val="175"/>
              </a:spcBef>
              <a:buAutoNum type="arabicPlain" startAt="9"/>
              <a:tabLst>
                <a:tab pos="183515" algn="l"/>
              </a:tabLst>
            </a:pPr>
            <a:r>
              <a:rPr sz="650" spc="-5" dirty="0">
                <a:latin typeface="Microsoft Sans Serif"/>
                <a:cs typeface="Microsoft Sans Serif"/>
              </a:rPr>
              <a:t>D. </a:t>
            </a:r>
            <a:r>
              <a:rPr sz="650" spc="5" dirty="0">
                <a:latin typeface="Microsoft Sans Serif"/>
                <a:cs typeface="Microsoft Sans Serif"/>
              </a:rPr>
              <a:t>Reimert,Relés</a:t>
            </a:r>
            <a:r>
              <a:rPr sz="650" spc="-5" dirty="0">
                <a:latin typeface="Microsoft Sans Serif"/>
                <a:cs typeface="Microsoft Sans Serif"/>
              </a:rPr>
              <a:t> </a:t>
            </a:r>
            <a:r>
              <a:rPr sz="650" spc="20" dirty="0">
                <a:latin typeface="Microsoft Sans Serif"/>
                <a:cs typeface="Microsoft Sans Serif"/>
              </a:rPr>
              <a:t>de</a:t>
            </a:r>
            <a:r>
              <a:rPr sz="650" spc="-5" dirty="0">
                <a:latin typeface="Microsoft Sans Serif"/>
                <a:cs typeface="Microsoft Sans Serif"/>
              </a:rPr>
              <a:t> </a:t>
            </a:r>
            <a:r>
              <a:rPr sz="650" spc="15" dirty="0">
                <a:latin typeface="Microsoft Sans Serif"/>
                <a:cs typeface="Microsoft Sans Serif"/>
              </a:rPr>
              <a:t>Protección</a:t>
            </a:r>
            <a:r>
              <a:rPr sz="650" spc="-5" dirty="0">
                <a:latin typeface="Microsoft Sans Serif"/>
                <a:cs typeface="Microsoft Sans Serif"/>
              </a:rPr>
              <a:t> </a:t>
            </a:r>
            <a:r>
              <a:rPr sz="650" spc="20" dirty="0">
                <a:latin typeface="Microsoft Sans Serif"/>
                <a:cs typeface="Microsoft Sans Serif"/>
              </a:rPr>
              <a:t>para</a:t>
            </a:r>
            <a:r>
              <a:rPr sz="650" spc="-5" dirty="0">
                <a:latin typeface="Microsoft Sans Serif"/>
                <a:cs typeface="Microsoft Sans Serif"/>
              </a:rPr>
              <a:t> </a:t>
            </a:r>
            <a:r>
              <a:rPr sz="650" spc="5" dirty="0">
                <a:latin typeface="Microsoft Sans Serif"/>
                <a:cs typeface="Microsoft Sans Serif"/>
              </a:rPr>
              <a:t>Sistemas</a:t>
            </a:r>
            <a:r>
              <a:rPr sz="650" spc="-5" dirty="0">
                <a:latin typeface="Microsoft Sans Serif"/>
                <a:cs typeface="Microsoft Sans Serif"/>
              </a:rPr>
              <a:t> </a:t>
            </a:r>
            <a:r>
              <a:rPr sz="650" spc="20" dirty="0">
                <a:latin typeface="Microsoft Sans Serif"/>
                <a:cs typeface="Microsoft Sans Serif"/>
              </a:rPr>
              <a:t>de</a:t>
            </a:r>
            <a:r>
              <a:rPr sz="650" spc="-5" dirty="0">
                <a:latin typeface="Microsoft Sans Serif"/>
                <a:cs typeface="Microsoft Sans Serif"/>
              </a:rPr>
              <a:t> </a:t>
            </a:r>
            <a:r>
              <a:rPr sz="650" spc="15" dirty="0">
                <a:latin typeface="Microsoft Sans Serif"/>
                <a:cs typeface="Microsoft Sans Serif"/>
              </a:rPr>
              <a:t>Generación</a:t>
            </a:r>
            <a:r>
              <a:rPr sz="650" dirty="0">
                <a:latin typeface="Microsoft Sans Serif"/>
                <a:cs typeface="Microsoft Sans Serif"/>
              </a:rPr>
              <a:t> </a:t>
            </a:r>
            <a:r>
              <a:rPr sz="650" spc="20" dirty="0">
                <a:latin typeface="Microsoft Sans Serif"/>
                <a:cs typeface="Microsoft Sans Serif"/>
              </a:rPr>
              <a:t>de</a:t>
            </a:r>
            <a:r>
              <a:rPr sz="650" spc="-5" dirty="0">
                <a:latin typeface="Microsoft Sans Serif"/>
                <a:cs typeface="Microsoft Sans Serif"/>
              </a:rPr>
              <a:t> </a:t>
            </a:r>
            <a:r>
              <a:rPr sz="650" spc="5" dirty="0">
                <a:latin typeface="Microsoft Sans Serif"/>
                <a:cs typeface="Microsoft Sans Serif"/>
              </a:rPr>
              <a:t>Energía.Boca </a:t>
            </a:r>
            <a:r>
              <a:rPr sz="650" spc="-160" dirty="0">
                <a:latin typeface="Microsoft Sans Serif"/>
                <a:cs typeface="Microsoft Sans Serif"/>
              </a:rPr>
              <a:t> </a:t>
            </a:r>
            <a:r>
              <a:rPr sz="650" spc="5" dirty="0">
                <a:latin typeface="Microsoft Sans Serif"/>
                <a:cs typeface="Microsoft Sans Serif"/>
              </a:rPr>
              <a:t>Ratón,</a:t>
            </a:r>
            <a:r>
              <a:rPr sz="650" spc="-5" dirty="0">
                <a:latin typeface="Microsoft Sans Serif"/>
                <a:cs typeface="Microsoft Sans Serif"/>
              </a:rPr>
              <a:t> </a:t>
            </a:r>
            <a:r>
              <a:rPr sz="650" spc="-30" dirty="0">
                <a:latin typeface="Microsoft Sans Serif"/>
                <a:cs typeface="Microsoft Sans Serif"/>
              </a:rPr>
              <a:t>FL:</a:t>
            </a:r>
            <a:r>
              <a:rPr sz="650" spc="-5" dirty="0">
                <a:latin typeface="Microsoft Sans Serif"/>
                <a:cs typeface="Microsoft Sans Serif"/>
              </a:rPr>
              <a:t> </a:t>
            </a:r>
            <a:r>
              <a:rPr sz="650" spc="-65" dirty="0">
                <a:latin typeface="Microsoft Sans Serif"/>
                <a:cs typeface="Microsoft Sans Serif"/>
              </a:rPr>
              <a:t>CRC</a:t>
            </a:r>
            <a:r>
              <a:rPr sz="650" spc="-5" dirty="0">
                <a:latin typeface="Microsoft Sans Serif"/>
                <a:cs typeface="Microsoft Sans Serif"/>
              </a:rPr>
              <a:t> Press, </a:t>
            </a:r>
            <a:r>
              <a:rPr sz="650" spc="5" dirty="0">
                <a:latin typeface="Microsoft Sans Serif"/>
                <a:cs typeface="Microsoft Sans Serif"/>
              </a:rPr>
              <a:t>2006.</a:t>
            </a:r>
            <a:endParaRPr sz="650">
              <a:latin typeface="Microsoft Sans Serif"/>
              <a:cs typeface="Microsoft Sans Serif"/>
            </a:endParaRPr>
          </a:p>
          <a:p>
            <a:pPr marL="183515" marR="69850" indent="-183515">
              <a:lnSpc>
                <a:spcPct val="123100"/>
              </a:lnSpc>
              <a:spcBef>
                <a:spcPts val="190"/>
              </a:spcBef>
              <a:buAutoNum type="arabicPlain" startAt="9"/>
              <a:tabLst>
                <a:tab pos="183515" algn="l"/>
              </a:tabLst>
            </a:pPr>
            <a:r>
              <a:rPr sz="650" spc="-55" dirty="0">
                <a:latin typeface="Microsoft Sans Serif"/>
                <a:cs typeface="Microsoft Sans Serif"/>
              </a:rPr>
              <a:t>GE</a:t>
            </a:r>
            <a:r>
              <a:rPr sz="650" spc="-5" dirty="0">
                <a:latin typeface="Microsoft Sans Serif"/>
                <a:cs typeface="Microsoft Sans Serif"/>
              </a:rPr>
              <a:t> </a:t>
            </a:r>
            <a:r>
              <a:rPr sz="650" spc="5" dirty="0">
                <a:latin typeface="Microsoft Sans Serif"/>
                <a:cs typeface="Microsoft Sans Serif"/>
              </a:rPr>
              <a:t>Energy,</a:t>
            </a:r>
            <a:r>
              <a:rPr sz="650" dirty="0">
                <a:latin typeface="Microsoft Sans Serif"/>
                <a:cs typeface="Microsoft Sans Serif"/>
              </a:rPr>
              <a:t> </a:t>
            </a:r>
            <a:r>
              <a:rPr sz="650" spc="20" dirty="0">
                <a:latin typeface="Microsoft Sans Serif"/>
                <a:cs typeface="Microsoft Sans Serif"/>
              </a:rPr>
              <a:t>“Generator</a:t>
            </a:r>
            <a:r>
              <a:rPr sz="650" dirty="0">
                <a:latin typeface="Microsoft Sans Serif"/>
                <a:cs typeface="Microsoft Sans Serif"/>
              </a:rPr>
              <a:t> </a:t>
            </a:r>
            <a:r>
              <a:rPr sz="650" spc="20" dirty="0">
                <a:latin typeface="Microsoft Sans Serif"/>
                <a:cs typeface="Microsoft Sans Serif"/>
              </a:rPr>
              <a:t>Protection”,</a:t>
            </a:r>
            <a:r>
              <a:rPr sz="650" spc="-5" dirty="0">
                <a:latin typeface="Microsoft Sans Serif"/>
                <a:cs typeface="Microsoft Sans Serif"/>
              </a:rPr>
              <a:t> </a:t>
            </a:r>
            <a:r>
              <a:rPr sz="650" spc="10" dirty="0">
                <a:latin typeface="Microsoft Sans Serif"/>
                <a:cs typeface="Microsoft Sans Serif"/>
              </a:rPr>
              <a:t>General</a:t>
            </a:r>
            <a:r>
              <a:rPr sz="650" dirty="0">
                <a:latin typeface="Microsoft Sans Serif"/>
                <a:cs typeface="Microsoft Sans Serif"/>
              </a:rPr>
              <a:t> </a:t>
            </a:r>
            <a:r>
              <a:rPr sz="650" spc="5" dirty="0">
                <a:latin typeface="Microsoft Sans Serif"/>
                <a:cs typeface="Microsoft Sans Serif"/>
              </a:rPr>
              <a:t>Electric</a:t>
            </a:r>
            <a:r>
              <a:rPr sz="650" dirty="0">
                <a:latin typeface="Microsoft Sans Serif"/>
                <a:cs typeface="Microsoft Sans Serif"/>
              </a:rPr>
              <a:t> </a:t>
            </a:r>
            <a:r>
              <a:rPr sz="650" spc="15" dirty="0">
                <a:latin typeface="Microsoft Sans Serif"/>
                <a:cs typeface="Microsoft Sans Serif"/>
              </a:rPr>
              <a:t>Company,</a:t>
            </a:r>
            <a:r>
              <a:rPr sz="650" dirty="0">
                <a:latin typeface="Microsoft Sans Serif"/>
                <a:cs typeface="Microsoft Sans Serif"/>
              </a:rPr>
              <a:t> </a:t>
            </a:r>
            <a:r>
              <a:rPr sz="650" spc="-50" dirty="0">
                <a:latin typeface="Microsoft Sans Serif"/>
                <a:cs typeface="Microsoft Sans Serif"/>
              </a:rPr>
              <a:t>GEK</a:t>
            </a:r>
            <a:r>
              <a:rPr sz="650" spc="-5" dirty="0">
                <a:latin typeface="Microsoft Sans Serif"/>
                <a:cs typeface="Microsoft Sans Serif"/>
              </a:rPr>
              <a:t> </a:t>
            </a:r>
            <a:r>
              <a:rPr sz="650" spc="10" dirty="0">
                <a:latin typeface="Microsoft Sans Serif"/>
                <a:cs typeface="Microsoft Sans Serif"/>
              </a:rPr>
              <a:t>75512I,</a:t>
            </a:r>
            <a:r>
              <a:rPr sz="650" dirty="0">
                <a:latin typeface="Microsoft Sans Serif"/>
                <a:cs typeface="Microsoft Sans Serif"/>
              </a:rPr>
              <a:t> </a:t>
            </a:r>
            <a:r>
              <a:rPr sz="650" spc="15" dirty="0">
                <a:latin typeface="Microsoft Sans Serif"/>
                <a:cs typeface="Microsoft Sans Serif"/>
              </a:rPr>
              <a:t>p. </a:t>
            </a:r>
            <a:r>
              <a:rPr sz="650" spc="-155" dirty="0">
                <a:latin typeface="Microsoft Sans Serif"/>
                <a:cs typeface="Microsoft Sans Serif"/>
              </a:rPr>
              <a:t> </a:t>
            </a:r>
            <a:r>
              <a:rPr sz="650" dirty="0">
                <a:latin typeface="Microsoft Sans Serif"/>
                <a:cs typeface="Microsoft Sans Serif"/>
              </a:rPr>
              <a:t>13,</a:t>
            </a:r>
            <a:r>
              <a:rPr sz="650" spc="-10" dirty="0">
                <a:latin typeface="Microsoft Sans Serif"/>
                <a:cs typeface="Microsoft Sans Serif"/>
              </a:rPr>
              <a:t> </a:t>
            </a:r>
            <a:r>
              <a:rPr sz="650" spc="15" dirty="0">
                <a:latin typeface="Microsoft Sans Serif"/>
                <a:cs typeface="Microsoft Sans Serif"/>
              </a:rPr>
              <a:t>revisado</a:t>
            </a:r>
            <a:r>
              <a:rPr sz="650" spc="-5" dirty="0">
                <a:latin typeface="Microsoft Sans Serif"/>
                <a:cs typeface="Microsoft Sans Serif"/>
              </a:rPr>
              <a:t> </a:t>
            </a:r>
            <a:r>
              <a:rPr sz="650" spc="20" dirty="0">
                <a:latin typeface="Microsoft Sans Serif"/>
                <a:cs typeface="Microsoft Sans Serif"/>
              </a:rPr>
              <a:t>en</a:t>
            </a:r>
            <a:r>
              <a:rPr sz="650" spc="-5" dirty="0">
                <a:latin typeface="Microsoft Sans Serif"/>
                <a:cs typeface="Microsoft Sans Serif"/>
              </a:rPr>
              <a:t> </a:t>
            </a:r>
            <a:r>
              <a:rPr sz="650" spc="20" dirty="0">
                <a:latin typeface="Microsoft Sans Serif"/>
                <a:cs typeface="Microsoft Sans Serif"/>
              </a:rPr>
              <a:t>agosto</a:t>
            </a:r>
            <a:r>
              <a:rPr sz="650" spc="-5" dirty="0">
                <a:latin typeface="Microsoft Sans Serif"/>
                <a:cs typeface="Microsoft Sans Serif"/>
              </a:rPr>
              <a:t> </a:t>
            </a:r>
            <a:r>
              <a:rPr sz="650" spc="20" dirty="0">
                <a:latin typeface="Microsoft Sans Serif"/>
                <a:cs typeface="Microsoft Sans Serif"/>
              </a:rPr>
              <a:t>de</a:t>
            </a:r>
            <a:r>
              <a:rPr sz="650" spc="-5" dirty="0">
                <a:latin typeface="Microsoft Sans Serif"/>
                <a:cs typeface="Microsoft Sans Serif"/>
              </a:rPr>
              <a:t> </a:t>
            </a:r>
            <a:r>
              <a:rPr sz="650" spc="5" dirty="0">
                <a:latin typeface="Microsoft Sans Serif"/>
                <a:cs typeface="Microsoft Sans Serif"/>
              </a:rPr>
              <a:t>2009.</a:t>
            </a:r>
            <a:endParaRPr sz="650">
              <a:latin typeface="Microsoft Sans Serif"/>
              <a:cs typeface="Microsoft Sans Serif"/>
            </a:endParaRPr>
          </a:p>
          <a:p>
            <a:pPr marL="12700" marR="534035">
              <a:lnSpc>
                <a:spcPct val="123100"/>
              </a:lnSpc>
              <a:spcBef>
                <a:spcPts val="204"/>
              </a:spcBef>
              <a:buSzPct val="84615"/>
              <a:buAutoNum type="arabicPlain" startAt="9"/>
              <a:tabLst>
                <a:tab pos="162560" algn="l"/>
              </a:tabLst>
            </a:pPr>
            <a:r>
              <a:rPr sz="650" spc="5" dirty="0">
                <a:latin typeface="Microsoft Sans Serif"/>
                <a:cs typeface="Microsoft Sans Serif"/>
              </a:rPr>
              <a:t>Guía</a:t>
            </a:r>
            <a:r>
              <a:rPr sz="650" dirty="0">
                <a:latin typeface="Microsoft Sans Serif"/>
                <a:cs typeface="Microsoft Sans Serif"/>
              </a:rPr>
              <a:t> </a:t>
            </a:r>
            <a:r>
              <a:rPr sz="650" spc="-45" dirty="0">
                <a:latin typeface="Microsoft Sans Serif"/>
                <a:cs typeface="Microsoft Sans Serif"/>
              </a:rPr>
              <a:t>IEEE</a:t>
            </a:r>
            <a:r>
              <a:rPr sz="650" dirty="0">
                <a:latin typeface="Microsoft Sans Serif"/>
                <a:cs typeface="Microsoft Sans Serif"/>
              </a:rPr>
              <a:t> </a:t>
            </a:r>
            <a:r>
              <a:rPr sz="650" spc="20" dirty="0">
                <a:latin typeface="Microsoft Sans Serif"/>
                <a:cs typeface="Microsoft Sans Serif"/>
              </a:rPr>
              <a:t>para</a:t>
            </a:r>
            <a:r>
              <a:rPr sz="650" dirty="0">
                <a:latin typeface="Microsoft Sans Serif"/>
                <a:cs typeface="Microsoft Sans Serif"/>
              </a:rPr>
              <a:t> </a:t>
            </a:r>
            <a:r>
              <a:rPr sz="650" spc="10" dirty="0">
                <a:latin typeface="Microsoft Sans Serif"/>
                <a:cs typeface="Microsoft Sans Serif"/>
              </a:rPr>
              <a:t>la</a:t>
            </a:r>
            <a:r>
              <a:rPr sz="650" dirty="0">
                <a:latin typeface="Microsoft Sans Serif"/>
                <a:cs typeface="Microsoft Sans Serif"/>
              </a:rPr>
              <a:t> </a:t>
            </a:r>
            <a:r>
              <a:rPr sz="650" spc="20" dirty="0">
                <a:latin typeface="Microsoft Sans Serif"/>
                <a:cs typeface="Microsoft Sans Serif"/>
              </a:rPr>
              <a:t>protección</a:t>
            </a:r>
            <a:r>
              <a:rPr sz="650" dirty="0">
                <a:latin typeface="Microsoft Sans Serif"/>
                <a:cs typeface="Microsoft Sans Serif"/>
              </a:rPr>
              <a:t> </a:t>
            </a:r>
            <a:r>
              <a:rPr sz="650" spc="20" dirty="0">
                <a:latin typeface="Microsoft Sans Serif"/>
                <a:cs typeface="Microsoft Sans Serif"/>
              </a:rPr>
              <a:t>de</a:t>
            </a:r>
            <a:r>
              <a:rPr sz="650" dirty="0">
                <a:latin typeface="Microsoft Sans Serif"/>
                <a:cs typeface="Microsoft Sans Serif"/>
              </a:rPr>
              <a:t> </a:t>
            </a:r>
            <a:r>
              <a:rPr sz="650" spc="20" dirty="0">
                <a:latin typeface="Microsoft Sans Serif"/>
                <a:cs typeface="Microsoft Sans Serif"/>
              </a:rPr>
              <a:t>generadores</a:t>
            </a:r>
            <a:r>
              <a:rPr sz="650" dirty="0">
                <a:latin typeface="Microsoft Sans Serif"/>
                <a:cs typeface="Microsoft Sans Serif"/>
              </a:rPr>
              <a:t> </a:t>
            </a:r>
            <a:r>
              <a:rPr sz="650" spc="20" dirty="0">
                <a:latin typeface="Microsoft Sans Serif"/>
                <a:cs typeface="Microsoft Sans Serif"/>
              </a:rPr>
              <a:t>de</a:t>
            </a:r>
            <a:r>
              <a:rPr sz="650" dirty="0">
                <a:latin typeface="Microsoft Sans Serif"/>
                <a:cs typeface="Microsoft Sans Serif"/>
              </a:rPr>
              <a:t> CA,Estándar </a:t>
            </a:r>
            <a:r>
              <a:rPr sz="650" spc="-45" dirty="0">
                <a:latin typeface="Microsoft Sans Serif"/>
                <a:cs typeface="Microsoft Sans Serif"/>
              </a:rPr>
              <a:t>IEEE </a:t>
            </a:r>
            <a:r>
              <a:rPr sz="650" spc="-155" dirty="0">
                <a:latin typeface="Microsoft Sans Serif"/>
                <a:cs typeface="Microsoft Sans Serif"/>
              </a:rPr>
              <a:t> </a:t>
            </a:r>
            <a:r>
              <a:rPr sz="650" dirty="0">
                <a:latin typeface="Microsoft Sans Serif"/>
                <a:cs typeface="Microsoft Sans Serif"/>
              </a:rPr>
              <a:t>C37.102-2006.</a:t>
            </a:r>
            <a:endParaRPr sz="650">
              <a:latin typeface="Microsoft Sans Serif"/>
              <a:cs typeface="Microsoft Sans Serif"/>
            </a:endParaRPr>
          </a:p>
        </p:txBody>
      </p:sp>
      <p:sp>
        <p:nvSpPr>
          <p:cNvPr id="4" name="object 4"/>
          <p:cNvSpPr txBox="1"/>
          <p:nvPr/>
        </p:nvSpPr>
        <p:spPr>
          <a:xfrm>
            <a:off x="1415277" y="9415125"/>
            <a:ext cx="2852914" cy="143629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sz="850" spc="-25" dirty="0">
                <a:latin typeface="Microsoft Sans Serif"/>
                <a:cs typeface="Microsoft Sans Serif"/>
              </a:rPr>
              <a:t>CAPÍTULO</a:t>
            </a:r>
            <a:r>
              <a:rPr sz="850" spc="-20" dirty="0">
                <a:latin typeface="Microsoft Sans Serif"/>
                <a:cs typeface="Microsoft Sans Serif"/>
              </a:rPr>
              <a:t> </a:t>
            </a:r>
            <a:r>
              <a:rPr sz="850" dirty="0">
                <a:latin typeface="Microsoft Sans Serif"/>
                <a:cs typeface="Microsoft Sans Serif"/>
              </a:rPr>
              <a:t>3,</a:t>
            </a:r>
            <a:r>
              <a:rPr sz="850" spc="-15" dirty="0">
                <a:latin typeface="Microsoft Sans Serif"/>
                <a:cs typeface="Microsoft Sans Serif"/>
              </a:rPr>
              <a:t> </a:t>
            </a:r>
            <a:r>
              <a:rPr sz="850" spc="-40" dirty="0">
                <a:latin typeface="Microsoft Sans Serif"/>
                <a:cs typeface="Microsoft Sans Serif"/>
              </a:rPr>
              <a:t>SECCIÓN</a:t>
            </a:r>
            <a:r>
              <a:rPr sz="850" spc="-15" dirty="0">
                <a:latin typeface="Microsoft Sans Serif"/>
                <a:cs typeface="Microsoft Sans Serif"/>
              </a:rPr>
              <a:t> </a:t>
            </a:r>
            <a:r>
              <a:rPr sz="850" spc="10" dirty="0">
                <a:latin typeface="Microsoft Sans Serif"/>
                <a:cs typeface="Microsoft Sans Serif"/>
              </a:rPr>
              <a:t>2</a:t>
            </a:r>
            <a:endParaRPr sz="850">
              <a:latin typeface="Microsoft Sans Serif"/>
              <a:cs typeface="Microsoft Sans Serif"/>
            </a:endParaRPr>
          </a:p>
        </p:txBody>
      </p:sp>
      <p:sp>
        <p:nvSpPr>
          <p:cNvPr id="5" name="object 5"/>
          <p:cNvSpPr txBox="1"/>
          <p:nvPr/>
        </p:nvSpPr>
        <p:spPr>
          <a:xfrm>
            <a:off x="7845387" y="9415126"/>
            <a:ext cx="7796212" cy="285115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sz="850" spc="-25" dirty="0">
                <a:latin typeface="Microsoft Sans Serif"/>
                <a:cs typeface="Microsoft Sans Serif"/>
              </a:rPr>
              <a:t>TUTORIAL</a:t>
            </a:r>
            <a:r>
              <a:rPr sz="850" spc="-5" dirty="0">
                <a:latin typeface="Microsoft Sans Serif"/>
                <a:cs typeface="Microsoft Sans Serif"/>
              </a:rPr>
              <a:t> </a:t>
            </a:r>
            <a:r>
              <a:rPr sz="850" spc="-60" dirty="0">
                <a:latin typeface="Microsoft Sans Serif"/>
                <a:cs typeface="Microsoft Sans Serif"/>
              </a:rPr>
              <a:t>SOBRE</a:t>
            </a:r>
            <a:r>
              <a:rPr sz="850" spc="-5" dirty="0">
                <a:latin typeface="Microsoft Sans Serif"/>
                <a:cs typeface="Microsoft Sans Serif"/>
              </a:rPr>
              <a:t> </a:t>
            </a:r>
            <a:r>
              <a:rPr sz="850" spc="-35" dirty="0">
                <a:latin typeface="Microsoft Sans Serif"/>
                <a:cs typeface="Microsoft Sans Serif"/>
              </a:rPr>
              <a:t>PROTECCIÓN</a:t>
            </a:r>
            <a:r>
              <a:rPr sz="850" spc="-5" dirty="0">
                <a:latin typeface="Microsoft Sans Serif"/>
                <a:cs typeface="Microsoft Sans Serif"/>
              </a:rPr>
              <a:t> </a:t>
            </a:r>
            <a:r>
              <a:rPr sz="850" spc="-45" dirty="0">
                <a:latin typeface="Microsoft Sans Serif"/>
                <a:cs typeface="Microsoft Sans Serif"/>
              </a:rPr>
              <a:t>DE</a:t>
            </a:r>
            <a:r>
              <a:rPr sz="850" spc="-5" dirty="0">
                <a:latin typeface="Microsoft Sans Serif"/>
                <a:cs typeface="Microsoft Sans Serif"/>
              </a:rPr>
              <a:t> </a:t>
            </a:r>
            <a:r>
              <a:rPr sz="850" spc="-55" dirty="0">
                <a:latin typeface="Microsoft Sans Serif"/>
                <a:cs typeface="Microsoft Sans Serif"/>
              </a:rPr>
              <a:t>GENERADORES</a:t>
            </a:r>
            <a:r>
              <a:rPr sz="850" dirty="0">
                <a:latin typeface="Microsoft Sans Serif"/>
                <a:cs typeface="Microsoft Sans Serif"/>
              </a:rPr>
              <a:t> </a:t>
            </a:r>
            <a:r>
              <a:rPr sz="850" spc="-30" dirty="0">
                <a:latin typeface="Microsoft Sans Serif"/>
                <a:cs typeface="Microsoft Sans Serif"/>
              </a:rPr>
              <a:t>SÍNCRONOS</a:t>
            </a:r>
            <a:endParaRPr sz="850">
              <a:latin typeface="Microsoft Sans Serif"/>
              <a:cs typeface="Microsoft Sans Serif"/>
            </a:endParaRPr>
          </a:p>
          <a:p>
            <a:pPr marL="1400175">
              <a:lnSpc>
                <a:spcPct val="100000"/>
              </a:lnSpc>
            </a:pPr>
            <a:r>
              <a:rPr sz="850" spc="-15" dirty="0">
                <a:latin typeface="Microsoft Sans Serif"/>
                <a:cs typeface="Microsoft Sans Serif"/>
              </a:rPr>
              <a:t>PUBLICACIÓN</a:t>
            </a:r>
            <a:r>
              <a:rPr sz="850" spc="-5" dirty="0">
                <a:latin typeface="Microsoft Sans Serif"/>
                <a:cs typeface="Microsoft Sans Serif"/>
              </a:rPr>
              <a:t> </a:t>
            </a:r>
            <a:r>
              <a:rPr sz="850" spc="-55" dirty="0">
                <a:latin typeface="Microsoft Sans Serif"/>
                <a:cs typeface="Microsoft Sans Serif"/>
              </a:rPr>
              <a:t>ESPECIAL</a:t>
            </a:r>
            <a:r>
              <a:rPr sz="850" spc="-5" dirty="0">
                <a:latin typeface="Microsoft Sans Serif"/>
                <a:cs typeface="Microsoft Sans Serif"/>
              </a:rPr>
              <a:t> </a:t>
            </a:r>
            <a:r>
              <a:rPr sz="850" spc="-40" dirty="0">
                <a:latin typeface="Microsoft Sans Serif"/>
                <a:cs typeface="Microsoft Sans Serif"/>
              </a:rPr>
              <a:t>DEL</a:t>
            </a:r>
            <a:r>
              <a:rPr sz="850" spc="-5" dirty="0">
                <a:latin typeface="Microsoft Sans Serif"/>
                <a:cs typeface="Microsoft Sans Serif"/>
              </a:rPr>
              <a:t> </a:t>
            </a:r>
            <a:r>
              <a:rPr sz="850" spc="-60" dirty="0">
                <a:latin typeface="Microsoft Sans Serif"/>
                <a:cs typeface="Microsoft Sans Serif"/>
              </a:rPr>
              <a:t>IEEE</a:t>
            </a:r>
            <a:r>
              <a:rPr sz="850" spc="-5" dirty="0">
                <a:latin typeface="Microsoft Sans Serif"/>
                <a:cs typeface="Microsoft Sans Serif"/>
              </a:rPr>
              <a:t> </a:t>
            </a:r>
            <a:r>
              <a:rPr sz="850" spc="-80" dirty="0">
                <a:latin typeface="Microsoft Sans Serif"/>
                <a:cs typeface="Microsoft Sans Serif"/>
              </a:rPr>
              <a:t>PSRC</a:t>
            </a:r>
            <a:endParaRPr sz="850">
              <a:latin typeface="Microsoft Sans Serif"/>
              <a:cs typeface="Microsoft Sans Serif"/>
            </a:endParaRPr>
          </a:p>
        </p:txBody>
      </p:sp>
    </p:spTree>
  </p:cSld>
  <p:clrMapOvr>
    <a:masterClrMapping/>
  </p:clrMapOvr>
</p:sld>
</file>

<file path=ppt/slides/slide58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" name="object 2"/>
          <p:cNvGrpSpPr/>
          <p:nvPr/>
        </p:nvGrpSpPr>
        <p:grpSpPr>
          <a:xfrm>
            <a:off x="9883087" y="1854708"/>
            <a:ext cx="1414040" cy="187960"/>
            <a:chOff x="4296155" y="1854708"/>
            <a:chExt cx="614680" cy="187960"/>
          </a:xfrm>
        </p:grpSpPr>
        <p:pic>
          <p:nvPicPr>
            <p:cNvPr id="3" name="object 3"/>
            <p:cNvPicPr/>
            <p:nvPr/>
          </p:nvPicPr>
          <p:blipFill>
            <a:blip r:embed="rId2" cstate="print"/>
            <a:stretch>
              <a:fillRect/>
            </a:stretch>
          </p:blipFill>
          <p:spPr>
            <a:xfrm>
              <a:off x="4296155" y="1854708"/>
              <a:ext cx="614186" cy="65531"/>
            </a:xfrm>
            <a:prstGeom prst="rect">
              <a:avLst/>
            </a:prstGeom>
          </p:spPr>
        </p:pic>
        <p:pic>
          <p:nvPicPr>
            <p:cNvPr id="4" name="object 4"/>
            <p:cNvPicPr/>
            <p:nvPr/>
          </p:nvPicPr>
          <p:blipFill>
            <a:blip r:embed="rId3" cstate="print"/>
            <a:stretch>
              <a:fillRect/>
            </a:stretch>
          </p:blipFill>
          <p:spPr>
            <a:xfrm>
              <a:off x="4372355" y="1958340"/>
              <a:ext cx="457199" cy="84327"/>
            </a:xfrm>
            <a:prstGeom prst="rect">
              <a:avLst/>
            </a:prstGeom>
          </p:spPr>
        </p:pic>
      </p:grpSp>
      <p:grpSp>
        <p:nvGrpSpPr>
          <p:cNvPr id="5" name="object 5"/>
          <p:cNvGrpSpPr/>
          <p:nvPr/>
        </p:nvGrpSpPr>
        <p:grpSpPr>
          <a:xfrm>
            <a:off x="9876078" y="4155947"/>
            <a:ext cx="1414040" cy="172720"/>
            <a:chOff x="4293108" y="4155947"/>
            <a:chExt cx="614680" cy="172720"/>
          </a:xfrm>
        </p:grpSpPr>
        <p:pic>
          <p:nvPicPr>
            <p:cNvPr id="6" name="object 6"/>
            <p:cNvPicPr/>
            <p:nvPr/>
          </p:nvPicPr>
          <p:blipFill>
            <a:blip r:embed="rId4" cstate="print"/>
            <a:stretch>
              <a:fillRect/>
            </a:stretch>
          </p:blipFill>
          <p:spPr>
            <a:xfrm>
              <a:off x="4293108" y="4155947"/>
              <a:ext cx="614186" cy="66039"/>
            </a:xfrm>
            <a:prstGeom prst="rect">
              <a:avLst/>
            </a:prstGeom>
          </p:spPr>
        </p:pic>
        <p:pic>
          <p:nvPicPr>
            <p:cNvPr id="7" name="object 7"/>
            <p:cNvPicPr/>
            <p:nvPr/>
          </p:nvPicPr>
          <p:blipFill>
            <a:blip r:embed="rId5" cstate="print"/>
            <a:stretch>
              <a:fillRect/>
            </a:stretch>
          </p:blipFill>
          <p:spPr>
            <a:xfrm>
              <a:off x="4317492" y="4261103"/>
              <a:ext cx="565420" cy="67055"/>
            </a:xfrm>
            <a:prstGeom prst="rect">
              <a:avLst/>
            </a:prstGeom>
          </p:spPr>
        </p:pic>
      </p:grpSp>
      <p:grpSp>
        <p:nvGrpSpPr>
          <p:cNvPr id="8" name="object 8"/>
          <p:cNvGrpSpPr/>
          <p:nvPr/>
        </p:nvGrpSpPr>
        <p:grpSpPr>
          <a:xfrm>
            <a:off x="12130360" y="1918716"/>
            <a:ext cx="718706" cy="525780"/>
            <a:chOff x="5273039" y="1918716"/>
            <a:chExt cx="312420" cy="525780"/>
          </a:xfrm>
        </p:grpSpPr>
        <p:pic>
          <p:nvPicPr>
            <p:cNvPr id="9" name="object 9"/>
            <p:cNvPicPr/>
            <p:nvPr/>
          </p:nvPicPr>
          <p:blipFill>
            <a:blip r:embed="rId6" cstate="print"/>
            <a:stretch>
              <a:fillRect/>
            </a:stretch>
          </p:blipFill>
          <p:spPr>
            <a:xfrm>
              <a:off x="5330951" y="1918716"/>
              <a:ext cx="210311" cy="66039"/>
            </a:xfrm>
            <a:prstGeom prst="rect">
              <a:avLst/>
            </a:prstGeom>
          </p:spPr>
        </p:pic>
        <p:pic>
          <p:nvPicPr>
            <p:cNvPr id="10" name="object 10"/>
            <p:cNvPicPr/>
            <p:nvPr/>
          </p:nvPicPr>
          <p:blipFill>
            <a:blip r:embed="rId7" cstate="print"/>
            <a:stretch>
              <a:fillRect/>
            </a:stretch>
          </p:blipFill>
          <p:spPr>
            <a:xfrm>
              <a:off x="5273039" y="2025395"/>
              <a:ext cx="312419" cy="82295"/>
            </a:xfrm>
            <a:prstGeom prst="rect">
              <a:avLst/>
            </a:prstGeom>
          </p:spPr>
        </p:pic>
        <p:pic>
          <p:nvPicPr>
            <p:cNvPr id="11" name="object 11"/>
            <p:cNvPicPr/>
            <p:nvPr/>
          </p:nvPicPr>
          <p:blipFill>
            <a:blip r:embed="rId8" cstate="print"/>
            <a:stretch>
              <a:fillRect/>
            </a:stretch>
          </p:blipFill>
          <p:spPr>
            <a:xfrm>
              <a:off x="5295899" y="2132075"/>
              <a:ext cx="272795" cy="65531"/>
            </a:xfrm>
            <a:prstGeom prst="rect">
              <a:avLst/>
            </a:prstGeom>
          </p:spPr>
        </p:pic>
        <p:sp>
          <p:nvSpPr>
            <p:cNvPr id="12" name="object 12"/>
            <p:cNvSpPr/>
            <p:nvPr/>
          </p:nvSpPr>
          <p:spPr>
            <a:xfrm>
              <a:off x="5436107" y="2226563"/>
              <a:ext cx="0" cy="143510"/>
            </a:xfrm>
            <a:custGeom>
              <a:avLst/>
              <a:gdLst/>
              <a:ahLst/>
              <a:cxnLst/>
              <a:rect l="l" t="t" r="r" b="b"/>
              <a:pathLst>
                <a:path h="143510">
                  <a:moveTo>
                    <a:pt x="0" y="0"/>
                  </a:moveTo>
                  <a:lnTo>
                    <a:pt x="0" y="143256"/>
                  </a:lnTo>
                </a:path>
              </a:pathLst>
            </a:custGeom>
            <a:ln w="9144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" name="object 13"/>
            <p:cNvSpPr/>
            <p:nvPr/>
          </p:nvSpPr>
          <p:spPr>
            <a:xfrm>
              <a:off x="5408676" y="2362199"/>
              <a:ext cx="55244" cy="82550"/>
            </a:xfrm>
            <a:custGeom>
              <a:avLst/>
              <a:gdLst/>
              <a:ahLst/>
              <a:cxnLst/>
              <a:rect l="l" t="t" r="r" b="b"/>
              <a:pathLst>
                <a:path w="55245" h="82550">
                  <a:moveTo>
                    <a:pt x="27431" y="82296"/>
                  </a:moveTo>
                  <a:lnTo>
                    <a:pt x="0" y="0"/>
                  </a:lnTo>
                  <a:lnTo>
                    <a:pt x="54863" y="0"/>
                  </a:lnTo>
                  <a:lnTo>
                    <a:pt x="27431" y="82296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14" name="object 14"/>
          <p:cNvGrpSpPr/>
          <p:nvPr/>
        </p:nvGrpSpPr>
        <p:grpSpPr>
          <a:xfrm>
            <a:off x="10843702" y="3319273"/>
            <a:ext cx="1332236" cy="390525"/>
            <a:chOff x="4713732" y="3319272"/>
            <a:chExt cx="579120" cy="390525"/>
          </a:xfrm>
        </p:grpSpPr>
        <p:pic>
          <p:nvPicPr>
            <p:cNvPr id="15" name="object 15"/>
            <p:cNvPicPr/>
            <p:nvPr/>
          </p:nvPicPr>
          <p:blipFill>
            <a:blip r:embed="rId9" cstate="print"/>
            <a:stretch>
              <a:fillRect/>
            </a:stretch>
          </p:blipFill>
          <p:spPr>
            <a:xfrm>
              <a:off x="4722875" y="3319272"/>
              <a:ext cx="350519" cy="65531"/>
            </a:xfrm>
            <a:prstGeom prst="rect">
              <a:avLst/>
            </a:prstGeom>
          </p:spPr>
        </p:pic>
        <p:pic>
          <p:nvPicPr>
            <p:cNvPr id="16" name="object 16"/>
            <p:cNvPicPr/>
            <p:nvPr/>
          </p:nvPicPr>
          <p:blipFill>
            <a:blip r:embed="rId10" cstate="print"/>
            <a:stretch>
              <a:fillRect/>
            </a:stretch>
          </p:blipFill>
          <p:spPr>
            <a:xfrm>
              <a:off x="4713732" y="3425952"/>
              <a:ext cx="370331" cy="65531"/>
            </a:xfrm>
            <a:prstGeom prst="rect">
              <a:avLst/>
            </a:prstGeom>
          </p:spPr>
        </p:pic>
        <p:pic>
          <p:nvPicPr>
            <p:cNvPr id="17" name="object 17"/>
            <p:cNvPicPr/>
            <p:nvPr/>
          </p:nvPicPr>
          <p:blipFill>
            <a:blip r:embed="rId11" cstate="print"/>
            <a:stretch>
              <a:fillRect/>
            </a:stretch>
          </p:blipFill>
          <p:spPr>
            <a:xfrm>
              <a:off x="4773167" y="3531108"/>
              <a:ext cx="259079" cy="66039"/>
            </a:xfrm>
            <a:prstGeom prst="rect">
              <a:avLst/>
            </a:prstGeom>
          </p:spPr>
        </p:pic>
        <p:sp>
          <p:nvSpPr>
            <p:cNvPr id="18" name="object 18"/>
            <p:cNvSpPr/>
            <p:nvPr/>
          </p:nvSpPr>
          <p:spPr>
            <a:xfrm>
              <a:off x="5109971" y="3567684"/>
              <a:ext cx="123825" cy="96520"/>
            </a:xfrm>
            <a:custGeom>
              <a:avLst/>
              <a:gdLst/>
              <a:ahLst/>
              <a:cxnLst/>
              <a:rect l="l" t="t" r="r" b="b"/>
              <a:pathLst>
                <a:path w="123825" h="96520">
                  <a:moveTo>
                    <a:pt x="0" y="0"/>
                  </a:moveTo>
                  <a:lnTo>
                    <a:pt x="123444" y="96012"/>
                  </a:lnTo>
                </a:path>
              </a:pathLst>
            </a:custGeom>
            <a:ln w="9144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9" name="object 19"/>
            <p:cNvSpPr/>
            <p:nvPr/>
          </p:nvSpPr>
          <p:spPr>
            <a:xfrm>
              <a:off x="5210555" y="3637788"/>
              <a:ext cx="82550" cy="71755"/>
            </a:xfrm>
            <a:custGeom>
              <a:avLst/>
              <a:gdLst/>
              <a:ahLst/>
              <a:cxnLst/>
              <a:rect l="l" t="t" r="r" b="b"/>
              <a:pathLst>
                <a:path w="82550" h="71754">
                  <a:moveTo>
                    <a:pt x="82296" y="71627"/>
                  </a:moveTo>
                  <a:lnTo>
                    <a:pt x="0" y="42671"/>
                  </a:lnTo>
                  <a:lnTo>
                    <a:pt x="33528" y="0"/>
                  </a:lnTo>
                  <a:lnTo>
                    <a:pt x="82296" y="71627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20" name="object 20"/>
          <p:cNvGrpSpPr/>
          <p:nvPr/>
        </p:nvGrpSpPr>
        <p:grpSpPr>
          <a:xfrm>
            <a:off x="11548383" y="3875532"/>
            <a:ext cx="1034236" cy="368300"/>
            <a:chOff x="5020055" y="3875532"/>
            <a:chExt cx="449580" cy="368300"/>
          </a:xfrm>
        </p:grpSpPr>
        <p:pic>
          <p:nvPicPr>
            <p:cNvPr id="21" name="object 21"/>
            <p:cNvPicPr/>
            <p:nvPr/>
          </p:nvPicPr>
          <p:blipFill>
            <a:blip r:embed="rId12" cstate="print"/>
            <a:stretch>
              <a:fillRect/>
            </a:stretch>
          </p:blipFill>
          <p:spPr>
            <a:xfrm>
              <a:off x="5038344" y="4070603"/>
              <a:ext cx="409955" cy="67055"/>
            </a:xfrm>
            <a:prstGeom prst="rect">
              <a:avLst/>
            </a:prstGeom>
          </p:spPr>
        </p:pic>
        <p:pic>
          <p:nvPicPr>
            <p:cNvPr id="22" name="object 22"/>
            <p:cNvPicPr/>
            <p:nvPr/>
          </p:nvPicPr>
          <p:blipFill>
            <a:blip r:embed="rId13" cstate="print"/>
            <a:stretch>
              <a:fillRect/>
            </a:stretch>
          </p:blipFill>
          <p:spPr>
            <a:xfrm>
              <a:off x="5020055" y="4177283"/>
              <a:ext cx="449580" cy="66039"/>
            </a:xfrm>
            <a:prstGeom prst="rect">
              <a:avLst/>
            </a:prstGeom>
          </p:spPr>
        </p:pic>
        <p:sp>
          <p:nvSpPr>
            <p:cNvPr id="23" name="object 23"/>
            <p:cNvSpPr/>
            <p:nvPr/>
          </p:nvSpPr>
          <p:spPr>
            <a:xfrm>
              <a:off x="5247131" y="3950208"/>
              <a:ext cx="0" cy="109855"/>
            </a:xfrm>
            <a:custGeom>
              <a:avLst/>
              <a:gdLst/>
              <a:ahLst/>
              <a:cxnLst/>
              <a:rect l="l" t="t" r="r" b="b"/>
              <a:pathLst>
                <a:path h="109854">
                  <a:moveTo>
                    <a:pt x="0" y="109727"/>
                  </a:moveTo>
                  <a:lnTo>
                    <a:pt x="0" y="0"/>
                  </a:lnTo>
                </a:path>
              </a:pathLst>
            </a:custGeom>
            <a:ln w="9144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4" name="object 24"/>
            <p:cNvSpPr/>
            <p:nvPr/>
          </p:nvSpPr>
          <p:spPr>
            <a:xfrm>
              <a:off x="5219699" y="3875532"/>
              <a:ext cx="55244" cy="81280"/>
            </a:xfrm>
            <a:custGeom>
              <a:avLst/>
              <a:gdLst/>
              <a:ahLst/>
              <a:cxnLst/>
              <a:rect l="l" t="t" r="r" b="b"/>
              <a:pathLst>
                <a:path w="55245" h="81279">
                  <a:moveTo>
                    <a:pt x="54864" y="80771"/>
                  </a:moveTo>
                  <a:lnTo>
                    <a:pt x="0" y="80771"/>
                  </a:lnTo>
                  <a:lnTo>
                    <a:pt x="27432" y="0"/>
                  </a:lnTo>
                  <a:lnTo>
                    <a:pt x="54864" y="80771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25" name="object 25"/>
          <p:cNvGrpSpPr/>
          <p:nvPr/>
        </p:nvGrpSpPr>
        <p:grpSpPr>
          <a:xfrm>
            <a:off x="12929702" y="3604259"/>
            <a:ext cx="740618" cy="323850"/>
            <a:chOff x="5620511" y="3604259"/>
            <a:chExt cx="321945" cy="323850"/>
          </a:xfrm>
        </p:grpSpPr>
        <p:pic>
          <p:nvPicPr>
            <p:cNvPr id="26" name="object 26"/>
            <p:cNvPicPr/>
            <p:nvPr/>
          </p:nvPicPr>
          <p:blipFill>
            <a:blip r:embed="rId14" cstate="print"/>
            <a:stretch>
              <a:fillRect/>
            </a:stretch>
          </p:blipFill>
          <p:spPr>
            <a:xfrm>
              <a:off x="5724144" y="3860291"/>
              <a:ext cx="217931" cy="67563"/>
            </a:xfrm>
            <a:prstGeom prst="rect">
              <a:avLst/>
            </a:prstGeom>
          </p:spPr>
        </p:pic>
        <p:sp>
          <p:nvSpPr>
            <p:cNvPr id="27" name="object 27"/>
            <p:cNvSpPr/>
            <p:nvPr/>
          </p:nvSpPr>
          <p:spPr>
            <a:xfrm>
              <a:off x="5666231" y="3660647"/>
              <a:ext cx="140335" cy="167640"/>
            </a:xfrm>
            <a:custGeom>
              <a:avLst/>
              <a:gdLst/>
              <a:ahLst/>
              <a:cxnLst/>
              <a:rect l="l" t="t" r="r" b="b"/>
              <a:pathLst>
                <a:path w="140335" h="167639">
                  <a:moveTo>
                    <a:pt x="140207" y="167640"/>
                  </a:moveTo>
                  <a:lnTo>
                    <a:pt x="0" y="0"/>
                  </a:lnTo>
                </a:path>
              </a:pathLst>
            </a:custGeom>
            <a:ln w="9144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8" name="object 28"/>
            <p:cNvSpPr/>
            <p:nvPr/>
          </p:nvSpPr>
          <p:spPr>
            <a:xfrm>
              <a:off x="5620511" y="3604259"/>
              <a:ext cx="71755" cy="79375"/>
            </a:xfrm>
            <a:custGeom>
              <a:avLst/>
              <a:gdLst/>
              <a:ahLst/>
              <a:cxnLst/>
              <a:rect l="l" t="t" r="r" b="b"/>
              <a:pathLst>
                <a:path w="71754" h="79375">
                  <a:moveTo>
                    <a:pt x="30480" y="79248"/>
                  </a:moveTo>
                  <a:lnTo>
                    <a:pt x="0" y="0"/>
                  </a:lnTo>
                  <a:lnTo>
                    <a:pt x="71627" y="44196"/>
                  </a:lnTo>
                  <a:lnTo>
                    <a:pt x="30480" y="79248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29" name="object 29"/>
          <p:cNvGrpSpPr/>
          <p:nvPr/>
        </p:nvGrpSpPr>
        <p:grpSpPr>
          <a:xfrm>
            <a:off x="13357419" y="2615183"/>
            <a:ext cx="1381903" cy="280670"/>
            <a:chOff x="5806439" y="2615183"/>
            <a:chExt cx="600710" cy="280670"/>
          </a:xfrm>
        </p:grpSpPr>
        <p:pic>
          <p:nvPicPr>
            <p:cNvPr id="30" name="object 30"/>
            <p:cNvPicPr/>
            <p:nvPr/>
          </p:nvPicPr>
          <p:blipFill>
            <a:blip r:embed="rId15" cstate="print"/>
            <a:stretch>
              <a:fillRect/>
            </a:stretch>
          </p:blipFill>
          <p:spPr>
            <a:xfrm>
              <a:off x="6138671" y="2615183"/>
              <a:ext cx="233171" cy="67563"/>
            </a:xfrm>
            <a:prstGeom prst="rect">
              <a:avLst/>
            </a:prstGeom>
          </p:spPr>
        </p:pic>
        <p:pic>
          <p:nvPicPr>
            <p:cNvPr id="31" name="object 31"/>
            <p:cNvPicPr/>
            <p:nvPr/>
          </p:nvPicPr>
          <p:blipFill>
            <a:blip r:embed="rId16" cstate="print"/>
            <a:stretch>
              <a:fillRect/>
            </a:stretch>
          </p:blipFill>
          <p:spPr>
            <a:xfrm>
              <a:off x="6092951" y="2723388"/>
              <a:ext cx="313943" cy="82295"/>
            </a:xfrm>
            <a:prstGeom prst="rect">
              <a:avLst/>
            </a:prstGeom>
          </p:spPr>
        </p:pic>
        <p:pic>
          <p:nvPicPr>
            <p:cNvPr id="32" name="object 32"/>
            <p:cNvPicPr/>
            <p:nvPr/>
          </p:nvPicPr>
          <p:blipFill>
            <a:blip r:embed="rId17" cstate="print"/>
            <a:stretch>
              <a:fillRect/>
            </a:stretch>
          </p:blipFill>
          <p:spPr>
            <a:xfrm>
              <a:off x="6117335" y="2830068"/>
              <a:ext cx="271271" cy="65531"/>
            </a:xfrm>
            <a:prstGeom prst="rect">
              <a:avLst/>
            </a:prstGeom>
          </p:spPr>
        </p:pic>
        <p:sp>
          <p:nvSpPr>
            <p:cNvPr id="33" name="object 33"/>
            <p:cNvSpPr/>
            <p:nvPr/>
          </p:nvSpPr>
          <p:spPr>
            <a:xfrm>
              <a:off x="5876544" y="2758440"/>
              <a:ext cx="190500" cy="81280"/>
            </a:xfrm>
            <a:custGeom>
              <a:avLst/>
              <a:gdLst/>
              <a:ahLst/>
              <a:cxnLst/>
              <a:rect l="l" t="t" r="r" b="b"/>
              <a:pathLst>
                <a:path w="190500" h="81280">
                  <a:moveTo>
                    <a:pt x="190500" y="0"/>
                  </a:moveTo>
                  <a:lnTo>
                    <a:pt x="0" y="80771"/>
                  </a:lnTo>
                </a:path>
              </a:pathLst>
            </a:custGeom>
            <a:ln w="9144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4" name="object 34"/>
            <p:cNvSpPr/>
            <p:nvPr/>
          </p:nvSpPr>
          <p:spPr>
            <a:xfrm>
              <a:off x="5806439" y="2811780"/>
              <a:ext cx="86995" cy="56515"/>
            </a:xfrm>
            <a:custGeom>
              <a:avLst/>
              <a:gdLst/>
              <a:ahLst/>
              <a:cxnLst/>
              <a:rect l="l" t="t" r="r" b="b"/>
              <a:pathLst>
                <a:path w="86995" h="56514">
                  <a:moveTo>
                    <a:pt x="0" y="56387"/>
                  </a:moveTo>
                  <a:lnTo>
                    <a:pt x="65532" y="0"/>
                  </a:lnTo>
                  <a:lnTo>
                    <a:pt x="86867" y="50291"/>
                  </a:lnTo>
                  <a:lnTo>
                    <a:pt x="0" y="56387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35" name="object 35"/>
          <p:cNvGrpSpPr/>
          <p:nvPr/>
        </p:nvGrpSpPr>
        <p:grpSpPr>
          <a:xfrm>
            <a:off x="13490645" y="2967228"/>
            <a:ext cx="543412" cy="64135"/>
            <a:chOff x="5864352" y="2967227"/>
            <a:chExt cx="236220" cy="64135"/>
          </a:xfrm>
        </p:grpSpPr>
        <p:pic>
          <p:nvPicPr>
            <p:cNvPr id="36" name="object 36"/>
            <p:cNvPicPr/>
            <p:nvPr/>
          </p:nvPicPr>
          <p:blipFill>
            <a:blip r:embed="rId18" cstate="print"/>
            <a:stretch>
              <a:fillRect/>
            </a:stretch>
          </p:blipFill>
          <p:spPr>
            <a:xfrm>
              <a:off x="5864352" y="2979419"/>
              <a:ext cx="42433" cy="41655"/>
            </a:xfrm>
            <a:prstGeom prst="rect">
              <a:avLst/>
            </a:prstGeom>
          </p:spPr>
        </p:pic>
        <p:pic>
          <p:nvPicPr>
            <p:cNvPr id="37" name="object 37"/>
            <p:cNvPicPr/>
            <p:nvPr/>
          </p:nvPicPr>
          <p:blipFill>
            <a:blip r:embed="rId19" cstate="print"/>
            <a:stretch>
              <a:fillRect/>
            </a:stretch>
          </p:blipFill>
          <p:spPr>
            <a:xfrm>
              <a:off x="5942076" y="2967227"/>
              <a:ext cx="158481" cy="64007"/>
            </a:xfrm>
            <a:prstGeom prst="rect">
              <a:avLst/>
            </a:prstGeom>
          </p:spPr>
        </p:pic>
      </p:grpSp>
      <p:grpSp>
        <p:nvGrpSpPr>
          <p:cNvPr id="38" name="object 38"/>
          <p:cNvGrpSpPr/>
          <p:nvPr/>
        </p:nvGrpSpPr>
        <p:grpSpPr>
          <a:xfrm>
            <a:off x="14714200" y="3026664"/>
            <a:ext cx="1045920" cy="189230"/>
            <a:chOff x="6396228" y="3026664"/>
            <a:chExt cx="454659" cy="189230"/>
          </a:xfrm>
        </p:grpSpPr>
        <p:pic>
          <p:nvPicPr>
            <p:cNvPr id="39" name="object 39"/>
            <p:cNvPicPr/>
            <p:nvPr/>
          </p:nvPicPr>
          <p:blipFill>
            <a:blip r:embed="rId20" cstate="print"/>
            <a:stretch>
              <a:fillRect/>
            </a:stretch>
          </p:blipFill>
          <p:spPr>
            <a:xfrm>
              <a:off x="6396228" y="3026664"/>
              <a:ext cx="451138" cy="65531"/>
            </a:xfrm>
            <a:prstGeom prst="rect">
              <a:avLst/>
            </a:prstGeom>
          </p:spPr>
        </p:pic>
        <p:pic>
          <p:nvPicPr>
            <p:cNvPr id="40" name="object 40"/>
            <p:cNvPicPr/>
            <p:nvPr/>
          </p:nvPicPr>
          <p:blipFill>
            <a:blip r:embed="rId21" cstate="print"/>
            <a:stretch>
              <a:fillRect/>
            </a:stretch>
          </p:blipFill>
          <p:spPr>
            <a:xfrm>
              <a:off x="6396228" y="3131819"/>
              <a:ext cx="454176" cy="83819"/>
            </a:xfrm>
            <a:prstGeom prst="rect">
              <a:avLst/>
            </a:prstGeom>
          </p:spPr>
        </p:pic>
      </p:grpSp>
      <p:grpSp>
        <p:nvGrpSpPr>
          <p:cNvPr id="41" name="object 41"/>
          <p:cNvGrpSpPr/>
          <p:nvPr/>
        </p:nvGrpSpPr>
        <p:grpSpPr>
          <a:xfrm>
            <a:off x="14230384" y="3756660"/>
            <a:ext cx="1186158" cy="448309"/>
            <a:chOff x="6185915" y="3756659"/>
            <a:chExt cx="515620" cy="448309"/>
          </a:xfrm>
        </p:grpSpPr>
        <p:pic>
          <p:nvPicPr>
            <p:cNvPr id="42" name="object 42"/>
            <p:cNvPicPr/>
            <p:nvPr/>
          </p:nvPicPr>
          <p:blipFill>
            <a:blip r:embed="rId22" cstate="print"/>
            <a:stretch>
              <a:fillRect/>
            </a:stretch>
          </p:blipFill>
          <p:spPr>
            <a:xfrm>
              <a:off x="6185915" y="3785615"/>
              <a:ext cx="243839" cy="243840"/>
            </a:xfrm>
            <a:prstGeom prst="rect">
              <a:avLst/>
            </a:prstGeom>
          </p:spPr>
        </p:pic>
        <p:pic>
          <p:nvPicPr>
            <p:cNvPr id="43" name="object 43"/>
            <p:cNvPicPr/>
            <p:nvPr/>
          </p:nvPicPr>
          <p:blipFill>
            <a:blip r:embed="rId23" cstate="print"/>
            <a:stretch>
              <a:fillRect/>
            </a:stretch>
          </p:blipFill>
          <p:spPr>
            <a:xfrm>
              <a:off x="6275832" y="3867911"/>
              <a:ext cx="62483" cy="202691"/>
            </a:xfrm>
            <a:prstGeom prst="rect">
              <a:avLst/>
            </a:prstGeom>
          </p:spPr>
        </p:pic>
        <p:sp>
          <p:nvSpPr>
            <p:cNvPr id="44" name="object 44"/>
            <p:cNvSpPr/>
            <p:nvPr/>
          </p:nvSpPr>
          <p:spPr>
            <a:xfrm>
              <a:off x="6425183" y="3820667"/>
              <a:ext cx="271780" cy="173990"/>
            </a:xfrm>
            <a:custGeom>
              <a:avLst/>
              <a:gdLst/>
              <a:ahLst/>
              <a:cxnLst/>
              <a:rect l="l" t="t" r="r" b="b"/>
              <a:pathLst>
                <a:path w="271779" h="173989">
                  <a:moveTo>
                    <a:pt x="0" y="88391"/>
                  </a:moveTo>
                  <a:lnTo>
                    <a:pt x="262128" y="88391"/>
                  </a:lnTo>
                </a:path>
                <a:path w="271779" h="173989">
                  <a:moveTo>
                    <a:pt x="271271" y="0"/>
                  </a:moveTo>
                  <a:lnTo>
                    <a:pt x="271271" y="173735"/>
                  </a:lnTo>
                </a:path>
                <a:path w="271779" h="173989">
                  <a:moveTo>
                    <a:pt x="50292" y="44196"/>
                  </a:moveTo>
                  <a:lnTo>
                    <a:pt x="153923" y="44196"/>
                  </a:lnTo>
                </a:path>
              </a:pathLst>
            </a:custGeom>
            <a:ln w="9144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5" name="object 45"/>
            <p:cNvSpPr/>
            <p:nvPr/>
          </p:nvSpPr>
          <p:spPr>
            <a:xfrm>
              <a:off x="6571487" y="3837431"/>
              <a:ext cx="81280" cy="55244"/>
            </a:xfrm>
            <a:custGeom>
              <a:avLst/>
              <a:gdLst/>
              <a:ahLst/>
              <a:cxnLst/>
              <a:rect l="l" t="t" r="r" b="b"/>
              <a:pathLst>
                <a:path w="81279" h="55245">
                  <a:moveTo>
                    <a:pt x="0" y="54864"/>
                  </a:moveTo>
                  <a:lnTo>
                    <a:pt x="0" y="0"/>
                  </a:lnTo>
                  <a:lnTo>
                    <a:pt x="80772" y="27432"/>
                  </a:lnTo>
                  <a:lnTo>
                    <a:pt x="0" y="54864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6" name="object 46"/>
            <p:cNvSpPr/>
            <p:nvPr/>
          </p:nvSpPr>
          <p:spPr>
            <a:xfrm>
              <a:off x="6512051" y="3950207"/>
              <a:ext cx="131445" cy="0"/>
            </a:xfrm>
            <a:custGeom>
              <a:avLst/>
              <a:gdLst/>
              <a:ahLst/>
              <a:cxnLst/>
              <a:rect l="l" t="t" r="r" b="b"/>
              <a:pathLst>
                <a:path w="131445">
                  <a:moveTo>
                    <a:pt x="0" y="0"/>
                  </a:moveTo>
                  <a:lnTo>
                    <a:pt x="131064" y="0"/>
                  </a:lnTo>
                </a:path>
              </a:pathLst>
            </a:custGeom>
            <a:ln w="9144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7" name="object 47"/>
            <p:cNvSpPr/>
            <p:nvPr/>
          </p:nvSpPr>
          <p:spPr>
            <a:xfrm>
              <a:off x="6435851" y="3925823"/>
              <a:ext cx="82550" cy="52069"/>
            </a:xfrm>
            <a:custGeom>
              <a:avLst/>
              <a:gdLst/>
              <a:ahLst/>
              <a:cxnLst/>
              <a:rect l="l" t="t" r="r" b="b"/>
              <a:pathLst>
                <a:path w="82550" h="52070">
                  <a:moveTo>
                    <a:pt x="82296" y="51816"/>
                  </a:moveTo>
                  <a:lnTo>
                    <a:pt x="0" y="24383"/>
                  </a:lnTo>
                  <a:lnTo>
                    <a:pt x="82296" y="0"/>
                  </a:lnTo>
                  <a:lnTo>
                    <a:pt x="82296" y="51816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48" name="object 48"/>
            <p:cNvPicPr/>
            <p:nvPr/>
          </p:nvPicPr>
          <p:blipFill>
            <a:blip r:embed="rId24" cstate="print"/>
            <a:stretch>
              <a:fillRect/>
            </a:stretch>
          </p:blipFill>
          <p:spPr>
            <a:xfrm>
              <a:off x="6416039" y="4012691"/>
              <a:ext cx="256031" cy="192024"/>
            </a:xfrm>
            <a:prstGeom prst="rect">
              <a:avLst/>
            </a:prstGeom>
          </p:spPr>
        </p:pic>
        <p:pic>
          <p:nvPicPr>
            <p:cNvPr id="49" name="object 49"/>
            <p:cNvPicPr/>
            <p:nvPr/>
          </p:nvPicPr>
          <p:blipFill>
            <a:blip r:embed="rId25" cstate="print"/>
            <a:stretch>
              <a:fillRect/>
            </a:stretch>
          </p:blipFill>
          <p:spPr>
            <a:xfrm>
              <a:off x="6441948" y="3756659"/>
              <a:ext cx="158495" cy="192024"/>
            </a:xfrm>
            <a:prstGeom prst="rect">
              <a:avLst/>
            </a:prstGeom>
          </p:spPr>
        </p:pic>
      </p:grpSp>
      <p:pic>
        <p:nvPicPr>
          <p:cNvPr id="50" name="object 50"/>
          <p:cNvPicPr/>
          <p:nvPr/>
        </p:nvPicPr>
        <p:blipFill>
          <a:blip r:embed="rId26" cstate="print"/>
          <a:stretch>
            <a:fillRect/>
          </a:stretch>
        </p:blipFill>
        <p:spPr>
          <a:xfrm>
            <a:off x="15524057" y="3867912"/>
            <a:ext cx="655598" cy="83819"/>
          </a:xfrm>
          <a:prstGeom prst="rect">
            <a:avLst/>
          </a:prstGeom>
        </p:spPr>
      </p:pic>
      <p:sp>
        <p:nvSpPr>
          <p:cNvPr id="51" name="object 51"/>
          <p:cNvSpPr/>
          <p:nvPr/>
        </p:nvSpPr>
        <p:spPr>
          <a:xfrm>
            <a:off x="10584266" y="2250948"/>
            <a:ext cx="2651325" cy="455930"/>
          </a:xfrm>
          <a:custGeom>
            <a:avLst/>
            <a:gdLst/>
            <a:ahLst/>
            <a:cxnLst/>
            <a:rect l="l" t="t" r="r" b="b"/>
            <a:pathLst>
              <a:path w="1152525" h="455930">
                <a:moveTo>
                  <a:pt x="0" y="0"/>
                </a:moveTo>
                <a:lnTo>
                  <a:pt x="52108" y="743"/>
                </a:lnTo>
                <a:lnTo>
                  <a:pt x="104144" y="3023"/>
                </a:lnTo>
                <a:lnTo>
                  <a:pt x="156033" y="6912"/>
                </a:lnTo>
                <a:lnTo>
                  <a:pt x="207702" y="12484"/>
                </a:lnTo>
                <a:lnTo>
                  <a:pt x="259080" y="19812"/>
                </a:lnTo>
                <a:lnTo>
                  <a:pt x="305871" y="27289"/>
                </a:lnTo>
                <a:lnTo>
                  <a:pt x="352234" y="36195"/>
                </a:lnTo>
                <a:lnTo>
                  <a:pt x="397740" y="46815"/>
                </a:lnTo>
                <a:lnTo>
                  <a:pt x="441960" y="59436"/>
                </a:lnTo>
                <a:lnTo>
                  <a:pt x="679704" y="138684"/>
                </a:lnTo>
                <a:lnTo>
                  <a:pt x="725326" y="159957"/>
                </a:lnTo>
                <a:lnTo>
                  <a:pt x="770735" y="181978"/>
                </a:lnTo>
                <a:lnTo>
                  <a:pt x="815904" y="204744"/>
                </a:lnTo>
                <a:lnTo>
                  <a:pt x="860806" y="228257"/>
                </a:lnTo>
                <a:lnTo>
                  <a:pt x="905415" y="252517"/>
                </a:lnTo>
                <a:lnTo>
                  <a:pt x="949705" y="277523"/>
                </a:lnTo>
                <a:lnTo>
                  <a:pt x="993647" y="303276"/>
                </a:lnTo>
                <a:lnTo>
                  <a:pt x="1024008" y="327564"/>
                </a:lnTo>
                <a:lnTo>
                  <a:pt x="1053655" y="352425"/>
                </a:lnTo>
                <a:lnTo>
                  <a:pt x="1083016" y="377856"/>
                </a:lnTo>
                <a:lnTo>
                  <a:pt x="1112520" y="403860"/>
                </a:lnTo>
                <a:lnTo>
                  <a:pt x="1142952" y="442221"/>
                </a:lnTo>
                <a:lnTo>
                  <a:pt x="1152143" y="455676"/>
                </a:lnTo>
              </a:path>
            </a:pathLst>
          </a:custGeom>
          <a:ln w="1524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grpSp>
        <p:nvGrpSpPr>
          <p:cNvPr id="52" name="object 52"/>
          <p:cNvGrpSpPr/>
          <p:nvPr/>
        </p:nvGrpSpPr>
        <p:grpSpPr>
          <a:xfrm>
            <a:off x="10566736" y="2113788"/>
            <a:ext cx="3983562" cy="1965960"/>
            <a:chOff x="4593335" y="2113788"/>
            <a:chExt cx="1731645" cy="1965960"/>
          </a:xfrm>
        </p:grpSpPr>
        <p:sp>
          <p:nvSpPr>
            <p:cNvPr id="53" name="object 53"/>
            <p:cNvSpPr/>
            <p:nvPr/>
          </p:nvSpPr>
          <p:spPr>
            <a:xfrm>
              <a:off x="4602480" y="3560063"/>
              <a:ext cx="1155700" cy="375285"/>
            </a:xfrm>
            <a:custGeom>
              <a:avLst/>
              <a:gdLst/>
              <a:ahLst/>
              <a:cxnLst/>
              <a:rect l="l" t="t" r="r" b="b"/>
              <a:pathLst>
                <a:path w="1155700" h="375285">
                  <a:moveTo>
                    <a:pt x="0" y="374904"/>
                  </a:moveTo>
                  <a:lnTo>
                    <a:pt x="49493" y="374599"/>
                  </a:lnTo>
                  <a:lnTo>
                    <a:pt x="99035" y="373676"/>
                  </a:lnTo>
                  <a:lnTo>
                    <a:pt x="148598" y="372121"/>
                  </a:lnTo>
                  <a:lnTo>
                    <a:pt x="198154" y="369920"/>
                  </a:lnTo>
                  <a:lnTo>
                    <a:pt x="247675" y="367060"/>
                  </a:lnTo>
                  <a:lnTo>
                    <a:pt x="297135" y="363527"/>
                  </a:lnTo>
                  <a:lnTo>
                    <a:pt x="346505" y="359306"/>
                  </a:lnTo>
                  <a:lnTo>
                    <a:pt x="395759" y="354385"/>
                  </a:lnTo>
                  <a:lnTo>
                    <a:pt x="444868" y="348749"/>
                  </a:lnTo>
                  <a:lnTo>
                    <a:pt x="493805" y="342385"/>
                  </a:lnTo>
                  <a:lnTo>
                    <a:pt x="542543" y="335280"/>
                  </a:lnTo>
                  <a:lnTo>
                    <a:pt x="670560" y="303276"/>
                  </a:lnTo>
                  <a:lnTo>
                    <a:pt x="721619" y="287785"/>
                  </a:lnTo>
                  <a:lnTo>
                    <a:pt x="771858" y="269938"/>
                  </a:lnTo>
                  <a:lnTo>
                    <a:pt x="821168" y="249805"/>
                  </a:lnTo>
                  <a:lnTo>
                    <a:pt x="869442" y="227457"/>
                  </a:lnTo>
                  <a:lnTo>
                    <a:pt x="916572" y="202965"/>
                  </a:lnTo>
                  <a:lnTo>
                    <a:pt x="962453" y="176403"/>
                  </a:lnTo>
                  <a:lnTo>
                    <a:pt x="1006977" y="147839"/>
                  </a:lnTo>
                  <a:lnTo>
                    <a:pt x="1050035" y="117348"/>
                  </a:lnTo>
                  <a:lnTo>
                    <a:pt x="1083373" y="85344"/>
                  </a:lnTo>
                  <a:lnTo>
                    <a:pt x="1115568" y="53340"/>
                  </a:lnTo>
                  <a:lnTo>
                    <a:pt x="1146000" y="13692"/>
                  </a:lnTo>
                  <a:lnTo>
                    <a:pt x="1155191" y="0"/>
                  </a:lnTo>
                </a:path>
              </a:pathLst>
            </a:custGeom>
            <a:ln w="1524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4" name="object 54"/>
            <p:cNvSpPr/>
            <p:nvPr/>
          </p:nvSpPr>
          <p:spPr>
            <a:xfrm>
              <a:off x="5754623" y="2706624"/>
              <a:ext cx="71755" cy="850900"/>
            </a:xfrm>
            <a:custGeom>
              <a:avLst/>
              <a:gdLst/>
              <a:ahLst/>
              <a:cxnLst/>
              <a:rect l="l" t="t" r="r" b="b"/>
              <a:pathLst>
                <a:path w="71754" h="850900">
                  <a:moveTo>
                    <a:pt x="0" y="0"/>
                  </a:moveTo>
                  <a:lnTo>
                    <a:pt x="15709" y="49144"/>
                  </a:lnTo>
                  <a:lnTo>
                    <a:pt x="29486" y="98650"/>
                  </a:lnTo>
                  <a:lnTo>
                    <a:pt x="41329" y="148466"/>
                  </a:lnTo>
                  <a:lnTo>
                    <a:pt x="51237" y="198543"/>
                  </a:lnTo>
                  <a:lnTo>
                    <a:pt x="59207" y="248831"/>
                  </a:lnTo>
                  <a:lnTo>
                    <a:pt x="65238" y="299278"/>
                  </a:lnTo>
                  <a:lnTo>
                    <a:pt x="69328" y="349835"/>
                  </a:lnTo>
                  <a:lnTo>
                    <a:pt x="71474" y="400452"/>
                  </a:lnTo>
                  <a:lnTo>
                    <a:pt x="71676" y="451078"/>
                  </a:lnTo>
                  <a:lnTo>
                    <a:pt x="69931" y="501663"/>
                  </a:lnTo>
                  <a:lnTo>
                    <a:pt x="66237" y="552157"/>
                  </a:lnTo>
                  <a:lnTo>
                    <a:pt x="60592" y="602510"/>
                  </a:lnTo>
                  <a:lnTo>
                    <a:pt x="52996" y="652670"/>
                  </a:lnTo>
                  <a:lnTo>
                    <a:pt x="43445" y="702589"/>
                  </a:lnTo>
                  <a:lnTo>
                    <a:pt x="31938" y="752216"/>
                  </a:lnTo>
                  <a:lnTo>
                    <a:pt x="18472" y="801500"/>
                  </a:lnTo>
                  <a:lnTo>
                    <a:pt x="3048" y="850391"/>
                  </a:lnTo>
                </a:path>
              </a:pathLst>
            </a:custGeom>
            <a:ln w="1524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5" name="object 55"/>
            <p:cNvSpPr/>
            <p:nvPr/>
          </p:nvSpPr>
          <p:spPr>
            <a:xfrm>
              <a:off x="4597907" y="2540508"/>
              <a:ext cx="1633855" cy="1176655"/>
            </a:xfrm>
            <a:custGeom>
              <a:avLst/>
              <a:gdLst/>
              <a:ahLst/>
              <a:cxnLst/>
              <a:rect l="l" t="t" r="r" b="b"/>
              <a:pathLst>
                <a:path w="1633854" h="1176654">
                  <a:moveTo>
                    <a:pt x="0" y="608075"/>
                  </a:moveTo>
                  <a:lnTo>
                    <a:pt x="1633727" y="1176527"/>
                  </a:lnTo>
                </a:path>
                <a:path w="1633854" h="1176654">
                  <a:moveTo>
                    <a:pt x="1627631" y="0"/>
                  </a:moveTo>
                  <a:lnTo>
                    <a:pt x="3048" y="605027"/>
                  </a:lnTo>
                </a:path>
              </a:pathLst>
            </a:custGeom>
            <a:ln w="9144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6" name="object 56"/>
            <p:cNvSpPr/>
            <p:nvPr/>
          </p:nvSpPr>
          <p:spPr>
            <a:xfrm>
              <a:off x="4600955" y="3339084"/>
              <a:ext cx="1286510" cy="487680"/>
            </a:xfrm>
            <a:custGeom>
              <a:avLst/>
              <a:gdLst/>
              <a:ahLst/>
              <a:cxnLst/>
              <a:rect l="l" t="t" r="r" b="b"/>
              <a:pathLst>
                <a:path w="1286510" h="487679">
                  <a:moveTo>
                    <a:pt x="0" y="484632"/>
                  </a:moveTo>
                  <a:lnTo>
                    <a:pt x="49450" y="486748"/>
                  </a:lnTo>
                  <a:lnTo>
                    <a:pt x="98776" y="487428"/>
                  </a:lnTo>
                  <a:lnTo>
                    <a:pt x="147951" y="486683"/>
                  </a:lnTo>
                  <a:lnTo>
                    <a:pt x="196948" y="484522"/>
                  </a:lnTo>
                  <a:lnTo>
                    <a:pt x="245740" y="480955"/>
                  </a:lnTo>
                  <a:lnTo>
                    <a:pt x="294302" y="475993"/>
                  </a:lnTo>
                  <a:lnTo>
                    <a:pt x="342606" y="469646"/>
                  </a:lnTo>
                  <a:lnTo>
                    <a:pt x="390626" y="461923"/>
                  </a:lnTo>
                  <a:lnTo>
                    <a:pt x="438336" y="452835"/>
                  </a:lnTo>
                  <a:lnTo>
                    <a:pt x="485708" y="442393"/>
                  </a:lnTo>
                  <a:lnTo>
                    <a:pt x="532715" y="430605"/>
                  </a:lnTo>
                  <a:lnTo>
                    <a:pt x="579332" y="417483"/>
                  </a:lnTo>
                  <a:lnTo>
                    <a:pt x="625532" y="403036"/>
                  </a:lnTo>
                  <a:lnTo>
                    <a:pt x="671288" y="387275"/>
                  </a:lnTo>
                  <a:lnTo>
                    <a:pt x="716573" y="370209"/>
                  </a:lnTo>
                  <a:lnTo>
                    <a:pt x="761361" y="351849"/>
                  </a:lnTo>
                  <a:lnTo>
                    <a:pt x="805626" y="332205"/>
                  </a:lnTo>
                  <a:lnTo>
                    <a:pt x="849340" y="311287"/>
                  </a:lnTo>
                  <a:lnTo>
                    <a:pt x="892477" y="289105"/>
                  </a:lnTo>
                  <a:lnTo>
                    <a:pt x="935010" y="265669"/>
                  </a:lnTo>
                  <a:lnTo>
                    <a:pt x="976914" y="240990"/>
                  </a:lnTo>
                  <a:lnTo>
                    <a:pt x="1018160" y="215077"/>
                  </a:lnTo>
                  <a:lnTo>
                    <a:pt x="1058723" y="187941"/>
                  </a:lnTo>
                  <a:lnTo>
                    <a:pt x="1098575" y="159591"/>
                  </a:lnTo>
                  <a:lnTo>
                    <a:pt x="1137691" y="130039"/>
                  </a:lnTo>
                  <a:lnTo>
                    <a:pt x="1176044" y="99293"/>
                  </a:lnTo>
                  <a:lnTo>
                    <a:pt x="1213607" y="67365"/>
                  </a:lnTo>
                  <a:lnTo>
                    <a:pt x="1250353" y="34263"/>
                  </a:lnTo>
                  <a:lnTo>
                    <a:pt x="1286256" y="0"/>
                  </a:lnTo>
                </a:path>
              </a:pathLst>
            </a:custGeom>
            <a:ln w="9144">
              <a:solidFill>
                <a:srgbClr val="FF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7" name="object 57"/>
            <p:cNvSpPr/>
            <p:nvPr/>
          </p:nvSpPr>
          <p:spPr>
            <a:xfrm>
              <a:off x="4605527" y="3052572"/>
              <a:ext cx="1524000" cy="824230"/>
            </a:xfrm>
            <a:custGeom>
              <a:avLst/>
              <a:gdLst/>
              <a:ahLst/>
              <a:cxnLst/>
              <a:rect l="l" t="t" r="r" b="b"/>
              <a:pathLst>
                <a:path w="1524000" h="824229">
                  <a:moveTo>
                    <a:pt x="0" y="821435"/>
                  </a:moveTo>
                  <a:lnTo>
                    <a:pt x="48618" y="823451"/>
                  </a:lnTo>
                  <a:lnTo>
                    <a:pt x="97747" y="823855"/>
                  </a:lnTo>
                  <a:lnTo>
                    <a:pt x="147299" y="822675"/>
                  </a:lnTo>
                  <a:lnTo>
                    <a:pt x="197182" y="819937"/>
                  </a:lnTo>
                  <a:lnTo>
                    <a:pt x="247307" y="815667"/>
                  </a:lnTo>
                  <a:lnTo>
                    <a:pt x="297584" y="809892"/>
                  </a:lnTo>
                  <a:lnTo>
                    <a:pt x="347923" y="802639"/>
                  </a:lnTo>
                  <a:lnTo>
                    <a:pt x="398235" y="793935"/>
                  </a:lnTo>
                  <a:lnTo>
                    <a:pt x="448429" y="783806"/>
                  </a:lnTo>
                  <a:lnTo>
                    <a:pt x="498416" y="772279"/>
                  </a:lnTo>
                  <a:lnTo>
                    <a:pt x="548105" y="759381"/>
                  </a:lnTo>
                  <a:lnTo>
                    <a:pt x="597408" y="745138"/>
                  </a:lnTo>
                  <a:lnTo>
                    <a:pt x="646233" y="729576"/>
                  </a:lnTo>
                  <a:lnTo>
                    <a:pt x="694492" y="712723"/>
                  </a:lnTo>
                  <a:lnTo>
                    <a:pt x="742094" y="694606"/>
                  </a:lnTo>
                  <a:lnTo>
                    <a:pt x="788950" y="675250"/>
                  </a:lnTo>
                  <a:lnTo>
                    <a:pt x="834970" y="654682"/>
                  </a:lnTo>
                  <a:lnTo>
                    <a:pt x="880063" y="632930"/>
                  </a:lnTo>
                  <a:lnTo>
                    <a:pt x="924140" y="610020"/>
                  </a:lnTo>
                  <a:lnTo>
                    <a:pt x="967112" y="585978"/>
                  </a:lnTo>
                  <a:lnTo>
                    <a:pt x="1008888" y="560831"/>
                  </a:lnTo>
                </a:path>
                <a:path w="1524000" h="824229">
                  <a:moveTo>
                    <a:pt x="1524000" y="0"/>
                  </a:moveTo>
                  <a:lnTo>
                    <a:pt x="1500557" y="46403"/>
                  </a:lnTo>
                  <a:lnTo>
                    <a:pt x="1475367" y="91707"/>
                  </a:lnTo>
                  <a:lnTo>
                    <a:pt x="1448470" y="135867"/>
                  </a:lnTo>
                  <a:lnTo>
                    <a:pt x="1419907" y="178841"/>
                  </a:lnTo>
                  <a:lnTo>
                    <a:pt x="1389718" y="220584"/>
                  </a:lnTo>
                  <a:lnTo>
                    <a:pt x="1357945" y="261055"/>
                  </a:lnTo>
                  <a:lnTo>
                    <a:pt x="1324627" y="300208"/>
                  </a:lnTo>
                  <a:lnTo>
                    <a:pt x="1289805" y="338001"/>
                  </a:lnTo>
                  <a:lnTo>
                    <a:pt x="1253520" y="374391"/>
                  </a:lnTo>
                  <a:lnTo>
                    <a:pt x="1215813" y="409334"/>
                  </a:lnTo>
                  <a:lnTo>
                    <a:pt x="1176724" y="442788"/>
                  </a:lnTo>
                  <a:lnTo>
                    <a:pt x="1136294" y="474707"/>
                  </a:lnTo>
                  <a:lnTo>
                    <a:pt x="1094564" y="505050"/>
                  </a:lnTo>
                  <a:lnTo>
                    <a:pt x="1051573" y="533772"/>
                  </a:lnTo>
                  <a:lnTo>
                    <a:pt x="1007364" y="560831"/>
                  </a:lnTo>
                </a:path>
              </a:pathLst>
            </a:custGeom>
            <a:ln w="9144">
              <a:solidFill>
                <a:srgbClr val="0099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8" name="object 58"/>
            <p:cNvSpPr/>
            <p:nvPr/>
          </p:nvSpPr>
          <p:spPr>
            <a:xfrm>
              <a:off x="4600955" y="2113788"/>
              <a:ext cx="1724025" cy="1965960"/>
            </a:xfrm>
            <a:custGeom>
              <a:avLst/>
              <a:gdLst/>
              <a:ahLst/>
              <a:cxnLst/>
              <a:rect l="l" t="t" r="r" b="b"/>
              <a:pathLst>
                <a:path w="1724025" h="1965960">
                  <a:moveTo>
                    <a:pt x="1723643" y="1034796"/>
                  </a:moveTo>
                  <a:lnTo>
                    <a:pt x="0" y="1034796"/>
                  </a:lnTo>
                </a:path>
                <a:path w="1724025" h="1965960">
                  <a:moveTo>
                    <a:pt x="0" y="0"/>
                  </a:moveTo>
                  <a:lnTo>
                    <a:pt x="0" y="1965960"/>
                  </a:lnTo>
                </a:path>
              </a:pathLst>
            </a:custGeom>
            <a:ln w="1524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59" name="object 59"/>
          <p:cNvGrpSpPr/>
          <p:nvPr/>
        </p:nvGrpSpPr>
        <p:grpSpPr>
          <a:xfrm>
            <a:off x="14230386" y="2186940"/>
            <a:ext cx="1196383" cy="332740"/>
            <a:chOff x="6185915" y="2186940"/>
            <a:chExt cx="520065" cy="332740"/>
          </a:xfrm>
        </p:grpSpPr>
        <p:pic>
          <p:nvPicPr>
            <p:cNvPr id="60" name="object 60"/>
            <p:cNvPicPr/>
            <p:nvPr/>
          </p:nvPicPr>
          <p:blipFill>
            <a:blip r:embed="rId27" cstate="print"/>
            <a:stretch>
              <a:fillRect/>
            </a:stretch>
          </p:blipFill>
          <p:spPr>
            <a:xfrm>
              <a:off x="6382512" y="2455164"/>
              <a:ext cx="248411" cy="64007"/>
            </a:xfrm>
            <a:prstGeom prst="rect">
              <a:avLst/>
            </a:prstGeom>
          </p:spPr>
        </p:pic>
        <p:pic>
          <p:nvPicPr>
            <p:cNvPr id="61" name="object 61"/>
            <p:cNvPicPr/>
            <p:nvPr/>
          </p:nvPicPr>
          <p:blipFill>
            <a:blip r:embed="rId28" cstate="print"/>
            <a:stretch>
              <a:fillRect/>
            </a:stretch>
          </p:blipFill>
          <p:spPr>
            <a:xfrm>
              <a:off x="6185915" y="2226564"/>
              <a:ext cx="243839" cy="243840"/>
            </a:xfrm>
            <a:prstGeom prst="rect">
              <a:avLst/>
            </a:prstGeom>
          </p:spPr>
        </p:pic>
        <p:pic>
          <p:nvPicPr>
            <p:cNvPr id="62" name="object 62"/>
            <p:cNvPicPr/>
            <p:nvPr/>
          </p:nvPicPr>
          <p:blipFill>
            <a:blip r:embed="rId23" cstate="print"/>
            <a:stretch>
              <a:fillRect/>
            </a:stretch>
          </p:blipFill>
          <p:spPr>
            <a:xfrm>
              <a:off x="6275832" y="2308860"/>
              <a:ext cx="62483" cy="202691"/>
            </a:xfrm>
            <a:prstGeom prst="rect">
              <a:avLst/>
            </a:prstGeom>
          </p:spPr>
        </p:pic>
        <p:sp>
          <p:nvSpPr>
            <p:cNvPr id="63" name="object 63"/>
            <p:cNvSpPr/>
            <p:nvPr/>
          </p:nvSpPr>
          <p:spPr>
            <a:xfrm>
              <a:off x="6425183" y="2348484"/>
              <a:ext cx="276225" cy="0"/>
            </a:xfrm>
            <a:custGeom>
              <a:avLst/>
              <a:gdLst/>
              <a:ahLst/>
              <a:cxnLst/>
              <a:rect l="l" t="t" r="r" b="b"/>
              <a:pathLst>
                <a:path w="276225">
                  <a:moveTo>
                    <a:pt x="0" y="0"/>
                  </a:moveTo>
                  <a:lnTo>
                    <a:pt x="275844" y="0"/>
                  </a:lnTo>
                </a:path>
              </a:pathLst>
            </a:custGeom>
            <a:ln w="9144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64" name="object 64"/>
            <p:cNvPicPr/>
            <p:nvPr/>
          </p:nvPicPr>
          <p:blipFill>
            <a:blip r:embed="rId29" cstate="print"/>
            <a:stretch>
              <a:fillRect/>
            </a:stretch>
          </p:blipFill>
          <p:spPr>
            <a:xfrm>
              <a:off x="6460235" y="2261616"/>
              <a:ext cx="245364" cy="173735"/>
            </a:xfrm>
            <a:prstGeom prst="rect">
              <a:avLst/>
            </a:prstGeom>
          </p:spPr>
        </p:pic>
        <p:pic>
          <p:nvPicPr>
            <p:cNvPr id="65" name="object 65"/>
            <p:cNvPicPr/>
            <p:nvPr/>
          </p:nvPicPr>
          <p:blipFill>
            <a:blip r:embed="rId30" cstate="print"/>
            <a:stretch>
              <a:fillRect/>
            </a:stretch>
          </p:blipFill>
          <p:spPr>
            <a:xfrm>
              <a:off x="6429755" y="2186940"/>
              <a:ext cx="158495" cy="192023"/>
            </a:xfrm>
            <a:prstGeom prst="rect">
              <a:avLst/>
            </a:prstGeom>
          </p:spPr>
        </p:pic>
      </p:grpSp>
      <p:pic>
        <p:nvPicPr>
          <p:cNvPr id="66" name="object 66"/>
          <p:cNvPicPr/>
          <p:nvPr/>
        </p:nvPicPr>
        <p:blipFill>
          <a:blip r:embed="rId31" cstate="print"/>
          <a:stretch>
            <a:fillRect/>
          </a:stretch>
        </p:blipFill>
        <p:spPr>
          <a:xfrm>
            <a:off x="15534577" y="2308861"/>
            <a:ext cx="659104" cy="83819"/>
          </a:xfrm>
          <a:prstGeom prst="rect">
            <a:avLst/>
          </a:prstGeom>
        </p:spPr>
      </p:pic>
      <p:pic>
        <p:nvPicPr>
          <p:cNvPr id="67" name="object 67"/>
          <p:cNvPicPr/>
          <p:nvPr/>
        </p:nvPicPr>
        <p:blipFill>
          <a:blip r:embed="rId32" cstate="print"/>
          <a:stretch>
            <a:fillRect/>
          </a:stretch>
        </p:blipFill>
        <p:spPr>
          <a:xfrm>
            <a:off x="10349371" y="3118104"/>
            <a:ext cx="91151" cy="62483"/>
          </a:xfrm>
          <a:prstGeom prst="rect">
            <a:avLst/>
          </a:prstGeom>
        </p:spPr>
      </p:pic>
      <p:grpSp>
        <p:nvGrpSpPr>
          <p:cNvPr id="68" name="object 68"/>
          <p:cNvGrpSpPr/>
          <p:nvPr/>
        </p:nvGrpSpPr>
        <p:grpSpPr>
          <a:xfrm>
            <a:off x="10331841" y="2706624"/>
            <a:ext cx="127086" cy="364490"/>
            <a:chOff x="4491227" y="2706624"/>
            <a:chExt cx="55244" cy="364490"/>
          </a:xfrm>
        </p:grpSpPr>
        <p:sp>
          <p:nvSpPr>
            <p:cNvPr id="69" name="object 69"/>
            <p:cNvSpPr/>
            <p:nvPr/>
          </p:nvSpPr>
          <p:spPr>
            <a:xfrm>
              <a:off x="4518659" y="2782824"/>
              <a:ext cx="0" cy="288290"/>
            </a:xfrm>
            <a:custGeom>
              <a:avLst/>
              <a:gdLst/>
              <a:ahLst/>
              <a:cxnLst/>
              <a:rect l="l" t="t" r="r" b="b"/>
              <a:pathLst>
                <a:path h="288289">
                  <a:moveTo>
                    <a:pt x="0" y="288035"/>
                  </a:moveTo>
                  <a:lnTo>
                    <a:pt x="0" y="0"/>
                  </a:lnTo>
                </a:path>
              </a:pathLst>
            </a:custGeom>
            <a:ln w="9144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0" name="object 70"/>
            <p:cNvSpPr/>
            <p:nvPr/>
          </p:nvSpPr>
          <p:spPr>
            <a:xfrm>
              <a:off x="4491227" y="2706624"/>
              <a:ext cx="55244" cy="82550"/>
            </a:xfrm>
            <a:custGeom>
              <a:avLst/>
              <a:gdLst/>
              <a:ahLst/>
              <a:cxnLst/>
              <a:rect l="l" t="t" r="r" b="b"/>
              <a:pathLst>
                <a:path w="55245" h="82550">
                  <a:moveTo>
                    <a:pt x="54864" y="82295"/>
                  </a:moveTo>
                  <a:lnTo>
                    <a:pt x="0" y="82295"/>
                  </a:lnTo>
                  <a:lnTo>
                    <a:pt x="27432" y="0"/>
                  </a:lnTo>
                  <a:lnTo>
                    <a:pt x="54864" y="82295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71" name="object 71"/>
          <p:cNvGrpSpPr/>
          <p:nvPr/>
        </p:nvGrpSpPr>
        <p:grpSpPr>
          <a:xfrm>
            <a:off x="10331841" y="3246119"/>
            <a:ext cx="127086" cy="370840"/>
            <a:chOff x="4491227" y="3246119"/>
            <a:chExt cx="55244" cy="370840"/>
          </a:xfrm>
        </p:grpSpPr>
        <p:sp>
          <p:nvSpPr>
            <p:cNvPr id="72" name="object 72"/>
            <p:cNvSpPr/>
            <p:nvPr/>
          </p:nvSpPr>
          <p:spPr>
            <a:xfrm>
              <a:off x="4518659" y="3246119"/>
              <a:ext cx="0" cy="297180"/>
            </a:xfrm>
            <a:custGeom>
              <a:avLst/>
              <a:gdLst/>
              <a:ahLst/>
              <a:cxnLst/>
              <a:rect l="l" t="t" r="r" b="b"/>
              <a:pathLst>
                <a:path h="297179">
                  <a:moveTo>
                    <a:pt x="0" y="0"/>
                  </a:moveTo>
                  <a:lnTo>
                    <a:pt x="0" y="297180"/>
                  </a:lnTo>
                </a:path>
              </a:pathLst>
            </a:custGeom>
            <a:ln w="9144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3" name="object 73"/>
            <p:cNvSpPr/>
            <p:nvPr/>
          </p:nvSpPr>
          <p:spPr>
            <a:xfrm>
              <a:off x="4491227" y="3535680"/>
              <a:ext cx="55244" cy="81280"/>
            </a:xfrm>
            <a:custGeom>
              <a:avLst/>
              <a:gdLst/>
              <a:ahLst/>
              <a:cxnLst/>
              <a:rect l="l" t="t" r="r" b="b"/>
              <a:pathLst>
                <a:path w="55245" h="81279">
                  <a:moveTo>
                    <a:pt x="27432" y="80771"/>
                  </a:moveTo>
                  <a:lnTo>
                    <a:pt x="0" y="0"/>
                  </a:lnTo>
                  <a:lnTo>
                    <a:pt x="54864" y="0"/>
                  </a:lnTo>
                  <a:lnTo>
                    <a:pt x="27432" y="80771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pic>
        <p:nvPicPr>
          <p:cNvPr id="74" name="object 74"/>
          <p:cNvPicPr/>
          <p:nvPr/>
        </p:nvPicPr>
        <p:blipFill>
          <a:blip r:embed="rId18" cstate="print"/>
          <a:stretch>
            <a:fillRect/>
          </a:stretch>
        </p:blipFill>
        <p:spPr>
          <a:xfrm>
            <a:off x="10177585" y="2243328"/>
            <a:ext cx="97615" cy="41655"/>
          </a:xfrm>
          <a:prstGeom prst="rect">
            <a:avLst/>
          </a:prstGeom>
        </p:spPr>
      </p:pic>
      <p:pic>
        <p:nvPicPr>
          <p:cNvPr id="75" name="object 75"/>
          <p:cNvPicPr/>
          <p:nvPr/>
        </p:nvPicPr>
        <p:blipFill>
          <a:blip r:embed="rId33" cstate="print"/>
          <a:stretch>
            <a:fillRect/>
          </a:stretch>
        </p:blipFill>
        <p:spPr>
          <a:xfrm>
            <a:off x="9942691" y="2337817"/>
            <a:ext cx="571457" cy="64007"/>
          </a:xfrm>
          <a:prstGeom prst="rect">
            <a:avLst/>
          </a:prstGeom>
        </p:spPr>
      </p:pic>
      <p:pic>
        <p:nvPicPr>
          <p:cNvPr id="76" name="object 76"/>
          <p:cNvPicPr/>
          <p:nvPr/>
        </p:nvPicPr>
        <p:blipFill>
          <a:blip r:embed="rId34" cstate="print"/>
          <a:stretch>
            <a:fillRect/>
          </a:stretch>
        </p:blipFill>
        <p:spPr>
          <a:xfrm>
            <a:off x="9437842" y="2610612"/>
            <a:ext cx="1062283" cy="202691"/>
          </a:xfrm>
          <a:prstGeom prst="rect">
            <a:avLst/>
          </a:prstGeom>
        </p:spPr>
      </p:pic>
      <p:pic>
        <p:nvPicPr>
          <p:cNvPr id="77" name="object 77"/>
          <p:cNvPicPr/>
          <p:nvPr/>
        </p:nvPicPr>
        <p:blipFill>
          <a:blip r:embed="rId35" cstate="print"/>
          <a:stretch>
            <a:fillRect/>
          </a:stretch>
        </p:blipFill>
        <p:spPr>
          <a:xfrm>
            <a:off x="9332666" y="3649981"/>
            <a:ext cx="1167478" cy="65531"/>
          </a:xfrm>
          <a:prstGeom prst="rect">
            <a:avLst/>
          </a:prstGeom>
        </p:spPr>
      </p:pic>
      <p:pic>
        <p:nvPicPr>
          <p:cNvPr id="78" name="object 78"/>
          <p:cNvPicPr/>
          <p:nvPr/>
        </p:nvPicPr>
        <p:blipFill>
          <a:blip r:embed="rId36" cstate="print"/>
          <a:stretch>
            <a:fillRect/>
          </a:stretch>
        </p:blipFill>
        <p:spPr>
          <a:xfrm>
            <a:off x="10146030" y="3909060"/>
            <a:ext cx="115692" cy="8127"/>
          </a:xfrm>
          <a:prstGeom prst="rect">
            <a:avLst/>
          </a:prstGeom>
        </p:spPr>
      </p:pic>
      <p:pic>
        <p:nvPicPr>
          <p:cNvPr id="79" name="object 79"/>
          <p:cNvPicPr/>
          <p:nvPr/>
        </p:nvPicPr>
        <p:blipFill>
          <a:blip r:embed="rId37" cstate="print"/>
          <a:stretch>
            <a:fillRect/>
          </a:stretch>
        </p:blipFill>
        <p:spPr>
          <a:xfrm>
            <a:off x="9918150" y="3979164"/>
            <a:ext cx="588986" cy="192024"/>
          </a:xfrm>
          <a:prstGeom prst="rect">
            <a:avLst/>
          </a:prstGeom>
        </p:spPr>
      </p:pic>
      <p:sp>
        <p:nvSpPr>
          <p:cNvPr id="80" name="object 80"/>
          <p:cNvSpPr/>
          <p:nvPr/>
        </p:nvSpPr>
        <p:spPr>
          <a:xfrm>
            <a:off x="1444422" y="9413748"/>
            <a:ext cx="15051933" cy="9525"/>
          </a:xfrm>
          <a:custGeom>
            <a:avLst/>
            <a:gdLst/>
            <a:ahLst/>
            <a:cxnLst/>
            <a:rect l="l" t="t" r="r" b="b"/>
            <a:pathLst>
              <a:path w="6543040" h="9525">
                <a:moveTo>
                  <a:pt x="6542531" y="9144"/>
                </a:moveTo>
                <a:lnTo>
                  <a:pt x="0" y="9144"/>
                </a:lnTo>
                <a:lnTo>
                  <a:pt x="0" y="0"/>
                </a:lnTo>
                <a:lnTo>
                  <a:pt x="6542531" y="0"/>
                </a:lnTo>
                <a:lnTo>
                  <a:pt x="6542531" y="9144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1" name="object 81"/>
          <p:cNvSpPr txBox="1"/>
          <p:nvPr/>
        </p:nvSpPr>
        <p:spPr>
          <a:xfrm>
            <a:off x="16290754" y="349008"/>
            <a:ext cx="192824" cy="135935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sz="800" spc="10" dirty="0">
                <a:latin typeface="Microsoft Sans Serif"/>
                <a:cs typeface="Microsoft Sans Serif"/>
              </a:rPr>
              <a:t>1</a:t>
            </a:r>
            <a:endParaRPr sz="800">
              <a:latin typeface="Microsoft Sans Serif"/>
              <a:cs typeface="Microsoft Sans Serif"/>
            </a:endParaRPr>
          </a:p>
        </p:txBody>
      </p:sp>
      <p:sp>
        <p:nvSpPr>
          <p:cNvPr id="82" name="object 82"/>
          <p:cNvSpPr txBox="1"/>
          <p:nvPr/>
        </p:nvSpPr>
        <p:spPr>
          <a:xfrm>
            <a:off x="2456298" y="838214"/>
            <a:ext cx="12673774" cy="690245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sz="1700" spc="40" dirty="0">
                <a:latin typeface="Microsoft Sans Serif"/>
                <a:cs typeface="Microsoft Sans Serif"/>
              </a:rPr>
              <a:t>Protección</a:t>
            </a:r>
            <a:r>
              <a:rPr sz="1700" spc="-10" dirty="0">
                <a:latin typeface="Microsoft Sans Serif"/>
                <a:cs typeface="Microsoft Sans Serif"/>
              </a:rPr>
              <a:t> </a:t>
            </a:r>
            <a:r>
              <a:rPr sz="1700" spc="70" dirty="0">
                <a:latin typeface="Microsoft Sans Serif"/>
                <a:cs typeface="Microsoft Sans Serif"/>
              </a:rPr>
              <a:t>contra</a:t>
            </a:r>
            <a:r>
              <a:rPr sz="1700" spc="-10" dirty="0">
                <a:latin typeface="Microsoft Sans Serif"/>
                <a:cs typeface="Microsoft Sans Serif"/>
              </a:rPr>
              <a:t> </a:t>
            </a:r>
            <a:r>
              <a:rPr sz="1700" spc="60" dirty="0">
                <a:latin typeface="Microsoft Sans Serif"/>
                <a:cs typeface="Microsoft Sans Serif"/>
              </a:rPr>
              <a:t>subexcitación/pérdida</a:t>
            </a:r>
            <a:r>
              <a:rPr sz="1700" spc="-5" dirty="0">
                <a:latin typeface="Microsoft Sans Serif"/>
                <a:cs typeface="Microsoft Sans Serif"/>
              </a:rPr>
              <a:t> </a:t>
            </a:r>
            <a:r>
              <a:rPr sz="1700" spc="55" dirty="0">
                <a:latin typeface="Microsoft Sans Serif"/>
                <a:cs typeface="Microsoft Sans Serif"/>
              </a:rPr>
              <a:t>de</a:t>
            </a:r>
            <a:r>
              <a:rPr sz="1700" spc="-10" dirty="0">
                <a:latin typeface="Microsoft Sans Serif"/>
                <a:cs typeface="Microsoft Sans Serif"/>
              </a:rPr>
              <a:t> </a:t>
            </a:r>
            <a:r>
              <a:rPr sz="1700" spc="40" dirty="0">
                <a:latin typeface="Microsoft Sans Serif"/>
                <a:cs typeface="Microsoft Sans Serif"/>
              </a:rPr>
              <a:t>excitación</a:t>
            </a:r>
            <a:endParaRPr sz="1700">
              <a:latin typeface="Microsoft Sans Serif"/>
              <a:cs typeface="Microsoft Sans Serif"/>
            </a:endParaRPr>
          </a:p>
          <a:p>
            <a:pPr marR="147320" algn="ctr">
              <a:lnSpc>
                <a:spcPct val="100000"/>
              </a:lnSpc>
              <a:spcBef>
                <a:spcPts val="1930"/>
              </a:spcBef>
            </a:pPr>
            <a:r>
              <a:rPr sz="1050" spc="60" dirty="0">
                <a:latin typeface="Microsoft Sans Serif"/>
                <a:cs typeface="Microsoft Sans Serif"/>
              </a:rPr>
              <a:t>Murty</a:t>
            </a:r>
            <a:r>
              <a:rPr sz="1050" spc="-10" dirty="0">
                <a:latin typeface="Microsoft Sans Serif"/>
                <a:cs typeface="Microsoft Sans Serif"/>
              </a:rPr>
              <a:t> </a:t>
            </a:r>
            <a:r>
              <a:rPr sz="1050" spc="-90" dirty="0">
                <a:latin typeface="Microsoft Sans Serif"/>
                <a:cs typeface="Microsoft Sans Serif"/>
              </a:rPr>
              <a:t>VVS</a:t>
            </a:r>
            <a:r>
              <a:rPr sz="1050" spc="-10" dirty="0">
                <a:latin typeface="Microsoft Sans Serif"/>
                <a:cs typeface="Microsoft Sans Serif"/>
              </a:rPr>
              <a:t> Yalla </a:t>
            </a:r>
            <a:r>
              <a:rPr sz="1050" spc="10" dirty="0">
                <a:latin typeface="Microsoft Sans Serif"/>
                <a:cs typeface="Microsoft Sans Serif"/>
              </a:rPr>
              <a:t>y</a:t>
            </a:r>
            <a:r>
              <a:rPr sz="1050" spc="-10" dirty="0">
                <a:latin typeface="Microsoft Sans Serif"/>
                <a:cs typeface="Microsoft Sans Serif"/>
              </a:rPr>
              <a:t> </a:t>
            </a:r>
            <a:r>
              <a:rPr sz="1050" spc="-30" dirty="0">
                <a:latin typeface="Microsoft Sans Serif"/>
                <a:cs typeface="Microsoft Sans Serif"/>
              </a:rPr>
              <a:t>Juan</a:t>
            </a:r>
            <a:r>
              <a:rPr sz="1050" spc="-10" dirty="0">
                <a:latin typeface="Microsoft Sans Serif"/>
                <a:cs typeface="Microsoft Sans Serif"/>
              </a:rPr>
              <a:t> </a:t>
            </a:r>
            <a:r>
              <a:rPr sz="1050" dirty="0">
                <a:latin typeface="Microsoft Sans Serif"/>
                <a:cs typeface="Microsoft Sans Serif"/>
              </a:rPr>
              <a:t>Gers</a:t>
            </a:r>
            <a:endParaRPr sz="1050">
              <a:latin typeface="Microsoft Sans Serif"/>
              <a:cs typeface="Microsoft Sans Serif"/>
            </a:endParaRPr>
          </a:p>
        </p:txBody>
      </p:sp>
      <p:sp>
        <p:nvSpPr>
          <p:cNvPr id="83" name="object 83"/>
          <p:cNvSpPr txBox="1"/>
          <p:nvPr/>
        </p:nvSpPr>
        <p:spPr>
          <a:xfrm>
            <a:off x="1415276" y="1730450"/>
            <a:ext cx="7371123" cy="675185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 marR="5080" indent="151765">
              <a:lnSpc>
                <a:spcPct val="122700"/>
              </a:lnSpc>
              <a:spcBef>
                <a:spcPts val="100"/>
              </a:spcBef>
            </a:pPr>
            <a:r>
              <a:rPr sz="700" spc="10" dirty="0">
                <a:latin typeface="Microsoft Sans Serif"/>
                <a:cs typeface="Microsoft Sans Serif"/>
              </a:rPr>
              <a:t>Abstracto-La</a:t>
            </a:r>
            <a:r>
              <a:rPr sz="700" dirty="0">
                <a:latin typeface="Microsoft Sans Serif"/>
                <a:cs typeface="Microsoft Sans Serif"/>
              </a:rPr>
              <a:t> </a:t>
            </a:r>
            <a:r>
              <a:rPr sz="700" spc="25" dirty="0">
                <a:latin typeface="Microsoft Sans Serif"/>
                <a:cs typeface="Microsoft Sans Serif"/>
              </a:rPr>
              <a:t>pérdida</a:t>
            </a:r>
            <a:r>
              <a:rPr sz="700" dirty="0">
                <a:latin typeface="Microsoft Sans Serif"/>
                <a:cs typeface="Microsoft Sans Serif"/>
              </a:rPr>
              <a:t> </a:t>
            </a:r>
            <a:r>
              <a:rPr sz="700" spc="15" dirty="0">
                <a:latin typeface="Microsoft Sans Serif"/>
                <a:cs typeface="Microsoft Sans Serif"/>
              </a:rPr>
              <a:t>parcial</a:t>
            </a:r>
            <a:r>
              <a:rPr sz="700" spc="5" dirty="0">
                <a:latin typeface="Microsoft Sans Serif"/>
                <a:cs typeface="Microsoft Sans Serif"/>
              </a:rPr>
              <a:t> </a:t>
            </a:r>
            <a:r>
              <a:rPr sz="700" spc="30" dirty="0">
                <a:latin typeface="Microsoft Sans Serif"/>
                <a:cs typeface="Microsoft Sans Serif"/>
              </a:rPr>
              <a:t>o</a:t>
            </a:r>
            <a:r>
              <a:rPr sz="700" dirty="0">
                <a:latin typeface="Microsoft Sans Serif"/>
                <a:cs typeface="Microsoft Sans Serif"/>
              </a:rPr>
              <a:t> </a:t>
            </a:r>
            <a:r>
              <a:rPr sz="700" spc="35" dirty="0">
                <a:latin typeface="Microsoft Sans Serif"/>
                <a:cs typeface="Microsoft Sans Serif"/>
              </a:rPr>
              <a:t>total</a:t>
            </a:r>
            <a:r>
              <a:rPr sz="700" dirty="0">
                <a:latin typeface="Microsoft Sans Serif"/>
                <a:cs typeface="Microsoft Sans Serif"/>
              </a:rPr>
              <a:t> </a:t>
            </a:r>
            <a:r>
              <a:rPr sz="700" spc="20" dirty="0">
                <a:latin typeface="Microsoft Sans Serif"/>
                <a:cs typeface="Microsoft Sans Serif"/>
              </a:rPr>
              <a:t>de</a:t>
            </a:r>
            <a:r>
              <a:rPr sz="700" spc="5" dirty="0">
                <a:latin typeface="Microsoft Sans Serif"/>
                <a:cs typeface="Microsoft Sans Serif"/>
              </a:rPr>
              <a:t> </a:t>
            </a:r>
            <a:r>
              <a:rPr sz="700" spc="25" dirty="0">
                <a:latin typeface="Microsoft Sans Serif"/>
                <a:cs typeface="Microsoft Sans Serif"/>
              </a:rPr>
              <a:t>campo</a:t>
            </a:r>
            <a:r>
              <a:rPr sz="700" dirty="0">
                <a:latin typeface="Microsoft Sans Serif"/>
                <a:cs typeface="Microsoft Sans Serif"/>
              </a:rPr>
              <a:t> </a:t>
            </a:r>
            <a:r>
              <a:rPr sz="700" spc="20" dirty="0">
                <a:latin typeface="Microsoft Sans Serif"/>
                <a:cs typeface="Microsoft Sans Serif"/>
              </a:rPr>
              <a:t>en</a:t>
            </a:r>
            <a:r>
              <a:rPr sz="700" spc="5" dirty="0">
                <a:latin typeface="Microsoft Sans Serif"/>
                <a:cs typeface="Microsoft Sans Serif"/>
              </a:rPr>
              <a:t> </a:t>
            </a:r>
            <a:r>
              <a:rPr sz="700" spc="40" dirty="0">
                <a:latin typeface="Microsoft Sans Serif"/>
                <a:cs typeface="Microsoft Sans Serif"/>
              </a:rPr>
              <a:t>un</a:t>
            </a:r>
            <a:r>
              <a:rPr sz="700" dirty="0">
                <a:latin typeface="Microsoft Sans Serif"/>
                <a:cs typeface="Microsoft Sans Serif"/>
              </a:rPr>
              <a:t> </a:t>
            </a:r>
            <a:r>
              <a:rPr sz="700" spc="30" dirty="0">
                <a:latin typeface="Microsoft Sans Serif"/>
                <a:cs typeface="Microsoft Sans Serif"/>
              </a:rPr>
              <a:t>generador</a:t>
            </a:r>
            <a:r>
              <a:rPr sz="700" dirty="0">
                <a:latin typeface="Microsoft Sans Serif"/>
                <a:cs typeface="Microsoft Sans Serif"/>
              </a:rPr>
              <a:t> </a:t>
            </a:r>
            <a:r>
              <a:rPr sz="700" spc="25" dirty="0">
                <a:latin typeface="Microsoft Sans Serif"/>
                <a:cs typeface="Microsoft Sans Serif"/>
              </a:rPr>
              <a:t>síncrono </a:t>
            </a:r>
            <a:r>
              <a:rPr sz="700" spc="-170" dirty="0">
                <a:latin typeface="Microsoft Sans Serif"/>
                <a:cs typeface="Microsoft Sans Serif"/>
              </a:rPr>
              <a:t> </a:t>
            </a:r>
            <a:r>
              <a:rPr sz="700" spc="-5" dirty="0">
                <a:latin typeface="Microsoft Sans Serif"/>
                <a:cs typeface="Microsoft Sans Serif"/>
              </a:rPr>
              <a:t>es </a:t>
            </a:r>
            <a:r>
              <a:rPr sz="700" spc="20" dirty="0">
                <a:latin typeface="Microsoft Sans Serif"/>
                <a:cs typeface="Microsoft Sans Serif"/>
              </a:rPr>
              <a:t>perjudicial </a:t>
            </a:r>
            <a:r>
              <a:rPr sz="700" spc="35" dirty="0">
                <a:latin typeface="Microsoft Sans Serif"/>
                <a:cs typeface="Microsoft Sans Serif"/>
              </a:rPr>
              <a:t>tanto </a:t>
            </a:r>
            <a:r>
              <a:rPr sz="700" spc="25" dirty="0">
                <a:latin typeface="Microsoft Sans Serif"/>
                <a:cs typeface="Microsoft Sans Serif"/>
              </a:rPr>
              <a:t>para </a:t>
            </a:r>
            <a:r>
              <a:rPr sz="700" spc="10" dirty="0">
                <a:latin typeface="Microsoft Sans Serif"/>
                <a:cs typeface="Microsoft Sans Serif"/>
              </a:rPr>
              <a:t>el </a:t>
            </a:r>
            <a:r>
              <a:rPr sz="700" spc="30" dirty="0">
                <a:latin typeface="Microsoft Sans Serif"/>
                <a:cs typeface="Microsoft Sans Serif"/>
              </a:rPr>
              <a:t>generador como </a:t>
            </a:r>
            <a:r>
              <a:rPr sz="700" spc="25" dirty="0">
                <a:latin typeface="Microsoft Sans Serif"/>
                <a:cs typeface="Microsoft Sans Serif"/>
              </a:rPr>
              <a:t>para </a:t>
            </a:r>
            <a:r>
              <a:rPr sz="700" spc="10" dirty="0">
                <a:latin typeface="Microsoft Sans Serif"/>
                <a:cs typeface="Microsoft Sans Serif"/>
              </a:rPr>
              <a:t>el </a:t>
            </a:r>
            <a:r>
              <a:rPr sz="700" spc="15" dirty="0">
                <a:latin typeface="Microsoft Sans Serif"/>
                <a:cs typeface="Microsoft Sans Serif"/>
              </a:rPr>
              <a:t>sistema </a:t>
            </a:r>
            <a:r>
              <a:rPr sz="700" spc="20" dirty="0">
                <a:latin typeface="Microsoft Sans Serif"/>
                <a:cs typeface="Microsoft Sans Serif"/>
              </a:rPr>
              <a:t>de </a:t>
            </a:r>
            <a:r>
              <a:rPr sz="700" spc="25" dirty="0">
                <a:latin typeface="Microsoft Sans Serif"/>
                <a:cs typeface="Microsoft Sans Serif"/>
              </a:rPr>
              <a:t>energía </a:t>
            </a:r>
            <a:r>
              <a:rPr sz="700" spc="10" dirty="0">
                <a:latin typeface="Microsoft Sans Serif"/>
                <a:cs typeface="Microsoft Sans Serif"/>
              </a:rPr>
              <a:t>al </a:t>
            </a:r>
            <a:r>
              <a:rPr sz="700" spc="15" dirty="0">
                <a:latin typeface="Microsoft Sans Serif"/>
                <a:cs typeface="Microsoft Sans Serif"/>
              </a:rPr>
              <a:t> </a:t>
            </a:r>
            <a:r>
              <a:rPr sz="700" spc="30" dirty="0">
                <a:latin typeface="Microsoft Sans Serif"/>
                <a:cs typeface="Microsoft Sans Serif"/>
              </a:rPr>
              <a:t>que </a:t>
            </a:r>
            <a:r>
              <a:rPr sz="700" spc="10" dirty="0">
                <a:latin typeface="Microsoft Sans Serif"/>
                <a:cs typeface="Microsoft Sans Serif"/>
              </a:rPr>
              <a:t>está </a:t>
            </a:r>
            <a:r>
              <a:rPr sz="700" spc="15" dirty="0">
                <a:latin typeface="Microsoft Sans Serif"/>
                <a:cs typeface="Microsoft Sans Serif"/>
              </a:rPr>
              <a:t>conectado. </a:t>
            </a:r>
            <a:r>
              <a:rPr sz="700" spc="-10" dirty="0">
                <a:latin typeface="Microsoft Sans Serif"/>
                <a:cs typeface="Microsoft Sans Serif"/>
              </a:rPr>
              <a:t>Esta </a:t>
            </a:r>
            <a:r>
              <a:rPr sz="700" spc="20" dirty="0">
                <a:latin typeface="Microsoft Sans Serif"/>
                <a:cs typeface="Microsoft Sans Serif"/>
              </a:rPr>
              <a:t>condición debe detectarse </a:t>
            </a:r>
            <a:r>
              <a:rPr sz="700" spc="5" dirty="0">
                <a:latin typeface="Microsoft Sans Serif"/>
                <a:cs typeface="Microsoft Sans Serif"/>
              </a:rPr>
              <a:t>y </a:t>
            </a:r>
            <a:r>
              <a:rPr sz="700" spc="10" dirty="0">
                <a:latin typeface="Microsoft Sans Serif"/>
                <a:cs typeface="Microsoft Sans Serif"/>
              </a:rPr>
              <a:t>el </a:t>
            </a:r>
            <a:r>
              <a:rPr sz="700" spc="30" dirty="0">
                <a:latin typeface="Microsoft Sans Serif"/>
                <a:cs typeface="Microsoft Sans Serif"/>
              </a:rPr>
              <a:t>generador </a:t>
            </a:r>
            <a:r>
              <a:rPr sz="700" spc="20" dirty="0">
                <a:latin typeface="Microsoft Sans Serif"/>
                <a:cs typeface="Microsoft Sans Serif"/>
              </a:rPr>
              <a:t>debe </a:t>
            </a:r>
            <a:r>
              <a:rPr sz="700" spc="25" dirty="0">
                <a:latin typeface="Microsoft Sans Serif"/>
                <a:cs typeface="Microsoft Sans Serif"/>
              </a:rPr>
              <a:t> </a:t>
            </a:r>
            <a:r>
              <a:rPr sz="700" spc="10" dirty="0">
                <a:latin typeface="Microsoft Sans Serif"/>
                <a:cs typeface="Microsoft Sans Serif"/>
              </a:rPr>
              <a:t>aislarse </a:t>
            </a:r>
            <a:r>
              <a:rPr sz="700" spc="20" dirty="0">
                <a:latin typeface="Microsoft Sans Serif"/>
                <a:cs typeface="Microsoft Sans Serif"/>
              </a:rPr>
              <a:t>del </a:t>
            </a:r>
            <a:r>
              <a:rPr sz="700" spc="15" dirty="0">
                <a:latin typeface="Microsoft Sans Serif"/>
                <a:cs typeface="Microsoft Sans Serif"/>
              </a:rPr>
              <a:t>sistema </a:t>
            </a:r>
            <a:r>
              <a:rPr sz="700" spc="25" dirty="0">
                <a:latin typeface="Microsoft Sans Serif"/>
                <a:cs typeface="Microsoft Sans Serif"/>
              </a:rPr>
              <a:t>para </a:t>
            </a:r>
            <a:r>
              <a:rPr sz="700" spc="20" dirty="0">
                <a:latin typeface="Microsoft Sans Serif"/>
                <a:cs typeface="Microsoft Sans Serif"/>
              </a:rPr>
              <a:t>evitar daños </a:t>
            </a:r>
            <a:r>
              <a:rPr sz="700" spc="10" dirty="0">
                <a:latin typeface="Microsoft Sans Serif"/>
                <a:cs typeface="Microsoft Sans Serif"/>
              </a:rPr>
              <a:t>al </a:t>
            </a:r>
            <a:r>
              <a:rPr sz="700" spc="25" dirty="0">
                <a:latin typeface="Microsoft Sans Serif"/>
                <a:cs typeface="Microsoft Sans Serif"/>
              </a:rPr>
              <a:t>generador. </a:t>
            </a:r>
            <a:r>
              <a:rPr sz="700" spc="15" dirty="0">
                <a:latin typeface="Microsoft Sans Serif"/>
                <a:cs typeface="Microsoft Sans Serif"/>
              </a:rPr>
              <a:t>Una </a:t>
            </a:r>
            <a:r>
              <a:rPr sz="700" spc="20" dirty="0">
                <a:latin typeface="Microsoft Sans Serif"/>
                <a:cs typeface="Microsoft Sans Serif"/>
              </a:rPr>
              <a:t>condición de </a:t>
            </a:r>
            <a:r>
              <a:rPr sz="700" spc="25" dirty="0">
                <a:latin typeface="Microsoft Sans Serif"/>
                <a:cs typeface="Microsoft Sans Serif"/>
              </a:rPr>
              <a:t> pérdida </a:t>
            </a:r>
            <a:r>
              <a:rPr sz="700" spc="20" dirty="0">
                <a:latin typeface="Microsoft Sans Serif"/>
                <a:cs typeface="Microsoft Sans Serif"/>
              </a:rPr>
              <a:t>de </a:t>
            </a:r>
            <a:r>
              <a:rPr sz="700" spc="25" dirty="0">
                <a:latin typeface="Microsoft Sans Serif"/>
                <a:cs typeface="Microsoft Sans Serif"/>
              </a:rPr>
              <a:t>campo </a:t>
            </a:r>
            <a:r>
              <a:rPr sz="700" spc="35" dirty="0">
                <a:latin typeface="Microsoft Sans Serif"/>
                <a:cs typeface="Microsoft Sans Serif"/>
              </a:rPr>
              <a:t>no </a:t>
            </a:r>
            <a:r>
              <a:rPr sz="700" spc="20" dirty="0">
                <a:latin typeface="Microsoft Sans Serif"/>
                <a:cs typeface="Microsoft Sans Serif"/>
              </a:rPr>
              <a:t>detectada </a:t>
            </a:r>
            <a:r>
              <a:rPr sz="700" spc="30" dirty="0">
                <a:latin typeface="Microsoft Sans Serif"/>
                <a:cs typeface="Microsoft Sans Serif"/>
              </a:rPr>
              <a:t>también </a:t>
            </a:r>
            <a:r>
              <a:rPr sz="700" spc="25" dirty="0">
                <a:latin typeface="Microsoft Sans Serif"/>
                <a:cs typeface="Microsoft Sans Serif"/>
              </a:rPr>
              <a:t>puede </a:t>
            </a:r>
            <a:r>
              <a:rPr sz="700" spc="30" dirty="0">
                <a:latin typeface="Microsoft Sans Serif"/>
                <a:cs typeface="Microsoft Sans Serif"/>
              </a:rPr>
              <a:t>tener </a:t>
            </a:r>
            <a:r>
              <a:rPr sz="700" spc="40" dirty="0">
                <a:latin typeface="Microsoft Sans Serif"/>
                <a:cs typeface="Microsoft Sans Serif"/>
              </a:rPr>
              <a:t>un </a:t>
            </a:r>
            <a:r>
              <a:rPr sz="700" spc="30" dirty="0">
                <a:latin typeface="Microsoft Sans Serif"/>
                <a:cs typeface="Microsoft Sans Serif"/>
              </a:rPr>
              <a:t>impacto </a:t>
            </a:r>
            <a:r>
              <a:rPr sz="700" spc="35" dirty="0">
                <a:latin typeface="Microsoft Sans Serif"/>
                <a:cs typeface="Microsoft Sans Serif"/>
              </a:rPr>
              <a:t> </a:t>
            </a:r>
            <a:r>
              <a:rPr sz="700" spc="20" dirty="0">
                <a:latin typeface="Microsoft Sans Serif"/>
                <a:cs typeface="Microsoft Sans Serif"/>
              </a:rPr>
              <a:t>devastador en </a:t>
            </a:r>
            <a:r>
              <a:rPr sz="700" spc="10" dirty="0">
                <a:latin typeface="Microsoft Sans Serif"/>
                <a:cs typeface="Microsoft Sans Serif"/>
              </a:rPr>
              <a:t>el </a:t>
            </a:r>
            <a:r>
              <a:rPr sz="700" spc="15" dirty="0">
                <a:latin typeface="Microsoft Sans Serif"/>
                <a:cs typeface="Microsoft Sans Serif"/>
              </a:rPr>
              <a:t>sistema eléctrico. </a:t>
            </a:r>
            <a:r>
              <a:rPr sz="700" spc="-30" dirty="0">
                <a:latin typeface="Microsoft Sans Serif"/>
                <a:cs typeface="Microsoft Sans Serif"/>
              </a:rPr>
              <a:t>El </a:t>
            </a:r>
            <a:r>
              <a:rPr sz="700" spc="30" dirty="0">
                <a:latin typeface="Microsoft Sans Serif"/>
                <a:cs typeface="Microsoft Sans Serif"/>
              </a:rPr>
              <a:t>impacto </a:t>
            </a:r>
            <a:r>
              <a:rPr sz="700" spc="20" dirty="0">
                <a:latin typeface="Microsoft Sans Serif"/>
                <a:cs typeface="Microsoft Sans Serif"/>
              </a:rPr>
              <a:t>provoca </a:t>
            </a:r>
            <a:r>
              <a:rPr sz="700" spc="30" dirty="0">
                <a:latin typeface="Microsoft Sans Serif"/>
                <a:cs typeface="Microsoft Sans Serif"/>
              </a:rPr>
              <a:t>una </a:t>
            </a:r>
            <a:r>
              <a:rPr sz="700" spc="25" dirty="0">
                <a:latin typeface="Microsoft Sans Serif"/>
                <a:cs typeface="Microsoft Sans Serif"/>
              </a:rPr>
              <a:t>pérdida </a:t>
            </a:r>
            <a:r>
              <a:rPr sz="700" spc="20" dirty="0">
                <a:latin typeface="Microsoft Sans Serif"/>
                <a:cs typeface="Microsoft Sans Serif"/>
              </a:rPr>
              <a:t>de </a:t>
            </a:r>
            <a:r>
              <a:rPr sz="700" spc="25" dirty="0">
                <a:latin typeface="Microsoft Sans Serif"/>
                <a:cs typeface="Microsoft Sans Serif"/>
              </a:rPr>
              <a:t> </a:t>
            </a:r>
            <a:r>
              <a:rPr sz="700" spc="30" dirty="0">
                <a:latin typeface="Microsoft Sans Serif"/>
                <a:cs typeface="Microsoft Sans Serif"/>
              </a:rPr>
              <a:t>soporte</a:t>
            </a:r>
            <a:r>
              <a:rPr sz="700" spc="-5" dirty="0">
                <a:latin typeface="Microsoft Sans Serif"/>
                <a:cs typeface="Microsoft Sans Serif"/>
              </a:rPr>
              <a:t> </a:t>
            </a:r>
            <a:r>
              <a:rPr sz="700" spc="20" dirty="0">
                <a:latin typeface="Microsoft Sans Serif"/>
                <a:cs typeface="Microsoft Sans Serif"/>
              </a:rPr>
              <a:t>de</a:t>
            </a:r>
            <a:r>
              <a:rPr sz="700" spc="-5" dirty="0">
                <a:latin typeface="Microsoft Sans Serif"/>
                <a:cs typeface="Microsoft Sans Serif"/>
              </a:rPr>
              <a:t> </a:t>
            </a:r>
            <a:r>
              <a:rPr sz="700" spc="25" dirty="0">
                <a:latin typeface="Microsoft Sans Serif"/>
                <a:cs typeface="Microsoft Sans Serif"/>
              </a:rPr>
              <a:t>energía</a:t>
            </a:r>
            <a:r>
              <a:rPr sz="700" spc="-5" dirty="0">
                <a:latin typeface="Microsoft Sans Serif"/>
                <a:cs typeface="Microsoft Sans Serif"/>
              </a:rPr>
              <a:t> </a:t>
            </a:r>
            <a:r>
              <a:rPr sz="700" spc="15" dirty="0">
                <a:latin typeface="Microsoft Sans Serif"/>
                <a:cs typeface="Microsoft Sans Serif"/>
              </a:rPr>
              <a:t>reactiva</a:t>
            </a:r>
            <a:r>
              <a:rPr sz="700" spc="-5" dirty="0">
                <a:latin typeface="Microsoft Sans Serif"/>
                <a:cs typeface="Microsoft Sans Serif"/>
              </a:rPr>
              <a:t> </a:t>
            </a:r>
            <a:r>
              <a:rPr sz="700" spc="5" dirty="0">
                <a:latin typeface="Microsoft Sans Serif"/>
                <a:cs typeface="Microsoft Sans Serif"/>
              </a:rPr>
              <a:t>y</a:t>
            </a:r>
            <a:r>
              <a:rPr sz="700" spc="-5" dirty="0">
                <a:latin typeface="Microsoft Sans Serif"/>
                <a:cs typeface="Microsoft Sans Serif"/>
              </a:rPr>
              <a:t> </a:t>
            </a:r>
            <a:r>
              <a:rPr sz="700" spc="10" dirty="0">
                <a:latin typeface="Microsoft Sans Serif"/>
                <a:cs typeface="Microsoft Sans Serif"/>
              </a:rPr>
              <a:t>crea</a:t>
            </a:r>
            <a:r>
              <a:rPr sz="700" spc="-5" dirty="0">
                <a:latin typeface="Microsoft Sans Serif"/>
                <a:cs typeface="Microsoft Sans Serif"/>
              </a:rPr>
              <a:t> </a:t>
            </a:r>
            <a:r>
              <a:rPr sz="700" spc="40" dirty="0">
                <a:latin typeface="Microsoft Sans Serif"/>
                <a:cs typeface="Microsoft Sans Serif"/>
              </a:rPr>
              <a:t>un</a:t>
            </a:r>
            <a:r>
              <a:rPr sz="700" spc="-5" dirty="0">
                <a:latin typeface="Microsoft Sans Serif"/>
                <a:cs typeface="Microsoft Sans Serif"/>
              </a:rPr>
              <a:t> </a:t>
            </a:r>
            <a:r>
              <a:rPr sz="700" spc="25" dirty="0">
                <a:latin typeface="Microsoft Sans Serif"/>
                <a:cs typeface="Microsoft Sans Serif"/>
              </a:rPr>
              <a:t>drenaje</a:t>
            </a:r>
            <a:r>
              <a:rPr sz="700" spc="-5" dirty="0">
                <a:latin typeface="Microsoft Sans Serif"/>
                <a:cs typeface="Microsoft Sans Serif"/>
              </a:rPr>
              <a:t> </a:t>
            </a:r>
            <a:r>
              <a:rPr sz="700" spc="15" dirty="0">
                <a:latin typeface="Microsoft Sans Serif"/>
                <a:cs typeface="Microsoft Sans Serif"/>
              </a:rPr>
              <a:t>sustancial</a:t>
            </a:r>
            <a:r>
              <a:rPr sz="700" spc="-5" dirty="0">
                <a:latin typeface="Microsoft Sans Serif"/>
                <a:cs typeface="Microsoft Sans Serif"/>
              </a:rPr>
              <a:t> </a:t>
            </a:r>
            <a:r>
              <a:rPr sz="700" spc="20" dirty="0">
                <a:latin typeface="Microsoft Sans Serif"/>
                <a:cs typeface="Microsoft Sans Serif"/>
              </a:rPr>
              <a:t>de</a:t>
            </a:r>
            <a:r>
              <a:rPr sz="700" spc="-5" dirty="0">
                <a:latin typeface="Microsoft Sans Serif"/>
                <a:cs typeface="Microsoft Sans Serif"/>
              </a:rPr>
              <a:t> </a:t>
            </a:r>
            <a:r>
              <a:rPr sz="700" spc="25" dirty="0">
                <a:latin typeface="Microsoft Sans Serif"/>
                <a:cs typeface="Microsoft Sans Serif"/>
              </a:rPr>
              <a:t>energía</a:t>
            </a:r>
            <a:r>
              <a:rPr sz="700" spc="-5" dirty="0">
                <a:latin typeface="Microsoft Sans Serif"/>
                <a:cs typeface="Microsoft Sans Serif"/>
              </a:rPr>
              <a:t> </a:t>
            </a:r>
            <a:r>
              <a:rPr sz="700" spc="10" dirty="0">
                <a:latin typeface="Microsoft Sans Serif"/>
                <a:cs typeface="Microsoft Sans Serif"/>
              </a:rPr>
              <a:t>reactiva. </a:t>
            </a:r>
            <a:r>
              <a:rPr sz="700" spc="-170" dirty="0">
                <a:latin typeface="Microsoft Sans Serif"/>
                <a:cs typeface="Microsoft Sans Serif"/>
              </a:rPr>
              <a:t> </a:t>
            </a:r>
            <a:r>
              <a:rPr sz="700" spc="-20" dirty="0">
                <a:latin typeface="Microsoft Sans Serif"/>
                <a:cs typeface="Microsoft Sans Serif"/>
              </a:rPr>
              <a:t>En </a:t>
            </a:r>
            <a:r>
              <a:rPr sz="700" spc="25" dirty="0">
                <a:latin typeface="Microsoft Sans Serif"/>
                <a:cs typeface="Microsoft Sans Serif"/>
              </a:rPr>
              <a:t>generadores </a:t>
            </a:r>
            <a:r>
              <a:rPr sz="700" spc="20" dirty="0">
                <a:latin typeface="Microsoft Sans Serif"/>
                <a:cs typeface="Microsoft Sans Serif"/>
              </a:rPr>
              <a:t>grandes, </a:t>
            </a:r>
            <a:r>
              <a:rPr sz="700" spc="10" dirty="0">
                <a:latin typeface="Microsoft Sans Serif"/>
                <a:cs typeface="Microsoft Sans Serif"/>
              </a:rPr>
              <a:t>esta </a:t>
            </a:r>
            <a:r>
              <a:rPr sz="700" spc="20" dirty="0">
                <a:latin typeface="Microsoft Sans Serif"/>
                <a:cs typeface="Microsoft Sans Serif"/>
              </a:rPr>
              <a:t>condición </a:t>
            </a:r>
            <a:r>
              <a:rPr sz="700" spc="25" dirty="0">
                <a:latin typeface="Microsoft Sans Serif"/>
                <a:cs typeface="Microsoft Sans Serif"/>
              </a:rPr>
              <a:t>puede </a:t>
            </a:r>
            <a:r>
              <a:rPr sz="700" spc="35" dirty="0">
                <a:latin typeface="Microsoft Sans Serif"/>
                <a:cs typeface="Microsoft Sans Serif"/>
              </a:rPr>
              <a:t>contribuir </a:t>
            </a:r>
            <a:r>
              <a:rPr sz="700" spc="30" dirty="0">
                <a:latin typeface="Microsoft Sans Serif"/>
                <a:cs typeface="Microsoft Sans Serif"/>
              </a:rPr>
              <a:t>o </a:t>
            </a:r>
            <a:r>
              <a:rPr sz="700" spc="15" dirty="0">
                <a:latin typeface="Microsoft Sans Serif"/>
                <a:cs typeface="Microsoft Sans Serif"/>
              </a:rPr>
              <a:t>desencadenar </a:t>
            </a:r>
            <a:r>
              <a:rPr sz="700" spc="20" dirty="0">
                <a:latin typeface="Microsoft Sans Serif"/>
                <a:cs typeface="Microsoft Sans Serif"/>
              </a:rPr>
              <a:t> </a:t>
            </a:r>
            <a:r>
              <a:rPr sz="700" spc="40" dirty="0">
                <a:latin typeface="Microsoft Sans Serif"/>
                <a:cs typeface="Microsoft Sans Serif"/>
              </a:rPr>
              <a:t>un </a:t>
            </a:r>
            <a:r>
              <a:rPr sz="700" spc="15" dirty="0">
                <a:latin typeface="Microsoft Sans Serif"/>
                <a:cs typeface="Microsoft Sans Serif"/>
              </a:rPr>
              <a:t>colapso </a:t>
            </a:r>
            <a:r>
              <a:rPr sz="700" spc="20" dirty="0">
                <a:latin typeface="Microsoft Sans Serif"/>
                <a:cs typeface="Microsoft Sans Serif"/>
              </a:rPr>
              <a:t>del voltaje del </a:t>
            </a:r>
            <a:r>
              <a:rPr sz="700" spc="15" dirty="0">
                <a:latin typeface="Microsoft Sans Serif"/>
                <a:cs typeface="Microsoft Sans Serif"/>
              </a:rPr>
              <a:t>sistema </a:t>
            </a:r>
            <a:r>
              <a:rPr sz="700" spc="20" dirty="0">
                <a:latin typeface="Microsoft Sans Serif"/>
                <a:cs typeface="Microsoft Sans Serif"/>
              </a:rPr>
              <a:t>en </a:t>
            </a:r>
            <a:r>
              <a:rPr sz="700" spc="30" dirty="0">
                <a:latin typeface="Microsoft Sans Serif"/>
                <a:cs typeface="Microsoft Sans Serif"/>
              </a:rPr>
              <a:t>toda </a:t>
            </a:r>
            <a:r>
              <a:rPr sz="700" spc="10" dirty="0">
                <a:latin typeface="Microsoft Sans Serif"/>
                <a:cs typeface="Microsoft Sans Serif"/>
              </a:rPr>
              <a:t>el área. </a:t>
            </a:r>
            <a:r>
              <a:rPr sz="700" spc="-10" dirty="0">
                <a:latin typeface="Microsoft Sans Serif"/>
                <a:cs typeface="Microsoft Sans Serif"/>
              </a:rPr>
              <a:t>Esta </a:t>
            </a:r>
            <a:r>
              <a:rPr sz="700" spc="5" dirty="0">
                <a:latin typeface="Microsoft Sans Serif"/>
                <a:cs typeface="Microsoft Sans Serif"/>
              </a:rPr>
              <a:t>sección </a:t>
            </a:r>
            <a:r>
              <a:rPr sz="700" spc="20" dirty="0">
                <a:latin typeface="Microsoft Sans Serif"/>
                <a:cs typeface="Microsoft Sans Serif"/>
              </a:rPr>
              <a:t>del </a:t>
            </a:r>
            <a:r>
              <a:rPr sz="700" spc="35" dirty="0">
                <a:latin typeface="Microsoft Sans Serif"/>
                <a:cs typeface="Microsoft Sans Serif"/>
              </a:rPr>
              <a:t>tutorial </a:t>
            </a:r>
            <a:r>
              <a:rPr sz="700" spc="40" dirty="0">
                <a:latin typeface="Microsoft Sans Serif"/>
                <a:cs typeface="Microsoft Sans Serif"/>
              </a:rPr>
              <a:t> </a:t>
            </a:r>
            <a:r>
              <a:rPr sz="700" spc="10" dirty="0">
                <a:latin typeface="Microsoft Sans Serif"/>
                <a:cs typeface="Microsoft Sans Serif"/>
              </a:rPr>
              <a:t>analiza </a:t>
            </a:r>
            <a:r>
              <a:rPr sz="700" dirty="0">
                <a:latin typeface="Microsoft Sans Serif"/>
                <a:cs typeface="Microsoft Sans Serif"/>
              </a:rPr>
              <a:t>las </a:t>
            </a:r>
            <a:r>
              <a:rPr sz="700" spc="10" dirty="0">
                <a:latin typeface="Microsoft Sans Serif"/>
                <a:cs typeface="Microsoft Sans Serif"/>
              </a:rPr>
              <a:t>características </a:t>
            </a:r>
            <a:r>
              <a:rPr sz="700" spc="20" dirty="0">
                <a:latin typeface="Microsoft Sans Serif"/>
                <a:cs typeface="Microsoft Sans Serif"/>
              </a:rPr>
              <a:t>de </a:t>
            </a:r>
            <a:r>
              <a:rPr sz="700" spc="25" dirty="0">
                <a:latin typeface="Microsoft Sans Serif"/>
                <a:cs typeface="Microsoft Sans Serif"/>
              </a:rPr>
              <a:t>pérdida </a:t>
            </a:r>
            <a:r>
              <a:rPr sz="700" spc="20" dirty="0">
                <a:latin typeface="Microsoft Sans Serif"/>
                <a:cs typeface="Microsoft Sans Serif"/>
              </a:rPr>
              <a:t>de </a:t>
            </a:r>
            <a:r>
              <a:rPr sz="700" spc="25" dirty="0">
                <a:latin typeface="Microsoft Sans Serif"/>
                <a:cs typeface="Microsoft Sans Serif"/>
              </a:rPr>
              <a:t>campo </a:t>
            </a:r>
            <a:r>
              <a:rPr sz="700" spc="20" dirty="0">
                <a:latin typeface="Microsoft Sans Serif"/>
                <a:cs typeface="Microsoft Sans Serif"/>
              </a:rPr>
              <a:t>del </a:t>
            </a:r>
            <a:r>
              <a:rPr sz="700" spc="30" dirty="0">
                <a:latin typeface="Microsoft Sans Serif"/>
                <a:cs typeface="Microsoft Sans Serif"/>
              </a:rPr>
              <a:t>generador </a:t>
            </a:r>
            <a:r>
              <a:rPr sz="700" spc="5" dirty="0">
                <a:latin typeface="Microsoft Sans Serif"/>
                <a:cs typeface="Microsoft Sans Serif"/>
              </a:rPr>
              <a:t>y </a:t>
            </a:r>
            <a:r>
              <a:rPr sz="700" spc="10" dirty="0">
                <a:latin typeface="Microsoft Sans Serif"/>
                <a:cs typeface="Microsoft Sans Serif"/>
              </a:rPr>
              <a:t>los </a:t>
            </a:r>
            <a:r>
              <a:rPr sz="700" spc="15" dirty="0">
                <a:latin typeface="Microsoft Sans Serif"/>
                <a:cs typeface="Microsoft Sans Serif"/>
              </a:rPr>
              <a:t> esquemas</a:t>
            </a:r>
            <a:r>
              <a:rPr sz="700" spc="-5" dirty="0">
                <a:latin typeface="Microsoft Sans Serif"/>
                <a:cs typeface="Microsoft Sans Serif"/>
              </a:rPr>
              <a:t> </a:t>
            </a:r>
            <a:r>
              <a:rPr sz="700" spc="25" dirty="0">
                <a:latin typeface="Microsoft Sans Serif"/>
                <a:cs typeface="Microsoft Sans Serif"/>
              </a:rPr>
              <a:t>para</a:t>
            </a:r>
            <a:r>
              <a:rPr sz="700" spc="-5" dirty="0">
                <a:latin typeface="Microsoft Sans Serif"/>
                <a:cs typeface="Microsoft Sans Serif"/>
              </a:rPr>
              <a:t> </a:t>
            </a:r>
            <a:r>
              <a:rPr sz="700" spc="35" dirty="0">
                <a:latin typeface="Microsoft Sans Serif"/>
                <a:cs typeface="Microsoft Sans Serif"/>
              </a:rPr>
              <a:t>protegerlo</a:t>
            </a:r>
            <a:r>
              <a:rPr sz="700" spc="-5" dirty="0">
                <a:latin typeface="Microsoft Sans Serif"/>
                <a:cs typeface="Microsoft Sans Serif"/>
              </a:rPr>
              <a:t> </a:t>
            </a:r>
            <a:r>
              <a:rPr sz="700" spc="20" dirty="0">
                <a:latin typeface="Microsoft Sans Serif"/>
                <a:cs typeface="Microsoft Sans Serif"/>
              </a:rPr>
              <a:t>de</a:t>
            </a:r>
            <a:r>
              <a:rPr sz="700" spc="-5" dirty="0">
                <a:latin typeface="Microsoft Sans Serif"/>
                <a:cs typeface="Microsoft Sans Serif"/>
              </a:rPr>
              <a:t> </a:t>
            </a:r>
            <a:r>
              <a:rPr sz="700" spc="15" dirty="0">
                <a:latin typeface="Microsoft Sans Serif"/>
                <a:cs typeface="Microsoft Sans Serif"/>
              </a:rPr>
              <a:t>condiciones</a:t>
            </a:r>
            <a:r>
              <a:rPr sz="700" spc="-5" dirty="0">
                <a:latin typeface="Microsoft Sans Serif"/>
                <a:cs typeface="Microsoft Sans Serif"/>
              </a:rPr>
              <a:t> </a:t>
            </a:r>
            <a:r>
              <a:rPr sz="700" spc="20" dirty="0">
                <a:latin typeface="Microsoft Sans Serif"/>
                <a:cs typeface="Microsoft Sans Serif"/>
              </a:rPr>
              <a:t>de</a:t>
            </a:r>
            <a:r>
              <a:rPr sz="700" dirty="0">
                <a:latin typeface="Microsoft Sans Serif"/>
                <a:cs typeface="Microsoft Sans Serif"/>
              </a:rPr>
              <a:t> </a:t>
            </a:r>
            <a:r>
              <a:rPr sz="700" spc="25" dirty="0">
                <a:latin typeface="Microsoft Sans Serif"/>
                <a:cs typeface="Microsoft Sans Serif"/>
              </a:rPr>
              <a:t>pérdida</a:t>
            </a:r>
            <a:r>
              <a:rPr sz="700" spc="-5" dirty="0">
                <a:latin typeface="Microsoft Sans Serif"/>
                <a:cs typeface="Microsoft Sans Serif"/>
              </a:rPr>
              <a:t> </a:t>
            </a:r>
            <a:r>
              <a:rPr sz="700" spc="20" dirty="0">
                <a:latin typeface="Microsoft Sans Serif"/>
                <a:cs typeface="Microsoft Sans Serif"/>
              </a:rPr>
              <a:t>de</a:t>
            </a:r>
            <a:r>
              <a:rPr sz="700" spc="-5" dirty="0">
                <a:latin typeface="Microsoft Sans Serif"/>
                <a:cs typeface="Microsoft Sans Serif"/>
              </a:rPr>
              <a:t> </a:t>
            </a:r>
            <a:r>
              <a:rPr sz="700" spc="20" dirty="0">
                <a:latin typeface="Microsoft Sans Serif"/>
                <a:cs typeface="Microsoft Sans Serif"/>
              </a:rPr>
              <a:t>campo.</a:t>
            </a:r>
            <a:endParaRPr sz="700">
              <a:latin typeface="Microsoft Sans Serif"/>
              <a:cs typeface="Microsoft Sans Serif"/>
            </a:endParaRPr>
          </a:p>
        </p:txBody>
      </p:sp>
      <p:sp>
        <p:nvSpPr>
          <p:cNvPr id="84" name="object 84"/>
          <p:cNvSpPr txBox="1"/>
          <p:nvPr/>
        </p:nvSpPr>
        <p:spPr>
          <a:xfrm>
            <a:off x="1415217" y="3342091"/>
            <a:ext cx="7425172" cy="1714572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R="62865" algn="ctr">
              <a:lnSpc>
                <a:spcPct val="100000"/>
              </a:lnSpc>
              <a:spcBef>
                <a:spcPts val="100"/>
              </a:spcBef>
            </a:pPr>
            <a:r>
              <a:rPr sz="800" spc="20" dirty="0">
                <a:latin typeface="Microsoft Sans Serif"/>
                <a:cs typeface="Microsoft Sans Serif"/>
              </a:rPr>
              <a:t>yo</a:t>
            </a:r>
            <a:r>
              <a:rPr sz="800" spc="-20" dirty="0">
                <a:latin typeface="Microsoft Sans Serif"/>
                <a:cs typeface="Microsoft Sans Serif"/>
              </a:rPr>
              <a:t> </a:t>
            </a:r>
            <a:r>
              <a:rPr sz="800" spc="-10" dirty="0">
                <a:latin typeface="Microsoft Sans Serif"/>
                <a:cs typeface="Microsoft Sans Serif"/>
              </a:rPr>
              <a:t>yo</a:t>
            </a:r>
            <a:r>
              <a:rPr sz="650" spc="-10" dirty="0">
                <a:latin typeface="Microsoft Sans Serif"/>
                <a:cs typeface="Microsoft Sans Serif"/>
              </a:rPr>
              <a:t>NTRODUCCIÓN</a:t>
            </a:r>
            <a:endParaRPr sz="650">
              <a:latin typeface="Microsoft Sans Serif"/>
              <a:cs typeface="Microsoft Sans Serif"/>
            </a:endParaRPr>
          </a:p>
          <a:p>
            <a:pPr marL="12700" marR="69215" indent="154940">
              <a:lnSpc>
                <a:spcPct val="143100"/>
              </a:lnSpc>
              <a:spcBef>
                <a:spcPts val="300"/>
              </a:spcBef>
            </a:pPr>
            <a:r>
              <a:rPr sz="700" spc="20" dirty="0">
                <a:latin typeface="Microsoft Sans Serif"/>
                <a:cs typeface="Microsoft Sans Serif"/>
              </a:rPr>
              <a:t>Un</a:t>
            </a:r>
            <a:r>
              <a:rPr sz="700" spc="-5" dirty="0">
                <a:latin typeface="Microsoft Sans Serif"/>
                <a:cs typeface="Microsoft Sans Serif"/>
              </a:rPr>
              <a:t> </a:t>
            </a:r>
            <a:r>
              <a:rPr sz="700" spc="30" dirty="0">
                <a:latin typeface="Microsoft Sans Serif"/>
                <a:cs typeface="Microsoft Sans Serif"/>
              </a:rPr>
              <a:t>generador</a:t>
            </a:r>
            <a:r>
              <a:rPr sz="700" dirty="0">
                <a:latin typeface="Microsoft Sans Serif"/>
                <a:cs typeface="Microsoft Sans Serif"/>
              </a:rPr>
              <a:t> </a:t>
            </a:r>
            <a:r>
              <a:rPr sz="700" spc="25" dirty="0">
                <a:latin typeface="Microsoft Sans Serif"/>
                <a:cs typeface="Microsoft Sans Serif"/>
              </a:rPr>
              <a:t>síncrono</a:t>
            </a:r>
            <a:r>
              <a:rPr sz="700" dirty="0">
                <a:latin typeface="Microsoft Sans Serif"/>
                <a:cs typeface="Microsoft Sans Serif"/>
              </a:rPr>
              <a:t> </a:t>
            </a:r>
            <a:r>
              <a:rPr sz="700" spc="25" dirty="0">
                <a:latin typeface="Microsoft Sans Serif"/>
                <a:cs typeface="Microsoft Sans Serif"/>
              </a:rPr>
              <a:t>requiere</a:t>
            </a:r>
            <a:r>
              <a:rPr sz="700" dirty="0">
                <a:latin typeface="Microsoft Sans Serif"/>
                <a:cs typeface="Microsoft Sans Serif"/>
              </a:rPr>
              <a:t> </a:t>
            </a:r>
            <a:r>
              <a:rPr sz="700" spc="20" dirty="0">
                <a:latin typeface="Microsoft Sans Serif"/>
                <a:cs typeface="Microsoft Sans Serif"/>
              </a:rPr>
              <a:t>voltaje</a:t>
            </a:r>
            <a:r>
              <a:rPr sz="700" dirty="0">
                <a:latin typeface="Microsoft Sans Serif"/>
                <a:cs typeface="Microsoft Sans Serif"/>
              </a:rPr>
              <a:t> </a:t>
            </a:r>
            <a:r>
              <a:rPr sz="700" spc="5" dirty="0">
                <a:latin typeface="Microsoft Sans Serif"/>
                <a:cs typeface="Microsoft Sans Serif"/>
              </a:rPr>
              <a:t>y</a:t>
            </a:r>
            <a:r>
              <a:rPr sz="700" dirty="0">
                <a:latin typeface="Microsoft Sans Serif"/>
                <a:cs typeface="Microsoft Sans Serif"/>
              </a:rPr>
              <a:t> </a:t>
            </a:r>
            <a:r>
              <a:rPr sz="700" spc="25" dirty="0">
                <a:latin typeface="Microsoft Sans Serif"/>
                <a:cs typeface="Microsoft Sans Serif"/>
              </a:rPr>
              <a:t>corriente</a:t>
            </a:r>
            <a:r>
              <a:rPr sz="700" dirty="0">
                <a:latin typeface="Microsoft Sans Serif"/>
                <a:cs typeface="Microsoft Sans Serif"/>
              </a:rPr>
              <a:t> </a:t>
            </a:r>
            <a:r>
              <a:rPr sz="700" spc="-65" dirty="0">
                <a:latin typeface="Microsoft Sans Serif"/>
                <a:cs typeface="Microsoft Sans Serif"/>
              </a:rPr>
              <a:t>CC</a:t>
            </a:r>
            <a:r>
              <a:rPr sz="700" spc="-5" dirty="0">
                <a:latin typeface="Microsoft Sans Serif"/>
                <a:cs typeface="Microsoft Sans Serif"/>
              </a:rPr>
              <a:t> </a:t>
            </a:r>
            <a:r>
              <a:rPr sz="700" spc="15" dirty="0">
                <a:latin typeface="Microsoft Sans Serif"/>
                <a:cs typeface="Microsoft Sans Serif"/>
              </a:rPr>
              <a:t>adecuados</a:t>
            </a:r>
            <a:r>
              <a:rPr sz="700" dirty="0">
                <a:latin typeface="Microsoft Sans Serif"/>
                <a:cs typeface="Microsoft Sans Serif"/>
              </a:rPr>
              <a:t> </a:t>
            </a:r>
            <a:r>
              <a:rPr sz="700" spc="20" dirty="0">
                <a:latin typeface="Microsoft Sans Serif"/>
                <a:cs typeface="Microsoft Sans Serif"/>
              </a:rPr>
              <a:t>en</a:t>
            </a:r>
            <a:r>
              <a:rPr sz="700" dirty="0">
                <a:latin typeface="Microsoft Sans Serif"/>
                <a:cs typeface="Microsoft Sans Serif"/>
              </a:rPr>
              <a:t> </a:t>
            </a:r>
            <a:r>
              <a:rPr sz="700" spc="10" dirty="0">
                <a:latin typeface="Microsoft Sans Serif"/>
                <a:cs typeface="Microsoft Sans Serif"/>
              </a:rPr>
              <a:t>su </a:t>
            </a:r>
            <a:r>
              <a:rPr sz="700" spc="-170" dirty="0">
                <a:latin typeface="Microsoft Sans Serif"/>
                <a:cs typeface="Microsoft Sans Serif"/>
              </a:rPr>
              <a:t> </a:t>
            </a:r>
            <a:r>
              <a:rPr sz="700" spc="20" dirty="0">
                <a:latin typeface="Microsoft Sans Serif"/>
                <a:cs typeface="Microsoft Sans Serif"/>
              </a:rPr>
              <a:t>devanado de </a:t>
            </a:r>
            <a:r>
              <a:rPr sz="700" spc="25" dirty="0">
                <a:latin typeface="Microsoft Sans Serif"/>
                <a:cs typeface="Microsoft Sans Serif"/>
              </a:rPr>
              <a:t>campo para </a:t>
            </a:r>
            <a:r>
              <a:rPr sz="700" spc="35" dirty="0">
                <a:latin typeface="Microsoft Sans Serif"/>
                <a:cs typeface="Microsoft Sans Serif"/>
              </a:rPr>
              <a:t>mantener </a:t>
            </a:r>
            <a:r>
              <a:rPr sz="700" spc="10" dirty="0">
                <a:latin typeface="Microsoft Sans Serif"/>
                <a:cs typeface="Microsoft Sans Serif"/>
              </a:rPr>
              <a:t>el </a:t>
            </a:r>
            <a:r>
              <a:rPr sz="700" spc="25" dirty="0">
                <a:latin typeface="Microsoft Sans Serif"/>
                <a:cs typeface="Microsoft Sans Serif"/>
              </a:rPr>
              <a:t>sincronismo </a:t>
            </a:r>
            <a:r>
              <a:rPr sz="700" spc="20" dirty="0">
                <a:latin typeface="Microsoft Sans Serif"/>
                <a:cs typeface="Microsoft Sans Serif"/>
              </a:rPr>
              <a:t>con </a:t>
            </a:r>
            <a:r>
              <a:rPr sz="700" spc="40" dirty="0">
                <a:latin typeface="Microsoft Sans Serif"/>
                <a:cs typeface="Microsoft Sans Serif"/>
              </a:rPr>
              <a:t>un </a:t>
            </a:r>
            <a:r>
              <a:rPr sz="700" spc="15" dirty="0">
                <a:latin typeface="Microsoft Sans Serif"/>
                <a:cs typeface="Microsoft Sans Serif"/>
              </a:rPr>
              <a:t>sistema </a:t>
            </a:r>
            <a:r>
              <a:rPr sz="700" spc="20" dirty="0">
                <a:latin typeface="Microsoft Sans Serif"/>
                <a:cs typeface="Microsoft Sans Serif"/>
              </a:rPr>
              <a:t>de </a:t>
            </a:r>
            <a:r>
              <a:rPr sz="700" spc="25" dirty="0">
                <a:latin typeface="Microsoft Sans Serif"/>
                <a:cs typeface="Microsoft Sans Serif"/>
              </a:rPr>
              <a:t> </a:t>
            </a:r>
            <a:r>
              <a:rPr sz="700" spc="20" dirty="0">
                <a:latin typeface="Microsoft Sans Serif"/>
                <a:cs typeface="Microsoft Sans Serif"/>
              </a:rPr>
              <a:t>energía. </a:t>
            </a:r>
            <a:r>
              <a:rPr sz="700" spc="5" dirty="0">
                <a:latin typeface="Microsoft Sans Serif"/>
                <a:cs typeface="Microsoft Sans Serif"/>
              </a:rPr>
              <a:t>Hay </a:t>
            </a:r>
            <a:r>
              <a:rPr sz="700" spc="25" dirty="0">
                <a:latin typeface="Microsoft Sans Serif"/>
                <a:cs typeface="Microsoft Sans Serif"/>
              </a:rPr>
              <a:t>muchos tipos </a:t>
            </a:r>
            <a:r>
              <a:rPr sz="700" spc="20" dirty="0">
                <a:latin typeface="Microsoft Sans Serif"/>
                <a:cs typeface="Microsoft Sans Serif"/>
              </a:rPr>
              <a:t>de </a:t>
            </a:r>
            <a:r>
              <a:rPr sz="700" spc="15" dirty="0">
                <a:latin typeface="Microsoft Sans Serif"/>
                <a:cs typeface="Microsoft Sans Serif"/>
              </a:rPr>
              <a:t>excitadores </a:t>
            </a:r>
            <a:r>
              <a:rPr sz="700" spc="30" dirty="0">
                <a:latin typeface="Microsoft Sans Serif"/>
                <a:cs typeface="Microsoft Sans Serif"/>
              </a:rPr>
              <a:t>que </a:t>
            </a:r>
            <a:r>
              <a:rPr sz="700" spc="-5" dirty="0">
                <a:latin typeface="Microsoft Sans Serif"/>
                <a:cs typeface="Microsoft Sans Serif"/>
              </a:rPr>
              <a:t>se </a:t>
            </a:r>
            <a:r>
              <a:rPr sz="700" spc="20" dirty="0">
                <a:latin typeface="Microsoft Sans Serif"/>
                <a:cs typeface="Microsoft Sans Serif"/>
              </a:rPr>
              <a:t>utilizan en </a:t>
            </a:r>
            <a:r>
              <a:rPr sz="700" spc="10" dirty="0">
                <a:latin typeface="Microsoft Sans Serif"/>
                <a:cs typeface="Microsoft Sans Serif"/>
              </a:rPr>
              <a:t>la </a:t>
            </a:r>
            <a:r>
              <a:rPr sz="700" spc="25" dirty="0">
                <a:latin typeface="Microsoft Sans Serif"/>
                <a:cs typeface="Microsoft Sans Serif"/>
              </a:rPr>
              <a:t>industria, </a:t>
            </a:r>
            <a:r>
              <a:rPr sz="700" spc="30" dirty="0">
                <a:latin typeface="Microsoft Sans Serif"/>
                <a:cs typeface="Microsoft Sans Serif"/>
              </a:rPr>
              <a:t> </a:t>
            </a:r>
            <a:r>
              <a:rPr sz="700" spc="20" dirty="0">
                <a:latin typeface="Microsoft Sans Serif"/>
                <a:cs typeface="Microsoft Sans Serif"/>
              </a:rPr>
              <a:t>incluidos </a:t>
            </a:r>
            <a:r>
              <a:rPr sz="700" spc="10" dirty="0">
                <a:latin typeface="Microsoft Sans Serif"/>
                <a:cs typeface="Microsoft Sans Serif"/>
              </a:rPr>
              <a:t>los </a:t>
            </a:r>
            <a:r>
              <a:rPr sz="700" spc="15" dirty="0">
                <a:latin typeface="Microsoft Sans Serif"/>
                <a:cs typeface="Microsoft Sans Serif"/>
              </a:rPr>
              <a:t>excitadores </a:t>
            </a:r>
            <a:r>
              <a:rPr sz="700" spc="20" dirty="0">
                <a:latin typeface="Microsoft Sans Serif"/>
                <a:cs typeface="Microsoft Sans Serif"/>
              </a:rPr>
              <a:t>de </a:t>
            </a:r>
            <a:r>
              <a:rPr sz="700" spc="-65" dirty="0">
                <a:latin typeface="Microsoft Sans Serif"/>
                <a:cs typeface="Microsoft Sans Serif"/>
              </a:rPr>
              <a:t>CC </a:t>
            </a:r>
            <a:r>
              <a:rPr sz="700" spc="30" dirty="0">
                <a:latin typeface="Microsoft Sans Serif"/>
                <a:cs typeface="Microsoft Sans Serif"/>
              </a:rPr>
              <a:t>giratorios </a:t>
            </a:r>
            <a:r>
              <a:rPr sz="700" spc="20" dirty="0">
                <a:latin typeface="Microsoft Sans Serif"/>
                <a:cs typeface="Microsoft Sans Serif"/>
              </a:rPr>
              <a:t>con </a:t>
            </a:r>
            <a:r>
              <a:rPr sz="700" spc="30" dirty="0">
                <a:latin typeface="Microsoft Sans Serif"/>
                <a:cs typeface="Microsoft Sans Serif"/>
              </a:rPr>
              <a:t>conmutadores </a:t>
            </a:r>
            <a:r>
              <a:rPr sz="700" spc="35" dirty="0">
                <a:latin typeface="Microsoft Sans Serif"/>
                <a:cs typeface="Microsoft Sans Serif"/>
              </a:rPr>
              <a:t> </a:t>
            </a:r>
            <a:r>
              <a:rPr sz="700" spc="10" dirty="0">
                <a:latin typeface="Microsoft Sans Serif"/>
                <a:cs typeface="Microsoft Sans Serif"/>
              </a:rPr>
              <a:t>convencionales, </a:t>
            </a:r>
            <a:r>
              <a:rPr sz="700" spc="25" dirty="0">
                <a:latin typeface="Microsoft Sans Serif"/>
                <a:cs typeface="Microsoft Sans Serif"/>
              </a:rPr>
              <a:t>conjuntos </a:t>
            </a:r>
            <a:r>
              <a:rPr sz="700" spc="20" dirty="0">
                <a:latin typeface="Microsoft Sans Serif"/>
                <a:cs typeface="Microsoft Sans Serif"/>
              </a:rPr>
              <a:t>de rectificadores </a:t>
            </a:r>
            <a:r>
              <a:rPr sz="700" spc="30" dirty="0">
                <a:latin typeface="Microsoft Sans Serif"/>
                <a:cs typeface="Microsoft Sans Serif"/>
              </a:rPr>
              <a:t>giratorios </a:t>
            </a:r>
            <a:r>
              <a:rPr sz="700" spc="15" dirty="0">
                <a:latin typeface="Microsoft Sans Serif"/>
                <a:cs typeface="Microsoft Sans Serif"/>
              </a:rPr>
              <a:t>sin </a:t>
            </a:r>
            <a:r>
              <a:rPr sz="700" spc="10" dirty="0">
                <a:latin typeface="Microsoft Sans Serif"/>
                <a:cs typeface="Microsoft Sans Serif"/>
              </a:rPr>
              <a:t>escobillas </a:t>
            </a:r>
            <a:r>
              <a:rPr sz="700" spc="5" dirty="0">
                <a:latin typeface="Microsoft Sans Serif"/>
                <a:cs typeface="Microsoft Sans Serif"/>
              </a:rPr>
              <a:t>y </a:t>
            </a:r>
            <a:r>
              <a:rPr sz="700" spc="10" dirty="0">
                <a:latin typeface="Microsoft Sans Serif"/>
                <a:cs typeface="Microsoft Sans Serif"/>
              </a:rPr>
              <a:t> </a:t>
            </a:r>
            <a:r>
              <a:rPr sz="700" spc="15" dirty="0">
                <a:latin typeface="Microsoft Sans Serif"/>
                <a:cs typeface="Microsoft Sans Serif"/>
              </a:rPr>
              <a:t>excitadores</a:t>
            </a:r>
            <a:r>
              <a:rPr sz="700" spc="-10" dirty="0">
                <a:latin typeface="Microsoft Sans Serif"/>
                <a:cs typeface="Microsoft Sans Serif"/>
              </a:rPr>
              <a:t> </a:t>
            </a:r>
            <a:r>
              <a:rPr sz="700" spc="10" dirty="0">
                <a:latin typeface="Microsoft Sans Serif"/>
                <a:cs typeface="Microsoft Sans Serif"/>
              </a:rPr>
              <a:t>estáticos.</a:t>
            </a:r>
            <a:endParaRPr sz="700">
              <a:latin typeface="Microsoft Sans Serif"/>
              <a:cs typeface="Microsoft Sans Serif"/>
            </a:endParaRPr>
          </a:p>
          <a:p>
            <a:pPr marL="12700" marR="5080" indent="154940">
              <a:lnSpc>
                <a:spcPct val="143000"/>
              </a:lnSpc>
              <a:spcBef>
                <a:spcPts val="10"/>
              </a:spcBef>
            </a:pPr>
            <a:r>
              <a:rPr sz="700" spc="-10" dirty="0">
                <a:latin typeface="Microsoft Sans Serif"/>
                <a:cs typeface="Microsoft Sans Serif"/>
              </a:rPr>
              <a:t>La </a:t>
            </a:r>
            <a:r>
              <a:rPr sz="700" spc="15" dirty="0">
                <a:latin typeface="Microsoft Sans Serif"/>
                <a:cs typeface="Microsoft Sans Serif"/>
              </a:rPr>
              <a:t>curva </a:t>
            </a:r>
            <a:r>
              <a:rPr sz="700" spc="20" dirty="0">
                <a:latin typeface="Microsoft Sans Serif"/>
                <a:cs typeface="Microsoft Sans Serif"/>
              </a:rPr>
              <a:t>de </a:t>
            </a:r>
            <a:r>
              <a:rPr sz="700" spc="10" dirty="0">
                <a:latin typeface="Microsoft Sans Serif"/>
                <a:cs typeface="Microsoft Sans Serif"/>
              </a:rPr>
              <a:t>capacidad </a:t>
            </a:r>
            <a:r>
              <a:rPr sz="700" spc="20" dirty="0">
                <a:latin typeface="Microsoft Sans Serif"/>
                <a:cs typeface="Microsoft Sans Serif"/>
              </a:rPr>
              <a:t>del </a:t>
            </a:r>
            <a:r>
              <a:rPr sz="700" spc="30" dirty="0">
                <a:latin typeface="Microsoft Sans Serif"/>
                <a:cs typeface="Microsoft Sans Serif"/>
              </a:rPr>
              <a:t>generador que </a:t>
            </a:r>
            <a:r>
              <a:rPr sz="700" spc="-5" dirty="0">
                <a:latin typeface="Microsoft Sans Serif"/>
                <a:cs typeface="Microsoft Sans Serif"/>
              </a:rPr>
              <a:t>se </a:t>
            </a:r>
            <a:r>
              <a:rPr sz="700" spc="30" dirty="0">
                <a:latin typeface="Microsoft Sans Serif"/>
                <a:cs typeface="Microsoft Sans Serif"/>
              </a:rPr>
              <a:t>muestra </a:t>
            </a:r>
            <a:r>
              <a:rPr sz="700" spc="20" dirty="0">
                <a:latin typeface="Microsoft Sans Serif"/>
                <a:cs typeface="Microsoft Sans Serif"/>
              </a:rPr>
              <a:t>en </a:t>
            </a:r>
            <a:r>
              <a:rPr sz="700" spc="10" dirty="0">
                <a:latin typeface="Microsoft Sans Serif"/>
                <a:cs typeface="Microsoft Sans Serif"/>
              </a:rPr>
              <a:t>la </a:t>
            </a:r>
            <a:r>
              <a:rPr sz="700" spc="-5" dirty="0">
                <a:latin typeface="Microsoft Sans Serif"/>
                <a:cs typeface="Microsoft Sans Serif"/>
              </a:rPr>
              <a:t>Fig. </a:t>
            </a:r>
            <a:r>
              <a:rPr sz="700" spc="10" dirty="0">
                <a:latin typeface="Microsoft Sans Serif"/>
                <a:cs typeface="Microsoft Sans Serif"/>
              </a:rPr>
              <a:t>1 </a:t>
            </a:r>
            <a:r>
              <a:rPr sz="700" spc="15" dirty="0">
                <a:latin typeface="Microsoft Sans Serif"/>
                <a:cs typeface="Microsoft Sans Serif"/>
              </a:rPr>
              <a:t> </a:t>
            </a:r>
            <a:r>
              <a:rPr sz="700" spc="30" dirty="0">
                <a:latin typeface="Microsoft Sans Serif"/>
                <a:cs typeface="Microsoft Sans Serif"/>
              </a:rPr>
              <a:t>proporciona una </a:t>
            </a:r>
            <a:r>
              <a:rPr sz="700" spc="20" dirty="0">
                <a:latin typeface="Microsoft Sans Serif"/>
                <a:cs typeface="Microsoft Sans Serif"/>
              </a:rPr>
              <a:t>descripción </a:t>
            </a:r>
            <a:r>
              <a:rPr sz="700" spc="25" dirty="0">
                <a:latin typeface="Microsoft Sans Serif"/>
                <a:cs typeface="Microsoft Sans Serif"/>
              </a:rPr>
              <a:t>general </a:t>
            </a:r>
            <a:r>
              <a:rPr sz="700" spc="20" dirty="0">
                <a:latin typeface="Microsoft Sans Serif"/>
                <a:cs typeface="Microsoft Sans Serif"/>
              </a:rPr>
              <a:t>de </a:t>
            </a:r>
            <a:r>
              <a:rPr sz="700" dirty="0">
                <a:latin typeface="Microsoft Sans Serif"/>
                <a:cs typeface="Microsoft Sans Serif"/>
              </a:rPr>
              <a:t>las </a:t>
            </a:r>
            <a:r>
              <a:rPr sz="700" spc="15" dirty="0">
                <a:latin typeface="Microsoft Sans Serif"/>
                <a:cs typeface="Microsoft Sans Serif"/>
              </a:rPr>
              <a:t>operaciones síncronas </a:t>
            </a:r>
            <a:r>
              <a:rPr sz="700" spc="20" dirty="0">
                <a:latin typeface="Microsoft Sans Serif"/>
                <a:cs typeface="Microsoft Sans Serif"/>
              </a:rPr>
              <a:t>de </a:t>
            </a:r>
            <a:r>
              <a:rPr sz="700" spc="10" dirty="0">
                <a:latin typeface="Microsoft Sans Serif"/>
                <a:cs typeface="Microsoft Sans Serif"/>
              </a:rPr>
              <a:t>la </a:t>
            </a:r>
            <a:r>
              <a:rPr sz="700" spc="15" dirty="0">
                <a:latin typeface="Microsoft Sans Serif"/>
                <a:cs typeface="Microsoft Sans Serif"/>
              </a:rPr>
              <a:t> </a:t>
            </a:r>
            <a:r>
              <a:rPr sz="700" spc="25" dirty="0">
                <a:latin typeface="Microsoft Sans Serif"/>
                <a:cs typeface="Microsoft Sans Serif"/>
              </a:rPr>
              <a:t>máquina. </a:t>
            </a:r>
            <a:r>
              <a:rPr sz="700" spc="30" dirty="0">
                <a:latin typeface="Microsoft Sans Serif"/>
                <a:cs typeface="Microsoft Sans Serif"/>
              </a:rPr>
              <a:t>Normalmente, </a:t>
            </a:r>
            <a:r>
              <a:rPr sz="700" spc="10" dirty="0">
                <a:latin typeface="Microsoft Sans Serif"/>
                <a:cs typeface="Microsoft Sans Serif"/>
              </a:rPr>
              <a:t>el </a:t>
            </a:r>
            <a:r>
              <a:rPr sz="700" spc="25" dirty="0">
                <a:latin typeface="Microsoft Sans Serif"/>
                <a:cs typeface="Microsoft Sans Serif"/>
              </a:rPr>
              <a:t>campo </a:t>
            </a:r>
            <a:r>
              <a:rPr sz="700" spc="20" dirty="0">
                <a:latin typeface="Microsoft Sans Serif"/>
                <a:cs typeface="Microsoft Sans Serif"/>
              </a:rPr>
              <a:t>del </a:t>
            </a:r>
            <a:r>
              <a:rPr sz="700" spc="30" dirty="0">
                <a:latin typeface="Microsoft Sans Serif"/>
                <a:cs typeface="Microsoft Sans Serif"/>
              </a:rPr>
              <a:t>generador </a:t>
            </a:r>
            <a:r>
              <a:rPr sz="700" spc="-5" dirty="0">
                <a:latin typeface="Microsoft Sans Serif"/>
                <a:cs typeface="Microsoft Sans Serif"/>
              </a:rPr>
              <a:t>se </a:t>
            </a:r>
            <a:r>
              <a:rPr sz="700" spc="15" dirty="0">
                <a:latin typeface="Microsoft Sans Serif"/>
                <a:cs typeface="Microsoft Sans Serif"/>
              </a:rPr>
              <a:t>ajusta </a:t>
            </a:r>
            <a:r>
              <a:rPr sz="700" spc="25" dirty="0">
                <a:latin typeface="Microsoft Sans Serif"/>
                <a:cs typeface="Microsoft Sans Serif"/>
              </a:rPr>
              <a:t>para </a:t>
            </a:r>
            <a:r>
              <a:rPr sz="700" spc="30" dirty="0">
                <a:latin typeface="Microsoft Sans Serif"/>
                <a:cs typeface="Microsoft Sans Serif"/>
              </a:rPr>
              <a:t>que </a:t>
            </a:r>
            <a:r>
              <a:rPr sz="700" spc="10" dirty="0">
                <a:latin typeface="Microsoft Sans Serif"/>
                <a:cs typeface="Microsoft Sans Serif"/>
              </a:rPr>
              <a:t>la </a:t>
            </a:r>
            <a:r>
              <a:rPr sz="700" spc="15" dirty="0">
                <a:latin typeface="Microsoft Sans Serif"/>
                <a:cs typeface="Microsoft Sans Serif"/>
              </a:rPr>
              <a:t> </a:t>
            </a:r>
            <a:r>
              <a:rPr sz="700" spc="20" dirty="0">
                <a:latin typeface="Microsoft Sans Serif"/>
                <a:cs typeface="Microsoft Sans Serif"/>
              </a:rPr>
              <a:t>potencia </a:t>
            </a:r>
            <a:r>
              <a:rPr sz="700" spc="15" dirty="0">
                <a:latin typeface="Microsoft Sans Serif"/>
                <a:cs typeface="Microsoft Sans Serif"/>
              </a:rPr>
              <a:t>reactiva </a:t>
            </a:r>
            <a:r>
              <a:rPr sz="700" spc="30" dirty="0">
                <a:latin typeface="Microsoft Sans Serif"/>
                <a:cs typeface="Microsoft Sans Serif"/>
              </a:rPr>
              <a:t>requerida </a:t>
            </a:r>
            <a:r>
              <a:rPr sz="700" dirty="0">
                <a:latin typeface="Microsoft Sans Serif"/>
                <a:cs typeface="Microsoft Sans Serif"/>
              </a:rPr>
              <a:t>así </a:t>
            </a:r>
            <a:r>
              <a:rPr sz="700" spc="30" dirty="0">
                <a:latin typeface="Microsoft Sans Serif"/>
                <a:cs typeface="Microsoft Sans Serif"/>
              </a:rPr>
              <a:t>como </a:t>
            </a:r>
            <a:r>
              <a:rPr sz="700" spc="10" dirty="0">
                <a:latin typeface="Microsoft Sans Serif"/>
                <a:cs typeface="Microsoft Sans Serif"/>
              </a:rPr>
              <a:t>la </a:t>
            </a:r>
            <a:r>
              <a:rPr sz="700" spc="20" dirty="0">
                <a:latin typeface="Microsoft Sans Serif"/>
                <a:cs typeface="Microsoft Sans Serif"/>
              </a:rPr>
              <a:t>potencia real </a:t>
            </a:r>
            <a:r>
              <a:rPr sz="700" spc="-5" dirty="0">
                <a:latin typeface="Microsoft Sans Serif"/>
                <a:cs typeface="Microsoft Sans Serif"/>
              </a:rPr>
              <a:t>se </a:t>
            </a:r>
            <a:r>
              <a:rPr sz="700" spc="30" dirty="0">
                <a:latin typeface="Microsoft Sans Serif"/>
                <a:cs typeface="Microsoft Sans Serif"/>
              </a:rPr>
              <a:t>entregue </a:t>
            </a:r>
            <a:r>
              <a:rPr sz="700" spc="10" dirty="0">
                <a:latin typeface="Microsoft Sans Serif"/>
                <a:cs typeface="Microsoft Sans Serif"/>
              </a:rPr>
              <a:t>al </a:t>
            </a:r>
            <a:r>
              <a:rPr sz="700" spc="15" dirty="0">
                <a:latin typeface="Microsoft Sans Serif"/>
                <a:cs typeface="Microsoft Sans Serif"/>
              </a:rPr>
              <a:t>sistema </a:t>
            </a:r>
            <a:r>
              <a:rPr sz="700" spc="-175" dirty="0">
                <a:latin typeface="Microsoft Sans Serif"/>
                <a:cs typeface="Microsoft Sans Serif"/>
              </a:rPr>
              <a:t> </a:t>
            </a:r>
            <a:r>
              <a:rPr sz="700" spc="20" dirty="0">
                <a:latin typeface="Microsoft Sans Serif"/>
                <a:cs typeface="Microsoft Sans Serif"/>
              </a:rPr>
              <a:t>de energía. </a:t>
            </a:r>
            <a:r>
              <a:rPr sz="700" spc="-35" dirty="0">
                <a:latin typeface="Microsoft Sans Serif"/>
                <a:cs typeface="Microsoft Sans Serif"/>
              </a:rPr>
              <a:t>Si </a:t>
            </a:r>
            <a:r>
              <a:rPr sz="700" spc="-5" dirty="0">
                <a:latin typeface="Microsoft Sans Serif"/>
                <a:cs typeface="Microsoft Sans Serif"/>
              </a:rPr>
              <a:t>se </a:t>
            </a:r>
            <a:r>
              <a:rPr sz="700" spc="20" dirty="0">
                <a:latin typeface="Microsoft Sans Serif"/>
                <a:cs typeface="Microsoft Sans Serif"/>
              </a:rPr>
              <a:t>reduce </a:t>
            </a:r>
            <a:r>
              <a:rPr sz="700" spc="10" dirty="0">
                <a:latin typeface="Microsoft Sans Serif"/>
                <a:cs typeface="Microsoft Sans Serif"/>
              </a:rPr>
              <a:t>el </a:t>
            </a:r>
            <a:r>
              <a:rPr sz="700" spc="15" dirty="0">
                <a:latin typeface="Microsoft Sans Serif"/>
                <a:cs typeface="Microsoft Sans Serif"/>
              </a:rPr>
              <a:t>nivel </a:t>
            </a:r>
            <a:r>
              <a:rPr sz="700" spc="20" dirty="0">
                <a:latin typeface="Microsoft Sans Serif"/>
                <a:cs typeface="Microsoft Sans Serif"/>
              </a:rPr>
              <a:t>de </a:t>
            </a:r>
            <a:r>
              <a:rPr sz="700" spc="15" dirty="0">
                <a:latin typeface="Microsoft Sans Serif"/>
                <a:cs typeface="Microsoft Sans Serif"/>
              </a:rPr>
              <a:t>excitación </a:t>
            </a:r>
            <a:r>
              <a:rPr sz="700" spc="30" dirty="0">
                <a:latin typeface="Microsoft Sans Serif"/>
                <a:cs typeface="Microsoft Sans Serif"/>
              </a:rPr>
              <a:t>o </a:t>
            </a:r>
            <a:r>
              <a:rPr sz="700" spc="-5" dirty="0">
                <a:latin typeface="Microsoft Sans Serif"/>
                <a:cs typeface="Microsoft Sans Serif"/>
              </a:rPr>
              <a:t>se </a:t>
            </a:r>
            <a:r>
              <a:rPr sz="700" spc="25" dirty="0">
                <a:latin typeface="Microsoft Sans Serif"/>
                <a:cs typeface="Microsoft Sans Serif"/>
              </a:rPr>
              <a:t>pierde </a:t>
            </a:r>
            <a:r>
              <a:rPr sz="700" spc="10" dirty="0">
                <a:latin typeface="Microsoft Sans Serif"/>
                <a:cs typeface="Microsoft Sans Serif"/>
              </a:rPr>
              <a:t>el </a:t>
            </a:r>
            <a:r>
              <a:rPr sz="700" spc="15" dirty="0">
                <a:latin typeface="Microsoft Sans Serif"/>
                <a:cs typeface="Microsoft Sans Serif"/>
              </a:rPr>
              <a:t>sistema </a:t>
            </a:r>
            <a:r>
              <a:rPr sz="700" spc="20" dirty="0">
                <a:latin typeface="Microsoft Sans Serif"/>
                <a:cs typeface="Microsoft Sans Serif"/>
              </a:rPr>
              <a:t>de </a:t>
            </a:r>
            <a:r>
              <a:rPr sz="700" spc="25" dirty="0">
                <a:latin typeface="Microsoft Sans Serif"/>
                <a:cs typeface="Microsoft Sans Serif"/>
              </a:rPr>
              <a:t> </a:t>
            </a:r>
            <a:r>
              <a:rPr sz="700" spc="15" dirty="0">
                <a:latin typeface="Microsoft Sans Serif"/>
                <a:cs typeface="Microsoft Sans Serif"/>
              </a:rPr>
              <a:t>excitación,</a:t>
            </a:r>
            <a:r>
              <a:rPr sz="700" dirty="0">
                <a:latin typeface="Microsoft Sans Serif"/>
                <a:cs typeface="Microsoft Sans Serif"/>
              </a:rPr>
              <a:t> </a:t>
            </a:r>
            <a:r>
              <a:rPr sz="700" spc="10" dirty="0">
                <a:latin typeface="Microsoft Sans Serif"/>
                <a:cs typeface="Microsoft Sans Serif"/>
              </a:rPr>
              <a:t>el</a:t>
            </a:r>
            <a:r>
              <a:rPr sz="700" dirty="0">
                <a:latin typeface="Microsoft Sans Serif"/>
                <a:cs typeface="Microsoft Sans Serif"/>
              </a:rPr>
              <a:t> </a:t>
            </a:r>
            <a:r>
              <a:rPr sz="700" spc="30" dirty="0">
                <a:latin typeface="Microsoft Sans Serif"/>
                <a:cs typeface="Microsoft Sans Serif"/>
              </a:rPr>
              <a:t>generador</a:t>
            </a:r>
            <a:r>
              <a:rPr sz="700" dirty="0">
                <a:latin typeface="Microsoft Sans Serif"/>
                <a:cs typeface="Microsoft Sans Serif"/>
              </a:rPr>
              <a:t> </a:t>
            </a:r>
            <a:r>
              <a:rPr sz="700" spc="20" dirty="0">
                <a:latin typeface="Microsoft Sans Serif"/>
                <a:cs typeface="Microsoft Sans Serif"/>
              </a:rPr>
              <a:t>absorbe</a:t>
            </a:r>
            <a:r>
              <a:rPr sz="700" dirty="0">
                <a:latin typeface="Microsoft Sans Serif"/>
                <a:cs typeface="Microsoft Sans Serif"/>
              </a:rPr>
              <a:t> </a:t>
            </a:r>
            <a:r>
              <a:rPr sz="700" spc="20" dirty="0">
                <a:latin typeface="Microsoft Sans Serif"/>
                <a:cs typeface="Microsoft Sans Serif"/>
              </a:rPr>
              <a:t>potencia</a:t>
            </a:r>
            <a:r>
              <a:rPr sz="700" dirty="0">
                <a:latin typeface="Microsoft Sans Serif"/>
                <a:cs typeface="Microsoft Sans Serif"/>
              </a:rPr>
              <a:t> </a:t>
            </a:r>
            <a:r>
              <a:rPr sz="700" spc="15" dirty="0">
                <a:latin typeface="Microsoft Sans Serif"/>
                <a:cs typeface="Microsoft Sans Serif"/>
              </a:rPr>
              <a:t>reactiva</a:t>
            </a:r>
            <a:r>
              <a:rPr sz="700" dirty="0">
                <a:latin typeface="Microsoft Sans Serif"/>
                <a:cs typeface="Microsoft Sans Serif"/>
              </a:rPr>
              <a:t> </a:t>
            </a:r>
            <a:r>
              <a:rPr sz="700" spc="20" dirty="0">
                <a:latin typeface="Microsoft Sans Serif"/>
                <a:cs typeface="Microsoft Sans Serif"/>
              </a:rPr>
              <a:t>del</a:t>
            </a:r>
            <a:r>
              <a:rPr sz="700" dirty="0">
                <a:latin typeface="Microsoft Sans Serif"/>
                <a:cs typeface="Microsoft Sans Serif"/>
              </a:rPr>
              <a:t> </a:t>
            </a:r>
            <a:r>
              <a:rPr sz="700" spc="15" dirty="0">
                <a:latin typeface="Microsoft Sans Serif"/>
                <a:cs typeface="Microsoft Sans Serif"/>
              </a:rPr>
              <a:t>sistema</a:t>
            </a:r>
            <a:r>
              <a:rPr sz="700" spc="5" dirty="0">
                <a:latin typeface="Microsoft Sans Serif"/>
                <a:cs typeface="Microsoft Sans Serif"/>
              </a:rPr>
              <a:t> </a:t>
            </a:r>
            <a:r>
              <a:rPr sz="700" spc="20" dirty="0">
                <a:latin typeface="Microsoft Sans Serif"/>
                <a:cs typeface="Microsoft Sans Serif"/>
              </a:rPr>
              <a:t>de</a:t>
            </a:r>
            <a:r>
              <a:rPr sz="700" dirty="0">
                <a:latin typeface="Microsoft Sans Serif"/>
                <a:cs typeface="Microsoft Sans Serif"/>
              </a:rPr>
              <a:t> </a:t>
            </a:r>
            <a:r>
              <a:rPr sz="700" spc="25" dirty="0">
                <a:latin typeface="Microsoft Sans Serif"/>
                <a:cs typeface="Microsoft Sans Serif"/>
              </a:rPr>
              <a:t>energía</a:t>
            </a:r>
            <a:r>
              <a:rPr sz="700" dirty="0">
                <a:latin typeface="Microsoft Sans Serif"/>
                <a:cs typeface="Microsoft Sans Serif"/>
              </a:rPr>
              <a:t> </a:t>
            </a:r>
            <a:r>
              <a:rPr sz="700" spc="20" dirty="0">
                <a:latin typeface="Microsoft Sans Serif"/>
                <a:cs typeface="Microsoft Sans Serif"/>
              </a:rPr>
              <a:t>en </a:t>
            </a:r>
            <a:r>
              <a:rPr sz="700" spc="-170" dirty="0">
                <a:latin typeface="Microsoft Sans Serif"/>
                <a:cs typeface="Microsoft Sans Serif"/>
              </a:rPr>
              <a:t> </a:t>
            </a:r>
            <a:r>
              <a:rPr sz="700" spc="30" dirty="0">
                <a:latin typeface="Microsoft Sans Serif"/>
                <a:cs typeface="Microsoft Sans Serif"/>
              </a:rPr>
              <a:t>lugar </a:t>
            </a:r>
            <a:r>
              <a:rPr sz="700" spc="20" dirty="0">
                <a:latin typeface="Microsoft Sans Serif"/>
                <a:cs typeface="Microsoft Sans Serif"/>
              </a:rPr>
              <a:t>de </a:t>
            </a:r>
            <a:r>
              <a:rPr sz="700" spc="25" dirty="0">
                <a:latin typeface="Microsoft Sans Serif"/>
                <a:cs typeface="Microsoft Sans Serif"/>
              </a:rPr>
              <a:t>suministrarla. </a:t>
            </a:r>
            <a:r>
              <a:rPr sz="700" spc="-30" dirty="0">
                <a:latin typeface="Microsoft Sans Serif"/>
                <a:cs typeface="Microsoft Sans Serif"/>
              </a:rPr>
              <a:t>El</a:t>
            </a:r>
            <a:r>
              <a:rPr sz="700" spc="125" dirty="0">
                <a:latin typeface="Microsoft Sans Serif"/>
                <a:cs typeface="Microsoft Sans Serif"/>
              </a:rPr>
              <a:t> </a:t>
            </a:r>
            <a:r>
              <a:rPr sz="700" spc="30" dirty="0">
                <a:latin typeface="Microsoft Sans Serif"/>
                <a:cs typeface="Microsoft Sans Serif"/>
              </a:rPr>
              <a:t>generador </a:t>
            </a:r>
            <a:r>
              <a:rPr sz="700" spc="25" dirty="0">
                <a:latin typeface="Microsoft Sans Serif"/>
                <a:cs typeface="Microsoft Sans Serif"/>
              </a:rPr>
              <a:t>ahora opera </a:t>
            </a:r>
            <a:r>
              <a:rPr sz="700" spc="20" dirty="0">
                <a:latin typeface="Microsoft Sans Serif"/>
                <a:cs typeface="Microsoft Sans Serif"/>
              </a:rPr>
              <a:t>en </a:t>
            </a:r>
            <a:r>
              <a:rPr sz="700" spc="10" dirty="0">
                <a:latin typeface="Microsoft Sans Serif"/>
                <a:cs typeface="Microsoft Sans Serif"/>
              </a:rPr>
              <a:t>la </a:t>
            </a:r>
            <a:r>
              <a:rPr sz="700" spc="30" dirty="0">
                <a:latin typeface="Microsoft Sans Serif"/>
                <a:cs typeface="Microsoft Sans Serif"/>
              </a:rPr>
              <a:t>región </a:t>
            </a:r>
            <a:r>
              <a:rPr sz="700" spc="15" dirty="0">
                <a:latin typeface="Microsoft Sans Serif"/>
                <a:cs typeface="Microsoft Sans Serif"/>
              </a:rPr>
              <a:t>subexcitada </a:t>
            </a:r>
            <a:r>
              <a:rPr sz="700" spc="20" dirty="0">
                <a:latin typeface="Microsoft Sans Serif"/>
                <a:cs typeface="Microsoft Sans Serif"/>
              </a:rPr>
              <a:t> de </a:t>
            </a:r>
            <a:r>
              <a:rPr sz="700" spc="10" dirty="0">
                <a:latin typeface="Microsoft Sans Serif"/>
                <a:cs typeface="Microsoft Sans Serif"/>
              </a:rPr>
              <a:t>la </a:t>
            </a:r>
            <a:r>
              <a:rPr sz="700" spc="15" dirty="0">
                <a:latin typeface="Microsoft Sans Serif"/>
                <a:cs typeface="Microsoft Sans Serif"/>
              </a:rPr>
              <a:t>curva </a:t>
            </a:r>
            <a:r>
              <a:rPr sz="700" spc="20" dirty="0">
                <a:latin typeface="Microsoft Sans Serif"/>
                <a:cs typeface="Microsoft Sans Serif"/>
              </a:rPr>
              <a:t>de </a:t>
            </a:r>
            <a:r>
              <a:rPr sz="700" spc="10" dirty="0">
                <a:latin typeface="Microsoft Sans Serif"/>
                <a:cs typeface="Microsoft Sans Serif"/>
              </a:rPr>
              <a:t>capacidad. </a:t>
            </a:r>
            <a:r>
              <a:rPr sz="700" spc="-5" dirty="0">
                <a:latin typeface="Microsoft Sans Serif"/>
                <a:cs typeface="Microsoft Sans Serif"/>
              </a:rPr>
              <a:t>Los </a:t>
            </a:r>
            <a:r>
              <a:rPr sz="700" spc="25" dirty="0">
                <a:latin typeface="Microsoft Sans Serif"/>
                <a:cs typeface="Microsoft Sans Serif"/>
              </a:rPr>
              <a:t>generadores tienen </a:t>
            </a:r>
            <a:r>
              <a:rPr sz="700" spc="30" dirty="0">
                <a:latin typeface="Microsoft Sans Serif"/>
                <a:cs typeface="Microsoft Sans Serif"/>
              </a:rPr>
              <a:t>una </a:t>
            </a:r>
            <a:r>
              <a:rPr sz="700" spc="20" dirty="0">
                <a:latin typeface="Microsoft Sans Serif"/>
                <a:cs typeface="Microsoft Sans Serif"/>
              </a:rPr>
              <a:t>estabilidad </a:t>
            </a:r>
            <a:r>
              <a:rPr sz="700" spc="15" dirty="0">
                <a:latin typeface="Microsoft Sans Serif"/>
                <a:cs typeface="Microsoft Sans Serif"/>
              </a:rPr>
              <a:t>baja </a:t>
            </a:r>
            <a:r>
              <a:rPr sz="700" spc="30" dirty="0">
                <a:latin typeface="Microsoft Sans Serif"/>
                <a:cs typeface="Microsoft Sans Serif"/>
              </a:rPr>
              <a:t>o </a:t>
            </a:r>
            <a:r>
              <a:rPr sz="700" spc="35" dirty="0">
                <a:latin typeface="Microsoft Sans Serif"/>
                <a:cs typeface="Microsoft Sans Serif"/>
              </a:rPr>
              <a:t> </a:t>
            </a:r>
            <a:r>
              <a:rPr sz="700" spc="20" dirty="0">
                <a:latin typeface="Microsoft Sans Serif"/>
                <a:cs typeface="Microsoft Sans Serif"/>
              </a:rPr>
              <a:t>reducida</a:t>
            </a:r>
            <a:r>
              <a:rPr sz="700" dirty="0">
                <a:latin typeface="Microsoft Sans Serif"/>
                <a:cs typeface="Microsoft Sans Serif"/>
              </a:rPr>
              <a:t> </a:t>
            </a:r>
            <a:r>
              <a:rPr sz="700" spc="20" dirty="0">
                <a:latin typeface="Microsoft Sans Serif"/>
                <a:cs typeface="Microsoft Sans Serif"/>
              </a:rPr>
              <a:t>en</a:t>
            </a:r>
            <a:r>
              <a:rPr sz="700" dirty="0">
                <a:latin typeface="Microsoft Sans Serif"/>
                <a:cs typeface="Microsoft Sans Serif"/>
              </a:rPr>
              <a:t> </a:t>
            </a:r>
            <a:r>
              <a:rPr sz="700" spc="10" dirty="0">
                <a:latin typeface="Microsoft Sans Serif"/>
                <a:cs typeface="Microsoft Sans Serif"/>
              </a:rPr>
              <a:t>esta</a:t>
            </a:r>
            <a:r>
              <a:rPr sz="700" spc="5" dirty="0">
                <a:latin typeface="Microsoft Sans Serif"/>
                <a:cs typeface="Microsoft Sans Serif"/>
              </a:rPr>
              <a:t> </a:t>
            </a:r>
            <a:r>
              <a:rPr sz="700" spc="10" dirty="0">
                <a:latin typeface="Microsoft Sans Serif"/>
                <a:cs typeface="Microsoft Sans Serif"/>
              </a:rPr>
              <a:t>área.</a:t>
            </a:r>
            <a:r>
              <a:rPr sz="700" dirty="0">
                <a:latin typeface="Microsoft Sans Serif"/>
                <a:cs typeface="Microsoft Sans Serif"/>
              </a:rPr>
              <a:t> </a:t>
            </a:r>
            <a:r>
              <a:rPr sz="700" spc="-35" dirty="0">
                <a:latin typeface="Microsoft Sans Serif"/>
                <a:cs typeface="Microsoft Sans Serif"/>
              </a:rPr>
              <a:t>Si</a:t>
            </a:r>
            <a:r>
              <a:rPr sz="700" dirty="0">
                <a:latin typeface="Microsoft Sans Serif"/>
                <a:cs typeface="Microsoft Sans Serif"/>
              </a:rPr>
              <a:t> </a:t>
            </a:r>
            <a:r>
              <a:rPr sz="700" spc="-5" dirty="0">
                <a:latin typeface="Microsoft Sans Serif"/>
                <a:cs typeface="Microsoft Sans Serif"/>
              </a:rPr>
              <a:t>se</a:t>
            </a:r>
            <a:r>
              <a:rPr sz="700" spc="5" dirty="0">
                <a:latin typeface="Microsoft Sans Serif"/>
                <a:cs typeface="Microsoft Sans Serif"/>
              </a:rPr>
              <a:t> </a:t>
            </a:r>
            <a:r>
              <a:rPr sz="700" spc="25" dirty="0">
                <a:latin typeface="Microsoft Sans Serif"/>
                <a:cs typeface="Microsoft Sans Serif"/>
              </a:rPr>
              <a:t>produce</a:t>
            </a:r>
            <a:r>
              <a:rPr sz="700" dirty="0">
                <a:latin typeface="Microsoft Sans Serif"/>
                <a:cs typeface="Microsoft Sans Serif"/>
              </a:rPr>
              <a:t> </a:t>
            </a:r>
            <a:r>
              <a:rPr sz="700" spc="30" dirty="0">
                <a:latin typeface="Microsoft Sans Serif"/>
                <a:cs typeface="Microsoft Sans Serif"/>
              </a:rPr>
              <a:t>una</a:t>
            </a:r>
            <a:r>
              <a:rPr sz="700" dirty="0">
                <a:latin typeface="Microsoft Sans Serif"/>
                <a:cs typeface="Microsoft Sans Serif"/>
              </a:rPr>
              <a:t> </a:t>
            </a:r>
            <a:r>
              <a:rPr sz="700" spc="25" dirty="0">
                <a:latin typeface="Microsoft Sans Serif"/>
                <a:cs typeface="Microsoft Sans Serif"/>
              </a:rPr>
              <a:t>pérdida</a:t>
            </a:r>
            <a:r>
              <a:rPr sz="700" spc="5" dirty="0">
                <a:latin typeface="Microsoft Sans Serif"/>
                <a:cs typeface="Microsoft Sans Serif"/>
              </a:rPr>
              <a:t> </a:t>
            </a:r>
            <a:r>
              <a:rPr sz="700" spc="35" dirty="0">
                <a:latin typeface="Microsoft Sans Serif"/>
                <a:cs typeface="Microsoft Sans Serif"/>
              </a:rPr>
              <a:t>total</a:t>
            </a:r>
            <a:r>
              <a:rPr sz="700" dirty="0">
                <a:latin typeface="Microsoft Sans Serif"/>
                <a:cs typeface="Microsoft Sans Serif"/>
              </a:rPr>
              <a:t> </a:t>
            </a:r>
            <a:r>
              <a:rPr sz="700" spc="20" dirty="0">
                <a:latin typeface="Microsoft Sans Serif"/>
                <a:cs typeface="Microsoft Sans Serif"/>
              </a:rPr>
              <a:t>de</a:t>
            </a:r>
            <a:r>
              <a:rPr sz="700" dirty="0">
                <a:latin typeface="Microsoft Sans Serif"/>
                <a:cs typeface="Microsoft Sans Serif"/>
              </a:rPr>
              <a:t> </a:t>
            </a:r>
            <a:r>
              <a:rPr sz="700" spc="25" dirty="0">
                <a:latin typeface="Microsoft Sans Serif"/>
                <a:cs typeface="Microsoft Sans Serif"/>
              </a:rPr>
              <a:t>campo</a:t>
            </a:r>
            <a:r>
              <a:rPr sz="700" spc="5" dirty="0">
                <a:latin typeface="Microsoft Sans Serif"/>
                <a:cs typeface="Microsoft Sans Serif"/>
              </a:rPr>
              <a:t> y</a:t>
            </a:r>
            <a:r>
              <a:rPr sz="700" dirty="0">
                <a:latin typeface="Microsoft Sans Serif"/>
                <a:cs typeface="Microsoft Sans Serif"/>
              </a:rPr>
              <a:t> </a:t>
            </a:r>
            <a:r>
              <a:rPr sz="700" spc="10" dirty="0">
                <a:latin typeface="Microsoft Sans Serif"/>
                <a:cs typeface="Microsoft Sans Serif"/>
              </a:rPr>
              <a:t>el</a:t>
            </a:r>
            <a:r>
              <a:rPr sz="700" spc="5" dirty="0">
                <a:latin typeface="Microsoft Sans Serif"/>
                <a:cs typeface="Microsoft Sans Serif"/>
              </a:rPr>
              <a:t> </a:t>
            </a:r>
            <a:r>
              <a:rPr sz="700" spc="15" dirty="0">
                <a:latin typeface="Microsoft Sans Serif"/>
                <a:cs typeface="Microsoft Sans Serif"/>
              </a:rPr>
              <a:t>sistema </a:t>
            </a:r>
            <a:r>
              <a:rPr sz="700" spc="-175" dirty="0">
                <a:latin typeface="Microsoft Sans Serif"/>
                <a:cs typeface="Microsoft Sans Serif"/>
              </a:rPr>
              <a:t> </a:t>
            </a:r>
            <a:r>
              <a:rPr sz="700" spc="25" dirty="0">
                <a:latin typeface="Microsoft Sans Serif"/>
                <a:cs typeface="Microsoft Sans Serif"/>
              </a:rPr>
              <a:t>puede </a:t>
            </a:r>
            <a:r>
              <a:rPr sz="700" spc="30" dirty="0">
                <a:latin typeface="Microsoft Sans Serif"/>
                <a:cs typeface="Microsoft Sans Serif"/>
              </a:rPr>
              <a:t>suministrar </a:t>
            </a:r>
            <a:r>
              <a:rPr sz="700" spc="20" dirty="0">
                <a:latin typeface="Microsoft Sans Serif"/>
                <a:cs typeface="Microsoft Sans Serif"/>
              </a:rPr>
              <a:t>suficiente potencia </a:t>
            </a:r>
            <a:r>
              <a:rPr sz="700" spc="15" dirty="0">
                <a:latin typeface="Microsoft Sans Serif"/>
                <a:cs typeface="Microsoft Sans Serif"/>
              </a:rPr>
              <a:t>reactiva sin </a:t>
            </a:r>
            <a:r>
              <a:rPr sz="700" spc="30" dirty="0">
                <a:latin typeface="Microsoft Sans Serif"/>
                <a:cs typeface="Microsoft Sans Serif"/>
              </a:rPr>
              <a:t>una </a:t>
            </a:r>
            <a:r>
              <a:rPr sz="700" spc="35" dirty="0">
                <a:latin typeface="Microsoft Sans Serif"/>
                <a:cs typeface="Microsoft Sans Serif"/>
              </a:rPr>
              <a:t>gran </a:t>
            </a:r>
            <a:r>
              <a:rPr sz="700" spc="10" dirty="0">
                <a:latin typeface="Microsoft Sans Serif"/>
                <a:cs typeface="Microsoft Sans Serif"/>
              </a:rPr>
              <a:t>caída </a:t>
            </a:r>
            <a:r>
              <a:rPr sz="700" spc="20" dirty="0">
                <a:latin typeface="Microsoft Sans Serif"/>
                <a:cs typeface="Microsoft Sans Serif"/>
              </a:rPr>
              <a:t>de voltaje </a:t>
            </a:r>
            <a:r>
              <a:rPr sz="700" spc="-175" dirty="0">
                <a:latin typeface="Microsoft Sans Serif"/>
                <a:cs typeface="Microsoft Sans Serif"/>
              </a:rPr>
              <a:t> </a:t>
            </a:r>
            <a:r>
              <a:rPr sz="700" spc="20" dirty="0">
                <a:latin typeface="Microsoft Sans Serif"/>
                <a:cs typeface="Microsoft Sans Serif"/>
              </a:rPr>
              <a:t>en </a:t>
            </a:r>
            <a:r>
              <a:rPr sz="700" spc="10" dirty="0">
                <a:latin typeface="Microsoft Sans Serif"/>
                <a:cs typeface="Microsoft Sans Serif"/>
              </a:rPr>
              <a:t>los </a:t>
            </a:r>
            <a:r>
              <a:rPr sz="700" spc="20" dirty="0">
                <a:latin typeface="Microsoft Sans Serif"/>
                <a:cs typeface="Microsoft Sans Serif"/>
              </a:rPr>
              <a:t>terminales, </a:t>
            </a:r>
            <a:r>
              <a:rPr sz="700" spc="10" dirty="0">
                <a:latin typeface="Microsoft Sans Serif"/>
                <a:cs typeface="Microsoft Sans Serif"/>
              </a:rPr>
              <a:t>el </a:t>
            </a:r>
            <a:r>
              <a:rPr sz="700" spc="30" dirty="0">
                <a:latin typeface="Microsoft Sans Serif"/>
                <a:cs typeface="Microsoft Sans Serif"/>
              </a:rPr>
              <a:t>generador </a:t>
            </a:r>
            <a:r>
              <a:rPr sz="700" spc="25" dirty="0">
                <a:latin typeface="Microsoft Sans Serif"/>
                <a:cs typeface="Microsoft Sans Serif"/>
              </a:rPr>
              <a:t>puede </a:t>
            </a:r>
            <a:r>
              <a:rPr sz="700" spc="30" dirty="0">
                <a:latin typeface="Microsoft Sans Serif"/>
                <a:cs typeface="Microsoft Sans Serif"/>
              </a:rPr>
              <a:t>funcionar como </a:t>
            </a:r>
            <a:r>
              <a:rPr sz="700" spc="40" dirty="0">
                <a:latin typeface="Microsoft Sans Serif"/>
                <a:cs typeface="Microsoft Sans Serif"/>
              </a:rPr>
              <a:t>un </a:t>
            </a:r>
            <a:r>
              <a:rPr sz="700" spc="30" dirty="0">
                <a:latin typeface="Microsoft Sans Serif"/>
                <a:cs typeface="Microsoft Sans Serif"/>
              </a:rPr>
              <a:t>generador </a:t>
            </a:r>
            <a:r>
              <a:rPr sz="700" spc="20" dirty="0">
                <a:latin typeface="Microsoft Sans Serif"/>
                <a:cs typeface="Microsoft Sans Serif"/>
              </a:rPr>
              <a:t>de </a:t>
            </a:r>
            <a:r>
              <a:rPr sz="700" spc="25" dirty="0">
                <a:latin typeface="Microsoft Sans Serif"/>
                <a:cs typeface="Microsoft Sans Serif"/>
              </a:rPr>
              <a:t> </a:t>
            </a:r>
            <a:r>
              <a:rPr sz="700" spc="20" dirty="0">
                <a:latin typeface="Microsoft Sans Serif"/>
                <a:cs typeface="Microsoft Sans Serif"/>
              </a:rPr>
              <a:t>inducción. </a:t>
            </a:r>
            <a:r>
              <a:rPr sz="700" spc="-30" dirty="0">
                <a:latin typeface="Microsoft Sans Serif"/>
                <a:cs typeface="Microsoft Sans Serif"/>
              </a:rPr>
              <a:t>El </a:t>
            </a:r>
            <a:r>
              <a:rPr sz="700" spc="25" dirty="0">
                <a:latin typeface="Microsoft Sans Serif"/>
                <a:cs typeface="Microsoft Sans Serif"/>
              </a:rPr>
              <a:t>cambio </a:t>
            </a:r>
            <a:r>
              <a:rPr sz="700" spc="20" dirty="0">
                <a:latin typeface="Microsoft Sans Serif"/>
                <a:cs typeface="Microsoft Sans Serif"/>
              </a:rPr>
              <a:t>de </a:t>
            </a:r>
            <a:r>
              <a:rPr sz="700" spc="30" dirty="0">
                <a:latin typeface="Microsoft Sans Serif"/>
                <a:cs typeface="Microsoft Sans Serif"/>
              </a:rPr>
              <a:t>funcionamiento </a:t>
            </a:r>
            <a:r>
              <a:rPr sz="700" spc="35" dirty="0">
                <a:latin typeface="Microsoft Sans Serif"/>
                <a:cs typeface="Microsoft Sans Serif"/>
              </a:rPr>
              <a:t>normal </a:t>
            </a:r>
            <a:r>
              <a:rPr sz="700" spc="20" dirty="0">
                <a:latin typeface="Microsoft Sans Serif"/>
                <a:cs typeface="Microsoft Sans Serif"/>
              </a:rPr>
              <a:t>sobreexcitado </a:t>
            </a:r>
            <a:r>
              <a:rPr sz="700" dirty="0">
                <a:latin typeface="Microsoft Sans Serif"/>
                <a:cs typeface="Microsoft Sans Serif"/>
              </a:rPr>
              <a:t>a </a:t>
            </a:r>
            <a:r>
              <a:rPr sz="700" spc="5" dirty="0">
                <a:latin typeface="Microsoft Sans Serif"/>
                <a:cs typeface="Microsoft Sans Serif"/>
              </a:rPr>
              <a:t> </a:t>
            </a:r>
            <a:r>
              <a:rPr sz="700" spc="30" dirty="0">
                <a:latin typeface="Microsoft Sans Serif"/>
                <a:cs typeface="Microsoft Sans Serif"/>
              </a:rPr>
              <a:t>funcionamiento </a:t>
            </a:r>
            <a:r>
              <a:rPr sz="700" spc="20" dirty="0">
                <a:latin typeface="Microsoft Sans Serif"/>
                <a:cs typeface="Microsoft Sans Serif"/>
              </a:rPr>
              <a:t>subexcitado </a:t>
            </a:r>
            <a:r>
              <a:rPr sz="700" spc="25" dirty="0">
                <a:latin typeface="Microsoft Sans Serif"/>
                <a:cs typeface="Microsoft Sans Serif"/>
              </a:rPr>
              <a:t>tras </a:t>
            </a:r>
            <a:r>
              <a:rPr sz="700" spc="10" dirty="0">
                <a:latin typeface="Microsoft Sans Serif"/>
                <a:cs typeface="Microsoft Sans Serif"/>
              </a:rPr>
              <a:t>la </a:t>
            </a:r>
            <a:r>
              <a:rPr sz="700" spc="25" dirty="0">
                <a:latin typeface="Microsoft Sans Serif"/>
                <a:cs typeface="Microsoft Sans Serif"/>
              </a:rPr>
              <a:t>pérdida </a:t>
            </a:r>
            <a:r>
              <a:rPr sz="700" spc="20" dirty="0">
                <a:latin typeface="Microsoft Sans Serif"/>
                <a:cs typeface="Microsoft Sans Serif"/>
              </a:rPr>
              <a:t>de </a:t>
            </a:r>
            <a:r>
              <a:rPr sz="700" spc="25" dirty="0">
                <a:latin typeface="Microsoft Sans Serif"/>
                <a:cs typeface="Microsoft Sans Serif"/>
              </a:rPr>
              <a:t>campo </a:t>
            </a:r>
            <a:r>
              <a:rPr sz="700" spc="35" dirty="0">
                <a:latin typeface="Microsoft Sans Serif"/>
                <a:cs typeface="Microsoft Sans Serif"/>
              </a:rPr>
              <a:t>no </a:t>
            </a:r>
            <a:r>
              <a:rPr sz="700" spc="-5" dirty="0">
                <a:latin typeface="Microsoft Sans Serif"/>
                <a:cs typeface="Microsoft Sans Serif"/>
              </a:rPr>
              <a:t>es </a:t>
            </a:r>
            <a:r>
              <a:rPr sz="700" spc="25" dirty="0">
                <a:latin typeface="Microsoft Sans Serif"/>
                <a:cs typeface="Microsoft Sans Serif"/>
              </a:rPr>
              <a:t>instantáneo </a:t>
            </a:r>
            <a:r>
              <a:rPr sz="700" spc="30" dirty="0">
                <a:latin typeface="Microsoft Sans Serif"/>
                <a:cs typeface="Microsoft Sans Serif"/>
              </a:rPr>
              <a:t> </a:t>
            </a:r>
            <a:r>
              <a:rPr sz="700" spc="20" dirty="0">
                <a:latin typeface="Microsoft Sans Serif"/>
                <a:cs typeface="Microsoft Sans Serif"/>
              </a:rPr>
              <a:t>sino </a:t>
            </a:r>
            <a:r>
              <a:rPr sz="700" spc="30" dirty="0">
                <a:latin typeface="Microsoft Sans Serif"/>
                <a:cs typeface="Microsoft Sans Serif"/>
              </a:rPr>
              <a:t>que </a:t>
            </a:r>
            <a:r>
              <a:rPr sz="700" spc="-5" dirty="0">
                <a:latin typeface="Microsoft Sans Serif"/>
                <a:cs typeface="Microsoft Sans Serif"/>
              </a:rPr>
              <a:t>se </a:t>
            </a:r>
            <a:r>
              <a:rPr sz="700" spc="25" dirty="0">
                <a:latin typeface="Microsoft Sans Serif"/>
                <a:cs typeface="Microsoft Sans Serif"/>
              </a:rPr>
              <a:t>produce </a:t>
            </a:r>
            <a:r>
              <a:rPr sz="700" spc="35" dirty="0">
                <a:latin typeface="Microsoft Sans Serif"/>
                <a:cs typeface="Microsoft Sans Serif"/>
              </a:rPr>
              <a:t>durante </a:t>
            </a:r>
            <a:r>
              <a:rPr sz="700" spc="40" dirty="0">
                <a:latin typeface="Microsoft Sans Serif"/>
                <a:cs typeface="Microsoft Sans Serif"/>
              </a:rPr>
              <a:t>un </a:t>
            </a:r>
            <a:r>
              <a:rPr sz="700" spc="30" dirty="0">
                <a:latin typeface="Microsoft Sans Serif"/>
                <a:cs typeface="Microsoft Sans Serif"/>
              </a:rPr>
              <a:t>período </a:t>
            </a:r>
            <a:r>
              <a:rPr sz="700" spc="20" dirty="0">
                <a:latin typeface="Microsoft Sans Serif"/>
                <a:cs typeface="Microsoft Sans Serif"/>
              </a:rPr>
              <a:t>de </a:t>
            </a:r>
            <a:r>
              <a:rPr sz="700" spc="35" dirty="0">
                <a:latin typeface="Microsoft Sans Serif"/>
                <a:cs typeface="Microsoft Sans Serif"/>
              </a:rPr>
              <a:t>tiempo </a:t>
            </a:r>
            <a:r>
              <a:rPr sz="700" spc="30" dirty="0">
                <a:latin typeface="Microsoft Sans Serif"/>
                <a:cs typeface="Microsoft Sans Serif"/>
              </a:rPr>
              <a:t>que </a:t>
            </a:r>
            <a:r>
              <a:rPr sz="700" spc="-5" dirty="0">
                <a:latin typeface="Microsoft Sans Serif"/>
                <a:cs typeface="Microsoft Sans Serif"/>
              </a:rPr>
              <a:t>se </a:t>
            </a:r>
            <a:r>
              <a:rPr sz="700" spc="25" dirty="0">
                <a:latin typeface="Microsoft Sans Serif"/>
                <a:cs typeface="Microsoft Sans Serif"/>
              </a:rPr>
              <a:t>extiende </a:t>
            </a:r>
            <a:r>
              <a:rPr sz="700" dirty="0">
                <a:latin typeface="Microsoft Sans Serif"/>
                <a:cs typeface="Microsoft Sans Serif"/>
              </a:rPr>
              <a:t>a </a:t>
            </a:r>
            <a:r>
              <a:rPr sz="700" spc="25" dirty="0">
                <a:latin typeface="Microsoft Sans Serif"/>
                <a:cs typeface="Microsoft Sans Serif"/>
              </a:rPr>
              <a:t>lo </a:t>
            </a:r>
            <a:r>
              <a:rPr sz="700" spc="30" dirty="0">
                <a:latin typeface="Microsoft Sans Serif"/>
                <a:cs typeface="Microsoft Sans Serif"/>
              </a:rPr>
              <a:t> largo </a:t>
            </a:r>
            <a:r>
              <a:rPr sz="700" spc="20" dirty="0">
                <a:latin typeface="Microsoft Sans Serif"/>
                <a:cs typeface="Microsoft Sans Serif"/>
              </a:rPr>
              <a:t>de </a:t>
            </a:r>
            <a:r>
              <a:rPr sz="700" spc="15" dirty="0">
                <a:latin typeface="Microsoft Sans Serif"/>
                <a:cs typeface="Microsoft Sans Serif"/>
              </a:rPr>
              <a:t>varios segundos. </a:t>
            </a:r>
            <a:r>
              <a:rPr sz="700" spc="-10" dirty="0">
                <a:latin typeface="Microsoft Sans Serif"/>
                <a:cs typeface="Microsoft Sans Serif"/>
              </a:rPr>
              <a:t>La </a:t>
            </a:r>
            <a:r>
              <a:rPr sz="700" spc="25" dirty="0">
                <a:latin typeface="Microsoft Sans Serif"/>
                <a:cs typeface="Microsoft Sans Serif"/>
              </a:rPr>
              <a:t>duración depende </a:t>
            </a:r>
            <a:r>
              <a:rPr sz="700" spc="20" dirty="0">
                <a:latin typeface="Microsoft Sans Serif"/>
                <a:cs typeface="Microsoft Sans Serif"/>
              </a:rPr>
              <a:t>del </a:t>
            </a:r>
            <a:r>
              <a:rPr sz="700" spc="15" dirty="0">
                <a:latin typeface="Microsoft Sans Serif"/>
                <a:cs typeface="Microsoft Sans Serif"/>
              </a:rPr>
              <a:t>nivel </a:t>
            </a:r>
            <a:r>
              <a:rPr sz="700" spc="20" dirty="0">
                <a:latin typeface="Microsoft Sans Serif"/>
                <a:cs typeface="Microsoft Sans Serif"/>
              </a:rPr>
              <a:t>de </a:t>
            </a:r>
            <a:r>
              <a:rPr sz="700" spc="10" dirty="0">
                <a:latin typeface="Microsoft Sans Serif"/>
                <a:cs typeface="Microsoft Sans Serif"/>
              </a:rPr>
              <a:t>salida </a:t>
            </a:r>
            <a:r>
              <a:rPr sz="700" spc="20" dirty="0">
                <a:latin typeface="Microsoft Sans Serif"/>
                <a:cs typeface="Microsoft Sans Serif"/>
              </a:rPr>
              <a:t>del </a:t>
            </a:r>
            <a:r>
              <a:rPr sz="700" spc="25" dirty="0">
                <a:latin typeface="Microsoft Sans Serif"/>
                <a:cs typeface="Microsoft Sans Serif"/>
              </a:rPr>
              <a:t> </a:t>
            </a:r>
            <a:r>
              <a:rPr sz="700" spc="30" dirty="0">
                <a:latin typeface="Microsoft Sans Serif"/>
                <a:cs typeface="Microsoft Sans Serif"/>
              </a:rPr>
              <a:t>generador</a:t>
            </a:r>
            <a:r>
              <a:rPr sz="700" dirty="0">
                <a:latin typeface="Microsoft Sans Serif"/>
                <a:cs typeface="Microsoft Sans Serif"/>
              </a:rPr>
              <a:t> </a:t>
            </a:r>
            <a:r>
              <a:rPr sz="700" spc="5" dirty="0">
                <a:latin typeface="Microsoft Sans Serif"/>
                <a:cs typeface="Microsoft Sans Serif"/>
              </a:rPr>
              <a:t>y</a:t>
            </a:r>
            <a:r>
              <a:rPr sz="700" dirty="0">
                <a:latin typeface="Microsoft Sans Serif"/>
                <a:cs typeface="Microsoft Sans Serif"/>
              </a:rPr>
              <a:t> </a:t>
            </a:r>
            <a:r>
              <a:rPr sz="700" spc="20" dirty="0">
                <a:latin typeface="Microsoft Sans Serif"/>
                <a:cs typeface="Microsoft Sans Serif"/>
              </a:rPr>
              <a:t>de</a:t>
            </a:r>
            <a:r>
              <a:rPr sz="700" dirty="0">
                <a:latin typeface="Microsoft Sans Serif"/>
                <a:cs typeface="Microsoft Sans Serif"/>
              </a:rPr>
              <a:t> </a:t>
            </a:r>
            <a:r>
              <a:rPr sz="700" spc="10" dirty="0">
                <a:latin typeface="Microsoft Sans Serif"/>
                <a:cs typeface="Microsoft Sans Serif"/>
              </a:rPr>
              <a:t>la</a:t>
            </a:r>
            <a:r>
              <a:rPr sz="700" dirty="0">
                <a:latin typeface="Microsoft Sans Serif"/>
                <a:cs typeface="Microsoft Sans Serif"/>
              </a:rPr>
              <a:t> </a:t>
            </a:r>
            <a:r>
              <a:rPr sz="700" spc="10" dirty="0">
                <a:latin typeface="Microsoft Sans Serif"/>
                <a:cs typeface="Microsoft Sans Serif"/>
              </a:rPr>
              <a:t>capacidad</a:t>
            </a:r>
            <a:r>
              <a:rPr sz="700" dirty="0">
                <a:latin typeface="Microsoft Sans Serif"/>
                <a:cs typeface="Microsoft Sans Serif"/>
              </a:rPr>
              <a:t> </a:t>
            </a:r>
            <a:r>
              <a:rPr sz="700" spc="20" dirty="0">
                <a:latin typeface="Microsoft Sans Serif"/>
                <a:cs typeface="Microsoft Sans Serif"/>
              </a:rPr>
              <a:t>del</a:t>
            </a:r>
            <a:r>
              <a:rPr sz="700" dirty="0">
                <a:latin typeface="Microsoft Sans Serif"/>
                <a:cs typeface="Microsoft Sans Serif"/>
              </a:rPr>
              <a:t> </a:t>
            </a:r>
            <a:r>
              <a:rPr sz="700" spc="15" dirty="0">
                <a:latin typeface="Microsoft Sans Serif"/>
                <a:cs typeface="Microsoft Sans Serif"/>
              </a:rPr>
              <a:t>sistema</a:t>
            </a:r>
            <a:r>
              <a:rPr sz="700" dirty="0">
                <a:latin typeface="Microsoft Sans Serif"/>
                <a:cs typeface="Microsoft Sans Serif"/>
              </a:rPr>
              <a:t> </a:t>
            </a:r>
            <a:r>
              <a:rPr sz="700" spc="10" dirty="0">
                <a:latin typeface="Microsoft Sans Serif"/>
                <a:cs typeface="Microsoft Sans Serif"/>
              </a:rPr>
              <a:t>al</a:t>
            </a:r>
            <a:r>
              <a:rPr sz="700" dirty="0">
                <a:latin typeface="Microsoft Sans Serif"/>
                <a:cs typeface="Microsoft Sans Serif"/>
              </a:rPr>
              <a:t> </a:t>
            </a:r>
            <a:r>
              <a:rPr sz="700" spc="30" dirty="0">
                <a:latin typeface="Microsoft Sans Serif"/>
                <a:cs typeface="Microsoft Sans Serif"/>
              </a:rPr>
              <a:t>que</a:t>
            </a:r>
            <a:r>
              <a:rPr sz="700" dirty="0">
                <a:latin typeface="Microsoft Sans Serif"/>
                <a:cs typeface="Microsoft Sans Serif"/>
              </a:rPr>
              <a:t> </a:t>
            </a:r>
            <a:r>
              <a:rPr sz="700" spc="10" dirty="0">
                <a:latin typeface="Microsoft Sans Serif"/>
                <a:cs typeface="Microsoft Sans Serif"/>
              </a:rPr>
              <a:t>está</a:t>
            </a:r>
            <a:r>
              <a:rPr sz="700" dirty="0">
                <a:latin typeface="Microsoft Sans Serif"/>
                <a:cs typeface="Microsoft Sans Serif"/>
              </a:rPr>
              <a:t> </a:t>
            </a:r>
            <a:r>
              <a:rPr sz="700" spc="20" dirty="0">
                <a:latin typeface="Microsoft Sans Serif"/>
                <a:cs typeface="Microsoft Sans Serif"/>
              </a:rPr>
              <a:t>conectado</a:t>
            </a:r>
            <a:r>
              <a:rPr sz="700" dirty="0">
                <a:latin typeface="Microsoft Sans Serif"/>
                <a:cs typeface="Microsoft Sans Serif"/>
              </a:rPr>
              <a:t> </a:t>
            </a:r>
            <a:r>
              <a:rPr sz="700" spc="10" dirty="0">
                <a:latin typeface="Microsoft Sans Serif"/>
                <a:cs typeface="Microsoft Sans Serif"/>
              </a:rPr>
              <a:t>el</a:t>
            </a:r>
            <a:r>
              <a:rPr sz="700" dirty="0">
                <a:latin typeface="Microsoft Sans Serif"/>
                <a:cs typeface="Microsoft Sans Serif"/>
              </a:rPr>
              <a:t> </a:t>
            </a:r>
            <a:r>
              <a:rPr sz="700" spc="25" dirty="0">
                <a:latin typeface="Microsoft Sans Serif"/>
                <a:cs typeface="Microsoft Sans Serif"/>
              </a:rPr>
              <a:t>generador.</a:t>
            </a:r>
            <a:endParaRPr sz="700">
              <a:latin typeface="Microsoft Sans Serif"/>
              <a:cs typeface="Microsoft Sans Serif"/>
            </a:endParaRPr>
          </a:p>
        </p:txBody>
      </p:sp>
      <p:sp>
        <p:nvSpPr>
          <p:cNvPr id="85" name="object 85"/>
          <p:cNvSpPr txBox="1"/>
          <p:nvPr/>
        </p:nvSpPr>
        <p:spPr>
          <a:xfrm>
            <a:off x="1415216" y="7012100"/>
            <a:ext cx="7432476" cy="782907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 marR="5080" indent="154940">
              <a:lnSpc>
                <a:spcPct val="143200"/>
              </a:lnSpc>
              <a:spcBef>
                <a:spcPts val="100"/>
              </a:spcBef>
            </a:pPr>
            <a:r>
              <a:rPr sz="700" spc="-10" dirty="0">
                <a:latin typeface="Microsoft Sans Serif"/>
                <a:cs typeface="Microsoft Sans Serif"/>
              </a:rPr>
              <a:t>La </a:t>
            </a:r>
            <a:r>
              <a:rPr sz="700" spc="15" dirty="0">
                <a:latin typeface="Microsoft Sans Serif"/>
                <a:cs typeface="Microsoft Sans Serif"/>
              </a:rPr>
              <a:t>curva </a:t>
            </a:r>
            <a:r>
              <a:rPr sz="700" spc="20" dirty="0">
                <a:latin typeface="Microsoft Sans Serif"/>
                <a:cs typeface="Microsoft Sans Serif"/>
              </a:rPr>
              <a:t>de </a:t>
            </a:r>
            <a:r>
              <a:rPr sz="700" spc="10" dirty="0">
                <a:latin typeface="Microsoft Sans Serif"/>
                <a:cs typeface="Microsoft Sans Serif"/>
              </a:rPr>
              <a:t>capacidad </a:t>
            </a:r>
            <a:r>
              <a:rPr sz="700" spc="20" dirty="0">
                <a:latin typeface="Microsoft Sans Serif"/>
                <a:cs typeface="Microsoft Sans Serif"/>
              </a:rPr>
              <a:t>del </a:t>
            </a:r>
            <a:r>
              <a:rPr sz="700" spc="30" dirty="0">
                <a:latin typeface="Microsoft Sans Serif"/>
                <a:cs typeface="Microsoft Sans Serif"/>
              </a:rPr>
              <a:t>generador </a:t>
            </a:r>
            <a:r>
              <a:rPr sz="700" spc="20" dirty="0">
                <a:latin typeface="Microsoft Sans Serif"/>
                <a:cs typeface="Microsoft Sans Serif"/>
              </a:rPr>
              <a:t>en </a:t>
            </a:r>
            <a:r>
              <a:rPr sz="700" spc="10" dirty="0">
                <a:latin typeface="Microsoft Sans Serif"/>
                <a:cs typeface="Microsoft Sans Serif"/>
              </a:rPr>
              <a:t>la </a:t>
            </a:r>
            <a:r>
              <a:rPr sz="700" spc="-5" dirty="0">
                <a:latin typeface="Microsoft Sans Serif"/>
                <a:cs typeface="Microsoft Sans Serif"/>
              </a:rPr>
              <a:t>Fig. </a:t>
            </a:r>
            <a:r>
              <a:rPr sz="700" spc="10" dirty="0">
                <a:latin typeface="Microsoft Sans Serif"/>
                <a:cs typeface="Microsoft Sans Serif"/>
              </a:rPr>
              <a:t>1 </a:t>
            </a:r>
            <a:r>
              <a:rPr sz="700" spc="15" dirty="0">
                <a:latin typeface="Microsoft Sans Serif"/>
                <a:cs typeface="Microsoft Sans Serif"/>
              </a:rPr>
              <a:t>describe </a:t>
            </a:r>
            <a:r>
              <a:rPr sz="700" spc="10" dirty="0">
                <a:latin typeface="Microsoft Sans Serif"/>
                <a:cs typeface="Microsoft Sans Serif"/>
              </a:rPr>
              <a:t>los </a:t>
            </a:r>
            <a:r>
              <a:rPr sz="700" spc="25" dirty="0">
                <a:latin typeface="Microsoft Sans Serif"/>
                <a:cs typeface="Microsoft Sans Serif"/>
              </a:rPr>
              <a:t>límites </a:t>
            </a:r>
            <a:r>
              <a:rPr sz="700" spc="30" dirty="0">
                <a:latin typeface="Microsoft Sans Serif"/>
                <a:cs typeface="Microsoft Sans Serif"/>
              </a:rPr>
              <a:t> </a:t>
            </a:r>
            <a:r>
              <a:rPr sz="700" spc="20" dirty="0">
                <a:latin typeface="Microsoft Sans Serif"/>
                <a:cs typeface="Microsoft Sans Serif"/>
              </a:rPr>
              <a:t>operativos del </a:t>
            </a:r>
            <a:r>
              <a:rPr sz="700" spc="25" dirty="0">
                <a:latin typeface="Microsoft Sans Serif"/>
                <a:cs typeface="Microsoft Sans Serif"/>
              </a:rPr>
              <a:t>generador. </a:t>
            </a:r>
            <a:r>
              <a:rPr sz="700" spc="-20" dirty="0">
                <a:latin typeface="Microsoft Sans Serif"/>
                <a:cs typeface="Microsoft Sans Serif"/>
              </a:rPr>
              <a:t>En </a:t>
            </a:r>
            <a:r>
              <a:rPr sz="700" spc="10" dirty="0">
                <a:latin typeface="Microsoft Sans Serif"/>
                <a:cs typeface="Microsoft Sans Serif"/>
              </a:rPr>
              <a:t>la </a:t>
            </a:r>
            <a:r>
              <a:rPr sz="700" spc="30" dirty="0">
                <a:latin typeface="Microsoft Sans Serif"/>
                <a:cs typeface="Microsoft Sans Serif"/>
              </a:rPr>
              <a:t>región </a:t>
            </a:r>
            <a:r>
              <a:rPr sz="700" spc="20" dirty="0">
                <a:latin typeface="Microsoft Sans Serif"/>
                <a:cs typeface="Microsoft Sans Serif"/>
              </a:rPr>
              <a:t>de </a:t>
            </a:r>
            <a:r>
              <a:rPr sz="700" spc="30" dirty="0">
                <a:latin typeface="Microsoft Sans Serif"/>
                <a:cs typeface="Microsoft Sans Serif"/>
              </a:rPr>
              <a:t>funcionamiento normal, </a:t>
            </a:r>
            <a:r>
              <a:rPr sz="700" spc="10" dirty="0">
                <a:latin typeface="Microsoft Sans Serif"/>
                <a:cs typeface="Microsoft Sans Serif"/>
              </a:rPr>
              <a:t>los </a:t>
            </a:r>
            <a:r>
              <a:rPr sz="700" spc="15" dirty="0">
                <a:latin typeface="Microsoft Sans Serif"/>
                <a:cs typeface="Microsoft Sans Serif"/>
              </a:rPr>
              <a:t> </a:t>
            </a:r>
            <a:r>
              <a:rPr sz="700" spc="20" dirty="0">
                <a:latin typeface="Microsoft Sans Serif"/>
                <a:cs typeface="Microsoft Sans Serif"/>
              </a:rPr>
              <a:t>factores </a:t>
            </a:r>
            <a:r>
              <a:rPr sz="700" spc="25" dirty="0">
                <a:latin typeface="Microsoft Sans Serif"/>
                <a:cs typeface="Microsoft Sans Serif"/>
              </a:rPr>
              <a:t>limitantes </a:t>
            </a:r>
            <a:r>
              <a:rPr sz="700" spc="20" dirty="0">
                <a:latin typeface="Microsoft Sans Serif"/>
                <a:cs typeface="Microsoft Sans Serif"/>
              </a:rPr>
              <a:t>son </a:t>
            </a:r>
            <a:r>
              <a:rPr sz="700" spc="10" dirty="0">
                <a:latin typeface="Microsoft Sans Serif"/>
                <a:cs typeface="Microsoft Sans Serif"/>
              </a:rPr>
              <a:t>los </a:t>
            </a:r>
            <a:r>
              <a:rPr sz="700" spc="25" dirty="0">
                <a:latin typeface="Microsoft Sans Serif"/>
                <a:cs typeface="Microsoft Sans Serif"/>
              </a:rPr>
              <a:t>límites térmicos </a:t>
            </a:r>
            <a:r>
              <a:rPr sz="700" spc="20" dirty="0">
                <a:latin typeface="Microsoft Sans Serif"/>
                <a:cs typeface="Microsoft Sans Serif"/>
              </a:rPr>
              <a:t>del </a:t>
            </a:r>
            <a:r>
              <a:rPr sz="700" spc="45" dirty="0">
                <a:latin typeface="Microsoft Sans Serif"/>
                <a:cs typeface="Microsoft Sans Serif"/>
              </a:rPr>
              <a:t>rotor </a:t>
            </a:r>
            <a:r>
              <a:rPr sz="700" spc="5" dirty="0">
                <a:latin typeface="Microsoft Sans Serif"/>
                <a:cs typeface="Microsoft Sans Serif"/>
              </a:rPr>
              <a:t>y </a:t>
            </a:r>
            <a:r>
              <a:rPr sz="700" spc="10" dirty="0">
                <a:latin typeface="Microsoft Sans Serif"/>
                <a:cs typeface="Microsoft Sans Serif"/>
              </a:rPr>
              <a:t>el </a:t>
            </a:r>
            <a:r>
              <a:rPr sz="700" spc="20" dirty="0">
                <a:latin typeface="Microsoft Sans Serif"/>
                <a:cs typeface="Microsoft Sans Serif"/>
              </a:rPr>
              <a:t>estator. </a:t>
            </a:r>
            <a:r>
              <a:rPr sz="700" spc="-20" dirty="0">
                <a:latin typeface="Microsoft Sans Serif"/>
                <a:cs typeface="Microsoft Sans Serif"/>
              </a:rPr>
              <a:t>En </a:t>
            </a:r>
            <a:r>
              <a:rPr sz="700" spc="10" dirty="0">
                <a:latin typeface="Microsoft Sans Serif"/>
                <a:cs typeface="Microsoft Sans Serif"/>
              </a:rPr>
              <a:t>la </a:t>
            </a:r>
            <a:r>
              <a:rPr sz="700" spc="15" dirty="0">
                <a:latin typeface="Microsoft Sans Serif"/>
                <a:cs typeface="Microsoft Sans Serif"/>
              </a:rPr>
              <a:t>zona </a:t>
            </a:r>
            <a:r>
              <a:rPr sz="700" spc="20" dirty="0">
                <a:latin typeface="Microsoft Sans Serif"/>
                <a:cs typeface="Microsoft Sans Serif"/>
              </a:rPr>
              <a:t> de </a:t>
            </a:r>
            <a:r>
              <a:rPr sz="700" spc="15" dirty="0">
                <a:latin typeface="Microsoft Sans Serif"/>
                <a:cs typeface="Microsoft Sans Serif"/>
              </a:rPr>
              <a:t>subexcitación, </a:t>
            </a:r>
            <a:r>
              <a:rPr sz="700" spc="10" dirty="0">
                <a:latin typeface="Microsoft Sans Serif"/>
                <a:cs typeface="Microsoft Sans Serif"/>
              </a:rPr>
              <a:t>el </a:t>
            </a:r>
            <a:r>
              <a:rPr sz="700" spc="30" dirty="0">
                <a:latin typeface="Microsoft Sans Serif"/>
                <a:cs typeface="Microsoft Sans Serif"/>
              </a:rPr>
              <a:t>factor limitante </a:t>
            </a:r>
            <a:r>
              <a:rPr sz="700" spc="-5" dirty="0">
                <a:latin typeface="Microsoft Sans Serif"/>
                <a:cs typeface="Microsoft Sans Serif"/>
              </a:rPr>
              <a:t>es </a:t>
            </a:r>
            <a:r>
              <a:rPr sz="700" spc="10" dirty="0">
                <a:latin typeface="Microsoft Sans Serif"/>
                <a:cs typeface="Microsoft Sans Serif"/>
              </a:rPr>
              <a:t>el </a:t>
            </a:r>
            <a:r>
              <a:rPr sz="700" spc="25" dirty="0">
                <a:latin typeface="Microsoft Sans Serif"/>
                <a:cs typeface="Microsoft Sans Serif"/>
              </a:rPr>
              <a:t>calentamiento </a:t>
            </a:r>
            <a:r>
              <a:rPr sz="700" spc="20" dirty="0">
                <a:latin typeface="Microsoft Sans Serif"/>
                <a:cs typeface="Microsoft Sans Serif"/>
              </a:rPr>
              <a:t>del </a:t>
            </a:r>
            <a:r>
              <a:rPr sz="700" spc="35" dirty="0">
                <a:latin typeface="Microsoft Sans Serif"/>
                <a:cs typeface="Microsoft Sans Serif"/>
              </a:rPr>
              <a:t>hierro </a:t>
            </a:r>
            <a:r>
              <a:rPr sz="700" spc="20" dirty="0">
                <a:latin typeface="Microsoft Sans Serif"/>
                <a:cs typeface="Microsoft Sans Serif"/>
              </a:rPr>
              <a:t>del </a:t>
            </a:r>
            <a:r>
              <a:rPr sz="700" spc="25" dirty="0">
                <a:latin typeface="Microsoft Sans Serif"/>
                <a:cs typeface="Microsoft Sans Serif"/>
              </a:rPr>
              <a:t> </a:t>
            </a:r>
            <a:r>
              <a:rPr sz="700" spc="35" dirty="0">
                <a:latin typeface="Microsoft Sans Serif"/>
                <a:cs typeface="Microsoft Sans Serif"/>
              </a:rPr>
              <a:t>extremo</a:t>
            </a:r>
            <a:r>
              <a:rPr sz="700" dirty="0">
                <a:latin typeface="Microsoft Sans Serif"/>
                <a:cs typeface="Microsoft Sans Serif"/>
              </a:rPr>
              <a:t> </a:t>
            </a:r>
            <a:r>
              <a:rPr sz="700" spc="20" dirty="0">
                <a:latin typeface="Microsoft Sans Serif"/>
                <a:cs typeface="Microsoft Sans Serif"/>
              </a:rPr>
              <a:t>del</a:t>
            </a:r>
            <a:r>
              <a:rPr sz="700" spc="5" dirty="0">
                <a:latin typeface="Microsoft Sans Serif"/>
                <a:cs typeface="Microsoft Sans Serif"/>
              </a:rPr>
              <a:t> </a:t>
            </a:r>
            <a:r>
              <a:rPr sz="700" spc="20" dirty="0">
                <a:latin typeface="Microsoft Sans Serif"/>
                <a:cs typeface="Microsoft Sans Serif"/>
              </a:rPr>
              <a:t>estator.</a:t>
            </a:r>
            <a:r>
              <a:rPr sz="700" dirty="0">
                <a:latin typeface="Microsoft Sans Serif"/>
                <a:cs typeface="Microsoft Sans Serif"/>
              </a:rPr>
              <a:t> </a:t>
            </a:r>
            <a:r>
              <a:rPr sz="700" spc="-30" dirty="0">
                <a:latin typeface="Microsoft Sans Serif"/>
                <a:cs typeface="Microsoft Sans Serif"/>
              </a:rPr>
              <a:t>El</a:t>
            </a:r>
            <a:r>
              <a:rPr sz="700" spc="5" dirty="0">
                <a:latin typeface="Microsoft Sans Serif"/>
                <a:cs typeface="Microsoft Sans Serif"/>
              </a:rPr>
              <a:t> </a:t>
            </a:r>
            <a:r>
              <a:rPr sz="700" spc="15" dirty="0">
                <a:latin typeface="Microsoft Sans Serif"/>
                <a:cs typeface="Microsoft Sans Serif"/>
              </a:rPr>
              <a:t>ajuste</a:t>
            </a:r>
            <a:r>
              <a:rPr sz="700" dirty="0">
                <a:latin typeface="Microsoft Sans Serif"/>
                <a:cs typeface="Microsoft Sans Serif"/>
              </a:rPr>
              <a:t> </a:t>
            </a:r>
            <a:r>
              <a:rPr sz="700" spc="20" dirty="0">
                <a:latin typeface="Microsoft Sans Serif"/>
                <a:cs typeface="Microsoft Sans Serif"/>
              </a:rPr>
              <a:t>del</a:t>
            </a:r>
            <a:r>
              <a:rPr sz="700" spc="5" dirty="0">
                <a:latin typeface="Microsoft Sans Serif"/>
                <a:cs typeface="Microsoft Sans Serif"/>
              </a:rPr>
              <a:t> </a:t>
            </a:r>
            <a:r>
              <a:rPr sz="700" spc="30" dirty="0">
                <a:latin typeface="Microsoft Sans Serif"/>
                <a:cs typeface="Microsoft Sans Serif"/>
              </a:rPr>
              <a:t>control</a:t>
            </a:r>
            <a:r>
              <a:rPr sz="700" spc="5" dirty="0">
                <a:latin typeface="Microsoft Sans Serif"/>
                <a:cs typeface="Microsoft Sans Serif"/>
              </a:rPr>
              <a:t> </a:t>
            </a:r>
            <a:r>
              <a:rPr sz="700" spc="20" dirty="0">
                <a:latin typeface="Microsoft Sans Serif"/>
                <a:cs typeface="Microsoft Sans Serif"/>
              </a:rPr>
              <a:t>del</a:t>
            </a:r>
            <a:r>
              <a:rPr sz="700" dirty="0">
                <a:latin typeface="Microsoft Sans Serif"/>
                <a:cs typeface="Microsoft Sans Serif"/>
              </a:rPr>
              <a:t> </a:t>
            </a:r>
            <a:r>
              <a:rPr sz="700" spc="25" dirty="0">
                <a:latin typeface="Microsoft Sans Serif"/>
                <a:cs typeface="Microsoft Sans Serif"/>
              </a:rPr>
              <a:t>excitador-regulador</a:t>
            </a:r>
            <a:r>
              <a:rPr sz="700" spc="5" dirty="0">
                <a:latin typeface="Microsoft Sans Serif"/>
                <a:cs typeface="Microsoft Sans Serif"/>
              </a:rPr>
              <a:t> </a:t>
            </a:r>
            <a:r>
              <a:rPr sz="700" spc="-5" dirty="0">
                <a:latin typeface="Microsoft Sans Serif"/>
                <a:cs typeface="Microsoft Sans Serif"/>
              </a:rPr>
              <a:t>se</a:t>
            </a:r>
            <a:r>
              <a:rPr sz="700" dirty="0">
                <a:latin typeface="Microsoft Sans Serif"/>
                <a:cs typeface="Microsoft Sans Serif"/>
              </a:rPr>
              <a:t> </a:t>
            </a:r>
            <a:r>
              <a:rPr sz="700" spc="25" dirty="0">
                <a:latin typeface="Microsoft Sans Serif"/>
                <a:cs typeface="Microsoft Sans Serif"/>
              </a:rPr>
              <a:t>coordina </a:t>
            </a:r>
            <a:r>
              <a:rPr sz="700" spc="-170" dirty="0">
                <a:latin typeface="Microsoft Sans Serif"/>
                <a:cs typeface="Microsoft Sans Serif"/>
              </a:rPr>
              <a:t> </a:t>
            </a:r>
            <a:r>
              <a:rPr sz="700" spc="20" dirty="0">
                <a:latin typeface="Microsoft Sans Serif"/>
                <a:cs typeface="Microsoft Sans Serif"/>
              </a:rPr>
              <a:t>con</a:t>
            </a:r>
            <a:r>
              <a:rPr sz="700" spc="-5" dirty="0">
                <a:latin typeface="Microsoft Sans Serif"/>
                <a:cs typeface="Microsoft Sans Serif"/>
              </a:rPr>
              <a:t> </a:t>
            </a:r>
            <a:r>
              <a:rPr sz="700" spc="10" dirty="0">
                <a:latin typeface="Microsoft Sans Serif"/>
                <a:cs typeface="Microsoft Sans Serif"/>
              </a:rPr>
              <a:t>el</a:t>
            </a:r>
            <a:r>
              <a:rPr sz="700" dirty="0">
                <a:latin typeface="Microsoft Sans Serif"/>
                <a:cs typeface="Microsoft Sans Serif"/>
              </a:rPr>
              <a:t> </a:t>
            </a:r>
            <a:r>
              <a:rPr sz="700" spc="30" dirty="0">
                <a:latin typeface="Microsoft Sans Serif"/>
                <a:cs typeface="Microsoft Sans Serif"/>
              </a:rPr>
              <a:t>límite</a:t>
            </a:r>
            <a:r>
              <a:rPr sz="700" dirty="0">
                <a:latin typeface="Microsoft Sans Serif"/>
                <a:cs typeface="Microsoft Sans Serif"/>
              </a:rPr>
              <a:t> </a:t>
            </a:r>
            <a:r>
              <a:rPr sz="700" spc="20" dirty="0">
                <a:latin typeface="Microsoft Sans Serif"/>
                <a:cs typeface="Microsoft Sans Serif"/>
              </a:rPr>
              <a:t>de</a:t>
            </a:r>
            <a:r>
              <a:rPr sz="700" dirty="0">
                <a:latin typeface="Microsoft Sans Serif"/>
                <a:cs typeface="Microsoft Sans Serif"/>
              </a:rPr>
              <a:t> </a:t>
            </a:r>
            <a:r>
              <a:rPr sz="700" spc="20" dirty="0">
                <a:latin typeface="Microsoft Sans Serif"/>
                <a:cs typeface="Microsoft Sans Serif"/>
              </a:rPr>
              <a:t>estabilidad</a:t>
            </a:r>
            <a:r>
              <a:rPr sz="700" spc="-5" dirty="0">
                <a:latin typeface="Microsoft Sans Serif"/>
                <a:cs typeface="Microsoft Sans Serif"/>
              </a:rPr>
              <a:t> </a:t>
            </a:r>
            <a:r>
              <a:rPr sz="700" spc="20" dirty="0">
                <a:latin typeface="Microsoft Sans Serif"/>
                <a:cs typeface="Microsoft Sans Serif"/>
              </a:rPr>
              <a:t>en</a:t>
            </a:r>
            <a:r>
              <a:rPr sz="700" dirty="0">
                <a:latin typeface="Microsoft Sans Serif"/>
                <a:cs typeface="Microsoft Sans Serif"/>
              </a:rPr>
              <a:t> </a:t>
            </a:r>
            <a:r>
              <a:rPr sz="700" spc="20" dirty="0">
                <a:latin typeface="Microsoft Sans Serif"/>
                <a:cs typeface="Microsoft Sans Serif"/>
              </a:rPr>
              <a:t>estado</a:t>
            </a:r>
            <a:r>
              <a:rPr sz="700" dirty="0">
                <a:latin typeface="Microsoft Sans Serif"/>
                <a:cs typeface="Microsoft Sans Serif"/>
              </a:rPr>
              <a:t> </a:t>
            </a:r>
            <a:r>
              <a:rPr sz="700" spc="20" dirty="0">
                <a:latin typeface="Microsoft Sans Serif"/>
                <a:cs typeface="Microsoft Sans Serif"/>
              </a:rPr>
              <a:t>estacionario</a:t>
            </a:r>
            <a:r>
              <a:rPr sz="700" dirty="0">
                <a:latin typeface="Microsoft Sans Serif"/>
                <a:cs typeface="Microsoft Sans Serif"/>
              </a:rPr>
              <a:t> </a:t>
            </a:r>
            <a:r>
              <a:rPr sz="700" spc="-55" dirty="0">
                <a:latin typeface="Microsoft Sans Serif"/>
                <a:cs typeface="Microsoft Sans Serif"/>
              </a:rPr>
              <a:t>(SSSL)</a:t>
            </a:r>
            <a:r>
              <a:rPr sz="700" dirty="0">
                <a:latin typeface="Microsoft Sans Serif"/>
                <a:cs typeface="Microsoft Sans Serif"/>
              </a:rPr>
              <a:t> </a:t>
            </a:r>
            <a:r>
              <a:rPr sz="700" spc="20" dirty="0">
                <a:latin typeface="Microsoft Sans Serif"/>
                <a:cs typeface="Microsoft Sans Serif"/>
              </a:rPr>
              <a:t>del</a:t>
            </a:r>
            <a:r>
              <a:rPr sz="700" spc="-5" dirty="0">
                <a:latin typeface="Microsoft Sans Serif"/>
                <a:cs typeface="Microsoft Sans Serif"/>
              </a:rPr>
              <a:t> </a:t>
            </a:r>
            <a:r>
              <a:rPr sz="700" spc="25" dirty="0">
                <a:latin typeface="Microsoft Sans Serif"/>
                <a:cs typeface="Microsoft Sans Serif"/>
              </a:rPr>
              <a:t>generador.</a:t>
            </a:r>
            <a:r>
              <a:rPr sz="700" dirty="0">
                <a:latin typeface="Microsoft Sans Serif"/>
                <a:cs typeface="Microsoft Sans Serif"/>
              </a:rPr>
              <a:t> </a:t>
            </a:r>
            <a:r>
              <a:rPr sz="700" spc="-10" dirty="0">
                <a:latin typeface="Microsoft Sans Serif"/>
                <a:cs typeface="Microsoft Sans Serif"/>
              </a:rPr>
              <a:t>Este </a:t>
            </a:r>
            <a:r>
              <a:rPr sz="700" spc="-170" dirty="0">
                <a:latin typeface="Microsoft Sans Serif"/>
                <a:cs typeface="Microsoft Sans Serif"/>
              </a:rPr>
              <a:t> </a:t>
            </a:r>
            <a:r>
              <a:rPr sz="700" spc="30" dirty="0">
                <a:latin typeface="Microsoft Sans Serif"/>
                <a:cs typeface="Microsoft Sans Serif"/>
              </a:rPr>
              <a:t>límite </a:t>
            </a:r>
            <a:r>
              <a:rPr sz="700" spc="-5" dirty="0">
                <a:latin typeface="Microsoft Sans Serif"/>
                <a:cs typeface="Microsoft Sans Serif"/>
              </a:rPr>
              <a:t>es </a:t>
            </a:r>
            <a:r>
              <a:rPr sz="700" spc="30" dirty="0">
                <a:latin typeface="Microsoft Sans Serif"/>
                <a:cs typeface="Microsoft Sans Serif"/>
              </a:rPr>
              <a:t>función </a:t>
            </a:r>
            <a:r>
              <a:rPr sz="700" spc="20" dirty="0">
                <a:latin typeface="Microsoft Sans Serif"/>
                <a:cs typeface="Microsoft Sans Serif"/>
              </a:rPr>
              <a:t>de </a:t>
            </a:r>
            <a:r>
              <a:rPr sz="700" spc="10" dirty="0">
                <a:latin typeface="Microsoft Sans Serif"/>
                <a:cs typeface="Microsoft Sans Serif"/>
              </a:rPr>
              <a:t>la </a:t>
            </a:r>
            <a:r>
              <a:rPr sz="700" spc="20" dirty="0">
                <a:latin typeface="Microsoft Sans Serif"/>
                <a:cs typeface="Microsoft Sans Serif"/>
              </a:rPr>
              <a:t>impedancia del </a:t>
            </a:r>
            <a:r>
              <a:rPr sz="700" spc="25" dirty="0">
                <a:latin typeface="Microsoft Sans Serif"/>
                <a:cs typeface="Microsoft Sans Serif"/>
              </a:rPr>
              <a:t>generador, </a:t>
            </a:r>
            <a:r>
              <a:rPr sz="700" spc="10" dirty="0">
                <a:latin typeface="Microsoft Sans Serif"/>
                <a:cs typeface="Microsoft Sans Serif"/>
              </a:rPr>
              <a:t>la </a:t>
            </a:r>
            <a:r>
              <a:rPr sz="700" spc="20" dirty="0">
                <a:latin typeface="Microsoft Sans Serif"/>
                <a:cs typeface="Microsoft Sans Serif"/>
              </a:rPr>
              <a:t>impedancia del </a:t>
            </a:r>
            <a:r>
              <a:rPr sz="700" spc="15" dirty="0">
                <a:latin typeface="Microsoft Sans Serif"/>
                <a:cs typeface="Microsoft Sans Serif"/>
              </a:rPr>
              <a:t>sistema </a:t>
            </a:r>
            <a:r>
              <a:rPr sz="700" spc="-175" dirty="0">
                <a:latin typeface="Microsoft Sans Serif"/>
                <a:cs typeface="Microsoft Sans Serif"/>
              </a:rPr>
              <a:t> </a:t>
            </a:r>
            <a:r>
              <a:rPr sz="700" spc="5" dirty="0">
                <a:latin typeface="Microsoft Sans Serif"/>
                <a:cs typeface="Microsoft Sans Serif"/>
              </a:rPr>
              <a:t>y</a:t>
            </a:r>
            <a:r>
              <a:rPr sz="700" spc="-5" dirty="0">
                <a:latin typeface="Microsoft Sans Serif"/>
                <a:cs typeface="Microsoft Sans Serif"/>
              </a:rPr>
              <a:t> </a:t>
            </a:r>
            <a:r>
              <a:rPr sz="700" spc="10" dirty="0">
                <a:latin typeface="Microsoft Sans Serif"/>
                <a:cs typeface="Microsoft Sans Serif"/>
              </a:rPr>
              <a:t>el</a:t>
            </a:r>
            <a:r>
              <a:rPr sz="700" dirty="0">
                <a:latin typeface="Microsoft Sans Serif"/>
                <a:cs typeface="Microsoft Sans Serif"/>
              </a:rPr>
              <a:t> </a:t>
            </a:r>
            <a:r>
              <a:rPr sz="700" spc="20" dirty="0">
                <a:latin typeface="Microsoft Sans Serif"/>
                <a:cs typeface="Microsoft Sans Serif"/>
              </a:rPr>
              <a:t>voltaje</a:t>
            </a:r>
            <a:r>
              <a:rPr sz="700" dirty="0">
                <a:latin typeface="Microsoft Sans Serif"/>
                <a:cs typeface="Microsoft Sans Serif"/>
              </a:rPr>
              <a:t> </a:t>
            </a:r>
            <a:r>
              <a:rPr sz="700" spc="20" dirty="0">
                <a:latin typeface="Microsoft Sans Serif"/>
                <a:cs typeface="Microsoft Sans Serif"/>
              </a:rPr>
              <a:t>del</a:t>
            </a:r>
            <a:r>
              <a:rPr sz="700" spc="-5" dirty="0">
                <a:latin typeface="Microsoft Sans Serif"/>
                <a:cs typeface="Microsoft Sans Serif"/>
              </a:rPr>
              <a:t> </a:t>
            </a:r>
            <a:r>
              <a:rPr sz="700" spc="35" dirty="0">
                <a:latin typeface="Microsoft Sans Serif"/>
                <a:cs typeface="Microsoft Sans Serif"/>
              </a:rPr>
              <a:t>terminal</a:t>
            </a:r>
            <a:r>
              <a:rPr sz="700" dirty="0">
                <a:latin typeface="Microsoft Sans Serif"/>
                <a:cs typeface="Microsoft Sans Serif"/>
              </a:rPr>
              <a:t> </a:t>
            </a:r>
            <a:r>
              <a:rPr sz="700" spc="20" dirty="0">
                <a:latin typeface="Microsoft Sans Serif"/>
                <a:cs typeface="Microsoft Sans Serif"/>
              </a:rPr>
              <a:t>del</a:t>
            </a:r>
            <a:r>
              <a:rPr sz="700" dirty="0">
                <a:latin typeface="Microsoft Sans Serif"/>
                <a:cs typeface="Microsoft Sans Serif"/>
              </a:rPr>
              <a:t> </a:t>
            </a:r>
            <a:r>
              <a:rPr sz="700" spc="25" dirty="0">
                <a:latin typeface="Microsoft Sans Serif"/>
                <a:cs typeface="Microsoft Sans Serif"/>
              </a:rPr>
              <a:t>generador.</a:t>
            </a:r>
            <a:r>
              <a:rPr sz="700" spc="-5" dirty="0">
                <a:latin typeface="Microsoft Sans Serif"/>
                <a:cs typeface="Microsoft Sans Serif"/>
              </a:rPr>
              <a:t> </a:t>
            </a:r>
            <a:r>
              <a:rPr sz="700" spc="-10" dirty="0">
                <a:latin typeface="Microsoft Sans Serif"/>
                <a:cs typeface="Microsoft Sans Serif"/>
              </a:rPr>
              <a:t>La</a:t>
            </a:r>
            <a:r>
              <a:rPr sz="700" dirty="0">
                <a:latin typeface="Microsoft Sans Serif"/>
                <a:cs typeface="Microsoft Sans Serif"/>
              </a:rPr>
              <a:t> </a:t>
            </a:r>
            <a:r>
              <a:rPr sz="700" spc="20" dirty="0">
                <a:latin typeface="Microsoft Sans Serif"/>
                <a:cs typeface="Microsoft Sans Serif"/>
              </a:rPr>
              <a:t>referencia</a:t>
            </a:r>
            <a:r>
              <a:rPr sz="700" dirty="0">
                <a:latin typeface="Microsoft Sans Serif"/>
                <a:cs typeface="Microsoft Sans Serif"/>
              </a:rPr>
              <a:t> </a:t>
            </a:r>
            <a:r>
              <a:rPr sz="700" spc="25" dirty="0">
                <a:latin typeface="Microsoft Sans Serif"/>
                <a:cs typeface="Microsoft Sans Serif"/>
              </a:rPr>
              <a:t>[1]</a:t>
            </a:r>
            <a:r>
              <a:rPr sz="700" spc="-5" dirty="0">
                <a:latin typeface="Microsoft Sans Serif"/>
                <a:cs typeface="Microsoft Sans Serif"/>
              </a:rPr>
              <a:t> </a:t>
            </a:r>
            <a:r>
              <a:rPr sz="700" spc="30" dirty="0">
                <a:latin typeface="Microsoft Sans Serif"/>
                <a:cs typeface="Microsoft Sans Serif"/>
              </a:rPr>
              <a:t>proporciona</a:t>
            </a:r>
            <a:r>
              <a:rPr sz="700" dirty="0">
                <a:latin typeface="Microsoft Sans Serif"/>
                <a:cs typeface="Microsoft Sans Serif"/>
              </a:rPr>
              <a:t> </a:t>
            </a:r>
            <a:r>
              <a:rPr sz="700" spc="15" dirty="0">
                <a:latin typeface="Microsoft Sans Serif"/>
                <a:cs typeface="Microsoft Sans Serif"/>
              </a:rPr>
              <a:t>detalles </a:t>
            </a:r>
            <a:r>
              <a:rPr sz="700" spc="-170" dirty="0">
                <a:latin typeface="Microsoft Sans Serif"/>
                <a:cs typeface="Microsoft Sans Serif"/>
              </a:rPr>
              <a:t> </a:t>
            </a:r>
            <a:r>
              <a:rPr sz="700" spc="20" dirty="0">
                <a:latin typeface="Microsoft Sans Serif"/>
                <a:cs typeface="Microsoft Sans Serif"/>
              </a:rPr>
              <a:t>sobre </a:t>
            </a:r>
            <a:r>
              <a:rPr sz="700" spc="30" dirty="0">
                <a:latin typeface="Microsoft Sans Serif"/>
                <a:cs typeface="Microsoft Sans Serif"/>
              </a:rPr>
              <a:t>cómo </a:t>
            </a:r>
            <a:r>
              <a:rPr sz="700" spc="25" dirty="0">
                <a:latin typeface="Microsoft Sans Serif"/>
                <a:cs typeface="Microsoft Sans Serif"/>
              </a:rPr>
              <a:t>trazar </a:t>
            </a:r>
            <a:r>
              <a:rPr sz="700" spc="10" dirty="0">
                <a:latin typeface="Microsoft Sans Serif"/>
                <a:cs typeface="Microsoft Sans Serif"/>
              </a:rPr>
              <a:t>esta curva. </a:t>
            </a:r>
            <a:r>
              <a:rPr sz="700" spc="-30" dirty="0">
                <a:latin typeface="Microsoft Sans Serif"/>
                <a:cs typeface="Microsoft Sans Serif"/>
              </a:rPr>
              <a:t>El </a:t>
            </a:r>
            <a:r>
              <a:rPr sz="700" spc="30" dirty="0">
                <a:latin typeface="Microsoft Sans Serif"/>
                <a:cs typeface="Microsoft Sans Serif"/>
              </a:rPr>
              <a:t>control </a:t>
            </a:r>
            <a:r>
              <a:rPr sz="700" spc="35" dirty="0">
                <a:latin typeface="Microsoft Sans Serif"/>
                <a:cs typeface="Microsoft Sans Serif"/>
              </a:rPr>
              <a:t>limitador </a:t>
            </a:r>
            <a:r>
              <a:rPr sz="700" spc="20" dirty="0">
                <a:latin typeface="Microsoft Sans Serif"/>
                <a:cs typeface="Microsoft Sans Serif"/>
              </a:rPr>
              <a:t>de </a:t>
            </a:r>
            <a:r>
              <a:rPr sz="700" spc="15" dirty="0">
                <a:latin typeface="Microsoft Sans Serif"/>
                <a:cs typeface="Microsoft Sans Serif"/>
              </a:rPr>
              <a:t>subexcitación </a:t>
            </a:r>
            <a:r>
              <a:rPr sz="700" spc="20" dirty="0">
                <a:latin typeface="Microsoft Sans Serif"/>
                <a:cs typeface="Microsoft Sans Serif"/>
              </a:rPr>
              <a:t>del </a:t>
            </a:r>
            <a:r>
              <a:rPr sz="700" spc="25" dirty="0">
                <a:latin typeface="Microsoft Sans Serif"/>
                <a:cs typeface="Microsoft Sans Serif"/>
              </a:rPr>
              <a:t> </a:t>
            </a:r>
            <a:r>
              <a:rPr sz="700" spc="30" dirty="0">
                <a:latin typeface="Microsoft Sans Serif"/>
                <a:cs typeface="Microsoft Sans Serif"/>
              </a:rPr>
              <a:t>generador </a:t>
            </a:r>
            <a:r>
              <a:rPr sz="700" spc="20" dirty="0">
                <a:latin typeface="Microsoft Sans Serif"/>
                <a:cs typeface="Microsoft Sans Serif"/>
              </a:rPr>
              <a:t>debería evitar </a:t>
            </a:r>
            <a:r>
              <a:rPr sz="700" spc="30" dirty="0">
                <a:latin typeface="Microsoft Sans Serif"/>
                <a:cs typeface="Microsoft Sans Serif"/>
              </a:rPr>
              <a:t>que </a:t>
            </a:r>
            <a:r>
              <a:rPr sz="700" spc="10" dirty="0">
                <a:latin typeface="Microsoft Sans Serif"/>
                <a:cs typeface="Microsoft Sans Serif"/>
              </a:rPr>
              <a:t>el </a:t>
            </a:r>
            <a:r>
              <a:rPr sz="700" spc="25" dirty="0">
                <a:latin typeface="Microsoft Sans Serif"/>
                <a:cs typeface="Microsoft Sans Serif"/>
              </a:rPr>
              <a:t>excitador </a:t>
            </a:r>
            <a:r>
              <a:rPr sz="700" spc="15" dirty="0">
                <a:latin typeface="Microsoft Sans Serif"/>
                <a:cs typeface="Microsoft Sans Serif"/>
              </a:rPr>
              <a:t>reduzca </a:t>
            </a:r>
            <a:r>
              <a:rPr sz="700" spc="10" dirty="0">
                <a:latin typeface="Microsoft Sans Serif"/>
                <a:cs typeface="Microsoft Sans Serif"/>
              </a:rPr>
              <a:t>el </a:t>
            </a:r>
            <a:r>
              <a:rPr sz="700" spc="25" dirty="0">
                <a:latin typeface="Microsoft Sans Serif"/>
                <a:cs typeface="Microsoft Sans Serif"/>
              </a:rPr>
              <a:t>campo </a:t>
            </a:r>
            <a:r>
              <a:rPr sz="700" spc="40" dirty="0">
                <a:latin typeface="Microsoft Sans Serif"/>
                <a:cs typeface="Microsoft Sans Serif"/>
              </a:rPr>
              <a:t>por </a:t>
            </a:r>
            <a:r>
              <a:rPr sz="700" spc="20" dirty="0">
                <a:latin typeface="Microsoft Sans Serif"/>
                <a:cs typeface="Microsoft Sans Serif"/>
              </a:rPr>
              <a:t>debajo del </a:t>
            </a:r>
            <a:r>
              <a:rPr sz="700" spc="25" dirty="0">
                <a:latin typeface="Microsoft Sans Serif"/>
                <a:cs typeface="Microsoft Sans Serif"/>
              </a:rPr>
              <a:t> </a:t>
            </a:r>
            <a:r>
              <a:rPr sz="700" spc="-60" dirty="0">
                <a:latin typeface="Microsoft Sans Serif"/>
                <a:cs typeface="Microsoft Sans Serif"/>
              </a:rPr>
              <a:t>SSSL. </a:t>
            </a:r>
            <a:r>
              <a:rPr sz="700" spc="-10" dirty="0">
                <a:latin typeface="Microsoft Sans Serif"/>
                <a:cs typeface="Microsoft Sans Serif"/>
              </a:rPr>
              <a:t>La </a:t>
            </a:r>
            <a:r>
              <a:rPr sz="700" spc="25" dirty="0">
                <a:latin typeface="Microsoft Sans Serif"/>
                <a:cs typeface="Microsoft Sans Serif"/>
              </a:rPr>
              <a:t>pérdida </a:t>
            </a:r>
            <a:r>
              <a:rPr sz="700" spc="15" dirty="0">
                <a:latin typeface="Microsoft Sans Serif"/>
                <a:cs typeface="Microsoft Sans Serif"/>
              </a:rPr>
              <a:t>parcial </a:t>
            </a:r>
            <a:r>
              <a:rPr sz="700" spc="30" dirty="0">
                <a:latin typeface="Microsoft Sans Serif"/>
                <a:cs typeface="Microsoft Sans Serif"/>
              </a:rPr>
              <a:t>o </a:t>
            </a:r>
            <a:r>
              <a:rPr sz="700" spc="35" dirty="0">
                <a:latin typeface="Microsoft Sans Serif"/>
                <a:cs typeface="Microsoft Sans Serif"/>
              </a:rPr>
              <a:t>total </a:t>
            </a:r>
            <a:r>
              <a:rPr sz="700" spc="20" dirty="0">
                <a:latin typeface="Microsoft Sans Serif"/>
                <a:cs typeface="Microsoft Sans Serif"/>
              </a:rPr>
              <a:t>del </a:t>
            </a:r>
            <a:r>
              <a:rPr sz="700" spc="25" dirty="0">
                <a:latin typeface="Microsoft Sans Serif"/>
                <a:cs typeface="Microsoft Sans Serif"/>
              </a:rPr>
              <a:t>campo puede provocar </a:t>
            </a:r>
            <a:r>
              <a:rPr sz="700" spc="30" dirty="0">
                <a:latin typeface="Microsoft Sans Serif"/>
                <a:cs typeface="Microsoft Sans Serif"/>
              </a:rPr>
              <a:t>que </a:t>
            </a:r>
            <a:r>
              <a:rPr sz="700" spc="10" dirty="0">
                <a:latin typeface="Microsoft Sans Serif"/>
                <a:cs typeface="Microsoft Sans Serif"/>
              </a:rPr>
              <a:t>el </a:t>
            </a:r>
            <a:r>
              <a:rPr sz="700" spc="30" dirty="0">
                <a:latin typeface="Microsoft Sans Serif"/>
                <a:cs typeface="Microsoft Sans Serif"/>
              </a:rPr>
              <a:t>generador </a:t>
            </a:r>
            <a:r>
              <a:rPr sz="700" spc="-175" dirty="0">
                <a:latin typeface="Microsoft Sans Serif"/>
                <a:cs typeface="Microsoft Sans Serif"/>
              </a:rPr>
              <a:t> </a:t>
            </a:r>
            <a:r>
              <a:rPr sz="700" spc="25" dirty="0">
                <a:latin typeface="Microsoft Sans Serif"/>
                <a:cs typeface="Microsoft Sans Serif"/>
              </a:rPr>
              <a:t>funcione</a:t>
            </a:r>
            <a:r>
              <a:rPr sz="700" spc="-10" dirty="0">
                <a:latin typeface="Microsoft Sans Serif"/>
                <a:cs typeface="Microsoft Sans Serif"/>
              </a:rPr>
              <a:t> </a:t>
            </a:r>
            <a:r>
              <a:rPr sz="700" spc="30" dirty="0">
                <a:latin typeface="Microsoft Sans Serif"/>
                <a:cs typeface="Microsoft Sans Serif"/>
              </a:rPr>
              <a:t>fuera</a:t>
            </a:r>
            <a:r>
              <a:rPr sz="700" spc="-5" dirty="0">
                <a:latin typeface="Microsoft Sans Serif"/>
                <a:cs typeface="Microsoft Sans Serif"/>
              </a:rPr>
              <a:t> </a:t>
            </a:r>
            <a:r>
              <a:rPr sz="700" spc="20" dirty="0">
                <a:latin typeface="Microsoft Sans Serif"/>
                <a:cs typeface="Microsoft Sans Serif"/>
              </a:rPr>
              <a:t>de</a:t>
            </a:r>
            <a:r>
              <a:rPr sz="700" spc="-5" dirty="0">
                <a:latin typeface="Microsoft Sans Serif"/>
                <a:cs typeface="Microsoft Sans Serif"/>
              </a:rPr>
              <a:t> </a:t>
            </a:r>
            <a:r>
              <a:rPr sz="700" spc="10" dirty="0">
                <a:latin typeface="Microsoft Sans Serif"/>
                <a:cs typeface="Microsoft Sans Serif"/>
              </a:rPr>
              <a:t>los</a:t>
            </a:r>
            <a:r>
              <a:rPr sz="700" spc="-5" dirty="0">
                <a:latin typeface="Microsoft Sans Serif"/>
                <a:cs typeface="Microsoft Sans Serif"/>
              </a:rPr>
              <a:t> </a:t>
            </a:r>
            <a:r>
              <a:rPr sz="700" spc="25" dirty="0">
                <a:latin typeface="Microsoft Sans Serif"/>
                <a:cs typeface="Microsoft Sans Serif"/>
              </a:rPr>
              <a:t>límites</a:t>
            </a:r>
            <a:r>
              <a:rPr sz="700" spc="-5" dirty="0">
                <a:latin typeface="Microsoft Sans Serif"/>
                <a:cs typeface="Microsoft Sans Serif"/>
              </a:rPr>
              <a:t> </a:t>
            </a:r>
            <a:r>
              <a:rPr sz="700" spc="20" dirty="0">
                <a:latin typeface="Microsoft Sans Serif"/>
                <a:cs typeface="Microsoft Sans Serif"/>
              </a:rPr>
              <a:t>de</a:t>
            </a:r>
            <a:r>
              <a:rPr sz="700" spc="-5" dirty="0">
                <a:latin typeface="Microsoft Sans Serif"/>
                <a:cs typeface="Microsoft Sans Serif"/>
              </a:rPr>
              <a:t> </a:t>
            </a:r>
            <a:r>
              <a:rPr sz="700" spc="15" dirty="0">
                <a:latin typeface="Microsoft Sans Serif"/>
                <a:cs typeface="Microsoft Sans Serif"/>
              </a:rPr>
              <a:t>subexcitación.</a:t>
            </a:r>
            <a:endParaRPr sz="700">
              <a:latin typeface="Microsoft Sans Serif"/>
              <a:cs typeface="Microsoft Sans Serif"/>
            </a:endParaRPr>
          </a:p>
        </p:txBody>
      </p:sp>
      <p:sp>
        <p:nvSpPr>
          <p:cNvPr id="86" name="object 86"/>
          <p:cNvSpPr txBox="1"/>
          <p:nvPr/>
        </p:nvSpPr>
        <p:spPr>
          <a:xfrm>
            <a:off x="9089638" y="4462271"/>
            <a:ext cx="3241483" cy="89768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sz="500" spc="10" dirty="0">
                <a:latin typeface="Microsoft Sans Serif"/>
                <a:cs typeface="Microsoft Sans Serif"/>
              </a:rPr>
              <a:t>Figura</a:t>
            </a:r>
            <a:r>
              <a:rPr sz="500" spc="5" dirty="0">
                <a:latin typeface="Microsoft Sans Serif"/>
                <a:cs typeface="Microsoft Sans Serif"/>
              </a:rPr>
              <a:t> </a:t>
            </a:r>
            <a:r>
              <a:rPr sz="500" dirty="0">
                <a:latin typeface="Microsoft Sans Serif"/>
                <a:cs typeface="Microsoft Sans Serif"/>
              </a:rPr>
              <a:t>1.      </a:t>
            </a:r>
            <a:r>
              <a:rPr sz="500" spc="5" dirty="0">
                <a:latin typeface="Microsoft Sans Serif"/>
                <a:cs typeface="Microsoft Sans Serif"/>
              </a:rPr>
              <a:t>Curva</a:t>
            </a:r>
            <a:r>
              <a:rPr sz="500" spc="-15" dirty="0">
                <a:latin typeface="Microsoft Sans Serif"/>
                <a:cs typeface="Microsoft Sans Serif"/>
              </a:rPr>
              <a:t> </a:t>
            </a:r>
            <a:r>
              <a:rPr sz="500" spc="15" dirty="0">
                <a:latin typeface="Microsoft Sans Serif"/>
                <a:cs typeface="Microsoft Sans Serif"/>
              </a:rPr>
              <a:t>de</a:t>
            </a:r>
            <a:r>
              <a:rPr sz="500" spc="-20" dirty="0">
                <a:latin typeface="Microsoft Sans Serif"/>
                <a:cs typeface="Microsoft Sans Serif"/>
              </a:rPr>
              <a:t> </a:t>
            </a:r>
            <a:r>
              <a:rPr sz="500" spc="10" dirty="0">
                <a:latin typeface="Microsoft Sans Serif"/>
                <a:cs typeface="Microsoft Sans Serif"/>
              </a:rPr>
              <a:t>capacidad</a:t>
            </a:r>
            <a:r>
              <a:rPr sz="500" spc="-15" dirty="0">
                <a:latin typeface="Microsoft Sans Serif"/>
                <a:cs typeface="Microsoft Sans Serif"/>
              </a:rPr>
              <a:t> </a:t>
            </a:r>
            <a:r>
              <a:rPr sz="500" spc="15" dirty="0">
                <a:latin typeface="Microsoft Sans Serif"/>
                <a:cs typeface="Microsoft Sans Serif"/>
              </a:rPr>
              <a:t>del</a:t>
            </a:r>
            <a:r>
              <a:rPr sz="500" spc="-15" dirty="0">
                <a:latin typeface="Microsoft Sans Serif"/>
                <a:cs typeface="Microsoft Sans Serif"/>
              </a:rPr>
              <a:t> </a:t>
            </a:r>
            <a:r>
              <a:rPr sz="500" spc="20" dirty="0">
                <a:latin typeface="Microsoft Sans Serif"/>
                <a:cs typeface="Microsoft Sans Serif"/>
              </a:rPr>
              <a:t>generador</a:t>
            </a:r>
            <a:endParaRPr sz="500">
              <a:latin typeface="Microsoft Sans Serif"/>
              <a:cs typeface="Microsoft Sans Serif"/>
            </a:endParaRPr>
          </a:p>
        </p:txBody>
      </p:sp>
      <p:sp>
        <p:nvSpPr>
          <p:cNvPr id="87" name="object 87"/>
          <p:cNvSpPr txBox="1"/>
          <p:nvPr/>
        </p:nvSpPr>
        <p:spPr>
          <a:xfrm>
            <a:off x="9089611" y="4606033"/>
            <a:ext cx="7410564" cy="1244315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 marR="52069" indent="153670">
              <a:lnSpc>
                <a:spcPct val="142900"/>
              </a:lnSpc>
              <a:spcBef>
                <a:spcPts val="100"/>
              </a:spcBef>
            </a:pPr>
            <a:r>
              <a:rPr sz="700" spc="-10" dirty="0">
                <a:latin typeface="Microsoft Sans Serif"/>
                <a:cs typeface="Microsoft Sans Serif"/>
              </a:rPr>
              <a:t>La</a:t>
            </a:r>
            <a:r>
              <a:rPr sz="700" spc="-5" dirty="0">
                <a:latin typeface="Microsoft Sans Serif"/>
                <a:cs typeface="Microsoft Sans Serif"/>
              </a:rPr>
              <a:t> </a:t>
            </a:r>
            <a:r>
              <a:rPr sz="700" spc="25" dirty="0">
                <a:latin typeface="Microsoft Sans Serif"/>
                <a:cs typeface="Microsoft Sans Serif"/>
              </a:rPr>
              <a:t>pérdida</a:t>
            </a:r>
            <a:r>
              <a:rPr sz="700" spc="-5" dirty="0">
                <a:latin typeface="Microsoft Sans Serif"/>
                <a:cs typeface="Microsoft Sans Serif"/>
              </a:rPr>
              <a:t> </a:t>
            </a:r>
            <a:r>
              <a:rPr sz="700" spc="35" dirty="0">
                <a:latin typeface="Microsoft Sans Serif"/>
                <a:cs typeface="Microsoft Sans Serif"/>
              </a:rPr>
              <a:t>total</a:t>
            </a:r>
            <a:r>
              <a:rPr sz="700" spc="-5" dirty="0">
                <a:latin typeface="Microsoft Sans Serif"/>
                <a:cs typeface="Microsoft Sans Serif"/>
              </a:rPr>
              <a:t> </a:t>
            </a:r>
            <a:r>
              <a:rPr sz="700" spc="20" dirty="0">
                <a:latin typeface="Microsoft Sans Serif"/>
                <a:cs typeface="Microsoft Sans Serif"/>
              </a:rPr>
              <a:t>de</a:t>
            </a:r>
            <a:r>
              <a:rPr sz="700" spc="-5" dirty="0">
                <a:latin typeface="Microsoft Sans Serif"/>
                <a:cs typeface="Microsoft Sans Serif"/>
              </a:rPr>
              <a:t> </a:t>
            </a:r>
            <a:r>
              <a:rPr sz="700" spc="15" dirty="0">
                <a:latin typeface="Microsoft Sans Serif"/>
                <a:cs typeface="Microsoft Sans Serif"/>
              </a:rPr>
              <a:t>excitación</a:t>
            </a:r>
            <a:r>
              <a:rPr sz="700" spc="-5" dirty="0">
                <a:latin typeface="Microsoft Sans Serif"/>
                <a:cs typeface="Microsoft Sans Serif"/>
              </a:rPr>
              <a:t> </a:t>
            </a:r>
            <a:r>
              <a:rPr sz="700" spc="30" dirty="0">
                <a:latin typeface="Microsoft Sans Serif"/>
                <a:cs typeface="Microsoft Sans Serif"/>
              </a:rPr>
              <a:t>ocurre</a:t>
            </a:r>
            <a:r>
              <a:rPr sz="700" spc="-5" dirty="0">
                <a:latin typeface="Microsoft Sans Serif"/>
                <a:cs typeface="Microsoft Sans Serif"/>
              </a:rPr>
              <a:t> </a:t>
            </a:r>
            <a:r>
              <a:rPr sz="700" spc="25" dirty="0">
                <a:latin typeface="Microsoft Sans Serif"/>
                <a:cs typeface="Microsoft Sans Serif"/>
              </a:rPr>
              <a:t>cuando</a:t>
            </a:r>
            <a:r>
              <a:rPr sz="700" dirty="0">
                <a:latin typeface="Microsoft Sans Serif"/>
                <a:cs typeface="Microsoft Sans Serif"/>
              </a:rPr>
              <a:t> </a:t>
            </a:r>
            <a:r>
              <a:rPr sz="700" spc="-5" dirty="0">
                <a:latin typeface="Microsoft Sans Serif"/>
                <a:cs typeface="Microsoft Sans Serif"/>
              </a:rPr>
              <a:t>se </a:t>
            </a:r>
            <a:r>
              <a:rPr sz="700" spc="40" dirty="0">
                <a:latin typeface="Microsoft Sans Serif"/>
                <a:cs typeface="Microsoft Sans Serif"/>
              </a:rPr>
              <a:t>interrumpe</a:t>
            </a:r>
            <a:r>
              <a:rPr sz="700" spc="-5" dirty="0">
                <a:latin typeface="Microsoft Sans Serif"/>
                <a:cs typeface="Microsoft Sans Serif"/>
              </a:rPr>
              <a:t> </a:t>
            </a:r>
            <a:r>
              <a:rPr sz="700" spc="10" dirty="0">
                <a:latin typeface="Microsoft Sans Serif"/>
                <a:cs typeface="Microsoft Sans Serif"/>
              </a:rPr>
              <a:t>la</a:t>
            </a:r>
            <a:r>
              <a:rPr sz="700" spc="-5" dirty="0">
                <a:latin typeface="Microsoft Sans Serif"/>
                <a:cs typeface="Microsoft Sans Serif"/>
              </a:rPr>
              <a:t> </a:t>
            </a:r>
            <a:r>
              <a:rPr sz="700" spc="30" dirty="0">
                <a:latin typeface="Microsoft Sans Serif"/>
                <a:cs typeface="Microsoft Sans Serif"/>
              </a:rPr>
              <a:t>fuente</a:t>
            </a:r>
            <a:r>
              <a:rPr sz="700" spc="-5" dirty="0">
                <a:latin typeface="Microsoft Sans Serif"/>
                <a:cs typeface="Microsoft Sans Serif"/>
              </a:rPr>
              <a:t> </a:t>
            </a:r>
            <a:r>
              <a:rPr sz="700" spc="20" dirty="0">
                <a:latin typeface="Microsoft Sans Serif"/>
                <a:cs typeface="Microsoft Sans Serif"/>
              </a:rPr>
              <a:t>de </a:t>
            </a:r>
            <a:r>
              <a:rPr sz="700" spc="-170" dirty="0">
                <a:latin typeface="Microsoft Sans Serif"/>
                <a:cs typeface="Microsoft Sans Serif"/>
              </a:rPr>
              <a:t> </a:t>
            </a:r>
            <a:r>
              <a:rPr sz="700" spc="25" dirty="0">
                <a:latin typeface="Microsoft Sans Serif"/>
                <a:cs typeface="Microsoft Sans Serif"/>
              </a:rPr>
              <a:t>corriente continua </a:t>
            </a:r>
            <a:r>
              <a:rPr sz="700" spc="15" dirty="0">
                <a:latin typeface="Microsoft Sans Serif"/>
                <a:cs typeface="Microsoft Sans Serif"/>
              </a:rPr>
              <a:t>conectada </a:t>
            </a:r>
            <a:r>
              <a:rPr sz="700" spc="10" dirty="0">
                <a:latin typeface="Microsoft Sans Serif"/>
                <a:cs typeface="Microsoft Sans Serif"/>
              </a:rPr>
              <a:t>al </a:t>
            </a:r>
            <a:r>
              <a:rPr sz="700" spc="25" dirty="0">
                <a:latin typeface="Microsoft Sans Serif"/>
                <a:cs typeface="Microsoft Sans Serif"/>
              </a:rPr>
              <a:t>campo </a:t>
            </a:r>
            <a:r>
              <a:rPr sz="700" spc="20" dirty="0">
                <a:latin typeface="Microsoft Sans Serif"/>
                <a:cs typeface="Microsoft Sans Serif"/>
              </a:rPr>
              <a:t>del </a:t>
            </a:r>
            <a:r>
              <a:rPr sz="700" spc="25" dirty="0">
                <a:latin typeface="Microsoft Sans Serif"/>
                <a:cs typeface="Microsoft Sans Serif"/>
              </a:rPr>
              <a:t>generador. </a:t>
            </a:r>
            <a:r>
              <a:rPr sz="700" spc="-10" dirty="0">
                <a:latin typeface="Microsoft Sans Serif"/>
                <a:cs typeface="Microsoft Sans Serif"/>
              </a:rPr>
              <a:t>La </a:t>
            </a:r>
            <a:r>
              <a:rPr sz="700" spc="25" dirty="0">
                <a:latin typeface="Microsoft Sans Serif"/>
                <a:cs typeface="Microsoft Sans Serif"/>
              </a:rPr>
              <a:t>pérdida </a:t>
            </a:r>
            <a:r>
              <a:rPr sz="700" spc="20" dirty="0">
                <a:latin typeface="Microsoft Sans Serif"/>
                <a:cs typeface="Microsoft Sans Serif"/>
              </a:rPr>
              <a:t>de </a:t>
            </a:r>
            <a:r>
              <a:rPr sz="700" spc="25" dirty="0">
                <a:latin typeface="Microsoft Sans Serif"/>
                <a:cs typeface="Microsoft Sans Serif"/>
              </a:rPr>
              <a:t> </a:t>
            </a:r>
            <a:r>
              <a:rPr sz="700" spc="15" dirty="0">
                <a:latin typeface="Microsoft Sans Serif"/>
                <a:cs typeface="Microsoft Sans Serif"/>
              </a:rPr>
              <a:t>excitación </a:t>
            </a:r>
            <a:r>
              <a:rPr sz="700" spc="25" dirty="0">
                <a:latin typeface="Microsoft Sans Serif"/>
                <a:cs typeface="Microsoft Sans Serif"/>
              </a:rPr>
              <a:t>puede </a:t>
            </a:r>
            <a:r>
              <a:rPr sz="700" spc="15" dirty="0">
                <a:latin typeface="Microsoft Sans Serif"/>
                <a:cs typeface="Microsoft Sans Serif"/>
              </a:rPr>
              <a:t>ser </a:t>
            </a:r>
            <a:r>
              <a:rPr sz="700" spc="5" dirty="0">
                <a:latin typeface="Microsoft Sans Serif"/>
                <a:cs typeface="Microsoft Sans Serif"/>
              </a:rPr>
              <a:t>causada </a:t>
            </a:r>
            <a:r>
              <a:rPr sz="700" spc="40" dirty="0">
                <a:latin typeface="Microsoft Sans Serif"/>
                <a:cs typeface="Microsoft Sans Serif"/>
              </a:rPr>
              <a:t>por </a:t>
            </a:r>
            <a:r>
              <a:rPr sz="700" spc="20" dirty="0">
                <a:latin typeface="Microsoft Sans Serif"/>
                <a:cs typeface="Microsoft Sans Serif"/>
              </a:rPr>
              <a:t>incidentes </a:t>
            </a:r>
            <a:r>
              <a:rPr sz="700" spc="10" dirty="0">
                <a:latin typeface="Microsoft Sans Serif"/>
                <a:cs typeface="Microsoft Sans Serif"/>
              </a:rPr>
              <a:t>tales </a:t>
            </a:r>
            <a:r>
              <a:rPr sz="700" spc="30" dirty="0">
                <a:latin typeface="Microsoft Sans Serif"/>
                <a:cs typeface="Microsoft Sans Serif"/>
              </a:rPr>
              <a:t>como </a:t>
            </a:r>
            <a:r>
              <a:rPr sz="700" spc="25" dirty="0">
                <a:latin typeface="Microsoft Sans Serif"/>
                <a:cs typeface="Microsoft Sans Serif"/>
              </a:rPr>
              <a:t>circuito </a:t>
            </a:r>
            <a:r>
              <a:rPr sz="700" spc="30" dirty="0">
                <a:latin typeface="Microsoft Sans Serif"/>
                <a:cs typeface="Microsoft Sans Serif"/>
              </a:rPr>
              <a:t>abierto </a:t>
            </a:r>
            <a:r>
              <a:rPr sz="700" spc="20" dirty="0">
                <a:latin typeface="Microsoft Sans Serif"/>
                <a:cs typeface="Microsoft Sans Serif"/>
              </a:rPr>
              <a:t>de </a:t>
            </a:r>
            <a:r>
              <a:rPr sz="700" spc="-175" dirty="0">
                <a:latin typeface="Microsoft Sans Serif"/>
                <a:cs typeface="Microsoft Sans Serif"/>
              </a:rPr>
              <a:t> </a:t>
            </a:r>
            <a:r>
              <a:rPr sz="700" spc="20" dirty="0">
                <a:latin typeface="Microsoft Sans Serif"/>
                <a:cs typeface="Microsoft Sans Serif"/>
              </a:rPr>
              <a:t>campo, </a:t>
            </a:r>
            <a:r>
              <a:rPr sz="700" spc="25" dirty="0">
                <a:latin typeface="Microsoft Sans Serif"/>
                <a:cs typeface="Microsoft Sans Serif"/>
              </a:rPr>
              <a:t>cortocircuito </a:t>
            </a:r>
            <a:r>
              <a:rPr sz="700" spc="20" dirty="0">
                <a:latin typeface="Microsoft Sans Serif"/>
                <a:cs typeface="Microsoft Sans Serif"/>
              </a:rPr>
              <a:t>de </a:t>
            </a:r>
            <a:r>
              <a:rPr sz="700" spc="25" dirty="0">
                <a:latin typeface="Microsoft Sans Serif"/>
                <a:cs typeface="Microsoft Sans Serif"/>
              </a:rPr>
              <a:t>campo </a:t>
            </a:r>
            <a:r>
              <a:rPr sz="700" spc="10" dirty="0">
                <a:latin typeface="Microsoft Sans Serif"/>
                <a:cs typeface="Microsoft Sans Serif"/>
              </a:rPr>
              <a:t>(descarga </a:t>
            </a:r>
            <a:r>
              <a:rPr sz="700" spc="15" dirty="0">
                <a:latin typeface="Microsoft Sans Serif"/>
                <a:cs typeface="Microsoft Sans Serif"/>
              </a:rPr>
              <a:t>eléctrica </a:t>
            </a:r>
            <a:r>
              <a:rPr sz="700" dirty="0">
                <a:latin typeface="Microsoft Sans Serif"/>
                <a:cs typeface="Microsoft Sans Serif"/>
              </a:rPr>
              <a:t>a </a:t>
            </a:r>
            <a:r>
              <a:rPr sz="700" spc="15" dirty="0">
                <a:latin typeface="Microsoft Sans Serif"/>
                <a:cs typeface="Microsoft Sans Serif"/>
              </a:rPr>
              <a:t>través </a:t>
            </a:r>
            <a:r>
              <a:rPr sz="700" spc="20" dirty="0">
                <a:latin typeface="Microsoft Sans Serif"/>
                <a:cs typeface="Microsoft Sans Serif"/>
              </a:rPr>
              <a:t>de </a:t>
            </a:r>
            <a:r>
              <a:rPr sz="700" spc="10" dirty="0">
                <a:latin typeface="Microsoft Sans Serif"/>
                <a:cs typeface="Microsoft Sans Serif"/>
              </a:rPr>
              <a:t>los </a:t>
            </a:r>
            <a:r>
              <a:rPr sz="700" spc="15" dirty="0">
                <a:latin typeface="Microsoft Sans Serif"/>
                <a:cs typeface="Microsoft Sans Serif"/>
              </a:rPr>
              <a:t>anillos </a:t>
            </a:r>
            <a:r>
              <a:rPr sz="700" spc="20" dirty="0">
                <a:latin typeface="Microsoft Sans Serif"/>
                <a:cs typeface="Microsoft Sans Serif"/>
              </a:rPr>
              <a:t> </a:t>
            </a:r>
            <a:r>
              <a:rPr sz="700" spc="10" dirty="0">
                <a:latin typeface="Microsoft Sans Serif"/>
                <a:cs typeface="Microsoft Sans Serif"/>
              </a:rPr>
              <a:t>colectores), </a:t>
            </a:r>
            <a:r>
              <a:rPr sz="700" spc="25" dirty="0">
                <a:latin typeface="Microsoft Sans Serif"/>
                <a:cs typeface="Microsoft Sans Serif"/>
              </a:rPr>
              <a:t>disparo </a:t>
            </a:r>
            <a:r>
              <a:rPr sz="700" spc="15" dirty="0">
                <a:latin typeface="Microsoft Sans Serif"/>
                <a:cs typeface="Microsoft Sans Serif"/>
              </a:rPr>
              <a:t>accidental </a:t>
            </a:r>
            <a:r>
              <a:rPr sz="700" spc="20" dirty="0">
                <a:latin typeface="Microsoft Sans Serif"/>
                <a:cs typeface="Microsoft Sans Serif"/>
              </a:rPr>
              <a:t>del </a:t>
            </a:r>
            <a:r>
              <a:rPr sz="700" spc="30" dirty="0">
                <a:latin typeface="Microsoft Sans Serif"/>
                <a:cs typeface="Microsoft Sans Serif"/>
              </a:rPr>
              <a:t>disyuntor </a:t>
            </a:r>
            <a:r>
              <a:rPr sz="700" spc="20" dirty="0">
                <a:latin typeface="Microsoft Sans Serif"/>
                <a:cs typeface="Microsoft Sans Serif"/>
              </a:rPr>
              <a:t>de campo, </a:t>
            </a:r>
            <a:r>
              <a:rPr sz="700" spc="15" dirty="0">
                <a:latin typeface="Microsoft Sans Serif"/>
                <a:cs typeface="Microsoft Sans Serif"/>
              </a:rPr>
              <a:t>falla </a:t>
            </a:r>
            <a:r>
              <a:rPr sz="700" spc="20" dirty="0">
                <a:latin typeface="Microsoft Sans Serif"/>
                <a:cs typeface="Microsoft Sans Serif"/>
              </a:rPr>
              <a:t>del </a:t>
            </a:r>
            <a:r>
              <a:rPr sz="700" spc="15" dirty="0">
                <a:latin typeface="Microsoft Sans Serif"/>
                <a:cs typeface="Microsoft Sans Serif"/>
              </a:rPr>
              <a:t>sistema </a:t>
            </a:r>
            <a:r>
              <a:rPr sz="700" spc="20" dirty="0">
                <a:latin typeface="Microsoft Sans Serif"/>
                <a:cs typeface="Microsoft Sans Serif"/>
              </a:rPr>
              <a:t>de </a:t>
            </a:r>
            <a:r>
              <a:rPr sz="700" spc="-175" dirty="0">
                <a:latin typeface="Microsoft Sans Serif"/>
                <a:cs typeface="Microsoft Sans Serif"/>
              </a:rPr>
              <a:t> </a:t>
            </a:r>
            <a:r>
              <a:rPr sz="700" spc="30" dirty="0">
                <a:latin typeface="Microsoft Sans Serif"/>
                <a:cs typeface="Microsoft Sans Serif"/>
              </a:rPr>
              <a:t>control </a:t>
            </a:r>
            <a:r>
              <a:rPr sz="700" spc="20" dirty="0">
                <a:latin typeface="Microsoft Sans Serif"/>
                <a:cs typeface="Microsoft Sans Serif"/>
              </a:rPr>
              <a:t>del </a:t>
            </a:r>
            <a:r>
              <a:rPr sz="700" spc="30" dirty="0">
                <a:latin typeface="Microsoft Sans Serif"/>
                <a:cs typeface="Microsoft Sans Serif"/>
              </a:rPr>
              <a:t>regulador </a:t>
            </a:r>
            <a:r>
              <a:rPr sz="700" spc="20" dirty="0">
                <a:latin typeface="Microsoft Sans Serif"/>
                <a:cs typeface="Microsoft Sans Serif"/>
              </a:rPr>
              <a:t>de </a:t>
            </a:r>
            <a:r>
              <a:rPr sz="700" spc="15" dirty="0">
                <a:latin typeface="Microsoft Sans Serif"/>
                <a:cs typeface="Microsoft Sans Serif"/>
              </a:rPr>
              <a:t>voltaje, </a:t>
            </a:r>
            <a:r>
              <a:rPr sz="700" spc="25" dirty="0">
                <a:latin typeface="Microsoft Sans Serif"/>
                <a:cs typeface="Microsoft Sans Serif"/>
              </a:rPr>
              <a:t>pérdida </a:t>
            </a:r>
            <a:r>
              <a:rPr sz="700" spc="20" dirty="0">
                <a:latin typeface="Microsoft Sans Serif"/>
                <a:cs typeface="Microsoft Sans Serif"/>
              </a:rPr>
              <a:t>de </a:t>
            </a:r>
            <a:r>
              <a:rPr sz="700" spc="25" dirty="0">
                <a:latin typeface="Microsoft Sans Serif"/>
                <a:cs typeface="Microsoft Sans Serif"/>
              </a:rPr>
              <a:t>campo </a:t>
            </a:r>
            <a:r>
              <a:rPr sz="700" spc="10" dirty="0">
                <a:latin typeface="Microsoft Sans Serif"/>
                <a:cs typeface="Microsoft Sans Serif"/>
              </a:rPr>
              <a:t>al </a:t>
            </a:r>
            <a:r>
              <a:rPr sz="700" spc="25" dirty="0">
                <a:latin typeface="Microsoft Sans Serif"/>
                <a:cs typeface="Microsoft Sans Serif"/>
              </a:rPr>
              <a:t>excitador principal </a:t>
            </a:r>
            <a:r>
              <a:rPr sz="700" spc="5" dirty="0">
                <a:latin typeface="Microsoft Sans Serif"/>
                <a:cs typeface="Microsoft Sans Serif"/>
              </a:rPr>
              <a:t>y </a:t>
            </a:r>
            <a:r>
              <a:rPr sz="700" spc="10" dirty="0">
                <a:latin typeface="Microsoft Sans Serif"/>
                <a:cs typeface="Microsoft Sans Serif"/>
              </a:rPr>
              <a:t> </a:t>
            </a:r>
            <a:r>
              <a:rPr sz="700" spc="25" dirty="0">
                <a:latin typeface="Microsoft Sans Serif"/>
                <a:cs typeface="Microsoft Sans Serif"/>
              </a:rPr>
              <a:t>pérdida</a:t>
            </a:r>
            <a:r>
              <a:rPr sz="700" spc="-5" dirty="0">
                <a:latin typeface="Microsoft Sans Serif"/>
                <a:cs typeface="Microsoft Sans Serif"/>
              </a:rPr>
              <a:t> </a:t>
            </a:r>
            <a:r>
              <a:rPr sz="700" spc="20" dirty="0">
                <a:latin typeface="Microsoft Sans Serif"/>
                <a:cs typeface="Microsoft Sans Serif"/>
              </a:rPr>
              <a:t>de</a:t>
            </a:r>
            <a:r>
              <a:rPr sz="700" spc="-5" dirty="0">
                <a:latin typeface="Microsoft Sans Serif"/>
                <a:cs typeface="Microsoft Sans Serif"/>
              </a:rPr>
              <a:t> </a:t>
            </a:r>
            <a:r>
              <a:rPr sz="700" spc="40" dirty="0">
                <a:latin typeface="Microsoft Sans Serif"/>
                <a:cs typeface="Microsoft Sans Serif"/>
              </a:rPr>
              <a:t>un</a:t>
            </a:r>
            <a:r>
              <a:rPr sz="700" spc="-5" dirty="0">
                <a:latin typeface="Microsoft Sans Serif"/>
                <a:cs typeface="Microsoft Sans Serif"/>
              </a:rPr>
              <a:t> </a:t>
            </a:r>
            <a:r>
              <a:rPr sz="700" spc="25" dirty="0">
                <a:latin typeface="Microsoft Sans Serif"/>
                <a:cs typeface="Microsoft Sans Serif"/>
              </a:rPr>
              <a:t>Suministro</a:t>
            </a:r>
            <a:r>
              <a:rPr sz="700" spc="-5" dirty="0">
                <a:latin typeface="Microsoft Sans Serif"/>
                <a:cs typeface="Microsoft Sans Serif"/>
              </a:rPr>
              <a:t> </a:t>
            </a:r>
            <a:r>
              <a:rPr sz="700" spc="20" dirty="0">
                <a:latin typeface="Microsoft Sans Serif"/>
                <a:cs typeface="Microsoft Sans Serif"/>
              </a:rPr>
              <a:t>de</a:t>
            </a:r>
            <a:r>
              <a:rPr sz="700" spc="-5" dirty="0">
                <a:latin typeface="Microsoft Sans Serif"/>
                <a:cs typeface="Microsoft Sans Serif"/>
              </a:rPr>
              <a:t> </a:t>
            </a:r>
            <a:r>
              <a:rPr sz="700" spc="-45" dirty="0">
                <a:latin typeface="Microsoft Sans Serif"/>
                <a:cs typeface="Microsoft Sans Serif"/>
              </a:rPr>
              <a:t>CA</a:t>
            </a:r>
            <a:r>
              <a:rPr sz="700" spc="-5" dirty="0">
                <a:latin typeface="Microsoft Sans Serif"/>
                <a:cs typeface="Microsoft Sans Serif"/>
              </a:rPr>
              <a:t> </a:t>
            </a:r>
            <a:r>
              <a:rPr sz="700" spc="10" dirty="0">
                <a:latin typeface="Microsoft Sans Serif"/>
                <a:cs typeface="Microsoft Sans Serif"/>
              </a:rPr>
              <a:t>al</a:t>
            </a:r>
            <a:r>
              <a:rPr sz="700" spc="-5" dirty="0">
                <a:latin typeface="Microsoft Sans Serif"/>
                <a:cs typeface="Microsoft Sans Serif"/>
              </a:rPr>
              <a:t> </a:t>
            </a:r>
            <a:r>
              <a:rPr sz="700" spc="15" dirty="0">
                <a:latin typeface="Microsoft Sans Serif"/>
                <a:cs typeface="Microsoft Sans Serif"/>
              </a:rPr>
              <a:t>sistema</a:t>
            </a:r>
            <a:r>
              <a:rPr sz="700" spc="-5" dirty="0">
                <a:latin typeface="Microsoft Sans Serif"/>
                <a:cs typeface="Microsoft Sans Serif"/>
              </a:rPr>
              <a:t> </a:t>
            </a:r>
            <a:r>
              <a:rPr sz="700" spc="20" dirty="0">
                <a:latin typeface="Microsoft Sans Serif"/>
                <a:cs typeface="Microsoft Sans Serif"/>
              </a:rPr>
              <a:t>de</a:t>
            </a:r>
            <a:r>
              <a:rPr sz="700" spc="-5" dirty="0">
                <a:latin typeface="Microsoft Sans Serif"/>
                <a:cs typeface="Microsoft Sans Serif"/>
              </a:rPr>
              <a:t> </a:t>
            </a:r>
            <a:r>
              <a:rPr sz="700" spc="15" dirty="0">
                <a:latin typeface="Microsoft Sans Serif"/>
                <a:cs typeface="Microsoft Sans Serif"/>
              </a:rPr>
              <a:t>excitación.</a:t>
            </a:r>
            <a:endParaRPr sz="700">
              <a:latin typeface="Microsoft Sans Serif"/>
              <a:cs typeface="Microsoft Sans Serif"/>
            </a:endParaRPr>
          </a:p>
          <a:p>
            <a:pPr marL="12700" marR="5080" indent="153670">
              <a:lnSpc>
                <a:spcPct val="125000"/>
              </a:lnSpc>
              <a:spcBef>
                <a:spcPts val="30"/>
              </a:spcBef>
            </a:pPr>
            <a:r>
              <a:rPr sz="800" spc="15" dirty="0">
                <a:latin typeface="Microsoft Sans Serif"/>
                <a:cs typeface="Microsoft Sans Serif"/>
              </a:rPr>
              <a:t>Cuando</a:t>
            </a:r>
            <a:r>
              <a:rPr sz="800" dirty="0">
                <a:latin typeface="Microsoft Sans Serif"/>
                <a:cs typeface="Microsoft Sans Serif"/>
              </a:rPr>
              <a:t> </a:t>
            </a:r>
            <a:r>
              <a:rPr sz="800" spc="45" dirty="0">
                <a:latin typeface="Microsoft Sans Serif"/>
                <a:cs typeface="Microsoft Sans Serif"/>
              </a:rPr>
              <a:t>un</a:t>
            </a:r>
            <a:r>
              <a:rPr sz="800" dirty="0">
                <a:latin typeface="Microsoft Sans Serif"/>
                <a:cs typeface="Microsoft Sans Serif"/>
              </a:rPr>
              <a:t> </a:t>
            </a:r>
            <a:r>
              <a:rPr sz="800" spc="35" dirty="0">
                <a:latin typeface="Microsoft Sans Serif"/>
                <a:cs typeface="Microsoft Sans Serif"/>
              </a:rPr>
              <a:t>generador</a:t>
            </a:r>
            <a:r>
              <a:rPr sz="800" dirty="0">
                <a:latin typeface="Microsoft Sans Serif"/>
                <a:cs typeface="Microsoft Sans Serif"/>
              </a:rPr>
              <a:t> </a:t>
            </a:r>
            <a:r>
              <a:rPr sz="800" spc="25" dirty="0">
                <a:latin typeface="Microsoft Sans Serif"/>
                <a:cs typeface="Microsoft Sans Serif"/>
              </a:rPr>
              <a:t>síncrono</a:t>
            </a:r>
            <a:r>
              <a:rPr sz="800" dirty="0">
                <a:latin typeface="Microsoft Sans Serif"/>
                <a:cs typeface="Microsoft Sans Serif"/>
              </a:rPr>
              <a:t> </a:t>
            </a:r>
            <a:r>
              <a:rPr sz="800" spc="30" dirty="0">
                <a:latin typeface="Microsoft Sans Serif"/>
                <a:cs typeface="Microsoft Sans Serif"/>
              </a:rPr>
              <a:t>pierde</a:t>
            </a:r>
            <a:r>
              <a:rPr sz="800" dirty="0">
                <a:latin typeface="Microsoft Sans Serif"/>
                <a:cs typeface="Microsoft Sans Serif"/>
              </a:rPr>
              <a:t> </a:t>
            </a:r>
            <a:r>
              <a:rPr sz="800" spc="15" dirty="0">
                <a:latin typeface="Microsoft Sans Serif"/>
                <a:cs typeface="Microsoft Sans Serif"/>
              </a:rPr>
              <a:t>su</a:t>
            </a:r>
            <a:r>
              <a:rPr sz="800" dirty="0">
                <a:latin typeface="Microsoft Sans Serif"/>
                <a:cs typeface="Microsoft Sans Serif"/>
              </a:rPr>
              <a:t> </a:t>
            </a:r>
            <a:r>
              <a:rPr sz="800" spc="15" dirty="0">
                <a:latin typeface="Microsoft Sans Serif"/>
                <a:cs typeface="Microsoft Sans Serif"/>
              </a:rPr>
              <a:t>excitación,</a:t>
            </a:r>
            <a:r>
              <a:rPr sz="800" dirty="0">
                <a:latin typeface="Microsoft Sans Serif"/>
                <a:cs typeface="Microsoft Sans Serif"/>
              </a:rPr>
              <a:t> </a:t>
            </a:r>
            <a:r>
              <a:rPr sz="800" spc="30" dirty="0">
                <a:latin typeface="Microsoft Sans Serif"/>
                <a:cs typeface="Microsoft Sans Serif"/>
              </a:rPr>
              <a:t>funciona</a:t>
            </a:r>
            <a:r>
              <a:rPr sz="800" dirty="0">
                <a:latin typeface="Microsoft Sans Serif"/>
                <a:cs typeface="Microsoft Sans Serif"/>
              </a:rPr>
              <a:t> a </a:t>
            </a:r>
            <a:r>
              <a:rPr sz="800" spc="-200" dirty="0">
                <a:latin typeface="Microsoft Sans Serif"/>
                <a:cs typeface="Microsoft Sans Serif"/>
              </a:rPr>
              <a:t> </a:t>
            </a:r>
            <a:r>
              <a:rPr sz="800" spc="30" dirty="0">
                <a:latin typeface="Microsoft Sans Serif"/>
                <a:cs typeface="Microsoft Sans Serif"/>
              </a:rPr>
              <a:t>una </a:t>
            </a:r>
            <a:r>
              <a:rPr sz="800" spc="20" dirty="0">
                <a:latin typeface="Microsoft Sans Serif"/>
                <a:cs typeface="Microsoft Sans Serif"/>
              </a:rPr>
              <a:t>velocidad </a:t>
            </a:r>
            <a:r>
              <a:rPr sz="800" spc="30" dirty="0">
                <a:latin typeface="Microsoft Sans Serif"/>
                <a:cs typeface="Microsoft Sans Serif"/>
              </a:rPr>
              <a:t>superior </a:t>
            </a:r>
            <a:r>
              <a:rPr sz="800" dirty="0">
                <a:latin typeface="Microsoft Sans Serif"/>
                <a:cs typeface="Microsoft Sans Serif"/>
              </a:rPr>
              <a:t>a </a:t>
            </a:r>
            <a:r>
              <a:rPr sz="800" spc="10" dirty="0">
                <a:latin typeface="Microsoft Sans Serif"/>
                <a:cs typeface="Microsoft Sans Serif"/>
              </a:rPr>
              <a:t>la </a:t>
            </a:r>
            <a:r>
              <a:rPr sz="800" spc="20" dirty="0">
                <a:latin typeface="Microsoft Sans Serif"/>
                <a:cs typeface="Microsoft Sans Serif"/>
              </a:rPr>
              <a:t>síncrona </a:t>
            </a:r>
            <a:r>
              <a:rPr sz="800" spc="5" dirty="0">
                <a:latin typeface="Microsoft Sans Serif"/>
                <a:cs typeface="Microsoft Sans Serif"/>
              </a:rPr>
              <a:t>y </a:t>
            </a:r>
            <a:r>
              <a:rPr sz="800" spc="30" dirty="0">
                <a:latin typeface="Microsoft Sans Serif"/>
                <a:cs typeface="Microsoft Sans Serif"/>
              </a:rPr>
              <a:t>opera </a:t>
            </a:r>
            <a:r>
              <a:rPr sz="800" spc="35" dirty="0">
                <a:latin typeface="Microsoft Sans Serif"/>
                <a:cs typeface="Microsoft Sans Serif"/>
              </a:rPr>
              <a:t>como </a:t>
            </a:r>
            <a:r>
              <a:rPr sz="800" spc="45" dirty="0">
                <a:latin typeface="Microsoft Sans Serif"/>
                <a:cs typeface="Microsoft Sans Serif"/>
              </a:rPr>
              <a:t>un </a:t>
            </a:r>
            <a:r>
              <a:rPr sz="800" spc="35" dirty="0">
                <a:latin typeface="Microsoft Sans Serif"/>
                <a:cs typeface="Microsoft Sans Serif"/>
              </a:rPr>
              <a:t>generador </a:t>
            </a:r>
            <a:r>
              <a:rPr sz="800" spc="40" dirty="0">
                <a:latin typeface="Microsoft Sans Serif"/>
                <a:cs typeface="Microsoft Sans Serif"/>
              </a:rPr>
              <a:t> </a:t>
            </a:r>
            <a:r>
              <a:rPr sz="800" spc="25" dirty="0">
                <a:latin typeface="Microsoft Sans Serif"/>
                <a:cs typeface="Microsoft Sans Serif"/>
              </a:rPr>
              <a:t>de inducción </a:t>
            </a:r>
            <a:r>
              <a:rPr sz="800" spc="35" dirty="0">
                <a:latin typeface="Microsoft Sans Serif"/>
                <a:cs typeface="Microsoft Sans Serif"/>
              </a:rPr>
              <a:t>entregando </a:t>
            </a:r>
            <a:r>
              <a:rPr sz="800" spc="25" dirty="0">
                <a:latin typeface="Microsoft Sans Serif"/>
                <a:cs typeface="Microsoft Sans Serif"/>
              </a:rPr>
              <a:t>potencia </a:t>
            </a:r>
            <a:r>
              <a:rPr sz="800" spc="20" dirty="0">
                <a:latin typeface="Microsoft Sans Serif"/>
                <a:cs typeface="Microsoft Sans Serif"/>
              </a:rPr>
              <a:t>real </a:t>
            </a:r>
            <a:r>
              <a:rPr sz="800" spc="-5" dirty="0">
                <a:latin typeface="Microsoft Sans Serif"/>
                <a:cs typeface="Microsoft Sans Serif"/>
              </a:rPr>
              <a:t>(MW) </a:t>
            </a:r>
            <a:r>
              <a:rPr sz="800" spc="10" dirty="0">
                <a:latin typeface="Microsoft Sans Serif"/>
                <a:cs typeface="Microsoft Sans Serif"/>
              </a:rPr>
              <a:t>al </a:t>
            </a:r>
            <a:r>
              <a:rPr sz="800" spc="15" dirty="0">
                <a:latin typeface="Microsoft Sans Serif"/>
                <a:cs typeface="Microsoft Sans Serif"/>
              </a:rPr>
              <a:t>sistema. </a:t>
            </a:r>
            <a:r>
              <a:rPr sz="800" dirty="0">
                <a:latin typeface="Microsoft Sans Serif"/>
                <a:cs typeface="Microsoft Sans Serif"/>
              </a:rPr>
              <a:t>Al </a:t>
            </a:r>
            <a:r>
              <a:rPr sz="800" spc="40" dirty="0">
                <a:latin typeface="Microsoft Sans Serif"/>
                <a:cs typeface="Microsoft Sans Serif"/>
              </a:rPr>
              <a:t>mismo </a:t>
            </a:r>
            <a:r>
              <a:rPr sz="800" spc="45" dirty="0">
                <a:latin typeface="Microsoft Sans Serif"/>
                <a:cs typeface="Microsoft Sans Serif"/>
              </a:rPr>
              <a:t> </a:t>
            </a:r>
            <a:r>
              <a:rPr sz="800" spc="35" dirty="0">
                <a:latin typeface="Microsoft Sans Serif"/>
                <a:cs typeface="Microsoft Sans Serif"/>
              </a:rPr>
              <a:t>tiempo, </a:t>
            </a:r>
            <a:r>
              <a:rPr sz="800" spc="15" dirty="0">
                <a:latin typeface="Microsoft Sans Serif"/>
                <a:cs typeface="Microsoft Sans Serif"/>
              </a:rPr>
              <a:t>el </a:t>
            </a:r>
            <a:r>
              <a:rPr sz="800" spc="35" dirty="0">
                <a:latin typeface="Microsoft Sans Serif"/>
                <a:cs typeface="Microsoft Sans Serif"/>
              </a:rPr>
              <a:t>generador </a:t>
            </a:r>
            <a:r>
              <a:rPr sz="800" spc="30" dirty="0">
                <a:latin typeface="Microsoft Sans Serif"/>
                <a:cs typeface="Microsoft Sans Serif"/>
              </a:rPr>
              <a:t>obtiene </a:t>
            </a:r>
            <a:r>
              <a:rPr sz="800" spc="15" dirty="0">
                <a:latin typeface="Microsoft Sans Serif"/>
                <a:cs typeface="Microsoft Sans Serif"/>
              </a:rPr>
              <a:t>su </a:t>
            </a:r>
            <a:r>
              <a:rPr sz="800" spc="20" dirty="0">
                <a:latin typeface="Microsoft Sans Serif"/>
                <a:cs typeface="Microsoft Sans Serif"/>
              </a:rPr>
              <a:t>excitación </a:t>
            </a:r>
            <a:r>
              <a:rPr sz="800" spc="25" dirty="0">
                <a:latin typeface="Microsoft Sans Serif"/>
                <a:cs typeface="Microsoft Sans Serif"/>
              </a:rPr>
              <a:t>del </a:t>
            </a:r>
            <a:r>
              <a:rPr sz="800" spc="20" dirty="0">
                <a:latin typeface="Microsoft Sans Serif"/>
                <a:cs typeface="Microsoft Sans Serif"/>
              </a:rPr>
              <a:t>sistema </a:t>
            </a:r>
            <a:r>
              <a:rPr sz="800" spc="25" dirty="0">
                <a:latin typeface="Microsoft Sans Serif"/>
                <a:cs typeface="Microsoft Sans Serif"/>
              </a:rPr>
              <a:t>en </a:t>
            </a:r>
            <a:r>
              <a:rPr sz="800" spc="45" dirty="0">
                <a:latin typeface="Microsoft Sans Serif"/>
                <a:cs typeface="Microsoft Sans Serif"/>
              </a:rPr>
              <a:t>forma </a:t>
            </a:r>
            <a:r>
              <a:rPr sz="800" spc="50" dirty="0">
                <a:latin typeface="Microsoft Sans Serif"/>
                <a:cs typeface="Microsoft Sans Serif"/>
              </a:rPr>
              <a:t> </a:t>
            </a:r>
            <a:r>
              <a:rPr sz="800" spc="25" dirty="0">
                <a:latin typeface="Microsoft Sans Serif"/>
                <a:cs typeface="Microsoft Sans Serif"/>
              </a:rPr>
              <a:t>de</a:t>
            </a:r>
            <a:r>
              <a:rPr sz="800" dirty="0">
                <a:latin typeface="Microsoft Sans Serif"/>
                <a:cs typeface="Microsoft Sans Serif"/>
              </a:rPr>
              <a:t> </a:t>
            </a:r>
            <a:r>
              <a:rPr sz="800" spc="10" dirty="0">
                <a:latin typeface="Microsoft Sans Serif"/>
                <a:cs typeface="Microsoft Sans Serif"/>
              </a:rPr>
              <a:t>vars</a:t>
            </a:r>
            <a:r>
              <a:rPr sz="800" dirty="0">
                <a:latin typeface="Microsoft Sans Serif"/>
                <a:cs typeface="Microsoft Sans Serif"/>
              </a:rPr>
              <a:t> </a:t>
            </a:r>
            <a:r>
              <a:rPr sz="800" spc="5" dirty="0">
                <a:latin typeface="Microsoft Sans Serif"/>
                <a:cs typeface="Microsoft Sans Serif"/>
              </a:rPr>
              <a:t>y</a:t>
            </a:r>
            <a:r>
              <a:rPr sz="800" dirty="0">
                <a:latin typeface="Microsoft Sans Serif"/>
                <a:cs typeface="Microsoft Sans Serif"/>
              </a:rPr>
              <a:t> </a:t>
            </a:r>
            <a:r>
              <a:rPr sz="800" spc="-10" dirty="0">
                <a:latin typeface="Microsoft Sans Serif"/>
                <a:cs typeface="Microsoft Sans Serif"/>
              </a:rPr>
              <a:t>se</a:t>
            </a:r>
            <a:r>
              <a:rPr sz="800" dirty="0">
                <a:latin typeface="Microsoft Sans Serif"/>
                <a:cs typeface="Microsoft Sans Serif"/>
              </a:rPr>
              <a:t> </a:t>
            </a:r>
            <a:r>
              <a:rPr sz="800" spc="25" dirty="0">
                <a:latin typeface="Microsoft Sans Serif"/>
                <a:cs typeface="Microsoft Sans Serif"/>
              </a:rPr>
              <a:t>convierte</a:t>
            </a:r>
            <a:r>
              <a:rPr sz="800" dirty="0">
                <a:latin typeface="Microsoft Sans Serif"/>
                <a:cs typeface="Microsoft Sans Serif"/>
              </a:rPr>
              <a:t> </a:t>
            </a:r>
            <a:r>
              <a:rPr sz="800" spc="25" dirty="0">
                <a:latin typeface="Microsoft Sans Serif"/>
                <a:cs typeface="Microsoft Sans Serif"/>
              </a:rPr>
              <a:t>en</a:t>
            </a:r>
            <a:r>
              <a:rPr sz="800" dirty="0">
                <a:latin typeface="Microsoft Sans Serif"/>
                <a:cs typeface="Microsoft Sans Serif"/>
              </a:rPr>
              <a:t> </a:t>
            </a:r>
            <a:r>
              <a:rPr sz="800" spc="45" dirty="0">
                <a:latin typeface="Microsoft Sans Serif"/>
                <a:cs typeface="Microsoft Sans Serif"/>
              </a:rPr>
              <a:t>un</a:t>
            </a:r>
            <a:r>
              <a:rPr sz="800" dirty="0">
                <a:latin typeface="Microsoft Sans Serif"/>
                <a:cs typeface="Microsoft Sans Serif"/>
              </a:rPr>
              <a:t> </a:t>
            </a:r>
            <a:r>
              <a:rPr sz="800" spc="40" dirty="0">
                <a:latin typeface="Microsoft Sans Serif"/>
                <a:cs typeface="Microsoft Sans Serif"/>
              </a:rPr>
              <a:t>gran</a:t>
            </a:r>
            <a:r>
              <a:rPr sz="800" dirty="0">
                <a:latin typeface="Microsoft Sans Serif"/>
                <a:cs typeface="Microsoft Sans Serif"/>
              </a:rPr>
              <a:t> </a:t>
            </a:r>
            <a:r>
              <a:rPr sz="800" spc="25" dirty="0">
                <a:latin typeface="Microsoft Sans Serif"/>
                <a:cs typeface="Microsoft Sans Serif"/>
              </a:rPr>
              <a:t>drenaje</a:t>
            </a:r>
            <a:r>
              <a:rPr sz="800" dirty="0">
                <a:latin typeface="Microsoft Sans Serif"/>
                <a:cs typeface="Microsoft Sans Serif"/>
              </a:rPr>
              <a:t> </a:t>
            </a:r>
            <a:r>
              <a:rPr sz="800" spc="20" dirty="0">
                <a:latin typeface="Microsoft Sans Serif"/>
                <a:cs typeface="Microsoft Sans Serif"/>
              </a:rPr>
              <a:t>reactivo</a:t>
            </a:r>
            <a:r>
              <a:rPr sz="800" dirty="0">
                <a:latin typeface="Microsoft Sans Serif"/>
                <a:cs typeface="Microsoft Sans Serif"/>
              </a:rPr>
              <a:t> </a:t>
            </a:r>
            <a:r>
              <a:rPr sz="800" spc="25" dirty="0">
                <a:latin typeface="Microsoft Sans Serif"/>
                <a:cs typeface="Microsoft Sans Serif"/>
              </a:rPr>
              <a:t>del</a:t>
            </a:r>
            <a:r>
              <a:rPr sz="800" dirty="0">
                <a:latin typeface="Microsoft Sans Serif"/>
                <a:cs typeface="Microsoft Sans Serif"/>
              </a:rPr>
              <a:t> </a:t>
            </a:r>
            <a:r>
              <a:rPr sz="800" spc="15" dirty="0">
                <a:latin typeface="Microsoft Sans Serif"/>
                <a:cs typeface="Microsoft Sans Serif"/>
              </a:rPr>
              <a:t>sistema.</a:t>
            </a:r>
            <a:r>
              <a:rPr sz="800" dirty="0">
                <a:latin typeface="Microsoft Sans Serif"/>
                <a:cs typeface="Microsoft Sans Serif"/>
              </a:rPr>
              <a:t> </a:t>
            </a:r>
            <a:r>
              <a:rPr sz="800" spc="-10" dirty="0">
                <a:latin typeface="Microsoft Sans Serif"/>
                <a:cs typeface="Microsoft Sans Serif"/>
              </a:rPr>
              <a:t>Este </a:t>
            </a:r>
            <a:r>
              <a:rPr sz="800" spc="-195" dirty="0">
                <a:latin typeface="Microsoft Sans Serif"/>
                <a:cs typeface="Microsoft Sans Serif"/>
              </a:rPr>
              <a:t> </a:t>
            </a:r>
            <a:r>
              <a:rPr sz="800" spc="40" dirty="0">
                <a:latin typeface="Microsoft Sans Serif"/>
                <a:cs typeface="Microsoft Sans Serif"/>
              </a:rPr>
              <a:t>gran </a:t>
            </a:r>
            <a:r>
              <a:rPr sz="800" spc="25" dirty="0">
                <a:latin typeface="Microsoft Sans Serif"/>
                <a:cs typeface="Microsoft Sans Serif"/>
              </a:rPr>
              <a:t>drenaje </a:t>
            </a:r>
            <a:r>
              <a:rPr sz="800" spc="20" dirty="0">
                <a:latin typeface="Microsoft Sans Serif"/>
                <a:cs typeface="Microsoft Sans Serif"/>
              </a:rPr>
              <a:t>reactivo </a:t>
            </a:r>
            <a:r>
              <a:rPr sz="800" dirty="0">
                <a:latin typeface="Microsoft Sans Serif"/>
                <a:cs typeface="Microsoft Sans Serif"/>
              </a:rPr>
              <a:t>causa </a:t>
            </a:r>
            <a:r>
              <a:rPr sz="800" spc="30" dirty="0">
                <a:latin typeface="Microsoft Sans Serif"/>
                <a:cs typeface="Microsoft Sans Serif"/>
              </a:rPr>
              <a:t>problemas </a:t>
            </a:r>
            <a:r>
              <a:rPr sz="800" spc="10" dirty="0">
                <a:latin typeface="Microsoft Sans Serif"/>
                <a:cs typeface="Microsoft Sans Serif"/>
              </a:rPr>
              <a:t>al </a:t>
            </a:r>
            <a:r>
              <a:rPr sz="800" spc="30" dirty="0">
                <a:latin typeface="Microsoft Sans Serif"/>
                <a:cs typeface="Microsoft Sans Serif"/>
              </a:rPr>
              <a:t>generador, </a:t>
            </a:r>
            <a:r>
              <a:rPr sz="800" dirty="0">
                <a:latin typeface="Microsoft Sans Serif"/>
                <a:cs typeface="Microsoft Sans Serif"/>
              </a:rPr>
              <a:t>a las </a:t>
            </a:r>
            <a:r>
              <a:rPr sz="800" spc="5" dirty="0">
                <a:latin typeface="Microsoft Sans Serif"/>
                <a:cs typeface="Microsoft Sans Serif"/>
              </a:rPr>
              <a:t> </a:t>
            </a:r>
            <a:r>
              <a:rPr sz="800" spc="30" dirty="0">
                <a:latin typeface="Microsoft Sans Serif"/>
                <a:cs typeface="Microsoft Sans Serif"/>
              </a:rPr>
              <a:t>máquinas </a:t>
            </a:r>
            <a:r>
              <a:rPr sz="800" spc="15" dirty="0">
                <a:latin typeface="Microsoft Sans Serif"/>
                <a:cs typeface="Microsoft Sans Serif"/>
              </a:rPr>
              <a:t>adyacentes </a:t>
            </a:r>
            <a:r>
              <a:rPr sz="800" spc="5" dirty="0">
                <a:latin typeface="Microsoft Sans Serif"/>
                <a:cs typeface="Microsoft Sans Serif"/>
              </a:rPr>
              <a:t>y </a:t>
            </a:r>
            <a:r>
              <a:rPr sz="800" spc="10" dirty="0">
                <a:latin typeface="Microsoft Sans Serif"/>
                <a:cs typeface="Microsoft Sans Serif"/>
              </a:rPr>
              <a:t>al </a:t>
            </a:r>
            <a:r>
              <a:rPr sz="800" spc="20" dirty="0">
                <a:latin typeface="Microsoft Sans Serif"/>
                <a:cs typeface="Microsoft Sans Serif"/>
              </a:rPr>
              <a:t>sistema </a:t>
            </a:r>
            <a:r>
              <a:rPr sz="800" spc="25" dirty="0">
                <a:latin typeface="Microsoft Sans Serif"/>
                <a:cs typeface="Microsoft Sans Serif"/>
              </a:rPr>
              <a:t>de </a:t>
            </a:r>
            <a:r>
              <a:rPr sz="800" spc="20" dirty="0">
                <a:latin typeface="Microsoft Sans Serif"/>
                <a:cs typeface="Microsoft Sans Serif"/>
              </a:rPr>
              <a:t>energía. </a:t>
            </a:r>
            <a:r>
              <a:rPr sz="800" spc="-35" dirty="0">
                <a:latin typeface="Microsoft Sans Serif"/>
                <a:cs typeface="Microsoft Sans Serif"/>
              </a:rPr>
              <a:t>El </a:t>
            </a:r>
            <a:r>
              <a:rPr sz="800" spc="35" dirty="0">
                <a:latin typeface="Microsoft Sans Serif"/>
                <a:cs typeface="Microsoft Sans Serif"/>
              </a:rPr>
              <a:t>impacto </a:t>
            </a:r>
            <a:r>
              <a:rPr sz="800" spc="25" dirty="0">
                <a:latin typeface="Microsoft Sans Serif"/>
                <a:cs typeface="Microsoft Sans Serif"/>
              </a:rPr>
              <a:t>en </a:t>
            </a:r>
            <a:r>
              <a:rPr sz="800" spc="15" dirty="0">
                <a:latin typeface="Microsoft Sans Serif"/>
                <a:cs typeface="Microsoft Sans Serif"/>
              </a:rPr>
              <a:t>el </a:t>
            </a:r>
            <a:r>
              <a:rPr sz="800" spc="20" dirty="0">
                <a:latin typeface="Microsoft Sans Serif"/>
                <a:cs typeface="Microsoft Sans Serif"/>
              </a:rPr>
              <a:t> sistema </a:t>
            </a:r>
            <a:r>
              <a:rPr sz="800" spc="25" dirty="0">
                <a:latin typeface="Microsoft Sans Serif"/>
                <a:cs typeface="Microsoft Sans Serif"/>
              </a:rPr>
              <a:t>de </a:t>
            </a:r>
            <a:r>
              <a:rPr sz="800" spc="10" dirty="0">
                <a:latin typeface="Microsoft Sans Serif"/>
                <a:cs typeface="Microsoft Sans Serif"/>
              </a:rPr>
              <a:t>la </a:t>
            </a:r>
            <a:r>
              <a:rPr sz="800" spc="30" dirty="0">
                <a:latin typeface="Microsoft Sans Serif"/>
                <a:cs typeface="Microsoft Sans Serif"/>
              </a:rPr>
              <a:t>pérdida </a:t>
            </a:r>
            <a:r>
              <a:rPr sz="800" spc="25" dirty="0">
                <a:latin typeface="Microsoft Sans Serif"/>
                <a:cs typeface="Microsoft Sans Serif"/>
              </a:rPr>
              <a:t>de </a:t>
            </a:r>
            <a:r>
              <a:rPr sz="800" spc="30" dirty="0">
                <a:latin typeface="Microsoft Sans Serif"/>
                <a:cs typeface="Microsoft Sans Serif"/>
              </a:rPr>
              <a:t>campo </a:t>
            </a:r>
            <a:r>
              <a:rPr sz="800" spc="25" dirty="0">
                <a:latin typeface="Microsoft Sans Serif"/>
                <a:cs typeface="Microsoft Sans Serif"/>
              </a:rPr>
              <a:t>en </a:t>
            </a:r>
            <a:r>
              <a:rPr sz="800" spc="45" dirty="0">
                <a:latin typeface="Microsoft Sans Serif"/>
                <a:cs typeface="Microsoft Sans Serif"/>
              </a:rPr>
              <a:t>un </a:t>
            </a:r>
            <a:r>
              <a:rPr sz="800" spc="35" dirty="0">
                <a:latin typeface="Microsoft Sans Serif"/>
                <a:cs typeface="Microsoft Sans Serif"/>
              </a:rPr>
              <a:t>generador </a:t>
            </a:r>
            <a:r>
              <a:rPr sz="800" spc="25" dirty="0">
                <a:latin typeface="Microsoft Sans Serif"/>
                <a:cs typeface="Microsoft Sans Serif"/>
              </a:rPr>
              <a:t>depende de </a:t>
            </a:r>
            <a:r>
              <a:rPr sz="800" spc="10" dirty="0">
                <a:latin typeface="Microsoft Sans Serif"/>
                <a:cs typeface="Microsoft Sans Serif"/>
              </a:rPr>
              <a:t>la </a:t>
            </a:r>
            <a:r>
              <a:rPr sz="800" spc="15" dirty="0">
                <a:latin typeface="Microsoft Sans Serif"/>
                <a:cs typeface="Microsoft Sans Serif"/>
              </a:rPr>
              <a:t> </a:t>
            </a:r>
            <a:r>
              <a:rPr sz="800" spc="25" dirty="0">
                <a:latin typeface="Microsoft Sans Serif"/>
                <a:cs typeface="Microsoft Sans Serif"/>
              </a:rPr>
              <a:t>rigidez</a:t>
            </a:r>
            <a:r>
              <a:rPr sz="800" spc="-10" dirty="0">
                <a:latin typeface="Microsoft Sans Serif"/>
                <a:cs typeface="Microsoft Sans Serif"/>
              </a:rPr>
              <a:t> </a:t>
            </a:r>
            <a:r>
              <a:rPr sz="800" spc="25" dirty="0">
                <a:latin typeface="Microsoft Sans Serif"/>
                <a:cs typeface="Microsoft Sans Serif"/>
              </a:rPr>
              <a:t>del</a:t>
            </a:r>
            <a:r>
              <a:rPr sz="800" spc="-5" dirty="0">
                <a:latin typeface="Microsoft Sans Serif"/>
                <a:cs typeface="Microsoft Sans Serif"/>
              </a:rPr>
              <a:t> </a:t>
            </a:r>
            <a:r>
              <a:rPr sz="800" spc="20" dirty="0">
                <a:latin typeface="Microsoft Sans Serif"/>
                <a:cs typeface="Microsoft Sans Serif"/>
              </a:rPr>
              <a:t>sistema</a:t>
            </a:r>
            <a:r>
              <a:rPr sz="800" spc="-5" dirty="0">
                <a:latin typeface="Microsoft Sans Serif"/>
                <a:cs typeface="Microsoft Sans Serif"/>
              </a:rPr>
              <a:t> </a:t>
            </a:r>
            <a:r>
              <a:rPr sz="800" spc="20" dirty="0">
                <a:latin typeface="Microsoft Sans Serif"/>
                <a:cs typeface="Microsoft Sans Serif"/>
              </a:rPr>
              <a:t>conectado,</a:t>
            </a:r>
            <a:r>
              <a:rPr sz="800" spc="-5" dirty="0">
                <a:latin typeface="Microsoft Sans Serif"/>
                <a:cs typeface="Microsoft Sans Serif"/>
              </a:rPr>
              <a:t> </a:t>
            </a:r>
            <a:r>
              <a:rPr sz="800" spc="10" dirty="0">
                <a:latin typeface="Microsoft Sans Serif"/>
                <a:cs typeface="Microsoft Sans Serif"/>
              </a:rPr>
              <a:t>la</a:t>
            </a:r>
            <a:r>
              <a:rPr sz="800" spc="-10" dirty="0">
                <a:latin typeface="Microsoft Sans Serif"/>
                <a:cs typeface="Microsoft Sans Serif"/>
              </a:rPr>
              <a:t> </a:t>
            </a:r>
            <a:r>
              <a:rPr sz="800" spc="20" dirty="0">
                <a:latin typeface="Microsoft Sans Serif"/>
                <a:cs typeface="Microsoft Sans Serif"/>
              </a:rPr>
              <a:t>carga</a:t>
            </a:r>
            <a:r>
              <a:rPr sz="800" spc="-5" dirty="0">
                <a:latin typeface="Microsoft Sans Serif"/>
                <a:cs typeface="Microsoft Sans Serif"/>
              </a:rPr>
              <a:t> </a:t>
            </a:r>
            <a:r>
              <a:rPr sz="800" spc="25" dirty="0">
                <a:latin typeface="Microsoft Sans Serif"/>
                <a:cs typeface="Microsoft Sans Serif"/>
              </a:rPr>
              <a:t>en</a:t>
            </a:r>
            <a:r>
              <a:rPr sz="800" spc="-5" dirty="0">
                <a:latin typeface="Microsoft Sans Serif"/>
                <a:cs typeface="Microsoft Sans Serif"/>
              </a:rPr>
              <a:t> </a:t>
            </a:r>
            <a:r>
              <a:rPr sz="800" spc="15" dirty="0">
                <a:latin typeface="Microsoft Sans Serif"/>
                <a:cs typeface="Microsoft Sans Serif"/>
              </a:rPr>
              <a:t>el</a:t>
            </a:r>
            <a:r>
              <a:rPr sz="800" spc="-5" dirty="0">
                <a:latin typeface="Microsoft Sans Serif"/>
                <a:cs typeface="Microsoft Sans Serif"/>
              </a:rPr>
              <a:t> </a:t>
            </a:r>
            <a:r>
              <a:rPr sz="800" spc="35" dirty="0">
                <a:latin typeface="Microsoft Sans Serif"/>
                <a:cs typeface="Microsoft Sans Serif"/>
              </a:rPr>
              <a:t>generador</a:t>
            </a:r>
            <a:r>
              <a:rPr sz="800" spc="-10" dirty="0">
                <a:latin typeface="Microsoft Sans Serif"/>
                <a:cs typeface="Microsoft Sans Serif"/>
              </a:rPr>
              <a:t> </a:t>
            </a:r>
            <a:r>
              <a:rPr sz="800" spc="20" dirty="0">
                <a:latin typeface="Microsoft Sans Serif"/>
                <a:cs typeface="Microsoft Sans Serif"/>
              </a:rPr>
              <a:t>antes</a:t>
            </a:r>
            <a:r>
              <a:rPr sz="800" spc="-5" dirty="0">
                <a:latin typeface="Microsoft Sans Serif"/>
                <a:cs typeface="Microsoft Sans Serif"/>
              </a:rPr>
              <a:t> </a:t>
            </a:r>
            <a:r>
              <a:rPr sz="800" spc="25" dirty="0">
                <a:latin typeface="Microsoft Sans Serif"/>
                <a:cs typeface="Microsoft Sans Serif"/>
              </a:rPr>
              <a:t>de</a:t>
            </a:r>
            <a:r>
              <a:rPr sz="800" spc="-5" dirty="0">
                <a:latin typeface="Microsoft Sans Serif"/>
                <a:cs typeface="Microsoft Sans Serif"/>
              </a:rPr>
              <a:t> </a:t>
            </a:r>
            <a:r>
              <a:rPr sz="800" spc="10" dirty="0">
                <a:latin typeface="Microsoft Sans Serif"/>
                <a:cs typeface="Microsoft Sans Serif"/>
              </a:rPr>
              <a:t>la </a:t>
            </a:r>
            <a:r>
              <a:rPr sz="800" spc="-200" dirty="0">
                <a:latin typeface="Microsoft Sans Serif"/>
                <a:cs typeface="Microsoft Sans Serif"/>
              </a:rPr>
              <a:t> </a:t>
            </a:r>
            <a:r>
              <a:rPr sz="800" spc="30" dirty="0">
                <a:latin typeface="Microsoft Sans Serif"/>
                <a:cs typeface="Microsoft Sans Serif"/>
              </a:rPr>
              <a:t>pérdida</a:t>
            </a:r>
            <a:r>
              <a:rPr sz="800" spc="-10" dirty="0">
                <a:latin typeface="Microsoft Sans Serif"/>
                <a:cs typeface="Microsoft Sans Serif"/>
              </a:rPr>
              <a:t> </a:t>
            </a:r>
            <a:r>
              <a:rPr sz="800" spc="25" dirty="0">
                <a:latin typeface="Microsoft Sans Serif"/>
                <a:cs typeface="Microsoft Sans Serif"/>
              </a:rPr>
              <a:t>de</a:t>
            </a:r>
            <a:r>
              <a:rPr sz="800" spc="-5" dirty="0">
                <a:latin typeface="Microsoft Sans Serif"/>
                <a:cs typeface="Microsoft Sans Serif"/>
              </a:rPr>
              <a:t> </a:t>
            </a:r>
            <a:r>
              <a:rPr sz="800" spc="30" dirty="0">
                <a:latin typeface="Microsoft Sans Serif"/>
                <a:cs typeface="Microsoft Sans Serif"/>
              </a:rPr>
              <a:t>campo</a:t>
            </a:r>
            <a:r>
              <a:rPr sz="800" spc="-5" dirty="0">
                <a:latin typeface="Microsoft Sans Serif"/>
                <a:cs typeface="Microsoft Sans Serif"/>
              </a:rPr>
              <a:t> </a:t>
            </a:r>
            <a:r>
              <a:rPr sz="800" spc="5" dirty="0">
                <a:latin typeface="Microsoft Sans Serif"/>
                <a:cs typeface="Microsoft Sans Serif"/>
              </a:rPr>
              <a:t>y</a:t>
            </a:r>
            <a:r>
              <a:rPr sz="800" spc="-5" dirty="0">
                <a:latin typeface="Microsoft Sans Serif"/>
                <a:cs typeface="Microsoft Sans Serif"/>
              </a:rPr>
              <a:t> </a:t>
            </a:r>
            <a:r>
              <a:rPr sz="800" spc="15" dirty="0">
                <a:latin typeface="Microsoft Sans Serif"/>
                <a:cs typeface="Microsoft Sans Serif"/>
              </a:rPr>
              <a:t>el</a:t>
            </a:r>
            <a:r>
              <a:rPr sz="800" spc="-5" dirty="0">
                <a:latin typeface="Microsoft Sans Serif"/>
                <a:cs typeface="Microsoft Sans Serif"/>
              </a:rPr>
              <a:t> </a:t>
            </a:r>
            <a:r>
              <a:rPr sz="800" spc="40" dirty="0">
                <a:latin typeface="Microsoft Sans Serif"/>
                <a:cs typeface="Microsoft Sans Serif"/>
              </a:rPr>
              <a:t>tamaño</a:t>
            </a:r>
            <a:r>
              <a:rPr sz="800" spc="-5" dirty="0">
                <a:latin typeface="Microsoft Sans Serif"/>
                <a:cs typeface="Microsoft Sans Serif"/>
              </a:rPr>
              <a:t> </a:t>
            </a:r>
            <a:r>
              <a:rPr sz="800" spc="25" dirty="0">
                <a:latin typeface="Microsoft Sans Serif"/>
                <a:cs typeface="Microsoft Sans Serif"/>
              </a:rPr>
              <a:t>del</a:t>
            </a:r>
            <a:r>
              <a:rPr sz="800" spc="-5" dirty="0">
                <a:latin typeface="Microsoft Sans Serif"/>
                <a:cs typeface="Microsoft Sans Serif"/>
              </a:rPr>
              <a:t> </a:t>
            </a:r>
            <a:r>
              <a:rPr sz="800" spc="30" dirty="0">
                <a:latin typeface="Microsoft Sans Serif"/>
                <a:cs typeface="Microsoft Sans Serif"/>
              </a:rPr>
              <a:t>generador.</a:t>
            </a:r>
            <a:endParaRPr sz="800">
              <a:latin typeface="Microsoft Sans Serif"/>
              <a:cs typeface="Microsoft Sans Serif"/>
            </a:endParaRPr>
          </a:p>
        </p:txBody>
      </p:sp>
      <p:sp>
        <p:nvSpPr>
          <p:cNvPr id="88" name="object 88"/>
          <p:cNvSpPr txBox="1"/>
          <p:nvPr/>
        </p:nvSpPr>
        <p:spPr>
          <a:xfrm>
            <a:off x="9089611" y="7391595"/>
            <a:ext cx="7431015" cy="936795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954405">
              <a:lnSpc>
                <a:spcPct val="100000"/>
              </a:lnSpc>
              <a:spcBef>
                <a:spcPts val="100"/>
              </a:spcBef>
            </a:pPr>
            <a:r>
              <a:rPr sz="750" spc="25" dirty="0">
                <a:latin typeface="Microsoft Sans Serif"/>
                <a:cs typeface="Microsoft Sans Serif"/>
              </a:rPr>
              <a:t>II.</a:t>
            </a:r>
            <a:r>
              <a:rPr sz="750" spc="-15" dirty="0">
                <a:latin typeface="Microsoft Sans Serif"/>
                <a:cs typeface="Microsoft Sans Serif"/>
              </a:rPr>
              <a:t> </a:t>
            </a:r>
            <a:r>
              <a:rPr sz="750" spc="-25" dirty="0">
                <a:latin typeface="Microsoft Sans Serif"/>
                <a:cs typeface="Microsoft Sans Serif"/>
              </a:rPr>
              <a:t>GRAMO</a:t>
            </a:r>
            <a:r>
              <a:rPr sz="600" spc="-25" dirty="0">
                <a:latin typeface="Microsoft Sans Serif"/>
                <a:cs typeface="Microsoft Sans Serif"/>
              </a:rPr>
              <a:t>ENERADOR</a:t>
            </a:r>
            <a:r>
              <a:rPr sz="750" spc="-25" dirty="0">
                <a:latin typeface="Microsoft Sans Serif"/>
                <a:cs typeface="Microsoft Sans Serif"/>
              </a:rPr>
              <a:t>D</a:t>
            </a:r>
            <a:r>
              <a:rPr sz="600" spc="-25" dirty="0">
                <a:latin typeface="Microsoft Sans Serif"/>
                <a:cs typeface="Microsoft Sans Serif"/>
              </a:rPr>
              <a:t>AMAGE</a:t>
            </a:r>
            <a:endParaRPr sz="600">
              <a:latin typeface="Microsoft Sans Serif"/>
              <a:cs typeface="Microsoft Sans Serif"/>
            </a:endParaRPr>
          </a:p>
          <a:p>
            <a:pPr marL="12700" marR="5080" indent="153670">
              <a:lnSpc>
                <a:spcPct val="143000"/>
              </a:lnSpc>
              <a:spcBef>
                <a:spcPts val="325"/>
              </a:spcBef>
            </a:pPr>
            <a:r>
              <a:rPr sz="700" spc="15" dirty="0">
                <a:latin typeface="Microsoft Sans Serif"/>
                <a:cs typeface="Microsoft Sans Serif"/>
              </a:rPr>
              <a:t>Cuando </a:t>
            </a:r>
            <a:r>
              <a:rPr sz="700" spc="40" dirty="0">
                <a:latin typeface="Microsoft Sans Serif"/>
                <a:cs typeface="Microsoft Sans Serif"/>
              </a:rPr>
              <a:t>un </a:t>
            </a:r>
            <a:r>
              <a:rPr sz="700" spc="30" dirty="0">
                <a:latin typeface="Microsoft Sans Serif"/>
                <a:cs typeface="Microsoft Sans Serif"/>
              </a:rPr>
              <a:t>generador </a:t>
            </a:r>
            <a:r>
              <a:rPr sz="700" spc="20" dirty="0">
                <a:latin typeface="Microsoft Sans Serif"/>
                <a:cs typeface="Microsoft Sans Serif"/>
              </a:rPr>
              <a:t>de </a:t>
            </a:r>
            <a:r>
              <a:rPr sz="700" spc="35" dirty="0">
                <a:latin typeface="Microsoft Sans Serif"/>
                <a:cs typeface="Microsoft Sans Serif"/>
              </a:rPr>
              <a:t>turbina </a:t>
            </a:r>
            <a:r>
              <a:rPr sz="700" spc="20" dirty="0">
                <a:latin typeface="Microsoft Sans Serif"/>
                <a:cs typeface="Microsoft Sans Serif"/>
              </a:rPr>
              <a:t>de </a:t>
            </a:r>
            <a:r>
              <a:rPr sz="700" spc="25" dirty="0">
                <a:latin typeface="Microsoft Sans Serif"/>
                <a:cs typeface="Microsoft Sans Serif"/>
              </a:rPr>
              <a:t>vapor </a:t>
            </a:r>
            <a:r>
              <a:rPr sz="700" spc="30" dirty="0">
                <a:latin typeface="Microsoft Sans Serif"/>
                <a:cs typeface="Microsoft Sans Serif"/>
              </a:rPr>
              <a:t>o </a:t>
            </a:r>
            <a:r>
              <a:rPr sz="700" spc="20" dirty="0">
                <a:latin typeface="Microsoft Sans Serif"/>
                <a:cs typeface="Microsoft Sans Serif"/>
              </a:rPr>
              <a:t>de </a:t>
            </a:r>
            <a:r>
              <a:rPr sz="700" spc="10" dirty="0">
                <a:latin typeface="Microsoft Sans Serif"/>
                <a:cs typeface="Microsoft Sans Serif"/>
              </a:rPr>
              <a:t>gas </a:t>
            </a:r>
            <a:r>
              <a:rPr sz="700" spc="20" dirty="0">
                <a:latin typeface="Microsoft Sans Serif"/>
                <a:cs typeface="Microsoft Sans Serif"/>
              </a:rPr>
              <a:t>de </a:t>
            </a:r>
            <a:r>
              <a:rPr sz="700" spc="30" dirty="0">
                <a:latin typeface="Microsoft Sans Serif"/>
                <a:cs typeface="Microsoft Sans Serif"/>
              </a:rPr>
              <a:t>combustión </a:t>
            </a:r>
            <a:r>
              <a:rPr sz="700" spc="35" dirty="0">
                <a:latin typeface="Microsoft Sans Serif"/>
                <a:cs typeface="Microsoft Sans Serif"/>
              </a:rPr>
              <a:t> </a:t>
            </a:r>
            <a:r>
              <a:rPr sz="700" spc="30" dirty="0">
                <a:latin typeface="Microsoft Sans Serif"/>
                <a:cs typeface="Microsoft Sans Serif"/>
              </a:rPr>
              <a:t>experimenta una </a:t>
            </a:r>
            <a:r>
              <a:rPr sz="700" spc="25" dirty="0">
                <a:latin typeface="Microsoft Sans Serif"/>
                <a:cs typeface="Microsoft Sans Serif"/>
              </a:rPr>
              <a:t>pérdida </a:t>
            </a:r>
            <a:r>
              <a:rPr sz="700" spc="20" dirty="0">
                <a:latin typeface="Microsoft Sans Serif"/>
                <a:cs typeface="Microsoft Sans Serif"/>
              </a:rPr>
              <a:t>de campo, </a:t>
            </a:r>
            <a:r>
              <a:rPr sz="700" spc="25" dirty="0">
                <a:latin typeface="Microsoft Sans Serif"/>
                <a:cs typeface="Microsoft Sans Serif"/>
              </a:rPr>
              <a:t>funciona </a:t>
            </a:r>
            <a:r>
              <a:rPr sz="700" spc="30" dirty="0">
                <a:latin typeface="Microsoft Sans Serif"/>
                <a:cs typeface="Microsoft Sans Serif"/>
              </a:rPr>
              <a:t>como </a:t>
            </a:r>
            <a:r>
              <a:rPr sz="700" spc="40" dirty="0">
                <a:latin typeface="Microsoft Sans Serif"/>
                <a:cs typeface="Microsoft Sans Serif"/>
              </a:rPr>
              <a:t>un </a:t>
            </a:r>
            <a:r>
              <a:rPr sz="700" spc="30" dirty="0">
                <a:latin typeface="Microsoft Sans Serif"/>
                <a:cs typeface="Microsoft Sans Serif"/>
              </a:rPr>
              <a:t>generador </a:t>
            </a:r>
            <a:r>
              <a:rPr sz="700" spc="20" dirty="0">
                <a:latin typeface="Microsoft Sans Serif"/>
                <a:cs typeface="Microsoft Sans Serif"/>
              </a:rPr>
              <a:t>de </a:t>
            </a:r>
            <a:r>
              <a:rPr sz="700" spc="25" dirty="0">
                <a:latin typeface="Microsoft Sans Serif"/>
                <a:cs typeface="Microsoft Sans Serif"/>
              </a:rPr>
              <a:t> </a:t>
            </a:r>
            <a:r>
              <a:rPr sz="700" spc="20" dirty="0">
                <a:latin typeface="Microsoft Sans Serif"/>
                <a:cs typeface="Microsoft Sans Serif"/>
              </a:rPr>
              <a:t>inducción,</a:t>
            </a:r>
            <a:r>
              <a:rPr sz="700" spc="-5" dirty="0">
                <a:latin typeface="Microsoft Sans Serif"/>
                <a:cs typeface="Microsoft Sans Serif"/>
              </a:rPr>
              <a:t> </a:t>
            </a:r>
            <a:r>
              <a:rPr sz="700" spc="25" dirty="0">
                <a:latin typeface="Microsoft Sans Serif"/>
                <a:cs typeface="Microsoft Sans Serif"/>
              </a:rPr>
              <a:t>lo</a:t>
            </a:r>
            <a:r>
              <a:rPr sz="700" spc="-5" dirty="0">
                <a:latin typeface="Microsoft Sans Serif"/>
                <a:cs typeface="Microsoft Sans Serif"/>
              </a:rPr>
              <a:t> </a:t>
            </a:r>
            <a:r>
              <a:rPr sz="700" spc="30" dirty="0">
                <a:latin typeface="Microsoft Sans Serif"/>
                <a:cs typeface="Microsoft Sans Serif"/>
              </a:rPr>
              <a:t>que</a:t>
            </a:r>
            <a:r>
              <a:rPr sz="700" dirty="0">
                <a:latin typeface="Microsoft Sans Serif"/>
                <a:cs typeface="Microsoft Sans Serif"/>
              </a:rPr>
              <a:t> </a:t>
            </a:r>
            <a:r>
              <a:rPr sz="700" spc="5" dirty="0">
                <a:latin typeface="Microsoft Sans Serif"/>
                <a:cs typeface="Microsoft Sans Serif"/>
              </a:rPr>
              <a:t>hace</a:t>
            </a:r>
            <a:r>
              <a:rPr sz="700" spc="-5" dirty="0">
                <a:latin typeface="Microsoft Sans Serif"/>
                <a:cs typeface="Microsoft Sans Serif"/>
              </a:rPr>
              <a:t> </a:t>
            </a:r>
            <a:r>
              <a:rPr sz="700" spc="30" dirty="0">
                <a:latin typeface="Microsoft Sans Serif"/>
                <a:cs typeface="Microsoft Sans Serif"/>
              </a:rPr>
              <a:t>que</a:t>
            </a:r>
            <a:r>
              <a:rPr sz="700" spc="-5" dirty="0">
                <a:latin typeface="Microsoft Sans Serif"/>
                <a:cs typeface="Microsoft Sans Serif"/>
              </a:rPr>
              <a:t> </a:t>
            </a:r>
            <a:r>
              <a:rPr sz="700" spc="10" dirty="0">
                <a:latin typeface="Microsoft Sans Serif"/>
                <a:cs typeface="Microsoft Sans Serif"/>
              </a:rPr>
              <a:t>la</a:t>
            </a:r>
            <a:r>
              <a:rPr sz="700" dirty="0">
                <a:latin typeface="Microsoft Sans Serif"/>
                <a:cs typeface="Microsoft Sans Serif"/>
              </a:rPr>
              <a:t> </a:t>
            </a:r>
            <a:r>
              <a:rPr sz="700" spc="35" dirty="0">
                <a:latin typeface="Microsoft Sans Serif"/>
                <a:cs typeface="Microsoft Sans Serif"/>
              </a:rPr>
              <a:t>temperatura</a:t>
            </a:r>
            <a:r>
              <a:rPr sz="700" spc="-5" dirty="0">
                <a:latin typeface="Microsoft Sans Serif"/>
                <a:cs typeface="Microsoft Sans Serif"/>
              </a:rPr>
              <a:t> </a:t>
            </a:r>
            <a:r>
              <a:rPr sz="700" spc="20" dirty="0">
                <a:latin typeface="Microsoft Sans Serif"/>
                <a:cs typeface="Microsoft Sans Serif"/>
              </a:rPr>
              <a:t>de</a:t>
            </a:r>
            <a:r>
              <a:rPr sz="700" spc="-5" dirty="0">
                <a:latin typeface="Microsoft Sans Serif"/>
                <a:cs typeface="Microsoft Sans Serif"/>
              </a:rPr>
              <a:t> </a:t>
            </a:r>
            <a:r>
              <a:rPr sz="700" spc="10" dirty="0">
                <a:latin typeface="Microsoft Sans Serif"/>
                <a:cs typeface="Microsoft Sans Serif"/>
              </a:rPr>
              <a:t>la</a:t>
            </a:r>
            <a:r>
              <a:rPr sz="700" dirty="0">
                <a:latin typeface="Microsoft Sans Serif"/>
                <a:cs typeface="Microsoft Sans Serif"/>
              </a:rPr>
              <a:t> </a:t>
            </a:r>
            <a:r>
              <a:rPr sz="700" spc="20" dirty="0">
                <a:latin typeface="Microsoft Sans Serif"/>
                <a:cs typeface="Microsoft Sans Serif"/>
              </a:rPr>
              <a:t>superficie</a:t>
            </a:r>
            <a:r>
              <a:rPr sz="700" spc="-5" dirty="0">
                <a:latin typeface="Microsoft Sans Serif"/>
                <a:cs typeface="Microsoft Sans Serif"/>
              </a:rPr>
              <a:t> </a:t>
            </a:r>
            <a:r>
              <a:rPr sz="700" spc="20" dirty="0">
                <a:latin typeface="Microsoft Sans Serif"/>
                <a:cs typeface="Microsoft Sans Serif"/>
              </a:rPr>
              <a:t>del</a:t>
            </a:r>
            <a:r>
              <a:rPr sz="700" spc="-5" dirty="0">
                <a:latin typeface="Microsoft Sans Serif"/>
                <a:cs typeface="Microsoft Sans Serif"/>
              </a:rPr>
              <a:t> </a:t>
            </a:r>
            <a:r>
              <a:rPr sz="700" spc="45" dirty="0">
                <a:latin typeface="Microsoft Sans Serif"/>
                <a:cs typeface="Microsoft Sans Serif"/>
              </a:rPr>
              <a:t>rotor</a:t>
            </a:r>
            <a:r>
              <a:rPr sz="700" dirty="0">
                <a:latin typeface="Microsoft Sans Serif"/>
                <a:cs typeface="Microsoft Sans Serif"/>
              </a:rPr>
              <a:t> </a:t>
            </a:r>
            <a:r>
              <a:rPr sz="700" spc="30" dirty="0">
                <a:latin typeface="Microsoft Sans Serif"/>
                <a:cs typeface="Microsoft Sans Serif"/>
              </a:rPr>
              <a:t>aumente </a:t>
            </a:r>
            <a:r>
              <a:rPr sz="700" spc="-175" dirty="0">
                <a:latin typeface="Microsoft Sans Serif"/>
                <a:cs typeface="Microsoft Sans Serif"/>
              </a:rPr>
              <a:t> </a:t>
            </a:r>
            <a:r>
              <a:rPr sz="700" spc="30" dirty="0">
                <a:latin typeface="Microsoft Sans Serif"/>
                <a:cs typeface="Microsoft Sans Serif"/>
              </a:rPr>
              <a:t>debido </a:t>
            </a:r>
            <a:r>
              <a:rPr sz="700" dirty="0">
                <a:latin typeface="Microsoft Sans Serif"/>
                <a:cs typeface="Microsoft Sans Serif"/>
              </a:rPr>
              <a:t>a las </a:t>
            </a:r>
            <a:r>
              <a:rPr sz="700" spc="25" dirty="0">
                <a:latin typeface="Microsoft Sans Serif"/>
                <a:cs typeface="Microsoft Sans Serif"/>
              </a:rPr>
              <a:t>corrientes </a:t>
            </a:r>
            <a:r>
              <a:rPr sz="700" spc="15" dirty="0">
                <a:latin typeface="Microsoft Sans Serif"/>
                <a:cs typeface="Microsoft Sans Serif"/>
              </a:rPr>
              <a:t>parásitas </a:t>
            </a:r>
            <a:r>
              <a:rPr sz="700" spc="20" dirty="0">
                <a:latin typeface="Microsoft Sans Serif"/>
                <a:cs typeface="Microsoft Sans Serif"/>
              </a:rPr>
              <a:t>en </a:t>
            </a:r>
            <a:r>
              <a:rPr sz="700" spc="10" dirty="0">
                <a:latin typeface="Microsoft Sans Serif"/>
                <a:cs typeface="Microsoft Sans Serif"/>
              </a:rPr>
              <a:t>el </a:t>
            </a:r>
            <a:r>
              <a:rPr sz="700" spc="20" dirty="0">
                <a:latin typeface="Microsoft Sans Serif"/>
                <a:cs typeface="Microsoft Sans Serif"/>
              </a:rPr>
              <a:t>devanado de campo, </a:t>
            </a:r>
            <a:r>
              <a:rPr sz="700" spc="10" dirty="0">
                <a:latin typeface="Microsoft Sans Serif"/>
                <a:cs typeface="Microsoft Sans Serif"/>
              </a:rPr>
              <a:t>el </a:t>
            </a:r>
            <a:r>
              <a:rPr sz="700" spc="25" dirty="0">
                <a:latin typeface="Microsoft Sans Serif"/>
                <a:cs typeface="Microsoft Sans Serif"/>
              </a:rPr>
              <a:t>cuerpo </a:t>
            </a:r>
            <a:r>
              <a:rPr sz="700" spc="20" dirty="0">
                <a:latin typeface="Microsoft Sans Serif"/>
                <a:cs typeface="Microsoft Sans Serif"/>
              </a:rPr>
              <a:t>del </a:t>
            </a:r>
            <a:r>
              <a:rPr sz="700" spc="25" dirty="0">
                <a:latin typeface="Microsoft Sans Serif"/>
                <a:cs typeface="Microsoft Sans Serif"/>
              </a:rPr>
              <a:t> </a:t>
            </a:r>
            <a:r>
              <a:rPr sz="700" spc="35" dirty="0">
                <a:latin typeface="Microsoft Sans Serif"/>
                <a:cs typeface="Microsoft Sans Serif"/>
              </a:rPr>
              <a:t>rotor, </a:t>
            </a:r>
            <a:r>
              <a:rPr sz="700" dirty="0">
                <a:latin typeface="Microsoft Sans Serif"/>
                <a:cs typeface="Microsoft Sans Serif"/>
              </a:rPr>
              <a:t>las </a:t>
            </a:r>
            <a:r>
              <a:rPr sz="700" spc="10" dirty="0">
                <a:latin typeface="Microsoft Sans Serif"/>
                <a:cs typeface="Microsoft Sans Serif"/>
              </a:rPr>
              <a:t>cuñas </a:t>
            </a:r>
            <a:r>
              <a:rPr sz="700" spc="5" dirty="0">
                <a:latin typeface="Microsoft Sans Serif"/>
                <a:cs typeface="Microsoft Sans Serif"/>
              </a:rPr>
              <a:t>y </a:t>
            </a:r>
            <a:r>
              <a:rPr sz="700" spc="10" dirty="0">
                <a:latin typeface="Microsoft Sans Serif"/>
                <a:cs typeface="Microsoft Sans Serif"/>
              </a:rPr>
              <a:t>los </a:t>
            </a:r>
            <a:r>
              <a:rPr sz="700" spc="15" dirty="0">
                <a:latin typeface="Microsoft Sans Serif"/>
                <a:cs typeface="Microsoft Sans Serif"/>
              </a:rPr>
              <a:t>anillos </a:t>
            </a:r>
            <a:r>
              <a:rPr sz="700" spc="20" dirty="0">
                <a:latin typeface="Microsoft Sans Serif"/>
                <a:cs typeface="Microsoft Sans Serif"/>
              </a:rPr>
              <a:t>de retención. </a:t>
            </a:r>
            <a:r>
              <a:rPr sz="700" spc="10" dirty="0">
                <a:latin typeface="Microsoft Sans Serif"/>
                <a:cs typeface="Microsoft Sans Serif"/>
              </a:rPr>
              <a:t>Puede </a:t>
            </a:r>
            <a:r>
              <a:rPr sz="700" spc="35" dirty="0">
                <a:latin typeface="Microsoft Sans Serif"/>
                <a:cs typeface="Microsoft Sans Serif"/>
              </a:rPr>
              <a:t>ocurrir </a:t>
            </a:r>
            <a:r>
              <a:rPr sz="700" spc="40" dirty="0">
                <a:latin typeface="Microsoft Sans Serif"/>
                <a:cs typeface="Microsoft Sans Serif"/>
              </a:rPr>
              <a:t>un </a:t>
            </a:r>
            <a:r>
              <a:rPr sz="700" spc="45" dirty="0">
                <a:latin typeface="Microsoft Sans Serif"/>
                <a:cs typeface="Microsoft Sans Serif"/>
              </a:rPr>
              <a:t> </a:t>
            </a:r>
            <a:r>
              <a:rPr sz="700" spc="25" dirty="0">
                <a:latin typeface="Microsoft Sans Serif"/>
                <a:cs typeface="Microsoft Sans Serif"/>
              </a:rPr>
              <a:t>sobrecalentamiento </a:t>
            </a:r>
            <a:r>
              <a:rPr sz="700" spc="20" dirty="0">
                <a:latin typeface="Microsoft Sans Serif"/>
                <a:cs typeface="Microsoft Sans Serif"/>
              </a:rPr>
              <a:t>peligroso, </a:t>
            </a:r>
            <a:r>
              <a:rPr sz="700" spc="30" dirty="0">
                <a:latin typeface="Microsoft Sans Serif"/>
                <a:cs typeface="Microsoft Sans Serif"/>
              </a:rPr>
              <a:t>particularmente </a:t>
            </a:r>
            <a:r>
              <a:rPr sz="700" spc="20" dirty="0">
                <a:latin typeface="Microsoft Sans Serif"/>
                <a:cs typeface="Microsoft Sans Serif"/>
              </a:rPr>
              <a:t>en </a:t>
            </a:r>
            <a:r>
              <a:rPr sz="700" spc="10" dirty="0">
                <a:latin typeface="Microsoft Sans Serif"/>
                <a:cs typeface="Microsoft Sans Serif"/>
              </a:rPr>
              <a:t>los </a:t>
            </a:r>
            <a:r>
              <a:rPr sz="700" spc="25" dirty="0">
                <a:latin typeface="Microsoft Sans Serif"/>
                <a:cs typeface="Microsoft Sans Serif"/>
              </a:rPr>
              <a:t>extremos </a:t>
            </a:r>
            <a:r>
              <a:rPr sz="700" spc="20" dirty="0">
                <a:latin typeface="Microsoft Sans Serif"/>
                <a:cs typeface="Microsoft Sans Serif"/>
              </a:rPr>
              <a:t>del </a:t>
            </a:r>
            <a:r>
              <a:rPr sz="700" spc="45" dirty="0">
                <a:latin typeface="Microsoft Sans Serif"/>
                <a:cs typeface="Microsoft Sans Serif"/>
              </a:rPr>
              <a:t>rotor </a:t>
            </a:r>
            <a:r>
              <a:rPr sz="700" spc="50" dirty="0">
                <a:latin typeface="Microsoft Sans Serif"/>
                <a:cs typeface="Microsoft Sans Serif"/>
              </a:rPr>
              <a:t> </a:t>
            </a:r>
            <a:r>
              <a:rPr sz="700" spc="30" dirty="0">
                <a:latin typeface="Microsoft Sans Serif"/>
                <a:cs typeface="Microsoft Sans Serif"/>
              </a:rPr>
              <a:t>donde</a:t>
            </a:r>
            <a:r>
              <a:rPr sz="700" spc="-5" dirty="0">
                <a:latin typeface="Microsoft Sans Serif"/>
                <a:cs typeface="Microsoft Sans Serif"/>
              </a:rPr>
              <a:t> </a:t>
            </a:r>
            <a:r>
              <a:rPr sz="700" dirty="0">
                <a:latin typeface="Microsoft Sans Serif"/>
                <a:cs typeface="Microsoft Sans Serif"/>
              </a:rPr>
              <a:t>las </a:t>
            </a:r>
            <a:r>
              <a:rPr sz="700" spc="25" dirty="0">
                <a:latin typeface="Microsoft Sans Serif"/>
                <a:cs typeface="Microsoft Sans Serif"/>
              </a:rPr>
              <a:t>corrientes</a:t>
            </a:r>
            <a:r>
              <a:rPr sz="700" dirty="0">
                <a:latin typeface="Microsoft Sans Serif"/>
                <a:cs typeface="Microsoft Sans Serif"/>
              </a:rPr>
              <a:t> </a:t>
            </a:r>
            <a:r>
              <a:rPr sz="700" spc="25" dirty="0">
                <a:latin typeface="Microsoft Sans Serif"/>
                <a:cs typeface="Microsoft Sans Serif"/>
              </a:rPr>
              <a:t>fluyen</a:t>
            </a:r>
            <a:r>
              <a:rPr sz="700" dirty="0">
                <a:latin typeface="Microsoft Sans Serif"/>
                <a:cs typeface="Microsoft Sans Serif"/>
              </a:rPr>
              <a:t> a </a:t>
            </a:r>
            <a:r>
              <a:rPr sz="700" spc="15" dirty="0">
                <a:latin typeface="Microsoft Sans Serif"/>
                <a:cs typeface="Microsoft Sans Serif"/>
              </a:rPr>
              <a:t>través</a:t>
            </a:r>
            <a:r>
              <a:rPr sz="700" dirty="0">
                <a:latin typeface="Microsoft Sans Serif"/>
                <a:cs typeface="Microsoft Sans Serif"/>
              </a:rPr>
              <a:t> </a:t>
            </a:r>
            <a:r>
              <a:rPr sz="700" spc="20" dirty="0">
                <a:latin typeface="Microsoft Sans Serif"/>
                <a:cs typeface="Microsoft Sans Serif"/>
              </a:rPr>
              <a:t>de</a:t>
            </a:r>
            <a:r>
              <a:rPr sz="700" dirty="0">
                <a:latin typeface="Microsoft Sans Serif"/>
                <a:cs typeface="Microsoft Sans Serif"/>
              </a:rPr>
              <a:t> las </a:t>
            </a:r>
            <a:r>
              <a:rPr sz="700" spc="25" dirty="0">
                <a:latin typeface="Microsoft Sans Serif"/>
                <a:cs typeface="Microsoft Sans Serif"/>
              </a:rPr>
              <a:t>ranuras</a:t>
            </a:r>
            <a:r>
              <a:rPr sz="700" dirty="0">
                <a:latin typeface="Microsoft Sans Serif"/>
                <a:cs typeface="Microsoft Sans Serif"/>
              </a:rPr>
              <a:t> a </a:t>
            </a:r>
            <a:r>
              <a:rPr sz="700" spc="15" dirty="0">
                <a:latin typeface="Microsoft Sans Serif"/>
                <a:cs typeface="Microsoft Sans Serif"/>
              </a:rPr>
              <a:t>través</a:t>
            </a:r>
            <a:r>
              <a:rPr sz="700" spc="-5" dirty="0">
                <a:latin typeface="Microsoft Sans Serif"/>
                <a:cs typeface="Microsoft Sans Serif"/>
              </a:rPr>
              <a:t> </a:t>
            </a:r>
            <a:r>
              <a:rPr sz="700" spc="20" dirty="0">
                <a:latin typeface="Microsoft Sans Serif"/>
                <a:cs typeface="Microsoft Sans Serif"/>
              </a:rPr>
              <a:t>de</a:t>
            </a:r>
            <a:r>
              <a:rPr sz="700" dirty="0">
                <a:latin typeface="Microsoft Sans Serif"/>
                <a:cs typeface="Microsoft Sans Serif"/>
              </a:rPr>
              <a:t> las </a:t>
            </a:r>
            <a:r>
              <a:rPr sz="700" spc="10" dirty="0">
                <a:latin typeface="Microsoft Sans Serif"/>
                <a:cs typeface="Microsoft Sans Serif"/>
              </a:rPr>
              <a:t>cuñas</a:t>
            </a:r>
            <a:r>
              <a:rPr sz="700" dirty="0">
                <a:latin typeface="Microsoft Sans Serif"/>
                <a:cs typeface="Microsoft Sans Serif"/>
              </a:rPr>
              <a:t> </a:t>
            </a:r>
            <a:r>
              <a:rPr sz="700" spc="5" dirty="0">
                <a:latin typeface="Microsoft Sans Serif"/>
                <a:cs typeface="Microsoft Sans Serif"/>
              </a:rPr>
              <a:t>y</a:t>
            </a:r>
            <a:r>
              <a:rPr sz="700" dirty="0">
                <a:latin typeface="Microsoft Sans Serif"/>
                <a:cs typeface="Microsoft Sans Serif"/>
              </a:rPr>
              <a:t> </a:t>
            </a:r>
            <a:r>
              <a:rPr sz="700" spc="10" dirty="0">
                <a:latin typeface="Microsoft Sans Serif"/>
                <a:cs typeface="Microsoft Sans Serif"/>
              </a:rPr>
              <a:t>los </a:t>
            </a:r>
            <a:r>
              <a:rPr sz="700" spc="-170" dirty="0">
                <a:latin typeface="Microsoft Sans Serif"/>
                <a:cs typeface="Microsoft Sans Serif"/>
              </a:rPr>
              <a:t> </a:t>
            </a:r>
            <a:r>
              <a:rPr sz="700" spc="15" dirty="0">
                <a:latin typeface="Microsoft Sans Serif"/>
                <a:cs typeface="Microsoft Sans Serif"/>
              </a:rPr>
              <a:t>anillos </a:t>
            </a:r>
            <a:r>
              <a:rPr sz="700" spc="20" dirty="0">
                <a:latin typeface="Microsoft Sans Serif"/>
                <a:cs typeface="Microsoft Sans Serif"/>
              </a:rPr>
              <a:t>de retención. </a:t>
            </a:r>
            <a:r>
              <a:rPr sz="700" spc="-10" dirty="0">
                <a:latin typeface="Microsoft Sans Serif"/>
                <a:cs typeface="Microsoft Sans Serif"/>
              </a:rPr>
              <a:t>La </a:t>
            </a:r>
            <a:r>
              <a:rPr sz="700" spc="20" dirty="0">
                <a:latin typeface="Microsoft Sans Serif"/>
                <a:cs typeface="Microsoft Sans Serif"/>
              </a:rPr>
              <a:t>alta </a:t>
            </a:r>
            <a:r>
              <a:rPr sz="700" spc="25" dirty="0">
                <a:latin typeface="Microsoft Sans Serif"/>
                <a:cs typeface="Microsoft Sans Serif"/>
              </a:rPr>
              <a:t>corriente </a:t>
            </a:r>
            <a:r>
              <a:rPr sz="700" spc="15" dirty="0">
                <a:latin typeface="Microsoft Sans Serif"/>
                <a:cs typeface="Microsoft Sans Serif"/>
              </a:rPr>
              <a:t>reactiva </a:t>
            </a:r>
            <a:r>
              <a:rPr sz="700" spc="25" dirty="0">
                <a:latin typeface="Microsoft Sans Serif"/>
                <a:cs typeface="Microsoft Sans Serif"/>
              </a:rPr>
              <a:t>extraída </a:t>
            </a:r>
            <a:r>
              <a:rPr sz="700" spc="40" dirty="0">
                <a:latin typeface="Microsoft Sans Serif"/>
                <a:cs typeface="Microsoft Sans Serif"/>
              </a:rPr>
              <a:t>por </a:t>
            </a:r>
            <a:r>
              <a:rPr sz="700" spc="10" dirty="0">
                <a:latin typeface="Microsoft Sans Serif"/>
                <a:cs typeface="Microsoft Sans Serif"/>
              </a:rPr>
              <a:t>el </a:t>
            </a:r>
            <a:r>
              <a:rPr sz="700" spc="30" dirty="0">
                <a:latin typeface="Microsoft Sans Serif"/>
                <a:cs typeface="Microsoft Sans Serif"/>
              </a:rPr>
              <a:t>generador </a:t>
            </a:r>
            <a:r>
              <a:rPr sz="700" spc="20" dirty="0">
                <a:latin typeface="Microsoft Sans Serif"/>
                <a:cs typeface="Microsoft Sans Serif"/>
              </a:rPr>
              <a:t>del </a:t>
            </a:r>
            <a:r>
              <a:rPr sz="700" spc="25" dirty="0">
                <a:latin typeface="Microsoft Sans Serif"/>
                <a:cs typeface="Microsoft Sans Serif"/>
              </a:rPr>
              <a:t> </a:t>
            </a:r>
            <a:r>
              <a:rPr sz="700" spc="15" dirty="0">
                <a:latin typeface="Microsoft Sans Serif"/>
                <a:cs typeface="Microsoft Sans Serif"/>
              </a:rPr>
              <a:t>sistema </a:t>
            </a:r>
            <a:r>
              <a:rPr sz="700" spc="25" dirty="0">
                <a:latin typeface="Microsoft Sans Serif"/>
                <a:cs typeface="Microsoft Sans Serif"/>
              </a:rPr>
              <a:t>puede </a:t>
            </a:r>
            <a:r>
              <a:rPr sz="700" spc="20" dirty="0">
                <a:latin typeface="Microsoft Sans Serif"/>
                <a:cs typeface="Microsoft Sans Serif"/>
              </a:rPr>
              <a:t>sobrecargar </a:t>
            </a:r>
            <a:r>
              <a:rPr sz="700" spc="10" dirty="0">
                <a:latin typeface="Microsoft Sans Serif"/>
                <a:cs typeface="Microsoft Sans Serif"/>
              </a:rPr>
              <a:t>el </a:t>
            </a:r>
            <a:r>
              <a:rPr sz="700" spc="20" dirty="0">
                <a:latin typeface="Microsoft Sans Serif"/>
                <a:cs typeface="Microsoft Sans Serif"/>
              </a:rPr>
              <a:t>devanado del estator, </a:t>
            </a:r>
            <a:r>
              <a:rPr sz="700" spc="25" dirty="0">
                <a:latin typeface="Microsoft Sans Serif"/>
                <a:cs typeface="Microsoft Sans Serif"/>
              </a:rPr>
              <a:t>provocando </a:t>
            </a:r>
            <a:r>
              <a:rPr sz="700" spc="30" dirty="0">
                <a:latin typeface="Microsoft Sans Serif"/>
                <a:cs typeface="Microsoft Sans Serif"/>
              </a:rPr>
              <a:t>que </a:t>
            </a:r>
            <a:r>
              <a:rPr sz="700" spc="35" dirty="0">
                <a:latin typeface="Microsoft Sans Serif"/>
                <a:cs typeface="Microsoft Sans Serif"/>
              </a:rPr>
              <a:t> </a:t>
            </a:r>
            <a:r>
              <a:rPr sz="700" spc="30" dirty="0">
                <a:latin typeface="Microsoft Sans Serif"/>
                <a:cs typeface="Microsoft Sans Serif"/>
              </a:rPr>
              <a:t>aumente </a:t>
            </a:r>
            <a:r>
              <a:rPr sz="700" spc="10" dirty="0">
                <a:latin typeface="Microsoft Sans Serif"/>
                <a:cs typeface="Microsoft Sans Serif"/>
              </a:rPr>
              <a:t>la </a:t>
            </a:r>
            <a:r>
              <a:rPr sz="700" spc="35" dirty="0">
                <a:latin typeface="Microsoft Sans Serif"/>
                <a:cs typeface="Microsoft Sans Serif"/>
              </a:rPr>
              <a:t>temperatura </a:t>
            </a:r>
            <a:r>
              <a:rPr sz="700" spc="20" dirty="0">
                <a:latin typeface="Microsoft Sans Serif"/>
                <a:cs typeface="Microsoft Sans Serif"/>
              </a:rPr>
              <a:t>del estator. </a:t>
            </a:r>
            <a:r>
              <a:rPr sz="700" spc="-5" dirty="0">
                <a:latin typeface="Microsoft Sans Serif"/>
                <a:cs typeface="Microsoft Sans Serif"/>
              </a:rPr>
              <a:t>Los </a:t>
            </a:r>
            <a:r>
              <a:rPr sz="700" spc="20" dirty="0">
                <a:latin typeface="Microsoft Sans Serif"/>
                <a:cs typeface="Microsoft Sans Serif"/>
              </a:rPr>
              <a:t>daños </a:t>
            </a:r>
            <a:r>
              <a:rPr sz="700" dirty="0">
                <a:latin typeface="Microsoft Sans Serif"/>
                <a:cs typeface="Microsoft Sans Serif"/>
              </a:rPr>
              <a:t>a </a:t>
            </a:r>
            <a:r>
              <a:rPr sz="700" spc="10" dirty="0">
                <a:latin typeface="Microsoft Sans Serif"/>
                <a:cs typeface="Microsoft Sans Serif"/>
              </a:rPr>
              <a:t>la </a:t>
            </a:r>
            <a:r>
              <a:rPr sz="700" spc="30" dirty="0">
                <a:latin typeface="Microsoft Sans Serif"/>
                <a:cs typeface="Microsoft Sans Serif"/>
              </a:rPr>
              <a:t>máquina pueden </a:t>
            </a:r>
            <a:r>
              <a:rPr sz="700" spc="35" dirty="0">
                <a:latin typeface="Microsoft Sans Serif"/>
                <a:cs typeface="Microsoft Sans Serif"/>
              </a:rPr>
              <a:t>ocurrir </a:t>
            </a:r>
            <a:r>
              <a:rPr sz="700" spc="-175" dirty="0">
                <a:latin typeface="Microsoft Sans Serif"/>
                <a:cs typeface="Microsoft Sans Serif"/>
              </a:rPr>
              <a:t> </a:t>
            </a:r>
            <a:r>
              <a:rPr sz="700" spc="20" dirty="0">
                <a:latin typeface="Microsoft Sans Serif"/>
                <a:cs typeface="Microsoft Sans Serif"/>
              </a:rPr>
              <a:t>en</a:t>
            </a:r>
            <a:r>
              <a:rPr sz="700" spc="-5" dirty="0">
                <a:latin typeface="Microsoft Sans Serif"/>
                <a:cs typeface="Microsoft Sans Serif"/>
              </a:rPr>
              <a:t> </a:t>
            </a:r>
            <a:r>
              <a:rPr sz="700" spc="35" dirty="0">
                <a:latin typeface="Microsoft Sans Serif"/>
                <a:cs typeface="Microsoft Sans Serif"/>
              </a:rPr>
              <a:t>tan</a:t>
            </a:r>
            <a:r>
              <a:rPr sz="700" spc="-5" dirty="0">
                <a:latin typeface="Microsoft Sans Serif"/>
                <a:cs typeface="Microsoft Sans Serif"/>
              </a:rPr>
              <a:t> </a:t>
            </a:r>
            <a:r>
              <a:rPr sz="700" spc="15" dirty="0">
                <a:latin typeface="Microsoft Sans Serif"/>
                <a:cs typeface="Microsoft Sans Serif"/>
              </a:rPr>
              <a:t>solo</a:t>
            </a:r>
            <a:r>
              <a:rPr sz="700" spc="-5" dirty="0">
                <a:latin typeface="Microsoft Sans Serif"/>
                <a:cs typeface="Microsoft Sans Serif"/>
              </a:rPr>
              <a:t> </a:t>
            </a:r>
            <a:r>
              <a:rPr sz="700" spc="10" dirty="0">
                <a:latin typeface="Microsoft Sans Serif"/>
                <a:cs typeface="Microsoft Sans Serif"/>
              </a:rPr>
              <a:t>10</a:t>
            </a:r>
            <a:r>
              <a:rPr sz="700" spc="-5" dirty="0">
                <a:latin typeface="Microsoft Sans Serif"/>
                <a:cs typeface="Microsoft Sans Serif"/>
              </a:rPr>
              <a:t> </a:t>
            </a:r>
            <a:r>
              <a:rPr sz="700" spc="20" dirty="0">
                <a:latin typeface="Microsoft Sans Serif"/>
                <a:cs typeface="Microsoft Sans Serif"/>
              </a:rPr>
              <a:t>segundos</a:t>
            </a:r>
            <a:r>
              <a:rPr sz="700" spc="-5" dirty="0">
                <a:latin typeface="Microsoft Sans Serif"/>
                <a:cs typeface="Microsoft Sans Serif"/>
              </a:rPr>
              <a:t> </a:t>
            </a:r>
            <a:r>
              <a:rPr sz="700" dirty="0">
                <a:latin typeface="Microsoft Sans Serif"/>
                <a:cs typeface="Microsoft Sans Serif"/>
              </a:rPr>
              <a:t>a</a:t>
            </a:r>
            <a:r>
              <a:rPr sz="700" spc="-5" dirty="0">
                <a:latin typeface="Microsoft Sans Serif"/>
                <a:cs typeface="Microsoft Sans Serif"/>
              </a:rPr>
              <a:t> </a:t>
            </a:r>
            <a:r>
              <a:rPr sz="700" spc="15" dirty="0">
                <a:latin typeface="Microsoft Sans Serif"/>
                <a:cs typeface="Microsoft Sans Serif"/>
              </a:rPr>
              <a:t>varios</a:t>
            </a:r>
            <a:r>
              <a:rPr sz="700" spc="-5" dirty="0">
                <a:latin typeface="Microsoft Sans Serif"/>
                <a:cs typeface="Microsoft Sans Serif"/>
              </a:rPr>
              <a:t> </a:t>
            </a:r>
            <a:r>
              <a:rPr sz="700" spc="30" dirty="0">
                <a:latin typeface="Microsoft Sans Serif"/>
                <a:cs typeface="Microsoft Sans Serif"/>
              </a:rPr>
              <a:t>minutos.</a:t>
            </a:r>
            <a:r>
              <a:rPr sz="700" spc="-5" dirty="0">
                <a:latin typeface="Microsoft Sans Serif"/>
                <a:cs typeface="Microsoft Sans Serif"/>
              </a:rPr>
              <a:t> </a:t>
            </a:r>
            <a:r>
              <a:rPr sz="700" spc="-30" dirty="0">
                <a:latin typeface="Microsoft Sans Serif"/>
                <a:cs typeface="Microsoft Sans Serif"/>
              </a:rPr>
              <a:t>El</a:t>
            </a:r>
            <a:r>
              <a:rPr sz="700" spc="-5" dirty="0">
                <a:latin typeface="Microsoft Sans Serif"/>
                <a:cs typeface="Microsoft Sans Serif"/>
              </a:rPr>
              <a:t> </a:t>
            </a:r>
            <a:r>
              <a:rPr sz="700" spc="35" dirty="0">
                <a:latin typeface="Microsoft Sans Serif"/>
                <a:cs typeface="Microsoft Sans Serif"/>
              </a:rPr>
              <a:t>tiempo</a:t>
            </a:r>
            <a:r>
              <a:rPr sz="700" spc="-5" dirty="0">
                <a:latin typeface="Microsoft Sans Serif"/>
                <a:cs typeface="Microsoft Sans Serif"/>
              </a:rPr>
              <a:t> </a:t>
            </a:r>
            <a:r>
              <a:rPr sz="700" spc="25" dirty="0">
                <a:latin typeface="Microsoft Sans Serif"/>
                <a:cs typeface="Microsoft Sans Serif"/>
              </a:rPr>
              <a:t>depende</a:t>
            </a:r>
            <a:r>
              <a:rPr sz="700" spc="-5" dirty="0">
                <a:latin typeface="Microsoft Sans Serif"/>
                <a:cs typeface="Microsoft Sans Serif"/>
              </a:rPr>
              <a:t> </a:t>
            </a:r>
            <a:r>
              <a:rPr sz="700" spc="20" dirty="0">
                <a:latin typeface="Microsoft Sans Serif"/>
                <a:cs typeface="Microsoft Sans Serif"/>
              </a:rPr>
              <a:t>del</a:t>
            </a:r>
            <a:endParaRPr sz="700">
              <a:latin typeface="Microsoft Sans Serif"/>
              <a:cs typeface="Microsoft Sans Serif"/>
            </a:endParaRPr>
          </a:p>
        </p:txBody>
      </p:sp>
      <p:sp>
        <p:nvSpPr>
          <p:cNvPr id="89" name="object 89"/>
          <p:cNvSpPr txBox="1"/>
          <p:nvPr/>
        </p:nvSpPr>
        <p:spPr>
          <a:xfrm>
            <a:off x="1415277" y="9415126"/>
            <a:ext cx="7416407" cy="143629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 marR="5080">
              <a:lnSpc>
                <a:spcPct val="100000"/>
              </a:lnSpc>
              <a:spcBef>
                <a:spcPts val="100"/>
              </a:spcBef>
            </a:pPr>
            <a:r>
              <a:rPr sz="850" spc="-25" dirty="0">
                <a:latin typeface="Microsoft Sans Serif"/>
                <a:cs typeface="Microsoft Sans Serif"/>
              </a:rPr>
              <a:t>TUTORIAL</a:t>
            </a:r>
            <a:r>
              <a:rPr sz="850" spc="-5" dirty="0">
                <a:latin typeface="Microsoft Sans Serif"/>
                <a:cs typeface="Microsoft Sans Serif"/>
              </a:rPr>
              <a:t> </a:t>
            </a:r>
            <a:r>
              <a:rPr sz="850" spc="-60" dirty="0">
                <a:latin typeface="Microsoft Sans Serif"/>
                <a:cs typeface="Microsoft Sans Serif"/>
              </a:rPr>
              <a:t>SOBRE</a:t>
            </a:r>
            <a:r>
              <a:rPr sz="850" spc="-5" dirty="0">
                <a:latin typeface="Microsoft Sans Serif"/>
                <a:cs typeface="Microsoft Sans Serif"/>
              </a:rPr>
              <a:t> </a:t>
            </a:r>
            <a:r>
              <a:rPr sz="850" spc="-35" dirty="0">
                <a:latin typeface="Microsoft Sans Serif"/>
                <a:cs typeface="Microsoft Sans Serif"/>
              </a:rPr>
              <a:t>PROTECCIÓN</a:t>
            </a:r>
            <a:r>
              <a:rPr sz="850" spc="-5" dirty="0">
                <a:latin typeface="Microsoft Sans Serif"/>
                <a:cs typeface="Microsoft Sans Serif"/>
              </a:rPr>
              <a:t> </a:t>
            </a:r>
            <a:r>
              <a:rPr sz="850" spc="-45" dirty="0">
                <a:latin typeface="Microsoft Sans Serif"/>
                <a:cs typeface="Microsoft Sans Serif"/>
              </a:rPr>
              <a:t>DE</a:t>
            </a:r>
            <a:r>
              <a:rPr sz="850" dirty="0">
                <a:latin typeface="Microsoft Sans Serif"/>
                <a:cs typeface="Microsoft Sans Serif"/>
              </a:rPr>
              <a:t> </a:t>
            </a:r>
            <a:r>
              <a:rPr sz="850" spc="-55" dirty="0">
                <a:latin typeface="Microsoft Sans Serif"/>
                <a:cs typeface="Microsoft Sans Serif"/>
              </a:rPr>
              <a:t>GENERADORES</a:t>
            </a:r>
            <a:r>
              <a:rPr sz="850" spc="-5" dirty="0">
                <a:latin typeface="Microsoft Sans Serif"/>
                <a:cs typeface="Microsoft Sans Serif"/>
              </a:rPr>
              <a:t> </a:t>
            </a:r>
            <a:r>
              <a:rPr sz="850" spc="-30" dirty="0">
                <a:latin typeface="Microsoft Sans Serif"/>
                <a:cs typeface="Microsoft Sans Serif"/>
              </a:rPr>
              <a:t>SÍNCRONOS </a:t>
            </a:r>
            <a:r>
              <a:rPr sz="850" spc="-215" dirty="0">
                <a:latin typeface="Microsoft Sans Serif"/>
                <a:cs typeface="Microsoft Sans Serif"/>
              </a:rPr>
              <a:t> </a:t>
            </a:r>
            <a:r>
              <a:rPr sz="850" spc="-15" dirty="0">
                <a:latin typeface="Microsoft Sans Serif"/>
                <a:cs typeface="Microsoft Sans Serif"/>
              </a:rPr>
              <a:t>PUBLICACIÓN</a:t>
            </a:r>
            <a:r>
              <a:rPr sz="850" spc="-5" dirty="0">
                <a:latin typeface="Microsoft Sans Serif"/>
                <a:cs typeface="Microsoft Sans Serif"/>
              </a:rPr>
              <a:t> </a:t>
            </a:r>
            <a:r>
              <a:rPr sz="850" spc="-55" dirty="0">
                <a:latin typeface="Microsoft Sans Serif"/>
                <a:cs typeface="Microsoft Sans Serif"/>
              </a:rPr>
              <a:t>ESPECIAL</a:t>
            </a:r>
            <a:r>
              <a:rPr sz="850" spc="-5" dirty="0">
                <a:latin typeface="Microsoft Sans Serif"/>
                <a:cs typeface="Microsoft Sans Serif"/>
              </a:rPr>
              <a:t> </a:t>
            </a:r>
            <a:r>
              <a:rPr sz="850" spc="-40" dirty="0">
                <a:latin typeface="Microsoft Sans Serif"/>
                <a:cs typeface="Microsoft Sans Serif"/>
              </a:rPr>
              <a:t>DEL</a:t>
            </a:r>
            <a:r>
              <a:rPr sz="850" spc="-5" dirty="0">
                <a:latin typeface="Microsoft Sans Serif"/>
                <a:cs typeface="Microsoft Sans Serif"/>
              </a:rPr>
              <a:t> </a:t>
            </a:r>
            <a:r>
              <a:rPr sz="850" spc="-60" dirty="0">
                <a:latin typeface="Microsoft Sans Serif"/>
                <a:cs typeface="Microsoft Sans Serif"/>
              </a:rPr>
              <a:t>IEEE</a:t>
            </a:r>
            <a:r>
              <a:rPr sz="850" spc="-5" dirty="0">
                <a:latin typeface="Microsoft Sans Serif"/>
                <a:cs typeface="Microsoft Sans Serif"/>
              </a:rPr>
              <a:t> </a:t>
            </a:r>
            <a:r>
              <a:rPr sz="850" spc="-80" dirty="0">
                <a:latin typeface="Microsoft Sans Serif"/>
                <a:cs typeface="Microsoft Sans Serif"/>
              </a:rPr>
              <a:t>PSRC</a:t>
            </a:r>
            <a:endParaRPr sz="850">
              <a:latin typeface="Microsoft Sans Serif"/>
              <a:cs typeface="Microsoft Sans Serif"/>
            </a:endParaRPr>
          </a:p>
        </p:txBody>
      </p:sp>
      <p:sp>
        <p:nvSpPr>
          <p:cNvPr id="90" name="object 90"/>
          <p:cNvSpPr txBox="1"/>
          <p:nvPr/>
        </p:nvSpPr>
        <p:spPr>
          <a:xfrm>
            <a:off x="13472061" y="9415125"/>
            <a:ext cx="2852914" cy="143629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sz="850" spc="-25" dirty="0">
                <a:latin typeface="Microsoft Sans Serif"/>
                <a:cs typeface="Microsoft Sans Serif"/>
              </a:rPr>
              <a:t>CAPÍTULO</a:t>
            </a:r>
            <a:r>
              <a:rPr sz="850" spc="-20" dirty="0">
                <a:latin typeface="Microsoft Sans Serif"/>
                <a:cs typeface="Microsoft Sans Serif"/>
              </a:rPr>
              <a:t> </a:t>
            </a:r>
            <a:r>
              <a:rPr sz="850" dirty="0">
                <a:latin typeface="Microsoft Sans Serif"/>
                <a:cs typeface="Microsoft Sans Serif"/>
              </a:rPr>
              <a:t>3,</a:t>
            </a:r>
            <a:r>
              <a:rPr sz="850" spc="-15" dirty="0">
                <a:latin typeface="Microsoft Sans Serif"/>
                <a:cs typeface="Microsoft Sans Serif"/>
              </a:rPr>
              <a:t> </a:t>
            </a:r>
            <a:r>
              <a:rPr sz="850" spc="-40" dirty="0">
                <a:latin typeface="Microsoft Sans Serif"/>
                <a:cs typeface="Microsoft Sans Serif"/>
              </a:rPr>
              <a:t>SECCIÓN</a:t>
            </a:r>
            <a:r>
              <a:rPr sz="850" spc="-15" dirty="0">
                <a:latin typeface="Microsoft Sans Serif"/>
                <a:cs typeface="Microsoft Sans Serif"/>
              </a:rPr>
              <a:t> </a:t>
            </a:r>
            <a:r>
              <a:rPr sz="850" spc="10" dirty="0">
                <a:latin typeface="Microsoft Sans Serif"/>
                <a:cs typeface="Microsoft Sans Serif"/>
              </a:rPr>
              <a:t>3</a:t>
            </a:r>
            <a:endParaRPr sz="850">
              <a:latin typeface="Microsoft Sans Serif"/>
              <a:cs typeface="Microsoft Sans Serif"/>
            </a:endParaRPr>
          </a:p>
        </p:txBody>
      </p:sp>
    </p:spTree>
  </p:cSld>
  <p:clrMapOvr>
    <a:masterClrMapping/>
  </p:clrMapOvr>
</p:sld>
</file>

<file path=ppt/slides/slide59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" name="object 2"/>
          <p:cNvGrpSpPr/>
          <p:nvPr/>
        </p:nvGrpSpPr>
        <p:grpSpPr>
          <a:xfrm>
            <a:off x="1970305" y="5564124"/>
            <a:ext cx="6345652" cy="1812289"/>
            <a:chOff x="856487" y="5564123"/>
            <a:chExt cx="2758440" cy="1812289"/>
          </a:xfrm>
        </p:grpSpPr>
        <p:sp>
          <p:nvSpPr>
            <p:cNvPr id="3" name="object 3"/>
            <p:cNvSpPr/>
            <p:nvPr/>
          </p:nvSpPr>
          <p:spPr>
            <a:xfrm>
              <a:off x="1002791" y="5649467"/>
              <a:ext cx="2489200" cy="1607820"/>
            </a:xfrm>
            <a:custGeom>
              <a:avLst/>
              <a:gdLst/>
              <a:ahLst/>
              <a:cxnLst/>
              <a:rect l="l" t="t" r="r" b="b"/>
              <a:pathLst>
                <a:path w="2489200" h="1607820">
                  <a:moveTo>
                    <a:pt x="2488691" y="1607819"/>
                  </a:moveTo>
                  <a:lnTo>
                    <a:pt x="2488691" y="0"/>
                  </a:lnTo>
                  <a:lnTo>
                    <a:pt x="0" y="0"/>
                  </a:lnTo>
                  <a:lnTo>
                    <a:pt x="0" y="1600200"/>
                  </a:lnTo>
                  <a:lnTo>
                    <a:pt x="2488691" y="1607819"/>
                  </a:lnTo>
                  <a:close/>
                </a:path>
              </a:pathLst>
            </a:custGeom>
            <a:ln w="1524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" name="object 4"/>
            <p:cNvSpPr/>
            <p:nvPr/>
          </p:nvSpPr>
          <p:spPr>
            <a:xfrm>
              <a:off x="1914144" y="5649467"/>
              <a:ext cx="1138555" cy="1600200"/>
            </a:xfrm>
            <a:custGeom>
              <a:avLst/>
              <a:gdLst/>
              <a:ahLst/>
              <a:cxnLst/>
              <a:rect l="l" t="t" r="r" b="b"/>
              <a:pathLst>
                <a:path w="1138555" h="1600200">
                  <a:moveTo>
                    <a:pt x="1138428" y="0"/>
                  </a:moveTo>
                  <a:lnTo>
                    <a:pt x="1138428" y="1592580"/>
                  </a:lnTo>
                </a:path>
                <a:path w="1138555" h="1600200">
                  <a:moveTo>
                    <a:pt x="909828" y="7619"/>
                  </a:moveTo>
                  <a:lnTo>
                    <a:pt x="909828" y="1600200"/>
                  </a:lnTo>
                </a:path>
                <a:path w="1138555" h="1600200">
                  <a:moveTo>
                    <a:pt x="682752" y="0"/>
                  </a:moveTo>
                  <a:lnTo>
                    <a:pt x="682752" y="1600200"/>
                  </a:lnTo>
                </a:path>
                <a:path w="1138555" h="1600200">
                  <a:moveTo>
                    <a:pt x="455675" y="0"/>
                  </a:moveTo>
                  <a:lnTo>
                    <a:pt x="455675" y="1600200"/>
                  </a:lnTo>
                </a:path>
                <a:path w="1138555" h="1600200">
                  <a:moveTo>
                    <a:pt x="227075" y="7619"/>
                  </a:moveTo>
                  <a:lnTo>
                    <a:pt x="227075" y="1592580"/>
                  </a:lnTo>
                </a:path>
                <a:path w="1138555" h="1600200">
                  <a:moveTo>
                    <a:pt x="0" y="0"/>
                  </a:moveTo>
                  <a:lnTo>
                    <a:pt x="0" y="159258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" name="object 5"/>
            <p:cNvSpPr/>
            <p:nvPr/>
          </p:nvSpPr>
          <p:spPr>
            <a:xfrm>
              <a:off x="1687067" y="5593079"/>
              <a:ext cx="0" cy="1713230"/>
            </a:xfrm>
            <a:custGeom>
              <a:avLst/>
              <a:gdLst/>
              <a:ahLst/>
              <a:cxnLst/>
              <a:rect l="l" t="t" r="r" b="b"/>
              <a:pathLst>
                <a:path h="1713229">
                  <a:moveTo>
                    <a:pt x="0" y="0"/>
                  </a:moveTo>
                  <a:lnTo>
                    <a:pt x="0" y="1712975"/>
                  </a:lnTo>
                </a:path>
              </a:pathLst>
            </a:custGeom>
            <a:ln w="9144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" name="object 6"/>
            <p:cNvSpPr/>
            <p:nvPr/>
          </p:nvSpPr>
          <p:spPr>
            <a:xfrm>
              <a:off x="996695" y="5657087"/>
              <a:ext cx="2490470" cy="1584960"/>
            </a:xfrm>
            <a:custGeom>
              <a:avLst/>
              <a:gdLst/>
              <a:ahLst/>
              <a:cxnLst/>
              <a:rect l="l" t="t" r="r" b="b"/>
              <a:pathLst>
                <a:path w="2490470" h="1584959">
                  <a:moveTo>
                    <a:pt x="461771" y="0"/>
                  </a:moveTo>
                  <a:lnTo>
                    <a:pt x="461771" y="1584960"/>
                  </a:lnTo>
                </a:path>
                <a:path w="2490470" h="1584959">
                  <a:moveTo>
                    <a:pt x="234696" y="0"/>
                  </a:moveTo>
                  <a:lnTo>
                    <a:pt x="234696" y="1584960"/>
                  </a:lnTo>
                </a:path>
                <a:path w="2490470" h="1584959">
                  <a:moveTo>
                    <a:pt x="0" y="219456"/>
                  </a:moveTo>
                  <a:lnTo>
                    <a:pt x="2490215" y="219456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" name="object 7"/>
            <p:cNvSpPr/>
            <p:nvPr/>
          </p:nvSpPr>
          <p:spPr>
            <a:xfrm>
              <a:off x="856487" y="6105144"/>
              <a:ext cx="2758440" cy="0"/>
            </a:xfrm>
            <a:custGeom>
              <a:avLst/>
              <a:gdLst/>
              <a:ahLst/>
              <a:cxnLst/>
              <a:rect l="l" t="t" r="r" b="b"/>
              <a:pathLst>
                <a:path w="2758440">
                  <a:moveTo>
                    <a:pt x="0" y="0"/>
                  </a:moveTo>
                  <a:lnTo>
                    <a:pt x="2758439" y="0"/>
                  </a:lnTo>
                </a:path>
              </a:pathLst>
            </a:custGeom>
            <a:ln w="9144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" name="object 8"/>
            <p:cNvSpPr/>
            <p:nvPr/>
          </p:nvSpPr>
          <p:spPr>
            <a:xfrm>
              <a:off x="996695" y="5649467"/>
              <a:ext cx="2490470" cy="1600200"/>
            </a:xfrm>
            <a:custGeom>
              <a:avLst/>
              <a:gdLst/>
              <a:ahLst/>
              <a:cxnLst/>
              <a:rect l="l" t="t" r="r" b="b"/>
              <a:pathLst>
                <a:path w="2490470" h="1600200">
                  <a:moveTo>
                    <a:pt x="0" y="682751"/>
                  </a:moveTo>
                  <a:lnTo>
                    <a:pt x="2490215" y="682751"/>
                  </a:lnTo>
                </a:path>
                <a:path w="2490470" h="1600200">
                  <a:moveTo>
                    <a:pt x="7620" y="909828"/>
                  </a:moveTo>
                  <a:lnTo>
                    <a:pt x="2490215" y="909828"/>
                  </a:lnTo>
                </a:path>
                <a:path w="2490470" h="1600200">
                  <a:moveTo>
                    <a:pt x="7620" y="1136903"/>
                  </a:moveTo>
                  <a:lnTo>
                    <a:pt x="2490215" y="1136903"/>
                  </a:lnTo>
                </a:path>
                <a:path w="2490470" h="1600200">
                  <a:moveTo>
                    <a:pt x="0" y="1365503"/>
                  </a:moveTo>
                  <a:lnTo>
                    <a:pt x="2490215" y="1365503"/>
                  </a:lnTo>
                </a:path>
                <a:path w="2490470" h="1600200">
                  <a:moveTo>
                    <a:pt x="2275331" y="0"/>
                  </a:moveTo>
                  <a:lnTo>
                    <a:pt x="2275331" y="160020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" name="object 9"/>
            <p:cNvSpPr/>
            <p:nvPr/>
          </p:nvSpPr>
          <p:spPr>
            <a:xfrm>
              <a:off x="885443" y="5564123"/>
              <a:ext cx="2273935" cy="1812289"/>
            </a:xfrm>
            <a:custGeom>
              <a:avLst/>
              <a:gdLst/>
              <a:ahLst/>
              <a:cxnLst/>
              <a:rect l="l" t="t" r="r" b="b"/>
              <a:pathLst>
                <a:path w="2273935" h="1812290">
                  <a:moveTo>
                    <a:pt x="0" y="568452"/>
                  </a:moveTo>
                  <a:lnTo>
                    <a:pt x="2273807" y="568452"/>
                  </a:lnTo>
                </a:path>
                <a:path w="2273935" h="1812290">
                  <a:moveTo>
                    <a:pt x="768096" y="0"/>
                  </a:moveTo>
                  <a:lnTo>
                    <a:pt x="768096" y="1812036"/>
                  </a:lnTo>
                </a:path>
              </a:pathLst>
            </a:custGeom>
            <a:ln w="9144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" name="object 10"/>
            <p:cNvSpPr/>
            <p:nvPr/>
          </p:nvSpPr>
          <p:spPr>
            <a:xfrm>
              <a:off x="1712975" y="6192012"/>
              <a:ext cx="256540" cy="753110"/>
            </a:xfrm>
            <a:custGeom>
              <a:avLst/>
              <a:gdLst/>
              <a:ahLst/>
              <a:cxnLst/>
              <a:rect l="l" t="t" r="r" b="b"/>
              <a:pathLst>
                <a:path w="256539" h="753109">
                  <a:moveTo>
                    <a:pt x="18287" y="28955"/>
                  </a:moveTo>
                  <a:lnTo>
                    <a:pt x="13716" y="27432"/>
                  </a:lnTo>
                  <a:lnTo>
                    <a:pt x="12191" y="24383"/>
                  </a:lnTo>
                  <a:lnTo>
                    <a:pt x="3048" y="12191"/>
                  </a:lnTo>
                  <a:lnTo>
                    <a:pt x="0" y="9143"/>
                  </a:lnTo>
                  <a:lnTo>
                    <a:pt x="1524" y="4571"/>
                  </a:lnTo>
                  <a:lnTo>
                    <a:pt x="4572" y="1523"/>
                  </a:lnTo>
                  <a:lnTo>
                    <a:pt x="7620" y="0"/>
                  </a:lnTo>
                  <a:lnTo>
                    <a:pt x="12191" y="0"/>
                  </a:lnTo>
                  <a:lnTo>
                    <a:pt x="15240" y="3048"/>
                  </a:lnTo>
                  <a:lnTo>
                    <a:pt x="17852" y="6531"/>
                  </a:lnTo>
                  <a:lnTo>
                    <a:pt x="15240" y="9143"/>
                  </a:lnTo>
                  <a:lnTo>
                    <a:pt x="10668" y="12191"/>
                  </a:lnTo>
                  <a:lnTo>
                    <a:pt x="10668" y="16764"/>
                  </a:lnTo>
                  <a:lnTo>
                    <a:pt x="13716" y="19811"/>
                  </a:lnTo>
                  <a:lnTo>
                    <a:pt x="20453" y="27511"/>
                  </a:lnTo>
                  <a:lnTo>
                    <a:pt x="18287" y="28955"/>
                  </a:lnTo>
                  <a:close/>
                </a:path>
                <a:path w="256539" h="753109">
                  <a:moveTo>
                    <a:pt x="32004" y="35051"/>
                  </a:moveTo>
                  <a:lnTo>
                    <a:pt x="25908" y="35051"/>
                  </a:lnTo>
                  <a:lnTo>
                    <a:pt x="24383" y="32003"/>
                  </a:lnTo>
                  <a:lnTo>
                    <a:pt x="20453" y="27511"/>
                  </a:lnTo>
                  <a:lnTo>
                    <a:pt x="22860" y="25907"/>
                  </a:lnTo>
                  <a:lnTo>
                    <a:pt x="25908" y="24383"/>
                  </a:lnTo>
                  <a:lnTo>
                    <a:pt x="25908" y="19811"/>
                  </a:lnTo>
                  <a:lnTo>
                    <a:pt x="24383" y="15239"/>
                  </a:lnTo>
                  <a:lnTo>
                    <a:pt x="17852" y="6531"/>
                  </a:lnTo>
                  <a:lnTo>
                    <a:pt x="18287" y="6095"/>
                  </a:lnTo>
                  <a:lnTo>
                    <a:pt x="22860" y="7619"/>
                  </a:lnTo>
                  <a:lnTo>
                    <a:pt x="25908" y="10667"/>
                  </a:lnTo>
                  <a:lnTo>
                    <a:pt x="35052" y="21335"/>
                  </a:lnTo>
                  <a:lnTo>
                    <a:pt x="38100" y="24383"/>
                  </a:lnTo>
                  <a:lnTo>
                    <a:pt x="38100" y="28955"/>
                  </a:lnTo>
                  <a:lnTo>
                    <a:pt x="32004" y="35051"/>
                  </a:lnTo>
                  <a:close/>
                </a:path>
                <a:path w="256539" h="753109">
                  <a:moveTo>
                    <a:pt x="20453" y="27511"/>
                  </a:moveTo>
                  <a:lnTo>
                    <a:pt x="13716" y="19811"/>
                  </a:lnTo>
                  <a:lnTo>
                    <a:pt x="10668" y="16764"/>
                  </a:lnTo>
                  <a:lnTo>
                    <a:pt x="10668" y="12191"/>
                  </a:lnTo>
                  <a:lnTo>
                    <a:pt x="15240" y="9143"/>
                  </a:lnTo>
                  <a:lnTo>
                    <a:pt x="17852" y="6531"/>
                  </a:lnTo>
                  <a:lnTo>
                    <a:pt x="24383" y="15239"/>
                  </a:lnTo>
                  <a:lnTo>
                    <a:pt x="25908" y="19811"/>
                  </a:lnTo>
                  <a:lnTo>
                    <a:pt x="25908" y="24383"/>
                  </a:lnTo>
                  <a:lnTo>
                    <a:pt x="22860" y="25907"/>
                  </a:lnTo>
                  <a:lnTo>
                    <a:pt x="20453" y="27511"/>
                  </a:lnTo>
                  <a:close/>
                </a:path>
                <a:path w="256539" h="753109">
                  <a:moveTo>
                    <a:pt x="65532" y="62483"/>
                  </a:moveTo>
                  <a:lnTo>
                    <a:pt x="56387" y="56387"/>
                  </a:lnTo>
                  <a:lnTo>
                    <a:pt x="48768" y="51816"/>
                  </a:lnTo>
                  <a:lnTo>
                    <a:pt x="45720" y="48767"/>
                  </a:lnTo>
                  <a:lnTo>
                    <a:pt x="44196" y="44195"/>
                  </a:lnTo>
                  <a:lnTo>
                    <a:pt x="47244" y="41148"/>
                  </a:lnTo>
                  <a:lnTo>
                    <a:pt x="50291" y="36575"/>
                  </a:lnTo>
                  <a:lnTo>
                    <a:pt x="54864" y="36575"/>
                  </a:lnTo>
                  <a:lnTo>
                    <a:pt x="57912" y="38100"/>
                  </a:lnTo>
                  <a:lnTo>
                    <a:pt x="65532" y="44195"/>
                  </a:lnTo>
                  <a:lnTo>
                    <a:pt x="70104" y="47243"/>
                  </a:lnTo>
                  <a:lnTo>
                    <a:pt x="73152" y="50291"/>
                  </a:lnTo>
                  <a:lnTo>
                    <a:pt x="74675" y="54864"/>
                  </a:lnTo>
                  <a:lnTo>
                    <a:pt x="71628" y="57911"/>
                  </a:lnTo>
                  <a:lnTo>
                    <a:pt x="70104" y="60959"/>
                  </a:lnTo>
                  <a:lnTo>
                    <a:pt x="65532" y="62483"/>
                  </a:lnTo>
                  <a:close/>
                </a:path>
                <a:path w="256539" h="753109">
                  <a:moveTo>
                    <a:pt x="105156" y="89916"/>
                  </a:moveTo>
                  <a:lnTo>
                    <a:pt x="100583" y="89916"/>
                  </a:lnTo>
                  <a:lnTo>
                    <a:pt x="97536" y="86867"/>
                  </a:lnTo>
                  <a:lnTo>
                    <a:pt x="92964" y="83819"/>
                  </a:lnTo>
                  <a:lnTo>
                    <a:pt x="85344" y="77723"/>
                  </a:lnTo>
                  <a:lnTo>
                    <a:pt x="82296" y="74675"/>
                  </a:lnTo>
                  <a:lnTo>
                    <a:pt x="82296" y="70103"/>
                  </a:lnTo>
                  <a:lnTo>
                    <a:pt x="83820" y="67055"/>
                  </a:lnTo>
                  <a:lnTo>
                    <a:pt x="86868" y="64007"/>
                  </a:lnTo>
                  <a:lnTo>
                    <a:pt x="91440" y="64007"/>
                  </a:lnTo>
                  <a:lnTo>
                    <a:pt x="94487" y="65532"/>
                  </a:lnTo>
                  <a:lnTo>
                    <a:pt x="102108" y="71627"/>
                  </a:lnTo>
                  <a:lnTo>
                    <a:pt x="106679" y="76200"/>
                  </a:lnTo>
                  <a:lnTo>
                    <a:pt x="109728" y="77723"/>
                  </a:lnTo>
                  <a:lnTo>
                    <a:pt x="111252" y="82295"/>
                  </a:lnTo>
                  <a:lnTo>
                    <a:pt x="108204" y="86867"/>
                  </a:lnTo>
                  <a:lnTo>
                    <a:pt x="105156" y="89916"/>
                  </a:lnTo>
                  <a:close/>
                </a:path>
                <a:path w="256539" h="753109">
                  <a:moveTo>
                    <a:pt x="138683" y="118871"/>
                  </a:moveTo>
                  <a:lnTo>
                    <a:pt x="134112" y="118871"/>
                  </a:lnTo>
                  <a:lnTo>
                    <a:pt x="131064" y="115823"/>
                  </a:lnTo>
                  <a:lnTo>
                    <a:pt x="123444" y="109727"/>
                  </a:lnTo>
                  <a:lnTo>
                    <a:pt x="117348" y="103632"/>
                  </a:lnTo>
                  <a:lnTo>
                    <a:pt x="117348" y="99059"/>
                  </a:lnTo>
                  <a:lnTo>
                    <a:pt x="118872" y="96011"/>
                  </a:lnTo>
                  <a:lnTo>
                    <a:pt x="121920" y="92964"/>
                  </a:lnTo>
                  <a:lnTo>
                    <a:pt x="126491" y="92964"/>
                  </a:lnTo>
                  <a:lnTo>
                    <a:pt x="129540" y="94487"/>
                  </a:lnTo>
                  <a:lnTo>
                    <a:pt x="134112" y="99059"/>
                  </a:lnTo>
                  <a:lnTo>
                    <a:pt x="141732" y="105155"/>
                  </a:lnTo>
                  <a:lnTo>
                    <a:pt x="144779" y="108203"/>
                  </a:lnTo>
                  <a:lnTo>
                    <a:pt x="144779" y="112775"/>
                  </a:lnTo>
                  <a:lnTo>
                    <a:pt x="138683" y="118871"/>
                  </a:lnTo>
                  <a:close/>
                </a:path>
                <a:path w="256539" h="753109">
                  <a:moveTo>
                    <a:pt x="172212" y="150875"/>
                  </a:moveTo>
                  <a:lnTo>
                    <a:pt x="166116" y="150875"/>
                  </a:lnTo>
                  <a:lnTo>
                    <a:pt x="163068" y="147827"/>
                  </a:lnTo>
                  <a:lnTo>
                    <a:pt x="158496" y="141732"/>
                  </a:lnTo>
                  <a:lnTo>
                    <a:pt x="150875" y="134111"/>
                  </a:lnTo>
                  <a:lnTo>
                    <a:pt x="150875" y="129539"/>
                  </a:lnTo>
                  <a:lnTo>
                    <a:pt x="153924" y="126491"/>
                  </a:lnTo>
                  <a:lnTo>
                    <a:pt x="155448" y="123443"/>
                  </a:lnTo>
                  <a:lnTo>
                    <a:pt x="161544" y="123443"/>
                  </a:lnTo>
                  <a:lnTo>
                    <a:pt x="178308" y="140207"/>
                  </a:lnTo>
                  <a:lnTo>
                    <a:pt x="176783" y="144780"/>
                  </a:lnTo>
                  <a:lnTo>
                    <a:pt x="175260" y="147827"/>
                  </a:lnTo>
                  <a:lnTo>
                    <a:pt x="172212" y="150875"/>
                  </a:lnTo>
                  <a:close/>
                </a:path>
                <a:path w="256539" h="753109">
                  <a:moveTo>
                    <a:pt x="201168" y="184403"/>
                  </a:moveTo>
                  <a:lnTo>
                    <a:pt x="196596" y="184403"/>
                  </a:lnTo>
                  <a:lnTo>
                    <a:pt x="193548" y="181355"/>
                  </a:lnTo>
                  <a:lnTo>
                    <a:pt x="185928" y="172211"/>
                  </a:lnTo>
                  <a:lnTo>
                    <a:pt x="184404" y="169164"/>
                  </a:lnTo>
                  <a:lnTo>
                    <a:pt x="181356" y="166116"/>
                  </a:lnTo>
                  <a:lnTo>
                    <a:pt x="181356" y="161543"/>
                  </a:lnTo>
                  <a:lnTo>
                    <a:pt x="184404" y="158495"/>
                  </a:lnTo>
                  <a:lnTo>
                    <a:pt x="187452" y="156971"/>
                  </a:lnTo>
                  <a:lnTo>
                    <a:pt x="192024" y="156971"/>
                  </a:lnTo>
                  <a:lnTo>
                    <a:pt x="195072" y="160019"/>
                  </a:lnTo>
                  <a:lnTo>
                    <a:pt x="198120" y="161543"/>
                  </a:lnTo>
                  <a:lnTo>
                    <a:pt x="205740" y="170687"/>
                  </a:lnTo>
                  <a:lnTo>
                    <a:pt x="208787" y="173735"/>
                  </a:lnTo>
                  <a:lnTo>
                    <a:pt x="207264" y="179832"/>
                  </a:lnTo>
                  <a:lnTo>
                    <a:pt x="204216" y="181355"/>
                  </a:lnTo>
                  <a:lnTo>
                    <a:pt x="201168" y="184403"/>
                  </a:lnTo>
                  <a:close/>
                </a:path>
                <a:path w="256539" h="753109">
                  <a:moveTo>
                    <a:pt x="227075" y="220980"/>
                  </a:moveTo>
                  <a:lnTo>
                    <a:pt x="222504" y="219455"/>
                  </a:lnTo>
                  <a:lnTo>
                    <a:pt x="220979" y="216407"/>
                  </a:lnTo>
                  <a:lnTo>
                    <a:pt x="211836" y="204216"/>
                  </a:lnTo>
                  <a:lnTo>
                    <a:pt x="210312" y="199643"/>
                  </a:lnTo>
                  <a:lnTo>
                    <a:pt x="211836" y="195071"/>
                  </a:lnTo>
                  <a:lnTo>
                    <a:pt x="214883" y="193548"/>
                  </a:lnTo>
                  <a:lnTo>
                    <a:pt x="217932" y="190500"/>
                  </a:lnTo>
                  <a:lnTo>
                    <a:pt x="222504" y="192023"/>
                  </a:lnTo>
                  <a:lnTo>
                    <a:pt x="225552" y="195071"/>
                  </a:lnTo>
                  <a:lnTo>
                    <a:pt x="233172" y="208787"/>
                  </a:lnTo>
                  <a:lnTo>
                    <a:pt x="236220" y="211835"/>
                  </a:lnTo>
                  <a:lnTo>
                    <a:pt x="234696" y="216407"/>
                  </a:lnTo>
                  <a:lnTo>
                    <a:pt x="231648" y="219455"/>
                  </a:lnTo>
                  <a:lnTo>
                    <a:pt x="227075" y="220980"/>
                  </a:lnTo>
                  <a:close/>
                </a:path>
                <a:path w="256539" h="753109">
                  <a:moveTo>
                    <a:pt x="246887" y="262127"/>
                  </a:moveTo>
                  <a:lnTo>
                    <a:pt x="242316" y="262127"/>
                  </a:lnTo>
                  <a:lnTo>
                    <a:pt x="237744" y="259080"/>
                  </a:lnTo>
                  <a:lnTo>
                    <a:pt x="237744" y="254507"/>
                  </a:lnTo>
                  <a:lnTo>
                    <a:pt x="234696" y="245364"/>
                  </a:lnTo>
                  <a:lnTo>
                    <a:pt x="233172" y="242316"/>
                  </a:lnTo>
                  <a:lnTo>
                    <a:pt x="231648" y="237743"/>
                  </a:lnTo>
                  <a:lnTo>
                    <a:pt x="233172" y="234695"/>
                  </a:lnTo>
                  <a:lnTo>
                    <a:pt x="242316" y="231648"/>
                  </a:lnTo>
                  <a:lnTo>
                    <a:pt x="245364" y="233171"/>
                  </a:lnTo>
                  <a:lnTo>
                    <a:pt x="246887" y="237743"/>
                  </a:lnTo>
                  <a:lnTo>
                    <a:pt x="248412" y="240791"/>
                  </a:lnTo>
                  <a:lnTo>
                    <a:pt x="251460" y="249935"/>
                  </a:lnTo>
                  <a:lnTo>
                    <a:pt x="251460" y="252983"/>
                  </a:lnTo>
                  <a:lnTo>
                    <a:pt x="252983" y="256032"/>
                  </a:lnTo>
                  <a:lnTo>
                    <a:pt x="249936" y="260603"/>
                  </a:lnTo>
                  <a:lnTo>
                    <a:pt x="246887" y="262127"/>
                  </a:lnTo>
                  <a:close/>
                </a:path>
                <a:path w="256539" h="753109">
                  <a:moveTo>
                    <a:pt x="251460" y="307848"/>
                  </a:moveTo>
                  <a:lnTo>
                    <a:pt x="246887" y="306323"/>
                  </a:lnTo>
                  <a:lnTo>
                    <a:pt x="242316" y="306323"/>
                  </a:lnTo>
                  <a:lnTo>
                    <a:pt x="239268" y="303275"/>
                  </a:lnTo>
                  <a:lnTo>
                    <a:pt x="240791" y="298703"/>
                  </a:lnTo>
                  <a:lnTo>
                    <a:pt x="240791" y="280416"/>
                  </a:lnTo>
                  <a:lnTo>
                    <a:pt x="243840" y="275843"/>
                  </a:lnTo>
                  <a:lnTo>
                    <a:pt x="248412" y="277367"/>
                  </a:lnTo>
                  <a:lnTo>
                    <a:pt x="252983" y="277367"/>
                  </a:lnTo>
                  <a:lnTo>
                    <a:pt x="256032" y="280416"/>
                  </a:lnTo>
                  <a:lnTo>
                    <a:pt x="256032" y="300227"/>
                  </a:lnTo>
                  <a:lnTo>
                    <a:pt x="254508" y="304800"/>
                  </a:lnTo>
                  <a:lnTo>
                    <a:pt x="251460" y="307848"/>
                  </a:lnTo>
                  <a:close/>
                </a:path>
                <a:path w="256539" h="753109">
                  <a:moveTo>
                    <a:pt x="242316" y="352043"/>
                  </a:moveTo>
                  <a:lnTo>
                    <a:pt x="239268" y="352043"/>
                  </a:lnTo>
                  <a:lnTo>
                    <a:pt x="234696" y="350519"/>
                  </a:lnTo>
                  <a:lnTo>
                    <a:pt x="231648" y="345948"/>
                  </a:lnTo>
                  <a:lnTo>
                    <a:pt x="233172" y="342900"/>
                  </a:lnTo>
                  <a:lnTo>
                    <a:pt x="236220" y="330707"/>
                  </a:lnTo>
                  <a:lnTo>
                    <a:pt x="236220" y="323087"/>
                  </a:lnTo>
                  <a:lnTo>
                    <a:pt x="240791" y="321564"/>
                  </a:lnTo>
                  <a:lnTo>
                    <a:pt x="245364" y="321564"/>
                  </a:lnTo>
                  <a:lnTo>
                    <a:pt x="248412" y="323087"/>
                  </a:lnTo>
                  <a:lnTo>
                    <a:pt x="251460" y="326135"/>
                  </a:lnTo>
                  <a:lnTo>
                    <a:pt x="251460" y="330707"/>
                  </a:lnTo>
                  <a:lnTo>
                    <a:pt x="249936" y="333755"/>
                  </a:lnTo>
                  <a:lnTo>
                    <a:pt x="246887" y="345948"/>
                  </a:lnTo>
                  <a:lnTo>
                    <a:pt x="246887" y="350519"/>
                  </a:lnTo>
                  <a:lnTo>
                    <a:pt x="242316" y="352043"/>
                  </a:lnTo>
                  <a:close/>
                </a:path>
                <a:path w="256539" h="753109">
                  <a:moveTo>
                    <a:pt x="228600" y="396239"/>
                  </a:moveTo>
                  <a:lnTo>
                    <a:pt x="224028" y="394716"/>
                  </a:lnTo>
                  <a:lnTo>
                    <a:pt x="220979" y="393191"/>
                  </a:lnTo>
                  <a:lnTo>
                    <a:pt x="217932" y="388619"/>
                  </a:lnTo>
                  <a:lnTo>
                    <a:pt x="219456" y="385571"/>
                  </a:lnTo>
                  <a:lnTo>
                    <a:pt x="224028" y="370332"/>
                  </a:lnTo>
                  <a:lnTo>
                    <a:pt x="225552" y="367283"/>
                  </a:lnTo>
                  <a:lnTo>
                    <a:pt x="230124" y="364235"/>
                  </a:lnTo>
                  <a:lnTo>
                    <a:pt x="234696" y="365759"/>
                  </a:lnTo>
                  <a:lnTo>
                    <a:pt x="237744" y="367283"/>
                  </a:lnTo>
                  <a:lnTo>
                    <a:pt x="240791" y="371855"/>
                  </a:lnTo>
                  <a:lnTo>
                    <a:pt x="233172" y="394716"/>
                  </a:lnTo>
                  <a:lnTo>
                    <a:pt x="228600" y="396239"/>
                  </a:lnTo>
                  <a:close/>
                </a:path>
                <a:path w="256539" h="753109">
                  <a:moveTo>
                    <a:pt x="211836" y="438911"/>
                  </a:moveTo>
                  <a:lnTo>
                    <a:pt x="208787" y="437387"/>
                  </a:lnTo>
                  <a:lnTo>
                    <a:pt x="204216" y="435864"/>
                  </a:lnTo>
                  <a:lnTo>
                    <a:pt x="202691" y="431291"/>
                  </a:lnTo>
                  <a:lnTo>
                    <a:pt x="204216" y="426719"/>
                  </a:lnTo>
                  <a:lnTo>
                    <a:pt x="205740" y="425195"/>
                  </a:lnTo>
                  <a:lnTo>
                    <a:pt x="210312" y="413003"/>
                  </a:lnTo>
                  <a:lnTo>
                    <a:pt x="211836" y="409955"/>
                  </a:lnTo>
                  <a:lnTo>
                    <a:pt x="214883" y="406907"/>
                  </a:lnTo>
                  <a:lnTo>
                    <a:pt x="224028" y="409955"/>
                  </a:lnTo>
                  <a:lnTo>
                    <a:pt x="225552" y="414527"/>
                  </a:lnTo>
                  <a:lnTo>
                    <a:pt x="224028" y="419100"/>
                  </a:lnTo>
                  <a:lnTo>
                    <a:pt x="219456" y="431291"/>
                  </a:lnTo>
                  <a:lnTo>
                    <a:pt x="217932" y="432816"/>
                  </a:lnTo>
                  <a:lnTo>
                    <a:pt x="216408" y="437387"/>
                  </a:lnTo>
                  <a:lnTo>
                    <a:pt x="211836" y="438911"/>
                  </a:lnTo>
                  <a:close/>
                </a:path>
                <a:path w="256539" h="753109">
                  <a:moveTo>
                    <a:pt x="193548" y="480059"/>
                  </a:moveTo>
                  <a:lnTo>
                    <a:pt x="190500" y="478535"/>
                  </a:lnTo>
                  <a:lnTo>
                    <a:pt x="185928" y="477011"/>
                  </a:lnTo>
                  <a:lnTo>
                    <a:pt x="184404" y="472439"/>
                  </a:lnTo>
                  <a:lnTo>
                    <a:pt x="185928" y="469391"/>
                  </a:lnTo>
                  <a:lnTo>
                    <a:pt x="192024" y="455675"/>
                  </a:lnTo>
                  <a:lnTo>
                    <a:pt x="195072" y="451103"/>
                  </a:lnTo>
                  <a:lnTo>
                    <a:pt x="199644" y="449580"/>
                  </a:lnTo>
                  <a:lnTo>
                    <a:pt x="202691" y="451103"/>
                  </a:lnTo>
                  <a:lnTo>
                    <a:pt x="207264" y="452627"/>
                  </a:lnTo>
                  <a:lnTo>
                    <a:pt x="208787" y="457200"/>
                  </a:lnTo>
                  <a:lnTo>
                    <a:pt x="207264" y="461771"/>
                  </a:lnTo>
                  <a:lnTo>
                    <a:pt x="199644" y="475487"/>
                  </a:lnTo>
                  <a:lnTo>
                    <a:pt x="198120" y="478535"/>
                  </a:lnTo>
                  <a:lnTo>
                    <a:pt x="193548" y="480059"/>
                  </a:lnTo>
                  <a:close/>
                </a:path>
                <a:path w="256539" h="753109">
                  <a:moveTo>
                    <a:pt x="175260" y="521207"/>
                  </a:moveTo>
                  <a:lnTo>
                    <a:pt x="170687" y="519683"/>
                  </a:lnTo>
                  <a:lnTo>
                    <a:pt x="167640" y="518159"/>
                  </a:lnTo>
                  <a:lnTo>
                    <a:pt x="166116" y="513587"/>
                  </a:lnTo>
                  <a:lnTo>
                    <a:pt x="167640" y="510539"/>
                  </a:lnTo>
                  <a:lnTo>
                    <a:pt x="173736" y="496823"/>
                  </a:lnTo>
                  <a:lnTo>
                    <a:pt x="175260" y="492251"/>
                  </a:lnTo>
                  <a:lnTo>
                    <a:pt x="179832" y="490727"/>
                  </a:lnTo>
                  <a:lnTo>
                    <a:pt x="184404" y="492251"/>
                  </a:lnTo>
                  <a:lnTo>
                    <a:pt x="187452" y="495300"/>
                  </a:lnTo>
                  <a:lnTo>
                    <a:pt x="188975" y="498348"/>
                  </a:lnTo>
                  <a:lnTo>
                    <a:pt x="187452" y="502919"/>
                  </a:lnTo>
                  <a:lnTo>
                    <a:pt x="181356" y="516635"/>
                  </a:lnTo>
                  <a:lnTo>
                    <a:pt x="179832" y="519683"/>
                  </a:lnTo>
                  <a:lnTo>
                    <a:pt x="175260" y="521207"/>
                  </a:lnTo>
                  <a:close/>
                </a:path>
                <a:path w="256539" h="753109">
                  <a:moveTo>
                    <a:pt x="153924" y="562355"/>
                  </a:moveTo>
                  <a:lnTo>
                    <a:pt x="149352" y="560832"/>
                  </a:lnTo>
                  <a:lnTo>
                    <a:pt x="146304" y="559307"/>
                  </a:lnTo>
                  <a:lnTo>
                    <a:pt x="144779" y="554735"/>
                  </a:lnTo>
                  <a:lnTo>
                    <a:pt x="146304" y="550164"/>
                  </a:lnTo>
                  <a:lnTo>
                    <a:pt x="152400" y="539495"/>
                  </a:lnTo>
                  <a:lnTo>
                    <a:pt x="155448" y="533400"/>
                  </a:lnTo>
                  <a:lnTo>
                    <a:pt x="160020" y="531875"/>
                  </a:lnTo>
                  <a:lnTo>
                    <a:pt x="164591" y="533400"/>
                  </a:lnTo>
                  <a:lnTo>
                    <a:pt x="167640" y="534923"/>
                  </a:lnTo>
                  <a:lnTo>
                    <a:pt x="169164" y="539495"/>
                  </a:lnTo>
                  <a:lnTo>
                    <a:pt x="167640" y="544067"/>
                  </a:lnTo>
                  <a:lnTo>
                    <a:pt x="166116" y="547116"/>
                  </a:lnTo>
                  <a:lnTo>
                    <a:pt x="160020" y="557783"/>
                  </a:lnTo>
                  <a:lnTo>
                    <a:pt x="158496" y="560832"/>
                  </a:lnTo>
                  <a:lnTo>
                    <a:pt x="153924" y="562355"/>
                  </a:lnTo>
                  <a:close/>
                </a:path>
                <a:path w="256539" h="753109">
                  <a:moveTo>
                    <a:pt x="137160" y="601980"/>
                  </a:moveTo>
                  <a:lnTo>
                    <a:pt x="132587" y="601980"/>
                  </a:lnTo>
                  <a:lnTo>
                    <a:pt x="128016" y="600455"/>
                  </a:lnTo>
                  <a:lnTo>
                    <a:pt x="124968" y="598932"/>
                  </a:lnTo>
                  <a:lnTo>
                    <a:pt x="123444" y="594359"/>
                  </a:lnTo>
                  <a:lnTo>
                    <a:pt x="124968" y="589787"/>
                  </a:lnTo>
                  <a:lnTo>
                    <a:pt x="131064" y="580643"/>
                  </a:lnTo>
                  <a:lnTo>
                    <a:pt x="132587" y="577595"/>
                  </a:lnTo>
                  <a:lnTo>
                    <a:pt x="134112" y="573023"/>
                  </a:lnTo>
                  <a:lnTo>
                    <a:pt x="138683" y="571500"/>
                  </a:lnTo>
                  <a:lnTo>
                    <a:pt x="143256" y="574548"/>
                  </a:lnTo>
                  <a:lnTo>
                    <a:pt x="146304" y="576071"/>
                  </a:lnTo>
                  <a:lnTo>
                    <a:pt x="147828" y="580643"/>
                  </a:lnTo>
                  <a:lnTo>
                    <a:pt x="144779" y="586739"/>
                  </a:lnTo>
                  <a:lnTo>
                    <a:pt x="138683" y="597407"/>
                  </a:lnTo>
                  <a:lnTo>
                    <a:pt x="137160" y="601980"/>
                  </a:lnTo>
                  <a:close/>
                </a:path>
                <a:path w="256539" h="753109">
                  <a:moveTo>
                    <a:pt x="108204" y="641603"/>
                  </a:moveTo>
                  <a:lnTo>
                    <a:pt x="105156" y="640080"/>
                  </a:lnTo>
                  <a:lnTo>
                    <a:pt x="102108" y="637032"/>
                  </a:lnTo>
                  <a:lnTo>
                    <a:pt x="100583" y="632459"/>
                  </a:lnTo>
                  <a:lnTo>
                    <a:pt x="102108" y="629411"/>
                  </a:lnTo>
                  <a:lnTo>
                    <a:pt x="109728" y="617219"/>
                  </a:lnTo>
                  <a:lnTo>
                    <a:pt x="109728" y="615695"/>
                  </a:lnTo>
                  <a:lnTo>
                    <a:pt x="112775" y="612648"/>
                  </a:lnTo>
                  <a:lnTo>
                    <a:pt x="117348" y="611123"/>
                  </a:lnTo>
                  <a:lnTo>
                    <a:pt x="120396" y="614171"/>
                  </a:lnTo>
                  <a:lnTo>
                    <a:pt x="124968" y="615695"/>
                  </a:lnTo>
                  <a:lnTo>
                    <a:pt x="124968" y="620267"/>
                  </a:lnTo>
                  <a:lnTo>
                    <a:pt x="123444" y="623316"/>
                  </a:lnTo>
                  <a:lnTo>
                    <a:pt x="123444" y="624839"/>
                  </a:lnTo>
                  <a:lnTo>
                    <a:pt x="115824" y="637032"/>
                  </a:lnTo>
                  <a:lnTo>
                    <a:pt x="112775" y="640080"/>
                  </a:lnTo>
                  <a:lnTo>
                    <a:pt x="108204" y="641603"/>
                  </a:lnTo>
                  <a:close/>
                </a:path>
                <a:path w="256539" h="753109">
                  <a:moveTo>
                    <a:pt x="88391" y="679703"/>
                  </a:moveTo>
                  <a:lnTo>
                    <a:pt x="83820" y="679703"/>
                  </a:lnTo>
                  <a:lnTo>
                    <a:pt x="80772" y="678180"/>
                  </a:lnTo>
                  <a:lnTo>
                    <a:pt x="77724" y="675132"/>
                  </a:lnTo>
                  <a:lnTo>
                    <a:pt x="76200" y="670559"/>
                  </a:lnTo>
                  <a:lnTo>
                    <a:pt x="77724" y="667511"/>
                  </a:lnTo>
                  <a:lnTo>
                    <a:pt x="80772" y="664464"/>
                  </a:lnTo>
                  <a:lnTo>
                    <a:pt x="86868" y="655319"/>
                  </a:lnTo>
                  <a:lnTo>
                    <a:pt x="88391" y="650748"/>
                  </a:lnTo>
                  <a:lnTo>
                    <a:pt x="92964" y="650748"/>
                  </a:lnTo>
                  <a:lnTo>
                    <a:pt x="97536" y="652271"/>
                  </a:lnTo>
                  <a:lnTo>
                    <a:pt x="100583" y="655319"/>
                  </a:lnTo>
                  <a:lnTo>
                    <a:pt x="102108" y="659891"/>
                  </a:lnTo>
                  <a:lnTo>
                    <a:pt x="99060" y="662939"/>
                  </a:lnTo>
                  <a:lnTo>
                    <a:pt x="92964" y="673607"/>
                  </a:lnTo>
                  <a:lnTo>
                    <a:pt x="91440" y="675132"/>
                  </a:lnTo>
                  <a:lnTo>
                    <a:pt x="88391" y="679703"/>
                  </a:lnTo>
                  <a:close/>
                </a:path>
                <a:path w="256539" h="753109">
                  <a:moveTo>
                    <a:pt x="57912" y="717803"/>
                  </a:moveTo>
                  <a:lnTo>
                    <a:pt x="54864" y="714755"/>
                  </a:lnTo>
                  <a:lnTo>
                    <a:pt x="50291" y="711707"/>
                  </a:lnTo>
                  <a:lnTo>
                    <a:pt x="50291" y="707135"/>
                  </a:lnTo>
                  <a:lnTo>
                    <a:pt x="51816" y="704087"/>
                  </a:lnTo>
                  <a:lnTo>
                    <a:pt x="60960" y="691895"/>
                  </a:lnTo>
                  <a:lnTo>
                    <a:pt x="64008" y="688848"/>
                  </a:lnTo>
                  <a:lnTo>
                    <a:pt x="68579" y="687323"/>
                  </a:lnTo>
                  <a:lnTo>
                    <a:pt x="71628" y="690371"/>
                  </a:lnTo>
                  <a:lnTo>
                    <a:pt x="74675" y="691895"/>
                  </a:lnTo>
                  <a:lnTo>
                    <a:pt x="76200" y="697991"/>
                  </a:lnTo>
                  <a:lnTo>
                    <a:pt x="73152" y="701039"/>
                  </a:lnTo>
                  <a:lnTo>
                    <a:pt x="64008" y="713232"/>
                  </a:lnTo>
                  <a:lnTo>
                    <a:pt x="62483" y="716280"/>
                  </a:lnTo>
                  <a:lnTo>
                    <a:pt x="57912" y="717803"/>
                  </a:lnTo>
                  <a:close/>
                </a:path>
                <a:path w="256539" h="753109">
                  <a:moveTo>
                    <a:pt x="33528" y="752855"/>
                  </a:moveTo>
                  <a:lnTo>
                    <a:pt x="28956" y="752855"/>
                  </a:lnTo>
                  <a:lnTo>
                    <a:pt x="25908" y="749807"/>
                  </a:lnTo>
                  <a:lnTo>
                    <a:pt x="22860" y="748284"/>
                  </a:lnTo>
                  <a:lnTo>
                    <a:pt x="22860" y="742187"/>
                  </a:lnTo>
                  <a:lnTo>
                    <a:pt x="24383" y="739139"/>
                  </a:lnTo>
                  <a:lnTo>
                    <a:pt x="27432" y="737616"/>
                  </a:lnTo>
                  <a:lnTo>
                    <a:pt x="35052" y="728471"/>
                  </a:lnTo>
                  <a:lnTo>
                    <a:pt x="36575" y="725423"/>
                  </a:lnTo>
                  <a:lnTo>
                    <a:pt x="41148" y="723900"/>
                  </a:lnTo>
                  <a:lnTo>
                    <a:pt x="45720" y="726948"/>
                  </a:lnTo>
                  <a:lnTo>
                    <a:pt x="48768" y="729995"/>
                  </a:lnTo>
                  <a:lnTo>
                    <a:pt x="48768" y="734567"/>
                  </a:lnTo>
                  <a:lnTo>
                    <a:pt x="45720" y="737616"/>
                  </a:lnTo>
                  <a:lnTo>
                    <a:pt x="38100" y="746759"/>
                  </a:lnTo>
                  <a:lnTo>
                    <a:pt x="36575" y="749807"/>
                  </a:lnTo>
                  <a:lnTo>
                    <a:pt x="33528" y="752855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" name="object 11"/>
            <p:cNvSpPr/>
            <p:nvPr/>
          </p:nvSpPr>
          <p:spPr>
            <a:xfrm>
              <a:off x="1722119" y="5981699"/>
              <a:ext cx="532765" cy="282575"/>
            </a:xfrm>
            <a:custGeom>
              <a:avLst/>
              <a:gdLst/>
              <a:ahLst/>
              <a:cxnLst/>
              <a:rect l="l" t="t" r="r" b="b"/>
              <a:pathLst>
                <a:path w="532764" h="282575">
                  <a:moveTo>
                    <a:pt x="0" y="211836"/>
                  </a:moveTo>
                  <a:lnTo>
                    <a:pt x="37338" y="240982"/>
                  </a:lnTo>
                  <a:lnTo>
                    <a:pt x="83820" y="266700"/>
                  </a:lnTo>
                  <a:lnTo>
                    <a:pt x="123110" y="277772"/>
                  </a:lnTo>
                  <a:lnTo>
                    <a:pt x="162687" y="282130"/>
                  </a:lnTo>
                  <a:lnTo>
                    <a:pt x="201691" y="281058"/>
                  </a:lnTo>
                  <a:lnTo>
                    <a:pt x="274605" y="267342"/>
                  </a:lnTo>
                  <a:lnTo>
                    <a:pt x="341280" y="236624"/>
                  </a:lnTo>
                  <a:lnTo>
                    <a:pt x="374904" y="211836"/>
                  </a:lnTo>
                  <a:lnTo>
                    <a:pt x="405574" y="180403"/>
                  </a:lnTo>
                  <a:lnTo>
                    <a:pt x="432815" y="147828"/>
                  </a:lnTo>
                  <a:lnTo>
                    <a:pt x="459676" y="111442"/>
                  </a:lnTo>
                  <a:lnTo>
                    <a:pt x="472035" y="97035"/>
                  </a:lnTo>
                  <a:lnTo>
                    <a:pt x="487680" y="85344"/>
                  </a:lnTo>
                  <a:lnTo>
                    <a:pt x="508896" y="74723"/>
                  </a:lnTo>
                  <a:lnTo>
                    <a:pt x="527113" y="62102"/>
                  </a:lnTo>
                  <a:lnTo>
                    <a:pt x="532471" y="42052"/>
                  </a:lnTo>
                  <a:lnTo>
                    <a:pt x="515112" y="9143"/>
                  </a:lnTo>
                  <a:lnTo>
                    <a:pt x="512063" y="4572"/>
                  </a:lnTo>
                  <a:lnTo>
                    <a:pt x="507491" y="0"/>
                  </a:lnTo>
                  <a:lnTo>
                    <a:pt x="502919" y="0"/>
                  </a:lnTo>
                </a:path>
              </a:pathLst>
            </a:custGeom>
            <a:ln w="1524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" name="object 12"/>
            <p:cNvSpPr/>
            <p:nvPr/>
          </p:nvSpPr>
          <p:spPr>
            <a:xfrm>
              <a:off x="2209800" y="5966459"/>
              <a:ext cx="27940" cy="27940"/>
            </a:xfrm>
            <a:custGeom>
              <a:avLst/>
              <a:gdLst/>
              <a:ahLst/>
              <a:cxnLst/>
              <a:rect l="l" t="t" r="r" b="b"/>
              <a:pathLst>
                <a:path w="27939" h="27939">
                  <a:moveTo>
                    <a:pt x="9144" y="27431"/>
                  </a:moveTo>
                  <a:lnTo>
                    <a:pt x="1524" y="21335"/>
                  </a:lnTo>
                  <a:lnTo>
                    <a:pt x="1524" y="15239"/>
                  </a:lnTo>
                  <a:lnTo>
                    <a:pt x="0" y="7619"/>
                  </a:lnTo>
                  <a:lnTo>
                    <a:pt x="6096" y="1523"/>
                  </a:lnTo>
                  <a:lnTo>
                    <a:pt x="12192" y="0"/>
                  </a:lnTo>
                  <a:lnTo>
                    <a:pt x="19812" y="0"/>
                  </a:lnTo>
                  <a:lnTo>
                    <a:pt x="25908" y="4571"/>
                  </a:lnTo>
                  <a:lnTo>
                    <a:pt x="27432" y="12191"/>
                  </a:lnTo>
                  <a:lnTo>
                    <a:pt x="27432" y="18287"/>
                  </a:lnTo>
                  <a:lnTo>
                    <a:pt x="22860" y="25907"/>
                  </a:lnTo>
                  <a:lnTo>
                    <a:pt x="15240" y="25907"/>
                  </a:lnTo>
                  <a:lnTo>
                    <a:pt x="9144" y="27431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" name="object 13"/>
            <p:cNvSpPr/>
            <p:nvPr/>
          </p:nvSpPr>
          <p:spPr>
            <a:xfrm>
              <a:off x="2209800" y="5966459"/>
              <a:ext cx="27940" cy="27940"/>
            </a:xfrm>
            <a:custGeom>
              <a:avLst/>
              <a:gdLst/>
              <a:ahLst/>
              <a:cxnLst/>
              <a:rect l="l" t="t" r="r" b="b"/>
              <a:pathLst>
                <a:path w="27939" h="27939">
                  <a:moveTo>
                    <a:pt x="1524" y="15239"/>
                  </a:moveTo>
                  <a:lnTo>
                    <a:pt x="0" y="7619"/>
                  </a:lnTo>
                  <a:lnTo>
                    <a:pt x="6096" y="1523"/>
                  </a:lnTo>
                  <a:lnTo>
                    <a:pt x="12192" y="0"/>
                  </a:lnTo>
                  <a:lnTo>
                    <a:pt x="19812" y="0"/>
                  </a:lnTo>
                  <a:lnTo>
                    <a:pt x="25908" y="4571"/>
                  </a:lnTo>
                  <a:lnTo>
                    <a:pt x="27432" y="12191"/>
                  </a:lnTo>
                  <a:lnTo>
                    <a:pt x="27432" y="18287"/>
                  </a:lnTo>
                  <a:lnTo>
                    <a:pt x="22860" y="25907"/>
                  </a:lnTo>
                  <a:lnTo>
                    <a:pt x="15240" y="25907"/>
                  </a:lnTo>
                  <a:lnTo>
                    <a:pt x="9144" y="27431"/>
                  </a:lnTo>
                  <a:lnTo>
                    <a:pt x="1524" y="21335"/>
                  </a:lnTo>
                  <a:lnTo>
                    <a:pt x="1524" y="15239"/>
                  </a:lnTo>
                </a:path>
              </a:pathLst>
            </a:custGeom>
            <a:ln w="9144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4" name="object 14"/>
            <p:cNvSpPr/>
            <p:nvPr/>
          </p:nvSpPr>
          <p:spPr>
            <a:xfrm>
              <a:off x="1705355" y="6184391"/>
              <a:ext cx="27940" cy="27940"/>
            </a:xfrm>
            <a:custGeom>
              <a:avLst/>
              <a:gdLst/>
              <a:ahLst/>
              <a:cxnLst/>
              <a:rect l="l" t="t" r="r" b="b"/>
              <a:pathLst>
                <a:path w="27939" h="27939">
                  <a:moveTo>
                    <a:pt x="7620" y="27431"/>
                  </a:moveTo>
                  <a:lnTo>
                    <a:pt x="1524" y="21335"/>
                  </a:lnTo>
                  <a:lnTo>
                    <a:pt x="0" y="15239"/>
                  </a:lnTo>
                  <a:lnTo>
                    <a:pt x="0" y="7619"/>
                  </a:lnTo>
                  <a:lnTo>
                    <a:pt x="4572" y="1523"/>
                  </a:lnTo>
                  <a:lnTo>
                    <a:pt x="12192" y="0"/>
                  </a:lnTo>
                  <a:lnTo>
                    <a:pt x="19812" y="0"/>
                  </a:lnTo>
                  <a:lnTo>
                    <a:pt x="25908" y="4571"/>
                  </a:lnTo>
                  <a:lnTo>
                    <a:pt x="25908" y="12191"/>
                  </a:lnTo>
                  <a:lnTo>
                    <a:pt x="27432" y="18287"/>
                  </a:lnTo>
                  <a:lnTo>
                    <a:pt x="21336" y="25907"/>
                  </a:lnTo>
                  <a:lnTo>
                    <a:pt x="15240" y="25907"/>
                  </a:lnTo>
                  <a:lnTo>
                    <a:pt x="7620" y="27431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5" name="object 15"/>
            <p:cNvSpPr/>
            <p:nvPr/>
          </p:nvSpPr>
          <p:spPr>
            <a:xfrm>
              <a:off x="1705355" y="6184391"/>
              <a:ext cx="27940" cy="27940"/>
            </a:xfrm>
            <a:custGeom>
              <a:avLst/>
              <a:gdLst/>
              <a:ahLst/>
              <a:cxnLst/>
              <a:rect l="l" t="t" r="r" b="b"/>
              <a:pathLst>
                <a:path w="27939" h="27939">
                  <a:moveTo>
                    <a:pt x="0" y="15239"/>
                  </a:moveTo>
                  <a:lnTo>
                    <a:pt x="0" y="7619"/>
                  </a:lnTo>
                  <a:lnTo>
                    <a:pt x="4572" y="1523"/>
                  </a:lnTo>
                  <a:lnTo>
                    <a:pt x="12192" y="0"/>
                  </a:lnTo>
                  <a:lnTo>
                    <a:pt x="19812" y="0"/>
                  </a:lnTo>
                  <a:lnTo>
                    <a:pt x="25908" y="4571"/>
                  </a:lnTo>
                  <a:lnTo>
                    <a:pt x="25908" y="12191"/>
                  </a:lnTo>
                  <a:lnTo>
                    <a:pt x="27432" y="18287"/>
                  </a:lnTo>
                  <a:lnTo>
                    <a:pt x="21336" y="25907"/>
                  </a:lnTo>
                  <a:lnTo>
                    <a:pt x="15240" y="25907"/>
                  </a:lnTo>
                  <a:lnTo>
                    <a:pt x="7620" y="27431"/>
                  </a:lnTo>
                  <a:lnTo>
                    <a:pt x="1524" y="21335"/>
                  </a:lnTo>
                  <a:lnTo>
                    <a:pt x="0" y="15239"/>
                  </a:lnTo>
                </a:path>
              </a:pathLst>
            </a:custGeom>
            <a:ln w="9144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6" name="object 16"/>
            <p:cNvSpPr/>
            <p:nvPr/>
          </p:nvSpPr>
          <p:spPr>
            <a:xfrm>
              <a:off x="1720595" y="6934199"/>
              <a:ext cx="27940" cy="26034"/>
            </a:xfrm>
            <a:custGeom>
              <a:avLst/>
              <a:gdLst/>
              <a:ahLst/>
              <a:cxnLst/>
              <a:rect l="l" t="t" r="r" b="b"/>
              <a:pathLst>
                <a:path w="27939" h="26034">
                  <a:moveTo>
                    <a:pt x="15240" y="25908"/>
                  </a:moveTo>
                  <a:lnTo>
                    <a:pt x="7620" y="25908"/>
                  </a:lnTo>
                  <a:lnTo>
                    <a:pt x="1524" y="21336"/>
                  </a:lnTo>
                  <a:lnTo>
                    <a:pt x="1524" y="13716"/>
                  </a:lnTo>
                  <a:lnTo>
                    <a:pt x="0" y="7620"/>
                  </a:lnTo>
                  <a:lnTo>
                    <a:pt x="6096" y="0"/>
                  </a:lnTo>
                  <a:lnTo>
                    <a:pt x="19812" y="0"/>
                  </a:lnTo>
                  <a:lnTo>
                    <a:pt x="25908" y="4572"/>
                  </a:lnTo>
                  <a:lnTo>
                    <a:pt x="27432" y="12192"/>
                  </a:lnTo>
                  <a:lnTo>
                    <a:pt x="27432" y="18288"/>
                  </a:lnTo>
                  <a:lnTo>
                    <a:pt x="22860" y="24384"/>
                  </a:lnTo>
                  <a:lnTo>
                    <a:pt x="15240" y="25908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7" name="object 17"/>
            <p:cNvSpPr/>
            <p:nvPr/>
          </p:nvSpPr>
          <p:spPr>
            <a:xfrm>
              <a:off x="1720595" y="6934199"/>
              <a:ext cx="27940" cy="26034"/>
            </a:xfrm>
            <a:custGeom>
              <a:avLst/>
              <a:gdLst/>
              <a:ahLst/>
              <a:cxnLst/>
              <a:rect l="l" t="t" r="r" b="b"/>
              <a:pathLst>
                <a:path w="27939" h="26034">
                  <a:moveTo>
                    <a:pt x="1524" y="13716"/>
                  </a:moveTo>
                  <a:lnTo>
                    <a:pt x="0" y="7620"/>
                  </a:lnTo>
                  <a:lnTo>
                    <a:pt x="6096" y="0"/>
                  </a:lnTo>
                  <a:lnTo>
                    <a:pt x="12192" y="0"/>
                  </a:lnTo>
                  <a:lnTo>
                    <a:pt x="19812" y="0"/>
                  </a:lnTo>
                  <a:lnTo>
                    <a:pt x="25908" y="4572"/>
                  </a:lnTo>
                  <a:lnTo>
                    <a:pt x="27432" y="12192"/>
                  </a:lnTo>
                  <a:lnTo>
                    <a:pt x="27432" y="18288"/>
                  </a:lnTo>
                  <a:lnTo>
                    <a:pt x="22860" y="24384"/>
                  </a:lnTo>
                  <a:lnTo>
                    <a:pt x="15240" y="25908"/>
                  </a:lnTo>
                  <a:lnTo>
                    <a:pt x="7620" y="25908"/>
                  </a:lnTo>
                  <a:lnTo>
                    <a:pt x="1524" y="21336"/>
                  </a:lnTo>
                  <a:lnTo>
                    <a:pt x="1524" y="13716"/>
                  </a:lnTo>
                </a:path>
              </a:pathLst>
            </a:custGeom>
            <a:ln w="9144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8" name="object 18"/>
            <p:cNvSpPr/>
            <p:nvPr/>
          </p:nvSpPr>
          <p:spPr>
            <a:xfrm>
              <a:off x="1837944" y="6431279"/>
              <a:ext cx="533400" cy="300355"/>
            </a:xfrm>
            <a:custGeom>
              <a:avLst/>
              <a:gdLst/>
              <a:ahLst/>
              <a:cxnLst/>
              <a:rect l="l" t="t" r="r" b="b"/>
              <a:pathLst>
                <a:path w="533400" h="300354">
                  <a:moveTo>
                    <a:pt x="0" y="0"/>
                  </a:moveTo>
                  <a:lnTo>
                    <a:pt x="533400" y="300227"/>
                  </a:lnTo>
                </a:path>
              </a:pathLst>
            </a:custGeom>
            <a:ln w="1524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9" name="object 19"/>
            <p:cNvSpPr/>
            <p:nvPr/>
          </p:nvSpPr>
          <p:spPr>
            <a:xfrm>
              <a:off x="2374391" y="6487667"/>
              <a:ext cx="723900" cy="279400"/>
            </a:xfrm>
            <a:custGeom>
              <a:avLst/>
              <a:gdLst/>
              <a:ahLst/>
              <a:cxnLst/>
              <a:rect l="l" t="t" r="r" b="b"/>
              <a:pathLst>
                <a:path w="723900" h="279400">
                  <a:moveTo>
                    <a:pt x="0" y="243839"/>
                  </a:moveTo>
                  <a:lnTo>
                    <a:pt x="37112" y="268760"/>
                  </a:lnTo>
                  <a:lnTo>
                    <a:pt x="83661" y="279343"/>
                  </a:lnTo>
                  <a:lnTo>
                    <a:pt x="132990" y="278075"/>
                  </a:lnTo>
                  <a:lnTo>
                    <a:pt x="178442" y="267443"/>
                  </a:lnTo>
                  <a:lnTo>
                    <a:pt x="213359" y="249935"/>
                  </a:lnTo>
                  <a:lnTo>
                    <a:pt x="227933" y="235862"/>
                  </a:lnTo>
                  <a:lnTo>
                    <a:pt x="240791" y="221932"/>
                  </a:lnTo>
                  <a:lnTo>
                    <a:pt x="257079" y="209430"/>
                  </a:lnTo>
                  <a:lnTo>
                    <a:pt x="281940" y="199643"/>
                  </a:lnTo>
                  <a:lnTo>
                    <a:pt x="302347" y="195810"/>
                  </a:lnTo>
                  <a:lnTo>
                    <a:pt x="325183" y="194119"/>
                  </a:lnTo>
                  <a:lnTo>
                    <a:pt x="347733" y="195572"/>
                  </a:lnTo>
                  <a:lnTo>
                    <a:pt x="388239" y="216407"/>
                  </a:lnTo>
                  <a:lnTo>
                    <a:pt x="402336" y="236219"/>
                  </a:lnTo>
                  <a:lnTo>
                    <a:pt x="409670" y="247911"/>
                  </a:lnTo>
                  <a:lnTo>
                    <a:pt x="416433" y="257746"/>
                  </a:lnTo>
                  <a:lnTo>
                    <a:pt x="423767" y="265580"/>
                  </a:lnTo>
                  <a:lnTo>
                    <a:pt x="432815" y="271271"/>
                  </a:lnTo>
                  <a:lnTo>
                    <a:pt x="453509" y="276653"/>
                  </a:lnTo>
                  <a:lnTo>
                    <a:pt x="479488" y="275462"/>
                  </a:lnTo>
                  <a:lnTo>
                    <a:pt x="536448" y="259079"/>
                  </a:lnTo>
                  <a:lnTo>
                    <a:pt x="580661" y="234411"/>
                  </a:lnTo>
                  <a:lnTo>
                    <a:pt x="616398" y="202252"/>
                  </a:lnTo>
                  <a:lnTo>
                    <a:pt x="645256" y="164627"/>
                  </a:lnTo>
                  <a:lnTo>
                    <a:pt x="668836" y="123563"/>
                  </a:lnTo>
                  <a:lnTo>
                    <a:pt x="688736" y="81087"/>
                  </a:lnTo>
                  <a:lnTo>
                    <a:pt x="706558" y="39224"/>
                  </a:lnTo>
                  <a:lnTo>
                    <a:pt x="723900" y="0"/>
                  </a:lnTo>
                </a:path>
              </a:pathLst>
            </a:custGeom>
            <a:ln w="1524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0" name="object 20"/>
            <p:cNvSpPr/>
            <p:nvPr/>
          </p:nvSpPr>
          <p:spPr>
            <a:xfrm>
              <a:off x="1815083" y="6409944"/>
              <a:ext cx="27940" cy="24765"/>
            </a:xfrm>
            <a:custGeom>
              <a:avLst/>
              <a:gdLst/>
              <a:ahLst/>
              <a:cxnLst/>
              <a:rect l="l" t="t" r="r" b="b"/>
              <a:pathLst>
                <a:path w="27939" h="24764">
                  <a:moveTo>
                    <a:pt x="21336" y="24383"/>
                  </a:moveTo>
                  <a:lnTo>
                    <a:pt x="7620" y="24383"/>
                  </a:lnTo>
                  <a:lnTo>
                    <a:pt x="1524" y="19811"/>
                  </a:lnTo>
                  <a:lnTo>
                    <a:pt x="0" y="13715"/>
                  </a:lnTo>
                  <a:lnTo>
                    <a:pt x="0" y="7619"/>
                  </a:lnTo>
                  <a:lnTo>
                    <a:pt x="4572" y="1523"/>
                  </a:lnTo>
                  <a:lnTo>
                    <a:pt x="12192" y="0"/>
                  </a:lnTo>
                  <a:lnTo>
                    <a:pt x="18288" y="0"/>
                  </a:lnTo>
                  <a:lnTo>
                    <a:pt x="25908" y="4571"/>
                  </a:lnTo>
                  <a:lnTo>
                    <a:pt x="25908" y="12191"/>
                  </a:lnTo>
                  <a:lnTo>
                    <a:pt x="27432" y="18287"/>
                  </a:lnTo>
                  <a:lnTo>
                    <a:pt x="21336" y="24383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1" name="object 21"/>
            <p:cNvSpPr/>
            <p:nvPr/>
          </p:nvSpPr>
          <p:spPr>
            <a:xfrm>
              <a:off x="1815083" y="6409944"/>
              <a:ext cx="27940" cy="24765"/>
            </a:xfrm>
            <a:custGeom>
              <a:avLst/>
              <a:gdLst/>
              <a:ahLst/>
              <a:cxnLst/>
              <a:rect l="l" t="t" r="r" b="b"/>
              <a:pathLst>
                <a:path w="27939" h="24764">
                  <a:moveTo>
                    <a:pt x="0" y="13715"/>
                  </a:moveTo>
                  <a:lnTo>
                    <a:pt x="0" y="7619"/>
                  </a:lnTo>
                  <a:lnTo>
                    <a:pt x="4572" y="1523"/>
                  </a:lnTo>
                  <a:lnTo>
                    <a:pt x="12192" y="0"/>
                  </a:lnTo>
                  <a:lnTo>
                    <a:pt x="18288" y="0"/>
                  </a:lnTo>
                  <a:lnTo>
                    <a:pt x="25908" y="4571"/>
                  </a:lnTo>
                  <a:lnTo>
                    <a:pt x="25908" y="12191"/>
                  </a:lnTo>
                  <a:lnTo>
                    <a:pt x="27432" y="18287"/>
                  </a:lnTo>
                  <a:lnTo>
                    <a:pt x="21336" y="24383"/>
                  </a:lnTo>
                  <a:lnTo>
                    <a:pt x="15240" y="24383"/>
                  </a:lnTo>
                  <a:lnTo>
                    <a:pt x="7620" y="24383"/>
                  </a:lnTo>
                  <a:lnTo>
                    <a:pt x="1524" y="19811"/>
                  </a:lnTo>
                  <a:lnTo>
                    <a:pt x="0" y="13715"/>
                  </a:lnTo>
                </a:path>
              </a:pathLst>
            </a:custGeom>
            <a:ln w="9144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2" name="object 22"/>
            <p:cNvSpPr/>
            <p:nvPr/>
          </p:nvSpPr>
          <p:spPr>
            <a:xfrm>
              <a:off x="3080003" y="6473952"/>
              <a:ext cx="27940" cy="27940"/>
            </a:xfrm>
            <a:custGeom>
              <a:avLst/>
              <a:gdLst/>
              <a:ahLst/>
              <a:cxnLst/>
              <a:rect l="l" t="t" r="r" b="b"/>
              <a:pathLst>
                <a:path w="27939" h="27939">
                  <a:moveTo>
                    <a:pt x="15240" y="27431"/>
                  </a:moveTo>
                  <a:lnTo>
                    <a:pt x="7620" y="27431"/>
                  </a:lnTo>
                  <a:lnTo>
                    <a:pt x="1524" y="22859"/>
                  </a:lnTo>
                  <a:lnTo>
                    <a:pt x="0" y="15239"/>
                  </a:lnTo>
                  <a:lnTo>
                    <a:pt x="0" y="9143"/>
                  </a:lnTo>
                  <a:lnTo>
                    <a:pt x="4572" y="1523"/>
                  </a:lnTo>
                  <a:lnTo>
                    <a:pt x="12192" y="1523"/>
                  </a:lnTo>
                  <a:lnTo>
                    <a:pt x="18288" y="0"/>
                  </a:lnTo>
                  <a:lnTo>
                    <a:pt x="25908" y="6095"/>
                  </a:lnTo>
                  <a:lnTo>
                    <a:pt x="25908" y="12191"/>
                  </a:lnTo>
                  <a:lnTo>
                    <a:pt x="27432" y="19811"/>
                  </a:lnTo>
                  <a:lnTo>
                    <a:pt x="21336" y="25907"/>
                  </a:lnTo>
                  <a:lnTo>
                    <a:pt x="15240" y="27431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3" name="object 23"/>
            <p:cNvSpPr/>
            <p:nvPr/>
          </p:nvSpPr>
          <p:spPr>
            <a:xfrm>
              <a:off x="3080003" y="6473952"/>
              <a:ext cx="27940" cy="27940"/>
            </a:xfrm>
            <a:custGeom>
              <a:avLst/>
              <a:gdLst/>
              <a:ahLst/>
              <a:cxnLst/>
              <a:rect l="l" t="t" r="r" b="b"/>
              <a:pathLst>
                <a:path w="27939" h="27939">
                  <a:moveTo>
                    <a:pt x="0" y="15239"/>
                  </a:moveTo>
                  <a:lnTo>
                    <a:pt x="0" y="9143"/>
                  </a:lnTo>
                  <a:lnTo>
                    <a:pt x="4572" y="1523"/>
                  </a:lnTo>
                  <a:lnTo>
                    <a:pt x="12192" y="1523"/>
                  </a:lnTo>
                  <a:lnTo>
                    <a:pt x="18288" y="0"/>
                  </a:lnTo>
                  <a:lnTo>
                    <a:pt x="25908" y="6095"/>
                  </a:lnTo>
                  <a:lnTo>
                    <a:pt x="25908" y="12191"/>
                  </a:lnTo>
                  <a:lnTo>
                    <a:pt x="27432" y="19811"/>
                  </a:lnTo>
                  <a:lnTo>
                    <a:pt x="21336" y="25907"/>
                  </a:lnTo>
                  <a:lnTo>
                    <a:pt x="15240" y="27431"/>
                  </a:lnTo>
                  <a:lnTo>
                    <a:pt x="7620" y="27431"/>
                  </a:lnTo>
                  <a:lnTo>
                    <a:pt x="1524" y="22859"/>
                  </a:lnTo>
                  <a:lnTo>
                    <a:pt x="0" y="15239"/>
                  </a:lnTo>
                </a:path>
              </a:pathLst>
            </a:custGeom>
            <a:ln w="9144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4" name="object 24"/>
            <p:cNvSpPr/>
            <p:nvPr/>
          </p:nvSpPr>
          <p:spPr>
            <a:xfrm>
              <a:off x="2127503" y="6588252"/>
              <a:ext cx="27940" cy="27940"/>
            </a:xfrm>
            <a:custGeom>
              <a:avLst/>
              <a:gdLst/>
              <a:ahLst/>
              <a:cxnLst/>
              <a:rect l="l" t="t" r="r" b="b"/>
              <a:pathLst>
                <a:path w="27939" h="27940">
                  <a:moveTo>
                    <a:pt x="15240" y="27431"/>
                  </a:moveTo>
                  <a:lnTo>
                    <a:pt x="7620" y="27431"/>
                  </a:lnTo>
                  <a:lnTo>
                    <a:pt x="1524" y="22859"/>
                  </a:lnTo>
                  <a:lnTo>
                    <a:pt x="0" y="15239"/>
                  </a:lnTo>
                  <a:lnTo>
                    <a:pt x="0" y="9143"/>
                  </a:lnTo>
                  <a:lnTo>
                    <a:pt x="4572" y="1523"/>
                  </a:lnTo>
                  <a:lnTo>
                    <a:pt x="12192" y="1523"/>
                  </a:lnTo>
                  <a:lnTo>
                    <a:pt x="19812" y="0"/>
                  </a:lnTo>
                  <a:lnTo>
                    <a:pt x="25908" y="6095"/>
                  </a:lnTo>
                  <a:lnTo>
                    <a:pt x="25908" y="12191"/>
                  </a:lnTo>
                  <a:lnTo>
                    <a:pt x="27432" y="19811"/>
                  </a:lnTo>
                  <a:lnTo>
                    <a:pt x="21336" y="25907"/>
                  </a:lnTo>
                  <a:lnTo>
                    <a:pt x="15240" y="27431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5" name="object 25"/>
            <p:cNvSpPr/>
            <p:nvPr/>
          </p:nvSpPr>
          <p:spPr>
            <a:xfrm>
              <a:off x="2127503" y="6588252"/>
              <a:ext cx="27940" cy="27940"/>
            </a:xfrm>
            <a:custGeom>
              <a:avLst/>
              <a:gdLst/>
              <a:ahLst/>
              <a:cxnLst/>
              <a:rect l="l" t="t" r="r" b="b"/>
              <a:pathLst>
                <a:path w="27939" h="27940">
                  <a:moveTo>
                    <a:pt x="0" y="15239"/>
                  </a:moveTo>
                  <a:lnTo>
                    <a:pt x="0" y="9143"/>
                  </a:lnTo>
                  <a:lnTo>
                    <a:pt x="4572" y="1523"/>
                  </a:lnTo>
                  <a:lnTo>
                    <a:pt x="12192" y="1523"/>
                  </a:lnTo>
                  <a:lnTo>
                    <a:pt x="19812" y="0"/>
                  </a:lnTo>
                  <a:lnTo>
                    <a:pt x="25908" y="6095"/>
                  </a:lnTo>
                  <a:lnTo>
                    <a:pt x="25908" y="12191"/>
                  </a:lnTo>
                  <a:lnTo>
                    <a:pt x="27432" y="19811"/>
                  </a:lnTo>
                  <a:lnTo>
                    <a:pt x="21336" y="25907"/>
                  </a:lnTo>
                  <a:lnTo>
                    <a:pt x="15240" y="27431"/>
                  </a:lnTo>
                  <a:lnTo>
                    <a:pt x="7620" y="27431"/>
                  </a:lnTo>
                  <a:lnTo>
                    <a:pt x="1524" y="22859"/>
                  </a:lnTo>
                  <a:lnTo>
                    <a:pt x="0" y="15239"/>
                  </a:lnTo>
                </a:path>
              </a:pathLst>
            </a:custGeom>
            <a:ln w="9144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6" name="object 26"/>
            <p:cNvSpPr/>
            <p:nvPr/>
          </p:nvSpPr>
          <p:spPr>
            <a:xfrm>
              <a:off x="1673351" y="6973823"/>
              <a:ext cx="27940" cy="26034"/>
            </a:xfrm>
            <a:custGeom>
              <a:avLst/>
              <a:gdLst/>
              <a:ahLst/>
              <a:cxnLst/>
              <a:rect l="l" t="t" r="r" b="b"/>
              <a:pathLst>
                <a:path w="27939" h="26034">
                  <a:moveTo>
                    <a:pt x="15240" y="25908"/>
                  </a:moveTo>
                  <a:lnTo>
                    <a:pt x="7620" y="25908"/>
                  </a:lnTo>
                  <a:lnTo>
                    <a:pt x="1524" y="21336"/>
                  </a:lnTo>
                  <a:lnTo>
                    <a:pt x="1524" y="13716"/>
                  </a:lnTo>
                  <a:lnTo>
                    <a:pt x="0" y="7620"/>
                  </a:lnTo>
                  <a:lnTo>
                    <a:pt x="4572" y="1524"/>
                  </a:lnTo>
                  <a:lnTo>
                    <a:pt x="12192" y="0"/>
                  </a:lnTo>
                  <a:lnTo>
                    <a:pt x="19812" y="0"/>
                  </a:lnTo>
                  <a:lnTo>
                    <a:pt x="25908" y="4572"/>
                  </a:lnTo>
                  <a:lnTo>
                    <a:pt x="25908" y="12192"/>
                  </a:lnTo>
                  <a:lnTo>
                    <a:pt x="27432" y="18288"/>
                  </a:lnTo>
                  <a:lnTo>
                    <a:pt x="21336" y="24384"/>
                  </a:lnTo>
                  <a:lnTo>
                    <a:pt x="15240" y="25908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7" name="object 27"/>
            <p:cNvSpPr/>
            <p:nvPr/>
          </p:nvSpPr>
          <p:spPr>
            <a:xfrm>
              <a:off x="1673351" y="6973823"/>
              <a:ext cx="27940" cy="26034"/>
            </a:xfrm>
            <a:custGeom>
              <a:avLst/>
              <a:gdLst/>
              <a:ahLst/>
              <a:cxnLst/>
              <a:rect l="l" t="t" r="r" b="b"/>
              <a:pathLst>
                <a:path w="27939" h="26034">
                  <a:moveTo>
                    <a:pt x="1524" y="13716"/>
                  </a:moveTo>
                  <a:lnTo>
                    <a:pt x="0" y="7620"/>
                  </a:lnTo>
                  <a:lnTo>
                    <a:pt x="4572" y="1524"/>
                  </a:lnTo>
                  <a:lnTo>
                    <a:pt x="12192" y="0"/>
                  </a:lnTo>
                  <a:lnTo>
                    <a:pt x="19812" y="0"/>
                  </a:lnTo>
                  <a:lnTo>
                    <a:pt x="25908" y="4572"/>
                  </a:lnTo>
                  <a:lnTo>
                    <a:pt x="25908" y="12192"/>
                  </a:lnTo>
                  <a:lnTo>
                    <a:pt x="27432" y="18288"/>
                  </a:lnTo>
                  <a:lnTo>
                    <a:pt x="21336" y="24384"/>
                  </a:lnTo>
                  <a:lnTo>
                    <a:pt x="15240" y="25908"/>
                  </a:lnTo>
                  <a:lnTo>
                    <a:pt x="7620" y="25908"/>
                  </a:lnTo>
                  <a:lnTo>
                    <a:pt x="1524" y="21336"/>
                  </a:lnTo>
                  <a:lnTo>
                    <a:pt x="1524" y="13716"/>
                  </a:lnTo>
                </a:path>
              </a:pathLst>
            </a:custGeom>
            <a:ln w="9144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28" name="object 28"/>
          <p:cNvSpPr/>
          <p:nvPr/>
        </p:nvSpPr>
        <p:spPr>
          <a:xfrm>
            <a:off x="1444422" y="9413748"/>
            <a:ext cx="15051933" cy="9525"/>
          </a:xfrm>
          <a:custGeom>
            <a:avLst/>
            <a:gdLst/>
            <a:ahLst/>
            <a:cxnLst/>
            <a:rect l="l" t="t" r="r" b="b"/>
            <a:pathLst>
              <a:path w="6543040" h="9525">
                <a:moveTo>
                  <a:pt x="6542531" y="9144"/>
                </a:moveTo>
                <a:lnTo>
                  <a:pt x="0" y="9144"/>
                </a:lnTo>
                <a:lnTo>
                  <a:pt x="0" y="0"/>
                </a:lnTo>
                <a:lnTo>
                  <a:pt x="6542531" y="0"/>
                </a:lnTo>
                <a:lnTo>
                  <a:pt x="6542531" y="9144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9" name="object 29"/>
          <p:cNvSpPr txBox="1"/>
          <p:nvPr/>
        </p:nvSpPr>
        <p:spPr>
          <a:xfrm>
            <a:off x="1415188" y="349008"/>
            <a:ext cx="192824" cy="135935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sz="800" spc="10" dirty="0">
                <a:latin typeface="Microsoft Sans Serif"/>
                <a:cs typeface="Microsoft Sans Serif"/>
              </a:rPr>
              <a:t>2</a:t>
            </a:r>
            <a:endParaRPr sz="800">
              <a:latin typeface="Microsoft Sans Serif"/>
              <a:cs typeface="Microsoft Sans Serif"/>
            </a:endParaRPr>
          </a:p>
        </p:txBody>
      </p:sp>
      <p:sp>
        <p:nvSpPr>
          <p:cNvPr id="30" name="object 30"/>
          <p:cNvSpPr txBox="1"/>
          <p:nvPr/>
        </p:nvSpPr>
        <p:spPr>
          <a:xfrm>
            <a:off x="1415216" y="601183"/>
            <a:ext cx="7414947" cy="949106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 marR="27940">
              <a:lnSpc>
                <a:spcPct val="153900"/>
              </a:lnSpc>
              <a:spcBef>
                <a:spcPts val="100"/>
              </a:spcBef>
            </a:pPr>
            <a:r>
              <a:rPr sz="650" spc="25" dirty="0">
                <a:latin typeface="Microsoft Sans Serif"/>
                <a:cs typeface="Microsoft Sans Serif"/>
              </a:rPr>
              <a:t>máquina,</a:t>
            </a:r>
            <a:r>
              <a:rPr sz="650" dirty="0">
                <a:latin typeface="Microsoft Sans Serif"/>
                <a:cs typeface="Microsoft Sans Serif"/>
              </a:rPr>
              <a:t> </a:t>
            </a:r>
            <a:r>
              <a:rPr sz="650" spc="35" dirty="0">
                <a:latin typeface="Microsoft Sans Serif"/>
                <a:cs typeface="Microsoft Sans Serif"/>
              </a:rPr>
              <a:t>tipo</a:t>
            </a:r>
            <a:r>
              <a:rPr sz="650" dirty="0">
                <a:latin typeface="Microsoft Sans Serif"/>
                <a:cs typeface="Microsoft Sans Serif"/>
              </a:rPr>
              <a:t> </a:t>
            </a:r>
            <a:r>
              <a:rPr sz="650" spc="20" dirty="0">
                <a:latin typeface="Microsoft Sans Serif"/>
                <a:cs typeface="Microsoft Sans Serif"/>
              </a:rPr>
              <a:t>de</a:t>
            </a:r>
            <a:r>
              <a:rPr sz="650" spc="5" dirty="0">
                <a:latin typeface="Microsoft Sans Serif"/>
                <a:cs typeface="Microsoft Sans Serif"/>
              </a:rPr>
              <a:t> </a:t>
            </a:r>
            <a:r>
              <a:rPr sz="650" spc="25" dirty="0">
                <a:latin typeface="Microsoft Sans Serif"/>
                <a:cs typeface="Microsoft Sans Serif"/>
              </a:rPr>
              <a:t>pérdida</a:t>
            </a:r>
            <a:r>
              <a:rPr sz="650" dirty="0">
                <a:latin typeface="Microsoft Sans Serif"/>
                <a:cs typeface="Microsoft Sans Serif"/>
              </a:rPr>
              <a:t> </a:t>
            </a:r>
            <a:r>
              <a:rPr sz="650" spc="20" dirty="0">
                <a:latin typeface="Microsoft Sans Serif"/>
                <a:cs typeface="Microsoft Sans Serif"/>
              </a:rPr>
              <a:t>de</a:t>
            </a:r>
            <a:r>
              <a:rPr sz="650" spc="5" dirty="0">
                <a:latin typeface="Microsoft Sans Serif"/>
                <a:cs typeface="Microsoft Sans Serif"/>
              </a:rPr>
              <a:t> </a:t>
            </a:r>
            <a:r>
              <a:rPr sz="650" spc="10" dirty="0">
                <a:latin typeface="Microsoft Sans Serif"/>
                <a:cs typeface="Microsoft Sans Serif"/>
              </a:rPr>
              <a:t>excitación,</a:t>
            </a:r>
            <a:r>
              <a:rPr sz="650" dirty="0">
                <a:latin typeface="Microsoft Sans Serif"/>
                <a:cs typeface="Microsoft Sans Serif"/>
              </a:rPr>
              <a:t> </a:t>
            </a:r>
            <a:r>
              <a:rPr sz="650" spc="10" dirty="0">
                <a:latin typeface="Microsoft Sans Serif"/>
                <a:cs typeface="Microsoft Sans Serif"/>
              </a:rPr>
              <a:t>características</a:t>
            </a:r>
            <a:r>
              <a:rPr sz="650" dirty="0">
                <a:latin typeface="Microsoft Sans Serif"/>
                <a:cs typeface="Microsoft Sans Serif"/>
              </a:rPr>
              <a:t> </a:t>
            </a:r>
            <a:r>
              <a:rPr sz="650" spc="20" dirty="0">
                <a:latin typeface="Microsoft Sans Serif"/>
                <a:cs typeface="Microsoft Sans Serif"/>
              </a:rPr>
              <a:t>del</a:t>
            </a:r>
            <a:r>
              <a:rPr sz="650" spc="5" dirty="0">
                <a:latin typeface="Microsoft Sans Serif"/>
                <a:cs typeface="Microsoft Sans Serif"/>
              </a:rPr>
              <a:t> </a:t>
            </a:r>
            <a:r>
              <a:rPr sz="650" spc="30" dirty="0">
                <a:latin typeface="Microsoft Sans Serif"/>
                <a:cs typeface="Microsoft Sans Serif"/>
              </a:rPr>
              <a:t>gobernador</a:t>
            </a:r>
            <a:r>
              <a:rPr sz="650" dirty="0">
                <a:latin typeface="Microsoft Sans Serif"/>
                <a:cs typeface="Microsoft Sans Serif"/>
              </a:rPr>
              <a:t> </a:t>
            </a:r>
            <a:r>
              <a:rPr sz="650" spc="5" dirty="0">
                <a:latin typeface="Microsoft Sans Serif"/>
                <a:cs typeface="Microsoft Sans Serif"/>
              </a:rPr>
              <a:t>y </a:t>
            </a:r>
            <a:r>
              <a:rPr sz="650" spc="15" dirty="0">
                <a:latin typeface="Microsoft Sans Serif"/>
                <a:cs typeface="Microsoft Sans Serif"/>
              </a:rPr>
              <a:t>carga</a:t>
            </a:r>
            <a:r>
              <a:rPr sz="650" dirty="0">
                <a:latin typeface="Microsoft Sans Serif"/>
                <a:cs typeface="Microsoft Sans Serif"/>
              </a:rPr>
              <a:t> </a:t>
            </a:r>
            <a:r>
              <a:rPr sz="650" spc="20" dirty="0">
                <a:latin typeface="Microsoft Sans Serif"/>
                <a:cs typeface="Microsoft Sans Serif"/>
              </a:rPr>
              <a:t>del </a:t>
            </a:r>
            <a:r>
              <a:rPr sz="650" spc="-155" dirty="0">
                <a:latin typeface="Microsoft Sans Serif"/>
                <a:cs typeface="Microsoft Sans Serif"/>
              </a:rPr>
              <a:t> </a:t>
            </a:r>
            <a:r>
              <a:rPr sz="650" spc="25" dirty="0">
                <a:latin typeface="Microsoft Sans Serif"/>
                <a:cs typeface="Microsoft Sans Serif"/>
              </a:rPr>
              <a:t>generador.</a:t>
            </a:r>
            <a:endParaRPr sz="650">
              <a:latin typeface="Microsoft Sans Serif"/>
              <a:cs typeface="Microsoft Sans Serif"/>
            </a:endParaRPr>
          </a:p>
          <a:p>
            <a:pPr marL="12700" marR="5080" indent="154940">
              <a:lnSpc>
                <a:spcPts val="1200"/>
              </a:lnSpc>
              <a:spcBef>
                <a:spcPts val="110"/>
              </a:spcBef>
            </a:pPr>
            <a:r>
              <a:rPr sz="650" spc="20" dirty="0">
                <a:latin typeface="Microsoft Sans Serif"/>
                <a:cs typeface="Microsoft Sans Serif"/>
              </a:rPr>
              <a:t>Debido </a:t>
            </a:r>
            <a:r>
              <a:rPr sz="650" dirty="0">
                <a:latin typeface="Microsoft Sans Serif"/>
                <a:cs typeface="Microsoft Sans Serif"/>
              </a:rPr>
              <a:t>a </a:t>
            </a:r>
            <a:r>
              <a:rPr sz="650" spc="10" dirty="0">
                <a:latin typeface="Microsoft Sans Serif"/>
                <a:cs typeface="Microsoft Sans Serif"/>
              </a:rPr>
              <a:t>su </a:t>
            </a:r>
            <a:r>
              <a:rPr sz="650" spc="20" dirty="0">
                <a:latin typeface="Microsoft Sans Serif"/>
                <a:cs typeface="Microsoft Sans Serif"/>
              </a:rPr>
              <a:t>prominencia, </a:t>
            </a:r>
            <a:r>
              <a:rPr sz="650" spc="40" dirty="0">
                <a:latin typeface="Microsoft Sans Serif"/>
                <a:cs typeface="Microsoft Sans Serif"/>
              </a:rPr>
              <a:t>un </a:t>
            </a:r>
            <a:r>
              <a:rPr sz="650" spc="25" dirty="0">
                <a:latin typeface="Microsoft Sans Serif"/>
                <a:cs typeface="Microsoft Sans Serif"/>
              </a:rPr>
              <a:t>generador </a:t>
            </a:r>
            <a:r>
              <a:rPr sz="650" spc="20" dirty="0">
                <a:latin typeface="Microsoft Sans Serif"/>
                <a:cs typeface="Microsoft Sans Serif"/>
              </a:rPr>
              <a:t>hidroeléctrico </a:t>
            </a:r>
            <a:r>
              <a:rPr sz="650" spc="25" dirty="0">
                <a:latin typeface="Microsoft Sans Serif"/>
                <a:cs typeface="Microsoft Sans Serif"/>
              </a:rPr>
              <a:t>puede </a:t>
            </a:r>
            <a:r>
              <a:rPr sz="650" spc="30" dirty="0">
                <a:latin typeface="Microsoft Sans Serif"/>
                <a:cs typeface="Microsoft Sans Serif"/>
              </a:rPr>
              <a:t>transportar </a:t>
            </a:r>
            <a:r>
              <a:rPr sz="650" spc="20" dirty="0">
                <a:latin typeface="Microsoft Sans Serif"/>
                <a:cs typeface="Microsoft Sans Serif"/>
              </a:rPr>
              <a:t>del </a:t>
            </a:r>
            <a:r>
              <a:rPr sz="650" spc="25" dirty="0">
                <a:latin typeface="Microsoft Sans Serif"/>
                <a:cs typeface="Microsoft Sans Serif"/>
              </a:rPr>
              <a:t> </a:t>
            </a:r>
            <a:r>
              <a:rPr sz="650" spc="10" dirty="0">
                <a:latin typeface="Microsoft Sans Serif"/>
                <a:cs typeface="Microsoft Sans Serif"/>
              </a:rPr>
              <a:t>20 al 25 </a:t>
            </a:r>
            <a:r>
              <a:rPr sz="650" spc="40" dirty="0">
                <a:latin typeface="Microsoft Sans Serif"/>
                <a:cs typeface="Microsoft Sans Serif"/>
              </a:rPr>
              <a:t>por </a:t>
            </a:r>
            <a:r>
              <a:rPr sz="650" spc="20" dirty="0">
                <a:latin typeface="Microsoft Sans Serif"/>
                <a:cs typeface="Microsoft Sans Serif"/>
              </a:rPr>
              <a:t>ciento de </a:t>
            </a:r>
            <a:r>
              <a:rPr sz="650" spc="10" dirty="0">
                <a:latin typeface="Microsoft Sans Serif"/>
                <a:cs typeface="Microsoft Sans Serif"/>
              </a:rPr>
              <a:t>la </a:t>
            </a:r>
            <a:r>
              <a:rPr sz="650" spc="15" dirty="0">
                <a:latin typeface="Microsoft Sans Serif"/>
                <a:cs typeface="Microsoft Sans Serif"/>
              </a:rPr>
              <a:t>carga </a:t>
            </a:r>
            <a:r>
              <a:rPr sz="650" spc="35" dirty="0">
                <a:latin typeface="Microsoft Sans Serif"/>
                <a:cs typeface="Microsoft Sans Serif"/>
              </a:rPr>
              <a:t>normal </a:t>
            </a:r>
            <a:r>
              <a:rPr sz="650" spc="15" dirty="0">
                <a:latin typeface="Microsoft Sans Serif"/>
                <a:cs typeface="Microsoft Sans Serif"/>
              </a:rPr>
              <a:t>sin </a:t>
            </a:r>
            <a:r>
              <a:rPr sz="650" spc="25" dirty="0">
                <a:latin typeface="Microsoft Sans Serif"/>
                <a:cs typeface="Microsoft Sans Serif"/>
              </a:rPr>
              <a:t>campo </a:t>
            </a:r>
            <a:r>
              <a:rPr sz="650" spc="5" dirty="0">
                <a:latin typeface="Microsoft Sans Serif"/>
                <a:cs typeface="Microsoft Sans Serif"/>
              </a:rPr>
              <a:t>y </a:t>
            </a:r>
            <a:r>
              <a:rPr sz="650" spc="30" dirty="0">
                <a:latin typeface="Microsoft Sans Serif"/>
                <a:cs typeface="Microsoft Sans Serif"/>
              </a:rPr>
              <a:t>mantener </a:t>
            </a:r>
            <a:r>
              <a:rPr sz="650" spc="10" dirty="0">
                <a:latin typeface="Microsoft Sans Serif"/>
                <a:cs typeface="Microsoft Sans Serif"/>
              </a:rPr>
              <a:t>el </a:t>
            </a:r>
            <a:r>
              <a:rPr sz="650" spc="20" dirty="0">
                <a:latin typeface="Microsoft Sans Serif"/>
                <a:cs typeface="Microsoft Sans Serif"/>
              </a:rPr>
              <a:t>sincronismo. </a:t>
            </a:r>
            <a:r>
              <a:rPr sz="650" spc="-10" dirty="0">
                <a:latin typeface="Microsoft Sans Serif"/>
                <a:cs typeface="Microsoft Sans Serif"/>
              </a:rPr>
              <a:t>La </a:t>
            </a:r>
            <a:r>
              <a:rPr sz="650" spc="-5" dirty="0">
                <a:latin typeface="Microsoft Sans Serif"/>
                <a:cs typeface="Microsoft Sans Serif"/>
              </a:rPr>
              <a:t> </a:t>
            </a:r>
            <a:r>
              <a:rPr sz="650" spc="10" dirty="0">
                <a:latin typeface="Microsoft Sans Serif"/>
                <a:cs typeface="Microsoft Sans Serif"/>
              </a:rPr>
              <a:t>capacidad </a:t>
            </a:r>
            <a:r>
              <a:rPr sz="650" spc="15" dirty="0">
                <a:latin typeface="Microsoft Sans Serif"/>
                <a:cs typeface="Microsoft Sans Serif"/>
              </a:rPr>
              <a:t>real </a:t>
            </a:r>
            <a:r>
              <a:rPr sz="650" spc="20" dirty="0">
                <a:latin typeface="Microsoft Sans Serif"/>
                <a:cs typeface="Microsoft Sans Serif"/>
              </a:rPr>
              <a:t>de </a:t>
            </a:r>
            <a:r>
              <a:rPr sz="650" spc="15" dirty="0">
                <a:latin typeface="Microsoft Sans Serif"/>
                <a:cs typeface="Microsoft Sans Serif"/>
              </a:rPr>
              <a:t>carga </a:t>
            </a:r>
            <a:r>
              <a:rPr sz="650" spc="-5" dirty="0">
                <a:latin typeface="Microsoft Sans Serif"/>
                <a:cs typeface="Microsoft Sans Serif"/>
              </a:rPr>
              <a:t>es </a:t>
            </a:r>
            <a:r>
              <a:rPr sz="650" spc="25" dirty="0">
                <a:latin typeface="Microsoft Sans Serif"/>
                <a:cs typeface="Microsoft Sans Serif"/>
              </a:rPr>
              <a:t>una función </a:t>
            </a:r>
            <a:r>
              <a:rPr sz="650" spc="20" dirty="0">
                <a:latin typeface="Microsoft Sans Serif"/>
                <a:cs typeface="Microsoft Sans Serif"/>
              </a:rPr>
              <a:t>de </a:t>
            </a:r>
            <a:r>
              <a:rPr sz="650" dirty="0">
                <a:latin typeface="Microsoft Sans Serif"/>
                <a:cs typeface="Microsoft Sans Serif"/>
              </a:rPr>
              <a:t>las </a:t>
            </a:r>
            <a:r>
              <a:rPr sz="650" spc="10" dirty="0">
                <a:latin typeface="Microsoft Sans Serif"/>
                <a:cs typeface="Microsoft Sans Serif"/>
              </a:rPr>
              <a:t>características </a:t>
            </a:r>
            <a:r>
              <a:rPr sz="650" spc="20" dirty="0">
                <a:latin typeface="Microsoft Sans Serif"/>
                <a:cs typeface="Microsoft Sans Serif"/>
              </a:rPr>
              <a:t>de </a:t>
            </a:r>
            <a:r>
              <a:rPr sz="650" spc="10" dirty="0">
                <a:latin typeface="Microsoft Sans Serif"/>
                <a:cs typeface="Microsoft Sans Serif"/>
              </a:rPr>
              <a:t>la </a:t>
            </a:r>
            <a:r>
              <a:rPr sz="650" spc="30" dirty="0">
                <a:latin typeface="Microsoft Sans Serif"/>
                <a:cs typeface="Microsoft Sans Serif"/>
              </a:rPr>
              <a:t>máquina </a:t>
            </a:r>
            <a:r>
              <a:rPr sz="650" spc="5" dirty="0">
                <a:latin typeface="Microsoft Sans Serif"/>
                <a:cs typeface="Microsoft Sans Serif"/>
              </a:rPr>
              <a:t>y </a:t>
            </a:r>
            <a:r>
              <a:rPr sz="650" spc="20" dirty="0">
                <a:latin typeface="Microsoft Sans Serif"/>
                <a:cs typeface="Microsoft Sans Serif"/>
              </a:rPr>
              <a:t>del </a:t>
            </a:r>
            <a:r>
              <a:rPr sz="650" spc="25" dirty="0">
                <a:latin typeface="Microsoft Sans Serif"/>
                <a:cs typeface="Microsoft Sans Serif"/>
              </a:rPr>
              <a:t> </a:t>
            </a:r>
            <a:r>
              <a:rPr sz="650" spc="10" dirty="0">
                <a:latin typeface="Microsoft Sans Serif"/>
                <a:cs typeface="Microsoft Sans Serif"/>
              </a:rPr>
              <a:t>sistema.</a:t>
            </a:r>
            <a:r>
              <a:rPr sz="650" spc="-5" dirty="0">
                <a:latin typeface="Microsoft Sans Serif"/>
                <a:cs typeface="Microsoft Sans Serif"/>
              </a:rPr>
              <a:t> </a:t>
            </a:r>
            <a:r>
              <a:rPr sz="650" spc="10" dirty="0">
                <a:latin typeface="Microsoft Sans Serif"/>
                <a:cs typeface="Microsoft Sans Serif"/>
              </a:rPr>
              <a:t>Además,</a:t>
            </a:r>
            <a:r>
              <a:rPr sz="650" dirty="0">
                <a:latin typeface="Microsoft Sans Serif"/>
                <a:cs typeface="Microsoft Sans Serif"/>
              </a:rPr>
              <a:t> a </a:t>
            </a:r>
            <a:r>
              <a:rPr sz="650" spc="35" dirty="0">
                <a:latin typeface="Microsoft Sans Serif"/>
                <a:cs typeface="Microsoft Sans Serif"/>
              </a:rPr>
              <a:t>menudo</a:t>
            </a:r>
            <a:r>
              <a:rPr sz="650" dirty="0">
                <a:latin typeface="Microsoft Sans Serif"/>
                <a:cs typeface="Microsoft Sans Serif"/>
              </a:rPr>
              <a:t> </a:t>
            </a:r>
            <a:r>
              <a:rPr sz="650" spc="-5" dirty="0">
                <a:latin typeface="Microsoft Sans Serif"/>
                <a:cs typeface="Microsoft Sans Serif"/>
              </a:rPr>
              <a:t>es </a:t>
            </a:r>
            <a:r>
              <a:rPr sz="650" spc="10" dirty="0">
                <a:latin typeface="Microsoft Sans Serif"/>
                <a:cs typeface="Microsoft Sans Serif"/>
              </a:rPr>
              <a:t>necesario</a:t>
            </a:r>
            <a:r>
              <a:rPr sz="650" dirty="0">
                <a:latin typeface="Microsoft Sans Serif"/>
                <a:cs typeface="Microsoft Sans Serif"/>
              </a:rPr>
              <a:t> </a:t>
            </a:r>
            <a:r>
              <a:rPr sz="650" spc="10" dirty="0">
                <a:latin typeface="Microsoft Sans Serif"/>
                <a:cs typeface="Microsoft Sans Serif"/>
              </a:rPr>
              <a:t>el</a:t>
            </a:r>
            <a:r>
              <a:rPr sz="650" dirty="0">
                <a:latin typeface="Microsoft Sans Serif"/>
                <a:cs typeface="Microsoft Sans Serif"/>
              </a:rPr>
              <a:t> </a:t>
            </a:r>
            <a:r>
              <a:rPr sz="650" spc="30" dirty="0">
                <a:latin typeface="Microsoft Sans Serif"/>
                <a:cs typeface="Microsoft Sans Serif"/>
              </a:rPr>
              <a:t>funcionamiento</a:t>
            </a:r>
            <a:r>
              <a:rPr sz="650" dirty="0">
                <a:latin typeface="Microsoft Sans Serif"/>
                <a:cs typeface="Microsoft Sans Serif"/>
              </a:rPr>
              <a:t> </a:t>
            </a:r>
            <a:r>
              <a:rPr sz="650" spc="15" dirty="0">
                <a:latin typeface="Microsoft Sans Serif"/>
                <a:cs typeface="Microsoft Sans Serif"/>
              </a:rPr>
              <a:t>con</a:t>
            </a:r>
            <a:r>
              <a:rPr sz="650" spc="-5" dirty="0">
                <a:latin typeface="Microsoft Sans Serif"/>
                <a:cs typeface="Microsoft Sans Serif"/>
              </a:rPr>
              <a:t> </a:t>
            </a:r>
            <a:r>
              <a:rPr sz="650" spc="25" dirty="0">
                <a:latin typeface="Microsoft Sans Serif"/>
                <a:cs typeface="Microsoft Sans Serif"/>
              </a:rPr>
              <a:t>campo</a:t>
            </a:r>
            <a:r>
              <a:rPr sz="650" dirty="0">
                <a:latin typeface="Microsoft Sans Serif"/>
                <a:cs typeface="Microsoft Sans Serif"/>
              </a:rPr>
              <a:t> </a:t>
            </a:r>
            <a:r>
              <a:rPr sz="650" spc="-5" dirty="0">
                <a:latin typeface="Microsoft Sans Serif"/>
                <a:cs typeface="Microsoft Sans Serif"/>
              </a:rPr>
              <a:t>casi</a:t>
            </a:r>
            <a:r>
              <a:rPr sz="650" dirty="0">
                <a:latin typeface="Microsoft Sans Serif"/>
                <a:cs typeface="Microsoft Sans Serif"/>
              </a:rPr>
              <a:t> </a:t>
            </a:r>
            <a:r>
              <a:rPr sz="650" spc="30" dirty="0">
                <a:latin typeface="Microsoft Sans Serif"/>
                <a:cs typeface="Microsoft Sans Serif"/>
              </a:rPr>
              <a:t>nulo</a:t>
            </a:r>
            <a:r>
              <a:rPr sz="650" dirty="0">
                <a:latin typeface="Microsoft Sans Serif"/>
                <a:cs typeface="Microsoft Sans Serif"/>
              </a:rPr>
              <a:t> </a:t>
            </a:r>
            <a:r>
              <a:rPr sz="650" spc="5" dirty="0">
                <a:latin typeface="Microsoft Sans Serif"/>
                <a:cs typeface="Microsoft Sans Serif"/>
              </a:rPr>
              <a:t>y </a:t>
            </a:r>
            <a:r>
              <a:rPr sz="650" spc="-160" dirty="0">
                <a:latin typeface="Microsoft Sans Serif"/>
                <a:cs typeface="Microsoft Sans Serif"/>
              </a:rPr>
              <a:t> </a:t>
            </a:r>
            <a:r>
              <a:rPr sz="650" spc="15" dirty="0">
                <a:latin typeface="Microsoft Sans Serif"/>
                <a:cs typeface="Microsoft Sans Serif"/>
              </a:rPr>
              <a:t>con carga </a:t>
            </a:r>
            <a:r>
              <a:rPr sz="650" spc="20" dirty="0">
                <a:latin typeface="Microsoft Sans Serif"/>
                <a:cs typeface="Microsoft Sans Serif"/>
              </a:rPr>
              <a:t>reducida para aceptar </a:t>
            </a:r>
            <a:r>
              <a:rPr sz="650" spc="10" dirty="0">
                <a:latin typeface="Microsoft Sans Serif"/>
                <a:cs typeface="Microsoft Sans Serif"/>
              </a:rPr>
              <a:t>la </a:t>
            </a:r>
            <a:r>
              <a:rPr sz="650" spc="25" dirty="0">
                <a:latin typeface="Microsoft Sans Serif"/>
                <a:cs typeface="Microsoft Sans Serif"/>
              </a:rPr>
              <a:t>corriente </a:t>
            </a:r>
            <a:r>
              <a:rPr sz="650" spc="20" dirty="0">
                <a:latin typeface="Microsoft Sans Serif"/>
                <a:cs typeface="Microsoft Sans Serif"/>
              </a:rPr>
              <a:t>de </a:t>
            </a:r>
            <a:r>
              <a:rPr sz="650" spc="15" dirty="0">
                <a:latin typeface="Microsoft Sans Serif"/>
                <a:cs typeface="Microsoft Sans Serif"/>
              </a:rPr>
              <a:t>carga </a:t>
            </a:r>
            <a:r>
              <a:rPr sz="650" spc="20" dirty="0">
                <a:latin typeface="Microsoft Sans Serif"/>
                <a:cs typeface="Microsoft Sans Serif"/>
              </a:rPr>
              <a:t>de </a:t>
            </a:r>
            <a:r>
              <a:rPr sz="650" spc="10" dirty="0">
                <a:latin typeface="Microsoft Sans Serif"/>
                <a:cs typeface="Microsoft Sans Serif"/>
              </a:rPr>
              <a:t>la línea. </a:t>
            </a:r>
            <a:r>
              <a:rPr sz="650" spc="-10" dirty="0">
                <a:latin typeface="Microsoft Sans Serif"/>
                <a:cs typeface="Microsoft Sans Serif"/>
              </a:rPr>
              <a:t>Sin </a:t>
            </a:r>
            <a:r>
              <a:rPr sz="650" spc="25" dirty="0">
                <a:latin typeface="Microsoft Sans Serif"/>
                <a:cs typeface="Microsoft Sans Serif"/>
              </a:rPr>
              <a:t>embargo, </a:t>
            </a:r>
            <a:r>
              <a:rPr sz="650" dirty="0">
                <a:latin typeface="Microsoft Sans Serif"/>
                <a:cs typeface="Microsoft Sans Serif"/>
              </a:rPr>
              <a:t>si </a:t>
            </a:r>
            <a:r>
              <a:rPr sz="650" spc="5" dirty="0">
                <a:latin typeface="Microsoft Sans Serif"/>
                <a:cs typeface="Microsoft Sans Serif"/>
              </a:rPr>
              <a:t> </a:t>
            </a:r>
            <a:r>
              <a:rPr sz="650" spc="-5" dirty="0">
                <a:latin typeface="Microsoft Sans Serif"/>
                <a:cs typeface="Microsoft Sans Serif"/>
              </a:rPr>
              <a:t>se </a:t>
            </a:r>
            <a:r>
              <a:rPr sz="650" spc="25" dirty="0">
                <a:latin typeface="Microsoft Sans Serif"/>
                <a:cs typeface="Microsoft Sans Serif"/>
              </a:rPr>
              <a:t>produce una pérdida </a:t>
            </a:r>
            <a:r>
              <a:rPr sz="650" spc="20" dirty="0">
                <a:latin typeface="Microsoft Sans Serif"/>
                <a:cs typeface="Microsoft Sans Serif"/>
              </a:rPr>
              <a:t>de </a:t>
            </a:r>
            <a:r>
              <a:rPr sz="650" spc="25" dirty="0">
                <a:latin typeface="Microsoft Sans Serif"/>
                <a:cs typeface="Microsoft Sans Serif"/>
              </a:rPr>
              <a:t>campo </a:t>
            </a:r>
            <a:r>
              <a:rPr sz="650" spc="20" dirty="0">
                <a:latin typeface="Microsoft Sans Serif"/>
                <a:cs typeface="Microsoft Sans Serif"/>
              </a:rPr>
              <a:t>cuando </a:t>
            </a:r>
            <a:r>
              <a:rPr sz="650" spc="40" dirty="0">
                <a:latin typeface="Microsoft Sans Serif"/>
                <a:cs typeface="Microsoft Sans Serif"/>
              </a:rPr>
              <a:t>un </a:t>
            </a:r>
            <a:r>
              <a:rPr sz="650" spc="25" dirty="0">
                <a:latin typeface="Microsoft Sans Serif"/>
                <a:cs typeface="Microsoft Sans Serif"/>
              </a:rPr>
              <a:t>generador </a:t>
            </a:r>
            <a:r>
              <a:rPr sz="650" spc="20" dirty="0">
                <a:latin typeface="Microsoft Sans Serif"/>
                <a:cs typeface="Microsoft Sans Serif"/>
              </a:rPr>
              <a:t>hidroeléctrico </a:t>
            </a:r>
            <a:r>
              <a:rPr sz="650" spc="10" dirty="0">
                <a:latin typeface="Microsoft Sans Serif"/>
                <a:cs typeface="Microsoft Sans Serif"/>
              </a:rPr>
              <a:t>está </a:t>
            </a:r>
            <a:r>
              <a:rPr sz="650" dirty="0">
                <a:latin typeface="Microsoft Sans Serif"/>
                <a:cs typeface="Microsoft Sans Serif"/>
              </a:rPr>
              <a:t>a </a:t>
            </a:r>
            <a:r>
              <a:rPr sz="650" spc="5" dirty="0">
                <a:latin typeface="Microsoft Sans Serif"/>
                <a:cs typeface="Microsoft Sans Serif"/>
              </a:rPr>
              <a:t> </a:t>
            </a:r>
            <a:r>
              <a:rPr sz="650" spc="20" dirty="0">
                <a:latin typeface="Microsoft Sans Serif"/>
                <a:cs typeface="Microsoft Sans Serif"/>
              </a:rPr>
              <a:t>plena </a:t>
            </a:r>
            <a:r>
              <a:rPr sz="650" spc="10" dirty="0">
                <a:latin typeface="Microsoft Sans Serif"/>
                <a:cs typeface="Microsoft Sans Serif"/>
              </a:rPr>
              <a:t>carga, </a:t>
            </a:r>
            <a:r>
              <a:rPr sz="650" spc="-5" dirty="0">
                <a:latin typeface="Microsoft Sans Serif"/>
                <a:cs typeface="Microsoft Sans Serif"/>
              </a:rPr>
              <a:t>se </a:t>
            </a:r>
            <a:r>
              <a:rPr sz="650" spc="30" dirty="0">
                <a:latin typeface="Microsoft Sans Serif"/>
                <a:cs typeface="Microsoft Sans Serif"/>
              </a:rPr>
              <a:t>comportará </a:t>
            </a:r>
            <a:r>
              <a:rPr sz="650" spc="5" dirty="0">
                <a:latin typeface="Microsoft Sans Serif"/>
                <a:cs typeface="Microsoft Sans Serif"/>
              </a:rPr>
              <a:t>y </a:t>
            </a:r>
            <a:r>
              <a:rPr sz="650" spc="25" dirty="0">
                <a:latin typeface="Microsoft Sans Serif"/>
                <a:cs typeface="Microsoft Sans Serif"/>
              </a:rPr>
              <a:t>producirá </a:t>
            </a:r>
            <a:r>
              <a:rPr sz="650" spc="10" dirty="0">
                <a:latin typeface="Microsoft Sans Serif"/>
                <a:cs typeface="Microsoft Sans Serif"/>
              </a:rPr>
              <a:t>los </a:t>
            </a:r>
            <a:r>
              <a:rPr sz="650" spc="25" dirty="0">
                <a:latin typeface="Microsoft Sans Serif"/>
                <a:cs typeface="Microsoft Sans Serif"/>
              </a:rPr>
              <a:t>mismos </a:t>
            </a:r>
            <a:r>
              <a:rPr sz="650" spc="15" dirty="0">
                <a:latin typeface="Microsoft Sans Serif"/>
                <a:cs typeface="Microsoft Sans Serif"/>
              </a:rPr>
              <a:t>efectos </a:t>
            </a:r>
            <a:r>
              <a:rPr sz="650" spc="25" dirty="0">
                <a:latin typeface="Microsoft Sans Serif"/>
                <a:cs typeface="Microsoft Sans Serif"/>
              </a:rPr>
              <a:t>que </a:t>
            </a:r>
            <a:r>
              <a:rPr sz="650" spc="40" dirty="0">
                <a:latin typeface="Microsoft Sans Serif"/>
                <a:cs typeface="Microsoft Sans Serif"/>
              </a:rPr>
              <a:t>un </a:t>
            </a:r>
            <a:r>
              <a:rPr sz="650" spc="25" dirty="0">
                <a:latin typeface="Microsoft Sans Serif"/>
                <a:cs typeface="Microsoft Sans Serif"/>
              </a:rPr>
              <a:t>generador </a:t>
            </a:r>
            <a:r>
              <a:rPr sz="650" spc="30" dirty="0">
                <a:latin typeface="Microsoft Sans Serif"/>
                <a:cs typeface="Microsoft Sans Serif"/>
              </a:rPr>
              <a:t> </a:t>
            </a:r>
            <a:r>
              <a:rPr sz="650" spc="25" dirty="0">
                <a:latin typeface="Microsoft Sans Serif"/>
                <a:cs typeface="Microsoft Sans Serif"/>
              </a:rPr>
              <a:t>impulsado </a:t>
            </a:r>
            <a:r>
              <a:rPr sz="650" spc="40" dirty="0">
                <a:latin typeface="Microsoft Sans Serif"/>
                <a:cs typeface="Microsoft Sans Serif"/>
              </a:rPr>
              <a:t>por </a:t>
            </a:r>
            <a:r>
              <a:rPr sz="650" spc="35" dirty="0">
                <a:latin typeface="Microsoft Sans Serif"/>
                <a:cs typeface="Microsoft Sans Serif"/>
              </a:rPr>
              <a:t>turbina </a:t>
            </a:r>
            <a:r>
              <a:rPr sz="650" spc="20" dirty="0">
                <a:latin typeface="Microsoft Sans Serif"/>
                <a:cs typeface="Microsoft Sans Serif"/>
              </a:rPr>
              <a:t>de vapor. </a:t>
            </a:r>
            <a:r>
              <a:rPr sz="650" spc="-15" dirty="0">
                <a:latin typeface="Microsoft Sans Serif"/>
                <a:cs typeface="Microsoft Sans Serif"/>
              </a:rPr>
              <a:t>Las </a:t>
            </a:r>
            <a:r>
              <a:rPr sz="650" spc="10" dirty="0">
                <a:latin typeface="Microsoft Sans Serif"/>
                <a:cs typeface="Microsoft Sans Serif"/>
              </a:rPr>
              <a:t>altas </a:t>
            </a:r>
            <a:r>
              <a:rPr sz="650" spc="20" dirty="0">
                <a:latin typeface="Microsoft Sans Serif"/>
                <a:cs typeface="Microsoft Sans Serif"/>
              </a:rPr>
              <a:t>corrientes del </a:t>
            </a:r>
            <a:r>
              <a:rPr sz="650" spc="25" dirty="0">
                <a:latin typeface="Microsoft Sans Serif"/>
                <a:cs typeface="Microsoft Sans Serif"/>
              </a:rPr>
              <a:t>estator </a:t>
            </a:r>
            <a:r>
              <a:rPr sz="650" spc="5" dirty="0">
                <a:latin typeface="Microsoft Sans Serif"/>
                <a:cs typeface="Microsoft Sans Serif"/>
              </a:rPr>
              <a:t>y </a:t>
            </a:r>
            <a:r>
              <a:rPr sz="650" spc="20" dirty="0">
                <a:latin typeface="Microsoft Sans Serif"/>
                <a:cs typeface="Microsoft Sans Serif"/>
              </a:rPr>
              <a:t>del </a:t>
            </a:r>
            <a:r>
              <a:rPr sz="650" spc="25" dirty="0">
                <a:latin typeface="Microsoft Sans Serif"/>
                <a:cs typeface="Microsoft Sans Serif"/>
              </a:rPr>
              <a:t>campo </a:t>
            </a:r>
            <a:r>
              <a:rPr sz="650" spc="30" dirty="0">
                <a:latin typeface="Microsoft Sans Serif"/>
                <a:cs typeface="Microsoft Sans Serif"/>
              </a:rPr>
              <a:t> </a:t>
            </a:r>
            <a:r>
              <a:rPr sz="650" spc="25" dirty="0">
                <a:latin typeface="Microsoft Sans Serif"/>
                <a:cs typeface="Microsoft Sans Serif"/>
              </a:rPr>
              <a:t>inducido pueden dañar </a:t>
            </a:r>
            <a:r>
              <a:rPr sz="650" spc="10" dirty="0">
                <a:latin typeface="Microsoft Sans Serif"/>
                <a:cs typeface="Microsoft Sans Serif"/>
              </a:rPr>
              <a:t>el </a:t>
            </a:r>
            <a:r>
              <a:rPr sz="650" spc="20" dirty="0">
                <a:latin typeface="Microsoft Sans Serif"/>
                <a:cs typeface="Microsoft Sans Serif"/>
              </a:rPr>
              <a:t>devanado del estator, </a:t>
            </a:r>
            <a:r>
              <a:rPr sz="650" spc="10" dirty="0">
                <a:latin typeface="Microsoft Sans Serif"/>
                <a:cs typeface="Microsoft Sans Serif"/>
              </a:rPr>
              <a:t>los </a:t>
            </a:r>
            <a:r>
              <a:rPr sz="650" spc="15" dirty="0">
                <a:latin typeface="Microsoft Sans Serif"/>
                <a:cs typeface="Microsoft Sans Serif"/>
              </a:rPr>
              <a:t>devanados </a:t>
            </a:r>
            <a:r>
              <a:rPr sz="650" spc="20" dirty="0">
                <a:latin typeface="Microsoft Sans Serif"/>
                <a:cs typeface="Microsoft Sans Serif"/>
              </a:rPr>
              <a:t>de </a:t>
            </a:r>
            <a:r>
              <a:rPr sz="650" spc="25" dirty="0">
                <a:latin typeface="Microsoft Sans Serif"/>
                <a:cs typeface="Microsoft Sans Serif"/>
              </a:rPr>
              <a:t>campo </a:t>
            </a:r>
            <a:r>
              <a:rPr sz="650" spc="30" dirty="0">
                <a:latin typeface="Microsoft Sans Serif"/>
                <a:cs typeface="Microsoft Sans Serif"/>
              </a:rPr>
              <a:t>y/o </a:t>
            </a:r>
            <a:r>
              <a:rPr sz="650" spc="10" dirty="0">
                <a:latin typeface="Microsoft Sans Serif"/>
                <a:cs typeface="Microsoft Sans Serif"/>
              </a:rPr>
              <a:t>los </a:t>
            </a:r>
            <a:r>
              <a:rPr sz="650" spc="15" dirty="0">
                <a:latin typeface="Microsoft Sans Serif"/>
                <a:cs typeface="Microsoft Sans Serif"/>
              </a:rPr>
              <a:t> devanados </a:t>
            </a:r>
            <a:r>
              <a:rPr sz="650" spc="20" dirty="0">
                <a:latin typeface="Microsoft Sans Serif"/>
                <a:cs typeface="Microsoft Sans Serif"/>
              </a:rPr>
              <a:t>del </a:t>
            </a:r>
            <a:r>
              <a:rPr sz="650" spc="30" dirty="0">
                <a:latin typeface="Microsoft Sans Serif"/>
                <a:cs typeface="Microsoft Sans Serif"/>
              </a:rPr>
              <a:t>amortizador </a:t>
            </a:r>
            <a:r>
              <a:rPr sz="650" spc="25" dirty="0">
                <a:latin typeface="Microsoft Sans Serif"/>
                <a:cs typeface="Microsoft Sans Serif"/>
              </a:rPr>
              <a:t>mientras </a:t>
            </a:r>
            <a:r>
              <a:rPr sz="650" spc="10" dirty="0">
                <a:latin typeface="Microsoft Sans Serif"/>
                <a:cs typeface="Microsoft Sans Serif"/>
              </a:rPr>
              <a:t>la </a:t>
            </a:r>
            <a:r>
              <a:rPr sz="650" spc="25" dirty="0">
                <a:latin typeface="Microsoft Sans Serif"/>
                <a:cs typeface="Microsoft Sans Serif"/>
              </a:rPr>
              <a:t>unidad </a:t>
            </a:r>
            <a:r>
              <a:rPr sz="650" spc="20" dirty="0">
                <a:latin typeface="Microsoft Sans Serif"/>
                <a:cs typeface="Microsoft Sans Serif"/>
              </a:rPr>
              <a:t>provoca </a:t>
            </a:r>
            <a:r>
              <a:rPr sz="650" spc="40" dirty="0">
                <a:latin typeface="Microsoft Sans Serif"/>
                <a:cs typeface="Microsoft Sans Serif"/>
              </a:rPr>
              <a:t>un </a:t>
            </a:r>
            <a:r>
              <a:rPr sz="650" spc="20" dirty="0">
                <a:latin typeface="Microsoft Sans Serif"/>
                <a:cs typeface="Microsoft Sans Serif"/>
              </a:rPr>
              <a:t>drenaje de var en </a:t>
            </a:r>
            <a:r>
              <a:rPr sz="650" spc="10" dirty="0">
                <a:latin typeface="Microsoft Sans Serif"/>
                <a:cs typeface="Microsoft Sans Serif"/>
              </a:rPr>
              <a:t>el </a:t>
            </a:r>
            <a:r>
              <a:rPr sz="650" spc="15" dirty="0">
                <a:latin typeface="Microsoft Sans Serif"/>
                <a:cs typeface="Microsoft Sans Serif"/>
              </a:rPr>
              <a:t> </a:t>
            </a:r>
            <a:r>
              <a:rPr sz="650" spc="10" dirty="0">
                <a:latin typeface="Microsoft Sans Serif"/>
                <a:cs typeface="Microsoft Sans Serif"/>
              </a:rPr>
              <a:t>sistema.</a:t>
            </a:r>
            <a:endParaRPr sz="650">
              <a:latin typeface="Microsoft Sans Serif"/>
              <a:cs typeface="Microsoft Sans Serif"/>
            </a:endParaRPr>
          </a:p>
        </p:txBody>
      </p:sp>
      <p:sp>
        <p:nvSpPr>
          <p:cNvPr id="31" name="object 31"/>
          <p:cNvSpPr txBox="1"/>
          <p:nvPr/>
        </p:nvSpPr>
        <p:spPr>
          <a:xfrm>
            <a:off x="9089610" y="603498"/>
            <a:ext cx="7346290" cy="631455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 marR="39370" indent="153670">
              <a:lnSpc>
                <a:spcPct val="133600"/>
              </a:lnSpc>
              <a:spcBef>
                <a:spcPts val="100"/>
              </a:spcBef>
            </a:pPr>
            <a:r>
              <a:rPr sz="750" spc="-15" dirty="0">
                <a:latin typeface="Microsoft Sans Serif"/>
                <a:cs typeface="Microsoft Sans Serif"/>
              </a:rPr>
              <a:t>La </a:t>
            </a:r>
            <a:r>
              <a:rPr sz="750" spc="20" dirty="0">
                <a:latin typeface="Microsoft Sans Serif"/>
                <a:cs typeface="Microsoft Sans Serif"/>
              </a:rPr>
              <a:t>curva </a:t>
            </a:r>
            <a:r>
              <a:rPr sz="750" spc="-20" dirty="0">
                <a:latin typeface="Microsoft Sans Serif"/>
                <a:cs typeface="Microsoft Sans Serif"/>
              </a:rPr>
              <a:t>(a) </a:t>
            </a:r>
            <a:r>
              <a:rPr sz="750" spc="30" dirty="0">
                <a:latin typeface="Microsoft Sans Serif"/>
                <a:cs typeface="Microsoft Sans Serif"/>
              </a:rPr>
              <a:t>muestra </a:t>
            </a:r>
            <a:r>
              <a:rPr sz="750" spc="10" dirty="0">
                <a:latin typeface="Microsoft Sans Serif"/>
                <a:cs typeface="Microsoft Sans Serif"/>
              </a:rPr>
              <a:t>la </a:t>
            </a:r>
            <a:r>
              <a:rPr sz="750" spc="20" dirty="0">
                <a:latin typeface="Microsoft Sans Serif"/>
                <a:cs typeface="Microsoft Sans Serif"/>
              </a:rPr>
              <a:t>variación </a:t>
            </a:r>
            <a:r>
              <a:rPr sz="750" spc="25" dirty="0">
                <a:latin typeface="Microsoft Sans Serif"/>
                <a:cs typeface="Microsoft Sans Serif"/>
              </a:rPr>
              <a:t>de impedancia </a:t>
            </a:r>
            <a:r>
              <a:rPr sz="750" spc="20" dirty="0">
                <a:latin typeface="Microsoft Sans Serif"/>
                <a:cs typeface="Microsoft Sans Serif"/>
              </a:rPr>
              <a:t>con </a:t>
            </a:r>
            <a:r>
              <a:rPr sz="750" spc="10" dirty="0">
                <a:latin typeface="Microsoft Sans Serif"/>
                <a:cs typeface="Microsoft Sans Serif"/>
              </a:rPr>
              <a:t>la </a:t>
            </a:r>
            <a:r>
              <a:rPr sz="750" spc="30" dirty="0">
                <a:latin typeface="Microsoft Sans Serif"/>
                <a:cs typeface="Microsoft Sans Serif"/>
              </a:rPr>
              <a:t>máquina </a:t>
            </a:r>
            <a:r>
              <a:rPr sz="750" spc="35" dirty="0">
                <a:latin typeface="Microsoft Sans Serif"/>
                <a:cs typeface="Microsoft Sans Serif"/>
              </a:rPr>
              <a:t> </a:t>
            </a:r>
            <a:r>
              <a:rPr sz="750" spc="30" dirty="0">
                <a:latin typeface="Microsoft Sans Serif"/>
                <a:cs typeface="Microsoft Sans Serif"/>
              </a:rPr>
              <a:t>funcionando </a:t>
            </a:r>
            <a:r>
              <a:rPr sz="750" spc="25" dirty="0">
                <a:latin typeface="Microsoft Sans Serif"/>
                <a:cs typeface="Microsoft Sans Serif"/>
              </a:rPr>
              <a:t>inicialmente </a:t>
            </a:r>
            <a:r>
              <a:rPr sz="750" dirty="0">
                <a:latin typeface="Microsoft Sans Serif"/>
                <a:cs typeface="Microsoft Sans Serif"/>
              </a:rPr>
              <a:t>a </a:t>
            </a:r>
            <a:r>
              <a:rPr sz="750" spc="20" dirty="0">
                <a:latin typeface="Microsoft Sans Serif"/>
                <a:cs typeface="Microsoft Sans Serif"/>
              </a:rPr>
              <a:t>plena </a:t>
            </a:r>
            <a:r>
              <a:rPr sz="750" spc="15" dirty="0">
                <a:latin typeface="Microsoft Sans Serif"/>
                <a:cs typeface="Microsoft Sans Serif"/>
              </a:rPr>
              <a:t>carga </a:t>
            </a:r>
            <a:r>
              <a:rPr sz="750" spc="35" dirty="0">
                <a:latin typeface="Microsoft Sans Serif"/>
                <a:cs typeface="Microsoft Sans Serif"/>
              </a:rPr>
              <a:t>o </a:t>
            </a:r>
            <a:r>
              <a:rPr sz="750" spc="5" dirty="0">
                <a:latin typeface="Microsoft Sans Serif"/>
                <a:cs typeface="Microsoft Sans Serif"/>
              </a:rPr>
              <a:t>cerca </a:t>
            </a:r>
            <a:r>
              <a:rPr sz="750" spc="25" dirty="0">
                <a:latin typeface="Microsoft Sans Serif"/>
                <a:cs typeface="Microsoft Sans Serif"/>
              </a:rPr>
              <a:t>de </a:t>
            </a:r>
            <a:r>
              <a:rPr sz="750" spc="5" dirty="0">
                <a:latin typeface="Microsoft Sans Serif"/>
                <a:cs typeface="Microsoft Sans Serif"/>
              </a:rPr>
              <a:t>ella. </a:t>
            </a:r>
            <a:r>
              <a:rPr sz="750" spc="-35" dirty="0">
                <a:latin typeface="Microsoft Sans Serif"/>
                <a:cs typeface="Microsoft Sans Serif"/>
              </a:rPr>
              <a:t>El </a:t>
            </a:r>
            <a:r>
              <a:rPr sz="750" spc="45" dirty="0">
                <a:latin typeface="Microsoft Sans Serif"/>
                <a:cs typeface="Microsoft Sans Serif"/>
              </a:rPr>
              <a:t>punto </a:t>
            </a:r>
            <a:r>
              <a:rPr sz="750" spc="25" dirty="0">
                <a:latin typeface="Microsoft Sans Serif"/>
                <a:cs typeface="Microsoft Sans Serif"/>
              </a:rPr>
              <a:t>de </a:t>
            </a:r>
            <a:r>
              <a:rPr sz="750" spc="30" dirty="0">
                <a:latin typeface="Microsoft Sans Serif"/>
                <a:cs typeface="Microsoft Sans Serif"/>
              </a:rPr>
              <a:t> </a:t>
            </a:r>
            <a:r>
              <a:rPr sz="750" spc="15" dirty="0">
                <a:latin typeface="Microsoft Sans Serif"/>
                <a:cs typeface="Microsoft Sans Serif"/>
              </a:rPr>
              <a:t>carga</a:t>
            </a:r>
            <a:r>
              <a:rPr sz="750" spc="-5" dirty="0">
                <a:latin typeface="Microsoft Sans Serif"/>
                <a:cs typeface="Microsoft Sans Serif"/>
              </a:rPr>
              <a:t> </a:t>
            </a:r>
            <a:r>
              <a:rPr sz="750" spc="15" dirty="0">
                <a:latin typeface="Microsoft Sans Serif"/>
                <a:cs typeface="Microsoft Sans Serif"/>
              </a:rPr>
              <a:t>inicial</a:t>
            </a:r>
            <a:r>
              <a:rPr sz="750" spc="-5" dirty="0">
                <a:latin typeface="Microsoft Sans Serif"/>
                <a:cs typeface="Microsoft Sans Serif"/>
              </a:rPr>
              <a:t> </a:t>
            </a:r>
            <a:r>
              <a:rPr sz="750" spc="10" dirty="0">
                <a:latin typeface="Microsoft Sans Serif"/>
                <a:cs typeface="Microsoft Sans Serif"/>
              </a:rPr>
              <a:t>está</a:t>
            </a:r>
            <a:r>
              <a:rPr sz="750" spc="-5" dirty="0">
                <a:latin typeface="Microsoft Sans Serif"/>
                <a:cs typeface="Microsoft Sans Serif"/>
              </a:rPr>
              <a:t> </a:t>
            </a:r>
            <a:r>
              <a:rPr sz="750" spc="25" dirty="0">
                <a:latin typeface="Microsoft Sans Serif"/>
                <a:cs typeface="Microsoft Sans Serif"/>
              </a:rPr>
              <a:t>en</a:t>
            </a:r>
            <a:r>
              <a:rPr sz="750" dirty="0">
                <a:latin typeface="Microsoft Sans Serif"/>
                <a:cs typeface="Microsoft Sans Serif"/>
              </a:rPr>
              <a:t> </a:t>
            </a:r>
            <a:r>
              <a:rPr sz="750" spc="-40" dirty="0">
                <a:latin typeface="Microsoft Sans Serif"/>
                <a:cs typeface="Microsoft Sans Serif"/>
              </a:rPr>
              <a:t>C,</a:t>
            </a:r>
            <a:r>
              <a:rPr sz="750" spc="-5" dirty="0">
                <a:latin typeface="Microsoft Sans Serif"/>
                <a:cs typeface="Microsoft Sans Serif"/>
              </a:rPr>
              <a:t> </a:t>
            </a:r>
            <a:r>
              <a:rPr sz="750" spc="5" dirty="0">
                <a:latin typeface="Microsoft Sans Serif"/>
                <a:cs typeface="Microsoft Sans Serif"/>
              </a:rPr>
              <a:t>y</a:t>
            </a:r>
            <a:r>
              <a:rPr sz="750" spc="-5" dirty="0">
                <a:latin typeface="Microsoft Sans Serif"/>
                <a:cs typeface="Microsoft Sans Serif"/>
              </a:rPr>
              <a:t> </a:t>
            </a:r>
            <a:r>
              <a:rPr sz="750" spc="10" dirty="0">
                <a:latin typeface="Microsoft Sans Serif"/>
                <a:cs typeface="Microsoft Sans Serif"/>
              </a:rPr>
              <a:t>el</a:t>
            </a:r>
            <a:r>
              <a:rPr sz="750" spc="-5" dirty="0">
                <a:latin typeface="Microsoft Sans Serif"/>
                <a:cs typeface="Microsoft Sans Serif"/>
              </a:rPr>
              <a:t> </a:t>
            </a:r>
            <a:r>
              <a:rPr sz="750" spc="35" dirty="0">
                <a:latin typeface="Microsoft Sans Serif"/>
                <a:cs typeface="Microsoft Sans Serif"/>
              </a:rPr>
              <a:t>lugar</a:t>
            </a:r>
            <a:r>
              <a:rPr sz="750" dirty="0">
                <a:latin typeface="Microsoft Sans Serif"/>
                <a:cs typeface="Microsoft Sans Serif"/>
              </a:rPr>
              <a:t> </a:t>
            </a:r>
            <a:r>
              <a:rPr sz="750" spc="25" dirty="0">
                <a:latin typeface="Microsoft Sans Serif"/>
                <a:cs typeface="Microsoft Sans Serif"/>
              </a:rPr>
              <a:t>de</a:t>
            </a:r>
            <a:r>
              <a:rPr sz="750" spc="-5" dirty="0">
                <a:latin typeface="Microsoft Sans Serif"/>
                <a:cs typeface="Microsoft Sans Serif"/>
              </a:rPr>
              <a:t> </a:t>
            </a:r>
            <a:r>
              <a:rPr sz="750" spc="25" dirty="0">
                <a:latin typeface="Microsoft Sans Serif"/>
                <a:cs typeface="Microsoft Sans Serif"/>
              </a:rPr>
              <a:t>impedancia</a:t>
            </a:r>
            <a:r>
              <a:rPr sz="750" spc="-5" dirty="0">
                <a:latin typeface="Microsoft Sans Serif"/>
                <a:cs typeface="Microsoft Sans Serif"/>
              </a:rPr>
              <a:t> </a:t>
            </a:r>
            <a:r>
              <a:rPr sz="750" spc="20" dirty="0">
                <a:latin typeface="Microsoft Sans Serif"/>
                <a:cs typeface="Microsoft Sans Serif"/>
              </a:rPr>
              <a:t>sigue</a:t>
            </a:r>
            <a:r>
              <a:rPr sz="750" spc="-5" dirty="0">
                <a:latin typeface="Microsoft Sans Serif"/>
                <a:cs typeface="Microsoft Sans Serif"/>
              </a:rPr>
              <a:t> </a:t>
            </a:r>
            <a:r>
              <a:rPr sz="750" spc="10" dirty="0">
                <a:latin typeface="Microsoft Sans Serif"/>
                <a:cs typeface="Microsoft Sans Serif"/>
              </a:rPr>
              <a:t>el</a:t>
            </a:r>
            <a:r>
              <a:rPr sz="750" dirty="0">
                <a:latin typeface="Microsoft Sans Serif"/>
                <a:cs typeface="Microsoft Sans Serif"/>
              </a:rPr>
              <a:t> </a:t>
            </a:r>
            <a:r>
              <a:rPr sz="750" spc="25" dirty="0">
                <a:latin typeface="Microsoft Sans Serif"/>
                <a:cs typeface="Microsoft Sans Serif"/>
              </a:rPr>
              <a:t>camino</a:t>
            </a:r>
            <a:r>
              <a:rPr sz="750" spc="-5" dirty="0">
                <a:latin typeface="Microsoft Sans Serif"/>
                <a:cs typeface="Microsoft Sans Serif"/>
              </a:rPr>
              <a:t> </a:t>
            </a:r>
            <a:r>
              <a:rPr sz="750" spc="25" dirty="0">
                <a:latin typeface="Microsoft Sans Serif"/>
                <a:cs typeface="Microsoft Sans Serif"/>
              </a:rPr>
              <a:t>de</a:t>
            </a:r>
            <a:r>
              <a:rPr sz="750" spc="-5" dirty="0">
                <a:latin typeface="Microsoft Sans Serif"/>
                <a:cs typeface="Microsoft Sans Serif"/>
              </a:rPr>
              <a:t> </a:t>
            </a:r>
            <a:r>
              <a:rPr sz="750" spc="-70" dirty="0">
                <a:latin typeface="Microsoft Sans Serif"/>
                <a:cs typeface="Microsoft Sans Serif"/>
              </a:rPr>
              <a:t>C</a:t>
            </a:r>
            <a:r>
              <a:rPr sz="750" spc="-5" dirty="0">
                <a:latin typeface="Microsoft Sans Serif"/>
                <a:cs typeface="Microsoft Sans Serif"/>
              </a:rPr>
              <a:t> </a:t>
            </a:r>
            <a:r>
              <a:rPr sz="750" dirty="0">
                <a:latin typeface="Microsoft Sans Serif"/>
                <a:cs typeface="Microsoft Sans Serif"/>
              </a:rPr>
              <a:t>a</a:t>
            </a:r>
            <a:endParaRPr sz="750">
              <a:latin typeface="Microsoft Sans Serif"/>
              <a:cs typeface="Microsoft Sans Serif"/>
            </a:endParaRPr>
          </a:p>
          <a:p>
            <a:pPr marL="12700" marR="5080">
              <a:lnSpc>
                <a:spcPct val="133600"/>
              </a:lnSpc>
            </a:pPr>
            <a:r>
              <a:rPr sz="750" spc="-5" dirty="0">
                <a:latin typeface="Microsoft Sans Serif"/>
                <a:cs typeface="Microsoft Sans Serif"/>
              </a:rPr>
              <a:t>D. </a:t>
            </a:r>
            <a:r>
              <a:rPr sz="750" spc="-35" dirty="0">
                <a:latin typeface="Microsoft Sans Serif"/>
                <a:cs typeface="Microsoft Sans Serif"/>
              </a:rPr>
              <a:t>El</a:t>
            </a:r>
            <a:r>
              <a:rPr sz="750" spc="-5" dirty="0">
                <a:latin typeface="Microsoft Sans Serif"/>
                <a:cs typeface="Microsoft Sans Serif"/>
              </a:rPr>
              <a:t> </a:t>
            </a:r>
            <a:r>
              <a:rPr sz="750" spc="35" dirty="0">
                <a:latin typeface="Microsoft Sans Serif"/>
                <a:cs typeface="Microsoft Sans Serif"/>
              </a:rPr>
              <a:t>lugar</a:t>
            </a:r>
            <a:r>
              <a:rPr sz="750" dirty="0">
                <a:latin typeface="Microsoft Sans Serif"/>
                <a:cs typeface="Microsoft Sans Serif"/>
              </a:rPr>
              <a:t> </a:t>
            </a:r>
            <a:r>
              <a:rPr sz="750" spc="25" dirty="0">
                <a:latin typeface="Microsoft Sans Serif"/>
                <a:cs typeface="Microsoft Sans Serif"/>
              </a:rPr>
              <a:t>de</a:t>
            </a:r>
            <a:r>
              <a:rPr sz="750" spc="-5" dirty="0">
                <a:latin typeface="Microsoft Sans Serif"/>
                <a:cs typeface="Microsoft Sans Serif"/>
              </a:rPr>
              <a:t> </a:t>
            </a:r>
            <a:r>
              <a:rPr sz="750" spc="25" dirty="0">
                <a:latin typeface="Microsoft Sans Serif"/>
                <a:cs typeface="Microsoft Sans Serif"/>
              </a:rPr>
              <a:t>impedancia</a:t>
            </a:r>
            <a:r>
              <a:rPr sz="750" dirty="0">
                <a:latin typeface="Microsoft Sans Serif"/>
                <a:cs typeface="Microsoft Sans Serif"/>
              </a:rPr>
              <a:t> </a:t>
            </a:r>
            <a:r>
              <a:rPr sz="750" spc="35" dirty="0">
                <a:latin typeface="Microsoft Sans Serif"/>
                <a:cs typeface="Microsoft Sans Serif"/>
              </a:rPr>
              <a:t>termina</a:t>
            </a:r>
            <a:r>
              <a:rPr sz="750" spc="-5" dirty="0">
                <a:latin typeface="Microsoft Sans Serif"/>
                <a:cs typeface="Microsoft Sans Serif"/>
              </a:rPr>
              <a:t> </a:t>
            </a:r>
            <a:r>
              <a:rPr sz="750" spc="25" dirty="0">
                <a:latin typeface="Microsoft Sans Serif"/>
                <a:cs typeface="Microsoft Sans Serif"/>
              </a:rPr>
              <a:t>en</a:t>
            </a:r>
            <a:r>
              <a:rPr sz="750" dirty="0">
                <a:latin typeface="Microsoft Sans Serif"/>
                <a:cs typeface="Microsoft Sans Serif"/>
              </a:rPr>
              <a:t> </a:t>
            </a:r>
            <a:r>
              <a:rPr sz="750" spc="5" dirty="0">
                <a:latin typeface="Microsoft Sans Serif"/>
                <a:cs typeface="Microsoft Sans Serif"/>
              </a:rPr>
              <a:t>D</a:t>
            </a:r>
            <a:r>
              <a:rPr sz="750" spc="-5" dirty="0">
                <a:latin typeface="Microsoft Sans Serif"/>
                <a:cs typeface="Microsoft Sans Serif"/>
              </a:rPr>
              <a:t> </a:t>
            </a:r>
            <a:r>
              <a:rPr sz="750" dirty="0">
                <a:latin typeface="Microsoft Sans Serif"/>
                <a:cs typeface="Microsoft Sans Serif"/>
              </a:rPr>
              <a:t>a </a:t>
            </a:r>
            <a:r>
              <a:rPr sz="750" spc="10" dirty="0">
                <a:latin typeface="Microsoft Sans Serif"/>
                <a:cs typeface="Microsoft Sans Serif"/>
              </a:rPr>
              <a:t>la</a:t>
            </a:r>
            <a:r>
              <a:rPr sz="750" spc="-5" dirty="0">
                <a:latin typeface="Microsoft Sans Serif"/>
                <a:cs typeface="Microsoft Sans Serif"/>
              </a:rPr>
              <a:t> </a:t>
            </a:r>
            <a:r>
              <a:rPr sz="750" spc="20" dirty="0">
                <a:latin typeface="Microsoft Sans Serif"/>
                <a:cs typeface="Microsoft Sans Serif"/>
              </a:rPr>
              <a:t>derecha</a:t>
            </a:r>
            <a:r>
              <a:rPr sz="750" dirty="0">
                <a:latin typeface="Microsoft Sans Serif"/>
                <a:cs typeface="Microsoft Sans Serif"/>
              </a:rPr>
              <a:t> </a:t>
            </a:r>
            <a:r>
              <a:rPr sz="750" spc="25" dirty="0">
                <a:latin typeface="Microsoft Sans Serif"/>
                <a:cs typeface="Microsoft Sans Serif"/>
              </a:rPr>
              <a:t>de</a:t>
            </a:r>
            <a:r>
              <a:rPr sz="750" spc="-5" dirty="0">
                <a:latin typeface="Microsoft Sans Serif"/>
                <a:cs typeface="Microsoft Sans Serif"/>
              </a:rPr>
              <a:t> </a:t>
            </a:r>
            <a:r>
              <a:rPr sz="750" spc="20" dirty="0">
                <a:latin typeface="Microsoft Sans Serif"/>
                <a:cs typeface="Microsoft Sans Serif"/>
              </a:rPr>
              <a:t>(–X)ordenada</a:t>
            </a:r>
            <a:r>
              <a:rPr sz="750" spc="-5" dirty="0">
                <a:latin typeface="Microsoft Sans Serif"/>
                <a:cs typeface="Microsoft Sans Serif"/>
              </a:rPr>
              <a:t> </a:t>
            </a:r>
            <a:r>
              <a:rPr sz="750" spc="5" dirty="0">
                <a:latin typeface="Microsoft Sans Serif"/>
                <a:cs typeface="Microsoft Sans Serif"/>
              </a:rPr>
              <a:t>y </a:t>
            </a:r>
            <a:r>
              <a:rPr sz="750" spc="-180" dirty="0">
                <a:latin typeface="Microsoft Sans Serif"/>
                <a:cs typeface="Microsoft Sans Serif"/>
              </a:rPr>
              <a:t> </a:t>
            </a:r>
            <a:r>
              <a:rPr sz="750" spc="-5" dirty="0">
                <a:latin typeface="Microsoft Sans Serif"/>
                <a:cs typeface="Microsoft Sans Serif"/>
              </a:rPr>
              <a:t>se </a:t>
            </a:r>
            <a:r>
              <a:rPr sz="750" spc="5" dirty="0">
                <a:latin typeface="Microsoft Sans Serif"/>
                <a:cs typeface="Microsoft Sans Serif"/>
              </a:rPr>
              <a:t>acerca </a:t>
            </a:r>
            <a:r>
              <a:rPr sz="750" dirty="0">
                <a:latin typeface="Microsoft Sans Serif"/>
                <a:cs typeface="Microsoft Sans Serif"/>
              </a:rPr>
              <a:t>a </a:t>
            </a:r>
            <a:r>
              <a:rPr sz="750" spc="15" dirty="0">
                <a:latin typeface="Microsoft Sans Serif"/>
                <a:cs typeface="Microsoft Sans Serif"/>
              </a:rPr>
              <a:t>valores </a:t>
            </a:r>
            <a:r>
              <a:rPr sz="750" spc="25" dirty="0">
                <a:latin typeface="Microsoft Sans Serif"/>
                <a:cs typeface="Microsoft Sans Serif"/>
              </a:rPr>
              <a:t>de impedancia algo </a:t>
            </a:r>
            <a:r>
              <a:rPr sz="750" spc="20" dirty="0">
                <a:latin typeface="Microsoft Sans Serif"/>
                <a:cs typeface="Microsoft Sans Serif"/>
              </a:rPr>
              <a:t>más altos </a:t>
            </a:r>
            <a:r>
              <a:rPr sz="750" spc="30" dirty="0">
                <a:latin typeface="Microsoft Sans Serif"/>
                <a:cs typeface="Microsoft Sans Serif"/>
              </a:rPr>
              <a:t>que </a:t>
            </a:r>
            <a:r>
              <a:rPr sz="750" spc="10" dirty="0">
                <a:latin typeface="Microsoft Sans Serif"/>
                <a:cs typeface="Microsoft Sans Serif"/>
              </a:rPr>
              <a:t>el </a:t>
            </a:r>
            <a:r>
              <a:rPr sz="750" spc="40" dirty="0">
                <a:latin typeface="Microsoft Sans Serif"/>
                <a:cs typeface="Microsoft Sans Serif"/>
              </a:rPr>
              <a:t>promedio </a:t>
            </a:r>
            <a:r>
              <a:rPr sz="750" spc="25" dirty="0">
                <a:latin typeface="Microsoft Sans Serif"/>
                <a:cs typeface="Microsoft Sans Serif"/>
              </a:rPr>
              <a:t>de </a:t>
            </a:r>
            <a:r>
              <a:rPr sz="750" spc="30" dirty="0">
                <a:latin typeface="Microsoft Sans Serif"/>
                <a:cs typeface="Microsoft Sans Serif"/>
              </a:rPr>
              <a:t> </a:t>
            </a:r>
            <a:r>
              <a:rPr sz="750" dirty="0">
                <a:latin typeface="Microsoft Sans Serif"/>
                <a:cs typeface="Microsoft Sans Serif"/>
              </a:rPr>
              <a:t>las </a:t>
            </a:r>
            <a:r>
              <a:rPr sz="750" spc="20" dirty="0">
                <a:latin typeface="Microsoft Sans Serif"/>
                <a:cs typeface="Microsoft Sans Serif"/>
              </a:rPr>
              <a:t>impedancias</a:t>
            </a:r>
            <a:r>
              <a:rPr sz="750" spc="5" dirty="0">
                <a:latin typeface="Microsoft Sans Serif"/>
                <a:cs typeface="Microsoft Sans Serif"/>
              </a:rPr>
              <a:t> </a:t>
            </a:r>
            <a:r>
              <a:rPr sz="750" spc="25" dirty="0">
                <a:latin typeface="Microsoft Sans Serif"/>
                <a:cs typeface="Microsoft Sans Serif"/>
              </a:rPr>
              <a:t>subtransitorias</a:t>
            </a:r>
            <a:r>
              <a:rPr sz="750" spc="5" dirty="0">
                <a:latin typeface="Microsoft Sans Serif"/>
                <a:cs typeface="Microsoft Sans Serif"/>
              </a:rPr>
              <a:t> </a:t>
            </a:r>
            <a:r>
              <a:rPr sz="750" spc="20" dirty="0">
                <a:latin typeface="Microsoft Sans Serif"/>
                <a:cs typeface="Microsoft Sans Serif"/>
              </a:rPr>
              <a:t>del</a:t>
            </a:r>
            <a:r>
              <a:rPr sz="750" dirty="0">
                <a:latin typeface="Microsoft Sans Serif"/>
                <a:cs typeface="Microsoft Sans Serif"/>
              </a:rPr>
              <a:t> </a:t>
            </a:r>
            <a:r>
              <a:rPr sz="750" spc="30" dirty="0">
                <a:latin typeface="Microsoft Sans Serif"/>
                <a:cs typeface="Microsoft Sans Serif"/>
              </a:rPr>
              <a:t>generador</a:t>
            </a:r>
            <a:r>
              <a:rPr sz="750" spc="5" dirty="0">
                <a:latin typeface="Microsoft Sans Serif"/>
                <a:cs typeface="Microsoft Sans Serif"/>
              </a:rPr>
              <a:t> </a:t>
            </a:r>
            <a:r>
              <a:rPr sz="750" spc="30" dirty="0">
                <a:latin typeface="Microsoft Sans Serif"/>
                <a:cs typeface="Microsoft Sans Serif"/>
              </a:rPr>
              <a:t>directo</a:t>
            </a:r>
            <a:r>
              <a:rPr sz="750" spc="5" dirty="0">
                <a:latin typeface="Microsoft Sans Serif"/>
                <a:cs typeface="Microsoft Sans Serif"/>
              </a:rPr>
              <a:t> y</a:t>
            </a:r>
            <a:r>
              <a:rPr sz="750" dirty="0">
                <a:latin typeface="Microsoft Sans Serif"/>
                <a:cs typeface="Microsoft Sans Serif"/>
              </a:rPr>
              <a:t> </a:t>
            </a:r>
            <a:r>
              <a:rPr sz="750" spc="25" dirty="0">
                <a:latin typeface="Microsoft Sans Serif"/>
                <a:cs typeface="Microsoft Sans Serif"/>
              </a:rPr>
              <a:t>de</a:t>
            </a:r>
            <a:r>
              <a:rPr sz="750" spc="5" dirty="0">
                <a:latin typeface="Microsoft Sans Serif"/>
                <a:cs typeface="Microsoft Sans Serif"/>
              </a:rPr>
              <a:t> </a:t>
            </a:r>
            <a:r>
              <a:rPr sz="750" spc="25" dirty="0">
                <a:latin typeface="Microsoft Sans Serif"/>
                <a:cs typeface="Microsoft Sans Serif"/>
              </a:rPr>
              <a:t>cuadratura.</a:t>
            </a:r>
            <a:endParaRPr sz="750">
              <a:latin typeface="Microsoft Sans Serif"/>
              <a:cs typeface="Microsoft Sans Serif"/>
            </a:endParaRPr>
          </a:p>
        </p:txBody>
      </p:sp>
      <p:sp>
        <p:nvSpPr>
          <p:cNvPr id="32" name="object 32"/>
          <p:cNvSpPr txBox="1"/>
          <p:nvPr/>
        </p:nvSpPr>
        <p:spPr>
          <a:xfrm>
            <a:off x="9089610" y="1671676"/>
            <a:ext cx="7357976" cy="1564531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 marR="5080" indent="153670">
              <a:lnSpc>
                <a:spcPct val="125200"/>
              </a:lnSpc>
              <a:spcBef>
                <a:spcPts val="100"/>
              </a:spcBef>
            </a:pPr>
            <a:r>
              <a:rPr sz="800" spc="-15" dirty="0">
                <a:latin typeface="Microsoft Sans Serif"/>
                <a:cs typeface="Microsoft Sans Serif"/>
              </a:rPr>
              <a:t>La </a:t>
            </a:r>
            <a:r>
              <a:rPr sz="800" spc="20" dirty="0">
                <a:latin typeface="Microsoft Sans Serif"/>
                <a:cs typeface="Microsoft Sans Serif"/>
              </a:rPr>
              <a:t>curva </a:t>
            </a:r>
            <a:r>
              <a:rPr sz="800" spc="-5" dirty="0">
                <a:latin typeface="Microsoft Sans Serif"/>
                <a:cs typeface="Microsoft Sans Serif"/>
              </a:rPr>
              <a:t>(b) </a:t>
            </a:r>
            <a:r>
              <a:rPr sz="800" spc="30" dirty="0">
                <a:latin typeface="Microsoft Sans Serif"/>
                <a:cs typeface="Microsoft Sans Serif"/>
              </a:rPr>
              <a:t>ilustra una </a:t>
            </a:r>
            <a:r>
              <a:rPr sz="800" spc="35" dirty="0">
                <a:latin typeface="Microsoft Sans Serif"/>
                <a:cs typeface="Microsoft Sans Serif"/>
              </a:rPr>
              <a:t>máquina </a:t>
            </a:r>
            <a:r>
              <a:rPr sz="800" spc="30" dirty="0">
                <a:latin typeface="Microsoft Sans Serif"/>
                <a:cs typeface="Microsoft Sans Serif"/>
              </a:rPr>
              <a:t>que </a:t>
            </a:r>
            <a:r>
              <a:rPr sz="800" spc="25" dirty="0">
                <a:latin typeface="Microsoft Sans Serif"/>
                <a:cs typeface="Microsoft Sans Serif"/>
              </a:rPr>
              <a:t>inicialmente </a:t>
            </a:r>
            <a:r>
              <a:rPr sz="800" spc="30" dirty="0">
                <a:latin typeface="Microsoft Sans Serif"/>
                <a:cs typeface="Microsoft Sans Serif"/>
              </a:rPr>
              <a:t>opera </a:t>
            </a:r>
            <a:r>
              <a:rPr sz="800" spc="20" dirty="0">
                <a:latin typeface="Microsoft Sans Serif"/>
                <a:cs typeface="Microsoft Sans Serif"/>
              </a:rPr>
              <a:t>con </a:t>
            </a:r>
            <a:r>
              <a:rPr sz="800" spc="25" dirty="0">
                <a:latin typeface="Microsoft Sans Serif"/>
                <a:cs typeface="Microsoft Sans Serif"/>
              </a:rPr>
              <a:t> </a:t>
            </a:r>
            <a:r>
              <a:rPr sz="800" spc="30" dirty="0">
                <a:latin typeface="Microsoft Sans Serif"/>
                <a:cs typeface="Microsoft Sans Serif"/>
              </a:rPr>
              <a:t>una </a:t>
            </a:r>
            <a:r>
              <a:rPr sz="800" spc="20" dirty="0">
                <a:latin typeface="Microsoft Sans Serif"/>
                <a:cs typeface="Microsoft Sans Serif"/>
              </a:rPr>
              <a:t>carga </a:t>
            </a:r>
            <a:r>
              <a:rPr sz="800" spc="25" dirty="0">
                <a:latin typeface="Microsoft Sans Serif"/>
                <a:cs typeface="Microsoft Sans Serif"/>
              </a:rPr>
              <a:t>del </a:t>
            </a:r>
            <a:r>
              <a:rPr sz="800" spc="10" dirty="0">
                <a:latin typeface="Microsoft Sans Serif"/>
                <a:cs typeface="Microsoft Sans Serif"/>
              </a:rPr>
              <a:t>30 </a:t>
            </a:r>
            <a:r>
              <a:rPr sz="800" spc="50" dirty="0">
                <a:latin typeface="Microsoft Sans Serif"/>
                <a:cs typeface="Microsoft Sans Serif"/>
              </a:rPr>
              <a:t>por </a:t>
            </a:r>
            <a:r>
              <a:rPr sz="800" spc="25" dirty="0">
                <a:latin typeface="Microsoft Sans Serif"/>
                <a:cs typeface="Microsoft Sans Serif"/>
              </a:rPr>
              <a:t>ciento </a:t>
            </a:r>
            <a:r>
              <a:rPr sz="800" spc="5" dirty="0">
                <a:latin typeface="Microsoft Sans Serif"/>
                <a:cs typeface="Microsoft Sans Serif"/>
              </a:rPr>
              <a:t>y </a:t>
            </a:r>
            <a:r>
              <a:rPr sz="800" spc="15" dirty="0">
                <a:latin typeface="Microsoft Sans Serif"/>
                <a:cs typeface="Microsoft Sans Serif"/>
              </a:rPr>
              <a:t>está subexcitada. </a:t>
            </a:r>
            <a:r>
              <a:rPr sz="800" spc="-20" dirty="0">
                <a:latin typeface="Microsoft Sans Serif"/>
                <a:cs typeface="Microsoft Sans Serif"/>
              </a:rPr>
              <a:t>En </a:t>
            </a:r>
            <a:r>
              <a:rPr sz="800" spc="15" dirty="0">
                <a:latin typeface="Microsoft Sans Serif"/>
                <a:cs typeface="Microsoft Sans Serif"/>
              </a:rPr>
              <a:t>este </a:t>
            </a:r>
            <a:r>
              <a:rPr sz="800" dirty="0">
                <a:latin typeface="Microsoft Sans Serif"/>
                <a:cs typeface="Microsoft Sans Serif"/>
              </a:rPr>
              <a:t>caso, </a:t>
            </a:r>
            <a:r>
              <a:rPr sz="800" spc="15" dirty="0">
                <a:latin typeface="Microsoft Sans Serif"/>
                <a:cs typeface="Microsoft Sans Serif"/>
              </a:rPr>
              <a:t>el </a:t>
            </a:r>
            <a:r>
              <a:rPr sz="800" spc="20" dirty="0">
                <a:latin typeface="Microsoft Sans Serif"/>
                <a:cs typeface="Microsoft Sans Serif"/>
              </a:rPr>
              <a:t> </a:t>
            </a:r>
            <a:r>
              <a:rPr sz="800" spc="35" dirty="0">
                <a:latin typeface="Microsoft Sans Serif"/>
                <a:cs typeface="Microsoft Sans Serif"/>
              </a:rPr>
              <a:t>lugar </a:t>
            </a:r>
            <a:r>
              <a:rPr sz="800" spc="25" dirty="0">
                <a:latin typeface="Microsoft Sans Serif"/>
                <a:cs typeface="Microsoft Sans Serif"/>
              </a:rPr>
              <a:t>de </a:t>
            </a:r>
            <a:r>
              <a:rPr sz="800" spc="10" dirty="0">
                <a:latin typeface="Microsoft Sans Serif"/>
                <a:cs typeface="Microsoft Sans Serif"/>
              </a:rPr>
              <a:t>la </a:t>
            </a:r>
            <a:r>
              <a:rPr sz="800" spc="25" dirty="0">
                <a:latin typeface="Microsoft Sans Serif"/>
                <a:cs typeface="Microsoft Sans Serif"/>
              </a:rPr>
              <a:t>impedancia </a:t>
            </a:r>
            <a:r>
              <a:rPr sz="800" spc="20" dirty="0">
                <a:latin typeface="Microsoft Sans Serif"/>
                <a:cs typeface="Microsoft Sans Serif"/>
              </a:rPr>
              <a:t>sigue </a:t>
            </a:r>
            <a:r>
              <a:rPr sz="800" spc="15" dirty="0">
                <a:latin typeface="Microsoft Sans Serif"/>
                <a:cs typeface="Microsoft Sans Serif"/>
              </a:rPr>
              <a:t>el </a:t>
            </a:r>
            <a:r>
              <a:rPr sz="800" spc="30" dirty="0">
                <a:latin typeface="Microsoft Sans Serif"/>
                <a:cs typeface="Microsoft Sans Serif"/>
              </a:rPr>
              <a:t>camino </a:t>
            </a:r>
            <a:r>
              <a:rPr sz="800" spc="25" dirty="0">
                <a:latin typeface="Microsoft Sans Serif"/>
                <a:cs typeface="Microsoft Sans Serif"/>
              </a:rPr>
              <a:t>de </a:t>
            </a:r>
            <a:r>
              <a:rPr sz="800" spc="-90" dirty="0">
                <a:latin typeface="Microsoft Sans Serif"/>
                <a:cs typeface="Microsoft Sans Serif"/>
              </a:rPr>
              <a:t>E </a:t>
            </a:r>
            <a:r>
              <a:rPr sz="800" dirty="0">
                <a:latin typeface="Microsoft Sans Serif"/>
                <a:cs typeface="Microsoft Sans Serif"/>
              </a:rPr>
              <a:t>a </a:t>
            </a:r>
            <a:r>
              <a:rPr sz="800" spc="-75" dirty="0">
                <a:latin typeface="Microsoft Sans Serif"/>
                <a:cs typeface="Microsoft Sans Serif"/>
              </a:rPr>
              <a:t>F </a:t>
            </a:r>
            <a:r>
              <a:rPr sz="800" dirty="0">
                <a:latin typeface="Microsoft Sans Serif"/>
                <a:cs typeface="Microsoft Sans Serif"/>
              </a:rPr>
              <a:t>a </a:t>
            </a:r>
            <a:r>
              <a:rPr sz="800" spc="-40" dirty="0">
                <a:latin typeface="Microsoft Sans Serif"/>
                <a:cs typeface="Microsoft Sans Serif"/>
              </a:rPr>
              <a:t>G </a:t>
            </a:r>
            <a:r>
              <a:rPr sz="800" spc="5" dirty="0">
                <a:latin typeface="Microsoft Sans Serif"/>
                <a:cs typeface="Microsoft Sans Serif"/>
              </a:rPr>
              <a:t>y oscila </a:t>
            </a:r>
            <a:r>
              <a:rPr sz="800" spc="25" dirty="0">
                <a:latin typeface="Microsoft Sans Serif"/>
                <a:cs typeface="Microsoft Sans Serif"/>
              </a:rPr>
              <a:t>en </a:t>
            </a:r>
            <a:r>
              <a:rPr sz="800" spc="10" dirty="0">
                <a:latin typeface="Microsoft Sans Serif"/>
                <a:cs typeface="Microsoft Sans Serif"/>
              </a:rPr>
              <a:t>la </a:t>
            </a:r>
            <a:r>
              <a:rPr sz="800" spc="15" dirty="0">
                <a:latin typeface="Microsoft Sans Serif"/>
                <a:cs typeface="Microsoft Sans Serif"/>
              </a:rPr>
              <a:t> </a:t>
            </a:r>
            <a:r>
              <a:rPr sz="800" spc="35" dirty="0">
                <a:latin typeface="Microsoft Sans Serif"/>
                <a:cs typeface="Microsoft Sans Serif"/>
              </a:rPr>
              <a:t>región entre </a:t>
            </a:r>
            <a:r>
              <a:rPr sz="800" spc="-75" dirty="0">
                <a:latin typeface="Microsoft Sans Serif"/>
                <a:cs typeface="Microsoft Sans Serif"/>
              </a:rPr>
              <a:t>F </a:t>
            </a:r>
            <a:r>
              <a:rPr sz="800" spc="5" dirty="0">
                <a:latin typeface="Microsoft Sans Serif"/>
                <a:cs typeface="Microsoft Sans Serif"/>
              </a:rPr>
              <a:t>y </a:t>
            </a:r>
            <a:r>
              <a:rPr sz="800" spc="-25" dirty="0">
                <a:latin typeface="Microsoft Sans Serif"/>
                <a:cs typeface="Microsoft Sans Serif"/>
              </a:rPr>
              <a:t>G. </a:t>
            </a:r>
            <a:r>
              <a:rPr sz="800" spc="5" dirty="0">
                <a:latin typeface="Microsoft Sans Serif"/>
                <a:cs typeface="Microsoft Sans Serif"/>
              </a:rPr>
              <a:t>Para </a:t>
            </a:r>
            <a:r>
              <a:rPr sz="800" spc="30" dirty="0">
                <a:latin typeface="Microsoft Sans Serif"/>
                <a:cs typeface="Microsoft Sans Serif"/>
              </a:rPr>
              <a:t>una pérdida </a:t>
            </a:r>
            <a:r>
              <a:rPr sz="800" spc="25" dirty="0">
                <a:latin typeface="Microsoft Sans Serif"/>
                <a:cs typeface="Microsoft Sans Serif"/>
              </a:rPr>
              <a:t>de </a:t>
            </a:r>
            <a:r>
              <a:rPr sz="800" spc="30" dirty="0">
                <a:latin typeface="Microsoft Sans Serif"/>
                <a:cs typeface="Microsoft Sans Serif"/>
              </a:rPr>
              <a:t>campo </a:t>
            </a:r>
            <a:r>
              <a:rPr sz="800" spc="15" dirty="0">
                <a:latin typeface="Microsoft Sans Serif"/>
                <a:cs typeface="Microsoft Sans Serif"/>
              </a:rPr>
              <a:t>sin carga, </a:t>
            </a:r>
            <a:r>
              <a:rPr sz="800" spc="10" dirty="0">
                <a:latin typeface="Microsoft Sans Serif"/>
                <a:cs typeface="Microsoft Sans Serif"/>
              </a:rPr>
              <a:t>la </a:t>
            </a:r>
            <a:r>
              <a:rPr sz="800" spc="15" dirty="0">
                <a:latin typeface="Microsoft Sans Serif"/>
                <a:cs typeface="Microsoft Sans Serif"/>
              </a:rPr>
              <a:t> </a:t>
            </a:r>
            <a:r>
              <a:rPr sz="800" spc="25" dirty="0">
                <a:latin typeface="Microsoft Sans Serif"/>
                <a:cs typeface="Microsoft Sans Serif"/>
              </a:rPr>
              <a:t>impedancia</a:t>
            </a:r>
            <a:r>
              <a:rPr sz="800" spc="-5" dirty="0">
                <a:latin typeface="Microsoft Sans Serif"/>
                <a:cs typeface="Microsoft Sans Serif"/>
              </a:rPr>
              <a:t> </a:t>
            </a:r>
            <a:r>
              <a:rPr sz="800" spc="15" dirty="0">
                <a:latin typeface="Microsoft Sans Serif"/>
                <a:cs typeface="Microsoft Sans Serif"/>
              </a:rPr>
              <a:t>vista</a:t>
            </a:r>
            <a:r>
              <a:rPr sz="800" spc="-5" dirty="0">
                <a:latin typeface="Microsoft Sans Serif"/>
                <a:cs typeface="Microsoft Sans Serif"/>
              </a:rPr>
              <a:t> </a:t>
            </a:r>
            <a:r>
              <a:rPr sz="800" spc="15" dirty="0">
                <a:latin typeface="Microsoft Sans Serif"/>
                <a:cs typeface="Microsoft Sans Serif"/>
              </a:rPr>
              <a:t>desde</a:t>
            </a:r>
            <a:r>
              <a:rPr sz="800" spc="-5" dirty="0">
                <a:latin typeface="Microsoft Sans Serif"/>
                <a:cs typeface="Microsoft Sans Serif"/>
              </a:rPr>
              <a:t> </a:t>
            </a:r>
            <a:r>
              <a:rPr sz="800" spc="15" dirty="0">
                <a:latin typeface="Microsoft Sans Serif"/>
                <a:cs typeface="Microsoft Sans Serif"/>
              </a:rPr>
              <a:t>los</a:t>
            </a:r>
            <a:r>
              <a:rPr sz="800" spc="-5" dirty="0">
                <a:latin typeface="Microsoft Sans Serif"/>
                <a:cs typeface="Microsoft Sans Serif"/>
              </a:rPr>
              <a:t> </a:t>
            </a:r>
            <a:r>
              <a:rPr sz="800" spc="30" dirty="0">
                <a:latin typeface="Microsoft Sans Serif"/>
                <a:cs typeface="Microsoft Sans Serif"/>
              </a:rPr>
              <a:t>terminales</a:t>
            </a:r>
            <a:r>
              <a:rPr sz="800" spc="-5" dirty="0">
                <a:latin typeface="Microsoft Sans Serif"/>
                <a:cs typeface="Microsoft Sans Serif"/>
              </a:rPr>
              <a:t> </a:t>
            </a:r>
            <a:r>
              <a:rPr sz="800" spc="25" dirty="0">
                <a:latin typeface="Microsoft Sans Serif"/>
                <a:cs typeface="Microsoft Sans Serif"/>
              </a:rPr>
              <a:t>de</a:t>
            </a:r>
            <a:r>
              <a:rPr sz="800" dirty="0">
                <a:latin typeface="Microsoft Sans Serif"/>
                <a:cs typeface="Microsoft Sans Serif"/>
              </a:rPr>
              <a:t> </a:t>
            </a:r>
            <a:r>
              <a:rPr sz="800" spc="10" dirty="0">
                <a:latin typeface="Microsoft Sans Serif"/>
                <a:cs typeface="Microsoft Sans Serif"/>
              </a:rPr>
              <a:t>la</a:t>
            </a:r>
            <a:r>
              <a:rPr sz="800" spc="-5" dirty="0">
                <a:latin typeface="Microsoft Sans Serif"/>
                <a:cs typeface="Microsoft Sans Serif"/>
              </a:rPr>
              <a:t> </a:t>
            </a:r>
            <a:r>
              <a:rPr sz="800" spc="35" dirty="0">
                <a:latin typeface="Microsoft Sans Serif"/>
                <a:cs typeface="Microsoft Sans Serif"/>
              </a:rPr>
              <a:t>máquina</a:t>
            </a:r>
            <a:r>
              <a:rPr sz="800" spc="-5" dirty="0">
                <a:latin typeface="Microsoft Sans Serif"/>
                <a:cs typeface="Microsoft Sans Serif"/>
              </a:rPr>
              <a:t> </a:t>
            </a:r>
            <a:r>
              <a:rPr sz="800" spc="20" dirty="0">
                <a:latin typeface="Microsoft Sans Serif"/>
                <a:cs typeface="Microsoft Sans Serif"/>
              </a:rPr>
              <a:t>varía</a:t>
            </a:r>
            <a:r>
              <a:rPr sz="800" spc="-5" dirty="0">
                <a:latin typeface="Microsoft Sans Serif"/>
                <a:cs typeface="Microsoft Sans Serif"/>
              </a:rPr>
              <a:t> </a:t>
            </a:r>
            <a:r>
              <a:rPr sz="800" spc="35" dirty="0">
                <a:latin typeface="Microsoft Sans Serif"/>
                <a:cs typeface="Microsoft Sans Serif"/>
              </a:rPr>
              <a:t>entre</a:t>
            </a:r>
            <a:r>
              <a:rPr sz="800" spc="-5" dirty="0">
                <a:latin typeface="Microsoft Sans Serif"/>
                <a:cs typeface="Microsoft Sans Serif"/>
              </a:rPr>
              <a:t> </a:t>
            </a:r>
            <a:r>
              <a:rPr sz="800" spc="10" dirty="0">
                <a:latin typeface="Microsoft Sans Serif"/>
                <a:cs typeface="Microsoft Sans Serif"/>
              </a:rPr>
              <a:t>la </a:t>
            </a:r>
            <a:r>
              <a:rPr sz="800" spc="-195" dirty="0">
                <a:latin typeface="Microsoft Sans Serif"/>
                <a:cs typeface="Microsoft Sans Serif"/>
              </a:rPr>
              <a:t> </a:t>
            </a:r>
            <a:r>
              <a:rPr sz="800" spc="20" dirty="0">
                <a:latin typeface="Microsoft Sans Serif"/>
                <a:cs typeface="Microsoft Sans Serif"/>
              </a:rPr>
              <a:t>dirección </a:t>
            </a:r>
            <a:r>
              <a:rPr sz="800" spc="25" dirty="0">
                <a:latin typeface="Microsoft Sans Serif"/>
                <a:cs typeface="Microsoft Sans Serif"/>
              </a:rPr>
              <a:t>directa </a:t>
            </a:r>
            <a:r>
              <a:rPr sz="800" spc="5" dirty="0">
                <a:latin typeface="Microsoft Sans Serif"/>
                <a:cs typeface="Microsoft Sans Serif"/>
              </a:rPr>
              <a:t>y </a:t>
            </a:r>
            <a:r>
              <a:rPr sz="800" spc="10" dirty="0">
                <a:latin typeface="Microsoft Sans Serif"/>
                <a:cs typeface="Microsoft Sans Serif"/>
              </a:rPr>
              <a:t>la </a:t>
            </a:r>
            <a:r>
              <a:rPr sz="800" spc="25" dirty="0">
                <a:latin typeface="Microsoft Sans Serif"/>
                <a:cs typeface="Microsoft Sans Serif"/>
              </a:rPr>
              <a:t>de cuadratura. </a:t>
            </a:r>
            <a:r>
              <a:rPr sz="800" dirty="0">
                <a:latin typeface="Microsoft Sans Serif"/>
                <a:cs typeface="Microsoft Sans Serif"/>
              </a:rPr>
              <a:t>Reactancias </a:t>
            </a:r>
            <a:r>
              <a:rPr sz="800" spc="20" dirty="0">
                <a:latin typeface="Microsoft Sans Serif"/>
                <a:cs typeface="Microsoft Sans Serif"/>
              </a:rPr>
              <a:t>síncronas </a:t>
            </a:r>
            <a:r>
              <a:rPr sz="800" spc="25" dirty="0">
                <a:latin typeface="Microsoft Sans Serif"/>
                <a:cs typeface="Microsoft Sans Serif"/>
              </a:rPr>
              <a:t>del </a:t>
            </a:r>
            <a:r>
              <a:rPr sz="800" spc="10" dirty="0">
                <a:latin typeface="Microsoft Sans Serif"/>
                <a:cs typeface="Microsoft Sans Serif"/>
              </a:rPr>
              <a:t>eje </a:t>
            </a:r>
            <a:r>
              <a:rPr sz="800" spc="15" dirty="0">
                <a:latin typeface="Microsoft Sans Serif"/>
                <a:cs typeface="Microsoft Sans Serif"/>
              </a:rPr>
              <a:t> </a:t>
            </a:r>
            <a:r>
              <a:rPr sz="800" spc="-20" dirty="0">
                <a:latin typeface="Microsoft Sans Serif"/>
                <a:cs typeface="Microsoft Sans Serif"/>
              </a:rPr>
              <a:t>(X</a:t>
            </a:r>
            <a:r>
              <a:rPr sz="500" spc="-20" dirty="0">
                <a:latin typeface="Microsoft Sans Serif"/>
                <a:cs typeface="Microsoft Sans Serif"/>
              </a:rPr>
              <a:t>d</a:t>
            </a:r>
            <a:r>
              <a:rPr sz="800" spc="-20" dirty="0">
                <a:latin typeface="Microsoft Sans Serif"/>
                <a:cs typeface="Microsoft Sans Serif"/>
              </a:rPr>
              <a:t>, X</a:t>
            </a:r>
            <a:r>
              <a:rPr sz="500" spc="-20" dirty="0">
                <a:latin typeface="Microsoft Sans Serif"/>
                <a:cs typeface="Microsoft Sans Serif"/>
              </a:rPr>
              <a:t>q</a:t>
            </a:r>
            <a:r>
              <a:rPr sz="800" spc="-20" dirty="0">
                <a:latin typeface="Microsoft Sans Serif"/>
                <a:cs typeface="Microsoft Sans Serif"/>
              </a:rPr>
              <a:t>). </a:t>
            </a:r>
            <a:r>
              <a:rPr sz="800" spc="20" dirty="0">
                <a:latin typeface="Microsoft Sans Serif"/>
                <a:cs typeface="Microsoft Sans Serif"/>
              </a:rPr>
              <a:t>Generalmente, </a:t>
            </a:r>
            <a:r>
              <a:rPr sz="800" spc="25" dirty="0">
                <a:latin typeface="Microsoft Sans Serif"/>
                <a:cs typeface="Microsoft Sans Serif"/>
              </a:rPr>
              <a:t>para cualquier </a:t>
            </a:r>
            <a:r>
              <a:rPr sz="800" spc="20" dirty="0">
                <a:latin typeface="Microsoft Sans Serif"/>
                <a:cs typeface="Microsoft Sans Serif"/>
              </a:rPr>
              <a:t>carga </a:t>
            </a:r>
            <a:r>
              <a:rPr sz="800" spc="25" dirty="0">
                <a:latin typeface="Microsoft Sans Serif"/>
                <a:cs typeface="Microsoft Sans Serif"/>
              </a:rPr>
              <a:t>de </a:t>
            </a:r>
            <a:r>
              <a:rPr sz="800" spc="30" dirty="0">
                <a:latin typeface="Microsoft Sans Serif"/>
                <a:cs typeface="Microsoft Sans Serif"/>
              </a:rPr>
              <a:t>máquina, </a:t>
            </a:r>
            <a:r>
              <a:rPr sz="800" spc="10" dirty="0">
                <a:latin typeface="Microsoft Sans Serif"/>
                <a:cs typeface="Microsoft Sans Serif"/>
              </a:rPr>
              <a:t>la </a:t>
            </a:r>
            <a:r>
              <a:rPr sz="800" spc="15" dirty="0">
                <a:latin typeface="Microsoft Sans Serif"/>
                <a:cs typeface="Microsoft Sans Serif"/>
              </a:rPr>
              <a:t> </a:t>
            </a:r>
            <a:r>
              <a:rPr sz="800" spc="25" dirty="0">
                <a:latin typeface="Microsoft Sans Serif"/>
                <a:cs typeface="Microsoft Sans Serif"/>
              </a:rPr>
              <a:t>impedancia </a:t>
            </a:r>
            <a:r>
              <a:rPr sz="800" spc="15" dirty="0">
                <a:latin typeface="Microsoft Sans Serif"/>
                <a:cs typeface="Microsoft Sans Serif"/>
              </a:rPr>
              <a:t>vista desde los </a:t>
            </a:r>
            <a:r>
              <a:rPr sz="800" spc="30" dirty="0">
                <a:latin typeface="Microsoft Sans Serif"/>
                <a:cs typeface="Microsoft Sans Serif"/>
              </a:rPr>
              <a:t>terminales </a:t>
            </a:r>
            <a:r>
              <a:rPr sz="800" spc="25" dirty="0">
                <a:latin typeface="Microsoft Sans Serif"/>
                <a:cs typeface="Microsoft Sans Serif"/>
              </a:rPr>
              <a:t>de </a:t>
            </a:r>
            <a:r>
              <a:rPr sz="800" spc="10" dirty="0">
                <a:latin typeface="Microsoft Sans Serif"/>
                <a:cs typeface="Microsoft Sans Serif"/>
              </a:rPr>
              <a:t>la </a:t>
            </a:r>
            <a:r>
              <a:rPr sz="800" spc="35" dirty="0">
                <a:latin typeface="Microsoft Sans Serif"/>
                <a:cs typeface="Microsoft Sans Serif"/>
              </a:rPr>
              <a:t>máquina </a:t>
            </a:r>
            <a:r>
              <a:rPr sz="800" spc="40" dirty="0">
                <a:latin typeface="Microsoft Sans Serif"/>
                <a:cs typeface="Microsoft Sans Serif"/>
              </a:rPr>
              <a:t>termina </a:t>
            </a:r>
            <a:r>
              <a:rPr sz="800" spc="35" dirty="0">
                <a:latin typeface="Microsoft Sans Serif"/>
                <a:cs typeface="Microsoft Sans Serif"/>
              </a:rPr>
              <a:t>o </a:t>
            </a:r>
            <a:r>
              <a:rPr sz="800" spc="40" dirty="0">
                <a:latin typeface="Microsoft Sans Serif"/>
                <a:cs typeface="Microsoft Sans Serif"/>
              </a:rPr>
              <a:t> </a:t>
            </a:r>
            <a:r>
              <a:rPr sz="800" spc="20" dirty="0">
                <a:latin typeface="Microsoft Sans Serif"/>
                <a:cs typeface="Microsoft Sans Serif"/>
              </a:rPr>
              <a:t>varía</a:t>
            </a:r>
            <a:r>
              <a:rPr sz="800" spc="-5" dirty="0">
                <a:latin typeface="Microsoft Sans Serif"/>
                <a:cs typeface="Microsoft Sans Serif"/>
              </a:rPr>
              <a:t> </a:t>
            </a:r>
            <a:r>
              <a:rPr sz="800" spc="30" dirty="0">
                <a:latin typeface="Microsoft Sans Serif"/>
                <a:cs typeface="Microsoft Sans Serif"/>
              </a:rPr>
              <a:t>alrededor</a:t>
            </a:r>
            <a:r>
              <a:rPr sz="800" spc="-5" dirty="0">
                <a:latin typeface="Microsoft Sans Serif"/>
                <a:cs typeface="Microsoft Sans Serif"/>
              </a:rPr>
              <a:t> </a:t>
            </a:r>
            <a:r>
              <a:rPr sz="800" spc="25" dirty="0">
                <a:latin typeface="Microsoft Sans Serif"/>
                <a:cs typeface="Microsoft Sans Serif"/>
              </a:rPr>
              <a:t>de</a:t>
            </a:r>
            <a:r>
              <a:rPr sz="800" spc="-5" dirty="0">
                <a:latin typeface="Microsoft Sans Serif"/>
                <a:cs typeface="Microsoft Sans Serif"/>
              </a:rPr>
              <a:t> </a:t>
            </a:r>
            <a:r>
              <a:rPr sz="800" spc="10" dirty="0">
                <a:latin typeface="Microsoft Sans Serif"/>
                <a:cs typeface="Microsoft Sans Serif"/>
              </a:rPr>
              <a:t>la</a:t>
            </a:r>
            <a:r>
              <a:rPr sz="800" spc="-5" dirty="0">
                <a:latin typeface="Microsoft Sans Serif"/>
                <a:cs typeface="Microsoft Sans Serif"/>
              </a:rPr>
              <a:t> </a:t>
            </a:r>
            <a:r>
              <a:rPr sz="800" spc="20" dirty="0">
                <a:latin typeface="Microsoft Sans Serif"/>
                <a:cs typeface="Microsoft Sans Serif"/>
              </a:rPr>
              <a:t>curva</a:t>
            </a:r>
            <a:r>
              <a:rPr sz="800" spc="-5" dirty="0">
                <a:latin typeface="Microsoft Sans Serif"/>
                <a:cs typeface="Microsoft Sans Serif"/>
              </a:rPr>
              <a:t> </a:t>
            </a:r>
            <a:r>
              <a:rPr sz="800" spc="25" dirty="0">
                <a:latin typeface="Microsoft Sans Serif"/>
                <a:cs typeface="Microsoft Sans Serif"/>
              </a:rPr>
              <a:t>discontinua</a:t>
            </a:r>
            <a:r>
              <a:rPr sz="800" spc="-5" dirty="0">
                <a:latin typeface="Microsoft Sans Serif"/>
                <a:cs typeface="Microsoft Sans Serif"/>
              </a:rPr>
              <a:t> </a:t>
            </a:r>
            <a:r>
              <a:rPr sz="800" spc="25" dirty="0">
                <a:latin typeface="Microsoft Sans Serif"/>
                <a:cs typeface="Microsoft Sans Serif"/>
              </a:rPr>
              <a:t>de</a:t>
            </a:r>
            <a:r>
              <a:rPr sz="800" spc="-5" dirty="0">
                <a:latin typeface="Microsoft Sans Serif"/>
                <a:cs typeface="Microsoft Sans Serif"/>
              </a:rPr>
              <a:t> </a:t>
            </a:r>
            <a:r>
              <a:rPr sz="800" spc="5" dirty="0">
                <a:latin typeface="Microsoft Sans Serif"/>
                <a:cs typeface="Microsoft Sans Serif"/>
              </a:rPr>
              <a:t>D</a:t>
            </a:r>
            <a:r>
              <a:rPr sz="800" spc="-5" dirty="0">
                <a:latin typeface="Microsoft Sans Serif"/>
                <a:cs typeface="Microsoft Sans Serif"/>
              </a:rPr>
              <a:t> </a:t>
            </a:r>
            <a:r>
              <a:rPr sz="800" dirty="0">
                <a:latin typeface="Microsoft Sans Serif"/>
                <a:cs typeface="Microsoft Sans Serif"/>
              </a:rPr>
              <a:t>a</a:t>
            </a:r>
            <a:r>
              <a:rPr sz="800" spc="-5" dirty="0">
                <a:latin typeface="Microsoft Sans Serif"/>
                <a:cs typeface="Microsoft Sans Serif"/>
              </a:rPr>
              <a:t> </a:t>
            </a:r>
            <a:r>
              <a:rPr sz="800" spc="-20" dirty="0">
                <a:latin typeface="Microsoft Sans Serif"/>
                <a:cs typeface="Microsoft Sans Serif"/>
              </a:rPr>
              <a:t>L.</a:t>
            </a:r>
            <a:endParaRPr sz="800">
              <a:latin typeface="Microsoft Sans Serif"/>
              <a:cs typeface="Microsoft Sans Serif"/>
            </a:endParaRPr>
          </a:p>
          <a:p>
            <a:pPr marL="12700" marR="93345" indent="153670">
              <a:lnSpc>
                <a:spcPts val="1200"/>
              </a:lnSpc>
              <a:spcBef>
                <a:spcPts val="90"/>
              </a:spcBef>
            </a:pPr>
            <a:r>
              <a:rPr sz="700" spc="-30" dirty="0">
                <a:latin typeface="Microsoft Sans Serif"/>
                <a:cs typeface="Microsoft Sans Serif"/>
              </a:rPr>
              <a:t>El </a:t>
            </a:r>
            <a:r>
              <a:rPr sz="700" spc="30" dirty="0">
                <a:latin typeface="Microsoft Sans Serif"/>
                <a:cs typeface="Microsoft Sans Serif"/>
              </a:rPr>
              <a:t>lugar </a:t>
            </a:r>
            <a:r>
              <a:rPr sz="700" spc="20" dirty="0">
                <a:latin typeface="Microsoft Sans Serif"/>
                <a:cs typeface="Microsoft Sans Serif"/>
              </a:rPr>
              <a:t>de </a:t>
            </a:r>
            <a:r>
              <a:rPr sz="700" spc="10" dirty="0">
                <a:latin typeface="Microsoft Sans Serif"/>
                <a:cs typeface="Microsoft Sans Serif"/>
              </a:rPr>
              <a:t>la </a:t>
            </a:r>
            <a:r>
              <a:rPr sz="700" spc="25" dirty="0">
                <a:latin typeface="Microsoft Sans Serif"/>
                <a:cs typeface="Microsoft Sans Serif"/>
              </a:rPr>
              <a:t>trayectoria </a:t>
            </a:r>
            <a:r>
              <a:rPr sz="700" spc="20" dirty="0">
                <a:latin typeface="Microsoft Sans Serif"/>
                <a:cs typeface="Microsoft Sans Serif"/>
              </a:rPr>
              <a:t>de </a:t>
            </a:r>
            <a:r>
              <a:rPr sz="700" spc="10" dirty="0">
                <a:latin typeface="Microsoft Sans Serif"/>
                <a:cs typeface="Microsoft Sans Serif"/>
              </a:rPr>
              <a:t>la </a:t>
            </a:r>
            <a:r>
              <a:rPr sz="700" spc="20" dirty="0">
                <a:latin typeface="Microsoft Sans Serif"/>
                <a:cs typeface="Microsoft Sans Serif"/>
              </a:rPr>
              <a:t>impedancia </a:t>
            </a:r>
            <a:r>
              <a:rPr sz="700" spc="25" dirty="0">
                <a:latin typeface="Microsoft Sans Serif"/>
                <a:cs typeface="Microsoft Sans Serif"/>
              </a:rPr>
              <a:t>depende </a:t>
            </a:r>
            <a:r>
              <a:rPr sz="700" spc="20" dirty="0">
                <a:latin typeface="Microsoft Sans Serif"/>
                <a:cs typeface="Microsoft Sans Serif"/>
              </a:rPr>
              <a:t>del valor de </a:t>
            </a:r>
            <a:r>
              <a:rPr sz="700" spc="10" dirty="0">
                <a:latin typeface="Microsoft Sans Serif"/>
                <a:cs typeface="Microsoft Sans Serif"/>
              </a:rPr>
              <a:t>la </a:t>
            </a:r>
            <a:r>
              <a:rPr sz="700" spc="15" dirty="0">
                <a:latin typeface="Microsoft Sans Serif"/>
                <a:cs typeface="Microsoft Sans Serif"/>
              </a:rPr>
              <a:t> </a:t>
            </a:r>
            <a:r>
              <a:rPr sz="700" spc="20" dirty="0">
                <a:latin typeface="Microsoft Sans Serif"/>
                <a:cs typeface="Microsoft Sans Serif"/>
              </a:rPr>
              <a:t>impedancia del </a:t>
            </a:r>
            <a:r>
              <a:rPr sz="700" spc="15" dirty="0">
                <a:latin typeface="Microsoft Sans Serif"/>
                <a:cs typeface="Microsoft Sans Serif"/>
              </a:rPr>
              <a:t>sistema. </a:t>
            </a:r>
            <a:r>
              <a:rPr sz="700" spc="-15" dirty="0">
                <a:latin typeface="Microsoft Sans Serif"/>
                <a:cs typeface="Microsoft Sans Serif"/>
              </a:rPr>
              <a:t>Las </a:t>
            </a:r>
            <a:r>
              <a:rPr sz="700" spc="25" dirty="0">
                <a:latin typeface="Microsoft Sans Serif"/>
                <a:cs typeface="Microsoft Sans Serif"/>
              </a:rPr>
              <a:t>máquinas </a:t>
            </a:r>
            <a:r>
              <a:rPr sz="700" spc="10" dirty="0">
                <a:latin typeface="Microsoft Sans Serif"/>
                <a:cs typeface="Microsoft Sans Serif"/>
              </a:rPr>
              <a:t>conectadas </a:t>
            </a:r>
            <a:r>
              <a:rPr sz="700" spc="20" dirty="0">
                <a:latin typeface="Microsoft Sans Serif"/>
                <a:cs typeface="Microsoft Sans Serif"/>
              </a:rPr>
              <a:t>con impedancias del </a:t>
            </a:r>
            <a:r>
              <a:rPr sz="700" spc="25" dirty="0">
                <a:latin typeface="Microsoft Sans Serif"/>
                <a:cs typeface="Microsoft Sans Serif"/>
              </a:rPr>
              <a:t> </a:t>
            </a:r>
            <a:r>
              <a:rPr sz="700" spc="15" dirty="0">
                <a:latin typeface="Microsoft Sans Serif"/>
                <a:cs typeface="Microsoft Sans Serif"/>
              </a:rPr>
              <a:t>sistema </a:t>
            </a:r>
            <a:r>
              <a:rPr sz="700" spc="20" dirty="0">
                <a:latin typeface="Microsoft Sans Serif"/>
                <a:cs typeface="Microsoft Sans Serif"/>
              </a:rPr>
              <a:t>de </a:t>
            </a:r>
            <a:r>
              <a:rPr sz="700" spc="30" dirty="0">
                <a:latin typeface="Microsoft Sans Serif"/>
                <a:cs typeface="Microsoft Sans Serif"/>
              </a:rPr>
              <a:t>aproximadamente </a:t>
            </a:r>
            <a:r>
              <a:rPr sz="700" spc="25" dirty="0">
                <a:latin typeface="Microsoft Sans Serif"/>
                <a:cs typeface="Microsoft Sans Serif"/>
              </a:rPr>
              <a:t>menos </a:t>
            </a:r>
            <a:r>
              <a:rPr sz="700" spc="20" dirty="0">
                <a:latin typeface="Microsoft Sans Serif"/>
                <a:cs typeface="Microsoft Sans Serif"/>
              </a:rPr>
              <a:t>del </a:t>
            </a:r>
            <a:r>
              <a:rPr sz="700" spc="10" dirty="0">
                <a:latin typeface="Microsoft Sans Serif"/>
                <a:cs typeface="Microsoft Sans Serif"/>
              </a:rPr>
              <a:t>20 </a:t>
            </a:r>
            <a:r>
              <a:rPr sz="700" spc="40" dirty="0">
                <a:latin typeface="Microsoft Sans Serif"/>
                <a:cs typeface="Microsoft Sans Serif"/>
              </a:rPr>
              <a:t>por </a:t>
            </a:r>
            <a:r>
              <a:rPr sz="700" spc="20" dirty="0">
                <a:latin typeface="Microsoft Sans Serif"/>
                <a:cs typeface="Microsoft Sans Serif"/>
              </a:rPr>
              <a:t>ciento </a:t>
            </a:r>
            <a:r>
              <a:rPr sz="700" spc="40" dirty="0">
                <a:latin typeface="Microsoft Sans Serif"/>
                <a:cs typeface="Microsoft Sans Serif"/>
              </a:rPr>
              <a:t>toman un </a:t>
            </a:r>
            <a:r>
              <a:rPr sz="700" spc="25" dirty="0">
                <a:latin typeface="Microsoft Sans Serif"/>
                <a:cs typeface="Microsoft Sans Serif"/>
              </a:rPr>
              <a:t>camino </a:t>
            </a:r>
            <a:r>
              <a:rPr sz="700" spc="-175" dirty="0">
                <a:latin typeface="Microsoft Sans Serif"/>
                <a:cs typeface="Microsoft Sans Serif"/>
              </a:rPr>
              <a:t> </a:t>
            </a:r>
            <a:r>
              <a:rPr sz="700" spc="25" dirty="0">
                <a:latin typeface="Microsoft Sans Serif"/>
                <a:cs typeface="Microsoft Sans Serif"/>
              </a:rPr>
              <a:t>directo </a:t>
            </a:r>
            <a:r>
              <a:rPr sz="700" spc="15" dirty="0">
                <a:latin typeface="Microsoft Sans Serif"/>
                <a:cs typeface="Microsoft Sans Serif"/>
              </a:rPr>
              <a:t>hasta </a:t>
            </a:r>
            <a:r>
              <a:rPr sz="700" spc="10" dirty="0">
                <a:latin typeface="Microsoft Sans Serif"/>
                <a:cs typeface="Microsoft Sans Serif"/>
              </a:rPr>
              <a:t>el </a:t>
            </a:r>
            <a:r>
              <a:rPr sz="700" spc="40" dirty="0">
                <a:latin typeface="Microsoft Sans Serif"/>
                <a:cs typeface="Microsoft Sans Serif"/>
              </a:rPr>
              <a:t>punto </a:t>
            </a:r>
            <a:r>
              <a:rPr sz="700" spc="20" dirty="0">
                <a:latin typeface="Microsoft Sans Serif"/>
                <a:cs typeface="Microsoft Sans Serif"/>
              </a:rPr>
              <a:t>final, </a:t>
            </a:r>
            <a:r>
              <a:rPr sz="700" spc="5" dirty="0">
                <a:latin typeface="Microsoft Sans Serif"/>
                <a:cs typeface="Microsoft Sans Serif"/>
              </a:rPr>
              <a:t>y </a:t>
            </a:r>
            <a:r>
              <a:rPr sz="700" spc="20" dirty="0">
                <a:latin typeface="Microsoft Sans Serif"/>
                <a:cs typeface="Microsoft Sans Serif"/>
              </a:rPr>
              <a:t>con impedancias del </a:t>
            </a:r>
            <a:r>
              <a:rPr sz="700" spc="15" dirty="0">
                <a:latin typeface="Microsoft Sans Serif"/>
                <a:cs typeface="Microsoft Sans Serif"/>
              </a:rPr>
              <a:t>sistema </a:t>
            </a:r>
            <a:r>
              <a:rPr sz="700" spc="20" dirty="0">
                <a:latin typeface="Microsoft Sans Serif"/>
                <a:cs typeface="Microsoft Sans Serif"/>
              </a:rPr>
              <a:t>más </a:t>
            </a:r>
            <a:r>
              <a:rPr sz="700" spc="10" dirty="0">
                <a:latin typeface="Microsoft Sans Serif"/>
                <a:cs typeface="Microsoft Sans Serif"/>
              </a:rPr>
              <a:t>altas, la </a:t>
            </a:r>
            <a:r>
              <a:rPr sz="700" spc="15" dirty="0">
                <a:latin typeface="Microsoft Sans Serif"/>
                <a:cs typeface="Microsoft Sans Serif"/>
              </a:rPr>
              <a:t> </a:t>
            </a:r>
            <a:r>
              <a:rPr sz="700" spc="25" dirty="0">
                <a:latin typeface="Microsoft Sans Serif"/>
                <a:cs typeface="Microsoft Sans Serif"/>
              </a:rPr>
              <a:t>trayectoria</a:t>
            </a:r>
            <a:r>
              <a:rPr sz="700" spc="-5" dirty="0">
                <a:latin typeface="Microsoft Sans Serif"/>
                <a:cs typeface="Microsoft Sans Serif"/>
              </a:rPr>
              <a:t> </a:t>
            </a:r>
            <a:r>
              <a:rPr sz="700" spc="30" dirty="0">
                <a:latin typeface="Microsoft Sans Serif"/>
                <a:cs typeface="Microsoft Sans Serif"/>
              </a:rPr>
              <a:t>gira</a:t>
            </a:r>
            <a:r>
              <a:rPr sz="700" dirty="0">
                <a:latin typeface="Microsoft Sans Serif"/>
                <a:cs typeface="Microsoft Sans Serif"/>
              </a:rPr>
              <a:t> </a:t>
            </a:r>
            <a:r>
              <a:rPr sz="700" spc="20" dirty="0">
                <a:latin typeface="Microsoft Sans Serif"/>
                <a:cs typeface="Microsoft Sans Serif"/>
              </a:rPr>
              <a:t>en</a:t>
            </a:r>
            <a:r>
              <a:rPr sz="700" dirty="0">
                <a:latin typeface="Microsoft Sans Serif"/>
                <a:cs typeface="Microsoft Sans Serif"/>
              </a:rPr>
              <a:t> </a:t>
            </a:r>
            <a:r>
              <a:rPr sz="700" spc="15" dirty="0">
                <a:latin typeface="Microsoft Sans Serif"/>
                <a:cs typeface="Microsoft Sans Serif"/>
              </a:rPr>
              <a:t>espiral</a:t>
            </a:r>
            <a:r>
              <a:rPr sz="700" spc="-5" dirty="0">
                <a:latin typeface="Microsoft Sans Serif"/>
                <a:cs typeface="Microsoft Sans Serif"/>
              </a:rPr>
              <a:t> </a:t>
            </a:r>
            <a:r>
              <a:rPr sz="700" spc="10" dirty="0">
                <a:latin typeface="Microsoft Sans Serif"/>
                <a:cs typeface="Microsoft Sans Serif"/>
              </a:rPr>
              <a:t>hacia</a:t>
            </a:r>
            <a:r>
              <a:rPr sz="700" dirty="0">
                <a:latin typeface="Microsoft Sans Serif"/>
                <a:cs typeface="Microsoft Sans Serif"/>
              </a:rPr>
              <a:t> </a:t>
            </a:r>
            <a:r>
              <a:rPr sz="700" spc="10" dirty="0">
                <a:latin typeface="Microsoft Sans Serif"/>
                <a:cs typeface="Microsoft Sans Serif"/>
              </a:rPr>
              <a:t>el</a:t>
            </a:r>
            <a:r>
              <a:rPr sz="700" dirty="0">
                <a:latin typeface="Microsoft Sans Serif"/>
                <a:cs typeface="Microsoft Sans Serif"/>
              </a:rPr>
              <a:t> </a:t>
            </a:r>
            <a:r>
              <a:rPr sz="700" spc="40" dirty="0">
                <a:latin typeface="Microsoft Sans Serif"/>
                <a:cs typeface="Microsoft Sans Serif"/>
              </a:rPr>
              <a:t>punto</a:t>
            </a:r>
            <a:r>
              <a:rPr sz="700" spc="-5" dirty="0">
                <a:latin typeface="Microsoft Sans Serif"/>
                <a:cs typeface="Microsoft Sans Serif"/>
              </a:rPr>
              <a:t> </a:t>
            </a:r>
            <a:r>
              <a:rPr sz="700" spc="20" dirty="0">
                <a:latin typeface="Microsoft Sans Serif"/>
                <a:cs typeface="Microsoft Sans Serif"/>
              </a:rPr>
              <a:t>final.</a:t>
            </a:r>
            <a:r>
              <a:rPr sz="700" dirty="0">
                <a:latin typeface="Microsoft Sans Serif"/>
                <a:cs typeface="Microsoft Sans Serif"/>
              </a:rPr>
              <a:t> </a:t>
            </a:r>
            <a:r>
              <a:rPr sz="700" spc="-30" dirty="0">
                <a:latin typeface="Microsoft Sans Serif"/>
                <a:cs typeface="Microsoft Sans Serif"/>
              </a:rPr>
              <a:t>El</a:t>
            </a:r>
            <a:r>
              <a:rPr sz="700" dirty="0">
                <a:latin typeface="Microsoft Sans Serif"/>
                <a:cs typeface="Microsoft Sans Serif"/>
              </a:rPr>
              <a:t> </a:t>
            </a:r>
            <a:r>
              <a:rPr sz="700" spc="25" dirty="0">
                <a:latin typeface="Microsoft Sans Serif"/>
                <a:cs typeface="Microsoft Sans Serif"/>
              </a:rPr>
              <a:t>camino</a:t>
            </a:r>
            <a:r>
              <a:rPr sz="700" spc="-5" dirty="0">
                <a:latin typeface="Microsoft Sans Serif"/>
                <a:cs typeface="Microsoft Sans Serif"/>
              </a:rPr>
              <a:t> </a:t>
            </a:r>
            <a:r>
              <a:rPr sz="700" spc="20" dirty="0">
                <a:latin typeface="Microsoft Sans Serif"/>
                <a:cs typeface="Microsoft Sans Serif"/>
              </a:rPr>
              <a:t>en</a:t>
            </a:r>
            <a:r>
              <a:rPr sz="700" dirty="0">
                <a:latin typeface="Microsoft Sans Serif"/>
                <a:cs typeface="Microsoft Sans Serif"/>
              </a:rPr>
              <a:t> </a:t>
            </a:r>
            <a:r>
              <a:rPr sz="700" spc="15" dirty="0">
                <a:latin typeface="Microsoft Sans Serif"/>
                <a:cs typeface="Microsoft Sans Serif"/>
              </a:rPr>
              <a:t>espiral</a:t>
            </a:r>
            <a:r>
              <a:rPr sz="700" dirty="0">
                <a:latin typeface="Microsoft Sans Serif"/>
                <a:cs typeface="Microsoft Sans Serif"/>
              </a:rPr>
              <a:t> </a:t>
            </a:r>
            <a:r>
              <a:rPr sz="700" spc="-5" dirty="0">
                <a:latin typeface="Microsoft Sans Serif"/>
                <a:cs typeface="Microsoft Sans Serif"/>
              </a:rPr>
              <a:t>es </a:t>
            </a:r>
            <a:r>
              <a:rPr sz="700" spc="20" dirty="0">
                <a:latin typeface="Microsoft Sans Serif"/>
                <a:cs typeface="Microsoft Sans Serif"/>
              </a:rPr>
              <a:t>más </a:t>
            </a:r>
            <a:r>
              <a:rPr sz="700" spc="-170" dirty="0">
                <a:latin typeface="Microsoft Sans Serif"/>
                <a:cs typeface="Microsoft Sans Serif"/>
              </a:rPr>
              <a:t> </a:t>
            </a:r>
            <a:r>
              <a:rPr sz="700" spc="30" dirty="0">
                <a:latin typeface="Microsoft Sans Serif"/>
                <a:cs typeface="Microsoft Sans Serif"/>
              </a:rPr>
              <a:t>rápido</a:t>
            </a:r>
            <a:r>
              <a:rPr sz="700" spc="-10" dirty="0">
                <a:latin typeface="Microsoft Sans Serif"/>
                <a:cs typeface="Microsoft Sans Serif"/>
              </a:rPr>
              <a:t> </a:t>
            </a:r>
            <a:r>
              <a:rPr sz="700" spc="30" dirty="0">
                <a:latin typeface="Microsoft Sans Serif"/>
                <a:cs typeface="Microsoft Sans Serif"/>
              </a:rPr>
              <a:t>que</a:t>
            </a:r>
            <a:r>
              <a:rPr sz="700" spc="-5" dirty="0">
                <a:latin typeface="Microsoft Sans Serif"/>
                <a:cs typeface="Microsoft Sans Serif"/>
              </a:rPr>
              <a:t> </a:t>
            </a:r>
            <a:r>
              <a:rPr sz="700" spc="10" dirty="0">
                <a:latin typeface="Microsoft Sans Serif"/>
                <a:cs typeface="Microsoft Sans Serif"/>
              </a:rPr>
              <a:t>el</a:t>
            </a:r>
            <a:r>
              <a:rPr sz="700" spc="-5" dirty="0">
                <a:latin typeface="Microsoft Sans Serif"/>
                <a:cs typeface="Microsoft Sans Serif"/>
              </a:rPr>
              <a:t> </a:t>
            </a:r>
            <a:r>
              <a:rPr sz="700" spc="25" dirty="0">
                <a:latin typeface="Microsoft Sans Serif"/>
                <a:cs typeface="Microsoft Sans Serif"/>
              </a:rPr>
              <a:t>camino</a:t>
            </a:r>
            <a:r>
              <a:rPr sz="700" spc="-5" dirty="0">
                <a:latin typeface="Microsoft Sans Serif"/>
                <a:cs typeface="Microsoft Sans Serif"/>
              </a:rPr>
              <a:t> </a:t>
            </a:r>
            <a:r>
              <a:rPr sz="700" spc="20" dirty="0">
                <a:latin typeface="Microsoft Sans Serif"/>
                <a:cs typeface="Microsoft Sans Serif"/>
              </a:rPr>
              <a:t>directo.</a:t>
            </a:r>
            <a:endParaRPr sz="700">
              <a:latin typeface="Microsoft Sans Serif"/>
              <a:cs typeface="Microsoft Sans Serif"/>
            </a:endParaRPr>
          </a:p>
          <a:p>
            <a:pPr marL="12700" marR="20955" indent="153670">
              <a:lnSpc>
                <a:spcPts val="1200"/>
              </a:lnSpc>
            </a:pPr>
            <a:r>
              <a:rPr sz="650" spc="-30" dirty="0">
                <a:latin typeface="Microsoft Sans Serif"/>
                <a:cs typeface="Microsoft Sans Serif"/>
              </a:rPr>
              <a:t>Si </a:t>
            </a:r>
            <a:r>
              <a:rPr sz="650" spc="10" dirty="0">
                <a:latin typeface="Microsoft Sans Serif"/>
                <a:cs typeface="Microsoft Sans Serif"/>
              </a:rPr>
              <a:t>la </a:t>
            </a:r>
            <a:r>
              <a:rPr sz="650" spc="30" dirty="0">
                <a:latin typeface="Microsoft Sans Serif"/>
                <a:cs typeface="Microsoft Sans Serif"/>
              </a:rPr>
              <a:t>máquina </a:t>
            </a:r>
            <a:r>
              <a:rPr sz="650" spc="10" dirty="0">
                <a:latin typeface="Microsoft Sans Serif"/>
                <a:cs typeface="Microsoft Sans Serif"/>
              </a:rPr>
              <a:t>está </a:t>
            </a:r>
            <a:r>
              <a:rPr sz="650" spc="25" dirty="0">
                <a:latin typeface="Microsoft Sans Serif"/>
                <a:cs typeface="Microsoft Sans Serif"/>
              </a:rPr>
              <a:t>completamente </a:t>
            </a:r>
            <a:r>
              <a:rPr sz="650" spc="15" dirty="0">
                <a:latin typeface="Microsoft Sans Serif"/>
                <a:cs typeface="Microsoft Sans Serif"/>
              </a:rPr>
              <a:t>cargada antes </a:t>
            </a:r>
            <a:r>
              <a:rPr sz="650" spc="20" dirty="0">
                <a:latin typeface="Microsoft Sans Serif"/>
                <a:cs typeface="Microsoft Sans Serif"/>
              </a:rPr>
              <a:t>de </a:t>
            </a:r>
            <a:r>
              <a:rPr sz="650" spc="10" dirty="0">
                <a:latin typeface="Microsoft Sans Serif"/>
                <a:cs typeface="Microsoft Sans Serif"/>
              </a:rPr>
              <a:t>la </a:t>
            </a:r>
            <a:r>
              <a:rPr sz="650" spc="20" dirty="0">
                <a:latin typeface="Microsoft Sans Serif"/>
                <a:cs typeface="Microsoft Sans Serif"/>
              </a:rPr>
              <a:t>condición de </a:t>
            </a:r>
            <a:r>
              <a:rPr sz="650" spc="25" dirty="0">
                <a:latin typeface="Microsoft Sans Serif"/>
                <a:cs typeface="Microsoft Sans Serif"/>
              </a:rPr>
              <a:t>pérdida </a:t>
            </a:r>
            <a:r>
              <a:rPr sz="650" spc="30" dirty="0">
                <a:latin typeface="Microsoft Sans Serif"/>
                <a:cs typeface="Microsoft Sans Serif"/>
              </a:rPr>
              <a:t> </a:t>
            </a:r>
            <a:r>
              <a:rPr sz="650" spc="20" dirty="0">
                <a:latin typeface="Microsoft Sans Serif"/>
                <a:cs typeface="Microsoft Sans Serif"/>
              </a:rPr>
              <a:t>de </a:t>
            </a:r>
            <a:r>
              <a:rPr sz="650" spc="10" dirty="0">
                <a:latin typeface="Microsoft Sans Serif"/>
                <a:cs typeface="Microsoft Sans Serif"/>
              </a:rPr>
              <a:t>excitación, la </a:t>
            </a:r>
            <a:r>
              <a:rPr sz="650" spc="30" dirty="0">
                <a:latin typeface="Microsoft Sans Serif"/>
                <a:cs typeface="Microsoft Sans Serif"/>
              </a:rPr>
              <a:t>máquina </a:t>
            </a:r>
            <a:r>
              <a:rPr sz="650" spc="20" dirty="0">
                <a:latin typeface="Microsoft Sans Serif"/>
                <a:cs typeface="Microsoft Sans Serif"/>
              </a:rPr>
              <a:t>en </a:t>
            </a:r>
            <a:r>
              <a:rPr sz="650" spc="10" dirty="0">
                <a:latin typeface="Microsoft Sans Serif"/>
                <a:cs typeface="Microsoft Sans Serif"/>
              </a:rPr>
              <a:t>el </a:t>
            </a:r>
            <a:r>
              <a:rPr sz="650" spc="40" dirty="0">
                <a:latin typeface="Microsoft Sans Serif"/>
                <a:cs typeface="Microsoft Sans Serif"/>
              </a:rPr>
              <a:t>punto </a:t>
            </a:r>
            <a:r>
              <a:rPr sz="650" spc="20" dirty="0">
                <a:latin typeface="Microsoft Sans Serif"/>
                <a:cs typeface="Microsoft Sans Serif"/>
              </a:rPr>
              <a:t>de impedancia </a:t>
            </a:r>
            <a:r>
              <a:rPr sz="650" spc="25" dirty="0">
                <a:latin typeface="Microsoft Sans Serif"/>
                <a:cs typeface="Microsoft Sans Serif"/>
              </a:rPr>
              <a:t>final funcionará como </a:t>
            </a:r>
            <a:r>
              <a:rPr sz="650" spc="40" dirty="0">
                <a:latin typeface="Microsoft Sans Serif"/>
                <a:cs typeface="Microsoft Sans Serif"/>
              </a:rPr>
              <a:t>un </a:t>
            </a:r>
            <a:r>
              <a:rPr sz="650" spc="45" dirty="0">
                <a:latin typeface="Microsoft Sans Serif"/>
                <a:cs typeface="Microsoft Sans Serif"/>
              </a:rPr>
              <a:t> </a:t>
            </a:r>
            <a:r>
              <a:rPr sz="650" spc="25" dirty="0">
                <a:latin typeface="Microsoft Sans Serif"/>
                <a:cs typeface="Microsoft Sans Serif"/>
              </a:rPr>
              <a:t>generador</a:t>
            </a:r>
            <a:r>
              <a:rPr sz="650" spc="-5" dirty="0">
                <a:latin typeface="Microsoft Sans Serif"/>
                <a:cs typeface="Microsoft Sans Serif"/>
              </a:rPr>
              <a:t> </a:t>
            </a:r>
            <a:r>
              <a:rPr sz="650" spc="20" dirty="0">
                <a:latin typeface="Microsoft Sans Serif"/>
                <a:cs typeface="Microsoft Sans Serif"/>
              </a:rPr>
              <a:t>de</a:t>
            </a:r>
            <a:r>
              <a:rPr sz="650" dirty="0">
                <a:latin typeface="Microsoft Sans Serif"/>
                <a:cs typeface="Microsoft Sans Serif"/>
              </a:rPr>
              <a:t> </a:t>
            </a:r>
            <a:r>
              <a:rPr sz="650" spc="15" dirty="0">
                <a:latin typeface="Microsoft Sans Serif"/>
                <a:cs typeface="Microsoft Sans Serif"/>
              </a:rPr>
              <a:t>inducción,</a:t>
            </a:r>
            <a:r>
              <a:rPr sz="650" spc="-5" dirty="0">
                <a:latin typeface="Microsoft Sans Serif"/>
                <a:cs typeface="Microsoft Sans Serif"/>
              </a:rPr>
              <a:t> </a:t>
            </a:r>
            <a:r>
              <a:rPr sz="650" spc="15" dirty="0">
                <a:latin typeface="Microsoft Sans Serif"/>
                <a:cs typeface="Microsoft Sans Serif"/>
              </a:rPr>
              <a:t>con</a:t>
            </a:r>
            <a:r>
              <a:rPr sz="650" dirty="0">
                <a:latin typeface="Microsoft Sans Serif"/>
                <a:cs typeface="Microsoft Sans Serif"/>
              </a:rPr>
              <a:t> </a:t>
            </a:r>
            <a:r>
              <a:rPr sz="650" spc="40" dirty="0">
                <a:latin typeface="Microsoft Sans Serif"/>
                <a:cs typeface="Microsoft Sans Serif"/>
              </a:rPr>
              <a:t>un</a:t>
            </a:r>
            <a:r>
              <a:rPr sz="650" dirty="0">
                <a:latin typeface="Microsoft Sans Serif"/>
                <a:cs typeface="Microsoft Sans Serif"/>
              </a:rPr>
              <a:t> </a:t>
            </a:r>
            <a:r>
              <a:rPr sz="650" spc="20" dirty="0">
                <a:latin typeface="Microsoft Sans Serif"/>
                <a:cs typeface="Microsoft Sans Serif"/>
              </a:rPr>
              <a:t>deslizamiento</a:t>
            </a:r>
            <a:r>
              <a:rPr sz="650" spc="-5" dirty="0">
                <a:latin typeface="Microsoft Sans Serif"/>
                <a:cs typeface="Microsoft Sans Serif"/>
              </a:rPr>
              <a:t> </a:t>
            </a:r>
            <a:r>
              <a:rPr sz="650" spc="20" dirty="0">
                <a:latin typeface="Microsoft Sans Serif"/>
                <a:cs typeface="Microsoft Sans Serif"/>
              </a:rPr>
              <a:t>del</a:t>
            </a:r>
            <a:r>
              <a:rPr sz="650" dirty="0">
                <a:latin typeface="Microsoft Sans Serif"/>
                <a:cs typeface="Microsoft Sans Serif"/>
              </a:rPr>
              <a:t> </a:t>
            </a:r>
            <a:r>
              <a:rPr sz="650" spc="10" dirty="0">
                <a:latin typeface="Microsoft Sans Serif"/>
                <a:cs typeface="Microsoft Sans Serif"/>
              </a:rPr>
              <a:t>2</a:t>
            </a:r>
            <a:r>
              <a:rPr sz="650" dirty="0">
                <a:latin typeface="Microsoft Sans Serif"/>
                <a:cs typeface="Microsoft Sans Serif"/>
              </a:rPr>
              <a:t> </a:t>
            </a:r>
            <a:r>
              <a:rPr sz="650" spc="10" dirty="0">
                <a:latin typeface="Microsoft Sans Serif"/>
                <a:cs typeface="Microsoft Sans Serif"/>
              </a:rPr>
              <a:t>al</a:t>
            </a:r>
            <a:r>
              <a:rPr sz="650" spc="-5" dirty="0">
                <a:latin typeface="Microsoft Sans Serif"/>
                <a:cs typeface="Microsoft Sans Serif"/>
              </a:rPr>
              <a:t> </a:t>
            </a:r>
            <a:r>
              <a:rPr sz="650" spc="10" dirty="0">
                <a:latin typeface="Microsoft Sans Serif"/>
                <a:cs typeface="Microsoft Sans Serif"/>
              </a:rPr>
              <a:t>5</a:t>
            </a:r>
            <a:r>
              <a:rPr sz="650" dirty="0">
                <a:latin typeface="Microsoft Sans Serif"/>
                <a:cs typeface="Microsoft Sans Serif"/>
              </a:rPr>
              <a:t> </a:t>
            </a:r>
            <a:r>
              <a:rPr sz="650" spc="40" dirty="0">
                <a:latin typeface="Microsoft Sans Serif"/>
                <a:cs typeface="Microsoft Sans Serif"/>
              </a:rPr>
              <a:t>por</a:t>
            </a:r>
            <a:r>
              <a:rPr sz="650" dirty="0">
                <a:latin typeface="Microsoft Sans Serif"/>
                <a:cs typeface="Microsoft Sans Serif"/>
              </a:rPr>
              <a:t> </a:t>
            </a:r>
            <a:r>
              <a:rPr sz="650" spc="20" dirty="0">
                <a:latin typeface="Microsoft Sans Serif"/>
                <a:cs typeface="Microsoft Sans Serif"/>
              </a:rPr>
              <a:t>ciento</a:t>
            </a:r>
            <a:r>
              <a:rPr sz="650" spc="-5" dirty="0">
                <a:latin typeface="Microsoft Sans Serif"/>
                <a:cs typeface="Microsoft Sans Serif"/>
              </a:rPr>
              <a:t> </a:t>
            </a:r>
            <a:r>
              <a:rPr sz="650" spc="40" dirty="0">
                <a:latin typeface="Microsoft Sans Serif"/>
                <a:cs typeface="Microsoft Sans Serif"/>
              </a:rPr>
              <a:t>por</a:t>
            </a:r>
            <a:r>
              <a:rPr sz="650" dirty="0">
                <a:latin typeface="Microsoft Sans Serif"/>
                <a:cs typeface="Microsoft Sans Serif"/>
              </a:rPr>
              <a:t> </a:t>
            </a:r>
            <a:r>
              <a:rPr sz="650" spc="20" dirty="0">
                <a:latin typeface="Microsoft Sans Serif"/>
                <a:cs typeface="Microsoft Sans Serif"/>
              </a:rPr>
              <a:t>encima</a:t>
            </a:r>
            <a:r>
              <a:rPr sz="650" dirty="0">
                <a:latin typeface="Microsoft Sans Serif"/>
                <a:cs typeface="Microsoft Sans Serif"/>
              </a:rPr>
              <a:t> </a:t>
            </a:r>
            <a:r>
              <a:rPr sz="650" spc="20" dirty="0">
                <a:latin typeface="Microsoft Sans Serif"/>
                <a:cs typeface="Microsoft Sans Serif"/>
              </a:rPr>
              <a:t>de </a:t>
            </a:r>
            <a:r>
              <a:rPr sz="650" spc="-160" dirty="0">
                <a:latin typeface="Microsoft Sans Serif"/>
                <a:cs typeface="Microsoft Sans Serif"/>
              </a:rPr>
              <a:t> </a:t>
            </a:r>
            <a:r>
              <a:rPr sz="650" spc="25" dirty="0">
                <a:latin typeface="Microsoft Sans Serif"/>
                <a:cs typeface="Microsoft Sans Serif"/>
              </a:rPr>
              <a:t>lo</a:t>
            </a:r>
            <a:r>
              <a:rPr sz="650" dirty="0">
                <a:latin typeface="Microsoft Sans Serif"/>
                <a:cs typeface="Microsoft Sans Serif"/>
              </a:rPr>
              <a:t> </a:t>
            </a:r>
            <a:r>
              <a:rPr sz="650" spc="25" dirty="0">
                <a:latin typeface="Microsoft Sans Serif"/>
                <a:cs typeface="Microsoft Sans Serif"/>
              </a:rPr>
              <a:t>normal.</a:t>
            </a:r>
            <a:r>
              <a:rPr sz="650" dirty="0">
                <a:latin typeface="Microsoft Sans Serif"/>
                <a:cs typeface="Microsoft Sans Serif"/>
              </a:rPr>
              <a:t> </a:t>
            </a:r>
            <a:r>
              <a:rPr sz="650" spc="-10" dirty="0">
                <a:latin typeface="Microsoft Sans Serif"/>
                <a:cs typeface="Microsoft Sans Serif"/>
              </a:rPr>
              <a:t>La</a:t>
            </a:r>
            <a:r>
              <a:rPr sz="650" dirty="0">
                <a:latin typeface="Microsoft Sans Serif"/>
                <a:cs typeface="Microsoft Sans Serif"/>
              </a:rPr>
              <a:t> </a:t>
            </a:r>
            <a:r>
              <a:rPr sz="650" spc="30" dirty="0">
                <a:latin typeface="Microsoft Sans Serif"/>
                <a:cs typeface="Microsoft Sans Serif"/>
              </a:rPr>
              <a:t>máquina</a:t>
            </a:r>
            <a:r>
              <a:rPr sz="650" dirty="0">
                <a:latin typeface="Microsoft Sans Serif"/>
                <a:cs typeface="Microsoft Sans Serif"/>
              </a:rPr>
              <a:t> </a:t>
            </a:r>
            <a:r>
              <a:rPr sz="650" spc="30" dirty="0">
                <a:latin typeface="Microsoft Sans Serif"/>
                <a:cs typeface="Microsoft Sans Serif"/>
              </a:rPr>
              <a:t>también</a:t>
            </a:r>
            <a:r>
              <a:rPr sz="650" spc="5" dirty="0">
                <a:latin typeface="Microsoft Sans Serif"/>
                <a:cs typeface="Microsoft Sans Serif"/>
              </a:rPr>
              <a:t> </a:t>
            </a:r>
            <a:r>
              <a:rPr sz="650" spc="15" dirty="0">
                <a:latin typeface="Microsoft Sans Serif"/>
                <a:cs typeface="Microsoft Sans Serif"/>
              </a:rPr>
              <a:t>comenzará</a:t>
            </a:r>
            <a:r>
              <a:rPr sz="650" dirty="0">
                <a:latin typeface="Microsoft Sans Serif"/>
                <a:cs typeface="Microsoft Sans Serif"/>
              </a:rPr>
              <a:t> a </a:t>
            </a:r>
            <a:r>
              <a:rPr sz="650" spc="20" dirty="0">
                <a:latin typeface="Microsoft Sans Serif"/>
                <a:cs typeface="Microsoft Sans Serif"/>
              </a:rPr>
              <a:t>recibir</a:t>
            </a:r>
            <a:r>
              <a:rPr sz="650" dirty="0">
                <a:latin typeface="Microsoft Sans Serif"/>
                <a:cs typeface="Microsoft Sans Serif"/>
              </a:rPr>
              <a:t> </a:t>
            </a:r>
            <a:r>
              <a:rPr sz="650" spc="20" dirty="0">
                <a:latin typeface="Microsoft Sans Serif"/>
                <a:cs typeface="Microsoft Sans Serif"/>
              </a:rPr>
              <a:t>potencia</a:t>
            </a:r>
            <a:r>
              <a:rPr sz="650" dirty="0">
                <a:latin typeface="Microsoft Sans Serif"/>
                <a:cs typeface="Microsoft Sans Serif"/>
              </a:rPr>
              <a:t> </a:t>
            </a:r>
            <a:r>
              <a:rPr sz="650" spc="15" dirty="0">
                <a:latin typeface="Microsoft Sans Serif"/>
                <a:cs typeface="Microsoft Sans Serif"/>
              </a:rPr>
              <a:t>reactiva</a:t>
            </a:r>
            <a:r>
              <a:rPr sz="650" spc="5" dirty="0">
                <a:latin typeface="Microsoft Sans Serif"/>
                <a:cs typeface="Microsoft Sans Serif"/>
              </a:rPr>
              <a:t> </a:t>
            </a:r>
            <a:r>
              <a:rPr sz="650" spc="20" dirty="0">
                <a:latin typeface="Microsoft Sans Serif"/>
                <a:cs typeface="Microsoft Sans Serif"/>
              </a:rPr>
              <a:t>del</a:t>
            </a:r>
            <a:r>
              <a:rPr sz="650" dirty="0">
                <a:latin typeface="Microsoft Sans Serif"/>
                <a:cs typeface="Microsoft Sans Serif"/>
              </a:rPr>
              <a:t> </a:t>
            </a:r>
            <a:r>
              <a:rPr sz="650" spc="15" dirty="0">
                <a:latin typeface="Microsoft Sans Serif"/>
                <a:cs typeface="Microsoft Sans Serif"/>
              </a:rPr>
              <a:t>sistema </a:t>
            </a:r>
            <a:r>
              <a:rPr sz="650" spc="-160" dirty="0">
                <a:latin typeface="Microsoft Sans Serif"/>
                <a:cs typeface="Microsoft Sans Serif"/>
              </a:rPr>
              <a:t> </a:t>
            </a:r>
            <a:r>
              <a:rPr sz="650" spc="25" dirty="0">
                <a:latin typeface="Microsoft Sans Serif"/>
                <a:cs typeface="Microsoft Sans Serif"/>
              </a:rPr>
              <a:t>mientras suministra </a:t>
            </a:r>
            <a:r>
              <a:rPr sz="650" spc="20" dirty="0">
                <a:latin typeface="Microsoft Sans Serif"/>
                <a:cs typeface="Microsoft Sans Serif"/>
              </a:rPr>
              <a:t>potencia </a:t>
            </a:r>
            <a:r>
              <a:rPr sz="650" spc="15" dirty="0">
                <a:latin typeface="Microsoft Sans Serif"/>
                <a:cs typeface="Microsoft Sans Serif"/>
              </a:rPr>
              <a:t>real reducida. </a:t>
            </a:r>
            <a:r>
              <a:rPr sz="650" spc="-10" dirty="0">
                <a:latin typeface="Microsoft Sans Serif"/>
                <a:cs typeface="Microsoft Sans Serif"/>
              </a:rPr>
              <a:t>La </a:t>
            </a:r>
            <a:r>
              <a:rPr sz="650" spc="20" dirty="0">
                <a:latin typeface="Microsoft Sans Serif"/>
                <a:cs typeface="Microsoft Sans Serif"/>
              </a:rPr>
              <a:t>alta impedancia del </a:t>
            </a:r>
            <a:r>
              <a:rPr sz="650" spc="15" dirty="0">
                <a:latin typeface="Microsoft Sans Serif"/>
                <a:cs typeface="Microsoft Sans Serif"/>
              </a:rPr>
              <a:t>sistema </a:t>
            </a:r>
            <a:r>
              <a:rPr sz="650" spc="20" dirty="0">
                <a:latin typeface="Microsoft Sans Serif"/>
                <a:cs typeface="Microsoft Sans Serif"/>
              </a:rPr>
              <a:t>da </a:t>
            </a:r>
            <a:r>
              <a:rPr sz="650" spc="25" dirty="0">
                <a:latin typeface="Microsoft Sans Serif"/>
                <a:cs typeface="Microsoft Sans Serif"/>
              </a:rPr>
              <a:t> como</a:t>
            </a:r>
            <a:r>
              <a:rPr sz="650" spc="-5" dirty="0">
                <a:latin typeface="Microsoft Sans Serif"/>
                <a:cs typeface="Microsoft Sans Serif"/>
              </a:rPr>
              <a:t> </a:t>
            </a:r>
            <a:r>
              <a:rPr sz="650" spc="25" dirty="0">
                <a:latin typeface="Microsoft Sans Serif"/>
                <a:cs typeface="Microsoft Sans Serif"/>
              </a:rPr>
              <a:t>resultado</a:t>
            </a:r>
            <a:r>
              <a:rPr sz="650" spc="-5" dirty="0">
                <a:latin typeface="Microsoft Sans Serif"/>
                <a:cs typeface="Microsoft Sans Serif"/>
              </a:rPr>
              <a:t> </a:t>
            </a:r>
            <a:r>
              <a:rPr sz="650" spc="25" dirty="0">
                <a:latin typeface="Microsoft Sans Serif"/>
                <a:cs typeface="Microsoft Sans Serif"/>
              </a:rPr>
              <a:t>una</a:t>
            </a:r>
            <a:r>
              <a:rPr sz="650" spc="-5" dirty="0">
                <a:latin typeface="Microsoft Sans Serif"/>
                <a:cs typeface="Microsoft Sans Serif"/>
              </a:rPr>
              <a:t> </a:t>
            </a:r>
            <a:r>
              <a:rPr sz="650" spc="15" dirty="0">
                <a:latin typeface="Microsoft Sans Serif"/>
                <a:cs typeface="Microsoft Sans Serif"/>
              </a:rPr>
              <a:t>baja</a:t>
            </a:r>
            <a:r>
              <a:rPr sz="650" spc="-5" dirty="0">
                <a:latin typeface="Microsoft Sans Serif"/>
                <a:cs typeface="Microsoft Sans Serif"/>
              </a:rPr>
              <a:t> </a:t>
            </a:r>
            <a:r>
              <a:rPr sz="650" spc="20" dirty="0">
                <a:latin typeface="Microsoft Sans Serif"/>
                <a:cs typeface="Microsoft Sans Serif"/>
              </a:rPr>
              <a:t>potencia</a:t>
            </a:r>
            <a:r>
              <a:rPr sz="650" spc="-5" dirty="0">
                <a:latin typeface="Microsoft Sans Serif"/>
                <a:cs typeface="Microsoft Sans Serif"/>
              </a:rPr>
              <a:t> </a:t>
            </a:r>
            <a:r>
              <a:rPr sz="650" spc="20" dirty="0">
                <a:latin typeface="Microsoft Sans Serif"/>
                <a:cs typeface="Microsoft Sans Serif"/>
              </a:rPr>
              <a:t>de</a:t>
            </a:r>
            <a:r>
              <a:rPr sz="650" dirty="0">
                <a:latin typeface="Microsoft Sans Serif"/>
                <a:cs typeface="Microsoft Sans Serif"/>
              </a:rPr>
              <a:t> </a:t>
            </a:r>
            <a:r>
              <a:rPr sz="650" spc="10" dirty="0">
                <a:latin typeface="Microsoft Sans Serif"/>
                <a:cs typeface="Microsoft Sans Serif"/>
              </a:rPr>
              <a:t>salida</a:t>
            </a:r>
            <a:r>
              <a:rPr sz="650" spc="-5" dirty="0">
                <a:latin typeface="Microsoft Sans Serif"/>
                <a:cs typeface="Microsoft Sans Serif"/>
              </a:rPr>
              <a:t> </a:t>
            </a:r>
            <a:r>
              <a:rPr sz="650" spc="5" dirty="0">
                <a:latin typeface="Microsoft Sans Serif"/>
                <a:cs typeface="Microsoft Sans Serif"/>
              </a:rPr>
              <a:t>y</a:t>
            </a:r>
            <a:r>
              <a:rPr sz="650" spc="-5" dirty="0">
                <a:latin typeface="Microsoft Sans Serif"/>
                <a:cs typeface="Microsoft Sans Serif"/>
              </a:rPr>
              <a:t> </a:t>
            </a:r>
            <a:r>
              <a:rPr sz="650" spc="40" dirty="0">
                <a:latin typeface="Microsoft Sans Serif"/>
                <a:cs typeface="Microsoft Sans Serif"/>
              </a:rPr>
              <a:t>un</a:t>
            </a:r>
            <a:r>
              <a:rPr sz="650" spc="-5" dirty="0">
                <a:latin typeface="Microsoft Sans Serif"/>
                <a:cs typeface="Microsoft Sans Serif"/>
              </a:rPr>
              <a:t> </a:t>
            </a:r>
            <a:r>
              <a:rPr sz="650" spc="25" dirty="0">
                <a:latin typeface="Microsoft Sans Serif"/>
                <a:cs typeface="Microsoft Sans Serif"/>
              </a:rPr>
              <a:t>alto</a:t>
            </a:r>
            <a:r>
              <a:rPr sz="650" spc="-5" dirty="0">
                <a:latin typeface="Microsoft Sans Serif"/>
                <a:cs typeface="Microsoft Sans Serif"/>
              </a:rPr>
              <a:t> </a:t>
            </a:r>
            <a:r>
              <a:rPr sz="650" spc="15" dirty="0">
                <a:latin typeface="Microsoft Sans Serif"/>
                <a:cs typeface="Microsoft Sans Serif"/>
              </a:rPr>
              <a:t>deslizamiento.</a:t>
            </a:r>
            <a:endParaRPr sz="650">
              <a:latin typeface="Microsoft Sans Serif"/>
              <a:cs typeface="Microsoft Sans Serif"/>
            </a:endParaRPr>
          </a:p>
        </p:txBody>
      </p:sp>
      <p:sp>
        <p:nvSpPr>
          <p:cNvPr id="33" name="object 33"/>
          <p:cNvSpPr txBox="1"/>
          <p:nvPr/>
        </p:nvSpPr>
        <p:spPr>
          <a:xfrm>
            <a:off x="1415216" y="2765772"/>
            <a:ext cx="7420790" cy="798167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224154">
              <a:lnSpc>
                <a:spcPct val="100000"/>
              </a:lnSpc>
              <a:spcBef>
                <a:spcPts val="100"/>
              </a:spcBef>
            </a:pPr>
            <a:r>
              <a:rPr sz="850" spc="35" dirty="0">
                <a:latin typeface="Microsoft Sans Serif"/>
                <a:cs typeface="Microsoft Sans Serif"/>
              </a:rPr>
              <a:t>III.</a:t>
            </a:r>
            <a:r>
              <a:rPr sz="850" spc="-5" dirty="0">
                <a:latin typeface="Microsoft Sans Serif"/>
                <a:cs typeface="Microsoft Sans Serif"/>
              </a:rPr>
              <a:t> </a:t>
            </a:r>
            <a:r>
              <a:rPr sz="850" spc="-105" dirty="0">
                <a:latin typeface="Microsoft Sans Serif"/>
                <a:cs typeface="Microsoft Sans Serif"/>
              </a:rPr>
              <a:t>S</a:t>
            </a:r>
            <a:r>
              <a:rPr sz="650" spc="-30" dirty="0">
                <a:latin typeface="Microsoft Sans Serif"/>
                <a:cs typeface="Microsoft Sans Serif"/>
              </a:rPr>
              <a:t>SISTEMA</a:t>
            </a:r>
            <a:r>
              <a:rPr sz="850" spc="55" dirty="0">
                <a:latin typeface="Microsoft Sans Serif"/>
                <a:cs typeface="Microsoft Sans Serif"/>
              </a:rPr>
              <a:t>mi</a:t>
            </a:r>
            <a:r>
              <a:rPr sz="650" spc="-55" dirty="0">
                <a:latin typeface="Microsoft Sans Serif"/>
                <a:cs typeface="Microsoft Sans Serif"/>
              </a:rPr>
              <a:t>EFECTOS</a:t>
            </a:r>
            <a:r>
              <a:rPr sz="650" spc="-5" dirty="0">
                <a:latin typeface="Microsoft Sans Serif"/>
                <a:cs typeface="Microsoft Sans Serif"/>
              </a:rPr>
              <a:t> </a:t>
            </a:r>
            <a:r>
              <a:rPr sz="650" spc="-35" dirty="0">
                <a:latin typeface="Microsoft Sans Serif"/>
                <a:cs typeface="Microsoft Sans Serif"/>
              </a:rPr>
              <a:t>DE</a:t>
            </a:r>
            <a:r>
              <a:rPr sz="650" spc="-5" dirty="0">
                <a:latin typeface="Microsoft Sans Serif"/>
                <a:cs typeface="Microsoft Sans Serif"/>
              </a:rPr>
              <a:t> </a:t>
            </a:r>
            <a:r>
              <a:rPr sz="650" spc="15" dirty="0">
                <a:latin typeface="Microsoft Sans Serif"/>
                <a:cs typeface="Microsoft Sans Serif"/>
              </a:rPr>
              <a:t>UN</a:t>
            </a:r>
            <a:r>
              <a:rPr sz="850" spc="25" dirty="0">
                <a:latin typeface="Microsoft Sans Serif"/>
                <a:cs typeface="Microsoft Sans Serif"/>
              </a:rPr>
              <a:t>l</a:t>
            </a:r>
            <a:r>
              <a:rPr sz="650" spc="-55" dirty="0">
                <a:latin typeface="Microsoft Sans Serif"/>
                <a:cs typeface="Microsoft Sans Serif"/>
              </a:rPr>
              <a:t>OSS</a:t>
            </a:r>
            <a:r>
              <a:rPr sz="850" spc="-10" dirty="0">
                <a:latin typeface="Microsoft Sans Serif"/>
                <a:cs typeface="Microsoft Sans Serif"/>
              </a:rPr>
              <a:t>-</a:t>
            </a:r>
            <a:r>
              <a:rPr sz="650" spc="-35" dirty="0">
                <a:latin typeface="Microsoft Sans Serif"/>
                <a:cs typeface="Microsoft Sans Serif"/>
              </a:rPr>
              <a:t>DE</a:t>
            </a:r>
            <a:r>
              <a:rPr sz="850" spc="-45" dirty="0">
                <a:latin typeface="Microsoft Sans Serif"/>
                <a:cs typeface="Microsoft Sans Serif"/>
              </a:rPr>
              <a:t>-F</a:t>
            </a:r>
            <a:r>
              <a:rPr sz="650" spc="-15" dirty="0">
                <a:latin typeface="Microsoft Sans Serif"/>
                <a:cs typeface="Microsoft Sans Serif"/>
              </a:rPr>
              <a:t>CAMPO</a:t>
            </a:r>
            <a:r>
              <a:rPr sz="850" spc="-80" dirty="0">
                <a:latin typeface="Microsoft Sans Serif"/>
                <a:cs typeface="Microsoft Sans Serif"/>
              </a:rPr>
              <a:t>C</a:t>
            </a:r>
            <a:r>
              <a:rPr sz="650" dirty="0">
                <a:latin typeface="Microsoft Sans Serif"/>
                <a:cs typeface="Microsoft Sans Serif"/>
              </a:rPr>
              <a:t>CONDICIÓN</a:t>
            </a:r>
            <a:endParaRPr sz="650">
              <a:latin typeface="Microsoft Sans Serif"/>
              <a:cs typeface="Microsoft Sans Serif"/>
            </a:endParaRPr>
          </a:p>
          <a:p>
            <a:pPr marL="12700" marR="5080" indent="154940">
              <a:lnSpc>
                <a:spcPct val="143200"/>
              </a:lnSpc>
              <a:spcBef>
                <a:spcPts val="290"/>
              </a:spcBef>
            </a:pPr>
            <a:r>
              <a:rPr sz="700" spc="15" dirty="0">
                <a:latin typeface="Microsoft Sans Serif"/>
                <a:cs typeface="Microsoft Sans Serif"/>
              </a:rPr>
              <a:t>Una </a:t>
            </a:r>
            <a:r>
              <a:rPr sz="700" spc="20" dirty="0">
                <a:latin typeface="Microsoft Sans Serif"/>
                <a:cs typeface="Microsoft Sans Serif"/>
              </a:rPr>
              <a:t>condición de </a:t>
            </a:r>
            <a:r>
              <a:rPr sz="700" spc="25" dirty="0">
                <a:latin typeface="Microsoft Sans Serif"/>
                <a:cs typeface="Microsoft Sans Serif"/>
              </a:rPr>
              <a:t>pérdida </a:t>
            </a:r>
            <a:r>
              <a:rPr sz="700" spc="20" dirty="0">
                <a:latin typeface="Microsoft Sans Serif"/>
                <a:cs typeface="Microsoft Sans Serif"/>
              </a:rPr>
              <a:t>de </a:t>
            </a:r>
            <a:r>
              <a:rPr sz="700" spc="25" dirty="0">
                <a:latin typeface="Microsoft Sans Serif"/>
                <a:cs typeface="Microsoft Sans Serif"/>
              </a:rPr>
              <a:t>campo </a:t>
            </a:r>
            <a:r>
              <a:rPr sz="700" spc="30" dirty="0">
                <a:latin typeface="Microsoft Sans Serif"/>
                <a:cs typeface="Microsoft Sans Serif"/>
              </a:rPr>
              <a:t>que </a:t>
            </a:r>
            <a:r>
              <a:rPr sz="700" spc="35" dirty="0">
                <a:latin typeface="Microsoft Sans Serif"/>
                <a:cs typeface="Microsoft Sans Serif"/>
              </a:rPr>
              <a:t>no </a:t>
            </a:r>
            <a:r>
              <a:rPr sz="700" spc="-5" dirty="0">
                <a:latin typeface="Microsoft Sans Serif"/>
                <a:cs typeface="Microsoft Sans Serif"/>
              </a:rPr>
              <a:t>se </a:t>
            </a:r>
            <a:r>
              <a:rPr sz="700" spc="20" dirty="0">
                <a:latin typeface="Microsoft Sans Serif"/>
                <a:cs typeface="Microsoft Sans Serif"/>
              </a:rPr>
              <a:t>detecta </a:t>
            </a:r>
            <a:r>
              <a:rPr sz="700" spc="30" dirty="0">
                <a:latin typeface="Microsoft Sans Serif"/>
                <a:cs typeface="Microsoft Sans Serif"/>
              </a:rPr>
              <a:t>rápidamente </a:t>
            </a:r>
            <a:r>
              <a:rPr sz="700" spc="35" dirty="0">
                <a:latin typeface="Microsoft Sans Serif"/>
                <a:cs typeface="Microsoft Sans Serif"/>
              </a:rPr>
              <a:t> </a:t>
            </a:r>
            <a:r>
              <a:rPr sz="700" spc="25" dirty="0">
                <a:latin typeface="Microsoft Sans Serif"/>
                <a:cs typeface="Microsoft Sans Serif"/>
              </a:rPr>
              <a:t>puede </a:t>
            </a:r>
            <a:r>
              <a:rPr sz="700" spc="30" dirty="0">
                <a:latin typeface="Microsoft Sans Serif"/>
                <a:cs typeface="Microsoft Sans Serif"/>
              </a:rPr>
              <a:t>tener </a:t>
            </a:r>
            <a:r>
              <a:rPr sz="700" spc="40" dirty="0">
                <a:latin typeface="Microsoft Sans Serif"/>
                <a:cs typeface="Microsoft Sans Serif"/>
              </a:rPr>
              <a:t>un </a:t>
            </a:r>
            <a:r>
              <a:rPr sz="700" spc="30" dirty="0">
                <a:latin typeface="Microsoft Sans Serif"/>
                <a:cs typeface="Microsoft Sans Serif"/>
              </a:rPr>
              <a:t>impacto </a:t>
            </a:r>
            <a:r>
              <a:rPr sz="700" spc="20" dirty="0">
                <a:latin typeface="Microsoft Sans Serif"/>
                <a:cs typeface="Microsoft Sans Serif"/>
              </a:rPr>
              <a:t>devastador en </a:t>
            </a:r>
            <a:r>
              <a:rPr sz="700" spc="10" dirty="0">
                <a:latin typeface="Microsoft Sans Serif"/>
                <a:cs typeface="Microsoft Sans Serif"/>
              </a:rPr>
              <a:t>el </a:t>
            </a:r>
            <a:r>
              <a:rPr sz="700" spc="15" dirty="0">
                <a:latin typeface="Microsoft Sans Serif"/>
                <a:cs typeface="Microsoft Sans Serif"/>
              </a:rPr>
              <a:t>sistema </a:t>
            </a:r>
            <a:r>
              <a:rPr sz="700" spc="20" dirty="0">
                <a:latin typeface="Microsoft Sans Serif"/>
                <a:cs typeface="Microsoft Sans Serif"/>
              </a:rPr>
              <a:t>de </a:t>
            </a:r>
            <a:r>
              <a:rPr sz="700" spc="25" dirty="0">
                <a:latin typeface="Microsoft Sans Serif"/>
                <a:cs typeface="Microsoft Sans Serif"/>
              </a:rPr>
              <a:t>energía </a:t>
            </a:r>
            <a:r>
              <a:rPr sz="700" spc="10" dirty="0">
                <a:latin typeface="Microsoft Sans Serif"/>
                <a:cs typeface="Microsoft Sans Serif"/>
              </a:rPr>
              <a:t>al causar </a:t>
            </a:r>
            <a:r>
              <a:rPr sz="700" spc="30" dirty="0">
                <a:latin typeface="Microsoft Sans Serif"/>
                <a:cs typeface="Microsoft Sans Serif"/>
              </a:rPr>
              <a:t>una </a:t>
            </a:r>
            <a:r>
              <a:rPr sz="700" spc="35" dirty="0">
                <a:latin typeface="Microsoft Sans Serif"/>
                <a:cs typeface="Microsoft Sans Serif"/>
              </a:rPr>
              <a:t> </a:t>
            </a:r>
            <a:r>
              <a:rPr sz="700" spc="25" dirty="0">
                <a:latin typeface="Microsoft Sans Serif"/>
                <a:cs typeface="Microsoft Sans Serif"/>
              </a:rPr>
              <a:t>pérdida</a:t>
            </a:r>
            <a:r>
              <a:rPr sz="700" spc="-10" dirty="0">
                <a:latin typeface="Microsoft Sans Serif"/>
                <a:cs typeface="Microsoft Sans Serif"/>
              </a:rPr>
              <a:t> </a:t>
            </a:r>
            <a:r>
              <a:rPr sz="700" spc="20" dirty="0">
                <a:latin typeface="Microsoft Sans Serif"/>
                <a:cs typeface="Microsoft Sans Serif"/>
              </a:rPr>
              <a:t>de</a:t>
            </a:r>
            <a:r>
              <a:rPr sz="700" spc="-5" dirty="0">
                <a:latin typeface="Microsoft Sans Serif"/>
                <a:cs typeface="Microsoft Sans Serif"/>
              </a:rPr>
              <a:t> </a:t>
            </a:r>
            <a:r>
              <a:rPr sz="700" spc="30" dirty="0">
                <a:latin typeface="Microsoft Sans Serif"/>
                <a:cs typeface="Microsoft Sans Serif"/>
              </a:rPr>
              <a:t>soporte</a:t>
            </a:r>
            <a:r>
              <a:rPr sz="700" spc="-5" dirty="0">
                <a:latin typeface="Microsoft Sans Serif"/>
                <a:cs typeface="Microsoft Sans Serif"/>
              </a:rPr>
              <a:t> </a:t>
            </a:r>
            <a:r>
              <a:rPr sz="700" spc="20" dirty="0">
                <a:latin typeface="Microsoft Sans Serif"/>
                <a:cs typeface="Microsoft Sans Serif"/>
              </a:rPr>
              <a:t>reactivo</a:t>
            </a:r>
            <a:r>
              <a:rPr sz="700" spc="-5" dirty="0">
                <a:latin typeface="Microsoft Sans Serif"/>
                <a:cs typeface="Microsoft Sans Serif"/>
              </a:rPr>
              <a:t> </a:t>
            </a:r>
            <a:r>
              <a:rPr sz="700" spc="5" dirty="0">
                <a:latin typeface="Microsoft Sans Serif"/>
                <a:cs typeface="Microsoft Sans Serif"/>
              </a:rPr>
              <a:t>y</a:t>
            </a:r>
            <a:r>
              <a:rPr sz="700" spc="-5" dirty="0">
                <a:latin typeface="Microsoft Sans Serif"/>
                <a:cs typeface="Microsoft Sans Serif"/>
              </a:rPr>
              <a:t> </a:t>
            </a:r>
            <a:r>
              <a:rPr sz="700" spc="20" dirty="0">
                <a:latin typeface="Microsoft Sans Serif"/>
                <a:cs typeface="Microsoft Sans Serif"/>
              </a:rPr>
              <a:t>crear</a:t>
            </a:r>
            <a:r>
              <a:rPr sz="700" spc="-5" dirty="0">
                <a:latin typeface="Microsoft Sans Serif"/>
                <a:cs typeface="Microsoft Sans Serif"/>
              </a:rPr>
              <a:t> </a:t>
            </a:r>
            <a:r>
              <a:rPr sz="700" spc="40" dirty="0">
                <a:latin typeface="Microsoft Sans Serif"/>
                <a:cs typeface="Microsoft Sans Serif"/>
              </a:rPr>
              <a:t>un</a:t>
            </a:r>
            <a:r>
              <a:rPr sz="700" spc="-5" dirty="0">
                <a:latin typeface="Microsoft Sans Serif"/>
                <a:cs typeface="Microsoft Sans Serif"/>
              </a:rPr>
              <a:t> </a:t>
            </a:r>
            <a:r>
              <a:rPr sz="700" spc="25" dirty="0">
                <a:latin typeface="Microsoft Sans Serif"/>
                <a:cs typeface="Microsoft Sans Serif"/>
              </a:rPr>
              <a:t>drenaje</a:t>
            </a:r>
            <a:r>
              <a:rPr sz="700" spc="-5" dirty="0">
                <a:latin typeface="Microsoft Sans Serif"/>
                <a:cs typeface="Microsoft Sans Serif"/>
              </a:rPr>
              <a:t> </a:t>
            </a:r>
            <a:r>
              <a:rPr sz="700" spc="15" dirty="0">
                <a:latin typeface="Microsoft Sans Serif"/>
                <a:cs typeface="Microsoft Sans Serif"/>
              </a:rPr>
              <a:t>sustancial</a:t>
            </a:r>
            <a:r>
              <a:rPr sz="700" spc="-5" dirty="0">
                <a:latin typeface="Microsoft Sans Serif"/>
                <a:cs typeface="Microsoft Sans Serif"/>
              </a:rPr>
              <a:t> </a:t>
            </a:r>
            <a:r>
              <a:rPr sz="700" spc="20" dirty="0">
                <a:latin typeface="Microsoft Sans Serif"/>
                <a:cs typeface="Microsoft Sans Serif"/>
              </a:rPr>
              <a:t>de</a:t>
            </a:r>
            <a:r>
              <a:rPr sz="700" spc="-5" dirty="0">
                <a:latin typeface="Microsoft Sans Serif"/>
                <a:cs typeface="Microsoft Sans Serif"/>
              </a:rPr>
              <a:t> </a:t>
            </a:r>
            <a:r>
              <a:rPr sz="700" spc="25" dirty="0">
                <a:latin typeface="Microsoft Sans Serif"/>
                <a:cs typeface="Microsoft Sans Serif"/>
              </a:rPr>
              <a:t>energía</a:t>
            </a:r>
            <a:r>
              <a:rPr sz="700" spc="-5" dirty="0">
                <a:latin typeface="Microsoft Sans Serif"/>
                <a:cs typeface="Microsoft Sans Serif"/>
              </a:rPr>
              <a:t> </a:t>
            </a:r>
            <a:r>
              <a:rPr sz="700" spc="15" dirty="0">
                <a:latin typeface="Microsoft Sans Serif"/>
                <a:cs typeface="Microsoft Sans Serif"/>
              </a:rPr>
              <a:t>reactiva </a:t>
            </a:r>
            <a:r>
              <a:rPr sz="700" spc="-170" dirty="0">
                <a:latin typeface="Microsoft Sans Serif"/>
                <a:cs typeface="Microsoft Sans Serif"/>
              </a:rPr>
              <a:t> </a:t>
            </a:r>
            <a:r>
              <a:rPr sz="700" spc="25" dirty="0">
                <a:latin typeface="Microsoft Sans Serif"/>
                <a:cs typeface="Microsoft Sans Serif"/>
              </a:rPr>
              <a:t>para </a:t>
            </a:r>
            <a:r>
              <a:rPr sz="700" spc="40" dirty="0">
                <a:latin typeface="Microsoft Sans Serif"/>
                <a:cs typeface="Microsoft Sans Serif"/>
              </a:rPr>
              <a:t>un </a:t>
            </a:r>
            <a:r>
              <a:rPr sz="700" spc="15" dirty="0">
                <a:latin typeface="Microsoft Sans Serif"/>
                <a:cs typeface="Microsoft Sans Serif"/>
              </a:rPr>
              <a:t>solo </a:t>
            </a:r>
            <a:r>
              <a:rPr sz="700" spc="20" dirty="0">
                <a:latin typeface="Microsoft Sans Serif"/>
                <a:cs typeface="Microsoft Sans Serif"/>
              </a:rPr>
              <a:t>evento. </a:t>
            </a:r>
            <a:r>
              <a:rPr sz="700" spc="-10" dirty="0">
                <a:latin typeface="Microsoft Sans Serif"/>
                <a:cs typeface="Microsoft Sans Serif"/>
              </a:rPr>
              <a:t>Esta </a:t>
            </a:r>
            <a:r>
              <a:rPr sz="700" spc="20" dirty="0">
                <a:latin typeface="Microsoft Sans Serif"/>
                <a:cs typeface="Microsoft Sans Serif"/>
              </a:rPr>
              <a:t>condición </a:t>
            </a:r>
            <a:r>
              <a:rPr sz="700" spc="25" dirty="0">
                <a:latin typeface="Microsoft Sans Serif"/>
                <a:cs typeface="Microsoft Sans Serif"/>
              </a:rPr>
              <a:t>puede </a:t>
            </a:r>
            <a:r>
              <a:rPr sz="700" spc="15" dirty="0">
                <a:latin typeface="Microsoft Sans Serif"/>
                <a:cs typeface="Microsoft Sans Serif"/>
              </a:rPr>
              <a:t>desencadenar </a:t>
            </a:r>
            <a:r>
              <a:rPr sz="700" spc="40" dirty="0">
                <a:latin typeface="Microsoft Sans Serif"/>
                <a:cs typeface="Microsoft Sans Serif"/>
              </a:rPr>
              <a:t>un </a:t>
            </a:r>
            <a:r>
              <a:rPr sz="700" spc="15" dirty="0">
                <a:latin typeface="Microsoft Sans Serif"/>
                <a:cs typeface="Microsoft Sans Serif"/>
              </a:rPr>
              <a:t>colapso </a:t>
            </a:r>
            <a:r>
              <a:rPr sz="700" spc="20" dirty="0">
                <a:latin typeface="Microsoft Sans Serif"/>
                <a:cs typeface="Microsoft Sans Serif"/>
              </a:rPr>
              <a:t>de </a:t>
            </a:r>
            <a:r>
              <a:rPr sz="700" spc="25" dirty="0">
                <a:latin typeface="Microsoft Sans Serif"/>
                <a:cs typeface="Microsoft Sans Serif"/>
              </a:rPr>
              <a:t> </a:t>
            </a:r>
            <a:r>
              <a:rPr sz="700" spc="20" dirty="0">
                <a:latin typeface="Microsoft Sans Serif"/>
                <a:cs typeface="Microsoft Sans Serif"/>
              </a:rPr>
              <a:t>voltaje en </a:t>
            </a:r>
            <a:r>
              <a:rPr sz="700" spc="30" dirty="0">
                <a:latin typeface="Microsoft Sans Serif"/>
                <a:cs typeface="Microsoft Sans Serif"/>
              </a:rPr>
              <a:t>toda </a:t>
            </a:r>
            <a:r>
              <a:rPr sz="700" spc="10" dirty="0">
                <a:latin typeface="Microsoft Sans Serif"/>
                <a:cs typeface="Microsoft Sans Serif"/>
              </a:rPr>
              <a:t>el </a:t>
            </a:r>
            <a:r>
              <a:rPr sz="700" spc="15" dirty="0">
                <a:latin typeface="Microsoft Sans Serif"/>
                <a:cs typeface="Microsoft Sans Serif"/>
              </a:rPr>
              <a:t>área </a:t>
            </a:r>
            <a:r>
              <a:rPr sz="700" dirty="0">
                <a:latin typeface="Microsoft Sans Serif"/>
                <a:cs typeface="Microsoft Sans Serif"/>
              </a:rPr>
              <a:t>si </a:t>
            </a:r>
            <a:r>
              <a:rPr sz="700" spc="35" dirty="0">
                <a:latin typeface="Microsoft Sans Serif"/>
                <a:cs typeface="Microsoft Sans Serif"/>
              </a:rPr>
              <a:t>no </a:t>
            </a:r>
            <a:r>
              <a:rPr sz="700" spc="-5" dirty="0">
                <a:latin typeface="Microsoft Sans Serif"/>
                <a:cs typeface="Microsoft Sans Serif"/>
              </a:rPr>
              <a:t>se </a:t>
            </a:r>
            <a:r>
              <a:rPr sz="700" spc="20" dirty="0">
                <a:latin typeface="Microsoft Sans Serif"/>
                <a:cs typeface="Microsoft Sans Serif"/>
              </a:rPr>
              <a:t>dispone de </a:t>
            </a:r>
            <a:r>
              <a:rPr sz="700" spc="30" dirty="0">
                <a:latin typeface="Microsoft Sans Serif"/>
                <a:cs typeface="Microsoft Sans Serif"/>
              </a:rPr>
              <a:t>una fuente </a:t>
            </a:r>
            <a:r>
              <a:rPr sz="700" spc="20" dirty="0">
                <a:latin typeface="Microsoft Sans Serif"/>
                <a:cs typeface="Microsoft Sans Serif"/>
              </a:rPr>
              <a:t>suficiente de potencia </a:t>
            </a:r>
            <a:r>
              <a:rPr sz="700" spc="-175" dirty="0">
                <a:latin typeface="Microsoft Sans Serif"/>
                <a:cs typeface="Microsoft Sans Serif"/>
              </a:rPr>
              <a:t> </a:t>
            </a:r>
            <a:r>
              <a:rPr sz="700" spc="15" dirty="0">
                <a:latin typeface="Microsoft Sans Serif"/>
                <a:cs typeface="Microsoft Sans Serif"/>
              </a:rPr>
              <a:t>reactiva </a:t>
            </a:r>
            <a:r>
              <a:rPr sz="700" spc="25" dirty="0">
                <a:latin typeface="Microsoft Sans Serif"/>
                <a:cs typeface="Microsoft Sans Serif"/>
              </a:rPr>
              <a:t>para </a:t>
            </a:r>
            <a:r>
              <a:rPr sz="700" spc="15" dirty="0">
                <a:latin typeface="Microsoft Sans Serif"/>
                <a:cs typeface="Microsoft Sans Serif"/>
              </a:rPr>
              <a:t>satisfacer </a:t>
            </a:r>
            <a:r>
              <a:rPr sz="700" spc="10" dirty="0">
                <a:latin typeface="Microsoft Sans Serif"/>
                <a:cs typeface="Microsoft Sans Serif"/>
              </a:rPr>
              <a:t>la </a:t>
            </a:r>
            <a:r>
              <a:rPr sz="700" spc="25" dirty="0">
                <a:latin typeface="Microsoft Sans Serif"/>
                <a:cs typeface="Microsoft Sans Serif"/>
              </a:rPr>
              <a:t>demanda </a:t>
            </a:r>
            <a:r>
              <a:rPr sz="700" spc="20" dirty="0">
                <a:latin typeface="Microsoft Sans Serif"/>
                <a:cs typeface="Microsoft Sans Serif"/>
              </a:rPr>
              <a:t>de </a:t>
            </a:r>
            <a:r>
              <a:rPr sz="700" spc="10" dirty="0">
                <a:latin typeface="Microsoft Sans Serif"/>
                <a:cs typeface="Microsoft Sans Serif"/>
              </a:rPr>
              <a:t>vars </a:t>
            </a:r>
            <a:r>
              <a:rPr sz="700" spc="15" dirty="0">
                <a:latin typeface="Microsoft Sans Serif"/>
                <a:cs typeface="Microsoft Sans Serif"/>
              </a:rPr>
              <a:t>creada </a:t>
            </a:r>
            <a:r>
              <a:rPr sz="700" spc="40" dirty="0">
                <a:latin typeface="Microsoft Sans Serif"/>
                <a:cs typeface="Microsoft Sans Serif"/>
              </a:rPr>
              <a:t>por </a:t>
            </a:r>
            <a:r>
              <a:rPr sz="700" spc="10" dirty="0">
                <a:latin typeface="Microsoft Sans Serif"/>
                <a:cs typeface="Microsoft Sans Serif"/>
              </a:rPr>
              <a:t>la </a:t>
            </a:r>
            <a:r>
              <a:rPr sz="700" spc="20" dirty="0">
                <a:latin typeface="Microsoft Sans Serif"/>
                <a:cs typeface="Microsoft Sans Serif"/>
              </a:rPr>
              <a:t>condición de </a:t>
            </a:r>
            <a:r>
              <a:rPr sz="700" spc="25" dirty="0">
                <a:latin typeface="Microsoft Sans Serif"/>
                <a:cs typeface="Microsoft Sans Serif"/>
              </a:rPr>
              <a:t> pérdida </a:t>
            </a:r>
            <a:r>
              <a:rPr sz="700" spc="20" dirty="0">
                <a:latin typeface="Microsoft Sans Serif"/>
                <a:cs typeface="Microsoft Sans Serif"/>
              </a:rPr>
              <a:t>de campo. </a:t>
            </a:r>
            <a:r>
              <a:rPr sz="700" spc="-35" dirty="0">
                <a:latin typeface="Microsoft Sans Serif"/>
                <a:cs typeface="Microsoft Sans Serif"/>
              </a:rPr>
              <a:t>Si </a:t>
            </a:r>
            <a:r>
              <a:rPr sz="700" spc="10" dirty="0">
                <a:latin typeface="Microsoft Sans Serif"/>
                <a:cs typeface="Microsoft Sans Serif"/>
              </a:rPr>
              <a:t>el </a:t>
            </a:r>
            <a:r>
              <a:rPr sz="700" spc="30" dirty="0">
                <a:latin typeface="Microsoft Sans Serif"/>
                <a:cs typeface="Microsoft Sans Serif"/>
              </a:rPr>
              <a:t>generador que </a:t>
            </a:r>
            <a:r>
              <a:rPr sz="700" spc="20" dirty="0">
                <a:latin typeface="Microsoft Sans Serif"/>
                <a:cs typeface="Microsoft Sans Serif"/>
              </a:rPr>
              <a:t>ha </a:t>
            </a:r>
            <a:r>
              <a:rPr sz="700" spc="30" dirty="0">
                <a:latin typeface="Microsoft Sans Serif"/>
                <a:cs typeface="Microsoft Sans Serif"/>
              </a:rPr>
              <a:t>sufrido una </a:t>
            </a:r>
            <a:r>
              <a:rPr sz="700" spc="25" dirty="0">
                <a:latin typeface="Microsoft Sans Serif"/>
                <a:cs typeface="Microsoft Sans Serif"/>
              </a:rPr>
              <a:t>pérdida </a:t>
            </a:r>
            <a:r>
              <a:rPr sz="700" spc="20" dirty="0">
                <a:latin typeface="Microsoft Sans Serif"/>
                <a:cs typeface="Microsoft Sans Serif"/>
              </a:rPr>
              <a:t>de </a:t>
            </a:r>
            <a:r>
              <a:rPr sz="700" spc="25" dirty="0">
                <a:latin typeface="Microsoft Sans Serif"/>
                <a:cs typeface="Microsoft Sans Serif"/>
              </a:rPr>
              <a:t>campo </a:t>
            </a:r>
            <a:r>
              <a:rPr sz="700" spc="35" dirty="0">
                <a:latin typeface="Microsoft Sans Serif"/>
                <a:cs typeface="Microsoft Sans Serif"/>
              </a:rPr>
              <a:t>no </a:t>
            </a:r>
            <a:r>
              <a:rPr sz="700" spc="-175" dirty="0">
                <a:latin typeface="Microsoft Sans Serif"/>
                <a:cs typeface="Microsoft Sans Serif"/>
              </a:rPr>
              <a:t> </a:t>
            </a:r>
            <a:r>
              <a:rPr sz="700" spc="10" dirty="0">
                <a:latin typeface="Microsoft Sans Serif"/>
                <a:cs typeface="Microsoft Sans Serif"/>
              </a:rPr>
              <a:t>está aislado, </a:t>
            </a:r>
            <a:r>
              <a:rPr sz="700" dirty="0">
                <a:latin typeface="Microsoft Sans Serif"/>
                <a:cs typeface="Microsoft Sans Serif"/>
              </a:rPr>
              <a:t>las </a:t>
            </a:r>
            <a:r>
              <a:rPr sz="700" spc="10" dirty="0">
                <a:latin typeface="Microsoft Sans Serif"/>
                <a:cs typeface="Microsoft Sans Serif"/>
              </a:rPr>
              <a:t>líneas </a:t>
            </a:r>
            <a:r>
              <a:rPr sz="700" spc="20" dirty="0">
                <a:latin typeface="Microsoft Sans Serif"/>
                <a:cs typeface="Microsoft Sans Serif"/>
              </a:rPr>
              <a:t>de </a:t>
            </a:r>
            <a:r>
              <a:rPr sz="700" spc="25" dirty="0">
                <a:latin typeface="Microsoft Sans Serif"/>
                <a:cs typeface="Microsoft Sans Serif"/>
              </a:rPr>
              <a:t>transmisión </a:t>
            </a:r>
            <a:r>
              <a:rPr sz="700" spc="30" dirty="0">
                <a:latin typeface="Microsoft Sans Serif"/>
                <a:cs typeface="Microsoft Sans Serif"/>
              </a:rPr>
              <a:t>pueden </a:t>
            </a:r>
            <a:r>
              <a:rPr sz="700" spc="15" dirty="0">
                <a:latin typeface="Microsoft Sans Serif"/>
                <a:cs typeface="Microsoft Sans Serif"/>
              </a:rPr>
              <a:t>dispararse </a:t>
            </a:r>
            <a:r>
              <a:rPr sz="700" spc="30" dirty="0">
                <a:latin typeface="Microsoft Sans Serif"/>
                <a:cs typeface="Microsoft Sans Serif"/>
              </a:rPr>
              <a:t>debido </a:t>
            </a:r>
            <a:r>
              <a:rPr sz="700" dirty="0">
                <a:latin typeface="Microsoft Sans Serif"/>
                <a:cs typeface="Microsoft Sans Serif"/>
              </a:rPr>
              <a:t>a </a:t>
            </a:r>
            <a:r>
              <a:rPr sz="700" spc="5" dirty="0">
                <a:latin typeface="Microsoft Sans Serif"/>
                <a:cs typeface="Microsoft Sans Serif"/>
              </a:rPr>
              <a:t> </a:t>
            </a:r>
            <a:r>
              <a:rPr sz="700" spc="10" dirty="0">
                <a:latin typeface="Microsoft Sans Serif"/>
                <a:cs typeface="Microsoft Sans Serif"/>
              </a:rPr>
              <a:t>oscilaciones </a:t>
            </a:r>
            <a:r>
              <a:rPr sz="700" spc="20" dirty="0">
                <a:latin typeface="Microsoft Sans Serif"/>
                <a:cs typeface="Microsoft Sans Serif"/>
              </a:rPr>
              <a:t>de </a:t>
            </a:r>
            <a:r>
              <a:rPr sz="700" spc="25" dirty="0">
                <a:latin typeface="Microsoft Sans Serif"/>
                <a:cs typeface="Microsoft Sans Serif"/>
              </a:rPr>
              <a:t>energía </a:t>
            </a:r>
            <a:r>
              <a:rPr sz="700" spc="30" dirty="0">
                <a:latin typeface="Microsoft Sans Serif"/>
                <a:cs typeface="Microsoft Sans Serif"/>
              </a:rPr>
              <a:t>o </a:t>
            </a:r>
            <a:r>
              <a:rPr sz="700" spc="40" dirty="0">
                <a:latin typeface="Microsoft Sans Serif"/>
                <a:cs typeface="Microsoft Sans Serif"/>
              </a:rPr>
              <a:t>un </a:t>
            </a:r>
            <a:r>
              <a:rPr sz="700" spc="30" dirty="0">
                <a:latin typeface="Microsoft Sans Serif"/>
                <a:cs typeface="Microsoft Sans Serif"/>
              </a:rPr>
              <a:t>flujo </a:t>
            </a:r>
            <a:r>
              <a:rPr sz="700" spc="5" dirty="0">
                <a:latin typeface="Microsoft Sans Serif"/>
                <a:cs typeface="Microsoft Sans Serif"/>
              </a:rPr>
              <a:t>excesivo </a:t>
            </a:r>
            <a:r>
              <a:rPr sz="700" spc="20" dirty="0">
                <a:latin typeface="Microsoft Sans Serif"/>
                <a:cs typeface="Microsoft Sans Serif"/>
              </a:rPr>
              <a:t>de </a:t>
            </a:r>
            <a:r>
              <a:rPr sz="700" spc="25" dirty="0">
                <a:latin typeface="Microsoft Sans Serif"/>
                <a:cs typeface="Microsoft Sans Serif"/>
              </a:rPr>
              <a:t>energía </a:t>
            </a:r>
            <a:r>
              <a:rPr sz="700" spc="15" dirty="0">
                <a:latin typeface="Microsoft Sans Serif"/>
                <a:cs typeface="Microsoft Sans Serif"/>
              </a:rPr>
              <a:t>reactiva </a:t>
            </a:r>
            <a:r>
              <a:rPr sz="700" spc="10" dirty="0">
                <a:latin typeface="Microsoft Sans Serif"/>
                <a:cs typeface="Microsoft Sans Serif"/>
              </a:rPr>
              <a:t>hacia el </a:t>
            </a:r>
            <a:r>
              <a:rPr sz="700" spc="15" dirty="0">
                <a:latin typeface="Microsoft Sans Serif"/>
                <a:cs typeface="Microsoft Sans Serif"/>
              </a:rPr>
              <a:t> </a:t>
            </a:r>
            <a:r>
              <a:rPr sz="700" spc="30" dirty="0">
                <a:latin typeface="Microsoft Sans Serif"/>
                <a:cs typeface="Microsoft Sans Serif"/>
              </a:rPr>
              <a:t>generador</a:t>
            </a:r>
            <a:r>
              <a:rPr sz="700" spc="-10" dirty="0">
                <a:latin typeface="Microsoft Sans Serif"/>
                <a:cs typeface="Microsoft Sans Serif"/>
              </a:rPr>
              <a:t> </a:t>
            </a:r>
            <a:r>
              <a:rPr sz="700" spc="20" dirty="0">
                <a:latin typeface="Microsoft Sans Serif"/>
                <a:cs typeface="Microsoft Sans Serif"/>
              </a:rPr>
              <a:t>defectuoso.</a:t>
            </a:r>
            <a:endParaRPr sz="700">
              <a:latin typeface="Microsoft Sans Serif"/>
              <a:cs typeface="Microsoft Sans Serif"/>
            </a:endParaRPr>
          </a:p>
        </p:txBody>
      </p:sp>
      <p:sp>
        <p:nvSpPr>
          <p:cNvPr id="34" name="object 34"/>
          <p:cNvSpPr txBox="1"/>
          <p:nvPr/>
        </p:nvSpPr>
        <p:spPr>
          <a:xfrm>
            <a:off x="1415216" y="4562339"/>
            <a:ext cx="7172456" cy="777136"/>
          </a:xfrm>
          <a:prstGeom prst="rect">
            <a:avLst/>
          </a:prstGeom>
        </p:spPr>
        <p:txBody>
          <a:bodyPr vert="horz" wrap="square" lIns="0" tIns="88900" rIns="0" bIns="0" rtlCol="0">
            <a:spAutoFit/>
          </a:bodyPr>
          <a:lstStyle/>
          <a:p>
            <a:pPr marL="289560">
              <a:lnSpc>
                <a:spcPct val="100000"/>
              </a:lnSpc>
              <a:spcBef>
                <a:spcPts val="700"/>
              </a:spcBef>
            </a:pPr>
            <a:r>
              <a:rPr sz="850" spc="-5" dirty="0">
                <a:latin typeface="Microsoft Sans Serif"/>
                <a:cs typeface="Microsoft Sans Serif"/>
              </a:rPr>
              <a:t>IV.</a:t>
            </a:r>
            <a:r>
              <a:rPr sz="850" spc="15" dirty="0">
                <a:latin typeface="Microsoft Sans Serif"/>
                <a:cs typeface="Microsoft Sans Serif"/>
              </a:rPr>
              <a:t> </a:t>
            </a:r>
            <a:r>
              <a:rPr sz="850" spc="-35" dirty="0">
                <a:latin typeface="Microsoft Sans Serif"/>
                <a:cs typeface="Microsoft Sans Serif"/>
              </a:rPr>
              <a:t>GRAMO</a:t>
            </a:r>
            <a:r>
              <a:rPr sz="650" spc="-35" dirty="0">
                <a:latin typeface="Microsoft Sans Serif"/>
                <a:cs typeface="Microsoft Sans Serif"/>
              </a:rPr>
              <a:t>ENERADOR</a:t>
            </a:r>
            <a:r>
              <a:rPr sz="850" spc="-35" dirty="0">
                <a:latin typeface="Microsoft Sans Serif"/>
                <a:cs typeface="Microsoft Sans Serif"/>
              </a:rPr>
              <a:t>l</a:t>
            </a:r>
            <a:r>
              <a:rPr sz="650" spc="-35" dirty="0">
                <a:latin typeface="Microsoft Sans Serif"/>
                <a:cs typeface="Microsoft Sans Serif"/>
              </a:rPr>
              <a:t>OSS</a:t>
            </a:r>
            <a:r>
              <a:rPr sz="850" spc="-35" dirty="0">
                <a:latin typeface="Microsoft Sans Serif"/>
                <a:cs typeface="Microsoft Sans Serif"/>
              </a:rPr>
              <a:t>-</a:t>
            </a:r>
            <a:r>
              <a:rPr sz="650" spc="-35" dirty="0">
                <a:latin typeface="Microsoft Sans Serif"/>
                <a:cs typeface="Microsoft Sans Serif"/>
              </a:rPr>
              <a:t>DE</a:t>
            </a:r>
            <a:r>
              <a:rPr sz="850" spc="-35" dirty="0">
                <a:latin typeface="Microsoft Sans Serif"/>
                <a:cs typeface="Microsoft Sans Serif"/>
              </a:rPr>
              <a:t>-F</a:t>
            </a:r>
            <a:r>
              <a:rPr sz="650" spc="-35" dirty="0">
                <a:latin typeface="Microsoft Sans Serif"/>
                <a:cs typeface="Microsoft Sans Serif"/>
              </a:rPr>
              <a:t>CAMPO</a:t>
            </a:r>
            <a:r>
              <a:rPr sz="850" spc="-35" dirty="0">
                <a:latin typeface="Microsoft Sans Serif"/>
                <a:cs typeface="Microsoft Sans Serif"/>
              </a:rPr>
              <a:t>C</a:t>
            </a:r>
            <a:r>
              <a:rPr sz="650" spc="-35" dirty="0">
                <a:latin typeface="Microsoft Sans Serif"/>
                <a:cs typeface="Microsoft Sans Serif"/>
              </a:rPr>
              <a:t>CARACTERÍSTICAS</a:t>
            </a:r>
            <a:endParaRPr sz="650">
              <a:latin typeface="Microsoft Sans Serif"/>
              <a:cs typeface="Microsoft Sans Serif"/>
            </a:endParaRPr>
          </a:p>
          <a:p>
            <a:pPr marL="12700" marR="5080" indent="154940">
              <a:lnSpc>
                <a:spcPct val="125000"/>
              </a:lnSpc>
              <a:spcBef>
                <a:spcPts val="325"/>
              </a:spcBef>
            </a:pPr>
            <a:r>
              <a:rPr sz="800" spc="15" dirty="0">
                <a:latin typeface="Microsoft Sans Serif"/>
                <a:cs typeface="Microsoft Sans Serif"/>
              </a:rPr>
              <a:t>Cuando</a:t>
            </a:r>
            <a:r>
              <a:rPr sz="800" spc="-5" dirty="0">
                <a:latin typeface="Microsoft Sans Serif"/>
                <a:cs typeface="Microsoft Sans Serif"/>
              </a:rPr>
              <a:t> </a:t>
            </a:r>
            <a:r>
              <a:rPr sz="800" spc="45" dirty="0">
                <a:latin typeface="Microsoft Sans Serif"/>
                <a:cs typeface="Microsoft Sans Serif"/>
              </a:rPr>
              <a:t>un</a:t>
            </a:r>
            <a:r>
              <a:rPr sz="800" dirty="0">
                <a:latin typeface="Microsoft Sans Serif"/>
                <a:cs typeface="Microsoft Sans Serif"/>
              </a:rPr>
              <a:t> </a:t>
            </a:r>
            <a:r>
              <a:rPr sz="800" spc="35" dirty="0">
                <a:latin typeface="Microsoft Sans Serif"/>
                <a:cs typeface="Microsoft Sans Serif"/>
              </a:rPr>
              <a:t>generador</a:t>
            </a:r>
            <a:r>
              <a:rPr sz="800" spc="-5" dirty="0">
                <a:latin typeface="Microsoft Sans Serif"/>
                <a:cs typeface="Microsoft Sans Serif"/>
              </a:rPr>
              <a:t> </a:t>
            </a:r>
            <a:r>
              <a:rPr sz="800" spc="30" dirty="0">
                <a:latin typeface="Microsoft Sans Serif"/>
                <a:cs typeface="Microsoft Sans Serif"/>
              </a:rPr>
              <a:t>pierde</a:t>
            </a:r>
            <a:r>
              <a:rPr sz="800" dirty="0">
                <a:latin typeface="Microsoft Sans Serif"/>
                <a:cs typeface="Microsoft Sans Serif"/>
              </a:rPr>
              <a:t> </a:t>
            </a:r>
            <a:r>
              <a:rPr sz="800" spc="15" dirty="0">
                <a:latin typeface="Microsoft Sans Serif"/>
                <a:cs typeface="Microsoft Sans Serif"/>
              </a:rPr>
              <a:t>su</a:t>
            </a:r>
            <a:r>
              <a:rPr sz="800" dirty="0">
                <a:latin typeface="Microsoft Sans Serif"/>
                <a:cs typeface="Microsoft Sans Serif"/>
              </a:rPr>
              <a:t> </a:t>
            </a:r>
            <a:r>
              <a:rPr sz="800" spc="20" dirty="0">
                <a:latin typeface="Microsoft Sans Serif"/>
                <a:cs typeface="Microsoft Sans Serif"/>
              </a:rPr>
              <a:t>excitación</a:t>
            </a:r>
            <a:r>
              <a:rPr sz="800" spc="-5" dirty="0">
                <a:latin typeface="Microsoft Sans Serif"/>
                <a:cs typeface="Microsoft Sans Serif"/>
              </a:rPr>
              <a:t> </a:t>
            </a:r>
            <a:r>
              <a:rPr sz="800" spc="30" dirty="0">
                <a:latin typeface="Microsoft Sans Serif"/>
                <a:cs typeface="Microsoft Sans Serif"/>
              </a:rPr>
              <a:t>mientras</a:t>
            </a:r>
            <a:r>
              <a:rPr sz="800" dirty="0">
                <a:latin typeface="Microsoft Sans Serif"/>
                <a:cs typeface="Microsoft Sans Serif"/>
              </a:rPr>
              <a:t> </a:t>
            </a:r>
            <a:r>
              <a:rPr sz="800" spc="30" dirty="0">
                <a:latin typeface="Microsoft Sans Serif"/>
                <a:cs typeface="Microsoft Sans Serif"/>
              </a:rPr>
              <a:t>opera</a:t>
            </a:r>
            <a:r>
              <a:rPr sz="800" spc="-5" dirty="0">
                <a:latin typeface="Microsoft Sans Serif"/>
                <a:cs typeface="Microsoft Sans Serif"/>
              </a:rPr>
              <a:t> </a:t>
            </a:r>
            <a:r>
              <a:rPr sz="800" spc="25" dirty="0">
                <a:latin typeface="Microsoft Sans Serif"/>
                <a:cs typeface="Microsoft Sans Serif"/>
              </a:rPr>
              <a:t>en </a:t>
            </a:r>
            <a:r>
              <a:rPr sz="800" spc="-195" dirty="0">
                <a:latin typeface="Microsoft Sans Serif"/>
                <a:cs typeface="Microsoft Sans Serif"/>
              </a:rPr>
              <a:t> </a:t>
            </a:r>
            <a:r>
              <a:rPr sz="800" spc="20" dirty="0">
                <a:latin typeface="Microsoft Sans Serif"/>
                <a:cs typeface="Microsoft Sans Serif"/>
              </a:rPr>
              <a:t>varios </a:t>
            </a:r>
            <a:r>
              <a:rPr sz="800" spc="10" dirty="0">
                <a:latin typeface="Microsoft Sans Serif"/>
                <a:cs typeface="Microsoft Sans Serif"/>
              </a:rPr>
              <a:t>niveles </a:t>
            </a:r>
            <a:r>
              <a:rPr sz="800" spc="25" dirty="0">
                <a:latin typeface="Microsoft Sans Serif"/>
                <a:cs typeface="Microsoft Sans Serif"/>
              </a:rPr>
              <a:t>de </a:t>
            </a:r>
            <a:r>
              <a:rPr sz="800" spc="15" dirty="0">
                <a:latin typeface="Microsoft Sans Serif"/>
                <a:cs typeface="Microsoft Sans Serif"/>
              </a:rPr>
              <a:t>carga, </a:t>
            </a:r>
            <a:r>
              <a:rPr sz="800" spc="10" dirty="0">
                <a:latin typeface="Microsoft Sans Serif"/>
                <a:cs typeface="Microsoft Sans Serif"/>
              </a:rPr>
              <a:t>la </a:t>
            </a:r>
            <a:r>
              <a:rPr sz="800" spc="20" dirty="0">
                <a:latin typeface="Microsoft Sans Serif"/>
                <a:cs typeface="Microsoft Sans Serif"/>
              </a:rPr>
              <a:t>variación </a:t>
            </a:r>
            <a:r>
              <a:rPr sz="800" spc="25" dirty="0">
                <a:latin typeface="Microsoft Sans Serif"/>
                <a:cs typeface="Microsoft Sans Serif"/>
              </a:rPr>
              <a:t>de impedancia </a:t>
            </a:r>
            <a:r>
              <a:rPr sz="800" spc="15" dirty="0">
                <a:latin typeface="Microsoft Sans Serif"/>
                <a:cs typeface="Microsoft Sans Serif"/>
              </a:rPr>
              <a:t>vista </a:t>
            </a:r>
            <a:r>
              <a:rPr sz="800" spc="25" dirty="0">
                <a:latin typeface="Microsoft Sans Serif"/>
                <a:cs typeface="Microsoft Sans Serif"/>
              </a:rPr>
              <a:t>en </a:t>
            </a:r>
            <a:r>
              <a:rPr sz="800" spc="15" dirty="0">
                <a:latin typeface="Microsoft Sans Serif"/>
                <a:cs typeface="Microsoft Sans Serif"/>
              </a:rPr>
              <a:t>los </a:t>
            </a:r>
            <a:r>
              <a:rPr sz="800" spc="20" dirty="0">
                <a:latin typeface="Microsoft Sans Serif"/>
                <a:cs typeface="Microsoft Sans Serif"/>
              </a:rPr>
              <a:t> </a:t>
            </a:r>
            <a:r>
              <a:rPr sz="800" spc="30" dirty="0">
                <a:latin typeface="Microsoft Sans Serif"/>
                <a:cs typeface="Microsoft Sans Serif"/>
              </a:rPr>
              <a:t>terminales </a:t>
            </a:r>
            <a:r>
              <a:rPr sz="800" spc="25" dirty="0">
                <a:latin typeface="Microsoft Sans Serif"/>
                <a:cs typeface="Microsoft Sans Serif"/>
              </a:rPr>
              <a:t>de </a:t>
            </a:r>
            <a:r>
              <a:rPr sz="800" spc="10" dirty="0">
                <a:latin typeface="Microsoft Sans Serif"/>
                <a:cs typeface="Microsoft Sans Serif"/>
              </a:rPr>
              <a:t>la </a:t>
            </a:r>
            <a:r>
              <a:rPr sz="800" spc="35" dirty="0">
                <a:latin typeface="Microsoft Sans Serif"/>
                <a:cs typeface="Microsoft Sans Serif"/>
              </a:rPr>
              <a:t>máquina tendrá </a:t>
            </a:r>
            <a:r>
              <a:rPr sz="800" dirty="0">
                <a:latin typeface="Microsoft Sans Serif"/>
                <a:cs typeface="Microsoft Sans Serif"/>
              </a:rPr>
              <a:t>las </a:t>
            </a:r>
            <a:r>
              <a:rPr sz="800" spc="15" dirty="0">
                <a:latin typeface="Microsoft Sans Serif"/>
                <a:cs typeface="Microsoft Sans Serif"/>
              </a:rPr>
              <a:t>características </a:t>
            </a:r>
            <a:r>
              <a:rPr sz="800" spc="30" dirty="0">
                <a:latin typeface="Microsoft Sans Serif"/>
                <a:cs typeface="Microsoft Sans Serif"/>
              </a:rPr>
              <a:t>que </a:t>
            </a:r>
            <a:r>
              <a:rPr sz="800" spc="-10" dirty="0">
                <a:latin typeface="Microsoft Sans Serif"/>
                <a:cs typeface="Microsoft Sans Serif"/>
              </a:rPr>
              <a:t>se </a:t>
            </a:r>
            <a:r>
              <a:rPr sz="800" spc="-5" dirty="0">
                <a:latin typeface="Microsoft Sans Serif"/>
                <a:cs typeface="Microsoft Sans Serif"/>
              </a:rPr>
              <a:t> </a:t>
            </a:r>
            <a:r>
              <a:rPr sz="800" spc="35" dirty="0">
                <a:latin typeface="Microsoft Sans Serif"/>
                <a:cs typeface="Microsoft Sans Serif"/>
              </a:rPr>
              <a:t>muestran</a:t>
            </a:r>
            <a:r>
              <a:rPr sz="800" spc="-5" dirty="0">
                <a:latin typeface="Microsoft Sans Serif"/>
                <a:cs typeface="Microsoft Sans Serif"/>
              </a:rPr>
              <a:t> </a:t>
            </a:r>
            <a:r>
              <a:rPr sz="800" spc="25" dirty="0">
                <a:latin typeface="Microsoft Sans Serif"/>
                <a:cs typeface="Microsoft Sans Serif"/>
              </a:rPr>
              <a:t>en</a:t>
            </a:r>
            <a:r>
              <a:rPr sz="800" spc="-5" dirty="0">
                <a:latin typeface="Microsoft Sans Serif"/>
                <a:cs typeface="Microsoft Sans Serif"/>
              </a:rPr>
              <a:t> </a:t>
            </a:r>
            <a:r>
              <a:rPr sz="800" spc="15" dirty="0">
                <a:latin typeface="Microsoft Sans Serif"/>
                <a:cs typeface="Microsoft Sans Serif"/>
              </a:rPr>
              <a:t>el</a:t>
            </a:r>
            <a:r>
              <a:rPr sz="800" spc="-5" dirty="0">
                <a:latin typeface="Microsoft Sans Serif"/>
                <a:cs typeface="Microsoft Sans Serif"/>
              </a:rPr>
              <a:t> </a:t>
            </a:r>
            <a:r>
              <a:rPr sz="800" spc="30" dirty="0">
                <a:latin typeface="Microsoft Sans Serif"/>
                <a:cs typeface="Microsoft Sans Serif"/>
              </a:rPr>
              <a:t>diagrama</a:t>
            </a:r>
            <a:r>
              <a:rPr sz="800" spc="-5" dirty="0">
                <a:latin typeface="Microsoft Sans Serif"/>
                <a:cs typeface="Microsoft Sans Serif"/>
              </a:rPr>
              <a:t> </a:t>
            </a:r>
            <a:r>
              <a:rPr sz="800" spc="-75" dirty="0">
                <a:latin typeface="Microsoft Sans Serif"/>
                <a:cs typeface="Microsoft Sans Serif"/>
              </a:rPr>
              <a:t>RX</a:t>
            </a:r>
            <a:r>
              <a:rPr sz="800" spc="-5" dirty="0">
                <a:latin typeface="Microsoft Sans Serif"/>
                <a:cs typeface="Microsoft Sans Serif"/>
              </a:rPr>
              <a:t> </a:t>
            </a:r>
            <a:r>
              <a:rPr sz="800" spc="25" dirty="0">
                <a:latin typeface="Microsoft Sans Serif"/>
                <a:cs typeface="Microsoft Sans Serif"/>
              </a:rPr>
              <a:t>de</a:t>
            </a:r>
            <a:r>
              <a:rPr sz="800" spc="-5" dirty="0">
                <a:latin typeface="Microsoft Sans Serif"/>
                <a:cs typeface="Microsoft Sans Serif"/>
              </a:rPr>
              <a:t> </a:t>
            </a:r>
            <a:r>
              <a:rPr sz="800" spc="10" dirty="0">
                <a:latin typeface="Microsoft Sans Serif"/>
                <a:cs typeface="Microsoft Sans Serif"/>
              </a:rPr>
              <a:t>la</a:t>
            </a:r>
            <a:r>
              <a:rPr sz="800" spc="-5" dirty="0">
                <a:latin typeface="Microsoft Sans Serif"/>
                <a:cs typeface="Microsoft Sans Serif"/>
              </a:rPr>
              <a:t> Fig. </a:t>
            </a:r>
            <a:r>
              <a:rPr sz="800" dirty="0">
                <a:latin typeface="Microsoft Sans Serif"/>
                <a:cs typeface="Microsoft Sans Serif"/>
              </a:rPr>
              <a:t>2.</a:t>
            </a:r>
            <a:endParaRPr sz="800">
              <a:latin typeface="Microsoft Sans Serif"/>
              <a:cs typeface="Microsoft Sans Serif"/>
            </a:endParaRPr>
          </a:p>
          <a:p>
            <a:pPr marL="917575">
              <a:lnSpc>
                <a:spcPct val="100000"/>
              </a:lnSpc>
              <a:spcBef>
                <a:spcPts val="775"/>
              </a:spcBef>
            </a:pPr>
            <a:r>
              <a:rPr sz="700" spc="-60" dirty="0">
                <a:latin typeface="Microsoft Sans Serif"/>
                <a:cs typeface="Microsoft Sans Serif"/>
              </a:rPr>
              <a:t>X</a:t>
            </a:r>
            <a:endParaRPr sz="700">
              <a:latin typeface="Microsoft Sans Serif"/>
              <a:cs typeface="Microsoft Sans Serif"/>
            </a:endParaRPr>
          </a:p>
        </p:txBody>
      </p:sp>
      <p:sp>
        <p:nvSpPr>
          <p:cNvPr id="35" name="object 35"/>
          <p:cNvSpPr txBox="1"/>
          <p:nvPr/>
        </p:nvSpPr>
        <p:spPr>
          <a:xfrm>
            <a:off x="9089611" y="5245301"/>
            <a:ext cx="7302466" cy="610808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3810" algn="ctr">
              <a:lnSpc>
                <a:spcPct val="100000"/>
              </a:lnSpc>
              <a:spcBef>
                <a:spcPts val="100"/>
              </a:spcBef>
            </a:pPr>
            <a:r>
              <a:rPr sz="550" dirty="0">
                <a:latin typeface="Microsoft Sans Serif"/>
                <a:cs typeface="Microsoft Sans Serif"/>
              </a:rPr>
              <a:t>vicepresidente</a:t>
            </a:r>
            <a:r>
              <a:rPr sz="450" dirty="0">
                <a:latin typeface="Microsoft Sans Serif"/>
                <a:cs typeface="Microsoft Sans Serif"/>
              </a:rPr>
              <a:t>ROTECCIÓN</a:t>
            </a:r>
            <a:endParaRPr sz="450">
              <a:latin typeface="Microsoft Sans Serif"/>
              <a:cs typeface="Microsoft Sans Serif"/>
            </a:endParaRPr>
          </a:p>
          <a:p>
            <a:pPr marL="12700" marR="5080" indent="153670">
              <a:lnSpc>
                <a:spcPct val="143300"/>
              </a:lnSpc>
              <a:spcBef>
                <a:spcPts val="350"/>
              </a:spcBef>
            </a:pPr>
            <a:r>
              <a:rPr sz="700" spc="-30" dirty="0">
                <a:latin typeface="Microsoft Sans Serif"/>
                <a:cs typeface="Microsoft Sans Serif"/>
              </a:rPr>
              <a:t>El </a:t>
            </a:r>
            <a:r>
              <a:rPr sz="700" spc="20" dirty="0">
                <a:latin typeface="Microsoft Sans Serif"/>
                <a:cs typeface="Microsoft Sans Serif"/>
              </a:rPr>
              <a:t>relé de </a:t>
            </a:r>
            <a:r>
              <a:rPr sz="700" spc="25" dirty="0">
                <a:latin typeface="Microsoft Sans Serif"/>
                <a:cs typeface="Microsoft Sans Serif"/>
              </a:rPr>
              <a:t>protección </a:t>
            </a:r>
            <a:r>
              <a:rPr sz="700" spc="20" dirty="0">
                <a:latin typeface="Microsoft Sans Serif"/>
                <a:cs typeface="Microsoft Sans Serif"/>
              </a:rPr>
              <a:t>de </a:t>
            </a:r>
            <a:r>
              <a:rPr sz="700" spc="25" dirty="0">
                <a:latin typeface="Microsoft Sans Serif"/>
                <a:cs typeface="Microsoft Sans Serif"/>
              </a:rPr>
              <a:t>pérdida </a:t>
            </a:r>
            <a:r>
              <a:rPr sz="700" spc="20" dirty="0">
                <a:latin typeface="Microsoft Sans Serif"/>
                <a:cs typeface="Microsoft Sans Serif"/>
              </a:rPr>
              <a:t>de </a:t>
            </a:r>
            <a:r>
              <a:rPr sz="700" spc="25" dirty="0">
                <a:latin typeface="Microsoft Sans Serif"/>
                <a:cs typeface="Microsoft Sans Serif"/>
              </a:rPr>
              <a:t>campo </a:t>
            </a:r>
            <a:r>
              <a:rPr sz="700" spc="20" dirty="0">
                <a:latin typeface="Microsoft Sans Serif"/>
                <a:cs typeface="Microsoft Sans Serif"/>
              </a:rPr>
              <a:t>debe </a:t>
            </a:r>
            <a:r>
              <a:rPr sz="700" spc="25" dirty="0">
                <a:latin typeface="Microsoft Sans Serif"/>
                <a:cs typeface="Microsoft Sans Serif"/>
              </a:rPr>
              <a:t>detectar </a:t>
            </a:r>
            <a:r>
              <a:rPr sz="700" spc="20" dirty="0">
                <a:latin typeface="Microsoft Sans Serif"/>
                <a:cs typeface="Microsoft Sans Serif"/>
              </a:rPr>
              <a:t>de </a:t>
            </a:r>
            <a:r>
              <a:rPr sz="700" spc="30" dirty="0">
                <a:latin typeface="Microsoft Sans Serif"/>
                <a:cs typeface="Microsoft Sans Serif"/>
              </a:rPr>
              <a:t>manera </a:t>
            </a:r>
            <a:r>
              <a:rPr sz="700" spc="35" dirty="0">
                <a:latin typeface="Microsoft Sans Serif"/>
                <a:cs typeface="Microsoft Sans Serif"/>
              </a:rPr>
              <a:t> </a:t>
            </a:r>
            <a:r>
              <a:rPr sz="700" spc="20" dirty="0">
                <a:latin typeface="Microsoft Sans Serif"/>
                <a:cs typeface="Microsoft Sans Serif"/>
              </a:rPr>
              <a:t>confiable</a:t>
            </a:r>
            <a:r>
              <a:rPr sz="700" dirty="0">
                <a:latin typeface="Microsoft Sans Serif"/>
                <a:cs typeface="Microsoft Sans Serif"/>
              </a:rPr>
              <a:t> </a:t>
            </a:r>
            <a:r>
              <a:rPr sz="700" spc="10" dirty="0">
                <a:latin typeface="Microsoft Sans Serif"/>
                <a:cs typeface="Microsoft Sans Serif"/>
              </a:rPr>
              <a:t>la</a:t>
            </a:r>
            <a:r>
              <a:rPr sz="700" spc="5" dirty="0">
                <a:latin typeface="Microsoft Sans Serif"/>
                <a:cs typeface="Microsoft Sans Serif"/>
              </a:rPr>
              <a:t> </a:t>
            </a:r>
            <a:r>
              <a:rPr sz="700" spc="20" dirty="0">
                <a:latin typeface="Microsoft Sans Serif"/>
                <a:cs typeface="Microsoft Sans Serif"/>
              </a:rPr>
              <a:t>condición</a:t>
            </a:r>
            <a:r>
              <a:rPr sz="700" spc="5" dirty="0">
                <a:latin typeface="Microsoft Sans Serif"/>
                <a:cs typeface="Microsoft Sans Serif"/>
              </a:rPr>
              <a:t> </a:t>
            </a:r>
            <a:r>
              <a:rPr sz="700" spc="20" dirty="0">
                <a:latin typeface="Microsoft Sans Serif"/>
                <a:cs typeface="Microsoft Sans Serif"/>
              </a:rPr>
              <a:t>de</a:t>
            </a:r>
            <a:r>
              <a:rPr sz="700" spc="5" dirty="0">
                <a:latin typeface="Microsoft Sans Serif"/>
                <a:cs typeface="Microsoft Sans Serif"/>
              </a:rPr>
              <a:t> </a:t>
            </a:r>
            <a:r>
              <a:rPr sz="700" spc="25" dirty="0">
                <a:latin typeface="Microsoft Sans Serif"/>
                <a:cs typeface="Microsoft Sans Serif"/>
              </a:rPr>
              <a:t>pérdida</a:t>
            </a:r>
            <a:r>
              <a:rPr sz="700" dirty="0">
                <a:latin typeface="Microsoft Sans Serif"/>
                <a:cs typeface="Microsoft Sans Serif"/>
              </a:rPr>
              <a:t> </a:t>
            </a:r>
            <a:r>
              <a:rPr sz="700" spc="20" dirty="0">
                <a:latin typeface="Microsoft Sans Serif"/>
                <a:cs typeface="Microsoft Sans Serif"/>
              </a:rPr>
              <a:t>de</a:t>
            </a:r>
            <a:r>
              <a:rPr sz="700" spc="5" dirty="0">
                <a:latin typeface="Microsoft Sans Serif"/>
                <a:cs typeface="Microsoft Sans Serif"/>
              </a:rPr>
              <a:t> </a:t>
            </a:r>
            <a:r>
              <a:rPr sz="700" spc="15" dirty="0">
                <a:latin typeface="Microsoft Sans Serif"/>
                <a:cs typeface="Microsoft Sans Serif"/>
              </a:rPr>
              <a:t>excitación</a:t>
            </a:r>
            <a:r>
              <a:rPr sz="700" spc="5" dirty="0">
                <a:latin typeface="Microsoft Sans Serif"/>
                <a:cs typeface="Microsoft Sans Serif"/>
              </a:rPr>
              <a:t> </a:t>
            </a:r>
            <a:r>
              <a:rPr sz="700" spc="15" dirty="0">
                <a:latin typeface="Microsoft Sans Serif"/>
                <a:cs typeface="Microsoft Sans Serif"/>
              </a:rPr>
              <a:t>sin</a:t>
            </a:r>
            <a:r>
              <a:rPr sz="700" spc="5" dirty="0">
                <a:latin typeface="Microsoft Sans Serif"/>
                <a:cs typeface="Microsoft Sans Serif"/>
              </a:rPr>
              <a:t> </a:t>
            </a:r>
            <a:r>
              <a:rPr sz="700" spc="25" dirty="0">
                <a:latin typeface="Microsoft Sans Serif"/>
                <a:cs typeface="Microsoft Sans Serif"/>
              </a:rPr>
              <a:t>responder</a:t>
            </a:r>
            <a:r>
              <a:rPr sz="700" spc="5" dirty="0">
                <a:latin typeface="Microsoft Sans Serif"/>
                <a:cs typeface="Microsoft Sans Serif"/>
              </a:rPr>
              <a:t> </a:t>
            </a:r>
            <a:r>
              <a:rPr sz="700" dirty="0">
                <a:latin typeface="Microsoft Sans Serif"/>
                <a:cs typeface="Microsoft Sans Serif"/>
              </a:rPr>
              <a:t>a </a:t>
            </a:r>
            <a:r>
              <a:rPr sz="700" spc="10" dirty="0">
                <a:latin typeface="Microsoft Sans Serif"/>
                <a:cs typeface="Microsoft Sans Serif"/>
              </a:rPr>
              <a:t>oscilaciones </a:t>
            </a:r>
            <a:r>
              <a:rPr sz="700" spc="-170" dirty="0">
                <a:latin typeface="Microsoft Sans Serif"/>
                <a:cs typeface="Microsoft Sans Serif"/>
              </a:rPr>
              <a:t> </a:t>
            </a:r>
            <a:r>
              <a:rPr sz="700" spc="20" dirty="0">
                <a:latin typeface="Microsoft Sans Serif"/>
                <a:cs typeface="Microsoft Sans Serif"/>
              </a:rPr>
              <a:t>de </a:t>
            </a:r>
            <a:r>
              <a:rPr sz="700" spc="10" dirty="0">
                <a:latin typeface="Microsoft Sans Serif"/>
                <a:cs typeface="Microsoft Sans Serif"/>
              </a:rPr>
              <a:t>carga, fallas </a:t>
            </a:r>
            <a:r>
              <a:rPr sz="700" spc="20" dirty="0">
                <a:latin typeface="Microsoft Sans Serif"/>
                <a:cs typeface="Microsoft Sans Serif"/>
              </a:rPr>
              <a:t>del </a:t>
            </a:r>
            <a:r>
              <a:rPr sz="700" spc="15" dirty="0">
                <a:latin typeface="Microsoft Sans Serif"/>
                <a:cs typeface="Microsoft Sans Serif"/>
              </a:rPr>
              <a:t>sistema </a:t>
            </a:r>
            <a:r>
              <a:rPr sz="700" spc="5" dirty="0">
                <a:latin typeface="Microsoft Sans Serif"/>
                <a:cs typeface="Microsoft Sans Serif"/>
              </a:rPr>
              <a:t>y </a:t>
            </a:r>
            <a:r>
              <a:rPr sz="700" spc="30" dirty="0">
                <a:latin typeface="Microsoft Sans Serif"/>
                <a:cs typeface="Microsoft Sans Serif"/>
              </a:rPr>
              <a:t>otros </a:t>
            </a:r>
            <a:r>
              <a:rPr sz="700" spc="25" dirty="0">
                <a:latin typeface="Microsoft Sans Serif"/>
                <a:cs typeface="Microsoft Sans Serif"/>
              </a:rPr>
              <a:t>transitorios </a:t>
            </a:r>
            <a:r>
              <a:rPr sz="700" spc="30" dirty="0">
                <a:latin typeface="Microsoft Sans Serif"/>
                <a:cs typeface="Microsoft Sans Serif"/>
              </a:rPr>
              <a:t>que </a:t>
            </a:r>
            <a:r>
              <a:rPr sz="700" spc="35" dirty="0">
                <a:latin typeface="Microsoft Sans Serif"/>
                <a:cs typeface="Microsoft Sans Serif"/>
              </a:rPr>
              <a:t>no </a:t>
            </a:r>
            <a:r>
              <a:rPr sz="700" spc="10" dirty="0">
                <a:latin typeface="Microsoft Sans Serif"/>
                <a:cs typeface="Microsoft Sans Serif"/>
              </a:rPr>
              <a:t>causen </a:t>
            </a:r>
            <a:r>
              <a:rPr sz="700" spc="20" dirty="0">
                <a:latin typeface="Microsoft Sans Serif"/>
                <a:cs typeface="Microsoft Sans Serif"/>
              </a:rPr>
              <a:t>inestabilidad </a:t>
            </a:r>
            <a:r>
              <a:rPr sz="700" spc="-175" dirty="0">
                <a:latin typeface="Microsoft Sans Serif"/>
                <a:cs typeface="Microsoft Sans Serif"/>
              </a:rPr>
              <a:t> </a:t>
            </a:r>
            <a:r>
              <a:rPr sz="700" spc="20" dirty="0">
                <a:latin typeface="Microsoft Sans Serif"/>
                <a:cs typeface="Microsoft Sans Serif"/>
              </a:rPr>
              <a:t>de </a:t>
            </a:r>
            <a:r>
              <a:rPr sz="700" spc="10" dirty="0">
                <a:latin typeface="Microsoft Sans Serif"/>
                <a:cs typeface="Microsoft Sans Serif"/>
              </a:rPr>
              <a:t>la </a:t>
            </a:r>
            <a:r>
              <a:rPr sz="700" spc="25" dirty="0">
                <a:latin typeface="Microsoft Sans Serif"/>
                <a:cs typeface="Microsoft Sans Serif"/>
              </a:rPr>
              <a:t>máquina. </a:t>
            </a:r>
            <a:r>
              <a:rPr sz="700" spc="-5" dirty="0">
                <a:latin typeface="Microsoft Sans Serif"/>
                <a:cs typeface="Microsoft Sans Serif"/>
              </a:rPr>
              <a:t>Los </a:t>
            </a:r>
            <a:r>
              <a:rPr sz="700" spc="10" dirty="0">
                <a:latin typeface="Microsoft Sans Serif"/>
                <a:cs typeface="Microsoft Sans Serif"/>
              </a:rPr>
              <a:t>relés </a:t>
            </a:r>
            <a:r>
              <a:rPr sz="700" spc="20" dirty="0">
                <a:latin typeface="Microsoft Sans Serif"/>
                <a:cs typeface="Microsoft Sans Serif"/>
              </a:rPr>
              <a:t>de </a:t>
            </a:r>
            <a:r>
              <a:rPr sz="700" spc="25" dirty="0">
                <a:latin typeface="Microsoft Sans Serif"/>
                <a:cs typeface="Microsoft Sans Serif"/>
              </a:rPr>
              <a:t>pérdida </a:t>
            </a:r>
            <a:r>
              <a:rPr sz="700" spc="20" dirty="0">
                <a:latin typeface="Microsoft Sans Serif"/>
                <a:cs typeface="Microsoft Sans Serif"/>
              </a:rPr>
              <a:t>de </a:t>
            </a:r>
            <a:r>
              <a:rPr sz="700" spc="15" dirty="0">
                <a:latin typeface="Microsoft Sans Serif"/>
                <a:cs typeface="Microsoft Sans Serif"/>
              </a:rPr>
              <a:t>excitación </a:t>
            </a:r>
            <a:r>
              <a:rPr sz="700" spc="20" dirty="0">
                <a:latin typeface="Microsoft Sans Serif"/>
                <a:cs typeface="Microsoft Sans Serif"/>
              </a:rPr>
              <a:t>disponibles </a:t>
            </a:r>
            <a:r>
              <a:rPr sz="700" spc="25" dirty="0">
                <a:latin typeface="Microsoft Sans Serif"/>
                <a:cs typeface="Microsoft Sans Serif"/>
              </a:rPr>
              <a:t>actualmente </a:t>
            </a:r>
            <a:r>
              <a:rPr sz="700" spc="30" dirty="0">
                <a:latin typeface="Microsoft Sans Serif"/>
                <a:cs typeface="Microsoft Sans Serif"/>
              </a:rPr>
              <a:t> proporcionan una </a:t>
            </a:r>
            <a:r>
              <a:rPr sz="700" spc="25" dirty="0">
                <a:latin typeface="Microsoft Sans Serif"/>
                <a:cs typeface="Microsoft Sans Serif"/>
              </a:rPr>
              <a:t>protección </a:t>
            </a:r>
            <a:r>
              <a:rPr sz="700" spc="15" dirty="0">
                <a:latin typeface="Microsoft Sans Serif"/>
                <a:cs typeface="Microsoft Sans Serif"/>
              </a:rPr>
              <a:t>fiable. </a:t>
            </a:r>
            <a:r>
              <a:rPr sz="700" spc="-30" dirty="0">
                <a:latin typeface="Microsoft Sans Serif"/>
                <a:cs typeface="Microsoft Sans Serif"/>
              </a:rPr>
              <a:t>El </a:t>
            </a:r>
            <a:r>
              <a:rPr sz="700" spc="20" dirty="0">
                <a:latin typeface="Microsoft Sans Serif"/>
                <a:cs typeface="Microsoft Sans Serif"/>
              </a:rPr>
              <a:t>potencial de </a:t>
            </a:r>
            <a:r>
              <a:rPr sz="700" spc="30" dirty="0">
                <a:latin typeface="Microsoft Sans Serif"/>
                <a:cs typeface="Microsoft Sans Serif"/>
              </a:rPr>
              <a:t>mal funcionamiento </a:t>
            </a:r>
            <a:r>
              <a:rPr sz="700" spc="20" dirty="0">
                <a:latin typeface="Microsoft Sans Serif"/>
                <a:cs typeface="Microsoft Sans Serif"/>
              </a:rPr>
              <a:t>de </a:t>
            </a:r>
            <a:r>
              <a:rPr sz="700" spc="-175" dirty="0">
                <a:latin typeface="Microsoft Sans Serif"/>
                <a:cs typeface="Microsoft Sans Serif"/>
              </a:rPr>
              <a:t> </a:t>
            </a:r>
            <a:r>
              <a:rPr sz="700" spc="10" dirty="0">
                <a:latin typeface="Microsoft Sans Serif"/>
                <a:cs typeface="Microsoft Sans Serif"/>
              </a:rPr>
              <a:t>estos relés </a:t>
            </a:r>
            <a:r>
              <a:rPr sz="700" spc="30" dirty="0">
                <a:latin typeface="Microsoft Sans Serif"/>
                <a:cs typeface="Microsoft Sans Serif"/>
              </a:rPr>
              <a:t>debido </a:t>
            </a:r>
            <a:r>
              <a:rPr sz="700" dirty="0">
                <a:latin typeface="Microsoft Sans Serif"/>
                <a:cs typeface="Microsoft Sans Serif"/>
              </a:rPr>
              <a:t>a </a:t>
            </a:r>
            <a:r>
              <a:rPr sz="700" spc="25" dirty="0">
                <a:latin typeface="Microsoft Sans Serif"/>
                <a:cs typeface="Microsoft Sans Serif"/>
              </a:rPr>
              <a:t>perturbaciones </a:t>
            </a:r>
            <a:r>
              <a:rPr sz="700" spc="20" dirty="0">
                <a:latin typeface="Microsoft Sans Serif"/>
                <a:cs typeface="Microsoft Sans Serif"/>
              </a:rPr>
              <a:t>del </a:t>
            </a:r>
            <a:r>
              <a:rPr sz="700" spc="15" dirty="0">
                <a:latin typeface="Microsoft Sans Serif"/>
                <a:cs typeface="Microsoft Sans Serif"/>
              </a:rPr>
              <a:t>sistema </a:t>
            </a:r>
            <a:r>
              <a:rPr sz="700" spc="-5" dirty="0">
                <a:latin typeface="Microsoft Sans Serif"/>
                <a:cs typeface="Microsoft Sans Serif"/>
              </a:rPr>
              <a:t>es </a:t>
            </a:r>
            <a:r>
              <a:rPr sz="700" spc="20" dirty="0">
                <a:latin typeface="Microsoft Sans Serif"/>
                <a:cs typeface="Microsoft Sans Serif"/>
              </a:rPr>
              <a:t>bajo </a:t>
            </a:r>
            <a:r>
              <a:rPr sz="700" spc="25" dirty="0">
                <a:latin typeface="Microsoft Sans Serif"/>
                <a:cs typeface="Microsoft Sans Serif"/>
              </a:rPr>
              <a:t>cuando </a:t>
            </a:r>
            <a:r>
              <a:rPr sz="700" spc="-5" dirty="0">
                <a:latin typeface="Microsoft Sans Serif"/>
                <a:cs typeface="Microsoft Sans Serif"/>
              </a:rPr>
              <a:t>se </a:t>
            </a:r>
            <a:r>
              <a:rPr sz="700" dirty="0">
                <a:latin typeface="Microsoft Sans Serif"/>
                <a:cs typeface="Microsoft Sans Serif"/>
              </a:rPr>
              <a:t> </a:t>
            </a:r>
            <a:r>
              <a:rPr sz="700" spc="30" dirty="0">
                <a:latin typeface="Microsoft Sans Serif"/>
                <a:cs typeface="Microsoft Sans Serif"/>
              </a:rPr>
              <a:t>configuran</a:t>
            </a:r>
            <a:r>
              <a:rPr sz="700" spc="-10" dirty="0">
                <a:latin typeface="Microsoft Sans Serif"/>
                <a:cs typeface="Microsoft Sans Serif"/>
              </a:rPr>
              <a:t> </a:t>
            </a:r>
            <a:r>
              <a:rPr sz="700" spc="25" dirty="0">
                <a:latin typeface="Microsoft Sans Serif"/>
                <a:cs typeface="Microsoft Sans Serif"/>
              </a:rPr>
              <a:t>correctamente.</a:t>
            </a:r>
            <a:endParaRPr sz="700">
              <a:latin typeface="Microsoft Sans Serif"/>
              <a:cs typeface="Microsoft Sans Serif"/>
            </a:endParaRPr>
          </a:p>
        </p:txBody>
      </p:sp>
      <p:sp>
        <p:nvSpPr>
          <p:cNvPr id="36" name="object 36"/>
          <p:cNvSpPr txBox="1"/>
          <p:nvPr/>
        </p:nvSpPr>
        <p:spPr>
          <a:xfrm>
            <a:off x="1895508" y="5800846"/>
            <a:ext cx="347667" cy="305212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sz="700" spc="5" dirty="0">
                <a:latin typeface="Microsoft Sans Serif"/>
                <a:cs typeface="Microsoft Sans Serif"/>
              </a:rPr>
              <a:t>0,5</a:t>
            </a:r>
            <a:endParaRPr sz="700">
              <a:latin typeface="Microsoft Sans Serif"/>
              <a:cs typeface="Microsoft Sans Serif"/>
            </a:endParaRPr>
          </a:p>
          <a:p>
            <a:pPr marL="18415">
              <a:lnSpc>
                <a:spcPct val="100000"/>
              </a:lnSpc>
              <a:spcBef>
                <a:spcPts val="620"/>
              </a:spcBef>
            </a:pPr>
            <a:r>
              <a:rPr sz="700" spc="35" dirty="0">
                <a:latin typeface="Microsoft Sans Serif"/>
                <a:cs typeface="Microsoft Sans Serif"/>
              </a:rPr>
              <a:t>–R</a:t>
            </a:r>
            <a:endParaRPr sz="700">
              <a:latin typeface="Microsoft Sans Serif"/>
              <a:cs typeface="Microsoft Sans Serif"/>
            </a:endParaRPr>
          </a:p>
        </p:txBody>
      </p:sp>
      <p:sp>
        <p:nvSpPr>
          <p:cNvPr id="37" name="object 37"/>
          <p:cNvSpPr txBox="1"/>
          <p:nvPr/>
        </p:nvSpPr>
        <p:spPr>
          <a:xfrm>
            <a:off x="4894176" y="5863339"/>
            <a:ext cx="555098" cy="120546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>
              <a:lnSpc>
                <a:spcPct val="100000"/>
              </a:lnSpc>
              <a:spcBef>
                <a:spcPts val="100"/>
              </a:spcBef>
            </a:pPr>
            <a:r>
              <a:rPr sz="700" spc="-65" dirty="0">
                <a:latin typeface="Microsoft Sans Serif"/>
                <a:cs typeface="Microsoft Sans Serif"/>
              </a:rPr>
              <a:t>C</a:t>
            </a:r>
            <a:endParaRPr sz="700">
              <a:latin typeface="Microsoft Sans Serif"/>
              <a:cs typeface="Microsoft Sans Serif"/>
            </a:endParaRPr>
          </a:p>
        </p:txBody>
      </p:sp>
      <p:sp>
        <p:nvSpPr>
          <p:cNvPr id="38" name="object 38"/>
          <p:cNvSpPr txBox="1"/>
          <p:nvPr/>
        </p:nvSpPr>
        <p:spPr>
          <a:xfrm>
            <a:off x="8044778" y="5986769"/>
            <a:ext cx="303843" cy="120546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sz="700" spc="-40" dirty="0">
                <a:latin typeface="Microsoft Sans Serif"/>
                <a:cs typeface="Microsoft Sans Serif"/>
              </a:rPr>
              <a:t>+R</a:t>
            </a:r>
            <a:endParaRPr sz="700">
              <a:latin typeface="Microsoft Sans Serif"/>
              <a:cs typeface="Microsoft Sans Serif"/>
            </a:endParaRPr>
          </a:p>
        </p:txBody>
      </p:sp>
      <p:sp>
        <p:nvSpPr>
          <p:cNvPr id="39" name="object 39"/>
          <p:cNvSpPr txBox="1"/>
          <p:nvPr/>
        </p:nvSpPr>
        <p:spPr>
          <a:xfrm>
            <a:off x="4396419" y="6119353"/>
            <a:ext cx="525883" cy="120546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>
              <a:lnSpc>
                <a:spcPct val="100000"/>
              </a:lnSpc>
              <a:spcBef>
                <a:spcPts val="100"/>
              </a:spcBef>
            </a:pPr>
            <a:r>
              <a:rPr sz="700" spc="-15" dirty="0">
                <a:latin typeface="Microsoft Sans Serif"/>
                <a:cs typeface="Microsoft Sans Serif"/>
              </a:rPr>
              <a:t>(a)</a:t>
            </a:r>
            <a:endParaRPr sz="700">
              <a:latin typeface="Microsoft Sans Serif"/>
              <a:cs typeface="Microsoft Sans Serif"/>
            </a:endParaRPr>
          </a:p>
        </p:txBody>
      </p:sp>
      <p:sp>
        <p:nvSpPr>
          <p:cNvPr id="40" name="object 40"/>
          <p:cNvSpPr txBox="1"/>
          <p:nvPr/>
        </p:nvSpPr>
        <p:spPr>
          <a:xfrm>
            <a:off x="3852968" y="6209308"/>
            <a:ext cx="547795" cy="120546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31750">
              <a:lnSpc>
                <a:spcPct val="100000"/>
              </a:lnSpc>
              <a:spcBef>
                <a:spcPts val="100"/>
              </a:spcBef>
            </a:pPr>
            <a:r>
              <a:rPr sz="700" spc="5" dirty="0">
                <a:latin typeface="Microsoft Sans Serif"/>
                <a:cs typeface="Microsoft Sans Serif"/>
              </a:rPr>
              <a:t>D</a:t>
            </a:r>
            <a:endParaRPr sz="700">
              <a:latin typeface="Microsoft Sans Serif"/>
              <a:cs typeface="Microsoft Sans Serif"/>
            </a:endParaRPr>
          </a:p>
        </p:txBody>
      </p:sp>
      <p:sp>
        <p:nvSpPr>
          <p:cNvPr id="41" name="object 41"/>
          <p:cNvSpPr txBox="1"/>
          <p:nvPr/>
        </p:nvSpPr>
        <p:spPr>
          <a:xfrm>
            <a:off x="3852968" y="6444502"/>
            <a:ext cx="547795" cy="58991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66675">
              <a:lnSpc>
                <a:spcPct val="100000"/>
              </a:lnSpc>
              <a:spcBef>
                <a:spcPts val="100"/>
              </a:spcBef>
            </a:pPr>
            <a:r>
              <a:rPr sz="300" spc="-10" dirty="0">
                <a:latin typeface="Microsoft Sans Serif"/>
                <a:cs typeface="Microsoft Sans Serif"/>
              </a:rPr>
              <a:t>GRAMO</a:t>
            </a:r>
            <a:endParaRPr sz="300">
              <a:latin typeface="Microsoft Sans Serif"/>
              <a:cs typeface="Microsoft Sans Serif"/>
            </a:endParaRPr>
          </a:p>
        </p:txBody>
      </p:sp>
      <p:sp>
        <p:nvSpPr>
          <p:cNvPr id="42" name="object 42"/>
          <p:cNvSpPr txBox="1"/>
          <p:nvPr/>
        </p:nvSpPr>
        <p:spPr>
          <a:xfrm>
            <a:off x="7022287" y="6332221"/>
            <a:ext cx="505432" cy="157735"/>
          </a:xfrm>
          <a:prstGeom prst="rect">
            <a:avLst/>
          </a:prstGeom>
          <a:ln w="3175">
            <a:solidFill>
              <a:srgbClr val="000000"/>
            </a:solidFill>
          </a:ln>
        </p:spPr>
        <p:txBody>
          <a:bodyPr vert="horz" wrap="square" lIns="0" tIns="49530" rIns="0" bIns="0" rtlCol="0">
            <a:spAutoFit/>
          </a:bodyPr>
          <a:lstStyle/>
          <a:p>
            <a:pPr marL="71120">
              <a:lnSpc>
                <a:spcPct val="100000"/>
              </a:lnSpc>
              <a:spcBef>
                <a:spcPts val="390"/>
              </a:spcBef>
            </a:pPr>
            <a:r>
              <a:rPr sz="700" spc="45" dirty="0">
                <a:latin typeface="Microsoft Sans Serif"/>
                <a:cs typeface="Microsoft Sans Serif"/>
              </a:rPr>
              <a:t>mi</a:t>
            </a:r>
            <a:endParaRPr sz="700">
              <a:latin typeface="Microsoft Sans Serif"/>
              <a:cs typeface="Microsoft Sans Serif"/>
            </a:endParaRPr>
          </a:p>
        </p:txBody>
      </p:sp>
      <p:sp>
        <p:nvSpPr>
          <p:cNvPr id="43" name="object 43"/>
          <p:cNvSpPr txBox="1"/>
          <p:nvPr/>
        </p:nvSpPr>
        <p:spPr>
          <a:xfrm>
            <a:off x="1927033" y="6483577"/>
            <a:ext cx="331598" cy="120546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sz="700" spc="140" dirty="0">
                <a:latin typeface="Microsoft Sans Serif"/>
                <a:cs typeface="Microsoft Sans Serif"/>
              </a:rPr>
              <a:t>–</a:t>
            </a:r>
            <a:r>
              <a:rPr sz="700" spc="-5" dirty="0">
                <a:latin typeface="Microsoft Sans Serif"/>
                <a:cs typeface="Microsoft Sans Serif"/>
              </a:rPr>
              <a:t> </a:t>
            </a:r>
            <a:r>
              <a:rPr sz="700" spc="10" dirty="0">
                <a:latin typeface="Microsoft Sans Serif"/>
                <a:cs typeface="Microsoft Sans Serif"/>
              </a:rPr>
              <a:t>1</a:t>
            </a:r>
            <a:endParaRPr sz="700">
              <a:latin typeface="Microsoft Sans Serif"/>
              <a:cs typeface="Microsoft Sans Serif"/>
            </a:endParaRPr>
          </a:p>
        </p:txBody>
      </p:sp>
      <p:sp>
        <p:nvSpPr>
          <p:cNvPr id="44" name="object 44"/>
          <p:cNvSpPr txBox="1"/>
          <p:nvPr/>
        </p:nvSpPr>
        <p:spPr>
          <a:xfrm>
            <a:off x="4925768" y="6559297"/>
            <a:ext cx="525883" cy="64120"/>
          </a:xfrm>
          <a:prstGeom prst="rect">
            <a:avLst/>
          </a:prstGeom>
          <a:ln w="3175">
            <a:solidFill>
              <a:srgbClr val="000000"/>
            </a:solidFill>
          </a:ln>
        </p:spPr>
        <p:txBody>
          <a:bodyPr vert="horz" wrap="square" lIns="0" tIns="0" rIns="0" bIns="0" rtlCol="0">
            <a:spAutoFit/>
          </a:bodyPr>
          <a:lstStyle/>
          <a:p>
            <a:pPr marL="57785">
              <a:lnSpc>
                <a:spcPts val="500"/>
              </a:lnSpc>
            </a:pPr>
            <a:r>
              <a:rPr sz="700" spc="-65" dirty="0">
                <a:latin typeface="Microsoft Sans Serif"/>
                <a:cs typeface="Microsoft Sans Serif"/>
              </a:rPr>
              <a:t>F</a:t>
            </a:r>
            <a:endParaRPr sz="700">
              <a:latin typeface="Microsoft Sans Serif"/>
              <a:cs typeface="Microsoft Sans Serif"/>
            </a:endParaRPr>
          </a:p>
        </p:txBody>
      </p:sp>
      <p:sp>
        <p:nvSpPr>
          <p:cNvPr id="45" name="object 45"/>
          <p:cNvSpPr txBox="1"/>
          <p:nvPr/>
        </p:nvSpPr>
        <p:spPr>
          <a:xfrm>
            <a:off x="9089611" y="6577111"/>
            <a:ext cx="7431015" cy="759695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sz="600" spc="-15" dirty="0">
                <a:latin typeface="Microsoft Sans Serif"/>
                <a:cs typeface="Microsoft Sans Serif"/>
              </a:rPr>
              <a:t>A.</a:t>
            </a:r>
            <a:r>
              <a:rPr sz="600" spc="-10" dirty="0">
                <a:latin typeface="Microsoft Sans Serif"/>
                <a:cs typeface="Microsoft Sans Serif"/>
              </a:rPr>
              <a:t> </a:t>
            </a:r>
            <a:r>
              <a:rPr sz="600" spc="5" dirty="0">
                <a:latin typeface="Microsoft Sans Serif"/>
                <a:cs typeface="Microsoft Sans Serif"/>
              </a:rPr>
              <a:t>Esquemas</a:t>
            </a:r>
            <a:r>
              <a:rPr sz="600" spc="-5" dirty="0">
                <a:latin typeface="Microsoft Sans Serif"/>
                <a:cs typeface="Microsoft Sans Serif"/>
              </a:rPr>
              <a:t> </a:t>
            </a:r>
            <a:r>
              <a:rPr sz="600" spc="20" dirty="0">
                <a:latin typeface="Microsoft Sans Serif"/>
                <a:cs typeface="Microsoft Sans Serif"/>
              </a:rPr>
              <a:t>de</a:t>
            </a:r>
            <a:r>
              <a:rPr sz="600" spc="-10" dirty="0">
                <a:latin typeface="Microsoft Sans Serif"/>
                <a:cs typeface="Microsoft Sans Serif"/>
              </a:rPr>
              <a:t> </a:t>
            </a:r>
            <a:r>
              <a:rPr sz="600" spc="20" dirty="0">
                <a:latin typeface="Microsoft Sans Serif"/>
                <a:cs typeface="Microsoft Sans Serif"/>
              </a:rPr>
              <a:t>protección</a:t>
            </a:r>
            <a:r>
              <a:rPr sz="600" spc="-5" dirty="0">
                <a:latin typeface="Microsoft Sans Serif"/>
                <a:cs typeface="Microsoft Sans Serif"/>
              </a:rPr>
              <a:t> </a:t>
            </a:r>
            <a:r>
              <a:rPr sz="600" spc="10" dirty="0">
                <a:latin typeface="Microsoft Sans Serif"/>
                <a:cs typeface="Microsoft Sans Serif"/>
              </a:rPr>
              <a:t>basados </a:t>
            </a:r>
            <a:r>
              <a:rPr sz="600" spc="130" dirty="0">
                <a:latin typeface="Microsoft Sans Serif"/>
                <a:cs typeface="Microsoft Sans Serif"/>
              </a:rPr>
              <a:t> </a:t>
            </a:r>
            <a:r>
              <a:rPr sz="600" spc="20" dirty="0">
                <a:latin typeface="Microsoft Sans Serif"/>
                <a:cs typeface="Microsoft Sans Serif"/>
              </a:rPr>
              <a:t>en</a:t>
            </a:r>
            <a:r>
              <a:rPr sz="600" spc="-10" dirty="0">
                <a:latin typeface="Microsoft Sans Serif"/>
                <a:cs typeface="Microsoft Sans Serif"/>
              </a:rPr>
              <a:t> </a:t>
            </a:r>
            <a:r>
              <a:rPr sz="600" spc="10" dirty="0">
                <a:latin typeface="Microsoft Sans Serif"/>
                <a:cs typeface="Microsoft Sans Serif"/>
              </a:rPr>
              <a:t>la</a:t>
            </a:r>
            <a:r>
              <a:rPr sz="600" spc="-5" dirty="0">
                <a:latin typeface="Microsoft Sans Serif"/>
                <a:cs typeface="Microsoft Sans Serif"/>
              </a:rPr>
              <a:t> </a:t>
            </a:r>
            <a:r>
              <a:rPr sz="600" spc="25" dirty="0">
                <a:latin typeface="Microsoft Sans Serif"/>
                <a:cs typeface="Microsoft Sans Serif"/>
              </a:rPr>
              <a:t>corriente</a:t>
            </a:r>
            <a:r>
              <a:rPr sz="600" spc="-5" dirty="0">
                <a:latin typeface="Microsoft Sans Serif"/>
                <a:cs typeface="Microsoft Sans Serif"/>
              </a:rPr>
              <a:t> </a:t>
            </a:r>
            <a:r>
              <a:rPr sz="600" spc="20" dirty="0">
                <a:latin typeface="Microsoft Sans Serif"/>
                <a:cs typeface="Microsoft Sans Serif"/>
              </a:rPr>
              <a:t>de</a:t>
            </a:r>
            <a:r>
              <a:rPr sz="600" spc="-10" dirty="0">
                <a:latin typeface="Microsoft Sans Serif"/>
                <a:cs typeface="Microsoft Sans Serif"/>
              </a:rPr>
              <a:t> </a:t>
            </a:r>
            <a:r>
              <a:rPr sz="600" spc="20" dirty="0">
                <a:latin typeface="Microsoft Sans Serif"/>
                <a:cs typeface="Microsoft Sans Serif"/>
              </a:rPr>
              <a:t>campo</a:t>
            </a:r>
            <a:endParaRPr sz="600">
              <a:latin typeface="Microsoft Sans Serif"/>
              <a:cs typeface="Microsoft Sans Serif"/>
            </a:endParaRPr>
          </a:p>
          <a:p>
            <a:pPr marL="12700" marR="5080" indent="153670">
              <a:lnSpc>
                <a:spcPct val="143200"/>
              </a:lnSpc>
              <a:spcBef>
                <a:spcPts val="254"/>
              </a:spcBef>
            </a:pPr>
            <a:r>
              <a:rPr sz="700" spc="-5" dirty="0">
                <a:latin typeface="Microsoft Sans Serif"/>
                <a:cs typeface="Microsoft Sans Serif"/>
              </a:rPr>
              <a:t>Los </a:t>
            </a:r>
            <a:r>
              <a:rPr sz="700" spc="15" dirty="0">
                <a:latin typeface="Microsoft Sans Serif"/>
                <a:cs typeface="Microsoft Sans Serif"/>
              </a:rPr>
              <a:t>esquemas </a:t>
            </a:r>
            <a:r>
              <a:rPr sz="700" spc="20" dirty="0">
                <a:latin typeface="Microsoft Sans Serif"/>
                <a:cs typeface="Microsoft Sans Serif"/>
              </a:rPr>
              <a:t>de </a:t>
            </a:r>
            <a:r>
              <a:rPr sz="700" spc="25" dirty="0">
                <a:latin typeface="Microsoft Sans Serif"/>
                <a:cs typeface="Microsoft Sans Serif"/>
              </a:rPr>
              <a:t>protección </a:t>
            </a:r>
            <a:r>
              <a:rPr sz="700" spc="10" dirty="0">
                <a:latin typeface="Microsoft Sans Serif"/>
                <a:cs typeface="Microsoft Sans Serif"/>
              </a:rPr>
              <a:t>basados</a:t>
            </a:r>
            <a:r>
              <a:rPr sz="700" spc="15" dirty="0">
                <a:latin typeface="Microsoft Sans Serif"/>
                <a:cs typeface="Microsoft Sans Serif"/>
              </a:rPr>
              <a:t> </a:t>
            </a:r>
            <a:r>
              <a:rPr sz="700" spc="20" dirty="0">
                <a:latin typeface="Microsoft Sans Serif"/>
                <a:cs typeface="Microsoft Sans Serif"/>
              </a:rPr>
              <a:t>en </a:t>
            </a:r>
            <a:r>
              <a:rPr sz="700" spc="10" dirty="0">
                <a:latin typeface="Microsoft Sans Serif"/>
                <a:cs typeface="Microsoft Sans Serif"/>
              </a:rPr>
              <a:t>la </a:t>
            </a:r>
            <a:r>
              <a:rPr sz="700" spc="25" dirty="0">
                <a:latin typeface="Microsoft Sans Serif"/>
                <a:cs typeface="Microsoft Sans Serif"/>
              </a:rPr>
              <a:t>medición </a:t>
            </a:r>
            <a:r>
              <a:rPr sz="700" spc="20" dirty="0">
                <a:latin typeface="Microsoft Sans Serif"/>
                <a:cs typeface="Microsoft Sans Serif"/>
              </a:rPr>
              <a:t>de </a:t>
            </a:r>
            <a:r>
              <a:rPr sz="700" spc="10" dirty="0">
                <a:latin typeface="Microsoft Sans Serif"/>
                <a:cs typeface="Microsoft Sans Serif"/>
              </a:rPr>
              <a:t>la </a:t>
            </a:r>
            <a:r>
              <a:rPr sz="700" spc="25" dirty="0">
                <a:latin typeface="Microsoft Sans Serif"/>
                <a:cs typeface="Microsoft Sans Serif"/>
              </a:rPr>
              <a:t>corriente </a:t>
            </a:r>
            <a:r>
              <a:rPr sz="700" spc="20" dirty="0">
                <a:latin typeface="Microsoft Sans Serif"/>
                <a:cs typeface="Microsoft Sans Serif"/>
              </a:rPr>
              <a:t>de </a:t>
            </a:r>
            <a:r>
              <a:rPr sz="700" spc="25" dirty="0">
                <a:latin typeface="Microsoft Sans Serif"/>
                <a:cs typeface="Microsoft Sans Serif"/>
              </a:rPr>
              <a:t> campo </a:t>
            </a:r>
            <a:r>
              <a:rPr sz="700" spc="20" dirty="0">
                <a:latin typeface="Microsoft Sans Serif"/>
                <a:cs typeface="Microsoft Sans Serif"/>
              </a:rPr>
              <a:t>de </a:t>
            </a:r>
            <a:r>
              <a:rPr sz="700" spc="10" dirty="0">
                <a:latin typeface="Microsoft Sans Serif"/>
                <a:cs typeface="Microsoft Sans Serif"/>
              </a:rPr>
              <a:t>la </a:t>
            </a:r>
            <a:r>
              <a:rPr sz="700" spc="30" dirty="0">
                <a:latin typeface="Microsoft Sans Serif"/>
                <a:cs typeface="Microsoft Sans Serif"/>
              </a:rPr>
              <a:t>máquina </a:t>
            </a:r>
            <a:r>
              <a:rPr sz="700" spc="20" dirty="0">
                <a:latin typeface="Microsoft Sans Serif"/>
                <a:cs typeface="Microsoft Sans Serif"/>
              </a:rPr>
              <a:t>con </a:t>
            </a:r>
            <a:r>
              <a:rPr sz="700" spc="10" dirty="0">
                <a:latin typeface="Microsoft Sans Serif"/>
                <a:cs typeface="Microsoft Sans Serif"/>
              </a:rPr>
              <a:t>relés </a:t>
            </a:r>
            <a:r>
              <a:rPr sz="700" spc="20" dirty="0">
                <a:latin typeface="Microsoft Sans Serif"/>
                <a:cs typeface="Microsoft Sans Serif"/>
              </a:rPr>
              <a:t>de </a:t>
            </a:r>
            <a:r>
              <a:rPr sz="700" spc="25" dirty="0">
                <a:latin typeface="Microsoft Sans Serif"/>
                <a:cs typeface="Microsoft Sans Serif"/>
              </a:rPr>
              <a:t>sobrecorriente </a:t>
            </a:r>
            <a:r>
              <a:rPr sz="700" spc="5" dirty="0">
                <a:latin typeface="Microsoft Sans Serif"/>
                <a:cs typeface="Microsoft Sans Serif"/>
              </a:rPr>
              <a:t>y </a:t>
            </a:r>
            <a:r>
              <a:rPr sz="700" spc="15" dirty="0">
                <a:latin typeface="Microsoft Sans Serif"/>
                <a:cs typeface="Microsoft Sans Serif"/>
              </a:rPr>
              <a:t>baja </a:t>
            </a:r>
            <a:r>
              <a:rPr sz="700" spc="25" dirty="0">
                <a:latin typeface="Microsoft Sans Serif"/>
                <a:cs typeface="Microsoft Sans Serif"/>
              </a:rPr>
              <a:t>corriente </a:t>
            </a:r>
            <a:r>
              <a:rPr sz="700" spc="30" dirty="0">
                <a:latin typeface="Microsoft Sans Serif"/>
                <a:cs typeface="Microsoft Sans Serif"/>
              </a:rPr>
              <a:t>pueden </a:t>
            </a:r>
            <a:r>
              <a:rPr sz="700" spc="35" dirty="0">
                <a:latin typeface="Microsoft Sans Serif"/>
                <a:cs typeface="Microsoft Sans Serif"/>
              </a:rPr>
              <a:t> </a:t>
            </a:r>
            <a:r>
              <a:rPr sz="700" spc="25" dirty="0">
                <a:latin typeface="Microsoft Sans Serif"/>
                <a:cs typeface="Microsoft Sans Serif"/>
              </a:rPr>
              <a:t>detectar </a:t>
            </a:r>
            <a:r>
              <a:rPr sz="700" spc="10" dirty="0">
                <a:latin typeface="Microsoft Sans Serif"/>
                <a:cs typeface="Microsoft Sans Serif"/>
              </a:rPr>
              <a:t>la </a:t>
            </a:r>
            <a:r>
              <a:rPr sz="700" spc="25" dirty="0">
                <a:latin typeface="Microsoft Sans Serif"/>
                <a:cs typeface="Microsoft Sans Serif"/>
              </a:rPr>
              <a:t>pérdida </a:t>
            </a:r>
            <a:r>
              <a:rPr sz="700" spc="20" dirty="0">
                <a:latin typeface="Microsoft Sans Serif"/>
                <a:cs typeface="Microsoft Sans Serif"/>
              </a:rPr>
              <a:t>de </a:t>
            </a:r>
            <a:r>
              <a:rPr sz="700" spc="15" dirty="0">
                <a:latin typeface="Microsoft Sans Serif"/>
                <a:cs typeface="Microsoft Sans Serif"/>
              </a:rPr>
              <a:t>excitación </a:t>
            </a:r>
            <a:r>
              <a:rPr sz="700" spc="20" dirty="0">
                <a:latin typeface="Microsoft Sans Serif"/>
                <a:cs typeface="Microsoft Sans Serif"/>
              </a:rPr>
              <a:t>del </a:t>
            </a:r>
            <a:r>
              <a:rPr sz="700" spc="25" dirty="0">
                <a:latin typeface="Microsoft Sans Serif"/>
                <a:cs typeface="Microsoft Sans Serif"/>
              </a:rPr>
              <a:t>generador. </a:t>
            </a:r>
            <a:r>
              <a:rPr sz="700" spc="-10" dirty="0">
                <a:latin typeface="Microsoft Sans Serif"/>
                <a:cs typeface="Microsoft Sans Serif"/>
              </a:rPr>
              <a:t>Sin </a:t>
            </a:r>
            <a:r>
              <a:rPr sz="700" spc="30" dirty="0">
                <a:latin typeface="Microsoft Sans Serif"/>
                <a:cs typeface="Microsoft Sans Serif"/>
              </a:rPr>
              <a:t>embargo, </a:t>
            </a:r>
            <a:r>
              <a:rPr sz="700" spc="10" dirty="0">
                <a:latin typeface="Microsoft Sans Serif"/>
                <a:cs typeface="Microsoft Sans Serif"/>
              </a:rPr>
              <a:t>este </a:t>
            </a:r>
            <a:r>
              <a:rPr sz="700" spc="20" dirty="0">
                <a:latin typeface="Microsoft Sans Serif"/>
                <a:cs typeface="Microsoft Sans Serif"/>
              </a:rPr>
              <a:t>esquema </a:t>
            </a:r>
            <a:r>
              <a:rPr sz="700" spc="-180" dirty="0">
                <a:latin typeface="Microsoft Sans Serif"/>
                <a:cs typeface="Microsoft Sans Serif"/>
              </a:rPr>
              <a:t> </a:t>
            </a:r>
            <a:r>
              <a:rPr sz="700" spc="35" dirty="0">
                <a:latin typeface="Microsoft Sans Serif"/>
                <a:cs typeface="Microsoft Sans Serif"/>
              </a:rPr>
              <a:t>no</a:t>
            </a:r>
            <a:r>
              <a:rPr sz="700" dirty="0">
                <a:latin typeface="Microsoft Sans Serif"/>
                <a:cs typeface="Microsoft Sans Serif"/>
              </a:rPr>
              <a:t> </a:t>
            </a:r>
            <a:r>
              <a:rPr sz="700" spc="-5" dirty="0">
                <a:latin typeface="Microsoft Sans Serif"/>
                <a:cs typeface="Microsoft Sans Serif"/>
              </a:rPr>
              <a:t>es</a:t>
            </a:r>
            <a:r>
              <a:rPr sz="700" dirty="0">
                <a:latin typeface="Microsoft Sans Serif"/>
                <a:cs typeface="Microsoft Sans Serif"/>
              </a:rPr>
              <a:t> </a:t>
            </a:r>
            <a:r>
              <a:rPr sz="700" spc="20" dirty="0">
                <a:latin typeface="Microsoft Sans Serif"/>
                <a:cs typeface="Microsoft Sans Serif"/>
              </a:rPr>
              <a:t>confiable</a:t>
            </a:r>
            <a:r>
              <a:rPr sz="700" dirty="0">
                <a:latin typeface="Microsoft Sans Serif"/>
                <a:cs typeface="Microsoft Sans Serif"/>
              </a:rPr>
              <a:t> </a:t>
            </a:r>
            <a:r>
              <a:rPr sz="700" spc="20" dirty="0">
                <a:latin typeface="Microsoft Sans Serif"/>
                <a:cs typeface="Microsoft Sans Serif"/>
              </a:rPr>
              <a:t>en</a:t>
            </a:r>
            <a:r>
              <a:rPr sz="700" dirty="0">
                <a:latin typeface="Microsoft Sans Serif"/>
                <a:cs typeface="Microsoft Sans Serif"/>
              </a:rPr>
              <a:t> </a:t>
            </a:r>
            <a:r>
              <a:rPr sz="700" spc="20" dirty="0">
                <a:latin typeface="Microsoft Sans Serif"/>
                <a:cs typeface="Microsoft Sans Serif"/>
              </a:rPr>
              <a:t>todas</a:t>
            </a:r>
            <a:r>
              <a:rPr sz="700" spc="5" dirty="0">
                <a:latin typeface="Microsoft Sans Serif"/>
                <a:cs typeface="Microsoft Sans Serif"/>
              </a:rPr>
              <a:t> </a:t>
            </a:r>
            <a:r>
              <a:rPr sz="700" dirty="0">
                <a:latin typeface="Microsoft Sans Serif"/>
                <a:cs typeface="Microsoft Sans Serif"/>
              </a:rPr>
              <a:t>las </a:t>
            </a:r>
            <a:r>
              <a:rPr sz="700" spc="15" dirty="0">
                <a:latin typeface="Microsoft Sans Serif"/>
                <a:cs typeface="Microsoft Sans Serif"/>
              </a:rPr>
              <a:t>condiciones</a:t>
            </a:r>
            <a:r>
              <a:rPr sz="700" dirty="0">
                <a:latin typeface="Microsoft Sans Serif"/>
                <a:cs typeface="Microsoft Sans Serif"/>
              </a:rPr>
              <a:t> </a:t>
            </a:r>
            <a:r>
              <a:rPr sz="700" spc="20" dirty="0">
                <a:latin typeface="Microsoft Sans Serif"/>
                <a:cs typeface="Microsoft Sans Serif"/>
              </a:rPr>
              <a:t>del</a:t>
            </a:r>
            <a:r>
              <a:rPr sz="700" dirty="0">
                <a:latin typeface="Microsoft Sans Serif"/>
                <a:cs typeface="Microsoft Sans Serif"/>
              </a:rPr>
              <a:t> </a:t>
            </a:r>
            <a:r>
              <a:rPr sz="700" spc="15" dirty="0">
                <a:latin typeface="Microsoft Sans Serif"/>
                <a:cs typeface="Microsoft Sans Serif"/>
              </a:rPr>
              <a:t>sistema.</a:t>
            </a:r>
            <a:r>
              <a:rPr sz="700" spc="5" dirty="0">
                <a:latin typeface="Microsoft Sans Serif"/>
                <a:cs typeface="Microsoft Sans Serif"/>
              </a:rPr>
              <a:t> </a:t>
            </a:r>
            <a:r>
              <a:rPr sz="700" spc="20" dirty="0">
                <a:latin typeface="Microsoft Sans Serif"/>
                <a:cs typeface="Microsoft Sans Serif"/>
              </a:rPr>
              <a:t>También</a:t>
            </a:r>
            <a:r>
              <a:rPr sz="700" dirty="0">
                <a:latin typeface="Microsoft Sans Serif"/>
                <a:cs typeface="Microsoft Sans Serif"/>
              </a:rPr>
              <a:t> </a:t>
            </a:r>
            <a:r>
              <a:rPr sz="700" spc="-5" dirty="0">
                <a:latin typeface="Microsoft Sans Serif"/>
                <a:cs typeface="Microsoft Sans Serif"/>
              </a:rPr>
              <a:t>se</a:t>
            </a:r>
            <a:r>
              <a:rPr sz="700" dirty="0">
                <a:latin typeface="Microsoft Sans Serif"/>
                <a:cs typeface="Microsoft Sans Serif"/>
              </a:rPr>
              <a:t> </a:t>
            </a:r>
            <a:r>
              <a:rPr sz="700" spc="20" dirty="0">
                <a:latin typeface="Microsoft Sans Serif"/>
                <a:cs typeface="Microsoft Sans Serif"/>
              </a:rPr>
              <a:t>ha</a:t>
            </a:r>
            <a:r>
              <a:rPr sz="700" dirty="0">
                <a:latin typeface="Microsoft Sans Serif"/>
                <a:cs typeface="Microsoft Sans Serif"/>
              </a:rPr>
              <a:t> </a:t>
            </a:r>
            <a:r>
              <a:rPr sz="700" spc="20" dirty="0">
                <a:latin typeface="Microsoft Sans Serif"/>
                <a:cs typeface="Microsoft Sans Serif"/>
              </a:rPr>
              <a:t>utilizado </a:t>
            </a:r>
            <a:r>
              <a:rPr sz="700" spc="-170" dirty="0">
                <a:latin typeface="Microsoft Sans Serif"/>
                <a:cs typeface="Microsoft Sans Serif"/>
              </a:rPr>
              <a:t> </a:t>
            </a:r>
            <a:r>
              <a:rPr sz="700" spc="10" dirty="0">
                <a:latin typeface="Microsoft Sans Serif"/>
                <a:cs typeface="Microsoft Sans Serif"/>
              </a:rPr>
              <a:t>la </a:t>
            </a:r>
            <a:r>
              <a:rPr sz="700" spc="25" dirty="0">
                <a:latin typeface="Microsoft Sans Serif"/>
                <a:cs typeface="Microsoft Sans Serif"/>
              </a:rPr>
              <a:t>medición </a:t>
            </a:r>
            <a:r>
              <a:rPr sz="700" spc="20" dirty="0">
                <a:latin typeface="Microsoft Sans Serif"/>
                <a:cs typeface="Microsoft Sans Serif"/>
              </a:rPr>
              <a:t>de </a:t>
            </a:r>
            <a:r>
              <a:rPr sz="700" spc="10" dirty="0">
                <a:latin typeface="Microsoft Sans Serif"/>
                <a:cs typeface="Microsoft Sans Serif"/>
              </a:rPr>
              <a:t>la </a:t>
            </a:r>
            <a:r>
              <a:rPr sz="700" spc="25" dirty="0">
                <a:latin typeface="Microsoft Sans Serif"/>
                <a:cs typeface="Microsoft Sans Serif"/>
              </a:rPr>
              <a:t>corriente </a:t>
            </a:r>
            <a:r>
              <a:rPr sz="700" spc="15" dirty="0">
                <a:latin typeface="Microsoft Sans Serif"/>
                <a:cs typeface="Microsoft Sans Serif"/>
              </a:rPr>
              <a:t>reactiva </a:t>
            </a:r>
            <a:r>
              <a:rPr sz="700" dirty="0">
                <a:latin typeface="Microsoft Sans Serif"/>
                <a:cs typeface="Microsoft Sans Serif"/>
              </a:rPr>
              <a:t>a </a:t>
            </a:r>
            <a:r>
              <a:rPr sz="700" spc="15" dirty="0">
                <a:latin typeface="Microsoft Sans Serif"/>
                <a:cs typeface="Microsoft Sans Serif"/>
              </a:rPr>
              <a:t>través </a:t>
            </a:r>
            <a:r>
              <a:rPr sz="700" spc="20" dirty="0">
                <a:latin typeface="Microsoft Sans Serif"/>
                <a:cs typeface="Microsoft Sans Serif"/>
              </a:rPr>
              <a:t>del </a:t>
            </a:r>
            <a:r>
              <a:rPr sz="700" spc="30" dirty="0">
                <a:latin typeface="Microsoft Sans Serif"/>
                <a:cs typeface="Microsoft Sans Serif"/>
              </a:rPr>
              <a:t>generador </a:t>
            </a:r>
            <a:r>
              <a:rPr sz="700" spc="5" dirty="0">
                <a:latin typeface="Microsoft Sans Serif"/>
                <a:cs typeface="Microsoft Sans Serif"/>
              </a:rPr>
              <a:t>(o </a:t>
            </a:r>
            <a:r>
              <a:rPr sz="700" spc="20" dirty="0">
                <a:latin typeface="Microsoft Sans Serif"/>
                <a:cs typeface="Microsoft Sans Serif"/>
              </a:rPr>
              <a:t>potencia </a:t>
            </a:r>
            <a:r>
              <a:rPr sz="700" spc="25" dirty="0">
                <a:latin typeface="Microsoft Sans Serif"/>
                <a:cs typeface="Microsoft Sans Serif"/>
              </a:rPr>
              <a:t> </a:t>
            </a:r>
            <a:r>
              <a:rPr sz="700" spc="10" dirty="0">
                <a:latin typeface="Microsoft Sans Serif"/>
                <a:cs typeface="Microsoft Sans Serif"/>
              </a:rPr>
              <a:t>reactiva) </a:t>
            </a:r>
            <a:r>
              <a:rPr sz="700" spc="25" dirty="0">
                <a:latin typeface="Microsoft Sans Serif"/>
                <a:cs typeface="Microsoft Sans Serif"/>
              </a:rPr>
              <a:t>para detectar </a:t>
            </a:r>
            <a:r>
              <a:rPr sz="700" spc="15" dirty="0">
                <a:latin typeface="Microsoft Sans Serif"/>
                <a:cs typeface="Microsoft Sans Serif"/>
              </a:rPr>
              <a:t>condiciones </a:t>
            </a:r>
            <a:r>
              <a:rPr sz="700" spc="20" dirty="0">
                <a:latin typeface="Microsoft Sans Serif"/>
                <a:cs typeface="Microsoft Sans Serif"/>
              </a:rPr>
              <a:t>de </a:t>
            </a:r>
            <a:r>
              <a:rPr sz="700" spc="25" dirty="0">
                <a:latin typeface="Microsoft Sans Serif"/>
                <a:cs typeface="Microsoft Sans Serif"/>
              </a:rPr>
              <a:t>pérdida </a:t>
            </a:r>
            <a:r>
              <a:rPr sz="700" spc="20" dirty="0">
                <a:latin typeface="Microsoft Sans Serif"/>
                <a:cs typeface="Microsoft Sans Serif"/>
              </a:rPr>
              <a:t>de </a:t>
            </a:r>
            <a:r>
              <a:rPr sz="700" spc="15" dirty="0">
                <a:latin typeface="Microsoft Sans Serif"/>
                <a:cs typeface="Microsoft Sans Serif"/>
              </a:rPr>
              <a:t>excitación. </a:t>
            </a:r>
            <a:r>
              <a:rPr sz="700" spc="-10" dirty="0">
                <a:latin typeface="Microsoft Sans Serif"/>
                <a:cs typeface="Microsoft Sans Serif"/>
              </a:rPr>
              <a:t>Este </a:t>
            </a:r>
            <a:r>
              <a:rPr sz="700" spc="20" dirty="0">
                <a:latin typeface="Microsoft Sans Serif"/>
                <a:cs typeface="Microsoft Sans Serif"/>
              </a:rPr>
              <a:t>esquema </a:t>
            </a:r>
            <a:r>
              <a:rPr sz="700" spc="25" dirty="0">
                <a:latin typeface="Microsoft Sans Serif"/>
                <a:cs typeface="Microsoft Sans Serif"/>
              </a:rPr>
              <a:t> </a:t>
            </a:r>
            <a:r>
              <a:rPr sz="700" spc="30" dirty="0">
                <a:latin typeface="Microsoft Sans Serif"/>
                <a:cs typeface="Microsoft Sans Serif"/>
              </a:rPr>
              <a:t>proporciona una </a:t>
            </a:r>
            <a:r>
              <a:rPr sz="700" spc="25" dirty="0">
                <a:latin typeface="Microsoft Sans Serif"/>
                <a:cs typeface="Microsoft Sans Serif"/>
              </a:rPr>
              <a:t>buena protección </a:t>
            </a:r>
            <a:r>
              <a:rPr sz="700" spc="30" dirty="0">
                <a:latin typeface="Microsoft Sans Serif"/>
                <a:cs typeface="Microsoft Sans Serif"/>
              </a:rPr>
              <a:t>contra </a:t>
            </a:r>
            <a:r>
              <a:rPr sz="700" spc="25" dirty="0">
                <a:latin typeface="Microsoft Sans Serif"/>
                <a:cs typeface="Microsoft Sans Serif"/>
              </a:rPr>
              <a:t>pérdida </a:t>
            </a:r>
            <a:r>
              <a:rPr sz="700" spc="20" dirty="0">
                <a:latin typeface="Microsoft Sans Serif"/>
                <a:cs typeface="Microsoft Sans Serif"/>
              </a:rPr>
              <a:t>de </a:t>
            </a:r>
            <a:r>
              <a:rPr sz="700" spc="25" dirty="0">
                <a:latin typeface="Microsoft Sans Serif"/>
                <a:cs typeface="Microsoft Sans Serif"/>
              </a:rPr>
              <a:t>campo </a:t>
            </a:r>
            <a:r>
              <a:rPr sz="700" spc="5" dirty="0">
                <a:latin typeface="Microsoft Sans Serif"/>
                <a:cs typeface="Microsoft Sans Serif"/>
              </a:rPr>
              <a:t>y </a:t>
            </a:r>
            <a:r>
              <a:rPr sz="700" spc="25" dirty="0">
                <a:latin typeface="Microsoft Sans Serif"/>
                <a:cs typeface="Microsoft Sans Serif"/>
              </a:rPr>
              <a:t>tiene </a:t>
            </a:r>
            <a:r>
              <a:rPr sz="700" spc="40" dirty="0">
                <a:latin typeface="Microsoft Sans Serif"/>
                <a:cs typeface="Microsoft Sans Serif"/>
              </a:rPr>
              <a:t>un </a:t>
            </a:r>
            <a:r>
              <a:rPr sz="700" spc="20" dirty="0">
                <a:latin typeface="Microsoft Sans Serif"/>
                <a:cs typeface="Microsoft Sans Serif"/>
              </a:rPr>
              <a:t>bajo </a:t>
            </a:r>
            <a:r>
              <a:rPr sz="700" spc="-175" dirty="0">
                <a:latin typeface="Microsoft Sans Serif"/>
                <a:cs typeface="Microsoft Sans Serif"/>
              </a:rPr>
              <a:t> </a:t>
            </a:r>
            <a:r>
              <a:rPr sz="700" spc="15" dirty="0">
                <a:latin typeface="Microsoft Sans Serif"/>
                <a:cs typeface="Microsoft Sans Serif"/>
              </a:rPr>
              <a:t>costo, </a:t>
            </a:r>
            <a:r>
              <a:rPr sz="700" spc="30" dirty="0">
                <a:latin typeface="Microsoft Sans Serif"/>
                <a:cs typeface="Microsoft Sans Serif"/>
              </a:rPr>
              <a:t>pero </a:t>
            </a:r>
            <a:r>
              <a:rPr sz="700" spc="35" dirty="0">
                <a:latin typeface="Microsoft Sans Serif"/>
                <a:cs typeface="Microsoft Sans Serif"/>
              </a:rPr>
              <a:t>no </a:t>
            </a:r>
            <a:r>
              <a:rPr sz="700" spc="20" dirty="0">
                <a:latin typeface="Microsoft Sans Serif"/>
                <a:cs typeface="Microsoft Sans Serif"/>
              </a:rPr>
              <a:t>diferencia </a:t>
            </a:r>
            <a:r>
              <a:rPr sz="700" spc="25" dirty="0">
                <a:latin typeface="Microsoft Sans Serif"/>
                <a:cs typeface="Microsoft Sans Serif"/>
              </a:rPr>
              <a:t>bien </a:t>
            </a:r>
            <a:r>
              <a:rPr sz="700" spc="30" dirty="0">
                <a:latin typeface="Microsoft Sans Serif"/>
                <a:cs typeface="Microsoft Sans Serif"/>
              </a:rPr>
              <a:t>entre una </a:t>
            </a:r>
            <a:r>
              <a:rPr sz="700" spc="25" dirty="0">
                <a:latin typeface="Microsoft Sans Serif"/>
                <a:cs typeface="Microsoft Sans Serif"/>
              </a:rPr>
              <a:t>pérdida </a:t>
            </a:r>
            <a:r>
              <a:rPr sz="700" spc="20" dirty="0">
                <a:latin typeface="Microsoft Sans Serif"/>
                <a:cs typeface="Microsoft Sans Serif"/>
              </a:rPr>
              <a:t>de </a:t>
            </a:r>
            <a:r>
              <a:rPr sz="700" spc="25" dirty="0">
                <a:latin typeface="Microsoft Sans Serif"/>
                <a:cs typeface="Microsoft Sans Serif"/>
              </a:rPr>
              <a:t>campo </a:t>
            </a:r>
            <a:r>
              <a:rPr sz="700" spc="5" dirty="0">
                <a:latin typeface="Microsoft Sans Serif"/>
                <a:cs typeface="Microsoft Sans Serif"/>
              </a:rPr>
              <a:t>y </a:t>
            </a:r>
            <a:r>
              <a:rPr sz="700" spc="25" dirty="0">
                <a:latin typeface="Microsoft Sans Serif"/>
                <a:cs typeface="Microsoft Sans Serif"/>
              </a:rPr>
              <a:t>otras </a:t>
            </a:r>
            <a:r>
              <a:rPr sz="700" spc="30" dirty="0">
                <a:latin typeface="Microsoft Sans Serif"/>
                <a:cs typeface="Microsoft Sans Serif"/>
              </a:rPr>
              <a:t> </a:t>
            </a:r>
            <a:r>
              <a:rPr sz="700" spc="15" dirty="0">
                <a:latin typeface="Microsoft Sans Serif"/>
                <a:cs typeface="Microsoft Sans Serif"/>
              </a:rPr>
              <a:t>condiciones </a:t>
            </a:r>
            <a:r>
              <a:rPr sz="700" spc="20" dirty="0">
                <a:latin typeface="Microsoft Sans Serif"/>
                <a:cs typeface="Microsoft Sans Serif"/>
              </a:rPr>
              <a:t>de </a:t>
            </a:r>
            <a:r>
              <a:rPr sz="700" spc="15" dirty="0">
                <a:latin typeface="Microsoft Sans Serif"/>
                <a:cs typeface="Microsoft Sans Serif"/>
              </a:rPr>
              <a:t>falla </a:t>
            </a:r>
            <a:r>
              <a:rPr sz="700" spc="20" dirty="0">
                <a:latin typeface="Microsoft Sans Serif"/>
                <a:cs typeface="Microsoft Sans Serif"/>
              </a:rPr>
              <a:t>del </a:t>
            </a:r>
            <a:r>
              <a:rPr sz="700" spc="15" dirty="0">
                <a:latin typeface="Microsoft Sans Serif"/>
                <a:cs typeface="Microsoft Sans Serif"/>
              </a:rPr>
              <a:t>sistema. </a:t>
            </a:r>
            <a:r>
              <a:rPr sz="700" spc="-5" dirty="0">
                <a:latin typeface="Microsoft Sans Serif"/>
                <a:cs typeface="Microsoft Sans Serif"/>
              </a:rPr>
              <a:t>Estos </a:t>
            </a:r>
            <a:r>
              <a:rPr sz="700" spc="15" dirty="0">
                <a:latin typeface="Microsoft Sans Serif"/>
                <a:cs typeface="Microsoft Sans Serif"/>
              </a:rPr>
              <a:t>esquemas </a:t>
            </a:r>
            <a:r>
              <a:rPr sz="700" spc="-5" dirty="0">
                <a:latin typeface="Microsoft Sans Serif"/>
                <a:cs typeface="Microsoft Sans Serif"/>
              </a:rPr>
              <a:t>se </a:t>
            </a:r>
            <a:r>
              <a:rPr sz="700" spc="15" dirty="0">
                <a:latin typeface="Microsoft Sans Serif"/>
                <a:cs typeface="Microsoft Sans Serif"/>
              </a:rPr>
              <a:t>aplican </a:t>
            </a:r>
            <a:r>
              <a:rPr sz="700" spc="25" dirty="0">
                <a:latin typeface="Microsoft Sans Serif"/>
                <a:cs typeface="Microsoft Sans Serif"/>
              </a:rPr>
              <a:t>típicamente </a:t>
            </a:r>
            <a:r>
              <a:rPr sz="700" dirty="0">
                <a:latin typeface="Microsoft Sans Serif"/>
                <a:cs typeface="Microsoft Sans Serif"/>
              </a:rPr>
              <a:t>a </a:t>
            </a:r>
            <a:r>
              <a:rPr sz="700" spc="5" dirty="0">
                <a:latin typeface="Microsoft Sans Serif"/>
                <a:cs typeface="Microsoft Sans Serif"/>
              </a:rPr>
              <a:t> </a:t>
            </a:r>
            <a:r>
              <a:rPr sz="700" spc="25" dirty="0">
                <a:latin typeface="Microsoft Sans Serif"/>
                <a:cs typeface="Microsoft Sans Serif"/>
              </a:rPr>
              <a:t>generadores</a:t>
            </a:r>
            <a:r>
              <a:rPr sz="700" spc="-10" dirty="0">
                <a:latin typeface="Microsoft Sans Serif"/>
                <a:cs typeface="Microsoft Sans Serif"/>
              </a:rPr>
              <a:t> </a:t>
            </a:r>
            <a:r>
              <a:rPr sz="700" spc="20" dirty="0">
                <a:latin typeface="Microsoft Sans Serif"/>
                <a:cs typeface="Microsoft Sans Serif"/>
              </a:rPr>
              <a:t>pequeños.</a:t>
            </a:r>
            <a:endParaRPr sz="700">
              <a:latin typeface="Microsoft Sans Serif"/>
              <a:cs typeface="Microsoft Sans Serif"/>
            </a:endParaRPr>
          </a:p>
        </p:txBody>
      </p:sp>
      <p:sp>
        <p:nvSpPr>
          <p:cNvPr id="46" name="object 46"/>
          <p:cNvSpPr txBox="1"/>
          <p:nvPr/>
        </p:nvSpPr>
        <p:spPr>
          <a:xfrm>
            <a:off x="5451652" y="6559297"/>
            <a:ext cx="522959" cy="193002"/>
          </a:xfrm>
          <a:prstGeom prst="rect">
            <a:avLst/>
          </a:prstGeom>
          <a:ln w="3175">
            <a:solidFill>
              <a:srgbClr val="000000"/>
            </a:solidFill>
          </a:ln>
        </p:spPr>
        <p:txBody>
          <a:bodyPr vert="horz" wrap="square" lIns="0" tIns="84455" rIns="0" bIns="0" rtlCol="0">
            <a:spAutoFit/>
          </a:bodyPr>
          <a:lstStyle/>
          <a:p>
            <a:pPr marL="48260">
              <a:lnSpc>
                <a:spcPct val="100000"/>
              </a:lnSpc>
              <a:spcBef>
                <a:spcPts val="665"/>
              </a:spcBef>
            </a:pPr>
            <a:r>
              <a:rPr sz="700" spc="-5" dirty="0">
                <a:latin typeface="Microsoft Sans Serif"/>
                <a:cs typeface="Microsoft Sans Serif"/>
              </a:rPr>
              <a:t>(b)</a:t>
            </a:r>
            <a:endParaRPr sz="700">
              <a:latin typeface="Microsoft Sans Serif"/>
              <a:cs typeface="Microsoft Sans Serif"/>
            </a:endParaRPr>
          </a:p>
        </p:txBody>
      </p:sp>
      <p:sp>
        <p:nvSpPr>
          <p:cNvPr id="47" name="object 47"/>
          <p:cNvSpPr txBox="1"/>
          <p:nvPr/>
        </p:nvSpPr>
        <p:spPr>
          <a:xfrm>
            <a:off x="3852968" y="6796018"/>
            <a:ext cx="547795" cy="120546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28575">
              <a:lnSpc>
                <a:spcPct val="100000"/>
              </a:lnSpc>
              <a:spcBef>
                <a:spcPts val="100"/>
              </a:spcBef>
            </a:pPr>
            <a:r>
              <a:rPr sz="700" spc="20" dirty="0">
                <a:latin typeface="Microsoft Sans Serif"/>
                <a:cs typeface="Microsoft Sans Serif"/>
              </a:rPr>
              <a:t>l</a:t>
            </a:r>
            <a:endParaRPr sz="700">
              <a:latin typeface="Microsoft Sans Serif"/>
              <a:cs typeface="Microsoft Sans Serif"/>
            </a:endParaRPr>
          </a:p>
        </p:txBody>
      </p:sp>
      <p:sp>
        <p:nvSpPr>
          <p:cNvPr id="48" name="object 48"/>
          <p:cNvSpPr txBox="1"/>
          <p:nvPr/>
        </p:nvSpPr>
        <p:spPr>
          <a:xfrm>
            <a:off x="3358636" y="6892039"/>
            <a:ext cx="473294" cy="120546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85090">
              <a:lnSpc>
                <a:spcPct val="100000"/>
              </a:lnSpc>
              <a:spcBef>
                <a:spcPts val="100"/>
              </a:spcBef>
            </a:pPr>
            <a:r>
              <a:rPr sz="700" spc="-20" dirty="0">
                <a:latin typeface="Microsoft Sans Serif"/>
                <a:cs typeface="Microsoft Sans Serif"/>
              </a:rPr>
              <a:t>X</a:t>
            </a:r>
            <a:r>
              <a:rPr sz="450" spc="-20" dirty="0">
                <a:latin typeface="Microsoft Sans Serif"/>
                <a:cs typeface="Microsoft Sans Serif"/>
              </a:rPr>
              <a:t>d</a:t>
            </a:r>
            <a:endParaRPr sz="450">
              <a:latin typeface="Microsoft Sans Serif"/>
              <a:cs typeface="Microsoft Sans Serif"/>
            </a:endParaRPr>
          </a:p>
        </p:txBody>
      </p:sp>
      <p:sp>
        <p:nvSpPr>
          <p:cNvPr id="49" name="object 49"/>
          <p:cNvSpPr txBox="1"/>
          <p:nvPr/>
        </p:nvSpPr>
        <p:spPr>
          <a:xfrm>
            <a:off x="1927033" y="6948413"/>
            <a:ext cx="331598" cy="120546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sz="700" spc="140" dirty="0">
                <a:latin typeface="Microsoft Sans Serif"/>
                <a:cs typeface="Microsoft Sans Serif"/>
              </a:rPr>
              <a:t>–</a:t>
            </a:r>
            <a:r>
              <a:rPr sz="700" spc="-5" dirty="0">
                <a:latin typeface="Microsoft Sans Serif"/>
                <a:cs typeface="Microsoft Sans Serif"/>
              </a:rPr>
              <a:t> </a:t>
            </a:r>
            <a:r>
              <a:rPr sz="700" spc="10" dirty="0">
                <a:latin typeface="Microsoft Sans Serif"/>
                <a:cs typeface="Microsoft Sans Serif"/>
              </a:rPr>
              <a:t>2</a:t>
            </a:r>
            <a:endParaRPr sz="700">
              <a:latin typeface="Microsoft Sans Serif"/>
              <a:cs typeface="Microsoft Sans Serif"/>
            </a:endParaRPr>
          </a:p>
        </p:txBody>
      </p:sp>
      <p:sp>
        <p:nvSpPr>
          <p:cNvPr id="50" name="object 50"/>
          <p:cNvSpPr txBox="1"/>
          <p:nvPr/>
        </p:nvSpPr>
        <p:spPr>
          <a:xfrm>
            <a:off x="3473176" y="7251673"/>
            <a:ext cx="297998" cy="120546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sz="700" spc="-10" dirty="0">
                <a:latin typeface="Microsoft Sans Serif"/>
                <a:cs typeface="Microsoft Sans Serif"/>
              </a:rPr>
              <a:t>-</a:t>
            </a:r>
            <a:r>
              <a:rPr sz="700" spc="-5" dirty="0">
                <a:latin typeface="Microsoft Sans Serif"/>
                <a:cs typeface="Microsoft Sans Serif"/>
              </a:rPr>
              <a:t> </a:t>
            </a:r>
            <a:r>
              <a:rPr sz="700" spc="-60" dirty="0">
                <a:latin typeface="Microsoft Sans Serif"/>
                <a:cs typeface="Microsoft Sans Serif"/>
              </a:rPr>
              <a:t>X</a:t>
            </a:r>
            <a:endParaRPr sz="700">
              <a:latin typeface="Microsoft Sans Serif"/>
              <a:cs typeface="Microsoft Sans Serif"/>
            </a:endParaRPr>
          </a:p>
        </p:txBody>
      </p:sp>
      <p:sp>
        <p:nvSpPr>
          <p:cNvPr id="51" name="object 51"/>
          <p:cNvSpPr txBox="1"/>
          <p:nvPr/>
        </p:nvSpPr>
        <p:spPr>
          <a:xfrm>
            <a:off x="4233894" y="7257768"/>
            <a:ext cx="1849354" cy="25648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276225">
              <a:lnSpc>
                <a:spcPct val="100000"/>
              </a:lnSpc>
              <a:spcBef>
                <a:spcPts val="100"/>
              </a:spcBef>
              <a:tabLst>
                <a:tab pos="739775" algn="l"/>
              </a:tabLst>
            </a:pPr>
            <a:r>
              <a:rPr sz="700" spc="10" dirty="0">
                <a:latin typeface="Microsoft Sans Serif"/>
                <a:cs typeface="Microsoft Sans Serif"/>
              </a:rPr>
              <a:t>1	2</a:t>
            </a:r>
            <a:endParaRPr sz="700">
              <a:latin typeface="Microsoft Sans Serif"/>
              <a:cs typeface="Microsoft Sans Serif"/>
            </a:endParaRPr>
          </a:p>
          <a:p>
            <a:pPr marL="12700">
              <a:lnSpc>
                <a:spcPct val="100000"/>
              </a:lnSpc>
              <a:spcBef>
                <a:spcPts val="414"/>
              </a:spcBef>
            </a:pPr>
            <a:r>
              <a:rPr sz="550" spc="20" dirty="0">
                <a:latin typeface="Microsoft Sans Serif"/>
                <a:cs typeface="Microsoft Sans Serif"/>
              </a:rPr>
              <a:t>Impedancia</a:t>
            </a:r>
            <a:r>
              <a:rPr sz="550" spc="-5" dirty="0">
                <a:latin typeface="Microsoft Sans Serif"/>
                <a:cs typeface="Microsoft Sans Serif"/>
              </a:rPr>
              <a:t> </a:t>
            </a:r>
            <a:r>
              <a:rPr sz="550" spc="30" dirty="0">
                <a:latin typeface="Microsoft Sans Serif"/>
                <a:cs typeface="Microsoft Sans Serif"/>
              </a:rPr>
              <a:t>por</a:t>
            </a:r>
            <a:r>
              <a:rPr sz="550" spc="-5" dirty="0">
                <a:latin typeface="Microsoft Sans Serif"/>
                <a:cs typeface="Microsoft Sans Serif"/>
              </a:rPr>
              <a:t> </a:t>
            </a:r>
            <a:r>
              <a:rPr sz="550" spc="25" dirty="0">
                <a:latin typeface="Microsoft Sans Serif"/>
                <a:cs typeface="Microsoft Sans Serif"/>
              </a:rPr>
              <a:t>unidad</a:t>
            </a:r>
            <a:endParaRPr sz="550">
              <a:latin typeface="Microsoft Sans Serif"/>
              <a:cs typeface="Microsoft Sans Serif"/>
            </a:endParaRPr>
          </a:p>
        </p:txBody>
      </p:sp>
      <p:sp>
        <p:nvSpPr>
          <p:cNvPr id="52" name="object 52"/>
          <p:cNvSpPr txBox="1"/>
          <p:nvPr/>
        </p:nvSpPr>
        <p:spPr>
          <a:xfrm>
            <a:off x="6937154" y="7257767"/>
            <a:ext cx="176755" cy="120546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sz="700" spc="10" dirty="0">
                <a:latin typeface="Microsoft Sans Serif"/>
                <a:cs typeface="Microsoft Sans Serif"/>
              </a:rPr>
              <a:t>3</a:t>
            </a:r>
            <a:endParaRPr sz="700">
              <a:latin typeface="Microsoft Sans Serif"/>
              <a:cs typeface="Microsoft Sans Serif"/>
            </a:endParaRPr>
          </a:p>
        </p:txBody>
      </p:sp>
      <p:sp>
        <p:nvSpPr>
          <p:cNvPr id="53" name="object 53"/>
          <p:cNvSpPr txBox="1"/>
          <p:nvPr/>
        </p:nvSpPr>
        <p:spPr>
          <a:xfrm>
            <a:off x="1415188" y="7627333"/>
            <a:ext cx="4870258" cy="97463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sz="500" spc="10" dirty="0">
                <a:latin typeface="Microsoft Sans Serif"/>
                <a:cs typeface="Microsoft Sans Serif"/>
              </a:rPr>
              <a:t>Figura</a:t>
            </a:r>
            <a:r>
              <a:rPr sz="500" spc="5" dirty="0">
                <a:latin typeface="Microsoft Sans Serif"/>
                <a:cs typeface="Microsoft Sans Serif"/>
              </a:rPr>
              <a:t> </a:t>
            </a:r>
            <a:r>
              <a:rPr sz="500" dirty="0">
                <a:latin typeface="Microsoft Sans Serif"/>
                <a:cs typeface="Microsoft Sans Serif"/>
              </a:rPr>
              <a:t>2.      </a:t>
            </a:r>
            <a:r>
              <a:rPr sz="550" spc="10" dirty="0">
                <a:latin typeface="Microsoft Sans Serif"/>
                <a:cs typeface="Microsoft Sans Serif"/>
              </a:rPr>
              <a:t>Característica</a:t>
            </a:r>
            <a:r>
              <a:rPr sz="550" spc="-10" dirty="0">
                <a:latin typeface="Microsoft Sans Serif"/>
                <a:cs typeface="Microsoft Sans Serif"/>
              </a:rPr>
              <a:t> </a:t>
            </a:r>
            <a:r>
              <a:rPr sz="550" spc="15" dirty="0">
                <a:latin typeface="Microsoft Sans Serif"/>
                <a:cs typeface="Microsoft Sans Serif"/>
              </a:rPr>
              <a:t>de</a:t>
            </a:r>
            <a:r>
              <a:rPr sz="550" spc="-10" dirty="0">
                <a:latin typeface="Microsoft Sans Serif"/>
                <a:cs typeface="Microsoft Sans Serif"/>
              </a:rPr>
              <a:t> </a:t>
            </a:r>
            <a:r>
              <a:rPr sz="550" spc="20" dirty="0">
                <a:latin typeface="Microsoft Sans Serif"/>
                <a:cs typeface="Microsoft Sans Serif"/>
              </a:rPr>
              <a:t>pérdida</a:t>
            </a:r>
            <a:r>
              <a:rPr sz="550" spc="-5" dirty="0">
                <a:latin typeface="Microsoft Sans Serif"/>
                <a:cs typeface="Microsoft Sans Serif"/>
              </a:rPr>
              <a:t> </a:t>
            </a:r>
            <a:r>
              <a:rPr sz="550" spc="15" dirty="0">
                <a:latin typeface="Microsoft Sans Serif"/>
                <a:cs typeface="Microsoft Sans Serif"/>
              </a:rPr>
              <a:t>de</a:t>
            </a:r>
            <a:r>
              <a:rPr sz="550" spc="-10" dirty="0">
                <a:latin typeface="Microsoft Sans Serif"/>
                <a:cs typeface="Microsoft Sans Serif"/>
              </a:rPr>
              <a:t> </a:t>
            </a:r>
            <a:r>
              <a:rPr sz="550" spc="20" dirty="0">
                <a:latin typeface="Microsoft Sans Serif"/>
                <a:cs typeface="Microsoft Sans Serif"/>
              </a:rPr>
              <a:t>campo</a:t>
            </a:r>
            <a:r>
              <a:rPr sz="550" spc="-10" dirty="0">
                <a:latin typeface="Microsoft Sans Serif"/>
                <a:cs typeface="Microsoft Sans Serif"/>
              </a:rPr>
              <a:t> </a:t>
            </a:r>
            <a:r>
              <a:rPr sz="550" spc="15" dirty="0">
                <a:latin typeface="Microsoft Sans Serif"/>
                <a:cs typeface="Microsoft Sans Serif"/>
              </a:rPr>
              <a:t>de</a:t>
            </a:r>
            <a:r>
              <a:rPr sz="550" spc="-10" dirty="0">
                <a:latin typeface="Microsoft Sans Serif"/>
                <a:cs typeface="Microsoft Sans Serif"/>
              </a:rPr>
              <a:t> </a:t>
            </a:r>
            <a:r>
              <a:rPr sz="550" spc="30" dirty="0">
                <a:latin typeface="Microsoft Sans Serif"/>
                <a:cs typeface="Microsoft Sans Serif"/>
              </a:rPr>
              <a:t>un</a:t>
            </a:r>
            <a:r>
              <a:rPr sz="550" spc="-10" dirty="0">
                <a:latin typeface="Microsoft Sans Serif"/>
                <a:cs typeface="Microsoft Sans Serif"/>
              </a:rPr>
              <a:t> </a:t>
            </a:r>
            <a:r>
              <a:rPr sz="550" spc="25" dirty="0">
                <a:latin typeface="Microsoft Sans Serif"/>
                <a:cs typeface="Microsoft Sans Serif"/>
              </a:rPr>
              <a:t>generador</a:t>
            </a:r>
            <a:endParaRPr sz="550">
              <a:latin typeface="Microsoft Sans Serif"/>
              <a:cs typeface="Microsoft Sans Serif"/>
            </a:endParaRPr>
          </a:p>
        </p:txBody>
      </p:sp>
      <p:sp>
        <p:nvSpPr>
          <p:cNvPr id="54" name="object 54"/>
          <p:cNvSpPr txBox="1"/>
          <p:nvPr/>
        </p:nvSpPr>
        <p:spPr>
          <a:xfrm>
            <a:off x="1415277" y="9415125"/>
            <a:ext cx="2852914" cy="143629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sz="850" spc="-25" dirty="0">
                <a:latin typeface="Microsoft Sans Serif"/>
                <a:cs typeface="Microsoft Sans Serif"/>
              </a:rPr>
              <a:t>CAPÍTULO</a:t>
            </a:r>
            <a:r>
              <a:rPr sz="850" spc="-20" dirty="0">
                <a:latin typeface="Microsoft Sans Serif"/>
                <a:cs typeface="Microsoft Sans Serif"/>
              </a:rPr>
              <a:t> </a:t>
            </a:r>
            <a:r>
              <a:rPr sz="850" dirty="0">
                <a:latin typeface="Microsoft Sans Serif"/>
                <a:cs typeface="Microsoft Sans Serif"/>
              </a:rPr>
              <a:t>3,</a:t>
            </a:r>
            <a:r>
              <a:rPr sz="850" spc="-15" dirty="0">
                <a:latin typeface="Microsoft Sans Serif"/>
                <a:cs typeface="Microsoft Sans Serif"/>
              </a:rPr>
              <a:t> </a:t>
            </a:r>
            <a:r>
              <a:rPr sz="850" spc="-40" dirty="0">
                <a:latin typeface="Microsoft Sans Serif"/>
                <a:cs typeface="Microsoft Sans Serif"/>
              </a:rPr>
              <a:t>SECCIÓN</a:t>
            </a:r>
            <a:r>
              <a:rPr sz="850" spc="-15" dirty="0">
                <a:latin typeface="Microsoft Sans Serif"/>
                <a:cs typeface="Microsoft Sans Serif"/>
              </a:rPr>
              <a:t> </a:t>
            </a:r>
            <a:r>
              <a:rPr sz="850" spc="10" dirty="0">
                <a:latin typeface="Microsoft Sans Serif"/>
                <a:cs typeface="Microsoft Sans Serif"/>
              </a:rPr>
              <a:t>3</a:t>
            </a:r>
            <a:endParaRPr sz="850">
              <a:latin typeface="Microsoft Sans Serif"/>
              <a:cs typeface="Microsoft Sans Serif"/>
            </a:endParaRPr>
          </a:p>
        </p:txBody>
      </p:sp>
      <p:sp>
        <p:nvSpPr>
          <p:cNvPr id="55" name="object 55"/>
          <p:cNvSpPr txBox="1"/>
          <p:nvPr/>
        </p:nvSpPr>
        <p:spPr>
          <a:xfrm>
            <a:off x="7845387" y="9415126"/>
            <a:ext cx="7796212" cy="285115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sz="850" spc="-25" dirty="0">
                <a:latin typeface="Microsoft Sans Serif"/>
                <a:cs typeface="Microsoft Sans Serif"/>
              </a:rPr>
              <a:t>TUTORIAL</a:t>
            </a:r>
            <a:r>
              <a:rPr sz="850" spc="-5" dirty="0">
                <a:latin typeface="Microsoft Sans Serif"/>
                <a:cs typeface="Microsoft Sans Serif"/>
              </a:rPr>
              <a:t> </a:t>
            </a:r>
            <a:r>
              <a:rPr sz="850" spc="-60" dirty="0">
                <a:latin typeface="Microsoft Sans Serif"/>
                <a:cs typeface="Microsoft Sans Serif"/>
              </a:rPr>
              <a:t>SOBRE</a:t>
            </a:r>
            <a:r>
              <a:rPr sz="850" spc="-5" dirty="0">
                <a:latin typeface="Microsoft Sans Serif"/>
                <a:cs typeface="Microsoft Sans Serif"/>
              </a:rPr>
              <a:t> </a:t>
            </a:r>
            <a:r>
              <a:rPr sz="850" spc="-35" dirty="0">
                <a:latin typeface="Microsoft Sans Serif"/>
                <a:cs typeface="Microsoft Sans Serif"/>
              </a:rPr>
              <a:t>PROTECCIÓN</a:t>
            </a:r>
            <a:r>
              <a:rPr sz="850" spc="-5" dirty="0">
                <a:latin typeface="Microsoft Sans Serif"/>
                <a:cs typeface="Microsoft Sans Serif"/>
              </a:rPr>
              <a:t> </a:t>
            </a:r>
            <a:r>
              <a:rPr sz="850" spc="-45" dirty="0">
                <a:latin typeface="Microsoft Sans Serif"/>
                <a:cs typeface="Microsoft Sans Serif"/>
              </a:rPr>
              <a:t>DE</a:t>
            </a:r>
            <a:r>
              <a:rPr sz="850" spc="-5" dirty="0">
                <a:latin typeface="Microsoft Sans Serif"/>
                <a:cs typeface="Microsoft Sans Serif"/>
              </a:rPr>
              <a:t> </a:t>
            </a:r>
            <a:r>
              <a:rPr sz="850" spc="-55" dirty="0">
                <a:latin typeface="Microsoft Sans Serif"/>
                <a:cs typeface="Microsoft Sans Serif"/>
              </a:rPr>
              <a:t>GENERADORES</a:t>
            </a:r>
            <a:r>
              <a:rPr sz="850" dirty="0">
                <a:latin typeface="Microsoft Sans Serif"/>
                <a:cs typeface="Microsoft Sans Serif"/>
              </a:rPr>
              <a:t> </a:t>
            </a:r>
            <a:r>
              <a:rPr sz="850" spc="-30" dirty="0">
                <a:latin typeface="Microsoft Sans Serif"/>
                <a:cs typeface="Microsoft Sans Serif"/>
              </a:rPr>
              <a:t>SÍNCRONOS</a:t>
            </a:r>
            <a:endParaRPr sz="850">
              <a:latin typeface="Microsoft Sans Serif"/>
              <a:cs typeface="Microsoft Sans Serif"/>
            </a:endParaRPr>
          </a:p>
          <a:p>
            <a:pPr marL="1400810">
              <a:lnSpc>
                <a:spcPct val="100000"/>
              </a:lnSpc>
            </a:pPr>
            <a:r>
              <a:rPr sz="850" spc="-15" dirty="0">
                <a:latin typeface="Microsoft Sans Serif"/>
                <a:cs typeface="Microsoft Sans Serif"/>
              </a:rPr>
              <a:t>PUBLICACIÓN</a:t>
            </a:r>
            <a:r>
              <a:rPr sz="850" spc="-5" dirty="0">
                <a:latin typeface="Microsoft Sans Serif"/>
                <a:cs typeface="Microsoft Sans Serif"/>
              </a:rPr>
              <a:t> </a:t>
            </a:r>
            <a:r>
              <a:rPr sz="850" spc="-55" dirty="0">
                <a:latin typeface="Microsoft Sans Serif"/>
                <a:cs typeface="Microsoft Sans Serif"/>
              </a:rPr>
              <a:t>ESPECIAL</a:t>
            </a:r>
            <a:r>
              <a:rPr sz="850" spc="-5" dirty="0">
                <a:latin typeface="Microsoft Sans Serif"/>
                <a:cs typeface="Microsoft Sans Serif"/>
              </a:rPr>
              <a:t> </a:t>
            </a:r>
            <a:r>
              <a:rPr sz="850" spc="-40" dirty="0">
                <a:latin typeface="Microsoft Sans Serif"/>
                <a:cs typeface="Microsoft Sans Serif"/>
              </a:rPr>
              <a:t>DEL</a:t>
            </a:r>
            <a:r>
              <a:rPr sz="850" spc="-5" dirty="0">
                <a:latin typeface="Microsoft Sans Serif"/>
                <a:cs typeface="Microsoft Sans Serif"/>
              </a:rPr>
              <a:t> </a:t>
            </a:r>
            <a:r>
              <a:rPr sz="850" spc="-60" dirty="0">
                <a:latin typeface="Microsoft Sans Serif"/>
                <a:cs typeface="Microsoft Sans Serif"/>
              </a:rPr>
              <a:t>IEEE</a:t>
            </a:r>
            <a:r>
              <a:rPr sz="850" spc="-5" dirty="0">
                <a:latin typeface="Microsoft Sans Serif"/>
                <a:cs typeface="Microsoft Sans Serif"/>
              </a:rPr>
              <a:t> </a:t>
            </a:r>
            <a:r>
              <a:rPr sz="850" spc="-80" dirty="0">
                <a:latin typeface="Microsoft Sans Serif"/>
                <a:cs typeface="Microsoft Sans Serif"/>
              </a:rPr>
              <a:t>PSRC</a:t>
            </a:r>
            <a:endParaRPr sz="850">
              <a:latin typeface="Microsoft Sans Serif"/>
              <a:cs typeface="Microsoft Sans Serif"/>
            </a:endParaRPr>
          </a:p>
        </p:txBody>
      </p:sp>
    </p:spTree>
  </p:cSld>
  <p:clrMapOvr>
    <a:masterClrMapping/>
  </p:clrMapOvr>
</p:sld>
</file>

<file path=ppt/slides/slide60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" name="object 2"/>
          <p:cNvGrpSpPr/>
          <p:nvPr/>
        </p:nvGrpSpPr>
        <p:grpSpPr>
          <a:xfrm>
            <a:off x="2173648" y="1351788"/>
            <a:ext cx="5869436" cy="2176780"/>
            <a:chOff x="944880" y="1351788"/>
            <a:chExt cx="2551430" cy="2176780"/>
          </a:xfrm>
        </p:grpSpPr>
        <p:sp>
          <p:nvSpPr>
            <p:cNvPr id="3" name="object 3"/>
            <p:cNvSpPr/>
            <p:nvPr/>
          </p:nvSpPr>
          <p:spPr>
            <a:xfrm>
              <a:off x="1083564" y="1485900"/>
              <a:ext cx="2273935" cy="2034539"/>
            </a:xfrm>
            <a:custGeom>
              <a:avLst/>
              <a:gdLst/>
              <a:ahLst/>
              <a:cxnLst/>
              <a:rect l="l" t="t" r="r" b="b"/>
              <a:pathLst>
                <a:path w="2273935" h="2034539">
                  <a:moveTo>
                    <a:pt x="0" y="2034540"/>
                  </a:moveTo>
                  <a:lnTo>
                    <a:pt x="2273808" y="2034540"/>
                  </a:lnTo>
                  <a:lnTo>
                    <a:pt x="2273808" y="0"/>
                  </a:lnTo>
                  <a:lnTo>
                    <a:pt x="0" y="0"/>
                  </a:lnTo>
                  <a:lnTo>
                    <a:pt x="0" y="2034540"/>
                  </a:lnTo>
                  <a:close/>
                </a:path>
              </a:pathLst>
            </a:custGeom>
            <a:ln w="1524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" name="object 4"/>
            <p:cNvSpPr/>
            <p:nvPr/>
          </p:nvSpPr>
          <p:spPr>
            <a:xfrm>
              <a:off x="2212848" y="1359408"/>
              <a:ext cx="6350" cy="2161540"/>
            </a:xfrm>
            <a:custGeom>
              <a:avLst/>
              <a:gdLst/>
              <a:ahLst/>
              <a:cxnLst/>
              <a:rect l="l" t="t" r="r" b="b"/>
              <a:pathLst>
                <a:path w="6350" h="2161540">
                  <a:moveTo>
                    <a:pt x="6095" y="0"/>
                  </a:moveTo>
                  <a:lnTo>
                    <a:pt x="0" y="2161032"/>
                  </a:lnTo>
                </a:path>
              </a:pathLst>
            </a:custGeom>
            <a:ln w="1524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" name="object 5"/>
            <p:cNvSpPr/>
            <p:nvPr/>
          </p:nvSpPr>
          <p:spPr>
            <a:xfrm>
              <a:off x="969264" y="1706879"/>
              <a:ext cx="2501265" cy="0"/>
            </a:xfrm>
            <a:custGeom>
              <a:avLst/>
              <a:gdLst/>
              <a:ahLst/>
              <a:cxnLst/>
              <a:rect l="l" t="t" r="r" b="b"/>
              <a:pathLst>
                <a:path w="2501265">
                  <a:moveTo>
                    <a:pt x="0" y="0"/>
                  </a:moveTo>
                  <a:lnTo>
                    <a:pt x="2500884" y="0"/>
                  </a:lnTo>
                </a:path>
              </a:pathLst>
            </a:custGeom>
            <a:ln w="1524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" name="object 6"/>
            <p:cNvSpPr/>
            <p:nvPr/>
          </p:nvSpPr>
          <p:spPr>
            <a:xfrm>
              <a:off x="1075944" y="1493520"/>
              <a:ext cx="2281555" cy="2026920"/>
            </a:xfrm>
            <a:custGeom>
              <a:avLst/>
              <a:gdLst/>
              <a:ahLst/>
              <a:cxnLst/>
              <a:rect l="l" t="t" r="r" b="b"/>
              <a:pathLst>
                <a:path w="2281554" h="2026920">
                  <a:moveTo>
                    <a:pt x="461772" y="0"/>
                  </a:moveTo>
                  <a:lnTo>
                    <a:pt x="454151" y="2026920"/>
                  </a:lnTo>
                </a:path>
                <a:path w="2281554" h="2026920">
                  <a:moveTo>
                    <a:pt x="1825752" y="0"/>
                  </a:moveTo>
                  <a:lnTo>
                    <a:pt x="1825752" y="2026920"/>
                  </a:lnTo>
                </a:path>
                <a:path w="2281554" h="2026920">
                  <a:moveTo>
                    <a:pt x="0" y="1572768"/>
                  </a:moveTo>
                  <a:lnTo>
                    <a:pt x="2281428" y="1572768"/>
                  </a:lnTo>
                </a:path>
                <a:path w="2281554" h="2026920">
                  <a:moveTo>
                    <a:pt x="7620" y="894587"/>
                  </a:moveTo>
                  <a:lnTo>
                    <a:pt x="2281428" y="894587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" name="object 7"/>
            <p:cNvSpPr/>
            <p:nvPr/>
          </p:nvSpPr>
          <p:spPr>
            <a:xfrm>
              <a:off x="1533144" y="1865375"/>
              <a:ext cx="1363980" cy="1361440"/>
            </a:xfrm>
            <a:custGeom>
              <a:avLst/>
              <a:gdLst/>
              <a:ahLst/>
              <a:cxnLst/>
              <a:rect l="l" t="t" r="r" b="b"/>
              <a:pathLst>
                <a:path w="1363980" h="1361439">
                  <a:moveTo>
                    <a:pt x="1363979" y="681227"/>
                  </a:moveTo>
                  <a:lnTo>
                    <a:pt x="1362270" y="632554"/>
                  </a:lnTo>
                  <a:lnTo>
                    <a:pt x="1357218" y="584807"/>
                  </a:lnTo>
                  <a:lnTo>
                    <a:pt x="1348937" y="538103"/>
                  </a:lnTo>
                  <a:lnTo>
                    <a:pt x="1337541" y="492556"/>
                  </a:lnTo>
                  <a:lnTo>
                    <a:pt x="1323146" y="448282"/>
                  </a:lnTo>
                  <a:lnTo>
                    <a:pt x="1305864" y="405395"/>
                  </a:lnTo>
                  <a:lnTo>
                    <a:pt x="1285811" y="364010"/>
                  </a:lnTo>
                  <a:lnTo>
                    <a:pt x="1263101" y="324242"/>
                  </a:lnTo>
                  <a:lnTo>
                    <a:pt x="1237847" y="286207"/>
                  </a:lnTo>
                  <a:lnTo>
                    <a:pt x="1210164" y="250020"/>
                  </a:lnTo>
                  <a:lnTo>
                    <a:pt x="1180167" y="215794"/>
                  </a:lnTo>
                  <a:lnTo>
                    <a:pt x="1147969" y="183646"/>
                  </a:lnTo>
                  <a:lnTo>
                    <a:pt x="1113684" y="153690"/>
                  </a:lnTo>
                  <a:lnTo>
                    <a:pt x="1077428" y="126041"/>
                  </a:lnTo>
                  <a:lnTo>
                    <a:pt x="1039314" y="100814"/>
                  </a:lnTo>
                  <a:lnTo>
                    <a:pt x="999456" y="78125"/>
                  </a:lnTo>
                  <a:lnTo>
                    <a:pt x="957969" y="58088"/>
                  </a:lnTo>
                  <a:lnTo>
                    <a:pt x="914967" y="40818"/>
                  </a:lnTo>
                  <a:lnTo>
                    <a:pt x="870564" y="26430"/>
                  </a:lnTo>
                  <a:lnTo>
                    <a:pt x="824874" y="15039"/>
                  </a:lnTo>
                  <a:lnTo>
                    <a:pt x="778012" y="6760"/>
                  </a:lnTo>
                  <a:lnTo>
                    <a:pt x="730092" y="1709"/>
                  </a:lnTo>
                  <a:lnTo>
                    <a:pt x="681227" y="0"/>
                  </a:lnTo>
                  <a:lnTo>
                    <a:pt x="632554" y="1709"/>
                  </a:lnTo>
                  <a:lnTo>
                    <a:pt x="584807" y="6760"/>
                  </a:lnTo>
                  <a:lnTo>
                    <a:pt x="538103" y="15039"/>
                  </a:lnTo>
                  <a:lnTo>
                    <a:pt x="492556" y="26430"/>
                  </a:lnTo>
                  <a:lnTo>
                    <a:pt x="448282" y="40818"/>
                  </a:lnTo>
                  <a:lnTo>
                    <a:pt x="405395" y="58088"/>
                  </a:lnTo>
                  <a:lnTo>
                    <a:pt x="364010" y="78125"/>
                  </a:lnTo>
                  <a:lnTo>
                    <a:pt x="324242" y="100814"/>
                  </a:lnTo>
                  <a:lnTo>
                    <a:pt x="286207" y="126041"/>
                  </a:lnTo>
                  <a:lnTo>
                    <a:pt x="250020" y="153690"/>
                  </a:lnTo>
                  <a:lnTo>
                    <a:pt x="215794" y="183646"/>
                  </a:lnTo>
                  <a:lnTo>
                    <a:pt x="183646" y="215794"/>
                  </a:lnTo>
                  <a:lnTo>
                    <a:pt x="153690" y="250020"/>
                  </a:lnTo>
                  <a:lnTo>
                    <a:pt x="126041" y="286207"/>
                  </a:lnTo>
                  <a:lnTo>
                    <a:pt x="100814" y="324242"/>
                  </a:lnTo>
                  <a:lnTo>
                    <a:pt x="78125" y="364010"/>
                  </a:lnTo>
                  <a:lnTo>
                    <a:pt x="58088" y="405395"/>
                  </a:lnTo>
                  <a:lnTo>
                    <a:pt x="40818" y="448282"/>
                  </a:lnTo>
                  <a:lnTo>
                    <a:pt x="26430" y="492556"/>
                  </a:lnTo>
                  <a:lnTo>
                    <a:pt x="15039" y="538103"/>
                  </a:lnTo>
                  <a:lnTo>
                    <a:pt x="6760" y="584807"/>
                  </a:lnTo>
                  <a:lnTo>
                    <a:pt x="1709" y="632554"/>
                  </a:lnTo>
                  <a:lnTo>
                    <a:pt x="0" y="681227"/>
                  </a:lnTo>
                  <a:lnTo>
                    <a:pt x="1709" y="729711"/>
                  </a:lnTo>
                  <a:lnTo>
                    <a:pt x="6760" y="777284"/>
                  </a:lnTo>
                  <a:lnTo>
                    <a:pt x="15039" y="823830"/>
                  </a:lnTo>
                  <a:lnTo>
                    <a:pt x="26430" y="869234"/>
                  </a:lnTo>
                  <a:lnTo>
                    <a:pt x="40818" y="913380"/>
                  </a:lnTo>
                  <a:lnTo>
                    <a:pt x="58088" y="956152"/>
                  </a:lnTo>
                  <a:lnTo>
                    <a:pt x="78125" y="997434"/>
                  </a:lnTo>
                  <a:lnTo>
                    <a:pt x="100814" y="1037111"/>
                  </a:lnTo>
                  <a:lnTo>
                    <a:pt x="126041" y="1075067"/>
                  </a:lnTo>
                  <a:lnTo>
                    <a:pt x="153690" y="1111187"/>
                  </a:lnTo>
                  <a:lnTo>
                    <a:pt x="183646" y="1145353"/>
                  </a:lnTo>
                  <a:lnTo>
                    <a:pt x="215794" y="1177452"/>
                  </a:lnTo>
                  <a:lnTo>
                    <a:pt x="250020" y="1207367"/>
                  </a:lnTo>
                  <a:lnTo>
                    <a:pt x="286207" y="1234981"/>
                  </a:lnTo>
                  <a:lnTo>
                    <a:pt x="324242" y="1260181"/>
                  </a:lnTo>
                  <a:lnTo>
                    <a:pt x="364010" y="1282849"/>
                  </a:lnTo>
                  <a:lnTo>
                    <a:pt x="405395" y="1302870"/>
                  </a:lnTo>
                  <a:lnTo>
                    <a:pt x="448282" y="1320129"/>
                  </a:lnTo>
                  <a:lnTo>
                    <a:pt x="492556" y="1334509"/>
                  </a:lnTo>
                  <a:lnTo>
                    <a:pt x="538103" y="1345895"/>
                  </a:lnTo>
                  <a:lnTo>
                    <a:pt x="584807" y="1354172"/>
                  </a:lnTo>
                  <a:lnTo>
                    <a:pt x="632554" y="1359222"/>
                  </a:lnTo>
                  <a:lnTo>
                    <a:pt x="681227" y="1360931"/>
                  </a:lnTo>
                  <a:lnTo>
                    <a:pt x="730092" y="1359222"/>
                  </a:lnTo>
                  <a:lnTo>
                    <a:pt x="778012" y="1354172"/>
                  </a:lnTo>
                  <a:lnTo>
                    <a:pt x="824874" y="1345895"/>
                  </a:lnTo>
                  <a:lnTo>
                    <a:pt x="870564" y="1334509"/>
                  </a:lnTo>
                  <a:lnTo>
                    <a:pt x="914967" y="1320129"/>
                  </a:lnTo>
                  <a:lnTo>
                    <a:pt x="957969" y="1302870"/>
                  </a:lnTo>
                  <a:lnTo>
                    <a:pt x="999456" y="1282849"/>
                  </a:lnTo>
                  <a:lnTo>
                    <a:pt x="1039314" y="1260181"/>
                  </a:lnTo>
                  <a:lnTo>
                    <a:pt x="1077428" y="1234981"/>
                  </a:lnTo>
                  <a:lnTo>
                    <a:pt x="1113684" y="1207367"/>
                  </a:lnTo>
                  <a:lnTo>
                    <a:pt x="1147969" y="1177452"/>
                  </a:lnTo>
                  <a:lnTo>
                    <a:pt x="1180167" y="1145353"/>
                  </a:lnTo>
                  <a:lnTo>
                    <a:pt x="1210164" y="1111187"/>
                  </a:lnTo>
                  <a:lnTo>
                    <a:pt x="1237847" y="1075067"/>
                  </a:lnTo>
                  <a:lnTo>
                    <a:pt x="1263101" y="1037111"/>
                  </a:lnTo>
                  <a:lnTo>
                    <a:pt x="1285811" y="997434"/>
                  </a:lnTo>
                  <a:lnTo>
                    <a:pt x="1305864" y="956152"/>
                  </a:lnTo>
                  <a:lnTo>
                    <a:pt x="1323146" y="913380"/>
                  </a:lnTo>
                  <a:lnTo>
                    <a:pt x="1337541" y="869234"/>
                  </a:lnTo>
                  <a:lnTo>
                    <a:pt x="1348937" y="823830"/>
                  </a:lnTo>
                  <a:lnTo>
                    <a:pt x="1357218" y="777284"/>
                  </a:lnTo>
                  <a:lnTo>
                    <a:pt x="1362270" y="729711"/>
                  </a:lnTo>
                  <a:lnTo>
                    <a:pt x="1363979" y="681227"/>
                  </a:lnTo>
                </a:path>
              </a:pathLst>
            </a:custGeom>
            <a:ln w="1524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" name="object 8"/>
            <p:cNvSpPr/>
            <p:nvPr/>
          </p:nvSpPr>
          <p:spPr>
            <a:xfrm>
              <a:off x="1732788" y="2133600"/>
              <a:ext cx="942340" cy="817244"/>
            </a:xfrm>
            <a:custGeom>
              <a:avLst/>
              <a:gdLst/>
              <a:ahLst/>
              <a:cxnLst/>
              <a:rect l="l" t="t" r="r" b="b"/>
              <a:pathLst>
                <a:path w="942339" h="817244">
                  <a:moveTo>
                    <a:pt x="0" y="816864"/>
                  </a:moveTo>
                  <a:lnTo>
                    <a:pt x="941831" y="0"/>
                  </a:lnTo>
                </a:path>
              </a:pathLst>
            </a:custGeom>
            <a:ln w="9144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" name="object 9"/>
            <p:cNvSpPr/>
            <p:nvPr/>
          </p:nvSpPr>
          <p:spPr>
            <a:xfrm>
              <a:off x="1696212" y="2103132"/>
              <a:ext cx="1015365" cy="879475"/>
            </a:xfrm>
            <a:custGeom>
              <a:avLst/>
              <a:gdLst/>
              <a:ahLst/>
              <a:cxnLst/>
              <a:rect l="l" t="t" r="r" b="b"/>
              <a:pathLst>
                <a:path w="1015364" h="879475">
                  <a:moveTo>
                    <a:pt x="59436" y="864095"/>
                  </a:moveTo>
                  <a:lnTo>
                    <a:pt x="24371" y="822960"/>
                  </a:lnTo>
                  <a:lnTo>
                    <a:pt x="0" y="879335"/>
                  </a:lnTo>
                  <a:lnTo>
                    <a:pt x="59436" y="864095"/>
                  </a:lnTo>
                  <a:close/>
                </a:path>
                <a:path w="1015364" h="879475">
                  <a:moveTo>
                    <a:pt x="1014984" y="0"/>
                  </a:moveTo>
                  <a:lnTo>
                    <a:pt x="955535" y="15227"/>
                  </a:lnTo>
                  <a:lnTo>
                    <a:pt x="990587" y="56388"/>
                  </a:lnTo>
                  <a:lnTo>
                    <a:pt x="1014984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10" name="object 10"/>
            <p:cNvPicPr/>
            <p:nvPr/>
          </p:nvPicPr>
          <p:blipFill>
            <a:blip r:embed="rId2" cstate="print"/>
            <a:stretch>
              <a:fillRect/>
            </a:stretch>
          </p:blipFill>
          <p:spPr>
            <a:xfrm>
              <a:off x="2279904" y="2601467"/>
              <a:ext cx="541020" cy="198119"/>
            </a:xfrm>
            <a:prstGeom prst="rect">
              <a:avLst/>
            </a:prstGeom>
          </p:spPr>
        </p:pic>
        <p:sp>
          <p:nvSpPr>
            <p:cNvPr id="11" name="object 11"/>
            <p:cNvSpPr/>
            <p:nvPr/>
          </p:nvSpPr>
          <p:spPr>
            <a:xfrm>
              <a:off x="2302763" y="1767840"/>
              <a:ext cx="257810" cy="86995"/>
            </a:xfrm>
            <a:custGeom>
              <a:avLst/>
              <a:gdLst/>
              <a:ahLst/>
              <a:cxnLst/>
              <a:rect l="l" t="t" r="r" b="b"/>
              <a:pathLst>
                <a:path w="257810" h="86994">
                  <a:moveTo>
                    <a:pt x="257555" y="86867"/>
                  </a:moveTo>
                  <a:lnTo>
                    <a:pt x="0" y="0"/>
                  </a:lnTo>
                </a:path>
              </a:pathLst>
            </a:custGeom>
            <a:ln w="9144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" name="object 12"/>
            <p:cNvSpPr/>
            <p:nvPr/>
          </p:nvSpPr>
          <p:spPr>
            <a:xfrm>
              <a:off x="2257044" y="1744979"/>
              <a:ext cx="60960" cy="52069"/>
            </a:xfrm>
            <a:custGeom>
              <a:avLst/>
              <a:gdLst/>
              <a:ahLst/>
              <a:cxnLst/>
              <a:rect l="l" t="t" r="r" b="b"/>
              <a:pathLst>
                <a:path w="60960" h="52069">
                  <a:moveTo>
                    <a:pt x="44195" y="51816"/>
                  </a:moveTo>
                  <a:lnTo>
                    <a:pt x="0" y="7620"/>
                  </a:lnTo>
                  <a:lnTo>
                    <a:pt x="60959" y="0"/>
                  </a:lnTo>
                  <a:lnTo>
                    <a:pt x="44195" y="51816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13" name="object 13"/>
            <p:cNvPicPr/>
            <p:nvPr/>
          </p:nvPicPr>
          <p:blipFill>
            <a:blip r:embed="rId3" cstate="print"/>
            <a:stretch>
              <a:fillRect/>
            </a:stretch>
          </p:blipFill>
          <p:spPr>
            <a:xfrm>
              <a:off x="2589275" y="1836420"/>
              <a:ext cx="309372" cy="201167"/>
            </a:xfrm>
            <a:prstGeom prst="rect">
              <a:avLst/>
            </a:prstGeom>
          </p:spPr>
        </p:pic>
        <p:pic>
          <p:nvPicPr>
            <p:cNvPr id="14" name="object 14"/>
            <p:cNvPicPr/>
            <p:nvPr/>
          </p:nvPicPr>
          <p:blipFill>
            <a:blip r:embed="rId4" cstate="print"/>
            <a:stretch>
              <a:fillRect/>
            </a:stretch>
          </p:blipFill>
          <p:spPr>
            <a:xfrm>
              <a:off x="2244852" y="1377696"/>
              <a:ext cx="108204" cy="193547"/>
            </a:xfrm>
            <a:prstGeom prst="rect">
              <a:avLst/>
            </a:prstGeom>
          </p:spPr>
        </p:pic>
        <p:pic>
          <p:nvPicPr>
            <p:cNvPr id="15" name="object 15"/>
            <p:cNvPicPr/>
            <p:nvPr/>
          </p:nvPicPr>
          <p:blipFill>
            <a:blip r:embed="rId5" cstate="print"/>
            <a:stretch>
              <a:fillRect/>
            </a:stretch>
          </p:blipFill>
          <p:spPr>
            <a:xfrm>
              <a:off x="944880" y="1600200"/>
              <a:ext cx="117348" cy="193548"/>
            </a:xfrm>
            <a:prstGeom prst="rect">
              <a:avLst/>
            </a:prstGeom>
          </p:spPr>
        </p:pic>
        <p:pic>
          <p:nvPicPr>
            <p:cNvPr id="16" name="object 16"/>
            <p:cNvPicPr/>
            <p:nvPr/>
          </p:nvPicPr>
          <p:blipFill>
            <a:blip r:embed="rId6" cstate="print"/>
            <a:stretch>
              <a:fillRect/>
            </a:stretch>
          </p:blipFill>
          <p:spPr>
            <a:xfrm>
              <a:off x="3378708" y="1600200"/>
              <a:ext cx="117348" cy="193548"/>
            </a:xfrm>
            <a:prstGeom prst="rect">
              <a:avLst/>
            </a:prstGeom>
          </p:spPr>
        </p:pic>
        <p:pic>
          <p:nvPicPr>
            <p:cNvPr id="17" name="object 17"/>
            <p:cNvPicPr/>
            <p:nvPr/>
          </p:nvPicPr>
          <p:blipFill>
            <a:blip r:embed="rId7" cstate="print"/>
            <a:stretch>
              <a:fillRect/>
            </a:stretch>
          </p:blipFill>
          <p:spPr>
            <a:xfrm>
              <a:off x="952500" y="2348483"/>
              <a:ext cx="82295" cy="187451"/>
            </a:xfrm>
            <a:prstGeom prst="rect">
              <a:avLst/>
            </a:prstGeom>
          </p:spPr>
        </p:pic>
        <p:pic>
          <p:nvPicPr>
            <p:cNvPr id="18" name="object 18"/>
            <p:cNvPicPr/>
            <p:nvPr/>
          </p:nvPicPr>
          <p:blipFill>
            <a:blip r:embed="rId8" cstate="print"/>
            <a:stretch>
              <a:fillRect/>
            </a:stretch>
          </p:blipFill>
          <p:spPr>
            <a:xfrm>
              <a:off x="952500" y="3032760"/>
              <a:ext cx="100583" cy="187451"/>
            </a:xfrm>
            <a:prstGeom prst="rect">
              <a:avLst/>
            </a:prstGeom>
          </p:spPr>
        </p:pic>
      </p:grpSp>
      <p:pic>
        <p:nvPicPr>
          <p:cNvPr id="19" name="object 19"/>
          <p:cNvPicPr/>
          <p:nvPr/>
        </p:nvPicPr>
        <p:blipFill>
          <a:blip r:embed="rId9" cstate="print"/>
          <a:stretch>
            <a:fillRect/>
          </a:stretch>
        </p:blipFill>
        <p:spPr>
          <a:xfrm>
            <a:off x="3344612" y="3576827"/>
            <a:ext cx="192824" cy="188975"/>
          </a:xfrm>
          <a:prstGeom prst="rect">
            <a:avLst/>
          </a:prstGeom>
        </p:spPr>
      </p:pic>
      <p:pic>
        <p:nvPicPr>
          <p:cNvPr id="20" name="object 20"/>
          <p:cNvPicPr/>
          <p:nvPr/>
        </p:nvPicPr>
        <p:blipFill>
          <a:blip r:embed="rId10" cstate="print"/>
          <a:stretch>
            <a:fillRect/>
          </a:stretch>
        </p:blipFill>
        <p:spPr>
          <a:xfrm>
            <a:off x="4915252" y="3579876"/>
            <a:ext cx="255927" cy="193548"/>
          </a:xfrm>
          <a:prstGeom prst="rect">
            <a:avLst/>
          </a:prstGeom>
        </p:spPr>
      </p:pic>
      <p:pic>
        <p:nvPicPr>
          <p:cNvPr id="21" name="object 21"/>
          <p:cNvPicPr/>
          <p:nvPr/>
        </p:nvPicPr>
        <p:blipFill>
          <a:blip r:embed="rId11" cstate="print"/>
          <a:stretch>
            <a:fillRect/>
          </a:stretch>
        </p:blipFill>
        <p:spPr>
          <a:xfrm>
            <a:off x="6640146" y="3576828"/>
            <a:ext cx="55873" cy="62991"/>
          </a:xfrm>
          <a:prstGeom prst="rect">
            <a:avLst/>
          </a:prstGeom>
        </p:spPr>
      </p:pic>
      <p:sp>
        <p:nvSpPr>
          <p:cNvPr id="22" name="object 22"/>
          <p:cNvSpPr/>
          <p:nvPr/>
        </p:nvSpPr>
        <p:spPr>
          <a:xfrm>
            <a:off x="6717274" y="1874520"/>
            <a:ext cx="249794" cy="0"/>
          </a:xfrm>
          <a:custGeom>
            <a:avLst/>
            <a:gdLst/>
            <a:ahLst/>
            <a:cxnLst/>
            <a:rect l="l" t="t" r="r" b="b"/>
            <a:pathLst>
              <a:path w="108585">
                <a:moveTo>
                  <a:pt x="0" y="0"/>
                </a:moveTo>
                <a:lnTo>
                  <a:pt x="108204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grpSp>
        <p:nvGrpSpPr>
          <p:cNvPr id="23" name="object 23"/>
          <p:cNvGrpSpPr/>
          <p:nvPr/>
        </p:nvGrpSpPr>
        <p:grpSpPr>
          <a:xfrm>
            <a:off x="1675813" y="6772656"/>
            <a:ext cx="6780966" cy="2456815"/>
            <a:chOff x="728472" y="6772655"/>
            <a:chExt cx="2947670" cy="2456815"/>
          </a:xfrm>
        </p:grpSpPr>
        <p:sp>
          <p:nvSpPr>
            <p:cNvPr id="24" name="object 24"/>
            <p:cNvSpPr/>
            <p:nvPr/>
          </p:nvSpPr>
          <p:spPr>
            <a:xfrm>
              <a:off x="1104518" y="6917435"/>
              <a:ext cx="2435860" cy="1828800"/>
            </a:xfrm>
            <a:custGeom>
              <a:avLst/>
              <a:gdLst/>
              <a:ahLst/>
              <a:cxnLst/>
              <a:rect l="l" t="t" r="r" b="b"/>
              <a:pathLst>
                <a:path w="2435860" h="1828800">
                  <a:moveTo>
                    <a:pt x="2429637" y="0"/>
                  </a:moveTo>
                  <a:lnTo>
                    <a:pt x="2435732" y="1821180"/>
                  </a:lnTo>
                  <a:lnTo>
                    <a:pt x="3429" y="1828800"/>
                  </a:lnTo>
                  <a:lnTo>
                    <a:pt x="3058" y="1778000"/>
                  </a:lnTo>
                  <a:lnTo>
                    <a:pt x="2709" y="1727200"/>
                  </a:lnTo>
                  <a:lnTo>
                    <a:pt x="2381" y="1676400"/>
                  </a:lnTo>
                  <a:lnTo>
                    <a:pt x="2074" y="1625600"/>
                  </a:lnTo>
                  <a:lnTo>
                    <a:pt x="1788" y="1574800"/>
                  </a:lnTo>
                  <a:lnTo>
                    <a:pt x="1524" y="1524000"/>
                  </a:lnTo>
                  <a:lnTo>
                    <a:pt x="1280" y="1473200"/>
                  </a:lnTo>
                  <a:lnTo>
                    <a:pt x="1058" y="1422400"/>
                  </a:lnTo>
                  <a:lnTo>
                    <a:pt x="857" y="1371600"/>
                  </a:lnTo>
                  <a:lnTo>
                    <a:pt x="677" y="1320800"/>
                  </a:lnTo>
                  <a:lnTo>
                    <a:pt x="518" y="1270000"/>
                  </a:lnTo>
                  <a:lnTo>
                    <a:pt x="381" y="1219200"/>
                  </a:lnTo>
                  <a:lnTo>
                    <a:pt x="264" y="1168400"/>
                  </a:lnTo>
                  <a:lnTo>
                    <a:pt x="169" y="1117600"/>
                  </a:lnTo>
                  <a:lnTo>
                    <a:pt x="95" y="1066800"/>
                  </a:lnTo>
                  <a:lnTo>
                    <a:pt x="42" y="1016000"/>
                  </a:lnTo>
                  <a:lnTo>
                    <a:pt x="10" y="965200"/>
                  </a:lnTo>
                  <a:lnTo>
                    <a:pt x="0" y="914400"/>
                  </a:lnTo>
                  <a:lnTo>
                    <a:pt x="10" y="863600"/>
                  </a:lnTo>
                  <a:lnTo>
                    <a:pt x="42" y="812800"/>
                  </a:lnTo>
                  <a:lnTo>
                    <a:pt x="95" y="762000"/>
                  </a:lnTo>
                  <a:lnTo>
                    <a:pt x="169" y="711200"/>
                  </a:lnTo>
                  <a:lnTo>
                    <a:pt x="264" y="660400"/>
                  </a:lnTo>
                  <a:lnTo>
                    <a:pt x="381" y="609600"/>
                  </a:lnTo>
                  <a:lnTo>
                    <a:pt x="518" y="558800"/>
                  </a:lnTo>
                  <a:lnTo>
                    <a:pt x="677" y="508000"/>
                  </a:lnTo>
                  <a:lnTo>
                    <a:pt x="857" y="457200"/>
                  </a:lnTo>
                  <a:lnTo>
                    <a:pt x="1058" y="406400"/>
                  </a:lnTo>
                  <a:lnTo>
                    <a:pt x="1280" y="355600"/>
                  </a:lnTo>
                  <a:lnTo>
                    <a:pt x="1524" y="304800"/>
                  </a:lnTo>
                  <a:lnTo>
                    <a:pt x="1788" y="254000"/>
                  </a:lnTo>
                  <a:lnTo>
                    <a:pt x="2074" y="203200"/>
                  </a:lnTo>
                  <a:lnTo>
                    <a:pt x="2381" y="152400"/>
                  </a:lnTo>
                  <a:lnTo>
                    <a:pt x="2709" y="101600"/>
                  </a:lnTo>
                  <a:lnTo>
                    <a:pt x="3058" y="50800"/>
                  </a:lnTo>
                  <a:lnTo>
                    <a:pt x="3429" y="0"/>
                  </a:lnTo>
                  <a:lnTo>
                    <a:pt x="2429637" y="0"/>
                  </a:lnTo>
                  <a:close/>
                </a:path>
              </a:pathLst>
            </a:custGeom>
            <a:ln w="1524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5" name="object 25"/>
            <p:cNvSpPr/>
            <p:nvPr/>
          </p:nvSpPr>
          <p:spPr>
            <a:xfrm>
              <a:off x="1511808" y="6917435"/>
              <a:ext cx="812800" cy="1828800"/>
            </a:xfrm>
            <a:custGeom>
              <a:avLst/>
              <a:gdLst/>
              <a:ahLst/>
              <a:cxnLst/>
              <a:rect l="l" t="t" r="r" b="b"/>
              <a:pathLst>
                <a:path w="812800" h="1828800">
                  <a:moveTo>
                    <a:pt x="0" y="446532"/>
                  </a:moveTo>
                  <a:lnTo>
                    <a:pt x="0" y="1821180"/>
                  </a:lnTo>
                </a:path>
                <a:path w="812800" h="1828800">
                  <a:moveTo>
                    <a:pt x="0" y="0"/>
                  </a:moveTo>
                  <a:lnTo>
                    <a:pt x="0" y="303276"/>
                  </a:lnTo>
                </a:path>
                <a:path w="812800" h="1828800">
                  <a:moveTo>
                    <a:pt x="406908" y="446532"/>
                  </a:moveTo>
                  <a:lnTo>
                    <a:pt x="406908" y="1828800"/>
                  </a:lnTo>
                </a:path>
                <a:path w="812800" h="1828800">
                  <a:moveTo>
                    <a:pt x="406908" y="0"/>
                  </a:moveTo>
                  <a:lnTo>
                    <a:pt x="406908" y="303276"/>
                  </a:lnTo>
                </a:path>
                <a:path w="812800" h="1828800">
                  <a:moveTo>
                    <a:pt x="812291" y="446532"/>
                  </a:moveTo>
                  <a:lnTo>
                    <a:pt x="812291" y="1828800"/>
                  </a:lnTo>
                </a:path>
                <a:path w="812800" h="1828800">
                  <a:moveTo>
                    <a:pt x="812291" y="0"/>
                  </a:moveTo>
                  <a:lnTo>
                    <a:pt x="812291" y="303276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6" name="object 26"/>
            <p:cNvSpPr/>
            <p:nvPr/>
          </p:nvSpPr>
          <p:spPr>
            <a:xfrm>
              <a:off x="2729483" y="6923531"/>
              <a:ext cx="0" cy="1815464"/>
            </a:xfrm>
            <a:custGeom>
              <a:avLst/>
              <a:gdLst/>
              <a:ahLst/>
              <a:cxnLst/>
              <a:rect l="l" t="t" r="r" b="b"/>
              <a:pathLst>
                <a:path h="1815465">
                  <a:moveTo>
                    <a:pt x="0" y="0"/>
                  </a:moveTo>
                  <a:lnTo>
                    <a:pt x="0" y="1815083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7" name="object 27"/>
            <p:cNvSpPr/>
            <p:nvPr/>
          </p:nvSpPr>
          <p:spPr>
            <a:xfrm>
              <a:off x="3134867" y="6917435"/>
              <a:ext cx="0" cy="1828800"/>
            </a:xfrm>
            <a:custGeom>
              <a:avLst/>
              <a:gdLst/>
              <a:ahLst/>
              <a:cxnLst/>
              <a:rect l="l" t="t" r="r" b="b"/>
              <a:pathLst>
                <a:path h="1828800">
                  <a:moveTo>
                    <a:pt x="0" y="1385316"/>
                  </a:moveTo>
                  <a:lnTo>
                    <a:pt x="0" y="1828800"/>
                  </a:lnTo>
                </a:path>
                <a:path h="1828800">
                  <a:moveTo>
                    <a:pt x="0" y="0"/>
                  </a:moveTo>
                  <a:lnTo>
                    <a:pt x="0" y="124206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8" name="object 28"/>
            <p:cNvSpPr/>
            <p:nvPr/>
          </p:nvSpPr>
          <p:spPr>
            <a:xfrm>
              <a:off x="1094231" y="7144511"/>
              <a:ext cx="2452370" cy="681355"/>
            </a:xfrm>
            <a:custGeom>
              <a:avLst/>
              <a:gdLst/>
              <a:ahLst/>
              <a:cxnLst/>
              <a:rect l="l" t="t" r="r" b="b"/>
              <a:pathLst>
                <a:path w="2452370" h="681354">
                  <a:moveTo>
                    <a:pt x="7620" y="0"/>
                  </a:moveTo>
                  <a:lnTo>
                    <a:pt x="2446019" y="0"/>
                  </a:lnTo>
                </a:path>
                <a:path w="2452370" h="681354">
                  <a:moveTo>
                    <a:pt x="0" y="230123"/>
                  </a:moveTo>
                  <a:lnTo>
                    <a:pt x="2433827" y="230123"/>
                  </a:lnTo>
                </a:path>
                <a:path w="2452370" h="681354">
                  <a:moveTo>
                    <a:pt x="13716" y="455675"/>
                  </a:moveTo>
                  <a:lnTo>
                    <a:pt x="2439924" y="455675"/>
                  </a:lnTo>
                </a:path>
                <a:path w="2452370" h="681354">
                  <a:moveTo>
                    <a:pt x="7620" y="681227"/>
                  </a:moveTo>
                  <a:lnTo>
                    <a:pt x="2452116" y="681227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9" name="object 29"/>
            <p:cNvSpPr/>
            <p:nvPr/>
          </p:nvSpPr>
          <p:spPr>
            <a:xfrm>
              <a:off x="1107947" y="8055863"/>
              <a:ext cx="2432685" cy="228600"/>
            </a:xfrm>
            <a:custGeom>
              <a:avLst/>
              <a:gdLst/>
              <a:ahLst/>
              <a:cxnLst/>
              <a:rect l="l" t="t" r="r" b="b"/>
              <a:pathLst>
                <a:path w="2432685" h="228600">
                  <a:moveTo>
                    <a:pt x="0" y="0"/>
                  </a:moveTo>
                  <a:lnTo>
                    <a:pt x="842772" y="0"/>
                  </a:lnTo>
                </a:path>
                <a:path w="2432685" h="228600">
                  <a:moveTo>
                    <a:pt x="1162811" y="0"/>
                  </a:moveTo>
                  <a:lnTo>
                    <a:pt x="2432303" y="0"/>
                  </a:lnTo>
                </a:path>
                <a:path w="2432685" h="228600">
                  <a:moveTo>
                    <a:pt x="0" y="228600"/>
                  </a:moveTo>
                  <a:lnTo>
                    <a:pt x="1944624" y="228600"/>
                  </a:lnTo>
                </a:path>
                <a:path w="2432685" h="228600">
                  <a:moveTo>
                    <a:pt x="2200655" y="228600"/>
                  </a:moveTo>
                  <a:lnTo>
                    <a:pt x="2432303" y="22860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0" name="object 30"/>
            <p:cNvSpPr/>
            <p:nvPr/>
          </p:nvSpPr>
          <p:spPr>
            <a:xfrm>
              <a:off x="1107947" y="8513063"/>
              <a:ext cx="2420620" cy="0"/>
            </a:xfrm>
            <a:custGeom>
              <a:avLst/>
              <a:gdLst/>
              <a:ahLst/>
              <a:cxnLst/>
              <a:rect l="l" t="t" r="r" b="b"/>
              <a:pathLst>
                <a:path w="2420620">
                  <a:moveTo>
                    <a:pt x="0" y="0"/>
                  </a:moveTo>
                  <a:lnTo>
                    <a:pt x="2420111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1" name="object 31"/>
            <p:cNvSpPr/>
            <p:nvPr/>
          </p:nvSpPr>
          <p:spPr>
            <a:xfrm>
              <a:off x="1019555" y="6917435"/>
              <a:ext cx="2522220" cy="1914525"/>
            </a:xfrm>
            <a:custGeom>
              <a:avLst/>
              <a:gdLst/>
              <a:ahLst/>
              <a:cxnLst/>
              <a:rect l="l" t="t" r="r" b="b"/>
              <a:pathLst>
                <a:path w="2522220" h="1914525">
                  <a:moveTo>
                    <a:pt x="88391" y="59435"/>
                  </a:moveTo>
                  <a:lnTo>
                    <a:pt x="36575" y="59435"/>
                  </a:lnTo>
                </a:path>
                <a:path w="2522220" h="1914525">
                  <a:moveTo>
                    <a:pt x="88391" y="114300"/>
                  </a:moveTo>
                  <a:lnTo>
                    <a:pt x="36575" y="114300"/>
                  </a:lnTo>
                </a:path>
                <a:path w="2522220" h="1914525">
                  <a:moveTo>
                    <a:pt x="86868" y="164592"/>
                  </a:moveTo>
                  <a:lnTo>
                    <a:pt x="35051" y="164592"/>
                  </a:lnTo>
                </a:path>
                <a:path w="2522220" h="1914525">
                  <a:moveTo>
                    <a:pt x="89916" y="227076"/>
                  </a:moveTo>
                  <a:lnTo>
                    <a:pt x="4571" y="227076"/>
                  </a:lnTo>
                </a:path>
                <a:path w="2522220" h="1914525">
                  <a:moveTo>
                    <a:pt x="89916" y="0"/>
                  </a:moveTo>
                  <a:lnTo>
                    <a:pt x="4571" y="0"/>
                  </a:lnTo>
                </a:path>
                <a:path w="2522220" h="1914525">
                  <a:moveTo>
                    <a:pt x="89916" y="455676"/>
                  </a:moveTo>
                  <a:lnTo>
                    <a:pt x="4571" y="455676"/>
                  </a:lnTo>
                </a:path>
                <a:path w="2522220" h="1914525">
                  <a:moveTo>
                    <a:pt x="89916" y="681228"/>
                  </a:moveTo>
                  <a:lnTo>
                    <a:pt x="4571" y="681228"/>
                  </a:lnTo>
                </a:path>
                <a:path w="2522220" h="1914525">
                  <a:moveTo>
                    <a:pt x="89916" y="908303"/>
                  </a:moveTo>
                  <a:lnTo>
                    <a:pt x="4571" y="908303"/>
                  </a:lnTo>
                </a:path>
                <a:path w="2522220" h="1914525">
                  <a:moveTo>
                    <a:pt x="88391" y="1138428"/>
                  </a:moveTo>
                  <a:lnTo>
                    <a:pt x="1523" y="1138428"/>
                  </a:lnTo>
                </a:path>
                <a:path w="2522220" h="1914525">
                  <a:moveTo>
                    <a:pt x="85343" y="1367028"/>
                  </a:moveTo>
                  <a:lnTo>
                    <a:pt x="0" y="1367028"/>
                  </a:lnTo>
                </a:path>
                <a:path w="2522220" h="1914525">
                  <a:moveTo>
                    <a:pt x="88391" y="1594103"/>
                  </a:moveTo>
                  <a:lnTo>
                    <a:pt x="1523" y="1594103"/>
                  </a:lnTo>
                </a:path>
                <a:path w="2522220" h="1914525">
                  <a:moveTo>
                    <a:pt x="88391" y="1828800"/>
                  </a:moveTo>
                  <a:lnTo>
                    <a:pt x="1523" y="1828800"/>
                  </a:lnTo>
                </a:path>
                <a:path w="2522220" h="1914525">
                  <a:moveTo>
                    <a:pt x="86868" y="281940"/>
                  </a:moveTo>
                  <a:lnTo>
                    <a:pt x="35051" y="281940"/>
                  </a:lnTo>
                </a:path>
                <a:path w="2522220" h="1914525">
                  <a:moveTo>
                    <a:pt x="86868" y="341376"/>
                  </a:moveTo>
                  <a:lnTo>
                    <a:pt x="35051" y="341376"/>
                  </a:lnTo>
                </a:path>
                <a:path w="2522220" h="1914525">
                  <a:moveTo>
                    <a:pt x="85343" y="397764"/>
                  </a:moveTo>
                  <a:lnTo>
                    <a:pt x="33527" y="397764"/>
                  </a:lnTo>
                </a:path>
                <a:path w="2522220" h="1914525">
                  <a:moveTo>
                    <a:pt x="86868" y="513587"/>
                  </a:moveTo>
                  <a:lnTo>
                    <a:pt x="35051" y="513587"/>
                  </a:lnTo>
                </a:path>
                <a:path w="2522220" h="1914525">
                  <a:moveTo>
                    <a:pt x="86868" y="568451"/>
                  </a:moveTo>
                  <a:lnTo>
                    <a:pt x="35051" y="568451"/>
                  </a:lnTo>
                </a:path>
                <a:path w="2522220" h="1914525">
                  <a:moveTo>
                    <a:pt x="86868" y="626364"/>
                  </a:moveTo>
                  <a:lnTo>
                    <a:pt x="35051" y="626364"/>
                  </a:lnTo>
                </a:path>
                <a:path w="2522220" h="1914525">
                  <a:moveTo>
                    <a:pt x="85343" y="740664"/>
                  </a:moveTo>
                  <a:lnTo>
                    <a:pt x="33527" y="740664"/>
                  </a:lnTo>
                </a:path>
                <a:path w="2522220" h="1914525">
                  <a:moveTo>
                    <a:pt x="85343" y="795528"/>
                  </a:moveTo>
                  <a:lnTo>
                    <a:pt x="33527" y="795528"/>
                  </a:lnTo>
                </a:path>
                <a:path w="2522220" h="1914525">
                  <a:moveTo>
                    <a:pt x="85343" y="853440"/>
                  </a:moveTo>
                  <a:lnTo>
                    <a:pt x="33527" y="853440"/>
                  </a:lnTo>
                </a:path>
                <a:path w="2522220" h="1914525">
                  <a:moveTo>
                    <a:pt x="85343" y="967740"/>
                  </a:moveTo>
                  <a:lnTo>
                    <a:pt x="33527" y="967740"/>
                  </a:lnTo>
                </a:path>
                <a:path w="2522220" h="1914525">
                  <a:moveTo>
                    <a:pt x="85343" y="1024128"/>
                  </a:moveTo>
                  <a:lnTo>
                    <a:pt x="33527" y="1024128"/>
                  </a:lnTo>
                </a:path>
                <a:path w="2522220" h="1914525">
                  <a:moveTo>
                    <a:pt x="85343" y="1080516"/>
                  </a:moveTo>
                  <a:lnTo>
                    <a:pt x="33527" y="1080516"/>
                  </a:lnTo>
                </a:path>
                <a:path w="2522220" h="1914525">
                  <a:moveTo>
                    <a:pt x="85343" y="1194816"/>
                  </a:moveTo>
                  <a:lnTo>
                    <a:pt x="33527" y="1194816"/>
                  </a:lnTo>
                </a:path>
                <a:path w="2522220" h="1914525">
                  <a:moveTo>
                    <a:pt x="85343" y="1252728"/>
                  </a:moveTo>
                  <a:lnTo>
                    <a:pt x="33527" y="1252728"/>
                  </a:lnTo>
                </a:path>
                <a:path w="2522220" h="1914525">
                  <a:moveTo>
                    <a:pt x="85343" y="1309116"/>
                  </a:moveTo>
                  <a:lnTo>
                    <a:pt x="33527" y="1309116"/>
                  </a:lnTo>
                </a:path>
                <a:path w="2522220" h="1914525">
                  <a:moveTo>
                    <a:pt x="85343" y="1421892"/>
                  </a:moveTo>
                  <a:lnTo>
                    <a:pt x="33527" y="1421892"/>
                  </a:lnTo>
                </a:path>
                <a:path w="2522220" h="1914525">
                  <a:moveTo>
                    <a:pt x="86868" y="1479803"/>
                  </a:moveTo>
                  <a:lnTo>
                    <a:pt x="35051" y="1479803"/>
                  </a:lnTo>
                </a:path>
                <a:path w="2522220" h="1914525">
                  <a:moveTo>
                    <a:pt x="86868" y="1539240"/>
                  </a:moveTo>
                  <a:lnTo>
                    <a:pt x="35051" y="1539240"/>
                  </a:lnTo>
                </a:path>
                <a:path w="2522220" h="1914525">
                  <a:moveTo>
                    <a:pt x="86868" y="1652016"/>
                  </a:moveTo>
                  <a:lnTo>
                    <a:pt x="35051" y="1652016"/>
                  </a:lnTo>
                </a:path>
                <a:path w="2522220" h="1914525">
                  <a:moveTo>
                    <a:pt x="86868" y="1706880"/>
                  </a:moveTo>
                  <a:lnTo>
                    <a:pt x="35051" y="1706880"/>
                  </a:lnTo>
                </a:path>
                <a:path w="2522220" h="1914525">
                  <a:moveTo>
                    <a:pt x="86868" y="1764792"/>
                  </a:moveTo>
                  <a:lnTo>
                    <a:pt x="35051" y="1764792"/>
                  </a:lnTo>
                </a:path>
                <a:path w="2522220" h="1914525">
                  <a:moveTo>
                    <a:pt x="91439" y="1828800"/>
                  </a:moveTo>
                  <a:lnTo>
                    <a:pt x="91439" y="1914144"/>
                  </a:lnTo>
                </a:path>
                <a:path w="2522220" h="1914525">
                  <a:moveTo>
                    <a:pt x="493776" y="1827276"/>
                  </a:moveTo>
                  <a:lnTo>
                    <a:pt x="493776" y="1912619"/>
                  </a:lnTo>
                </a:path>
                <a:path w="2522220" h="1914525">
                  <a:moveTo>
                    <a:pt x="182879" y="1828800"/>
                  </a:moveTo>
                  <a:lnTo>
                    <a:pt x="182879" y="1880616"/>
                  </a:lnTo>
                </a:path>
                <a:path w="2522220" h="1914525">
                  <a:moveTo>
                    <a:pt x="294131" y="1828800"/>
                  </a:moveTo>
                  <a:lnTo>
                    <a:pt x="294131" y="1880616"/>
                  </a:lnTo>
                </a:path>
                <a:path w="2522220" h="1914525">
                  <a:moveTo>
                    <a:pt x="393192" y="1827276"/>
                  </a:moveTo>
                  <a:lnTo>
                    <a:pt x="393192" y="1880616"/>
                  </a:lnTo>
                </a:path>
                <a:path w="2522220" h="1914525">
                  <a:moveTo>
                    <a:pt x="897635" y="1828800"/>
                  </a:moveTo>
                  <a:lnTo>
                    <a:pt x="897635" y="1914144"/>
                  </a:lnTo>
                </a:path>
                <a:path w="2522220" h="1914525">
                  <a:moveTo>
                    <a:pt x="588264" y="1830324"/>
                  </a:moveTo>
                  <a:lnTo>
                    <a:pt x="588264" y="1882140"/>
                  </a:lnTo>
                </a:path>
                <a:path w="2522220" h="1914525">
                  <a:moveTo>
                    <a:pt x="697992" y="1830324"/>
                  </a:moveTo>
                  <a:lnTo>
                    <a:pt x="697992" y="1882140"/>
                  </a:lnTo>
                </a:path>
                <a:path w="2522220" h="1914525">
                  <a:moveTo>
                    <a:pt x="797051" y="1828800"/>
                  </a:moveTo>
                  <a:lnTo>
                    <a:pt x="797051" y="1880616"/>
                  </a:lnTo>
                </a:path>
                <a:path w="2522220" h="1914525">
                  <a:moveTo>
                    <a:pt x="2522219" y="1827276"/>
                  </a:moveTo>
                  <a:lnTo>
                    <a:pt x="2522219" y="1912619"/>
                  </a:lnTo>
                </a:path>
                <a:path w="2522220" h="1914525">
                  <a:moveTo>
                    <a:pt x="2211324" y="1828800"/>
                  </a:moveTo>
                  <a:lnTo>
                    <a:pt x="2211324" y="1880616"/>
                  </a:lnTo>
                </a:path>
                <a:path w="2522220" h="1914525">
                  <a:moveTo>
                    <a:pt x="2321052" y="1828800"/>
                  </a:moveTo>
                  <a:lnTo>
                    <a:pt x="2321052" y="1880616"/>
                  </a:lnTo>
                </a:path>
                <a:path w="2522220" h="1914525">
                  <a:moveTo>
                    <a:pt x="2420111" y="1827276"/>
                  </a:moveTo>
                  <a:lnTo>
                    <a:pt x="2420111" y="1880616"/>
                  </a:lnTo>
                </a:path>
                <a:path w="2522220" h="1914525">
                  <a:moveTo>
                    <a:pt x="2115311" y="1827276"/>
                  </a:moveTo>
                  <a:lnTo>
                    <a:pt x="2115311" y="1912619"/>
                  </a:lnTo>
                </a:path>
                <a:path w="2522220" h="1914525">
                  <a:moveTo>
                    <a:pt x="1805940" y="1828800"/>
                  </a:moveTo>
                  <a:lnTo>
                    <a:pt x="1805940" y="1880616"/>
                  </a:lnTo>
                </a:path>
                <a:path w="2522220" h="1914525">
                  <a:moveTo>
                    <a:pt x="1915668" y="1828800"/>
                  </a:moveTo>
                  <a:lnTo>
                    <a:pt x="1915668" y="1880616"/>
                  </a:lnTo>
                </a:path>
                <a:path w="2522220" h="1914525">
                  <a:moveTo>
                    <a:pt x="2016252" y="1827276"/>
                  </a:moveTo>
                  <a:lnTo>
                    <a:pt x="2016252" y="1880616"/>
                  </a:lnTo>
                </a:path>
                <a:path w="2522220" h="1914525">
                  <a:moveTo>
                    <a:pt x="1709927" y="1827276"/>
                  </a:moveTo>
                  <a:lnTo>
                    <a:pt x="1709927" y="1912619"/>
                  </a:lnTo>
                </a:path>
                <a:path w="2522220" h="1914525">
                  <a:moveTo>
                    <a:pt x="1400556" y="1828800"/>
                  </a:moveTo>
                  <a:lnTo>
                    <a:pt x="1400556" y="1880616"/>
                  </a:lnTo>
                </a:path>
                <a:path w="2522220" h="1914525">
                  <a:moveTo>
                    <a:pt x="1508760" y="1828800"/>
                  </a:moveTo>
                  <a:lnTo>
                    <a:pt x="1508760" y="1880616"/>
                  </a:lnTo>
                </a:path>
                <a:path w="2522220" h="1914525">
                  <a:moveTo>
                    <a:pt x="1609343" y="1827276"/>
                  </a:moveTo>
                  <a:lnTo>
                    <a:pt x="1609343" y="1880616"/>
                  </a:lnTo>
                </a:path>
                <a:path w="2522220" h="1914525">
                  <a:moveTo>
                    <a:pt x="1304543" y="1827276"/>
                  </a:moveTo>
                  <a:lnTo>
                    <a:pt x="1304543" y="1912619"/>
                  </a:lnTo>
                </a:path>
                <a:path w="2522220" h="1914525">
                  <a:moveTo>
                    <a:pt x="995172" y="1828800"/>
                  </a:moveTo>
                  <a:lnTo>
                    <a:pt x="995172" y="1880616"/>
                  </a:lnTo>
                </a:path>
                <a:path w="2522220" h="1914525">
                  <a:moveTo>
                    <a:pt x="1103376" y="1828800"/>
                  </a:moveTo>
                  <a:lnTo>
                    <a:pt x="1103376" y="1880616"/>
                  </a:lnTo>
                </a:path>
                <a:path w="2522220" h="1914525">
                  <a:moveTo>
                    <a:pt x="1203960" y="1827276"/>
                  </a:moveTo>
                  <a:lnTo>
                    <a:pt x="1203960" y="1880616"/>
                  </a:lnTo>
                </a:path>
              </a:pathLst>
            </a:custGeom>
            <a:ln w="9144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2" name="object 32"/>
            <p:cNvSpPr/>
            <p:nvPr/>
          </p:nvSpPr>
          <p:spPr>
            <a:xfrm>
              <a:off x="1109472" y="6957060"/>
              <a:ext cx="1705610" cy="220979"/>
            </a:xfrm>
            <a:custGeom>
              <a:avLst/>
              <a:gdLst/>
              <a:ahLst/>
              <a:cxnLst/>
              <a:rect l="l" t="t" r="r" b="b"/>
              <a:pathLst>
                <a:path w="1705610" h="220979">
                  <a:moveTo>
                    <a:pt x="0" y="0"/>
                  </a:moveTo>
                  <a:lnTo>
                    <a:pt x="48008" y="750"/>
                  </a:lnTo>
                  <a:lnTo>
                    <a:pt x="96035" y="2857"/>
                  </a:lnTo>
                  <a:lnTo>
                    <a:pt x="144098" y="6107"/>
                  </a:lnTo>
                  <a:lnTo>
                    <a:pt x="192214" y="10286"/>
                  </a:lnTo>
                  <a:lnTo>
                    <a:pt x="240402" y="15180"/>
                  </a:lnTo>
                  <a:lnTo>
                    <a:pt x="288678" y="20573"/>
                  </a:lnTo>
                  <a:lnTo>
                    <a:pt x="337062" y="26253"/>
                  </a:lnTo>
                  <a:lnTo>
                    <a:pt x="385572" y="32004"/>
                  </a:lnTo>
                  <a:lnTo>
                    <a:pt x="435152" y="37659"/>
                  </a:lnTo>
                  <a:lnTo>
                    <a:pt x="484780" y="43215"/>
                  </a:lnTo>
                  <a:lnTo>
                    <a:pt x="534376" y="48696"/>
                  </a:lnTo>
                  <a:lnTo>
                    <a:pt x="583861" y="54130"/>
                  </a:lnTo>
                  <a:lnTo>
                    <a:pt x="633155" y="59542"/>
                  </a:lnTo>
                  <a:lnTo>
                    <a:pt x="682180" y="64960"/>
                  </a:lnTo>
                  <a:lnTo>
                    <a:pt x="730855" y="70410"/>
                  </a:lnTo>
                  <a:lnTo>
                    <a:pt x="779102" y="75917"/>
                  </a:lnTo>
                  <a:lnTo>
                    <a:pt x="826841" y="81510"/>
                  </a:lnTo>
                  <a:lnTo>
                    <a:pt x="873992" y="87213"/>
                  </a:lnTo>
                  <a:lnTo>
                    <a:pt x="920477" y="93054"/>
                  </a:lnTo>
                  <a:lnTo>
                    <a:pt x="966216" y="99060"/>
                  </a:lnTo>
                  <a:lnTo>
                    <a:pt x="1020125" y="106833"/>
                  </a:lnTo>
                  <a:lnTo>
                    <a:pt x="1072821" y="114881"/>
                  </a:lnTo>
                  <a:lnTo>
                    <a:pt x="1124431" y="123151"/>
                  </a:lnTo>
                  <a:lnTo>
                    <a:pt x="1175082" y="131591"/>
                  </a:lnTo>
                  <a:lnTo>
                    <a:pt x="1224900" y="140151"/>
                  </a:lnTo>
                  <a:lnTo>
                    <a:pt x="1274015" y="148778"/>
                  </a:lnTo>
                  <a:lnTo>
                    <a:pt x="1322552" y="157422"/>
                  </a:lnTo>
                  <a:lnTo>
                    <a:pt x="1370639" y="166031"/>
                  </a:lnTo>
                  <a:lnTo>
                    <a:pt x="1418405" y="174552"/>
                  </a:lnTo>
                  <a:lnTo>
                    <a:pt x="1465975" y="182936"/>
                  </a:lnTo>
                  <a:lnTo>
                    <a:pt x="1513477" y="191130"/>
                  </a:lnTo>
                  <a:lnTo>
                    <a:pt x="1561039" y="199083"/>
                  </a:lnTo>
                  <a:lnTo>
                    <a:pt x="1608788" y="206743"/>
                  </a:lnTo>
                  <a:lnTo>
                    <a:pt x="1656851" y="214059"/>
                  </a:lnTo>
                  <a:lnTo>
                    <a:pt x="1705355" y="220980"/>
                  </a:lnTo>
                </a:path>
              </a:pathLst>
            </a:custGeom>
            <a:ln w="1524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3" name="object 33"/>
            <p:cNvSpPr/>
            <p:nvPr/>
          </p:nvSpPr>
          <p:spPr>
            <a:xfrm>
              <a:off x="1109472" y="7179563"/>
              <a:ext cx="2018030" cy="1217930"/>
            </a:xfrm>
            <a:custGeom>
              <a:avLst/>
              <a:gdLst/>
              <a:ahLst/>
              <a:cxnLst/>
              <a:rect l="l" t="t" r="r" b="b"/>
              <a:pathLst>
                <a:path w="2018030" h="1217929">
                  <a:moveTo>
                    <a:pt x="0" y="1217675"/>
                  </a:moveTo>
                  <a:lnTo>
                    <a:pt x="51950" y="1215821"/>
                  </a:lnTo>
                  <a:lnTo>
                    <a:pt x="103846" y="1214085"/>
                  </a:lnTo>
                  <a:lnTo>
                    <a:pt x="155683" y="1212434"/>
                  </a:lnTo>
                  <a:lnTo>
                    <a:pt x="207457" y="1210836"/>
                  </a:lnTo>
                  <a:lnTo>
                    <a:pt x="259165" y="1209256"/>
                  </a:lnTo>
                  <a:lnTo>
                    <a:pt x="310802" y="1207661"/>
                  </a:lnTo>
                  <a:lnTo>
                    <a:pt x="362365" y="1206018"/>
                  </a:lnTo>
                  <a:lnTo>
                    <a:pt x="413848" y="1204294"/>
                  </a:lnTo>
                  <a:lnTo>
                    <a:pt x="465250" y="1202456"/>
                  </a:lnTo>
                  <a:lnTo>
                    <a:pt x="516564" y="1200469"/>
                  </a:lnTo>
                  <a:lnTo>
                    <a:pt x="567788" y="1198301"/>
                  </a:lnTo>
                  <a:lnTo>
                    <a:pt x="618917" y="1195919"/>
                  </a:lnTo>
                  <a:lnTo>
                    <a:pt x="669948" y="1193288"/>
                  </a:lnTo>
                  <a:lnTo>
                    <a:pt x="720876" y="1190376"/>
                  </a:lnTo>
                  <a:lnTo>
                    <a:pt x="771697" y="1187150"/>
                  </a:lnTo>
                  <a:lnTo>
                    <a:pt x="822408" y="1183576"/>
                  </a:lnTo>
                  <a:lnTo>
                    <a:pt x="873004" y="1179620"/>
                  </a:lnTo>
                  <a:lnTo>
                    <a:pt x="923481" y="1175250"/>
                  </a:lnTo>
                  <a:lnTo>
                    <a:pt x="973835" y="1170431"/>
                  </a:lnTo>
                  <a:lnTo>
                    <a:pt x="1026462" y="1165113"/>
                  </a:lnTo>
                  <a:lnTo>
                    <a:pt x="1078915" y="1159266"/>
                  </a:lnTo>
                  <a:lnTo>
                    <a:pt x="1131145" y="1152896"/>
                  </a:lnTo>
                  <a:lnTo>
                    <a:pt x="1183104" y="1146006"/>
                  </a:lnTo>
                  <a:lnTo>
                    <a:pt x="1234744" y="1138599"/>
                  </a:lnTo>
                  <a:lnTo>
                    <a:pt x="1286018" y="1130681"/>
                  </a:lnTo>
                  <a:lnTo>
                    <a:pt x="1336877" y="1122255"/>
                  </a:lnTo>
                  <a:lnTo>
                    <a:pt x="1387274" y="1113325"/>
                  </a:lnTo>
                  <a:lnTo>
                    <a:pt x="1437160" y="1103895"/>
                  </a:lnTo>
                  <a:lnTo>
                    <a:pt x="1486487" y="1093969"/>
                  </a:lnTo>
                  <a:lnTo>
                    <a:pt x="1535208" y="1083551"/>
                  </a:lnTo>
                  <a:lnTo>
                    <a:pt x="1583275" y="1072646"/>
                  </a:lnTo>
                  <a:lnTo>
                    <a:pt x="1630638" y="1061256"/>
                  </a:lnTo>
                  <a:lnTo>
                    <a:pt x="1677252" y="1049386"/>
                  </a:lnTo>
                  <a:lnTo>
                    <a:pt x="1723066" y="1037041"/>
                  </a:lnTo>
                  <a:lnTo>
                    <a:pt x="1768034" y="1024223"/>
                  </a:lnTo>
                  <a:lnTo>
                    <a:pt x="1812108" y="1010938"/>
                  </a:lnTo>
                  <a:lnTo>
                    <a:pt x="1855239" y="997189"/>
                  </a:lnTo>
                  <a:lnTo>
                    <a:pt x="1897379" y="982979"/>
                  </a:lnTo>
                  <a:lnTo>
                    <a:pt x="1949634" y="938113"/>
                  </a:lnTo>
                  <a:lnTo>
                    <a:pt x="1970321" y="905415"/>
                  </a:lnTo>
                  <a:lnTo>
                    <a:pt x="1987332" y="866546"/>
                  </a:lnTo>
                  <a:lnTo>
                    <a:pt x="2000630" y="822007"/>
                  </a:lnTo>
                  <a:lnTo>
                    <a:pt x="2010180" y="772302"/>
                  </a:lnTo>
                  <a:lnTo>
                    <a:pt x="2015944" y="717933"/>
                  </a:lnTo>
                  <a:lnTo>
                    <a:pt x="2017885" y="659404"/>
                  </a:lnTo>
                  <a:lnTo>
                    <a:pt x="2015968" y="597217"/>
                  </a:lnTo>
                  <a:lnTo>
                    <a:pt x="2010155" y="531875"/>
                  </a:lnTo>
                  <a:lnTo>
                    <a:pt x="2003050" y="481012"/>
                  </a:lnTo>
                  <a:lnTo>
                    <a:pt x="1993956" y="429767"/>
                  </a:lnTo>
                  <a:lnTo>
                    <a:pt x="1982914" y="379285"/>
                  </a:lnTo>
                  <a:lnTo>
                    <a:pt x="1969967" y="330707"/>
                  </a:lnTo>
                  <a:lnTo>
                    <a:pt x="1955157" y="285178"/>
                  </a:lnTo>
                  <a:lnTo>
                    <a:pt x="1938528" y="243839"/>
                  </a:lnTo>
                  <a:lnTo>
                    <a:pt x="1913535" y="197542"/>
                  </a:lnTo>
                  <a:lnTo>
                    <a:pt x="1885636" y="158042"/>
                  </a:lnTo>
                  <a:lnTo>
                    <a:pt x="1854912" y="123555"/>
                  </a:lnTo>
                  <a:lnTo>
                    <a:pt x="1821442" y="92293"/>
                  </a:lnTo>
                  <a:lnTo>
                    <a:pt x="1785305" y="62470"/>
                  </a:lnTo>
                  <a:lnTo>
                    <a:pt x="1746583" y="32301"/>
                  </a:lnTo>
                  <a:lnTo>
                    <a:pt x="1705355" y="0"/>
                  </a:lnTo>
                </a:path>
              </a:pathLst>
            </a:custGeom>
            <a:ln w="1524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4" name="object 34"/>
            <p:cNvSpPr/>
            <p:nvPr/>
          </p:nvSpPr>
          <p:spPr>
            <a:xfrm>
              <a:off x="1109472" y="8061959"/>
              <a:ext cx="2268220" cy="277495"/>
            </a:xfrm>
            <a:custGeom>
              <a:avLst/>
              <a:gdLst/>
              <a:ahLst/>
              <a:cxnLst/>
              <a:rect l="l" t="t" r="r" b="b"/>
              <a:pathLst>
                <a:path w="2268220" h="277495">
                  <a:moveTo>
                    <a:pt x="0" y="277368"/>
                  </a:moveTo>
                  <a:lnTo>
                    <a:pt x="396239" y="277368"/>
                  </a:lnTo>
                  <a:lnTo>
                    <a:pt x="445361" y="274664"/>
                  </a:lnTo>
                  <a:lnTo>
                    <a:pt x="495021" y="269854"/>
                  </a:lnTo>
                  <a:lnTo>
                    <a:pt x="544971" y="263313"/>
                  </a:lnTo>
                  <a:lnTo>
                    <a:pt x="594957" y="255417"/>
                  </a:lnTo>
                  <a:lnTo>
                    <a:pt x="644731" y="246543"/>
                  </a:lnTo>
                  <a:lnTo>
                    <a:pt x="694040" y="237066"/>
                  </a:lnTo>
                  <a:lnTo>
                    <a:pt x="742635" y="227364"/>
                  </a:lnTo>
                  <a:lnTo>
                    <a:pt x="790264" y="217812"/>
                  </a:lnTo>
                  <a:lnTo>
                    <a:pt x="836675" y="208788"/>
                  </a:lnTo>
                  <a:lnTo>
                    <a:pt x="887087" y="199286"/>
                  </a:lnTo>
                  <a:lnTo>
                    <a:pt x="935926" y="191071"/>
                  </a:lnTo>
                  <a:lnTo>
                    <a:pt x="983908" y="183713"/>
                  </a:lnTo>
                  <a:lnTo>
                    <a:pt x="1031747" y="176784"/>
                  </a:lnTo>
                  <a:lnTo>
                    <a:pt x="1078912" y="169619"/>
                  </a:lnTo>
                  <a:lnTo>
                    <a:pt x="1126842" y="162367"/>
                  </a:lnTo>
                  <a:lnTo>
                    <a:pt x="1175399" y="155052"/>
                  </a:lnTo>
                  <a:lnTo>
                    <a:pt x="1224445" y="147700"/>
                  </a:lnTo>
                  <a:lnTo>
                    <a:pt x="1273842" y="140335"/>
                  </a:lnTo>
                  <a:lnTo>
                    <a:pt x="1323452" y="132983"/>
                  </a:lnTo>
                  <a:lnTo>
                    <a:pt x="1373138" y="125668"/>
                  </a:lnTo>
                  <a:lnTo>
                    <a:pt x="1422761" y="118416"/>
                  </a:lnTo>
                  <a:lnTo>
                    <a:pt x="1472183" y="111252"/>
                  </a:lnTo>
                  <a:lnTo>
                    <a:pt x="1522256" y="103874"/>
                  </a:lnTo>
                  <a:lnTo>
                    <a:pt x="1571937" y="96595"/>
                  </a:lnTo>
                  <a:lnTo>
                    <a:pt x="1621301" y="89405"/>
                  </a:lnTo>
                  <a:lnTo>
                    <a:pt x="1670423" y="82296"/>
                  </a:lnTo>
                  <a:lnTo>
                    <a:pt x="1719374" y="75257"/>
                  </a:lnTo>
                  <a:lnTo>
                    <a:pt x="1768229" y="68282"/>
                  </a:lnTo>
                  <a:lnTo>
                    <a:pt x="1817063" y="61360"/>
                  </a:lnTo>
                  <a:lnTo>
                    <a:pt x="1865947" y="54483"/>
                  </a:lnTo>
                  <a:lnTo>
                    <a:pt x="1914956" y="47641"/>
                  </a:lnTo>
                  <a:lnTo>
                    <a:pt x="1964165" y="40826"/>
                  </a:lnTo>
                  <a:lnTo>
                    <a:pt x="2013645" y="34029"/>
                  </a:lnTo>
                  <a:lnTo>
                    <a:pt x="2063472" y="27241"/>
                  </a:lnTo>
                  <a:lnTo>
                    <a:pt x="2113718" y="20453"/>
                  </a:lnTo>
                  <a:lnTo>
                    <a:pt x="2164458" y="13656"/>
                  </a:lnTo>
                  <a:lnTo>
                    <a:pt x="2215764" y="6841"/>
                  </a:lnTo>
                  <a:lnTo>
                    <a:pt x="2267712" y="0"/>
                  </a:lnTo>
                </a:path>
              </a:pathLst>
            </a:custGeom>
            <a:ln w="1524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5" name="object 35"/>
            <p:cNvSpPr/>
            <p:nvPr/>
          </p:nvSpPr>
          <p:spPr>
            <a:xfrm>
              <a:off x="1109472" y="8397239"/>
              <a:ext cx="2367280" cy="299085"/>
            </a:xfrm>
            <a:custGeom>
              <a:avLst/>
              <a:gdLst/>
              <a:ahLst/>
              <a:cxnLst/>
              <a:rect l="l" t="t" r="r" b="b"/>
              <a:pathLst>
                <a:path w="2367279" h="299084">
                  <a:moveTo>
                    <a:pt x="0" y="214883"/>
                  </a:moveTo>
                  <a:lnTo>
                    <a:pt x="52161" y="216574"/>
                  </a:lnTo>
                  <a:lnTo>
                    <a:pt x="104225" y="217820"/>
                  </a:lnTo>
                  <a:lnTo>
                    <a:pt x="156190" y="218631"/>
                  </a:lnTo>
                  <a:lnTo>
                    <a:pt x="208053" y="219020"/>
                  </a:lnTo>
                  <a:lnTo>
                    <a:pt x="259812" y="218998"/>
                  </a:lnTo>
                  <a:lnTo>
                    <a:pt x="311465" y="218575"/>
                  </a:lnTo>
                  <a:lnTo>
                    <a:pt x="363010" y="217764"/>
                  </a:lnTo>
                  <a:lnTo>
                    <a:pt x="414446" y="216576"/>
                  </a:lnTo>
                  <a:lnTo>
                    <a:pt x="465768" y="215022"/>
                  </a:lnTo>
                  <a:lnTo>
                    <a:pt x="516977" y="213113"/>
                  </a:lnTo>
                  <a:lnTo>
                    <a:pt x="568068" y="210861"/>
                  </a:lnTo>
                  <a:lnTo>
                    <a:pt x="619041" y="208278"/>
                  </a:lnTo>
                  <a:lnTo>
                    <a:pt x="669893" y="205374"/>
                  </a:lnTo>
                  <a:lnTo>
                    <a:pt x="720622" y="202161"/>
                  </a:lnTo>
                  <a:lnTo>
                    <a:pt x="771226" y="198650"/>
                  </a:lnTo>
                  <a:lnTo>
                    <a:pt x="821702" y="194853"/>
                  </a:lnTo>
                  <a:lnTo>
                    <a:pt x="872049" y="190780"/>
                  </a:lnTo>
                  <a:lnTo>
                    <a:pt x="922264" y="186444"/>
                  </a:lnTo>
                  <a:lnTo>
                    <a:pt x="972345" y="181856"/>
                  </a:lnTo>
                  <a:lnTo>
                    <a:pt x="1022290" y="177027"/>
                  </a:lnTo>
                  <a:lnTo>
                    <a:pt x="1072098" y="171968"/>
                  </a:lnTo>
                  <a:lnTo>
                    <a:pt x="1121764" y="166691"/>
                  </a:lnTo>
                  <a:lnTo>
                    <a:pt x="1171289" y="161208"/>
                  </a:lnTo>
                  <a:lnTo>
                    <a:pt x="1220669" y="155528"/>
                  </a:lnTo>
                  <a:lnTo>
                    <a:pt x="1269902" y="149665"/>
                  </a:lnTo>
                  <a:lnTo>
                    <a:pt x="1318986" y="143628"/>
                  </a:lnTo>
                  <a:lnTo>
                    <a:pt x="1367920" y="137431"/>
                  </a:lnTo>
                  <a:lnTo>
                    <a:pt x="1416700" y="131083"/>
                  </a:lnTo>
                  <a:lnTo>
                    <a:pt x="1465324" y="124596"/>
                  </a:lnTo>
                  <a:lnTo>
                    <a:pt x="1513792" y="117982"/>
                  </a:lnTo>
                  <a:lnTo>
                    <a:pt x="1562100" y="111252"/>
                  </a:lnTo>
                  <a:lnTo>
                    <a:pt x="1615405" y="103757"/>
                  </a:lnTo>
                  <a:lnTo>
                    <a:pt x="1668434" y="96158"/>
                  </a:lnTo>
                  <a:lnTo>
                    <a:pt x="1721160" y="88491"/>
                  </a:lnTo>
                  <a:lnTo>
                    <a:pt x="1773555" y="80796"/>
                  </a:lnTo>
                  <a:lnTo>
                    <a:pt x="1825592" y="73109"/>
                  </a:lnTo>
                  <a:lnTo>
                    <a:pt x="1877246" y="65469"/>
                  </a:lnTo>
                  <a:lnTo>
                    <a:pt x="1928489" y="57914"/>
                  </a:lnTo>
                  <a:lnTo>
                    <a:pt x="1979294" y="50482"/>
                  </a:lnTo>
                  <a:lnTo>
                    <a:pt x="2029636" y="43211"/>
                  </a:lnTo>
                  <a:lnTo>
                    <a:pt x="2079486" y="36138"/>
                  </a:lnTo>
                  <a:lnTo>
                    <a:pt x="2128818" y="29302"/>
                  </a:lnTo>
                  <a:lnTo>
                    <a:pt x="2177605" y="22741"/>
                  </a:lnTo>
                  <a:lnTo>
                    <a:pt x="2225821" y="16492"/>
                  </a:lnTo>
                  <a:lnTo>
                    <a:pt x="2273438" y="10593"/>
                  </a:lnTo>
                  <a:lnTo>
                    <a:pt x="2320431" y="5083"/>
                  </a:lnTo>
                  <a:lnTo>
                    <a:pt x="2366771" y="0"/>
                  </a:lnTo>
                </a:path>
                <a:path w="2367279" h="299084">
                  <a:moveTo>
                    <a:pt x="0" y="143256"/>
                  </a:moveTo>
                  <a:lnTo>
                    <a:pt x="74598" y="143241"/>
                  </a:lnTo>
                  <a:lnTo>
                    <a:pt x="139887" y="143968"/>
                  </a:lnTo>
                  <a:lnTo>
                    <a:pt x="197516" y="145348"/>
                  </a:lnTo>
                  <a:lnTo>
                    <a:pt x="249134" y="147291"/>
                  </a:lnTo>
                  <a:lnTo>
                    <a:pt x="296389" y="149708"/>
                  </a:lnTo>
                  <a:lnTo>
                    <a:pt x="340931" y="152510"/>
                  </a:lnTo>
                  <a:lnTo>
                    <a:pt x="384408" y="155607"/>
                  </a:lnTo>
                  <a:lnTo>
                    <a:pt x="428469" y="158910"/>
                  </a:lnTo>
                  <a:lnTo>
                    <a:pt x="474763" y="162330"/>
                  </a:lnTo>
                  <a:lnTo>
                    <a:pt x="524938" y="165778"/>
                  </a:lnTo>
                  <a:lnTo>
                    <a:pt x="580643" y="169164"/>
                  </a:lnTo>
                  <a:lnTo>
                    <a:pt x="653851" y="172823"/>
                  </a:lnTo>
                  <a:lnTo>
                    <a:pt x="693739" y="174597"/>
                  </a:lnTo>
                  <a:lnTo>
                    <a:pt x="735650" y="176354"/>
                  </a:lnTo>
                  <a:lnTo>
                    <a:pt x="779460" y="178110"/>
                  </a:lnTo>
                  <a:lnTo>
                    <a:pt x="825044" y="179881"/>
                  </a:lnTo>
                  <a:lnTo>
                    <a:pt x="872278" y="181682"/>
                  </a:lnTo>
                  <a:lnTo>
                    <a:pt x="921038" y="183529"/>
                  </a:lnTo>
                  <a:lnTo>
                    <a:pt x="971199" y="185438"/>
                  </a:lnTo>
                  <a:lnTo>
                    <a:pt x="1022636" y="187423"/>
                  </a:lnTo>
                  <a:lnTo>
                    <a:pt x="1075225" y="189501"/>
                  </a:lnTo>
                  <a:lnTo>
                    <a:pt x="1128842" y="191688"/>
                  </a:lnTo>
                  <a:lnTo>
                    <a:pt x="1183362" y="193998"/>
                  </a:lnTo>
                  <a:lnTo>
                    <a:pt x="1238661" y="196447"/>
                  </a:lnTo>
                  <a:lnTo>
                    <a:pt x="1294614" y="199051"/>
                  </a:lnTo>
                  <a:lnTo>
                    <a:pt x="1351097" y="201826"/>
                  </a:lnTo>
                  <a:lnTo>
                    <a:pt x="1407985" y="204787"/>
                  </a:lnTo>
                  <a:lnTo>
                    <a:pt x="1465154" y="207950"/>
                  </a:lnTo>
                  <a:lnTo>
                    <a:pt x="1522479" y="211330"/>
                  </a:lnTo>
                  <a:lnTo>
                    <a:pt x="1579836" y="214943"/>
                  </a:lnTo>
                  <a:lnTo>
                    <a:pt x="1637100" y="218804"/>
                  </a:lnTo>
                  <a:lnTo>
                    <a:pt x="1694148" y="222929"/>
                  </a:lnTo>
                  <a:lnTo>
                    <a:pt x="1750854" y="227334"/>
                  </a:lnTo>
                  <a:lnTo>
                    <a:pt x="1807093" y="232035"/>
                  </a:lnTo>
                  <a:lnTo>
                    <a:pt x="1862743" y="237046"/>
                  </a:lnTo>
                  <a:lnTo>
                    <a:pt x="1917677" y="242383"/>
                  </a:lnTo>
                  <a:lnTo>
                    <a:pt x="1971772" y="248063"/>
                  </a:lnTo>
                  <a:lnTo>
                    <a:pt x="2024903" y="254100"/>
                  </a:lnTo>
                  <a:lnTo>
                    <a:pt x="2076946" y="260510"/>
                  </a:lnTo>
                  <a:lnTo>
                    <a:pt x="2127776" y="267309"/>
                  </a:lnTo>
                  <a:lnTo>
                    <a:pt x="2177269" y="274512"/>
                  </a:lnTo>
                  <a:lnTo>
                    <a:pt x="2225300" y="282135"/>
                  </a:lnTo>
                  <a:lnTo>
                    <a:pt x="2271745" y="290194"/>
                  </a:lnTo>
                  <a:lnTo>
                    <a:pt x="2316479" y="298704"/>
                  </a:lnTo>
                </a:path>
              </a:pathLst>
            </a:custGeom>
            <a:ln w="1524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36" name="object 36"/>
            <p:cNvPicPr/>
            <p:nvPr/>
          </p:nvPicPr>
          <p:blipFill>
            <a:blip r:embed="rId12" cstate="print"/>
            <a:stretch>
              <a:fillRect/>
            </a:stretch>
          </p:blipFill>
          <p:spPr>
            <a:xfrm>
              <a:off x="888491" y="7338060"/>
              <a:ext cx="120395" cy="411479"/>
            </a:xfrm>
            <a:prstGeom prst="rect">
              <a:avLst/>
            </a:prstGeom>
          </p:spPr>
        </p:pic>
        <p:pic>
          <p:nvPicPr>
            <p:cNvPr id="37" name="object 37"/>
            <p:cNvPicPr/>
            <p:nvPr/>
          </p:nvPicPr>
          <p:blipFill>
            <a:blip r:embed="rId13" cstate="print"/>
            <a:stretch>
              <a:fillRect/>
            </a:stretch>
          </p:blipFill>
          <p:spPr>
            <a:xfrm>
              <a:off x="929639" y="7790687"/>
              <a:ext cx="40862" cy="62483"/>
            </a:xfrm>
            <a:prstGeom prst="rect">
              <a:avLst/>
            </a:prstGeom>
          </p:spPr>
        </p:pic>
        <p:pic>
          <p:nvPicPr>
            <p:cNvPr id="38" name="object 38"/>
            <p:cNvPicPr/>
            <p:nvPr/>
          </p:nvPicPr>
          <p:blipFill>
            <a:blip r:embed="rId14" cstate="print"/>
            <a:stretch>
              <a:fillRect/>
            </a:stretch>
          </p:blipFill>
          <p:spPr>
            <a:xfrm>
              <a:off x="827531" y="8019287"/>
              <a:ext cx="175260" cy="187451"/>
            </a:xfrm>
            <a:prstGeom prst="rect">
              <a:avLst/>
            </a:prstGeom>
          </p:spPr>
        </p:pic>
        <p:pic>
          <p:nvPicPr>
            <p:cNvPr id="39" name="object 39"/>
            <p:cNvPicPr/>
            <p:nvPr/>
          </p:nvPicPr>
          <p:blipFill>
            <a:blip r:embed="rId15" cstate="print"/>
            <a:stretch>
              <a:fillRect/>
            </a:stretch>
          </p:blipFill>
          <p:spPr>
            <a:xfrm>
              <a:off x="822959" y="8246364"/>
              <a:ext cx="173735" cy="188975"/>
            </a:xfrm>
            <a:prstGeom prst="rect">
              <a:avLst/>
            </a:prstGeom>
          </p:spPr>
        </p:pic>
        <p:pic>
          <p:nvPicPr>
            <p:cNvPr id="40" name="object 40"/>
            <p:cNvPicPr/>
            <p:nvPr/>
          </p:nvPicPr>
          <p:blipFill>
            <a:blip r:embed="rId16" cstate="print"/>
            <a:stretch>
              <a:fillRect/>
            </a:stretch>
          </p:blipFill>
          <p:spPr>
            <a:xfrm>
              <a:off x="888491" y="6772655"/>
              <a:ext cx="208787" cy="522732"/>
            </a:xfrm>
            <a:prstGeom prst="rect">
              <a:avLst/>
            </a:prstGeom>
          </p:spPr>
        </p:pic>
        <p:pic>
          <p:nvPicPr>
            <p:cNvPr id="41" name="object 41"/>
            <p:cNvPicPr/>
            <p:nvPr/>
          </p:nvPicPr>
          <p:blipFill>
            <a:blip r:embed="rId17" cstate="print"/>
            <a:stretch>
              <a:fillRect/>
            </a:stretch>
          </p:blipFill>
          <p:spPr>
            <a:xfrm>
              <a:off x="822959" y="8473439"/>
              <a:ext cx="175259" cy="188975"/>
            </a:xfrm>
            <a:prstGeom prst="rect">
              <a:avLst/>
            </a:prstGeom>
          </p:spPr>
        </p:pic>
        <p:pic>
          <p:nvPicPr>
            <p:cNvPr id="42" name="object 42"/>
            <p:cNvPicPr/>
            <p:nvPr/>
          </p:nvPicPr>
          <p:blipFill>
            <a:blip r:embed="rId18" cstate="print"/>
            <a:stretch>
              <a:fillRect/>
            </a:stretch>
          </p:blipFill>
          <p:spPr>
            <a:xfrm>
              <a:off x="822959" y="8709660"/>
              <a:ext cx="176783" cy="187451"/>
            </a:xfrm>
            <a:prstGeom prst="rect">
              <a:avLst/>
            </a:prstGeom>
          </p:spPr>
        </p:pic>
        <p:pic>
          <p:nvPicPr>
            <p:cNvPr id="43" name="object 43"/>
            <p:cNvPicPr/>
            <p:nvPr/>
          </p:nvPicPr>
          <p:blipFill>
            <a:blip r:embed="rId19" cstate="print"/>
            <a:stretch>
              <a:fillRect/>
            </a:stretch>
          </p:blipFill>
          <p:spPr>
            <a:xfrm>
              <a:off x="1453895" y="8857487"/>
              <a:ext cx="123444" cy="188975"/>
            </a:xfrm>
            <a:prstGeom prst="rect">
              <a:avLst/>
            </a:prstGeom>
          </p:spPr>
        </p:pic>
        <p:pic>
          <p:nvPicPr>
            <p:cNvPr id="44" name="object 44"/>
            <p:cNvPicPr/>
            <p:nvPr/>
          </p:nvPicPr>
          <p:blipFill>
            <a:blip r:embed="rId20" cstate="print"/>
            <a:stretch>
              <a:fillRect/>
            </a:stretch>
          </p:blipFill>
          <p:spPr>
            <a:xfrm>
              <a:off x="1857755" y="8860535"/>
              <a:ext cx="118872" cy="188975"/>
            </a:xfrm>
            <a:prstGeom prst="rect">
              <a:avLst/>
            </a:prstGeom>
          </p:spPr>
        </p:pic>
        <p:pic>
          <p:nvPicPr>
            <p:cNvPr id="45" name="object 45"/>
            <p:cNvPicPr/>
            <p:nvPr/>
          </p:nvPicPr>
          <p:blipFill>
            <a:blip r:embed="rId21" cstate="print"/>
            <a:stretch>
              <a:fillRect/>
            </a:stretch>
          </p:blipFill>
          <p:spPr>
            <a:xfrm>
              <a:off x="2670048" y="8857487"/>
              <a:ext cx="123443" cy="188975"/>
            </a:xfrm>
            <a:prstGeom prst="rect">
              <a:avLst/>
            </a:prstGeom>
          </p:spPr>
        </p:pic>
        <p:pic>
          <p:nvPicPr>
            <p:cNvPr id="46" name="object 46"/>
            <p:cNvPicPr/>
            <p:nvPr/>
          </p:nvPicPr>
          <p:blipFill>
            <a:blip r:embed="rId11" cstate="print"/>
            <a:stretch>
              <a:fillRect/>
            </a:stretch>
          </p:blipFill>
          <p:spPr>
            <a:xfrm>
              <a:off x="3116580" y="8857487"/>
              <a:ext cx="24288" cy="62991"/>
            </a:xfrm>
            <a:prstGeom prst="rect">
              <a:avLst/>
            </a:prstGeom>
          </p:spPr>
        </p:pic>
        <p:pic>
          <p:nvPicPr>
            <p:cNvPr id="47" name="object 47"/>
            <p:cNvPicPr/>
            <p:nvPr/>
          </p:nvPicPr>
          <p:blipFill>
            <a:blip r:embed="rId13" cstate="print"/>
            <a:stretch>
              <a:fillRect/>
            </a:stretch>
          </p:blipFill>
          <p:spPr>
            <a:xfrm>
              <a:off x="1089659" y="8860535"/>
              <a:ext cx="40862" cy="62991"/>
            </a:xfrm>
            <a:prstGeom prst="rect">
              <a:avLst/>
            </a:prstGeom>
          </p:spPr>
        </p:pic>
        <p:pic>
          <p:nvPicPr>
            <p:cNvPr id="48" name="object 48"/>
            <p:cNvPicPr/>
            <p:nvPr/>
          </p:nvPicPr>
          <p:blipFill>
            <a:blip r:embed="rId22" cstate="print"/>
            <a:stretch>
              <a:fillRect/>
            </a:stretch>
          </p:blipFill>
          <p:spPr>
            <a:xfrm>
              <a:off x="1513332" y="7251192"/>
              <a:ext cx="813816" cy="252983"/>
            </a:xfrm>
            <a:prstGeom prst="rect">
              <a:avLst/>
            </a:prstGeom>
          </p:spPr>
        </p:pic>
        <p:sp>
          <p:nvSpPr>
            <p:cNvPr id="49" name="object 49"/>
            <p:cNvSpPr/>
            <p:nvPr/>
          </p:nvSpPr>
          <p:spPr>
            <a:xfrm>
              <a:off x="2345436" y="7223760"/>
              <a:ext cx="422275" cy="73660"/>
            </a:xfrm>
            <a:custGeom>
              <a:avLst/>
              <a:gdLst/>
              <a:ahLst/>
              <a:cxnLst/>
              <a:rect l="l" t="t" r="r" b="b"/>
              <a:pathLst>
                <a:path w="422275" h="73659">
                  <a:moveTo>
                    <a:pt x="0" y="73151"/>
                  </a:moveTo>
                  <a:lnTo>
                    <a:pt x="422147" y="0"/>
                  </a:lnTo>
                </a:path>
              </a:pathLst>
            </a:custGeom>
            <a:ln w="9144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0" name="object 50"/>
            <p:cNvSpPr/>
            <p:nvPr/>
          </p:nvSpPr>
          <p:spPr>
            <a:xfrm>
              <a:off x="2755391" y="7197851"/>
              <a:ext cx="59690" cy="55244"/>
            </a:xfrm>
            <a:custGeom>
              <a:avLst/>
              <a:gdLst/>
              <a:ahLst/>
              <a:cxnLst/>
              <a:rect l="l" t="t" r="r" b="b"/>
              <a:pathLst>
                <a:path w="59689" h="55245">
                  <a:moveTo>
                    <a:pt x="9143" y="54864"/>
                  </a:moveTo>
                  <a:lnTo>
                    <a:pt x="0" y="0"/>
                  </a:lnTo>
                  <a:lnTo>
                    <a:pt x="59435" y="18287"/>
                  </a:lnTo>
                  <a:lnTo>
                    <a:pt x="9143" y="54864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51" name="object 51"/>
            <p:cNvPicPr/>
            <p:nvPr/>
          </p:nvPicPr>
          <p:blipFill>
            <a:blip r:embed="rId23" cstate="print"/>
            <a:stretch>
              <a:fillRect/>
            </a:stretch>
          </p:blipFill>
          <p:spPr>
            <a:xfrm>
              <a:off x="2378963" y="7892796"/>
              <a:ext cx="184404" cy="193548"/>
            </a:xfrm>
            <a:prstGeom prst="rect">
              <a:avLst/>
            </a:prstGeom>
          </p:spPr>
        </p:pic>
        <p:sp>
          <p:nvSpPr>
            <p:cNvPr id="52" name="object 52"/>
            <p:cNvSpPr/>
            <p:nvPr/>
          </p:nvSpPr>
          <p:spPr>
            <a:xfrm>
              <a:off x="2583180" y="7952231"/>
              <a:ext cx="205740" cy="139065"/>
            </a:xfrm>
            <a:custGeom>
              <a:avLst/>
              <a:gdLst/>
              <a:ahLst/>
              <a:cxnLst/>
              <a:rect l="l" t="t" r="r" b="b"/>
              <a:pathLst>
                <a:path w="205739" h="139065">
                  <a:moveTo>
                    <a:pt x="0" y="0"/>
                  </a:moveTo>
                  <a:lnTo>
                    <a:pt x="205739" y="138683"/>
                  </a:lnTo>
                </a:path>
              </a:pathLst>
            </a:custGeom>
            <a:ln w="9144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3" name="object 53"/>
            <p:cNvSpPr/>
            <p:nvPr/>
          </p:nvSpPr>
          <p:spPr>
            <a:xfrm>
              <a:off x="2767583" y="8063483"/>
              <a:ext cx="60960" cy="53340"/>
            </a:xfrm>
            <a:custGeom>
              <a:avLst/>
              <a:gdLst/>
              <a:ahLst/>
              <a:cxnLst/>
              <a:rect l="l" t="t" r="r" b="b"/>
              <a:pathLst>
                <a:path w="60960" h="53340">
                  <a:moveTo>
                    <a:pt x="60959" y="53339"/>
                  </a:moveTo>
                  <a:lnTo>
                    <a:pt x="0" y="45719"/>
                  </a:lnTo>
                  <a:lnTo>
                    <a:pt x="30480" y="0"/>
                  </a:lnTo>
                  <a:lnTo>
                    <a:pt x="60959" y="53339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54" name="object 54"/>
            <p:cNvPicPr/>
            <p:nvPr/>
          </p:nvPicPr>
          <p:blipFill>
            <a:blip r:embed="rId24" cstate="print"/>
            <a:stretch>
              <a:fillRect/>
            </a:stretch>
          </p:blipFill>
          <p:spPr>
            <a:xfrm>
              <a:off x="2086355" y="8857487"/>
              <a:ext cx="300228" cy="371856"/>
            </a:xfrm>
            <a:prstGeom prst="rect">
              <a:avLst/>
            </a:prstGeom>
          </p:spPr>
        </p:pic>
        <p:pic>
          <p:nvPicPr>
            <p:cNvPr id="55" name="object 55"/>
            <p:cNvPicPr/>
            <p:nvPr/>
          </p:nvPicPr>
          <p:blipFill>
            <a:blip r:embed="rId25" cstate="print"/>
            <a:stretch>
              <a:fillRect/>
            </a:stretch>
          </p:blipFill>
          <p:spPr>
            <a:xfrm>
              <a:off x="3052572" y="8159495"/>
              <a:ext cx="256031" cy="233171"/>
            </a:xfrm>
            <a:prstGeom prst="rect">
              <a:avLst/>
            </a:prstGeom>
          </p:spPr>
        </p:pic>
        <p:pic>
          <p:nvPicPr>
            <p:cNvPr id="56" name="object 56"/>
            <p:cNvPicPr/>
            <p:nvPr/>
          </p:nvPicPr>
          <p:blipFill>
            <a:blip r:embed="rId26" cstate="print"/>
            <a:stretch>
              <a:fillRect/>
            </a:stretch>
          </p:blipFill>
          <p:spPr>
            <a:xfrm>
              <a:off x="3485388" y="8734044"/>
              <a:ext cx="190500" cy="312419"/>
            </a:xfrm>
            <a:prstGeom prst="rect">
              <a:avLst/>
            </a:prstGeom>
          </p:spPr>
        </p:pic>
        <p:sp>
          <p:nvSpPr>
            <p:cNvPr id="57" name="object 57"/>
            <p:cNvSpPr/>
            <p:nvPr/>
          </p:nvSpPr>
          <p:spPr>
            <a:xfrm>
              <a:off x="2994659" y="8289035"/>
              <a:ext cx="94615" cy="129539"/>
            </a:xfrm>
            <a:custGeom>
              <a:avLst/>
              <a:gdLst/>
              <a:ahLst/>
              <a:cxnLst/>
              <a:rect l="l" t="t" r="r" b="b"/>
              <a:pathLst>
                <a:path w="94614" h="129540">
                  <a:moveTo>
                    <a:pt x="94488" y="0"/>
                  </a:moveTo>
                  <a:lnTo>
                    <a:pt x="0" y="129540"/>
                  </a:lnTo>
                </a:path>
              </a:pathLst>
            </a:custGeom>
            <a:ln w="9144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8" name="object 58"/>
            <p:cNvSpPr/>
            <p:nvPr/>
          </p:nvSpPr>
          <p:spPr>
            <a:xfrm>
              <a:off x="2967227" y="8395715"/>
              <a:ext cx="53340" cy="60960"/>
            </a:xfrm>
            <a:custGeom>
              <a:avLst/>
              <a:gdLst/>
              <a:ahLst/>
              <a:cxnLst/>
              <a:rect l="l" t="t" r="r" b="b"/>
              <a:pathLst>
                <a:path w="53339" h="60959">
                  <a:moveTo>
                    <a:pt x="0" y="60960"/>
                  </a:moveTo>
                  <a:lnTo>
                    <a:pt x="9144" y="0"/>
                  </a:lnTo>
                  <a:lnTo>
                    <a:pt x="53340" y="33528"/>
                  </a:lnTo>
                  <a:lnTo>
                    <a:pt x="0" y="6096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9" name="object 59"/>
            <p:cNvSpPr/>
            <p:nvPr/>
          </p:nvSpPr>
          <p:spPr>
            <a:xfrm>
              <a:off x="1950719" y="7930895"/>
              <a:ext cx="320040" cy="219710"/>
            </a:xfrm>
            <a:custGeom>
              <a:avLst/>
              <a:gdLst/>
              <a:ahLst/>
              <a:cxnLst/>
              <a:rect l="l" t="t" r="r" b="b"/>
              <a:pathLst>
                <a:path w="320039" h="219709">
                  <a:moveTo>
                    <a:pt x="320039" y="219455"/>
                  </a:moveTo>
                  <a:lnTo>
                    <a:pt x="0" y="219455"/>
                  </a:lnTo>
                  <a:lnTo>
                    <a:pt x="0" y="0"/>
                  </a:lnTo>
                  <a:lnTo>
                    <a:pt x="320039" y="0"/>
                  </a:lnTo>
                  <a:lnTo>
                    <a:pt x="320039" y="219455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60" name="object 60"/>
            <p:cNvPicPr/>
            <p:nvPr/>
          </p:nvPicPr>
          <p:blipFill>
            <a:blip r:embed="rId27" cstate="print"/>
            <a:stretch>
              <a:fillRect/>
            </a:stretch>
          </p:blipFill>
          <p:spPr>
            <a:xfrm>
              <a:off x="2029967" y="7947660"/>
              <a:ext cx="172212" cy="202691"/>
            </a:xfrm>
            <a:prstGeom prst="rect">
              <a:avLst/>
            </a:prstGeom>
          </p:spPr>
        </p:pic>
        <p:pic>
          <p:nvPicPr>
            <p:cNvPr id="61" name="object 61"/>
            <p:cNvPicPr/>
            <p:nvPr/>
          </p:nvPicPr>
          <p:blipFill>
            <a:blip r:embed="rId28" cstate="print"/>
            <a:stretch>
              <a:fillRect/>
            </a:stretch>
          </p:blipFill>
          <p:spPr>
            <a:xfrm>
              <a:off x="2002536" y="8055863"/>
              <a:ext cx="220979" cy="246887"/>
            </a:xfrm>
            <a:prstGeom prst="rect">
              <a:avLst/>
            </a:prstGeom>
          </p:spPr>
        </p:pic>
        <p:sp>
          <p:nvSpPr>
            <p:cNvPr id="62" name="object 62"/>
            <p:cNvSpPr/>
            <p:nvPr/>
          </p:nvSpPr>
          <p:spPr>
            <a:xfrm>
              <a:off x="2203703" y="8170163"/>
              <a:ext cx="510540" cy="403860"/>
            </a:xfrm>
            <a:custGeom>
              <a:avLst/>
              <a:gdLst/>
              <a:ahLst/>
              <a:cxnLst/>
              <a:rect l="l" t="t" r="r" b="b"/>
              <a:pathLst>
                <a:path w="510539" h="403859">
                  <a:moveTo>
                    <a:pt x="0" y="0"/>
                  </a:moveTo>
                  <a:lnTo>
                    <a:pt x="510539" y="403859"/>
                  </a:lnTo>
                </a:path>
              </a:pathLst>
            </a:custGeom>
            <a:ln w="9144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3" name="object 63"/>
            <p:cNvSpPr/>
            <p:nvPr/>
          </p:nvSpPr>
          <p:spPr>
            <a:xfrm>
              <a:off x="2691383" y="8548115"/>
              <a:ext cx="58419" cy="56515"/>
            </a:xfrm>
            <a:custGeom>
              <a:avLst/>
              <a:gdLst/>
              <a:ahLst/>
              <a:cxnLst/>
              <a:rect l="l" t="t" r="r" b="b"/>
              <a:pathLst>
                <a:path w="58419" h="56515">
                  <a:moveTo>
                    <a:pt x="57912" y="56387"/>
                  </a:moveTo>
                  <a:lnTo>
                    <a:pt x="0" y="44196"/>
                  </a:lnTo>
                  <a:lnTo>
                    <a:pt x="33527" y="0"/>
                  </a:lnTo>
                  <a:lnTo>
                    <a:pt x="57912" y="56387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64" name="object 64"/>
            <p:cNvPicPr/>
            <p:nvPr/>
          </p:nvPicPr>
          <p:blipFill>
            <a:blip r:embed="rId29" cstate="print"/>
            <a:stretch>
              <a:fillRect/>
            </a:stretch>
          </p:blipFill>
          <p:spPr>
            <a:xfrm>
              <a:off x="743711" y="7959851"/>
              <a:ext cx="68452" cy="85343"/>
            </a:xfrm>
            <a:prstGeom prst="rect">
              <a:avLst/>
            </a:prstGeom>
          </p:spPr>
        </p:pic>
        <p:pic>
          <p:nvPicPr>
            <p:cNvPr id="65" name="object 65"/>
            <p:cNvPicPr/>
            <p:nvPr/>
          </p:nvPicPr>
          <p:blipFill>
            <a:blip r:embed="rId30" cstate="print"/>
            <a:stretch>
              <a:fillRect/>
            </a:stretch>
          </p:blipFill>
          <p:spPr>
            <a:xfrm>
              <a:off x="728472" y="7900415"/>
              <a:ext cx="86867" cy="65531"/>
            </a:xfrm>
            <a:prstGeom prst="rect">
              <a:avLst/>
            </a:prstGeom>
          </p:spPr>
        </p:pic>
        <p:pic>
          <p:nvPicPr>
            <p:cNvPr id="66" name="object 66"/>
            <p:cNvPicPr/>
            <p:nvPr/>
          </p:nvPicPr>
          <p:blipFill>
            <a:blip r:embed="rId31" cstate="print"/>
            <a:stretch>
              <a:fillRect/>
            </a:stretch>
          </p:blipFill>
          <p:spPr>
            <a:xfrm>
              <a:off x="728472" y="7644383"/>
              <a:ext cx="74675" cy="752855"/>
            </a:xfrm>
            <a:prstGeom prst="rect">
              <a:avLst/>
            </a:prstGeom>
          </p:spPr>
        </p:pic>
        <p:pic>
          <p:nvPicPr>
            <p:cNvPr id="67" name="object 67"/>
            <p:cNvPicPr/>
            <p:nvPr/>
          </p:nvPicPr>
          <p:blipFill>
            <a:blip r:embed="rId32" cstate="print"/>
            <a:stretch>
              <a:fillRect/>
            </a:stretch>
          </p:blipFill>
          <p:spPr>
            <a:xfrm>
              <a:off x="728472" y="7619999"/>
              <a:ext cx="86867" cy="65531"/>
            </a:xfrm>
            <a:prstGeom prst="rect">
              <a:avLst/>
            </a:prstGeom>
          </p:spPr>
        </p:pic>
        <p:pic>
          <p:nvPicPr>
            <p:cNvPr id="68" name="object 68"/>
            <p:cNvPicPr/>
            <p:nvPr/>
          </p:nvPicPr>
          <p:blipFill>
            <a:blip r:embed="rId33" cstate="print"/>
            <a:stretch>
              <a:fillRect/>
            </a:stretch>
          </p:blipFill>
          <p:spPr>
            <a:xfrm>
              <a:off x="2237232" y="8987027"/>
              <a:ext cx="179831" cy="242316"/>
            </a:xfrm>
            <a:prstGeom prst="rect">
              <a:avLst/>
            </a:prstGeom>
          </p:spPr>
        </p:pic>
      </p:grpSp>
      <p:grpSp>
        <p:nvGrpSpPr>
          <p:cNvPr id="69" name="object 69"/>
          <p:cNvGrpSpPr/>
          <p:nvPr/>
        </p:nvGrpSpPr>
        <p:grpSpPr>
          <a:xfrm>
            <a:off x="9904125" y="4872227"/>
            <a:ext cx="5764259" cy="2209800"/>
            <a:chOff x="4305300" y="4872227"/>
            <a:chExt cx="2505710" cy="2209800"/>
          </a:xfrm>
        </p:grpSpPr>
        <p:sp>
          <p:nvSpPr>
            <p:cNvPr id="70" name="object 70"/>
            <p:cNvSpPr/>
            <p:nvPr/>
          </p:nvSpPr>
          <p:spPr>
            <a:xfrm>
              <a:off x="4360164" y="4936235"/>
              <a:ext cx="2386965" cy="2047239"/>
            </a:xfrm>
            <a:custGeom>
              <a:avLst/>
              <a:gdLst/>
              <a:ahLst/>
              <a:cxnLst/>
              <a:rect l="l" t="t" r="r" b="b"/>
              <a:pathLst>
                <a:path w="2386965" h="2047240">
                  <a:moveTo>
                    <a:pt x="0" y="2046732"/>
                  </a:moveTo>
                  <a:lnTo>
                    <a:pt x="2386583" y="2046732"/>
                  </a:lnTo>
                  <a:lnTo>
                    <a:pt x="2386583" y="0"/>
                  </a:lnTo>
                  <a:lnTo>
                    <a:pt x="0" y="0"/>
                  </a:lnTo>
                  <a:lnTo>
                    <a:pt x="0" y="2046732"/>
                  </a:lnTo>
                  <a:close/>
                </a:path>
              </a:pathLst>
            </a:custGeom>
            <a:ln w="1524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1" name="object 71"/>
            <p:cNvSpPr/>
            <p:nvPr/>
          </p:nvSpPr>
          <p:spPr>
            <a:xfrm>
              <a:off x="4701540" y="4936235"/>
              <a:ext cx="340360" cy="2054860"/>
            </a:xfrm>
            <a:custGeom>
              <a:avLst/>
              <a:gdLst/>
              <a:ahLst/>
              <a:cxnLst/>
              <a:rect l="l" t="t" r="r" b="b"/>
              <a:pathLst>
                <a:path w="340360" h="2054859">
                  <a:moveTo>
                    <a:pt x="0" y="7619"/>
                  </a:moveTo>
                  <a:lnTo>
                    <a:pt x="0" y="2046732"/>
                  </a:lnTo>
                </a:path>
                <a:path w="340360" h="2054859">
                  <a:moveTo>
                    <a:pt x="339852" y="0"/>
                  </a:moveTo>
                  <a:lnTo>
                    <a:pt x="339852" y="2054351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2" name="object 72"/>
            <p:cNvSpPr/>
            <p:nvPr/>
          </p:nvSpPr>
          <p:spPr>
            <a:xfrm>
              <a:off x="5382767" y="4872227"/>
              <a:ext cx="0" cy="2209800"/>
            </a:xfrm>
            <a:custGeom>
              <a:avLst/>
              <a:gdLst/>
              <a:ahLst/>
              <a:cxnLst/>
              <a:rect l="l" t="t" r="r" b="b"/>
              <a:pathLst>
                <a:path h="2209800">
                  <a:moveTo>
                    <a:pt x="0" y="0"/>
                  </a:moveTo>
                  <a:lnTo>
                    <a:pt x="0" y="2209800"/>
                  </a:lnTo>
                </a:path>
              </a:pathLst>
            </a:custGeom>
            <a:ln w="1524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3" name="object 73"/>
            <p:cNvSpPr/>
            <p:nvPr/>
          </p:nvSpPr>
          <p:spPr>
            <a:xfrm>
              <a:off x="5724144" y="4936235"/>
              <a:ext cx="681355" cy="2054860"/>
            </a:xfrm>
            <a:custGeom>
              <a:avLst/>
              <a:gdLst/>
              <a:ahLst/>
              <a:cxnLst/>
              <a:rect l="l" t="t" r="r" b="b"/>
              <a:pathLst>
                <a:path w="681354" h="2054859">
                  <a:moveTo>
                    <a:pt x="0" y="0"/>
                  </a:moveTo>
                  <a:lnTo>
                    <a:pt x="0" y="2054351"/>
                  </a:lnTo>
                </a:path>
                <a:path w="681354" h="2054859">
                  <a:moveTo>
                    <a:pt x="339851" y="7619"/>
                  </a:moveTo>
                  <a:lnTo>
                    <a:pt x="339851" y="2046732"/>
                  </a:lnTo>
                </a:path>
                <a:path w="681354" h="2054859">
                  <a:moveTo>
                    <a:pt x="681227" y="0"/>
                  </a:moveTo>
                  <a:lnTo>
                    <a:pt x="681227" y="2046732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4" name="object 74"/>
            <p:cNvSpPr/>
            <p:nvPr/>
          </p:nvSpPr>
          <p:spPr>
            <a:xfrm>
              <a:off x="4305300" y="5277612"/>
              <a:ext cx="2505710" cy="0"/>
            </a:xfrm>
            <a:custGeom>
              <a:avLst/>
              <a:gdLst/>
              <a:ahLst/>
              <a:cxnLst/>
              <a:rect l="l" t="t" r="r" b="b"/>
              <a:pathLst>
                <a:path w="2505709">
                  <a:moveTo>
                    <a:pt x="0" y="0"/>
                  </a:moveTo>
                  <a:lnTo>
                    <a:pt x="2505455" y="0"/>
                  </a:lnTo>
                </a:path>
              </a:pathLst>
            </a:custGeom>
            <a:ln w="1524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5" name="object 75"/>
            <p:cNvSpPr/>
            <p:nvPr/>
          </p:nvSpPr>
          <p:spPr>
            <a:xfrm>
              <a:off x="4360164" y="5618987"/>
              <a:ext cx="2386965" cy="1022985"/>
            </a:xfrm>
            <a:custGeom>
              <a:avLst/>
              <a:gdLst/>
              <a:ahLst/>
              <a:cxnLst/>
              <a:rect l="l" t="t" r="r" b="b"/>
              <a:pathLst>
                <a:path w="2386965" h="1022984">
                  <a:moveTo>
                    <a:pt x="0" y="0"/>
                  </a:moveTo>
                  <a:lnTo>
                    <a:pt x="2386583" y="0"/>
                  </a:lnTo>
                </a:path>
                <a:path w="2386965" h="1022984">
                  <a:moveTo>
                    <a:pt x="0" y="341376"/>
                  </a:moveTo>
                  <a:lnTo>
                    <a:pt x="2386583" y="341376"/>
                  </a:lnTo>
                </a:path>
                <a:path w="2386965" h="1022984">
                  <a:moveTo>
                    <a:pt x="0" y="682751"/>
                  </a:moveTo>
                  <a:lnTo>
                    <a:pt x="2378964" y="682751"/>
                  </a:lnTo>
                </a:path>
                <a:path w="2386965" h="1022984">
                  <a:moveTo>
                    <a:pt x="0" y="1022604"/>
                  </a:moveTo>
                  <a:lnTo>
                    <a:pt x="2378964" y="1022604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6" name="object 76"/>
            <p:cNvSpPr/>
            <p:nvPr/>
          </p:nvSpPr>
          <p:spPr>
            <a:xfrm>
              <a:off x="4660392" y="5413247"/>
              <a:ext cx="1442085" cy="1443355"/>
            </a:xfrm>
            <a:custGeom>
              <a:avLst/>
              <a:gdLst/>
              <a:ahLst/>
              <a:cxnLst/>
              <a:rect l="l" t="t" r="r" b="b"/>
              <a:pathLst>
                <a:path w="1442085" h="1443354">
                  <a:moveTo>
                    <a:pt x="1441704" y="720851"/>
                  </a:moveTo>
                  <a:lnTo>
                    <a:pt x="1440168" y="673494"/>
                  </a:lnTo>
                  <a:lnTo>
                    <a:pt x="1435627" y="626949"/>
                  </a:lnTo>
                  <a:lnTo>
                    <a:pt x="1428173" y="581312"/>
                  </a:lnTo>
                  <a:lnTo>
                    <a:pt x="1417902" y="536677"/>
                  </a:lnTo>
                  <a:lnTo>
                    <a:pt x="1404908" y="493142"/>
                  </a:lnTo>
                  <a:lnTo>
                    <a:pt x="1389287" y="450799"/>
                  </a:lnTo>
                  <a:lnTo>
                    <a:pt x="1371133" y="409747"/>
                  </a:lnTo>
                  <a:lnTo>
                    <a:pt x="1350541" y="370079"/>
                  </a:lnTo>
                  <a:lnTo>
                    <a:pt x="1327606" y="331890"/>
                  </a:lnTo>
                  <a:lnTo>
                    <a:pt x="1302422" y="295278"/>
                  </a:lnTo>
                  <a:lnTo>
                    <a:pt x="1275085" y="260336"/>
                  </a:lnTo>
                  <a:lnTo>
                    <a:pt x="1245689" y="227160"/>
                  </a:lnTo>
                  <a:lnTo>
                    <a:pt x="1214329" y="195846"/>
                  </a:lnTo>
                  <a:lnTo>
                    <a:pt x="1181100" y="166488"/>
                  </a:lnTo>
                  <a:lnTo>
                    <a:pt x="1146096" y="139183"/>
                  </a:lnTo>
                  <a:lnTo>
                    <a:pt x="1109413" y="114026"/>
                  </a:lnTo>
                  <a:lnTo>
                    <a:pt x="1071145" y="91112"/>
                  </a:lnTo>
                  <a:lnTo>
                    <a:pt x="1031388" y="70537"/>
                  </a:lnTo>
                  <a:lnTo>
                    <a:pt x="990235" y="52395"/>
                  </a:lnTo>
                  <a:lnTo>
                    <a:pt x="947781" y="36783"/>
                  </a:lnTo>
                  <a:lnTo>
                    <a:pt x="904122" y="23795"/>
                  </a:lnTo>
                  <a:lnTo>
                    <a:pt x="859353" y="13528"/>
                  </a:lnTo>
                  <a:lnTo>
                    <a:pt x="813567" y="6076"/>
                  </a:lnTo>
                  <a:lnTo>
                    <a:pt x="766861" y="1534"/>
                  </a:lnTo>
                  <a:lnTo>
                    <a:pt x="719328" y="0"/>
                  </a:lnTo>
                  <a:lnTo>
                    <a:pt x="672146" y="1534"/>
                  </a:lnTo>
                  <a:lnTo>
                    <a:pt x="625762" y="6076"/>
                  </a:lnTo>
                  <a:lnTo>
                    <a:pt x="580273" y="13528"/>
                  </a:lnTo>
                  <a:lnTo>
                    <a:pt x="535774" y="23795"/>
                  </a:lnTo>
                  <a:lnTo>
                    <a:pt x="492361" y="36783"/>
                  </a:lnTo>
                  <a:lnTo>
                    <a:pt x="450130" y="52395"/>
                  </a:lnTo>
                  <a:lnTo>
                    <a:pt x="409178" y="70537"/>
                  </a:lnTo>
                  <a:lnTo>
                    <a:pt x="369599" y="91112"/>
                  </a:lnTo>
                  <a:lnTo>
                    <a:pt x="331491" y="114026"/>
                  </a:lnTo>
                  <a:lnTo>
                    <a:pt x="294948" y="139183"/>
                  </a:lnTo>
                  <a:lnTo>
                    <a:pt x="260068" y="166488"/>
                  </a:lnTo>
                  <a:lnTo>
                    <a:pt x="226945" y="195846"/>
                  </a:lnTo>
                  <a:lnTo>
                    <a:pt x="195677" y="227160"/>
                  </a:lnTo>
                  <a:lnTo>
                    <a:pt x="166358" y="260336"/>
                  </a:lnTo>
                  <a:lnTo>
                    <a:pt x="139086" y="295278"/>
                  </a:lnTo>
                  <a:lnTo>
                    <a:pt x="113955" y="331890"/>
                  </a:lnTo>
                  <a:lnTo>
                    <a:pt x="91062" y="370079"/>
                  </a:lnTo>
                  <a:lnTo>
                    <a:pt x="70503" y="409747"/>
                  </a:lnTo>
                  <a:lnTo>
                    <a:pt x="52374" y="450799"/>
                  </a:lnTo>
                  <a:lnTo>
                    <a:pt x="36771" y="493142"/>
                  </a:lnTo>
                  <a:lnTo>
                    <a:pt x="23789" y="536677"/>
                  </a:lnTo>
                  <a:lnTo>
                    <a:pt x="13525" y="581312"/>
                  </a:lnTo>
                  <a:lnTo>
                    <a:pt x="6075" y="626949"/>
                  </a:lnTo>
                  <a:lnTo>
                    <a:pt x="1534" y="673494"/>
                  </a:lnTo>
                  <a:lnTo>
                    <a:pt x="0" y="720851"/>
                  </a:lnTo>
                  <a:lnTo>
                    <a:pt x="1534" y="768384"/>
                  </a:lnTo>
                  <a:lnTo>
                    <a:pt x="6075" y="815091"/>
                  </a:lnTo>
                  <a:lnTo>
                    <a:pt x="13525" y="860877"/>
                  </a:lnTo>
                  <a:lnTo>
                    <a:pt x="23789" y="905646"/>
                  </a:lnTo>
                  <a:lnTo>
                    <a:pt x="36771" y="949305"/>
                  </a:lnTo>
                  <a:lnTo>
                    <a:pt x="52374" y="991759"/>
                  </a:lnTo>
                  <a:lnTo>
                    <a:pt x="70503" y="1032911"/>
                  </a:lnTo>
                  <a:lnTo>
                    <a:pt x="91062" y="1072669"/>
                  </a:lnTo>
                  <a:lnTo>
                    <a:pt x="113955" y="1110937"/>
                  </a:lnTo>
                  <a:lnTo>
                    <a:pt x="139086" y="1147620"/>
                  </a:lnTo>
                  <a:lnTo>
                    <a:pt x="166358" y="1182624"/>
                  </a:lnTo>
                  <a:lnTo>
                    <a:pt x="195677" y="1215853"/>
                  </a:lnTo>
                  <a:lnTo>
                    <a:pt x="226945" y="1247213"/>
                  </a:lnTo>
                  <a:lnTo>
                    <a:pt x="260068" y="1276609"/>
                  </a:lnTo>
                  <a:lnTo>
                    <a:pt x="294948" y="1303946"/>
                  </a:lnTo>
                  <a:lnTo>
                    <a:pt x="331491" y="1329130"/>
                  </a:lnTo>
                  <a:lnTo>
                    <a:pt x="369599" y="1352065"/>
                  </a:lnTo>
                  <a:lnTo>
                    <a:pt x="409178" y="1372657"/>
                  </a:lnTo>
                  <a:lnTo>
                    <a:pt x="450130" y="1390811"/>
                  </a:lnTo>
                  <a:lnTo>
                    <a:pt x="492361" y="1406432"/>
                  </a:lnTo>
                  <a:lnTo>
                    <a:pt x="535774" y="1419426"/>
                  </a:lnTo>
                  <a:lnTo>
                    <a:pt x="580273" y="1429697"/>
                  </a:lnTo>
                  <a:lnTo>
                    <a:pt x="625762" y="1437151"/>
                  </a:lnTo>
                  <a:lnTo>
                    <a:pt x="672146" y="1441692"/>
                  </a:lnTo>
                  <a:lnTo>
                    <a:pt x="719328" y="1443227"/>
                  </a:lnTo>
                  <a:lnTo>
                    <a:pt x="766861" y="1441692"/>
                  </a:lnTo>
                  <a:lnTo>
                    <a:pt x="813567" y="1437151"/>
                  </a:lnTo>
                  <a:lnTo>
                    <a:pt x="859353" y="1429697"/>
                  </a:lnTo>
                  <a:lnTo>
                    <a:pt x="904122" y="1419426"/>
                  </a:lnTo>
                  <a:lnTo>
                    <a:pt x="947781" y="1406432"/>
                  </a:lnTo>
                  <a:lnTo>
                    <a:pt x="990235" y="1390811"/>
                  </a:lnTo>
                  <a:lnTo>
                    <a:pt x="1031388" y="1372657"/>
                  </a:lnTo>
                  <a:lnTo>
                    <a:pt x="1071145" y="1352065"/>
                  </a:lnTo>
                  <a:lnTo>
                    <a:pt x="1109413" y="1329130"/>
                  </a:lnTo>
                  <a:lnTo>
                    <a:pt x="1146096" y="1303946"/>
                  </a:lnTo>
                  <a:lnTo>
                    <a:pt x="1181100" y="1276609"/>
                  </a:lnTo>
                  <a:lnTo>
                    <a:pt x="1214329" y="1247213"/>
                  </a:lnTo>
                  <a:lnTo>
                    <a:pt x="1245689" y="1215853"/>
                  </a:lnTo>
                  <a:lnTo>
                    <a:pt x="1275085" y="1182624"/>
                  </a:lnTo>
                  <a:lnTo>
                    <a:pt x="1302422" y="1147620"/>
                  </a:lnTo>
                  <a:lnTo>
                    <a:pt x="1327606" y="1110937"/>
                  </a:lnTo>
                  <a:lnTo>
                    <a:pt x="1350541" y="1072669"/>
                  </a:lnTo>
                  <a:lnTo>
                    <a:pt x="1371133" y="1032911"/>
                  </a:lnTo>
                  <a:lnTo>
                    <a:pt x="1389287" y="991759"/>
                  </a:lnTo>
                  <a:lnTo>
                    <a:pt x="1404908" y="949305"/>
                  </a:lnTo>
                  <a:lnTo>
                    <a:pt x="1417902" y="905646"/>
                  </a:lnTo>
                  <a:lnTo>
                    <a:pt x="1428173" y="860877"/>
                  </a:lnTo>
                  <a:lnTo>
                    <a:pt x="1435627" y="815091"/>
                  </a:lnTo>
                  <a:lnTo>
                    <a:pt x="1440168" y="768384"/>
                  </a:lnTo>
                  <a:lnTo>
                    <a:pt x="1441704" y="720851"/>
                  </a:lnTo>
                </a:path>
              </a:pathLst>
            </a:custGeom>
            <a:ln w="1524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7" name="object 77"/>
            <p:cNvSpPr/>
            <p:nvPr/>
          </p:nvSpPr>
          <p:spPr>
            <a:xfrm>
              <a:off x="5082539" y="5417819"/>
              <a:ext cx="596265" cy="597535"/>
            </a:xfrm>
            <a:custGeom>
              <a:avLst/>
              <a:gdLst/>
              <a:ahLst/>
              <a:cxnLst/>
              <a:rect l="l" t="t" r="r" b="b"/>
              <a:pathLst>
                <a:path w="596264" h="597535">
                  <a:moveTo>
                    <a:pt x="595884" y="298704"/>
                  </a:moveTo>
                  <a:lnTo>
                    <a:pt x="592005" y="249974"/>
                  </a:lnTo>
                  <a:lnTo>
                    <a:pt x="580765" y="203850"/>
                  </a:lnTo>
                  <a:lnTo>
                    <a:pt x="562759" y="160926"/>
                  </a:lnTo>
                  <a:lnTo>
                    <a:pt x="538581" y="121798"/>
                  </a:lnTo>
                  <a:lnTo>
                    <a:pt x="508825" y="87058"/>
                  </a:lnTo>
                  <a:lnTo>
                    <a:pt x="474085" y="57302"/>
                  </a:lnTo>
                  <a:lnTo>
                    <a:pt x="434957" y="33124"/>
                  </a:lnTo>
                  <a:lnTo>
                    <a:pt x="392033" y="15118"/>
                  </a:lnTo>
                  <a:lnTo>
                    <a:pt x="345909" y="3878"/>
                  </a:lnTo>
                  <a:lnTo>
                    <a:pt x="297179" y="0"/>
                  </a:lnTo>
                  <a:lnTo>
                    <a:pt x="249233" y="3878"/>
                  </a:lnTo>
                  <a:lnTo>
                    <a:pt x="203655" y="15118"/>
                  </a:lnTo>
                  <a:lnTo>
                    <a:pt x="161076" y="33124"/>
                  </a:lnTo>
                  <a:lnTo>
                    <a:pt x="122127" y="57302"/>
                  </a:lnTo>
                  <a:lnTo>
                    <a:pt x="87439" y="87058"/>
                  </a:lnTo>
                  <a:lnTo>
                    <a:pt x="57643" y="121798"/>
                  </a:lnTo>
                  <a:lnTo>
                    <a:pt x="33371" y="160926"/>
                  </a:lnTo>
                  <a:lnTo>
                    <a:pt x="15252" y="203850"/>
                  </a:lnTo>
                  <a:lnTo>
                    <a:pt x="3918" y="249974"/>
                  </a:lnTo>
                  <a:lnTo>
                    <a:pt x="0" y="298704"/>
                  </a:lnTo>
                  <a:lnTo>
                    <a:pt x="3918" y="347063"/>
                  </a:lnTo>
                  <a:lnTo>
                    <a:pt x="15252" y="392972"/>
                  </a:lnTo>
                  <a:lnTo>
                    <a:pt x="33371" y="435809"/>
                  </a:lnTo>
                  <a:lnTo>
                    <a:pt x="57643" y="474951"/>
                  </a:lnTo>
                  <a:lnTo>
                    <a:pt x="87439" y="509778"/>
                  </a:lnTo>
                  <a:lnTo>
                    <a:pt x="122127" y="539666"/>
                  </a:lnTo>
                  <a:lnTo>
                    <a:pt x="161076" y="563995"/>
                  </a:lnTo>
                  <a:lnTo>
                    <a:pt x="203655" y="582143"/>
                  </a:lnTo>
                  <a:lnTo>
                    <a:pt x="249233" y="593488"/>
                  </a:lnTo>
                  <a:lnTo>
                    <a:pt x="297179" y="597408"/>
                  </a:lnTo>
                  <a:lnTo>
                    <a:pt x="345909" y="593488"/>
                  </a:lnTo>
                  <a:lnTo>
                    <a:pt x="392033" y="582143"/>
                  </a:lnTo>
                  <a:lnTo>
                    <a:pt x="434957" y="563995"/>
                  </a:lnTo>
                  <a:lnTo>
                    <a:pt x="474085" y="539666"/>
                  </a:lnTo>
                  <a:lnTo>
                    <a:pt x="508825" y="509778"/>
                  </a:lnTo>
                  <a:lnTo>
                    <a:pt x="538581" y="474951"/>
                  </a:lnTo>
                  <a:lnTo>
                    <a:pt x="562759" y="435809"/>
                  </a:lnTo>
                  <a:lnTo>
                    <a:pt x="580765" y="392972"/>
                  </a:lnTo>
                  <a:lnTo>
                    <a:pt x="592005" y="347063"/>
                  </a:lnTo>
                  <a:lnTo>
                    <a:pt x="595884" y="298704"/>
                  </a:lnTo>
                </a:path>
              </a:pathLst>
            </a:custGeom>
            <a:ln w="1524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8" name="object 78"/>
            <p:cNvSpPr/>
            <p:nvPr/>
          </p:nvSpPr>
          <p:spPr>
            <a:xfrm>
              <a:off x="5196839" y="5586983"/>
              <a:ext cx="381000" cy="247015"/>
            </a:xfrm>
            <a:custGeom>
              <a:avLst/>
              <a:gdLst/>
              <a:ahLst/>
              <a:cxnLst/>
              <a:rect l="l" t="t" r="r" b="b"/>
              <a:pathLst>
                <a:path w="381000" h="247014">
                  <a:moveTo>
                    <a:pt x="0" y="246887"/>
                  </a:moveTo>
                  <a:lnTo>
                    <a:pt x="381000" y="0"/>
                  </a:lnTo>
                </a:path>
              </a:pathLst>
            </a:custGeom>
            <a:ln w="9144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9" name="object 79"/>
            <p:cNvSpPr/>
            <p:nvPr/>
          </p:nvSpPr>
          <p:spPr>
            <a:xfrm>
              <a:off x="5155692" y="5561088"/>
              <a:ext cx="462280" cy="299085"/>
            </a:xfrm>
            <a:custGeom>
              <a:avLst/>
              <a:gdLst/>
              <a:ahLst/>
              <a:cxnLst/>
              <a:rect l="l" t="t" r="r" b="b"/>
              <a:pathLst>
                <a:path w="462279" h="299085">
                  <a:moveTo>
                    <a:pt x="60947" y="292595"/>
                  </a:moveTo>
                  <a:lnTo>
                    <a:pt x="32004" y="246888"/>
                  </a:lnTo>
                  <a:lnTo>
                    <a:pt x="0" y="298704"/>
                  </a:lnTo>
                  <a:lnTo>
                    <a:pt x="60947" y="292595"/>
                  </a:lnTo>
                  <a:close/>
                </a:path>
                <a:path w="462279" h="299085">
                  <a:moveTo>
                    <a:pt x="461772" y="0"/>
                  </a:moveTo>
                  <a:lnTo>
                    <a:pt x="400799" y="7620"/>
                  </a:lnTo>
                  <a:lnTo>
                    <a:pt x="431279" y="53340"/>
                  </a:lnTo>
                  <a:lnTo>
                    <a:pt x="461772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0" name="object 80"/>
            <p:cNvSpPr/>
            <p:nvPr/>
          </p:nvSpPr>
          <p:spPr>
            <a:xfrm>
              <a:off x="4706111" y="5410199"/>
              <a:ext cx="318770" cy="224154"/>
            </a:xfrm>
            <a:custGeom>
              <a:avLst/>
              <a:gdLst/>
              <a:ahLst/>
              <a:cxnLst/>
              <a:rect l="l" t="t" r="r" b="b"/>
              <a:pathLst>
                <a:path w="318770" h="224154">
                  <a:moveTo>
                    <a:pt x="0" y="0"/>
                  </a:moveTo>
                  <a:lnTo>
                    <a:pt x="318516" y="224028"/>
                  </a:lnTo>
                </a:path>
              </a:pathLst>
            </a:custGeom>
            <a:ln w="9144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1" name="object 81"/>
            <p:cNvSpPr/>
            <p:nvPr/>
          </p:nvSpPr>
          <p:spPr>
            <a:xfrm>
              <a:off x="5004816" y="5608319"/>
              <a:ext cx="58419" cy="53340"/>
            </a:xfrm>
            <a:custGeom>
              <a:avLst/>
              <a:gdLst/>
              <a:ahLst/>
              <a:cxnLst/>
              <a:rect l="l" t="t" r="r" b="b"/>
              <a:pathLst>
                <a:path w="58420" h="53339">
                  <a:moveTo>
                    <a:pt x="57912" y="53340"/>
                  </a:moveTo>
                  <a:lnTo>
                    <a:pt x="0" y="44196"/>
                  </a:lnTo>
                  <a:lnTo>
                    <a:pt x="28955" y="0"/>
                  </a:lnTo>
                  <a:lnTo>
                    <a:pt x="57912" y="5334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2" name="object 82"/>
            <p:cNvSpPr/>
            <p:nvPr/>
          </p:nvSpPr>
          <p:spPr>
            <a:xfrm>
              <a:off x="5469635" y="5335523"/>
              <a:ext cx="581025" cy="113030"/>
            </a:xfrm>
            <a:custGeom>
              <a:avLst/>
              <a:gdLst/>
              <a:ahLst/>
              <a:cxnLst/>
              <a:rect l="l" t="t" r="r" b="b"/>
              <a:pathLst>
                <a:path w="581025" h="113029">
                  <a:moveTo>
                    <a:pt x="580644" y="112776"/>
                  </a:moveTo>
                  <a:lnTo>
                    <a:pt x="0" y="0"/>
                  </a:lnTo>
                </a:path>
              </a:pathLst>
            </a:custGeom>
            <a:ln w="9144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3" name="object 83"/>
            <p:cNvSpPr/>
            <p:nvPr/>
          </p:nvSpPr>
          <p:spPr>
            <a:xfrm>
              <a:off x="5422392" y="5309615"/>
              <a:ext cx="58419" cy="55244"/>
            </a:xfrm>
            <a:custGeom>
              <a:avLst/>
              <a:gdLst/>
              <a:ahLst/>
              <a:cxnLst/>
              <a:rect l="l" t="t" r="r" b="b"/>
              <a:pathLst>
                <a:path w="58420" h="55245">
                  <a:moveTo>
                    <a:pt x="48767" y="54864"/>
                  </a:moveTo>
                  <a:lnTo>
                    <a:pt x="0" y="16764"/>
                  </a:lnTo>
                  <a:lnTo>
                    <a:pt x="57911" y="0"/>
                  </a:lnTo>
                  <a:lnTo>
                    <a:pt x="48767" y="54864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4" name="object 84"/>
            <p:cNvSpPr/>
            <p:nvPr/>
          </p:nvSpPr>
          <p:spPr>
            <a:xfrm>
              <a:off x="5964935" y="6682739"/>
              <a:ext cx="128270" cy="116205"/>
            </a:xfrm>
            <a:custGeom>
              <a:avLst/>
              <a:gdLst/>
              <a:ahLst/>
              <a:cxnLst/>
              <a:rect l="l" t="t" r="r" b="b"/>
              <a:pathLst>
                <a:path w="128270" h="116204">
                  <a:moveTo>
                    <a:pt x="128016" y="115824"/>
                  </a:moveTo>
                  <a:lnTo>
                    <a:pt x="0" y="0"/>
                  </a:lnTo>
                </a:path>
              </a:pathLst>
            </a:custGeom>
            <a:ln w="9144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5" name="object 85"/>
            <p:cNvSpPr/>
            <p:nvPr/>
          </p:nvSpPr>
          <p:spPr>
            <a:xfrm>
              <a:off x="5928360" y="6650735"/>
              <a:ext cx="58419" cy="56515"/>
            </a:xfrm>
            <a:custGeom>
              <a:avLst/>
              <a:gdLst/>
              <a:ahLst/>
              <a:cxnLst/>
              <a:rect l="l" t="t" r="r" b="b"/>
              <a:pathLst>
                <a:path w="58420" h="56515">
                  <a:moveTo>
                    <a:pt x="22859" y="56387"/>
                  </a:moveTo>
                  <a:lnTo>
                    <a:pt x="0" y="0"/>
                  </a:lnTo>
                  <a:lnTo>
                    <a:pt x="57911" y="15240"/>
                  </a:lnTo>
                  <a:lnTo>
                    <a:pt x="22859" y="56387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86" name="object 86"/>
          <p:cNvSpPr/>
          <p:nvPr/>
        </p:nvSpPr>
        <p:spPr>
          <a:xfrm>
            <a:off x="1444422" y="9413748"/>
            <a:ext cx="15051933" cy="9525"/>
          </a:xfrm>
          <a:custGeom>
            <a:avLst/>
            <a:gdLst/>
            <a:ahLst/>
            <a:cxnLst/>
            <a:rect l="l" t="t" r="r" b="b"/>
            <a:pathLst>
              <a:path w="6543040" h="9525">
                <a:moveTo>
                  <a:pt x="6542531" y="9144"/>
                </a:moveTo>
                <a:lnTo>
                  <a:pt x="0" y="9144"/>
                </a:lnTo>
                <a:lnTo>
                  <a:pt x="0" y="0"/>
                </a:lnTo>
                <a:lnTo>
                  <a:pt x="6542531" y="0"/>
                </a:lnTo>
                <a:lnTo>
                  <a:pt x="6542531" y="9144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7" name="object 87"/>
          <p:cNvSpPr txBox="1"/>
          <p:nvPr/>
        </p:nvSpPr>
        <p:spPr>
          <a:xfrm>
            <a:off x="16290754" y="349008"/>
            <a:ext cx="192824" cy="135935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sz="800" spc="10" dirty="0">
                <a:latin typeface="Microsoft Sans Serif"/>
                <a:cs typeface="Microsoft Sans Serif"/>
              </a:rPr>
              <a:t>3</a:t>
            </a:r>
            <a:endParaRPr sz="800">
              <a:latin typeface="Microsoft Sans Serif"/>
              <a:cs typeface="Microsoft Sans Serif"/>
            </a:endParaRPr>
          </a:p>
        </p:txBody>
      </p:sp>
      <p:sp>
        <p:nvSpPr>
          <p:cNvPr id="88" name="object 88"/>
          <p:cNvSpPr txBox="1"/>
          <p:nvPr/>
        </p:nvSpPr>
        <p:spPr>
          <a:xfrm>
            <a:off x="1415216" y="660904"/>
            <a:ext cx="7336064" cy="451662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sz="600" spc="-10" dirty="0">
                <a:latin typeface="Microsoft Sans Serif"/>
                <a:cs typeface="Microsoft Sans Serif"/>
              </a:rPr>
              <a:t>B.</a:t>
            </a:r>
            <a:r>
              <a:rPr sz="600" spc="-5" dirty="0">
                <a:latin typeface="Microsoft Sans Serif"/>
                <a:cs typeface="Microsoft Sans Serif"/>
              </a:rPr>
              <a:t> </a:t>
            </a:r>
            <a:r>
              <a:rPr sz="600" spc="5" dirty="0">
                <a:latin typeface="Microsoft Sans Serif"/>
                <a:cs typeface="Microsoft Sans Serif"/>
              </a:rPr>
              <a:t>Esquemas</a:t>
            </a:r>
            <a:r>
              <a:rPr sz="600" dirty="0">
                <a:latin typeface="Microsoft Sans Serif"/>
                <a:cs typeface="Microsoft Sans Serif"/>
              </a:rPr>
              <a:t> </a:t>
            </a:r>
            <a:r>
              <a:rPr sz="600" spc="20" dirty="0">
                <a:latin typeface="Microsoft Sans Serif"/>
                <a:cs typeface="Microsoft Sans Serif"/>
              </a:rPr>
              <a:t>de</a:t>
            </a:r>
            <a:r>
              <a:rPr sz="600" dirty="0">
                <a:latin typeface="Microsoft Sans Serif"/>
                <a:cs typeface="Microsoft Sans Serif"/>
              </a:rPr>
              <a:t> </a:t>
            </a:r>
            <a:r>
              <a:rPr sz="600" spc="20" dirty="0">
                <a:latin typeface="Microsoft Sans Serif"/>
                <a:cs typeface="Microsoft Sans Serif"/>
              </a:rPr>
              <a:t>protección</a:t>
            </a:r>
            <a:r>
              <a:rPr sz="600" spc="-5" dirty="0">
                <a:latin typeface="Microsoft Sans Serif"/>
                <a:cs typeface="Microsoft Sans Serif"/>
              </a:rPr>
              <a:t> </a:t>
            </a:r>
            <a:r>
              <a:rPr sz="600" spc="20" dirty="0">
                <a:latin typeface="Microsoft Sans Serif"/>
                <a:cs typeface="Microsoft Sans Serif"/>
              </a:rPr>
              <a:t>de</a:t>
            </a:r>
            <a:r>
              <a:rPr sz="600" dirty="0">
                <a:latin typeface="Microsoft Sans Serif"/>
                <a:cs typeface="Microsoft Sans Serif"/>
              </a:rPr>
              <a:t> </a:t>
            </a:r>
            <a:r>
              <a:rPr sz="600" spc="20" dirty="0">
                <a:latin typeface="Microsoft Sans Serif"/>
                <a:cs typeface="Microsoft Sans Serif"/>
              </a:rPr>
              <a:t>elementos</a:t>
            </a:r>
            <a:r>
              <a:rPr sz="600" dirty="0">
                <a:latin typeface="Microsoft Sans Serif"/>
                <a:cs typeface="Microsoft Sans Serif"/>
              </a:rPr>
              <a:t> </a:t>
            </a:r>
            <a:r>
              <a:rPr sz="600" spc="35" dirty="0">
                <a:latin typeface="Microsoft Sans Serif"/>
                <a:cs typeface="Microsoft Sans Serif"/>
              </a:rPr>
              <a:t>Mho</a:t>
            </a:r>
            <a:r>
              <a:rPr sz="600" dirty="0">
                <a:latin typeface="Microsoft Sans Serif"/>
                <a:cs typeface="Microsoft Sans Serif"/>
              </a:rPr>
              <a:t> </a:t>
            </a:r>
            <a:r>
              <a:rPr sz="600" spc="20" dirty="0">
                <a:latin typeface="Microsoft Sans Serif"/>
                <a:cs typeface="Microsoft Sans Serif"/>
              </a:rPr>
              <a:t>de</a:t>
            </a:r>
            <a:r>
              <a:rPr sz="600" spc="-5" dirty="0">
                <a:latin typeface="Microsoft Sans Serif"/>
                <a:cs typeface="Microsoft Sans Serif"/>
              </a:rPr>
              <a:t> </a:t>
            </a:r>
            <a:r>
              <a:rPr sz="600" spc="15" dirty="0">
                <a:latin typeface="Microsoft Sans Serif"/>
                <a:cs typeface="Microsoft Sans Serif"/>
              </a:rPr>
              <a:t>compensación</a:t>
            </a:r>
            <a:r>
              <a:rPr sz="600" dirty="0">
                <a:latin typeface="Microsoft Sans Serif"/>
                <a:cs typeface="Microsoft Sans Serif"/>
              </a:rPr>
              <a:t> </a:t>
            </a:r>
            <a:r>
              <a:rPr sz="600" spc="15" dirty="0">
                <a:latin typeface="Microsoft Sans Serif"/>
                <a:cs typeface="Microsoft Sans Serif"/>
              </a:rPr>
              <a:t>negativa</a:t>
            </a:r>
            <a:endParaRPr sz="600">
              <a:latin typeface="Microsoft Sans Serif"/>
              <a:cs typeface="Microsoft Sans Serif"/>
            </a:endParaRPr>
          </a:p>
          <a:p>
            <a:pPr marL="12700" marR="5080" indent="154940">
              <a:lnSpc>
                <a:spcPct val="153800"/>
              </a:lnSpc>
              <a:spcBef>
                <a:spcPts val="250"/>
              </a:spcBef>
            </a:pPr>
            <a:r>
              <a:rPr sz="650" spc="-30" dirty="0">
                <a:latin typeface="Microsoft Sans Serif"/>
                <a:cs typeface="Microsoft Sans Serif"/>
              </a:rPr>
              <a:t>El </a:t>
            </a:r>
            <a:r>
              <a:rPr sz="650" spc="20" dirty="0">
                <a:latin typeface="Microsoft Sans Serif"/>
                <a:cs typeface="Microsoft Sans Serif"/>
              </a:rPr>
              <a:t>esquema de protección </a:t>
            </a:r>
            <a:r>
              <a:rPr sz="650" spc="15" dirty="0">
                <a:latin typeface="Microsoft Sans Serif"/>
                <a:cs typeface="Microsoft Sans Serif"/>
              </a:rPr>
              <a:t>más </a:t>
            </a:r>
            <a:r>
              <a:rPr sz="650" spc="30" dirty="0">
                <a:latin typeface="Microsoft Sans Serif"/>
                <a:cs typeface="Microsoft Sans Serif"/>
              </a:rPr>
              <a:t>popular </a:t>
            </a:r>
            <a:r>
              <a:rPr sz="650" spc="5" dirty="0">
                <a:latin typeface="Microsoft Sans Serif"/>
                <a:cs typeface="Microsoft Sans Serif"/>
              </a:rPr>
              <a:t>y </a:t>
            </a:r>
            <a:r>
              <a:rPr sz="650" spc="20" dirty="0">
                <a:latin typeface="Microsoft Sans Serif"/>
                <a:cs typeface="Microsoft Sans Serif"/>
              </a:rPr>
              <a:t>confiable para </a:t>
            </a:r>
            <a:r>
              <a:rPr sz="650" spc="10" dirty="0">
                <a:latin typeface="Microsoft Sans Serif"/>
                <a:cs typeface="Microsoft Sans Serif"/>
              </a:rPr>
              <a:t>la </a:t>
            </a:r>
            <a:r>
              <a:rPr sz="650" spc="15" dirty="0">
                <a:latin typeface="Microsoft Sans Serif"/>
                <a:cs typeface="Microsoft Sans Serif"/>
              </a:rPr>
              <a:t>detección </a:t>
            </a:r>
            <a:r>
              <a:rPr sz="650" spc="20" dirty="0">
                <a:latin typeface="Microsoft Sans Serif"/>
                <a:cs typeface="Microsoft Sans Serif"/>
              </a:rPr>
              <a:t>de </a:t>
            </a:r>
            <a:r>
              <a:rPr sz="650" spc="25" dirty="0">
                <a:latin typeface="Microsoft Sans Serif"/>
                <a:cs typeface="Microsoft Sans Serif"/>
              </a:rPr>
              <a:t> pérdida </a:t>
            </a:r>
            <a:r>
              <a:rPr sz="650" spc="20" dirty="0">
                <a:latin typeface="Microsoft Sans Serif"/>
                <a:cs typeface="Microsoft Sans Serif"/>
              </a:rPr>
              <a:t>de </a:t>
            </a:r>
            <a:r>
              <a:rPr sz="650" spc="25" dirty="0">
                <a:latin typeface="Microsoft Sans Serif"/>
                <a:cs typeface="Microsoft Sans Serif"/>
              </a:rPr>
              <a:t>campo </a:t>
            </a:r>
            <a:r>
              <a:rPr sz="650" spc="15" dirty="0">
                <a:latin typeface="Microsoft Sans Serif"/>
                <a:cs typeface="Microsoft Sans Serif"/>
              </a:rPr>
              <a:t>utiliza </a:t>
            </a:r>
            <a:r>
              <a:rPr sz="650" spc="40" dirty="0">
                <a:latin typeface="Microsoft Sans Serif"/>
                <a:cs typeface="Microsoft Sans Serif"/>
              </a:rPr>
              <a:t>un </a:t>
            </a:r>
            <a:r>
              <a:rPr sz="650" spc="20" dirty="0">
                <a:latin typeface="Microsoft Sans Serif"/>
                <a:cs typeface="Microsoft Sans Serif"/>
              </a:rPr>
              <a:t>relé </a:t>
            </a:r>
            <a:r>
              <a:rPr sz="650" spc="45" dirty="0">
                <a:latin typeface="Microsoft Sans Serif"/>
                <a:cs typeface="Microsoft Sans Serif"/>
              </a:rPr>
              <a:t>mho </a:t>
            </a:r>
            <a:r>
              <a:rPr sz="650" spc="10" dirty="0">
                <a:latin typeface="Microsoft Sans Serif"/>
                <a:cs typeface="Microsoft Sans Serif"/>
              </a:rPr>
              <a:t>desplazado. </a:t>
            </a:r>
            <a:r>
              <a:rPr sz="650" spc="-10" dirty="0">
                <a:latin typeface="Microsoft Sans Serif"/>
                <a:cs typeface="Microsoft Sans Serif"/>
              </a:rPr>
              <a:t>La </a:t>
            </a:r>
            <a:r>
              <a:rPr sz="650" spc="-5" dirty="0">
                <a:latin typeface="Microsoft Sans Serif"/>
                <a:cs typeface="Microsoft Sans Serif"/>
              </a:rPr>
              <a:t>Fig. </a:t>
            </a:r>
            <a:r>
              <a:rPr sz="650" spc="10" dirty="0">
                <a:latin typeface="Microsoft Sans Serif"/>
                <a:cs typeface="Microsoft Sans Serif"/>
              </a:rPr>
              <a:t>3 </a:t>
            </a:r>
            <a:r>
              <a:rPr sz="650" spc="25" dirty="0">
                <a:latin typeface="Microsoft Sans Serif"/>
                <a:cs typeface="Microsoft Sans Serif"/>
              </a:rPr>
              <a:t>muestra </a:t>
            </a:r>
            <a:r>
              <a:rPr sz="650" spc="10" dirty="0">
                <a:latin typeface="Microsoft Sans Serif"/>
                <a:cs typeface="Microsoft Sans Serif"/>
              </a:rPr>
              <a:t>la </a:t>
            </a:r>
            <a:r>
              <a:rPr sz="650" spc="15" dirty="0">
                <a:latin typeface="Microsoft Sans Serif"/>
                <a:cs typeface="Microsoft Sans Serif"/>
              </a:rPr>
              <a:t> característica</a:t>
            </a:r>
            <a:r>
              <a:rPr sz="650" spc="-5" dirty="0">
                <a:latin typeface="Microsoft Sans Serif"/>
                <a:cs typeface="Microsoft Sans Serif"/>
              </a:rPr>
              <a:t> </a:t>
            </a:r>
            <a:r>
              <a:rPr sz="650" spc="20" dirty="0">
                <a:latin typeface="Microsoft Sans Serif"/>
                <a:cs typeface="Microsoft Sans Serif"/>
              </a:rPr>
              <a:t>de</a:t>
            </a:r>
            <a:r>
              <a:rPr sz="650" spc="-5" dirty="0">
                <a:latin typeface="Microsoft Sans Serif"/>
                <a:cs typeface="Microsoft Sans Serif"/>
              </a:rPr>
              <a:t> </a:t>
            </a:r>
            <a:r>
              <a:rPr sz="650" spc="30" dirty="0">
                <a:latin typeface="Microsoft Sans Serif"/>
                <a:cs typeface="Microsoft Sans Serif"/>
              </a:rPr>
              <a:t>funcionamiento</a:t>
            </a:r>
            <a:r>
              <a:rPr sz="650" dirty="0">
                <a:latin typeface="Microsoft Sans Serif"/>
                <a:cs typeface="Microsoft Sans Serif"/>
              </a:rPr>
              <a:t> </a:t>
            </a:r>
            <a:r>
              <a:rPr sz="650" spc="20" dirty="0">
                <a:latin typeface="Microsoft Sans Serif"/>
                <a:cs typeface="Microsoft Sans Serif"/>
              </a:rPr>
              <a:t>de</a:t>
            </a:r>
            <a:r>
              <a:rPr sz="650" spc="-5" dirty="0">
                <a:latin typeface="Microsoft Sans Serif"/>
                <a:cs typeface="Microsoft Sans Serif"/>
              </a:rPr>
              <a:t> </a:t>
            </a:r>
            <a:r>
              <a:rPr sz="650" spc="40" dirty="0">
                <a:latin typeface="Microsoft Sans Serif"/>
                <a:cs typeface="Microsoft Sans Serif"/>
              </a:rPr>
              <a:t>un</a:t>
            </a:r>
            <a:r>
              <a:rPr sz="650" spc="-5" dirty="0">
                <a:latin typeface="Microsoft Sans Serif"/>
                <a:cs typeface="Microsoft Sans Serif"/>
              </a:rPr>
              <a:t> </a:t>
            </a:r>
            <a:r>
              <a:rPr sz="650" spc="20" dirty="0">
                <a:latin typeface="Microsoft Sans Serif"/>
                <a:cs typeface="Microsoft Sans Serif"/>
              </a:rPr>
              <a:t>relé</a:t>
            </a:r>
            <a:r>
              <a:rPr sz="650" dirty="0">
                <a:latin typeface="Microsoft Sans Serif"/>
                <a:cs typeface="Microsoft Sans Serif"/>
              </a:rPr>
              <a:t> </a:t>
            </a:r>
            <a:r>
              <a:rPr sz="650" spc="45" dirty="0">
                <a:latin typeface="Microsoft Sans Serif"/>
                <a:cs typeface="Microsoft Sans Serif"/>
              </a:rPr>
              <a:t>mho</a:t>
            </a:r>
            <a:r>
              <a:rPr sz="650" spc="-5" dirty="0">
                <a:latin typeface="Microsoft Sans Serif"/>
                <a:cs typeface="Microsoft Sans Serif"/>
              </a:rPr>
              <a:t> </a:t>
            </a:r>
            <a:r>
              <a:rPr sz="650" spc="20" dirty="0">
                <a:latin typeface="Microsoft Sans Serif"/>
                <a:cs typeface="Microsoft Sans Serif"/>
              </a:rPr>
              <a:t>de</a:t>
            </a:r>
            <a:r>
              <a:rPr sz="650" spc="-5" dirty="0">
                <a:latin typeface="Microsoft Sans Serif"/>
                <a:cs typeface="Microsoft Sans Serif"/>
              </a:rPr>
              <a:t> </a:t>
            </a:r>
            <a:r>
              <a:rPr sz="650" spc="15" dirty="0">
                <a:latin typeface="Microsoft Sans Serif"/>
                <a:cs typeface="Microsoft Sans Serif"/>
              </a:rPr>
              <a:t>compensación</a:t>
            </a:r>
            <a:r>
              <a:rPr sz="650" dirty="0">
                <a:latin typeface="Microsoft Sans Serif"/>
                <a:cs typeface="Microsoft Sans Serif"/>
              </a:rPr>
              <a:t> </a:t>
            </a:r>
            <a:r>
              <a:rPr sz="650" spc="20" dirty="0">
                <a:latin typeface="Microsoft Sans Serif"/>
                <a:cs typeface="Microsoft Sans Serif"/>
              </a:rPr>
              <a:t>de</a:t>
            </a:r>
            <a:r>
              <a:rPr sz="650" spc="-5" dirty="0">
                <a:latin typeface="Microsoft Sans Serif"/>
                <a:cs typeface="Microsoft Sans Serif"/>
              </a:rPr>
              <a:t> </a:t>
            </a:r>
            <a:r>
              <a:rPr sz="650" spc="10" dirty="0">
                <a:latin typeface="Microsoft Sans Serif"/>
                <a:cs typeface="Microsoft Sans Serif"/>
              </a:rPr>
              <a:t>zona</a:t>
            </a:r>
            <a:r>
              <a:rPr sz="650" spc="-5" dirty="0">
                <a:latin typeface="Microsoft Sans Serif"/>
                <a:cs typeface="Microsoft Sans Serif"/>
              </a:rPr>
              <a:t> </a:t>
            </a:r>
            <a:r>
              <a:rPr sz="650" spc="10" dirty="0">
                <a:latin typeface="Microsoft Sans Serif"/>
                <a:cs typeface="Microsoft Sans Serif"/>
              </a:rPr>
              <a:t>única.</a:t>
            </a:r>
            <a:endParaRPr sz="650">
              <a:latin typeface="Microsoft Sans Serif"/>
              <a:cs typeface="Microsoft Sans Serif"/>
            </a:endParaRPr>
          </a:p>
        </p:txBody>
      </p:sp>
      <p:sp>
        <p:nvSpPr>
          <p:cNvPr id="89" name="object 89"/>
          <p:cNvSpPr txBox="1"/>
          <p:nvPr/>
        </p:nvSpPr>
        <p:spPr>
          <a:xfrm>
            <a:off x="9089610" y="603586"/>
            <a:ext cx="7398878" cy="1708673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 marR="19685" indent="153670">
              <a:lnSpc>
                <a:spcPct val="133500"/>
              </a:lnSpc>
              <a:spcBef>
                <a:spcPts val="100"/>
              </a:spcBef>
            </a:pPr>
            <a:r>
              <a:rPr sz="750" spc="-15" dirty="0">
                <a:latin typeface="Microsoft Sans Serif"/>
                <a:cs typeface="Microsoft Sans Serif"/>
              </a:rPr>
              <a:t>Las </a:t>
            </a:r>
            <a:r>
              <a:rPr sz="750" spc="25" dirty="0">
                <a:latin typeface="Microsoft Sans Serif"/>
                <a:cs typeface="Microsoft Sans Serif"/>
              </a:rPr>
              <a:t>máquinas </a:t>
            </a:r>
            <a:r>
              <a:rPr sz="750" spc="30" dirty="0">
                <a:latin typeface="Microsoft Sans Serif"/>
                <a:cs typeface="Microsoft Sans Serif"/>
              </a:rPr>
              <a:t>modernas que </a:t>
            </a:r>
            <a:r>
              <a:rPr sz="750" spc="20" dirty="0">
                <a:latin typeface="Microsoft Sans Serif"/>
                <a:cs typeface="Microsoft Sans Serif"/>
              </a:rPr>
              <a:t>están </a:t>
            </a:r>
            <a:r>
              <a:rPr sz="750" spc="15" dirty="0">
                <a:latin typeface="Microsoft Sans Serif"/>
                <a:cs typeface="Microsoft Sans Serif"/>
              </a:rPr>
              <a:t>diseñadas </a:t>
            </a:r>
            <a:r>
              <a:rPr sz="750" spc="20" dirty="0">
                <a:latin typeface="Microsoft Sans Serif"/>
                <a:cs typeface="Microsoft Sans Serif"/>
              </a:rPr>
              <a:t>con </a:t>
            </a:r>
            <a:r>
              <a:rPr sz="750" spc="30" dirty="0">
                <a:latin typeface="Microsoft Sans Serif"/>
                <a:cs typeface="Microsoft Sans Serif"/>
              </a:rPr>
              <a:t>una </a:t>
            </a:r>
            <a:r>
              <a:rPr sz="750" spc="15" dirty="0">
                <a:latin typeface="Microsoft Sans Serif"/>
                <a:cs typeface="Microsoft Sans Serif"/>
              </a:rPr>
              <a:t>reactancia </a:t>
            </a:r>
            <a:r>
              <a:rPr sz="750" spc="20" dirty="0">
                <a:latin typeface="Microsoft Sans Serif"/>
                <a:cs typeface="Microsoft Sans Serif"/>
              </a:rPr>
              <a:t> síncrona</a:t>
            </a:r>
            <a:r>
              <a:rPr sz="750" dirty="0">
                <a:latin typeface="Microsoft Sans Serif"/>
                <a:cs typeface="Microsoft Sans Serif"/>
              </a:rPr>
              <a:t> </a:t>
            </a:r>
            <a:r>
              <a:rPr sz="750" spc="20" dirty="0">
                <a:latin typeface="Microsoft Sans Serif"/>
                <a:cs typeface="Microsoft Sans Serif"/>
              </a:rPr>
              <a:t>más</a:t>
            </a:r>
            <a:r>
              <a:rPr sz="750" dirty="0">
                <a:latin typeface="Microsoft Sans Serif"/>
                <a:cs typeface="Microsoft Sans Serif"/>
              </a:rPr>
              <a:t> </a:t>
            </a:r>
            <a:r>
              <a:rPr sz="750" spc="20" dirty="0">
                <a:latin typeface="Microsoft Sans Serif"/>
                <a:cs typeface="Microsoft Sans Serif"/>
              </a:rPr>
              <a:t>alta</a:t>
            </a:r>
            <a:r>
              <a:rPr sz="750" dirty="0">
                <a:latin typeface="Microsoft Sans Serif"/>
                <a:cs typeface="Microsoft Sans Serif"/>
              </a:rPr>
              <a:t> </a:t>
            </a:r>
            <a:r>
              <a:rPr sz="750" spc="10" dirty="0">
                <a:latin typeface="Microsoft Sans Serif"/>
                <a:cs typeface="Microsoft Sans Serif"/>
              </a:rPr>
              <a:t>oscilan</a:t>
            </a:r>
            <a:r>
              <a:rPr sz="750" dirty="0">
                <a:latin typeface="Microsoft Sans Serif"/>
                <a:cs typeface="Microsoft Sans Serif"/>
              </a:rPr>
              <a:t> </a:t>
            </a:r>
            <a:r>
              <a:rPr sz="750" spc="35" dirty="0">
                <a:latin typeface="Microsoft Sans Serif"/>
                <a:cs typeface="Microsoft Sans Serif"/>
              </a:rPr>
              <a:t>entre</a:t>
            </a:r>
            <a:r>
              <a:rPr sz="750" spc="-5" dirty="0">
                <a:latin typeface="Microsoft Sans Serif"/>
                <a:cs typeface="Microsoft Sans Serif"/>
              </a:rPr>
              <a:t> </a:t>
            </a:r>
            <a:r>
              <a:rPr sz="750" spc="5" dirty="0">
                <a:latin typeface="Microsoft Sans Serif"/>
                <a:cs typeface="Microsoft Sans Serif"/>
              </a:rPr>
              <a:t>1,5</a:t>
            </a:r>
            <a:r>
              <a:rPr sz="750" dirty="0">
                <a:latin typeface="Microsoft Sans Serif"/>
                <a:cs typeface="Microsoft Sans Serif"/>
              </a:rPr>
              <a:t> </a:t>
            </a:r>
            <a:r>
              <a:rPr sz="750" spc="5" dirty="0">
                <a:latin typeface="Microsoft Sans Serif"/>
                <a:cs typeface="Microsoft Sans Serif"/>
              </a:rPr>
              <a:t>y</a:t>
            </a:r>
            <a:r>
              <a:rPr sz="750" dirty="0">
                <a:latin typeface="Microsoft Sans Serif"/>
                <a:cs typeface="Microsoft Sans Serif"/>
              </a:rPr>
              <a:t> </a:t>
            </a:r>
            <a:r>
              <a:rPr sz="750" spc="5" dirty="0">
                <a:latin typeface="Microsoft Sans Serif"/>
                <a:cs typeface="Microsoft Sans Serif"/>
              </a:rPr>
              <a:t>2,0</a:t>
            </a:r>
            <a:r>
              <a:rPr sz="750" dirty="0">
                <a:latin typeface="Microsoft Sans Serif"/>
                <a:cs typeface="Microsoft Sans Serif"/>
              </a:rPr>
              <a:t> </a:t>
            </a:r>
            <a:r>
              <a:rPr sz="750" spc="25" dirty="0">
                <a:latin typeface="Microsoft Sans Serif"/>
                <a:cs typeface="Microsoft Sans Serif"/>
              </a:rPr>
              <a:t>pu.</a:t>
            </a:r>
            <a:r>
              <a:rPr sz="750" dirty="0">
                <a:latin typeface="Microsoft Sans Serif"/>
                <a:cs typeface="Microsoft Sans Serif"/>
              </a:rPr>
              <a:t> </a:t>
            </a:r>
            <a:r>
              <a:rPr sz="750" spc="5" dirty="0">
                <a:latin typeface="Microsoft Sans Serif"/>
                <a:cs typeface="Microsoft Sans Serif"/>
              </a:rPr>
              <a:t>Con</a:t>
            </a:r>
            <a:r>
              <a:rPr sz="750" dirty="0">
                <a:latin typeface="Microsoft Sans Serif"/>
                <a:cs typeface="Microsoft Sans Serif"/>
              </a:rPr>
              <a:t> </a:t>
            </a:r>
            <a:r>
              <a:rPr sz="750" spc="5" dirty="0">
                <a:latin typeface="Microsoft Sans Serif"/>
                <a:cs typeface="Microsoft Sans Serif"/>
              </a:rPr>
              <a:t>estas</a:t>
            </a:r>
            <a:r>
              <a:rPr sz="750" dirty="0">
                <a:latin typeface="Microsoft Sans Serif"/>
                <a:cs typeface="Microsoft Sans Serif"/>
              </a:rPr>
              <a:t> </a:t>
            </a:r>
            <a:r>
              <a:rPr sz="750" spc="15" dirty="0">
                <a:latin typeface="Microsoft Sans Serif"/>
                <a:cs typeface="Microsoft Sans Serif"/>
              </a:rPr>
              <a:t>altas</a:t>
            </a:r>
            <a:r>
              <a:rPr sz="750" dirty="0">
                <a:latin typeface="Microsoft Sans Serif"/>
                <a:cs typeface="Microsoft Sans Serif"/>
              </a:rPr>
              <a:t> </a:t>
            </a:r>
            <a:r>
              <a:rPr sz="750" spc="10" dirty="0">
                <a:latin typeface="Microsoft Sans Serif"/>
                <a:cs typeface="Microsoft Sans Serif"/>
              </a:rPr>
              <a:t>reactancias </a:t>
            </a:r>
            <a:r>
              <a:rPr sz="750" spc="-180" dirty="0">
                <a:latin typeface="Microsoft Sans Serif"/>
                <a:cs typeface="Microsoft Sans Serif"/>
              </a:rPr>
              <a:t> </a:t>
            </a:r>
            <a:r>
              <a:rPr sz="750" spc="15" dirty="0">
                <a:latin typeface="Microsoft Sans Serif"/>
                <a:cs typeface="Microsoft Sans Serif"/>
              </a:rPr>
              <a:t>síncronas, establecer </a:t>
            </a:r>
            <a:r>
              <a:rPr sz="750" spc="10" dirty="0">
                <a:latin typeface="Microsoft Sans Serif"/>
                <a:cs typeface="Microsoft Sans Serif"/>
              </a:rPr>
              <a:t>el </a:t>
            </a:r>
            <a:r>
              <a:rPr sz="750" spc="35" dirty="0">
                <a:latin typeface="Microsoft Sans Serif"/>
                <a:cs typeface="Microsoft Sans Serif"/>
              </a:rPr>
              <a:t>diámetro </a:t>
            </a:r>
            <a:r>
              <a:rPr sz="750" spc="20" dirty="0">
                <a:latin typeface="Microsoft Sans Serif"/>
                <a:cs typeface="Microsoft Sans Serif"/>
              </a:rPr>
              <a:t>del relé </a:t>
            </a:r>
            <a:r>
              <a:rPr sz="750" spc="50" dirty="0">
                <a:latin typeface="Microsoft Sans Serif"/>
                <a:cs typeface="Microsoft Sans Serif"/>
              </a:rPr>
              <a:t>mho </a:t>
            </a:r>
            <a:r>
              <a:rPr sz="750" spc="25" dirty="0">
                <a:latin typeface="Microsoft Sans Serif"/>
                <a:cs typeface="Microsoft Sans Serif"/>
              </a:rPr>
              <a:t>compensado en </a:t>
            </a:r>
            <a:r>
              <a:rPr sz="750" spc="10" dirty="0">
                <a:latin typeface="Microsoft Sans Serif"/>
                <a:cs typeface="Microsoft Sans Serif"/>
              </a:rPr>
              <a:t>X</a:t>
            </a:r>
            <a:r>
              <a:rPr sz="500" spc="10" dirty="0">
                <a:latin typeface="Microsoft Sans Serif"/>
                <a:cs typeface="Microsoft Sans Serif"/>
              </a:rPr>
              <a:t>d</a:t>
            </a:r>
            <a:r>
              <a:rPr sz="750" spc="10" dirty="0">
                <a:latin typeface="Microsoft Sans Serif"/>
                <a:cs typeface="Microsoft Sans Serif"/>
              </a:rPr>
              <a:t>abre </a:t>
            </a:r>
            <a:r>
              <a:rPr sz="750" spc="-185" dirty="0">
                <a:latin typeface="Microsoft Sans Serif"/>
                <a:cs typeface="Microsoft Sans Serif"/>
              </a:rPr>
              <a:t> </a:t>
            </a:r>
            <a:r>
              <a:rPr sz="750" spc="10" dirty="0">
                <a:latin typeface="Microsoft Sans Serif"/>
                <a:cs typeface="Microsoft Sans Serif"/>
              </a:rPr>
              <a:t>la </a:t>
            </a:r>
            <a:r>
              <a:rPr sz="750" spc="25" dirty="0">
                <a:latin typeface="Microsoft Sans Serif"/>
                <a:cs typeface="Microsoft Sans Serif"/>
              </a:rPr>
              <a:t>posibilidad de </a:t>
            </a:r>
            <a:r>
              <a:rPr sz="750" spc="45" dirty="0">
                <a:latin typeface="Microsoft Sans Serif"/>
                <a:cs typeface="Microsoft Sans Serif"/>
              </a:rPr>
              <a:t>un </a:t>
            </a:r>
            <a:r>
              <a:rPr sz="750" spc="30" dirty="0">
                <a:latin typeface="Microsoft Sans Serif"/>
                <a:cs typeface="Microsoft Sans Serif"/>
              </a:rPr>
              <a:t>mal funcionamiento </a:t>
            </a:r>
            <a:r>
              <a:rPr sz="750" spc="20" dirty="0">
                <a:latin typeface="Microsoft Sans Serif"/>
                <a:cs typeface="Microsoft Sans Serif"/>
              </a:rPr>
              <a:t>del relé </a:t>
            </a:r>
            <a:r>
              <a:rPr sz="750" spc="35" dirty="0">
                <a:latin typeface="Microsoft Sans Serif"/>
                <a:cs typeface="Microsoft Sans Serif"/>
              </a:rPr>
              <a:t>durante </a:t>
            </a:r>
            <a:r>
              <a:rPr sz="750" spc="10" dirty="0">
                <a:latin typeface="Microsoft Sans Serif"/>
                <a:cs typeface="Microsoft Sans Serif"/>
              </a:rPr>
              <a:t>el </a:t>
            </a:r>
            <a:r>
              <a:rPr sz="750" spc="15" dirty="0">
                <a:latin typeface="Microsoft Sans Serif"/>
                <a:cs typeface="Microsoft Sans Serif"/>
              </a:rPr>
              <a:t> </a:t>
            </a:r>
            <a:r>
              <a:rPr sz="750" spc="30" dirty="0">
                <a:latin typeface="Microsoft Sans Serif"/>
                <a:cs typeface="Microsoft Sans Serif"/>
              </a:rPr>
              <a:t>funcionamiento </a:t>
            </a:r>
            <a:r>
              <a:rPr sz="750" spc="20" dirty="0">
                <a:latin typeface="Microsoft Sans Serif"/>
                <a:cs typeface="Microsoft Sans Serif"/>
              </a:rPr>
              <a:t>subexcitado </a:t>
            </a:r>
            <a:r>
              <a:rPr sz="750" spc="5" dirty="0">
                <a:latin typeface="Microsoft Sans Serif"/>
                <a:cs typeface="Microsoft Sans Serif"/>
              </a:rPr>
              <a:t>y </a:t>
            </a:r>
            <a:r>
              <a:rPr sz="750" spc="10" dirty="0">
                <a:latin typeface="Microsoft Sans Serif"/>
                <a:cs typeface="Microsoft Sans Serif"/>
              </a:rPr>
              <a:t>oscilaciones </a:t>
            </a:r>
            <a:r>
              <a:rPr sz="750" spc="25" dirty="0">
                <a:latin typeface="Microsoft Sans Serif"/>
                <a:cs typeface="Microsoft Sans Serif"/>
              </a:rPr>
              <a:t>de potencia </a:t>
            </a:r>
            <a:r>
              <a:rPr sz="750" spc="10" dirty="0">
                <a:latin typeface="Microsoft Sans Serif"/>
                <a:cs typeface="Microsoft Sans Serif"/>
              </a:rPr>
              <a:t>estables. </a:t>
            </a:r>
            <a:r>
              <a:rPr sz="750" spc="5" dirty="0">
                <a:latin typeface="Microsoft Sans Serif"/>
                <a:cs typeface="Microsoft Sans Serif"/>
              </a:rPr>
              <a:t>Para </a:t>
            </a:r>
            <a:r>
              <a:rPr sz="750" spc="10" dirty="0">
                <a:latin typeface="Microsoft Sans Serif"/>
                <a:cs typeface="Microsoft Sans Serif"/>
              </a:rPr>
              <a:t> </a:t>
            </a:r>
            <a:r>
              <a:rPr sz="750" spc="25" dirty="0">
                <a:latin typeface="Microsoft Sans Serif"/>
                <a:cs typeface="Microsoft Sans Serif"/>
              </a:rPr>
              <a:t>evitar </a:t>
            </a:r>
            <a:r>
              <a:rPr sz="750" spc="10" dirty="0">
                <a:latin typeface="Microsoft Sans Serif"/>
                <a:cs typeface="Microsoft Sans Serif"/>
              </a:rPr>
              <a:t>estos </a:t>
            </a:r>
            <a:r>
              <a:rPr sz="750" spc="30" dirty="0">
                <a:latin typeface="Microsoft Sans Serif"/>
                <a:cs typeface="Microsoft Sans Serif"/>
              </a:rPr>
              <a:t>errores </a:t>
            </a:r>
            <a:r>
              <a:rPr sz="750" spc="25" dirty="0">
                <a:latin typeface="Microsoft Sans Serif"/>
                <a:cs typeface="Microsoft Sans Serif"/>
              </a:rPr>
              <a:t>de </a:t>
            </a:r>
            <a:r>
              <a:rPr sz="750" spc="30" dirty="0">
                <a:latin typeface="Microsoft Sans Serif"/>
                <a:cs typeface="Microsoft Sans Serif"/>
              </a:rPr>
              <a:t>funcionamiento, </a:t>
            </a:r>
            <a:r>
              <a:rPr sz="750" spc="10" dirty="0">
                <a:latin typeface="Microsoft Sans Serif"/>
                <a:cs typeface="Microsoft Sans Serif"/>
              </a:rPr>
              <a:t>el </a:t>
            </a:r>
            <a:r>
              <a:rPr sz="750" spc="35" dirty="0">
                <a:latin typeface="Microsoft Sans Serif"/>
                <a:cs typeface="Microsoft Sans Serif"/>
              </a:rPr>
              <a:t>diámetro </a:t>
            </a:r>
            <a:r>
              <a:rPr sz="750" spc="20" dirty="0">
                <a:latin typeface="Microsoft Sans Serif"/>
                <a:cs typeface="Microsoft Sans Serif"/>
              </a:rPr>
              <a:t>del círculo </a:t>
            </a:r>
            <a:r>
              <a:rPr sz="750" spc="10" dirty="0">
                <a:latin typeface="Microsoft Sans Serif"/>
                <a:cs typeface="Microsoft Sans Serif"/>
              </a:rPr>
              <a:t>está </a:t>
            </a:r>
            <a:r>
              <a:rPr sz="750" spc="15" dirty="0">
                <a:latin typeface="Microsoft Sans Serif"/>
                <a:cs typeface="Microsoft Sans Serif"/>
              </a:rPr>
              <a:t> </a:t>
            </a:r>
            <a:r>
              <a:rPr sz="750" spc="35" dirty="0">
                <a:latin typeface="Microsoft Sans Serif"/>
                <a:cs typeface="Microsoft Sans Serif"/>
              </a:rPr>
              <a:t>limitado </a:t>
            </a:r>
            <a:r>
              <a:rPr sz="750" dirty="0">
                <a:latin typeface="Microsoft Sans Serif"/>
                <a:cs typeface="Microsoft Sans Serif"/>
              </a:rPr>
              <a:t>a </a:t>
            </a:r>
            <a:r>
              <a:rPr sz="750" spc="5" dirty="0">
                <a:latin typeface="Microsoft Sans Serif"/>
                <a:cs typeface="Microsoft Sans Serif"/>
              </a:rPr>
              <a:t>1,0 </a:t>
            </a:r>
            <a:r>
              <a:rPr sz="750" spc="45" dirty="0">
                <a:latin typeface="Microsoft Sans Serif"/>
                <a:cs typeface="Microsoft Sans Serif"/>
              </a:rPr>
              <a:t>pu </a:t>
            </a:r>
            <a:r>
              <a:rPr sz="750" spc="5" dirty="0">
                <a:latin typeface="Microsoft Sans Serif"/>
                <a:cs typeface="Microsoft Sans Serif"/>
              </a:rPr>
              <a:t>(en </a:t>
            </a:r>
            <a:r>
              <a:rPr sz="750" spc="10" dirty="0">
                <a:latin typeface="Microsoft Sans Serif"/>
                <a:cs typeface="Microsoft Sans Serif"/>
              </a:rPr>
              <a:t>la </a:t>
            </a:r>
            <a:r>
              <a:rPr sz="750" spc="5" dirty="0">
                <a:latin typeface="Microsoft Sans Serif"/>
                <a:cs typeface="Microsoft Sans Serif"/>
              </a:rPr>
              <a:t>base </a:t>
            </a:r>
            <a:r>
              <a:rPr sz="750" spc="20" dirty="0">
                <a:latin typeface="Microsoft Sans Serif"/>
                <a:cs typeface="Microsoft Sans Serif"/>
              </a:rPr>
              <a:t>del </a:t>
            </a:r>
            <a:r>
              <a:rPr sz="750" spc="25" dirty="0">
                <a:latin typeface="Microsoft Sans Serif"/>
                <a:cs typeface="Microsoft Sans Serif"/>
              </a:rPr>
              <a:t>generador) en </a:t>
            </a:r>
            <a:r>
              <a:rPr sz="750" spc="35" dirty="0">
                <a:latin typeface="Microsoft Sans Serif"/>
                <a:cs typeface="Microsoft Sans Serif"/>
              </a:rPr>
              <a:t>lugar </a:t>
            </a:r>
            <a:r>
              <a:rPr sz="750" spc="25" dirty="0">
                <a:latin typeface="Microsoft Sans Serif"/>
                <a:cs typeface="Microsoft Sans Serif"/>
              </a:rPr>
              <a:t>de </a:t>
            </a:r>
            <a:r>
              <a:rPr sz="750" spc="-15" dirty="0">
                <a:latin typeface="Microsoft Sans Serif"/>
                <a:cs typeface="Microsoft Sans Serif"/>
              </a:rPr>
              <a:t>X</a:t>
            </a:r>
            <a:r>
              <a:rPr sz="500" spc="-15" dirty="0">
                <a:latin typeface="Microsoft Sans Serif"/>
                <a:cs typeface="Microsoft Sans Serif"/>
              </a:rPr>
              <a:t>d</a:t>
            </a:r>
            <a:r>
              <a:rPr sz="750" spc="-15" dirty="0">
                <a:latin typeface="Microsoft Sans Serif"/>
                <a:cs typeface="Microsoft Sans Serif"/>
              </a:rPr>
              <a:t>. </a:t>
            </a:r>
            <a:r>
              <a:rPr sz="750" spc="-10" dirty="0">
                <a:latin typeface="Microsoft Sans Serif"/>
                <a:cs typeface="Microsoft Sans Serif"/>
              </a:rPr>
              <a:t>Esta </a:t>
            </a:r>
            <a:r>
              <a:rPr sz="750" spc="-5" dirty="0">
                <a:latin typeface="Microsoft Sans Serif"/>
                <a:cs typeface="Microsoft Sans Serif"/>
              </a:rPr>
              <a:t> </a:t>
            </a:r>
            <a:r>
              <a:rPr sz="750" spc="25" dirty="0">
                <a:latin typeface="Microsoft Sans Serif"/>
                <a:cs typeface="Microsoft Sans Serif"/>
              </a:rPr>
              <a:t>configuración reducida </a:t>
            </a:r>
            <a:r>
              <a:rPr sz="750" spc="35" dirty="0">
                <a:latin typeface="Microsoft Sans Serif"/>
                <a:cs typeface="Microsoft Sans Serif"/>
              </a:rPr>
              <a:t>limita </a:t>
            </a:r>
            <a:r>
              <a:rPr sz="750" spc="10" dirty="0">
                <a:latin typeface="Microsoft Sans Serif"/>
                <a:cs typeface="Microsoft Sans Serif"/>
              </a:rPr>
              <a:t>la </a:t>
            </a:r>
            <a:r>
              <a:rPr sz="750" spc="30" dirty="0">
                <a:latin typeface="Microsoft Sans Serif"/>
                <a:cs typeface="Microsoft Sans Serif"/>
              </a:rPr>
              <a:t>cobertura </a:t>
            </a:r>
            <a:r>
              <a:rPr sz="750" spc="25" dirty="0">
                <a:latin typeface="Microsoft Sans Serif"/>
                <a:cs typeface="Microsoft Sans Serif"/>
              </a:rPr>
              <a:t>de protección </a:t>
            </a:r>
            <a:r>
              <a:rPr sz="750" dirty="0">
                <a:latin typeface="Microsoft Sans Serif"/>
                <a:cs typeface="Microsoft Sans Serif"/>
              </a:rPr>
              <a:t>a </a:t>
            </a:r>
            <a:r>
              <a:rPr sz="750" spc="15" dirty="0">
                <a:latin typeface="Microsoft Sans Serif"/>
                <a:cs typeface="Microsoft Sans Serif"/>
              </a:rPr>
              <a:t>condiciones </a:t>
            </a:r>
            <a:r>
              <a:rPr sz="750" spc="-185" dirty="0">
                <a:latin typeface="Microsoft Sans Serif"/>
                <a:cs typeface="Microsoft Sans Serif"/>
              </a:rPr>
              <a:t> </a:t>
            </a:r>
            <a:r>
              <a:rPr sz="750" spc="25" dirty="0">
                <a:latin typeface="Microsoft Sans Serif"/>
                <a:cs typeface="Microsoft Sans Serif"/>
              </a:rPr>
              <a:t>de </a:t>
            </a:r>
            <a:r>
              <a:rPr sz="750" spc="30" dirty="0">
                <a:latin typeface="Microsoft Sans Serif"/>
                <a:cs typeface="Microsoft Sans Serif"/>
              </a:rPr>
              <a:t>máquina </a:t>
            </a:r>
            <a:r>
              <a:rPr sz="750" spc="40" dirty="0">
                <a:latin typeface="Microsoft Sans Serif"/>
                <a:cs typeface="Microsoft Sans Serif"/>
              </a:rPr>
              <a:t>muy </a:t>
            </a:r>
            <a:r>
              <a:rPr sz="750" spc="20" dirty="0">
                <a:latin typeface="Microsoft Sans Serif"/>
                <a:cs typeface="Microsoft Sans Serif"/>
              </a:rPr>
              <a:t>cargada </a:t>
            </a:r>
            <a:r>
              <a:rPr sz="750" spc="5" dirty="0">
                <a:latin typeface="Microsoft Sans Serif"/>
                <a:cs typeface="Microsoft Sans Serif"/>
              </a:rPr>
              <a:t>y </a:t>
            </a:r>
            <a:r>
              <a:rPr sz="750" spc="40" dirty="0">
                <a:latin typeface="Microsoft Sans Serif"/>
                <a:cs typeface="Microsoft Sans Serif"/>
              </a:rPr>
              <a:t>no </a:t>
            </a:r>
            <a:r>
              <a:rPr sz="750" spc="30" dirty="0">
                <a:latin typeface="Microsoft Sans Serif"/>
                <a:cs typeface="Microsoft Sans Serif"/>
              </a:rPr>
              <a:t>proporciona </a:t>
            </a:r>
            <a:r>
              <a:rPr sz="750" spc="25" dirty="0">
                <a:latin typeface="Microsoft Sans Serif"/>
                <a:cs typeface="Microsoft Sans Serif"/>
              </a:rPr>
              <a:t>protección para </a:t>
            </a:r>
            <a:r>
              <a:rPr sz="750" spc="30" dirty="0">
                <a:latin typeface="Microsoft Sans Serif"/>
                <a:cs typeface="Microsoft Sans Serif"/>
              </a:rPr>
              <a:t> </a:t>
            </a:r>
            <a:r>
              <a:rPr sz="750" spc="15" dirty="0">
                <a:latin typeface="Microsoft Sans Serif"/>
                <a:cs typeface="Microsoft Sans Serif"/>
              </a:rPr>
              <a:t>condiciones</a:t>
            </a:r>
            <a:r>
              <a:rPr sz="750" spc="-10" dirty="0">
                <a:latin typeface="Microsoft Sans Serif"/>
                <a:cs typeface="Microsoft Sans Serif"/>
              </a:rPr>
              <a:t> </a:t>
            </a:r>
            <a:r>
              <a:rPr sz="750" spc="25" dirty="0">
                <a:latin typeface="Microsoft Sans Serif"/>
                <a:cs typeface="Microsoft Sans Serif"/>
              </a:rPr>
              <a:t>de</a:t>
            </a:r>
            <a:r>
              <a:rPr sz="750" spc="-5" dirty="0">
                <a:latin typeface="Microsoft Sans Serif"/>
                <a:cs typeface="Microsoft Sans Serif"/>
              </a:rPr>
              <a:t> </a:t>
            </a:r>
            <a:r>
              <a:rPr sz="750" spc="15" dirty="0">
                <a:latin typeface="Microsoft Sans Serif"/>
                <a:cs typeface="Microsoft Sans Serif"/>
              </a:rPr>
              <a:t>carga</a:t>
            </a:r>
            <a:r>
              <a:rPr sz="750" spc="-5" dirty="0">
                <a:latin typeface="Microsoft Sans Serif"/>
                <a:cs typeface="Microsoft Sans Serif"/>
              </a:rPr>
              <a:t> </a:t>
            </a:r>
            <a:r>
              <a:rPr sz="750" spc="20" dirty="0">
                <a:latin typeface="Microsoft Sans Serif"/>
                <a:cs typeface="Microsoft Sans Serif"/>
              </a:rPr>
              <a:t>ligera.</a:t>
            </a:r>
            <a:endParaRPr sz="750">
              <a:latin typeface="Microsoft Sans Serif"/>
              <a:cs typeface="Microsoft Sans Serif"/>
            </a:endParaRPr>
          </a:p>
          <a:p>
            <a:pPr marL="12700" marR="5080" indent="153670">
              <a:lnSpc>
                <a:spcPts val="1210"/>
              </a:lnSpc>
              <a:spcBef>
                <a:spcPts val="20"/>
              </a:spcBef>
            </a:pPr>
            <a:r>
              <a:rPr sz="650" dirty="0">
                <a:latin typeface="Microsoft Sans Serif"/>
                <a:cs typeface="Microsoft Sans Serif"/>
              </a:rPr>
              <a:t>Para </a:t>
            </a:r>
            <a:r>
              <a:rPr sz="650" spc="20" dirty="0">
                <a:latin typeface="Microsoft Sans Serif"/>
                <a:cs typeface="Microsoft Sans Serif"/>
              </a:rPr>
              <a:t>evitar</a:t>
            </a:r>
            <a:r>
              <a:rPr sz="650" dirty="0">
                <a:latin typeface="Microsoft Sans Serif"/>
                <a:cs typeface="Microsoft Sans Serif"/>
              </a:rPr>
              <a:t> </a:t>
            </a:r>
            <a:r>
              <a:rPr sz="650" spc="10" dirty="0">
                <a:latin typeface="Microsoft Sans Serif"/>
                <a:cs typeface="Microsoft Sans Serif"/>
              </a:rPr>
              <a:t>esta</a:t>
            </a:r>
            <a:r>
              <a:rPr sz="650" spc="5" dirty="0">
                <a:latin typeface="Microsoft Sans Serif"/>
                <a:cs typeface="Microsoft Sans Serif"/>
              </a:rPr>
              <a:t> </a:t>
            </a:r>
            <a:r>
              <a:rPr sz="650" spc="20" dirty="0">
                <a:latin typeface="Microsoft Sans Serif"/>
                <a:cs typeface="Microsoft Sans Serif"/>
              </a:rPr>
              <a:t>limitación,</a:t>
            </a:r>
            <a:r>
              <a:rPr sz="650" dirty="0">
                <a:latin typeface="Microsoft Sans Serif"/>
                <a:cs typeface="Microsoft Sans Serif"/>
              </a:rPr>
              <a:t> </a:t>
            </a:r>
            <a:r>
              <a:rPr sz="650" spc="-5" dirty="0">
                <a:latin typeface="Microsoft Sans Serif"/>
                <a:cs typeface="Microsoft Sans Serif"/>
              </a:rPr>
              <a:t>se</a:t>
            </a:r>
            <a:r>
              <a:rPr sz="650" dirty="0">
                <a:latin typeface="Microsoft Sans Serif"/>
                <a:cs typeface="Microsoft Sans Serif"/>
              </a:rPr>
              <a:t> </a:t>
            </a:r>
            <a:r>
              <a:rPr sz="650" spc="25" dirty="0">
                <a:latin typeface="Microsoft Sans Serif"/>
                <a:cs typeface="Microsoft Sans Serif"/>
              </a:rPr>
              <a:t>pueden</a:t>
            </a:r>
            <a:r>
              <a:rPr sz="650" spc="5" dirty="0">
                <a:latin typeface="Microsoft Sans Serif"/>
                <a:cs typeface="Microsoft Sans Serif"/>
              </a:rPr>
              <a:t> </a:t>
            </a:r>
            <a:r>
              <a:rPr sz="650" spc="20" dirty="0">
                <a:latin typeface="Microsoft Sans Serif"/>
                <a:cs typeface="Microsoft Sans Serif"/>
              </a:rPr>
              <a:t>usar</a:t>
            </a:r>
            <a:r>
              <a:rPr sz="650" dirty="0">
                <a:latin typeface="Microsoft Sans Serif"/>
                <a:cs typeface="Microsoft Sans Serif"/>
              </a:rPr>
              <a:t> </a:t>
            </a:r>
            <a:r>
              <a:rPr sz="650" spc="15" dirty="0">
                <a:latin typeface="Microsoft Sans Serif"/>
                <a:cs typeface="Microsoft Sans Serif"/>
              </a:rPr>
              <a:t>dos</a:t>
            </a:r>
            <a:r>
              <a:rPr sz="650" spc="5" dirty="0">
                <a:latin typeface="Microsoft Sans Serif"/>
                <a:cs typeface="Microsoft Sans Serif"/>
              </a:rPr>
              <a:t> </a:t>
            </a:r>
            <a:r>
              <a:rPr sz="650" spc="10" dirty="0">
                <a:latin typeface="Microsoft Sans Serif"/>
                <a:cs typeface="Microsoft Sans Serif"/>
              </a:rPr>
              <a:t>relés</a:t>
            </a:r>
            <a:r>
              <a:rPr sz="650" dirty="0">
                <a:latin typeface="Microsoft Sans Serif"/>
                <a:cs typeface="Microsoft Sans Serif"/>
              </a:rPr>
              <a:t> </a:t>
            </a:r>
            <a:r>
              <a:rPr sz="650" spc="45" dirty="0">
                <a:latin typeface="Microsoft Sans Serif"/>
                <a:cs typeface="Microsoft Sans Serif"/>
              </a:rPr>
              <a:t>mho</a:t>
            </a:r>
            <a:r>
              <a:rPr sz="650" dirty="0">
                <a:latin typeface="Microsoft Sans Serif"/>
                <a:cs typeface="Microsoft Sans Serif"/>
              </a:rPr>
              <a:t> </a:t>
            </a:r>
            <a:r>
              <a:rPr sz="650" spc="15" dirty="0">
                <a:latin typeface="Microsoft Sans Serif"/>
                <a:cs typeface="Microsoft Sans Serif"/>
              </a:rPr>
              <a:t>compensados,</a:t>
            </a:r>
            <a:r>
              <a:rPr sz="650" spc="5" dirty="0">
                <a:latin typeface="Microsoft Sans Serif"/>
                <a:cs typeface="Microsoft Sans Serif"/>
              </a:rPr>
              <a:t> </a:t>
            </a:r>
            <a:r>
              <a:rPr sz="650" spc="25" dirty="0">
                <a:latin typeface="Microsoft Sans Serif"/>
                <a:cs typeface="Microsoft Sans Serif"/>
              </a:rPr>
              <a:t>como </a:t>
            </a:r>
            <a:r>
              <a:rPr sz="650" spc="-160" dirty="0">
                <a:latin typeface="Microsoft Sans Serif"/>
                <a:cs typeface="Microsoft Sans Serif"/>
              </a:rPr>
              <a:t> </a:t>
            </a:r>
            <a:r>
              <a:rPr sz="650" spc="-5" dirty="0">
                <a:latin typeface="Microsoft Sans Serif"/>
                <a:cs typeface="Microsoft Sans Serif"/>
              </a:rPr>
              <a:t>se </a:t>
            </a:r>
            <a:r>
              <a:rPr sz="650" spc="25" dirty="0">
                <a:latin typeface="Microsoft Sans Serif"/>
                <a:cs typeface="Microsoft Sans Serif"/>
              </a:rPr>
              <a:t>muestra </a:t>
            </a:r>
            <a:r>
              <a:rPr sz="650" spc="20" dirty="0">
                <a:latin typeface="Microsoft Sans Serif"/>
                <a:cs typeface="Microsoft Sans Serif"/>
              </a:rPr>
              <a:t>en </a:t>
            </a:r>
            <a:r>
              <a:rPr sz="650" spc="10" dirty="0">
                <a:latin typeface="Microsoft Sans Serif"/>
                <a:cs typeface="Microsoft Sans Serif"/>
              </a:rPr>
              <a:t>la </a:t>
            </a:r>
            <a:r>
              <a:rPr sz="650" spc="-5" dirty="0">
                <a:latin typeface="Microsoft Sans Serif"/>
                <a:cs typeface="Microsoft Sans Serif"/>
              </a:rPr>
              <a:t>Fig. </a:t>
            </a:r>
            <a:r>
              <a:rPr sz="650" dirty="0">
                <a:latin typeface="Microsoft Sans Serif"/>
                <a:cs typeface="Microsoft Sans Serif"/>
              </a:rPr>
              <a:t>5. </a:t>
            </a:r>
            <a:r>
              <a:rPr sz="650" spc="-30" dirty="0">
                <a:latin typeface="Microsoft Sans Serif"/>
                <a:cs typeface="Microsoft Sans Serif"/>
              </a:rPr>
              <a:t>El </a:t>
            </a:r>
            <a:r>
              <a:rPr sz="650" spc="20" dirty="0">
                <a:latin typeface="Microsoft Sans Serif"/>
                <a:cs typeface="Microsoft Sans Serif"/>
              </a:rPr>
              <a:t>relé </a:t>
            </a:r>
            <a:r>
              <a:rPr sz="650" spc="15" dirty="0">
                <a:latin typeface="Microsoft Sans Serif"/>
                <a:cs typeface="Microsoft Sans Serif"/>
              </a:rPr>
              <a:t>con </a:t>
            </a:r>
            <a:r>
              <a:rPr sz="650" spc="40" dirty="0">
                <a:latin typeface="Microsoft Sans Serif"/>
                <a:cs typeface="Microsoft Sans Serif"/>
              </a:rPr>
              <a:t>un </a:t>
            </a:r>
            <a:r>
              <a:rPr sz="650" spc="30" dirty="0">
                <a:latin typeface="Microsoft Sans Serif"/>
                <a:cs typeface="Microsoft Sans Serif"/>
              </a:rPr>
              <a:t>diámetro </a:t>
            </a:r>
            <a:r>
              <a:rPr sz="650" spc="20" dirty="0">
                <a:latin typeface="Microsoft Sans Serif"/>
                <a:cs typeface="Microsoft Sans Serif"/>
              </a:rPr>
              <a:t>de impedancia de </a:t>
            </a:r>
            <a:r>
              <a:rPr sz="650" dirty="0">
                <a:latin typeface="Microsoft Sans Serif"/>
                <a:cs typeface="Microsoft Sans Serif"/>
              </a:rPr>
              <a:t>1,0 </a:t>
            </a:r>
            <a:r>
              <a:rPr sz="650" spc="35" dirty="0">
                <a:latin typeface="Microsoft Sans Serif"/>
                <a:cs typeface="Microsoft Sans Serif"/>
              </a:rPr>
              <a:t>pu </a:t>
            </a:r>
            <a:r>
              <a:rPr sz="650" spc="5" dirty="0">
                <a:latin typeface="Microsoft Sans Serif"/>
                <a:cs typeface="Microsoft Sans Serif"/>
              </a:rPr>
              <a:t>(en </a:t>
            </a:r>
            <a:r>
              <a:rPr sz="650" spc="10" dirty="0">
                <a:latin typeface="Microsoft Sans Serif"/>
                <a:cs typeface="Microsoft Sans Serif"/>
              </a:rPr>
              <a:t>la </a:t>
            </a:r>
            <a:r>
              <a:rPr sz="650" spc="15" dirty="0">
                <a:latin typeface="Microsoft Sans Serif"/>
                <a:cs typeface="Microsoft Sans Serif"/>
              </a:rPr>
              <a:t> </a:t>
            </a:r>
            <a:r>
              <a:rPr sz="650" spc="5" dirty="0">
                <a:latin typeface="Microsoft Sans Serif"/>
                <a:cs typeface="Microsoft Sans Serif"/>
              </a:rPr>
              <a:t>base </a:t>
            </a:r>
            <a:r>
              <a:rPr sz="650" spc="20" dirty="0">
                <a:latin typeface="Microsoft Sans Serif"/>
                <a:cs typeface="Microsoft Sans Serif"/>
              </a:rPr>
              <a:t>del generador) detecta </a:t>
            </a:r>
            <a:r>
              <a:rPr sz="650" spc="25" dirty="0">
                <a:latin typeface="Microsoft Sans Serif"/>
                <a:cs typeface="Microsoft Sans Serif"/>
              </a:rPr>
              <a:t>una </a:t>
            </a:r>
            <a:r>
              <a:rPr sz="650" spc="20" dirty="0">
                <a:latin typeface="Microsoft Sans Serif"/>
                <a:cs typeface="Microsoft Sans Serif"/>
              </a:rPr>
              <a:t>condición de </a:t>
            </a:r>
            <a:r>
              <a:rPr sz="650" spc="25" dirty="0">
                <a:latin typeface="Microsoft Sans Serif"/>
                <a:cs typeface="Microsoft Sans Serif"/>
              </a:rPr>
              <a:t>pérdida </a:t>
            </a:r>
            <a:r>
              <a:rPr sz="650" spc="20" dirty="0">
                <a:latin typeface="Microsoft Sans Serif"/>
                <a:cs typeface="Microsoft Sans Serif"/>
              </a:rPr>
              <a:t>de </a:t>
            </a:r>
            <a:r>
              <a:rPr sz="650" spc="25" dirty="0">
                <a:latin typeface="Microsoft Sans Serif"/>
                <a:cs typeface="Microsoft Sans Serif"/>
              </a:rPr>
              <a:t>campo </a:t>
            </a:r>
            <a:r>
              <a:rPr sz="650" spc="10" dirty="0">
                <a:latin typeface="Microsoft Sans Serif"/>
                <a:cs typeface="Microsoft Sans Serif"/>
              </a:rPr>
              <a:t>desde </a:t>
            </a:r>
            <a:r>
              <a:rPr sz="650" spc="15" dirty="0">
                <a:latin typeface="Microsoft Sans Serif"/>
                <a:cs typeface="Microsoft Sans Serif"/>
              </a:rPr>
              <a:t>carga </a:t>
            </a:r>
            <a:r>
              <a:rPr sz="650" spc="20" dirty="0">
                <a:latin typeface="Microsoft Sans Serif"/>
                <a:cs typeface="Microsoft Sans Serif"/>
              </a:rPr>
              <a:t> </a:t>
            </a:r>
            <a:r>
              <a:rPr sz="650" spc="25" dirty="0">
                <a:latin typeface="Microsoft Sans Serif"/>
                <a:cs typeface="Microsoft Sans Serif"/>
              </a:rPr>
              <a:t>completa</a:t>
            </a:r>
            <a:r>
              <a:rPr sz="650" dirty="0">
                <a:latin typeface="Microsoft Sans Serif"/>
                <a:cs typeface="Microsoft Sans Serif"/>
              </a:rPr>
              <a:t> </a:t>
            </a:r>
            <a:r>
              <a:rPr sz="650" spc="15" dirty="0">
                <a:latin typeface="Microsoft Sans Serif"/>
                <a:cs typeface="Microsoft Sans Serif"/>
              </a:rPr>
              <a:t>hasta</a:t>
            </a:r>
            <a:r>
              <a:rPr sz="650" spc="5" dirty="0">
                <a:latin typeface="Microsoft Sans Serif"/>
                <a:cs typeface="Microsoft Sans Serif"/>
              </a:rPr>
              <a:t> </a:t>
            </a:r>
            <a:r>
              <a:rPr sz="650" spc="25" dirty="0">
                <a:latin typeface="Microsoft Sans Serif"/>
                <a:cs typeface="Microsoft Sans Serif"/>
              </a:rPr>
              <a:t>aproximadamente</a:t>
            </a:r>
            <a:r>
              <a:rPr sz="650" dirty="0">
                <a:latin typeface="Microsoft Sans Serif"/>
                <a:cs typeface="Microsoft Sans Serif"/>
              </a:rPr>
              <a:t> </a:t>
            </a:r>
            <a:r>
              <a:rPr sz="650" spc="10" dirty="0">
                <a:latin typeface="Microsoft Sans Serif"/>
                <a:cs typeface="Microsoft Sans Serif"/>
              </a:rPr>
              <a:t>30</a:t>
            </a:r>
            <a:r>
              <a:rPr sz="650" spc="5" dirty="0">
                <a:latin typeface="Microsoft Sans Serif"/>
                <a:cs typeface="Microsoft Sans Serif"/>
              </a:rPr>
              <a:t> </a:t>
            </a:r>
            <a:r>
              <a:rPr sz="650" spc="40" dirty="0">
                <a:latin typeface="Microsoft Sans Serif"/>
                <a:cs typeface="Microsoft Sans Serif"/>
              </a:rPr>
              <a:t>por</a:t>
            </a:r>
            <a:r>
              <a:rPr sz="650" spc="5" dirty="0">
                <a:latin typeface="Microsoft Sans Serif"/>
                <a:cs typeface="Microsoft Sans Serif"/>
              </a:rPr>
              <a:t> </a:t>
            </a:r>
            <a:r>
              <a:rPr sz="650" spc="20" dirty="0">
                <a:latin typeface="Microsoft Sans Serif"/>
                <a:cs typeface="Microsoft Sans Serif"/>
              </a:rPr>
              <a:t>ciento</a:t>
            </a:r>
            <a:r>
              <a:rPr sz="650" dirty="0">
                <a:latin typeface="Microsoft Sans Serif"/>
                <a:cs typeface="Microsoft Sans Serif"/>
              </a:rPr>
              <a:t> </a:t>
            </a:r>
            <a:r>
              <a:rPr sz="650" spc="20" dirty="0">
                <a:latin typeface="Microsoft Sans Serif"/>
                <a:cs typeface="Microsoft Sans Serif"/>
              </a:rPr>
              <a:t>de</a:t>
            </a:r>
            <a:r>
              <a:rPr sz="650" spc="5" dirty="0">
                <a:latin typeface="Microsoft Sans Serif"/>
                <a:cs typeface="Microsoft Sans Serif"/>
              </a:rPr>
              <a:t> </a:t>
            </a:r>
            <a:r>
              <a:rPr sz="650" spc="10" dirty="0">
                <a:latin typeface="Microsoft Sans Serif"/>
                <a:cs typeface="Microsoft Sans Serif"/>
              </a:rPr>
              <a:t>carga.</a:t>
            </a:r>
            <a:r>
              <a:rPr sz="650" spc="5" dirty="0">
                <a:latin typeface="Microsoft Sans Serif"/>
                <a:cs typeface="Microsoft Sans Serif"/>
              </a:rPr>
              <a:t> </a:t>
            </a:r>
            <a:r>
              <a:rPr sz="650" spc="-30" dirty="0">
                <a:latin typeface="Microsoft Sans Serif"/>
                <a:cs typeface="Microsoft Sans Serif"/>
              </a:rPr>
              <a:t>El</a:t>
            </a:r>
            <a:r>
              <a:rPr sz="650" dirty="0">
                <a:latin typeface="Microsoft Sans Serif"/>
                <a:cs typeface="Microsoft Sans Serif"/>
              </a:rPr>
              <a:t> </a:t>
            </a:r>
            <a:r>
              <a:rPr sz="650" spc="20" dirty="0">
                <a:latin typeface="Microsoft Sans Serif"/>
                <a:cs typeface="Microsoft Sans Serif"/>
              </a:rPr>
              <a:t>relé</a:t>
            </a:r>
            <a:r>
              <a:rPr sz="650" spc="5" dirty="0">
                <a:latin typeface="Microsoft Sans Serif"/>
                <a:cs typeface="Microsoft Sans Serif"/>
              </a:rPr>
              <a:t> </a:t>
            </a:r>
            <a:r>
              <a:rPr sz="650" spc="10" dirty="0">
                <a:latin typeface="Microsoft Sans Serif"/>
                <a:cs typeface="Microsoft Sans Serif"/>
              </a:rPr>
              <a:t>está</a:t>
            </a:r>
            <a:r>
              <a:rPr sz="650" spc="5" dirty="0">
                <a:latin typeface="Microsoft Sans Serif"/>
                <a:cs typeface="Microsoft Sans Serif"/>
              </a:rPr>
              <a:t> </a:t>
            </a:r>
            <a:r>
              <a:rPr sz="650" spc="25" dirty="0">
                <a:latin typeface="Microsoft Sans Serif"/>
                <a:cs typeface="Microsoft Sans Serif"/>
              </a:rPr>
              <a:t>configurado </a:t>
            </a:r>
            <a:r>
              <a:rPr sz="650" spc="-160" dirty="0">
                <a:latin typeface="Microsoft Sans Serif"/>
                <a:cs typeface="Microsoft Sans Serif"/>
              </a:rPr>
              <a:t> </a:t>
            </a:r>
            <a:r>
              <a:rPr sz="650" spc="15" dirty="0">
                <a:latin typeface="Microsoft Sans Serif"/>
                <a:cs typeface="Microsoft Sans Serif"/>
              </a:rPr>
              <a:t>con </a:t>
            </a:r>
            <a:r>
              <a:rPr sz="650" spc="40" dirty="0">
                <a:latin typeface="Microsoft Sans Serif"/>
                <a:cs typeface="Microsoft Sans Serif"/>
              </a:rPr>
              <a:t>un </a:t>
            </a:r>
            <a:r>
              <a:rPr sz="650" spc="25" dirty="0">
                <a:latin typeface="Microsoft Sans Serif"/>
                <a:cs typeface="Microsoft Sans Serif"/>
              </a:rPr>
              <a:t>retraso </a:t>
            </a:r>
            <a:r>
              <a:rPr sz="650" spc="20" dirty="0">
                <a:latin typeface="Microsoft Sans Serif"/>
                <a:cs typeface="Microsoft Sans Serif"/>
              </a:rPr>
              <a:t>de </a:t>
            </a:r>
            <a:r>
              <a:rPr sz="650" spc="35" dirty="0">
                <a:latin typeface="Microsoft Sans Serif"/>
                <a:cs typeface="Microsoft Sans Serif"/>
              </a:rPr>
              <a:t>tiempo </a:t>
            </a:r>
            <a:r>
              <a:rPr sz="650" spc="30" dirty="0">
                <a:latin typeface="Microsoft Sans Serif"/>
                <a:cs typeface="Microsoft Sans Serif"/>
              </a:rPr>
              <a:t>corto </a:t>
            </a:r>
            <a:r>
              <a:rPr sz="650" spc="-10" dirty="0">
                <a:latin typeface="Microsoft Sans Serif"/>
                <a:cs typeface="Microsoft Sans Serif"/>
              </a:rPr>
              <a:t>(se </a:t>
            </a:r>
            <a:r>
              <a:rPr sz="650" spc="20" dirty="0">
                <a:latin typeface="Microsoft Sans Serif"/>
                <a:cs typeface="Microsoft Sans Serif"/>
              </a:rPr>
              <a:t>sugiere </a:t>
            </a:r>
            <a:r>
              <a:rPr sz="650" spc="40" dirty="0">
                <a:latin typeface="Microsoft Sans Serif"/>
                <a:cs typeface="Microsoft Sans Serif"/>
              </a:rPr>
              <a:t>un </a:t>
            </a:r>
            <a:r>
              <a:rPr sz="650" spc="25" dirty="0">
                <a:latin typeface="Microsoft Sans Serif"/>
                <a:cs typeface="Microsoft Sans Serif"/>
              </a:rPr>
              <a:t>retraso </a:t>
            </a:r>
            <a:r>
              <a:rPr sz="650" spc="20" dirty="0">
                <a:latin typeface="Microsoft Sans Serif"/>
                <a:cs typeface="Microsoft Sans Serif"/>
              </a:rPr>
              <a:t>de </a:t>
            </a:r>
            <a:r>
              <a:rPr sz="650" dirty="0">
                <a:latin typeface="Microsoft Sans Serif"/>
                <a:cs typeface="Microsoft Sans Serif"/>
              </a:rPr>
              <a:t>0,1 </a:t>
            </a:r>
            <a:r>
              <a:rPr sz="650" spc="20" dirty="0">
                <a:latin typeface="Microsoft Sans Serif"/>
                <a:cs typeface="Microsoft Sans Serif"/>
              </a:rPr>
              <a:t>segundos para </a:t>
            </a:r>
            <a:r>
              <a:rPr sz="650" spc="25" dirty="0">
                <a:latin typeface="Microsoft Sans Serif"/>
                <a:cs typeface="Microsoft Sans Serif"/>
              </a:rPr>
              <a:t> </a:t>
            </a:r>
            <a:r>
              <a:rPr sz="650" spc="20" dirty="0">
                <a:latin typeface="Microsoft Sans Serif"/>
                <a:cs typeface="Microsoft Sans Serif"/>
              </a:rPr>
              <a:t>seguridad </a:t>
            </a:r>
            <a:r>
              <a:rPr sz="650" spc="25" dirty="0">
                <a:latin typeface="Microsoft Sans Serif"/>
                <a:cs typeface="Microsoft Sans Serif"/>
              </a:rPr>
              <a:t>contra </a:t>
            </a:r>
            <a:r>
              <a:rPr sz="650" spc="40" dirty="0">
                <a:latin typeface="Microsoft Sans Serif"/>
                <a:cs typeface="Microsoft Sans Serif"/>
              </a:rPr>
              <a:t>un </a:t>
            </a:r>
            <a:r>
              <a:rPr sz="650" spc="25" dirty="0">
                <a:latin typeface="Microsoft Sans Serif"/>
                <a:cs typeface="Microsoft Sans Serif"/>
              </a:rPr>
              <a:t>mal </a:t>
            </a:r>
            <a:r>
              <a:rPr sz="650" spc="30" dirty="0">
                <a:latin typeface="Microsoft Sans Serif"/>
                <a:cs typeface="Microsoft Sans Serif"/>
              </a:rPr>
              <a:t>funcionamiento durante </a:t>
            </a:r>
            <a:r>
              <a:rPr sz="650" spc="20" dirty="0">
                <a:latin typeface="Microsoft Sans Serif"/>
                <a:cs typeface="Microsoft Sans Serif"/>
              </a:rPr>
              <a:t>transitorios) para </a:t>
            </a:r>
            <a:r>
              <a:rPr sz="650" spc="30" dirty="0">
                <a:latin typeface="Microsoft Sans Serif"/>
                <a:cs typeface="Microsoft Sans Serif"/>
              </a:rPr>
              <a:t>proporcionar </a:t>
            </a:r>
            <a:r>
              <a:rPr sz="650" spc="35" dirty="0">
                <a:latin typeface="Microsoft Sans Serif"/>
                <a:cs typeface="Microsoft Sans Serif"/>
              </a:rPr>
              <a:t> </a:t>
            </a:r>
            <a:r>
              <a:rPr sz="650" spc="25" dirty="0">
                <a:latin typeface="Microsoft Sans Serif"/>
                <a:cs typeface="Microsoft Sans Serif"/>
              </a:rPr>
              <a:t>una </a:t>
            </a:r>
            <a:r>
              <a:rPr sz="650" spc="20" dirty="0">
                <a:latin typeface="Microsoft Sans Serif"/>
                <a:cs typeface="Microsoft Sans Serif"/>
              </a:rPr>
              <a:t>protección </a:t>
            </a:r>
            <a:r>
              <a:rPr sz="650" spc="25" dirty="0">
                <a:latin typeface="Microsoft Sans Serif"/>
                <a:cs typeface="Microsoft Sans Serif"/>
              </a:rPr>
              <a:t>rápida </a:t>
            </a:r>
            <a:r>
              <a:rPr sz="650" spc="20" dirty="0">
                <a:latin typeface="Microsoft Sans Serif"/>
                <a:cs typeface="Microsoft Sans Serif"/>
              </a:rPr>
              <a:t>para </a:t>
            </a:r>
            <a:r>
              <a:rPr sz="650" spc="15" dirty="0">
                <a:latin typeface="Microsoft Sans Serif"/>
                <a:cs typeface="Microsoft Sans Serif"/>
              </a:rPr>
              <a:t>condiciones </a:t>
            </a:r>
            <a:r>
              <a:rPr sz="650" spc="5" dirty="0">
                <a:latin typeface="Microsoft Sans Serif"/>
                <a:cs typeface="Microsoft Sans Serif"/>
              </a:rPr>
              <a:t>severas </a:t>
            </a:r>
            <a:r>
              <a:rPr sz="650" spc="20" dirty="0">
                <a:latin typeface="Microsoft Sans Serif"/>
                <a:cs typeface="Microsoft Sans Serif"/>
              </a:rPr>
              <a:t>en </a:t>
            </a:r>
            <a:r>
              <a:rPr sz="650" spc="30" dirty="0">
                <a:latin typeface="Microsoft Sans Serif"/>
                <a:cs typeface="Microsoft Sans Serif"/>
              </a:rPr>
              <a:t>términos </a:t>
            </a:r>
            <a:r>
              <a:rPr sz="650" spc="20" dirty="0">
                <a:latin typeface="Microsoft Sans Serif"/>
                <a:cs typeface="Microsoft Sans Serif"/>
              </a:rPr>
              <a:t>de </a:t>
            </a:r>
            <a:r>
              <a:rPr sz="650" spc="15" dirty="0">
                <a:latin typeface="Microsoft Sans Serif"/>
                <a:cs typeface="Microsoft Sans Serif"/>
              </a:rPr>
              <a:t>posibles daños </a:t>
            </a:r>
            <a:r>
              <a:rPr sz="650" dirty="0">
                <a:latin typeface="Microsoft Sans Serif"/>
                <a:cs typeface="Microsoft Sans Serif"/>
              </a:rPr>
              <a:t>a </a:t>
            </a:r>
            <a:r>
              <a:rPr sz="650" spc="5" dirty="0">
                <a:latin typeface="Microsoft Sans Serif"/>
                <a:cs typeface="Microsoft Sans Serif"/>
              </a:rPr>
              <a:t> </a:t>
            </a:r>
            <a:r>
              <a:rPr sz="650" spc="10" dirty="0">
                <a:latin typeface="Microsoft Sans Serif"/>
                <a:cs typeface="Microsoft Sans Serif"/>
              </a:rPr>
              <a:t>la </a:t>
            </a:r>
            <a:r>
              <a:rPr sz="650" spc="30" dirty="0">
                <a:latin typeface="Microsoft Sans Serif"/>
                <a:cs typeface="Microsoft Sans Serif"/>
              </a:rPr>
              <a:t>máquina </a:t>
            </a:r>
            <a:r>
              <a:rPr sz="650" spc="5" dirty="0">
                <a:latin typeface="Microsoft Sans Serif"/>
                <a:cs typeface="Microsoft Sans Serif"/>
              </a:rPr>
              <a:t>y </a:t>
            </a:r>
            <a:r>
              <a:rPr sz="650" spc="15" dirty="0">
                <a:latin typeface="Microsoft Sans Serif"/>
                <a:cs typeface="Microsoft Sans Serif"/>
              </a:rPr>
              <a:t>efectos </a:t>
            </a:r>
            <a:r>
              <a:rPr sz="650" spc="10" dirty="0">
                <a:latin typeface="Microsoft Sans Serif"/>
                <a:cs typeface="Microsoft Sans Serif"/>
              </a:rPr>
              <a:t>adversos </a:t>
            </a:r>
            <a:r>
              <a:rPr sz="650" spc="20" dirty="0">
                <a:latin typeface="Microsoft Sans Serif"/>
                <a:cs typeface="Microsoft Sans Serif"/>
              </a:rPr>
              <a:t>en </a:t>
            </a:r>
            <a:r>
              <a:rPr sz="650" spc="10" dirty="0">
                <a:latin typeface="Microsoft Sans Serif"/>
                <a:cs typeface="Microsoft Sans Serif"/>
              </a:rPr>
              <a:t>el sistema. </a:t>
            </a:r>
            <a:r>
              <a:rPr sz="650" spc="-30" dirty="0">
                <a:latin typeface="Microsoft Sans Serif"/>
                <a:cs typeface="Microsoft Sans Serif"/>
              </a:rPr>
              <a:t>El </a:t>
            </a:r>
            <a:r>
              <a:rPr sz="650" spc="25" dirty="0">
                <a:latin typeface="Microsoft Sans Serif"/>
                <a:cs typeface="Microsoft Sans Serif"/>
              </a:rPr>
              <a:t>segundo </a:t>
            </a:r>
            <a:r>
              <a:rPr sz="650" spc="15" dirty="0">
                <a:latin typeface="Microsoft Sans Serif"/>
                <a:cs typeface="Microsoft Sans Serif"/>
              </a:rPr>
              <a:t>relé, con </a:t>
            </a:r>
            <a:r>
              <a:rPr sz="650" spc="40" dirty="0">
                <a:latin typeface="Microsoft Sans Serif"/>
                <a:cs typeface="Microsoft Sans Serif"/>
              </a:rPr>
              <a:t>un </a:t>
            </a:r>
            <a:r>
              <a:rPr sz="650" spc="30" dirty="0">
                <a:latin typeface="Microsoft Sans Serif"/>
                <a:cs typeface="Microsoft Sans Serif"/>
              </a:rPr>
              <a:t>diámetro </a:t>
            </a:r>
            <a:r>
              <a:rPr sz="650" spc="35" dirty="0">
                <a:latin typeface="Microsoft Sans Serif"/>
                <a:cs typeface="Microsoft Sans Serif"/>
              </a:rPr>
              <a:t> </a:t>
            </a:r>
            <a:r>
              <a:rPr sz="650" spc="20" dirty="0">
                <a:latin typeface="Microsoft Sans Serif"/>
                <a:cs typeface="Microsoft Sans Serif"/>
              </a:rPr>
              <a:t>igual </a:t>
            </a:r>
            <a:r>
              <a:rPr sz="650" dirty="0">
                <a:latin typeface="Microsoft Sans Serif"/>
                <a:cs typeface="Microsoft Sans Serif"/>
              </a:rPr>
              <a:t>a </a:t>
            </a:r>
            <a:r>
              <a:rPr sz="650" spc="-10" dirty="0">
                <a:latin typeface="Microsoft Sans Serif"/>
                <a:cs typeface="Microsoft Sans Serif"/>
              </a:rPr>
              <a:t>X.</a:t>
            </a:r>
            <a:r>
              <a:rPr sz="450" spc="-10" dirty="0">
                <a:latin typeface="Microsoft Sans Serif"/>
                <a:cs typeface="Microsoft Sans Serif"/>
              </a:rPr>
              <a:t>d</a:t>
            </a:r>
            <a:r>
              <a:rPr sz="650" spc="-10" dirty="0">
                <a:latin typeface="Microsoft Sans Serif"/>
                <a:cs typeface="Microsoft Sans Serif"/>
              </a:rPr>
              <a:t>y </a:t>
            </a:r>
            <a:r>
              <a:rPr sz="650" spc="40" dirty="0">
                <a:latin typeface="Microsoft Sans Serif"/>
                <a:cs typeface="Microsoft Sans Serif"/>
              </a:rPr>
              <a:t>un </a:t>
            </a:r>
            <a:r>
              <a:rPr sz="650" spc="30" dirty="0">
                <a:latin typeface="Microsoft Sans Serif"/>
                <a:cs typeface="Microsoft Sans Serif"/>
              </a:rPr>
              <a:t>retardo </a:t>
            </a:r>
            <a:r>
              <a:rPr sz="650" spc="20" dirty="0">
                <a:latin typeface="Microsoft Sans Serif"/>
                <a:cs typeface="Microsoft Sans Serif"/>
              </a:rPr>
              <a:t>de </a:t>
            </a:r>
            <a:r>
              <a:rPr sz="650" spc="35" dirty="0">
                <a:latin typeface="Microsoft Sans Serif"/>
                <a:cs typeface="Microsoft Sans Serif"/>
              </a:rPr>
              <a:t>tiempo </a:t>
            </a:r>
            <a:r>
              <a:rPr sz="650" spc="20" dirty="0">
                <a:latin typeface="Microsoft Sans Serif"/>
                <a:cs typeface="Microsoft Sans Serif"/>
              </a:rPr>
              <a:t>de </a:t>
            </a:r>
            <a:r>
              <a:rPr sz="650" dirty="0">
                <a:latin typeface="Microsoft Sans Serif"/>
                <a:cs typeface="Microsoft Sans Serif"/>
              </a:rPr>
              <a:t>0,5 a 0,6 </a:t>
            </a:r>
            <a:r>
              <a:rPr sz="650" spc="15" dirty="0">
                <a:latin typeface="Microsoft Sans Serif"/>
                <a:cs typeface="Microsoft Sans Serif"/>
              </a:rPr>
              <a:t>segundos, </a:t>
            </a:r>
            <a:r>
              <a:rPr sz="650" spc="25" dirty="0">
                <a:latin typeface="Microsoft Sans Serif"/>
                <a:cs typeface="Microsoft Sans Serif"/>
              </a:rPr>
              <a:t>proporciona </a:t>
            </a:r>
            <a:r>
              <a:rPr sz="650" spc="20" dirty="0">
                <a:latin typeface="Microsoft Sans Serif"/>
                <a:cs typeface="Microsoft Sans Serif"/>
              </a:rPr>
              <a:t>protección </a:t>
            </a:r>
            <a:r>
              <a:rPr sz="650" spc="25" dirty="0">
                <a:latin typeface="Microsoft Sans Serif"/>
                <a:cs typeface="Microsoft Sans Serif"/>
              </a:rPr>
              <a:t> </a:t>
            </a:r>
            <a:r>
              <a:rPr sz="650" spc="20" dirty="0">
                <a:latin typeface="Microsoft Sans Serif"/>
                <a:cs typeface="Microsoft Sans Serif"/>
              </a:rPr>
              <a:t>para </a:t>
            </a:r>
            <a:r>
              <a:rPr sz="650" spc="25" dirty="0">
                <a:latin typeface="Microsoft Sans Serif"/>
                <a:cs typeface="Microsoft Sans Serif"/>
              </a:rPr>
              <a:t>una </a:t>
            </a:r>
            <a:r>
              <a:rPr sz="650" spc="20" dirty="0">
                <a:latin typeface="Microsoft Sans Serif"/>
                <a:cs typeface="Microsoft Sans Serif"/>
              </a:rPr>
              <a:t>condición de </a:t>
            </a:r>
            <a:r>
              <a:rPr sz="650" spc="25" dirty="0">
                <a:latin typeface="Microsoft Sans Serif"/>
                <a:cs typeface="Microsoft Sans Serif"/>
              </a:rPr>
              <a:t>pérdida </a:t>
            </a:r>
            <a:r>
              <a:rPr sz="650" spc="20" dirty="0">
                <a:latin typeface="Microsoft Sans Serif"/>
                <a:cs typeface="Microsoft Sans Serif"/>
              </a:rPr>
              <a:t>de </a:t>
            </a:r>
            <a:r>
              <a:rPr sz="650" spc="15" dirty="0">
                <a:latin typeface="Microsoft Sans Serif"/>
                <a:cs typeface="Microsoft Sans Serif"/>
              </a:rPr>
              <a:t>excitación hasta sin </a:t>
            </a:r>
            <a:r>
              <a:rPr sz="650" spc="10" dirty="0">
                <a:latin typeface="Microsoft Sans Serif"/>
                <a:cs typeface="Microsoft Sans Serif"/>
              </a:rPr>
              <a:t>carga. </a:t>
            </a:r>
            <a:r>
              <a:rPr sz="650" spc="-5" dirty="0">
                <a:latin typeface="Microsoft Sans Serif"/>
                <a:cs typeface="Microsoft Sans Serif"/>
              </a:rPr>
              <a:t>Los </a:t>
            </a:r>
            <a:r>
              <a:rPr sz="650" spc="15" dirty="0">
                <a:latin typeface="Microsoft Sans Serif"/>
                <a:cs typeface="Microsoft Sans Serif"/>
              </a:rPr>
              <a:t>dos </a:t>
            </a:r>
            <a:r>
              <a:rPr sz="650" spc="10" dirty="0">
                <a:latin typeface="Microsoft Sans Serif"/>
                <a:cs typeface="Microsoft Sans Serif"/>
              </a:rPr>
              <a:t>relés </a:t>
            </a:r>
            <a:r>
              <a:rPr sz="650" spc="45" dirty="0">
                <a:latin typeface="Microsoft Sans Serif"/>
                <a:cs typeface="Microsoft Sans Serif"/>
              </a:rPr>
              <a:t>mho </a:t>
            </a:r>
            <a:r>
              <a:rPr sz="650" spc="50" dirty="0">
                <a:latin typeface="Microsoft Sans Serif"/>
                <a:cs typeface="Microsoft Sans Serif"/>
              </a:rPr>
              <a:t> </a:t>
            </a:r>
            <a:r>
              <a:rPr sz="650" spc="15" dirty="0">
                <a:latin typeface="Microsoft Sans Serif"/>
                <a:cs typeface="Microsoft Sans Serif"/>
              </a:rPr>
              <a:t>compensados</a:t>
            </a:r>
            <a:r>
              <a:rPr sz="650" spc="20" dirty="0">
                <a:latin typeface="Microsoft Sans Serif"/>
                <a:cs typeface="Microsoft Sans Serif"/>
              </a:rPr>
              <a:t> </a:t>
            </a:r>
            <a:r>
              <a:rPr sz="650" spc="30" dirty="0">
                <a:latin typeface="Microsoft Sans Serif"/>
                <a:cs typeface="Microsoft Sans Serif"/>
              </a:rPr>
              <a:t>proporcionan </a:t>
            </a:r>
            <a:r>
              <a:rPr sz="650" spc="20" dirty="0">
                <a:latin typeface="Microsoft Sans Serif"/>
                <a:cs typeface="Microsoft Sans Serif"/>
              </a:rPr>
              <a:t>protección </a:t>
            </a:r>
            <a:r>
              <a:rPr sz="650" spc="25" dirty="0">
                <a:latin typeface="Microsoft Sans Serif"/>
                <a:cs typeface="Microsoft Sans Serif"/>
              </a:rPr>
              <a:t>contra pérdida </a:t>
            </a:r>
            <a:r>
              <a:rPr sz="650" spc="20" dirty="0">
                <a:latin typeface="Microsoft Sans Serif"/>
                <a:cs typeface="Microsoft Sans Serif"/>
              </a:rPr>
              <a:t>de </a:t>
            </a:r>
            <a:r>
              <a:rPr sz="650" spc="15" dirty="0">
                <a:latin typeface="Microsoft Sans Serif"/>
                <a:cs typeface="Microsoft Sans Serif"/>
              </a:rPr>
              <a:t>excitación </a:t>
            </a:r>
            <a:r>
              <a:rPr sz="650" spc="20" dirty="0">
                <a:latin typeface="Microsoft Sans Serif"/>
                <a:cs typeface="Microsoft Sans Serif"/>
              </a:rPr>
              <a:t>para </a:t>
            </a:r>
            <a:r>
              <a:rPr sz="650" spc="25" dirty="0">
                <a:latin typeface="Microsoft Sans Serif"/>
                <a:cs typeface="Microsoft Sans Serif"/>
              </a:rPr>
              <a:t> </a:t>
            </a:r>
            <a:r>
              <a:rPr sz="650" spc="20" dirty="0">
                <a:latin typeface="Microsoft Sans Serif"/>
                <a:cs typeface="Microsoft Sans Serif"/>
              </a:rPr>
              <a:t>cualquier </a:t>
            </a:r>
            <a:r>
              <a:rPr sz="650" spc="15" dirty="0">
                <a:latin typeface="Microsoft Sans Serif"/>
                <a:cs typeface="Microsoft Sans Serif"/>
              </a:rPr>
              <a:t>nivel </a:t>
            </a:r>
            <a:r>
              <a:rPr sz="650" spc="20" dirty="0">
                <a:latin typeface="Microsoft Sans Serif"/>
                <a:cs typeface="Microsoft Sans Serif"/>
              </a:rPr>
              <a:t>de </a:t>
            </a:r>
            <a:r>
              <a:rPr sz="650" spc="10" dirty="0">
                <a:latin typeface="Microsoft Sans Serif"/>
                <a:cs typeface="Microsoft Sans Serif"/>
              </a:rPr>
              <a:t>carga. </a:t>
            </a:r>
            <a:r>
              <a:rPr sz="650" spc="20" dirty="0">
                <a:latin typeface="Microsoft Sans Serif"/>
                <a:cs typeface="Microsoft Sans Serif"/>
              </a:rPr>
              <a:t>Ambos </a:t>
            </a:r>
            <a:r>
              <a:rPr sz="650" spc="10" dirty="0">
                <a:latin typeface="Microsoft Sans Serif"/>
                <a:cs typeface="Microsoft Sans Serif"/>
              </a:rPr>
              <a:t>relés </a:t>
            </a:r>
            <a:r>
              <a:rPr sz="650" spc="15" dirty="0">
                <a:latin typeface="Microsoft Sans Serif"/>
                <a:cs typeface="Microsoft Sans Serif"/>
              </a:rPr>
              <a:t>están </a:t>
            </a:r>
            <a:r>
              <a:rPr sz="650" spc="25" dirty="0">
                <a:latin typeface="Microsoft Sans Serif"/>
                <a:cs typeface="Microsoft Sans Serif"/>
              </a:rPr>
              <a:t>configurados </a:t>
            </a:r>
            <a:r>
              <a:rPr sz="650" spc="15" dirty="0">
                <a:latin typeface="Microsoft Sans Serif"/>
                <a:cs typeface="Microsoft Sans Serif"/>
              </a:rPr>
              <a:t>con </a:t>
            </a:r>
            <a:r>
              <a:rPr sz="650" spc="40" dirty="0">
                <a:latin typeface="Microsoft Sans Serif"/>
                <a:cs typeface="Microsoft Sans Serif"/>
              </a:rPr>
              <a:t>un </a:t>
            </a:r>
            <a:r>
              <a:rPr sz="650" spc="20" dirty="0">
                <a:latin typeface="Microsoft Sans Serif"/>
                <a:cs typeface="Microsoft Sans Serif"/>
              </a:rPr>
              <a:t>desplazamiento </a:t>
            </a:r>
            <a:r>
              <a:rPr sz="650" spc="25" dirty="0">
                <a:latin typeface="Microsoft Sans Serif"/>
                <a:cs typeface="Microsoft Sans Serif"/>
              </a:rPr>
              <a:t> </a:t>
            </a:r>
            <a:r>
              <a:rPr sz="650" spc="20" dirty="0">
                <a:latin typeface="Microsoft Sans Serif"/>
                <a:cs typeface="Microsoft Sans Serif"/>
              </a:rPr>
              <a:t>de </a:t>
            </a:r>
            <a:r>
              <a:rPr sz="650" spc="-5" dirty="0">
                <a:latin typeface="Microsoft Sans Serif"/>
                <a:cs typeface="Microsoft Sans Serif"/>
              </a:rPr>
              <a:t>X′</a:t>
            </a:r>
            <a:r>
              <a:rPr sz="450" spc="-5" dirty="0">
                <a:latin typeface="Microsoft Sans Serif"/>
                <a:cs typeface="Microsoft Sans Serif"/>
              </a:rPr>
              <a:t>d</a:t>
            </a:r>
            <a:r>
              <a:rPr sz="650" spc="-5" dirty="0">
                <a:latin typeface="Microsoft Sans Serif"/>
                <a:cs typeface="Microsoft Sans Serif"/>
              </a:rPr>
              <a:t>/2. </a:t>
            </a:r>
            <a:r>
              <a:rPr sz="650" spc="-10" dirty="0">
                <a:latin typeface="Microsoft Sans Serif"/>
                <a:cs typeface="Microsoft Sans Serif"/>
              </a:rPr>
              <a:t>La </a:t>
            </a:r>
            <a:r>
              <a:rPr sz="650" spc="30" dirty="0">
                <a:latin typeface="Microsoft Sans Serif"/>
                <a:cs typeface="Microsoft Sans Serif"/>
              </a:rPr>
              <a:t>figura </a:t>
            </a:r>
            <a:r>
              <a:rPr sz="650" spc="10" dirty="0">
                <a:latin typeface="Microsoft Sans Serif"/>
                <a:cs typeface="Microsoft Sans Serif"/>
              </a:rPr>
              <a:t>5 </a:t>
            </a:r>
            <a:r>
              <a:rPr sz="650" spc="25" dirty="0">
                <a:latin typeface="Microsoft Sans Serif"/>
                <a:cs typeface="Microsoft Sans Serif"/>
              </a:rPr>
              <a:t>muestra </a:t>
            </a:r>
            <a:r>
              <a:rPr sz="650" spc="10" dirty="0">
                <a:latin typeface="Microsoft Sans Serif"/>
                <a:cs typeface="Microsoft Sans Serif"/>
              </a:rPr>
              <a:t>este </a:t>
            </a:r>
            <a:r>
              <a:rPr sz="650" spc="20" dirty="0">
                <a:latin typeface="Microsoft Sans Serif"/>
                <a:cs typeface="Microsoft Sans Serif"/>
              </a:rPr>
              <a:t>enfoque. </a:t>
            </a:r>
            <a:r>
              <a:rPr sz="650" spc="-10" dirty="0">
                <a:latin typeface="Microsoft Sans Serif"/>
                <a:cs typeface="Microsoft Sans Serif"/>
              </a:rPr>
              <a:t>La </a:t>
            </a:r>
            <a:r>
              <a:rPr sz="650" spc="15" dirty="0">
                <a:latin typeface="Microsoft Sans Serif"/>
                <a:cs typeface="Microsoft Sans Serif"/>
              </a:rPr>
              <a:t>experiencia </a:t>
            </a:r>
            <a:r>
              <a:rPr sz="650" spc="20" dirty="0">
                <a:latin typeface="Microsoft Sans Serif"/>
                <a:cs typeface="Microsoft Sans Serif"/>
              </a:rPr>
              <a:t>ha </a:t>
            </a:r>
            <a:r>
              <a:rPr sz="650" spc="30" dirty="0">
                <a:latin typeface="Microsoft Sans Serif"/>
                <a:cs typeface="Microsoft Sans Serif"/>
              </a:rPr>
              <a:t>demostrado </a:t>
            </a:r>
            <a:r>
              <a:rPr sz="650" spc="25" dirty="0">
                <a:latin typeface="Microsoft Sans Serif"/>
                <a:cs typeface="Microsoft Sans Serif"/>
              </a:rPr>
              <a:t>que </a:t>
            </a:r>
            <a:r>
              <a:rPr sz="650" spc="30" dirty="0">
                <a:latin typeface="Microsoft Sans Serif"/>
                <a:cs typeface="Microsoft Sans Serif"/>
              </a:rPr>
              <a:t> </a:t>
            </a:r>
            <a:r>
              <a:rPr sz="650" spc="5" dirty="0">
                <a:latin typeface="Microsoft Sans Serif"/>
                <a:cs typeface="Microsoft Sans Serif"/>
              </a:rPr>
              <a:t>estas</a:t>
            </a:r>
            <a:r>
              <a:rPr sz="650" spc="-5" dirty="0">
                <a:latin typeface="Microsoft Sans Serif"/>
                <a:cs typeface="Microsoft Sans Serif"/>
              </a:rPr>
              <a:t> </a:t>
            </a:r>
            <a:r>
              <a:rPr sz="650" spc="20" dirty="0">
                <a:latin typeface="Microsoft Sans Serif"/>
                <a:cs typeface="Microsoft Sans Serif"/>
              </a:rPr>
              <a:t>configuraciones</a:t>
            </a:r>
            <a:r>
              <a:rPr sz="650" dirty="0">
                <a:latin typeface="Microsoft Sans Serif"/>
                <a:cs typeface="Microsoft Sans Serif"/>
              </a:rPr>
              <a:t> </a:t>
            </a:r>
            <a:r>
              <a:rPr sz="650" spc="20" dirty="0">
                <a:latin typeface="Microsoft Sans Serif"/>
                <a:cs typeface="Microsoft Sans Serif"/>
              </a:rPr>
              <a:t>de</a:t>
            </a:r>
            <a:r>
              <a:rPr sz="650" dirty="0">
                <a:latin typeface="Microsoft Sans Serif"/>
                <a:cs typeface="Microsoft Sans Serif"/>
              </a:rPr>
              <a:t> </a:t>
            </a:r>
            <a:r>
              <a:rPr sz="650" spc="10" dirty="0">
                <a:latin typeface="Microsoft Sans Serif"/>
                <a:cs typeface="Microsoft Sans Serif"/>
              </a:rPr>
              <a:t>Zona</a:t>
            </a:r>
            <a:r>
              <a:rPr sz="650" dirty="0">
                <a:latin typeface="Microsoft Sans Serif"/>
                <a:cs typeface="Microsoft Sans Serif"/>
              </a:rPr>
              <a:t> </a:t>
            </a:r>
            <a:r>
              <a:rPr sz="650" spc="10" dirty="0">
                <a:latin typeface="Microsoft Sans Serif"/>
                <a:cs typeface="Microsoft Sans Serif"/>
              </a:rPr>
              <a:t>1</a:t>
            </a:r>
            <a:r>
              <a:rPr sz="650" dirty="0">
                <a:latin typeface="Microsoft Sans Serif"/>
                <a:cs typeface="Microsoft Sans Serif"/>
              </a:rPr>
              <a:t> </a:t>
            </a:r>
            <a:r>
              <a:rPr sz="650" spc="5" dirty="0">
                <a:latin typeface="Microsoft Sans Serif"/>
                <a:cs typeface="Microsoft Sans Serif"/>
              </a:rPr>
              <a:t>y</a:t>
            </a:r>
            <a:r>
              <a:rPr sz="650" dirty="0">
                <a:latin typeface="Microsoft Sans Serif"/>
                <a:cs typeface="Microsoft Sans Serif"/>
              </a:rPr>
              <a:t> </a:t>
            </a:r>
            <a:r>
              <a:rPr sz="650" spc="10" dirty="0">
                <a:latin typeface="Microsoft Sans Serif"/>
                <a:cs typeface="Microsoft Sans Serif"/>
              </a:rPr>
              <a:t>Zona</a:t>
            </a:r>
            <a:r>
              <a:rPr sz="650" dirty="0">
                <a:latin typeface="Microsoft Sans Serif"/>
                <a:cs typeface="Microsoft Sans Serif"/>
              </a:rPr>
              <a:t> </a:t>
            </a:r>
            <a:r>
              <a:rPr sz="650" spc="10" dirty="0">
                <a:latin typeface="Microsoft Sans Serif"/>
                <a:cs typeface="Microsoft Sans Serif"/>
              </a:rPr>
              <a:t>2</a:t>
            </a:r>
            <a:r>
              <a:rPr sz="650" dirty="0">
                <a:latin typeface="Microsoft Sans Serif"/>
                <a:cs typeface="Microsoft Sans Serif"/>
              </a:rPr>
              <a:t> </a:t>
            </a:r>
            <a:r>
              <a:rPr sz="650" spc="15" dirty="0">
                <a:latin typeface="Microsoft Sans Serif"/>
                <a:cs typeface="Microsoft Sans Serif"/>
              </a:rPr>
              <a:t>están</a:t>
            </a:r>
            <a:r>
              <a:rPr sz="650" dirty="0">
                <a:latin typeface="Microsoft Sans Serif"/>
                <a:cs typeface="Microsoft Sans Serif"/>
              </a:rPr>
              <a:t> a </a:t>
            </a:r>
            <a:r>
              <a:rPr sz="650" spc="5" dirty="0">
                <a:latin typeface="Microsoft Sans Serif"/>
                <a:cs typeface="Microsoft Sans Serif"/>
              </a:rPr>
              <a:t>salvo</a:t>
            </a:r>
            <a:r>
              <a:rPr sz="650" dirty="0">
                <a:latin typeface="Microsoft Sans Serif"/>
                <a:cs typeface="Microsoft Sans Serif"/>
              </a:rPr>
              <a:t> </a:t>
            </a:r>
            <a:r>
              <a:rPr sz="650" spc="20" dirty="0">
                <a:latin typeface="Microsoft Sans Serif"/>
                <a:cs typeface="Microsoft Sans Serif"/>
              </a:rPr>
              <a:t>de</a:t>
            </a:r>
            <a:r>
              <a:rPr sz="650" dirty="0">
                <a:latin typeface="Microsoft Sans Serif"/>
                <a:cs typeface="Microsoft Sans Serif"/>
              </a:rPr>
              <a:t> </a:t>
            </a:r>
            <a:r>
              <a:rPr sz="650" spc="10" dirty="0">
                <a:latin typeface="Microsoft Sans Serif"/>
                <a:cs typeface="Microsoft Sans Serif"/>
              </a:rPr>
              <a:t>invasiones</a:t>
            </a:r>
            <a:r>
              <a:rPr sz="650" dirty="0">
                <a:latin typeface="Microsoft Sans Serif"/>
                <a:cs typeface="Microsoft Sans Serif"/>
              </a:rPr>
              <a:t> </a:t>
            </a:r>
            <a:r>
              <a:rPr sz="650" spc="20" dirty="0">
                <a:latin typeface="Microsoft Sans Serif"/>
                <a:cs typeface="Microsoft Sans Serif"/>
              </a:rPr>
              <a:t>de</a:t>
            </a:r>
            <a:r>
              <a:rPr sz="650" dirty="0">
                <a:latin typeface="Microsoft Sans Serif"/>
                <a:cs typeface="Microsoft Sans Serif"/>
              </a:rPr>
              <a:t> </a:t>
            </a:r>
            <a:r>
              <a:rPr sz="650" spc="10" dirty="0">
                <a:latin typeface="Microsoft Sans Serif"/>
                <a:cs typeface="Microsoft Sans Serif"/>
              </a:rPr>
              <a:t>oscilación </a:t>
            </a:r>
            <a:r>
              <a:rPr sz="650" spc="-160" dirty="0">
                <a:latin typeface="Microsoft Sans Serif"/>
                <a:cs typeface="Microsoft Sans Serif"/>
              </a:rPr>
              <a:t> </a:t>
            </a:r>
            <a:r>
              <a:rPr sz="650" spc="15" dirty="0">
                <a:latin typeface="Microsoft Sans Serif"/>
                <a:cs typeface="Microsoft Sans Serif"/>
              </a:rPr>
              <a:t>estable </a:t>
            </a:r>
            <a:r>
              <a:rPr sz="650" spc="20" dirty="0">
                <a:latin typeface="Microsoft Sans Serif"/>
                <a:cs typeface="Microsoft Sans Serif"/>
              </a:rPr>
              <a:t>en </a:t>
            </a:r>
            <a:r>
              <a:rPr sz="650" spc="25" dirty="0">
                <a:latin typeface="Microsoft Sans Serif"/>
                <a:cs typeface="Microsoft Sans Serif"/>
              </a:rPr>
              <a:t>una amplia gama </a:t>
            </a:r>
            <a:r>
              <a:rPr sz="650" spc="20" dirty="0">
                <a:latin typeface="Microsoft Sans Serif"/>
                <a:cs typeface="Microsoft Sans Serif"/>
              </a:rPr>
              <a:t>de </a:t>
            </a:r>
            <a:r>
              <a:rPr sz="650" spc="15" dirty="0">
                <a:latin typeface="Microsoft Sans Serif"/>
                <a:cs typeface="Microsoft Sans Serif"/>
              </a:rPr>
              <a:t>condiciones </a:t>
            </a:r>
            <a:r>
              <a:rPr sz="650" spc="20" dirty="0">
                <a:latin typeface="Microsoft Sans Serif"/>
                <a:cs typeface="Microsoft Sans Serif"/>
              </a:rPr>
              <a:t>del </a:t>
            </a:r>
            <a:r>
              <a:rPr sz="650" spc="10" dirty="0">
                <a:latin typeface="Microsoft Sans Serif"/>
                <a:cs typeface="Microsoft Sans Serif"/>
              </a:rPr>
              <a:t>sistema. </a:t>
            </a:r>
            <a:r>
              <a:rPr sz="650" spc="-10" dirty="0">
                <a:latin typeface="Microsoft Sans Serif"/>
                <a:cs typeface="Microsoft Sans Serif"/>
              </a:rPr>
              <a:t>Sin </a:t>
            </a:r>
            <a:r>
              <a:rPr sz="650" spc="25" dirty="0">
                <a:latin typeface="Microsoft Sans Serif"/>
                <a:cs typeface="Microsoft Sans Serif"/>
              </a:rPr>
              <a:t>embargo, </a:t>
            </a:r>
            <a:r>
              <a:rPr sz="650" spc="-5" dirty="0">
                <a:latin typeface="Microsoft Sans Serif"/>
                <a:cs typeface="Microsoft Sans Serif"/>
              </a:rPr>
              <a:t>se </a:t>
            </a:r>
            <a:r>
              <a:rPr sz="650" spc="20" dirty="0">
                <a:latin typeface="Microsoft Sans Serif"/>
                <a:cs typeface="Microsoft Sans Serif"/>
              </a:rPr>
              <a:t>debe </a:t>
            </a:r>
            <a:r>
              <a:rPr sz="650" spc="25" dirty="0">
                <a:latin typeface="Microsoft Sans Serif"/>
                <a:cs typeface="Microsoft Sans Serif"/>
              </a:rPr>
              <a:t> </a:t>
            </a:r>
            <a:r>
              <a:rPr sz="650" spc="15" dirty="0">
                <a:latin typeface="Microsoft Sans Serif"/>
                <a:cs typeface="Microsoft Sans Serif"/>
              </a:rPr>
              <a:t>realizar</a:t>
            </a:r>
            <a:r>
              <a:rPr sz="650" spc="-5" dirty="0">
                <a:latin typeface="Microsoft Sans Serif"/>
                <a:cs typeface="Microsoft Sans Serif"/>
              </a:rPr>
              <a:t> </a:t>
            </a:r>
            <a:r>
              <a:rPr sz="650" spc="40" dirty="0">
                <a:latin typeface="Microsoft Sans Serif"/>
                <a:cs typeface="Microsoft Sans Serif"/>
              </a:rPr>
              <a:t>un</a:t>
            </a:r>
            <a:r>
              <a:rPr sz="650" spc="-5" dirty="0">
                <a:latin typeface="Microsoft Sans Serif"/>
                <a:cs typeface="Microsoft Sans Serif"/>
              </a:rPr>
              <a:t> </a:t>
            </a:r>
            <a:r>
              <a:rPr sz="650" spc="5" dirty="0">
                <a:latin typeface="Microsoft Sans Serif"/>
                <a:cs typeface="Microsoft Sans Serif"/>
              </a:rPr>
              <a:t>análisis</a:t>
            </a:r>
            <a:r>
              <a:rPr sz="650" spc="-5" dirty="0">
                <a:latin typeface="Microsoft Sans Serif"/>
                <a:cs typeface="Microsoft Sans Serif"/>
              </a:rPr>
              <a:t> </a:t>
            </a:r>
            <a:r>
              <a:rPr sz="650" spc="20" dirty="0">
                <a:latin typeface="Microsoft Sans Serif"/>
                <a:cs typeface="Microsoft Sans Serif"/>
              </a:rPr>
              <a:t>de</a:t>
            </a:r>
            <a:r>
              <a:rPr sz="650" spc="-5" dirty="0">
                <a:latin typeface="Microsoft Sans Serif"/>
                <a:cs typeface="Microsoft Sans Serif"/>
              </a:rPr>
              <a:t> </a:t>
            </a:r>
            <a:r>
              <a:rPr sz="650" spc="20" dirty="0">
                <a:latin typeface="Microsoft Sans Serif"/>
                <a:cs typeface="Microsoft Sans Serif"/>
              </a:rPr>
              <a:t>estabilidad</a:t>
            </a:r>
            <a:r>
              <a:rPr sz="650" dirty="0">
                <a:latin typeface="Microsoft Sans Serif"/>
                <a:cs typeface="Microsoft Sans Serif"/>
              </a:rPr>
              <a:t> </a:t>
            </a:r>
            <a:r>
              <a:rPr sz="650" spc="25" dirty="0">
                <a:latin typeface="Microsoft Sans Serif"/>
                <a:cs typeface="Microsoft Sans Serif"/>
              </a:rPr>
              <a:t>transitoria</a:t>
            </a:r>
            <a:r>
              <a:rPr sz="650" spc="-5" dirty="0">
                <a:latin typeface="Microsoft Sans Serif"/>
                <a:cs typeface="Microsoft Sans Serif"/>
              </a:rPr>
              <a:t> </a:t>
            </a:r>
            <a:r>
              <a:rPr sz="650" spc="20" dirty="0">
                <a:latin typeface="Microsoft Sans Serif"/>
                <a:cs typeface="Microsoft Sans Serif"/>
              </a:rPr>
              <a:t>para</a:t>
            </a:r>
            <a:r>
              <a:rPr sz="650" spc="-5" dirty="0">
                <a:latin typeface="Microsoft Sans Serif"/>
                <a:cs typeface="Microsoft Sans Serif"/>
              </a:rPr>
              <a:t> </a:t>
            </a:r>
            <a:r>
              <a:rPr sz="650" spc="20" dirty="0">
                <a:latin typeface="Microsoft Sans Serif"/>
                <a:cs typeface="Microsoft Sans Serif"/>
              </a:rPr>
              <a:t>verificar</a:t>
            </a:r>
            <a:r>
              <a:rPr sz="650" spc="-5" dirty="0">
                <a:latin typeface="Microsoft Sans Serif"/>
                <a:cs typeface="Microsoft Sans Serif"/>
              </a:rPr>
              <a:t> </a:t>
            </a:r>
            <a:r>
              <a:rPr sz="650" spc="10" dirty="0">
                <a:latin typeface="Microsoft Sans Serif"/>
                <a:cs typeface="Microsoft Sans Serif"/>
              </a:rPr>
              <a:t>esto.</a:t>
            </a:r>
            <a:endParaRPr sz="650">
              <a:latin typeface="Microsoft Sans Serif"/>
              <a:cs typeface="Microsoft Sans Serif"/>
            </a:endParaRPr>
          </a:p>
        </p:txBody>
      </p:sp>
      <p:sp>
        <p:nvSpPr>
          <p:cNvPr id="90" name="object 90"/>
          <p:cNvSpPr txBox="1"/>
          <p:nvPr/>
        </p:nvSpPr>
        <p:spPr>
          <a:xfrm>
            <a:off x="6650727" y="1718112"/>
            <a:ext cx="384187" cy="141001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60325" marR="30480" indent="-22860">
              <a:lnSpc>
                <a:spcPct val="118500"/>
              </a:lnSpc>
              <a:spcBef>
                <a:spcPts val="100"/>
              </a:spcBef>
            </a:pPr>
            <a:r>
              <a:rPr sz="700" spc="-60" dirty="0">
                <a:latin typeface="Microsoft Sans Serif"/>
                <a:cs typeface="Microsoft Sans Serif"/>
              </a:rPr>
              <a:t>X</a:t>
            </a:r>
            <a:r>
              <a:rPr sz="700" spc="-185" dirty="0">
                <a:latin typeface="Microsoft Sans Serif"/>
                <a:cs typeface="Microsoft Sans Serif"/>
              </a:rPr>
              <a:t>′</a:t>
            </a:r>
            <a:r>
              <a:rPr sz="600" spc="22" baseline="-27777" dirty="0">
                <a:latin typeface="Microsoft Sans Serif"/>
                <a:cs typeface="Microsoft Sans Serif"/>
              </a:rPr>
              <a:t>d  </a:t>
            </a:r>
            <a:r>
              <a:rPr sz="700" spc="10" dirty="0">
                <a:latin typeface="Microsoft Sans Serif"/>
                <a:cs typeface="Microsoft Sans Serif"/>
              </a:rPr>
              <a:t>2</a:t>
            </a:r>
            <a:endParaRPr sz="700">
              <a:latin typeface="Microsoft Sans Serif"/>
              <a:cs typeface="Microsoft Sans Serif"/>
            </a:endParaRPr>
          </a:p>
        </p:txBody>
      </p:sp>
      <p:sp>
        <p:nvSpPr>
          <p:cNvPr id="91" name="object 91"/>
          <p:cNvSpPr txBox="1"/>
          <p:nvPr/>
        </p:nvSpPr>
        <p:spPr>
          <a:xfrm>
            <a:off x="1415188" y="3748747"/>
            <a:ext cx="5010494" cy="97463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sz="550" spc="-5" dirty="0">
                <a:latin typeface="Microsoft Sans Serif"/>
                <a:cs typeface="Microsoft Sans Serif"/>
              </a:rPr>
              <a:t>Fig.</a:t>
            </a:r>
            <a:r>
              <a:rPr sz="550" spc="-10" dirty="0">
                <a:latin typeface="Microsoft Sans Serif"/>
                <a:cs typeface="Microsoft Sans Serif"/>
              </a:rPr>
              <a:t> </a:t>
            </a:r>
            <a:r>
              <a:rPr sz="550" dirty="0">
                <a:latin typeface="Microsoft Sans Serif"/>
                <a:cs typeface="Microsoft Sans Serif"/>
              </a:rPr>
              <a:t>3.</a:t>
            </a:r>
            <a:r>
              <a:rPr sz="550" spc="-5" dirty="0">
                <a:latin typeface="Microsoft Sans Serif"/>
                <a:cs typeface="Microsoft Sans Serif"/>
              </a:rPr>
              <a:t> </a:t>
            </a:r>
            <a:r>
              <a:rPr sz="550" spc="10" dirty="0">
                <a:latin typeface="Microsoft Sans Serif"/>
                <a:cs typeface="Microsoft Sans Serif"/>
              </a:rPr>
              <a:t>Característica</a:t>
            </a:r>
            <a:r>
              <a:rPr sz="550" spc="-5" dirty="0">
                <a:latin typeface="Microsoft Sans Serif"/>
                <a:cs typeface="Microsoft Sans Serif"/>
              </a:rPr>
              <a:t> </a:t>
            </a:r>
            <a:r>
              <a:rPr sz="550" spc="15" dirty="0">
                <a:latin typeface="Microsoft Sans Serif"/>
                <a:cs typeface="Microsoft Sans Serif"/>
              </a:rPr>
              <a:t>del</a:t>
            </a:r>
            <a:r>
              <a:rPr sz="550" spc="-5" dirty="0">
                <a:latin typeface="Microsoft Sans Serif"/>
                <a:cs typeface="Microsoft Sans Serif"/>
              </a:rPr>
              <a:t> </a:t>
            </a:r>
            <a:r>
              <a:rPr sz="550" spc="15" dirty="0">
                <a:latin typeface="Microsoft Sans Serif"/>
                <a:cs typeface="Microsoft Sans Serif"/>
              </a:rPr>
              <a:t>relé</a:t>
            </a:r>
            <a:r>
              <a:rPr sz="550" spc="-10" dirty="0">
                <a:latin typeface="Microsoft Sans Serif"/>
                <a:cs typeface="Microsoft Sans Serif"/>
              </a:rPr>
              <a:t> </a:t>
            </a:r>
            <a:r>
              <a:rPr sz="550" spc="30" dirty="0">
                <a:latin typeface="Microsoft Sans Serif"/>
                <a:cs typeface="Microsoft Sans Serif"/>
              </a:rPr>
              <a:t>Mho</a:t>
            </a:r>
            <a:r>
              <a:rPr sz="550" spc="-5" dirty="0">
                <a:latin typeface="Microsoft Sans Serif"/>
                <a:cs typeface="Microsoft Sans Serif"/>
              </a:rPr>
              <a:t> </a:t>
            </a:r>
            <a:r>
              <a:rPr sz="550" spc="15" dirty="0">
                <a:latin typeface="Microsoft Sans Serif"/>
                <a:cs typeface="Microsoft Sans Serif"/>
              </a:rPr>
              <a:t>de</a:t>
            </a:r>
            <a:r>
              <a:rPr sz="550" spc="-5" dirty="0">
                <a:latin typeface="Microsoft Sans Serif"/>
                <a:cs typeface="Microsoft Sans Serif"/>
              </a:rPr>
              <a:t> </a:t>
            </a:r>
            <a:r>
              <a:rPr sz="550" spc="15" dirty="0">
                <a:latin typeface="Microsoft Sans Serif"/>
                <a:cs typeface="Microsoft Sans Serif"/>
              </a:rPr>
              <a:t>compensación</a:t>
            </a:r>
            <a:r>
              <a:rPr sz="550" spc="-5" dirty="0">
                <a:latin typeface="Microsoft Sans Serif"/>
                <a:cs typeface="Microsoft Sans Serif"/>
              </a:rPr>
              <a:t> </a:t>
            </a:r>
            <a:r>
              <a:rPr sz="550" spc="15" dirty="0">
                <a:latin typeface="Microsoft Sans Serif"/>
                <a:cs typeface="Microsoft Sans Serif"/>
              </a:rPr>
              <a:t>de</a:t>
            </a:r>
            <a:r>
              <a:rPr sz="550" spc="-5" dirty="0">
                <a:latin typeface="Microsoft Sans Serif"/>
                <a:cs typeface="Microsoft Sans Serif"/>
              </a:rPr>
              <a:t> </a:t>
            </a:r>
            <a:r>
              <a:rPr sz="550" spc="10" dirty="0">
                <a:latin typeface="Microsoft Sans Serif"/>
                <a:cs typeface="Microsoft Sans Serif"/>
              </a:rPr>
              <a:t>zona</a:t>
            </a:r>
            <a:r>
              <a:rPr sz="550" spc="-10" dirty="0">
                <a:latin typeface="Microsoft Sans Serif"/>
                <a:cs typeface="Microsoft Sans Serif"/>
              </a:rPr>
              <a:t> </a:t>
            </a:r>
            <a:r>
              <a:rPr sz="550" spc="15" dirty="0">
                <a:latin typeface="Microsoft Sans Serif"/>
                <a:cs typeface="Microsoft Sans Serif"/>
              </a:rPr>
              <a:t>única</a:t>
            </a:r>
            <a:endParaRPr sz="550">
              <a:latin typeface="Microsoft Sans Serif"/>
              <a:cs typeface="Microsoft Sans Serif"/>
            </a:endParaRPr>
          </a:p>
        </p:txBody>
      </p:sp>
      <p:sp>
        <p:nvSpPr>
          <p:cNvPr id="92" name="object 92"/>
          <p:cNvSpPr txBox="1"/>
          <p:nvPr/>
        </p:nvSpPr>
        <p:spPr>
          <a:xfrm>
            <a:off x="1415217" y="3902279"/>
            <a:ext cx="7416407" cy="1417183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 marR="24130" indent="154940">
              <a:lnSpc>
                <a:spcPct val="118000"/>
              </a:lnSpc>
              <a:spcBef>
                <a:spcPts val="100"/>
              </a:spcBef>
            </a:pPr>
            <a:r>
              <a:rPr sz="850" spc="15" dirty="0">
                <a:latin typeface="Microsoft Sans Serif"/>
                <a:cs typeface="Microsoft Sans Serif"/>
              </a:rPr>
              <a:t>Conectado</a:t>
            </a:r>
            <a:r>
              <a:rPr sz="850" dirty="0">
                <a:latin typeface="Microsoft Sans Serif"/>
                <a:cs typeface="Microsoft Sans Serif"/>
              </a:rPr>
              <a:t> a</a:t>
            </a:r>
            <a:r>
              <a:rPr sz="850" spc="-5" dirty="0">
                <a:latin typeface="Microsoft Sans Serif"/>
                <a:cs typeface="Microsoft Sans Serif"/>
              </a:rPr>
              <a:t> </a:t>
            </a:r>
            <a:r>
              <a:rPr sz="850" spc="15" dirty="0">
                <a:latin typeface="Microsoft Sans Serif"/>
                <a:cs typeface="Microsoft Sans Serif"/>
              </a:rPr>
              <a:t>los</a:t>
            </a:r>
            <a:r>
              <a:rPr sz="850" dirty="0">
                <a:latin typeface="Microsoft Sans Serif"/>
                <a:cs typeface="Microsoft Sans Serif"/>
              </a:rPr>
              <a:t> </a:t>
            </a:r>
            <a:r>
              <a:rPr sz="850" spc="30" dirty="0">
                <a:latin typeface="Microsoft Sans Serif"/>
                <a:cs typeface="Microsoft Sans Serif"/>
              </a:rPr>
              <a:t>terminales</a:t>
            </a:r>
            <a:r>
              <a:rPr sz="850" dirty="0">
                <a:latin typeface="Microsoft Sans Serif"/>
                <a:cs typeface="Microsoft Sans Serif"/>
              </a:rPr>
              <a:t> </a:t>
            </a:r>
            <a:r>
              <a:rPr sz="850" spc="25" dirty="0">
                <a:latin typeface="Microsoft Sans Serif"/>
                <a:cs typeface="Microsoft Sans Serif"/>
              </a:rPr>
              <a:t>de</a:t>
            </a:r>
            <a:r>
              <a:rPr sz="850" dirty="0">
                <a:latin typeface="Microsoft Sans Serif"/>
                <a:cs typeface="Microsoft Sans Serif"/>
              </a:rPr>
              <a:t> </a:t>
            </a:r>
            <a:r>
              <a:rPr sz="850" spc="10" dirty="0">
                <a:latin typeface="Microsoft Sans Serif"/>
                <a:cs typeface="Microsoft Sans Serif"/>
              </a:rPr>
              <a:t>la</a:t>
            </a:r>
            <a:r>
              <a:rPr sz="850" dirty="0">
                <a:latin typeface="Microsoft Sans Serif"/>
                <a:cs typeface="Microsoft Sans Serif"/>
              </a:rPr>
              <a:t> </a:t>
            </a:r>
            <a:r>
              <a:rPr sz="850" spc="35" dirty="0">
                <a:latin typeface="Microsoft Sans Serif"/>
                <a:cs typeface="Microsoft Sans Serif"/>
              </a:rPr>
              <a:t>máquina</a:t>
            </a:r>
            <a:r>
              <a:rPr sz="850" dirty="0">
                <a:latin typeface="Microsoft Sans Serif"/>
                <a:cs typeface="Microsoft Sans Serif"/>
              </a:rPr>
              <a:t> </a:t>
            </a:r>
            <a:r>
              <a:rPr sz="850" spc="5" dirty="0">
                <a:latin typeface="Microsoft Sans Serif"/>
                <a:cs typeface="Microsoft Sans Serif"/>
              </a:rPr>
              <a:t>y</a:t>
            </a:r>
            <a:r>
              <a:rPr sz="850" dirty="0">
                <a:latin typeface="Microsoft Sans Serif"/>
                <a:cs typeface="Microsoft Sans Serif"/>
              </a:rPr>
              <a:t> </a:t>
            </a:r>
            <a:r>
              <a:rPr sz="850" spc="35" dirty="0">
                <a:latin typeface="Microsoft Sans Serif"/>
                <a:cs typeface="Microsoft Sans Serif"/>
              </a:rPr>
              <a:t>alimentado</a:t>
            </a:r>
            <a:r>
              <a:rPr sz="850" dirty="0">
                <a:latin typeface="Microsoft Sans Serif"/>
                <a:cs typeface="Microsoft Sans Serif"/>
              </a:rPr>
              <a:t> </a:t>
            </a:r>
            <a:r>
              <a:rPr sz="850" spc="25" dirty="0">
                <a:latin typeface="Microsoft Sans Serif"/>
                <a:cs typeface="Microsoft Sans Serif"/>
              </a:rPr>
              <a:t>con </a:t>
            </a:r>
            <a:r>
              <a:rPr sz="850" spc="-210" dirty="0">
                <a:latin typeface="Microsoft Sans Serif"/>
                <a:cs typeface="Microsoft Sans Serif"/>
              </a:rPr>
              <a:t> </a:t>
            </a:r>
            <a:r>
              <a:rPr sz="850" spc="20" dirty="0">
                <a:latin typeface="Microsoft Sans Serif"/>
                <a:cs typeface="Microsoft Sans Serif"/>
              </a:rPr>
              <a:t>voltajes </a:t>
            </a:r>
            <a:r>
              <a:rPr sz="850" spc="5" dirty="0">
                <a:latin typeface="Microsoft Sans Serif"/>
                <a:cs typeface="Microsoft Sans Serif"/>
              </a:rPr>
              <a:t>y </a:t>
            </a:r>
            <a:r>
              <a:rPr sz="850" spc="30" dirty="0">
                <a:latin typeface="Microsoft Sans Serif"/>
                <a:cs typeface="Microsoft Sans Serif"/>
              </a:rPr>
              <a:t>corrientes </a:t>
            </a:r>
            <a:r>
              <a:rPr sz="850" spc="25" dirty="0">
                <a:latin typeface="Microsoft Sans Serif"/>
                <a:cs typeface="Microsoft Sans Serif"/>
              </a:rPr>
              <a:t>de </a:t>
            </a:r>
            <a:r>
              <a:rPr sz="850" spc="35" dirty="0">
                <a:latin typeface="Microsoft Sans Serif"/>
                <a:cs typeface="Microsoft Sans Serif"/>
              </a:rPr>
              <a:t>terminal, </a:t>
            </a:r>
            <a:r>
              <a:rPr sz="850" spc="15" dirty="0">
                <a:latin typeface="Microsoft Sans Serif"/>
                <a:cs typeface="Microsoft Sans Serif"/>
              </a:rPr>
              <a:t>este </a:t>
            </a:r>
            <a:r>
              <a:rPr sz="850" spc="25" dirty="0">
                <a:latin typeface="Microsoft Sans Serif"/>
                <a:cs typeface="Microsoft Sans Serif"/>
              </a:rPr>
              <a:t>relé </a:t>
            </a:r>
            <a:r>
              <a:rPr sz="850" spc="40" dirty="0">
                <a:latin typeface="Microsoft Sans Serif"/>
                <a:cs typeface="Microsoft Sans Serif"/>
              </a:rPr>
              <a:t>mide </a:t>
            </a:r>
            <a:r>
              <a:rPr sz="850" spc="10" dirty="0">
                <a:latin typeface="Microsoft Sans Serif"/>
                <a:cs typeface="Microsoft Sans Serif"/>
              </a:rPr>
              <a:t>la </a:t>
            </a:r>
            <a:r>
              <a:rPr sz="850" spc="25" dirty="0">
                <a:latin typeface="Microsoft Sans Serif"/>
                <a:cs typeface="Microsoft Sans Serif"/>
              </a:rPr>
              <a:t>impedancia </a:t>
            </a:r>
            <a:r>
              <a:rPr sz="850" spc="-215" dirty="0">
                <a:latin typeface="Microsoft Sans Serif"/>
                <a:cs typeface="Microsoft Sans Serif"/>
              </a:rPr>
              <a:t> </a:t>
            </a:r>
            <a:r>
              <a:rPr sz="850" spc="15" dirty="0">
                <a:latin typeface="Microsoft Sans Serif"/>
                <a:cs typeface="Microsoft Sans Serif"/>
              </a:rPr>
              <a:t>vista desde los </a:t>
            </a:r>
            <a:r>
              <a:rPr sz="850" spc="30" dirty="0">
                <a:latin typeface="Microsoft Sans Serif"/>
                <a:cs typeface="Microsoft Sans Serif"/>
              </a:rPr>
              <a:t>terminales </a:t>
            </a:r>
            <a:r>
              <a:rPr sz="850" spc="25" dirty="0">
                <a:latin typeface="Microsoft Sans Serif"/>
                <a:cs typeface="Microsoft Sans Serif"/>
              </a:rPr>
              <a:t>de </a:t>
            </a:r>
            <a:r>
              <a:rPr sz="850" spc="10" dirty="0">
                <a:latin typeface="Microsoft Sans Serif"/>
                <a:cs typeface="Microsoft Sans Serif"/>
              </a:rPr>
              <a:t>la </a:t>
            </a:r>
            <a:r>
              <a:rPr sz="850" spc="35" dirty="0">
                <a:latin typeface="Microsoft Sans Serif"/>
                <a:cs typeface="Microsoft Sans Serif"/>
              </a:rPr>
              <a:t>máquina </a:t>
            </a:r>
            <a:r>
              <a:rPr sz="850" spc="5" dirty="0">
                <a:latin typeface="Microsoft Sans Serif"/>
                <a:cs typeface="Microsoft Sans Serif"/>
              </a:rPr>
              <a:t>y </a:t>
            </a:r>
            <a:r>
              <a:rPr sz="850" spc="30" dirty="0">
                <a:latin typeface="Microsoft Sans Serif"/>
                <a:cs typeface="Microsoft Sans Serif"/>
              </a:rPr>
              <a:t>funciona cuando </a:t>
            </a:r>
            <a:r>
              <a:rPr sz="850" spc="10" dirty="0">
                <a:latin typeface="Microsoft Sans Serif"/>
                <a:cs typeface="Microsoft Sans Serif"/>
              </a:rPr>
              <a:t>la </a:t>
            </a:r>
            <a:r>
              <a:rPr sz="850" spc="-215" dirty="0">
                <a:latin typeface="Microsoft Sans Serif"/>
                <a:cs typeface="Microsoft Sans Serif"/>
              </a:rPr>
              <a:t> </a:t>
            </a:r>
            <a:r>
              <a:rPr sz="850" spc="25" dirty="0">
                <a:latin typeface="Microsoft Sans Serif"/>
                <a:cs typeface="Microsoft Sans Serif"/>
              </a:rPr>
              <a:t>impedancia</a:t>
            </a:r>
            <a:r>
              <a:rPr sz="850" spc="-5" dirty="0">
                <a:latin typeface="Microsoft Sans Serif"/>
                <a:cs typeface="Microsoft Sans Serif"/>
              </a:rPr>
              <a:t> cae</a:t>
            </a:r>
            <a:r>
              <a:rPr sz="850" dirty="0">
                <a:latin typeface="Microsoft Sans Serif"/>
                <a:cs typeface="Microsoft Sans Serif"/>
              </a:rPr>
              <a:t> </a:t>
            </a:r>
            <a:r>
              <a:rPr sz="850" spc="45" dirty="0">
                <a:latin typeface="Microsoft Sans Serif"/>
                <a:cs typeface="Microsoft Sans Serif"/>
              </a:rPr>
              <a:t>dentro</a:t>
            </a:r>
            <a:r>
              <a:rPr sz="850" spc="-5" dirty="0">
                <a:latin typeface="Microsoft Sans Serif"/>
                <a:cs typeface="Microsoft Sans Serif"/>
              </a:rPr>
              <a:t> </a:t>
            </a:r>
            <a:r>
              <a:rPr sz="850" spc="25" dirty="0">
                <a:latin typeface="Microsoft Sans Serif"/>
                <a:cs typeface="Microsoft Sans Serif"/>
              </a:rPr>
              <a:t>de</a:t>
            </a:r>
            <a:r>
              <a:rPr sz="850" dirty="0">
                <a:latin typeface="Microsoft Sans Serif"/>
                <a:cs typeface="Microsoft Sans Serif"/>
              </a:rPr>
              <a:t> </a:t>
            </a:r>
            <a:r>
              <a:rPr sz="850" spc="10" dirty="0">
                <a:latin typeface="Microsoft Sans Serif"/>
                <a:cs typeface="Microsoft Sans Serif"/>
              </a:rPr>
              <a:t>la</a:t>
            </a:r>
            <a:r>
              <a:rPr sz="850" spc="-5" dirty="0">
                <a:latin typeface="Microsoft Sans Serif"/>
                <a:cs typeface="Microsoft Sans Serif"/>
              </a:rPr>
              <a:t> </a:t>
            </a:r>
            <a:r>
              <a:rPr sz="850" spc="15" dirty="0">
                <a:latin typeface="Microsoft Sans Serif"/>
                <a:cs typeface="Microsoft Sans Serif"/>
              </a:rPr>
              <a:t>característica</a:t>
            </a:r>
            <a:r>
              <a:rPr sz="850" dirty="0">
                <a:latin typeface="Microsoft Sans Serif"/>
                <a:cs typeface="Microsoft Sans Serif"/>
              </a:rPr>
              <a:t> </a:t>
            </a:r>
            <a:r>
              <a:rPr sz="850" spc="20" dirty="0">
                <a:latin typeface="Microsoft Sans Serif"/>
                <a:cs typeface="Microsoft Sans Serif"/>
              </a:rPr>
              <a:t>circular.</a:t>
            </a:r>
            <a:endParaRPr sz="850">
              <a:latin typeface="Microsoft Sans Serif"/>
              <a:cs typeface="Microsoft Sans Serif"/>
            </a:endParaRPr>
          </a:p>
          <a:p>
            <a:pPr marL="167640">
              <a:lnSpc>
                <a:spcPct val="100000"/>
              </a:lnSpc>
              <a:spcBef>
                <a:spcPts val="315"/>
              </a:spcBef>
            </a:pPr>
            <a:r>
              <a:rPr sz="700" spc="-30" dirty="0">
                <a:latin typeface="Microsoft Sans Serif"/>
                <a:cs typeface="Microsoft Sans Serif"/>
              </a:rPr>
              <a:t>El</a:t>
            </a:r>
            <a:r>
              <a:rPr sz="700" spc="-5" dirty="0">
                <a:latin typeface="Microsoft Sans Serif"/>
                <a:cs typeface="Microsoft Sans Serif"/>
              </a:rPr>
              <a:t> </a:t>
            </a:r>
            <a:r>
              <a:rPr sz="700" spc="20" dirty="0">
                <a:latin typeface="Microsoft Sans Serif"/>
                <a:cs typeface="Microsoft Sans Serif"/>
              </a:rPr>
              <a:t>relé</a:t>
            </a:r>
            <a:r>
              <a:rPr sz="700" spc="-5" dirty="0">
                <a:latin typeface="Microsoft Sans Serif"/>
                <a:cs typeface="Microsoft Sans Serif"/>
              </a:rPr>
              <a:t> </a:t>
            </a:r>
            <a:r>
              <a:rPr sz="700" spc="10" dirty="0">
                <a:latin typeface="Microsoft Sans Serif"/>
                <a:cs typeface="Microsoft Sans Serif"/>
              </a:rPr>
              <a:t>está</a:t>
            </a:r>
            <a:r>
              <a:rPr sz="700" dirty="0">
                <a:latin typeface="Microsoft Sans Serif"/>
                <a:cs typeface="Microsoft Sans Serif"/>
              </a:rPr>
              <a:t> </a:t>
            </a:r>
            <a:r>
              <a:rPr sz="700" spc="15" dirty="0">
                <a:latin typeface="Microsoft Sans Serif"/>
                <a:cs typeface="Microsoft Sans Serif"/>
              </a:rPr>
              <a:t>desplazado</a:t>
            </a:r>
            <a:r>
              <a:rPr sz="700" spc="-5" dirty="0">
                <a:latin typeface="Microsoft Sans Serif"/>
                <a:cs typeface="Microsoft Sans Serif"/>
              </a:rPr>
              <a:t> </a:t>
            </a:r>
            <a:r>
              <a:rPr sz="700" spc="20" dirty="0">
                <a:latin typeface="Microsoft Sans Serif"/>
                <a:cs typeface="Microsoft Sans Serif"/>
              </a:rPr>
              <a:t>del</a:t>
            </a:r>
            <a:r>
              <a:rPr sz="700" spc="-5" dirty="0">
                <a:latin typeface="Microsoft Sans Serif"/>
                <a:cs typeface="Microsoft Sans Serif"/>
              </a:rPr>
              <a:t> </a:t>
            </a:r>
            <a:r>
              <a:rPr sz="700" spc="30" dirty="0">
                <a:latin typeface="Microsoft Sans Serif"/>
                <a:cs typeface="Microsoft Sans Serif"/>
              </a:rPr>
              <a:t>origen</a:t>
            </a:r>
            <a:r>
              <a:rPr sz="700" dirty="0">
                <a:latin typeface="Microsoft Sans Serif"/>
                <a:cs typeface="Microsoft Sans Serif"/>
              </a:rPr>
              <a:t> </a:t>
            </a:r>
            <a:r>
              <a:rPr sz="700" spc="40" dirty="0">
                <a:latin typeface="Microsoft Sans Serif"/>
                <a:cs typeface="Microsoft Sans Serif"/>
              </a:rPr>
              <a:t>por</a:t>
            </a:r>
            <a:r>
              <a:rPr sz="700" spc="-5" dirty="0">
                <a:latin typeface="Microsoft Sans Serif"/>
                <a:cs typeface="Microsoft Sans Serif"/>
              </a:rPr>
              <a:t> </a:t>
            </a:r>
            <a:r>
              <a:rPr sz="700" spc="10" dirty="0">
                <a:latin typeface="Microsoft Sans Serif"/>
                <a:cs typeface="Microsoft Sans Serif"/>
              </a:rPr>
              <a:t>la</a:t>
            </a:r>
            <a:r>
              <a:rPr sz="700" spc="-5" dirty="0">
                <a:latin typeface="Microsoft Sans Serif"/>
                <a:cs typeface="Microsoft Sans Serif"/>
              </a:rPr>
              <a:t> </a:t>
            </a:r>
            <a:r>
              <a:rPr sz="700" spc="35" dirty="0">
                <a:latin typeface="Microsoft Sans Serif"/>
                <a:cs typeface="Microsoft Sans Serif"/>
              </a:rPr>
              <a:t>mitad</a:t>
            </a:r>
            <a:r>
              <a:rPr sz="700" dirty="0">
                <a:latin typeface="Microsoft Sans Serif"/>
                <a:cs typeface="Microsoft Sans Serif"/>
              </a:rPr>
              <a:t> </a:t>
            </a:r>
            <a:r>
              <a:rPr sz="700" spc="20" dirty="0">
                <a:latin typeface="Microsoft Sans Serif"/>
                <a:cs typeface="Microsoft Sans Serif"/>
              </a:rPr>
              <a:t>de</a:t>
            </a:r>
            <a:r>
              <a:rPr sz="700" spc="-5" dirty="0">
                <a:latin typeface="Microsoft Sans Serif"/>
                <a:cs typeface="Microsoft Sans Serif"/>
              </a:rPr>
              <a:t> </a:t>
            </a:r>
            <a:r>
              <a:rPr sz="700" spc="10" dirty="0">
                <a:latin typeface="Microsoft Sans Serif"/>
                <a:cs typeface="Microsoft Sans Serif"/>
              </a:rPr>
              <a:t>la</a:t>
            </a:r>
            <a:r>
              <a:rPr sz="700" spc="-5" dirty="0">
                <a:latin typeface="Microsoft Sans Serif"/>
                <a:cs typeface="Microsoft Sans Serif"/>
              </a:rPr>
              <a:t> </a:t>
            </a:r>
            <a:r>
              <a:rPr sz="700" spc="20" dirty="0">
                <a:latin typeface="Microsoft Sans Serif"/>
                <a:cs typeface="Microsoft Sans Serif"/>
              </a:rPr>
              <a:t>dirección</a:t>
            </a:r>
            <a:r>
              <a:rPr sz="700" dirty="0">
                <a:latin typeface="Microsoft Sans Serif"/>
                <a:cs typeface="Microsoft Sans Serif"/>
              </a:rPr>
              <a:t> </a:t>
            </a:r>
            <a:r>
              <a:rPr sz="700" spc="20" dirty="0">
                <a:latin typeface="Microsoft Sans Serif"/>
                <a:cs typeface="Microsoft Sans Serif"/>
              </a:rPr>
              <a:t>directa.</a:t>
            </a:r>
            <a:endParaRPr sz="700">
              <a:latin typeface="Microsoft Sans Serif"/>
              <a:cs typeface="Microsoft Sans Serif"/>
            </a:endParaRPr>
          </a:p>
          <a:p>
            <a:pPr marL="12700" marR="5080">
              <a:lnSpc>
                <a:spcPct val="142900"/>
              </a:lnSpc>
              <a:spcBef>
                <a:spcPts val="95"/>
              </a:spcBef>
            </a:pPr>
            <a:r>
              <a:rPr sz="700" dirty="0">
                <a:latin typeface="Microsoft Sans Serif"/>
                <a:cs typeface="Microsoft Sans Serif"/>
              </a:rPr>
              <a:t>Reactancia </a:t>
            </a:r>
            <a:r>
              <a:rPr sz="700" spc="30" dirty="0">
                <a:latin typeface="Microsoft Sans Serif"/>
                <a:cs typeface="Microsoft Sans Serif"/>
              </a:rPr>
              <a:t>transitoria </a:t>
            </a:r>
            <a:r>
              <a:rPr sz="700" spc="20" dirty="0">
                <a:latin typeface="Microsoft Sans Serif"/>
                <a:cs typeface="Microsoft Sans Serif"/>
              </a:rPr>
              <a:t>del </a:t>
            </a:r>
            <a:r>
              <a:rPr sz="700" spc="10" dirty="0">
                <a:latin typeface="Microsoft Sans Serif"/>
                <a:cs typeface="Microsoft Sans Serif"/>
              </a:rPr>
              <a:t>eje </a:t>
            </a:r>
            <a:r>
              <a:rPr sz="700" spc="-5" dirty="0">
                <a:latin typeface="Microsoft Sans Serif"/>
                <a:cs typeface="Microsoft Sans Serif"/>
              </a:rPr>
              <a:t>X′</a:t>
            </a:r>
            <a:r>
              <a:rPr sz="450" spc="-5" dirty="0">
                <a:latin typeface="Microsoft Sans Serif"/>
                <a:cs typeface="Microsoft Sans Serif"/>
              </a:rPr>
              <a:t>d</a:t>
            </a:r>
            <a:r>
              <a:rPr sz="700" spc="-5" dirty="0">
                <a:latin typeface="Microsoft Sans Serif"/>
                <a:cs typeface="Microsoft Sans Serif"/>
              </a:rPr>
              <a:t>/2 </a:t>
            </a:r>
            <a:r>
              <a:rPr sz="700" spc="25" dirty="0">
                <a:latin typeface="Microsoft Sans Serif"/>
                <a:cs typeface="Microsoft Sans Serif"/>
              </a:rPr>
              <a:t>para </a:t>
            </a:r>
            <a:r>
              <a:rPr sz="700" spc="20" dirty="0">
                <a:latin typeface="Microsoft Sans Serif"/>
                <a:cs typeface="Microsoft Sans Serif"/>
              </a:rPr>
              <a:t>evitar </a:t>
            </a:r>
            <a:r>
              <a:rPr sz="700" spc="40" dirty="0">
                <a:latin typeface="Microsoft Sans Serif"/>
                <a:cs typeface="Microsoft Sans Serif"/>
              </a:rPr>
              <a:t>un </a:t>
            </a:r>
            <a:r>
              <a:rPr sz="700" spc="30" dirty="0">
                <a:latin typeface="Microsoft Sans Serif"/>
                <a:cs typeface="Microsoft Sans Serif"/>
              </a:rPr>
              <a:t>mal funcionamiento </a:t>
            </a:r>
            <a:r>
              <a:rPr sz="700" spc="35" dirty="0">
                <a:latin typeface="Microsoft Sans Serif"/>
                <a:cs typeface="Microsoft Sans Serif"/>
              </a:rPr>
              <a:t> durante </a:t>
            </a:r>
            <a:r>
              <a:rPr sz="700" spc="25" dirty="0">
                <a:latin typeface="Microsoft Sans Serif"/>
                <a:cs typeface="Microsoft Sans Serif"/>
              </a:rPr>
              <a:t>perturbaciones </a:t>
            </a:r>
            <a:r>
              <a:rPr sz="700" spc="20" dirty="0">
                <a:latin typeface="Microsoft Sans Serif"/>
                <a:cs typeface="Microsoft Sans Serif"/>
              </a:rPr>
              <a:t>del </a:t>
            </a:r>
            <a:r>
              <a:rPr sz="700" spc="15" dirty="0">
                <a:latin typeface="Microsoft Sans Serif"/>
                <a:cs typeface="Microsoft Sans Serif"/>
              </a:rPr>
              <a:t>sistema </a:t>
            </a:r>
            <a:r>
              <a:rPr sz="700" spc="5" dirty="0">
                <a:latin typeface="Microsoft Sans Serif"/>
                <a:cs typeface="Microsoft Sans Serif"/>
              </a:rPr>
              <a:t>y </a:t>
            </a:r>
            <a:r>
              <a:rPr sz="700" spc="25" dirty="0">
                <a:latin typeface="Microsoft Sans Serif"/>
                <a:cs typeface="Microsoft Sans Serif"/>
              </a:rPr>
              <a:t>otras </a:t>
            </a:r>
            <a:r>
              <a:rPr sz="700" spc="15" dirty="0">
                <a:latin typeface="Microsoft Sans Serif"/>
                <a:cs typeface="Microsoft Sans Serif"/>
              </a:rPr>
              <a:t>condiciones </a:t>
            </a:r>
            <a:r>
              <a:rPr sz="700" spc="20" dirty="0">
                <a:latin typeface="Microsoft Sans Serif"/>
                <a:cs typeface="Microsoft Sans Serif"/>
              </a:rPr>
              <a:t>de </a:t>
            </a:r>
            <a:r>
              <a:rPr sz="700" spc="10" dirty="0">
                <a:latin typeface="Microsoft Sans Serif"/>
                <a:cs typeface="Microsoft Sans Serif"/>
              </a:rPr>
              <a:t>falla. </a:t>
            </a:r>
            <a:r>
              <a:rPr sz="700" spc="-30" dirty="0">
                <a:latin typeface="Microsoft Sans Serif"/>
                <a:cs typeface="Microsoft Sans Serif"/>
              </a:rPr>
              <a:t>El </a:t>
            </a:r>
            <a:r>
              <a:rPr sz="700" spc="35" dirty="0">
                <a:latin typeface="Microsoft Sans Serif"/>
                <a:cs typeface="Microsoft Sans Serif"/>
              </a:rPr>
              <a:t>diámetro </a:t>
            </a:r>
            <a:r>
              <a:rPr sz="700" spc="-175" dirty="0">
                <a:latin typeface="Microsoft Sans Serif"/>
                <a:cs typeface="Microsoft Sans Serif"/>
              </a:rPr>
              <a:t> </a:t>
            </a:r>
            <a:r>
              <a:rPr sz="700" spc="20" dirty="0">
                <a:latin typeface="Microsoft Sans Serif"/>
                <a:cs typeface="Microsoft Sans Serif"/>
              </a:rPr>
              <a:t>del círculo </a:t>
            </a:r>
            <a:r>
              <a:rPr sz="700" spc="-5" dirty="0">
                <a:latin typeface="Microsoft Sans Serif"/>
                <a:cs typeface="Microsoft Sans Serif"/>
              </a:rPr>
              <a:t>se </a:t>
            </a:r>
            <a:r>
              <a:rPr sz="700" spc="15" dirty="0">
                <a:latin typeface="Microsoft Sans Serif"/>
                <a:cs typeface="Microsoft Sans Serif"/>
              </a:rPr>
              <a:t>ajusta </a:t>
            </a:r>
            <a:r>
              <a:rPr sz="700" spc="25" dirty="0">
                <a:latin typeface="Microsoft Sans Serif"/>
                <a:cs typeface="Microsoft Sans Serif"/>
              </a:rPr>
              <a:t>para igualar </a:t>
            </a:r>
            <a:r>
              <a:rPr sz="700" spc="10" dirty="0">
                <a:latin typeface="Microsoft Sans Serif"/>
                <a:cs typeface="Microsoft Sans Serif"/>
              </a:rPr>
              <a:t>la </a:t>
            </a:r>
            <a:r>
              <a:rPr sz="700" spc="15" dirty="0">
                <a:latin typeface="Microsoft Sans Serif"/>
                <a:cs typeface="Microsoft Sans Serif"/>
              </a:rPr>
              <a:t>reactancia </a:t>
            </a:r>
            <a:r>
              <a:rPr sz="700" spc="20" dirty="0">
                <a:latin typeface="Microsoft Sans Serif"/>
                <a:cs typeface="Microsoft Sans Serif"/>
              </a:rPr>
              <a:t>síncrona del </a:t>
            </a:r>
            <a:r>
              <a:rPr sz="700" spc="10" dirty="0">
                <a:latin typeface="Microsoft Sans Serif"/>
                <a:cs typeface="Microsoft Sans Serif"/>
              </a:rPr>
              <a:t>eje </a:t>
            </a:r>
            <a:r>
              <a:rPr sz="700" spc="20" dirty="0">
                <a:latin typeface="Microsoft Sans Serif"/>
                <a:cs typeface="Microsoft Sans Serif"/>
              </a:rPr>
              <a:t>directo. Un </a:t>
            </a:r>
            <a:r>
              <a:rPr sz="700" spc="25" dirty="0">
                <a:latin typeface="Microsoft Sans Serif"/>
                <a:cs typeface="Microsoft Sans Serif"/>
              </a:rPr>
              <a:t> </a:t>
            </a:r>
            <a:r>
              <a:rPr sz="700" spc="35" dirty="0">
                <a:latin typeface="Microsoft Sans Serif"/>
                <a:cs typeface="Microsoft Sans Serif"/>
              </a:rPr>
              <a:t>retardo </a:t>
            </a:r>
            <a:r>
              <a:rPr sz="700" spc="20" dirty="0">
                <a:latin typeface="Microsoft Sans Serif"/>
                <a:cs typeface="Microsoft Sans Serif"/>
              </a:rPr>
              <a:t>de </a:t>
            </a:r>
            <a:r>
              <a:rPr sz="700" spc="35" dirty="0">
                <a:latin typeface="Microsoft Sans Serif"/>
                <a:cs typeface="Microsoft Sans Serif"/>
              </a:rPr>
              <a:t>tiempo </a:t>
            </a:r>
            <a:r>
              <a:rPr sz="700" spc="20" dirty="0">
                <a:latin typeface="Microsoft Sans Serif"/>
                <a:cs typeface="Microsoft Sans Serif"/>
              </a:rPr>
              <a:t>de </a:t>
            </a:r>
            <a:r>
              <a:rPr sz="700" spc="5" dirty="0">
                <a:latin typeface="Microsoft Sans Serif"/>
                <a:cs typeface="Microsoft Sans Serif"/>
              </a:rPr>
              <a:t>0,5 </a:t>
            </a:r>
            <a:r>
              <a:rPr sz="700" dirty="0">
                <a:latin typeface="Microsoft Sans Serif"/>
                <a:cs typeface="Microsoft Sans Serif"/>
              </a:rPr>
              <a:t>a </a:t>
            </a:r>
            <a:r>
              <a:rPr sz="700" spc="5" dirty="0">
                <a:latin typeface="Microsoft Sans Serif"/>
                <a:cs typeface="Microsoft Sans Serif"/>
              </a:rPr>
              <a:t>0,6 </a:t>
            </a:r>
            <a:r>
              <a:rPr sz="700" spc="20" dirty="0">
                <a:latin typeface="Microsoft Sans Serif"/>
                <a:cs typeface="Microsoft Sans Serif"/>
              </a:rPr>
              <a:t>segundos </a:t>
            </a:r>
            <a:r>
              <a:rPr sz="700" spc="30" dirty="0">
                <a:latin typeface="Microsoft Sans Serif"/>
                <a:cs typeface="Microsoft Sans Serif"/>
              </a:rPr>
              <a:t>proporciona </a:t>
            </a:r>
            <a:r>
              <a:rPr sz="700" spc="25" dirty="0">
                <a:latin typeface="Microsoft Sans Serif"/>
                <a:cs typeface="Microsoft Sans Serif"/>
              </a:rPr>
              <a:t>seguridad </a:t>
            </a:r>
            <a:r>
              <a:rPr sz="700" spc="30" dirty="0">
                <a:latin typeface="Microsoft Sans Serif"/>
                <a:cs typeface="Microsoft Sans Serif"/>
              </a:rPr>
              <a:t>contra </a:t>
            </a:r>
            <a:r>
              <a:rPr sz="700" spc="35" dirty="0">
                <a:latin typeface="Microsoft Sans Serif"/>
                <a:cs typeface="Microsoft Sans Serif"/>
              </a:rPr>
              <a:t> </a:t>
            </a:r>
            <a:r>
              <a:rPr sz="700" spc="10" dirty="0">
                <a:latin typeface="Microsoft Sans Serif"/>
                <a:cs typeface="Microsoft Sans Serif"/>
              </a:rPr>
              <a:t>oscilaciones </a:t>
            </a:r>
            <a:r>
              <a:rPr sz="700" spc="20" dirty="0">
                <a:latin typeface="Microsoft Sans Serif"/>
                <a:cs typeface="Microsoft Sans Serif"/>
              </a:rPr>
              <a:t>de potencia </a:t>
            </a:r>
            <a:r>
              <a:rPr sz="700" spc="10" dirty="0">
                <a:latin typeface="Microsoft Sans Serif"/>
                <a:cs typeface="Microsoft Sans Serif"/>
              </a:rPr>
              <a:t>estables. </a:t>
            </a:r>
            <a:r>
              <a:rPr sz="700" spc="-5" dirty="0">
                <a:latin typeface="Microsoft Sans Serif"/>
                <a:cs typeface="Microsoft Sans Serif"/>
              </a:rPr>
              <a:t>Estos </a:t>
            </a:r>
            <a:r>
              <a:rPr sz="700" spc="10" dirty="0">
                <a:latin typeface="Microsoft Sans Serif"/>
                <a:cs typeface="Microsoft Sans Serif"/>
              </a:rPr>
              <a:t>ajustes </a:t>
            </a:r>
            <a:r>
              <a:rPr sz="700" spc="30" dirty="0">
                <a:latin typeface="Microsoft Sans Serif"/>
                <a:cs typeface="Microsoft Sans Serif"/>
              </a:rPr>
              <a:t>pueden proporcionar </a:t>
            </a:r>
            <a:r>
              <a:rPr sz="700" spc="35" dirty="0">
                <a:latin typeface="Microsoft Sans Serif"/>
                <a:cs typeface="Microsoft Sans Serif"/>
              </a:rPr>
              <a:t> </a:t>
            </a:r>
            <a:r>
              <a:rPr sz="700" spc="25" dirty="0">
                <a:latin typeface="Microsoft Sans Serif"/>
                <a:cs typeface="Microsoft Sans Serif"/>
              </a:rPr>
              <a:t>protección</a:t>
            </a:r>
            <a:r>
              <a:rPr sz="700" dirty="0">
                <a:latin typeface="Microsoft Sans Serif"/>
                <a:cs typeface="Microsoft Sans Serif"/>
              </a:rPr>
              <a:t> </a:t>
            </a:r>
            <a:r>
              <a:rPr sz="700" spc="30" dirty="0">
                <a:latin typeface="Microsoft Sans Serif"/>
                <a:cs typeface="Microsoft Sans Serif"/>
              </a:rPr>
              <a:t>contra</a:t>
            </a:r>
            <a:r>
              <a:rPr sz="700" dirty="0">
                <a:latin typeface="Microsoft Sans Serif"/>
                <a:cs typeface="Microsoft Sans Serif"/>
              </a:rPr>
              <a:t> </a:t>
            </a:r>
            <a:r>
              <a:rPr sz="700" spc="25" dirty="0">
                <a:latin typeface="Microsoft Sans Serif"/>
                <a:cs typeface="Microsoft Sans Serif"/>
              </a:rPr>
              <a:t>pérdida</a:t>
            </a:r>
            <a:r>
              <a:rPr sz="700" dirty="0">
                <a:latin typeface="Microsoft Sans Serif"/>
                <a:cs typeface="Microsoft Sans Serif"/>
              </a:rPr>
              <a:t> </a:t>
            </a:r>
            <a:r>
              <a:rPr sz="700" spc="20" dirty="0">
                <a:latin typeface="Microsoft Sans Serif"/>
                <a:cs typeface="Microsoft Sans Serif"/>
              </a:rPr>
              <a:t>de</a:t>
            </a:r>
            <a:r>
              <a:rPr sz="700" dirty="0">
                <a:latin typeface="Microsoft Sans Serif"/>
                <a:cs typeface="Microsoft Sans Serif"/>
              </a:rPr>
              <a:t> </a:t>
            </a:r>
            <a:r>
              <a:rPr sz="700" spc="15" dirty="0">
                <a:latin typeface="Microsoft Sans Serif"/>
                <a:cs typeface="Microsoft Sans Serif"/>
              </a:rPr>
              <a:t>excitación</a:t>
            </a:r>
            <a:r>
              <a:rPr sz="700" dirty="0">
                <a:latin typeface="Microsoft Sans Serif"/>
                <a:cs typeface="Microsoft Sans Serif"/>
              </a:rPr>
              <a:t> </a:t>
            </a:r>
            <a:r>
              <a:rPr sz="700" spc="20" dirty="0">
                <a:latin typeface="Microsoft Sans Serif"/>
                <a:cs typeface="Microsoft Sans Serif"/>
              </a:rPr>
              <a:t>del</a:t>
            </a:r>
            <a:r>
              <a:rPr sz="700" dirty="0">
                <a:latin typeface="Microsoft Sans Serif"/>
                <a:cs typeface="Microsoft Sans Serif"/>
              </a:rPr>
              <a:t> </a:t>
            </a:r>
            <a:r>
              <a:rPr sz="700" spc="30" dirty="0">
                <a:latin typeface="Microsoft Sans Serif"/>
                <a:cs typeface="Microsoft Sans Serif"/>
              </a:rPr>
              <a:t>generador</a:t>
            </a:r>
            <a:r>
              <a:rPr sz="700" dirty="0">
                <a:latin typeface="Microsoft Sans Serif"/>
                <a:cs typeface="Microsoft Sans Serif"/>
              </a:rPr>
              <a:t> </a:t>
            </a:r>
            <a:r>
              <a:rPr sz="700" spc="15" dirty="0">
                <a:latin typeface="Microsoft Sans Serif"/>
                <a:cs typeface="Microsoft Sans Serif"/>
              </a:rPr>
              <a:t>desde</a:t>
            </a:r>
            <a:r>
              <a:rPr sz="700" dirty="0">
                <a:latin typeface="Microsoft Sans Serif"/>
                <a:cs typeface="Microsoft Sans Serif"/>
              </a:rPr>
              <a:t> </a:t>
            </a:r>
            <a:r>
              <a:rPr sz="700" spc="15" dirty="0">
                <a:latin typeface="Microsoft Sans Serif"/>
                <a:cs typeface="Microsoft Sans Serif"/>
              </a:rPr>
              <a:t>sin</a:t>
            </a:r>
            <a:r>
              <a:rPr sz="700" dirty="0">
                <a:latin typeface="Microsoft Sans Serif"/>
                <a:cs typeface="Microsoft Sans Serif"/>
              </a:rPr>
              <a:t> </a:t>
            </a:r>
            <a:r>
              <a:rPr sz="700" spc="15" dirty="0">
                <a:latin typeface="Microsoft Sans Serif"/>
                <a:cs typeface="Microsoft Sans Serif"/>
              </a:rPr>
              <a:t>carga</a:t>
            </a:r>
            <a:r>
              <a:rPr sz="700" dirty="0">
                <a:latin typeface="Microsoft Sans Serif"/>
                <a:cs typeface="Microsoft Sans Serif"/>
              </a:rPr>
              <a:t> </a:t>
            </a:r>
            <a:r>
              <a:rPr sz="700" spc="15" dirty="0">
                <a:latin typeface="Microsoft Sans Serif"/>
                <a:cs typeface="Microsoft Sans Serif"/>
              </a:rPr>
              <a:t>hasta </a:t>
            </a:r>
            <a:r>
              <a:rPr sz="700" spc="-170" dirty="0">
                <a:latin typeface="Microsoft Sans Serif"/>
                <a:cs typeface="Microsoft Sans Serif"/>
              </a:rPr>
              <a:t> </a:t>
            </a:r>
            <a:r>
              <a:rPr sz="700" spc="15" dirty="0">
                <a:latin typeface="Microsoft Sans Serif"/>
                <a:cs typeface="Microsoft Sans Serif"/>
              </a:rPr>
              <a:t>carga </a:t>
            </a:r>
            <a:r>
              <a:rPr sz="700" spc="20" dirty="0">
                <a:latin typeface="Microsoft Sans Serif"/>
                <a:cs typeface="Microsoft Sans Serif"/>
              </a:rPr>
              <a:t>completa, </a:t>
            </a:r>
            <a:r>
              <a:rPr sz="700" spc="25" dirty="0">
                <a:latin typeface="Microsoft Sans Serif"/>
                <a:cs typeface="Microsoft Sans Serif"/>
              </a:rPr>
              <a:t>siempre </a:t>
            </a:r>
            <a:r>
              <a:rPr sz="700" spc="30" dirty="0">
                <a:latin typeface="Microsoft Sans Serif"/>
                <a:cs typeface="Microsoft Sans Serif"/>
              </a:rPr>
              <a:t>que </a:t>
            </a:r>
            <a:r>
              <a:rPr sz="700" spc="10" dirty="0">
                <a:latin typeface="Microsoft Sans Serif"/>
                <a:cs typeface="Microsoft Sans Serif"/>
              </a:rPr>
              <a:t>la </a:t>
            </a:r>
            <a:r>
              <a:rPr sz="700" spc="15" dirty="0">
                <a:latin typeface="Microsoft Sans Serif"/>
                <a:cs typeface="Microsoft Sans Serif"/>
              </a:rPr>
              <a:t>reactancia </a:t>
            </a:r>
            <a:r>
              <a:rPr sz="700" spc="20" dirty="0">
                <a:latin typeface="Microsoft Sans Serif"/>
                <a:cs typeface="Microsoft Sans Serif"/>
              </a:rPr>
              <a:t>síncrona del </a:t>
            </a:r>
            <a:r>
              <a:rPr sz="700" spc="10" dirty="0">
                <a:latin typeface="Microsoft Sans Serif"/>
                <a:cs typeface="Microsoft Sans Serif"/>
              </a:rPr>
              <a:t>eje </a:t>
            </a:r>
            <a:r>
              <a:rPr sz="700" spc="25" dirty="0">
                <a:latin typeface="Microsoft Sans Serif"/>
                <a:cs typeface="Microsoft Sans Serif"/>
              </a:rPr>
              <a:t>directo </a:t>
            </a:r>
            <a:r>
              <a:rPr sz="700" spc="20" dirty="0">
                <a:latin typeface="Microsoft Sans Serif"/>
                <a:cs typeface="Microsoft Sans Serif"/>
              </a:rPr>
              <a:t>del </a:t>
            </a:r>
            <a:r>
              <a:rPr sz="700" spc="25" dirty="0">
                <a:latin typeface="Microsoft Sans Serif"/>
                <a:cs typeface="Microsoft Sans Serif"/>
              </a:rPr>
              <a:t> </a:t>
            </a:r>
            <a:r>
              <a:rPr sz="700" spc="30" dirty="0">
                <a:latin typeface="Microsoft Sans Serif"/>
                <a:cs typeface="Microsoft Sans Serif"/>
              </a:rPr>
              <a:t>generador</a:t>
            </a:r>
            <a:r>
              <a:rPr sz="700" spc="-10" dirty="0">
                <a:latin typeface="Microsoft Sans Serif"/>
                <a:cs typeface="Microsoft Sans Serif"/>
              </a:rPr>
              <a:t> </a:t>
            </a:r>
            <a:r>
              <a:rPr sz="700" spc="5" dirty="0">
                <a:latin typeface="Microsoft Sans Serif"/>
                <a:cs typeface="Microsoft Sans Serif"/>
              </a:rPr>
              <a:t>oscile</a:t>
            </a:r>
            <a:r>
              <a:rPr sz="700" spc="-5" dirty="0">
                <a:latin typeface="Microsoft Sans Serif"/>
                <a:cs typeface="Microsoft Sans Serif"/>
              </a:rPr>
              <a:t> </a:t>
            </a:r>
            <a:r>
              <a:rPr sz="700" spc="30" dirty="0">
                <a:latin typeface="Microsoft Sans Serif"/>
                <a:cs typeface="Microsoft Sans Serif"/>
              </a:rPr>
              <a:t>entre</a:t>
            </a:r>
            <a:r>
              <a:rPr sz="700" spc="-5" dirty="0">
                <a:latin typeface="Microsoft Sans Serif"/>
                <a:cs typeface="Microsoft Sans Serif"/>
              </a:rPr>
              <a:t> </a:t>
            </a:r>
            <a:r>
              <a:rPr sz="700" spc="5" dirty="0">
                <a:latin typeface="Microsoft Sans Serif"/>
                <a:cs typeface="Microsoft Sans Serif"/>
              </a:rPr>
              <a:t>1,0</a:t>
            </a:r>
            <a:r>
              <a:rPr sz="700" spc="-5" dirty="0">
                <a:latin typeface="Microsoft Sans Serif"/>
                <a:cs typeface="Microsoft Sans Serif"/>
              </a:rPr>
              <a:t> </a:t>
            </a:r>
            <a:r>
              <a:rPr sz="700" spc="5" dirty="0">
                <a:latin typeface="Microsoft Sans Serif"/>
                <a:cs typeface="Microsoft Sans Serif"/>
              </a:rPr>
              <a:t>y</a:t>
            </a:r>
            <a:r>
              <a:rPr sz="700" spc="-5" dirty="0">
                <a:latin typeface="Microsoft Sans Serif"/>
                <a:cs typeface="Microsoft Sans Serif"/>
              </a:rPr>
              <a:t> </a:t>
            </a:r>
            <a:r>
              <a:rPr sz="700" spc="5" dirty="0">
                <a:latin typeface="Microsoft Sans Serif"/>
                <a:cs typeface="Microsoft Sans Serif"/>
              </a:rPr>
              <a:t>1,2</a:t>
            </a:r>
            <a:r>
              <a:rPr sz="700" spc="-5" dirty="0">
                <a:latin typeface="Microsoft Sans Serif"/>
                <a:cs typeface="Microsoft Sans Serif"/>
              </a:rPr>
              <a:t> </a:t>
            </a:r>
            <a:r>
              <a:rPr sz="700" spc="25" dirty="0">
                <a:latin typeface="Microsoft Sans Serif"/>
                <a:cs typeface="Microsoft Sans Serif"/>
              </a:rPr>
              <a:t>pu.</a:t>
            </a:r>
            <a:endParaRPr sz="700">
              <a:latin typeface="Microsoft Sans Serif"/>
              <a:cs typeface="Microsoft Sans Serif"/>
            </a:endParaRPr>
          </a:p>
          <a:p>
            <a:pPr marL="12700" marR="43815" indent="154940">
              <a:lnSpc>
                <a:spcPts val="1200"/>
              </a:lnSpc>
              <a:spcBef>
                <a:spcPts val="100"/>
              </a:spcBef>
            </a:pPr>
            <a:r>
              <a:rPr sz="650" spc="10" dirty="0">
                <a:latin typeface="Microsoft Sans Serif"/>
                <a:cs typeface="Microsoft Sans Serif"/>
              </a:rPr>
              <a:t>Tenga </a:t>
            </a:r>
            <a:r>
              <a:rPr sz="650" spc="20" dirty="0">
                <a:latin typeface="Microsoft Sans Serif"/>
                <a:cs typeface="Microsoft Sans Serif"/>
              </a:rPr>
              <a:t>en cuenta </a:t>
            </a:r>
            <a:r>
              <a:rPr sz="650" spc="25" dirty="0">
                <a:latin typeface="Microsoft Sans Serif"/>
                <a:cs typeface="Microsoft Sans Serif"/>
              </a:rPr>
              <a:t>que </a:t>
            </a:r>
            <a:r>
              <a:rPr sz="650" spc="10" dirty="0">
                <a:latin typeface="Microsoft Sans Serif"/>
                <a:cs typeface="Microsoft Sans Serif"/>
              </a:rPr>
              <a:t>el </a:t>
            </a:r>
            <a:r>
              <a:rPr sz="650" spc="30" dirty="0">
                <a:latin typeface="Microsoft Sans Serif"/>
                <a:cs typeface="Microsoft Sans Serif"/>
              </a:rPr>
              <a:t>limitador </a:t>
            </a:r>
            <a:r>
              <a:rPr sz="650" spc="20" dirty="0">
                <a:latin typeface="Microsoft Sans Serif"/>
                <a:cs typeface="Microsoft Sans Serif"/>
              </a:rPr>
              <a:t>de </a:t>
            </a:r>
            <a:r>
              <a:rPr sz="650" spc="15" dirty="0">
                <a:latin typeface="Microsoft Sans Serif"/>
                <a:cs typeface="Microsoft Sans Serif"/>
              </a:rPr>
              <a:t>excitación </a:t>
            </a:r>
            <a:r>
              <a:rPr sz="650" spc="35" dirty="0">
                <a:latin typeface="Microsoft Sans Serif"/>
                <a:cs typeface="Microsoft Sans Serif"/>
              </a:rPr>
              <a:t>mínima </a:t>
            </a:r>
            <a:r>
              <a:rPr sz="650" spc="-20" dirty="0">
                <a:latin typeface="Microsoft Sans Serif"/>
                <a:cs typeface="Microsoft Sans Serif"/>
              </a:rPr>
              <a:t>(MEL) </a:t>
            </a:r>
            <a:r>
              <a:rPr sz="650" spc="5" dirty="0">
                <a:latin typeface="Microsoft Sans Serif"/>
                <a:cs typeface="Microsoft Sans Serif"/>
              </a:rPr>
              <a:t>y </a:t>
            </a:r>
            <a:r>
              <a:rPr sz="650" spc="10" dirty="0">
                <a:latin typeface="Microsoft Sans Serif"/>
                <a:cs typeface="Microsoft Sans Serif"/>
              </a:rPr>
              <a:t>la </a:t>
            </a:r>
            <a:r>
              <a:rPr sz="650" spc="15" dirty="0">
                <a:latin typeface="Microsoft Sans Serif"/>
                <a:cs typeface="Microsoft Sans Serif"/>
              </a:rPr>
              <a:t> característica </a:t>
            </a:r>
            <a:r>
              <a:rPr sz="650" spc="20" dirty="0">
                <a:latin typeface="Microsoft Sans Serif"/>
                <a:cs typeface="Microsoft Sans Serif"/>
              </a:rPr>
              <a:t>de </a:t>
            </a:r>
            <a:r>
              <a:rPr sz="650" spc="25" dirty="0">
                <a:latin typeface="Microsoft Sans Serif"/>
                <a:cs typeface="Microsoft Sans Serif"/>
              </a:rPr>
              <a:t>pérdida </a:t>
            </a:r>
            <a:r>
              <a:rPr sz="650" spc="20" dirty="0">
                <a:latin typeface="Microsoft Sans Serif"/>
                <a:cs typeface="Microsoft Sans Serif"/>
              </a:rPr>
              <a:t>de </a:t>
            </a:r>
            <a:r>
              <a:rPr sz="650" spc="25" dirty="0">
                <a:latin typeface="Microsoft Sans Serif"/>
                <a:cs typeface="Microsoft Sans Serif"/>
              </a:rPr>
              <a:t>campo deben </a:t>
            </a:r>
            <a:r>
              <a:rPr sz="650" spc="20" dirty="0">
                <a:latin typeface="Microsoft Sans Serif"/>
                <a:cs typeface="Microsoft Sans Serif"/>
              </a:rPr>
              <a:t>coordinarse para </a:t>
            </a:r>
            <a:r>
              <a:rPr sz="650" spc="25" dirty="0">
                <a:latin typeface="Microsoft Sans Serif"/>
                <a:cs typeface="Microsoft Sans Serif"/>
              </a:rPr>
              <a:t>que </a:t>
            </a:r>
            <a:r>
              <a:rPr sz="650" dirty="0">
                <a:latin typeface="Microsoft Sans Serif"/>
                <a:cs typeface="Microsoft Sans Serif"/>
              </a:rPr>
              <a:t>sus </a:t>
            </a:r>
            <a:r>
              <a:rPr sz="650" spc="5" dirty="0">
                <a:latin typeface="Microsoft Sans Serif"/>
                <a:cs typeface="Microsoft Sans Serif"/>
              </a:rPr>
              <a:t> </a:t>
            </a:r>
            <a:r>
              <a:rPr sz="650" spc="10" dirty="0">
                <a:latin typeface="Microsoft Sans Serif"/>
                <a:cs typeface="Microsoft Sans Serif"/>
              </a:rPr>
              <a:t>características</a:t>
            </a:r>
            <a:r>
              <a:rPr sz="650" dirty="0">
                <a:latin typeface="Microsoft Sans Serif"/>
                <a:cs typeface="Microsoft Sans Serif"/>
              </a:rPr>
              <a:t> </a:t>
            </a:r>
            <a:r>
              <a:rPr sz="650" spc="35" dirty="0">
                <a:latin typeface="Microsoft Sans Serif"/>
                <a:cs typeface="Microsoft Sans Serif"/>
              </a:rPr>
              <a:t>no</a:t>
            </a:r>
            <a:r>
              <a:rPr sz="650" dirty="0">
                <a:latin typeface="Microsoft Sans Serif"/>
                <a:cs typeface="Microsoft Sans Serif"/>
              </a:rPr>
              <a:t> </a:t>
            </a:r>
            <a:r>
              <a:rPr sz="650" spc="-5" dirty="0">
                <a:latin typeface="Microsoft Sans Serif"/>
                <a:cs typeface="Microsoft Sans Serif"/>
              </a:rPr>
              <a:t>se</a:t>
            </a:r>
            <a:r>
              <a:rPr sz="650" dirty="0">
                <a:latin typeface="Microsoft Sans Serif"/>
                <a:cs typeface="Microsoft Sans Serif"/>
              </a:rPr>
              <a:t> </a:t>
            </a:r>
            <a:r>
              <a:rPr sz="650" spc="25" dirty="0">
                <a:latin typeface="Microsoft Sans Serif"/>
                <a:cs typeface="Microsoft Sans Serif"/>
              </a:rPr>
              <a:t>superpongan</a:t>
            </a:r>
            <a:r>
              <a:rPr sz="650" dirty="0">
                <a:latin typeface="Microsoft Sans Serif"/>
                <a:cs typeface="Microsoft Sans Serif"/>
              </a:rPr>
              <a:t> </a:t>
            </a:r>
            <a:r>
              <a:rPr sz="650" spc="15" dirty="0">
                <a:latin typeface="Microsoft Sans Serif"/>
                <a:cs typeface="Microsoft Sans Serif"/>
              </a:rPr>
              <a:t>(consulte</a:t>
            </a:r>
            <a:r>
              <a:rPr sz="650" dirty="0">
                <a:latin typeface="Microsoft Sans Serif"/>
                <a:cs typeface="Microsoft Sans Serif"/>
              </a:rPr>
              <a:t> </a:t>
            </a:r>
            <a:r>
              <a:rPr sz="650" spc="10" dirty="0">
                <a:latin typeface="Microsoft Sans Serif"/>
                <a:cs typeface="Microsoft Sans Serif"/>
              </a:rPr>
              <a:t>la</a:t>
            </a:r>
            <a:r>
              <a:rPr sz="650" dirty="0">
                <a:latin typeface="Microsoft Sans Serif"/>
                <a:cs typeface="Microsoft Sans Serif"/>
              </a:rPr>
              <a:t> </a:t>
            </a:r>
            <a:r>
              <a:rPr sz="650" spc="-5" dirty="0">
                <a:latin typeface="Microsoft Sans Serif"/>
                <a:cs typeface="Microsoft Sans Serif"/>
              </a:rPr>
              <a:t>Fig.</a:t>
            </a:r>
            <a:r>
              <a:rPr sz="650" dirty="0">
                <a:latin typeface="Microsoft Sans Serif"/>
                <a:cs typeface="Microsoft Sans Serif"/>
              </a:rPr>
              <a:t> </a:t>
            </a:r>
            <a:r>
              <a:rPr sz="650" spc="-10" dirty="0">
                <a:latin typeface="Microsoft Sans Serif"/>
                <a:cs typeface="Microsoft Sans Serif"/>
              </a:rPr>
              <a:t>4).</a:t>
            </a:r>
            <a:r>
              <a:rPr sz="650" dirty="0">
                <a:latin typeface="Microsoft Sans Serif"/>
                <a:cs typeface="Microsoft Sans Serif"/>
              </a:rPr>
              <a:t> </a:t>
            </a:r>
            <a:r>
              <a:rPr sz="650" spc="-30" dirty="0">
                <a:latin typeface="Microsoft Sans Serif"/>
                <a:cs typeface="Microsoft Sans Serif"/>
              </a:rPr>
              <a:t>El</a:t>
            </a:r>
            <a:r>
              <a:rPr sz="650" dirty="0">
                <a:latin typeface="Microsoft Sans Serif"/>
                <a:cs typeface="Microsoft Sans Serif"/>
              </a:rPr>
              <a:t> </a:t>
            </a:r>
            <a:r>
              <a:rPr sz="650" spc="-15" dirty="0">
                <a:latin typeface="Microsoft Sans Serif"/>
                <a:cs typeface="Microsoft Sans Serif"/>
              </a:rPr>
              <a:t>MEL</a:t>
            </a:r>
            <a:r>
              <a:rPr sz="650" dirty="0">
                <a:latin typeface="Microsoft Sans Serif"/>
                <a:cs typeface="Microsoft Sans Serif"/>
              </a:rPr>
              <a:t> </a:t>
            </a:r>
            <a:r>
              <a:rPr sz="650" spc="15" dirty="0">
                <a:latin typeface="Microsoft Sans Serif"/>
                <a:cs typeface="Microsoft Sans Serif"/>
              </a:rPr>
              <a:t>evita</a:t>
            </a:r>
            <a:r>
              <a:rPr sz="650" dirty="0">
                <a:latin typeface="Microsoft Sans Serif"/>
                <a:cs typeface="Microsoft Sans Serif"/>
              </a:rPr>
              <a:t> las </a:t>
            </a:r>
            <a:r>
              <a:rPr sz="650" spc="15" dirty="0">
                <a:latin typeface="Microsoft Sans Serif"/>
                <a:cs typeface="Microsoft Sans Serif"/>
              </a:rPr>
              <a:t>excursiones </a:t>
            </a:r>
            <a:r>
              <a:rPr sz="650" spc="-160" dirty="0">
                <a:latin typeface="Microsoft Sans Serif"/>
                <a:cs typeface="Microsoft Sans Serif"/>
              </a:rPr>
              <a:t> </a:t>
            </a:r>
            <a:r>
              <a:rPr sz="650" spc="20" dirty="0">
                <a:latin typeface="Microsoft Sans Serif"/>
                <a:cs typeface="Microsoft Sans Serif"/>
              </a:rPr>
              <a:t>del var principal </a:t>
            </a:r>
            <a:r>
              <a:rPr sz="650" spc="10" dirty="0">
                <a:latin typeface="Microsoft Sans Serif"/>
                <a:cs typeface="Microsoft Sans Serif"/>
              </a:rPr>
              <a:t>hacia la </a:t>
            </a:r>
            <a:r>
              <a:rPr sz="650" spc="15" dirty="0">
                <a:latin typeface="Microsoft Sans Serif"/>
                <a:cs typeface="Microsoft Sans Serif"/>
              </a:rPr>
              <a:t>característica </a:t>
            </a:r>
            <a:r>
              <a:rPr sz="650" spc="20" dirty="0">
                <a:latin typeface="Microsoft Sans Serif"/>
                <a:cs typeface="Microsoft Sans Serif"/>
              </a:rPr>
              <a:t>de </a:t>
            </a:r>
            <a:r>
              <a:rPr sz="650" spc="25" dirty="0">
                <a:latin typeface="Microsoft Sans Serif"/>
                <a:cs typeface="Microsoft Sans Serif"/>
              </a:rPr>
              <a:t>pérdida </a:t>
            </a:r>
            <a:r>
              <a:rPr sz="650" spc="20" dirty="0">
                <a:latin typeface="Microsoft Sans Serif"/>
                <a:cs typeface="Microsoft Sans Serif"/>
              </a:rPr>
              <a:t>de </a:t>
            </a:r>
            <a:r>
              <a:rPr sz="650" spc="25" dirty="0">
                <a:latin typeface="Microsoft Sans Serif"/>
                <a:cs typeface="Microsoft Sans Serif"/>
              </a:rPr>
              <a:t>campo </a:t>
            </a:r>
            <a:r>
              <a:rPr sz="650" spc="20" dirty="0">
                <a:latin typeface="Microsoft Sans Serif"/>
                <a:cs typeface="Microsoft Sans Serif"/>
              </a:rPr>
              <a:t>para evitar </a:t>
            </a:r>
            <a:r>
              <a:rPr sz="650" spc="10" dirty="0">
                <a:latin typeface="Microsoft Sans Serif"/>
                <a:cs typeface="Microsoft Sans Serif"/>
              </a:rPr>
              <a:t>el </a:t>
            </a:r>
            <a:r>
              <a:rPr sz="650" spc="25" dirty="0">
                <a:latin typeface="Microsoft Sans Serif"/>
                <a:cs typeface="Microsoft Sans Serif"/>
              </a:rPr>
              <a:t>mal </a:t>
            </a:r>
            <a:r>
              <a:rPr sz="650" spc="30" dirty="0">
                <a:latin typeface="Microsoft Sans Serif"/>
                <a:cs typeface="Microsoft Sans Serif"/>
              </a:rPr>
              <a:t> funcionamiento</a:t>
            </a:r>
            <a:r>
              <a:rPr sz="650" spc="-5" dirty="0">
                <a:latin typeface="Microsoft Sans Serif"/>
                <a:cs typeface="Microsoft Sans Serif"/>
              </a:rPr>
              <a:t> </a:t>
            </a:r>
            <a:r>
              <a:rPr sz="650" spc="20" dirty="0">
                <a:latin typeface="Microsoft Sans Serif"/>
                <a:cs typeface="Microsoft Sans Serif"/>
              </a:rPr>
              <a:t>del</a:t>
            </a:r>
            <a:r>
              <a:rPr sz="650" spc="-5" dirty="0">
                <a:latin typeface="Microsoft Sans Serif"/>
                <a:cs typeface="Microsoft Sans Serif"/>
              </a:rPr>
              <a:t> </a:t>
            </a:r>
            <a:r>
              <a:rPr sz="650" spc="20" dirty="0">
                <a:latin typeface="Microsoft Sans Serif"/>
                <a:cs typeface="Microsoft Sans Serif"/>
              </a:rPr>
              <a:t>relé</a:t>
            </a:r>
            <a:r>
              <a:rPr sz="650" spc="-5" dirty="0">
                <a:latin typeface="Microsoft Sans Serif"/>
                <a:cs typeface="Microsoft Sans Serif"/>
              </a:rPr>
              <a:t> </a:t>
            </a:r>
            <a:r>
              <a:rPr sz="650" spc="30" dirty="0">
                <a:latin typeface="Microsoft Sans Serif"/>
                <a:cs typeface="Microsoft Sans Serif"/>
              </a:rPr>
              <a:t>durante</a:t>
            </a:r>
            <a:r>
              <a:rPr sz="650" spc="-5" dirty="0">
                <a:latin typeface="Microsoft Sans Serif"/>
                <a:cs typeface="Microsoft Sans Serif"/>
              </a:rPr>
              <a:t> </a:t>
            </a:r>
            <a:r>
              <a:rPr sz="650" spc="10" dirty="0">
                <a:latin typeface="Microsoft Sans Serif"/>
                <a:cs typeface="Microsoft Sans Serif"/>
              </a:rPr>
              <a:t>los</a:t>
            </a:r>
            <a:r>
              <a:rPr sz="650" spc="-5" dirty="0">
                <a:latin typeface="Microsoft Sans Serif"/>
                <a:cs typeface="Microsoft Sans Serif"/>
              </a:rPr>
              <a:t> </a:t>
            </a:r>
            <a:r>
              <a:rPr sz="650" spc="25" dirty="0">
                <a:latin typeface="Microsoft Sans Serif"/>
                <a:cs typeface="Microsoft Sans Serif"/>
              </a:rPr>
              <a:t>transitorios</a:t>
            </a:r>
            <a:r>
              <a:rPr sz="650" spc="-5" dirty="0">
                <a:latin typeface="Microsoft Sans Serif"/>
                <a:cs typeface="Microsoft Sans Serif"/>
              </a:rPr>
              <a:t> </a:t>
            </a:r>
            <a:r>
              <a:rPr sz="650" spc="20" dirty="0">
                <a:latin typeface="Microsoft Sans Serif"/>
                <a:cs typeface="Microsoft Sans Serif"/>
              </a:rPr>
              <a:t>del</a:t>
            </a:r>
            <a:r>
              <a:rPr sz="650" spc="-5" dirty="0">
                <a:latin typeface="Microsoft Sans Serif"/>
                <a:cs typeface="Microsoft Sans Serif"/>
              </a:rPr>
              <a:t> </a:t>
            </a:r>
            <a:r>
              <a:rPr sz="650" spc="10" dirty="0">
                <a:latin typeface="Microsoft Sans Serif"/>
                <a:cs typeface="Microsoft Sans Serif"/>
              </a:rPr>
              <a:t>sistema.</a:t>
            </a:r>
            <a:endParaRPr sz="650">
              <a:latin typeface="Microsoft Sans Serif"/>
              <a:cs typeface="Microsoft Sans Serif"/>
            </a:endParaRPr>
          </a:p>
        </p:txBody>
      </p:sp>
      <p:sp>
        <p:nvSpPr>
          <p:cNvPr id="93" name="object 93"/>
          <p:cNvSpPr txBox="1"/>
          <p:nvPr/>
        </p:nvSpPr>
        <p:spPr>
          <a:xfrm>
            <a:off x="12465757" y="4810264"/>
            <a:ext cx="296539" cy="120546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sz="700" spc="-35" dirty="0">
                <a:latin typeface="Microsoft Sans Serif"/>
                <a:cs typeface="Microsoft Sans Serif"/>
              </a:rPr>
              <a:t>+X</a:t>
            </a:r>
            <a:endParaRPr sz="700">
              <a:latin typeface="Microsoft Sans Serif"/>
              <a:cs typeface="Microsoft Sans Serif"/>
            </a:endParaRPr>
          </a:p>
        </p:txBody>
      </p:sp>
      <p:sp>
        <p:nvSpPr>
          <p:cNvPr id="94" name="object 94"/>
          <p:cNvSpPr txBox="1"/>
          <p:nvPr/>
        </p:nvSpPr>
        <p:spPr>
          <a:xfrm>
            <a:off x="9625904" y="4862073"/>
            <a:ext cx="347667" cy="120546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sz="700" spc="5" dirty="0">
                <a:latin typeface="Microsoft Sans Serif"/>
                <a:cs typeface="Microsoft Sans Serif"/>
              </a:rPr>
              <a:t>0,5</a:t>
            </a:r>
            <a:endParaRPr sz="700">
              <a:latin typeface="Microsoft Sans Serif"/>
              <a:cs typeface="Microsoft Sans Serif"/>
            </a:endParaRPr>
          </a:p>
        </p:txBody>
      </p:sp>
      <p:sp>
        <p:nvSpPr>
          <p:cNvPr id="95" name="object 95"/>
          <p:cNvSpPr txBox="1"/>
          <p:nvPr/>
        </p:nvSpPr>
        <p:spPr>
          <a:xfrm>
            <a:off x="9636527" y="5150086"/>
            <a:ext cx="289236" cy="120546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sz="700" spc="140" dirty="0">
                <a:latin typeface="Microsoft Sans Serif"/>
                <a:cs typeface="Microsoft Sans Serif"/>
              </a:rPr>
              <a:t>–</a:t>
            </a:r>
            <a:r>
              <a:rPr sz="700" spc="-75" dirty="0">
                <a:latin typeface="Microsoft Sans Serif"/>
                <a:cs typeface="Microsoft Sans Serif"/>
              </a:rPr>
              <a:t>R</a:t>
            </a:r>
            <a:endParaRPr sz="700">
              <a:latin typeface="Microsoft Sans Serif"/>
              <a:cs typeface="Microsoft Sans Serif"/>
            </a:endParaRPr>
          </a:p>
        </p:txBody>
      </p:sp>
      <p:sp>
        <p:nvSpPr>
          <p:cNvPr id="96" name="object 96"/>
          <p:cNvSpPr txBox="1"/>
          <p:nvPr/>
        </p:nvSpPr>
        <p:spPr>
          <a:xfrm>
            <a:off x="15592987" y="5151643"/>
            <a:ext cx="303843" cy="120546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sz="700" spc="-40" dirty="0">
                <a:latin typeface="Microsoft Sans Serif"/>
                <a:cs typeface="Microsoft Sans Serif"/>
              </a:rPr>
              <a:t>+R</a:t>
            </a:r>
            <a:endParaRPr sz="700">
              <a:latin typeface="Microsoft Sans Serif"/>
              <a:cs typeface="Microsoft Sans Serif"/>
            </a:endParaRPr>
          </a:p>
        </p:txBody>
      </p:sp>
      <p:sp>
        <p:nvSpPr>
          <p:cNvPr id="97" name="object 97"/>
          <p:cNvSpPr txBox="1"/>
          <p:nvPr/>
        </p:nvSpPr>
        <p:spPr>
          <a:xfrm>
            <a:off x="10242974" y="5276576"/>
            <a:ext cx="1706197" cy="120546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sz="350" spc="15" dirty="0">
                <a:latin typeface="Microsoft Sans Serif"/>
                <a:cs typeface="Microsoft Sans Serif"/>
              </a:rPr>
              <a:t>diámetro </a:t>
            </a:r>
            <a:r>
              <a:rPr sz="700" spc="-204" dirty="0">
                <a:latin typeface="Microsoft Sans Serif"/>
                <a:cs typeface="Microsoft Sans Serif"/>
              </a:rPr>
              <a:t>m</a:t>
            </a:r>
            <a:r>
              <a:rPr sz="650" spc="50" dirty="0">
                <a:latin typeface="Microsoft Sans Serif"/>
                <a:cs typeface="Microsoft Sans Serif"/>
              </a:rPr>
              <a:t>t</a:t>
            </a:r>
            <a:r>
              <a:rPr sz="650" spc="-325" dirty="0">
                <a:latin typeface="Microsoft Sans Serif"/>
                <a:cs typeface="Microsoft Sans Serif"/>
              </a:rPr>
              <a:t>e</a:t>
            </a:r>
            <a:r>
              <a:rPr sz="700" spc="20" dirty="0">
                <a:latin typeface="Microsoft Sans Serif"/>
                <a:cs typeface="Microsoft Sans Serif"/>
              </a:rPr>
              <a:t>i</a:t>
            </a:r>
            <a:r>
              <a:rPr sz="700" spc="-40" dirty="0">
                <a:latin typeface="Microsoft Sans Serif"/>
                <a:cs typeface="Microsoft Sans Serif"/>
              </a:rPr>
              <a:t> </a:t>
            </a:r>
            <a:r>
              <a:rPr sz="650" spc="50" dirty="0">
                <a:latin typeface="Microsoft Sans Serif"/>
                <a:cs typeface="Microsoft Sans Serif"/>
              </a:rPr>
              <a:t>r</a:t>
            </a:r>
            <a:r>
              <a:rPr sz="650" spc="-5" dirty="0">
                <a:latin typeface="Microsoft Sans Serif"/>
                <a:cs typeface="Microsoft Sans Serif"/>
              </a:rPr>
              <a:t> </a:t>
            </a:r>
            <a:r>
              <a:rPr sz="650" spc="-10" dirty="0">
                <a:latin typeface="Microsoft Sans Serif"/>
                <a:cs typeface="Microsoft Sans Serif"/>
              </a:rPr>
              <a:t>=</a:t>
            </a:r>
            <a:r>
              <a:rPr sz="650" spc="-5" dirty="0">
                <a:latin typeface="Microsoft Sans Serif"/>
                <a:cs typeface="Microsoft Sans Serif"/>
              </a:rPr>
              <a:t> </a:t>
            </a:r>
            <a:r>
              <a:rPr sz="650" dirty="0">
                <a:latin typeface="Microsoft Sans Serif"/>
                <a:cs typeface="Microsoft Sans Serif"/>
              </a:rPr>
              <a:t>1,0 </a:t>
            </a:r>
            <a:r>
              <a:rPr sz="650" spc="-75" dirty="0">
                <a:latin typeface="Microsoft Sans Serif"/>
                <a:cs typeface="Microsoft Sans Serif"/>
              </a:rPr>
              <a:t> </a:t>
            </a:r>
            <a:r>
              <a:rPr sz="700" spc="40" dirty="0">
                <a:latin typeface="Microsoft Sans Serif"/>
                <a:cs typeface="Microsoft Sans Serif"/>
              </a:rPr>
              <a:t>pu</a:t>
            </a:r>
            <a:endParaRPr sz="700">
              <a:latin typeface="Microsoft Sans Serif"/>
              <a:cs typeface="Microsoft Sans Serif"/>
            </a:endParaRPr>
          </a:p>
        </p:txBody>
      </p:sp>
      <p:sp>
        <p:nvSpPr>
          <p:cNvPr id="98" name="object 98"/>
          <p:cNvSpPr txBox="1"/>
          <p:nvPr/>
        </p:nvSpPr>
        <p:spPr>
          <a:xfrm>
            <a:off x="14790228" y="5323849"/>
            <a:ext cx="226422" cy="120546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sz="700" u="sng" spc="-60" dirty="0">
                <a:uFill>
                  <a:solidFill>
                    <a:srgbClr val="000000"/>
                  </a:solidFill>
                </a:uFill>
                <a:latin typeface="Microsoft Sans Serif"/>
                <a:cs typeface="Microsoft Sans Serif"/>
              </a:rPr>
              <a:t>X</a:t>
            </a:r>
            <a:r>
              <a:rPr sz="700" u="sng" spc="-75" dirty="0">
                <a:uFill>
                  <a:solidFill>
                    <a:srgbClr val="000000"/>
                  </a:solidFill>
                </a:uFill>
                <a:latin typeface="Microsoft Sans Serif"/>
                <a:cs typeface="Microsoft Sans Serif"/>
              </a:rPr>
              <a:t>′</a:t>
            </a:r>
            <a:endParaRPr sz="700">
              <a:latin typeface="Microsoft Sans Serif"/>
              <a:cs typeface="Microsoft Sans Serif"/>
            </a:endParaRPr>
          </a:p>
        </p:txBody>
      </p:sp>
      <p:sp>
        <p:nvSpPr>
          <p:cNvPr id="99" name="object 99"/>
          <p:cNvSpPr txBox="1"/>
          <p:nvPr/>
        </p:nvSpPr>
        <p:spPr>
          <a:xfrm>
            <a:off x="13904329" y="5386316"/>
            <a:ext cx="1173011" cy="120546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38100">
              <a:lnSpc>
                <a:spcPct val="100000"/>
              </a:lnSpc>
              <a:spcBef>
                <a:spcPts val="100"/>
              </a:spcBef>
            </a:pPr>
            <a:r>
              <a:rPr sz="300" spc="5" dirty="0">
                <a:latin typeface="Microsoft Sans Serif"/>
                <a:cs typeface="Microsoft Sans Serif"/>
              </a:rPr>
              <a:t>Compensación</a:t>
            </a:r>
            <a:r>
              <a:rPr sz="300" spc="20" dirty="0">
                <a:latin typeface="Microsoft Sans Serif"/>
                <a:cs typeface="Microsoft Sans Serif"/>
              </a:rPr>
              <a:t> </a:t>
            </a:r>
            <a:r>
              <a:rPr sz="300" spc="-5" dirty="0">
                <a:latin typeface="Microsoft Sans Serif"/>
                <a:cs typeface="Microsoft Sans Serif"/>
              </a:rPr>
              <a:t>=</a:t>
            </a:r>
            <a:r>
              <a:rPr sz="300" spc="85" dirty="0">
                <a:latin typeface="Microsoft Sans Serif"/>
                <a:cs typeface="Microsoft Sans Serif"/>
              </a:rPr>
              <a:t>   </a:t>
            </a:r>
            <a:r>
              <a:rPr sz="300" spc="90" dirty="0">
                <a:latin typeface="Microsoft Sans Serif"/>
                <a:cs typeface="Microsoft Sans Serif"/>
              </a:rPr>
              <a:t> </a:t>
            </a:r>
            <a:r>
              <a:rPr sz="1050" spc="15" baseline="-39682" dirty="0">
                <a:latin typeface="Microsoft Sans Serif"/>
                <a:cs typeface="Microsoft Sans Serif"/>
              </a:rPr>
              <a:t>2</a:t>
            </a:r>
            <a:endParaRPr sz="1050" baseline="-39682">
              <a:latin typeface="Microsoft Sans Serif"/>
              <a:cs typeface="Microsoft Sans Serif"/>
            </a:endParaRPr>
          </a:p>
        </p:txBody>
      </p:sp>
      <p:sp>
        <p:nvSpPr>
          <p:cNvPr id="100" name="object 100"/>
          <p:cNvSpPr txBox="1"/>
          <p:nvPr/>
        </p:nvSpPr>
        <p:spPr>
          <a:xfrm>
            <a:off x="14926620" y="5386170"/>
            <a:ext cx="131471" cy="74379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sz="400" spc="20" dirty="0">
                <a:latin typeface="Microsoft Sans Serif"/>
                <a:cs typeface="Microsoft Sans Serif"/>
              </a:rPr>
              <a:t>d</a:t>
            </a:r>
            <a:endParaRPr sz="400">
              <a:latin typeface="Microsoft Sans Serif"/>
              <a:cs typeface="Microsoft Sans Serif"/>
            </a:endParaRPr>
          </a:p>
        </p:txBody>
      </p:sp>
      <p:sp>
        <p:nvSpPr>
          <p:cNvPr id="101" name="object 101"/>
          <p:cNvSpPr txBox="1"/>
          <p:nvPr/>
        </p:nvSpPr>
        <p:spPr>
          <a:xfrm>
            <a:off x="9650550" y="5881620"/>
            <a:ext cx="331598" cy="120546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sz="700" spc="140" dirty="0">
                <a:latin typeface="Microsoft Sans Serif"/>
                <a:cs typeface="Microsoft Sans Serif"/>
              </a:rPr>
              <a:t>–</a:t>
            </a:r>
            <a:r>
              <a:rPr sz="700" spc="-5" dirty="0">
                <a:latin typeface="Microsoft Sans Serif"/>
                <a:cs typeface="Microsoft Sans Serif"/>
              </a:rPr>
              <a:t> </a:t>
            </a:r>
            <a:r>
              <a:rPr sz="700" spc="10" dirty="0">
                <a:latin typeface="Microsoft Sans Serif"/>
                <a:cs typeface="Microsoft Sans Serif"/>
              </a:rPr>
              <a:t>1</a:t>
            </a:r>
            <a:endParaRPr sz="700">
              <a:latin typeface="Microsoft Sans Serif"/>
              <a:cs typeface="Microsoft Sans Serif"/>
            </a:endParaRPr>
          </a:p>
        </p:txBody>
      </p:sp>
      <p:sp>
        <p:nvSpPr>
          <p:cNvPr id="102" name="object 102"/>
          <p:cNvSpPr txBox="1"/>
          <p:nvPr/>
        </p:nvSpPr>
        <p:spPr>
          <a:xfrm>
            <a:off x="9650550" y="6564378"/>
            <a:ext cx="331598" cy="120546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sz="700" spc="140" dirty="0">
                <a:latin typeface="Microsoft Sans Serif"/>
                <a:cs typeface="Microsoft Sans Serif"/>
              </a:rPr>
              <a:t>–</a:t>
            </a:r>
            <a:r>
              <a:rPr sz="700" spc="-5" dirty="0">
                <a:latin typeface="Microsoft Sans Serif"/>
                <a:cs typeface="Microsoft Sans Serif"/>
              </a:rPr>
              <a:t> </a:t>
            </a:r>
            <a:r>
              <a:rPr sz="700" spc="10" dirty="0">
                <a:latin typeface="Microsoft Sans Serif"/>
                <a:cs typeface="Microsoft Sans Serif"/>
              </a:rPr>
              <a:t>2</a:t>
            </a:r>
            <a:endParaRPr sz="700">
              <a:latin typeface="Microsoft Sans Serif"/>
              <a:cs typeface="Microsoft Sans Serif"/>
            </a:endParaRPr>
          </a:p>
        </p:txBody>
      </p:sp>
      <p:sp>
        <p:nvSpPr>
          <p:cNvPr id="103" name="object 103"/>
          <p:cNvSpPr txBox="1"/>
          <p:nvPr/>
        </p:nvSpPr>
        <p:spPr>
          <a:xfrm>
            <a:off x="13840039" y="6788421"/>
            <a:ext cx="1257736" cy="120546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sz="700" spc="20" dirty="0">
                <a:latin typeface="Microsoft Sans Serif"/>
                <a:cs typeface="Microsoft Sans Serif"/>
              </a:rPr>
              <a:t>D</a:t>
            </a:r>
            <a:r>
              <a:rPr sz="500" spc="20" dirty="0">
                <a:latin typeface="Microsoft Sans Serif"/>
                <a:cs typeface="Microsoft Sans Serif"/>
              </a:rPr>
              <a:t>diámetro</a:t>
            </a:r>
            <a:r>
              <a:rPr sz="500" spc="160" dirty="0">
                <a:latin typeface="Microsoft Sans Serif"/>
                <a:cs typeface="Microsoft Sans Serif"/>
              </a:rPr>
              <a:t> </a:t>
            </a:r>
            <a:r>
              <a:rPr sz="700" spc="-15" dirty="0">
                <a:latin typeface="Microsoft Sans Serif"/>
                <a:cs typeface="Microsoft Sans Serif"/>
              </a:rPr>
              <a:t>=X</a:t>
            </a:r>
            <a:r>
              <a:rPr sz="450" spc="-15" dirty="0">
                <a:latin typeface="Microsoft Sans Serif"/>
                <a:cs typeface="Microsoft Sans Serif"/>
              </a:rPr>
              <a:t>d</a:t>
            </a:r>
            <a:endParaRPr sz="450">
              <a:latin typeface="Microsoft Sans Serif"/>
              <a:cs typeface="Microsoft Sans Serif"/>
            </a:endParaRPr>
          </a:p>
        </p:txBody>
      </p:sp>
      <p:sp>
        <p:nvSpPr>
          <p:cNvPr id="104" name="object 104"/>
          <p:cNvSpPr txBox="1"/>
          <p:nvPr/>
        </p:nvSpPr>
        <p:spPr>
          <a:xfrm>
            <a:off x="15428145" y="6983499"/>
            <a:ext cx="176755" cy="120546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sz="700" spc="10" dirty="0">
                <a:latin typeface="Microsoft Sans Serif"/>
                <a:cs typeface="Microsoft Sans Serif"/>
              </a:rPr>
              <a:t>2</a:t>
            </a:r>
            <a:endParaRPr sz="700">
              <a:latin typeface="Microsoft Sans Serif"/>
              <a:cs typeface="Microsoft Sans Serif"/>
            </a:endParaRPr>
          </a:p>
        </p:txBody>
      </p:sp>
      <p:sp>
        <p:nvSpPr>
          <p:cNvPr id="105" name="object 105"/>
          <p:cNvSpPr txBox="1"/>
          <p:nvPr/>
        </p:nvSpPr>
        <p:spPr>
          <a:xfrm>
            <a:off x="9089638" y="6985003"/>
            <a:ext cx="4950602" cy="327025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678180">
              <a:lnSpc>
                <a:spcPct val="100000"/>
              </a:lnSpc>
              <a:spcBef>
                <a:spcPts val="100"/>
              </a:spcBef>
              <a:tabLst>
                <a:tab pos="1478280" algn="l"/>
                <a:tab pos="2087880" algn="l"/>
              </a:tabLst>
            </a:pPr>
            <a:r>
              <a:rPr sz="700" spc="140" dirty="0">
                <a:latin typeface="Microsoft Sans Serif"/>
                <a:cs typeface="Microsoft Sans Serif"/>
              </a:rPr>
              <a:t>–</a:t>
            </a:r>
            <a:r>
              <a:rPr sz="700" spc="-5" dirty="0">
                <a:latin typeface="Microsoft Sans Serif"/>
                <a:cs typeface="Microsoft Sans Serif"/>
              </a:rPr>
              <a:t> </a:t>
            </a:r>
            <a:r>
              <a:rPr sz="700" spc="10" dirty="0">
                <a:latin typeface="Microsoft Sans Serif"/>
                <a:cs typeface="Microsoft Sans Serif"/>
              </a:rPr>
              <a:t>1</a:t>
            </a:r>
            <a:r>
              <a:rPr sz="700" dirty="0">
                <a:latin typeface="Microsoft Sans Serif"/>
                <a:cs typeface="Microsoft Sans Serif"/>
              </a:rPr>
              <a:t>	</a:t>
            </a:r>
            <a:r>
              <a:rPr sz="700" spc="-10" dirty="0">
                <a:latin typeface="Microsoft Sans Serif"/>
                <a:cs typeface="Microsoft Sans Serif"/>
              </a:rPr>
              <a:t>-</a:t>
            </a:r>
            <a:r>
              <a:rPr sz="700" spc="-5" dirty="0">
                <a:latin typeface="Microsoft Sans Serif"/>
                <a:cs typeface="Microsoft Sans Serif"/>
              </a:rPr>
              <a:t> </a:t>
            </a:r>
            <a:r>
              <a:rPr sz="700" spc="-60" dirty="0">
                <a:latin typeface="Microsoft Sans Serif"/>
                <a:cs typeface="Microsoft Sans Serif"/>
              </a:rPr>
              <a:t>X</a:t>
            </a:r>
            <a:r>
              <a:rPr sz="700" dirty="0">
                <a:latin typeface="Microsoft Sans Serif"/>
                <a:cs typeface="Microsoft Sans Serif"/>
              </a:rPr>
              <a:t>	</a:t>
            </a:r>
            <a:r>
              <a:rPr sz="700" spc="10" dirty="0">
                <a:latin typeface="Microsoft Sans Serif"/>
                <a:cs typeface="Microsoft Sans Serif"/>
              </a:rPr>
              <a:t>1</a:t>
            </a:r>
            <a:endParaRPr sz="700">
              <a:latin typeface="Microsoft Sans Serif"/>
              <a:cs typeface="Microsoft Sans Serif"/>
            </a:endParaRPr>
          </a:p>
          <a:p>
            <a:pPr>
              <a:lnSpc>
                <a:spcPct val="100000"/>
              </a:lnSpc>
              <a:spcBef>
                <a:spcPts val="25"/>
              </a:spcBef>
            </a:pPr>
            <a:endParaRPr sz="800">
              <a:latin typeface="Microsoft Sans Serif"/>
              <a:cs typeface="Microsoft Sans Serif"/>
            </a:endParaRPr>
          </a:p>
          <a:p>
            <a:pPr marL="12700">
              <a:lnSpc>
                <a:spcPct val="100000"/>
              </a:lnSpc>
            </a:pPr>
            <a:r>
              <a:rPr sz="500" spc="10" dirty="0">
                <a:latin typeface="Microsoft Sans Serif"/>
                <a:cs typeface="Microsoft Sans Serif"/>
              </a:rPr>
              <a:t>Figura</a:t>
            </a:r>
            <a:r>
              <a:rPr sz="500" spc="5" dirty="0">
                <a:latin typeface="Microsoft Sans Serif"/>
                <a:cs typeface="Microsoft Sans Serif"/>
              </a:rPr>
              <a:t> </a:t>
            </a:r>
            <a:r>
              <a:rPr sz="500" dirty="0">
                <a:latin typeface="Microsoft Sans Serif"/>
                <a:cs typeface="Microsoft Sans Serif"/>
              </a:rPr>
              <a:t>5.      </a:t>
            </a:r>
            <a:r>
              <a:rPr sz="500" spc="5" dirty="0">
                <a:latin typeface="Microsoft Sans Serif"/>
                <a:cs typeface="Microsoft Sans Serif"/>
              </a:rPr>
              <a:t>Característica</a:t>
            </a:r>
            <a:r>
              <a:rPr sz="500" spc="-5" dirty="0">
                <a:latin typeface="Microsoft Sans Serif"/>
                <a:cs typeface="Microsoft Sans Serif"/>
              </a:rPr>
              <a:t> </a:t>
            </a:r>
            <a:r>
              <a:rPr sz="500" spc="15" dirty="0">
                <a:latin typeface="Microsoft Sans Serif"/>
                <a:cs typeface="Microsoft Sans Serif"/>
              </a:rPr>
              <a:t>del</a:t>
            </a:r>
            <a:r>
              <a:rPr sz="500" spc="-5" dirty="0">
                <a:latin typeface="Microsoft Sans Serif"/>
                <a:cs typeface="Microsoft Sans Serif"/>
              </a:rPr>
              <a:t> </a:t>
            </a:r>
            <a:r>
              <a:rPr sz="500" spc="15" dirty="0">
                <a:latin typeface="Microsoft Sans Serif"/>
                <a:cs typeface="Microsoft Sans Serif"/>
              </a:rPr>
              <a:t>relé</a:t>
            </a:r>
            <a:r>
              <a:rPr sz="500" spc="-5" dirty="0">
                <a:latin typeface="Microsoft Sans Serif"/>
                <a:cs typeface="Microsoft Sans Serif"/>
              </a:rPr>
              <a:t> </a:t>
            </a:r>
            <a:r>
              <a:rPr sz="500" spc="30" dirty="0">
                <a:latin typeface="Microsoft Sans Serif"/>
                <a:cs typeface="Microsoft Sans Serif"/>
              </a:rPr>
              <a:t>Mho</a:t>
            </a:r>
            <a:r>
              <a:rPr sz="500" spc="-5" dirty="0">
                <a:latin typeface="Microsoft Sans Serif"/>
                <a:cs typeface="Microsoft Sans Serif"/>
              </a:rPr>
              <a:t> </a:t>
            </a:r>
            <a:r>
              <a:rPr sz="500" spc="15" dirty="0">
                <a:latin typeface="Microsoft Sans Serif"/>
                <a:cs typeface="Microsoft Sans Serif"/>
              </a:rPr>
              <a:t>de</a:t>
            </a:r>
            <a:r>
              <a:rPr sz="500" spc="-5" dirty="0">
                <a:latin typeface="Microsoft Sans Serif"/>
                <a:cs typeface="Microsoft Sans Serif"/>
              </a:rPr>
              <a:t> </a:t>
            </a:r>
            <a:r>
              <a:rPr sz="500" spc="15" dirty="0">
                <a:latin typeface="Microsoft Sans Serif"/>
                <a:cs typeface="Microsoft Sans Serif"/>
              </a:rPr>
              <a:t>compensación</a:t>
            </a:r>
            <a:r>
              <a:rPr sz="500" spc="-5" dirty="0">
                <a:latin typeface="Microsoft Sans Serif"/>
                <a:cs typeface="Microsoft Sans Serif"/>
              </a:rPr>
              <a:t> </a:t>
            </a:r>
            <a:r>
              <a:rPr sz="500" spc="15" dirty="0">
                <a:latin typeface="Microsoft Sans Serif"/>
                <a:cs typeface="Microsoft Sans Serif"/>
              </a:rPr>
              <a:t>de</a:t>
            </a:r>
            <a:r>
              <a:rPr sz="500" spc="-5" dirty="0">
                <a:latin typeface="Microsoft Sans Serif"/>
                <a:cs typeface="Microsoft Sans Serif"/>
              </a:rPr>
              <a:t> </a:t>
            </a:r>
            <a:r>
              <a:rPr sz="500" spc="10" dirty="0">
                <a:latin typeface="Microsoft Sans Serif"/>
                <a:cs typeface="Microsoft Sans Serif"/>
              </a:rPr>
              <a:t>dos</a:t>
            </a:r>
            <a:r>
              <a:rPr sz="500" spc="-5" dirty="0">
                <a:latin typeface="Microsoft Sans Serif"/>
                <a:cs typeface="Microsoft Sans Serif"/>
              </a:rPr>
              <a:t> </a:t>
            </a:r>
            <a:r>
              <a:rPr sz="500" spc="5" dirty="0">
                <a:latin typeface="Microsoft Sans Serif"/>
                <a:cs typeface="Microsoft Sans Serif"/>
              </a:rPr>
              <a:t>zonas</a:t>
            </a:r>
            <a:endParaRPr sz="500">
              <a:latin typeface="Microsoft Sans Serif"/>
              <a:cs typeface="Microsoft Sans Serif"/>
            </a:endParaRPr>
          </a:p>
        </p:txBody>
      </p:sp>
      <p:sp>
        <p:nvSpPr>
          <p:cNvPr id="106" name="object 106"/>
          <p:cNvSpPr txBox="1"/>
          <p:nvPr/>
        </p:nvSpPr>
        <p:spPr>
          <a:xfrm>
            <a:off x="9089610" y="7412298"/>
            <a:ext cx="7306848" cy="916918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sz="600" spc="-30" dirty="0">
                <a:latin typeface="Microsoft Sans Serif"/>
                <a:cs typeface="Microsoft Sans Serif"/>
              </a:rPr>
              <a:t>C.</a:t>
            </a:r>
            <a:r>
              <a:rPr sz="600" spc="-5" dirty="0">
                <a:latin typeface="Microsoft Sans Serif"/>
                <a:cs typeface="Microsoft Sans Serif"/>
              </a:rPr>
              <a:t> </a:t>
            </a:r>
            <a:r>
              <a:rPr sz="600" spc="5" dirty="0">
                <a:latin typeface="Microsoft Sans Serif"/>
                <a:cs typeface="Microsoft Sans Serif"/>
              </a:rPr>
              <a:t>Esquemas</a:t>
            </a:r>
            <a:r>
              <a:rPr sz="600" spc="-5" dirty="0">
                <a:latin typeface="Microsoft Sans Serif"/>
                <a:cs typeface="Microsoft Sans Serif"/>
              </a:rPr>
              <a:t> </a:t>
            </a:r>
            <a:r>
              <a:rPr sz="600" spc="20" dirty="0">
                <a:latin typeface="Microsoft Sans Serif"/>
                <a:cs typeface="Microsoft Sans Serif"/>
              </a:rPr>
              <a:t>de</a:t>
            </a:r>
            <a:r>
              <a:rPr sz="600" dirty="0">
                <a:latin typeface="Microsoft Sans Serif"/>
                <a:cs typeface="Microsoft Sans Serif"/>
              </a:rPr>
              <a:t> </a:t>
            </a:r>
            <a:r>
              <a:rPr sz="600" spc="20" dirty="0">
                <a:latin typeface="Microsoft Sans Serif"/>
                <a:cs typeface="Microsoft Sans Serif"/>
              </a:rPr>
              <a:t>protección</a:t>
            </a:r>
            <a:r>
              <a:rPr sz="600" spc="-5" dirty="0">
                <a:latin typeface="Microsoft Sans Serif"/>
                <a:cs typeface="Microsoft Sans Serif"/>
              </a:rPr>
              <a:t> </a:t>
            </a:r>
            <a:r>
              <a:rPr sz="600" spc="20" dirty="0">
                <a:latin typeface="Microsoft Sans Serif"/>
                <a:cs typeface="Microsoft Sans Serif"/>
              </a:rPr>
              <a:t>de</a:t>
            </a:r>
            <a:r>
              <a:rPr sz="600" dirty="0">
                <a:latin typeface="Microsoft Sans Serif"/>
                <a:cs typeface="Microsoft Sans Serif"/>
              </a:rPr>
              <a:t> </a:t>
            </a:r>
            <a:r>
              <a:rPr sz="600" spc="20" dirty="0">
                <a:latin typeface="Microsoft Sans Serif"/>
                <a:cs typeface="Microsoft Sans Serif"/>
              </a:rPr>
              <a:t>elementos</a:t>
            </a:r>
            <a:r>
              <a:rPr sz="600" spc="-5" dirty="0">
                <a:latin typeface="Microsoft Sans Serif"/>
                <a:cs typeface="Microsoft Sans Serif"/>
              </a:rPr>
              <a:t> </a:t>
            </a:r>
            <a:r>
              <a:rPr sz="600" spc="35" dirty="0">
                <a:latin typeface="Microsoft Sans Serif"/>
                <a:cs typeface="Microsoft Sans Serif"/>
              </a:rPr>
              <a:t>Mho</a:t>
            </a:r>
            <a:r>
              <a:rPr sz="600" dirty="0">
                <a:latin typeface="Microsoft Sans Serif"/>
                <a:cs typeface="Microsoft Sans Serif"/>
              </a:rPr>
              <a:t> </a:t>
            </a:r>
            <a:r>
              <a:rPr sz="600" spc="20" dirty="0">
                <a:latin typeface="Microsoft Sans Serif"/>
                <a:cs typeface="Microsoft Sans Serif"/>
              </a:rPr>
              <a:t>de</a:t>
            </a:r>
            <a:r>
              <a:rPr sz="600" spc="-5" dirty="0">
                <a:latin typeface="Microsoft Sans Serif"/>
                <a:cs typeface="Microsoft Sans Serif"/>
              </a:rPr>
              <a:t> </a:t>
            </a:r>
            <a:r>
              <a:rPr sz="600" spc="15" dirty="0">
                <a:latin typeface="Microsoft Sans Serif"/>
                <a:cs typeface="Microsoft Sans Serif"/>
              </a:rPr>
              <a:t>compensación</a:t>
            </a:r>
            <a:r>
              <a:rPr sz="600" dirty="0">
                <a:latin typeface="Microsoft Sans Serif"/>
                <a:cs typeface="Microsoft Sans Serif"/>
              </a:rPr>
              <a:t> </a:t>
            </a:r>
            <a:r>
              <a:rPr sz="600" spc="15" dirty="0">
                <a:latin typeface="Microsoft Sans Serif"/>
                <a:cs typeface="Microsoft Sans Serif"/>
              </a:rPr>
              <a:t>positiva</a:t>
            </a:r>
            <a:endParaRPr sz="600">
              <a:latin typeface="Microsoft Sans Serif"/>
              <a:cs typeface="Microsoft Sans Serif"/>
            </a:endParaRPr>
          </a:p>
          <a:p>
            <a:pPr marL="12700" marR="5080" indent="153670">
              <a:lnSpc>
                <a:spcPct val="133500"/>
              </a:lnSpc>
              <a:spcBef>
                <a:spcPts val="280"/>
              </a:spcBef>
            </a:pPr>
            <a:r>
              <a:rPr sz="750" spc="-35" dirty="0">
                <a:latin typeface="Microsoft Sans Serif"/>
                <a:cs typeface="Microsoft Sans Serif"/>
              </a:rPr>
              <a:t>El </a:t>
            </a:r>
            <a:r>
              <a:rPr sz="750" spc="25" dirty="0">
                <a:latin typeface="Microsoft Sans Serif"/>
                <a:cs typeface="Microsoft Sans Serif"/>
              </a:rPr>
              <a:t>examen de </a:t>
            </a:r>
            <a:r>
              <a:rPr sz="750" spc="10" dirty="0">
                <a:latin typeface="Microsoft Sans Serif"/>
                <a:cs typeface="Microsoft Sans Serif"/>
              </a:rPr>
              <a:t>la </a:t>
            </a:r>
            <a:r>
              <a:rPr sz="750" spc="-5" dirty="0">
                <a:latin typeface="Microsoft Sans Serif"/>
                <a:cs typeface="Microsoft Sans Serif"/>
              </a:rPr>
              <a:t>Fig. </a:t>
            </a:r>
            <a:r>
              <a:rPr sz="750" spc="10" dirty="0">
                <a:latin typeface="Microsoft Sans Serif"/>
                <a:cs typeface="Microsoft Sans Serif"/>
              </a:rPr>
              <a:t>4 </a:t>
            </a:r>
            <a:r>
              <a:rPr sz="750" spc="30" dirty="0">
                <a:latin typeface="Microsoft Sans Serif"/>
                <a:cs typeface="Microsoft Sans Serif"/>
              </a:rPr>
              <a:t>muestra que </a:t>
            </a:r>
            <a:r>
              <a:rPr sz="750" spc="10" dirty="0">
                <a:latin typeface="Microsoft Sans Serif"/>
                <a:cs typeface="Microsoft Sans Serif"/>
              </a:rPr>
              <a:t>la </a:t>
            </a:r>
            <a:r>
              <a:rPr sz="750" spc="15" dirty="0">
                <a:latin typeface="Microsoft Sans Serif"/>
                <a:cs typeface="Microsoft Sans Serif"/>
              </a:rPr>
              <a:t>característica </a:t>
            </a:r>
            <a:r>
              <a:rPr sz="750" spc="20" dirty="0">
                <a:latin typeface="Microsoft Sans Serif"/>
                <a:cs typeface="Microsoft Sans Serif"/>
              </a:rPr>
              <a:t>del </a:t>
            </a:r>
            <a:r>
              <a:rPr sz="750" spc="30" dirty="0">
                <a:latin typeface="Microsoft Sans Serif"/>
                <a:cs typeface="Microsoft Sans Serif"/>
              </a:rPr>
              <a:t>elemento </a:t>
            </a:r>
            <a:r>
              <a:rPr sz="750" spc="35" dirty="0">
                <a:latin typeface="Microsoft Sans Serif"/>
                <a:cs typeface="Microsoft Sans Serif"/>
              </a:rPr>
              <a:t> </a:t>
            </a:r>
            <a:r>
              <a:rPr sz="750" spc="50" dirty="0">
                <a:latin typeface="Microsoft Sans Serif"/>
                <a:cs typeface="Microsoft Sans Serif"/>
              </a:rPr>
              <a:t>mho</a:t>
            </a:r>
            <a:r>
              <a:rPr sz="750" spc="5" dirty="0">
                <a:latin typeface="Microsoft Sans Serif"/>
                <a:cs typeface="Microsoft Sans Serif"/>
              </a:rPr>
              <a:t> </a:t>
            </a:r>
            <a:r>
              <a:rPr sz="750" spc="25" dirty="0">
                <a:latin typeface="Microsoft Sans Serif"/>
                <a:cs typeface="Microsoft Sans Serif"/>
              </a:rPr>
              <a:t>de</a:t>
            </a:r>
            <a:r>
              <a:rPr sz="750" spc="5" dirty="0">
                <a:latin typeface="Microsoft Sans Serif"/>
                <a:cs typeface="Microsoft Sans Serif"/>
              </a:rPr>
              <a:t> </a:t>
            </a:r>
            <a:r>
              <a:rPr sz="750" spc="20" dirty="0">
                <a:latin typeface="Microsoft Sans Serif"/>
                <a:cs typeface="Microsoft Sans Serif"/>
              </a:rPr>
              <a:t>compensación</a:t>
            </a:r>
            <a:r>
              <a:rPr sz="750" spc="5" dirty="0">
                <a:latin typeface="Microsoft Sans Serif"/>
                <a:cs typeface="Microsoft Sans Serif"/>
              </a:rPr>
              <a:t> </a:t>
            </a:r>
            <a:r>
              <a:rPr sz="750" spc="20" dirty="0">
                <a:latin typeface="Microsoft Sans Serif"/>
                <a:cs typeface="Microsoft Sans Serif"/>
              </a:rPr>
              <a:t>negativa</a:t>
            </a:r>
            <a:r>
              <a:rPr sz="750" spc="5" dirty="0">
                <a:latin typeface="Microsoft Sans Serif"/>
                <a:cs typeface="Microsoft Sans Serif"/>
              </a:rPr>
              <a:t> </a:t>
            </a:r>
            <a:r>
              <a:rPr sz="750" spc="15" dirty="0">
                <a:latin typeface="Microsoft Sans Serif"/>
                <a:cs typeface="Microsoft Sans Serif"/>
              </a:rPr>
              <a:t>deja</a:t>
            </a:r>
            <a:r>
              <a:rPr sz="750" spc="5" dirty="0">
                <a:latin typeface="Microsoft Sans Serif"/>
                <a:cs typeface="Microsoft Sans Serif"/>
              </a:rPr>
              <a:t> </a:t>
            </a:r>
            <a:r>
              <a:rPr sz="750" spc="45" dirty="0">
                <a:latin typeface="Microsoft Sans Serif"/>
                <a:cs typeface="Microsoft Sans Serif"/>
              </a:rPr>
              <a:t>un</a:t>
            </a:r>
            <a:r>
              <a:rPr sz="750" spc="5" dirty="0">
                <a:latin typeface="Microsoft Sans Serif"/>
                <a:cs typeface="Microsoft Sans Serif"/>
              </a:rPr>
              <a:t> </a:t>
            </a:r>
            <a:r>
              <a:rPr sz="750" spc="15" dirty="0">
                <a:latin typeface="Microsoft Sans Serif"/>
                <a:cs typeface="Microsoft Sans Serif"/>
              </a:rPr>
              <a:t>área</a:t>
            </a:r>
            <a:r>
              <a:rPr sz="750" spc="5" dirty="0">
                <a:latin typeface="Microsoft Sans Serif"/>
                <a:cs typeface="Microsoft Sans Serif"/>
              </a:rPr>
              <a:t> </a:t>
            </a:r>
            <a:r>
              <a:rPr sz="750" spc="25" dirty="0">
                <a:latin typeface="Microsoft Sans Serif"/>
                <a:cs typeface="Microsoft Sans Serif"/>
              </a:rPr>
              <a:t>desprotegida</a:t>
            </a:r>
            <a:r>
              <a:rPr sz="750" spc="5" dirty="0">
                <a:latin typeface="Microsoft Sans Serif"/>
                <a:cs typeface="Microsoft Sans Serif"/>
              </a:rPr>
              <a:t> </a:t>
            </a:r>
            <a:r>
              <a:rPr sz="750" spc="25" dirty="0">
                <a:latin typeface="Microsoft Sans Serif"/>
                <a:cs typeface="Microsoft Sans Serif"/>
              </a:rPr>
              <a:t>en</a:t>
            </a:r>
            <a:r>
              <a:rPr sz="750" spc="5" dirty="0">
                <a:latin typeface="Microsoft Sans Serif"/>
                <a:cs typeface="Microsoft Sans Serif"/>
              </a:rPr>
              <a:t> </a:t>
            </a:r>
            <a:r>
              <a:rPr sz="750" spc="20" dirty="0">
                <a:latin typeface="Microsoft Sans Serif"/>
                <a:cs typeface="Microsoft Sans Serif"/>
              </a:rPr>
              <a:t>relación </a:t>
            </a:r>
            <a:r>
              <a:rPr sz="750" spc="-185" dirty="0">
                <a:latin typeface="Microsoft Sans Serif"/>
                <a:cs typeface="Microsoft Sans Serif"/>
              </a:rPr>
              <a:t> </a:t>
            </a:r>
            <a:r>
              <a:rPr sz="750" spc="20" dirty="0">
                <a:latin typeface="Microsoft Sans Serif"/>
                <a:cs typeface="Microsoft Sans Serif"/>
              </a:rPr>
              <a:t>con </a:t>
            </a:r>
            <a:r>
              <a:rPr sz="750" spc="10" dirty="0">
                <a:latin typeface="Microsoft Sans Serif"/>
                <a:cs typeface="Microsoft Sans Serif"/>
              </a:rPr>
              <a:t>el </a:t>
            </a:r>
            <a:r>
              <a:rPr sz="750" spc="-75" dirty="0">
                <a:latin typeface="Microsoft Sans Serif"/>
                <a:cs typeface="Microsoft Sans Serif"/>
              </a:rPr>
              <a:t>SSSL </a:t>
            </a:r>
            <a:r>
              <a:rPr sz="750" spc="5" dirty="0">
                <a:latin typeface="Microsoft Sans Serif"/>
                <a:cs typeface="Microsoft Sans Serif"/>
              </a:rPr>
              <a:t>y </a:t>
            </a:r>
            <a:r>
              <a:rPr sz="750" spc="10" dirty="0">
                <a:latin typeface="Microsoft Sans Serif"/>
                <a:cs typeface="Microsoft Sans Serif"/>
              </a:rPr>
              <a:t>la </a:t>
            </a:r>
            <a:r>
              <a:rPr sz="750" spc="20" dirty="0">
                <a:latin typeface="Microsoft Sans Serif"/>
                <a:cs typeface="Microsoft Sans Serif"/>
              </a:rPr>
              <a:t>curva </a:t>
            </a:r>
            <a:r>
              <a:rPr sz="750" spc="35" dirty="0">
                <a:latin typeface="Microsoft Sans Serif"/>
                <a:cs typeface="Microsoft Sans Serif"/>
              </a:rPr>
              <a:t>límite </a:t>
            </a:r>
            <a:r>
              <a:rPr sz="750" spc="20" dirty="0">
                <a:latin typeface="Microsoft Sans Serif"/>
                <a:cs typeface="Microsoft Sans Serif"/>
              </a:rPr>
              <a:t>del </a:t>
            </a:r>
            <a:r>
              <a:rPr sz="750" spc="35" dirty="0">
                <a:latin typeface="Microsoft Sans Serif"/>
                <a:cs typeface="Microsoft Sans Serif"/>
              </a:rPr>
              <a:t>hierro </a:t>
            </a:r>
            <a:r>
              <a:rPr sz="750" spc="20" dirty="0">
                <a:latin typeface="Microsoft Sans Serif"/>
                <a:cs typeface="Microsoft Sans Serif"/>
              </a:rPr>
              <a:t>del </a:t>
            </a:r>
            <a:r>
              <a:rPr sz="750" spc="35" dirty="0">
                <a:latin typeface="Microsoft Sans Serif"/>
                <a:cs typeface="Microsoft Sans Serif"/>
              </a:rPr>
              <a:t>extremo </a:t>
            </a:r>
            <a:r>
              <a:rPr sz="750" spc="20" dirty="0">
                <a:latin typeface="Microsoft Sans Serif"/>
                <a:cs typeface="Microsoft Sans Serif"/>
              </a:rPr>
              <a:t>del </a:t>
            </a:r>
            <a:r>
              <a:rPr sz="750" spc="30" dirty="0">
                <a:latin typeface="Microsoft Sans Serif"/>
                <a:cs typeface="Microsoft Sans Serif"/>
              </a:rPr>
              <a:t>estator </a:t>
            </a:r>
            <a:r>
              <a:rPr sz="750" spc="25" dirty="0">
                <a:latin typeface="Microsoft Sans Serif"/>
                <a:cs typeface="Microsoft Sans Serif"/>
              </a:rPr>
              <a:t>de </a:t>
            </a:r>
            <a:r>
              <a:rPr sz="750" spc="10" dirty="0">
                <a:latin typeface="Microsoft Sans Serif"/>
                <a:cs typeface="Microsoft Sans Serif"/>
              </a:rPr>
              <a:t>la </a:t>
            </a:r>
            <a:r>
              <a:rPr sz="750" spc="15" dirty="0">
                <a:latin typeface="Microsoft Sans Serif"/>
                <a:cs typeface="Microsoft Sans Serif"/>
              </a:rPr>
              <a:t> capacidad </a:t>
            </a:r>
            <a:r>
              <a:rPr sz="750" spc="25" dirty="0">
                <a:latin typeface="Microsoft Sans Serif"/>
                <a:cs typeface="Microsoft Sans Serif"/>
              </a:rPr>
              <a:t>de </a:t>
            </a:r>
            <a:r>
              <a:rPr sz="750" spc="10" dirty="0">
                <a:latin typeface="Microsoft Sans Serif"/>
                <a:cs typeface="Microsoft Sans Serif"/>
              </a:rPr>
              <a:t>la </a:t>
            </a:r>
            <a:r>
              <a:rPr sz="750" spc="25" dirty="0">
                <a:latin typeface="Microsoft Sans Serif"/>
                <a:cs typeface="Microsoft Sans Serif"/>
              </a:rPr>
              <a:t>máquina. </a:t>
            </a:r>
            <a:r>
              <a:rPr sz="750" spc="5" dirty="0">
                <a:latin typeface="Microsoft Sans Serif"/>
                <a:cs typeface="Microsoft Sans Serif"/>
              </a:rPr>
              <a:t>Para </a:t>
            </a:r>
            <a:r>
              <a:rPr sz="750" spc="35" dirty="0">
                <a:latin typeface="Microsoft Sans Serif"/>
                <a:cs typeface="Microsoft Sans Serif"/>
              </a:rPr>
              <a:t>mejorar </a:t>
            </a:r>
            <a:r>
              <a:rPr sz="750" spc="10" dirty="0">
                <a:latin typeface="Microsoft Sans Serif"/>
                <a:cs typeface="Microsoft Sans Serif"/>
              </a:rPr>
              <a:t>la </a:t>
            </a:r>
            <a:r>
              <a:rPr sz="750" spc="30" dirty="0">
                <a:latin typeface="Microsoft Sans Serif"/>
                <a:cs typeface="Microsoft Sans Serif"/>
              </a:rPr>
              <a:t>cobertura </a:t>
            </a:r>
            <a:r>
              <a:rPr sz="750" spc="25" dirty="0">
                <a:latin typeface="Microsoft Sans Serif"/>
                <a:cs typeface="Microsoft Sans Serif"/>
              </a:rPr>
              <a:t>de </a:t>
            </a:r>
            <a:r>
              <a:rPr sz="750" spc="10" dirty="0">
                <a:latin typeface="Microsoft Sans Serif"/>
                <a:cs typeface="Microsoft Sans Serif"/>
              </a:rPr>
              <a:t>la </a:t>
            </a:r>
            <a:r>
              <a:rPr sz="750" spc="25" dirty="0">
                <a:latin typeface="Microsoft Sans Serif"/>
                <a:cs typeface="Microsoft Sans Serif"/>
              </a:rPr>
              <a:t>operación </a:t>
            </a:r>
            <a:r>
              <a:rPr sz="750" spc="30" dirty="0">
                <a:latin typeface="Microsoft Sans Serif"/>
                <a:cs typeface="Microsoft Sans Serif"/>
              </a:rPr>
              <a:t> </a:t>
            </a:r>
            <a:r>
              <a:rPr sz="750" spc="15" dirty="0">
                <a:latin typeface="Microsoft Sans Serif"/>
                <a:cs typeface="Microsoft Sans Serif"/>
              </a:rPr>
              <a:t>subexcitada, </a:t>
            </a:r>
            <a:r>
              <a:rPr sz="750" spc="-5" dirty="0">
                <a:latin typeface="Microsoft Sans Serif"/>
                <a:cs typeface="Microsoft Sans Serif"/>
              </a:rPr>
              <a:t>se </a:t>
            </a:r>
            <a:r>
              <a:rPr sz="750" spc="25" dirty="0">
                <a:latin typeface="Microsoft Sans Serif"/>
                <a:cs typeface="Microsoft Sans Serif"/>
              </a:rPr>
              <a:t>puede utilizar </a:t>
            </a:r>
            <a:r>
              <a:rPr sz="750" spc="10" dirty="0">
                <a:latin typeface="Microsoft Sans Serif"/>
                <a:cs typeface="Microsoft Sans Serif"/>
              </a:rPr>
              <a:t>el </a:t>
            </a:r>
            <a:r>
              <a:rPr sz="750" spc="20" dirty="0">
                <a:latin typeface="Microsoft Sans Serif"/>
                <a:cs typeface="Microsoft Sans Serif"/>
              </a:rPr>
              <a:t>esquema </a:t>
            </a:r>
            <a:r>
              <a:rPr sz="750" spc="30" dirty="0">
                <a:latin typeface="Microsoft Sans Serif"/>
                <a:cs typeface="Microsoft Sans Serif"/>
              </a:rPr>
              <a:t>ilustrado </a:t>
            </a:r>
            <a:r>
              <a:rPr sz="750" spc="25" dirty="0">
                <a:latin typeface="Microsoft Sans Serif"/>
                <a:cs typeface="Microsoft Sans Serif"/>
              </a:rPr>
              <a:t>en </a:t>
            </a:r>
            <a:r>
              <a:rPr sz="750" spc="10" dirty="0">
                <a:latin typeface="Microsoft Sans Serif"/>
                <a:cs typeface="Microsoft Sans Serif"/>
              </a:rPr>
              <a:t>la </a:t>
            </a:r>
            <a:r>
              <a:rPr sz="750" spc="-5" dirty="0">
                <a:latin typeface="Microsoft Sans Serif"/>
                <a:cs typeface="Microsoft Sans Serif"/>
              </a:rPr>
              <a:t>Fig. </a:t>
            </a:r>
            <a:r>
              <a:rPr sz="750" dirty="0">
                <a:latin typeface="Microsoft Sans Serif"/>
                <a:cs typeface="Microsoft Sans Serif"/>
              </a:rPr>
              <a:t>6. </a:t>
            </a:r>
            <a:r>
              <a:rPr sz="750" spc="-10" dirty="0">
                <a:latin typeface="Microsoft Sans Serif"/>
                <a:cs typeface="Microsoft Sans Serif"/>
              </a:rPr>
              <a:t>Este </a:t>
            </a:r>
            <a:r>
              <a:rPr sz="750" spc="-5" dirty="0">
                <a:latin typeface="Microsoft Sans Serif"/>
                <a:cs typeface="Microsoft Sans Serif"/>
              </a:rPr>
              <a:t> </a:t>
            </a:r>
            <a:r>
              <a:rPr sz="750" spc="20" dirty="0">
                <a:latin typeface="Microsoft Sans Serif"/>
                <a:cs typeface="Microsoft Sans Serif"/>
              </a:rPr>
              <a:t>esquema utiliza </a:t>
            </a:r>
            <a:r>
              <a:rPr sz="750" spc="30" dirty="0">
                <a:latin typeface="Microsoft Sans Serif"/>
                <a:cs typeface="Microsoft Sans Serif"/>
              </a:rPr>
              <a:t>una </a:t>
            </a:r>
            <a:r>
              <a:rPr sz="750" spc="25" dirty="0">
                <a:latin typeface="Microsoft Sans Serif"/>
                <a:cs typeface="Microsoft Sans Serif"/>
              </a:rPr>
              <a:t>combinación de </a:t>
            </a:r>
            <a:r>
              <a:rPr sz="750" spc="45" dirty="0">
                <a:latin typeface="Microsoft Sans Serif"/>
                <a:cs typeface="Microsoft Sans Serif"/>
              </a:rPr>
              <a:t>un </a:t>
            </a:r>
            <a:r>
              <a:rPr sz="750" spc="20" dirty="0">
                <a:latin typeface="Microsoft Sans Serif"/>
                <a:cs typeface="Microsoft Sans Serif"/>
              </a:rPr>
              <a:t>relé </a:t>
            </a:r>
            <a:r>
              <a:rPr sz="750" spc="50" dirty="0">
                <a:latin typeface="Microsoft Sans Serif"/>
                <a:cs typeface="Microsoft Sans Serif"/>
              </a:rPr>
              <a:t>mho </a:t>
            </a:r>
            <a:r>
              <a:rPr sz="750" spc="25" dirty="0">
                <a:latin typeface="Microsoft Sans Serif"/>
                <a:cs typeface="Microsoft Sans Serif"/>
              </a:rPr>
              <a:t>de </a:t>
            </a:r>
            <a:r>
              <a:rPr sz="750" spc="20" dirty="0">
                <a:latin typeface="Microsoft Sans Serif"/>
                <a:cs typeface="Microsoft Sans Serif"/>
              </a:rPr>
              <a:t>compensación </a:t>
            </a:r>
            <a:r>
              <a:rPr sz="750" spc="25" dirty="0">
                <a:latin typeface="Microsoft Sans Serif"/>
                <a:cs typeface="Microsoft Sans Serif"/>
              </a:rPr>
              <a:t> </a:t>
            </a:r>
            <a:r>
              <a:rPr sz="750" spc="15" dirty="0">
                <a:latin typeface="Microsoft Sans Serif"/>
                <a:cs typeface="Microsoft Sans Serif"/>
              </a:rPr>
              <a:t>positiva, </a:t>
            </a:r>
            <a:r>
              <a:rPr sz="750" spc="45" dirty="0">
                <a:latin typeface="Microsoft Sans Serif"/>
                <a:cs typeface="Microsoft Sans Serif"/>
              </a:rPr>
              <a:t>un </a:t>
            </a:r>
            <a:r>
              <a:rPr sz="750" spc="20" dirty="0">
                <a:latin typeface="Microsoft Sans Serif"/>
                <a:cs typeface="Microsoft Sans Serif"/>
              </a:rPr>
              <a:t>relé direccional </a:t>
            </a:r>
            <a:r>
              <a:rPr sz="750" spc="5" dirty="0">
                <a:latin typeface="Microsoft Sans Serif"/>
                <a:cs typeface="Microsoft Sans Serif"/>
              </a:rPr>
              <a:t>y </a:t>
            </a:r>
            <a:r>
              <a:rPr sz="750" spc="45" dirty="0">
                <a:latin typeface="Microsoft Sans Serif"/>
                <a:cs typeface="Microsoft Sans Serif"/>
              </a:rPr>
              <a:t>un </a:t>
            </a:r>
            <a:r>
              <a:rPr sz="750" spc="20" dirty="0">
                <a:latin typeface="Microsoft Sans Serif"/>
                <a:cs typeface="Microsoft Sans Serif"/>
              </a:rPr>
              <a:t>relé </a:t>
            </a:r>
            <a:r>
              <a:rPr sz="750" spc="25" dirty="0">
                <a:latin typeface="Microsoft Sans Serif"/>
                <a:cs typeface="Microsoft Sans Serif"/>
              </a:rPr>
              <a:t>de subtensión </a:t>
            </a:r>
            <a:r>
              <a:rPr sz="750" spc="20" dirty="0">
                <a:latin typeface="Microsoft Sans Serif"/>
                <a:cs typeface="Microsoft Sans Serif"/>
              </a:rPr>
              <a:t>aplicado </a:t>
            </a:r>
            <a:r>
              <a:rPr sz="750" spc="25" dirty="0">
                <a:latin typeface="Microsoft Sans Serif"/>
                <a:cs typeface="Microsoft Sans Serif"/>
              </a:rPr>
              <a:t>en </a:t>
            </a:r>
            <a:r>
              <a:rPr sz="750" spc="10" dirty="0">
                <a:latin typeface="Microsoft Sans Serif"/>
                <a:cs typeface="Microsoft Sans Serif"/>
              </a:rPr>
              <a:t>los </a:t>
            </a:r>
            <a:r>
              <a:rPr sz="750" spc="15" dirty="0">
                <a:latin typeface="Microsoft Sans Serif"/>
                <a:cs typeface="Microsoft Sans Serif"/>
              </a:rPr>
              <a:t> </a:t>
            </a:r>
            <a:r>
              <a:rPr sz="750" spc="25" dirty="0">
                <a:latin typeface="Microsoft Sans Serif"/>
                <a:cs typeface="Microsoft Sans Serif"/>
              </a:rPr>
              <a:t>terminales </a:t>
            </a:r>
            <a:r>
              <a:rPr sz="750" spc="20" dirty="0">
                <a:latin typeface="Microsoft Sans Serif"/>
                <a:cs typeface="Microsoft Sans Serif"/>
              </a:rPr>
              <a:t>del </a:t>
            </a:r>
            <a:r>
              <a:rPr sz="750" spc="30" dirty="0">
                <a:latin typeface="Microsoft Sans Serif"/>
                <a:cs typeface="Microsoft Sans Serif"/>
              </a:rPr>
              <a:t>generador </a:t>
            </a:r>
            <a:r>
              <a:rPr sz="750" spc="5" dirty="0">
                <a:latin typeface="Microsoft Sans Serif"/>
                <a:cs typeface="Microsoft Sans Serif"/>
              </a:rPr>
              <a:t>y </a:t>
            </a:r>
            <a:r>
              <a:rPr sz="750" spc="30" dirty="0">
                <a:latin typeface="Microsoft Sans Serif"/>
                <a:cs typeface="Microsoft Sans Serif"/>
              </a:rPr>
              <a:t>configurado </a:t>
            </a:r>
            <a:r>
              <a:rPr sz="750" spc="25" dirty="0">
                <a:latin typeface="Microsoft Sans Serif"/>
                <a:cs typeface="Microsoft Sans Serif"/>
              </a:rPr>
              <a:t>para </a:t>
            </a:r>
            <a:r>
              <a:rPr sz="750" spc="40" dirty="0">
                <a:latin typeface="Microsoft Sans Serif"/>
                <a:cs typeface="Microsoft Sans Serif"/>
              </a:rPr>
              <a:t>mirar dentro </a:t>
            </a:r>
            <a:r>
              <a:rPr sz="750" spc="25" dirty="0">
                <a:latin typeface="Microsoft Sans Serif"/>
                <a:cs typeface="Microsoft Sans Serif"/>
              </a:rPr>
              <a:t>de </a:t>
            </a:r>
            <a:r>
              <a:rPr sz="750" spc="10" dirty="0">
                <a:latin typeface="Microsoft Sans Serif"/>
                <a:cs typeface="Microsoft Sans Serif"/>
              </a:rPr>
              <a:t>la </a:t>
            </a:r>
            <a:r>
              <a:rPr sz="750" spc="15" dirty="0">
                <a:latin typeface="Microsoft Sans Serif"/>
                <a:cs typeface="Microsoft Sans Serif"/>
              </a:rPr>
              <a:t> </a:t>
            </a:r>
            <a:r>
              <a:rPr sz="750" spc="25" dirty="0">
                <a:latin typeface="Microsoft Sans Serif"/>
                <a:cs typeface="Microsoft Sans Serif"/>
              </a:rPr>
              <a:t>máquina. </a:t>
            </a:r>
            <a:r>
              <a:rPr sz="750" spc="-15" dirty="0">
                <a:latin typeface="Microsoft Sans Serif"/>
                <a:cs typeface="Microsoft Sans Serif"/>
              </a:rPr>
              <a:t>La </a:t>
            </a:r>
            <a:r>
              <a:rPr sz="750" spc="30" dirty="0">
                <a:latin typeface="Microsoft Sans Serif"/>
                <a:cs typeface="Microsoft Sans Serif"/>
              </a:rPr>
              <a:t>unidad </a:t>
            </a:r>
            <a:r>
              <a:rPr sz="750" spc="20" dirty="0">
                <a:latin typeface="Microsoft Sans Serif"/>
                <a:cs typeface="Microsoft Sans Serif"/>
              </a:rPr>
              <a:t>direccional </a:t>
            </a:r>
            <a:r>
              <a:rPr sz="750" spc="15" dirty="0">
                <a:latin typeface="Microsoft Sans Serif"/>
                <a:cs typeface="Microsoft Sans Serif"/>
              </a:rPr>
              <a:t>supervisa </a:t>
            </a:r>
            <a:r>
              <a:rPr sz="750" spc="10" dirty="0">
                <a:latin typeface="Microsoft Sans Serif"/>
                <a:cs typeface="Microsoft Sans Serif"/>
              </a:rPr>
              <a:t>la </a:t>
            </a:r>
            <a:r>
              <a:rPr sz="750" spc="30" dirty="0">
                <a:latin typeface="Microsoft Sans Serif"/>
                <a:cs typeface="Microsoft Sans Serif"/>
              </a:rPr>
              <a:t>unidad </a:t>
            </a:r>
            <a:r>
              <a:rPr sz="750" spc="50" dirty="0">
                <a:latin typeface="Microsoft Sans Serif"/>
                <a:cs typeface="Microsoft Sans Serif"/>
              </a:rPr>
              <a:t>mho </a:t>
            </a:r>
            <a:r>
              <a:rPr sz="750" spc="35" dirty="0">
                <a:latin typeface="Microsoft Sans Serif"/>
                <a:cs typeface="Microsoft Sans Serif"/>
              </a:rPr>
              <a:t>porque </a:t>
            </a:r>
            <a:r>
              <a:rPr sz="750" spc="10" dirty="0">
                <a:latin typeface="Microsoft Sans Serif"/>
                <a:cs typeface="Microsoft Sans Serif"/>
              </a:rPr>
              <a:t>el </a:t>
            </a:r>
            <a:r>
              <a:rPr sz="750" spc="15" dirty="0">
                <a:latin typeface="Microsoft Sans Serif"/>
                <a:cs typeface="Microsoft Sans Serif"/>
              </a:rPr>
              <a:t> </a:t>
            </a:r>
            <a:r>
              <a:rPr sz="750" spc="30" dirty="0">
                <a:latin typeface="Microsoft Sans Serif"/>
                <a:cs typeface="Microsoft Sans Serif"/>
              </a:rPr>
              <a:t>offset</a:t>
            </a:r>
            <a:r>
              <a:rPr sz="750" dirty="0">
                <a:latin typeface="Microsoft Sans Serif"/>
                <a:cs typeface="Microsoft Sans Serif"/>
              </a:rPr>
              <a:t> </a:t>
            </a:r>
            <a:r>
              <a:rPr sz="750" spc="25" dirty="0">
                <a:latin typeface="Microsoft Sans Serif"/>
                <a:cs typeface="Microsoft Sans Serif"/>
              </a:rPr>
              <a:t>positivo</a:t>
            </a:r>
            <a:r>
              <a:rPr sz="750" spc="5" dirty="0">
                <a:latin typeface="Microsoft Sans Serif"/>
                <a:cs typeface="Microsoft Sans Serif"/>
              </a:rPr>
              <a:t> </a:t>
            </a:r>
            <a:r>
              <a:rPr sz="750" spc="10" dirty="0">
                <a:latin typeface="Microsoft Sans Serif"/>
                <a:cs typeface="Microsoft Sans Serif"/>
              </a:rPr>
              <a:t>le</a:t>
            </a:r>
            <a:r>
              <a:rPr sz="750" spc="5" dirty="0">
                <a:latin typeface="Microsoft Sans Serif"/>
                <a:cs typeface="Microsoft Sans Serif"/>
              </a:rPr>
              <a:t> </a:t>
            </a:r>
            <a:r>
              <a:rPr sz="750" spc="35" dirty="0">
                <a:latin typeface="Microsoft Sans Serif"/>
                <a:cs typeface="Microsoft Sans Serif"/>
              </a:rPr>
              <a:t>permitirá</a:t>
            </a:r>
            <a:r>
              <a:rPr sz="750" spc="5" dirty="0">
                <a:latin typeface="Microsoft Sans Serif"/>
                <a:cs typeface="Microsoft Sans Serif"/>
              </a:rPr>
              <a:t> </a:t>
            </a:r>
            <a:r>
              <a:rPr sz="750" spc="35" dirty="0">
                <a:latin typeface="Microsoft Sans Serif"/>
                <a:cs typeface="Microsoft Sans Serif"/>
              </a:rPr>
              <a:t>operar</a:t>
            </a:r>
            <a:r>
              <a:rPr sz="750" spc="5" dirty="0">
                <a:latin typeface="Microsoft Sans Serif"/>
                <a:cs typeface="Microsoft Sans Serif"/>
              </a:rPr>
              <a:t> </a:t>
            </a:r>
            <a:r>
              <a:rPr sz="750" spc="25" dirty="0">
                <a:latin typeface="Microsoft Sans Serif"/>
                <a:cs typeface="Microsoft Sans Serif"/>
              </a:rPr>
              <a:t>ante</a:t>
            </a:r>
            <a:r>
              <a:rPr sz="750" spc="5" dirty="0">
                <a:latin typeface="Microsoft Sans Serif"/>
                <a:cs typeface="Microsoft Sans Serif"/>
              </a:rPr>
              <a:t> </a:t>
            </a:r>
            <a:r>
              <a:rPr sz="750" spc="10" dirty="0">
                <a:latin typeface="Microsoft Sans Serif"/>
                <a:cs typeface="Microsoft Sans Serif"/>
              </a:rPr>
              <a:t>fallas</a:t>
            </a:r>
            <a:r>
              <a:rPr sz="750" spc="5" dirty="0">
                <a:latin typeface="Microsoft Sans Serif"/>
                <a:cs typeface="Microsoft Sans Serif"/>
              </a:rPr>
              <a:t> </a:t>
            </a:r>
            <a:r>
              <a:rPr sz="750" spc="20" dirty="0">
                <a:latin typeface="Microsoft Sans Serif"/>
                <a:cs typeface="Microsoft Sans Serif"/>
              </a:rPr>
              <a:t>externas</a:t>
            </a:r>
            <a:r>
              <a:rPr sz="750" spc="5" dirty="0">
                <a:latin typeface="Microsoft Sans Serif"/>
                <a:cs typeface="Microsoft Sans Serif"/>
              </a:rPr>
              <a:t> </a:t>
            </a:r>
            <a:r>
              <a:rPr sz="750" dirty="0">
                <a:latin typeface="Microsoft Sans Serif"/>
                <a:cs typeface="Microsoft Sans Serif"/>
              </a:rPr>
              <a:t>a</a:t>
            </a:r>
            <a:r>
              <a:rPr sz="750" spc="5" dirty="0">
                <a:latin typeface="Microsoft Sans Serif"/>
                <a:cs typeface="Microsoft Sans Serif"/>
              </a:rPr>
              <a:t> </a:t>
            </a:r>
            <a:r>
              <a:rPr sz="750" spc="10" dirty="0">
                <a:latin typeface="Microsoft Sans Serif"/>
                <a:cs typeface="Microsoft Sans Serif"/>
              </a:rPr>
              <a:t>los</a:t>
            </a:r>
            <a:r>
              <a:rPr sz="750" spc="5" dirty="0">
                <a:latin typeface="Microsoft Sans Serif"/>
                <a:cs typeface="Microsoft Sans Serif"/>
              </a:rPr>
              <a:t> </a:t>
            </a:r>
            <a:r>
              <a:rPr sz="750" spc="25" dirty="0">
                <a:latin typeface="Microsoft Sans Serif"/>
                <a:cs typeface="Microsoft Sans Serif"/>
              </a:rPr>
              <a:t>terminales </a:t>
            </a:r>
            <a:r>
              <a:rPr sz="750" spc="-185" dirty="0">
                <a:latin typeface="Microsoft Sans Serif"/>
                <a:cs typeface="Microsoft Sans Serif"/>
              </a:rPr>
              <a:t> </a:t>
            </a:r>
            <a:r>
              <a:rPr sz="750" spc="20" dirty="0">
                <a:latin typeface="Microsoft Sans Serif"/>
                <a:cs typeface="Microsoft Sans Serif"/>
              </a:rPr>
              <a:t>del</a:t>
            </a:r>
            <a:r>
              <a:rPr sz="750" spc="-10" dirty="0">
                <a:latin typeface="Microsoft Sans Serif"/>
                <a:cs typeface="Microsoft Sans Serif"/>
              </a:rPr>
              <a:t> </a:t>
            </a:r>
            <a:r>
              <a:rPr sz="750" spc="25" dirty="0">
                <a:latin typeface="Microsoft Sans Serif"/>
                <a:cs typeface="Microsoft Sans Serif"/>
              </a:rPr>
              <a:t>generador.</a:t>
            </a:r>
            <a:endParaRPr sz="750">
              <a:latin typeface="Microsoft Sans Serif"/>
              <a:cs typeface="Microsoft Sans Serif"/>
            </a:endParaRPr>
          </a:p>
        </p:txBody>
      </p:sp>
      <p:sp>
        <p:nvSpPr>
          <p:cNvPr id="107" name="object 107"/>
          <p:cNvSpPr txBox="1"/>
          <p:nvPr/>
        </p:nvSpPr>
        <p:spPr>
          <a:xfrm>
            <a:off x="1415189" y="9147989"/>
            <a:ext cx="5543681" cy="105157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sz="600" spc="-5" dirty="0">
                <a:latin typeface="Microsoft Sans Serif"/>
                <a:cs typeface="Microsoft Sans Serif"/>
              </a:rPr>
              <a:t>Fig. </a:t>
            </a:r>
            <a:r>
              <a:rPr sz="600" dirty="0">
                <a:latin typeface="Microsoft Sans Serif"/>
                <a:cs typeface="Microsoft Sans Serif"/>
              </a:rPr>
              <a:t>4. </a:t>
            </a:r>
            <a:r>
              <a:rPr sz="600" spc="15" dirty="0">
                <a:latin typeface="Microsoft Sans Serif"/>
                <a:cs typeface="Microsoft Sans Serif"/>
              </a:rPr>
              <a:t>Coordinación</a:t>
            </a:r>
            <a:r>
              <a:rPr sz="600" spc="-5" dirty="0">
                <a:latin typeface="Microsoft Sans Serif"/>
                <a:cs typeface="Microsoft Sans Serif"/>
              </a:rPr>
              <a:t> </a:t>
            </a:r>
            <a:r>
              <a:rPr sz="600" spc="15" dirty="0">
                <a:latin typeface="Microsoft Sans Serif"/>
                <a:cs typeface="Microsoft Sans Serif"/>
              </a:rPr>
              <a:t>del</a:t>
            </a:r>
            <a:r>
              <a:rPr sz="600" dirty="0">
                <a:latin typeface="Microsoft Sans Serif"/>
                <a:cs typeface="Microsoft Sans Serif"/>
              </a:rPr>
              <a:t> </a:t>
            </a:r>
            <a:r>
              <a:rPr sz="600" spc="15" dirty="0">
                <a:latin typeface="Microsoft Sans Serif"/>
                <a:cs typeface="Microsoft Sans Serif"/>
              </a:rPr>
              <a:t>relevo</a:t>
            </a:r>
            <a:r>
              <a:rPr sz="600" spc="-5" dirty="0">
                <a:latin typeface="Microsoft Sans Serif"/>
                <a:cs typeface="Microsoft Sans Serif"/>
              </a:rPr>
              <a:t> </a:t>
            </a:r>
            <a:r>
              <a:rPr sz="600" spc="20" dirty="0">
                <a:latin typeface="Microsoft Sans Serif"/>
                <a:cs typeface="Microsoft Sans Serif"/>
              </a:rPr>
              <a:t>de</a:t>
            </a:r>
            <a:r>
              <a:rPr sz="600" dirty="0">
                <a:latin typeface="Microsoft Sans Serif"/>
                <a:cs typeface="Microsoft Sans Serif"/>
              </a:rPr>
              <a:t> </a:t>
            </a:r>
            <a:r>
              <a:rPr sz="600" spc="25" dirty="0">
                <a:latin typeface="Microsoft Sans Serif"/>
                <a:cs typeface="Microsoft Sans Serif"/>
              </a:rPr>
              <a:t>pérdida</a:t>
            </a:r>
            <a:r>
              <a:rPr sz="600" dirty="0">
                <a:latin typeface="Microsoft Sans Serif"/>
                <a:cs typeface="Microsoft Sans Serif"/>
              </a:rPr>
              <a:t> </a:t>
            </a:r>
            <a:r>
              <a:rPr sz="600" spc="20" dirty="0">
                <a:latin typeface="Microsoft Sans Serif"/>
                <a:cs typeface="Microsoft Sans Serif"/>
              </a:rPr>
              <a:t>de</a:t>
            </a:r>
            <a:r>
              <a:rPr sz="600" spc="-5" dirty="0">
                <a:latin typeface="Microsoft Sans Serif"/>
                <a:cs typeface="Microsoft Sans Serif"/>
              </a:rPr>
              <a:t> </a:t>
            </a:r>
            <a:r>
              <a:rPr sz="600" spc="20" dirty="0">
                <a:latin typeface="Microsoft Sans Serif"/>
                <a:cs typeface="Microsoft Sans Serif"/>
              </a:rPr>
              <a:t>campo</a:t>
            </a:r>
            <a:r>
              <a:rPr sz="600" dirty="0">
                <a:latin typeface="Microsoft Sans Serif"/>
                <a:cs typeface="Microsoft Sans Serif"/>
              </a:rPr>
              <a:t> </a:t>
            </a:r>
            <a:r>
              <a:rPr sz="600" spc="-25" dirty="0">
                <a:latin typeface="Microsoft Sans Serif"/>
                <a:cs typeface="Microsoft Sans Serif"/>
              </a:rPr>
              <a:t>(LOF)</a:t>
            </a:r>
            <a:r>
              <a:rPr sz="600" spc="-5" dirty="0">
                <a:latin typeface="Microsoft Sans Serif"/>
                <a:cs typeface="Microsoft Sans Serif"/>
              </a:rPr>
              <a:t> </a:t>
            </a:r>
            <a:r>
              <a:rPr sz="600" spc="15" dirty="0">
                <a:latin typeface="Microsoft Sans Serif"/>
                <a:cs typeface="Microsoft Sans Serif"/>
              </a:rPr>
              <a:t>con</a:t>
            </a:r>
            <a:r>
              <a:rPr sz="600" dirty="0">
                <a:latin typeface="Microsoft Sans Serif"/>
                <a:cs typeface="Microsoft Sans Serif"/>
              </a:rPr>
              <a:t> </a:t>
            </a:r>
            <a:r>
              <a:rPr sz="600" spc="-15" dirty="0">
                <a:latin typeface="Microsoft Sans Serif"/>
                <a:cs typeface="Microsoft Sans Serif"/>
              </a:rPr>
              <a:t>MEL</a:t>
            </a:r>
            <a:endParaRPr sz="600">
              <a:latin typeface="Microsoft Sans Serif"/>
              <a:cs typeface="Microsoft Sans Serif"/>
            </a:endParaRPr>
          </a:p>
        </p:txBody>
      </p:sp>
      <p:sp>
        <p:nvSpPr>
          <p:cNvPr id="108" name="object 108"/>
          <p:cNvSpPr txBox="1"/>
          <p:nvPr/>
        </p:nvSpPr>
        <p:spPr>
          <a:xfrm>
            <a:off x="1415277" y="9415126"/>
            <a:ext cx="7416407" cy="143629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 marR="5080">
              <a:lnSpc>
                <a:spcPct val="100000"/>
              </a:lnSpc>
              <a:spcBef>
                <a:spcPts val="100"/>
              </a:spcBef>
            </a:pPr>
            <a:r>
              <a:rPr sz="850" spc="-25" dirty="0">
                <a:latin typeface="Microsoft Sans Serif"/>
                <a:cs typeface="Microsoft Sans Serif"/>
              </a:rPr>
              <a:t>TUTORIAL</a:t>
            </a:r>
            <a:r>
              <a:rPr sz="850" spc="-5" dirty="0">
                <a:latin typeface="Microsoft Sans Serif"/>
                <a:cs typeface="Microsoft Sans Serif"/>
              </a:rPr>
              <a:t> </a:t>
            </a:r>
            <a:r>
              <a:rPr sz="850" spc="-60" dirty="0">
                <a:latin typeface="Microsoft Sans Serif"/>
                <a:cs typeface="Microsoft Sans Serif"/>
              </a:rPr>
              <a:t>SOBRE</a:t>
            </a:r>
            <a:r>
              <a:rPr sz="850" spc="-5" dirty="0">
                <a:latin typeface="Microsoft Sans Serif"/>
                <a:cs typeface="Microsoft Sans Serif"/>
              </a:rPr>
              <a:t> </a:t>
            </a:r>
            <a:r>
              <a:rPr sz="850" spc="-35" dirty="0">
                <a:latin typeface="Microsoft Sans Serif"/>
                <a:cs typeface="Microsoft Sans Serif"/>
              </a:rPr>
              <a:t>PROTECCIÓN</a:t>
            </a:r>
            <a:r>
              <a:rPr sz="850" spc="-5" dirty="0">
                <a:latin typeface="Microsoft Sans Serif"/>
                <a:cs typeface="Microsoft Sans Serif"/>
              </a:rPr>
              <a:t> </a:t>
            </a:r>
            <a:r>
              <a:rPr sz="850" spc="-45" dirty="0">
                <a:latin typeface="Microsoft Sans Serif"/>
                <a:cs typeface="Microsoft Sans Serif"/>
              </a:rPr>
              <a:t>DE</a:t>
            </a:r>
            <a:r>
              <a:rPr sz="850" dirty="0">
                <a:latin typeface="Microsoft Sans Serif"/>
                <a:cs typeface="Microsoft Sans Serif"/>
              </a:rPr>
              <a:t> </a:t>
            </a:r>
            <a:r>
              <a:rPr sz="850" spc="-55" dirty="0">
                <a:latin typeface="Microsoft Sans Serif"/>
                <a:cs typeface="Microsoft Sans Serif"/>
              </a:rPr>
              <a:t>GENERADORES</a:t>
            </a:r>
            <a:r>
              <a:rPr sz="850" spc="-5" dirty="0">
                <a:latin typeface="Microsoft Sans Serif"/>
                <a:cs typeface="Microsoft Sans Serif"/>
              </a:rPr>
              <a:t> </a:t>
            </a:r>
            <a:r>
              <a:rPr sz="850" spc="-30" dirty="0">
                <a:latin typeface="Microsoft Sans Serif"/>
                <a:cs typeface="Microsoft Sans Serif"/>
              </a:rPr>
              <a:t>SÍNCRONOS </a:t>
            </a:r>
            <a:r>
              <a:rPr sz="850" spc="-215" dirty="0">
                <a:latin typeface="Microsoft Sans Serif"/>
                <a:cs typeface="Microsoft Sans Serif"/>
              </a:rPr>
              <a:t> </a:t>
            </a:r>
            <a:r>
              <a:rPr sz="850" spc="-15" dirty="0">
                <a:latin typeface="Microsoft Sans Serif"/>
                <a:cs typeface="Microsoft Sans Serif"/>
              </a:rPr>
              <a:t>PUBLICACIÓN</a:t>
            </a:r>
            <a:r>
              <a:rPr sz="850" spc="-5" dirty="0">
                <a:latin typeface="Microsoft Sans Serif"/>
                <a:cs typeface="Microsoft Sans Serif"/>
              </a:rPr>
              <a:t> </a:t>
            </a:r>
            <a:r>
              <a:rPr sz="850" spc="-55" dirty="0">
                <a:latin typeface="Microsoft Sans Serif"/>
                <a:cs typeface="Microsoft Sans Serif"/>
              </a:rPr>
              <a:t>ESPECIAL</a:t>
            </a:r>
            <a:r>
              <a:rPr sz="850" spc="-5" dirty="0">
                <a:latin typeface="Microsoft Sans Serif"/>
                <a:cs typeface="Microsoft Sans Serif"/>
              </a:rPr>
              <a:t> </a:t>
            </a:r>
            <a:r>
              <a:rPr sz="850" spc="-40" dirty="0">
                <a:latin typeface="Microsoft Sans Serif"/>
                <a:cs typeface="Microsoft Sans Serif"/>
              </a:rPr>
              <a:t>DEL</a:t>
            </a:r>
            <a:r>
              <a:rPr sz="850" spc="-5" dirty="0">
                <a:latin typeface="Microsoft Sans Serif"/>
                <a:cs typeface="Microsoft Sans Serif"/>
              </a:rPr>
              <a:t> </a:t>
            </a:r>
            <a:r>
              <a:rPr sz="850" spc="-60" dirty="0">
                <a:latin typeface="Microsoft Sans Serif"/>
                <a:cs typeface="Microsoft Sans Serif"/>
              </a:rPr>
              <a:t>IEEE</a:t>
            </a:r>
            <a:r>
              <a:rPr sz="850" spc="-5" dirty="0">
                <a:latin typeface="Microsoft Sans Serif"/>
                <a:cs typeface="Microsoft Sans Serif"/>
              </a:rPr>
              <a:t> </a:t>
            </a:r>
            <a:r>
              <a:rPr sz="850" spc="-80" dirty="0">
                <a:latin typeface="Microsoft Sans Serif"/>
                <a:cs typeface="Microsoft Sans Serif"/>
              </a:rPr>
              <a:t>PSRC</a:t>
            </a:r>
            <a:endParaRPr sz="850">
              <a:latin typeface="Microsoft Sans Serif"/>
              <a:cs typeface="Microsoft Sans Serif"/>
            </a:endParaRPr>
          </a:p>
        </p:txBody>
      </p:sp>
      <p:sp>
        <p:nvSpPr>
          <p:cNvPr id="109" name="object 109"/>
          <p:cNvSpPr txBox="1"/>
          <p:nvPr/>
        </p:nvSpPr>
        <p:spPr>
          <a:xfrm>
            <a:off x="13472061" y="9415125"/>
            <a:ext cx="2852914" cy="143629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sz="850" spc="-25" dirty="0">
                <a:latin typeface="Microsoft Sans Serif"/>
                <a:cs typeface="Microsoft Sans Serif"/>
              </a:rPr>
              <a:t>CAPÍTULO</a:t>
            </a:r>
            <a:r>
              <a:rPr sz="850" spc="-20" dirty="0">
                <a:latin typeface="Microsoft Sans Serif"/>
                <a:cs typeface="Microsoft Sans Serif"/>
              </a:rPr>
              <a:t> </a:t>
            </a:r>
            <a:r>
              <a:rPr sz="850" dirty="0">
                <a:latin typeface="Microsoft Sans Serif"/>
                <a:cs typeface="Microsoft Sans Serif"/>
              </a:rPr>
              <a:t>3,</a:t>
            </a:r>
            <a:r>
              <a:rPr sz="850" spc="-15" dirty="0">
                <a:latin typeface="Microsoft Sans Serif"/>
                <a:cs typeface="Microsoft Sans Serif"/>
              </a:rPr>
              <a:t> </a:t>
            </a:r>
            <a:r>
              <a:rPr sz="850" spc="-40" dirty="0">
                <a:latin typeface="Microsoft Sans Serif"/>
                <a:cs typeface="Microsoft Sans Serif"/>
              </a:rPr>
              <a:t>SECCIÓN</a:t>
            </a:r>
            <a:r>
              <a:rPr sz="850" spc="-15" dirty="0">
                <a:latin typeface="Microsoft Sans Serif"/>
                <a:cs typeface="Microsoft Sans Serif"/>
              </a:rPr>
              <a:t> </a:t>
            </a:r>
            <a:r>
              <a:rPr sz="850" spc="10" dirty="0">
                <a:latin typeface="Microsoft Sans Serif"/>
                <a:cs typeface="Microsoft Sans Serif"/>
              </a:rPr>
              <a:t>3</a:t>
            </a:r>
            <a:endParaRPr sz="850">
              <a:latin typeface="Microsoft Sans Serif"/>
              <a:cs typeface="Microsoft Sans Serif"/>
            </a:endParaRPr>
          </a:p>
        </p:txBody>
      </p:sp>
    </p:spTree>
  </p:cSld>
  <p:clrMapOvr>
    <a:masterClrMapping/>
  </p:clrMapOvr>
</p:sld>
</file>

<file path=ppt/slides/slide61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" name="object 2"/>
          <p:cNvGrpSpPr/>
          <p:nvPr/>
        </p:nvGrpSpPr>
        <p:grpSpPr>
          <a:xfrm>
            <a:off x="1574140" y="2107692"/>
            <a:ext cx="7058515" cy="2457450"/>
            <a:chOff x="684275" y="2107692"/>
            <a:chExt cx="3068320" cy="2457450"/>
          </a:xfrm>
        </p:grpSpPr>
        <p:sp>
          <p:nvSpPr>
            <p:cNvPr id="3" name="object 3"/>
            <p:cNvSpPr/>
            <p:nvPr/>
          </p:nvSpPr>
          <p:spPr>
            <a:xfrm>
              <a:off x="792479" y="2107692"/>
              <a:ext cx="2889885" cy="2217420"/>
            </a:xfrm>
            <a:custGeom>
              <a:avLst/>
              <a:gdLst/>
              <a:ahLst/>
              <a:cxnLst/>
              <a:rect l="l" t="t" r="r" b="b"/>
              <a:pathLst>
                <a:path w="2889885" h="2217420">
                  <a:moveTo>
                    <a:pt x="1328928" y="0"/>
                  </a:moveTo>
                  <a:lnTo>
                    <a:pt x="1328928" y="2217419"/>
                  </a:lnTo>
                </a:path>
                <a:path w="2889885" h="2217420">
                  <a:moveTo>
                    <a:pt x="0" y="665988"/>
                  </a:moveTo>
                  <a:lnTo>
                    <a:pt x="2889504" y="665988"/>
                  </a:lnTo>
                </a:path>
              </a:pathLst>
            </a:custGeom>
            <a:ln w="9144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" name="object 4"/>
            <p:cNvSpPr/>
            <p:nvPr/>
          </p:nvSpPr>
          <p:spPr>
            <a:xfrm>
              <a:off x="1319783" y="2331720"/>
              <a:ext cx="1600200" cy="1598930"/>
            </a:xfrm>
            <a:custGeom>
              <a:avLst/>
              <a:gdLst/>
              <a:ahLst/>
              <a:cxnLst/>
              <a:rect l="l" t="t" r="r" b="b"/>
              <a:pathLst>
                <a:path w="1600200" h="1598929">
                  <a:moveTo>
                    <a:pt x="1600200" y="798575"/>
                  </a:moveTo>
                  <a:lnTo>
                    <a:pt x="1598740" y="749834"/>
                  </a:lnTo>
                  <a:lnTo>
                    <a:pt x="1594416" y="701877"/>
                  </a:lnTo>
                  <a:lnTo>
                    <a:pt x="1587311" y="654788"/>
                  </a:lnTo>
                  <a:lnTo>
                    <a:pt x="1577510" y="608650"/>
                  </a:lnTo>
                  <a:lnTo>
                    <a:pt x="1565096" y="563545"/>
                  </a:lnTo>
                  <a:lnTo>
                    <a:pt x="1550152" y="519556"/>
                  </a:lnTo>
                  <a:lnTo>
                    <a:pt x="1532762" y="476765"/>
                  </a:lnTo>
                  <a:lnTo>
                    <a:pt x="1513010" y="435256"/>
                  </a:lnTo>
                  <a:lnTo>
                    <a:pt x="1490980" y="395111"/>
                  </a:lnTo>
                  <a:lnTo>
                    <a:pt x="1466754" y="356412"/>
                  </a:lnTo>
                  <a:lnTo>
                    <a:pt x="1440416" y="319242"/>
                  </a:lnTo>
                  <a:lnTo>
                    <a:pt x="1412051" y="283685"/>
                  </a:lnTo>
                  <a:lnTo>
                    <a:pt x="1381742" y="249822"/>
                  </a:lnTo>
                  <a:lnTo>
                    <a:pt x="1349572" y="217737"/>
                  </a:lnTo>
                  <a:lnTo>
                    <a:pt x="1315625" y="187512"/>
                  </a:lnTo>
                  <a:lnTo>
                    <a:pt x="1279985" y="159230"/>
                  </a:lnTo>
                  <a:lnTo>
                    <a:pt x="1242735" y="132973"/>
                  </a:lnTo>
                  <a:lnTo>
                    <a:pt x="1203960" y="108824"/>
                  </a:lnTo>
                  <a:lnTo>
                    <a:pt x="1163741" y="86867"/>
                  </a:lnTo>
                  <a:lnTo>
                    <a:pt x="1122164" y="67182"/>
                  </a:lnTo>
                  <a:lnTo>
                    <a:pt x="1079311" y="49855"/>
                  </a:lnTo>
                  <a:lnTo>
                    <a:pt x="1035267" y="34966"/>
                  </a:lnTo>
                  <a:lnTo>
                    <a:pt x="990115" y="22598"/>
                  </a:lnTo>
                  <a:lnTo>
                    <a:pt x="943939" y="12835"/>
                  </a:lnTo>
                  <a:lnTo>
                    <a:pt x="896822" y="5759"/>
                  </a:lnTo>
                  <a:lnTo>
                    <a:pt x="848847" y="1453"/>
                  </a:lnTo>
                  <a:lnTo>
                    <a:pt x="800100" y="0"/>
                  </a:lnTo>
                  <a:lnTo>
                    <a:pt x="751352" y="1453"/>
                  </a:lnTo>
                  <a:lnTo>
                    <a:pt x="703377" y="5759"/>
                  </a:lnTo>
                  <a:lnTo>
                    <a:pt x="656260" y="12835"/>
                  </a:lnTo>
                  <a:lnTo>
                    <a:pt x="610084" y="22598"/>
                  </a:lnTo>
                  <a:lnTo>
                    <a:pt x="564932" y="34966"/>
                  </a:lnTo>
                  <a:lnTo>
                    <a:pt x="520888" y="49855"/>
                  </a:lnTo>
                  <a:lnTo>
                    <a:pt x="478035" y="67182"/>
                  </a:lnTo>
                  <a:lnTo>
                    <a:pt x="436458" y="86867"/>
                  </a:lnTo>
                  <a:lnTo>
                    <a:pt x="396240" y="108824"/>
                  </a:lnTo>
                  <a:lnTo>
                    <a:pt x="357464" y="132973"/>
                  </a:lnTo>
                  <a:lnTo>
                    <a:pt x="320214" y="159230"/>
                  </a:lnTo>
                  <a:lnTo>
                    <a:pt x="284574" y="187512"/>
                  </a:lnTo>
                  <a:lnTo>
                    <a:pt x="250627" y="217737"/>
                  </a:lnTo>
                  <a:lnTo>
                    <a:pt x="218457" y="249822"/>
                  </a:lnTo>
                  <a:lnTo>
                    <a:pt x="188148" y="283685"/>
                  </a:lnTo>
                  <a:lnTo>
                    <a:pt x="159783" y="319242"/>
                  </a:lnTo>
                  <a:lnTo>
                    <a:pt x="133445" y="356412"/>
                  </a:lnTo>
                  <a:lnTo>
                    <a:pt x="109220" y="395111"/>
                  </a:lnTo>
                  <a:lnTo>
                    <a:pt x="87189" y="435256"/>
                  </a:lnTo>
                  <a:lnTo>
                    <a:pt x="67437" y="476765"/>
                  </a:lnTo>
                  <a:lnTo>
                    <a:pt x="50047" y="519556"/>
                  </a:lnTo>
                  <a:lnTo>
                    <a:pt x="35103" y="563545"/>
                  </a:lnTo>
                  <a:lnTo>
                    <a:pt x="22689" y="608650"/>
                  </a:lnTo>
                  <a:lnTo>
                    <a:pt x="12888" y="654788"/>
                  </a:lnTo>
                  <a:lnTo>
                    <a:pt x="5783" y="701877"/>
                  </a:lnTo>
                  <a:lnTo>
                    <a:pt x="1459" y="749834"/>
                  </a:lnTo>
                  <a:lnTo>
                    <a:pt x="0" y="798575"/>
                  </a:lnTo>
                  <a:lnTo>
                    <a:pt x="1459" y="847480"/>
                  </a:lnTo>
                  <a:lnTo>
                    <a:pt x="5783" y="895588"/>
                  </a:lnTo>
                  <a:lnTo>
                    <a:pt x="12888" y="942816"/>
                  </a:lnTo>
                  <a:lnTo>
                    <a:pt x="22689" y="989083"/>
                  </a:lnTo>
                  <a:lnTo>
                    <a:pt x="35103" y="1034305"/>
                  </a:lnTo>
                  <a:lnTo>
                    <a:pt x="50047" y="1078402"/>
                  </a:lnTo>
                  <a:lnTo>
                    <a:pt x="67437" y="1121290"/>
                  </a:lnTo>
                  <a:lnTo>
                    <a:pt x="87189" y="1162888"/>
                  </a:lnTo>
                  <a:lnTo>
                    <a:pt x="109220" y="1203113"/>
                  </a:lnTo>
                  <a:lnTo>
                    <a:pt x="133445" y="1241883"/>
                  </a:lnTo>
                  <a:lnTo>
                    <a:pt x="159783" y="1279115"/>
                  </a:lnTo>
                  <a:lnTo>
                    <a:pt x="188148" y="1314729"/>
                  </a:lnTo>
                  <a:lnTo>
                    <a:pt x="218457" y="1348640"/>
                  </a:lnTo>
                  <a:lnTo>
                    <a:pt x="250627" y="1380768"/>
                  </a:lnTo>
                  <a:lnTo>
                    <a:pt x="284574" y="1411029"/>
                  </a:lnTo>
                  <a:lnTo>
                    <a:pt x="320214" y="1439342"/>
                  </a:lnTo>
                  <a:lnTo>
                    <a:pt x="357464" y="1465625"/>
                  </a:lnTo>
                  <a:lnTo>
                    <a:pt x="396240" y="1489794"/>
                  </a:lnTo>
                  <a:lnTo>
                    <a:pt x="436458" y="1511769"/>
                  </a:lnTo>
                  <a:lnTo>
                    <a:pt x="478035" y="1531466"/>
                  </a:lnTo>
                  <a:lnTo>
                    <a:pt x="520888" y="1548804"/>
                  </a:lnTo>
                  <a:lnTo>
                    <a:pt x="564932" y="1563700"/>
                  </a:lnTo>
                  <a:lnTo>
                    <a:pt x="610084" y="1576072"/>
                  </a:lnTo>
                  <a:lnTo>
                    <a:pt x="656260" y="1585837"/>
                  </a:lnTo>
                  <a:lnTo>
                    <a:pt x="703377" y="1592915"/>
                  </a:lnTo>
                  <a:lnTo>
                    <a:pt x="751352" y="1597222"/>
                  </a:lnTo>
                  <a:lnTo>
                    <a:pt x="800100" y="1598675"/>
                  </a:lnTo>
                  <a:lnTo>
                    <a:pt x="848847" y="1597222"/>
                  </a:lnTo>
                  <a:lnTo>
                    <a:pt x="896822" y="1592915"/>
                  </a:lnTo>
                  <a:lnTo>
                    <a:pt x="943939" y="1585837"/>
                  </a:lnTo>
                  <a:lnTo>
                    <a:pt x="990115" y="1576072"/>
                  </a:lnTo>
                  <a:lnTo>
                    <a:pt x="1035267" y="1563700"/>
                  </a:lnTo>
                  <a:lnTo>
                    <a:pt x="1079311" y="1548804"/>
                  </a:lnTo>
                  <a:lnTo>
                    <a:pt x="1122164" y="1531466"/>
                  </a:lnTo>
                  <a:lnTo>
                    <a:pt x="1163741" y="1511769"/>
                  </a:lnTo>
                  <a:lnTo>
                    <a:pt x="1203960" y="1489794"/>
                  </a:lnTo>
                  <a:lnTo>
                    <a:pt x="1242735" y="1465625"/>
                  </a:lnTo>
                  <a:lnTo>
                    <a:pt x="1279985" y="1439342"/>
                  </a:lnTo>
                  <a:lnTo>
                    <a:pt x="1315625" y="1411029"/>
                  </a:lnTo>
                  <a:lnTo>
                    <a:pt x="1349572" y="1380768"/>
                  </a:lnTo>
                  <a:lnTo>
                    <a:pt x="1381742" y="1348640"/>
                  </a:lnTo>
                  <a:lnTo>
                    <a:pt x="1412051" y="1314729"/>
                  </a:lnTo>
                  <a:lnTo>
                    <a:pt x="1440416" y="1279115"/>
                  </a:lnTo>
                  <a:lnTo>
                    <a:pt x="1466754" y="1241883"/>
                  </a:lnTo>
                  <a:lnTo>
                    <a:pt x="1490980" y="1203113"/>
                  </a:lnTo>
                  <a:lnTo>
                    <a:pt x="1513010" y="1162888"/>
                  </a:lnTo>
                  <a:lnTo>
                    <a:pt x="1532762" y="1121290"/>
                  </a:lnTo>
                  <a:lnTo>
                    <a:pt x="1550152" y="1078402"/>
                  </a:lnTo>
                  <a:lnTo>
                    <a:pt x="1565096" y="1034305"/>
                  </a:lnTo>
                  <a:lnTo>
                    <a:pt x="1577510" y="989083"/>
                  </a:lnTo>
                  <a:lnTo>
                    <a:pt x="1587311" y="942816"/>
                  </a:lnTo>
                  <a:lnTo>
                    <a:pt x="1594416" y="895588"/>
                  </a:lnTo>
                  <a:lnTo>
                    <a:pt x="1598740" y="847480"/>
                  </a:lnTo>
                  <a:lnTo>
                    <a:pt x="1600200" y="798575"/>
                  </a:lnTo>
                </a:path>
              </a:pathLst>
            </a:custGeom>
            <a:ln w="9144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" name="object 5"/>
            <p:cNvSpPr/>
            <p:nvPr/>
          </p:nvSpPr>
          <p:spPr>
            <a:xfrm>
              <a:off x="1618488" y="2903220"/>
              <a:ext cx="1001394" cy="1033780"/>
            </a:xfrm>
            <a:custGeom>
              <a:avLst/>
              <a:gdLst/>
              <a:ahLst/>
              <a:cxnLst/>
              <a:rect l="l" t="t" r="r" b="b"/>
              <a:pathLst>
                <a:path w="1001394" h="1033779">
                  <a:moveTo>
                    <a:pt x="996696" y="539496"/>
                  </a:moveTo>
                  <a:lnTo>
                    <a:pt x="993647" y="537972"/>
                  </a:lnTo>
                  <a:lnTo>
                    <a:pt x="992123" y="534924"/>
                  </a:lnTo>
                  <a:lnTo>
                    <a:pt x="992123" y="490728"/>
                  </a:lnTo>
                  <a:lnTo>
                    <a:pt x="990600" y="472440"/>
                  </a:lnTo>
                  <a:lnTo>
                    <a:pt x="990600" y="469392"/>
                  </a:lnTo>
                  <a:lnTo>
                    <a:pt x="993647" y="467868"/>
                  </a:lnTo>
                  <a:lnTo>
                    <a:pt x="998220" y="469392"/>
                  </a:lnTo>
                  <a:lnTo>
                    <a:pt x="999744" y="472440"/>
                  </a:lnTo>
                  <a:lnTo>
                    <a:pt x="999744" y="490728"/>
                  </a:lnTo>
                  <a:lnTo>
                    <a:pt x="1001268" y="516636"/>
                  </a:lnTo>
                  <a:lnTo>
                    <a:pt x="1001268" y="534924"/>
                  </a:lnTo>
                  <a:lnTo>
                    <a:pt x="999744" y="537972"/>
                  </a:lnTo>
                  <a:lnTo>
                    <a:pt x="996696" y="539496"/>
                  </a:lnTo>
                  <a:close/>
                </a:path>
                <a:path w="1001394" h="1033779">
                  <a:moveTo>
                    <a:pt x="990600" y="432816"/>
                  </a:moveTo>
                  <a:lnTo>
                    <a:pt x="986028" y="432816"/>
                  </a:lnTo>
                  <a:lnTo>
                    <a:pt x="984504" y="429768"/>
                  </a:lnTo>
                  <a:lnTo>
                    <a:pt x="981455" y="414528"/>
                  </a:lnTo>
                  <a:lnTo>
                    <a:pt x="976884" y="390144"/>
                  </a:lnTo>
                  <a:lnTo>
                    <a:pt x="970788" y="368808"/>
                  </a:lnTo>
                  <a:lnTo>
                    <a:pt x="970788" y="365760"/>
                  </a:lnTo>
                  <a:lnTo>
                    <a:pt x="973836" y="364236"/>
                  </a:lnTo>
                  <a:lnTo>
                    <a:pt x="976884" y="364236"/>
                  </a:lnTo>
                  <a:lnTo>
                    <a:pt x="979931" y="367283"/>
                  </a:lnTo>
                  <a:lnTo>
                    <a:pt x="986028" y="388620"/>
                  </a:lnTo>
                  <a:lnTo>
                    <a:pt x="990600" y="413004"/>
                  </a:lnTo>
                  <a:lnTo>
                    <a:pt x="993647" y="428244"/>
                  </a:lnTo>
                  <a:lnTo>
                    <a:pt x="992123" y="431292"/>
                  </a:lnTo>
                  <a:lnTo>
                    <a:pt x="990600" y="432816"/>
                  </a:lnTo>
                  <a:close/>
                </a:path>
                <a:path w="1001394" h="1033779">
                  <a:moveTo>
                    <a:pt x="961644" y="330708"/>
                  </a:moveTo>
                  <a:lnTo>
                    <a:pt x="958596" y="330708"/>
                  </a:lnTo>
                  <a:lnTo>
                    <a:pt x="957071" y="327660"/>
                  </a:lnTo>
                  <a:lnTo>
                    <a:pt x="954023" y="320040"/>
                  </a:lnTo>
                  <a:lnTo>
                    <a:pt x="932688" y="274320"/>
                  </a:lnTo>
                  <a:lnTo>
                    <a:pt x="931163" y="271272"/>
                  </a:lnTo>
                  <a:lnTo>
                    <a:pt x="931163" y="268224"/>
                  </a:lnTo>
                  <a:lnTo>
                    <a:pt x="932688" y="265176"/>
                  </a:lnTo>
                  <a:lnTo>
                    <a:pt x="935736" y="265176"/>
                  </a:lnTo>
                  <a:lnTo>
                    <a:pt x="938784" y="268224"/>
                  </a:lnTo>
                  <a:lnTo>
                    <a:pt x="950976" y="292608"/>
                  </a:lnTo>
                  <a:lnTo>
                    <a:pt x="961644" y="315468"/>
                  </a:lnTo>
                  <a:lnTo>
                    <a:pt x="964692" y="324612"/>
                  </a:lnTo>
                  <a:lnTo>
                    <a:pt x="964692" y="327660"/>
                  </a:lnTo>
                  <a:lnTo>
                    <a:pt x="961644" y="330708"/>
                  </a:lnTo>
                  <a:close/>
                </a:path>
                <a:path w="1001394" h="1033779">
                  <a:moveTo>
                    <a:pt x="911352" y="236220"/>
                  </a:moveTo>
                  <a:lnTo>
                    <a:pt x="908304" y="233172"/>
                  </a:lnTo>
                  <a:lnTo>
                    <a:pt x="894588" y="213360"/>
                  </a:lnTo>
                  <a:lnTo>
                    <a:pt x="879347" y="193548"/>
                  </a:lnTo>
                  <a:lnTo>
                    <a:pt x="871728" y="184404"/>
                  </a:lnTo>
                  <a:lnTo>
                    <a:pt x="870204" y="181356"/>
                  </a:lnTo>
                  <a:lnTo>
                    <a:pt x="871728" y="178308"/>
                  </a:lnTo>
                  <a:lnTo>
                    <a:pt x="874776" y="176783"/>
                  </a:lnTo>
                  <a:lnTo>
                    <a:pt x="877823" y="178308"/>
                  </a:lnTo>
                  <a:lnTo>
                    <a:pt x="886968" y="188976"/>
                  </a:lnTo>
                  <a:lnTo>
                    <a:pt x="902208" y="208788"/>
                  </a:lnTo>
                  <a:lnTo>
                    <a:pt x="915923" y="228600"/>
                  </a:lnTo>
                  <a:lnTo>
                    <a:pt x="915923" y="233172"/>
                  </a:lnTo>
                  <a:lnTo>
                    <a:pt x="914400" y="234696"/>
                  </a:lnTo>
                  <a:lnTo>
                    <a:pt x="911352" y="236220"/>
                  </a:lnTo>
                  <a:close/>
                </a:path>
                <a:path w="1001394" h="1033779">
                  <a:moveTo>
                    <a:pt x="845820" y="153924"/>
                  </a:moveTo>
                  <a:lnTo>
                    <a:pt x="842771" y="152400"/>
                  </a:lnTo>
                  <a:lnTo>
                    <a:pt x="830579" y="141732"/>
                  </a:lnTo>
                  <a:lnTo>
                    <a:pt x="812292" y="124968"/>
                  </a:lnTo>
                  <a:lnTo>
                    <a:pt x="795528" y="111252"/>
                  </a:lnTo>
                  <a:lnTo>
                    <a:pt x="794004" y="108204"/>
                  </a:lnTo>
                  <a:lnTo>
                    <a:pt x="795528" y="105156"/>
                  </a:lnTo>
                  <a:lnTo>
                    <a:pt x="798575" y="103632"/>
                  </a:lnTo>
                  <a:lnTo>
                    <a:pt x="836676" y="134112"/>
                  </a:lnTo>
                  <a:lnTo>
                    <a:pt x="850392" y="149352"/>
                  </a:lnTo>
                  <a:lnTo>
                    <a:pt x="848868" y="152400"/>
                  </a:lnTo>
                  <a:lnTo>
                    <a:pt x="845820" y="153924"/>
                  </a:lnTo>
                  <a:close/>
                </a:path>
                <a:path w="1001394" h="1033779">
                  <a:moveTo>
                    <a:pt x="763524" y="86868"/>
                  </a:moveTo>
                  <a:lnTo>
                    <a:pt x="754379" y="82296"/>
                  </a:lnTo>
                  <a:lnTo>
                    <a:pt x="734567" y="70104"/>
                  </a:lnTo>
                  <a:lnTo>
                    <a:pt x="707136" y="56388"/>
                  </a:lnTo>
                  <a:lnTo>
                    <a:pt x="704088" y="53340"/>
                  </a:lnTo>
                  <a:lnTo>
                    <a:pt x="704088" y="50291"/>
                  </a:lnTo>
                  <a:lnTo>
                    <a:pt x="707136" y="47244"/>
                  </a:lnTo>
                  <a:lnTo>
                    <a:pt x="710184" y="47244"/>
                  </a:lnTo>
                  <a:lnTo>
                    <a:pt x="717804" y="50291"/>
                  </a:lnTo>
                  <a:lnTo>
                    <a:pt x="760475" y="74676"/>
                  </a:lnTo>
                  <a:lnTo>
                    <a:pt x="765048" y="79248"/>
                  </a:lnTo>
                  <a:lnTo>
                    <a:pt x="766571" y="85344"/>
                  </a:lnTo>
                  <a:lnTo>
                    <a:pt x="763524" y="86868"/>
                  </a:lnTo>
                  <a:close/>
                </a:path>
                <a:path w="1001394" h="1033779">
                  <a:moveTo>
                    <a:pt x="669036" y="38100"/>
                  </a:moveTo>
                  <a:lnTo>
                    <a:pt x="665988" y="38100"/>
                  </a:lnTo>
                  <a:lnTo>
                    <a:pt x="646175" y="32004"/>
                  </a:lnTo>
                  <a:lnTo>
                    <a:pt x="623316" y="24383"/>
                  </a:lnTo>
                  <a:lnTo>
                    <a:pt x="606552" y="21336"/>
                  </a:lnTo>
                  <a:lnTo>
                    <a:pt x="605028" y="19812"/>
                  </a:lnTo>
                  <a:lnTo>
                    <a:pt x="603504" y="15240"/>
                  </a:lnTo>
                  <a:lnTo>
                    <a:pt x="606552" y="12191"/>
                  </a:lnTo>
                  <a:lnTo>
                    <a:pt x="609600" y="12191"/>
                  </a:lnTo>
                  <a:lnTo>
                    <a:pt x="624840" y="16764"/>
                  </a:lnTo>
                  <a:lnTo>
                    <a:pt x="649224" y="22860"/>
                  </a:lnTo>
                  <a:lnTo>
                    <a:pt x="669036" y="30480"/>
                  </a:lnTo>
                  <a:lnTo>
                    <a:pt x="672084" y="32004"/>
                  </a:lnTo>
                  <a:lnTo>
                    <a:pt x="672084" y="36576"/>
                  </a:lnTo>
                  <a:lnTo>
                    <a:pt x="669036" y="38100"/>
                  </a:lnTo>
                  <a:close/>
                </a:path>
                <a:path w="1001394" h="1033779">
                  <a:moveTo>
                    <a:pt x="563879" y="13716"/>
                  </a:moveTo>
                  <a:lnTo>
                    <a:pt x="550163" y="10668"/>
                  </a:lnTo>
                  <a:lnTo>
                    <a:pt x="525779" y="9144"/>
                  </a:lnTo>
                  <a:lnTo>
                    <a:pt x="502920" y="9144"/>
                  </a:lnTo>
                  <a:lnTo>
                    <a:pt x="499871" y="7620"/>
                  </a:lnTo>
                  <a:lnTo>
                    <a:pt x="498348" y="4572"/>
                  </a:lnTo>
                  <a:lnTo>
                    <a:pt x="499871" y="1524"/>
                  </a:lnTo>
                  <a:lnTo>
                    <a:pt x="502920" y="0"/>
                  </a:lnTo>
                  <a:lnTo>
                    <a:pt x="525779" y="0"/>
                  </a:lnTo>
                  <a:lnTo>
                    <a:pt x="565404" y="4572"/>
                  </a:lnTo>
                  <a:lnTo>
                    <a:pt x="568452" y="6096"/>
                  </a:lnTo>
                  <a:lnTo>
                    <a:pt x="568452" y="9144"/>
                  </a:lnTo>
                  <a:lnTo>
                    <a:pt x="566928" y="12191"/>
                  </a:lnTo>
                  <a:lnTo>
                    <a:pt x="563879" y="13716"/>
                  </a:lnTo>
                  <a:close/>
                </a:path>
                <a:path w="1001394" h="1033779">
                  <a:moveTo>
                    <a:pt x="458724" y="10668"/>
                  </a:moveTo>
                  <a:lnTo>
                    <a:pt x="399287" y="10668"/>
                  </a:lnTo>
                  <a:lnTo>
                    <a:pt x="423671" y="6096"/>
                  </a:lnTo>
                  <a:lnTo>
                    <a:pt x="449579" y="3048"/>
                  </a:lnTo>
                  <a:lnTo>
                    <a:pt x="458724" y="1524"/>
                  </a:lnTo>
                  <a:lnTo>
                    <a:pt x="461771" y="3048"/>
                  </a:lnTo>
                  <a:lnTo>
                    <a:pt x="463296" y="6096"/>
                  </a:lnTo>
                  <a:lnTo>
                    <a:pt x="461771" y="9144"/>
                  </a:lnTo>
                  <a:lnTo>
                    <a:pt x="458724" y="10668"/>
                  </a:lnTo>
                  <a:close/>
                </a:path>
                <a:path w="1001394" h="1033779">
                  <a:moveTo>
                    <a:pt x="400812" y="19812"/>
                  </a:moveTo>
                  <a:lnTo>
                    <a:pt x="394716" y="19812"/>
                  </a:lnTo>
                  <a:lnTo>
                    <a:pt x="393192" y="16764"/>
                  </a:lnTo>
                  <a:lnTo>
                    <a:pt x="393192" y="13716"/>
                  </a:lnTo>
                  <a:lnTo>
                    <a:pt x="396240" y="10668"/>
                  </a:lnTo>
                  <a:lnTo>
                    <a:pt x="449579" y="10668"/>
                  </a:lnTo>
                  <a:lnTo>
                    <a:pt x="400812" y="19812"/>
                  </a:lnTo>
                  <a:close/>
                </a:path>
                <a:path w="1001394" h="1033779">
                  <a:moveTo>
                    <a:pt x="298704" y="53340"/>
                  </a:moveTo>
                  <a:lnTo>
                    <a:pt x="295656" y="53340"/>
                  </a:lnTo>
                  <a:lnTo>
                    <a:pt x="292608" y="51816"/>
                  </a:lnTo>
                  <a:lnTo>
                    <a:pt x="294132" y="45720"/>
                  </a:lnTo>
                  <a:lnTo>
                    <a:pt x="306324" y="41148"/>
                  </a:lnTo>
                  <a:lnTo>
                    <a:pt x="327660" y="32004"/>
                  </a:lnTo>
                  <a:lnTo>
                    <a:pt x="352044" y="22860"/>
                  </a:lnTo>
                  <a:lnTo>
                    <a:pt x="356616" y="22860"/>
                  </a:lnTo>
                  <a:lnTo>
                    <a:pt x="358140" y="25908"/>
                  </a:lnTo>
                  <a:lnTo>
                    <a:pt x="358140" y="28956"/>
                  </a:lnTo>
                  <a:lnTo>
                    <a:pt x="355092" y="32004"/>
                  </a:lnTo>
                  <a:lnTo>
                    <a:pt x="353567" y="32004"/>
                  </a:lnTo>
                  <a:lnTo>
                    <a:pt x="330708" y="39624"/>
                  </a:lnTo>
                  <a:lnTo>
                    <a:pt x="298704" y="53340"/>
                  </a:lnTo>
                  <a:close/>
                </a:path>
                <a:path w="1001394" h="1033779">
                  <a:moveTo>
                    <a:pt x="205740" y="109728"/>
                  </a:moveTo>
                  <a:lnTo>
                    <a:pt x="202691" y="106680"/>
                  </a:lnTo>
                  <a:lnTo>
                    <a:pt x="201167" y="103632"/>
                  </a:lnTo>
                  <a:lnTo>
                    <a:pt x="202691" y="100583"/>
                  </a:lnTo>
                  <a:lnTo>
                    <a:pt x="220979" y="88391"/>
                  </a:lnTo>
                  <a:lnTo>
                    <a:pt x="240791" y="74676"/>
                  </a:lnTo>
                  <a:lnTo>
                    <a:pt x="254508" y="67056"/>
                  </a:lnTo>
                  <a:lnTo>
                    <a:pt x="259079" y="65532"/>
                  </a:lnTo>
                  <a:lnTo>
                    <a:pt x="262128" y="71628"/>
                  </a:lnTo>
                  <a:lnTo>
                    <a:pt x="259079" y="74676"/>
                  </a:lnTo>
                  <a:lnTo>
                    <a:pt x="245363" y="82296"/>
                  </a:lnTo>
                  <a:lnTo>
                    <a:pt x="225552" y="96012"/>
                  </a:lnTo>
                  <a:lnTo>
                    <a:pt x="208787" y="108204"/>
                  </a:lnTo>
                  <a:lnTo>
                    <a:pt x="205740" y="109728"/>
                  </a:lnTo>
                  <a:close/>
                </a:path>
                <a:path w="1001394" h="1033779">
                  <a:moveTo>
                    <a:pt x="129540" y="182880"/>
                  </a:moveTo>
                  <a:lnTo>
                    <a:pt x="126491" y="181356"/>
                  </a:lnTo>
                  <a:lnTo>
                    <a:pt x="124967" y="178308"/>
                  </a:lnTo>
                  <a:lnTo>
                    <a:pt x="124967" y="175260"/>
                  </a:lnTo>
                  <a:lnTo>
                    <a:pt x="129540" y="169164"/>
                  </a:lnTo>
                  <a:lnTo>
                    <a:pt x="146304" y="150876"/>
                  </a:lnTo>
                  <a:lnTo>
                    <a:pt x="164591" y="134112"/>
                  </a:lnTo>
                  <a:lnTo>
                    <a:pt x="169163" y="129540"/>
                  </a:lnTo>
                  <a:lnTo>
                    <a:pt x="172212" y="129540"/>
                  </a:lnTo>
                  <a:lnTo>
                    <a:pt x="175260" y="131064"/>
                  </a:lnTo>
                  <a:lnTo>
                    <a:pt x="176783" y="134112"/>
                  </a:lnTo>
                  <a:lnTo>
                    <a:pt x="175260" y="137160"/>
                  </a:lnTo>
                  <a:lnTo>
                    <a:pt x="169163" y="141732"/>
                  </a:lnTo>
                  <a:lnTo>
                    <a:pt x="152400" y="158496"/>
                  </a:lnTo>
                  <a:lnTo>
                    <a:pt x="137160" y="175260"/>
                  </a:lnTo>
                  <a:lnTo>
                    <a:pt x="132587" y="181356"/>
                  </a:lnTo>
                  <a:lnTo>
                    <a:pt x="129540" y="182880"/>
                  </a:lnTo>
                  <a:close/>
                </a:path>
                <a:path w="1001394" h="1033779">
                  <a:moveTo>
                    <a:pt x="70104" y="269748"/>
                  </a:moveTo>
                  <a:lnTo>
                    <a:pt x="67056" y="269748"/>
                  </a:lnTo>
                  <a:lnTo>
                    <a:pt x="64008" y="266700"/>
                  </a:lnTo>
                  <a:lnTo>
                    <a:pt x="64008" y="263652"/>
                  </a:lnTo>
                  <a:lnTo>
                    <a:pt x="73152" y="249936"/>
                  </a:lnTo>
                  <a:lnTo>
                    <a:pt x="85344" y="228600"/>
                  </a:lnTo>
                  <a:lnTo>
                    <a:pt x="97536" y="210312"/>
                  </a:lnTo>
                  <a:lnTo>
                    <a:pt x="100583" y="208788"/>
                  </a:lnTo>
                  <a:lnTo>
                    <a:pt x="103632" y="208788"/>
                  </a:lnTo>
                  <a:lnTo>
                    <a:pt x="105156" y="211836"/>
                  </a:lnTo>
                  <a:lnTo>
                    <a:pt x="105156" y="214883"/>
                  </a:lnTo>
                  <a:lnTo>
                    <a:pt x="92963" y="233172"/>
                  </a:lnTo>
                  <a:lnTo>
                    <a:pt x="80771" y="254508"/>
                  </a:lnTo>
                  <a:lnTo>
                    <a:pt x="73152" y="268224"/>
                  </a:lnTo>
                  <a:lnTo>
                    <a:pt x="70104" y="269748"/>
                  </a:lnTo>
                  <a:close/>
                </a:path>
                <a:path w="1001394" h="1033779">
                  <a:moveTo>
                    <a:pt x="28956" y="367283"/>
                  </a:moveTo>
                  <a:lnTo>
                    <a:pt x="25908" y="367283"/>
                  </a:lnTo>
                  <a:lnTo>
                    <a:pt x="22860" y="365760"/>
                  </a:lnTo>
                  <a:lnTo>
                    <a:pt x="22860" y="362712"/>
                  </a:lnTo>
                  <a:lnTo>
                    <a:pt x="30479" y="339852"/>
                  </a:lnTo>
                  <a:lnTo>
                    <a:pt x="44196" y="303276"/>
                  </a:lnTo>
                  <a:lnTo>
                    <a:pt x="50291" y="301752"/>
                  </a:lnTo>
                  <a:lnTo>
                    <a:pt x="53340" y="306324"/>
                  </a:lnTo>
                  <a:lnTo>
                    <a:pt x="47244" y="320040"/>
                  </a:lnTo>
                  <a:lnTo>
                    <a:pt x="38100" y="342900"/>
                  </a:lnTo>
                  <a:lnTo>
                    <a:pt x="32004" y="364236"/>
                  </a:lnTo>
                  <a:lnTo>
                    <a:pt x="28956" y="367283"/>
                  </a:lnTo>
                  <a:close/>
                </a:path>
                <a:path w="1001394" h="1033779">
                  <a:moveTo>
                    <a:pt x="6096" y="472440"/>
                  </a:moveTo>
                  <a:lnTo>
                    <a:pt x="3048" y="470916"/>
                  </a:lnTo>
                  <a:lnTo>
                    <a:pt x="3048" y="464820"/>
                  </a:lnTo>
                  <a:lnTo>
                    <a:pt x="6096" y="438912"/>
                  </a:lnTo>
                  <a:lnTo>
                    <a:pt x="10667" y="413004"/>
                  </a:lnTo>
                  <a:lnTo>
                    <a:pt x="12191" y="405383"/>
                  </a:lnTo>
                  <a:lnTo>
                    <a:pt x="13716" y="402336"/>
                  </a:lnTo>
                  <a:lnTo>
                    <a:pt x="16763" y="402336"/>
                  </a:lnTo>
                  <a:lnTo>
                    <a:pt x="19812" y="403860"/>
                  </a:lnTo>
                  <a:lnTo>
                    <a:pt x="21336" y="406908"/>
                  </a:lnTo>
                  <a:lnTo>
                    <a:pt x="19812" y="414528"/>
                  </a:lnTo>
                  <a:lnTo>
                    <a:pt x="15240" y="440436"/>
                  </a:lnTo>
                  <a:lnTo>
                    <a:pt x="12191" y="464820"/>
                  </a:lnTo>
                  <a:lnTo>
                    <a:pt x="9144" y="470916"/>
                  </a:lnTo>
                  <a:lnTo>
                    <a:pt x="6096" y="472440"/>
                  </a:lnTo>
                  <a:close/>
                </a:path>
                <a:path w="1001394" h="1033779">
                  <a:moveTo>
                    <a:pt x="7620" y="579120"/>
                  </a:moveTo>
                  <a:lnTo>
                    <a:pt x="4571" y="577596"/>
                  </a:lnTo>
                  <a:lnTo>
                    <a:pt x="3048" y="574548"/>
                  </a:lnTo>
                  <a:lnTo>
                    <a:pt x="2958" y="568452"/>
                  </a:lnTo>
                  <a:lnTo>
                    <a:pt x="1439" y="542544"/>
                  </a:lnTo>
                  <a:lnTo>
                    <a:pt x="0" y="516636"/>
                  </a:lnTo>
                  <a:lnTo>
                    <a:pt x="0" y="512064"/>
                  </a:lnTo>
                  <a:lnTo>
                    <a:pt x="1524" y="509016"/>
                  </a:lnTo>
                  <a:lnTo>
                    <a:pt x="4571" y="507492"/>
                  </a:lnTo>
                  <a:lnTo>
                    <a:pt x="7620" y="509016"/>
                  </a:lnTo>
                  <a:lnTo>
                    <a:pt x="9144" y="512064"/>
                  </a:lnTo>
                  <a:lnTo>
                    <a:pt x="9144" y="542544"/>
                  </a:lnTo>
                  <a:lnTo>
                    <a:pt x="12191" y="568452"/>
                  </a:lnTo>
                  <a:lnTo>
                    <a:pt x="12191" y="573024"/>
                  </a:lnTo>
                  <a:lnTo>
                    <a:pt x="10667" y="576072"/>
                  </a:lnTo>
                  <a:lnTo>
                    <a:pt x="7620" y="579120"/>
                  </a:lnTo>
                  <a:close/>
                </a:path>
                <a:path w="1001394" h="1033779">
                  <a:moveTo>
                    <a:pt x="30479" y="682752"/>
                  </a:moveTo>
                  <a:lnTo>
                    <a:pt x="27432" y="682752"/>
                  </a:lnTo>
                  <a:lnTo>
                    <a:pt x="25908" y="679704"/>
                  </a:lnTo>
                  <a:lnTo>
                    <a:pt x="22860" y="670560"/>
                  </a:lnTo>
                  <a:lnTo>
                    <a:pt x="15240" y="646176"/>
                  </a:lnTo>
                  <a:lnTo>
                    <a:pt x="10667" y="621792"/>
                  </a:lnTo>
                  <a:lnTo>
                    <a:pt x="10667" y="615696"/>
                  </a:lnTo>
                  <a:lnTo>
                    <a:pt x="13716" y="614172"/>
                  </a:lnTo>
                  <a:lnTo>
                    <a:pt x="16763" y="614172"/>
                  </a:lnTo>
                  <a:lnTo>
                    <a:pt x="19812" y="620268"/>
                  </a:lnTo>
                  <a:lnTo>
                    <a:pt x="24383" y="644652"/>
                  </a:lnTo>
                  <a:lnTo>
                    <a:pt x="30479" y="669036"/>
                  </a:lnTo>
                  <a:lnTo>
                    <a:pt x="33528" y="676656"/>
                  </a:lnTo>
                  <a:lnTo>
                    <a:pt x="30479" y="682752"/>
                  </a:lnTo>
                  <a:close/>
                </a:path>
                <a:path w="1001394" h="1033779">
                  <a:moveTo>
                    <a:pt x="71628" y="780288"/>
                  </a:moveTo>
                  <a:lnTo>
                    <a:pt x="68579" y="777240"/>
                  </a:lnTo>
                  <a:lnTo>
                    <a:pt x="60960" y="763524"/>
                  </a:lnTo>
                  <a:lnTo>
                    <a:pt x="48767" y="740664"/>
                  </a:lnTo>
                  <a:lnTo>
                    <a:pt x="41148" y="720852"/>
                  </a:lnTo>
                  <a:lnTo>
                    <a:pt x="41148" y="717804"/>
                  </a:lnTo>
                  <a:lnTo>
                    <a:pt x="42671" y="716280"/>
                  </a:lnTo>
                  <a:lnTo>
                    <a:pt x="45720" y="716280"/>
                  </a:lnTo>
                  <a:lnTo>
                    <a:pt x="48767" y="717804"/>
                  </a:lnTo>
                  <a:lnTo>
                    <a:pt x="57912" y="737616"/>
                  </a:lnTo>
                  <a:lnTo>
                    <a:pt x="68579" y="758952"/>
                  </a:lnTo>
                  <a:lnTo>
                    <a:pt x="76200" y="772668"/>
                  </a:lnTo>
                  <a:lnTo>
                    <a:pt x="76200" y="777240"/>
                  </a:lnTo>
                  <a:lnTo>
                    <a:pt x="74675" y="778764"/>
                  </a:lnTo>
                  <a:lnTo>
                    <a:pt x="71628" y="780288"/>
                  </a:lnTo>
                  <a:close/>
                </a:path>
                <a:path w="1001394" h="1033779">
                  <a:moveTo>
                    <a:pt x="134112" y="867156"/>
                  </a:moveTo>
                  <a:lnTo>
                    <a:pt x="129540" y="865632"/>
                  </a:lnTo>
                  <a:lnTo>
                    <a:pt x="129540" y="864108"/>
                  </a:lnTo>
                  <a:lnTo>
                    <a:pt x="114300" y="845820"/>
                  </a:lnTo>
                  <a:lnTo>
                    <a:pt x="99060" y="826008"/>
                  </a:lnTo>
                  <a:lnTo>
                    <a:pt x="91440" y="815340"/>
                  </a:lnTo>
                  <a:lnTo>
                    <a:pt x="91440" y="812292"/>
                  </a:lnTo>
                  <a:lnTo>
                    <a:pt x="92963" y="809244"/>
                  </a:lnTo>
                  <a:lnTo>
                    <a:pt x="96012" y="809244"/>
                  </a:lnTo>
                  <a:lnTo>
                    <a:pt x="99060" y="810768"/>
                  </a:lnTo>
                  <a:lnTo>
                    <a:pt x="106679" y="821436"/>
                  </a:lnTo>
                  <a:lnTo>
                    <a:pt x="121920" y="839724"/>
                  </a:lnTo>
                  <a:lnTo>
                    <a:pt x="137160" y="859536"/>
                  </a:lnTo>
                  <a:lnTo>
                    <a:pt x="138683" y="862583"/>
                  </a:lnTo>
                  <a:lnTo>
                    <a:pt x="137160" y="865632"/>
                  </a:lnTo>
                  <a:lnTo>
                    <a:pt x="134112" y="867156"/>
                  </a:lnTo>
                  <a:close/>
                </a:path>
                <a:path w="1001394" h="1033779">
                  <a:moveTo>
                    <a:pt x="211836" y="938783"/>
                  </a:moveTo>
                  <a:lnTo>
                    <a:pt x="208787" y="937260"/>
                  </a:lnTo>
                  <a:lnTo>
                    <a:pt x="201167" y="931164"/>
                  </a:lnTo>
                  <a:lnTo>
                    <a:pt x="181356" y="915924"/>
                  </a:lnTo>
                  <a:lnTo>
                    <a:pt x="163067" y="899160"/>
                  </a:lnTo>
                  <a:lnTo>
                    <a:pt x="161544" y="897636"/>
                  </a:lnTo>
                  <a:lnTo>
                    <a:pt x="160020" y="894588"/>
                  </a:lnTo>
                  <a:lnTo>
                    <a:pt x="161544" y="891540"/>
                  </a:lnTo>
                  <a:lnTo>
                    <a:pt x="164591" y="890016"/>
                  </a:lnTo>
                  <a:lnTo>
                    <a:pt x="170687" y="893064"/>
                  </a:lnTo>
                  <a:lnTo>
                    <a:pt x="187452" y="909828"/>
                  </a:lnTo>
                  <a:lnTo>
                    <a:pt x="205740" y="925068"/>
                  </a:lnTo>
                  <a:lnTo>
                    <a:pt x="214883" y="929640"/>
                  </a:lnTo>
                  <a:lnTo>
                    <a:pt x="216408" y="932688"/>
                  </a:lnTo>
                  <a:lnTo>
                    <a:pt x="214883" y="937260"/>
                  </a:lnTo>
                  <a:lnTo>
                    <a:pt x="211836" y="938783"/>
                  </a:lnTo>
                  <a:close/>
                </a:path>
                <a:path w="1001394" h="1033779">
                  <a:moveTo>
                    <a:pt x="304800" y="992124"/>
                  </a:moveTo>
                  <a:lnTo>
                    <a:pt x="301752" y="992124"/>
                  </a:lnTo>
                  <a:lnTo>
                    <a:pt x="283463" y="982980"/>
                  </a:lnTo>
                  <a:lnTo>
                    <a:pt x="262128" y="970788"/>
                  </a:lnTo>
                  <a:lnTo>
                    <a:pt x="246887" y="963168"/>
                  </a:lnTo>
                  <a:lnTo>
                    <a:pt x="243840" y="960120"/>
                  </a:lnTo>
                  <a:lnTo>
                    <a:pt x="246887" y="954024"/>
                  </a:lnTo>
                  <a:lnTo>
                    <a:pt x="251460" y="955548"/>
                  </a:lnTo>
                  <a:lnTo>
                    <a:pt x="266700" y="963168"/>
                  </a:lnTo>
                  <a:lnTo>
                    <a:pt x="288036" y="975360"/>
                  </a:lnTo>
                  <a:lnTo>
                    <a:pt x="304800" y="982980"/>
                  </a:lnTo>
                  <a:lnTo>
                    <a:pt x="307848" y="989076"/>
                  </a:lnTo>
                  <a:lnTo>
                    <a:pt x="304800" y="992124"/>
                  </a:lnTo>
                  <a:close/>
                </a:path>
                <a:path w="1001394" h="1033779">
                  <a:moveTo>
                    <a:pt x="406908" y="1024128"/>
                  </a:moveTo>
                  <a:lnTo>
                    <a:pt x="399287" y="1024128"/>
                  </a:lnTo>
                  <a:lnTo>
                    <a:pt x="374904" y="1018032"/>
                  </a:lnTo>
                  <a:lnTo>
                    <a:pt x="342900" y="1007364"/>
                  </a:lnTo>
                  <a:lnTo>
                    <a:pt x="341375" y="1005840"/>
                  </a:lnTo>
                  <a:lnTo>
                    <a:pt x="341375" y="1002792"/>
                  </a:lnTo>
                  <a:lnTo>
                    <a:pt x="342900" y="999744"/>
                  </a:lnTo>
                  <a:lnTo>
                    <a:pt x="345948" y="999744"/>
                  </a:lnTo>
                  <a:lnTo>
                    <a:pt x="355092" y="1002792"/>
                  </a:lnTo>
                  <a:lnTo>
                    <a:pt x="400812" y="1014984"/>
                  </a:lnTo>
                  <a:lnTo>
                    <a:pt x="405383" y="1014984"/>
                  </a:lnTo>
                  <a:lnTo>
                    <a:pt x="408432" y="1018032"/>
                  </a:lnTo>
                  <a:lnTo>
                    <a:pt x="408432" y="1021080"/>
                  </a:lnTo>
                  <a:lnTo>
                    <a:pt x="406908" y="1024128"/>
                  </a:lnTo>
                  <a:close/>
                </a:path>
                <a:path w="1001394" h="1033779">
                  <a:moveTo>
                    <a:pt x="510540" y="1033272"/>
                  </a:moveTo>
                  <a:lnTo>
                    <a:pt x="475487" y="1033272"/>
                  </a:lnTo>
                  <a:lnTo>
                    <a:pt x="449579" y="1031748"/>
                  </a:lnTo>
                  <a:lnTo>
                    <a:pt x="448056" y="1031748"/>
                  </a:lnTo>
                  <a:lnTo>
                    <a:pt x="445008" y="1028700"/>
                  </a:lnTo>
                  <a:lnTo>
                    <a:pt x="443483" y="1025652"/>
                  </a:lnTo>
                  <a:lnTo>
                    <a:pt x="446532" y="1022604"/>
                  </a:lnTo>
                  <a:lnTo>
                    <a:pt x="451104" y="1022604"/>
                  </a:lnTo>
                  <a:lnTo>
                    <a:pt x="501396" y="1025652"/>
                  </a:lnTo>
                  <a:lnTo>
                    <a:pt x="513587" y="1025652"/>
                  </a:lnTo>
                  <a:lnTo>
                    <a:pt x="515112" y="1028700"/>
                  </a:lnTo>
                  <a:lnTo>
                    <a:pt x="513587" y="1031748"/>
                  </a:lnTo>
                  <a:lnTo>
                    <a:pt x="510540" y="1033272"/>
                  </a:lnTo>
                  <a:close/>
                </a:path>
                <a:path w="1001394" h="1033779">
                  <a:moveTo>
                    <a:pt x="513587" y="1025652"/>
                  </a:moveTo>
                  <a:lnTo>
                    <a:pt x="501396" y="1025652"/>
                  </a:lnTo>
                  <a:lnTo>
                    <a:pt x="510540" y="1024128"/>
                  </a:lnTo>
                  <a:lnTo>
                    <a:pt x="513587" y="1025652"/>
                  </a:lnTo>
                  <a:close/>
                </a:path>
                <a:path w="1001394" h="1033779">
                  <a:moveTo>
                    <a:pt x="554736" y="1030224"/>
                  </a:moveTo>
                  <a:lnTo>
                    <a:pt x="551687" y="1030224"/>
                  </a:lnTo>
                  <a:lnTo>
                    <a:pt x="550163" y="1027176"/>
                  </a:lnTo>
                  <a:lnTo>
                    <a:pt x="551687" y="1024128"/>
                  </a:lnTo>
                  <a:lnTo>
                    <a:pt x="554736" y="1022604"/>
                  </a:lnTo>
                  <a:lnTo>
                    <a:pt x="576071" y="1019556"/>
                  </a:lnTo>
                  <a:lnTo>
                    <a:pt x="598932" y="1014984"/>
                  </a:lnTo>
                  <a:lnTo>
                    <a:pt x="614171" y="1010412"/>
                  </a:lnTo>
                  <a:lnTo>
                    <a:pt x="618744" y="1011936"/>
                  </a:lnTo>
                  <a:lnTo>
                    <a:pt x="620267" y="1014984"/>
                  </a:lnTo>
                  <a:lnTo>
                    <a:pt x="620267" y="1018032"/>
                  </a:lnTo>
                  <a:lnTo>
                    <a:pt x="617220" y="1019556"/>
                  </a:lnTo>
                  <a:lnTo>
                    <a:pt x="600456" y="1024128"/>
                  </a:lnTo>
                  <a:lnTo>
                    <a:pt x="576071" y="1028700"/>
                  </a:lnTo>
                  <a:lnTo>
                    <a:pt x="554736" y="1030224"/>
                  </a:lnTo>
                  <a:close/>
                </a:path>
                <a:path w="1001394" h="1033779">
                  <a:moveTo>
                    <a:pt x="659892" y="1007364"/>
                  </a:moveTo>
                  <a:lnTo>
                    <a:pt x="656844" y="1007364"/>
                  </a:lnTo>
                  <a:lnTo>
                    <a:pt x="653796" y="1004316"/>
                  </a:lnTo>
                  <a:lnTo>
                    <a:pt x="653796" y="1001268"/>
                  </a:lnTo>
                  <a:lnTo>
                    <a:pt x="656844" y="998220"/>
                  </a:lnTo>
                  <a:lnTo>
                    <a:pt x="669036" y="993648"/>
                  </a:lnTo>
                  <a:lnTo>
                    <a:pt x="691896" y="984504"/>
                  </a:lnTo>
                  <a:lnTo>
                    <a:pt x="713232" y="975360"/>
                  </a:lnTo>
                  <a:lnTo>
                    <a:pt x="716279" y="975360"/>
                  </a:lnTo>
                  <a:lnTo>
                    <a:pt x="719328" y="976884"/>
                  </a:lnTo>
                  <a:lnTo>
                    <a:pt x="719328" y="979932"/>
                  </a:lnTo>
                  <a:lnTo>
                    <a:pt x="717804" y="982980"/>
                  </a:lnTo>
                  <a:lnTo>
                    <a:pt x="694944" y="993648"/>
                  </a:lnTo>
                  <a:lnTo>
                    <a:pt x="672084" y="1002792"/>
                  </a:lnTo>
                  <a:lnTo>
                    <a:pt x="659892" y="1007364"/>
                  </a:lnTo>
                  <a:close/>
                </a:path>
                <a:path w="1001394" h="1033779">
                  <a:moveTo>
                    <a:pt x="755904" y="961644"/>
                  </a:moveTo>
                  <a:lnTo>
                    <a:pt x="752856" y="961644"/>
                  </a:lnTo>
                  <a:lnTo>
                    <a:pt x="749808" y="960120"/>
                  </a:lnTo>
                  <a:lnTo>
                    <a:pt x="749808" y="955548"/>
                  </a:lnTo>
                  <a:lnTo>
                    <a:pt x="751332" y="954024"/>
                  </a:lnTo>
                  <a:lnTo>
                    <a:pt x="755904" y="950976"/>
                  </a:lnTo>
                  <a:lnTo>
                    <a:pt x="775716" y="938783"/>
                  </a:lnTo>
                  <a:lnTo>
                    <a:pt x="794004" y="923544"/>
                  </a:lnTo>
                  <a:lnTo>
                    <a:pt x="801624" y="917448"/>
                  </a:lnTo>
                  <a:lnTo>
                    <a:pt x="804671" y="917448"/>
                  </a:lnTo>
                  <a:lnTo>
                    <a:pt x="807720" y="918972"/>
                  </a:lnTo>
                  <a:lnTo>
                    <a:pt x="809244" y="922020"/>
                  </a:lnTo>
                  <a:lnTo>
                    <a:pt x="807720" y="925068"/>
                  </a:lnTo>
                  <a:lnTo>
                    <a:pt x="800100" y="931164"/>
                  </a:lnTo>
                  <a:lnTo>
                    <a:pt x="780288" y="946404"/>
                  </a:lnTo>
                  <a:lnTo>
                    <a:pt x="758952" y="958596"/>
                  </a:lnTo>
                  <a:lnTo>
                    <a:pt x="755904" y="961644"/>
                  </a:lnTo>
                  <a:close/>
                </a:path>
                <a:path w="1001394" h="1033779">
                  <a:moveTo>
                    <a:pt x="838200" y="896112"/>
                  </a:moveTo>
                  <a:lnTo>
                    <a:pt x="835152" y="894588"/>
                  </a:lnTo>
                  <a:lnTo>
                    <a:pt x="835152" y="888492"/>
                  </a:lnTo>
                  <a:lnTo>
                    <a:pt x="864108" y="859536"/>
                  </a:lnTo>
                  <a:lnTo>
                    <a:pt x="876300" y="844296"/>
                  </a:lnTo>
                  <a:lnTo>
                    <a:pt x="879347" y="842772"/>
                  </a:lnTo>
                  <a:lnTo>
                    <a:pt x="882396" y="842772"/>
                  </a:lnTo>
                  <a:lnTo>
                    <a:pt x="883920" y="845820"/>
                  </a:lnTo>
                  <a:lnTo>
                    <a:pt x="883920" y="848868"/>
                  </a:lnTo>
                  <a:lnTo>
                    <a:pt x="870204" y="864108"/>
                  </a:lnTo>
                  <a:lnTo>
                    <a:pt x="853439" y="882396"/>
                  </a:lnTo>
                  <a:lnTo>
                    <a:pt x="841247" y="894588"/>
                  </a:lnTo>
                  <a:lnTo>
                    <a:pt x="838200" y="896112"/>
                  </a:lnTo>
                  <a:close/>
                </a:path>
                <a:path w="1001394" h="1033779">
                  <a:moveTo>
                    <a:pt x="903731" y="815340"/>
                  </a:moveTo>
                  <a:lnTo>
                    <a:pt x="902208" y="812292"/>
                  </a:lnTo>
                  <a:lnTo>
                    <a:pt x="903731" y="807720"/>
                  </a:lnTo>
                  <a:lnTo>
                    <a:pt x="908304" y="801624"/>
                  </a:lnTo>
                  <a:lnTo>
                    <a:pt x="932688" y="758952"/>
                  </a:lnTo>
                  <a:lnTo>
                    <a:pt x="934212" y="755904"/>
                  </a:lnTo>
                  <a:lnTo>
                    <a:pt x="937260" y="752856"/>
                  </a:lnTo>
                  <a:lnTo>
                    <a:pt x="943355" y="755904"/>
                  </a:lnTo>
                  <a:lnTo>
                    <a:pt x="941831" y="758952"/>
                  </a:lnTo>
                  <a:lnTo>
                    <a:pt x="940308" y="763524"/>
                  </a:lnTo>
                  <a:lnTo>
                    <a:pt x="915923" y="806196"/>
                  </a:lnTo>
                  <a:lnTo>
                    <a:pt x="909828" y="813816"/>
                  </a:lnTo>
                  <a:lnTo>
                    <a:pt x="903731" y="815340"/>
                  </a:lnTo>
                  <a:close/>
                </a:path>
                <a:path w="1001394" h="1033779">
                  <a:moveTo>
                    <a:pt x="958596" y="720852"/>
                  </a:moveTo>
                  <a:lnTo>
                    <a:pt x="955547" y="720852"/>
                  </a:lnTo>
                  <a:lnTo>
                    <a:pt x="952500" y="719328"/>
                  </a:lnTo>
                  <a:lnTo>
                    <a:pt x="952500" y="716280"/>
                  </a:lnTo>
                  <a:lnTo>
                    <a:pt x="954023" y="714756"/>
                  </a:lnTo>
                  <a:lnTo>
                    <a:pt x="961644" y="691896"/>
                  </a:lnTo>
                  <a:lnTo>
                    <a:pt x="970788" y="667512"/>
                  </a:lnTo>
                  <a:lnTo>
                    <a:pt x="972312" y="656844"/>
                  </a:lnTo>
                  <a:lnTo>
                    <a:pt x="978408" y="653796"/>
                  </a:lnTo>
                  <a:lnTo>
                    <a:pt x="981455" y="659892"/>
                  </a:lnTo>
                  <a:lnTo>
                    <a:pt x="978408" y="670560"/>
                  </a:lnTo>
                  <a:lnTo>
                    <a:pt x="970788" y="694944"/>
                  </a:lnTo>
                  <a:lnTo>
                    <a:pt x="961644" y="717804"/>
                  </a:lnTo>
                  <a:lnTo>
                    <a:pt x="961644" y="719328"/>
                  </a:lnTo>
                  <a:lnTo>
                    <a:pt x="958596" y="720852"/>
                  </a:lnTo>
                  <a:close/>
                </a:path>
                <a:path w="1001394" h="1033779">
                  <a:moveTo>
                    <a:pt x="986028" y="620268"/>
                  </a:moveTo>
                  <a:lnTo>
                    <a:pt x="984504" y="618744"/>
                  </a:lnTo>
                  <a:lnTo>
                    <a:pt x="982980" y="614172"/>
                  </a:lnTo>
                  <a:lnTo>
                    <a:pt x="986028" y="594360"/>
                  </a:lnTo>
                  <a:lnTo>
                    <a:pt x="989076" y="568452"/>
                  </a:lnTo>
                  <a:lnTo>
                    <a:pt x="990600" y="553212"/>
                  </a:lnTo>
                  <a:lnTo>
                    <a:pt x="995171" y="550164"/>
                  </a:lnTo>
                  <a:lnTo>
                    <a:pt x="998220" y="551688"/>
                  </a:lnTo>
                  <a:lnTo>
                    <a:pt x="999744" y="554736"/>
                  </a:lnTo>
                  <a:lnTo>
                    <a:pt x="998220" y="569976"/>
                  </a:lnTo>
                  <a:lnTo>
                    <a:pt x="995171" y="595883"/>
                  </a:lnTo>
                  <a:lnTo>
                    <a:pt x="992123" y="615696"/>
                  </a:lnTo>
                  <a:lnTo>
                    <a:pt x="990600" y="618744"/>
                  </a:lnTo>
                  <a:lnTo>
                    <a:pt x="986028" y="620268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" name="object 6"/>
            <p:cNvSpPr/>
            <p:nvPr/>
          </p:nvSpPr>
          <p:spPr>
            <a:xfrm>
              <a:off x="784860" y="2328672"/>
              <a:ext cx="2493645" cy="1830705"/>
            </a:xfrm>
            <a:custGeom>
              <a:avLst/>
              <a:gdLst/>
              <a:ahLst/>
              <a:cxnLst/>
              <a:rect l="l" t="t" r="r" b="b"/>
              <a:pathLst>
                <a:path w="2493645" h="1830704">
                  <a:moveTo>
                    <a:pt x="1336547" y="1603247"/>
                  </a:moveTo>
                  <a:lnTo>
                    <a:pt x="13715" y="1607820"/>
                  </a:lnTo>
                </a:path>
                <a:path w="2493645" h="1830704">
                  <a:moveTo>
                    <a:pt x="1336547" y="0"/>
                  </a:moveTo>
                  <a:lnTo>
                    <a:pt x="0" y="0"/>
                  </a:lnTo>
                </a:path>
                <a:path w="2493645" h="1830704">
                  <a:moveTo>
                    <a:pt x="1447799" y="1456944"/>
                  </a:moveTo>
                  <a:lnTo>
                    <a:pt x="1489487" y="1456326"/>
                  </a:lnTo>
                  <a:lnTo>
                    <a:pt x="1530429" y="1451530"/>
                  </a:lnTo>
                  <a:lnTo>
                    <a:pt x="1570501" y="1442708"/>
                  </a:lnTo>
                  <a:lnTo>
                    <a:pt x="1609582" y="1430014"/>
                  </a:lnTo>
                  <a:lnTo>
                    <a:pt x="1647547" y="1413603"/>
                  </a:lnTo>
                  <a:lnTo>
                    <a:pt x="1684273" y="1393629"/>
                  </a:lnTo>
                  <a:lnTo>
                    <a:pt x="1719636" y="1370245"/>
                  </a:lnTo>
                  <a:lnTo>
                    <a:pt x="1753513" y="1343606"/>
                  </a:lnTo>
                  <a:lnTo>
                    <a:pt x="1785781" y="1313865"/>
                  </a:lnTo>
                  <a:lnTo>
                    <a:pt x="1816316" y="1281177"/>
                  </a:lnTo>
                  <a:lnTo>
                    <a:pt x="1844995" y="1245696"/>
                  </a:lnTo>
                  <a:lnTo>
                    <a:pt x="1871694" y="1207576"/>
                  </a:lnTo>
                  <a:lnTo>
                    <a:pt x="1896290" y="1166971"/>
                  </a:lnTo>
                  <a:lnTo>
                    <a:pt x="1918659" y="1124034"/>
                  </a:lnTo>
                  <a:lnTo>
                    <a:pt x="1938679" y="1078920"/>
                  </a:lnTo>
                  <a:lnTo>
                    <a:pt x="1956225" y="1031784"/>
                  </a:lnTo>
                  <a:lnTo>
                    <a:pt x="1971174" y="982778"/>
                  </a:lnTo>
                  <a:lnTo>
                    <a:pt x="1983403" y="932057"/>
                  </a:lnTo>
                  <a:lnTo>
                    <a:pt x="1992789" y="879775"/>
                  </a:lnTo>
                  <a:lnTo>
                    <a:pt x="1999208" y="826086"/>
                  </a:lnTo>
                  <a:lnTo>
                    <a:pt x="2002536" y="771144"/>
                  </a:lnTo>
                </a:path>
                <a:path w="2493645" h="1830704">
                  <a:moveTo>
                    <a:pt x="1504188" y="1670303"/>
                  </a:moveTo>
                  <a:lnTo>
                    <a:pt x="1554560" y="1665441"/>
                  </a:lnTo>
                  <a:lnTo>
                    <a:pt x="1604061" y="1658089"/>
                  </a:lnTo>
                  <a:lnTo>
                    <a:pt x="1652612" y="1648323"/>
                  </a:lnTo>
                  <a:lnTo>
                    <a:pt x="1700135" y="1636220"/>
                  </a:lnTo>
                  <a:lnTo>
                    <a:pt x="1746552" y="1621856"/>
                  </a:lnTo>
                  <a:lnTo>
                    <a:pt x="1791784" y="1605308"/>
                  </a:lnTo>
                  <a:lnTo>
                    <a:pt x="1835753" y="1586650"/>
                  </a:lnTo>
                  <a:lnTo>
                    <a:pt x="1878381" y="1565961"/>
                  </a:lnTo>
                  <a:lnTo>
                    <a:pt x="1919589" y="1543315"/>
                  </a:lnTo>
                  <a:lnTo>
                    <a:pt x="1959299" y="1518789"/>
                  </a:lnTo>
                  <a:lnTo>
                    <a:pt x="1997433" y="1492460"/>
                  </a:lnTo>
                  <a:lnTo>
                    <a:pt x="2033913" y="1464404"/>
                  </a:lnTo>
                  <a:lnTo>
                    <a:pt x="2068660" y="1434696"/>
                  </a:lnTo>
                  <a:lnTo>
                    <a:pt x="2101595" y="1403413"/>
                  </a:lnTo>
                  <a:lnTo>
                    <a:pt x="2132642" y="1370632"/>
                  </a:lnTo>
                  <a:lnTo>
                    <a:pt x="2161720" y="1336428"/>
                  </a:lnTo>
                  <a:lnTo>
                    <a:pt x="2188753" y="1300877"/>
                  </a:lnTo>
                  <a:lnTo>
                    <a:pt x="2213661" y="1264057"/>
                  </a:lnTo>
                  <a:lnTo>
                    <a:pt x="2236366" y="1226043"/>
                  </a:lnTo>
                  <a:lnTo>
                    <a:pt x="2256790" y="1186911"/>
                  </a:lnTo>
                  <a:lnTo>
                    <a:pt x="2274855" y="1146738"/>
                  </a:lnTo>
                  <a:lnTo>
                    <a:pt x="2290483" y="1105600"/>
                  </a:lnTo>
                  <a:lnTo>
                    <a:pt x="2303594" y="1063573"/>
                  </a:lnTo>
                  <a:lnTo>
                    <a:pt x="2314111" y="1020733"/>
                  </a:lnTo>
                  <a:lnTo>
                    <a:pt x="2321956" y="977157"/>
                  </a:lnTo>
                  <a:lnTo>
                    <a:pt x="2327050" y="932920"/>
                  </a:lnTo>
                  <a:lnTo>
                    <a:pt x="2329314" y="888100"/>
                  </a:lnTo>
                  <a:lnTo>
                    <a:pt x="2328672" y="842771"/>
                  </a:lnTo>
                  <a:lnTo>
                    <a:pt x="2328672" y="841247"/>
                  </a:lnTo>
                  <a:lnTo>
                    <a:pt x="2327147" y="839724"/>
                  </a:lnTo>
                </a:path>
                <a:path w="2493645" h="1830704">
                  <a:moveTo>
                    <a:pt x="1594103" y="1830324"/>
                  </a:moveTo>
                  <a:lnTo>
                    <a:pt x="1643244" y="1825979"/>
                  </a:lnTo>
                  <a:lnTo>
                    <a:pt x="1691619" y="1819289"/>
                  </a:lnTo>
                  <a:lnTo>
                    <a:pt x="1739169" y="1810311"/>
                  </a:lnTo>
                  <a:lnTo>
                    <a:pt x="1785837" y="1799104"/>
                  </a:lnTo>
                  <a:lnTo>
                    <a:pt x="1831562" y="1785725"/>
                  </a:lnTo>
                  <a:lnTo>
                    <a:pt x="1876286" y="1770232"/>
                  </a:lnTo>
                  <a:lnTo>
                    <a:pt x="1919950" y="1752682"/>
                  </a:lnTo>
                  <a:lnTo>
                    <a:pt x="1962495" y="1733134"/>
                  </a:lnTo>
                  <a:lnTo>
                    <a:pt x="2003863" y="1711644"/>
                  </a:lnTo>
                  <a:lnTo>
                    <a:pt x="2043994" y="1688271"/>
                  </a:lnTo>
                  <a:lnTo>
                    <a:pt x="2082829" y="1663073"/>
                  </a:lnTo>
                  <a:lnTo>
                    <a:pt x="2120311" y="1636107"/>
                  </a:lnTo>
                  <a:lnTo>
                    <a:pt x="2156380" y="1607431"/>
                  </a:lnTo>
                  <a:lnTo>
                    <a:pt x="2190976" y="1577103"/>
                  </a:lnTo>
                  <a:lnTo>
                    <a:pt x="2224042" y="1545180"/>
                  </a:lnTo>
                  <a:lnTo>
                    <a:pt x="2255518" y="1511721"/>
                  </a:lnTo>
                  <a:lnTo>
                    <a:pt x="2285345" y="1476782"/>
                  </a:lnTo>
                  <a:lnTo>
                    <a:pt x="2313465" y="1440422"/>
                  </a:lnTo>
                  <a:lnTo>
                    <a:pt x="2339819" y="1402699"/>
                  </a:lnTo>
                  <a:lnTo>
                    <a:pt x="2364348" y="1363669"/>
                  </a:lnTo>
                  <a:lnTo>
                    <a:pt x="2386993" y="1323392"/>
                  </a:lnTo>
                  <a:lnTo>
                    <a:pt x="2407695" y="1281924"/>
                  </a:lnTo>
                  <a:lnTo>
                    <a:pt x="2426395" y="1239323"/>
                  </a:lnTo>
                  <a:lnTo>
                    <a:pt x="2443034" y="1195648"/>
                  </a:lnTo>
                  <a:lnTo>
                    <a:pt x="2457555" y="1150955"/>
                  </a:lnTo>
                  <a:lnTo>
                    <a:pt x="2469896" y="1105303"/>
                  </a:lnTo>
                  <a:lnTo>
                    <a:pt x="2480001" y="1058749"/>
                  </a:lnTo>
                  <a:lnTo>
                    <a:pt x="2487810" y="1011352"/>
                  </a:lnTo>
                  <a:lnTo>
                    <a:pt x="2493264" y="963168"/>
                  </a:lnTo>
                </a:path>
                <a:path w="2493645" h="1830704">
                  <a:moveTo>
                    <a:pt x="326135" y="131063"/>
                  </a:moveTo>
                  <a:lnTo>
                    <a:pt x="326135" y="53340"/>
                  </a:lnTo>
                </a:path>
              </a:pathLst>
            </a:custGeom>
            <a:ln w="9144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" name="object 7"/>
            <p:cNvSpPr/>
            <p:nvPr/>
          </p:nvSpPr>
          <p:spPr>
            <a:xfrm>
              <a:off x="1083564" y="2336292"/>
              <a:ext cx="53340" cy="52069"/>
            </a:xfrm>
            <a:custGeom>
              <a:avLst/>
              <a:gdLst/>
              <a:ahLst/>
              <a:cxnLst/>
              <a:rect l="l" t="t" r="r" b="b"/>
              <a:pathLst>
                <a:path w="53340" h="52069">
                  <a:moveTo>
                    <a:pt x="53339" y="51816"/>
                  </a:moveTo>
                  <a:lnTo>
                    <a:pt x="0" y="51816"/>
                  </a:lnTo>
                  <a:lnTo>
                    <a:pt x="27431" y="0"/>
                  </a:lnTo>
                  <a:lnTo>
                    <a:pt x="53339" y="51816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" name="object 8"/>
            <p:cNvSpPr/>
            <p:nvPr/>
          </p:nvSpPr>
          <p:spPr>
            <a:xfrm>
              <a:off x="1110995" y="2621280"/>
              <a:ext cx="0" cy="106680"/>
            </a:xfrm>
            <a:custGeom>
              <a:avLst/>
              <a:gdLst/>
              <a:ahLst/>
              <a:cxnLst/>
              <a:rect l="l" t="t" r="r" b="b"/>
              <a:pathLst>
                <a:path h="106680">
                  <a:moveTo>
                    <a:pt x="0" y="0"/>
                  </a:moveTo>
                  <a:lnTo>
                    <a:pt x="0" y="106679"/>
                  </a:lnTo>
                </a:path>
              </a:pathLst>
            </a:custGeom>
            <a:ln w="9144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" name="object 9"/>
            <p:cNvSpPr/>
            <p:nvPr/>
          </p:nvSpPr>
          <p:spPr>
            <a:xfrm>
              <a:off x="1085087" y="2720340"/>
              <a:ext cx="52069" cy="53340"/>
            </a:xfrm>
            <a:custGeom>
              <a:avLst/>
              <a:gdLst/>
              <a:ahLst/>
              <a:cxnLst/>
              <a:rect l="l" t="t" r="r" b="b"/>
              <a:pathLst>
                <a:path w="52069" h="53339">
                  <a:moveTo>
                    <a:pt x="25908" y="53340"/>
                  </a:moveTo>
                  <a:lnTo>
                    <a:pt x="0" y="0"/>
                  </a:lnTo>
                  <a:lnTo>
                    <a:pt x="51816" y="0"/>
                  </a:lnTo>
                  <a:lnTo>
                    <a:pt x="25908" y="5334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10" name="object 10"/>
            <p:cNvPicPr/>
            <p:nvPr/>
          </p:nvPicPr>
          <p:blipFill>
            <a:blip r:embed="rId2" cstate="print"/>
            <a:stretch>
              <a:fillRect/>
            </a:stretch>
          </p:blipFill>
          <p:spPr>
            <a:xfrm>
              <a:off x="1060704" y="2499360"/>
              <a:ext cx="97535" cy="187451"/>
            </a:xfrm>
            <a:prstGeom prst="rect">
              <a:avLst/>
            </a:prstGeom>
          </p:spPr>
        </p:pic>
        <p:sp>
          <p:nvSpPr>
            <p:cNvPr id="11" name="object 11"/>
            <p:cNvSpPr/>
            <p:nvPr/>
          </p:nvSpPr>
          <p:spPr>
            <a:xfrm>
              <a:off x="822960" y="2825496"/>
              <a:ext cx="0" cy="478790"/>
            </a:xfrm>
            <a:custGeom>
              <a:avLst/>
              <a:gdLst/>
              <a:ahLst/>
              <a:cxnLst/>
              <a:rect l="l" t="t" r="r" b="b"/>
              <a:pathLst>
                <a:path h="478789">
                  <a:moveTo>
                    <a:pt x="0" y="478535"/>
                  </a:moveTo>
                  <a:lnTo>
                    <a:pt x="0" y="0"/>
                  </a:lnTo>
                </a:path>
              </a:pathLst>
            </a:custGeom>
            <a:ln w="9144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" name="object 12"/>
            <p:cNvSpPr/>
            <p:nvPr/>
          </p:nvSpPr>
          <p:spPr>
            <a:xfrm>
              <a:off x="798575" y="2779776"/>
              <a:ext cx="52069" cy="53340"/>
            </a:xfrm>
            <a:custGeom>
              <a:avLst/>
              <a:gdLst/>
              <a:ahLst/>
              <a:cxnLst/>
              <a:rect l="l" t="t" r="r" b="b"/>
              <a:pathLst>
                <a:path w="52069" h="53339">
                  <a:moveTo>
                    <a:pt x="51816" y="53340"/>
                  </a:moveTo>
                  <a:lnTo>
                    <a:pt x="0" y="53340"/>
                  </a:lnTo>
                  <a:lnTo>
                    <a:pt x="24384" y="0"/>
                  </a:lnTo>
                  <a:lnTo>
                    <a:pt x="51816" y="5334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" name="object 13"/>
            <p:cNvSpPr/>
            <p:nvPr/>
          </p:nvSpPr>
          <p:spPr>
            <a:xfrm>
              <a:off x="822960" y="3480816"/>
              <a:ext cx="0" cy="402590"/>
            </a:xfrm>
            <a:custGeom>
              <a:avLst/>
              <a:gdLst/>
              <a:ahLst/>
              <a:cxnLst/>
              <a:rect l="l" t="t" r="r" b="b"/>
              <a:pathLst>
                <a:path h="402589">
                  <a:moveTo>
                    <a:pt x="0" y="0"/>
                  </a:moveTo>
                  <a:lnTo>
                    <a:pt x="0" y="402335"/>
                  </a:lnTo>
                </a:path>
              </a:pathLst>
            </a:custGeom>
            <a:ln w="9144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4" name="object 14"/>
            <p:cNvSpPr/>
            <p:nvPr/>
          </p:nvSpPr>
          <p:spPr>
            <a:xfrm>
              <a:off x="798575" y="3875532"/>
              <a:ext cx="52069" cy="53340"/>
            </a:xfrm>
            <a:custGeom>
              <a:avLst/>
              <a:gdLst/>
              <a:ahLst/>
              <a:cxnLst/>
              <a:rect l="l" t="t" r="r" b="b"/>
              <a:pathLst>
                <a:path w="52069" h="53339">
                  <a:moveTo>
                    <a:pt x="24384" y="53340"/>
                  </a:moveTo>
                  <a:lnTo>
                    <a:pt x="0" y="0"/>
                  </a:lnTo>
                  <a:lnTo>
                    <a:pt x="51816" y="0"/>
                  </a:lnTo>
                  <a:lnTo>
                    <a:pt x="24384" y="5334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15" name="object 15"/>
            <p:cNvPicPr/>
            <p:nvPr/>
          </p:nvPicPr>
          <p:blipFill>
            <a:blip r:embed="rId3" cstate="print"/>
            <a:stretch>
              <a:fillRect/>
            </a:stretch>
          </p:blipFill>
          <p:spPr>
            <a:xfrm>
              <a:off x="684275" y="3355848"/>
              <a:ext cx="97536" cy="182879"/>
            </a:xfrm>
            <a:prstGeom prst="rect">
              <a:avLst/>
            </a:prstGeom>
          </p:spPr>
        </p:pic>
        <p:pic>
          <p:nvPicPr>
            <p:cNvPr id="16" name="object 16"/>
            <p:cNvPicPr/>
            <p:nvPr/>
          </p:nvPicPr>
          <p:blipFill>
            <a:blip r:embed="rId4" cstate="print"/>
            <a:stretch>
              <a:fillRect/>
            </a:stretch>
          </p:blipFill>
          <p:spPr>
            <a:xfrm>
              <a:off x="824483" y="3354324"/>
              <a:ext cx="140208" cy="237743"/>
            </a:xfrm>
            <a:prstGeom prst="rect">
              <a:avLst/>
            </a:prstGeom>
          </p:spPr>
        </p:pic>
        <p:pic>
          <p:nvPicPr>
            <p:cNvPr id="17" name="object 17"/>
            <p:cNvPicPr/>
            <p:nvPr/>
          </p:nvPicPr>
          <p:blipFill>
            <a:blip r:embed="rId5" cstate="print"/>
            <a:stretch>
              <a:fillRect/>
            </a:stretch>
          </p:blipFill>
          <p:spPr>
            <a:xfrm>
              <a:off x="1380744" y="2871216"/>
              <a:ext cx="303275" cy="198119"/>
            </a:xfrm>
            <a:prstGeom prst="rect">
              <a:avLst/>
            </a:prstGeom>
          </p:spPr>
        </p:pic>
        <p:sp>
          <p:nvSpPr>
            <p:cNvPr id="18" name="object 18"/>
            <p:cNvSpPr/>
            <p:nvPr/>
          </p:nvSpPr>
          <p:spPr>
            <a:xfrm>
              <a:off x="1872995" y="2843784"/>
              <a:ext cx="175260" cy="27940"/>
            </a:xfrm>
            <a:custGeom>
              <a:avLst/>
              <a:gdLst/>
              <a:ahLst/>
              <a:cxnLst/>
              <a:rect l="l" t="t" r="r" b="b"/>
              <a:pathLst>
                <a:path w="175260" h="27939">
                  <a:moveTo>
                    <a:pt x="0" y="27432"/>
                  </a:moveTo>
                  <a:lnTo>
                    <a:pt x="175259" y="0"/>
                  </a:lnTo>
                </a:path>
              </a:pathLst>
            </a:custGeom>
            <a:ln w="9144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9" name="object 19"/>
            <p:cNvSpPr/>
            <p:nvPr/>
          </p:nvSpPr>
          <p:spPr>
            <a:xfrm>
              <a:off x="2037588" y="2817876"/>
              <a:ext cx="58419" cy="53340"/>
            </a:xfrm>
            <a:custGeom>
              <a:avLst/>
              <a:gdLst/>
              <a:ahLst/>
              <a:cxnLst/>
              <a:rect l="l" t="t" r="r" b="b"/>
              <a:pathLst>
                <a:path w="58419" h="53339">
                  <a:moveTo>
                    <a:pt x="9144" y="53340"/>
                  </a:moveTo>
                  <a:lnTo>
                    <a:pt x="0" y="0"/>
                  </a:lnTo>
                  <a:lnTo>
                    <a:pt x="57912" y="18288"/>
                  </a:lnTo>
                  <a:lnTo>
                    <a:pt x="9144" y="5334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0" name="object 20"/>
            <p:cNvSpPr/>
            <p:nvPr/>
          </p:nvSpPr>
          <p:spPr>
            <a:xfrm>
              <a:off x="2592324" y="2240280"/>
              <a:ext cx="466725" cy="147955"/>
            </a:xfrm>
            <a:custGeom>
              <a:avLst/>
              <a:gdLst/>
              <a:ahLst/>
              <a:cxnLst/>
              <a:rect l="l" t="t" r="r" b="b"/>
              <a:pathLst>
                <a:path w="466725" h="147955">
                  <a:moveTo>
                    <a:pt x="466343" y="0"/>
                  </a:moveTo>
                  <a:lnTo>
                    <a:pt x="117348" y="3048"/>
                  </a:lnTo>
                  <a:lnTo>
                    <a:pt x="0" y="147828"/>
                  </a:lnTo>
                </a:path>
              </a:pathLst>
            </a:custGeom>
            <a:ln w="9144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1" name="object 21"/>
            <p:cNvSpPr/>
            <p:nvPr/>
          </p:nvSpPr>
          <p:spPr>
            <a:xfrm>
              <a:off x="2563368" y="2366772"/>
              <a:ext cx="55244" cy="58419"/>
            </a:xfrm>
            <a:custGeom>
              <a:avLst/>
              <a:gdLst/>
              <a:ahLst/>
              <a:cxnLst/>
              <a:rect l="l" t="t" r="r" b="b"/>
              <a:pathLst>
                <a:path w="55244" h="58419">
                  <a:moveTo>
                    <a:pt x="0" y="57912"/>
                  </a:moveTo>
                  <a:lnTo>
                    <a:pt x="12191" y="0"/>
                  </a:lnTo>
                  <a:lnTo>
                    <a:pt x="54864" y="33528"/>
                  </a:lnTo>
                  <a:lnTo>
                    <a:pt x="0" y="57912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2" name="object 22"/>
            <p:cNvSpPr/>
            <p:nvPr/>
          </p:nvSpPr>
          <p:spPr>
            <a:xfrm>
              <a:off x="2540508" y="2566416"/>
              <a:ext cx="690880" cy="459105"/>
            </a:xfrm>
            <a:custGeom>
              <a:avLst/>
              <a:gdLst/>
              <a:ahLst/>
              <a:cxnLst/>
              <a:rect l="l" t="t" r="r" b="b"/>
              <a:pathLst>
                <a:path w="690880" h="459105">
                  <a:moveTo>
                    <a:pt x="690372" y="0"/>
                  </a:moveTo>
                  <a:lnTo>
                    <a:pt x="413003" y="0"/>
                  </a:lnTo>
                  <a:lnTo>
                    <a:pt x="0" y="458724"/>
                  </a:lnTo>
                </a:path>
              </a:pathLst>
            </a:custGeom>
            <a:ln w="9144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3" name="object 23"/>
            <p:cNvSpPr/>
            <p:nvPr/>
          </p:nvSpPr>
          <p:spPr>
            <a:xfrm>
              <a:off x="2510027" y="3002280"/>
              <a:ext cx="55244" cy="58419"/>
            </a:xfrm>
            <a:custGeom>
              <a:avLst/>
              <a:gdLst/>
              <a:ahLst/>
              <a:cxnLst/>
              <a:rect l="l" t="t" r="r" b="b"/>
              <a:pathLst>
                <a:path w="55244" h="58419">
                  <a:moveTo>
                    <a:pt x="0" y="57911"/>
                  </a:moveTo>
                  <a:lnTo>
                    <a:pt x="15240" y="0"/>
                  </a:lnTo>
                  <a:lnTo>
                    <a:pt x="54864" y="36575"/>
                  </a:lnTo>
                  <a:lnTo>
                    <a:pt x="0" y="57911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4" name="object 24"/>
            <p:cNvSpPr/>
            <p:nvPr/>
          </p:nvSpPr>
          <p:spPr>
            <a:xfrm>
              <a:off x="3191256" y="3177540"/>
              <a:ext cx="177165" cy="30480"/>
            </a:xfrm>
            <a:custGeom>
              <a:avLst/>
              <a:gdLst/>
              <a:ahLst/>
              <a:cxnLst/>
              <a:rect l="l" t="t" r="r" b="b"/>
              <a:pathLst>
                <a:path w="177164" h="30480">
                  <a:moveTo>
                    <a:pt x="176783" y="30479"/>
                  </a:moveTo>
                  <a:lnTo>
                    <a:pt x="0" y="0"/>
                  </a:lnTo>
                </a:path>
              </a:pathLst>
            </a:custGeom>
            <a:ln w="9144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5" name="object 25"/>
            <p:cNvSpPr/>
            <p:nvPr/>
          </p:nvSpPr>
          <p:spPr>
            <a:xfrm>
              <a:off x="3145536" y="3151632"/>
              <a:ext cx="56515" cy="53340"/>
            </a:xfrm>
            <a:custGeom>
              <a:avLst/>
              <a:gdLst/>
              <a:ahLst/>
              <a:cxnLst/>
              <a:rect l="l" t="t" r="r" b="b"/>
              <a:pathLst>
                <a:path w="56514" h="53339">
                  <a:moveTo>
                    <a:pt x="47244" y="53340"/>
                  </a:moveTo>
                  <a:lnTo>
                    <a:pt x="0" y="18287"/>
                  </a:lnTo>
                  <a:lnTo>
                    <a:pt x="56388" y="0"/>
                  </a:lnTo>
                  <a:lnTo>
                    <a:pt x="47244" y="5334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6" name="object 26"/>
            <p:cNvSpPr/>
            <p:nvPr/>
          </p:nvSpPr>
          <p:spPr>
            <a:xfrm>
              <a:off x="3009900" y="3983735"/>
              <a:ext cx="353695" cy="0"/>
            </a:xfrm>
            <a:custGeom>
              <a:avLst/>
              <a:gdLst/>
              <a:ahLst/>
              <a:cxnLst/>
              <a:rect l="l" t="t" r="r" b="b"/>
              <a:pathLst>
                <a:path w="353695">
                  <a:moveTo>
                    <a:pt x="353567" y="0"/>
                  </a:moveTo>
                  <a:lnTo>
                    <a:pt x="0" y="0"/>
                  </a:lnTo>
                </a:path>
              </a:pathLst>
            </a:custGeom>
            <a:ln w="9144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7" name="object 27"/>
            <p:cNvSpPr/>
            <p:nvPr/>
          </p:nvSpPr>
          <p:spPr>
            <a:xfrm>
              <a:off x="2962656" y="3957827"/>
              <a:ext cx="55244" cy="53340"/>
            </a:xfrm>
            <a:custGeom>
              <a:avLst/>
              <a:gdLst/>
              <a:ahLst/>
              <a:cxnLst/>
              <a:rect l="l" t="t" r="r" b="b"/>
              <a:pathLst>
                <a:path w="55244" h="53339">
                  <a:moveTo>
                    <a:pt x="54863" y="53340"/>
                  </a:moveTo>
                  <a:lnTo>
                    <a:pt x="0" y="25908"/>
                  </a:lnTo>
                  <a:lnTo>
                    <a:pt x="54863" y="0"/>
                  </a:lnTo>
                  <a:lnTo>
                    <a:pt x="54863" y="5334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8" name="object 28"/>
            <p:cNvSpPr/>
            <p:nvPr/>
          </p:nvSpPr>
          <p:spPr>
            <a:xfrm>
              <a:off x="2257044" y="3854196"/>
              <a:ext cx="614680" cy="680085"/>
            </a:xfrm>
            <a:custGeom>
              <a:avLst/>
              <a:gdLst/>
              <a:ahLst/>
              <a:cxnLst/>
              <a:rect l="l" t="t" r="r" b="b"/>
              <a:pathLst>
                <a:path w="614680" h="680085">
                  <a:moveTo>
                    <a:pt x="614171" y="679703"/>
                  </a:moveTo>
                  <a:lnTo>
                    <a:pt x="10667" y="679703"/>
                  </a:lnTo>
                  <a:lnTo>
                    <a:pt x="0" y="0"/>
                  </a:lnTo>
                </a:path>
              </a:pathLst>
            </a:custGeom>
            <a:ln w="9144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9" name="object 29"/>
            <p:cNvSpPr/>
            <p:nvPr/>
          </p:nvSpPr>
          <p:spPr>
            <a:xfrm>
              <a:off x="2229612" y="3806952"/>
              <a:ext cx="55244" cy="53340"/>
            </a:xfrm>
            <a:custGeom>
              <a:avLst/>
              <a:gdLst/>
              <a:ahLst/>
              <a:cxnLst/>
              <a:rect l="l" t="t" r="r" b="b"/>
              <a:pathLst>
                <a:path w="55244" h="53339">
                  <a:moveTo>
                    <a:pt x="54863" y="53340"/>
                  </a:moveTo>
                  <a:lnTo>
                    <a:pt x="0" y="53340"/>
                  </a:lnTo>
                  <a:lnTo>
                    <a:pt x="25908" y="0"/>
                  </a:lnTo>
                  <a:lnTo>
                    <a:pt x="54863" y="5334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30" name="object 30"/>
            <p:cNvPicPr/>
            <p:nvPr/>
          </p:nvPicPr>
          <p:blipFill>
            <a:blip r:embed="rId6" cstate="print"/>
            <a:stretch>
              <a:fillRect/>
            </a:stretch>
          </p:blipFill>
          <p:spPr>
            <a:xfrm>
              <a:off x="3407664" y="3206496"/>
              <a:ext cx="318515" cy="62991"/>
            </a:xfrm>
            <a:prstGeom prst="rect">
              <a:avLst/>
            </a:prstGeom>
          </p:spPr>
        </p:pic>
        <p:pic>
          <p:nvPicPr>
            <p:cNvPr id="31" name="object 31"/>
            <p:cNvPicPr/>
            <p:nvPr/>
          </p:nvPicPr>
          <p:blipFill>
            <a:blip r:embed="rId7" cstate="print"/>
            <a:stretch>
              <a:fillRect/>
            </a:stretch>
          </p:blipFill>
          <p:spPr>
            <a:xfrm>
              <a:off x="3378708" y="3308603"/>
              <a:ext cx="373379" cy="80771"/>
            </a:xfrm>
            <a:prstGeom prst="rect">
              <a:avLst/>
            </a:prstGeom>
          </p:spPr>
        </p:pic>
        <p:pic>
          <p:nvPicPr>
            <p:cNvPr id="32" name="object 32"/>
            <p:cNvPicPr/>
            <p:nvPr/>
          </p:nvPicPr>
          <p:blipFill>
            <a:blip r:embed="rId8" cstate="print"/>
            <a:stretch>
              <a:fillRect/>
            </a:stretch>
          </p:blipFill>
          <p:spPr>
            <a:xfrm>
              <a:off x="3430524" y="3950208"/>
              <a:ext cx="169163" cy="62483"/>
            </a:xfrm>
            <a:prstGeom prst="rect">
              <a:avLst/>
            </a:prstGeom>
          </p:spPr>
        </p:pic>
        <p:pic>
          <p:nvPicPr>
            <p:cNvPr id="33" name="object 33"/>
            <p:cNvPicPr/>
            <p:nvPr/>
          </p:nvPicPr>
          <p:blipFill>
            <a:blip r:embed="rId9" cstate="print"/>
            <a:stretch>
              <a:fillRect/>
            </a:stretch>
          </p:blipFill>
          <p:spPr>
            <a:xfrm>
              <a:off x="2930652" y="4498848"/>
              <a:ext cx="216376" cy="66039"/>
            </a:xfrm>
            <a:prstGeom prst="rect">
              <a:avLst/>
            </a:prstGeom>
          </p:spPr>
        </p:pic>
        <p:pic>
          <p:nvPicPr>
            <p:cNvPr id="34" name="object 34"/>
            <p:cNvPicPr/>
            <p:nvPr/>
          </p:nvPicPr>
          <p:blipFill>
            <a:blip r:embed="rId10" cstate="print"/>
            <a:stretch>
              <a:fillRect/>
            </a:stretch>
          </p:blipFill>
          <p:spPr>
            <a:xfrm>
              <a:off x="3101340" y="2209800"/>
              <a:ext cx="103632" cy="187451"/>
            </a:xfrm>
            <a:prstGeom prst="rect">
              <a:avLst/>
            </a:prstGeom>
          </p:spPr>
        </p:pic>
        <p:pic>
          <p:nvPicPr>
            <p:cNvPr id="35" name="object 35"/>
            <p:cNvPicPr/>
            <p:nvPr/>
          </p:nvPicPr>
          <p:blipFill>
            <a:blip r:embed="rId11" cstate="print"/>
            <a:stretch>
              <a:fillRect/>
            </a:stretch>
          </p:blipFill>
          <p:spPr>
            <a:xfrm>
              <a:off x="3229356" y="2208276"/>
              <a:ext cx="259079" cy="80771"/>
            </a:xfrm>
            <a:prstGeom prst="rect">
              <a:avLst/>
            </a:prstGeom>
          </p:spPr>
        </p:pic>
        <p:pic>
          <p:nvPicPr>
            <p:cNvPr id="36" name="object 36"/>
            <p:cNvPicPr/>
            <p:nvPr/>
          </p:nvPicPr>
          <p:blipFill>
            <a:blip r:embed="rId12" cstate="print"/>
            <a:stretch>
              <a:fillRect/>
            </a:stretch>
          </p:blipFill>
          <p:spPr>
            <a:xfrm>
              <a:off x="3275075" y="2528316"/>
              <a:ext cx="86867" cy="187451"/>
            </a:xfrm>
            <a:prstGeom prst="rect">
              <a:avLst/>
            </a:prstGeom>
          </p:spPr>
        </p:pic>
        <p:pic>
          <p:nvPicPr>
            <p:cNvPr id="37" name="object 37"/>
            <p:cNvPicPr/>
            <p:nvPr/>
          </p:nvPicPr>
          <p:blipFill>
            <a:blip r:embed="rId13" cstate="print"/>
            <a:stretch>
              <a:fillRect/>
            </a:stretch>
          </p:blipFill>
          <p:spPr>
            <a:xfrm>
              <a:off x="3403091" y="2526792"/>
              <a:ext cx="260603" cy="80771"/>
            </a:xfrm>
            <a:prstGeom prst="rect">
              <a:avLst/>
            </a:prstGeom>
          </p:spPr>
        </p:pic>
        <p:sp>
          <p:nvSpPr>
            <p:cNvPr id="38" name="object 38"/>
            <p:cNvSpPr/>
            <p:nvPr/>
          </p:nvSpPr>
          <p:spPr>
            <a:xfrm>
              <a:off x="891539" y="2558796"/>
              <a:ext cx="2560320" cy="506095"/>
            </a:xfrm>
            <a:custGeom>
              <a:avLst/>
              <a:gdLst/>
              <a:ahLst/>
              <a:cxnLst/>
              <a:rect l="l" t="t" r="r" b="b"/>
              <a:pathLst>
                <a:path w="2560320" h="506094">
                  <a:moveTo>
                    <a:pt x="0" y="91439"/>
                  </a:moveTo>
                  <a:lnTo>
                    <a:pt x="24384" y="0"/>
                  </a:lnTo>
                  <a:lnTo>
                    <a:pt x="2560319" y="435863"/>
                  </a:lnTo>
                  <a:lnTo>
                    <a:pt x="2542032" y="505967"/>
                  </a:lnTo>
                </a:path>
              </a:pathLst>
            </a:custGeom>
            <a:ln w="9144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9" name="object 39"/>
            <p:cNvSpPr/>
            <p:nvPr/>
          </p:nvSpPr>
          <p:spPr>
            <a:xfrm>
              <a:off x="867156" y="2638043"/>
              <a:ext cx="2595880" cy="472440"/>
            </a:xfrm>
            <a:custGeom>
              <a:avLst/>
              <a:gdLst/>
              <a:ahLst/>
              <a:cxnLst/>
              <a:rect l="l" t="t" r="r" b="b"/>
              <a:pathLst>
                <a:path w="2595879" h="472439">
                  <a:moveTo>
                    <a:pt x="51816" y="13716"/>
                  </a:moveTo>
                  <a:lnTo>
                    <a:pt x="0" y="0"/>
                  </a:lnTo>
                  <a:lnTo>
                    <a:pt x="12192" y="56400"/>
                  </a:lnTo>
                  <a:lnTo>
                    <a:pt x="51816" y="13716"/>
                  </a:lnTo>
                  <a:close/>
                </a:path>
                <a:path w="2595879" h="472439">
                  <a:moveTo>
                    <a:pt x="2595359" y="426732"/>
                  </a:moveTo>
                  <a:lnTo>
                    <a:pt x="2543543" y="414540"/>
                  </a:lnTo>
                  <a:lnTo>
                    <a:pt x="2555735" y="472440"/>
                  </a:lnTo>
                  <a:lnTo>
                    <a:pt x="2595359" y="426732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40" name="object 40"/>
            <p:cNvPicPr/>
            <p:nvPr/>
          </p:nvPicPr>
          <p:blipFill>
            <a:blip r:embed="rId14" cstate="print"/>
            <a:stretch>
              <a:fillRect/>
            </a:stretch>
          </p:blipFill>
          <p:spPr>
            <a:xfrm>
              <a:off x="3581400" y="2689860"/>
              <a:ext cx="62483" cy="187451"/>
            </a:xfrm>
            <a:prstGeom prst="rect">
              <a:avLst/>
            </a:prstGeom>
          </p:spPr>
        </p:pic>
        <p:pic>
          <p:nvPicPr>
            <p:cNvPr id="41" name="object 41"/>
            <p:cNvPicPr/>
            <p:nvPr/>
          </p:nvPicPr>
          <p:blipFill>
            <a:blip r:embed="rId15" cstate="print"/>
            <a:stretch>
              <a:fillRect/>
            </a:stretch>
          </p:blipFill>
          <p:spPr>
            <a:xfrm>
              <a:off x="2029967" y="2118360"/>
              <a:ext cx="57797" cy="62483"/>
            </a:xfrm>
            <a:prstGeom prst="rect">
              <a:avLst/>
            </a:prstGeom>
          </p:spPr>
        </p:pic>
        <p:sp>
          <p:nvSpPr>
            <p:cNvPr id="42" name="object 42"/>
            <p:cNvSpPr/>
            <p:nvPr/>
          </p:nvSpPr>
          <p:spPr>
            <a:xfrm>
              <a:off x="1711451" y="2901696"/>
              <a:ext cx="104139" cy="0"/>
            </a:xfrm>
            <a:custGeom>
              <a:avLst/>
              <a:gdLst/>
              <a:ahLst/>
              <a:cxnLst/>
              <a:rect l="l" t="t" r="r" b="b"/>
              <a:pathLst>
                <a:path w="104139">
                  <a:moveTo>
                    <a:pt x="0" y="0"/>
                  </a:moveTo>
                  <a:lnTo>
                    <a:pt x="103632" y="0"/>
                  </a:lnTo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43" name="object 43"/>
          <p:cNvSpPr/>
          <p:nvPr/>
        </p:nvSpPr>
        <p:spPr>
          <a:xfrm>
            <a:off x="1444422" y="9413748"/>
            <a:ext cx="15051933" cy="9525"/>
          </a:xfrm>
          <a:custGeom>
            <a:avLst/>
            <a:gdLst/>
            <a:ahLst/>
            <a:cxnLst/>
            <a:rect l="l" t="t" r="r" b="b"/>
            <a:pathLst>
              <a:path w="6543040" h="9525">
                <a:moveTo>
                  <a:pt x="6542531" y="9144"/>
                </a:moveTo>
                <a:lnTo>
                  <a:pt x="0" y="9144"/>
                </a:lnTo>
                <a:lnTo>
                  <a:pt x="0" y="0"/>
                </a:lnTo>
                <a:lnTo>
                  <a:pt x="6542531" y="0"/>
                </a:lnTo>
                <a:lnTo>
                  <a:pt x="6542531" y="9144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4" name="object 44"/>
          <p:cNvSpPr txBox="1"/>
          <p:nvPr/>
        </p:nvSpPr>
        <p:spPr>
          <a:xfrm>
            <a:off x="1415188" y="349008"/>
            <a:ext cx="192824" cy="135935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sz="800" spc="10" dirty="0">
                <a:latin typeface="Microsoft Sans Serif"/>
                <a:cs typeface="Microsoft Sans Serif"/>
              </a:rPr>
              <a:t>4</a:t>
            </a:r>
            <a:endParaRPr sz="800">
              <a:latin typeface="Microsoft Sans Serif"/>
              <a:cs typeface="Microsoft Sans Serif"/>
            </a:endParaRPr>
          </a:p>
        </p:txBody>
      </p:sp>
      <p:sp>
        <p:nvSpPr>
          <p:cNvPr id="45" name="object 45"/>
          <p:cNvSpPr txBox="1"/>
          <p:nvPr/>
        </p:nvSpPr>
        <p:spPr>
          <a:xfrm>
            <a:off x="1415216" y="599708"/>
            <a:ext cx="7128633" cy="167866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 marR="5080" indent="154940">
              <a:lnSpc>
                <a:spcPct val="155400"/>
              </a:lnSpc>
              <a:spcBef>
                <a:spcPts val="100"/>
              </a:spcBef>
            </a:pPr>
            <a:r>
              <a:rPr sz="650" spc="-10" dirty="0">
                <a:latin typeface="Microsoft Sans Serif"/>
                <a:cs typeface="Microsoft Sans Serif"/>
              </a:rPr>
              <a:t>La</a:t>
            </a:r>
            <a:r>
              <a:rPr sz="650" spc="-5" dirty="0">
                <a:latin typeface="Microsoft Sans Serif"/>
                <a:cs typeface="Microsoft Sans Serif"/>
              </a:rPr>
              <a:t> </a:t>
            </a:r>
            <a:r>
              <a:rPr sz="650" spc="25" dirty="0">
                <a:latin typeface="Microsoft Sans Serif"/>
                <a:cs typeface="Microsoft Sans Serif"/>
              </a:rPr>
              <a:t>unidad</a:t>
            </a:r>
            <a:r>
              <a:rPr sz="650" dirty="0">
                <a:latin typeface="Microsoft Sans Serif"/>
                <a:cs typeface="Microsoft Sans Serif"/>
              </a:rPr>
              <a:t> </a:t>
            </a:r>
            <a:r>
              <a:rPr sz="650" spc="45" dirty="0">
                <a:latin typeface="Microsoft Sans Serif"/>
                <a:cs typeface="Microsoft Sans Serif"/>
              </a:rPr>
              <a:t>mho</a:t>
            </a:r>
            <a:r>
              <a:rPr sz="650" dirty="0">
                <a:latin typeface="Microsoft Sans Serif"/>
                <a:cs typeface="Microsoft Sans Serif"/>
              </a:rPr>
              <a:t> </a:t>
            </a:r>
            <a:r>
              <a:rPr sz="650" spc="15" dirty="0">
                <a:latin typeface="Microsoft Sans Serif"/>
                <a:cs typeface="Microsoft Sans Serif"/>
              </a:rPr>
              <a:t>(que</a:t>
            </a:r>
            <a:r>
              <a:rPr sz="650" dirty="0">
                <a:latin typeface="Microsoft Sans Serif"/>
                <a:cs typeface="Microsoft Sans Serif"/>
              </a:rPr>
              <a:t> </a:t>
            </a:r>
            <a:r>
              <a:rPr sz="650" spc="-5" dirty="0">
                <a:latin typeface="Microsoft Sans Serif"/>
                <a:cs typeface="Microsoft Sans Serif"/>
              </a:rPr>
              <a:t>se</a:t>
            </a:r>
            <a:r>
              <a:rPr sz="650" dirty="0">
                <a:latin typeface="Microsoft Sans Serif"/>
                <a:cs typeface="Microsoft Sans Serif"/>
              </a:rPr>
              <a:t> </a:t>
            </a:r>
            <a:r>
              <a:rPr sz="650" spc="25" dirty="0">
                <a:latin typeface="Microsoft Sans Serif"/>
                <a:cs typeface="Microsoft Sans Serif"/>
              </a:rPr>
              <a:t>muestra</a:t>
            </a:r>
            <a:r>
              <a:rPr sz="650" dirty="0">
                <a:latin typeface="Microsoft Sans Serif"/>
                <a:cs typeface="Microsoft Sans Serif"/>
              </a:rPr>
              <a:t> </a:t>
            </a:r>
            <a:r>
              <a:rPr sz="650" spc="25" dirty="0">
                <a:latin typeface="Microsoft Sans Serif"/>
                <a:cs typeface="Microsoft Sans Serif"/>
              </a:rPr>
              <a:t>como</a:t>
            </a:r>
            <a:r>
              <a:rPr sz="650" dirty="0">
                <a:latin typeface="Microsoft Sans Serif"/>
                <a:cs typeface="Microsoft Sans Serif"/>
              </a:rPr>
              <a:t> </a:t>
            </a:r>
            <a:r>
              <a:rPr sz="650" spc="-10" dirty="0">
                <a:latin typeface="Microsoft Sans Serif"/>
                <a:cs typeface="Microsoft Sans Serif"/>
              </a:rPr>
              <a:t>Z2</a:t>
            </a:r>
            <a:r>
              <a:rPr sz="650" dirty="0">
                <a:latin typeface="Microsoft Sans Serif"/>
                <a:cs typeface="Microsoft Sans Serif"/>
              </a:rPr>
              <a:t> </a:t>
            </a:r>
            <a:r>
              <a:rPr sz="650" spc="20" dirty="0">
                <a:latin typeface="Microsoft Sans Serif"/>
                <a:cs typeface="Microsoft Sans Serif"/>
              </a:rPr>
              <a:t>en</a:t>
            </a:r>
            <a:r>
              <a:rPr sz="650" dirty="0">
                <a:latin typeface="Microsoft Sans Serif"/>
                <a:cs typeface="Microsoft Sans Serif"/>
              </a:rPr>
              <a:t> </a:t>
            </a:r>
            <a:r>
              <a:rPr sz="650" spc="10" dirty="0">
                <a:latin typeface="Microsoft Sans Serif"/>
                <a:cs typeface="Microsoft Sans Serif"/>
              </a:rPr>
              <a:t>la</a:t>
            </a:r>
            <a:r>
              <a:rPr sz="650" dirty="0">
                <a:latin typeface="Microsoft Sans Serif"/>
                <a:cs typeface="Microsoft Sans Serif"/>
              </a:rPr>
              <a:t> </a:t>
            </a:r>
            <a:r>
              <a:rPr sz="650" spc="-5" dirty="0">
                <a:latin typeface="Microsoft Sans Serif"/>
                <a:cs typeface="Microsoft Sans Serif"/>
              </a:rPr>
              <a:t>Fig.</a:t>
            </a:r>
            <a:r>
              <a:rPr sz="650" dirty="0">
                <a:latin typeface="Microsoft Sans Serif"/>
                <a:cs typeface="Microsoft Sans Serif"/>
              </a:rPr>
              <a:t> </a:t>
            </a:r>
            <a:r>
              <a:rPr sz="650" spc="-10" dirty="0">
                <a:latin typeface="Microsoft Sans Serif"/>
                <a:cs typeface="Microsoft Sans Serif"/>
              </a:rPr>
              <a:t>6)</a:t>
            </a:r>
            <a:r>
              <a:rPr sz="650" dirty="0">
                <a:latin typeface="Microsoft Sans Serif"/>
                <a:cs typeface="Microsoft Sans Serif"/>
              </a:rPr>
              <a:t> </a:t>
            </a:r>
            <a:r>
              <a:rPr sz="650" spc="10" dirty="0">
                <a:latin typeface="Microsoft Sans Serif"/>
                <a:cs typeface="Microsoft Sans Serif"/>
              </a:rPr>
              <a:t>está</a:t>
            </a:r>
            <a:r>
              <a:rPr sz="650" dirty="0">
                <a:latin typeface="Microsoft Sans Serif"/>
                <a:cs typeface="Microsoft Sans Serif"/>
              </a:rPr>
              <a:t> </a:t>
            </a:r>
            <a:r>
              <a:rPr sz="650" spc="25" dirty="0">
                <a:latin typeface="Microsoft Sans Serif"/>
                <a:cs typeface="Microsoft Sans Serif"/>
              </a:rPr>
              <a:t>configurada</a:t>
            </a:r>
            <a:r>
              <a:rPr sz="650" dirty="0">
                <a:latin typeface="Microsoft Sans Serif"/>
                <a:cs typeface="Microsoft Sans Serif"/>
              </a:rPr>
              <a:t> </a:t>
            </a:r>
            <a:r>
              <a:rPr sz="650" spc="20" dirty="0">
                <a:latin typeface="Microsoft Sans Serif"/>
                <a:cs typeface="Microsoft Sans Serif"/>
              </a:rPr>
              <a:t>para </a:t>
            </a:r>
            <a:r>
              <a:rPr sz="650" spc="-160" dirty="0">
                <a:latin typeface="Microsoft Sans Serif"/>
                <a:cs typeface="Microsoft Sans Serif"/>
              </a:rPr>
              <a:t> </a:t>
            </a:r>
            <a:r>
              <a:rPr sz="650" spc="20" dirty="0">
                <a:latin typeface="Microsoft Sans Serif"/>
                <a:cs typeface="Microsoft Sans Serif"/>
              </a:rPr>
              <a:t>coordinarse</a:t>
            </a:r>
            <a:r>
              <a:rPr sz="650" spc="-5" dirty="0">
                <a:latin typeface="Microsoft Sans Serif"/>
                <a:cs typeface="Microsoft Sans Serif"/>
              </a:rPr>
              <a:t> </a:t>
            </a:r>
            <a:r>
              <a:rPr sz="650" spc="15" dirty="0">
                <a:latin typeface="Microsoft Sans Serif"/>
                <a:cs typeface="Microsoft Sans Serif"/>
              </a:rPr>
              <a:t>con</a:t>
            </a:r>
            <a:r>
              <a:rPr sz="650" dirty="0">
                <a:latin typeface="Microsoft Sans Serif"/>
                <a:cs typeface="Microsoft Sans Serif"/>
              </a:rPr>
              <a:t> </a:t>
            </a:r>
            <a:r>
              <a:rPr sz="650" spc="10" dirty="0">
                <a:latin typeface="Microsoft Sans Serif"/>
                <a:cs typeface="Microsoft Sans Serif"/>
              </a:rPr>
              <a:t>el</a:t>
            </a:r>
            <a:r>
              <a:rPr sz="650" dirty="0">
                <a:latin typeface="Microsoft Sans Serif"/>
                <a:cs typeface="Microsoft Sans Serif"/>
              </a:rPr>
              <a:t> </a:t>
            </a:r>
            <a:r>
              <a:rPr sz="650" spc="30" dirty="0">
                <a:latin typeface="Microsoft Sans Serif"/>
                <a:cs typeface="Microsoft Sans Serif"/>
              </a:rPr>
              <a:t>limitador</a:t>
            </a:r>
            <a:r>
              <a:rPr sz="650" dirty="0">
                <a:latin typeface="Microsoft Sans Serif"/>
                <a:cs typeface="Microsoft Sans Serif"/>
              </a:rPr>
              <a:t> </a:t>
            </a:r>
            <a:r>
              <a:rPr sz="650" spc="20" dirty="0">
                <a:latin typeface="Microsoft Sans Serif"/>
                <a:cs typeface="Microsoft Sans Serif"/>
              </a:rPr>
              <a:t>de</a:t>
            </a:r>
            <a:r>
              <a:rPr sz="650" spc="-5" dirty="0">
                <a:latin typeface="Microsoft Sans Serif"/>
                <a:cs typeface="Microsoft Sans Serif"/>
              </a:rPr>
              <a:t> </a:t>
            </a:r>
            <a:r>
              <a:rPr sz="650" spc="15" dirty="0">
                <a:latin typeface="Microsoft Sans Serif"/>
                <a:cs typeface="Microsoft Sans Serif"/>
              </a:rPr>
              <a:t>excitación</a:t>
            </a:r>
            <a:r>
              <a:rPr sz="650" dirty="0">
                <a:latin typeface="Microsoft Sans Serif"/>
                <a:cs typeface="Microsoft Sans Serif"/>
              </a:rPr>
              <a:t> </a:t>
            </a:r>
            <a:r>
              <a:rPr sz="650" spc="35" dirty="0">
                <a:latin typeface="Microsoft Sans Serif"/>
                <a:cs typeface="Microsoft Sans Serif"/>
              </a:rPr>
              <a:t>mínima</a:t>
            </a:r>
            <a:r>
              <a:rPr sz="650" dirty="0">
                <a:latin typeface="Microsoft Sans Serif"/>
                <a:cs typeface="Microsoft Sans Serif"/>
              </a:rPr>
              <a:t> </a:t>
            </a:r>
            <a:r>
              <a:rPr sz="650" spc="20" dirty="0">
                <a:latin typeface="Microsoft Sans Serif"/>
                <a:cs typeface="Microsoft Sans Serif"/>
              </a:rPr>
              <a:t>del</a:t>
            </a:r>
            <a:r>
              <a:rPr sz="650" dirty="0">
                <a:latin typeface="Microsoft Sans Serif"/>
                <a:cs typeface="Microsoft Sans Serif"/>
              </a:rPr>
              <a:t> </a:t>
            </a:r>
            <a:r>
              <a:rPr sz="650" spc="25" dirty="0">
                <a:latin typeface="Microsoft Sans Serif"/>
                <a:cs typeface="Microsoft Sans Serif"/>
              </a:rPr>
              <a:t>generador</a:t>
            </a:r>
            <a:r>
              <a:rPr sz="650" spc="-5" dirty="0">
                <a:latin typeface="Microsoft Sans Serif"/>
                <a:cs typeface="Microsoft Sans Serif"/>
              </a:rPr>
              <a:t> </a:t>
            </a:r>
            <a:r>
              <a:rPr sz="650" spc="-20" dirty="0">
                <a:latin typeface="Microsoft Sans Serif"/>
                <a:cs typeface="Microsoft Sans Serif"/>
              </a:rPr>
              <a:t>(MEL),</a:t>
            </a:r>
            <a:r>
              <a:rPr sz="650" dirty="0">
                <a:latin typeface="Microsoft Sans Serif"/>
                <a:cs typeface="Microsoft Sans Serif"/>
              </a:rPr>
              <a:t> </a:t>
            </a:r>
            <a:r>
              <a:rPr sz="650" spc="10" dirty="0">
                <a:latin typeface="Microsoft Sans Serif"/>
                <a:cs typeface="Microsoft Sans Serif"/>
              </a:rPr>
              <a:t>el</a:t>
            </a:r>
            <a:endParaRPr sz="650">
              <a:latin typeface="Microsoft Sans Serif"/>
              <a:cs typeface="Microsoft Sans Serif"/>
            </a:endParaRPr>
          </a:p>
        </p:txBody>
      </p:sp>
      <p:sp>
        <p:nvSpPr>
          <p:cNvPr id="46" name="object 46"/>
          <p:cNvSpPr txBox="1"/>
          <p:nvPr/>
        </p:nvSpPr>
        <p:spPr>
          <a:xfrm>
            <a:off x="1415216" y="1709697"/>
            <a:ext cx="4090199" cy="12824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sz="750" spc="-5" dirty="0">
                <a:latin typeface="Microsoft Sans Serif"/>
                <a:cs typeface="Microsoft Sans Serif"/>
              </a:rPr>
              <a:t>Fig. </a:t>
            </a:r>
            <a:r>
              <a:rPr sz="750" spc="10" dirty="0">
                <a:latin typeface="Microsoft Sans Serif"/>
                <a:cs typeface="Microsoft Sans Serif"/>
              </a:rPr>
              <a:t>6</a:t>
            </a:r>
            <a:r>
              <a:rPr sz="750" spc="-5" dirty="0">
                <a:latin typeface="Microsoft Sans Serif"/>
                <a:cs typeface="Microsoft Sans Serif"/>
              </a:rPr>
              <a:t> </a:t>
            </a:r>
            <a:r>
              <a:rPr sz="750" spc="30" dirty="0">
                <a:latin typeface="Microsoft Sans Serif"/>
                <a:cs typeface="Microsoft Sans Serif"/>
              </a:rPr>
              <a:t>proporciona</a:t>
            </a:r>
            <a:r>
              <a:rPr sz="750" spc="-5" dirty="0">
                <a:latin typeface="Microsoft Sans Serif"/>
                <a:cs typeface="Microsoft Sans Serif"/>
              </a:rPr>
              <a:t> </a:t>
            </a:r>
            <a:r>
              <a:rPr sz="750" spc="45" dirty="0">
                <a:latin typeface="Microsoft Sans Serif"/>
                <a:cs typeface="Microsoft Sans Serif"/>
              </a:rPr>
              <a:t>un</a:t>
            </a:r>
            <a:r>
              <a:rPr sz="750" spc="-5" dirty="0">
                <a:latin typeface="Microsoft Sans Serif"/>
                <a:cs typeface="Microsoft Sans Serif"/>
              </a:rPr>
              <a:t> </a:t>
            </a:r>
            <a:r>
              <a:rPr sz="750" spc="35" dirty="0">
                <a:latin typeface="Microsoft Sans Serif"/>
                <a:cs typeface="Microsoft Sans Serif"/>
              </a:rPr>
              <a:t>margen</a:t>
            </a:r>
            <a:r>
              <a:rPr sz="750" spc="-5" dirty="0">
                <a:latin typeface="Microsoft Sans Serif"/>
                <a:cs typeface="Microsoft Sans Serif"/>
              </a:rPr>
              <a:t> </a:t>
            </a:r>
            <a:r>
              <a:rPr sz="750" spc="20" dirty="0">
                <a:latin typeface="Microsoft Sans Serif"/>
                <a:cs typeface="Microsoft Sans Serif"/>
              </a:rPr>
              <a:t>del</a:t>
            </a:r>
            <a:r>
              <a:rPr sz="750" spc="-5" dirty="0">
                <a:latin typeface="Microsoft Sans Serif"/>
                <a:cs typeface="Microsoft Sans Serif"/>
              </a:rPr>
              <a:t> </a:t>
            </a:r>
            <a:r>
              <a:rPr sz="750" spc="-60" dirty="0">
                <a:latin typeface="Microsoft Sans Serif"/>
                <a:cs typeface="Microsoft Sans Serif"/>
              </a:rPr>
              <a:t>SSSL.</a:t>
            </a:r>
            <a:endParaRPr sz="750">
              <a:latin typeface="Microsoft Sans Serif"/>
              <a:cs typeface="Microsoft Sans Serif"/>
            </a:endParaRPr>
          </a:p>
        </p:txBody>
      </p:sp>
      <p:sp>
        <p:nvSpPr>
          <p:cNvPr id="47" name="object 47"/>
          <p:cNvSpPr txBox="1"/>
          <p:nvPr/>
        </p:nvSpPr>
        <p:spPr>
          <a:xfrm>
            <a:off x="9089609" y="635504"/>
            <a:ext cx="5226690" cy="135935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sz="800" spc="-5" dirty="0">
                <a:latin typeface="Microsoft Sans Serif"/>
                <a:cs typeface="Microsoft Sans Serif"/>
              </a:rPr>
              <a:t>D.</a:t>
            </a:r>
            <a:r>
              <a:rPr sz="800" spc="-10" dirty="0">
                <a:latin typeface="Microsoft Sans Serif"/>
                <a:cs typeface="Microsoft Sans Serif"/>
              </a:rPr>
              <a:t> </a:t>
            </a:r>
            <a:r>
              <a:rPr sz="800" spc="15" dirty="0">
                <a:latin typeface="Microsoft Sans Serif"/>
                <a:cs typeface="Microsoft Sans Serif"/>
              </a:rPr>
              <a:t>Consideraciones</a:t>
            </a:r>
            <a:r>
              <a:rPr sz="800" spc="-10" dirty="0">
                <a:latin typeface="Microsoft Sans Serif"/>
                <a:cs typeface="Microsoft Sans Serif"/>
              </a:rPr>
              <a:t> </a:t>
            </a:r>
            <a:r>
              <a:rPr sz="800" spc="25" dirty="0">
                <a:latin typeface="Microsoft Sans Serif"/>
                <a:cs typeface="Microsoft Sans Serif"/>
              </a:rPr>
              <a:t>de</a:t>
            </a:r>
            <a:r>
              <a:rPr sz="800" spc="-5" dirty="0">
                <a:latin typeface="Microsoft Sans Serif"/>
                <a:cs typeface="Microsoft Sans Serif"/>
              </a:rPr>
              <a:t> </a:t>
            </a:r>
            <a:r>
              <a:rPr sz="800" spc="15" dirty="0">
                <a:latin typeface="Microsoft Sans Serif"/>
                <a:cs typeface="Microsoft Sans Serif"/>
              </a:rPr>
              <a:t>aplicación</a:t>
            </a:r>
            <a:r>
              <a:rPr sz="800" spc="-10" dirty="0">
                <a:latin typeface="Microsoft Sans Serif"/>
                <a:cs typeface="Microsoft Sans Serif"/>
              </a:rPr>
              <a:t> </a:t>
            </a:r>
            <a:r>
              <a:rPr sz="800" spc="25" dirty="0">
                <a:latin typeface="Microsoft Sans Serif"/>
                <a:cs typeface="Microsoft Sans Serif"/>
              </a:rPr>
              <a:t>hidroeléctrica</a:t>
            </a:r>
            <a:endParaRPr sz="800">
              <a:latin typeface="Microsoft Sans Serif"/>
              <a:cs typeface="Microsoft Sans Serif"/>
            </a:endParaRPr>
          </a:p>
        </p:txBody>
      </p:sp>
      <p:sp>
        <p:nvSpPr>
          <p:cNvPr id="48" name="object 48"/>
          <p:cNvSpPr txBox="1"/>
          <p:nvPr/>
        </p:nvSpPr>
        <p:spPr>
          <a:xfrm>
            <a:off x="9443771" y="818361"/>
            <a:ext cx="6598368" cy="135935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sz="800" dirty="0">
                <a:latin typeface="Microsoft Sans Serif"/>
                <a:cs typeface="Microsoft Sans Serif"/>
              </a:rPr>
              <a:t>Al </a:t>
            </a:r>
            <a:r>
              <a:rPr sz="800" spc="20" dirty="0">
                <a:latin typeface="Microsoft Sans Serif"/>
                <a:cs typeface="Microsoft Sans Serif"/>
              </a:rPr>
              <a:t>aplicar</a:t>
            </a:r>
            <a:r>
              <a:rPr sz="800" dirty="0">
                <a:latin typeface="Microsoft Sans Serif"/>
                <a:cs typeface="Microsoft Sans Serif"/>
              </a:rPr>
              <a:t> </a:t>
            </a:r>
            <a:r>
              <a:rPr sz="800" spc="15" dirty="0">
                <a:latin typeface="Microsoft Sans Serif"/>
                <a:cs typeface="Microsoft Sans Serif"/>
              </a:rPr>
              <a:t>esta</a:t>
            </a:r>
            <a:r>
              <a:rPr sz="800" dirty="0">
                <a:latin typeface="Microsoft Sans Serif"/>
                <a:cs typeface="Microsoft Sans Serif"/>
              </a:rPr>
              <a:t> </a:t>
            </a:r>
            <a:r>
              <a:rPr sz="800" spc="30" dirty="0">
                <a:latin typeface="Microsoft Sans Serif"/>
                <a:cs typeface="Microsoft Sans Serif"/>
              </a:rPr>
              <a:t>protección</a:t>
            </a:r>
            <a:r>
              <a:rPr sz="800" dirty="0">
                <a:latin typeface="Microsoft Sans Serif"/>
                <a:cs typeface="Microsoft Sans Serif"/>
              </a:rPr>
              <a:t> a </a:t>
            </a:r>
            <a:r>
              <a:rPr sz="800" spc="15" dirty="0">
                <a:latin typeface="Microsoft Sans Serif"/>
                <a:cs typeface="Microsoft Sans Serif"/>
              </a:rPr>
              <a:t>los</a:t>
            </a:r>
            <a:r>
              <a:rPr sz="800" dirty="0">
                <a:latin typeface="Microsoft Sans Serif"/>
                <a:cs typeface="Microsoft Sans Serif"/>
              </a:rPr>
              <a:t> </a:t>
            </a:r>
            <a:r>
              <a:rPr sz="800" spc="25" dirty="0">
                <a:latin typeface="Microsoft Sans Serif"/>
                <a:cs typeface="Microsoft Sans Serif"/>
              </a:rPr>
              <a:t>generadores</a:t>
            </a:r>
            <a:r>
              <a:rPr sz="800" dirty="0">
                <a:latin typeface="Microsoft Sans Serif"/>
                <a:cs typeface="Microsoft Sans Serif"/>
              </a:rPr>
              <a:t> </a:t>
            </a:r>
            <a:r>
              <a:rPr sz="800" spc="20" dirty="0">
                <a:latin typeface="Microsoft Sans Serif"/>
                <a:cs typeface="Microsoft Sans Serif"/>
              </a:rPr>
              <a:t>hidroeléctricos,</a:t>
            </a:r>
            <a:endParaRPr sz="800">
              <a:latin typeface="Microsoft Sans Serif"/>
              <a:cs typeface="Microsoft Sans Serif"/>
            </a:endParaRPr>
          </a:p>
        </p:txBody>
      </p:sp>
      <p:sp>
        <p:nvSpPr>
          <p:cNvPr id="49" name="object 49"/>
          <p:cNvSpPr txBox="1"/>
          <p:nvPr/>
        </p:nvSpPr>
        <p:spPr>
          <a:xfrm>
            <a:off x="1327569" y="909058"/>
            <a:ext cx="15198011" cy="507127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50800" marR="213995">
              <a:lnSpc>
                <a:spcPct val="125600"/>
              </a:lnSpc>
              <a:spcBef>
                <a:spcPts val="100"/>
              </a:spcBef>
            </a:pPr>
            <a:r>
              <a:rPr sz="800" spc="20" dirty="0">
                <a:latin typeface="Microsoft Sans Serif"/>
                <a:cs typeface="Microsoft Sans Serif"/>
              </a:rPr>
              <a:t>curva </a:t>
            </a:r>
            <a:r>
              <a:rPr sz="800" spc="25" dirty="0">
                <a:latin typeface="Microsoft Sans Serif"/>
                <a:cs typeface="Microsoft Sans Serif"/>
              </a:rPr>
              <a:t>de </a:t>
            </a:r>
            <a:r>
              <a:rPr sz="800" spc="15" dirty="0">
                <a:latin typeface="Microsoft Sans Serif"/>
                <a:cs typeface="Microsoft Sans Serif"/>
              </a:rPr>
              <a:t>capacidad </a:t>
            </a:r>
            <a:r>
              <a:rPr sz="800" spc="20" dirty="0">
                <a:latin typeface="Microsoft Sans Serif"/>
                <a:cs typeface="Microsoft Sans Serif"/>
              </a:rPr>
              <a:t>subexcitada </a:t>
            </a:r>
            <a:r>
              <a:rPr sz="800" spc="25" dirty="0">
                <a:latin typeface="Microsoft Sans Serif"/>
                <a:cs typeface="Microsoft Sans Serif"/>
              </a:rPr>
              <a:t>del </a:t>
            </a:r>
            <a:r>
              <a:rPr sz="800" spc="35" dirty="0">
                <a:latin typeface="Microsoft Sans Serif"/>
                <a:cs typeface="Microsoft Sans Serif"/>
              </a:rPr>
              <a:t>generador </a:t>
            </a:r>
            <a:r>
              <a:rPr sz="800" spc="5" dirty="0">
                <a:latin typeface="Microsoft Sans Serif"/>
                <a:cs typeface="Microsoft Sans Serif"/>
              </a:rPr>
              <a:t>y </a:t>
            </a:r>
            <a:r>
              <a:rPr sz="800" spc="15" dirty="0">
                <a:latin typeface="Microsoft Sans Serif"/>
                <a:cs typeface="Microsoft Sans Serif"/>
              </a:rPr>
              <a:t>el </a:t>
            </a:r>
            <a:r>
              <a:rPr sz="800" spc="-65" dirty="0">
                <a:latin typeface="Microsoft Sans Serif"/>
                <a:cs typeface="Microsoft Sans Serif"/>
              </a:rPr>
              <a:t>SSSL. </a:t>
            </a:r>
            <a:r>
              <a:rPr sz="800" spc="-55" dirty="0">
                <a:latin typeface="Microsoft Sans Serif"/>
                <a:cs typeface="Microsoft Sans Serif"/>
              </a:rPr>
              <a:t>Es </a:t>
            </a:r>
            <a:r>
              <a:rPr sz="800" spc="20" dirty="0">
                <a:latin typeface="Microsoft Sans Serif"/>
                <a:cs typeface="Microsoft Sans Serif"/>
              </a:rPr>
              <a:t>posible </a:t>
            </a:r>
            <a:r>
              <a:rPr sz="800" spc="30" dirty="0">
                <a:latin typeface="Microsoft Sans Serif"/>
                <a:cs typeface="Microsoft Sans Serif"/>
              </a:rPr>
              <a:t>que </a:t>
            </a:r>
            <a:r>
              <a:rPr sz="800" spc="-5" dirty="0">
                <a:latin typeface="Microsoft Sans Serif"/>
                <a:cs typeface="Microsoft Sans Serif"/>
              </a:rPr>
              <a:t>sea </a:t>
            </a:r>
            <a:r>
              <a:rPr sz="800" spc="15" dirty="0">
                <a:latin typeface="Microsoft Sans Serif"/>
                <a:cs typeface="Microsoft Sans Serif"/>
              </a:rPr>
              <a:t>necesario </a:t>
            </a:r>
            <a:r>
              <a:rPr sz="800" spc="25" dirty="0">
                <a:latin typeface="Microsoft Sans Serif"/>
                <a:cs typeface="Microsoft Sans Serif"/>
              </a:rPr>
              <a:t>considerar </a:t>
            </a:r>
            <a:r>
              <a:rPr sz="800" spc="35" dirty="0">
                <a:latin typeface="Microsoft Sans Serif"/>
                <a:cs typeface="Microsoft Sans Serif"/>
              </a:rPr>
              <a:t>otros </a:t>
            </a:r>
            <a:r>
              <a:rPr sz="800" spc="25" dirty="0">
                <a:latin typeface="Microsoft Sans Serif"/>
                <a:cs typeface="Microsoft Sans Serif"/>
              </a:rPr>
              <a:t>factores </a:t>
            </a:r>
            <a:r>
              <a:rPr sz="800" spc="-10" dirty="0">
                <a:latin typeface="Microsoft Sans Serif"/>
                <a:cs typeface="Microsoft Sans Serif"/>
              </a:rPr>
              <a:t>Z2. </a:t>
            </a:r>
            <a:r>
              <a:rPr sz="800" spc="25" dirty="0">
                <a:latin typeface="Microsoft Sans Serif"/>
                <a:cs typeface="Microsoft Sans Serif"/>
              </a:rPr>
              <a:t>Porque </a:t>
            </a:r>
            <a:r>
              <a:rPr sz="800" spc="30" dirty="0">
                <a:latin typeface="Microsoft Sans Serif"/>
                <a:cs typeface="Microsoft Sans Serif"/>
              </a:rPr>
              <a:t> </a:t>
            </a:r>
            <a:r>
              <a:rPr sz="800" spc="20" dirty="0">
                <a:latin typeface="Microsoft Sans Serif"/>
                <a:cs typeface="Microsoft Sans Serif"/>
              </a:rPr>
              <a:t>compensación</a:t>
            </a:r>
            <a:r>
              <a:rPr sz="800" dirty="0">
                <a:latin typeface="Microsoft Sans Serif"/>
                <a:cs typeface="Microsoft Sans Serif"/>
              </a:rPr>
              <a:t> </a:t>
            </a:r>
            <a:r>
              <a:rPr sz="800" spc="20" dirty="0">
                <a:latin typeface="Microsoft Sans Serif"/>
                <a:cs typeface="Microsoft Sans Serif"/>
              </a:rPr>
              <a:t>positiva,</a:t>
            </a:r>
            <a:r>
              <a:rPr sz="800" spc="5" dirty="0">
                <a:latin typeface="Microsoft Sans Serif"/>
                <a:cs typeface="Microsoft Sans Serif"/>
              </a:rPr>
              <a:t> </a:t>
            </a:r>
            <a:r>
              <a:rPr sz="800" spc="-30" dirty="0">
                <a:latin typeface="Microsoft Sans Serif"/>
                <a:cs typeface="Microsoft Sans Serif"/>
              </a:rPr>
              <a:t>X</a:t>
            </a:r>
            <a:r>
              <a:rPr sz="500" spc="-30" dirty="0">
                <a:latin typeface="Microsoft Sans Serif"/>
                <a:cs typeface="Microsoft Sans Serif"/>
              </a:rPr>
              <a:t>S,</a:t>
            </a:r>
            <a:r>
              <a:rPr sz="800" spc="-30" dirty="0">
                <a:latin typeface="Microsoft Sans Serif"/>
                <a:cs typeface="Microsoft Sans Serif"/>
              </a:rPr>
              <a:t>es</a:t>
            </a:r>
            <a:r>
              <a:rPr sz="800" spc="5" dirty="0">
                <a:latin typeface="Microsoft Sans Serif"/>
                <a:cs typeface="Microsoft Sans Serif"/>
              </a:rPr>
              <a:t> </a:t>
            </a:r>
            <a:r>
              <a:rPr sz="800" spc="10" dirty="0">
                <a:latin typeface="Microsoft Sans Serif"/>
                <a:cs typeface="Microsoft Sans Serif"/>
              </a:rPr>
              <a:t>la</a:t>
            </a:r>
            <a:r>
              <a:rPr sz="800" spc="5" dirty="0">
                <a:latin typeface="Microsoft Sans Serif"/>
                <a:cs typeface="Microsoft Sans Serif"/>
              </a:rPr>
              <a:t> </a:t>
            </a:r>
            <a:r>
              <a:rPr sz="800" spc="25" dirty="0">
                <a:latin typeface="Microsoft Sans Serif"/>
                <a:cs typeface="Microsoft Sans Serif"/>
              </a:rPr>
              <a:t>impedancia</a:t>
            </a:r>
            <a:r>
              <a:rPr sz="800" dirty="0">
                <a:latin typeface="Microsoft Sans Serif"/>
                <a:cs typeface="Microsoft Sans Serif"/>
              </a:rPr>
              <a:t> </a:t>
            </a:r>
            <a:r>
              <a:rPr sz="800" spc="25" dirty="0">
                <a:latin typeface="Microsoft Sans Serif"/>
                <a:cs typeface="Microsoft Sans Serif"/>
              </a:rPr>
              <a:t>del</a:t>
            </a:r>
            <a:r>
              <a:rPr sz="800" spc="5" dirty="0">
                <a:latin typeface="Microsoft Sans Serif"/>
                <a:cs typeface="Microsoft Sans Serif"/>
              </a:rPr>
              <a:t> </a:t>
            </a:r>
            <a:r>
              <a:rPr sz="800" spc="20" dirty="0">
                <a:latin typeface="Microsoft Sans Serif"/>
                <a:cs typeface="Microsoft Sans Serif"/>
              </a:rPr>
              <a:t>sistema</a:t>
            </a:r>
            <a:r>
              <a:rPr sz="800" spc="5" dirty="0">
                <a:latin typeface="Microsoft Sans Serif"/>
                <a:cs typeface="Microsoft Sans Serif"/>
              </a:rPr>
              <a:t> </a:t>
            </a:r>
            <a:r>
              <a:rPr sz="800" spc="20" dirty="0">
                <a:latin typeface="Microsoft Sans Serif"/>
                <a:cs typeface="Microsoft Sans Serif"/>
              </a:rPr>
              <a:t>más</a:t>
            </a:r>
            <a:r>
              <a:rPr sz="800" spc="5" dirty="0">
                <a:latin typeface="Microsoft Sans Serif"/>
                <a:cs typeface="Microsoft Sans Serif"/>
              </a:rPr>
              <a:t> </a:t>
            </a:r>
            <a:r>
              <a:rPr sz="800" spc="10" dirty="0">
                <a:latin typeface="Microsoft Sans Serif"/>
                <a:cs typeface="Microsoft Sans Serif"/>
              </a:rPr>
              <a:t>allá</a:t>
            </a:r>
            <a:r>
              <a:rPr sz="800" dirty="0">
                <a:latin typeface="Microsoft Sans Serif"/>
                <a:cs typeface="Microsoft Sans Serif"/>
              </a:rPr>
              <a:t> </a:t>
            </a:r>
            <a:r>
              <a:rPr sz="800" spc="25" dirty="0">
                <a:latin typeface="Microsoft Sans Serif"/>
                <a:cs typeface="Microsoft Sans Serif"/>
              </a:rPr>
              <a:t>de</a:t>
            </a:r>
            <a:r>
              <a:rPr sz="800" spc="5" dirty="0">
                <a:latin typeface="Microsoft Sans Serif"/>
                <a:cs typeface="Microsoft Sans Serif"/>
              </a:rPr>
              <a:t> </a:t>
            </a:r>
            <a:r>
              <a:rPr sz="800" spc="-155" dirty="0">
                <a:latin typeface="Microsoft Sans Serif"/>
                <a:cs typeface="Microsoft Sans Serif"/>
              </a:rPr>
              <a:t>los</a:t>
            </a:r>
            <a:r>
              <a:rPr sz="1125" spc="-232" baseline="-18518" dirty="0">
                <a:latin typeface="Microsoft Sans Serif"/>
                <a:cs typeface="Microsoft Sans Serif"/>
              </a:rPr>
              <a:t>L</a:t>
            </a:r>
            <a:r>
              <a:rPr sz="800" spc="-155" dirty="0">
                <a:latin typeface="Microsoft Sans Serif"/>
                <a:cs typeface="Microsoft Sans Serif"/>
              </a:rPr>
              <a:t>t</a:t>
            </a:r>
            <a:r>
              <a:rPr sz="1125" spc="-232" baseline="-18518" dirty="0">
                <a:latin typeface="Microsoft Sans Serif"/>
                <a:cs typeface="Microsoft Sans Serif"/>
              </a:rPr>
              <a:t>o</a:t>
            </a:r>
            <a:r>
              <a:rPr sz="800" spc="-155" dirty="0">
                <a:latin typeface="Microsoft Sans Serif"/>
                <a:cs typeface="Microsoft Sans Serif"/>
              </a:rPr>
              <a:t>e</a:t>
            </a:r>
            <a:r>
              <a:rPr sz="1125" spc="-232" baseline="-18518" dirty="0">
                <a:latin typeface="Microsoft Sans Serif"/>
                <a:cs typeface="Microsoft Sans Serif"/>
              </a:rPr>
              <a:t>s</a:t>
            </a:r>
            <a:r>
              <a:rPr sz="800" spc="-155" dirty="0">
                <a:latin typeface="Microsoft Sans Serif"/>
                <a:cs typeface="Microsoft Sans Serif"/>
              </a:rPr>
              <a:t>rm</a:t>
            </a:r>
            <a:r>
              <a:rPr sz="1125" spc="-232" baseline="-18518" dirty="0">
                <a:latin typeface="Microsoft Sans Serif"/>
                <a:cs typeface="Microsoft Sans Serif"/>
              </a:rPr>
              <a:t>ge</a:t>
            </a:r>
            <a:r>
              <a:rPr sz="800" spc="-155" dirty="0">
                <a:latin typeface="Microsoft Sans Serif"/>
                <a:cs typeface="Microsoft Sans Serif"/>
              </a:rPr>
              <a:t>i</a:t>
            </a:r>
            <a:r>
              <a:rPr sz="1125" spc="-232" baseline="-18518" dirty="0">
                <a:latin typeface="Microsoft Sans Serif"/>
                <a:cs typeface="Microsoft Sans Serif"/>
              </a:rPr>
              <a:t>n</a:t>
            </a:r>
            <a:r>
              <a:rPr sz="800" spc="-155" dirty="0">
                <a:latin typeface="Microsoft Sans Serif"/>
                <a:cs typeface="Microsoft Sans Serif"/>
              </a:rPr>
              <a:t>n</a:t>
            </a:r>
            <a:r>
              <a:rPr sz="1125" spc="-232" baseline="-18518" dirty="0">
                <a:latin typeface="Microsoft Sans Serif"/>
                <a:cs typeface="Microsoft Sans Serif"/>
              </a:rPr>
              <a:t>e</a:t>
            </a:r>
            <a:r>
              <a:rPr sz="800" spc="-155" dirty="0">
                <a:latin typeface="Microsoft Sans Serif"/>
                <a:cs typeface="Microsoft Sans Serif"/>
              </a:rPr>
              <a:t>a</a:t>
            </a:r>
            <a:r>
              <a:rPr sz="1125" spc="-232" baseline="-18518" dirty="0">
                <a:latin typeface="Microsoft Sans Serif"/>
                <a:cs typeface="Microsoft Sans Serif"/>
              </a:rPr>
              <a:t>r</a:t>
            </a:r>
            <a:r>
              <a:rPr sz="800" spc="-155" dirty="0">
                <a:latin typeface="Microsoft Sans Serif"/>
                <a:cs typeface="Microsoft Sans Serif"/>
              </a:rPr>
              <a:t>l</a:t>
            </a:r>
            <a:r>
              <a:rPr sz="1125" spc="-232" baseline="-18518" dirty="0">
                <a:latin typeface="Microsoft Sans Serif"/>
                <a:cs typeface="Microsoft Sans Serif"/>
              </a:rPr>
              <a:t>a</a:t>
            </a:r>
            <a:r>
              <a:rPr sz="800" spc="-155" dirty="0">
                <a:latin typeface="Microsoft Sans Serif"/>
                <a:cs typeface="Microsoft Sans Serif"/>
              </a:rPr>
              <a:t>e</a:t>
            </a:r>
            <a:r>
              <a:rPr sz="1125" spc="-232" baseline="-18518" dirty="0">
                <a:latin typeface="Microsoft Sans Serif"/>
                <a:cs typeface="Microsoft Sans Serif"/>
              </a:rPr>
              <a:t>d</a:t>
            </a:r>
            <a:r>
              <a:rPr sz="800" spc="-155" dirty="0">
                <a:latin typeface="Microsoft Sans Serif"/>
                <a:cs typeface="Microsoft Sans Serif"/>
              </a:rPr>
              <a:t>s</a:t>
            </a:r>
            <a:r>
              <a:rPr sz="1125" spc="-232" baseline="-18518" dirty="0">
                <a:latin typeface="Microsoft Sans Serif"/>
                <a:cs typeface="Microsoft Sans Serif"/>
              </a:rPr>
              <a:t>o</a:t>
            </a:r>
            <a:r>
              <a:rPr sz="800" spc="-155" dirty="0">
                <a:latin typeface="Microsoft Sans Serif"/>
                <a:cs typeface="Microsoft Sans Serif"/>
              </a:rPr>
              <a:t>d</a:t>
            </a:r>
            <a:r>
              <a:rPr sz="1125" spc="-232" baseline="-18518" dirty="0">
                <a:latin typeface="Microsoft Sans Serif"/>
                <a:cs typeface="Microsoft Sans Serif"/>
              </a:rPr>
              <a:t>r</a:t>
            </a:r>
            <a:r>
              <a:rPr sz="800" spc="-155" dirty="0">
                <a:latin typeface="Microsoft Sans Serif"/>
                <a:cs typeface="Microsoft Sans Serif"/>
              </a:rPr>
              <a:t>e</a:t>
            </a:r>
            <a:r>
              <a:rPr sz="1125" spc="-232" baseline="-18518" dirty="0">
                <a:latin typeface="Microsoft Sans Serif"/>
                <a:cs typeface="Microsoft Sans Serif"/>
              </a:rPr>
              <a:t>es</a:t>
            </a:r>
            <a:r>
              <a:rPr sz="800" spc="-155" dirty="0">
                <a:latin typeface="Microsoft Sans Serif"/>
                <a:cs typeface="Microsoft Sans Serif"/>
              </a:rPr>
              <a:t>la</a:t>
            </a:r>
            <a:r>
              <a:rPr sz="1125" spc="-232" baseline="-18518" dirty="0">
                <a:latin typeface="Microsoft Sans Serif"/>
                <a:cs typeface="Microsoft Sans Serif"/>
              </a:rPr>
              <a:t>h</a:t>
            </a:r>
            <a:r>
              <a:rPr sz="800" spc="-155" dirty="0">
                <a:latin typeface="Microsoft Sans Serif"/>
                <a:cs typeface="Microsoft Sans Serif"/>
              </a:rPr>
              <a:t>m</a:t>
            </a:r>
            <a:r>
              <a:rPr sz="1125" spc="-232" baseline="-18518" dirty="0">
                <a:latin typeface="Microsoft Sans Serif"/>
                <a:cs typeface="Microsoft Sans Serif"/>
              </a:rPr>
              <a:t>idr</a:t>
            </a:r>
            <a:r>
              <a:rPr sz="800" spc="-155" dirty="0">
                <a:latin typeface="Microsoft Sans Serif"/>
                <a:cs typeface="Microsoft Sans Serif"/>
              </a:rPr>
              <a:t>á</a:t>
            </a:r>
            <a:r>
              <a:rPr sz="1125" spc="-232" baseline="-18518" dirty="0">
                <a:latin typeface="Microsoft Sans Serif"/>
                <a:cs typeface="Microsoft Sans Serif"/>
              </a:rPr>
              <a:t>o</a:t>
            </a:r>
            <a:r>
              <a:rPr sz="800" spc="-155" dirty="0">
                <a:latin typeface="Microsoft Sans Serif"/>
                <a:cs typeface="Microsoft Sans Serif"/>
              </a:rPr>
              <a:t>q</a:t>
            </a:r>
            <a:r>
              <a:rPr sz="1125" spc="-232" baseline="-18518" dirty="0">
                <a:latin typeface="Microsoft Sans Serif"/>
                <a:cs typeface="Microsoft Sans Serif"/>
              </a:rPr>
              <a:t>e</a:t>
            </a:r>
            <a:r>
              <a:rPr sz="800" spc="-155" dirty="0">
                <a:latin typeface="Microsoft Sans Serif"/>
                <a:cs typeface="Microsoft Sans Serif"/>
              </a:rPr>
              <a:t>u</a:t>
            </a:r>
            <a:r>
              <a:rPr sz="1125" spc="-232" baseline="-18518" dirty="0">
                <a:latin typeface="Microsoft Sans Serif"/>
                <a:cs typeface="Microsoft Sans Serif"/>
              </a:rPr>
              <a:t>lé</a:t>
            </a:r>
            <a:r>
              <a:rPr sz="800" spc="-155" dirty="0">
                <a:latin typeface="Microsoft Sans Serif"/>
                <a:cs typeface="Microsoft Sans Serif"/>
              </a:rPr>
              <a:t>in</a:t>
            </a:r>
            <a:r>
              <a:rPr sz="1125" spc="-232" baseline="-18518" dirty="0">
                <a:latin typeface="Microsoft Sans Serif"/>
                <a:cs typeface="Microsoft Sans Serif"/>
              </a:rPr>
              <a:t>ct</a:t>
            </a:r>
            <a:r>
              <a:rPr sz="800" spc="-155" dirty="0">
                <a:latin typeface="Microsoft Sans Serif"/>
                <a:cs typeface="Microsoft Sans Serif"/>
              </a:rPr>
              <a:t>a</a:t>
            </a:r>
            <a:r>
              <a:rPr sz="1125" spc="-232" baseline="-18518" dirty="0">
                <a:latin typeface="Microsoft Sans Serif"/>
                <a:cs typeface="Microsoft Sans Serif"/>
              </a:rPr>
              <a:t>r</a:t>
            </a:r>
            <a:r>
              <a:rPr sz="800" spc="-155" dirty="0">
                <a:latin typeface="Microsoft Sans Serif"/>
                <a:cs typeface="Microsoft Sans Serif"/>
              </a:rPr>
              <a:t>.</a:t>
            </a:r>
            <a:r>
              <a:rPr sz="1125" spc="-232" baseline="-18518" dirty="0">
                <a:latin typeface="Microsoft Sans Serif"/>
                <a:cs typeface="Microsoft Sans Serif"/>
              </a:rPr>
              <a:t>ic</a:t>
            </a:r>
            <a:r>
              <a:rPr sz="800" spc="-155" dirty="0">
                <a:latin typeface="Microsoft Sans Serif"/>
                <a:cs typeface="Microsoft Sans Serif"/>
              </a:rPr>
              <a:t>U</a:t>
            </a:r>
            <a:r>
              <a:rPr sz="1125" spc="-232" baseline="-18518" dirty="0">
                <a:latin typeface="Microsoft Sans Serif"/>
                <a:cs typeface="Microsoft Sans Serif"/>
              </a:rPr>
              <a:t>o</a:t>
            </a:r>
            <a:r>
              <a:rPr sz="800" spc="-155" dirty="0">
                <a:latin typeface="Microsoft Sans Serif"/>
                <a:cs typeface="Microsoft Sans Serif"/>
              </a:rPr>
              <a:t>n</a:t>
            </a:r>
            <a:r>
              <a:rPr sz="1125" spc="-232" baseline="-18518" dirty="0">
                <a:latin typeface="Microsoft Sans Serif"/>
                <a:cs typeface="Microsoft Sans Serif"/>
              </a:rPr>
              <a:t>s</a:t>
            </a:r>
            <a:r>
              <a:rPr sz="1125" spc="-187" baseline="-18518" dirty="0">
                <a:latin typeface="Microsoft Sans Serif"/>
                <a:cs typeface="Microsoft Sans Serif"/>
              </a:rPr>
              <a:t> </a:t>
            </a:r>
            <a:r>
              <a:rPr sz="1125" spc="-262" baseline="-18518" dirty="0">
                <a:latin typeface="Microsoft Sans Serif"/>
                <a:cs typeface="Microsoft Sans Serif"/>
              </a:rPr>
              <a:t>p</a:t>
            </a:r>
            <a:r>
              <a:rPr sz="800" spc="-175" dirty="0">
                <a:latin typeface="Microsoft Sans Serif"/>
                <a:cs typeface="Microsoft Sans Serif"/>
              </a:rPr>
              <a:t>e</a:t>
            </a:r>
            <a:r>
              <a:rPr sz="1125" spc="-262" baseline="-18518" dirty="0">
                <a:latin typeface="Microsoft Sans Serif"/>
                <a:cs typeface="Microsoft Sans Serif"/>
              </a:rPr>
              <a:t>u</a:t>
            </a:r>
            <a:r>
              <a:rPr sz="800" spc="-175" dirty="0">
                <a:latin typeface="Microsoft Sans Serif"/>
                <a:cs typeface="Microsoft Sans Serif"/>
              </a:rPr>
              <a:t>n</a:t>
            </a:r>
            <a:r>
              <a:rPr sz="1125" spc="-262" baseline="-18518" dirty="0">
                <a:latin typeface="Microsoft Sans Serif"/>
                <a:cs typeface="Microsoft Sans Serif"/>
              </a:rPr>
              <a:t>e</a:t>
            </a:r>
            <a:r>
              <a:rPr sz="800" spc="-175" dirty="0">
                <a:latin typeface="Microsoft Sans Serif"/>
                <a:cs typeface="Microsoft Sans Serif"/>
              </a:rPr>
              <a:t>fo</a:t>
            </a:r>
            <a:r>
              <a:rPr sz="1125" spc="-262" baseline="-18518" dirty="0">
                <a:latin typeface="Microsoft Sans Serif"/>
                <a:cs typeface="Microsoft Sans Serif"/>
              </a:rPr>
              <a:t>d</a:t>
            </a:r>
            <a:r>
              <a:rPr sz="800" spc="-175" dirty="0">
                <a:latin typeface="Microsoft Sans Serif"/>
                <a:cs typeface="Microsoft Sans Serif"/>
              </a:rPr>
              <a:t>q</a:t>
            </a:r>
            <a:r>
              <a:rPr sz="1125" spc="-262" baseline="-18518" dirty="0">
                <a:latin typeface="Microsoft Sans Serif"/>
                <a:cs typeface="Microsoft Sans Serif"/>
              </a:rPr>
              <a:t>en</a:t>
            </a:r>
            <a:r>
              <a:rPr sz="800" spc="-175" dirty="0">
                <a:latin typeface="Microsoft Sans Serif"/>
                <a:cs typeface="Microsoft Sans Serif"/>
              </a:rPr>
              <a:t>ue</a:t>
            </a:r>
            <a:r>
              <a:rPr sz="1125" spc="-262" baseline="-18518" dirty="0">
                <a:latin typeface="Microsoft Sans Serif"/>
                <a:cs typeface="Microsoft Sans Serif"/>
              </a:rPr>
              <a:t>fu</a:t>
            </a:r>
            <a:r>
              <a:rPr sz="800" spc="-175" dirty="0">
                <a:latin typeface="Microsoft Sans Serif"/>
                <a:cs typeface="Microsoft Sans Serif"/>
              </a:rPr>
              <a:t>c</a:t>
            </a:r>
            <a:r>
              <a:rPr sz="1125" spc="-262" baseline="-18518" dirty="0">
                <a:latin typeface="Microsoft Sans Serif"/>
                <a:cs typeface="Microsoft Sans Serif"/>
              </a:rPr>
              <a:t>n</a:t>
            </a:r>
            <a:r>
              <a:rPr sz="800" spc="-175" dirty="0">
                <a:latin typeface="Microsoft Sans Serif"/>
                <a:cs typeface="Microsoft Sans Serif"/>
              </a:rPr>
              <a:t>o</a:t>
            </a:r>
            <a:r>
              <a:rPr sz="1125" spc="-262" baseline="-18518" dirty="0">
                <a:latin typeface="Microsoft Sans Serif"/>
                <a:cs typeface="Microsoft Sans Serif"/>
              </a:rPr>
              <a:t>c</a:t>
            </a:r>
            <a:r>
              <a:rPr sz="800" spc="-175" dirty="0">
                <a:latin typeface="Microsoft Sans Serif"/>
                <a:cs typeface="Microsoft Sans Serif"/>
              </a:rPr>
              <a:t>n</a:t>
            </a:r>
            <a:r>
              <a:rPr sz="1125" spc="-262" baseline="-18518" dirty="0">
                <a:latin typeface="Microsoft Sans Serif"/>
                <a:cs typeface="Microsoft Sans Serif"/>
              </a:rPr>
              <a:t>io</a:t>
            </a:r>
            <a:r>
              <a:rPr sz="800" spc="-175" dirty="0">
                <a:latin typeface="Microsoft Sans Serif"/>
                <a:cs typeface="Microsoft Sans Serif"/>
              </a:rPr>
              <a:t>s</a:t>
            </a:r>
            <a:r>
              <a:rPr sz="1125" spc="-262" baseline="-18518" dirty="0">
                <a:latin typeface="Microsoft Sans Serif"/>
                <a:cs typeface="Microsoft Sans Serif"/>
              </a:rPr>
              <a:t>n</a:t>
            </a:r>
            <a:r>
              <a:rPr sz="800" spc="-175" dirty="0">
                <a:latin typeface="Microsoft Sans Serif"/>
                <a:cs typeface="Microsoft Sans Serif"/>
              </a:rPr>
              <a:t>e</a:t>
            </a:r>
            <a:r>
              <a:rPr sz="1125" spc="-262" baseline="-18518" dirty="0">
                <a:latin typeface="Microsoft Sans Serif"/>
                <a:cs typeface="Microsoft Sans Serif"/>
              </a:rPr>
              <a:t>a</a:t>
            </a:r>
            <a:r>
              <a:rPr sz="800" spc="-175" dirty="0">
                <a:latin typeface="Microsoft Sans Serif"/>
                <a:cs typeface="Microsoft Sans Serif"/>
              </a:rPr>
              <a:t>rv</a:t>
            </a:r>
            <a:r>
              <a:rPr sz="1125" spc="-262" baseline="-18518" dirty="0">
                <a:latin typeface="Microsoft Sans Serif"/>
                <a:cs typeface="Microsoft Sans Serif"/>
              </a:rPr>
              <a:t>r</a:t>
            </a:r>
            <a:r>
              <a:rPr sz="1125" spc="-240" baseline="-18518" dirty="0">
                <a:latin typeface="Microsoft Sans Serif"/>
                <a:cs typeface="Microsoft Sans Serif"/>
              </a:rPr>
              <a:t> </a:t>
            </a:r>
            <a:r>
              <a:rPr sz="800" spc="-160" dirty="0">
                <a:latin typeface="Microsoft Sans Serif"/>
                <a:cs typeface="Microsoft Sans Serif"/>
              </a:rPr>
              <a:t>a</a:t>
            </a:r>
            <a:r>
              <a:rPr sz="1125" spc="-240" baseline="-18518" dirty="0">
                <a:latin typeface="Microsoft Sans Serif"/>
                <a:cs typeface="Microsoft Sans Serif"/>
              </a:rPr>
              <a:t>o</a:t>
            </a:r>
            <a:r>
              <a:rPr sz="800" spc="-160" dirty="0">
                <a:latin typeface="Microsoft Sans Serif"/>
                <a:cs typeface="Microsoft Sans Serif"/>
              </a:rPr>
              <a:t>d</a:t>
            </a:r>
            <a:r>
              <a:rPr sz="1125" spc="-240" baseline="-18518" dirty="0">
                <a:latin typeface="Microsoft Sans Serif"/>
                <a:cs typeface="Microsoft Sans Serif"/>
              </a:rPr>
              <a:t>c</a:t>
            </a:r>
            <a:r>
              <a:rPr sz="800" spc="-160" dirty="0">
                <a:latin typeface="Microsoft Sans Serif"/>
                <a:cs typeface="Microsoft Sans Serif"/>
              </a:rPr>
              <a:t>o</a:t>
            </a:r>
            <a:r>
              <a:rPr sz="1125" spc="-240" baseline="-18518" dirty="0">
                <a:latin typeface="Microsoft Sans Serif"/>
                <a:cs typeface="Microsoft Sans Serif"/>
              </a:rPr>
              <a:t>as</a:t>
            </a:r>
            <a:r>
              <a:rPr sz="800" spc="-160" dirty="0">
                <a:latin typeface="Microsoft Sans Serif"/>
                <a:cs typeface="Microsoft Sans Serif"/>
              </a:rPr>
              <a:t>r</a:t>
            </a:r>
            <a:r>
              <a:rPr sz="1125" spc="-240" baseline="-18518" dirty="0">
                <a:latin typeface="Microsoft Sans Serif"/>
                <a:cs typeface="Microsoft Sans Serif"/>
              </a:rPr>
              <a:t>io</a:t>
            </a:r>
            <a:r>
              <a:rPr sz="800" spc="-160" dirty="0">
                <a:latin typeface="Microsoft Sans Serif"/>
                <a:cs typeface="Microsoft Sans Serif"/>
              </a:rPr>
              <a:t>ca</a:t>
            </a:r>
            <a:r>
              <a:rPr sz="1125" spc="-240" baseline="-18518" dirty="0">
                <a:latin typeface="Microsoft Sans Serif"/>
                <a:cs typeface="Microsoft Sans Serif"/>
              </a:rPr>
              <a:t>n</a:t>
            </a:r>
            <a:r>
              <a:rPr sz="800" spc="-160" dirty="0">
                <a:latin typeface="Microsoft Sans Serif"/>
                <a:cs typeface="Microsoft Sans Serif"/>
              </a:rPr>
              <a:t>l</a:t>
            </a:r>
            <a:r>
              <a:rPr sz="1125" spc="-240" baseline="-18518" dirty="0">
                <a:latin typeface="Microsoft Sans Serif"/>
                <a:cs typeface="Microsoft Sans Serif"/>
              </a:rPr>
              <a:t>a</a:t>
            </a:r>
            <a:r>
              <a:rPr sz="800" spc="-160" dirty="0">
                <a:latin typeface="Microsoft Sans Serif"/>
                <a:cs typeface="Microsoft Sans Serif"/>
              </a:rPr>
              <a:t>c</a:t>
            </a:r>
            <a:r>
              <a:rPr sz="1125" spc="-240" baseline="-18518" dirty="0">
                <a:latin typeface="Microsoft Sans Serif"/>
                <a:cs typeface="Microsoft Sans Serif"/>
              </a:rPr>
              <a:t>l</a:t>
            </a:r>
            <a:r>
              <a:rPr sz="800" spc="-160" dirty="0">
                <a:latin typeface="Microsoft Sans Serif"/>
                <a:cs typeface="Microsoft Sans Serif"/>
              </a:rPr>
              <a:t>u</a:t>
            </a:r>
            <a:r>
              <a:rPr sz="1125" spc="-240" baseline="-18518" dirty="0">
                <a:latin typeface="Microsoft Sans Serif"/>
                <a:cs typeface="Microsoft Sans Serif"/>
              </a:rPr>
              <a:t>m</a:t>
            </a:r>
            <a:r>
              <a:rPr sz="800" spc="-160" dirty="0">
                <a:latin typeface="Microsoft Sans Serif"/>
                <a:cs typeface="Microsoft Sans Serif"/>
              </a:rPr>
              <a:t>la</a:t>
            </a:r>
            <a:r>
              <a:rPr sz="1125" spc="-240" baseline="-18518" dirty="0">
                <a:latin typeface="Microsoft Sans Serif"/>
                <a:cs typeface="Microsoft Sans Serif"/>
              </a:rPr>
              <a:t>en</a:t>
            </a:r>
            <a:r>
              <a:rPr sz="800" spc="-160" dirty="0">
                <a:latin typeface="Microsoft Sans Serif"/>
                <a:cs typeface="Microsoft Sans Serif"/>
              </a:rPr>
              <a:t>la</a:t>
            </a:r>
            <a:r>
              <a:rPr sz="1125" spc="-240" baseline="-18518" dirty="0">
                <a:latin typeface="Microsoft Sans Serif"/>
                <a:cs typeface="Microsoft Sans Serif"/>
              </a:rPr>
              <a:t>te</a:t>
            </a:r>
            <a:endParaRPr sz="1125" baseline="-18518">
              <a:latin typeface="Microsoft Sans Serif"/>
              <a:cs typeface="Microsoft Sans Serif"/>
            </a:endParaRPr>
          </a:p>
          <a:p>
            <a:pPr marL="50800" marR="243204" indent="3335654">
              <a:lnSpc>
                <a:spcPct val="105300"/>
              </a:lnSpc>
              <a:spcBef>
                <a:spcPts val="484"/>
              </a:spcBef>
            </a:pPr>
            <a:r>
              <a:rPr sz="750" spc="30" dirty="0">
                <a:latin typeface="Microsoft Sans Serif"/>
                <a:cs typeface="Microsoft Sans Serif"/>
              </a:rPr>
              <a:t>como</a:t>
            </a:r>
            <a:r>
              <a:rPr sz="750" dirty="0">
                <a:latin typeface="Microsoft Sans Serif"/>
                <a:cs typeface="Microsoft Sans Serif"/>
              </a:rPr>
              <a:t> </a:t>
            </a:r>
            <a:r>
              <a:rPr sz="750" spc="20" dirty="0">
                <a:latin typeface="Microsoft Sans Serif"/>
                <a:cs typeface="Microsoft Sans Serif"/>
              </a:rPr>
              <a:t>condensadores</a:t>
            </a:r>
            <a:r>
              <a:rPr sz="750" dirty="0">
                <a:latin typeface="Microsoft Sans Serif"/>
                <a:cs typeface="Microsoft Sans Serif"/>
              </a:rPr>
              <a:t> </a:t>
            </a:r>
            <a:r>
              <a:rPr sz="750" spc="15" dirty="0">
                <a:latin typeface="Microsoft Sans Serif"/>
                <a:cs typeface="Microsoft Sans Serif"/>
              </a:rPr>
              <a:t>síncronos,</a:t>
            </a:r>
            <a:r>
              <a:rPr sz="750" dirty="0">
                <a:latin typeface="Microsoft Sans Serif"/>
                <a:cs typeface="Microsoft Sans Serif"/>
              </a:rPr>
              <a:t> </a:t>
            </a:r>
            <a:r>
              <a:rPr sz="750" spc="-5" dirty="0">
                <a:latin typeface="Microsoft Sans Serif"/>
                <a:cs typeface="Microsoft Sans Serif"/>
              </a:rPr>
              <a:t>es</a:t>
            </a:r>
            <a:r>
              <a:rPr sz="750" dirty="0">
                <a:latin typeface="Microsoft Sans Serif"/>
                <a:cs typeface="Microsoft Sans Serif"/>
              </a:rPr>
              <a:t> </a:t>
            </a:r>
            <a:r>
              <a:rPr sz="750" spc="20" dirty="0">
                <a:latin typeface="Microsoft Sans Serif"/>
                <a:cs typeface="Microsoft Sans Serif"/>
              </a:rPr>
              <a:t>posible</a:t>
            </a:r>
            <a:r>
              <a:rPr sz="750" dirty="0">
                <a:latin typeface="Microsoft Sans Serif"/>
                <a:cs typeface="Microsoft Sans Serif"/>
              </a:rPr>
              <a:t> </a:t>
            </a:r>
            <a:r>
              <a:rPr sz="750" spc="30" dirty="0">
                <a:latin typeface="Microsoft Sans Serif"/>
                <a:cs typeface="Microsoft Sans Serif"/>
              </a:rPr>
              <a:t>que</a:t>
            </a:r>
            <a:r>
              <a:rPr sz="750" dirty="0">
                <a:latin typeface="Microsoft Sans Serif"/>
                <a:cs typeface="Microsoft Sans Serif"/>
              </a:rPr>
              <a:t> </a:t>
            </a:r>
            <a:r>
              <a:rPr sz="750" spc="25" dirty="0">
                <a:latin typeface="Microsoft Sans Serif"/>
                <a:cs typeface="Microsoft Sans Serif"/>
              </a:rPr>
              <a:t>en</a:t>
            </a:r>
            <a:r>
              <a:rPr sz="750" dirty="0">
                <a:latin typeface="Microsoft Sans Serif"/>
                <a:cs typeface="Microsoft Sans Serif"/>
              </a:rPr>
              <a:t> </a:t>
            </a:r>
            <a:r>
              <a:rPr sz="750" spc="10" dirty="0">
                <a:latin typeface="Microsoft Sans Serif"/>
                <a:cs typeface="Microsoft Sans Serif"/>
              </a:rPr>
              <a:t>el</a:t>
            </a:r>
            <a:r>
              <a:rPr sz="750" dirty="0">
                <a:latin typeface="Microsoft Sans Serif"/>
                <a:cs typeface="Microsoft Sans Serif"/>
              </a:rPr>
              <a:t> caso </a:t>
            </a:r>
            <a:r>
              <a:rPr sz="750" spc="35" dirty="0">
                <a:latin typeface="Microsoft Sans Serif"/>
                <a:cs typeface="Microsoft Sans Serif"/>
              </a:rPr>
              <a:t>anterior </a:t>
            </a:r>
            <a:r>
              <a:rPr sz="750" spc="-185" dirty="0">
                <a:latin typeface="Microsoft Sans Serif"/>
                <a:cs typeface="Microsoft Sans Serif"/>
              </a:rPr>
              <a:t> </a:t>
            </a:r>
            <a:r>
              <a:rPr sz="750" spc="25" dirty="0">
                <a:latin typeface="Microsoft Sans Serif"/>
                <a:cs typeface="Microsoft Sans Serif"/>
              </a:rPr>
              <a:t>impedancia</a:t>
            </a:r>
            <a:r>
              <a:rPr sz="750" dirty="0">
                <a:latin typeface="Microsoft Sans Serif"/>
                <a:cs typeface="Microsoft Sans Serif"/>
              </a:rPr>
              <a:t> </a:t>
            </a:r>
            <a:r>
              <a:rPr sz="750" spc="20" dirty="0">
                <a:latin typeface="Microsoft Sans Serif"/>
                <a:cs typeface="Microsoft Sans Serif"/>
              </a:rPr>
              <a:t>equivalente</a:t>
            </a:r>
            <a:r>
              <a:rPr sz="750" dirty="0">
                <a:latin typeface="Microsoft Sans Serif"/>
                <a:cs typeface="Microsoft Sans Serif"/>
              </a:rPr>
              <a:t> </a:t>
            </a:r>
            <a:r>
              <a:rPr sz="750" spc="20" dirty="0">
                <a:latin typeface="Microsoft Sans Serif"/>
                <a:cs typeface="Microsoft Sans Serif"/>
              </a:rPr>
              <a:t>del</a:t>
            </a:r>
            <a:r>
              <a:rPr sz="750" spc="5" dirty="0">
                <a:latin typeface="Microsoft Sans Serif"/>
                <a:cs typeface="Microsoft Sans Serif"/>
              </a:rPr>
              <a:t> </a:t>
            </a:r>
            <a:r>
              <a:rPr sz="750" spc="15" dirty="0">
                <a:latin typeface="Microsoft Sans Serif"/>
                <a:cs typeface="Microsoft Sans Serif"/>
              </a:rPr>
              <a:t>sistema</a:t>
            </a:r>
            <a:r>
              <a:rPr sz="750" dirty="0">
                <a:latin typeface="Microsoft Sans Serif"/>
                <a:cs typeface="Microsoft Sans Serif"/>
              </a:rPr>
              <a:t> </a:t>
            </a:r>
            <a:r>
              <a:rPr sz="750" spc="25" dirty="0">
                <a:latin typeface="Microsoft Sans Serif"/>
                <a:cs typeface="Microsoft Sans Serif"/>
              </a:rPr>
              <a:t>bajo</a:t>
            </a:r>
            <a:r>
              <a:rPr sz="750" dirty="0">
                <a:latin typeface="Microsoft Sans Serif"/>
                <a:cs typeface="Microsoft Sans Serif"/>
              </a:rPr>
              <a:t> </a:t>
            </a:r>
            <a:r>
              <a:rPr sz="750" spc="30" dirty="0">
                <a:latin typeface="Microsoft Sans Serif"/>
                <a:cs typeface="Microsoft Sans Serif"/>
              </a:rPr>
              <a:t>una</a:t>
            </a:r>
            <a:r>
              <a:rPr sz="750" spc="5" dirty="0">
                <a:latin typeface="Microsoft Sans Serif"/>
                <a:cs typeface="Microsoft Sans Serif"/>
              </a:rPr>
              <a:t> </a:t>
            </a:r>
            <a:r>
              <a:rPr sz="750" spc="25" dirty="0">
                <a:latin typeface="Microsoft Sans Serif"/>
                <a:cs typeface="Microsoft Sans Serif"/>
              </a:rPr>
              <a:t>condición</a:t>
            </a:r>
            <a:r>
              <a:rPr sz="750" dirty="0">
                <a:latin typeface="Microsoft Sans Serif"/>
                <a:cs typeface="Microsoft Sans Serif"/>
              </a:rPr>
              <a:t> </a:t>
            </a:r>
            <a:r>
              <a:rPr sz="750" spc="5" dirty="0">
                <a:latin typeface="Microsoft Sans Serif"/>
                <a:cs typeface="Microsoft Sans Serif"/>
              </a:rPr>
              <a:t>N-1. </a:t>
            </a:r>
            <a:r>
              <a:rPr sz="750" spc="-5" dirty="0">
                <a:latin typeface="Microsoft Sans Serif"/>
                <a:cs typeface="Microsoft Sans Serif"/>
              </a:rPr>
              <a:t>Los</a:t>
            </a:r>
            <a:r>
              <a:rPr sz="750" dirty="0">
                <a:latin typeface="Microsoft Sans Serif"/>
                <a:cs typeface="Microsoft Sans Serif"/>
              </a:rPr>
              <a:t> </a:t>
            </a:r>
            <a:r>
              <a:rPr sz="750" spc="15" dirty="0">
                <a:latin typeface="Microsoft Sans Serif"/>
                <a:cs typeface="Microsoft Sans Serif"/>
              </a:rPr>
              <a:t>esquemas</a:t>
            </a:r>
            <a:r>
              <a:rPr sz="750" dirty="0">
                <a:latin typeface="Microsoft Sans Serif"/>
                <a:cs typeface="Microsoft Sans Serif"/>
              </a:rPr>
              <a:t> </a:t>
            </a:r>
            <a:r>
              <a:rPr sz="750" spc="25" dirty="0">
                <a:latin typeface="Microsoft Sans Serif"/>
                <a:cs typeface="Microsoft Sans Serif"/>
              </a:rPr>
              <a:t>de</a:t>
            </a:r>
            <a:r>
              <a:rPr sz="750" spc="5" dirty="0">
                <a:latin typeface="Microsoft Sans Serif"/>
                <a:cs typeface="Microsoft Sans Serif"/>
              </a:rPr>
              <a:t> </a:t>
            </a:r>
            <a:r>
              <a:rPr sz="750" spc="30" dirty="0">
                <a:latin typeface="Microsoft Sans Serif"/>
                <a:cs typeface="Microsoft Sans Serif"/>
              </a:rPr>
              <a:t>retransmisión</a:t>
            </a:r>
            <a:r>
              <a:rPr sz="750" dirty="0">
                <a:latin typeface="Microsoft Sans Serif"/>
                <a:cs typeface="Microsoft Sans Serif"/>
              </a:rPr>
              <a:t> </a:t>
            </a:r>
            <a:r>
              <a:rPr sz="750" spc="45" dirty="0">
                <a:latin typeface="Microsoft Sans Serif"/>
                <a:cs typeface="Microsoft Sans Serif"/>
              </a:rPr>
              <a:t>por</a:t>
            </a:r>
            <a:r>
              <a:rPr sz="750" dirty="0">
                <a:latin typeface="Microsoft Sans Serif"/>
                <a:cs typeface="Microsoft Sans Serif"/>
              </a:rPr>
              <a:t> </a:t>
            </a:r>
            <a:r>
              <a:rPr sz="750" spc="30" dirty="0">
                <a:latin typeface="Microsoft Sans Serif"/>
                <a:cs typeface="Microsoft Sans Serif"/>
              </a:rPr>
              <a:t>pérdida</a:t>
            </a:r>
            <a:r>
              <a:rPr sz="750" spc="5" dirty="0">
                <a:latin typeface="Microsoft Sans Serif"/>
                <a:cs typeface="Microsoft Sans Serif"/>
              </a:rPr>
              <a:t> </a:t>
            </a:r>
            <a:r>
              <a:rPr sz="750" spc="25" dirty="0">
                <a:latin typeface="Microsoft Sans Serif"/>
                <a:cs typeface="Microsoft Sans Serif"/>
              </a:rPr>
              <a:t>de</a:t>
            </a:r>
            <a:r>
              <a:rPr sz="750" dirty="0">
                <a:latin typeface="Microsoft Sans Serif"/>
                <a:cs typeface="Microsoft Sans Serif"/>
              </a:rPr>
              <a:t> </a:t>
            </a:r>
            <a:r>
              <a:rPr sz="750" spc="25" dirty="0">
                <a:latin typeface="Microsoft Sans Serif"/>
                <a:cs typeface="Microsoft Sans Serif"/>
              </a:rPr>
              <a:t>campo</a:t>
            </a:r>
            <a:r>
              <a:rPr sz="750" spc="5" dirty="0">
                <a:latin typeface="Microsoft Sans Serif"/>
                <a:cs typeface="Microsoft Sans Serif"/>
              </a:rPr>
              <a:t> </a:t>
            </a:r>
            <a:r>
              <a:rPr sz="750" spc="20" dirty="0">
                <a:latin typeface="Microsoft Sans Serif"/>
                <a:cs typeface="Microsoft Sans Serif"/>
              </a:rPr>
              <a:t>descritos</a:t>
            </a:r>
            <a:r>
              <a:rPr sz="750" dirty="0">
                <a:latin typeface="Microsoft Sans Serif"/>
                <a:cs typeface="Microsoft Sans Serif"/>
              </a:rPr>
              <a:t> </a:t>
            </a:r>
            <a:r>
              <a:rPr sz="750" spc="25" dirty="0">
                <a:latin typeface="Microsoft Sans Serif"/>
                <a:cs typeface="Microsoft Sans Serif"/>
              </a:rPr>
              <a:t>para</a:t>
            </a:r>
            <a:r>
              <a:rPr sz="750" dirty="0">
                <a:latin typeface="Microsoft Sans Serif"/>
                <a:cs typeface="Microsoft Sans Serif"/>
              </a:rPr>
              <a:t> </a:t>
            </a:r>
            <a:r>
              <a:rPr sz="750" spc="35" dirty="0">
                <a:latin typeface="Microsoft Sans Serif"/>
                <a:cs typeface="Microsoft Sans Serif"/>
              </a:rPr>
              <a:t>operar</a:t>
            </a:r>
            <a:r>
              <a:rPr sz="750" spc="5" dirty="0">
                <a:latin typeface="Microsoft Sans Serif"/>
                <a:cs typeface="Microsoft Sans Serif"/>
              </a:rPr>
              <a:t> </a:t>
            </a:r>
            <a:r>
              <a:rPr sz="750" spc="10" dirty="0">
                <a:latin typeface="Microsoft Sans Serif"/>
                <a:cs typeface="Microsoft Sans Serif"/>
              </a:rPr>
              <a:t>el</a:t>
            </a:r>
            <a:endParaRPr sz="750">
              <a:latin typeface="Microsoft Sans Serif"/>
              <a:cs typeface="Microsoft Sans Serif"/>
            </a:endParaRPr>
          </a:p>
          <a:p>
            <a:pPr marL="50800">
              <a:lnSpc>
                <a:spcPct val="100000"/>
              </a:lnSpc>
              <a:spcBef>
                <a:spcPts val="305"/>
              </a:spcBef>
            </a:pPr>
            <a:r>
              <a:rPr sz="750" spc="35" dirty="0">
                <a:latin typeface="Microsoft Sans Serif"/>
                <a:cs typeface="Microsoft Sans Serif"/>
              </a:rPr>
              <a:t>diámetro</a:t>
            </a:r>
            <a:r>
              <a:rPr sz="750" spc="10" dirty="0">
                <a:latin typeface="Microsoft Sans Serif"/>
                <a:cs typeface="Microsoft Sans Serif"/>
              </a:rPr>
              <a:t> </a:t>
            </a:r>
            <a:r>
              <a:rPr sz="750" spc="20" dirty="0">
                <a:latin typeface="Microsoft Sans Serif"/>
                <a:cs typeface="Microsoft Sans Serif"/>
              </a:rPr>
              <a:t>del</a:t>
            </a:r>
            <a:r>
              <a:rPr sz="750" spc="15" dirty="0">
                <a:latin typeface="Microsoft Sans Serif"/>
                <a:cs typeface="Microsoft Sans Serif"/>
              </a:rPr>
              <a:t> </a:t>
            </a:r>
            <a:r>
              <a:rPr sz="750" spc="20" dirty="0">
                <a:latin typeface="Microsoft Sans Serif"/>
                <a:cs typeface="Microsoft Sans Serif"/>
              </a:rPr>
              <a:t>círculo</a:t>
            </a:r>
            <a:r>
              <a:rPr sz="750" spc="15" dirty="0">
                <a:latin typeface="Microsoft Sans Serif"/>
                <a:cs typeface="Microsoft Sans Serif"/>
              </a:rPr>
              <a:t> </a:t>
            </a:r>
            <a:r>
              <a:rPr sz="750" spc="-75" dirty="0">
                <a:latin typeface="Microsoft Sans Serif"/>
                <a:cs typeface="Microsoft Sans Serif"/>
              </a:rPr>
              <a:t>SSSL</a:t>
            </a:r>
            <a:r>
              <a:rPr sz="750" spc="15" dirty="0">
                <a:latin typeface="Microsoft Sans Serif"/>
                <a:cs typeface="Microsoft Sans Serif"/>
              </a:rPr>
              <a:t> </a:t>
            </a:r>
            <a:r>
              <a:rPr sz="750" spc="20" dirty="0">
                <a:latin typeface="Microsoft Sans Serif"/>
                <a:cs typeface="Microsoft Sans Serif"/>
              </a:rPr>
              <a:t>vienen</a:t>
            </a:r>
            <a:r>
              <a:rPr sz="750" spc="10" dirty="0">
                <a:latin typeface="Microsoft Sans Serif"/>
                <a:cs typeface="Microsoft Sans Serif"/>
              </a:rPr>
              <a:t> </a:t>
            </a:r>
            <a:r>
              <a:rPr sz="750" spc="20" dirty="0">
                <a:latin typeface="Microsoft Sans Serif"/>
                <a:cs typeface="Microsoft Sans Serif"/>
              </a:rPr>
              <a:t>dados</a:t>
            </a:r>
            <a:r>
              <a:rPr sz="750" spc="15" dirty="0">
                <a:latin typeface="Microsoft Sans Serif"/>
                <a:cs typeface="Microsoft Sans Serif"/>
              </a:rPr>
              <a:t> </a:t>
            </a:r>
            <a:r>
              <a:rPr sz="750" spc="45" dirty="0">
                <a:latin typeface="Microsoft Sans Serif"/>
                <a:cs typeface="Microsoft Sans Serif"/>
              </a:rPr>
              <a:t>por</a:t>
            </a:r>
            <a:r>
              <a:rPr sz="750" spc="15" dirty="0">
                <a:latin typeface="Microsoft Sans Serif"/>
                <a:cs typeface="Microsoft Sans Serif"/>
              </a:rPr>
              <a:t> </a:t>
            </a:r>
            <a:r>
              <a:rPr sz="750" spc="-30" dirty="0">
                <a:latin typeface="Microsoft Sans Serif"/>
                <a:cs typeface="Microsoft Sans Serif"/>
              </a:rPr>
              <a:t>X</a:t>
            </a:r>
            <a:r>
              <a:rPr sz="500" spc="-30" dirty="0">
                <a:latin typeface="Microsoft Sans Serif"/>
                <a:cs typeface="Microsoft Sans Serif"/>
              </a:rPr>
              <a:t>S</a:t>
            </a:r>
            <a:r>
              <a:rPr sz="750" spc="-30" dirty="0">
                <a:latin typeface="Microsoft Sans Serif"/>
                <a:cs typeface="Microsoft Sans Serif"/>
              </a:rPr>
              <a:t>+X</a:t>
            </a:r>
            <a:r>
              <a:rPr sz="500" spc="-30" dirty="0">
                <a:latin typeface="Microsoft Sans Serif"/>
                <a:cs typeface="Microsoft Sans Serif"/>
              </a:rPr>
              <a:t>d</a:t>
            </a:r>
            <a:r>
              <a:rPr sz="750" spc="-30" dirty="0">
                <a:latin typeface="Microsoft Sans Serif"/>
                <a:cs typeface="Microsoft Sans Serif"/>
              </a:rPr>
              <a:t>,</a:t>
            </a:r>
            <a:r>
              <a:rPr sz="750" spc="15" dirty="0">
                <a:latin typeface="Microsoft Sans Serif"/>
                <a:cs typeface="Microsoft Sans Serif"/>
              </a:rPr>
              <a:t> </a:t>
            </a:r>
            <a:r>
              <a:rPr sz="750" spc="45" dirty="0">
                <a:latin typeface="Microsoft Sans Serif"/>
                <a:cs typeface="Microsoft Sans Serif"/>
              </a:rPr>
              <a:t>por</a:t>
            </a:r>
            <a:r>
              <a:rPr sz="750" spc="15" dirty="0">
                <a:latin typeface="Microsoft Sans Serif"/>
                <a:cs typeface="Microsoft Sans Serif"/>
              </a:rPr>
              <a:t> </a:t>
            </a:r>
            <a:r>
              <a:rPr sz="750" spc="25" dirty="0">
                <a:latin typeface="Microsoft Sans Serif"/>
                <a:cs typeface="Microsoft Sans Serif"/>
              </a:rPr>
              <a:t>lo</a:t>
            </a:r>
            <a:r>
              <a:rPr sz="750" spc="10" dirty="0">
                <a:latin typeface="Microsoft Sans Serif"/>
                <a:cs typeface="Microsoft Sans Serif"/>
              </a:rPr>
              <a:t> </a:t>
            </a:r>
            <a:r>
              <a:rPr sz="750" spc="30" dirty="0">
                <a:latin typeface="Microsoft Sans Serif"/>
                <a:cs typeface="Microsoft Sans Serif"/>
              </a:rPr>
              <a:t>que</a:t>
            </a:r>
            <a:r>
              <a:rPr sz="750" spc="15" dirty="0">
                <a:latin typeface="Microsoft Sans Serif"/>
                <a:cs typeface="Microsoft Sans Serif"/>
              </a:rPr>
              <a:t> </a:t>
            </a:r>
            <a:r>
              <a:rPr sz="750" spc="10" dirty="0">
                <a:latin typeface="Microsoft Sans Serif"/>
                <a:cs typeface="Microsoft Sans Serif"/>
              </a:rPr>
              <a:t>la</a:t>
            </a:r>
            <a:r>
              <a:rPr sz="750" spc="15" dirty="0">
                <a:latin typeface="Microsoft Sans Serif"/>
                <a:cs typeface="Microsoft Sans Serif"/>
              </a:rPr>
              <a:t> </a:t>
            </a:r>
            <a:r>
              <a:rPr sz="750" spc="-120" dirty="0">
                <a:latin typeface="Microsoft Sans Serif"/>
                <a:cs typeface="Microsoft Sans Serif"/>
              </a:rPr>
              <a:t>configuració</a:t>
            </a:r>
            <a:r>
              <a:rPr sz="1050" spc="-179" baseline="-19841" dirty="0">
                <a:latin typeface="Microsoft Sans Serif"/>
                <a:cs typeface="Microsoft Sans Serif"/>
              </a:rPr>
              <a:t>in</a:t>
            </a:r>
            <a:r>
              <a:rPr sz="750" spc="-120" dirty="0">
                <a:latin typeface="Microsoft Sans Serif"/>
                <a:cs typeface="Microsoft Sans Serif"/>
              </a:rPr>
              <a:t>n</a:t>
            </a:r>
            <a:r>
              <a:rPr sz="1050" spc="-179" baseline="-19841" dirty="0">
                <a:latin typeface="Microsoft Sans Serif"/>
                <a:cs typeface="Microsoft Sans Serif"/>
              </a:rPr>
              <a:t>ne</a:t>
            </a:r>
            <a:r>
              <a:rPr sz="750" spc="-120" dirty="0">
                <a:latin typeface="Microsoft Sans Serif"/>
                <a:cs typeface="Microsoft Sans Serif"/>
              </a:rPr>
              <a:t>re</a:t>
            </a:r>
            <a:r>
              <a:rPr sz="1050" spc="-179" baseline="-19841" dirty="0">
                <a:latin typeface="Microsoft Sans Serif"/>
                <a:cs typeface="Microsoft Sans Serif"/>
              </a:rPr>
              <a:t>ce</a:t>
            </a:r>
            <a:r>
              <a:rPr sz="750" spc="-120" dirty="0">
                <a:latin typeface="Microsoft Sans Serif"/>
                <a:cs typeface="Microsoft Sans Serif"/>
              </a:rPr>
              <a:t>co</a:t>
            </a:r>
            <a:r>
              <a:rPr sz="1050" spc="-179" baseline="-19841" dirty="0">
                <a:latin typeface="Microsoft Sans Serif"/>
                <a:cs typeface="Microsoft Sans Serif"/>
              </a:rPr>
              <a:t>sa</a:t>
            </a:r>
            <a:r>
              <a:rPr sz="750" spc="-120" dirty="0">
                <a:latin typeface="Microsoft Sans Serif"/>
                <a:cs typeface="Microsoft Sans Serif"/>
              </a:rPr>
              <a:t>m</a:t>
            </a:r>
            <a:r>
              <a:rPr sz="1050" spc="-179" baseline="-19841" dirty="0">
                <a:latin typeface="Microsoft Sans Serif"/>
                <a:cs typeface="Microsoft Sans Serif"/>
              </a:rPr>
              <a:t>ri</a:t>
            </a:r>
            <a:r>
              <a:rPr sz="750" spc="-120" dirty="0">
                <a:latin typeface="Microsoft Sans Serif"/>
                <a:cs typeface="Microsoft Sans Serif"/>
              </a:rPr>
              <a:t>e</a:t>
            </a:r>
            <a:r>
              <a:rPr sz="1050" spc="-179" baseline="-19841" dirty="0">
                <a:latin typeface="Microsoft Sans Serif"/>
                <a:cs typeface="Microsoft Sans Serif"/>
              </a:rPr>
              <a:t>a</a:t>
            </a:r>
            <a:r>
              <a:rPr sz="750" spc="-120" dirty="0">
                <a:latin typeface="Microsoft Sans Serif"/>
                <a:cs typeface="Microsoft Sans Serif"/>
              </a:rPr>
              <a:t>n</a:t>
            </a:r>
            <a:r>
              <a:rPr sz="1050" spc="-179" baseline="-19841" dirty="0">
                <a:latin typeface="Microsoft Sans Serif"/>
                <a:cs typeface="Microsoft Sans Serif"/>
              </a:rPr>
              <a:t>m</a:t>
            </a:r>
            <a:r>
              <a:rPr sz="750" spc="-120" dirty="0">
                <a:latin typeface="Microsoft Sans Serif"/>
                <a:cs typeface="Microsoft Sans Serif"/>
              </a:rPr>
              <a:t>d</a:t>
            </a:r>
            <a:r>
              <a:rPr sz="1050" spc="-179" baseline="-19841" dirty="0">
                <a:latin typeface="Microsoft Sans Serif"/>
                <a:cs typeface="Microsoft Sans Serif"/>
              </a:rPr>
              <a:t>e</a:t>
            </a:r>
            <a:r>
              <a:rPr sz="750" spc="-120" dirty="0">
                <a:latin typeface="Microsoft Sans Serif"/>
                <a:cs typeface="Microsoft Sans Serif"/>
              </a:rPr>
              <a:t>a</a:t>
            </a:r>
            <a:r>
              <a:rPr sz="1050" spc="-179" baseline="-19841" dirty="0">
                <a:latin typeface="Microsoft Sans Serif"/>
                <a:cs typeface="Microsoft Sans Serif"/>
              </a:rPr>
              <a:t>n</a:t>
            </a:r>
            <a:r>
              <a:rPr sz="750" spc="-120" dirty="0">
                <a:latin typeface="Microsoft Sans Serif"/>
                <a:cs typeface="Microsoft Sans Serif"/>
              </a:rPr>
              <a:t>d</a:t>
            </a:r>
            <a:r>
              <a:rPr sz="1050" spc="-179" baseline="-19841" dirty="0">
                <a:latin typeface="Microsoft Sans Serif"/>
                <a:cs typeface="Microsoft Sans Serif"/>
              </a:rPr>
              <a:t>te</a:t>
            </a:r>
            <a:r>
              <a:rPr sz="750" spc="-120" dirty="0">
                <a:latin typeface="Microsoft Sans Serif"/>
                <a:cs typeface="Microsoft Sans Serif"/>
              </a:rPr>
              <a:t>a</a:t>
            </a:r>
            <a:r>
              <a:rPr sz="750" spc="-65" dirty="0">
                <a:latin typeface="Microsoft Sans Serif"/>
                <a:cs typeface="Microsoft Sans Serif"/>
              </a:rPr>
              <a:t> </a:t>
            </a:r>
            <a:r>
              <a:rPr sz="1050" spc="-240" baseline="-19841" dirty="0">
                <a:latin typeface="Microsoft Sans Serif"/>
                <a:cs typeface="Microsoft Sans Serif"/>
              </a:rPr>
              <a:t>c</a:t>
            </a:r>
            <a:r>
              <a:rPr sz="750" spc="-160" dirty="0">
                <a:latin typeface="Microsoft Sans Serif"/>
                <a:cs typeface="Microsoft Sans Serif"/>
              </a:rPr>
              <a:t>d</a:t>
            </a:r>
            <a:r>
              <a:rPr sz="1050" spc="-240" baseline="-19841" dirty="0">
                <a:latin typeface="Microsoft Sans Serif"/>
                <a:cs typeface="Microsoft Sans Serif"/>
              </a:rPr>
              <a:t>u</a:t>
            </a:r>
            <a:r>
              <a:rPr sz="750" spc="-160" dirty="0">
                <a:latin typeface="Microsoft Sans Serif"/>
                <a:cs typeface="Microsoft Sans Serif"/>
              </a:rPr>
              <a:t>e</a:t>
            </a:r>
            <a:r>
              <a:rPr sz="1050" spc="-240" baseline="-19841" dirty="0">
                <a:latin typeface="Microsoft Sans Serif"/>
                <a:cs typeface="Microsoft Sans Serif"/>
              </a:rPr>
              <a:t>a</a:t>
            </a:r>
            <a:r>
              <a:rPr sz="750" spc="-160" dirty="0">
                <a:latin typeface="Microsoft Sans Serif"/>
                <a:cs typeface="Microsoft Sans Serif"/>
              </a:rPr>
              <a:t>1</a:t>
            </a:r>
            <a:r>
              <a:rPr sz="1050" spc="-240" baseline="-19841" dirty="0">
                <a:latin typeface="Microsoft Sans Serif"/>
                <a:cs typeface="Microsoft Sans Serif"/>
              </a:rPr>
              <a:t>n</a:t>
            </a:r>
            <a:r>
              <a:rPr sz="750" spc="-160" dirty="0">
                <a:latin typeface="Microsoft Sans Serif"/>
                <a:cs typeface="Microsoft Sans Serif"/>
              </a:rPr>
              <a:t>,</a:t>
            </a:r>
            <a:r>
              <a:rPr sz="1050" spc="-240" baseline="-19841" dirty="0">
                <a:latin typeface="Microsoft Sans Serif"/>
                <a:cs typeface="Microsoft Sans Serif"/>
              </a:rPr>
              <a:t>d</a:t>
            </a:r>
            <a:r>
              <a:rPr sz="750" spc="-160" dirty="0">
                <a:latin typeface="Microsoft Sans Serif"/>
                <a:cs typeface="Microsoft Sans Serif"/>
              </a:rPr>
              <a:t>1</a:t>
            </a:r>
            <a:r>
              <a:rPr sz="1050" spc="-240" baseline="-19841" dirty="0">
                <a:latin typeface="Microsoft Sans Serif"/>
                <a:cs typeface="Microsoft Sans Serif"/>
              </a:rPr>
              <a:t>o</a:t>
            </a:r>
            <a:r>
              <a:rPr sz="750" spc="-160" dirty="0">
                <a:latin typeface="Microsoft Sans Serif"/>
                <a:cs typeface="Microsoft Sans Serif"/>
              </a:rPr>
              <a:t>p</a:t>
            </a:r>
            <a:r>
              <a:rPr sz="1050" spc="-240" baseline="-19841" dirty="0">
                <a:latin typeface="Microsoft Sans Serif"/>
                <a:cs typeface="Microsoft Sans Serif"/>
              </a:rPr>
              <a:t>e</a:t>
            </a:r>
            <a:r>
              <a:rPr sz="750" spc="-160" dirty="0">
                <a:latin typeface="Microsoft Sans Serif"/>
                <a:cs typeface="Microsoft Sans Serif"/>
              </a:rPr>
              <a:t>a</a:t>
            </a:r>
            <a:r>
              <a:rPr sz="1050" spc="-240" baseline="-19841" dirty="0">
                <a:latin typeface="Microsoft Sans Serif"/>
                <a:cs typeface="Microsoft Sans Serif"/>
              </a:rPr>
              <a:t>l</a:t>
            </a:r>
            <a:r>
              <a:rPr sz="1050" spc="-187" baseline="-19841" dirty="0">
                <a:latin typeface="Microsoft Sans Serif"/>
                <a:cs typeface="Microsoft Sans Serif"/>
              </a:rPr>
              <a:t> </a:t>
            </a:r>
            <a:r>
              <a:rPr sz="750" spc="-155" dirty="0">
                <a:latin typeface="Microsoft Sans Serif"/>
                <a:cs typeface="Microsoft Sans Serif"/>
              </a:rPr>
              <a:t>r</a:t>
            </a:r>
            <a:r>
              <a:rPr sz="1050" spc="-232" baseline="-19841" dirty="0">
                <a:latin typeface="Microsoft Sans Serif"/>
                <a:cs typeface="Microsoft Sans Serif"/>
              </a:rPr>
              <a:t>g</a:t>
            </a:r>
            <a:r>
              <a:rPr sz="750" spc="-155" dirty="0">
                <a:latin typeface="Microsoft Sans Serif"/>
                <a:cs typeface="Microsoft Sans Serif"/>
              </a:rPr>
              <a:t>a</a:t>
            </a:r>
            <a:r>
              <a:rPr sz="1050" spc="-232" baseline="-19841" dirty="0">
                <a:latin typeface="Microsoft Sans Serif"/>
                <a:cs typeface="Microsoft Sans Serif"/>
              </a:rPr>
              <a:t>e</a:t>
            </a:r>
            <a:r>
              <a:rPr sz="750" spc="-155" dirty="0">
                <a:latin typeface="Microsoft Sans Serif"/>
                <a:cs typeface="Microsoft Sans Serif"/>
              </a:rPr>
              <a:t>a</a:t>
            </a:r>
            <a:r>
              <a:rPr sz="1050" spc="-232" baseline="-19841" dirty="0">
                <a:latin typeface="Microsoft Sans Serif"/>
                <a:cs typeface="Microsoft Sans Serif"/>
              </a:rPr>
              <a:t>n</a:t>
            </a:r>
            <a:r>
              <a:rPr sz="750" spc="-155" dirty="0">
                <a:latin typeface="Microsoft Sans Serif"/>
                <a:cs typeface="Microsoft Sans Serif"/>
              </a:rPr>
              <a:t>l</a:t>
            </a:r>
            <a:r>
              <a:rPr sz="1050" spc="-232" baseline="-19841" dirty="0">
                <a:latin typeface="Microsoft Sans Serif"/>
                <a:cs typeface="Microsoft Sans Serif"/>
              </a:rPr>
              <a:t>e</a:t>
            </a:r>
            <a:r>
              <a:rPr sz="750" spc="-155" dirty="0">
                <a:latin typeface="Microsoft Sans Serif"/>
                <a:cs typeface="Microsoft Sans Serif"/>
              </a:rPr>
              <a:t>c</a:t>
            </a:r>
            <a:r>
              <a:rPr sz="1050" spc="-232" baseline="-19841" dirty="0">
                <a:latin typeface="Microsoft Sans Serif"/>
                <a:cs typeface="Microsoft Sans Serif"/>
              </a:rPr>
              <a:t>r</a:t>
            </a:r>
            <a:r>
              <a:rPr sz="750" spc="-155" dirty="0">
                <a:latin typeface="Microsoft Sans Serif"/>
                <a:cs typeface="Microsoft Sans Serif"/>
              </a:rPr>
              <a:t>a</a:t>
            </a:r>
            <a:r>
              <a:rPr sz="1050" spc="-232" baseline="-19841" dirty="0">
                <a:latin typeface="Microsoft Sans Serif"/>
                <a:cs typeface="Microsoft Sans Serif"/>
              </a:rPr>
              <a:t>a</a:t>
            </a:r>
            <a:r>
              <a:rPr sz="750" spc="-155" dirty="0">
                <a:latin typeface="Microsoft Sans Serif"/>
                <a:cs typeface="Microsoft Sans Serif"/>
              </a:rPr>
              <a:t>n</a:t>
            </a:r>
            <a:r>
              <a:rPr sz="1050" spc="-232" baseline="-19841" dirty="0">
                <a:latin typeface="Microsoft Sans Serif"/>
                <a:cs typeface="Microsoft Sans Serif"/>
              </a:rPr>
              <a:t>d</a:t>
            </a:r>
            <a:r>
              <a:rPr sz="750" spc="-155" dirty="0">
                <a:latin typeface="Microsoft Sans Serif"/>
                <a:cs typeface="Microsoft Sans Serif"/>
              </a:rPr>
              <a:t>z</a:t>
            </a:r>
            <a:r>
              <a:rPr sz="1050" spc="-232" baseline="-19841" dirty="0">
                <a:latin typeface="Microsoft Sans Serif"/>
                <a:cs typeface="Microsoft Sans Serif"/>
              </a:rPr>
              <a:t>o</a:t>
            </a:r>
            <a:r>
              <a:rPr sz="750" spc="-155" dirty="0">
                <a:latin typeface="Microsoft Sans Serif"/>
                <a:cs typeface="Microsoft Sans Serif"/>
              </a:rPr>
              <a:t>a</a:t>
            </a:r>
            <a:r>
              <a:rPr sz="1050" spc="-232" baseline="-19841" dirty="0">
                <a:latin typeface="Microsoft Sans Serif"/>
                <a:cs typeface="Microsoft Sans Serif"/>
              </a:rPr>
              <a:t>r</a:t>
            </a:r>
            <a:r>
              <a:rPr sz="750" spc="-155" dirty="0">
                <a:latin typeface="Microsoft Sans Serif"/>
                <a:cs typeface="Microsoft Sans Serif"/>
              </a:rPr>
              <a:t>r</a:t>
            </a:r>
            <a:r>
              <a:rPr sz="1050" spc="-232" baseline="-19841" dirty="0">
                <a:latin typeface="Microsoft Sans Serif"/>
                <a:cs typeface="Microsoft Sans Serif"/>
              </a:rPr>
              <a:t>e</a:t>
            </a:r>
            <a:r>
              <a:rPr sz="750" spc="-155" dirty="0">
                <a:latin typeface="Microsoft Sans Serif"/>
                <a:cs typeface="Microsoft Sans Serif"/>
              </a:rPr>
              <a:t>l</a:t>
            </a:r>
            <a:r>
              <a:rPr sz="1050" spc="-232" baseline="-19841" dirty="0">
                <a:latin typeface="Microsoft Sans Serif"/>
                <a:cs typeface="Microsoft Sans Serif"/>
              </a:rPr>
              <a:t>s</a:t>
            </a:r>
            <a:r>
              <a:rPr sz="750" spc="-155" dirty="0">
                <a:latin typeface="Microsoft Sans Serif"/>
                <a:cs typeface="Microsoft Sans Serif"/>
              </a:rPr>
              <a:t>a</a:t>
            </a:r>
            <a:r>
              <a:rPr sz="1050" spc="-232" baseline="-19841" dirty="0">
                <a:latin typeface="Microsoft Sans Serif"/>
                <a:cs typeface="Microsoft Sans Serif"/>
              </a:rPr>
              <a:t>tá</a:t>
            </a:r>
            <a:r>
              <a:rPr sz="750" spc="-155" dirty="0">
                <a:latin typeface="Microsoft Sans Serif"/>
                <a:cs typeface="Microsoft Sans Serif"/>
              </a:rPr>
              <a:t>m</a:t>
            </a:r>
            <a:r>
              <a:rPr sz="1050" spc="-232" baseline="-19841" dirty="0">
                <a:latin typeface="Microsoft Sans Serif"/>
                <a:cs typeface="Microsoft Sans Serif"/>
              </a:rPr>
              <a:t>s</a:t>
            </a:r>
            <a:r>
              <a:rPr sz="750" spc="-155" dirty="0">
                <a:latin typeface="Microsoft Sans Serif"/>
                <a:cs typeface="Microsoft Sans Serif"/>
              </a:rPr>
              <a:t>á</a:t>
            </a:r>
            <a:r>
              <a:rPr sz="1050" spc="-232" baseline="-19841" dirty="0">
                <a:latin typeface="Microsoft Sans Serif"/>
                <a:cs typeface="Microsoft Sans Serif"/>
              </a:rPr>
              <a:t>u</a:t>
            </a:r>
            <a:r>
              <a:rPr sz="750" spc="-155" dirty="0">
                <a:latin typeface="Microsoft Sans Serif"/>
                <a:cs typeface="Microsoft Sans Serif"/>
              </a:rPr>
              <a:t>q</a:t>
            </a:r>
            <a:r>
              <a:rPr sz="1050" spc="-232" baseline="-19841" dirty="0">
                <a:latin typeface="Microsoft Sans Serif"/>
                <a:cs typeface="Microsoft Sans Serif"/>
              </a:rPr>
              <a:t>b</a:t>
            </a:r>
            <a:r>
              <a:rPr sz="750" spc="-155" dirty="0">
                <a:latin typeface="Microsoft Sans Serif"/>
                <a:cs typeface="Microsoft Sans Serif"/>
              </a:rPr>
              <a:t>u</a:t>
            </a:r>
            <a:r>
              <a:rPr sz="1050" spc="-232" baseline="-19841" dirty="0">
                <a:latin typeface="Microsoft Sans Serif"/>
                <a:cs typeface="Microsoft Sans Serif"/>
              </a:rPr>
              <a:t>ex</a:t>
            </a:r>
            <a:r>
              <a:rPr sz="750" spc="-155" dirty="0">
                <a:latin typeface="Microsoft Sans Serif"/>
                <a:cs typeface="Microsoft Sans Serif"/>
              </a:rPr>
              <a:t>in</a:t>
            </a:r>
            <a:r>
              <a:rPr sz="1050" spc="-232" baseline="-19841" dirty="0">
                <a:latin typeface="Microsoft Sans Serif"/>
                <a:cs typeface="Microsoft Sans Serif"/>
              </a:rPr>
              <a:t>c</a:t>
            </a:r>
            <a:r>
              <a:rPr sz="750" spc="-155" dirty="0">
                <a:latin typeface="Microsoft Sans Serif"/>
                <a:cs typeface="Microsoft Sans Serif"/>
              </a:rPr>
              <a:t>a</a:t>
            </a:r>
            <a:r>
              <a:rPr sz="1050" spc="-232" baseline="-19841" dirty="0">
                <a:latin typeface="Microsoft Sans Serif"/>
                <a:cs typeface="Microsoft Sans Serif"/>
              </a:rPr>
              <a:t>ita</a:t>
            </a:r>
            <a:r>
              <a:rPr sz="750" spc="-155" dirty="0">
                <a:latin typeface="Microsoft Sans Serif"/>
                <a:cs typeface="Microsoft Sans Serif"/>
              </a:rPr>
              <a:t>q</a:t>
            </a:r>
            <a:r>
              <a:rPr sz="1050" spc="-232" baseline="-19841" dirty="0">
                <a:latin typeface="Microsoft Sans Serif"/>
                <a:cs typeface="Microsoft Sans Serif"/>
              </a:rPr>
              <a:t>d</a:t>
            </a:r>
            <a:r>
              <a:rPr sz="750" spc="-155" dirty="0">
                <a:latin typeface="Microsoft Sans Serif"/>
                <a:cs typeface="Microsoft Sans Serif"/>
              </a:rPr>
              <a:t>u</a:t>
            </a:r>
            <a:r>
              <a:rPr sz="1050" spc="-232" baseline="-19841" dirty="0">
                <a:latin typeface="Microsoft Sans Serif"/>
                <a:cs typeface="Microsoft Sans Serif"/>
              </a:rPr>
              <a:t>o</a:t>
            </a:r>
            <a:r>
              <a:rPr sz="750" spc="-155" dirty="0">
                <a:latin typeface="Microsoft Sans Serif"/>
                <a:cs typeface="Microsoft Sans Serif"/>
              </a:rPr>
              <a:t>e</a:t>
            </a:r>
            <a:r>
              <a:rPr sz="1050" spc="-232" baseline="-19841" dirty="0">
                <a:latin typeface="Microsoft Sans Serif"/>
                <a:cs typeface="Microsoft Sans Serif"/>
              </a:rPr>
              <a:t>,</a:t>
            </a:r>
            <a:r>
              <a:rPr sz="1050" spc="-120" baseline="-19841" dirty="0">
                <a:latin typeface="Microsoft Sans Serif"/>
                <a:cs typeface="Microsoft Sans Serif"/>
              </a:rPr>
              <a:t> </a:t>
            </a:r>
            <a:r>
              <a:rPr sz="1050" spc="-262" baseline="-19841" dirty="0">
                <a:latin typeface="Microsoft Sans Serif"/>
                <a:cs typeface="Microsoft Sans Serif"/>
              </a:rPr>
              <a:t>e</a:t>
            </a:r>
            <a:r>
              <a:rPr sz="750" spc="-175" dirty="0">
                <a:latin typeface="Microsoft Sans Serif"/>
                <a:cs typeface="Microsoft Sans Serif"/>
              </a:rPr>
              <a:t>s</a:t>
            </a:r>
            <a:r>
              <a:rPr sz="1050" spc="-262" baseline="-19841" dirty="0">
                <a:latin typeface="Microsoft Sans Serif"/>
                <a:cs typeface="Microsoft Sans Serif"/>
              </a:rPr>
              <a:t>s</a:t>
            </a:r>
            <a:r>
              <a:rPr sz="750" spc="-175" dirty="0">
                <a:latin typeface="Microsoft Sans Serif"/>
                <a:cs typeface="Microsoft Sans Serif"/>
              </a:rPr>
              <a:t>e</a:t>
            </a:r>
            <a:r>
              <a:rPr sz="750" spc="-125" dirty="0">
                <a:latin typeface="Microsoft Sans Serif"/>
                <a:cs typeface="Microsoft Sans Serif"/>
              </a:rPr>
              <a:t> </a:t>
            </a:r>
            <a:r>
              <a:rPr sz="1050" spc="-232" baseline="-19841" dirty="0">
                <a:latin typeface="Microsoft Sans Serif"/>
                <a:cs typeface="Microsoft Sans Serif"/>
              </a:rPr>
              <a:t>d</a:t>
            </a:r>
            <a:r>
              <a:rPr sz="750" spc="-155" dirty="0">
                <a:latin typeface="Microsoft Sans Serif"/>
                <a:cs typeface="Microsoft Sans Serif"/>
              </a:rPr>
              <a:t>m</a:t>
            </a:r>
            <a:r>
              <a:rPr sz="1050" spc="-232" baseline="-19841" dirty="0">
                <a:latin typeface="Microsoft Sans Serif"/>
                <a:cs typeface="Microsoft Sans Serif"/>
              </a:rPr>
              <a:t>ec</a:t>
            </a:r>
            <a:r>
              <a:rPr sz="750" spc="-155" dirty="0">
                <a:latin typeface="Microsoft Sans Serif"/>
                <a:cs typeface="Microsoft Sans Serif"/>
              </a:rPr>
              <a:t>u</a:t>
            </a:r>
            <a:r>
              <a:rPr sz="1050" spc="-232" baseline="-19841" dirty="0">
                <a:latin typeface="Microsoft Sans Serif"/>
                <a:cs typeface="Microsoft Sans Serif"/>
              </a:rPr>
              <a:t>i</a:t>
            </a:r>
            <a:r>
              <a:rPr sz="750" spc="-155" dirty="0">
                <a:latin typeface="Microsoft Sans Serif"/>
                <a:cs typeface="Microsoft Sans Serif"/>
              </a:rPr>
              <a:t>e</a:t>
            </a:r>
            <a:r>
              <a:rPr sz="1050" spc="-232" baseline="-19841" dirty="0">
                <a:latin typeface="Microsoft Sans Serif"/>
                <a:cs typeface="Microsoft Sans Serif"/>
              </a:rPr>
              <a:t>r,</a:t>
            </a:r>
            <a:r>
              <a:rPr sz="750" spc="-155" dirty="0">
                <a:latin typeface="Microsoft Sans Serif"/>
                <a:cs typeface="Microsoft Sans Serif"/>
              </a:rPr>
              <a:t>s</a:t>
            </a:r>
            <a:r>
              <a:rPr sz="1050" spc="-232" baseline="-19841" dirty="0">
                <a:latin typeface="Microsoft Sans Serif"/>
                <a:cs typeface="Microsoft Sans Serif"/>
              </a:rPr>
              <a:t>t</a:t>
            </a:r>
            <a:r>
              <a:rPr sz="750" spc="-155" dirty="0">
                <a:latin typeface="Microsoft Sans Serif"/>
                <a:cs typeface="Microsoft Sans Serif"/>
              </a:rPr>
              <a:t>t</a:t>
            </a:r>
            <a:r>
              <a:rPr sz="1050" spc="-232" baseline="-19841" dirty="0">
                <a:latin typeface="Microsoft Sans Serif"/>
                <a:cs typeface="Microsoft Sans Serif"/>
              </a:rPr>
              <a:t>o</a:t>
            </a:r>
            <a:r>
              <a:rPr sz="750" spc="-155" dirty="0">
                <a:latin typeface="Microsoft Sans Serif"/>
                <a:cs typeface="Microsoft Sans Serif"/>
              </a:rPr>
              <a:t>ra</a:t>
            </a:r>
            <a:r>
              <a:rPr sz="1050" spc="-232" baseline="-19841" dirty="0">
                <a:latin typeface="Microsoft Sans Serif"/>
                <a:cs typeface="Microsoft Sans Serif"/>
              </a:rPr>
              <a:t>m</a:t>
            </a:r>
            <a:r>
              <a:rPr sz="750" spc="-155" dirty="0">
                <a:latin typeface="Microsoft Sans Serif"/>
                <a:cs typeface="Microsoft Sans Serif"/>
              </a:rPr>
              <a:t>e</a:t>
            </a:r>
            <a:r>
              <a:rPr sz="1050" spc="-232" baseline="-19841" dirty="0">
                <a:latin typeface="Microsoft Sans Serif"/>
                <a:cs typeface="Microsoft Sans Serif"/>
              </a:rPr>
              <a:t>a</a:t>
            </a:r>
            <a:r>
              <a:rPr sz="750" spc="-155" dirty="0">
                <a:latin typeface="Microsoft Sans Serif"/>
                <a:cs typeface="Microsoft Sans Serif"/>
              </a:rPr>
              <a:t>n</a:t>
            </a:r>
            <a:r>
              <a:rPr sz="1050" spc="-232" baseline="-19841" dirty="0">
                <a:latin typeface="Microsoft Sans Serif"/>
                <a:cs typeface="Microsoft Sans Serif"/>
              </a:rPr>
              <a:t>nd</a:t>
            </a:r>
            <a:r>
              <a:rPr sz="750" spc="-155" dirty="0">
                <a:latin typeface="Microsoft Sans Serif"/>
                <a:cs typeface="Microsoft Sans Serif"/>
              </a:rPr>
              <a:t>la</a:t>
            </a:r>
            <a:r>
              <a:rPr sz="1050" spc="-232" baseline="-19841" dirty="0">
                <a:latin typeface="Microsoft Sans Serif"/>
                <a:cs typeface="Microsoft Sans Serif"/>
              </a:rPr>
              <a:t>o</a:t>
            </a:r>
            <a:endParaRPr sz="1050" baseline="-19841">
              <a:latin typeface="Microsoft Sans Serif"/>
              <a:cs typeface="Microsoft Sans Serif"/>
            </a:endParaRPr>
          </a:p>
        </p:txBody>
      </p:sp>
      <p:sp>
        <p:nvSpPr>
          <p:cNvPr id="50" name="object 50"/>
          <p:cNvSpPr txBox="1"/>
          <p:nvPr/>
        </p:nvSpPr>
        <p:spPr>
          <a:xfrm>
            <a:off x="9089610" y="1701315"/>
            <a:ext cx="7429554" cy="1244956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 marR="5080">
              <a:lnSpc>
                <a:spcPct val="143000"/>
              </a:lnSpc>
              <a:spcBef>
                <a:spcPts val="100"/>
              </a:spcBef>
            </a:pPr>
            <a:r>
              <a:rPr sz="700" spc="10" dirty="0">
                <a:latin typeface="Microsoft Sans Serif"/>
                <a:cs typeface="Microsoft Sans Serif"/>
              </a:rPr>
              <a:t>vars </a:t>
            </a:r>
            <a:r>
              <a:rPr sz="700" spc="30" dirty="0">
                <a:latin typeface="Microsoft Sans Serif"/>
                <a:cs typeface="Microsoft Sans Serif"/>
              </a:rPr>
              <a:t>que </a:t>
            </a:r>
            <a:r>
              <a:rPr sz="700" spc="-5" dirty="0">
                <a:latin typeface="Microsoft Sans Serif"/>
                <a:cs typeface="Microsoft Sans Serif"/>
              </a:rPr>
              <a:t>se </a:t>
            </a:r>
            <a:r>
              <a:rPr sz="700" spc="30" dirty="0">
                <a:latin typeface="Microsoft Sans Serif"/>
                <a:cs typeface="Microsoft Sans Serif"/>
              </a:rPr>
              <a:t>aproximan </a:t>
            </a:r>
            <a:r>
              <a:rPr sz="700" dirty="0">
                <a:latin typeface="Microsoft Sans Serif"/>
                <a:cs typeface="Microsoft Sans Serif"/>
              </a:rPr>
              <a:t>a </a:t>
            </a:r>
            <a:r>
              <a:rPr sz="700" spc="10" dirty="0">
                <a:latin typeface="Microsoft Sans Serif"/>
                <a:cs typeface="Microsoft Sans Serif"/>
              </a:rPr>
              <a:t>la clasificación </a:t>
            </a:r>
            <a:r>
              <a:rPr sz="700" spc="20" dirty="0">
                <a:latin typeface="Microsoft Sans Serif"/>
                <a:cs typeface="Microsoft Sans Serif"/>
              </a:rPr>
              <a:t>de </a:t>
            </a:r>
            <a:r>
              <a:rPr sz="700" spc="10" dirty="0">
                <a:latin typeface="Microsoft Sans Serif"/>
                <a:cs typeface="Microsoft Sans Serif"/>
              </a:rPr>
              <a:t>la </a:t>
            </a:r>
            <a:r>
              <a:rPr sz="700" spc="25" dirty="0">
                <a:latin typeface="Microsoft Sans Serif"/>
                <a:cs typeface="Microsoft Sans Serif"/>
              </a:rPr>
              <a:t>máquina. </a:t>
            </a:r>
            <a:r>
              <a:rPr sz="700" dirty="0">
                <a:latin typeface="Microsoft Sans Serif"/>
                <a:cs typeface="Microsoft Sans Serif"/>
              </a:rPr>
              <a:t>Para </a:t>
            </a:r>
            <a:r>
              <a:rPr sz="700" spc="20" dirty="0">
                <a:latin typeface="Microsoft Sans Serif"/>
                <a:cs typeface="Microsoft Sans Serif"/>
              </a:rPr>
              <a:t>evitar </a:t>
            </a:r>
            <a:r>
              <a:rPr sz="700" spc="25" dirty="0">
                <a:latin typeface="Microsoft Sans Serif"/>
                <a:cs typeface="Microsoft Sans Serif"/>
              </a:rPr>
              <a:t> </a:t>
            </a:r>
            <a:r>
              <a:rPr sz="700" spc="15" dirty="0">
                <a:latin typeface="Microsoft Sans Serif"/>
                <a:cs typeface="Microsoft Sans Serif"/>
              </a:rPr>
              <a:t>operaciones</a:t>
            </a:r>
            <a:r>
              <a:rPr sz="700" spc="20" dirty="0">
                <a:latin typeface="Microsoft Sans Serif"/>
                <a:cs typeface="Microsoft Sans Serif"/>
              </a:rPr>
              <a:t> </a:t>
            </a:r>
            <a:r>
              <a:rPr sz="700" spc="10" dirty="0">
                <a:latin typeface="Microsoft Sans Serif"/>
                <a:cs typeface="Microsoft Sans Serif"/>
              </a:rPr>
              <a:t>innecesarias,</a:t>
            </a:r>
            <a:r>
              <a:rPr sz="700" spc="25" dirty="0">
                <a:latin typeface="Microsoft Sans Serif"/>
                <a:cs typeface="Microsoft Sans Serif"/>
              </a:rPr>
              <a:t> </a:t>
            </a:r>
            <a:r>
              <a:rPr sz="700" spc="-5" dirty="0">
                <a:latin typeface="Microsoft Sans Serif"/>
                <a:cs typeface="Microsoft Sans Serif"/>
              </a:rPr>
              <a:t>se</a:t>
            </a:r>
            <a:r>
              <a:rPr sz="700" spc="20" dirty="0">
                <a:latin typeface="Microsoft Sans Serif"/>
                <a:cs typeface="Microsoft Sans Serif"/>
              </a:rPr>
              <a:t> utiliza</a:t>
            </a:r>
            <a:r>
              <a:rPr sz="700" spc="25" dirty="0">
                <a:latin typeface="Microsoft Sans Serif"/>
                <a:cs typeface="Microsoft Sans Serif"/>
              </a:rPr>
              <a:t> </a:t>
            </a:r>
            <a:r>
              <a:rPr sz="700" spc="40" dirty="0">
                <a:latin typeface="Microsoft Sans Serif"/>
                <a:cs typeface="Microsoft Sans Serif"/>
              </a:rPr>
              <a:t>un</a:t>
            </a:r>
            <a:r>
              <a:rPr sz="700" spc="25" dirty="0">
                <a:latin typeface="Microsoft Sans Serif"/>
                <a:cs typeface="Microsoft Sans Serif"/>
              </a:rPr>
              <a:t> </a:t>
            </a:r>
            <a:r>
              <a:rPr sz="700" spc="20" dirty="0">
                <a:latin typeface="Microsoft Sans Serif"/>
                <a:cs typeface="Microsoft Sans Serif"/>
              </a:rPr>
              <a:t>relé de</a:t>
            </a:r>
            <a:r>
              <a:rPr sz="700" spc="25" dirty="0">
                <a:latin typeface="Microsoft Sans Serif"/>
                <a:cs typeface="Microsoft Sans Serif"/>
              </a:rPr>
              <a:t> subtensión</a:t>
            </a:r>
            <a:r>
              <a:rPr sz="700" spc="20" dirty="0">
                <a:latin typeface="Microsoft Sans Serif"/>
                <a:cs typeface="Microsoft Sans Serif"/>
              </a:rPr>
              <a:t> </a:t>
            </a:r>
            <a:r>
              <a:rPr sz="700" spc="25" dirty="0">
                <a:latin typeface="Microsoft Sans Serif"/>
                <a:cs typeface="Microsoft Sans Serif"/>
              </a:rPr>
              <a:t>para </a:t>
            </a:r>
            <a:r>
              <a:rPr sz="700" spc="20" dirty="0">
                <a:latin typeface="Microsoft Sans Serif"/>
                <a:cs typeface="Microsoft Sans Serif"/>
              </a:rPr>
              <a:t>supervisar </a:t>
            </a:r>
            <a:r>
              <a:rPr sz="700" spc="25" dirty="0">
                <a:latin typeface="Microsoft Sans Serif"/>
                <a:cs typeface="Microsoft Sans Serif"/>
              </a:rPr>
              <a:t> </a:t>
            </a:r>
            <a:r>
              <a:rPr sz="700" spc="10" dirty="0">
                <a:latin typeface="Microsoft Sans Serif"/>
                <a:cs typeface="Microsoft Sans Serif"/>
              </a:rPr>
              <a:t>los </a:t>
            </a:r>
            <a:r>
              <a:rPr sz="700" spc="15" dirty="0">
                <a:latin typeface="Microsoft Sans Serif"/>
                <a:cs typeface="Microsoft Sans Serif"/>
              </a:rPr>
              <a:t>esquemas </a:t>
            </a:r>
            <a:r>
              <a:rPr sz="700" spc="20" dirty="0">
                <a:latin typeface="Microsoft Sans Serif"/>
                <a:cs typeface="Microsoft Sans Serif"/>
              </a:rPr>
              <a:t>de </a:t>
            </a:r>
            <a:r>
              <a:rPr sz="700" spc="10" dirty="0">
                <a:latin typeface="Microsoft Sans Serif"/>
                <a:cs typeface="Microsoft Sans Serif"/>
              </a:rPr>
              <a:t>relés </a:t>
            </a:r>
            <a:r>
              <a:rPr sz="700" spc="20" dirty="0">
                <a:latin typeface="Microsoft Sans Serif"/>
                <a:cs typeface="Microsoft Sans Serif"/>
              </a:rPr>
              <a:t>de </a:t>
            </a:r>
            <a:r>
              <a:rPr sz="700" spc="15" dirty="0">
                <a:latin typeface="Microsoft Sans Serif"/>
                <a:cs typeface="Microsoft Sans Serif"/>
              </a:rPr>
              <a:t>distancia. </a:t>
            </a:r>
            <a:r>
              <a:rPr sz="700" spc="-30" dirty="0">
                <a:latin typeface="Microsoft Sans Serif"/>
                <a:cs typeface="Microsoft Sans Serif"/>
              </a:rPr>
              <a:t>El </a:t>
            </a:r>
            <a:r>
              <a:rPr sz="700" spc="15" dirty="0">
                <a:latin typeface="Microsoft Sans Serif"/>
                <a:cs typeface="Microsoft Sans Serif"/>
              </a:rPr>
              <a:t>nivel </a:t>
            </a:r>
            <a:r>
              <a:rPr sz="700" spc="20" dirty="0">
                <a:latin typeface="Microsoft Sans Serif"/>
                <a:cs typeface="Microsoft Sans Serif"/>
              </a:rPr>
              <a:t>de </a:t>
            </a:r>
            <a:r>
              <a:rPr sz="700" spc="10" dirty="0">
                <a:latin typeface="Microsoft Sans Serif"/>
                <a:cs typeface="Microsoft Sans Serif"/>
              </a:rPr>
              <a:t>caída </a:t>
            </a:r>
            <a:r>
              <a:rPr sz="700" spc="20" dirty="0">
                <a:latin typeface="Microsoft Sans Serif"/>
                <a:cs typeface="Microsoft Sans Serif"/>
              </a:rPr>
              <a:t>de </a:t>
            </a:r>
            <a:r>
              <a:rPr sz="700" spc="10" dirty="0">
                <a:latin typeface="Microsoft Sans Serif"/>
                <a:cs typeface="Microsoft Sans Serif"/>
              </a:rPr>
              <a:t>este </a:t>
            </a:r>
            <a:r>
              <a:rPr sz="700" spc="20" dirty="0">
                <a:latin typeface="Microsoft Sans Serif"/>
                <a:cs typeface="Microsoft Sans Serif"/>
              </a:rPr>
              <a:t>relé de </a:t>
            </a:r>
            <a:r>
              <a:rPr sz="700" spc="25" dirty="0">
                <a:latin typeface="Microsoft Sans Serif"/>
                <a:cs typeface="Microsoft Sans Serif"/>
              </a:rPr>
              <a:t> subtensión</a:t>
            </a:r>
            <a:r>
              <a:rPr sz="700" spc="15" dirty="0">
                <a:latin typeface="Microsoft Sans Serif"/>
                <a:cs typeface="Microsoft Sans Serif"/>
              </a:rPr>
              <a:t> </a:t>
            </a:r>
            <a:r>
              <a:rPr sz="700" spc="-5" dirty="0">
                <a:latin typeface="Microsoft Sans Serif"/>
                <a:cs typeface="Microsoft Sans Serif"/>
              </a:rPr>
              <a:t>se</a:t>
            </a:r>
            <a:r>
              <a:rPr sz="700" spc="20" dirty="0">
                <a:latin typeface="Microsoft Sans Serif"/>
                <a:cs typeface="Microsoft Sans Serif"/>
              </a:rPr>
              <a:t> </a:t>
            </a:r>
            <a:r>
              <a:rPr sz="700" spc="10" dirty="0">
                <a:latin typeface="Microsoft Sans Serif"/>
                <a:cs typeface="Microsoft Sans Serif"/>
              </a:rPr>
              <a:t>establece</a:t>
            </a:r>
            <a:r>
              <a:rPr sz="700" spc="20" dirty="0">
                <a:latin typeface="Microsoft Sans Serif"/>
                <a:cs typeface="Microsoft Sans Serif"/>
              </a:rPr>
              <a:t> </a:t>
            </a:r>
            <a:r>
              <a:rPr sz="700" spc="30" dirty="0">
                <a:latin typeface="Microsoft Sans Serif"/>
                <a:cs typeface="Microsoft Sans Serif"/>
              </a:rPr>
              <a:t>entre</a:t>
            </a:r>
            <a:r>
              <a:rPr sz="700" spc="20" dirty="0">
                <a:latin typeface="Microsoft Sans Serif"/>
                <a:cs typeface="Microsoft Sans Serif"/>
              </a:rPr>
              <a:t> </a:t>
            </a:r>
            <a:r>
              <a:rPr sz="700" spc="10" dirty="0">
                <a:latin typeface="Microsoft Sans Serif"/>
                <a:cs typeface="Microsoft Sans Serif"/>
              </a:rPr>
              <a:t>el</a:t>
            </a:r>
            <a:r>
              <a:rPr sz="700" spc="15" dirty="0">
                <a:latin typeface="Microsoft Sans Serif"/>
                <a:cs typeface="Microsoft Sans Serif"/>
              </a:rPr>
              <a:t> </a:t>
            </a:r>
            <a:r>
              <a:rPr sz="700" spc="10" dirty="0">
                <a:latin typeface="Microsoft Sans Serif"/>
                <a:cs typeface="Microsoft Sans Serif"/>
              </a:rPr>
              <a:t>90</a:t>
            </a:r>
            <a:r>
              <a:rPr sz="700" spc="20" dirty="0">
                <a:latin typeface="Microsoft Sans Serif"/>
                <a:cs typeface="Microsoft Sans Serif"/>
              </a:rPr>
              <a:t> </a:t>
            </a:r>
            <a:r>
              <a:rPr sz="700" spc="5" dirty="0">
                <a:latin typeface="Microsoft Sans Serif"/>
                <a:cs typeface="Microsoft Sans Serif"/>
              </a:rPr>
              <a:t>y</a:t>
            </a:r>
            <a:r>
              <a:rPr sz="700" spc="20" dirty="0">
                <a:latin typeface="Microsoft Sans Serif"/>
                <a:cs typeface="Microsoft Sans Serif"/>
              </a:rPr>
              <a:t> </a:t>
            </a:r>
            <a:r>
              <a:rPr sz="700" spc="10" dirty="0">
                <a:latin typeface="Microsoft Sans Serif"/>
                <a:cs typeface="Microsoft Sans Serif"/>
              </a:rPr>
              <a:t>el</a:t>
            </a:r>
            <a:r>
              <a:rPr sz="700" spc="20" dirty="0">
                <a:latin typeface="Microsoft Sans Serif"/>
                <a:cs typeface="Microsoft Sans Serif"/>
              </a:rPr>
              <a:t> </a:t>
            </a:r>
            <a:r>
              <a:rPr sz="700" spc="10" dirty="0">
                <a:latin typeface="Microsoft Sans Serif"/>
                <a:cs typeface="Microsoft Sans Serif"/>
              </a:rPr>
              <a:t>95</a:t>
            </a:r>
            <a:r>
              <a:rPr sz="700" spc="15" dirty="0">
                <a:latin typeface="Microsoft Sans Serif"/>
                <a:cs typeface="Microsoft Sans Serif"/>
              </a:rPr>
              <a:t> </a:t>
            </a:r>
            <a:r>
              <a:rPr sz="700" spc="40" dirty="0">
                <a:latin typeface="Microsoft Sans Serif"/>
                <a:cs typeface="Microsoft Sans Serif"/>
              </a:rPr>
              <a:t>por</a:t>
            </a:r>
            <a:r>
              <a:rPr sz="700" spc="20" dirty="0">
                <a:latin typeface="Microsoft Sans Serif"/>
                <a:cs typeface="Microsoft Sans Serif"/>
              </a:rPr>
              <a:t> ciento del voltaje</a:t>
            </a:r>
            <a:r>
              <a:rPr sz="700" spc="15" dirty="0">
                <a:latin typeface="Microsoft Sans Serif"/>
                <a:cs typeface="Microsoft Sans Serif"/>
              </a:rPr>
              <a:t> </a:t>
            </a:r>
            <a:r>
              <a:rPr sz="700" spc="25" dirty="0">
                <a:latin typeface="Microsoft Sans Serif"/>
                <a:cs typeface="Microsoft Sans Serif"/>
              </a:rPr>
              <a:t>nominal,</a:t>
            </a:r>
            <a:r>
              <a:rPr sz="700" spc="20" dirty="0">
                <a:latin typeface="Microsoft Sans Serif"/>
                <a:cs typeface="Microsoft Sans Serif"/>
              </a:rPr>
              <a:t> </a:t>
            </a:r>
            <a:r>
              <a:rPr sz="700" spc="5" dirty="0">
                <a:latin typeface="Microsoft Sans Serif"/>
                <a:cs typeface="Microsoft Sans Serif"/>
              </a:rPr>
              <a:t>y </a:t>
            </a:r>
            <a:r>
              <a:rPr sz="700" spc="10" dirty="0">
                <a:latin typeface="Microsoft Sans Serif"/>
                <a:cs typeface="Microsoft Sans Serif"/>
              </a:rPr>
              <a:t> el</a:t>
            </a:r>
            <a:r>
              <a:rPr sz="700" spc="-5" dirty="0">
                <a:latin typeface="Microsoft Sans Serif"/>
                <a:cs typeface="Microsoft Sans Serif"/>
              </a:rPr>
              <a:t> </a:t>
            </a:r>
            <a:r>
              <a:rPr sz="700" spc="20" dirty="0">
                <a:latin typeface="Microsoft Sans Serif"/>
                <a:cs typeface="Microsoft Sans Serif"/>
              </a:rPr>
              <a:t>relé</a:t>
            </a:r>
            <a:r>
              <a:rPr sz="700" spc="-5" dirty="0">
                <a:latin typeface="Microsoft Sans Serif"/>
                <a:cs typeface="Microsoft Sans Serif"/>
              </a:rPr>
              <a:t> </a:t>
            </a:r>
            <a:r>
              <a:rPr sz="700" spc="10" dirty="0">
                <a:latin typeface="Microsoft Sans Serif"/>
                <a:cs typeface="Microsoft Sans Serif"/>
              </a:rPr>
              <a:t>está</a:t>
            </a:r>
            <a:r>
              <a:rPr sz="700" spc="-5" dirty="0">
                <a:latin typeface="Microsoft Sans Serif"/>
                <a:cs typeface="Microsoft Sans Serif"/>
              </a:rPr>
              <a:t> </a:t>
            </a:r>
            <a:r>
              <a:rPr sz="700" spc="20" dirty="0">
                <a:latin typeface="Microsoft Sans Serif"/>
                <a:cs typeface="Microsoft Sans Serif"/>
              </a:rPr>
              <a:t>conectado</a:t>
            </a:r>
            <a:r>
              <a:rPr sz="700" spc="-5" dirty="0">
                <a:latin typeface="Microsoft Sans Serif"/>
                <a:cs typeface="Microsoft Sans Serif"/>
              </a:rPr>
              <a:t> </a:t>
            </a:r>
            <a:r>
              <a:rPr sz="700" spc="25" dirty="0">
                <a:latin typeface="Microsoft Sans Serif"/>
                <a:cs typeface="Microsoft Sans Serif"/>
              </a:rPr>
              <a:t>para</a:t>
            </a:r>
            <a:r>
              <a:rPr sz="700" spc="-5" dirty="0">
                <a:latin typeface="Microsoft Sans Serif"/>
                <a:cs typeface="Microsoft Sans Serif"/>
              </a:rPr>
              <a:t> </a:t>
            </a:r>
            <a:r>
              <a:rPr sz="700" spc="30" dirty="0">
                <a:latin typeface="Microsoft Sans Serif"/>
                <a:cs typeface="Microsoft Sans Serif"/>
              </a:rPr>
              <a:t>bloquear</a:t>
            </a:r>
            <a:r>
              <a:rPr sz="700" spc="-5" dirty="0">
                <a:latin typeface="Microsoft Sans Serif"/>
                <a:cs typeface="Microsoft Sans Serif"/>
              </a:rPr>
              <a:t> </a:t>
            </a:r>
            <a:r>
              <a:rPr sz="700" spc="10" dirty="0">
                <a:latin typeface="Microsoft Sans Serif"/>
                <a:cs typeface="Microsoft Sans Serif"/>
              </a:rPr>
              <a:t>el</a:t>
            </a:r>
            <a:r>
              <a:rPr sz="700" spc="-5" dirty="0">
                <a:latin typeface="Microsoft Sans Serif"/>
                <a:cs typeface="Microsoft Sans Serif"/>
              </a:rPr>
              <a:t> </a:t>
            </a:r>
            <a:r>
              <a:rPr sz="700" spc="25" dirty="0">
                <a:latin typeface="Microsoft Sans Serif"/>
                <a:cs typeface="Microsoft Sans Serif"/>
              </a:rPr>
              <a:t>disparo</a:t>
            </a:r>
            <a:r>
              <a:rPr sz="700" spc="-5" dirty="0">
                <a:latin typeface="Microsoft Sans Serif"/>
                <a:cs typeface="Microsoft Sans Serif"/>
              </a:rPr>
              <a:t> </a:t>
            </a:r>
            <a:r>
              <a:rPr sz="700" spc="25" dirty="0">
                <a:latin typeface="Microsoft Sans Serif"/>
                <a:cs typeface="Microsoft Sans Serif"/>
              </a:rPr>
              <a:t>cuando</a:t>
            </a:r>
            <a:r>
              <a:rPr sz="700" spc="-5" dirty="0">
                <a:latin typeface="Microsoft Sans Serif"/>
                <a:cs typeface="Microsoft Sans Serif"/>
              </a:rPr>
              <a:t> se </a:t>
            </a:r>
            <a:r>
              <a:rPr sz="700" spc="10" dirty="0">
                <a:latin typeface="Microsoft Sans Serif"/>
                <a:cs typeface="Microsoft Sans Serif"/>
              </a:rPr>
              <a:t>activa</a:t>
            </a:r>
            <a:r>
              <a:rPr sz="700" spc="-5" dirty="0">
                <a:latin typeface="Microsoft Sans Serif"/>
                <a:cs typeface="Microsoft Sans Serif"/>
              </a:rPr>
              <a:t> </a:t>
            </a:r>
            <a:r>
              <a:rPr sz="700" spc="5" dirty="0">
                <a:latin typeface="Microsoft Sans Serif"/>
                <a:cs typeface="Microsoft Sans Serif"/>
              </a:rPr>
              <a:t>y</a:t>
            </a:r>
            <a:r>
              <a:rPr sz="700" spc="-5" dirty="0">
                <a:latin typeface="Microsoft Sans Serif"/>
                <a:cs typeface="Microsoft Sans Serif"/>
              </a:rPr>
              <a:t> </a:t>
            </a:r>
            <a:r>
              <a:rPr sz="700" spc="40" dirty="0">
                <a:latin typeface="Microsoft Sans Serif"/>
                <a:cs typeface="Microsoft Sans Serif"/>
              </a:rPr>
              <a:t>permitir</a:t>
            </a:r>
            <a:r>
              <a:rPr sz="700" spc="-5" dirty="0">
                <a:latin typeface="Microsoft Sans Serif"/>
                <a:cs typeface="Microsoft Sans Serif"/>
              </a:rPr>
              <a:t> </a:t>
            </a:r>
            <a:r>
              <a:rPr sz="700" spc="10" dirty="0">
                <a:latin typeface="Microsoft Sans Serif"/>
                <a:cs typeface="Microsoft Sans Serif"/>
              </a:rPr>
              <a:t>el </a:t>
            </a:r>
            <a:r>
              <a:rPr sz="700" spc="-175" dirty="0">
                <a:latin typeface="Microsoft Sans Serif"/>
                <a:cs typeface="Microsoft Sans Serif"/>
              </a:rPr>
              <a:t> </a:t>
            </a:r>
            <a:r>
              <a:rPr sz="700" spc="25" dirty="0">
                <a:latin typeface="Microsoft Sans Serif"/>
                <a:cs typeface="Microsoft Sans Serif"/>
              </a:rPr>
              <a:t>disparo cuando </a:t>
            </a:r>
            <a:r>
              <a:rPr sz="700" spc="-5" dirty="0">
                <a:latin typeface="Microsoft Sans Serif"/>
                <a:cs typeface="Microsoft Sans Serif"/>
              </a:rPr>
              <a:t>se </a:t>
            </a:r>
            <a:r>
              <a:rPr sz="700" spc="10" dirty="0">
                <a:latin typeface="Microsoft Sans Serif"/>
                <a:cs typeface="Microsoft Sans Serif"/>
              </a:rPr>
              <a:t>desconecta. </a:t>
            </a:r>
            <a:r>
              <a:rPr sz="700" spc="-10" dirty="0">
                <a:latin typeface="Microsoft Sans Serif"/>
                <a:cs typeface="Microsoft Sans Serif"/>
              </a:rPr>
              <a:t>Esta </a:t>
            </a:r>
            <a:r>
              <a:rPr sz="700" spc="25" dirty="0">
                <a:latin typeface="Microsoft Sans Serif"/>
                <a:cs typeface="Microsoft Sans Serif"/>
              </a:rPr>
              <a:t>combinación </a:t>
            </a:r>
            <a:r>
              <a:rPr sz="700" spc="30" dirty="0">
                <a:latin typeface="Microsoft Sans Serif"/>
                <a:cs typeface="Microsoft Sans Serif"/>
              </a:rPr>
              <a:t>proporciona </a:t>
            </a:r>
            <a:r>
              <a:rPr sz="700" spc="25" dirty="0">
                <a:latin typeface="Microsoft Sans Serif"/>
                <a:cs typeface="Microsoft Sans Serif"/>
              </a:rPr>
              <a:t>protección </a:t>
            </a:r>
            <a:r>
              <a:rPr sz="700" spc="30" dirty="0">
                <a:latin typeface="Microsoft Sans Serif"/>
                <a:cs typeface="Microsoft Sans Serif"/>
              </a:rPr>
              <a:t> </a:t>
            </a:r>
            <a:r>
              <a:rPr sz="700" spc="25" dirty="0">
                <a:latin typeface="Microsoft Sans Serif"/>
                <a:cs typeface="Microsoft Sans Serif"/>
              </a:rPr>
              <a:t>para</a:t>
            </a:r>
            <a:r>
              <a:rPr sz="700" dirty="0">
                <a:latin typeface="Microsoft Sans Serif"/>
                <a:cs typeface="Microsoft Sans Serif"/>
              </a:rPr>
              <a:t> </a:t>
            </a:r>
            <a:r>
              <a:rPr sz="700" spc="-5" dirty="0">
                <a:latin typeface="Microsoft Sans Serif"/>
                <a:cs typeface="Microsoft Sans Serif"/>
              </a:rPr>
              <a:t>casi</a:t>
            </a:r>
            <a:r>
              <a:rPr sz="700" dirty="0">
                <a:latin typeface="Microsoft Sans Serif"/>
                <a:cs typeface="Microsoft Sans Serif"/>
              </a:rPr>
              <a:t> </a:t>
            </a:r>
            <a:r>
              <a:rPr sz="700" spc="20" dirty="0">
                <a:latin typeface="Microsoft Sans Serif"/>
                <a:cs typeface="Microsoft Sans Serif"/>
              </a:rPr>
              <a:t>todas</a:t>
            </a:r>
            <a:r>
              <a:rPr sz="700" dirty="0">
                <a:latin typeface="Microsoft Sans Serif"/>
                <a:cs typeface="Microsoft Sans Serif"/>
              </a:rPr>
              <a:t> las </a:t>
            </a:r>
            <a:r>
              <a:rPr sz="700" spc="15" dirty="0">
                <a:latin typeface="Microsoft Sans Serif"/>
                <a:cs typeface="Microsoft Sans Serif"/>
              </a:rPr>
              <a:t>condiciones</a:t>
            </a:r>
            <a:r>
              <a:rPr sz="700" dirty="0">
                <a:latin typeface="Microsoft Sans Serif"/>
                <a:cs typeface="Microsoft Sans Serif"/>
              </a:rPr>
              <a:t> </a:t>
            </a:r>
            <a:r>
              <a:rPr sz="700" spc="20" dirty="0">
                <a:latin typeface="Microsoft Sans Serif"/>
                <a:cs typeface="Microsoft Sans Serif"/>
              </a:rPr>
              <a:t>de</a:t>
            </a:r>
            <a:r>
              <a:rPr sz="700" dirty="0">
                <a:latin typeface="Microsoft Sans Serif"/>
                <a:cs typeface="Microsoft Sans Serif"/>
              </a:rPr>
              <a:t> </a:t>
            </a:r>
            <a:r>
              <a:rPr sz="700" spc="25" dirty="0">
                <a:latin typeface="Microsoft Sans Serif"/>
                <a:cs typeface="Microsoft Sans Serif"/>
              </a:rPr>
              <a:t>pérdida</a:t>
            </a:r>
            <a:r>
              <a:rPr sz="700" spc="5" dirty="0">
                <a:latin typeface="Microsoft Sans Serif"/>
                <a:cs typeface="Microsoft Sans Serif"/>
              </a:rPr>
              <a:t> </a:t>
            </a:r>
            <a:r>
              <a:rPr sz="700" spc="20" dirty="0">
                <a:latin typeface="Microsoft Sans Serif"/>
                <a:cs typeface="Microsoft Sans Serif"/>
              </a:rPr>
              <a:t>de</a:t>
            </a:r>
            <a:r>
              <a:rPr sz="700" dirty="0">
                <a:latin typeface="Microsoft Sans Serif"/>
                <a:cs typeface="Microsoft Sans Serif"/>
              </a:rPr>
              <a:t> </a:t>
            </a:r>
            <a:r>
              <a:rPr sz="700" spc="20" dirty="0">
                <a:latin typeface="Microsoft Sans Serif"/>
                <a:cs typeface="Microsoft Sans Serif"/>
              </a:rPr>
              <a:t>campo,</a:t>
            </a:r>
            <a:r>
              <a:rPr sz="700" dirty="0">
                <a:latin typeface="Microsoft Sans Serif"/>
                <a:cs typeface="Microsoft Sans Serif"/>
              </a:rPr>
              <a:t> </a:t>
            </a:r>
            <a:r>
              <a:rPr sz="700" spc="30" dirty="0">
                <a:latin typeface="Microsoft Sans Serif"/>
                <a:cs typeface="Microsoft Sans Serif"/>
              </a:rPr>
              <a:t>pero</a:t>
            </a:r>
            <a:r>
              <a:rPr sz="700" dirty="0">
                <a:latin typeface="Microsoft Sans Serif"/>
                <a:cs typeface="Microsoft Sans Serif"/>
              </a:rPr>
              <a:t> </a:t>
            </a:r>
            <a:r>
              <a:rPr sz="700" spc="-5" dirty="0">
                <a:latin typeface="Microsoft Sans Serif"/>
                <a:cs typeface="Microsoft Sans Serif"/>
              </a:rPr>
              <a:t>es</a:t>
            </a:r>
            <a:r>
              <a:rPr sz="700" dirty="0">
                <a:latin typeface="Microsoft Sans Serif"/>
                <a:cs typeface="Microsoft Sans Serif"/>
              </a:rPr>
              <a:t> </a:t>
            </a:r>
            <a:r>
              <a:rPr sz="700" spc="20" dirty="0">
                <a:latin typeface="Microsoft Sans Serif"/>
                <a:cs typeface="Microsoft Sans Serif"/>
              </a:rPr>
              <a:t>posible</a:t>
            </a:r>
            <a:r>
              <a:rPr sz="700" dirty="0">
                <a:latin typeface="Microsoft Sans Serif"/>
                <a:cs typeface="Microsoft Sans Serif"/>
              </a:rPr>
              <a:t> </a:t>
            </a:r>
            <a:r>
              <a:rPr sz="700" spc="30" dirty="0">
                <a:latin typeface="Microsoft Sans Serif"/>
                <a:cs typeface="Microsoft Sans Serif"/>
              </a:rPr>
              <a:t>que</a:t>
            </a:r>
            <a:r>
              <a:rPr sz="700" spc="5" dirty="0">
                <a:latin typeface="Microsoft Sans Serif"/>
                <a:cs typeface="Microsoft Sans Serif"/>
              </a:rPr>
              <a:t> </a:t>
            </a:r>
            <a:r>
              <a:rPr sz="700" spc="35" dirty="0">
                <a:latin typeface="Microsoft Sans Serif"/>
                <a:cs typeface="Microsoft Sans Serif"/>
              </a:rPr>
              <a:t>no </a:t>
            </a:r>
            <a:r>
              <a:rPr sz="700" spc="-175" dirty="0">
                <a:latin typeface="Microsoft Sans Serif"/>
                <a:cs typeface="Microsoft Sans Serif"/>
              </a:rPr>
              <a:t> </a:t>
            </a:r>
            <a:r>
              <a:rPr sz="700" spc="-5" dirty="0">
                <a:latin typeface="Microsoft Sans Serif"/>
                <a:cs typeface="Microsoft Sans Serif"/>
              </a:rPr>
              <a:t>se </a:t>
            </a:r>
            <a:r>
              <a:rPr sz="700" spc="20" dirty="0">
                <a:latin typeface="Microsoft Sans Serif"/>
                <a:cs typeface="Microsoft Sans Serif"/>
              </a:rPr>
              <a:t>dispare </a:t>
            </a:r>
            <a:r>
              <a:rPr sz="700" spc="25" dirty="0">
                <a:latin typeface="Microsoft Sans Serif"/>
                <a:cs typeface="Microsoft Sans Serif"/>
              </a:rPr>
              <a:t>cuando </a:t>
            </a:r>
            <a:r>
              <a:rPr sz="700" spc="10" dirty="0">
                <a:latin typeface="Microsoft Sans Serif"/>
                <a:cs typeface="Microsoft Sans Serif"/>
              </a:rPr>
              <a:t>el </a:t>
            </a:r>
            <a:r>
              <a:rPr sz="700" spc="30" dirty="0">
                <a:latin typeface="Microsoft Sans Serif"/>
                <a:cs typeface="Microsoft Sans Serif"/>
              </a:rPr>
              <a:t>generador </a:t>
            </a:r>
            <a:r>
              <a:rPr sz="700" spc="10" dirty="0">
                <a:latin typeface="Microsoft Sans Serif"/>
                <a:cs typeface="Microsoft Sans Serif"/>
              </a:rPr>
              <a:t>esté </a:t>
            </a:r>
            <a:r>
              <a:rPr sz="700" spc="30" dirty="0">
                <a:latin typeface="Microsoft Sans Serif"/>
                <a:cs typeface="Microsoft Sans Serif"/>
              </a:rPr>
              <a:t>funcionando </a:t>
            </a:r>
            <a:r>
              <a:rPr sz="700" spc="20" dirty="0">
                <a:latin typeface="Microsoft Sans Serif"/>
                <a:cs typeface="Microsoft Sans Serif"/>
              </a:rPr>
              <a:t>con </a:t>
            </a:r>
            <a:r>
              <a:rPr sz="700" spc="15" dirty="0">
                <a:latin typeface="Microsoft Sans Serif"/>
                <a:cs typeface="Microsoft Sans Serif"/>
              </a:rPr>
              <a:t>carga liviana </a:t>
            </a:r>
            <a:r>
              <a:rPr sz="700" spc="35" dirty="0">
                <a:latin typeface="Microsoft Sans Serif"/>
                <a:cs typeface="Microsoft Sans Serif"/>
              </a:rPr>
              <a:t>porque </a:t>
            </a:r>
            <a:r>
              <a:rPr sz="700" spc="40" dirty="0">
                <a:latin typeface="Microsoft Sans Serif"/>
                <a:cs typeface="Microsoft Sans Serif"/>
              </a:rPr>
              <a:t> </a:t>
            </a:r>
            <a:r>
              <a:rPr sz="700" spc="10" dirty="0">
                <a:latin typeface="Microsoft Sans Serif"/>
                <a:cs typeface="Microsoft Sans Serif"/>
              </a:rPr>
              <a:t>la </a:t>
            </a:r>
            <a:r>
              <a:rPr sz="700" spc="20" dirty="0">
                <a:latin typeface="Microsoft Sans Serif"/>
                <a:cs typeface="Microsoft Sans Serif"/>
              </a:rPr>
              <a:t>reducción de voltaje </a:t>
            </a:r>
            <a:r>
              <a:rPr sz="700" spc="25" dirty="0">
                <a:latin typeface="Microsoft Sans Serif"/>
                <a:cs typeface="Microsoft Sans Serif"/>
              </a:rPr>
              <a:t>puede </a:t>
            </a:r>
            <a:r>
              <a:rPr sz="700" spc="35" dirty="0">
                <a:latin typeface="Microsoft Sans Serif"/>
                <a:cs typeface="Microsoft Sans Serif"/>
              </a:rPr>
              <a:t>no </a:t>
            </a:r>
            <a:r>
              <a:rPr sz="700" spc="15" dirty="0">
                <a:latin typeface="Microsoft Sans Serif"/>
                <a:cs typeface="Microsoft Sans Serif"/>
              </a:rPr>
              <a:t>ser </a:t>
            </a:r>
            <a:r>
              <a:rPr sz="700" spc="20" dirty="0">
                <a:latin typeface="Microsoft Sans Serif"/>
                <a:cs typeface="Microsoft Sans Serif"/>
              </a:rPr>
              <a:t>suficiente </a:t>
            </a:r>
            <a:r>
              <a:rPr sz="700" spc="25" dirty="0">
                <a:latin typeface="Microsoft Sans Serif"/>
                <a:cs typeface="Microsoft Sans Serif"/>
              </a:rPr>
              <a:t>para provocar </a:t>
            </a:r>
            <a:r>
              <a:rPr sz="700" spc="10" dirty="0">
                <a:latin typeface="Microsoft Sans Serif"/>
                <a:cs typeface="Microsoft Sans Serif"/>
              </a:rPr>
              <a:t>la caída </a:t>
            </a:r>
            <a:r>
              <a:rPr sz="700" spc="20" dirty="0">
                <a:latin typeface="Microsoft Sans Serif"/>
                <a:cs typeface="Microsoft Sans Serif"/>
              </a:rPr>
              <a:t>del </a:t>
            </a:r>
            <a:r>
              <a:rPr sz="700" spc="25" dirty="0">
                <a:latin typeface="Microsoft Sans Serif"/>
                <a:cs typeface="Microsoft Sans Serif"/>
              </a:rPr>
              <a:t> </a:t>
            </a:r>
            <a:r>
              <a:rPr sz="700" spc="15" dirty="0">
                <a:latin typeface="Microsoft Sans Serif"/>
                <a:cs typeface="Microsoft Sans Serif"/>
              </a:rPr>
              <a:t>relé.</a:t>
            </a:r>
            <a:endParaRPr sz="700">
              <a:latin typeface="Microsoft Sans Serif"/>
              <a:cs typeface="Microsoft Sans Serif"/>
            </a:endParaRPr>
          </a:p>
          <a:p>
            <a:pPr marL="12700" marR="12700" indent="153670">
              <a:lnSpc>
                <a:spcPct val="154000"/>
              </a:lnSpc>
            </a:pPr>
            <a:r>
              <a:rPr sz="650" spc="-45" dirty="0">
                <a:latin typeface="Microsoft Sans Serif"/>
                <a:cs typeface="Microsoft Sans Serif"/>
              </a:rPr>
              <a:t>Es </a:t>
            </a:r>
            <a:r>
              <a:rPr sz="650" spc="15" dirty="0">
                <a:latin typeface="Microsoft Sans Serif"/>
                <a:cs typeface="Microsoft Sans Serif"/>
              </a:rPr>
              <a:t>posible </a:t>
            </a:r>
            <a:r>
              <a:rPr sz="650" spc="25" dirty="0">
                <a:latin typeface="Microsoft Sans Serif"/>
                <a:cs typeface="Microsoft Sans Serif"/>
              </a:rPr>
              <a:t>que </a:t>
            </a:r>
            <a:r>
              <a:rPr sz="650" spc="-5" dirty="0">
                <a:latin typeface="Microsoft Sans Serif"/>
                <a:cs typeface="Microsoft Sans Serif"/>
              </a:rPr>
              <a:t>se </a:t>
            </a:r>
            <a:r>
              <a:rPr sz="650" spc="25" dirty="0">
                <a:latin typeface="Microsoft Sans Serif"/>
                <a:cs typeface="Microsoft Sans Serif"/>
              </a:rPr>
              <a:t>requiera </a:t>
            </a:r>
            <a:r>
              <a:rPr sz="650" spc="40" dirty="0">
                <a:latin typeface="Microsoft Sans Serif"/>
                <a:cs typeface="Microsoft Sans Serif"/>
              </a:rPr>
              <a:t>un </a:t>
            </a:r>
            <a:r>
              <a:rPr sz="650" spc="25" dirty="0">
                <a:latin typeface="Microsoft Sans Serif"/>
                <a:cs typeface="Microsoft Sans Serif"/>
              </a:rPr>
              <a:t>estudio </a:t>
            </a:r>
            <a:r>
              <a:rPr sz="650" spc="20" dirty="0">
                <a:latin typeface="Microsoft Sans Serif"/>
                <a:cs typeface="Microsoft Sans Serif"/>
              </a:rPr>
              <a:t>de estabilidad del </a:t>
            </a:r>
            <a:r>
              <a:rPr sz="650" spc="15" dirty="0">
                <a:latin typeface="Microsoft Sans Serif"/>
                <a:cs typeface="Microsoft Sans Serif"/>
              </a:rPr>
              <a:t>sistema </a:t>
            </a:r>
            <a:r>
              <a:rPr sz="650" spc="20" dirty="0">
                <a:latin typeface="Microsoft Sans Serif"/>
                <a:cs typeface="Microsoft Sans Serif"/>
              </a:rPr>
              <a:t>para </a:t>
            </a:r>
            <a:r>
              <a:rPr sz="650" spc="15" dirty="0">
                <a:latin typeface="Microsoft Sans Serif"/>
                <a:cs typeface="Microsoft Sans Serif"/>
              </a:rPr>
              <a:t>evaluar </a:t>
            </a:r>
            <a:r>
              <a:rPr sz="650" spc="20" dirty="0">
                <a:latin typeface="Microsoft Sans Serif"/>
                <a:cs typeface="Microsoft Sans Serif"/>
              </a:rPr>
              <a:t> </a:t>
            </a:r>
            <a:r>
              <a:rPr sz="650" spc="10" dirty="0">
                <a:latin typeface="Microsoft Sans Serif"/>
                <a:cs typeface="Microsoft Sans Serif"/>
              </a:rPr>
              <a:t>la </a:t>
            </a:r>
            <a:r>
              <a:rPr sz="650" spc="15" dirty="0">
                <a:latin typeface="Microsoft Sans Serif"/>
                <a:cs typeface="Microsoft Sans Serif"/>
              </a:rPr>
              <a:t>respuesta </a:t>
            </a:r>
            <a:r>
              <a:rPr sz="650" spc="20" dirty="0">
                <a:latin typeface="Microsoft Sans Serif"/>
                <a:cs typeface="Microsoft Sans Serif"/>
              </a:rPr>
              <a:t>del </a:t>
            </a:r>
            <a:r>
              <a:rPr sz="650" spc="25" dirty="0">
                <a:latin typeface="Microsoft Sans Serif"/>
                <a:cs typeface="Microsoft Sans Serif"/>
              </a:rPr>
              <a:t>generador </a:t>
            </a:r>
            <a:r>
              <a:rPr sz="650" spc="5" dirty="0">
                <a:latin typeface="Microsoft Sans Serif"/>
                <a:cs typeface="Microsoft Sans Serif"/>
              </a:rPr>
              <a:t>y </a:t>
            </a:r>
            <a:r>
              <a:rPr sz="650" spc="20" dirty="0">
                <a:latin typeface="Microsoft Sans Serif"/>
                <a:cs typeface="Microsoft Sans Serif"/>
              </a:rPr>
              <a:t>del </a:t>
            </a:r>
            <a:r>
              <a:rPr sz="650" spc="15" dirty="0">
                <a:latin typeface="Microsoft Sans Serif"/>
                <a:cs typeface="Microsoft Sans Serif"/>
              </a:rPr>
              <a:t>sistema </a:t>
            </a:r>
            <a:r>
              <a:rPr sz="650" dirty="0">
                <a:latin typeface="Microsoft Sans Serif"/>
                <a:cs typeface="Microsoft Sans Serif"/>
              </a:rPr>
              <a:t>a </a:t>
            </a:r>
            <a:r>
              <a:rPr sz="650" spc="10" dirty="0">
                <a:latin typeface="Microsoft Sans Serif"/>
                <a:cs typeface="Microsoft Sans Serif"/>
              </a:rPr>
              <a:t>fallas </a:t>
            </a:r>
            <a:r>
              <a:rPr sz="650" spc="20" dirty="0">
                <a:latin typeface="Microsoft Sans Serif"/>
                <a:cs typeface="Microsoft Sans Serif"/>
              </a:rPr>
              <a:t>del </a:t>
            </a:r>
            <a:r>
              <a:rPr sz="650" spc="15" dirty="0">
                <a:latin typeface="Microsoft Sans Serif"/>
                <a:cs typeface="Microsoft Sans Serif"/>
              </a:rPr>
              <a:t>sistema </a:t>
            </a:r>
            <a:r>
              <a:rPr sz="650" spc="20" dirty="0">
                <a:latin typeface="Microsoft Sans Serif"/>
                <a:cs typeface="Microsoft Sans Serif"/>
              </a:rPr>
              <a:t>de </a:t>
            </a:r>
            <a:r>
              <a:rPr sz="650" spc="15" dirty="0">
                <a:latin typeface="Microsoft Sans Serif"/>
                <a:cs typeface="Microsoft Sans Serif"/>
              </a:rPr>
              <a:t>energía. </a:t>
            </a:r>
            <a:r>
              <a:rPr sz="650" spc="-40" dirty="0">
                <a:latin typeface="Microsoft Sans Serif"/>
                <a:cs typeface="Microsoft Sans Serif"/>
              </a:rPr>
              <a:t>Se </a:t>
            </a:r>
            <a:r>
              <a:rPr sz="650" spc="20" dirty="0">
                <a:latin typeface="Microsoft Sans Serif"/>
                <a:cs typeface="Microsoft Sans Serif"/>
              </a:rPr>
              <a:t>debe </a:t>
            </a:r>
            <a:r>
              <a:rPr sz="650" spc="25" dirty="0">
                <a:latin typeface="Microsoft Sans Serif"/>
                <a:cs typeface="Microsoft Sans Serif"/>
              </a:rPr>
              <a:t> </a:t>
            </a:r>
            <a:r>
              <a:rPr sz="650" spc="20" dirty="0">
                <a:latin typeface="Microsoft Sans Serif"/>
                <a:cs typeface="Microsoft Sans Serif"/>
              </a:rPr>
              <a:t>estudiar </a:t>
            </a:r>
            <a:r>
              <a:rPr sz="650" spc="10" dirty="0">
                <a:latin typeface="Microsoft Sans Serif"/>
                <a:cs typeface="Microsoft Sans Serif"/>
              </a:rPr>
              <a:t>la </a:t>
            </a:r>
            <a:r>
              <a:rPr sz="650" spc="15" dirty="0">
                <a:latin typeface="Microsoft Sans Serif"/>
                <a:cs typeface="Microsoft Sans Serif"/>
              </a:rPr>
              <a:t>respuesta </a:t>
            </a:r>
            <a:r>
              <a:rPr sz="650" spc="20" dirty="0">
                <a:latin typeface="Microsoft Sans Serif"/>
                <a:cs typeface="Microsoft Sans Serif"/>
              </a:rPr>
              <a:t>de </a:t>
            </a:r>
            <a:r>
              <a:rPr sz="650" spc="10" dirty="0">
                <a:latin typeface="Microsoft Sans Serif"/>
                <a:cs typeface="Microsoft Sans Serif"/>
              </a:rPr>
              <a:t>los relés </a:t>
            </a:r>
            <a:r>
              <a:rPr sz="650" spc="20" dirty="0">
                <a:latin typeface="Microsoft Sans Serif"/>
                <a:cs typeface="Microsoft Sans Serif"/>
              </a:rPr>
              <a:t>de </a:t>
            </a:r>
            <a:r>
              <a:rPr sz="650" spc="25" dirty="0">
                <a:latin typeface="Microsoft Sans Serif"/>
                <a:cs typeface="Microsoft Sans Serif"/>
              </a:rPr>
              <a:t>pérdida </a:t>
            </a:r>
            <a:r>
              <a:rPr sz="650" spc="20" dirty="0">
                <a:latin typeface="Microsoft Sans Serif"/>
                <a:cs typeface="Microsoft Sans Serif"/>
              </a:rPr>
              <a:t>de </a:t>
            </a:r>
            <a:r>
              <a:rPr sz="650" spc="25" dirty="0">
                <a:latin typeface="Microsoft Sans Serif"/>
                <a:cs typeface="Microsoft Sans Serif"/>
              </a:rPr>
              <a:t>campo </a:t>
            </a:r>
            <a:r>
              <a:rPr sz="650" spc="20" dirty="0">
                <a:latin typeface="Microsoft Sans Serif"/>
                <a:cs typeface="Microsoft Sans Serif"/>
              </a:rPr>
              <a:t>en </a:t>
            </a:r>
            <a:r>
              <a:rPr sz="650" spc="5" dirty="0">
                <a:latin typeface="Microsoft Sans Serif"/>
                <a:cs typeface="Microsoft Sans Serif"/>
              </a:rPr>
              <a:t>estas </a:t>
            </a:r>
            <a:r>
              <a:rPr sz="650" spc="15" dirty="0">
                <a:latin typeface="Microsoft Sans Serif"/>
                <a:cs typeface="Microsoft Sans Serif"/>
              </a:rPr>
              <a:t>condiciones </a:t>
            </a:r>
            <a:r>
              <a:rPr sz="650" spc="20" dirty="0">
                <a:latin typeface="Microsoft Sans Serif"/>
                <a:cs typeface="Microsoft Sans Serif"/>
              </a:rPr>
              <a:t>para </a:t>
            </a:r>
            <a:r>
              <a:rPr sz="650" spc="25" dirty="0">
                <a:latin typeface="Microsoft Sans Serif"/>
                <a:cs typeface="Microsoft Sans Serif"/>
              </a:rPr>
              <a:t> </a:t>
            </a:r>
            <a:r>
              <a:rPr sz="650" spc="20" dirty="0">
                <a:latin typeface="Microsoft Sans Serif"/>
                <a:cs typeface="Microsoft Sans Serif"/>
              </a:rPr>
              <a:t>ver </a:t>
            </a:r>
            <a:r>
              <a:rPr sz="650" dirty="0">
                <a:latin typeface="Microsoft Sans Serif"/>
                <a:cs typeface="Microsoft Sans Serif"/>
              </a:rPr>
              <a:t>si </a:t>
            </a:r>
            <a:r>
              <a:rPr sz="650" spc="25" dirty="0">
                <a:latin typeface="Microsoft Sans Serif"/>
                <a:cs typeface="Microsoft Sans Serif"/>
              </a:rPr>
              <a:t>responden </a:t>
            </a:r>
            <a:r>
              <a:rPr sz="650" dirty="0">
                <a:latin typeface="Microsoft Sans Serif"/>
                <a:cs typeface="Microsoft Sans Serif"/>
              </a:rPr>
              <a:t>a </a:t>
            </a:r>
            <a:r>
              <a:rPr sz="650" spc="15" dirty="0">
                <a:latin typeface="Microsoft Sans Serif"/>
                <a:cs typeface="Microsoft Sans Serif"/>
              </a:rPr>
              <a:t>condiciones </a:t>
            </a:r>
            <a:r>
              <a:rPr sz="650" spc="20" dirty="0">
                <a:latin typeface="Microsoft Sans Serif"/>
                <a:cs typeface="Microsoft Sans Serif"/>
              </a:rPr>
              <a:t>de </a:t>
            </a:r>
            <a:r>
              <a:rPr sz="650" spc="10" dirty="0">
                <a:latin typeface="Microsoft Sans Serif"/>
                <a:cs typeface="Microsoft Sans Serif"/>
              </a:rPr>
              <a:t>oscilación </a:t>
            </a:r>
            <a:r>
              <a:rPr sz="650" spc="20" dirty="0">
                <a:latin typeface="Microsoft Sans Serif"/>
                <a:cs typeface="Microsoft Sans Serif"/>
              </a:rPr>
              <a:t>de potencia </a:t>
            </a:r>
            <a:r>
              <a:rPr sz="650" spc="25" dirty="0">
                <a:latin typeface="Microsoft Sans Serif"/>
                <a:cs typeface="Microsoft Sans Serif"/>
              </a:rPr>
              <a:t>como resultado </a:t>
            </a:r>
            <a:r>
              <a:rPr sz="650" spc="20" dirty="0">
                <a:latin typeface="Microsoft Sans Serif"/>
                <a:cs typeface="Microsoft Sans Serif"/>
              </a:rPr>
              <a:t>de </a:t>
            </a:r>
            <a:r>
              <a:rPr sz="650" spc="10" dirty="0">
                <a:latin typeface="Microsoft Sans Serif"/>
                <a:cs typeface="Microsoft Sans Serif"/>
              </a:rPr>
              <a:t>fallas </a:t>
            </a:r>
            <a:r>
              <a:rPr sz="650" spc="-160" dirty="0">
                <a:latin typeface="Microsoft Sans Serif"/>
                <a:cs typeface="Microsoft Sans Serif"/>
              </a:rPr>
              <a:t> </a:t>
            </a:r>
            <a:r>
              <a:rPr sz="650" spc="20" dirty="0">
                <a:latin typeface="Microsoft Sans Serif"/>
                <a:cs typeface="Microsoft Sans Serif"/>
              </a:rPr>
              <a:t>del </a:t>
            </a:r>
            <a:r>
              <a:rPr sz="650" spc="10" dirty="0">
                <a:latin typeface="Microsoft Sans Serif"/>
                <a:cs typeface="Microsoft Sans Serif"/>
              </a:rPr>
              <a:t>sistema. </a:t>
            </a:r>
            <a:r>
              <a:rPr sz="650" spc="-30" dirty="0">
                <a:latin typeface="Microsoft Sans Serif"/>
                <a:cs typeface="Microsoft Sans Serif"/>
              </a:rPr>
              <a:t>El </a:t>
            </a:r>
            <a:r>
              <a:rPr sz="650" spc="30" dirty="0">
                <a:latin typeface="Microsoft Sans Serif"/>
                <a:cs typeface="Microsoft Sans Serif"/>
              </a:rPr>
              <a:t>propietario </a:t>
            </a:r>
            <a:r>
              <a:rPr sz="650" spc="20" dirty="0">
                <a:latin typeface="Microsoft Sans Serif"/>
                <a:cs typeface="Microsoft Sans Serif"/>
              </a:rPr>
              <a:t>de </a:t>
            </a:r>
            <a:r>
              <a:rPr sz="650" spc="10" dirty="0">
                <a:latin typeface="Microsoft Sans Serif"/>
                <a:cs typeface="Microsoft Sans Serif"/>
              </a:rPr>
              <a:t>la </a:t>
            </a:r>
            <a:r>
              <a:rPr sz="650" spc="20" dirty="0">
                <a:latin typeface="Microsoft Sans Serif"/>
                <a:cs typeface="Microsoft Sans Serif"/>
              </a:rPr>
              <a:t>transmisión, </a:t>
            </a:r>
            <a:r>
              <a:rPr sz="650" spc="10" dirty="0">
                <a:latin typeface="Microsoft Sans Serif"/>
                <a:cs typeface="Microsoft Sans Serif"/>
              </a:rPr>
              <a:t>el </a:t>
            </a:r>
            <a:r>
              <a:rPr sz="650" spc="30" dirty="0">
                <a:latin typeface="Microsoft Sans Serif"/>
                <a:cs typeface="Microsoft Sans Serif"/>
              </a:rPr>
              <a:t>propietario </a:t>
            </a:r>
            <a:r>
              <a:rPr sz="650" spc="20" dirty="0">
                <a:latin typeface="Microsoft Sans Serif"/>
                <a:cs typeface="Microsoft Sans Serif"/>
              </a:rPr>
              <a:t>del </a:t>
            </a:r>
            <a:r>
              <a:rPr sz="650" spc="25" dirty="0">
                <a:latin typeface="Microsoft Sans Serif"/>
                <a:cs typeface="Microsoft Sans Serif"/>
              </a:rPr>
              <a:t>generador </a:t>
            </a:r>
            <a:r>
              <a:rPr sz="650" spc="5" dirty="0">
                <a:latin typeface="Microsoft Sans Serif"/>
                <a:cs typeface="Microsoft Sans Serif"/>
              </a:rPr>
              <a:t>y </a:t>
            </a:r>
            <a:r>
              <a:rPr sz="650" spc="10" dirty="0">
                <a:latin typeface="Microsoft Sans Serif"/>
                <a:cs typeface="Microsoft Sans Serif"/>
              </a:rPr>
              <a:t>el </a:t>
            </a:r>
            <a:r>
              <a:rPr sz="650" spc="15" dirty="0">
                <a:latin typeface="Microsoft Sans Serif"/>
                <a:cs typeface="Microsoft Sans Serif"/>
              </a:rPr>
              <a:t> </a:t>
            </a:r>
            <a:r>
              <a:rPr sz="650" spc="25" dirty="0">
                <a:latin typeface="Microsoft Sans Serif"/>
                <a:cs typeface="Microsoft Sans Serif"/>
              </a:rPr>
              <a:t>coordinador </a:t>
            </a:r>
            <a:r>
              <a:rPr sz="650" spc="20" dirty="0">
                <a:latin typeface="Microsoft Sans Serif"/>
                <a:cs typeface="Microsoft Sans Serif"/>
              </a:rPr>
              <a:t>de </a:t>
            </a:r>
            <a:r>
              <a:rPr sz="650" spc="15" dirty="0">
                <a:latin typeface="Microsoft Sans Serif"/>
                <a:cs typeface="Microsoft Sans Serif"/>
              </a:rPr>
              <a:t>planificación </a:t>
            </a:r>
            <a:r>
              <a:rPr sz="650" spc="25" dirty="0">
                <a:latin typeface="Microsoft Sans Serif"/>
                <a:cs typeface="Microsoft Sans Serif"/>
              </a:rPr>
              <a:t>deben </a:t>
            </a:r>
            <a:r>
              <a:rPr sz="650" spc="30" dirty="0">
                <a:latin typeface="Microsoft Sans Serif"/>
                <a:cs typeface="Microsoft Sans Serif"/>
              </a:rPr>
              <a:t>compartir información </a:t>
            </a:r>
            <a:r>
              <a:rPr sz="650" spc="20" dirty="0">
                <a:latin typeface="Microsoft Sans Serif"/>
                <a:cs typeface="Microsoft Sans Serif"/>
              </a:rPr>
              <a:t>sobre </a:t>
            </a:r>
            <a:r>
              <a:rPr sz="650" spc="10" dirty="0">
                <a:latin typeface="Microsoft Sans Serif"/>
                <a:cs typeface="Microsoft Sans Serif"/>
              </a:rPr>
              <a:t>estos </a:t>
            </a:r>
            <a:r>
              <a:rPr sz="650" spc="20" dirty="0">
                <a:latin typeface="Microsoft Sans Serif"/>
                <a:cs typeface="Microsoft Sans Serif"/>
              </a:rPr>
              <a:t>estudios </a:t>
            </a:r>
            <a:r>
              <a:rPr sz="650" spc="5" dirty="0">
                <a:latin typeface="Microsoft Sans Serif"/>
                <a:cs typeface="Microsoft Sans Serif"/>
              </a:rPr>
              <a:t>y </a:t>
            </a:r>
            <a:r>
              <a:rPr sz="650" spc="10" dirty="0">
                <a:latin typeface="Microsoft Sans Serif"/>
                <a:cs typeface="Microsoft Sans Serif"/>
              </a:rPr>
              <a:t> la</a:t>
            </a:r>
            <a:r>
              <a:rPr sz="650" dirty="0">
                <a:latin typeface="Microsoft Sans Serif"/>
                <a:cs typeface="Microsoft Sans Serif"/>
              </a:rPr>
              <a:t> </a:t>
            </a:r>
            <a:r>
              <a:rPr sz="650" spc="25" dirty="0">
                <a:latin typeface="Microsoft Sans Serif"/>
                <a:cs typeface="Microsoft Sans Serif"/>
              </a:rPr>
              <a:t>configuración</a:t>
            </a:r>
            <a:r>
              <a:rPr sz="650" dirty="0">
                <a:latin typeface="Microsoft Sans Serif"/>
                <a:cs typeface="Microsoft Sans Serif"/>
              </a:rPr>
              <a:t> </a:t>
            </a:r>
            <a:r>
              <a:rPr sz="650" spc="20" dirty="0">
                <a:latin typeface="Microsoft Sans Serif"/>
                <a:cs typeface="Microsoft Sans Serif"/>
              </a:rPr>
              <a:t>del</a:t>
            </a:r>
            <a:r>
              <a:rPr sz="650" dirty="0">
                <a:latin typeface="Microsoft Sans Serif"/>
                <a:cs typeface="Microsoft Sans Serif"/>
              </a:rPr>
              <a:t> </a:t>
            </a:r>
            <a:r>
              <a:rPr sz="650" spc="20" dirty="0">
                <a:latin typeface="Microsoft Sans Serif"/>
                <a:cs typeface="Microsoft Sans Serif"/>
              </a:rPr>
              <a:t>relé</a:t>
            </a:r>
            <a:r>
              <a:rPr sz="650" dirty="0">
                <a:latin typeface="Microsoft Sans Serif"/>
                <a:cs typeface="Microsoft Sans Serif"/>
              </a:rPr>
              <a:t> </a:t>
            </a:r>
            <a:r>
              <a:rPr sz="650" spc="20" dirty="0">
                <a:latin typeface="Microsoft Sans Serif"/>
                <a:cs typeface="Microsoft Sans Serif"/>
              </a:rPr>
              <a:t>de</a:t>
            </a:r>
            <a:r>
              <a:rPr sz="650" dirty="0">
                <a:latin typeface="Microsoft Sans Serif"/>
                <a:cs typeface="Microsoft Sans Serif"/>
              </a:rPr>
              <a:t> </a:t>
            </a:r>
            <a:r>
              <a:rPr sz="650" spc="25" dirty="0">
                <a:latin typeface="Microsoft Sans Serif"/>
                <a:cs typeface="Microsoft Sans Serif"/>
              </a:rPr>
              <a:t>pérdida</a:t>
            </a:r>
            <a:r>
              <a:rPr sz="650" spc="5" dirty="0">
                <a:latin typeface="Microsoft Sans Serif"/>
                <a:cs typeface="Microsoft Sans Serif"/>
              </a:rPr>
              <a:t> </a:t>
            </a:r>
            <a:r>
              <a:rPr sz="650" spc="20" dirty="0">
                <a:latin typeface="Microsoft Sans Serif"/>
                <a:cs typeface="Microsoft Sans Serif"/>
              </a:rPr>
              <a:t>de</a:t>
            </a:r>
            <a:r>
              <a:rPr sz="650" dirty="0">
                <a:latin typeface="Microsoft Sans Serif"/>
                <a:cs typeface="Microsoft Sans Serif"/>
              </a:rPr>
              <a:t> </a:t>
            </a:r>
            <a:r>
              <a:rPr sz="650" spc="25" dirty="0">
                <a:latin typeface="Microsoft Sans Serif"/>
                <a:cs typeface="Microsoft Sans Serif"/>
              </a:rPr>
              <a:t>campo</a:t>
            </a:r>
            <a:r>
              <a:rPr sz="650" dirty="0">
                <a:latin typeface="Microsoft Sans Serif"/>
                <a:cs typeface="Microsoft Sans Serif"/>
              </a:rPr>
              <a:t> </a:t>
            </a:r>
            <a:r>
              <a:rPr sz="650" spc="20" dirty="0">
                <a:latin typeface="Microsoft Sans Serif"/>
                <a:cs typeface="Microsoft Sans Serif"/>
              </a:rPr>
              <a:t>para</a:t>
            </a:r>
            <a:r>
              <a:rPr sz="650" dirty="0">
                <a:latin typeface="Microsoft Sans Serif"/>
                <a:cs typeface="Microsoft Sans Serif"/>
              </a:rPr>
              <a:t> </a:t>
            </a:r>
            <a:r>
              <a:rPr sz="650" spc="20" dirty="0">
                <a:latin typeface="Microsoft Sans Serif"/>
                <a:cs typeface="Microsoft Sans Serif"/>
              </a:rPr>
              <a:t>evitar</a:t>
            </a:r>
            <a:r>
              <a:rPr sz="650" dirty="0">
                <a:latin typeface="Microsoft Sans Serif"/>
                <a:cs typeface="Microsoft Sans Serif"/>
              </a:rPr>
              <a:t> </a:t>
            </a:r>
            <a:r>
              <a:rPr sz="650" spc="15" dirty="0">
                <a:latin typeface="Microsoft Sans Serif"/>
                <a:cs typeface="Microsoft Sans Serif"/>
              </a:rPr>
              <a:t>disparos</a:t>
            </a:r>
            <a:r>
              <a:rPr sz="650" dirty="0">
                <a:latin typeface="Microsoft Sans Serif"/>
                <a:cs typeface="Microsoft Sans Serif"/>
              </a:rPr>
              <a:t> </a:t>
            </a:r>
            <a:r>
              <a:rPr sz="650" spc="20" dirty="0">
                <a:latin typeface="Microsoft Sans Serif"/>
                <a:cs typeface="Microsoft Sans Serif"/>
              </a:rPr>
              <a:t>inadvertidos</a:t>
            </a:r>
            <a:r>
              <a:rPr sz="650" spc="5" dirty="0">
                <a:latin typeface="Microsoft Sans Serif"/>
                <a:cs typeface="Microsoft Sans Serif"/>
              </a:rPr>
              <a:t> </a:t>
            </a:r>
            <a:r>
              <a:rPr sz="650" spc="20" dirty="0">
                <a:latin typeface="Microsoft Sans Serif"/>
                <a:cs typeface="Microsoft Sans Serif"/>
              </a:rPr>
              <a:t>de </a:t>
            </a:r>
            <a:r>
              <a:rPr sz="650" spc="-160" dirty="0">
                <a:latin typeface="Microsoft Sans Serif"/>
                <a:cs typeface="Microsoft Sans Serif"/>
              </a:rPr>
              <a:t> </a:t>
            </a:r>
            <a:r>
              <a:rPr sz="650" spc="10" dirty="0">
                <a:latin typeface="Microsoft Sans Serif"/>
                <a:cs typeface="Microsoft Sans Serif"/>
              </a:rPr>
              <a:t>los </a:t>
            </a:r>
            <a:r>
              <a:rPr sz="650" spc="20" dirty="0">
                <a:latin typeface="Microsoft Sans Serif"/>
                <a:cs typeface="Microsoft Sans Serif"/>
              </a:rPr>
              <a:t>generadores </a:t>
            </a:r>
            <a:r>
              <a:rPr sz="650" spc="40" dirty="0">
                <a:latin typeface="Microsoft Sans Serif"/>
                <a:cs typeface="Microsoft Sans Serif"/>
              </a:rPr>
              <a:t>por </a:t>
            </a:r>
            <a:r>
              <a:rPr sz="650" spc="15" dirty="0">
                <a:latin typeface="Microsoft Sans Serif"/>
                <a:cs typeface="Microsoft Sans Serif"/>
              </a:rPr>
              <a:t>condiciones </a:t>
            </a:r>
            <a:r>
              <a:rPr sz="650" spc="20" dirty="0">
                <a:latin typeface="Microsoft Sans Serif"/>
                <a:cs typeface="Microsoft Sans Serif"/>
              </a:rPr>
              <a:t>de </a:t>
            </a:r>
            <a:r>
              <a:rPr sz="650" spc="15" dirty="0">
                <a:latin typeface="Microsoft Sans Serif"/>
                <a:cs typeface="Microsoft Sans Serif"/>
              </a:rPr>
              <a:t>falla </a:t>
            </a:r>
            <a:r>
              <a:rPr sz="650" spc="20" dirty="0">
                <a:latin typeface="Microsoft Sans Serif"/>
                <a:cs typeface="Microsoft Sans Serif"/>
              </a:rPr>
              <a:t>externas </a:t>
            </a:r>
            <a:r>
              <a:rPr sz="650" spc="35" dirty="0">
                <a:latin typeface="Microsoft Sans Serif"/>
                <a:cs typeface="Microsoft Sans Serif"/>
              </a:rPr>
              <a:t>no </a:t>
            </a:r>
            <a:r>
              <a:rPr sz="650" spc="15" dirty="0">
                <a:latin typeface="Microsoft Sans Serif"/>
                <a:cs typeface="Microsoft Sans Serif"/>
              </a:rPr>
              <a:t>relacionadas con </a:t>
            </a:r>
            <a:r>
              <a:rPr sz="650" spc="25" dirty="0">
                <a:latin typeface="Microsoft Sans Serif"/>
                <a:cs typeface="Microsoft Sans Serif"/>
              </a:rPr>
              <a:t>una </a:t>
            </a:r>
            <a:r>
              <a:rPr sz="650" spc="30" dirty="0">
                <a:latin typeface="Microsoft Sans Serif"/>
                <a:cs typeface="Microsoft Sans Serif"/>
              </a:rPr>
              <a:t> </a:t>
            </a:r>
            <a:r>
              <a:rPr sz="650" spc="20" dirty="0">
                <a:latin typeface="Microsoft Sans Serif"/>
                <a:cs typeface="Microsoft Sans Serif"/>
              </a:rPr>
              <a:t>condición</a:t>
            </a:r>
            <a:r>
              <a:rPr sz="650" spc="-10" dirty="0">
                <a:latin typeface="Microsoft Sans Serif"/>
                <a:cs typeface="Microsoft Sans Serif"/>
              </a:rPr>
              <a:t> </a:t>
            </a:r>
            <a:r>
              <a:rPr sz="650" spc="20" dirty="0">
                <a:latin typeface="Microsoft Sans Serif"/>
                <a:cs typeface="Microsoft Sans Serif"/>
              </a:rPr>
              <a:t>de</a:t>
            </a:r>
            <a:r>
              <a:rPr sz="650" spc="-5" dirty="0">
                <a:latin typeface="Microsoft Sans Serif"/>
                <a:cs typeface="Microsoft Sans Serif"/>
              </a:rPr>
              <a:t> </a:t>
            </a:r>
            <a:r>
              <a:rPr sz="650" spc="25" dirty="0">
                <a:latin typeface="Microsoft Sans Serif"/>
                <a:cs typeface="Microsoft Sans Serif"/>
              </a:rPr>
              <a:t>pérdida</a:t>
            </a:r>
            <a:r>
              <a:rPr sz="650" spc="-5" dirty="0">
                <a:latin typeface="Microsoft Sans Serif"/>
                <a:cs typeface="Microsoft Sans Serif"/>
              </a:rPr>
              <a:t> </a:t>
            </a:r>
            <a:r>
              <a:rPr sz="650" spc="20" dirty="0">
                <a:latin typeface="Microsoft Sans Serif"/>
                <a:cs typeface="Microsoft Sans Serif"/>
              </a:rPr>
              <a:t>de</a:t>
            </a:r>
            <a:r>
              <a:rPr sz="650" spc="-5" dirty="0">
                <a:latin typeface="Microsoft Sans Serif"/>
                <a:cs typeface="Microsoft Sans Serif"/>
              </a:rPr>
              <a:t> </a:t>
            </a:r>
            <a:r>
              <a:rPr sz="650" spc="20" dirty="0">
                <a:latin typeface="Microsoft Sans Serif"/>
                <a:cs typeface="Microsoft Sans Serif"/>
              </a:rPr>
              <a:t>campo.</a:t>
            </a:r>
            <a:endParaRPr sz="650">
              <a:latin typeface="Microsoft Sans Serif"/>
              <a:cs typeface="Microsoft Sans Serif"/>
            </a:endParaRPr>
          </a:p>
        </p:txBody>
      </p:sp>
      <p:sp>
        <p:nvSpPr>
          <p:cNvPr id="51" name="object 51"/>
          <p:cNvSpPr txBox="1"/>
          <p:nvPr/>
        </p:nvSpPr>
        <p:spPr>
          <a:xfrm>
            <a:off x="3866898" y="2747018"/>
            <a:ext cx="381265" cy="137858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60960" marR="30480" indent="-23495">
              <a:lnSpc>
                <a:spcPct val="124600"/>
              </a:lnSpc>
              <a:spcBef>
                <a:spcPts val="100"/>
              </a:spcBef>
            </a:pPr>
            <a:r>
              <a:rPr sz="650" spc="-55" dirty="0">
                <a:latin typeface="Microsoft Sans Serif"/>
                <a:cs typeface="Microsoft Sans Serif"/>
              </a:rPr>
              <a:t>X</a:t>
            </a:r>
            <a:r>
              <a:rPr sz="650" spc="-150" dirty="0">
                <a:latin typeface="Microsoft Sans Serif"/>
                <a:cs typeface="Microsoft Sans Serif"/>
              </a:rPr>
              <a:t>′</a:t>
            </a:r>
            <a:r>
              <a:rPr sz="600" spc="22" baseline="-27777" dirty="0">
                <a:latin typeface="Microsoft Sans Serif"/>
                <a:cs typeface="Microsoft Sans Serif"/>
              </a:rPr>
              <a:t>d  </a:t>
            </a:r>
            <a:r>
              <a:rPr sz="650" spc="10" dirty="0">
                <a:latin typeface="Microsoft Sans Serif"/>
                <a:cs typeface="Microsoft Sans Serif"/>
              </a:rPr>
              <a:t>2</a:t>
            </a:r>
            <a:endParaRPr sz="650">
              <a:latin typeface="Microsoft Sans Serif"/>
              <a:cs typeface="Microsoft Sans Serif"/>
            </a:endParaRPr>
          </a:p>
        </p:txBody>
      </p:sp>
      <p:sp>
        <p:nvSpPr>
          <p:cNvPr id="52" name="object 52"/>
          <p:cNvSpPr txBox="1"/>
          <p:nvPr/>
        </p:nvSpPr>
        <p:spPr>
          <a:xfrm>
            <a:off x="1415188" y="4669300"/>
            <a:ext cx="6415769" cy="129651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 marR="5080">
              <a:lnSpc>
                <a:spcPct val="138100"/>
              </a:lnSpc>
              <a:spcBef>
                <a:spcPts val="100"/>
              </a:spcBef>
            </a:pPr>
            <a:r>
              <a:rPr sz="550" spc="-5" dirty="0">
                <a:latin typeface="Microsoft Sans Serif"/>
                <a:cs typeface="Microsoft Sans Serif"/>
              </a:rPr>
              <a:t>Fig.</a:t>
            </a:r>
            <a:r>
              <a:rPr sz="550" spc="5" dirty="0">
                <a:latin typeface="Microsoft Sans Serif"/>
                <a:cs typeface="Microsoft Sans Serif"/>
              </a:rPr>
              <a:t> </a:t>
            </a:r>
            <a:r>
              <a:rPr sz="550" dirty="0">
                <a:latin typeface="Microsoft Sans Serif"/>
                <a:cs typeface="Microsoft Sans Serif"/>
              </a:rPr>
              <a:t>6.</a:t>
            </a:r>
            <a:r>
              <a:rPr sz="550" spc="5" dirty="0">
                <a:latin typeface="Microsoft Sans Serif"/>
                <a:cs typeface="Microsoft Sans Serif"/>
              </a:rPr>
              <a:t> </a:t>
            </a:r>
            <a:r>
              <a:rPr sz="550" spc="10" dirty="0">
                <a:latin typeface="Microsoft Sans Serif"/>
                <a:cs typeface="Microsoft Sans Serif"/>
              </a:rPr>
              <a:t>Protección</a:t>
            </a:r>
            <a:r>
              <a:rPr sz="550" spc="5" dirty="0">
                <a:latin typeface="Microsoft Sans Serif"/>
                <a:cs typeface="Microsoft Sans Serif"/>
              </a:rPr>
              <a:t> </a:t>
            </a:r>
            <a:r>
              <a:rPr sz="550" spc="20" dirty="0">
                <a:latin typeface="Microsoft Sans Serif"/>
                <a:cs typeface="Microsoft Sans Serif"/>
              </a:rPr>
              <a:t>contra</a:t>
            </a:r>
            <a:r>
              <a:rPr sz="550" spc="10" dirty="0">
                <a:latin typeface="Microsoft Sans Serif"/>
                <a:cs typeface="Microsoft Sans Serif"/>
              </a:rPr>
              <a:t> </a:t>
            </a:r>
            <a:r>
              <a:rPr sz="550" spc="20" dirty="0">
                <a:latin typeface="Microsoft Sans Serif"/>
                <a:cs typeface="Microsoft Sans Serif"/>
              </a:rPr>
              <a:t>pérdida</a:t>
            </a:r>
            <a:r>
              <a:rPr sz="550" spc="5" dirty="0">
                <a:latin typeface="Microsoft Sans Serif"/>
                <a:cs typeface="Microsoft Sans Serif"/>
              </a:rPr>
              <a:t> </a:t>
            </a:r>
            <a:r>
              <a:rPr sz="550" spc="15" dirty="0">
                <a:latin typeface="Microsoft Sans Serif"/>
                <a:cs typeface="Microsoft Sans Serif"/>
              </a:rPr>
              <a:t>de</a:t>
            </a:r>
            <a:r>
              <a:rPr sz="550" spc="5" dirty="0">
                <a:latin typeface="Microsoft Sans Serif"/>
                <a:cs typeface="Microsoft Sans Serif"/>
              </a:rPr>
              <a:t> </a:t>
            </a:r>
            <a:r>
              <a:rPr sz="550" spc="20" dirty="0">
                <a:latin typeface="Microsoft Sans Serif"/>
                <a:cs typeface="Microsoft Sans Serif"/>
              </a:rPr>
              <a:t>campo</a:t>
            </a:r>
            <a:r>
              <a:rPr sz="550" spc="10" dirty="0">
                <a:latin typeface="Microsoft Sans Serif"/>
                <a:cs typeface="Microsoft Sans Serif"/>
              </a:rPr>
              <a:t> </a:t>
            </a:r>
            <a:r>
              <a:rPr sz="550" spc="20" dirty="0">
                <a:latin typeface="Microsoft Sans Serif"/>
                <a:cs typeface="Microsoft Sans Serif"/>
              </a:rPr>
              <a:t>mediante</a:t>
            </a:r>
            <a:r>
              <a:rPr sz="550" spc="5" dirty="0">
                <a:latin typeface="Microsoft Sans Serif"/>
                <a:cs typeface="Microsoft Sans Serif"/>
              </a:rPr>
              <a:t> </a:t>
            </a:r>
            <a:r>
              <a:rPr sz="550" spc="15" dirty="0">
                <a:latin typeface="Microsoft Sans Serif"/>
                <a:cs typeface="Microsoft Sans Serif"/>
              </a:rPr>
              <a:t>relé</a:t>
            </a:r>
            <a:r>
              <a:rPr sz="550" spc="5" dirty="0">
                <a:latin typeface="Microsoft Sans Serif"/>
                <a:cs typeface="Microsoft Sans Serif"/>
              </a:rPr>
              <a:t> </a:t>
            </a:r>
            <a:r>
              <a:rPr sz="550" spc="15" dirty="0">
                <a:latin typeface="Microsoft Sans Serif"/>
                <a:cs typeface="Microsoft Sans Serif"/>
              </a:rPr>
              <a:t>de</a:t>
            </a:r>
            <a:r>
              <a:rPr sz="550" spc="5" dirty="0">
                <a:latin typeface="Microsoft Sans Serif"/>
                <a:cs typeface="Microsoft Sans Serif"/>
              </a:rPr>
              <a:t> </a:t>
            </a:r>
            <a:r>
              <a:rPr sz="550" spc="15" dirty="0">
                <a:latin typeface="Microsoft Sans Serif"/>
                <a:cs typeface="Microsoft Sans Serif"/>
              </a:rPr>
              <a:t>impedancia</a:t>
            </a:r>
            <a:r>
              <a:rPr sz="550" spc="10" dirty="0">
                <a:latin typeface="Microsoft Sans Serif"/>
                <a:cs typeface="Microsoft Sans Serif"/>
              </a:rPr>
              <a:t> </a:t>
            </a:r>
            <a:r>
              <a:rPr sz="550" spc="5" dirty="0">
                <a:latin typeface="Microsoft Sans Serif"/>
                <a:cs typeface="Microsoft Sans Serif"/>
              </a:rPr>
              <a:t>y </a:t>
            </a:r>
            <a:r>
              <a:rPr sz="550" spc="20" dirty="0">
                <a:latin typeface="Microsoft Sans Serif"/>
                <a:cs typeface="Microsoft Sans Serif"/>
              </a:rPr>
              <a:t>elemento </a:t>
            </a:r>
            <a:r>
              <a:rPr sz="550" spc="-130" dirty="0">
                <a:latin typeface="Microsoft Sans Serif"/>
                <a:cs typeface="Microsoft Sans Serif"/>
              </a:rPr>
              <a:t> </a:t>
            </a:r>
            <a:r>
              <a:rPr sz="550" spc="15" dirty="0">
                <a:latin typeface="Microsoft Sans Serif"/>
                <a:cs typeface="Microsoft Sans Serif"/>
              </a:rPr>
              <a:t>direccional</a:t>
            </a:r>
            <a:endParaRPr sz="550">
              <a:latin typeface="Microsoft Sans Serif"/>
              <a:cs typeface="Microsoft Sans Serif"/>
            </a:endParaRPr>
          </a:p>
        </p:txBody>
      </p:sp>
      <p:sp>
        <p:nvSpPr>
          <p:cNvPr id="53" name="object 53"/>
          <p:cNvSpPr txBox="1"/>
          <p:nvPr/>
        </p:nvSpPr>
        <p:spPr>
          <a:xfrm>
            <a:off x="9089610" y="4798008"/>
            <a:ext cx="7346290" cy="92910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079500">
              <a:lnSpc>
                <a:spcPct val="100000"/>
              </a:lnSpc>
              <a:spcBef>
                <a:spcPts val="100"/>
              </a:spcBef>
            </a:pPr>
            <a:r>
              <a:rPr sz="700" spc="-5" dirty="0">
                <a:latin typeface="Microsoft Sans Serif"/>
                <a:cs typeface="Microsoft Sans Serif"/>
              </a:rPr>
              <a:t>VI. </a:t>
            </a:r>
            <a:r>
              <a:rPr sz="700" spc="55" dirty="0">
                <a:latin typeface="Microsoft Sans Serif"/>
                <a:cs typeface="Microsoft Sans Serif"/>
              </a:rPr>
              <a:t>t</a:t>
            </a:r>
            <a:r>
              <a:rPr sz="550" spc="-45" dirty="0">
                <a:latin typeface="Microsoft Sans Serif"/>
                <a:cs typeface="Microsoft Sans Serif"/>
              </a:rPr>
              <a:t>EXCELENTE</a:t>
            </a:r>
            <a:r>
              <a:rPr sz="700" spc="-30" dirty="0">
                <a:latin typeface="Microsoft Sans Serif"/>
                <a:cs typeface="Microsoft Sans Serif"/>
              </a:rPr>
              <a:t>METRO</a:t>
            </a:r>
            <a:r>
              <a:rPr sz="550" spc="-5" dirty="0">
                <a:latin typeface="Microsoft Sans Serif"/>
                <a:cs typeface="Microsoft Sans Serif"/>
              </a:rPr>
              <a:t>ODA</a:t>
            </a:r>
            <a:endParaRPr sz="550">
              <a:latin typeface="Microsoft Sans Serif"/>
              <a:cs typeface="Microsoft Sans Serif"/>
            </a:endParaRPr>
          </a:p>
          <a:p>
            <a:pPr marL="12700" marR="5080" indent="153670">
              <a:lnSpc>
                <a:spcPct val="154100"/>
              </a:lnSpc>
              <a:spcBef>
                <a:spcPts val="325"/>
              </a:spcBef>
            </a:pPr>
            <a:r>
              <a:rPr sz="650" spc="-10" dirty="0">
                <a:latin typeface="Microsoft Sans Serif"/>
                <a:cs typeface="Microsoft Sans Serif"/>
              </a:rPr>
              <a:t>La </a:t>
            </a:r>
            <a:r>
              <a:rPr sz="650" spc="20" dirty="0">
                <a:latin typeface="Microsoft Sans Serif"/>
                <a:cs typeface="Microsoft Sans Serif"/>
              </a:rPr>
              <a:t>protección de </a:t>
            </a:r>
            <a:r>
              <a:rPr sz="650" spc="25" dirty="0">
                <a:latin typeface="Microsoft Sans Serif"/>
                <a:cs typeface="Microsoft Sans Serif"/>
              </a:rPr>
              <a:t>pérdida </a:t>
            </a:r>
            <a:r>
              <a:rPr sz="650" spc="20" dirty="0">
                <a:latin typeface="Microsoft Sans Serif"/>
                <a:cs typeface="Microsoft Sans Serif"/>
              </a:rPr>
              <a:t>de </a:t>
            </a:r>
            <a:r>
              <a:rPr sz="650" spc="25" dirty="0">
                <a:latin typeface="Microsoft Sans Serif"/>
                <a:cs typeface="Microsoft Sans Serif"/>
              </a:rPr>
              <a:t>campo </a:t>
            </a:r>
            <a:r>
              <a:rPr sz="650" spc="30" dirty="0">
                <a:latin typeface="Microsoft Sans Serif"/>
                <a:cs typeface="Microsoft Sans Serif"/>
              </a:rPr>
              <a:t>normalmente </a:t>
            </a:r>
            <a:r>
              <a:rPr sz="650" spc="10" dirty="0">
                <a:latin typeface="Microsoft Sans Serif"/>
                <a:cs typeface="Microsoft Sans Serif"/>
              </a:rPr>
              <a:t>está </a:t>
            </a:r>
            <a:r>
              <a:rPr sz="650" spc="15" dirty="0">
                <a:latin typeface="Microsoft Sans Serif"/>
                <a:cs typeface="Microsoft Sans Serif"/>
              </a:rPr>
              <a:t>conectada </a:t>
            </a:r>
            <a:r>
              <a:rPr sz="650" spc="20" dirty="0">
                <a:latin typeface="Microsoft Sans Serif"/>
                <a:cs typeface="Microsoft Sans Serif"/>
              </a:rPr>
              <a:t>para </a:t>
            </a:r>
            <a:r>
              <a:rPr sz="650" spc="25" dirty="0">
                <a:latin typeface="Microsoft Sans Serif"/>
                <a:cs typeface="Microsoft Sans Serif"/>
              </a:rPr>
              <a:t> </a:t>
            </a:r>
            <a:r>
              <a:rPr sz="650" spc="20" dirty="0">
                <a:latin typeface="Microsoft Sans Serif"/>
                <a:cs typeface="Microsoft Sans Serif"/>
              </a:rPr>
              <a:t>disparar </a:t>
            </a:r>
            <a:r>
              <a:rPr sz="650" dirty="0">
                <a:latin typeface="Microsoft Sans Serif"/>
                <a:cs typeface="Microsoft Sans Serif"/>
              </a:rPr>
              <a:t>el(los) </a:t>
            </a:r>
            <a:r>
              <a:rPr sz="650" spc="15" dirty="0">
                <a:latin typeface="Microsoft Sans Serif"/>
                <a:cs typeface="Microsoft Sans Serif"/>
              </a:rPr>
              <a:t>disyuntor(es) </a:t>
            </a:r>
            <a:r>
              <a:rPr sz="650" spc="20" dirty="0">
                <a:latin typeface="Microsoft Sans Serif"/>
                <a:cs typeface="Microsoft Sans Serif"/>
              </a:rPr>
              <a:t>del </a:t>
            </a:r>
            <a:r>
              <a:rPr sz="650" spc="25" dirty="0">
                <a:latin typeface="Microsoft Sans Serif"/>
                <a:cs typeface="Microsoft Sans Serif"/>
              </a:rPr>
              <a:t>generador </a:t>
            </a:r>
            <a:r>
              <a:rPr sz="650" spc="20" dirty="0">
                <a:latin typeface="Microsoft Sans Serif"/>
                <a:cs typeface="Microsoft Sans Serif"/>
              </a:rPr>
              <a:t>principal, </a:t>
            </a:r>
            <a:r>
              <a:rPr sz="650" spc="10" dirty="0">
                <a:latin typeface="Microsoft Sans Serif"/>
                <a:cs typeface="Microsoft Sans Serif"/>
              </a:rPr>
              <a:t>el </a:t>
            </a:r>
            <a:r>
              <a:rPr sz="650" spc="25" dirty="0">
                <a:latin typeface="Microsoft Sans Serif"/>
                <a:cs typeface="Microsoft Sans Serif"/>
              </a:rPr>
              <a:t>disyuntor </a:t>
            </a:r>
            <a:r>
              <a:rPr sz="650" spc="20" dirty="0">
                <a:latin typeface="Microsoft Sans Serif"/>
                <a:cs typeface="Microsoft Sans Serif"/>
              </a:rPr>
              <a:t>de </a:t>
            </a:r>
            <a:r>
              <a:rPr sz="650" spc="25" dirty="0">
                <a:latin typeface="Microsoft Sans Serif"/>
                <a:cs typeface="Microsoft Sans Serif"/>
              </a:rPr>
              <a:t>campo </a:t>
            </a:r>
            <a:r>
              <a:rPr sz="650" spc="5" dirty="0">
                <a:latin typeface="Microsoft Sans Serif"/>
                <a:cs typeface="Microsoft Sans Serif"/>
              </a:rPr>
              <a:t>y </a:t>
            </a:r>
            <a:r>
              <a:rPr sz="650" spc="10" dirty="0">
                <a:latin typeface="Microsoft Sans Serif"/>
                <a:cs typeface="Microsoft Sans Serif"/>
              </a:rPr>
              <a:t>los </a:t>
            </a:r>
            <a:r>
              <a:rPr sz="650" spc="-160" dirty="0">
                <a:latin typeface="Microsoft Sans Serif"/>
                <a:cs typeface="Microsoft Sans Serif"/>
              </a:rPr>
              <a:t> </a:t>
            </a:r>
            <a:r>
              <a:rPr sz="650" spc="15" dirty="0">
                <a:latin typeface="Microsoft Sans Serif"/>
                <a:cs typeface="Microsoft Sans Serif"/>
              </a:rPr>
              <a:t>auxiliares </a:t>
            </a:r>
            <a:r>
              <a:rPr sz="650" spc="20" dirty="0">
                <a:latin typeface="Microsoft Sans Serif"/>
                <a:cs typeface="Microsoft Sans Serif"/>
              </a:rPr>
              <a:t>de </a:t>
            </a:r>
            <a:r>
              <a:rPr sz="650" spc="10" dirty="0">
                <a:latin typeface="Microsoft Sans Serif"/>
                <a:cs typeface="Microsoft Sans Serif"/>
              </a:rPr>
              <a:t>la </a:t>
            </a:r>
            <a:r>
              <a:rPr sz="650" spc="25" dirty="0">
                <a:latin typeface="Microsoft Sans Serif"/>
                <a:cs typeface="Microsoft Sans Serif"/>
              </a:rPr>
              <a:t>unidad </a:t>
            </a:r>
            <a:r>
              <a:rPr sz="650" spc="20" dirty="0">
                <a:latin typeface="Microsoft Sans Serif"/>
                <a:cs typeface="Microsoft Sans Serif"/>
              </a:rPr>
              <a:t>de transferencia. </a:t>
            </a:r>
            <a:r>
              <a:rPr sz="650" spc="-30" dirty="0">
                <a:latin typeface="Microsoft Sans Serif"/>
                <a:cs typeface="Microsoft Sans Serif"/>
              </a:rPr>
              <a:t>El </a:t>
            </a:r>
            <a:r>
              <a:rPr sz="650" spc="25" dirty="0">
                <a:latin typeface="Microsoft Sans Serif"/>
                <a:cs typeface="Microsoft Sans Serif"/>
              </a:rPr>
              <a:t>disyuntor </a:t>
            </a:r>
            <a:r>
              <a:rPr sz="650" spc="20" dirty="0">
                <a:latin typeface="Microsoft Sans Serif"/>
                <a:cs typeface="Microsoft Sans Serif"/>
              </a:rPr>
              <a:t>de </a:t>
            </a:r>
            <a:r>
              <a:rPr sz="650" spc="25" dirty="0">
                <a:latin typeface="Microsoft Sans Serif"/>
                <a:cs typeface="Microsoft Sans Serif"/>
              </a:rPr>
              <a:t>campo </a:t>
            </a:r>
            <a:r>
              <a:rPr sz="650" spc="-5" dirty="0">
                <a:latin typeface="Microsoft Sans Serif"/>
                <a:cs typeface="Microsoft Sans Serif"/>
              </a:rPr>
              <a:t>se </a:t>
            </a:r>
            <a:r>
              <a:rPr sz="650" spc="20" dirty="0">
                <a:latin typeface="Microsoft Sans Serif"/>
                <a:cs typeface="Microsoft Sans Serif"/>
              </a:rPr>
              <a:t>dispara para </a:t>
            </a:r>
            <a:r>
              <a:rPr sz="650" spc="25" dirty="0">
                <a:latin typeface="Microsoft Sans Serif"/>
                <a:cs typeface="Microsoft Sans Serif"/>
              </a:rPr>
              <a:t> minimizar </a:t>
            </a:r>
            <a:r>
              <a:rPr sz="650" spc="10" dirty="0">
                <a:latin typeface="Microsoft Sans Serif"/>
                <a:cs typeface="Microsoft Sans Serif"/>
              </a:rPr>
              <a:t>el </a:t>
            </a:r>
            <a:r>
              <a:rPr sz="650" spc="25" dirty="0">
                <a:latin typeface="Microsoft Sans Serif"/>
                <a:cs typeface="Microsoft Sans Serif"/>
              </a:rPr>
              <a:t>daño </a:t>
            </a:r>
            <a:r>
              <a:rPr sz="650" spc="10" dirty="0">
                <a:latin typeface="Microsoft Sans Serif"/>
                <a:cs typeface="Microsoft Sans Serif"/>
              </a:rPr>
              <a:t>al </a:t>
            </a:r>
            <a:r>
              <a:rPr sz="650" spc="25" dirty="0">
                <a:latin typeface="Microsoft Sans Serif"/>
                <a:cs typeface="Microsoft Sans Serif"/>
              </a:rPr>
              <a:t>campo </a:t>
            </a:r>
            <a:r>
              <a:rPr sz="650" spc="20" dirty="0">
                <a:latin typeface="Microsoft Sans Serif"/>
                <a:cs typeface="Microsoft Sans Serif"/>
              </a:rPr>
              <a:t>del </a:t>
            </a:r>
            <a:r>
              <a:rPr sz="650" spc="40" dirty="0">
                <a:latin typeface="Microsoft Sans Serif"/>
                <a:cs typeface="Microsoft Sans Serif"/>
              </a:rPr>
              <a:t>rotor </a:t>
            </a:r>
            <a:r>
              <a:rPr sz="650" spc="20" dirty="0">
                <a:latin typeface="Microsoft Sans Serif"/>
                <a:cs typeface="Microsoft Sans Serif"/>
              </a:rPr>
              <a:t>cuando </a:t>
            </a:r>
            <a:r>
              <a:rPr sz="650" spc="25" dirty="0">
                <a:latin typeface="Microsoft Sans Serif"/>
                <a:cs typeface="Microsoft Sans Serif"/>
              </a:rPr>
              <a:t>una pérdida </a:t>
            </a:r>
            <a:r>
              <a:rPr sz="650" spc="20" dirty="0">
                <a:latin typeface="Microsoft Sans Serif"/>
                <a:cs typeface="Microsoft Sans Serif"/>
              </a:rPr>
              <a:t>de </a:t>
            </a:r>
            <a:r>
              <a:rPr sz="650" spc="25" dirty="0">
                <a:latin typeface="Microsoft Sans Serif"/>
                <a:cs typeface="Microsoft Sans Serif"/>
              </a:rPr>
              <a:t>campo </a:t>
            </a:r>
            <a:r>
              <a:rPr sz="650" spc="-5" dirty="0">
                <a:latin typeface="Microsoft Sans Serif"/>
                <a:cs typeface="Microsoft Sans Serif"/>
              </a:rPr>
              <a:t>es </a:t>
            </a:r>
            <a:r>
              <a:rPr sz="650" spc="5" dirty="0">
                <a:latin typeface="Microsoft Sans Serif"/>
                <a:cs typeface="Microsoft Sans Serif"/>
              </a:rPr>
              <a:t>causada </a:t>
            </a:r>
            <a:r>
              <a:rPr sz="650" spc="10" dirty="0">
                <a:latin typeface="Microsoft Sans Serif"/>
                <a:cs typeface="Microsoft Sans Serif"/>
              </a:rPr>
              <a:t> </a:t>
            </a:r>
            <a:r>
              <a:rPr sz="650" spc="40" dirty="0">
                <a:latin typeface="Microsoft Sans Serif"/>
                <a:cs typeface="Microsoft Sans Serif"/>
              </a:rPr>
              <a:t>por un </a:t>
            </a:r>
            <a:r>
              <a:rPr sz="650" spc="25" dirty="0">
                <a:latin typeface="Microsoft Sans Serif"/>
                <a:cs typeface="Microsoft Sans Serif"/>
              </a:rPr>
              <a:t>cortocircuito </a:t>
            </a:r>
            <a:r>
              <a:rPr sz="650" spc="20" dirty="0">
                <a:latin typeface="Microsoft Sans Serif"/>
                <a:cs typeface="Microsoft Sans Serif"/>
              </a:rPr>
              <a:t>en </a:t>
            </a:r>
            <a:r>
              <a:rPr sz="650" spc="10" dirty="0">
                <a:latin typeface="Microsoft Sans Serif"/>
                <a:cs typeface="Microsoft Sans Serif"/>
              </a:rPr>
              <a:t>el </a:t>
            </a:r>
            <a:r>
              <a:rPr sz="650" spc="25" dirty="0">
                <a:latin typeface="Microsoft Sans Serif"/>
                <a:cs typeface="Microsoft Sans Serif"/>
              </a:rPr>
              <a:t>campo </a:t>
            </a:r>
            <a:r>
              <a:rPr sz="650" spc="20" dirty="0">
                <a:latin typeface="Microsoft Sans Serif"/>
                <a:cs typeface="Microsoft Sans Serif"/>
              </a:rPr>
              <a:t>del </a:t>
            </a:r>
            <a:r>
              <a:rPr sz="650" spc="40" dirty="0">
                <a:latin typeface="Microsoft Sans Serif"/>
                <a:cs typeface="Microsoft Sans Serif"/>
              </a:rPr>
              <a:t>rotor </a:t>
            </a:r>
            <a:r>
              <a:rPr sz="650" spc="30" dirty="0">
                <a:latin typeface="Microsoft Sans Serif"/>
                <a:cs typeface="Microsoft Sans Serif"/>
              </a:rPr>
              <a:t>o </a:t>
            </a:r>
            <a:r>
              <a:rPr sz="650" spc="25" dirty="0">
                <a:latin typeface="Microsoft Sans Serif"/>
                <a:cs typeface="Microsoft Sans Serif"/>
              </a:rPr>
              <a:t>una </a:t>
            </a:r>
            <a:r>
              <a:rPr sz="650" spc="10" dirty="0">
                <a:latin typeface="Microsoft Sans Serif"/>
                <a:cs typeface="Microsoft Sans Serif"/>
              </a:rPr>
              <a:t>descarga </a:t>
            </a:r>
            <a:r>
              <a:rPr sz="650" spc="25" dirty="0">
                <a:latin typeface="Microsoft Sans Serif"/>
                <a:cs typeface="Microsoft Sans Serif"/>
              </a:rPr>
              <a:t>disruptiva </a:t>
            </a:r>
            <a:r>
              <a:rPr sz="650" spc="20" dirty="0">
                <a:latin typeface="Microsoft Sans Serif"/>
                <a:cs typeface="Microsoft Sans Serif"/>
              </a:rPr>
              <a:t>del anillo </a:t>
            </a:r>
            <a:r>
              <a:rPr sz="650" spc="25" dirty="0">
                <a:latin typeface="Microsoft Sans Serif"/>
                <a:cs typeface="Microsoft Sans Serif"/>
              </a:rPr>
              <a:t> </a:t>
            </a:r>
            <a:r>
              <a:rPr sz="650" spc="15" dirty="0">
                <a:latin typeface="Microsoft Sans Serif"/>
                <a:cs typeface="Microsoft Sans Serif"/>
              </a:rPr>
              <a:t>colector.</a:t>
            </a:r>
            <a:r>
              <a:rPr sz="650" dirty="0">
                <a:latin typeface="Microsoft Sans Serif"/>
                <a:cs typeface="Microsoft Sans Serif"/>
              </a:rPr>
              <a:t> Con </a:t>
            </a:r>
            <a:r>
              <a:rPr sz="650" spc="10" dirty="0">
                <a:latin typeface="Microsoft Sans Serif"/>
                <a:cs typeface="Microsoft Sans Serif"/>
              </a:rPr>
              <a:t>este</a:t>
            </a:r>
            <a:r>
              <a:rPr sz="650" dirty="0">
                <a:latin typeface="Microsoft Sans Serif"/>
                <a:cs typeface="Microsoft Sans Serif"/>
              </a:rPr>
              <a:t> </a:t>
            </a:r>
            <a:r>
              <a:rPr sz="650" spc="20" dirty="0">
                <a:latin typeface="Microsoft Sans Serif"/>
                <a:cs typeface="Microsoft Sans Serif"/>
              </a:rPr>
              <a:t>enfoque,</a:t>
            </a:r>
            <a:r>
              <a:rPr sz="650" spc="5" dirty="0">
                <a:latin typeface="Microsoft Sans Serif"/>
                <a:cs typeface="Microsoft Sans Serif"/>
              </a:rPr>
              <a:t> </a:t>
            </a:r>
            <a:r>
              <a:rPr sz="650" dirty="0">
                <a:latin typeface="Microsoft Sans Serif"/>
                <a:cs typeface="Microsoft Sans Serif"/>
              </a:rPr>
              <a:t>si </a:t>
            </a:r>
            <a:r>
              <a:rPr sz="650" spc="10" dirty="0">
                <a:latin typeface="Microsoft Sans Serif"/>
                <a:cs typeface="Microsoft Sans Serif"/>
              </a:rPr>
              <a:t>la</a:t>
            </a:r>
            <a:r>
              <a:rPr sz="650" dirty="0">
                <a:latin typeface="Microsoft Sans Serif"/>
                <a:cs typeface="Microsoft Sans Serif"/>
              </a:rPr>
              <a:t> </a:t>
            </a:r>
            <a:r>
              <a:rPr sz="650" spc="25" dirty="0">
                <a:latin typeface="Microsoft Sans Serif"/>
                <a:cs typeface="Microsoft Sans Serif"/>
              </a:rPr>
              <a:t>pérdida</a:t>
            </a:r>
            <a:r>
              <a:rPr sz="650" spc="5" dirty="0">
                <a:latin typeface="Microsoft Sans Serif"/>
                <a:cs typeface="Microsoft Sans Serif"/>
              </a:rPr>
              <a:t> </a:t>
            </a:r>
            <a:r>
              <a:rPr sz="650" spc="20" dirty="0">
                <a:latin typeface="Microsoft Sans Serif"/>
                <a:cs typeface="Microsoft Sans Serif"/>
              </a:rPr>
              <a:t>de</a:t>
            </a:r>
            <a:r>
              <a:rPr sz="650" dirty="0">
                <a:latin typeface="Microsoft Sans Serif"/>
                <a:cs typeface="Microsoft Sans Serif"/>
              </a:rPr>
              <a:t> </a:t>
            </a:r>
            <a:r>
              <a:rPr sz="650" spc="25" dirty="0">
                <a:latin typeface="Microsoft Sans Serif"/>
                <a:cs typeface="Microsoft Sans Serif"/>
              </a:rPr>
              <a:t>campo</a:t>
            </a:r>
            <a:r>
              <a:rPr sz="650" dirty="0">
                <a:latin typeface="Microsoft Sans Serif"/>
                <a:cs typeface="Microsoft Sans Serif"/>
              </a:rPr>
              <a:t> </a:t>
            </a:r>
            <a:r>
              <a:rPr sz="650" spc="25" dirty="0">
                <a:latin typeface="Microsoft Sans Serif"/>
                <a:cs typeface="Microsoft Sans Serif"/>
              </a:rPr>
              <a:t>fue</a:t>
            </a:r>
            <a:r>
              <a:rPr sz="650" spc="5" dirty="0">
                <a:latin typeface="Microsoft Sans Serif"/>
                <a:cs typeface="Microsoft Sans Serif"/>
              </a:rPr>
              <a:t> causada</a:t>
            </a:r>
            <a:r>
              <a:rPr sz="650" dirty="0">
                <a:latin typeface="Microsoft Sans Serif"/>
                <a:cs typeface="Microsoft Sans Serif"/>
              </a:rPr>
              <a:t> </a:t>
            </a:r>
            <a:r>
              <a:rPr sz="650" spc="40" dirty="0">
                <a:latin typeface="Microsoft Sans Serif"/>
                <a:cs typeface="Microsoft Sans Serif"/>
              </a:rPr>
              <a:t>por</a:t>
            </a:r>
            <a:r>
              <a:rPr sz="650" dirty="0">
                <a:latin typeface="Microsoft Sans Serif"/>
                <a:cs typeface="Microsoft Sans Serif"/>
              </a:rPr>
              <a:t> </a:t>
            </a:r>
            <a:r>
              <a:rPr sz="650" spc="25" dirty="0">
                <a:latin typeface="Microsoft Sans Serif"/>
                <a:cs typeface="Microsoft Sans Serif"/>
              </a:rPr>
              <a:t>una</a:t>
            </a:r>
            <a:r>
              <a:rPr sz="650" dirty="0">
                <a:latin typeface="Microsoft Sans Serif"/>
                <a:cs typeface="Microsoft Sans Serif"/>
              </a:rPr>
              <a:t> </a:t>
            </a:r>
            <a:r>
              <a:rPr sz="650" spc="20" dirty="0">
                <a:latin typeface="Microsoft Sans Serif"/>
                <a:cs typeface="Microsoft Sans Serif"/>
              </a:rPr>
              <a:t>condición </a:t>
            </a:r>
            <a:r>
              <a:rPr sz="650" spc="-155" dirty="0">
                <a:latin typeface="Microsoft Sans Serif"/>
                <a:cs typeface="Microsoft Sans Serif"/>
              </a:rPr>
              <a:t> </a:t>
            </a:r>
            <a:r>
              <a:rPr sz="650" spc="20" dirty="0">
                <a:latin typeface="Microsoft Sans Serif"/>
                <a:cs typeface="Microsoft Sans Serif"/>
              </a:rPr>
              <a:t>fácilmente remediable, </a:t>
            </a:r>
            <a:r>
              <a:rPr sz="650" spc="40" dirty="0">
                <a:latin typeface="Microsoft Sans Serif"/>
                <a:cs typeface="Microsoft Sans Serif"/>
              </a:rPr>
              <a:t>un </a:t>
            </a:r>
            <a:r>
              <a:rPr sz="650" spc="25" dirty="0">
                <a:latin typeface="Microsoft Sans Serif"/>
                <a:cs typeface="Microsoft Sans Serif"/>
              </a:rPr>
              <a:t>generador compuesto </a:t>
            </a:r>
            <a:r>
              <a:rPr sz="650" spc="20" dirty="0">
                <a:latin typeface="Microsoft Sans Serif"/>
                <a:cs typeface="Microsoft Sans Serif"/>
              </a:rPr>
              <a:t>en </a:t>
            </a:r>
            <a:r>
              <a:rPr sz="650" spc="30" dirty="0">
                <a:latin typeface="Microsoft Sans Serif"/>
                <a:cs typeface="Microsoft Sans Serif"/>
              </a:rPr>
              <a:t>tándem podría </a:t>
            </a:r>
            <a:r>
              <a:rPr sz="650" spc="35" dirty="0">
                <a:latin typeface="Microsoft Sans Serif"/>
                <a:cs typeface="Microsoft Sans Serif"/>
              </a:rPr>
              <a:t> </a:t>
            </a:r>
            <a:r>
              <a:rPr sz="650" spc="15" dirty="0">
                <a:latin typeface="Microsoft Sans Serif"/>
                <a:cs typeface="Microsoft Sans Serif"/>
              </a:rPr>
              <a:t>resincronizarse </a:t>
            </a:r>
            <a:r>
              <a:rPr sz="650" spc="25" dirty="0">
                <a:latin typeface="Microsoft Sans Serif"/>
                <a:cs typeface="Microsoft Sans Serif"/>
              </a:rPr>
              <a:t>rápidamente </a:t>
            </a:r>
            <a:r>
              <a:rPr sz="650" spc="15" dirty="0">
                <a:latin typeface="Microsoft Sans Serif"/>
                <a:cs typeface="Microsoft Sans Serif"/>
              </a:rPr>
              <a:t>con </a:t>
            </a:r>
            <a:r>
              <a:rPr sz="650" spc="10" dirty="0">
                <a:latin typeface="Microsoft Sans Serif"/>
                <a:cs typeface="Microsoft Sans Serif"/>
              </a:rPr>
              <a:t>el sistema. </a:t>
            </a:r>
            <a:r>
              <a:rPr sz="650" spc="-10" dirty="0">
                <a:latin typeface="Microsoft Sans Serif"/>
                <a:cs typeface="Microsoft Sans Serif"/>
              </a:rPr>
              <a:t>Este </a:t>
            </a:r>
            <a:r>
              <a:rPr sz="650" spc="25" dirty="0">
                <a:latin typeface="Microsoft Sans Serif"/>
                <a:cs typeface="Microsoft Sans Serif"/>
              </a:rPr>
              <a:t>enfoque puede </a:t>
            </a:r>
            <a:r>
              <a:rPr sz="650" spc="35" dirty="0">
                <a:latin typeface="Microsoft Sans Serif"/>
                <a:cs typeface="Microsoft Sans Serif"/>
              </a:rPr>
              <a:t>no </a:t>
            </a:r>
            <a:r>
              <a:rPr sz="650" spc="10" dirty="0">
                <a:latin typeface="Microsoft Sans Serif"/>
                <a:cs typeface="Microsoft Sans Serif"/>
              </a:rPr>
              <a:t>ser aplicable </a:t>
            </a:r>
            <a:r>
              <a:rPr sz="650" spc="15" dirty="0">
                <a:latin typeface="Microsoft Sans Serif"/>
                <a:cs typeface="Microsoft Sans Serif"/>
              </a:rPr>
              <a:t> con </a:t>
            </a:r>
            <a:r>
              <a:rPr sz="650" spc="10" dirty="0">
                <a:latin typeface="Microsoft Sans Serif"/>
                <a:cs typeface="Microsoft Sans Serif"/>
              </a:rPr>
              <a:t>calderas </a:t>
            </a:r>
            <a:r>
              <a:rPr sz="650" spc="20" dirty="0">
                <a:latin typeface="Microsoft Sans Serif"/>
                <a:cs typeface="Microsoft Sans Serif"/>
              </a:rPr>
              <a:t>de </a:t>
            </a:r>
            <a:r>
              <a:rPr sz="650" spc="40" dirty="0">
                <a:latin typeface="Microsoft Sans Serif"/>
                <a:cs typeface="Microsoft Sans Serif"/>
              </a:rPr>
              <a:t>un </a:t>
            </a:r>
            <a:r>
              <a:rPr sz="650" spc="15" dirty="0">
                <a:latin typeface="Microsoft Sans Serif"/>
                <a:cs typeface="Microsoft Sans Serif"/>
              </a:rPr>
              <a:t>solo </a:t>
            </a:r>
            <a:r>
              <a:rPr sz="650" spc="10" dirty="0">
                <a:latin typeface="Microsoft Sans Serif"/>
                <a:cs typeface="Microsoft Sans Serif"/>
              </a:rPr>
              <a:t>paso, </a:t>
            </a:r>
            <a:r>
              <a:rPr sz="650" spc="20" dirty="0">
                <a:latin typeface="Microsoft Sans Serif"/>
                <a:cs typeface="Microsoft Sans Serif"/>
              </a:rPr>
              <a:t>unidades de compuestos </a:t>
            </a:r>
            <a:r>
              <a:rPr sz="650" spc="10" dirty="0">
                <a:latin typeface="Microsoft Sans Serif"/>
                <a:cs typeface="Microsoft Sans Serif"/>
              </a:rPr>
              <a:t>cruzados </a:t>
            </a:r>
            <a:r>
              <a:rPr sz="650" spc="30" dirty="0">
                <a:latin typeface="Microsoft Sans Serif"/>
                <a:cs typeface="Microsoft Sans Serif"/>
              </a:rPr>
              <a:t>o </a:t>
            </a:r>
            <a:r>
              <a:rPr sz="650" spc="10" dirty="0">
                <a:latin typeface="Microsoft Sans Serif"/>
                <a:cs typeface="Microsoft Sans Serif"/>
              </a:rPr>
              <a:t>aquellas </a:t>
            </a:r>
            <a:r>
              <a:rPr sz="650" spc="15" dirty="0">
                <a:latin typeface="Microsoft Sans Serif"/>
                <a:cs typeface="Microsoft Sans Serif"/>
              </a:rPr>
              <a:t> </a:t>
            </a:r>
            <a:r>
              <a:rPr sz="650" spc="20" dirty="0">
                <a:latin typeface="Microsoft Sans Serif"/>
                <a:cs typeface="Microsoft Sans Serif"/>
              </a:rPr>
              <a:t>unidades</a:t>
            </a:r>
            <a:r>
              <a:rPr sz="650" spc="-5" dirty="0">
                <a:latin typeface="Microsoft Sans Serif"/>
                <a:cs typeface="Microsoft Sans Serif"/>
              </a:rPr>
              <a:t> </a:t>
            </a:r>
            <a:r>
              <a:rPr sz="650" spc="25" dirty="0">
                <a:latin typeface="Microsoft Sans Serif"/>
                <a:cs typeface="Microsoft Sans Serif"/>
              </a:rPr>
              <a:t>que</a:t>
            </a:r>
            <a:r>
              <a:rPr sz="650" dirty="0">
                <a:latin typeface="Microsoft Sans Serif"/>
                <a:cs typeface="Microsoft Sans Serif"/>
              </a:rPr>
              <a:t> </a:t>
            </a:r>
            <a:r>
              <a:rPr sz="650" spc="35" dirty="0">
                <a:latin typeface="Microsoft Sans Serif"/>
                <a:cs typeface="Microsoft Sans Serif"/>
              </a:rPr>
              <a:t>no</a:t>
            </a:r>
            <a:r>
              <a:rPr sz="650" dirty="0">
                <a:latin typeface="Microsoft Sans Serif"/>
                <a:cs typeface="Microsoft Sans Serif"/>
              </a:rPr>
              <a:t> </a:t>
            </a:r>
            <a:r>
              <a:rPr sz="650" spc="25" dirty="0">
                <a:latin typeface="Microsoft Sans Serif"/>
                <a:cs typeface="Microsoft Sans Serif"/>
              </a:rPr>
              <a:t>pueden</a:t>
            </a:r>
            <a:r>
              <a:rPr sz="650" spc="-5" dirty="0">
                <a:latin typeface="Microsoft Sans Serif"/>
                <a:cs typeface="Microsoft Sans Serif"/>
              </a:rPr>
              <a:t> </a:t>
            </a:r>
            <a:r>
              <a:rPr sz="650" spc="30" dirty="0">
                <a:latin typeface="Microsoft Sans Serif"/>
                <a:cs typeface="Microsoft Sans Serif"/>
              </a:rPr>
              <a:t>transferir</a:t>
            </a:r>
            <a:r>
              <a:rPr sz="650" dirty="0">
                <a:latin typeface="Microsoft Sans Serif"/>
                <a:cs typeface="Microsoft Sans Serif"/>
              </a:rPr>
              <a:t> </a:t>
            </a:r>
            <a:r>
              <a:rPr sz="650" spc="15" dirty="0">
                <a:latin typeface="Microsoft Sans Serif"/>
                <a:cs typeface="Microsoft Sans Serif"/>
              </a:rPr>
              <a:t>suficientes</a:t>
            </a:r>
            <a:r>
              <a:rPr sz="650" dirty="0">
                <a:latin typeface="Microsoft Sans Serif"/>
                <a:cs typeface="Microsoft Sans Serif"/>
              </a:rPr>
              <a:t> </a:t>
            </a:r>
            <a:r>
              <a:rPr sz="650" spc="10" dirty="0">
                <a:latin typeface="Microsoft Sans Serif"/>
                <a:cs typeface="Microsoft Sans Serif"/>
              </a:rPr>
              <a:t>cargas</a:t>
            </a:r>
            <a:r>
              <a:rPr sz="650" dirty="0">
                <a:latin typeface="Microsoft Sans Serif"/>
                <a:cs typeface="Microsoft Sans Serif"/>
              </a:rPr>
              <a:t> </a:t>
            </a:r>
            <a:r>
              <a:rPr sz="650" spc="15" dirty="0">
                <a:latin typeface="Microsoft Sans Serif"/>
                <a:cs typeface="Microsoft Sans Serif"/>
              </a:rPr>
              <a:t>auxiliares</a:t>
            </a:r>
            <a:r>
              <a:rPr sz="650" spc="-5" dirty="0">
                <a:latin typeface="Microsoft Sans Serif"/>
                <a:cs typeface="Microsoft Sans Serif"/>
              </a:rPr>
              <a:t> </a:t>
            </a:r>
            <a:r>
              <a:rPr sz="650" spc="20" dirty="0">
                <a:latin typeface="Microsoft Sans Serif"/>
                <a:cs typeface="Microsoft Sans Serif"/>
              </a:rPr>
              <a:t>para</a:t>
            </a:r>
            <a:r>
              <a:rPr sz="650" dirty="0">
                <a:latin typeface="Microsoft Sans Serif"/>
                <a:cs typeface="Microsoft Sans Serif"/>
              </a:rPr>
              <a:t> </a:t>
            </a:r>
            <a:r>
              <a:rPr sz="650" spc="30" dirty="0">
                <a:latin typeface="Microsoft Sans Serif"/>
                <a:cs typeface="Microsoft Sans Serif"/>
              </a:rPr>
              <a:t>mantener</a:t>
            </a:r>
            <a:r>
              <a:rPr sz="650" dirty="0">
                <a:latin typeface="Microsoft Sans Serif"/>
                <a:cs typeface="Microsoft Sans Serif"/>
              </a:rPr>
              <a:t> </a:t>
            </a:r>
            <a:r>
              <a:rPr sz="650" spc="10" dirty="0">
                <a:latin typeface="Microsoft Sans Serif"/>
                <a:cs typeface="Microsoft Sans Serif"/>
              </a:rPr>
              <a:t>la </a:t>
            </a:r>
            <a:r>
              <a:rPr sz="650" spc="-160" dirty="0">
                <a:latin typeface="Microsoft Sans Serif"/>
                <a:cs typeface="Microsoft Sans Serif"/>
              </a:rPr>
              <a:t> </a:t>
            </a:r>
            <a:r>
              <a:rPr sz="650" spc="15" dirty="0">
                <a:latin typeface="Microsoft Sans Serif"/>
                <a:cs typeface="Microsoft Sans Serif"/>
              </a:rPr>
              <a:t>caldera </a:t>
            </a:r>
            <a:r>
              <a:rPr sz="650" spc="5" dirty="0">
                <a:latin typeface="Microsoft Sans Serif"/>
                <a:cs typeface="Microsoft Sans Serif"/>
              </a:rPr>
              <a:t>y </a:t>
            </a:r>
            <a:r>
              <a:rPr sz="650" spc="10" dirty="0">
                <a:latin typeface="Microsoft Sans Serif"/>
                <a:cs typeface="Microsoft Sans Serif"/>
              </a:rPr>
              <a:t>los sistemas </a:t>
            </a:r>
            <a:r>
              <a:rPr sz="650" spc="20" dirty="0">
                <a:latin typeface="Microsoft Sans Serif"/>
                <a:cs typeface="Microsoft Sans Serif"/>
              </a:rPr>
              <a:t>de combustible. </a:t>
            </a:r>
            <a:r>
              <a:rPr sz="650" spc="-20" dirty="0">
                <a:latin typeface="Microsoft Sans Serif"/>
                <a:cs typeface="Microsoft Sans Serif"/>
              </a:rPr>
              <a:t>En </a:t>
            </a:r>
            <a:r>
              <a:rPr sz="650" spc="10" dirty="0">
                <a:latin typeface="Microsoft Sans Serif"/>
                <a:cs typeface="Microsoft Sans Serif"/>
              </a:rPr>
              <a:t>estos </a:t>
            </a:r>
            <a:r>
              <a:rPr sz="650" spc="-5" dirty="0">
                <a:latin typeface="Microsoft Sans Serif"/>
                <a:cs typeface="Microsoft Sans Serif"/>
              </a:rPr>
              <a:t>casos, </a:t>
            </a:r>
            <a:r>
              <a:rPr sz="650" spc="30" dirty="0">
                <a:latin typeface="Microsoft Sans Serif"/>
                <a:cs typeface="Microsoft Sans Serif"/>
              </a:rPr>
              <a:t>también </a:t>
            </a:r>
            <a:r>
              <a:rPr sz="650" spc="-5" dirty="0">
                <a:latin typeface="Microsoft Sans Serif"/>
                <a:cs typeface="Microsoft Sans Serif"/>
              </a:rPr>
              <a:t>se </a:t>
            </a:r>
            <a:r>
              <a:rPr sz="650" spc="20" dirty="0">
                <a:latin typeface="Microsoft Sans Serif"/>
                <a:cs typeface="Microsoft Sans Serif"/>
              </a:rPr>
              <a:t>disparan </a:t>
            </a:r>
            <a:r>
              <a:rPr sz="650" dirty="0">
                <a:latin typeface="Microsoft Sans Serif"/>
                <a:cs typeface="Microsoft Sans Serif"/>
              </a:rPr>
              <a:t>las </a:t>
            </a:r>
            <a:r>
              <a:rPr sz="650" spc="5" dirty="0">
                <a:latin typeface="Microsoft Sans Serif"/>
                <a:cs typeface="Microsoft Sans Serif"/>
              </a:rPr>
              <a:t> </a:t>
            </a:r>
            <a:r>
              <a:rPr sz="650" spc="10" dirty="0">
                <a:latin typeface="Microsoft Sans Serif"/>
                <a:cs typeface="Microsoft Sans Serif"/>
              </a:rPr>
              <a:t>válvulas</a:t>
            </a:r>
            <a:r>
              <a:rPr sz="650" spc="-10" dirty="0">
                <a:latin typeface="Microsoft Sans Serif"/>
                <a:cs typeface="Microsoft Sans Serif"/>
              </a:rPr>
              <a:t> </a:t>
            </a:r>
            <a:r>
              <a:rPr sz="650" spc="20" dirty="0">
                <a:latin typeface="Microsoft Sans Serif"/>
                <a:cs typeface="Microsoft Sans Serif"/>
              </a:rPr>
              <a:t>de</a:t>
            </a:r>
            <a:r>
              <a:rPr sz="650" spc="-5" dirty="0">
                <a:latin typeface="Microsoft Sans Serif"/>
                <a:cs typeface="Microsoft Sans Serif"/>
              </a:rPr>
              <a:t> </a:t>
            </a:r>
            <a:r>
              <a:rPr sz="650" spc="20" dirty="0">
                <a:latin typeface="Microsoft Sans Serif"/>
                <a:cs typeface="Microsoft Sans Serif"/>
              </a:rPr>
              <a:t>cierre</a:t>
            </a:r>
            <a:r>
              <a:rPr sz="650" spc="-5" dirty="0">
                <a:latin typeface="Microsoft Sans Serif"/>
                <a:cs typeface="Microsoft Sans Serif"/>
              </a:rPr>
              <a:t> </a:t>
            </a:r>
            <a:r>
              <a:rPr sz="650" spc="20" dirty="0">
                <a:latin typeface="Microsoft Sans Serif"/>
                <a:cs typeface="Microsoft Sans Serif"/>
              </a:rPr>
              <a:t>de</a:t>
            </a:r>
            <a:r>
              <a:rPr sz="650" spc="-5" dirty="0">
                <a:latin typeface="Microsoft Sans Serif"/>
                <a:cs typeface="Microsoft Sans Serif"/>
              </a:rPr>
              <a:t> </a:t>
            </a:r>
            <a:r>
              <a:rPr sz="650" spc="10" dirty="0">
                <a:latin typeface="Microsoft Sans Serif"/>
                <a:cs typeface="Microsoft Sans Serif"/>
              </a:rPr>
              <a:t>la</a:t>
            </a:r>
            <a:r>
              <a:rPr sz="650" spc="-5" dirty="0">
                <a:latin typeface="Microsoft Sans Serif"/>
                <a:cs typeface="Microsoft Sans Serif"/>
              </a:rPr>
              <a:t> </a:t>
            </a:r>
            <a:r>
              <a:rPr sz="650" spc="30" dirty="0">
                <a:latin typeface="Microsoft Sans Serif"/>
                <a:cs typeface="Microsoft Sans Serif"/>
              </a:rPr>
              <a:t>turbina.</a:t>
            </a:r>
            <a:endParaRPr sz="650">
              <a:latin typeface="Microsoft Sans Serif"/>
              <a:cs typeface="Microsoft Sans Serif"/>
            </a:endParaRPr>
          </a:p>
        </p:txBody>
      </p:sp>
      <p:sp>
        <p:nvSpPr>
          <p:cNvPr id="54" name="object 54"/>
          <p:cNvSpPr txBox="1"/>
          <p:nvPr/>
        </p:nvSpPr>
        <p:spPr>
          <a:xfrm>
            <a:off x="1415216" y="4967101"/>
            <a:ext cx="7362358" cy="782907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 marR="5080" indent="154940">
              <a:lnSpc>
                <a:spcPct val="143000"/>
              </a:lnSpc>
              <a:spcBef>
                <a:spcPts val="100"/>
              </a:spcBef>
            </a:pPr>
            <a:r>
              <a:rPr sz="700" spc="-20" dirty="0">
                <a:latin typeface="Microsoft Sans Serif"/>
                <a:cs typeface="Microsoft Sans Serif"/>
              </a:rPr>
              <a:t>En </a:t>
            </a:r>
            <a:r>
              <a:rPr sz="700" spc="10" dirty="0">
                <a:latin typeface="Microsoft Sans Serif"/>
                <a:cs typeface="Microsoft Sans Serif"/>
              </a:rPr>
              <a:t>la </a:t>
            </a:r>
            <a:r>
              <a:rPr sz="700" spc="-5" dirty="0">
                <a:latin typeface="Microsoft Sans Serif"/>
                <a:cs typeface="Microsoft Sans Serif"/>
              </a:rPr>
              <a:t>Fig. </a:t>
            </a:r>
            <a:r>
              <a:rPr sz="700" spc="10" dirty="0">
                <a:latin typeface="Microsoft Sans Serif"/>
                <a:cs typeface="Microsoft Sans Serif"/>
              </a:rPr>
              <a:t>6 </a:t>
            </a:r>
            <a:r>
              <a:rPr sz="700" spc="-5" dirty="0">
                <a:latin typeface="Microsoft Sans Serif"/>
                <a:cs typeface="Microsoft Sans Serif"/>
              </a:rPr>
              <a:t>se </a:t>
            </a:r>
            <a:r>
              <a:rPr sz="700" spc="25" dirty="0">
                <a:latin typeface="Microsoft Sans Serif"/>
                <a:cs typeface="Microsoft Sans Serif"/>
              </a:rPr>
              <a:t>ilustra </a:t>
            </a:r>
            <a:r>
              <a:rPr sz="700" spc="40" dirty="0">
                <a:latin typeface="Microsoft Sans Serif"/>
                <a:cs typeface="Microsoft Sans Serif"/>
              </a:rPr>
              <a:t>un </a:t>
            </a:r>
            <a:r>
              <a:rPr sz="700" spc="20" dirty="0">
                <a:latin typeface="Microsoft Sans Serif"/>
                <a:cs typeface="Microsoft Sans Serif"/>
              </a:rPr>
              <a:t>esquema </a:t>
            </a:r>
            <a:r>
              <a:rPr sz="700" spc="25" dirty="0">
                <a:latin typeface="Microsoft Sans Serif"/>
                <a:cs typeface="Microsoft Sans Serif"/>
              </a:rPr>
              <a:t>bien coordinado. </a:t>
            </a:r>
            <a:r>
              <a:rPr sz="700" spc="-30" dirty="0">
                <a:latin typeface="Microsoft Sans Serif"/>
                <a:cs typeface="Microsoft Sans Serif"/>
              </a:rPr>
              <a:t>El </a:t>
            </a:r>
            <a:r>
              <a:rPr sz="700" spc="-20" dirty="0">
                <a:latin typeface="Microsoft Sans Serif"/>
                <a:cs typeface="Microsoft Sans Serif"/>
              </a:rPr>
              <a:t>MEL </a:t>
            </a:r>
            <a:r>
              <a:rPr sz="700" spc="-5" dirty="0">
                <a:latin typeface="Microsoft Sans Serif"/>
                <a:cs typeface="Microsoft Sans Serif"/>
              </a:rPr>
              <a:t>se </a:t>
            </a:r>
            <a:r>
              <a:rPr sz="700" spc="10" dirty="0">
                <a:latin typeface="Microsoft Sans Serif"/>
                <a:cs typeface="Microsoft Sans Serif"/>
              </a:rPr>
              <a:t>establece </a:t>
            </a:r>
            <a:r>
              <a:rPr sz="700" spc="15" dirty="0">
                <a:latin typeface="Microsoft Sans Serif"/>
                <a:cs typeface="Microsoft Sans Serif"/>
              </a:rPr>
              <a:t> </a:t>
            </a:r>
            <a:r>
              <a:rPr sz="700" spc="30" dirty="0">
                <a:latin typeface="Microsoft Sans Serif"/>
                <a:cs typeface="Microsoft Sans Serif"/>
              </a:rPr>
              <a:t>fuera </a:t>
            </a:r>
            <a:r>
              <a:rPr sz="700" spc="20" dirty="0">
                <a:latin typeface="Microsoft Sans Serif"/>
                <a:cs typeface="Microsoft Sans Serif"/>
              </a:rPr>
              <a:t>de </a:t>
            </a:r>
            <a:r>
              <a:rPr sz="700" spc="10" dirty="0">
                <a:latin typeface="Microsoft Sans Serif"/>
                <a:cs typeface="Microsoft Sans Serif"/>
              </a:rPr>
              <a:t>la </a:t>
            </a:r>
            <a:r>
              <a:rPr sz="700" spc="15" dirty="0">
                <a:latin typeface="Microsoft Sans Serif"/>
                <a:cs typeface="Microsoft Sans Serif"/>
              </a:rPr>
              <a:t>curva </a:t>
            </a:r>
            <a:r>
              <a:rPr sz="700" spc="20" dirty="0">
                <a:latin typeface="Microsoft Sans Serif"/>
                <a:cs typeface="Microsoft Sans Serif"/>
              </a:rPr>
              <a:t>de </a:t>
            </a:r>
            <a:r>
              <a:rPr sz="700" spc="10" dirty="0">
                <a:latin typeface="Microsoft Sans Serif"/>
                <a:cs typeface="Microsoft Sans Serif"/>
              </a:rPr>
              <a:t>capacidad </a:t>
            </a:r>
            <a:r>
              <a:rPr sz="700" spc="20" dirty="0">
                <a:latin typeface="Microsoft Sans Serif"/>
                <a:cs typeface="Microsoft Sans Serif"/>
              </a:rPr>
              <a:t>de </a:t>
            </a:r>
            <a:r>
              <a:rPr sz="700" spc="10" dirty="0">
                <a:latin typeface="Microsoft Sans Serif"/>
                <a:cs typeface="Microsoft Sans Serif"/>
              </a:rPr>
              <a:t>la </a:t>
            </a:r>
            <a:r>
              <a:rPr sz="700" spc="30" dirty="0">
                <a:latin typeface="Microsoft Sans Serif"/>
                <a:cs typeface="Microsoft Sans Serif"/>
              </a:rPr>
              <a:t>máquina </a:t>
            </a:r>
            <a:r>
              <a:rPr sz="700" spc="25" dirty="0">
                <a:latin typeface="Microsoft Sans Serif"/>
                <a:cs typeface="Microsoft Sans Serif"/>
              </a:rPr>
              <a:t>para </a:t>
            </a:r>
            <a:r>
              <a:rPr sz="700" spc="20" dirty="0">
                <a:latin typeface="Microsoft Sans Serif"/>
                <a:cs typeface="Microsoft Sans Serif"/>
              </a:rPr>
              <a:t>evitar </a:t>
            </a:r>
            <a:r>
              <a:rPr sz="700" spc="10" dirty="0">
                <a:latin typeface="Microsoft Sans Serif"/>
                <a:cs typeface="Microsoft Sans Serif"/>
              </a:rPr>
              <a:t>la </a:t>
            </a:r>
            <a:r>
              <a:rPr sz="700" spc="25" dirty="0">
                <a:latin typeface="Microsoft Sans Serif"/>
                <a:cs typeface="Microsoft Sans Serif"/>
              </a:rPr>
              <a:t>operación </a:t>
            </a:r>
            <a:r>
              <a:rPr sz="700" spc="20" dirty="0">
                <a:latin typeface="Microsoft Sans Serif"/>
                <a:cs typeface="Microsoft Sans Serif"/>
              </a:rPr>
              <a:t>en </a:t>
            </a:r>
            <a:r>
              <a:rPr sz="700" spc="10" dirty="0">
                <a:latin typeface="Microsoft Sans Serif"/>
                <a:cs typeface="Microsoft Sans Serif"/>
              </a:rPr>
              <a:t>la </a:t>
            </a:r>
            <a:r>
              <a:rPr sz="700" spc="-175" dirty="0">
                <a:latin typeface="Microsoft Sans Serif"/>
                <a:cs typeface="Microsoft Sans Serif"/>
              </a:rPr>
              <a:t> </a:t>
            </a:r>
            <a:r>
              <a:rPr sz="700" spc="30" dirty="0">
                <a:latin typeface="Microsoft Sans Serif"/>
                <a:cs typeface="Microsoft Sans Serif"/>
              </a:rPr>
              <a:t>región </a:t>
            </a:r>
            <a:r>
              <a:rPr sz="700" spc="20" dirty="0">
                <a:latin typeface="Microsoft Sans Serif"/>
                <a:cs typeface="Microsoft Sans Serif"/>
              </a:rPr>
              <a:t>de </a:t>
            </a:r>
            <a:r>
              <a:rPr sz="700" spc="30" dirty="0">
                <a:latin typeface="Microsoft Sans Serif"/>
                <a:cs typeface="Microsoft Sans Serif"/>
              </a:rPr>
              <a:t>daño </a:t>
            </a:r>
            <a:r>
              <a:rPr sz="700" spc="20" dirty="0">
                <a:latin typeface="Microsoft Sans Serif"/>
                <a:cs typeface="Microsoft Sans Serif"/>
              </a:rPr>
              <a:t>del </a:t>
            </a:r>
            <a:r>
              <a:rPr sz="700" spc="35" dirty="0">
                <a:latin typeface="Microsoft Sans Serif"/>
                <a:cs typeface="Microsoft Sans Serif"/>
              </a:rPr>
              <a:t>hierro </a:t>
            </a:r>
            <a:r>
              <a:rPr sz="700" spc="20" dirty="0">
                <a:latin typeface="Microsoft Sans Serif"/>
                <a:cs typeface="Microsoft Sans Serif"/>
              </a:rPr>
              <a:t>del </a:t>
            </a:r>
            <a:r>
              <a:rPr sz="700" spc="35" dirty="0">
                <a:latin typeface="Microsoft Sans Serif"/>
                <a:cs typeface="Microsoft Sans Serif"/>
              </a:rPr>
              <a:t>extremo </a:t>
            </a:r>
            <a:r>
              <a:rPr sz="700" spc="20" dirty="0">
                <a:latin typeface="Microsoft Sans Serif"/>
                <a:cs typeface="Microsoft Sans Serif"/>
              </a:rPr>
              <a:t>del </a:t>
            </a:r>
            <a:r>
              <a:rPr sz="700" spc="25" dirty="0">
                <a:latin typeface="Microsoft Sans Serif"/>
                <a:cs typeface="Microsoft Sans Serif"/>
              </a:rPr>
              <a:t>estator </a:t>
            </a:r>
            <a:r>
              <a:rPr sz="700" spc="20" dirty="0">
                <a:latin typeface="Microsoft Sans Serif"/>
                <a:cs typeface="Microsoft Sans Serif"/>
              </a:rPr>
              <a:t>de </a:t>
            </a:r>
            <a:r>
              <a:rPr sz="700" spc="10" dirty="0">
                <a:latin typeface="Microsoft Sans Serif"/>
                <a:cs typeface="Microsoft Sans Serif"/>
              </a:rPr>
              <a:t>la </a:t>
            </a:r>
            <a:r>
              <a:rPr sz="700" spc="15" dirty="0">
                <a:latin typeface="Microsoft Sans Serif"/>
                <a:cs typeface="Microsoft Sans Serif"/>
              </a:rPr>
              <a:t>curva </a:t>
            </a:r>
            <a:r>
              <a:rPr sz="700" spc="20" dirty="0">
                <a:latin typeface="Microsoft Sans Serif"/>
                <a:cs typeface="Microsoft Sans Serif"/>
              </a:rPr>
              <a:t>de </a:t>
            </a:r>
            <a:r>
              <a:rPr sz="700" spc="10" dirty="0">
                <a:latin typeface="Microsoft Sans Serif"/>
                <a:cs typeface="Microsoft Sans Serif"/>
              </a:rPr>
              <a:t>capacidad </a:t>
            </a:r>
            <a:r>
              <a:rPr sz="700" spc="15" dirty="0">
                <a:latin typeface="Microsoft Sans Serif"/>
                <a:cs typeface="Microsoft Sans Serif"/>
              </a:rPr>
              <a:t> </a:t>
            </a:r>
            <a:r>
              <a:rPr sz="700" spc="20" dirty="0">
                <a:latin typeface="Microsoft Sans Serif"/>
                <a:cs typeface="Microsoft Sans Serif"/>
              </a:rPr>
              <a:t>de </a:t>
            </a:r>
            <a:r>
              <a:rPr sz="700" spc="10" dirty="0">
                <a:latin typeface="Microsoft Sans Serif"/>
                <a:cs typeface="Microsoft Sans Serif"/>
              </a:rPr>
              <a:t>la </a:t>
            </a:r>
            <a:r>
              <a:rPr sz="700" spc="25" dirty="0">
                <a:latin typeface="Microsoft Sans Serif"/>
                <a:cs typeface="Microsoft Sans Serif"/>
              </a:rPr>
              <a:t>máquina, </a:t>
            </a:r>
            <a:r>
              <a:rPr sz="700" dirty="0">
                <a:latin typeface="Microsoft Sans Serif"/>
                <a:cs typeface="Microsoft Sans Serif"/>
              </a:rPr>
              <a:t>así </a:t>
            </a:r>
            <a:r>
              <a:rPr sz="700" spc="30" dirty="0">
                <a:latin typeface="Microsoft Sans Serif"/>
                <a:cs typeface="Microsoft Sans Serif"/>
              </a:rPr>
              <a:t>como </a:t>
            </a:r>
            <a:r>
              <a:rPr sz="700" spc="10" dirty="0">
                <a:latin typeface="Microsoft Sans Serif"/>
                <a:cs typeface="Microsoft Sans Serif"/>
              </a:rPr>
              <a:t>el </a:t>
            </a:r>
            <a:r>
              <a:rPr sz="700" spc="-60" dirty="0">
                <a:latin typeface="Microsoft Sans Serif"/>
                <a:cs typeface="Microsoft Sans Serif"/>
              </a:rPr>
              <a:t>SSSL, </a:t>
            </a:r>
            <a:r>
              <a:rPr sz="700" spc="25" dirty="0">
                <a:latin typeface="Microsoft Sans Serif"/>
                <a:cs typeface="Microsoft Sans Serif"/>
              </a:rPr>
              <a:t>para reducir </a:t>
            </a:r>
            <a:r>
              <a:rPr sz="700" spc="10" dirty="0">
                <a:latin typeface="Microsoft Sans Serif"/>
                <a:cs typeface="Microsoft Sans Serif"/>
              </a:rPr>
              <a:t>la </a:t>
            </a:r>
            <a:r>
              <a:rPr sz="700" spc="20" dirty="0">
                <a:latin typeface="Microsoft Sans Serif"/>
                <a:cs typeface="Microsoft Sans Serif"/>
              </a:rPr>
              <a:t>posibilidad de </a:t>
            </a:r>
            <a:r>
              <a:rPr sz="700" spc="5" dirty="0">
                <a:latin typeface="Microsoft Sans Serif"/>
                <a:cs typeface="Microsoft Sans Serif"/>
              </a:rPr>
              <a:t>salirse. </a:t>
            </a:r>
            <a:r>
              <a:rPr sz="700" spc="20" dirty="0">
                <a:latin typeface="Microsoft Sans Serif"/>
                <a:cs typeface="Microsoft Sans Serif"/>
              </a:rPr>
              <a:t>de </a:t>
            </a:r>
            <a:r>
              <a:rPr sz="700" spc="25" dirty="0">
                <a:latin typeface="Microsoft Sans Serif"/>
                <a:cs typeface="Microsoft Sans Serif"/>
              </a:rPr>
              <a:t> </a:t>
            </a:r>
            <a:r>
              <a:rPr sz="700" spc="10" dirty="0">
                <a:latin typeface="Microsoft Sans Serif"/>
                <a:cs typeface="Microsoft Sans Serif"/>
              </a:rPr>
              <a:t>paso. </a:t>
            </a:r>
            <a:r>
              <a:rPr sz="700" spc="-10" dirty="0">
                <a:latin typeface="Microsoft Sans Serif"/>
                <a:cs typeface="Microsoft Sans Serif"/>
              </a:rPr>
              <a:t>La </a:t>
            </a:r>
            <a:r>
              <a:rPr sz="700" spc="15" dirty="0">
                <a:latin typeface="Microsoft Sans Serif"/>
                <a:cs typeface="Microsoft Sans Serif"/>
              </a:rPr>
              <a:t>característica </a:t>
            </a:r>
            <a:r>
              <a:rPr sz="700" spc="20" dirty="0">
                <a:latin typeface="Microsoft Sans Serif"/>
                <a:cs typeface="Microsoft Sans Serif"/>
              </a:rPr>
              <a:t>de </a:t>
            </a:r>
            <a:r>
              <a:rPr sz="700" spc="25" dirty="0">
                <a:latin typeface="Microsoft Sans Serif"/>
                <a:cs typeface="Microsoft Sans Serif"/>
              </a:rPr>
              <a:t>pérdida </a:t>
            </a:r>
            <a:r>
              <a:rPr sz="700" spc="20" dirty="0">
                <a:latin typeface="Microsoft Sans Serif"/>
                <a:cs typeface="Microsoft Sans Serif"/>
              </a:rPr>
              <a:t>de </a:t>
            </a:r>
            <a:r>
              <a:rPr sz="700" spc="25" dirty="0">
                <a:latin typeface="Microsoft Sans Serif"/>
                <a:cs typeface="Microsoft Sans Serif"/>
              </a:rPr>
              <a:t>campo </a:t>
            </a:r>
            <a:r>
              <a:rPr sz="700" spc="-5" dirty="0">
                <a:latin typeface="Microsoft Sans Serif"/>
                <a:cs typeface="Microsoft Sans Serif"/>
              </a:rPr>
              <a:t>se </a:t>
            </a:r>
            <a:r>
              <a:rPr sz="700" spc="10" dirty="0">
                <a:latin typeface="Microsoft Sans Serif"/>
                <a:cs typeface="Microsoft Sans Serif"/>
              </a:rPr>
              <a:t>establece </a:t>
            </a:r>
            <a:r>
              <a:rPr sz="700" spc="30" dirty="0">
                <a:latin typeface="Microsoft Sans Serif"/>
                <a:cs typeface="Microsoft Sans Serif"/>
              </a:rPr>
              <a:t>entre </a:t>
            </a:r>
            <a:r>
              <a:rPr sz="700" spc="10" dirty="0">
                <a:latin typeface="Microsoft Sans Serif"/>
                <a:cs typeface="Microsoft Sans Serif"/>
              </a:rPr>
              <a:t>la </a:t>
            </a:r>
            <a:r>
              <a:rPr sz="700" spc="15" dirty="0">
                <a:latin typeface="Microsoft Sans Serif"/>
                <a:cs typeface="Microsoft Sans Serif"/>
              </a:rPr>
              <a:t>curva </a:t>
            </a:r>
            <a:r>
              <a:rPr sz="700" spc="20" dirty="0">
                <a:latin typeface="Microsoft Sans Serif"/>
                <a:cs typeface="Microsoft Sans Serif"/>
              </a:rPr>
              <a:t>de </a:t>
            </a:r>
            <a:r>
              <a:rPr sz="700" spc="25" dirty="0">
                <a:latin typeface="Microsoft Sans Serif"/>
                <a:cs typeface="Microsoft Sans Serif"/>
              </a:rPr>
              <a:t> </a:t>
            </a:r>
            <a:r>
              <a:rPr sz="700" spc="10" dirty="0">
                <a:latin typeface="Microsoft Sans Serif"/>
                <a:cs typeface="Microsoft Sans Serif"/>
              </a:rPr>
              <a:t>capacidad </a:t>
            </a:r>
            <a:r>
              <a:rPr sz="700" spc="20" dirty="0">
                <a:latin typeface="Microsoft Sans Serif"/>
                <a:cs typeface="Microsoft Sans Serif"/>
              </a:rPr>
              <a:t>de </a:t>
            </a:r>
            <a:r>
              <a:rPr sz="700" spc="10" dirty="0">
                <a:latin typeface="Microsoft Sans Serif"/>
                <a:cs typeface="Microsoft Sans Serif"/>
              </a:rPr>
              <a:t>la </a:t>
            </a:r>
            <a:r>
              <a:rPr sz="700" spc="30" dirty="0">
                <a:latin typeface="Microsoft Sans Serif"/>
                <a:cs typeface="Microsoft Sans Serif"/>
              </a:rPr>
              <a:t>máquina </a:t>
            </a:r>
            <a:r>
              <a:rPr sz="700" spc="5" dirty="0">
                <a:latin typeface="Microsoft Sans Serif"/>
                <a:cs typeface="Microsoft Sans Serif"/>
              </a:rPr>
              <a:t>y </a:t>
            </a:r>
            <a:r>
              <a:rPr sz="700" spc="10" dirty="0">
                <a:latin typeface="Microsoft Sans Serif"/>
                <a:cs typeface="Microsoft Sans Serif"/>
              </a:rPr>
              <a:t>el </a:t>
            </a:r>
            <a:r>
              <a:rPr sz="700" spc="-60" dirty="0">
                <a:latin typeface="Microsoft Sans Serif"/>
                <a:cs typeface="Microsoft Sans Serif"/>
              </a:rPr>
              <a:t>SSSL. </a:t>
            </a:r>
            <a:r>
              <a:rPr sz="700" spc="-20" dirty="0">
                <a:latin typeface="Microsoft Sans Serif"/>
                <a:cs typeface="Microsoft Sans Serif"/>
              </a:rPr>
              <a:t>En </a:t>
            </a:r>
            <a:r>
              <a:rPr sz="700" spc="10" dirty="0">
                <a:latin typeface="Microsoft Sans Serif"/>
                <a:cs typeface="Microsoft Sans Serif"/>
              </a:rPr>
              <a:t>sistemas </a:t>
            </a:r>
            <a:r>
              <a:rPr sz="700" spc="20" dirty="0">
                <a:latin typeface="Microsoft Sans Serif"/>
                <a:cs typeface="Microsoft Sans Serif"/>
              </a:rPr>
              <a:t>más </a:t>
            </a:r>
            <a:r>
              <a:rPr sz="700" spc="15" dirty="0">
                <a:latin typeface="Microsoft Sans Serif"/>
                <a:cs typeface="Microsoft Sans Serif"/>
              </a:rPr>
              <a:t>débiles </a:t>
            </a:r>
            <a:r>
              <a:rPr sz="700" spc="20" dirty="0">
                <a:latin typeface="Microsoft Sans Serif"/>
                <a:cs typeface="Microsoft Sans Serif"/>
              </a:rPr>
              <a:t>con alta </a:t>
            </a:r>
            <a:r>
              <a:rPr sz="700" spc="25" dirty="0">
                <a:latin typeface="Microsoft Sans Serif"/>
                <a:cs typeface="Microsoft Sans Serif"/>
              </a:rPr>
              <a:t> </a:t>
            </a:r>
            <a:r>
              <a:rPr sz="700" spc="20" dirty="0">
                <a:latin typeface="Microsoft Sans Serif"/>
                <a:cs typeface="Microsoft Sans Serif"/>
              </a:rPr>
              <a:t>impedancia</a:t>
            </a:r>
            <a:r>
              <a:rPr sz="700" dirty="0">
                <a:latin typeface="Microsoft Sans Serif"/>
                <a:cs typeface="Microsoft Sans Serif"/>
              </a:rPr>
              <a:t> </a:t>
            </a:r>
            <a:r>
              <a:rPr sz="700" spc="20" dirty="0">
                <a:latin typeface="Microsoft Sans Serif"/>
                <a:cs typeface="Microsoft Sans Serif"/>
              </a:rPr>
              <a:t>de</a:t>
            </a:r>
            <a:r>
              <a:rPr sz="700" spc="5" dirty="0">
                <a:latin typeface="Microsoft Sans Serif"/>
                <a:cs typeface="Microsoft Sans Serif"/>
              </a:rPr>
              <a:t> </a:t>
            </a:r>
            <a:r>
              <a:rPr sz="700" spc="20" dirty="0">
                <a:latin typeface="Microsoft Sans Serif"/>
                <a:cs typeface="Microsoft Sans Serif"/>
              </a:rPr>
              <a:t>transferencia,</a:t>
            </a:r>
            <a:r>
              <a:rPr sz="700" dirty="0">
                <a:latin typeface="Microsoft Sans Serif"/>
                <a:cs typeface="Microsoft Sans Serif"/>
              </a:rPr>
              <a:t> </a:t>
            </a:r>
            <a:r>
              <a:rPr sz="700" spc="10" dirty="0">
                <a:latin typeface="Microsoft Sans Serif"/>
                <a:cs typeface="Microsoft Sans Serif"/>
              </a:rPr>
              <a:t>el</a:t>
            </a:r>
            <a:r>
              <a:rPr sz="700" spc="5" dirty="0">
                <a:latin typeface="Microsoft Sans Serif"/>
                <a:cs typeface="Microsoft Sans Serif"/>
              </a:rPr>
              <a:t> </a:t>
            </a:r>
            <a:r>
              <a:rPr sz="700" spc="-70" dirty="0">
                <a:latin typeface="Microsoft Sans Serif"/>
                <a:cs typeface="Microsoft Sans Serif"/>
              </a:rPr>
              <a:t>SSSL</a:t>
            </a:r>
            <a:r>
              <a:rPr sz="700" dirty="0">
                <a:latin typeface="Microsoft Sans Serif"/>
                <a:cs typeface="Microsoft Sans Serif"/>
              </a:rPr>
              <a:t> </a:t>
            </a:r>
            <a:r>
              <a:rPr sz="700" spc="25" dirty="0">
                <a:latin typeface="Microsoft Sans Serif"/>
                <a:cs typeface="Microsoft Sans Serif"/>
              </a:rPr>
              <a:t>puede</a:t>
            </a:r>
            <a:r>
              <a:rPr sz="700" spc="5" dirty="0">
                <a:latin typeface="Microsoft Sans Serif"/>
                <a:cs typeface="Microsoft Sans Serif"/>
              </a:rPr>
              <a:t> </a:t>
            </a:r>
            <a:r>
              <a:rPr sz="700" spc="25" dirty="0">
                <a:latin typeface="Microsoft Sans Serif"/>
                <a:cs typeface="Microsoft Sans Serif"/>
              </a:rPr>
              <a:t>invadir</a:t>
            </a:r>
            <a:r>
              <a:rPr sz="700" spc="5" dirty="0">
                <a:latin typeface="Microsoft Sans Serif"/>
                <a:cs typeface="Microsoft Sans Serif"/>
              </a:rPr>
              <a:t> </a:t>
            </a:r>
            <a:r>
              <a:rPr sz="700" spc="10" dirty="0">
                <a:latin typeface="Microsoft Sans Serif"/>
                <a:cs typeface="Microsoft Sans Serif"/>
              </a:rPr>
              <a:t>la</a:t>
            </a:r>
            <a:r>
              <a:rPr sz="700" dirty="0">
                <a:latin typeface="Microsoft Sans Serif"/>
                <a:cs typeface="Microsoft Sans Serif"/>
              </a:rPr>
              <a:t> </a:t>
            </a:r>
            <a:r>
              <a:rPr sz="700" spc="15" dirty="0">
                <a:latin typeface="Microsoft Sans Serif"/>
                <a:cs typeface="Microsoft Sans Serif"/>
              </a:rPr>
              <a:t>curva</a:t>
            </a:r>
            <a:r>
              <a:rPr sz="700" spc="5" dirty="0">
                <a:latin typeface="Microsoft Sans Serif"/>
                <a:cs typeface="Microsoft Sans Serif"/>
              </a:rPr>
              <a:t> </a:t>
            </a:r>
            <a:r>
              <a:rPr sz="700" spc="20" dirty="0">
                <a:latin typeface="Microsoft Sans Serif"/>
                <a:cs typeface="Microsoft Sans Serif"/>
              </a:rPr>
              <a:t>de</a:t>
            </a:r>
            <a:r>
              <a:rPr sz="700" dirty="0">
                <a:latin typeface="Microsoft Sans Serif"/>
                <a:cs typeface="Microsoft Sans Serif"/>
              </a:rPr>
              <a:t> </a:t>
            </a:r>
            <a:r>
              <a:rPr sz="700" spc="10" dirty="0">
                <a:latin typeface="Microsoft Sans Serif"/>
                <a:cs typeface="Microsoft Sans Serif"/>
              </a:rPr>
              <a:t>capacidad</a:t>
            </a:r>
            <a:r>
              <a:rPr sz="700" spc="5" dirty="0">
                <a:latin typeface="Microsoft Sans Serif"/>
                <a:cs typeface="Microsoft Sans Serif"/>
              </a:rPr>
              <a:t> </a:t>
            </a:r>
            <a:r>
              <a:rPr sz="700" spc="20" dirty="0">
                <a:latin typeface="Microsoft Sans Serif"/>
                <a:cs typeface="Microsoft Sans Serif"/>
              </a:rPr>
              <a:t>de </a:t>
            </a:r>
            <a:r>
              <a:rPr sz="700" spc="-170" dirty="0">
                <a:latin typeface="Microsoft Sans Serif"/>
                <a:cs typeface="Microsoft Sans Serif"/>
              </a:rPr>
              <a:t> </a:t>
            </a:r>
            <a:r>
              <a:rPr sz="700" spc="10" dirty="0">
                <a:latin typeface="Microsoft Sans Serif"/>
                <a:cs typeface="Microsoft Sans Serif"/>
              </a:rPr>
              <a:t>la </a:t>
            </a:r>
            <a:r>
              <a:rPr sz="700" spc="25" dirty="0">
                <a:latin typeface="Microsoft Sans Serif"/>
                <a:cs typeface="Microsoft Sans Serif"/>
              </a:rPr>
              <a:t>máquina. </a:t>
            </a:r>
            <a:r>
              <a:rPr sz="700" spc="20" dirty="0">
                <a:latin typeface="Microsoft Sans Serif"/>
                <a:cs typeface="Microsoft Sans Serif"/>
              </a:rPr>
              <a:t>Un </a:t>
            </a:r>
            <a:r>
              <a:rPr sz="700" spc="25" dirty="0">
                <a:latin typeface="Microsoft Sans Serif"/>
                <a:cs typeface="Microsoft Sans Serif"/>
              </a:rPr>
              <a:t>ejemplo </a:t>
            </a:r>
            <a:r>
              <a:rPr sz="700" spc="20" dirty="0">
                <a:latin typeface="Microsoft Sans Serif"/>
                <a:cs typeface="Microsoft Sans Serif"/>
              </a:rPr>
              <a:t>de esto </a:t>
            </a:r>
            <a:r>
              <a:rPr sz="700" spc="-5" dirty="0">
                <a:latin typeface="Microsoft Sans Serif"/>
                <a:cs typeface="Microsoft Sans Serif"/>
              </a:rPr>
              <a:t>se </a:t>
            </a:r>
            <a:r>
              <a:rPr sz="700" spc="30" dirty="0">
                <a:latin typeface="Microsoft Sans Serif"/>
                <a:cs typeface="Microsoft Sans Serif"/>
              </a:rPr>
              <a:t>muestra </a:t>
            </a:r>
            <a:r>
              <a:rPr sz="700" spc="20" dirty="0">
                <a:latin typeface="Microsoft Sans Serif"/>
                <a:cs typeface="Microsoft Sans Serif"/>
              </a:rPr>
              <a:t>en </a:t>
            </a:r>
            <a:r>
              <a:rPr sz="700" spc="10" dirty="0">
                <a:latin typeface="Microsoft Sans Serif"/>
                <a:cs typeface="Microsoft Sans Serif"/>
              </a:rPr>
              <a:t>la </a:t>
            </a:r>
            <a:r>
              <a:rPr sz="700" spc="-5" dirty="0">
                <a:latin typeface="Microsoft Sans Serif"/>
                <a:cs typeface="Microsoft Sans Serif"/>
              </a:rPr>
              <a:t>Fig. </a:t>
            </a:r>
            <a:r>
              <a:rPr sz="700" dirty="0">
                <a:latin typeface="Microsoft Sans Serif"/>
                <a:cs typeface="Microsoft Sans Serif"/>
              </a:rPr>
              <a:t>1. </a:t>
            </a:r>
            <a:r>
              <a:rPr sz="700" spc="-20" dirty="0">
                <a:latin typeface="Microsoft Sans Serif"/>
                <a:cs typeface="Microsoft Sans Serif"/>
              </a:rPr>
              <a:t>En </a:t>
            </a:r>
            <a:r>
              <a:rPr sz="700" spc="-5" dirty="0">
                <a:latin typeface="Microsoft Sans Serif"/>
                <a:cs typeface="Microsoft Sans Serif"/>
              </a:rPr>
              <a:t>ese </a:t>
            </a:r>
            <a:r>
              <a:rPr sz="700" dirty="0">
                <a:latin typeface="Microsoft Sans Serif"/>
                <a:cs typeface="Microsoft Sans Serif"/>
              </a:rPr>
              <a:t>caso, </a:t>
            </a:r>
            <a:r>
              <a:rPr sz="700" spc="10" dirty="0">
                <a:latin typeface="Microsoft Sans Serif"/>
                <a:cs typeface="Microsoft Sans Serif"/>
              </a:rPr>
              <a:t>la </a:t>
            </a:r>
            <a:r>
              <a:rPr sz="700" spc="15" dirty="0">
                <a:latin typeface="Microsoft Sans Serif"/>
                <a:cs typeface="Microsoft Sans Serif"/>
              </a:rPr>
              <a:t> característica </a:t>
            </a:r>
            <a:r>
              <a:rPr sz="700" spc="20" dirty="0">
                <a:latin typeface="Microsoft Sans Serif"/>
                <a:cs typeface="Microsoft Sans Serif"/>
              </a:rPr>
              <a:t>de </a:t>
            </a:r>
            <a:r>
              <a:rPr sz="700" spc="25" dirty="0">
                <a:latin typeface="Microsoft Sans Serif"/>
                <a:cs typeface="Microsoft Sans Serif"/>
              </a:rPr>
              <a:t>pérdida </a:t>
            </a:r>
            <a:r>
              <a:rPr sz="700" spc="20" dirty="0">
                <a:latin typeface="Microsoft Sans Serif"/>
                <a:cs typeface="Microsoft Sans Serif"/>
              </a:rPr>
              <a:t>de </a:t>
            </a:r>
            <a:r>
              <a:rPr sz="700" spc="25" dirty="0">
                <a:latin typeface="Microsoft Sans Serif"/>
                <a:cs typeface="Microsoft Sans Serif"/>
              </a:rPr>
              <a:t>campo </a:t>
            </a:r>
            <a:r>
              <a:rPr sz="700" spc="20" dirty="0">
                <a:latin typeface="Microsoft Sans Serif"/>
                <a:cs typeface="Microsoft Sans Serif"/>
              </a:rPr>
              <a:t>debe </a:t>
            </a:r>
            <a:r>
              <a:rPr sz="700" spc="10" dirty="0">
                <a:latin typeface="Microsoft Sans Serif"/>
                <a:cs typeface="Microsoft Sans Serif"/>
              </a:rPr>
              <a:t>establecerse </a:t>
            </a:r>
            <a:r>
              <a:rPr sz="700" spc="30" dirty="0">
                <a:latin typeface="Microsoft Sans Serif"/>
                <a:cs typeface="Microsoft Sans Serif"/>
              </a:rPr>
              <a:t>fuera </a:t>
            </a:r>
            <a:r>
              <a:rPr sz="700" spc="20" dirty="0">
                <a:latin typeface="Microsoft Sans Serif"/>
                <a:cs typeface="Microsoft Sans Serif"/>
              </a:rPr>
              <a:t>de </a:t>
            </a:r>
            <a:r>
              <a:rPr sz="700" spc="10" dirty="0">
                <a:latin typeface="Microsoft Sans Serif"/>
                <a:cs typeface="Microsoft Sans Serif"/>
              </a:rPr>
              <a:t>la </a:t>
            </a:r>
            <a:r>
              <a:rPr sz="700" spc="15" dirty="0">
                <a:latin typeface="Microsoft Sans Serif"/>
                <a:cs typeface="Microsoft Sans Serif"/>
              </a:rPr>
              <a:t>curva </a:t>
            </a:r>
            <a:r>
              <a:rPr sz="700" spc="20" dirty="0">
                <a:latin typeface="Microsoft Sans Serif"/>
                <a:cs typeface="Microsoft Sans Serif"/>
              </a:rPr>
              <a:t>de </a:t>
            </a:r>
            <a:r>
              <a:rPr sz="700" spc="25" dirty="0">
                <a:latin typeface="Microsoft Sans Serif"/>
                <a:cs typeface="Microsoft Sans Serif"/>
              </a:rPr>
              <a:t> </a:t>
            </a:r>
            <a:r>
              <a:rPr sz="700" spc="10" dirty="0">
                <a:latin typeface="Microsoft Sans Serif"/>
                <a:cs typeface="Microsoft Sans Serif"/>
              </a:rPr>
              <a:t>capacidad</a:t>
            </a:r>
            <a:r>
              <a:rPr sz="700" spc="-5" dirty="0">
                <a:latin typeface="Microsoft Sans Serif"/>
                <a:cs typeface="Microsoft Sans Serif"/>
              </a:rPr>
              <a:t> </a:t>
            </a:r>
            <a:r>
              <a:rPr sz="700" spc="20" dirty="0">
                <a:latin typeface="Microsoft Sans Serif"/>
                <a:cs typeface="Microsoft Sans Serif"/>
              </a:rPr>
              <a:t>de</a:t>
            </a:r>
            <a:r>
              <a:rPr sz="700" spc="-5" dirty="0">
                <a:latin typeface="Microsoft Sans Serif"/>
                <a:cs typeface="Microsoft Sans Serif"/>
              </a:rPr>
              <a:t> </a:t>
            </a:r>
            <a:r>
              <a:rPr sz="700" spc="10" dirty="0">
                <a:latin typeface="Microsoft Sans Serif"/>
                <a:cs typeface="Microsoft Sans Serif"/>
              </a:rPr>
              <a:t>la</a:t>
            </a:r>
            <a:r>
              <a:rPr sz="700" dirty="0">
                <a:latin typeface="Microsoft Sans Serif"/>
                <a:cs typeface="Microsoft Sans Serif"/>
              </a:rPr>
              <a:t> </a:t>
            </a:r>
            <a:r>
              <a:rPr sz="700" spc="30" dirty="0">
                <a:latin typeface="Microsoft Sans Serif"/>
                <a:cs typeface="Microsoft Sans Serif"/>
              </a:rPr>
              <a:t>máquina</a:t>
            </a:r>
            <a:r>
              <a:rPr sz="700" spc="-5" dirty="0">
                <a:latin typeface="Microsoft Sans Serif"/>
                <a:cs typeface="Microsoft Sans Serif"/>
              </a:rPr>
              <a:t> </a:t>
            </a:r>
            <a:r>
              <a:rPr sz="700" spc="30" dirty="0">
                <a:latin typeface="Microsoft Sans Serif"/>
                <a:cs typeface="Microsoft Sans Serif"/>
              </a:rPr>
              <a:t>(dentro</a:t>
            </a:r>
            <a:r>
              <a:rPr sz="700" dirty="0">
                <a:latin typeface="Microsoft Sans Serif"/>
                <a:cs typeface="Microsoft Sans Serif"/>
              </a:rPr>
              <a:t> </a:t>
            </a:r>
            <a:r>
              <a:rPr sz="700" spc="20" dirty="0">
                <a:latin typeface="Microsoft Sans Serif"/>
                <a:cs typeface="Microsoft Sans Serif"/>
              </a:rPr>
              <a:t>del</a:t>
            </a:r>
            <a:r>
              <a:rPr sz="700" spc="-5" dirty="0">
                <a:latin typeface="Microsoft Sans Serif"/>
                <a:cs typeface="Microsoft Sans Serif"/>
              </a:rPr>
              <a:t> </a:t>
            </a:r>
            <a:r>
              <a:rPr sz="700" spc="30" dirty="0">
                <a:latin typeface="Microsoft Sans Serif"/>
                <a:cs typeface="Microsoft Sans Serif"/>
              </a:rPr>
              <a:t>diagrama</a:t>
            </a:r>
            <a:r>
              <a:rPr sz="700" spc="-5" dirty="0">
                <a:latin typeface="Microsoft Sans Serif"/>
                <a:cs typeface="Microsoft Sans Serif"/>
              </a:rPr>
              <a:t> </a:t>
            </a:r>
            <a:r>
              <a:rPr sz="700" spc="-25" dirty="0">
                <a:latin typeface="Microsoft Sans Serif"/>
                <a:cs typeface="Microsoft Sans Serif"/>
              </a:rPr>
              <a:t>PQ)</a:t>
            </a:r>
            <a:r>
              <a:rPr sz="700" dirty="0">
                <a:latin typeface="Microsoft Sans Serif"/>
                <a:cs typeface="Microsoft Sans Serif"/>
              </a:rPr>
              <a:t> </a:t>
            </a:r>
            <a:r>
              <a:rPr sz="700" spc="30" dirty="0">
                <a:latin typeface="Microsoft Sans Serif"/>
                <a:cs typeface="Microsoft Sans Serif"/>
              </a:rPr>
              <a:t>entre</a:t>
            </a:r>
            <a:r>
              <a:rPr sz="700" spc="-5" dirty="0">
                <a:latin typeface="Microsoft Sans Serif"/>
                <a:cs typeface="Microsoft Sans Serif"/>
              </a:rPr>
              <a:t> </a:t>
            </a:r>
            <a:r>
              <a:rPr sz="700" spc="10" dirty="0">
                <a:latin typeface="Microsoft Sans Serif"/>
                <a:cs typeface="Microsoft Sans Serif"/>
              </a:rPr>
              <a:t>el</a:t>
            </a:r>
            <a:r>
              <a:rPr sz="700" dirty="0">
                <a:latin typeface="Microsoft Sans Serif"/>
                <a:cs typeface="Microsoft Sans Serif"/>
              </a:rPr>
              <a:t> </a:t>
            </a:r>
            <a:r>
              <a:rPr sz="700" spc="-70" dirty="0">
                <a:latin typeface="Microsoft Sans Serif"/>
                <a:cs typeface="Microsoft Sans Serif"/>
              </a:rPr>
              <a:t>SSSL</a:t>
            </a:r>
            <a:r>
              <a:rPr sz="700" spc="-5" dirty="0">
                <a:latin typeface="Microsoft Sans Serif"/>
                <a:cs typeface="Microsoft Sans Serif"/>
              </a:rPr>
              <a:t> </a:t>
            </a:r>
            <a:r>
              <a:rPr sz="700" spc="5" dirty="0">
                <a:latin typeface="Microsoft Sans Serif"/>
                <a:cs typeface="Microsoft Sans Serif"/>
              </a:rPr>
              <a:t>y</a:t>
            </a:r>
            <a:r>
              <a:rPr sz="700" dirty="0">
                <a:latin typeface="Microsoft Sans Serif"/>
                <a:cs typeface="Microsoft Sans Serif"/>
              </a:rPr>
              <a:t> </a:t>
            </a:r>
            <a:r>
              <a:rPr sz="700" spc="10" dirty="0">
                <a:latin typeface="Microsoft Sans Serif"/>
                <a:cs typeface="Microsoft Sans Serif"/>
              </a:rPr>
              <a:t>el</a:t>
            </a:r>
            <a:r>
              <a:rPr sz="700" spc="-5" dirty="0">
                <a:latin typeface="Microsoft Sans Serif"/>
                <a:cs typeface="Microsoft Sans Serif"/>
              </a:rPr>
              <a:t> </a:t>
            </a:r>
            <a:r>
              <a:rPr sz="700" spc="-15" dirty="0">
                <a:latin typeface="Microsoft Sans Serif"/>
                <a:cs typeface="Microsoft Sans Serif"/>
              </a:rPr>
              <a:t>MEL.</a:t>
            </a:r>
            <a:endParaRPr sz="700">
              <a:latin typeface="Microsoft Sans Serif"/>
              <a:cs typeface="Microsoft Sans Serif"/>
            </a:endParaRPr>
          </a:p>
        </p:txBody>
      </p:sp>
      <p:sp>
        <p:nvSpPr>
          <p:cNvPr id="55" name="object 55"/>
          <p:cNvSpPr txBox="1"/>
          <p:nvPr/>
        </p:nvSpPr>
        <p:spPr>
          <a:xfrm>
            <a:off x="1415216" y="6648005"/>
            <a:ext cx="7423711" cy="473335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 marR="5080" indent="154940">
              <a:lnSpc>
                <a:spcPct val="133300"/>
              </a:lnSpc>
              <a:spcBef>
                <a:spcPts val="100"/>
              </a:spcBef>
            </a:pPr>
            <a:r>
              <a:rPr sz="750" spc="30" dirty="0">
                <a:latin typeface="Microsoft Sans Serif"/>
                <a:cs typeface="Microsoft Sans Serif"/>
              </a:rPr>
              <a:t>Durante </a:t>
            </a:r>
            <a:r>
              <a:rPr sz="750" spc="15" dirty="0">
                <a:latin typeface="Microsoft Sans Serif"/>
                <a:cs typeface="Microsoft Sans Serif"/>
              </a:rPr>
              <a:t>condiciones </a:t>
            </a:r>
            <a:r>
              <a:rPr sz="750" spc="25" dirty="0">
                <a:latin typeface="Microsoft Sans Serif"/>
                <a:cs typeface="Microsoft Sans Serif"/>
              </a:rPr>
              <a:t>de </a:t>
            </a:r>
            <a:r>
              <a:rPr sz="750" spc="15" dirty="0">
                <a:latin typeface="Microsoft Sans Serif"/>
                <a:cs typeface="Microsoft Sans Serif"/>
              </a:rPr>
              <a:t>excitación </a:t>
            </a:r>
            <a:r>
              <a:rPr sz="750" spc="35" dirty="0">
                <a:latin typeface="Microsoft Sans Serif"/>
                <a:cs typeface="Microsoft Sans Serif"/>
              </a:rPr>
              <a:t>anormalmente </a:t>
            </a:r>
            <a:r>
              <a:rPr sz="750" spc="10" dirty="0">
                <a:latin typeface="Microsoft Sans Serif"/>
                <a:cs typeface="Microsoft Sans Serif"/>
              </a:rPr>
              <a:t>baja, </a:t>
            </a:r>
            <a:r>
              <a:rPr sz="750" spc="30" dirty="0">
                <a:latin typeface="Microsoft Sans Serif"/>
                <a:cs typeface="Microsoft Sans Serif"/>
              </a:rPr>
              <a:t>como </a:t>
            </a:r>
            <a:r>
              <a:rPr sz="750" dirty="0">
                <a:latin typeface="Microsoft Sans Serif"/>
                <a:cs typeface="Microsoft Sans Serif"/>
              </a:rPr>
              <a:t>las </a:t>
            </a:r>
            <a:r>
              <a:rPr sz="750" spc="5" dirty="0">
                <a:latin typeface="Microsoft Sans Serif"/>
                <a:cs typeface="Microsoft Sans Serif"/>
              </a:rPr>
              <a:t> </a:t>
            </a:r>
            <a:r>
              <a:rPr sz="750" spc="30" dirty="0">
                <a:latin typeface="Microsoft Sans Serif"/>
                <a:cs typeface="Microsoft Sans Serif"/>
              </a:rPr>
              <a:t>que</a:t>
            </a:r>
            <a:r>
              <a:rPr sz="750" spc="-5" dirty="0">
                <a:latin typeface="Microsoft Sans Serif"/>
                <a:cs typeface="Microsoft Sans Serif"/>
              </a:rPr>
              <a:t> </a:t>
            </a:r>
            <a:r>
              <a:rPr sz="750" spc="35" dirty="0">
                <a:latin typeface="Microsoft Sans Serif"/>
                <a:cs typeface="Microsoft Sans Serif"/>
              </a:rPr>
              <a:t>podrían</a:t>
            </a:r>
            <a:r>
              <a:rPr sz="750" spc="-5" dirty="0">
                <a:latin typeface="Microsoft Sans Serif"/>
                <a:cs typeface="Microsoft Sans Serif"/>
              </a:rPr>
              <a:t> </a:t>
            </a:r>
            <a:r>
              <a:rPr sz="750" spc="35" dirty="0">
                <a:latin typeface="Microsoft Sans Serif"/>
                <a:cs typeface="Microsoft Sans Serif"/>
              </a:rPr>
              <a:t>ocurrir</a:t>
            </a:r>
            <a:r>
              <a:rPr sz="750" spc="-5" dirty="0">
                <a:latin typeface="Microsoft Sans Serif"/>
                <a:cs typeface="Microsoft Sans Serif"/>
              </a:rPr>
              <a:t> </a:t>
            </a:r>
            <a:r>
              <a:rPr sz="750" spc="15" dirty="0">
                <a:latin typeface="Microsoft Sans Serif"/>
                <a:cs typeface="Microsoft Sans Serif"/>
              </a:rPr>
              <a:t>después</a:t>
            </a:r>
            <a:r>
              <a:rPr sz="750" dirty="0">
                <a:latin typeface="Microsoft Sans Serif"/>
                <a:cs typeface="Microsoft Sans Serif"/>
              </a:rPr>
              <a:t> </a:t>
            </a:r>
            <a:r>
              <a:rPr sz="750" spc="25" dirty="0">
                <a:latin typeface="Microsoft Sans Serif"/>
                <a:cs typeface="Microsoft Sans Serif"/>
              </a:rPr>
              <a:t>de</a:t>
            </a:r>
            <a:r>
              <a:rPr sz="750" spc="-5" dirty="0">
                <a:latin typeface="Microsoft Sans Serif"/>
                <a:cs typeface="Microsoft Sans Serif"/>
              </a:rPr>
              <a:t> </a:t>
            </a:r>
            <a:r>
              <a:rPr sz="750" spc="30" dirty="0">
                <a:latin typeface="Microsoft Sans Serif"/>
                <a:cs typeface="Microsoft Sans Serif"/>
              </a:rPr>
              <a:t>una</a:t>
            </a:r>
            <a:r>
              <a:rPr sz="750" spc="-5" dirty="0">
                <a:latin typeface="Microsoft Sans Serif"/>
                <a:cs typeface="Microsoft Sans Serif"/>
              </a:rPr>
              <a:t> </a:t>
            </a:r>
            <a:r>
              <a:rPr sz="750" spc="20" dirty="0">
                <a:latin typeface="Microsoft Sans Serif"/>
                <a:cs typeface="Microsoft Sans Serif"/>
              </a:rPr>
              <a:t>falla</a:t>
            </a:r>
            <a:r>
              <a:rPr sz="750" spc="-5" dirty="0">
                <a:latin typeface="Microsoft Sans Serif"/>
                <a:cs typeface="Microsoft Sans Serif"/>
              </a:rPr>
              <a:t> </a:t>
            </a:r>
            <a:r>
              <a:rPr sz="750" spc="20" dirty="0">
                <a:latin typeface="Microsoft Sans Serif"/>
                <a:cs typeface="Microsoft Sans Serif"/>
              </a:rPr>
              <a:t>del</a:t>
            </a:r>
            <a:r>
              <a:rPr sz="750" dirty="0">
                <a:latin typeface="Microsoft Sans Serif"/>
                <a:cs typeface="Microsoft Sans Serif"/>
              </a:rPr>
              <a:t> </a:t>
            </a:r>
            <a:r>
              <a:rPr sz="750" spc="-15" dirty="0">
                <a:latin typeface="Microsoft Sans Serif"/>
                <a:cs typeface="Microsoft Sans Serif"/>
              </a:rPr>
              <a:t>MEL,</a:t>
            </a:r>
            <a:r>
              <a:rPr sz="750" spc="-5" dirty="0">
                <a:latin typeface="Microsoft Sans Serif"/>
                <a:cs typeface="Microsoft Sans Serif"/>
              </a:rPr>
              <a:t> </a:t>
            </a:r>
            <a:r>
              <a:rPr sz="750" spc="10" dirty="0">
                <a:latin typeface="Microsoft Sans Serif"/>
                <a:cs typeface="Microsoft Sans Serif"/>
              </a:rPr>
              <a:t>estos</a:t>
            </a:r>
            <a:r>
              <a:rPr sz="750" spc="-5" dirty="0">
                <a:latin typeface="Microsoft Sans Serif"/>
                <a:cs typeface="Microsoft Sans Serif"/>
              </a:rPr>
              <a:t> </a:t>
            </a:r>
            <a:r>
              <a:rPr sz="750" spc="15" dirty="0">
                <a:latin typeface="Microsoft Sans Serif"/>
                <a:cs typeface="Microsoft Sans Serif"/>
              </a:rPr>
              <a:t>relés</a:t>
            </a:r>
            <a:r>
              <a:rPr sz="750" dirty="0">
                <a:latin typeface="Microsoft Sans Serif"/>
                <a:cs typeface="Microsoft Sans Serif"/>
              </a:rPr>
              <a:t> </a:t>
            </a:r>
            <a:r>
              <a:rPr sz="750" spc="30" dirty="0">
                <a:latin typeface="Microsoft Sans Serif"/>
                <a:cs typeface="Microsoft Sans Serif"/>
              </a:rPr>
              <a:t>funcionan </a:t>
            </a:r>
            <a:r>
              <a:rPr sz="750" spc="-185" dirty="0">
                <a:latin typeface="Microsoft Sans Serif"/>
                <a:cs typeface="Microsoft Sans Serif"/>
              </a:rPr>
              <a:t> </a:t>
            </a:r>
            <a:r>
              <a:rPr sz="750" spc="5" dirty="0">
                <a:latin typeface="Microsoft Sans Serif"/>
                <a:cs typeface="Microsoft Sans Serif"/>
              </a:rPr>
              <a:t>y</a:t>
            </a:r>
            <a:r>
              <a:rPr sz="750" dirty="0">
                <a:latin typeface="Microsoft Sans Serif"/>
                <a:cs typeface="Microsoft Sans Serif"/>
              </a:rPr>
              <a:t> </a:t>
            </a:r>
            <a:r>
              <a:rPr sz="750" spc="35" dirty="0">
                <a:latin typeface="Microsoft Sans Serif"/>
                <a:cs typeface="Microsoft Sans Serif"/>
              </a:rPr>
              <a:t>emiten</a:t>
            </a:r>
            <a:r>
              <a:rPr sz="750" dirty="0">
                <a:latin typeface="Microsoft Sans Serif"/>
                <a:cs typeface="Microsoft Sans Serif"/>
              </a:rPr>
              <a:t> </a:t>
            </a:r>
            <a:r>
              <a:rPr sz="750" spc="30" dirty="0">
                <a:latin typeface="Microsoft Sans Serif"/>
                <a:cs typeface="Microsoft Sans Serif"/>
              </a:rPr>
              <a:t>una</a:t>
            </a:r>
            <a:r>
              <a:rPr sz="750" dirty="0">
                <a:latin typeface="Microsoft Sans Serif"/>
                <a:cs typeface="Microsoft Sans Serif"/>
              </a:rPr>
              <a:t> </a:t>
            </a:r>
            <a:r>
              <a:rPr sz="750" spc="20" dirty="0">
                <a:latin typeface="Microsoft Sans Serif"/>
                <a:cs typeface="Microsoft Sans Serif"/>
              </a:rPr>
              <a:t>alarma,</a:t>
            </a:r>
            <a:r>
              <a:rPr sz="750" dirty="0">
                <a:latin typeface="Microsoft Sans Serif"/>
                <a:cs typeface="Microsoft Sans Serif"/>
              </a:rPr>
              <a:t> </a:t>
            </a:r>
            <a:r>
              <a:rPr sz="750" spc="25" dirty="0">
                <a:latin typeface="Microsoft Sans Serif"/>
                <a:cs typeface="Microsoft Sans Serif"/>
              </a:rPr>
              <a:t>lo</a:t>
            </a:r>
            <a:r>
              <a:rPr sz="750" dirty="0">
                <a:latin typeface="Microsoft Sans Serif"/>
                <a:cs typeface="Microsoft Sans Serif"/>
              </a:rPr>
              <a:t> </a:t>
            </a:r>
            <a:r>
              <a:rPr sz="750" spc="30" dirty="0">
                <a:latin typeface="Microsoft Sans Serif"/>
                <a:cs typeface="Microsoft Sans Serif"/>
              </a:rPr>
              <a:t>que</a:t>
            </a:r>
            <a:r>
              <a:rPr sz="750" spc="5" dirty="0">
                <a:latin typeface="Microsoft Sans Serif"/>
                <a:cs typeface="Microsoft Sans Serif"/>
              </a:rPr>
              <a:t> </a:t>
            </a:r>
            <a:r>
              <a:rPr sz="750" spc="35" dirty="0">
                <a:latin typeface="Microsoft Sans Serif"/>
                <a:cs typeface="Microsoft Sans Serif"/>
              </a:rPr>
              <a:t>permite</a:t>
            </a:r>
            <a:r>
              <a:rPr sz="750" dirty="0">
                <a:latin typeface="Microsoft Sans Serif"/>
                <a:cs typeface="Microsoft Sans Serif"/>
              </a:rPr>
              <a:t> </a:t>
            </a:r>
            <a:r>
              <a:rPr sz="750" spc="10" dirty="0">
                <a:latin typeface="Microsoft Sans Serif"/>
                <a:cs typeface="Microsoft Sans Serif"/>
              </a:rPr>
              <a:t>al</a:t>
            </a:r>
            <a:r>
              <a:rPr sz="750" dirty="0">
                <a:latin typeface="Microsoft Sans Serif"/>
                <a:cs typeface="Microsoft Sans Serif"/>
              </a:rPr>
              <a:t> </a:t>
            </a:r>
            <a:r>
              <a:rPr sz="750" spc="35" dirty="0">
                <a:latin typeface="Microsoft Sans Serif"/>
                <a:cs typeface="Microsoft Sans Serif"/>
              </a:rPr>
              <a:t>operador</a:t>
            </a:r>
            <a:r>
              <a:rPr sz="750" dirty="0">
                <a:latin typeface="Microsoft Sans Serif"/>
                <a:cs typeface="Microsoft Sans Serif"/>
              </a:rPr>
              <a:t> </a:t>
            </a:r>
            <a:r>
              <a:rPr sz="750" spc="25" dirty="0">
                <a:latin typeface="Microsoft Sans Serif"/>
                <a:cs typeface="Microsoft Sans Serif"/>
              </a:rPr>
              <a:t>de</a:t>
            </a:r>
            <a:r>
              <a:rPr sz="750" dirty="0">
                <a:latin typeface="Microsoft Sans Serif"/>
                <a:cs typeface="Microsoft Sans Serif"/>
              </a:rPr>
              <a:t> </a:t>
            </a:r>
            <a:r>
              <a:rPr sz="750" spc="10" dirty="0">
                <a:latin typeface="Microsoft Sans Serif"/>
                <a:cs typeface="Microsoft Sans Serif"/>
              </a:rPr>
              <a:t>la</a:t>
            </a:r>
            <a:r>
              <a:rPr sz="750" dirty="0">
                <a:latin typeface="Microsoft Sans Serif"/>
                <a:cs typeface="Microsoft Sans Serif"/>
              </a:rPr>
              <a:t> </a:t>
            </a:r>
            <a:r>
              <a:rPr sz="750" spc="15" dirty="0">
                <a:latin typeface="Microsoft Sans Serif"/>
                <a:cs typeface="Microsoft Sans Serif"/>
              </a:rPr>
              <a:t>estación</a:t>
            </a:r>
            <a:r>
              <a:rPr sz="750" spc="5" dirty="0">
                <a:latin typeface="Microsoft Sans Serif"/>
                <a:cs typeface="Microsoft Sans Serif"/>
              </a:rPr>
              <a:t> </a:t>
            </a:r>
            <a:r>
              <a:rPr sz="750" spc="30" dirty="0">
                <a:latin typeface="Microsoft Sans Serif"/>
                <a:cs typeface="Microsoft Sans Serif"/>
              </a:rPr>
              <a:t>corregir </a:t>
            </a:r>
            <a:r>
              <a:rPr sz="750" spc="-185" dirty="0">
                <a:latin typeface="Microsoft Sans Serif"/>
                <a:cs typeface="Microsoft Sans Serif"/>
              </a:rPr>
              <a:t> </a:t>
            </a:r>
            <a:r>
              <a:rPr sz="750" spc="10" dirty="0">
                <a:latin typeface="Microsoft Sans Serif"/>
                <a:cs typeface="Microsoft Sans Serif"/>
              </a:rPr>
              <a:t>la </a:t>
            </a:r>
            <a:r>
              <a:rPr sz="750" spc="20" dirty="0">
                <a:latin typeface="Microsoft Sans Serif"/>
                <a:cs typeface="Microsoft Sans Serif"/>
              </a:rPr>
              <a:t>condición. </a:t>
            </a:r>
            <a:r>
              <a:rPr sz="750" spc="15" dirty="0">
                <a:latin typeface="Microsoft Sans Serif"/>
                <a:cs typeface="Microsoft Sans Serif"/>
              </a:rPr>
              <a:t>Cuando </a:t>
            </a:r>
            <a:r>
              <a:rPr sz="750" spc="35" dirty="0">
                <a:latin typeface="Microsoft Sans Serif"/>
                <a:cs typeface="Microsoft Sans Serif"/>
              </a:rPr>
              <a:t>también </a:t>
            </a:r>
            <a:r>
              <a:rPr sz="750" spc="15" dirty="0">
                <a:latin typeface="Microsoft Sans Serif"/>
                <a:cs typeface="Microsoft Sans Serif"/>
              </a:rPr>
              <a:t>existe </a:t>
            </a:r>
            <a:r>
              <a:rPr sz="750" spc="30" dirty="0">
                <a:latin typeface="Microsoft Sans Serif"/>
                <a:cs typeface="Microsoft Sans Serif"/>
              </a:rPr>
              <a:t>una </a:t>
            </a:r>
            <a:r>
              <a:rPr sz="750" spc="25" dirty="0">
                <a:latin typeface="Microsoft Sans Serif"/>
                <a:cs typeface="Microsoft Sans Serif"/>
              </a:rPr>
              <a:t>condición de bajo </a:t>
            </a:r>
            <a:r>
              <a:rPr sz="750" spc="15" dirty="0">
                <a:latin typeface="Microsoft Sans Serif"/>
                <a:cs typeface="Microsoft Sans Serif"/>
              </a:rPr>
              <a:t>voltaje, </a:t>
            </a:r>
            <a:r>
              <a:rPr sz="750" spc="30" dirty="0">
                <a:latin typeface="Microsoft Sans Serif"/>
                <a:cs typeface="Microsoft Sans Serif"/>
              </a:rPr>
              <a:t>que </a:t>
            </a:r>
            <a:r>
              <a:rPr sz="750" spc="-185" dirty="0">
                <a:latin typeface="Microsoft Sans Serif"/>
                <a:cs typeface="Microsoft Sans Serif"/>
              </a:rPr>
              <a:t> </a:t>
            </a:r>
            <a:r>
              <a:rPr sz="750" spc="20" dirty="0">
                <a:latin typeface="Microsoft Sans Serif"/>
                <a:cs typeface="Microsoft Sans Serif"/>
              </a:rPr>
              <a:t>indica</a:t>
            </a:r>
            <a:r>
              <a:rPr sz="750" spc="-10" dirty="0">
                <a:latin typeface="Microsoft Sans Serif"/>
                <a:cs typeface="Microsoft Sans Serif"/>
              </a:rPr>
              <a:t> </a:t>
            </a:r>
            <a:r>
              <a:rPr sz="750" spc="30" dirty="0">
                <a:latin typeface="Microsoft Sans Serif"/>
                <a:cs typeface="Microsoft Sans Serif"/>
              </a:rPr>
              <a:t>una</a:t>
            </a:r>
            <a:r>
              <a:rPr sz="750" spc="-5" dirty="0">
                <a:latin typeface="Microsoft Sans Serif"/>
                <a:cs typeface="Microsoft Sans Serif"/>
              </a:rPr>
              <a:t> </a:t>
            </a:r>
            <a:r>
              <a:rPr sz="750" spc="25" dirty="0">
                <a:latin typeface="Microsoft Sans Serif"/>
                <a:cs typeface="Microsoft Sans Serif"/>
              </a:rPr>
              <a:t>condición</a:t>
            </a:r>
            <a:r>
              <a:rPr sz="750" spc="-5" dirty="0">
                <a:latin typeface="Microsoft Sans Serif"/>
                <a:cs typeface="Microsoft Sans Serif"/>
              </a:rPr>
              <a:t> </a:t>
            </a:r>
            <a:r>
              <a:rPr sz="750" spc="25" dirty="0">
                <a:latin typeface="Microsoft Sans Serif"/>
                <a:cs typeface="Microsoft Sans Serif"/>
              </a:rPr>
              <a:t>de</a:t>
            </a:r>
            <a:r>
              <a:rPr sz="750" spc="-5" dirty="0">
                <a:latin typeface="Microsoft Sans Serif"/>
                <a:cs typeface="Microsoft Sans Serif"/>
              </a:rPr>
              <a:t> </a:t>
            </a:r>
            <a:r>
              <a:rPr sz="750" spc="30" dirty="0">
                <a:latin typeface="Microsoft Sans Serif"/>
                <a:cs typeface="Microsoft Sans Serif"/>
              </a:rPr>
              <a:t>pérdida</a:t>
            </a:r>
            <a:r>
              <a:rPr sz="750" spc="-5" dirty="0">
                <a:latin typeface="Microsoft Sans Serif"/>
                <a:cs typeface="Microsoft Sans Serif"/>
              </a:rPr>
              <a:t> </a:t>
            </a:r>
            <a:r>
              <a:rPr sz="750" spc="25" dirty="0">
                <a:latin typeface="Microsoft Sans Serif"/>
                <a:cs typeface="Microsoft Sans Serif"/>
              </a:rPr>
              <a:t>de</a:t>
            </a:r>
            <a:r>
              <a:rPr sz="750" spc="-5" dirty="0">
                <a:latin typeface="Microsoft Sans Serif"/>
                <a:cs typeface="Microsoft Sans Serif"/>
              </a:rPr>
              <a:t> </a:t>
            </a:r>
            <a:r>
              <a:rPr sz="750" spc="20" dirty="0">
                <a:latin typeface="Microsoft Sans Serif"/>
                <a:cs typeface="Microsoft Sans Serif"/>
              </a:rPr>
              <a:t>campo,</a:t>
            </a:r>
            <a:r>
              <a:rPr sz="750" spc="-5" dirty="0">
                <a:latin typeface="Microsoft Sans Serif"/>
                <a:cs typeface="Microsoft Sans Serif"/>
              </a:rPr>
              <a:t> </a:t>
            </a:r>
            <a:r>
              <a:rPr sz="750" spc="10" dirty="0">
                <a:latin typeface="Microsoft Sans Serif"/>
                <a:cs typeface="Microsoft Sans Serif"/>
              </a:rPr>
              <a:t>el</a:t>
            </a:r>
            <a:r>
              <a:rPr sz="750" spc="-5" dirty="0">
                <a:latin typeface="Microsoft Sans Serif"/>
                <a:cs typeface="Microsoft Sans Serif"/>
              </a:rPr>
              <a:t> </a:t>
            </a:r>
            <a:r>
              <a:rPr sz="750" spc="20" dirty="0">
                <a:latin typeface="Microsoft Sans Serif"/>
                <a:cs typeface="Microsoft Sans Serif"/>
              </a:rPr>
              <a:t>relé</a:t>
            </a:r>
            <a:r>
              <a:rPr sz="750" spc="-5" dirty="0">
                <a:latin typeface="Microsoft Sans Serif"/>
                <a:cs typeface="Microsoft Sans Serif"/>
              </a:rPr>
              <a:t> </a:t>
            </a:r>
            <a:r>
              <a:rPr sz="750" spc="25" dirty="0">
                <a:latin typeface="Microsoft Sans Serif"/>
                <a:cs typeface="Microsoft Sans Serif"/>
              </a:rPr>
              <a:t>de</a:t>
            </a:r>
            <a:r>
              <a:rPr sz="750" spc="-10" dirty="0">
                <a:latin typeface="Microsoft Sans Serif"/>
                <a:cs typeface="Microsoft Sans Serif"/>
              </a:rPr>
              <a:t> </a:t>
            </a:r>
            <a:r>
              <a:rPr sz="750" spc="25" dirty="0">
                <a:latin typeface="Microsoft Sans Serif"/>
                <a:cs typeface="Microsoft Sans Serif"/>
              </a:rPr>
              <a:t>bajo</a:t>
            </a:r>
            <a:r>
              <a:rPr sz="750" spc="-5" dirty="0">
                <a:latin typeface="Microsoft Sans Serif"/>
                <a:cs typeface="Microsoft Sans Serif"/>
              </a:rPr>
              <a:t> </a:t>
            </a:r>
            <a:r>
              <a:rPr sz="750" spc="20" dirty="0">
                <a:latin typeface="Microsoft Sans Serif"/>
                <a:cs typeface="Microsoft Sans Serif"/>
              </a:rPr>
              <a:t>voltaje</a:t>
            </a:r>
            <a:r>
              <a:rPr sz="750" spc="-5" dirty="0">
                <a:latin typeface="Microsoft Sans Serif"/>
                <a:cs typeface="Microsoft Sans Serif"/>
              </a:rPr>
              <a:t> </a:t>
            </a:r>
            <a:r>
              <a:rPr sz="750" spc="30" dirty="0">
                <a:latin typeface="Microsoft Sans Serif"/>
                <a:cs typeface="Microsoft Sans Serif"/>
              </a:rPr>
              <a:t>opera </a:t>
            </a:r>
            <a:r>
              <a:rPr sz="750" spc="-185" dirty="0">
                <a:latin typeface="Microsoft Sans Serif"/>
                <a:cs typeface="Microsoft Sans Serif"/>
              </a:rPr>
              <a:t> </a:t>
            </a:r>
            <a:r>
              <a:rPr sz="750" spc="5" dirty="0">
                <a:latin typeface="Microsoft Sans Serif"/>
                <a:cs typeface="Microsoft Sans Serif"/>
              </a:rPr>
              <a:t>e </a:t>
            </a:r>
            <a:r>
              <a:rPr sz="750" spc="15" dirty="0">
                <a:latin typeface="Microsoft Sans Serif"/>
                <a:cs typeface="Microsoft Sans Serif"/>
              </a:rPr>
              <a:t>inicia </a:t>
            </a:r>
            <a:r>
              <a:rPr sz="750" spc="10" dirty="0">
                <a:latin typeface="Microsoft Sans Serif"/>
                <a:cs typeface="Microsoft Sans Serif"/>
              </a:rPr>
              <a:t>el </a:t>
            </a:r>
            <a:r>
              <a:rPr sz="750" spc="25" dirty="0">
                <a:latin typeface="Microsoft Sans Serif"/>
                <a:cs typeface="Microsoft Sans Serif"/>
              </a:rPr>
              <a:t>disparo </a:t>
            </a:r>
            <a:r>
              <a:rPr sz="750" spc="20" dirty="0">
                <a:latin typeface="Microsoft Sans Serif"/>
                <a:cs typeface="Microsoft Sans Serif"/>
              </a:rPr>
              <a:t>con </a:t>
            </a:r>
            <a:r>
              <a:rPr sz="750" spc="45" dirty="0">
                <a:latin typeface="Microsoft Sans Serif"/>
                <a:cs typeface="Microsoft Sans Serif"/>
              </a:rPr>
              <a:t>un </a:t>
            </a:r>
            <a:r>
              <a:rPr sz="750" spc="35" dirty="0">
                <a:latin typeface="Microsoft Sans Serif"/>
                <a:cs typeface="Microsoft Sans Serif"/>
              </a:rPr>
              <a:t>retardo </a:t>
            </a:r>
            <a:r>
              <a:rPr sz="750" spc="25" dirty="0">
                <a:latin typeface="Microsoft Sans Serif"/>
                <a:cs typeface="Microsoft Sans Serif"/>
              </a:rPr>
              <a:t>de </a:t>
            </a:r>
            <a:r>
              <a:rPr sz="750" spc="40" dirty="0">
                <a:latin typeface="Microsoft Sans Serif"/>
                <a:cs typeface="Microsoft Sans Serif"/>
              </a:rPr>
              <a:t>tiempo </a:t>
            </a:r>
            <a:r>
              <a:rPr sz="750" spc="25" dirty="0">
                <a:latin typeface="Microsoft Sans Serif"/>
                <a:cs typeface="Microsoft Sans Serif"/>
              </a:rPr>
              <a:t>de </a:t>
            </a:r>
            <a:r>
              <a:rPr sz="750" spc="5" dirty="0">
                <a:latin typeface="Microsoft Sans Serif"/>
                <a:cs typeface="Microsoft Sans Serif"/>
              </a:rPr>
              <a:t>0,25 </a:t>
            </a:r>
            <a:r>
              <a:rPr sz="750" dirty="0">
                <a:latin typeface="Microsoft Sans Serif"/>
                <a:cs typeface="Microsoft Sans Serif"/>
              </a:rPr>
              <a:t>a </a:t>
            </a:r>
            <a:r>
              <a:rPr sz="750" spc="5" dirty="0">
                <a:latin typeface="Microsoft Sans Serif"/>
                <a:cs typeface="Microsoft Sans Serif"/>
              </a:rPr>
              <a:t>1,0 </a:t>
            </a:r>
            <a:r>
              <a:rPr sz="750" spc="20" dirty="0">
                <a:latin typeface="Microsoft Sans Serif"/>
                <a:cs typeface="Microsoft Sans Serif"/>
              </a:rPr>
              <a:t>segundos. </a:t>
            </a:r>
            <a:r>
              <a:rPr sz="750" spc="-35" dirty="0">
                <a:latin typeface="Microsoft Sans Serif"/>
                <a:cs typeface="Microsoft Sans Serif"/>
              </a:rPr>
              <a:t>El </a:t>
            </a:r>
            <a:r>
              <a:rPr sz="750" spc="-30" dirty="0">
                <a:latin typeface="Microsoft Sans Serif"/>
                <a:cs typeface="Microsoft Sans Serif"/>
              </a:rPr>
              <a:t> </a:t>
            </a:r>
            <a:r>
              <a:rPr sz="750" spc="40" dirty="0">
                <a:latin typeface="Microsoft Sans Serif"/>
                <a:cs typeface="Microsoft Sans Serif"/>
              </a:rPr>
              <a:t>tiempo</a:t>
            </a:r>
            <a:r>
              <a:rPr sz="750" spc="-5" dirty="0">
                <a:latin typeface="Microsoft Sans Serif"/>
                <a:cs typeface="Microsoft Sans Serif"/>
              </a:rPr>
              <a:t> </a:t>
            </a:r>
            <a:r>
              <a:rPr sz="750" spc="20" dirty="0">
                <a:latin typeface="Microsoft Sans Serif"/>
                <a:cs typeface="Microsoft Sans Serif"/>
              </a:rPr>
              <a:t>más</a:t>
            </a:r>
            <a:r>
              <a:rPr sz="750" spc="-5" dirty="0">
                <a:latin typeface="Microsoft Sans Serif"/>
                <a:cs typeface="Microsoft Sans Serif"/>
              </a:rPr>
              <a:t> </a:t>
            </a:r>
            <a:r>
              <a:rPr sz="750" spc="35" dirty="0">
                <a:latin typeface="Microsoft Sans Serif"/>
                <a:cs typeface="Microsoft Sans Serif"/>
              </a:rPr>
              <a:t>corto</a:t>
            </a:r>
            <a:r>
              <a:rPr sz="750" spc="-5" dirty="0">
                <a:latin typeface="Microsoft Sans Serif"/>
                <a:cs typeface="Microsoft Sans Serif"/>
              </a:rPr>
              <a:t> se </a:t>
            </a:r>
            <a:r>
              <a:rPr sz="750" spc="20" dirty="0">
                <a:latin typeface="Microsoft Sans Serif"/>
                <a:cs typeface="Microsoft Sans Serif"/>
              </a:rPr>
              <a:t>utiliza</a:t>
            </a:r>
            <a:r>
              <a:rPr sz="750" spc="-5" dirty="0">
                <a:latin typeface="Microsoft Sans Serif"/>
                <a:cs typeface="Microsoft Sans Serif"/>
              </a:rPr>
              <a:t> </a:t>
            </a:r>
            <a:r>
              <a:rPr sz="750" dirty="0">
                <a:latin typeface="Microsoft Sans Serif"/>
                <a:cs typeface="Microsoft Sans Serif"/>
              </a:rPr>
              <a:t>si</a:t>
            </a:r>
            <a:r>
              <a:rPr sz="750" spc="-5" dirty="0">
                <a:latin typeface="Microsoft Sans Serif"/>
                <a:cs typeface="Microsoft Sans Serif"/>
              </a:rPr>
              <a:t> </a:t>
            </a:r>
            <a:r>
              <a:rPr sz="750" spc="40" dirty="0">
                <a:latin typeface="Microsoft Sans Serif"/>
                <a:cs typeface="Microsoft Sans Serif"/>
              </a:rPr>
              <a:t>no</a:t>
            </a:r>
            <a:r>
              <a:rPr sz="750" spc="-5" dirty="0">
                <a:latin typeface="Microsoft Sans Serif"/>
                <a:cs typeface="Microsoft Sans Serif"/>
              </a:rPr>
              <a:t> </a:t>
            </a:r>
            <a:r>
              <a:rPr sz="750" spc="15" dirty="0">
                <a:latin typeface="Microsoft Sans Serif"/>
                <a:cs typeface="Microsoft Sans Serif"/>
              </a:rPr>
              <a:t>hay</a:t>
            </a:r>
            <a:r>
              <a:rPr sz="750" spc="-5" dirty="0">
                <a:latin typeface="Microsoft Sans Serif"/>
                <a:cs typeface="Microsoft Sans Serif"/>
              </a:rPr>
              <a:t> </a:t>
            </a:r>
            <a:r>
              <a:rPr sz="750" spc="40" dirty="0">
                <a:latin typeface="Microsoft Sans Serif"/>
                <a:cs typeface="Microsoft Sans Serif"/>
              </a:rPr>
              <a:t>ningún</a:t>
            </a:r>
            <a:r>
              <a:rPr sz="750" dirty="0">
                <a:latin typeface="Microsoft Sans Serif"/>
                <a:cs typeface="Microsoft Sans Serif"/>
              </a:rPr>
              <a:t> </a:t>
            </a:r>
            <a:r>
              <a:rPr sz="750" spc="30" dirty="0">
                <a:latin typeface="Microsoft Sans Serif"/>
                <a:cs typeface="Microsoft Sans Serif"/>
              </a:rPr>
              <a:t>elemento</a:t>
            </a:r>
            <a:r>
              <a:rPr sz="750" spc="-5" dirty="0">
                <a:latin typeface="Microsoft Sans Serif"/>
                <a:cs typeface="Microsoft Sans Serif"/>
              </a:rPr>
              <a:t> </a:t>
            </a:r>
            <a:r>
              <a:rPr sz="750" spc="25" dirty="0">
                <a:latin typeface="Microsoft Sans Serif"/>
                <a:cs typeface="Microsoft Sans Serif"/>
              </a:rPr>
              <a:t>de</a:t>
            </a:r>
            <a:r>
              <a:rPr sz="750" spc="-5" dirty="0">
                <a:latin typeface="Microsoft Sans Serif"/>
                <a:cs typeface="Microsoft Sans Serif"/>
              </a:rPr>
              <a:t> </a:t>
            </a:r>
            <a:r>
              <a:rPr sz="750" spc="10" dirty="0">
                <a:latin typeface="Microsoft Sans Serif"/>
                <a:cs typeface="Microsoft Sans Serif"/>
              </a:rPr>
              <a:t>Zona</a:t>
            </a:r>
            <a:r>
              <a:rPr sz="750" spc="-5" dirty="0">
                <a:latin typeface="Microsoft Sans Serif"/>
                <a:cs typeface="Microsoft Sans Serif"/>
              </a:rPr>
              <a:t> </a:t>
            </a:r>
            <a:r>
              <a:rPr sz="750" dirty="0">
                <a:latin typeface="Microsoft Sans Serif"/>
                <a:cs typeface="Microsoft Sans Serif"/>
              </a:rPr>
              <a:t>1.</a:t>
            </a:r>
            <a:endParaRPr sz="750">
              <a:latin typeface="Microsoft Sans Serif"/>
              <a:cs typeface="Microsoft Sans Serif"/>
            </a:endParaRPr>
          </a:p>
        </p:txBody>
      </p:sp>
      <p:sp>
        <p:nvSpPr>
          <p:cNvPr id="56" name="object 56"/>
          <p:cNvSpPr txBox="1"/>
          <p:nvPr/>
        </p:nvSpPr>
        <p:spPr>
          <a:xfrm>
            <a:off x="1415216" y="7865633"/>
            <a:ext cx="7368201" cy="481414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 marR="5080" indent="154940">
              <a:lnSpc>
                <a:spcPct val="144500"/>
              </a:lnSpc>
              <a:spcBef>
                <a:spcPts val="100"/>
              </a:spcBef>
            </a:pPr>
            <a:r>
              <a:rPr sz="700" spc="20" dirty="0">
                <a:latin typeface="Microsoft Sans Serif"/>
                <a:cs typeface="Microsoft Sans Serif"/>
              </a:rPr>
              <a:t>También </a:t>
            </a:r>
            <a:r>
              <a:rPr sz="700" spc="-5" dirty="0">
                <a:latin typeface="Microsoft Sans Serif"/>
                <a:cs typeface="Microsoft Sans Serif"/>
              </a:rPr>
              <a:t>se </a:t>
            </a:r>
            <a:r>
              <a:rPr sz="700" spc="30" dirty="0">
                <a:latin typeface="Microsoft Sans Serif"/>
                <a:cs typeface="Microsoft Sans Serif"/>
              </a:rPr>
              <a:t>pueden </a:t>
            </a:r>
            <a:r>
              <a:rPr sz="700" spc="20" dirty="0">
                <a:latin typeface="Microsoft Sans Serif"/>
                <a:cs typeface="Microsoft Sans Serif"/>
              </a:rPr>
              <a:t>usar dos </a:t>
            </a:r>
            <a:r>
              <a:rPr sz="700" spc="10" dirty="0">
                <a:latin typeface="Microsoft Sans Serif"/>
                <a:cs typeface="Microsoft Sans Serif"/>
              </a:rPr>
              <a:t>relés </a:t>
            </a:r>
            <a:r>
              <a:rPr sz="700" spc="20" dirty="0">
                <a:latin typeface="Microsoft Sans Serif"/>
                <a:cs typeface="Microsoft Sans Serif"/>
              </a:rPr>
              <a:t>en </a:t>
            </a:r>
            <a:r>
              <a:rPr sz="700" spc="10" dirty="0">
                <a:latin typeface="Microsoft Sans Serif"/>
                <a:cs typeface="Microsoft Sans Serif"/>
              </a:rPr>
              <a:t>este </a:t>
            </a:r>
            <a:r>
              <a:rPr sz="700" spc="15" dirty="0">
                <a:latin typeface="Microsoft Sans Serif"/>
                <a:cs typeface="Microsoft Sans Serif"/>
              </a:rPr>
              <a:t>esquema, </a:t>
            </a:r>
            <a:r>
              <a:rPr sz="700" spc="20" dirty="0">
                <a:latin typeface="Microsoft Sans Serif"/>
                <a:cs typeface="Microsoft Sans Serif"/>
              </a:rPr>
              <a:t>con </a:t>
            </a:r>
            <a:r>
              <a:rPr sz="700" spc="10" dirty="0">
                <a:latin typeface="Microsoft Sans Serif"/>
                <a:cs typeface="Microsoft Sans Serif"/>
              </a:rPr>
              <a:t>el </a:t>
            </a:r>
            <a:r>
              <a:rPr sz="700" spc="25" dirty="0">
                <a:latin typeface="Microsoft Sans Serif"/>
                <a:cs typeface="Microsoft Sans Serif"/>
              </a:rPr>
              <a:t>segundo </a:t>
            </a:r>
            <a:r>
              <a:rPr sz="700" spc="30" dirty="0">
                <a:latin typeface="Microsoft Sans Serif"/>
                <a:cs typeface="Microsoft Sans Serif"/>
              </a:rPr>
              <a:t> </a:t>
            </a:r>
            <a:r>
              <a:rPr sz="700" spc="25" dirty="0">
                <a:latin typeface="Microsoft Sans Serif"/>
                <a:cs typeface="Microsoft Sans Serif"/>
              </a:rPr>
              <a:t>(mostrado </a:t>
            </a:r>
            <a:r>
              <a:rPr sz="700" spc="30" dirty="0">
                <a:latin typeface="Microsoft Sans Serif"/>
                <a:cs typeface="Microsoft Sans Serif"/>
              </a:rPr>
              <a:t>como </a:t>
            </a:r>
            <a:r>
              <a:rPr sz="700" spc="-10" dirty="0">
                <a:latin typeface="Microsoft Sans Serif"/>
                <a:cs typeface="Microsoft Sans Serif"/>
              </a:rPr>
              <a:t>Z1 </a:t>
            </a:r>
            <a:r>
              <a:rPr sz="700" spc="20" dirty="0">
                <a:latin typeface="Microsoft Sans Serif"/>
                <a:cs typeface="Microsoft Sans Serif"/>
              </a:rPr>
              <a:t>en </a:t>
            </a:r>
            <a:r>
              <a:rPr sz="700" spc="10" dirty="0">
                <a:latin typeface="Microsoft Sans Serif"/>
                <a:cs typeface="Microsoft Sans Serif"/>
              </a:rPr>
              <a:t>la </a:t>
            </a:r>
            <a:r>
              <a:rPr sz="700" spc="-5" dirty="0">
                <a:latin typeface="Microsoft Sans Serif"/>
                <a:cs typeface="Microsoft Sans Serif"/>
              </a:rPr>
              <a:t>Fig. </a:t>
            </a:r>
            <a:r>
              <a:rPr sz="700" spc="-10" dirty="0">
                <a:latin typeface="Microsoft Sans Serif"/>
                <a:cs typeface="Microsoft Sans Serif"/>
              </a:rPr>
              <a:t>6) </a:t>
            </a:r>
            <a:r>
              <a:rPr sz="700" spc="30" dirty="0">
                <a:latin typeface="Microsoft Sans Serif"/>
                <a:cs typeface="Microsoft Sans Serif"/>
              </a:rPr>
              <a:t>configurado </a:t>
            </a:r>
            <a:r>
              <a:rPr sz="700" spc="20" dirty="0">
                <a:latin typeface="Microsoft Sans Serif"/>
                <a:cs typeface="Microsoft Sans Serif"/>
              </a:rPr>
              <a:t>con </a:t>
            </a:r>
            <a:r>
              <a:rPr sz="700" spc="40" dirty="0">
                <a:latin typeface="Microsoft Sans Serif"/>
                <a:cs typeface="Microsoft Sans Serif"/>
              </a:rPr>
              <a:t>un </a:t>
            </a:r>
            <a:r>
              <a:rPr sz="700" spc="20" dirty="0">
                <a:latin typeface="Microsoft Sans Serif"/>
                <a:cs typeface="Microsoft Sans Serif"/>
              </a:rPr>
              <a:t>desplazamiento </a:t>
            </a:r>
            <a:r>
              <a:rPr sz="700" spc="25" dirty="0">
                <a:latin typeface="Microsoft Sans Serif"/>
                <a:cs typeface="Microsoft Sans Serif"/>
              </a:rPr>
              <a:t>igual </a:t>
            </a:r>
            <a:r>
              <a:rPr sz="700" dirty="0">
                <a:latin typeface="Microsoft Sans Serif"/>
                <a:cs typeface="Microsoft Sans Serif"/>
              </a:rPr>
              <a:t>a </a:t>
            </a:r>
            <a:r>
              <a:rPr sz="700" spc="-175" dirty="0">
                <a:latin typeface="Microsoft Sans Serif"/>
                <a:cs typeface="Microsoft Sans Serif"/>
              </a:rPr>
              <a:t> </a:t>
            </a:r>
            <a:r>
              <a:rPr sz="700" spc="-5" dirty="0">
                <a:latin typeface="Microsoft Sans Serif"/>
                <a:cs typeface="Microsoft Sans Serif"/>
              </a:rPr>
              <a:t>X′</a:t>
            </a:r>
            <a:r>
              <a:rPr sz="450" spc="-5" dirty="0">
                <a:latin typeface="Microsoft Sans Serif"/>
                <a:cs typeface="Microsoft Sans Serif"/>
              </a:rPr>
              <a:t>d</a:t>
            </a:r>
            <a:r>
              <a:rPr sz="700" spc="-5" dirty="0">
                <a:latin typeface="Microsoft Sans Serif"/>
                <a:cs typeface="Microsoft Sans Serif"/>
              </a:rPr>
              <a:t>/2</a:t>
            </a:r>
            <a:r>
              <a:rPr sz="700" spc="-10" dirty="0">
                <a:latin typeface="Microsoft Sans Serif"/>
                <a:cs typeface="Microsoft Sans Serif"/>
              </a:rPr>
              <a:t> </a:t>
            </a:r>
            <a:r>
              <a:rPr sz="700" spc="5" dirty="0">
                <a:latin typeface="Microsoft Sans Serif"/>
                <a:cs typeface="Microsoft Sans Serif"/>
              </a:rPr>
              <a:t>y</a:t>
            </a:r>
            <a:r>
              <a:rPr sz="700" spc="-5" dirty="0">
                <a:latin typeface="Microsoft Sans Serif"/>
                <a:cs typeface="Microsoft Sans Serif"/>
              </a:rPr>
              <a:t> </a:t>
            </a:r>
            <a:r>
              <a:rPr sz="700" spc="20" dirty="0">
                <a:latin typeface="Microsoft Sans Serif"/>
                <a:cs typeface="Microsoft Sans Serif"/>
              </a:rPr>
              <a:t>con</a:t>
            </a:r>
            <a:r>
              <a:rPr sz="700" spc="-5" dirty="0">
                <a:latin typeface="Microsoft Sans Serif"/>
                <a:cs typeface="Microsoft Sans Serif"/>
              </a:rPr>
              <a:t> </a:t>
            </a:r>
            <a:r>
              <a:rPr sz="700" spc="10" dirty="0">
                <a:latin typeface="Microsoft Sans Serif"/>
                <a:cs typeface="Microsoft Sans Serif"/>
              </a:rPr>
              <a:t>la</a:t>
            </a:r>
            <a:r>
              <a:rPr sz="700" spc="-5" dirty="0">
                <a:latin typeface="Microsoft Sans Serif"/>
                <a:cs typeface="Microsoft Sans Serif"/>
              </a:rPr>
              <a:t> </a:t>
            </a:r>
            <a:r>
              <a:rPr sz="700" spc="25" dirty="0">
                <a:latin typeface="Microsoft Sans Serif"/>
                <a:cs typeface="Microsoft Sans Serif"/>
              </a:rPr>
              <a:t>intercepción</a:t>
            </a:r>
            <a:r>
              <a:rPr sz="700" spc="-5" dirty="0">
                <a:latin typeface="Microsoft Sans Serif"/>
                <a:cs typeface="Microsoft Sans Serif"/>
              </a:rPr>
              <a:t> </a:t>
            </a:r>
            <a:r>
              <a:rPr sz="700" spc="20" dirty="0">
                <a:latin typeface="Microsoft Sans Serif"/>
                <a:cs typeface="Microsoft Sans Serif"/>
              </a:rPr>
              <a:t>de</a:t>
            </a:r>
            <a:r>
              <a:rPr sz="700" spc="-5" dirty="0">
                <a:latin typeface="Microsoft Sans Serif"/>
                <a:cs typeface="Microsoft Sans Serif"/>
              </a:rPr>
              <a:t> </a:t>
            </a:r>
            <a:r>
              <a:rPr sz="700" spc="30" dirty="0">
                <a:latin typeface="Microsoft Sans Serif"/>
                <a:cs typeface="Microsoft Sans Serif"/>
              </a:rPr>
              <a:t>largo</a:t>
            </a:r>
            <a:r>
              <a:rPr sz="700" spc="-5" dirty="0">
                <a:latin typeface="Microsoft Sans Serif"/>
                <a:cs typeface="Microsoft Sans Serif"/>
              </a:rPr>
              <a:t> </a:t>
            </a:r>
            <a:r>
              <a:rPr sz="700" spc="5" dirty="0">
                <a:latin typeface="Microsoft Sans Serif"/>
                <a:cs typeface="Microsoft Sans Serif"/>
              </a:rPr>
              <a:t>alcance</a:t>
            </a:r>
            <a:r>
              <a:rPr sz="700" spc="-10" dirty="0">
                <a:latin typeface="Microsoft Sans Serif"/>
                <a:cs typeface="Microsoft Sans Serif"/>
              </a:rPr>
              <a:t> </a:t>
            </a:r>
            <a:r>
              <a:rPr sz="700" spc="25" dirty="0">
                <a:latin typeface="Microsoft Sans Serif"/>
                <a:cs typeface="Microsoft Sans Serif"/>
              </a:rPr>
              <a:t>igual</a:t>
            </a:r>
            <a:r>
              <a:rPr sz="700" spc="-5" dirty="0">
                <a:latin typeface="Microsoft Sans Serif"/>
                <a:cs typeface="Microsoft Sans Serif"/>
              </a:rPr>
              <a:t> </a:t>
            </a:r>
            <a:r>
              <a:rPr sz="700" dirty="0">
                <a:latin typeface="Microsoft Sans Serif"/>
                <a:cs typeface="Microsoft Sans Serif"/>
              </a:rPr>
              <a:t>a</a:t>
            </a:r>
            <a:r>
              <a:rPr sz="700" spc="-5" dirty="0">
                <a:latin typeface="Microsoft Sans Serif"/>
                <a:cs typeface="Microsoft Sans Serif"/>
              </a:rPr>
              <a:t> </a:t>
            </a:r>
            <a:r>
              <a:rPr sz="700" spc="5" dirty="0">
                <a:latin typeface="Microsoft Sans Serif"/>
                <a:cs typeface="Microsoft Sans Serif"/>
              </a:rPr>
              <a:t>1,1</a:t>
            </a:r>
            <a:r>
              <a:rPr sz="700" spc="-5" dirty="0">
                <a:latin typeface="Microsoft Sans Serif"/>
                <a:cs typeface="Microsoft Sans Serif"/>
              </a:rPr>
              <a:t> veces </a:t>
            </a:r>
            <a:r>
              <a:rPr sz="700" spc="-15" dirty="0">
                <a:latin typeface="Microsoft Sans Serif"/>
                <a:cs typeface="Microsoft Sans Serif"/>
              </a:rPr>
              <a:t>X</a:t>
            </a:r>
            <a:r>
              <a:rPr sz="450" spc="-15" dirty="0">
                <a:latin typeface="Microsoft Sans Serif"/>
                <a:cs typeface="Microsoft Sans Serif"/>
              </a:rPr>
              <a:t>d</a:t>
            </a:r>
            <a:r>
              <a:rPr sz="700" spc="-15" dirty="0">
                <a:latin typeface="Microsoft Sans Serif"/>
                <a:cs typeface="Microsoft Sans Serif"/>
              </a:rPr>
              <a:t>.</a:t>
            </a:r>
            <a:r>
              <a:rPr sz="700" spc="-5" dirty="0">
                <a:latin typeface="Microsoft Sans Serif"/>
                <a:cs typeface="Microsoft Sans Serif"/>
              </a:rPr>
              <a:t> </a:t>
            </a:r>
            <a:r>
              <a:rPr sz="700" spc="-20" dirty="0">
                <a:latin typeface="Microsoft Sans Serif"/>
                <a:cs typeface="Microsoft Sans Serif"/>
              </a:rPr>
              <a:t>En</a:t>
            </a:r>
            <a:r>
              <a:rPr sz="700" spc="-5" dirty="0">
                <a:latin typeface="Microsoft Sans Serif"/>
                <a:cs typeface="Microsoft Sans Serif"/>
              </a:rPr>
              <a:t> </a:t>
            </a:r>
            <a:r>
              <a:rPr sz="700" spc="10" dirty="0">
                <a:latin typeface="Microsoft Sans Serif"/>
                <a:cs typeface="Microsoft Sans Serif"/>
              </a:rPr>
              <a:t>este</a:t>
            </a:r>
            <a:r>
              <a:rPr sz="700" spc="-10" dirty="0">
                <a:latin typeface="Microsoft Sans Serif"/>
                <a:cs typeface="Microsoft Sans Serif"/>
              </a:rPr>
              <a:t> </a:t>
            </a:r>
            <a:r>
              <a:rPr sz="700" dirty="0">
                <a:latin typeface="Microsoft Sans Serif"/>
                <a:cs typeface="Microsoft Sans Serif"/>
              </a:rPr>
              <a:t>caso, </a:t>
            </a:r>
            <a:r>
              <a:rPr sz="700" spc="-170" dirty="0">
                <a:latin typeface="Microsoft Sans Serif"/>
                <a:cs typeface="Microsoft Sans Serif"/>
              </a:rPr>
              <a:t> </a:t>
            </a:r>
            <a:r>
              <a:rPr sz="700" spc="10" dirty="0">
                <a:latin typeface="Microsoft Sans Serif"/>
                <a:cs typeface="Microsoft Sans Serif"/>
              </a:rPr>
              <a:t>el </a:t>
            </a:r>
            <a:r>
              <a:rPr sz="700" spc="20" dirty="0">
                <a:latin typeface="Microsoft Sans Serif"/>
                <a:cs typeface="Microsoft Sans Serif"/>
              </a:rPr>
              <a:t>relé con </a:t>
            </a:r>
            <a:r>
              <a:rPr sz="700" spc="10" dirty="0">
                <a:latin typeface="Microsoft Sans Serif"/>
                <a:cs typeface="Microsoft Sans Serif"/>
              </a:rPr>
              <a:t>la </a:t>
            </a:r>
            <a:r>
              <a:rPr sz="700" spc="25" dirty="0">
                <a:latin typeface="Microsoft Sans Serif"/>
                <a:cs typeface="Microsoft Sans Serif"/>
              </a:rPr>
              <a:t>configuración </a:t>
            </a:r>
            <a:r>
              <a:rPr sz="700" spc="-10" dirty="0">
                <a:latin typeface="Microsoft Sans Serif"/>
                <a:cs typeface="Microsoft Sans Serif"/>
              </a:rPr>
              <a:t>Z1 </a:t>
            </a:r>
            <a:r>
              <a:rPr sz="700" spc="-5" dirty="0">
                <a:latin typeface="Microsoft Sans Serif"/>
                <a:cs typeface="Microsoft Sans Serif"/>
              </a:rPr>
              <a:t>se </a:t>
            </a:r>
            <a:r>
              <a:rPr sz="700" spc="20" dirty="0">
                <a:latin typeface="Microsoft Sans Serif"/>
                <a:cs typeface="Microsoft Sans Serif"/>
              </a:rPr>
              <a:t>dispara con </a:t>
            </a:r>
            <a:r>
              <a:rPr sz="700" spc="40" dirty="0">
                <a:latin typeface="Microsoft Sans Serif"/>
                <a:cs typeface="Microsoft Sans Serif"/>
              </a:rPr>
              <a:t>un </a:t>
            </a:r>
            <a:r>
              <a:rPr sz="700" spc="25" dirty="0">
                <a:latin typeface="Microsoft Sans Serif"/>
                <a:cs typeface="Microsoft Sans Serif"/>
              </a:rPr>
              <a:t>retraso </a:t>
            </a:r>
            <a:r>
              <a:rPr sz="700" spc="20" dirty="0">
                <a:latin typeface="Microsoft Sans Serif"/>
                <a:cs typeface="Microsoft Sans Serif"/>
              </a:rPr>
              <a:t>de </a:t>
            </a:r>
            <a:r>
              <a:rPr sz="700" spc="5" dirty="0">
                <a:latin typeface="Microsoft Sans Serif"/>
                <a:cs typeface="Microsoft Sans Serif"/>
              </a:rPr>
              <a:t>0,2 </a:t>
            </a:r>
            <a:r>
              <a:rPr sz="700" dirty="0">
                <a:latin typeface="Microsoft Sans Serif"/>
                <a:cs typeface="Microsoft Sans Serif"/>
              </a:rPr>
              <a:t>a </a:t>
            </a:r>
            <a:r>
              <a:rPr sz="700" spc="5" dirty="0">
                <a:latin typeface="Microsoft Sans Serif"/>
                <a:cs typeface="Microsoft Sans Serif"/>
              </a:rPr>
              <a:t>0,3 </a:t>
            </a:r>
            <a:r>
              <a:rPr sz="700" spc="10" dirty="0">
                <a:latin typeface="Microsoft Sans Serif"/>
                <a:cs typeface="Microsoft Sans Serif"/>
              </a:rPr>
              <a:t> </a:t>
            </a:r>
            <a:r>
              <a:rPr sz="700" spc="20" dirty="0">
                <a:latin typeface="Microsoft Sans Serif"/>
                <a:cs typeface="Microsoft Sans Serif"/>
              </a:rPr>
              <a:t>segundos </a:t>
            </a:r>
            <a:r>
              <a:rPr sz="700" spc="25" dirty="0">
                <a:latin typeface="Microsoft Sans Serif"/>
                <a:cs typeface="Microsoft Sans Serif"/>
              </a:rPr>
              <a:t>para </a:t>
            </a:r>
            <a:r>
              <a:rPr sz="700" spc="15" dirty="0">
                <a:latin typeface="Microsoft Sans Serif"/>
                <a:cs typeface="Microsoft Sans Serif"/>
              </a:rPr>
              <a:t>atravesar </a:t>
            </a:r>
            <a:r>
              <a:rPr sz="700" spc="10" dirty="0">
                <a:latin typeface="Microsoft Sans Serif"/>
                <a:cs typeface="Microsoft Sans Serif"/>
              </a:rPr>
              <a:t>oscilaciones estables </a:t>
            </a:r>
            <a:r>
              <a:rPr sz="700" spc="5" dirty="0">
                <a:latin typeface="Microsoft Sans Serif"/>
                <a:cs typeface="Microsoft Sans Serif"/>
              </a:rPr>
              <a:t>y </a:t>
            </a:r>
            <a:r>
              <a:rPr sz="700" spc="25" dirty="0">
                <a:latin typeface="Microsoft Sans Serif"/>
                <a:cs typeface="Microsoft Sans Serif"/>
              </a:rPr>
              <a:t>transitorios </a:t>
            </a:r>
            <a:r>
              <a:rPr sz="700" spc="20" dirty="0">
                <a:latin typeface="Microsoft Sans Serif"/>
                <a:cs typeface="Microsoft Sans Serif"/>
              </a:rPr>
              <a:t>del </a:t>
            </a:r>
            <a:r>
              <a:rPr sz="700" spc="15" dirty="0">
                <a:latin typeface="Microsoft Sans Serif"/>
                <a:cs typeface="Microsoft Sans Serif"/>
              </a:rPr>
              <a:t>sistema. </a:t>
            </a:r>
            <a:r>
              <a:rPr sz="700" spc="-50" dirty="0">
                <a:latin typeface="Microsoft Sans Serif"/>
                <a:cs typeface="Microsoft Sans Serif"/>
              </a:rPr>
              <a:t>Es </a:t>
            </a:r>
            <a:r>
              <a:rPr sz="700" spc="-45" dirty="0">
                <a:latin typeface="Microsoft Sans Serif"/>
                <a:cs typeface="Microsoft Sans Serif"/>
              </a:rPr>
              <a:t> </a:t>
            </a:r>
            <a:r>
              <a:rPr sz="700" spc="25" dirty="0">
                <a:latin typeface="Microsoft Sans Serif"/>
                <a:cs typeface="Microsoft Sans Serif"/>
              </a:rPr>
              <a:t>recomendable </a:t>
            </a:r>
            <a:r>
              <a:rPr sz="700" spc="15" dirty="0">
                <a:latin typeface="Microsoft Sans Serif"/>
                <a:cs typeface="Microsoft Sans Serif"/>
              </a:rPr>
              <a:t>realizar </a:t>
            </a:r>
            <a:r>
              <a:rPr sz="700" spc="20" dirty="0">
                <a:latin typeface="Microsoft Sans Serif"/>
                <a:cs typeface="Microsoft Sans Serif"/>
              </a:rPr>
              <a:t>estudios del </a:t>
            </a:r>
            <a:r>
              <a:rPr sz="700" spc="15" dirty="0">
                <a:latin typeface="Microsoft Sans Serif"/>
                <a:cs typeface="Microsoft Sans Serif"/>
              </a:rPr>
              <a:t>sistema </a:t>
            </a:r>
            <a:r>
              <a:rPr sz="700" spc="25" dirty="0">
                <a:latin typeface="Microsoft Sans Serif"/>
                <a:cs typeface="Microsoft Sans Serif"/>
              </a:rPr>
              <a:t>para </a:t>
            </a:r>
            <a:r>
              <a:rPr sz="700" spc="35" dirty="0">
                <a:latin typeface="Microsoft Sans Serif"/>
                <a:cs typeface="Microsoft Sans Serif"/>
              </a:rPr>
              <a:t>determinar </a:t>
            </a:r>
            <a:r>
              <a:rPr sz="700" spc="10" dirty="0">
                <a:latin typeface="Microsoft Sans Serif"/>
                <a:cs typeface="Microsoft Sans Serif"/>
              </a:rPr>
              <a:t>el </a:t>
            </a:r>
            <a:r>
              <a:rPr sz="700" spc="35" dirty="0">
                <a:latin typeface="Microsoft Sans Serif"/>
                <a:cs typeface="Microsoft Sans Serif"/>
              </a:rPr>
              <a:t>retardo </a:t>
            </a:r>
            <a:r>
              <a:rPr sz="700" spc="20" dirty="0">
                <a:latin typeface="Microsoft Sans Serif"/>
                <a:cs typeface="Microsoft Sans Serif"/>
              </a:rPr>
              <a:t>de </a:t>
            </a:r>
            <a:r>
              <a:rPr sz="700" spc="25" dirty="0">
                <a:latin typeface="Microsoft Sans Serif"/>
                <a:cs typeface="Microsoft Sans Serif"/>
              </a:rPr>
              <a:t> </a:t>
            </a:r>
            <a:r>
              <a:rPr sz="700" spc="30" dirty="0">
                <a:latin typeface="Microsoft Sans Serif"/>
                <a:cs typeface="Microsoft Sans Serif"/>
              </a:rPr>
              <a:t>tiempo.</a:t>
            </a:r>
            <a:endParaRPr sz="700">
              <a:latin typeface="Microsoft Sans Serif"/>
              <a:cs typeface="Microsoft Sans Serif"/>
            </a:endParaRPr>
          </a:p>
        </p:txBody>
      </p:sp>
      <p:sp>
        <p:nvSpPr>
          <p:cNvPr id="57" name="object 57"/>
          <p:cNvSpPr txBox="1"/>
          <p:nvPr/>
        </p:nvSpPr>
        <p:spPr>
          <a:xfrm>
            <a:off x="9089637" y="6945581"/>
            <a:ext cx="7406182" cy="33528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169035">
              <a:lnSpc>
                <a:spcPct val="100000"/>
              </a:lnSpc>
              <a:spcBef>
                <a:spcPts val="100"/>
              </a:spcBef>
            </a:pPr>
            <a:r>
              <a:rPr sz="950" spc="10" dirty="0">
                <a:latin typeface="Microsoft Sans Serif"/>
                <a:cs typeface="Microsoft Sans Serif"/>
              </a:rPr>
              <a:t>VII.</a:t>
            </a:r>
            <a:r>
              <a:rPr sz="950" spc="-35" dirty="0">
                <a:latin typeface="Microsoft Sans Serif"/>
                <a:cs typeface="Microsoft Sans Serif"/>
              </a:rPr>
              <a:t> </a:t>
            </a:r>
            <a:r>
              <a:rPr sz="950" spc="-55" dirty="0">
                <a:latin typeface="Microsoft Sans Serif"/>
                <a:cs typeface="Microsoft Sans Serif"/>
              </a:rPr>
              <a:t>R</a:t>
            </a:r>
            <a:r>
              <a:rPr sz="750" spc="-55" dirty="0">
                <a:latin typeface="Microsoft Sans Serif"/>
                <a:cs typeface="Microsoft Sans Serif"/>
              </a:rPr>
              <a:t>EFERENCIA</a:t>
            </a:r>
            <a:endParaRPr sz="750">
              <a:latin typeface="Microsoft Sans Serif"/>
              <a:cs typeface="Microsoft Sans Serif"/>
            </a:endParaRPr>
          </a:p>
          <a:p>
            <a:pPr marL="12700">
              <a:lnSpc>
                <a:spcPct val="100000"/>
              </a:lnSpc>
              <a:spcBef>
                <a:spcPts val="515"/>
              </a:spcBef>
            </a:pPr>
            <a:r>
              <a:rPr sz="650" spc="15" dirty="0">
                <a:latin typeface="Microsoft Sans Serif"/>
                <a:cs typeface="Microsoft Sans Serif"/>
              </a:rPr>
              <a:t>[1]Guía</a:t>
            </a:r>
            <a:r>
              <a:rPr sz="650" dirty="0">
                <a:latin typeface="Microsoft Sans Serif"/>
                <a:cs typeface="Microsoft Sans Serif"/>
              </a:rPr>
              <a:t> </a:t>
            </a:r>
            <a:r>
              <a:rPr sz="650" spc="-45" dirty="0">
                <a:latin typeface="Microsoft Sans Serif"/>
                <a:cs typeface="Microsoft Sans Serif"/>
              </a:rPr>
              <a:t>IEEE</a:t>
            </a:r>
            <a:r>
              <a:rPr sz="650" dirty="0">
                <a:latin typeface="Microsoft Sans Serif"/>
                <a:cs typeface="Microsoft Sans Serif"/>
              </a:rPr>
              <a:t> </a:t>
            </a:r>
            <a:r>
              <a:rPr sz="650" spc="20" dirty="0">
                <a:latin typeface="Microsoft Sans Serif"/>
                <a:cs typeface="Microsoft Sans Serif"/>
              </a:rPr>
              <a:t>para</a:t>
            </a:r>
            <a:r>
              <a:rPr sz="650" dirty="0">
                <a:latin typeface="Microsoft Sans Serif"/>
                <a:cs typeface="Microsoft Sans Serif"/>
              </a:rPr>
              <a:t> </a:t>
            </a:r>
            <a:r>
              <a:rPr sz="650" spc="10" dirty="0">
                <a:latin typeface="Microsoft Sans Serif"/>
                <a:cs typeface="Microsoft Sans Serif"/>
              </a:rPr>
              <a:t>la</a:t>
            </a:r>
            <a:r>
              <a:rPr sz="650" dirty="0">
                <a:latin typeface="Microsoft Sans Serif"/>
                <a:cs typeface="Microsoft Sans Serif"/>
              </a:rPr>
              <a:t> </a:t>
            </a:r>
            <a:r>
              <a:rPr sz="650" spc="20" dirty="0">
                <a:latin typeface="Microsoft Sans Serif"/>
                <a:cs typeface="Microsoft Sans Serif"/>
              </a:rPr>
              <a:t>protección</a:t>
            </a:r>
            <a:r>
              <a:rPr sz="650" dirty="0">
                <a:latin typeface="Microsoft Sans Serif"/>
                <a:cs typeface="Microsoft Sans Serif"/>
              </a:rPr>
              <a:t> </a:t>
            </a:r>
            <a:r>
              <a:rPr sz="650" spc="20" dirty="0">
                <a:latin typeface="Microsoft Sans Serif"/>
                <a:cs typeface="Microsoft Sans Serif"/>
              </a:rPr>
              <a:t>de</a:t>
            </a:r>
            <a:r>
              <a:rPr sz="650" dirty="0">
                <a:latin typeface="Microsoft Sans Serif"/>
                <a:cs typeface="Microsoft Sans Serif"/>
              </a:rPr>
              <a:t> </a:t>
            </a:r>
            <a:r>
              <a:rPr sz="650" spc="20" dirty="0">
                <a:latin typeface="Microsoft Sans Serif"/>
                <a:cs typeface="Microsoft Sans Serif"/>
              </a:rPr>
              <a:t>generadores</a:t>
            </a:r>
            <a:r>
              <a:rPr sz="650" dirty="0">
                <a:latin typeface="Microsoft Sans Serif"/>
                <a:cs typeface="Microsoft Sans Serif"/>
              </a:rPr>
              <a:t> </a:t>
            </a:r>
            <a:r>
              <a:rPr sz="650" spc="20" dirty="0">
                <a:latin typeface="Microsoft Sans Serif"/>
                <a:cs typeface="Microsoft Sans Serif"/>
              </a:rPr>
              <a:t>de</a:t>
            </a:r>
            <a:r>
              <a:rPr sz="650" dirty="0">
                <a:latin typeface="Microsoft Sans Serif"/>
                <a:cs typeface="Microsoft Sans Serif"/>
              </a:rPr>
              <a:t> CA,Estándar </a:t>
            </a:r>
            <a:r>
              <a:rPr sz="650" spc="-45" dirty="0">
                <a:latin typeface="Microsoft Sans Serif"/>
                <a:cs typeface="Microsoft Sans Serif"/>
              </a:rPr>
              <a:t>IEEE</a:t>
            </a:r>
            <a:r>
              <a:rPr sz="650" dirty="0">
                <a:latin typeface="Microsoft Sans Serif"/>
                <a:cs typeface="Microsoft Sans Serif"/>
              </a:rPr>
              <a:t> C37.102-2006.</a:t>
            </a:r>
            <a:endParaRPr sz="650">
              <a:latin typeface="Microsoft Sans Serif"/>
              <a:cs typeface="Microsoft Sans Serif"/>
            </a:endParaRPr>
          </a:p>
        </p:txBody>
      </p:sp>
      <p:sp>
        <p:nvSpPr>
          <p:cNvPr id="58" name="object 58"/>
          <p:cNvSpPr txBox="1"/>
          <p:nvPr/>
        </p:nvSpPr>
        <p:spPr>
          <a:xfrm>
            <a:off x="1415277" y="9415125"/>
            <a:ext cx="2852914" cy="143629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sz="850" spc="-25" dirty="0">
                <a:latin typeface="Microsoft Sans Serif"/>
                <a:cs typeface="Microsoft Sans Serif"/>
              </a:rPr>
              <a:t>CAPÍTULO</a:t>
            </a:r>
            <a:r>
              <a:rPr sz="850" spc="-20" dirty="0">
                <a:latin typeface="Microsoft Sans Serif"/>
                <a:cs typeface="Microsoft Sans Serif"/>
              </a:rPr>
              <a:t> </a:t>
            </a:r>
            <a:r>
              <a:rPr sz="850" dirty="0">
                <a:latin typeface="Microsoft Sans Serif"/>
                <a:cs typeface="Microsoft Sans Serif"/>
              </a:rPr>
              <a:t>3,</a:t>
            </a:r>
            <a:r>
              <a:rPr sz="850" spc="-15" dirty="0">
                <a:latin typeface="Microsoft Sans Serif"/>
                <a:cs typeface="Microsoft Sans Serif"/>
              </a:rPr>
              <a:t> </a:t>
            </a:r>
            <a:r>
              <a:rPr sz="850" spc="-40" dirty="0">
                <a:latin typeface="Microsoft Sans Serif"/>
                <a:cs typeface="Microsoft Sans Serif"/>
              </a:rPr>
              <a:t>SECCIÓN</a:t>
            </a:r>
            <a:r>
              <a:rPr sz="850" spc="-15" dirty="0">
                <a:latin typeface="Microsoft Sans Serif"/>
                <a:cs typeface="Microsoft Sans Serif"/>
              </a:rPr>
              <a:t> </a:t>
            </a:r>
            <a:r>
              <a:rPr sz="850" spc="10" dirty="0">
                <a:latin typeface="Microsoft Sans Serif"/>
                <a:cs typeface="Microsoft Sans Serif"/>
              </a:rPr>
              <a:t>3</a:t>
            </a:r>
            <a:endParaRPr sz="850">
              <a:latin typeface="Microsoft Sans Serif"/>
              <a:cs typeface="Microsoft Sans Serif"/>
            </a:endParaRPr>
          </a:p>
        </p:txBody>
      </p:sp>
      <p:sp>
        <p:nvSpPr>
          <p:cNvPr id="59" name="object 59"/>
          <p:cNvSpPr txBox="1"/>
          <p:nvPr/>
        </p:nvSpPr>
        <p:spPr>
          <a:xfrm>
            <a:off x="7845387" y="9415126"/>
            <a:ext cx="7796212" cy="285115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sz="850" spc="-25" dirty="0">
                <a:latin typeface="Microsoft Sans Serif"/>
                <a:cs typeface="Microsoft Sans Serif"/>
              </a:rPr>
              <a:t>TUTORIAL</a:t>
            </a:r>
            <a:r>
              <a:rPr sz="850" spc="-5" dirty="0">
                <a:latin typeface="Microsoft Sans Serif"/>
                <a:cs typeface="Microsoft Sans Serif"/>
              </a:rPr>
              <a:t> </a:t>
            </a:r>
            <a:r>
              <a:rPr sz="850" spc="-60" dirty="0">
                <a:latin typeface="Microsoft Sans Serif"/>
                <a:cs typeface="Microsoft Sans Serif"/>
              </a:rPr>
              <a:t>SOBRE</a:t>
            </a:r>
            <a:r>
              <a:rPr sz="850" spc="-5" dirty="0">
                <a:latin typeface="Microsoft Sans Serif"/>
                <a:cs typeface="Microsoft Sans Serif"/>
              </a:rPr>
              <a:t> </a:t>
            </a:r>
            <a:r>
              <a:rPr sz="850" spc="-35" dirty="0">
                <a:latin typeface="Microsoft Sans Serif"/>
                <a:cs typeface="Microsoft Sans Serif"/>
              </a:rPr>
              <a:t>PROTECCIÓN</a:t>
            </a:r>
            <a:r>
              <a:rPr sz="850" spc="-5" dirty="0">
                <a:latin typeface="Microsoft Sans Serif"/>
                <a:cs typeface="Microsoft Sans Serif"/>
              </a:rPr>
              <a:t> </a:t>
            </a:r>
            <a:r>
              <a:rPr sz="850" spc="-45" dirty="0">
                <a:latin typeface="Microsoft Sans Serif"/>
                <a:cs typeface="Microsoft Sans Serif"/>
              </a:rPr>
              <a:t>DE</a:t>
            </a:r>
            <a:r>
              <a:rPr sz="850" spc="-5" dirty="0">
                <a:latin typeface="Microsoft Sans Serif"/>
                <a:cs typeface="Microsoft Sans Serif"/>
              </a:rPr>
              <a:t> </a:t>
            </a:r>
            <a:r>
              <a:rPr sz="850" spc="-55" dirty="0">
                <a:latin typeface="Microsoft Sans Serif"/>
                <a:cs typeface="Microsoft Sans Serif"/>
              </a:rPr>
              <a:t>GENERADORES</a:t>
            </a:r>
            <a:r>
              <a:rPr sz="850" dirty="0">
                <a:latin typeface="Microsoft Sans Serif"/>
                <a:cs typeface="Microsoft Sans Serif"/>
              </a:rPr>
              <a:t> </a:t>
            </a:r>
            <a:r>
              <a:rPr sz="850" spc="-30" dirty="0">
                <a:latin typeface="Microsoft Sans Serif"/>
                <a:cs typeface="Microsoft Sans Serif"/>
              </a:rPr>
              <a:t>SÍNCRONOS</a:t>
            </a:r>
            <a:endParaRPr sz="850">
              <a:latin typeface="Microsoft Sans Serif"/>
              <a:cs typeface="Microsoft Sans Serif"/>
            </a:endParaRPr>
          </a:p>
          <a:p>
            <a:pPr marL="1400810">
              <a:lnSpc>
                <a:spcPct val="100000"/>
              </a:lnSpc>
            </a:pPr>
            <a:r>
              <a:rPr sz="850" spc="-15" dirty="0">
                <a:latin typeface="Microsoft Sans Serif"/>
                <a:cs typeface="Microsoft Sans Serif"/>
              </a:rPr>
              <a:t>PUBLICACIÓN</a:t>
            </a:r>
            <a:r>
              <a:rPr sz="850" spc="-5" dirty="0">
                <a:latin typeface="Microsoft Sans Serif"/>
                <a:cs typeface="Microsoft Sans Serif"/>
              </a:rPr>
              <a:t> </a:t>
            </a:r>
            <a:r>
              <a:rPr sz="850" spc="-55" dirty="0">
                <a:latin typeface="Microsoft Sans Serif"/>
                <a:cs typeface="Microsoft Sans Serif"/>
              </a:rPr>
              <a:t>ESPECIAL</a:t>
            </a:r>
            <a:r>
              <a:rPr sz="850" spc="-5" dirty="0">
                <a:latin typeface="Microsoft Sans Serif"/>
                <a:cs typeface="Microsoft Sans Serif"/>
              </a:rPr>
              <a:t> </a:t>
            </a:r>
            <a:r>
              <a:rPr sz="850" spc="-40" dirty="0">
                <a:latin typeface="Microsoft Sans Serif"/>
                <a:cs typeface="Microsoft Sans Serif"/>
              </a:rPr>
              <a:t>DEL</a:t>
            </a:r>
            <a:r>
              <a:rPr sz="850" spc="-5" dirty="0">
                <a:latin typeface="Microsoft Sans Serif"/>
                <a:cs typeface="Microsoft Sans Serif"/>
              </a:rPr>
              <a:t> </a:t>
            </a:r>
            <a:r>
              <a:rPr sz="850" spc="-60" dirty="0">
                <a:latin typeface="Microsoft Sans Serif"/>
                <a:cs typeface="Microsoft Sans Serif"/>
              </a:rPr>
              <a:t>IEEE</a:t>
            </a:r>
            <a:r>
              <a:rPr sz="850" spc="-5" dirty="0">
                <a:latin typeface="Microsoft Sans Serif"/>
                <a:cs typeface="Microsoft Sans Serif"/>
              </a:rPr>
              <a:t> </a:t>
            </a:r>
            <a:r>
              <a:rPr sz="850" spc="-80" dirty="0">
                <a:latin typeface="Microsoft Sans Serif"/>
                <a:cs typeface="Microsoft Sans Serif"/>
              </a:rPr>
              <a:t>PSRC</a:t>
            </a:r>
            <a:endParaRPr sz="850">
              <a:latin typeface="Microsoft Sans Serif"/>
              <a:cs typeface="Microsoft Sans Serif"/>
            </a:endParaRPr>
          </a:p>
        </p:txBody>
      </p:sp>
    </p:spTree>
  </p:cSld>
  <p:clrMapOvr>
    <a:masterClrMapping/>
  </p:clrMapOvr>
</p:sld>
</file>

<file path=ppt/slides/slide62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" name="object 2"/>
          <p:cNvGrpSpPr/>
          <p:nvPr/>
        </p:nvGrpSpPr>
        <p:grpSpPr>
          <a:xfrm>
            <a:off x="10128500" y="6048756"/>
            <a:ext cx="5526151" cy="1742439"/>
            <a:chOff x="4402835" y="6048755"/>
            <a:chExt cx="2402205" cy="1742439"/>
          </a:xfrm>
        </p:grpSpPr>
        <p:pic>
          <p:nvPicPr>
            <p:cNvPr id="3" name="object 3"/>
            <p:cNvPicPr/>
            <p:nvPr/>
          </p:nvPicPr>
          <p:blipFill>
            <a:blip r:embed="rId2" cstate="print"/>
            <a:stretch>
              <a:fillRect/>
            </a:stretch>
          </p:blipFill>
          <p:spPr>
            <a:xfrm>
              <a:off x="4759451" y="6280403"/>
              <a:ext cx="2045207" cy="1510284"/>
            </a:xfrm>
            <a:prstGeom prst="rect">
              <a:avLst/>
            </a:prstGeom>
          </p:spPr>
        </p:pic>
        <p:pic>
          <p:nvPicPr>
            <p:cNvPr id="4" name="object 4"/>
            <p:cNvPicPr/>
            <p:nvPr/>
          </p:nvPicPr>
          <p:blipFill>
            <a:blip r:embed="rId3" cstate="print"/>
            <a:stretch>
              <a:fillRect/>
            </a:stretch>
          </p:blipFill>
          <p:spPr>
            <a:xfrm>
              <a:off x="5420867" y="6274307"/>
              <a:ext cx="280415" cy="251460"/>
            </a:xfrm>
            <a:prstGeom prst="rect">
              <a:avLst/>
            </a:prstGeom>
          </p:spPr>
        </p:pic>
        <p:pic>
          <p:nvPicPr>
            <p:cNvPr id="5" name="object 5"/>
            <p:cNvPicPr/>
            <p:nvPr/>
          </p:nvPicPr>
          <p:blipFill>
            <a:blip r:embed="rId4" cstate="print"/>
            <a:stretch>
              <a:fillRect/>
            </a:stretch>
          </p:blipFill>
          <p:spPr>
            <a:xfrm>
              <a:off x="4561332" y="6048755"/>
              <a:ext cx="365760" cy="251460"/>
            </a:xfrm>
            <a:prstGeom prst="rect">
              <a:avLst/>
            </a:prstGeom>
          </p:spPr>
        </p:pic>
        <p:pic>
          <p:nvPicPr>
            <p:cNvPr id="6" name="object 6"/>
            <p:cNvPicPr/>
            <p:nvPr/>
          </p:nvPicPr>
          <p:blipFill>
            <a:blip r:embed="rId5" cstate="print"/>
            <a:stretch>
              <a:fillRect/>
            </a:stretch>
          </p:blipFill>
          <p:spPr>
            <a:xfrm>
              <a:off x="4658867" y="6155436"/>
              <a:ext cx="172212" cy="251460"/>
            </a:xfrm>
            <a:prstGeom prst="rect">
              <a:avLst/>
            </a:prstGeom>
          </p:spPr>
        </p:pic>
        <p:pic>
          <p:nvPicPr>
            <p:cNvPr id="7" name="object 7"/>
            <p:cNvPicPr/>
            <p:nvPr/>
          </p:nvPicPr>
          <p:blipFill>
            <a:blip r:embed="rId6" cstate="print"/>
            <a:stretch>
              <a:fillRect/>
            </a:stretch>
          </p:blipFill>
          <p:spPr>
            <a:xfrm>
              <a:off x="4402835" y="6361176"/>
              <a:ext cx="292607" cy="251459"/>
            </a:xfrm>
            <a:prstGeom prst="rect">
              <a:avLst/>
            </a:prstGeom>
          </p:spPr>
        </p:pic>
        <p:pic>
          <p:nvPicPr>
            <p:cNvPr id="8" name="object 8"/>
            <p:cNvPicPr/>
            <p:nvPr/>
          </p:nvPicPr>
          <p:blipFill>
            <a:blip r:embed="rId5" cstate="print"/>
            <a:stretch>
              <a:fillRect/>
            </a:stretch>
          </p:blipFill>
          <p:spPr>
            <a:xfrm>
              <a:off x="4465319" y="6467855"/>
              <a:ext cx="170687" cy="251460"/>
            </a:xfrm>
            <a:prstGeom prst="rect">
              <a:avLst/>
            </a:prstGeom>
          </p:spPr>
        </p:pic>
        <p:pic>
          <p:nvPicPr>
            <p:cNvPr id="9" name="object 9"/>
            <p:cNvPicPr/>
            <p:nvPr/>
          </p:nvPicPr>
          <p:blipFill>
            <a:blip r:embed="rId7" cstate="print"/>
            <a:stretch>
              <a:fillRect/>
            </a:stretch>
          </p:blipFill>
          <p:spPr>
            <a:xfrm>
              <a:off x="4648200" y="6702551"/>
              <a:ext cx="184403" cy="198119"/>
            </a:xfrm>
            <a:prstGeom prst="rect">
              <a:avLst/>
            </a:prstGeom>
          </p:spPr>
        </p:pic>
        <p:pic>
          <p:nvPicPr>
            <p:cNvPr id="10" name="object 10"/>
            <p:cNvPicPr/>
            <p:nvPr/>
          </p:nvPicPr>
          <p:blipFill>
            <a:blip r:embed="rId8" cstate="print"/>
            <a:stretch>
              <a:fillRect/>
            </a:stretch>
          </p:blipFill>
          <p:spPr>
            <a:xfrm>
              <a:off x="4578096" y="6809232"/>
              <a:ext cx="316991" cy="251460"/>
            </a:xfrm>
            <a:prstGeom prst="rect">
              <a:avLst/>
            </a:prstGeom>
          </p:spPr>
        </p:pic>
        <p:sp>
          <p:nvSpPr>
            <p:cNvPr id="11" name="object 11"/>
            <p:cNvSpPr/>
            <p:nvPr/>
          </p:nvSpPr>
          <p:spPr>
            <a:xfrm>
              <a:off x="4860035" y="6626351"/>
              <a:ext cx="108585" cy="102235"/>
            </a:xfrm>
            <a:custGeom>
              <a:avLst/>
              <a:gdLst/>
              <a:ahLst/>
              <a:cxnLst/>
              <a:rect l="l" t="t" r="r" b="b"/>
              <a:pathLst>
                <a:path w="108585" h="102234">
                  <a:moveTo>
                    <a:pt x="0" y="102108"/>
                  </a:moveTo>
                  <a:lnTo>
                    <a:pt x="108203" y="0"/>
                  </a:lnTo>
                </a:path>
              </a:pathLst>
            </a:custGeom>
            <a:ln w="9144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" name="object 12"/>
            <p:cNvSpPr/>
            <p:nvPr/>
          </p:nvSpPr>
          <p:spPr>
            <a:xfrm>
              <a:off x="4943855" y="6592823"/>
              <a:ext cx="58419" cy="58419"/>
            </a:xfrm>
            <a:custGeom>
              <a:avLst/>
              <a:gdLst/>
              <a:ahLst/>
              <a:cxnLst/>
              <a:rect l="l" t="t" r="r" b="b"/>
              <a:pathLst>
                <a:path w="58420" h="58420">
                  <a:moveTo>
                    <a:pt x="38100" y="57912"/>
                  </a:moveTo>
                  <a:lnTo>
                    <a:pt x="0" y="18288"/>
                  </a:lnTo>
                  <a:lnTo>
                    <a:pt x="57912" y="0"/>
                  </a:lnTo>
                  <a:lnTo>
                    <a:pt x="38100" y="57912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" name="object 13"/>
            <p:cNvSpPr/>
            <p:nvPr/>
          </p:nvSpPr>
          <p:spPr>
            <a:xfrm>
              <a:off x="4745735" y="6388607"/>
              <a:ext cx="210820" cy="20320"/>
            </a:xfrm>
            <a:custGeom>
              <a:avLst/>
              <a:gdLst/>
              <a:ahLst/>
              <a:cxnLst/>
              <a:rect l="l" t="t" r="r" b="b"/>
              <a:pathLst>
                <a:path w="210820" h="20320">
                  <a:moveTo>
                    <a:pt x="-4572" y="9906"/>
                  </a:moveTo>
                  <a:lnTo>
                    <a:pt x="214884" y="9906"/>
                  </a:lnTo>
                </a:path>
              </a:pathLst>
            </a:custGeom>
            <a:ln w="28956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4" name="object 14"/>
            <p:cNvSpPr/>
            <p:nvPr/>
          </p:nvSpPr>
          <p:spPr>
            <a:xfrm>
              <a:off x="4946903" y="6380987"/>
              <a:ext cx="82550" cy="53340"/>
            </a:xfrm>
            <a:custGeom>
              <a:avLst/>
              <a:gdLst/>
              <a:ahLst/>
              <a:cxnLst/>
              <a:rect l="l" t="t" r="r" b="b"/>
              <a:pathLst>
                <a:path w="82550" h="53339">
                  <a:moveTo>
                    <a:pt x="0" y="53340"/>
                  </a:moveTo>
                  <a:lnTo>
                    <a:pt x="4572" y="0"/>
                  </a:lnTo>
                  <a:lnTo>
                    <a:pt x="82296" y="35051"/>
                  </a:lnTo>
                  <a:lnTo>
                    <a:pt x="0" y="5334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5" name="object 15"/>
            <p:cNvSpPr/>
            <p:nvPr/>
          </p:nvSpPr>
          <p:spPr>
            <a:xfrm>
              <a:off x="4860035" y="6202680"/>
              <a:ext cx="70485" cy="96520"/>
            </a:xfrm>
            <a:custGeom>
              <a:avLst/>
              <a:gdLst/>
              <a:ahLst/>
              <a:cxnLst/>
              <a:rect l="l" t="t" r="r" b="b"/>
              <a:pathLst>
                <a:path w="70485" h="96520">
                  <a:moveTo>
                    <a:pt x="0" y="0"/>
                  </a:moveTo>
                  <a:lnTo>
                    <a:pt x="70103" y="96012"/>
                  </a:lnTo>
                </a:path>
              </a:pathLst>
            </a:custGeom>
            <a:ln w="9144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6" name="object 16"/>
            <p:cNvSpPr/>
            <p:nvPr/>
          </p:nvSpPr>
          <p:spPr>
            <a:xfrm>
              <a:off x="4902707" y="6277355"/>
              <a:ext cx="71755" cy="82550"/>
            </a:xfrm>
            <a:custGeom>
              <a:avLst/>
              <a:gdLst/>
              <a:ahLst/>
              <a:cxnLst/>
              <a:rect l="l" t="t" r="r" b="b"/>
              <a:pathLst>
                <a:path w="71754" h="82550">
                  <a:moveTo>
                    <a:pt x="71628" y="82296"/>
                  </a:moveTo>
                  <a:lnTo>
                    <a:pt x="0" y="32004"/>
                  </a:lnTo>
                  <a:lnTo>
                    <a:pt x="45720" y="0"/>
                  </a:lnTo>
                  <a:lnTo>
                    <a:pt x="71628" y="82296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7" name="object 17"/>
            <p:cNvSpPr/>
            <p:nvPr/>
          </p:nvSpPr>
          <p:spPr>
            <a:xfrm>
              <a:off x="5314187" y="6316980"/>
              <a:ext cx="64135" cy="78105"/>
            </a:xfrm>
            <a:custGeom>
              <a:avLst/>
              <a:gdLst/>
              <a:ahLst/>
              <a:cxnLst/>
              <a:rect l="l" t="t" r="r" b="b"/>
              <a:pathLst>
                <a:path w="64135" h="78104">
                  <a:moveTo>
                    <a:pt x="64008" y="0"/>
                  </a:moveTo>
                  <a:lnTo>
                    <a:pt x="0" y="77723"/>
                  </a:lnTo>
                </a:path>
              </a:pathLst>
            </a:custGeom>
            <a:ln w="9144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8" name="object 18"/>
            <p:cNvSpPr/>
            <p:nvPr/>
          </p:nvSpPr>
          <p:spPr>
            <a:xfrm>
              <a:off x="5265419" y="6371844"/>
              <a:ext cx="71755" cy="79375"/>
            </a:xfrm>
            <a:custGeom>
              <a:avLst/>
              <a:gdLst/>
              <a:ahLst/>
              <a:cxnLst/>
              <a:rect l="l" t="t" r="r" b="b"/>
              <a:pathLst>
                <a:path w="71754" h="79375">
                  <a:moveTo>
                    <a:pt x="0" y="79248"/>
                  </a:moveTo>
                  <a:lnTo>
                    <a:pt x="32003" y="0"/>
                  </a:lnTo>
                  <a:lnTo>
                    <a:pt x="71628" y="35051"/>
                  </a:lnTo>
                  <a:lnTo>
                    <a:pt x="0" y="79248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19" name="object 19"/>
          <p:cNvSpPr/>
          <p:nvPr/>
        </p:nvSpPr>
        <p:spPr>
          <a:xfrm>
            <a:off x="1444422" y="9413748"/>
            <a:ext cx="15051933" cy="9525"/>
          </a:xfrm>
          <a:custGeom>
            <a:avLst/>
            <a:gdLst/>
            <a:ahLst/>
            <a:cxnLst/>
            <a:rect l="l" t="t" r="r" b="b"/>
            <a:pathLst>
              <a:path w="6543040" h="9525">
                <a:moveTo>
                  <a:pt x="6542531" y="9144"/>
                </a:moveTo>
                <a:lnTo>
                  <a:pt x="0" y="9144"/>
                </a:lnTo>
                <a:lnTo>
                  <a:pt x="0" y="0"/>
                </a:lnTo>
                <a:lnTo>
                  <a:pt x="6542531" y="0"/>
                </a:lnTo>
                <a:lnTo>
                  <a:pt x="6542531" y="9144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" name="object 20"/>
          <p:cNvSpPr txBox="1"/>
          <p:nvPr/>
        </p:nvSpPr>
        <p:spPr>
          <a:xfrm>
            <a:off x="16290754" y="349008"/>
            <a:ext cx="192824" cy="135935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sz="800" spc="10" dirty="0">
                <a:latin typeface="Microsoft Sans Serif"/>
                <a:cs typeface="Microsoft Sans Serif"/>
              </a:rPr>
              <a:t>1</a:t>
            </a:r>
            <a:endParaRPr sz="800">
              <a:latin typeface="Microsoft Sans Serif"/>
              <a:cs typeface="Microsoft Sans Serif"/>
            </a:endParaRPr>
          </a:p>
        </p:txBody>
      </p:sp>
      <p:sp>
        <p:nvSpPr>
          <p:cNvPr id="21" name="object 21"/>
          <p:cNvSpPr txBox="1"/>
          <p:nvPr/>
        </p:nvSpPr>
        <p:spPr>
          <a:xfrm>
            <a:off x="1677999" y="838214"/>
            <a:ext cx="13744530" cy="690245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sz="1700" spc="40" dirty="0">
                <a:latin typeface="Microsoft Sans Serif"/>
                <a:cs typeface="Microsoft Sans Serif"/>
              </a:rPr>
              <a:t>Protección</a:t>
            </a:r>
            <a:r>
              <a:rPr sz="1700" dirty="0">
                <a:latin typeface="Microsoft Sans Serif"/>
                <a:cs typeface="Microsoft Sans Serif"/>
              </a:rPr>
              <a:t> </a:t>
            </a:r>
            <a:r>
              <a:rPr sz="1700" spc="70" dirty="0">
                <a:latin typeface="Microsoft Sans Serif"/>
                <a:cs typeface="Microsoft Sans Serif"/>
              </a:rPr>
              <a:t>contra</a:t>
            </a:r>
            <a:r>
              <a:rPr sz="1700" spc="5" dirty="0">
                <a:latin typeface="Microsoft Sans Serif"/>
                <a:cs typeface="Microsoft Sans Serif"/>
              </a:rPr>
              <a:t> </a:t>
            </a:r>
            <a:r>
              <a:rPr sz="1700" spc="60" dirty="0">
                <a:latin typeface="Microsoft Sans Serif"/>
                <a:cs typeface="Microsoft Sans Serif"/>
              </a:rPr>
              <a:t>desequilibrio</a:t>
            </a:r>
            <a:r>
              <a:rPr sz="1700" dirty="0">
                <a:latin typeface="Microsoft Sans Serif"/>
                <a:cs typeface="Microsoft Sans Serif"/>
              </a:rPr>
              <a:t> </a:t>
            </a:r>
            <a:r>
              <a:rPr sz="1700" spc="45" dirty="0">
                <a:latin typeface="Microsoft Sans Serif"/>
                <a:cs typeface="Microsoft Sans Serif"/>
              </a:rPr>
              <a:t>actual</a:t>
            </a:r>
            <a:r>
              <a:rPr sz="1700" spc="5" dirty="0">
                <a:latin typeface="Microsoft Sans Serif"/>
                <a:cs typeface="Microsoft Sans Serif"/>
              </a:rPr>
              <a:t> </a:t>
            </a:r>
            <a:r>
              <a:rPr sz="1700" spc="10" dirty="0">
                <a:latin typeface="Microsoft Sans Serif"/>
                <a:cs typeface="Microsoft Sans Serif"/>
              </a:rPr>
              <a:t>(secuencia</a:t>
            </a:r>
            <a:r>
              <a:rPr sz="1700" spc="5" dirty="0">
                <a:latin typeface="Microsoft Sans Serif"/>
                <a:cs typeface="Microsoft Sans Serif"/>
              </a:rPr>
              <a:t> </a:t>
            </a:r>
            <a:r>
              <a:rPr sz="1700" spc="40" dirty="0">
                <a:latin typeface="Microsoft Sans Serif"/>
                <a:cs typeface="Microsoft Sans Serif"/>
              </a:rPr>
              <a:t>negativa)</a:t>
            </a:r>
            <a:endParaRPr sz="1700">
              <a:latin typeface="Microsoft Sans Serif"/>
              <a:cs typeface="Microsoft Sans Serif"/>
            </a:endParaRPr>
          </a:p>
          <a:p>
            <a:pPr marL="80645" algn="ctr">
              <a:lnSpc>
                <a:spcPct val="100000"/>
              </a:lnSpc>
              <a:spcBef>
                <a:spcPts val="1930"/>
              </a:spcBef>
            </a:pPr>
            <a:r>
              <a:rPr sz="1050" spc="10" dirty="0">
                <a:latin typeface="Microsoft Sans Serif"/>
                <a:cs typeface="Microsoft Sans Serif"/>
              </a:rPr>
              <a:t>Kevin</a:t>
            </a:r>
            <a:r>
              <a:rPr sz="1050" spc="-10" dirty="0">
                <a:latin typeface="Microsoft Sans Serif"/>
                <a:cs typeface="Microsoft Sans Serif"/>
              </a:rPr>
              <a:t> </a:t>
            </a:r>
            <a:r>
              <a:rPr sz="1050" spc="20" dirty="0">
                <a:latin typeface="Microsoft Sans Serif"/>
                <a:cs typeface="Microsoft Sans Serif"/>
              </a:rPr>
              <a:t>Stephan</a:t>
            </a:r>
            <a:r>
              <a:rPr sz="1050" spc="-10" dirty="0">
                <a:latin typeface="Microsoft Sans Serif"/>
                <a:cs typeface="Microsoft Sans Serif"/>
              </a:rPr>
              <a:t> </a:t>
            </a:r>
            <a:r>
              <a:rPr sz="1050" spc="10" dirty="0">
                <a:latin typeface="Microsoft Sans Serif"/>
                <a:cs typeface="Microsoft Sans Serif"/>
              </a:rPr>
              <a:t>y</a:t>
            </a:r>
            <a:r>
              <a:rPr sz="1050" spc="-10" dirty="0">
                <a:latin typeface="Microsoft Sans Serif"/>
                <a:cs typeface="Microsoft Sans Serif"/>
              </a:rPr>
              <a:t> </a:t>
            </a:r>
            <a:r>
              <a:rPr sz="1050" spc="60" dirty="0">
                <a:latin typeface="Microsoft Sans Serif"/>
                <a:cs typeface="Microsoft Sans Serif"/>
              </a:rPr>
              <a:t>Murty</a:t>
            </a:r>
            <a:r>
              <a:rPr sz="1050" spc="-10" dirty="0">
                <a:latin typeface="Microsoft Sans Serif"/>
                <a:cs typeface="Microsoft Sans Serif"/>
              </a:rPr>
              <a:t> </a:t>
            </a:r>
            <a:r>
              <a:rPr sz="1050" spc="-90" dirty="0">
                <a:latin typeface="Microsoft Sans Serif"/>
                <a:cs typeface="Microsoft Sans Serif"/>
              </a:rPr>
              <a:t>VVS</a:t>
            </a:r>
            <a:r>
              <a:rPr sz="1050" spc="-10" dirty="0">
                <a:latin typeface="Microsoft Sans Serif"/>
                <a:cs typeface="Microsoft Sans Serif"/>
              </a:rPr>
              <a:t> Yalla</a:t>
            </a:r>
            <a:endParaRPr sz="1050">
              <a:latin typeface="Microsoft Sans Serif"/>
              <a:cs typeface="Microsoft Sans Serif"/>
            </a:endParaRPr>
          </a:p>
        </p:txBody>
      </p:sp>
      <p:sp>
        <p:nvSpPr>
          <p:cNvPr id="22" name="object 22"/>
          <p:cNvSpPr txBox="1"/>
          <p:nvPr/>
        </p:nvSpPr>
        <p:spPr>
          <a:xfrm>
            <a:off x="1415277" y="1743857"/>
            <a:ext cx="7404721" cy="809196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 marR="5080" indent="151765">
              <a:lnSpc>
                <a:spcPct val="114599"/>
              </a:lnSpc>
              <a:spcBef>
                <a:spcPts val="100"/>
              </a:spcBef>
            </a:pPr>
            <a:r>
              <a:rPr sz="750" spc="10" dirty="0">
                <a:latin typeface="Microsoft Sans Serif"/>
                <a:cs typeface="Microsoft Sans Serif"/>
              </a:rPr>
              <a:t>Abstracto-Varias </a:t>
            </a:r>
            <a:r>
              <a:rPr sz="750" spc="15" dirty="0">
                <a:latin typeface="Microsoft Sans Serif"/>
                <a:cs typeface="Microsoft Sans Serif"/>
              </a:rPr>
              <a:t>condiciones </a:t>
            </a:r>
            <a:r>
              <a:rPr sz="750" spc="20" dirty="0">
                <a:latin typeface="Microsoft Sans Serif"/>
                <a:cs typeface="Microsoft Sans Serif"/>
              </a:rPr>
              <a:t>del </a:t>
            </a:r>
            <a:r>
              <a:rPr sz="750" spc="15" dirty="0">
                <a:latin typeface="Microsoft Sans Serif"/>
                <a:cs typeface="Microsoft Sans Serif"/>
              </a:rPr>
              <a:t>sistema </a:t>
            </a:r>
            <a:r>
              <a:rPr sz="750" spc="30" dirty="0">
                <a:latin typeface="Microsoft Sans Serif"/>
                <a:cs typeface="Microsoft Sans Serif"/>
              </a:rPr>
              <a:t>pueden </a:t>
            </a:r>
            <a:r>
              <a:rPr sz="750" spc="10" dirty="0">
                <a:latin typeface="Microsoft Sans Serif"/>
                <a:cs typeface="Microsoft Sans Serif"/>
              </a:rPr>
              <a:t>causar </a:t>
            </a:r>
            <a:r>
              <a:rPr sz="750" spc="25" dirty="0">
                <a:latin typeface="Microsoft Sans Serif"/>
                <a:cs typeface="Microsoft Sans Serif"/>
              </a:rPr>
              <a:t>corrientes </a:t>
            </a:r>
            <a:r>
              <a:rPr sz="750" spc="30" dirty="0">
                <a:latin typeface="Microsoft Sans Serif"/>
                <a:cs typeface="Microsoft Sans Serif"/>
              </a:rPr>
              <a:t> </a:t>
            </a:r>
            <a:r>
              <a:rPr sz="750" spc="15" dirty="0">
                <a:latin typeface="Microsoft Sans Serif"/>
                <a:cs typeface="Microsoft Sans Serif"/>
              </a:rPr>
              <a:t>trifásicas </a:t>
            </a:r>
            <a:r>
              <a:rPr sz="750" spc="20" dirty="0">
                <a:latin typeface="Microsoft Sans Serif"/>
                <a:cs typeface="Microsoft Sans Serif"/>
              </a:rPr>
              <a:t>desequilibradas </a:t>
            </a:r>
            <a:r>
              <a:rPr sz="750" spc="25" dirty="0">
                <a:latin typeface="Microsoft Sans Serif"/>
                <a:cs typeface="Microsoft Sans Serif"/>
              </a:rPr>
              <a:t>en </a:t>
            </a:r>
            <a:r>
              <a:rPr sz="750" spc="45" dirty="0">
                <a:latin typeface="Microsoft Sans Serif"/>
                <a:cs typeface="Microsoft Sans Serif"/>
              </a:rPr>
              <a:t>un </a:t>
            </a:r>
            <a:r>
              <a:rPr sz="750" spc="25" dirty="0">
                <a:latin typeface="Microsoft Sans Serif"/>
                <a:cs typeface="Microsoft Sans Serif"/>
              </a:rPr>
              <a:t>generador. </a:t>
            </a:r>
            <a:r>
              <a:rPr sz="750" spc="-10" dirty="0">
                <a:latin typeface="Microsoft Sans Serif"/>
                <a:cs typeface="Microsoft Sans Serif"/>
              </a:rPr>
              <a:t>Estas </a:t>
            </a:r>
            <a:r>
              <a:rPr sz="750" spc="15" dirty="0">
                <a:latin typeface="Microsoft Sans Serif"/>
                <a:cs typeface="Microsoft Sans Serif"/>
              </a:rPr>
              <a:t>condiciones </a:t>
            </a:r>
            <a:r>
              <a:rPr sz="750" spc="20" dirty="0">
                <a:latin typeface="Microsoft Sans Serif"/>
                <a:cs typeface="Microsoft Sans Serif"/>
              </a:rPr>
              <a:t>del </a:t>
            </a:r>
            <a:r>
              <a:rPr sz="750" spc="25" dirty="0">
                <a:latin typeface="Microsoft Sans Serif"/>
                <a:cs typeface="Microsoft Sans Serif"/>
              </a:rPr>
              <a:t> </a:t>
            </a:r>
            <a:r>
              <a:rPr sz="750" spc="15" dirty="0">
                <a:latin typeface="Microsoft Sans Serif"/>
                <a:cs typeface="Microsoft Sans Serif"/>
              </a:rPr>
              <a:t>sistema </a:t>
            </a:r>
            <a:r>
              <a:rPr sz="750" spc="30" dirty="0">
                <a:latin typeface="Microsoft Sans Serif"/>
                <a:cs typeface="Microsoft Sans Serif"/>
              </a:rPr>
              <a:t>producen componentes </a:t>
            </a:r>
            <a:r>
              <a:rPr sz="750" spc="25" dirty="0">
                <a:latin typeface="Microsoft Sans Serif"/>
                <a:cs typeface="Microsoft Sans Serif"/>
              </a:rPr>
              <a:t>de </a:t>
            </a:r>
            <a:r>
              <a:rPr sz="750" spc="30" dirty="0">
                <a:latin typeface="Microsoft Sans Serif"/>
                <a:cs typeface="Microsoft Sans Serif"/>
              </a:rPr>
              <a:t>corriente </a:t>
            </a:r>
            <a:r>
              <a:rPr sz="750" spc="25" dirty="0">
                <a:latin typeface="Microsoft Sans Serif"/>
                <a:cs typeface="Microsoft Sans Serif"/>
              </a:rPr>
              <a:t>de </a:t>
            </a:r>
            <a:r>
              <a:rPr sz="750" spc="5" dirty="0">
                <a:latin typeface="Microsoft Sans Serif"/>
                <a:cs typeface="Microsoft Sans Serif"/>
              </a:rPr>
              <a:t>secuencia </a:t>
            </a:r>
            <a:r>
              <a:rPr sz="750" spc="20" dirty="0">
                <a:latin typeface="Microsoft Sans Serif"/>
                <a:cs typeface="Microsoft Sans Serif"/>
              </a:rPr>
              <a:t>negativa </a:t>
            </a:r>
            <a:r>
              <a:rPr sz="750" spc="25" dirty="0">
                <a:latin typeface="Microsoft Sans Serif"/>
                <a:cs typeface="Microsoft Sans Serif"/>
              </a:rPr>
              <a:t> </a:t>
            </a:r>
            <a:r>
              <a:rPr sz="750" spc="30" dirty="0">
                <a:latin typeface="Microsoft Sans Serif"/>
                <a:cs typeface="Microsoft Sans Serif"/>
              </a:rPr>
              <a:t>que </a:t>
            </a:r>
            <a:r>
              <a:rPr sz="750" spc="25" dirty="0">
                <a:latin typeface="Microsoft Sans Serif"/>
                <a:cs typeface="Microsoft Sans Serif"/>
              </a:rPr>
              <a:t>inducen </a:t>
            </a:r>
            <a:r>
              <a:rPr sz="750" spc="30" dirty="0">
                <a:latin typeface="Microsoft Sans Serif"/>
                <a:cs typeface="Microsoft Sans Serif"/>
              </a:rPr>
              <a:t>una corriente </a:t>
            </a:r>
            <a:r>
              <a:rPr sz="750" spc="25" dirty="0">
                <a:latin typeface="Microsoft Sans Serif"/>
                <a:cs typeface="Microsoft Sans Serif"/>
              </a:rPr>
              <a:t>de </a:t>
            </a:r>
            <a:r>
              <a:rPr sz="750" spc="30" dirty="0">
                <a:latin typeface="Microsoft Sans Serif"/>
                <a:cs typeface="Microsoft Sans Serif"/>
              </a:rPr>
              <a:t>doble </a:t>
            </a:r>
            <a:r>
              <a:rPr sz="750" spc="20" dirty="0">
                <a:latin typeface="Microsoft Sans Serif"/>
                <a:cs typeface="Microsoft Sans Serif"/>
              </a:rPr>
              <a:t>frecuencia </a:t>
            </a:r>
            <a:r>
              <a:rPr sz="750" spc="25" dirty="0">
                <a:latin typeface="Microsoft Sans Serif"/>
                <a:cs typeface="Microsoft Sans Serif"/>
              </a:rPr>
              <a:t>en </a:t>
            </a:r>
            <a:r>
              <a:rPr sz="750" spc="10" dirty="0">
                <a:latin typeface="Microsoft Sans Serif"/>
                <a:cs typeface="Microsoft Sans Serif"/>
              </a:rPr>
              <a:t>la </a:t>
            </a:r>
            <a:r>
              <a:rPr sz="750" spc="20" dirty="0">
                <a:latin typeface="Microsoft Sans Serif"/>
                <a:cs typeface="Microsoft Sans Serif"/>
              </a:rPr>
              <a:t>superficie del </a:t>
            </a:r>
            <a:r>
              <a:rPr sz="750" spc="25" dirty="0">
                <a:latin typeface="Microsoft Sans Serif"/>
                <a:cs typeface="Microsoft Sans Serif"/>
              </a:rPr>
              <a:t> </a:t>
            </a:r>
            <a:r>
              <a:rPr sz="750" spc="40" dirty="0">
                <a:latin typeface="Microsoft Sans Serif"/>
                <a:cs typeface="Microsoft Sans Serif"/>
              </a:rPr>
              <a:t>rotor. </a:t>
            </a:r>
            <a:r>
              <a:rPr sz="750" spc="-15" dirty="0">
                <a:latin typeface="Microsoft Sans Serif"/>
                <a:cs typeface="Microsoft Sans Serif"/>
              </a:rPr>
              <a:t>Las </a:t>
            </a:r>
            <a:r>
              <a:rPr sz="750" spc="25" dirty="0">
                <a:latin typeface="Microsoft Sans Serif"/>
                <a:cs typeface="Microsoft Sans Serif"/>
              </a:rPr>
              <a:t>corrientes </a:t>
            </a:r>
            <a:r>
              <a:rPr sz="750" spc="20" dirty="0">
                <a:latin typeface="Microsoft Sans Serif"/>
                <a:cs typeface="Microsoft Sans Serif"/>
              </a:rPr>
              <a:t>del </a:t>
            </a:r>
            <a:r>
              <a:rPr sz="750" spc="50" dirty="0">
                <a:latin typeface="Microsoft Sans Serif"/>
                <a:cs typeface="Microsoft Sans Serif"/>
              </a:rPr>
              <a:t>rotor </a:t>
            </a:r>
            <a:r>
              <a:rPr sz="750" spc="30" dirty="0">
                <a:latin typeface="Microsoft Sans Serif"/>
                <a:cs typeface="Microsoft Sans Serif"/>
              </a:rPr>
              <a:t>que </a:t>
            </a:r>
            <a:r>
              <a:rPr sz="750" spc="15" dirty="0">
                <a:latin typeface="Microsoft Sans Serif"/>
                <a:cs typeface="Microsoft Sans Serif"/>
              </a:rPr>
              <a:t>exceden </a:t>
            </a:r>
            <a:r>
              <a:rPr sz="750" spc="10" dirty="0">
                <a:latin typeface="Microsoft Sans Serif"/>
                <a:cs typeface="Microsoft Sans Serif"/>
              </a:rPr>
              <a:t>la </a:t>
            </a:r>
            <a:r>
              <a:rPr sz="750" spc="15" dirty="0">
                <a:latin typeface="Microsoft Sans Serif"/>
                <a:cs typeface="Microsoft Sans Serif"/>
              </a:rPr>
              <a:t>capacidad </a:t>
            </a:r>
            <a:r>
              <a:rPr sz="750" spc="25" dirty="0">
                <a:latin typeface="Microsoft Sans Serif"/>
                <a:cs typeface="Microsoft Sans Serif"/>
              </a:rPr>
              <a:t>de </a:t>
            </a:r>
            <a:r>
              <a:rPr sz="750" spc="5" dirty="0">
                <a:latin typeface="Microsoft Sans Serif"/>
                <a:cs typeface="Microsoft Sans Serif"/>
              </a:rPr>
              <a:t>secuencia </a:t>
            </a:r>
            <a:r>
              <a:rPr sz="750" spc="10" dirty="0">
                <a:latin typeface="Microsoft Sans Serif"/>
                <a:cs typeface="Microsoft Sans Serif"/>
              </a:rPr>
              <a:t> </a:t>
            </a:r>
            <a:r>
              <a:rPr sz="750" spc="20" dirty="0">
                <a:latin typeface="Microsoft Sans Serif"/>
                <a:cs typeface="Microsoft Sans Serif"/>
              </a:rPr>
              <a:t>negativa del </a:t>
            </a:r>
            <a:r>
              <a:rPr sz="750" spc="30" dirty="0">
                <a:latin typeface="Microsoft Sans Serif"/>
                <a:cs typeface="Microsoft Sans Serif"/>
              </a:rPr>
              <a:t>generador pueden </a:t>
            </a:r>
            <a:r>
              <a:rPr sz="750" spc="10" dirty="0">
                <a:latin typeface="Microsoft Sans Serif"/>
                <a:cs typeface="Microsoft Sans Serif"/>
              </a:rPr>
              <a:t>causar </a:t>
            </a:r>
            <a:r>
              <a:rPr sz="750" spc="30" dirty="0">
                <a:latin typeface="Microsoft Sans Serif"/>
                <a:cs typeface="Microsoft Sans Serif"/>
              </a:rPr>
              <a:t>temperaturas </a:t>
            </a:r>
            <a:r>
              <a:rPr sz="750" spc="15" dirty="0">
                <a:latin typeface="Microsoft Sans Serif"/>
                <a:cs typeface="Microsoft Sans Serif"/>
              </a:rPr>
              <a:t>altas </a:t>
            </a:r>
            <a:r>
              <a:rPr sz="750" spc="5" dirty="0">
                <a:latin typeface="Microsoft Sans Serif"/>
                <a:cs typeface="Microsoft Sans Serif"/>
              </a:rPr>
              <a:t>y </a:t>
            </a:r>
            <a:r>
              <a:rPr sz="750" spc="20" dirty="0">
                <a:latin typeface="Microsoft Sans Serif"/>
                <a:cs typeface="Microsoft Sans Serif"/>
              </a:rPr>
              <a:t>peligrosas </a:t>
            </a:r>
            <a:r>
              <a:rPr sz="750" spc="-185" dirty="0">
                <a:latin typeface="Microsoft Sans Serif"/>
                <a:cs typeface="Microsoft Sans Serif"/>
              </a:rPr>
              <a:t> </a:t>
            </a:r>
            <a:r>
              <a:rPr sz="750" spc="25" dirty="0">
                <a:latin typeface="Microsoft Sans Serif"/>
                <a:cs typeface="Microsoft Sans Serif"/>
              </a:rPr>
              <a:t>en </a:t>
            </a:r>
            <a:r>
              <a:rPr sz="750" spc="40" dirty="0">
                <a:latin typeface="Microsoft Sans Serif"/>
                <a:cs typeface="Microsoft Sans Serif"/>
              </a:rPr>
              <a:t>muy </a:t>
            </a:r>
            <a:r>
              <a:rPr sz="750" spc="25" dirty="0">
                <a:latin typeface="Microsoft Sans Serif"/>
                <a:cs typeface="Microsoft Sans Serif"/>
              </a:rPr>
              <a:t>poco </a:t>
            </a:r>
            <a:r>
              <a:rPr sz="750" spc="30" dirty="0">
                <a:latin typeface="Microsoft Sans Serif"/>
                <a:cs typeface="Microsoft Sans Serif"/>
              </a:rPr>
              <a:t>tiempo. </a:t>
            </a:r>
            <a:r>
              <a:rPr sz="750" spc="-15" dirty="0">
                <a:latin typeface="Microsoft Sans Serif"/>
                <a:cs typeface="Microsoft Sans Serif"/>
              </a:rPr>
              <a:t>La </a:t>
            </a:r>
            <a:r>
              <a:rPr sz="750" spc="20" dirty="0">
                <a:latin typeface="Microsoft Sans Serif"/>
                <a:cs typeface="Microsoft Sans Serif"/>
              </a:rPr>
              <a:t>práctica </a:t>
            </a:r>
            <a:r>
              <a:rPr sz="750" spc="35" dirty="0">
                <a:latin typeface="Microsoft Sans Serif"/>
                <a:cs typeface="Microsoft Sans Serif"/>
              </a:rPr>
              <a:t>común </a:t>
            </a:r>
            <a:r>
              <a:rPr sz="750" spc="30" dirty="0">
                <a:latin typeface="Microsoft Sans Serif"/>
                <a:cs typeface="Microsoft Sans Serif"/>
              </a:rPr>
              <a:t>proporciona </a:t>
            </a:r>
            <a:r>
              <a:rPr sz="750" spc="25" dirty="0">
                <a:latin typeface="Microsoft Sans Serif"/>
                <a:cs typeface="Microsoft Sans Serif"/>
              </a:rPr>
              <a:t>protección </a:t>
            </a:r>
            <a:r>
              <a:rPr sz="750" spc="10" dirty="0">
                <a:latin typeface="Microsoft Sans Serif"/>
                <a:cs typeface="Microsoft Sans Serif"/>
              </a:rPr>
              <a:t>al </a:t>
            </a:r>
            <a:r>
              <a:rPr sz="750" spc="15" dirty="0">
                <a:latin typeface="Microsoft Sans Serif"/>
                <a:cs typeface="Microsoft Sans Serif"/>
              </a:rPr>
              <a:t> </a:t>
            </a:r>
            <a:r>
              <a:rPr sz="750" spc="30" dirty="0">
                <a:latin typeface="Microsoft Sans Serif"/>
                <a:cs typeface="Microsoft Sans Serif"/>
              </a:rPr>
              <a:t>generador contra </a:t>
            </a:r>
            <a:r>
              <a:rPr sz="750" spc="15" dirty="0">
                <a:latin typeface="Microsoft Sans Serif"/>
                <a:cs typeface="Microsoft Sans Serif"/>
              </a:rPr>
              <a:t>condiciones </a:t>
            </a:r>
            <a:r>
              <a:rPr sz="750" spc="20" dirty="0">
                <a:latin typeface="Microsoft Sans Serif"/>
                <a:cs typeface="Microsoft Sans Serif"/>
              </a:rPr>
              <a:t>externas </a:t>
            </a:r>
            <a:r>
              <a:rPr sz="750" spc="25" dirty="0">
                <a:latin typeface="Microsoft Sans Serif"/>
                <a:cs typeface="Microsoft Sans Serif"/>
              </a:rPr>
              <a:t>de desequilibrio </a:t>
            </a:r>
            <a:r>
              <a:rPr sz="750" spc="30" dirty="0">
                <a:latin typeface="Microsoft Sans Serif"/>
                <a:cs typeface="Microsoft Sans Serif"/>
              </a:rPr>
              <a:t>que </a:t>
            </a:r>
            <a:r>
              <a:rPr sz="750" spc="35" dirty="0">
                <a:latin typeface="Microsoft Sans Serif"/>
                <a:cs typeface="Microsoft Sans Serif"/>
              </a:rPr>
              <a:t>podrían </a:t>
            </a:r>
            <a:r>
              <a:rPr sz="750" spc="40" dirty="0">
                <a:latin typeface="Microsoft Sans Serif"/>
                <a:cs typeface="Microsoft Sans Serif"/>
              </a:rPr>
              <a:t> </a:t>
            </a:r>
            <a:r>
              <a:rPr sz="750" spc="30" dirty="0">
                <a:latin typeface="Microsoft Sans Serif"/>
                <a:cs typeface="Microsoft Sans Serif"/>
              </a:rPr>
              <a:t>dañar </a:t>
            </a:r>
            <a:r>
              <a:rPr sz="750" spc="10" dirty="0">
                <a:latin typeface="Microsoft Sans Serif"/>
                <a:cs typeface="Microsoft Sans Serif"/>
              </a:rPr>
              <a:t>la </a:t>
            </a:r>
            <a:r>
              <a:rPr sz="750" spc="25" dirty="0">
                <a:latin typeface="Microsoft Sans Serif"/>
                <a:cs typeface="Microsoft Sans Serif"/>
              </a:rPr>
              <a:t>máquina. </a:t>
            </a:r>
            <a:r>
              <a:rPr sz="750" spc="-10" dirty="0">
                <a:latin typeface="Microsoft Sans Serif"/>
                <a:cs typeface="Microsoft Sans Serif"/>
              </a:rPr>
              <a:t>Esta </a:t>
            </a:r>
            <a:r>
              <a:rPr sz="750" spc="25" dirty="0">
                <a:latin typeface="Microsoft Sans Serif"/>
                <a:cs typeface="Microsoft Sans Serif"/>
              </a:rPr>
              <a:t>protección </a:t>
            </a:r>
            <a:r>
              <a:rPr sz="750" spc="15" dirty="0">
                <a:latin typeface="Microsoft Sans Serif"/>
                <a:cs typeface="Microsoft Sans Serif"/>
              </a:rPr>
              <a:t>consiste </a:t>
            </a:r>
            <a:r>
              <a:rPr sz="750" spc="25" dirty="0">
                <a:latin typeface="Microsoft Sans Serif"/>
                <a:cs typeface="Microsoft Sans Serif"/>
              </a:rPr>
              <a:t>en </a:t>
            </a:r>
            <a:r>
              <a:rPr sz="750" spc="45" dirty="0">
                <a:latin typeface="Microsoft Sans Serif"/>
                <a:cs typeface="Microsoft Sans Serif"/>
              </a:rPr>
              <a:t>un </a:t>
            </a:r>
            <a:r>
              <a:rPr sz="750" spc="20" dirty="0">
                <a:latin typeface="Microsoft Sans Serif"/>
                <a:cs typeface="Microsoft Sans Serif"/>
              </a:rPr>
              <a:t>relé </a:t>
            </a:r>
            <a:r>
              <a:rPr sz="750" spc="25" dirty="0">
                <a:latin typeface="Microsoft Sans Serif"/>
                <a:cs typeface="Microsoft Sans Serif"/>
              </a:rPr>
              <a:t>de </a:t>
            </a:r>
            <a:r>
              <a:rPr sz="750" spc="30" dirty="0">
                <a:latin typeface="Microsoft Sans Serif"/>
                <a:cs typeface="Microsoft Sans Serif"/>
              </a:rPr>
              <a:t> </a:t>
            </a:r>
            <a:r>
              <a:rPr sz="750" spc="25" dirty="0">
                <a:latin typeface="Microsoft Sans Serif"/>
                <a:cs typeface="Microsoft Sans Serif"/>
              </a:rPr>
              <a:t>sobrecorriente de </a:t>
            </a:r>
            <a:r>
              <a:rPr sz="750" spc="40" dirty="0">
                <a:latin typeface="Microsoft Sans Serif"/>
                <a:cs typeface="Microsoft Sans Serif"/>
              </a:rPr>
              <a:t>tiempo </a:t>
            </a:r>
            <a:r>
              <a:rPr sz="750" spc="30" dirty="0">
                <a:latin typeface="Microsoft Sans Serif"/>
                <a:cs typeface="Microsoft Sans Serif"/>
              </a:rPr>
              <a:t>que </a:t>
            </a:r>
            <a:r>
              <a:rPr sz="750" spc="25" dirty="0">
                <a:latin typeface="Microsoft Sans Serif"/>
                <a:cs typeface="Microsoft Sans Serif"/>
              </a:rPr>
              <a:t>responde </a:t>
            </a:r>
            <a:r>
              <a:rPr sz="750" dirty="0">
                <a:latin typeface="Microsoft Sans Serif"/>
                <a:cs typeface="Microsoft Sans Serif"/>
              </a:rPr>
              <a:t>a </a:t>
            </a:r>
            <a:r>
              <a:rPr sz="750" spc="10" dirty="0">
                <a:latin typeface="Microsoft Sans Serif"/>
                <a:cs typeface="Microsoft Sans Serif"/>
              </a:rPr>
              <a:t>la </a:t>
            </a:r>
            <a:r>
              <a:rPr sz="750" spc="30" dirty="0">
                <a:latin typeface="Microsoft Sans Serif"/>
                <a:cs typeface="Microsoft Sans Serif"/>
              </a:rPr>
              <a:t>corriente </a:t>
            </a:r>
            <a:r>
              <a:rPr sz="750" spc="25" dirty="0">
                <a:latin typeface="Microsoft Sans Serif"/>
                <a:cs typeface="Microsoft Sans Serif"/>
              </a:rPr>
              <a:t>de </a:t>
            </a:r>
            <a:r>
              <a:rPr sz="750" spc="5" dirty="0">
                <a:latin typeface="Microsoft Sans Serif"/>
                <a:cs typeface="Microsoft Sans Serif"/>
              </a:rPr>
              <a:t>secuencia </a:t>
            </a:r>
            <a:r>
              <a:rPr sz="750" spc="10" dirty="0">
                <a:latin typeface="Microsoft Sans Serif"/>
                <a:cs typeface="Microsoft Sans Serif"/>
              </a:rPr>
              <a:t> </a:t>
            </a:r>
            <a:r>
              <a:rPr sz="750" spc="20" dirty="0">
                <a:latin typeface="Microsoft Sans Serif"/>
                <a:cs typeface="Microsoft Sans Serif"/>
              </a:rPr>
              <a:t>negativa. </a:t>
            </a:r>
            <a:r>
              <a:rPr sz="750" spc="-5" dirty="0">
                <a:latin typeface="Microsoft Sans Serif"/>
                <a:cs typeface="Microsoft Sans Serif"/>
              </a:rPr>
              <a:t>Los </a:t>
            </a:r>
            <a:r>
              <a:rPr sz="750" spc="15" dirty="0">
                <a:latin typeface="Microsoft Sans Serif"/>
                <a:cs typeface="Microsoft Sans Serif"/>
              </a:rPr>
              <a:t>relés </a:t>
            </a:r>
            <a:r>
              <a:rPr sz="750" spc="25" dirty="0">
                <a:latin typeface="Microsoft Sans Serif"/>
                <a:cs typeface="Microsoft Sans Serif"/>
              </a:rPr>
              <a:t>de sobrecorriente de </a:t>
            </a:r>
            <a:r>
              <a:rPr sz="750" spc="40" dirty="0">
                <a:latin typeface="Microsoft Sans Serif"/>
                <a:cs typeface="Microsoft Sans Serif"/>
              </a:rPr>
              <a:t>tiempo </a:t>
            </a:r>
            <a:r>
              <a:rPr sz="750" spc="25" dirty="0">
                <a:latin typeface="Microsoft Sans Serif"/>
                <a:cs typeface="Microsoft Sans Serif"/>
              </a:rPr>
              <a:t>de </a:t>
            </a:r>
            <a:r>
              <a:rPr sz="750" spc="5" dirty="0">
                <a:latin typeface="Microsoft Sans Serif"/>
                <a:cs typeface="Microsoft Sans Serif"/>
              </a:rPr>
              <a:t>secuencia </a:t>
            </a:r>
            <a:r>
              <a:rPr sz="750" spc="20" dirty="0">
                <a:latin typeface="Microsoft Sans Serif"/>
                <a:cs typeface="Microsoft Sans Serif"/>
              </a:rPr>
              <a:t>negativa </a:t>
            </a:r>
            <a:r>
              <a:rPr sz="750" spc="25" dirty="0">
                <a:latin typeface="Microsoft Sans Serif"/>
                <a:cs typeface="Microsoft Sans Serif"/>
              </a:rPr>
              <a:t> </a:t>
            </a:r>
            <a:r>
              <a:rPr sz="750" spc="20" dirty="0">
                <a:latin typeface="Microsoft Sans Serif"/>
                <a:cs typeface="Microsoft Sans Serif"/>
              </a:rPr>
              <a:t>están</a:t>
            </a:r>
            <a:r>
              <a:rPr sz="750" spc="-5" dirty="0">
                <a:latin typeface="Microsoft Sans Serif"/>
                <a:cs typeface="Microsoft Sans Serif"/>
              </a:rPr>
              <a:t> </a:t>
            </a:r>
            <a:r>
              <a:rPr sz="750" spc="20" dirty="0">
                <a:latin typeface="Microsoft Sans Serif"/>
                <a:cs typeface="Microsoft Sans Serif"/>
              </a:rPr>
              <a:t>disponibles</a:t>
            </a:r>
            <a:r>
              <a:rPr sz="750" spc="-5" dirty="0">
                <a:latin typeface="Microsoft Sans Serif"/>
                <a:cs typeface="Microsoft Sans Serif"/>
              </a:rPr>
              <a:t> </a:t>
            </a:r>
            <a:r>
              <a:rPr sz="750" spc="20" dirty="0">
                <a:latin typeface="Microsoft Sans Serif"/>
                <a:cs typeface="Microsoft Sans Serif"/>
              </a:rPr>
              <a:t>con</a:t>
            </a:r>
            <a:r>
              <a:rPr sz="750" spc="-5" dirty="0">
                <a:latin typeface="Microsoft Sans Serif"/>
                <a:cs typeface="Microsoft Sans Serif"/>
              </a:rPr>
              <a:t> </a:t>
            </a:r>
            <a:r>
              <a:rPr sz="750" spc="15" dirty="0">
                <a:latin typeface="Microsoft Sans Serif"/>
                <a:cs typeface="Microsoft Sans Serif"/>
              </a:rPr>
              <a:t>características</a:t>
            </a:r>
            <a:r>
              <a:rPr sz="750" spc="-5" dirty="0">
                <a:latin typeface="Microsoft Sans Serif"/>
                <a:cs typeface="Microsoft Sans Serif"/>
              </a:rPr>
              <a:t> </a:t>
            </a:r>
            <a:r>
              <a:rPr sz="750" spc="30" dirty="0">
                <a:latin typeface="Microsoft Sans Serif"/>
                <a:cs typeface="Microsoft Sans Serif"/>
              </a:rPr>
              <a:t>que</a:t>
            </a:r>
            <a:r>
              <a:rPr sz="750" spc="-5" dirty="0">
                <a:latin typeface="Microsoft Sans Serif"/>
                <a:cs typeface="Microsoft Sans Serif"/>
              </a:rPr>
              <a:t> </a:t>
            </a:r>
            <a:r>
              <a:rPr sz="750" spc="20" dirty="0">
                <a:latin typeface="Microsoft Sans Serif"/>
                <a:cs typeface="Microsoft Sans Serif"/>
              </a:rPr>
              <a:t>coinciden</a:t>
            </a:r>
            <a:r>
              <a:rPr sz="750" dirty="0">
                <a:latin typeface="Microsoft Sans Serif"/>
                <a:cs typeface="Microsoft Sans Serif"/>
              </a:rPr>
              <a:t> </a:t>
            </a:r>
            <a:r>
              <a:rPr sz="750" spc="20" dirty="0">
                <a:latin typeface="Microsoft Sans Serif"/>
                <a:cs typeface="Microsoft Sans Serif"/>
              </a:rPr>
              <a:t>con</a:t>
            </a:r>
            <a:r>
              <a:rPr sz="750" spc="-5" dirty="0">
                <a:latin typeface="Microsoft Sans Serif"/>
                <a:cs typeface="Microsoft Sans Serif"/>
              </a:rPr>
              <a:t> </a:t>
            </a:r>
            <a:r>
              <a:rPr sz="750" dirty="0">
                <a:latin typeface="Microsoft Sans Serif"/>
                <a:cs typeface="Microsoft Sans Serif"/>
              </a:rPr>
              <a:t>las</a:t>
            </a:r>
            <a:r>
              <a:rPr sz="750" spc="-5" dirty="0">
                <a:latin typeface="Microsoft Sans Serif"/>
                <a:cs typeface="Microsoft Sans Serif"/>
              </a:rPr>
              <a:t> </a:t>
            </a:r>
            <a:r>
              <a:rPr sz="750" spc="10" dirty="0">
                <a:latin typeface="Microsoft Sans Serif"/>
                <a:cs typeface="Microsoft Sans Serif"/>
              </a:rPr>
              <a:t>capacidades </a:t>
            </a:r>
            <a:r>
              <a:rPr sz="750" spc="-185" dirty="0">
                <a:latin typeface="Microsoft Sans Serif"/>
                <a:cs typeface="Microsoft Sans Serif"/>
              </a:rPr>
              <a:t> </a:t>
            </a:r>
            <a:r>
              <a:rPr sz="750" spc="25" dirty="0">
                <a:latin typeface="Microsoft Sans Serif"/>
                <a:cs typeface="Microsoft Sans Serif"/>
              </a:rPr>
              <a:t>de</a:t>
            </a:r>
            <a:r>
              <a:rPr sz="750" spc="-5" dirty="0">
                <a:latin typeface="Microsoft Sans Serif"/>
                <a:cs typeface="Microsoft Sans Serif"/>
              </a:rPr>
              <a:t> </a:t>
            </a:r>
            <a:r>
              <a:rPr sz="750" spc="30" dirty="0">
                <a:latin typeface="Microsoft Sans Serif"/>
                <a:cs typeface="Microsoft Sans Serif"/>
              </a:rPr>
              <a:t>corriente</a:t>
            </a:r>
            <a:r>
              <a:rPr sz="750" spc="-5" dirty="0">
                <a:latin typeface="Microsoft Sans Serif"/>
                <a:cs typeface="Microsoft Sans Serif"/>
              </a:rPr>
              <a:t> </a:t>
            </a:r>
            <a:r>
              <a:rPr sz="750" spc="25" dirty="0">
                <a:latin typeface="Microsoft Sans Serif"/>
                <a:cs typeface="Microsoft Sans Serif"/>
              </a:rPr>
              <a:t>de</a:t>
            </a:r>
            <a:r>
              <a:rPr sz="750" spc="-5" dirty="0">
                <a:latin typeface="Microsoft Sans Serif"/>
                <a:cs typeface="Microsoft Sans Serif"/>
              </a:rPr>
              <a:t> </a:t>
            </a:r>
            <a:r>
              <a:rPr sz="750" spc="5" dirty="0">
                <a:latin typeface="Microsoft Sans Serif"/>
                <a:cs typeface="Microsoft Sans Serif"/>
              </a:rPr>
              <a:t>secuencia</a:t>
            </a:r>
            <a:r>
              <a:rPr sz="750" spc="-5" dirty="0">
                <a:latin typeface="Microsoft Sans Serif"/>
                <a:cs typeface="Microsoft Sans Serif"/>
              </a:rPr>
              <a:t> </a:t>
            </a:r>
            <a:r>
              <a:rPr sz="750" spc="20" dirty="0">
                <a:latin typeface="Microsoft Sans Serif"/>
                <a:cs typeface="Microsoft Sans Serif"/>
              </a:rPr>
              <a:t>negativa</a:t>
            </a:r>
            <a:r>
              <a:rPr sz="750" dirty="0">
                <a:latin typeface="Microsoft Sans Serif"/>
                <a:cs typeface="Microsoft Sans Serif"/>
              </a:rPr>
              <a:t> </a:t>
            </a:r>
            <a:r>
              <a:rPr sz="750" spc="20" dirty="0">
                <a:latin typeface="Microsoft Sans Serif"/>
                <a:cs typeface="Microsoft Sans Serif"/>
              </a:rPr>
              <a:t>del</a:t>
            </a:r>
            <a:r>
              <a:rPr sz="750" spc="-5" dirty="0">
                <a:latin typeface="Microsoft Sans Serif"/>
                <a:cs typeface="Microsoft Sans Serif"/>
              </a:rPr>
              <a:t> </a:t>
            </a:r>
            <a:r>
              <a:rPr sz="750" spc="25" dirty="0">
                <a:latin typeface="Microsoft Sans Serif"/>
                <a:cs typeface="Microsoft Sans Serif"/>
              </a:rPr>
              <a:t>generador.</a:t>
            </a:r>
            <a:endParaRPr sz="750">
              <a:latin typeface="Microsoft Sans Serif"/>
              <a:cs typeface="Microsoft Sans Serif"/>
            </a:endParaRPr>
          </a:p>
        </p:txBody>
      </p:sp>
      <p:sp>
        <p:nvSpPr>
          <p:cNvPr id="23" name="object 23"/>
          <p:cNvSpPr txBox="1"/>
          <p:nvPr/>
        </p:nvSpPr>
        <p:spPr>
          <a:xfrm>
            <a:off x="9100216" y="1751039"/>
            <a:ext cx="7422250" cy="2073132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382905">
              <a:lnSpc>
                <a:spcPct val="100000"/>
              </a:lnSpc>
              <a:spcBef>
                <a:spcPts val="100"/>
              </a:spcBef>
            </a:pPr>
            <a:r>
              <a:rPr sz="800" spc="30" dirty="0">
                <a:latin typeface="Microsoft Sans Serif"/>
                <a:cs typeface="Microsoft Sans Serif"/>
              </a:rPr>
              <a:t>II.</a:t>
            </a:r>
            <a:r>
              <a:rPr sz="800" spc="-35" dirty="0">
                <a:latin typeface="Microsoft Sans Serif"/>
                <a:cs typeface="Microsoft Sans Serif"/>
              </a:rPr>
              <a:t> </a:t>
            </a:r>
            <a:r>
              <a:rPr sz="800" spc="-10" dirty="0">
                <a:latin typeface="Microsoft Sans Serif"/>
                <a:cs typeface="Microsoft Sans Serif"/>
              </a:rPr>
              <a:t>norte</a:t>
            </a:r>
            <a:r>
              <a:rPr sz="650" spc="-10" dirty="0">
                <a:latin typeface="Microsoft Sans Serif"/>
                <a:cs typeface="Microsoft Sans Serif"/>
              </a:rPr>
              <a:t>Egativo</a:t>
            </a:r>
            <a:r>
              <a:rPr sz="800" spc="-10" dirty="0">
                <a:latin typeface="Microsoft Sans Serif"/>
                <a:cs typeface="Microsoft Sans Serif"/>
              </a:rPr>
              <a:t>-S</a:t>
            </a:r>
            <a:r>
              <a:rPr sz="650" spc="-10" dirty="0">
                <a:latin typeface="Microsoft Sans Serif"/>
                <a:cs typeface="Microsoft Sans Serif"/>
              </a:rPr>
              <a:t>EQUENCIA</a:t>
            </a:r>
            <a:r>
              <a:rPr sz="800" spc="-10" dirty="0">
                <a:latin typeface="Microsoft Sans Serif"/>
                <a:cs typeface="Microsoft Sans Serif"/>
              </a:rPr>
              <a:t>GRAMO</a:t>
            </a:r>
            <a:r>
              <a:rPr sz="650" spc="-10" dirty="0">
                <a:latin typeface="Microsoft Sans Serif"/>
                <a:cs typeface="Microsoft Sans Serif"/>
              </a:rPr>
              <a:t>ENERADOR</a:t>
            </a:r>
            <a:r>
              <a:rPr sz="800" spc="-10" dirty="0">
                <a:latin typeface="Microsoft Sans Serif"/>
                <a:cs typeface="Microsoft Sans Serif"/>
              </a:rPr>
              <a:t>D</a:t>
            </a:r>
            <a:r>
              <a:rPr sz="650" spc="-10" dirty="0">
                <a:latin typeface="Microsoft Sans Serif"/>
                <a:cs typeface="Microsoft Sans Serif"/>
              </a:rPr>
              <a:t>AMAGE</a:t>
            </a:r>
            <a:endParaRPr sz="650">
              <a:latin typeface="Microsoft Sans Serif"/>
              <a:cs typeface="Microsoft Sans Serif"/>
            </a:endParaRPr>
          </a:p>
          <a:p>
            <a:pPr marL="12700" marR="108585" indent="153670">
              <a:lnSpc>
                <a:spcPct val="122400"/>
              </a:lnSpc>
              <a:spcBef>
                <a:spcPts val="370"/>
              </a:spcBef>
            </a:pPr>
            <a:r>
              <a:rPr sz="800" spc="5" dirty="0">
                <a:latin typeface="Microsoft Sans Serif"/>
                <a:cs typeface="Microsoft Sans Serif"/>
              </a:rPr>
              <a:t>Para</a:t>
            </a:r>
            <a:r>
              <a:rPr sz="800" spc="-5" dirty="0">
                <a:latin typeface="Microsoft Sans Serif"/>
                <a:cs typeface="Microsoft Sans Serif"/>
              </a:rPr>
              <a:t> </a:t>
            </a:r>
            <a:r>
              <a:rPr sz="800" spc="20" dirty="0">
                <a:latin typeface="Microsoft Sans Serif"/>
                <a:cs typeface="Microsoft Sans Serif"/>
              </a:rPr>
              <a:t>condiciones</a:t>
            </a:r>
            <a:r>
              <a:rPr sz="800" spc="-5" dirty="0">
                <a:latin typeface="Microsoft Sans Serif"/>
                <a:cs typeface="Microsoft Sans Serif"/>
              </a:rPr>
              <a:t> </a:t>
            </a:r>
            <a:r>
              <a:rPr sz="800" spc="25" dirty="0">
                <a:latin typeface="Microsoft Sans Serif"/>
                <a:cs typeface="Microsoft Sans Serif"/>
              </a:rPr>
              <a:t>de</a:t>
            </a:r>
            <a:r>
              <a:rPr sz="800" dirty="0">
                <a:latin typeface="Microsoft Sans Serif"/>
                <a:cs typeface="Microsoft Sans Serif"/>
              </a:rPr>
              <a:t> </a:t>
            </a:r>
            <a:r>
              <a:rPr sz="800" spc="20" dirty="0">
                <a:latin typeface="Microsoft Sans Serif"/>
                <a:cs typeface="Microsoft Sans Serif"/>
              </a:rPr>
              <a:t>sistema</a:t>
            </a:r>
            <a:r>
              <a:rPr sz="800" spc="-5" dirty="0">
                <a:latin typeface="Microsoft Sans Serif"/>
                <a:cs typeface="Microsoft Sans Serif"/>
              </a:rPr>
              <a:t> </a:t>
            </a:r>
            <a:r>
              <a:rPr sz="800" spc="30" dirty="0">
                <a:latin typeface="Microsoft Sans Serif"/>
                <a:cs typeface="Microsoft Sans Serif"/>
              </a:rPr>
              <a:t>equilibrado</a:t>
            </a:r>
            <a:r>
              <a:rPr sz="800" dirty="0">
                <a:latin typeface="Microsoft Sans Serif"/>
                <a:cs typeface="Microsoft Sans Serif"/>
              </a:rPr>
              <a:t> </a:t>
            </a:r>
            <a:r>
              <a:rPr sz="800" spc="25" dirty="0">
                <a:latin typeface="Microsoft Sans Serif"/>
                <a:cs typeface="Microsoft Sans Serif"/>
              </a:rPr>
              <a:t>en</a:t>
            </a:r>
            <a:r>
              <a:rPr sz="800" spc="-5" dirty="0">
                <a:latin typeface="Microsoft Sans Serif"/>
                <a:cs typeface="Microsoft Sans Serif"/>
              </a:rPr>
              <a:t> </a:t>
            </a:r>
            <a:r>
              <a:rPr sz="800" dirty="0">
                <a:latin typeface="Microsoft Sans Serif"/>
                <a:cs typeface="Microsoft Sans Serif"/>
              </a:rPr>
              <a:t>las</a:t>
            </a:r>
            <a:r>
              <a:rPr sz="800" spc="-5" dirty="0">
                <a:latin typeface="Microsoft Sans Serif"/>
                <a:cs typeface="Microsoft Sans Serif"/>
              </a:rPr>
              <a:t> </a:t>
            </a:r>
            <a:r>
              <a:rPr sz="800" spc="30" dirty="0">
                <a:latin typeface="Microsoft Sans Serif"/>
                <a:cs typeface="Microsoft Sans Serif"/>
              </a:rPr>
              <a:t>que</a:t>
            </a:r>
            <a:r>
              <a:rPr sz="800" dirty="0">
                <a:latin typeface="Microsoft Sans Serif"/>
                <a:cs typeface="Microsoft Sans Serif"/>
              </a:rPr>
              <a:t> </a:t>
            </a:r>
            <a:r>
              <a:rPr sz="800" spc="20" dirty="0">
                <a:latin typeface="Microsoft Sans Serif"/>
                <a:cs typeface="Microsoft Sans Serif"/>
              </a:rPr>
              <a:t>solo</a:t>
            </a:r>
            <a:r>
              <a:rPr sz="800" spc="-5" dirty="0">
                <a:latin typeface="Microsoft Sans Serif"/>
                <a:cs typeface="Microsoft Sans Serif"/>
              </a:rPr>
              <a:t> </a:t>
            </a:r>
            <a:r>
              <a:rPr sz="800" spc="25" dirty="0">
                <a:latin typeface="Microsoft Sans Serif"/>
                <a:cs typeface="Microsoft Sans Serif"/>
              </a:rPr>
              <a:t>fluye </a:t>
            </a:r>
            <a:r>
              <a:rPr sz="800" spc="-195" dirty="0">
                <a:latin typeface="Microsoft Sans Serif"/>
                <a:cs typeface="Microsoft Sans Serif"/>
              </a:rPr>
              <a:t> </a:t>
            </a:r>
            <a:r>
              <a:rPr sz="800" spc="30" dirty="0">
                <a:latin typeface="Microsoft Sans Serif"/>
                <a:cs typeface="Microsoft Sans Serif"/>
              </a:rPr>
              <a:t>corriente</a:t>
            </a:r>
            <a:r>
              <a:rPr sz="800" dirty="0">
                <a:latin typeface="Microsoft Sans Serif"/>
                <a:cs typeface="Microsoft Sans Serif"/>
              </a:rPr>
              <a:t> </a:t>
            </a:r>
            <a:r>
              <a:rPr sz="800" spc="25" dirty="0">
                <a:latin typeface="Microsoft Sans Serif"/>
                <a:cs typeface="Microsoft Sans Serif"/>
              </a:rPr>
              <a:t>de</a:t>
            </a:r>
            <a:r>
              <a:rPr sz="800" dirty="0">
                <a:latin typeface="Microsoft Sans Serif"/>
                <a:cs typeface="Microsoft Sans Serif"/>
              </a:rPr>
              <a:t> </a:t>
            </a:r>
            <a:r>
              <a:rPr sz="800" spc="10" dirty="0">
                <a:latin typeface="Microsoft Sans Serif"/>
                <a:cs typeface="Microsoft Sans Serif"/>
              </a:rPr>
              <a:t>secuencia</a:t>
            </a:r>
            <a:r>
              <a:rPr sz="800" dirty="0">
                <a:latin typeface="Microsoft Sans Serif"/>
                <a:cs typeface="Microsoft Sans Serif"/>
              </a:rPr>
              <a:t> </a:t>
            </a:r>
            <a:r>
              <a:rPr sz="800" spc="20" dirty="0">
                <a:latin typeface="Microsoft Sans Serif"/>
                <a:cs typeface="Microsoft Sans Serif"/>
              </a:rPr>
              <a:t>positiva,</a:t>
            </a:r>
            <a:r>
              <a:rPr sz="800" dirty="0">
                <a:latin typeface="Microsoft Sans Serif"/>
                <a:cs typeface="Microsoft Sans Serif"/>
              </a:rPr>
              <a:t> </a:t>
            </a:r>
            <a:r>
              <a:rPr sz="800" spc="45" dirty="0">
                <a:latin typeface="Microsoft Sans Serif"/>
                <a:cs typeface="Microsoft Sans Serif"/>
              </a:rPr>
              <a:t>un</a:t>
            </a:r>
            <a:r>
              <a:rPr sz="800" dirty="0">
                <a:latin typeface="Microsoft Sans Serif"/>
                <a:cs typeface="Microsoft Sans Serif"/>
              </a:rPr>
              <a:t> </a:t>
            </a:r>
            <a:r>
              <a:rPr sz="800" spc="35" dirty="0">
                <a:latin typeface="Microsoft Sans Serif"/>
                <a:cs typeface="Microsoft Sans Serif"/>
              </a:rPr>
              <a:t>flujo</a:t>
            </a:r>
            <a:r>
              <a:rPr sz="800" dirty="0">
                <a:latin typeface="Microsoft Sans Serif"/>
                <a:cs typeface="Microsoft Sans Serif"/>
              </a:rPr>
              <a:t> </a:t>
            </a:r>
            <a:r>
              <a:rPr sz="800" spc="25" dirty="0">
                <a:latin typeface="Microsoft Sans Serif"/>
                <a:cs typeface="Microsoft Sans Serif"/>
              </a:rPr>
              <a:t>de</a:t>
            </a:r>
            <a:r>
              <a:rPr sz="800" dirty="0">
                <a:latin typeface="Microsoft Sans Serif"/>
                <a:cs typeface="Microsoft Sans Serif"/>
              </a:rPr>
              <a:t> </a:t>
            </a:r>
            <a:r>
              <a:rPr sz="800" spc="35" dirty="0">
                <a:latin typeface="Microsoft Sans Serif"/>
                <a:cs typeface="Microsoft Sans Serif"/>
              </a:rPr>
              <a:t>entrehierro</a:t>
            </a:r>
            <a:r>
              <a:rPr sz="800" dirty="0">
                <a:latin typeface="Microsoft Sans Serif"/>
                <a:cs typeface="Microsoft Sans Serif"/>
              </a:rPr>
              <a:t> </a:t>
            </a:r>
            <a:r>
              <a:rPr sz="800" spc="30" dirty="0">
                <a:latin typeface="Microsoft Sans Serif"/>
                <a:cs typeface="Microsoft Sans Serif"/>
              </a:rPr>
              <a:t>gira</a:t>
            </a:r>
            <a:r>
              <a:rPr sz="800" dirty="0">
                <a:latin typeface="Microsoft Sans Serif"/>
                <a:cs typeface="Microsoft Sans Serif"/>
              </a:rPr>
              <a:t> </a:t>
            </a:r>
            <a:r>
              <a:rPr sz="800" spc="25" dirty="0">
                <a:latin typeface="Microsoft Sans Serif"/>
                <a:cs typeface="Microsoft Sans Serif"/>
              </a:rPr>
              <a:t>en</a:t>
            </a:r>
            <a:r>
              <a:rPr sz="800" dirty="0">
                <a:latin typeface="Microsoft Sans Serif"/>
                <a:cs typeface="Microsoft Sans Serif"/>
              </a:rPr>
              <a:t> </a:t>
            </a:r>
            <a:r>
              <a:rPr sz="800" spc="10" dirty="0">
                <a:latin typeface="Microsoft Sans Serif"/>
                <a:cs typeface="Microsoft Sans Serif"/>
              </a:rPr>
              <a:t>la </a:t>
            </a:r>
            <a:r>
              <a:rPr sz="800" spc="-195" dirty="0">
                <a:latin typeface="Microsoft Sans Serif"/>
                <a:cs typeface="Microsoft Sans Serif"/>
              </a:rPr>
              <a:t> </a:t>
            </a:r>
            <a:r>
              <a:rPr sz="800" spc="30" dirty="0">
                <a:latin typeface="Microsoft Sans Serif"/>
                <a:cs typeface="Microsoft Sans Serif"/>
              </a:rPr>
              <a:t>misma</a:t>
            </a:r>
            <a:r>
              <a:rPr sz="800" spc="-5" dirty="0">
                <a:latin typeface="Microsoft Sans Serif"/>
                <a:cs typeface="Microsoft Sans Serif"/>
              </a:rPr>
              <a:t> </a:t>
            </a:r>
            <a:r>
              <a:rPr sz="800" spc="20" dirty="0">
                <a:latin typeface="Microsoft Sans Serif"/>
                <a:cs typeface="Microsoft Sans Serif"/>
              </a:rPr>
              <a:t>dirección</a:t>
            </a:r>
            <a:r>
              <a:rPr sz="800" dirty="0">
                <a:latin typeface="Microsoft Sans Serif"/>
                <a:cs typeface="Microsoft Sans Serif"/>
              </a:rPr>
              <a:t> </a:t>
            </a:r>
            <a:r>
              <a:rPr sz="800" spc="5" dirty="0">
                <a:latin typeface="Microsoft Sans Serif"/>
                <a:cs typeface="Microsoft Sans Serif"/>
              </a:rPr>
              <a:t>y</a:t>
            </a:r>
            <a:r>
              <a:rPr sz="800" dirty="0">
                <a:latin typeface="Microsoft Sans Serif"/>
                <a:cs typeface="Microsoft Sans Serif"/>
              </a:rPr>
              <a:t> </a:t>
            </a:r>
            <a:r>
              <a:rPr sz="800" spc="25" dirty="0">
                <a:latin typeface="Microsoft Sans Serif"/>
                <a:cs typeface="Microsoft Sans Serif"/>
              </a:rPr>
              <a:t>en</a:t>
            </a:r>
            <a:r>
              <a:rPr sz="800" dirty="0">
                <a:latin typeface="Microsoft Sans Serif"/>
                <a:cs typeface="Microsoft Sans Serif"/>
              </a:rPr>
              <a:t> </a:t>
            </a:r>
            <a:r>
              <a:rPr sz="800" spc="25" dirty="0">
                <a:latin typeface="Microsoft Sans Serif"/>
                <a:cs typeface="Microsoft Sans Serif"/>
              </a:rPr>
              <a:t>sincronismo</a:t>
            </a:r>
            <a:r>
              <a:rPr sz="800" dirty="0">
                <a:latin typeface="Microsoft Sans Serif"/>
                <a:cs typeface="Microsoft Sans Serif"/>
              </a:rPr>
              <a:t> </a:t>
            </a:r>
            <a:r>
              <a:rPr sz="800" spc="20" dirty="0">
                <a:latin typeface="Microsoft Sans Serif"/>
                <a:cs typeface="Microsoft Sans Serif"/>
              </a:rPr>
              <a:t>con</a:t>
            </a:r>
            <a:r>
              <a:rPr sz="800" dirty="0">
                <a:latin typeface="Microsoft Sans Serif"/>
                <a:cs typeface="Microsoft Sans Serif"/>
              </a:rPr>
              <a:t> </a:t>
            </a:r>
            <a:r>
              <a:rPr sz="800" spc="15" dirty="0">
                <a:latin typeface="Microsoft Sans Serif"/>
                <a:cs typeface="Microsoft Sans Serif"/>
              </a:rPr>
              <a:t>el</a:t>
            </a:r>
            <a:r>
              <a:rPr sz="800" dirty="0">
                <a:latin typeface="Microsoft Sans Serif"/>
                <a:cs typeface="Microsoft Sans Serif"/>
              </a:rPr>
              <a:t> </a:t>
            </a:r>
            <a:r>
              <a:rPr sz="800" spc="25" dirty="0">
                <a:latin typeface="Microsoft Sans Serif"/>
                <a:cs typeface="Microsoft Sans Serif"/>
              </a:rPr>
              <a:t>devanado</a:t>
            </a:r>
            <a:r>
              <a:rPr sz="800" dirty="0">
                <a:latin typeface="Microsoft Sans Serif"/>
                <a:cs typeface="Microsoft Sans Serif"/>
              </a:rPr>
              <a:t> </a:t>
            </a:r>
            <a:r>
              <a:rPr sz="800" spc="25" dirty="0">
                <a:latin typeface="Microsoft Sans Serif"/>
                <a:cs typeface="Microsoft Sans Serif"/>
              </a:rPr>
              <a:t>de</a:t>
            </a:r>
            <a:r>
              <a:rPr sz="800" dirty="0">
                <a:latin typeface="Microsoft Sans Serif"/>
                <a:cs typeface="Microsoft Sans Serif"/>
              </a:rPr>
              <a:t> </a:t>
            </a:r>
            <a:r>
              <a:rPr sz="800" spc="30" dirty="0">
                <a:latin typeface="Microsoft Sans Serif"/>
                <a:cs typeface="Microsoft Sans Serif"/>
              </a:rPr>
              <a:t>campo</a:t>
            </a:r>
            <a:r>
              <a:rPr sz="800" dirty="0">
                <a:latin typeface="Microsoft Sans Serif"/>
                <a:cs typeface="Microsoft Sans Serif"/>
              </a:rPr>
              <a:t> </a:t>
            </a:r>
            <a:r>
              <a:rPr sz="800" spc="25" dirty="0">
                <a:latin typeface="Microsoft Sans Serif"/>
                <a:cs typeface="Microsoft Sans Serif"/>
              </a:rPr>
              <a:t>del </a:t>
            </a:r>
            <a:r>
              <a:rPr sz="800" spc="-195" dirty="0">
                <a:latin typeface="Microsoft Sans Serif"/>
                <a:cs typeface="Microsoft Sans Serif"/>
              </a:rPr>
              <a:t> </a:t>
            </a:r>
            <a:r>
              <a:rPr sz="800" spc="40" dirty="0">
                <a:latin typeface="Microsoft Sans Serif"/>
                <a:cs typeface="Microsoft Sans Serif"/>
              </a:rPr>
              <a:t>rotor. </a:t>
            </a:r>
            <a:r>
              <a:rPr sz="800" spc="35" dirty="0">
                <a:latin typeface="Microsoft Sans Serif"/>
                <a:cs typeface="Microsoft Sans Serif"/>
              </a:rPr>
              <a:t>Durante </a:t>
            </a:r>
            <a:r>
              <a:rPr sz="800" spc="20" dirty="0">
                <a:latin typeface="Microsoft Sans Serif"/>
                <a:cs typeface="Microsoft Sans Serif"/>
              </a:rPr>
              <a:t>condiciones </a:t>
            </a:r>
            <a:r>
              <a:rPr sz="800" spc="25" dirty="0">
                <a:latin typeface="Microsoft Sans Serif"/>
                <a:cs typeface="Microsoft Sans Serif"/>
              </a:rPr>
              <a:t>de desequilibrio, </a:t>
            </a:r>
            <a:r>
              <a:rPr sz="800" spc="10" dirty="0">
                <a:latin typeface="Microsoft Sans Serif"/>
                <a:cs typeface="Microsoft Sans Serif"/>
              </a:rPr>
              <a:t>secuencia </a:t>
            </a:r>
            <a:r>
              <a:rPr sz="800" spc="25" dirty="0">
                <a:latin typeface="Microsoft Sans Serif"/>
                <a:cs typeface="Microsoft Sans Serif"/>
              </a:rPr>
              <a:t>negativa </a:t>
            </a:r>
            <a:r>
              <a:rPr sz="800" spc="30" dirty="0">
                <a:latin typeface="Microsoft Sans Serif"/>
                <a:cs typeface="Microsoft Sans Serif"/>
              </a:rPr>
              <a:t> </a:t>
            </a:r>
            <a:r>
              <a:rPr sz="900" spc="-10" dirty="0">
                <a:latin typeface="Microsoft Sans Serif"/>
                <a:cs typeface="Microsoft Sans Serif"/>
              </a:rPr>
              <a:t>se </a:t>
            </a:r>
            <a:r>
              <a:rPr sz="900" spc="35" dirty="0">
                <a:latin typeface="Microsoft Sans Serif"/>
                <a:cs typeface="Microsoft Sans Serif"/>
              </a:rPr>
              <a:t>produce</a:t>
            </a:r>
            <a:r>
              <a:rPr sz="900" spc="-5" dirty="0">
                <a:latin typeface="Microsoft Sans Serif"/>
                <a:cs typeface="Microsoft Sans Serif"/>
              </a:rPr>
              <a:t> </a:t>
            </a:r>
            <a:r>
              <a:rPr sz="900" spc="30" dirty="0">
                <a:latin typeface="Microsoft Sans Serif"/>
                <a:cs typeface="Microsoft Sans Serif"/>
              </a:rPr>
              <a:t>corriente.</a:t>
            </a:r>
            <a:r>
              <a:rPr sz="900" spc="-5" dirty="0">
                <a:latin typeface="Microsoft Sans Serif"/>
                <a:cs typeface="Microsoft Sans Serif"/>
              </a:rPr>
              <a:t> </a:t>
            </a:r>
            <a:r>
              <a:rPr sz="900" spc="-15" dirty="0">
                <a:latin typeface="Microsoft Sans Serif"/>
                <a:cs typeface="Microsoft Sans Serif"/>
              </a:rPr>
              <a:t>La</a:t>
            </a:r>
            <a:r>
              <a:rPr sz="900" spc="-5" dirty="0">
                <a:latin typeface="Microsoft Sans Serif"/>
                <a:cs typeface="Microsoft Sans Serif"/>
              </a:rPr>
              <a:t> </a:t>
            </a:r>
            <a:r>
              <a:rPr sz="900" spc="35" dirty="0">
                <a:latin typeface="Microsoft Sans Serif"/>
                <a:cs typeface="Microsoft Sans Serif"/>
              </a:rPr>
              <a:t>corriente</a:t>
            </a:r>
            <a:r>
              <a:rPr sz="900" spc="-5" dirty="0">
                <a:latin typeface="Microsoft Sans Serif"/>
                <a:cs typeface="Microsoft Sans Serif"/>
              </a:rPr>
              <a:t> </a:t>
            </a:r>
            <a:r>
              <a:rPr sz="900" spc="30" dirty="0">
                <a:latin typeface="Microsoft Sans Serif"/>
                <a:cs typeface="Microsoft Sans Serif"/>
              </a:rPr>
              <a:t>de</a:t>
            </a:r>
            <a:r>
              <a:rPr sz="900" spc="-5" dirty="0">
                <a:latin typeface="Microsoft Sans Serif"/>
                <a:cs typeface="Microsoft Sans Serif"/>
              </a:rPr>
              <a:t> </a:t>
            </a:r>
            <a:r>
              <a:rPr sz="900" spc="10" dirty="0">
                <a:latin typeface="Microsoft Sans Serif"/>
                <a:cs typeface="Microsoft Sans Serif"/>
              </a:rPr>
              <a:t>secuencia</a:t>
            </a:r>
            <a:r>
              <a:rPr sz="900" spc="-10" dirty="0">
                <a:latin typeface="Microsoft Sans Serif"/>
                <a:cs typeface="Microsoft Sans Serif"/>
              </a:rPr>
              <a:t> </a:t>
            </a:r>
            <a:r>
              <a:rPr sz="900" spc="25" dirty="0">
                <a:latin typeface="Microsoft Sans Serif"/>
                <a:cs typeface="Microsoft Sans Serif"/>
              </a:rPr>
              <a:t>negativa</a:t>
            </a:r>
            <a:endParaRPr sz="900">
              <a:latin typeface="Microsoft Sans Serif"/>
              <a:cs typeface="Microsoft Sans Serif"/>
            </a:endParaRPr>
          </a:p>
          <a:p>
            <a:pPr marL="12700" marR="46355">
              <a:lnSpc>
                <a:spcPts val="1200"/>
              </a:lnSpc>
              <a:spcBef>
                <a:spcPts val="60"/>
              </a:spcBef>
            </a:pPr>
            <a:r>
              <a:rPr sz="850" spc="-35" dirty="0">
                <a:latin typeface="Microsoft Sans Serif"/>
                <a:cs typeface="Microsoft Sans Serif"/>
              </a:rPr>
              <a:t>El</a:t>
            </a:r>
            <a:r>
              <a:rPr sz="850" spc="-5" dirty="0">
                <a:latin typeface="Microsoft Sans Serif"/>
                <a:cs typeface="Microsoft Sans Serif"/>
              </a:rPr>
              <a:t> </a:t>
            </a:r>
            <a:r>
              <a:rPr sz="850" spc="35" dirty="0">
                <a:latin typeface="Microsoft Sans Serif"/>
                <a:cs typeface="Microsoft Sans Serif"/>
              </a:rPr>
              <a:t>componente</a:t>
            </a:r>
            <a:r>
              <a:rPr sz="850" spc="-5" dirty="0">
                <a:latin typeface="Microsoft Sans Serif"/>
                <a:cs typeface="Microsoft Sans Serif"/>
              </a:rPr>
              <a:t> </a:t>
            </a:r>
            <a:r>
              <a:rPr sz="850" spc="35" dirty="0">
                <a:latin typeface="Microsoft Sans Serif"/>
                <a:cs typeface="Microsoft Sans Serif"/>
              </a:rPr>
              <a:t>produce</a:t>
            </a:r>
            <a:r>
              <a:rPr sz="850" dirty="0">
                <a:latin typeface="Microsoft Sans Serif"/>
                <a:cs typeface="Microsoft Sans Serif"/>
              </a:rPr>
              <a:t> </a:t>
            </a:r>
            <a:r>
              <a:rPr sz="850" spc="50" dirty="0">
                <a:latin typeface="Microsoft Sans Serif"/>
                <a:cs typeface="Microsoft Sans Serif"/>
              </a:rPr>
              <a:t>un</a:t>
            </a:r>
            <a:r>
              <a:rPr sz="850" spc="-5" dirty="0">
                <a:latin typeface="Microsoft Sans Serif"/>
                <a:cs typeface="Microsoft Sans Serif"/>
              </a:rPr>
              <a:t> </a:t>
            </a:r>
            <a:r>
              <a:rPr sz="850" spc="40" dirty="0">
                <a:latin typeface="Microsoft Sans Serif"/>
                <a:cs typeface="Microsoft Sans Serif"/>
              </a:rPr>
              <a:t>flujo</a:t>
            </a:r>
            <a:r>
              <a:rPr sz="850" dirty="0">
                <a:latin typeface="Microsoft Sans Serif"/>
                <a:cs typeface="Microsoft Sans Serif"/>
              </a:rPr>
              <a:t> </a:t>
            </a:r>
            <a:r>
              <a:rPr sz="850" spc="35" dirty="0">
                <a:latin typeface="Microsoft Sans Serif"/>
                <a:cs typeface="Microsoft Sans Serif"/>
              </a:rPr>
              <a:t>que</a:t>
            </a:r>
            <a:r>
              <a:rPr sz="850" spc="-5" dirty="0">
                <a:latin typeface="Microsoft Sans Serif"/>
                <a:cs typeface="Microsoft Sans Serif"/>
              </a:rPr>
              <a:t> </a:t>
            </a:r>
            <a:r>
              <a:rPr sz="850" spc="35" dirty="0">
                <a:latin typeface="Microsoft Sans Serif"/>
                <a:cs typeface="Microsoft Sans Serif"/>
              </a:rPr>
              <a:t>gira</a:t>
            </a:r>
            <a:r>
              <a:rPr sz="850" dirty="0">
                <a:latin typeface="Microsoft Sans Serif"/>
                <a:cs typeface="Microsoft Sans Serif"/>
              </a:rPr>
              <a:t> </a:t>
            </a:r>
            <a:r>
              <a:rPr sz="850" spc="25" dirty="0">
                <a:latin typeface="Microsoft Sans Serif"/>
                <a:cs typeface="Microsoft Sans Serif"/>
              </a:rPr>
              <a:t>en</a:t>
            </a:r>
            <a:r>
              <a:rPr sz="850" spc="-5" dirty="0">
                <a:latin typeface="Microsoft Sans Serif"/>
                <a:cs typeface="Microsoft Sans Serif"/>
              </a:rPr>
              <a:t> </a:t>
            </a:r>
            <a:r>
              <a:rPr sz="850" spc="25" dirty="0">
                <a:latin typeface="Microsoft Sans Serif"/>
                <a:cs typeface="Microsoft Sans Serif"/>
              </a:rPr>
              <a:t>dirección</a:t>
            </a:r>
            <a:r>
              <a:rPr sz="850" dirty="0">
                <a:latin typeface="Microsoft Sans Serif"/>
                <a:cs typeface="Microsoft Sans Serif"/>
              </a:rPr>
              <a:t> </a:t>
            </a:r>
            <a:r>
              <a:rPr sz="850" spc="25" dirty="0">
                <a:latin typeface="Microsoft Sans Serif"/>
                <a:cs typeface="Microsoft Sans Serif"/>
              </a:rPr>
              <a:t>opuesta </a:t>
            </a:r>
            <a:r>
              <a:rPr sz="850" spc="-215" dirty="0">
                <a:latin typeface="Microsoft Sans Serif"/>
                <a:cs typeface="Microsoft Sans Serif"/>
              </a:rPr>
              <a:t> </a:t>
            </a:r>
            <a:r>
              <a:rPr sz="850" spc="10" dirty="0">
                <a:latin typeface="Microsoft Sans Serif"/>
                <a:cs typeface="Microsoft Sans Serif"/>
              </a:rPr>
              <a:t>al</a:t>
            </a:r>
            <a:r>
              <a:rPr sz="850" spc="-10" dirty="0">
                <a:latin typeface="Microsoft Sans Serif"/>
                <a:cs typeface="Microsoft Sans Serif"/>
              </a:rPr>
              <a:t> </a:t>
            </a:r>
            <a:r>
              <a:rPr sz="850" spc="45" dirty="0">
                <a:latin typeface="Microsoft Sans Serif"/>
                <a:cs typeface="Microsoft Sans Serif"/>
              </a:rPr>
              <a:t>rotor.</a:t>
            </a:r>
            <a:r>
              <a:rPr sz="850" spc="-5" dirty="0">
                <a:latin typeface="Microsoft Sans Serif"/>
                <a:cs typeface="Microsoft Sans Serif"/>
              </a:rPr>
              <a:t> </a:t>
            </a:r>
            <a:r>
              <a:rPr sz="850" spc="-35" dirty="0">
                <a:latin typeface="Microsoft Sans Serif"/>
                <a:cs typeface="Microsoft Sans Serif"/>
              </a:rPr>
              <a:t>El</a:t>
            </a:r>
            <a:r>
              <a:rPr sz="850" spc="-5" dirty="0">
                <a:latin typeface="Microsoft Sans Serif"/>
                <a:cs typeface="Microsoft Sans Serif"/>
              </a:rPr>
              <a:t> </a:t>
            </a:r>
            <a:r>
              <a:rPr sz="850" spc="40" dirty="0">
                <a:latin typeface="Microsoft Sans Serif"/>
                <a:cs typeface="Microsoft Sans Serif"/>
              </a:rPr>
              <a:t>flujo</a:t>
            </a:r>
            <a:r>
              <a:rPr sz="850" spc="-5" dirty="0">
                <a:latin typeface="Microsoft Sans Serif"/>
                <a:cs typeface="Microsoft Sans Serif"/>
              </a:rPr>
              <a:t> </a:t>
            </a:r>
            <a:r>
              <a:rPr sz="850" spc="40" dirty="0">
                <a:latin typeface="Microsoft Sans Serif"/>
                <a:cs typeface="Microsoft Sans Serif"/>
              </a:rPr>
              <a:t>producido</a:t>
            </a:r>
            <a:r>
              <a:rPr sz="850" spc="-10" dirty="0">
                <a:latin typeface="Microsoft Sans Serif"/>
                <a:cs typeface="Microsoft Sans Serif"/>
              </a:rPr>
              <a:t> </a:t>
            </a:r>
            <a:r>
              <a:rPr sz="850" spc="50" dirty="0">
                <a:latin typeface="Microsoft Sans Serif"/>
                <a:cs typeface="Microsoft Sans Serif"/>
              </a:rPr>
              <a:t>por</a:t>
            </a:r>
            <a:r>
              <a:rPr sz="850" spc="-5" dirty="0">
                <a:latin typeface="Microsoft Sans Serif"/>
                <a:cs typeface="Microsoft Sans Serif"/>
              </a:rPr>
              <a:t> </a:t>
            </a:r>
            <a:r>
              <a:rPr sz="850" spc="15" dirty="0">
                <a:latin typeface="Microsoft Sans Serif"/>
                <a:cs typeface="Microsoft Sans Serif"/>
              </a:rPr>
              <a:t>esta</a:t>
            </a:r>
            <a:r>
              <a:rPr sz="850" spc="-5" dirty="0">
                <a:latin typeface="Microsoft Sans Serif"/>
                <a:cs typeface="Microsoft Sans Serif"/>
              </a:rPr>
              <a:t> </a:t>
            </a:r>
            <a:r>
              <a:rPr sz="850" spc="35" dirty="0">
                <a:latin typeface="Microsoft Sans Serif"/>
                <a:cs typeface="Microsoft Sans Serif"/>
              </a:rPr>
              <a:t>corriente</a:t>
            </a:r>
            <a:r>
              <a:rPr sz="850" spc="-5" dirty="0">
                <a:latin typeface="Microsoft Sans Serif"/>
                <a:cs typeface="Microsoft Sans Serif"/>
              </a:rPr>
              <a:t> </a:t>
            </a:r>
            <a:r>
              <a:rPr sz="850" spc="15" dirty="0">
                <a:latin typeface="Microsoft Sans Serif"/>
                <a:cs typeface="Microsoft Sans Serif"/>
              </a:rPr>
              <a:t>vista</a:t>
            </a:r>
            <a:r>
              <a:rPr sz="850" spc="-5" dirty="0">
                <a:latin typeface="Microsoft Sans Serif"/>
                <a:cs typeface="Microsoft Sans Serif"/>
              </a:rPr>
              <a:t> </a:t>
            </a:r>
            <a:r>
              <a:rPr sz="850" spc="50" dirty="0">
                <a:latin typeface="Microsoft Sans Serif"/>
                <a:cs typeface="Microsoft Sans Serif"/>
              </a:rPr>
              <a:t>por</a:t>
            </a:r>
            <a:r>
              <a:rPr sz="850" spc="-10" dirty="0">
                <a:latin typeface="Microsoft Sans Serif"/>
                <a:cs typeface="Microsoft Sans Serif"/>
              </a:rPr>
              <a:t> </a:t>
            </a:r>
            <a:r>
              <a:rPr sz="850" spc="15" dirty="0">
                <a:latin typeface="Microsoft Sans Serif"/>
                <a:cs typeface="Microsoft Sans Serif"/>
              </a:rPr>
              <a:t>el</a:t>
            </a:r>
            <a:r>
              <a:rPr sz="850" spc="-5" dirty="0">
                <a:latin typeface="Microsoft Sans Serif"/>
                <a:cs typeface="Microsoft Sans Serif"/>
              </a:rPr>
              <a:t> </a:t>
            </a:r>
            <a:r>
              <a:rPr sz="850" spc="55" dirty="0">
                <a:latin typeface="Microsoft Sans Serif"/>
                <a:cs typeface="Microsoft Sans Serif"/>
              </a:rPr>
              <a:t>rotor </a:t>
            </a:r>
            <a:r>
              <a:rPr sz="850" spc="-210" dirty="0">
                <a:latin typeface="Microsoft Sans Serif"/>
                <a:cs typeface="Microsoft Sans Serif"/>
              </a:rPr>
              <a:t> </a:t>
            </a:r>
            <a:r>
              <a:rPr sz="850" spc="30" dirty="0">
                <a:latin typeface="Microsoft Sans Serif"/>
                <a:cs typeface="Microsoft Sans Serif"/>
              </a:rPr>
              <a:t>tiene </a:t>
            </a:r>
            <a:r>
              <a:rPr sz="850" spc="35" dirty="0">
                <a:latin typeface="Microsoft Sans Serif"/>
                <a:cs typeface="Microsoft Sans Serif"/>
              </a:rPr>
              <a:t>una </a:t>
            </a:r>
            <a:r>
              <a:rPr sz="850" spc="20" dirty="0">
                <a:latin typeface="Microsoft Sans Serif"/>
                <a:cs typeface="Microsoft Sans Serif"/>
              </a:rPr>
              <a:t>frecuencia </a:t>
            </a:r>
            <a:r>
              <a:rPr sz="850" spc="25" dirty="0">
                <a:latin typeface="Microsoft Sans Serif"/>
                <a:cs typeface="Microsoft Sans Serif"/>
              </a:rPr>
              <a:t>del </a:t>
            </a:r>
            <a:r>
              <a:rPr sz="850" spc="30" dirty="0">
                <a:latin typeface="Microsoft Sans Serif"/>
                <a:cs typeface="Microsoft Sans Serif"/>
              </a:rPr>
              <a:t>doble </a:t>
            </a:r>
            <a:r>
              <a:rPr sz="850" spc="25" dirty="0">
                <a:latin typeface="Microsoft Sans Serif"/>
                <a:cs typeface="Microsoft Sans Serif"/>
              </a:rPr>
              <a:t>de </a:t>
            </a:r>
            <a:r>
              <a:rPr sz="850" spc="10" dirty="0">
                <a:latin typeface="Microsoft Sans Serif"/>
                <a:cs typeface="Microsoft Sans Serif"/>
              </a:rPr>
              <a:t>la </a:t>
            </a:r>
            <a:r>
              <a:rPr sz="850" spc="20" dirty="0">
                <a:latin typeface="Microsoft Sans Serif"/>
                <a:cs typeface="Microsoft Sans Serif"/>
              </a:rPr>
              <a:t>velocidad </a:t>
            </a:r>
            <a:r>
              <a:rPr sz="850" spc="25" dirty="0">
                <a:latin typeface="Microsoft Sans Serif"/>
                <a:cs typeface="Microsoft Sans Serif"/>
              </a:rPr>
              <a:t>síncrona </a:t>
            </a:r>
            <a:r>
              <a:rPr sz="850" spc="35" dirty="0">
                <a:latin typeface="Microsoft Sans Serif"/>
                <a:cs typeface="Microsoft Sans Serif"/>
              </a:rPr>
              <a:t>como </a:t>
            </a:r>
            <a:r>
              <a:rPr sz="850" spc="40" dirty="0">
                <a:latin typeface="Microsoft Sans Serif"/>
                <a:cs typeface="Microsoft Sans Serif"/>
              </a:rPr>
              <a:t> </a:t>
            </a:r>
            <a:r>
              <a:rPr sz="850" spc="30" dirty="0">
                <a:latin typeface="Microsoft Sans Serif"/>
                <a:cs typeface="Microsoft Sans Serif"/>
              </a:rPr>
              <a:t>resultado </a:t>
            </a:r>
            <a:r>
              <a:rPr sz="850" spc="25" dirty="0">
                <a:latin typeface="Microsoft Sans Serif"/>
                <a:cs typeface="Microsoft Sans Serif"/>
              </a:rPr>
              <a:t>de </a:t>
            </a:r>
            <a:r>
              <a:rPr sz="850" spc="10" dirty="0">
                <a:latin typeface="Microsoft Sans Serif"/>
                <a:cs typeface="Microsoft Sans Serif"/>
              </a:rPr>
              <a:t>la </a:t>
            </a:r>
            <a:r>
              <a:rPr sz="850" spc="35" dirty="0">
                <a:latin typeface="Microsoft Sans Serif"/>
                <a:cs typeface="Microsoft Sans Serif"/>
              </a:rPr>
              <a:t>rotación </a:t>
            </a:r>
            <a:r>
              <a:rPr sz="850" spc="20" dirty="0">
                <a:latin typeface="Microsoft Sans Serif"/>
                <a:cs typeface="Microsoft Sans Serif"/>
              </a:rPr>
              <a:t>inversa </a:t>
            </a:r>
            <a:r>
              <a:rPr sz="850" spc="30" dirty="0">
                <a:latin typeface="Microsoft Sans Serif"/>
                <a:cs typeface="Microsoft Sans Serif"/>
              </a:rPr>
              <a:t>combinada </a:t>
            </a:r>
            <a:r>
              <a:rPr sz="850" spc="25" dirty="0">
                <a:latin typeface="Microsoft Sans Serif"/>
                <a:cs typeface="Microsoft Sans Serif"/>
              </a:rPr>
              <a:t>con </a:t>
            </a:r>
            <a:r>
              <a:rPr sz="850" spc="10" dirty="0">
                <a:latin typeface="Microsoft Sans Serif"/>
                <a:cs typeface="Microsoft Sans Serif"/>
              </a:rPr>
              <a:t>la </a:t>
            </a:r>
            <a:r>
              <a:rPr sz="850" spc="35" dirty="0">
                <a:latin typeface="Microsoft Sans Serif"/>
                <a:cs typeface="Microsoft Sans Serif"/>
              </a:rPr>
              <a:t>rotación </a:t>
            </a:r>
            <a:r>
              <a:rPr sz="850" spc="40" dirty="0">
                <a:latin typeface="Microsoft Sans Serif"/>
                <a:cs typeface="Microsoft Sans Serif"/>
              </a:rPr>
              <a:t> </a:t>
            </a:r>
            <a:r>
              <a:rPr sz="850" spc="25" dirty="0">
                <a:latin typeface="Microsoft Sans Serif"/>
                <a:cs typeface="Microsoft Sans Serif"/>
              </a:rPr>
              <a:t>positiva</a:t>
            </a:r>
            <a:r>
              <a:rPr sz="850" spc="-10" dirty="0">
                <a:latin typeface="Microsoft Sans Serif"/>
                <a:cs typeface="Microsoft Sans Serif"/>
              </a:rPr>
              <a:t> </a:t>
            </a:r>
            <a:r>
              <a:rPr sz="850" spc="25" dirty="0">
                <a:latin typeface="Microsoft Sans Serif"/>
                <a:cs typeface="Microsoft Sans Serif"/>
              </a:rPr>
              <a:t>del</a:t>
            </a:r>
            <a:r>
              <a:rPr sz="850" spc="-5" dirty="0">
                <a:latin typeface="Microsoft Sans Serif"/>
                <a:cs typeface="Microsoft Sans Serif"/>
              </a:rPr>
              <a:t> </a:t>
            </a:r>
            <a:r>
              <a:rPr sz="850" spc="45" dirty="0">
                <a:latin typeface="Microsoft Sans Serif"/>
                <a:cs typeface="Microsoft Sans Serif"/>
              </a:rPr>
              <a:t>rotor.</a:t>
            </a:r>
            <a:endParaRPr sz="850">
              <a:latin typeface="Microsoft Sans Serif"/>
              <a:cs typeface="Microsoft Sans Serif"/>
            </a:endParaRPr>
          </a:p>
          <a:p>
            <a:pPr marL="12700" marR="135890" indent="153670">
              <a:lnSpc>
                <a:spcPts val="1190"/>
              </a:lnSpc>
              <a:spcBef>
                <a:spcPts val="20"/>
              </a:spcBef>
            </a:pPr>
            <a:r>
              <a:rPr sz="700" spc="-30" dirty="0">
                <a:latin typeface="Microsoft Sans Serif"/>
                <a:cs typeface="Microsoft Sans Serif"/>
              </a:rPr>
              <a:t>El</a:t>
            </a:r>
            <a:r>
              <a:rPr sz="700" dirty="0">
                <a:latin typeface="Microsoft Sans Serif"/>
                <a:cs typeface="Microsoft Sans Serif"/>
              </a:rPr>
              <a:t> </a:t>
            </a:r>
            <a:r>
              <a:rPr sz="700" spc="20" dirty="0">
                <a:latin typeface="Microsoft Sans Serif"/>
                <a:cs typeface="Microsoft Sans Serif"/>
              </a:rPr>
              <a:t>efecto</a:t>
            </a:r>
            <a:r>
              <a:rPr sz="700" dirty="0">
                <a:latin typeface="Microsoft Sans Serif"/>
                <a:cs typeface="Microsoft Sans Serif"/>
              </a:rPr>
              <a:t> </a:t>
            </a:r>
            <a:r>
              <a:rPr sz="700" spc="20" dirty="0">
                <a:latin typeface="Microsoft Sans Serif"/>
                <a:cs typeface="Microsoft Sans Serif"/>
              </a:rPr>
              <a:t>superficial</a:t>
            </a:r>
            <a:r>
              <a:rPr sz="700" spc="5" dirty="0">
                <a:latin typeface="Microsoft Sans Serif"/>
                <a:cs typeface="Microsoft Sans Serif"/>
              </a:rPr>
              <a:t> </a:t>
            </a:r>
            <a:r>
              <a:rPr sz="700" spc="20" dirty="0">
                <a:latin typeface="Microsoft Sans Serif"/>
                <a:cs typeface="Microsoft Sans Serif"/>
              </a:rPr>
              <a:t>del</a:t>
            </a:r>
            <a:r>
              <a:rPr sz="700" dirty="0">
                <a:latin typeface="Microsoft Sans Serif"/>
                <a:cs typeface="Microsoft Sans Serif"/>
              </a:rPr>
              <a:t> </a:t>
            </a:r>
            <a:r>
              <a:rPr sz="700" spc="25" dirty="0">
                <a:latin typeface="Microsoft Sans Serif"/>
                <a:cs typeface="Microsoft Sans Serif"/>
              </a:rPr>
              <a:t>doble</a:t>
            </a:r>
            <a:r>
              <a:rPr sz="700" dirty="0">
                <a:latin typeface="Microsoft Sans Serif"/>
                <a:cs typeface="Microsoft Sans Serif"/>
              </a:rPr>
              <a:t> </a:t>
            </a:r>
            <a:r>
              <a:rPr sz="700" spc="20" dirty="0">
                <a:latin typeface="Microsoft Sans Serif"/>
                <a:cs typeface="Microsoft Sans Serif"/>
              </a:rPr>
              <a:t>de</a:t>
            </a:r>
            <a:r>
              <a:rPr sz="700" spc="5" dirty="0">
                <a:latin typeface="Microsoft Sans Serif"/>
                <a:cs typeface="Microsoft Sans Serif"/>
              </a:rPr>
              <a:t> </a:t>
            </a:r>
            <a:r>
              <a:rPr sz="700" spc="10" dirty="0">
                <a:latin typeface="Microsoft Sans Serif"/>
                <a:cs typeface="Microsoft Sans Serif"/>
              </a:rPr>
              <a:t>la</a:t>
            </a:r>
            <a:r>
              <a:rPr sz="700" dirty="0">
                <a:latin typeface="Microsoft Sans Serif"/>
                <a:cs typeface="Microsoft Sans Serif"/>
              </a:rPr>
              <a:t> </a:t>
            </a:r>
            <a:r>
              <a:rPr sz="700" spc="15" dirty="0">
                <a:latin typeface="Microsoft Sans Serif"/>
                <a:cs typeface="Microsoft Sans Serif"/>
              </a:rPr>
              <a:t>frecuencia</a:t>
            </a:r>
            <a:r>
              <a:rPr sz="700" spc="5" dirty="0">
                <a:latin typeface="Microsoft Sans Serif"/>
                <a:cs typeface="Microsoft Sans Serif"/>
              </a:rPr>
              <a:t> </a:t>
            </a:r>
            <a:r>
              <a:rPr sz="700" spc="20" dirty="0">
                <a:latin typeface="Microsoft Sans Serif"/>
                <a:cs typeface="Microsoft Sans Serif"/>
              </a:rPr>
              <a:t>de</a:t>
            </a:r>
            <a:r>
              <a:rPr sz="700" dirty="0">
                <a:latin typeface="Microsoft Sans Serif"/>
                <a:cs typeface="Microsoft Sans Serif"/>
              </a:rPr>
              <a:t> </a:t>
            </a:r>
            <a:r>
              <a:rPr sz="700" spc="10" dirty="0">
                <a:latin typeface="Microsoft Sans Serif"/>
                <a:cs typeface="Microsoft Sans Serif"/>
              </a:rPr>
              <a:t>la</a:t>
            </a:r>
            <a:r>
              <a:rPr sz="700" dirty="0">
                <a:latin typeface="Microsoft Sans Serif"/>
                <a:cs typeface="Microsoft Sans Serif"/>
              </a:rPr>
              <a:t> </a:t>
            </a:r>
            <a:r>
              <a:rPr sz="700" spc="25" dirty="0">
                <a:latin typeface="Microsoft Sans Serif"/>
                <a:cs typeface="Microsoft Sans Serif"/>
              </a:rPr>
              <a:t>corriente</a:t>
            </a:r>
            <a:r>
              <a:rPr sz="700" spc="5" dirty="0">
                <a:latin typeface="Microsoft Sans Serif"/>
                <a:cs typeface="Microsoft Sans Serif"/>
              </a:rPr>
              <a:t> </a:t>
            </a:r>
            <a:r>
              <a:rPr sz="700" spc="20" dirty="0">
                <a:latin typeface="Microsoft Sans Serif"/>
                <a:cs typeface="Microsoft Sans Serif"/>
              </a:rPr>
              <a:t>del</a:t>
            </a:r>
            <a:r>
              <a:rPr sz="700" dirty="0">
                <a:latin typeface="Microsoft Sans Serif"/>
                <a:cs typeface="Microsoft Sans Serif"/>
              </a:rPr>
              <a:t> </a:t>
            </a:r>
            <a:r>
              <a:rPr sz="700" spc="45" dirty="0">
                <a:latin typeface="Microsoft Sans Serif"/>
                <a:cs typeface="Microsoft Sans Serif"/>
              </a:rPr>
              <a:t>rotor </a:t>
            </a:r>
            <a:r>
              <a:rPr sz="700" spc="-170" dirty="0">
                <a:latin typeface="Microsoft Sans Serif"/>
                <a:cs typeface="Microsoft Sans Serif"/>
              </a:rPr>
              <a:t> </a:t>
            </a:r>
            <a:r>
              <a:rPr sz="700" spc="20" dirty="0">
                <a:latin typeface="Microsoft Sans Serif"/>
                <a:cs typeface="Microsoft Sans Serif"/>
              </a:rPr>
              <a:t>fuerza</a:t>
            </a:r>
            <a:r>
              <a:rPr sz="700" spc="-5" dirty="0">
                <a:latin typeface="Microsoft Sans Serif"/>
                <a:cs typeface="Microsoft Sans Serif"/>
              </a:rPr>
              <a:t> </a:t>
            </a:r>
            <a:r>
              <a:rPr sz="700" spc="10" dirty="0">
                <a:latin typeface="Microsoft Sans Serif"/>
                <a:cs typeface="Microsoft Sans Serif"/>
              </a:rPr>
              <a:t>la</a:t>
            </a:r>
            <a:r>
              <a:rPr sz="700" spc="-5" dirty="0">
                <a:latin typeface="Microsoft Sans Serif"/>
                <a:cs typeface="Microsoft Sans Serif"/>
              </a:rPr>
              <a:t> </a:t>
            </a:r>
            <a:r>
              <a:rPr sz="700" spc="25" dirty="0">
                <a:latin typeface="Microsoft Sans Serif"/>
                <a:cs typeface="Microsoft Sans Serif"/>
              </a:rPr>
              <a:t>corriente</a:t>
            </a:r>
            <a:r>
              <a:rPr sz="700" spc="-5" dirty="0">
                <a:latin typeface="Microsoft Sans Serif"/>
                <a:cs typeface="Microsoft Sans Serif"/>
              </a:rPr>
              <a:t> </a:t>
            </a:r>
            <a:r>
              <a:rPr sz="700" spc="10" dirty="0">
                <a:latin typeface="Microsoft Sans Serif"/>
                <a:cs typeface="Microsoft Sans Serif"/>
              </a:rPr>
              <a:t>hacia</a:t>
            </a:r>
            <a:r>
              <a:rPr sz="700" spc="-5" dirty="0">
                <a:latin typeface="Microsoft Sans Serif"/>
                <a:cs typeface="Microsoft Sans Serif"/>
              </a:rPr>
              <a:t> </a:t>
            </a:r>
            <a:r>
              <a:rPr sz="700" spc="10" dirty="0">
                <a:latin typeface="Microsoft Sans Serif"/>
                <a:cs typeface="Microsoft Sans Serif"/>
              </a:rPr>
              <a:t>los</a:t>
            </a:r>
            <a:r>
              <a:rPr sz="700" dirty="0">
                <a:latin typeface="Microsoft Sans Serif"/>
                <a:cs typeface="Microsoft Sans Serif"/>
              </a:rPr>
              <a:t> </a:t>
            </a:r>
            <a:r>
              <a:rPr sz="700" spc="25" dirty="0">
                <a:latin typeface="Microsoft Sans Serif"/>
                <a:cs typeface="Microsoft Sans Serif"/>
              </a:rPr>
              <a:t>elementos</a:t>
            </a:r>
            <a:r>
              <a:rPr sz="700" spc="-5" dirty="0">
                <a:latin typeface="Microsoft Sans Serif"/>
                <a:cs typeface="Microsoft Sans Serif"/>
              </a:rPr>
              <a:t> </a:t>
            </a:r>
            <a:r>
              <a:rPr sz="700" spc="20" dirty="0">
                <a:latin typeface="Microsoft Sans Serif"/>
                <a:cs typeface="Microsoft Sans Serif"/>
              </a:rPr>
              <a:t>de</a:t>
            </a:r>
            <a:r>
              <a:rPr sz="700" spc="-5" dirty="0">
                <a:latin typeface="Microsoft Sans Serif"/>
                <a:cs typeface="Microsoft Sans Serif"/>
              </a:rPr>
              <a:t> </a:t>
            </a:r>
            <a:r>
              <a:rPr sz="700" spc="10" dirty="0">
                <a:latin typeface="Microsoft Sans Serif"/>
                <a:cs typeface="Microsoft Sans Serif"/>
              </a:rPr>
              <a:t>la</a:t>
            </a:r>
            <a:r>
              <a:rPr sz="700" spc="-5" dirty="0">
                <a:latin typeface="Microsoft Sans Serif"/>
                <a:cs typeface="Microsoft Sans Serif"/>
              </a:rPr>
              <a:t> </a:t>
            </a:r>
            <a:r>
              <a:rPr sz="700" spc="20" dirty="0">
                <a:latin typeface="Microsoft Sans Serif"/>
                <a:cs typeface="Microsoft Sans Serif"/>
              </a:rPr>
              <a:t>superficie</a:t>
            </a:r>
            <a:r>
              <a:rPr sz="700" dirty="0">
                <a:latin typeface="Microsoft Sans Serif"/>
                <a:cs typeface="Microsoft Sans Serif"/>
              </a:rPr>
              <a:t> </a:t>
            </a:r>
            <a:r>
              <a:rPr sz="700" spc="20" dirty="0">
                <a:latin typeface="Microsoft Sans Serif"/>
                <a:cs typeface="Microsoft Sans Serif"/>
              </a:rPr>
              <a:t>del</a:t>
            </a:r>
            <a:r>
              <a:rPr sz="700" spc="-5" dirty="0">
                <a:latin typeface="Microsoft Sans Serif"/>
                <a:cs typeface="Microsoft Sans Serif"/>
              </a:rPr>
              <a:t> </a:t>
            </a:r>
            <a:r>
              <a:rPr sz="700" spc="35" dirty="0">
                <a:latin typeface="Microsoft Sans Serif"/>
                <a:cs typeface="Microsoft Sans Serif"/>
              </a:rPr>
              <a:t>rotor.</a:t>
            </a:r>
            <a:endParaRPr sz="700">
              <a:latin typeface="Microsoft Sans Serif"/>
              <a:cs typeface="Microsoft Sans Serif"/>
            </a:endParaRPr>
          </a:p>
          <a:p>
            <a:pPr marL="12700" marR="5080" indent="153670">
              <a:lnSpc>
                <a:spcPts val="1200"/>
              </a:lnSpc>
              <a:spcBef>
                <a:spcPts val="15"/>
              </a:spcBef>
            </a:pPr>
            <a:r>
              <a:rPr sz="700" spc="-10" dirty="0">
                <a:latin typeface="Microsoft Sans Serif"/>
                <a:cs typeface="Microsoft Sans Serif"/>
              </a:rPr>
              <a:t>La </a:t>
            </a:r>
            <a:r>
              <a:rPr sz="700" spc="35" dirty="0">
                <a:latin typeface="Microsoft Sans Serif"/>
                <a:cs typeface="Microsoft Sans Serif"/>
              </a:rPr>
              <a:t>figura </a:t>
            </a:r>
            <a:r>
              <a:rPr sz="700" spc="10" dirty="0">
                <a:latin typeface="Microsoft Sans Serif"/>
                <a:cs typeface="Microsoft Sans Serif"/>
              </a:rPr>
              <a:t>1 </a:t>
            </a:r>
            <a:r>
              <a:rPr sz="700" spc="15" dirty="0">
                <a:latin typeface="Microsoft Sans Serif"/>
                <a:cs typeface="Microsoft Sans Serif"/>
              </a:rPr>
              <a:t>describe </a:t>
            </a:r>
            <a:r>
              <a:rPr sz="700" spc="10" dirty="0">
                <a:latin typeface="Microsoft Sans Serif"/>
                <a:cs typeface="Microsoft Sans Serif"/>
              </a:rPr>
              <a:t>la </a:t>
            </a:r>
            <a:r>
              <a:rPr sz="700" spc="40" dirty="0">
                <a:latin typeface="Microsoft Sans Serif"/>
                <a:cs typeface="Microsoft Sans Serif"/>
              </a:rPr>
              <a:t>forma </a:t>
            </a:r>
            <a:r>
              <a:rPr sz="700" spc="25" dirty="0">
                <a:latin typeface="Microsoft Sans Serif"/>
                <a:cs typeface="Microsoft Sans Serif"/>
              </a:rPr>
              <a:t>general </a:t>
            </a:r>
            <a:r>
              <a:rPr sz="700" spc="20" dirty="0">
                <a:latin typeface="Microsoft Sans Serif"/>
                <a:cs typeface="Microsoft Sans Serif"/>
              </a:rPr>
              <a:t>de </a:t>
            </a:r>
            <a:r>
              <a:rPr sz="700" spc="40" dirty="0">
                <a:latin typeface="Microsoft Sans Serif"/>
                <a:cs typeface="Microsoft Sans Serif"/>
              </a:rPr>
              <a:t>un </a:t>
            </a:r>
            <a:r>
              <a:rPr sz="700" spc="45" dirty="0">
                <a:latin typeface="Microsoft Sans Serif"/>
                <a:cs typeface="Microsoft Sans Serif"/>
              </a:rPr>
              <a:t>rotor </a:t>
            </a:r>
            <a:r>
              <a:rPr sz="700" spc="20" dirty="0">
                <a:latin typeface="Microsoft Sans Serif"/>
                <a:cs typeface="Microsoft Sans Serif"/>
              </a:rPr>
              <a:t>cilíndrico. </a:t>
            </a:r>
            <a:r>
              <a:rPr sz="700" spc="-15" dirty="0">
                <a:latin typeface="Microsoft Sans Serif"/>
                <a:cs typeface="Microsoft Sans Serif"/>
              </a:rPr>
              <a:t>Las </a:t>
            </a:r>
            <a:r>
              <a:rPr sz="700" spc="20" dirty="0">
                <a:latin typeface="Microsoft Sans Serif"/>
                <a:cs typeface="Microsoft Sans Serif"/>
              </a:rPr>
              <a:t>bobinas </a:t>
            </a:r>
            <a:r>
              <a:rPr sz="700" spc="25" dirty="0">
                <a:latin typeface="Microsoft Sans Serif"/>
                <a:cs typeface="Microsoft Sans Serif"/>
              </a:rPr>
              <a:t> </a:t>
            </a:r>
            <a:r>
              <a:rPr sz="700" spc="-5" dirty="0">
                <a:latin typeface="Microsoft Sans Serif"/>
                <a:cs typeface="Microsoft Sans Serif"/>
              </a:rPr>
              <a:t>se </a:t>
            </a:r>
            <a:r>
              <a:rPr sz="700" spc="20" dirty="0">
                <a:latin typeface="Microsoft Sans Serif"/>
                <a:cs typeface="Microsoft Sans Serif"/>
              </a:rPr>
              <a:t>sujetan</a:t>
            </a:r>
            <a:r>
              <a:rPr sz="700" dirty="0">
                <a:latin typeface="Microsoft Sans Serif"/>
                <a:cs typeface="Microsoft Sans Serif"/>
              </a:rPr>
              <a:t> </a:t>
            </a:r>
            <a:r>
              <a:rPr sz="700" spc="10" dirty="0">
                <a:latin typeface="Microsoft Sans Serif"/>
                <a:cs typeface="Microsoft Sans Serif"/>
              </a:rPr>
              <a:t>al</a:t>
            </a:r>
            <a:r>
              <a:rPr sz="700" spc="-5" dirty="0">
                <a:latin typeface="Microsoft Sans Serif"/>
                <a:cs typeface="Microsoft Sans Serif"/>
              </a:rPr>
              <a:t> </a:t>
            </a:r>
            <a:r>
              <a:rPr sz="700" spc="25" dirty="0">
                <a:latin typeface="Microsoft Sans Serif"/>
                <a:cs typeface="Microsoft Sans Serif"/>
              </a:rPr>
              <a:t>cuerpo</a:t>
            </a:r>
            <a:r>
              <a:rPr sz="700" dirty="0">
                <a:latin typeface="Microsoft Sans Serif"/>
                <a:cs typeface="Microsoft Sans Serif"/>
              </a:rPr>
              <a:t> </a:t>
            </a:r>
            <a:r>
              <a:rPr sz="700" spc="20" dirty="0">
                <a:latin typeface="Microsoft Sans Serif"/>
                <a:cs typeface="Microsoft Sans Serif"/>
              </a:rPr>
              <a:t>del</a:t>
            </a:r>
            <a:r>
              <a:rPr sz="700" dirty="0">
                <a:latin typeface="Microsoft Sans Serif"/>
                <a:cs typeface="Microsoft Sans Serif"/>
              </a:rPr>
              <a:t> </a:t>
            </a:r>
            <a:r>
              <a:rPr sz="700" spc="45" dirty="0">
                <a:latin typeface="Microsoft Sans Serif"/>
                <a:cs typeface="Microsoft Sans Serif"/>
              </a:rPr>
              <a:t>rotor</a:t>
            </a:r>
            <a:r>
              <a:rPr sz="700" spc="-5" dirty="0">
                <a:latin typeface="Microsoft Sans Serif"/>
                <a:cs typeface="Microsoft Sans Serif"/>
              </a:rPr>
              <a:t> </a:t>
            </a:r>
            <a:r>
              <a:rPr sz="700" spc="30" dirty="0">
                <a:latin typeface="Microsoft Sans Serif"/>
                <a:cs typeface="Microsoft Sans Serif"/>
              </a:rPr>
              <a:t>mediante</a:t>
            </a:r>
            <a:r>
              <a:rPr sz="700" dirty="0">
                <a:latin typeface="Microsoft Sans Serif"/>
                <a:cs typeface="Microsoft Sans Serif"/>
              </a:rPr>
              <a:t> </a:t>
            </a:r>
            <a:r>
              <a:rPr sz="700" spc="10" dirty="0">
                <a:latin typeface="Microsoft Sans Serif"/>
                <a:cs typeface="Microsoft Sans Serif"/>
              </a:rPr>
              <a:t>cuñas</a:t>
            </a:r>
            <a:r>
              <a:rPr sz="700" spc="-5" dirty="0">
                <a:latin typeface="Microsoft Sans Serif"/>
                <a:cs typeface="Microsoft Sans Serif"/>
              </a:rPr>
              <a:t> </a:t>
            </a:r>
            <a:r>
              <a:rPr sz="700" spc="15" dirty="0">
                <a:latin typeface="Microsoft Sans Serif"/>
                <a:cs typeface="Microsoft Sans Serif"/>
              </a:rPr>
              <a:t>metálicas</a:t>
            </a:r>
            <a:r>
              <a:rPr sz="700" dirty="0">
                <a:latin typeface="Microsoft Sans Serif"/>
                <a:cs typeface="Microsoft Sans Serif"/>
              </a:rPr>
              <a:t> </a:t>
            </a:r>
            <a:r>
              <a:rPr sz="700" spc="30" dirty="0">
                <a:latin typeface="Microsoft Sans Serif"/>
                <a:cs typeface="Microsoft Sans Serif"/>
              </a:rPr>
              <a:t>que</a:t>
            </a:r>
            <a:r>
              <a:rPr sz="700" dirty="0">
                <a:latin typeface="Microsoft Sans Serif"/>
                <a:cs typeface="Microsoft Sans Serif"/>
              </a:rPr>
              <a:t> </a:t>
            </a:r>
            <a:r>
              <a:rPr sz="700" spc="-5" dirty="0">
                <a:latin typeface="Microsoft Sans Serif"/>
                <a:cs typeface="Microsoft Sans Serif"/>
              </a:rPr>
              <a:t>se </a:t>
            </a:r>
            <a:r>
              <a:rPr sz="700" spc="30" dirty="0">
                <a:latin typeface="Microsoft Sans Serif"/>
                <a:cs typeface="Microsoft Sans Serif"/>
              </a:rPr>
              <a:t>introducen</a:t>
            </a:r>
            <a:r>
              <a:rPr sz="700" dirty="0">
                <a:latin typeface="Microsoft Sans Serif"/>
                <a:cs typeface="Microsoft Sans Serif"/>
              </a:rPr>
              <a:t> a </a:t>
            </a:r>
            <a:r>
              <a:rPr sz="700" spc="-170" dirty="0">
                <a:latin typeface="Microsoft Sans Serif"/>
                <a:cs typeface="Microsoft Sans Serif"/>
              </a:rPr>
              <a:t> </a:t>
            </a:r>
            <a:r>
              <a:rPr sz="700" spc="25" dirty="0">
                <a:latin typeface="Microsoft Sans Serif"/>
                <a:cs typeface="Microsoft Sans Serif"/>
              </a:rPr>
              <a:t>presión </a:t>
            </a:r>
            <a:r>
              <a:rPr sz="700" spc="20" dirty="0">
                <a:latin typeface="Microsoft Sans Serif"/>
                <a:cs typeface="Microsoft Sans Serif"/>
              </a:rPr>
              <a:t>en </a:t>
            </a:r>
            <a:r>
              <a:rPr sz="700" dirty="0">
                <a:latin typeface="Microsoft Sans Serif"/>
                <a:cs typeface="Microsoft Sans Serif"/>
              </a:rPr>
              <a:t>las </a:t>
            </a:r>
            <a:r>
              <a:rPr sz="700" spc="25" dirty="0">
                <a:latin typeface="Microsoft Sans Serif"/>
                <a:cs typeface="Microsoft Sans Serif"/>
              </a:rPr>
              <a:t>ranuras </a:t>
            </a:r>
            <a:r>
              <a:rPr sz="700" spc="20" dirty="0">
                <a:latin typeface="Microsoft Sans Serif"/>
                <a:cs typeface="Microsoft Sans Serif"/>
              </a:rPr>
              <a:t>de </a:t>
            </a:r>
            <a:r>
              <a:rPr sz="700" spc="10" dirty="0">
                <a:latin typeface="Microsoft Sans Serif"/>
                <a:cs typeface="Microsoft Sans Serif"/>
              </a:rPr>
              <a:t>los </a:t>
            </a:r>
            <a:r>
              <a:rPr sz="700" spc="20" dirty="0">
                <a:latin typeface="Microsoft Sans Serif"/>
                <a:cs typeface="Microsoft Sans Serif"/>
              </a:rPr>
              <a:t>dientes del </a:t>
            </a:r>
            <a:r>
              <a:rPr sz="700" spc="35" dirty="0">
                <a:latin typeface="Microsoft Sans Serif"/>
                <a:cs typeface="Microsoft Sans Serif"/>
              </a:rPr>
              <a:t>rotor. </a:t>
            </a:r>
            <a:r>
              <a:rPr sz="700" spc="-5" dirty="0">
                <a:latin typeface="Microsoft Sans Serif"/>
                <a:cs typeface="Microsoft Sans Serif"/>
              </a:rPr>
              <a:t>Los </a:t>
            </a:r>
            <a:r>
              <a:rPr sz="700" spc="25" dirty="0">
                <a:latin typeface="Microsoft Sans Serif"/>
                <a:cs typeface="Microsoft Sans Serif"/>
              </a:rPr>
              <a:t>extremos </a:t>
            </a:r>
            <a:r>
              <a:rPr sz="700" spc="20" dirty="0">
                <a:latin typeface="Microsoft Sans Serif"/>
                <a:cs typeface="Microsoft Sans Serif"/>
              </a:rPr>
              <a:t>de </a:t>
            </a:r>
            <a:r>
              <a:rPr sz="700" dirty="0">
                <a:latin typeface="Microsoft Sans Serif"/>
                <a:cs typeface="Microsoft Sans Serif"/>
              </a:rPr>
              <a:t>las </a:t>
            </a:r>
            <a:r>
              <a:rPr sz="700" spc="20" dirty="0">
                <a:latin typeface="Microsoft Sans Serif"/>
                <a:cs typeface="Microsoft Sans Serif"/>
              </a:rPr>
              <a:t>bobinas </a:t>
            </a:r>
            <a:r>
              <a:rPr sz="700" spc="25" dirty="0">
                <a:latin typeface="Microsoft Sans Serif"/>
                <a:cs typeface="Microsoft Sans Serif"/>
              </a:rPr>
              <a:t> </a:t>
            </a:r>
            <a:r>
              <a:rPr sz="700" spc="15" dirty="0">
                <a:latin typeface="Microsoft Sans Serif"/>
                <a:cs typeface="Microsoft Sans Serif"/>
              </a:rPr>
              <a:t>están sostenidos </a:t>
            </a:r>
            <a:r>
              <a:rPr sz="700" spc="30" dirty="0">
                <a:latin typeface="Microsoft Sans Serif"/>
                <a:cs typeface="Microsoft Sans Serif"/>
              </a:rPr>
              <a:t>contra </a:t>
            </a:r>
            <a:r>
              <a:rPr sz="700" spc="10" dirty="0">
                <a:latin typeface="Microsoft Sans Serif"/>
                <a:cs typeface="Microsoft Sans Serif"/>
              </a:rPr>
              <a:t>la </a:t>
            </a:r>
            <a:r>
              <a:rPr sz="700" spc="20" dirty="0">
                <a:latin typeface="Microsoft Sans Serif"/>
                <a:cs typeface="Microsoft Sans Serif"/>
              </a:rPr>
              <a:t>fuerza </a:t>
            </a:r>
            <a:r>
              <a:rPr sz="700" spc="30" dirty="0">
                <a:latin typeface="Microsoft Sans Serif"/>
                <a:cs typeface="Microsoft Sans Serif"/>
              </a:rPr>
              <a:t>centrífuga mediante </a:t>
            </a:r>
            <a:r>
              <a:rPr sz="700" spc="15" dirty="0">
                <a:latin typeface="Microsoft Sans Serif"/>
                <a:cs typeface="Microsoft Sans Serif"/>
              </a:rPr>
              <a:t>anillos </a:t>
            </a:r>
            <a:r>
              <a:rPr sz="700" spc="20" dirty="0">
                <a:latin typeface="Microsoft Sans Serif"/>
                <a:cs typeface="Microsoft Sans Serif"/>
              </a:rPr>
              <a:t>de </a:t>
            </a:r>
            <a:r>
              <a:rPr sz="700" spc="25" dirty="0">
                <a:latin typeface="Microsoft Sans Serif"/>
                <a:cs typeface="Microsoft Sans Serif"/>
              </a:rPr>
              <a:t>retención </a:t>
            </a:r>
            <a:r>
              <a:rPr sz="700" spc="30" dirty="0">
                <a:latin typeface="Microsoft Sans Serif"/>
                <a:cs typeface="Microsoft Sans Serif"/>
              </a:rPr>
              <a:t> </a:t>
            </a:r>
            <a:r>
              <a:rPr sz="700" spc="20" dirty="0">
                <a:latin typeface="Microsoft Sans Serif"/>
                <a:cs typeface="Microsoft Sans Serif"/>
              </a:rPr>
              <a:t>de </a:t>
            </a:r>
            <a:r>
              <a:rPr sz="700" spc="15" dirty="0">
                <a:latin typeface="Microsoft Sans Serif"/>
                <a:cs typeface="Microsoft Sans Serif"/>
              </a:rPr>
              <a:t>acero </a:t>
            </a:r>
            <a:r>
              <a:rPr sz="700" spc="30" dirty="0">
                <a:latin typeface="Microsoft Sans Serif"/>
                <a:cs typeface="Microsoft Sans Serif"/>
              </a:rPr>
              <a:t>que </a:t>
            </a:r>
            <a:r>
              <a:rPr sz="700" spc="-5" dirty="0">
                <a:latin typeface="Microsoft Sans Serif"/>
                <a:cs typeface="Microsoft Sans Serif"/>
              </a:rPr>
              <a:t>se </a:t>
            </a:r>
            <a:r>
              <a:rPr sz="700" spc="20" dirty="0">
                <a:latin typeface="Microsoft Sans Serif"/>
                <a:cs typeface="Microsoft Sans Serif"/>
              </a:rPr>
              <a:t>ajustan </a:t>
            </a:r>
            <a:r>
              <a:rPr sz="700" spc="40" dirty="0">
                <a:latin typeface="Microsoft Sans Serif"/>
                <a:cs typeface="Microsoft Sans Serif"/>
              </a:rPr>
              <a:t>por </a:t>
            </a:r>
            <a:r>
              <a:rPr sz="700" spc="20" dirty="0">
                <a:latin typeface="Microsoft Sans Serif"/>
                <a:cs typeface="Microsoft Sans Serif"/>
              </a:rPr>
              <a:t>contracción </a:t>
            </a:r>
            <a:r>
              <a:rPr sz="700" spc="25" dirty="0">
                <a:latin typeface="Microsoft Sans Serif"/>
                <a:cs typeface="Microsoft Sans Serif"/>
              </a:rPr>
              <a:t>alrededor </a:t>
            </a:r>
            <a:r>
              <a:rPr sz="700" spc="20" dirty="0">
                <a:latin typeface="Microsoft Sans Serif"/>
                <a:cs typeface="Microsoft Sans Serif"/>
              </a:rPr>
              <a:t>del </a:t>
            </a:r>
            <a:r>
              <a:rPr sz="700" spc="25" dirty="0">
                <a:latin typeface="Microsoft Sans Serif"/>
                <a:cs typeface="Microsoft Sans Serif"/>
              </a:rPr>
              <a:t>cuerpo </a:t>
            </a:r>
            <a:r>
              <a:rPr sz="700" spc="20" dirty="0">
                <a:latin typeface="Microsoft Sans Serif"/>
                <a:cs typeface="Microsoft Sans Serif"/>
              </a:rPr>
              <a:t>del </a:t>
            </a:r>
            <a:r>
              <a:rPr sz="700" spc="35" dirty="0">
                <a:latin typeface="Microsoft Sans Serif"/>
                <a:cs typeface="Microsoft Sans Serif"/>
              </a:rPr>
              <a:t>rotor. </a:t>
            </a:r>
            <a:r>
              <a:rPr sz="700" spc="-30" dirty="0">
                <a:latin typeface="Microsoft Sans Serif"/>
                <a:cs typeface="Microsoft Sans Serif"/>
              </a:rPr>
              <a:t>El </a:t>
            </a:r>
            <a:r>
              <a:rPr sz="700" spc="-25" dirty="0">
                <a:latin typeface="Microsoft Sans Serif"/>
                <a:cs typeface="Microsoft Sans Serif"/>
              </a:rPr>
              <a:t> </a:t>
            </a:r>
            <a:r>
              <a:rPr sz="700" spc="20" dirty="0">
                <a:latin typeface="Microsoft Sans Serif"/>
                <a:cs typeface="Microsoft Sans Serif"/>
              </a:rPr>
              <a:t>efecto piel </a:t>
            </a:r>
            <a:r>
              <a:rPr sz="700" spc="5" dirty="0">
                <a:latin typeface="Microsoft Sans Serif"/>
                <a:cs typeface="Microsoft Sans Serif"/>
              </a:rPr>
              <a:t>hace </a:t>
            </a:r>
            <a:r>
              <a:rPr sz="700" spc="30" dirty="0">
                <a:latin typeface="Microsoft Sans Serif"/>
                <a:cs typeface="Microsoft Sans Serif"/>
              </a:rPr>
              <a:t>que </a:t>
            </a:r>
            <a:r>
              <a:rPr sz="700" dirty="0">
                <a:latin typeface="Microsoft Sans Serif"/>
                <a:cs typeface="Microsoft Sans Serif"/>
              </a:rPr>
              <a:t>las </a:t>
            </a:r>
            <a:r>
              <a:rPr sz="700" spc="25" dirty="0">
                <a:latin typeface="Microsoft Sans Serif"/>
                <a:cs typeface="Microsoft Sans Serif"/>
              </a:rPr>
              <a:t>corrientes </a:t>
            </a:r>
            <a:r>
              <a:rPr sz="700" spc="20" dirty="0">
                <a:latin typeface="Microsoft Sans Serif"/>
                <a:cs typeface="Microsoft Sans Serif"/>
              </a:rPr>
              <a:t>de </a:t>
            </a:r>
            <a:r>
              <a:rPr sz="700" spc="25" dirty="0">
                <a:latin typeface="Microsoft Sans Serif"/>
                <a:cs typeface="Microsoft Sans Serif"/>
              </a:rPr>
              <a:t>doble </a:t>
            </a:r>
            <a:r>
              <a:rPr sz="700" spc="15" dirty="0">
                <a:latin typeface="Microsoft Sans Serif"/>
                <a:cs typeface="Microsoft Sans Serif"/>
              </a:rPr>
              <a:t>frecuencia </a:t>
            </a:r>
            <a:r>
              <a:rPr sz="700" spc="-5" dirty="0">
                <a:latin typeface="Microsoft Sans Serif"/>
                <a:cs typeface="Microsoft Sans Serif"/>
              </a:rPr>
              <a:t>se </a:t>
            </a:r>
            <a:r>
              <a:rPr sz="700" spc="25" dirty="0">
                <a:latin typeface="Microsoft Sans Serif"/>
                <a:cs typeface="Microsoft Sans Serif"/>
              </a:rPr>
              <a:t>concentren </a:t>
            </a:r>
            <a:r>
              <a:rPr sz="700" spc="20" dirty="0">
                <a:latin typeface="Microsoft Sans Serif"/>
                <a:cs typeface="Microsoft Sans Serif"/>
              </a:rPr>
              <a:t>en </a:t>
            </a:r>
            <a:r>
              <a:rPr sz="700" spc="10" dirty="0">
                <a:latin typeface="Microsoft Sans Serif"/>
                <a:cs typeface="Microsoft Sans Serif"/>
              </a:rPr>
              <a:t>la </a:t>
            </a:r>
            <a:r>
              <a:rPr sz="700" spc="15" dirty="0">
                <a:latin typeface="Microsoft Sans Serif"/>
                <a:cs typeface="Microsoft Sans Serif"/>
              </a:rPr>
              <a:t> </a:t>
            </a:r>
            <a:r>
              <a:rPr sz="700" spc="20" dirty="0">
                <a:latin typeface="Microsoft Sans Serif"/>
                <a:cs typeface="Microsoft Sans Serif"/>
              </a:rPr>
              <a:t>superficie de </a:t>
            </a:r>
            <a:r>
              <a:rPr sz="700" dirty="0">
                <a:latin typeface="Microsoft Sans Serif"/>
                <a:cs typeface="Microsoft Sans Serif"/>
              </a:rPr>
              <a:t>las </a:t>
            </a:r>
            <a:r>
              <a:rPr sz="700" spc="5" dirty="0">
                <a:latin typeface="Microsoft Sans Serif"/>
                <a:cs typeface="Microsoft Sans Serif"/>
              </a:rPr>
              <a:t>caras </a:t>
            </a:r>
            <a:r>
              <a:rPr sz="700" spc="15" dirty="0">
                <a:latin typeface="Microsoft Sans Serif"/>
                <a:cs typeface="Microsoft Sans Serif"/>
              </a:rPr>
              <a:t>polares, </a:t>
            </a:r>
            <a:r>
              <a:rPr sz="700" spc="10" dirty="0">
                <a:latin typeface="Microsoft Sans Serif"/>
                <a:cs typeface="Microsoft Sans Serif"/>
              </a:rPr>
              <a:t>los </a:t>
            </a:r>
            <a:r>
              <a:rPr sz="700" spc="20" dirty="0">
                <a:latin typeface="Microsoft Sans Serif"/>
                <a:cs typeface="Microsoft Sans Serif"/>
              </a:rPr>
              <a:t>dientes </a:t>
            </a:r>
            <a:r>
              <a:rPr sz="700" spc="5" dirty="0">
                <a:latin typeface="Microsoft Sans Serif"/>
                <a:cs typeface="Microsoft Sans Serif"/>
              </a:rPr>
              <a:t>y </a:t>
            </a:r>
            <a:r>
              <a:rPr sz="700" spc="10" dirty="0">
                <a:latin typeface="Microsoft Sans Serif"/>
                <a:cs typeface="Microsoft Sans Serif"/>
              </a:rPr>
              <a:t>el </a:t>
            </a:r>
            <a:r>
              <a:rPr sz="700" spc="25" dirty="0">
                <a:latin typeface="Microsoft Sans Serif"/>
                <a:cs typeface="Microsoft Sans Serif"/>
              </a:rPr>
              <a:t>cuerpo </a:t>
            </a:r>
            <a:r>
              <a:rPr sz="700" spc="20" dirty="0">
                <a:latin typeface="Microsoft Sans Serif"/>
                <a:cs typeface="Microsoft Sans Serif"/>
              </a:rPr>
              <a:t>del </a:t>
            </a:r>
            <a:r>
              <a:rPr sz="700" spc="45" dirty="0">
                <a:latin typeface="Microsoft Sans Serif"/>
                <a:cs typeface="Microsoft Sans Serif"/>
              </a:rPr>
              <a:t>rotor </a:t>
            </a:r>
            <a:r>
              <a:rPr sz="700" spc="20" dirty="0">
                <a:latin typeface="Microsoft Sans Serif"/>
                <a:cs typeface="Microsoft Sans Serif"/>
              </a:rPr>
              <a:t>de </a:t>
            </a:r>
            <a:r>
              <a:rPr sz="700" spc="30" dirty="0">
                <a:latin typeface="Microsoft Sans Serif"/>
                <a:cs typeface="Microsoft Sans Serif"/>
              </a:rPr>
              <a:t>una </a:t>
            </a:r>
            <a:r>
              <a:rPr sz="700" spc="35" dirty="0">
                <a:latin typeface="Microsoft Sans Serif"/>
                <a:cs typeface="Microsoft Sans Serif"/>
              </a:rPr>
              <a:t> </a:t>
            </a:r>
            <a:r>
              <a:rPr sz="700" spc="30" dirty="0">
                <a:latin typeface="Microsoft Sans Serif"/>
                <a:cs typeface="Microsoft Sans Serif"/>
              </a:rPr>
              <a:t>máquina </a:t>
            </a:r>
            <a:r>
              <a:rPr sz="700" spc="20" dirty="0">
                <a:latin typeface="Microsoft Sans Serif"/>
                <a:cs typeface="Microsoft Sans Serif"/>
              </a:rPr>
              <a:t>de </a:t>
            </a:r>
            <a:r>
              <a:rPr sz="700" spc="45" dirty="0">
                <a:latin typeface="Microsoft Sans Serif"/>
                <a:cs typeface="Microsoft Sans Serif"/>
              </a:rPr>
              <a:t>rotor </a:t>
            </a:r>
            <a:r>
              <a:rPr sz="700" spc="20" dirty="0">
                <a:latin typeface="Microsoft Sans Serif"/>
                <a:cs typeface="Microsoft Sans Serif"/>
              </a:rPr>
              <a:t>cilíndrico. </a:t>
            </a:r>
            <a:r>
              <a:rPr sz="700" spc="-15" dirty="0">
                <a:latin typeface="Microsoft Sans Serif"/>
                <a:cs typeface="Microsoft Sans Serif"/>
              </a:rPr>
              <a:t>Las </a:t>
            </a:r>
            <a:r>
              <a:rPr sz="700" spc="10" dirty="0">
                <a:latin typeface="Microsoft Sans Serif"/>
                <a:cs typeface="Microsoft Sans Serif"/>
              </a:rPr>
              <a:t>cuñas </a:t>
            </a:r>
            <a:r>
              <a:rPr sz="700" spc="20" dirty="0">
                <a:latin typeface="Microsoft Sans Serif"/>
                <a:cs typeface="Microsoft Sans Serif"/>
              </a:rPr>
              <a:t>del </a:t>
            </a:r>
            <a:r>
              <a:rPr sz="700" spc="45" dirty="0">
                <a:latin typeface="Microsoft Sans Serif"/>
                <a:cs typeface="Microsoft Sans Serif"/>
              </a:rPr>
              <a:t>rotor </a:t>
            </a:r>
            <a:r>
              <a:rPr sz="700" spc="5" dirty="0">
                <a:latin typeface="Microsoft Sans Serif"/>
                <a:cs typeface="Microsoft Sans Serif"/>
              </a:rPr>
              <a:t>y </a:t>
            </a:r>
            <a:r>
              <a:rPr sz="700" dirty="0">
                <a:latin typeface="Microsoft Sans Serif"/>
                <a:cs typeface="Microsoft Sans Serif"/>
              </a:rPr>
              <a:t>las </a:t>
            </a:r>
            <a:r>
              <a:rPr sz="700" spc="20" dirty="0">
                <a:latin typeface="Microsoft Sans Serif"/>
                <a:cs typeface="Microsoft Sans Serif"/>
              </a:rPr>
              <a:t>tiras </a:t>
            </a:r>
            <a:r>
              <a:rPr sz="700" spc="15" dirty="0">
                <a:latin typeface="Microsoft Sans Serif"/>
                <a:cs typeface="Microsoft Sans Serif"/>
              </a:rPr>
              <a:t>metálicas </a:t>
            </a:r>
            <a:r>
              <a:rPr sz="700" spc="20" dirty="0">
                <a:latin typeface="Microsoft Sans Serif"/>
                <a:cs typeface="Microsoft Sans Serif"/>
              </a:rPr>
              <a:t>debajo </a:t>
            </a:r>
            <a:r>
              <a:rPr sz="700" spc="25" dirty="0">
                <a:latin typeface="Microsoft Sans Serif"/>
                <a:cs typeface="Microsoft Sans Serif"/>
              </a:rPr>
              <a:t> </a:t>
            </a:r>
            <a:r>
              <a:rPr sz="700" spc="20" dirty="0">
                <a:latin typeface="Microsoft Sans Serif"/>
                <a:cs typeface="Microsoft Sans Serif"/>
              </a:rPr>
              <a:t>de </a:t>
            </a:r>
            <a:r>
              <a:rPr sz="700" dirty="0">
                <a:latin typeface="Microsoft Sans Serif"/>
                <a:cs typeface="Microsoft Sans Serif"/>
              </a:rPr>
              <a:t>las </a:t>
            </a:r>
            <a:r>
              <a:rPr sz="700" spc="10" dirty="0">
                <a:latin typeface="Microsoft Sans Serif"/>
                <a:cs typeface="Microsoft Sans Serif"/>
              </a:rPr>
              <a:t>cuñas </a:t>
            </a:r>
            <a:r>
              <a:rPr sz="700" spc="15" dirty="0">
                <a:latin typeface="Microsoft Sans Serif"/>
                <a:cs typeface="Microsoft Sans Serif"/>
              </a:rPr>
              <a:t>ubicadas </a:t>
            </a:r>
            <a:r>
              <a:rPr sz="700" spc="5" dirty="0">
                <a:latin typeface="Microsoft Sans Serif"/>
                <a:cs typeface="Microsoft Sans Serif"/>
              </a:rPr>
              <a:t>cerca </a:t>
            </a:r>
            <a:r>
              <a:rPr sz="700" spc="20" dirty="0">
                <a:latin typeface="Microsoft Sans Serif"/>
                <a:cs typeface="Microsoft Sans Serif"/>
              </a:rPr>
              <a:t>de </a:t>
            </a:r>
            <a:r>
              <a:rPr sz="700" spc="10" dirty="0">
                <a:latin typeface="Microsoft Sans Serif"/>
                <a:cs typeface="Microsoft Sans Serif"/>
              </a:rPr>
              <a:t>la </a:t>
            </a:r>
            <a:r>
              <a:rPr sz="700" spc="20" dirty="0">
                <a:latin typeface="Microsoft Sans Serif"/>
                <a:cs typeface="Microsoft Sans Serif"/>
              </a:rPr>
              <a:t>superficie del </a:t>
            </a:r>
            <a:r>
              <a:rPr sz="700" spc="45" dirty="0">
                <a:latin typeface="Microsoft Sans Serif"/>
                <a:cs typeface="Microsoft Sans Serif"/>
              </a:rPr>
              <a:t>rotor </a:t>
            </a:r>
            <a:r>
              <a:rPr sz="700" spc="20" dirty="0">
                <a:latin typeface="Microsoft Sans Serif"/>
                <a:cs typeface="Microsoft Sans Serif"/>
              </a:rPr>
              <a:t>conducen </a:t>
            </a:r>
            <a:r>
              <a:rPr sz="700" spc="10" dirty="0">
                <a:latin typeface="Microsoft Sans Serif"/>
                <a:cs typeface="Microsoft Sans Serif"/>
              </a:rPr>
              <a:t>la </a:t>
            </a:r>
            <a:r>
              <a:rPr sz="700" spc="25" dirty="0">
                <a:latin typeface="Microsoft Sans Serif"/>
                <a:cs typeface="Microsoft Sans Serif"/>
              </a:rPr>
              <a:t>corriente </a:t>
            </a:r>
            <a:r>
              <a:rPr sz="700" spc="30" dirty="0">
                <a:latin typeface="Microsoft Sans Serif"/>
                <a:cs typeface="Microsoft Sans Serif"/>
              </a:rPr>
              <a:t> </a:t>
            </a:r>
            <a:r>
              <a:rPr sz="700" spc="20" dirty="0">
                <a:latin typeface="Microsoft Sans Serif"/>
                <a:cs typeface="Microsoft Sans Serif"/>
              </a:rPr>
              <a:t>de alta </a:t>
            </a:r>
            <a:r>
              <a:rPr sz="700" spc="15" dirty="0">
                <a:latin typeface="Microsoft Sans Serif"/>
                <a:cs typeface="Microsoft Sans Serif"/>
              </a:rPr>
              <a:t>frecuencia. </a:t>
            </a:r>
            <a:r>
              <a:rPr sz="700" spc="-10" dirty="0">
                <a:latin typeface="Microsoft Sans Serif"/>
                <a:cs typeface="Microsoft Sans Serif"/>
              </a:rPr>
              <a:t>Esta </a:t>
            </a:r>
            <a:r>
              <a:rPr sz="700" spc="25" dirty="0">
                <a:latin typeface="Microsoft Sans Serif"/>
                <a:cs typeface="Microsoft Sans Serif"/>
              </a:rPr>
              <a:t>corriente </a:t>
            </a:r>
            <a:r>
              <a:rPr sz="700" spc="20" dirty="0">
                <a:latin typeface="Microsoft Sans Serif"/>
                <a:cs typeface="Microsoft Sans Serif"/>
              </a:rPr>
              <a:t>fluye </a:t>
            </a:r>
            <a:r>
              <a:rPr sz="700" dirty="0">
                <a:latin typeface="Microsoft Sans Serif"/>
                <a:cs typeface="Microsoft Sans Serif"/>
              </a:rPr>
              <a:t>a </a:t>
            </a:r>
            <a:r>
              <a:rPr sz="700" spc="25" dirty="0">
                <a:latin typeface="Microsoft Sans Serif"/>
                <a:cs typeface="Microsoft Sans Serif"/>
              </a:rPr>
              <a:t>lo </a:t>
            </a:r>
            <a:r>
              <a:rPr sz="700" spc="30" dirty="0">
                <a:latin typeface="Microsoft Sans Serif"/>
                <a:cs typeface="Microsoft Sans Serif"/>
              </a:rPr>
              <a:t>largo </a:t>
            </a:r>
            <a:r>
              <a:rPr sz="700" spc="20" dirty="0">
                <a:latin typeface="Microsoft Sans Serif"/>
                <a:cs typeface="Microsoft Sans Serif"/>
              </a:rPr>
              <a:t>de </a:t>
            </a:r>
            <a:r>
              <a:rPr sz="700" spc="10" dirty="0">
                <a:latin typeface="Microsoft Sans Serif"/>
                <a:cs typeface="Microsoft Sans Serif"/>
              </a:rPr>
              <a:t>la </a:t>
            </a:r>
            <a:r>
              <a:rPr sz="700" spc="20" dirty="0">
                <a:latin typeface="Microsoft Sans Serif"/>
                <a:cs typeface="Microsoft Sans Serif"/>
              </a:rPr>
              <a:t>superficie </a:t>
            </a:r>
            <a:r>
              <a:rPr sz="700" spc="15" dirty="0">
                <a:latin typeface="Microsoft Sans Serif"/>
                <a:cs typeface="Microsoft Sans Serif"/>
              </a:rPr>
              <a:t>hasta </a:t>
            </a:r>
            <a:r>
              <a:rPr sz="700" spc="10" dirty="0">
                <a:latin typeface="Microsoft Sans Serif"/>
                <a:cs typeface="Microsoft Sans Serif"/>
              </a:rPr>
              <a:t>los </a:t>
            </a:r>
            <a:r>
              <a:rPr sz="700" spc="15" dirty="0">
                <a:latin typeface="Microsoft Sans Serif"/>
                <a:cs typeface="Microsoft Sans Serif"/>
              </a:rPr>
              <a:t> anillos</a:t>
            </a:r>
            <a:r>
              <a:rPr sz="700" dirty="0">
                <a:latin typeface="Microsoft Sans Serif"/>
                <a:cs typeface="Microsoft Sans Serif"/>
              </a:rPr>
              <a:t> </a:t>
            </a:r>
            <a:r>
              <a:rPr sz="700" spc="20" dirty="0">
                <a:latin typeface="Microsoft Sans Serif"/>
                <a:cs typeface="Microsoft Sans Serif"/>
              </a:rPr>
              <a:t>de</a:t>
            </a:r>
            <a:r>
              <a:rPr sz="700" spc="5" dirty="0">
                <a:latin typeface="Microsoft Sans Serif"/>
                <a:cs typeface="Microsoft Sans Serif"/>
              </a:rPr>
              <a:t> </a:t>
            </a:r>
            <a:r>
              <a:rPr sz="700" spc="20" dirty="0">
                <a:latin typeface="Microsoft Sans Serif"/>
                <a:cs typeface="Microsoft Sans Serif"/>
              </a:rPr>
              <a:t>retención.</a:t>
            </a:r>
            <a:r>
              <a:rPr sz="700" spc="5" dirty="0">
                <a:latin typeface="Microsoft Sans Serif"/>
                <a:cs typeface="Microsoft Sans Serif"/>
              </a:rPr>
              <a:t> </a:t>
            </a:r>
            <a:r>
              <a:rPr sz="700" spc="15" dirty="0">
                <a:latin typeface="Microsoft Sans Serif"/>
                <a:cs typeface="Microsoft Sans Serif"/>
              </a:rPr>
              <a:t>Luego,</a:t>
            </a:r>
            <a:r>
              <a:rPr sz="700" dirty="0">
                <a:latin typeface="Microsoft Sans Serif"/>
                <a:cs typeface="Microsoft Sans Serif"/>
              </a:rPr>
              <a:t> </a:t>
            </a:r>
            <a:r>
              <a:rPr sz="700" spc="10" dirty="0">
                <a:latin typeface="Microsoft Sans Serif"/>
                <a:cs typeface="Microsoft Sans Serif"/>
              </a:rPr>
              <a:t>la</a:t>
            </a:r>
            <a:r>
              <a:rPr sz="700" spc="5" dirty="0">
                <a:latin typeface="Microsoft Sans Serif"/>
                <a:cs typeface="Microsoft Sans Serif"/>
              </a:rPr>
              <a:t> </a:t>
            </a:r>
            <a:r>
              <a:rPr sz="700" spc="25" dirty="0">
                <a:latin typeface="Microsoft Sans Serif"/>
                <a:cs typeface="Microsoft Sans Serif"/>
              </a:rPr>
              <a:t>corriente</a:t>
            </a:r>
            <a:r>
              <a:rPr sz="700" spc="5" dirty="0">
                <a:latin typeface="Microsoft Sans Serif"/>
                <a:cs typeface="Microsoft Sans Serif"/>
              </a:rPr>
              <a:t> </a:t>
            </a:r>
            <a:r>
              <a:rPr sz="700" spc="20" dirty="0">
                <a:latin typeface="Microsoft Sans Serif"/>
                <a:cs typeface="Microsoft Sans Serif"/>
              </a:rPr>
              <a:t>fluye</a:t>
            </a:r>
            <a:r>
              <a:rPr sz="700" dirty="0">
                <a:latin typeface="Microsoft Sans Serif"/>
                <a:cs typeface="Microsoft Sans Serif"/>
              </a:rPr>
              <a:t> a</a:t>
            </a:r>
            <a:r>
              <a:rPr sz="700" spc="5" dirty="0">
                <a:latin typeface="Microsoft Sans Serif"/>
                <a:cs typeface="Microsoft Sans Serif"/>
              </a:rPr>
              <a:t> </a:t>
            </a:r>
            <a:r>
              <a:rPr sz="700" spc="15" dirty="0">
                <a:latin typeface="Microsoft Sans Serif"/>
                <a:cs typeface="Microsoft Sans Serif"/>
              </a:rPr>
              <a:t>través</a:t>
            </a:r>
            <a:r>
              <a:rPr sz="700" spc="5" dirty="0">
                <a:latin typeface="Microsoft Sans Serif"/>
                <a:cs typeface="Microsoft Sans Serif"/>
              </a:rPr>
              <a:t> </a:t>
            </a:r>
            <a:r>
              <a:rPr sz="700" spc="20" dirty="0">
                <a:latin typeface="Microsoft Sans Serif"/>
                <a:cs typeface="Microsoft Sans Serif"/>
              </a:rPr>
              <a:t>del</a:t>
            </a:r>
            <a:r>
              <a:rPr sz="700" dirty="0">
                <a:latin typeface="Microsoft Sans Serif"/>
                <a:cs typeface="Microsoft Sans Serif"/>
              </a:rPr>
              <a:t> </a:t>
            </a:r>
            <a:r>
              <a:rPr sz="700" spc="25" dirty="0">
                <a:latin typeface="Microsoft Sans Serif"/>
                <a:cs typeface="Microsoft Sans Serif"/>
              </a:rPr>
              <a:t>contacto</a:t>
            </a:r>
            <a:r>
              <a:rPr sz="700" spc="5" dirty="0">
                <a:latin typeface="Microsoft Sans Serif"/>
                <a:cs typeface="Microsoft Sans Serif"/>
              </a:rPr>
              <a:t> </a:t>
            </a:r>
            <a:r>
              <a:rPr sz="700" spc="30" dirty="0">
                <a:latin typeface="Microsoft Sans Serif"/>
                <a:cs typeface="Microsoft Sans Serif"/>
              </a:rPr>
              <a:t>metal</a:t>
            </a:r>
            <a:r>
              <a:rPr sz="700" spc="5" dirty="0">
                <a:latin typeface="Microsoft Sans Serif"/>
                <a:cs typeface="Microsoft Sans Serif"/>
              </a:rPr>
              <a:t> </a:t>
            </a:r>
            <a:r>
              <a:rPr sz="700" spc="20" dirty="0">
                <a:latin typeface="Microsoft Sans Serif"/>
                <a:cs typeface="Microsoft Sans Serif"/>
              </a:rPr>
              <a:t>con </a:t>
            </a:r>
            <a:r>
              <a:rPr sz="700" spc="-175" dirty="0">
                <a:latin typeface="Microsoft Sans Serif"/>
                <a:cs typeface="Microsoft Sans Serif"/>
              </a:rPr>
              <a:t> </a:t>
            </a:r>
            <a:r>
              <a:rPr sz="700" spc="30" dirty="0">
                <a:latin typeface="Microsoft Sans Serif"/>
                <a:cs typeface="Microsoft Sans Serif"/>
              </a:rPr>
              <a:t>metal </a:t>
            </a:r>
            <a:r>
              <a:rPr sz="700" spc="20" dirty="0">
                <a:latin typeface="Microsoft Sans Serif"/>
                <a:cs typeface="Microsoft Sans Serif"/>
              </a:rPr>
              <a:t>de </a:t>
            </a:r>
            <a:r>
              <a:rPr sz="700" spc="10" dirty="0">
                <a:latin typeface="Microsoft Sans Serif"/>
                <a:cs typeface="Microsoft Sans Serif"/>
              </a:rPr>
              <a:t>los </a:t>
            </a:r>
            <a:r>
              <a:rPr sz="700" spc="15" dirty="0">
                <a:latin typeface="Microsoft Sans Serif"/>
                <a:cs typeface="Microsoft Sans Serif"/>
              </a:rPr>
              <a:t>anillos </a:t>
            </a:r>
            <a:r>
              <a:rPr sz="700" spc="20" dirty="0">
                <a:latin typeface="Microsoft Sans Serif"/>
                <a:cs typeface="Microsoft Sans Serif"/>
              </a:rPr>
              <a:t>de </a:t>
            </a:r>
            <a:r>
              <a:rPr sz="700" spc="25" dirty="0">
                <a:latin typeface="Microsoft Sans Serif"/>
                <a:cs typeface="Microsoft Sans Serif"/>
              </a:rPr>
              <a:t>retención </a:t>
            </a:r>
            <a:r>
              <a:rPr sz="700" spc="15" dirty="0">
                <a:latin typeface="Microsoft Sans Serif"/>
                <a:cs typeface="Microsoft Sans Serif"/>
              </a:rPr>
              <a:t>hasta </a:t>
            </a:r>
            <a:r>
              <a:rPr sz="700" spc="10" dirty="0">
                <a:latin typeface="Microsoft Sans Serif"/>
                <a:cs typeface="Microsoft Sans Serif"/>
              </a:rPr>
              <a:t>la </a:t>
            </a:r>
            <a:r>
              <a:rPr sz="700" spc="30" dirty="0">
                <a:latin typeface="Microsoft Sans Serif"/>
                <a:cs typeface="Microsoft Sans Serif"/>
              </a:rPr>
              <a:t>forja </a:t>
            </a:r>
            <a:r>
              <a:rPr sz="700" spc="5" dirty="0">
                <a:latin typeface="Microsoft Sans Serif"/>
                <a:cs typeface="Microsoft Sans Serif"/>
              </a:rPr>
              <a:t>y </a:t>
            </a:r>
            <a:r>
              <a:rPr sz="700" dirty="0">
                <a:latin typeface="Microsoft Sans Serif"/>
                <a:cs typeface="Microsoft Sans Serif"/>
              </a:rPr>
              <a:t>las </a:t>
            </a:r>
            <a:r>
              <a:rPr sz="700" spc="10" dirty="0">
                <a:latin typeface="Microsoft Sans Serif"/>
                <a:cs typeface="Microsoft Sans Serif"/>
              </a:rPr>
              <a:t>cuñas </a:t>
            </a:r>
            <a:r>
              <a:rPr sz="700" spc="20" dirty="0">
                <a:latin typeface="Microsoft Sans Serif"/>
                <a:cs typeface="Microsoft Sans Serif"/>
              </a:rPr>
              <a:t>del </a:t>
            </a:r>
            <a:r>
              <a:rPr sz="700" spc="35" dirty="0">
                <a:latin typeface="Microsoft Sans Serif"/>
                <a:cs typeface="Microsoft Sans Serif"/>
              </a:rPr>
              <a:t>rotor. </a:t>
            </a:r>
            <a:r>
              <a:rPr sz="700" spc="20" dirty="0">
                <a:latin typeface="Microsoft Sans Serif"/>
                <a:cs typeface="Microsoft Sans Serif"/>
              </a:rPr>
              <a:t>Debido </a:t>
            </a:r>
            <a:r>
              <a:rPr sz="700" spc="25" dirty="0">
                <a:latin typeface="Microsoft Sans Serif"/>
                <a:cs typeface="Microsoft Sans Serif"/>
              </a:rPr>
              <a:t> </a:t>
            </a:r>
            <a:r>
              <a:rPr sz="700" spc="10" dirty="0">
                <a:latin typeface="Microsoft Sans Serif"/>
                <a:cs typeface="Microsoft Sans Serif"/>
              </a:rPr>
              <a:t>al </a:t>
            </a:r>
            <a:r>
              <a:rPr sz="700" spc="20" dirty="0">
                <a:latin typeface="Microsoft Sans Serif"/>
                <a:cs typeface="Microsoft Sans Serif"/>
              </a:rPr>
              <a:t>efecto </a:t>
            </a:r>
            <a:r>
              <a:rPr sz="700" spc="15" dirty="0">
                <a:latin typeface="Microsoft Sans Serif"/>
                <a:cs typeface="Microsoft Sans Serif"/>
              </a:rPr>
              <a:t>superficial, sólo </a:t>
            </a:r>
            <a:r>
              <a:rPr sz="700" spc="30" dirty="0">
                <a:latin typeface="Microsoft Sans Serif"/>
                <a:cs typeface="Microsoft Sans Serif"/>
              </a:rPr>
              <a:t>una </a:t>
            </a:r>
            <a:r>
              <a:rPr sz="700" spc="25" dirty="0">
                <a:latin typeface="Microsoft Sans Serif"/>
                <a:cs typeface="Microsoft Sans Serif"/>
              </a:rPr>
              <a:t>pequeña </a:t>
            </a:r>
            <a:r>
              <a:rPr sz="700" spc="30" dirty="0">
                <a:latin typeface="Microsoft Sans Serif"/>
                <a:cs typeface="Microsoft Sans Serif"/>
              </a:rPr>
              <a:t>parte </a:t>
            </a:r>
            <a:r>
              <a:rPr sz="700" spc="20" dirty="0">
                <a:latin typeface="Microsoft Sans Serif"/>
                <a:cs typeface="Microsoft Sans Serif"/>
              </a:rPr>
              <a:t>de </a:t>
            </a:r>
            <a:r>
              <a:rPr sz="700" spc="10" dirty="0">
                <a:latin typeface="Microsoft Sans Serif"/>
                <a:cs typeface="Microsoft Sans Serif"/>
              </a:rPr>
              <a:t>esta </a:t>
            </a:r>
            <a:r>
              <a:rPr sz="700" spc="25" dirty="0">
                <a:latin typeface="Microsoft Sans Serif"/>
                <a:cs typeface="Microsoft Sans Serif"/>
              </a:rPr>
              <a:t>corriente </a:t>
            </a:r>
            <a:r>
              <a:rPr sz="700" spc="20" dirty="0">
                <a:latin typeface="Microsoft Sans Serif"/>
                <a:cs typeface="Microsoft Sans Serif"/>
              </a:rPr>
              <a:t>de alta </a:t>
            </a:r>
            <a:r>
              <a:rPr sz="700" spc="25" dirty="0">
                <a:latin typeface="Microsoft Sans Serif"/>
                <a:cs typeface="Microsoft Sans Serif"/>
              </a:rPr>
              <a:t> </a:t>
            </a:r>
            <a:r>
              <a:rPr sz="700" spc="15" dirty="0">
                <a:latin typeface="Microsoft Sans Serif"/>
                <a:cs typeface="Microsoft Sans Serif"/>
              </a:rPr>
              <a:t>frecuencia</a:t>
            </a:r>
            <a:r>
              <a:rPr sz="700" spc="-5" dirty="0">
                <a:latin typeface="Microsoft Sans Serif"/>
                <a:cs typeface="Microsoft Sans Serif"/>
              </a:rPr>
              <a:t> </a:t>
            </a:r>
            <a:r>
              <a:rPr sz="700" spc="20" dirty="0">
                <a:latin typeface="Microsoft Sans Serif"/>
                <a:cs typeface="Microsoft Sans Serif"/>
              </a:rPr>
              <a:t>fluye</a:t>
            </a:r>
            <a:r>
              <a:rPr sz="700" spc="-5" dirty="0">
                <a:latin typeface="Microsoft Sans Serif"/>
                <a:cs typeface="Microsoft Sans Serif"/>
              </a:rPr>
              <a:t> </a:t>
            </a:r>
            <a:r>
              <a:rPr sz="700" spc="10" dirty="0">
                <a:latin typeface="Microsoft Sans Serif"/>
                <a:cs typeface="Microsoft Sans Serif"/>
              </a:rPr>
              <a:t>hacia</a:t>
            </a:r>
            <a:r>
              <a:rPr sz="700" spc="-5" dirty="0">
                <a:latin typeface="Microsoft Sans Serif"/>
                <a:cs typeface="Microsoft Sans Serif"/>
              </a:rPr>
              <a:t> </a:t>
            </a:r>
            <a:r>
              <a:rPr sz="700" spc="10" dirty="0">
                <a:latin typeface="Microsoft Sans Serif"/>
                <a:cs typeface="Microsoft Sans Serif"/>
              </a:rPr>
              <a:t>los</a:t>
            </a:r>
            <a:r>
              <a:rPr sz="700" spc="-5" dirty="0">
                <a:latin typeface="Microsoft Sans Serif"/>
                <a:cs typeface="Microsoft Sans Serif"/>
              </a:rPr>
              <a:t> </a:t>
            </a:r>
            <a:r>
              <a:rPr sz="700" spc="15" dirty="0">
                <a:latin typeface="Microsoft Sans Serif"/>
                <a:cs typeface="Microsoft Sans Serif"/>
              </a:rPr>
              <a:t>devanados</a:t>
            </a:r>
            <a:r>
              <a:rPr sz="700" spc="-5" dirty="0">
                <a:latin typeface="Microsoft Sans Serif"/>
                <a:cs typeface="Microsoft Sans Serif"/>
              </a:rPr>
              <a:t> </a:t>
            </a:r>
            <a:r>
              <a:rPr sz="700" spc="20" dirty="0">
                <a:latin typeface="Microsoft Sans Serif"/>
                <a:cs typeface="Microsoft Sans Serif"/>
              </a:rPr>
              <a:t>de</a:t>
            </a:r>
            <a:r>
              <a:rPr sz="700" spc="-5" dirty="0">
                <a:latin typeface="Microsoft Sans Serif"/>
                <a:cs typeface="Microsoft Sans Serif"/>
              </a:rPr>
              <a:t> </a:t>
            </a:r>
            <a:r>
              <a:rPr sz="700" spc="20" dirty="0">
                <a:latin typeface="Microsoft Sans Serif"/>
                <a:cs typeface="Microsoft Sans Serif"/>
              </a:rPr>
              <a:t>campo.</a:t>
            </a:r>
            <a:endParaRPr sz="700">
              <a:latin typeface="Microsoft Sans Serif"/>
              <a:cs typeface="Microsoft Sans Serif"/>
            </a:endParaRPr>
          </a:p>
        </p:txBody>
      </p:sp>
      <p:sp>
        <p:nvSpPr>
          <p:cNvPr id="24" name="object 24"/>
          <p:cNvSpPr txBox="1"/>
          <p:nvPr/>
        </p:nvSpPr>
        <p:spPr>
          <a:xfrm>
            <a:off x="1415217" y="3616434"/>
            <a:ext cx="7425172" cy="2500941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R="68580" algn="ctr">
              <a:lnSpc>
                <a:spcPct val="100000"/>
              </a:lnSpc>
              <a:spcBef>
                <a:spcPts val="100"/>
              </a:spcBef>
            </a:pPr>
            <a:r>
              <a:rPr sz="800" spc="20" dirty="0">
                <a:latin typeface="Microsoft Sans Serif"/>
                <a:cs typeface="Microsoft Sans Serif"/>
              </a:rPr>
              <a:t>yo</a:t>
            </a:r>
            <a:r>
              <a:rPr sz="800" spc="-20" dirty="0">
                <a:latin typeface="Microsoft Sans Serif"/>
                <a:cs typeface="Microsoft Sans Serif"/>
              </a:rPr>
              <a:t> </a:t>
            </a:r>
            <a:r>
              <a:rPr sz="800" spc="-10" dirty="0">
                <a:latin typeface="Microsoft Sans Serif"/>
                <a:cs typeface="Microsoft Sans Serif"/>
              </a:rPr>
              <a:t>yo</a:t>
            </a:r>
            <a:r>
              <a:rPr sz="650" spc="-10" dirty="0">
                <a:latin typeface="Microsoft Sans Serif"/>
                <a:cs typeface="Microsoft Sans Serif"/>
              </a:rPr>
              <a:t>NTRODUCCIÓN</a:t>
            </a:r>
            <a:endParaRPr sz="650">
              <a:latin typeface="Microsoft Sans Serif"/>
              <a:cs typeface="Microsoft Sans Serif"/>
            </a:endParaRPr>
          </a:p>
          <a:p>
            <a:pPr marL="12700" marR="12700" indent="154940">
              <a:lnSpc>
                <a:spcPct val="133500"/>
              </a:lnSpc>
              <a:spcBef>
                <a:spcPts val="325"/>
              </a:spcBef>
            </a:pPr>
            <a:r>
              <a:rPr sz="750" spc="-5" dirty="0">
                <a:latin typeface="Microsoft Sans Serif"/>
                <a:cs typeface="Microsoft Sans Serif"/>
              </a:rPr>
              <a:t>Los </a:t>
            </a:r>
            <a:r>
              <a:rPr sz="750" spc="15" dirty="0">
                <a:latin typeface="Microsoft Sans Serif"/>
                <a:cs typeface="Microsoft Sans Serif"/>
              </a:rPr>
              <a:t>relés </a:t>
            </a:r>
            <a:r>
              <a:rPr sz="750" spc="25" dirty="0">
                <a:latin typeface="Microsoft Sans Serif"/>
                <a:cs typeface="Microsoft Sans Serif"/>
              </a:rPr>
              <a:t>de </a:t>
            </a:r>
            <a:r>
              <a:rPr sz="750" spc="5" dirty="0">
                <a:latin typeface="Microsoft Sans Serif"/>
                <a:cs typeface="Microsoft Sans Serif"/>
              </a:rPr>
              <a:t>secuencia </a:t>
            </a:r>
            <a:r>
              <a:rPr sz="750" spc="20" dirty="0">
                <a:latin typeface="Microsoft Sans Serif"/>
                <a:cs typeface="Microsoft Sans Serif"/>
              </a:rPr>
              <a:t>negativa </a:t>
            </a:r>
            <a:r>
              <a:rPr sz="750" spc="35" dirty="0">
                <a:latin typeface="Microsoft Sans Serif"/>
                <a:cs typeface="Microsoft Sans Serif"/>
              </a:rPr>
              <a:t>protegen </a:t>
            </a:r>
            <a:r>
              <a:rPr sz="750" dirty="0">
                <a:latin typeface="Microsoft Sans Serif"/>
                <a:cs typeface="Microsoft Sans Serif"/>
              </a:rPr>
              <a:t>a </a:t>
            </a:r>
            <a:r>
              <a:rPr sz="750" spc="10" dirty="0">
                <a:latin typeface="Microsoft Sans Serif"/>
                <a:cs typeface="Microsoft Sans Serif"/>
              </a:rPr>
              <a:t>los </a:t>
            </a:r>
            <a:r>
              <a:rPr sz="750" spc="25" dirty="0">
                <a:latin typeface="Microsoft Sans Serif"/>
                <a:cs typeface="Microsoft Sans Serif"/>
              </a:rPr>
              <a:t>generadores </a:t>
            </a:r>
            <a:r>
              <a:rPr sz="750" spc="20" dirty="0">
                <a:latin typeface="Microsoft Sans Serif"/>
                <a:cs typeface="Microsoft Sans Serif"/>
              </a:rPr>
              <a:t>del </a:t>
            </a:r>
            <a:r>
              <a:rPr sz="750" spc="25" dirty="0">
                <a:latin typeface="Microsoft Sans Serif"/>
                <a:cs typeface="Microsoft Sans Serif"/>
              </a:rPr>
              <a:t> calentamiento </a:t>
            </a:r>
            <a:r>
              <a:rPr sz="750" spc="5" dirty="0">
                <a:latin typeface="Microsoft Sans Serif"/>
                <a:cs typeface="Microsoft Sans Serif"/>
              </a:rPr>
              <a:t>excesivo </a:t>
            </a:r>
            <a:r>
              <a:rPr sz="750" spc="25" dirty="0">
                <a:latin typeface="Microsoft Sans Serif"/>
                <a:cs typeface="Microsoft Sans Serif"/>
              </a:rPr>
              <a:t>en </a:t>
            </a:r>
            <a:r>
              <a:rPr sz="750" spc="10" dirty="0">
                <a:latin typeface="Microsoft Sans Serif"/>
                <a:cs typeface="Microsoft Sans Serif"/>
              </a:rPr>
              <a:t>el </a:t>
            </a:r>
            <a:r>
              <a:rPr sz="750" spc="50" dirty="0">
                <a:latin typeface="Microsoft Sans Serif"/>
                <a:cs typeface="Microsoft Sans Serif"/>
              </a:rPr>
              <a:t>rotor </a:t>
            </a:r>
            <a:r>
              <a:rPr sz="750" spc="30" dirty="0">
                <a:latin typeface="Microsoft Sans Serif"/>
                <a:cs typeface="Microsoft Sans Serif"/>
              </a:rPr>
              <a:t>resultante </a:t>
            </a:r>
            <a:r>
              <a:rPr sz="750" spc="25" dirty="0">
                <a:latin typeface="Microsoft Sans Serif"/>
                <a:cs typeface="Microsoft Sans Serif"/>
              </a:rPr>
              <a:t>de corrientes </a:t>
            </a:r>
            <a:r>
              <a:rPr sz="750" spc="30" dirty="0">
                <a:latin typeface="Microsoft Sans Serif"/>
                <a:cs typeface="Microsoft Sans Serif"/>
              </a:rPr>
              <a:t> </a:t>
            </a:r>
            <a:r>
              <a:rPr sz="750" spc="20" dirty="0">
                <a:latin typeface="Microsoft Sans Serif"/>
                <a:cs typeface="Microsoft Sans Serif"/>
              </a:rPr>
              <a:t>desequilibradas del </a:t>
            </a:r>
            <a:r>
              <a:rPr sz="750" spc="25" dirty="0">
                <a:latin typeface="Microsoft Sans Serif"/>
                <a:cs typeface="Microsoft Sans Serif"/>
              </a:rPr>
              <a:t>estator. </a:t>
            </a:r>
            <a:r>
              <a:rPr sz="750" spc="-25" dirty="0">
                <a:latin typeface="Microsoft Sans Serif"/>
                <a:cs typeface="Microsoft Sans Serif"/>
              </a:rPr>
              <a:t>A </a:t>
            </a:r>
            <a:r>
              <a:rPr sz="750" spc="40" dirty="0">
                <a:latin typeface="Microsoft Sans Serif"/>
                <a:cs typeface="Microsoft Sans Serif"/>
              </a:rPr>
              <a:t>partir </a:t>
            </a:r>
            <a:r>
              <a:rPr sz="750" spc="25" dirty="0">
                <a:latin typeface="Microsoft Sans Serif"/>
                <a:cs typeface="Microsoft Sans Serif"/>
              </a:rPr>
              <a:t>de </a:t>
            </a:r>
            <a:r>
              <a:rPr sz="750" spc="10" dirty="0">
                <a:latin typeface="Microsoft Sans Serif"/>
                <a:cs typeface="Microsoft Sans Serif"/>
              </a:rPr>
              <a:t>la </a:t>
            </a:r>
            <a:r>
              <a:rPr sz="750" spc="25" dirty="0">
                <a:latin typeface="Microsoft Sans Serif"/>
                <a:cs typeface="Microsoft Sans Serif"/>
              </a:rPr>
              <a:t>representación de </a:t>
            </a:r>
            <a:r>
              <a:rPr sz="750" spc="30" dirty="0">
                <a:latin typeface="Microsoft Sans Serif"/>
                <a:cs typeface="Microsoft Sans Serif"/>
              </a:rPr>
              <a:t> componentes</a:t>
            </a:r>
            <a:r>
              <a:rPr sz="750" dirty="0">
                <a:latin typeface="Microsoft Sans Serif"/>
                <a:cs typeface="Microsoft Sans Serif"/>
              </a:rPr>
              <a:t> </a:t>
            </a:r>
            <a:r>
              <a:rPr sz="750" spc="20" dirty="0">
                <a:latin typeface="Microsoft Sans Serif"/>
                <a:cs typeface="Microsoft Sans Serif"/>
              </a:rPr>
              <a:t>simétricos</a:t>
            </a:r>
            <a:r>
              <a:rPr sz="750" dirty="0">
                <a:latin typeface="Microsoft Sans Serif"/>
                <a:cs typeface="Microsoft Sans Serif"/>
              </a:rPr>
              <a:t> </a:t>
            </a:r>
            <a:r>
              <a:rPr sz="750" spc="25" dirty="0">
                <a:latin typeface="Microsoft Sans Serif"/>
                <a:cs typeface="Microsoft Sans Serif"/>
              </a:rPr>
              <a:t>de</a:t>
            </a:r>
            <a:r>
              <a:rPr sz="750" spc="5" dirty="0">
                <a:latin typeface="Microsoft Sans Serif"/>
                <a:cs typeface="Microsoft Sans Serif"/>
              </a:rPr>
              <a:t> </a:t>
            </a:r>
            <a:r>
              <a:rPr sz="750" dirty="0">
                <a:latin typeface="Microsoft Sans Serif"/>
                <a:cs typeface="Microsoft Sans Serif"/>
              </a:rPr>
              <a:t>las </a:t>
            </a:r>
            <a:r>
              <a:rPr sz="750" spc="15" dirty="0">
                <a:latin typeface="Microsoft Sans Serif"/>
                <a:cs typeface="Microsoft Sans Serif"/>
              </a:rPr>
              <a:t>condiciones</a:t>
            </a:r>
            <a:r>
              <a:rPr sz="750" spc="5" dirty="0">
                <a:latin typeface="Microsoft Sans Serif"/>
                <a:cs typeface="Microsoft Sans Serif"/>
              </a:rPr>
              <a:t> </a:t>
            </a:r>
            <a:r>
              <a:rPr sz="750" spc="20" dirty="0">
                <a:latin typeface="Microsoft Sans Serif"/>
                <a:cs typeface="Microsoft Sans Serif"/>
              </a:rPr>
              <a:t>del</a:t>
            </a:r>
            <a:r>
              <a:rPr sz="750" dirty="0">
                <a:latin typeface="Microsoft Sans Serif"/>
                <a:cs typeface="Microsoft Sans Serif"/>
              </a:rPr>
              <a:t> </a:t>
            </a:r>
            <a:r>
              <a:rPr sz="750" spc="15" dirty="0">
                <a:latin typeface="Microsoft Sans Serif"/>
                <a:cs typeface="Microsoft Sans Serif"/>
              </a:rPr>
              <a:t>sistema</a:t>
            </a:r>
            <a:r>
              <a:rPr sz="750" spc="5" dirty="0">
                <a:latin typeface="Microsoft Sans Serif"/>
                <a:cs typeface="Microsoft Sans Serif"/>
              </a:rPr>
              <a:t> </a:t>
            </a:r>
            <a:r>
              <a:rPr sz="750" spc="25" dirty="0">
                <a:latin typeface="Microsoft Sans Serif"/>
                <a:cs typeface="Microsoft Sans Serif"/>
              </a:rPr>
              <a:t>desequilibrado, </a:t>
            </a:r>
            <a:r>
              <a:rPr sz="750" spc="-185" dirty="0">
                <a:latin typeface="Microsoft Sans Serif"/>
                <a:cs typeface="Microsoft Sans Serif"/>
              </a:rPr>
              <a:t> </a:t>
            </a:r>
            <a:r>
              <a:rPr sz="750" dirty="0">
                <a:latin typeface="Microsoft Sans Serif"/>
                <a:cs typeface="Microsoft Sans Serif"/>
              </a:rPr>
              <a:t>las </a:t>
            </a:r>
            <a:r>
              <a:rPr sz="750" spc="25" dirty="0">
                <a:latin typeface="Microsoft Sans Serif"/>
                <a:cs typeface="Microsoft Sans Serif"/>
              </a:rPr>
              <a:t>corrientes en </a:t>
            </a:r>
            <a:r>
              <a:rPr sz="750" spc="10" dirty="0">
                <a:latin typeface="Microsoft Sans Serif"/>
                <a:cs typeface="Microsoft Sans Serif"/>
              </a:rPr>
              <a:t>el </a:t>
            </a:r>
            <a:r>
              <a:rPr sz="750" spc="30" dirty="0">
                <a:latin typeface="Microsoft Sans Serif"/>
                <a:cs typeface="Microsoft Sans Serif"/>
              </a:rPr>
              <a:t>estator </a:t>
            </a:r>
            <a:r>
              <a:rPr sz="750" spc="20" dirty="0">
                <a:latin typeface="Microsoft Sans Serif"/>
                <a:cs typeface="Microsoft Sans Serif"/>
              </a:rPr>
              <a:t>del </a:t>
            </a:r>
            <a:r>
              <a:rPr sz="750" spc="30" dirty="0">
                <a:latin typeface="Microsoft Sans Serif"/>
                <a:cs typeface="Microsoft Sans Serif"/>
              </a:rPr>
              <a:t>generador </a:t>
            </a:r>
            <a:r>
              <a:rPr sz="750" spc="-5" dirty="0">
                <a:latin typeface="Microsoft Sans Serif"/>
                <a:cs typeface="Microsoft Sans Serif"/>
              </a:rPr>
              <a:t>se </a:t>
            </a:r>
            <a:r>
              <a:rPr sz="750" spc="30" dirty="0">
                <a:latin typeface="Microsoft Sans Serif"/>
                <a:cs typeface="Microsoft Sans Serif"/>
              </a:rPr>
              <a:t>pueden dividir </a:t>
            </a:r>
            <a:r>
              <a:rPr sz="750" spc="25" dirty="0">
                <a:latin typeface="Microsoft Sans Serif"/>
                <a:cs typeface="Microsoft Sans Serif"/>
              </a:rPr>
              <a:t>en </a:t>
            </a:r>
            <a:r>
              <a:rPr sz="750" spc="30" dirty="0">
                <a:latin typeface="Microsoft Sans Serif"/>
                <a:cs typeface="Microsoft Sans Serif"/>
              </a:rPr>
              <a:t> componentes </a:t>
            </a:r>
            <a:r>
              <a:rPr sz="750" spc="25" dirty="0">
                <a:latin typeface="Microsoft Sans Serif"/>
                <a:cs typeface="Microsoft Sans Serif"/>
              </a:rPr>
              <a:t>de </a:t>
            </a:r>
            <a:r>
              <a:rPr sz="750" spc="5" dirty="0">
                <a:latin typeface="Microsoft Sans Serif"/>
                <a:cs typeface="Microsoft Sans Serif"/>
              </a:rPr>
              <a:t>secuencia </a:t>
            </a:r>
            <a:r>
              <a:rPr sz="750" spc="15" dirty="0">
                <a:latin typeface="Microsoft Sans Serif"/>
                <a:cs typeface="Microsoft Sans Serif"/>
              </a:rPr>
              <a:t>positiva, </a:t>
            </a:r>
            <a:r>
              <a:rPr sz="750" spc="20" dirty="0">
                <a:latin typeface="Microsoft Sans Serif"/>
                <a:cs typeface="Microsoft Sans Serif"/>
              </a:rPr>
              <a:t>negativa </a:t>
            </a:r>
            <a:r>
              <a:rPr sz="750" spc="5" dirty="0">
                <a:latin typeface="Microsoft Sans Serif"/>
                <a:cs typeface="Microsoft Sans Serif"/>
              </a:rPr>
              <a:t>y </a:t>
            </a:r>
            <a:r>
              <a:rPr sz="750" spc="15" dirty="0">
                <a:latin typeface="Microsoft Sans Serif"/>
                <a:cs typeface="Microsoft Sans Serif"/>
              </a:rPr>
              <a:t>cero. Por </a:t>
            </a:r>
            <a:r>
              <a:rPr sz="750" spc="20" dirty="0">
                <a:latin typeface="Microsoft Sans Serif"/>
                <a:cs typeface="Microsoft Sans Serif"/>
              </a:rPr>
              <a:t>definición, </a:t>
            </a:r>
            <a:r>
              <a:rPr sz="750" spc="10" dirty="0">
                <a:latin typeface="Microsoft Sans Serif"/>
                <a:cs typeface="Microsoft Sans Serif"/>
              </a:rPr>
              <a:t>el </a:t>
            </a:r>
            <a:r>
              <a:rPr sz="750" spc="15" dirty="0">
                <a:latin typeface="Microsoft Sans Serif"/>
                <a:cs typeface="Microsoft Sans Serif"/>
              </a:rPr>
              <a:t> </a:t>
            </a:r>
            <a:r>
              <a:rPr sz="750" spc="30" dirty="0">
                <a:latin typeface="Microsoft Sans Serif"/>
                <a:cs typeface="Microsoft Sans Serif"/>
              </a:rPr>
              <a:t>componente </a:t>
            </a:r>
            <a:r>
              <a:rPr sz="750" spc="20" dirty="0">
                <a:latin typeface="Microsoft Sans Serif"/>
                <a:cs typeface="Microsoft Sans Serif"/>
              </a:rPr>
              <a:t>del </a:t>
            </a:r>
            <a:r>
              <a:rPr sz="750" spc="25" dirty="0">
                <a:latin typeface="Microsoft Sans Serif"/>
                <a:cs typeface="Microsoft Sans Serif"/>
              </a:rPr>
              <a:t>campo </a:t>
            </a:r>
            <a:r>
              <a:rPr sz="750" spc="30" dirty="0">
                <a:latin typeface="Microsoft Sans Serif"/>
                <a:cs typeface="Microsoft Sans Serif"/>
              </a:rPr>
              <a:t>magnético </a:t>
            </a:r>
            <a:r>
              <a:rPr sz="750" spc="20" dirty="0">
                <a:latin typeface="Microsoft Sans Serif"/>
                <a:cs typeface="Microsoft Sans Serif"/>
              </a:rPr>
              <a:t>creado </a:t>
            </a:r>
            <a:r>
              <a:rPr sz="750" spc="45" dirty="0">
                <a:latin typeface="Microsoft Sans Serif"/>
                <a:cs typeface="Microsoft Sans Serif"/>
              </a:rPr>
              <a:t>por </a:t>
            </a:r>
            <a:r>
              <a:rPr sz="750" spc="10" dirty="0">
                <a:latin typeface="Microsoft Sans Serif"/>
                <a:cs typeface="Microsoft Sans Serif"/>
              </a:rPr>
              <a:t>el </a:t>
            </a:r>
            <a:r>
              <a:rPr sz="750" spc="30" dirty="0">
                <a:latin typeface="Microsoft Sans Serif"/>
                <a:cs typeface="Microsoft Sans Serif"/>
              </a:rPr>
              <a:t>componente </a:t>
            </a:r>
            <a:r>
              <a:rPr sz="750" spc="25" dirty="0">
                <a:latin typeface="Microsoft Sans Serif"/>
                <a:cs typeface="Microsoft Sans Serif"/>
              </a:rPr>
              <a:t>de </a:t>
            </a:r>
            <a:r>
              <a:rPr sz="750" spc="30" dirty="0">
                <a:latin typeface="Microsoft Sans Serif"/>
                <a:cs typeface="Microsoft Sans Serif"/>
              </a:rPr>
              <a:t> corriente </a:t>
            </a:r>
            <a:r>
              <a:rPr sz="750" spc="25" dirty="0">
                <a:latin typeface="Microsoft Sans Serif"/>
                <a:cs typeface="Microsoft Sans Serif"/>
              </a:rPr>
              <a:t>de </a:t>
            </a:r>
            <a:r>
              <a:rPr sz="750" spc="5" dirty="0">
                <a:latin typeface="Microsoft Sans Serif"/>
                <a:cs typeface="Microsoft Sans Serif"/>
              </a:rPr>
              <a:t>secuencia </a:t>
            </a:r>
            <a:r>
              <a:rPr sz="750" spc="20" dirty="0">
                <a:latin typeface="Microsoft Sans Serif"/>
                <a:cs typeface="Microsoft Sans Serif"/>
              </a:rPr>
              <a:t>negativa </a:t>
            </a:r>
            <a:r>
              <a:rPr sz="750" spc="30" dirty="0">
                <a:latin typeface="Microsoft Sans Serif"/>
                <a:cs typeface="Microsoft Sans Serif"/>
              </a:rPr>
              <a:t>gira </a:t>
            </a:r>
            <a:r>
              <a:rPr sz="750" spc="25" dirty="0">
                <a:latin typeface="Microsoft Sans Serif"/>
                <a:cs typeface="Microsoft Sans Serif"/>
              </a:rPr>
              <a:t>en </a:t>
            </a:r>
            <a:r>
              <a:rPr sz="750" spc="10" dirty="0">
                <a:latin typeface="Microsoft Sans Serif"/>
                <a:cs typeface="Microsoft Sans Serif"/>
              </a:rPr>
              <a:t>la </a:t>
            </a:r>
            <a:r>
              <a:rPr sz="750" spc="20" dirty="0">
                <a:latin typeface="Microsoft Sans Serif"/>
                <a:cs typeface="Microsoft Sans Serif"/>
              </a:rPr>
              <a:t>dirección </a:t>
            </a:r>
            <a:r>
              <a:rPr sz="750" spc="25" dirty="0">
                <a:latin typeface="Microsoft Sans Serif"/>
                <a:cs typeface="Microsoft Sans Serif"/>
              </a:rPr>
              <a:t>opuesta </a:t>
            </a:r>
            <a:r>
              <a:rPr sz="750" spc="10" dirty="0">
                <a:latin typeface="Microsoft Sans Serif"/>
                <a:cs typeface="Microsoft Sans Serif"/>
              </a:rPr>
              <a:t>al </a:t>
            </a:r>
            <a:r>
              <a:rPr sz="750" spc="15" dirty="0">
                <a:latin typeface="Microsoft Sans Serif"/>
                <a:cs typeface="Microsoft Sans Serif"/>
              </a:rPr>
              <a:t>sistema </a:t>
            </a:r>
            <a:r>
              <a:rPr sz="750" spc="-185" dirty="0">
                <a:latin typeface="Microsoft Sans Serif"/>
                <a:cs typeface="Microsoft Sans Serif"/>
              </a:rPr>
              <a:t> </a:t>
            </a:r>
            <a:r>
              <a:rPr sz="750" spc="25" dirty="0">
                <a:latin typeface="Microsoft Sans Serif"/>
                <a:cs typeface="Microsoft Sans Serif"/>
              </a:rPr>
              <a:t>de energía </a:t>
            </a:r>
            <a:r>
              <a:rPr sz="750" spc="5" dirty="0">
                <a:latin typeface="Microsoft Sans Serif"/>
                <a:cs typeface="Microsoft Sans Serif"/>
              </a:rPr>
              <a:t>y </a:t>
            </a:r>
            <a:r>
              <a:rPr sz="750" spc="10" dirty="0">
                <a:latin typeface="Microsoft Sans Serif"/>
                <a:cs typeface="Microsoft Sans Serif"/>
              </a:rPr>
              <a:t>al </a:t>
            </a:r>
            <a:r>
              <a:rPr sz="750" spc="40" dirty="0">
                <a:latin typeface="Microsoft Sans Serif"/>
                <a:cs typeface="Microsoft Sans Serif"/>
              </a:rPr>
              <a:t>rotor. </a:t>
            </a:r>
            <a:r>
              <a:rPr sz="750" spc="-10" dirty="0">
                <a:latin typeface="Microsoft Sans Serif"/>
                <a:cs typeface="Microsoft Sans Serif"/>
              </a:rPr>
              <a:t>Así, </a:t>
            </a:r>
            <a:r>
              <a:rPr sz="750" spc="10" dirty="0">
                <a:latin typeface="Microsoft Sans Serif"/>
                <a:cs typeface="Microsoft Sans Serif"/>
              </a:rPr>
              <a:t>la </a:t>
            </a:r>
            <a:r>
              <a:rPr sz="750" spc="30" dirty="0">
                <a:latin typeface="Microsoft Sans Serif"/>
                <a:cs typeface="Microsoft Sans Serif"/>
              </a:rPr>
              <a:t>componente </a:t>
            </a:r>
            <a:r>
              <a:rPr sz="750" spc="25" dirty="0">
                <a:latin typeface="Microsoft Sans Serif"/>
                <a:cs typeface="Microsoft Sans Serif"/>
              </a:rPr>
              <a:t>de </a:t>
            </a:r>
            <a:r>
              <a:rPr sz="750" spc="5" dirty="0">
                <a:latin typeface="Microsoft Sans Serif"/>
                <a:cs typeface="Microsoft Sans Serif"/>
              </a:rPr>
              <a:t>secuencia </a:t>
            </a:r>
            <a:r>
              <a:rPr sz="750" spc="20" dirty="0">
                <a:latin typeface="Microsoft Sans Serif"/>
                <a:cs typeface="Microsoft Sans Serif"/>
              </a:rPr>
              <a:t>negativa </a:t>
            </a:r>
            <a:r>
              <a:rPr sz="750" spc="25" dirty="0">
                <a:latin typeface="Microsoft Sans Serif"/>
                <a:cs typeface="Microsoft Sans Serif"/>
              </a:rPr>
              <a:t>de </a:t>
            </a:r>
            <a:r>
              <a:rPr sz="750" dirty="0">
                <a:latin typeface="Microsoft Sans Serif"/>
                <a:cs typeface="Microsoft Sans Serif"/>
              </a:rPr>
              <a:t>las </a:t>
            </a:r>
            <a:r>
              <a:rPr sz="750" spc="5" dirty="0">
                <a:latin typeface="Microsoft Sans Serif"/>
                <a:cs typeface="Microsoft Sans Serif"/>
              </a:rPr>
              <a:t> </a:t>
            </a:r>
            <a:r>
              <a:rPr sz="750" spc="25" dirty="0">
                <a:latin typeface="Microsoft Sans Serif"/>
                <a:cs typeface="Microsoft Sans Serif"/>
              </a:rPr>
              <a:t>corrientes </a:t>
            </a:r>
            <a:r>
              <a:rPr sz="750" spc="20" dirty="0">
                <a:latin typeface="Microsoft Sans Serif"/>
                <a:cs typeface="Microsoft Sans Serif"/>
              </a:rPr>
              <a:t>desequilibradas </a:t>
            </a:r>
            <a:r>
              <a:rPr sz="750" spc="25" dirty="0">
                <a:latin typeface="Microsoft Sans Serif"/>
                <a:cs typeface="Microsoft Sans Serif"/>
              </a:rPr>
              <a:t>induce </a:t>
            </a:r>
            <a:r>
              <a:rPr sz="750" spc="30" dirty="0">
                <a:latin typeface="Microsoft Sans Serif"/>
                <a:cs typeface="Microsoft Sans Serif"/>
              </a:rPr>
              <a:t>una corriente </a:t>
            </a:r>
            <a:r>
              <a:rPr sz="750" spc="20" dirty="0">
                <a:latin typeface="Microsoft Sans Serif"/>
                <a:cs typeface="Microsoft Sans Serif"/>
              </a:rPr>
              <a:t>superficial </a:t>
            </a:r>
            <a:r>
              <a:rPr sz="750" spc="25" dirty="0">
                <a:latin typeface="Microsoft Sans Serif"/>
                <a:cs typeface="Microsoft Sans Serif"/>
              </a:rPr>
              <a:t>de </a:t>
            </a:r>
            <a:r>
              <a:rPr sz="750" spc="30" dirty="0">
                <a:latin typeface="Microsoft Sans Serif"/>
                <a:cs typeface="Microsoft Sans Serif"/>
              </a:rPr>
              <a:t>doble </a:t>
            </a:r>
            <a:r>
              <a:rPr sz="750" spc="35" dirty="0">
                <a:latin typeface="Microsoft Sans Serif"/>
                <a:cs typeface="Microsoft Sans Serif"/>
              </a:rPr>
              <a:t> </a:t>
            </a:r>
            <a:r>
              <a:rPr sz="750" spc="20" dirty="0">
                <a:latin typeface="Microsoft Sans Serif"/>
                <a:cs typeface="Microsoft Sans Serif"/>
              </a:rPr>
              <a:t>frecuencia</a:t>
            </a:r>
            <a:r>
              <a:rPr sz="750" spc="-5" dirty="0">
                <a:latin typeface="Microsoft Sans Serif"/>
                <a:cs typeface="Microsoft Sans Serif"/>
              </a:rPr>
              <a:t> </a:t>
            </a:r>
            <a:r>
              <a:rPr sz="750" spc="25" dirty="0">
                <a:latin typeface="Microsoft Sans Serif"/>
                <a:cs typeface="Microsoft Sans Serif"/>
              </a:rPr>
              <a:t>en</a:t>
            </a:r>
            <a:r>
              <a:rPr sz="750" spc="-5" dirty="0">
                <a:latin typeface="Microsoft Sans Serif"/>
                <a:cs typeface="Microsoft Sans Serif"/>
              </a:rPr>
              <a:t> </a:t>
            </a:r>
            <a:r>
              <a:rPr sz="750" spc="10" dirty="0">
                <a:latin typeface="Microsoft Sans Serif"/>
                <a:cs typeface="Microsoft Sans Serif"/>
              </a:rPr>
              <a:t>el</a:t>
            </a:r>
            <a:r>
              <a:rPr sz="750" spc="-5" dirty="0">
                <a:latin typeface="Microsoft Sans Serif"/>
                <a:cs typeface="Microsoft Sans Serif"/>
              </a:rPr>
              <a:t> </a:t>
            </a:r>
            <a:r>
              <a:rPr sz="750" spc="40" dirty="0">
                <a:latin typeface="Microsoft Sans Serif"/>
                <a:cs typeface="Microsoft Sans Serif"/>
              </a:rPr>
              <a:t>rotor,</a:t>
            </a:r>
            <a:r>
              <a:rPr sz="750" dirty="0">
                <a:latin typeface="Microsoft Sans Serif"/>
                <a:cs typeface="Microsoft Sans Serif"/>
              </a:rPr>
              <a:t> </a:t>
            </a:r>
            <a:r>
              <a:rPr sz="750" spc="30" dirty="0">
                <a:latin typeface="Microsoft Sans Serif"/>
                <a:cs typeface="Microsoft Sans Serif"/>
              </a:rPr>
              <a:t>que</a:t>
            </a:r>
            <a:r>
              <a:rPr sz="750" spc="-5" dirty="0">
                <a:latin typeface="Microsoft Sans Serif"/>
                <a:cs typeface="Microsoft Sans Serif"/>
              </a:rPr>
              <a:t> </a:t>
            </a:r>
            <a:r>
              <a:rPr sz="750" spc="25" dirty="0">
                <a:latin typeface="Microsoft Sans Serif"/>
                <a:cs typeface="Microsoft Sans Serif"/>
              </a:rPr>
              <a:t>fluye</a:t>
            </a:r>
            <a:r>
              <a:rPr sz="750" spc="-5" dirty="0">
                <a:latin typeface="Microsoft Sans Serif"/>
                <a:cs typeface="Microsoft Sans Serif"/>
              </a:rPr>
              <a:t> </a:t>
            </a:r>
            <a:r>
              <a:rPr sz="750" dirty="0">
                <a:latin typeface="Microsoft Sans Serif"/>
                <a:cs typeface="Microsoft Sans Serif"/>
              </a:rPr>
              <a:t>a</a:t>
            </a:r>
            <a:r>
              <a:rPr sz="750" spc="-5" dirty="0">
                <a:latin typeface="Microsoft Sans Serif"/>
                <a:cs typeface="Microsoft Sans Serif"/>
              </a:rPr>
              <a:t> </a:t>
            </a:r>
            <a:r>
              <a:rPr sz="750" spc="20" dirty="0">
                <a:latin typeface="Microsoft Sans Serif"/>
                <a:cs typeface="Microsoft Sans Serif"/>
              </a:rPr>
              <a:t>través</a:t>
            </a:r>
            <a:r>
              <a:rPr sz="750" dirty="0">
                <a:latin typeface="Microsoft Sans Serif"/>
                <a:cs typeface="Microsoft Sans Serif"/>
              </a:rPr>
              <a:t> </a:t>
            </a:r>
            <a:r>
              <a:rPr sz="750" spc="25" dirty="0">
                <a:latin typeface="Microsoft Sans Serif"/>
                <a:cs typeface="Microsoft Sans Serif"/>
              </a:rPr>
              <a:t>de</a:t>
            </a:r>
            <a:r>
              <a:rPr sz="750" spc="-5" dirty="0">
                <a:latin typeface="Microsoft Sans Serif"/>
                <a:cs typeface="Microsoft Sans Serif"/>
              </a:rPr>
              <a:t> </a:t>
            </a:r>
            <a:r>
              <a:rPr sz="750" spc="10" dirty="0">
                <a:latin typeface="Microsoft Sans Serif"/>
                <a:cs typeface="Microsoft Sans Serif"/>
              </a:rPr>
              <a:t>los</a:t>
            </a:r>
            <a:r>
              <a:rPr sz="750" spc="-5" dirty="0">
                <a:latin typeface="Microsoft Sans Serif"/>
                <a:cs typeface="Microsoft Sans Serif"/>
              </a:rPr>
              <a:t> </a:t>
            </a:r>
            <a:r>
              <a:rPr sz="750" spc="15" dirty="0">
                <a:latin typeface="Microsoft Sans Serif"/>
                <a:cs typeface="Microsoft Sans Serif"/>
              </a:rPr>
              <a:t>anillos</a:t>
            </a:r>
            <a:r>
              <a:rPr sz="750" spc="-5" dirty="0">
                <a:latin typeface="Microsoft Sans Serif"/>
                <a:cs typeface="Microsoft Sans Serif"/>
              </a:rPr>
              <a:t> </a:t>
            </a:r>
            <a:r>
              <a:rPr sz="750" spc="25" dirty="0">
                <a:latin typeface="Microsoft Sans Serif"/>
                <a:cs typeface="Microsoft Sans Serif"/>
              </a:rPr>
              <a:t>de</a:t>
            </a:r>
            <a:r>
              <a:rPr sz="750" dirty="0">
                <a:latin typeface="Microsoft Sans Serif"/>
                <a:cs typeface="Microsoft Sans Serif"/>
              </a:rPr>
              <a:t> </a:t>
            </a:r>
            <a:r>
              <a:rPr sz="750" spc="25" dirty="0">
                <a:latin typeface="Microsoft Sans Serif"/>
                <a:cs typeface="Microsoft Sans Serif"/>
              </a:rPr>
              <a:t>retención,</a:t>
            </a:r>
            <a:r>
              <a:rPr sz="750" spc="-5" dirty="0">
                <a:latin typeface="Microsoft Sans Serif"/>
                <a:cs typeface="Microsoft Sans Serif"/>
              </a:rPr>
              <a:t> </a:t>
            </a:r>
            <a:r>
              <a:rPr sz="750" dirty="0">
                <a:latin typeface="Microsoft Sans Serif"/>
                <a:cs typeface="Microsoft Sans Serif"/>
              </a:rPr>
              <a:t>las </a:t>
            </a:r>
            <a:r>
              <a:rPr sz="750" spc="5" dirty="0">
                <a:latin typeface="Microsoft Sans Serif"/>
                <a:cs typeface="Microsoft Sans Serif"/>
              </a:rPr>
              <a:t> </a:t>
            </a:r>
            <a:r>
              <a:rPr sz="750" spc="10" dirty="0">
                <a:latin typeface="Microsoft Sans Serif"/>
                <a:cs typeface="Microsoft Sans Serif"/>
              </a:rPr>
              <a:t>cuñas </a:t>
            </a:r>
            <a:r>
              <a:rPr sz="750" spc="25" dirty="0">
                <a:latin typeface="Microsoft Sans Serif"/>
                <a:cs typeface="Microsoft Sans Serif"/>
              </a:rPr>
              <a:t>ranuradas </a:t>
            </a:r>
            <a:r>
              <a:rPr sz="750" dirty="0">
                <a:latin typeface="Microsoft Sans Serif"/>
                <a:cs typeface="Microsoft Sans Serif"/>
              </a:rPr>
              <a:t>y, </a:t>
            </a:r>
            <a:r>
              <a:rPr sz="750" spc="25" dirty="0">
                <a:latin typeface="Microsoft Sans Serif"/>
                <a:cs typeface="Microsoft Sans Serif"/>
              </a:rPr>
              <a:t>en </a:t>
            </a:r>
            <a:r>
              <a:rPr sz="750" spc="45" dirty="0">
                <a:latin typeface="Microsoft Sans Serif"/>
                <a:cs typeface="Microsoft Sans Serif"/>
              </a:rPr>
              <a:t>menor </a:t>
            </a:r>
            <a:r>
              <a:rPr sz="750" spc="25" dirty="0">
                <a:latin typeface="Microsoft Sans Serif"/>
                <a:cs typeface="Microsoft Sans Serif"/>
              </a:rPr>
              <a:t>medida, en </a:t>
            </a:r>
            <a:r>
              <a:rPr sz="750" spc="10" dirty="0">
                <a:latin typeface="Microsoft Sans Serif"/>
                <a:cs typeface="Microsoft Sans Serif"/>
              </a:rPr>
              <a:t>el </a:t>
            </a:r>
            <a:r>
              <a:rPr sz="750" spc="20" dirty="0">
                <a:latin typeface="Microsoft Sans Serif"/>
                <a:cs typeface="Microsoft Sans Serif"/>
              </a:rPr>
              <a:t>devanado </a:t>
            </a:r>
            <a:r>
              <a:rPr sz="750" spc="25" dirty="0">
                <a:latin typeface="Microsoft Sans Serif"/>
                <a:cs typeface="Microsoft Sans Serif"/>
              </a:rPr>
              <a:t>de </a:t>
            </a:r>
            <a:r>
              <a:rPr sz="750" spc="20" dirty="0">
                <a:latin typeface="Microsoft Sans Serif"/>
                <a:cs typeface="Microsoft Sans Serif"/>
              </a:rPr>
              <a:t>campo. </a:t>
            </a:r>
            <a:r>
              <a:rPr sz="750" spc="-15" dirty="0">
                <a:latin typeface="Microsoft Sans Serif"/>
                <a:cs typeface="Microsoft Sans Serif"/>
              </a:rPr>
              <a:t>Las </a:t>
            </a:r>
            <a:r>
              <a:rPr sz="750" spc="-10" dirty="0">
                <a:latin typeface="Microsoft Sans Serif"/>
                <a:cs typeface="Microsoft Sans Serif"/>
              </a:rPr>
              <a:t> </a:t>
            </a:r>
            <a:r>
              <a:rPr sz="750" spc="25" dirty="0">
                <a:latin typeface="Microsoft Sans Serif"/>
                <a:cs typeface="Microsoft Sans Serif"/>
              </a:rPr>
              <a:t>corrientes </a:t>
            </a:r>
            <a:r>
              <a:rPr sz="750" spc="20" dirty="0">
                <a:latin typeface="Microsoft Sans Serif"/>
                <a:cs typeface="Microsoft Sans Serif"/>
              </a:rPr>
              <a:t>del </a:t>
            </a:r>
            <a:r>
              <a:rPr sz="750" spc="50" dirty="0">
                <a:latin typeface="Microsoft Sans Serif"/>
                <a:cs typeface="Microsoft Sans Serif"/>
              </a:rPr>
              <a:t>rotor </a:t>
            </a:r>
            <a:r>
              <a:rPr sz="750" spc="30" dirty="0">
                <a:latin typeface="Microsoft Sans Serif"/>
                <a:cs typeface="Microsoft Sans Serif"/>
              </a:rPr>
              <a:t>que </a:t>
            </a:r>
            <a:r>
              <a:rPr sz="750" spc="15" dirty="0">
                <a:latin typeface="Microsoft Sans Serif"/>
                <a:cs typeface="Microsoft Sans Serif"/>
              </a:rPr>
              <a:t>exceden </a:t>
            </a:r>
            <a:r>
              <a:rPr sz="750" spc="10" dirty="0">
                <a:latin typeface="Microsoft Sans Serif"/>
                <a:cs typeface="Microsoft Sans Serif"/>
              </a:rPr>
              <a:t>la </a:t>
            </a:r>
            <a:r>
              <a:rPr sz="750" spc="15" dirty="0">
                <a:latin typeface="Microsoft Sans Serif"/>
                <a:cs typeface="Microsoft Sans Serif"/>
              </a:rPr>
              <a:t>capacidad </a:t>
            </a:r>
            <a:r>
              <a:rPr sz="750" spc="25" dirty="0">
                <a:latin typeface="Microsoft Sans Serif"/>
                <a:cs typeface="Microsoft Sans Serif"/>
              </a:rPr>
              <a:t>de </a:t>
            </a:r>
            <a:r>
              <a:rPr sz="750" spc="5" dirty="0">
                <a:latin typeface="Microsoft Sans Serif"/>
                <a:cs typeface="Microsoft Sans Serif"/>
              </a:rPr>
              <a:t>secuencia </a:t>
            </a:r>
            <a:r>
              <a:rPr sz="750" spc="20" dirty="0">
                <a:latin typeface="Microsoft Sans Serif"/>
                <a:cs typeface="Microsoft Sans Serif"/>
              </a:rPr>
              <a:t>negativa </a:t>
            </a:r>
            <a:r>
              <a:rPr sz="750" spc="25" dirty="0">
                <a:latin typeface="Microsoft Sans Serif"/>
                <a:cs typeface="Microsoft Sans Serif"/>
              </a:rPr>
              <a:t> </a:t>
            </a:r>
            <a:r>
              <a:rPr sz="750" spc="20" dirty="0">
                <a:latin typeface="Microsoft Sans Serif"/>
                <a:cs typeface="Microsoft Sans Serif"/>
              </a:rPr>
              <a:t>del </a:t>
            </a:r>
            <a:r>
              <a:rPr sz="750" spc="30" dirty="0">
                <a:latin typeface="Microsoft Sans Serif"/>
                <a:cs typeface="Microsoft Sans Serif"/>
              </a:rPr>
              <a:t>generador pueden </a:t>
            </a:r>
            <a:r>
              <a:rPr sz="750" spc="10" dirty="0">
                <a:latin typeface="Microsoft Sans Serif"/>
                <a:cs typeface="Microsoft Sans Serif"/>
              </a:rPr>
              <a:t>causar </a:t>
            </a:r>
            <a:r>
              <a:rPr sz="750" spc="30" dirty="0">
                <a:latin typeface="Microsoft Sans Serif"/>
                <a:cs typeface="Microsoft Sans Serif"/>
              </a:rPr>
              <a:t>temperaturas peligrosamente </a:t>
            </a:r>
            <a:r>
              <a:rPr sz="750" spc="15" dirty="0">
                <a:latin typeface="Microsoft Sans Serif"/>
                <a:cs typeface="Microsoft Sans Serif"/>
              </a:rPr>
              <a:t>altas </a:t>
            </a:r>
            <a:r>
              <a:rPr sz="750" spc="25" dirty="0">
                <a:latin typeface="Microsoft Sans Serif"/>
                <a:cs typeface="Microsoft Sans Serif"/>
              </a:rPr>
              <a:t>en </a:t>
            </a:r>
            <a:r>
              <a:rPr sz="750" spc="30" dirty="0">
                <a:latin typeface="Microsoft Sans Serif"/>
                <a:cs typeface="Microsoft Sans Serif"/>
              </a:rPr>
              <a:t> </a:t>
            </a:r>
            <a:r>
              <a:rPr sz="750" spc="40" dirty="0">
                <a:latin typeface="Microsoft Sans Serif"/>
                <a:cs typeface="Microsoft Sans Serif"/>
              </a:rPr>
              <a:t>muy</a:t>
            </a:r>
            <a:r>
              <a:rPr sz="750" spc="-10" dirty="0">
                <a:latin typeface="Microsoft Sans Serif"/>
                <a:cs typeface="Microsoft Sans Serif"/>
              </a:rPr>
              <a:t> </a:t>
            </a:r>
            <a:r>
              <a:rPr sz="750" spc="25" dirty="0">
                <a:latin typeface="Microsoft Sans Serif"/>
                <a:cs typeface="Microsoft Sans Serif"/>
              </a:rPr>
              <a:t>poco</a:t>
            </a:r>
            <a:r>
              <a:rPr sz="750" spc="-5" dirty="0">
                <a:latin typeface="Microsoft Sans Serif"/>
                <a:cs typeface="Microsoft Sans Serif"/>
              </a:rPr>
              <a:t> </a:t>
            </a:r>
            <a:r>
              <a:rPr sz="750" spc="30" dirty="0">
                <a:latin typeface="Microsoft Sans Serif"/>
                <a:cs typeface="Microsoft Sans Serif"/>
              </a:rPr>
              <a:t>tiempo.</a:t>
            </a:r>
            <a:endParaRPr sz="750">
              <a:latin typeface="Microsoft Sans Serif"/>
              <a:cs typeface="Microsoft Sans Serif"/>
            </a:endParaRPr>
          </a:p>
          <a:p>
            <a:pPr marL="12700" marR="5080" indent="154940">
              <a:lnSpc>
                <a:spcPts val="1200"/>
              </a:lnSpc>
              <a:spcBef>
                <a:spcPts val="75"/>
              </a:spcBef>
            </a:pPr>
            <a:r>
              <a:rPr sz="750" spc="5" dirty="0">
                <a:latin typeface="Microsoft Sans Serif"/>
                <a:cs typeface="Microsoft Sans Serif"/>
              </a:rPr>
              <a:t>Hay </a:t>
            </a:r>
            <a:r>
              <a:rPr sz="750" spc="10" dirty="0">
                <a:latin typeface="Microsoft Sans Serif"/>
                <a:cs typeface="Microsoft Sans Serif"/>
              </a:rPr>
              <a:t>varias </a:t>
            </a:r>
            <a:r>
              <a:rPr sz="750" spc="25" dirty="0">
                <a:latin typeface="Microsoft Sans Serif"/>
                <a:cs typeface="Microsoft Sans Serif"/>
              </a:rPr>
              <a:t>fuentes de corrientes </a:t>
            </a:r>
            <a:r>
              <a:rPr sz="750" spc="15" dirty="0">
                <a:latin typeface="Microsoft Sans Serif"/>
                <a:cs typeface="Microsoft Sans Serif"/>
              </a:rPr>
              <a:t>trifásicas </a:t>
            </a:r>
            <a:r>
              <a:rPr sz="750" spc="20" dirty="0">
                <a:latin typeface="Microsoft Sans Serif"/>
                <a:cs typeface="Microsoft Sans Serif"/>
              </a:rPr>
              <a:t>desequilibradas </a:t>
            </a:r>
            <a:r>
              <a:rPr sz="750" spc="25" dirty="0">
                <a:latin typeface="Microsoft Sans Serif"/>
                <a:cs typeface="Microsoft Sans Serif"/>
              </a:rPr>
              <a:t>en </a:t>
            </a:r>
            <a:r>
              <a:rPr sz="750" spc="45" dirty="0">
                <a:latin typeface="Microsoft Sans Serif"/>
                <a:cs typeface="Microsoft Sans Serif"/>
              </a:rPr>
              <a:t>un </a:t>
            </a:r>
            <a:r>
              <a:rPr sz="750" spc="50" dirty="0">
                <a:latin typeface="Microsoft Sans Serif"/>
                <a:cs typeface="Microsoft Sans Serif"/>
              </a:rPr>
              <a:t> </a:t>
            </a:r>
            <a:r>
              <a:rPr sz="750" spc="25" dirty="0">
                <a:latin typeface="Microsoft Sans Serif"/>
                <a:cs typeface="Microsoft Sans Serif"/>
              </a:rPr>
              <a:t>generador. </a:t>
            </a:r>
            <a:r>
              <a:rPr sz="750" spc="-15" dirty="0">
                <a:latin typeface="Microsoft Sans Serif"/>
                <a:cs typeface="Microsoft Sans Serif"/>
              </a:rPr>
              <a:t>Las </a:t>
            </a:r>
            <a:r>
              <a:rPr sz="750" dirty="0">
                <a:latin typeface="Microsoft Sans Serif"/>
                <a:cs typeface="Microsoft Sans Serif"/>
              </a:rPr>
              <a:t>causas </a:t>
            </a:r>
            <a:r>
              <a:rPr sz="750" spc="20" dirty="0">
                <a:latin typeface="Microsoft Sans Serif"/>
                <a:cs typeface="Microsoft Sans Serif"/>
              </a:rPr>
              <a:t>más </a:t>
            </a:r>
            <a:r>
              <a:rPr sz="750" spc="25" dirty="0">
                <a:latin typeface="Microsoft Sans Serif"/>
                <a:cs typeface="Microsoft Sans Serif"/>
              </a:rPr>
              <a:t>comunes </a:t>
            </a:r>
            <a:r>
              <a:rPr sz="750" spc="20" dirty="0">
                <a:latin typeface="Microsoft Sans Serif"/>
                <a:cs typeface="Microsoft Sans Serif"/>
              </a:rPr>
              <a:t>son asimetrías del </a:t>
            </a:r>
            <a:r>
              <a:rPr sz="750" spc="15" dirty="0">
                <a:latin typeface="Microsoft Sans Serif"/>
                <a:cs typeface="Microsoft Sans Serif"/>
              </a:rPr>
              <a:t>sistema </a:t>
            </a:r>
            <a:r>
              <a:rPr sz="750" spc="20" dirty="0">
                <a:latin typeface="Microsoft Sans Serif"/>
                <a:cs typeface="Microsoft Sans Serif"/>
              </a:rPr>
              <a:t> </a:t>
            </a:r>
            <a:r>
              <a:rPr sz="750" spc="30" dirty="0">
                <a:latin typeface="Microsoft Sans Serif"/>
                <a:cs typeface="Microsoft Sans Serif"/>
              </a:rPr>
              <a:t>(transformadores </a:t>
            </a:r>
            <a:r>
              <a:rPr sz="750" spc="15" dirty="0">
                <a:latin typeface="Microsoft Sans Serif"/>
                <a:cs typeface="Microsoft Sans Serif"/>
              </a:rPr>
              <a:t>elevadores </a:t>
            </a:r>
            <a:r>
              <a:rPr sz="750" spc="20" dirty="0">
                <a:latin typeface="Microsoft Sans Serif"/>
                <a:cs typeface="Microsoft Sans Serif"/>
              </a:rPr>
              <a:t>monofásicos con </a:t>
            </a:r>
            <a:r>
              <a:rPr sz="750" spc="25" dirty="0">
                <a:latin typeface="Microsoft Sans Serif"/>
                <a:cs typeface="Microsoft Sans Serif"/>
              </a:rPr>
              <a:t>diferentes </a:t>
            </a:r>
            <a:r>
              <a:rPr sz="750" spc="20" dirty="0">
                <a:latin typeface="Microsoft Sans Serif"/>
                <a:cs typeface="Microsoft Sans Serif"/>
              </a:rPr>
              <a:t>impedancias </a:t>
            </a:r>
            <a:r>
              <a:rPr sz="750" spc="25" dirty="0">
                <a:latin typeface="Microsoft Sans Serif"/>
                <a:cs typeface="Microsoft Sans Serif"/>
              </a:rPr>
              <a:t> </a:t>
            </a:r>
            <a:r>
              <a:rPr sz="750" spc="35" dirty="0">
                <a:latin typeface="Microsoft Sans Serif"/>
                <a:cs typeface="Microsoft Sans Serif"/>
              </a:rPr>
              <a:t>o</a:t>
            </a:r>
            <a:r>
              <a:rPr sz="750" dirty="0">
                <a:latin typeface="Microsoft Sans Serif"/>
                <a:cs typeface="Microsoft Sans Serif"/>
              </a:rPr>
              <a:t> </a:t>
            </a:r>
            <a:r>
              <a:rPr sz="750" spc="10" dirty="0">
                <a:latin typeface="Microsoft Sans Serif"/>
                <a:cs typeface="Microsoft Sans Serif"/>
              </a:rPr>
              <a:t>líneas</a:t>
            </a:r>
            <a:r>
              <a:rPr sz="750" dirty="0">
                <a:latin typeface="Microsoft Sans Serif"/>
                <a:cs typeface="Microsoft Sans Serif"/>
              </a:rPr>
              <a:t> </a:t>
            </a:r>
            <a:r>
              <a:rPr sz="750" spc="25" dirty="0">
                <a:latin typeface="Microsoft Sans Serif"/>
                <a:cs typeface="Microsoft Sans Serif"/>
              </a:rPr>
              <a:t>de</a:t>
            </a:r>
            <a:r>
              <a:rPr sz="750" dirty="0">
                <a:latin typeface="Microsoft Sans Serif"/>
                <a:cs typeface="Microsoft Sans Serif"/>
              </a:rPr>
              <a:t> </a:t>
            </a:r>
            <a:r>
              <a:rPr sz="750" spc="30" dirty="0">
                <a:latin typeface="Microsoft Sans Serif"/>
                <a:cs typeface="Microsoft Sans Serif"/>
              </a:rPr>
              <a:t>transmisión</a:t>
            </a:r>
            <a:r>
              <a:rPr sz="750" dirty="0">
                <a:latin typeface="Microsoft Sans Serif"/>
                <a:cs typeface="Microsoft Sans Serif"/>
              </a:rPr>
              <a:t> </a:t>
            </a:r>
            <a:r>
              <a:rPr sz="750" spc="40" dirty="0">
                <a:latin typeface="Microsoft Sans Serif"/>
                <a:cs typeface="Microsoft Sans Serif"/>
              </a:rPr>
              <a:t>no</a:t>
            </a:r>
            <a:r>
              <a:rPr sz="750" dirty="0">
                <a:latin typeface="Microsoft Sans Serif"/>
                <a:cs typeface="Microsoft Sans Serif"/>
              </a:rPr>
              <a:t> </a:t>
            </a:r>
            <a:r>
              <a:rPr sz="750" spc="15" dirty="0">
                <a:latin typeface="Microsoft Sans Serif"/>
                <a:cs typeface="Microsoft Sans Serif"/>
              </a:rPr>
              <a:t>transpuestas),</a:t>
            </a:r>
            <a:r>
              <a:rPr sz="750" dirty="0">
                <a:latin typeface="Microsoft Sans Serif"/>
                <a:cs typeface="Microsoft Sans Serif"/>
              </a:rPr>
              <a:t> </a:t>
            </a:r>
            <a:r>
              <a:rPr sz="750" spc="10" dirty="0">
                <a:latin typeface="Microsoft Sans Serif"/>
                <a:cs typeface="Microsoft Sans Serif"/>
              </a:rPr>
              <a:t>cargas</a:t>
            </a:r>
            <a:r>
              <a:rPr sz="750" dirty="0">
                <a:latin typeface="Microsoft Sans Serif"/>
                <a:cs typeface="Microsoft Sans Serif"/>
              </a:rPr>
              <a:t> </a:t>
            </a:r>
            <a:r>
              <a:rPr sz="750" spc="20" dirty="0">
                <a:latin typeface="Microsoft Sans Serif"/>
                <a:cs typeface="Microsoft Sans Serif"/>
              </a:rPr>
              <a:t>desequilibradas,</a:t>
            </a:r>
            <a:r>
              <a:rPr sz="750" dirty="0">
                <a:latin typeface="Microsoft Sans Serif"/>
                <a:cs typeface="Microsoft Sans Serif"/>
              </a:rPr>
              <a:t> </a:t>
            </a:r>
            <a:r>
              <a:rPr sz="750" spc="10" dirty="0">
                <a:latin typeface="Microsoft Sans Serif"/>
                <a:cs typeface="Microsoft Sans Serif"/>
              </a:rPr>
              <a:t>fallas </a:t>
            </a:r>
            <a:r>
              <a:rPr sz="750" spc="-185" dirty="0">
                <a:latin typeface="Microsoft Sans Serif"/>
                <a:cs typeface="Microsoft Sans Serif"/>
              </a:rPr>
              <a:t> </a:t>
            </a:r>
            <a:r>
              <a:rPr sz="750" spc="20" dirty="0">
                <a:latin typeface="Microsoft Sans Serif"/>
                <a:cs typeface="Microsoft Sans Serif"/>
              </a:rPr>
              <a:t>del </a:t>
            </a:r>
            <a:r>
              <a:rPr sz="750" spc="15" dirty="0">
                <a:latin typeface="Microsoft Sans Serif"/>
                <a:cs typeface="Microsoft Sans Serif"/>
              </a:rPr>
              <a:t>sistema </a:t>
            </a:r>
            <a:r>
              <a:rPr sz="750" spc="25" dirty="0">
                <a:latin typeface="Microsoft Sans Serif"/>
                <a:cs typeface="Microsoft Sans Serif"/>
              </a:rPr>
              <a:t>desequilibrado </a:t>
            </a:r>
            <a:r>
              <a:rPr sz="750" spc="5" dirty="0">
                <a:latin typeface="Microsoft Sans Serif"/>
                <a:cs typeface="Microsoft Sans Serif"/>
              </a:rPr>
              <a:t>y </a:t>
            </a:r>
            <a:r>
              <a:rPr sz="750" spc="20" dirty="0">
                <a:latin typeface="Microsoft Sans Serif"/>
                <a:cs typeface="Microsoft Sans Serif"/>
              </a:rPr>
              <a:t>circuitos abiertos. </a:t>
            </a:r>
            <a:r>
              <a:rPr sz="750" spc="-15" dirty="0">
                <a:latin typeface="Microsoft Sans Serif"/>
                <a:cs typeface="Microsoft Sans Serif"/>
              </a:rPr>
              <a:t>La </a:t>
            </a:r>
            <a:r>
              <a:rPr sz="750" spc="35" dirty="0">
                <a:latin typeface="Microsoft Sans Serif"/>
                <a:cs typeface="Microsoft Sans Serif"/>
              </a:rPr>
              <a:t>fuente </a:t>
            </a:r>
            <a:r>
              <a:rPr sz="750" spc="20" dirty="0">
                <a:latin typeface="Microsoft Sans Serif"/>
                <a:cs typeface="Microsoft Sans Serif"/>
              </a:rPr>
              <a:t>más alta </a:t>
            </a:r>
            <a:r>
              <a:rPr sz="750" spc="25" dirty="0">
                <a:latin typeface="Microsoft Sans Serif"/>
                <a:cs typeface="Microsoft Sans Serif"/>
              </a:rPr>
              <a:t>de </a:t>
            </a:r>
            <a:r>
              <a:rPr sz="750" spc="30" dirty="0">
                <a:latin typeface="Microsoft Sans Serif"/>
                <a:cs typeface="Microsoft Sans Serif"/>
              </a:rPr>
              <a:t> corriente </a:t>
            </a:r>
            <a:r>
              <a:rPr sz="750" spc="25" dirty="0">
                <a:latin typeface="Microsoft Sans Serif"/>
                <a:cs typeface="Microsoft Sans Serif"/>
              </a:rPr>
              <a:t>de </a:t>
            </a:r>
            <a:r>
              <a:rPr sz="750" spc="5" dirty="0">
                <a:latin typeface="Microsoft Sans Serif"/>
                <a:cs typeface="Microsoft Sans Serif"/>
              </a:rPr>
              <a:t>secuencia </a:t>
            </a:r>
            <a:r>
              <a:rPr sz="750" spc="20" dirty="0">
                <a:latin typeface="Microsoft Sans Serif"/>
                <a:cs typeface="Microsoft Sans Serif"/>
              </a:rPr>
              <a:t>negativa </a:t>
            </a:r>
            <a:r>
              <a:rPr sz="750" spc="-5" dirty="0">
                <a:latin typeface="Microsoft Sans Serif"/>
                <a:cs typeface="Microsoft Sans Serif"/>
              </a:rPr>
              <a:t>es </a:t>
            </a:r>
            <a:r>
              <a:rPr sz="750" spc="10" dirty="0">
                <a:latin typeface="Microsoft Sans Serif"/>
                <a:cs typeface="Microsoft Sans Serif"/>
              </a:rPr>
              <a:t>la </a:t>
            </a:r>
            <a:r>
              <a:rPr sz="750" spc="20" dirty="0">
                <a:latin typeface="Microsoft Sans Serif"/>
                <a:cs typeface="Microsoft Sans Serif"/>
              </a:rPr>
              <a:t>falla </a:t>
            </a:r>
            <a:r>
              <a:rPr sz="750" spc="25" dirty="0">
                <a:latin typeface="Microsoft Sans Serif"/>
                <a:cs typeface="Microsoft Sans Serif"/>
              </a:rPr>
              <a:t>de </a:t>
            </a:r>
            <a:r>
              <a:rPr sz="750" spc="10" dirty="0">
                <a:latin typeface="Microsoft Sans Serif"/>
                <a:cs typeface="Microsoft Sans Serif"/>
              </a:rPr>
              <a:t>fase </a:t>
            </a:r>
            <a:r>
              <a:rPr sz="750" dirty="0">
                <a:latin typeface="Microsoft Sans Serif"/>
                <a:cs typeface="Microsoft Sans Serif"/>
              </a:rPr>
              <a:t>a </a:t>
            </a:r>
            <a:r>
              <a:rPr sz="750" spc="10" dirty="0">
                <a:latin typeface="Microsoft Sans Serif"/>
                <a:cs typeface="Microsoft Sans Serif"/>
              </a:rPr>
              <a:t>fase </a:t>
            </a:r>
            <a:r>
              <a:rPr sz="750" spc="20" dirty="0">
                <a:latin typeface="Microsoft Sans Serif"/>
                <a:cs typeface="Microsoft Sans Serif"/>
              </a:rPr>
              <a:t>del </a:t>
            </a:r>
            <a:r>
              <a:rPr sz="750" spc="25" dirty="0">
                <a:latin typeface="Microsoft Sans Serif"/>
                <a:cs typeface="Microsoft Sans Serif"/>
              </a:rPr>
              <a:t>generador. </a:t>
            </a:r>
            <a:r>
              <a:rPr sz="750" spc="-185" dirty="0">
                <a:latin typeface="Microsoft Sans Serif"/>
                <a:cs typeface="Microsoft Sans Serif"/>
              </a:rPr>
              <a:t> </a:t>
            </a:r>
            <a:r>
              <a:rPr sz="750" spc="10" dirty="0">
                <a:latin typeface="Microsoft Sans Serif"/>
                <a:cs typeface="Microsoft Sans Serif"/>
              </a:rPr>
              <a:t>Tenga </a:t>
            </a:r>
            <a:r>
              <a:rPr sz="750" spc="25" dirty="0">
                <a:latin typeface="Microsoft Sans Serif"/>
                <a:cs typeface="Microsoft Sans Serif"/>
              </a:rPr>
              <a:t>en </a:t>
            </a:r>
            <a:r>
              <a:rPr sz="750" spc="20" dirty="0">
                <a:latin typeface="Microsoft Sans Serif"/>
                <a:cs typeface="Microsoft Sans Serif"/>
              </a:rPr>
              <a:t>cuenta </a:t>
            </a:r>
            <a:r>
              <a:rPr sz="750" spc="30" dirty="0">
                <a:latin typeface="Microsoft Sans Serif"/>
                <a:cs typeface="Microsoft Sans Serif"/>
              </a:rPr>
              <a:t>que </a:t>
            </a:r>
            <a:r>
              <a:rPr sz="750" spc="25" dirty="0">
                <a:latin typeface="Microsoft Sans Serif"/>
                <a:cs typeface="Microsoft Sans Serif"/>
              </a:rPr>
              <a:t>en generadores </a:t>
            </a:r>
            <a:r>
              <a:rPr sz="750" spc="20" dirty="0">
                <a:latin typeface="Microsoft Sans Serif"/>
                <a:cs typeface="Microsoft Sans Serif"/>
              </a:rPr>
              <a:t>con </a:t>
            </a:r>
            <a:r>
              <a:rPr sz="750" spc="30" dirty="0">
                <a:latin typeface="Microsoft Sans Serif"/>
                <a:cs typeface="Microsoft Sans Serif"/>
              </a:rPr>
              <a:t>transformadores </a:t>
            </a:r>
            <a:r>
              <a:rPr sz="750" spc="15" dirty="0">
                <a:latin typeface="Microsoft Sans Serif"/>
                <a:cs typeface="Microsoft Sans Serif"/>
              </a:rPr>
              <a:t>elevadores </a:t>
            </a:r>
            <a:r>
              <a:rPr sz="750" spc="-185" dirty="0">
                <a:latin typeface="Microsoft Sans Serif"/>
                <a:cs typeface="Microsoft Sans Serif"/>
              </a:rPr>
              <a:t> </a:t>
            </a:r>
            <a:r>
              <a:rPr sz="750" spc="20" dirty="0">
                <a:latin typeface="Microsoft Sans Serif"/>
                <a:cs typeface="Microsoft Sans Serif"/>
              </a:rPr>
              <a:t>con </a:t>
            </a:r>
            <a:r>
              <a:rPr sz="750" spc="15" dirty="0">
                <a:latin typeface="Microsoft Sans Serif"/>
                <a:cs typeface="Microsoft Sans Serif"/>
              </a:rPr>
              <a:t>conexiones delta-estrella, </a:t>
            </a:r>
            <a:r>
              <a:rPr sz="750" spc="10" dirty="0">
                <a:latin typeface="Microsoft Sans Serif"/>
                <a:cs typeface="Microsoft Sans Serif"/>
              </a:rPr>
              <a:t>el </a:t>
            </a:r>
            <a:r>
              <a:rPr sz="750" spc="30" dirty="0">
                <a:latin typeface="Microsoft Sans Serif"/>
                <a:cs typeface="Microsoft Sans Serif"/>
              </a:rPr>
              <a:t>generador </a:t>
            </a:r>
            <a:r>
              <a:rPr sz="750" spc="20" dirty="0">
                <a:latin typeface="Microsoft Sans Serif"/>
                <a:cs typeface="Microsoft Sans Serif"/>
              </a:rPr>
              <a:t>considera </a:t>
            </a:r>
            <a:r>
              <a:rPr sz="750" spc="30" dirty="0">
                <a:latin typeface="Microsoft Sans Serif"/>
                <a:cs typeface="Microsoft Sans Serif"/>
              </a:rPr>
              <a:t>una </a:t>
            </a:r>
            <a:r>
              <a:rPr sz="750" spc="20" dirty="0">
                <a:latin typeface="Microsoft Sans Serif"/>
                <a:cs typeface="Microsoft Sans Serif"/>
              </a:rPr>
              <a:t>falla </a:t>
            </a:r>
            <a:r>
              <a:rPr sz="750" spc="25" dirty="0">
                <a:latin typeface="Microsoft Sans Serif"/>
                <a:cs typeface="Microsoft Sans Serif"/>
              </a:rPr>
              <a:t>de </a:t>
            </a:r>
            <a:r>
              <a:rPr sz="750" spc="10" dirty="0">
                <a:latin typeface="Microsoft Sans Serif"/>
                <a:cs typeface="Microsoft Sans Serif"/>
              </a:rPr>
              <a:t>fase </a:t>
            </a:r>
            <a:r>
              <a:rPr sz="750" spc="15" dirty="0">
                <a:latin typeface="Microsoft Sans Serif"/>
                <a:cs typeface="Microsoft Sans Serif"/>
              </a:rPr>
              <a:t> </a:t>
            </a:r>
            <a:r>
              <a:rPr sz="750" dirty="0">
                <a:latin typeface="Microsoft Sans Serif"/>
                <a:cs typeface="Microsoft Sans Serif"/>
              </a:rPr>
              <a:t>a</a:t>
            </a:r>
            <a:r>
              <a:rPr sz="750" spc="25" dirty="0">
                <a:latin typeface="Microsoft Sans Serif"/>
                <a:cs typeface="Microsoft Sans Serif"/>
              </a:rPr>
              <a:t> </a:t>
            </a:r>
            <a:r>
              <a:rPr sz="750" spc="35" dirty="0">
                <a:latin typeface="Microsoft Sans Serif"/>
                <a:cs typeface="Microsoft Sans Serif"/>
              </a:rPr>
              <a:t>tierra</a:t>
            </a:r>
            <a:r>
              <a:rPr sz="750" spc="25" dirty="0">
                <a:latin typeface="Microsoft Sans Serif"/>
                <a:cs typeface="Microsoft Sans Serif"/>
              </a:rPr>
              <a:t> </a:t>
            </a:r>
            <a:r>
              <a:rPr sz="750" spc="20" dirty="0">
                <a:latin typeface="Microsoft Sans Serif"/>
                <a:cs typeface="Microsoft Sans Serif"/>
              </a:rPr>
              <a:t>del</a:t>
            </a:r>
            <a:r>
              <a:rPr sz="750" spc="30" dirty="0">
                <a:latin typeface="Microsoft Sans Serif"/>
                <a:cs typeface="Microsoft Sans Serif"/>
              </a:rPr>
              <a:t> </a:t>
            </a:r>
            <a:r>
              <a:rPr sz="750" spc="15" dirty="0">
                <a:latin typeface="Microsoft Sans Serif"/>
                <a:cs typeface="Microsoft Sans Serif"/>
              </a:rPr>
              <a:t>sistema</a:t>
            </a:r>
            <a:r>
              <a:rPr sz="750" spc="25" dirty="0">
                <a:latin typeface="Microsoft Sans Serif"/>
                <a:cs typeface="Microsoft Sans Serif"/>
              </a:rPr>
              <a:t> en </a:t>
            </a:r>
            <a:r>
              <a:rPr sz="750" spc="10" dirty="0">
                <a:latin typeface="Microsoft Sans Serif"/>
                <a:cs typeface="Microsoft Sans Serif"/>
              </a:rPr>
              <a:t>el</a:t>
            </a:r>
            <a:r>
              <a:rPr sz="750" spc="30" dirty="0">
                <a:latin typeface="Microsoft Sans Serif"/>
                <a:cs typeface="Microsoft Sans Serif"/>
              </a:rPr>
              <a:t> </a:t>
            </a:r>
            <a:r>
              <a:rPr sz="750" spc="25" dirty="0">
                <a:latin typeface="Microsoft Sans Serif"/>
                <a:cs typeface="Microsoft Sans Serif"/>
              </a:rPr>
              <a:t>lado </a:t>
            </a:r>
            <a:r>
              <a:rPr sz="750" spc="20" dirty="0">
                <a:latin typeface="Microsoft Sans Serif"/>
                <a:cs typeface="Microsoft Sans Serif"/>
              </a:rPr>
              <a:t>estrella</a:t>
            </a:r>
            <a:r>
              <a:rPr sz="750" spc="30" dirty="0">
                <a:latin typeface="Microsoft Sans Serif"/>
                <a:cs typeface="Microsoft Sans Serif"/>
              </a:rPr>
              <a:t> </a:t>
            </a:r>
            <a:r>
              <a:rPr sz="750" spc="20" dirty="0">
                <a:latin typeface="Microsoft Sans Serif"/>
                <a:cs typeface="Microsoft Sans Serif"/>
              </a:rPr>
              <a:t>del</a:t>
            </a:r>
            <a:r>
              <a:rPr sz="750" spc="25" dirty="0">
                <a:latin typeface="Microsoft Sans Serif"/>
                <a:cs typeface="Microsoft Sans Serif"/>
              </a:rPr>
              <a:t> </a:t>
            </a:r>
            <a:r>
              <a:rPr sz="750" spc="40" dirty="0">
                <a:latin typeface="Microsoft Sans Serif"/>
                <a:cs typeface="Microsoft Sans Serif"/>
              </a:rPr>
              <a:t>transformador</a:t>
            </a:r>
            <a:r>
              <a:rPr sz="750" spc="25" dirty="0">
                <a:latin typeface="Microsoft Sans Serif"/>
                <a:cs typeface="Microsoft Sans Serif"/>
              </a:rPr>
              <a:t> </a:t>
            </a:r>
            <a:r>
              <a:rPr sz="750" spc="20" dirty="0">
                <a:latin typeface="Microsoft Sans Serif"/>
                <a:cs typeface="Microsoft Sans Serif"/>
              </a:rPr>
              <a:t>elevador </a:t>
            </a:r>
            <a:r>
              <a:rPr sz="750" spc="25" dirty="0">
                <a:latin typeface="Microsoft Sans Serif"/>
                <a:cs typeface="Microsoft Sans Serif"/>
              </a:rPr>
              <a:t> </a:t>
            </a:r>
            <a:r>
              <a:rPr sz="750" spc="30" dirty="0">
                <a:latin typeface="Microsoft Sans Serif"/>
                <a:cs typeface="Microsoft Sans Serif"/>
              </a:rPr>
              <a:t>como una </a:t>
            </a:r>
            <a:r>
              <a:rPr sz="750" spc="20" dirty="0">
                <a:latin typeface="Microsoft Sans Serif"/>
                <a:cs typeface="Microsoft Sans Serif"/>
              </a:rPr>
              <a:t>falla </a:t>
            </a:r>
            <a:r>
              <a:rPr sz="750" spc="25" dirty="0">
                <a:latin typeface="Microsoft Sans Serif"/>
                <a:cs typeface="Microsoft Sans Serif"/>
              </a:rPr>
              <a:t>de </a:t>
            </a:r>
            <a:r>
              <a:rPr sz="750" spc="10" dirty="0">
                <a:latin typeface="Microsoft Sans Serif"/>
                <a:cs typeface="Microsoft Sans Serif"/>
              </a:rPr>
              <a:t>fase </a:t>
            </a:r>
            <a:r>
              <a:rPr sz="750" dirty="0">
                <a:latin typeface="Microsoft Sans Serif"/>
                <a:cs typeface="Microsoft Sans Serif"/>
              </a:rPr>
              <a:t>a </a:t>
            </a:r>
            <a:r>
              <a:rPr sz="750" spc="5" dirty="0">
                <a:latin typeface="Microsoft Sans Serif"/>
                <a:cs typeface="Microsoft Sans Serif"/>
              </a:rPr>
              <a:t>fase. </a:t>
            </a:r>
            <a:r>
              <a:rPr sz="750" spc="-15" dirty="0">
                <a:latin typeface="Microsoft Sans Serif"/>
                <a:cs typeface="Microsoft Sans Serif"/>
              </a:rPr>
              <a:t>La </a:t>
            </a:r>
            <a:r>
              <a:rPr sz="750" spc="20" dirty="0">
                <a:latin typeface="Microsoft Sans Serif"/>
                <a:cs typeface="Microsoft Sans Serif"/>
              </a:rPr>
              <a:t>falla </a:t>
            </a:r>
            <a:r>
              <a:rPr sz="750" spc="10" dirty="0">
                <a:latin typeface="Microsoft Sans Serif"/>
                <a:cs typeface="Microsoft Sans Serif"/>
              </a:rPr>
              <a:t>fase </a:t>
            </a:r>
            <a:r>
              <a:rPr sz="750" dirty="0">
                <a:latin typeface="Microsoft Sans Serif"/>
                <a:cs typeface="Microsoft Sans Serif"/>
              </a:rPr>
              <a:t>a </a:t>
            </a:r>
            <a:r>
              <a:rPr sz="750" spc="35" dirty="0">
                <a:latin typeface="Microsoft Sans Serif"/>
                <a:cs typeface="Microsoft Sans Serif"/>
              </a:rPr>
              <a:t>tierra </a:t>
            </a:r>
            <a:r>
              <a:rPr sz="750" spc="20" dirty="0">
                <a:latin typeface="Microsoft Sans Serif"/>
                <a:cs typeface="Microsoft Sans Serif"/>
              </a:rPr>
              <a:t>del </a:t>
            </a:r>
            <a:r>
              <a:rPr sz="750" spc="30" dirty="0">
                <a:latin typeface="Microsoft Sans Serif"/>
                <a:cs typeface="Microsoft Sans Serif"/>
              </a:rPr>
              <a:t>generador </a:t>
            </a:r>
            <a:r>
              <a:rPr sz="750" spc="40" dirty="0">
                <a:latin typeface="Microsoft Sans Serif"/>
                <a:cs typeface="Microsoft Sans Serif"/>
              </a:rPr>
              <a:t>no </a:t>
            </a:r>
            <a:r>
              <a:rPr sz="750" spc="45" dirty="0">
                <a:latin typeface="Microsoft Sans Serif"/>
                <a:cs typeface="Microsoft Sans Serif"/>
              </a:rPr>
              <a:t> </a:t>
            </a:r>
            <a:r>
              <a:rPr sz="750" spc="10" dirty="0">
                <a:latin typeface="Microsoft Sans Serif"/>
                <a:cs typeface="Microsoft Sans Serif"/>
              </a:rPr>
              <a:t>crea</a:t>
            </a:r>
            <a:r>
              <a:rPr sz="750" spc="5" dirty="0">
                <a:latin typeface="Microsoft Sans Serif"/>
                <a:cs typeface="Microsoft Sans Serif"/>
              </a:rPr>
              <a:t> </a:t>
            </a:r>
            <a:r>
              <a:rPr sz="750" spc="35" dirty="0">
                <a:latin typeface="Microsoft Sans Serif"/>
                <a:cs typeface="Microsoft Sans Serif"/>
              </a:rPr>
              <a:t>tanta</a:t>
            </a:r>
            <a:r>
              <a:rPr sz="750" spc="5" dirty="0">
                <a:latin typeface="Microsoft Sans Serif"/>
                <a:cs typeface="Microsoft Sans Serif"/>
              </a:rPr>
              <a:t> </a:t>
            </a:r>
            <a:r>
              <a:rPr sz="750" spc="30" dirty="0">
                <a:latin typeface="Microsoft Sans Serif"/>
                <a:cs typeface="Microsoft Sans Serif"/>
              </a:rPr>
              <a:t>corriente</a:t>
            </a:r>
            <a:r>
              <a:rPr sz="750" spc="10" dirty="0">
                <a:latin typeface="Microsoft Sans Serif"/>
                <a:cs typeface="Microsoft Sans Serif"/>
              </a:rPr>
              <a:t> </a:t>
            </a:r>
            <a:r>
              <a:rPr sz="750" spc="25" dirty="0">
                <a:latin typeface="Microsoft Sans Serif"/>
                <a:cs typeface="Microsoft Sans Serif"/>
              </a:rPr>
              <a:t>de</a:t>
            </a:r>
            <a:r>
              <a:rPr sz="750" spc="5" dirty="0">
                <a:latin typeface="Microsoft Sans Serif"/>
                <a:cs typeface="Microsoft Sans Serif"/>
              </a:rPr>
              <a:t> secuencia </a:t>
            </a:r>
            <a:r>
              <a:rPr sz="750" spc="20" dirty="0">
                <a:latin typeface="Microsoft Sans Serif"/>
                <a:cs typeface="Microsoft Sans Serif"/>
              </a:rPr>
              <a:t>negativa</a:t>
            </a:r>
            <a:r>
              <a:rPr sz="750" spc="10" dirty="0">
                <a:latin typeface="Microsoft Sans Serif"/>
                <a:cs typeface="Microsoft Sans Serif"/>
              </a:rPr>
              <a:t> </a:t>
            </a:r>
            <a:r>
              <a:rPr sz="750" spc="25" dirty="0">
                <a:latin typeface="Microsoft Sans Serif"/>
                <a:cs typeface="Microsoft Sans Serif"/>
              </a:rPr>
              <a:t>para</a:t>
            </a:r>
            <a:r>
              <a:rPr sz="750" spc="5" dirty="0">
                <a:latin typeface="Microsoft Sans Serif"/>
                <a:cs typeface="Microsoft Sans Serif"/>
              </a:rPr>
              <a:t> </a:t>
            </a:r>
            <a:r>
              <a:rPr sz="750" dirty="0">
                <a:latin typeface="Microsoft Sans Serif"/>
                <a:cs typeface="Microsoft Sans Serif"/>
              </a:rPr>
              <a:t>las</a:t>
            </a:r>
            <a:r>
              <a:rPr sz="750" spc="5" dirty="0">
                <a:latin typeface="Microsoft Sans Serif"/>
                <a:cs typeface="Microsoft Sans Serif"/>
              </a:rPr>
              <a:t> </a:t>
            </a:r>
            <a:r>
              <a:rPr sz="750" spc="20" dirty="0">
                <a:latin typeface="Microsoft Sans Serif"/>
                <a:cs typeface="Microsoft Sans Serif"/>
              </a:rPr>
              <a:t>mismas</a:t>
            </a:r>
            <a:r>
              <a:rPr sz="750" spc="10" dirty="0">
                <a:latin typeface="Microsoft Sans Serif"/>
                <a:cs typeface="Microsoft Sans Serif"/>
              </a:rPr>
              <a:t> </a:t>
            </a:r>
            <a:r>
              <a:rPr sz="750" spc="15" dirty="0">
                <a:latin typeface="Microsoft Sans Serif"/>
                <a:cs typeface="Microsoft Sans Serif"/>
              </a:rPr>
              <a:t>condiciones </a:t>
            </a:r>
            <a:r>
              <a:rPr sz="750" spc="-185" dirty="0">
                <a:latin typeface="Microsoft Sans Serif"/>
                <a:cs typeface="Microsoft Sans Serif"/>
              </a:rPr>
              <a:t> </a:t>
            </a:r>
            <a:r>
              <a:rPr sz="750" spc="30" dirty="0">
                <a:latin typeface="Microsoft Sans Serif"/>
                <a:cs typeface="Microsoft Sans Serif"/>
              </a:rPr>
              <a:t>que </a:t>
            </a:r>
            <a:r>
              <a:rPr sz="750" spc="10" dirty="0">
                <a:latin typeface="Microsoft Sans Serif"/>
                <a:cs typeface="Microsoft Sans Serif"/>
              </a:rPr>
              <a:t>la </a:t>
            </a:r>
            <a:r>
              <a:rPr sz="750" spc="20" dirty="0">
                <a:latin typeface="Microsoft Sans Serif"/>
                <a:cs typeface="Microsoft Sans Serif"/>
              </a:rPr>
              <a:t>falla </a:t>
            </a:r>
            <a:r>
              <a:rPr sz="750" spc="10" dirty="0">
                <a:latin typeface="Microsoft Sans Serif"/>
                <a:cs typeface="Microsoft Sans Serif"/>
              </a:rPr>
              <a:t>fase </a:t>
            </a:r>
            <a:r>
              <a:rPr sz="750" dirty="0">
                <a:latin typeface="Microsoft Sans Serif"/>
                <a:cs typeface="Microsoft Sans Serif"/>
              </a:rPr>
              <a:t>a </a:t>
            </a:r>
            <a:r>
              <a:rPr sz="750" spc="5" dirty="0">
                <a:latin typeface="Microsoft Sans Serif"/>
                <a:cs typeface="Microsoft Sans Serif"/>
              </a:rPr>
              <a:t>fase. </a:t>
            </a:r>
            <a:r>
              <a:rPr sz="750" spc="-15" dirty="0">
                <a:latin typeface="Microsoft Sans Serif"/>
                <a:cs typeface="Microsoft Sans Serif"/>
              </a:rPr>
              <a:t>La </a:t>
            </a:r>
            <a:r>
              <a:rPr sz="750" spc="25" dirty="0">
                <a:latin typeface="Microsoft Sans Serif"/>
                <a:cs typeface="Microsoft Sans Serif"/>
              </a:rPr>
              <a:t>condición de </a:t>
            </a:r>
            <a:r>
              <a:rPr sz="750" spc="30" dirty="0">
                <a:latin typeface="Microsoft Sans Serif"/>
                <a:cs typeface="Microsoft Sans Serif"/>
              </a:rPr>
              <a:t>conductor abierto produce </a:t>
            </a:r>
            <a:r>
              <a:rPr sz="750" spc="35" dirty="0">
                <a:latin typeface="Microsoft Sans Serif"/>
                <a:cs typeface="Microsoft Sans Serif"/>
              </a:rPr>
              <a:t> </a:t>
            </a:r>
            <a:r>
              <a:rPr sz="750" spc="10" dirty="0">
                <a:latin typeface="Microsoft Sans Serif"/>
                <a:cs typeface="Microsoft Sans Serif"/>
              </a:rPr>
              <a:t>niveles </a:t>
            </a:r>
            <a:r>
              <a:rPr sz="750" spc="15" dirty="0">
                <a:latin typeface="Microsoft Sans Serif"/>
                <a:cs typeface="Microsoft Sans Serif"/>
              </a:rPr>
              <a:t>bajos </a:t>
            </a:r>
            <a:r>
              <a:rPr sz="750" spc="25" dirty="0">
                <a:latin typeface="Microsoft Sans Serif"/>
                <a:cs typeface="Microsoft Sans Serif"/>
              </a:rPr>
              <a:t>de </a:t>
            </a:r>
            <a:r>
              <a:rPr sz="750" spc="30" dirty="0">
                <a:latin typeface="Microsoft Sans Serif"/>
                <a:cs typeface="Microsoft Sans Serif"/>
              </a:rPr>
              <a:t>corriente </a:t>
            </a:r>
            <a:r>
              <a:rPr sz="750" spc="25" dirty="0">
                <a:latin typeface="Microsoft Sans Serif"/>
                <a:cs typeface="Microsoft Sans Serif"/>
              </a:rPr>
              <a:t>de </a:t>
            </a:r>
            <a:r>
              <a:rPr sz="750" spc="5" dirty="0">
                <a:latin typeface="Microsoft Sans Serif"/>
                <a:cs typeface="Microsoft Sans Serif"/>
              </a:rPr>
              <a:t>secuencia </a:t>
            </a:r>
            <a:r>
              <a:rPr sz="750" spc="20" dirty="0">
                <a:latin typeface="Microsoft Sans Serif"/>
                <a:cs typeface="Microsoft Sans Serif"/>
              </a:rPr>
              <a:t>negativa </a:t>
            </a:r>
            <a:r>
              <a:rPr sz="750" spc="25" dirty="0">
                <a:latin typeface="Microsoft Sans Serif"/>
                <a:cs typeface="Microsoft Sans Serif"/>
              </a:rPr>
              <a:t>en </a:t>
            </a:r>
            <a:r>
              <a:rPr sz="750" spc="20" dirty="0">
                <a:latin typeface="Microsoft Sans Serif"/>
                <a:cs typeface="Microsoft Sans Serif"/>
              </a:rPr>
              <a:t>relación con </a:t>
            </a:r>
            <a:r>
              <a:rPr sz="750" spc="10" dirty="0">
                <a:latin typeface="Microsoft Sans Serif"/>
                <a:cs typeface="Microsoft Sans Serif"/>
              </a:rPr>
              <a:t>los </a:t>
            </a:r>
            <a:r>
              <a:rPr sz="750" spc="15" dirty="0">
                <a:latin typeface="Microsoft Sans Serif"/>
                <a:cs typeface="Microsoft Sans Serif"/>
              </a:rPr>
              <a:t> </a:t>
            </a:r>
            <a:r>
              <a:rPr sz="750" spc="10" dirty="0">
                <a:latin typeface="Microsoft Sans Serif"/>
                <a:cs typeface="Microsoft Sans Serif"/>
              </a:rPr>
              <a:t>niveles </a:t>
            </a:r>
            <a:r>
              <a:rPr sz="750" spc="30" dirty="0">
                <a:latin typeface="Microsoft Sans Serif"/>
                <a:cs typeface="Microsoft Sans Serif"/>
              </a:rPr>
              <a:t>producidos </a:t>
            </a:r>
            <a:r>
              <a:rPr sz="750" spc="45" dirty="0">
                <a:latin typeface="Microsoft Sans Serif"/>
                <a:cs typeface="Microsoft Sans Serif"/>
              </a:rPr>
              <a:t>por </a:t>
            </a:r>
            <a:r>
              <a:rPr sz="750" spc="10" dirty="0">
                <a:latin typeface="Microsoft Sans Serif"/>
                <a:cs typeface="Microsoft Sans Serif"/>
              </a:rPr>
              <a:t>fallas </a:t>
            </a:r>
            <a:r>
              <a:rPr sz="750" spc="35" dirty="0">
                <a:latin typeface="Microsoft Sans Serif"/>
                <a:cs typeface="Microsoft Sans Serif"/>
              </a:rPr>
              <a:t>entre </a:t>
            </a:r>
            <a:r>
              <a:rPr sz="750" spc="5" dirty="0">
                <a:latin typeface="Microsoft Sans Serif"/>
                <a:cs typeface="Microsoft Sans Serif"/>
              </a:rPr>
              <a:t>fases </a:t>
            </a:r>
            <a:r>
              <a:rPr sz="750" spc="35" dirty="0">
                <a:latin typeface="Microsoft Sans Serif"/>
                <a:cs typeface="Microsoft Sans Serif"/>
              </a:rPr>
              <a:t>o entre </a:t>
            </a:r>
            <a:r>
              <a:rPr sz="750" spc="5" dirty="0">
                <a:latin typeface="Microsoft Sans Serif"/>
                <a:cs typeface="Microsoft Sans Serif"/>
              </a:rPr>
              <a:t>fases y </a:t>
            </a:r>
            <a:r>
              <a:rPr sz="750" spc="35" dirty="0">
                <a:latin typeface="Microsoft Sans Serif"/>
                <a:cs typeface="Microsoft Sans Serif"/>
              </a:rPr>
              <a:t>tierra </a:t>
            </a:r>
            <a:r>
              <a:rPr sz="750" spc="20" dirty="0">
                <a:latin typeface="Microsoft Sans Serif"/>
                <a:cs typeface="Microsoft Sans Serif"/>
              </a:rPr>
              <a:t>[1]. </a:t>
            </a:r>
            <a:r>
              <a:rPr sz="750" spc="-35" dirty="0">
                <a:latin typeface="Microsoft Sans Serif"/>
                <a:cs typeface="Microsoft Sans Serif"/>
              </a:rPr>
              <a:t>Si </a:t>
            </a:r>
            <a:r>
              <a:rPr sz="750" spc="40" dirty="0">
                <a:latin typeface="Microsoft Sans Serif"/>
                <a:cs typeface="Microsoft Sans Serif"/>
              </a:rPr>
              <a:t>no </a:t>
            </a:r>
            <a:r>
              <a:rPr sz="750" spc="-185" dirty="0">
                <a:latin typeface="Microsoft Sans Serif"/>
                <a:cs typeface="Microsoft Sans Serif"/>
              </a:rPr>
              <a:t> </a:t>
            </a:r>
            <a:r>
              <a:rPr sz="750" spc="-5" dirty="0">
                <a:latin typeface="Microsoft Sans Serif"/>
                <a:cs typeface="Microsoft Sans Serif"/>
              </a:rPr>
              <a:t>se </a:t>
            </a:r>
            <a:r>
              <a:rPr sz="750" spc="20" dirty="0">
                <a:latin typeface="Microsoft Sans Serif"/>
                <a:cs typeface="Microsoft Sans Serif"/>
              </a:rPr>
              <a:t>detecta, </a:t>
            </a:r>
            <a:r>
              <a:rPr sz="750" spc="10" dirty="0">
                <a:latin typeface="Microsoft Sans Serif"/>
                <a:cs typeface="Microsoft Sans Serif"/>
              </a:rPr>
              <a:t>la </a:t>
            </a:r>
            <a:r>
              <a:rPr sz="750" spc="25" dirty="0">
                <a:latin typeface="Microsoft Sans Serif"/>
                <a:cs typeface="Microsoft Sans Serif"/>
              </a:rPr>
              <a:t>condición </a:t>
            </a:r>
            <a:r>
              <a:rPr sz="750" spc="20" dirty="0">
                <a:latin typeface="Microsoft Sans Serif"/>
                <a:cs typeface="Microsoft Sans Serif"/>
              </a:rPr>
              <a:t>del </a:t>
            </a:r>
            <a:r>
              <a:rPr sz="750" spc="30" dirty="0">
                <a:latin typeface="Microsoft Sans Serif"/>
                <a:cs typeface="Microsoft Sans Serif"/>
              </a:rPr>
              <a:t>conductor abierto </a:t>
            </a:r>
            <a:r>
              <a:rPr sz="750" spc="25" dirty="0">
                <a:latin typeface="Microsoft Sans Serif"/>
                <a:cs typeface="Microsoft Sans Serif"/>
              </a:rPr>
              <a:t>representa </a:t>
            </a:r>
            <a:r>
              <a:rPr sz="750" spc="30" dirty="0">
                <a:latin typeface="Microsoft Sans Serif"/>
                <a:cs typeface="Microsoft Sans Serif"/>
              </a:rPr>
              <a:t>una </a:t>
            </a:r>
            <a:r>
              <a:rPr sz="750" spc="15" dirty="0">
                <a:latin typeface="Microsoft Sans Serif"/>
                <a:cs typeface="Microsoft Sans Serif"/>
              </a:rPr>
              <a:t>seria </a:t>
            </a:r>
            <a:r>
              <a:rPr sz="750" spc="20" dirty="0">
                <a:latin typeface="Microsoft Sans Serif"/>
                <a:cs typeface="Microsoft Sans Serif"/>
              </a:rPr>
              <a:t> </a:t>
            </a:r>
            <a:r>
              <a:rPr sz="750" spc="15" dirty="0">
                <a:latin typeface="Microsoft Sans Serif"/>
                <a:cs typeface="Microsoft Sans Serif"/>
              </a:rPr>
              <a:t>amenaza </a:t>
            </a:r>
            <a:r>
              <a:rPr sz="750" spc="25" dirty="0">
                <a:latin typeface="Microsoft Sans Serif"/>
                <a:cs typeface="Microsoft Sans Serif"/>
              </a:rPr>
              <a:t>para </a:t>
            </a:r>
            <a:r>
              <a:rPr sz="750" spc="10" dirty="0">
                <a:latin typeface="Microsoft Sans Serif"/>
                <a:cs typeface="Microsoft Sans Serif"/>
              </a:rPr>
              <a:t>el </a:t>
            </a:r>
            <a:r>
              <a:rPr sz="750" spc="30" dirty="0">
                <a:latin typeface="Microsoft Sans Serif"/>
                <a:cs typeface="Microsoft Sans Serif"/>
              </a:rPr>
              <a:t>generador </a:t>
            </a:r>
            <a:r>
              <a:rPr sz="750" spc="5" dirty="0">
                <a:latin typeface="Microsoft Sans Serif"/>
                <a:cs typeface="Microsoft Sans Serif"/>
              </a:rPr>
              <a:t>ya </a:t>
            </a:r>
            <a:r>
              <a:rPr sz="750" spc="30" dirty="0">
                <a:latin typeface="Microsoft Sans Serif"/>
                <a:cs typeface="Microsoft Sans Serif"/>
              </a:rPr>
              <a:t>que </a:t>
            </a:r>
            <a:r>
              <a:rPr sz="750" spc="10" dirty="0">
                <a:latin typeface="Microsoft Sans Serif"/>
                <a:cs typeface="Microsoft Sans Serif"/>
              </a:rPr>
              <a:t>la </a:t>
            </a:r>
            <a:r>
              <a:rPr sz="750" spc="30" dirty="0">
                <a:latin typeface="Microsoft Sans Serif"/>
                <a:cs typeface="Microsoft Sans Serif"/>
              </a:rPr>
              <a:t>corriente </a:t>
            </a:r>
            <a:r>
              <a:rPr sz="750" spc="25" dirty="0">
                <a:latin typeface="Microsoft Sans Serif"/>
                <a:cs typeface="Microsoft Sans Serif"/>
              </a:rPr>
              <a:t>de </a:t>
            </a:r>
            <a:r>
              <a:rPr sz="750" spc="5" dirty="0">
                <a:latin typeface="Microsoft Sans Serif"/>
                <a:cs typeface="Microsoft Sans Serif"/>
              </a:rPr>
              <a:t>secuencia </a:t>
            </a:r>
            <a:r>
              <a:rPr sz="750" spc="20" dirty="0">
                <a:latin typeface="Microsoft Sans Serif"/>
                <a:cs typeface="Microsoft Sans Serif"/>
              </a:rPr>
              <a:t>negativa </a:t>
            </a:r>
            <a:r>
              <a:rPr sz="750" spc="25" dirty="0">
                <a:latin typeface="Microsoft Sans Serif"/>
                <a:cs typeface="Microsoft Sans Serif"/>
              </a:rPr>
              <a:t> </a:t>
            </a:r>
            <a:r>
              <a:rPr sz="750" spc="30" dirty="0">
                <a:latin typeface="Microsoft Sans Serif"/>
                <a:cs typeface="Microsoft Sans Serif"/>
              </a:rPr>
              <a:t>producirá</a:t>
            </a:r>
            <a:r>
              <a:rPr sz="750" spc="25" dirty="0">
                <a:latin typeface="Microsoft Sans Serif"/>
                <a:cs typeface="Microsoft Sans Serif"/>
              </a:rPr>
              <a:t> </a:t>
            </a:r>
            <a:r>
              <a:rPr sz="750" spc="45" dirty="0">
                <a:latin typeface="Microsoft Sans Serif"/>
                <a:cs typeface="Microsoft Sans Serif"/>
              </a:rPr>
              <a:t>un</a:t>
            </a:r>
            <a:r>
              <a:rPr sz="750" spc="30" dirty="0">
                <a:latin typeface="Microsoft Sans Serif"/>
                <a:cs typeface="Microsoft Sans Serif"/>
              </a:rPr>
              <a:t> </a:t>
            </a:r>
            <a:r>
              <a:rPr sz="750" spc="25" dirty="0">
                <a:latin typeface="Microsoft Sans Serif"/>
                <a:cs typeface="Microsoft Sans Serif"/>
              </a:rPr>
              <a:t>calentamiento</a:t>
            </a:r>
            <a:r>
              <a:rPr sz="750" spc="30" dirty="0">
                <a:latin typeface="Microsoft Sans Serif"/>
                <a:cs typeface="Microsoft Sans Serif"/>
              </a:rPr>
              <a:t> </a:t>
            </a:r>
            <a:r>
              <a:rPr sz="750" spc="5" dirty="0">
                <a:latin typeface="Microsoft Sans Serif"/>
                <a:cs typeface="Microsoft Sans Serif"/>
              </a:rPr>
              <a:t>excesivo</a:t>
            </a:r>
            <a:r>
              <a:rPr sz="750" spc="30" dirty="0">
                <a:latin typeface="Microsoft Sans Serif"/>
                <a:cs typeface="Microsoft Sans Serif"/>
              </a:rPr>
              <a:t> </a:t>
            </a:r>
            <a:r>
              <a:rPr sz="750" spc="20" dirty="0">
                <a:latin typeface="Microsoft Sans Serif"/>
                <a:cs typeface="Microsoft Sans Serif"/>
              </a:rPr>
              <a:t>del</a:t>
            </a:r>
            <a:r>
              <a:rPr sz="750" spc="25" dirty="0">
                <a:latin typeface="Microsoft Sans Serif"/>
                <a:cs typeface="Microsoft Sans Serif"/>
              </a:rPr>
              <a:t> </a:t>
            </a:r>
            <a:r>
              <a:rPr sz="750" spc="40" dirty="0">
                <a:latin typeface="Microsoft Sans Serif"/>
                <a:cs typeface="Microsoft Sans Serif"/>
              </a:rPr>
              <a:t>rotor,</a:t>
            </a:r>
            <a:r>
              <a:rPr sz="750" spc="30" dirty="0">
                <a:latin typeface="Microsoft Sans Serif"/>
                <a:cs typeface="Microsoft Sans Serif"/>
              </a:rPr>
              <a:t> </a:t>
            </a:r>
            <a:r>
              <a:rPr sz="750" spc="20" dirty="0">
                <a:latin typeface="Microsoft Sans Serif"/>
                <a:cs typeface="Microsoft Sans Serif"/>
              </a:rPr>
              <a:t>incluso</a:t>
            </a:r>
            <a:r>
              <a:rPr sz="750" spc="30" dirty="0">
                <a:latin typeface="Microsoft Sans Serif"/>
                <a:cs typeface="Microsoft Sans Serif"/>
              </a:rPr>
              <a:t> </a:t>
            </a:r>
            <a:r>
              <a:rPr sz="750" spc="20" dirty="0">
                <a:latin typeface="Microsoft Sans Serif"/>
                <a:cs typeface="Microsoft Sans Serif"/>
              </a:rPr>
              <a:t>con</a:t>
            </a:r>
            <a:r>
              <a:rPr sz="750" spc="30" dirty="0">
                <a:latin typeface="Microsoft Sans Serif"/>
                <a:cs typeface="Microsoft Sans Serif"/>
              </a:rPr>
              <a:t> </a:t>
            </a:r>
            <a:r>
              <a:rPr sz="750" spc="10" dirty="0">
                <a:latin typeface="Microsoft Sans Serif"/>
                <a:cs typeface="Microsoft Sans Serif"/>
              </a:rPr>
              <a:t>niveles </a:t>
            </a:r>
            <a:r>
              <a:rPr sz="750" spc="15" dirty="0">
                <a:latin typeface="Microsoft Sans Serif"/>
                <a:cs typeface="Microsoft Sans Serif"/>
              </a:rPr>
              <a:t> bajos</a:t>
            </a:r>
            <a:r>
              <a:rPr sz="750" spc="-10" dirty="0">
                <a:latin typeface="Microsoft Sans Serif"/>
                <a:cs typeface="Microsoft Sans Serif"/>
              </a:rPr>
              <a:t> </a:t>
            </a:r>
            <a:r>
              <a:rPr sz="750" spc="25" dirty="0">
                <a:latin typeface="Microsoft Sans Serif"/>
                <a:cs typeface="Microsoft Sans Serif"/>
              </a:rPr>
              <a:t>de</a:t>
            </a:r>
            <a:r>
              <a:rPr sz="750" spc="-5" dirty="0">
                <a:latin typeface="Microsoft Sans Serif"/>
                <a:cs typeface="Microsoft Sans Serif"/>
              </a:rPr>
              <a:t> </a:t>
            </a:r>
            <a:r>
              <a:rPr sz="750" spc="30" dirty="0">
                <a:latin typeface="Microsoft Sans Serif"/>
                <a:cs typeface="Microsoft Sans Serif"/>
              </a:rPr>
              <a:t>corriente</a:t>
            </a:r>
            <a:r>
              <a:rPr sz="750" spc="-5" dirty="0">
                <a:latin typeface="Microsoft Sans Serif"/>
                <a:cs typeface="Microsoft Sans Serif"/>
              </a:rPr>
              <a:t> </a:t>
            </a:r>
            <a:r>
              <a:rPr sz="750" spc="25" dirty="0">
                <a:latin typeface="Microsoft Sans Serif"/>
                <a:cs typeface="Microsoft Sans Serif"/>
              </a:rPr>
              <a:t>de</a:t>
            </a:r>
            <a:r>
              <a:rPr sz="750" spc="-5" dirty="0">
                <a:latin typeface="Microsoft Sans Serif"/>
                <a:cs typeface="Microsoft Sans Serif"/>
              </a:rPr>
              <a:t> </a:t>
            </a:r>
            <a:r>
              <a:rPr sz="750" spc="10" dirty="0">
                <a:latin typeface="Microsoft Sans Serif"/>
                <a:cs typeface="Microsoft Sans Serif"/>
              </a:rPr>
              <a:t>carga.</a:t>
            </a:r>
            <a:endParaRPr sz="750">
              <a:latin typeface="Microsoft Sans Serif"/>
              <a:cs typeface="Microsoft Sans Serif"/>
            </a:endParaRPr>
          </a:p>
        </p:txBody>
      </p:sp>
      <p:sp>
        <p:nvSpPr>
          <p:cNvPr id="25" name="object 25"/>
          <p:cNvSpPr txBox="1"/>
          <p:nvPr/>
        </p:nvSpPr>
        <p:spPr>
          <a:xfrm>
            <a:off x="9100126" y="7889186"/>
            <a:ext cx="3504424" cy="105157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sz="600" spc="-5" dirty="0">
                <a:latin typeface="Microsoft Sans Serif"/>
                <a:cs typeface="Microsoft Sans Serif"/>
              </a:rPr>
              <a:t>Fig.</a:t>
            </a:r>
            <a:r>
              <a:rPr sz="600" spc="-10" dirty="0">
                <a:latin typeface="Microsoft Sans Serif"/>
                <a:cs typeface="Microsoft Sans Serif"/>
              </a:rPr>
              <a:t> </a:t>
            </a:r>
            <a:r>
              <a:rPr sz="600" dirty="0">
                <a:latin typeface="Microsoft Sans Serif"/>
                <a:cs typeface="Microsoft Sans Serif"/>
              </a:rPr>
              <a:t>1.</a:t>
            </a:r>
            <a:r>
              <a:rPr sz="600" spc="-5" dirty="0">
                <a:latin typeface="Microsoft Sans Serif"/>
                <a:cs typeface="Microsoft Sans Serif"/>
              </a:rPr>
              <a:t> </a:t>
            </a:r>
            <a:r>
              <a:rPr sz="600" spc="15" dirty="0">
                <a:latin typeface="Microsoft Sans Serif"/>
                <a:cs typeface="Microsoft Sans Serif"/>
              </a:rPr>
              <a:t>Corrientes</a:t>
            </a:r>
            <a:r>
              <a:rPr sz="600" spc="-5" dirty="0">
                <a:latin typeface="Microsoft Sans Serif"/>
                <a:cs typeface="Microsoft Sans Serif"/>
              </a:rPr>
              <a:t> </a:t>
            </a:r>
            <a:r>
              <a:rPr sz="600" spc="20" dirty="0">
                <a:latin typeface="Microsoft Sans Serif"/>
                <a:cs typeface="Microsoft Sans Serif"/>
              </a:rPr>
              <a:t>en</a:t>
            </a:r>
            <a:r>
              <a:rPr sz="600" spc="-10" dirty="0">
                <a:latin typeface="Microsoft Sans Serif"/>
                <a:cs typeface="Microsoft Sans Serif"/>
              </a:rPr>
              <a:t> </a:t>
            </a:r>
            <a:r>
              <a:rPr sz="600" spc="10" dirty="0">
                <a:latin typeface="Microsoft Sans Serif"/>
                <a:cs typeface="Microsoft Sans Serif"/>
              </a:rPr>
              <a:t>la</a:t>
            </a:r>
            <a:r>
              <a:rPr sz="600" spc="-5" dirty="0">
                <a:latin typeface="Microsoft Sans Serif"/>
                <a:cs typeface="Microsoft Sans Serif"/>
              </a:rPr>
              <a:t> </a:t>
            </a:r>
            <a:r>
              <a:rPr sz="600" spc="15" dirty="0">
                <a:latin typeface="Microsoft Sans Serif"/>
                <a:cs typeface="Microsoft Sans Serif"/>
              </a:rPr>
              <a:t>superficie</a:t>
            </a:r>
            <a:r>
              <a:rPr sz="600" spc="-5" dirty="0">
                <a:latin typeface="Microsoft Sans Serif"/>
                <a:cs typeface="Microsoft Sans Serif"/>
              </a:rPr>
              <a:t> </a:t>
            </a:r>
            <a:r>
              <a:rPr sz="600" spc="15" dirty="0">
                <a:latin typeface="Microsoft Sans Serif"/>
                <a:cs typeface="Microsoft Sans Serif"/>
              </a:rPr>
              <a:t>del</a:t>
            </a:r>
            <a:r>
              <a:rPr sz="600" spc="-5" dirty="0">
                <a:latin typeface="Microsoft Sans Serif"/>
                <a:cs typeface="Microsoft Sans Serif"/>
              </a:rPr>
              <a:t> </a:t>
            </a:r>
            <a:r>
              <a:rPr sz="600" spc="40" dirty="0">
                <a:latin typeface="Microsoft Sans Serif"/>
                <a:cs typeface="Microsoft Sans Serif"/>
              </a:rPr>
              <a:t>rotor</a:t>
            </a:r>
            <a:endParaRPr sz="600">
              <a:latin typeface="Microsoft Sans Serif"/>
              <a:cs typeface="Microsoft Sans Serif"/>
            </a:endParaRPr>
          </a:p>
        </p:txBody>
      </p:sp>
      <p:sp>
        <p:nvSpPr>
          <p:cNvPr id="26" name="object 26"/>
          <p:cNvSpPr txBox="1"/>
          <p:nvPr/>
        </p:nvSpPr>
        <p:spPr>
          <a:xfrm>
            <a:off x="9100216" y="8044409"/>
            <a:ext cx="7112564" cy="320857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 marR="5080" indent="153670">
              <a:lnSpc>
                <a:spcPct val="153900"/>
              </a:lnSpc>
              <a:spcBef>
                <a:spcPts val="100"/>
              </a:spcBef>
            </a:pPr>
            <a:r>
              <a:rPr sz="650" dirty="0">
                <a:latin typeface="Microsoft Sans Serif"/>
                <a:cs typeface="Microsoft Sans Serif"/>
              </a:rPr>
              <a:t>Para </a:t>
            </a:r>
            <a:r>
              <a:rPr sz="650" spc="25" dirty="0">
                <a:latin typeface="Microsoft Sans Serif"/>
                <a:cs typeface="Microsoft Sans Serif"/>
              </a:rPr>
              <a:t>una </a:t>
            </a:r>
            <a:r>
              <a:rPr sz="650" spc="30" dirty="0">
                <a:latin typeface="Microsoft Sans Serif"/>
                <a:cs typeface="Microsoft Sans Serif"/>
              </a:rPr>
              <a:t>máquina </a:t>
            </a:r>
            <a:r>
              <a:rPr sz="650" spc="20" dirty="0">
                <a:latin typeface="Microsoft Sans Serif"/>
                <a:cs typeface="Microsoft Sans Serif"/>
              </a:rPr>
              <a:t>de polos </a:t>
            </a:r>
            <a:r>
              <a:rPr sz="650" spc="10" dirty="0">
                <a:latin typeface="Microsoft Sans Serif"/>
                <a:cs typeface="Microsoft Sans Serif"/>
              </a:rPr>
              <a:t>salientes, </a:t>
            </a:r>
            <a:r>
              <a:rPr sz="650" dirty="0">
                <a:latin typeface="Microsoft Sans Serif"/>
                <a:cs typeface="Microsoft Sans Serif"/>
              </a:rPr>
              <a:t>las </a:t>
            </a:r>
            <a:r>
              <a:rPr sz="650" spc="20" dirty="0">
                <a:latin typeface="Microsoft Sans Serif"/>
                <a:cs typeface="Microsoft Sans Serif"/>
              </a:rPr>
              <a:t>corrientes de </a:t>
            </a:r>
            <a:r>
              <a:rPr sz="650" spc="25" dirty="0">
                <a:latin typeface="Microsoft Sans Serif"/>
                <a:cs typeface="Microsoft Sans Serif"/>
              </a:rPr>
              <a:t>doble </a:t>
            </a:r>
            <a:r>
              <a:rPr sz="650" spc="15" dirty="0">
                <a:latin typeface="Microsoft Sans Serif"/>
                <a:cs typeface="Microsoft Sans Serif"/>
              </a:rPr>
              <a:t>frecuencia </a:t>
            </a:r>
            <a:r>
              <a:rPr sz="650" spc="20" dirty="0">
                <a:latin typeface="Microsoft Sans Serif"/>
                <a:cs typeface="Microsoft Sans Serif"/>
              </a:rPr>
              <a:t> </a:t>
            </a:r>
            <a:r>
              <a:rPr sz="650" spc="30" dirty="0">
                <a:latin typeface="Microsoft Sans Serif"/>
                <a:cs typeface="Microsoft Sans Serif"/>
              </a:rPr>
              <a:t>también </a:t>
            </a:r>
            <a:r>
              <a:rPr sz="650" spc="-5" dirty="0">
                <a:latin typeface="Microsoft Sans Serif"/>
                <a:cs typeface="Microsoft Sans Serif"/>
              </a:rPr>
              <a:t>se </a:t>
            </a:r>
            <a:r>
              <a:rPr sz="650" spc="20" dirty="0">
                <a:latin typeface="Microsoft Sans Serif"/>
                <a:cs typeface="Microsoft Sans Serif"/>
              </a:rPr>
              <a:t>concentran en </a:t>
            </a:r>
            <a:r>
              <a:rPr sz="650" spc="10" dirty="0">
                <a:latin typeface="Microsoft Sans Serif"/>
                <a:cs typeface="Microsoft Sans Serif"/>
              </a:rPr>
              <a:t>la </a:t>
            </a:r>
            <a:r>
              <a:rPr sz="650" spc="15" dirty="0">
                <a:latin typeface="Microsoft Sans Serif"/>
                <a:cs typeface="Microsoft Sans Serif"/>
              </a:rPr>
              <a:t>superficie </a:t>
            </a:r>
            <a:r>
              <a:rPr sz="650" spc="20" dirty="0">
                <a:latin typeface="Microsoft Sans Serif"/>
                <a:cs typeface="Microsoft Sans Serif"/>
              </a:rPr>
              <a:t>de </a:t>
            </a:r>
            <a:r>
              <a:rPr sz="650" dirty="0">
                <a:latin typeface="Microsoft Sans Serif"/>
                <a:cs typeface="Microsoft Sans Serif"/>
              </a:rPr>
              <a:t>las </a:t>
            </a:r>
            <a:r>
              <a:rPr sz="650" spc="5" dirty="0">
                <a:latin typeface="Microsoft Sans Serif"/>
                <a:cs typeface="Microsoft Sans Serif"/>
              </a:rPr>
              <a:t>caras </a:t>
            </a:r>
            <a:r>
              <a:rPr sz="650" spc="20" dirty="0">
                <a:latin typeface="Microsoft Sans Serif"/>
                <a:cs typeface="Microsoft Sans Serif"/>
              </a:rPr>
              <a:t>de </a:t>
            </a:r>
            <a:r>
              <a:rPr sz="650" spc="10" dirty="0">
                <a:latin typeface="Microsoft Sans Serif"/>
                <a:cs typeface="Microsoft Sans Serif"/>
              </a:rPr>
              <a:t>los </a:t>
            </a:r>
            <a:r>
              <a:rPr sz="650" spc="20" dirty="0">
                <a:latin typeface="Microsoft Sans Serif"/>
                <a:cs typeface="Microsoft Sans Serif"/>
              </a:rPr>
              <a:t>polos </a:t>
            </a:r>
            <a:r>
              <a:rPr sz="650" spc="5" dirty="0">
                <a:latin typeface="Microsoft Sans Serif"/>
                <a:cs typeface="Microsoft Sans Serif"/>
              </a:rPr>
              <a:t>y </a:t>
            </a:r>
            <a:r>
              <a:rPr sz="650" spc="10" dirty="0">
                <a:latin typeface="Microsoft Sans Serif"/>
                <a:cs typeface="Microsoft Sans Serif"/>
              </a:rPr>
              <a:t>los </a:t>
            </a:r>
            <a:r>
              <a:rPr sz="650" spc="15" dirty="0">
                <a:latin typeface="Microsoft Sans Serif"/>
                <a:cs typeface="Microsoft Sans Serif"/>
              </a:rPr>
              <a:t>dientes. </a:t>
            </a:r>
            <a:r>
              <a:rPr sz="650" spc="20" dirty="0">
                <a:latin typeface="Microsoft Sans Serif"/>
                <a:cs typeface="Microsoft Sans Serif"/>
              </a:rPr>
              <a:t> </a:t>
            </a:r>
            <a:r>
              <a:rPr sz="650" spc="15" dirty="0">
                <a:latin typeface="Microsoft Sans Serif"/>
                <a:cs typeface="Microsoft Sans Serif"/>
              </a:rPr>
              <a:t>Gran</a:t>
            </a:r>
            <a:r>
              <a:rPr sz="650" spc="-5" dirty="0">
                <a:latin typeface="Microsoft Sans Serif"/>
                <a:cs typeface="Microsoft Sans Serif"/>
              </a:rPr>
              <a:t> </a:t>
            </a:r>
            <a:r>
              <a:rPr sz="650" spc="30" dirty="0">
                <a:latin typeface="Microsoft Sans Serif"/>
                <a:cs typeface="Microsoft Sans Serif"/>
              </a:rPr>
              <a:t>parte</a:t>
            </a:r>
            <a:r>
              <a:rPr sz="650" spc="-5" dirty="0">
                <a:latin typeface="Microsoft Sans Serif"/>
                <a:cs typeface="Microsoft Sans Serif"/>
              </a:rPr>
              <a:t> </a:t>
            </a:r>
            <a:r>
              <a:rPr sz="650" spc="20" dirty="0">
                <a:latin typeface="Microsoft Sans Serif"/>
                <a:cs typeface="Microsoft Sans Serif"/>
              </a:rPr>
              <a:t>de</a:t>
            </a:r>
            <a:r>
              <a:rPr sz="650" spc="-5" dirty="0">
                <a:latin typeface="Microsoft Sans Serif"/>
                <a:cs typeface="Microsoft Sans Serif"/>
              </a:rPr>
              <a:t> </a:t>
            </a:r>
            <a:r>
              <a:rPr sz="650" spc="10" dirty="0">
                <a:latin typeface="Microsoft Sans Serif"/>
                <a:cs typeface="Microsoft Sans Serif"/>
              </a:rPr>
              <a:t>la</a:t>
            </a:r>
            <a:r>
              <a:rPr sz="650" spc="-5" dirty="0">
                <a:latin typeface="Microsoft Sans Serif"/>
                <a:cs typeface="Microsoft Sans Serif"/>
              </a:rPr>
              <a:t> </a:t>
            </a:r>
            <a:r>
              <a:rPr sz="650" spc="25" dirty="0">
                <a:latin typeface="Microsoft Sans Serif"/>
                <a:cs typeface="Microsoft Sans Serif"/>
              </a:rPr>
              <a:t>corriente</a:t>
            </a:r>
            <a:r>
              <a:rPr sz="650" spc="-5" dirty="0">
                <a:latin typeface="Microsoft Sans Serif"/>
                <a:cs typeface="Microsoft Sans Serif"/>
              </a:rPr>
              <a:t> </a:t>
            </a:r>
            <a:r>
              <a:rPr sz="650" spc="10" dirty="0">
                <a:latin typeface="Microsoft Sans Serif"/>
                <a:cs typeface="Microsoft Sans Serif"/>
              </a:rPr>
              <a:t>aparece</a:t>
            </a:r>
            <a:r>
              <a:rPr sz="650" spc="-5" dirty="0">
                <a:latin typeface="Microsoft Sans Serif"/>
                <a:cs typeface="Microsoft Sans Serif"/>
              </a:rPr>
              <a:t> </a:t>
            </a:r>
            <a:r>
              <a:rPr sz="650" spc="20" dirty="0">
                <a:latin typeface="Microsoft Sans Serif"/>
                <a:cs typeface="Microsoft Sans Serif"/>
              </a:rPr>
              <a:t>en</a:t>
            </a:r>
            <a:r>
              <a:rPr sz="650" spc="-5" dirty="0">
                <a:latin typeface="Microsoft Sans Serif"/>
                <a:cs typeface="Microsoft Sans Serif"/>
              </a:rPr>
              <a:t> </a:t>
            </a:r>
            <a:r>
              <a:rPr sz="650" spc="10" dirty="0">
                <a:latin typeface="Microsoft Sans Serif"/>
                <a:cs typeface="Microsoft Sans Serif"/>
              </a:rPr>
              <a:t>los</a:t>
            </a:r>
            <a:r>
              <a:rPr sz="650" spc="-5" dirty="0">
                <a:latin typeface="Microsoft Sans Serif"/>
                <a:cs typeface="Microsoft Sans Serif"/>
              </a:rPr>
              <a:t> </a:t>
            </a:r>
            <a:r>
              <a:rPr sz="650" spc="15" dirty="0">
                <a:latin typeface="Microsoft Sans Serif"/>
                <a:cs typeface="Microsoft Sans Serif"/>
              </a:rPr>
              <a:t>devanados</a:t>
            </a:r>
            <a:r>
              <a:rPr sz="650" spc="-5" dirty="0">
                <a:latin typeface="Microsoft Sans Serif"/>
                <a:cs typeface="Microsoft Sans Serif"/>
              </a:rPr>
              <a:t> </a:t>
            </a:r>
            <a:r>
              <a:rPr sz="650" spc="20" dirty="0">
                <a:latin typeface="Microsoft Sans Serif"/>
                <a:cs typeface="Microsoft Sans Serif"/>
              </a:rPr>
              <a:t>del</a:t>
            </a:r>
            <a:r>
              <a:rPr sz="650" spc="-5" dirty="0">
                <a:latin typeface="Microsoft Sans Serif"/>
                <a:cs typeface="Microsoft Sans Serif"/>
              </a:rPr>
              <a:t> </a:t>
            </a:r>
            <a:r>
              <a:rPr sz="650" spc="30" dirty="0">
                <a:latin typeface="Microsoft Sans Serif"/>
                <a:cs typeface="Microsoft Sans Serif"/>
              </a:rPr>
              <a:t>amortizador</a:t>
            </a:r>
            <a:r>
              <a:rPr sz="650" spc="-5" dirty="0">
                <a:latin typeface="Microsoft Sans Serif"/>
                <a:cs typeface="Microsoft Sans Serif"/>
              </a:rPr>
              <a:t> </a:t>
            </a:r>
            <a:r>
              <a:rPr sz="650" spc="20" dirty="0">
                <a:latin typeface="Microsoft Sans Serif"/>
                <a:cs typeface="Microsoft Sans Serif"/>
              </a:rPr>
              <a:t>de</a:t>
            </a:r>
            <a:r>
              <a:rPr sz="650" spc="-5" dirty="0">
                <a:latin typeface="Microsoft Sans Serif"/>
                <a:cs typeface="Microsoft Sans Serif"/>
              </a:rPr>
              <a:t> </a:t>
            </a:r>
            <a:r>
              <a:rPr sz="650" spc="10" dirty="0">
                <a:latin typeface="Microsoft Sans Serif"/>
                <a:cs typeface="Microsoft Sans Serif"/>
              </a:rPr>
              <a:t>la</a:t>
            </a:r>
            <a:r>
              <a:rPr sz="650" spc="-5" dirty="0">
                <a:latin typeface="Microsoft Sans Serif"/>
                <a:cs typeface="Microsoft Sans Serif"/>
              </a:rPr>
              <a:t> </a:t>
            </a:r>
            <a:r>
              <a:rPr sz="650" spc="10" dirty="0">
                <a:latin typeface="Microsoft Sans Serif"/>
                <a:cs typeface="Microsoft Sans Serif"/>
              </a:rPr>
              <a:t>cara </a:t>
            </a:r>
            <a:r>
              <a:rPr sz="650" spc="-155" dirty="0">
                <a:latin typeface="Microsoft Sans Serif"/>
                <a:cs typeface="Microsoft Sans Serif"/>
              </a:rPr>
              <a:t> </a:t>
            </a:r>
            <a:r>
              <a:rPr sz="650" spc="20" dirty="0">
                <a:latin typeface="Microsoft Sans Serif"/>
                <a:cs typeface="Microsoft Sans Serif"/>
              </a:rPr>
              <a:t>del</a:t>
            </a:r>
            <a:r>
              <a:rPr sz="650" spc="-10" dirty="0">
                <a:latin typeface="Microsoft Sans Serif"/>
                <a:cs typeface="Microsoft Sans Serif"/>
              </a:rPr>
              <a:t> </a:t>
            </a:r>
            <a:r>
              <a:rPr sz="650" spc="20" dirty="0">
                <a:latin typeface="Microsoft Sans Serif"/>
                <a:cs typeface="Microsoft Sans Serif"/>
              </a:rPr>
              <a:t>polo.</a:t>
            </a:r>
            <a:endParaRPr sz="650">
              <a:latin typeface="Microsoft Sans Serif"/>
              <a:cs typeface="Microsoft Sans Serif"/>
            </a:endParaRPr>
          </a:p>
        </p:txBody>
      </p:sp>
      <p:sp>
        <p:nvSpPr>
          <p:cNvPr id="27" name="object 27"/>
          <p:cNvSpPr txBox="1"/>
          <p:nvPr/>
        </p:nvSpPr>
        <p:spPr>
          <a:xfrm>
            <a:off x="1415277" y="9415126"/>
            <a:ext cx="7416407" cy="143629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 marR="5080">
              <a:lnSpc>
                <a:spcPct val="100000"/>
              </a:lnSpc>
              <a:spcBef>
                <a:spcPts val="100"/>
              </a:spcBef>
            </a:pPr>
            <a:r>
              <a:rPr sz="850" spc="-25" dirty="0">
                <a:latin typeface="Microsoft Sans Serif"/>
                <a:cs typeface="Microsoft Sans Serif"/>
              </a:rPr>
              <a:t>TUTORIAL</a:t>
            </a:r>
            <a:r>
              <a:rPr sz="850" spc="-5" dirty="0">
                <a:latin typeface="Microsoft Sans Serif"/>
                <a:cs typeface="Microsoft Sans Serif"/>
              </a:rPr>
              <a:t> </a:t>
            </a:r>
            <a:r>
              <a:rPr sz="850" spc="-60" dirty="0">
                <a:latin typeface="Microsoft Sans Serif"/>
                <a:cs typeface="Microsoft Sans Serif"/>
              </a:rPr>
              <a:t>SOBRE</a:t>
            </a:r>
            <a:r>
              <a:rPr sz="850" spc="-5" dirty="0">
                <a:latin typeface="Microsoft Sans Serif"/>
                <a:cs typeface="Microsoft Sans Serif"/>
              </a:rPr>
              <a:t> </a:t>
            </a:r>
            <a:r>
              <a:rPr sz="850" spc="-35" dirty="0">
                <a:latin typeface="Microsoft Sans Serif"/>
                <a:cs typeface="Microsoft Sans Serif"/>
              </a:rPr>
              <a:t>PROTECCIÓN</a:t>
            </a:r>
            <a:r>
              <a:rPr sz="850" spc="-5" dirty="0">
                <a:latin typeface="Microsoft Sans Serif"/>
                <a:cs typeface="Microsoft Sans Serif"/>
              </a:rPr>
              <a:t> </a:t>
            </a:r>
            <a:r>
              <a:rPr sz="850" spc="-45" dirty="0">
                <a:latin typeface="Microsoft Sans Serif"/>
                <a:cs typeface="Microsoft Sans Serif"/>
              </a:rPr>
              <a:t>DE</a:t>
            </a:r>
            <a:r>
              <a:rPr sz="850" dirty="0">
                <a:latin typeface="Microsoft Sans Serif"/>
                <a:cs typeface="Microsoft Sans Serif"/>
              </a:rPr>
              <a:t> </a:t>
            </a:r>
            <a:r>
              <a:rPr sz="850" spc="-55" dirty="0">
                <a:latin typeface="Microsoft Sans Serif"/>
                <a:cs typeface="Microsoft Sans Serif"/>
              </a:rPr>
              <a:t>GENERADORES</a:t>
            </a:r>
            <a:r>
              <a:rPr sz="850" spc="-5" dirty="0">
                <a:latin typeface="Microsoft Sans Serif"/>
                <a:cs typeface="Microsoft Sans Serif"/>
              </a:rPr>
              <a:t> </a:t>
            </a:r>
            <a:r>
              <a:rPr sz="850" spc="-30" dirty="0">
                <a:latin typeface="Microsoft Sans Serif"/>
                <a:cs typeface="Microsoft Sans Serif"/>
              </a:rPr>
              <a:t>SÍNCRONOS </a:t>
            </a:r>
            <a:r>
              <a:rPr sz="850" spc="-215" dirty="0">
                <a:latin typeface="Microsoft Sans Serif"/>
                <a:cs typeface="Microsoft Sans Serif"/>
              </a:rPr>
              <a:t> </a:t>
            </a:r>
            <a:r>
              <a:rPr sz="850" spc="-15" dirty="0">
                <a:latin typeface="Microsoft Sans Serif"/>
                <a:cs typeface="Microsoft Sans Serif"/>
              </a:rPr>
              <a:t>PUBLICACIÓN</a:t>
            </a:r>
            <a:r>
              <a:rPr sz="850" spc="-5" dirty="0">
                <a:latin typeface="Microsoft Sans Serif"/>
                <a:cs typeface="Microsoft Sans Serif"/>
              </a:rPr>
              <a:t> </a:t>
            </a:r>
            <a:r>
              <a:rPr sz="850" spc="-55" dirty="0">
                <a:latin typeface="Microsoft Sans Serif"/>
                <a:cs typeface="Microsoft Sans Serif"/>
              </a:rPr>
              <a:t>ESPECIAL</a:t>
            </a:r>
            <a:r>
              <a:rPr sz="850" spc="-5" dirty="0">
                <a:latin typeface="Microsoft Sans Serif"/>
                <a:cs typeface="Microsoft Sans Serif"/>
              </a:rPr>
              <a:t> </a:t>
            </a:r>
            <a:r>
              <a:rPr sz="850" spc="-40" dirty="0">
                <a:latin typeface="Microsoft Sans Serif"/>
                <a:cs typeface="Microsoft Sans Serif"/>
              </a:rPr>
              <a:t>DEL</a:t>
            </a:r>
            <a:r>
              <a:rPr sz="850" spc="-5" dirty="0">
                <a:latin typeface="Microsoft Sans Serif"/>
                <a:cs typeface="Microsoft Sans Serif"/>
              </a:rPr>
              <a:t> </a:t>
            </a:r>
            <a:r>
              <a:rPr sz="850" spc="-60" dirty="0">
                <a:latin typeface="Microsoft Sans Serif"/>
                <a:cs typeface="Microsoft Sans Serif"/>
              </a:rPr>
              <a:t>IEEE</a:t>
            </a:r>
            <a:r>
              <a:rPr sz="850" spc="-5" dirty="0">
                <a:latin typeface="Microsoft Sans Serif"/>
                <a:cs typeface="Microsoft Sans Serif"/>
              </a:rPr>
              <a:t> </a:t>
            </a:r>
            <a:r>
              <a:rPr sz="850" spc="-80" dirty="0">
                <a:latin typeface="Microsoft Sans Serif"/>
                <a:cs typeface="Microsoft Sans Serif"/>
              </a:rPr>
              <a:t>PSRC</a:t>
            </a:r>
            <a:endParaRPr sz="850">
              <a:latin typeface="Microsoft Sans Serif"/>
              <a:cs typeface="Microsoft Sans Serif"/>
            </a:endParaRPr>
          </a:p>
        </p:txBody>
      </p:sp>
      <p:sp>
        <p:nvSpPr>
          <p:cNvPr id="28" name="object 28"/>
          <p:cNvSpPr txBox="1"/>
          <p:nvPr/>
        </p:nvSpPr>
        <p:spPr>
          <a:xfrm>
            <a:off x="13472061" y="9415125"/>
            <a:ext cx="2852914" cy="143629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sz="850" spc="-25" dirty="0">
                <a:latin typeface="Microsoft Sans Serif"/>
                <a:cs typeface="Microsoft Sans Serif"/>
              </a:rPr>
              <a:t>CAPÍTULO</a:t>
            </a:r>
            <a:r>
              <a:rPr sz="850" spc="-20" dirty="0">
                <a:latin typeface="Microsoft Sans Serif"/>
                <a:cs typeface="Microsoft Sans Serif"/>
              </a:rPr>
              <a:t> </a:t>
            </a:r>
            <a:r>
              <a:rPr sz="850" dirty="0">
                <a:latin typeface="Microsoft Sans Serif"/>
                <a:cs typeface="Microsoft Sans Serif"/>
              </a:rPr>
              <a:t>3,</a:t>
            </a:r>
            <a:r>
              <a:rPr sz="850" spc="-15" dirty="0">
                <a:latin typeface="Microsoft Sans Serif"/>
                <a:cs typeface="Microsoft Sans Serif"/>
              </a:rPr>
              <a:t> </a:t>
            </a:r>
            <a:r>
              <a:rPr sz="850" spc="-40" dirty="0">
                <a:latin typeface="Microsoft Sans Serif"/>
                <a:cs typeface="Microsoft Sans Serif"/>
              </a:rPr>
              <a:t>SECCIÓN</a:t>
            </a:r>
            <a:r>
              <a:rPr sz="850" spc="-15" dirty="0">
                <a:latin typeface="Microsoft Sans Serif"/>
                <a:cs typeface="Microsoft Sans Serif"/>
              </a:rPr>
              <a:t> </a:t>
            </a:r>
            <a:r>
              <a:rPr sz="850" spc="10" dirty="0">
                <a:latin typeface="Microsoft Sans Serif"/>
                <a:cs typeface="Microsoft Sans Serif"/>
              </a:rPr>
              <a:t>4</a:t>
            </a:r>
            <a:endParaRPr sz="850">
              <a:latin typeface="Microsoft Sans Serif"/>
              <a:cs typeface="Microsoft Sans Serif"/>
            </a:endParaRPr>
          </a:p>
        </p:txBody>
      </p:sp>
    </p:spTree>
  </p:cSld>
  <p:clrMapOvr>
    <a:masterClrMapping/>
  </p:clrMapOvr>
</p:sld>
</file>

<file path=ppt/slides/slide63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/>
          <p:nvPr/>
        </p:nvSpPr>
        <p:spPr>
          <a:xfrm>
            <a:off x="1444422" y="9413748"/>
            <a:ext cx="15051933" cy="9525"/>
          </a:xfrm>
          <a:custGeom>
            <a:avLst/>
            <a:gdLst/>
            <a:ahLst/>
            <a:cxnLst/>
            <a:rect l="l" t="t" r="r" b="b"/>
            <a:pathLst>
              <a:path w="6543040" h="9525">
                <a:moveTo>
                  <a:pt x="6542531" y="9144"/>
                </a:moveTo>
                <a:lnTo>
                  <a:pt x="0" y="9144"/>
                </a:lnTo>
                <a:lnTo>
                  <a:pt x="0" y="0"/>
                </a:lnTo>
                <a:lnTo>
                  <a:pt x="6542531" y="0"/>
                </a:lnTo>
                <a:lnTo>
                  <a:pt x="6542531" y="9144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graphicFrame>
        <p:nvGraphicFramePr>
          <p:cNvPr id="3" name="object 3"/>
          <p:cNvGraphicFramePr>
            <a:graphicFrameLocks noGrp="1"/>
          </p:cNvGraphicFramePr>
          <p:nvPr/>
        </p:nvGraphicFramePr>
        <p:xfrm>
          <a:off x="9101276" y="905256"/>
          <a:ext cx="7369662" cy="1958339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4602935"/>
                <a:gridCol w="2744813"/>
              </a:tblGrid>
              <a:tr h="475488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  <a:spcBef>
                          <a:spcPts val="50"/>
                        </a:spcBef>
                      </a:pPr>
                      <a:endParaRPr sz="1300">
                        <a:latin typeface="Times New Roman"/>
                        <a:cs typeface="Times New Roman"/>
                      </a:endParaRPr>
                    </a:p>
                    <a:p>
                      <a:pPr marL="612140">
                        <a:lnSpc>
                          <a:spcPct val="100000"/>
                        </a:lnSpc>
                      </a:pPr>
                      <a:r>
                        <a:rPr sz="650" spc="10" dirty="0">
                          <a:latin typeface="Microsoft Sans Serif"/>
                          <a:cs typeface="Microsoft Sans Serif"/>
                        </a:rPr>
                        <a:t>Tipo</a:t>
                      </a:r>
                      <a:r>
                        <a:rPr sz="650" spc="-20" dirty="0"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sz="650" spc="20" dirty="0">
                          <a:latin typeface="Microsoft Sans Serif"/>
                          <a:cs typeface="Microsoft Sans Serif"/>
                        </a:rPr>
                        <a:t>de</a:t>
                      </a:r>
                      <a:r>
                        <a:rPr sz="650" spc="-20" dirty="0"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sz="650" spc="25" dirty="0">
                          <a:latin typeface="Microsoft Sans Serif"/>
                          <a:cs typeface="Microsoft Sans Serif"/>
                        </a:rPr>
                        <a:t>generador</a:t>
                      </a:r>
                      <a:endParaRPr sz="650">
                        <a:latin typeface="Microsoft Sans Serif"/>
                        <a:cs typeface="Microsoft Sans Serif"/>
                      </a:endParaRPr>
                    </a:p>
                  </a:txBody>
                  <a:tcPr marL="0" marR="0" marT="6350" marB="0"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R="20955" algn="ctr">
                        <a:lnSpc>
                          <a:spcPct val="100000"/>
                        </a:lnSpc>
                        <a:spcBef>
                          <a:spcPts val="375"/>
                        </a:spcBef>
                      </a:pPr>
                      <a:r>
                        <a:rPr sz="800" dirty="0">
                          <a:latin typeface="Microsoft Sans Serif"/>
                          <a:cs typeface="Microsoft Sans Serif"/>
                        </a:rPr>
                        <a:t>permitido</a:t>
                      </a:r>
                      <a:r>
                        <a:rPr sz="800" spc="-5" dirty="0"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sz="800" dirty="0">
                          <a:latin typeface="Microsoft Sans Serif"/>
                          <a:cs typeface="Microsoft Sans Serif"/>
                        </a:rPr>
                        <a:t>yo</a:t>
                      </a:r>
                      <a:r>
                        <a:rPr sz="550" dirty="0">
                          <a:latin typeface="Microsoft Sans Serif"/>
                          <a:cs typeface="Microsoft Sans Serif"/>
                        </a:rPr>
                        <a:t>2</a:t>
                      </a:r>
                      <a:endParaRPr sz="550">
                        <a:latin typeface="Microsoft Sans Serif"/>
                        <a:cs typeface="Microsoft Sans Serif"/>
                      </a:endParaRPr>
                    </a:p>
                    <a:p>
                      <a:pPr marR="20955" algn="ctr">
                        <a:lnSpc>
                          <a:spcPct val="100000"/>
                        </a:lnSpc>
                        <a:spcBef>
                          <a:spcPts val="409"/>
                        </a:spcBef>
                      </a:pPr>
                      <a:r>
                        <a:rPr sz="450" dirty="0">
                          <a:latin typeface="Microsoft Sans Serif"/>
                          <a:cs typeface="Microsoft Sans Serif"/>
                        </a:rPr>
                        <a:t>Clasificación</a:t>
                      </a:r>
                      <a:r>
                        <a:rPr sz="450" spc="-5" dirty="0"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sz="450" dirty="0">
                          <a:latin typeface="Microsoft Sans Serif"/>
                          <a:cs typeface="Microsoft Sans Serif"/>
                        </a:rPr>
                        <a:t>del</a:t>
                      </a:r>
                      <a:r>
                        <a:rPr sz="450" spc="-5" dirty="0"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sz="450" dirty="0">
                          <a:latin typeface="Microsoft Sans Serif"/>
                          <a:cs typeface="Microsoft Sans Serif"/>
                        </a:rPr>
                        <a:t>estator</a:t>
                      </a:r>
                      <a:endParaRPr sz="450">
                        <a:latin typeface="Microsoft Sans Serif"/>
                        <a:cs typeface="Microsoft Sans Serif"/>
                      </a:endParaRPr>
                    </a:p>
                    <a:p>
                      <a:pPr marR="8255" algn="ctr">
                        <a:lnSpc>
                          <a:spcPct val="100000"/>
                        </a:lnSpc>
                        <a:spcBef>
                          <a:spcPts val="340"/>
                        </a:spcBef>
                      </a:pPr>
                      <a:r>
                        <a:rPr sz="600" dirty="0">
                          <a:latin typeface="Microsoft Sans Serif"/>
                          <a:cs typeface="Microsoft Sans Serif"/>
                        </a:rPr>
                        <a:t>Por</a:t>
                      </a:r>
                      <a:r>
                        <a:rPr sz="600" spc="-5" dirty="0"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sz="600" dirty="0">
                          <a:latin typeface="Microsoft Sans Serif"/>
                          <a:cs typeface="Microsoft Sans Serif"/>
                        </a:rPr>
                        <a:t>ciento</a:t>
                      </a:r>
                      <a:endParaRPr sz="600">
                        <a:latin typeface="Microsoft Sans Serif"/>
                        <a:cs typeface="Microsoft Sans Serif"/>
                      </a:endParaRPr>
                    </a:p>
                  </a:txBody>
                  <a:tcPr marL="0" marR="0" marT="47625" marB="0">
                    <a:lnL w="6350">
                      <a:solidFill>
                        <a:srgbClr val="000000"/>
                      </a:solidFill>
                      <a:prstDash val="solid"/>
                    </a:lnL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</a:tr>
              <a:tr h="505968">
                <a:tc>
                  <a:txBody>
                    <a:bodyPr/>
                    <a:lstStyle/>
                    <a:p>
                      <a:pPr marL="77470">
                        <a:lnSpc>
                          <a:spcPct val="100000"/>
                        </a:lnSpc>
                        <a:spcBef>
                          <a:spcPts val="430"/>
                        </a:spcBef>
                      </a:pPr>
                      <a:r>
                        <a:rPr sz="600" spc="5" dirty="0">
                          <a:latin typeface="Microsoft Sans Serif"/>
                          <a:cs typeface="Microsoft Sans Serif"/>
                        </a:rPr>
                        <a:t>Polo</a:t>
                      </a:r>
                      <a:r>
                        <a:rPr sz="600" spc="-40" dirty="0"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sz="600" spc="15" dirty="0">
                          <a:latin typeface="Microsoft Sans Serif"/>
                          <a:cs typeface="Microsoft Sans Serif"/>
                        </a:rPr>
                        <a:t>saliente</a:t>
                      </a:r>
                      <a:endParaRPr sz="600">
                        <a:latin typeface="Microsoft Sans Serif"/>
                        <a:cs typeface="Microsoft Sans Serif"/>
                      </a:endParaRPr>
                    </a:p>
                    <a:p>
                      <a:pPr marL="203200" marR="106680">
                        <a:lnSpc>
                          <a:spcPct val="168300"/>
                        </a:lnSpc>
                        <a:spcBef>
                          <a:spcPts val="15"/>
                        </a:spcBef>
                      </a:pPr>
                      <a:r>
                        <a:rPr sz="600" dirty="0">
                          <a:latin typeface="Microsoft Sans Serif"/>
                          <a:cs typeface="Microsoft Sans Serif"/>
                        </a:rPr>
                        <a:t>Con</a:t>
                      </a:r>
                      <a:r>
                        <a:rPr sz="600" spc="-15" dirty="0"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sz="600" spc="15" dirty="0">
                          <a:latin typeface="Microsoft Sans Serif"/>
                          <a:cs typeface="Microsoft Sans Serif"/>
                        </a:rPr>
                        <a:t>devanados</a:t>
                      </a:r>
                      <a:r>
                        <a:rPr sz="600" spc="-10" dirty="0"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sz="600" spc="20" dirty="0">
                          <a:latin typeface="Microsoft Sans Serif"/>
                          <a:cs typeface="Microsoft Sans Serif"/>
                        </a:rPr>
                        <a:t>amortizadores</a:t>
                      </a:r>
                      <a:r>
                        <a:rPr sz="600" spc="-15" dirty="0"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sz="600" spc="15" dirty="0">
                          <a:latin typeface="Microsoft Sans Serif"/>
                          <a:cs typeface="Microsoft Sans Serif"/>
                        </a:rPr>
                        <a:t>conectados</a:t>
                      </a:r>
                      <a:r>
                        <a:rPr sz="600" spc="-10" dirty="0"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sz="600" dirty="0">
                          <a:latin typeface="Microsoft Sans Serif"/>
                          <a:cs typeface="Microsoft Sans Serif"/>
                        </a:rPr>
                        <a:t>Con </a:t>
                      </a:r>
                      <a:r>
                        <a:rPr sz="600" spc="-145" dirty="0"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sz="600" spc="15" dirty="0">
                          <a:latin typeface="Microsoft Sans Serif"/>
                          <a:cs typeface="Microsoft Sans Serif"/>
                        </a:rPr>
                        <a:t>devanados</a:t>
                      </a:r>
                      <a:r>
                        <a:rPr sz="600" spc="-10" dirty="0"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sz="600" spc="20" dirty="0">
                          <a:latin typeface="Microsoft Sans Serif"/>
                          <a:cs typeface="Microsoft Sans Serif"/>
                        </a:rPr>
                        <a:t>amortizadores</a:t>
                      </a:r>
                      <a:r>
                        <a:rPr sz="600" spc="-10" dirty="0"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sz="600" spc="30" dirty="0">
                          <a:latin typeface="Microsoft Sans Serif"/>
                          <a:cs typeface="Microsoft Sans Serif"/>
                        </a:rPr>
                        <a:t>no</a:t>
                      </a:r>
                      <a:r>
                        <a:rPr sz="600" spc="-10" dirty="0"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sz="600" spc="15" dirty="0">
                          <a:latin typeface="Microsoft Sans Serif"/>
                          <a:cs typeface="Microsoft Sans Serif"/>
                        </a:rPr>
                        <a:t>conectados</a:t>
                      </a:r>
                      <a:endParaRPr sz="600">
                        <a:latin typeface="Microsoft Sans Serif"/>
                        <a:cs typeface="Microsoft Sans Serif"/>
                      </a:endParaRPr>
                    </a:p>
                  </a:txBody>
                  <a:tcPr marL="0" marR="0" marT="54610" marB="0"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  <a:spcBef>
                          <a:spcPts val="15"/>
                        </a:spcBef>
                      </a:pPr>
                      <a:endParaRPr sz="1250">
                        <a:latin typeface="Times New Roman"/>
                        <a:cs typeface="Times New Roman"/>
                      </a:endParaRPr>
                    </a:p>
                    <a:p>
                      <a:pPr marL="10795" algn="ctr">
                        <a:lnSpc>
                          <a:spcPct val="100000"/>
                        </a:lnSpc>
                      </a:pPr>
                      <a:r>
                        <a:rPr sz="800" spc="10" dirty="0">
                          <a:latin typeface="Microsoft Sans Serif"/>
                          <a:cs typeface="Microsoft Sans Serif"/>
                        </a:rPr>
                        <a:t>10</a:t>
                      </a:r>
                      <a:endParaRPr sz="800">
                        <a:latin typeface="Microsoft Sans Serif"/>
                        <a:cs typeface="Microsoft Sans Serif"/>
                      </a:endParaRPr>
                    </a:p>
                    <a:p>
                      <a:pPr marL="4445" algn="ctr">
                        <a:lnSpc>
                          <a:spcPct val="100000"/>
                        </a:lnSpc>
                        <a:spcBef>
                          <a:spcPts val="254"/>
                        </a:spcBef>
                      </a:pPr>
                      <a:r>
                        <a:rPr sz="800" dirty="0">
                          <a:latin typeface="Microsoft Sans Serif"/>
                          <a:cs typeface="Microsoft Sans Serif"/>
                        </a:rPr>
                        <a:t>5</a:t>
                      </a:r>
                      <a:endParaRPr sz="800">
                        <a:latin typeface="Microsoft Sans Serif"/>
                        <a:cs typeface="Microsoft Sans Serif"/>
                      </a:endParaRPr>
                    </a:p>
                  </a:txBody>
                  <a:tcPr marL="0" marR="0" marT="1905" marB="0">
                    <a:lnL w="6350">
                      <a:solidFill>
                        <a:srgbClr val="000000"/>
                      </a:solidFill>
                      <a:prstDash val="solid"/>
                    </a:lnL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</a:tr>
              <a:tr h="970788">
                <a:tc>
                  <a:txBody>
                    <a:bodyPr/>
                    <a:lstStyle/>
                    <a:p>
                      <a:pPr marL="77470">
                        <a:lnSpc>
                          <a:spcPct val="100000"/>
                        </a:lnSpc>
                        <a:spcBef>
                          <a:spcPts val="290"/>
                        </a:spcBef>
                      </a:pPr>
                      <a:r>
                        <a:rPr sz="750" spc="20" dirty="0">
                          <a:latin typeface="Microsoft Sans Serif"/>
                          <a:cs typeface="Microsoft Sans Serif"/>
                        </a:rPr>
                        <a:t>Rotor</a:t>
                      </a:r>
                      <a:r>
                        <a:rPr sz="750" spc="-20" dirty="0"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sz="750" spc="20" dirty="0">
                          <a:latin typeface="Microsoft Sans Serif"/>
                          <a:cs typeface="Microsoft Sans Serif"/>
                        </a:rPr>
                        <a:t>cilíndrico</a:t>
                      </a:r>
                      <a:endParaRPr sz="750">
                        <a:latin typeface="Microsoft Sans Serif"/>
                        <a:cs typeface="Microsoft Sans Serif"/>
                      </a:endParaRPr>
                    </a:p>
                    <a:p>
                      <a:pPr marL="203200" marR="1137920">
                        <a:lnSpc>
                          <a:spcPts val="1220"/>
                        </a:lnSpc>
                        <a:spcBef>
                          <a:spcPts val="90"/>
                        </a:spcBef>
                      </a:pPr>
                      <a:r>
                        <a:rPr sz="450" spc="10" dirty="0">
                          <a:latin typeface="Microsoft Sans Serif"/>
                          <a:cs typeface="Microsoft Sans Serif"/>
                        </a:rPr>
                        <a:t>Enfriado</a:t>
                      </a:r>
                      <a:r>
                        <a:rPr sz="450" spc="-20" dirty="0"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sz="450" spc="15" dirty="0">
                          <a:latin typeface="Microsoft Sans Serif"/>
                          <a:cs typeface="Microsoft Sans Serif"/>
                        </a:rPr>
                        <a:t>indirectamente </a:t>
                      </a:r>
                      <a:r>
                        <a:rPr sz="450" spc="-105" dirty="0"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sz="450" spc="10" dirty="0">
                          <a:latin typeface="Microsoft Sans Serif"/>
                          <a:cs typeface="Microsoft Sans Serif"/>
                        </a:rPr>
                        <a:t>Enfriado</a:t>
                      </a:r>
                      <a:r>
                        <a:rPr sz="450" spc="-15" dirty="0"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sz="450" spc="15" dirty="0">
                          <a:latin typeface="Microsoft Sans Serif"/>
                          <a:cs typeface="Microsoft Sans Serif"/>
                        </a:rPr>
                        <a:t>directamente</a:t>
                      </a:r>
                      <a:endParaRPr sz="450">
                        <a:latin typeface="Microsoft Sans Serif"/>
                        <a:cs typeface="Microsoft Sans Serif"/>
                      </a:endParaRPr>
                    </a:p>
                    <a:p>
                      <a:pPr marL="330200">
                        <a:lnSpc>
                          <a:spcPct val="100000"/>
                        </a:lnSpc>
                        <a:spcBef>
                          <a:spcPts val="359"/>
                        </a:spcBef>
                      </a:pPr>
                      <a:r>
                        <a:rPr sz="600" spc="10" dirty="0">
                          <a:latin typeface="Microsoft Sans Serif"/>
                          <a:cs typeface="Microsoft Sans Serif"/>
                        </a:rPr>
                        <a:t>Hasta</a:t>
                      </a:r>
                      <a:r>
                        <a:rPr sz="600" spc="-30" dirty="0"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sz="600" spc="5" dirty="0">
                          <a:latin typeface="Microsoft Sans Serif"/>
                          <a:cs typeface="Microsoft Sans Serif"/>
                        </a:rPr>
                        <a:t>350</a:t>
                      </a:r>
                      <a:r>
                        <a:rPr sz="600" spc="-30" dirty="0"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sz="600" spc="-5" dirty="0">
                          <a:latin typeface="Microsoft Sans Serif"/>
                          <a:cs typeface="Microsoft Sans Serif"/>
                        </a:rPr>
                        <a:t>MVA</a:t>
                      </a:r>
                      <a:endParaRPr sz="600">
                        <a:latin typeface="Microsoft Sans Serif"/>
                        <a:cs typeface="Microsoft Sans Serif"/>
                      </a:endParaRPr>
                    </a:p>
                    <a:p>
                      <a:pPr marL="330200">
                        <a:lnSpc>
                          <a:spcPct val="100000"/>
                        </a:lnSpc>
                        <a:spcBef>
                          <a:spcPts val="400"/>
                        </a:spcBef>
                      </a:pPr>
                      <a:r>
                        <a:rPr sz="700" spc="25" dirty="0">
                          <a:latin typeface="Microsoft Sans Serif"/>
                          <a:cs typeface="Microsoft Sans Serif"/>
                        </a:rPr>
                        <a:t>351–1250</a:t>
                      </a:r>
                      <a:r>
                        <a:rPr sz="700" spc="-40" dirty="0"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sz="700" spc="-5" dirty="0">
                          <a:latin typeface="Microsoft Sans Serif"/>
                          <a:cs typeface="Microsoft Sans Serif"/>
                        </a:rPr>
                        <a:t>MVA</a:t>
                      </a:r>
                      <a:endParaRPr sz="700">
                        <a:latin typeface="Microsoft Sans Serif"/>
                        <a:cs typeface="Microsoft Sans Serif"/>
                      </a:endParaRPr>
                    </a:p>
                    <a:p>
                      <a:pPr marL="330200">
                        <a:lnSpc>
                          <a:spcPct val="100000"/>
                        </a:lnSpc>
                        <a:spcBef>
                          <a:spcPts val="375"/>
                        </a:spcBef>
                      </a:pPr>
                      <a:r>
                        <a:rPr sz="700" spc="25" dirty="0">
                          <a:latin typeface="Microsoft Sans Serif"/>
                          <a:cs typeface="Microsoft Sans Serif"/>
                        </a:rPr>
                        <a:t>1251–1600</a:t>
                      </a:r>
                      <a:r>
                        <a:rPr sz="700" spc="-45" dirty="0"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sz="700" spc="-5" dirty="0">
                          <a:latin typeface="Microsoft Sans Serif"/>
                          <a:cs typeface="Microsoft Sans Serif"/>
                        </a:rPr>
                        <a:t>MVA</a:t>
                      </a:r>
                      <a:endParaRPr sz="700">
                        <a:latin typeface="Microsoft Sans Serif"/>
                        <a:cs typeface="Microsoft Sans Serif"/>
                      </a:endParaRPr>
                    </a:p>
                  </a:txBody>
                  <a:tcPr marL="0" marR="0" marT="36830" marB="0"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  <a:spcBef>
                          <a:spcPts val="15"/>
                        </a:spcBef>
                      </a:pPr>
                      <a:endParaRPr sz="1250">
                        <a:latin typeface="Times New Roman"/>
                        <a:cs typeface="Times New Roman"/>
                      </a:endParaRPr>
                    </a:p>
                    <a:p>
                      <a:pPr marL="10795" algn="ctr">
                        <a:lnSpc>
                          <a:spcPct val="100000"/>
                        </a:lnSpc>
                      </a:pPr>
                      <a:r>
                        <a:rPr sz="800" spc="10" dirty="0">
                          <a:latin typeface="Microsoft Sans Serif"/>
                          <a:cs typeface="Microsoft Sans Serif"/>
                        </a:rPr>
                        <a:t>10</a:t>
                      </a:r>
                      <a:endParaRPr sz="800">
                        <a:latin typeface="Microsoft Sans Serif"/>
                        <a:cs typeface="Microsoft Sans Serif"/>
                      </a:endParaRPr>
                    </a:p>
                    <a:p>
                      <a:pPr>
                        <a:lnSpc>
                          <a:spcPct val="100000"/>
                        </a:lnSpc>
                        <a:spcBef>
                          <a:spcPts val="30"/>
                        </a:spcBef>
                      </a:pPr>
                      <a:endParaRPr sz="1250">
                        <a:latin typeface="Times New Roman"/>
                        <a:cs typeface="Times New Roman"/>
                      </a:endParaRPr>
                    </a:p>
                    <a:p>
                      <a:pPr marL="4445" algn="ctr">
                        <a:lnSpc>
                          <a:spcPct val="100000"/>
                        </a:lnSpc>
                      </a:pPr>
                      <a:r>
                        <a:rPr sz="800" dirty="0">
                          <a:latin typeface="Microsoft Sans Serif"/>
                          <a:cs typeface="Microsoft Sans Serif"/>
                        </a:rPr>
                        <a:t>8</a:t>
                      </a:r>
                      <a:endParaRPr sz="800">
                        <a:latin typeface="Microsoft Sans Serif"/>
                        <a:cs typeface="Microsoft Sans Serif"/>
                      </a:endParaRPr>
                    </a:p>
                    <a:p>
                      <a:pPr marR="14604" algn="ctr">
                        <a:lnSpc>
                          <a:spcPct val="100000"/>
                        </a:lnSpc>
                        <a:spcBef>
                          <a:spcPts val="310"/>
                        </a:spcBef>
                      </a:pPr>
                      <a:r>
                        <a:rPr sz="750" spc="10" dirty="0">
                          <a:latin typeface="Microsoft Sans Serif"/>
                          <a:cs typeface="Microsoft Sans Serif"/>
                        </a:rPr>
                        <a:t>8</a:t>
                      </a:r>
                      <a:r>
                        <a:rPr sz="750" spc="-15" dirty="0"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sz="750" spc="155" dirty="0">
                          <a:latin typeface="Microsoft Sans Serif"/>
                          <a:cs typeface="Microsoft Sans Serif"/>
                        </a:rPr>
                        <a:t>–</a:t>
                      </a:r>
                      <a:r>
                        <a:rPr sz="750" spc="-15" dirty="0"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sz="750" spc="5" dirty="0">
                          <a:latin typeface="Microsoft Sans Serif"/>
                          <a:cs typeface="Microsoft Sans Serif"/>
                        </a:rPr>
                        <a:t>[(MVA-350)/300]</a:t>
                      </a:r>
                      <a:endParaRPr sz="750">
                        <a:latin typeface="Microsoft Sans Serif"/>
                        <a:cs typeface="Microsoft Sans Serif"/>
                      </a:endParaRPr>
                    </a:p>
                    <a:p>
                      <a:pPr marL="4445" algn="ctr">
                        <a:lnSpc>
                          <a:spcPct val="100000"/>
                        </a:lnSpc>
                        <a:spcBef>
                          <a:spcPts val="265"/>
                        </a:spcBef>
                      </a:pPr>
                      <a:r>
                        <a:rPr sz="800" dirty="0">
                          <a:latin typeface="Microsoft Sans Serif"/>
                          <a:cs typeface="Microsoft Sans Serif"/>
                        </a:rPr>
                        <a:t>5</a:t>
                      </a:r>
                      <a:endParaRPr sz="800">
                        <a:latin typeface="Microsoft Sans Serif"/>
                        <a:cs typeface="Microsoft Sans Serif"/>
                      </a:endParaRPr>
                    </a:p>
                  </a:txBody>
                  <a:tcPr marL="0" marR="0" marT="1905" marB="0">
                    <a:lnL w="6350">
                      <a:solidFill>
                        <a:srgbClr val="000000"/>
                      </a:solidFill>
                      <a:prstDash val="solid"/>
                    </a:lnL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</a:tr>
            </a:tbl>
          </a:graphicData>
        </a:graphic>
      </p:graphicFrame>
      <p:graphicFrame>
        <p:nvGraphicFramePr>
          <p:cNvPr id="4" name="object 4"/>
          <p:cNvGraphicFramePr>
            <a:graphicFrameLocks noGrp="1"/>
          </p:cNvGraphicFramePr>
          <p:nvPr/>
        </p:nvGraphicFramePr>
        <p:xfrm>
          <a:off x="9160876" y="4047745"/>
          <a:ext cx="7229427" cy="1633855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3811187"/>
                <a:gridCol w="3397787"/>
              </a:tblGrid>
              <a:tr h="416052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  <a:spcBef>
                          <a:spcPts val="40"/>
                        </a:spcBef>
                      </a:pPr>
                      <a:endParaRPr sz="1100">
                        <a:latin typeface="Times New Roman"/>
                        <a:cs typeface="Times New Roman"/>
                      </a:endParaRPr>
                    </a:p>
                    <a:p>
                      <a:pPr marL="438784">
                        <a:lnSpc>
                          <a:spcPct val="100000"/>
                        </a:lnSpc>
                      </a:pPr>
                      <a:r>
                        <a:rPr sz="650" spc="10" dirty="0">
                          <a:latin typeface="Microsoft Sans Serif"/>
                          <a:cs typeface="Microsoft Sans Serif"/>
                        </a:rPr>
                        <a:t>Tipo</a:t>
                      </a:r>
                      <a:r>
                        <a:rPr sz="650" spc="-20" dirty="0"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sz="650" spc="20" dirty="0">
                          <a:latin typeface="Microsoft Sans Serif"/>
                          <a:cs typeface="Microsoft Sans Serif"/>
                        </a:rPr>
                        <a:t>de</a:t>
                      </a:r>
                      <a:r>
                        <a:rPr sz="650" spc="-20" dirty="0"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sz="650" spc="25" dirty="0">
                          <a:latin typeface="Microsoft Sans Serif"/>
                          <a:cs typeface="Microsoft Sans Serif"/>
                        </a:rPr>
                        <a:t>generador</a:t>
                      </a:r>
                      <a:endParaRPr sz="650">
                        <a:latin typeface="Microsoft Sans Serif"/>
                        <a:cs typeface="Microsoft Sans Serif"/>
                      </a:endParaRPr>
                    </a:p>
                  </a:txBody>
                  <a:tcPr marL="0" marR="0" marT="5080" marB="0"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R="20955" algn="ctr">
                        <a:lnSpc>
                          <a:spcPct val="100000"/>
                        </a:lnSpc>
                        <a:spcBef>
                          <a:spcPts val="265"/>
                        </a:spcBef>
                      </a:pPr>
                      <a:r>
                        <a:rPr sz="900" dirty="0">
                          <a:latin typeface="Microsoft Sans Serif"/>
                          <a:cs typeface="Microsoft Sans Serif"/>
                        </a:rPr>
                        <a:t>k</a:t>
                      </a:r>
                      <a:endParaRPr sz="900">
                        <a:latin typeface="Microsoft Sans Serif"/>
                        <a:cs typeface="Microsoft Sans Serif"/>
                      </a:endParaRPr>
                    </a:p>
                    <a:p>
                      <a:pPr marR="39370" algn="ctr">
                        <a:lnSpc>
                          <a:spcPct val="100000"/>
                        </a:lnSpc>
                        <a:spcBef>
                          <a:spcPts val="140"/>
                        </a:spcBef>
                      </a:pPr>
                      <a:r>
                        <a:rPr sz="850" spc="20" dirty="0">
                          <a:latin typeface="Microsoft Sans Serif"/>
                          <a:cs typeface="Microsoft Sans Serif"/>
                        </a:rPr>
                        <a:t>Permisible</a:t>
                      </a:r>
                      <a:r>
                        <a:rPr sz="950" spc="20" dirty="0">
                          <a:latin typeface="Microsoft Sans Serif"/>
                          <a:cs typeface="Microsoft Sans Serif"/>
                        </a:rPr>
                        <a:t>I</a:t>
                      </a:r>
                      <a:r>
                        <a:rPr sz="500" spc="20" dirty="0">
                          <a:latin typeface="Microsoft Sans Serif"/>
                          <a:cs typeface="Microsoft Sans Serif"/>
                        </a:rPr>
                        <a:t>2</a:t>
                      </a:r>
                      <a:r>
                        <a:rPr sz="500" spc="100" dirty="0"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sz="500" spc="40" dirty="0">
                          <a:latin typeface="Microsoft Sans Serif"/>
                          <a:cs typeface="Microsoft Sans Serif"/>
                        </a:rPr>
                        <a:t>2</a:t>
                      </a:r>
                      <a:r>
                        <a:rPr sz="900" spc="40" dirty="0">
                          <a:latin typeface="Microsoft Sans Serif"/>
                          <a:cs typeface="Microsoft Sans Serif"/>
                        </a:rPr>
                        <a:t>t</a:t>
                      </a:r>
                      <a:r>
                        <a:rPr sz="900" spc="-15" dirty="0"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sz="900" spc="15" dirty="0">
                          <a:latin typeface="Microsoft Sans Serif"/>
                          <a:cs typeface="Microsoft Sans Serif"/>
                        </a:rPr>
                        <a:t>(</a:t>
                      </a:r>
                      <a:r>
                        <a:rPr sz="850" spc="15" dirty="0">
                          <a:latin typeface="Microsoft Sans Serif"/>
                          <a:cs typeface="Microsoft Sans Serif"/>
                        </a:rPr>
                        <a:t>I</a:t>
                      </a:r>
                      <a:r>
                        <a:rPr sz="550" spc="15" dirty="0">
                          <a:latin typeface="Microsoft Sans Serif"/>
                          <a:cs typeface="Microsoft Sans Serif"/>
                        </a:rPr>
                        <a:t>2</a:t>
                      </a:r>
                      <a:r>
                        <a:rPr sz="850" spc="15" dirty="0">
                          <a:latin typeface="Microsoft Sans Serif"/>
                          <a:cs typeface="Microsoft Sans Serif"/>
                        </a:rPr>
                        <a:t>en</a:t>
                      </a:r>
                      <a:r>
                        <a:rPr sz="850" spc="-10" dirty="0"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sz="850" spc="20" dirty="0">
                          <a:latin typeface="Microsoft Sans Serif"/>
                          <a:cs typeface="Microsoft Sans Serif"/>
                        </a:rPr>
                        <a:t>pu)</a:t>
                      </a:r>
                      <a:endParaRPr sz="850">
                        <a:latin typeface="Microsoft Sans Serif"/>
                        <a:cs typeface="Microsoft Sans Serif"/>
                      </a:endParaRPr>
                    </a:p>
                  </a:txBody>
                  <a:tcPr marL="0" marR="0" marT="33655" marB="0">
                    <a:lnL w="6350">
                      <a:solidFill>
                        <a:srgbClr val="000000"/>
                      </a:solidFill>
                      <a:prstDash val="solid"/>
                    </a:lnL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</a:tr>
              <a:tr h="196595">
                <a:tc>
                  <a:txBody>
                    <a:bodyPr/>
                    <a:lstStyle/>
                    <a:p>
                      <a:pPr marL="74295">
                        <a:lnSpc>
                          <a:spcPct val="100000"/>
                        </a:lnSpc>
                        <a:spcBef>
                          <a:spcPts val="530"/>
                        </a:spcBef>
                      </a:pPr>
                      <a:r>
                        <a:rPr sz="500" spc="15" dirty="0">
                          <a:latin typeface="Microsoft Sans Serif"/>
                          <a:cs typeface="Microsoft Sans Serif"/>
                        </a:rPr>
                        <a:t>Generador</a:t>
                      </a:r>
                      <a:r>
                        <a:rPr sz="500" spc="-25" dirty="0"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sz="500" spc="15" dirty="0">
                          <a:latin typeface="Microsoft Sans Serif"/>
                          <a:cs typeface="Microsoft Sans Serif"/>
                        </a:rPr>
                        <a:t>de</a:t>
                      </a:r>
                      <a:r>
                        <a:rPr sz="500" spc="-20" dirty="0"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sz="500" spc="15" dirty="0">
                          <a:latin typeface="Microsoft Sans Serif"/>
                          <a:cs typeface="Microsoft Sans Serif"/>
                        </a:rPr>
                        <a:t>polos</a:t>
                      </a:r>
                      <a:r>
                        <a:rPr sz="500" spc="-25" dirty="0"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sz="500" spc="10" dirty="0">
                          <a:latin typeface="Microsoft Sans Serif"/>
                          <a:cs typeface="Microsoft Sans Serif"/>
                        </a:rPr>
                        <a:t>salientes</a:t>
                      </a:r>
                      <a:endParaRPr sz="500">
                        <a:latin typeface="Microsoft Sans Serif"/>
                        <a:cs typeface="Microsoft Sans Serif"/>
                      </a:endParaRPr>
                    </a:p>
                  </a:txBody>
                  <a:tcPr marL="0" marR="0" marT="67310" marB="0"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R="664845" algn="r">
                        <a:lnSpc>
                          <a:spcPct val="100000"/>
                        </a:lnSpc>
                        <a:spcBef>
                          <a:spcPts val="229"/>
                        </a:spcBef>
                      </a:pPr>
                      <a:r>
                        <a:rPr sz="800" spc="10" dirty="0">
                          <a:latin typeface="Microsoft Sans Serif"/>
                          <a:cs typeface="Microsoft Sans Serif"/>
                        </a:rPr>
                        <a:t>40</a:t>
                      </a:r>
                      <a:endParaRPr sz="800">
                        <a:latin typeface="Microsoft Sans Serif"/>
                        <a:cs typeface="Microsoft Sans Serif"/>
                      </a:endParaRPr>
                    </a:p>
                  </a:txBody>
                  <a:tcPr marL="0" marR="0" marT="29209" marB="0">
                    <a:lnL w="6350">
                      <a:solidFill>
                        <a:srgbClr val="000000"/>
                      </a:solidFill>
                      <a:prstDash val="solid"/>
                    </a:lnL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</a:tr>
              <a:tr h="199644">
                <a:tc>
                  <a:txBody>
                    <a:bodyPr/>
                    <a:lstStyle/>
                    <a:p>
                      <a:pPr marL="74295">
                        <a:lnSpc>
                          <a:spcPct val="100000"/>
                        </a:lnSpc>
                        <a:spcBef>
                          <a:spcPts val="405"/>
                        </a:spcBef>
                      </a:pPr>
                      <a:r>
                        <a:rPr sz="650" spc="15" dirty="0">
                          <a:latin typeface="Microsoft Sans Serif"/>
                          <a:cs typeface="Microsoft Sans Serif"/>
                        </a:rPr>
                        <a:t>Condensador</a:t>
                      </a:r>
                      <a:r>
                        <a:rPr sz="650" spc="-10" dirty="0"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sz="650" spc="15" dirty="0">
                          <a:latin typeface="Microsoft Sans Serif"/>
                          <a:cs typeface="Microsoft Sans Serif"/>
                        </a:rPr>
                        <a:t>sincrónico</a:t>
                      </a:r>
                      <a:endParaRPr sz="650">
                        <a:latin typeface="Microsoft Sans Serif"/>
                        <a:cs typeface="Microsoft Sans Serif"/>
                      </a:endParaRPr>
                    </a:p>
                  </a:txBody>
                  <a:tcPr marL="0" marR="0" marT="51435" marB="0"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R="667385" algn="r">
                        <a:lnSpc>
                          <a:spcPct val="100000"/>
                        </a:lnSpc>
                        <a:spcBef>
                          <a:spcPts val="254"/>
                        </a:spcBef>
                      </a:pPr>
                      <a:r>
                        <a:rPr sz="800" spc="10" dirty="0">
                          <a:latin typeface="Microsoft Sans Serif"/>
                          <a:cs typeface="Microsoft Sans Serif"/>
                        </a:rPr>
                        <a:t>30</a:t>
                      </a:r>
                      <a:endParaRPr sz="800">
                        <a:latin typeface="Microsoft Sans Serif"/>
                        <a:cs typeface="Microsoft Sans Serif"/>
                      </a:endParaRPr>
                    </a:p>
                  </a:txBody>
                  <a:tcPr marL="0" marR="0" marT="32384" marB="0">
                    <a:lnL w="6350">
                      <a:solidFill>
                        <a:srgbClr val="000000"/>
                      </a:solidFill>
                      <a:prstDash val="solid"/>
                    </a:lnL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</a:tr>
              <a:tr h="815339">
                <a:tc>
                  <a:txBody>
                    <a:bodyPr/>
                    <a:lstStyle/>
                    <a:p>
                      <a:pPr marR="370205" algn="ctr">
                        <a:lnSpc>
                          <a:spcPct val="100000"/>
                        </a:lnSpc>
                        <a:spcBef>
                          <a:spcPts val="380"/>
                        </a:spcBef>
                      </a:pPr>
                      <a:r>
                        <a:rPr sz="650" spc="20" dirty="0">
                          <a:latin typeface="Microsoft Sans Serif"/>
                          <a:cs typeface="Microsoft Sans Serif"/>
                        </a:rPr>
                        <a:t>Generador</a:t>
                      </a:r>
                      <a:r>
                        <a:rPr sz="650" spc="-20" dirty="0"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sz="650" spc="20" dirty="0">
                          <a:latin typeface="Microsoft Sans Serif"/>
                          <a:cs typeface="Microsoft Sans Serif"/>
                        </a:rPr>
                        <a:t>de</a:t>
                      </a:r>
                      <a:r>
                        <a:rPr sz="650" spc="-15" dirty="0"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sz="650" spc="40" dirty="0">
                          <a:latin typeface="Microsoft Sans Serif"/>
                          <a:cs typeface="Microsoft Sans Serif"/>
                        </a:rPr>
                        <a:t>rotor</a:t>
                      </a:r>
                      <a:r>
                        <a:rPr sz="650" spc="-15" dirty="0"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sz="650" spc="20" dirty="0">
                          <a:latin typeface="Microsoft Sans Serif"/>
                          <a:cs typeface="Microsoft Sans Serif"/>
                        </a:rPr>
                        <a:t>cilíndrico</a:t>
                      </a:r>
                      <a:endParaRPr sz="650">
                        <a:latin typeface="Microsoft Sans Serif"/>
                        <a:cs typeface="Microsoft Sans Serif"/>
                      </a:endParaRPr>
                    </a:p>
                    <a:p>
                      <a:pPr marL="202565" marR="794385">
                        <a:lnSpc>
                          <a:spcPts val="1210"/>
                        </a:lnSpc>
                        <a:spcBef>
                          <a:spcPts val="125"/>
                        </a:spcBef>
                      </a:pPr>
                      <a:r>
                        <a:rPr sz="450" spc="10" dirty="0">
                          <a:latin typeface="Microsoft Sans Serif"/>
                          <a:cs typeface="Microsoft Sans Serif"/>
                        </a:rPr>
                        <a:t>Enfriado</a:t>
                      </a:r>
                      <a:r>
                        <a:rPr sz="450" spc="-20" dirty="0"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sz="450" spc="15" dirty="0">
                          <a:latin typeface="Microsoft Sans Serif"/>
                          <a:cs typeface="Microsoft Sans Serif"/>
                        </a:rPr>
                        <a:t>indirectamente </a:t>
                      </a:r>
                      <a:r>
                        <a:rPr sz="450" spc="-105" dirty="0"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sz="450" spc="10" dirty="0">
                          <a:latin typeface="Microsoft Sans Serif"/>
                          <a:cs typeface="Microsoft Sans Serif"/>
                        </a:rPr>
                        <a:t>Enfriado</a:t>
                      </a:r>
                      <a:r>
                        <a:rPr sz="450" spc="-15" dirty="0"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sz="450" spc="15" dirty="0">
                          <a:latin typeface="Microsoft Sans Serif"/>
                          <a:cs typeface="Microsoft Sans Serif"/>
                        </a:rPr>
                        <a:t>directamente</a:t>
                      </a:r>
                      <a:endParaRPr sz="450">
                        <a:latin typeface="Microsoft Sans Serif"/>
                        <a:cs typeface="Microsoft Sans Serif"/>
                      </a:endParaRPr>
                    </a:p>
                    <a:p>
                      <a:pPr marL="328295">
                        <a:lnSpc>
                          <a:spcPct val="100000"/>
                        </a:lnSpc>
                        <a:spcBef>
                          <a:spcPts val="225"/>
                        </a:spcBef>
                      </a:pPr>
                      <a:r>
                        <a:rPr sz="750" dirty="0">
                          <a:latin typeface="Microsoft Sans Serif"/>
                          <a:cs typeface="Microsoft Sans Serif"/>
                        </a:rPr>
                        <a:t>0–800</a:t>
                      </a:r>
                      <a:r>
                        <a:rPr sz="750" spc="-5" dirty="0"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sz="750" dirty="0">
                          <a:latin typeface="Microsoft Sans Serif"/>
                          <a:cs typeface="Microsoft Sans Serif"/>
                        </a:rPr>
                        <a:t>MVA</a:t>
                      </a:r>
                      <a:endParaRPr sz="750">
                        <a:latin typeface="Microsoft Sans Serif"/>
                        <a:cs typeface="Microsoft Sans Serif"/>
                      </a:endParaRPr>
                    </a:p>
                    <a:p>
                      <a:pPr marR="376555" algn="ctr">
                        <a:lnSpc>
                          <a:spcPct val="100000"/>
                        </a:lnSpc>
                        <a:spcBef>
                          <a:spcPts val="360"/>
                        </a:spcBef>
                      </a:pPr>
                      <a:r>
                        <a:rPr sz="700" spc="25" dirty="0">
                          <a:latin typeface="Microsoft Sans Serif"/>
                          <a:cs typeface="Microsoft Sans Serif"/>
                        </a:rPr>
                        <a:t>801–1600</a:t>
                      </a:r>
                      <a:r>
                        <a:rPr sz="700" spc="-40" dirty="0"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sz="700" spc="-5" dirty="0">
                          <a:latin typeface="Microsoft Sans Serif"/>
                          <a:cs typeface="Microsoft Sans Serif"/>
                        </a:rPr>
                        <a:t>MVA</a:t>
                      </a:r>
                      <a:endParaRPr sz="700">
                        <a:latin typeface="Microsoft Sans Serif"/>
                        <a:cs typeface="Microsoft Sans Serif"/>
                      </a:endParaRPr>
                    </a:p>
                  </a:txBody>
                  <a:tcPr marL="0" marR="0" marT="48260" marB="0"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  <a:spcBef>
                          <a:spcPts val="15"/>
                        </a:spcBef>
                      </a:pPr>
                      <a:endParaRPr sz="1250">
                        <a:latin typeface="Times New Roman"/>
                        <a:cs typeface="Times New Roman"/>
                      </a:endParaRPr>
                    </a:p>
                    <a:p>
                      <a:pPr marL="10795" algn="ctr">
                        <a:lnSpc>
                          <a:spcPct val="100000"/>
                        </a:lnSpc>
                      </a:pPr>
                      <a:r>
                        <a:rPr sz="800" spc="10" dirty="0">
                          <a:latin typeface="Microsoft Sans Serif"/>
                          <a:cs typeface="Microsoft Sans Serif"/>
                        </a:rPr>
                        <a:t>30</a:t>
                      </a:r>
                      <a:endParaRPr sz="800">
                        <a:latin typeface="Microsoft Sans Serif"/>
                        <a:cs typeface="Microsoft Sans Serif"/>
                      </a:endParaRPr>
                    </a:p>
                    <a:p>
                      <a:pPr>
                        <a:lnSpc>
                          <a:spcPct val="100000"/>
                        </a:lnSpc>
                        <a:spcBef>
                          <a:spcPts val="25"/>
                        </a:spcBef>
                      </a:pPr>
                      <a:endParaRPr sz="1250">
                        <a:latin typeface="Times New Roman"/>
                        <a:cs typeface="Times New Roman"/>
                      </a:endParaRPr>
                    </a:p>
                    <a:p>
                      <a:pPr marL="10795" algn="ctr">
                        <a:lnSpc>
                          <a:spcPct val="100000"/>
                        </a:lnSpc>
                        <a:spcBef>
                          <a:spcPts val="5"/>
                        </a:spcBef>
                      </a:pPr>
                      <a:r>
                        <a:rPr sz="800" spc="10" dirty="0">
                          <a:latin typeface="Microsoft Sans Serif"/>
                          <a:cs typeface="Microsoft Sans Serif"/>
                        </a:rPr>
                        <a:t>10</a:t>
                      </a:r>
                      <a:endParaRPr sz="800">
                        <a:latin typeface="Microsoft Sans Serif"/>
                        <a:cs typeface="Microsoft Sans Serif"/>
                      </a:endParaRPr>
                    </a:p>
                    <a:p>
                      <a:pPr marR="635" algn="ctr">
                        <a:lnSpc>
                          <a:spcPct val="100000"/>
                        </a:lnSpc>
                        <a:spcBef>
                          <a:spcPts val="500"/>
                        </a:spcBef>
                      </a:pPr>
                      <a:r>
                        <a:rPr sz="550" dirty="0">
                          <a:latin typeface="Microsoft Sans Serif"/>
                          <a:cs typeface="Microsoft Sans Serif"/>
                        </a:rPr>
                        <a:t>Ver</a:t>
                      </a:r>
                      <a:r>
                        <a:rPr sz="550" spc="-30" dirty="0"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sz="550" spc="25" dirty="0">
                          <a:latin typeface="Microsoft Sans Serif"/>
                          <a:cs typeface="Microsoft Sans Serif"/>
                        </a:rPr>
                        <a:t>figura</a:t>
                      </a:r>
                      <a:r>
                        <a:rPr sz="550" spc="-25" dirty="0"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sz="550" dirty="0">
                          <a:latin typeface="Microsoft Sans Serif"/>
                          <a:cs typeface="Microsoft Sans Serif"/>
                        </a:rPr>
                        <a:t>2.</a:t>
                      </a:r>
                      <a:endParaRPr sz="550">
                        <a:latin typeface="Microsoft Sans Serif"/>
                        <a:cs typeface="Microsoft Sans Serif"/>
                      </a:endParaRPr>
                    </a:p>
                  </a:txBody>
                  <a:tcPr marL="0" marR="0" marT="1905" marB="0">
                    <a:lnL w="6350">
                      <a:solidFill>
                        <a:srgbClr val="000000"/>
                      </a:solidFill>
                      <a:prstDash val="solid"/>
                    </a:lnL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</a:tr>
            </a:tbl>
          </a:graphicData>
        </a:graphic>
      </p:graphicFrame>
      <p:grpSp>
        <p:nvGrpSpPr>
          <p:cNvPr id="5" name="object 5"/>
          <p:cNvGrpSpPr/>
          <p:nvPr/>
        </p:nvGrpSpPr>
        <p:grpSpPr>
          <a:xfrm>
            <a:off x="11033020" y="6441947"/>
            <a:ext cx="4207062" cy="1183640"/>
            <a:chOff x="4796028" y="6441947"/>
            <a:chExt cx="1828800" cy="1183640"/>
          </a:xfrm>
        </p:grpSpPr>
        <p:sp>
          <p:nvSpPr>
            <p:cNvPr id="6" name="object 6"/>
            <p:cNvSpPr/>
            <p:nvPr/>
          </p:nvSpPr>
          <p:spPr>
            <a:xfrm>
              <a:off x="4800600" y="6446519"/>
              <a:ext cx="1819910" cy="1073150"/>
            </a:xfrm>
            <a:custGeom>
              <a:avLst/>
              <a:gdLst/>
              <a:ahLst/>
              <a:cxnLst/>
              <a:rect l="l" t="t" r="r" b="b"/>
              <a:pathLst>
                <a:path w="1819909" h="1073150">
                  <a:moveTo>
                    <a:pt x="0" y="0"/>
                  </a:moveTo>
                  <a:lnTo>
                    <a:pt x="0" y="1072896"/>
                  </a:lnTo>
                  <a:lnTo>
                    <a:pt x="1819655" y="1072896"/>
                  </a:lnTo>
                </a:path>
              </a:pathLst>
            </a:custGeom>
            <a:ln w="9144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" name="object 7"/>
            <p:cNvSpPr/>
            <p:nvPr/>
          </p:nvSpPr>
          <p:spPr>
            <a:xfrm>
              <a:off x="4800600" y="6696455"/>
              <a:ext cx="1653539" cy="822960"/>
            </a:xfrm>
            <a:custGeom>
              <a:avLst/>
              <a:gdLst/>
              <a:ahLst/>
              <a:cxnLst/>
              <a:rect l="l" t="t" r="r" b="b"/>
              <a:pathLst>
                <a:path w="1653539" h="822959">
                  <a:moveTo>
                    <a:pt x="7619" y="0"/>
                  </a:moveTo>
                  <a:lnTo>
                    <a:pt x="830580" y="0"/>
                  </a:lnTo>
                  <a:lnTo>
                    <a:pt x="1653539" y="411480"/>
                  </a:lnTo>
                </a:path>
                <a:path w="1653539" h="822959">
                  <a:moveTo>
                    <a:pt x="0" y="163067"/>
                  </a:moveTo>
                  <a:lnTo>
                    <a:pt x="92964" y="163067"/>
                  </a:lnTo>
                </a:path>
                <a:path w="1653539" h="822959">
                  <a:moveTo>
                    <a:pt x="0" y="655320"/>
                  </a:moveTo>
                  <a:lnTo>
                    <a:pt x="92964" y="655320"/>
                  </a:lnTo>
                </a:path>
                <a:path w="1653539" h="822959">
                  <a:moveTo>
                    <a:pt x="0" y="327660"/>
                  </a:moveTo>
                  <a:lnTo>
                    <a:pt x="92964" y="327660"/>
                  </a:lnTo>
                </a:path>
                <a:path w="1653539" h="822959">
                  <a:moveTo>
                    <a:pt x="426719" y="737616"/>
                  </a:moveTo>
                  <a:lnTo>
                    <a:pt x="426719" y="822960"/>
                  </a:lnTo>
                </a:path>
                <a:path w="1653539" h="822959">
                  <a:moveTo>
                    <a:pt x="1653539" y="737616"/>
                  </a:moveTo>
                  <a:lnTo>
                    <a:pt x="1653539" y="822960"/>
                  </a:lnTo>
                </a:path>
                <a:path w="1653539" h="822959">
                  <a:moveTo>
                    <a:pt x="1243583" y="737616"/>
                  </a:moveTo>
                  <a:lnTo>
                    <a:pt x="1243583" y="822960"/>
                  </a:lnTo>
                </a:path>
                <a:path w="1653539" h="822959">
                  <a:moveTo>
                    <a:pt x="836676" y="737616"/>
                  </a:moveTo>
                  <a:lnTo>
                    <a:pt x="836676" y="822960"/>
                  </a:lnTo>
                </a:path>
              </a:pathLst>
            </a:custGeom>
            <a:ln w="9144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8" name="object 8"/>
            <p:cNvPicPr/>
            <p:nvPr/>
          </p:nvPicPr>
          <p:blipFill>
            <a:blip r:embed="rId2" cstate="print"/>
            <a:stretch>
              <a:fillRect/>
            </a:stretch>
          </p:blipFill>
          <p:spPr>
            <a:xfrm>
              <a:off x="5149596" y="7562088"/>
              <a:ext cx="141731" cy="62992"/>
            </a:xfrm>
            <a:prstGeom prst="rect">
              <a:avLst/>
            </a:prstGeom>
          </p:spPr>
        </p:pic>
        <p:pic>
          <p:nvPicPr>
            <p:cNvPr id="9" name="object 9"/>
            <p:cNvPicPr/>
            <p:nvPr/>
          </p:nvPicPr>
          <p:blipFill>
            <a:blip r:embed="rId3" cstate="print"/>
            <a:stretch>
              <a:fillRect/>
            </a:stretch>
          </p:blipFill>
          <p:spPr>
            <a:xfrm>
              <a:off x="5570220" y="7562088"/>
              <a:ext cx="138588" cy="62992"/>
            </a:xfrm>
            <a:prstGeom prst="rect">
              <a:avLst/>
            </a:prstGeom>
          </p:spPr>
        </p:pic>
        <p:pic>
          <p:nvPicPr>
            <p:cNvPr id="10" name="object 10"/>
            <p:cNvPicPr/>
            <p:nvPr/>
          </p:nvPicPr>
          <p:blipFill>
            <a:blip r:embed="rId4" cstate="print"/>
            <a:stretch>
              <a:fillRect/>
            </a:stretch>
          </p:blipFill>
          <p:spPr>
            <a:xfrm>
              <a:off x="5951220" y="7562088"/>
              <a:ext cx="184403" cy="62992"/>
            </a:xfrm>
            <a:prstGeom prst="rect">
              <a:avLst/>
            </a:prstGeom>
          </p:spPr>
        </p:pic>
        <p:pic>
          <p:nvPicPr>
            <p:cNvPr id="11" name="object 11"/>
            <p:cNvPicPr/>
            <p:nvPr/>
          </p:nvPicPr>
          <p:blipFill>
            <a:blip r:embed="rId5" cstate="print"/>
            <a:stretch>
              <a:fillRect/>
            </a:stretch>
          </p:blipFill>
          <p:spPr>
            <a:xfrm>
              <a:off x="6364223" y="7562088"/>
              <a:ext cx="182880" cy="62992"/>
            </a:xfrm>
            <a:prstGeom prst="rect">
              <a:avLst/>
            </a:prstGeom>
          </p:spPr>
        </p:pic>
      </p:grpSp>
      <p:pic>
        <p:nvPicPr>
          <p:cNvPr id="12" name="object 12"/>
          <p:cNvPicPr/>
          <p:nvPr/>
        </p:nvPicPr>
        <p:blipFill>
          <a:blip r:embed="rId6" cstate="print"/>
          <a:stretch>
            <a:fillRect/>
          </a:stretch>
        </p:blipFill>
        <p:spPr>
          <a:xfrm>
            <a:off x="12091797" y="7711441"/>
            <a:ext cx="2033436" cy="84817"/>
          </a:xfrm>
          <a:prstGeom prst="rect">
            <a:avLst/>
          </a:prstGeom>
        </p:spPr>
      </p:pic>
      <p:grpSp>
        <p:nvGrpSpPr>
          <p:cNvPr id="13" name="object 13"/>
          <p:cNvGrpSpPr/>
          <p:nvPr/>
        </p:nvGrpSpPr>
        <p:grpSpPr>
          <a:xfrm>
            <a:off x="11586951" y="7819645"/>
            <a:ext cx="3054502" cy="247015"/>
            <a:chOff x="5036820" y="7819644"/>
            <a:chExt cx="1327785" cy="247015"/>
          </a:xfrm>
        </p:grpSpPr>
        <p:pic>
          <p:nvPicPr>
            <p:cNvPr id="14" name="object 14"/>
            <p:cNvPicPr/>
            <p:nvPr/>
          </p:nvPicPr>
          <p:blipFill>
            <a:blip r:embed="rId7" cstate="print"/>
            <a:stretch>
              <a:fillRect/>
            </a:stretch>
          </p:blipFill>
          <p:spPr>
            <a:xfrm>
              <a:off x="5036820" y="7819644"/>
              <a:ext cx="22669" cy="82295"/>
            </a:xfrm>
            <a:prstGeom prst="rect">
              <a:avLst/>
            </a:prstGeom>
          </p:spPr>
        </p:pic>
        <p:pic>
          <p:nvPicPr>
            <p:cNvPr id="15" name="object 15"/>
            <p:cNvPicPr/>
            <p:nvPr/>
          </p:nvPicPr>
          <p:blipFill>
            <a:blip r:embed="rId8" cstate="print"/>
            <a:stretch>
              <a:fillRect/>
            </a:stretch>
          </p:blipFill>
          <p:spPr>
            <a:xfrm>
              <a:off x="5062728" y="7819644"/>
              <a:ext cx="370331" cy="196595"/>
            </a:xfrm>
            <a:prstGeom prst="rect">
              <a:avLst/>
            </a:prstGeom>
          </p:spPr>
        </p:pic>
        <p:pic>
          <p:nvPicPr>
            <p:cNvPr id="16" name="object 16"/>
            <p:cNvPicPr/>
            <p:nvPr/>
          </p:nvPicPr>
          <p:blipFill>
            <a:blip r:embed="rId9" cstate="print"/>
            <a:stretch>
              <a:fillRect/>
            </a:stretch>
          </p:blipFill>
          <p:spPr>
            <a:xfrm>
              <a:off x="5437632" y="7819644"/>
              <a:ext cx="277367" cy="196595"/>
            </a:xfrm>
            <a:prstGeom prst="rect">
              <a:avLst/>
            </a:prstGeom>
          </p:spPr>
        </p:pic>
        <p:pic>
          <p:nvPicPr>
            <p:cNvPr id="17" name="object 17"/>
            <p:cNvPicPr/>
            <p:nvPr/>
          </p:nvPicPr>
          <p:blipFill>
            <a:blip r:embed="rId10" cstate="print"/>
            <a:stretch>
              <a:fillRect/>
            </a:stretch>
          </p:blipFill>
          <p:spPr>
            <a:xfrm>
              <a:off x="5747004" y="7819644"/>
              <a:ext cx="617219" cy="246887"/>
            </a:xfrm>
            <a:prstGeom prst="rect">
              <a:avLst/>
            </a:prstGeom>
          </p:spPr>
        </p:pic>
      </p:grpSp>
      <p:grpSp>
        <p:nvGrpSpPr>
          <p:cNvPr id="18" name="object 18"/>
          <p:cNvGrpSpPr/>
          <p:nvPr/>
        </p:nvGrpSpPr>
        <p:grpSpPr>
          <a:xfrm>
            <a:off x="12063749" y="6556247"/>
            <a:ext cx="252716" cy="127000"/>
            <a:chOff x="5244083" y="6556247"/>
            <a:chExt cx="109855" cy="127000"/>
          </a:xfrm>
        </p:grpSpPr>
        <p:sp>
          <p:nvSpPr>
            <p:cNvPr id="19" name="object 19"/>
            <p:cNvSpPr/>
            <p:nvPr/>
          </p:nvSpPr>
          <p:spPr>
            <a:xfrm>
              <a:off x="5248655" y="6560819"/>
              <a:ext cx="56515" cy="66040"/>
            </a:xfrm>
            <a:custGeom>
              <a:avLst/>
              <a:gdLst/>
              <a:ahLst/>
              <a:cxnLst/>
              <a:rect l="l" t="t" r="r" b="b"/>
              <a:pathLst>
                <a:path w="56514" h="66040">
                  <a:moveTo>
                    <a:pt x="0" y="0"/>
                  </a:moveTo>
                  <a:lnTo>
                    <a:pt x="56388" y="65532"/>
                  </a:lnTo>
                </a:path>
              </a:pathLst>
            </a:custGeom>
            <a:ln w="9144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0" name="object 20"/>
            <p:cNvSpPr/>
            <p:nvPr/>
          </p:nvSpPr>
          <p:spPr>
            <a:xfrm>
              <a:off x="5280660" y="6603492"/>
              <a:ext cx="73660" cy="79375"/>
            </a:xfrm>
            <a:custGeom>
              <a:avLst/>
              <a:gdLst/>
              <a:ahLst/>
              <a:cxnLst/>
              <a:rect l="l" t="t" r="r" b="b"/>
              <a:pathLst>
                <a:path w="73660" h="79375">
                  <a:moveTo>
                    <a:pt x="73151" y="79247"/>
                  </a:moveTo>
                  <a:lnTo>
                    <a:pt x="0" y="35051"/>
                  </a:lnTo>
                  <a:lnTo>
                    <a:pt x="41147" y="0"/>
                  </a:lnTo>
                  <a:lnTo>
                    <a:pt x="73151" y="79247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21" name="object 21"/>
          <p:cNvGrpSpPr/>
          <p:nvPr/>
        </p:nvGrpSpPr>
        <p:grpSpPr>
          <a:xfrm>
            <a:off x="13662435" y="6973823"/>
            <a:ext cx="392951" cy="173990"/>
            <a:chOff x="5939028" y="6973823"/>
            <a:chExt cx="170815" cy="173990"/>
          </a:xfrm>
        </p:grpSpPr>
        <p:sp>
          <p:nvSpPr>
            <p:cNvPr id="22" name="object 22"/>
            <p:cNvSpPr/>
            <p:nvPr/>
          </p:nvSpPr>
          <p:spPr>
            <a:xfrm>
              <a:off x="5943600" y="7027164"/>
              <a:ext cx="114300" cy="116205"/>
            </a:xfrm>
            <a:custGeom>
              <a:avLst/>
              <a:gdLst/>
              <a:ahLst/>
              <a:cxnLst/>
              <a:rect l="l" t="t" r="r" b="b"/>
              <a:pathLst>
                <a:path w="114300" h="116204">
                  <a:moveTo>
                    <a:pt x="0" y="115823"/>
                  </a:moveTo>
                  <a:lnTo>
                    <a:pt x="114300" y="0"/>
                  </a:lnTo>
                </a:path>
              </a:pathLst>
            </a:custGeom>
            <a:ln w="9143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3" name="object 23"/>
            <p:cNvSpPr/>
            <p:nvPr/>
          </p:nvSpPr>
          <p:spPr>
            <a:xfrm>
              <a:off x="6033516" y="6973823"/>
              <a:ext cx="76200" cy="78105"/>
            </a:xfrm>
            <a:custGeom>
              <a:avLst/>
              <a:gdLst/>
              <a:ahLst/>
              <a:cxnLst/>
              <a:rect l="l" t="t" r="r" b="b"/>
              <a:pathLst>
                <a:path w="76200" h="78104">
                  <a:moveTo>
                    <a:pt x="38100" y="77724"/>
                  </a:moveTo>
                  <a:lnTo>
                    <a:pt x="0" y="39624"/>
                  </a:lnTo>
                  <a:lnTo>
                    <a:pt x="76200" y="0"/>
                  </a:lnTo>
                  <a:lnTo>
                    <a:pt x="38100" y="77724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24" name="object 24"/>
          <p:cNvGrpSpPr/>
          <p:nvPr/>
        </p:nvGrpSpPr>
        <p:grpSpPr>
          <a:xfrm>
            <a:off x="10742030" y="6658357"/>
            <a:ext cx="200128" cy="852169"/>
            <a:chOff x="4669535" y="6658356"/>
            <a:chExt cx="86995" cy="852169"/>
          </a:xfrm>
        </p:grpSpPr>
        <p:pic>
          <p:nvPicPr>
            <p:cNvPr id="25" name="object 25"/>
            <p:cNvPicPr/>
            <p:nvPr/>
          </p:nvPicPr>
          <p:blipFill>
            <a:blip r:embed="rId11" cstate="print"/>
            <a:stretch>
              <a:fillRect/>
            </a:stretch>
          </p:blipFill>
          <p:spPr>
            <a:xfrm>
              <a:off x="4683251" y="6822948"/>
              <a:ext cx="53340" cy="687323"/>
            </a:xfrm>
            <a:prstGeom prst="rect">
              <a:avLst/>
            </a:prstGeom>
          </p:spPr>
        </p:pic>
        <p:pic>
          <p:nvPicPr>
            <p:cNvPr id="26" name="object 26"/>
            <p:cNvPicPr/>
            <p:nvPr/>
          </p:nvPicPr>
          <p:blipFill>
            <a:blip r:embed="rId12" cstate="print"/>
            <a:stretch>
              <a:fillRect/>
            </a:stretch>
          </p:blipFill>
          <p:spPr>
            <a:xfrm>
              <a:off x="4669535" y="6658356"/>
              <a:ext cx="86867" cy="188975"/>
            </a:xfrm>
            <a:prstGeom prst="rect">
              <a:avLst/>
            </a:prstGeom>
          </p:spPr>
        </p:pic>
      </p:grpSp>
      <p:sp>
        <p:nvSpPr>
          <p:cNvPr id="27" name="object 27"/>
          <p:cNvSpPr txBox="1"/>
          <p:nvPr/>
        </p:nvSpPr>
        <p:spPr>
          <a:xfrm>
            <a:off x="1415188" y="349008"/>
            <a:ext cx="192824" cy="135935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sz="800" spc="10" dirty="0">
                <a:latin typeface="Microsoft Sans Serif"/>
                <a:cs typeface="Microsoft Sans Serif"/>
              </a:rPr>
              <a:t>2</a:t>
            </a:r>
            <a:endParaRPr sz="800">
              <a:latin typeface="Microsoft Sans Serif"/>
              <a:cs typeface="Microsoft Sans Serif"/>
            </a:endParaRPr>
          </a:p>
        </p:txBody>
      </p:sp>
      <p:sp>
        <p:nvSpPr>
          <p:cNvPr id="28" name="object 28"/>
          <p:cNvSpPr txBox="1"/>
          <p:nvPr/>
        </p:nvSpPr>
        <p:spPr>
          <a:xfrm>
            <a:off x="1415217" y="601047"/>
            <a:ext cx="7413486" cy="782907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 marR="5080" indent="154940">
              <a:lnSpc>
                <a:spcPct val="154000"/>
              </a:lnSpc>
              <a:spcBef>
                <a:spcPts val="100"/>
              </a:spcBef>
            </a:pPr>
            <a:r>
              <a:rPr sz="650" spc="-20" dirty="0">
                <a:latin typeface="Microsoft Sans Serif"/>
                <a:cs typeface="Microsoft Sans Serif"/>
              </a:rPr>
              <a:t>En </a:t>
            </a:r>
            <a:r>
              <a:rPr sz="650" spc="30" dirty="0">
                <a:latin typeface="Microsoft Sans Serif"/>
                <a:cs typeface="Microsoft Sans Serif"/>
              </a:rPr>
              <a:t>rotores </a:t>
            </a:r>
            <a:r>
              <a:rPr sz="650" spc="15" dirty="0">
                <a:latin typeface="Microsoft Sans Serif"/>
                <a:cs typeface="Microsoft Sans Serif"/>
              </a:rPr>
              <a:t>cilíndricos, </a:t>
            </a:r>
            <a:r>
              <a:rPr sz="650" spc="10" dirty="0">
                <a:latin typeface="Microsoft Sans Serif"/>
                <a:cs typeface="Microsoft Sans Serif"/>
              </a:rPr>
              <a:t>el </a:t>
            </a:r>
            <a:r>
              <a:rPr sz="650" spc="25" dirty="0">
                <a:latin typeface="Microsoft Sans Serif"/>
                <a:cs typeface="Microsoft Sans Serif"/>
              </a:rPr>
              <a:t>calentamiento </a:t>
            </a:r>
            <a:r>
              <a:rPr sz="650" spc="20" dirty="0">
                <a:latin typeface="Microsoft Sans Serif"/>
                <a:cs typeface="Microsoft Sans Serif"/>
              </a:rPr>
              <a:t>de </a:t>
            </a:r>
            <a:r>
              <a:rPr sz="650" spc="5" dirty="0">
                <a:latin typeface="Microsoft Sans Serif"/>
                <a:cs typeface="Microsoft Sans Serif"/>
              </a:rPr>
              <a:t>secuencia </a:t>
            </a:r>
            <a:r>
              <a:rPr sz="650" spc="20" dirty="0">
                <a:latin typeface="Microsoft Sans Serif"/>
                <a:cs typeface="Microsoft Sans Serif"/>
              </a:rPr>
              <a:t>negativa </a:t>
            </a:r>
            <a:r>
              <a:rPr sz="650" spc="15" dirty="0">
                <a:latin typeface="Microsoft Sans Serif"/>
                <a:cs typeface="Microsoft Sans Serif"/>
              </a:rPr>
              <a:t>más </a:t>
            </a:r>
            <a:r>
              <a:rPr sz="650" spc="10" dirty="0">
                <a:latin typeface="Microsoft Sans Serif"/>
                <a:cs typeface="Microsoft Sans Serif"/>
              </a:rPr>
              <a:t>allá </a:t>
            </a:r>
            <a:r>
              <a:rPr sz="650" spc="20" dirty="0">
                <a:latin typeface="Microsoft Sans Serif"/>
                <a:cs typeface="Microsoft Sans Serif"/>
              </a:rPr>
              <a:t>de </a:t>
            </a:r>
            <a:r>
              <a:rPr sz="650" spc="10" dirty="0">
                <a:latin typeface="Microsoft Sans Serif"/>
                <a:cs typeface="Microsoft Sans Serif"/>
              </a:rPr>
              <a:t>los </a:t>
            </a:r>
            <a:r>
              <a:rPr sz="650" spc="15" dirty="0">
                <a:latin typeface="Microsoft Sans Serif"/>
                <a:cs typeface="Microsoft Sans Serif"/>
              </a:rPr>
              <a:t> </a:t>
            </a:r>
            <a:r>
              <a:rPr sz="650" spc="20" dirty="0">
                <a:latin typeface="Microsoft Sans Serif"/>
                <a:cs typeface="Microsoft Sans Serif"/>
              </a:rPr>
              <a:t>límites del </a:t>
            </a:r>
            <a:r>
              <a:rPr sz="650" spc="40" dirty="0">
                <a:latin typeface="Microsoft Sans Serif"/>
                <a:cs typeface="Microsoft Sans Serif"/>
              </a:rPr>
              <a:t>rotor </a:t>
            </a:r>
            <a:r>
              <a:rPr sz="650" spc="20" dirty="0">
                <a:latin typeface="Microsoft Sans Serif"/>
                <a:cs typeface="Microsoft Sans Serif"/>
              </a:rPr>
              <a:t>da </a:t>
            </a:r>
            <a:r>
              <a:rPr sz="650" spc="25" dirty="0">
                <a:latin typeface="Microsoft Sans Serif"/>
                <a:cs typeface="Microsoft Sans Serif"/>
              </a:rPr>
              <a:t>como resultado </a:t>
            </a:r>
            <a:r>
              <a:rPr sz="650" spc="15" dirty="0">
                <a:latin typeface="Microsoft Sans Serif"/>
                <a:cs typeface="Microsoft Sans Serif"/>
              </a:rPr>
              <a:t>dos </a:t>
            </a:r>
            <a:r>
              <a:rPr sz="650" spc="30" dirty="0">
                <a:latin typeface="Microsoft Sans Serif"/>
                <a:cs typeface="Microsoft Sans Serif"/>
              </a:rPr>
              <a:t>modos </a:t>
            </a:r>
            <a:r>
              <a:rPr sz="650" spc="20" dirty="0">
                <a:latin typeface="Microsoft Sans Serif"/>
                <a:cs typeface="Microsoft Sans Serif"/>
              </a:rPr>
              <a:t>de </a:t>
            </a:r>
            <a:r>
              <a:rPr sz="650" spc="10" dirty="0">
                <a:latin typeface="Microsoft Sans Serif"/>
                <a:cs typeface="Microsoft Sans Serif"/>
              </a:rPr>
              <a:t>falla. </a:t>
            </a:r>
            <a:r>
              <a:rPr sz="650" spc="20" dirty="0">
                <a:latin typeface="Microsoft Sans Serif"/>
                <a:cs typeface="Microsoft Sans Serif"/>
              </a:rPr>
              <a:t>Primero, </a:t>
            </a:r>
            <a:r>
              <a:rPr sz="650" dirty="0">
                <a:latin typeface="Microsoft Sans Serif"/>
                <a:cs typeface="Microsoft Sans Serif"/>
              </a:rPr>
              <a:t>las </a:t>
            </a:r>
            <a:r>
              <a:rPr sz="650" spc="10" dirty="0">
                <a:latin typeface="Microsoft Sans Serif"/>
                <a:cs typeface="Microsoft Sans Serif"/>
              </a:rPr>
              <a:t>cuñas </a:t>
            </a:r>
            <a:r>
              <a:rPr sz="650" spc="-5" dirty="0">
                <a:latin typeface="Microsoft Sans Serif"/>
                <a:cs typeface="Microsoft Sans Serif"/>
              </a:rPr>
              <a:t>se </a:t>
            </a:r>
            <a:r>
              <a:rPr sz="650" dirty="0">
                <a:latin typeface="Microsoft Sans Serif"/>
                <a:cs typeface="Microsoft Sans Serif"/>
              </a:rPr>
              <a:t> </a:t>
            </a:r>
            <a:r>
              <a:rPr sz="650" spc="20" dirty="0">
                <a:latin typeface="Microsoft Sans Serif"/>
                <a:cs typeface="Microsoft Sans Serif"/>
              </a:rPr>
              <a:t>sobrecalientan </a:t>
            </a:r>
            <a:r>
              <a:rPr sz="650" spc="15" dirty="0">
                <a:latin typeface="Microsoft Sans Serif"/>
                <a:cs typeface="Microsoft Sans Serif"/>
              </a:rPr>
              <a:t>hasta </a:t>
            </a:r>
            <a:r>
              <a:rPr sz="650" spc="10" dirty="0">
                <a:latin typeface="Microsoft Sans Serif"/>
                <a:cs typeface="Microsoft Sans Serif"/>
              </a:rPr>
              <a:t>el </a:t>
            </a:r>
            <a:r>
              <a:rPr sz="650" spc="40" dirty="0">
                <a:latin typeface="Microsoft Sans Serif"/>
                <a:cs typeface="Microsoft Sans Serif"/>
              </a:rPr>
              <a:t>punto </a:t>
            </a:r>
            <a:r>
              <a:rPr sz="650" spc="20" dirty="0">
                <a:latin typeface="Microsoft Sans Serif"/>
                <a:cs typeface="Microsoft Sans Serif"/>
              </a:rPr>
              <a:t>en </a:t>
            </a:r>
            <a:r>
              <a:rPr sz="650" spc="25" dirty="0">
                <a:latin typeface="Microsoft Sans Serif"/>
                <a:cs typeface="Microsoft Sans Serif"/>
              </a:rPr>
              <a:t>que </a:t>
            </a:r>
            <a:r>
              <a:rPr sz="650" spc="-5" dirty="0">
                <a:latin typeface="Microsoft Sans Serif"/>
                <a:cs typeface="Microsoft Sans Serif"/>
              </a:rPr>
              <a:t>se </a:t>
            </a:r>
            <a:r>
              <a:rPr sz="650" spc="15" dirty="0">
                <a:latin typeface="Microsoft Sans Serif"/>
                <a:cs typeface="Microsoft Sans Serif"/>
              </a:rPr>
              <a:t>recuecen </a:t>
            </a:r>
            <a:r>
              <a:rPr sz="650" spc="25" dirty="0">
                <a:latin typeface="Microsoft Sans Serif"/>
                <a:cs typeface="Microsoft Sans Serif"/>
              </a:rPr>
              <a:t>lo </a:t>
            </a:r>
            <a:r>
              <a:rPr sz="650" spc="20" dirty="0">
                <a:latin typeface="Microsoft Sans Serif"/>
                <a:cs typeface="Microsoft Sans Serif"/>
              </a:rPr>
              <a:t>suficiente </a:t>
            </a:r>
            <a:r>
              <a:rPr sz="650" spc="25" dirty="0">
                <a:latin typeface="Microsoft Sans Serif"/>
                <a:cs typeface="Microsoft Sans Serif"/>
              </a:rPr>
              <a:t>como </a:t>
            </a:r>
            <a:r>
              <a:rPr sz="650" spc="20" dirty="0">
                <a:latin typeface="Microsoft Sans Serif"/>
                <a:cs typeface="Microsoft Sans Serif"/>
              </a:rPr>
              <a:t>para </a:t>
            </a:r>
            <a:r>
              <a:rPr sz="650" spc="25" dirty="0">
                <a:latin typeface="Microsoft Sans Serif"/>
                <a:cs typeface="Microsoft Sans Serif"/>
              </a:rPr>
              <a:t> romperse. </a:t>
            </a:r>
            <a:r>
              <a:rPr sz="650" spc="-20" dirty="0">
                <a:latin typeface="Microsoft Sans Serif"/>
                <a:cs typeface="Microsoft Sans Serif"/>
              </a:rPr>
              <a:t>En </a:t>
            </a:r>
            <a:r>
              <a:rPr sz="650" spc="25" dirty="0">
                <a:latin typeface="Microsoft Sans Serif"/>
                <a:cs typeface="Microsoft Sans Serif"/>
              </a:rPr>
              <a:t>segundo </a:t>
            </a:r>
            <a:r>
              <a:rPr sz="650" spc="20" dirty="0">
                <a:latin typeface="Microsoft Sans Serif"/>
                <a:cs typeface="Microsoft Sans Serif"/>
              </a:rPr>
              <a:t>lugar, </a:t>
            </a:r>
            <a:r>
              <a:rPr sz="650" spc="10" dirty="0">
                <a:latin typeface="Microsoft Sans Serif"/>
                <a:cs typeface="Microsoft Sans Serif"/>
              </a:rPr>
              <a:t>el </a:t>
            </a:r>
            <a:r>
              <a:rPr sz="650" spc="25" dirty="0">
                <a:latin typeface="Microsoft Sans Serif"/>
                <a:cs typeface="Microsoft Sans Serif"/>
              </a:rPr>
              <a:t>calentamiento puede </a:t>
            </a:r>
            <a:r>
              <a:rPr sz="650" spc="15" dirty="0">
                <a:latin typeface="Microsoft Sans Serif"/>
                <a:cs typeface="Microsoft Sans Serif"/>
              </a:rPr>
              <a:t>hacer </a:t>
            </a:r>
            <a:r>
              <a:rPr sz="650" spc="25" dirty="0">
                <a:latin typeface="Microsoft Sans Serif"/>
                <a:cs typeface="Microsoft Sans Serif"/>
              </a:rPr>
              <a:t>que </a:t>
            </a:r>
            <a:r>
              <a:rPr sz="650" spc="10" dirty="0">
                <a:latin typeface="Microsoft Sans Serif"/>
                <a:cs typeface="Microsoft Sans Serif"/>
              </a:rPr>
              <a:t>los </a:t>
            </a:r>
            <a:r>
              <a:rPr sz="650" spc="15" dirty="0">
                <a:latin typeface="Microsoft Sans Serif"/>
                <a:cs typeface="Microsoft Sans Serif"/>
              </a:rPr>
              <a:t>anillos </a:t>
            </a:r>
            <a:r>
              <a:rPr sz="650" spc="20" dirty="0">
                <a:latin typeface="Microsoft Sans Serif"/>
                <a:cs typeface="Microsoft Sans Serif"/>
              </a:rPr>
              <a:t>de </a:t>
            </a:r>
            <a:r>
              <a:rPr sz="650" spc="25" dirty="0">
                <a:latin typeface="Microsoft Sans Serif"/>
                <a:cs typeface="Microsoft Sans Serif"/>
              </a:rPr>
              <a:t> retención</a:t>
            </a:r>
            <a:r>
              <a:rPr sz="650" spc="-5" dirty="0">
                <a:latin typeface="Microsoft Sans Serif"/>
                <a:cs typeface="Microsoft Sans Serif"/>
              </a:rPr>
              <a:t> se </a:t>
            </a:r>
            <a:r>
              <a:rPr sz="650" spc="20" dirty="0">
                <a:latin typeface="Microsoft Sans Serif"/>
                <a:cs typeface="Microsoft Sans Serif"/>
              </a:rPr>
              <a:t>expandan</a:t>
            </a:r>
            <a:r>
              <a:rPr sz="650" dirty="0">
                <a:latin typeface="Microsoft Sans Serif"/>
                <a:cs typeface="Microsoft Sans Serif"/>
              </a:rPr>
              <a:t> </a:t>
            </a:r>
            <a:r>
              <a:rPr sz="650" spc="5" dirty="0">
                <a:latin typeface="Microsoft Sans Serif"/>
                <a:cs typeface="Microsoft Sans Serif"/>
              </a:rPr>
              <a:t>y</a:t>
            </a:r>
            <a:r>
              <a:rPr sz="650" spc="-5" dirty="0">
                <a:latin typeface="Microsoft Sans Serif"/>
                <a:cs typeface="Microsoft Sans Serif"/>
              </a:rPr>
              <a:t> </a:t>
            </a:r>
            <a:r>
              <a:rPr sz="650" spc="30" dirty="0">
                <a:latin typeface="Microsoft Sans Serif"/>
                <a:cs typeface="Microsoft Sans Serif"/>
              </a:rPr>
              <a:t>floten</a:t>
            </a:r>
            <a:r>
              <a:rPr sz="650" dirty="0">
                <a:latin typeface="Microsoft Sans Serif"/>
                <a:cs typeface="Microsoft Sans Serif"/>
              </a:rPr>
              <a:t> </a:t>
            </a:r>
            <a:r>
              <a:rPr sz="650" spc="25" dirty="0">
                <a:latin typeface="Microsoft Sans Serif"/>
                <a:cs typeface="Microsoft Sans Serif"/>
              </a:rPr>
              <a:t>fuera</a:t>
            </a:r>
            <a:r>
              <a:rPr sz="650" spc="-5" dirty="0">
                <a:latin typeface="Microsoft Sans Serif"/>
                <a:cs typeface="Microsoft Sans Serif"/>
              </a:rPr>
              <a:t> </a:t>
            </a:r>
            <a:r>
              <a:rPr sz="650" spc="20" dirty="0">
                <a:latin typeface="Microsoft Sans Serif"/>
                <a:cs typeface="Microsoft Sans Serif"/>
              </a:rPr>
              <a:t>del</a:t>
            </a:r>
            <a:r>
              <a:rPr sz="650" spc="-5" dirty="0">
                <a:latin typeface="Microsoft Sans Serif"/>
                <a:cs typeface="Microsoft Sans Serif"/>
              </a:rPr>
              <a:t> </a:t>
            </a:r>
            <a:r>
              <a:rPr sz="650" spc="25" dirty="0">
                <a:latin typeface="Microsoft Sans Serif"/>
                <a:cs typeface="Microsoft Sans Serif"/>
              </a:rPr>
              <a:t>cuerpo</a:t>
            </a:r>
            <a:r>
              <a:rPr sz="650" dirty="0">
                <a:latin typeface="Microsoft Sans Serif"/>
                <a:cs typeface="Microsoft Sans Serif"/>
              </a:rPr>
              <a:t> </a:t>
            </a:r>
            <a:r>
              <a:rPr sz="650" spc="20" dirty="0">
                <a:latin typeface="Microsoft Sans Serif"/>
                <a:cs typeface="Microsoft Sans Serif"/>
              </a:rPr>
              <a:t>del</a:t>
            </a:r>
            <a:r>
              <a:rPr sz="650" spc="-5" dirty="0">
                <a:latin typeface="Microsoft Sans Serif"/>
                <a:cs typeface="Microsoft Sans Serif"/>
              </a:rPr>
              <a:t> </a:t>
            </a:r>
            <a:r>
              <a:rPr sz="650" spc="35" dirty="0">
                <a:latin typeface="Microsoft Sans Serif"/>
                <a:cs typeface="Microsoft Sans Serif"/>
              </a:rPr>
              <a:t>rotor,</a:t>
            </a:r>
            <a:r>
              <a:rPr sz="650" dirty="0">
                <a:latin typeface="Microsoft Sans Serif"/>
                <a:cs typeface="Microsoft Sans Serif"/>
              </a:rPr>
              <a:t> </a:t>
            </a:r>
            <a:r>
              <a:rPr sz="650" spc="25" dirty="0">
                <a:latin typeface="Microsoft Sans Serif"/>
                <a:cs typeface="Microsoft Sans Serif"/>
              </a:rPr>
              <a:t>lo</a:t>
            </a:r>
            <a:r>
              <a:rPr sz="650" spc="-5" dirty="0">
                <a:latin typeface="Microsoft Sans Serif"/>
                <a:cs typeface="Microsoft Sans Serif"/>
              </a:rPr>
              <a:t> </a:t>
            </a:r>
            <a:r>
              <a:rPr sz="650" spc="25" dirty="0">
                <a:latin typeface="Microsoft Sans Serif"/>
                <a:cs typeface="Microsoft Sans Serif"/>
              </a:rPr>
              <a:t>que</a:t>
            </a:r>
            <a:r>
              <a:rPr sz="650" dirty="0">
                <a:latin typeface="Microsoft Sans Serif"/>
                <a:cs typeface="Microsoft Sans Serif"/>
              </a:rPr>
              <a:t> </a:t>
            </a:r>
            <a:r>
              <a:rPr sz="650" spc="25" dirty="0">
                <a:latin typeface="Microsoft Sans Serif"/>
                <a:cs typeface="Microsoft Sans Serif"/>
              </a:rPr>
              <a:t>produce</a:t>
            </a:r>
            <a:r>
              <a:rPr sz="650" spc="-5" dirty="0">
                <a:latin typeface="Microsoft Sans Serif"/>
                <a:cs typeface="Microsoft Sans Serif"/>
              </a:rPr>
              <a:t> </a:t>
            </a:r>
            <a:r>
              <a:rPr sz="650" spc="10" dirty="0">
                <a:latin typeface="Microsoft Sans Serif"/>
                <a:cs typeface="Microsoft Sans Serif"/>
              </a:rPr>
              <a:t>arcos</a:t>
            </a:r>
            <a:r>
              <a:rPr sz="650" spc="-5" dirty="0">
                <a:latin typeface="Microsoft Sans Serif"/>
                <a:cs typeface="Microsoft Sans Serif"/>
              </a:rPr>
              <a:t> </a:t>
            </a:r>
            <a:r>
              <a:rPr sz="650" spc="20" dirty="0">
                <a:latin typeface="Microsoft Sans Serif"/>
                <a:cs typeface="Microsoft Sans Serif"/>
              </a:rPr>
              <a:t>en </a:t>
            </a:r>
            <a:r>
              <a:rPr sz="650" spc="-155" dirty="0">
                <a:latin typeface="Microsoft Sans Serif"/>
                <a:cs typeface="Microsoft Sans Serif"/>
              </a:rPr>
              <a:t> </a:t>
            </a:r>
            <a:r>
              <a:rPr sz="650" dirty="0">
                <a:latin typeface="Microsoft Sans Serif"/>
                <a:cs typeface="Microsoft Sans Serif"/>
              </a:rPr>
              <a:t>las </a:t>
            </a:r>
            <a:r>
              <a:rPr sz="650" spc="20" dirty="0">
                <a:latin typeface="Microsoft Sans Serif"/>
                <a:cs typeface="Microsoft Sans Serif"/>
              </a:rPr>
              <a:t>juntas de </a:t>
            </a:r>
            <a:r>
              <a:rPr sz="650" spc="15" dirty="0">
                <a:latin typeface="Microsoft Sans Serif"/>
                <a:cs typeface="Microsoft Sans Serif"/>
              </a:rPr>
              <a:t>ajuste </a:t>
            </a:r>
            <a:r>
              <a:rPr sz="650" spc="40" dirty="0">
                <a:latin typeface="Microsoft Sans Serif"/>
                <a:cs typeface="Microsoft Sans Serif"/>
              </a:rPr>
              <a:t>por </a:t>
            </a:r>
            <a:r>
              <a:rPr sz="650" spc="15" dirty="0">
                <a:latin typeface="Microsoft Sans Serif"/>
                <a:cs typeface="Microsoft Sans Serif"/>
              </a:rPr>
              <a:t>contracción. </a:t>
            </a:r>
            <a:r>
              <a:rPr sz="650" spc="-20" dirty="0">
                <a:latin typeface="Microsoft Sans Serif"/>
                <a:cs typeface="Microsoft Sans Serif"/>
              </a:rPr>
              <a:t>En </a:t>
            </a:r>
            <a:r>
              <a:rPr sz="650" spc="20" dirty="0">
                <a:latin typeface="Microsoft Sans Serif"/>
                <a:cs typeface="Microsoft Sans Serif"/>
              </a:rPr>
              <a:t>máquinas </a:t>
            </a:r>
            <a:r>
              <a:rPr sz="650" spc="15" dirty="0">
                <a:latin typeface="Microsoft Sans Serif"/>
                <a:cs typeface="Microsoft Sans Serif"/>
              </a:rPr>
              <a:t>más pequeñas, </a:t>
            </a:r>
            <a:r>
              <a:rPr sz="650" spc="10" dirty="0">
                <a:latin typeface="Microsoft Sans Serif"/>
                <a:cs typeface="Microsoft Sans Serif"/>
              </a:rPr>
              <a:t>el </a:t>
            </a:r>
            <a:r>
              <a:rPr sz="650" spc="20" dirty="0">
                <a:latin typeface="Microsoft Sans Serif"/>
                <a:cs typeface="Microsoft Sans Serif"/>
              </a:rPr>
              <a:t>fallo de </a:t>
            </a:r>
            <a:r>
              <a:rPr sz="650" dirty="0">
                <a:latin typeface="Microsoft Sans Serif"/>
                <a:cs typeface="Microsoft Sans Serif"/>
              </a:rPr>
              <a:t>las </a:t>
            </a:r>
            <a:r>
              <a:rPr sz="650" spc="5" dirty="0">
                <a:latin typeface="Microsoft Sans Serif"/>
                <a:cs typeface="Microsoft Sans Serif"/>
              </a:rPr>
              <a:t> </a:t>
            </a:r>
            <a:r>
              <a:rPr sz="650" spc="20" dirty="0">
                <a:latin typeface="Microsoft Sans Serif"/>
                <a:cs typeface="Microsoft Sans Serif"/>
              </a:rPr>
              <a:t>juntas </a:t>
            </a:r>
            <a:r>
              <a:rPr sz="650" spc="40" dirty="0">
                <a:latin typeface="Microsoft Sans Serif"/>
                <a:cs typeface="Microsoft Sans Serif"/>
              </a:rPr>
              <a:t>por </a:t>
            </a:r>
            <a:r>
              <a:rPr sz="650" spc="20" dirty="0">
                <a:latin typeface="Microsoft Sans Serif"/>
                <a:cs typeface="Microsoft Sans Serif"/>
              </a:rPr>
              <a:t>contracción </a:t>
            </a:r>
            <a:r>
              <a:rPr sz="650" spc="-5" dirty="0">
                <a:latin typeface="Microsoft Sans Serif"/>
                <a:cs typeface="Microsoft Sans Serif"/>
              </a:rPr>
              <a:t>se </a:t>
            </a:r>
            <a:r>
              <a:rPr sz="650" spc="25" dirty="0">
                <a:latin typeface="Microsoft Sans Serif"/>
                <a:cs typeface="Microsoft Sans Serif"/>
              </a:rPr>
              <a:t>produce </a:t>
            </a:r>
            <a:r>
              <a:rPr sz="650" spc="35" dirty="0">
                <a:latin typeface="Microsoft Sans Serif"/>
                <a:cs typeface="Microsoft Sans Serif"/>
              </a:rPr>
              <a:t>primero </a:t>
            </a:r>
            <a:r>
              <a:rPr sz="650" dirty="0">
                <a:latin typeface="Microsoft Sans Serif"/>
                <a:cs typeface="Microsoft Sans Serif"/>
              </a:rPr>
              <a:t>y, </a:t>
            </a:r>
            <a:r>
              <a:rPr sz="650" spc="20" dirty="0">
                <a:latin typeface="Microsoft Sans Serif"/>
                <a:cs typeface="Microsoft Sans Serif"/>
              </a:rPr>
              <a:t>en máquinas </a:t>
            </a:r>
            <a:r>
              <a:rPr sz="650" spc="15" dirty="0">
                <a:latin typeface="Microsoft Sans Serif"/>
                <a:cs typeface="Microsoft Sans Serif"/>
              </a:rPr>
              <a:t>más grandes, </a:t>
            </a:r>
            <a:r>
              <a:rPr sz="650" spc="-5" dirty="0">
                <a:latin typeface="Microsoft Sans Serif"/>
                <a:cs typeface="Microsoft Sans Serif"/>
              </a:rPr>
              <a:t>se </a:t>
            </a:r>
            <a:r>
              <a:rPr sz="650" dirty="0">
                <a:latin typeface="Microsoft Sans Serif"/>
                <a:cs typeface="Microsoft Sans Serif"/>
              </a:rPr>
              <a:t> </a:t>
            </a:r>
            <a:r>
              <a:rPr sz="650" spc="25" dirty="0">
                <a:latin typeface="Microsoft Sans Serif"/>
                <a:cs typeface="Microsoft Sans Serif"/>
              </a:rPr>
              <a:t>produce </a:t>
            </a:r>
            <a:r>
              <a:rPr sz="650" spc="35" dirty="0">
                <a:latin typeface="Microsoft Sans Serif"/>
                <a:cs typeface="Microsoft Sans Serif"/>
              </a:rPr>
              <a:t>primero </a:t>
            </a:r>
            <a:r>
              <a:rPr sz="650" spc="10" dirty="0">
                <a:latin typeface="Microsoft Sans Serif"/>
                <a:cs typeface="Microsoft Sans Serif"/>
              </a:rPr>
              <a:t>la </a:t>
            </a:r>
            <a:r>
              <a:rPr sz="650" spc="35" dirty="0">
                <a:latin typeface="Microsoft Sans Serif"/>
                <a:cs typeface="Microsoft Sans Serif"/>
              </a:rPr>
              <a:t>rotura </a:t>
            </a:r>
            <a:r>
              <a:rPr sz="650" spc="20" dirty="0">
                <a:latin typeface="Microsoft Sans Serif"/>
                <a:cs typeface="Microsoft Sans Serif"/>
              </a:rPr>
              <a:t>de </a:t>
            </a:r>
            <a:r>
              <a:rPr sz="650" dirty="0">
                <a:latin typeface="Microsoft Sans Serif"/>
                <a:cs typeface="Microsoft Sans Serif"/>
              </a:rPr>
              <a:t>las </a:t>
            </a:r>
            <a:r>
              <a:rPr sz="650" spc="10" dirty="0">
                <a:latin typeface="Microsoft Sans Serif"/>
                <a:cs typeface="Microsoft Sans Serif"/>
              </a:rPr>
              <a:t>cuñas después </a:t>
            </a:r>
            <a:r>
              <a:rPr sz="650" spc="20" dirty="0">
                <a:latin typeface="Microsoft Sans Serif"/>
                <a:cs typeface="Microsoft Sans Serif"/>
              </a:rPr>
              <a:t>de </a:t>
            </a:r>
            <a:r>
              <a:rPr sz="650" spc="25" dirty="0">
                <a:latin typeface="Microsoft Sans Serif"/>
                <a:cs typeface="Microsoft Sans Serif"/>
              </a:rPr>
              <a:t>haber </a:t>
            </a:r>
            <a:r>
              <a:rPr sz="650" spc="15" dirty="0">
                <a:latin typeface="Microsoft Sans Serif"/>
                <a:cs typeface="Microsoft Sans Serif"/>
              </a:rPr>
              <a:t>sido </a:t>
            </a:r>
            <a:r>
              <a:rPr sz="650" spc="10" dirty="0">
                <a:latin typeface="Microsoft Sans Serif"/>
                <a:cs typeface="Microsoft Sans Serif"/>
              </a:rPr>
              <a:t>recocidas </a:t>
            </a:r>
            <a:r>
              <a:rPr sz="650" spc="40" dirty="0">
                <a:latin typeface="Microsoft Sans Serif"/>
                <a:cs typeface="Microsoft Sans Serif"/>
              </a:rPr>
              <a:t>por </a:t>
            </a:r>
            <a:r>
              <a:rPr sz="650" spc="45" dirty="0">
                <a:latin typeface="Microsoft Sans Serif"/>
                <a:cs typeface="Microsoft Sans Serif"/>
              </a:rPr>
              <a:t> </a:t>
            </a:r>
            <a:r>
              <a:rPr sz="650" spc="20" dirty="0">
                <a:latin typeface="Microsoft Sans Serif"/>
                <a:cs typeface="Microsoft Sans Serif"/>
              </a:rPr>
              <a:t>sobrecalentamiento. Ambos </a:t>
            </a:r>
            <a:r>
              <a:rPr sz="650" spc="30" dirty="0">
                <a:latin typeface="Microsoft Sans Serif"/>
                <a:cs typeface="Microsoft Sans Serif"/>
              </a:rPr>
              <a:t>modos </a:t>
            </a:r>
            <a:r>
              <a:rPr sz="650" spc="20" dirty="0">
                <a:latin typeface="Microsoft Sans Serif"/>
                <a:cs typeface="Microsoft Sans Serif"/>
              </a:rPr>
              <a:t>de </a:t>
            </a:r>
            <a:r>
              <a:rPr sz="650" spc="15" dirty="0">
                <a:latin typeface="Microsoft Sans Serif"/>
                <a:cs typeface="Microsoft Sans Serif"/>
              </a:rPr>
              <a:t>falla </a:t>
            </a:r>
            <a:r>
              <a:rPr sz="650" spc="25" dirty="0">
                <a:latin typeface="Microsoft Sans Serif"/>
                <a:cs typeface="Microsoft Sans Serif"/>
              </a:rPr>
              <a:t>resultarán </a:t>
            </a:r>
            <a:r>
              <a:rPr sz="650" spc="20" dirty="0">
                <a:latin typeface="Microsoft Sans Serif"/>
                <a:cs typeface="Microsoft Sans Serif"/>
              </a:rPr>
              <a:t>en </a:t>
            </a:r>
            <a:r>
              <a:rPr sz="650" spc="40" dirty="0">
                <a:latin typeface="Microsoft Sans Serif"/>
                <a:cs typeface="Microsoft Sans Serif"/>
              </a:rPr>
              <a:t>un </a:t>
            </a:r>
            <a:r>
              <a:rPr sz="650" spc="35" dirty="0">
                <a:latin typeface="Microsoft Sans Serif"/>
                <a:cs typeface="Microsoft Sans Serif"/>
              </a:rPr>
              <a:t>tiempo </a:t>
            </a:r>
            <a:r>
              <a:rPr sz="650" spc="20" dirty="0">
                <a:latin typeface="Microsoft Sans Serif"/>
                <a:cs typeface="Microsoft Sans Serif"/>
              </a:rPr>
              <a:t>de </a:t>
            </a:r>
            <a:r>
              <a:rPr sz="650" spc="25" dirty="0">
                <a:latin typeface="Microsoft Sans Serif"/>
                <a:cs typeface="Microsoft Sans Serif"/>
              </a:rPr>
              <a:t> </a:t>
            </a:r>
            <a:r>
              <a:rPr sz="650" spc="20" dirty="0">
                <a:latin typeface="Microsoft Sans Serif"/>
                <a:cs typeface="Microsoft Sans Serif"/>
              </a:rPr>
              <a:t>inactividad</a:t>
            </a:r>
            <a:r>
              <a:rPr sz="650" spc="-5" dirty="0">
                <a:latin typeface="Microsoft Sans Serif"/>
                <a:cs typeface="Microsoft Sans Serif"/>
              </a:rPr>
              <a:t> </a:t>
            </a:r>
            <a:r>
              <a:rPr sz="650" spc="20" dirty="0">
                <a:latin typeface="Microsoft Sans Serif"/>
                <a:cs typeface="Microsoft Sans Serif"/>
              </a:rPr>
              <a:t>significativo</a:t>
            </a:r>
            <a:r>
              <a:rPr sz="650" spc="-5" dirty="0">
                <a:latin typeface="Microsoft Sans Serif"/>
                <a:cs typeface="Microsoft Sans Serif"/>
              </a:rPr>
              <a:t> </a:t>
            </a:r>
            <a:r>
              <a:rPr sz="650" spc="20" dirty="0">
                <a:latin typeface="Microsoft Sans Serif"/>
                <a:cs typeface="Microsoft Sans Serif"/>
              </a:rPr>
              <a:t>del</a:t>
            </a:r>
            <a:r>
              <a:rPr sz="650" spc="-5" dirty="0">
                <a:latin typeface="Microsoft Sans Serif"/>
                <a:cs typeface="Microsoft Sans Serif"/>
              </a:rPr>
              <a:t> </a:t>
            </a:r>
            <a:r>
              <a:rPr sz="650" spc="25" dirty="0">
                <a:latin typeface="Microsoft Sans Serif"/>
                <a:cs typeface="Microsoft Sans Serif"/>
              </a:rPr>
              <a:t>equipo</a:t>
            </a:r>
            <a:r>
              <a:rPr sz="650" spc="-5" dirty="0">
                <a:latin typeface="Microsoft Sans Serif"/>
                <a:cs typeface="Microsoft Sans Serif"/>
              </a:rPr>
              <a:t> </a:t>
            </a:r>
            <a:r>
              <a:rPr sz="650" spc="20" dirty="0">
                <a:latin typeface="Microsoft Sans Serif"/>
                <a:cs typeface="Microsoft Sans Serif"/>
              </a:rPr>
              <a:t>para</a:t>
            </a:r>
            <a:r>
              <a:rPr sz="650" spc="-5" dirty="0">
                <a:latin typeface="Microsoft Sans Serif"/>
                <a:cs typeface="Microsoft Sans Serif"/>
              </a:rPr>
              <a:t> </a:t>
            </a:r>
            <a:r>
              <a:rPr sz="650" spc="15" dirty="0">
                <a:latin typeface="Microsoft Sans Serif"/>
                <a:cs typeface="Microsoft Sans Serif"/>
              </a:rPr>
              <a:t>reparaciones</a:t>
            </a:r>
            <a:r>
              <a:rPr sz="650" spc="-5" dirty="0">
                <a:latin typeface="Microsoft Sans Serif"/>
                <a:cs typeface="Microsoft Sans Serif"/>
              </a:rPr>
              <a:t> </a:t>
            </a:r>
            <a:r>
              <a:rPr sz="650" spc="20" dirty="0">
                <a:latin typeface="Microsoft Sans Serif"/>
                <a:cs typeface="Microsoft Sans Serif"/>
              </a:rPr>
              <a:t>del</a:t>
            </a:r>
            <a:r>
              <a:rPr sz="650" spc="-5" dirty="0">
                <a:latin typeface="Microsoft Sans Serif"/>
                <a:cs typeface="Microsoft Sans Serif"/>
              </a:rPr>
              <a:t> </a:t>
            </a:r>
            <a:r>
              <a:rPr sz="650" spc="25" dirty="0">
                <a:latin typeface="Microsoft Sans Serif"/>
                <a:cs typeface="Microsoft Sans Serif"/>
              </a:rPr>
              <a:t>cuerpo</a:t>
            </a:r>
            <a:r>
              <a:rPr sz="650" dirty="0">
                <a:latin typeface="Microsoft Sans Serif"/>
                <a:cs typeface="Microsoft Sans Serif"/>
              </a:rPr>
              <a:t> </a:t>
            </a:r>
            <a:r>
              <a:rPr sz="650" spc="20" dirty="0">
                <a:latin typeface="Microsoft Sans Serif"/>
                <a:cs typeface="Microsoft Sans Serif"/>
              </a:rPr>
              <a:t>del</a:t>
            </a:r>
            <a:r>
              <a:rPr sz="650" spc="-5" dirty="0">
                <a:latin typeface="Microsoft Sans Serif"/>
                <a:cs typeface="Microsoft Sans Serif"/>
              </a:rPr>
              <a:t> </a:t>
            </a:r>
            <a:r>
              <a:rPr sz="650" spc="35" dirty="0">
                <a:latin typeface="Microsoft Sans Serif"/>
                <a:cs typeface="Microsoft Sans Serif"/>
              </a:rPr>
              <a:t>rotor.</a:t>
            </a:r>
            <a:endParaRPr sz="650">
              <a:latin typeface="Microsoft Sans Serif"/>
              <a:cs typeface="Microsoft Sans Serif"/>
            </a:endParaRPr>
          </a:p>
        </p:txBody>
      </p:sp>
      <p:sp>
        <p:nvSpPr>
          <p:cNvPr id="29" name="object 29"/>
          <p:cNvSpPr txBox="1"/>
          <p:nvPr/>
        </p:nvSpPr>
        <p:spPr>
          <a:xfrm>
            <a:off x="10421900" y="618996"/>
            <a:ext cx="4505060" cy="127471"/>
          </a:xfrm>
          <a:prstGeom prst="rect">
            <a:avLst/>
          </a:prstGeom>
        </p:spPr>
        <p:txBody>
          <a:bodyPr vert="horz" wrap="square" lIns="0" tIns="10795" rIns="0" bIns="0" rtlCol="0">
            <a:spAutoFit/>
          </a:bodyPr>
          <a:lstStyle/>
          <a:p>
            <a:pPr marL="12700" marR="5080" indent="843915">
              <a:lnSpc>
                <a:spcPct val="101299"/>
              </a:lnSpc>
              <a:spcBef>
                <a:spcPts val="85"/>
              </a:spcBef>
            </a:pPr>
            <a:r>
              <a:rPr sz="750" spc="-10" dirty="0">
                <a:latin typeface="Microsoft Sans Serif"/>
                <a:cs typeface="Microsoft Sans Serif"/>
              </a:rPr>
              <a:t>t</a:t>
            </a:r>
            <a:r>
              <a:rPr sz="600" spc="-10" dirty="0">
                <a:latin typeface="Microsoft Sans Serif"/>
                <a:cs typeface="Microsoft Sans Serif"/>
              </a:rPr>
              <a:t>CAPAZ</a:t>
            </a:r>
            <a:r>
              <a:rPr sz="750" spc="-10" dirty="0">
                <a:latin typeface="Microsoft Sans Serif"/>
                <a:cs typeface="Microsoft Sans Serif"/>
              </a:rPr>
              <a:t>I </a:t>
            </a:r>
            <a:r>
              <a:rPr sz="750" spc="-5" dirty="0">
                <a:latin typeface="Microsoft Sans Serif"/>
                <a:cs typeface="Microsoft Sans Serif"/>
              </a:rPr>
              <a:t> </a:t>
            </a:r>
            <a:r>
              <a:rPr sz="750" spc="-70" dirty="0">
                <a:latin typeface="Microsoft Sans Serif"/>
                <a:cs typeface="Microsoft Sans Serif"/>
              </a:rPr>
              <a:t>C</a:t>
            </a:r>
            <a:r>
              <a:rPr sz="600" spc="5" dirty="0">
                <a:latin typeface="Microsoft Sans Serif"/>
                <a:cs typeface="Microsoft Sans Serif"/>
              </a:rPr>
              <a:t>ONTINUO</a:t>
            </a:r>
            <a:r>
              <a:rPr sz="750" spc="10" dirty="0">
                <a:latin typeface="Microsoft Sans Serif"/>
                <a:cs typeface="Microsoft Sans Serif"/>
              </a:rPr>
              <a:t>Ud.</a:t>
            </a:r>
            <a:r>
              <a:rPr sz="600" spc="-25" dirty="0">
                <a:latin typeface="Microsoft Sans Serif"/>
                <a:cs typeface="Microsoft Sans Serif"/>
              </a:rPr>
              <a:t>BALANCE</a:t>
            </a:r>
            <a:r>
              <a:rPr sz="600" spc="-5" dirty="0">
                <a:latin typeface="Microsoft Sans Serif"/>
                <a:cs typeface="Microsoft Sans Serif"/>
              </a:rPr>
              <a:t> NBA</a:t>
            </a:r>
            <a:r>
              <a:rPr sz="750" spc="-70" dirty="0">
                <a:latin typeface="Microsoft Sans Serif"/>
                <a:cs typeface="Microsoft Sans Serif"/>
              </a:rPr>
              <a:t>C</a:t>
            </a:r>
            <a:r>
              <a:rPr sz="600" spc="-25" dirty="0">
                <a:latin typeface="Microsoft Sans Serif"/>
                <a:cs typeface="Microsoft Sans Serif"/>
              </a:rPr>
              <a:t>ACTUAL</a:t>
            </a:r>
            <a:r>
              <a:rPr sz="750" spc="-70" dirty="0">
                <a:latin typeface="Microsoft Sans Serif"/>
                <a:cs typeface="Microsoft Sans Serif"/>
              </a:rPr>
              <a:t>C</a:t>
            </a:r>
            <a:r>
              <a:rPr sz="600" spc="-5" dirty="0">
                <a:latin typeface="Microsoft Sans Serif"/>
                <a:cs typeface="Microsoft Sans Serif"/>
              </a:rPr>
              <a:t>APABILIDAD</a:t>
            </a:r>
            <a:endParaRPr sz="600">
              <a:latin typeface="Microsoft Sans Serif"/>
              <a:cs typeface="Microsoft Sans Serif"/>
            </a:endParaRPr>
          </a:p>
        </p:txBody>
      </p:sp>
      <p:sp>
        <p:nvSpPr>
          <p:cNvPr id="30" name="object 30"/>
          <p:cNvSpPr txBox="1"/>
          <p:nvPr/>
        </p:nvSpPr>
        <p:spPr>
          <a:xfrm>
            <a:off x="1356784" y="2319778"/>
            <a:ext cx="7493829" cy="2370649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383540">
              <a:lnSpc>
                <a:spcPct val="100000"/>
              </a:lnSpc>
              <a:spcBef>
                <a:spcPts val="100"/>
              </a:spcBef>
            </a:pPr>
            <a:r>
              <a:rPr sz="750" spc="30" dirty="0">
                <a:latin typeface="Microsoft Sans Serif"/>
                <a:cs typeface="Microsoft Sans Serif"/>
              </a:rPr>
              <a:t>III.</a:t>
            </a:r>
            <a:r>
              <a:rPr sz="750" spc="45" dirty="0">
                <a:latin typeface="Microsoft Sans Serif"/>
                <a:cs typeface="Microsoft Sans Serif"/>
              </a:rPr>
              <a:t> </a:t>
            </a:r>
            <a:r>
              <a:rPr sz="750" spc="-10" dirty="0">
                <a:latin typeface="Microsoft Sans Serif"/>
                <a:cs typeface="Microsoft Sans Serif"/>
              </a:rPr>
              <a:t>norte</a:t>
            </a:r>
            <a:r>
              <a:rPr sz="600" spc="-10" dirty="0">
                <a:latin typeface="Microsoft Sans Serif"/>
                <a:cs typeface="Microsoft Sans Serif"/>
              </a:rPr>
              <a:t>Egativo</a:t>
            </a:r>
            <a:r>
              <a:rPr sz="750" spc="-10" dirty="0">
                <a:latin typeface="Microsoft Sans Serif"/>
                <a:cs typeface="Microsoft Sans Serif"/>
              </a:rPr>
              <a:t>-S</a:t>
            </a:r>
            <a:r>
              <a:rPr sz="600" spc="-10" dirty="0">
                <a:latin typeface="Microsoft Sans Serif"/>
                <a:cs typeface="Microsoft Sans Serif"/>
              </a:rPr>
              <a:t>EQUENCIA</a:t>
            </a:r>
            <a:r>
              <a:rPr sz="750" spc="-10" dirty="0">
                <a:latin typeface="Microsoft Sans Serif"/>
                <a:cs typeface="Microsoft Sans Serif"/>
              </a:rPr>
              <a:t>GRAMO</a:t>
            </a:r>
            <a:r>
              <a:rPr sz="600" spc="-10" dirty="0">
                <a:latin typeface="Microsoft Sans Serif"/>
                <a:cs typeface="Microsoft Sans Serif"/>
              </a:rPr>
              <a:t>ENERADOR</a:t>
            </a:r>
            <a:r>
              <a:rPr sz="750" spc="-10" dirty="0">
                <a:latin typeface="Microsoft Sans Serif"/>
                <a:cs typeface="Microsoft Sans Serif"/>
              </a:rPr>
              <a:t>h</a:t>
            </a:r>
            <a:r>
              <a:rPr sz="600" spc="-10" dirty="0">
                <a:latin typeface="Microsoft Sans Serif"/>
                <a:cs typeface="Microsoft Sans Serif"/>
              </a:rPr>
              <a:t>COMIENDO</a:t>
            </a:r>
            <a:endParaRPr sz="600">
              <a:latin typeface="Microsoft Sans Serif"/>
              <a:cs typeface="Microsoft Sans Serif"/>
            </a:endParaRPr>
          </a:p>
          <a:p>
            <a:pPr marL="38100" marR="116839" indent="154940">
              <a:lnSpc>
                <a:spcPct val="154500"/>
              </a:lnSpc>
              <a:spcBef>
                <a:spcPts val="310"/>
              </a:spcBef>
            </a:pPr>
            <a:r>
              <a:rPr sz="650" spc="-30" dirty="0">
                <a:latin typeface="Microsoft Sans Serif"/>
                <a:cs typeface="Microsoft Sans Serif"/>
              </a:rPr>
              <a:t>El </a:t>
            </a:r>
            <a:r>
              <a:rPr sz="650" spc="25" dirty="0">
                <a:latin typeface="Microsoft Sans Serif"/>
                <a:cs typeface="Microsoft Sans Serif"/>
              </a:rPr>
              <a:t>calentamiento </a:t>
            </a:r>
            <a:r>
              <a:rPr sz="650" spc="20" dirty="0">
                <a:latin typeface="Microsoft Sans Serif"/>
                <a:cs typeface="Microsoft Sans Serif"/>
              </a:rPr>
              <a:t>de </a:t>
            </a:r>
            <a:r>
              <a:rPr sz="650" spc="5" dirty="0">
                <a:latin typeface="Microsoft Sans Serif"/>
                <a:cs typeface="Microsoft Sans Serif"/>
              </a:rPr>
              <a:t>secuencia </a:t>
            </a:r>
            <a:r>
              <a:rPr sz="650" spc="20" dirty="0">
                <a:latin typeface="Microsoft Sans Serif"/>
                <a:cs typeface="Microsoft Sans Serif"/>
              </a:rPr>
              <a:t>negativa en generadores </a:t>
            </a:r>
            <a:r>
              <a:rPr sz="650" spc="15" dirty="0">
                <a:latin typeface="Microsoft Sans Serif"/>
                <a:cs typeface="Microsoft Sans Serif"/>
              </a:rPr>
              <a:t>síncronos </a:t>
            </a:r>
            <a:r>
              <a:rPr sz="650" spc="-5" dirty="0">
                <a:latin typeface="Microsoft Sans Serif"/>
                <a:cs typeface="Microsoft Sans Serif"/>
              </a:rPr>
              <a:t>es </a:t>
            </a:r>
            <a:r>
              <a:rPr sz="650" spc="40" dirty="0">
                <a:latin typeface="Microsoft Sans Serif"/>
                <a:cs typeface="Microsoft Sans Serif"/>
              </a:rPr>
              <a:t>un </a:t>
            </a:r>
            <a:r>
              <a:rPr sz="650" spc="45" dirty="0">
                <a:latin typeface="Microsoft Sans Serif"/>
                <a:cs typeface="Microsoft Sans Serif"/>
              </a:rPr>
              <a:t> </a:t>
            </a:r>
            <a:r>
              <a:rPr sz="650" spc="15" dirty="0">
                <a:latin typeface="Microsoft Sans Serif"/>
                <a:cs typeface="Microsoft Sans Serif"/>
              </a:rPr>
              <a:t>proceso </a:t>
            </a:r>
            <a:r>
              <a:rPr sz="650" spc="25" dirty="0">
                <a:latin typeface="Microsoft Sans Serif"/>
                <a:cs typeface="Microsoft Sans Serif"/>
              </a:rPr>
              <a:t>bien definido que produce </a:t>
            </a:r>
            <a:r>
              <a:rPr sz="650" spc="20" dirty="0">
                <a:latin typeface="Microsoft Sans Serif"/>
                <a:cs typeface="Microsoft Sans Serif"/>
              </a:rPr>
              <a:t>límites </a:t>
            </a:r>
            <a:r>
              <a:rPr sz="650" spc="5" dirty="0">
                <a:latin typeface="Microsoft Sans Serif"/>
                <a:cs typeface="Microsoft Sans Serif"/>
              </a:rPr>
              <a:t>específicos </a:t>
            </a:r>
            <a:r>
              <a:rPr sz="650" spc="20" dirty="0">
                <a:latin typeface="Microsoft Sans Serif"/>
                <a:cs typeface="Microsoft Sans Serif"/>
              </a:rPr>
              <a:t>para </a:t>
            </a:r>
            <a:r>
              <a:rPr sz="650" spc="10" dirty="0">
                <a:latin typeface="Microsoft Sans Serif"/>
                <a:cs typeface="Microsoft Sans Serif"/>
              </a:rPr>
              <a:t>el </a:t>
            </a:r>
            <a:r>
              <a:rPr sz="650" spc="30" dirty="0">
                <a:latin typeface="Microsoft Sans Serif"/>
                <a:cs typeface="Microsoft Sans Serif"/>
              </a:rPr>
              <a:t>funcionamiento </a:t>
            </a:r>
            <a:r>
              <a:rPr sz="650" spc="35" dirty="0">
                <a:latin typeface="Microsoft Sans Serif"/>
                <a:cs typeface="Microsoft Sans Serif"/>
              </a:rPr>
              <a:t> </a:t>
            </a:r>
            <a:r>
              <a:rPr sz="650" spc="20" dirty="0">
                <a:latin typeface="Microsoft Sans Serif"/>
                <a:cs typeface="Microsoft Sans Serif"/>
              </a:rPr>
              <a:t>desequilibrado. </a:t>
            </a:r>
            <a:r>
              <a:rPr sz="650" spc="5" dirty="0">
                <a:latin typeface="Microsoft Sans Serif"/>
                <a:cs typeface="Microsoft Sans Serif"/>
              </a:rPr>
              <a:t>Excepto </a:t>
            </a:r>
            <a:r>
              <a:rPr sz="650" spc="40" dirty="0">
                <a:latin typeface="Microsoft Sans Serif"/>
                <a:cs typeface="Microsoft Sans Serif"/>
              </a:rPr>
              <a:t>por </a:t>
            </a:r>
            <a:r>
              <a:rPr sz="650" spc="25" dirty="0">
                <a:latin typeface="Microsoft Sans Serif"/>
                <a:cs typeface="Microsoft Sans Serif"/>
              </a:rPr>
              <a:t>una </a:t>
            </a:r>
            <a:r>
              <a:rPr sz="650" spc="20" dirty="0">
                <a:latin typeface="Microsoft Sans Serif"/>
                <a:cs typeface="Microsoft Sans Serif"/>
              </a:rPr>
              <a:t>pequeña </a:t>
            </a:r>
            <a:r>
              <a:rPr sz="650" spc="25" dirty="0">
                <a:latin typeface="Microsoft Sans Serif"/>
                <a:cs typeface="Microsoft Sans Serif"/>
              </a:rPr>
              <a:t>pérdida </a:t>
            </a:r>
            <a:r>
              <a:rPr sz="650" spc="20" dirty="0">
                <a:latin typeface="Microsoft Sans Serif"/>
                <a:cs typeface="Microsoft Sans Serif"/>
              </a:rPr>
              <a:t>de </a:t>
            </a:r>
            <a:r>
              <a:rPr sz="650" spc="15" dirty="0">
                <a:latin typeface="Microsoft Sans Serif"/>
                <a:cs typeface="Microsoft Sans Serif"/>
              </a:rPr>
              <a:t>calor </a:t>
            </a:r>
            <a:r>
              <a:rPr sz="650" spc="20" dirty="0">
                <a:latin typeface="Microsoft Sans Serif"/>
                <a:cs typeface="Microsoft Sans Serif"/>
              </a:rPr>
              <a:t>en </a:t>
            </a:r>
            <a:r>
              <a:rPr sz="650" spc="10" dirty="0">
                <a:latin typeface="Microsoft Sans Serif"/>
                <a:cs typeface="Microsoft Sans Serif"/>
              </a:rPr>
              <a:t>el </a:t>
            </a:r>
            <a:r>
              <a:rPr sz="650" spc="20" dirty="0">
                <a:latin typeface="Microsoft Sans Serif"/>
                <a:cs typeface="Microsoft Sans Serif"/>
              </a:rPr>
              <a:t>estator, </a:t>
            </a:r>
            <a:r>
              <a:rPr sz="650" dirty="0">
                <a:latin typeface="Microsoft Sans Serif"/>
                <a:cs typeface="Microsoft Sans Serif"/>
              </a:rPr>
              <a:t>las </a:t>
            </a:r>
            <a:r>
              <a:rPr sz="650" spc="5" dirty="0">
                <a:latin typeface="Microsoft Sans Serif"/>
                <a:cs typeface="Microsoft Sans Serif"/>
              </a:rPr>
              <a:t> </a:t>
            </a:r>
            <a:r>
              <a:rPr sz="650" spc="20" dirty="0">
                <a:latin typeface="Microsoft Sans Serif"/>
                <a:cs typeface="Microsoft Sans Serif"/>
              </a:rPr>
              <a:t>pérdidas</a:t>
            </a:r>
            <a:r>
              <a:rPr sz="650" spc="-5" dirty="0">
                <a:latin typeface="Microsoft Sans Serif"/>
                <a:cs typeface="Microsoft Sans Serif"/>
              </a:rPr>
              <a:t> </a:t>
            </a:r>
            <a:r>
              <a:rPr sz="650" spc="15" dirty="0">
                <a:latin typeface="Microsoft Sans Serif"/>
                <a:cs typeface="Microsoft Sans Serif"/>
              </a:rPr>
              <a:t>debidas</a:t>
            </a:r>
            <a:r>
              <a:rPr sz="650" dirty="0">
                <a:latin typeface="Microsoft Sans Serif"/>
                <a:cs typeface="Microsoft Sans Serif"/>
              </a:rPr>
              <a:t> a </a:t>
            </a:r>
            <a:r>
              <a:rPr sz="650" spc="10" dirty="0">
                <a:latin typeface="Microsoft Sans Serif"/>
                <a:cs typeface="Microsoft Sans Serif"/>
              </a:rPr>
              <a:t>la</a:t>
            </a:r>
            <a:r>
              <a:rPr sz="650" dirty="0">
                <a:latin typeface="Microsoft Sans Serif"/>
                <a:cs typeface="Microsoft Sans Serif"/>
              </a:rPr>
              <a:t> </a:t>
            </a:r>
            <a:r>
              <a:rPr sz="650" spc="25" dirty="0">
                <a:latin typeface="Microsoft Sans Serif"/>
                <a:cs typeface="Microsoft Sans Serif"/>
              </a:rPr>
              <a:t>corriente</a:t>
            </a:r>
            <a:r>
              <a:rPr sz="650" dirty="0">
                <a:latin typeface="Microsoft Sans Serif"/>
                <a:cs typeface="Microsoft Sans Serif"/>
              </a:rPr>
              <a:t> </a:t>
            </a:r>
            <a:r>
              <a:rPr sz="650" spc="20" dirty="0">
                <a:latin typeface="Microsoft Sans Serif"/>
                <a:cs typeface="Microsoft Sans Serif"/>
              </a:rPr>
              <a:t>de</a:t>
            </a:r>
            <a:r>
              <a:rPr sz="650" dirty="0">
                <a:latin typeface="Microsoft Sans Serif"/>
                <a:cs typeface="Microsoft Sans Serif"/>
              </a:rPr>
              <a:t> </a:t>
            </a:r>
            <a:r>
              <a:rPr sz="650" spc="5" dirty="0">
                <a:latin typeface="Microsoft Sans Serif"/>
                <a:cs typeface="Microsoft Sans Serif"/>
              </a:rPr>
              <a:t>secuencia</a:t>
            </a:r>
            <a:r>
              <a:rPr sz="650" dirty="0">
                <a:latin typeface="Microsoft Sans Serif"/>
                <a:cs typeface="Microsoft Sans Serif"/>
              </a:rPr>
              <a:t> </a:t>
            </a:r>
            <a:r>
              <a:rPr sz="650" spc="20" dirty="0">
                <a:latin typeface="Microsoft Sans Serif"/>
                <a:cs typeface="Microsoft Sans Serif"/>
              </a:rPr>
              <a:t>negativa</a:t>
            </a:r>
            <a:r>
              <a:rPr sz="650" dirty="0">
                <a:latin typeface="Microsoft Sans Serif"/>
                <a:cs typeface="Microsoft Sans Serif"/>
              </a:rPr>
              <a:t> </a:t>
            </a:r>
            <a:r>
              <a:rPr sz="650" spc="15" dirty="0">
                <a:latin typeface="Microsoft Sans Serif"/>
                <a:cs typeface="Microsoft Sans Serif"/>
              </a:rPr>
              <a:t>aparecen</a:t>
            </a:r>
            <a:r>
              <a:rPr sz="650" dirty="0">
                <a:latin typeface="Microsoft Sans Serif"/>
                <a:cs typeface="Microsoft Sans Serif"/>
              </a:rPr>
              <a:t> </a:t>
            </a:r>
            <a:r>
              <a:rPr sz="650" spc="20" dirty="0">
                <a:latin typeface="Microsoft Sans Serif"/>
                <a:cs typeface="Microsoft Sans Serif"/>
              </a:rPr>
              <a:t>en</a:t>
            </a:r>
            <a:r>
              <a:rPr sz="650" dirty="0">
                <a:latin typeface="Microsoft Sans Serif"/>
                <a:cs typeface="Microsoft Sans Serif"/>
              </a:rPr>
              <a:t> </a:t>
            </a:r>
            <a:r>
              <a:rPr sz="650" spc="10" dirty="0">
                <a:latin typeface="Microsoft Sans Serif"/>
                <a:cs typeface="Microsoft Sans Serif"/>
              </a:rPr>
              <a:t>el</a:t>
            </a:r>
            <a:r>
              <a:rPr sz="650" dirty="0">
                <a:latin typeface="Microsoft Sans Serif"/>
                <a:cs typeface="Microsoft Sans Serif"/>
              </a:rPr>
              <a:t> </a:t>
            </a:r>
            <a:r>
              <a:rPr sz="650" spc="40" dirty="0">
                <a:latin typeface="Microsoft Sans Serif"/>
                <a:cs typeface="Microsoft Sans Serif"/>
              </a:rPr>
              <a:t>rotor</a:t>
            </a:r>
            <a:r>
              <a:rPr sz="650" dirty="0">
                <a:latin typeface="Microsoft Sans Serif"/>
                <a:cs typeface="Microsoft Sans Serif"/>
              </a:rPr>
              <a:t> </a:t>
            </a:r>
            <a:r>
              <a:rPr sz="650" spc="20" dirty="0">
                <a:latin typeface="Microsoft Sans Serif"/>
                <a:cs typeface="Microsoft Sans Serif"/>
              </a:rPr>
              <a:t>de</a:t>
            </a:r>
            <a:r>
              <a:rPr sz="650" dirty="0">
                <a:latin typeface="Microsoft Sans Serif"/>
                <a:cs typeface="Microsoft Sans Serif"/>
              </a:rPr>
              <a:t> </a:t>
            </a:r>
            <a:r>
              <a:rPr sz="650" spc="10" dirty="0">
                <a:latin typeface="Microsoft Sans Serif"/>
                <a:cs typeface="Microsoft Sans Serif"/>
              </a:rPr>
              <a:t>la </a:t>
            </a:r>
            <a:r>
              <a:rPr sz="650" spc="-155" dirty="0">
                <a:latin typeface="Microsoft Sans Serif"/>
                <a:cs typeface="Microsoft Sans Serif"/>
              </a:rPr>
              <a:t> </a:t>
            </a:r>
            <a:r>
              <a:rPr sz="650" spc="25" dirty="0">
                <a:latin typeface="Microsoft Sans Serif"/>
                <a:cs typeface="Microsoft Sans Serif"/>
              </a:rPr>
              <a:t>máquina. </a:t>
            </a:r>
            <a:r>
              <a:rPr sz="650" spc="-10" dirty="0">
                <a:latin typeface="Microsoft Sans Serif"/>
                <a:cs typeface="Microsoft Sans Serif"/>
              </a:rPr>
              <a:t>La </a:t>
            </a:r>
            <a:r>
              <a:rPr sz="650" spc="25" dirty="0">
                <a:latin typeface="Microsoft Sans Serif"/>
                <a:cs typeface="Microsoft Sans Serif"/>
              </a:rPr>
              <a:t>entrada </a:t>
            </a:r>
            <a:r>
              <a:rPr sz="650" spc="20" dirty="0">
                <a:latin typeface="Microsoft Sans Serif"/>
                <a:cs typeface="Microsoft Sans Serif"/>
              </a:rPr>
              <a:t>de energía </a:t>
            </a:r>
            <a:r>
              <a:rPr sz="650" spc="10" dirty="0">
                <a:latin typeface="Microsoft Sans Serif"/>
                <a:cs typeface="Microsoft Sans Serif"/>
              </a:rPr>
              <a:t>al </a:t>
            </a:r>
            <a:r>
              <a:rPr sz="650" spc="40" dirty="0">
                <a:latin typeface="Microsoft Sans Serif"/>
                <a:cs typeface="Microsoft Sans Serif"/>
              </a:rPr>
              <a:t>rotor </a:t>
            </a:r>
            <a:r>
              <a:rPr sz="650" spc="5" dirty="0">
                <a:latin typeface="Microsoft Sans Serif"/>
                <a:cs typeface="Microsoft Sans Serif"/>
              </a:rPr>
              <a:t>y </a:t>
            </a:r>
            <a:r>
              <a:rPr sz="650" spc="10" dirty="0">
                <a:latin typeface="Microsoft Sans Serif"/>
                <a:cs typeface="Microsoft Sans Serif"/>
              </a:rPr>
              <a:t>la </a:t>
            </a:r>
            <a:r>
              <a:rPr sz="650" spc="30" dirty="0">
                <a:latin typeface="Microsoft Sans Serif"/>
                <a:cs typeface="Microsoft Sans Serif"/>
              </a:rPr>
              <a:t>temperatura </a:t>
            </a:r>
            <a:r>
              <a:rPr sz="650" spc="20" dirty="0">
                <a:latin typeface="Microsoft Sans Serif"/>
                <a:cs typeface="Microsoft Sans Serif"/>
              </a:rPr>
              <a:t>del </a:t>
            </a:r>
            <a:r>
              <a:rPr sz="650" spc="40" dirty="0">
                <a:latin typeface="Microsoft Sans Serif"/>
                <a:cs typeface="Microsoft Sans Serif"/>
              </a:rPr>
              <a:t>rotor </a:t>
            </a:r>
            <a:r>
              <a:rPr sz="650" spc="30" dirty="0">
                <a:latin typeface="Microsoft Sans Serif"/>
                <a:cs typeface="Microsoft Sans Serif"/>
              </a:rPr>
              <a:t>aumentan </a:t>
            </a:r>
            <a:r>
              <a:rPr sz="650" spc="35" dirty="0">
                <a:latin typeface="Microsoft Sans Serif"/>
                <a:cs typeface="Microsoft Sans Serif"/>
              </a:rPr>
              <a:t> </a:t>
            </a:r>
            <a:r>
              <a:rPr sz="650" spc="30" dirty="0">
                <a:latin typeface="Microsoft Sans Serif"/>
                <a:cs typeface="Microsoft Sans Serif"/>
              </a:rPr>
              <a:t>durante </a:t>
            </a:r>
            <a:r>
              <a:rPr sz="650" spc="40" dirty="0">
                <a:latin typeface="Microsoft Sans Serif"/>
                <a:cs typeface="Microsoft Sans Serif"/>
              </a:rPr>
              <a:t>un </a:t>
            </a:r>
            <a:r>
              <a:rPr sz="650" spc="25" dirty="0">
                <a:latin typeface="Microsoft Sans Serif"/>
                <a:cs typeface="Microsoft Sans Serif"/>
              </a:rPr>
              <a:t>intervalo </a:t>
            </a:r>
            <a:r>
              <a:rPr sz="650" spc="20" dirty="0">
                <a:latin typeface="Microsoft Sans Serif"/>
                <a:cs typeface="Microsoft Sans Serif"/>
              </a:rPr>
              <a:t>de </a:t>
            </a:r>
            <a:r>
              <a:rPr sz="650" spc="35" dirty="0">
                <a:latin typeface="Microsoft Sans Serif"/>
                <a:cs typeface="Microsoft Sans Serif"/>
              </a:rPr>
              <a:t>tiempo </a:t>
            </a:r>
            <a:r>
              <a:rPr sz="650" spc="5" dirty="0">
                <a:latin typeface="Microsoft Sans Serif"/>
                <a:cs typeface="Microsoft Sans Serif"/>
              </a:rPr>
              <a:t>y </a:t>
            </a:r>
            <a:r>
              <a:rPr sz="650" spc="15" dirty="0">
                <a:latin typeface="Microsoft Sans Serif"/>
                <a:cs typeface="Microsoft Sans Serif"/>
              </a:rPr>
              <a:t>están </a:t>
            </a:r>
            <a:r>
              <a:rPr sz="650" spc="20" dirty="0">
                <a:latin typeface="Microsoft Sans Serif"/>
                <a:cs typeface="Microsoft Sans Serif"/>
              </a:rPr>
              <a:t>estrechamente </a:t>
            </a:r>
            <a:r>
              <a:rPr sz="650" spc="10" dirty="0">
                <a:latin typeface="Microsoft Sans Serif"/>
                <a:cs typeface="Microsoft Sans Serif"/>
              </a:rPr>
              <a:t>relacionadas. </a:t>
            </a:r>
            <a:r>
              <a:rPr sz="650" spc="15" dirty="0">
                <a:latin typeface="Microsoft Sans Serif"/>
                <a:cs typeface="Microsoft Sans Serif"/>
              </a:rPr>
              <a:t> </a:t>
            </a:r>
            <a:r>
              <a:rPr sz="800" spc="35" dirty="0">
                <a:latin typeface="Microsoft Sans Serif"/>
                <a:cs typeface="Microsoft Sans Serif"/>
              </a:rPr>
              <a:t>proporcional</a:t>
            </a:r>
            <a:r>
              <a:rPr sz="800" dirty="0">
                <a:latin typeface="Microsoft Sans Serif"/>
                <a:cs typeface="Microsoft Sans Serif"/>
              </a:rPr>
              <a:t> a </a:t>
            </a:r>
            <a:r>
              <a:rPr sz="800" spc="15" dirty="0">
                <a:latin typeface="Microsoft Sans Serif"/>
                <a:cs typeface="Microsoft Sans Serif"/>
              </a:rPr>
              <a:t>yo</a:t>
            </a:r>
            <a:r>
              <a:rPr sz="450" spc="15" dirty="0">
                <a:latin typeface="Microsoft Sans Serif"/>
                <a:cs typeface="Microsoft Sans Serif"/>
              </a:rPr>
              <a:t>2</a:t>
            </a:r>
            <a:r>
              <a:rPr sz="400" spc="15" dirty="0">
                <a:latin typeface="Microsoft Sans Serif"/>
                <a:cs typeface="Microsoft Sans Serif"/>
              </a:rPr>
              <a:t>2</a:t>
            </a:r>
            <a:r>
              <a:rPr sz="750" spc="15" dirty="0">
                <a:latin typeface="Microsoft Sans Serif"/>
                <a:cs typeface="Microsoft Sans Serif"/>
              </a:rPr>
              <a:t>t,</a:t>
            </a:r>
            <a:r>
              <a:rPr sz="750" dirty="0">
                <a:latin typeface="Microsoft Sans Serif"/>
                <a:cs typeface="Microsoft Sans Serif"/>
              </a:rPr>
              <a:t> </a:t>
            </a:r>
            <a:r>
              <a:rPr sz="750" spc="35" dirty="0">
                <a:latin typeface="Microsoft Sans Serif"/>
                <a:cs typeface="Microsoft Sans Serif"/>
              </a:rPr>
              <a:t>donde</a:t>
            </a:r>
            <a:r>
              <a:rPr sz="750" dirty="0">
                <a:latin typeface="Microsoft Sans Serif"/>
                <a:cs typeface="Microsoft Sans Serif"/>
              </a:rPr>
              <a:t> </a:t>
            </a:r>
            <a:r>
              <a:rPr sz="750" spc="5" dirty="0">
                <a:latin typeface="Microsoft Sans Serif"/>
                <a:cs typeface="Microsoft Sans Serif"/>
              </a:rPr>
              <a:t>yo</a:t>
            </a:r>
            <a:r>
              <a:rPr sz="500" spc="5" dirty="0">
                <a:latin typeface="Microsoft Sans Serif"/>
                <a:cs typeface="Microsoft Sans Serif"/>
              </a:rPr>
              <a:t>2</a:t>
            </a:r>
            <a:r>
              <a:rPr sz="750" spc="5" dirty="0">
                <a:latin typeface="Microsoft Sans Serif"/>
                <a:cs typeface="Microsoft Sans Serif"/>
              </a:rPr>
              <a:t>es</a:t>
            </a:r>
            <a:r>
              <a:rPr sz="750" dirty="0">
                <a:latin typeface="Microsoft Sans Serif"/>
                <a:cs typeface="Microsoft Sans Serif"/>
              </a:rPr>
              <a:t> </a:t>
            </a:r>
            <a:r>
              <a:rPr sz="750" spc="10" dirty="0">
                <a:latin typeface="Microsoft Sans Serif"/>
                <a:cs typeface="Microsoft Sans Serif"/>
              </a:rPr>
              <a:t>la</a:t>
            </a:r>
            <a:r>
              <a:rPr sz="750" dirty="0">
                <a:latin typeface="Microsoft Sans Serif"/>
                <a:cs typeface="Microsoft Sans Serif"/>
              </a:rPr>
              <a:t> </a:t>
            </a:r>
            <a:r>
              <a:rPr sz="750" spc="30" dirty="0">
                <a:latin typeface="Microsoft Sans Serif"/>
                <a:cs typeface="Microsoft Sans Serif"/>
              </a:rPr>
              <a:t>corriente</a:t>
            </a:r>
            <a:r>
              <a:rPr sz="750" dirty="0">
                <a:latin typeface="Microsoft Sans Serif"/>
                <a:cs typeface="Microsoft Sans Serif"/>
              </a:rPr>
              <a:t> </a:t>
            </a:r>
            <a:r>
              <a:rPr sz="750" spc="25" dirty="0">
                <a:latin typeface="Microsoft Sans Serif"/>
                <a:cs typeface="Microsoft Sans Serif"/>
              </a:rPr>
              <a:t>de</a:t>
            </a:r>
            <a:r>
              <a:rPr sz="750" dirty="0">
                <a:latin typeface="Microsoft Sans Serif"/>
                <a:cs typeface="Microsoft Sans Serif"/>
              </a:rPr>
              <a:t> </a:t>
            </a:r>
            <a:r>
              <a:rPr sz="750" spc="5" dirty="0">
                <a:latin typeface="Microsoft Sans Serif"/>
                <a:cs typeface="Microsoft Sans Serif"/>
              </a:rPr>
              <a:t>secuencia</a:t>
            </a:r>
            <a:r>
              <a:rPr sz="750" dirty="0">
                <a:latin typeface="Microsoft Sans Serif"/>
                <a:cs typeface="Microsoft Sans Serif"/>
              </a:rPr>
              <a:t> </a:t>
            </a:r>
            <a:r>
              <a:rPr sz="750" spc="20" dirty="0">
                <a:latin typeface="Microsoft Sans Serif"/>
                <a:cs typeface="Microsoft Sans Serif"/>
              </a:rPr>
              <a:t>negativa </a:t>
            </a:r>
            <a:r>
              <a:rPr sz="750" spc="-185" dirty="0">
                <a:latin typeface="Microsoft Sans Serif"/>
                <a:cs typeface="Microsoft Sans Serif"/>
              </a:rPr>
              <a:t> </a:t>
            </a:r>
            <a:r>
              <a:rPr sz="800" spc="25" dirty="0">
                <a:latin typeface="Microsoft Sans Serif"/>
                <a:cs typeface="Microsoft Sans Serif"/>
              </a:rPr>
              <a:t>del</a:t>
            </a:r>
            <a:r>
              <a:rPr sz="800" spc="-5" dirty="0">
                <a:latin typeface="Microsoft Sans Serif"/>
                <a:cs typeface="Microsoft Sans Serif"/>
              </a:rPr>
              <a:t> </a:t>
            </a:r>
            <a:r>
              <a:rPr sz="800" spc="30" dirty="0">
                <a:latin typeface="Microsoft Sans Serif"/>
                <a:cs typeface="Microsoft Sans Serif"/>
              </a:rPr>
              <a:t>estator</a:t>
            </a:r>
            <a:r>
              <a:rPr sz="800" spc="-5" dirty="0">
                <a:latin typeface="Microsoft Sans Serif"/>
                <a:cs typeface="Microsoft Sans Serif"/>
              </a:rPr>
              <a:t> </a:t>
            </a:r>
            <a:r>
              <a:rPr sz="800" spc="5" dirty="0">
                <a:latin typeface="Microsoft Sans Serif"/>
                <a:cs typeface="Microsoft Sans Serif"/>
              </a:rPr>
              <a:t>y</a:t>
            </a:r>
            <a:r>
              <a:rPr sz="800" spc="-5" dirty="0">
                <a:latin typeface="Microsoft Sans Serif"/>
                <a:cs typeface="Microsoft Sans Serif"/>
              </a:rPr>
              <a:t> </a:t>
            </a:r>
            <a:r>
              <a:rPr sz="800" spc="65" dirty="0">
                <a:latin typeface="Microsoft Sans Serif"/>
                <a:cs typeface="Microsoft Sans Serif"/>
              </a:rPr>
              <a:t>t</a:t>
            </a:r>
            <a:r>
              <a:rPr sz="800" spc="-5" dirty="0">
                <a:latin typeface="Microsoft Sans Serif"/>
                <a:cs typeface="Microsoft Sans Serif"/>
              </a:rPr>
              <a:t> </a:t>
            </a:r>
            <a:r>
              <a:rPr sz="800" spc="-10" dirty="0">
                <a:latin typeface="Microsoft Sans Serif"/>
                <a:cs typeface="Microsoft Sans Serif"/>
              </a:rPr>
              <a:t>es</a:t>
            </a:r>
            <a:r>
              <a:rPr sz="800" spc="-5" dirty="0">
                <a:latin typeface="Microsoft Sans Serif"/>
                <a:cs typeface="Microsoft Sans Serif"/>
              </a:rPr>
              <a:t> </a:t>
            </a:r>
            <a:r>
              <a:rPr sz="800" spc="15" dirty="0">
                <a:latin typeface="Microsoft Sans Serif"/>
                <a:cs typeface="Microsoft Sans Serif"/>
              </a:rPr>
              <a:t>el</a:t>
            </a:r>
            <a:r>
              <a:rPr sz="800" spc="-5" dirty="0">
                <a:latin typeface="Microsoft Sans Serif"/>
                <a:cs typeface="Microsoft Sans Serif"/>
              </a:rPr>
              <a:t> </a:t>
            </a:r>
            <a:r>
              <a:rPr sz="800" spc="30" dirty="0">
                <a:latin typeface="Microsoft Sans Serif"/>
                <a:cs typeface="Microsoft Sans Serif"/>
              </a:rPr>
              <a:t>intervalo</a:t>
            </a:r>
            <a:r>
              <a:rPr sz="800" spc="-5" dirty="0">
                <a:latin typeface="Microsoft Sans Serif"/>
                <a:cs typeface="Microsoft Sans Serif"/>
              </a:rPr>
              <a:t> </a:t>
            </a:r>
            <a:r>
              <a:rPr sz="800" spc="25" dirty="0">
                <a:latin typeface="Microsoft Sans Serif"/>
                <a:cs typeface="Microsoft Sans Serif"/>
              </a:rPr>
              <a:t>de</a:t>
            </a:r>
            <a:r>
              <a:rPr sz="800" spc="-5" dirty="0">
                <a:latin typeface="Microsoft Sans Serif"/>
                <a:cs typeface="Microsoft Sans Serif"/>
              </a:rPr>
              <a:t> </a:t>
            </a:r>
            <a:r>
              <a:rPr sz="800" spc="40" dirty="0">
                <a:latin typeface="Microsoft Sans Serif"/>
                <a:cs typeface="Microsoft Sans Serif"/>
              </a:rPr>
              <a:t>tiempo</a:t>
            </a:r>
            <a:r>
              <a:rPr sz="800" spc="-5" dirty="0">
                <a:latin typeface="Microsoft Sans Serif"/>
                <a:cs typeface="Microsoft Sans Serif"/>
              </a:rPr>
              <a:t> </a:t>
            </a:r>
            <a:r>
              <a:rPr sz="800" spc="25" dirty="0">
                <a:latin typeface="Microsoft Sans Serif"/>
                <a:cs typeface="Microsoft Sans Serif"/>
              </a:rPr>
              <a:t>en</a:t>
            </a:r>
            <a:r>
              <a:rPr sz="800" spc="-5" dirty="0">
                <a:latin typeface="Microsoft Sans Serif"/>
                <a:cs typeface="Microsoft Sans Serif"/>
              </a:rPr>
              <a:t> </a:t>
            </a:r>
            <a:r>
              <a:rPr sz="800" spc="20" dirty="0">
                <a:latin typeface="Microsoft Sans Serif"/>
                <a:cs typeface="Microsoft Sans Serif"/>
              </a:rPr>
              <a:t>segundos.</a:t>
            </a:r>
            <a:endParaRPr sz="800">
              <a:latin typeface="Microsoft Sans Serif"/>
              <a:cs typeface="Microsoft Sans Serif"/>
            </a:endParaRPr>
          </a:p>
          <a:p>
            <a:pPr marL="38100" marR="209550" indent="154940">
              <a:lnSpc>
                <a:spcPct val="133300"/>
              </a:lnSpc>
            </a:pPr>
            <a:r>
              <a:rPr sz="750" spc="-35" dirty="0">
                <a:latin typeface="Microsoft Sans Serif"/>
                <a:cs typeface="Microsoft Sans Serif"/>
              </a:rPr>
              <a:t>El</a:t>
            </a:r>
            <a:r>
              <a:rPr sz="750" spc="-5" dirty="0">
                <a:latin typeface="Microsoft Sans Serif"/>
                <a:cs typeface="Microsoft Sans Serif"/>
              </a:rPr>
              <a:t> </a:t>
            </a:r>
            <a:r>
              <a:rPr sz="750" spc="25" dirty="0">
                <a:latin typeface="Microsoft Sans Serif"/>
                <a:cs typeface="Microsoft Sans Serif"/>
              </a:rPr>
              <a:t>siguiente</a:t>
            </a:r>
            <a:r>
              <a:rPr sz="750" dirty="0">
                <a:latin typeface="Microsoft Sans Serif"/>
                <a:cs typeface="Microsoft Sans Serif"/>
              </a:rPr>
              <a:t> </a:t>
            </a:r>
            <a:r>
              <a:rPr sz="750" spc="40" dirty="0">
                <a:latin typeface="Microsoft Sans Serif"/>
                <a:cs typeface="Microsoft Sans Serif"/>
              </a:rPr>
              <a:t>método</a:t>
            </a:r>
            <a:r>
              <a:rPr sz="750" dirty="0">
                <a:latin typeface="Microsoft Sans Serif"/>
                <a:cs typeface="Microsoft Sans Serif"/>
              </a:rPr>
              <a:t> </a:t>
            </a:r>
            <a:r>
              <a:rPr sz="750" spc="25" dirty="0">
                <a:latin typeface="Microsoft Sans Serif"/>
                <a:cs typeface="Microsoft Sans Serif"/>
              </a:rPr>
              <a:t>de</a:t>
            </a:r>
            <a:r>
              <a:rPr sz="750" dirty="0">
                <a:latin typeface="Microsoft Sans Serif"/>
                <a:cs typeface="Microsoft Sans Serif"/>
              </a:rPr>
              <a:t> </a:t>
            </a:r>
            <a:r>
              <a:rPr sz="750" spc="10" dirty="0">
                <a:latin typeface="Microsoft Sans Serif"/>
                <a:cs typeface="Microsoft Sans Serif"/>
              </a:rPr>
              <a:t>clasificación</a:t>
            </a:r>
            <a:r>
              <a:rPr sz="750" spc="-5" dirty="0">
                <a:latin typeface="Microsoft Sans Serif"/>
                <a:cs typeface="Microsoft Sans Serif"/>
              </a:rPr>
              <a:t> se</a:t>
            </a:r>
            <a:r>
              <a:rPr sz="750" dirty="0">
                <a:latin typeface="Microsoft Sans Serif"/>
                <a:cs typeface="Microsoft Sans Serif"/>
              </a:rPr>
              <a:t> </a:t>
            </a:r>
            <a:r>
              <a:rPr sz="750" spc="25" dirty="0">
                <a:latin typeface="Microsoft Sans Serif"/>
                <a:cs typeface="Microsoft Sans Serif"/>
              </a:rPr>
              <a:t>desarrolló</a:t>
            </a:r>
            <a:r>
              <a:rPr sz="750" dirty="0">
                <a:latin typeface="Microsoft Sans Serif"/>
                <a:cs typeface="Microsoft Sans Serif"/>
              </a:rPr>
              <a:t> </a:t>
            </a:r>
            <a:r>
              <a:rPr sz="750" spc="15" dirty="0">
                <a:latin typeface="Microsoft Sans Serif"/>
                <a:cs typeface="Microsoft Sans Serif"/>
              </a:rPr>
              <a:t>basándose</a:t>
            </a:r>
            <a:r>
              <a:rPr sz="750" dirty="0">
                <a:latin typeface="Microsoft Sans Serif"/>
                <a:cs typeface="Microsoft Sans Serif"/>
              </a:rPr>
              <a:t> </a:t>
            </a:r>
            <a:r>
              <a:rPr sz="750" spc="25" dirty="0">
                <a:latin typeface="Microsoft Sans Serif"/>
                <a:cs typeface="Microsoft Sans Serif"/>
              </a:rPr>
              <a:t>en </a:t>
            </a:r>
            <a:r>
              <a:rPr sz="750" spc="-185" dirty="0">
                <a:latin typeface="Microsoft Sans Serif"/>
                <a:cs typeface="Microsoft Sans Serif"/>
              </a:rPr>
              <a:t> </a:t>
            </a:r>
            <a:r>
              <a:rPr sz="750" spc="35" dirty="0">
                <a:latin typeface="Microsoft Sans Serif"/>
                <a:cs typeface="Microsoft Sans Serif"/>
              </a:rPr>
              <a:t>limitar</a:t>
            </a:r>
            <a:r>
              <a:rPr sz="750" spc="-5" dirty="0">
                <a:latin typeface="Microsoft Sans Serif"/>
                <a:cs typeface="Microsoft Sans Serif"/>
              </a:rPr>
              <a:t> </a:t>
            </a:r>
            <a:r>
              <a:rPr sz="750" spc="10" dirty="0">
                <a:latin typeface="Microsoft Sans Serif"/>
                <a:cs typeface="Microsoft Sans Serif"/>
              </a:rPr>
              <a:t>la</a:t>
            </a:r>
            <a:r>
              <a:rPr sz="750" dirty="0">
                <a:latin typeface="Microsoft Sans Serif"/>
                <a:cs typeface="Microsoft Sans Serif"/>
              </a:rPr>
              <a:t> </a:t>
            </a:r>
            <a:r>
              <a:rPr sz="750" spc="35" dirty="0">
                <a:latin typeface="Microsoft Sans Serif"/>
                <a:cs typeface="Microsoft Sans Serif"/>
              </a:rPr>
              <a:t>temperatura</a:t>
            </a:r>
            <a:r>
              <a:rPr sz="750" dirty="0">
                <a:latin typeface="Microsoft Sans Serif"/>
                <a:cs typeface="Microsoft Sans Serif"/>
              </a:rPr>
              <a:t> </a:t>
            </a:r>
            <a:r>
              <a:rPr sz="750" spc="25" dirty="0">
                <a:latin typeface="Microsoft Sans Serif"/>
                <a:cs typeface="Microsoft Sans Serif"/>
              </a:rPr>
              <a:t>de</a:t>
            </a:r>
            <a:r>
              <a:rPr sz="750" spc="-5" dirty="0">
                <a:latin typeface="Microsoft Sans Serif"/>
                <a:cs typeface="Microsoft Sans Serif"/>
              </a:rPr>
              <a:t> </a:t>
            </a:r>
            <a:r>
              <a:rPr sz="750" spc="10" dirty="0">
                <a:latin typeface="Microsoft Sans Serif"/>
                <a:cs typeface="Microsoft Sans Serif"/>
              </a:rPr>
              <a:t>los</a:t>
            </a:r>
            <a:r>
              <a:rPr sz="750" dirty="0">
                <a:latin typeface="Microsoft Sans Serif"/>
                <a:cs typeface="Microsoft Sans Serif"/>
              </a:rPr>
              <a:t> </a:t>
            </a:r>
            <a:r>
              <a:rPr sz="750" spc="30" dirty="0">
                <a:latin typeface="Microsoft Sans Serif"/>
                <a:cs typeface="Microsoft Sans Serif"/>
              </a:rPr>
              <a:t>componentes</a:t>
            </a:r>
            <a:r>
              <a:rPr sz="750" dirty="0">
                <a:latin typeface="Microsoft Sans Serif"/>
                <a:cs typeface="Microsoft Sans Serif"/>
              </a:rPr>
              <a:t> </a:t>
            </a:r>
            <a:r>
              <a:rPr sz="750" spc="20" dirty="0">
                <a:latin typeface="Microsoft Sans Serif"/>
                <a:cs typeface="Microsoft Sans Serif"/>
              </a:rPr>
              <a:t>del</a:t>
            </a:r>
            <a:r>
              <a:rPr sz="750" spc="-5" dirty="0">
                <a:latin typeface="Microsoft Sans Serif"/>
                <a:cs typeface="Microsoft Sans Serif"/>
              </a:rPr>
              <a:t> </a:t>
            </a:r>
            <a:r>
              <a:rPr sz="750" spc="50" dirty="0">
                <a:latin typeface="Microsoft Sans Serif"/>
                <a:cs typeface="Microsoft Sans Serif"/>
              </a:rPr>
              <a:t>rotor</a:t>
            </a:r>
            <a:r>
              <a:rPr sz="750" dirty="0">
                <a:latin typeface="Microsoft Sans Serif"/>
                <a:cs typeface="Microsoft Sans Serif"/>
              </a:rPr>
              <a:t> </a:t>
            </a:r>
            <a:r>
              <a:rPr sz="750" spc="45" dirty="0">
                <a:latin typeface="Microsoft Sans Serif"/>
                <a:cs typeface="Microsoft Sans Serif"/>
              </a:rPr>
              <a:t>por</a:t>
            </a:r>
            <a:r>
              <a:rPr sz="750" spc="-5" dirty="0">
                <a:latin typeface="Microsoft Sans Serif"/>
                <a:cs typeface="Microsoft Sans Serif"/>
              </a:rPr>
              <a:t> </a:t>
            </a:r>
            <a:r>
              <a:rPr sz="750" spc="25" dirty="0">
                <a:latin typeface="Microsoft Sans Serif"/>
                <a:cs typeface="Microsoft Sans Serif"/>
              </a:rPr>
              <a:t>debajo</a:t>
            </a:r>
            <a:r>
              <a:rPr sz="750" dirty="0">
                <a:latin typeface="Microsoft Sans Serif"/>
                <a:cs typeface="Microsoft Sans Serif"/>
              </a:rPr>
              <a:t> </a:t>
            </a:r>
            <a:r>
              <a:rPr sz="750" spc="20" dirty="0">
                <a:latin typeface="Microsoft Sans Serif"/>
                <a:cs typeface="Microsoft Sans Serif"/>
              </a:rPr>
              <a:t>del </a:t>
            </a:r>
            <a:r>
              <a:rPr sz="750" spc="-185" dirty="0">
                <a:latin typeface="Microsoft Sans Serif"/>
                <a:cs typeface="Microsoft Sans Serif"/>
              </a:rPr>
              <a:t> </a:t>
            </a:r>
            <a:r>
              <a:rPr sz="750" spc="20" dirty="0">
                <a:latin typeface="Microsoft Sans Serif"/>
                <a:cs typeface="Microsoft Sans Serif"/>
              </a:rPr>
              <a:t>nivel </a:t>
            </a:r>
            <a:r>
              <a:rPr sz="750" spc="25" dirty="0">
                <a:latin typeface="Microsoft Sans Serif"/>
                <a:cs typeface="Microsoft Sans Serif"/>
              </a:rPr>
              <a:t>de </a:t>
            </a:r>
            <a:r>
              <a:rPr sz="750" spc="20" dirty="0">
                <a:latin typeface="Microsoft Sans Serif"/>
                <a:cs typeface="Microsoft Sans Serif"/>
              </a:rPr>
              <a:t>daño. </a:t>
            </a:r>
            <a:r>
              <a:rPr sz="750" spc="-10" dirty="0">
                <a:latin typeface="Microsoft Sans Serif"/>
                <a:cs typeface="Microsoft Sans Serif"/>
              </a:rPr>
              <a:t>Este </a:t>
            </a:r>
            <a:r>
              <a:rPr sz="750" spc="35" dirty="0">
                <a:latin typeface="Microsoft Sans Serif"/>
                <a:cs typeface="Microsoft Sans Serif"/>
              </a:rPr>
              <a:t>límite </a:t>
            </a:r>
            <a:r>
              <a:rPr sz="750" spc="-5" dirty="0">
                <a:latin typeface="Microsoft Sans Serif"/>
                <a:cs typeface="Microsoft Sans Serif"/>
              </a:rPr>
              <a:t>se </a:t>
            </a:r>
            <a:r>
              <a:rPr sz="750" spc="5" dirty="0">
                <a:latin typeface="Microsoft Sans Serif"/>
                <a:cs typeface="Microsoft Sans Serif"/>
              </a:rPr>
              <a:t>basa </a:t>
            </a:r>
            <a:r>
              <a:rPr sz="750" spc="25" dirty="0">
                <a:latin typeface="Microsoft Sans Serif"/>
                <a:cs typeface="Microsoft Sans Serif"/>
              </a:rPr>
              <a:t>en </a:t>
            </a:r>
            <a:r>
              <a:rPr sz="750" spc="10" dirty="0">
                <a:latin typeface="Microsoft Sans Serif"/>
                <a:cs typeface="Microsoft Sans Serif"/>
              </a:rPr>
              <a:t>la </a:t>
            </a:r>
            <a:r>
              <a:rPr sz="750" spc="25" dirty="0">
                <a:latin typeface="Microsoft Sans Serif"/>
                <a:cs typeface="Microsoft Sans Serif"/>
              </a:rPr>
              <a:t>siguiente </a:t>
            </a:r>
            <a:r>
              <a:rPr sz="750" spc="15" dirty="0">
                <a:latin typeface="Microsoft Sans Serif"/>
                <a:cs typeface="Microsoft Sans Serif"/>
              </a:rPr>
              <a:t>ecuación </a:t>
            </a:r>
            <a:r>
              <a:rPr sz="750" spc="25" dirty="0">
                <a:latin typeface="Microsoft Sans Serif"/>
                <a:cs typeface="Microsoft Sans Serif"/>
              </a:rPr>
              <a:t>para </a:t>
            </a:r>
            <a:r>
              <a:rPr sz="750" spc="45" dirty="0">
                <a:latin typeface="Microsoft Sans Serif"/>
                <a:cs typeface="Microsoft Sans Serif"/>
              </a:rPr>
              <a:t>un </a:t>
            </a:r>
            <a:r>
              <a:rPr sz="750" spc="-185" dirty="0">
                <a:latin typeface="Microsoft Sans Serif"/>
                <a:cs typeface="Microsoft Sans Serif"/>
              </a:rPr>
              <a:t> </a:t>
            </a:r>
            <a:r>
              <a:rPr sz="750" spc="30" dirty="0">
                <a:latin typeface="Microsoft Sans Serif"/>
                <a:cs typeface="Microsoft Sans Serif"/>
              </a:rPr>
              <a:t>generador</a:t>
            </a:r>
            <a:r>
              <a:rPr sz="750" spc="-10" dirty="0">
                <a:latin typeface="Microsoft Sans Serif"/>
                <a:cs typeface="Microsoft Sans Serif"/>
              </a:rPr>
              <a:t> </a:t>
            </a:r>
            <a:r>
              <a:rPr sz="750" spc="30" dirty="0">
                <a:latin typeface="Microsoft Sans Serif"/>
                <a:cs typeface="Microsoft Sans Serif"/>
              </a:rPr>
              <a:t>determinado:</a:t>
            </a:r>
            <a:endParaRPr sz="750">
              <a:latin typeface="Microsoft Sans Serif"/>
              <a:cs typeface="Microsoft Sans Serif"/>
            </a:endParaRPr>
          </a:p>
          <a:p>
            <a:pPr marL="264795">
              <a:lnSpc>
                <a:spcPct val="100000"/>
              </a:lnSpc>
              <a:spcBef>
                <a:spcPts val="434"/>
              </a:spcBef>
            </a:pPr>
            <a:r>
              <a:rPr sz="800" spc="25" dirty="0">
                <a:latin typeface="Microsoft Sans Serif"/>
                <a:cs typeface="Microsoft Sans Serif"/>
              </a:rPr>
              <a:t>k</a:t>
            </a:r>
            <a:r>
              <a:rPr sz="800" spc="-5" dirty="0">
                <a:latin typeface="Microsoft Sans Serif"/>
                <a:cs typeface="Microsoft Sans Serif"/>
              </a:rPr>
              <a:t> </a:t>
            </a:r>
            <a:r>
              <a:rPr sz="800" spc="-10" dirty="0">
                <a:latin typeface="Microsoft Sans Serif"/>
                <a:cs typeface="Microsoft Sans Serif"/>
              </a:rPr>
              <a:t>=</a:t>
            </a:r>
            <a:r>
              <a:rPr sz="800" spc="-5" dirty="0">
                <a:latin typeface="Microsoft Sans Serif"/>
                <a:cs typeface="Microsoft Sans Serif"/>
              </a:rPr>
              <a:t> </a:t>
            </a:r>
            <a:r>
              <a:rPr sz="800" spc="20" dirty="0">
                <a:latin typeface="Microsoft Sans Serif"/>
                <a:cs typeface="Microsoft Sans Serif"/>
              </a:rPr>
              <a:t>yo</a:t>
            </a:r>
            <a:r>
              <a:rPr sz="450" spc="-110" dirty="0">
                <a:latin typeface="Microsoft Sans Serif"/>
                <a:cs typeface="Microsoft Sans Serif"/>
              </a:rPr>
              <a:t>2</a:t>
            </a:r>
            <a:r>
              <a:rPr sz="825" spc="7" baseline="-25252" dirty="0">
                <a:latin typeface="Microsoft Sans Serif"/>
                <a:cs typeface="Microsoft Sans Serif"/>
              </a:rPr>
              <a:t>2</a:t>
            </a:r>
            <a:r>
              <a:rPr sz="1500" spc="120" baseline="-13888" dirty="0">
                <a:latin typeface="Microsoft Sans Serif"/>
                <a:cs typeface="Microsoft Sans Serif"/>
              </a:rPr>
              <a:t>t</a:t>
            </a:r>
            <a:endParaRPr sz="1500" baseline="-13888">
              <a:latin typeface="Microsoft Sans Serif"/>
              <a:cs typeface="Microsoft Sans Serif"/>
            </a:endParaRPr>
          </a:p>
          <a:p>
            <a:pPr marL="264795" marR="424180">
              <a:lnSpc>
                <a:spcPct val="170800"/>
              </a:lnSpc>
              <a:spcBef>
                <a:spcPts val="204"/>
              </a:spcBef>
            </a:pPr>
            <a:r>
              <a:rPr sz="650" spc="-35" dirty="0">
                <a:latin typeface="Microsoft Sans Serif"/>
                <a:cs typeface="Microsoft Sans Serif"/>
              </a:rPr>
              <a:t>K</a:t>
            </a:r>
            <a:r>
              <a:rPr sz="650" spc="-5" dirty="0">
                <a:latin typeface="Microsoft Sans Serif"/>
                <a:cs typeface="Microsoft Sans Serif"/>
              </a:rPr>
              <a:t> </a:t>
            </a:r>
            <a:r>
              <a:rPr sz="650" spc="-10" dirty="0">
                <a:latin typeface="Microsoft Sans Serif"/>
                <a:cs typeface="Microsoft Sans Serif"/>
              </a:rPr>
              <a:t>=</a:t>
            </a:r>
            <a:r>
              <a:rPr sz="650" spc="-5" dirty="0">
                <a:latin typeface="Microsoft Sans Serif"/>
                <a:cs typeface="Microsoft Sans Serif"/>
              </a:rPr>
              <a:t> </a:t>
            </a:r>
            <a:r>
              <a:rPr sz="650" spc="20" dirty="0">
                <a:latin typeface="Microsoft Sans Serif"/>
                <a:cs typeface="Microsoft Sans Serif"/>
              </a:rPr>
              <a:t>constante</a:t>
            </a:r>
            <a:r>
              <a:rPr sz="650" dirty="0">
                <a:latin typeface="Microsoft Sans Serif"/>
                <a:cs typeface="Microsoft Sans Serif"/>
              </a:rPr>
              <a:t> </a:t>
            </a:r>
            <a:r>
              <a:rPr sz="650" spc="25" dirty="0">
                <a:latin typeface="Microsoft Sans Serif"/>
                <a:cs typeface="Microsoft Sans Serif"/>
              </a:rPr>
              <a:t>dependiendo</a:t>
            </a:r>
            <a:r>
              <a:rPr sz="650" spc="-5" dirty="0">
                <a:latin typeface="Microsoft Sans Serif"/>
                <a:cs typeface="Microsoft Sans Serif"/>
              </a:rPr>
              <a:t> </a:t>
            </a:r>
            <a:r>
              <a:rPr sz="650" spc="20" dirty="0">
                <a:latin typeface="Microsoft Sans Serif"/>
                <a:cs typeface="Microsoft Sans Serif"/>
              </a:rPr>
              <a:t>del</a:t>
            </a:r>
            <a:r>
              <a:rPr sz="650" dirty="0">
                <a:latin typeface="Microsoft Sans Serif"/>
                <a:cs typeface="Microsoft Sans Serif"/>
              </a:rPr>
              <a:t> </a:t>
            </a:r>
            <a:r>
              <a:rPr sz="650" spc="20" dirty="0">
                <a:latin typeface="Microsoft Sans Serif"/>
                <a:cs typeface="Microsoft Sans Serif"/>
              </a:rPr>
              <a:t>diseño</a:t>
            </a:r>
            <a:r>
              <a:rPr sz="650" spc="-5" dirty="0">
                <a:latin typeface="Microsoft Sans Serif"/>
                <a:cs typeface="Microsoft Sans Serif"/>
              </a:rPr>
              <a:t> </a:t>
            </a:r>
            <a:r>
              <a:rPr sz="650" spc="5" dirty="0">
                <a:latin typeface="Microsoft Sans Serif"/>
                <a:cs typeface="Microsoft Sans Serif"/>
              </a:rPr>
              <a:t>y</a:t>
            </a:r>
            <a:r>
              <a:rPr sz="650" dirty="0">
                <a:latin typeface="Microsoft Sans Serif"/>
                <a:cs typeface="Microsoft Sans Serif"/>
              </a:rPr>
              <a:t> </a:t>
            </a:r>
            <a:r>
              <a:rPr sz="650" spc="30" dirty="0">
                <a:latin typeface="Microsoft Sans Serif"/>
                <a:cs typeface="Microsoft Sans Serif"/>
              </a:rPr>
              <a:t>tamaño</a:t>
            </a:r>
            <a:r>
              <a:rPr sz="650" spc="-5" dirty="0">
                <a:latin typeface="Microsoft Sans Serif"/>
                <a:cs typeface="Microsoft Sans Serif"/>
              </a:rPr>
              <a:t> </a:t>
            </a:r>
            <a:r>
              <a:rPr sz="650" spc="20" dirty="0">
                <a:latin typeface="Microsoft Sans Serif"/>
                <a:cs typeface="Microsoft Sans Serif"/>
              </a:rPr>
              <a:t>del</a:t>
            </a:r>
            <a:r>
              <a:rPr sz="650" dirty="0">
                <a:latin typeface="Microsoft Sans Serif"/>
                <a:cs typeface="Microsoft Sans Serif"/>
              </a:rPr>
              <a:t> </a:t>
            </a:r>
            <a:r>
              <a:rPr sz="650" spc="25" dirty="0">
                <a:latin typeface="Microsoft Sans Serif"/>
                <a:cs typeface="Microsoft Sans Serif"/>
              </a:rPr>
              <a:t>generador</a:t>
            </a:r>
            <a:r>
              <a:rPr sz="650" spc="-5" dirty="0">
                <a:latin typeface="Microsoft Sans Serif"/>
                <a:cs typeface="Microsoft Sans Serif"/>
              </a:rPr>
              <a:t> </a:t>
            </a:r>
            <a:r>
              <a:rPr sz="650" spc="50" dirty="0">
                <a:latin typeface="Microsoft Sans Serif"/>
                <a:cs typeface="Microsoft Sans Serif"/>
              </a:rPr>
              <a:t>t</a:t>
            </a:r>
            <a:r>
              <a:rPr sz="650" dirty="0">
                <a:latin typeface="Microsoft Sans Serif"/>
                <a:cs typeface="Microsoft Sans Serif"/>
              </a:rPr>
              <a:t> </a:t>
            </a:r>
            <a:r>
              <a:rPr sz="650" spc="-10" dirty="0">
                <a:latin typeface="Microsoft Sans Serif"/>
                <a:cs typeface="Microsoft Sans Serif"/>
              </a:rPr>
              <a:t>= </a:t>
            </a:r>
            <a:r>
              <a:rPr sz="650" spc="-160" dirty="0">
                <a:latin typeface="Microsoft Sans Serif"/>
                <a:cs typeface="Microsoft Sans Serif"/>
              </a:rPr>
              <a:t> </a:t>
            </a:r>
            <a:r>
              <a:rPr sz="650" spc="35" dirty="0">
                <a:latin typeface="Microsoft Sans Serif"/>
                <a:cs typeface="Microsoft Sans Serif"/>
              </a:rPr>
              <a:t>tiempo</a:t>
            </a:r>
            <a:r>
              <a:rPr sz="650" spc="-10" dirty="0">
                <a:latin typeface="Microsoft Sans Serif"/>
                <a:cs typeface="Microsoft Sans Serif"/>
              </a:rPr>
              <a:t> </a:t>
            </a:r>
            <a:r>
              <a:rPr sz="650" spc="20" dirty="0">
                <a:latin typeface="Microsoft Sans Serif"/>
                <a:cs typeface="Microsoft Sans Serif"/>
              </a:rPr>
              <a:t>en</a:t>
            </a:r>
            <a:r>
              <a:rPr sz="650" spc="-5" dirty="0">
                <a:latin typeface="Microsoft Sans Serif"/>
                <a:cs typeface="Microsoft Sans Serif"/>
              </a:rPr>
              <a:t> </a:t>
            </a:r>
            <a:r>
              <a:rPr sz="650" spc="20" dirty="0">
                <a:latin typeface="Microsoft Sans Serif"/>
                <a:cs typeface="Microsoft Sans Serif"/>
              </a:rPr>
              <a:t>segundos</a:t>
            </a:r>
            <a:endParaRPr sz="650">
              <a:latin typeface="Microsoft Sans Serif"/>
              <a:cs typeface="Microsoft Sans Serif"/>
            </a:endParaRPr>
          </a:p>
          <a:p>
            <a:pPr marL="264795">
              <a:lnSpc>
                <a:spcPct val="100000"/>
              </a:lnSpc>
              <a:spcBef>
                <a:spcPts val="530"/>
              </a:spcBef>
            </a:pPr>
            <a:r>
              <a:rPr sz="700" spc="10" dirty="0">
                <a:latin typeface="Microsoft Sans Serif"/>
                <a:cs typeface="Microsoft Sans Serif"/>
              </a:rPr>
              <a:t>I</a:t>
            </a:r>
            <a:r>
              <a:rPr sz="450" spc="10" dirty="0">
                <a:latin typeface="Microsoft Sans Serif"/>
                <a:cs typeface="Microsoft Sans Serif"/>
              </a:rPr>
              <a:t>2</a:t>
            </a:r>
            <a:r>
              <a:rPr sz="700" spc="10" dirty="0">
                <a:latin typeface="Microsoft Sans Serif"/>
                <a:cs typeface="Microsoft Sans Serif"/>
              </a:rPr>
              <a:t>=</a:t>
            </a:r>
            <a:r>
              <a:rPr sz="700" dirty="0">
                <a:latin typeface="Microsoft Sans Serif"/>
                <a:cs typeface="Microsoft Sans Serif"/>
              </a:rPr>
              <a:t> </a:t>
            </a:r>
            <a:r>
              <a:rPr sz="700" spc="20" dirty="0">
                <a:latin typeface="Microsoft Sans Serif"/>
                <a:cs typeface="Microsoft Sans Serif"/>
              </a:rPr>
              <a:t>valor</a:t>
            </a:r>
            <a:r>
              <a:rPr sz="700" dirty="0">
                <a:latin typeface="Microsoft Sans Serif"/>
                <a:cs typeface="Microsoft Sans Serif"/>
              </a:rPr>
              <a:t> </a:t>
            </a:r>
            <a:r>
              <a:rPr sz="700" spc="35" dirty="0">
                <a:latin typeface="Microsoft Sans Serif"/>
                <a:cs typeface="Microsoft Sans Serif"/>
              </a:rPr>
              <a:t>rms</a:t>
            </a:r>
            <a:r>
              <a:rPr sz="700" dirty="0">
                <a:latin typeface="Microsoft Sans Serif"/>
                <a:cs typeface="Microsoft Sans Serif"/>
              </a:rPr>
              <a:t> </a:t>
            </a:r>
            <a:r>
              <a:rPr sz="700" spc="20" dirty="0">
                <a:latin typeface="Microsoft Sans Serif"/>
                <a:cs typeface="Microsoft Sans Serif"/>
              </a:rPr>
              <a:t>de</a:t>
            </a:r>
            <a:r>
              <a:rPr sz="700" dirty="0">
                <a:latin typeface="Microsoft Sans Serif"/>
                <a:cs typeface="Microsoft Sans Serif"/>
              </a:rPr>
              <a:t> </a:t>
            </a:r>
            <a:r>
              <a:rPr sz="700" spc="10" dirty="0">
                <a:latin typeface="Microsoft Sans Serif"/>
                <a:cs typeface="Microsoft Sans Serif"/>
              </a:rPr>
              <a:t>la</a:t>
            </a:r>
            <a:r>
              <a:rPr sz="700" dirty="0">
                <a:latin typeface="Microsoft Sans Serif"/>
                <a:cs typeface="Microsoft Sans Serif"/>
              </a:rPr>
              <a:t> </a:t>
            </a:r>
            <a:r>
              <a:rPr sz="700" spc="25" dirty="0">
                <a:latin typeface="Microsoft Sans Serif"/>
                <a:cs typeface="Microsoft Sans Serif"/>
              </a:rPr>
              <a:t>corriente</a:t>
            </a:r>
            <a:r>
              <a:rPr sz="700" spc="5" dirty="0">
                <a:latin typeface="Microsoft Sans Serif"/>
                <a:cs typeface="Microsoft Sans Serif"/>
              </a:rPr>
              <a:t> </a:t>
            </a:r>
            <a:r>
              <a:rPr sz="700" spc="20" dirty="0">
                <a:latin typeface="Microsoft Sans Serif"/>
                <a:cs typeface="Microsoft Sans Serif"/>
              </a:rPr>
              <a:t>de</a:t>
            </a:r>
            <a:r>
              <a:rPr sz="700" dirty="0">
                <a:latin typeface="Microsoft Sans Serif"/>
                <a:cs typeface="Microsoft Sans Serif"/>
              </a:rPr>
              <a:t> </a:t>
            </a:r>
            <a:r>
              <a:rPr sz="700" spc="5" dirty="0">
                <a:latin typeface="Microsoft Sans Serif"/>
                <a:cs typeface="Microsoft Sans Serif"/>
              </a:rPr>
              <a:t>secuencia</a:t>
            </a:r>
            <a:r>
              <a:rPr sz="700" dirty="0">
                <a:latin typeface="Microsoft Sans Serif"/>
                <a:cs typeface="Microsoft Sans Serif"/>
              </a:rPr>
              <a:t> </a:t>
            </a:r>
            <a:r>
              <a:rPr sz="700" spc="20" dirty="0">
                <a:latin typeface="Microsoft Sans Serif"/>
                <a:cs typeface="Microsoft Sans Serif"/>
              </a:rPr>
              <a:t>negativa</a:t>
            </a:r>
            <a:r>
              <a:rPr sz="700" dirty="0">
                <a:latin typeface="Microsoft Sans Serif"/>
                <a:cs typeface="Microsoft Sans Serif"/>
              </a:rPr>
              <a:t> </a:t>
            </a:r>
            <a:r>
              <a:rPr sz="700" spc="20" dirty="0">
                <a:latin typeface="Microsoft Sans Serif"/>
                <a:cs typeface="Microsoft Sans Serif"/>
              </a:rPr>
              <a:t>en</a:t>
            </a:r>
            <a:r>
              <a:rPr sz="700" dirty="0">
                <a:latin typeface="Microsoft Sans Serif"/>
                <a:cs typeface="Microsoft Sans Serif"/>
              </a:rPr>
              <a:t> </a:t>
            </a:r>
            <a:r>
              <a:rPr sz="700" spc="40" dirty="0">
                <a:latin typeface="Microsoft Sans Serif"/>
                <a:cs typeface="Microsoft Sans Serif"/>
              </a:rPr>
              <a:t>pu</a:t>
            </a:r>
            <a:endParaRPr sz="700">
              <a:latin typeface="Microsoft Sans Serif"/>
              <a:cs typeface="Microsoft Sans Serif"/>
            </a:endParaRPr>
          </a:p>
          <a:p>
            <a:pPr marL="38100" marR="30480" indent="154940">
              <a:lnSpc>
                <a:spcPct val="133500"/>
              </a:lnSpc>
              <a:spcBef>
                <a:spcPts val="140"/>
              </a:spcBef>
            </a:pPr>
            <a:r>
              <a:rPr sz="750" spc="-35" dirty="0">
                <a:latin typeface="Microsoft Sans Serif"/>
                <a:cs typeface="Microsoft Sans Serif"/>
              </a:rPr>
              <a:t>El </a:t>
            </a:r>
            <a:r>
              <a:rPr sz="750" spc="25" dirty="0">
                <a:latin typeface="Microsoft Sans Serif"/>
                <a:cs typeface="Microsoft Sans Serif"/>
              </a:rPr>
              <a:t>valor </a:t>
            </a:r>
            <a:r>
              <a:rPr sz="750" spc="35" dirty="0">
                <a:latin typeface="Microsoft Sans Serif"/>
                <a:cs typeface="Microsoft Sans Serif"/>
              </a:rPr>
              <a:t>límite </a:t>
            </a:r>
            <a:r>
              <a:rPr sz="750" spc="25" dirty="0">
                <a:latin typeface="Microsoft Sans Serif"/>
                <a:cs typeface="Microsoft Sans Serif"/>
              </a:rPr>
              <a:t>de </a:t>
            </a:r>
            <a:r>
              <a:rPr sz="750" spc="-40" dirty="0">
                <a:latin typeface="Microsoft Sans Serif"/>
                <a:cs typeface="Microsoft Sans Serif"/>
              </a:rPr>
              <a:t>K </a:t>
            </a:r>
            <a:r>
              <a:rPr sz="750" spc="-5" dirty="0">
                <a:latin typeface="Microsoft Sans Serif"/>
                <a:cs typeface="Microsoft Sans Serif"/>
              </a:rPr>
              <a:t>se </a:t>
            </a:r>
            <a:r>
              <a:rPr sz="750" spc="35" dirty="0">
                <a:latin typeface="Microsoft Sans Serif"/>
                <a:cs typeface="Microsoft Sans Serif"/>
              </a:rPr>
              <a:t>determina </a:t>
            </a:r>
            <a:r>
              <a:rPr sz="750" spc="20" dirty="0">
                <a:latin typeface="Microsoft Sans Serif"/>
                <a:cs typeface="Microsoft Sans Serif"/>
              </a:rPr>
              <a:t>colocando </a:t>
            </a:r>
            <a:r>
              <a:rPr sz="750" spc="10" dirty="0">
                <a:latin typeface="Microsoft Sans Serif"/>
                <a:cs typeface="Microsoft Sans Serif"/>
              </a:rPr>
              <a:t>sensores </a:t>
            </a:r>
            <a:r>
              <a:rPr sz="750" spc="25" dirty="0">
                <a:latin typeface="Microsoft Sans Serif"/>
                <a:cs typeface="Microsoft Sans Serif"/>
              </a:rPr>
              <a:t>de </a:t>
            </a:r>
            <a:r>
              <a:rPr sz="750" spc="30" dirty="0">
                <a:latin typeface="Microsoft Sans Serif"/>
                <a:cs typeface="Microsoft Sans Serif"/>
              </a:rPr>
              <a:t> </a:t>
            </a:r>
            <a:r>
              <a:rPr sz="750" spc="35" dirty="0">
                <a:latin typeface="Microsoft Sans Serif"/>
                <a:cs typeface="Microsoft Sans Serif"/>
              </a:rPr>
              <a:t>temperatura </a:t>
            </a:r>
            <a:r>
              <a:rPr sz="750" spc="25" dirty="0">
                <a:latin typeface="Microsoft Sans Serif"/>
                <a:cs typeface="Microsoft Sans Serif"/>
              </a:rPr>
              <a:t>en </a:t>
            </a:r>
            <a:r>
              <a:rPr sz="750" spc="10" dirty="0">
                <a:latin typeface="Microsoft Sans Serif"/>
                <a:cs typeface="Microsoft Sans Serif"/>
              </a:rPr>
              <a:t>el </a:t>
            </a:r>
            <a:r>
              <a:rPr sz="750" spc="50" dirty="0">
                <a:latin typeface="Microsoft Sans Serif"/>
                <a:cs typeface="Microsoft Sans Serif"/>
              </a:rPr>
              <a:t>rotor </a:t>
            </a:r>
            <a:r>
              <a:rPr sz="750" dirty="0">
                <a:latin typeface="Microsoft Sans Serif"/>
                <a:cs typeface="Microsoft Sans Serif"/>
              </a:rPr>
              <a:t>a </a:t>
            </a:r>
            <a:r>
              <a:rPr sz="750" spc="25" dirty="0">
                <a:latin typeface="Microsoft Sans Serif"/>
                <a:cs typeface="Microsoft Sans Serif"/>
              </a:rPr>
              <a:t>lo </a:t>
            </a:r>
            <a:r>
              <a:rPr sz="750" spc="30" dirty="0">
                <a:latin typeface="Microsoft Sans Serif"/>
                <a:cs typeface="Microsoft Sans Serif"/>
              </a:rPr>
              <a:t>largo </a:t>
            </a:r>
            <a:r>
              <a:rPr sz="750" spc="25" dirty="0">
                <a:latin typeface="Microsoft Sans Serif"/>
                <a:cs typeface="Microsoft Sans Serif"/>
              </a:rPr>
              <a:t>de </a:t>
            </a:r>
            <a:r>
              <a:rPr sz="750" spc="10" dirty="0">
                <a:latin typeface="Microsoft Sans Serif"/>
                <a:cs typeface="Microsoft Sans Serif"/>
              </a:rPr>
              <a:t>la </a:t>
            </a:r>
            <a:r>
              <a:rPr sz="750" spc="25" dirty="0">
                <a:latin typeface="Microsoft Sans Serif"/>
                <a:cs typeface="Microsoft Sans Serif"/>
              </a:rPr>
              <a:t>trayectoria de </a:t>
            </a:r>
            <a:r>
              <a:rPr sz="750" spc="10" dirty="0">
                <a:latin typeface="Microsoft Sans Serif"/>
                <a:cs typeface="Microsoft Sans Serif"/>
              </a:rPr>
              <a:t>la </a:t>
            </a:r>
            <a:r>
              <a:rPr sz="750" spc="30" dirty="0">
                <a:latin typeface="Microsoft Sans Serif"/>
                <a:cs typeface="Microsoft Sans Serif"/>
              </a:rPr>
              <a:t>corriente </a:t>
            </a:r>
            <a:r>
              <a:rPr sz="750" spc="25" dirty="0">
                <a:latin typeface="Microsoft Sans Serif"/>
                <a:cs typeface="Microsoft Sans Serif"/>
              </a:rPr>
              <a:t>de </a:t>
            </a:r>
            <a:r>
              <a:rPr sz="750" spc="30" dirty="0">
                <a:latin typeface="Microsoft Sans Serif"/>
                <a:cs typeface="Microsoft Sans Serif"/>
              </a:rPr>
              <a:t> </a:t>
            </a:r>
            <a:r>
              <a:rPr sz="750" spc="5" dirty="0">
                <a:latin typeface="Microsoft Sans Serif"/>
                <a:cs typeface="Microsoft Sans Serif"/>
              </a:rPr>
              <a:t>secuencia </a:t>
            </a:r>
            <a:r>
              <a:rPr sz="750" spc="20" dirty="0">
                <a:latin typeface="Microsoft Sans Serif"/>
                <a:cs typeface="Microsoft Sans Serif"/>
              </a:rPr>
              <a:t>negativa </a:t>
            </a:r>
            <a:r>
              <a:rPr sz="750" spc="30" dirty="0">
                <a:latin typeface="Microsoft Sans Serif"/>
                <a:cs typeface="Microsoft Sans Serif"/>
              </a:rPr>
              <a:t>mientras </a:t>
            </a:r>
            <a:r>
              <a:rPr sz="750" spc="-5" dirty="0">
                <a:latin typeface="Microsoft Sans Serif"/>
                <a:cs typeface="Microsoft Sans Serif"/>
              </a:rPr>
              <a:t>se </a:t>
            </a:r>
            <a:r>
              <a:rPr sz="750" spc="30" dirty="0">
                <a:latin typeface="Microsoft Sans Serif"/>
                <a:cs typeface="Microsoft Sans Serif"/>
              </a:rPr>
              <a:t>suministra corriente </a:t>
            </a:r>
            <a:r>
              <a:rPr sz="750" spc="25" dirty="0">
                <a:latin typeface="Microsoft Sans Serif"/>
                <a:cs typeface="Microsoft Sans Serif"/>
              </a:rPr>
              <a:t>de </a:t>
            </a:r>
            <a:r>
              <a:rPr sz="750" spc="5" dirty="0">
                <a:latin typeface="Microsoft Sans Serif"/>
                <a:cs typeface="Microsoft Sans Serif"/>
              </a:rPr>
              <a:t>secuencia </a:t>
            </a:r>
            <a:r>
              <a:rPr sz="750" spc="10" dirty="0">
                <a:latin typeface="Microsoft Sans Serif"/>
                <a:cs typeface="Microsoft Sans Serif"/>
              </a:rPr>
              <a:t> </a:t>
            </a:r>
            <a:r>
              <a:rPr sz="750" spc="20" dirty="0">
                <a:latin typeface="Microsoft Sans Serif"/>
                <a:cs typeface="Microsoft Sans Serif"/>
              </a:rPr>
              <a:t>negativa</a:t>
            </a:r>
            <a:r>
              <a:rPr sz="750" dirty="0">
                <a:latin typeface="Microsoft Sans Serif"/>
                <a:cs typeface="Microsoft Sans Serif"/>
              </a:rPr>
              <a:t> </a:t>
            </a:r>
            <a:r>
              <a:rPr sz="750" spc="10" dirty="0">
                <a:latin typeface="Microsoft Sans Serif"/>
                <a:cs typeface="Microsoft Sans Serif"/>
              </a:rPr>
              <a:t>al</a:t>
            </a:r>
            <a:r>
              <a:rPr sz="750" spc="5" dirty="0">
                <a:latin typeface="Microsoft Sans Serif"/>
                <a:cs typeface="Microsoft Sans Serif"/>
              </a:rPr>
              <a:t> </a:t>
            </a:r>
            <a:r>
              <a:rPr sz="750" spc="25" dirty="0">
                <a:latin typeface="Microsoft Sans Serif"/>
                <a:cs typeface="Microsoft Sans Serif"/>
              </a:rPr>
              <a:t>estator.</a:t>
            </a:r>
            <a:r>
              <a:rPr sz="750" spc="5" dirty="0">
                <a:latin typeface="Microsoft Sans Serif"/>
                <a:cs typeface="Microsoft Sans Serif"/>
              </a:rPr>
              <a:t> </a:t>
            </a:r>
            <a:r>
              <a:rPr sz="750" spc="-10" dirty="0">
                <a:latin typeface="Microsoft Sans Serif"/>
                <a:cs typeface="Microsoft Sans Serif"/>
              </a:rPr>
              <a:t>Esta</a:t>
            </a:r>
            <a:r>
              <a:rPr sz="750" spc="5" dirty="0">
                <a:latin typeface="Microsoft Sans Serif"/>
                <a:cs typeface="Microsoft Sans Serif"/>
              </a:rPr>
              <a:t> </a:t>
            </a:r>
            <a:r>
              <a:rPr sz="750" spc="20" dirty="0">
                <a:latin typeface="Microsoft Sans Serif"/>
                <a:cs typeface="Microsoft Sans Serif"/>
              </a:rPr>
              <a:t>supervisión</a:t>
            </a:r>
            <a:r>
              <a:rPr sz="750" spc="5" dirty="0">
                <a:latin typeface="Microsoft Sans Serif"/>
                <a:cs typeface="Microsoft Sans Serif"/>
              </a:rPr>
              <a:t> </a:t>
            </a:r>
            <a:r>
              <a:rPr sz="750" spc="35" dirty="0">
                <a:latin typeface="Microsoft Sans Serif"/>
                <a:cs typeface="Microsoft Sans Serif"/>
              </a:rPr>
              <a:t>determina</a:t>
            </a:r>
            <a:r>
              <a:rPr sz="750" spc="5" dirty="0">
                <a:latin typeface="Microsoft Sans Serif"/>
                <a:cs typeface="Microsoft Sans Serif"/>
              </a:rPr>
              <a:t> </a:t>
            </a:r>
            <a:r>
              <a:rPr sz="750" dirty="0">
                <a:latin typeface="Microsoft Sans Serif"/>
                <a:cs typeface="Microsoft Sans Serif"/>
              </a:rPr>
              <a:t>las</a:t>
            </a:r>
            <a:r>
              <a:rPr sz="750" spc="5" dirty="0">
                <a:latin typeface="Microsoft Sans Serif"/>
                <a:cs typeface="Microsoft Sans Serif"/>
              </a:rPr>
              <a:t> </a:t>
            </a:r>
            <a:r>
              <a:rPr sz="750" spc="25" dirty="0">
                <a:latin typeface="Microsoft Sans Serif"/>
                <a:cs typeface="Microsoft Sans Serif"/>
              </a:rPr>
              <a:t>corrientes</a:t>
            </a:r>
            <a:r>
              <a:rPr sz="750" spc="5" dirty="0">
                <a:latin typeface="Microsoft Sans Serif"/>
                <a:cs typeface="Microsoft Sans Serif"/>
              </a:rPr>
              <a:t> </a:t>
            </a:r>
            <a:r>
              <a:rPr sz="750" spc="15" dirty="0">
                <a:latin typeface="Microsoft Sans Serif"/>
                <a:cs typeface="Microsoft Sans Serif"/>
              </a:rPr>
              <a:t>negativas </a:t>
            </a:r>
            <a:r>
              <a:rPr sz="750" spc="-185" dirty="0">
                <a:latin typeface="Microsoft Sans Serif"/>
                <a:cs typeface="Microsoft Sans Serif"/>
              </a:rPr>
              <a:t> </a:t>
            </a:r>
            <a:r>
              <a:rPr sz="750" spc="35" dirty="0">
                <a:latin typeface="Microsoft Sans Serif"/>
                <a:cs typeface="Microsoft Sans Serif"/>
              </a:rPr>
              <a:t>límite </a:t>
            </a:r>
            <a:r>
              <a:rPr sz="750" spc="30" dirty="0">
                <a:latin typeface="Microsoft Sans Serif"/>
                <a:cs typeface="Microsoft Sans Serif"/>
              </a:rPr>
              <a:t>que </a:t>
            </a:r>
            <a:r>
              <a:rPr sz="750" spc="25" dirty="0">
                <a:latin typeface="Microsoft Sans Serif"/>
                <a:cs typeface="Microsoft Sans Serif"/>
              </a:rPr>
              <a:t>puede </a:t>
            </a:r>
            <a:r>
              <a:rPr sz="750" spc="35" dirty="0">
                <a:latin typeface="Microsoft Sans Serif"/>
                <a:cs typeface="Microsoft Sans Serif"/>
              </a:rPr>
              <a:t>soportar </a:t>
            </a:r>
            <a:r>
              <a:rPr sz="750" spc="10" dirty="0">
                <a:latin typeface="Microsoft Sans Serif"/>
                <a:cs typeface="Microsoft Sans Serif"/>
              </a:rPr>
              <a:t>el </a:t>
            </a:r>
            <a:r>
              <a:rPr sz="750" spc="40" dirty="0">
                <a:latin typeface="Microsoft Sans Serif"/>
                <a:cs typeface="Microsoft Sans Serif"/>
              </a:rPr>
              <a:t>rotor. </a:t>
            </a:r>
            <a:r>
              <a:rPr sz="750" spc="-35" dirty="0">
                <a:latin typeface="Microsoft Sans Serif"/>
                <a:cs typeface="Microsoft Sans Serif"/>
              </a:rPr>
              <a:t>El </a:t>
            </a:r>
            <a:r>
              <a:rPr sz="750" spc="25" dirty="0">
                <a:latin typeface="Microsoft Sans Serif"/>
                <a:cs typeface="Microsoft Sans Serif"/>
              </a:rPr>
              <a:t>valor </a:t>
            </a:r>
            <a:r>
              <a:rPr sz="750" spc="-40" dirty="0">
                <a:latin typeface="Microsoft Sans Serif"/>
                <a:cs typeface="Microsoft Sans Serif"/>
              </a:rPr>
              <a:t>K </a:t>
            </a:r>
            <a:r>
              <a:rPr sz="750" spc="25" dirty="0">
                <a:latin typeface="Microsoft Sans Serif"/>
                <a:cs typeface="Microsoft Sans Serif"/>
              </a:rPr>
              <a:t>lo </a:t>
            </a:r>
            <a:r>
              <a:rPr sz="750" spc="30" dirty="0">
                <a:latin typeface="Microsoft Sans Serif"/>
                <a:cs typeface="Microsoft Sans Serif"/>
              </a:rPr>
              <a:t>proporciona </a:t>
            </a:r>
            <a:r>
              <a:rPr sz="750" spc="10" dirty="0">
                <a:latin typeface="Microsoft Sans Serif"/>
                <a:cs typeface="Microsoft Sans Serif"/>
              </a:rPr>
              <a:t>el </a:t>
            </a:r>
            <a:r>
              <a:rPr sz="750" spc="15" dirty="0">
                <a:latin typeface="Microsoft Sans Serif"/>
                <a:cs typeface="Microsoft Sans Serif"/>
              </a:rPr>
              <a:t> </a:t>
            </a:r>
            <a:r>
              <a:rPr sz="750" spc="25" dirty="0">
                <a:latin typeface="Microsoft Sans Serif"/>
                <a:cs typeface="Microsoft Sans Serif"/>
              </a:rPr>
              <a:t>fabricante </a:t>
            </a:r>
            <a:r>
              <a:rPr sz="750" spc="20" dirty="0">
                <a:latin typeface="Microsoft Sans Serif"/>
                <a:cs typeface="Microsoft Sans Serif"/>
              </a:rPr>
              <a:t>del </a:t>
            </a:r>
            <a:r>
              <a:rPr sz="750" spc="30" dirty="0">
                <a:latin typeface="Microsoft Sans Serif"/>
                <a:cs typeface="Microsoft Sans Serif"/>
              </a:rPr>
              <a:t>generador </a:t>
            </a:r>
            <a:r>
              <a:rPr sz="750" spc="25" dirty="0">
                <a:latin typeface="Microsoft Sans Serif"/>
                <a:cs typeface="Microsoft Sans Serif"/>
              </a:rPr>
              <a:t>para </a:t>
            </a:r>
            <a:r>
              <a:rPr sz="750" spc="5" dirty="0">
                <a:latin typeface="Microsoft Sans Serif"/>
                <a:cs typeface="Microsoft Sans Serif"/>
              </a:rPr>
              <a:t>cada </a:t>
            </a:r>
            <a:r>
              <a:rPr sz="750" spc="30" dirty="0">
                <a:latin typeface="Microsoft Sans Serif"/>
                <a:cs typeface="Microsoft Sans Serif"/>
              </a:rPr>
              <a:t>unidad </a:t>
            </a:r>
            <a:r>
              <a:rPr sz="750" spc="10" dirty="0">
                <a:latin typeface="Microsoft Sans Serif"/>
                <a:cs typeface="Microsoft Sans Serif"/>
              </a:rPr>
              <a:t>específica </a:t>
            </a:r>
            <a:r>
              <a:rPr sz="750" spc="25" dirty="0">
                <a:latin typeface="Microsoft Sans Serif"/>
                <a:cs typeface="Microsoft Sans Serif"/>
              </a:rPr>
              <a:t>de acuerdo </a:t>
            </a:r>
            <a:r>
              <a:rPr sz="750" spc="20" dirty="0">
                <a:latin typeface="Microsoft Sans Serif"/>
                <a:cs typeface="Microsoft Sans Serif"/>
              </a:rPr>
              <a:t>con </a:t>
            </a:r>
            <a:r>
              <a:rPr sz="750" spc="25" dirty="0">
                <a:latin typeface="Microsoft Sans Serif"/>
                <a:cs typeface="Microsoft Sans Serif"/>
              </a:rPr>
              <a:t> </a:t>
            </a:r>
            <a:r>
              <a:rPr sz="750" spc="10" dirty="0">
                <a:latin typeface="Microsoft Sans Serif"/>
                <a:cs typeface="Microsoft Sans Serif"/>
              </a:rPr>
              <a:t>los </a:t>
            </a:r>
            <a:r>
              <a:rPr sz="750" spc="20" dirty="0">
                <a:latin typeface="Microsoft Sans Serif"/>
                <a:cs typeface="Microsoft Sans Serif"/>
              </a:rPr>
              <a:t>estándares </a:t>
            </a:r>
            <a:r>
              <a:rPr sz="750" spc="25" dirty="0">
                <a:latin typeface="Microsoft Sans Serif"/>
                <a:cs typeface="Microsoft Sans Serif"/>
              </a:rPr>
              <a:t>de </a:t>
            </a:r>
            <a:r>
              <a:rPr sz="750" spc="20" dirty="0">
                <a:latin typeface="Microsoft Sans Serif"/>
                <a:cs typeface="Microsoft Sans Serif"/>
              </a:rPr>
              <a:t>diseño </a:t>
            </a:r>
            <a:r>
              <a:rPr sz="750" spc="25" dirty="0">
                <a:latin typeface="Microsoft Sans Serif"/>
                <a:cs typeface="Microsoft Sans Serif"/>
              </a:rPr>
              <a:t>de </a:t>
            </a:r>
            <a:r>
              <a:rPr sz="750" spc="20" dirty="0">
                <a:latin typeface="Microsoft Sans Serif"/>
                <a:cs typeface="Microsoft Sans Serif"/>
              </a:rPr>
              <a:t>máquinas, </a:t>
            </a:r>
            <a:r>
              <a:rPr sz="750" spc="30" dirty="0">
                <a:latin typeface="Microsoft Sans Serif"/>
                <a:cs typeface="Microsoft Sans Serif"/>
              </a:rPr>
              <a:t>como </a:t>
            </a:r>
            <a:r>
              <a:rPr sz="750" spc="10" dirty="0">
                <a:latin typeface="Microsoft Sans Serif"/>
                <a:cs typeface="Microsoft Sans Serif"/>
              </a:rPr>
              <a:t>el </a:t>
            </a:r>
            <a:r>
              <a:rPr sz="750" spc="25" dirty="0">
                <a:latin typeface="Microsoft Sans Serif"/>
                <a:cs typeface="Microsoft Sans Serif"/>
              </a:rPr>
              <a:t>estándar </a:t>
            </a:r>
            <a:r>
              <a:rPr sz="750" spc="-55" dirty="0">
                <a:latin typeface="Microsoft Sans Serif"/>
                <a:cs typeface="Microsoft Sans Serif"/>
              </a:rPr>
              <a:t>IEEE </a:t>
            </a:r>
            <a:r>
              <a:rPr sz="750" spc="-5" dirty="0">
                <a:latin typeface="Microsoft Sans Serif"/>
                <a:cs typeface="Microsoft Sans Serif"/>
              </a:rPr>
              <a:t>C50.13 </a:t>
            </a:r>
            <a:r>
              <a:rPr sz="750" dirty="0">
                <a:latin typeface="Microsoft Sans Serif"/>
                <a:cs typeface="Microsoft Sans Serif"/>
              </a:rPr>
              <a:t> </a:t>
            </a:r>
            <a:r>
              <a:rPr sz="750" spc="25" dirty="0">
                <a:latin typeface="Microsoft Sans Serif"/>
                <a:cs typeface="Microsoft Sans Serif"/>
              </a:rPr>
              <a:t>para máquinas de </a:t>
            </a:r>
            <a:r>
              <a:rPr sz="750" spc="50" dirty="0">
                <a:latin typeface="Microsoft Sans Serif"/>
                <a:cs typeface="Microsoft Sans Serif"/>
              </a:rPr>
              <a:t>rotor </a:t>
            </a:r>
            <a:r>
              <a:rPr sz="750" spc="20" dirty="0">
                <a:latin typeface="Microsoft Sans Serif"/>
                <a:cs typeface="Microsoft Sans Serif"/>
              </a:rPr>
              <a:t>cilíndrico </a:t>
            </a:r>
            <a:r>
              <a:rPr sz="750" spc="5" dirty="0">
                <a:latin typeface="Microsoft Sans Serif"/>
                <a:cs typeface="Microsoft Sans Serif"/>
              </a:rPr>
              <a:t>y </a:t>
            </a:r>
            <a:r>
              <a:rPr sz="750" spc="10" dirty="0">
                <a:latin typeface="Microsoft Sans Serif"/>
                <a:cs typeface="Microsoft Sans Serif"/>
              </a:rPr>
              <a:t>el </a:t>
            </a:r>
            <a:r>
              <a:rPr sz="750" spc="25" dirty="0">
                <a:latin typeface="Microsoft Sans Serif"/>
                <a:cs typeface="Microsoft Sans Serif"/>
              </a:rPr>
              <a:t>estándar </a:t>
            </a:r>
            <a:r>
              <a:rPr sz="750" spc="-55" dirty="0">
                <a:latin typeface="Microsoft Sans Serif"/>
                <a:cs typeface="Microsoft Sans Serif"/>
              </a:rPr>
              <a:t>IEEE </a:t>
            </a:r>
            <a:r>
              <a:rPr sz="750" spc="-5" dirty="0">
                <a:latin typeface="Microsoft Sans Serif"/>
                <a:cs typeface="Microsoft Sans Serif"/>
              </a:rPr>
              <a:t>C50.12 </a:t>
            </a:r>
            <a:r>
              <a:rPr sz="750" spc="25" dirty="0">
                <a:latin typeface="Microsoft Sans Serif"/>
                <a:cs typeface="Microsoft Sans Serif"/>
              </a:rPr>
              <a:t>para </a:t>
            </a:r>
            <a:r>
              <a:rPr sz="750" spc="30" dirty="0">
                <a:latin typeface="Microsoft Sans Serif"/>
                <a:cs typeface="Microsoft Sans Serif"/>
              </a:rPr>
              <a:t> </a:t>
            </a:r>
            <a:r>
              <a:rPr sz="750" spc="25" dirty="0">
                <a:latin typeface="Microsoft Sans Serif"/>
                <a:cs typeface="Microsoft Sans Serif"/>
              </a:rPr>
              <a:t>máquinas</a:t>
            </a:r>
            <a:r>
              <a:rPr sz="750" spc="-10" dirty="0">
                <a:latin typeface="Microsoft Sans Serif"/>
                <a:cs typeface="Microsoft Sans Serif"/>
              </a:rPr>
              <a:t> </a:t>
            </a:r>
            <a:r>
              <a:rPr sz="750" spc="25" dirty="0">
                <a:latin typeface="Microsoft Sans Serif"/>
                <a:cs typeface="Microsoft Sans Serif"/>
              </a:rPr>
              <a:t>de</a:t>
            </a:r>
            <a:r>
              <a:rPr sz="750" spc="-5" dirty="0">
                <a:latin typeface="Microsoft Sans Serif"/>
                <a:cs typeface="Microsoft Sans Serif"/>
              </a:rPr>
              <a:t> </a:t>
            </a:r>
            <a:r>
              <a:rPr sz="750" spc="20" dirty="0">
                <a:latin typeface="Microsoft Sans Serif"/>
                <a:cs typeface="Microsoft Sans Serif"/>
              </a:rPr>
              <a:t>polos</a:t>
            </a:r>
            <a:r>
              <a:rPr sz="750" spc="-5" dirty="0">
                <a:latin typeface="Microsoft Sans Serif"/>
                <a:cs typeface="Microsoft Sans Serif"/>
              </a:rPr>
              <a:t> </a:t>
            </a:r>
            <a:r>
              <a:rPr sz="750" spc="15" dirty="0">
                <a:latin typeface="Microsoft Sans Serif"/>
                <a:cs typeface="Microsoft Sans Serif"/>
              </a:rPr>
              <a:t>salientes</a:t>
            </a:r>
            <a:r>
              <a:rPr sz="750" spc="-5" dirty="0">
                <a:latin typeface="Microsoft Sans Serif"/>
                <a:cs typeface="Microsoft Sans Serif"/>
              </a:rPr>
              <a:t> </a:t>
            </a:r>
            <a:r>
              <a:rPr sz="750" spc="25" dirty="0">
                <a:latin typeface="Microsoft Sans Serif"/>
                <a:cs typeface="Microsoft Sans Serif"/>
              </a:rPr>
              <a:t>[2]</a:t>
            </a:r>
            <a:r>
              <a:rPr sz="750" spc="-5" dirty="0">
                <a:latin typeface="Microsoft Sans Serif"/>
                <a:cs typeface="Microsoft Sans Serif"/>
              </a:rPr>
              <a:t> </a:t>
            </a:r>
            <a:r>
              <a:rPr sz="750" spc="20" dirty="0">
                <a:latin typeface="Microsoft Sans Serif"/>
                <a:cs typeface="Microsoft Sans Serif"/>
              </a:rPr>
              <a:t>[3].</a:t>
            </a:r>
            <a:endParaRPr sz="750">
              <a:latin typeface="Microsoft Sans Serif"/>
              <a:cs typeface="Microsoft Sans Serif"/>
            </a:endParaRPr>
          </a:p>
        </p:txBody>
      </p:sp>
      <p:sp>
        <p:nvSpPr>
          <p:cNvPr id="31" name="object 31"/>
          <p:cNvSpPr txBox="1"/>
          <p:nvPr/>
        </p:nvSpPr>
        <p:spPr>
          <a:xfrm>
            <a:off x="9100074" y="2905317"/>
            <a:ext cx="7341907" cy="80304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 marR="5080" indent="153670">
              <a:lnSpc>
                <a:spcPct val="142900"/>
              </a:lnSpc>
              <a:spcBef>
                <a:spcPts val="100"/>
              </a:spcBef>
            </a:pPr>
            <a:r>
              <a:rPr sz="700" spc="-10" dirty="0">
                <a:latin typeface="Microsoft Sans Serif"/>
                <a:cs typeface="Microsoft Sans Serif"/>
              </a:rPr>
              <a:t>La </a:t>
            </a:r>
            <a:r>
              <a:rPr sz="700" spc="10" dirty="0">
                <a:latin typeface="Microsoft Sans Serif"/>
                <a:cs typeface="Microsoft Sans Serif"/>
              </a:rPr>
              <a:t>capacidad </a:t>
            </a:r>
            <a:r>
              <a:rPr sz="700" spc="20" dirty="0">
                <a:latin typeface="Microsoft Sans Serif"/>
                <a:cs typeface="Microsoft Sans Serif"/>
              </a:rPr>
              <a:t>de </a:t>
            </a:r>
            <a:r>
              <a:rPr sz="700" spc="5" dirty="0">
                <a:latin typeface="Microsoft Sans Serif"/>
                <a:cs typeface="Microsoft Sans Serif"/>
              </a:rPr>
              <a:t>secuencia </a:t>
            </a:r>
            <a:r>
              <a:rPr sz="700" spc="20" dirty="0">
                <a:latin typeface="Microsoft Sans Serif"/>
                <a:cs typeface="Microsoft Sans Serif"/>
              </a:rPr>
              <a:t>negativa de </a:t>
            </a:r>
            <a:r>
              <a:rPr sz="700" spc="35" dirty="0">
                <a:latin typeface="Microsoft Sans Serif"/>
                <a:cs typeface="Microsoft Sans Serif"/>
              </a:rPr>
              <a:t>tiempo </a:t>
            </a:r>
            <a:r>
              <a:rPr sz="700" spc="30" dirty="0">
                <a:latin typeface="Microsoft Sans Serif"/>
                <a:cs typeface="Microsoft Sans Serif"/>
              </a:rPr>
              <a:t>corto </a:t>
            </a:r>
            <a:r>
              <a:rPr sz="700" spc="10" dirty="0">
                <a:latin typeface="Microsoft Sans Serif"/>
                <a:cs typeface="Microsoft Sans Serif"/>
              </a:rPr>
              <a:t>(falla </a:t>
            </a:r>
            <a:r>
              <a:rPr sz="700" spc="15" dirty="0">
                <a:latin typeface="Microsoft Sans Serif"/>
                <a:cs typeface="Microsoft Sans Serif"/>
              </a:rPr>
              <a:t> </a:t>
            </a:r>
            <a:r>
              <a:rPr sz="700" spc="20" dirty="0">
                <a:latin typeface="Microsoft Sans Serif"/>
                <a:cs typeface="Microsoft Sans Serif"/>
              </a:rPr>
              <a:t>desequilibrada)</a:t>
            </a:r>
            <a:r>
              <a:rPr sz="700" spc="-5" dirty="0">
                <a:latin typeface="Microsoft Sans Serif"/>
                <a:cs typeface="Microsoft Sans Serif"/>
              </a:rPr>
              <a:t> </a:t>
            </a:r>
            <a:r>
              <a:rPr sz="700" spc="20" dirty="0">
                <a:latin typeface="Microsoft Sans Serif"/>
                <a:cs typeface="Microsoft Sans Serif"/>
              </a:rPr>
              <a:t>de</a:t>
            </a:r>
            <a:r>
              <a:rPr sz="700" spc="-5" dirty="0">
                <a:latin typeface="Microsoft Sans Serif"/>
                <a:cs typeface="Microsoft Sans Serif"/>
              </a:rPr>
              <a:t> </a:t>
            </a:r>
            <a:r>
              <a:rPr sz="700" spc="40" dirty="0">
                <a:latin typeface="Microsoft Sans Serif"/>
                <a:cs typeface="Microsoft Sans Serif"/>
              </a:rPr>
              <a:t>un</a:t>
            </a:r>
            <a:r>
              <a:rPr sz="700" dirty="0">
                <a:latin typeface="Microsoft Sans Serif"/>
                <a:cs typeface="Microsoft Sans Serif"/>
              </a:rPr>
              <a:t> </a:t>
            </a:r>
            <a:r>
              <a:rPr sz="700" spc="30" dirty="0">
                <a:latin typeface="Microsoft Sans Serif"/>
                <a:cs typeface="Microsoft Sans Serif"/>
              </a:rPr>
              <a:t>generador</a:t>
            </a:r>
            <a:r>
              <a:rPr sz="700" spc="-5" dirty="0">
                <a:latin typeface="Microsoft Sans Serif"/>
                <a:cs typeface="Microsoft Sans Serif"/>
              </a:rPr>
              <a:t> </a:t>
            </a:r>
            <a:r>
              <a:rPr sz="700" spc="30" dirty="0">
                <a:latin typeface="Microsoft Sans Serif"/>
                <a:cs typeface="Microsoft Sans Serif"/>
              </a:rPr>
              <a:t>también</a:t>
            </a:r>
            <a:r>
              <a:rPr sz="700" spc="-5" dirty="0">
                <a:latin typeface="Microsoft Sans Serif"/>
                <a:cs typeface="Microsoft Sans Serif"/>
              </a:rPr>
              <a:t> se</a:t>
            </a:r>
            <a:r>
              <a:rPr sz="700" dirty="0">
                <a:latin typeface="Microsoft Sans Serif"/>
                <a:cs typeface="Microsoft Sans Serif"/>
              </a:rPr>
              <a:t> </a:t>
            </a:r>
            <a:r>
              <a:rPr sz="700" spc="25" dirty="0">
                <a:latin typeface="Microsoft Sans Serif"/>
                <a:cs typeface="Microsoft Sans Serif"/>
              </a:rPr>
              <a:t>define</a:t>
            </a:r>
            <a:r>
              <a:rPr sz="700" spc="-5" dirty="0">
                <a:latin typeface="Microsoft Sans Serif"/>
                <a:cs typeface="Microsoft Sans Serif"/>
              </a:rPr>
              <a:t> </a:t>
            </a:r>
            <a:r>
              <a:rPr sz="700" spc="20" dirty="0">
                <a:latin typeface="Microsoft Sans Serif"/>
                <a:cs typeface="Microsoft Sans Serif"/>
              </a:rPr>
              <a:t>en</a:t>
            </a:r>
            <a:r>
              <a:rPr sz="700" dirty="0">
                <a:latin typeface="Microsoft Sans Serif"/>
                <a:cs typeface="Microsoft Sans Serif"/>
              </a:rPr>
              <a:t> </a:t>
            </a:r>
            <a:r>
              <a:rPr sz="700" spc="25" dirty="0">
                <a:latin typeface="Microsoft Sans Serif"/>
                <a:cs typeface="Microsoft Sans Serif"/>
              </a:rPr>
              <a:t>[2]</a:t>
            </a:r>
            <a:r>
              <a:rPr sz="700" spc="-5" dirty="0">
                <a:latin typeface="Microsoft Sans Serif"/>
                <a:cs typeface="Microsoft Sans Serif"/>
              </a:rPr>
              <a:t> </a:t>
            </a:r>
            <a:r>
              <a:rPr sz="700" spc="5" dirty="0">
                <a:latin typeface="Microsoft Sans Serif"/>
                <a:cs typeface="Microsoft Sans Serif"/>
              </a:rPr>
              <a:t>y</a:t>
            </a:r>
            <a:r>
              <a:rPr sz="700" spc="-5" dirty="0">
                <a:latin typeface="Microsoft Sans Serif"/>
                <a:cs typeface="Microsoft Sans Serif"/>
              </a:rPr>
              <a:t> </a:t>
            </a:r>
            <a:r>
              <a:rPr sz="700" spc="25" dirty="0">
                <a:latin typeface="Microsoft Sans Serif"/>
                <a:cs typeface="Microsoft Sans Serif"/>
              </a:rPr>
              <a:t>[3]</a:t>
            </a:r>
            <a:r>
              <a:rPr sz="700" dirty="0">
                <a:latin typeface="Microsoft Sans Serif"/>
                <a:cs typeface="Microsoft Sans Serif"/>
              </a:rPr>
              <a:t> </a:t>
            </a:r>
            <a:r>
              <a:rPr sz="700" spc="5" dirty="0">
                <a:latin typeface="Microsoft Sans Serif"/>
                <a:cs typeface="Microsoft Sans Serif"/>
              </a:rPr>
              <a:t>y</a:t>
            </a:r>
            <a:r>
              <a:rPr sz="700" spc="-5" dirty="0">
                <a:latin typeface="Microsoft Sans Serif"/>
                <a:cs typeface="Microsoft Sans Serif"/>
              </a:rPr>
              <a:t> se</a:t>
            </a:r>
            <a:r>
              <a:rPr sz="700" dirty="0">
                <a:latin typeface="Microsoft Sans Serif"/>
                <a:cs typeface="Microsoft Sans Serif"/>
              </a:rPr>
              <a:t> </a:t>
            </a:r>
            <a:r>
              <a:rPr sz="700" spc="30" dirty="0">
                <a:latin typeface="Microsoft Sans Serif"/>
                <a:cs typeface="Microsoft Sans Serif"/>
              </a:rPr>
              <a:t>muestra </a:t>
            </a:r>
            <a:r>
              <a:rPr sz="700" spc="-175" dirty="0">
                <a:latin typeface="Microsoft Sans Serif"/>
                <a:cs typeface="Microsoft Sans Serif"/>
              </a:rPr>
              <a:t> </a:t>
            </a:r>
            <a:r>
              <a:rPr sz="700" spc="20" dirty="0">
                <a:latin typeface="Microsoft Sans Serif"/>
                <a:cs typeface="Microsoft Sans Serif"/>
              </a:rPr>
              <a:t>en</a:t>
            </a:r>
            <a:r>
              <a:rPr sz="700" spc="-5" dirty="0">
                <a:latin typeface="Microsoft Sans Serif"/>
                <a:cs typeface="Microsoft Sans Serif"/>
              </a:rPr>
              <a:t> </a:t>
            </a:r>
            <a:r>
              <a:rPr sz="700" spc="10" dirty="0">
                <a:latin typeface="Microsoft Sans Serif"/>
                <a:cs typeface="Microsoft Sans Serif"/>
              </a:rPr>
              <a:t>la</a:t>
            </a:r>
            <a:r>
              <a:rPr sz="700" spc="-5" dirty="0">
                <a:latin typeface="Microsoft Sans Serif"/>
                <a:cs typeface="Microsoft Sans Serif"/>
              </a:rPr>
              <a:t> </a:t>
            </a:r>
            <a:r>
              <a:rPr sz="700" spc="5" dirty="0">
                <a:latin typeface="Microsoft Sans Serif"/>
                <a:cs typeface="Microsoft Sans Serif"/>
              </a:rPr>
              <a:t>Tabla</a:t>
            </a:r>
            <a:r>
              <a:rPr sz="700" dirty="0">
                <a:latin typeface="Microsoft Sans Serif"/>
                <a:cs typeface="Microsoft Sans Serif"/>
              </a:rPr>
              <a:t> </a:t>
            </a:r>
            <a:r>
              <a:rPr sz="700" spc="25" dirty="0">
                <a:latin typeface="Microsoft Sans Serif"/>
                <a:cs typeface="Microsoft Sans Serif"/>
              </a:rPr>
              <a:t>II.</a:t>
            </a:r>
            <a:r>
              <a:rPr sz="700" spc="-5" dirty="0">
                <a:latin typeface="Microsoft Sans Serif"/>
                <a:cs typeface="Microsoft Sans Serif"/>
              </a:rPr>
              <a:t> Los</a:t>
            </a:r>
            <a:r>
              <a:rPr sz="700" dirty="0">
                <a:latin typeface="Microsoft Sans Serif"/>
                <a:cs typeface="Microsoft Sans Serif"/>
              </a:rPr>
              <a:t> </a:t>
            </a:r>
            <a:r>
              <a:rPr sz="700" spc="15" dirty="0">
                <a:latin typeface="Microsoft Sans Serif"/>
                <a:cs typeface="Microsoft Sans Serif"/>
              </a:rPr>
              <a:t>valores</a:t>
            </a:r>
            <a:r>
              <a:rPr sz="700" spc="-5" dirty="0">
                <a:latin typeface="Microsoft Sans Serif"/>
                <a:cs typeface="Microsoft Sans Serif"/>
              </a:rPr>
              <a:t> </a:t>
            </a:r>
            <a:r>
              <a:rPr sz="700" spc="20" dirty="0">
                <a:latin typeface="Microsoft Sans Serif"/>
                <a:cs typeface="Microsoft Sans Serif"/>
              </a:rPr>
              <a:t>de</a:t>
            </a:r>
            <a:r>
              <a:rPr sz="700" dirty="0">
                <a:latin typeface="Microsoft Sans Serif"/>
                <a:cs typeface="Microsoft Sans Serif"/>
              </a:rPr>
              <a:t> </a:t>
            </a:r>
            <a:r>
              <a:rPr sz="700" spc="35" dirty="0">
                <a:latin typeface="Microsoft Sans Serif"/>
                <a:cs typeface="Microsoft Sans Serif"/>
              </a:rPr>
              <a:t>tiempo</a:t>
            </a:r>
            <a:r>
              <a:rPr sz="700" spc="-5" dirty="0">
                <a:latin typeface="Microsoft Sans Serif"/>
                <a:cs typeface="Microsoft Sans Serif"/>
              </a:rPr>
              <a:t> </a:t>
            </a:r>
            <a:r>
              <a:rPr sz="700" spc="30" dirty="0">
                <a:latin typeface="Microsoft Sans Serif"/>
                <a:cs typeface="Microsoft Sans Serif"/>
              </a:rPr>
              <a:t>corto</a:t>
            </a:r>
            <a:r>
              <a:rPr sz="700" spc="-5" dirty="0">
                <a:latin typeface="Microsoft Sans Serif"/>
                <a:cs typeface="Microsoft Sans Serif"/>
              </a:rPr>
              <a:t> se</a:t>
            </a:r>
            <a:r>
              <a:rPr sz="700" dirty="0">
                <a:latin typeface="Microsoft Sans Serif"/>
                <a:cs typeface="Microsoft Sans Serif"/>
              </a:rPr>
              <a:t> </a:t>
            </a:r>
            <a:r>
              <a:rPr sz="700" spc="15" dirty="0">
                <a:latin typeface="Microsoft Sans Serif"/>
                <a:cs typeface="Microsoft Sans Serif"/>
              </a:rPr>
              <a:t>aplican</a:t>
            </a:r>
            <a:r>
              <a:rPr sz="700" spc="-5" dirty="0">
                <a:latin typeface="Microsoft Sans Serif"/>
                <a:cs typeface="Microsoft Sans Serif"/>
              </a:rPr>
              <a:t> </a:t>
            </a:r>
            <a:r>
              <a:rPr sz="700" spc="35" dirty="0">
                <a:latin typeface="Microsoft Sans Serif"/>
                <a:cs typeface="Microsoft Sans Serif"/>
              </a:rPr>
              <a:t>durante</a:t>
            </a:r>
            <a:r>
              <a:rPr sz="700" dirty="0">
                <a:latin typeface="Microsoft Sans Serif"/>
                <a:cs typeface="Microsoft Sans Serif"/>
              </a:rPr>
              <a:t> </a:t>
            </a:r>
            <a:r>
              <a:rPr sz="700" spc="10" dirty="0">
                <a:latin typeface="Microsoft Sans Serif"/>
                <a:cs typeface="Microsoft Sans Serif"/>
              </a:rPr>
              <a:t>120</a:t>
            </a:r>
            <a:r>
              <a:rPr sz="700" spc="-5" dirty="0">
                <a:latin typeface="Microsoft Sans Serif"/>
                <a:cs typeface="Microsoft Sans Serif"/>
              </a:rPr>
              <a:t> </a:t>
            </a:r>
            <a:r>
              <a:rPr sz="700" spc="20" dirty="0">
                <a:latin typeface="Microsoft Sans Serif"/>
                <a:cs typeface="Microsoft Sans Serif"/>
              </a:rPr>
              <a:t>segundos </a:t>
            </a:r>
            <a:r>
              <a:rPr sz="700" spc="25" dirty="0">
                <a:latin typeface="Microsoft Sans Serif"/>
                <a:cs typeface="Microsoft Sans Serif"/>
              </a:rPr>
              <a:t> </a:t>
            </a:r>
            <a:r>
              <a:rPr sz="700" spc="30" dirty="0">
                <a:latin typeface="Microsoft Sans Serif"/>
                <a:cs typeface="Microsoft Sans Serif"/>
              </a:rPr>
              <a:t>o</a:t>
            </a:r>
            <a:r>
              <a:rPr sz="700" spc="-5" dirty="0">
                <a:latin typeface="Microsoft Sans Serif"/>
                <a:cs typeface="Microsoft Sans Serif"/>
              </a:rPr>
              <a:t> </a:t>
            </a:r>
            <a:r>
              <a:rPr sz="700" spc="20" dirty="0">
                <a:latin typeface="Microsoft Sans Serif"/>
                <a:cs typeface="Microsoft Sans Serif"/>
              </a:rPr>
              <a:t>menos.</a:t>
            </a:r>
            <a:r>
              <a:rPr sz="700" dirty="0">
                <a:latin typeface="Microsoft Sans Serif"/>
                <a:cs typeface="Microsoft Sans Serif"/>
              </a:rPr>
              <a:t> </a:t>
            </a:r>
            <a:r>
              <a:rPr sz="700" spc="10" dirty="0">
                <a:latin typeface="Microsoft Sans Serif"/>
                <a:cs typeface="Microsoft Sans Serif"/>
              </a:rPr>
              <a:t>Más</a:t>
            </a:r>
            <a:r>
              <a:rPr sz="700" spc="-5" dirty="0">
                <a:latin typeface="Microsoft Sans Serif"/>
                <a:cs typeface="Microsoft Sans Serif"/>
              </a:rPr>
              <a:t> </a:t>
            </a:r>
            <a:r>
              <a:rPr sz="700" spc="10" dirty="0">
                <a:latin typeface="Microsoft Sans Serif"/>
                <a:cs typeface="Microsoft Sans Serif"/>
              </a:rPr>
              <a:t>allá</a:t>
            </a:r>
            <a:r>
              <a:rPr sz="700" dirty="0">
                <a:latin typeface="Microsoft Sans Serif"/>
                <a:cs typeface="Microsoft Sans Serif"/>
              </a:rPr>
              <a:t> </a:t>
            </a:r>
            <a:r>
              <a:rPr sz="700" spc="20" dirty="0">
                <a:latin typeface="Microsoft Sans Serif"/>
                <a:cs typeface="Microsoft Sans Serif"/>
              </a:rPr>
              <a:t>de</a:t>
            </a:r>
            <a:r>
              <a:rPr sz="700" spc="-5" dirty="0">
                <a:latin typeface="Microsoft Sans Serif"/>
                <a:cs typeface="Microsoft Sans Serif"/>
              </a:rPr>
              <a:t> </a:t>
            </a:r>
            <a:r>
              <a:rPr sz="700" spc="10" dirty="0">
                <a:latin typeface="Microsoft Sans Serif"/>
                <a:cs typeface="Microsoft Sans Serif"/>
              </a:rPr>
              <a:t>120</a:t>
            </a:r>
            <a:r>
              <a:rPr sz="700" dirty="0">
                <a:latin typeface="Microsoft Sans Serif"/>
                <a:cs typeface="Microsoft Sans Serif"/>
              </a:rPr>
              <a:t> </a:t>
            </a:r>
            <a:r>
              <a:rPr sz="700" spc="15" dirty="0">
                <a:latin typeface="Microsoft Sans Serif"/>
                <a:cs typeface="Microsoft Sans Serif"/>
              </a:rPr>
              <a:t>segundos,</a:t>
            </a:r>
            <a:r>
              <a:rPr sz="700" spc="-5" dirty="0">
                <a:latin typeface="Microsoft Sans Serif"/>
                <a:cs typeface="Microsoft Sans Serif"/>
              </a:rPr>
              <a:t> </a:t>
            </a:r>
            <a:r>
              <a:rPr sz="700" spc="10" dirty="0">
                <a:latin typeface="Microsoft Sans Serif"/>
                <a:cs typeface="Microsoft Sans Serif"/>
              </a:rPr>
              <a:t>la</a:t>
            </a:r>
            <a:r>
              <a:rPr sz="700" dirty="0">
                <a:latin typeface="Microsoft Sans Serif"/>
                <a:cs typeface="Microsoft Sans Serif"/>
              </a:rPr>
              <a:t> </a:t>
            </a:r>
            <a:r>
              <a:rPr sz="700" spc="10" dirty="0">
                <a:latin typeface="Microsoft Sans Serif"/>
                <a:cs typeface="Microsoft Sans Serif"/>
              </a:rPr>
              <a:t>capacidad</a:t>
            </a:r>
            <a:r>
              <a:rPr sz="700" dirty="0">
                <a:latin typeface="Microsoft Sans Serif"/>
                <a:cs typeface="Microsoft Sans Serif"/>
              </a:rPr>
              <a:t> </a:t>
            </a:r>
            <a:r>
              <a:rPr sz="700" spc="25" dirty="0">
                <a:latin typeface="Microsoft Sans Serif"/>
                <a:cs typeface="Microsoft Sans Serif"/>
              </a:rPr>
              <a:t>continua</a:t>
            </a:r>
            <a:r>
              <a:rPr sz="700" spc="-5" dirty="0">
                <a:latin typeface="Microsoft Sans Serif"/>
                <a:cs typeface="Microsoft Sans Serif"/>
              </a:rPr>
              <a:t> </a:t>
            </a:r>
            <a:r>
              <a:rPr sz="700" spc="20" dirty="0">
                <a:latin typeface="Microsoft Sans Serif"/>
                <a:cs typeface="Microsoft Sans Serif"/>
              </a:rPr>
              <a:t>debe</a:t>
            </a:r>
            <a:r>
              <a:rPr sz="700" dirty="0">
                <a:latin typeface="Microsoft Sans Serif"/>
                <a:cs typeface="Microsoft Sans Serif"/>
              </a:rPr>
              <a:t> </a:t>
            </a:r>
            <a:r>
              <a:rPr sz="700" spc="15" dirty="0">
                <a:latin typeface="Microsoft Sans Serif"/>
                <a:cs typeface="Microsoft Sans Serif"/>
              </a:rPr>
              <a:t>ser</a:t>
            </a:r>
            <a:endParaRPr sz="700">
              <a:latin typeface="Microsoft Sans Serif"/>
              <a:cs typeface="Microsoft Sans Serif"/>
            </a:endParaRPr>
          </a:p>
          <a:p>
            <a:pPr marL="12700">
              <a:lnSpc>
                <a:spcPct val="100000"/>
              </a:lnSpc>
              <a:spcBef>
                <a:spcPts val="409"/>
              </a:spcBef>
            </a:pPr>
            <a:r>
              <a:rPr sz="650" spc="15" dirty="0">
                <a:latin typeface="Microsoft Sans Serif"/>
                <a:cs typeface="Microsoft Sans Serif"/>
              </a:rPr>
              <a:t>usado.</a:t>
            </a:r>
            <a:endParaRPr sz="650">
              <a:latin typeface="Microsoft Sans Serif"/>
              <a:cs typeface="Microsoft Sans Serif"/>
            </a:endParaRPr>
          </a:p>
          <a:p>
            <a:pPr marR="19685" algn="ctr">
              <a:lnSpc>
                <a:spcPct val="100000"/>
              </a:lnSpc>
              <a:spcBef>
                <a:spcPts val="750"/>
              </a:spcBef>
            </a:pPr>
            <a:r>
              <a:rPr sz="750" dirty="0">
                <a:latin typeface="Microsoft Sans Serif"/>
                <a:cs typeface="Microsoft Sans Serif"/>
              </a:rPr>
              <a:t>t</a:t>
            </a:r>
            <a:r>
              <a:rPr sz="600" dirty="0">
                <a:latin typeface="Microsoft Sans Serif"/>
                <a:cs typeface="Microsoft Sans Serif"/>
              </a:rPr>
              <a:t>CAPAZ</a:t>
            </a:r>
            <a:r>
              <a:rPr sz="750" dirty="0">
                <a:latin typeface="Microsoft Sans Serif"/>
                <a:cs typeface="Microsoft Sans Serif"/>
              </a:rPr>
              <a:t>II</a:t>
            </a:r>
            <a:endParaRPr sz="750">
              <a:latin typeface="Microsoft Sans Serif"/>
              <a:cs typeface="Microsoft Sans Serif"/>
            </a:endParaRPr>
          </a:p>
          <a:p>
            <a:pPr marR="45720" algn="ctr">
              <a:lnSpc>
                <a:spcPct val="100000"/>
              </a:lnSpc>
              <a:spcBef>
                <a:spcPts val="100"/>
              </a:spcBef>
            </a:pPr>
            <a:r>
              <a:rPr sz="650" spc="-35" dirty="0">
                <a:latin typeface="Microsoft Sans Serif"/>
                <a:cs typeface="Microsoft Sans Serif"/>
              </a:rPr>
              <a:t>S</a:t>
            </a:r>
            <a:r>
              <a:rPr sz="550" spc="-35" dirty="0">
                <a:latin typeface="Microsoft Sans Serif"/>
                <a:cs typeface="Microsoft Sans Serif"/>
              </a:rPr>
              <a:t>CORTO</a:t>
            </a:r>
            <a:r>
              <a:rPr sz="650" spc="-35" dirty="0">
                <a:latin typeface="Microsoft Sans Serif"/>
                <a:cs typeface="Microsoft Sans Serif"/>
              </a:rPr>
              <a:t>-T</a:t>
            </a:r>
            <a:r>
              <a:rPr sz="550" spc="-35" dirty="0">
                <a:latin typeface="Microsoft Sans Serif"/>
                <a:cs typeface="Microsoft Sans Serif"/>
              </a:rPr>
              <a:t>YO</a:t>
            </a:r>
            <a:r>
              <a:rPr sz="550" dirty="0">
                <a:latin typeface="Microsoft Sans Serif"/>
                <a:cs typeface="Microsoft Sans Serif"/>
              </a:rPr>
              <a:t> </a:t>
            </a:r>
            <a:r>
              <a:rPr sz="550" spc="-15" dirty="0">
                <a:latin typeface="Microsoft Sans Serif"/>
                <a:cs typeface="Microsoft Sans Serif"/>
              </a:rPr>
              <a:t>ME</a:t>
            </a:r>
            <a:r>
              <a:rPr sz="650" spc="-15" dirty="0">
                <a:latin typeface="Microsoft Sans Serif"/>
                <a:cs typeface="Microsoft Sans Serif"/>
              </a:rPr>
              <a:t>Ud.</a:t>
            </a:r>
            <a:r>
              <a:rPr sz="550" spc="-15" dirty="0">
                <a:latin typeface="Microsoft Sans Serif"/>
                <a:cs typeface="Microsoft Sans Serif"/>
              </a:rPr>
              <a:t>BALANCE</a:t>
            </a:r>
            <a:r>
              <a:rPr sz="550" spc="5" dirty="0">
                <a:latin typeface="Microsoft Sans Serif"/>
                <a:cs typeface="Microsoft Sans Serif"/>
              </a:rPr>
              <a:t> </a:t>
            </a:r>
            <a:r>
              <a:rPr sz="550" spc="-15" dirty="0">
                <a:latin typeface="Microsoft Sans Serif"/>
                <a:cs typeface="Microsoft Sans Serif"/>
              </a:rPr>
              <a:t>NBA</a:t>
            </a:r>
            <a:r>
              <a:rPr sz="650" spc="-15" dirty="0">
                <a:latin typeface="Microsoft Sans Serif"/>
                <a:cs typeface="Microsoft Sans Serif"/>
              </a:rPr>
              <a:t>C</a:t>
            </a:r>
            <a:r>
              <a:rPr sz="550" spc="-15" dirty="0">
                <a:latin typeface="Microsoft Sans Serif"/>
                <a:cs typeface="Microsoft Sans Serif"/>
              </a:rPr>
              <a:t>ACTUAL</a:t>
            </a:r>
            <a:r>
              <a:rPr sz="650" spc="-15" dirty="0">
                <a:latin typeface="Microsoft Sans Serif"/>
                <a:cs typeface="Microsoft Sans Serif"/>
              </a:rPr>
              <a:t>C</a:t>
            </a:r>
            <a:r>
              <a:rPr sz="550" spc="-15" dirty="0">
                <a:latin typeface="Microsoft Sans Serif"/>
                <a:cs typeface="Microsoft Sans Serif"/>
              </a:rPr>
              <a:t>APABILIDAD</a:t>
            </a:r>
            <a:endParaRPr sz="550">
              <a:latin typeface="Microsoft Sans Serif"/>
              <a:cs typeface="Microsoft Sans Serif"/>
            </a:endParaRPr>
          </a:p>
        </p:txBody>
      </p:sp>
      <p:sp>
        <p:nvSpPr>
          <p:cNvPr id="32" name="object 32"/>
          <p:cNvSpPr txBox="1"/>
          <p:nvPr/>
        </p:nvSpPr>
        <p:spPr>
          <a:xfrm>
            <a:off x="9100075" y="5722672"/>
            <a:ext cx="7372584" cy="320857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 marR="5080" indent="153670">
              <a:lnSpc>
                <a:spcPct val="143300"/>
              </a:lnSpc>
              <a:spcBef>
                <a:spcPts val="100"/>
              </a:spcBef>
            </a:pPr>
            <a:r>
              <a:rPr sz="700" spc="-5" dirty="0">
                <a:latin typeface="Microsoft Sans Serif"/>
                <a:cs typeface="Microsoft Sans Serif"/>
              </a:rPr>
              <a:t>Los </a:t>
            </a:r>
            <a:r>
              <a:rPr sz="700" spc="15" dirty="0">
                <a:latin typeface="Microsoft Sans Serif"/>
                <a:cs typeface="Microsoft Sans Serif"/>
              </a:rPr>
              <a:t>valores</a:t>
            </a:r>
            <a:r>
              <a:rPr sz="700" dirty="0">
                <a:latin typeface="Microsoft Sans Serif"/>
                <a:cs typeface="Microsoft Sans Serif"/>
              </a:rPr>
              <a:t> </a:t>
            </a:r>
            <a:r>
              <a:rPr sz="700" spc="20" dirty="0">
                <a:latin typeface="Microsoft Sans Serif"/>
                <a:cs typeface="Microsoft Sans Serif"/>
              </a:rPr>
              <a:t>de</a:t>
            </a:r>
            <a:r>
              <a:rPr sz="700" spc="-5" dirty="0">
                <a:latin typeface="Microsoft Sans Serif"/>
                <a:cs typeface="Microsoft Sans Serif"/>
              </a:rPr>
              <a:t> </a:t>
            </a:r>
            <a:r>
              <a:rPr sz="700" spc="35" dirty="0">
                <a:latin typeface="Microsoft Sans Serif"/>
                <a:cs typeface="Microsoft Sans Serif"/>
              </a:rPr>
              <a:t>tiempo</a:t>
            </a:r>
            <a:r>
              <a:rPr sz="700" dirty="0">
                <a:latin typeface="Microsoft Sans Serif"/>
                <a:cs typeface="Microsoft Sans Serif"/>
              </a:rPr>
              <a:t> </a:t>
            </a:r>
            <a:r>
              <a:rPr sz="700" spc="30" dirty="0">
                <a:latin typeface="Microsoft Sans Serif"/>
                <a:cs typeface="Microsoft Sans Serif"/>
              </a:rPr>
              <a:t>corto</a:t>
            </a:r>
            <a:r>
              <a:rPr sz="700" spc="-5" dirty="0">
                <a:latin typeface="Microsoft Sans Serif"/>
                <a:cs typeface="Microsoft Sans Serif"/>
              </a:rPr>
              <a:t> </a:t>
            </a:r>
            <a:r>
              <a:rPr sz="700" spc="20" dirty="0">
                <a:latin typeface="Microsoft Sans Serif"/>
                <a:cs typeface="Microsoft Sans Serif"/>
              </a:rPr>
              <a:t>en</a:t>
            </a:r>
            <a:r>
              <a:rPr sz="700" dirty="0">
                <a:latin typeface="Microsoft Sans Serif"/>
                <a:cs typeface="Microsoft Sans Serif"/>
              </a:rPr>
              <a:t> </a:t>
            </a:r>
            <a:r>
              <a:rPr sz="700" spc="10" dirty="0">
                <a:latin typeface="Microsoft Sans Serif"/>
                <a:cs typeface="Microsoft Sans Serif"/>
              </a:rPr>
              <a:t>la</a:t>
            </a:r>
            <a:r>
              <a:rPr sz="700" spc="-5" dirty="0">
                <a:latin typeface="Microsoft Sans Serif"/>
                <a:cs typeface="Microsoft Sans Serif"/>
              </a:rPr>
              <a:t> </a:t>
            </a:r>
            <a:r>
              <a:rPr sz="700" spc="5" dirty="0">
                <a:latin typeface="Microsoft Sans Serif"/>
                <a:cs typeface="Microsoft Sans Serif"/>
              </a:rPr>
              <a:t>Tabla</a:t>
            </a:r>
            <a:r>
              <a:rPr sz="700" dirty="0">
                <a:latin typeface="Microsoft Sans Serif"/>
                <a:cs typeface="Microsoft Sans Serif"/>
              </a:rPr>
              <a:t> </a:t>
            </a:r>
            <a:r>
              <a:rPr sz="700" spc="40" dirty="0">
                <a:latin typeface="Microsoft Sans Serif"/>
                <a:cs typeface="Microsoft Sans Serif"/>
              </a:rPr>
              <a:t>II</a:t>
            </a:r>
            <a:r>
              <a:rPr sz="700" dirty="0">
                <a:latin typeface="Microsoft Sans Serif"/>
                <a:cs typeface="Microsoft Sans Serif"/>
              </a:rPr>
              <a:t> </a:t>
            </a:r>
            <a:r>
              <a:rPr sz="700" spc="5" dirty="0">
                <a:latin typeface="Microsoft Sans Serif"/>
                <a:cs typeface="Microsoft Sans Serif"/>
              </a:rPr>
              <a:t>y</a:t>
            </a:r>
            <a:r>
              <a:rPr sz="700" spc="-5" dirty="0">
                <a:latin typeface="Microsoft Sans Serif"/>
                <a:cs typeface="Microsoft Sans Serif"/>
              </a:rPr>
              <a:t> </a:t>
            </a:r>
            <a:r>
              <a:rPr sz="700" spc="10" dirty="0">
                <a:latin typeface="Microsoft Sans Serif"/>
                <a:cs typeface="Microsoft Sans Serif"/>
              </a:rPr>
              <a:t>la</a:t>
            </a:r>
            <a:r>
              <a:rPr sz="700" dirty="0">
                <a:latin typeface="Microsoft Sans Serif"/>
                <a:cs typeface="Microsoft Sans Serif"/>
              </a:rPr>
              <a:t> </a:t>
            </a:r>
            <a:r>
              <a:rPr sz="700" spc="-5" dirty="0">
                <a:latin typeface="Microsoft Sans Serif"/>
                <a:cs typeface="Microsoft Sans Serif"/>
              </a:rPr>
              <a:t>Fig. </a:t>
            </a:r>
            <a:r>
              <a:rPr sz="700" spc="10" dirty="0">
                <a:latin typeface="Microsoft Sans Serif"/>
                <a:cs typeface="Microsoft Sans Serif"/>
              </a:rPr>
              <a:t>2</a:t>
            </a:r>
            <a:r>
              <a:rPr sz="700" dirty="0">
                <a:latin typeface="Microsoft Sans Serif"/>
                <a:cs typeface="Microsoft Sans Serif"/>
              </a:rPr>
              <a:t> </a:t>
            </a:r>
            <a:r>
              <a:rPr sz="700" spc="30" dirty="0">
                <a:latin typeface="Microsoft Sans Serif"/>
                <a:cs typeface="Microsoft Sans Serif"/>
              </a:rPr>
              <a:t>también</a:t>
            </a:r>
            <a:r>
              <a:rPr sz="700" spc="-5" dirty="0">
                <a:latin typeface="Microsoft Sans Serif"/>
                <a:cs typeface="Microsoft Sans Serif"/>
              </a:rPr>
              <a:t> </a:t>
            </a:r>
            <a:r>
              <a:rPr sz="700" spc="20" dirty="0">
                <a:latin typeface="Microsoft Sans Serif"/>
                <a:cs typeface="Microsoft Sans Serif"/>
              </a:rPr>
              <a:t>expresan</a:t>
            </a:r>
            <a:r>
              <a:rPr sz="700" dirty="0">
                <a:latin typeface="Microsoft Sans Serif"/>
                <a:cs typeface="Microsoft Sans Serif"/>
              </a:rPr>
              <a:t> </a:t>
            </a:r>
            <a:r>
              <a:rPr sz="700" spc="10" dirty="0">
                <a:latin typeface="Microsoft Sans Serif"/>
                <a:cs typeface="Microsoft Sans Serif"/>
              </a:rPr>
              <a:t>la </a:t>
            </a:r>
            <a:r>
              <a:rPr sz="700" spc="15" dirty="0">
                <a:latin typeface="Microsoft Sans Serif"/>
                <a:cs typeface="Microsoft Sans Serif"/>
              </a:rPr>
              <a:t> </a:t>
            </a:r>
            <a:r>
              <a:rPr sz="700" spc="10" dirty="0">
                <a:latin typeface="Microsoft Sans Serif"/>
                <a:cs typeface="Microsoft Sans Serif"/>
              </a:rPr>
              <a:t>capacidad </a:t>
            </a:r>
            <a:r>
              <a:rPr sz="700" spc="20" dirty="0">
                <a:latin typeface="Microsoft Sans Serif"/>
                <a:cs typeface="Microsoft Sans Serif"/>
              </a:rPr>
              <a:t>de </a:t>
            </a:r>
            <a:r>
              <a:rPr sz="700" spc="25" dirty="0">
                <a:latin typeface="Microsoft Sans Serif"/>
                <a:cs typeface="Microsoft Sans Serif"/>
              </a:rPr>
              <a:t>corriente </a:t>
            </a:r>
            <a:r>
              <a:rPr sz="700" spc="20" dirty="0">
                <a:latin typeface="Microsoft Sans Serif"/>
                <a:cs typeface="Microsoft Sans Serif"/>
              </a:rPr>
              <a:t>de </a:t>
            </a:r>
            <a:r>
              <a:rPr sz="700" spc="5" dirty="0">
                <a:latin typeface="Microsoft Sans Serif"/>
                <a:cs typeface="Microsoft Sans Serif"/>
              </a:rPr>
              <a:t>secuencia </a:t>
            </a:r>
            <a:r>
              <a:rPr sz="700" spc="20" dirty="0">
                <a:latin typeface="Microsoft Sans Serif"/>
                <a:cs typeface="Microsoft Sans Serif"/>
              </a:rPr>
              <a:t>negativa </a:t>
            </a:r>
            <a:r>
              <a:rPr sz="700" dirty="0">
                <a:latin typeface="Microsoft Sans Serif"/>
                <a:cs typeface="Microsoft Sans Serif"/>
              </a:rPr>
              <a:t>a </a:t>
            </a:r>
            <a:r>
              <a:rPr sz="700" spc="10" dirty="0">
                <a:latin typeface="Microsoft Sans Serif"/>
                <a:cs typeface="Microsoft Sans Serif"/>
              </a:rPr>
              <a:t>capacidades </a:t>
            </a:r>
            <a:r>
              <a:rPr sz="700" spc="20" dirty="0">
                <a:latin typeface="Microsoft Sans Serif"/>
                <a:cs typeface="Microsoft Sans Serif"/>
              </a:rPr>
              <a:t>reducidas de </a:t>
            </a:r>
            <a:r>
              <a:rPr sz="700" spc="25" dirty="0">
                <a:latin typeface="Microsoft Sans Serif"/>
                <a:cs typeface="Microsoft Sans Serif"/>
              </a:rPr>
              <a:t> </a:t>
            </a:r>
            <a:r>
              <a:rPr sz="700" spc="-15" dirty="0">
                <a:latin typeface="Microsoft Sans Serif"/>
                <a:cs typeface="Microsoft Sans Serif"/>
              </a:rPr>
              <a:t>kVA</a:t>
            </a:r>
            <a:r>
              <a:rPr sz="700" dirty="0">
                <a:latin typeface="Microsoft Sans Serif"/>
                <a:cs typeface="Microsoft Sans Serif"/>
              </a:rPr>
              <a:t> </a:t>
            </a:r>
            <a:r>
              <a:rPr sz="700" spc="20" dirty="0">
                <a:latin typeface="Microsoft Sans Serif"/>
                <a:cs typeface="Microsoft Sans Serif"/>
              </a:rPr>
              <a:t>del</a:t>
            </a:r>
            <a:r>
              <a:rPr sz="700" dirty="0">
                <a:latin typeface="Microsoft Sans Serif"/>
                <a:cs typeface="Microsoft Sans Serif"/>
              </a:rPr>
              <a:t> </a:t>
            </a:r>
            <a:r>
              <a:rPr sz="700" spc="30" dirty="0">
                <a:latin typeface="Microsoft Sans Serif"/>
                <a:cs typeface="Microsoft Sans Serif"/>
              </a:rPr>
              <a:t>generador</a:t>
            </a:r>
            <a:r>
              <a:rPr sz="700" spc="5" dirty="0">
                <a:latin typeface="Microsoft Sans Serif"/>
                <a:cs typeface="Microsoft Sans Serif"/>
              </a:rPr>
              <a:t> </a:t>
            </a:r>
            <a:r>
              <a:rPr sz="700" spc="25" dirty="0">
                <a:latin typeface="Microsoft Sans Serif"/>
                <a:cs typeface="Microsoft Sans Serif"/>
              </a:rPr>
              <a:t>usando</a:t>
            </a:r>
            <a:r>
              <a:rPr sz="700" dirty="0">
                <a:latin typeface="Microsoft Sans Serif"/>
                <a:cs typeface="Microsoft Sans Serif"/>
              </a:rPr>
              <a:t> </a:t>
            </a:r>
            <a:r>
              <a:rPr sz="700" spc="25" dirty="0">
                <a:latin typeface="Microsoft Sans Serif"/>
                <a:cs typeface="Microsoft Sans Serif"/>
              </a:rPr>
              <a:t>corriente</a:t>
            </a:r>
            <a:r>
              <a:rPr sz="700" spc="5" dirty="0">
                <a:latin typeface="Microsoft Sans Serif"/>
                <a:cs typeface="Microsoft Sans Serif"/>
              </a:rPr>
              <a:t> </a:t>
            </a:r>
            <a:r>
              <a:rPr sz="700" spc="20" dirty="0">
                <a:latin typeface="Microsoft Sans Serif"/>
                <a:cs typeface="Microsoft Sans Serif"/>
              </a:rPr>
              <a:t>del</a:t>
            </a:r>
            <a:r>
              <a:rPr sz="700" dirty="0">
                <a:latin typeface="Microsoft Sans Serif"/>
                <a:cs typeface="Microsoft Sans Serif"/>
              </a:rPr>
              <a:t> </a:t>
            </a:r>
            <a:r>
              <a:rPr sz="700" spc="25" dirty="0">
                <a:latin typeface="Microsoft Sans Serif"/>
                <a:cs typeface="Microsoft Sans Serif"/>
              </a:rPr>
              <a:t>estator</a:t>
            </a:r>
            <a:r>
              <a:rPr sz="700" spc="5" dirty="0">
                <a:latin typeface="Microsoft Sans Serif"/>
                <a:cs typeface="Microsoft Sans Serif"/>
              </a:rPr>
              <a:t> </a:t>
            </a:r>
            <a:r>
              <a:rPr sz="700" spc="40" dirty="0">
                <a:latin typeface="Microsoft Sans Serif"/>
                <a:cs typeface="Microsoft Sans Serif"/>
              </a:rPr>
              <a:t>por</a:t>
            </a:r>
            <a:r>
              <a:rPr sz="700" dirty="0">
                <a:latin typeface="Microsoft Sans Serif"/>
                <a:cs typeface="Microsoft Sans Serif"/>
              </a:rPr>
              <a:t> </a:t>
            </a:r>
            <a:r>
              <a:rPr sz="700" spc="30" dirty="0">
                <a:latin typeface="Microsoft Sans Serif"/>
                <a:cs typeface="Microsoft Sans Serif"/>
              </a:rPr>
              <a:t>unidad</a:t>
            </a:r>
            <a:r>
              <a:rPr sz="700" spc="5" dirty="0">
                <a:latin typeface="Microsoft Sans Serif"/>
                <a:cs typeface="Microsoft Sans Serif"/>
              </a:rPr>
              <a:t> </a:t>
            </a:r>
            <a:r>
              <a:rPr sz="700" spc="25" dirty="0">
                <a:latin typeface="Microsoft Sans Serif"/>
                <a:cs typeface="Microsoft Sans Serif"/>
              </a:rPr>
              <a:t>correspondiente </a:t>
            </a:r>
            <a:r>
              <a:rPr sz="700" spc="-170" dirty="0">
                <a:latin typeface="Microsoft Sans Serif"/>
                <a:cs typeface="Microsoft Sans Serif"/>
              </a:rPr>
              <a:t> </a:t>
            </a:r>
            <a:r>
              <a:rPr sz="700" dirty="0">
                <a:latin typeface="Microsoft Sans Serif"/>
                <a:cs typeface="Microsoft Sans Serif"/>
              </a:rPr>
              <a:t>a</a:t>
            </a:r>
            <a:r>
              <a:rPr sz="700" spc="-10" dirty="0">
                <a:latin typeface="Microsoft Sans Serif"/>
                <a:cs typeface="Microsoft Sans Serif"/>
              </a:rPr>
              <a:t> </a:t>
            </a:r>
            <a:r>
              <a:rPr sz="700" spc="10" dirty="0">
                <a:latin typeface="Microsoft Sans Serif"/>
                <a:cs typeface="Microsoft Sans Serif"/>
              </a:rPr>
              <a:t>la</a:t>
            </a:r>
            <a:r>
              <a:rPr sz="700" spc="-5" dirty="0">
                <a:latin typeface="Microsoft Sans Serif"/>
                <a:cs typeface="Microsoft Sans Serif"/>
              </a:rPr>
              <a:t> </a:t>
            </a:r>
            <a:r>
              <a:rPr sz="700" spc="10" dirty="0">
                <a:latin typeface="Microsoft Sans Serif"/>
                <a:cs typeface="Microsoft Sans Serif"/>
              </a:rPr>
              <a:t>capacidad</a:t>
            </a:r>
            <a:r>
              <a:rPr sz="700" spc="-5" dirty="0">
                <a:latin typeface="Microsoft Sans Serif"/>
                <a:cs typeface="Microsoft Sans Serif"/>
              </a:rPr>
              <a:t> </a:t>
            </a:r>
            <a:r>
              <a:rPr sz="700" spc="20" dirty="0">
                <a:latin typeface="Microsoft Sans Serif"/>
                <a:cs typeface="Microsoft Sans Serif"/>
              </a:rPr>
              <a:t>reducida.</a:t>
            </a:r>
            <a:endParaRPr sz="700">
              <a:latin typeface="Microsoft Sans Serif"/>
              <a:cs typeface="Microsoft Sans Serif"/>
            </a:endParaRPr>
          </a:p>
        </p:txBody>
      </p:sp>
      <p:sp>
        <p:nvSpPr>
          <p:cNvPr id="33" name="object 33"/>
          <p:cNvSpPr txBox="1"/>
          <p:nvPr/>
        </p:nvSpPr>
        <p:spPr>
          <a:xfrm>
            <a:off x="11599943" y="6392328"/>
            <a:ext cx="195745" cy="120546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sz="700" spc="40" dirty="0">
                <a:latin typeface="Microsoft Sans Serif"/>
                <a:cs typeface="Microsoft Sans Serif"/>
              </a:rPr>
              <a:t>I</a:t>
            </a:r>
            <a:r>
              <a:rPr sz="400" spc="5" dirty="0">
                <a:latin typeface="Microsoft Sans Serif"/>
                <a:cs typeface="Microsoft Sans Serif"/>
              </a:rPr>
              <a:t>2</a:t>
            </a:r>
            <a:endParaRPr sz="400">
              <a:latin typeface="Microsoft Sans Serif"/>
              <a:cs typeface="Microsoft Sans Serif"/>
            </a:endParaRPr>
          </a:p>
        </p:txBody>
      </p:sp>
      <p:sp>
        <p:nvSpPr>
          <p:cNvPr id="34" name="object 34"/>
          <p:cNvSpPr txBox="1"/>
          <p:nvPr/>
        </p:nvSpPr>
        <p:spPr>
          <a:xfrm>
            <a:off x="11648719" y="6444540"/>
            <a:ext cx="572628" cy="105157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sz="350" spc="5" dirty="0">
                <a:latin typeface="Microsoft Sans Serif"/>
                <a:cs typeface="Microsoft Sans Serif"/>
              </a:rPr>
              <a:t>2</a:t>
            </a:r>
            <a:r>
              <a:rPr sz="600" spc="45" dirty="0">
                <a:latin typeface="Microsoft Sans Serif"/>
                <a:cs typeface="Microsoft Sans Serif"/>
              </a:rPr>
              <a:t>t</a:t>
            </a:r>
            <a:r>
              <a:rPr sz="600" spc="-5" dirty="0">
                <a:latin typeface="Microsoft Sans Serif"/>
                <a:cs typeface="Microsoft Sans Serif"/>
              </a:rPr>
              <a:t> </a:t>
            </a:r>
            <a:r>
              <a:rPr sz="600" spc="-10" dirty="0">
                <a:latin typeface="Microsoft Sans Serif"/>
                <a:cs typeface="Microsoft Sans Serif"/>
              </a:rPr>
              <a:t>=</a:t>
            </a:r>
            <a:r>
              <a:rPr sz="600" spc="-5" dirty="0">
                <a:latin typeface="Microsoft Sans Serif"/>
                <a:cs typeface="Microsoft Sans Serif"/>
              </a:rPr>
              <a:t> </a:t>
            </a:r>
            <a:r>
              <a:rPr sz="600" spc="5" dirty="0">
                <a:latin typeface="Microsoft Sans Serif"/>
                <a:cs typeface="Microsoft Sans Serif"/>
              </a:rPr>
              <a:t>10</a:t>
            </a:r>
            <a:endParaRPr sz="600">
              <a:latin typeface="Microsoft Sans Serif"/>
              <a:cs typeface="Microsoft Sans Serif"/>
            </a:endParaRPr>
          </a:p>
        </p:txBody>
      </p:sp>
      <p:sp>
        <p:nvSpPr>
          <p:cNvPr id="35" name="object 35"/>
          <p:cNvSpPr txBox="1"/>
          <p:nvPr/>
        </p:nvSpPr>
        <p:spPr>
          <a:xfrm>
            <a:off x="1415239" y="6687282"/>
            <a:ext cx="7341907" cy="111056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278765">
              <a:lnSpc>
                <a:spcPct val="100000"/>
              </a:lnSpc>
              <a:spcBef>
                <a:spcPts val="100"/>
              </a:spcBef>
            </a:pPr>
            <a:r>
              <a:rPr sz="800" spc="-5" dirty="0">
                <a:latin typeface="Microsoft Sans Serif"/>
                <a:cs typeface="Microsoft Sans Serif"/>
              </a:rPr>
              <a:t>IV.</a:t>
            </a:r>
            <a:r>
              <a:rPr sz="800" spc="-25" dirty="0">
                <a:latin typeface="Microsoft Sans Serif"/>
                <a:cs typeface="Microsoft Sans Serif"/>
              </a:rPr>
              <a:t> </a:t>
            </a:r>
            <a:r>
              <a:rPr sz="800" spc="-10" dirty="0">
                <a:latin typeface="Microsoft Sans Serif"/>
                <a:cs typeface="Microsoft Sans Serif"/>
              </a:rPr>
              <a:t>GRAMO</a:t>
            </a:r>
            <a:r>
              <a:rPr sz="650" spc="-10" dirty="0">
                <a:latin typeface="Microsoft Sans Serif"/>
                <a:cs typeface="Microsoft Sans Serif"/>
              </a:rPr>
              <a:t>ENERADOR</a:t>
            </a:r>
            <a:r>
              <a:rPr sz="800" spc="-10" dirty="0">
                <a:latin typeface="Microsoft Sans Serif"/>
                <a:cs typeface="Microsoft Sans Serif"/>
              </a:rPr>
              <a:t>norte</a:t>
            </a:r>
            <a:r>
              <a:rPr sz="650" spc="-10" dirty="0">
                <a:latin typeface="Microsoft Sans Serif"/>
                <a:cs typeface="Microsoft Sans Serif"/>
              </a:rPr>
              <a:t>Egativo</a:t>
            </a:r>
            <a:r>
              <a:rPr sz="800" spc="-10" dirty="0">
                <a:latin typeface="Microsoft Sans Serif"/>
                <a:cs typeface="Microsoft Sans Serif"/>
              </a:rPr>
              <a:t>-S</a:t>
            </a:r>
            <a:r>
              <a:rPr sz="650" spc="-10" dirty="0">
                <a:latin typeface="Microsoft Sans Serif"/>
                <a:cs typeface="Microsoft Sans Serif"/>
              </a:rPr>
              <a:t>EQUENCIA</a:t>
            </a:r>
            <a:r>
              <a:rPr sz="800" spc="-10" dirty="0">
                <a:latin typeface="Microsoft Sans Serif"/>
                <a:cs typeface="Microsoft Sans Serif"/>
              </a:rPr>
              <a:t>C</a:t>
            </a:r>
            <a:r>
              <a:rPr sz="650" spc="-10" dirty="0">
                <a:latin typeface="Microsoft Sans Serif"/>
                <a:cs typeface="Microsoft Sans Serif"/>
              </a:rPr>
              <a:t>APABILIDAD</a:t>
            </a:r>
            <a:endParaRPr sz="650">
              <a:latin typeface="Microsoft Sans Serif"/>
              <a:cs typeface="Microsoft Sans Serif"/>
            </a:endParaRPr>
          </a:p>
          <a:p>
            <a:pPr marL="12700" marR="5080" indent="154940">
              <a:lnSpc>
                <a:spcPct val="125000"/>
              </a:lnSpc>
              <a:spcBef>
                <a:spcPts val="335"/>
              </a:spcBef>
            </a:pPr>
            <a:r>
              <a:rPr sz="800" spc="-15" dirty="0">
                <a:latin typeface="Microsoft Sans Serif"/>
                <a:cs typeface="Microsoft Sans Serif"/>
              </a:rPr>
              <a:t>La </a:t>
            </a:r>
            <a:r>
              <a:rPr sz="800" spc="15" dirty="0">
                <a:latin typeface="Microsoft Sans Serif"/>
                <a:cs typeface="Microsoft Sans Serif"/>
              </a:rPr>
              <a:t>capacidad </a:t>
            </a:r>
            <a:r>
              <a:rPr sz="800" spc="25" dirty="0">
                <a:latin typeface="Microsoft Sans Serif"/>
                <a:cs typeface="Microsoft Sans Serif"/>
              </a:rPr>
              <a:t>de </a:t>
            </a:r>
            <a:r>
              <a:rPr sz="800" spc="30" dirty="0">
                <a:latin typeface="Microsoft Sans Serif"/>
                <a:cs typeface="Microsoft Sans Serif"/>
              </a:rPr>
              <a:t>corriente </a:t>
            </a:r>
            <a:r>
              <a:rPr sz="800" spc="25" dirty="0">
                <a:latin typeface="Microsoft Sans Serif"/>
                <a:cs typeface="Microsoft Sans Serif"/>
              </a:rPr>
              <a:t>de desequilibrio </a:t>
            </a:r>
            <a:r>
              <a:rPr sz="800" spc="35" dirty="0">
                <a:latin typeface="Microsoft Sans Serif"/>
                <a:cs typeface="Microsoft Sans Serif"/>
              </a:rPr>
              <a:t>continuo </a:t>
            </a:r>
            <a:r>
              <a:rPr sz="800" spc="25" dirty="0">
                <a:latin typeface="Microsoft Sans Serif"/>
                <a:cs typeface="Microsoft Sans Serif"/>
              </a:rPr>
              <a:t>de </a:t>
            </a:r>
            <a:r>
              <a:rPr sz="800" spc="45" dirty="0">
                <a:latin typeface="Microsoft Sans Serif"/>
                <a:cs typeface="Microsoft Sans Serif"/>
              </a:rPr>
              <a:t>un </a:t>
            </a:r>
            <a:r>
              <a:rPr sz="800" spc="50" dirty="0">
                <a:latin typeface="Microsoft Sans Serif"/>
                <a:cs typeface="Microsoft Sans Serif"/>
              </a:rPr>
              <a:t> </a:t>
            </a:r>
            <a:r>
              <a:rPr sz="800" spc="30" dirty="0">
                <a:latin typeface="Microsoft Sans Serif"/>
                <a:cs typeface="Microsoft Sans Serif"/>
              </a:rPr>
              <a:t>generador,</a:t>
            </a:r>
            <a:r>
              <a:rPr sz="800" spc="-5" dirty="0">
                <a:latin typeface="Microsoft Sans Serif"/>
                <a:cs typeface="Microsoft Sans Serif"/>
              </a:rPr>
              <a:t> </a:t>
            </a:r>
            <a:r>
              <a:rPr sz="800" spc="35" dirty="0">
                <a:latin typeface="Microsoft Sans Serif"/>
                <a:cs typeface="Microsoft Sans Serif"/>
              </a:rPr>
              <a:t>como</a:t>
            </a:r>
            <a:r>
              <a:rPr sz="800" spc="-5" dirty="0">
                <a:latin typeface="Microsoft Sans Serif"/>
                <a:cs typeface="Microsoft Sans Serif"/>
              </a:rPr>
              <a:t> </a:t>
            </a:r>
            <a:r>
              <a:rPr sz="800" spc="-10" dirty="0">
                <a:latin typeface="Microsoft Sans Serif"/>
                <a:cs typeface="Microsoft Sans Serif"/>
              </a:rPr>
              <a:t>se</a:t>
            </a:r>
            <a:r>
              <a:rPr sz="800" dirty="0">
                <a:latin typeface="Microsoft Sans Serif"/>
                <a:cs typeface="Microsoft Sans Serif"/>
              </a:rPr>
              <a:t> </a:t>
            </a:r>
            <a:r>
              <a:rPr sz="800" spc="30" dirty="0">
                <a:latin typeface="Microsoft Sans Serif"/>
                <a:cs typeface="Microsoft Sans Serif"/>
              </a:rPr>
              <a:t>define</a:t>
            </a:r>
            <a:r>
              <a:rPr sz="800" spc="-5" dirty="0">
                <a:latin typeface="Microsoft Sans Serif"/>
                <a:cs typeface="Microsoft Sans Serif"/>
              </a:rPr>
              <a:t> </a:t>
            </a:r>
            <a:r>
              <a:rPr sz="800" spc="25" dirty="0">
                <a:latin typeface="Microsoft Sans Serif"/>
                <a:cs typeface="Microsoft Sans Serif"/>
              </a:rPr>
              <a:t>en</a:t>
            </a:r>
            <a:r>
              <a:rPr sz="800" spc="-5" dirty="0">
                <a:latin typeface="Microsoft Sans Serif"/>
                <a:cs typeface="Microsoft Sans Serif"/>
              </a:rPr>
              <a:t> </a:t>
            </a:r>
            <a:r>
              <a:rPr sz="800" spc="30" dirty="0">
                <a:latin typeface="Microsoft Sans Serif"/>
                <a:cs typeface="Microsoft Sans Serif"/>
              </a:rPr>
              <a:t>[2]</a:t>
            </a:r>
            <a:r>
              <a:rPr sz="800" dirty="0">
                <a:latin typeface="Microsoft Sans Serif"/>
                <a:cs typeface="Microsoft Sans Serif"/>
              </a:rPr>
              <a:t> </a:t>
            </a:r>
            <a:r>
              <a:rPr sz="800" spc="5" dirty="0">
                <a:latin typeface="Microsoft Sans Serif"/>
                <a:cs typeface="Microsoft Sans Serif"/>
              </a:rPr>
              <a:t>y</a:t>
            </a:r>
            <a:r>
              <a:rPr sz="800" spc="-5" dirty="0">
                <a:latin typeface="Microsoft Sans Serif"/>
                <a:cs typeface="Microsoft Sans Serif"/>
              </a:rPr>
              <a:t> </a:t>
            </a:r>
            <a:r>
              <a:rPr sz="800" spc="20" dirty="0">
                <a:latin typeface="Microsoft Sans Serif"/>
                <a:cs typeface="Microsoft Sans Serif"/>
              </a:rPr>
              <a:t>[3],</a:t>
            </a:r>
            <a:r>
              <a:rPr sz="800" spc="-5" dirty="0">
                <a:latin typeface="Microsoft Sans Serif"/>
                <a:cs typeface="Microsoft Sans Serif"/>
              </a:rPr>
              <a:t> </a:t>
            </a:r>
            <a:r>
              <a:rPr sz="800" spc="30" dirty="0">
                <a:latin typeface="Microsoft Sans Serif"/>
                <a:cs typeface="Microsoft Sans Serif"/>
              </a:rPr>
              <a:t>requiere</a:t>
            </a:r>
            <a:r>
              <a:rPr sz="800" dirty="0">
                <a:latin typeface="Microsoft Sans Serif"/>
                <a:cs typeface="Microsoft Sans Serif"/>
              </a:rPr>
              <a:t> </a:t>
            </a:r>
            <a:r>
              <a:rPr sz="800" spc="30" dirty="0">
                <a:latin typeface="Microsoft Sans Serif"/>
                <a:cs typeface="Microsoft Sans Serif"/>
              </a:rPr>
              <a:t>que</a:t>
            </a:r>
            <a:r>
              <a:rPr sz="800" spc="-5" dirty="0">
                <a:latin typeface="Microsoft Sans Serif"/>
                <a:cs typeface="Microsoft Sans Serif"/>
              </a:rPr>
              <a:t> </a:t>
            </a:r>
            <a:r>
              <a:rPr sz="800" spc="45" dirty="0">
                <a:latin typeface="Microsoft Sans Serif"/>
                <a:cs typeface="Microsoft Sans Serif"/>
              </a:rPr>
              <a:t>un</a:t>
            </a:r>
            <a:r>
              <a:rPr sz="800" spc="-5" dirty="0">
                <a:latin typeface="Microsoft Sans Serif"/>
                <a:cs typeface="Microsoft Sans Serif"/>
              </a:rPr>
              <a:t> </a:t>
            </a:r>
            <a:r>
              <a:rPr sz="800" spc="35" dirty="0">
                <a:latin typeface="Microsoft Sans Serif"/>
                <a:cs typeface="Microsoft Sans Serif"/>
              </a:rPr>
              <a:t>generador </a:t>
            </a:r>
            <a:r>
              <a:rPr sz="800" spc="-195" dirty="0">
                <a:latin typeface="Microsoft Sans Serif"/>
                <a:cs typeface="Microsoft Sans Serif"/>
              </a:rPr>
              <a:t> </a:t>
            </a:r>
            <a:r>
              <a:rPr sz="800" spc="-5" dirty="0">
                <a:latin typeface="Microsoft Sans Serif"/>
                <a:cs typeface="Microsoft Sans Serif"/>
              </a:rPr>
              <a:t>sea</a:t>
            </a:r>
            <a:r>
              <a:rPr sz="800" dirty="0">
                <a:latin typeface="Microsoft Sans Serif"/>
                <a:cs typeface="Microsoft Sans Serif"/>
              </a:rPr>
              <a:t> capaz</a:t>
            </a:r>
            <a:r>
              <a:rPr sz="800" spc="5" dirty="0">
                <a:latin typeface="Microsoft Sans Serif"/>
                <a:cs typeface="Microsoft Sans Serif"/>
              </a:rPr>
              <a:t> </a:t>
            </a:r>
            <a:r>
              <a:rPr sz="800" spc="25" dirty="0">
                <a:latin typeface="Microsoft Sans Serif"/>
                <a:cs typeface="Microsoft Sans Serif"/>
              </a:rPr>
              <a:t>de</a:t>
            </a:r>
            <a:r>
              <a:rPr sz="800" spc="5" dirty="0">
                <a:latin typeface="Microsoft Sans Serif"/>
                <a:cs typeface="Microsoft Sans Serif"/>
              </a:rPr>
              <a:t> </a:t>
            </a:r>
            <a:r>
              <a:rPr sz="800" spc="30" dirty="0">
                <a:latin typeface="Microsoft Sans Serif"/>
                <a:cs typeface="Microsoft Sans Serif"/>
              </a:rPr>
              <a:t>soportar,</a:t>
            </a:r>
            <a:r>
              <a:rPr sz="800" spc="5" dirty="0">
                <a:latin typeface="Microsoft Sans Serif"/>
                <a:cs typeface="Microsoft Sans Serif"/>
              </a:rPr>
              <a:t> </a:t>
            </a:r>
            <a:r>
              <a:rPr sz="800" spc="15" dirty="0">
                <a:latin typeface="Microsoft Sans Serif"/>
                <a:cs typeface="Microsoft Sans Serif"/>
              </a:rPr>
              <a:t>sin</a:t>
            </a:r>
            <a:r>
              <a:rPr sz="800" dirty="0">
                <a:latin typeface="Microsoft Sans Serif"/>
                <a:cs typeface="Microsoft Sans Serif"/>
              </a:rPr>
              <a:t> </a:t>
            </a:r>
            <a:r>
              <a:rPr sz="800" spc="10" dirty="0">
                <a:latin typeface="Microsoft Sans Serif"/>
                <a:cs typeface="Microsoft Sans Serif"/>
              </a:rPr>
              <a:t>lesiones,</a:t>
            </a:r>
            <a:r>
              <a:rPr sz="800" spc="5" dirty="0">
                <a:latin typeface="Microsoft Sans Serif"/>
                <a:cs typeface="Microsoft Sans Serif"/>
              </a:rPr>
              <a:t> </a:t>
            </a:r>
            <a:r>
              <a:rPr sz="800" spc="15" dirty="0">
                <a:latin typeface="Microsoft Sans Serif"/>
                <a:cs typeface="Microsoft Sans Serif"/>
              </a:rPr>
              <a:t>los</a:t>
            </a:r>
            <a:r>
              <a:rPr sz="800" spc="5" dirty="0">
                <a:latin typeface="Microsoft Sans Serif"/>
                <a:cs typeface="Microsoft Sans Serif"/>
              </a:rPr>
              <a:t> </a:t>
            </a:r>
            <a:r>
              <a:rPr sz="800" spc="15" dirty="0">
                <a:latin typeface="Microsoft Sans Serif"/>
                <a:cs typeface="Microsoft Sans Serif"/>
              </a:rPr>
              <a:t>efectos</a:t>
            </a:r>
            <a:r>
              <a:rPr sz="800" spc="5" dirty="0">
                <a:latin typeface="Microsoft Sans Serif"/>
                <a:cs typeface="Microsoft Sans Serif"/>
              </a:rPr>
              <a:t> </a:t>
            </a:r>
            <a:r>
              <a:rPr sz="800" spc="25" dirty="0">
                <a:latin typeface="Microsoft Sans Serif"/>
                <a:cs typeface="Microsoft Sans Serif"/>
              </a:rPr>
              <a:t>de</a:t>
            </a:r>
            <a:r>
              <a:rPr sz="800" spc="5" dirty="0">
                <a:latin typeface="Microsoft Sans Serif"/>
                <a:cs typeface="Microsoft Sans Serif"/>
              </a:rPr>
              <a:t> </a:t>
            </a:r>
            <a:r>
              <a:rPr sz="800" spc="45" dirty="0">
                <a:latin typeface="Microsoft Sans Serif"/>
                <a:cs typeface="Microsoft Sans Serif"/>
              </a:rPr>
              <a:t>un</a:t>
            </a:r>
            <a:r>
              <a:rPr sz="800" dirty="0">
                <a:latin typeface="Microsoft Sans Serif"/>
                <a:cs typeface="Microsoft Sans Serif"/>
              </a:rPr>
              <a:t> </a:t>
            </a:r>
            <a:r>
              <a:rPr sz="800" spc="25" dirty="0">
                <a:latin typeface="Microsoft Sans Serif"/>
                <a:cs typeface="Microsoft Sans Serif"/>
              </a:rPr>
              <a:t>desequilibrio </a:t>
            </a:r>
            <a:r>
              <a:rPr sz="800" spc="-195" dirty="0">
                <a:latin typeface="Microsoft Sans Serif"/>
                <a:cs typeface="Microsoft Sans Serif"/>
              </a:rPr>
              <a:t> </a:t>
            </a:r>
            <a:r>
              <a:rPr sz="800" spc="25" dirty="0">
                <a:latin typeface="Microsoft Sans Serif"/>
                <a:cs typeface="Microsoft Sans Serif"/>
              </a:rPr>
              <a:t>de </a:t>
            </a:r>
            <a:r>
              <a:rPr sz="800" spc="30" dirty="0">
                <a:latin typeface="Microsoft Sans Serif"/>
                <a:cs typeface="Microsoft Sans Serif"/>
              </a:rPr>
              <a:t>corriente </a:t>
            </a:r>
            <a:r>
              <a:rPr sz="800" spc="25" dirty="0">
                <a:latin typeface="Microsoft Sans Serif"/>
                <a:cs typeface="Microsoft Sans Serif"/>
              </a:rPr>
              <a:t>de </a:t>
            </a:r>
            <a:r>
              <a:rPr sz="800" spc="10" dirty="0">
                <a:latin typeface="Microsoft Sans Serif"/>
                <a:cs typeface="Microsoft Sans Serif"/>
              </a:rPr>
              <a:t>fase </a:t>
            </a:r>
            <a:r>
              <a:rPr sz="800" spc="30" dirty="0">
                <a:latin typeface="Microsoft Sans Serif"/>
                <a:cs typeface="Microsoft Sans Serif"/>
              </a:rPr>
              <a:t>continua correspondiente </a:t>
            </a:r>
            <a:r>
              <a:rPr sz="800" dirty="0">
                <a:latin typeface="Microsoft Sans Serif"/>
                <a:cs typeface="Microsoft Sans Serif"/>
              </a:rPr>
              <a:t>a </a:t>
            </a:r>
            <a:r>
              <a:rPr sz="800" spc="30" dirty="0">
                <a:latin typeface="Microsoft Sans Serif"/>
                <a:cs typeface="Microsoft Sans Serif"/>
              </a:rPr>
              <a:t>una corriente </a:t>
            </a:r>
            <a:r>
              <a:rPr sz="800" spc="25" dirty="0">
                <a:latin typeface="Microsoft Sans Serif"/>
                <a:cs typeface="Microsoft Sans Serif"/>
              </a:rPr>
              <a:t>de </a:t>
            </a:r>
            <a:r>
              <a:rPr sz="800" spc="30" dirty="0">
                <a:latin typeface="Microsoft Sans Serif"/>
                <a:cs typeface="Microsoft Sans Serif"/>
              </a:rPr>
              <a:t> </a:t>
            </a:r>
            <a:r>
              <a:rPr sz="800" spc="10" dirty="0">
                <a:latin typeface="Microsoft Sans Serif"/>
                <a:cs typeface="Microsoft Sans Serif"/>
              </a:rPr>
              <a:t>secuencia </a:t>
            </a:r>
            <a:r>
              <a:rPr sz="800" spc="25" dirty="0">
                <a:latin typeface="Microsoft Sans Serif"/>
                <a:cs typeface="Microsoft Sans Serif"/>
              </a:rPr>
              <a:t>negativa </a:t>
            </a:r>
            <a:r>
              <a:rPr sz="800" spc="20" dirty="0">
                <a:latin typeface="Microsoft Sans Serif"/>
                <a:cs typeface="Microsoft Sans Serif"/>
              </a:rPr>
              <a:t>I.</a:t>
            </a:r>
            <a:r>
              <a:rPr sz="550" spc="20" dirty="0">
                <a:latin typeface="Microsoft Sans Serif"/>
                <a:cs typeface="Microsoft Sans Serif"/>
              </a:rPr>
              <a:t>2</a:t>
            </a:r>
            <a:r>
              <a:rPr sz="800" spc="20" dirty="0">
                <a:latin typeface="Microsoft Sans Serif"/>
                <a:cs typeface="Microsoft Sans Serif"/>
              </a:rPr>
              <a:t>de </a:t>
            </a:r>
            <a:r>
              <a:rPr sz="800" spc="15" dirty="0">
                <a:latin typeface="Microsoft Sans Serif"/>
                <a:cs typeface="Microsoft Sans Serif"/>
              </a:rPr>
              <a:t>los </a:t>
            </a:r>
            <a:r>
              <a:rPr sz="800" spc="20" dirty="0">
                <a:latin typeface="Microsoft Sans Serif"/>
                <a:cs typeface="Microsoft Sans Serif"/>
              </a:rPr>
              <a:t>siguientes </a:t>
            </a:r>
            <a:r>
              <a:rPr sz="800" spc="15" dirty="0">
                <a:latin typeface="Microsoft Sans Serif"/>
                <a:cs typeface="Microsoft Sans Serif"/>
              </a:rPr>
              <a:t>valores </a:t>
            </a:r>
            <a:r>
              <a:rPr sz="800" spc="10" dirty="0">
                <a:latin typeface="Microsoft Sans Serif"/>
                <a:cs typeface="Microsoft Sans Serif"/>
              </a:rPr>
              <a:t>(ver </a:t>
            </a:r>
            <a:r>
              <a:rPr sz="800" spc="5" dirty="0">
                <a:latin typeface="Microsoft Sans Serif"/>
                <a:cs typeface="Microsoft Sans Serif"/>
              </a:rPr>
              <a:t>Tabla </a:t>
            </a:r>
            <a:r>
              <a:rPr sz="800" dirty="0">
                <a:latin typeface="Microsoft Sans Serif"/>
                <a:cs typeface="Microsoft Sans Serif"/>
              </a:rPr>
              <a:t>I), </a:t>
            </a:r>
            <a:r>
              <a:rPr sz="800" spc="5" dirty="0">
                <a:latin typeface="Microsoft Sans Serif"/>
                <a:cs typeface="Microsoft Sans Serif"/>
              </a:rPr>
              <a:t> </a:t>
            </a:r>
            <a:r>
              <a:rPr sz="800" spc="30" dirty="0">
                <a:latin typeface="Microsoft Sans Serif"/>
                <a:cs typeface="Microsoft Sans Serif"/>
              </a:rPr>
              <a:t>siempre que </a:t>
            </a:r>
            <a:r>
              <a:rPr sz="800" spc="40" dirty="0">
                <a:latin typeface="Microsoft Sans Serif"/>
                <a:cs typeface="Microsoft Sans Serif"/>
              </a:rPr>
              <a:t>no </a:t>
            </a:r>
            <a:r>
              <a:rPr sz="800" spc="-10" dirty="0">
                <a:latin typeface="Microsoft Sans Serif"/>
                <a:cs typeface="Microsoft Sans Serif"/>
              </a:rPr>
              <a:t>se </a:t>
            </a:r>
            <a:r>
              <a:rPr sz="800" spc="15" dirty="0">
                <a:latin typeface="Microsoft Sans Serif"/>
                <a:cs typeface="Microsoft Sans Serif"/>
              </a:rPr>
              <a:t>excedan los </a:t>
            </a:r>
            <a:r>
              <a:rPr sz="800" spc="-20" dirty="0">
                <a:latin typeface="Microsoft Sans Serif"/>
                <a:cs typeface="Microsoft Sans Serif"/>
              </a:rPr>
              <a:t>kVA </a:t>
            </a:r>
            <a:r>
              <a:rPr sz="800" spc="25" dirty="0">
                <a:latin typeface="Microsoft Sans Serif"/>
                <a:cs typeface="Microsoft Sans Serif"/>
              </a:rPr>
              <a:t>nominales </a:t>
            </a:r>
            <a:r>
              <a:rPr sz="800" spc="5" dirty="0">
                <a:latin typeface="Microsoft Sans Serif"/>
                <a:cs typeface="Microsoft Sans Serif"/>
              </a:rPr>
              <a:t>y </a:t>
            </a:r>
            <a:r>
              <a:rPr sz="800" spc="10" dirty="0">
                <a:latin typeface="Microsoft Sans Serif"/>
                <a:cs typeface="Microsoft Sans Serif"/>
              </a:rPr>
              <a:t>la </a:t>
            </a:r>
            <a:r>
              <a:rPr sz="800" spc="30" dirty="0">
                <a:latin typeface="Microsoft Sans Serif"/>
                <a:cs typeface="Microsoft Sans Serif"/>
              </a:rPr>
              <a:t>corriente </a:t>
            </a:r>
            <a:r>
              <a:rPr sz="800" spc="35" dirty="0">
                <a:latin typeface="Microsoft Sans Serif"/>
                <a:cs typeface="Microsoft Sans Serif"/>
              </a:rPr>
              <a:t> máxima </a:t>
            </a:r>
            <a:r>
              <a:rPr sz="800" spc="40" dirty="0">
                <a:latin typeface="Microsoft Sans Serif"/>
                <a:cs typeface="Microsoft Sans Serif"/>
              </a:rPr>
              <a:t>no </a:t>
            </a:r>
            <a:r>
              <a:rPr sz="800" spc="10" dirty="0">
                <a:latin typeface="Microsoft Sans Serif"/>
                <a:cs typeface="Microsoft Sans Serif"/>
              </a:rPr>
              <a:t>exceda </a:t>
            </a:r>
            <a:r>
              <a:rPr sz="800" spc="15" dirty="0">
                <a:latin typeface="Microsoft Sans Serif"/>
                <a:cs typeface="Microsoft Sans Serif"/>
              </a:rPr>
              <a:t>el </a:t>
            </a:r>
            <a:r>
              <a:rPr sz="800" spc="10" dirty="0">
                <a:latin typeface="Microsoft Sans Serif"/>
                <a:cs typeface="Microsoft Sans Serif"/>
              </a:rPr>
              <a:t>105 </a:t>
            </a:r>
            <a:r>
              <a:rPr sz="800" spc="50" dirty="0">
                <a:latin typeface="Microsoft Sans Serif"/>
                <a:cs typeface="Microsoft Sans Serif"/>
              </a:rPr>
              <a:t>por </a:t>
            </a:r>
            <a:r>
              <a:rPr sz="800" spc="25" dirty="0">
                <a:latin typeface="Microsoft Sans Serif"/>
                <a:cs typeface="Microsoft Sans Serif"/>
              </a:rPr>
              <a:t>ciento de </a:t>
            </a:r>
            <a:r>
              <a:rPr sz="800" spc="10" dirty="0">
                <a:latin typeface="Microsoft Sans Serif"/>
                <a:cs typeface="Microsoft Sans Serif"/>
              </a:rPr>
              <a:t>la </a:t>
            </a:r>
            <a:r>
              <a:rPr sz="800" spc="30" dirty="0">
                <a:latin typeface="Microsoft Sans Serif"/>
                <a:cs typeface="Microsoft Sans Serif"/>
              </a:rPr>
              <a:t>corriente </a:t>
            </a:r>
            <a:r>
              <a:rPr sz="800" spc="35" dirty="0">
                <a:latin typeface="Microsoft Sans Serif"/>
                <a:cs typeface="Microsoft Sans Serif"/>
              </a:rPr>
              <a:t>nominal </a:t>
            </a:r>
            <a:r>
              <a:rPr sz="800" spc="25" dirty="0">
                <a:latin typeface="Microsoft Sans Serif"/>
                <a:cs typeface="Microsoft Sans Serif"/>
              </a:rPr>
              <a:t>en </a:t>
            </a:r>
            <a:r>
              <a:rPr sz="800" spc="30" dirty="0">
                <a:latin typeface="Microsoft Sans Serif"/>
                <a:cs typeface="Microsoft Sans Serif"/>
              </a:rPr>
              <a:t> </a:t>
            </a:r>
            <a:r>
              <a:rPr sz="800" spc="35" dirty="0">
                <a:latin typeface="Microsoft Sans Serif"/>
                <a:cs typeface="Microsoft Sans Serif"/>
              </a:rPr>
              <a:t>ninguna</a:t>
            </a:r>
            <a:r>
              <a:rPr sz="800" spc="-10" dirty="0">
                <a:latin typeface="Microsoft Sans Serif"/>
                <a:cs typeface="Microsoft Sans Serif"/>
              </a:rPr>
              <a:t> </a:t>
            </a:r>
            <a:r>
              <a:rPr sz="800" spc="5" dirty="0">
                <a:latin typeface="Microsoft Sans Serif"/>
                <a:cs typeface="Microsoft Sans Serif"/>
              </a:rPr>
              <a:t>fase.</a:t>
            </a:r>
            <a:endParaRPr sz="800">
              <a:latin typeface="Microsoft Sans Serif"/>
              <a:cs typeface="Microsoft Sans Serif"/>
            </a:endParaRPr>
          </a:p>
          <a:p>
            <a:pPr marL="12700" marR="55880" indent="154940">
              <a:lnSpc>
                <a:spcPts val="1200"/>
              </a:lnSpc>
              <a:spcBef>
                <a:spcPts val="90"/>
              </a:spcBef>
            </a:pPr>
            <a:r>
              <a:rPr sz="700" spc="-5" dirty="0">
                <a:latin typeface="Microsoft Sans Serif"/>
                <a:cs typeface="Microsoft Sans Serif"/>
              </a:rPr>
              <a:t>Estos</a:t>
            </a:r>
            <a:r>
              <a:rPr sz="700" dirty="0">
                <a:latin typeface="Microsoft Sans Serif"/>
                <a:cs typeface="Microsoft Sans Serif"/>
              </a:rPr>
              <a:t> </a:t>
            </a:r>
            <a:r>
              <a:rPr sz="700" spc="15" dirty="0">
                <a:latin typeface="Microsoft Sans Serif"/>
                <a:cs typeface="Microsoft Sans Serif"/>
              </a:rPr>
              <a:t>valores</a:t>
            </a:r>
            <a:r>
              <a:rPr sz="700" spc="5" dirty="0">
                <a:latin typeface="Microsoft Sans Serif"/>
                <a:cs typeface="Microsoft Sans Serif"/>
              </a:rPr>
              <a:t> </a:t>
            </a:r>
            <a:r>
              <a:rPr sz="700" spc="30" dirty="0">
                <a:latin typeface="Microsoft Sans Serif"/>
                <a:cs typeface="Microsoft Sans Serif"/>
              </a:rPr>
              <a:t>también</a:t>
            </a:r>
            <a:r>
              <a:rPr sz="700" spc="5" dirty="0">
                <a:latin typeface="Microsoft Sans Serif"/>
                <a:cs typeface="Microsoft Sans Serif"/>
              </a:rPr>
              <a:t> </a:t>
            </a:r>
            <a:r>
              <a:rPr sz="700" spc="20" dirty="0">
                <a:latin typeface="Microsoft Sans Serif"/>
                <a:cs typeface="Microsoft Sans Serif"/>
              </a:rPr>
              <a:t>expresan</a:t>
            </a:r>
            <a:r>
              <a:rPr sz="700" dirty="0">
                <a:latin typeface="Microsoft Sans Serif"/>
                <a:cs typeface="Microsoft Sans Serif"/>
              </a:rPr>
              <a:t> </a:t>
            </a:r>
            <a:r>
              <a:rPr sz="700" spc="10" dirty="0">
                <a:latin typeface="Microsoft Sans Serif"/>
                <a:cs typeface="Microsoft Sans Serif"/>
              </a:rPr>
              <a:t>la</a:t>
            </a:r>
            <a:r>
              <a:rPr sz="700" spc="5" dirty="0">
                <a:latin typeface="Microsoft Sans Serif"/>
                <a:cs typeface="Microsoft Sans Serif"/>
              </a:rPr>
              <a:t> </a:t>
            </a:r>
            <a:r>
              <a:rPr sz="700" spc="10" dirty="0">
                <a:latin typeface="Microsoft Sans Serif"/>
                <a:cs typeface="Microsoft Sans Serif"/>
              </a:rPr>
              <a:t>capacidad</a:t>
            </a:r>
            <a:r>
              <a:rPr sz="700" spc="5" dirty="0">
                <a:latin typeface="Microsoft Sans Serif"/>
                <a:cs typeface="Microsoft Sans Serif"/>
              </a:rPr>
              <a:t> </a:t>
            </a:r>
            <a:r>
              <a:rPr sz="700" spc="20" dirty="0">
                <a:latin typeface="Microsoft Sans Serif"/>
                <a:cs typeface="Microsoft Sans Serif"/>
              </a:rPr>
              <a:t>de</a:t>
            </a:r>
            <a:r>
              <a:rPr sz="700" spc="5" dirty="0">
                <a:latin typeface="Microsoft Sans Serif"/>
                <a:cs typeface="Microsoft Sans Serif"/>
              </a:rPr>
              <a:t> </a:t>
            </a:r>
            <a:r>
              <a:rPr sz="700" spc="25" dirty="0">
                <a:latin typeface="Microsoft Sans Serif"/>
                <a:cs typeface="Microsoft Sans Serif"/>
              </a:rPr>
              <a:t>corriente</a:t>
            </a:r>
            <a:r>
              <a:rPr sz="700" dirty="0">
                <a:latin typeface="Microsoft Sans Serif"/>
                <a:cs typeface="Microsoft Sans Serif"/>
              </a:rPr>
              <a:t> </a:t>
            </a:r>
            <a:r>
              <a:rPr sz="700" spc="20" dirty="0">
                <a:latin typeface="Microsoft Sans Serif"/>
                <a:cs typeface="Microsoft Sans Serif"/>
              </a:rPr>
              <a:t>de</a:t>
            </a:r>
            <a:r>
              <a:rPr sz="700" spc="5" dirty="0">
                <a:latin typeface="Microsoft Sans Serif"/>
                <a:cs typeface="Microsoft Sans Serif"/>
              </a:rPr>
              <a:t> secuencia </a:t>
            </a:r>
            <a:r>
              <a:rPr sz="700" spc="-170" dirty="0">
                <a:latin typeface="Microsoft Sans Serif"/>
                <a:cs typeface="Microsoft Sans Serif"/>
              </a:rPr>
              <a:t> </a:t>
            </a:r>
            <a:r>
              <a:rPr sz="700" spc="20" dirty="0">
                <a:latin typeface="Microsoft Sans Serif"/>
                <a:cs typeface="Microsoft Sans Serif"/>
              </a:rPr>
              <a:t>de </a:t>
            </a:r>
            <a:r>
              <a:rPr sz="700" spc="10" dirty="0">
                <a:latin typeface="Microsoft Sans Serif"/>
                <a:cs typeface="Microsoft Sans Serif"/>
              </a:rPr>
              <a:t>fase </a:t>
            </a:r>
            <a:r>
              <a:rPr sz="700" spc="20" dirty="0">
                <a:latin typeface="Microsoft Sans Serif"/>
                <a:cs typeface="Microsoft Sans Serif"/>
              </a:rPr>
              <a:t>negativa </a:t>
            </a:r>
            <a:r>
              <a:rPr sz="700" dirty="0">
                <a:latin typeface="Microsoft Sans Serif"/>
                <a:cs typeface="Microsoft Sans Serif"/>
              </a:rPr>
              <a:t>a </a:t>
            </a:r>
            <a:r>
              <a:rPr sz="700" spc="10" dirty="0">
                <a:latin typeface="Microsoft Sans Serif"/>
                <a:cs typeface="Microsoft Sans Serif"/>
              </a:rPr>
              <a:t>capacidades </a:t>
            </a:r>
            <a:r>
              <a:rPr sz="700" spc="20" dirty="0">
                <a:latin typeface="Microsoft Sans Serif"/>
                <a:cs typeface="Microsoft Sans Serif"/>
              </a:rPr>
              <a:t>reducidas de </a:t>
            </a:r>
            <a:r>
              <a:rPr sz="700" spc="-15" dirty="0">
                <a:latin typeface="Microsoft Sans Serif"/>
                <a:cs typeface="Microsoft Sans Serif"/>
              </a:rPr>
              <a:t>kVA </a:t>
            </a:r>
            <a:r>
              <a:rPr sz="700" spc="20" dirty="0">
                <a:latin typeface="Microsoft Sans Serif"/>
                <a:cs typeface="Microsoft Sans Serif"/>
              </a:rPr>
              <a:t>del </a:t>
            </a:r>
            <a:r>
              <a:rPr sz="700" spc="30" dirty="0">
                <a:latin typeface="Microsoft Sans Serif"/>
                <a:cs typeface="Microsoft Sans Serif"/>
              </a:rPr>
              <a:t>generador como </a:t>
            </a:r>
            <a:r>
              <a:rPr sz="700" spc="40" dirty="0">
                <a:latin typeface="Microsoft Sans Serif"/>
                <a:cs typeface="Microsoft Sans Serif"/>
              </a:rPr>
              <a:t>un </a:t>
            </a:r>
            <a:r>
              <a:rPr sz="700" spc="45" dirty="0">
                <a:latin typeface="Microsoft Sans Serif"/>
                <a:cs typeface="Microsoft Sans Serif"/>
              </a:rPr>
              <a:t> </a:t>
            </a:r>
            <a:r>
              <a:rPr sz="700" spc="25" dirty="0">
                <a:latin typeface="Microsoft Sans Serif"/>
                <a:cs typeface="Microsoft Sans Serif"/>
              </a:rPr>
              <a:t>porcentaje </a:t>
            </a:r>
            <a:r>
              <a:rPr sz="700" spc="20" dirty="0">
                <a:latin typeface="Microsoft Sans Serif"/>
                <a:cs typeface="Microsoft Sans Serif"/>
              </a:rPr>
              <a:t>de </a:t>
            </a:r>
            <a:r>
              <a:rPr sz="700" spc="10" dirty="0">
                <a:latin typeface="Microsoft Sans Serif"/>
                <a:cs typeface="Microsoft Sans Serif"/>
              </a:rPr>
              <a:t>la </a:t>
            </a:r>
            <a:r>
              <a:rPr sz="700" spc="25" dirty="0">
                <a:latin typeface="Microsoft Sans Serif"/>
                <a:cs typeface="Microsoft Sans Serif"/>
              </a:rPr>
              <a:t>corriente </a:t>
            </a:r>
            <a:r>
              <a:rPr sz="700" spc="20" dirty="0">
                <a:latin typeface="Microsoft Sans Serif"/>
                <a:cs typeface="Microsoft Sans Serif"/>
              </a:rPr>
              <a:t>del </a:t>
            </a:r>
            <a:r>
              <a:rPr sz="700" spc="25" dirty="0">
                <a:latin typeface="Microsoft Sans Serif"/>
                <a:cs typeface="Microsoft Sans Serif"/>
              </a:rPr>
              <a:t>estator correspondiente </a:t>
            </a:r>
            <a:r>
              <a:rPr sz="700" dirty="0">
                <a:latin typeface="Microsoft Sans Serif"/>
                <a:cs typeface="Microsoft Sans Serif"/>
              </a:rPr>
              <a:t>a </a:t>
            </a:r>
            <a:r>
              <a:rPr sz="700" spc="10" dirty="0">
                <a:latin typeface="Microsoft Sans Serif"/>
                <a:cs typeface="Microsoft Sans Serif"/>
              </a:rPr>
              <a:t>la capacidad </a:t>
            </a:r>
            <a:r>
              <a:rPr sz="700" spc="15" dirty="0">
                <a:latin typeface="Microsoft Sans Serif"/>
                <a:cs typeface="Microsoft Sans Serif"/>
              </a:rPr>
              <a:t> </a:t>
            </a:r>
            <a:r>
              <a:rPr sz="700" spc="20" dirty="0">
                <a:latin typeface="Microsoft Sans Serif"/>
                <a:cs typeface="Microsoft Sans Serif"/>
              </a:rPr>
              <a:t>reducida.</a:t>
            </a:r>
            <a:endParaRPr sz="700">
              <a:latin typeface="Microsoft Sans Serif"/>
              <a:cs typeface="Microsoft Sans Serif"/>
            </a:endParaRPr>
          </a:p>
        </p:txBody>
      </p:sp>
      <p:sp>
        <p:nvSpPr>
          <p:cNvPr id="36" name="object 36"/>
          <p:cNvSpPr txBox="1"/>
          <p:nvPr/>
        </p:nvSpPr>
        <p:spPr>
          <a:xfrm>
            <a:off x="11014323" y="7081087"/>
            <a:ext cx="822422" cy="120546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  <a:tabLst>
                <a:tab pos="285115" algn="l"/>
              </a:tabLst>
            </a:pPr>
            <a:r>
              <a:rPr sz="700" u="sng" dirty="0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    </a:t>
            </a:r>
            <a:r>
              <a:rPr sz="700" u="sng" spc="5" dirty="0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 </a:t>
            </a:r>
            <a:r>
              <a:rPr sz="700" dirty="0">
                <a:latin typeface="Times New Roman"/>
                <a:cs typeface="Times New Roman"/>
              </a:rPr>
              <a:t>	</a:t>
            </a:r>
            <a:r>
              <a:rPr sz="700" spc="40" dirty="0">
                <a:latin typeface="Microsoft Sans Serif"/>
                <a:cs typeface="Microsoft Sans Serif"/>
              </a:rPr>
              <a:t>I</a:t>
            </a:r>
            <a:r>
              <a:rPr sz="400" spc="5" dirty="0">
                <a:latin typeface="Microsoft Sans Serif"/>
                <a:cs typeface="Microsoft Sans Serif"/>
              </a:rPr>
              <a:t>2</a:t>
            </a:r>
            <a:endParaRPr sz="400">
              <a:latin typeface="Microsoft Sans Serif"/>
              <a:cs typeface="Microsoft Sans Serif"/>
            </a:endParaRPr>
          </a:p>
        </p:txBody>
      </p:sp>
      <p:sp>
        <p:nvSpPr>
          <p:cNvPr id="37" name="object 37"/>
          <p:cNvSpPr txBox="1"/>
          <p:nvPr/>
        </p:nvSpPr>
        <p:spPr>
          <a:xfrm>
            <a:off x="11691167" y="7126931"/>
            <a:ext cx="730393" cy="112851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sz="400" spc="30" dirty="0">
                <a:latin typeface="Microsoft Sans Serif"/>
                <a:cs typeface="Microsoft Sans Serif"/>
              </a:rPr>
              <a:t>2</a:t>
            </a:r>
            <a:r>
              <a:rPr sz="650" spc="30" dirty="0">
                <a:latin typeface="Microsoft Sans Serif"/>
                <a:cs typeface="Microsoft Sans Serif"/>
              </a:rPr>
              <a:t>t</a:t>
            </a:r>
            <a:r>
              <a:rPr sz="650" spc="-35" dirty="0">
                <a:latin typeface="Microsoft Sans Serif"/>
                <a:cs typeface="Microsoft Sans Serif"/>
              </a:rPr>
              <a:t> </a:t>
            </a:r>
            <a:r>
              <a:rPr sz="650" spc="-10" dirty="0">
                <a:latin typeface="Microsoft Sans Serif"/>
                <a:cs typeface="Microsoft Sans Serif"/>
              </a:rPr>
              <a:t>=</a:t>
            </a:r>
            <a:r>
              <a:rPr sz="650" spc="-30" dirty="0">
                <a:latin typeface="Microsoft Sans Serif"/>
                <a:cs typeface="Microsoft Sans Serif"/>
              </a:rPr>
              <a:t> </a:t>
            </a:r>
            <a:r>
              <a:rPr sz="650" spc="10" dirty="0">
                <a:latin typeface="Microsoft Sans Serif"/>
                <a:cs typeface="Microsoft Sans Serif"/>
              </a:rPr>
              <a:t>10</a:t>
            </a:r>
            <a:r>
              <a:rPr sz="650" spc="-30" dirty="0">
                <a:latin typeface="Microsoft Sans Serif"/>
                <a:cs typeface="Microsoft Sans Serif"/>
              </a:rPr>
              <a:t> </a:t>
            </a:r>
            <a:r>
              <a:rPr sz="650" spc="-10" dirty="0">
                <a:latin typeface="Microsoft Sans Serif"/>
                <a:cs typeface="Microsoft Sans Serif"/>
              </a:rPr>
              <a:t>-</a:t>
            </a:r>
            <a:endParaRPr sz="650">
              <a:latin typeface="Microsoft Sans Serif"/>
              <a:cs typeface="Microsoft Sans Serif"/>
            </a:endParaRPr>
          </a:p>
        </p:txBody>
      </p:sp>
      <p:sp>
        <p:nvSpPr>
          <p:cNvPr id="38" name="object 38"/>
          <p:cNvSpPr txBox="1"/>
          <p:nvPr/>
        </p:nvSpPr>
        <p:spPr>
          <a:xfrm>
            <a:off x="12361711" y="7095181"/>
            <a:ext cx="1957452" cy="151323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sz="900" dirty="0">
                <a:latin typeface="Microsoft Sans Serif"/>
                <a:cs typeface="Microsoft Sans Serif"/>
              </a:rPr>
              <a:t>[</a:t>
            </a:r>
            <a:r>
              <a:rPr sz="650" dirty="0">
                <a:latin typeface="Microsoft Sans Serif"/>
                <a:cs typeface="Microsoft Sans Serif"/>
              </a:rPr>
              <a:t>(0,00625)(MVA-800)</a:t>
            </a:r>
            <a:r>
              <a:rPr sz="900" dirty="0">
                <a:latin typeface="Microsoft Sans Serif"/>
                <a:cs typeface="Microsoft Sans Serif"/>
              </a:rPr>
              <a:t>]</a:t>
            </a:r>
            <a:endParaRPr sz="900">
              <a:latin typeface="Microsoft Sans Serif"/>
              <a:cs typeface="Microsoft Sans Serif"/>
            </a:endParaRPr>
          </a:p>
        </p:txBody>
      </p:sp>
      <p:sp>
        <p:nvSpPr>
          <p:cNvPr id="39" name="object 39"/>
          <p:cNvSpPr txBox="1"/>
          <p:nvPr/>
        </p:nvSpPr>
        <p:spPr>
          <a:xfrm>
            <a:off x="9100126" y="7958271"/>
            <a:ext cx="7220662" cy="129779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 marR="5080">
              <a:lnSpc>
                <a:spcPct val="152000"/>
              </a:lnSpc>
              <a:spcBef>
                <a:spcPts val="100"/>
              </a:spcBef>
            </a:pPr>
            <a:r>
              <a:rPr sz="500" spc="-5" dirty="0">
                <a:latin typeface="Microsoft Sans Serif"/>
                <a:cs typeface="Microsoft Sans Serif"/>
              </a:rPr>
              <a:t>Fig.</a:t>
            </a:r>
            <a:r>
              <a:rPr sz="500" dirty="0">
                <a:latin typeface="Microsoft Sans Serif"/>
                <a:cs typeface="Microsoft Sans Serif"/>
              </a:rPr>
              <a:t> 2. </a:t>
            </a:r>
            <a:r>
              <a:rPr sz="500" spc="5" dirty="0">
                <a:latin typeface="Microsoft Sans Serif"/>
                <a:cs typeface="Microsoft Sans Serif"/>
              </a:rPr>
              <a:t>Capacidad </a:t>
            </a:r>
            <a:r>
              <a:rPr sz="500" spc="15" dirty="0">
                <a:latin typeface="Microsoft Sans Serif"/>
                <a:cs typeface="Microsoft Sans Serif"/>
              </a:rPr>
              <a:t>de</a:t>
            </a:r>
            <a:r>
              <a:rPr sz="500" dirty="0">
                <a:latin typeface="Microsoft Sans Serif"/>
                <a:cs typeface="Microsoft Sans Serif"/>
              </a:rPr>
              <a:t> </a:t>
            </a:r>
            <a:r>
              <a:rPr sz="500" spc="20" dirty="0">
                <a:latin typeface="Microsoft Sans Serif"/>
                <a:cs typeface="Microsoft Sans Serif"/>
              </a:rPr>
              <a:t>corriente</a:t>
            </a:r>
            <a:r>
              <a:rPr sz="500" spc="5" dirty="0">
                <a:latin typeface="Microsoft Sans Serif"/>
                <a:cs typeface="Microsoft Sans Serif"/>
              </a:rPr>
              <a:t> </a:t>
            </a:r>
            <a:r>
              <a:rPr sz="500" spc="15" dirty="0">
                <a:latin typeface="Microsoft Sans Serif"/>
                <a:cs typeface="Microsoft Sans Serif"/>
              </a:rPr>
              <a:t>de</a:t>
            </a:r>
            <a:r>
              <a:rPr sz="500" dirty="0">
                <a:latin typeface="Microsoft Sans Serif"/>
                <a:cs typeface="Microsoft Sans Serif"/>
              </a:rPr>
              <a:t> </a:t>
            </a:r>
            <a:r>
              <a:rPr sz="500" spc="15" dirty="0">
                <a:latin typeface="Microsoft Sans Serif"/>
                <a:cs typeface="Microsoft Sans Serif"/>
              </a:rPr>
              <a:t>desequilibrio</a:t>
            </a:r>
            <a:r>
              <a:rPr sz="500" spc="5" dirty="0">
                <a:latin typeface="Microsoft Sans Serif"/>
                <a:cs typeface="Microsoft Sans Serif"/>
              </a:rPr>
              <a:t> </a:t>
            </a:r>
            <a:r>
              <a:rPr sz="500" spc="15" dirty="0">
                <a:latin typeface="Microsoft Sans Serif"/>
                <a:cs typeface="Microsoft Sans Serif"/>
              </a:rPr>
              <a:t>de</a:t>
            </a:r>
            <a:r>
              <a:rPr sz="500" dirty="0">
                <a:latin typeface="Microsoft Sans Serif"/>
                <a:cs typeface="Microsoft Sans Serif"/>
              </a:rPr>
              <a:t> </a:t>
            </a:r>
            <a:r>
              <a:rPr sz="500" spc="20" dirty="0">
                <a:latin typeface="Microsoft Sans Serif"/>
                <a:cs typeface="Microsoft Sans Serif"/>
              </a:rPr>
              <a:t>corto</a:t>
            </a:r>
            <a:r>
              <a:rPr sz="500" spc="5" dirty="0">
                <a:latin typeface="Microsoft Sans Serif"/>
                <a:cs typeface="Microsoft Sans Serif"/>
              </a:rPr>
              <a:t> </a:t>
            </a:r>
            <a:r>
              <a:rPr sz="500" spc="10" dirty="0">
                <a:latin typeface="Microsoft Sans Serif"/>
                <a:cs typeface="Microsoft Sans Serif"/>
              </a:rPr>
              <a:t>plazo</a:t>
            </a:r>
            <a:r>
              <a:rPr sz="500" dirty="0">
                <a:latin typeface="Microsoft Sans Serif"/>
                <a:cs typeface="Microsoft Sans Serif"/>
              </a:rPr>
              <a:t> </a:t>
            </a:r>
            <a:r>
              <a:rPr sz="500" spc="15" dirty="0">
                <a:latin typeface="Microsoft Sans Serif"/>
                <a:cs typeface="Microsoft Sans Serif"/>
              </a:rPr>
              <a:t>de</a:t>
            </a:r>
            <a:r>
              <a:rPr sz="500" spc="5" dirty="0">
                <a:latin typeface="Microsoft Sans Serif"/>
                <a:cs typeface="Microsoft Sans Serif"/>
              </a:rPr>
              <a:t> los</a:t>
            </a:r>
            <a:r>
              <a:rPr sz="500" dirty="0">
                <a:latin typeface="Microsoft Sans Serif"/>
                <a:cs typeface="Microsoft Sans Serif"/>
              </a:rPr>
              <a:t> </a:t>
            </a:r>
            <a:r>
              <a:rPr sz="500" spc="15" dirty="0">
                <a:latin typeface="Microsoft Sans Serif"/>
                <a:cs typeface="Microsoft Sans Serif"/>
              </a:rPr>
              <a:t>generadores</a:t>
            </a:r>
            <a:r>
              <a:rPr sz="500" spc="5" dirty="0">
                <a:latin typeface="Microsoft Sans Serif"/>
                <a:cs typeface="Microsoft Sans Serif"/>
              </a:rPr>
              <a:t> </a:t>
            </a:r>
            <a:r>
              <a:rPr sz="500" spc="15" dirty="0">
                <a:latin typeface="Microsoft Sans Serif"/>
                <a:cs typeface="Microsoft Sans Serif"/>
              </a:rPr>
              <a:t>para</a:t>
            </a:r>
            <a:r>
              <a:rPr sz="500" dirty="0">
                <a:latin typeface="Microsoft Sans Serif"/>
                <a:cs typeface="Microsoft Sans Serif"/>
              </a:rPr>
              <a:t> </a:t>
            </a:r>
            <a:r>
              <a:rPr sz="500" spc="30" dirty="0">
                <a:latin typeface="Microsoft Sans Serif"/>
                <a:cs typeface="Microsoft Sans Serif"/>
              </a:rPr>
              <a:t>un</a:t>
            </a:r>
            <a:r>
              <a:rPr sz="500" spc="5" dirty="0">
                <a:latin typeface="Microsoft Sans Serif"/>
                <a:cs typeface="Microsoft Sans Serif"/>
              </a:rPr>
              <a:t> </a:t>
            </a:r>
            <a:r>
              <a:rPr sz="500" spc="30" dirty="0">
                <a:latin typeface="Microsoft Sans Serif"/>
                <a:cs typeface="Microsoft Sans Serif"/>
              </a:rPr>
              <a:t>rotor</a:t>
            </a:r>
            <a:r>
              <a:rPr sz="500" dirty="0">
                <a:latin typeface="Microsoft Sans Serif"/>
                <a:cs typeface="Microsoft Sans Serif"/>
              </a:rPr>
              <a:t> </a:t>
            </a:r>
            <a:r>
              <a:rPr sz="500" spc="15" dirty="0">
                <a:latin typeface="Microsoft Sans Serif"/>
                <a:cs typeface="Microsoft Sans Serif"/>
              </a:rPr>
              <a:t>cilíndrico </a:t>
            </a:r>
            <a:r>
              <a:rPr sz="500" spc="-114" dirty="0">
                <a:latin typeface="Microsoft Sans Serif"/>
                <a:cs typeface="Microsoft Sans Serif"/>
              </a:rPr>
              <a:t> </a:t>
            </a:r>
            <a:r>
              <a:rPr sz="500" spc="20" dirty="0">
                <a:latin typeface="Microsoft Sans Serif"/>
                <a:cs typeface="Microsoft Sans Serif"/>
              </a:rPr>
              <a:t>enfriado</a:t>
            </a:r>
            <a:r>
              <a:rPr sz="500" spc="-10" dirty="0">
                <a:latin typeface="Microsoft Sans Serif"/>
                <a:cs typeface="Microsoft Sans Serif"/>
              </a:rPr>
              <a:t> </a:t>
            </a:r>
            <a:r>
              <a:rPr sz="500" spc="20" dirty="0">
                <a:latin typeface="Microsoft Sans Serif"/>
                <a:cs typeface="Microsoft Sans Serif"/>
              </a:rPr>
              <a:t>directamente</a:t>
            </a:r>
            <a:endParaRPr sz="500">
              <a:latin typeface="Microsoft Sans Serif"/>
              <a:cs typeface="Microsoft Sans Serif"/>
            </a:endParaRPr>
          </a:p>
        </p:txBody>
      </p:sp>
      <p:sp>
        <p:nvSpPr>
          <p:cNvPr id="40" name="object 40"/>
          <p:cNvSpPr txBox="1"/>
          <p:nvPr/>
        </p:nvSpPr>
        <p:spPr>
          <a:xfrm>
            <a:off x="1415277" y="9415125"/>
            <a:ext cx="2852914" cy="143629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sz="850" spc="-25" dirty="0">
                <a:latin typeface="Microsoft Sans Serif"/>
                <a:cs typeface="Microsoft Sans Serif"/>
              </a:rPr>
              <a:t>CAPÍTULO</a:t>
            </a:r>
            <a:r>
              <a:rPr sz="850" spc="-20" dirty="0">
                <a:latin typeface="Microsoft Sans Serif"/>
                <a:cs typeface="Microsoft Sans Serif"/>
              </a:rPr>
              <a:t> </a:t>
            </a:r>
            <a:r>
              <a:rPr sz="850" dirty="0">
                <a:latin typeface="Microsoft Sans Serif"/>
                <a:cs typeface="Microsoft Sans Serif"/>
              </a:rPr>
              <a:t>3,</a:t>
            </a:r>
            <a:r>
              <a:rPr sz="850" spc="-15" dirty="0">
                <a:latin typeface="Microsoft Sans Serif"/>
                <a:cs typeface="Microsoft Sans Serif"/>
              </a:rPr>
              <a:t> </a:t>
            </a:r>
            <a:r>
              <a:rPr sz="850" spc="-40" dirty="0">
                <a:latin typeface="Microsoft Sans Serif"/>
                <a:cs typeface="Microsoft Sans Serif"/>
              </a:rPr>
              <a:t>SECCIÓN</a:t>
            </a:r>
            <a:r>
              <a:rPr sz="850" spc="-15" dirty="0">
                <a:latin typeface="Microsoft Sans Serif"/>
                <a:cs typeface="Microsoft Sans Serif"/>
              </a:rPr>
              <a:t> </a:t>
            </a:r>
            <a:r>
              <a:rPr sz="850" spc="10" dirty="0">
                <a:latin typeface="Microsoft Sans Serif"/>
                <a:cs typeface="Microsoft Sans Serif"/>
              </a:rPr>
              <a:t>4</a:t>
            </a:r>
            <a:endParaRPr sz="850">
              <a:latin typeface="Microsoft Sans Serif"/>
              <a:cs typeface="Microsoft Sans Serif"/>
            </a:endParaRPr>
          </a:p>
        </p:txBody>
      </p:sp>
      <p:sp>
        <p:nvSpPr>
          <p:cNvPr id="41" name="object 41"/>
          <p:cNvSpPr txBox="1"/>
          <p:nvPr/>
        </p:nvSpPr>
        <p:spPr>
          <a:xfrm>
            <a:off x="7845387" y="9415126"/>
            <a:ext cx="7796212" cy="285115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sz="850" spc="-25" dirty="0">
                <a:latin typeface="Microsoft Sans Serif"/>
                <a:cs typeface="Microsoft Sans Serif"/>
              </a:rPr>
              <a:t>TUTORIAL</a:t>
            </a:r>
            <a:r>
              <a:rPr sz="850" spc="-5" dirty="0">
                <a:latin typeface="Microsoft Sans Serif"/>
                <a:cs typeface="Microsoft Sans Serif"/>
              </a:rPr>
              <a:t> </a:t>
            </a:r>
            <a:r>
              <a:rPr sz="850" spc="-60" dirty="0">
                <a:latin typeface="Microsoft Sans Serif"/>
                <a:cs typeface="Microsoft Sans Serif"/>
              </a:rPr>
              <a:t>SOBRE</a:t>
            </a:r>
            <a:r>
              <a:rPr sz="850" spc="-5" dirty="0">
                <a:latin typeface="Microsoft Sans Serif"/>
                <a:cs typeface="Microsoft Sans Serif"/>
              </a:rPr>
              <a:t> </a:t>
            </a:r>
            <a:r>
              <a:rPr sz="850" spc="-35" dirty="0">
                <a:latin typeface="Microsoft Sans Serif"/>
                <a:cs typeface="Microsoft Sans Serif"/>
              </a:rPr>
              <a:t>PROTECCIÓN</a:t>
            </a:r>
            <a:r>
              <a:rPr sz="850" spc="-5" dirty="0">
                <a:latin typeface="Microsoft Sans Serif"/>
                <a:cs typeface="Microsoft Sans Serif"/>
              </a:rPr>
              <a:t> </a:t>
            </a:r>
            <a:r>
              <a:rPr sz="850" spc="-45" dirty="0">
                <a:latin typeface="Microsoft Sans Serif"/>
                <a:cs typeface="Microsoft Sans Serif"/>
              </a:rPr>
              <a:t>DE</a:t>
            </a:r>
            <a:r>
              <a:rPr sz="850" spc="-5" dirty="0">
                <a:latin typeface="Microsoft Sans Serif"/>
                <a:cs typeface="Microsoft Sans Serif"/>
              </a:rPr>
              <a:t> </a:t>
            </a:r>
            <a:r>
              <a:rPr sz="850" spc="-55" dirty="0">
                <a:latin typeface="Microsoft Sans Serif"/>
                <a:cs typeface="Microsoft Sans Serif"/>
              </a:rPr>
              <a:t>GENERADORES</a:t>
            </a:r>
            <a:r>
              <a:rPr sz="850" dirty="0">
                <a:latin typeface="Microsoft Sans Serif"/>
                <a:cs typeface="Microsoft Sans Serif"/>
              </a:rPr>
              <a:t> </a:t>
            </a:r>
            <a:r>
              <a:rPr sz="850" spc="-30" dirty="0">
                <a:latin typeface="Microsoft Sans Serif"/>
                <a:cs typeface="Microsoft Sans Serif"/>
              </a:rPr>
              <a:t>SÍNCRONOS</a:t>
            </a:r>
            <a:endParaRPr sz="850">
              <a:latin typeface="Microsoft Sans Serif"/>
              <a:cs typeface="Microsoft Sans Serif"/>
            </a:endParaRPr>
          </a:p>
          <a:p>
            <a:pPr marL="1400175">
              <a:lnSpc>
                <a:spcPct val="100000"/>
              </a:lnSpc>
            </a:pPr>
            <a:r>
              <a:rPr sz="850" spc="-15" dirty="0">
                <a:latin typeface="Microsoft Sans Serif"/>
                <a:cs typeface="Microsoft Sans Serif"/>
              </a:rPr>
              <a:t>PUBLICACIÓN</a:t>
            </a:r>
            <a:r>
              <a:rPr sz="850" spc="-5" dirty="0">
                <a:latin typeface="Microsoft Sans Serif"/>
                <a:cs typeface="Microsoft Sans Serif"/>
              </a:rPr>
              <a:t> </a:t>
            </a:r>
            <a:r>
              <a:rPr sz="850" spc="-55" dirty="0">
                <a:latin typeface="Microsoft Sans Serif"/>
                <a:cs typeface="Microsoft Sans Serif"/>
              </a:rPr>
              <a:t>ESPECIAL</a:t>
            </a:r>
            <a:r>
              <a:rPr sz="850" spc="-5" dirty="0">
                <a:latin typeface="Microsoft Sans Serif"/>
                <a:cs typeface="Microsoft Sans Serif"/>
              </a:rPr>
              <a:t> </a:t>
            </a:r>
            <a:r>
              <a:rPr sz="850" spc="-40" dirty="0">
                <a:latin typeface="Microsoft Sans Serif"/>
                <a:cs typeface="Microsoft Sans Serif"/>
              </a:rPr>
              <a:t>DEL</a:t>
            </a:r>
            <a:r>
              <a:rPr sz="850" spc="-5" dirty="0">
                <a:latin typeface="Microsoft Sans Serif"/>
                <a:cs typeface="Microsoft Sans Serif"/>
              </a:rPr>
              <a:t> </a:t>
            </a:r>
            <a:r>
              <a:rPr sz="850" spc="-60" dirty="0">
                <a:latin typeface="Microsoft Sans Serif"/>
                <a:cs typeface="Microsoft Sans Serif"/>
              </a:rPr>
              <a:t>IEEE</a:t>
            </a:r>
            <a:r>
              <a:rPr sz="850" spc="-5" dirty="0">
                <a:latin typeface="Microsoft Sans Serif"/>
                <a:cs typeface="Microsoft Sans Serif"/>
              </a:rPr>
              <a:t> </a:t>
            </a:r>
            <a:r>
              <a:rPr sz="850" spc="-80" dirty="0">
                <a:latin typeface="Microsoft Sans Serif"/>
                <a:cs typeface="Microsoft Sans Serif"/>
              </a:rPr>
              <a:t>PSRC</a:t>
            </a:r>
            <a:endParaRPr sz="850">
              <a:latin typeface="Microsoft Sans Serif"/>
              <a:cs typeface="Microsoft Sans Serif"/>
            </a:endParaRPr>
          </a:p>
        </p:txBody>
      </p:sp>
      <p:sp>
        <p:nvSpPr>
          <p:cNvPr id="42" name="object 42"/>
          <p:cNvSpPr txBox="1"/>
          <p:nvPr/>
        </p:nvSpPr>
        <p:spPr>
          <a:xfrm>
            <a:off x="10248998" y="7264706"/>
            <a:ext cx="107722" cy="85090"/>
          </a:xfrm>
          <a:prstGeom prst="rect">
            <a:avLst/>
          </a:prstGeom>
        </p:spPr>
        <p:txBody>
          <a:bodyPr vert="vert270" wrap="square" lIns="0" tIns="18415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45"/>
              </a:spcBef>
            </a:pPr>
            <a:r>
              <a:rPr sz="700" dirty="0">
                <a:latin typeface="Microsoft Sans Serif"/>
                <a:cs typeface="Microsoft Sans Serif"/>
              </a:rPr>
              <a:t>I</a:t>
            </a:r>
            <a:r>
              <a:rPr sz="400" dirty="0">
                <a:latin typeface="Microsoft Sans Serif"/>
                <a:cs typeface="Microsoft Sans Serif"/>
              </a:rPr>
              <a:t>2</a:t>
            </a:r>
            <a:endParaRPr sz="400">
              <a:latin typeface="Microsoft Sans Serif"/>
              <a:cs typeface="Microsoft Sans Serif"/>
            </a:endParaRPr>
          </a:p>
        </p:txBody>
      </p:sp>
      <p:sp>
        <p:nvSpPr>
          <p:cNvPr id="43" name="object 43"/>
          <p:cNvSpPr txBox="1"/>
          <p:nvPr/>
        </p:nvSpPr>
        <p:spPr>
          <a:xfrm>
            <a:off x="10355372" y="6868929"/>
            <a:ext cx="100027" cy="459105"/>
          </a:xfrm>
          <a:prstGeom prst="rect">
            <a:avLst/>
          </a:prstGeom>
        </p:spPr>
        <p:txBody>
          <a:bodyPr vert="vert270" wrap="square" lIns="0" tIns="18415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45"/>
              </a:spcBef>
            </a:pPr>
            <a:r>
              <a:rPr sz="400" dirty="0">
                <a:latin typeface="Microsoft Sans Serif"/>
                <a:cs typeface="Microsoft Sans Serif"/>
              </a:rPr>
              <a:t>2</a:t>
            </a:r>
            <a:r>
              <a:rPr sz="650" dirty="0">
                <a:latin typeface="Microsoft Sans Serif"/>
                <a:cs typeface="Microsoft Sans Serif"/>
              </a:rPr>
              <a:t>Capacidad</a:t>
            </a:r>
            <a:endParaRPr sz="650">
              <a:latin typeface="Microsoft Sans Serif"/>
              <a:cs typeface="Microsoft Sans Serif"/>
            </a:endParaRPr>
          </a:p>
        </p:txBody>
      </p:sp>
    </p:spTree>
  </p:cSld>
  <p:clrMapOvr>
    <a:masterClrMapping/>
  </p:clrMapOvr>
</p:sld>
</file>

<file path=ppt/slides/slide64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/>
          <p:nvPr/>
        </p:nvSpPr>
        <p:spPr>
          <a:xfrm>
            <a:off x="1444422" y="9413748"/>
            <a:ext cx="15051933" cy="9525"/>
          </a:xfrm>
          <a:custGeom>
            <a:avLst/>
            <a:gdLst/>
            <a:ahLst/>
            <a:cxnLst/>
            <a:rect l="l" t="t" r="r" b="b"/>
            <a:pathLst>
              <a:path w="6543040" h="9525">
                <a:moveTo>
                  <a:pt x="6542531" y="9144"/>
                </a:moveTo>
                <a:lnTo>
                  <a:pt x="0" y="9144"/>
                </a:lnTo>
                <a:lnTo>
                  <a:pt x="0" y="0"/>
                </a:lnTo>
                <a:lnTo>
                  <a:pt x="6542531" y="0"/>
                </a:lnTo>
                <a:lnTo>
                  <a:pt x="6542531" y="9144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" name="object 3"/>
          <p:cNvSpPr/>
          <p:nvPr/>
        </p:nvSpPr>
        <p:spPr>
          <a:xfrm>
            <a:off x="4189530" y="3869435"/>
            <a:ext cx="189902" cy="41275"/>
          </a:xfrm>
          <a:custGeom>
            <a:avLst/>
            <a:gdLst/>
            <a:ahLst/>
            <a:cxnLst/>
            <a:rect l="l" t="t" r="r" b="b"/>
            <a:pathLst>
              <a:path w="82550" h="41275">
                <a:moveTo>
                  <a:pt x="82295" y="39624"/>
                </a:moveTo>
                <a:lnTo>
                  <a:pt x="64007" y="6096"/>
                </a:lnTo>
                <a:lnTo>
                  <a:pt x="44195" y="0"/>
                </a:lnTo>
                <a:lnTo>
                  <a:pt x="38099" y="0"/>
                </a:lnTo>
                <a:lnTo>
                  <a:pt x="4571" y="21336"/>
                </a:lnTo>
                <a:lnTo>
                  <a:pt x="1523" y="33528"/>
                </a:lnTo>
                <a:lnTo>
                  <a:pt x="0" y="41148"/>
                </a:lnTo>
              </a:path>
            </a:pathLst>
          </a:custGeom>
          <a:ln w="9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grpSp>
        <p:nvGrpSpPr>
          <p:cNvPr id="4" name="object 4"/>
          <p:cNvGrpSpPr/>
          <p:nvPr/>
        </p:nvGrpSpPr>
        <p:grpSpPr>
          <a:xfrm>
            <a:off x="3810898" y="3864864"/>
            <a:ext cx="390030" cy="50800"/>
            <a:chOff x="1656588" y="3864864"/>
            <a:chExt cx="169545" cy="50800"/>
          </a:xfrm>
        </p:grpSpPr>
        <p:sp>
          <p:nvSpPr>
            <p:cNvPr id="5" name="object 5"/>
            <p:cNvSpPr/>
            <p:nvPr/>
          </p:nvSpPr>
          <p:spPr>
            <a:xfrm>
              <a:off x="1661160" y="3869436"/>
              <a:ext cx="81280" cy="41275"/>
            </a:xfrm>
            <a:custGeom>
              <a:avLst/>
              <a:gdLst/>
              <a:ahLst/>
              <a:cxnLst/>
              <a:rect l="l" t="t" r="r" b="b"/>
              <a:pathLst>
                <a:path w="81280" h="41275">
                  <a:moveTo>
                    <a:pt x="80772" y="39624"/>
                  </a:moveTo>
                  <a:lnTo>
                    <a:pt x="80772" y="33528"/>
                  </a:lnTo>
                  <a:lnTo>
                    <a:pt x="79248" y="27432"/>
                  </a:lnTo>
                  <a:lnTo>
                    <a:pt x="44196" y="0"/>
                  </a:lnTo>
                  <a:lnTo>
                    <a:pt x="36576" y="0"/>
                  </a:lnTo>
                  <a:lnTo>
                    <a:pt x="4572" y="21336"/>
                  </a:lnTo>
                  <a:lnTo>
                    <a:pt x="0" y="33528"/>
                  </a:lnTo>
                  <a:lnTo>
                    <a:pt x="0" y="41148"/>
                  </a:lnTo>
                </a:path>
              </a:pathLst>
            </a:custGeom>
            <a:ln w="9144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" name="object 6"/>
            <p:cNvSpPr/>
            <p:nvPr/>
          </p:nvSpPr>
          <p:spPr>
            <a:xfrm>
              <a:off x="1741931" y="3869436"/>
              <a:ext cx="79375" cy="41275"/>
            </a:xfrm>
            <a:custGeom>
              <a:avLst/>
              <a:gdLst/>
              <a:ahLst/>
              <a:cxnLst/>
              <a:rect l="l" t="t" r="r" b="b"/>
              <a:pathLst>
                <a:path w="79375" h="41275">
                  <a:moveTo>
                    <a:pt x="79248" y="39624"/>
                  </a:moveTo>
                  <a:lnTo>
                    <a:pt x="79248" y="33528"/>
                  </a:lnTo>
                  <a:lnTo>
                    <a:pt x="77724" y="27432"/>
                  </a:lnTo>
                  <a:lnTo>
                    <a:pt x="48768" y="1524"/>
                  </a:lnTo>
                  <a:lnTo>
                    <a:pt x="42672" y="0"/>
                  </a:lnTo>
                  <a:lnTo>
                    <a:pt x="38100" y="0"/>
                  </a:lnTo>
                  <a:lnTo>
                    <a:pt x="30480" y="1524"/>
                  </a:lnTo>
                  <a:lnTo>
                    <a:pt x="1524" y="33528"/>
                  </a:lnTo>
                  <a:lnTo>
                    <a:pt x="0" y="41148"/>
                  </a:lnTo>
                </a:path>
              </a:pathLst>
            </a:custGeom>
            <a:ln w="9144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7" name="object 7"/>
          <p:cNvGrpSpPr/>
          <p:nvPr/>
        </p:nvGrpSpPr>
        <p:grpSpPr>
          <a:xfrm>
            <a:off x="4368332" y="3864864"/>
            <a:ext cx="207432" cy="59690"/>
            <a:chOff x="1898904" y="3864864"/>
            <a:chExt cx="90170" cy="59690"/>
          </a:xfrm>
        </p:grpSpPr>
        <p:sp>
          <p:nvSpPr>
            <p:cNvPr id="8" name="object 8"/>
            <p:cNvSpPr/>
            <p:nvPr/>
          </p:nvSpPr>
          <p:spPr>
            <a:xfrm>
              <a:off x="1903476" y="3869436"/>
              <a:ext cx="81280" cy="41275"/>
            </a:xfrm>
            <a:custGeom>
              <a:avLst/>
              <a:gdLst/>
              <a:ahLst/>
              <a:cxnLst/>
              <a:rect l="l" t="t" r="r" b="b"/>
              <a:pathLst>
                <a:path w="81280" h="41275">
                  <a:moveTo>
                    <a:pt x="80772" y="39624"/>
                  </a:moveTo>
                  <a:lnTo>
                    <a:pt x="80772" y="33528"/>
                  </a:lnTo>
                  <a:lnTo>
                    <a:pt x="77724" y="27432"/>
                  </a:lnTo>
                  <a:lnTo>
                    <a:pt x="76200" y="21336"/>
                  </a:lnTo>
                  <a:lnTo>
                    <a:pt x="42672" y="0"/>
                  </a:lnTo>
                  <a:lnTo>
                    <a:pt x="36576" y="0"/>
                  </a:lnTo>
                  <a:lnTo>
                    <a:pt x="1524" y="27432"/>
                  </a:lnTo>
                  <a:lnTo>
                    <a:pt x="0" y="33528"/>
                  </a:lnTo>
                  <a:lnTo>
                    <a:pt x="0" y="41148"/>
                  </a:lnTo>
                </a:path>
              </a:pathLst>
            </a:custGeom>
            <a:ln w="9144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" name="object 9"/>
            <p:cNvSpPr/>
            <p:nvPr/>
          </p:nvSpPr>
          <p:spPr>
            <a:xfrm>
              <a:off x="1898904" y="3916680"/>
              <a:ext cx="90170" cy="0"/>
            </a:xfrm>
            <a:custGeom>
              <a:avLst/>
              <a:gdLst/>
              <a:ahLst/>
              <a:cxnLst/>
              <a:rect l="l" t="t" r="r" b="b"/>
              <a:pathLst>
                <a:path w="90169">
                  <a:moveTo>
                    <a:pt x="80772" y="0"/>
                  </a:moveTo>
                  <a:lnTo>
                    <a:pt x="89916" y="0"/>
                  </a:lnTo>
                </a:path>
                <a:path w="90169">
                  <a:moveTo>
                    <a:pt x="0" y="0"/>
                  </a:moveTo>
                  <a:lnTo>
                    <a:pt x="9144" y="0"/>
                  </a:lnTo>
                </a:path>
              </a:pathLst>
            </a:custGeom>
            <a:ln w="1524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10" name="object 10"/>
          <p:cNvSpPr/>
          <p:nvPr/>
        </p:nvSpPr>
        <p:spPr>
          <a:xfrm>
            <a:off x="4189530" y="3909059"/>
            <a:ext cx="0" cy="15240"/>
          </a:xfrm>
          <a:custGeom>
            <a:avLst/>
            <a:gdLst/>
            <a:ahLst/>
            <a:cxnLst/>
            <a:rect l="l" t="t" r="r" b="b"/>
            <a:pathLst>
              <a:path h="15239">
                <a:moveTo>
                  <a:pt x="-4572" y="7620"/>
                </a:moveTo>
                <a:lnTo>
                  <a:pt x="4572" y="7620"/>
                </a:lnTo>
              </a:path>
            </a:pathLst>
          </a:custGeom>
          <a:ln w="1524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" name="object 11"/>
          <p:cNvSpPr/>
          <p:nvPr/>
        </p:nvSpPr>
        <p:spPr>
          <a:xfrm>
            <a:off x="4007226" y="3909059"/>
            <a:ext cx="0" cy="15240"/>
          </a:xfrm>
          <a:custGeom>
            <a:avLst/>
            <a:gdLst/>
            <a:ahLst/>
            <a:cxnLst/>
            <a:rect l="l" t="t" r="r" b="b"/>
            <a:pathLst>
              <a:path h="15239">
                <a:moveTo>
                  <a:pt x="-4572" y="7620"/>
                </a:moveTo>
                <a:lnTo>
                  <a:pt x="4572" y="7620"/>
                </a:lnTo>
              </a:path>
            </a:pathLst>
          </a:custGeom>
          <a:ln w="1524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" name="object 12"/>
          <p:cNvSpPr/>
          <p:nvPr/>
        </p:nvSpPr>
        <p:spPr>
          <a:xfrm>
            <a:off x="3821415" y="3909059"/>
            <a:ext cx="0" cy="15240"/>
          </a:xfrm>
          <a:custGeom>
            <a:avLst/>
            <a:gdLst/>
            <a:ahLst/>
            <a:cxnLst/>
            <a:rect l="l" t="t" r="r" b="b"/>
            <a:pathLst>
              <a:path h="15239">
                <a:moveTo>
                  <a:pt x="-4572" y="7620"/>
                </a:moveTo>
                <a:lnTo>
                  <a:pt x="4572" y="7620"/>
                </a:lnTo>
              </a:path>
            </a:pathLst>
          </a:custGeom>
          <a:ln w="1524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" name="object 13"/>
          <p:cNvSpPr/>
          <p:nvPr/>
        </p:nvSpPr>
        <p:spPr>
          <a:xfrm>
            <a:off x="4189530" y="3697224"/>
            <a:ext cx="186981" cy="40005"/>
          </a:xfrm>
          <a:custGeom>
            <a:avLst/>
            <a:gdLst/>
            <a:ahLst/>
            <a:cxnLst/>
            <a:rect l="l" t="t" r="r" b="b"/>
            <a:pathLst>
              <a:path w="81280" h="40004">
                <a:moveTo>
                  <a:pt x="80772" y="39624"/>
                </a:moveTo>
                <a:lnTo>
                  <a:pt x="80772" y="33528"/>
                </a:lnTo>
                <a:lnTo>
                  <a:pt x="79248" y="27432"/>
                </a:lnTo>
                <a:lnTo>
                  <a:pt x="50292" y="0"/>
                </a:lnTo>
                <a:lnTo>
                  <a:pt x="30480" y="0"/>
                </a:lnTo>
                <a:lnTo>
                  <a:pt x="18288" y="6096"/>
                </a:lnTo>
                <a:lnTo>
                  <a:pt x="9144" y="15240"/>
                </a:lnTo>
                <a:lnTo>
                  <a:pt x="4572" y="21336"/>
                </a:lnTo>
                <a:lnTo>
                  <a:pt x="3048" y="27432"/>
                </a:lnTo>
                <a:lnTo>
                  <a:pt x="0" y="39624"/>
                </a:lnTo>
              </a:path>
            </a:pathLst>
          </a:custGeom>
          <a:ln w="9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grpSp>
        <p:nvGrpSpPr>
          <p:cNvPr id="14" name="object 14"/>
          <p:cNvGrpSpPr/>
          <p:nvPr/>
        </p:nvGrpSpPr>
        <p:grpSpPr>
          <a:xfrm>
            <a:off x="3810898" y="3692653"/>
            <a:ext cx="390030" cy="48895"/>
            <a:chOff x="1656588" y="3692652"/>
            <a:chExt cx="169545" cy="48895"/>
          </a:xfrm>
        </p:grpSpPr>
        <p:sp>
          <p:nvSpPr>
            <p:cNvPr id="15" name="object 15"/>
            <p:cNvSpPr/>
            <p:nvPr/>
          </p:nvSpPr>
          <p:spPr>
            <a:xfrm>
              <a:off x="1661160" y="3697224"/>
              <a:ext cx="81280" cy="40005"/>
            </a:xfrm>
            <a:custGeom>
              <a:avLst/>
              <a:gdLst/>
              <a:ahLst/>
              <a:cxnLst/>
              <a:rect l="l" t="t" r="r" b="b"/>
              <a:pathLst>
                <a:path w="81280" h="40004">
                  <a:moveTo>
                    <a:pt x="80772" y="39624"/>
                  </a:moveTo>
                  <a:lnTo>
                    <a:pt x="80772" y="33528"/>
                  </a:lnTo>
                  <a:lnTo>
                    <a:pt x="77724" y="27432"/>
                  </a:lnTo>
                  <a:lnTo>
                    <a:pt x="76200" y="19812"/>
                  </a:lnTo>
                  <a:lnTo>
                    <a:pt x="62484" y="6096"/>
                  </a:lnTo>
                  <a:lnTo>
                    <a:pt x="50292" y="0"/>
                  </a:lnTo>
                  <a:lnTo>
                    <a:pt x="30480" y="0"/>
                  </a:lnTo>
                  <a:lnTo>
                    <a:pt x="1524" y="27432"/>
                  </a:lnTo>
                  <a:lnTo>
                    <a:pt x="0" y="33528"/>
                  </a:lnTo>
                  <a:lnTo>
                    <a:pt x="0" y="39624"/>
                  </a:lnTo>
                </a:path>
              </a:pathLst>
            </a:custGeom>
            <a:ln w="9144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6" name="object 16"/>
            <p:cNvSpPr/>
            <p:nvPr/>
          </p:nvSpPr>
          <p:spPr>
            <a:xfrm>
              <a:off x="1741931" y="3697224"/>
              <a:ext cx="79375" cy="40005"/>
            </a:xfrm>
            <a:custGeom>
              <a:avLst/>
              <a:gdLst/>
              <a:ahLst/>
              <a:cxnLst/>
              <a:rect l="l" t="t" r="r" b="b"/>
              <a:pathLst>
                <a:path w="79375" h="40004">
                  <a:moveTo>
                    <a:pt x="79248" y="39624"/>
                  </a:moveTo>
                  <a:lnTo>
                    <a:pt x="79248" y="33528"/>
                  </a:lnTo>
                  <a:lnTo>
                    <a:pt x="77724" y="27432"/>
                  </a:lnTo>
                  <a:lnTo>
                    <a:pt x="74676" y="19812"/>
                  </a:lnTo>
                  <a:lnTo>
                    <a:pt x="60960" y="6096"/>
                  </a:lnTo>
                  <a:lnTo>
                    <a:pt x="48768" y="0"/>
                  </a:lnTo>
                  <a:lnTo>
                    <a:pt x="30480" y="0"/>
                  </a:lnTo>
                  <a:lnTo>
                    <a:pt x="1524" y="27432"/>
                  </a:lnTo>
                  <a:lnTo>
                    <a:pt x="0" y="33528"/>
                  </a:lnTo>
                  <a:lnTo>
                    <a:pt x="0" y="39624"/>
                  </a:lnTo>
                </a:path>
              </a:pathLst>
            </a:custGeom>
            <a:ln w="9144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17" name="object 17"/>
          <p:cNvGrpSpPr/>
          <p:nvPr/>
        </p:nvGrpSpPr>
        <p:grpSpPr>
          <a:xfrm>
            <a:off x="4364824" y="3692652"/>
            <a:ext cx="210353" cy="59690"/>
            <a:chOff x="1897379" y="3692652"/>
            <a:chExt cx="91440" cy="59690"/>
          </a:xfrm>
        </p:grpSpPr>
        <p:sp>
          <p:nvSpPr>
            <p:cNvPr id="18" name="object 18"/>
            <p:cNvSpPr/>
            <p:nvPr/>
          </p:nvSpPr>
          <p:spPr>
            <a:xfrm>
              <a:off x="1901952" y="3697224"/>
              <a:ext cx="82550" cy="40005"/>
            </a:xfrm>
            <a:custGeom>
              <a:avLst/>
              <a:gdLst/>
              <a:ahLst/>
              <a:cxnLst/>
              <a:rect l="l" t="t" r="r" b="b"/>
              <a:pathLst>
                <a:path w="82550" h="40004">
                  <a:moveTo>
                    <a:pt x="82295" y="39624"/>
                  </a:moveTo>
                  <a:lnTo>
                    <a:pt x="64007" y="6096"/>
                  </a:lnTo>
                  <a:lnTo>
                    <a:pt x="56387" y="3048"/>
                  </a:lnTo>
                  <a:lnTo>
                    <a:pt x="50291" y="0"/>
                  </a:lnTo>
                  <a:lnTo>
                    <a:pt x="30479" y="0"/>
                  </a:lnTo>
                  <a:lnTo>
                    <a:pt x="18287" y="6096"/>
                  </a:lnTo>
                  <a:lnTo>
                    <a:pt x="9143" y="15240"/>
                  </a:lnTo>
                  <a:lnTo>
                    <a:pt x="4571" y="21336"/>
                  </a:lnTo>
                  <a:lnTo>
                    <a:pt x="3047" y="27432"/>
                  </a:lnTo>
                  <a:lnTo>
                    <a:pt x="0" y="39624"/>
                  </a:lnTo>
                </a:path>
              </a:pathLst>
            </a:custGeom>
            <a:ln w="9144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9" name="object 19"/>
            <p:cNvSpPr/>
            <p:nvPr/>
          </p:nvSpPr>
          <p:spPr>
            <a:xfrm>
              <a:off x="1897379" y="3744468"/>
              <a:ext cx="91440" cy="0"/>
            </a:xfrm>
            <a:custGeom>
              <a:avLst/>
              <a:gdLst/>
              <a:ahLst/>
              <a:cxnLst/>
              <a:rect l="l" t="t" r="r" b="b"/>
              <a:pathLst>
                <a:path w="91439">
                  <a:moveTo>
                    <a:pt x="82296" y="0"/>
                  </a:moveTo>
                  <a:lnTo>
                    <a:pt x="91440" y="0"/>
                  </a:lnTo>
                </a:path>
                <a:path w="91439">
                  <a:moveTo>
                    <a:pt x="0" y="0"/>
                  </a:moveTo>
                  <a:lnTo>
                    <a:pt x="9144" y="0"/>
                  </a:lnTo>
                </a:path>
              </a:pathLst>
            </a:custGeom>
            <a:ln w="1524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20" name="object 20"/>
          <p:cNvSpPr/>
          <p:nvPr/>
        </p:nvSpPr>
        <p:spPr>
          <a:xfrm>
            <a:off x="4189530" y="3736847"/>
            <a:ext cx="0" cy="15240"/>
          </a:xfrm>
          <a:custGeom>
            <a:avLst/>
            <a:gdLst/>
            <a:ahLst/>
            <a:cxnLst/>
            <a:rect l="l" t="t" r="r" b="b"/>
            <a:pathLst>
              <a:path h="15239">
                <a:moveTo>
                  <a:pt x="-4572" y="7620"/>
                </a:moveTo>
                <a:lnTo>
                  <a:pt x="4572" y="7620"/>
                </a:lnTo>
              </a:path>
            </a:pathLst>
          </a:custGeom>
          <a:ln w="1524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" name="object 21"/>
          <p:cNvSpPr/>
          <p:nvPr/>
        </p:nvSpPr>
        <p:spPr>
          <a:xfrm>
            <a:off x="4007226" y="3736847"/>
            <a:ext cx="0" cy="15240"/>
          </a:xfrm>
          <a:custGeom>
            <a:avLst/>
            <a:gdLst/>
            <a:ahLst/>
            <a:cxnLst/>
            <a:rect l="l" t="t" r="r" b="b"/>
            <a:pathLst>
              <a:path h="15239">
                <a:moveTo>
                  <a:pt x="-4572" y="7620"/>
                </a:moveTo>
                <a:lnTo>
                  <a:pt x="4572" y="7620"/>
                </a:lnTo>
              </a:path>
            </a:pathLst>
          </a:custGeom>
          <a:ln w="1524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2" name="object 22"/>
          <p:cNvSpPr/>
          <p:nvPr/>
        </p:nvSpPr>
        <p:spPr>
          <a:xfrm>
            <a:off x="3821415" y="3736847"/>
            <a:ext cx="0" cy="15240"/>
          </a:xfrm>
          <a:custGeom>
            <a:avLst/>
            <a:gdLst/>
            <a:ahLst/>
            <a:cxnLst/>
            <a:rect l="l" t="t" r="r" b="b"/>
            <a:pathLst>
              <a:path h="15239">
                <a:moveTo>
                  <a:pt x="-4572" y="7620"/>
                </a:moveTo>
                <a:lnTo>
                  <a:pt x="4572" y="7620"/>
                </a:lnTo>
              </a:path>
            </a:pathLst>
          </a:custGeom>
          <a:ln w="1524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3" name="object 23"/>
          <p:cNvSpPr/>
          <p:nvPr/>
        </p:nvSpPr>
        <p:spPr>
          <a:xfrm>
            <a:off x="4189530" y="3521965"/>
            <a:ext cx="186981" cy="40005"/>
          </a:xfrm>
          <a:custGeom>
            <a:avLst/>
            <a:gdLst/>
            <a:ahLst/>
            <a:cxnLst/>
            <a:rect l="l" t="t" r="r" b="b"/>
            <a:pathLst>
              <a:path w="81280" h="40004">
                <a:moveTo>
                  <a:pt x="80772" y="39623"/>
                </a:moveTo>
                <a:lnTo>
                  <a:pt x="80772" y="33527"/>
                </a:lnTo>
                <a:lnTo>
                  <a:pt x="79248" y="27431"/>
                </a:lnTo>
                <a:lnTo>
                  <a:pt x="50292" y="0"/>
                </a:lnTo>
                <a:lnTo>
                  <a:pt x="30480" y="0"/>
                </a:lnTo>
                <a:lnTo>
                  <a:pt x="18288" y="6095"/>
                </a:lnTo>
                <a:lnTo>
                  <a:pt x="9144" y="15239"/>
                </a:lnTo>
                <a:lnTo>
                  <a:pt x="4572" y="21335"/>
                </a:lnTo>
                <a:lnTo>
                  <a:pt x="0" y="39623"/>
                </a:lnTo>
              </a:path>
            </a:pathLst>
          </a:custGeom>
          <a:ln w="9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grpSp>
        <p:nvGrpSpPr>
          <p:cNvPr id="24" name="object 24"/>
          <p:cNvGrpSpPr/>
          <p:nvPr/>
        </p:nvGrpSpPr>
        <p:grpSpPr>
          <a:xfrm>
            <a:off x="3810898" y="3517393"/>
            <a:ext cx="390030" cy="48895"/>
            <a:chOff x="1656588" y="3517392"/>
            <a:chExt cx="169545" cy="48895"/>
          </a:xfrm>
        </p:grpSpPr>
        <p:sp>
          <p:nvSpPr>
            <p:cNvPr id="25" name="object 25"/>
            <p:cNvSpPr/>
            <p:nvPr/>
          </p:nvSpPr>
          <p:spPr>
            <a:xfrm>
              <a:off x="1661160" y="3521964"/>
              <a:ext cx="81280" cy="40005"/>
            </a:xfrm>
            <a:custGeom>
              <a:avLst/>
              <a:gdLst/>
              <a:ahLst/>
              <a:cxnLst/>
              <a:rect l="l" t="t" r="r" b="b"/>
              <a:pathLst>
                <a:path w="81280" h="40004">
                  <a:moveTo>
                    <a:pt x="80772" y="39623"/>
                  </a:moveTo>
                  <a:lnTo>
                    <a:pt x="80772" y="33527"/>
                  </a:lnTo>
                  <a:lnTo>
                    <a:pt x="77724" y="27431"/>
                  </a:lnTo>
                  <a:lnTo>
                    <a:pt x="76200" y="19811"/>
                  </a:lnTo>
                  <a:lnTo>
                    <a:pt x="62484" y="6095"/>
                  </a:lnTo>
                  <a:lnTo>
                    <a:pt x="50292" y="0"/>
                  </a:lnTo>
                  <a:lnTo>
                    <a:pt x="30480" y="0"/>
                  </a:lnTo>
                  <a:lnTo>
                    <a:pt x="1524" y="27431"/>
                  </a:lnTo>
                  <a:lnTo>
                    <a:pt x="0" y="33527"/>
                  </a:lnTo>
                  <a:lnTo>
                    <a:pt x="0" y="39623"/>
                  </a:lnTo>
                </a:path>
              </a:pathLst>
            </a:custGeom>
            <a:ln w="9144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6" name="object 26"/>
            <p:cNvSpPr/>
            <p:nvPr/>
          </p:nvSpPr>
          <p:spPr>
            <a:xfrm>
              <a:off x="1741931" y="3521964"/>
              <a:ext cx="79375" cy="40005"/>
            </a:xfrm>
            <a:custGeom>
              <a:avLst/>
              <a:gdLst/>
              <a:ahLst/>
              <a:cxnLst/>
              <a:rect l="l" t="t" r="r" b="b"/>
              <a:pathLst>
                <a:path w="79375" h="40004">
                  <a:moveTo>
                    <a:pt x="79248" y="39623"/>
                  </a:moveTo>
                  <a:lnTo>
                    <a:pt x="79248" y="33527"/>
                  </a:lnTo>
                  <a:lnTo>
                    <a:pt x="77724" y="27431"/>
                  </a:lnTo>
                  <a:lnTo>
                    <a:pt x="74676" y="19811"/>
                  </a:lnTo>
                  <a:lnTo>
                    <a:pt x="60960" y="6095"/>
                  </a:lnTo>
                  <a:lnTo>
                    <a:pt x="48768" y="0"/>
                  </a:lnTo>
                  <a:lnTo>
                    <a:pt x="30480" y="0"/>
                  </a:lnTo>
                  <a:lnTo>
                    <a:pt x="1524" y="27431"/>
                  </a:lnTo>
                  <a:lnTo>
                    <a:pt x="0" y="33527"/>
                  </a:lnTo>
                  <a:lnTo>
                    <a:pt x="0" y="39623"/>
                  </a:lnTo>
                </a:path>
              </a:pathLst>
            </a:custGeom>
            <a:ln w="9144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27" name="object 27"/>
          <p:cNvGrpSpPr/>
          <p:nvPr/>
        </p:nvGrpSpPr>
        <p:grpSpPr>
          <a:xfrm>
            <a:off x="4364824" y="3517392"/>
            <a:ext cx="210353" cy="59690"/>
            <a:chOff x="1897379" y="3517392"/>
            <a:chExt cx="91440" cy="59690"/>
          </a:xfrm>
        </p:grpSpPr>
        <p:sp>
          <p:nvSpPr>
            <p:cNvPr id="28" name="object 28"/>
            <p:cNvSpPr/>
            <p:nvPr/>
          </p:nvSpPr>
          <p:spPr>
            <a:xfrm>
              <a:off x="1901952" y="3521964"/>
              <a:ext cx="82550" cy="40005"/>
            </a:xfrm>
            <a:custGeom>
              <a:avLst/>
              <a:gdLst/>
              <a:ahLst/>
              <a:cxnLst/>
              <a:rect l="l" t="t" r="r" b="b"/>
              <a:pathLst>
                <a:path w="82550" h="40004">
                  <a:moveTo>
                    <a:pt x="82295" y="39623"/>
                  </a:moveTo>
                  <a:lnTo>
                    <a:pt x="80771" y="33527"/>
                  </a:lnTo>
                  <a:lnTo>
                    <a:pt x="79247" y="27431"/>
                  </a:lnTo>
                  <a:lnTo>
                    <a:pt x="76199" y="19811"/>
                  </a:lnTo>
                  <a:lnTo>
                    <a:pt x="73151" y="15239"/>
                  </a:lnTo>
                  <a:lnTo>
                    <a:pt x="64007" y="6095"/>
                  </a:lnTo>
                  <a:lnTo>
                    <a:pt x="56387" y="3047"/>
                  </a:lnTo>
                  <a:lnTo>
                    <a:pt x="50291" y="0"/>
                  </a:lnTo>
                  <a:lnTo>
                    <a:pt x="30479" y="0"/>
                  </a:lnTo>
                  <a:lnTo>
                    <a:pt x="18287" y="6095"/>
                  </a:lnTo>
                  <a:lnTo>
                    <a:pt x="9143" y="15239"/>
                  </a:lnTo>
                  <a:lnTo>
                    <a:pt x="4571" y="21335"/>
                  </a:lnTo>
                  <a:lnTo>
                    <a:pt x="0" y="39623"/>
                  </a:lnTo>
                </a:path>
              </a:pathLst>
            </a:custGeom>
            <a:ln w="9144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9" name="object 29"/>
            <p:cNvSpPr/>
            <p:nvPr/>
          </p:nvSpPr>
          <p:spPr>
            <a:xfrm>
              <a:off x="1897379" y="3569208"/>
              <a:ext cx="91440" cy="0"/>
            </a:xfrm>
            <a:custGeom>
              <a:avLst/>
              <a:gdLst/>
              <a:ahLst/>
              <a:cxnLst/>
              <a:rect l="l" t="t" r="r" b="b"/>
              <a:pathLst>
                <a:path w="91439">
                  <a:moveTo>
                    <a:pt x="82296" y="0"/>
                  </a:moveTo>
                  <a:lnTo>
                    <a:pt x="91440" y="0"/>
                  </a:lnTo>
                </a:path>
                <a:path w="91439">
                  <a:moveTo>
                    <a:pt x="0" y="0"/>
                  </a:moveTo>
                  <a:lnTo>
                    <a:pt x="9144" y="0"/>
                  </a:lnTo>
                </a:path>
              </a:pathLst>
            </a:custGeom>
            <a:ln w="15239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30" name="object 30"/>
          <p:cNvSpPr/>
          <p:nvPr/>
        </p:nvSpPr>
        <p:spPr>
          <a:xfrm>
            <a:off x="4189530" y="3561588"/>
            <a:ext cx="0" cy="15240"/>
          </a:xfrm>
          <a:custGeom>
            <a:avLst/>
            <a:gdLst/>
            <a:ahLst/>
            <a:cxnLst/>
            <a:rect l="l" t="t" r="r" b="b"/>
            <a:pathLst>
              <a:path h="15239">
                <a:moveTo>
                  <a:pt x="-4572" y="7619"/>
                </a:moveTo>
                <a:lnTo>
                  <a:pt x="4572" y="7619"/>
                </a:lnTo>
              </a:path>
            </a:pathLst>
          </a:custGeom>
          <a:ln w="15239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1" name="object 31"/>
          <p:cNvSpPr/>
          <p:nvPr/>
        </p:nvSpPr>
        <p:spPr>
          <a:xfrm>
            <a:off x="4007226" y="3561588"/>
            <a:ext cx="0" cy="15240"/>
          </a:xfrm>
          <a:custGeom>
            <a:avLst/>
            <a:gdLst/>
            <a:ahLst/>
            <a:cxnLst/>
            <a:rect l="l" t="t" r="r" b="b"/>
            <a:pathLst>
              <a:path h="15239">
                <a:moveTo>
                  <a:pt x="-4572" y="7619"/>
                </a:moveTo>
                <a:lnTo>
                  <a:pt x="4572" y="7619"/>
                </a:lnTo>
              </a:path>
            </a:pathLst>
          </a:custGeom>
          <a:ln w="15239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2" name="object 32"/>
          <p:cNvSpPr/>
          <p:nvPr/>
        </p:nvSpPr>
        <p:spPr>
          <a:xfrm>
            <a:off x="3821415" y="3561588"/>
            <a:ext cx="0" cy="15240"/>
          </a:xfrm>
          <a:custGeom>
            <a:avLst/>
            <a:gdLst/>
            <a:ahLst/>
            <a:cxnLst/>
            <a:rect l="l" t="t" r="r" b="b"/>
            <a:pathLst>
              <a:path h="15239">
                <a:moveTo>
                  <a:pt x="-4572" y="7619"/>
                </a:moveTo>
                <a:lnTo>
                  <a:pt x="4572" y="7619"/>
                </a:lnTo>
              </a:path>
            </a:pathLst>
          </a:custGeom>
          <a:ln w="15239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grpSp>
        <p:nvGrpSpPr>
          <p:cNvPr id="33" name="object 33"/>
          <p:cNvGrpSpPr/>
          <p:nvPr/>
        </p:nvGrpSpPr>
        <p:grpSpPr>
          <a:xfrm>
            <a:off x="4564662" y="3890772"/>
            <a:ext cx="1490001" cy="53340"/>
            <a:chOff x="1984248" y="3890772"/>
            <a:chExt cx="647700" cy="53340"/>
          </a:xfrm>
        </p:grpSpPr>
        <p:sp>
          <p:nvSpPr>
            <p:cNvPr id="34" name="object 34"/>
            <p:cNvSpPr/>
            <p:nvPr/>
          </p:nvSpPr>
          <p:spPr>
            <a:xfrm>
              <a:off x="1984248" y="3925824"/>
              <a:ext cx="647700" cy="0"/>
            </a:xfrm>
            <a:custGeom>
              <a:avLst/>
              <a:gdLst/>
              <a:ahLst/>
              <a:cxnLst/>
              <a:rect l="l" t="t" r="r" b="b"/>
              <a:pathLst>
                <a:path w="647700">
                  <a:moveTo>
                    <a:pt x="0" y="0"/>
                  </a:moveTo>
                  <a:lnTo>
                    <a:pt x="647699" y="0"/>
                  </a:lnTo>
                </a:path>
              </a:pathLst>
            </a:custGeom>
            <a:ln w="9144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5" name="object 35"/>
            <p:cNvSpPr/>
            <p:nvPr/>
          </p:nvSpPr>
          <p:spPr>
            <a:xfrm>
              <a:off x="2348483" y="3895344"/>
              <a:ext cx="70485" cy="36830"/>
            </a:xfrm>
            <a:custGeom>
              <a:avLst/>
              <a:gdLst/>
              <a:ahLst/>
              <a:cxnLst/>
              <a:rect l="l" t="t" r="r" b="b"/>
              <a:pathLst>
                <a:path w="70485" h="36829">
                  <a:moveTo>
                    <a:pt x="70104" y="35051"/>
                  </a:moveTo>
                  <a:lnTo>
                    <a:pt x="70104" y="30479"/>
                  </a:lnTo>
                  <a:lnTo>
                    <a:pt x="68580" y="25907"/>
                  </a:lnTo>
                  <a:lnTo>
                    <a:pt x="67056" y="19811"/>
                  </a:lnTo>
                  <a:lnTo>
                    <a:pt x="64008" y="15239"/>
                  </a:lnTo>
                  <a:lnTo>
                    <a:pt x="54864" y="6095"/>
                  </a:lnTo>
                  <a:lnTo>
                    <a:pt x="50292" y="3047"/>
                  </a:lnTo>
                  <a:lnTo>
                    <a:pt x="38100" y="0"/>
                  </a:lnTo>
                  <a:lnTo>
                    <a:pt x="33528" y="0"/>
                  </a:lnTo>
                  <a:lnTo>
                    <a:pt x="3048" y="25907"/>
                  </a:lnTo>
                  <a:lnTo>
                    <a:pt x="1524" y="30479"/>
                  </a:lnTo>
                  <a:lnTo>
                    <a:pt x="0" y="36575"/>
                  </a:lnTo>
                </a:path>
              </a:pathLst>
            </a:custGeom>
            <a:ln w="9144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6" name="object 36"/>
            <p:cNvSpPr/>
            <p:nvPr/>
          </p:nvSpPr>
          <p:spPr>
            <a:xfrm>
              <a:off x="2418587" y="3895344"/>
              <a:ext cx="70485" cy="36830"/>
            </a:xfrm>
            <a:custGeom>
              <a:avLst/>
              <a:gdLst/>
              <a:ahLst/>
              <a:cxnLst/>
              <a:rect l="l" t="t" r="r" b="b"/>
              <a:pathLst>
                <a:path w="70485" h="36829">
                  <a:moveTo>
                    <a:pt x="70104" y="35051"/>
                  </a:moveTo>
                  <a:lnTo>
                    <a:pt x="68580" y="30479"/>
                  </a:lnTo>
                  <a:lnTo>
                    <a:pt x="67056" y="25907"/>
                  </a:lnTo>
                  <a:lnTo>
                    <a:pt x="65532" y="19811"/>
                  </a:lnTo>
                  <a:lnTo>
                    <a:pt x="62484" y="15239"/>
                  </a:lnTo>
                  <a:lnTo>
                    <a:pt x="53340" y="6095"/>
                  </a:lnTo>
                  <a:lnTo>
                    <a:pt x="48768" y="3047"/>
                  </a:lnTo>
                  <a:lnTo>
                    <a:pt x="36576" y="0"/>
                  </a:lnTo>
                  <a:lnTo>
                    <a:pt x="32004" y="0"/>
                  </a:lnTo>
                  <a:lnTo>
                    <a:pt x="3048" y="25907"/>
                  </a:lnTo>
                  <a:lnTo>
                    <a:pt x="1524" y="30479"/>
                  </a:lnTo>
                  <a:lnTo>
                    <a:pt x="0" y="36575"/>
                  </a:lnTo>
                </a:path>
              </a:pathLst>
            </a:custGeom>
            <a:ln w="9144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7" name="object 37"/>
            <p:cNvSpPr/>
            <p:nvPr/>
          </p:nvSpPr>
          <p:spPr>
            <a:xfrm>
              <a:off x="2343911" y="3937254"/>
              <a:ext cx="149860" cy="0"/>
            </a:xfrm>
            <a:custGeom>
              <a:avLst/>
              <a:gdLst/>
              <a:ahLst/>
              <a:cxnLst/>
              <a:rect l="l" t="t" r="r" b="b"/>
              <a:pathLst>
                <a:path w="149860">
                  <a:moveTo>
                    <a:pt x="140208" y="0"/>
                  </a:moveTo>
                  <a:lnTo>
                    <a:pt x="149352" y="0"/>
                  </a:lnTo>
                </a:path>
                <a:path w="149860">
                  <a:moveTo>
                    <a:pt x="70103" y="0"/>
                  </a:moveTo>
                  <a:lnTo>
                    <a:pt x="79248" y="0"/>
                  </a:lnTo>
                </a:path>
                <a:path w="149860">
                  <a:moveTo>
                    <a:pt x="0" y="0"/>
                  </a:moveTo>
                  <a:lnTo>
                    <a:pt x="9144" y="0"/>
                  </a:lnTo>
                </a:path>
              </a:pathLst>
            </a:custGeom>
            <a:ln w="1371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38" name="object 38"/>
          <p:cNvSpPr/>
          <p:nvPr/>
        </p:nvSpPr>
        <p:spPr>
          <a:xfrm>
            <a:off x="6461347" y="3916679"/>
            <a:ext cx="239567" cy="195580"/>
          </a:xfrm>
          <a:custGeom>
            <a:avLst/>
            <a:gdLst/>
            <a:ahLst/>
            <a:cxnLst/>
            <a:rect l="l" t="t" r="r" b="b"/>
            <a:pathLst>
              <a:path w="104139" h="195579">
                <a:moveTo>
                  <a:pt x="51816" y="129539"/>
                </a:moveTo>
                <a:lnTo>
                  <a:pt x="51816" y="0"/>
                </a:lnTo>
              </a:path>
              <a:path w="104139" h="195579">
                <a:moveTo>
                  <a:pt x="12191" y="161543"/>
                </a:moveTo>
                <a:lnTo>
                  <a:pt x="89916" y="161543"/>
                </a:lnTo>
              </a:path>
              <a:path w="104139" h="195579">
                <a:moveTo>
                  <a:pt x="25908" y="195071"/>
                </a:moveTo>
                <a:lnTo>
                  <a:pt x="77724" y="195071"/>
                </a:lnTo>
              </a:path>
              <a:path w="104139" h="195579">
                <a:moveTo>
                  <a:pt x="0" y="129539"/>
                </a:moveTo>
                <a:lnTo>
                  <a:pt x="103632" y="129539"/>
                </a:lnTo>
              </a:path>
            </a:pathLst>
          </a:custGeom>
          <a:ln w="9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9" name="object 39"/>
          <p:cNvSpPr/>
          <p:nvPr/>
        </p:nvSpPr>
        <p:spPr>
          <a:xfrm>
            <a:off x="6054663" y="3339084"/>
            <a:ext cx="277549" cy="120650"/>
          </a:xfrm>
          <a:custGeom>
            <a:avLst/>
            <a:gdLst/>
            <a:ahLst/>
            <a:cxnLst/>
            <a:rect l="l" t="t" r="r" b="b"/>
            <a:pathLst>
              <a:path w="120650" h="120650">
                <a:moveTo>
                  <a:pt x="0" y="60959"/>
                </a:moveTo>
                <a:lnTo>
                  <a:pt x="120395" y="120396"/>
                </a:lnTo>
                <a:lnTo>
                  <a:pt x="120395" y="0"/>
                </a:lnTo>
                <a:lnTo>
                  <a:pt x="0" y="60959"/>
                </a:lnTo>
                <a:close/>
              </a:path>
            </a:pathLst>
          </a:custGeom>
          <a:ln w="9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0" name="object 40"/>
          <p:cNvSpPr/>
          <p:nvPr/>
        </p:nvSpPr>
        <p:spPr>
          <a:xfrm>
            <a:off x="6468359" y="3276600"/>
            <a:ext cx="235186" cy="195580"/>
          </a:xfrm>
          <a:custGeom>
            <a:avLst/>
            <a:gdLst/>
            <a:ahLst/>
            <a:cxnLst/>
            <a:rect l="l" t="t" r="r" b="b"/>
            <a:pathLst>
              <a:path w="102235" h="195579">
                <a:moveTo>
                  <a:pt x="50291" y="129540"/>
                </a:moveTo>
                <a:lnTo>
                  <a:pt x="50291" y="0"/>
                </a:lnTo>
              </a:path>
              <a:path w="102235" h="195579">
                <a:moveTo>
                  <a:pt x="12191" y="161543"/>
                </a:moveTo>
                <a:lnTo>
                  <a:pt x="89916" y="161543"/>
                </a:lnTo>
              </a:path>
              <a:path w="102235" h="195579">
                <a:moveTo>
                  <a:pt x="25908" y="195072"/>
                </a:moveTo>
                <a:lnTo>
                  <a:pt x="76200" y="195072"/>
                </a:lnTo>
              </a:path>
              <a:path w="102235" h="195579">
                <a:moveTo>
                  <a:pt x="0" y="129540"/>
                </a:moveTo>
                <a:lnTo>
                  <a:pt x="102108" y="129540"/>
                </a:lnTo>
              </a:path>
              <a:path w="102235" h="195579">
                <a:moveTo>
                  <a:pt x="50291" y="53340"/>
                </a:moveTo>
                <a:lnTo>
                  <a:pt x="10667" y="92964"/>
                </a:lnTo>
              </a:path>
              <a:path w="102235" h="195579">
                <a:moveTo>
                  <a:pt x="50291" y="53340"/>
                </a:moveTo>
                <a:lnTo>
                  <a:pt x="88391" y="92964"/>
                </a:lnTo>
              </a:path>
            </a:pathLst>
          </a:custGeom>
          <a:ln w="9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1" name="object 41"/>
          <p:cNvSpPr/>
          <p:nvPr/>
        </p:nvSpPr>
        <p:spPr>
          <a:xfrm>
            <a:off x="6450829" y="3671315"/>
            <a:ext cx="94951" cy="82550"/>
          </a:xfrm>
          <a:custGeom>
            <a:avLst/>
            <a:gdLst/>
            <a:ahLst/>
            <a:cxnLst/>
            <a:rect l="l" t="t" r="r" b="b"/>
            <a:pathLst>
              <a:path w="41275" h="82550">
                <a:moveTo>
                  <a:pt x="41148" y="0"/>
                </a:moveTo>
                <a:lnTo>
                  <a:pt x="6096" y="18288"/>
                </a:lnTo>
                <a:lnTo>
                  <a:pt x="0" y="38100"/>
                </a:lnTo>
                <a:lnTo>
                  <a:pt x="0" y="44195"/>
                </a:lnTo>
                <a:lnTo>
                  <a:pt x="21336" y="77724"/>
                </a:lnTo>
                <a:lnTo>
                  <a:pt x="33528" y="80772"/>
                </a:lnTo>
                <a:lnTo>
                  <a:pt x="41148" y="82296"/>
                </a:lnTo>
              </a:path>
            </a:pathLst>
          </a:custGeom>
          <a:ln w="9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grpSp>
        <p:nvGrpSpPr>
          <p:cNvPr id="42" name="object 42"/>
          <p:cNvGrpSpPr/>
          <p:nvPr/>
        </p:nvGrpSpPr>
        <p:grpSpPr>
          <a:xfrm>
            <a:off x="6440310" y="3749040"/>
            <a:ext cx="116863" cy="170815"/>
            <a:chOff x="2799588" y="3749039"/>
            <a:chExt cx="50800" cy="170815"/>
          </a:xfrm>
        </p:grpSpPr>
        <p:sp>
          <p:nvSpPr>
            <p:cNvPr id="43" name="object 43"/>
            <p:cNvSpPr/>
            <p:nvPr/>
          </p:nvSpPr>
          <p:spPr>
            <a:xfrm>
              <a:off x="2804160" y="3834383"/>
              <a:ext cx="41275" cy="81280"/>
            </a:xfrm>
            <a:custGeom>
              <a:avLst/>
              <a:gdLst/>
              <a:ahLst/>
              <a:cxnLst/>
              <a:rect l="l" t="t" r="r" b="b"/>
              <a:pathLst>
                <a:path w="41275" h="81279">
                  <a:moveTo>
                    <a:pt x="41148" y="0"/>
                  </a:moveTo>
                  <a:lnTo>
                    <a:pt x="33528" y="0"/>
                  </a:lnTo>
                  <a:lnTo>
                    <a:pt x="27432" y="1524"/>
                  </a:lnTo>
                  <a:lnTo>
                    <a:pt x="0" y="36576"/>
                  </a:lnTo>
                  <a:lnTo>
                    <a:pt x="0" y="42672"/>
                  </a:lnTo>
                  <a:lnTo>
                    <a:pt x="21336" y="76200"/>
                  </a:lnTo>
                  <a:lnTo>
                    <a:pt x="27432" y="77724"/>
                  </a:lnTo>
                  <a:lnTo>
                    <a:pt x="33528" y="80772"/>
                  </a:lnTo>
                  <a:lnTo>
                    <a:pt x="41148" y="80772"/>
                  </a:lnTo>
                </a:path>
              </a:pathLst>
            </a:custGeom>
            <a:ln w="9144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4" name="object 44"/>
            <p:cNvSpPr/>
            <p:nvPr/>
          </p:nvSpPr>
          <p:spPr>
            <a:xfrm>
              <a:off x="2804160" y="3753611"/>
              <a:ext cx="41275" cy="81280"/>
            </a:xfrm>
            <a:custGeom>
              <a:avLst/>
              <a:gdLst/>
              <a:ahLst/>
              <a:cxnLst/>
              <a:rect l="l" t="t" r="r" b="b"/>
              <a:pathLst>
                <a:path w="41275" h="81279">
                  <a:moveTo>
                    <a:pt x="41148" y="0"/>
                  </a:moveTo>
                  <a:lnTo>
                    <a:pt x="33528" y="0"/>
                  </a:lnTo>
                  <a:lnTo>
                    <a:pt x="27432" y="1524"/>
                  </a:lnTo>
                  <a:lnTo>
                    <a:pt x="1524" y="30480"/>
                  </a:lnTo>
                  <a:lnTo>
                    <a:pt x="0" y="36576"/>
                  </a:lnTo>
                  <a:lnTo>
                    <a:pt x="0" y="42672"/>
                  </a:lnTo>
                  <a:lnTo>
                    <a:pt x="1524" y="50292"/>
                  </a:lnTo>
                  <a:lnTo>
                    <a:pt x="33528" y="79248"/>
                  </a:lnTo>
                  <a:lnTo>
                    <a:pt x="41148" y="80772"/>
                  </a:lnTo>
                </a:path>
              </a:pathLst>
            </a:custGeom>
            <a:ln w="9144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45" name="object 45"/>
          <p:cNvGrpSpPr/>
          <p:nvPr/>
        </p:nvGrpSpPr>
        <p:grpSpPr>
          <a:xfrm>
            <a:off x="6440310" y="3587496"/>
            <a:ext cx="137314" cy="88900"/>
            <a:chOff x="2799588" y="3587496"/>
            <a:chExt cx="59690" cy="88900"/>
          </a:xfrm>
        </p:grpSpPr>
        <p:sp>
          <p:nvSpPr>
            <p:cNvPr id="46" name="object 46"/>
            <p:cNvSpPr/>
            <p:nvPr/>
          </p:nvSpPr>
          <p:spPr>
            <a:xfrm>
              <a:off x="2804160" y="3592068"/>
              <a:ext cx="41275" cy="79375"/>
            </a:xfrm>
            <a:custGeom>
              <a:avLst/>
              <a:gdLst/>
              <a:ahLst/>
              <a:cxnLst/>
              <a:rect l="l" t="t" r="r" b="b"/>
              <a:pathLst>
                <a:path w="41275" h="79375">
                  <a:moveTo>
                    <a:pt x="41148" y="0"/>
                  </a:moveTo>
                  <a:lnTo>
                    <a:pt x="6096" y="18288"/>
                  </a:lnTo>
                  <a:lnTo>
                    <a:pt x="1524" y="30480"/>
                  </a:lnTo>
                  <a:lnTo>
                    <a:pt x="0" y="36576"/>
                  </a:lnTo>
                  <a:lnTo>
                    <a:pt x="0" y="42672"/>
                  </a:lnTo>
                  <a:lnTo>
                    <a:pt x="1524" y="48768"/>
                  </a:lnTo>
                  <a:lnTo>
                    <a:pt x="3048" y="56387"/>
                  </a:lnTo>
                  <a:lnTo>
                    <a:pt x="33528" y="79248"/>
                  </a:lnTo>
                  <a:lnTo>
                    <a:pt x="41148" y="79248"/>
                  </a:lnTo>
                </a:path>
              </a:pathLst>
            </a:custGeom>
            <a:ln w="9144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7" name="object 47"/>
            <p:cNvSpPr/>
            <p:nvPr/>
          </p:nvSpPr>
          <p:spPr>
            <a:xfrm>
              <a:off x="2845308" y="3592068"/>
              <a:ext cx="13970" cy="79375"/>
            </a:xfrm>
            <a:custGeom>
              <a:avLst/>
              <a:gdLst/>
              <a:ahLst/>
              <a:cxnLst/>
              <a:rect l="l" t="t" r="r" b="b"/>
              <a:pathLst>
                <a:path w="13969" h="79375">
                  <a:moveTo>
                    <a:pt x="0" y="0"/>
                  </a:moveTo>
                  <a:lnTo>
                    <a:pt x="13716" y="0"/>
                  </a:lnTo>
                </a:path>
                <a:path w="13969" h="79375">
                  <a:moveTo>
                    <a:pt x="0" y="79248"/>
                  </a:moveTo>
                  <a:lnTo>
                    <a:pt x="13716" y="79248"/>
                  </a:lnTo>
                </a:path>
              </a:pathLst>
            </a:custGeom>
            <a:ln w="9144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48" name="object 48"/>
          <p:cNvSpPr/>
          <p:nvPr/>
        </p:nvSpPr>
        <p:spPr>
          <a:xfrm>
            <a:off x="6545485" y="3753611"/>
            <a:ext cx="32137" cy="0"/>
          </a:xfrm>
          <a:custGeom>
            <a:avLst/>
            <a:gdLst/>
            <a:ahLst/>
            <a:cxnLst/>
            <a:rect l="l" t="t" r="r" b="b"/>
            <a:pathLst>
              <a:path w="13969">
                <a:moveTo>
                  <a:pt x="0" y="0"/>
                </a:moveTo>
                <a:lnTo>
                  <a:pt x="13716" y="0"/>
                </a:lnTo>
              </a:path>
            </a:pathLst>
          </a:custGeom>
          <a:ln w="9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9" name="object 49"/>
          <p:cNvSpPr/>
          <p:nvPr/>
        </p:nvSpPr>
        <p:spPr>
          <a:xfrm>
            <a:off x="6545485" y="3834384"/>
            <a:ext cx="32137" cy="0"/>
          </a:xfrm>
          <a:custGeom>
            <a:avLst/>
            <a:gdLst/>
            <a:ahLst/>
            <a:cxnLst/>
            <a:rect l="l" t="t" r="r" b="b"/>
            <a:pathLst>
              <a:path w="13969">
                <a:moveTo>
                  <a:pt x="0" y="0"/>
                </a:moveTo>
                <a:lnTo>
                  <a:pt x="13716" y="0"/>
                </a:lnTo>
              </a:path>
            </a:pathLst>
          </a:custGeom>
          <a:ln w="9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0" name="object 50"/>
          <p:cNvSpPr/>
          <p:nvPr/>
        </p:nvSpPr>
        <p:spPr>
          <a:xfrm>
            <a:off x="6545485" y="3915155"/>
            <a:ext cx="32137" cy="0"/>
          </a:xfrm>
          <a:custGeom>
            <a:avLst/>
            <a:gdLst/>
            <a:ahLst/>
            <a:cxnLst/>
            <a:rect l="l" t="t" r="r" b="b"/>
            <a:pathLst>
              <a:path w="13969">
                <a:moveTo>
                  <a:pt x="0" y="0"/>
                </a:moveTo>
                <a:lnTo>
                  <a:pt x="13716" y="0"/>
                </a:lnTo>
              </a:path>
            </a:pathLst>
          </a:custGeom>
          <a:ln w="9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1" name="object 51"/>
          <p:cNvSpPr/>
          <p:nvPr/>
        </p:nvSpPr>
        <p:spPr>
          <a:xfrm>
            <a:off x="6314099" y="3753611"/>
            <a:ext cx="87647" cy="81280"/>
          </a:xfrm>
          <a:custGeom>
            <a:avLst/>
            <a:gdLst/>
            <a:ahLst/>
            <a:cxnLst/>
            <a:rect l="l" t="t" r="r" b="b"/>
            <a:pathLst>
              <a:path w="38100" h="81279">
                <a:moveTo>
                  <a:pt x="0" y="80772"/>
                </a:moveTo>
                <a:lnTo>
                  <a:pt x="35052" y="56388"/>
                </a:lnTo>
                <a:lnTo>
                  <a:pt x="38100" y="48768"/>
                </a:lnTo>
                <a:lnTo>
                  <a:pt x="38100" y="30480"/>
                </a:lnTo>
                <a:lnTo>
                  <a:pt x="10668" y="1524"/>
                </a:lnTo>
                <a:lnTo>
                  <a:pt x="4572" y="0"/>
                </a:lnTo>
                <a:lnTo>
                  <a:pt x="0" y="0"/>
                </a:lnTo>
              </a:path>
            </a:pathLst>
          </a:custGeom>
          <a:ln w="9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grpSp>
        <p:nvGrpSpPr>
          <p:cNvPr id="52" name="object 52"/>
          <p:cNvGrpSpPr/>
          <p:nvPr/>
        </p:nvGrpSpPr>
        <p:grpSpPr>
          <a:xfrm>
            <a:off x="6303582" y="3587496"/>
            <a:ext cx="109559" cy="170815"/>
            <a:chOff x="2740152" y="3587496"/>
            <a:chExt cx="47625" cy="170815"/>
          </a:xfrm>
        </p:grpSpPr>
        <p:sp>
          <p:nvSpPr>
            <p:cNvPr id="53" name="object 53"/>
            <p:cNvSpPr/>
            <p:nvPr/>
          </p:nvSpPr>
          <p:spPr>
            <a:xfrm>
              <a:off x="2744724" y="3592068"/>
              <a:ext cx="38100" cy="79375"/>
            </a:xfrm>
            <a:custGeom>
              <a:avLst/>
              <a:gdLst/>
              <a:ahLst/>
              <a:cxnLst/>
              <a:rect l="l" t="t" r="r" b="b"/>
              <a:pathLst>
                <a:path w="38100" h="79375">
                  <a:moveTo>
                    <a:pt x="0" y="79248"/>
                  </a:moveTo>
                  <a:lnTo>
                    <a:pt x="4572" y="79248"/>
                  </a:lnTo>
                  <a:lnTo>
                    <a:pt x="10668" y="77724"/>
                  </a:lnTo>
                  <a:lnTo>
                    <a:pt x="38100" y="48768"/>
                  </a:lnTo>
                  <a:lnTo>
                    <a:pt x="38100" y="28956"/>
                  </a:lnTo>
                  <a:lnTo>
                    <a:pt x="32004" y="18288"/>
                  </a:lnTo>
                  <a:lnTo>
                    <a:pt x="22859" y="9144"/>
                  </a:lnTo>
                  <a:lnTo>
                    <a:pt x="10668" y="3048"/>
                  </a:lnTo>
                  <a:lnTo>
                    <a:pt x="0" y="0"/>
                  </a:lnTo>
                </a:path>
              </a:pathLst>
            </a:custGeom>
            <a:ln w="9144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4" name="object 54"/>
            <p:cNvSpPr/>
            <p:nvPr/>
          </p:nvSpPr>
          <p:spPr>
            <a:xfrm>
              <a:off x="2744724" y="3671315"/>
              <a:ext cx="38100" cy="82550"/>
            </a:xfrm>
            <a:custGeom>
              <a:avLst/>
              <a:gdLst/>
              <a:ahLst/>
              <a:cxnLst/>
              <a:rect l="l" t="t" r="r" b="b"/>
              <a:pathLst>
                <a:path w="38100" h="82550">
                  <a:moveTo>
                    <a:pt x="0" y="82296"/>
                  </a:moveTo>
                  <a:lnTo>
                    <a:pt x="35052" y="57912"/>
                  </a:lnTo>
                  <a:lnTo>
                    <a:pt x="38100" y="51816"/>
                  </a:lnTo>
                  <a:lnTo>
                    <a:pt x="38100" y="30480"/>
                  </a:lnTo>
                  <a:lnTo>
                    <a:pt x="32004" y="18288"/>
                  </a:lnTo>
                  <a:lnTo>
                    <a:pt x="22859" y="9144"/>
                  </a:lnTo>
                  <a:lnTo>
                    <a:pt x="16764" y="4572"/>
                  </a:lnTo>
                  <a:lnTo>
                    <a:pt x="0" y="0"/>
                  </a:lnTo>
                </a:path>
              </a:pathLst>
            </a:custGeom>
            <a:ln w="9144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55" name="object 55"/>
          <p:cNvGrpSpPr/>
          <p:nvPr/>
        </p:nvGrpSpPr>
        <p:grpSpPr>
          <a:xfrm>
            <a:off x="6279039" y="3829811"/>
            <a:ext cx="134390" cy="90170"/>
            <a:chOff x="2729483" y="3829811"/>
            <a:chExt cx="58419" cy="90170"/>
          </a:xfrm>
        </p:grpSpPr>
        <p:sp>
          <p:nvSpPr>
            <p:cNvPr id="56" name="object 56"/>
            <p:cNvSpPr/>
            <p:nvPr/>
          </p:nvSpPr>
          <p:spPr>
            <a:xfrm>
              <a:off x="2744724" y="3834384"/>
              <a:ext cx="38100" cy="81280"/>
            </a:xfrm>
            <a:custGeom>
              <a:avLst/>
              <a:gdLst/>
              <a:ahLst/>
              <a:cxnLst/>
              <a:rect l="l" t="t" r="r" b="b"/>
              <a:pathLst>
                <a:path w="38100" h="81279">
                  <a:moveTo>
                    <a:pt x="0" y="80772"/>
                  </a:moveTo>
                  <a:lnTo>
                    <a:pt x="4572" y="80772"/>
                  </a:lnTo>
                  <a:lnTo>
                    <a:pt x="10668" y="77724"/>
                  </a:lnTo>
                  <a:lnTo>
                    <a:pt x="18288" y="76200"/>
                  </a:lnTo>
                  <a:lnTo>
                    <a:pt x="32004" y="62484"/>
                  </a:lnTo>
                  <a:lnTo>
                    <a:pt x="38100" y="50292"/>
                  </a:lnTo>
                  <a:lnTo>
                    <a:pt x="38100" y="30480"/>
                  </a:lnTo>
                  <a:lnTo>
                    <a:pt x="10668" y="1524"/>
                  </a:lnTo>
                  <a:lnTo>
                    <a:pt x="4572" y="0"/>
                  </a:lnTo>
                  <a:lnTo>
                    <a:pt x="0" y="0"/>
                  </a:lnTo>
                </a:path>
              </a:pathLst>
            </a:custGeom>
            <a:ln w="9144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7" name="object 57"/>
            <p:cNvSpPr/>
            <p:nvPr/>
          </p:nvSpPr>
          <p:spPr>
            <a:xfrm>
              <a:off x="2729483" y="3834383"/>
              <a:ext cx="15240" cy="81280"/>
            </a:xfrm>
            <a:custGeom>
              <a:avLst/>
              <a:gdLst/>
              <a:ahLst/>
              <a:cxnLst/>
              <a:rect l="l" t="t" r="r" b="b"/>
              <a:pathLst>
                <a:path w="15239" h="81279">
                  <a:moveTo>
                    <a:pt x="15240" y="80772"/>
                  </a:moveTo>
                  <a:lnTo>
                    <a:pt x="0" y="80772"/>
                  </a:lnTo>
                </a:path>
                <a:path w="15239" h="81279">
                  <a:moveTo>
                    <a:pt x="15240" y="0"/>
                  </a:moveTo>
                  <a:lnTo>
                    <a:pt x="0" y="0"/>
                  </a:lnTo>
                </a:path>
              </a:pathLst>
            </a:custGeom>
            <a:ln w="9144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58" name="object 58"/>
          <p:cNvSpPr/>
          <p:nvPr/>
        </p:nvSpPr>
        <p:spPr>
          <a:xfrm>
            <a:off x="6279037" y="3753611"/>
            <a:ext cx="35059" cy="0"/>
          </a:xfrm>
          <a:custGeom>
            <a:avLst/>
            <a:gdLst/>
            <a:ahLst/>
            <a:cxnLst/>
            <a:rect l="l" t="t" r="r" b="b"/>
            <a:pathLst>
              <a:path w="15239">
                <a:moveTo>
                  <a:pt x="15240" y="0"/>
                </a:moveTo>
                <a:lnTo>
                  <a:pt x="0" y="0"/>
                </a:lnTo>
              </a:path>
            </a:pathLst>
          </a:custGeom>
          <a:ln w="9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9" name="object 59"/>
          <p:cNvSpPr/>
          <p:nvPr/>
        </p:nvSpPr>
        <p:spPr>
          <a:xfrm>
            <a:off x="6279037" y="3671315"/>
            <a:ext cx="35059" cy="0"/>
          </a:xfrm>
          <a:custGeom>
            <a:avLst/>
            <a:gdLst/>
            <a:ahLst/>
            <a:cxnLst/>
            <a:rect l="l" t="t" r="r" b="b"/>
            <a:pathLst>
              <a:path w="15239">
                <a:moveTo>
                  <a:pt x="15240" y="0"/>
                </a:moveTo>
                <a:lnTo>
                  <a:pt x="0" y="0"/>
                </a:lnTo>
              </a:path>
            </a:pathLst>
          </a:custGeom>
          <a:ln w="9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0" name="object 60"/>
          <p:cNvSpPr/>
          <p:nvPr/>
        </p:nvSpPr>
        <p:spPr>
          <a:xfrm>
            <a:off x="6279037" y="3592067"/>
            <a:ext cx="35059" cy="0"/>
          </a:xfrm>
          <a:custGeom>
            <a:avLst/>
            <a:gdLst/>
            <a:ahLst/>
            <a:cxnLst/>
            <a:rect l="l" t="t" r="r" b="b"/>
            <a:pathLst>
              <a:path w="15239">
                <a:moveTo>
                  <a:pt x="15240" y="0"/>
                </a:moveTo>
                <a:lnTo>
                  <a:pt x="0" y="0"/>
                </a:lnTo>
              </a:path>
            </a:pathLst>
          </a:custGeom>
          <a:ln w="9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1" name="object 61"/>
          <p:cNvSpPr/>
          <p:nvPr/>
        </p:nvSpPr>
        <p:spPr>
          <a:xfrm>
            <a:off x="6573534" y="3663697"/>
            <a:ext cx="981648" cy="177165"/>
          </a:xfrm>
          <a:custGeom>
            <a:avLst/>
            <a:gdLst/>
            <a:ahLst/>
            <a:cxnLst/>
            <a:rect l="l" t="t" r="r" b="b"/>
            <a:pathLst>
              <a:path w="426720" h="177164">
                <a:moveTo>
                  <a:pt x="249935" y="176783"/>
                </a:moveTo>
                <a:lnTo>
                  <a:pt x="426719" y="176783"/>
                </a:lnTo>
                <a:lnTo>
                  <a:pt x="426719" y="0"/>
                </a:lnTo>
                <a:lnTo>
                  <a:pt x="249935" y="0"/>
                </a:lnTo>
                <a:lnTo>
                  <a:pt x="249935" y="176783"/>
                </a:lnTo>
                <a:close/>
              </a:path>
              <a:path w="426720" h="177164">
                <a:moveTo>
                  <a:pt x="0" y="88391"/>
                </a:moveTo>
                <a:lnTo>
                  <a:pt x="249935" y="88391"/>
                </a:lnTo>
              </a:path>
            </a:pathLst>
          </a:custGeom>
          <a:ln w="9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2" name="object 62"/>
          <p:cNvSpPr/>
          <p:nvPr/>
        </p:nvSpPr>
        <p:spPr>
          <a:xfrm>
            <a:off x="2934427" y="4363211"/>
            <a:ext cx="94951" cy="82550"/>
          </a:xfrm>
          <a:custGeom>
            <a:avLst/>
            <a:gdLst/>
            <a:ahLst/>
            <a:cxnLst/>
            <a:rect l="l" t="t" r="r" b="b"/>
            <a:pathLst>
              <a:path w="41275" h="82550">
                <a:moveTo>
                  <a:pt x="41147" y="0"/>
                </a:moveTo>
                <a:lnTo>
                  <a:pt x="7619" y="18288"/>
                </a:lnTo>
                <a:lnTo>
                  <a:pt x="0" y="38100"/>
                </a:lnTo>
                <a:lnTo>
                  <a:pt x="0" y="44195"/>
                </a:lnTo>
                <a:lnTo>
                  <a:pt x="1523" y="51816"/>
                </a:lnTo>
                <a:lnTo>
                  <a:pt x="3047" y="57912"/>
                </a:lnTo>
                <a:lnTo>
                  <a:pt x="7619" y="62484"/>
                </a:lnTo>
                <a:lnTo>
                  <a:pt x="10667" y="68580"/>
                </a:lnTo>
                <a:lnTo>
                  <a:pt x="15239" y="73152"/>
                </a:lnTo>
                <a:lnTo>
                  <a:pt x="21335" y="77724"/>
                </a:lnTo>
                <a:lnTo>
                  <a:pt x="33527" y="80772"/>
                </a:lnTo>
                <a:lnTo>
                  <a:pt x="41147" y="82296"/>
                </a:lnTo>
              </a:path>
            </a:pathLst>
          </a:custGeom>
          <a:ln w="9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grpSp>
        <p:nvGrpSpPr>
          <p:cNvPr id="63" name="object 63"/>
          <p:cNvGrpSpPr/>
          <p:nvPr/>
        </p:nvGrpSpPr>
        <p:grpSpPr>
          <a:xfrm>
            <a:off x="2923908" y="4440936"/>
            <a:ext cx="116863" cy="169545"/>
            <a:chOff x="1271016" y="4440935"/>
            <a:chExt cx="50800" cy="169545"/>
          </a:xfrm>
        </p:grpSpPr>
        <p:sp>
          <p:nvSpPr>
            <p:cNvPr id="64" name="object 64"/>
            <p:cNvSpPr/>
            <p:nvPr/>
          </p:nvSpPr>
          <p:spPr>
            <a:xfrm>
              <a:off x="1275588" y="4526280"/>
              <a:ext cx="41275" cy="79375"/>
            </a:xfrm>
            <a:custGeom>
              <a:avLst/>
              <a:gdLst/>
              <a:ahLst/>
              <a:cxnLst/>
              <a:rect l="l" t="t" r="r" b="b"/>
              <a:pathLst>
                <a:path w="41275" h="79375">
                  <a:moveTo>
                    <a:pt x="41147" y="0"/>
                  </a:moveTo>
                  <a:lnTo>
                    <a:pt x="33527" y="0"/>
                  </a:lnTo>
                  <a:lnTo>
                    <a:pt x="27431" y="1524"/>
                  </a:lnTo>
                  <a:lnTo>
                    <a:pt x="15239" y="7620"/>
                  </a:lnTo>
                  <a:lnTo>
                    <a:pt x="10667" y="12192"/>
                  </a:lnTo>
                  <a:lnTo>
                    <a:pt x="7619" y="18288"/>
                  </a:lnTo>
                  <a:lnTo>
                    <a:pt x="3047" y="24384"/>
                  </a:lnTo>
                  <a:lnTo>
                    <a:pt x="0" y="35052"/>
                  </a:lnTo>
                  <a:lnTo>
                    <a:pt x="0" y="41148"/>
                  </a:lnTo>
                  <a:lnTo>
                    <a:pt x="1523" y="48768"/>
                  </a:lnTo>
                  <a:lnTo>
                    <a:pt x="3047" y="54864"/>
                  </a:lnTo>
                  <a:lnTo>
                    <a:pt x="7619" y="60960"/>
                  </a:lnTo>
                  <a:lnTo>
                    <a:pt x="10667" y="65532"/>
                  </a:lnTo>
                  <a:lnTo>
                    <a:pt x="15239" y="70104"/>
                  </a:lnTo>
                  <a:lnTo>
                    <a:pt x="21335" y="74676"/>
                  </a:lnTo>
                  <a:lnTo>
                    <a:pt x="27431" y="76200"/>
                  </a:lnTo>
                  <a:lnTo>
                    <a:pt x="33527" y="79248"/>
                  </a:lnTo>
                  <a:lnTo>
                    <a:pt x="41147" y="79248"/>
                  </a:lnTo>
                </a:path>
              </a:pathLst>
            </a:custGeom>
            <a:ln w="9144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5" name="object 65"/>
            <p:cNvSpPr/>
            <p:nvPr/>
          </p:nvSpPr>
          <p:spPr>
            <a:xfrm>
              <a:off x="1275588" y="4445507"/>
              <a:ext cx="41275" cy="81280"/>
            </a:xfrm>
            <a:custGeom>
              <a:avLst/>
              <a:gdLst/>
              <a:ahLst/>
              <a:cxnLst/>
              <a:rect l="l" t="t" r="r" b="b"/>
              <a:pathLst>
                <a:path w="41275" h="81279">
                  <a:moveTo>
                    <a:pt x="41147" y="0"/>
                  </a:moveTo>
                  <a:lnTo>
                    <a:pt x="33527" y="0"/>
                  </a:lnTo>
                  <a:lnTo>
                    <a:pt x="27431" y="1524"/>
                  </a:lnTo>
                  <a:lnTo>
                    <a:pt x="15239" y="7620"/>
                  </a:lnTo>
                  <a:lnTo>
                    <a:pt x="10667" y="12192"/>
                  </a:lnTo>
                  <a:lnTo>
                    <a:pt x="7619" y="18288"/>
                  </a:lnTo>
                  <a:lnTo>
                    <a:pt x="3047" y="22859"/>
                  </a:lnTo>
                  <a:lnTo>
                    <a:pt x="1523" y="30480"/>
                  </a:lnTo>
                  <a:lnTo>
                    <a:pt x="0" y="36576"/>
                  </a:lnTo>
                  <a:lnTo>
                    <a:pt x="0" y="42672"/>
                  </a:lnTo>
                  <a:lnTo>
                    <a:pt x="1523" y="50292"/>
                  </a:lnTo>
                  <a:lnTo>
                    <a:pt x="3047" y="56387"/>
                  </a:lnTo>
                  <a:lnTo>
                    <a:pt x="7619" y="62484"/>
                  </a:lnTo>
                  <a:lnTo>
                    <a:pt x="10667" y="67056"/>
                  </a:lnTo>
                  <a:lnTo>
                    <a:pt x="15239" y="71628"/>
                  </a:lnTo>
                  <a:lnTo>
                    <a:pt x="21335" y="76200"/>
                  </a:lnTo>
                  <a:lnTo>
                    <a:pt x="33527" y="79248"/>
                  </a:lnTo>
                  <a:lnTo>
                    <a:pt x="41147" y="80772"/>
                  </a:lnTo>
                </a:path>
              </a:pathLst>
            </a:custGeom>
            <a:ln w="9144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66" name="object 66"/>
          <p:cNvGrpSpPr/>
          <p:nvPr/>
        </p:nvGrpSpPr>
        <p:grpSpPr>
          <a:xfrm>
            <a:off x="2923908" y="4277867"/>
            <a:ext cx="137314" cy="90170"/>
            <a:chOff x="1271016" y="4277867"/>
            <a:chExt cx="59690" cy="90170"/>
          </a:xfrm>
        </p:grpSpPr>
        <p:sp>
          <p:nvSpPr>
            <p:cNvPr id="67" name="object 67"/>
            <p:cNvSpPr/>
            <p:nvPr/>
          </p:nvSpPr>
          <p:spPr>
            <a:xfrm>
              <a:off x="1275588" y="4282439"/>
              <a:ext cx="41275" cy="81280"/>
            </a:xfrm>
            <a:custGeom>
              <a:avLst/>
              <a:gdLst/>
              <a:ahLst/>
              <a:cxnLst/>
              <a:rect l="l" t="t" r="r" b="b"/>
              <a:pathLst>
                <a:path w="41275" h="81279">
                  <a:moveTo>
                    <a:pt x="41147" y="0"/>
                  </a:moveTo>
                  <a:lnTo>
                    <a:pt x="7619" y="18288"/>
                  </a:lnTo>
                  <a:lnTo>
                    <a:pt x="3047" y="24384"/>
                  </a:lnTo>
                  <a:lnTo>
                    <a:pt x="1523" y="32004"/>
                  </a:lnTo>
                  <a:lnTo>
                    <a:pt x="0" y="38100"/>
                  </a:lnTo>
                  <a:lnTo>
                    <a:pt x="0" y="44195"/>
                  </a:lnTo>
                  <a:lnTo>
                    <a:pt x="1523" y="50292"/>
                  </a:lnTo>
                  <a:lnTo>
                    <a:pt x="3047" y="57912"/>
                  </a:lnTo>
                  <a:lnTo>
                    <a:pt x="7619" y="62484"/>
                  </a:lnTo>
                  <a:lnTo>
                    <a:pt x="10667" y="68580"/>
                  </a:lnTo>
                  <a:lnTo>
                    <a:pt x="15239" y="73152"/>
                  </a:lnTo>
                  <a:lnTo>
                    <a:pt x="27431" y="79248"/>
                  </a:lnTo>
                  <a:lnTo>
                    <a:pt x="33527" y="80772"/>
                  </a:lnTo>
                  <a:lnTo>
                    <a:pt x="41147" y="80772"/>
                  </a:lnTo>
                </a:path>
              </a:pathLst>
            </a:custGeom>
            <a:ln w="9144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8" name="object 68"/>
            <p:cNvSpPr/>
            <p:nvPr/>
          </p:nvSpPr>
          <p:spPr>
            <a:xfrm>
              <a:off x="1316736" y="4282439"/>
              <a:ext cx="13970" cy="81280"/>
            </a:xfrm>
            <a:custGeom>
              <a:avLst/>
              <a:gdLst/>
              <a:ahLst/>
              <a:cxnLst/>
              <a:rect l="l" t="t" r="r" b="b"/>
              <a:pathLst>
                <a:path w="13969" h="81279">
                  <a:moveTo>
                    <a:pt x="0" y="0"/>
                  </a:moveTo>
                  <a:lnTo>
                    <a:pt x="13715" y="0"/>
                  </a:lnTo>
                </a:path>
                <a:path w="13969" h="81279">
                  <a:moveTo>
                    <a:pt x="0" y="80771"/>
                  </a:moveTo>
                  <a:lnTo>
                    <a:pt x="13715" y="80771"/>
                  </a:lnTo>
                </a:path>
              </a:pathLst>
            </a:custGeom>
            <a:ln w="9144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69" name="object 69"/>
          <p:cNvSpPr/>
          <p:nvPr/>
        </p:nvSpPr>
        <p:spPr>
          <a:xfrm>
            <a:off x="3029085" y="4445508"/>
            <a:ext cx="32137" cy="0"/>
          </a:xfrm>
          <a:custGeom>
            <a:avLst/>
            <a:gdLst/>
            <a:ahLst/>
            <a:cxnLst/>
            <a:rect l="l" t="t" r="r" b="b"/>
            <a:pathLst>
              <a:path w="13969">
                <a:moveTo>
                  <a:pt x="0" y="0"/>
                </a:moveTo>
                <a:lnTo>
                  <a:pt x="13715" y="0"/>
                </a:lnTo>
              </a:path>
            </a:pathLst>
          </a:custGeom>
          <a:ln w="9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0" name="object 70"/>
          <p:cNvSpPr/>
          <p:nvPr/>
        </p:nvSpPr>
        <p:spPr>
          <a:xfrm>
            <a:off x="3029085" y="4526279"/>
            <a:ext cx="32137" cy="0"/>
          </a:xfrm>
          <a:custGeom>
            <a:avLst/>
            <a:gdLst/>
            <a:ahLst/>
            <a:cxnLst/>
            <a:rect l="l" t="t" r="r" b="b"/>
            <a:pathLst>
              <a:path w="13969">
                <a:moveTo>
                  <a:pt x="0" y="0"/>
                </a:moveTo>
                <a:lnTo>
                  <a:pt x="13715" y="0"/>
                </a:lnTo>
              </a:path>
            </a:pathLst>
          </a:custGeom>
          <a:ln w="9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1" name="object 71"/>
          <p:cNvSpPr/>
          <p:nvPr/>
        </p:nvSpPr>
        <p:spPr>
          <a:xfrm>
            <a:off x="3029085" y="4605527"/>
            <a:ext cx="32137" cy="0"/>
          </a:xfrm>
          <a:custGeom>
            <a:avLst/>
            <a:gdLst/>
            <a:ahLst/>
            <a:cxnLst/>
            <a:rect l="l" t="t" r="r" b="b"/>
            <a:pathLst>
              <a:path w="13969">
                <a:moveTo>
                  <a:pt x="0" y="0"/>
                </a:moveTo>
                <a:lnTo>
                  <a:pt x="13715" y="0"/>
                </a:lnTo>
              </a:path>
            </a:pathLst>
          </a:custGeom>
          <a:ln w="9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2" name="object 72"/>
          <p:cNvSpPr/>
          <p:nvPr/>
        </p:nvSpPr>
        <p:spPr>
          <a:xfrm>
            <a:off x="2794189" y="4445508"/>
            <a:ext cx="92029" cy="81280"/>
          </a:xfrm>
          <a:custGeom>
            <a:avLst/>
            <a:gdLst/>
            <a:ahLst/>
            <a:cxnLst/>
            <a:rect l="l" t="t" r="r" b="b"/>
            <a:pathLst>
              <a:path w="40005" h="81279">
                <a:moveTo>
                  <a:pt x="0" y="80772"/>
                </a:moveTo>
                <a:lnTo>
                  <a:pt x="33528" y="62484"/>
                </a:lnTo>
                <a:lnTo>
                  <a:pt x="39624" y="48768"/>
                </a:lnTo>
                <a:lnTo>
                  <a:pt x="39624" y="30480"/>
                </a:lnTo>
                <a:lnTo>
                  <a:pt x="36576" y="22860"/>
                </a:lnTo>
                <a:lnTo>
                  <a:pt x="33528" y="18288"/>
                </a:lnTo>
                <a:lnTo>
                  <a:pt x="30480" y="12192"/>
                </a:lnTo>
                <a:lnTo>
                  <a:pt x="24384" y="7620"/>
                </a:lnTo>
                <a:lnTo>
                  <a:pt x="12192" y="1524"/>
                </a:lnTo>
                <a:lnTo>
                  <a:pt x="6096" y="0"/>
                </a:lnTo>
                <a:lnTo>
                  <a:pt x="0" y="0"/>
                </a:lnTo>
              </a:path>
            </a:pathLst>
          </a:custGeom>
          <a:ln w="9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grpSp>
        <p:nvGrpSpPr>
          <p:cNvPr id="73" name="object 73"/>
          <p:cNvGrpSpPr/>
          <p:nvPr/>
        </p:nvGrpSpPr>
        <p:grpSpPr>
          <a:xfrm>
            <a:off x="2783672" y="4277867"/>
            <a:ext cx="112480" cy="172720"/>
            <a:chOff x="1210055" y="4277867"/>
            <a:chExt cx="48895" cy="172720"/>
          </a:xfrm>
        </p:grpSpPr>
        <p:sp>
          <p:nvSpPr>
            <p:cNvPr id="74" name="object 74"/>
            <p:cNvSpPr/>
            <p:nvPr/>
          </p:nvSpPr>
          <p:spPr>
            <a:xfrm>
              <a:off x="1214627" y="4282439"/>
              <a:ext cx="40005" cy="81280"/>
            </a:xfrm>
            <a:custGeom>
              <a:avLst/>
              <a:gdLst/>
              <a:ahLst/>
              <a:cxnLst/>
              <a:rect l="l" t="t" r="r" b="b"/>
              <a:pathLst>
                <a:path w="40005" h="81279">
                  <a:moveTo>
                    <a:pt x="0" y="80772"/>
                  </a:moveTo>
                  <a:lnTo>
                    <a:pt x="6096" y="80772"/>
                  </a:lnTo>
                  <a:lnTo>
                    <a:pt x="12192" y="79248"/>
                  </a:lnTo>
                  <a:lnTo>
                    <a:pt x="19812" y="76200"/>
                  </a:lnTo>
                  <a:lnTo>
                    <a:pt x="24384" y="73152"/>
                  </a:lnTo>
                  <a:lnTo>
                    <a:pt x="30480" y="68580"/>
                  </a:lnTo>
                  <a:lnTo>
                    <a:pt x="33528" y="62484"/>
                  </a:lnTo>
                  <a:lnTo>
                    <a:pt x="36576" y="57912"/>
                  </a:lnTo>
                  <a:lnTo>
                    <a:pt x="39624" y="50292"/>
                  </a:lnTo>
                  <a:lnTo>
                    <a:pt x="39624" y="30480"/>
                  </a:lnTo>
                  <a:lnTo>
                    <a:pt x="33528" y="18288"/>
                  </a:lnTo>
                  <a:lnTo>
                    <a:pt x="30480" y="13716"/>
                  </a:lnTo>
                  <a:lnTo>
                    <a:pt x="24384" y="9144"/>
                  </a:lnTo>
                  <a:lnTo>
                    <a:pt x="12192" y="3048"/>
                  </a:lnTo>
                  <a:lnTo>
                    <a:pt x="0" y="0"/>
                  </a:lnTo>
                </a:path>
              </a:pathLst>
            </a:custGeom>
            <a:ln w="9144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5" name="object 75"/>
            <p:cNvSpPr/>
            <p:nvPr/>
          </p:nvSpPr>
          <p:spPr>
            <a:xfrm>
              <a:off x="1214627" y="4363212"/>
              <a:ext cx="40005" cy="82550"/>
            </a:xfrm>
            <a:custGeom>
              <a:avLst/>
              <a:gdLst/>
              <a:ahLst/>
              <a:cxnLst/>
              <a:rect l="l" t="t" r="r" b="b"/>
              <a:pathLst>
                <a:path w="40005" h="82550">
                  <a:moveTo>
                    <a:pt x="0" y="82296"/>
                  </a:moveTo>
                  <a:lnTo>
                    <a:pt x="33528" y="62484"/>
                  </a:lnTo>
                  <a:lnTo>
                    <a:pt x="36576" y="57912"/>
                  </a:lnTo>
                  <a:lnTo>
                    <a:pt x="39624" y="51816"/>
                  </a:lnTo>
                  <a:lnTo>
                    <a:pt x="39624" y="30480"/>
                  </a:lnTo>
                  <a:lnTo>
                    <a:pt x="33528" y="18288"/>
                  </a:lnTo>
                  <a:lnTo>
                    <a:pt x="30480" y="13716"/>
                  </a:lnTo>
                  <a:lnTo>
                    <a:pt x="18288" y="4572"/>
                  </a:lnTo>
                  <a:lnTo>
                    <a:pt x="0" y="0"/>
                  </a:lnTo>
                </a:path>
              </a:pathLst>
            </a:custGeom>
            <a:ln w="9144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76" name="object 76"/>
          <p:cNvGrpSpPr/>
          <p:nvPr/>
        </p:nvGrpSpPr>
        <p:grpSpPr>
          <a:xfrm>
            <a:off x="2759129" y="4521707"/>
            <a:ext cx="137314" cy="88900"/>
            <a:chOff x="1199387" y="4521707"/>
            <a:chExt cx="59690" cy="88900"/>
          </a:xfrm>
        </p:grpSpPr>
        <p:sp>
          <p:nvSpPr>
            <p:cNvPr id="77" name="object 77"/>
            <p:cNvSpPr/>
            <p:nvPr/>
          </p:nvSpPr>
          <p:spPr>
            <a:xfrm>
              <a:off x="1214627" y="4526279"/>
              <a:ext cx="40005" cy="79375"/>
            </a:xfrm>
            <a:custGeom>
              <a:avLst/>
              <a:gdLst/>
              <a:ahLst/>
              <a:cxnLst/>
              <a:rect l="l" t="t" r="r" b="b"/>
              <a:pathLst>
                <a:path w="40005" h="79375">
                  <a:moveTo>
                    <a:pt x="0" y="79248"/>
                  </a:moveTo>
                  <a:lnTo>
                    <a:pt x="6096" y="79248"/>
                  </a:lnTo>
                  <a:lnTo>
                    <a:pt x="12192" y="76200"/>
                  </a:lnTo>
                  <a:lnTo>
                    <a:pt x="19812" y="74676"/>
                  </a:lnTo>
                  <a:lnTo>
                    <a:pt x="24384" y="70104"/>
                  </a:lnTo>
                  <a:lnTo>
                    <a:pt x="30480" y="65532"/>
                  </a:lnTo>
                  <a:lnTo>
                    <a:pt x="33528" y="60960"/>
                  </a:lnTo>
                  <a:lnTo>
                    <a:pt x="39624" y="48768"/>
                  </a:lnTo>
                  <a:lnTo>
                    <a:pt x="39624" y="28956"/>
                  </a:lnTo>
                  <a:lnTo>
                    <a:pt x="30480" y="12192"/>
                  </a:lnTo>
                  <a:lnTo>
                    <a:pt x="24384" y="7620"/>
                  </a:lnTo>
                  <a:lnTo>
                    <a:pt x="12192" y="1524"/>
                  </a:lnTo>
                  <a:lnTo>
                    <a:pt x="6096" y="0"/>
                  </a:lnTo>
                  <a:lnTo>
                    <a:pt x="0" y="0"/>
                  </a:lnTo>
                </a:path>
              </a:pathLst>
            </a:custGeom>
            <a:ln w="9144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8" name="object 78"/>
            <p:cNvSpPr/>
            <p:nvPr/>
          </p:nvSpPr>
          <p:spPr>
            <a:xfrm>
              <a:off x="1199387" y="4526279"/>
              <a:ext cx="15240" cy="79375"/>
            </a:xfrm>
            <a:custGeom>
              <a:avLst/>
              <a:gdLst/>
              <a:ahLst/>
              <a:cxnLst/>
              <a:rect l="l" t="t" r="r" b="b"/>
              <a:pathLst>
                <a:path w="15240" h="79375">
                  <a:moveTo>
                    <a:pt x="15239" y="79247"/>
                  </a:moveTo>
                  <a:lnTo>
                    <a:pt x="0" y="79247"/>
                  </a:lnTo>
                </a:path>
                <a:path w="15240" h="79375">
                  <a:moveTo>
                    <a:pt x="15239" y="0"/>
                  </a:moveTo>
                  <a:lnTo>
                    <a:pt x="0" y="0"/>
                  </a:lnTo>
                </a:path>
              </a:pathLst>
            </a:custGeom>
            <a:ln w="9144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79" name="object 79"/>
          <p:cNvSpPr/>
          <p:nvPr/>
        </p:nvSpPr>
        <p:spPr>
          <a:xfrm>
            <a:off x="2759129" y="4445508"/>
            <a:ext cx="35059" cy="0"/>
          </a:xfrm>
          <a:custGeom>
            <a:avLst/>
            <a:gdLst/>
            <a:ahLst/>
            <a:cxnLst/>
            <a:rect l="l" t="t" r="r" b="b"/>
            <a:pathLst>
              <a:path w="15240">
                <a:moveTo>
                  <a:pt x="15239" y="0"/>
                </a:moveTo>
                <a:lnTo>
                  <a:pt x="0" y="0"/>
                </a:lnTo>
              </a:path>
            </a:pathLst>
          </a:custGeom>
          <a:ln w="9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0" name="object 80"/>
          <p:cNvSpPr/>
          <p:nvPr/>
        </p:nvSpPr>
        <p:spPr>
          <a:xfrm>
            <a:off x="2759129" y="4363211"/>
            <a:ext cx="35059" cy="0"/>
          </a:xfrm>
          <a:custGeom>
            <a:avLst/>
            <a:gdLst/>
            <a:ahLst/>
            <a:cxnLst/>
            <a:rect l="l" t="t" r="r" b="b"/>
            <a:pathLst>
              <a:path w="15240">
                <a:moveTo>
                  <a:pt x="15239" y="0"/>
                </a:moveTo>
                <a:lnTo>
                  <a:pt x="0" y="0"/>
                </a:lnTo>
              </a:path>
            </a:pathLst>
          </a:custGeom>
          <a:ln w="9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1" name="object 81"/>
          <p:cNvSpPr/>
          <p:nvPr/>
        </p:nvSpPr>
        <p:spPr>
          <a:xfrm>
            <a:off x="2759129" y="4282440"/>
            <a:ext cx="35059" cy="0"/>
          </a:xfrm>
          <a:custGeom>
            <a:avLst/>
            <a:gdLst/>
            <a:ahLst/>
            <a:cxnLst/>
            <a:rect l="l" t="t" r="r" b="b"/>
            <a:pathLst>
              <a:path w="15240">
                <a:moveTo>
                  <a:pt x="15239" y="0"/>
                </a:moveTo>
                <a:lnTo>
                  <a:pt x="0" y="0"/>
                </a:lnTo>
              </a:path>
            </a:pathLst>
          </a:custGeom>
          <a:ln w="9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2" name="object 82"/>
          <p:cNvSpPr/>
          <p:nvPr/>
        </p:nvSpPr>
        <p:spPr>
          <a:xfrm>
            <a:off x="2636424" y="4608576"/>
            <a:ext cx="239567" cy="196850"/>
          </a:xfrm>
          <a:custGeom>
            <a:avLst/>
            <a:gdLst/>
            <a:ahLst/>
            <a:cxnLst/>
            <a:rect l="l" t="t" r="r" b="b"/>
            <a:pathLst>
              <a:path w="104140" h="196850">
                <a:moveTo>
                  <a:pt x="51816" y="131064"/>
                </a:moveTo>
                <a:lnTo>
                  <a:pt x="51816" y="0"/>
                </a:lnTo>
              </a:path>
              <a:path w="104140" h="196850">
                <a:moveTo>
                  <a:pt x="12191" y="164591"/>
                </a:moveTo>
                <a:lnTo>
                  <a:pt x="89915" y="164591"/>
                </a:lnTo>
              </a:path>
              <a:path w="104140" h="196850">
                <a:moveTo>
                  <a:pt x="25908" y="196596"/>
                </a:moveTo>
                <a:lnTo>
                  <a:pt x="77723" y="196596"/>
                </a:lnTo>
              </a:path>
              <a:path w="104140" h="196850">
                <a:moveTo>
                  <a:pt x="0" y="131064"/>
                </a:moveTo>
                <a:lnTo>
                  <a:pt x="103631" y="131064"/>
                </a:lnTo>
              </a:path>
            </a:pathLst>
          </a:custGeom>
          <a:ln w="9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3" name="object 83"/>
          <p:cNvSpPr/>
          <p:nvPr/>
        </p:nvSpPr>
        <p:spPr>
          <a:xfrm>
            <a:off x="3057130" y="4282441"/>
            <a:ext cx="262941" cy="58419"/>
          </a:xfrm>
          <a:custGeom>
            <a:avLst/>
            <a:gdLst/>
            <a:ahLst/>
            <a:cxnLst/>
            <a:rect l="l" t="t" r="r" b="b"/>
            <a:pathLst>
              <a:path w="114300" h="58420">
                <a:moveTo>
                  <a:pt x="0" y="0"/>
                </a:moveTo>
                <a:lnTo>
                  <a:pt x="114300" y="0"/>
                </a:lnTo>
                <a:lnTo>
                  <a:pt x="114300" y="57911"/>
                </a:lnTo>
              </a:path>
            </a:pathLst>
          </a:custGeom>
          <a:ln w="9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4" name="object 84"/>
          <p:cNvSpPr/>
          <p:nvPr/>
        </p:nvSpPr>
        <p:spPr>
          <a:xfrm>
            <a:off x="3057131" y="4340352"/>
            <a:ext cx="357892" cy="265430"/>
          </a:xfrm>
          <a:custGeom>
            <a:avLst/>
            <a:gdLst/>
            <a:ahLst/>
            <a:cxnLst/>
            <a:rect l="l" t="t" r="r" b="b"/>
            <a:pathLst>
              <a:path w="155575" h="265429">
                <a:moveTo>
                  <a:pt x="0" y="265175"/>
                </a:moveTo>
                <a:lnTo>
                  <a:pt x="114300" y="265175"/>
                </a:lnTo>
                <a:lnTo>
                  <a:pt x="114300" y="198120"/>
                </a:lnTo>
              </a:path>
              <a:path w="155575" h="265429">
                <a:moveTo>
                  <a:pt x="71627" y="198120"/>
                </a:moveTo>
                <a:lnTo>
                  <a:pt x="155447" y="198120"/>
                </a:lnTo>
                <a:lnTo>
                  <a:pt x="155447" y="0"/>
                </a:lnTo>
                <a:lnTo>
                  <a:pt x="71627" y="0"/>
                </a:lnTo>
                <a:lnTo>
                  <a:pt x="71627" y="198120"/>
                </a:lnTo>
                <a:close/>
              </a:path>
            </a:pathLst>
          </a:custGeom>
          <a:ln w="9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grpSp>
        <p:nvGrpSpPr>
          <p:cNvPr id="85" name="object 85"/>
          <p:cNvGrpSpPr/>
          <p:nvPr/>
        </p:nvGrpSpPr>
        <p:grpSpPr>
          <a:xfrm>
            <a:off x="4564662" y="3543300"/>
            <a:ext cx="1752942" cy="949960"/>
            <a:chOff x="1984248" y="3543300"/>
            <a:chExt cx="762000" cy="949960"/>
          </a:xfrm>
        </p:grpSpPr>
        <p:sp>
          <p:nvSpPr>
            <p:cNvPr id="86" name="object 86"/>
            <p:cNvSpPr/>
            <p:nvPr/>
          </p:nvSpPr>
          <p:spPr>
            <a:xfrm>
              <a:off x="2150363" y="4029456"/>
              <a:ext cx="509270" cy="169545"/>
            </a:xfrm>
            <a:custGeom>
              <a:avLst/>
              <a:gdLst/>
              <a:ahLst/>
              <a:cxnLst/>
              <a:rect l="l" t="t" r="r" b="b"/>
              <a:pathLst>
                <a:path w="509269" h="169545">
                  <a:moveTo>
                    <a:pt x="0" y="169163"/>
                  </a:moveTo>
                  <a:lnTo>
                    <a:pt x="509016" y="169163"/>
                  </a:lnTo>
                  <a:lnTo>
                    <a:pt x="509016" y="0"/>
                  </a:lnTo>
                  <a:lnTo>
                    <a:pt x="0" y="0"/>
                  </a:lnTo>
                  <a:lnTo>
                    <a:pt x="0" y="169163"/>
                  </a:lnTo>
                  <a:close/>
                </a:path>
              </a:pathLst>
            </a:custGeom>
            <a:ln w="9143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87" name="object 87"/>
            <p:cNvPicPr/>
            <p:nvPr/>
          </p:nvPicPr>
          <p:blipFill>
            <a:blip r:embed="rId2" cstate="print"/>
            <a:stretch>
              <a:fillRect/>
            </a:stretch>
          </p:blipFill>
          <p:spPr>
            <a:xfrm>
              <a:off x="2250948" y="4075175"/>
              <a:ext cx="316991" cy="196595"/>
            </a:xfrm>
            <a:prstGeom prst="rect">
              <a:avLst/>
            </a:prstGeom>
          </p:spPr>
        </p:pic>
        <p:pic>
          <p:nvPicPr>
            <p:cNvPr id="88" name="object 88"/>
            <p:cNvPicPr/>
            <p:nvPr/>
          </p:nvPicPr>
          <p:blipFill>
            <a:blip r:embed="rId3" cstate="print"/>
            <a:stretch>
              <a:fillRect/>
            </a:stretch>
          </p:blipFill>
          <p:spPr>
            <a:xfrm>
              <a:off x="2682240" y="4300727"/>
              <a:ext cx="56387" cy="192024"/>
            </a:xfrm>
            <a:prstGeom prst="rect">
              <a:avLst/>
            </a:prstGeom>
          </p:spPr>
        </p:pic>
        <p:pic>
          <p:nvPicPr>
            <p:cNvPr id="89" name="object 89"/>
            <p:cNvPicPr/>
            <p:nvPr/>
          </p:nvPicPr>
          <p:blipFill>
            <a:blip r:embed="rId4" cstate="print"/>
            <a:stretch>
              <a:fillRect/>
            </a:stretch>
          </p:blipFill>
          <p:spPr>
            <a:xfrm>
              <a:off x="2196083" y="4194047"/>
              <a:ext cx="300227" cy="262127"/>
            </a:xfrm>
            <a:prstGeom prst="rect">
              <a:avLst/>
            </a:prstGeom>
          </p:spPr>
        </p:pic>
        <p:sp>
          <p:nvSpPr>
            <p:cNvPr id="90" name="object 90"/>
            <p:cNvSpPr/>
            <p:nvPr/>
          </p:nvSpPr>
          <p:spPr>
            <a:xfrm>
              <a:off x="1984248" y="3598164"/>
              <a:ext cx="762000" cy="431800"/>
            </a:xfrm>
            <a:custGeom>
              <a:avLst/>
              <a:gdLst/>
              <a:ahLst/>
              <a:cxnLst/>
              <a:rect l="l" t="t" r="r" b="b"/>
              <a:pathLst>
                <a:path w="762000" h="431800">
                  <a:moveTo>
                    <a:pt x="310895" y="431291"/>
                  </a:moveTo>
                  <a:lnTo>
                    <a:pt x="310895" y="24383"/>
                  </a:lnTo>
                  <a:lnTo>
                    <a:pt x="364235" y="24383"/>
                  </a:lnTo>
                  <a:lnTo>
                    <a:pt x="364235" y="0"/>
                  </a:lnTo>
                </a:path>
                <a:path w="762000" h="431800">
                  <a:moveTo>
                    <a:pt x="0" y="155447"/>
                  </a:moveTo>
                  <a:lnTo>
                    <a:pt x="761999" y="155447"/>
                  </a:lnTo>
                </a:path>
              </a:pathLst>
            </a:custGeom>
            <a:ln w="9144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1" name="object 91"/>
            <p:cNvSpPr/>
            <p:nvPr/>
          </p:nvSpPr>
          <p:spPr>
            <a:xfrm>
              <a:off x="2348483" y="3723131"/>
              <a:ext cx="70485" cy="36830"/>
            </a:xfrm>
            <a:custGeom>
              <a:avLst/>
              <a:gdLst/>
              <a:ahLst/>
              <a:cxnLst/>
              <a:rect l="l" t="t" r="r" b="b"/>
              <a:pathLst>
                <a:path w="70485" h="36829">
                  <a:moveTo>
                    <a:pt x="70104" y="36575"/>
                  </a:moveTo>
                  <a:lnTo>
                    <a:pt x="70104" y="30479"/>
                  </a:lnTo>
                  <a:lnTo>
                    <a:pt x="68580" y="24383"/>
                  </a:lnTo>
                  <a:lnTo>
                    <a:pt x="67056" y="18287"/>
                  </a:lnTo>
                  <a:lnTo>
                    <a:pt x="64008" y="13715"/>
                  </a:lnTo>
                  <a:lnTo>
                    <a:pt x="59436" y="9143"/>
                  </a:lnTo>
                  <a:lnTo>
                    <a:pt x="50292" y="3047"/>
                  </a:lnTo>
                  <a:lnTo>
                    <a:pt x="38100" y="0"/>
                  </a:lnTo>
                  <a:lnTo>
                    <a:pt x="33528" y="0"/>
                  </a:lnTo>
                  <a:lnTo>
                    <a:pt x="3048" y="24383"/>
                  </a:lnTo>
                  <a:lnTo>
                    <a:pt x="1524" y="30479"/>
                  </a:lnTo>
                  <a:lnTo>
                    <a:pt x="0" y="36575"/>
                  </a:lnTo>
                </a:path>
              </a:pathLst>
            </a:custGeom>
            <a:ln w="9144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2" name="object 92"/>
            <p:cNvSpPr/>
            <p:nvPr/>
          </p:nvSpPr>
          <p:spPr>
            <a:xfrm>
              <a:off x="2418587" y="3723131"/>
              <a:ext cx="70485" cy="36830"/>
            </a:xfrm>
            <a:custGeom>
              <a:avLst/>
              <a:gdLst/>
              <a:ahLst/>
              <a:cxnLst/>
              <a:rect l="l" t="t" r="r" b="b"/>
              <a:pathLst>
                <a:path w="70485" h="36829">
                  <a:moveTo>
                    <a:pt x="70104" y="36575"/>
                  </a:moveTo>
                  <a:lnTo>
                    <a:pt x="48768" y="3047"/>
                  </a:lnTo>
                  <a:lnTo>
                    <a:pt x="36576" y="0"/>
                  </a:lnTo>
                  <a:lnTo>
                    <a:pt x="32004" y="0"/>
                  </a:lnTo>
                  <a:lnTo>
                    <a:pt x="3048" y="24383"/>
                  </a:lnTo>
                  <a:lnTo>
                    <a:pt x="0" y="36575"/>
                  </a:lnTo>
                </a:path>
              </a:pathLst>
            </a:custGeom>
            <a:ln w="9144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3" name="object 93"/>
            <p:cNvSpPr/>
            <p:nvPr/>
          </p:nvSpPr>
          <p:spPr>
            <a:xfrm>
              <a:off x="2343911" y="3766565"/>
              <a:ext cx="149860" cy="0"/>
            </a:xfrm>
            <a:custGeom>
              <a:avLst/>
              <a:gdLst/>
              <a:ahLst/>
              <a:cxnLst/>
              <a:rect l="l" t="t" r="r" b="b"/>
              <a:pathLst>
                <a:path w="149860">
                  <a:moveTo>
                    <a:pt x="140208" y="0"/>
                  </a:moveTo>
                  <a:lnTo>
                    <a:pt x="149352" y="0"/>
                  </a:lnTo>
                </a:path>
                <a:path w="149860">
                  <a:moveTo>
                    <a:pt x="70103" y="0"/>
                  </a:moveTo>
                  <a:lnTo>
                    <a:pt x="79248" y="0"/>
                  </a:lnTo>
                </a:path>
                <a:path w="149860">
                  <a:moveTo>
                    <a:pt x="0" y="0"/>
                  </a:moveTo>
                  <a:lnTo>
                    <a:pt x="9144" y="0"/>
                  </a:lnTo>
                </a:path>
              </a:pathLst>
            </a:custGeom>
            <a:ln w="13716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4" name="object 94"/>
            <p:cNvSpPr/>
            <p:nvPr/>
          </p:nvSpPr>
          <p:spPr>
            <a:xfrm>
              <a:off x="1984248" y="3578351"/>
              <a:ext cx="647700" cy="0"/>
            </a:xfrm>
            <a:custGeom>
              <a:avLst/>
              <a:gdLst/>
              <a:ahLst/>
              <a:cxnLst/>
              <a:rect l="l" t="t" r="r" b="b"/>
              <a:pathLst>
                <a:path w="647700">
                  <a:moveTo>
                    <a:pt x="0" y="0"/>
                  </a:moveTo>
                  <a:lnTo>
                    <a:pt x="647699" y="0"/>
                  </a:lnTo>
                </a:path>
              </a:pathLst>
            </a:custGeom>
            <a:ln w="9144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5" name="object 95"/>
            <p:cNvSpPr/>
            <p:nvPr/>
          </p:nvSpPr>
          <p:spPr>
            <a:xfrm>
              <a:off x="2348483" y="3547872"/>
              <a:ext cx="70485" cy="36830"/>
            </a:xfrm>
            <a:custGeom>
              <a:avLst/>
              <a:gdLst/>
              <a:ahLst/>
              <a:cxnLst/>
              <a:rect l="l" t="t" r="r" b="b"/>
              <a:pathLst>
                <a:path w="70485" h="36829">
                  <a:moveTo>
                    <a:pt x="70104" y="36575"/>
                  </a:moveTo>
                  <a:lnTo>
                    <a:pt x="70104" y="30479"/>
                  </a:lnTo>
                  <a:lnTo>
                    <a:pt x="68580" y="24383"/>
                  </a:lnTo>
                  <a:lnTo>
                    <a:pt x="67056" y="18287"/>
                  </a:lnTo>
                  <a:lnTo>
                    <a:pt x="64008" y="13715"/>
                  </a:lnTo>
                  <a:lnTo>
                    <a:pt x="59436" y="9143"/>
                  </a:lnTo>
                  <a:lnTo>
                    <a:pt x="50292" y="3047"/>
                  </a:lnTo>
                  <a:lnTo>
                    <a:pt x="38100" y="0"/>
                  </a:lnTo>
                  <a:lnTo>
                    <a:pt x="33528" y="0"/>
                  </a:lnTo>
                  <a:lnTo>
                    <a:pt x="3048" y="24383"/>
                  </a:lnTo>
                  <a:lnTo>
                    <a:pt x="0" y="36575"/>
                  </a:lnTo>
                </a:path>
              </a:pathLst>
            </a:custGeom>
            <a:ln w="9144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6" name="object 96"/>
            <p:cNvSpPr/>
            <p:nvPr/>
          </p:nvSpPr>
          <p:spPr>
            <a:xfrm>
              <a:off x="2418587" y="3547872"/>
              <a:ext cx="70485" cy="36830"/>
            </a:xfrm>
            <a:custGeom>
              <a:avLst/>
              <a:gdLst/>
              <a:ahLst/>
              <a:cxnLst/>
              <a:rect l="l" t="t" r="r" b="b"/>
              <a:pathLst>
                <a:path w="70485" h="36829">
                  <a:moveTo>
                    <a:pt x="70104" y="36575"/>
                  </a:moveTo>
                  <a:lnTo>
                    <a:pt x="48768" y="3047"/>
                  </a:lnTo>
                  <a:lnTo>
                    <a:pt x="36576" y="0"/>
                  </a:lnTo>
                  <a:lnTo>
                    <a:pt x="32004" y="0"/>
                  </a:lnTo>
                  <a:lnTo>
                    <a:pt x="1524" y="30479"/>
                  </a:lnTo>
                  <a:lnTo>
                    <a:pt x="0" y="36575"/>
                  </a:lnTo>
                </a:path>
              </a:pathLst>
            </a:custGeom>
            <a:ln w="9144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7" name="object 97"/>
            <p:cNvSpPr/>
            <p:nvPr/>
          </p:nvSpPr>
          <p:spPr>
            <a:xfrm>
              <a:off x="2343911" y="3591306"/>
              <a:ext cx="149860" cy="0"/>
            </a:xfrm>
            <a:custGeom>
              <a:avLst/>
              <a:gdLst/>
              <a:ahLst/>
              <a:cxnLst/>
              <a:rect l="l" t="t" r="r" b="b"/>
              <a:pathLst>
                <a:path w="149860">
                  <a:moveTo>
                    <a:pt x="140208" y="0"/>
                  </a:moveTo>
                  <a:lnTo>
                    <a:pt x="149352" y="0"/>
                  </a:lnTo>
                </a:path>
                <a:path w="149860">
                  <a:moveTo>
                    <a:pt x="70103" y="0"/>
                  </a:moveTo>
                  <a:lnTo>
                    <a:pt x="79248" y="0"/>
                  </a:lnTo>
                </a:path>
                <a:path w="149860">
                  <a:moveTo>
                    <a:pt x="0" y="0"/>
                  </a:moveTo>
                  <a:lnTo>
                    <a:pt x="9144" y="0"/>
                  </a:lnTo>
                </a:path>
              </a:pathLst>
            </a:custGeom>
            <a:ln w="13716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8" name="object 98"/>
            <p:cNvSpPr/>
            <p:nvPr/>
          </p:nvSpPr>
          <p:spPr>
            <a:xfrm>
              <a:off x="2295144" y="3768851"/>
              <a:ext cx="55244" cy="196850"/>
            </a:xfrm>
            <a:custGeom>
              <a:avLst/>
              <a:gdLst/>
              <a:ahLst/>
              <a:cxnLst/>
              <a:rect l="l" t="t" r="r" b="b"/>
              <a:pathLst>
                <a:path w="55244" h="196850">
                  <a:moveTo>
                    <a:pt x="0" y="21336"/>
                  </a:moveTo>
                  <a:lnTo>
                    <a:pt x="53339" y="21336"/>
                  </a:lnTo>
                  <a:lnTo>
                    <a:pt x="53339" y="0"/>
                  </a:lnTo>
                </a:path>
                <a:path w="55244" h="196850">
                  <a:moveTo>
                    <a:pt x="0" y="196596"/>
                  </a:moveTo>
                  <a:lnTo>
                    <a:pt x="54863" y="196596"/>
                  </a:lnTo>
                  <a:lnTo>
                    <a:pt x="54863" y="175259"/>
                  </a:lnTo>
                </a:path>
              </a:pathLst>
            </a:custGeom>
            <a:ln w="9144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9" name="object 99"/>
            <p:cNvSpPr/>
            <p:nvPr/>
          </p:nvSpPr>
          <p:spPr>
            <a:xfrm>
              <a:off x="2275332" y="3771900"/>
              <a:ext cx="38100" cy="38100"/>
            </a:xfrm>
            <a:custGeom>
              <a:avLst/>
              <a:gdLst/>
              <a:ahLst/>
              <a:cxnLst/>
              <a:rect l="l" t="t" r="r" b="b"/>
              <a:pathLst>
                <a:path w="38100" h="38100">
                  <a:moveTo>
                    <a:pt x="19812" y="38099"/>
                  </a:moveTo>
                  <a:lnTo>
                    <a:pt x="12215" y="36504"/>
                  </a:lnTo>
                  <a:lnTo>
                    <a:pt x="5905" y="32194"/>
                  </a:lnTo>
                  <a:lnTo>
                    <a:pt x="1595" y="25884"/>
                  </a:lnTo>
                  <a:lnTo>
                    <a:pt x="0" y="18287"/>
                  </a:lnTo>
                  <a:lnTo>
                    <a:pt x="1595" y="10929"/>
                  </a:lnTo>
                  <a:lnTo>
                    <a:pt x="5905" y="5143"/>
                  </a:lnTo>
                  <a:lnTo>
                    <a:pt x="12215" y="1357"/>
                  </a:lnTo>
                  <a:lnTo>
                    <a:pt x="19812" y="0"/>
                  </a:lnTo>
                  <a:lnTo>
                    <a:pt x="26527" y="1357"/>
                  </a:lnTo>
                  <a:lnTo>
                    <a:pt x="32384" y="5143"/>
                  </a:lnTo>
                  <a:lnTo>
                    <a:pt x="36528" y="10929"/>
                  </a:lnTo>
                  <a:lnTo>
                    <a:pt x="38100" y="18287"/>
                  </a:lnTo>
                  <a:lnTo>
                    <a:pt x="36528" y="25884"/>
                  </a:lnTo>
                  <a:lnTo>
                    <a:pt x="32385" y="32194"/>
                  </a:lnTo>
                  <a:lnTo>
                    <a:pt x="26527" y="36504"/>
                  </a:lnTo>
                  <a:lnTo>
                    <a:pt x="19812" y="38099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0" name="object 100"/>
            <p:cNvSpPr/>
            <p:nvPr/>
          </p:nvSpPr>
          <p:spPr>
            <a:xfrm>
              <a:off x="2275332" y="3771900"/>
              <a:ext cx="38100" cy="38100"/>
            </a:xfrm>
            <a:custGeom>
              <a:avLst/>
              <a:gdLst/>
              <a:ahLst/>
              <a:cxnLst/>
              <a:rect l="l" t="t" r="r" b="b"/>
              <a:pathLst>
                <a:path w="38100" h="38100">
                  <a:moveTo>
                    <a:pt x="0" y="18287"/>
                  </a:moveTo>
                  <a:lnTo>
                    <a:pt x="1595" y="10929"/>
                  </a:lnTo>
                  <a:lnTo>
                    <a:pt x="5905" y="5143"/>
                  </a:lnTo>
                  <a:lnTo>
                    <a:pt x="12215" y="1357"/>
                  </a:lnTo>
                  <a:lnTo>
                    <a:pt x="19812" y="0"/>
                  </a:lnTo>
                  <a:lnTo>
                    <a:pt x="26527" y="1357"/>
                  </a:lnTo>
                  <a:lnTo>
                    <a:pt x="32384" y="5143"/>
                  </a:lnTo>
                  <a:lnTo>
                    <a:pt x="36528" y="10929"/>
                  </a:lnTo>
                  <a:lnTo>
                    <a:pt x="38100" y="18287"/>
                  </a:lnTo>
                  <a:lnTo>
                    <a:pt x="36528" y="25884"/>
                  </a:lnTo>
                  <a:lnTo>
                    <a:pt x="32385" y="32194"/>
                  </a:lnTo>
                  <a:lnTo>
                    <a:pt x="26527" y="36504"/>
                  </a:lnTo>
                  <a:lnTo>
                    <a:pt x="19812" y="38099"/>
                  </a:lnTo>
                  <a:lnTo>
                    <a:pt x="12215" y="36504"/>
                  </a:lnTo>
                  <a:lnTo>
                    <a:pt x="5905" y="32194"/>
                  </a:lnTo>
                  <a:lnTo>
                    <a:pt x="1595" y="25884"/>
                  </a:lnTo>
                  <a:lnTo>
                    <a:pt x="0" y="18287"/>
                  </a:lnTo>
                </a:path>
              </a:pathLst>
            </a:custGeom>
            <a:ln w="9144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1" name="object 101"/>
            <p:cNvSpPr/>
            <p:nvPr/>
          </p:nvSpPr>
          <p:spPr>
            <a:xfrm>
              <a:off x="2275332" y="3945636"/>
              <a:ext cx="38100" cy="40005"/>
            </a:xfrm>
            <a:custGeom>
              <a:avLst/>
              <a:gdLst/>
              <a:ahLst/>
              <a:cxnLst/>
              <a:rect l="l" t="t" r="r" b="b"/>
              <a:pathLst>
                <a:path w="38100" h="40004">
                  <a:moveTo>
                    <a:pt x="19812" y="39624"/>
                  </a:moveTo>
                  <a:lnTo>
                    <a:pt x="12215" y="38028"/>
                  </a:lnTo>
                  <a:lnTo>
                    <a:pt x="5905" y="33718"/>
                  </a:lnTo>
                  <a:lnTo>
                    <a:pt x="1595" y="27408"/>
                  </a:lnTo>
                  <a:lnTo>
                    <a:pt x="0" y="19812"/>
                  </a:lnTo>
                  <a:lnTo>
                    <a:pt x="1595" y="12215"/>
                  </a:lnTo>
                  <a:lnTo>
                    <a:pt x="5905" y="5905"/>
                  </a:lnTo>
                  <a:lnTo>
                    <a:pt x="12215" y="1595"/>
                  </a:lnTo>
                  <a:lnTo>
                    <a:pt x="19812" y="0"/>
                  </a:lnTo>
                  <a:lnTo>
                    <a:pt x="26527" y="1595"/>
                  </a:lnTo>
                  <a:lnTo>
                    <a:pt x="32384" y="5905"/>
                  </a:lnTo>
                  <a:lnTo>
                    <a:pt x="36528" y="12215"/>
                  </a:lnTo>
                  <a:lnTo>
                    <a:pt x="38100" y="19812"/>
                  </a:lnTo>
                  <a:lnTo>
                    <a:pt x="36528" y="27408"/>
                  </a:lnTo>
                  <a:lnTo>
                    <a:pt x="32385" y="33718"/>
                  </a:lnTo>
                  <a:lnTo>
                    <a:pt x="26527" y="38028"/>
                  </a:lnTo>
                  <a:lnTo>
                    <a:pt x="19812" y="39624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2" name="object 102"/>
            <p:cNvSpPr/>
            <p:nvPr/>
          </p:nvSpPr>
          <p:spPr>
            <a:xfrm>
              <a:off x="2275332" y="3945636"/>
              <a:ext cx="38100" cy="40005"/>
            </a:xfrm>
            <a:custGeom>
              <a:avLst/>
              <a:gdLst/>
              <a:ahLst/>
              <a:cxnLst/>
              <a:rect l="l" t="t" r="r" b="b"/>
              <a:pathLst>
                <a:path w="38100" h="40004">
                  <a:moveTo>
                    <a:pt x="0" y="19812"/>
                  </a:moveTo>
                  <a:lnTo>
                    <a:pt x="1595" y="12215"/>
                  </a:lnTo>
                  <a:lnTo>
                    <a:pt x="5905" y="5905"/>
                  </a:lnTo>
                  <a:lnTo>
                    <a:pt x="12215" y="1595"/>
                  </a:lnTo>
                  <a:lnTo>
                    <a:pt x="19812" y="0"/>
                  </a:lnTo>
                  <a:lnTo>
                    <a:pt x="26527" y="1595"/>
                  </a:lnTo>
                  <a:lnTo>
                    <a:pt x="32384" y="5905"/>
                  </a:lnTo>
                  <a:lnTo>
                    <a:pt x="36528" y="12215"/>
                  </a:lnTo>
                  <a:lnTo>
                    <a:pt x="38100" y="19812"/>
                  </a:lnTo>
                  <a:lnTo>
                    <a:pt x="36528" y="27408"/>
                  </a:lnTo>
                  <a:lnTo>
                    <a:pt x="32385" y="33718"/>
                  </a:lnTo>
                  <a:lnTo>
                    <a:pt x="26527" y="38028"/>
                  </a:lnTo>
                  <a:lnTo>
                    <a:pt x="19812" y="39624"/>
                  </a:lnTo>
                  <a:lnTo>
                    <a:pt x="12215" y="38028"/>
                  </a:lnTo>
                  <a:lnTo>
                    <a:pt x="5905" y="33718"/>
                  </a:lnTo>
                  <a:lnTo>
                    <a:pt x="1595" y="27408"/>
                  </a:lnTo>
                  <a:lnTo>
                    <a:pt x="0" y="19812"/>
                  </a:lnTo>
                </a:path>
              </a:pathLst>
            </a:custGeom>
            <a:ln w="9144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103" name="object 103"/>
          <p:cNvGrpSpPr/>
          <p:nvPr/>
        </p:nvGrpSpPr>
        <p:grpSpPr>
          <a:xfrm>
            <a:off x="2738097" y="3575304"/>
            <a:ext cx="1094128" cy="711835"/>
            <a:chOff x="1190244" y="3575303"/>
            <a:chExt cx="475615" cy="711835"/>
          </a:xfrm>
        </p:grpSpPr>
        <p:sp>
          <p:nvSpPr>
            <p:cNvPr id="104" name="object 104"/>
            <p:cNvSpPr/>
            <p:nvPr/>
          </p:nvSpPr>
          <p:spPr>
            <a:xfrm>
              <a:off x="1194816" y="3755135"/>
              <a:ext cx="466725" cy="527685"/>
            </a:xfrm>
            <a:custGeom>
              <a:avLst/>
              <a:gdLst/>
              <a:ahLst/>
              <a:cxnLst/>
              <a:rect l="l" t="t" r="r" b="b"/>
              <a:pathLst>
                <a:path w="466725" h="527685">
                  <a:moveTo>
                    <a:pt x="466343" y="0"/>
                  </a:moveTo>
                  <a:lnTo>
                    <a:pt x="0" y="0"/>
                  </a:lnTo>
                  <a:lnTo>
                    <a:pt x="0" y="527304"/>
                  </a:lnTo>
                </a:path>
              </a:pathLst>
            </a:custGeom>
            <a:ln w="9144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5" name="object 105"/>
            <p:cNvSpPr/>
            <p:nvPr/>
          </p:nvSpPr>
          <p:spPr>
            <a:xfrm>
              <a:off x="1458467" y="3738371"/>
              <a:ext cx="36830" cy="38100"/>
            </a:xfrm>
            <a:custGeom>
              <a:avLst/>
              <a:gdLst/>
              <a:ahLst/>
              <a:cxnLst/>
              <a:rect l="l" t="t" r="r" b="b"/>
              <a:pathLst>
                <a:path w="36830" h="38100">
                  <a:moveTo>
                    <a:pt x="18288" y="38099"/>
                  </a:moveTo>
                  <a:lnTo>
                    <a:pt x="10929" y="36504"/>
                  </a:lnTo>
                  <a:lnTo>
                    <a:pt x="5143" y="32194"/>
                  </a:lnTo>
                  <a:lnTo>
                    <a:pt x="1357" y="25884"/>
                  </a:lnTo>
                  <a:lnTo>
                    <a:pt x="0" y="18287"/>
                  </a:lnTo>
                  <a:lnTo>
                    <a:pt x="1357" y="10929"/>
                  </a:lnTo>
                  <a:lnTo>
                    <a:pt x="5143" y="5143"/>
                  </a:lnTo>
                  <a:lnTo>
                    <a:pt x="10929" y="1357"/>
                  </a:lnTo>
                  <a:lnTo>
                    <a:pt x="18288" y="0"/>
                  </a:lnTo>
                  <a:lnTo>
                    <a:pt x="25646" y="1357"/>
                  </a:lnTo>
                  <a:lnTo>
                    <a:pt x="31432" y="5143"/>
                  </a:lnTo>
                  <a:lnTo>
                    <a:pt x="35218" y="10929"/>
                  </a:lnTo>
                  <a:lnTo>
                    <a:pt x="36576" y="18287"/>
                  </a:lnTo>
                  <a:lnTo>
                    <a:pt x="35218" y="25884"/>
                  </a:lnTo>
                  <a:lnTo>
                    <a:pt x="31432" y="32194"/>
                  </a:lnTo>
                  <a:lnTo>
                    <a:pt x="25646" y="36504"/>
                  </a:lnTo>
                  <a:lnTo>
                    <a:pt x="18288" y="38099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6" name="object 106"/>
            <p:cNvSpPr/>
            <p:nvPr/>
          </p:nvSpPr>
          <p:spPr>
            <a:xfrm>
              <a:off x="1458467" y="3738371"/>
              <a:ext cx="36830" cy="38100"/>
            </a:xfrm>
            <a:custGeom>
              <a:avLst/>
              <a:gdLst/>
              <a:ahLst/>
              <a:cxnLst/>
              <a:rect l="l" t="t" r="r" b="b"/>
              <a:pathLst>
                <a:path w="36830" h="38100">
                  <a:moveTo>
                    <a:pt x="0" y="18287"/>
                  </a:moveTo>
                  <a:lnTo>
                    <a:pt x="1357" y="10929"/>
                  </a:lnTo>
                  <a:lnTo>
                    <a:pt x="5143" y="5143"/>
                  </a:lnTo>
                  <a:lnTo>
                    <a:pt x="10929" y="1357"/>
                  </a:lnTo>
                  <a:lnTo>
                    <a:pt x="18288" y="0"/>
                  </a:lnTo>
                  <a:lnTo>
                    <a:pt x="25646" y="1357"/>
                  </a:lnTo>
                  <a:lnTo>
                    <a:pt x="31432" y="5143"/>
                  </a:lnTo>
                  <a:lnTo>
                    <a:pt x="35218" y="10929"/>
                  </a:lnTo>
                  <a:lnTo>
                    <a:pt x="36576" y="18287"/>
                  </a:lnTo>
                  <a:lnTo>
                    <a:pt x="35218" y="25884"/>
                  </a:lnTo>
                  <a:lnTo>
                    <a:pt x="31432" y="32194"/>
                  </a:lnTo>
                  <a:lnTo>
                    <a:pt x="25646" y="36504"/>
                  </a:lnTo>
                  <a:lnTo>
                    <a:pt x="18288" y="38099"/>
                  </a:lnTo>
                  <a:lnTo>
                    <a:pt x="10929" y="36504"/>
                  </a:lnTo>
                  <a:lnTo>
                    <a:pt x="5143" y="32194"/>
                  </a:lnTo>
                  <a:lnTo>
                    <a:pt x="1357" y="25884"/>
                  </a:lnTo>
                  <a:lnTo>
                    <a:pt x="0" y="18287"/>
                  </a:lnTo>
                </a:path>
              </a:pathLst>
            </a:custGeom>
            <a:ln w="9144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7" name="object 107"/>
            <p:cNvSpPr/>
            <p:nvPr/>
          </p:nvSpPr>
          <p:spPr>
            <a:xfrm>
              <a:off x="1476755" y="3579875"/>
              <a:ext cx="184785" cy="344805"/>
            </a:xfrm>
            <a:custGeom>
              <a:avLst/>
              <a:gdLst/>
              <a:ahLst/>
              <a:cxnLst/>
              <a:rect l="l" t="t" r="r" b="b"/>
              <a:pathLst>
                <a:path w="184785" h="344804">
                  <a:moveTo>
                    <a:pt x="184404" y="0"/>
                  </a:moveTo>
                  <a:lnTo>
                    <a:pt x="0" y="0"/>
                  </a:lnTo>
                  <a:lnTo>
                    <a:pt x="0" y="344424"/>
                  </a:lnTo>
                  <a:lnTo>
                    <a:pt x="184404" y="344424"/>
                  </a:lnTo>
                </a:path>
              </a:pathLst>
            </a:custGeom>
            <a:ln w="9144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108" name="object 108"/>
          <p:cNvGrpSpPr/>
          <p:nvPr/>
        </p:nvGrpSpPr>
        <p:grpSpPr>
          <a:xfrm>
            <a:off x="5739134" y="4198621"/>
            <a:ext cx="327216" cy="207645"/>
            <a:chOff x="2494788" y="4198620"/>
            <a:chExt cx="142240" cy="207645"/>
          </a:xfrm>
        </p:grpSpPr>
        <p:sp>
          <p:nvSpPr>
            <p:cNvPr id="109" name="object 109"/>
            <p:cNvSpPr/>
            <p:nvPr/>
          </p:nvSpPr>
          <p:spPr>
            <a:xfrm>
              <a:off x="2609088" y="4198620"/>
              <a:ext cx="0" cy="129539"/>
            </a:xfrm>
            <a:custGeom>
              <a:avLst/>
              <a:gdLst/>
              <a:ahLst/>
              <a:cxnLst/>
              <a:rect l="l" t="t" r="r" b="b"/>
              <a:pathLst>
                <a:path h="129539">
                  <a:moveTo>
                    <a:pt x="0" y="0"/>
                  </a:moveTo>
                  <a:lnTo>
                    <a:pt x="0" y="129540"/>
                  </a:lnTo>
                </a:path>
              </a:pathLst>
            </a:custGeom>
            <a:ln w="9144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0" name="object 110"/>
            <p:cNvSpPr/>
            <p:nvPr/>
          </p:nvSpPr>
          <p:spPr>
            <a:xfrm>
              <a:off x="2581655" y="4320540"/>
              <a:ext cx="55244" cy="81280"/>
            </a:xfrm>
            <a:custGeom>
              <a:avLst/>
              <a:gdLst/>
              <a:ahLst/>
              <a:cxnLst/>
              <a:rect l="l" t="t" r="r" b="b"/>
              <a:pathLst>
                <a:path w="55244" h="81279">
                  <a:moveTo>
                    <a:pt x="27432" y="80771"/>
                  </a:moveTo>
                  <a:lnTo>
                    <a:pt x="0" y="0"/>
                  </a:lnTo>
                  <a:lnTo>
                    <a:pt x="54863" y="0"/>
                  </a:lnTo>
                  <a:lnTo>
                    <a:pt x="27432" y="80771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1" name="object 111"/>
            <p:cNvSpPr/>
            <p:nvPr/>
          </p:nvSpPr>
          <p:spPr>
            <a:xfrm>
              <a:off x="2494788" y="4401312"/>
              <a:ext cx="114300" cy="0"/>
            </a:xfrm>
            <a:custGeom>
              <a:avLst/>
              <a:gdLst/>
              <a:ahLst/>
              <a:cxnLst/>
              <a:rect l="l" t="t" r="r" b="b"/>
              <a:pathLst>
                <a:path w="114300">
                  <a:moveTo>
                    <a:pt x="0" y="0"/>
                  </a:moveTo>
                  <a:lnTo>
                    <a:pt x="114300" y="0"/>
                  </a:lnTo>
                </a:path>
              </a:pathLst>
            </a:custGeom>
            <a:ln w="9144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112" name="object 112"/>
          <p:cNvSpPr/>
          <p:nvPr/>
        </p:nvSpPr>
        <p:spPr>
          <a:xfrm>
            <a:off x="3523414" y="3453383"/>
            <a:ext cx="1346844" cy="584200"/>
          </a:xfrm>
          <a:custGeom>
            <a:avLst/>
            <a:gdLst/>
            <a:ahLst/>
            <a:cxnLst/>
            <a:rect l="l" t="t" r="r" b="b"/>
            <a:pathLst>
              <a:path w="585469" h="584200">
                <a:moveTo>
                  <a:pt x="585215" y="291083"/>
                </a:moveTo>
                <a:lnTo>
                  <a:pt x="581425" y="244048"/>
                </a:lnTo>
                <a:lnTo>
                  <a:pt x="570439" y="199363"/>
                </a:lnTo>
                <a:lnTo>
                  <a:pt x="552832" y="157641"/>
                </a:lnTo>
                <a:lnTo>
                  <a:pt x="529181" y="119493"/>
                </a:lnTo>
                <a:lnTo>
                  <a:pt x="500062" y="85534"/>
                </a:lnTo>
                <a:lnTo>
                  <a:pt x="466051" y="56375"/>
                </a:lnTo>
                <a:lnTo>
                  <a:pt x="427724" y="32630"/>
                </a:lnTo>
                <a:lnTo>
                  <a:pt x="385657" y="14910"/>
                </a:lnTo>
                <a:lnTo>
                  <a:pt x="340426" y="3829"/>
                </a:lnTo>
                <a:lnTo>
                  <a:pt x="292608" y="0"/>
                </a:lnTo>
                <a:lnTo>
                  <a:pt x="245159" y="3829"/>
                </a:lnTo>
                <a:lnTo>
                  <a:pt x="200143" y="14910"/>
                </a:lnTo>
                <a:lnTo>
                  <a:pt x="158163" y="32630"/>
                </a:lnTo>
                <a:lnTo>
                  <a:pt x="119822" y="56375"/>
                </a:lnTo>
                <a:lnTo>
                  <a:pt x="85724" y="85534"/>
                </a:lnTo>
                <a:lnTo>
                  <a:pt x="56473" y="119493"/>
                </a:lnTo>
                <a:lnTo>
                  <a:pt x="32671" y="157641"/>
                </a:lnTo>
                <a:lnTo>
                  <a:pt x="14923" y="199363"/>
                </a:lnTo>
                <a:lnTo>
                  <a:pt x="3831" y="244048"/>
                </a:lnTo>
                <a:lnTo>
                  <a:pt x="0" y="291083"/>
                </a:lnTo>
                <a:lnTo>
                  <a:pt x="3831" y="338902"/>
                </a:lnTo>
                <a:lnTo>
                  <a:pt x="14923" y="384133"/>
                </a:lnTo>
                <a:lnTo>
                  <a:pt x="32671" y="426200"/>
                </a:lnTo>
                <a:lnTo>
                  <a:pt x="56473" y="464527"/>
                </a:lnTo>
                <a:lnTo>
                  <a:pt x="85724" y="498538"/>
                </a:lnTo>
                <a:lnTo>
                  <a:pt x="119822" y="527657"/>
                </a:lnTo>
                <a:lnTo>
                  <a:pt x="158163" y="551308"/>
                </a:lnTo>
                <a:lnTo>
                  <a:pt x="200143" y="568915"/>
                </a:lnTo>
                <a:lnTo>
                  <a:pt x="245159" y="579901"/>
                </a:lnTo>
                <a:lnTo>
                  <a:pt x="292608" y="583691"/>
                </a:lnTo>
                <a:lnTo>
                  <a:pt x="340426" y="579901"/>
                </a:lnTo>
                <a:lnTo>
                  <a:pt x="385657" y="568915"/>
                </a:lnTo>
                <a:lnTo>
                  <a:pt x="427724" y="551308"/>
                </a:lnTo>
                <a:lnTo>
                  <a:pt x="466051" y="527657"/>
                </a:lnTo>
                <a:lnTo>
                  <a:pt x="500062" y="498538"/>
                </a:lnTo>
                <a:lnTo>
                  <a:pt x="529181" y="464527"/>
                </a:lnTo>
                <a:lnTo>
                  <a:pt x="552832" y="426200"/>
                </a:lnTo>
                <a:lnTo>
                  <a:pt x="570439" y="384133"/>
                </a:lnTo>
                <a:lnTo>
                  <a:pt x="581425" y="338902"/>
                </a:lnTo>
                <a:lnTo>
                  <a:pt x="585215" y="291083"/>
                </a:lnTo>
              </a:path>
            </a:pathLst>
          </a:custGeom>
          <a:ln w="9143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3" name="object 113"/>
          <p:cNvSpPr/>
          <p:nvPr/>
        </p:nvSpPr>
        <p:spPr>
          <a:xfrm>
            <a:off x="5725111" y="3605784"/>
            <a:ext cx="197206" cy="424180"/>
          </a:xfrm>
          <a:custGeom>
            <a:avLst/>
            <a:gdLst/>
            <a:ahLst/>
            <a:cxnLst/>
            <a:rect l="l" t="t" r="r" b="b"/>
            <a:pathLst>
              <a:path w="85725" h="424179">
                <a:moveTo>
                  <a:pt x="0" y="423672"/>
                </a:moveTo>
                <a:lnTo>
                  <a:pt x="0" y="320040"/>
                </a:lnTo>
              </a:path>
              <a:path w="85725" h="424179">
                <a:moveTo>
                  <a:pt x="42672" y="420624"/>
                </a:moveTo>
                <a:lnTo>
                  <a:pt x="42672" y="167640"/>
                </a:lnTo>
                <a:lnTo>
                  <a:pt x="0" y="167640"/>
                </a:lnTo>
              </a:path>
              <a:path w="85725" h="424179">
                <a:moveTo>
                  <a:pt x="0" y="0"/>
                </a:moveTo>
                <a:lnTo>
                  <a:pt x="83819" y="0"/>
                </a:lnTo>
                <a:lnTo>
                  <a:pt x="85343" y="423672"/>
                </a:lnTo>
              </a:path>
            </a:pathLst>
          </a:custGeom>
          <a:ln w="9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grpSp>
        <p:nvGrpSpPr>
          <p:cNvPr id="114" name="object 114"/>
          <p:cNvGrpSpPr/>
          <p:nvPr/>
        </p:nvGrpSpPr>
        <p:grpSpPr>
          <a:xfrm>
            <a:off x="10545702" y="710184"/>
            <a:ext cx="4264030" cy="2651760"/>
            <a:chOff x="4584192" y="710184"/>
            <a:chExt cx="1853564" cy="2651760"/>
          </a:xfrm>
        </p:grpSpPr>
        <p:sp>
          <p:nvSpPr>
            <p:cNvPr id="115" name="object 115"/>
            <p:cNvSpPr/>
            <p:nvPr/>
          </p:nvSpPr>
          <p:spPr>
            <a:xfrm>
              <a:off x="4588764" y="714756"/>
              <a:ext cx="1755775" cy="2642870"/>
            </a:xfrm>
            <a:custGeom>
              <a:avLst/>
              <a:gdLst/>
              <a:ahLst/>
              <a:cxnLst/>
              <a:rect l="l" t="t" r="r" b="b"/>
              <a:pathLst>
                <a:path w="1755775" h="2642870">
                  <a:moveTo>
                    <a:pt x="0" y="0"/>
                  </a:moveTo>
                  <a:lnTo>
                    <a:pt x="0" y="2642616"/>
                  </a:lnTo>
                  <a:lnTo>
                    <a:pt x="1755648" y="2642616"/>
                  </a:lnTo>
                </a:path>
                <a:path w="1755775" h="2642870">
                  <a:moveTo>
                    <a:pt x="0" y="0"/>
                  </a:moveTo>
                  <a:lnTo>
                    <a:pt x="1755648" y="0"/>
                  </a:lnTo>
                </a:path>
                <a:path w="1755775" h="2642870">
                  <a:moveTo>
                    <a:pt x="0" y="54864"/>
                  </a:moveTo>
                  <a:lnTo>
                    <a:pt x="92963" y="54864"/>
                  </a:lnTo>
                </a:path>
                <a:path w="1755775" h="2642870">
                  <a:moveTo>
                    <a:pt x="0" y="112775"/>
                  </a:moveTo>
                  <a:lnTo>
                    <a:pt x="92963" y="112775"/>
                  </a:lnTo>
                </a:path>
                <a:path w="1755775" h="2642870">
                  <a:moveTo>
                    <a:pt x="0" y="172212"/>
                  </a:moveTo>
                  <a:lnTo>
                    <a:pt x="92963" y="172212"/>
                  </a:lnTo>
                </a:path>
                <a:path w="1755775" h="2642870">
                  <a:moveTo>
                    <a:pt x="0" y="246887"/>
                  </a:moveTo>
                  <a:lnTo>
                    <a:pt x="92963" y="246887"/>
                  </a:lnTo>
                </a:path>
                <a:path w="1755775" h="2642870">
                  <a:moveTo>
                    <a:pt x="0" y="330708"/>
                  </a:moveTo>
                  <a:lnTo>
                    <a:pt x="92963" y="330708"/>
                  </a:lnTo>
                </a:path>
                <a:path w="1755775" h="2642870">
                  <a:moveTo>
                    <a:pt x="0" y="443483"/>
                  </a:moveTo>
                  <a:lnTo>
                    <a:pt x="92963" y="443483"/>
                  </a:lnTo>
                </a:path>
                <a:path w="1755775" h="2642870">
                  <a:moveTo>
                    <a:pt x="0" y="580643"/>
                  </a:moveTo>
                  <a:lnTo>
                    <a:pt x="92963" y="580643"/>
                  </a:lnTo>
                </a:path>
                <a:path w="1755775" h="2642870">
                  <a:moveTo>
                    <a:pt x="0" y="822960"/>
                  </a:moveTo>
                  <a:lnTo>
                    <a:pt x="92963" y="822960"/>
                  </a:lnTo>
                </a:path>
                <a:path w="1755775" h="2642870">
                  <a:moveTo>
                    <a:pt x="0" y="1095756"/>
                  </a:moveTo>
                  <a:lnTo>
                    <a:pt x="92963" y="1095756"/>
                  </a:lnTo>
                </a:path>
                <a:path w="1755775" h="2642870">
                  <a:moveTo>
                    <a:pt x="0" y="1149095"/>
                  </a:moveTo>
                  <a:lnTo>
                    <a:pt x="92963" y="1149095"/>
                  </a:lnTo>
                </a:path>
                <a:path w="1755775" h="2642870">
                  <a:moveTo>
                    <a:pt x="0" y="1202435"/>
                  </a:moveTo>
                  <a:lnTo>
                    <a:pt x="92963" y="1202435"/>
                  </a:lnTo>
                </a:path>
                <a:path w="1755775" h="2642870">
                  <a:moveTo>
                    <a:pt x="0" y="1271015"/>
                  </a:moveTo>
                  <a:lnTo>
                    <a:pt x="92963" y="1271015"/>
                  </a:lnTo>
                </a:path>
                <a:path w="1755775" h="2642870">
                  <a:moveTo>
                    <a:pt x="0" y="1341119"/>
                  </a:moveTo>
                  <a:lnTo>
                    <a:pt x="92963" y="1341119"/>
                  </a:lnTo>
                </a:path>
                <a:path w="1755775" h="2642870">
                  <a:moveTo>
                    <a:pt x="0" y="1429511"/>
                  </a:moveTo>
                  <a:lnTo>
                    <a:pt x="92963" y="1429511"/>
                  </a:lnTo>
                </a:path>
                <a:path w="1755775" h="2642870">
                  <a:moveTo>
                    <a:pt x="0" y="1540764"/>
                  </a:moveTo>
                  <a:lnTo>
                    <a:pt x="92963" y="1540764"/>
                  </a:lnTo>
                </a:path>
                <a:path w="1755775" h="2642870">
                  <a:moveTo>
                    <a:pt x="0" y="1606295"/>
                  </a:moveTo>
                  <a:lnTo>
                    <a:pt x="92963" y="1606295"/>
                  </a:lnTo>
                </a:path>
                <a:path w="1755775" h="2642870">
                  <a:moveTo>
                    <a:pt x="0" y="1679448"/>
                  </a:moveTo>
                  <a:lnTo>
                    <a:pt x="92963" y="1679448"/>
                  </a:lnTo>
                </a:path>
                <a:path w="1755775" h="2642870">
                  <a:moveTo>
                    <a:pt x="0" y="1778508"/>
                  </a:moveTo>
                  <a:lnTo>
                    <a:pt x="92963" y="1778508"/>
                  </a:lnTo>
                </a:path>
                <a:path w="1755775" h="2642870">
                  <a:moveTo>
                    <a:pt x="0" y="1929384"/>
                  </a:moveTo>
                  <a:lnTo>
                    <a:pt x="92963" y="1929384"/>
                  </a:lnTo>
                </a:path>
                <a:path w="1755775" h="2642870">
                  <a:moveTo>
                    <a:pt x="0" y="2205227"/>
                  </a:moveTo>
                  <a:lnTo>
                    <a:pt x="92963" y="2205227"/>
                  </a:lnTo>
                </a:path>
                <a:path w="1755775" h="2642870">
                  <a:moveTo>
                    <a:pt x="0" y="2253995"/>
                  </a:moveTo>
                  <a:lnTo>
                    <a:pt x="92963" y="2253995"/>
                  </a:lnTo>
                </a:path>
                <a:path w="1755775" h="2642870">
                  <a:moveTo>
                    <a:pt x="0" y="2305811"/>
                  </a:moveTo>
                  <a:lnTo>
                    <a:pt x="92963" y="2305811"/>
                  </a:lnTo>
                </a:path>
                <a:path w="1755775" h="2642870">
                  <a:moveTo>
                    <a:pt x="0" y="2372868"/>
                  </a:moveTo>
                  <a:lnTo>
                    <a:pt x="92963" y="2372868"/>
                  </a:lnTo>
                </a:path>
                <a:path w="1755775" h="2642870">
                  <a:moveTo>
                    <a:pt x="0" y="2444495"/>
                  </a:moveTo>
                  <a:lnTo>
                    <a:pt x="92963" y="2444495"/>
                  </a:lnTo>
                </a:path>
                <a:path w="1755775" h="2642870">
                  <a:moveTo>
                    <a:pt x="0" y="2532887"/>
                  </a:moveTo>
                  <a:lnTo>
                    <a:pt x="92963" y="2532887"/>
                  </a:lnTo>
                </a:path>
                <a:path w="1755775" h="2642870">
                  <a:moveTo>
                    <a:pt x="92963" y="2642616"/>
                  </a:moveTo>
                  <a:lnTo>
                    <a:pt x="92963" y="2574035"/>
                  </a:lnTo>
                </a:path>
                <a:path w="1755775" h="2642870">
                  <a:moveTo>
                    <a:pt x="181355" y="2642616"/>
                  </a:moveTo>
                  <a:lnTo>
                    <a:pt x="181355" y="2574035"/>
                  </a:lnTo>
                </a:path>
                <a:path w="1755775" h="2642870">
                  <a:moveTo>
                    <a:pt x="251459" y="2642616"/>
                  </a:moveTo>
                  <a:lnTo>
                    <a:pt x="251459" y="2574035"/>
                  </a:lnTo>
                </a:path>
                <a:path w="1755775" h="2642870">
                  <a:moveTo>
                    <a:pt x="312419" y="2642616"/>
                  </a:moveTo>
                  <a:lnTo>
                    <a:pt x="312419" y="2574035"/>
                  </a:lnTo>
                </a:path>
                <a:path w="1755775" h="2642870">
                  <a:moveTo>
                    <a:pt x="537971" y="2642616"/>
                  </a:moveTo>
                  <a:lnTo>
                    <a:pt x="537971" y="2574035"/>
                  </a:lnTo>
                </a:path>
                <a:path w="1755775" h="2642870">
                  <a:moveTo>
                    <a:pt x="672083" y="2642616"/>
                  </a:moveTo>
                  <a:lnTo>
                    <a:pt x="672083" y="2574035"/>
                  </a:lnTo>
                </a:path>
                <a:path w="1755775" h="2642870">
                  <a:moveTo>
                    <a:pt x="987551" y="2642616"/>
                  </a:moveTo>
                  <a:lnTo>
                    <a:pt x="987551" y="2574035"/>
                  </a:lnTo>
                </a:path>
                <a:path w="1755775" h="2642870">
                  <a:moveTo>
                    <a:pt x="1170432" y="2642616"/>
                  </a:moveTo>
                  <a:lnTo>
                    <a:pt x="1170432" y="2574035"/>
                  </a:lnTo>
                </a:path>
                <a:path w="1755775" h="2642870">
                  <a:moveTo>
                    <a:pt x="1319783" y="2642616"/>
                  </a:moveTo>
                  <a:lnTo>
                    <a:pt x="1319783" y="2574035"/>
                  </a:lnTo>
                </a:path>
                <a:path w="1755775" h="2642870">
                  <a:moveTo>
                    <a:pt x="1427987" y="2642616"/>
                  </a:moveTo>
                  <a:lnTo>
                    <a:pt x="1427987" y="2574035"/>
                  </a:lnTo>
                </a:path>
                <a:path w="1755775" h="2642870">
                  <a:moveTo>
                    <a:pt x="1520951" y="2642616"/>
                  </a:moveTo>
                  <a:lnTo>
                    <a:pt x="1520951" y="2574035"/>
                  </a:lnTo>
                </a:path>
                <a:path w="1755775" h="2642870">
                  <a:moveTo>
                    <a:pt x="1607819" y="2642616"/>
                  </a:moveTo>
                  <a:lnTo>
                    <a:pt x="1607819" y="2574035"/>
                  </a:lnTo>
                </a:path>
                <a:path w="1755775" h="2642870">
                  <a:moveTo>
                    <a:pt x="1680971" y="2642616"/>
                  </a:moveTo>
                  <a:lnTo>
                    <a:pt x="1680971" y="2574035"/>
                  </a:lnTo>
                </a:path>
              </a:pathLst>
            </a:custGeom>
            <a:ln w="9144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116" name="object 116"/>
            <p:cNvPicPr/>
            <p:nvPr/>
          </p:nvPicPr>
          <p:blipFill>
            <a:blip r:embed="rId5" cstate="print"/>
            <a:stretch>
              <a:fillRect/>
            </a:stretch>
          </p:blipFill>
          <p:spPr>
            <a:xfrm>
              <a:off x="4588764" y="710184"/>
              <a:ext cx="1848612" cy="2651760"/>
            </a:xfrm>
            <a:prstGeom prst="rect">
              <a:avLst/>
            </a:prstGeom>
          </p:spPr>
        </p:pic>
      </p:grpSp>
      <p:grpSp>
        <p:nvGrpSpPr>
          <p:cNvPr id="117" name="object 117"/>
          <p:cNvGrpSpPr/>
          <p:nvPr/>
        </p:nvGrpSpPr>
        <p:grpSpPr>
          <a:xfrm>
            <a:off x="9514969" y="4101937"/>
            <a:ext cx="6795574" cy="3483610"/>
            <a:chOff x="4136135" y="4101937"/>
            <a:chExt cx="2954020" cy="3483610"/>
          </a:xfrm>
        </p:grpSpPr>
        <p:pic>
          <p:nvPicPr>
            <p:cNvPr id="118" name="object 118"/>
            <p:cNvPicPr/>
            <p:nvPr/>
          </p:nvPicPr>
          <p:blipFill>
            <a:blip r:embed="rId6" cstate="print"/>
            <a:stretch>
              <a:fillRect/>
            </a:stretch>
          </p:blipFill>
          <p:spPr>
            <a:xfrm>
              <a:off x="4162043" y="4101937"/>
              <a:ext cx="2920504" cy="3318752"/>
            </a:xfrm>
            <a:prstGeom prst="rect">
              <a:avLst/>
            </a:prstGeom>
          </p:spPr>
        </p:pic>
        <p:sp>
          <p:nvSpPr>
            <p:cNvPr id="119" name="object 119"/>
            <p:cNvSpPr/>
            <p:nvPr/>
          </p:nvSpPr>
          <p:spPr>
            <a:xfrm>
              <a:off x="4136123" y="4117860"/>
              <a:ext cx="2954020" cy="3467100"/>
            </a:xfrm>
            <a:custGeom>
              <a:avLst/>
              <a:gdLst/>
              <a:ahLst/>
              <a:cxnLst/>
              <a:rect l="l" t="t" r="r" b="b"/>
              <a:pathLst>
                <a:path w="2954020" h="3467100">
                  <a:moveTo>
                    <a:pt x="228600" y="1548384"/>
                  </a:moveTo>
                  <a:lnTo>
                    <a:pt x="89916" y="1548384"/>
                  </a:lnTo>
                  <a:lnTo>
                    <a:pt x="89916" y="1691627"/>
                  </a:lnTo>
                  <a:lnTo>
                    <a:pt x="228600" y="1691627"/>
                  </a:lnTo>
                  <a:lnTo>
                    <a:pt x="228600" y="1548384"/>
                  </a:lnTo>
                  <a:close/>
                </a:path>
                <a:path w="2954020" h="3467100">
                  <a:moveTo>
                    <a:pt x="228600" y="795528"/>
                  </a:moveTo>
                  <a:lnTo>
                    <a:pt x="0" y="795528"/>
                  </a:lnTo>
                  <a:lnTo>
                    <a:pt x="0" y="937247"/>
                  </a:lnTo>
                  <a:lnTo>
                    <a:pt x="228600" y="937247"/>
                  </a:lnTo>
                  <a:lnTo>
                    <a:pt x="228600" y="795528"/>
                  </a:lnTo>
                  <a:close/>
                </a:path>
                <a:path w="2954020" h="3467100">
                  <a:moveTo>
                    <a:pt x="228600" y="0"/>
                  </a:moveTo>
                  <a:lnTo>
                    <a:pt x="0" y="0"/>
                  </a:lnTo>
                  <a:lnTo>
                    <a:pt x="0" y="143243"/>
                  </a:lnTo>
                  <a:lnTo>
                    <a:pt x="228600" y="143243"/>
                  </a:lnTo>
                  <a:lnTo>
                    <a:pt x="228600" y="0"/>
                  </a:lnTo>
                  <a:close/>
                </a:path>
                <a:path w="2954020" h="3467100">
                  <a:moveTo>
                    <a:pt x="353568" y="3208007"/>
                  </a:moveTo>
                  <a:lnTo>
                    <a:pt x="228600" y="3208007"/>
                  </a:lnTo>
                  <a:lnTo>
                    <a:pt x="228600" y="3125711"/>
                  </a:lnTo>
                  <a:lnTo>
                    <a:pt x="0" y="3125711"/>
                  </a:lnTo>
                  <a:lnTo>
                    <a:pt x="0" y="3212579"/>
                  </a:lnTo>
                  <a:lnTo>
                    <a:pt x="124968" y="3212579"/>
                  </a:lnTo>
                  <a:lnTo>
                    <a:pt x="124968" y="3326879"/>
                  </a:lnTo>
                  <a:lnTo>
                    <a:pt x="353568" y="3326879"/>
                  </a:lnTo>
                  <a:lnTo>
                    <a:pt x="353568" y="3208007"/>
                  </a:lnTo>
                  <a:close/>
                </a:path>
                <a:path w="2954020" h="3467100">
                  <a:moveTo>
                    <a:pt x="2357640" y="3296412"/>
                  </a:moveTo>
                  <a:lnTo>
                    <a:pt x="2101608" y="3296412"/>
                  </a:lnTo>
                  <a:lnTo>
                    <a:pt x="2101608" y="3208007"/>
                  </a:lnTo>
                  <a:lnTo>
                    <a:pt x="1873008" y="3208007"/>
                  </a:lnTo>
                  <a:lnTo>
                    <a:pt x="1873008" y="3296412"/>
                  </a:lnTo>
                  <a:lnTo>
                    <a:pt x="1231404" y="3296412"/>
                  </a:lnTo>
                  <a:lnTo>
                    <a:pt x="1231404" y="3208007"/>
                  </a:lnTo>
                  <a:lnTo>
                    <a:pt x="1002804" y="3208007"/>
                  </a:lnTo>
                  <a:lnTo>
                    <a:pt x="1002804" y="3296412"/>
                  </a:lnTo>
                  <a:lnTo>
                    <a:pt x="763536" y="3296412"/>
                  </a:lnTo>
                  <a:lnTo>
                    <a:pt x="763536" y="3467100"/>
                  </a:lnTo>
                  <a:lnTo>
                    <a:pt x="2357640" y="3467100"/>
                  </a:lnTo>
                  <a:lnTo>
                    <a:pt x="2357640" y="3296412"/>
                  </a:lnTo>
                  <a:close/>
                </a:path>
                <a:path w="2954020" h="3467100">
                  <a:moveTo>
                    <a:pt x="2429268" y="2074164"/>
                  </a:moveTo>
                  <a:lnTo>
                    <a:pt x="2299716" y="2074164"/>
                  </a:lnTo>
                  <a:lnTo>
                    <a:pt x="2299716" y="2188464"/>
                  </a:lnTo>
                  <a:lnTo>
                    <a:pt x="2429268" y="2188464"/>
                  </a:lnTo>
                  <a:lnTo>
                    <a:pt x="2429268" y="2074164"/>
                  </a:lnTo>
                  <a:close/>
                </a:path>
                <a:path w="2954020" h="3467100">
                  <a:moveTo>
                    <a:pt x="2429268" y="1592580"/>
                  </a:moveTo>
                  <a:lnTo>
                    <a:pt x="2299716" y="1592580"/>
                  </a:lnTo>
                  <a:lnTo>
                    <a:pt x="2299716" y="1705343"/>
                  </a:lnTo>
                  <a:lnTo>
                    <a:pt x="2429268" y="1705343"/>
                  </a:lnTo>
                  <a:lnTo>
                    <a:pt x="2429268" y="1592580"/>
                  </a:lnTo>
                  <a:close/>
                </a:path>
                <a:path w="2954020" h="3467100">
                  <a:moveTo>
                    <a:pt x="2450604" y="2650223"/>
                  </a:moveTo>
                  <a:lnTo>
                    <a:pt x="2321052" y="2650223"/>
                  </a:lnTo>
                  <a:lnTo>
                    <a:pt x="2321052" y="2764523"/>
                  </a:lnTo>
                  <a:lnTo>
                    <a:pt x="2450604" y="2764523"/>
                  </a:lnTo>
                  <a:lnTo>
                    <a:pt x="2450604" y="2650223"/>
                  </a:lnTo>
                  <a:close/>
                </a:path>
                <a:path w="2954020" h="3467100">
                  <a:moveTo>
                    <a:pt x="2450604" y="2372868"/>
                  </a:moveTo>
                  <a:lnTo>
                    <a:pt x="2321052" y="2372868"/>
                  </a:lnTo>
                  <a:lnTo>
                    <a:pt x="2321052" y="2487168"/>
                  </a:lnTo>
                  <a:lnTo>
                    <a:pt x="2450604" y="2487168"/>
                  </a:lnTo>
                  <a:lnTo>
                    <a:pt x="2450604" y="2372868"/>
                  </a:lnTo>
                  <a:close/>
                </a:path>
                <a:path w="2954020" h="3467100">
                  <a:moveTo>
                    <a:pt x="2953524" y="3208007"/>
                  </a:moveTo>
                  <a:lnTo>
                    <a:pt x="2724924" y="3208007"/>
                  </a:lnTo>
                  <a:lnTo>
                    <a:pt x="2724924" y="3326879"/>
                  </a:lnTo>
                  <a:lnTo>
                    <a:pt x="2953524" y="3326879"/>
                  </a:lnTo>
                  <a:lnTo>
                    <a:pt x="2953524" y="3208007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120" name="object 120"/>
          <p:cNvSpPr txBox="1"/>
          <p:nvPr/>
        </p:nvSpPr>
        <p:spPr>
          <a:xfrm>
            <a:off x="16290754" y="349008"/>
            <a:ext cx="192824" cy="135935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sz="800" spc="10" dirty="0">
                <a:latin typeface="Microsoft Sans Serif"/>
                <a:cs typeface="Microsoft Sans Serif"/>
              </a:rPr>
              <a:t>3</a:t>
            </a:r>
            <a:endParaRPr sz="800">
              <a:latin typeface="Microsoft Sans Serif"/>
              <a:cs typeface="Microsoft Sans Serif"/>
            </a:endParaRPr>
          </a:p>
        </p:txBody>
      </p:sp>
      <p:sp>
        <p:nvSpPr>
          <p:cNvPr id="121" name="object 121"/>
          <p:cNvSpPr txBox="1"/>
          <p:nvPr/>
        </p:nvSpPr>
        <p:spPr>
          <a:xfrm>
            <a:off x="1415240" y="604665"/>
            <a:ext cx="7226505" cy="474489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 marR="5080" indent="154940">
              <a:lnSpc>
                <a:spcPct val="125299"/>
              </a:lnSpc>
              <a:spcBef>
                <a:spcPts val="100"/>
              </a:spcBef>
            </a:pPr>
            <a:r>
              <a:rPr sz="800" spc="-5" dirty="0">
                <a:latin typeface="Microsoft Sans Serif"/>
                <a:cs typeface="Microsoft Sans Serif"/>
              </a:rPr>
              <a:t>Los </a:t>
            </a:r>
            <a:r>
              <a:rPr sz="800" spc="15" dirty="0">
                <a:latin typeface="Microsoft Sans Serif"/>
                <a:cs typeface="Microsoft Sans Serif"/>
              </a:rPr>
              <a:t>valores </a:t>
            </a:r>
            <a:r>
              <a:rPr sz="800" spc="20" dirty="0">
                <a:latin typeface="Microsoft Sans Serif"/>
                <a:cs typeface="Microsoft Sans Serif"/>
              </a:rPr>
              <a:t>expresados</a:t>
            </a:r>
            <a:r>
              <a:rPr sz="800" spc="25" dirty="0">
                <a:latin typeface="Microsoft Sans Serif"/>
                <a:cs typeface="Microsoft Sans Serif"/>
              </a:rPr>
              <a:t> en </a:t>
            </a:r>
            <a:r>
              <a:rPr sz="800" spc="10" dirty="0">
                <a:latin typeface="Microsoft Sans Serif"/>
                <a:cs typeface="Microsoft Sans Serif"/>
              </a:rPr>
              <a:t>la </a:t>
            </a:r>
            <a:r>
              <a:rPr sz="800" spc="5" dirty="0">
                <a:latin typeface="Microsoft Sans Serif"/>
                <a:cs typeface="Microsoft Sans Serif"/>
              </a:rPr>
              <a:t>Tabla </a:t>
            </a:r>
            <a:r>
              <a:rPr sz="800" spc="45" dirty="0">
                <a:latin typeface="Microsoft Sans Serif"/>
                <a:cs typeface="Microsoft Sans Serif"/>
              </a:rPr>
              <a:t>I </a:t>
            </a:r>
            <a:r>
              <a:rPr sz="800" spc="5" dirty="0">
                <a:latin typeface="Microsoft Sans Serif"/>
                <a:cs typeface="Microsoft Sans Serif"/>
              </a:rPr>
              <a:t>y Tabla </a:t>
            </a:r>
            <a:r>
              <a:rPr sz="800" spc="45" dirty="0">
                <a:latin typeface="Microsoft Sans Serif"/>
                <a:cs typeface="Microsoft Sans Serif"/>
              </a:rPr>
              <a:t>II </a:t>
            </a:r>
            <a:r>
              <a:rPr sz="800" spc="15" dirty="0">
                <a:latin typeface="Microsoft Sans Serif"/>
                <a:cs typeface="Microsoft Sans Serif"/>
              </a:rPr>
              <a:t>aplican </a:t>
            </a:r>
            <a:r>
              <a:rPr sz="800" spc="25" dirty="0">
                <a:latin typeface="Microsoft Sans Serif"/>
                <a:cs typeface="Microsoft Sans Serif"/>
              </a:rPr>
              <a:t>para </a:t>
            </a:r>
            <a:r>
              <a:rPr sz="800" spc="30" dirty="0">
                <a:latin typeface="Microsoft Sans Serif"/>
                <a:cs typeface="Microsoft Sans Serif"/>
              </a:rPr>
              <a:t> </a:t>
            </a:r>
            <a:r>
              <a:rPr sz="800" spc="25" dirty="0">
                <a:latin typeface="Microsoft Sans Serif"/>
                <a:cs typeface="Microsoft Sans Serif"/>
              </a:rPr>
              <a:t>generadores </a:t>
            </a:r>
            <a:r>
              <a:rPr sz="800" spc="20" dirty="0">
                <a:latin typeface="Microsoft Sans Serif"/>
                <a:cs typeface="Microsoft Sans Serif"/>
              </a:rPr>
              <a:t>fabricados </a:t>
            </a:r>
            <a:r>
              <a:rPr sz="800" spc="25" dirty="0">
                <a:latin typeface="Microsoft Sans Serif"/>
                <a:cs typeface="Microsoft Sans Serif"/>
              </a:rPr>
              <a:t>en </a:t>
            </a:r>
            <a:r>
              <a:rPr sz="800" spc="15" dirty="0">
                <a:latin typeface="Microsoft Sans Serif"/>
                <a:cs typeface="Microsoft Sans Serif"/>
              </a:rPr>
              <a:t>el </a:t>
            </a:r>
            <a:r>
              <a:rPr sz="800" spc="30" dirty="0">
                <a:latin typeface="Microsoft Sans Serif"/>
                <a:cs typeface="Microsoft Sans Serif"/>
              </a:rPr>
              <a:t>año </a:t>
            </a:r>
            <a:r>
              <a:rPr sz="800" spc="10" dirty="0">
                <a:latin typeface="Microsoft Sans Serif"/>
                <a:cs typeface="Microsoft Sans Serif"/>
              </a:rPr>
              <a:t>2005 </a:t>
            </a:r>
            <a:r>
              <a:rPr sz="800" spc="5" dirty="0">
                <a:latin typeface="Microsoft Sans Serif"/>
                <a:cs typeface="Microsoft Sans Serif"/>
              </a:rPr>
              <a:t>y </a:t>
            </a:r>
            <a:r>
              <a:rPr sz="800" spc="25" dirty="0">
                <a:latin typeface="Microsoft Sans Serif"/>
                <a:cs typeface="Microsoft Sans Serif"/>
              </a:rPr>
              <a:t>posteriores. </a:t>
            </a:r>
            <a:r>
              <a:rPr sz="800" spc="-5" dirty="0">
                <a:latin typeface="Microsoft Sans Serif"/>
                <a:cs typeface="Microsoft Sans Serif"/>
              </a:rPr>
              <a:t>Los </a:t>
            </a:r>
            <a:r>
              <a:rPr sz="800" spc="15" dirty="0">
                <a:latin typeface="Microsoft Sans Serif"/>
                <a:cs typeface="Microsoft Sans Serif"/>
              </a:rPr>
              <a:t>valores </a:t>
            </a:r>
            <a:r>
              <a:rPr sz="800" spc="-200" dirty="0">
                <a:latin typeface="Microsoft Sans Serif"/>
                <a:cs typeface="Microsoft Sans Serif"/>
              </a:rPr>
              <a:t> </a:t>
            </a:r>
            <a:r>
              <a:rPr sz="800" spc="25" dirty="0">
                <a:latin typeface="Microsoft Sans Serif"/>
                <a:cs typeface="Microsoft Sans Serif"/>
              </a:rPr>
              <a:t>para generadores </a:t>
            </a:r>
            <a:r>
              <a:rPr sz="800" spc="20" dirty="0">
                <a:latin typeface="Microsoft Sans Serif"/>
                <a:cs typeface="Microsoft Sans Serif"/>
              </a:rPr>
              <a:t>fabricados antes </a:t>
            </a:r>
            <a:r>
              <a:rPr sz="800" spc="25" dirty="0">
                <a:latin typeface="Microsoft Sans Serif"/>
                <a:cs typeface="Microsoft Sans Serif"/>
              </a:rPr>
              <a:t>de </a:t>
            </a:r>
            <a:r>
              <a:rPr sz="800" spc="10" dirty="0">
                <a:latin typeface="Microsoft Sans Serif"/>
                <a:cs typeface="Microsoft Sans Serif"/>
              </a:rPr>
              <a:t>2005 </a:t>
            </a:r>
            <a:r>
              <a:rPr sz="800" spc="30" dirty="0">
                <a:latin typeface="Microsoft Sans Serif"/>
                <a:cs typeface="Microsoft Sans Serif"/>
              </a:rPr>
              <a:t>deben </a:t>
            </a:r>
            <a:r>
              <a:rPr sz="800" spc="25" dirty="0">
                <a:latin typeface="Microsoft Sans Serif"/>
                <a:cs typeface="Microsoft Sans Serif"/>
              </a:rPr>
              <a:t>obtenerse </a:t>
            </a:r>
            <a:r>
              <a:rPr sz="800" spc="30" dirty="0">
                <a:latin typeface="Microsoft Sans Serif"/>
                <a:cs typeface="Microsoft Sans Serif"/>
              </a:rPr>
              <a:t> consultando </a:t>
            </a:r>
            <a:r>
              <a:rPr sz="800" spc="10" dirty="0">
                <a:latin typeface="Microsoft Sans Serif"/>
                <a:cs typeface="Microsoft Sans Serif"/>
              </a:rPr>
              <a:t>al </a:t>
            </a:r>
            <a:r>
              <a:rPr sz="800" spc="30" dirty="0">
                <a:latin typeface="Microsoft Sans Serif"/>
                <a:cs typeface="Microsoft Sans Serif"/>
              </a:rPr>
              <a:t>fabricante </a:t>
            </a:r>
            <a:r>
              <a:rPr sz="800" spc="35" dirty="0">
                <a:latin typeface="Microsoft Sans Serif"/>
                <a:cs typeface="Microsoft Sans Serif"/>
              </a:rPr>
              <a:t>o </a:t>
            </a:r>
            <a:r>
              <a:rPr sz="800" spc="30" dirty="0">
                <a:latin typeface="Microsoft Sans Serif"/>
                <a:cs typeface="Microsoft Sans Serif"/>
              </a:rPr>
              <a:t>consultando </a:t>
            </a:r>
            <a:r>
              <a:rPr sz="800" spc="15" dirty="0">
                <a:latin typeface="Microsoft Sans Serif"/>
                <a:cs typeface="Microsoft Sans Serif"/>
              </a:rPr>
              <a:t>valores </a:t>
            </a:r>
            <a:r>
              <a:rPr sz="800" spc="25" dirty="0">
                <a:latin typeface="Microsoft Sans Serif"/>
                <a:cs typeface="Microsoft Sans Serif"/>
              </a:rPr>
              <a:t>estándar </a:t>
            </a:r>
            <a:r>
              <a:rPr sz="800" spc="20" dirty="0">
                <a:latin typeface="Microsoft Sans Serif"/>
                <a:cs typeface="Microsoft Sans Serif"/>
              </a:rPr>
              <a:t>más </a:t>
            </a:r>
            <a:r>
              <a:rPr sz="800" spc="25" dirty="0">
                <a:latin typeface="Microsoft Sans Serif"/>
                <a:cs typeface="Microsoft Sans Serif"/>
              </a:rPr>
              <a:t> </a:t>
            </a:r>
            <a:r>
              <a:rPr sz="800" spc="30" dirty="0">
                <a:latin typeface="Microsoft Sans Serif"/>
                <a:cs typeface="Microsoft Sans Serif"/>
              </a:rPr>
              <a:t>antiguos</a:t>
            </a:r>
            <a:r>
              <a:rPr sz="800" spc="-5" dirty="0">
                <a:latin typeface="Microsoft Sans Serif"/>
                <a:cs typeface="Microsoft Sans Serif"/>
              </a:rPr>
              <a:t> </a:t>
            </a:r>
            <a:r>
              <a:rPr sz="800" spc="20" dirty="0">
                <a:latin typeface="Microsoft Sans Serif"/>
                <a:cs typeface="Microsoft Sans Serif"/>
              </a:rPr>
              <a:t>vigentes</a:t>
            </a:r>
            <a:r>
              <a:rPr sz="800" spc="-5" dirty="0">
                <a:latin typeface="Microsoft Sans Serif"/>
                <a:cs typeface="Microsoft Sans Serif"/>
              </a:rPr>
              <a:t> </a:t>
            </a:r>
            <a:r>
              <a:rPr sz="800" spc="25" dirty="0">
                <a:latin typeface="Microsoft Sans Serif"/>
                <a:cs typeface="Microsoft Sans Serif"/>
              </a:rPr>
              <a:t>en</a:t>
            </a:r>
            <a:r>
              <a:rPr sz="800" dirty="0">
                <a:latin typeface="Microsoft Sans Serif"/>
                <a:cs typeface="Microsoft Sans Serif"/>
              </a:rPr>
              <a:t> </a:t>
            </a:r>
            <a:r>
              <a:rPr sz="800" spc="15" dirty="0">
                <a:latin typeface="Microsoft Sans Serif"/>
                <a:cs typeface="Microsoft Sans Serif"/>
              </a:rPr>
              <a:t>el</a:t>
            </a:r>
            <a:r>
              <a:rPr sz="800" spc="-5" dirty="0">
                <a:latin typeface="Microsoft Sans Serif"/>
                <a:cs typeface="Microsoft Sans Serif"/>
              </a:rPr>
              <a:t> </a:t>
            </a:r>
            <a:r>
              <a:rPr sz="800" spc="50" dirty="0">
                <a:latin typeface="Microsoft Sans Serif"/>
                <a:cs typeface="Microsoft Sans Serif"/>
              </a:rPr>
              <a:t>momento</a:t>
            </a:r>
            <a:r>
              <a:rPr sz="800" dirty="0">
                <a:latin typeface="Microsoft Sans Serif"/>
                <a:cs typeface="Microsoft Sans Serif"/>
              </a:rPr>
              <a:t> </a:t>
            </a:r>
            <a:r>
              <a:rPr sz="800" spc="25" dirty="0">
                <a:latin typeface="Microsoft Sans Serif"/>
                <a:cs typeface="Microsoft Sans Serif"/>
              </a:rPr>
              <a:t>en</a:t>
            </a:r>
            <a:r>
              <a:rPr sz="800" spc="-5" dirty="0">
                <a:latin typeface="Microsoft Sans Serif"/>
                <a:cs typeface="Microsoft Sans Serif"/>
              </a:rPr>
              <a:t> </a:t>
            </a:r>
            <a:r>
              <a:rPr sz="800" spc="30" dirty="0">
                <a:latin typeface="Microsoft Sans Serif"/>
                <a:cs typeface="Microsoft Sans Serif"/>
              </a:rPr>
              <a:t>que</a:t>
            </a:r>
            <a:r>
              <a:rPr sz="800" dirty="0">
                <a:latin typeface="Microsoft Sans Serif"/>
                <a:cs typeface="Microsoft Sans Serif"/>
              </a:rPr>
              <a:t> </a:t>
            </a:r>
            <a:r>
              <a:rPr sz="800" spc="-10" dirty="0">
                <a:latin typeface="Microsoft Sans Serif"/>
                <a:cs typeface="Microsoft Sans Serif"/>
              </a:rPr>
              <a:t>se</a:t>
            </a:r>
            <a:r>
              <a:rPr sz="800" spc="-5" dirty="0">
                <a:latin typeface="Microsoft Sans Serif"/>
                <a:cs typeface="Microsoft Sans Serif"/>
              </a:rPr>
              <a:t> </a:t>
            </a:r>
            <a:r>
              <a:rPr sz="800" spc="30" dirty="0">
                <a:latin typeface="Microsoft Sans Serif"/>
                <a:cs typeface="Microsoft Sans Serif"/>
              </a:rPr>
              <a:t>fabricó</a:t>
            </a:r>
            <a:r>
              <a:rPr sz="800" dirty="0">
                <a:latin typeface="Microsoft Sans Serif"/>
                <a:cs typeface="Microsoft Sans Serif"/>
              </a:rPr>
              <a:t> </a:t>
            </a:r>
            <a:r>
              <a:rPr sz="800" spc="15" dirty="0">
                <a:latin typeface="Microsoft Sans Serif"/>
                <a:cs typeface="Microsoft Sans Serif"/>
              </a:rPr>
              <a:t>el</a:t>
            </a:r>
            <a:r>
              <a:rPr sz="800" spc="-5" dirty="0">
                <a:latin typeface="Microsoft Sans Serif"/>
                <a:cs typeface="Microsoft Sans Serif"/>
              </a:rPr>
              <a:t> </a:t>
            </a:r>
            <a:r>
              <a:rPr sz="800" spc="30" dirty="0">
                <a:latin typeface="Microsoft Sans Serif"/>
                <a:cs typeface="Microsoft Sans Serif"/>
              </a:rPr>
              <a:t>generador.</a:t>
            </a:r>
            <a:endParaRPr sz="800">
              <a:latin typeface="Microsoft Sans Serif"/>
              <a:cs typeface="Microsoft Sans Serif"/>
            </a:endParaRPr>
          </a:p>
        </p:txBody>
      </p:sp>
      <p:sp>
        <p:nvSpPr>
          <p:cNvPr id="122" name="object 122"/>
          <p:cNvSpPr txBox="1"/>
          <p:nvPr/>
        </p:nvSpPr>
        <p:spPr>
          <a:xfrm>
            <a:off x="10053736" y="632938"/>
            <a:ext cx="410481" cy="719455"/>
          </a:xfrm>
          <a:prstGeom prst="rect">
            <a:avLst/>
          </a:prstGeom>
        </p:spPr>
        <p:txBody>
          <a:bodyPr vert="horz" wrap="square" lIns="0" tIns="18415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45"/>
              </a:spcBef>
            </a:pPr>
            <a:r>
              <a:rPr sz="700" spc="10" dirty="0">
                <a:latin typeface="Microsoft Sans Serif"/>
                <a:cs typeface="Microsoft Sans Serif"/>
              </a:rPr>
              <a:t>100</a:t>
            </a:r>
            <a:endParaRPr sz="700">
              <a:latin typeface="Microsoft Sans Serif"/>
              <a:cs typeface="Microsoft Sans Serif"/>
            </a:endParaRPr>
          </a:p>
          <a:p>
            <a:pPr marL="60960">
              <a:lnSpc>
                <a:spcPct val="100000"/>
              </a:lnSpc>
              <a:spcBef>
                <a:spcPts val="50"/>
              </a:spcBef>
            </a:pPr>
            <a:r>
              <a:rPr sz="700" spc="10" dirty="0">
                <a:latin typeface="Microsoft Sans Serif"/>
                <a:cs typeface="Microsoft Sans Serif"/>
              </a:rPr>
              <a:t>80</a:t>
            </a:r>
            <a:endParaRPr sz="700">
              <a:latin typeface="Microsoft Sans Serif"/>
              <a:cs typeface="Microsoft Sans Serif"/>
            </a:endParaRPr>
          </a:p>
          <a:p>
            <a:pPr marL="60960">
              <a:lnSpc>
                <a:spcPct val="100000"/>
              </a:lnSpc>
              <a:spcBef>
                <a:spcPts val="215"/>
              </a:spcBef>
            </a:pPr>
            <a:r>
              <a:rPr sz="700" spc="10" dirty="0">
                <a:latin typeface="Microsoft Sans Serif"/>
                <a:cs typeface="Microsoft Sans Serif"/>
              </a:rPr>
              <a:t>60</a:t>
            </a:r>
            <a:endParaRPr sz="700">
              <a:latin typeface="Microsoft Sans Serif"/>
              <a:cs typeface="Microsoft Sans Serif"/>
            </a:endParaRPr>
          </a:p>
          <a:p>
            <a:pPr marL="60960">
              <a:lnSpc>
                <a:spcPct val="100000"/>
              </a:lnSpc>
              <a:spcBef>
                <a:spcPts val="710"/>
              </a:spcBef>
            </a:pPr>
            <a:r>
              <a:rPr sz="700" spc="10" dirty="0">
                <a:latin typeface="Microsoft Sans Serif"/>
                <a:cs typeface="Microsoft Sans Serif"/>
              </a:rPr>
              <a:t>40</a:t>
            </a:r>
            <a:endParaRPr sz="700">
              <a:latin typeface="Microsoft Sans Serif"/>
              <a:cs typeface="Microsoft Sans Serif"/>
            </a:endParaRPr>
          </a:p>
          <a:p>
            <a:pPr marL="60960">
              <a:lnSpc>
                <a:spcPct val="100000"/>
              </a:lnSpc>
              <a:spcBef>
                <a:spcPts val="240"/>
              </a:spcBef>
            </a:pPr>
            <a:r>
              <a:rPr sz="700" spc="10" dirty="0">
                <a:latin typeface="Microsoft Sans Serif"/>
                <a:cs typeface="Microsoft Sans Serif"/>
              </a:rPr>
              <a:t>30</a:t>
            </a:r>
            <a:endParaRPr sz="700">
              <a:latin typeface="Microsoft Sans Serif"/>
              <a:cs typeface="Microsoft Sans Serif"/>
            </a:endParaRPr>
          </a:p>
        </p:txBody>
      </p:sp>
      <p:sp>
        <p:nvSpPr>
          <p:cNvPr id="123" name="object 123"/>
          <p:cNvSpPr txBox="1"/>
          <p:nvPr/>
        </p:nvSpPr>
        <p:spPr>
          <a:xfrm>
            <a:off x="10165896" y="1462027"/>
            <a:ext cx="293618" cy="120546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sz="700" spc="10" dirty="0">
                <a:latin typeface="Microsoft Sans Serif"/>
                <a:cs typeface="Microsoft Sans Serif"/>
              </a:rPr>
              <a:t>20</a:t>
            </a:r>
            <a:endParaRPr sz="700">
              <a:latin typeface="Microsoft Sans Serif"/>
              <a:cs typeface="Microsoft Sans Serif"/>
            </a:endParaRPr>
          </a:p>
        </p:txBody>
      </p:sp>
      <p:sp>
        <p:nvSpPr>
          <p:cNvPr id="124" name="object 124"/>
          <p:cNvSpPr txBox="1"/>
          <p:nvPr/>
        </p:nvSpPr>
        <p:spPr>
          <a:xfrm>
            <a:off x="1415240" y="1532387"/>
            <a:ext cx="7422250" cy="1026307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277495">
              <a:lnSpc>
                <a:spcPct val="100000"/>
              </a:lnSpc>
              <a:spcBef>
                <a:spcPts val="100"/>
              </a:spcBef>
            </a:pPr>
            <a:r>
              <a:rPr sz="950" spc="-35" dirty="0">
                <a:latin typeface="Microsoft Sans Serif"/>
                <a:cs typeface="Microsoft Sans Serif"/>
              </a:rPr>
              <a:t>V.N.</a:t>
            </a:r>
            <a:r>
              <a:rPr sz="750" spc="-35" dirty="0">
                <a:latin typeface="Microsoft Sans Serif"/>
                <a:cs typeface="Microsoft Sans Serif"/>
              </a:rPr>
              <a:t>Egativo</a:t>
            </a:r>
            <a:r>
              <a:rPr sz="950" spc="-35" dirty="0">
                <a:latin typeface="Microsoft Sans Serif"/>
                <a:cs typeface="Microsoft Sans Serif"/>
              </a:rPr>
              <a:t>-S</a:t>
            </a:r>
            <a:r>
              <a:rPr sz="750" spc="-35" dirty="0">
                <a:latin typeface="Microsoft Sans Serif"/>
                <a:cs typeface="Microsoft Sans Serif"/>
              </a:rPr>
              <a:t>EQUENCIA</a:t>
            </a:r>
            <a:r>
              <a:rPr sz="950" spc="-35" dirty="0">
                <a:latin typeface="Microsoft Sans Serif"/>
                <a:cs typeface="Microsoft Sans Serif"/>
              </a:rPr>
              <a:t>R</a:t>
            </a:r>
            <a:r>
              <a:rPr sz="750" spc="-35" dirty="0">
                <a:latin typeface="Microsoft Sans Serif"/>
                <a:cs typeface="Microsoft Sans Serif"/>
              </a:rPr>
              <a:t>ELAY</a:t>
            </a:r>
            <a:r>
              <a:rPr sz="950" spc="-35" dirty="0">
                <a:latin typeface="Microsoft Sans Serif"/>
                <a:cs typeface="Microsoft Sans Serif"/>
              </a:rPr>
              <a:t>C</a:t>
            </a:r>
            <a:r>
              <a:rPr sz="750" spc="-35" dirty="0">
                <a:latin typeface="Microsoft Sans Serif"/>
                <a:cs typeface="Microsoft Sans Serif"/>
              </a:rPr>
              <a:t>CARACTERÍSTICAS</a:t>
            </a:r>
            <a:endParaRPr sz="750">
              <a:latin typeface="Microsoft Sans Serif"/>
              <a:cs typeface="Microsoft Sans Serif"/>
            </a:endParaRPr>
          </a:p>
          <a:p>
            <a:pPr marL="12700" marR="5080" indent="154940">
              <a:lnSpc>
                <a:spcPct val="143100"/>
              </a:lnSpc>
              <a:spcBef>
                <a:spcPts val="270"/>
              </a:spcBef>
            </a:pPr>
            <a:r>
              <a:rPr sz="700" dirty="0">
                <a:latin typeface="Microsoft Sans Serif"/>
                <a:cs typeface="Microsoft Sans Serif"/>
              </a:rPr>
              <a:t>Con las </a:t>
            </a:r>
            <a:r>
              <a:rPr sz="700" spc="10" dirty="0">
                <a:latin typeface="Microsoft Sans Serif"/>
                <a:cs typeface="Microsoft Sans Serif"/>
              </a:rPr>
              <a:t>capacidades </a:t>
            </a:r>
            <a:r>
              <a:rPr sz="700" spc="20" dirty="0">
                <a:latin typeface="Microsoft Sans Serif"/>
                <a:cs typeface="Microsoft Sans Serif"/>
              </a:rPr>
              <a:t>de </a:t>
            </a:r>
            <a:r>
              <a:rPr sz="700" spc="25" dirty="0">
                <a:latin typeface="Microsoft Sans Serif"/>
                <a:cs typeface="Microsoft Sans Serif"/>
              </a:rPr>
              <a:t>corriente </a:t>
            </a:r>
            <a:r>
              <a:rPr sz="700" spc="20" dirty="0">
                <a:latin typeface="Microsoft Sans Serif"/>
                <a:cs typeface="Microsoft Sans Serif"/>
              </a:rPr>
              <a:t>de </a:t>
            </a:r>
            <a:r>
              <a:rPr sz="700" spc="25" dirty="0">
                <a:latin typeface="Microsoft Sans Serif"/>
                <a:cs typeface="Microsoft Sans Serif"/>
              </a:rPr>
              <a:t>desequilibrio </a:t>
            </a:r>
            <a:r>
              <a:rPr sz="700" spc="20" dirty="0">
                <a:latin typeface="Microsoft Sans Serif"/>
                <a:cs typeface="Microsoft Sans Serif"/>
              </a:rPr>
              <a:t>del </a:t>
            </a:r>
            <a:r>
              <a:rPr sz="700" spc="30" dirty="0">
                <a:latin typeface="Microsoft Sans Serif"/>
                <a:cs typeface="Microsoft Sans Serif"/>
              </a:rPr>
              <a:t>generador </a:t>
            </a:r>
            <a:r>
              <a:rPr sz="700" spc="35" dirty="0">
                <a:latin typeface="Microsoft Sans Serif"/>
                <a:cs typeface="Microsoft Sans Serif"/>
              </a:rPr>
              <a:t> </a:t>
            </a:r>
            <a:r>
              <a:rPr sz="700" spc="20" dirty="0">
                <a:latin typeface="Microsoft Sans Serif"/>
                <a:cs typeface="Microsoft Sans Serif"/>
              </a:rPr>
              <a:t>definidas </a:t>
            </a:r>
            <a:r>
              <a:rPr sz="700" spc="40" dirty="0">
                <a:latin typeface="Microsoft Sans Serif"/>
                <a:cs typeface="Microsoft Sans Serif"/>
              </a:rPr>
              <a:t>por </a:t>
            </a:r>
            <a:r>
              <a:rPr sz="700" spc="10" dirty="0">
                <a:latin typeface="Microsoft Sans Serif"/>
                <a:cs typeface="Microsoft Sans Serif"/>
              </a:rPr>
              <a:t>la </a:t>
            </a:r>
            <a:r>
              <a:rPr sz="700" spc="25" dirty="0">
                <a:latin typeface="Microsoft Sans Serif"/>
                <a:cs typeface="Microsoft Sans Serif"/>
              </a:rPr>
              <a:t>corriente </a:t>
            </a:r>
            <a:r>
              <a:rPr sz="700" spc="20" dirty="0">
                <a:latin typeface="Microsoft Sans Serif"/>
                <a:cs typeface="Microsoft Sans Serif"/>
              </a:rPr>
              <a:t>de </a:t>
            </a:r>
            <a:r>
              <a:rPr sz="700" spc="5" dirty="0">
                <a:latin typeface="Microsoft Sans Serif"/>
                <a:cs typeface="Microsoft Sans Serif"/>
              </a:rPr>
              <a:t>secuencia </a:t>
            </a:r>
            <a:r>
              <a:rPr sz="700" spc="20" dirty="0">
                <a:latin typeface="Microsoft Sans Serif"/>
                <a:cs typeface="Microsoft Sans Serif"/>
              </a:rPr>
              <a:t>negativa </a:t>
            </a:r>
            <a:r>
              <a:rPr sz="700" spc="30" dirty="0">
                <a:latin typeface="Microsoft Sans Serif"/>
                <a:cs typeface="Microsoft Sans Serif"/>
              </a:rPr>
              <a:t>medida </a:t>
            </a:r>
            <a:r>
              <a:rPr sz="700" spc="20" dirty="0">
                <a:latin typeface="Microsoft Sans Serif"/>
                <a:cs typeface="Microsoft Sans Serif"/>
              </a:rPr>
              <a:t>en </a:t>
            </a:r>
            <a:r>
              <a:rPr sz="700" spc="10" dirty="0">
                <a:latin typeface="Microsoft Sans Serif"/>
                <a:cs typeface="Microsoft Sans Serif"/>
              </a:rPr>
              <a:t>el </a:t>
            </a:r>
            <a:r>
              <a:rPr sz="700" spc="20" dirty="0">
                <a:latin typeface="Microsoft Sans Serif"/>
                <a:cs typeface="Microsoft Sans Serif"/>
              </a:rPr>
              <a:t>estator, </a:t>
            </a:r>
            <a:r>
              <a:rPr sz="700" spc="-5" dirty="0">
                <a:latin typeface="Microsoft Sans Serif"/>
                <a:cs typeface="Microsoft Sans Serif"/>
              </a:rPr>
              <a:t>se </a:t>
            </a:r>
            <a:r>
              <a:rPr sz="700" dirty="0">
                <a:latin typeface="Microsoft Sans Serif"/>
                <a:cs typeface="Microsoft Sans Serif"/>
              </a:rPr>
              <a:t> </a:t>
            </a:r>
            <a:r>
              <a:rPr sz="700" spc="25" dirty="0">
                <a:latin typeface="Microsoft Sans Serif"/>
                <a:cs typeface="Microsoft Sans Serif"/>
              </a:rPr>
              <a:t>puede </a:t>
            </a:r>
            <a:r>
              <a:rPr sz="700" spc="20" dirty="0">
                <a:latin typeface="Microsoft Sans Serif"/>
                <a:cs typeface="Microsoft Sans Serif"/>
              </a:rPr>
              <a:t>usar </a:t>
            </a:r>
            <a:r>
              <a:rPr sz="700" spc="40" dirty="0">
                <a:latin typeface="Microsoft Sans Serif"/>
                <a:cs typeface="Microsoft Sans Serif"/>
              </a:rPr>
              <a:t>un </a:t>
            </a:r>
            <a:r>
              <a:rPr sz="700" spc="20" dirty="0">
                <a:latin typeface="Microsoft Sans Serif"/>
                <a:cs typeface="Microsoft Sans Serif"/>
              </a:rPr>
              <a:t>relé de </a:t>
            </a:r>
            <a:r>
              <a:rPr sz="700" spc="25" dirty="0">
                <a:latin typeface="Microsoft Sans Serif"/>
                <a:cs typeface="Microsoft Sans Serif"/>
              </a:rPr>
              <a:t>sobrecorriente </a:t>
            </a:r>
            <a:r>
              <a:rPr sz="700" spc="20" dirty="0">
                <a:latin typeface="Microsoft Sans Serif"/>
                <a:cs typeface="Microsoft Sans Serif"/>
              </a:rPr>
              <a:t>de </a:t>
            </a:r>
            <a:r>
              <a:rPr sz="700" spc="35" dirty="0">
                <a:latin typeface="Microsoft Sans Serif"/>
                <a:cs typeface="Microsoft Sans Serif"/>
              </a:rPr>
              <a:t>tiempo </a:t>
            </a:r>
            <a:r>
              <a:rPr sz="700" spc="20" dirty="0">
                <a:latin typeface="Microsoft Sans Serif"/>
                <a:cs typeface="Microsoft Sans Serif"/>
              </a:rPr>
              <a:t>de </a:t>
            </a:r>
            <a:r>
              <a:rPr sz="700" spc="5" dirty="0">
                <a:latin typeface="Microsoft Sans Serif"/>
                <a:cs typeface="Microsoft Sans Serif"/>
              </a:rPr>
              <a:t>secuencia </a:t>
            </a:r>
            <a:r>
              <a:rPr sz="700" spc="20" dirty="0">
                <a:latin typeface="Microsoft Sans Serif"/>
                <a:cs typeface="Microsoft Sans Serif"/>
              </a:rPr>
              <a:t>negativa </a:t>
            </a:r>
            <a:r>
              <a:rPr sz="700" spc="25" dirty="0">
                <a:latin typeface="Microsoft Sans Serif"/>
                <a:cs typeface="Microsoft Sans Serif"/>
              </a:rPr>
              <a:t>para </a:t>
            </a:r>
            <a:r>
              <a:rPr sz="700" spc="-175" dirty="0">
                <a:latin typeface="Microsoft Sans Serif"/>
                <a:cs typeface="Microsoft Sans Serif"/>
              </a:rPr>
              <a:t> </a:t>
            </a:r>
            <a:r>
              <a:rPr sz="700" spc="35" dirty="0">
                <a:latin typeface="Microsoft Sans Serif"/>
                <a:cs typeface="Microsoft Sans Serif"/>
              </a:rPr>
              <a:t>proteger </a:t>
            </a:r>
            <a:r>
              <a:rPr sz="700" spc="10" dirty="0">
                <a:latin typeface="Microsoft Sans Serif"/>
                <a:cs typeface="Microsoft Sans Serif"/>
              </a:rPr>
              <a:t>el </a:t>
            </a:r>
            <a:r>
              <a:rPr sz="700" spc="25" dirty="0">
                <a:latin typeface="Microsoft Sans Serif"/>
                <a:cs typeface="Microsoft Sans Serif"/>
              </a:rPr>
              <a:t>generador. </a:t>
            </a:r>
            <a:r>
              <a:rPr sz="700" spc="-5" dirty="0">
                <a:latin typeface="Microsoft Sans Serif"/>
                <a:cs typeface="Microsoft Sans Serif"/>
              </a:rPr>
              <a:t>Estos </a:t>
            </a:r>
            <a:r>
              <a:rPr sz="700" spc="10" dirty="0">
                <a:latin typeface="Microsoft Sans Serif"/>
                <a:cs typeface="Microsoft Sans Serif"/>
              </a:rPr>
              <a:t>relés </a:t>
            </a:r>
            <a:r>
              <a:rPr sz="700" spc="20" dirty="0">
                <a:latin typeface="Microsoft Sans Serif"/>
                <a:cs typeface="Microsoft Sans Serif"/>
              </a:rPr>
              <a:t>constan de </a:t>
            </a:r>
            <a:r>
              <a:rPr sz="700" spc="30" dirty="0">
                <a:latin typeface="Microsoft Sans Serif"/>
                <a:cs typeface="Microsoft Sans Serif"/>
              </a:rPr>
              <a:t>una red </a:t>
            </a:r>
            <a:r>
              <a:rPr sz="700" spc="20" dirty="0">
                <a:latin typeface="Microsoft Sans Serif"/>
                <a:cs typeface="Microsoft Sans Serif"/>
              </a:rPr>
              <a:t>segregadora de </a:t>
            </a:r>
            <a:r>
              <a:rPr sz="700" spc="25" dirty="0">
                <a:latin typeface="Microsoft Sans Serif"/>
                <a:cs typeface="Microsoft Sans Serif"/>
              </a:rPr>
              <a:t> </a:t>
            </a:r>
            <a:r>
              <a:rPr sz="700" spc="5" dirty="0">
                <a:latin typeface="Microsoft Sans Serif"/>
                <a:cs typeface="Microsoft Sans Serif"/>
              </a:rPr>
              <a:t>secuencia</a:t>
            </a:r>
            <a:r>
              <a:rPr sz="700" dirty="0">
                <a:latin typeface="Microsoft Sans Serif"/>
                <a:cs typeface="Microsoft Sans Serif"/>
              </a:rPr>
              <a:t> </a:t>
            </a:r>
            <a:r>
              <a:rPr sz="700" spc="20" dirty="0">
                <a:latin typeface="Microsoft Sans Serif"/>
                <a:cs typeface="Microsoft Sans Serif"/>
              </a:rPr>
              <a:t>negativa</a:t>
            </a:r>
            <a:r>
              <a:rPr sz="700" spc="5" dirty="0">
                <a:latin typeface="Microsoft Sans Serif"/>
                <a:cs typeface="Microsoft Sans Serif"/>
              </a:rPr>
              <a:t> </a:t>
            </a:r>
            <a:r>
              <a:rPr sz="700" spc="25" dirty="0">
                <a:latin typeface="Microsoft Sans Serif"/>
                <a:cs typeface="Microsoft Sans Serif"/>
              </a:rPr>
              <a:t>suministrada</a:t>
            </a:r>
            <a:r>
              <a:rPr sz="700" dirty="0">
                <a:latin typeface="Microsoft Sans Serif"/>
                <a:cs typeface="Microsoft Sans Serif"/>
              </a:rPr>
              <a:t> </a:t>
            </a:r>
            <a:r>
              <a:rPr sz="700" spc="40" dirty="0">
                <a:latin typeface="Microsoft Sans Serif"/>
                <a:cs typeface="Microsoft Sans Serif"/>
              </a:rPr>
              <a:t>por</a:t>
            </a:r>
            <a:r>
              <a:rPr sz="700" spc="5" dirty="0">
                <a:latin typeface="Microsoft Sans Serif"/>
                <a:cs typeface="Microsoft Sans Serif"/>
              </a:rPr>
              <a:t> </a:t>
            </a:r>
            <a:r>
              <a:rPr sz="700" spc="10" dirty="0">
                <a:latin typeface="Microsoft Sans Serif"/>
                <a:cs typeface="Microsoft Sans Serif"/>
              </a:rPr>
              <a:t>los</a:t>
            </a:r>
            <a:r>
              <a:rPr sz="700" dirty="0">
                <a:latin typeface="Microsoft Sans Serif"/>
                <a:cs typeface="Microsoft Sans Serif"/>
              </a:rPr>
              <a:t> </a:t>
            </a:r>
            <a:r>
              <a:rPr sz="700" spc="25" dirty="0">
                <a:latin typeface="Microsoft Sans Serif"/>
                <a:cs typeface="Microsoft Sans Serif"/>
              </a:rPr>
              <a:t>componentes</a:t>
            </a:r>
            <a:r>
              <a:rPr sz="700" spc="5" dirty="0">
                <a:latin typeface="Microsoft Sans Serif"/>
                <a:cs typeface="Microsoft Sans Serif"/>
              </a:rPr>
              <a:t> </a:t>
            </a:r>
            <a:r>
              <a:rPr sz="700" spc="20" dirty="0">
                <a:latin typeface="Microsoft Sans Serif"/>
                <a:cs typeface="Microsoft Sans Serif"/>
              </a:rPr>
              <a:t>de</a:t>
            </a:r>
            <a:r>
              <a:rPr sz="700" dirty="0">
                <a:latin typeface="Microsoft Sans Serif"/>
                <a:cs typeface="Microsoft Sans Serif"/>
              </a:rPr>
              <a:t> </a:t>
            </a:r>
            <a:r>
              <a:rPr sz="700" spc="10" dirty="0">
                <a:latin typeface="Microsoft Sans Serif"/>
                <a:cs typeface="Microsoft Sans Serif"/>
              </a:rPr>
              <a:t>fase</a:t>
            </a:r>
            <a:r>
              <a:rPr sz="700" spc="5" dirty="0">
                <a:latin typeface="Microsoft Sans Serif"/>
                <a:cs typeface="Microsoft Sans Serif"/>
              </a:rPr>
              <a:t> </a:t>
            </a:r>
            <a:r>
              <a:rPr sz="700" spc="35" dirty="0">
                <a:latin typeface="Microsoft Sans Serif"/>
                <a:cs typeface="Microsoft Sans Serif"/>
              </a:rPr>
              <a:t>y/o</a:t>
            </a:r>
            <a:r>
              <a:rPr sz="700" dirty="0">
                <a:latin typeface="Microsoft Sans Serif"/>
                <a:cs typeface="Microsoft Sans Serif"/>
              </a:rPr>
              <a:t> </a:t>
            </a:r>
            <a:r>
              <a:rPr sz="700" spc="15" dirty="0">
                <a:latin typeface="Microsoft Sans Serif"/>
                <a:cs typeface="Microsoft Sans Serif"/>
              </a:rPr>
              <a:t>residuales </a:t>
            </a:r>
            <a:r>
              <a:rPr sz="700" spc="-170" dirty="0">
                <a:latin typeface="Microsoft Sans Serif"/>
                <a:cs typeface="Microsoft Sans Serif"/>
              </a:rPr>
              <a:t> </a:t>
            </a:r>
            <a:r>
              <a:rPr sz="700" spc="30" dirty="0">
                <a:latin typeface="Microsoft Sans Serif"/>
                <a:cs typeface="Microsoft Sans Serif"/>
              </a:rPr>
              <a:t>que </a:t>
            </a:r>
            <a:r>
              <a:rPr sz="700" spc="25" dirty="0">
                <a:latin typeface="Microsoft Sans Serif"/>
                <a:cs typeface="Microsoft Sans Serif"/>
              </a:rPr>
              <a:t>impulsa </a:t>
            </a:r>
            <a:r>
              <a:rPr sz="700" spc="30" dirty="0">
                <a:latin typeface="Microsoft Sans Serif"/>
                <a:cs typeface="Microsoft Sans Serif"/>
              </a:rPr>
              <a:t>una función </a:t>
            </a:r>
            <a:r>
              <a:rPr sz="700" spc="20" dirty="0">
                <a:latin typeface="Microsoft Sans Serif"/>
                <a:cs typeface="Microsoft Sans Serif"/>
              </a:rPr>
              <a:t>de relé de </a:t>
            </a:r>
            <a:r>
              <a:rPr sz="700" spc="25" dirty="0">
                <a:latin typeface="Microsoft Sans Serif"/>
                <a:cs typeface="Microsoft Sans Serif"/>
              </a:rPr>
              <a:t>sobrecorriente </a:t>
            </a:r>
            <a:r>
              <a:rPr sz="700" spc="20" dirty="0">
                <a:latin typeface="Microsoft Sans Serif"/>
                <a:cs typeface="Microsoft Sans Serif"/>
              </a:rPr>
              <a:t>de </a:t>
            </a:r>
            <a:r>
              <a:rPr sz="700" spc="30" dirty="0">
                <a:latin typeface="Microsoft Sans Serif"/>
                <a:cs typeface="Microsoft Sans Serif"/>
              </a:rPr>
              <a:t>tiempo. </a:t>
            </a:r>
            <a:r>
              <a:rPr sz="700" spc="-15" dirty="0">
                <a:latin typeface="Microsoft Sans Serif"/>
                <a:cs typeface="Microsoft Sans Serif"/>
              </a:rPr>
              <a:t>Las </a:t>
            </a:r>
            <a:r>
              <a:rPr sz="700" spc="-10" dirty="0">
                <a:latin typeface="Microsoft Sans Serif"/>
                <a:cs typeface="Microsoft Sans Serif"/>
              </a:rPr>
              <a:t> </a:t>
            </a:r>
            <a:r>
              <a:rPr sz="700" spc="10" dirty="0">
                <a:latin typeface="Microsoft Sans Serif"/>
                <a:cs typeface="Microsoft Sans Serif"/>
              </a:rPr>
              <a:t>características</a:t>
            </a:r>
            <a:r>
              <a:rPr sz="700" spc="-5" dirty="0">
                <a:latin typeface="Microsoft Sans Serif"/>
                <a:cs typeface="Microsoft Sans Serif"/>
              </a:rPr>
              <a:t> </a:t>
            </a:r>
            <a:r>
              <a:rPr sz="700" spc="20" dirty="0">
                <a:latin typeface="Microsoft Sans Serif"/>
                <a:cs typeface="Microsoft Sans Serif"/>
              </a:rPr>
              <a:t>de</a:t>
            </a:r>
            <a:r>
              <a:rPr sz="700" dirty="0">
                <a:latin typeface="Microsoft Sans Serif"/>
                <a:cs typeface="Microsoft Sans Serif"/>
              </a:rPr>
              <a:t> </a:t>
            </a:r>
            <a:r>
              <a:rPr sz="700" spc="25" dirty="0">
                <a:latin typeface="Microsoft Sans Serif"/>
                <a:cs typeface="Microsoft Sans Serif"/>
              </a:rPr>
              <a:t>sobrecorriente</a:t>
            </a:r>
            <a:r>
              <a:rPr sz="700" dirty="0">
                <a:latin typeface="Microsoft Sans Serif"/>
                <a:cs typeface="Microsoft Sans Serif"/>
              </a:rPr>
              <a:t> </a:t>
            </a:r>
            <a:r>
              <a:rPr sz="700" spc="20" dirty="0">
                <a:latin typeface="Microsoft Sans Serif"/>
                <a:cs typeface="Microsoft Sans Serif"/>
              </a:rPr>
              <a:t>de</a:t>
            </a:r>
            <a:r>
              <a:rPr sz="700" spc="-5" dirty="0">
                <a:latin typeface="Microsoft Sans Serif"/>
                <a:cs typeface="Microsoft Sans Serif"/>
              </a:rPr>
              <a:t> </a:t>
            </a:r>
            <a:r>
              <a:rPr sz="700" spc="35" dirty="0">
                <a:latin typeface="Microsoft Sans Serif"/>
                <a:cs typeface="Microsoft Sans Serif"/>
              </a:rPr>
              <a:t>tiempo</a:t>
            </a:r>
            <a:r>
              <a:rPr sz="700" dirty="0">
                <a:latin typeface="Microsoft Sans Serif"/>
                <a:cs typeface="Microsoft Sans Serif"/>
              </a:rPr>
              <a:t> </a:t>
            </a:r>
            <a:r>
              <a:rPr sz="700" spc="15" dirty="0">
                <a:latin typeface="Microsoft Sans Serif"/>
                <a:cs typeface="Microsoft Sans Serif"/>
              </a:rPr>
              <a:t>están</a:t>
            </a:r>
            <a:r>
              <a:rPr sz="700" dirty="0">
                <a:latin typeface="Microsoft Sans Serif"/>
                <a:cs typeface="Microsoft Sans Serif"/>
              </a:rPr>
              <a:t> </a:t>
            </a:r>
            <a:r>
              <a:rPr sz="700" spc="10" dirty="0">
                <a:latin typeface="Microsoft Sans Serif"/>
                <a:cs typeface="Microsoft Sans Serif"/>
              </a:rPr>
              <a:t>diseñadas</a:t>
            </a:r>
            <a:r>
              <a:rPr sz="700" dirty="0">
                <a:latin typeface="Microsoft Sans Serif"/>
                <a:cs typeface="Microsoft Sans Serif"/>
              </a:rPr>
              <a:t> </a:t>
            </a:r>
            <a:r>
              <a:rPr sz="700" spc="25" dirty="0">
                <a:latin typeface="Microsoft Sans Serif"/>
                <a:cs typeface="Microsoft Sans Serif"/>
              </a:rPr>
              <a:t>para</a:t>
            </a:r>
            <a:endParaRPr sz="700">
              <a:latin typeface="Microsoft Sans Serif"/>
              <a:cs typeface="Microsoft Sans Serif"/>
            </a:endParaRPr>
          </a:p>
          <a:p>
            <a:pPr marL="12700">
              <a:lnSpc>
                <a:spcPct val="100000"/>
              </a:lnSpc>
              <a:spcBef>
                <a:spcPts val="415"/>
              </a:spcBef>
            </a:pPr>
            <a:r>
              <a:rPr sz="850" spc="25" dirty="0">
                <a:latin typeface="Microsoft Sans Serif"/>
                <a:cs typeface="Microsoft Sans Serif"/>
              </a:rPr>
              <a:t>coincidir</a:t>
            </a:r>
            <a:r>
              <a:rPr sz="850" spc="5" dirty="0">
                <a:latin typeface="Microsoft Sans Serif"/>
                <a:cs typeface="Microsoft Sans Serif"/>
              </a:rPr>
              <a:t> </a:t>
            </a:r>
            <a:r>
              <a:rPr sz="850" spc="30" dirty="0">
                <a:latin typeface="Microsoft Sans Serif"/>
                <a:cs typeface="Microsoft Sans Serif"/>
              </a:rPr>
              <a:t>lo</a:t>
            </a:r>
            <a:r>
              <a:rPr sz="850" spc="10" dirty="0">
                <a:latin typeface="Microsoft Sans Serif"/>
                <a:cs typeface="Microsoft Sans Serif"/>
              </a:rPr>
              <a:t> </a:t>
            </a:r>
            <a:r>
              <a:rPr sz="850" spc="20" dirty="0">
                <a:latin typeface="Microsoft Sans Serif"/>
                <a:cs typeface="Microsoft Sans Serif"/>
              </a:rPr>
              <a:t>más</a:t>
            </a:r>
            <a:r>
              <a:rPr sz="850" spc="10" dirty="0">
                <a:latin typeface="Microsoft Sans Serif"/>
                <a:cs typeface="Microsoft Sans Serif"/>
              </a:rPr>
              <a:t> </a:t>
            </a:r>
            <a:r>
              <a:rPr sz="850" spc="25" dirty="0">
                <a:latin typeface="Microsoft Sans Serif"/>
                <a:cs typeface="Microsoft Sans Serif"/>
              </a:rPr>
              <a:t>posible</a:t>
            </a:r>
            <a:r>
              <a:rPr sz="850" spc="10" dirty="0">
                <a:latin typeface="Microsoft Sans Serif"/>
                <a:cs typeface="Microsoft Sans Serif"/>
              </a:rPr>
              <a:t> </a:t>
            </a:r>
            <a:r>
              <a:rPr sz="850" spc="25" dirty="0">
                <a:latin typeface="Microsoft Sans Serif"/>
                <a:cs typeface="Microsoft Sans Serif"/>
              </a:rPr>
              <a:t>con</a:t>
            </a:r>
            <a:r>
              <a:rPr sz="850" spc="10" dirty="0">
                <a:latin typeface="Microsoft Sans Serif"/>
                <a:cs typeface="Microsoft Sans Serif"/>
              </a:rPr>
              <a:t> </a:t>
            </a:r>
            <a:r>
              <a:rPr sz="850" spc="15" dirty="0">
                <a:latin typeface="Microsoft Sans Serif"/>
                <a:cs typeface="Microsoft Sans Serif"/>
              </a:rPr>
              <a:t>el</a:t>
            </a:r>
            <a:r>
              <a:rPr sz="850" spc="10" dirty="0">
                <a:latin typeface="Microsoft Sans Serif"/>
                <a:cs typeface="Microsoft Sans Serif"/>
              </a:rPr>
              <a:t> </a:t>
            </a:r>
            <a:r>
              <a:rPr sz="850" spc="35" dirty="0">
                <a:latin typeface="Microsoft Sans Serif"/>
                <a:cs typeface="Microsoft Sans Serif"/>
              </a:rPr>
              <a:t>generador</a:t>
            </a:r>
            <a:r>
              <a:rPr sz="850" spc="10" dirty="0">
                <a:latin typeface="Microsoft Sans Serif"/>
                <a:cs typeface="Microsoft Sans Serif"/>
              </a:rPr>
              <a:t> </a:t>
            </a:r>
            <a:r>
              <a:rPr sz="850" spc="25" dirty="0">
                <a:latin typeface="Microsoft Sans Serif"/>
                <a:cs typeface="Microsoft Sans Serif"/>
              </a:rPr>
              <a:t>I</a:t>
            </a:r>
            <a:r>
              <a:rPr sz="450" spc="25" dirty="0">
                <a:latin typeface="Microsoft Sans Serif"/>
                <a:cs typeface="Microsoft Sans Serif"/>
              </a:rPr>
              <a:t>2   </a:t>
            </a:r>
            <a:r>
              <a:rPr sz="450" spc="120" dirty="0">
                <a:latin typeface="Microsoft Sans Serif"/>
                <a:cs typeface="Microsoft Sans Serif"/>
              </a:rPr>
              <a:t> </a:t>
            </a:r>
            <a:r>
              <a:rPr sz="450" spc="35" dirty="0">
                <a:latin typeface="Microsoft Sans Serif"/>
                <a:cs typeface="Microsoft Sans Serif"/>
              </a:rPr>
              <a:t>2</a:t>
            </a:r>
            <a:r>
              <a:rPr sz="850" spc="35" dirty="0">
                <a:latin typeface="Microsoft Sans Serif"/>
                <a:cs typeface="Microsoft Sans Serif"/>
              </a:rPr>
              <a:t>t</a:t>
            </a:r>
            <a:r>
              <a:rPr sz="850" spc="-40" dirty="0">
                <a:latin typeface="Microsoft Sans Serif"/>
                <a:cs typeface="Microsoft Sans Serif"/>
              </a:rPr>
              <a:t> </a:t>
            </a:r>
            <a:r>
              <a:rPr sz="850" spc="15" dirty="0">
                <a:latin typeface="Microsoft Sans Serif"/>
                <a:cs typeface="Microsoft Sans Serif"/>
              </a:rPr>
              <a:t>características.</a:t>
            </a:r>
            <a:endParaRPr sz="850">
              <a:latin typeface="Microsoft Sans Serif"/>
              <a:cs typeface="Microsoft Sans Serif"/>
            </a:endParaRPr>
          </a:p>
          <a:p>
            <a:pPr marL="12700">
              <a:lnSpc>
                <a:spcPct val="100000"/>
              </a:lnSpc>
              <a:spcBef>
                <a:spcPts val="580"/>
              </a:spcBef>
            </a:pPr>
            <a:r>
              <a:rPr sz="700" spc="-10" dirty="0">
                <a:latin typeface="Microsoft Sans Serif"/>
                <a:cs typeface="Microsoft Sans Serif"/>
              </a:rPr>
              <a:t>La</a:t>
            </a:r>
            <a:r>
              <a:rPr sz="700" spc="-5" dirty="0">
                <a:latin typeface="Microsoft Sans Serif"/>
                <a:cs typeface="Microsoft Sans Serif"/>
              </a:rPr>
              <a:t> Fig.</a:t>
            </a:r>
            <a:r>
              <a:rPr sz="700" dirty="0">
                <a:latin typeface="Microsoft Sans Serif"/>
                <a:cs typeface="Microsoft Sans Serif"/>
              </a:rPr>
              <a:t> </a:t>
            </a:r>
            <a:r>
              <a:rPr sz="700" spc="10" dirty="0">
                <a:latin typeface="Microsoft Sans Serif"/>
                <a:cs typeface="Microsoft Sans Serif"/>
              </a:rPr>
              <a:t>3</a:t>
            </a:r>
            <a:r>
              <a:rPr sz="700" dirty="0">
                <a:latin typeface="Microsoft Sans Serif"/>
                <a:cs typeface="Microsoft Sans Serif"/>
              </a:rPr>
              <a:t> </a:t>
            </a:r>
            <a:r>
              <a:rPr sz="700" spc="30" dirty="0">
                <a:latin typeface="Microsoft Sans Serif"/>
                <a:cs typeface="Microsoft Sans Serif"/>
              </a:rPr>
              <a:t>muestra</a:t>
            </a:r>
            <a:r>
              <a:rPr sz="700" spc="-5" dirty="0">
                <a:latin typeface="Microsoft Sans Serif"/>
                <a:cs typeface="Microsoft Sans Serif"/>
              </a:rPr>
              <a:t> </a:t>
            </a:r>
            <a:r>
              <a:rPr sz="700" spc="30" dirty="0">
                <a:latin typeface="Microsoft Sans Serif"/>
                <a:cs typeface="Microsoft Sans Serif"/>
              </a:rPr>
              <a:t>una</a:t>
            </a:r>
            <a:r>
              <a:rPr sz="700" dirty="0">
                <a:latin typeface="Microsoft Sans Serif"/>
                <a:cs typeface="Microsoft Sans Serif"/>
              </a:rPr>
              <a:t> </a:t>
            </a:r>
            <a:r>
              <a:rPr sz="700" spc="15" dirty="0">
                <a:latin typeface="Microsoft Sans Serif"/>
                <a:cs typeface="Microsoft Sans Serif"/>
              </a:rPr>
              <a:t>aplicación</a:t>
            </a:r>
            <a:r>
              <a:rPr sz="700" dirty="0">
                <a:latin typeface="Microsoft Sans Serif"/>
                <a:cs typeface="Microsoft Sans Serif"/>
              </a:rPr>
              <a:t> </a:t>
            </a:r>
            <a:r>
              <a:rPr sz="700" spc="20" dirty="0">
                <a:latin typeface="Microsoft Sans Serif"/>
                <a:cs typeface="Microsoft Sans Serif"/>
              </a:rPr>
              <a:t>típica</a:t>
            </a:r>
            <a:r>
              <a:rPr sz="700" spc="-5" dirty="0">
                <a:latin typeface="Microsoft Sans Serif"/>
                <a:cs typeface="Microsoft Sans Serif"/>
              </a:rPr>
              <a:t> </a:t>
            </a:r>
            <a:r>
              <a:rPr sz="700" spc="20" dirty="0">
                <a:latin typeface="Microsoft Sans Serif"/>
                <a:cs typeface="Microsoft Sans Serif"/>
              </a:rPr>
              <a:t>de</a:t>
            </a:r>
            <a:r>
              <a:rPr sz="700" dirty="0">
                <a:latin typeface="Microsoft Sans Serif"/>
                <a:cs typeface="Microsoft Sans Serif"/>
              </a:rPr>
              <a:t> </a:t>
            </a:r>
            <a:r>
              <a:rPr sz="700" spc="20" dirty="0">
                <a:latin typeface="Microsoft Sans Serif"/>
                <a:cs typeface="Microsoft Sans Serif"/>
              </a:rPr>
              <a:t>relé</a:t>
            </a:r>
            <a:r>
              <a:rPr sz="700" dirty="0">
                <a:latin typeface="Microsoft Sans Serif"/>
                <a:cs typeface="Microsoft Sans Serif"/>
              </a:rPr>
              <a:t> </a:t>
            </a:r>
            <a:r>
              <a:rPr sz="700" spc="20" dirty="0">
                <a:latin typeface="Microsoft Sans Serif"/>
                <a:cs typeface="Microsoft Sans Serif"/>
              </a:rPr>
              <a:t>de</a:t>
            </a:r>
            <a:r>
              <a:rPr sz="700" spc="-5" dirty="0">
                <a:latin typeface="Microsoft Sans Serif"/>
                <a:cs typeface="Microsoft Sans Serif"/>
              </a:rPr>
              <a:t> </a:t>
            </a:r>
            <a:r>
              <a:rPr sz="700" spc="5" dirty="0">
                <a:latin typeface="Microsoft Sans Serif"/>
                <a:cs typeface="Microsoft Sans Serif"/>
              </a:rPr>
              <a:t>secuencia</a:t>
            </a:r>
            <a:r>
              <a:rPr sz="700" dirty="0">
                <a:latin typeface="Microsoft Sans Serif"/>
                <a:cs typeface="Microsoft Sans Serif"/>
              </a:rPr>
              <a:t> </a:t>
            </a:r>
            <a:r>
              <a:rPr sz="700" spc="15" dirty="0">
                <a:latin typeface="Microsoft Sans Serif"/>
                <a:cs typeface="Microsoft Sans Serif"/>
              </a:rPr>
              <a:t>negativa.</a:t>
            </a:r>
            <a:endParaRPr sz="700">
              <a:latin typeface="Microsoft Sans Serif"/>
              <a:cs typeface="Microsoft Sans Serif"/>
            </a:endParaRPr>
          </a:p>
        </p:txBody>
      </p:sp>
      <p:sp>
        <p:nvSpPr>
          <p:cNvPr id="125" name="object 125"/>
          <p:cNvSpPr txBox="1"/>
          <p:nvPr/>
        </p:nvSpPr>
        <p:spPr>
          <a:xfrm>
            <a:off x="10165896" y="1734808"/>
            <a:ext cx="293618" cy="71628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sz="700" spc="10" dirty="0">
                <a:latin typeface="Microsoft Sans Serif"/>
                <a:cs typeface="Microsoft Sans Serif"/>
              </a:rPr>
              <a:t>10</a:t>
            </a:r>
            <a:endParaRPr sz="700">
              <a:latin typeface="Microsoft Sans Serif"/>
              <a:cs typeface="Microsoft Sans Serif"/>
            </a:endParaRPr>
          </a:p>
          <a:p>
            <a:pPr marL="62865">
              <a:lnSpc>
                <a:spcPct val="100000"/>
              </a:lnSpc>
            </a:pPr>
            <a:r>
              <a:rPr sz="700" spc="10" dirty="0">
                <a:latin typeface="Microsoft Sans Serif"/>
                <a:cs typeface="Microsoft Sans Serif"/>
              </a:rPr>
              <a:t>8</a:t>
            </a:r>
            <a:endParaRPr sz="700">
              <a:latin typeface="Microsoft Sans Serif"/>
              <a:cs typeface="Microsoft Sans Serif"/>
            </a:endParaRPr>
          </a:p>
          <a:p>
            <a:pPr marL="62865">
              <a:lnSpc>
                <a:spcPct val="100000"/>
              </a:lnSpc>
              <a:spcBef>
                <a:spcPts val="250"/>
              </a:spcBef>
            </a:pPr>
            <a:r>
              <a:rPr sz="700" spc="10" dirty="0">
                <a:latin typeface="Microsoft Sans Serif"/>
                <a:cs typeface="Microsoft Sans Serif"/>
              </a:rPr>
              <a:t>6</a:t>
            </a:r>
            <a:endParaRPr sz="700">
              <a:latin typeface="Microsoft Sans Serif"/>
              <a:cs typeface="Microsoft Sans Serif"/>
            </a:endParaRPr>
          </a:p>
          <a:p>
            <a:pPr marL="62865">
              <a:lnSpc>
                <a:spcPct val="100000"/>
              </a:lnSpc>
              <a:spcBef>
                <a:spcPts val="735"/>
              </a:spcBef>
            </a:pPr>
            <a:r>
              <a:rPr sz="700" spc="10" dirty="0">
                <a:latin typeface="Microsoft Sans Serif"/>
                <a:cs typeface="Microsoft Sans Serif"/>
              </a:rPr>
              <a:t>4</a:t>
            </a:r>
            <a:endParaRPr sz="700">
              <a:latin typeface="Microsoft Sans Serif"/>
              <a:cs typeface="Microsoft Sans Serif"/>
            </a:endParaRPr>
          </a:p>
          <a:p>
            <a:pPr marL="62865">
              <a:lnSpc>
                <a:spcPct val="100000"/>
              </a:lnSpc>
              <a:spcBef>
                <a:spcPts val="250"/>
              </a:spcBef>
            </a:pPr>
            <a:r>
              <a:rPr sz="700" spc="10" dirty="0">
                <a:latin typeface="Microsoft Sans Serif"/>
                <a:cs typeface="Microsoft Sans Serif"/>
              </a:rPr>
              <a:t>3</a:t>
            </a:r>
            <a:endParaRPr sz="700">
              <a:latin typeface="Microsoft Sans Serif"/>
              <a:cs typeface="Microsoft Sans Serif"/>
            </a:endParaRPr>
          </a:p>
        </p:txBody>
      </p:sp>
      <p:sp>
        <p:nvSpPr>
          <p:cNvPr id="126" name="object 126"/>
          <p:cNvSpPr txBox="1"/>
          <p:nvPr/>
        </p:nvSpPr>
        <p:spPr>
          <a:xfrm>
            <a:off x="13096785" y="1779530"/>
            <a:ext cx="929059" cy="179536"/>
          </a:xfrm>
          <a:prstGeom prst="rect">
            <a:avLst/>
          </a:prstGeom>
        </p:spPr>
        <p:txBody>
          <a:bodyPr vert="horz" wrap="square" lIns="0" tIns="2032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60"/>
              </a:spcBef>
            </a:pPr>
            <a:r>
              <a:rPr sz="300" spc="5" dirty="0">
                <a:latin typeface="Microsoft Sans Serif"/>
                <a:cs typeface="Microsoft Sans Serif"/>
              </a:rPr>
              <a:t>Marcación</a:t>
            </a:r>
            <a:r>
              <a:rPr sz="300" spc="-5" dirty="0">
                <a:latin typeface="Microsoft Sans Serif"/>
                <a:cs typeface="Microsoft Sans Serif"/>
              </a:rPr>
              <a:t> </a:t>
            </a:r>
            <a:r>
              <a:rPr sz="300" spc="10" dirty="0">
                <a:latin typeface="Microsoft Sans Serif"/>
                <a:cs typeface="Microsoft Sans Serif"/>
              </a:rPr>
              <a:t>de</a:t>
            </a:r>
            <a:r>
              <a:rPr sz="300" spc="-5" dirty="0">
                <a:latin typeface="Microsoft Sans Serif"/>
                <a:cs typeface="Microsoft Sans Serif"/>
              </a:rPr>
              <a:t> </a:t>
            </a:r>
            <a:r>
              <a:rPr sz="300" spc="15" dirty="0">
                <a:latin typeface="Microsoft Sans Serif"/>
                <a:cs typeface="Microsoft Sans Serif"/>
              </a:rPr>
              <a:t>tiempo</a:t>
            </a:r>
            <a:endParaRPr sz="300">
              <a:latin typeface="Microsoft Sans Serif"/>
              <a:cs typeface="Microsoft Sans Serif"/>
            </a:endParaRPr>
          </a:p>
          <a:p>
            <a:pPr marL="43180">
              <a:lnSpc>
                <a:spcPct val="100000"/>
              </a:lnSpc>
              <a:spcBef>
                <a:spcPts val="130"/>
              </a:spcBef>
            </a:pPr>
            <a:r>
              <a:rPr sz="650" spc="10" dirty="0">
                <a:latin typeface="Microsoft Sans Serif"/>
                <a:cs typeface="Microsoft Sans Serif"/>
              </a:rPr>
              <a:t>Ajustes</a:t>
            </a:r>
            <a:endParaRPr sz="650">
              <a:latin typeface="Microsoft Sans Serif"/>
              <a:cs typeface="Microsoft Sans Serif"/>
            </a:endParaRPr>
          </a:p>
        </p:txBody>
      </p:sp>
      <p:sp>
        <p:nvSpPr>
          <p:cNvPr id="127" name="object 127"/>
          <p:cNvSpPr txBox="1"/>
          <p:nvPr/>
        </p:nvSpPr>
        <p:spPr>
          <a:xfrm>
            <a:off x="13258048" y="2437399"/>
            <a:ext cx="293618" cy="120546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sz="700" spc="10" dirty="0">
                <a:latin typeface="Microsoft Sans Serif"/>
                <a:cs typeface="Microsoft Sans Serif"/>
              </a:rPr>
              <a:t>10</a:t>
            </a:r>
            <a:endParaRPr sz="700">
              <a:latin typeface="Microsoft Sans Serif"/>
              <a:cs typeface="Microsoft Sans Serif"/>
            </a:endParaRPr>
          </a:p>
        </p:txBody>
      </p:sp>
      <p:sp>
        <p:nvSpPr>
          <p:cNvPr id="128" name="object 128"/>
          <p:cNvSpPr txBox="1"/>
          <p:nvPr/>
        </p:nvSpPr>
        <p:spPr>
          <a:xfrm>
            <a:off x="10281577" y="2569988"/>
            <a:ext cx="176755" cy="120546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sz="700" spc="10" dirty="0">
                <a:latin typeface="Microsoft Sans Serif"/>
                <a:cs typeface="Microsoft Sans Serif"/>
              </a:rPr>
              <a:t>2</a:t>
            </a:r>
            <a:endParaRPr sz="700">
              <a:latin typeface="Microsoft Sans Serif"/>
              <a:cs typeface="Microsoft Sans Serif"/>
            </a:endParaRPr>
          </a:p>
        </p:txBody>
      </p:sp>
      <p:sp>
        <p:nvSpPr>
          <p:cNvPr id="129" name="object 129"/>
          <p:cNvSpPr txBox="1"/>
          <p:nvPr/>
        </p:nvSpPr>
        <p:spPr>
          <a:xfrm>
            <a:off x="13215989" y="2746768"/>
            <a:ext cx="176755" cy="120546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sz="700" spc="10" dirty="0">
                <a:latin typeface="Microsoft Sans Serif"/>
                <a:cs typeface="Microsoft Sans Serif"/>
              </a:rPr>
              <a:t>7</a:t>
            </a:r>
            <a:endParaRPr sz="700">
              <a:latin typeface="Microsoft Sans Serif"/>
              <a:cs typeface="Microsoft Sans Serif"/>
            </a:endParaRPr>
          </a:p>
        </p:txBody>
      </p:sp>
      <p:sp>
        <p:nvSpPr>
          <p:cNvPr id="130" name="object 130"/>
          <p:cNvSpPr txBox="1"/>
          <p:nvPr/>
        </p:nvSpPr>
        <p:spPr>
          <a:xfrm>
            <a:off x="14846368" y="2736146"/>
            <a:ext cx="203049" cy="120546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sz="700" spc="40" dirty="0">
                <a:latin typeface="Microsoft Sans Serif"/>
                <a:cs typeface="Microsoft Sans Serif"/>
              </a:rPr>
              <a:t>I</a:t>
            </a:r>
            <a:r>
              <a:rPr sz="450" spc="5" dirty="0">
                <a:latin typeface="Microsoft Sans Serif"/>
                <a:cs typeface="Microsoft Sans Serif"/>
              </a:rPr>
              <a:t>2</a:t>
            </a:r>
            <a:endParaRPr sz="450">
              <a:latin typeface="Microsoft Sans Serif"/>
              <a:cs typeface="Microsoft Sans Serif"/>
            </a:endParaRPr>
          </a:p>
        </p:txBody>
      </p:sp>
      <p:sp>
        <p:nvSpPr>
          <p:cNvPr id="131" name="object 131"/>
          <p:cNvSpPr txBox="1"/>
          <p:nvPr/>
        </p:nvSpPr>
        <p:spPr>
          <a:xfrm>
            <a:off x="14895638" y="2782083"/>
            <a:ext cx="628138" cy="112851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sz="450" spc="5" dirty="0">
                <a:latin typeface="Microsoft Sans Serif"/>
                <a:cs typeface="Microsoft Sans Serif"/>
              </a:rPr>
              <a:t>2</a:t>
            </a:r>
            <a:r>
              <a:rPr sz="650" spc="50" dirty="0">
                <a:latin typeface="Microsoft Sans Serif"/>
                <a:cs typeface="Microsoft Sans Serif"/>
              </a:rPr>
              <a:t>t</a:t>
            </a:r>
            <a:r>
              <a:rPr sz="650" spc="-5" dirty="0">
                <a:latin typeface="Microsoft Sans Serif"/>
                <a:cs typeface="Microsoft Sans Serif"/>
              </a:rPr>
              <a:t> </a:t>
            </a:r>
            <a:r>
              <a:rPr sz="650" spc="-10" dirty="0">
                <a:latin typeface="Microsoft Sans Serif"/>
                <a:cs typeface="Microsoft Sans Serif"/>
              </a:rPr>
              <a:t>=</a:t>
            </a:r>
            <a:r>
              <a:rPr sz="650" spc="-5" dirty="0">
                <a:latin typeface="Microsoft Sans Serif"/>
                <a:cs typeface="Microsoft Sans Serif"/>
              </a:rPr>
              <a:t> </a:t>
            </a:r>
            <a:r>
              <a:rPr sz="650" spc="10" dirty="0">
                <a:latin typeface="Microsoft Sans Serif"/>
                <a:cs typeface="Microsoft Sans Serif"/>
              </a:rPr>
              <a:t>30</a:t>
            </a:r>
            <a:endParaRPr sz="650">
              <a:latin typeface="Microsoft Sans Serif"/>
              <a:cs typeface="Microsoft Sans Serif"/>
            </a:endParaRPr>
          </a:p>
        </p:txBody>
      </p:sp>
      <p:sp>
        <p:nvSpPr>
          <p:cNvPr id="132" name="object 132"/>
          <p:cNvSpPr txBox="1"/>
          <p:nvPr/>
        </p:nvSpPr>
        <p:spPr>
          <a:xfrm>
            <a:off x="10109753" y="2844267"/>
            <a:ext cx="347667" cy="371475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R="5080" algn="r">
              <a:lnSpc>
                <a:spcPts val="815"/>
              </a:lnSpc>
              <a:spcBef>
                <a:spcPts val="100"/>
              </a:spcBef>
            </a:pPr>
            <a:r>
              <a:rPr sz="700" spc="10" dirty="0">
                <a:latin typeface="Microsoft Sans Serif"/>
                <a:cs typeface="Microsoft Sans Serif"/>
              </a:rPr>
              <a:t>1</a:t>
            </a:r>
            <a:endParaRPr sz="700">
              <a:latin typeface="Microsoft Sans Serif"/>
              <a:cs typeface="Microsoft Sans Serif"/>
            </a:endParaRPr>
          </a:p>
          <a:p>
            <a:pPr marR="5080" algn="r">
              <a:lnSpc>
                <a:spcPts val="815"/>
              </a:lnSpc>
            </a:pPr>
            <a:r>
              <a:rPr sz="700" spc="5" dirty="0">
                <a:latin typeface="Microsoft Sans Serif"/>
                <a:cs typeface="Microsoft Sans Serif"/>
              </a:rPr>
              <a:t>0,8</a:t>
            </a:r>
            <a:endParaRPr sz="700">
              <a:latin typeface="Microsoft Sans Serif"/>
              <a:cs typeface="Microsoft Sans Serif"/>
            </a:endParaRPr>
          </a:p>
          <a:p>
            <a:pPr marR="5080" algn="r">
              <a:lnSpc>
                <a:spcPct val="100000"/>
              </a:lnSpc>
              <a:spcBef>
                <a:spcPts val="250"/>
              </a:spcBef>
            </a:pPr>
            <a:r>
              <a:rPr sz="700" spc="5" dirty="0">
                <a:latin typeface="Microsoft Sans Serif"/>
                <a:cs typeface="Microsoft Sans Serif"/>
              </a:rPr>
              <a:t>0,6</a:t>
            </a:r>
            <a:endParaRPr sz="700">
              <a:latin typeface="Microsoft Sans Serif"/>
              <a:cs typeface="Microsoft Sans Serif"/>
            </a:endParaRPr>
          </a:p>
        </p:txBody>
      </p:sp>
      <p:sp>
        <p:nvSpPr>
          <p:cNvPr id="133" name="object 133"/>
          <p:cNvSpPr txBox="1"/>
          <p:nvPr/>
        </p:nvSpPr>
        <p:spPr>
          <a:xfrm>
            <a:off x="11012076" y="3002810"/>
            <a:ext cx="793206" cy="120546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38100">
              <a:lnSpc>
                <a:spcPct val="100000"/>
              </a:lnSpc>
              <a:spcBef>
                <a:spcPts val="100"/>
              </a:spcBef>
            </a:pPr>
            <a:r>
              <a:rPr sz="1050" spc="-44" baseline="23809" dirty="0">
                <a:latin typeface="Microsoft Sans Serif"/>
                <a:cs typeface="Microsoft Sans Serif"/>
              </a:rPr>
              <a:t>I</a:t>
            </a:r>
            <a:r>
              <a:rPr sz="450" spc="-185" dirty="0">
                <a:latin typeface="Microsoft Sans Serif"/>
                <a:cs typeface="Microsoft Sans Serif"/>
              </a:rPr>
              <a:t>2</a:t>
            </a:r>
            <a:r>
              <a:rPr sz="675" spc="-97" baseline="37037" dirty="0">
                <a:latin typeface="Microsoft Sans Serif"/>
                <a:cs typeface="Microsoft Sans Serif"/>
              </a:rPr>
              <a:t>2</a:t>
            </a:r>
            <a:r>
              <a:rPr sz="650" spc="50" dirty="0">
                <a:latin typeface="Microsoft Sans Serif"/>
                <a:cs typeface="Microsoft Sans Serif"/>
              </a:rPr>
              <a:t>t</a:t>
            </a:r>
            <a:r>
              <a:rPr sz="650" spc="-5" dirty="0">
                <a:latin typeface="Microsoft Sans Serif"/>
                <a:cs typeface="Microsoft Sans Serif"/>
              </a:rPr>
              <a:t> </a:t>
            </a:r>
            <a:r>
              <a:rPr sz="650" spc="-10" dirty="0">
                <a:latin typeface="Microsoft Sans Serif"/>
                <a:cs typeface="Microsoft Sans Serif"/>
              </a:rPr>
              <a:t>=</a:t>
            </a:r>
            <a:r>
              <a:rPr sz="650" spc="-5" dirty="0">
                <a:latin typeface="Microsoft Sans Serif"/>
                <a:cs typeface="Microsoft Sans Serif"/>
              </a:rPr>
              <a:t> </a:t>
            </a:r>
            <a:r>
              <a:rPr sz="650" spc="10" dirty="0">
                <a:latin typeface="Microsoft Sans Serif"/>
                <a:cs typeface="Microsoft Sans Serif"/>
              </a:rPr>
              <a:t>10</a:t>
            </a:r>
            <a:endParaRPr sz="650">
              <a:latin typeface="Microsoft Sans Serif"/>
              <a:cs typeface="Microsoft Sans Serif"/>
            </a:endParaRPr>
          </a:p>
        </p:txBody>
      </p:sp>
      <p:sp>
        <p:nvSpPr>
          <p:cNvPr id="134" name="object 134"/>
          <p:cNvSpPr txBox="1"/>
          <p:nvPr/>
        </p:nvSpPr>
        <p:spPr>
          <a:xfrm>
            <a:off x="13247611" y="2926599"/>
            <a:ext cx="182598" cy="330200"/>
          </a:xfrm>
          <a:prstGeom prst="rect">
            <a:avLst/>
          </a:prstGeom>
        </p:spPr>
        <p:txBody>
          <a:bodyPr vert="horz" wrap="square" lIns="0" tIns="58419" rIns="0" bIns="0" rtlCol="0">
            <a:spAutoFit/>
          </a:bodyPr>
          <a:lstStyle/>
          <a:p>
            <a:pPr marL="15240">
              <a:lnSpc>
                <a:spcPct val="100000"/>
              </a:lnSpc>
              <a:spcBef>
                <a:spcPts val="459"/>
              </a:spcBef>
            </a:pPr>
            <a:r>
              <a:rPr sz="700" spc="10" dirty="0">
                <a:latin typeface="Microsoft Sans Serif"/>
                <a:cs typeface="Microsoft Sans Serif"/>
              </a:rPr>
              <a:t>5</a:t>
            </a:r>
            <a:endParaRPr sz="700">
              <a:latin typeface="Microsoft Sans Serif"/>
              <a:cs typeface="Microsoft Sans Serif"/>
            </a:endParaRPr>
          </a:p>
          <a:p>
            <a:pPr marL="12700">
              <a:lnSpc>
                <a:spcPct val="100000"/>
              </a:lnSpc>
              <a:spcBef>
                <a:spcPts val="359"/>
              </a:spcBef>
            </a:pPr>
            <a:r>
              <a:rPr sz="700" spc="10" dirty="0">
                <a:latin typeface="Microsoft Sans Serif"/>
                <a:cs typeface="Microsoft Sans Serif"/>
              </a:rPr>
              <a:t>3</a:t>
            </a:r>
            <a:endParaRPr sz="700">
              <a:latin typeface="Microsoft Sans Serif"/>
              <a:cs typeface="Microsoft Sans Serif"/>
            </a:endParaRPr>
          </a:p>
        </p:txBody>
      </p:sp>
      <p:sp>
        <p:nvSpPr>
          <p:cNvPr id="135" name="object 135"/>
          <p:cNvSpPr txBox="1"/>
          <p:nvPr/>
        </p:nvSpPr>
        <p:spPr>
          <a:xfrm>
            <a:off x="10109753" y="3281695"/>
            <a:ext cx="347667" cy="120546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sz="700" spc="5" dirty="0">
                <a:latin typeface="Microsoft Sans Serif"/>
                <a:cs typeface="Microsoft Sans Serif"/>
              </a:rPr>
              <a:t>0,4</a:t>
            </a:r>
            <a:endParaRPr sz="700">
              <a:latin typeface="Microsoft Sans Serif"/>
              <a:cs typeface="Microsoft Sans Serif"/>
            </a:endParaRPr>
          </a:p>
        </p:txBody>
      </p:sp>
      <p:sp>
        <p:nvSpPr>
          <p:cNvPr id="136" name="object 136"/>
          <p:cNvSpPr txBox="1"/>
          <p:nvPr/>
        </p:nvSpPr>
        <p:spPr>
          <a:xfrm>
            <a:off x="10383302" y="3388631"/>
            <a:ext cx="803432" cy="112851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sz="650" dirty="0">
                <a:latin typeface="Microsoft Sans Serif"/>
                <a:cs typeface="Microsoft Sans Serif"/>
              </a:rPr>
              <a:t>0,6</a:t>
            </a:r>
            <a:r>
              <a:rPr sz="650" spc="-35" dirty="0">
                <a:latin typeface="Microsoft Sans Serif"/>
                <a:cs typeface="Microsoft Sans Serif"/>
              </a:rPr>
              <a:t> </a:t>
            </a:r>
            <a:r>
              <a:rPr sz="650" dirty="0">
                <a:latin typeface="Microsoft Sans Serif"/>
                <a:cs typeface="Microsoft Sans Serif"/>
              </a:rPr>
              <a:t>0,8</a:t>
            </a:r>
            <a:r>
              <a:rPr sz="650" spc="-30" dirty="0">
                <a:latin typeface="Microsoft Sans Serif"/>
                <a:cs typeface="Microsoft Sans Serif"/>
              </a:rPr>
              <a:t> </a:t>
            </a:r>
            <a:r>
              <a:rPr sz="650" spc="10" dirty="0">
                <a:latin typeface="Microsoft Sans Serif"/>
                <a:cs typeface="Microsoft Sans Serif"/>
              </a:rPr>
              <a:t>1</a:t>
            </a:r>
            <a:endParaRPr sz="650">
              <a:latin typeface="Microsoft Sans Serif"/>
              <a:cs typeface="Microsoft Sans Serif"/>
            </a:endParaRPr>
          </a:p>
        </p:txBody>
      </p:sp>
      <p:sp>
        <p:nvSpPr>
          <p:cNvPr id="137" name="object 137"/>
          <p:cNvSpPr txBox="1"/>
          <p:nvPr/>
        </p:nvSpPr>
        <p:spPr>
          <a:xfrm>
            <a:off x="11620840" y="3388631"/>
            <a:ext cx="484981" cy="112851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sz="650" dirty="0">
                <a:latin typeface="Microsoft Sans Serif"/>
                <a:cs typeface="Microsoft Sans Serif"/>
              </a:rPr>
              <a:t>1.5</a:t>
            </a:r>
            <a:r>
              <a:rPr sz="650" spc="-5" dirty="0">
                <a:latin typeface="Microsoft Sans Serif"/>
                <a:cs typeface="Microsoft Sans Serif"/>
              </a:rPr>
              <a:t> </a:t>
            </a:r>
            <a:r>
              <a:rPr sz="650" spc="10" dirty="0">
                <a:latin typeface="Microsoft Sans Serif"/>
                <a:cs typeface="Microsoft Sans Serif"/>
              </a:rPr>
              <a:t>2</a:t>
            </a:r>
            <a:endParaRPr sz="650">
              <a:latin typeface="Microsoft Sans Serif"/>
              <a:cs typeface="Microsoft Sans Serif"/>
            </a:endParaRPr>
          </a:p>
        </p:txBody>
      </p:sp>
      <p:sp>
        <p:nvSpPr>
          <p:cNvPr id="138" name="object 138"/>
          <p:cNvSpPr txBox="1"/>
          <p:nvPr/>
        </p:nvSpPr>
        <p:spPr>
          <a:xfrm>
            <a:off x="12129147" y="3368069"/>
            <a:ext cx="2544688" cy="233045"/>
          </a:xfrm>
          <a:prstGeom prst="rect">
            <a:avLst/>
          </a:prstGeom>
        </p:spPr>
        <p:txBody>
          <a:bodyPr vert="horz" wrap="square" lIns="0" tIns="26670" rIns="0" bIns="0" rtlCol="0">
            <a:spAutoFit/>
          </a:bodyPr>
          <a:lstStyle/>
          <a:p>
            <a:pPr marL="283845">
              <a:lnSpc>
                <a:spcPct val="100000"/>
              </a:lnSpc>
              <a:spcBef>
                <a:spcPts val="210"/>
              </a:spcBef>
              <a:tabLst>
                <a:tab pos="466725" algn="l"/>
              </a:tabLst>
            </a:pPr>
            <a:r>
              <a:rPr sz="700" spc="10" dirty="0">
                <a:latin typeface="Microsoft Sans Serif"/>
                <a:cs typeface="Microsoft Sans Serif"/>
              </a:rPr>
              <a:t>3	4  </a:t>
            </a:r>
            <a:r>
              <a:rPr sz="700" spc="140" dirty="0">
                <a:latin typeface="Microsoft Sans Serif"/>
                <a:cs typeface="Microsoft Sans Serif"/>
              </a:rPr>
              <a:t> </a:t>
            </a:r>
            <a:r>
              <a:rPr sz="700" spc="10" dirty="0">
                <a:latin typeface="Microsoft Sans Serif"/>
                <a:cs typeface="Microsoft Sans Serif"/>
              </a:rPr>
              <a:t>5 </a:t>
            </a:r>
            <a:r>
              <a:rPr sz="700" spc="55" dirty="0">
                <a:latin typeface="Microsoft Sans Serif"/>
                <a:cs typeface="Microsoft Sans Serif"/>
              </a:rPr>
              <a:t> </a:t>
            </a:r>
            <a:r>
              <a:rPr sz="650" spc="10" dirty="0">
                <a:latin typeface="Microsoft Sans Serif"/>
                <a:cs typeface="Microsoft Sans Serif"/>
              </a:rPr>
              <a:t>6</a:t>
            </a:r>
            <a:r>
              <a:rPr sz="650" spc="-15" dirty="0">
                <a:latin typeface="Microsoft Sans Serif"/>
                <a:cs typeface="Microsoft Sans Serif"/>
              </a:rPr>
              <a:t> </a:t>
            </a:r>
            <a:r>
              <a:rPr sz="650" spc="10" dirty="0">
                <a:latin typeface="Microsoft Sans Serif"/>
                <a:cs typeface="Microsoft Sans Serif"/>
              </a:rPr>
              <a:t>7</a:t>
            </a:r>
            <a:r>
              <a:rPr sz="650" spc="-10" dirty="0">
                <a:latin typeface="Microsoft Sans Serif"/>
                <a:cs typeface="Microsoft Sans Serif"/>
              </a:rPr>
              <a:t> </a:t>
            </a:r>
            <a:r>
              <a:rPr sz="650" spc="10" dirty="0">
                <a:latin typeface="Microsoft Sans Serif"/>
                <a:cs typeface="Microsoft Sans Serif"/>
              </a:rPr>
              <a:t>8</a:t>
            </a:r>
            <a:r>
              <a:rPr sz="650" spc="-15" dirty="0">
                <a:latin typeface="Microsoft Sans Serif"/>
                <a:cs typeface="Microsoft Sans Serif"/>
              </a:rPr>
              <a:t> </a:t>
            </a:r>
            <a:r>
              <a:rPr sz="650" spc="10" dirty="0">
                <a:latin typeface="Microsoft Sans Serif"/>
                <a:cs typeface="Microsoft Sans Serif"/>
              </a:rPr>
              <a:t>9</a:t>
            </a:r>
            <a:r>
              <a:rPr sz="650" spc="-10" dirty="0">
                <a:latin typeface="Microsoft Sans Serif"/>
                <a:cs typeface="Microsoft Sans Serif"/>
              </a:rPr>
              <a:t> </a:t>
            </a:r>
            <a:r>
              <a:rPr sz="650" spc="10" dirty="0">
                <a:latin typeface="Microsoft Sans Serif"/>
                <a:cs typeface="Microsoft Sans Serif"/>
              </a:rPr>
              <a:t>10</a:t>
            </a:r>
            <a:endParaRPr sz="650">
              <a:latin typeface="Microsoft Sans Serif"/>
              <a:cs typeface="Microsoft Sans Serif"/>
            </a:endParaRPr>
          </a:p>
          <a:p>
            <a:pPr marL="12700">
              <a:lnSpc>
                <a:spcPct val="100000"/>
              </a:lnSpc>
              <a:spcBef>
                <a:spcPts val="80"/>
              </a:spcBef>
            </a:pPr>
            <a:r>
              <a:rPr sz="500" spc="15" dirty="0">
                <a:latin typeface="Microsoft Sans Serif"/>
                <a:cs typeface="Microsoft Sans Serif"/>
              </a:rPr>
              <a:t>I</a:t>
            </a:r>
            <a:r>
              <a:rPr sz="300" spc="15" dirty="0">
                <a:latin typeface="Microsoft Sans Serif"/>
                <a:cs typeface="Microsoft Sans Serif"/>
              </a:rPr>
              <a:t>2</a:t>
            </a:r>
            <a:r>
              <a:rPr sz="500" spc="15" dirty="0">
                <a:latin typeface="Microsoft Sans Serif"/>
                <a:cs typeface="Microsoft Sans Serif"/>
              </a:rPr>
              <a:t>(por</a:t>
            </a:r>
            <a:r>
              <a:rPr sz="500" spc="-35" dirty="0">
                <a:latin typeface="Microsoft Sans Serif"/>
                <a:cs typeface="Microsoft Sans Serif"/>
              </a:rPr>
              <a:t> </a:t>
            </a:r>
            <a:r>
              <a:rPr sz="500" spc="15" dirty="0">
                <a:latin typeface="Microsoft Sans Serif"/>
                <a:cs typeface="Microsoft Sans Serif"/>
              </a:rPr>
              <a:t>unidad)</a:t>
            </a:r>
            <a:endParaRPr sz="500">
              <a:latin typeface="Microsoft Sans Serif"/>
              <a:cs typeface="Microsoft Sans Serif"/>
            </a:endParaRPr>
          </a:p>
        </p:txBody>
      </p:sp>
      <p:sp>
        <p:nvSpPr>
          <p:cNvPr id="139" name="object 139"/>
          <p:cNvSpPr txBox="1"/>
          <p:nvPr/>
        </p:nvSpPr>
        <p:spPr>
          <a:xfrm>
            <a:off x="9100126" y="3676898"/>
            <a:ext cx="6332505" cy="454163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 marR="5080">
              <a:lnSpc>
                <a:spcPct val="128299"/>
              </a:lnSpc>
              <a:spcBef>
                <a:spcPts val="100"/>
              </a:spcBef>
            </a:pPr>
            <a:r>
              <a:rPr sz="600" spc="-5" dirty="0">
                <a:latin typeface="Microsoft Sans Serif"/>
                <a:cs typeface="Microsoft Sans Serif"/>
              </a:rPr>
              <a:t>Fig.</a:t>
            </a:r>
            <a:r>
              <a:rPr sz="600" dirty="0">
                <a:latin typeface="Microsoft Sans Serif"/>
                <a:cs typeface="Microsoft Sans Serif"/>
              </a:rPr>
              <a:t> 4. Curvas </a:t>
            </a:r>
            <a:r>
              <a:rPr sz="600" spc="10" dirty="0">
                <a:latin typeface="Microsoft Sans Serif"/>
                <a:cs typeface="Microsoft Sans Serif"/>
              </a:rPr>
              <a:t>típicas</a:t>
            </a:r>
            <a:r>
              <a:rPr sz="600" dirty="0">
                <a:latin typeface="Microsoft Sans Serif"/>
                <a:cs typeface="Microsoft Sans Serif"/>
              </a:rPr>
              <a:t> </a:t>
            </a:r>
            <a:r>
              <a:rPr sz="600" spc="20" dirty="0">
                <a:latin typeface="Microsoft Sans Serif"/>
                <a:cs typeface="Microsoft Sans Serif"/>
              </a:rPr>
              <a:t>de</a:t>
            </a:r>
            <a:r>
              <a:rPr sz="600" dirty="0">
                <a:latin typeface="Microsoft Sans Serif"/>
                <a:cs typeface="Microsoft Sans Serif"/>
              </a:rPr>
              <a:t> </a:t>
            </a:r>
            <a:r>
              <a:rPr sz="600" spc="25" dirty="0">
                <a:latin typeface="Microsoft Sans Serif"/>
                <a:cs typeface="Microsoft Sans Serif"/>
              </a:rPr>
              <a:t>tiempo-sobrecorriente</a:t>
            </a:r>
            <a:r>
              <a:rPr sz="600" dirty="0">
                <a:latin typeface="Microsoft Sans Serif"/>
                <a:cs typeface="Microsoft Sans Serif"/>
              </a:rPr>
              <a:t> </a:t>
            </a:r>
            <a:r>
              <a:rPr sz="600" spc="20" dirty="0">
                <a:latin typeface="Microsoft Sans Serif"/>
                <a:cs typeface="Microsoft Sans Serif"/>
              </a:rPr>
              <a:t>para</a:t>
            </a:r>
            <a:r>
              <a:rPr sz="600" dirty="0">
                <a:latin typeface="Microsoft Sans Serif"/>
                <a:cs typeface="Microsoft Sans Serif"/>
              </a:rPr>
              <a:t> </a:t>
            </a:r>
            <a:r>
              <a:rPr sz="600" spc="35" dirty="0">
                <a:latin typeface="Microsoft Sans Serif"/>
                <a:cs typeface="Microsoft Sans Serif"/>
              </a:rPr>
              <a:t>un</a:t>
            </a:r>
            <a:r>
              <a:rPr sz="600" dirty="0">
                <a:latin typeface="Microsoft Sans Serif"/>
                <a:cs typeface="Microsoft Sans Serif"/>
              </a:rPr>
              <a:t> </a:t>
            </a:r>
            <a:r>
              <a:rPr sz="600" spc="15" dirty="0">
                <a:latin typeface="Microsoft Sans Serif"/>
                <a:cs typeface="Microsoft Sans Serif"/>
              </a:rPr>
              <a:t>relé</a:t>
            </a:r>
            <a:r>
              <a:rPr sz="600" dirty="0">
                <a:latin typeface="Microsoft Sans Serif"/>
                <a:cs typeface="Microsoft Sans Serif"/>
              </a:rPr>
              <a:t> </a:t>
            </a:r>
            <a:r>
              <a:rPr sz="600" spc="15" dirty="0">
                <a:latin typeface="Microsoft Sans Serif"/>
                <a:cs typeface="Microsoft Sans Serif"/>
              </a:rPr>
              <a:t>electromecánico </a:t>
            </a:r>
            <a:r>
              <a:rPr sz="600" spc="-145" dirty="0">
                <a:latin typeface="Microsoft Sans Serif"/>
                <a:cs typeface="Microsoft Sans Serif"/>
              </a:rPr>
              <a:t> </a:t>
            </a:r>
            <a:r>
              <a:rPr sz="600" spc="20" dirty="0">
                <a:latin typeface="Microsoft Sans Serif"/>
                <a:cs typeface="Microsoft Sans Serif"/>
              </a:rPr>
              <a:t>de</a:t>
            </a:r>
            <a:r>
              <a:rPr sz="600" spc="-10" dirty="0">
                <a:latin typeface="Microsoft Sans Serif"/>
                <a:cs typeface="Microsoft Sans Serif"/>
              </a:rPr>
              <a:t> </a:t>
            </a:r>
            <a:r>
              <a:rPr sz="600" spc="5" dirty="0">
                <a:latin typeface="Microsoft Sans Serif"/>
                <a:cs typeface="Microsoft Sans Serif"/>
              </a:rPr>
              <a:t>secuencia</a:t>
            </a:r>
            <a:r>
              <a:rPr sz="600" spc="-5" dirty="0">
                <a:latin typeface="Microsoft Sans Serif"/>
                <a:cs typeface="Microsoft Sans Serif"/>
              </a:rPr>
              <a:t> </a:t>
            </a:r>
            <a:r>
              <a:rPr sz="600" spc="15" dirty="0">
                <a:latin typeface="Microsoft Sans Serif"/>
                <a:cs typeface="Microsoft Sans Serif"/>
              </a:rPr>
              <a:t>negativa</a:t>
            </a:r>
            <a:endParaRPr sz="600">
              <a:latin typeface="Microsoft Sans Serif"/>
              <a:cs typeface="Microsoft Sans Serif"/>
            </a:endParaRPr>
          </a:p>
          <a:p>
            <a:pPr>
              <a:lnSpc>
                <a:spcPct val="100000"/>
              </a:lnSpc>
            </a:pPr>
            <a:endParaRPr sz="800">
              <a:latin typeface="Microsoft Sans Serif"/>
              <a:cs typeface="Microsoft Sans Serif"/>
            </a:endParaRPr>
          </a:p>
          <a:p>
            <a:pPr>
              <a:lnSpc>
                <a:spcPct val="100000"/>
              </a:lnSpc>
            </a:pPr>
            <a:endParaRPr sz="650">
              <a:latin typeface="Microsoft Sans Serif"/>
              <a:cs typeface="Microsoft Sans Serif"/>
            </a:endParaRPr>
          </a:p>
          <a:p>
            <a:pPr marL="196850">
              <a:lnSpc>
                <a:spcPct val="100000"/>
              </a:lnSpc>
            </a:pPr>
            <a:r>
              <a:rPr sz="650" spc="5" dirty="0">
                <a:latin typeface="Microsoft Sans Serif"/>
                <a:cs typeface="Microsoft Sans Serif"/>
              </a:rPr>
              <a:t>1·10</a:t>
            </a:r>
            <a:r>
              <a:rPr sz="450" spc="5" dirty="0">
                <a:latin typeface="Microsoft Sans Serif"/>
                <a:cs typeface="Microsoft Sans Serif"/>
              </a:rPr>
              <a:t>3</a:t>
            </a:r>
            <a:endParaRPr sz="450">
              <a:latin typeface="Microsoft Sans Serif"/>
              <a:cs typeface="Microsoft Sans Serif"/>
            </a:endParaRPr>
          </a:p>
        </p:txBody>
      </p:sp>
      <p:sp>
        <p:nvSpPr>
          <p:cNvPr id="140" name="object 140"/>
          <p:cNvSpPr txBox="1"/>
          <p:nvPr/>
        </p:nvSpPr>
        <p:spPr>
          <a:xfrm>
            <a:off x="13956929" y="4715256"/>
            <a:ext cx="2093305" cy="289182"/>
          </a:xfrm>
          <a:prstGeom prst="rect">
            <a:avLst/>
          </a:prstGeom>
          <a:solidFill>
            <a:srgbClr val="FFFFFF"/>
          </a:solidFill>
        </p:spPr>
        <p:txBody>
          <a:bodyPr vert="horz" wrap="square" lIns="0" tIns="88265" rIns="0" bIns="0" rtlCol="0">
            <a:spAutoFit/>
          </a:bodyPr>
          <a:lstStyle/>
          <a:p>
            <a:pPr marL="55880">
              <a:lnSpc>
                <a:spcPct val="100000"/>
              </a:lnSpc>
              <a:spcBef>
                <a:spcPts val="695"/>
              </a:spcBef>
            </a:pPr>
            <a:r>
              <a:rPr sz="650" spc="10" dirty="0">
                <a:latin typeface="Microsoft Sans Serif"/>
                <a:cs typeface="Microsoft Sans Serif"/>
              </a:rPr>
              <a:t>Ajuste</a:t>
            </a:r>
            <a:r>
              <a:rPr sz="650" spc="-5" dirty="0">
                <a:latin typeface="Microsoft Sans Serif"/>
                <a:cs typeface="Microsoft Sans Serif"/>
              </a:rPr>
              <a:t> </a:t>
            </a:r>
            <a:r>
              <a:rPr sz="650" spc="-35" dirty="0">
                <a:latin typeface="Microsoft Sans Serif"/>
                <a:cs typeface="Microsoft Sans Serif"/>
              </a:rPr>
              <a:t>K</a:t>
            </a:r>
            <a:r>
              <a:rPr sz="650" spc="-5" dirty="0">
                <a:latin typeface="Microsoft Sans Serif"/>
                <a:cs typeface="Microsoft Sans Serif"/>
              </a:rPr>
              <a:t> </a:t>
            </a:r>
            <a:r>
              <a:rPr sz="650" spc="15" dirty="0">
                <a:latin typeface="Microsoft Sans Serif"/>
                <a:cs typeface="Microsoft Sans Serif"/>
              </a:rPr>
              <a:t>ajustable</a:t>
            </a:r>
            <a:endParaRPr sz="650">
              <a:latin typeface="Microsoft Sans Serif"/>
              <a:cs typeface="Microsoft Sans Serif"/>
            </a:endParaRPr>
          </a:p>
          <a:p>
            <a:pPr marL="104775">
              <a:lnSpc>
                <a:spcPct val="100000"/>
              </a:lnSpc>
              <a:spcBef>
                <a:spcPts val="305"/>
              </a:spcBef>
            </a:pPr>
            <a:r>
              <a:rPr sz="400" spc="5" dirty="0">
                <a:latin typeface="Microsoft Sans Serif"/>
                <a:cs typeface="Microsoft Sans Serif"/>
              </a:rPr>
              <a:t>Por</a:t>
            </a:r>
            <a:r>
              <a:rPr sz="400" spc="-25" dirty="0">
                <a:latin typeface="Microsoft Sans Serif"/>
                <a:cs typeface="Microsoft Sans Serif"/>
              </a:rPr>
              <a:t> </a:t>
            </a:r>
            <a:r>
              <a:rPr sz="400" spc="10" dirty="0">
                <a:latin typeface="Microsoft Sans Serif"/>
                <a:cs typeface="Microsoft Sans Serif"/>
              </a:rPr>
              <a:t>encima</a:t>
            </a:r>
            <a:r>
              <a:rPr sz="400" spc="-20" dirty="0">
                <a:latin typeface="Microsoft Sans Serif"/>
                <a:cs typeface="Microsoft Sans Serif"/>
              </a:rPr>
              <a:t> </a:t>
            </a:r>
            <a:r>
              <a:rPr sz="400" spc="10" dirty="0">
                <a:latin typeface="Microsoft Sans Serif"/>
                <a:cs typeface="Microsoft Sans Serif"/>
              </a:rPr>
              <a:t>del</a:t>
            </a:r>
            <a:r>
              <a:rPr sz="400" spc="-20" dirty="0">
                <a:latin typeface="Microsoft Sans Serif"/>
                <a:cs typeface="Microsoft Sans Serif"/>
              </a:rPr>
              <a:t> </a:t>
            </a:r>
            <a:r>
              <a:rPr sz="400" spc="20" dirty="0">
                <a:latin typeface="Microsoft Sans Serif"/>
                <a:cs typeface="Microsoft Sans Serif"/>
              </a:rPr>
              <a:t>rango</a:t>
            </a:r>
            <a:r>
              <a:rPr sz="400" spc="-20" dirty="0">
                <a:latin typeface="Microsoft Sans Serif"/>
                <a:cs typeface="Microsoft Sans Serif"/>
              </a:rPr>
              <a:t> </a:t>
            </a:r>
            <a:r>
              <a:rPr sz="400" spc="25" dirty="0">
                <a:latin typeface="Microsoft Sans Serif"/>
                <a:cs typeface="Microsoft Sans Serif"/>
              </a:rPr>
              <a:t>2–40</a:t>
            </a:r>
            <a:endParaRPr sz="400">
              <a:latin typeface="Microsoft Sans Serif"/>
              <a:cs typeface="Microsoft Sans Serif"/>
            </a:endParaRPr>
          </a:p>
        </p:txBody>
      </p:sp>
      <p:sp>
        <p:nvSpPr>
          <p:cNvPr id="141" name="object 141"/>
          <p:cNvSpPr txBox="1"/>
          <p:nvPr/>
        </p:nvSpPr>
        <p:spPr>
          <a:xfrm>
            <a:off x="1415188" y="4908265"/>
            <a:ext cx="6789730" cy="105157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sz="600" spc="-5" dirty="0">
                <a:latin typeface="Microsoft Sans Serif"/>
                <a:cs typeface="Microsoft Sans Serif"/>
              </a:rPr>
              <a:t>Fig.</a:t>
            </a:r>
            <a:r>
              <a:rPr sz="600" dirty="0">
                <a:latin typeface="Microsoft Sans Serif"/>
                <a:cs typeface="Microsoft Sans Serif"/>
              </a:rPr>
              <a:t> 3.</a:t>
            </a:r>
            <a:r>
              <a:rPr sz="600" spc="5" dirty="0">
                <a:latin typeface="Microsoft Sans Serif"/>
                <a:cs typeface="Microsoft Sans Serif"/>
              </a:rPr>
              <a:t> </a:t>
            </a:r>
            <a:r>
              <a:rPr sz="600" spc="10" dirty="0">
                <a:latin typeface="Microsoft Sans Serif"/>
                <a:cs typeface="Microsoft Sans Serif"/>
              </a:rPr>
              <a:t>Aplicación</a:t>
            </a:r>
            <a:r>
              <a:rPr sz="600" dirty="0">
                <a:latin typeface="Microsoft Sans Serif"/>
                <a:cs typeface="Microsoft Sans Serif"/>
              </a:rPr>
              <a:t> </a:t>
            </a:r>
            <a:r>
              <a:rPr sz="600" spc="15" dirty="0">
                <a:latin typeface="Microsoft Sans Serif"/>
                <a:cs typeface="Microsoft Sans Serif"/>
              </a:rPr>
              <a:t>típica</a:t>
            </a:r>
            <a:r>
              <a:rPr sz="600" spc="5" dirty="0">
                <a:latin typeface="Microsoft Sans Serif"/>
                <a:cs typeface="Microsoft Sans Serif"/>
              </a:rPr>
              <a:t> </a:t>
            </a:r>
            <a:r>
              <a:rPr sz="600" spc="20" dirty="0">
                <a:latin typeface="Microsoft Sans Serif"/>
                <a:cs typeface="Microsoft Sans Serif"/>
              </a:rPr>
              <a:t>de</a:t>
            </a:r>
            <a:r>
              <a:rPr sz="600" dirty="0">
                <a:latin typeface="Microsoft Sans Serif"/>
                <a:cs typeface="Microsoft Sans Serif"/>
              </a:rPr>
              <a:t> </a:t>
            </a:r>
            <a:r>
              <a:rPr sz="600" spc="15" dirty="0">
                <a:latin typeface="Microsoft Sans Serif"/>
                <a:cs typeface="Microsoft Sans Serif"/>
              </a:rPr>
              <a:t>relé</a:t>
            </a:r>
            <a:r>
              <a:rPr sz="600" spc="5" dirty="0">
                <a:latin typeface="Microsoft Sans Serif"/>
                <a:cs typeface="Microsoft Sans Serif"/>
              </a:rPr>
              <a:t> </a:t>
            </a:r>
            <a:r>
              <a:rPr sz="600" spc="20" dirty="0">
                <a:latin typeface="Microsoft Sans Serif"/>
                <a:cs typeface="Microsoft Sans Serif"/>
              </a:rPr>
              <a:t>de</a:t>
            </a:r>
            <a:r>
              <a:rPr sz="600" spc="5" dirty="0">
                <a:latin typeface="Microsoft Sans Serif"/>
                <a:cs typeface="Microsoft Sans Serif"/>
              </a:rPr>
              <a:t> </a:t>
            </a:r>
            <a:r>
              <a:rPr sz="600" spc="20" dirty="0">
                <a:latin typeface="Microsoft Sans Serif"/>
                <a:cs typeface="Microsoft Sans Serif"/>
              </a:rPr>
              <a:t>sobrecorriente</a:t>
            </a:r>
            <a:r>
              <a:rPr sz="600" dirty="0">
                <a:latin typeface="Microsoft Sans Serif"/>
                <a:cs typeface="Microsoft Sans Serif"/>
              </a:rPr>
              <a:t> </a:t>
            </a:r>
            <a:r>
              <a:rPr sz="600" spc="20" dirty="0">
                <a:latin typeface="Microsoft Sans Serif"/>
                <a:cs typeface="Microsoft Sans Serif"/>
              </a:rPr>
              <a:t>de</a:t>
            </a:r>
            <a:r>
              <a:rPr sz="600" spc="5" dirty="0">
                <a:latin typeface="Microsoft Sans Serif"/>
                <a:cs typeface="Microsoft Sans Serif"/>
              </a:rPr>
              <a:t> </a:t>
            </a:r>
            <a:r>
              <a:rPr sz="600" spc="30" dirty="0">
                <a:latin typeface="Microsoft Sans Serif"/>
                <a:cs typeface="Microsoft Sans Serif"/>
              </a:rPr>
              <a:t>tiempo</a:t>
            </a:r>
            <a:r>
              <a:rPr sz="600" dirty="0">
                <a:latin typeface="Microsoft Sans Serif"/>
                <a:cs typeface="Microsoft Sans Serif"/>
              </a:rPr>
              <a:t> </a:t>
            </a:r>
            <a:r>
              <a:rPr sz="600" spc="20" dirty="0">
                <a:latin typeface="Microsoft Sans Serif"/>
                <a:cs typeface="Microsoft Sans Serif"/>
              </a:rPr>
              <a:t>de</a:t>
            </a:r>
            <a:r>
              <a:rPr sz="600" spc="5" dirty="0">
                <a:latin typeface="Microsoft Sans Serif"/>
                <a:cs typeface="Microsoft Sans Serif"/>
              </a:rPr>
              <a:t> secuencia</a:t>
            </a:r>
            <a:r>
              <a:rPr sz="600" dirty="0">
                <a:latin typeface="Microsoft Sans Serif"/>
                <a:cs typeface="Microsoft Sans Serif"/>
              </a:rPr>
              <a:t> </a:t>
            </a:r>
            <a:r>
              <a:rPr sz="600" spc="15" dirty="0">
                <a:latin typeface="Microsoft Sans Serif"/>
                <a:cs typeface="Microsoft Sans Serif"/>
              </a:rPr>
              <a:t>negativa</a:t>
            </a:r>
            <a:endParaRPr sz="600">
              <a:latin typeface="Microsoft Sans Serif"/>
              <a:cs typeface="Microsoft Sans Serif"/>
            </a:endParaRPr>
          </a:p>
        </p:txBody>
      </p:sp>
      <p:sp>
        <p:nvSpPr>
          <p:cNvPr id="142" name="object 142"/>
          <p:cNvSpPr txBox="1"/>
          <p:nvPr/>
        </p:nvSpPr>
        <p:spPr>
          <a:xfrm>
            <a:off x="9668028" y="4909319"/>
            <a:ext cx="410481" cy="120546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sz="700" spc="10" dirty="0">
                <a:latin typeface="Microsoft Sans Serif"/>
                <a:cs typeface="Microsoft Sans Serif"/>
              </a:rPr>
              <a:t>100</a:t>
            </a:r>
            <a:endParaRPr sz="700">
              <a:latin typeface="Microsoft Sans Serif"/>
              <a:cs typeface="Microsoft Sans Serif"/>
            </a:endParaRPr>
          </a:p>
        </p:txBody>
      </p:sp>
      <p:sp>
        <p:nvSpPr>
          <p:cNvPr id="143" name="object 143"/>
          <p:cNvSpPr txBox="1"/>
          <p:nvPr/>
        </p:nvSpPr>
        <p:spPr>
          <a:xfrm>
            <a:off x="1356808" y="5061751"/>
            <a:ext cx="7534729" cy="2096408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38100" marR="80645" indent="154940">
              <a:lnSpc>
                <a:spcPct val="144300"/>
              </a:lnSpc>
              <a:spcBef>
                <a:spcPts val="100"/>
              </a:spcBef>
            </a:pPr>
            <a:r>
              <a:rPr sz="700" spc="-40" dirty="0">
                <a:latin typeface="Microsoft Sans Serif"/>
                <a:cs typeface="Microsoft Sans Serif"/>
              </a:rPr>
              <a:t>Se</a:t>
            </a:r>
            <a:r>
              <a:rPr sz="700" spc="-5" dirty="0">
                <a:latin typeface="Microsoft Sans Serif"/>
                <a:cs typeface="Microsoft Sans Serif"/>
              </a:rPr>
              <a:t> </a:t>
            </a:r>
            <a:r>
              <a:rPr sz="700" spc="20" dirty="0">
                <a:latin typeface="Microsoft Sans Serif"/>
                <a:cs typeface="Microsoft Sans Serif"/>
              </a:rPr>
              <a:t>utilizan</a:t>
            </a:r>
            <a:r>
              <a:rPr sz="700" spc="-5" dirty="0">
                <a:latin typeface="Microsoft Sans Serif"/>
                <a:cs typeface="Microsoft Sans Serif"/>
              </a:rPr>
              <a:t> </a:t>
            </a:r>
            <a:r>
              <a:rPr sz="700" spc="30" dirty="0">
                <a:latin typeface="Microsoft Sans Serif"/>
                <a:cs typeface="Microsoft Sans Serif"/>
              </a:rPr>
              <a:t>ampliamente</a:t>
            </a:r>
            <a:r>
              <a:rPr sz="700" spc="-5" dirty="0">
                <a:latin typeface="Microsoft Sans Serif"/>
                <a:cs typeface="Microsoft Sans Serif"/>
              </a:rPr>
              <a:t> </a:t>
            </a:r>
            <a:r>
              <a:rPr sz="700" spc="20" dirty="0">
                <a:latin typeface="Microsoft Sans Serif"/>
                <a:cs typeface="Microsoft Sans Serif"/>
              </a:rPr>
              <a:t>dos</a:t>
            </a:r>
            <a:r>
              <a:rPr sz="700" spc="-5" dirty="0">
                <a:latin typeface="Microsoft Sans Serif"/>
                <a:cs typeface="Microsoft Sans Serif"/>
              </a:rPr>
              <a:t> </a:t>
            </a:r>
            <a:r>
              <a:rPr sz="700" spc="25" dirty="0">
                <a:latin typeface="Microsoft Sans Serif"/>
                <a:cs typeface="Microsoft Sans Serif"/>
              </a:rPr>
              <a:t>tipos</a:t>
            </a:r>
            <a:r>
              <a:rPr sz="700" spc="-5" dirty="0">
                <a:latin typeface="Microsoft Sans Serif"/>
                <a:cs typeface="Microsoft Sans Serif"/>
              </a:rPr>
              <a:t> </a:t>
            </a:r>
            <a:r>
              <a:rPr sz="700" spc="20" dirty="0">
                <a:latin typeface="Microsoft Sans Serif"/>
                <a:cs typeface="Microsoft Sans Serif"/>
              </a:rPr>
              <a:t>de</a:t>
            </a:r>
            <a:r>
              <a:rPr sz="700" dirty="0">
                <a:latin typeface="Microsoft Sans Serif"/>
                <a:cs typeface="Microsoft Sans Serif"/>
              </a:rPr>
              <a:t> </a:t>
            </a:r>
            <a:r>
              <a:rPr sz="700" spc="10" dirty="0">
                <a:latin typeface="Microsoft Sans Serif"/>
                <a:cs typeface="Microsoft Sans Serif"/>
              </a:rPr>
              <a:t>relés:</a:t>
            </a:r>
            <a:r>
              <a:rPr sz="700" spc="-5" dirty="0">
                <a:latin typeface="Microsoft Sans Serif"/>
                <a:cs typeface="Microsoft Sans Serif"/>
              </a:rPr>
              <a:t> </a:t>
            </a:r>
            <a:r>
              <a:rPr sz="700" spc="40" dirty="0">
                <a:latin typeface="Microsoft Sans Serif"/>
                <a:cs typeface="Microsoft Sans Serif"/>
              </a:rPr>
              <a:t>un</a:t>
            </a:r>
            <a:r>
              <a:rPr sz="700" spc="-5" dirty="0">
                <a:latin typeface="Microsoft Sans Serif"/>
                <a:cs typeface="Microsoft Sans Serif"/>
              </a:rPr>
              <a:t> </a:t>
            </a:r>
            <a:r>
              <a:rPr sz="700" spc="20" dirty="0">
                <a:latin typeface="Microsoft Sans Serif"/>
                <a:cs typeface="Microsoft Sans Serif"/>
              </a:rPr>
              <a:t>relé</a:t>
            </a:r>
            <a:r>
              <a:rPr sz="700" spc="-5" dirty="0">
                <a:latin typeface="Microsoft Sans Serif"/>
                <a:cs typeface="Microsoft Sans Serif"/>
              </a:rPr>
              <a:t> </a:t>
            </a:r>
            <a:r>
              <a:rPr sz="700" spc="20" dirty="0">
                <a:latin typeface="Microsoft Sans Serif"/>
                <a:cs typeface="Microsoft Sans Serif"/>
              </a:rPr>
              <a:t>electromecánico</a:t>
            </a:r>
            <a:r>
              <a:rPr sz="700" spc="-5" dirty="0">
                <a:latin typeface="Microsoft Sans Serif"/>
                <a:cs typeface="Microsoft Sans Serif"/>
              </a:rPr>
              <a:t> </a:t>
            </a:r>
            <a:r>
              <a:rPr sz="700" spc="30" dirty="0">
                <a:latin typeface="Microsoft Sans Serif"/>
                <a:cs typeface="Microsoft Sans Serif"/>
              </a:rPr>
              <a:t>que </a:t>
            </a:r>
            <a:r>
              <a:rPr sz="700" spc="-170" dirty="0">
                <a:latin typeface="Microsoft Sans Serif"/>
                <a:cs typeface="Microsoft Sans Serif"/>
              </a:rPr>
              <a:t> </a:t>
            </a:r>
            <a:r>
              <a:rPr sz="700" spc="20" dirty="0">
                <a:latin typeface="Microsoft Sans Serif"/>
                <a:cs typeface="Microsoft Sans Serif"/>
              </a:rPr>
              <a:t>utiliza</a:t>
            </a:r>
            <a:r>
              <a:rPr sz="700" spc="-5" dirty="0">
                <a:latin typeface="Microsoft Sans Serif"/>
                <a:cs typeface="Microsoft Sans Serif"/>
              </a:rPr>
              <a:t> </a:t>
            </a:r>
            <a:r>
              <a:rPr sz="700" spc="30" dirty="0">
                <a:latin typeface="Microsoft Sans Serif"/>
                <a:cs typeface="Microsoft Sans Serif"/>
              </a:rPr>
              <a:t>una</a:t>
            </a:r>
            <a:r>
              <a:rPr sz="700" spc="-5" dirty="0">
                <a:latin typeface="Microsoft Sans Serif"/>
                <a:cs typeface="Microsoft Sans Serif"/>
              </a:rPr>
              <a:t> </a:t>
            </a:r>
            <a:r>
              <a:rPr sz="700" spc="15" dirty="0">
                <a:latin typeface="Microsoft Sans Serif"/>
                <a:cs typeface="Microsoft Sans Serif"/>
              </a:rPr>
              <a:t>característica</a:t>
            </a:r>
            <a:r>
              <a:rPr sz="700" spc="-5" dirty="0">
                <a:latin typeface="Microsoft Sans Serif"/>
                <a:cs typeface="Microsoft Sans Serif"/>
              </a:rPr>
              <a:t> </a:t>
            </a:r>
            <a:r>
              <a:rPr sz="700" spc="20" dirty="0">
                <a:latin typeface="Microsoft Sans Serif"/>
                <a:cs typeface="Microsoft Sans Serif"/>
              </a:rPr>
              <a:t>típica</a:t>
            </a:r>
            <a:r>
              <a:rPr sz="700" spc="-5" dirty="0">
                <a:latin typeface="Microsoft Sans Serif"/>
                <a:cs typeface="Microsoft Sans Serif"/>
              </a:rPr>
              <a:t> </a:t>
            </a:r>
            <a:r>
              <a:rPr sz="700" spc="20" dirty="0">
                <a:latin typeface="Microsoft Sans Serif"/>
                <a:cs typeface="Microsoft Sans Serif"/>
              </a:rPr>
              <a:t>de</a:t>
            </a:r>
            <a:r>
              <a:rPr sz="700" spc="-5" dirty="0">
                <a:latin typeface="Microsoft Sans Serif"/>
                <a:cs typeface="Microsoft Sans Serif"/>
              </a:rPr>
              <a:t> </a:t>
            </a:r>
            <a:r>
              <a:rPr sz="700" spc="35" dirty="0">
                <a:latin typeface="Microsoft Sans Serif"/>
                <a:cs typeface="Microsoft Sans Serif"/>
              </a:rPr>
              <a:t>tiempo</a:t>
            </a:r>
            <a:r>
              <a:rPr sz="700" spc="-5" dirty="0">
                <a:latin typeface="Microsoft Sans Serif"/>
                <a:cs typeface="Microsoft Sans Serif"/>
              </a:rPr>
              <a:t> </a:t>
            </a:r>
            <a:r>
              <a:rPr sz="700" spc="20" dirty="0">
                <a:latin typeface="Microsoft Sans Serif"/>
                <a:cs typeface="Microsoft Sans Serif"/>
              </a:rPr>
              <a:t>inverso</a:t>
            </a:r>
            <a:r>
              <a:rPr sz="700" spc="-5" dirty="0">
                <a:latin typeface="Microsoft Sans Serif"/>
                <a:cs typeface="Microsoft Sans Serif"/>
              </a:rPr>
              <a:t> </a:t>
            </a:r>
            <a:r>
              <a:rPr sz="700" spc="5" dirty="0">
                <a:latin typeface="Microsoft Sans Serif"/>
                <a:cs typeface="Microsoft Sans Serif"/>
              </a:rPr>
              <a:t>y</a:t>
            </a:r>
            <a:r>
              <a:rPr sz="700" spc="-5" dirty="0">
                <a:latin typeface="Microsoft Sans Serif"/>
                <a:cs typeface="Microsoft Sans Serif"/>
              </a:rPr>
              <a:t> </a:t>
            </a:r>
            <a:r>
              <a:rPr sz="700" spc="40" dirty="0">
                <a:latin typeface="Microsoft Sans Serif"/>
                <a:cs typeface="Microsoft Sans Serif"/>
              </a:rPr>
              <a:t>un</a:t>
            </a:r>
            <a:r>
              <a:rPr sz="700" spc="-5" dirty="0">
                <a:latin typeface="Microsoft Sans Serif"/>
                <a:cs typeface="Microsoft Sans Serif"/>
              </a:rPr>
              <a:t> </a:t>
            </a:r>
            <a:r>
              <a:rPr sz="700" spc="20" dirty="0">
                <a:latin typeface="Microsoft Sans Serif"/>
                <a:cs typeface="Microsoft Sans Serif"/>
              </a:rPr>
              <a:t>relé</a:t>
            </a:r>
            <a:r>
              <a:rPr sz="700" spc="-5" dirty="0">
                <a:latin typeface="Microsoft Sans Serif"/>
                <a:cs typeface="Microsoft Sans Serif"/>
              </a:rPr>
              <a:t> </a:t>
            </a:r>
            <a:r>
              <a:rPr sz="700" spc="15" dirty="0">
                <a:latin typeface="Microsoft Sans Serif"/>
                <a:cs typeface="Microsoft Sans Serif"/>
              </a:rPr>
              <a:t>estático.</a:t>
            </a:r>
            <a:endParaRPr sz="700">
              <a:latin typeface="Microsoft Sans Serif"/>
              <a:cs typeface="Microsoft Sans Serif"/>
            </a:endParaRPr>
          </a:p>
          <a:p>
            <a:pPr marL="38100">
              <a:lnSpc>
                <a:spcPct val="100000"/>
              </a:lnSpc>
              <a:spcBef>
                <a:spcPts val="250"/>
              </a:spcBef>
            </a:pPr>
            <a:r>
              <a:rPr sz="800" spc="35" dirty="0">
                <a:latin typeface="Microsoft Sans Serif"/>
                <a:cs typeface="Microsoft Sans Serif"/>
              </a:rPr>
              <a:t>o</a:t>
            </a:r>
            <a:r>
              <a:rPr sz="800" dirty="0">
                <a:latin typeface="Microsoft Sans Serif"/>
                <a:cs typeface="Microsoft Sans Serif"/>
              </a:rPr>
              <a:t> </a:t>
            </a:r>
            <a:r>
              <a:rPr sz="800" spc="25" dirty="0">
                <a:latin typeface="Microsoft Sans Serif"/>
                <a:cs typeface="Microsoft Sans Serif"/>
              </a:rPr>
              <a:t>relé</a:t>
            </a:r>
            <a:r>
              <a:rPr sz="800" spc="5" dirty="0">
                <a:latin typeface="Microsoft Sans Serif"/>
                <a:cs typeface="Microsoft Sans Serif"/>
              </a:rPr>
              <a:t> </a:t>
            </a:r>
            <a:r>
              <a:rPr sz="800" spc="30" dirty="0">
                <a:latin typeface="Microsoft Sans Serif"/>
                <a:cs typeface="Microsoft Sans Serif"/>
              </a:rPr>
              <a:t>digital</a:t>
            </a:r>
            <a:r>
              <a:rPr sz="800" dirty="0">
                <a:latin typeface="Microsoft Sans Serif"/>
                <a:cs typeface="Microsoft Sans Serif"/>
              </a:rPr>
              <a:t> </a:t>
            </a:r>
            <a:r>
              <a:rPr sz="800" spc="30" dirty="0">
                <a:latin typeface="Microsoft Sans Serif"/>
                <a:cs typeface="Microsoft Sans Serif"/>
              </a:rPr>
              <a:t>que</a:t>
            </a:r>
            <a:r>
              <a:rPr sz="800" spc="5" dirty="0">
                <a:latin typeface="Microsoft Sans Serif"/>
                <a:cs typeface="Microsoft Sans Serif"/>
              </a:rPr>
              <a:t> </a:t>
            </a:r>
            <a:r>
              <a:rPr sz="800" spc="20" dirty="0">
                <a:latin typeface="Microsoft Sans Serif"/>
                <a:cs typeface="Microsoft Sans Serif"/>
              </a:rPr>
              <a:t>utiliza</a:t>
            </a:r>
            <a:r>
              <a:rPr sz="800" dirty="0">
                <a:latin typeface="Microsoft Sans Serif"/>
                <a:cs typeface="Microsoft Sans Serif"/>
              </a:rPr>
              <a:t> </a:t>
            </a:r>
            <a:r>
              <a:rPr sz="800" spc="30" dirty="0">
                <a:latin typeface="Microsoft Sans Serif"/>
                <a:cs typeface="Microsoft Sans Serif"/>
              </a:rPr>
              <a:t>una</a:t>
            </a:r>
            <a:r>
              <a:rPr sz="800" spc="5" dirty="0">
                <a:latin typeface="Microsoft Sans Serif"/>
                <a:cs typeface="Microsoft Sans Serif"/>
              </a:rPr>
              <a:t> </a:t>
            </a:r>
            <a:r>
              <a:rPr sz="800" spc="15" dirty="0">
                <a:latin typeface="Microsoft Sans Serif"/>
                <a:cs typeface="Microsoft Sans Serif"/>
              </a:rPr>
              <a:t>característica</a:t>
            </a:r>
            <a:r>
              <a:rPr sz="800" dirty="0">
                <a:latin typeface="Microsoft Sans Serif"/>
                <a:cs typeface="Microsoft Sans Serif"/>
              </a:rPr>
              <a:t> </a:t>
            </a:r>
            <a:r>
              <a:rPr sz="800" spc="30" dirty="0">
                <a:latin typeface="Microsoft Sans Serif"/>
                <a:cs typeface="Microsoft Sans Serif"/>
              </a:rPr>
              <a:t>que</a:t>
            </a:r>
            <a:r>
              <a:rPr sz="800" spc="5" dirty="0">
                <a:latin typeface="Microsoft Sans Serif"/>
                <a:cs typeface="Microsoft Sans Serif"/>
              </a:rPr>
              <a:t> </a:t>
            </a:r>
            <a:r>
              <a:rPr sz="800" spc="15" dirty="0">
                <a:latin typeface="Microsoft Sans Serif"/>
                <a:cs typeface="Microsoft Sans Serif"/>
              </a:rPr>
              <a:t>coincide</a:t>
            </a:r>
            <a:r>
              <a:rPr sz="800" dirty="0">
                <a:latin typeface="Microsoft Sans Serif"/>
                <a:cs typeface="Microsoft Sans Serif"/>
              </a:rPr>
              <a:t> </a:t>
            </a:r>
            <a:r>
              <a:rPr sz="800" spc="20" dirty="0">
                <a:latin typeface="Microsoft Sans Serif"/>
                <a:cs typeface="Microsoft Sans Serif"/>
              </a:rPr>
              <a:t>con</a:t>
            </a:r>
            <a:r>
              <a:rPr sz="800" spc="5" dirty="0">
                <a:latin typeface="Microsoft Sans Serif"/>
                <a:cs typeface="Microsoft Sans Serif"/>
              </a:rPr>
              <a:t> </a:t>
            </a:r>
            <a:r>
              <a:rPr sz="800" spc="15" dirty="0">
                <a:latin typeface="Microsoft Sans Serif"/>
                <a:cs typeface="Microsoft Sans Serif"/>
              </a:rPr>
              <a:t>el</a:t>
            </a:r>
            <a:r>
              <a:rPr sz="800" spc="5" dirty="0">
                <a:latin typeface="Microsoft Sans Serif"/>
                <a:cs typeface="Microsoft Sans Serif"/>
              </a:rPr>
              <a:t> </a:t>
            </a:r>
            <a:r>
              <a:rPr sz="800" spc="25" dirty="0">
                <a:latin typeface="Microsoft Sans Serif"/>
                <a:cs typeface="Microsoft Sans Serif"/>
              </a:rPr>
              <a:t>I</a:t>
            </a:r>
            <a:r>
              <a:rPr sz="450" spc="25" dirty="0">
                <a:latin typeface="Microsoft Sans Serif"/>
                <a:cs typeface="Microsoft Sans Serif"/>
              </a:rPr>
              <a:t>2</a:t>
            </a:r>
            <a:r>
              <a:rPr sz="450" spc="95" dirty="0">
                <a:latin typeface="Microsoft Sans Serif"/>
                <a:cs typeface="Microsoft Sans Serif"/>
              </a:rPr>
              <a:t> </a:t>
            </a:r>
            <a:r>
              <a:rPr sz="825" spc="67" baseline="-25252" dirty="0">
                <a:latin typeface="Microsoft Sans Serif"/>
                <a:cs typeface="Microsoft Sans Serif"/>
              </a:rPr>
              <a:t>2</a:t>
            </a:r>
            <a:r>
              <a:rPr sz="1500" spc="67" baseline="-13888" dirty="0">
                <a:latin typeface="Microsoft Sans Serif"/>
                <a:cs typeface="Microsoft Sans Serif"/>
              </a:rPr>
              <a:t>t</a:t>
            </a:r>
            <a:endParaRPr sz="1500" baseline="-13888">
              <a:latin typeface="Microsoft Sans Serif"/>
              <a:cs typeface="Microsoft Sans Serif"/>
            </a:endParaRPr>
          </a:p>
          <a:p>
            <a:pPr marL="38100" marR="240029">
              <a:lnSpc>
                <a:spcPct val="142900"/>
              </a:lnSpc>
              <a:spcBef>
                <a:spcPts val="204"/>
              </a:spcBef>
            </a:pPr>
            <a:r>
              <a:rPr sz="700" spc="5" dirty="0">
                <a:latin typeface="Microsoft Sans Serif"/>
                <a:cs typeface="Microsoft Sans Serif"/>
              </a:rPr>
              <a:t>Curva </a:t>
            </a:r>
            <a:r>
              <a:rPr sz="700" spc="20" dirty="0">
                <a:latin typeface="Microsoft Sans Serif"/>
                <a:cs typeface="Microsoft Sans Serif"/>
              </a:rPr>
              <a:t>de </a:t>
            </a:r>
            <a:r>
              <a:rPr sz="700" spc="10" dirty="0">
                <a:latin typeface="Microsoft Sans Serif"/>
                <a:cs typeface="Microsoft Sans Serif"/>
              </a:rPr>
              <a:t>capacidad </a:t>
            </a:r>
            <a:r>
              <a:rPr sz="700" spc="20" dirty="0">
                <a:latin typeface="Microsoft Sans Serif"/>
                <a:cs typeface="Microsoft Sans Serif"/>
              </a:rPr>
              <a:t>del </a:t>
            </a:r>
            <a:r>
              <a:rPr sz="700" spc="25" dirty="0">
                <a:latin typeface="Microsoft Sans Serif"/>
                <a:cs typeface="Microsoft Sans Serif"/>
              </a:rPr>
              <a:t>generador. </a:t>
            </a:r>
            <a:r>
              <a:rPr sz="700" spc="-15" dirty="0">
                <a:latin typeface="Microsoft Sans Serif"/>
                <a:cs typeface="Microsoft Sans Serif"/>
              </a:rPr>
              <a:t>Las </a:t>
            </a:r>
            <a:r>
              <a:rPr sz="700" spc="-5" dirty="0">
                <a:latin typeface="Microsoft Sans Serif"/>
                <a:cs typeface="Microsoft Sans Serif"/>
              </a:rPr>
              <a:t>Fig. </a:t>
            </a:r>
            <a:r>
              <a:rPr sz="700" spc="10" dirty="0">
                <a:latin typeface="Microsoft Sans Serif"/>
                <a:cs typeface="Microsoft Sans Serif"/>
              </a:rPr>
              <a:t>4 </a:t>
            </a:r>
            <a:r>
              <a:rPr sz="700" spc="5" dirty="0">
                <a:latin typeface="Microsoft Sans Serif"/>
                <a:cs typeface="Microsoft Sans Serif"/>
              </a:rPr>
              <a:t>y </a:t>
            </a:r>
            <a:r>
              <a:rPr sz="700" spc="-5" dirty="0">
                <a:latin typeface="Microsoft Sans Serif"/>
                <a:cs typeface="Microsoft Sans Serif"/>
              </a:rPr>
              <a:t>Fig. </a:t>
            </a:r>
            <a:r>
              <a:rPr sz="700" spc="10" dirty="0">
                <a:latin typeface="Microsoft Sans Serif"/>
                <a:cs typeface="Microsoft Sans Serif"/>
              </a:rPr>
              <a:t>5 </a:t>
            </a:r>
            <a:r>
              <a:rPr sz="700" spc="30" dirty="0">
                <a:latin typeface="Microsoft Sans Serif"/>
                <a:cs typeface="Microsoft Sans Serif"/>
              </a:rPr>
              <a:t>muestran </a:t>
            </a:r>
            <a:r>
              <a:rPr sz="700" dirty="0">
                <a:latin typeface="Microsoft Sans Serif"/>
                <a:cs typeface="Microsoft Sans Serif"/>
              </a:rPr>
              <a:t>las </a:t>
            </a:r>
            <a:r>
              <a:rPr sz="700" spc="5" dirty="0">
                <a:latin typeface="Microsoft Sans Serif"/>
                <a:cs typeface="Microsoft Sans Serif"/>
              </a:rPr>
              <a:t> </a:t>
            </a:r>
            <a:r>
              <a:rPr sz="700" spc="10" dirty="0">
                <a:latin typeface="Microsoft Sans Serif"/>
                <a:cs typeface="Microsoft Sans Serif"/>
              </a:rPr>
              <a:t>características</a:t>
            </a:r>
            <a:r>
              <a:rPr sz="700" spc="5" dirty="0">
                <a:latin typeface="Microsoft Sans Serif"/>
                <a:cs typeface="Microsoft Sans Serif"/>
              </a:rPr>
              <a:t> </a:t>
            </a:r>
            <a:r>
              <a:rPr sz="700" spc="15" dirty="0">
                <a:latin typeface="Microsoft Sans Serif"/>
                <a:cs typeface="Microsoft Sans Serif"/>
              </a:rPr>
              <a:t>típicas</a:t>
            </a:r>
            <a:r>
              <a:rPr sz="700" spc="5" dirty="0">
                <a:latin typeface="Microsoft Sans Serif"/>
                <a:cs typeface="Microsoft Sans Serif"/>
              </a:rPr>
              <a:t> </a:t>
            </a:r>
            <a:r>
              <a:rPr sz="700" spc="20" dirty="0">
                <a:latin typeface="Microsoft Sans Serif"/>
                <a:cs typeface="Microsoft Sans Serif"/>
              </a:rPr>
              <a:t>de</a:t>
            </a:r>
            <a:r>
              <a:rPr sz="700" spc="10" dirty="0">
                <a:latin typeface="Microsoft Sans Serif"/>
                <a:cs typeface="Microsoft Sans Serif"/>
              </a:rPr>
              <a:t> estos</a:t>
            </a:r>
            <a:r>
              <a:rPr sz="700" spc="5" dirty="0">
                <a:latin typeface="Microsoft Sans Serif"/>
                <a:cs typeface="Microsoft Sans Serif"/>
              </a:rPr>
              <a:t> </a:t>
            </a:r>
            <a:r>
              <a:rPr sz="700" spc="10" dirty="0">
                <a:latin typeface="Microsoft Sans Serif"/>
                <a:cs typeface="Microsoft Sans Serif"/>
              </a:rPr>
              <a:t>relés</a:t>
            </a:r>
            <a:r>
              <a:rPr sz="700" spc="5" dirty="0">
                <a:latin typeface="Microsoft Sans Serif"/>
                <a:cs typeface="Microsoft Sans Serif"/>
              </a:rPr>
              <a:t> </a:t>
            </a:r>
            <a:r>
              <a:rPr sz="700" spc="15" dirty="0">
                <a:latin typeface="Microsoft Sans Serif"/>
                <a:cs typeface="Microsoft Sans Serif"/>
              </a:rPr>
              <a:t>[4].</a:t>
            </a:r>
            <a:r>
              <a:rPr sz="700" spc="10" dirty="0">
                <a:latin typeface="Microsoft Sans Serif"/>
                <a:cs typeface="Microsoft Sans Serif"/>
              </a:rPr>
              <a:t> </a:t>
            </a:r>
            <a:r>
              <a:rPr sz="700" spc="-5" dirty="0">
                <a:latin typeface="Microsoft Sans Serif"/>
                <a:cs typeface="Microsoft Sans Serif"/>
              </a:rPr>
              <a:t>Los</a:t>
            </a:r>
            <a:r>
              <a:rPr sz="700" spc="5" dirty="0">
                <a:latin typeface="Microsoft Sans Serif"/>
                <a:cs typeface="Microsoft Sans Serif"/>
              </a:rPr>
              <a:t> </a:t>
            </a:r>
            <a:r>
              <a:rPr sz="700" spc="10" dirty="0">
                <a:latin typeface="Microsoft Sans Serif"/>
                <a:cs typeface="Microsoft Sans Serif"/>
              </a:rPr>
              <a:t>relés </a:t>
            </a:r>
            <a:r>
              <a:rPr sz="700" spc="20" dirty="0">
                <a:latin typeface="Microsoft Sans Serif"/>
                <a:cs typeface="Microsoft Sans Serif"/>
              </a:rPr>
              <a:t>digitales</a:t>
            </a:r>
            <a:r>
              <a:rPr sz="700" spc="5" dirty="0">
                <a:latin typeface="Microsoft Sans Serif"/>
                <a:cs typeface="Microsoft Sans Serif"/>
              </a:rPr>
              <a:t> </a:t>
            </a:r>
            <a:r>
              <a:rPr sz="700" dirty="0">
                <a:latin typeface="Microsoft Sans Serif"/>
                <a:cs typeface="Microsoft Sans Serif"/>
              </a:rPr>
              <a:t>a</a:t>
            </a:r>
            <a:r>
              <a:rPr sz="700" spc="5" dirty="0">
                <a:latin typeface="Microsoft Sans Serif"/>
                <a:cs typeface="Microsoft Sans Serif"/>
              </a:rPr>
              <a:t> </a:t>
            </a:r>
            <a:r>
              <a:rPr sz="700" spc="35" dirty="0">
                <a:latin typeface="Microsoft Sans Serif"/>
                <a:cs typeface="Microsoft Sans Serif"/>
              </a:rPr>
              <a:t>menudo</a:t>
            </a:r>
            <a:r>
              <a:rPr sz="700" spc="10" dirty="0">
                <a:latin typeface="Microsoft Sans Serif"/>
                <a:cs typeface="Microsoft Sans Serif"/>
              </a:rPr>
              <a:t> </a:t>
            </a:r>
            <a:r>
              <a:rPr sz="700" spc="35" dirty="0">
                <a:latin typeface="Microsoft Sans Serif"/>
                <a:cs typeface="Microsoft Sans Serif"/>
              </a:rPr>
              <a:t>no </a:t>
            </a:r>
            <a:r>
              <a:rPr sz="700" spc="-175" dirty="0">
                <a:latin typeface="Microsoft Sans Serif"/>
                <a:cs typeface="Microsoft Sans Serif"/>
              </a:rPr>
              <a:t> </a:t>
            </a:r>
            <a:r>
              <a:rPr sz="700" spc="20" dirty="0">
                <a:latin typeface="Microsoft Sans Serif"/>
                <a:cs typeface="Microsoft Sans Serif"/>
              </a:rPr>
              <a:t>incluyen</a:t>
            </a:r>
            <a:r>
              <a:rPr sz="700" spc="-5" dirty="0">
                <a:latin typeface="Microsoft Sans Serif"/>
                <a:cs typeface="Microsoft Sans Serif"/>
              </a:rPr>
              <a:t> </a:t>
            </a:r>
            <a:r>
              <a:rPr sz="700" spc="40" dirty="0">
                <a:latin typeface="Microsoft Sans Serif"/>
                <a:cs typeface="Microsoft Sans Serif"/>
              </a:rPr>
              <a:t>un</a:t>
            </a:r>
            <a:r>
              <a:rPr sz="700" dirty="0">
                <a:latin typeface="Microsoft Sans Serif"/>
                <a:cs typeface="Microsoft Sans Serif"/>
              </a:rPr>
              <a:t> </a:t>
            </a:r>
            <a:r>
              <a:rPr sz="700" spc="30" dirty="0">
                <a:latin typeface="Microsoft Sans Serif"/>
                <a:cs typeface="Microsoft Sans Serif"/>
              </a:rPr>
              <a:t>límite</a:t>
            </a:r>
            <a:r>
              <a:rPr sz="700" dirty="0">
                <a:latin typeface="Microsoft Sans Serif"/>
                <a:cs typeface="Microsoft Sans Serif"/>
              </a:rPr>
              <a:t> </a:t>
            </a:r>
            <a:r>
              <a:rPr sz="700" spc="20" dirty="0">
                <a:latin typeface="Microsoft Sans Serif"/>
                <a:cs typeface="Microsoft Sans Serif"/>
              </a:rPr>
              <a:t>de</a:t>
            </a:r>
            <a:r>
              <a:rPr sz="700" spc="-5" dirty="0">
                <a:latin typeface="Microsoft Sans Serif"/>
                <a:cs typeface="Microsoft Sans Serif"/>
              </a:rPr>
              <a:t> </a:t>
            </a:r>
            <a:r>
              <a:rPr sz="700" spc="25" dirty="0">
                <a:latin typeface="Microsoft Sans Serif"/>
                <a:cs typeface="Microsoft Sans Serif"/>
              </a:rPr>
              <a:t>temporización</a:t>
            </a:r>
            <a:r>
              <a:rPr sz="700" dirty="0">
                <a:latin typeface="Microsoft Sans Serif"/>
                <a:cs typeface="Microsoft Sans Serif"/>
              </a:rPr>
              <a:t> </a:t>
            </a:r>
            <a:r>
              <a:rPr sz="700" spc="35" dirty="0">
                <a:latin typeface="Microsoft Sans Serif"/>
                <a:cs typeface="Microsoft Sans Serif"/>
              </a:rPr>
              <a:t>máximo</a:t>
            </a:r>
            <a:r>
              <a:rPr sz="700" dirty="0">
                <a:latin typeface="Microsoft Sans Serif"/>
                <a:cs typeface="Microsoft Sans Serif"/>
              </a:rPr>
              <a:t> </a:t>
            </a:r>
            <a:r>
              <a:rPr sz="700" spc="20" dirty="0">
                <a:latin typeface="Microsoft Sans Serif"/>
                <a:cs typeface="Microsoft Sans Serif"/>
              </a:rPr>
              <a:t>de</a:t>
            </a:r>
            <a:r>
              <a:rPr sz="700" spc="-5" dirty="0">
                <a:latin typeface="Microsoft Sans Serif"/>
                <a:cs typeface="Microsoft Sans Serif"/>
              </a:rPr>
              <a:t> </a:t>
            </a:r>
            <a:r>
              <a:rPr sz="700" spc="10" dirty="0">
                <a:latin typeface="Microsoft Sans Serif"/>
                <a:cs typeface="Microsoft Sans Serif"/>
              </a:rPr>
              <a:t>990</a:t>
            </a:r>
            <a:r>
              <a:rPr sz="700" dirty="0">
                <a:latin typeface="Microsoft Sans Serif"/>
                <a:cs typeface="Microsoft Sans Serif"/>
              </a:rPr>
              <a:t> </a:t>
            </a:r>
            <a:r>
              <a:rPr sz="700" spc="15" dirty="0">
                <a:latin typeface="Microsoft Sans Serif"/>
                <a:cs typeface="Microsoft Sans Serif"/>
              </a:rPr>
              <a:t>segundos,</a:t>
            </a:r>
            <a:r>
              <a:rPr sz="700" dirty="0">
                <a:latin typeface="Microsoft Sans Serif"/>
                <a:cs typeface="Microsoft Sans Serif"/>
              </a:rPr>
              <a:t> </a:t>
            </a:r>
            <a:r>
              <a:rPr sz="700" spc="30" dirty="0">
                <a:latin typeface="Microsoft Sans Serif"/>
                <a:cs typeface="Microsoft Sans Serif"/>
              </a:rPr>
              <a:t>como</a:t>
            </a:r>
            <a:r>
              <a:rPr sz="700" dirty="0">
                <a:latin typeface="Microsoft Sans Serif"/>
                <a:cs typeface="Microsoft Sans Serif"/>
              </a:rPr>
              <a:t> </a:t>
            </a:r>
            <a:r>
              <a:rPr sz="700" spc="-5" dirty="0">
                <a:latin typeface="Microsoft Sans Serif"/>
                <a:cs typeface="Microsoft Sans Serif"/>
              </a:rPr>
              <a:t>se </a:t>
            </a:r>
            <a:r>
              <a:rPr sz="700" spc="-175" dirty="0">
                <a:latin typeface="Microsoft Sans Serif"/>
                <a:cs typeface="Microsoft Sans Serif"/>
              </a:rPr>
              <a:t> </a:t>
            </a:r>
            <a:r>
              <a:rPr sz="700" spc="30" dirty="0">
                <a:latin typeface="Microsoft Sans Serif"/>
                <a:cs typeface="Microsoft Sans Serif"/>
              </a:rPr>
              <a:t>muestra</a:t>
            </a:r>
            <a:r>
              <a:rPr sz="700" spc="-10" dirty="0">
                <a:latin typeface="Microsoft Sans Serif"/>
                <a:cs typeface="Microsoft Sans Serif"/>
              </a:rPr>
              <a:t> </a:t>
            </a:r>
            <a:r>
              <a:rPr sz="700" spc="20" dirty="0">
                <a:latin typeface="Microsoft Sans Serif"/>
                <a:cs typeface="Microsoft Sans Serif"/>
              </a:rPr>
              <a:t>en</a:t>
            </a:r>
            <a:r>
              <a:rPr sz="700" spc="-5" dirty="0">
                <a:latin typeface="Microsoft Sans Serif"/>
                <a:cs typeface="Microsoft Sans Serif"/>
              </a:rPr>
              <a:t> </a:t>
            </a:r>
            <a:r>
              <a:rPr sz="700" spc="10" dirty="0">
                <a:latin typeface="Microsoft Sans Serif"/>
                <a:cs typeface="Microsoft Sans Serif"/>
              </a:rPr>
              <a:t>la</a:t>
            </a:r>
            <a:r>
              <a:rPr sz="700" spc="-5" dirty="0">
                <a:latin typeface="Microsoft Sans Serif"/>
                <a:cs typeface="Microsoft Sans Serif"/>
              </a:rPr>
              <a:t> Fig. </a:t>
            </a:r>
            <a:r>
              <a:rPr sz="700" dirty="0">
                <a:latin typeface="Microsoft Sans Serif"/>
                <a:cs typeface="Microsoft Sans Serif"/>
              </a:rPr>
              <a:t>5.</a:t>
            </a:r>
            <a:endParaRPr sz="700">
              <a:latin typeface="Microsoft Sans Serif"/>
              <a:cs typeface="Microsoft Sans Serif"/>
            </a:endParaRPr>
          </a:p>
          <a:p>
            <a:pPr marL="38100" marR="30480" indent="154940">
              <a:lnSpc>
                <a:spcPct val="133600"/>
              </a:lnSpc>
              <a:spcBef>
                <a:spcPts val="5"/>
              </a:spcBef>
            </a:pPr>
            <a:r>
              <a:rPr sz="750" spc="-15" dirty="0">
                <a:latin typeface="Microsoft Sans Serif"/>
                <a:cs typeface="Microsoft Sans Serif"/>
              </a:rPr>
              <a:t>La </a:t>
            </a:r>
            <a:r>
              <a:rPr sz="750" spc="20" dirty="0">
                <a:latin typeface="Microsoft Sans Serif"/>
                <a:cs typeface="Microsoft Sans Serif"/>
              </a:rPr>
              <a:t>sensibilidad </a:t>
            </a:r>
            <a:r>
              <a:rPr sz="750" spc="-5" dirty="0">
                <a:latin typeface="Microsoft Sans Serif"/>
                <a:cs typeface="Microsoft Sans Serif"/>
              </a:rPr>
              <a:t>es </a:t>
            </a:r>
            <a:r>
              <a:rPr sz="750" spc="10" dirty="0">
                <a:latin typeface="Microsoft Sans Serif"/>
                <a:cs typeface="Microsoft Sans Serif"/>
              </a:rPr>
              <a:t>la </a:t>
            </a:r>
            <a:r>
              <a:rPr sz="750" spc="25" dirty="0">
                <a:latin typeface="Microsoft Sans Serif"/>
                <a:cs typeface="Microsoft Sans Serif"/>
              </a:rPr>
              <a:t>principal </a:t>
            </a:r>
            <a:r>
              <a:rPr sz="750" spc="20" dirty="0">
                <a:latin typeface="Microsoft Sans Serif"/>
                <a:cs typeface="Microsoft Sans Serif"/>
              </a:rPr>
              <a:t>diferencia </a:t>
            </a:r>
            <a:r>
              <a:rPr sz="750" spc="35" dirty="0">
                <a:latin typeface="Microsoft Sans Serif"/>
                <a:cs typeface="Microsoft Sans Serif"/>
              </a:rPr>
              <a:t>entre </a:t>
            </a:r>
            <a:r>
              <a:rPr sz="750" spc="10" dirty="0">
                <a:latin typeface="Microsoft Sans Serif"/>
                <a:cs typeface="Microsoft Sans Serif"/>
              </a:rPr>
              <a:t>estos </a:t>
            </a:r>
            <a:r>
              <a:rPr sz="750" spc="20" dirty="0">
                <a:latin typeface="Microsoft Sans Serif"/>
                <a:cs typeface="Microsoft Sans Serif"/>
              </a:rPr>
              <a:t>dos </a:t>
            </a:r>
            <a:r>
              <a:rPr sz="750" spc="30" dirty="0">
                <a:latin typeface="Microsoft Sans Serif"/>
                <a:cs typeface="Microsoft Sans Serif"/>
              </a:rPr>
              <a:t>tipos </a:t>
            </a:r>
            <a:r>
              <a:rPr sz="750" spc="25" dirty="0">
                <a:latin typeface="Microsoft Sans Serif"/>
                <a:cs typeface="Microsoft Sans Serif"/>
              </a:rPr>
              <a:t>de </a:t>
            </a:r>
            <a:r>
              <a:rPr sz="750" spc="30" dirty="0">
                <a:latin typeface="Microsoft Sans Serif"/>
                <a:cs typeface="Microsoft Sans Serif"/>
              </a:rPr>
              <a:t> </a:t>
            </a:r>
            <a:r>
              <a:rPr sz="750" spc="10" dirty="0">
                <a:latin typeface="Microsoft Sans Serif"/>
                <a:cs typeface="Microsoft Sans Serif"/>
              </a:rPr>
              <a:t>relés.</a:t>
            </a:r>
            <a:r>
              <a:rPr sz="750" spc="-5" dirty="0">
                <a:latin typeface="Microsoft Sans Serif"/>
                <a:cs typeface="Microsoft Sans Serif"/>
              </a:rPr>
              <a:t> </a:t>
            </a:r>
            <a:r>
              <a:rPr sz="750" spc="-35" dirty="0">
                <a:latin typeface="Microsoft Sans Serif"/>
                <a:cs typeface="Microsoft Sans Serif"/>
              </a:rPr>
              <a:t>El</a:t>
            </a:r>
            <a:r>
              <a:rPr sz="750" spc="-5" dirty="0">
                <a:latin typeface="Microsoft Sans Serif"/>
                <a:cs typeface="Microsoft Sans Serif"/>
              </a:rPr>
              <a:t> </a:t>
            </a:r>
            <a:r>
              <a:rPr sz="750" spc="20" dirty="0">
                <a:latin typeface="Microsoft Sans Serif"/>
                <a:cs typeface="Microsoft Sans Serif"/>
              </a:rPr>
              <a:t>relé</a:t>
            </a:r>
            <a:r>
              <a:rPr sz="750" dirty="0">
                <a:latin typeface="Microsoft Sans Serif"/>
                <a:cs typeface="Microsoft Sans Serif"/>
              </a:rPr>
              <a:t> </a:t>
            </a:r>
            <a:r>
              <a:rPr sz="750" spc="20" dirty="0">
                <a:latin typeface="Microsoft Sans Serif"/>
                <a:cs typeface="Microsoft Sans Serif"/>
              </a:rPr>
              <a:t>electromecánico</a:t>
            </a:r>
            <a:r>
              <a:rPr sz="750" spc="-5" dirty="0">
                <a:latin typeface="Microsoft Sans Serif"/>
                <a:cs typeface="Microsoft Sans Serif"/>
              </a:rPr>
              <a:t> se</a:t>
            </a:r>
            <a:r>
              <a:rPr sz="750" dirty="0">
                <a:latin typeface="Microsoft Sans Serif"/>
                <a:cs typeface="Microsoft Sans Serif"/>
              </a:rPr>
              <a:t> </a:t>
            </a:r>
            <a:r>
              <a:rPr sz="750" spc="25" dirty="0">
                <a:latin typeface="Microsoft Sans Serif"/>
                <a:cs typeface="Microsoft Sans Serif"/>
              </a:rPr>
              <a:t>puede</a:t>
            </a:r>
            <a:r>
              <a:rPr sz="750" spc="-5" dirty="0">
                <a:latin typeface="Microsoft Sans Serif"/>
                <a:cs typeface="Microsoft Sans Serif"/>
              </a:rPr>
              <a:t> </a:t>
            </a:r>
            <a:r>
              <a:rPr sz="750" spc="35" dirty="0">
                <a:latin typeface="Microsoft Sans Serif"/>
                <a:cs typeface="Microsoft Sans Serif"/>
              </a:rPr>
              <a:t>configurar</a:t>
            </a:r>
            <a:r>
              <a:rPr sz="750" dirty="0">
                <a:latin typeface="Microsoft Sans Serif"/>
                <a:cs typeface="Microsoft Sans Serif"/>
              </a:rPr>
              <a:t> </a:t>
            </a:r>
            <a:r>
              <a:rPr sz="750" spc="25" dirty="0">
                <a:latin typeface="Microsoft Sans Serif"/>
                <a:cs typeface="Microsoft Sans Serif"/>
              </a:rPr>
              <a:t>para</a:t>
            </a:r>
            <a:r>
              <a:rPr sz="750" spc="-5" dirty="0">
                <a:latin typeface="Microsoft Sans Serif"/>
                <a:cs typeface="Microsoft Sans Serif"/>
              </a:rPr>
              <a:t> </a:t>
            </a:r>
            <a:r>
              <a:rPr sz="750" spc="30" dirty="0">
                <a:latin typeface="Microsoft Sans Serif"/>
                <a:cs typeface="Microsoft Sans Serif"/>
              </a:rPr>
              <a:t>que</a:t>
            </a:r>
            <a:r>
              <a:rPr sz="750" dirty="0">
                <a:latin typeface="Microsoft Sans Serif"/>
                <a:cs typeface="Microsoft Sans Serif"/>
              </a:rPr>
              <a:t> </a:t>
            </a:r>
            <a:r>
              <a:rPr sz="750" spc="20" dirty="0">
                <a:latin typeface="Microsoft Sans Serif"/>
                <a:cs typeface="Microsoft Sans Serif"/>
              </a:rPr>
              <a:t>capte</a:t>
            </a:r>
            <a:r>
              <a:rPr sz="750" spc="-5" dirty="0">
                <a:latin typeface="Microsoft Sans Serif"/>
                <a:cs typeface="Microsoft Sans Serif"/>
              </a:rPr>
              <a:t> </a:t>
            </a:r>
            <a:r>
              <a:rPr sz="750" spc="35" dirty="0">
                <a:latin typeface="Microsoft Sans Serif"/>
                <a:cs typeface="Microsoft Sans Serif"/>
              </a:rPr>
              <a:t>entre </a:t>
            </a:r>
            <a:r>
              <a:rPr sz="750" spc="-185" dirty="0">
                <a:latin typeface="Microsoft Sans Serif"/>
                <a:cs typeface="Microsoft Sans Serif"/>
              </a:rPr>
              <a:t> </a:t>
            </a:r>
            <a:r>
              <a:rPr sz="750" spc="5" dirty="0">
                <a:latin typeface="Microsoft Sans Serif"/>
                <a:cs typeface="Microsoft Sans Serif"/>
              </a:rPr>
              <a:t>0,6</a:t>
            </a:r>
            <a:r>
              <a:rPr sz="750" spc="-5" dirty="0">
                <a:latin typeface="Microsoft Sans Serif"/>
                <a:cs typeface="Microsoft Sans Serif"/>
              </a:rPr>
              <a:t> </a:t>
            </a:r>
            <a:r>
              <a:rPr sz="750" spc="5" dirty="0">
                <a:latin typeface="Microsoft Sans Serif"/>
                <a:cs typeface="Microsoft Sans Serif"/>
              </a:rPr>
              <a:t>y</a:t>
            </a:r>
            <a:r>
              <a:rPr sz="750" spc="-5" dirty="0">
                <a:latin typeface="Microsoft Sans Serif"/>
                <a:cs typeface="Microsoft Sans Serif"/>
              </a:rPr>
              <a:t> </a:t>
            </a:r>
            <a:r>
              <a:rPr sz="750" spc="5" dirty="0">
                <a:latin typeface="Microsoft Sans Serif"/>
                <a:cs typeface="Microsoft Sans Serif"/>
              </a:rPr>
              <a:t>0,7</a:t>
            </a:r>
            <a:r>
              <a:rPr sz="750" dirty="0">
                <a:latin typeface="Microsoft Sans Serif"/>
                <a:cs typeface="Microsoft Sans Serif"/>
              </a:rPr>
              <a:t> </a:t>
            </a:r>
            <a:r>
              <a:rPr sz="750" spc="45" dirty="0">
                <a:latin typeface="Microsoft Sans Serif"/>
                <a:cs typeface="Microsoft Sans Serif"/>
              </a:rPr>
              <a:t>pu</a:t>
            </a:r>
            <a:r>
              <a:rPr sz="750" spc="-5" dirty="0">
                <a:latin typeface="Microsoft Sans Serif"/>
                <a:cs typeface="Microsoft Sans Serif"/>
              </a:rPr>
              <a:t> </a:t>
            </a:r>
            <a:r>
              <a:rPr sz="750" spc="25" dirty="0">
                <a:latin typeface="Microsoft Sans Serif"/>
                <a:cs typeface="Microsoft Sans Serif"/>
              </a:rPr>
              <a:t>de</a:t>
            </a:r>
            <a:r>
              <a:rPr sz="750" dirty="0">
                <a:latin typeface="Microsoft Sans Serif"/>
                <a:cs typeface="Microsoft Sans Serif"/>
              </a:rPr>
              <a:t> </a:t>
            </a:r>
            <a:r>
              <a:rPr sz="750" spc="30" dirty="0">
                <a:latin typeface="Microsoft Sans Serif"/>
                <a:cs typeface="Microsoft Sans Serif"/>
              </a:rPr>
              <a:t>corriente</a:t>
            </a:r>
            <a:r>
              <a:rPr sz="750" spc="-5" dirty="0">
                <a:latin typeface="Microsoft Sans Serif"/>
                <a:cs typeface="Microsoft Sans Serif"/>
              </a:rPr>
              <a:t> </a:t>
            </a:r>
            <a:r>
              <a:rPr sz="750" dirty="0">
                <a:latin typeface="Microsoft Sans Serif"/>
                <a:cs typeface="Microsoft Sans Serif"/>
              </a:rPr>
              <a:t>a </a:t>
            </a:r>
            <a:r>
              <a:rPr sz="750" spc="20" dirty="0">
                <a:latin typeface="Microsoft Sans Serif"/>
                <a:cs typeface="Microsoft Sans Serif"/>
              </a:rPr>
              <a:t>plena</a:t>
            </a:r>
            <a:r>
              <a:rPr sz="750" spc="-5" dirty="0">
                <a:latin typeface="Microsoft Sans Serif"/>
                <a:cs typeface="Microsoft Sans Serif"/>
              </a:rPr>
              <a:t> </a:t>
            </a:r>
            <a:r>
              <a:rPr sz="750" spc="10" dirty="0">
                <a:latin typeface="Microsoft Sans Serif"/>
                <a:cs typeface="Microsoft Sans Serif"/>
              </a:rPr>
              <a:t>carga.</a:t>
            </a:r>
            <a:r>
              <a:rPr sz="750" dirty="0">
                <a:latin typeface="Microsoft Sans Serif"/>
                <a:cs typeface="Microsoft Sans Serif"/>
              </a:rPr>
              <a:t> </a:t>
            </a:r>
            <a:r>
              <a:rPr sz="750" spc="-35" dirty="0">
                <a:latin typeface="Microsoft Sans Serif"/>
                <a:cs typeface="Microsoft Sans Serif"/>
              </a:rPr>
              <a:t>El</a:t>
            </a:r>
            <a:r>
              <a:rPr sz="750" spc="-5" dirty="0">
                <a:latin typeface="Microsoft Sans Serif"/>
                <a:cs typeface="Microsoft Sans Serif"/>
              </a:rPr>
              <a:t> </a:t>
            </a:r>
            <a:r>
              <a:rPr sz="750" spc="20" dirty="0">
                <a:latin typeface="Microsoft Sans Serif"/>
                <a:cs typeface="Microsoft Sans Serif"/>
              </a:rPr>
              <a:t>relé</a:t>
            </a:r>
            <a:r>
              <a:rPr sz="750" dirty="0">
                <a:latin typeface="Microsoft Sans Serif"/>
                <a:cs typeface="Microsoft Sans Serif"/>
              </a:rPr>
              <a:t> </a:t>
            </a:r>
            <a:r>
              <a:rPr sz="750" spc="20" dirty="0">
                <a:latin typeface="Microsoft Sans Serif"/>
                <a:cs typeface="Microsoft Sans Serif"/>
              </a:rPr>
              <a:t>estático</a:t>
            </a:r>
            <a:r>
              <a:rPr sz="750" spc="-5" dirty="0">
                <a:latin typeface="Microsoft Sans Serif"/>
                <a:cs typeface="Microsoft Sans Serif"/>
              </a:rPr>
              <a:t> </a:t>
            </a:r>
            <a:r>
              <a:rPr sz="750" spc="35" dirty="0">
                <a:latin typeface="Microsoft Sans Serif"/>
                <a:cs typeface="Microsoft Sans Serif"/>
              </a:rPr>
              <a:t>o</a:t>
            </a:r>
            <a:r>
              <a:rPr sz="750" spc="-5" dirty="0">
                <a:latin typeface="Microsoft Sans Serif"/>
                <a:cs typeface="Microsoft Sans Serif"/>
              </a:rPr>
              <a:t> </a:t>
            </a:r>
            <a:r>
              <a:rPr sz="750" spc="30" dirty="0">
                <a:latin typeface="Microsoft Sans Serif"/>
                <a:cs typeface="Microsoft Sans Serif"/>
              </a:rPr>
              <a:t>digital</a:t>
            </a:r>
            <a:r>
              <a:rPr sz="750" dirty="0">
                <a:latin typeface="Microsoft Sans Serif"/>
                <a:cs typeface="Microsoft Sans Serif"/>
              </a:rPr>
              <a:t> </a:t>
            </a:r>
            <a:r>
              <a:rPr sz="750" spc="25" dirty="0">
                <a:latin typeface="Microsoft Sans Serif"/>
                <a:cs typeface="Microsoft Sans Serif"/>
              </a:rPr>
              <a:t>tiene</a:t>
            </a:r>
            <a:r>
              <a:rPr sz="750" spc="-5" dirty="0">
                <a:latin typeface="Microsoft Sans Serif"/>
                <a:cs typeface="Microsoft Sans Serif"/>
              </a:rPr>
              <a:t> </a:t>
            </a:r>
            <a:r>
              <a:rPr sz="750" spc="45" dirty="0">
                <a:latin typeface="Microsoft Sans Serif"/>
                <a:cs typeface="Microsoft Sans Serif"/>
              </a:rPr>
              <a:t>un </a:t>
            </a:r>
            <a:r>
              <a:rPr sz="750" spc="-185" dirty="0">
                <a:latin typeface="Microsoft Sans Serif"/>
                <a:cs typeface="Microsoft Sans Serif"/>
              </a:rPr>
              <a:t> </a:t>
            </a:r>
            <a:r>
              <a:rPr sz="750" spc="35" dirty="0">
                <a:latin typeface="Microsoft Sans Serif"/>
                <a:cs typeface="Microsoft Sans Serif"/>
              </a:rPr>
              <a:t>rango</a:t>
            </a:r>
            <a:r>
              <a:rPr sz="750" spc="-5" dirty="0">
                <a:latin typeface="Microsoft Sans Serif"/>
                <a:cs typeface="Microsoft Sans Serif"/>
              </a:rPr>
              <a:t> </a:t>
            </a:r>
            <a:r>
              <a:rPr sz="750" spc="25" dirty="0">
                <a:latin typeface="Microsoft Sans Serif"/>
                <a:cs typeface="Microsoft Sans Serif"/>
              </a:rPr>
              <a:t>de</a:t>
            </a:r>
            <a:r>
              <a:rPr sz="750" spc="-5" dirty="0">
                <a:latin typeface="Microsoft Sans Serif"/>
                <a:cs typeface="Microsoft Sans Serif"/>
              </a:rPr>
              <a:t> </a:t>
            </a:r>
            <a:r>
              <a:rPr sz="750" spc="15" dirty="0">
                <a:latin typeface="Microsoft Sans Serif"/>
                <a:cs typeface="Microsoft Sans Serif"/>
              </a:rPr>
              <a:t>activación</a:t>
            </a:r>
            <a:r>
              <a:rPr sz="750" dirty="0">
                <a:latin typeface="Microsoft Sans Serif"/>
                <a:cs typeface="Microsoft Sans Serif"/>
              </a:rPr>
              <a:t> </a:t>
            </a:r>
            <a:r>
              <a:rPr sz="750" spc="25" dirty="0">
                <a:latin typeface="Microsoft Sans Serif"/>
                <a:cs typeface="Microsoft Sans Serif"/>
              </a:rPr>
              <a:t>de</a:t>
            </a:r>
            <a:r>
              <a:rPr sz="750" spc="-5" dirty="0">
                <a:latin typeface="Microsoft Sans Serif"/>
                <a:cs typeface="Microsoft Sans Serif"/>
              </a:rPr>
              <a:t> </a:t>
            </a:r>
            <a:r>
              <a:rPr sz="750" spc="5" dirty="0">
                <a:latin typeface="Microsoft Sans Serif"/>
                <a:cs typeface="Microsoft Sans Serif"/>
              </a:rPr>
              <a:t>0,03</a:t>
            </a:r>
            <a:r>
              <a:rPr sz="750" spc="-5" dirty="0">
                <a:latin typeface="Microsoft Sans Serif"/>
                <a:cs typeface="Microsoft Sans Serif"/>
              </a:rPr>
              <a:t> </a:t>
            </a:r>
            <a:r>
              <a:rPr sz="750" dirty="0">
                <a:latin typeface="Microsoft Sans Serif"/>
                <a:cs typeface="Microsoft Sans Serif"/>
              </a:rPr>
              <a:t>a</a:t>
            </a:r>
            <a:r>
              <a:rPr sz="750" spc="-5" dirty="0">
                <a:latin typeface="Microsoft Sans Serif"/>
                <a:cs typeface="Microsoft Sans Serif"/>
              </a:rPr>
              <a:t> </a:t>
            </a:r>
            <a:r>
              <a:rPr sz="750" dirty="0">
                <a:latin typeface="Microsoft Sans Serif"/>
                <a:cs typeface="Microsoft Sans Serif"/>
              </a:rPr>
              <a:t>0,2. </a:t>
            </a:r>
            <a:r>
              <a:rPr sz="750" spc="20" dirty="0">
                <a:latin typeface="Microsoft Sans Serif"/>
                <a:cs typeface="Microsoft Sans Serif"/>
              </a:rPr>
              <a:t>Como</a:t>
            </a:r>
            <a:r>
              <a:rPr sz="750" spc="-5" dirty="0">
                <a:latin typeface="Microsoft Sans Serif"/>
                <a:cs typeface="Microsoft Sans Serif"/>
              </a:rPr>
              <a:t> </a:t>
            </a:r>
            <a:r>
              <a:rPr sz="750" spc="25" dirty="0">
                <a:latin typeface="Microsoft Sans Serif"/>
                <a:cs typeface="Microsoft Sans Serif"/>
              </a:rPr>
              <a:t>ejemplo,</a:t>
            </a:r>
            <a:r>
              <a:rPr sz="750" spc="-5" dirty="0">
                <a:latin typeface="Microsoft Sans Serif"/>
                <a:cs typeface="Microsoft Sans Serif"/>
              </a:rPr>
              <a:t> </a:t>
            </a:r>
            <a:r>
              <a:rPr sz="750" spc="25" dirty="0">
                <a:latin typeface="Microsoft Sans Serif"/>
                <a:cs typeface="Microsoft Sans Serif"/>
              </a:rPr>
              <a:t>para</a:t>
            </a:r>
            <a:r>
              <a:rPr sz="750" dirty="0">
                <a:latin typeface="Microsoft Sans Serif"/>
                <a:cs typeface="Microsoft Sans Serif"/>
              </a:rPr>
              <a:t> </a:t>
            </a:r>
            <a:r>
              <a:rPr sz="750" spc="45" dirty="0">
                <a:latin typeface="Microsoft Sans Serif"/>
                <a:cs typeface="Microsoft Sans Serif"/>
              </a:rPr>
              <a:t>un</a:t>
            </a:r>
            <a:r>
              <a:rPr sz="750" spc="-5" dirty="0">
                <a:latin typeface="Microsoft Sans Serif"/>
                <a:cs typeface="Microsoft Sans Serif"/>
              </a:rPr>
              <a:t> </a:t>
            </a:r>
            <a:r>
              <a:rPr sz="750" spc="30" dirty="0">
                <a:latin typeface="Microsoft Sans Serif"/>
                <a:cs typeface="Microsoft Sans Serif"/>
              </a:rPr>
              <a:t>generador</a:t>
            </a:r>
            <a:r>
              <a:rPr sz="750" spc="-5" dirty="0">
                <a:latin typeface="Microsoft Sans Serif"/>
                <a:cs typeface="Microsoft Sans Serif"/>
              </a:rPr>
              <a:t> </a:t>
            </a:r>
            <a:r>
              <a:rPr sz="750" spc="25" dirty="0">
                <a:latin typeface="Microsoft Sans Serif"/>
                <a:cs typeface="Microsoft Sans Serif"/>
              </a:rPr>
              <a:t>de </a:t>
            </a:r>
            <a:r>
              <a:rPr sz="750" spc="-180" dirty="0">
                <a:latin typeface="Microsoft Sans Serif"/>
                <a:cs typeface="Microsoft Sans Serif"/>
              </a:rPr>
              <a:t> </a:t>
            </a:r>
            <a:r>
              <a:rPr sz="750" spc="10" dirty="0">
                <a:latin typeface="Microsoft Sans Serif"/>
                <a:cs typeface="Microsoft Sans Serif"/>
              </a:rPr>
              <a:t>800 </a:t>
            </a:r>
            <a:r>
              <a:rPr sz="750" spc="-10" dirty="0">
                <a:latin typeface="Microsoft Sans Serif"/>
                <a:cs typeface="Microsoft Sans Serif"/>
              </a:rPr>
              <a:t>MVA </a:t>
            </a:r>
            <a:r>
              <a:rPr sz="750" spc="30" dirty="0">
                <a:latin typeface="Microsoft Sans Serif"/>
                <a:cs typeface="Microsoft Sans Serif"/>
              </a:rPr>
              <a:t>enfriado directamente </a:t>
            </a:r>
            <a:r>
              <a:rPr sz="750" spc="20" dirty="0">
                <a:latin typeface="Microsoft Sans Serif"/>
                <a:cs typeface="Microsoft Sans Serif"/>
              </a:rPr>
              <a:t>con </a:t>
            </a:r>
            <a:r>
              <a:rPr sz="750" spc="45" dirty="0">
                <a:latin typeface="Microsoft Sans Serif"/>
                <a:cs typeface="Microsoft Sans Serif"/>
              </a:rPr>
              <a:t>un </a:t>
            </a:r>
            <a:r>
              <a:rPr sz="750" spc="30" dirty="0">
                <a:latin typeface="Microsoft Sans Serif"/>
                <a:cs typeface="Microsoft Sans Serif"/>
              </a:rPr>
              <a:t>factor </a:t>
            </a:r>
            <a:r>
              <a:rPr sz="750" spc="-40" dirty="0">
                <a:latin typeface="Microsoft Sans Serif"/>
                <a:cs typeface="Microsoft Sans Serif"/>
              </a:rPr>
              <a:t>K </a:t>
            </a:r>
            <a:r>
              <a:rPr sz="750" spc="25" dirty="0">
                <a:latin typeface="Microsoft Sans Serif"/>
                <a:cs typeface="Microsoft Sans Serif"/>
              </a:rPr>
              <a:t>de </a:t>
            </a:r>
            <a:r>
              <a:rPr sz="750" spc="5" dirty="0">
                <a:latin typeface="Microsoft Sans Serif"/>
                <a:cs typeface="Microsoft Sans Serif"/>
              </a:rPr>
              <a:t>10, </a:t>
            </a:r>
            <a:r>
              <a:rPr sz="750" spc="10" dirty="0">
                <a:latin typeface="Microsoft Sans Serif"/>
                <a:cs typeface="Microsoft Sans Serif"/>
              </a:rPr>
              <a:t>el </a:t>
            </a:r>
            <a:r>
              <a:rPr sz="750" spc="30" dirty="0">
                <a:latin typeface="Microsoft Sans Serif"/>
                <a:cs typeface="Microsoft Sans Serif"/>
              </a:rPr>
              <a:t>generador </a:t>
            </a:r>
            <a:r>
              <a:rPr sz="750" spc="35" dirty="0">
                <a:latin typeface="Microsoft Sans Serif"/>
                <a:cs typeface="Microsoft Sans Serif"/>
              </a:rPr>
              <a:t> podría </a:t>
            </a:r>
            <a:r>
              <a:rPr sz="750" spc="30" dirty="0">
                <a:latin typeface="Microsoft Sans Serif"/>
                <a:cs typeface="Microsoft Sans Serif"/>
              </a:rPr>
              <a:t>manejar </a:t>
            </a:r>
            <a:r>
              <a:rPr sz="750" spc="5" dirty="0">
                <a:latin typeface="Microsoft Sans Serif"/>
                <a:cs typeface="Microsoft Sans Serif"/>
              </a:rPr>
              <a:t>0,6 </a:t>
            </a:r>
            <a:r>
              <a:rPr sz="750" spc="45" dirty="0">
                <a:latin typeface="Microsoft Sans Serif"/>
                <a:cs typeface="Microsoft Sans Serif"/>
              </a:rPr>
              <a:t>pu </a:t>
            </a:r>
            <a:r>
              <a:rPr sz="750" spc="25" dirty="0">
                <a:latin typeface="Microsoft Sans Serif"/>
                <a:cs typeface="Microsoft Sans Serif"/>
              </a:rPr>
              <a:t>de </a:t>
            </a:r>
            <a:r>
              <a:rPr sz="750" spc="30" dirty="0">
                <a:latin typeface="Microsoft Sans Serif"/>
                <a:cs typeface="Microsoft Sans Serif"/>
              </a:rPr>
              <a:t>corriente </a:t>
            </a:r>
            <a:r>
              <a:rPr sz="750" spc="25" dirty="0">
                <a:latin typeface="Microsoft Sans Serif"/>
                <a:cs typeface="Microsoft Sans Serif"/>
              </a:rPr>
              <a:t>de </a:t>
            </a:r>
            <a:r>
              <a:rPr sz="750" spc="5" dirty="0">
                <a:latin typeface="Microsoft Sans Serif"/>
                <a:cs typeface="Microsoft Sans Serif"/>
              </a:rPr>
              <a:t>secuencia </a:t>
            </a:r>
            <a:r>
              <a:rPr sz="750" spc="20" dirty="0">
                <a:latin typeface="Microsoft Sans Serif"/>
                <a:cs typeface="Microsoft Sans Serif"/>
              </a:rPr>
              <a:t>negativa </a:t>
            </a:r>
            <a:r>
              <a:rPr sz="750" spc="35" dirty="0">
                <a:latin typeface="Microsoft Sans Serif"/>
                <a:cs typeface="Microsoft Sans Serif"/>
              </a:rPr>
              <a:t>durante </a:t>
            </a:r>
            <a:r>
              <a:rPr sz="750" spc="40" dirty="0">
                <a:latin typeface="Microsoft Sans Serif"/>
                <a:cs typeface="Microsoft Sans Serif"/>
              </a:rPr>
              <a:t> </a:t>
            </a:r>
            <a:r>
              <a:rPr sz="750" spc="30" dirty="0">
                <a:latin typeface="Microsoft Sans Serif"/>
                <a:cs typeface="Microsoft Sans Serif"/>
              </a:rPr>
              <a:t>aproximadamente </a:t>
            </a:r>
            <a:r>
              <a:rPr sz="750" spc="10" dirty="0">
                <a:latin typeface="Microsoft Sans Serif"/>
                <a:cs typeface="Microsoft Sans Serif"/>
              </a:rPr>
              <a:t>28 </a:t>
            </a:r>
            <a:r>
              <a:rPr sz="750" spc="20" dirty="0">
                <a:latin typeface="Microsoft Sans Serif"/>
                <a:cs typeface="Microsoft Sans Serif"/>
              </a:rPr>
              <a:t>segundos. </a:t>
            </a:r>
            <a:r>
              <a:rPr sz="750" spc="-15" dirty="0">
                <a:latin typeface="Microsoft Sans Serif"/>
                <a:cs typeface="Microsoft Sans Serif"/>
              </a:rPr>
              <a:t>La </a:t>
            </a:r>
            <a:r>
              <a:rPr sz="750" spc="25" dirty="0">
                <a:latin typeface="Microsoft Sans Serif"/>
                <a:cs typeface="Microsoft Sans Serif"/>
              </a:rPr>
              <a:t>protección para corrientes de </a:t>
            </a:r>
            <a:r>
              <a:rPr sz="750" spc="30" dirty="0">
                <a:latin typeface="Microsoft Sans Serif"/>
                <a:cs typeface="Microsoft Sans Serif"/>
              </a:rPr>
              <a:t> </a:t>
            </a:r>
            <a:r>
              <a:rPr sz="750" spc="5" dirty="0">
                <a:latin typeface="Microsoft Sans Serif"/>
                <a:cs typeface="Microsoft Sans Serif"/>
              </a:rPr>
              <a:t>secuencia </a:t>
            </a:r>
            <a:r>
              <a:rPr sz="750" spc="20" dirty="0">
                <a:latin typeface="Microsoft Sans Serif"/>
                <a:cs typeface="Microsoft Sans Serif"/>
              </a:rPr>
              <a:t>negativa </a:t>
            </a:r>
            <a:r>
              <a:rPr sz="750" spc="25" dirty="0">
                <a:latin typeface="Microsoft Sans Serif"/>
                <a:cs typeface="Microsoft Sans Serif"/>
              </a:rPr>
              <a:t>inferiores </a:t>
            </a:r>
            <a:r>
              <a:rPr sz="750" dirty="0">
                <a:latin typeface="Microsoft Sans Serif"/>
                <a:cs typeface="Microsoft Sans Serif"/>
              </a:rPr>
              <a:t>a </a:t>
            </a:r>
            <a:r>
              <a:rPr sz="750" spc="5" dirty="0">
                <a:latin typeface="Microsoft Sans Serif"/>
                <a:cs typeface="Microsoft Sans Serif"/>
              </a:rPr>
              <a:t>0,6 </a:t>
            </a:r>
            <a:r>
              <a:rPr sz="750" spc="45" dirty="0">
                <a:latin typeface="Microsoft Sans Serif"/>
                <a:cs typeface="Microsoft Sans Serif"/>
              </a:rPr>
              <a:t>pu </a:t>
            </a:r>
            <a:r>
              <a:rPr sz="750" spc="40" dirty="0">
                <a:latin typeface="Microsoft Sans Serif"/>
                <a:cs typeface="Microsoft Sans Serif"/>
              </a:rPr>
              <a:t>no </a:t>
            </a:r>
            <a:r>
              <a:rPr sz="750" spc="-5" dirty="0">
                <a:latin typeface="Microsoft Sans Serif"/>
                <a:cs typeface="Microsoft Sans Serif"/>
              </a:rPr>
              <a:t>se </a:t>
            </a:r>
            <a:r>
              <a:rPr sz="750" spc="25" dirty="0">
                <a:latin typeface="Microsoft Sans Serif"/>
                <a:cs typeface="Microsoft Sans Serif"/>
              </a:rPr>
              <a:t>detectaría </a:t>
            </a:r>
            <a:r>
              <a:rPr sz="750" spc="20" dirty="0">
                <a:latin typeface="Microsoft Sans Serif"/>
                <a:cs typeface="Microsoft Sans Serif"/>
              </a:rPr>
              <a:t>con </a:t>
            </a:r>
            <a:r>
              <a:rPr sz="750" spc="45" dirty="0">
                <a:latin typeface="Microsoft Sans Serif"/>
                <a:cs typeface="Microsoft Sans Serif"/>
              </a:rPr>
              <a:t>un </a:t>
            </a:r>
            <a:r>
              <a:rPr sz="750" spc="20" dirty="0">
                <a:latin typeface="Microsoft Sans Serif"/>
                <a:cs typeface="Microsoft Sans Serif"/>
              </a:rPr>
              <a:t>relé </a:t>
            </a:r>
            <a:r>
              <a:rPr sz="750" spc="25" dirty="0">
                <a:latin typeface="Microsoft Sans Serif"/>
                <a:cs typeface="Microsoft Sans Serif"/>
              </a:rPr>
              <a:t> </a:t>
            </a:r>
            <a:r>
              <a:rPr sz="750" spc="20" dirty="0">
                <a:latin typeface="Microsoft Sans Serif"/>
                <a:cs typeface="Microsoft Sans Serif"/>
              </a:rPr>
              <a:t>electromecánico. </a:t>
            </a:r>
            <a:r>
              <a:rPr sz="750" spc="10" dirty="0">
                <a:latin typeface="Microsoft Sans Serif"/>
                <a:cs typeface="Microsoft Sans Serif"/>
              </a:rPr>
              <a:t>Dados los </a:t>
            </a:r>
            <a:r>
              <a:rPr sz="750" spc="15" dirty="0">
                <a:latin typeface="Microsoft Sans Serif"/>
                <a:cs typeface="Microsoft Sans Serif"/>
              </a:rPr>
              <a:t>bajos valores </a:t>
            </a:r>
            <a:r>
              <a:rPr sz="750" spc="25" dirty="0">
                <a:latin typeface="Microsoft Sans Serif"/>
                <a:cs typeface="Microsoft Sans Serif"/>
              </a:rPr>
              <a:t>de </a:t>
            </a:r>
            <a:r>
              <a:rPr sz="750" spc="5" dirty="0">
                <a:latin typeface="Microsoft Sans Serif"/>
                <a:cs typeface="Microsoft Sans Serif"/>
              </a:rPr>
              <a:t>secuencia </a:t>
            </a:r>
            <a:r>
              <a:rPr sz="750" spc="20" dirty="0">
                <a:latin typeface="Microsoft Sans Serif"/>
                <a:cs typeface="Microsoft Sans Serif"/>
              </a:rPr>
              <a:t>negativa </a:t>
            </a:r>
            <a:r>
              <a:rPr sz="750" spc="25" dirty="0">
                <a:latin typeface="Microsoft Sans Serif"/>
                <a:cs typeface="Microsoft Sans Serif"/>
              </a:rPr>
              <a:t>para </a:t>
            </a:r>
            <a:r>
              <a:rPr sz="750" spc="30" dirty="0">
                <a:latin typeface="Microsoft Sans Serif"/>
                <a:cs typeface="Microsoft Sans Serif"/>
              </a:rPr>
              <a:t> </a:t>
            </a:r>
            <a:r>
              <a:rPr sz="750" spc="20" dirty="0">
                <a:latin typeface="Microsoft Sans Serif"/>
                <a:cs typeface="Microsoft Sans Serif"/>
              </a:rPr>
              <a:t>desequilibrios </a:t>
            </a:r>
            <a:r>
              <a:rPr sz="750" spc="25" dirty="0">
                <a:latin typeface="Microsoft Sans Serif"/>
                <a:cs typeface="Microsoft Sans Serif"/>
              </a:rPr>
              <a:t>de circuito abierto, </a:t>
            </a:r>
            <a:r>
              <a:rPr sz="750" dirty="0">
                <a:latin typeface="Microsoft Sans Serif"/>
                <a:cs typeface="Microsoft Sans Serif"/>
              </a:rPr>
              <a:t>así </a:t>
            </a:r>
            <a:r>
              <a:rPr sz="750" spc="30" dirty="0">
                <a:latin typeface="Microsoft Sans Serif"/>
                <a:cs typeface="Microsoft Sans Serif"/>
              </a:rPr>
              <a:t>como </a:t>
            </a:r>
            <a:r>
              <a:rPr sz="750" spc="10" dirty="0">
                <a:latin typeface="Microsoft Sans Serif"/>
                <a:cs typeface="Microsoft Sans Serif"/>
              </a:rPr>
              <a:t>fallas </a:t>
            </a:r>
            <a:r>
              <a:rPr sz="750" spc="25" dirty="0">
                <a:latin typeface="Microsoft Sans Serif"/>
                <a:cs typeface="Microsoft Sans Serif"/>
              </a:rPr>
              <a:t>de bajo valor </a:t>
            </a:r>
            <a:r>
              <a:rPr sz="750" spc="5" dirty="0">
                <a:latin typeface="Microsoft Sans Serif"/>
                <a:cs typeface="Microsoft Sans Serif"/>
              </a:rPr>
              <a:t>y </a:t>
            </a:r>
            <a:r>
              <a:rPr sz="750" spc="25" dirty="0">
                <a:latin typeface="Microsoft Sans Serif"/>
                <a:cs typeface="Microsoft Sans Serif"/>
              </a:rPr>
              <a:t>de </a:t>
            </a:r>
            <a:r>
              <a:rPr sz="750" spc="30" dirty="0">
                <a:latin typeface="Microsoft Sans Serif"/>
                <a:cs typeface="Microsoft Sans Serif"/>
              </a:rPr>
              <a:t> </a:t>
            </a:r>
            <a:r>
              <a:rPr sz="750" spc="25" dirty="0">
                <a:latin typeface="Microsoft Sans Serif"/>
                <a:cs typeface="Microsoft Sans Serif"/>
              </a:rPr>
              <a:t>larga duración, </a:t>
            </a:r>
            <a:r>
              <a:rPr sz="750" spc="10" dirty="0">
                <a:latin typeface="Microsoft Sans Serif"/>
                <a:cs typeface="Microsoft Sans Serif"/>
              </a:rPr>
              <a:t>el </a:t>
            </a:r>
            <a:r>
              <a:rPr sz="750" spc="20" dirty="0">
                <a:latin typeface="Microsoft Sans Serif"/>
                <a:cs typeface="Microsoft Sans Serif"/>
              </a:rPr>
              <a:t>relé estático </a:t>
            </a:r>
            <a:r>
              <a:rPr sz="750" spc="35" dirty="0">
                <a:latin typeface="Microsoft Sans Serif"/>
                <a:cs typeface="Microsoft Sans Serif"/>
              </a:rPr>
              <a:t>o </a:t>
            </a:r>
            <a:r>
              <a:rPr sz="750" spc="30" dirty="0">
                <a:latin typeface="Microsoft Sans Serif"/>
                <a:cs typeface="Microsoft Sans Serif"/>
              </a:rPr>
              <a:t>digital </a:t>
            </a:r>
            <a:r>
              <a:rPr sz="750" spc="-5" dirty="0">
                <a:latin typeface="Microsoft Sans Serif"/>
                <a:cs typeface="Microsoft Sans Serif"/>
              </a:rPr>
              <a:t>es </a:t>
            </a:r>
            <a:r>
              <a:rPr sz="750" spc="35" dirty="0">
                <a:latin typeface="Microsoft Sans Serif"/>
                <a:cs typeface="Microsoft Sans Serif"/>
              </a:rPr>
              <a:t>mucho </a:t>
            </a:r>
            <a:r>
              <a:rPr sz="750" spc="40" dirty="0">
                <a:latin typeface="Microsoft Sans Serif"/>
                <a:cs typeface="Microsoft Sans Serif"/>
              </a:rPr>
              <a:t>mejor </a:t>
            </a:r>
            <a:r>
              <a:rPr sz="750" spc="25" dirty="0">
                <a:latin typeface="Microsoft Sans Serif"/>
                <a:cs typeface="Microsoft Sans Serif"/>
              </a:rPr>
              <a:t>para </a:t>
            </a:r>
            <a:r>
              <a:rPr sz="750" spc="40" dirty="0">
                <a:latin typeface="Microsoft Sans Serif"/>
                <a:cs typeface="Microsoft Sans Serif"/>
              </a:rPr>
              <a:t>brindar </a:t>
            </a:r>
            <a:r>
              <a:rPr sz="750" spc="45" dirty="0">
                <a:latin typeface="Microsoft Sans Serif"/>
                <a:cs typeface="Microsoft Sans Serif"/>
              </a:rPr>
              <a:t> </a:t>
            </a:r>
            <a:r>
              <a:rPr sz="750" spc="30" dirty="0">
                <a:latin typeface="Microsoft Sans Serif"/>
                <a:cs typeface="Microsoft Sans Serif"/>
              </a:rPr>
              <a:t>cobertura </a:t>
            </a:r>
            <a:r>
              <a:rPr sz="750" spc="20" dirty="0">
                <a:latin typeface="Microsoft Sans Serif"/>
                <a:cs typeface="Microsoft Sans Serif"/>
              </a:rPr>
              <a:t>hasta </a:t>
            </a:r>
            <a:r>
              <a:rPr sz="750" spc="10" dirty="0">
                <a:latin typeface="Microsoft Sans Serif"/>
                <a:cs typeface="Microsoft Sans Serif"/>
              </a:rPr>
              <a:t>la </a:t>
            </a:r>
            <a:r>
              <a:rPr sz="750" spc="15" dirty="0">
                <a:latin typeface="Microsoft Sans Serif"/>
                <a:cs typeface="Microsoft Sans Serif"/>
              </a:rPr>
              <a:t>capacidad </a:t>
            </a:r>
            <a:r>
              <a:rPr sz="750" spc="25" dirty="0">
                <a:latin typeface="Microsoft Sans Serif"/>
                <a:cs typeface="Microsoft Sans Serif"/>
              </a:rPr>
              <a:t>de </a:t>
            </a:r>
            <a:r>
              <a:rPr sz="750" spc="5" dirty="0">
                <a:latin typeface="Microsoft Sans Serif"/>
                <a:cs typeface="Microsoft Sans Serif"/>
              </a:rPr>
              <a:t>secuencia </a:t>
            </a:r>
            <a:r>
              <a:rPr sz="750" spc="20" dirty="0">
                <a:latin typeface="Microsoft Sans Serif"/>
                <a:cs typeface="Microsoft Sans Serif"/>
              </a:rPr>
              <a:t>negativa </a:t>
            </a:r>
            <a:r>
              <a:rPr sz="750" spc="30" dirty="0">
                <a:latin typeface="Microsoft Sans Serif"/>
                <a:cs typeface="Microsoft Sans Serif"/>
              </a:rPr>
              <a:t>continua </a:t>
            </a:r>
            <a:r>
              <a:rPr sz="750" spc="20" dirty="0">
                <a:latin typeface="Microsoft Sans Serif"/>
                <a:cs typeface="Microsoft Sans Serif"/>
              </a:rPr>
              <a:t>del </a:t>
            </a:r>
            <a:r>
              <a:rPr sz="750" spc="25" dirty="0">
                <a:latin typeface="Microsoft Sans Serif"/>
                <a:cs typeface="Microsoft Sans Serif"/>
              </a:rPr>
              <a:t> generador.</a:t>
            </a:r>
            <a:endParaRPr sz="750">
              <a:latin typeface="Microsoft Sans Serif"/>
              <a:cs typeface="Microsoft Sans Serif"/>
            </a:endParaRPr>
          </a:p>
          <a:p>
            <a:pPr marL="38100" marR="35560" indent="154940">
              <a:lnSpc>
                <a:spcPts val="1200"/>
              </a:lnSpc>
              <a:spcBef>
                <a:spcPts val="90"/>
              </a:spcBef>
            </a:pPr>
            <a:r>
              <a:rPr sz="700" spc="20" dirty="0">
                <a:latin typeface="Microsoft Sans Serif"/>
                <a:cs typeface="Microsoft Sans Serif"/>
              </a:rPr>
              <a:t>Dado </a:t>
            </a:r>
            <a:r>
              <a:rPr sz="700" spc="30" dirty="0">
                <a:latin typeface="Microsoft Sans Serif"/>
                <a:cs typeface="Microsoft Sans Serif"/>
              </a:rPr>
              <a:t>que </a:t>
            </a:r>
            <a:r>
              <a:rPr sz="700" spc="20" dirty="0">
                <a:latin typeface="Microsoft Sans Serif"/>
                <a:cs typeface="Microsoft Sans Serif"/>
              </a:rPr>
              <a:t>en </a:t>
            </a:r>
            <a:r>
              <a:rPr sz="700" spc="25" dirty="0">
                <a:latin typeface="Microsoft Sans Serif"/>
                <a:cs typeface="Microsoft Sans Serif"/>
              </a:rPr>
              <a:t>muchos </a:t>
            </a:r>
            <a:r>
              <a:rPr sz="700" spc="-5" dirty="0">
                <a:latin typeface="Microsoft Sans Serif"/>
                <a:cs typeface="Microsoft Sans Serif"/>
              </a:rPr>
              <a:t>casos </a:t>
            </a:r>
            <a:r>
              <a:rPr sz="700" spc="10" dirty="0">
                <a:latin typeface="Microsoft Sans Serif"/>
                <a:cs typeface="Microsoft Sans Serif"/>
              </a:rPr>
              <a:t>el </a:t>
            </a:r>
            <a:r>
              <a:rPr sz="700" spc="30" dirty="0">
                <a:latin typeface="Microsoft Sans Serif"/>
                <a:cs typeface="Microsoft Sans Serif"/>
              </a:rPr>
              <a:t>operador </a:t>
            </a:r>
            <a:r>
              <a:rPr sz="700" spc="25" dirty="0">
                <a:latin typeface="Microsoft Sans Serif"/>
                <a:cs typeface="Microsoft Sans Serif"/>
              </a:rPr>
              <a:t>puede reducir </a:t>
            </a:r>
            <a:r>
              <a:rPr sz="700" spc="10" dirty="0">
                <a:latin typeface="Microsoft Sans Serif"/>
                <a:cs typeface="Microsoft Sans Serif"/>
              </a:rPr>
              <a:t>la </a:t>
            </a:r>
            <a:r>
              <a:rPr sz="700" spc="25" dirty="0">
                <a:latin typeface="Microsoft Sans Serif"/>
                <a:cs typeface="Microsoft Sans Serif"/>
              </a:rPr>
              <a:t>corriente </a:t>
            </a:r>
            <a:r>
              <a:rPr sz="700" spc="20" dirty="0">
                <a:latin typeface="Microsoft Sans Serif"/>
                <a:cs typeface="Microsoft Sans Serif"/>
              </a:rPr>
              <a:t>de </a:t>
            </a:r>
            <a:r>
              <a:rPr sz="700" spc="25" dirty="0">
                <a:latin typeface="Microsoft Sans Serif"/>
                <a:cs typeface="Microsoft Sans Serif"/>
              </a:rPr>
              <a:t> </a:t>
            </a:r>
            <a:r>
              <a:rPr sz="700" spc="5" dirty="0">
                <a:latin typeface="Microsoft Sans Serif"/>
                <a:cs typeface="Microsoft Sans Serif"/>
              </a:rPr>
              <a:t>secuencia </a:t>
            </a:r>
            <a:r>
              <a:rPr sz="700" spc="20" dirty="0">
                <a:latin typeface="Microsoft Sans Serif"/>
                <a:cs typeface="Microsoft Sans Serif"/>
              </a:rPr>
              <a:t>negativa </a:t>
            </a:r>
            <a:r>
              <a:rPr sz="700" spc="5" dirty="0">
                <a:latin typeface="Microsoft Sans Serif"/>
                <a:cs typeface="Microsoft Sans Serif"/>
              </a:rPr>
              <a:t>causada </a:t>
            </a:r>
            <a:r>
              <a:rPr sz="700" spc="40" dirty="0">
                <a:latin typeface="Microsoft Sans Serif"/>
                <a:cs typeface="Microsoft Sans Serif"/>
              </a:rPr>
              <a:t>por </a:t>
            </a:r>
            <a:r>
              <a:rPr sz="700" spc="15" dirty="0">
                <a:latin typeface="Microsoft Sans Serif"/>
                <a:cs typeface="Microsoft Sans Serif"/>
              </a:rPr>
              <a:t>condiciones </a:t>
            </a:r>
            <a:r>
              <a:rPr sz="700" spc="20" dirty="0">
                <a:latin typeface="Microsoft Sans Serif"/>
                <a:cs typeface="Microsoft Sans Serif"/>
              </a:rPr>
              <a:t>de </a:t>
            </a:r>
            <a:r>
              <a:rPr sz="700" spc="25" dirty="0">
                <a:latin typeface="Microsoft Sans Serif"/>
                <a:cs typeface="Microsoft Sans Serif"/>
              </a:rPr>
              <a:t>desequilibrio </a:t>
            </a:r>
            <a:r>
              <a:rPr sz="700" spc="10" dirty="0">
                <a:latin typeface="Microsoft Sans Serif"/>
                <a:cs typeface="Microsoft Sans Serif"/>
              </a:rPr>
              <a:t>(tal </a:t>
            </a:r>
            <a:r>
              <a:rPr sz="700" spc="30" dirty="0">
                <a:latin typeface="Microsoft Sans Serif"/>
                <a:cs typeface="Microsoft Sans Serif"/>
              </a:rPr>
              <a:t>como </a:t>
            </a:r>
            <a:r>
              <a:rPr sz="700" spc="35" dirty="0">
                <a:latin typeface="Microsoft Sans Serif"/>
                <a:cs typeface="Microsoft Sans Serif"/>
              </a:rPr>
              <a:t> </a:t>
            </a:r>
            <a:r>
              <a:rPr sz="700" spc="25" dirty="0">
                <a:latin typeface="Microsoft Sans Serif"/>
                <a:cs typeface="Microsoft Sans Serif"/>
              </a:rPr>
              <a:t>reduciendo </a:t>
            </a:r>
            <a:r>
              <a:rPr sz="700" spc="10" dirty="0">
                <a:latin typeface="Microsoft Sans Serif"/>
                <a:cs typeface="Microsoft Sans Serif"/>
              </a:rPr>
              <a:t>la </a:t>
            </a:r>
            <a:r>
              <a:rPr sz="700" spc="15" dirty="0">
                <a:latin typeface="Microsoft Sans Serif"/>
                <a:cs typeface="Microsoft Sans Serif"/>
              </a:rPr>
              <a:t>carga </a:t>
            </a:r>
            <a:r>
              <a:rPr sz="700" spc="20" dirty="0">
                <a:latin typeface="Microsoft Sans Serif"/>
                <a:cs typeface="Microsoft Sans Serif"/>
              </a:rPr>
              <a:t>del generador), </a:t>
            </a:r>
            <a:r>
              <a:rPr sz="700" spc="-5" dirty="0">
                <a:latin typeface="Microsoft Sans Serif"/>
                <a:cs typeface="Microsoft Sans Serif"/>
              </a:rPr>
              <a:t>es </a:t>
            </a:r>
            <a:r>
              <a:rPr sz="700" spc="20" dirty="0">
                <a:latin typeface="Microsoft Sans Serif"/>
                <a:cs typeface="Microsoft Sans Serif"/>
              </a:rPr>
              <a:t>ventajoso </a:t>
            </a:r>
            <a:r>
              <a:rPr sz="700" spc="30" dirty="0">
                <a:latin typeface="Microsoft Sans Serif"/>
                <a:cs typeface="Microsoft Sans Serif"/>
              </a:rPr>
              <a:t>proporcionar una </a:t>
            </a:r>
            <a:r>
              <a:rPr sz="700" spc="35" dirty="0">
                <a:latin typeface="Microsoft Sans Serif"/>
                <a:cs typeface="Microsoft Sans Serif"/>
              </a:rPr>
              <a:t> </a:t>
            </a:r>
            <a:r>
              <a:rPr sz="700" spc="20" dirty="0">
                <a:latin typeface="Microsoft Sans Serif"/>
                <a:cs typeface="Microsoft Sans Serif"/>
              </a:rPr>
              <a:t>indicación</a:t>
            </a:r>
            <a:r>
              <a:rPr sz="700" spc="-5" dirty="0">
                <a:latin typeface="Microsoft Sans Serif"/>
                <a:cs typeface="Microsoft Sans Serif"/>
              </a:rPr>
              <a:t> </a:t>
            </a:r>
            <a:r>
              <a:rPr sz="700" spc="25" dirty="0">
                <a:latin typeface="Microsoft Sans Serif"/>
                <a:cs typeface="Microsoft Sans Serif"/>
              </a:rPr>
              <a:t>cuando</a:t>
            </a:r>
            <a:r>
              <a:rPr sz="700" dirty="0">
                <a:latin typeface="Microsoft Sans Serif"/>
                <a:cs typeface="Microsoft Sans Serif"/>
              </a:rPr>
              <a:t> </a:t>
            </a:r>
            <a:r>
              <a:rPr sz="700" spc="-5" dirty="0">
                <a:latin typeface="Microsoft Sans Serif"/>
                <a:cs typeface="Microsoft Sans Serif"/>
              </a:rPr>
              <a:t>se</a:t>
            </a:r>
            <a:r>
              <a:rPr sz="700" dirty="0">
                <a:latin typeface="Microsoft Sans Serif"/>
                <a:cs typeface="Microsoft Sans Serif"/>
              </a:rPr>
              <a:t> </a:t>
            </a:r>
            <a:r>
              <a:rPr sz="700" spc="10" dirty="0">
                <a:latin typeface="Microsoft Sans Serif"/>
                <a:cs typeface="Microsoft Sans Serif"/>
              </a:rPr>
              <a:t>excede</a:t>
            </a:r>
            <a:r>
              <a:rPr sz="700" dirty="0">
                <a:latin typeface="Microsoft Sans Serif"/>
                <a:cs typeface="Microsoft Sans Serif"/>
              </a:rPr>
              <a:t> </a:t>
            </a:r>
            <a:r>
              <a:rPr sz="700" spc="10" dirty="0">
                <a:latin typeface="Microsoft Sans Serif"/>
                <a:cs typeface="Microsoft Sans Serif"/>
              </a:rPr>
              <a:t>la</a:t>
            </a:r>
            <a:r>
              <a:rPr sz="700" dirty="0">
                <a:latin typeface="Microsoft Sans Serif"/>
                <a:cs typeface="Microsoft Sans Serif"/>
              </a:rPr>
              <a:t> </a:t>
            </a:r>
            <a:r>
              <a:rPr sz="700" spc="10" dirty="0">
                <a:latin typeface="Microsoft Sans Serif"/>
                <a:cs typeface="Microsoft Sans Serif"/>
              </a:rPr>
              <a:t>capacidad</a:t>
            </a:r>
            <a:r>
              <a:rPr sz="700" dirty="0">
                <a:latin typeface="Microsoft Sans Serif"/>
                <a:cs typeface="Microsoft Sans Serif"/>
              </a:rPr>
              <a:t> </a:t>
            </a:r>
            <a:r>
              <a:rPr sz="700" spc="20" dirty="0">
                <a:latin typeface="Microsoft Sans Serif"/>
                <a:cs typeface="Microsoft Sans Serif"/>
              </a:rPr>
              <a:t>de</a:t>
            </a:r>
            <a:r>
              <a:rPr sz="700" dirty="0">
                <a:latin typeface="Microsoft Sans Serif"/>
                <a:cs typeface="Microsoft Sans Serif"/>
              </a:rPr>
              <a:t> </a:t>
            </a:r>
            <a:r>
              <a:rPr sz="700" spc="5" dirty="0">
                <a:latin typeface="Microsoft Sans Serif"/>
                <a:cs typeface="Microsoft Sans Serif"/>
              </a:rPr>
              <a:t>secuencia</a:t>
            </a:r>
            <a:r>
              <a:rPr sz="700" dirty="0">
                <a:latin typeface="Microsoft Sans Serif"/>
                <a:cs typeface="Microsoft Sans Serif"/>
              </a:rPr>
              <a:t> </a:t>
            </a:r>
            <a:r>
              <a:rPr sz="700" spc="20" dirty="0">
                <a:latin typeface="Microsoft Sans Serif"/>
                <a:cs typeface="Microsoft Sans Serif"/>
              </a:rPr>
              <a:t>negativa</a:t>
            </a:r>
            <a:r>
              <a:rPr sz="700" dirty="0">
                <a:latin typeface="Microsoft Sans Serif"/>
                <a:cs typeface="Microsoft Sans Serif"/>
              </a:rPr>
              <a:t> </a:t>
            </a:r>
            <a:r>
              <a:rPr sz="700" spc="25" dirty="0">
                <a:latin typeface="Microsoft Sans Serif"/>
                <a:cs typeface="Microsoft Sans Serif"/>
              </a:rPr>
              <a:t>continua</a:t>
            </a:r>
            <a:r>
              <a:rPr sz="700" dirty="0">
                <a:latin typeface="Microsoft Sans Serif"/>
                <a:cs typeface="Microsoft Sans Serif"/>
              </a:rPr>
              <a:t> </a:t>
            </a:r>
            <a:r>
              <a:rPr sz="700" spc="20" dirty="0">
                <a:latin typeface="Microsoft Sans Serif"/>
                <a:cs typeface="Microsoft Sans Serif"/>
              </a:rPr>
              <a:t>de </a:t>
            </a:r>
            <a:r>
              <a:rPr sz="700" spc="-170" dirty="0">
                <a:latin typeface="Microsoft Sans Serif"/>
                <a:cs typeface="Microsoft Sans Serif"/>
              </a:rPr>
              <a:t> </a:t>
            </a:r>
            <a:r>
              <a:rPr sz="700" spc="10" dirty="0">
                <a:latin typeface="Microsoft Sans Serif"/>
                <a:cs typeface="Microsoft Sans Serif"/>
              </a:rPr>
              <a:t>la</a:t>
            </a:r>
            <a:r>
              <a:rPr sz="700" spc="20" dirty="0">
                <a:latin typeface="Microsoft Sans Serif"/>
                <a:cs typeface="Microsoft Sans Serif"/>
              </a:rPr>
              <a:t> </a:t>
            </a:r>
            <a:r>
              <a:rPr sz="700" spc="25" dirty="0">
                <a:latin typeface="Microsoft Sans Serif"/>
                <a:cs typeface="Microsoft Sans Serif"/>
              </a:rPr>
              <a:t>máquina. </a:t>
            </a:r>
            <a:r>
              <a:rPr sz="700" spc="20" dirty="0">
                <a:latin typeface="Microsoft Sans Serif"/>
                <a:cs typeface="Microsoft Sans Serif"/>
              </a:rPr>
              <a:t>Algunos</a:t>
            </a:r>
            <a:r>
              <a:rPr sz="700" spc="25" dirty="0">
                <a:latin typeface="Microsoft Sans Serif"/>
                <a:cs typeface="Microsoft Sans Serif"/>
              </a:rPr>
              <a:t> </a:t>
            </a:r>
            <a:r>
              <a:rPr sz="700" spc="10" dirty="0">
                <a:latin typeface="Microsoft Sans Serif"/>
                <a:cs typeface="Microsoft Sans Serif"/>
              </a:rPr>
              <a:t>relés</a:t>
            </a:r>
            <a:r>
              <a:rPr sz="700" spc="25" dirty="0">
                <a:latin typeface="Microsoft Sans Serif"/>
                <a:cs typeface="Microsoft Sans Serif"/>
              </a:rPr>
              <a:t> tienen </a:t>
            </a:r>
            <a:r>
              <a:rPr sz="700" spc="20" dirty="0">
                <a:latin typeface="Microsoft Sans Serif"/>
                <a:cs typeface="Microsoft Sans Serif"/>
              </a:rPr>
              <a:t>unidades</a:t>
            </a:r>
            <a:r>
              <a:rPr sz="700" spc="25" dirty="0">
                <a:latin typeface="Microsoft Sans Serif"/>
                <a:cs typeface="Microsoft Sans Serif"/>
              </a:rPr>
              <a:t> </a:t>
            </a:r>
            <a:r>
              <a:rPr sz="700" spc="20" dirty="0">
                <a:latin typeface="Microsoft Sans Serif"/>
                <a:cs typeface="Microsoft Sans Serif"/>
              </a:rPr>
              <a:t>de</a:t>
            </a:r>
            <a:r>
              <a:rPr sz="700" spc="25" dirty="0">
                <a:latin typeface="Microsoft Sans Serif"/>
                <a:cs typeface="Microsoft Sans Serif"/>
              </a:rPr>
              <a:t> alarma </a:t>
            </a:r>
            <a:r>
              <a:rPr sz="700" spc="20" dirty="0">
                <a:latin typeface="Microsoft Sans Serif"/>
                <a:cs typeface="Microsoft Sans Serif"/>
              </a:rPr>
              <a:t>(yo</a:t>
            </a:r>
            <a:r>
              <a:rPr sz="450" spc="20" dirty="0">
                <a:latin typeface="Microsoft Sans Serif"/>
                <a:cs typeface="Microsoft Sans Serif"/>
              </a:rPr>
              <a:t>2</a:t>
            </a:r>
            <a:r>
              <a:rPr sz="700" spc="20" dirty="0">
                <a:latin typeface="Microsoft Sans Serif"/>
                <a:cs typeface="Microsoft Sans Serif"/>
              </a:rPr>
              <a:t>rango</a:t>
            </a:r>
            <a:r>
              <a:rPr sz="700" spc="25" dirty="0">
                <a:latin typeface="Microsoft Sans Serif"/>
                <a:cs typeface="Microsoft Sans Serif"/>
              </a:rPr>
              <a:t> </a:t>
            </a:r>
            <a:r>
              <a:rPr sz="700" spc="20" dirty="0">
                <a:latin typeface="Microsoft Sans Serif"/>
                <a:cs typeface="Microsoft Sans Serif"/>
              </a:rPr>
              <a:t>de </a:t>
            </a:r>
            <a:r>
              <a:rPr sz="700" spc="25" dirty="0">
                <a:latin typeface="Microsoft Sans Serif"/>
                <a:cs typeface="Microsoft Sans Serif"/>
              </a:rPr>
              <a:t> </a:t>
            </a:r>
            <a:r>
              <a:rPr sz="700" spc="15" dirty="0">
                <a:latin typeface="Microsoft Sans Serif"/>
                <a:cs typeface="Microsoft Sans Serif"/>
              </a:rPr>
              <a:t>captación 0,03–0,2) </a:t>
            </a:r>
            <a:r>
              <a:rPr sz="700" spc="5" dirty="0">
                <a:latin typeface="Microsoft Sans Serif"/>
                <a:cs typeface="Microsoft Sans Serif"/>
              </a:rPr>
              <a:t>y </a:t>
            </a:r>
            <a:r>
              <a:rPr sz="700" spc="10" dirty="0">
                <a:latin typeface="Microsoft Sans Serif"/>
                <a:cs typeface="Microsoft Sans Serif"/>
              </a:rPr>
              <a:t>los relés </a:t>
            </a:r>
            <a:r>
              <a:rPr sz="700" spc="20" dirty="0">
                <a:latin typeface="Microsoft Sans Serif"/>
                <a:cs typeface="Microsoft Sans Serif"/>
              </a:rPr>
              <a:t>digitales </a:t>
            </a:r>
            <a:r>
              <a:rPr sz="700" spc="30" dirty="0">
                <a:latin typeface="Microsoft Sans Serif"/>
                <a:cs typeface="Microsoft Sans Serif"/>
              </a:rPr>
              <a:t>proporcionan una </a:t>
            </a:r>
            <a:r>
              <a:rPr sz="700" spc="35" dirty="0">
                <a:latin typeface="Microsoft Sans Serif"/>
                <a:cs typeface="Microsoft Sans Serif"/>
              </a:rPr>
              <a:t>I</a:t>
            </a:r>
            <a:r>
              <a:rPr sz="450" spc="35" dirty="0">
                <a:latin typeface="Microsoft Sans Serif"/>
                <a:cs typeface="Microsoft Sans Serif"/>
              </a:rPr>
              <a:t>2</a:t>
            </a:r>
            <a:r>
              <a:rPr sz="700" spc="35" dirty="0">
                <a:latin typeface="Microsoft Sans Serif"/>
                <a:cs typeface="Microsoft Sans Serif"/>
              </a:rPr>
              <a:t>medidor </a:t>
            </a:r>
            <a:r>
              <a:rPr sz="700" spc="25" dirty="0">
                <a:latin typeface="Microsoft Sans Serif"/>
                <a:cs typeface="Microsoft Sans Serif"/>
              </a:rPr>
              <a:t>para </a:t>
            </a:r>
            <a:r>
              <a:rPr sz="700" spc="30" dirty="0">
                <a:latin typeface="Microsoft Sans Serif"/>
                <a:cs typeface="Microsoft Sans Serif"/>
              </a:rPr>
              <a:t> </a:t>
            </a:r>
            <a:r>
              <a:rPr sz="700" spc="20" dirty="0">
                <a:latin typeface="Microsoft Sans Serif"/>
                <a:cs typeface="Microsoft Sans Serif"/>
              </a:rPr>
              <a:t>indicar</a:t>
            </a:r>
            <a:r>
              <a:rPr sz="700" spc="-5" dirty="0">
                <a:latin typeface="Microsoft Sans Serif"/>
                <a:cs typeface="Microsoft Sans Serif"/>
              </a:rPr>
              <a:t> </a:t>
            </a:r>
            <a:r>
              <a:rPr sz="700" spc="10" dirty="0">
                <a:latin typeface="Microsoft Sans Serif"/>
                <a:cs typeface="Microsoft Sans Serif"/>
              </a:rPr>
              <a:t>el</a:t>
            </a:r>
            <a:r>
              <a:rPr sz="700" spc="-5" dirty="0">
                <a:latin typeface="Microsoft Sans Serif"/>
                <a:cs typeface="Microsoft Sans Serif"/>
              </a:rPr>
              <a:t> </a:t>
            </a:r>
            <a:r>
              <a:rPr sz="700" spc="15" dirty="0">
                <a:latin typeface="Microsoft Sans Serif"/>
                <a:cs typeface="Microsoft Sans Serif"/>
              </a:rPr>
              <a:t>nivel</a:t>
            </a:r>
            <a:r>
              <a:rPr sz="700" spc="-5" dirty="0">
                <a:latin typeface="Microsoft Sans Serif"/>
                <a:cs typeface="Microsoft Sans Serif"/>
              </a:rPr>
              <a:t> </a:t>
            </a:r>
            <a:r>
              <a:rPr sz="700" spc="20" dirty="0">
                <a:latin typeface="Microsoft Sans Serif"/>
                <a:cs typeface="Microsoft Sans Serif"/>
              </a:rPr>
              <a:t>de</a:t>
            </a:r>
            <a:r>
              <a:rPr sz="700" dirty="0">
                <a:latin typeface="Microsoft Sans Serif"/>
                <a:cs typeface="Microsoft Sans Serif"/>
              </a:rPr>
              <a:t> </a:t>
            </a:r>
            <a:r>
              <a:rPr sz="700" spc="25" dirty="0">
                <a:latin typeface="Microsoft Sans Serif"/>
                <a:cs typeface="Microsoft Sans Serif"/>
              </a:rPr>
              <a:t>corriente</a:t>
            </a:r>
            <a:r>
              <a:rPr sz="700" spc="-5" dirty="0">
                <a:latin typeface="Microsoft Sans Serif"/>
                <a:cs typeface="Microsoft Sans Serif"/>
              </a:rPr>
              <a:t> </a:t>
            </a:r>
            <a:r>
              <a:rPr sz="700" spc="20" dirty="0">
                <a:latin typeface="Microsoft Sans Serif"/>
                <a:cs typeface="Microsoft Sans Serif"/>
              </a:rPr>
              <a:t>de</a:t>
            </a:r>
            <a:r>
              <a:rPr sz="700" spc="-5" dirty="0">
                <a:latin typeface="Microsoft Sans Serif"/>
                <a:cs typeface="Microsoft Sans Serif"/>
              </a:rPr>
              <a:t> </a:t>
            </a:r>
            <a:r>
              <a:rPr sz="700" spc="5" dirty="0">
                <a:latin typeface="Microsoft Sans Serif"/>
                <a:cs typeface="Microsoft Sans Serif"/>
              </a:rPr>
              <a:t>secuencia</a:t>
            </a:r>
            <a:r>
              <a:rPr sz="700" dirty="0">
                <a:latin typeface="Microsoft Sans Serif"/>
                <a:cs typeface="Microsoft Sans Serif"/>
              </a:rPr>
              <a:t> </a:t>
            </a:r>
            <a:r>
              <a:rPr sz="700" spc="15" dirty="0">
                <a:latin typeface="Microsoft Sans Serif"/>
                <a:cs typeface="Microsoft Sans Serif"/>
              </a:rPr>
              <a:t>negativa.</a:t>
            </a:r>
            <a:endParaRPr sz="700">
              <a:latin typeface="Microsoft Sans Serif"/>
              <a:cs typeface="Microsoft Sans Serif"/>
            </a:endParaRPr>
          </a:p>
        </p:txBody>
      </p:sp>
      <p:sp>
        <p:nvSpPr>
          <p:cNvPr id="144" name="object 144"/>
          <p:cNvSpPr txBox="1"/>
          <p:nvPr/>
        </p:nvSpPr>
        <p:spPr>
          <a:xfrm>
            <a:off x="9783771" y="5662141"/>
            <a:ext cx="293618" cy="120546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sz="700" spc="10" dirty="0">
                <a:latin typeface="Microsoft Sans Serif"/>
                <a:cs typeface="Microsoft Sans Serif"/>
              </a:rPr>
              <a:t>10</a:t>
            </a:r>
            <a:endParaRPr sz="700">
              <a:latin typeface="Microsoft Sans Serif"/>
              <a:cs typeface="Microsoft Sans Serif"/>
            </a:endParaRPr>
          </a:p>
        </p:txBody>
      </p:sp>
      <p:sp>
        <p:nvSpPr>
          <p:cNvPr id="145" name="object 145"/>
          <p:cNvSpPr txBox="1"/>
          <p:nvPr/>
        </p:nvSpPr>
        <p:spPr>
          <a:xfrm>
            <a:off x="14811134" y="5691133"/>
            <a:ext cx="293618" cy="120546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sz="700" spc="10" dirty="0">
                <a:latin typeface="Microsoft Sans Serif"/>
                <a:cs typeface="Microsoft Sans Serif"/>
              </a:rPr>
              <a:t>40</a:t>
            </a:r>
            <a:endParaRPr sz="700">
              <a:latin typeface="Microsoft Sans Serif"/>
              <a:cs typeface="Microsoft Sans Serif"/>
            </a:endParaRPr>
          </a:p>
        </p:txBody>
      </p:sp>
      <p:sp>
        <p:nvSpPr>
          <p:cNvPr id="146" name="object 146"/>
          <p:cNvSpPr txBox="1"/>
          <p:nvPr/>
        </p:nvSpPr>
        <p:spPr>
          <a:xfrm>
            <a:off x="11404641" y="5993893"/>
            <a:ext cx="1048844" cy="352019"/>
          </a:xfrm>
          <a:prstGeom prst="rect">
            <a:avLst/>
          </a:prstGeom>
          <a:solidFill>
            <a:srgbClr val="FFFFFF"/>
          </a:solidFill>
        </p:spPr>
        <p:txBody>
          <a:bodyPr vert="horz" wrap="square" lIns="0" tIns="36195" rIns="0" bIns="0" rtlCol="0">
            <a:spAutoFit/>
          </a:bodyPr>
          <a:lstStyle/>
          <a:p>
            <a:pPr marL="48260">
              <a:lnSpc>
                <a:spcPct val="100000"/>
              </a:lnSpc>
              <a:spcBef>
                <a:spcPts val="285"/>
              </a:spcBef>
            </a:pPr>
            <a:r>
              <a:rPr sz="650" spc="35" dirty="0">
                <a:latin typeface="Microsoft Sans Serif"/>
                <a:cs typeface="Microsoft Sans Serif"/>
              </a:rPr>
              <a:t>Mínimo</a:t>
            </a:r>
            <a:endParaRPr sz="650">
              <a:latin typeface="Microsoft Sans Serif"/>
              <a:cs typeface="Microsoft Sans Serif"/>
            </a:endParaRPr>
          </a:p>
          <a:p>
            <a:pPr marL="93980">
              <a:lnSpc>
                <a:spcPct val="100000"/>
              </a:lnSpc>
              <a:spcBef>
                <a:spcPts val="200"/>
              </a:spcBef>
            </a:pPr>
            <a:r>
              <a:rPr sz="500" spc="10" dirty="0">
                <a:latin typeface="Microsoft Sans Serif"/>
                <a:cs typeface="Microsoft Sans Serif"/>
              </a:rPr>
              <a:t>Levantar</a:t>
            </a:r>
            <a:endParaRPr sz="500">
              <a:latin typeface="Microsoft Sans Serif"/>
              <a:cs typeface="Microsoft Sans Serif"/>
            </a:endParaRPr>
          </a:p>
          <a:p>
            <a:pPr marL="78740">
              <a:lnSpc>
                <a:spcPct val="100000"/>
              </a:lnSpc>
              <a:spcBef>
                <a:spcPts val="85"/>
              </a:spcBef>
            </a:pPr>
            <a:r>
              <a:rPr sz="650" spc="5" dirty="0">
                <a:latin typeface="Microsoft Sans Serif"/>
                <a:cs typeface="Microsoft Sans Serif"/>
              </a:rPr>
              <a:t>0,04</a:t>
            </a:r>
            <a:r>
              <a:rPr sz="650" spc="-5" dirty="0">
                <a:latin typeface="Microsoft Sans Serif"/>
                <a:cs typeface="Microsoft Sans Serif"/>
              </a:rPr>
              <a:t> </a:t>
            </a:r>
            <a:r>
              <a:rPr sz="650" spc="35" dirty="0">
                <a:latin typeface="Microsoft Sans Serif"/>
                <a:cs typeface="Microsoft Sans Serif"/>
              </a:rPr>
              <a:t>pu</a:t>
            </a:r>
            <a:endParaRPr sz="650">
              <a:latin typeface="Microsoft Sans Serif"/>
              <a:cs typeface="Microsoft Sans Serif"/>
            </a:endParaRPr>
          </a:p>
        </p:txBody>
      </p:sp>
      <p:sp>
        <p:nvSpPr>
          <p:cNvPr id="147" name="object 147"/>
          <p:cNvSpPr txBox="1"/>
          <p:nvPr/>
        </p:nvSpPr>
        <p:spPr>
          <a:xfrm>
            <a:off x="14811134" y="6174223"/>
            <a:ext cx="293618" cy="120546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sz="700" spc="10" dirty="0">
                <a:latin typeface="Microsoft Sans Serif"/>
                <a:cs typeface="Microsoft Sans Serif"/>
              </a:rPr>
              <a:t>10</a:t>
            </a:r>
            <a:endParaRPr sz="700">
              <a:latin typeface="Microsoft Sans Serif"/>
              <a:cs typeface="Microsoft Sans Serif"/>
            </a:endParaRPr>
          </a:p>
        </p:txBody>
      </p:sp>
      <p:sp>
        <p:nvSpPr>
          <p:cNvPr id="148" name="object 148"/>
          <p:cNvSpPr txBox="1"/>
          <p:nvPr/>
        </p:nvSpPr>
        <p:spPr>
          <a:xfrm>
            <a:off x="9895932" y="6457698"/>
            <a:ext cx="176755" cy="120546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sz="700" spc="10" dirty="0">
                <a:latin typeface="Microsoft Sans Serif"/>
                <a:cs typeface="Microsoft Sans Serif"/>
              </a:rPr>
              <a:t>1</a:t>
            </a:r>
            <a:endParaRPr sz="700">
              <a:latin typeface="Microsoft Sans Serif"/>
              <a:cs typeface="Microsoft Sans Serif"/>
            </a:endParaRPr>
          </a:p>
        </p:txBody>
      </p:sp>
      <p:sp>
        <p:nvSpPr>
          <p:cNvPr id="149" name="object 149"/>
          <p:cNvSpPr txBox="1"/>
          <p:nvPr/>
        </p:nvSpPr>
        <p:spPr>
          <a:xfrm>
            <a:off x="14916377" y="6471443"/>
            <a:ext cx="176755" cy="120546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sz="700" spc="10" dirty="0">
                <a:latin typeface="Microsoft Sans Serif"/>
                <a:cs typeface="Microsoft Sans Serif"/>
              </a:rPr>
              <a:t>5</a:t>
            </a:r>
            <a:endParaRPr sz="700">
              <a:latin typeface="Microsoft Sans Serif"/>
              <a:cs typeface="Microsoft Sans Serif"/>
            </a:endParaRPr>
          </a:p>
        </p:txBody>
      </p:sp>
      <p:sp>
        <p:nvSpPr>
          <p:cNvPr id="150" name="object 150"/>
          <p:cNvSpPr txBox="1"/>
          <p:nvPr/>
        </p:nvSpPr>
        <p:spPr>
          <a:xfrm>
            <a:off x="14916377" y="6748772"/>
            <a:ext cx="176755" cy="120546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sz="700" spc="10" dirty="0">
                <a:latin typeface="Microsoft Sans Serif"/>
                <a:cs typeface="Microsoft Sans Serif"/>
              </a:rPr>
              <a:t>2</a:t>
            </a:r>
            <a:endParaRPr sz="700">
              <a:latin typeface="Microsoft Sans Serif"/>
              <a:cs typeface="Microsoft Sans Serif"/>
            </a:endParaRPr>
          </a:p>
        </p:txBody>
      </p:sp>
      <p:sp>
        <p:nvSpPr>
          <p:cNvPr id="151" name="object 151"/>
          <p:cNvSpPr txBox="1"/>
          <p:nvPr/>
        </p:nvSpPr>
        <p:spPr>
          <a:xfrm>
            <a:off x="9724171" y="7212078"/>
            <a:ext cx="579932" cy="218008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ts val="805"/>
              </a:lnSpc>
              <a:spcBef>
                <a:spcPts val="100"/>
              </a:spcBef>
            </a:pPr>
            <a:r>
              <a:rPr sz="700" spc="5" dirty="0">
                <a:latin typeface="Microsoft Sans Serif"/>
                <a:cs typeface="Microsoft Sans Serif"/>
              </a:rPr>
              <a:t>0.1</a:t>
            </a:r>
            <a:endParaRPr sz="700">
              <a:latin typeface="Microsoft Sans Serif"/>
              <a:cs typeface="Microsoft Sans Serif"/>
            </a:endParaRPr>
          </a:p>
          <a:p>
            <a:pPr marL="62865">
              <a:lnSpc>
                <a:spcPts val="805"/>
              </a:lnSpc>
            </a:pPr>
            <a:r>
              <a:rPr sz="700" spc="5" dirty="0">
                <a:latin typeface="Microsoft Sans Serif"/>
                <a:cs typeface="Microsoft Sans Serif"/>
              </a:rPr>
              <a:t>0,01</a:t>
            </a:r>
            <a:endParaRPr sz="700">
              <a:latin typeface="Microsoft Sans Serif"/>
              <a:cs typeface="Microsoft Sans Serif"/>
            </a:endParaRPr>
          </a:p>
        </p:txBody>
      </p:sp>
      <p:sp>
        <p:nvSpPr>
          <p:cNvPr id="152" name="object 152"/>
          <p:cNvSpPr txBox="1"/>
          <p:nvPr/>
        </p:nvSpPr>
        <p:spPr>
          <a:xfrm>
            <a:off x="11382435" y="7263435"/>
            <a:ext cx="3140689" cy="287655"/>
          </a:xfrm>
          <a:prstGeom prst="rect">
            <a:avLst/>
          </a:prstGeom>
        </p:spPr>
        <p:txBody>
          <a:bodyPr vert="horz" wrap="square" lIns="0" tIns="58419" rIns="0" bIns="0" rtlCol="0">
            <a:spAutoFit/>
          </a:bodyPr>
          <a:lstStyle/>
          <a:p>
            <a:pPr marL="242570">
              <a:lnSpc>
                <a:spcPct val="100000"/>
              </a:lnSpc>
              <a:spcBef>
                <a:spcPts val="459"/>
              </a:spcBef>
              <a:tabLst>
                <a:tab pos="1150620" algn="l"/>
              </a:tabLst>
            </a:pPr>
            <a:r>
              <a:rPr sz="700" spc="5" dirty="0">
                <a:latin typeface="Microsoft Sans Serif"/>
                <a:cs typeface="Microsoft Sans Serif"/>
              </a:rPr>
              <a:t>0.1	</a:t>
            </a:r>
            <a:r>
              <a:rPr sz="700" spc="10" dirty="0">
                <a:latin typeface="Microsoft Sans Serif"/>
                <a:cs typeface="Microsoft Sans Serif"/>
              </a:rPr>
              <a:t>1</a:t>
            </a:r>
            <a:endParaRPr sz="700">
              <a:latin typeface="Microsoft Sans Serif"/>
              <a:cs typeface="Microsoft Sans Serif"/>
            </a:endParaRPr>
          </a:p>
          <a:p>
            <a:pPr marL="12700">
              <a:lnSpc>
                <a:spcPct val="100000"/>
              </a:lnSpc>
              <a:spcBef>
                <a:spcPts val="260"/>
              </a:spcBef>
            </a:pPr>
            <a:r>
              <a:rPr sz="500" spc="15" dirty="0">
                <a:latin typeface="Microsoft Sans Serif"/>
                <a:cs typeface="Microsoft Sans Serif"/>
              </a:rPr>
              <a:t>Corriente</a:t>
            </a:r>
            <a:r>
              <a:rPr sz="500" spc="-10" dirty="0">
                <a:latin typeface="Microsoft Sans Serif"/>
                <a:cs typeface="Microsoft Sans Serif"/>
              </a:rPr>
              <a:t> </a:t>
            </a:r>
            <a:r>
              <a:rPr sz="500" spc="15" dirty="0">
                <a:latin typeface="Microsoft Sans Serif"/>
                <a:cs typeface="Microsoft Sans Serif"/>
              </a:rPr>
              <a:t>de</a:t>
            </a:r>
            <a:r>
              <a:rPr sz="500" spc="-10" dirty="0">
                <a:latin typeface="Microsoft Sans Serif"/>
                <a:cs typeface="Microsoft Sans Serif"/>
              </a:rPr>
              <a:t> </a:t>
            </a:r>
            <a:r>
              <a:rPr sz="500" spc="5" dirty="0">
                <a:latin typeface="Microsoft Sans Serif"/>
                <a:cs typeface="Microsoft Sans Serif"/>
              </a:rPr>
              <a:t>secuencia</a:t>
            </a:r>
            <a:r>
              <a:rPr sz="500" spc="-10" dirty="0">
                <a:latin typeface="Microsoft Sans Serif"/>
                <a:cs typeface="Microsoft Sans Serif"/>
              </a:rPr>
              <a:t> </a:t>
            </a:r>
            <a:r>
              <a:rPr sz="500" spc="15" dirty="0">
                <a:latin typeface="Microsoft Sans Serif"/>
                <a:cs typeface="Microsoft Sans Serif"/>
              </a:rPr>
              <a:t>negativa</a:t>
            </a:r>
            <a:r>
              <a:rPr sz="500" spc="-5" dirty="0">
                <a:latin typeface="Microsoft Sans Serif"/>
                <a:cs typeface="Microsoft Sans Serif"/>
              </a:rPr>
              <a:t> </a:t>
            </a:r>
            <a:r>
              <a:rPr sz="500" spc="15" dirty="0">
                <a:latin typeface="Microsoft Sans Serif"/>
                <a:cs typeface="Microsoft Sans Serif"/>
              </a:rPr>
              <a:t>(por</a:t>
            </a:r>
            <a:r>
              <a:rPr sz="500" spc="-10" dirty="0">
                <a:latin typeface="Microsoft Sans Serif"/>
                <a:cs typeface="Microsoft Sans Serif"/>
              </a:rPr>
              <a:t> </a:t>
            </a:r>
            <a:r>
              <a:rPr sz="500" spc="15" dirty="0">
                <a:latin typeface="Microsoft Sans Serif"/>
                <a:cs typeface="Microsoft Sans Serif"/>
              </a:rPr>
              <a:t>unidad)</a:t>
            </a:r>
            <a:endParaRPr sz="500">
              <a:latin typeface="Microsoft Sans Serif"/>
              <a:cs typeface="Microsoft Sans Serif"/>
            </a:endParaRPr>
          </a:p>
        </p:txBody>
      </p:sp>
      <p:sp>
        <p:nvSpPr>
          <p:cNvPr id="153" name="object 153"/>
          <p:cNvSpPr txBox="1"/>
          <p:nvPr/>
        </p:nvSpPr>
        <p:spPr>
          <a:xfrm>
            <a:off x="15908534" y="7309629"/>
            <a:ext cx="293618" cy="120546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sz="700" spc="10" dirty="0">
                <a:latin typeface="Microsoft Sans Serif"/>
                <a:cs typeface="Microsoft Sans Serif"/>
              </a:rPr>
              <a:t>10</a:t>
            </a:r>
            <a:endParaRPr sz="700">
              <a:latin typeface="Microsoft Sans Serif"/>
              <a:cs typeface="Microsoft Sans Serif"/>
            </a:endParaRPr>
          </a:p>
        </p:txBody>
      </p:sp>
      <p:sp>
        <p:nvSpPr>
          <p:cNvPr id="154" name="object 154"/>
          <p:cNvSpPr txBox="1"/>
          <p:nvPr/>
        </p:nvSpPr>
        <p:spPr>
          <a:xfrm>
            <a:off x="9100125" y="7691370"/>
            <a:ext cx="6705005" cy="129651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 marR="5080">
              <a:lnSpc>
                <a:spcPct val="138100"/>
              </a:lnSpc>
              <a:spcBef>
                <a:spcPts val="100"/>
              </a:spcBef>
            </a:pPr>
            <a:r>
              <a:rPr sz="500" spc="10" dirty="0">
                <a:latin typeface="Microsoft Sans Serif"/>
                <a:cs typeface="Microsoft Sans Serif"/>
              </a:rPr>
              <a:t>Figura</a:t>
            </a:r>
            <a:r>
              <a:rPr sz="500" spc="15" dirty="0">
                <a:latin typeface="Microsoft Sans Serif"/>
                <a:cs typeface="Microsoft Sans Serif"/>
              </a:rPr>
              <a:t> </a:t>
            </a:r>
            <a:r>
              <a:rPr sz="500" spc="-5" dirty="0">
                <a:latin typeface="Microsoft Sans Serif"/>
                <a:cs typeface="Microsoft Sans Serif"/>
              </a:rPr>
              <a:t>5.-</a:t>
            </a:r>
            <a:r>
              <a:rPr sz="500" spc="190" dirty="0">
                <a:latin typeface="Microsoft Sans Serif"/>
                <a:cs typeface="Microsoft Sans Serif"/>
              </a:rPr>
              <a:t> </a:t>
            </a:r>
            <a:r>
              <a:rPr sz="500" spc="195" dirty="0">
                <a:latin typeface="Microsoft Sans Serif"/>
                <a:cs typeface="Microsoft Sans Serif"/>
              </a:rPr>
              <a:t> </a:t>
            </a:r>
            <a:r>
              <a:rPr sz="550" spc="5" dirty="0">
                <a:latin typeface="Microsoft Sans Serif"/>
                <a:cs typeface="Microsoft Sans Serif"/>
              </a:rPr>
              <a:t>Características</a:t>
            </a:r>
            <a:r>
              <a:rPr sz="550" dirty="0">
                <a:latin typeface="Microsoft Sans Serif"/>
                <a:cs typeface="Microsoft Sans Serif"/>
              </a:rPr>
              <a:t> </a:t>
            </a:r>
            <a:r>
              <a:rPr sz="550" spc="15" dirty="0">
                <a:latin typeface="Microsoft Sans Serif"/>
                <a:cs typeface="Microsoft Sans Serif"/>
              </a:rPr>
              <a:t>de</a:t>
            </a:r>
            <a:r>
              <a:rPr sz="550" dirty="0">
                <a:latin typeface="Microsoft Sans Serif"/>
                <a:cs typeface="Microsoft Sans Serif"/>
              </a:rPr>
              <a:t> </a:t>
            </a:r>
            <a:r>
              <a:rPr sz="550" spc="30" dirty="0">
                <a:latin typeface="Microsoft Sans Serif"/>
                <a:cs typeface="Microsoft Sans Serif"/>
              </a:rPr>
              <a:t>un</a:t>
            </a:r>
            <a:r>
              <a:rPr sz="550" spc="5" dirty="0">
                <a:latin typeface="Microsoft Sans Serif"/>
                <a:cs typeface="Microsoft Sans Serif"/>
              </a:rPr>
              <a:t> </a:t>
            </a:r>
            <a:r>
              <a:rPr sz="550" spc="15" dirty="0">
                <a:latin typeface="Microsoft Sans Serif"/>
                <a:cs typeface="Microsoft Sans Serif"/>
              </a:rPr>
              <a:t>relé</a:t>
            </a:r>
            <a:r>
              <a:rPr sz="550" dirty="0">
                <a:latin typeface="Microsoft Sans Serif"/>
                <a:cs typeface="Microsoft Sans Serif"/>
              </a:rPr>
              <a:t> </a:t>
            </a:r>
            <a:r>
              <a:rPr sz="550" spc="15" dirty="0">
                <a:latin typeface="Microsoft Sans Serif"/>
                <a:cs typeface="Microsoft Sans Serif"/>
              </a:rPr>
              <a:t>de</a:t>
            </a:r>
            <a:r>
              <a:rPr sz="550" dirty="0">
                <a:latin typeface="Microsoft Sans Serif"/>
                <a:cs typeface="Microsoft Sans Serif"/>
              </a:rPr>
              <a:t> </a:t>
            </a:r>
            <a:r>
              <a:rPr sz="550" spc="20" dirty="0">
                <a:latin typeface="Microsoft Sans Serif"/>
                <a:cs typeface="Microsoft Sans Serif"/>
              </a:rPr>
              <a:t>sobrecorriente</a:t>
            </a:r>
            <a:r>
              <a:rPr sz="550" dirty="0">
                <a:latin typeface="Microsoft Sans Serif"/>
                <a:cs typeface="Microsoft Sans Serif"/>
              </a:rPr>
              <a:t> </a:t>
            </a:r>
            <a:r>
              <a:rPr sz="550" spc="15" dirty="0">
                <a:latin typeface="Microsoft Sans Serif"/>
                <a:cs typeface="Microsoft Sans Serif"/>
              </a:rPr>
              <a:t>de</a:t>
            </a:r>
            <a:r>
              <a:rPr sz="550" spc="5" dirty="0">
                <a:latin typeface="Microsoft Sans Serif"/>
                <a:cs typeface="Microsoft Sans Serif"/>
              </a:rPr>
              <a:t> </a:t>
            </a:r>
            <a:r>
              <a:rPr sz="550" spc="30" dirty="0">
                <a:latin typeface="Microsoft Sans Serif"/>
                <a:cs typeface="Microsoft Sans Serif"/>
              </a:rPr>
              <a:t>tiempo</a:t>
            </a:r>
            <a:r>
              <a:rPr sz="550" dirty="0">
                <a:latin typeface="Microsoft Sans Serif"/>
                <a:cs typeface="Microsoft Sans Serif"/>
              </a:rPr>
              <a:t> </a:t>
            </a:r>
            <a:r>
              <a:rPr sz="550" spc="15" dirty="0">
                <a:latin typeface="Microsoft Sans Serif"/>
                <a:cs typeface="Microsoft Sans Serif"/>
              </a:rPr>
              <a:t>de</a:t>
            </a:r>
            <a:r>
              <a:rPr sz="550" dirty="0">
                <a:latin typeface="Microsoft Sans Serif"/>
                <a:cs typeface="Microsoft Sans Serif"/>
              </a:rPr>
              <a:t> </a:t>
            </a:r>
            <a:r>
              <a:rPr sz="550" spc="5" dirty="0">
                <a:latin typeface="Microsoft Sans Serif"/>
                <a:cs typeface="Microsoft Sans Serif"/>
              </a:rPr>
              <a:t>secuencia</a:t>
            </a:r>
            <a:r>
              <a:rPr sz="550" dirty="0">
                <a:latin typeface="Microsoft Sans Serif"/>
                <a:cs typeface="Microsoft Sans Serif"/>
              </a:rPr>
              <a:t> </a:t>
            </a:r>
            <a:r>
              <a:rPr sz="550" spc="15" dirty="0">
                <a:latin typeface="Microsoft Sans Serif"/>
                <a:cs typeface="Microsoft Sans Serif"/>
              </a:rPr>
              <a:t>negativa </a:t>
            </a:r>
            <a:r>
              <a:rPr sz="550" spc="-130" dirty="0">
                <a:latin typeface="Microsoft Sans Serif"/>
                <a:cs typeface="Microsoft Sans Serif"/>
              </a:rPr>
              <a:t> </a:t>
            </a:r>
            <a:r>
              <a:rPr sz="550" spc="10" dirty="0">
                <a:latin typeface="Microsoft Sans Serif"/>
                <a:cs typeface="Microsoft Sans Serif"/>
              </a:rPr>
              <a:t>estático</a:t>
            </a:r>
            <a:r>
              <a:rPr sz="550" spc="-10" dirty="0">
                <a:latin typeface="Microsoft Sans Serif"/>
                <a:cs typeface="Microsoft Sans Serif"/>
              </a:rPr>
              <a:t> </a:t>
            </a:r>
            <a:r>
              <a:rPr sz="550" spc="25" dirty="0">
                <a:latin typeface="Microsoft Sans Serif"/>
                <a:cs typeface="Microsoft Sans Serif"/>
              </a:rPr>
              <a:t>o</a:t>
            </a:r>
            <a:r>
              <a:rPr sz="550" spc="-5" dirty="0">
                <a:latin typeface="Microsoft Sans Serif"/>
                <a:cs typeface="Microsoft Sans Serif"/>
              </a:rPr>
              <a:t> </a:t>
            </a:r>
            <a:r>
              <a:rPr sz="550" spc="20" dirty="0">
                <a:latin typeface="Microsoft Sans Serif"/>
                <a:cs typeface="Microsoft Sans Serif"/>
              </a:rPr>
              <a:t>digital</a:t>
            </a:r>
            <a:endParaRPr sz="550">
              <a:latin typeface="Microsoft Sans Serif"/>
              <a:cs typeface="Microsoft Sans Serif"/>
            </a:endParaRPr>
          </a:p>
        </p:txBody>
      </p:sp>
      <p:sp>
        <p:nvSpPr>
          <p:cNvPr id="155" name="object 155"/>
          <p:cNvSpPr txBox="1"/>
          <p:nvPr/>
        </p:nvSpPr>
        <p:spPr>
          <a:xfrm>
            <a:off x="9100075" y="7990436"/>
            <a:ext cx="7325839" cy="476797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 marR="5080" indent="153670">
              <a:lnSpc>
                <a:spcPct val="133600"/>
              </a:lnSpc>
              <a:spcBef>
                <a:spcPts val="100"/>
              </a:spcBef>
            </a:pPr>
            <a:r>
              <a:rPr sz="750" spc="-15" dirty="0">
                <a:latin typeface="Microsoft Sans Serif"/>
                <a:cs typeface="Microsoft Sans Serif"/>
              </a:rPr>
              <a:t>La </a:t>
            </a:r>
            <a:r>
              <a:rPr sz="750" spc="25" dirty="0">
                <a:latin typeface="Microsoft Sans Serif"/>
                <a:cs typeface="Microsoft Sans Serif"/>
              </a:rPr>
              <a:t>protección </a:t>
            </a:r>
            <a:r>
              <a:rPr sz="750" spc="30" dirty="0">
                <a:latin typeface="Microsoft Sans Serif"/>
                <a:cs typeface="Microsoft Sans Serif"/>
              </a:rPr>
              <a:t>contra </a:t>
            </a:r>
            <a:r>
              <a:rPr sz="750" spc="25" dirty="0">
                <a:latin typeface="Microsoft Sans Serif"/>
                <a:cs typeface="Microsoft Sans Serif"/>
              </a:rPr>
              <a:t>armónicos de </a:t>
            </a:r>
            <a:r>
              <a:rPr sz="750" spc="5" dirty="0">
                <a:latin typeface="Microsoft Sans Serif"/>
                <a:cs typeface="Microsoft Sans Serif"/>
              </a:rPr>
              <a:t>secuencia </a:t>
            </a:r>
            <a:r>
              <a:rPr sz="750" spc="20" dirty="0">
                <a:latin typeface="Microsoft Sans Serif"/>
                <a:cs typeface="Microsoft Sans Serif"/>
              </a:rPr>
              <a:t>negativa </a:t>
            </a:r>
            <a:r>
              <a:rPr sz="750" spc="25" dirty="0">
                <a:latin typeface="Microsoft Sans Serif"/>
                <a:cs typeface="Microsoft Sans Serif"/>
              </a:rPr>
              <a:t>de fuentes </a:t>
            </a:r>
            <a:r>
              <a:rPr sz="750" spc="30" dirty="0">
                <a:latin typeface="Microsoft Sans Serif"/>
                <a:cs typeface="Microsoft Sans Serif"/>
              </a:rPr>
              <a:t> </a:t>
            </a:r>
            <a:r>
              <a:rPr sz="750" spc="15" dirty="0">
                <a:latin typeface="Microsoft Sans Serif"/>
                <a:cs typeface="Microsoft Sans Serif"/>
              </a:rPr>
              <a:t>tales </a:t>
            </a:r>
            <a:r>
              <a:rPr sz="750" spc="30" dirty="0">
                <a:latin typeface="Microsoft Sans Serif"/>
                <a:cs typeface="Microsoft Sans Serif"/>
              </a:rPr>
              <a:t>como </a:t>
            </a:r>
            <a:r>
              <a:rPr sz="750" spc="10" dirty="0">
                <a:latin typeface="Microsoft Sans Serif"/>
                <a:cs typeface="Microsoft Sans Serif"/>
              </a:rPr>
              <a:t>la </a:t>
            </a:r>
            <a:r>
              <a:rPr sz="750" spc="25" dirty="0">
                <a:latin typeface="Microsoft Sans Serif"/>
                <a:cs typeface="Microsoft Sans Serif"/>
              </a:rPr>
              <a:t>saturación de </a:t>
            </a:r>
            <a:r>
              <a:rPr sz="750" spc="45" dirty="0">
                <a:latin typeface="Microsoft Sans Serif"/>
                <a:cs typeface="Microsoft Sans Serif"/>
              </a:rPr>
              <a:t>un </a:t>
            </a:r>
            <a:r>
              <a:rPr sz="750" spc="40" dirty="0">
                <a:latin typeface="Microsoft Sans Serif"/>
                <a:cs typeface="Microsoft Sans Serif"/>
              </a:rPr>
              <a:t>transformador </a:t>
            </a:r>
            <a:r>
              <a:rPr sz="750" spc="20" dirty="0">
                <a:latin typeface="Microsoft Sans Serif"/>
                <a:cs typeface="Microsoft Sans Serif"/>
              </a:rPr>
              <a:t>elevador </a:t>
            </a:r>
            <a:r>
              <a:rPr sz="750" spc="35" dirty="0">
                <a:latin typeface="Microsoft Sans Serif"/>
                <a:cs typeface="Microsoft Sans Serif"/>
              </a:rPr>
              <a:t>unitario </a:t>
            </a:r>
            <a:r>
              <a:rPr sz="750" spc="5" dirty="0">
                <a:latin typeface="Microsoft Sans Serif"/>
                <a:cs typeface="Microsoft Sans Serif"/>
              </a:rPr>
              <a:t>(de </a:t>
            </a:r>
            <a:r>
              <a:rPr sz="750" spc="10" dirty="0">
                <a:latin typeface="Microsoft Sans Serif"/>
                <a:cs typeface="Microsoft Sans Serif"/>
              </a:rPr>
              <a:t> </a:t>
            </a:r>
            <a:r>
              <a:rPr sz="750" spc="25" dirty="0">
                <a:latin typeface="Microsoft Sans Serif"/>
                <a:cs typeface="Microsoft Sans Serif"/>
              </a:rPr>
              <a:t>corrientes </a:t>
            </a:r>
            <a:r>
              <a:rPr sz="750" spc="20" dirty="0">
                <a:latin typeface="Microsoft Sans Serif"/>
                <a:cs typeface="Microsoft Sans Serif"/>
              </a:rPr>
              <a:t>geomagnéticas) </a:t>
            </a:r>
            <a:r>
              <a:rPr sz="750" spc="35" dirty="0">
                <a:latin typeface="Microsoft Sans Serif"/>
                <a:cs typeface="Microsoft Sans Serif"/>
              </a:rPr>
              <a:t>o </a:t>
            </a:r>
            <a:r>
              <a:rPr sz="750" spc="10" dirty="0">
                <a:latin typeface="Microsoft Sans Serif"/>
                <a:cs typeface="Microsoft Sans Serif"/>
              </a:rPr>
              <a:t>cargas </a:t>
            </a:r>
            <a:r>
              <a:rPr sz="750" spc="20" dirty="0">
                <a:latin typeface="Microsoft Sans Serif"/>
                <a:cs typeface="Microsoft Sans Serif"/>
              </a:rPr>
              <a:t>del </a:t>
            </a:r>
            <a:r>
              <a:rPr sz="750" spc="15" dirty="0">
                <a:latin typeface="Microsoft Sans Serif"/>
                <a:cs typeface="Microsoft Sans Serif"/>
              </a:rPr>
              <a:t>sistema </a:t>
            </a:r>
            <a:r>
              <a:rPr sz="750" spc="40" dirty="0">
                <a:latin typeface="Microsoft Sans Serif"/>
                <a:cs typeface="Microsoft Sans Serif"/>
              </a:rPr>
              <a:t>no </a:t>
            </a:r>
            <a:r>
              <a:rPr sz="750" spc="10" dirty="0">
                <a:latin typeface="Microsoft Sans Serif"/>
                <a:cs typeface="Microsoft Sans Serif"/>
              </a:rPr>
              <a:t>lineales </a:t>
            </a:r>
            <a:r>
              <a:rPr sz="750" spc="40" dirty="0">
                <a:latin typeface="Microsoft Sans Serif"/>
                <a:cs typeface="Microsoft Sans Serif"/>
              </a:rPr>
              <a:t>no </a:t>
            </a:r>
            <a:r>
              <a:rPr sz="750" spc="-5" dirty="0">
                <a:latin typeface="Microsoft Sans Serif"/>
                <a:cs typeface="Microsoft Sans Serif"/>
              </a:rPr>
              <a:t>se </a:t>
            </a:r>
            <a:r>
              <a:rPr sz="750" dirty="0">
                <a:latin typeface="Microsoft Sans Serif"/>
                <a:cs typeface="Microsoft Sans Serif"/>
              </a:rPr>
              <a:t> </a:t>
            </a:r>
            <a:r>
              <a:rPr sz="750" spc="30" dirty="0">
                <a:latin typeface="Microsoft Sans Serif"/>
                <a:cs typeface="Microsoft Sans Serif"/>
              </a:rPr>
              <a:t>proporciona mediante </a:t>
            </a:r>
            <a:r>
              <a:rPr sz="750" spc="15" dirty="0">
                <a:latin typeface="Microsoft Sans Serif"/>
                <a:cs typeface="Microsoft Sans Serif"/>
              </a:rPr>
              <a:t>relés </a:t>
            </a:r>
            <a:r>
              <a:rPr sz="750" spc="25" dirty="0">
                <a:latin typeface="Microsoft Sans Serif"/>
                <a:cs typeface="Microsoft Sans Serif"/>
              </a:rPr>
              <a:t>de </a:t>
            </a:r>
            <a:r>
              <a:rPr sz="750" spc="5" dirty="0">
                <a:latin typeface="Microsoft Sans Serif"/>
                <a:cs typeface="Microsoft Sans Serif"/>
              </a:rPr>
              <a:t>secuencia </a:t>
            </a:r>
            <a:r>
              <a:rPr sz="750" spc="20" dirty="0">
                <a:latin typeface="Microsoft Sans Serif"/>
                <a:cs typeface="Microsoft Sans Serif"/>
              </a:rPr>
              <a:t>negativa </a:t>
            </a:r>
            <a:r>
              <a:rPr sz="750" spc="25" dirty="0">
                <a:latin typeface="Microsoft Sans Serif"/>
                <a:cs typeface="Microsoft Sans Serif"/>
              </a:rPr>
              <a:t>estándar [5] </a:t>
            </a:r>
            <a:r>
              <a:rPr sz="750" spc="20" dirty="0">
                <a:latin typeface="Microsoft Sans Serif"/>
                <a:cs typeface="Microsoft Sans Serif"/>
              </a:rPr>
              <a:t>[6]. </a:t>
            </a:r>
            <a:r>
              <a:rPr sz="750" spc="-50" dirty="0">
                <a:latin typeface="Microsoft Sans Serif"/>
                <a:cs typeface="Microsoft Sans Serif"/>
              </a:rPr>
              <a:t>Es </a:t>
            </a:r>
            <a:r>
              <a:rPr sz="750" spc="-45" dirty="0">
                <a:latin typeface="Microsoft Sans Serif"/>
                <a:cs typeface="Microsoft Sans Serif"/>
              </a:rPr>
              <a:t> </a:t>
            </a:r>
            <a:r>
              <a:rPr sz="750" spc="20" dirty="0">
                <a:latin typeface="Microsoft Sans Serif"/>
                <a:cs typeface="Microsoft Sans Serif"/>
              </a:rPr>
              <a:t>posible </a:t>
            </a:r>
            <a:r>
              <a:rPr sz="750" spc="30" dirty="0">
                <a:latin typeface="Microsoft Sans Serif"/>
                <a:cs typeface="Microsoft Sans Serif"/>
              </a:rPr>
              <a:t>que </a:t>
            </a:r>
            <a:r>
              <a:rPr sz="750" spc="-5" dirty="0">
                <a:latin typeface="Microsoft Sans Serif"/>
                <a:cs typeface="Microsoft Sans Serif"/>
              </a:rPr>
              <a:t>se </a:t>
            </a:r>
            <a:r>
              <a:rPr sz="750" spc="30" dirty="0">
                <a:latin typeface="Microsoft Sans Serif"/>
                <a:cs typeface="Microsoft Sans Serif"/>
              </a:rPr>
              <a:t>requiera </a:t>
            </a:r>
            <a:r>
              <a:rPr sz="750" spc="25" dirty="0">
                <a:latin typeface="Microsoft Sans Serif"/>
                <a:cs typeface="Microsoft Sans Serif"/>
              </a:rPr>
              <a:t>protección </a:t>
            </a:r>
            <a:r>
              <a:rPr sz="750" spc="20" dirty="0">
                <a:latin typeface="Microsoft Sans Serif"/>
                <a:cs typeface="Microsoft Sans Serif"/>
              </a:rPr>
              <a:t>adicional </a:t>
            </a:r>
            <a:r>
              <a:rPr sz="750" spc="25" dirty="0">
                <a:latin typeface="Microsoft Sans Serif"/>
                <a:cs typeface="Microsoft Sans Serif"/>
              </a:rPr>
              <a:t>para </a:t>
            </a:r>
            <a:r>
              <a:rPr sz="750" spc="40" dirty="0">
                <a:latin typeface="Microsoft Sans Serif"/>
                <a:cs typeface="Microsoft Sans Serif"/>
              </a:rPr>
              <a:t>brindar </a:t>
            </a:r>
            <a:r>
              <a:rPr sz="750" spc="25" dirty="0">
                <a:latin typeface="Microsoft Sans Serif"/>
                <a:cs typeface="Microsoft Sans Serif"/>
              </a:rPr>
              <a:t>protección </a:t>
            </a:r>
            <a:r>
              <a:rPr sz="750" spc="30" dirty="0">
                <a:latin typeface="Microsoft Sans Serif"/>
                <a:cs typeface="Microsoft Sans Serif"/>
              </a:rPr>
              <a:t> contra</a:t>
            </a:r>
            <a:r>
              <a:rPr sz="750" dirty="0">
                <a:latin typeface="Microsoft Sans Serif"/>
                <a:cs typeface="Microsoft Sans Serif"/>
              </a:rPr>
              <a:t> </a:t>
            </a:r>
            <a:r>
              <a:rPr sz="750" spc="25" dirty="0">
                <a:latin typeface="Microsoft Sans Serif"/>
                <a:cs typeface="Microsoft Sans Serif"/>
              </a:rPr>
              <a:t>armónicos</a:t>
            </a:r>
            <a:r>
              <a:rPr sz="750" spc="5" dirty="0">
                <a:latin typeface="Microsoft Sans Serif"/>
                <a:cs typeface="Microsoft Sans Serif"/>
              </a:rPr>
              <a:t> </a:t>
            </a:r>
            <a:r>
              <a:rPr sz="750" spc="25" dirty="0">
                <a:latin typeface="Microsoft Sans Serif"/>
                <a:cs typeface="Microsoft Sans Serif"/>
              </a:rPr>
              <a:t>de</a:t>
            </a:r>
            <a:r>
              <a:rPr sz="750" dirty="0">
                <a:latin typeface="Microsoft Sans Serif"/>
                <a:cs typeface="Microsoft Sans Serif"/>
              </a:rPr>
              <a:t> </a:t>
            </a:r>
            <a:r>
              <a:rPr sz="750" spc="5" dirty="0">
                <a:latin typeface="Microsoft Sans Serif"/>
                <a:cs typeface="Microsoft Sans Serif"/>
              </a:rPr>
              <a:t>secuencia </a:t>
            </a:r>
            <a:r>
              <a:rPr sz="750" spc="20" dirty="0">
                <a:latin typeface="Microsoft Sans Serif"/>
                <a:cs typeface="Microsoft Sans Serif"/>
              </a:rPr>
              <a:t>negativa</a:t>
            </a:r>
            <a:r>
              <a:rPr sz="750" spc="5" dirty="0">
                <a:latin typeface="Microsoft Sans Serif"/>
                <a:cs typeface="Microsoft Sans Serif"/>
              </a:rPr>
              <a:t> </a:t>
            </a:r>
            <a:r>
              <a:rPr sz="750" spc="30" dirty="0">
                <a:latin typeface="Microsoft Sans Serif"/>
                <a:cs typeface="Microsoft Sans Serif"/>
              </a:rPr>
              <a:t>debido</a:t>
            </a:r>
            <a:r>
              <a:rPr sz="750" dirty="0">
                <a:latin typeface="Microsoft Sans Serif"/>
                <a:cs typeface="Microsoft Sans Serif"/>
              </a:rPr>
              <a:t> a</a:t>
            </a:r>
            <a:r>
              <a:rPr sz="750" spc="5" dirty="0">
                <a:latin typeface="Microsoft Sans Serif"/>
                <a:cs typeface="Microsoft Sans Serif"/>
              </a:rPr>
              <a:t> </a:t>
            </a:r>
            <a:r>
              <a:rPr sz="750" spc="10" dirty="0">
                <a:latin typeface="Microsoft Sans Serif"/>
                <a:cs typeface="Microsoft Sans Serif"/>
              </a:rPr>
              <a:t>la</a:t>
            </a:r>
            <a:r>
              <a:rPr sz="750" spc="5" dirty="0">
                <a:latin typeface="Microsoft Sans Serif"/>
                <a:cs typeface="Microsoft Sans Serif"/>
              </a:rPr>
              <a:t> </a:t>
            </a:r>
            <a:r>
              <a:rPr sz="750" spc="20" dirty="0">
                <a:latin typeface="Microsoft Sans Serif"/>
                <a:cs typeface="Microsoft Sans Serif"/>
              </a:rPr>
              <a:t>dependencia</a:t>
            </a:r>
            <a:r>
              <a:rPr sz="750" dirty="0">
                <a:latin typeface="Microsoft Sans Serif"/>
                <a:cs typeface="Microsoft Sans Serif"/>
              </a:rPr>
              <a:t> </a:t>
            </a:r>
            <a:r>
              <a:rPr sz="750" spc="25" dirty="0">
                <a:latin typeface="Microsoft Sans Serif"/>
                <a:cs typeface="Microsoft Sans Serif"/>
              </a:rPr>
              <a:t>de</a:t>
            </a:r>
            <a:r>
              <a:rPr sz="750" spc="5" dirty="0">
                <a:latin typeface="Microsoft Sans Serif"/>
                <a:cs typeface="Microsoft Sans Serif"/>
              </a:rPr>
              <a:t> </a:t>
            </a:r>
            <a:r>
              <a:rPr sz="750" spc="10" dirty="0">
                <a:latin typeface="Microsoft Sans Serif"/>
                <a:cs typeface="Microsoft Sans Serif"/>
              </a:rPr>
              <a:t>la </a:t>
            </a:r>
            <a:r>
              <a:rPr sz="750" spc="-185" dirty="0">
                <a:latin typeface="Microsoft Sans Serif"/>
                <a:cs typeface="Microsoft Sans Serif"/>
              </a:rPr>
              <a:t> </a:t>
            </a:r>
            <a:r>
              <a:rPr sz="750" spc="20" dirty="0">
                <a:latin typeface="Microsoft Sans Serif"/>
                <a:cs typeface="Microsoft Sans Serif"/>
              </a:rPr>
              <a:t>frecuencia</a:t>
            </a:r>
            <a:r>
              <a:rPr sz="750" spc="-10" dirty="0">
                <a:latin typeface="Microsoft Sans Serif"/>
                <a:cs typeface="Microsoft Sans Serif"/>
              </a:rPr>
              <a:t> </a:t>
            </a:r>
            <a:r>
              <a:rPr sz="750" spc="25" dirty="0">
                <a:latin typeface="Microsoft Sans Serif"/>
                <a:cs typeface="Microsoft Sans Serif"/>
              </a:rPr>
              <a:t>de</a:t>
            </a:r>
            <a:r>
              <a:rPr sz="750" spc="-5" dirty="0">
                <a:latin typeface="Microsoft Sans Serif"/>
                <a:cs typeface="Microsoft Sans Serif"/>
              </a:rPr>
              <a:t> </a:t>
            </a:r>
            <a:r>
              <a:rPr sz="750" spc="10" dirty="0">
                <a:latin typeface="Microsoft Sans Serif"/>
                <a:cs typeface="Microsoft Sans Serif"/>
              </a:rPr>
              <a:t>los</a:t>
            </a:r>
            <a:r>
              <a:rPr sz="750" spc="-5" dirty="0">
                <a:latin typeface="Microsoft Sans Serif"/>
                <a:cs typeface="Microsoft Sans Serif"/>
              </a:rPr>
              <a:t> </a:t>
            </a:r>
            <a:r>
              <a:rPr sz="750" spc="15" dirty="0">
                <a:latin typeface="Microsoft Sans Serif"/>
                <a:cs typeface="Microsoft Sans Serif"/>
              </a:rPr>
              <a:t>relés</a:t>
            </a:r>
            <a:r>
              <a:rPr sz="750" spc="-5" dirty="0">
                <a:latin typeface="Microsoft Sans Serif"/>
                <a:cs typeface="Microsoft Sans Serif"/>
              </a:rPr>
              <a:t> </a:t>
            </a:r>
            <a:r>
              <a:rPr sz="750" spc="25" dirty="0">
                <a:latin typeface="Microsoft Sans Serif"/>
                <a:cs typeface="Microsoft Sans Serif"/>
              </a:rPr>
              <a:t>de</a:t>
            </a:r>
            <a:r>
              <a:rPr sz="750" spc="-5" dirty="0">
                <a:latin typeface="Microsoft Sans Serif"/>
                <a:cs typeface="Microsoft Sans Serif"/>
              </a:rPr>
              <a:t> </a:t>
            </a:r>
            <a:r>
              <a:rPr sz="750" spc="5" dirty="0">
                <a:latin typeface="Microsoft Sans Serif"/>
                <a:cs typeface="Microsoft Sans Serif"/>
              </a:rPr>
              <a:t>secuencia</a:t>
            </a:r>
            <a:r>
              <a:rPr sz="750" spc="-5" dirty="0">
                <a:latin typeface="Microsoft Sans Serif"/>
                <a:cs typeface="Microsoft Sans Serif"/>
              </a:rPr>
              <a:t> </a:t>
            </a:r>
            <a:r>
              <a:rPr sz="750" spc="20" dirty="0">
                <a:latin typeface="Microsoft Sans Serif"/>
                <a:cs typeface="Microsoft Sans Serif"/>
              </a:rPr>
              <a:t>negativa.</a:t>
            </a:r>
            <a:endParaRPr sz="750">
              <a:latin typeface="Microsoft Sans Serif"/>
              <a:cs typeface="Microsoft Sans Serif"/>
            </a:endParaRPr>
          </a:p>
        </p:txBody>
      </p:sp>
      <p:sp>
        <p:nvSpPr>
          <p:cNvPr id="156" name="object 156"/>
          <p:cNvSpPr txBox="1"/>
          <p:nvPr/>
        </p:nvSpPr>
        <p:spPr>
          <a:xfrm>
            <a:off x="1415277" y="9415126"/>
            <a:ext cx="7416407" cy="143629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 marR="5080">
              <a:lnSpc>
                <a:spcPct val="100000"/>
              </a:lnSpc>
              <a:spcBef>
                <a:spcPts val="100"/>
              </a:spcBef>
            </a:pPr>
            <a:r>
              <a:rPr sz="850" spc="-25" dirty="0">
                <a:latin typeface="Microsoft Sans Serif"/>
                <a:cs typeface="Microsoft Sans Serif"/>
              </a:rPr>
              <a:t>TUTORIAL</a:t>
            </a:r>
            <a:r>
              <a:rPr sz="850" spc="-5" dirty="0">
                <a:latin typeface="Microsoft Sans Serif"/>
                <a:cs typeface="Microsoft Sans Serif"/>
              </a:rPr>
              <a:t> </a:t>
            </a:r>
            <a:r>
              <a:rPr sz="850" spc="-60" dirty="0">
                <a:latin typeface="Microsoft Sans Serif"/>
                <a:cs typeface="Microsoft Sans Serif"/>
              </a:rPr>
              <a:t>SOBRE</a:t>
            </a:r>
            <a:r>
              <a:rPr sz="850" spc="-5" dirty="0">
                <a:latin typeface="Microsoft Sans Serif"/>
                <a:cs typeface="Microsoft Sans Serif"/>
              </a:rPr>
              <a:t> </a:t>
            </a:r>
            <a:r>
              <a:rPr sz="850" spc="-35" dirty="0">
                <a:latin typeface="Microsoft Sans Serif"/>
                <a:cs typeface="Microsoft Sans Serif"/>
              </a:rPr>
              <a:t>PROTECCIÓN</a:t>
            </a:r>
            <a:r>
              <a:rPr sz="850" spc="-5" dirty="0">
                <a:latin typeface="Microsoft Sans Serif"/>
                <a:cs typeface="Microsoft Sans Serif"/>
              </a:rPr>
              <a:t> </a:t>
            </a:r>
            <a:r>
              <a:rPr sz="850" spc="-45" dirty="0">
                <a:latin typeface="Microsoft Sans Serif"/>
                <a:cs typeface="Microsoft Sans Serif"/>
              </a:rPr>
              <a:t>DE</a:t>
            </a:r>
            <a:r>
              <a:rPr sz="850" dirty="0">
                <a:latin typeface="Microsoft Sans Serif"/>
                <a:cs typeface="Microsoft Sans Serif"/>
              </a:rPr>
              <a:t> </a:t>
            </a:r>
            <a:r>
              <a:rPr sz="850" spc="-55" dirty="0">
                <a:latin typeface="Microsoft Sans Serif"/>
                <a:cs typeface="Microsoft Sans Serif"/>
              </a:rPr>
              <a:t>GENERADORES</a:t>
            </a:r>
            <a:r>
              <a:rPr sz="850" spc="-5" dirty="0">
                <a:latin typeface="Microsoft Sans Serif"/>
                <a:cs typeface="Microsoft Sans Serif"/>
              </a:rPr>
              <a:t> </a:t>
            </a:r>
            <a:r>
              <a:rPr sz="850" spc="-30" dirty="0">
                <a:latin typeface="Microsoft Sans Serif"/>
                <a:cs typeface="Microsoft Sans Serif"/>
              </a:rPr>
              <a:t>SÍNCRONOS </a:t>
            </a:r>
            <a:r>
              <a:rPr sz="850" spc="-215" dirty="0">
                <a:latin typeface="Microsoft Sans Serif"/>
                <a:cs typeface="Microsoft Sans Serif"/>
              </a:rPr>
              <a:t> </a:t>
            </a:r>
            <a:r>
              <a:rPr sz="850" spc="-15" dirty="0">
                <a:latin typeface="Microsoft Sans Serif"/>
                <a:cs typeface="Microsoft Sans Serif"/>
              </a:rPr>
              <a:t>PUBLICACIÓN</a:t>
            </a:r>
            <a:r>
              <a:rPr sz="850" spc="-5" dirty="0">
                <a:latin typeface="Microsoft Sans Serif"/>
                <a:cs typeface="Microsoft Sans Serif"/>
              </a:rPr>
              <a:t> </a:t>
            </a:r>
            <a:r>
              <a:rPr sz="850" spc="-55" dirty="0">
                <a:latin typeface="Microsoft Sans Serif"/>
                <a:cs typeface="Microsoft Sans Serif"/>
              </a:rPr>
              <a:t>ESPECIAL</a:t>
            </a:r>
            <a:r>
              <a:rPr sz="850" spc="-5" dirty="0">
                <a:latin typeface="Microsoft Sans Serif"/>
                <a:cs typeface="Microsoft Sans Serif"/>
              </a:rPr>
              <a:t> </a:t>
            </a:r>
            <a:r>
              <a:rPr sz="850" spc="-40" dirty="0">
                <a:latin typeface="Microsoft Sans Serif"/>
                <a:cs typeface="Microsoft Sans Serif"/>
              </a:rPr>
              <a:t>DEL</a:t>
            </a:r>
            <a:r>
              <a:rPr sz="850" spc="-5" dirty="0">
                <a:latin typeface="Microsoft Sans Serif"/>
                <a:cs typeface="Microsoft Sans Serif"/>
              </a:rPr>
              <a:t> </a:t>
            </a:r>
            <a:r>
              <a:rPr sz="850" spc="-60" dirty="0">
                <a:latin typeface="Microsoft Sans Serif"/>
                <a:cs typeface="Microsoft Sans Serif"/>
              </a:rPr>
              <a:t>IEEE</a:t>
            </a:r>
            <a:r>
              <a:rPr sz="850" spc="-5" dirty="0">
                <a:latin typeface="Microsoft Sans Serif"/>
                <a:cs typeface="Microsoft Sans Serif"/>
              </a:rPr>
              <a:t> </a:t>
            </a:r>
            <a:r>
              <a:rPr sz="850" spc="-80" dirty="0">
                <a:latin typeface="Microsoft Sans Serif"/>
                <a:cs typeface="Microsoft Sans Serif"/>
              </a:rPr>
              <a:t>PSRC</a:t>
            </a:r>
            <a:endParaRPr sz="850">
              <a:latin typeface="Microsoft Sans Serif"/>
              <a:cs typeface="Microsoft Sans Serif"/>
            </a:endParaRPr>
          </a:p>
        </p:txBody>
      </p:sp>
      <p:sp>
        <p:nvSpPr>
          <p:cNvPr id="157" name="object 157"/>
          <p:cNvSpPr txBox="1"/>
          <p:nvPr/>
        </p:nvSpPr>
        <p:spPr>
          <a:xfrm>
            <a:off x="13472061" y="9415125"/>
            <a:ext cx="2852914" cy="143629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sz="850" spc="-25" dirty="0">
                <a:latin typeface="Microsoft Sans Serif"/>
                <a:cs typeface="Microsoft Sans Serif"/>
              </a:rPr>
              <a:t>CAPÍTULO</a:t>
            </a:r>
            <a:r>
              <a:rPr sz="850" spc="-20" dirty="0">
                <a:latin typeface="Microsoft Sans Serif"/>
                <a:cs typeface="Microsoft Sans Serif"/>
              </a:rPr>
              <a:t> </a:t>
            </a:r>
            <a:r>
              <a:rPr sz="850" dirty="0">
                <a:latin typeface="Microsoft Sans Serif"/>
                <a:cs typeface="Microsoft Sans Serif"/>
              </a:rPr>
              <a:t>3,</a:t>
            </a:r>
            <a:r>
              <a:rPr sz="850" spc="-15" dirty="0">
                <a:latin typeface="Microsoft Sans Serif"/>
                <a:cs typeface="Microsoft Sans Serif"/>
              </a:rPr>
              <a:t> </a:t>
            </a:r>
            <a:r>
              <a:rPr sz="850" spc="-40" dirty="0">
                <a:latin typeface="Microsoft Sans Serif"/>
                <a:cs typeface="Microsoft Sans Serif"/>
              </a:rPr>
              <a:t>SECCIÓN</a:t>
            </a:r>
            <a:r>
              <a:rPr sz="850" spc="-15" dirty="0">
                <a:latin typeface="Microsoft Sans Serif"/>
                <a:cs typeface="Microsoft Sans Serif"/>
              </a:rPr>
              <a:t> </a:t>
            </a:r>
            <a:r>
              <a:rPr sz="850" spc="10" dirty="0">
                <a:latin typeface="Microsoft Sans Serif"/>
                <a:cs typeface="Microsoft Sans Serif"/>
              </a:rPr>
              <a:t>4</a:t>
            </a:r>
            <a:endParaRPr sz="850">
              <a:latin typeface="Microsoft Sans Serif"/>
              <a:cs typeface="Microsoft Sans Serif"/>
            </a:endParaRPr>
          </a:p>
        </p:txBody>
      </p:sp>
      <p:sp>
        <p:nvSpPr>
          <p:cNvPr id="158" name="object 158"/>
          <p:cNvSpPr txBox="1"/>
          <p:nvPr/>
        </p:nvSpPr>
        <p:spPr>
          <a:xfrm>
            <a:off x="9319046" y="5459370"/>
            <a:ext cx="76944" cy="596265"/>
          </a:xfrm>
          <a:prstGeom prst="rect">
            <a:avLst/>
          </a:prstGeom>
        </p:spPr>
        <p:txBody>
          <a:bodyPr vert="vert270" wrap="square" lIns="0" tIns="17145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35"/>
              </a:spcBef>
            </a:pPr>
            <a:r>
              <a:rPr sz="500" spc="15" dirty="0">
                <a:latin typeface="Microsoft Sans Serif"/>
                <a:cs typeface="Microsoft Sans Serif"/>
              </a:rPr>
              <a:t>Tiempo</a:t>
            </a:r>
            <a:r>
              <a:rPr sz="500" spc="-35" dirty="0">
                <a:latin typeface="Microsoft Sans Serif"/>
                <a:cs typeface="Microsoft Sans Serif"/>
              </a:rPr>
              <a:t> </a:t>
            </a:r>
            <a:r>
              <a:rPr sz="500" spc="5" dirty="0">
                <a:latin typeface="Microsoft Sans Serif"/>
                <a:cs typeface="Microsoft Sans Serif"/>
              </a:rPr>
              <a:t>(segundos)</a:t>
            </a:r>
            <a:endParaRPr sz="500">
              <a:latin typeface="Microsoft Sans Serif"/>
              <a:cs typeface="Microsoft Sans Serif"/>
            </a:endParaRPr>
          </a:p>
        </p:txBody>
      </p:sp>
      <p:sp>
        <p:nvSpPr>
          <p:cNvPr id="159" name="object 159"/>
          <p:cNvSpPr txBox="1"/>
          <p:nvPr/>
        </p:nvSpPr>
        <p:spPr>
          <a:xfrm>
            <a:off x="9865955" y="1757555"/>
            <a:ext cx="76944" cy="596265"/>
          </a:xfrm>
          <a:prstGeom prst="rect">
            <a:avLst/>
          </a:prstGeom>
        </p:spPr>
        <p:txBody>
          <a:bodyPr vert="vert270" wrap="square" lIns="0" tIns="17145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35"/>
              </a:spcBef>
            </a:pPr>
            <a:r>
              <a:rPr sz="500" spc="15" dirty="0">
                <a:latin typeface="Microsoft Sans Serif"/>
                <a:cs typeface="Microsoft Sans Serif"/>
              </a:rPr>
              <a:t>Tiempo</a:t>
            </a:r>
            <a:r>
              <a:rPr sz="500" spc="-35" dirty="0">
                <a:latin typeface="Microsoft Sans Serif"/>
                <a:cs typeface="Microsoft Sans Serif"/>
              </a:rPr>
              <a:t> </a:t>
            </a:r>
            <a:r>
              <a:rPr sz="500" spc="5" dirty="0">
                <a:latin typeface="Microsoft Sans Serif"/>
                <a:cs typeface="Microsoft Sans Serif"/>
              </a:rPr>
              <a:t>(segundos)</a:t>
            </a:r>
            <a:endParaRPr sz="500">
              <a:latin typeface="Microsoft Sans Serif"/>
              <a:cs typeface="Microsoft Sans Serif"/>
            </a:endParaRPr>
          </a:p>
        </p:txBody>
      </p:sp>
    </p:spTree>
  </p:cSld>
  <p:clrMapOvr>
    <a:masterClrMapping/>
  </p:clrMapOvr>
</p:sld>
</file>

<file path=ppt/slides/slide65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/>
          <p:nvPr/>
        </p:nvSpPr>
        <p:spPr>
          <a:xfrm>
            <a:off x="1444422" y="9413748"/>
            <a:ext cx="15051933" cy="9525"/>
          </a:xfrm>
          <a:custGeom>
            <a:avLst/>
            <a:gdLst/>
            <a:ahLst/>
            <a:cxnLst/>
            <a:rect l="l" t="t" r="r" b="b"/>
            <a:pathLst>
              <a:path w="6543040" h="9525">
                <a:moveTo>
                  <a:pt x="6542531" y="9144"/>
                </a:moveTo>
                <a:lnTo>
                  <a:pt x="0" y="9144"/>
                </a:lnTo>
                <a:lnTo>
                  <a:pt x="0" y="0"/>
                </a:lnTo>
                <a:lnTo>
                  <a:pt x="6542531" y="0"/>
                </a:lnTo>
                <a:lnTo>
                  <a:pt x="6542531" y="9144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" name="object 3"/>
          <p:cNvSpPr txBox="1"/>
          <p:nvPr/>
        </p:nvSpPr>
        <p:spPr>
          <a:xfrm>
            <a:off x="1415188" y="349008"/>
            <a:ext cx="192824" cy="135935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sz="800" spc="10" dirty="0">
                <a:latin typeface="Microsoft Sans Serif"/>
                <a:cs typeface="Microsoft Sans Serif"/>
              </a:rPr>
              <a:t>4</a:t>
            </a:r>
            <a:endParaRPr sz="800">
              <a:latin typeface="Microsoft Sans Serif"/>
              <a:cs typeface="Microsoft Sans Serif"/>
            </a:endParaRPr>
          </a:p>
        </p:txBody>
      </p:sp>
      <p:sp>
        <p:nvSpPr>
          <p:cNvPr id="4" name="object 4"/>
          <p:cNvSpPr txBox="1"/>
          <p:nvPr/>
        </p:nvSpPr>
        <p:spPr>
          <a:xfrm>
            <a:off x="1415240" y="630676"/>
            <a:ext cx="7378427" cy="1737912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347980">
              <a:lnSpc>
                <a:spcPct val="100000"/>
              </a:lnSpc>
              <a:spcBef>
                <a:spcPts val="100"/>
              </a:spcBef>
            </a:pPr>
            <a:r>
              <a:rPr sz="850" spc="-5" dirty="0">
                <a:latin typeface="Microsoft Sans Serif"/>
                <a:cs typeface="Microsoft Sans Serif"/>
              </a:rPr>
              <a:t>VI.</a:t>
            </a:r>
            <a:r>
              <a:rPr sz="850" spc="-30" dirty="0">
                <a:latin typeface="Microsoft Sans Serif"/>
                <a:cs typeface="Microsoft Sans Serif"/>
              </a:rPr>
              <a:t> </a:t>
            </a:r>
            <a:r>
              <a:rPr sz="850" spc="-15" dirty="0">
                <a:latin typeface="Microsoft Sans Serif"/>
                <a:cs typeface="Microsoft Sans Serif"/>
              </a:rPr>
              <a:t>norte</a:t>
            </a:r>
            <a:r>
              <a:rPr sz="700" spc="-15" dirty="0">
                <a:latin typeface="Microsoft Sans Serif"/>
                <a:cs typeface="Microsoft Sans Serif"/>
              </a:rPr>
              <a:t>Egativo</a:t>
            </a:r>
            <a:r>
              <a:rPr sz="850" spc="-15" dirty="0">
                <a:latin typeface="Microsoft Sans Serif"/>
                <a:cs typeface="Microsoft Sans Serif"/>
              </a:rPr>
              <a:t>-S</a:t>
            </a:r>
            <a:r>
              <a:rPr sz="700" spc="-15" dirty="0">
                <a:latin typeface="Microsoft Sans Serif"/>
                <a:cs typeface="Microsoft Sans Serif"/>
              </a:rPr>
              <a:t>EQUENCIA</a:t>
            </a:r>
            <a:r>
              <a:rPr sz="850" spc="-15" dirty="0">
                <a:latin typeface="Microsoft Sans Serif"/>
                <a:cs typeface="Microsoft Sans Serif"/>
              </a:rPr>
              <a:t>PAG</a:t>
            </a:r>
            <a:r>
              <a:rPr sz="700" spc="-15" dirty="0">
                <a:latin typeface="Microsoft Sans Serif"/>
                <a:cs typeface="Microsoft Sans Serif"/>
              </a:rPr>
              <a:t>ROTECTIVO</a:t>
            </a:r>
            <a:r>
              <a:rPr sz="850" spc="-15" dirty="0">
                <a:latin typeface="Microsoft Sans Serif"/>
                <a:cs typeface="Microsoft Sans Serif"/>
              </a:rPr>
              <a:t>S</a:t>
            </a:r>
            <a:r>
              <a:rPr sz="700" spc="-15" dirty="0">
                <a:latin typeface="Microsoft Sans Serif"/>
                <a:cs typeface="Microsoft Sans Serif"/>
              </a:rPr>
              <a:t>QUEMAS</a:t>
            </a:r>
            <a:endParaRPr sz="700">
              <a:latin typeface="Microsoft Sans Serif"/>
              <a:cs typeface="Microsoft Sans Serif"/>
            </a:endParaRPr>
          </a:p>
          <a:p>
            <a:pPr marL="12700" marR="32384" indent="154940">
              <a:lnSpc>
                <a:spcPct val="133500"/>
              </a:lnSpc>
              <a:spcBef>
                <a:spcPts val="300"/>
              </a:spcBef>
            </a:pPr>
            <a:r>
              <a:rPr sz="750" spc="25" dirty="0">
                <a:latin typeface="Microsoft Sans Serif"/>
                <a:cs typeface="Microsoft Sans Serif"/>
              </a:rPr>
              <a:t>Generalmente </a:t>
            </a:r>
            <a:r>
              <a:rPr sz="750" spc="-5" dirty="0">
                <a:latin typeface="Microsoft Sans Serif"/>
                <a:cs typeface="Microsoft Sans Serif"/>
              </a:rPr>
              <a:t>se </a:t>
            </a:r>
            <a:r>
              <a:rPr sz="750" spc="35" dirty="0">
                <a:latin typeface="Microsoft Sans Serif"/>
                <a:cs typeface="Microsoft Sans Serif"/>
              </a:rPr>
              <a:t>proporcionan </a:t>
            </a:r>
            <a:r>
              <a:rPr sz="750" spc="15" dirty="0">
                <a:latin typeface="Microsoft Sans Serif"/>
                <a:cs typeface="Microsoft Sans Serif"/>
              </a:rPr>
              <a:t>relés </a:t>
            </a:r>
            <a:r>
              <a:rPr sz="750" spc="25" dirty="0">
                <a:latin typeface="Microsoft Sans Serif"/>
                <a:cs typeface="Microsoft Sans Serif"/>
              </a:rPr>
              <a:t>de </a:t>
            </a:r>
            <a:r>
              <a:rPr sz="750" spc="5" dirty="0">
                <a:latin typeface="Microsoft Sans Serif"/>
                <a:cs typeface="Microsoft Sans Serif"/>
              </a:rPr>
              <a:t>secuencia </a:t>
            </a:r>
            <a:r>
              <a:rPr sz="750" spc="20" dirty="0">
                <a:latin typeface="Microsoft Sans Serif"/>
                <a:cs typeface="Microsoft Sans Serif"/>
              </a:rPr>
              <a:t>negativa </a:t>
            </a:r>
            <a:r>
              <a:rPr sz="750" spc="25" dirty="0">
                <a:latin typeface="Microsoft Sans Serif"/>
                <a:cs typeface="Microsoft Sans Serif"/>
              </a:rPr>
              <a:t> </a:t>
            </a:r>
            <a:r>
              <a:rPr sz="750" spc="15" dirty="0">
                <a:latin typeface="Microsoft Sans Serif"/>
                <a:cs typeface="Microsoft Sans Serif"/>
              </a:rPr>
              <a:t>dedicados </a:t>
            </a:r>
            <a:r>
              <a:rPr sz="750" spc="25" dirty="0">
                <a:latin typeface="Microsoft Sans Serif"/>
                <a:cs typeface="Microsoft Sans Serif"/>
              </a:rPr>
              <a:t>para </a:t>
            </a:r>
            <a:r>
              <a:rPr sz="750" spc="10" dirty="0">
                <a:latin typeface="Microsoft Sans Serif"/>
                <a:cs typeface="Microsoft Sans Serif"/>
              </a:rPr>
              <a:t>la </a:t>
            </a:r>
            <a:r>
              <a:rPr sz="750" spc="25" dirty="0">
                <a:latin typeface="Microsoft Sans Serif"/>
                <a:cs typeface="Microsoft Sans Serif"/>
              </a:rPr>
              <a:t>protección </a:t>
            </a:r>
            <a:r>
              <a:rPr sz="750" spc="20" dirty="0">
                <a:latin typeface="Microsoft Sans Serif"/>
                <a:cs typeface="Microsoft Sans Serif"/>
              </a:rPr>
              <a:t>del </a:t>
            </a:r>
            <a:r>
              <a:rPr sz="750" spc="25" dirty="0">
                <a:latin typeface="Microsoft Sans Serif"/>
                <a:cs typeface="Microsoft Sans Serif"/>
              </a:rPr>
              <a:t>generador. </a:t>
            </a:r>
            <a:r>
              <a:rPr sz="750" spc="-20" dirty="0">
                <a:latin typeface="Microsoft Sans Serif"/>
                <a:cs typeface="Microsoft Sans Serif"/>
              </a:rPr>
              <a:t>En </a:t>
            </a:r>
            <a:r>
              <a:rPr sz="750" spc="20" dirty="0">
                <a:latin typeface="Microsoft Sans Serif"/>
                <a:cs typeface="Microsoft Sans Serif"/>
              </a:rPr>
              <a:t>general, </a:t>
            </a:r>
            <a:r>
              <a:rPr sz="750" spc="40" dirty="0">
                <a:latin typeface="Microsoft Sans Serif"/>
                <a:cs typeface="Microsoft Sans Serif"/>
              </a:rPr>
              <a:t>no </a:t>
            </a:r>
            <a:r>
              <a:rPr sz="750" spc="-5" dirty="0">
                <a:latin typeface="Microsoft Sans Serif"/>
                <a:cs typeface="Microsoft Sans Serif"/>
              </a:rPr>
              <a:t>se </a:t>
            </a:r>
            <a:r>
              <a:rPr sz="750" dirty="0">
                <a:latin typeface="Microsoft Sans Serif"/>
                <a:cs typeface="Microsoft Sans Serif"/>
              </a:rPr>
              <a:t> </a:t>
            </a:r>
            <a:r>
              <a:rPr sz="750" spc="30" dirty="0">
                <a:latin typeface="Microsoft Sans Serif"/>
                <a:cs typeface="Microsoft Sans Serif"/>
              </a:rPr>
              <a:t>proporciona retransmisión </a:t>
            </a:r>
            <a:r>
              <a:rPr sz="750" spc="25" dirty="0">
                <a:latin typeface="Microsoft Sans Serif"/>
                <a:cs typeface="Microsoft Sans Serif"/>
              </a:rPr>
              <a:t>de respaldo para </a:t>
            </a:r>
            <a:r>
              <a:rPr sz="750" spc="5" dirty="0">
                <a:latin typeface="Microsoft Sans Serif"/>
                <a:cs typeface="Microsoft Sans Serif"/>
              </a:rPr>
              <a:t>secuencia </a:t>
            </a:r>
            <a:r>
              <a:rPr sz="750" spc="20" dirty="0">
                <a:latin typeface="Microsoft Sans Serif"/>
                <a:cs typeface="Microsoft Sans Serif"/>
              </a:rPr>
              <a:t>negativa. </a:t>
            </a:r>
            <a:r>
              <a:rPr sz="750" spc="-15" dirty="0">
                <a:latin typeface="Microsoft Sans Serif"/>
                <a:cs typeface="Microsoft Sans Serif"/>
              </a:rPr>
              <a:t>La </a:t>
            </a:r>
            <a:r>
              <a:rPr sz="750" spc="-10" dirty="0">
                <a:latin typeface="Microsoft Sans Serif"/>
                <a:cs typeface="Microsoft Sans Serif"/>
              </a:rPr>
              <a:t> </a:t>
            </a:r>
            <a:r>
              <a:rPr sz="750" spc="25" dirty="0">
                <a:latin typeface="Microsoft Sans Serif"/>
                <a:cs typeface="Microsoft Sans Serif"/>
              </a:rPr>
              <a:t>protección </a:t>
            </a:r>
            <a:r>
              <a:rPr sz="750" spc="10" dirty="0">
                <a:latin typeface="Microsoft Sans Serif"/>
                <a:cs typeface="Microsoft Sans Serif"/>
              </a:rPr>
              <a:t>fase </a:t>
            </a:r>
            <a:r>
              <a:rPr sz="750" dirty="0">
                <a:latin typeface="Microsoft Sans Serif"/>
                <a:cs typeface="Microsoft Sans Serif"/>
              </a:rPr>
              <a:t>a </a:t>
            </a:r>
            <a:r>
              <a:rPr sz="750" spc="10" dirty="0">
                <a:latin typeface="Microsoft Sans Serif"/>
                <a:cs typeface="Microsoft Sans Serif"/>
              </a:rPr>
              <a:t>fase </a:t>
            </a:r>
            <a:r>
              <a:rPr sz="750" spc="5" dirty="0">
                <a:latin typeface="Microsoft Sans Serif"/>
                <a:cs typeface="Microsoft Sans Serif"/>
              </a:rPr>
              <a:t>y </a:t>
            </a:r>
            <a:r>
              <a:rPr sz="750" spc="10" dirty="0">
                <a:latin typeface="Microsoft Sans Serif"/>
                <a:cs typeface="Microsoft Sans Serif"/>
              </a:rPr>
              <a:t>fase </a:t>
            </a:r>
            <a:r>
              <a:rPr sz="750" dirty="0">
                <a:latin typeface="Microsoft Sans Serif"/>
                <a:cs typeface="Microsoft Sans Serif"/>
              </a:rPr>
              <a:t>a </a:t>
            </a:r>
            <a:r>
              <a:rPr sz="750" spc="35" dirty="0">
                <a:latin typeface="Microsoft Sans Serif"/>
                <a:cs typeface="Microsoft Sans Serif"/>
              </a:rPr>
              <a:t>tierra </a:t>
            </a:r>
            <a:r>
              <a:rPr sz="750" spc="30" dirty="0">
                <a:latin typeface="Microsoft Sans Serif"/>
                <a:cs typeface="Microsoft Sans Serif"/>
              </a:rPr>
              <a:t>proporciona </a:t>
            </a:r>
            <a:r>
              <a:rPr sz="750" spc="20" dirty="0">
                <a:latin typeface="Microsoft Sans Serif"/>
                <a:cs typeface="Microsoft Sans Serif"/>
              </a:rPr>
              <a:t>cierta </a:t>
            </a:r>
            <a:r>
              <a:rPr sz="750" spc="25" dirty="0">
                <a:latin typeface="Microsoft Sans Serif"/>
                <a:cs typeface="Microsoft Sans Serif"/>
              </a:rPr>
              <a:t>protección </a:t>
            </a:r>
            <a:r>
              <a:rPr sz="750" spc="30" dirty="0">
                <a:latin typeface="Microsoft Sans Serif"/>
                <a:cs typeface="Microsoft Sans Serif"/>
              </a:rPr>
              <a:t> limitada </a:t>
            </a:r>
            <a:r>
              <a:rPr sz="750" spc="25" dirty="0">
                <a:latin typeface="Microsoft Sans Serif"/>
                <a:cs typeface="Microsoft Sans Serif"/>
              </a:rPr>
              <a:t>para </a:t>
            </a:r>
            <a:r>
              <a:rPr sz="750" spc="15" dirty="0">
                <a:latin typeface="Microsoft Sans Serif"/>
                <a:cs typeface="Microsoft Sans Serif"/>
              </a:rPr>
              <a:t>condiciones </a:t>
            </a:r>
            <a:r>
              <a:rPr sz="750" spc="25" dirty="0">
                <a:latin typeface="Microsoft Sans Serif"/>
                <a:cs typeface="Microsoft Sans Serif"/>
              </a:rPr>
              <a:t>de </a:t>
            </a:r>
            <a:r>
              <a:rPr sz="750" spc="15" dirty="0">
                <a:latin typeface="Microsoft Sans Serif"/>
                <a:cs typeface="Microsoft Sans Serif"/>
              </a:rPr>
              <a:t>falla. </a:t>
            </a:r>
            <a:r>
              <a:rPr sz="750" spc="5" dirty="0">
                <a:latin typeface="Microsoft Sans Serif"/>
                <a:cs typeface="Microsoft Sans Serif"/>
              </a:rPr>
              <a:t>Para </a:t>
            </a:r>
            <a:r>
              <a:rPr sz="750" spc="25" dirty="0">
                <a:latin typeface="Microsoft Sans Serif"/>
                <a:cs typeface="Microsoft Sans Serif"/>
              </a:rPr>
              <a:t>protección de </a:t>
            </a:r>
            <a:r>
              <a:rPr sz="750" spc="30" dirty="0">
                <a:latin typeface="Microsoft Sans Serif"/>
                <a:cs typeface="Microsoft Sans Serif"/>
              </a:rPr>
              <a:t>conductor </a:t>
            </a:r>
            <a:r>
              <a:rPr sz="750" spc="35" dirty="0">
                <a:latin typeface="Microsoft Sans Serif"/>
                <a:cs typeface="Microsoft Sans Serif"/>
              </a:rPr>
              <a:t> </a:t>
            </a:r>
            <a:r>
              <a:rPr sz="750" spc="30" dirty="0">
                <a:latin typeface="Microsoft Sans Serif"/>
                <a:cs typeface="Microsoft Sans Serif"/>
              </a:rPr>
              <a:t>abierto </a:t>
            </a:r>
            <a:r>
              <a:rPr sz="750" spc="35" dirty="0">
                <a:latin typeface="Microsoft Sans Serif"/>
                <a:cs typeface="Microsoft Sans Serif"/>
              </a:rPr>
              <a:t>o </a:t>
            </a:r>
            <a:r>
              <a:rPr sz="750" spc="25" dirty="0">
                <a:latin typeface="Microsoft Sans Serif"/>
                <a:cs typeface="Microsoft Sans Serif"/>
              </a:rPr>
              <a:t>desequilibrio de </a:t>
            </a:r>
            <a:r>
              <a:rPr sz="750" spc="20" dirty="0">
                <a:latin typeface="Microsoft Sans Serif"/>
                <a:cs typeface="Microsoft Sans Serif"/>
              </a:rPr>
              <a:t>impedancia, </a:t>
            </a:r>
            <a:r>
              <a:rPr sz="750" spc="10" dirty="0">
                <a:latin typeface="Microsoft Sans Serif"/>
                <a:cs typeface="Microsoft Sans Serif"/>
              </a:rPr>
              <a:t>el </a:t>
            </a:r>
            <a:r>
              <a:rPr sz="750" spc="20" dirty="0">
                <a:latin typeface="Microsoft Sans Serif"/>
                <a:cs typeface="Microsoft Sans Serif"/>
              </a:rPr>
              <a:t>relé </a:t>
            </a:r>
            <a:r>
              <a:rPr sz="750" spc="25" dirty="0">
                <a:latin typeface="Microsoft Sans Serif"/>
                <a:cs typeface="Microsoft Sans Serif"/>
              </a:rPr>
              <a:t>de </a:t>
            </a:r>
            <a:r>
              <a:rPr sz="750" spc="5" dirty="0">
                <a:latin typeface="Microsoft Sans Serif"/>
                <a:cs typeface="Microsoft Sans Serif"/>
              </a:rPr>
              <a:t>secuencia </a:t>
            </a:r>
            <a:r>
              <a:rPr sz="750" spc="20" dirty="0">
                <a:latin typeface="Microsoft Sans Serif"/>
                <a:cs typeface="Microsoft Sans Serif"/>
              </a:rPr>
              <a:t>negativa </a:t>
            </a:r>
            <a:r>
              <a:rPr sz="750" spc="25" dirty="0">
                <a:latin typeface="Microsoft Sans Serif"/>
                <a:cs typeface="Microsoft Sans Serif"/>
              </a:rPr>
              <a:t> </a:t>
            </a:r>
            <a:r>
              <a:rPr sz="750" spc="10" dirty="0">
                <a:latin typeface="Microsoft Sans Serif"/>
                <a:cs typeface="Microsoft Sans Serif"/>
              </a:rPr>
              <a:t>suele </a:t>
            </a:r>
            <a:r>
              <a:rPr sz="750" spc="15" dirty="0">
                <a:latin typeface="Microsoft Sans Serif"/>
                <a:cs typeface="Microsoft Sans Serif"/>
              </a:rPr>
              <a:t>ser </a:t>
            </a:r>
            <a:r>
              <a:rPr sz="750" spc="10" dirty="0">
                <a:latin typeface="Microsoft Sans Serif"/>
                <a:cs typeface="Microsoft Sans Serif"/>
              </a:rPr>
              <a:t>la </a:t>
            </a:r>
            <a:r>
              <a:rPr sz="750" spc="20" dirty="0">
                <a:latin typeface="Microsoft Sans Serif"/>
                <a:cs typeface="Microsoft Sans Serif"/>
              </a:rPr>
              <a:t>única </a:t>
            </a:r>
            <a:r>
              <a:rPr sz="750" spc="25" dirty="0">
                <a:latin typeface="Microsoft Sans Serif"/>
                <a:cs typeface="Microsoft Sans Serif"/>
              </a:rPr>
              <a:t>protección. </a:t>
            </a:r>
            <a:r>
              <a:rPr sz="750" spc="-15" dirty="0">
                <a:latin typeface="Microsoft Sans Serif"/>
                <a:cs typeface="Microsoft Sans Serif"/>
              </a:rPr>
              <a:t>La </a:t>
            </a:r>
            <a:r>
              <a:rPr sz="750" spc="40" dirty="0">
                <a:latin typeface="Microsoft Sans Serif"/>
                <a:cs typeface="Microsoft Sans Serif"/>
              </a:rPr>
              <a:t>magnitud </a:t>
            </a:r>
            <a:r>
              <a:rPr sz="750" spc="25" dirty="0">
                <a:latin typeface="Microsoft Sans Serif"/>
                <a:cs typeface="Microsoft Sans Serif"/>
              </a:rPr>
              <a:t>de </a:t>
            </a:r>
            <a:r>
              <a:rPr sz="750" dirty="0">
                <a:latin typeface="Microsoft Sans Serif"/>
                <a:cs typeface="Microsoft Sans Serif"/>
              </a:rPr>
              <a:t>las </a:t>
            </a:r>
            <a:r>
              <a:rPr sz="750" spc="25" dirty="0">
                <a:latin typeface="Microsoft Sans Serif"/>
                <a:cs typeface="Microsoft Sans Serif"/>
              </a:rPr>
              <a:t>corrientes de </a:t>
            </a:r>
            <a:r>
              <a:rPr sz="750" spc="30" dirty="0">
                <a:latin typeface="Microsoft Sans Serif"/>
                <a:cs typeface="Microsoft Sans Serif"/>
              </a:rPr>
              <a:t> </a:t>
            </a:r>
            <a:r>
              <a:rPr sz="750" spc="5" dirty="0">
                <a:latin typeface="Microsoft Sans Serif"/>
                <a:cs typeface="Microsoft Sans Serif"/>
              </a:rPr>
              <a:t>secuencia </a:t>
            </a:r>
            <a:r>
              <a:rPr sz="750" spc="20" dirty="0">
                <a:latin typeface="Microsoft Sans Serif"/>
                <a:cs typeface="Microsoft Sans Serif"/>
              </a:rPr>
              <a:t>negativa</a:t>
            </a:r>
            <a:r>
              <a:rPr sz="750" spc="5" dirty="0">
                <a:latin typeface="Microsoft Sans Serif"/>
                <a:cs typeface="Microsoft Sans Serif"/>
              </a:rPr>
              <a:t> </a:t>
            </a:r>
            <a:r>
              <a:rPr sz="750" spc="10" dirty="0">
                <a:latin typeface="Microsoft Sans Serif"/>
                <a:cs typeface="Microsoft Sans Serif"/>
              </a:rPr>
              <a:t>creadas</a:t>
            </a:r>
            <a:r>
              <a:rPr sz="750" spc="5" dirty="0">
                <a:latin typeface="Microsoft Sans Serif"/>
                <a:cs typeface="Microsoft Sans Serif"/>
              </a:rPr>
              <a:t> </a:t>
            </a:r>
            <a:r>
              <a:rPr sz="750" spc="45" dirty="0">
                <a:latin typeface="Microsoft Sans Serif"/>
                <a:cs typeface="Microsoft Sans Serif"/>
              </a:rPr>
              <a:t>por</a:t>
            </a:r>
            <a:r>
              <a:rPr sz="750" spc="5" dirty="0">
                <a:latin typeface="Microsoft Sans Serif"/>
                <a:cs typeface="Microsoft Sans Serif"/>
              </a:rPr>
              <a:t> </a:t>
            </a:r>
            <a:r>
              <a:rPr sz="750" spc="15" dirty="0">
                <a:latin typeface="Microsoft Sans Serif"/>
                <a:cs typeface="Microsoft Sans Serif"/>
              </a:rPr>
              <a:t>condiciones</a:t>
            </a:r>
            <a:r>
              <a:rPr sz="750" spc="5" dirty="0">
                <a:latin typeface="Microsoft Sans Serif"/>
                <a:cs typeface="Microsoft Sans Serif"/>
              </a:rPr>
              <a:t> </a:t>
            </a:r>
            <a:r>
              <a:rPr sz="750" spc="25" dirty="0">
                <a:latin typeface="Microsoft Sans Serif"/>
                <a:cs typeface="Microsoft Sans Serif"/>
              </a:rPr>
              <a:t>de</a:t>
            </a:r>
            <a:r>
              <a:rPr sz="750" spc="5" dirty="0">
                <a:latin typeface="Microsoft Sans Serif"/>
                <a:cs typeface="Microsoft Sans Serif"/>
              </a:rPr>
              <a:t> </a:t>
            </a:r>
            <a:r>
              <a:rPr sz="750" spc="25" dirty="0">
                <a:latin typeface="Microsoft Sans Serif"/>
                <a:cs typeface="Microsoft Sans Serif"/>
              </a:rPr>
              <a:t>conductores</a:t>
            </a:r>
            <a:r>
              <a:rPr sz="750" spc="5" dirty="0">
                <a:latin typeface="Microsoft Sans Serif"/>
                <a:cs typeface="Microsoft Sans Serif"/>
              </a:rPr>
              <a:t> </a:t>
            </a:r>
            <a:r>
              <a:rPr sz="750" spc="25" dirty="0">
                <a:latin typeface="Microsoft Sans Serif"/>
                <a:cs typeface="Microsoft Sans Serif"/>
              </a:rPr>
              <a:t>abiertos</a:t>
            </a:r>
            <a:r>
              <a:rPr sz="750" spc="5" dirty="0">
                <a:latin typeface="Microsoft Sans Serif"/>
                <a:cs typeface="Microsoft Sans Serif"/>
              </a:rPr>
              <a:t> y </a:t>
            </a:r>
            <a:r>
              <a:rPr sz="750" spc="-185" dirty="0">
                <a:latin typeface="Microsoft Sans Serif"/>
                <a:cs typeface="Microsoft Sans Serif"/>
              </a:rPr>
              <a:t> </a:t>
            </a:r>
            <a:r>
              <a:rPr sz="750" spc="10" dirty="0">
                <a:latin typeface="Microsoft Sans Serif"/>
                <a:cs typeface="Microsoft Sans Serif"/>
              </a:rPr>
              <a:t>fallas </a:t>
            </a:r>
            <a:r>
              <a:rPr sz="750" spc="25" dirty="0">
                <a:latin typeface="Microsoft Sans Serif"/>
                <a:cs typeface="Microsoft Sans Serif"/>
              </a:rPr>
              <a:t>de </a:t>
            </a:r>
            <a:r>
              <a:rPr sz="750" spc="15" dirty="0">
                <a:latin typeface="Microsoft Sans Serif"/>
                <a:cs typeface="Microsoft Sans Serif"/>
              </a:rPr>
              <a:t>baja </a:t>
            </a:r>
            <a:r>
              <a:rPr sz="750" spc="40" dirty="0">
                <a:latin typeface="Microsoft Sans Serif"/>
                <a:cs typeface="Microsoft Sans Serif"/>
              </a:rPr>
              <a:t>magnitud </a:t>
            </a:r>
            <a:r>
              <a:rPr sz="750" spc="20" dirty="0">
                <a:latin typeface="Microsoft Sans Serif"/>
                <a:cs typeface="Microsoft Sans Serif"/>
              </a:rPr>
              <a:t>combinadas con </a:t>
            </a:r>
            <a:r>
              <a:rPr sz="750" dirty="0">
                <a:latin typeface="Microsoft Sans Serif"/>
                <a:cs typeface="Microsoft Sans Serif"/>
              </a:rPr>
              <a:t>las </a:t>
            </a:r>
            <a:r>
              <a:rPr sz="750" spc="10" dirty="0">
                <a:latin typeface="Microsoft Sans Serif"/>
                <a:cs typeface="Microsoft Sans Serif"/>
              </a:rPr>
              <a:t>clasificaciones </a:t>
            </a:r>
            <a:r>
              <a:rPr sz="750" spc="25" dirty="0">
                <a:latin typeface="Microsoft Sans Serif"/>
                <a:cs typeface="Microsoft Sans Serif"/>
              </a:rPr>
              <a:t>de </a:t>
            </a:r>
            <a:r>
              <a:rPr sz="750" spc="30" dirty="0">
                <a:latin typeface="Microsoft Sans Serif"/>
                <a:cs typeface="Microsoft Sans Serif"/>
              </a:rPr>
              <a:t> </a:t>
            </a:r>
            <a:r>
              <a:rPr sz="750" spc="5" dirty="0">
                <a:latin typeface="Microsoft Sans Serif"/>
                <a:cs typeface="Microsoft Sans Serif"/>
              </a:rPr>
              <a:t>secuencia</a:t>
            </a:r>
            <a:r>
              <a:rPr sz="750" dirty="0">
                <a:latin typeface="Microsoft Sans Serif"/>
                <a:cs typeface="Microsoft Sans Serif"/>
              </a:rPr>
              <a:t> </a:t>
            </a:r>
            <a:r>
              <a:rPr sz="750" spc="20" dirty="0">
                <a:latin typeface="Microsoft Sans Serif"/>
                <a:cs typeface="Microsoft Sans Serif"/>
              </a:rPr>
              <a:t>negativa</a:t>
            </a:r>
            <a:r>
              <a:rPr sz="750" dirty="0">
                <a:latin typeface="Microsoft Sans Serif"/>
                <a:cs typeface="Microsoft Sans Serif"/>
              </a:rPr>
              <a:t> </a:t>
            </a:r>
            <a:r>
              <a:rPr sz="750" spc="30" dirty="0">
                <a:latin typeface="Microsoft Sans Serif"/>
                <a:cs typeface="Microsoft Sans Serif"/>
              </a:rPr>
              <a:t>continua</a:t>
            </a:r>
            <a:r>
              <a:rPr sz="750" spc="5" dirty="0">
                <a:latin typeface="Microsoft Sans Serif"/>
                <a:cs typeface="Microsoft Sans Serif"/>
              </a:rPr>
              <a:t> </a:t>
            </a:r>
            <a:r>
              <a:rPr sz="750" spc="20" dirty="0">
                <a:latin typeface="Microsoft Sans Serif"/>
                <a:cs typeface="Microsoft Sans Serif"/>
              </a:rPr>
              <a:t>del</a:t>
            </a:r>
            <a:r>
              <a:rPr sz="750" dirty="0">
                <a:latin typeface="Microsoft Sans Serif"/>
                <a:cs typeface="Microsoft Sans Serif"/>
              </a:rPr>
              <a:t> </a:t>
            </a:r>
            <a:r>
              <a:rPr sz="750" spc="30" dirty="0">
                <a:latin typeface="Microsoft Sans Serif"/>
                <a:cs typeface="Microsoft Sans Serif"/>
              </a:rPr>
              <a:t>generador</a:t>
            </a:r>
            <a:r>
              <a:rPr sz="750" spc="5" dirty="0">
                <a:latin typeface="Microsoft Sans Serif"/>
                <a:cs typeface="Microsoft Sans Serif"/>
              </a:rPr>
              <a:t> </a:t>
            </a:r>
            <a:r>
              <a:rPr sz="750" spc="35" dirty="0">
                <a:latin typeface="Microsoft Sans Serif"/>
                <a:cs typeface="Microsoft Sans Serif"/>
              </a:rPr>
              <a:t>impiden</a:t>
            </a:r>
            <a:r>
              <a:rPr sz="750" dirty="0">
                <a:latin typeface="Microsoft Sans Serif"/>
                <a:cs typeface="Microsoft Sans Serif"/>
              </a:rPr>
              <a:t> </a:t>
            </a:r>
            <a:r>
              <a:rPr sz="750" spc="30" dirty="0">
                <a:latin typeface="Microsoft Sans Serif"/>
                <a:cs typeface="Microsoft Sans Serif"/>
              </a:rPr>
              <a:t>que</a:t>
            </a:r>
            <a:r>
              <a:rPr sz="750" dirty="0">
                <a:latin typeface="Microsoft Sans Serif"/>
                <a:cs typeface="Microsoft Sans Serif"/>
              </a:rPr>
              <a:t> </a:t>
            </a:r>
            <a:r>
              <a:rPr sz="750" spc="35" dirty="0">
                <a:latin typeface="Microsoft Sans Serif"/>
                <a:cs typeface="Microsoft Sans Serif"/>
              </a:rPr>
              <a:t>otros</a:t>
            </a:r>
            <a:r>
              <a:rPr sz="750" spc="5" dirty="0">
                <a:latin typeface="Microsoft Sans Serif"/>
                <a:cs typeface="Microsoft Sans Serif"/>
              </a:rPr>
              <a:t> </a:t>
            </a:r>
            <a:r>
              <a:rPr sz="750" spc="15" dirty="0">
                <a:latin typeface="Microsoft Sans Serif"/>
                <a:cs typeface="Microsoft Sans Serif"/>
              </a:rPr>
              <a:t>relés</a:t>
            </a:r>
            <a:r>
              <a:rPr sz="750" dirty="0">
                <a:latin typeface="Microsoft Sans Serif"/>
                <a:cs typeface="Microsoft Sans Serif"/>
              </a:rPr>
              <a:t> </a:t>
            </a:r>
            <a:r>
              <a:rPr sz="750" spc="25" dirty="0">
                <a:latin typeface="Microsoft Sans Serif"/>
                <a:cs typeface="Microsoft Sans Serif"/>
              </a:rPr>
              <a:t>de </a:t>
            </a:r>
            <a:r>
              <a:rPr sz="750" spc="-185" dirty="0">
                <a:latin typeface="Microsoft Sans Serif"/>
                <a:cs typeface="Microsoft Sans Serif"/>
              </a:rPr>
              <a:t> </a:t>
            </a:r>
            <a:r>
              <a:rPr sz="750" spc="20" dirty="0">
                <a:latin typeface="Microsoft Sans Serif"/>
                <a:cs typeface="Microsoft Sans Serif"/>
              </a:rPr>
              <a:t>falla</a:t>
            </a:r>
            <a:r>
              <a:rPr sz="750" spc="-5" dirty="0">
                <a:latin typeface="Microsoft Sans Serif"/>
                <a:cs typeface="Microsoft Sans Serif"/>
              </a:rPr>
              <a:t> </a:t>
            </a:r>
            <a:r>
              <a:rPr sz="750" spc="35" dirty="0">
                <a:latin typeface="Microsoft Sans Serif"/>
                <a:cs typeface="Microsoft Sans Serif"/>
              </a:rPr>
              <a:t>proporcionen</a:t>
            </a:r>
            <a:r>
              <a:rPr sz="750" spc="-5" dirty="0">
                <a:latin typeface="Microsoft Sans Serif"/>
                <a:cs typeface="Microsoft Sans Serif"/>
              </a:rPr>
              <a:t> </a:t>
            </a:r>
            <a:r>
              <a:rPr sz="750" spc="25" dirty="0">
                <a:latin typeface="Microsoft Sans Serif"/>
                <a:cs typeface="Microsoft Sans Serif"/>
              </a:rPr>
              <a:t>protección</a:t>
            </a:r>
            <a:r>
              <a:rPr sz="750" spc="-5" dirty="0">
                <a:latin typeface="Microsoft Sans Serif"/>
                <a:cs typeface="Microsoft Sans Serif"/>
              </a:rPr>
              <a:t> </a:t>
            </a:r>
            <a:r>
              <a:rPr sz="750" spc="25" dirty="0">
                <a:latin typeface="Microsoft Sans Serif"/>
                <a:cs typeface="Microsoft Sans Serif"/>
              </a:rPr>
              <a:t>completa</a:t>
            </a:r>
            <a:r>
              <a:rPr sz="750" spc="-5" dirty="0">
                <a:latin typeface="Microsoft Sans Serif"/>
                <a:cs typeface="Microsoft Sans Serif"/>
              </a:rPr>
              <a:t> </a:t>
            </a:r>
            <a:r>
              <a:rPr sz="750" spc="25" dirty="0">
                <a:latin typeface="Microsoft Sans Serif"/>
                <a:cs typeface="Microsoft Sans Serif"/>
              </a:rPr>
              <a:t>de</a:t>
            </a:r>
            <a:r>
              <a:rPr sz="750" dirty="0">
                <a:latin typeface="Microsoft Sans Serif"/>
                <a:cs typeface="Microsoft Sans Serif"/>
              </a:rPr>
              <a:t> </a:t>
            </a:r>
            <a:r>
              <a:rPr sz="750" spc="5" dirty="0">
                <a:latin typeface="Microsoft Sans Serif"/>
                <a:cs typeface="Microsoft Sans Serif"/>
              </a:rPr>
              <a:t>secuencia</a:t>
            </a:r>
            <a:r>
              <a:rPr sz="750" spc="-5" dirty="0">
                <a:latin typeface="Microsoft Sans Serif"/>
                <a:cs typeface="Microsoft Sans Serif"/>
              </a:rPr>
              <a:t> </a:t>
            </a:r>
            <a:r>
              <a:rPr sz="750" spc="20" dirty="0">
                <a:latin typeface="Microsoft Sans Serif"/>
                <a:cs typeface="Microsoft Sans Serif"/>
              </a:rPr>
              <a:t>negativa.</a:t>
            </a:r>
            <a:endParaRPr sz="750">
              <a:latin typeface="Microsoft Sans Serif"/>
              <a:cs typeface="Microsoft Sans Serif"/>
            </a:endParaRPr>
          </a:p>
          <a:p>
            <a:pPr marL="12700" marR="76835" indent="154940">
              <a:lnSpc>
                <a:spcPct val="142900"/>
              </a:lnSpc>
              <a:spcBef>
                <a:spcPts val="5"/>
              </a:spcBef>
            </a:pPr>
            <a:r>
              <a:rPr sz="700" dirty="0">
                <a:latin typeface="Microsoft Sans Serif"/>
                <a:cs typeface="Microsoft Sans Serif"/>
              </a:rPr>
              <a:t>Para </a:t>
            </a:r>
            <a:r>
              <a:rPr sz="700" spc="10" dirty="0">
                <a:latin typeface="Microsoft Sans Serif"/>
                <a:cs typeface="Microsoft Sans Serif"/>
              </a:rPr>
              <a:t>relés </a:t>
            </a:r>
            <a:r>
              <a:rPr sz="700" spc="15" dirty="0">
                <a:latin typeface="Microsoft Sans Serif"/>
                <a:cs typeface="Microsoft Sans Serif"/>
              </a:rPr>
              <a:t>electromecánicos, </a:t>
            </a:r>
            <a:r>
              <a:rPr sz="700" spc="10" dirty="0">
                <a:latin typeface="Microsoft Sans Serif"/>
                <a:cs typeface="Microsoft Sans Serif"/>
              </a:rPr>
              <a:t>el </a:t>
            </a:r>
            <a:r>
              <a:rPr sz="700" spc="30" dirty="0">
                <a:latin typeface="Microsoft Sans Serif"/>
                <a:cs typeface="Microsoft Sans Serif"/>
              </a:rPr>
              <a:t>arranque </a:t>
            </a:r>
            <a:r>
              <a:rPr sz="700" spc="40" dirty="0">
                <a:latin typeface="Microsoft Sans Serif"/>
                <a:cs typeface="Microsoft Sans Serif"/>
              </a:rPr>
              <a:t>mínimo </a:t>
            </a:r>
            <a:r>
              <a:rPr sz="700" spc="20" dirty="0">
                <a:latin typeface="Microsoft Sans Serif"/>
                <a:cs typeface="Microsoft Sans Serif"/>
              </a:rPr>
              <a:t>de </a:t>
            </a:r>
            <a:r>
              <a:rPr sz="700" spc="25" dirty="0">
                <a:latin typeface="Microsoft Sans Serif"/>
                <a:cs typeface="Microsoft Sans Serif"/>
              </a:rPr>
              <a:t>corriente </a:t>
            </a:r>
            <a:r>
              <a:rPr sz="700" spc="20" dirty="0">
                <a:latin typeface="Microsoft Sans Serif"/>
                <a:cs typeface="Microsoft Sans Serif"/>
              </a:rPr>
              <a:t>de </a:t>
            </a:r>
            <a:r>
              <a:rPr sz="700" spc="25" dirty="0">
                <a:latin typeface="Microsoft Sans Serif"/>
                <a:cs typeface="Microsoft Sans Serif"/>
              </a:rPr>
              <a:t> </a:t>
            </a:r>
            <a:r>
              <a:rPr sz="700" spc="5" dirty="0">
                <a:latin typeface="Microsoft Sans Serif"/>
                <a:cs typeface="Microsoft Sans Serif"/>
              </a:rPr>
              <a:t>secuencia </a:t>
            </a:r>
            <a:r>
              <a:rPr sz="700" spc="20" dirty="0">
                <a:latin typeface="Microsoft Sans Serif"/>
                <a:cs typeface="Microsoft Sans Serif"/>
              </a:rPr>
              <a:t>negativa</a:t>
            </a:r>
            <a:r>
              <a:rPr sz="700" spc="5" dirty="0">
                <a:latin typeface="Microsoft Sans Serif"/>
                <a:cs typeface="Microsoft Sans Serif"/>
              </a:rPr>
              <a:t> </a:t>
            </a:r>
            <a:r>
              <a:rPr sz="700" spc="15" dirty="0">
                <a:latin typeface="Microsoft Sans Serif"/>
                <a:cs typeface="Microsoft Sans Serif"/>
              </a:rPr>
              <a:t>sólo</a:t>
            </a:r>
            <a:r>
              <a:rPr sz="700" spc="5" dirty="0">
                <a:latin typeface="Microsoft Sans Serif"/>
                <a:cs typeface="Microsoft Sans Serif"/>
              </a:rPr>
              <a:t> </a:t>
            </a:r>
            <a:r>
              <a:rPr sz="700" spc="25" dirty="0">
                <a:latin typeface="Microsoft Sans Serif"/>
                <a:cs typeface="Microsoft Sans Serif"/>
              </a:rPr>
              <a:t>puede</a:t>
            </a:r>
            <a:r>
              <a:rPr sz="700" spc="10" dirty="0">
                <a:latin typeface="Microsoft Sans Serif"/>
                <a:cs typeface="Microsoft Sans Serif"/>
              </a:rPr>
              <a:t> establecerse</a:t>
            </a:r>
            <a:r>
              <a:rPr sz="700" spc="5" dirty="0">
                <a:latin typeface="Microsoft Sans Serif"/>
                <a:cs typeface="Microsoft Sans Serif"/>
              </a:rPr>
              <a:t> </a:t>
            </a:r>
            <a:r>
              <a:rPr sz="700" spc="25" dirty="0">
                <a:latin typeface="Microsoft Sans Serif"/>
                <a:cs typeface="Microsoft Sans Serif"/>
              </a:rPr>
              <a:t>alrededor</a:t>
            </a:r>
            <a:r>
              <a:rPr sz="700" spc="5" dirty="0">
                <a:latin typeface="Microsoft Sans Serif"/>
                <a:cs typeface="Microsoft Sans Serif"/>
              </a:rPr>
              <a:t> </a:t>
            </a:r>
            <a:r>
              <a:rPr sz="700" spc="20" dirty="0">
                <a:latin typeface="Microsoft Sans Serif"/>
                <a:cs typeface="Microsoft Sans Serif"/>
              </a:rPr>
              <a:t>del</a:t>
            </a:r>
            <a:r>
              <a:rPr sz="700" spc="5" dirty="0">
                <a:latin typeface="Microsoft Sans Serif"/>
                <a:cs typeface="Microsoft Sans Serif"/>
              </a:rPr>
              <a:t> </a:t>
            </a:r>
            <a:r>
              <a:rPr sz="700" spc="10" dirty="0">
                <a:latin typeface="Microsoft Sans Serif"/>
                <a:cs typeface="Microsoft Sans Serif"/>
              </a:rPr>
              <a:t>60 </a:t>
            </a:r>
            <a:r>
              <a:rPr sz="700" spc="40" dirty="0">
                <a:latin typeface="Microsoft Sans Serif"/>
                <a:cs typeface="Microsoft Sans Serif"/>
              </a:rPr>
              <a:t>por</a:t>
            </a:r>
            <a:r>
              <a:rPr sz="700" spc="5" dirty="0">
                <a:latin typeface="Microsoft Sans Serif"/>
                <a:cs typeface="Microsoft Sans Serif"/>
              </a:rPr>
              <a:t> </a:t>
            </a:r>
            <a:r>
              <a:rPr sz="700" spc="20" dirty="0">
                <a:latin typeface="Microsoft Sans Serif"/>
                <a:cs typeface="Microsoft Sans Serif"/>
              </a:rPr>
              <a:t>ciento</a:t>
            </a:r>
            <a:r>
              <a:rPr sz="700" spc="5" dirty="0">
                <a:latin typeface="Microsoft Sans Serif"/>
                <a:cs typeface="Microsoft Sans Serif"/>
              </a:rPr>
              <a:t> </a:t>
            </a:r>
            <a:r>
              <a:rPr sz="700" spc="20" dirty="0">
                <a:latin typeface="Microsoft Sans Serif"/>
                <a:cs typeface="Microsoft Sans Serif"/>
              </a:rPr>
              <a:t>de </a:t>
            </a:r>
            <a:r>
              <a:rPr sz="700" spc="-170" dirty="0">
                <a:latin typeface="Microsoft Sans Serif"/>
                <a:cs typeface="Microsoft Sans Serif"/>
              </a:rPr>
              <a:t> </a:t>
            </a:r>
            <a:r>
              <a:rPr sz="700" spc="10" dirty="0">
                <a:latin typeface="Microsoft Sans Serif"/>
                <a:cs typeface="Microsoft Sans Serif"/>
              </a:rPr>
              <a:t>la </a:t>
            </a:r>
            <a:r>
              <a:rPr sz="700" spc="25" dirty="0">
                <a:latin typeface="Microsoft Sans Serif"/>
                <a:cs typeface="Microsoft Sans Serif"/>
              </a:rPr>
              <a:t>corriente nominal. </a:t>
            </a:r>
            <a:r>
              <a:rPr sz="700" dirty="0">
                <a:latin typeface="Microsoft Sans Serif"/>
                <a:cs typeface="Microsoft Sans Serif"/>
              </a:rPr>
              <a:t>Esto </a:t>
            </a:r>
            <a:r>
              <a:rPr sz="700" spc="30" dirty="0">
                <a:latin typeface="Microsoft Sans Serif"/>
                <a:cs typeface="Microsoft Sans Serif"/>
              </a:rPr>
              <a:t>proporciona </a:t>
            </a:r>
            <a:r>
              <a:rPr sz="700" spc="15" dirty="0">
                <a:latin typeface="Microsoft Sans Serif"/>
                <a:cs typeface="Microsoft Sans Serif"/>
              </a:rPr>
              <a:t>sólo </a:t>
            </a:r>
            <a:r>
              <a:rPr sz="700" spc="30" dirty="0">
                <a:latin typeface="Microsoft Sans Serif"/>
                <a:cs typeface="Microsoft Sans Serif"/>
              </a:rPr>
              <a:t>una </a:t>
            </a:r>
            <a:r>
              <a:rPr sz="700" spc="25" dirty="0">
                <a:latin typeface="Microsoft Sans Serif"/>
                <a:cs typeface="Microsoft Sans Serif"/>
              </a:rPr>
              <a:t>protección </a:t>
            </a:r>
            <a:r>
              <a:rPr sz="700" spc="30" dirty="0">
                <a:latin typeface="Microsoft Sans Serif"/>
                <a:cs typeface="Microsoft Sans Serif"/>
              </a:rPr>
              <a:t>limitada </a:t>
            </a:r>
            <a:r>
              <a:rPr sz="700" spc="25" dirty="0">
                <a:latin typeface="Microsoft Sans Serif"/>
                <a:cs typeface="Microsoft Sans Serif"/>
              </a:rPr>
              <a:t>para </a:t>
            </a:r>
            <a:r>
              <a:rPr sz="700" spc="30" dirty="0">
                <a:latin typeface="Microsoft Sans Serif"/>
                <a:cs typeface="Microsoft Sans Serif"/>
              </a:rPr>
              <a:t> </a:t>
            </a:r>
            <a:r>
              <a:rPr sz="700" spc="15" dirty="0">
                <a:latin typeface="Microsoft Sans Serif"/>
                <a:cs typeface="Microsoft Sans Serif"/>
              </a:rPr>
              <a:t>condiciones </a:t>
            </a:r>
            <a:r>
              <a:rPr sz="700" spc="20" dirty="0">
                <a:latin typeface="Microsoft Sans Serif"/>
                <a:cs typeface="Microsoft Sans Serif"/>
              </a:rPr>
              <a:t>de </a:t>
            </a:r>
            <a:r>
              <a:rPr sz="700" spc="25" dirty="0">
                <a:latin typeface="Microsoft Sans Serif"/>
                <a:cs typeface="Microsoft Sans Serif"/>
              </a:rPr>
              <a:t>desequilibrio </a:t>
            </a:r>
            <a:r>
              <a:rPr sz="700" spc="20" dirty="0">
                <a:latin typeface="Microsoft Sans Serif"/>
                <a:cs typeface="Microsoft Sans Serif"/>
              </a:rPr>
              <a:t>en </a:t>
            </a:r>
            <a:r>
              <a:rPr sz="700" spc="10" dirty="0">
                <a:latin typeface="Microsoft Sans Serif"/>
                <a:cs typeface="Microsoft Sans Serif"/>
              </a:rPr>
              <a:t>serie, </a:t>
            </a:r>
            <a:r>
              <a:rPr sz="700" spc="30" dirty="0">
                <a:latin typeface="Microsoft Sans Serif"/>
                <a:cs typeface="Microsoft Sans Serif"/>
              </a:rPr>
              <a:t>como una </a:t>
            </a:r>
            <a:r>
              <a:rPr sz="700" spc="10" dirty="0">
                <a:latin typeface="Microsoft Sans Serif"/>
                <a:cs typeface="Microsoft Sans Serif"/>
              </a:rPr>
              <a:t>fase </a:t>
            </a:r>
            <a:r>
              <a:rPr sz="700" spc="20" dirty="0">
                <a:latin typeface="Microsoft Sans Serif"/>
                <a:cs typeface="Microsoft Sans Serif"/>
              </a:rPr>
              <a:t>abierta, </a:t>
            </a:r>
            <a:r>
              <a:rPr sz="700" spc="25" dirty="0">
                <a:latin typeface="Microsoft Sans Serif"/>
                <a:cs typeface="Microsoft Sans Serif"/>
              </a:rPr>
              <a:t>cuando </a:t>
            </a:r>
            <a:r>
              <a:rPr sz="700" spc="-5" dirty="0">
                <a:latin typeface="Microsoft Sans Serif"/>
                <a:cs typeface="Microsoft Sans Serif"/>
              </a:rPr>
              <a:t>se </a:t>
            </a:r>
            <a:r>
              <a:rPr sz="700" dirty="0">
                <a:latin typeface="Microsoft Sans Serif"/>
                <a:cs typeface="Microsoft Sans Serif"/>
              </a:rPr>
              <a:t> </a:t>
            </a:r>
            <a:r>
              <a:rPr sz="700" spc="20" dirty="0">
                <a:latin typeface="Microsoft Sans Serif"/>
                <a:cs typeface="Microsoft Sans Serif"/>
              </a:rPr>
              <a:t>utiliza</a:t>
            </a:r>
            <a:r>
              <a:rPr sz="700" spc="-10" dirty="0">
                <a:latin typeface="Microsoft Sans Serif"/>
                <a:cs typeface="Microsoft Sans Serif"/>
              </a:rPr>
              <a:t> </a:t>
            </a:r>
            <a:r>
              <a:rPr sz="700" spc="10" dirty="0">
                <a:latin typeface="Microsoft Sans Serif"/>
                <a:cs typeface="Microsoft Sans Serif"/>
              </a:rPr>
              <a:t>el</a:t>
            </a:r>
            <a:r>
              <a:rPr sz="700" spc="-5" dirty="0">
                <a:latin typeface="Microsoft Sans Serif"/>
                <a:cs typeface="Microsoft Sans Serif"/>
              </a:rPr>
              <a:t> </a:t>
            </a:r>
            <a:r>
              <a:rPr sz="700" spc="20" dirty="0">
                <a:latin typeface="Microsoft Sans Serif"/>
                <a:cs typeface="Microsoft Sans Serif"/>
              </a:rPr>
              <a:t>relé</a:t>
            </a:r>
            <a:r>
              <a:rPr sz="700" spc="-5" dirty="0">
                <a:latin typeface="Microsoft Sans Serif"/>
                <a:cs typeface="Microsoft Sans Serif"/>
              </a:rPr>
              <a:t> </a:t>
            </a:r>
            <a:r>
              <a:rPr sz="700" spc="15" dirty="0">
                <a:latin typeface="Microsoft Sans Serif"/>
                <a:cs typeface="Microsoft Sans Serif"/>
              </a:rPr>
              <a:t>electromecánico.</a:t>
            </a:r>
            <a:endParaRPr sz="700">
              <a:latin typeface="Microsoft Sans Serif"/>
              <a:cs typeface="Microsoft Sans Serif"/>
            </a:endParaRPr>
          </a:p>
          <a:p>
            <a:pPr marL="12700" marR="5080" indent="154940">
              <a:lnSpc>
                <a:spcPts val="1200"/>
              </a:lnSpc>
              <a:spcBef>
                <a:spcPts val="100"/>
              </a:spcBef>
            </a:pPr>
            <a:r>
              <a:rPr sz="700" spc="-5" dirty="0">
                <a:latin typeface="Microsoft Sans Serif"/>
                <a:cs typeface="Microsoft Sans Serif"/>
              </a:rPr>
              <a:t>Los </a:t>
            </a:r>
            <a:r>
              <a:rPr sz="700" spc="10" dirty="0">
                <a:latin typeface="Microsoft Sans Serif"/>
                <a:cs typeface="Microsoft Sans Serif"/>
              </a:rPr>
              <a:t>relés </a:t>
            </a:r>
            <a:r>
              <a:rPr sz="700" spc="15" dirty="0">
                <a:latin typeface="Microsoft Sans Serif"/>
                <a:cs typeface="Microsoft Sans Serif"/>
              </a:rPr>
              <a:t>estáticos </a:t>
            </a:r>
            <a:r>
              <a:rPr sz="700" spc="30" dirty="0">
                <a:latin typeface="Microsoft Sans Serif"/>
                <a:cs typeface="Microsoft Sans Serif"/>
              </a:rPr>
              <a:t>o </a:t>
            </a:r>
            <a:r>
              <a:rPr sz="700" spc="20" dirty="0">
                <a:latin typeface="Microsoft Sans Serif"/>
                <a:cs typeface="Microsoft Sans Serif"/>
              </a:rPr>
              <a:t>digitales </a:t>
            </a:r>
            <a:r>
              <a:rPr sz="700" spc="25" dirty="0">
                <a:latin typeface="Microsoft Sans Serif"/>
                <a:cs typeface="Microsoft Sans Serif"/>
              </a:rPr>
              <a:t>tienen </a:t>
            </a:r>
            <a:r>
              <a:rPr sz="700" spc="10" dirty="0">
                <a:latin typeface="Microsoft Sans Serif"/>
                <a:cs typeface="Microsoft Sans Serif"/>
              </a:rPr>
              <a:t>la capacidad </a:t>
            </a:r>
            <a:r>
              <a:rPr sz="700" spc="20" dirty="0">
                <a:latin typeface="Microsoft Sans Serif"/>
                <a:cs typeface="Microsoft Sans Serif"/>
              </a:rPr>
              <a:t>de </a:t>
            </a:r>
            <a:r>
              <a:rPr sz="700" spc="25" dirty="0">
                <a:latin typeface="Microsoft Sans Serif"/>
                <a:cs typeface="Microsoft Sans Serif"/>
              </a:rPr>
              <a:t>configurarse para </a:t>
            </a:r>
            <a:r>
              <a:rPr sz="700" spc="30" dirty="0">
                <a:latin typeface="Microsoft Sans Serif"/>
                <a:cs typeface="Microsoft Sans Serif"/>
              </a:rPr>
              <a:t> </a:t>
            </a:r>
            <a:r>
              <a:rPr sz="700" spc="35" dirty="0">
                <a:latin typeface="Microsoft Sans Serif"/>
                <a:cs typeface="Microsoft Sans Serif"/>
              </a:rPr>
              <a:t>proteger </a:t>
            </a:r>
            <a:r>
              <a:rPr sz="700" spc="25" dirty="0">
                <a:latin typeface="Microsoft Sans Serif"/>
                <a:cs typeface="Microsoft Sans Serif"/>
              </a:rPr>
              <a:t>generadores </a:t>
            </a:r>
            <a:r>
              <a:rPr sz="700" spc="20" dirty="0">
                <a:latin typeface="Microsoft Sans Serif"/>
                <a:cs typeface="Microsoft Sans Serif"/>
              </a:rPr>
              <a:t>con </a:t>
            </a:r>
            <a:r>
              <a:rPr sz="700" spc="15" dirty="0">
                <a:latin typeface="Microsoft Sans Serif"/>
                <a:cs typeface="Microsoft Sans Serif"/>
              </a:rPr>
              <a:t>valores </a:t>
            </a:r>
            <a:r>
              <a:rPr sz="700" spc="-35" dirty="0">
                <a:latin typeface="Microsoft Sans Serif"/>
                <a:cs typeface="Microsoft Sans Serif"/>
              </a:rPr>
              <a:t>K </a:t>
            </a:r>
            <a:r>
              <a:rPr sz="700" spc="20" dirty="0">
                <a:latin typeface="Microsoft Sans Serif"/>
                <a:cs typeface="Microsoft Sans Serif"/>
              </a:rPr>
              <a:t>de </a:t>
            </a:r>
            <a:r>
              <a:rPr sz="700" spc="10" dirty="0">
                <a:latin typeface="Microsoft Sans Serif"/>
                <a:cs typeface="Microsoft Sans Serif"/>
              </a:rPr>
              <a:t>10 </a:t>
            </a:r>
            <a:r>
              <a:rPr sz="700" spc="30" dirty="0">
                <a:latin typeface="Microsoft Sans Serif"/>
                <a:cs typeface="Microsoft Sans Serif"/>
              </a:rPr>
              <a:t>o </a:t>
            </a:r>
            <a:r>
              <a:rPr sz="700" spc="20" dirty="0">
                <a:latin typeface="Microsoft Sans Serif"/>
                <a:cs typeface="Microsoft Sans Serif"/>
              </a:rPr>
              <a:t>menos. </a:t>
            </a:r>
            <a:r>
              <a:rPr sz="700" spc="15" dirty="0">
                <a:latin typeface="Microsoft Sans Serif"/>
                <a:cs typeface="Microsoft Sans Serif"/>
              </a:rPr>
              <a:t>Una </a:t>
            </a:r>
            <a:r>
              <a:rPr sz="700" spc="25" dirty="0">
                <a:latin typeface="Microsoft Sans Serif"/>
                <a:cs typeface="Microsoft Sans Serif"/>
              </a:rPr>
              <a:t>configuración </a:t>
            </a:r>
            <a:r>
              <a:rPr sz="700" spc="20" dirty="0">
                <a:latin typeface="Microsoft Sans Serif"/>
                <a:cs typeface="Microsoft Sans Serif"/>
              </a:rPr>
              <a:t>de </a:t>
            </a:r>
            <a:r>
              <a:rPr sz="700" spc="25" dirty="0">
                <a:latin typeface="Microsoft Sans Serif"/>
                <a:cs typeface="Microsoft Sans Serif"/>
              </a:rPr>
              <a:t> alarma </a:t>
            </a:r>
            <a:r>
              <a:rPr sz="700" spc="5" dirty="0">
                <a:latin typeface="Microsoft Sans Serif"/>
                <a:cs typeface="Microsoft Sans Serif"/>
              </a:rPr>
              <a:t>asociada </a:t>
            </a:r>
            <a:r>
              <a:rPr sz="700" spc="20" dirty="0">
                <a:latin typeface="Microsoft Sans Serif"/>
                <a:cs typeface="Microsoft Sans Serif"/>
              </a:rPr>
              <a:t>con </a:t>
            </a:r>
            <a:r>
              <a:rPr sz="700" spc="10" dirty="0">
                <a:latin typeface="Microsoft Sans Serif"/>
                <a:cs typeface="Microsoft Sans Serif"/>
              </a:rPr>
              <a:t>estos relés </a:t>
            </a:r>
            <a:r>
              <a:rPr sz="700" spc="30" dirty="0">
                <a:latin typeface="Microsoft Sans Serif"/>
                <a:cs typeface="Microsoft Sans Serif"/>
              </a:rPr>
              <a:t>proporciona </a:t>
            </a:r>
            <a:r>
              <a:rPr sz="700" spc="20" dirty="0">
                <a:latin typeface="Microsoft Sans Serif"/>
                <a:cs typeface="Microsoft Sans Serif"/>
              </a:rPr>
              <a:t>detección de </a:t>
            </a:r>
            <a:r>
              <a:rPr sz="700" spc="25" dirty="0">
                <a:latin typeface="Microsoft Sans Serif"/>
                <a:cs typeface="Microsoft Sans Serif"/>
              </a:rPr>
              <a:t>corriente </a:t>
            </a:r>
            <a:r>
              <a:rPr sz="700" spc="20" dirty="0">
                <a:latin typeface="Microsoft Sans Serif"/>
                <a:cs typeface="Microsoft Sans Serif"/>
              </a:rPr>
              <a:t>de </a:t>
            </a:r>
            <a:r>
              <a:rPr sz="700" spc="25" dirty="0">
                <a:latin typeface="Microsoft Sans Serif"/>
                <a:cs typeface="Microsoft Sans Serif"/>
              </a:rPr>
              <a:t> </a:t>
            </a:r>
            <a:r>
              <a:rPr sz="700" spc="5" dirty="0">
                <a:latin typeface="Microsoft Sans Serif"/>
                <a:cs typeface="Microsoft Sans Serif"/>
              </a:rPr>
              <a:t>secuencia</a:t>
            </a:r>
            <a:r>
              <a:rPr sz="700" dirty="0">
                <a:latin typeface="Microsoft Sans Serif"/>
                <a:cs typeface="Microsoft Sans Serif"/>
              </a:rPr>
              <a:t> </a:t>
            </a:r>
            <a:r>
              <a:rPr sz="700" spc="20" dirty="0">
                <a:latin typeface="Microsoft Sans Serif"/>
                <a:cs typeface="Microsoft Sans Serif"/>
              </a:rPr>
              <a:t>negativa</a:t>
            </a:r>
            <a:r>
              <a:rPr sz="700" dirty="0">
                <a:latin typeface="Microsoft Sans Serif"/>
                <a:cs typeface="Microsoft Sans Serif"/>
              </a:rPr>
              <a:t> </a:t>
            </a:r>
            <a:r>
              <a:rPr sz="700" spc="20" dirty="0">
                <a:latin typeface="Microsoft Sans Serif"/>
                <a:cs typeface="Microsoft Sans Serif"/>
              </a:rPr>
              <a:t>de</a:t>
            </a:r>
            <a:r>
              <a:rPr sz="700" spc="5" dirty="0">
                <a:latin typeface="Microsoft Sans Serif"/>
                <a:cs typeface="Microsoft Sans Serif"/>
              </a:rPr>
              <a:t> </a:t>
            </a:r>
            <a:r>
              <a:rPr sz="700" spc="15" dirty="0">
                <a:latin typeface="Microsoft Sans Serif"/>
                <a:cs typeface="Microsoft Sans Serif"/>
              </a:rPr>
              <a:t>hasta</a:t>
            </a:r>
            <a:r>
              <a:rPr sz="700" dirty="0">
                <a:latin typeface="Microsoft Sans Serif"/>
                <a:cs typeface="Microsoft Sans Serif"/>
              </a:rPr>
              <a:t> </a:t>
            </a:r>
            <a:r>
              <a:rPr sz="700" spc="10" dirty="0">
                <a:latin typeface="Microsoft Sans Serif"/>
                <a:cs typeface="Microsoft Sans Serif"/>
              </a:rPr>
              <a:t>el</a:t>
            </a:r>
            <a:r>
              <a:rPr sz="700" spc="5" dirty="0">
                <a:latin typeface="Microsoft Sans Serif"/>
                <a:cs typeface="Microsoft Sans Serif"/>
              </a:rPr>
              <a:t> </a:t>
            </a:r>
            <a:r>
              <a:rPr sz="700" spc="10" dirty="0">
                <a:latin typeface="Microsoft Sans Serif"/>
                <a:cs typeface="Microsoft Sans Serif"/>
              </a:rPr>
              <a:t>3</a:t>
            </a:r>
            <a:r>
              <a:rPr sz="700" dirty="0">
                <a:latin typeface="Microsoft Sans Serif"/>
                <a:cs typeface="Microsoft Sans Serif"/>
              </a:rPr>
              <a:t> </a:t>
            </a:r>
            <a:r>
              <a:rPr sz="700" spc="40" dirty="0">
                <a:latin typeface="Microsoft Sans Serif"/>
                <a:cs typeface="Microsoft Sans Serif"/>
              </a:rPr>
              <a:t>por</a:t>
            </a:r>
            <a:r>
              <a:rPr sz="700" spc="5" dirty="0">
                <a:latin typeface="Microsoft Sans Serif"/>
                <a:cs typeface="Microsoft Sans Serif"/>
              </a:rPr>
              <a:t> </a:t>
            </a:r>
            <a:r>
              <a:rPr sz="700" spc="20" dirty="0">
                <a:latin typeface="Microsoft Sans Serif"/>
                <a:cs typeface="Microsoft Sans Serif"/>
              </a:rPr>
              <a:t>ciento</a:t>
            </a:r>
            <a:r>
              <a:rPr sz="700" dirty="0">
                <a:latin typeface="Microsoft Sans Serif"/>
                <a:cs typeface="Microsoft Sans Serif"/>
              </a:rPr>
              <a:t> </a:t>
            </a:r>
            <a:r>
              <a:rPr sz="700" spc="20" dirty="0">
                <a:latin typeface="Microsoft Sans Serif"/>
                <a:cs typeface="Microsoft Sans Serif"/>
              </a:rPr>
              <a:t>de</a:t>
            </a:r>
            <a:r>
              <a:rPr sz="700" spc="5" dirty="0">
                <a:latin typeface="Microsoft Sans Serif"/>
                <a:cs typeface="Microsoft Sans Serif"/>
              </a:rPr>
              <a:t> </a:t>
            </a:r>
            <a:r>
              <a:rPr sz="700" spc="10" dirty="0">
                <a:latin typeface="Microsoft Sans Serif"/>
                <a:cs typeface="Microsoft Sans Serif"/>
              </a:rPr>
              <a:t>la</a:t>
            </a:r>
            <a:r>
              <a:rPr sz="700" dirty="0">
                <a:latin typeface="Microsoft Sans Serif"/>
                <a:cs typeface="Microsoft Sans Serif"/>
              </a:rPr>
              <a:t> </a:t>
            </a:r>
            <a:r>
              <a:rPr sz="700" spc="10" dirty="0">
                <a:latin typeface="Microsoft Sans Serif"/>
                <a:cs typeface="Microsoft Sans Serif"/>
              </a:rPr>
              <a:t>clasificación</a:t>
            </a:r>
            <a:r>
              <a:rPr sz="700" spc="5" dirty="0">
                <a:latin typeface="Microsoft Sans Serif"/>
                <a:cs typeface="Microsoft Sans Serif"/>
              </a:rPr>
              <a:t> </a:t>
            </a:r>
            <a:r>
              <a:rPr sz="700" spc="20" dirty="0">
                <a:latin typeface="Microsoft Sans Serif"/>
                <a:cs typeface="Microsoft Sans Serif"/>
              </a:rPr>
              <a:t>de</a:t>
            </a:r>
            <a:r>
              <a:rPr sz="700" dirty="0">
                <a:latin typeface="Microsoft Sans Serif"/>
                <a:cs typeface="Microsoft Sans Serif"/>
              </a:rPr>
              <a:t> </a:t>
            </a:r>
            <a:r>
              <a:rPr sz="700" spc="10" dirty="0">
                <a:latin typeface="Microsoft Sans Serif"/>
                <a:cs typeface="Microsoft Sans Serif"/>
              </a:rPr>
              <a:t>la</a:t>
            </a:r>
            <a:r>
              <a:rPr sz="700" spc="5" dirty="0">
                <a:latin typeface="Microsoft Sans Serif"/>
                <a:cs typeface="Microsoft Sans Serif"/>
              </a:rPr>
              <a:t> </a:t>
            </a:r>
            <a:r>
              <a:rPr sz="700" spc="25" dirty="0">
                <a:latin typeface="Microsoft Sans Serif"/>
                <a:cs typeface="Microsoft Sans Serif"/>
              </a:rPr>
              <a:t>máquina. </a:t>
            </a:r>
            <a:r>
              <a:rPr sz="700" spc="-170" dirty="0">
                <a:latin typeface="Microsoft Sans Serif"/>
                <a:cs typeface="Microsoft Sans Serif"/>
              </a:rPr>
              <a:t> </a:t>
            </a:r>
            <a:r>
              <a:rPr sz="700" dirty="0">
                <a:latin typeface="Microsoft Sans Serif"/>
                <a:cs typeface="Microsoft Sans Serif"/>
              </a:rPr>
              <a:t>Con </a:t>
            </a:r>
            <a:r>
              <a:rPr sz="700" spc="10" dirty="0">
                <a:latin typeface="Microsoft Sans Serif"/>
                <a:cs typeface="Microsoft Sans Serif"/>
              </a:rPr>
              <a:t>este </a:t>
            </a:r>
            <a:r>
              <a:rPr sz="700" spc="35" dirty="0">
                <a:latin typeface="Microsoft Sans Serif"/>
                <a:cs typeface="Microsoft Sans Serif"/>
              </a:rPr>
              <a:t>tipo </a:t>
            </a:r>
            <a:r>
              <a:rPr sz="700" spc="20" dirty="0">
                <a:latin typeface="Microsoft Sans Serif"/>
                <a:cs typeface="Microsoft Sans Serif"/>
              </a:rPr>
              <a:t>de </a:t>
            </a:r>
            <a:r>
              <a:rPr sz="700" spc="15" dirty="0">
                <a:latin typeface="Microsoft Sans Serif"/>
                <a:cs typeface="Microsoft Sans Serif"/>
              </a:rPr>
              <a:t>relé, </a:t>
            </a:r>
            <a:r>
              <a:rPr sz="700" spc="10" dirty="0">
                <a:latin typeface="Microsoft Sans Serif"/>
                <a:cs typeface="Microsoft Sans Serif"/>
              </a:rPr>
              <a:t>el </a:t>
            </a:r>
            <a:r>
              <a:rPr sz="700" spc="30" dirty="0">
                <a:latin typeface="Microsoft Sans Serif"/>
                <a:cs typeface="Microsoft Sans Serif"/>
              </a:rPr>
              <a:t>arranque </a:t>
            </a:r>
            <a:r>
              <a:rPr sz="700" spc="20" dirty="0">
                <a:latin typeface="Microsoft Sans Serif"/>
                <a:cs typeface="Microsoft Sans Serif"/>
              </a:rPr>
              <a:t>de </a:t>
            </a:r>
            <a:r>
              <a:rPr sz="700" spc="25" dirty="0">
                <a:latin typeface="Microsoft Sans Serif"/>
                <a:cs typeface="Microsoft Sans Serif"/>
              </a:rPr>
              <a:t>disparo </a:t>
            </a:r>
            <a:r>
              <a:rPr sz="700" spc="-5" dirty="0">
                <a:latin typeface="Microsoft Sans Serif"/>
                <a:cs typeface="Microsoft Sans Serif"/>
              </a:rPr>
              <a:t>se </a:t>
            </a:r>
            <a:r>
              <a:rPr sz="700" spc="25" dirty="0">
                <a:latin typeface="Microsoft Sans Serif"/>
                <a:cs typeface="Microsoft Sans Serif"/>
              </a:rPr>
              <a:t>puede </a:t>
            </a:r>
            <a:r>
              <a:rPr sz="700" spc="30" dirty="0">
                <a:latin typeface="Microsoft Sans Serif"/>
                <a:cs typeface="Microsoft Sans Serif"/>
              </a:rPr>
              <a:t>configurar </a:t>
            </a:r>
            <a:r>
              <a:rPr sz="700" spc="20" dirty="0">
                <a:latin typeface="Microsoft Sans Serif"/>
                <a:cs typeface="Microsoft Sans Serif"/>
              </a:rPr>
              <a:t>en </a:t>
            </a:r>
            <a:r>
              <a:rPr sz="700" spc="10" dirty="0">
                <a:latin typeface="Microsoft Sans Serif"/>
                <a:cs typeface="Microsoft Sans Serif"/>
              </a:rPr>
              <a:t>la </a:t>
            </a:r>
            <a:r>
              <a:rPr sz="700" spc="15" dirty="0">
                <a:latin typeface="Microsoft Sans Serif"/>
                <a:cs typeface="Microsoft Sans Serif"/>
              </a:rPr>
              <a:t> </a:t>
            </a:r>
            <a:r>
              <a:rPr sz="700" spc="10" dirty="0">
                <a:latin typeface="Microsoft Sans Serif"/>
                <a:cs typeface="Microsoft Sans Serif"/>
              </a:rPr>
              <a:t>capacidad </a:t>
            </a:r>
            <a:r>
              <a:rPr sz="700" spc="20" dirty="0">
                <a:latin typeface="Microsoft Sans Serif"/>
                <a:cs typeface="Microsoft Sans Serif"/>
              </a:rPr>
              <a:t>de </a:t>
            </a:r>
            <a:r>
              <a:rPr sz="700" spc="5" dirty="0">
                <a:latin typeface="Microsoft Sans Serif"/>
                <a:cs typeface="Microsoft Sans Serif"/>
              </a:rPr>
              <a:t>secuencia </a:t>
            </a:r>
            <a:r>
              <a:rPr sz="700" spc="20" dirty="0">
                <a:latin typeface="Microsoft Sans Serif"/>
                <a:cs typeface="Microsoft Sans Serif"/>
              </a:rPr>
              <a:t>negativa </a:t>
            </a:r>
            <a:r>
              <a:rPr sz="700" spc="25" dirty="0">
                <a:latin typeface="Microsoft Sans Serif"/>
                <a:cs typeface="Microsoft Sans Serif"/>
              </a:rPr>
              <a:t>continua </a:t>
            </a:r>
            <a:r>
              <a:rPr sz="700" spc="20" dirty="0">
                <a:latin typeface="Microsoft Sans Serif"/>
                <a:cs typeface="Microsoft Sans Serif"/>
              </a:rPr>
              <a:t>del </a:t>
            </a:r>
            <a:r>
              <a:rPr sz="700" spc="30" dirty="0">
                <a:latin typeface="Microsoft Sans Serif"/>
                <a:cs typeface="Microsoft Sans Serif"/>
              </a:rPr>
              <a:t>generador funcionando </a:t>
            </a:r>
            <a:r>
              <a:rPr sz="700" dirty="0">
                <a:latin typeface="Microsoft Sans Serif"/>
                <a:cs typeface="Microsoft Sans Serif"/>
              </a:rPr>
              <a:t>a </a:t>
            </a:r>
            <a:r>
              <a:rPr sz="700" spc="5" dirty="0">
                <a:latin typeface="Microsoft Sans Serif"/>
                <a:cs typeface="Microsoft Sans Serif"/>
              </a:rPr>
              <a:t> </a:t>
            </a:r>
            <a:r>
              <a:rPr sz="700" spc="20" dirty="0">
                <a:latin typeface="Microsoft Sans Serif"/>
                <a:cs typeface="Microsoft Sans Serif"/>
              </a:rPr>
              <a:t>plena</a:t>
            </a:r>
            <a:r>
              <a:rPr sz="700" spc="-5" dirty="0">
                <a:latin typeface="Microsoft Sans Serif"/>
                <a:cs typeface="Microsoft Sans Serif"/>
              </a:rPr>
              <a:t> </a:t>
            </a:r>
            <a:r>
              <a:rPr sz="700" spc="20" dirty="0">
                <a:latin typeface="Microsoft Sans Serif"/>
                <a:cs typeface="Microsoft Sans Serif"/>
              </a:rPr>
              <a:t>potencia</a:t>
            </a:r>
            <a:r>
              <a:rPr sz="700" dirty="0">
                <a:latin typeface="Microsoft Sans Serif"/>
                <a:cs typeface="Microsoft Sans Serif"/>
              </a:rPr>
              <a:t> </a:t>
            </a:r>
            <a:r>
              <a:rPr sz="700" spc="5" dirty="0">
                <a:latin typeface="Microsoft Sans Serif"/>
                <a:cs typeface="Microsoft Sans Serif"/>
              </a:rPr>
              <a:t>y</a:t>
            </a:r>
            <a:r>
              <a:rPr sz="700" spc="-5" dirty="0">
                <a:latin typeface="Microsoft Sans Serif"/>
                <a:cs typeface="Microsoft Sans Serif"/>
              </a:rPr>
              <a:t> </a:t>
            </a:r>
            <a:r>
              <a:rPr sz="700" spc="30" dirty="0">
                <a:latin typeface="Microsoft Sans Serif"/>
                <a:cs typeface="Microsoft Sans Serif"/>
              </a:rPr>
              <a:t>proporcionar</a:t>
            </a:r>
            <a:r>
              <a:rPr sz="700" dirty="0">
                <a:latin typeface="Microsoft Sans Serif"/>
                <a:cs typeface="Microsoft Sans Serif"/>
              </a:rPr>
              <a:t> </a:t>
            </a:r>
            <a:r>
              <a:rPr sz="700" spc="25" dirty="0">
                <a:latin typeface="Microsoft Sans Serif"/>
                <a:cs typeface="Microsoft Sans Serif"/>
              </a:rPr>
              <a:t>protección</a:t>
            </a:r>
            <a:r>
              <a:rPr sz="700" spc="-5" dirty="0">
                <a:latin typeface="Microsoft Sans Serif"/>
                <a:cs typeface="Microsoft Sans Serif"/>
              </a:rPr>
              <a:t> </a:t>
            </a:r>
            <a:r>
              <a:rPr sz="700" spc="35" dirty="0">
                <a:latin typeface="Microsoft Sans Serif"/>
                <a:cs typeface="Microsoft Sans Serif"/>
              </a:rPr>
              <a:t>total</a:t>
            </a:r>
            <a:r>
              <a:rPr sz="700" dirty="0">
                <a:latin typeface="Microsoft Sans Serif"/>
                <a:cs typeface="Microsoft Sans Serif"/>
              </a:rPr>
              <a:t> </a:t>
            </a:r>
            <a:r>
              <a:rPr sz="700" spc="30" dirty="0">
                <a:latin typeface="Microsoft Sans Serif"/>
                <a:cs typeface="Microsoft Sans Serif"/>
              </a:rPr>
              <a:t>contra</a:t>
            </a:r>
            <a:r>
              <a:rPr sz="700" spc="-5" dirty="0">
                <a:latin typeface="Microsoft Sans Serif"/>
                <a:cs typeface="Microsoft Sans Serif"/>
              </a:rPr>
              <a:t> </a:t>
            </a:r>
            <a:r>
              <a:rPr sz="700" spc="20" dirty="0">
                <a:latin typeface="Microsoft Sans Serif"/>
                <a:cs typeface="Microsoft Sans Serif"/>
              </a:rPr>
              <a:t>desequilibrio.</a:t>
            </a:r>
            <a:endParaRPr sz="700">
              <a:latin typeface="Microsoft Sans Serif"/>
              <a:cs typeface="Microsoft Sans Serif"/>
            </a:endParaRPr>
          </a:p>
        </p:txBody>
      </p:sp>
      <p:sp>
        <p:nvSpPr>
          <p:cNvPr id="5" name="object 5"/>
          <p:cNvSpPr txBox="1"/>
          <p:nvPr/>
        </p:nvSpPr>
        <p:spPr>
          <a:xfrm>
            <a:off x="9100074" y="602515"/>
            <a:ext cx="6778044" cy="320857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 marR="5080">
              <a:lnSpc>
                <a:spcPct val="142900"/>
              </a:lnSpc>
              <a:spcBef>
                <a:spcPts val="100"/>
              </a:spcBef>
            </a:pPr>
            <a:r>
              <a:rPr sz="700" dirty="0">
                <a:latin typeface="Microsoft Sans Serif"/>
                <a:cs typeface="Microsoft Sans Serif"/>
              </a:rPr>
              <a:t>Para</a:t>
            </a:r>
            <a:r>
              <a:rPr sz="700" spc="-5" dirty="0">
                <a:latin typeface="Microsoft Sans Serif"/>
                <a:cs typeface="Microsoft Sans Serif"/>
              </a:rPr>
              <a:t> </a:t>
            </a:r>
            <a:r>
              <a:rPr sz="700" spc="30" dirty="0">
                <a:latin typeface="Microsoft Sans Serif"/>
                <a:cs typeface="Microsoft Sans Serif"/>
              </a:rPr>
              <a:t>continuar</a:t>
            </a:r>
            <a:r>
              <a:rPr sz="700" spc="-5" dirty="0">
                <a:latin typeface="Microsoft Sans Serif"/>
                <a:cs typeface="Microsoft Sans Serif"/>
              </a:rPr>
              <a:t> </a:t>
            </a:r>
            <a:r>
              <a:rPr sz="700" spc="20" dirty="0">
                <a:latin typeface="Microsoft Sans Serif"/>
                <a:cs typeface="Microsoft Sans Serif"/>
              </a:rPr>
              <a:t>con</a:t>
            </a:r>
            <a:r>
              <a:rPr sz="700" spc="-5" dirty="0">
                <a:latin typeface="Microsoft Sans Serif"/>
                <a:cs typeface="Microsoft Sans Serif"/>
              </a:rPr>
              <a:t> </a:t>
            </a:r>
            <a:r>
              <a:rPr sz="700" spc="10" dirty="0">
                <a:latin typeface="Microsoft Sans Serif"/>
                <a:cs typeface="Microsoft Sans Serif"/>
              </a:rPr>
              <a:t>la</a:t>
            </a:r>
            <a:r>
              <a:rPr sz="700" spc="-5" dirty="0">
                <a:latin typeface="Microsoft Sans Serif"/>
                <a:cs typeface="Microsoft Sans Serif"/>
              </a:rPr>
              <a:t> </a:t>
            </a:r>
            <a:r>
              <a:rPr sz="700" spc="25" dirty="0">
                <a:latin typeface="Microsoft Sans Serif"/>
                <a:cs typeface="Microsoft Sans Serif"/>
              </a:rPr>
              <a:t>operación</a:t>
            </a:r>
            <a:r>
              <a:rPr sz="700" spc="-5" dirty="0">
                <a:latin typeface="Microsoft Sans Serif"/>
                <a:cs typeface="Microsoft Sans Serif"/>
              </a:rPr>
              <a:t> </a:t>
            </a:r>
            <a:r>
              <a:rPr sz="700" spc="25" dirty="0">
                <a:latin typeface="Microsoft Sans Serif"/>
                <a:cs typeface="Microsoft Sans Serif"/>
              </a:rPr>
              <a:t>cuando</a:t>
            </a:r>
            <a:r>
              <a:rPr sz="700" spc="-5" dirty="0">
                <a:latin typeface="Microsoft Sans Serif"/>
                <a:cs typeface="Microsoft Sans Serif"/>
              </a:rPr>
              <a:t> </a:t>
            </a:r>
            <a:r>
              <a:rPr sz="700" spc="10" dirty="0">
                <a:latin typeface="Microsoft Sans Serif"/>
                <a:cs typeface="Microsoft Sans Serif"/>
              </a:rPr>
              <a:t>está</a:t>
            </a:r>
            <a:r>
              <a:rPr sz="700" dirty="0">
                <a:latin typeface="Microsoft Sans Serif"/>
                <a:cs typeface="Microsoft Sans Serif"/>
              </a:rPr>
              <a:t> </a:t>
            </a:r>
            <a:r>
              <a:rPr sz="700" spc="20" dirty="0">
                <a:latin typeface="Microsoft Sans Serif"/>
                <a:cs typeface="Microsoft Sans Serif"/>
              </a:rPr>
              <a:t>separado</a:t>
            </a:r>
            <a:r>
              <a:rPr sz="700" spc="-5" dirty="0">
                <a:latin typeface="Microsoft Sans Serif"/>
                <a:cs typeface="Microsoft Sans Serif"/>
              </a:rPr>
              <a:t> </a:t>
            </a:r>
            <a:r>
              <a:rPr sz="700" spc="20" dirty="0">
                <a:latin typeface="Microsoft Sans Serif"/>
                <a:cs typeface="Microsoft Sans Serif"/>
              </a:rPr>
              <a:t>del</a:t>
            </a:r>
            <a:r>
              <a:rPr sz="700" spc="-5" dirty="0">
                <a:latin typeface="Microsoft Sans Serif"/>
                <a:cs typeface="Microsoft Sans Serif"/>
              </a:rPr>
              <a:t> </a:t>
            </a:r>
            <a:r>
              <a:rPr sz="700" spc="15" dirty="0">
                <a:latin typeface="Microsoft Sans Serif"/>
                <a:cs typeface="Microsoft Sans Serif"/>
              </a:rPr>
              <a:t>sistema</a:t>
            </a:r>
            <a:r>
              <a:rPr sz="700" spc="-5" dirty="0">
                <a:latin typeface="Microsoft Sans Serif"/>
                <a:cs typeface="Microsoft Sans Serif"/>
              </a:rPr>
              <a:t> </a:t>
            </a:r>
            <a:r>
              <a:rPr sz="700" spc="20" dirty="0">
                <a:latin typeface="Microsoft Sans Serif"/>
                <a:cs typeface="Microsoft Sans Serif"/>
              </a:rPr>
              <a:t>de </a:t>
            </a:r>
            <a:r>
              <a:rPr sz="700" spc="-170" dirty="0">
                <a:latin typeface="Microsoft Sans Serif"/>
                <a:cs typeface="Microsoft Sans Serif"/>
              </a:rPr>
              <a:t> </a:t>
            </a:r>
            <a:r>
              <a:rPr sz="700" spc="20" dirty="0">
                <a:latin typeface="Microsoft Sans Serif"/>
                <a:cs typeface="Microsoft Sans Serif"/>
              </a:rPr>
              <a:t>energía,</a:t>
            </a:r>
            <a:r>
              <a:rPr sz="700" dirty="0">
                <a:latin typeface="Microsoft Sans Serif"/>
                <a:cs typeface="Microsoft Sans Serif"/>
              </a:rPr>
              <a:t> </a:t>
            </a:r>
            <a:r>
              <a:rPr sz="700" spc="10" dirty="0">
                <a:latin typeface="Microsoft Sans Serif"/>
                <a:cs typeface="Microsoft Sans Serif"/>
              </a:rPr>
              <a:t>el</a:t>
            </a:r>
            <a:r>
              <a:rPr sz="700" dirty="0">
                <a:latin typeface="Microsoft Sans Serif"/>
                <a:cs typeface="Microsoft Sans Serif"/>
              </a:rPr>
              <a:t> </a:t>
            </a:r>
            <a:r>
              <a:rPr sz="700" spc="20" dirty="0">
                <a:latin typeface="Microsoft Sans Serif"/>
                <a:cs typeface="Microsoft Sans Serif"/>
              </a:rPr>
              <a:t>relé</a:t>
            </a:r>
            <a:r>
              <a:rPr sz="700" dirty="0">
                <a:latin typeface="Microsoft Sans Serif"/>
                <a:cs typeface="Microsoft Sans Serif"/>
              </a:rPr>
              <a:t> </a:t>
            </a:r>
            <a:r>
              <a:rPr sz="700" spc="20" dirty="0">
                <a:latin typeface="Microsoft Sans Serif"/>
                <a:cs typeface="Microsoft Sans Serif"/>
              </a:rPr>
              <a:t>de</a:t>
            </a:r>
            <a:r>
              <a:rPr sz="700" dirty="0">
                <a:latin typeface="Microsoft Sans Serif"/>
                <a:cs typeface="Microsoft Sans Serif"/>
              </a:rPr>
              <a:t> </a:t>
            </a:r>
            <a:r>
              <a:rPr sz="700" spc="5" dirty="0">
                <a:latin typeface="Microsoft Sans Serif"/>
                <a:cs typeface="Microsoft Sans Serif"/>
              </a:rPr>
              <a:t>secuencia</a:t>
            </a:r>
            <a:r>
              <a:rPr sz="700" dirty="0">
                <a:latin typeface="Microsoft Sans Serif"/>
                <a:cs typeface="Microsoft Sans Serif"/>
              </a:rPr>
              <a:t> </a:t>
            </a:r>
            <a:r>
              <a:rPr sz="700" spc="20" dirty="0">
                <a:latin typeface="Microsoft Sans Serif"/>
                <a:cs typeface="Microsoft Sans Serif"/>
              </a:rPr>
              <a:t>negativa</a:t>
            </a:r>
            <a:r>
              <a:rPr sz="700" dirty="0">
                <a:latin typeface="Microsoft Sans Serif"/>
                <a:cs typeface="Microsoft Sans Serif"/>
              </a:rPr>
              <a:t> </a:t>
            </a:r>
            <a:r>
              <a:rPr sz="700" spc="30" dirty="0">
                <a:latin typeface="Microsoft Sans Serif"/>
                <a:cs typeface="Microsoft Sans Serif"/>
              </a:rPr>
              <a:t>también</a:t>
            </a:r>
            <a:r>
              <a:rPr sz="700" dirty="0">
                <a:latin typeface="Microsoft Sans Serif"/>
                <a:cs typeface="Microsoft Sans Serif"/>
              </a:rPr>
              <a:t> </a:t>
            </a:r>
            <a:r>
              <a:rPr sz="700" spc="20" dirty="0">
                <a:latin typeface="Microsoft Sans Serif"/>
                <a:cs typeface="Microsoft Sans Serif"/>
              </a:rPr>
              <a:t>debe</a:t>
            </a:r>
            <a:r>
              <a:rPr sz="700" dirty="0">
                <a:latin typeface="Microsoft Sans Serif"/>
                <a:cs typeface="Microsoft Sans Serif"/>
              </a:rPr>
              <a:t> </a:t>
            </a:r>
            <a:r>
              <a:rPr sz="700" spc="25" dirty="0">
                <a:latin typeface="Microsoft Sans Serif"/>
                <a:cs typeface="Microsoft Sans Serif"/>
              </a:rPr>
              <a:t>disparar</a:t>
            </a:r>
            <a:r>
              <a:rPr sz="700" dirty="0">
                <a:latin typeface="Microsoft Sans Serif"/>
                <a:cs typeface="Microsoft Sans Serif"/>
              </a:rPr>
              <a:t> </a:t>
            </a:r>
            <a:r>
              <a:rPr sz="700" spc="10" dirty="0">
                <a:latin typeface="Microsoft Sans Serif"/>
                <a:cs typeface="Microsoft Sans Serif"/>
              </a:rPr>
              <a:t>el</a:t>
            </a:r>
            <a:r>
              <a:rPr sz="700" dirty="0">
                <a:latin typeface="Microsoft Sans Serif"/>
                <a:cs typeface="Microsoft Sans Serif"/>
              </a:rPr>
              <a:t> </a:t>
            </a:r>
            <a:r>
              <a:rPr sz="700" spc="50" dirty="0">
                <a:latin typeface="Microsoft Sans Serif"/>
                <a:cs typeface="Microsoft Sans Serif"/>
              </a:rPr>
              <a:t>motor </a:t>
            </a:r>
            <a:r>
              <a:rPr sz="700" spc="-175" dirty="0">
                <a:latin typeface="Microsoft Sans Serif"/>
                <a:cs typeface="Microsoft Sans Serif"/>
              </a:rPr>
              <a:t> </a:t>
            </a:r>
            <a:r>
              <a:rPr sz="700" spc="25" dirty="0">
                <a:latin typeface="Microsoft Sans Serif"/>
                <a:cs typeface="Microsoft Sans Serif"/>
              </a:rPr>
              <a:t>principal </a:t>
            </a:r>
            <a:r>
              <a:rPr sz="700" spc="20" dirty="0">
                <a:latin typeface="Microsoft Sans Serif"/>
                <a:cs typeface="Microsoft Sans Serif"/>
              </a:rPr>
              <a:t>de </a:t>
            </a:r>
            <a:r>
              <a:rPr sz="700" spc="10" dirty="0">
                <a:latin typeface="Microsoft Sans Serif"/>
                <a:cs typeface="Microsoft Sans Serif"/>
              </a:rPr>
              <a:t>la </a:t>
            </a:r>
            <a:r>
              <a:rPr sz="700" spc="30" dirty="0">
                <a:latin typeface="Microsoft Sans Serif"/>
                <a:cs typeface="Microsoft Sans Serif"/>
              </a:rPr>
              <a:t>máquina </a:t>
            </a:r>
            <a:r>
              <a:rPr sz="700" spc="5" dirty="0">
                <a:latin typeface="Microsoft Sans Serif"/>
                <a:cs typeface="Microsoft Sans Serif"/>
              </a:rPr>
              <a:t>y </a:t>
            </a:r>
            <a:r>
              <a:rPr sz="700" spc="10" dirty="0">
                <a:latin typeface="Microsoft Sans Serif"/>
                <a:cs typeface="Microsoft Sans Serif"/>
              </a:rPr>
              <a:t>el </a:t>
            </a:r>
            <a:r>
              <a:rPr sz="700" spc="30" dirty="0">
                <a:latin typeface="Microsoft Sans Serif"/>
                <a:cs typeface="Microsoft Sans Serif"/>
              </a:rPr>
              <a:t>disyuntor </a:t>
            </a:r>
            <a:r>
              <a:rPr sz="700" spc="20" dirty="0">
                <a:latin typeface="Microsoft Sans Serif"/>
                <a:cs typeface="Microsoft Sans Serif"/>
              </a:rPr>
              <a:t>de </a:t>
            </a:r>
            <a:r>
              <a:rPr sz="700" spc="25" dirty="0">
                <a:latin typeface="Microsoft Sans Serif"/>
                <a:cs typeface="Microsoft Sans Serif"/>
              </a:rPr>
              <a:t>campo </a:t>
            </a:r>
            <a:r>
              <a:rPr sz="700" spc="5" dirty="0">
                <a:latin typeface="Microsoft Sans Serif"/>
                <a:cs typeface="Microsoft Sans Serif"/>
              </a:rPr>
              <a:t>y </a:t>
            </a:r>
            <a:r>
              <a:rPr sz="700" spc="20" dirty="0">
                <a:latin typeface="Microsoft Sans Serif"/>
                <a:cs typeface="Microsoft Sans Serif"/>
              </a:rPr>
              <a:t>debe </a:t>
            </a:r>
            <a:r>
              <a:rPr sz="700" spc="30" dirty="0">
                <a:latin typeface="Microsoft Sans Serif"/>
                <a:cs typeface="Microsoft Sans Serif"/>
              </a:rPr>
              <a:t>transferir </a:t>
            </a:r>
            <a:r>
              <a:rPr sz="700" spc="10" dirty="0">
                <a:latin typeface="Microsoft Sans Serif"/>
                <a:cs typeface="Microsoft Sans Serif"/>
              </a:rPr>
              <a:t>los </a:t>
            </a:r>
            <a:r>
              <a:rPr sz="700" spc="15" dirty="0">
                <a:latin typeface="Microsoft Sans Serif"/>
                <a:cs typeface="Microsoft Sans Serif"/>
              </a:rPr>
              <a:t> auxiliares</a:t>
            </a:r>
            <a:r>
              <a:rPr sz="700" spc="-5" dirty="0">
                <a:latin typeface="Microsoft Sans Serif"/>
                <a:cs typeface="Microsoft Sans Serif"/>
              </a:rPr>
              <a:t> </a:t>
            </a:r>
            <a:r>
              <a:rPr sz="700" dirty="0">
                <a:latin typeface="Microsoft Sans Serif"/>
                <a:cs typeface="Microsoft Sans Serif"/>
              </a:rPr>
              <a:t>a</a:t>
            </a:r>
            <a:r>
              <a:rPr sz="700" spc="-5" dirty="0">
                <a:latin typeface="Microsoft Sans Serif"/>
                <a:cs typeface="Microsoft Sans Serif"/>
              </a:rPr>
              <a:t> </a:t>
            </a:r>
            <a:r>
              <a:rPr sz="700" spc="30" dirty="0">
                <a:latin typeface="Microsoft Sans Serif"/>
                <a:cs typeface="Microsoft Sans Serif"/>
              </a:rPr>
              <a:t>una</a:t>
            </a:r>
            <a:r>
              <a:rPr sz="700" spc="-5" dirty="0">
                <a:latin typeface="Microsoft Sans Serif"/>
                <a:cs typeface="Microsoft Sans Serif"/>
              </a:rPr>
              <a:t> </a:t>
            </a:r>
            <a:r>
              <a:rPr sz="700" spc="30" dirty="0">
                <a:latin typeface="Microsoft Sans Serif"/>
                <a:cs typeface="Microsoft Sans Serif"/>
              </a:rPr>
              <a:t>fuente</a:t>
            </a:r>
            <a:r>
              <a:rPr sz="700" spc="-5" dirty="0">
                <a:latin typeface="Microsoft Sans Serif"/>
                <a:cs typeface="Microsoft Sans Serif"/>
              </a:rPr>
              <a:t> </a:t>
            </a:r>
            <a:r>
              <a:rPr sz="700" spc="20" dirty="0">
                <a:latin typeface="Microsoft Sans Serif"/>
                <a:cs typeface="Microsoft Sans Serif"/>
              </a:rPr>
              <a:t>de</a:t>
            </a:r>
            <a:r>
              <a:rPr sz="700" spc="-5" dirty="0">
                <a:latin typeface="Microsoft Sans Serif"/>
                <a:cs typeface="Microsoft Sans Serif"/>
              </a:rPr>
              <a:t> </a:t>
            </a:r>
            <a:r>
              <a:rPr sz="700" spc="15" dirty="0">
                <a:latin typeface="Microsoft Sans Serif"/>
                <a:cs typeface="Microsoft Sans Serif"/>
              </a:rPr>
              <a:t>reserva</a:t>
            </a:r>
            <a:r>
              <a:rPr sz="700" spc="-5" dirty="0">
                <a:latin typeface="Microsoft Sans Serif"/>
                <a:cs typeface="Microsoft Sans Serif"/>
              </a:rPr>
              <a:t> </a:t>
            </a:r>
            <a:r>
              <a:rPr sz="700" spc="30" dirty="0">
                <a:latin typeface="Microsoft Sans Serif"/>
                <a:cs typeface="Microsoft Sans Serif"/>
              </a:rPr>
              <a:t>o</a:t>
            </a:r>
            <a:r>
              <a:rPr sz="700" spc="-5" dirty="0">
                <a:latin typeface="Microsoft Sans Serif"/>
                <a:cs typeface="Microsoft Sans Serif"/>
              </a:rPr>
              <a:t> </a:t>
            </a:r>
            <a:r>
              <a:rPr sz="700" spc="20" dirty="0">
                <a:latin typeface="Microsoft Sans Serif"/>
                <a:cs typeface="Microsoft Sans Serif"/>
              </a:rPr>
              <a:t>de</a:t>
            </a:r>
            <a:r>
              <a:rPr sz="700" spc="-5" dirty="0">
                <a:latin typeface="Microsoft Sans Serif"/>
                <a:cs typeface="Microsoft Sans Serif"/>
              </a:rPr>
              <a:t> </a:t>
            </a:r>
            <a:r>
              <a:rPr sz="700" spc="10" dirty="0">
                <a:latin typeface="Microsoft Sans Serif"/>
                <a:cs typeface="Microsoft Sans Serif"/>
              </a:rPr>
              <a:t>espera.</a:t>
            </a:r>
            <a:endParaRPr sz="700">
              <a:latin typeface="Microsoft Sans Serif"/>
              <a:cs typeface="Microsoft Sans Serif"/>
            </a:endParaRPr>
          </a:p>
        </p:txBody>
      </p:sp>
      <p:sp>
        <p:nvSpPr>
          <p:cNvPr id="6" name="object 6"/>
          <p:cNvSpPr txBox="1"/>
          <p:nvPr/>
        </p:nvSpPr>
        <p:spPr>
          <a:xfrm>
            <a:off x="9100075" y="1379967"/>
            <a:ext cx="7360898" cy="813556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080770">
              <a:lnSpc>
                <a:spcPct val="100000"/>
              </a:lnSpc>
              <a:spcBef>
                <a:spcPts val="100"/>
              </a:spcBef>
            </a:pPr>
            <a:r>
              <a:rPr sz="950" spc="20" dirty="0">
                <a:latin typeface="Microsoft Sans Serif"/>
                <a:cs typeface="Microsoft Sans Serif"/>
              </a:rPr>
              <a:t>VIII.</a:t>
            </a:r>
            <a:r>
              <a:rPr sz="950" spc="-40" dirty="0">
                <a:latin typeface="Microsoft Sans Serif"/>
                <a:cs typeface="Microsoft Sans Serif"/>
              </a:rPr>
              <a:t> </a:t>
            </a:r>
            <a:r>
              <a:rPr sz="950" spc="-30" dirty="0">
                <a:latin typeface="Microsoft Sans Serif"/>
                <a:cs typeface="Microsoft Sans Serif"/>
              </a:rPr>
              <a:t>C</a:t>
            </a:r>
            <a:r>
              <a:rPr sz="750" spc="-30" dirty="0">
                <a:latin typeface="Microsoft Sans Serif"/>
                <a:cs typeface="Microsoft Sans Serif"/>
              </a:rPr>
              <a:t>ONCLUSIONES</a:t>
            </a:r>
            <a:endParaRPr sz="750">
              <a:latin typeface="Microsoft Sans Serif"/>
              <a:cs typeface="Microsoft Sans Serif"/>
            </a:endParaRPr>
          </a:p>
          <a:p>
            <a:pPr marL="12700" marR="5080" indent="153670">
              <a:lnSpc>
                <a:spcPct val="143000"/>
              </a:lnSpc>
              <a:spcBef>
                <a:spcPts val="284"/>
              </a:spcBef>
            </a:pPr>
            <a:r>
              <a:rPr sz="700" spc="-50" dirty="0">
                <a:latin typeface="Microsoft Sans Serif"/>
                <a:cs typeface="Microsoft Sans Serif"/>
              </a:rPr>
              <a:t>Es</a:t>
            </a:r>
            <a:r>
              <a:rPr sz="700" spc="-5" dirty="0">
                <a:latin typeface="Microsoft Sans Serif"/>
                <a:cs typeface="Microsoft Sans Serif"/>
              </a:rPr>
              <a:t> </a:t>
            </a:r>
            <a:r>
              <a:rPr sz="700" spc="15" dirty="0">
                <a:latin typeface="Microsoft Sans Serif"/>
                <a:cs typeface="Microsoft Sans Serif"/>
              </a:rPr>
              <a:t>necesario</a:t>
            </a:r>
            <a:r>
              <a:rPr sz="700" spc="-5" dirty="0">
                <a:latin typeface="Microsoft Sans Serif"/>
                <a:cs typeface="Microsoft Sans Serif"/>
              </a:rPr>
              <a:t> </a:t>
            </a:r>
            <a:r>
              <a:rPr sz="700" spc="15" dirty="0">
                <a:latin typeface="Microsoft Sans Serif"/>
                <a:cs typeface="Microsoft Sans Serif"/>
              </a:rPr>
              <a:t>aplicar</a:t>
            </a:r>
            <a:r>
              <a:rPr sz="700" spc="-5" dirty="0">
                <a:latin typeface="Microsoft Sans Serif"/>
                <a:cs typeface="Microsoft Sans Serif"/>
              </a:rPr>
              <a:t> </a:t>
            </a:r>
            <a:r>
              <a:rPr sz="700" spc="25" dirty="0">
                <a:latin typeface="Microsoft Sans Serif"/>
                <a:cs typeface="Microsoft Sans Serif"/>
              </a:rPr>
              <a:t>protección</a:t>
            </a:r>
            <a:r>
              <a:rPr sz="700" spc="-5" dirty="0">
                <a:latin typeface="Microsoft Sans Serif"/>
                <a:cs typeface="Microsoft Sans Serif"/>
              </a:rPr>
              <a:t> </a:t>
            </a:r>
            <a:r>
              <a:rPr sz="700" spc="15" dirty="0">
                <a:latin typeface="Microsoft Sans Serif"/>
                <a:cs typeface="Microsoft Sans Serif"/>
              </a:rPr>
              <a:t>dedicada</a:t>
            </a:r>
            <a:r>
              <a:rPr sz="700" spc="-5" dirty="0">
                <a:latin typeface="Microsoft Sans Serif"/>
                <a:cs typeface="Microsoft Sans Serif"/>
              </a:rPr>
              <a:t> </a:t>
            </a:r>
            <a:r>
              <a:rPr sz="700" dirty="0">
                <a:latin typeface="Microsoft Sans Serif"/>
                <a:cs typeface="Microsoft Sans Serif"/>
              </a:rPr>
              <a:t>a</a:t>
            </a:r>
            <a:r>
              <a:rPr sz="700" spc="-5" dirty="0">
                <a:latin typeface="Microsoft Sans Serif"/>
                <a:cs typeface="Microsoft Sans Serif"/>
              </a:rPr>
              <a:t> </a:t>
            </a:r>
            <a:r>
              <a:rPr sz="700" spc="10" dirty="0">
                <a:latin typeface="Microsoft Sans Serif"/>
                <a:cs typeface="Microsoft Sans Serif"/>
              </a:rPr>
              <a:t>los</a:t>
            </a:r>
            <a:r>
              <a:rPr sz="700" spc="-5" dirty="0">
                <a:latin typeface="Microsoft Sans Serif"/>
                <a:cs typeface="Microsoft Sans Serif"/>
              </a:rPr>
              <a:t> </a:t>
            </a:r>
            <a:r>
              <a:rPr sz="700" spc="25" dirty="0">
                <a:latin typeface="Microsoft Sans Serif"/>
                <a:cs typeface="Microsoft Sans Serif"/>
              </a:rPr>
              <a:t>generadores</a:t>
            </a:r>
            <a:r>
              <a:rPr sz="700" spc="-5" dirty="0">
                <a:latin typeface="Microsoft Sans Serif"/>
                <a:cs typeface="Microsoft Sans Serif"/>
              </a:rPr>
              <a:t> </a:t>
            </a:r>
            <a:r>
              <a:rPr sz="700" spc="20" dirty="0">
                <a:latin typeface="Microsoft Sans Serif"/>
                <a:cs typeface="Microsoft Sans Serif"/>
              </a:rPr>
              <a:t>para  </a:t>
            </a:r>
            <a:r>
              <a:rPr sz="700" spc="30" dirty="0">
                <a:latin typeface="Microsoft Sans Serif"/>
                <a:cs typeface="Microsoft Sans Serif"/>
              </a:rPr>
              <a:t>protegerlos contra </a:t>
            </a:r>
            <a:r>
              <a:rPr sz="700" spc="10" dirty="0">
                <a:latin typeface="Microsoft Sans Serif"/>
                <a:cs typeface="Microsoft Sans Serif"/>
              </a:rPr>
              <a:t>el </a:t>
            </a:r>
            <a:r>
              <a:rPr sz="700" spc="25" dirty="0">
                <a:latin typeface="Microsoft Sans Serif"/>
                <a:cs typeface="Microsoft Sans Serif"/>
              </a:rPr>
              <a:t>calentamiento destructivo </a:t>
            </a:r>
            <a:r>
              <a:rPr sz="700" spc="30" dirty="0">
                <a:latin typeface="Microsoft Sans Serif"/>
                <a:cs typeface="Microsoft Sans Serif"/>
              </a:rPr>
              <a:t>debido </a:t>
            </a:r>
            <a:r>
              <a:rPr sz="700" dirty="0">
                <a:latin typeface="Microsoft Sans Serif"/>
                <a:cs typeface="Microsoft Sans Serif"/>
              </a:rPr>
              <a:t>a </a:t>
            </a:r>
            <a:r>
              <a:rPr sz="700" spc="25" dirty="0">
                <a:latin typeface="Microsoft Sans Serif"/>
                <a:cs typeface="Microsoft Sans Serif"/>
              </a:rPr>
              <a:t>corrientes </a:t>
            </a:r>
            <a:r>
              <a:rPr sz="700" spc="20" dirty="0">
                <a:latin typeface="Microsoft Sans Serif"/>
                <a:cs typeface="Microsoft Sans Serif"/>
              </a:rPr>
              <a:t>de </a:t>
            </a:r>
            <a:r>
              <a:rPr sz="700" spc="25" dirty="0">
                <a:latin typeface="Microsoft Sans Serif"/>
                <a:cs typeface="Microsoft Sans Serif"/>
              </a:rPr>
              <a:t> desequilibrio </a:t>
            </a:r>
            <a:r>
              <a:rPr sz="700" spc="20" dirty="0">
                <a:latin typeface="Microsoft Sans Serif"/>
                <a:cs typeface="Microsoft Sans Serif"/>
              </a:rPr>
              <a:t>de </a:t>
            </a:r>
            <a:r>
              <a:rPr sz="700" spc="5" dirty="0">
                <a:latin typeface="Microsoft Sans Serif"/>
                <a:cs typeface="Microsoft Sans Serif"/>
              </a:rPr>
              <a:t>secuencia </a:t>
            </a:r>
            <a:r>
              <a:rPr sz="700" spc="15" dirty="0">
                <a:latin typeface="Microsoft Sans Serif"/>
                <a:cs typeface="Microsoft Sans Serif"/>
              </a:rPr>
              <a:t>negativa. </a:t>
            </a:r>
            <a:r>
              <a:rPr sz="700" spc="-5" dirty="0">
                <a:latin typeface="Microsoft Sans Serif"/>
                <a:cs typeface="Microsoft Sans Serif"/>
              </a:rPr>
              <a:t>Los </a:t>
            </a:r>
            <a:r>
              <a:rPr sz="700" spc="10" dirty="0">
                <a:latin typeface="Microsoft Sans Serif"/>
                <a:cs typeface="Microsoft Sans Serif"/>
              </a:rPr>
              <a:t>relés </a:t>
            </a:r>
            <a:r>
              <a:rPr sz="700" spc="15" dirty="0">
                <a:latin typeface="Microsoft Sans Serif"/>
                <a:cs typeface="Microsoft Sans Serif"/>
              </a:rPr>
              <a:t>electromecánicos </a:t>
            </a:r>
            <a:r>
              <a:rPr sz="700" spc="20" dirty="0">
                <a:latin typeface="Microsoft Sans Serif"/>
                <a:cs typeface="Microsoft Sans Serif"/>
              </a:rPr>
              <a:t>de </a:t>
            </a:r>
            <a:r>
              <a:rPr sz="700" spc="25" dirty="0">
                <a:latin typeface="Microsoft Sans Serif"/>
                <a:cs typeface="Microsoft Sans Serif"/>
              </a:rPr>
              <a:t> </a:t>
            </a:r>
            <a:r>
              <a:rPr sz="700" spc="5" dirty="0">
                <a:latin typeface="Microsoft Sans Serif"/>
                <a:cs typeface="Microsoft Sans Serif"/>
              </a:rPr>
              <a:t>secuencia</a:t>
            </a:r>
            <a:r>
              <a:rPr sz="700" dirty="0">
                <a:latin typeface="Microsoft Sans Serif"/>
                <a:cs typeface="Microsoft Sans Serif"/>
              </a:rPr>
              <a:t> </a:t>
            </a:r>
            <a:r>
              <a:rPr sz="700" spc="20" dirty="0">
                <a:latin typeface="Microsoft Sans Serif"/>
                <a:cs typeface="Microsoft Sans Serif"/>
              </a:rPr>
              <a:t>negativa</a:t>
            </a:r>
            <a:r>
              <a:rPr sz="700" spc="5" dirty="0">
                <a:latin typeface="Microsoft Sans Serif"/>
                <a:cs typeface="Microsoft Sans Serif"/>
              </a:rPr>
              <a:t> </a:t>
            </a:r>
            <a:r>
              <a:rPr sz="700" spc="30" dirty="0">
                <a:latin typeface="Microsoft Sans Serif"/>
                <a:cs typeface="Microsoft Sans Serif"/>
              </a:rPr>
              <a:t>proporcionarán</a:t>
            </a:r>
            <a:r>
              <a:rPr sz="700" dirty="0">
                <a:latin typeface="Microsoft Sans Serif"/>
                <a:cs typeface="Microsoft Sans Serif"/>
              </a:rPr>
              <a:t> </a:t>
            </a:r>
            <a:r>
              <a:rPr sz="700" spc="15" dirty="0">
                <a:latin typeface="Microsoft Sans Serif"/>
                <a:cs typeface="Microsoft Sans Serif"/>
              </a:rPr>
              <a:t>sólo</a:t>
            </a:r>
            <a:r>
              <a:rPr sz="700" spc="5" dirty="0">
                <a:latin typeface="Microsoft Sans Serif"/>
                <a:cs typeface="Microsoft Sans Serif"/>
              </a:rPr>
              <a:t> </a:t>
            </a:r>
            <a:r>
              <a:rPr sz="700" spc="30" dirty="0">
                <a:latin typeface="Microsoft Sans Serif"/>
                <a:cs typeface="Microsoft Sans Serif"/>
              </a:rPr>
              <a:t>una</a:t>
            </a:r>
            <a:r>
              <a:rPr sz="700" dirty="0">
                <a:latin typeface="Microsoft Sans Serif"/>
                <a:cs typeface="Microsoft Sans Serif"/>
              </a:rPr>
              <a:t> </a:t>
            </a:r>
            <a:r>
              <a:rPr sz="700" spc="25" dirty="0">
                <a:latin typeface="Microsoft Sans Serif"/>
                <a:cs typeface="Microsoft Sans Serif"/>
              </a:rPr>
              <a:t>protección</a:t>
            </a:r>
            <a:r>
              <a:rPr sz="700" spc="5" dirty="0">
                <a:latin typeface="Microsoft Sans Serif"/>
                <a:cs typeface="Microsoft Sans Serif"/>
              </a:rPr>
              <a:t> </a:t>
            </a:r>
            <a:r>
              <a:rPr sz="700" spc="25" dirty="0">
                <a:latin typeface="Microsoft Sans Serif"/>
                <a:cs typeface="Microsoft Sans Serif"/>
              </a:rPr>
              <a:t>limitada.</a:t>
            </a:r>
            <a:r>
              <a:rPr sz="700" dirty="0">
                <a:latin typeface="Microsoft Sans Serif"/>
                <a:cs typeface="Microsoft Sans Serif"/>
              </a:rPr>
              <a:t> </a:t>
            </a:r>
            <a:r>
              <a:rPr sz="700" spc="-5" dirty="0">
                <a:latin typeface="Microsoft Sans Serif"/>
                <a:cs typeface="Microsoft Sans Serif"/>
              </a:rPr>
              <a:t>Estos</a:t>
            </a:r>
            <a:r>
              <a:rPr sz="700" spc="5" dirty="0">
                <a:latin typeface="Microsoft Sans Serif"/>
                <a:cs typeface="Microsoft Sans Serif"/>
              </a:rPr>
              <a:t> </a:t>
            </a:r>
            <a:r>
              <a:rPr sz="700" spc="10" dirty="0">
                <a:latin typeface="Microsoft Sans Serif"/>
                <a:cs typeface="Microsoft Sans Serif"/>
              </a:rPr>
              <a:t>relés </a:t>
            </a:r>
            <a:r>
              <a:rPr sz="700" spc="-175" dirty="0">
                <a:latin typeface="Microsoft Sans Serif"/>
                <a:cs typeface="Microsoft Sans Serif"/>
              </a:rPr>
              <a:t> </a:t>
            </a:r>
            <a:r>
              <a:rPr sz="700" spc="10" dirty="0">
                <a:latin typeface="Microsoft Sans Serif"/>
                <a:cs typeface="Microsoft Sans Serif"/>
              </a:rPr>
              <a:t>carecen </a:t>
            </a:r>
            <a:r>
              <a:rPr sz="700" spc="20" dirty="0">
                <a:latin typeface="Microsoft Sans Serif"/>
                <a:cs typeface="Microsoft Sans Serif"/>
              </a:rPr>
              <a:t>de </a:t>
            </a:r>
            <a:r>
              <a:rPr sz="700" spc="15" dirty="0">
                <a:latin typeface="Microsoft Sans Serif"/>
                <a:cs typeface="Microsoft Sans Serif"/>
              </a:rPr>
              <a:t>sensibilidad </a:t>
            </a:r>
            <a:r>
              <a:rPr sz="700" spc="25" dirty="0">
                <a:latin typeface="Microsoft Sans Serif"/>
                <a:cs typeface="Microsoft Sans Serif"/>
              </a:rPr>
              <a:t>para detectar corrientes </a:t>
            </a:r>
            <a:r>
              <a:rPr sz="700" spc="20" dirty="0">
                <a:latin typeface="Microsoft Sans Serif"/>
                <a:cs typeface="Microsoft Sans Serif"/>
              </a:rPr>
              <a:t>dañinas de </a:t>
            </a:r>
            <a:r>
              <a:rPr sz="700" spc="5" dirty="0">
                <a:latin typeface="Microsoft Sans Serif"/>
                <a:cs typeface="Microsoft Sans Serif"/>
              </a:rPr>
              <a:t>secuencia </a:t>
            </a:r>
            <a:r>
              <a:rPr sz="700" spc="10" dirty="0">
                <a:latin typeface="Microsoft Sans Serif"/>
                <a:cs typeface="Microsoft Sans Serif"/>
              </a:rPr>
              <a:t> </a:t>
            </a:r>
            <a:r>
              <a:rPr sz="700" spc="20" dirty="0">
                <a:latin typeface="Microsoft Sans Serif"/>
                <a:cs typeface="Microsoft Sans Serif"/>
              </a:rPr>
              <a:t>negativa</a:t>
            </a:r>
            <a:r>
              <a:rPr sz="700" dirty="0">
                <a:latin typeface="Microsoft Sans Serif"/>
                <a:cs typeface="Microsoft Sans Serif"/>
              </a:rPr>
              <a:t> </a:t>
            </a:r>
            <a:r>
              <a:rPr sz="700" spc="20" dirty="0">
                <a:latin typeface="Microsoft Sans Serif"/>
                <a:cs typeface="Microsoft Sans Serif"/>
              </a:rPr>
              <a:t>resultantes</a:t>
            </a:r>
            <a:r>
              <a:rPr sz="700" spc="5" dirty="0">
                <a:latin typeface="Microsoft Sans Serif"/>
                <a:cs typeface="Microsoft Sans Serif"/>
              </a:rPr>
              <a:t> </a:t>
            </a:r>
            <a:r>
              <a:rPr sz="700" spc="20" dirty="0">
                <a:latin typeface="Microsoft Sans Serif"/>
                <a:cs typeface="Microsoft Sans Serif"/>
              </a:rPr>
              <a:t>de</a:t>
            </a:r>
            <a:r>
              <a:rPr sz="700" dirty="0">
                <a:latin typeface="Microsoft Sans Serif"/>
                <a:cs typeface="Microsoft Sans Serif"/>
              </a:rPr>
              <a:t> </a:t>
            </a:r>
            <a:r>
              <a:rPr sz="700" spc="20" dirty="0">
                <a:latin typeface="Microsoft Sans Serif"/>
                <a:cs typeface="Microsoft Sans Serif"/>
              </a:rPr>
              <a:t>desequilibrios</a:t>
            </a:r>
            <a:r>
              <a:rPr sz="700" spc="5" dirty="0">
                <a:latin typeface="Microsoft Sans Serif"/>
                <a:cs typeface="Microsoft Sans Serif"/>
              </a:rPr>
              <a:t> </a:t>
            </a:r>
            <a:r>
              <a:rPr sz="700" spc="20" dirty="0">
                <a:latin typeface="Microsoft Sans Serif"/>
                <a:cs typeface="Microsoft Sans Serif"/>
              </a:rPr>
              <a:t>de</a:t>
            </a:r>
            <a:r>
              <a:rPr sz="700" dirty="0">
                <a:latin typeface="Microsoft Sans Serif"/>
                <a:cs typeface="Microsoft Sans Serif"/>
              </a:rPr>
              <a:t> </a:t>
            </a:r>
            <a:r>
              <a:rPr sz="700" spc="25" dirty="0">
                <a:latin typeface="Microsoft Sans Serif"/>
                <a:cs typeface="Microsoft Sans Serif"/>
              </a:rPr>
              <a:t>circuito</a:t>
            </a:r>
            <a:r>
              <a:rPr sz="700" spc="5" dirty="0">
                <a:latin typeface="Microsoft Sans Serif"/>
                <a:cs typeface="Microsoft Sans Serif"/>
              </a:rPr>
              <a:t> </a:t>
            </a:r>
            <a:r>
              <a:rPr sz="700" spc="25" dirty="0">
                <a:latin typeface="Microsoft Sans Serif"/>
                <a:cs typeface="Microsoft Sans Serif"/>
              </a:rPr>
              <a:t>abierto,</a:t>
            </a:r>
            <a:r>
              <a:rPr sz="700" dirty="0">
                <a:latin typeface="Microsoft Sans Serif"/>
                <a:cs typeface="Microsoft Sans Serif"/>
              </a:rPr>
              <a:t> así</a:t>
            </a:r>
            <a:r>
              <a:rPr sz="700" spc="5" dirty="0">
                <a:latin typeface="Microsoft Sans Serif"/>
                <a:cs typeface="Microsoft Sans Serif"/>
              </a:rPr>
              <a:t> </a:t>
            </a:r>
            <a:r>
              <a:rPr sz="700" spc="30" dirty="0">
                <a:latin typeface="Microsoft Sans Serif"/>
                <a:cs typeface="Microsoft Sans Serif"/>
              </a:rPr>
              <a:t>como</a:t>
            </a:r>
            <a:r>
              <a:rPr sz="700" spc="5" dirty="0">
                <a:latin typeface="Microsoft Sans Serif"/>
                <a:cs typeface="Microsoft Sans Serif"/>
              </a:rPr>
              <a:t> </a:t>
            </a:r>
            <a:r>
              <a:rPr sz="700" spc="10" dirty="0">
                <a:latin typeface="Microsoft Sans Serif"/>
                <a:cs typeface="Microsoft Sans Serif"/>
              </a:rPr>
              <a:t>fallas</a:t>
            </a:r>
            <a:r>
              <a:rPr sz="700" dirty="0">
                <a:latin typeface="Microsoft Sans Serif"/>
                <a:cs typeface="Microsoft Sans Serif"/>
              </a:rPr>
              <a:t> </a:t>
            </a:r>
            <a:r>
              <a:rPr sz="700" spc="20" dirty="0">
                <a:latin typeface="Microsoft Sans Serif"/>
                <a:cs typeface="Microsoft Sans Serif"/>
              </a:rPr>
              <a:t>de </a:t>
            </a:r>
            <a:r>
              <a:rPr sz="700" spc="-170" dirty="0">
                <a:latin typeface="Microsoft Sans Serif"/>
                <a:cs typeface="Microsoft Sans Serif"/>
              </a:rPr>
              <a:t> </a:t>
            </a:r>
            <a:r>
              <a:rPr sz="700" spc="20" dirty="0">
                <a:latin typeface="Microsoft Sans Serif"/>
                <a:cs typeface="Microsoft Sans Serif"/>
              </a:rPr>
              <a:t>bajo </a:t>
            </a:r>
            <a:r>
              <a:rPr sz="700" spc="10" dirty="0">
                <a:latin typeface="Microsoft Sans Serif"/>
                <a:cs typeface="Microsoft Sans Serif"/>
              </a:rPr>
              <a:t>nivel. </a:t>
            </a:r>
            <a:r>
              <a:rPr sz="700" dirty="0">
                <a:latin typeface="Microsoft Sans Serif"/>
                <a:cs typeface="Microsoft Sans Serif"/>
              </a:rPr>
              <a:t>Para </a:t>
            </a:r>
            <a:r>
              <a:rPr sz="700" spc="30" dirty="0">
                <a:latin typeface="Microsoft Sans Serif"/>
                <a:cs typeface="Microsoft Sans Serif"/>
              </a:rPr>
              <a:t>proporcionar </a:t>
            </a:r>
            <a:r>
              <a:rPr sz="700" spc="25" dirty="0">
                <a:latin typeface="Microsoft Sans Serif"/>
                <a:cs typeface="Microsoft Sans Serif"/>
              </a:rPr>
              <a:t>protección </a:t>
            </a:r>
            <a:r>
              <a:rPr sz="700" spc="35" dirty="0">
                <a:latin typeface="Microsoft Sans Serif"/>
                <a:cs typeface="Microsoft Sans Serif"/>
              </a:rPr>
              <a:t>total </a:t>
            </a:r>
            <a:r>
              <a:rPr sz="700" spc="15" dirty="0">
                <a:latin typeface="Microsoft Sans Serif"/>
                <a:cs typeface="Microsoft Sans Serif"/>
              </a:rPr>
              <a:t>hasta </a:t>
            </a:r>
            <a:r>
              <a:rPr sz="700" spc="10" dirty="0">
                <a:latin typeface="Microsoft Sans Serif"/>
                <a:cs typeface="Microsoft Sans Serif"/>
              </a:rPr>
              <a:t>la capacidad </a:t>
            </a:r>
            <a:r>
              <a:rPr sz="700" spc="30" dirty="0">
                <a:latin typeface="Microsoft Sans Serif"/>
                <a:cs typeface="Microsoft Sans Serif"/>
              </a:rPr>
              <a:t>nominal </a:t>
            </a:r>
            <a:r>
              <a:rPr sz="700" spc="35" dirty="0">
                <a:latin typeface="Microsoft Sans Serif"/>
                <a:cs typeface="Microsoft Sans Serif"/>
              </a:rPr>
              <a:t> </a:t>
            </a:r>
            <a:r>
              <a:rPr sz="700" spc="25" dirty="0">
                <a:latin typeface="Microsoft Sans Serif"/>
                <a:cs typeface="Microsoft Sans Serif"/>
              </a:rPr>
              <a:t>continua </a:t>
            </a:r>
            <a:r>
              <a:rPr sz="700" spc="20" dirty="0">
                <a:latin typeface="Microsoft Sans Serif"/>
                <a:cs typeface="Microsoft Sans Serif"/>
              </a:rPr>
              <a:t>del </a:t>
            </a:r>
            <a:r>
              <a:rPr sz="700" spc="25" dirty="0">
                <a:latin typeface="Microsoft Sans Serif"/>
                <a:cs typeface="Microsoft Sans Serif"/>
              </a:rPr>
              <a:t>generador, </a:t>
            </a:r>
            <a:r>
              <a:rPr sz="700" spc="-5" dirty="0">
                <a:latin typeface="Microsoft Sans Serif"/>
                <a:cs typeface="Microsoft Sans Serif"/>
              </a:rPr>
              <a:t>se </a:t>
            </a:r>
            <a:r>
              <a:rPr sz="700" spc="25" dirty="0">
                <a:latin typeface="Microsoft Sans Serif"/>
                <a:cs typeface="Microsoft Sans Serif"/>
              </a:rPr>
              <a:t>deben utilizar </a:t>
            </a:r>
            <a:r>
              <a:rPr sz="700" spc="10" dirty="0">
                <a:latin typeface="Microsoft Sans Serif"/>
                <a:cs typeface="Microsoft Sans Serif"/>
              </a:rPr>
              <a:t>relés </a:t>
            </a:r>
            <a:r>
              <a:rPr sz="700" spc="20" dirty="0">
                <a:latin typeface="Microsoft Sans Serif"/>
                <a:cs typeface="Microsoft Sans Serif"/>
              </a:rPr>
              <a:t>de </a:t>
            </a:r>
            <a:r>
              <a:rPr sz="700" spc="5" dirty="0">
                <a:latin typeface="Microsoft Sans Serif"/>
                <a:cs typeface="Microsoft Sans Serif"/>
              </a:rPr>
              <a:t>secuencia </a:t>
            </a:r>
            <a:r>
              <a:rPr sz="700" spc="20" dirty="0">
                <a:latin typeface="Microsoft Sans Serif"/>
                <a:cs typeface="Microsoft Sans Serif"/>
              </a:rPr>
              <a:t>negativa </a:t>
            </a:r>
            <a:r>
              <a:rPr sz="700" spc="25" dirty="0">
                <a:latin typeface="Microsoft Sans Serif"/>
                <a:cs typeface="Microsoft Sans Serif"/>
              </a:rPr>
              <a:t> </a:t>
            </a:r>
            <a:r>
              <a:rPr sz="700" spc="15" dirty="0">
                <a:latin typeface="Microsoft Sans Serif"/>
                <a:cs typeface="Microsoft Sans Serif"/>
              </a:rPr>
              <a:t>estáticos</a:t>
            </a:r>
            <a:r>
              <a:rPr sz="700" spc="-10" dirty="0">
                <a:latin typeface="Microsoft Sans Serif"/>
                <a:cs typeface="Microsoft Sans Serif"/>
              </a:rPr>
              <a:t> </a:t>
            </a:r>
            <a:r>
              <a:rPr sz="700" spc="30" dirty="0">
                <a:latin typeface="Microsoft Sans Serif"/>
                <a:cs typeface="Microsoft Sans Serif"/>
              </a:rPr>
              <a:t>o</a:t>
            </a:r>
            <a:r>
              <a:rPr sz="700" spc="-5" dirty="0">
                <a:latin typeface="Microsoft Sans Serif"/>
                <a:cs typeface="Microsoft Sans Serif"/>
              </a:rPr>
              <a:t> </a:t>
            </a:r>
            <a:r>
              <a:rPr sz="700" spc="15" dirty="0">
                <a:latin typeface="Microsoft Sans Serif"/>
                <a:cs typeface="Microsoft Sans Serif"/>
              </a:rPr>
              <a:t>digitales.</a:t>
            </a:r>
            <a:endParaRPr sz="700">
              <a:latin typeface="Microsoft Sans Serif"/>
              <a:cs typeface="Microsoft Sans Serif"/>
            </a:endParaRPr>
          </a:p>
        </p:txBody>
      </p:sp>
      <p:sp>
        <p:nvSpPr>
          <p:cNvPr id="7" name="object 7"/>
          <p:cNvSpPr txBox="1"/>
          <p:nvPr/>
        </p:nvSpPr>
        <p:spPr>
          <a:xfrm>
            <a:off x="9100125" y="3022343"/>
            <a:ext cx="7406182" cy="1097801"/>
          </a:xfrm>
          <a:prstGeom prst="rect">
            <a:avLst/>
          </a:prstGeom>
        </p:spPr>
        <p:txBody>
          <a:bodyPr vert="horz" wrap="square" lIns="0" tIns="90805" rIns="0" bIns="0" rtlCol="0">
            <a:spAutoFit/>
          </a:bodyPr>
          <a:lstStyle/>
          <a:p>
            <a:pPr marL="1160145">
              <a:lnSpc>
                <a:spcPct val="100000"/>
              </a:lnSpc>
              <a:spcBef>
                <a:spcPts val="715"/>
              </a:spcBef>
            </a:pPr>
            <a:r>
              <a:rPr sz="950" spc="-10" dirty="0">
                <a:latin typeface="Microsoft Sans Serif"/>
                <a:cs typeface="Microsoft Sans Serif"/>
              </a:rPr>
              <a:t>IX.</a:t>
            </a:r>
            <a:r>
              <a:rPr sz="950" spc="-50" dirty="0">
                <a:latin typeface="Microsoft Sans Serif"/>
                <a:cs typeface="Microsoft Sans Serif"/>
              </a:rPr>
              <a:t> </a:t>
            </a:r>
            <a:r>
              <a:rPr sz="950" spc="-55" dirty="0">
                <a:latin typeface="Microsoft Sans Serif"/>
                <a:cs typeface="Microsoft Sans Serif"/>
              </a:rPr>
              <a:t>R</a:t>
            </a:r>
            <a:r>
              <a:rPr sz="750" spc="-55" dirty="0">
                <a:latin typeface="Microsoft Sans Serif"/>
                <a:cs typeface="Microsoft Sans Serif"/>
              </a:rPr>
              <a:t>EFERENCIAS</a:t>
            </a:r>
            <a:endParaRPr sz="750">
              <a:latin typeface="Microsoft Sans Serif"/>
              <a:cs typeface="Microsoft Sans Serif"/>
            </a:endParaRPr>
          </a:p>
          <a:p>
            <a:pPr marL="145415" marR="6985" indent="-145415">
              <a:lnSpc>
                <a:spcPct val="114799"/>
              </a:lnSpc>
              <a:spcBef>
                <a:spcPts val="330"/>
              </a:spcBef>
              <a:buAutoNum type="arabicPlain"/>
              <a:tabLst>
                <a:tab pos="145415" algn="l"/>
              </a:tabLst>
            </a:pPr>
            <a:r>
              <a:rPr sz="700" spc="-80" dirty="0">
                <a:latin typeface="Microsoft Sans Serif"/>
                <a:cs typeface="Microsoft Sans Serif"/>
              </a:rPr>
              <a:t>DJ</a:t>
            </a:r>
            <a:r>
              <a:rPr sz="700" spc="-75" dirty="0">
                <a:latin typeface="Microsoft Sans Serif"/>
                <a:cs typeface="Microsoft Sans Serif"/>
              </a:rPr>
              <a:t> </a:t>
            </a:r>
            <a:r>
              <a:rPr sz="700" spc="15" dirty="0">
                <a:latin typeface="Microsoft Sans Serif"/>
                <a:cs typeface="Microsoft Sans Serif"/>
              </a:rPr>
              <a:t>Graham, </a:t>
            </a:r>
            <a:r>
              <a:rPr sz="700" spc="-40" dirty="0">
                <a:latin typeface="Microsoft Sans Serif"/>
                <a:cs typeface="Microsoft Sans Serif"/>
              </a:rPr>
              <a:t>PG </a:t>
            </a:r>
            <a:r>
              <a:rPr sz="700" spc="30" dirty="0">
                <a:latin typeface="Microsoft Sans Serif"/>
                <a:cs typeface="Microsoft Sans Serif"/>
              </a:rPr>
              <a:t>Brown </a:t>
            </a:r>
            <a:r>
              <a:rPr sz="700" spc="5" dirty="0">
                <a:latin typeface="Microsoft Sans Serif"/>
                <a:cs typeface="Microsoft Sans Serif"/>
              </a:rPr>
              <a:t>y </a:t>
            </a:r>
            <a:r>
              <a:rPr sz="700" spc="-50" dirty="0">
                <a:latin typeface="Microsoft Sans Serif"/>
                <a:cs typeface="Microsoft Sans Serif"/>
              </a:rPr>
              <a:t>RL </a:t>
            </a:r>
            <a:r>
              <a:rPr sz="700" spc="15" dirty="0">
                <a:latin typeface="Microsoft Sans Serif"/>
                <a:cs typeface="Microsoft Sans Serif"/>
              </a:rPr>
              <a:t>Winchester, “Protección </a:t>
            </a:r>
            <a:r>
              <a:rPr sz="700" spc="20" dirty="0">
                <a:latin typeface="Microsoft Sans Serif"/>
                <a:cs typeface="Microsoft Sans Serif"/>
              </a:rPr>
              <a:t>del </a:t>
            </a:r>
            <a:r>
              <a:rPr sz="700" spc="30" dirty="0">
                <a:latin typeface="Microsoft Sans Serif"/>
                <a:cs typeface="Microsoft Sans Serif"/>
              </a:rPr>
              <a:t>generador </a:t>
            </a:r>
            <a:r>
              <a:rPr sz="700" spc="20" dirty="0">
                <a:latin typeface="Microsoft Sans Serif"/>
                <a:cs typeface="Microsoft Sans Serif"/>
              </a:rPr>
              <a:t>con </a:t>
            </a:r>
            <a:r>
              <a:rPr sz="700" spc="40" dirty="0">
                <a:latin typeface="Microsoft Sans Serif"/>
                <a:cs typeface="Microsoft Sans Serif"/>
              </a:rPr>
              <a:t>un </a:t>
            </a:r>
            <a:r>
              <a:rPr sz="700" spc="-175" dirty="0">
                <a:latin typeface="Microsoft Sans Serif"/>
                <a:cs typeface="Microsoft Sans Serif"/>
              </a:rPr>
              <a:t> </a:t>
            </a:r>
            <a:r>
              <a:rPr sz="700" spc="25" dirty="0">
                <a:latin typeface="Microsoft Sans Serif"/>
                <a:cs typeface="Microsoft Sans Serif"/>
              </a:rPr>
              <a:t>nuevo</a:t>
            </a:r>
            <a:r>
              <a:rPr sz="700" dirty="0">
                <a:latin typeface="Microsoft Sans Serif"/>
                <a:cs typeface="Microsoft Sans Serif"/>
              </a:rPr>
              <a:t> </a:t>
            </a:r>
            <a:r>
              <a:rPr sz="700" spc="20" dirty="0">
                <a:latin typeface="Microsoft Sans Serif"/>
                <a:cs typeface="Microsoft Sans Serif"/>
              </a:rPr>
              <a:t>relé</a:t>
            </a:r>
            <a:r>
              <a:rPr sz="700" dirty="0">
                <a:latin typeface="Microsoft Sans Serif"/>
                <a:cs typeface="Microsoft Sans Serif"/>
              </a:rPr>
              <a:t> </a:t>
            </a:r>
            <a:r>
              <a:rPr sz="700" spc="20" dirty="0">
                <a:latin typeface="Microsoft Sans Serif"/>
                <a:cs typeface="Microsoft Sans Serif"/>
              </a:rPr>
              <a:t>de</a:t>
            </a:r>
            <a:r>
              <a:rPr sz="700" dirty="0">
                <a:latin typeface="Microsoft Sans Serif"/>
                <a:cs typeface="Microsoft Sans Serif"/>
              </a:rPr>
              <a:t> </a:t>
            </a:r>
            <a:r>
              <a:rPr sz="700" spc="5" dirty="0">
                <a:latin typeface="Microsoft Sans Serif"/>
                <a:cs typeface="Microsoft Sans Serif"/>
              </a:rPr>
              <a:t>secuencia</a:t>
            </a:r>
            <a:r>
              <a:rPr sz="700" dirty="0">
                <a:latin typeface="Microsoft Sans Serif"/>
                <a:cs typeface="Microsoft Sans Serif"/>
              </a:rPr>
              <a:t> </a:t>
            </a:r>
            <a:r>
              <a:rPr sz="700" spc="20" dirty="0">
                <a:latin typeface="Microsoft Sans Serif"/>
                <a:cs typeface="Microsoft Sans Serif"/>
              </a:rPr>
              <a:t>negativa</a:t>
            </a:r>
            <a:r>
              <a:rPr sz="700" dirty="0">
                <a:latin typeface="Microsoft Sans Serif"/>
                <a:cs typeface="Microsoft Sans Serif"/>
              </a:rPr>
              <a:t> </a:t>
            </a:r>
            <a:r>
              <a:rPr sz="700" spc="10" dirty="0">
                <a:latin typeface="Microsoft Sans Serif"/>
                <a:cs typeface="Microsoft Sans Serif"/>
              </a:rPr>
              <a:t>estática”,</a:t>
            </a:r>
            <a:r>
              <a:rPr sz="700" dirty="0">
                <a:latin typeface="Microsoft Sans Serif"/>
                <a:cs typeface="Microsoft Sans Serif"/>
              </a:rPr>
              <a:t> </a:t>
            </a:r>
            <a:r>
              <a:rPr sz="700" spc="-50" dirty="0">
                <a:latin typeface="Microsoft Sans Serif"/>
                <a:cs typeface="Microsoft Sans Serif"/>
              </a:rPr>
              <a:t>IEEE</a:t>
            </a:r>
            <a:r>
              <a:rPr sz="700" dirty="0">
                <a:latin typeface="Microsoft Sans Serif"/>
                <a:cs typeface="Microsoft Sans Serif"/>
              </a:rPr>
              <a:t> </a:t>
            </a:r>
            <a:r>
              <a:rPr sz="700" spc="15" dirty="0">
                <a:latin typeface="Microsoft Sans Serif"/>
                <a:cs typeface="Microsoft Sans Serif"/>
              </a:rPr>
              <a:t>Transactions</a:t>
            </a:r>
            <a:r>
              <a:rPr sz="700" dirty="0">
                <a:latin typeface="Microsoft Sans Serif"/>
                <a:cs typeface="Microsoft Sans Serif"/>
              </a:rPr>
              <a:t> </a:t>
            </a:r>
            <a:r>
              <a:rPr sz="700" spc="35" dirty="0">
                <a:latin typeface="Microsoft Sans Serif"/>
                <a:cs typeface="Microsoft Sans Serif"/>
              </a:rPr>
              <a:t>on</a:t>
            </a:r>
            <a:r>
              <a:rPr sz="700" dirty="0">
                <a:latin typeface="Microsoft Sans Serif"/>
                <a:cs typeface="Microsoft Sans Serif"/>
              </a:rPr>
              <a:t> </a:t>
            </a:r>
            <a:r>
              <a:rPr sz="700" spc="15" dirty="0">
                <a:latin typeface="Microsoft Sans Serif"/>
                <a:cs typeface="Microsoft Sans Serif"/>
              </a:rPr>
              <a:t>Power </a:t>
            </a:r>
            <a:r>
              <a:rPr sz="700" spc="-170" dirty="0">
                <a:latin typeface="Microsoft Sans Serif"/>
                <a:cs typeface="Microsoft Sans Serif"/>
              </a:rPr>
              <a:t> </a:t>
            </a:r>
            <a:r>
              <a:rPr sz="700" spc="20" dirty="0">
                <a:latin typeface="Microsoft Sans Serif"/>
                <a:cs typeface="Microsoft Sans Serif"/>
              </a:rPr>
              <a:t>Apparatus </a:t>
            </a:r>
            <a:r>
              <a:rPr sz="700" spc="25" dirty="0">
                <a:latin typeface="Microsoft Sans Serif"/>
                <a:cs typeface="Microsoft Sans Serif"/>
              </a:rPr>
              <a:t>and </a:t>
            </a:r>
            <a:r>
              <a:rPr sz="700" dirty="0">
                <a:latin typeface="Microsoft Sans Serif"/>
                <a:cs typeface="Microsoft Sans Serif"/>
              </a:rPr>
              <a:t>Systems, </a:t>
            </a:r>
            <a:r>
              <a:rPr sz="700" spc="10" dirty="0">
                <a:latin typeface="Microsoft Sans Serif"/>
                <a:cs typeface="Microsoft Sans Serif"/>
              </a:rPr>
              <a:t>vol. </a:t>
            </a:r>
            <a:r>
              <a:rPr sz="700" spc="5" dirty="0">
                <a:latin typeface="Microsoft Sans Serif"/>
                <a:cs typeface="Microsoft Sans Serif"/>
              </a:rPr>
              <a:t>94, </a:t>
            </a:r>
            <a:r>
              <a:rPr sz="700" spc="40" dirty="0">
                <a:latin typeface="Microsoft Sans Serif"/>
                <a:cs typeface="Microsoft Sans Serif"/>
              </a:rPr>
              <a:t>número </a:t>
            </a:r>
            <a:r>
              <a:rPr sz="700" dirty="0">
                <a:latin typeface="Microsoft Sans Serif"/>
                <a:cs typeface="Microsoft Sans Serif"/>
              </a:rPr>
              <a:t>4, </a:t>
            </a:r>
            <a:r>
              <a:rPr sz="700" spc="10" dirty="0">
                <a:latin typeface="Microsoft Sans Serif"/>
                <a:cs typeface="Microsoft Sans Serif"/>
              </a:rPr>
              <a:t>págs. </a:t>
            </a:r>
            <a:r>
              <a:rPr sz="700" spc="5" dirty="0">
                <a:latin typeface="Microsoft Sans Serif"/>
                <a:cs typeface="Microsoft Sans Serif"/>
              </a:rPr>
              <a:t>1208-1213, </a:t>
            </a:r>
            <a:r>
              <a:rPr sz="700" spc="25" dirty="0">
                <a:latin typeface="Microsoft Sans Serif"/>
                <a:cs typeface="Microsoft Sans Serif"/>
              </a:rPr>
              <a:t>julio </a:t>
            </a:r>
            <a:r>
              <a:rPr sz="700" spc="20" dirty="0">
                <a:latin typeface="Microsoft Sans Serif"/>
                <a:cs typeface="Microsoft Sans Serif"/>
              </a:rPr>
              <a:t>de </a:t>
            </a:r>
            <a:r>
              <a:rPr sz="700" spc="25" dirty="0">
                <a:latin typeface="Microsoft Sans Serif"/>
                <a:cs typeface="Microsoft Sans Serif"/>
              </a:rPr>
              <a:t> </a:t>
            </a:r>
            <a:r>
              <a:rPr sz="700" spc="5" dirty="0">
                <a:latin typeface="Microsoft Sans Serif"/>
                <a:cs typeface="Microsoft Sans Serif"/>
              </a:rPr>
              <a:t>1975.</a:t>
            </a:r>
            <a:endParaRPr sz="700">
              <a:latin typeface="Microsoft Sans Serif"/>
              <a:cs typeface="Microsoft Sans Serif"/>
            </a:endParaRPr>
          </a:p>
          <a:p>
            <a:pPr marL="114935" marR="22860" indent="-114935">
              <a:lnSpc>
                <a:spcPct val="123100"/>
              </a:lnSpc>
              <a:spcBef>
                <a:spcPts val="195"/>
              </a:spcBef>
              <a:buSzPct val="84615"/>
              <a:buAutoNum type="arabicPlain"/>
              <a:tabLst>
                <a:tab pos="114935" algn="l"/>
              </a:tabLst>
            </a:pPr>
            <a:r>
              <a:rPr sz="650" spc="10" dirty="0">
                <a:latin typeface="Microsoft Sans Serif"/>
                <a:cs typeface="Microsoft Sans Serif"/>
              </a:rPr>
              <a:t>Estándar</a:t>
            </a:r>
            <a:r>
              <a:rPr sz="650" spc="5" dirty="0">
                <a:latin typeface="Microsoft Sans Serif"/>
                <a:cs typeface="Microsoft Sans Serif"/>
              </a:rPr>
              <a:t> </a:t>
            </a:r>
            <a:r>
              <a:rPr sz="650" spc="-45" dirty="0">
                <a:latin typeface="Microsoft Sans Serif"/>
                <a:cs typeface="Microsoft Sans Serif"/>
              </a:rPr>
              <a:t>IEEE</a:t>
            </a:r>
            <a:r>
              <a:rPr sz="650" spc="5" dirty="0">
                <a:latin typeface="Microsoft Sans Serif"/>
                <a:cs typeface="Microsoft Sans Serif"/>
              </a:rPr>
              <a:t> </a:t>
            </a:r>
            <a:r>
              <a:rPr sz="650" spc="20" dirty="0">
                <a:latin typeface="Microsoft Sans Serif"/>
                <a:cs typeface="Microsoft Sans Serif"/>
              </a:rPr>
              <a:t>para</a:t>
            </a:r>
            <a:r>
              <a:rPr sz="650" spc="5" dirty="0">
                <a:latin typeface="Microsoft Sans Serif"/>
                <a:cs typeface="Microsoft Sans Serif"/>
              </a:rPr>
              <a:t> </a:t>
            </a:r>
            <a:r>
              <a:rPr sz="650" spc="25" dirty="0">
                <a:latin typeface="Microsoft Sans Serif"/>
                <a:cs typeface="Microsoft Sans Serif"/>
              </a:rPr>
              <a:t>generadores/motores</a:t>
            </a:r>
            <a:r>
              <a:rPr sz="650" spc="5" dirty="0">
                <a:latin typeface="Microsoft Sans Serif"/>
                <a:cs typeface="Microsoft Sans Serif"/>
              </a:rPr>
              <a:t> </a:t>
            </a:r>
            <a:r>
              <a:rPr sz="650" spc="15" dirty="0">
                <a:latin typeface="Microsoft Sans Serif"/>
                <a:cs typeface="Microsoft Sans Serif"/>
              </a:rPr>
              <a:t>síncronos</a:t>
            </a:r>
            <a:r>
              <a:rPr sz="650" spc="5" dirty="0">
                <a:latin typeface="Microsoft Sans Serif"/>
                <a:cs typeface="Microsoft Sans Serif"/>
              </a:rPr>
              <a:t> </a:t>
            </a:r>
            <a:r>
              <a:rPr sz="650" spc="20" dirty="0">
                <a:latin typeface="Microsoft Sans Serif"/>
                <a:cs typeface="Microsoft Sans Serif"/>
              </a:rPr>
              <a:t>de</a:t>
            </a:r>
            <a:r>
              <a:rPr sz="650" spc="5" dirty="0">
                <a:latin typeface="Microsoft Sans Serif"/>
                <a:cs typeface="Microsoft Sans Serif"/>
              </a:rPr>
              <a:t> </a:t>
            </a:r>
            <a:r>
              <a:rPr sz="650" spc="20" dirty="0">
                <a:latin typeface="Microsoft Sans Serif"/>
                <a:cs typeface="Microsoft Sans Serif"/>
              </a:rPr>
              <a:t>polos</a:t>
            </a:r>
            <a:r>
              <a:rPr sz="650" spc="5" dirty="0">
                <a:latin typeface="Microsoft Sans Serif"/>
                <a:cs typeface="Microsoft Sans Serif"/>
              </a:rPr>
              <a:t> </a:t>
            </a:r>
            <a:r>
              <a:rPr sz="650" spc="10" dirty="0">
                <a:latin typeface="Microsoft Sans Serif"/>
                <a:cs typeface="Microsoft Sans Serif"/>
              </a:rPr>
              <a:t>salientes</a:t>
            </a:r>
            <a:r>
              <a:rPr sz="650" spc="5" dirty="0">
                <a:latin typeface="Microsoft Sans Serif"/>
                <a:cs typeface="Microsoft Sans Serif"/>
              </a:rPr>
              <a:t> </a:t>
            </a:r>
            <a:r>
              <a:rPr sz="650" spc="20" dirty="0">
                <a:latin typeface="Microsoft Sans Serif"/>
                <a:cs typeface="Microsoft Sans Serif"/>
              </a:rPr>
              <a:t>de</a:t>
            </a:r>
            <a:r>
              <a:rPr sz="650" spc="5" dirty="0">
                <a:latin typeface="Microsoft Sans Serif"/>
                <a:cs typeface="Microsoft Sans Serif"/>
              </a:rPr>
              <a:t> </a:t>
            </a:r>
            <a:r>
              <a:rPr sz="650" spc="10" dirty="0">
                <a:latin typeface="Microsoft Sans Serif"/>
                <a:cs typeface="Microsoft Sans Serif"/>
              </a:rPr>
              <a:t>50</a:t>
            </a:r>
            <a:r>
              <a:rPr sz="650" spc="5" dirty="0">
                <a:latin typeface="Microsoft Sans Serif"/>
                <a:cs typeface="Microsoft Sans Serif"/>
              </a:rPr>
              <a:t> </a:t>
            </a:r>
            <a:r>
              <a:rPr sz="650" spc="-5" dirty="0">
                <a:latin typeface="Microsoft Sans Serif"/>
                <a:cs typeface="Microsoft Sans Serif"/>
              </a:rPr>
              <a:t>Hz </a:t>
            </a:r>
            <a:r>
              <a:rPr sz="650" spc="-160" dirty="0">
                <a:latin typeface="Microsoft Sans Serif"/>
                <a:cs typeface="Microsoft Sans Serif"/>
              </a:rPr>
              <a:t> </a:t>
            </a:r>
            <a:r>
              <a:rPr sz="650" spc="5" dirty="0">
                <a:latin typeface="Microsoft Sans Serif"/>
                <a:cs typeface="Microsoft Sans Serif"/>
              </a:rPr>
              <a:t>y </a:t>
            </a:r>
            <a:r>
              <a:rPr sz="650" spc="10" dirty="0">
                <a:latin typeface="Microsoft Sans Serif"/>
                <a:cs typeface="Microsoft Sans Serif"/>
              </a:rPr>
              <a:t>60 </a:t>
            </a:r>
            <a:r>
              <a:rPr sz="650" spc="-5" dirty="0">
                <a:latin typeface="Microsoft Sans Serif"/>
                <a:cs typeface="Microsoft Sans Serif"/>
              </a:rPr>
              <a:t>Hz </a:t>
            </a:r>
            <a:r>
              <a:rPr sz="650" spc="20" dirty="0">
                <a:latin typeface="Microsoft Sans Serif"/>
                <a:cs typeface="Microsoft Sans Serif"/>
              </a:rPr>
              <a:t>para </a:t>
            </a:r>
            <a:r>
              <a:rPr sz="650" spc="10" dirty="0">
                <a:latin typeface="Microsoft Sans Serif"/>
                <a:cs typeface="Microsoft Sans Serif"/>
              </a:rPr>
              <a:t>aplicaciones </a:t>
            </a:r>
            <a:r>
              <a:rPr sz="650" spc="20" dirty="0">
                <a:latin typeface="Microsoft Sans Serif"/>
                <a:cs typeface="Microsoft Sans Serif"/>
              </a:rPr>
              <a:t>de </a:t>
            </a:r>
            <a:r>
              <a:rPr sz="650" spc="25" dirty="0">
                <a:latin typeface="Microsoft Sans Serif"/>
                <a:cs typeface="Microsoft Sans Serif"/>
              </a:rPr>
              <a:t>turbinas </a:t>
            </a:r>
            <a:r>
              <a:rPr sz="650" spc="15" dirty="0">
                <a:latin typeface="Microsoft Sans Serif"/>
                <a:cs typeface="Microsoft Sans Serif"/>
              </a:rPr>
              <a:t>hidráulicas con </a:t>
            </a:r>
            <a:r>
              <a:rPr sz="650" spc="10" dirty="0">
                <a:latin typeface="Microsoft Sans Serif"/>
                <a:cs typeface="Microsoft Sans Serif"/>
              </a:rPr>
              <a:t>clasificación </a:t>
            </a:r>
            <a:r>
              <a:rPr sz="650" spc="20" dirty="0">
                <a:latin typeface="Microsoft Sans Serif"/>
                <a:cs typeface="Microsoft Sans Serif"/>
              </a:rPr>
              <a:t>de </a:t>
            </a:r>
            <a:r>
              <a:rPr sz="650" spc="10" dirty="0">
                <a:latin typeface="Microsoft Sans Serif"/>
                <a:cs typeface="Microsoft Sans Serif"/>
              </a:rPr>
              <a:t>5 </a:t>
            </a:r>
            <a:r>
              <a:rPr sz="650" spc="-5" dirty="0">
                <a:latin typeface="Microsoft Sans Serif"/>
                <a:cs typeface="Microsoft Sans Serif"/>
              </a:rPr>
              <a:t>MVA </a:t>
            </a:r>
            <a:r>
              <a:rPr sz="650" spc="-160" dirty="0">
                <a:latin typeface="Microsoft Sans Serif"/>
                <a:cs typeface="Microsoft Sans Serif"/>
              </a:rPr>
              <a:t> </a:t>
            </a:r>
            <a:r>
              <a:rPr sz="650" spc="5" dirty="0">
                <a:latin typeface="Microsoft Sans Serif"/>
                <a:cs typeface="Microsoft Sans Serif"/>
              </a:rPr>
              <a:t>y</a:t>
            </a:r>
            <a:r>
              <a:rPr sz="650" spc="-5" dirty="0">
                <a:latin typeface="Microsoft Sans Serif"/>
                <a:cs typeface="Microsoft Sans Serif"/>
              </a:rPr>
              <a:t> </a:t>
            </a:r>
            <a:r>
              <a:rPr sz="650" spc="15" dirty="0">
                <a:latin typeface="Microsoft Sans Serif"/>
                <a:cs typeface="Microsoft Sans Serif"/>
              </a:rPr>
              <a:t>superiores,</a:t>
            </a:r>
            <a:r>
              <a:rPr sz="650" spc="10" dirty="0">
                <a:latin typeface="Microsoft Sans Serif"/>
                <a:cs typeface="Microsoft Sans Serif"/>
              </a:rPr>
              <a:t>Estándar</a:t>
            </a:r>
            <a:r>
              <a:rPr sz="650" spc="-5" dirty="0">
                <a:latin typeface="Microsoft Sans Serif"/>
                <a:cs typeface="Microsoft Sans Serif"/>
              </a:rPr>
              <a:t> </a:t>
            </a:r>
            <a:r>
              <a:rPr sz="650" spc="-45" dirty="0">
                <a:latin typeface="Microsoft Sans Serif"/>
                <a:cs typeface="Microsoft Sans Serif"/>
              </a:rPr>
              <a:t>IEEE</a:t>
            </a:r>
            <a:r>
              <a:rPr sz="650" spc="-5" dirty="0">
                <a:latin typeface="Microsoft Sans Serif"/>
                <a:cs typeface="Microsoft Sans Serif"/>
              </a:rPr>
              <a:t> </a:t>
            </a:r>
            <a:r>
              <a:rPr sz="650" dirty="0">
                <a:latin typeface="Microsoft Sans Serif"/>
                <a:cs typeface="Microsoft Sans Serif"/>
              </a:rPr>
              <a:t>C50.12-2005.</a:t>
            </a:r>
            <a:endParaRPr sz="650">
              <a:latin typeface="Microsoft Sans Serif"/>
              <a:cs typeface="Microsoft Sans Serif"/>
            </a:endParaRPr>
          </a:p>
          <a:p>
            <a:pPr marL="123189" marR="100965" indent="-123189">
              <a:lnSpc>
                <a:spcPct val="115700"/>
              </a:lnSpc>
              <a:spcBef>
                <a:spcPts val="190"/>
              </a:spcBef>
              <a:buSzPct val="85714"/>
              <a:buAutoNum type="arabicPlain"/>
              <a:tabLst>
                <a:tab pos="123189" algn="l"/>
              </a:tabLst>
            </a:pPr>
            <a:r>
              <a:rPr sz="700" spc="10" dirty="0">
                <a:latin typeface="Microsoft Sans Serif"/>
                <a:cs typeface="Microsoft Sans Serif"/>
              </a:rPr>
              <a:t>Estándar</a:t>
            </a:r>
            <a:r>
              <a:rPr sz="700" spc="-5" dirty="0">
                <a:latin typeface="Microsoft Sans Serif"/>
                <a:cs typeface="Microsoft Sans Serif"/>
              </a:rPr>
              <a:t> </a:t>
            </a:r>
            <a:r>
              <a:rPr sz="700" spc="-50" dirty="0">
                <a:latin typeface="Microsoft Sans Serif"/>
                <a:cs typeface="Microsoft Sans Serif"/>
              </a:rPr>
              <a:t>IEEE</a:t>
            </a:r>
            <a:r>
              <a:rPr sz="700" spc="-5" dirty="0">
                <a:latin typeface="Microsoft Sans Serif"/>
                <a:cs typeface="Microsoft Sans Serif"/>
              </a:rPr>
              <a:t> </a:t>
            </a:r>
            <a:r>
              <a:rPr sz="700" spc="25" dirty="0">
                <a:latin typeface="Microsoft Sans Serif"/>
                <a:cs typeface="Microsoft Sans Serif"/>
              </a:rPr>
              <a:t>para</a:t>
            </a:r>
            <a:r>
              <a:rPr sz="700" dirty="0">
                <a:latin typeface="Microsoft Sans Serif"/>
                <a:cs typeface="Microsoft Sans Serif"/>
              </a:rPr>
              <a:t> </a:t>
            </a:r>
            <a:r>
              <a:rPr sz="700" spc="25" dirty="0">
                <a:latin typeface="Microsoft Sans Serif"/>
                <a:cs typeface="Microsoft Sans Serif"/>
              </a:rPr>
              <a:t>generadores</a:t>
            </a:r>
            <a:r>
              <a:rPr sz="700" spc="-5" dirty="0">
                <a:latin typeface="Microsoft Sans Serif"/>
                <a:cs typeface="Microsoft Sans Serif"/>
              </a:rPr>
              <a:t> </a:t>
            </a:r>
            <a:r>
              <a:rPr sz="700" spc="20" dirty="0">
                <a:latin typeface="Microsoft Sans Serif"/>
                <a:cs typeface="Microsoft Sans Serif"/>
              </a:rPr>
              <a:t>síncronos</a:t>
            </a:r>
            <a:r>
              <a:rPr sz="700" spc="-5" dirty="0">
                <a:latin typeface="Microsoft Sans Serif"/>
                <a:cs typeface="Microsoft Sans Serif"/>
              </a:rPr>
              <a:t> </a:t>
            </a:r>
            <a:r>
              <a:rPr sz="700" spc="20" dirty="0">
                <a:latin typeface="Microsoft Sans Serif"/>
                <a:cs typeface="Microsoft Sans Serif"/>
              </a:rPr>
              <a:t>de</a:t>
            </a:r>
            <a:r>
              <a:rPr sz="700" dirty="0">
                <a:latin typeface="Microsoft Sans Serif"/>
                <a:cs typeface="Microsoft Sans Serif"/>
              </a:rPr>
              <a:t> </a:t>
            </a:r>
            <a:r>
              <a:rPr sz="700" spc="45" dirty="0">
                <a:latin typeface="Microsoft Sans Serif"/>
                <a:cs typeface="Microsoft Sans Serif"/>
              </a:rPr>
              <a:t>rotor</a:t>
            </a:r>
            <a:r>
              <a:rPr sz="700" spc="-5" dirty="0">
                <a:latin typeface="Microsoft Sans Serif"/>
                <a:cs typeface="Microsoft Sans Serif"/>
              </a:rPr>
              <a:t> </a:t>
            </a:r>
            <a:r>
              <a:rPr sz="700" spc="20" dirty="0">
                <a:latin typeface="Microsoft Sans Serif"/>
                <a:cs typeface="Microsoft Sans Serif"/>
              </a:rPr>
              <a:t>cilíndrico</a:t>
            </a:r>
            <a:r>
              <a:rPr sz="700" dirty="0">
                <a:latin typeface="Microsoft Sans Serif"/>
                <a:cs typeface="Microsoft Sans Serif"/>
              </a:rPr>
              <a:t> </a:t>
            </a:r>
            <a:r>
              <a:rPr sz="700" spc="20" dirty="0">
                <a:latin typeface="Microsoft Sans Serif"/>
                <a:cs typeface="Microsoft Sans Serif"/>
              </a:rPr>
              <a:t>de</a:t>
            </a:r>
            <a:r>
              <a:rPr sz="700" spc="-5" dirty="0">
                <a:latin typeface="Microsoft Sans Serif"/>
                <a:cs typeface="Microsoft Sans Serif"/>
              </a:rPr>
              <a:t> </a:t>
            </a:r>
            <a:r>
              <a:rPr sz="700" spc="10" dirty="0">
                <a:latin typeface="Microsoft Sans Serif"/>
                <a:cs typeface="Microsoft Sans Serif"/>
              </a:rPr>
              <a:t>50</a:t>
            </a:r>
            <a:r>
              <a:rPr sz="700" spc="-5" dirty="0">
                <a:latin typeface="Microsoft Sans Serif"/>
                <a:cs typeface="Microsoft Sans Serif"/>
              </a:rPr>
              <a:t> Hz</a:t>
            </a:r>
            <a:r>
              <a:rPr sz="700" dirty="0">
                <a:latin typeface="Microsoft Sans Serif"/>
                <a:cs typeface="Microsoft Sans Serif"/>
              </a:rPr>
              <a:t> </a:t>
            </a:r>
            <a:r>
              <a:rPr sz="700" spc="5" dirty="0">
                <a:latin typeface="Microsoft Sans Serif"/>
                <a:cs typeface="Microsoft Sans Serif"/>
              </a:rPr>
              <a:t>y </a:t>
            </a:r>
            <a:r>
              <a:rPr sz="700" spc="-170" dirty="0">
                <a:latin typeface="Microsoft Sans Serif"/>
                <a:cs typeface="Microsoft Sans Serif"/>
              </a:rPr>
              <a:t> </a:t>
            </a:r>
            <a:r>
              <a:rPr sz="700" spc="10" dirty="0">
                <a:latin typeface="Microsoft Sans Serif"/>
                <a:cs typeface="Microsoft Sans Serif"/>
              </a:rPr>
              <a:t>60</a:t>
            </a:r>
            <a:r>
              <a:rPr sz="700" spc="-5" dirty="0">
                <a:latin typeface="Microsoft Sans Serif"/>
                <a:cs typeface="Microsoft Sans Serif"/>
              </a:rPr>
              <a:t> Hz, </a:t>
            </a:r>
            <a:r>
              <a:rPr sz="700" spc="45" dirty="0">
                <a:latin typeface="Microsoft Sans Serif"/>
                <a:cs typeface="Microsoft Sans Serif"/>
              </a:rPr>
              <a:t>rotor</a:t>
            </a:r>
            <a:r>
              <a:rPr sz="700" spc="-5" dirty="0">
                <a:latin typeface="Microsoft Sans Serif"/>
                <a:cs typeface="Microsoft Sans Serif"/>
              </a:rPr>
              <a:t> </a:t>
            </a:r>
            <a:r>
              <a:rPr sz="700" spc="20" dirty="0">
                <a:latin typeface="Microsoft Sans Serif"/>
                <a:cs typeface="Microsoft Sans Serif"/>
              </a:rPr>
              <a:t>de</a:t>
            </a:r>
            <a:r>
              <a:rPr sz="700" spc="-5" dirty="0">
                <a:latin typeface="Microsoft Sans Serif"/>
                <a:cs typeface="Microsoft Sans Serif"/>
              </a:rPr>
              <a:t> </a:t>
            </a:r>
            <a:r>
              <a:rPr sz="700" spc="10" dirty="0">
                <a:latin typeface="Microsoft Sans Serif"/>
                <a:cs typeface="Microsoft Sans Serif"/>
              </a:rPr>
              <a:t>10</a:t>
            </a:r>
            <a:r>
              <a:rPr sz="700" spc="-5" dirty="0">
                <a:latin typeface="Microsoft Sans Serif"/>
                <a:cs typeface="Microsoft Sans Serif"/>
              </a:rPr>
              <a:t> MVA </a:t>
            </a:r>
            <a:r>
              <a:rPr sz="700" spc="5" dirty="0">
                <a:latin typeface="Microsoft Sans Serif"/>
                <a:cs typeface="Microsoft Sans Serif"/>
              </a:rPr>
              <a:t>y</a:t>
            </a:r>
            <a:r>
              <a:rPr sz="700" spc="-5" dirty="0">
                <a:latin typeface="Microsoft Sans Serif"/>
                <a:cs typeface="Microsoft Sans Serif"/>
              </a:rPr>
              <a:t> </a:t>
            </a:r>
            <a:r>
              <a:rPr sz="700" spc="25" dirty="0">
                <a:latin typeface="Microsoft Sans Serif"/>
                <a:cs typeface="Microsoft Sans Serif"/>
              </a:rPr>
              <a:t>superior,</a:t>
            </a:r>
            <a:r>
              <a:rPr sz="700" spc="10" dirty="0">
                <a:latin typeface="Microsoft Sans Serif"/>
                <a:cs typeface="Microsoft Sans Serif"/>
              </a:rPr>
              <a:t>Estándar</a:t>
            </a:r>
            <a:r>
              <a:rPr sz="700" spc="-5" dirty="0">
                <a:latin typeface="Microsoft Sans Serif"/>
                <a:cs typeface="Microsoft Sans Serif"/>
              </a:rPr>
              <a:t> </a:t>
            </a:r>
            <a:r>
              <a:rPr sz="700" spc="-50" dirty="0">
                <a:latin typeface="Microsoft Sans Serif"/>
                <a:cs typeface="Microsoft Sans Serif"/>
              </a:rPr>
              <a:t>IEEE</a:t>
            </a:r>
            <a:r>
              <a:rPr sz="700" spc="-5" dirty="0">
                <a:latin typeface="Microsoft Sans Serif"/>
                <a:cs typeface="Microsoft Sans Serif"/>
              </a:rPr>
              <a:t> </a:t>
            </a:r>
            <a:r>
              <a:rPr sz="700" dirty="0">
                <a:latin typeface="Microsoft Sans Serif"/>
                <a:cs typeface="Microsoft Sans Serif"/>
              </a:rPr>
              <a:t>C50.13-2005.</a:t>
            </a:r>
            <a:endParaRPr sz="700">
              <a:latin typeface="Microsoft Sans Serif"/>
              <a:cs typeface="Microsoft Sans Serif"/>
            </a:endParaRPr>
          </a:p>
          <a:p>
            <a:pPr marL="114300" indent="-102235">
              <a:lnSpc>
                <a:spcPct val="100000"/>
              </a:lnSpc>
              <a:spcBef>
                <a:spcPts val="370"/>
              </a:spcBef>
              <a:buSzPct val="84615"/>
              <a:buAutoNum type="arabicPlain"/>
              <a:tabLst>
                <a:tab pos="114935" algn="l"/>
              </a:tabLst>
            </a:pPr>
            <a:r>
              <a:rPr sz="650" spc="5" dirty="0">
                <a:latin typeface="Microsoft Sans Serif"/>
                <a:cs typeface="Microsoft Sans Serif"/>
              </a:rPr>
              <a:t>Guía</a:t>
            </a:r>
            <a:r>
              <a:rPr sz="650" dirty="0">
                <a:latin typeface="Microsoft Sans Serif"/>
                <a:cs typeface="Microsoft Sans Serif"/>
              </a:rPr>
              <a:t> </a:t>
            </a:r>
            <a:r>
              <a:rPr sz="650" spc="-45" dirty="0">
                <a:latin typeface="Microsoft Sans Serif"/>
                <a:cs typeface="Microsoft Sans Serif"/>
              </a:rPr>
              <a:t>IEEE</a:t>
            </a:r>
            <a:r>
              <a:rPr sz="650" dirty="0">
                <a:latin typeface="Microsoft Sans Serif"/>
                <a:cs typeface="Microsoft Sans Serif"/>
              </a:rPr>
              <a:t> </a:t>
            </a:r>
            <a:r>
              <a:rPr sz="650" spc="20" dirty="0">
                <a:latin typeface="Microsoft Sans Serif"/>
                <a:cs typeface="Microsoft Sans Serif"/>
              </a:rPr>
              <a:t>para</a:t>
            </a:r>
            <a:r>
              <a:rPr sz="650" dirty="0">
                <a:latin typeface="Microsoft Sans Serif"/>
                <a:cs typeface="Microsoft Sans Serif"/>
              </a:rPr>
              <a:t> </a:t>
            </a:r>
            <a:r>
              <a:rPr sz="650" spc="10" dirty="0">
                <a:latin typeface="Microsoft Sans Serif"/>
                <a:cs typeface="Microsoft Sans Serif"/>
              </a:rPr>
              <a:t>la</a:t>
            </a:r>
            <a:r>
              <a:rPr sz="650" dirty="0">
                <a:latin typeface="Microsoft Sans Serif"/>
                <a:cs typeface="Microsoft Sans Serif"/>
              </a:rPr>
              <a:t> </a:t>
            </a:r>
            <a:r>
              <a:rPr sz="650" spc="20" dirty="0">
                <a:latin typeface="Microsoft Sans Serif"/>
                <a:cs typeface="Microsoft Sans Serif"/>
              </a:rPr>
              <a:t>protección</a:t>
            </a:r>
            <a:r>
              <a:rPr sz="650" dirty="0">
                <a:latin typeface="Microsoft Sans Serif"/>
                <a:cs typeface="Microsoft Sans Serif"/>
              </a:rPr>
              <a:t> </a:t>
            </a:r>
            <a:r>
              <a:rPr sz="650" spc="20" dirty="0">
                <a:latin typeface="Microsoft Sans Serif"/>
                <a:cs typeface="Microsoft Sans Serif"/>
              </a:rPr>
              <a:t>de</a:t>
            </a:r>
            <a:r>
              <a:rPr sz="650" spc="5" dirty="0">
                <a:latin typeface="Microsoft Sans Serif"/>
                <a:cs typeface="Microsoft Sans Serif"/>
              </a:rPr>
              <a:t> </a:t>
            </a:r>
            <a:r>
              <a:rPr sz="650" spc="20" dirty="0">
                <a:latin typeface="Microsoft Sans Serif"/>
                <a:cs typeface="Microsoft Sans Serif"/>
              </a:rPr>
              <a:t>generadores</a:t>
            </a:r>
            <a:r>
              <a:rPr sz="650" dirty="0">
                <a:latin typeface="Microsoft Sans Serif"/>
                <a:cs typeface="Microsoft Sans Serif"/>
              </a:rPr>
              <a:t> </a:t>
            </a:r>
            <a:r>
              <a:rPr sz="650" spc="20" dirty="0">
                <a:latin typeface="Microsoft Sans Serif"/>
                <a:cs typeface="Microsoft Sans Serif"/>
              </a:rPr>
              <a:t>de</a:t>
            </a:r>
            <a:r>
              <a:rPr sz="650" dirty="0">
                <a:latin typeface="Microsoft Sans Serif"/>
                <a:cs typeface="Microsoft Sans Serif"/>
              </a:rPr>
              <a:t> CA,Estándar </a:t>
            </a:r>
            <a:r>
              <a:rPr sz="650" spc="-45" dirty="0">
                <a:latin typeface="Microsoft Sans Serif"/>
                <a:cs typeface="Microsoft Sans Serif"/>
              </a:rPr>
              <a:t>IEEE</a:t>
            </a:r>
            <a:r>
              <a:rPr sz="650" dirty="0">
                <a:latin typeface="Microsoft Sans Serif"/>
                <a:cs typeface="Microsoft Sans Serif"/>
              </a:rPr>
              <a:t> C37.102-2006.</a:t>
            </a:r>
            <a:endParaRPr sz="650">
              <a:latin typeface="Microsoft Sans Serif"/>
              <a:cs typeface="Microsoft Sans Serif"/>
            </a:endParaRPr>
          </a:p>
        </p:txBody>
      </p:sp>
      <p:sp>
        <p:nvSpPr>
          <p:cNvPr id="8" name="object 8"/>
          <p:cNvSpPr txBox="1"/>
          <p:nvPr/>
        </p:nvSpPr>
        <p:spPr>
          <a:xfrm>
            <a:off x="1415240" y="4505433"/>
            <a:ext cx="7156388" cy="621067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057910">
              <a:lnSpc>
                <a:spcPct val="100000"/>
              </a:lnSpc>
              <a:spcBef>
                <a:spcPts val="100"/>
              </a:spcBef>
            </a:pPr>
            <a:r>
              <a:rPr sz="700" spc="5" dirty="0">
                <a:latin typeface="Microsoft Sans Serif"/>
                <a:cs typeface="Microsoft Sans Serif"/>
              </a:rPr>
              <a:t>VII.</a:t>
            </a:r>
            <a:r>
              <a:rPr sz="700" spc="-45" dirty="0">
                <a:latin typeface="Microsoft Sans Serif"/>
                <a:cs typeface="Microsoft Sans Serif"/>
              </a:rPr>
              <a:t> </a:t>
            </a:r>
            <a:r>
              <a:rPr sz="700" spc="-25" dirty="0">
                <a:latin typeface="Microsoft Sans Serif"/>
                <a:cs typeface="Microsoft Sans Serif"/>
              </a:rPr>
              <a:t>t</a:t>
            </a:r>
            <a:r>
              <a:rPr sz="550" spc="-25" dirty="0">
                <a:latin typeface="Microsoft Sans Serif"/>
                <a:cs typeface="Microsoft Sans Serif"/>
              </a:rPr>
              <a:t>EXCELENTE</a:t>
            </a:r>
            <a:r>
              <a:rPr sz="700" spc="-25" dirty="0">
                <a:latin typeface="Microsoft Sans Serif"/>
                <a:cs typeface="Microsoft Sans Serif"/>
              </a:rPr>
              <a:t>METRO</a:t>
            </a:r>
            <a:r>
              <a:rPr sz="550" spc="-25" dirty="0">
                <a:latin typeface="Microsoft Sans Serif"/>
                <a:cs typeface="Microsoft Sans Serif"/>
              </a:rPr>
              <a:t>ODA</a:t>
            </a:r>
            <a:endParaRPr sz="550">
              <a:latin typeface="Microsoft Sans Serif"/>
              <a:cs typeface="Microsoft Sans Serif"/>
            </a:endParaRPr>
          </a:p>
          <a:p>
            <a:pPr marL="12700" marR="5080" indent="154940">
              <a:lnSpc>
                <a:spcPct val="142900"/>
              </a:lnSpc>
              <a:spcBef>
                <a:spcPts val="345"/>
              </a:spcBef>
            </a:pPr>
            <a:r>
              <a:rPr sz="700" spc="-30" dirty="0">
                <a:latin typeface="Microsoft Sans Serif"/>
                <a:cs typeface="Microsoft Sans Serif"/>
              </a:rPr>
              <a:t>El </a:t>
            </a:r>
            <a:r>
              <a:rPr sz="700" spc="20" dirty="0">
                <a:latin typeface="Microsoft Sans Serif"/>
                <a:cs typeface="Microsoft Sans Serif"/>
              </a:rPr>
              <a:t>relé de </a:t>
            </a:r>
            <a:r>
              <a:rPr sz="700" spc="5" dirty="0">
                <a:latin typeface="Microsoft Sans Serif"/>
                <a:cs typeface="Microsoft Sans Serif"/>
              </a:rPr>
              <a:t>secuencia </a:t>
            </a:r>
            <a:r>
              <a:rPr sz="700" spc="20" dirty="0">
                <a:latin typeface="Microsoft Sans Serif"/>
                <a:cs typeface="Microsoft Sans Serif"/>
              </a:rPr>
              <a:t>negativa </a:t>
            </a:r>
            <a:r>
              <a:rPr sz="700" dirty="0">
                <a:latin typeface="Microsoft Sans Serif"/>
                <a:cs typeface="Microsoft Sans Serif"/>
              </a:rPr>
              <a:t>a </a:t>
            </a:r>
            <a:r>
              <a:rPr sz="700" spc="35" dirty="0">
                <a:latin typeface="Microsoft Sans Serif"/>
                <a:cs typeface="Microsoft Sans Serif"/>
              </a:rPr>
              <a:t>menudo </a:t>
            </a:r>
            <a:r>
              <a:rPr sz="700" spc="-5" dirty="0">
                <a:latin typeface="Microsoft Sans Serif"/>
                <a:cs typeface="Microsoft Sans Serif"/>
              </a:rPr>
              <a:t>se </a:t>
            </a:r>
            <a:r>
              <a:rPr sz="700" spc="15" dirty="0">
                <a:latin typeface="Microsoft Sans Serif"/>
                <a:cs typeface="Microsoft Sans Serif"/>
              </a:rPr>
              <a:t>conecta </a:t>
            </a:r>
            <a:r>
              <a:rPr sz="700" spc="25" dirty="0">
                <a:latin typeface="Microsoft Sans Serif"/>
                <a:cs typeface="Microsoft Sans Serif"/>
              </a:rPr>
              <a:t>para disparar </a:t>
            </a:r>
            <a:r>
              <a:rPr sz="700" spc="15" dirty="0">
                <a:latin typeface="Microsoft Sans Serif"/>
                <a:cs typeface="Microsoft Sans Serif"/>
              </a:rPr>
              <a:t>solo </a:t>
            </a:r>
            <a:r>
              <a:rPr sz="700" spc="-175" dirty="0">
                <a:latin typeface="Microsoft Sans Serif"/>
                <a:cs typeface="Microsoft Sans Serif"/>
              </a:rPr>
              <a:t> </a:t>
            </a:r>
            <a:r>
              <a:rPr sz="700" dirty="0">
                <a:latin typeface="Microsoft Sans Serif"/>
                <a:cs typeface="Microsoft Sans Serif"/>
              </a:rPr>
              <a:t>el(los) </a:t>
            </a:r>
            <a:r>
              <a:rPr sz="700" spc="15" dirty="0">
                <a:latin typeface="Microsoft Sans Serif"/>
                <a:cs typeface="Microsoft Sans Serif"/>
              </a:rPr>
              <a:t>disyuntor(es)</a:t>
            </a:r>
            <a:r>
              <a:rPr sz="700" dirty="0">
                <a:latin typeface="Microsoft Sans Serif"/>
                <a:cs typeface="Microsoft Sans Serif"/>
              </a:rPr>
              <a:t> </a:t>
            </a:r>
            <a:r>
              <a:rPr sz="700" spc="20" dirty="0">
                <a:latin typeface="Microsoft Sans Serif"/>
                <a:cs typeface="Microsoft Sans Serif"/>
              </a:rPr>
              <a:t>del</a:t>
            </a:r>
            <a:r>
              <a:rPr sz="700" spc="5" dirty="0">
                <a:latin typeface="Microsoft Sans Serif"/>
                <a:cs typeface="Microsoft Sans Serif"/>
              </a:rPr>
              <a:t> </a:t>
            </a:r>
            <a:r>
              <a:rPr sz="700" spc="30" dirty="0">
                <a:latin typeface="Microsoft Sans Serif"/>
                <a:cs typeface="Microsoft Sans Serif"/>
              </a:rPr>
              <a:t>generador</a:t>
            </a:r>
            <a:r>
              <a:rPr sz="700" dirty="0">
                <a:latin typeface="Microsoft Sans Serif"/>
                <a:cs typeface="Microsoft Sans Serif"/>
              </a:rPr>
              <a:t> </a:t>
            </a:r>
            <a:r>
              <a:rPr sz="700" spc="25" dirty="0">
                <a:latin typeface="Microsoft Sans Serif"/>
                <a:cs typeface="Microsoft Sans Serif"/>
              </a:rPr>
              <a:t>principal</a:t>
            </a:r>
            <a:r>
              <a:rPr sz="700" dirty="0">
                <a:latin typeface="Microsoft Sans Serif"/>
                <a:cs typeface="Microsoft Sans Serif"/>
              </a:rPr>
              <a:t> si</a:t>
            </a:r>
            <a:r>
              <a:rPr sz="700" spc="5" dirty="0">
                <a:latin typeface="Microsoft Sans Serif"/>
                <a:cs typeface="Microsoft Sans Serif"/>
              </a:rPr>
              <a:t> </a:t>
            </a:r>
            <a:r>
              <a:rPr sz="700" spc="10" dirty="0">
                <a:latin typeface="Microsoft Sans Serif"/>
                <a:cs typeface="Microsoft Sans Serif"/>
              </a:rPr>
              <a:t>los</a:t>
            </a:r>
            <a:r>
              <a:rPr sz="700" dirty="0">
                <a:latin typeface="Microsoft Sans Serif"/>
                <a:cs typeface="Microsoft Sans Serif"/>
              </a:rPr>
              <a:t> </a:t>
            </a:r>
            <a:r>
              <a:rPr sz="700" spc="15" dirty="0">
                <a:latin typeface="Microsoft Sans Serif"/>
                <a:cs typeface="Microsoft Sans Serif"/>
              </a:rPr>
              <a:t>auxiliares</a:t>
            </a:r>
            <a:r>
              <a:rPr sz="700" dirty="0">
                <a:latin typeface="Microsoft Sans Serif"/>
                <a:cs typeface="Microsoft Sans Serif"/>
              </a:rPr>
              <a:t> </a:t>
            </a:r>
            <a:r>
              <a:rPr sz="700" spc="20" dirty="0">
                <a:latin typeface="Microsoft Sans Serif"/>
                <a:cs typeface="Microsoft Sans Serif"/>
              </a:rPr>
              <a:t>de</a:t>
            </a:r>
            <a:r>
              <a:rPr sz="700" spc="5" dirty="0">
                <a:latin typeface="Microsoft Sans Serif"/>
                <a:cs typeface="Microsoft Sans Serif"/>
              </a:rPr>
              <a:t> </a:t>
            </a:r>
            <a:r>
              <a:rPr sz="700" spc="10" dirty="0">
                <a:latin typeface="Microsoft Sans Serif"/>
                <a:cs typeface="Microsoft Sans Serif"/>
              </a:rPr>
              <a:t>la</a:t>
            </a:r>
            <a:r>
              <a:rPr sz="700" dirty="0">
                <a:latin typeface="Microsoft Sans Serif"/>
                <a:cs typeface="Microsoft Sans Serif"/>
              </a:rPr>
              <a:t> </a:t>
            </a:r>
            <a:r>
              <a:rPr sz="700" spc="30" dirty="0">
                <a:latin typeface="Microsoft Sans Serif"/>
                <a:cs typeface="Microsoft Sans Serif"/>
              </a:rPr>
              <a:t>máquina </a:t>
            </a:r>
            <a:r>
              <a:rPr sz="700" spc="-170" dirty="0">
                <a:latin typeface="Microsoft Sans Serif"/>
                <a:cs typeface="Microsoft Sans Serif"/>
              </a:rPr>
              <a:t> </a:t>
            </a:r>
            <a:r>
              <a:rPr sz="700" spc="35" dirty="0">
                <a:latin typeface="Microsoft Sans Serif"/>
                <a:cs typeface="Microsoft Sans Serif"/>
              </a:rPr>
              <a:t>permiten </a:t>
            </a:r>
            <a:r>
              <a:rPr sz="700" spc="15" dirty="0">
                <a:latin typeface="Microsoft Sans Serif"/>
                <a:cs typeface="Microsoft Sans Serif"/>
              </a:rPr>
              <a:t>dicha </a:t>
            </a:r>
            <a:r>
              <a:rPr sz="700" spc="20" dirty="0">
                <a:latin typeface="Microsoft Sans Serif"/>
                <a:cs typeface="Microsoft Sans Serif"/>
              </a:rPr>
              <a:t>operación. </a:t>
            </a:r>
            <a:r>
              <a:rPr sz="700" spc="-10" dirty="0">
                <a:latin typeface="Microsoft Sans Serif"/>
                <a:cs typeface="Microsoft Sans Serif"/>
              </a:rPr>
              <a:t>Este </a:t>
            </a:r>
            <a:r>
              <a:rPr sz="700" spc="45" dirty="0">
                <a:latin typeface="Microsoft Sans Serif"/>
                <a:cs typeface="Microsoft Sans Serif"/>
              </a:rPr>
              <a:t>modo </a:t>
            </a:r>
            <a:r>
              <a:rPr sz="700" spc="35" dirty="0">
                <a:latin typeface="Microsoft Sans Serif"/>
                <a:cs typeface="Microsoft Sans Serif"/>
              </a:rPr>
              <a:t>permite </a:t>
            </a:r>
            <a:r>
              <a:rPr sz="700" spc="30" dirty="0">
                <a:latin typeface="Microsoft Sans Serif"/>
                <a:cs typeface="Microsoft Sans Serif"/>
              </a:rPr>
              <a:t>una </a:t>
            </a:r>
            <a:r>
              <a:rPr sz="700" spc="20" dirty="0">
                <a:latin typeface="Microsoft Sans Serif"/>
                <a:cs typeface="Microsoft Sans Serif"/>
              </a:rPr>
              <a:t>reconexión </a:t>
            </a:r>
            <a:r>
              <a:rPr sz="700" spc="25" dirty="0">
                <a:latin typeface="Microsoft Sans Serif"/>
                <a:cs typeface="Microsoft Sans Serif"/>
              </a:rPr>
              <a:t>rápida </a:t>
            </a:r>
            <a:r>
              <a:rPr sz="700" spc="10" dirty="0">
                <a:latin typeface="Microsoft Sans Serif"/>
                <a:cs typeface="Microsoft Sans Serif"/>
              </a:rPr>
              <a:t>al </a:t>
            </a:r>
            <a:r>
              <a:rPr sz="700" spc="15" dirty="0">
                <a:latin typeface="Microsoft Sans Serif"/>
                <a:cs typeface="Microsoft Sans Serif"/>
              </a:rPr>
              <a:t> sistema </a:t>
            </a:r>
            <a:r>
              <a:rPr sz="700" spc="20" dirty="0">
                <a:latin typeface="Microsoft Sans Serif"/>
                <a:cs typeface="Microsoft Sans Serif"/>
              </a:rPr>
              <a:t>de </a:t>
            </a:r>
            <a:r>
              <a:rPr sz="700" spc="25" dirty="0">
                <a:latin typeface="Microsoft Sans Serif"/>
                <a:cs typeface="Microsoft Sans Serif"/>
              </a:rPr>
              <a:t>energía </a:t>
            </a:r>
            <a:r>
              <a:rPr sz="700" dirty="0">
                <a:latin typeface="Microsoft Sans Serif"/>
                <a:cs typeface="Microsoft Sans Serif"/>
              </a:rPr>
              <a:t>si </a:t>
            </a:r>
            <a:r>
              <a:rPr sz="700" spc="10" dirty="0">
                <a:latin typeface="Microsoft Sans Serif"/>
                <a:cs typeface="Microsoft Sans Serif"/>
              </a:rPr>
              <a:t>la </a:t>
            </a:r>
            <a:r>
              <a:rPr sz="700" dirty="0">
                <a:latin typeface="Microsoft Sans Serif"/>
                <a:cs typeface="Microsoft Sans Serif"/>
              </a:rPr>
              <a:t>causa </a:t>
            </a:r>
            <a:r>
              <a:rPr sz="700" spc="20" dirty="0">
                <a:latin typeface="Microsoft Sans Serif"/>
                <a:cs typeface="Microsoft Sans Serif"/>
              </a:rPr>
              <a:t>de </a:t>
            </a:r>
            <a:r>
              <a:rPr sz="700" spc="10" dirty="0">
                <a:latin typeface="Microsoft Sans Serif"/>
                <a:cs typeface="Microsoft Sans Serif"/>
              </a:rPr>
              <a:t>la </a:t>
            </a:r>
            <a:r>
              <a:rPr sz="700" spc="5" dirty="0">
                <a:latin typeface="Microsoft Sans Serif"/>
                <a:cs typeface="Microsoft Sans Serif"/>
              </a:rPr>
              <a:t>secuencia </a:t>
            </a:r>
            <a:r>
              <a:rPr sz="700" spc="20" dirty="0">
                <a:latin typeface="Microsoft Sans Serif"/>
                <a:cs typeface="Microsoft Sans Serif"/>
              </a:rPr>
              <a:t>negativa </a:t>
            </a:r>
            <a:r>
              <a:rPr sz="700" dirty="0">
                <a:latin typeface="Microsoft Sans Serif"/>
                <a:cs typeface="Microsoft Sans Serif"/>
              </a:rPr>
              <a:t>excesiva </a:t>
            </a:r>
            <a:r>
              <a:rPr sz="700" spc="-5" dirty="0">
                <a:latin typeface="Microsoft Sans Serif"/>
                <a:cs typeface="Microsoft Sans Serif"/>
              </a:rPr>
              <a:t>se </a:t>
            </a:r>
            <a:r>
              <a:rPr sz="700" spc="25" dirty="0">
                <a:latin typeface="Microsoft Sans Serif"/>
                <a:cs typeface="Microsoft Sans Serif"/>
              </a:rPr>
              <a:t>puede </a:t>
            </a:r>
            <a:r>
              <a:rPr sz="700" spc="-175" dirty="0">
                <a:latin typeface="Microsoft Sans Serif"/>
                <a:cs typeface="Microsoft Sans Serif"/>
              </a:rPr>
              <a:t> </a:t>
            </a:r>
            <a:r>
              <a:rPr sz="700" spc="30" dirty="0">
                <a:latin typeface="Microsoft Sans Serif"/>
                <a:cs typeface="Microsoft Sans Serif"/>
              </a:rPr>
              <a:t>eliminar</a:t>
            </a:r>
            <a:r>
              <a:rPr sz="700" spc="-5" dirty="0">
                <a:latin typeface="Microsoft Sans Serif"/>
                <a:cs typeface="Microsoft Sans Serif"/>
              </a:rPr>
              <a:t> </a:t>
            </a:r>
            <a:r>
              <a:rPr sz="700" spc="25" dirty="0">
                <a:latin typeface="Microsoft Sans Serif"/>
                <a:cs typeface="Microsoft Sans Serif"/>
              </a:rPr>
              <a:t>rápidamente.</a:t>
            </a:r>
            <a:r>
              <a:rPr sz="700" spc="-5" dirty="0">
                <a:latin typeface="Microsoft Sans Serif"/>
                <a:cs typeface="Microsoft Sans Serif"/>
              </a:rPr>
              <a:t> </a:t>
            </a:r>
            <a:r>
              <a:rPr sz="700" spc="-35" dirty="0">
                <a:latin typeface="Microsoft Sans Serif"/>
                <a:cs typeface="Microsoft Sans Serif"/>
              </a:rPr>
              <a:t>Si</a:t>
            </a:r>
            <a:r>
              <a:rPr sz="700" dirty="0">
                <a:latin typeface="Microsoft Sans Serif"/>
                <a:cs typeface="Microsoft Sans Serif"/>
              </a:rPr>
              <a:t> </a:t>
            </a:r>
            <a:r>
              <a:rPr sz="700" spc="10" dirty="0">
                <a:latin typeface="Microsoft Sans Serif"/>
                <a:cs typeface="Microsoft Sans Serif"/>
              </a:rPr>
              <a:t>los</a:t>
            </a:r>
            <a:r>
              <a:rPr sz="700" spc="-5" dirty="0">
                <a:latin typeface="Microsoft Sans Serif"/>
                <a:cs typeface="Microsoft Sans Serif"/>
              </a:rPr>
              <a:t> </a:t>
            </a:r>
            <a:r>
              <a:rPr sz="700" spc="15" dirty="0">
                <a:latin typeface="Microsoft Sans Serif"/>
                <a:cs typeface="Microsoft Sans Serif"/>
              </a:rPr>
              <a:t>auxiliares</a:t>
            </a:r>
            <a:r>
              <a:rPr sz="700" spc="-5" dirty="0">
                <a:latin typeface="Microsoft Sans Serif"/>
                <a:cs typeface="Microsoft Sans Serif"/>
              </a:rPr>
              <a:t> </a:t>
            </a:r>
            <a:r>
              <a:rPr sz="700" spc="20" dirty="0">
                <a:latin typeface="Microsoft Sans Serif"/>
                <a:cs typeface="Microsoft Sans Serif"/>
              </a:rPr>
              <a:t>de</a:t>
            </a:r>
            <a:r>
              <a:rPr sz="700" dirty="0">
                <a:latin typeface="Microsoft Sans Serif"/>
                <a:cs typeface="Microsoft Sans Serif"/>
              </a:rPr>
              <a:t> </a:t>
            </a:r>
            <a:r>
              <a:rPr sz="700" spc="10" dirty="0">
                <a:latin typeface="Microsoft Sans Serif"/>
                <a:cs typeface="Microsoft Sans Serif"/>
              </a:rPr>
              <a:t>la</a:t>
            </a:r>
            <a:r>
              <a:rPr sz="700" spc="-5" dirty="0">
                <a:latin typeface="Microsoft Sans Serif"/>
                <a:cs typeface="Microsoft Sans Serif"/>
              </a:rPr>
              <a:t> </a:t>
            </a:r>
            <a:r>
              <a:rPr sz="700" spc="30" dirty="0">
                <a:latin typeface="Microsoft Sans Serif"/>
                <a:cs typeface="Microsoft Sans Serif"/>
              </a:rPr>
              <a:t>unidad</a:t>
            </a:r>
            <a:r>
              <a:rPr sz="700" spc="-5" dirty="0">
                <a:latin typeface="Microsoft Sans Serif"/>
                <a:cs typeface="Microsoft Sans Serif"/>
              </a:rPr>
              <a:t> </a:t>
            </a:r>
            <a:r>
              <a:rPr sz="700" spc="35" dirty="0">
                <a:latin typeface="Microsoft Sans Serif"/>
                <a:cs typeface="Microsoft Sans Serif"/>
              </a:rPr>
              <a:t>no</a:t>
            </a:r>
            <a:r>
              <a:rPr sz="700" dirty="0">
                <a:latin typeface="Microsoft Sans Serif"/>
                <a:cs typeface="Microsoft Sans Serif"/>
              </a:rPr>
              <a:t> </a:t>
            </a:r>
            <a:r>
              <a:rPr sz="700" spc="35" dirty="0">
                <a:latin typeface="Microsoft Sans Serif"/>
                <a:cs typeface="Microsoft Sans Serif"/>
              </a:rPr>
              <a:t>permiten</a:t>
            </a:r>
            <a:endParaRPr sz="700">
              <a:latin typeface="Microsoft Sans Serif"/>
              <a:cs typeface="Microsoft Sans Serif"/>
            </a:endParaRPr>
          </a:p>
        </p:txBody>
      </p:sp>
      <p:sp>
        <p:nvSpPr>
          <p:cNvPr id="9" name="object 9"/>
          <p:cNvSpPr txBox="1"/>
          <p:nvPr/>
        </p:nvSpPr>
        <p:spPr>
          <a:xfrm>
            <a:off x="9100125" y="4732201"/>
            <a:ext cx="7216280" cy="407804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6364" marR="5080" indent="-126364">
              <a:lnSpc>
                <a:spcPct val="132500"/>
              </a:lnSpc>
              <a:spcBef>
                <a:spcPts val="100"/>
              </a:spcBef>
              <a:buAutoNum type="arabicPlain" startAt="5"/>
              <a:tabLst>
                <a:tab pos="126364" algn="l"/>
              </a:tabLst>
            </a:pPr>
            <a:r>
              <a:rPr sz="600" spc="-10" dirty="0">
                <a:latin typeface="Microsoft Sans Serif"/>
                <a:cs typeface="Microsoft Sans Serif"/>
              </a:rPr>
              <a:t>WB</a:t>
            </a:r>
            <a:r>
              <a:rPr sz="600" dirty="0">
                <a:latin typeface="Microsoft Sans Serif"/>
                <a:cs typeface="Microsoft Sans Serif"/>
              </a:rPr>
              <a:t> Gish, </a:t>
            </a:r>
            <a:r>
              <a:rPr sz="600" spc="-40" dirty="0">
                <a:latin typeface="Microsoft Sans Serif"/>
                <a:cs typeface="Microsoft Sans Serif"/>
              </a:rPr>
              <a:t>WE</a:t>
            </a:r>
            <a:r>
              <a:rPr sz="600" spc="5" dirty="0">
                <a:latin typeface="Microsoft Sans Serif"/>
                <a:cs typeface="Microsoft Sans Serif"/>
              </a:rPr>
              <a:t> Feero</a:t>
            </a:r>
            <a:r>
              <a:rPr sz="600" dirty="0">
                <a:latin typeface="Microsoft Sans Serif"/>
                <a:cs typeface="Microsoft Sans Serif"/>
              </a:rPr>
              <a:t> </a:t>
            </a:r>
            <a:r>
              <a:rPr sz="600" spc="5" dirty="0">
                <a:latin typeface="Microsoft Sans Serif"/>
                <a:cs typeface="Microsoft Sans Serif"/>
              </a:rPr>
              <a:t>y</a:t>
            </a:r>
            <a:r>
              <a:rPr sz="600" dirty="0">
                <a:latin typeface="Microsoft Sans Serif"/>
                <a:cs typeface="Microsoft Sans Serif"/>
              </a:rPr>
              <a:t> </a:t>
            </a:r>
            <a:r>
              <a:rPr sz="600" spc="-15" dirty="0">
                <a:latin typeface="Microsoft Sans Serif"/>
                <a:cs typeface="Microsoft Sans Serif"/>
              </a:rPr>
              <a:t>GD</a:t>
            </a:r>
            <a:r>
              <a:rPr sz="600" spc="5" dirty="0">
                <a:latin typeface="Microsoft Sans Serif"/>
                <a:cs typeface="Microsoft Sans Serif"/>
              </a:rPr>
              <a:t> Rockefeller,</a:t>
            </a:r>
            <a:r>
              <a:rPr sz="600" dirty="0">
                <a:latin typeface="Microsoft Sans Serif"/>
                <a:cs typeface="Microsoft Sans Serif"/>
              </a:rPr>
              <a:t> </a:t>
            </a:r>
            <a:r>
              <a:rPr sz="600" spc="5" dirty="0">
                <a:latin typeface="Microsoft Sans Serif"/>
                <a:cs typeface="Microsoft Sans Serif"/>
              </a:rPr>
              <a:t>"Efectos </a:t>
            </a:r>
            <a:r>
              <a:rPr sz="600" spc="15" dirty="0">
                <a:latin typeface="Microsoft Sans Serif"/>
                <a:cs typeface="Microsoft Sans Serif"/>
              </a:rPr>
              <a:t>del</a:t>
            </a:r>
            <a:r>
              <a:rPr sz="600" dirty="0">
                <a:latin typeface="Microsoft Sans Serif"/>
                <a:cs typeface="Microsoft Sans Serif"/>
              </a:rPr>
              <a:t> </a:t>
            </a:r>
            <a:r>
              <a:rPr sz="600" spc="20" dirty="0">
                <a:latin typeface="Microsoft Sans Serif"/>
                <a:cs typeface="Microsoft Sans Serif"/>
              </a:rPr>
              <a:t>calentamiento</a:t>
            </a:r>
            <a:r>
              <a:rPr sz="600" dirty="0">
                <a:latin typeface="Microsoft Sans Serif"/>
                <a:cs typeface="Microsoft Sans Serif"/>
              </a:rPr>
              <a:t> </a:t>
            </a:r>
            <a:r>
              <a:rPr sz="600" spc="15" dirty="0">
                <a:latin typeface="Microsoft Sans Serif"/>
                <a:cs typeface="Microsoft Sans Serif"/>
              </a:rPr>
              <a:t>del</a:t>
            </a:r>
            <a:r>
              <a:rPr sz="600" spc="5" dirty="0">
                <a:latin typeface="Microsoft Sans Serif"/>
                <a:cs typeface="Microsoft Sans Serif"/>
              </a:rPr>
              <a:t> </a:t>
            </a:r>
            <a:r>
              <a:rPr sz="600" spc="40" dirty="0">
                <a:latin typeface="Microsoft Sans Serif"/>
                <a:cs typeface="Microsoft Sans Serif"/>
              </a:rPr>
              <a:t>rotor</a:t>
            </a:r>
            <a:r>
              <a:rPr sz="600" dirty="0">
                <a:latin typeface="Microsoft Sans Serif"/>
                <a:cs typeface="Microsoft Sans Serif"/>
              </a:rPr>
              <a:t> a</a:t>
            </a:r>
            <a:r>
              <a:rPr sz="600" spc="5" dirty="0">
                <a:latin typeface="Microsoft Sans Serif"/>
                <a:cs typeface="Microsoft Sans Serif"/>
              </a:rPr>
              <a:t> </a:t>
            </a:r>
            <a:r>
              <a:rPr sz="600" spc="30" dirty="0">
                <a:latin typeface="Microsoft Sans Serif"/>
                <a:cs typeface="Microsoft Sans Serif"/>
              </a:rPr>
              <a:t>partir</a:t>
            </a:r>
            <a:r>
              <a:rPr sz="600" dirty="0">
                <a:latin typeface="Microsoft Sans Serif"/>
                <a:cs typeface="Microsoft Sans Serif"/>
              </a:rPr>
              <a:t> </a:t>
            </a:r>
            <a:r>
              <a:rPr sz="600" spc="20" dirty="0">
                <a:latin typeface="Microsoft Sans Serif"/>
                <a:cs typeface="Microsoft Sans Serif"/>
              </a:rPr>
              <a:t>de </a:t>
            </a:r>
            <a:r>
              <a:rPr sz="600" spc="-145" dirty="0">
                <a:latin typeface="Microsoft Sans Serif"/>
                <a:cs typeface="Microsoft Sans Serif"/>
              </a:rPr>
              <a:t> </a:t>
            </a:r>
            <a:r>
              <a:rPr sz="600" spc="20" dirty="0">
                <a:latin typeface="Microsoft Sans Serif"/>
                <a:cs typeface="Microsoft Sans Serif"/>
              </a:rPr>
              <a:t>corrientes </a:t>
            </a:r>
            <a:r>
              <a:rPr sz="600" spc="15" dirty="0">
                <a:latin typeface="Microsoft Sans Serif"/>
                <a:cs typeface="Microsoft Sans Serif"/>
              </a:rPr>
              <a:t>inducidas </a:t>
            </a:r>
            <a:r>
              <a:rPr sz="600" spc="10" dirty="0">
                <a:latin typeface="Microsoft Sans Serif"/>
                <a:cs typeface="Microsoft Sans Serif"/>
              </a:rPr>
              <a:t>geomagnéticas"Transacciones </a:t>
            </a:r>
            <a:r>
              <a:rPr sz="600" spc="-45" dirty="0">
                <a:latin typeface="Microsoft Sans Serif"/>
                <a:cs typeface="Microsoft Sans Serif"/>
              </a:rPr>
              <a:t>IEEE </a:t>
            </a:r>
            <a:r>
              <a:rPr sz="600" spc="20" dirty="0">
                <a:latin typeface="Microsoft Sans Serif"/>
                <a:cs typeface="Microsoft Sans Serif"/>
              </a:rPr>
              <a:t>sobre </a:t>
            </a:r>
            <a:r>
              <a:rPr sz="600" spc="25" dirty="0">
                <a:latin typeface="Microsoft Sans Serif"/>
                <a:cs typeface="Microsoft Sans Serif"/>
              </a:rPr>
              <a:t>suministro </a:t>
            </a:r>
            <a:r>
              <a:rPr sz="600" spc="20" dirty="0">
                <a:latin typeface="Microsoft Sans Serif"/>
                <a:cs typeface="Microsoft Sans Serif"/>
              </a:rPr>
              <a:t>de </a:t>
            </a:r>
            <a:r>
              <a:rPr sz="600" spc="25" dirty="0">
                <a:latin typeface="Microsoft Sans Serif"/>
                <a:cs typeface="Microsoft Sans Serif"/>
              </a:rPr>
              <a:t> </a:t>
            </a:r>
            <a:r>
              <a:rPr sz="600" spc="15" dirty="0">
                <a:latin typeface="Microsoft Sans Serif"/>
                <a:cs typeface="Microsoft Sans Serif"/>
              </a:rPr>
              <a:t>energía,vol.</a:t>
            </a:r>
            <a:r>
              <a:rPr sz="600" spc="-10" dirty="0">
                <a:latin typeface="Microsoft Sans Serif"/>
                <a:cs typeface="Microsoft Sans Serif"/>
              </a:rPr>
              <a:t> </a:t>
            </a:r>
            <a:r>
              <a:rPr sz="600" dirty="0">
                <a:latin typeface="Microsoft Sans Serif"/>
                <a:cs typeface="Microsoft Sans Serif"/>
              </a:rPr>
              <a:t>9,</a:t>
            </a:r>
            <a:r>
              <a:rPr sz="600" spc="-5" dirty="0">
                <a:latin typeface="Microsoft Sans Serif"/>
                <a:cs typeface="Microsoft Sans Serif"/>
              </a:rPr>
              <a:t> </a:t>
            </a:r>
            <a:r>
              <a:rPr sz="600" spc="35" dirty="0">
                <a:latin typeface="Microsoft Sans Serif"/>
                <a:cs typeface="Microsoft Sans Serif"/>
              </a:rPr>
              <a:t>número</a:t>
            </a:r>
            <a:r>
              <a:rPr sz="600" spc="-5" dirty="0">
                <a:latin typeface="Microsoft Sans Serif"/>
                <a:cs typeface="Microsoft Sans Serif"/>
              </a:rPr>
              <a:t> </a:t>
            </a:r>
            <a:r>
              <a:rPr sz="600" dirty="0">
                <a:latin typeface="Microsoft Sans Serif"/>
                <a:cs typeface="Microsoft Sans Serif"/>
              </a:rPr>
              <a:t>2,</a:t>
            </a:r>
            <a:r>
              <a:rPr sz="600" spc="-5" dirty="0">
                <a:latin typeface="Microsoft Sans Serif"/>
                <a:cs typeface="Microsoft Sans Serif"/>
              </a:rPr>
              <a:t> </a:t>
            </a:r>
            <a:r>
              <a:rPr sz="600" spc="10" dirty="0">
                <a:latin typeface="Microsoft Sans Serif"/>
                <a:cs typeface="Microsoft Sans Serif"/>
              </a:rPr>
              <a:t>págs.</a:t>
            </a:r>
            <a:r>
              <a:rPr sz="600" spc="-5" dirty="0">
                <a:latin typeface="Microsoft Sans Serif"/>
                <a:cs typeface="Microsoft Sans Serif"/>
              </a:rPr>
              <a:t> </a:t>
            </a:r>
            <a:r>
              <a:rPr sz="600" spc="20" dirty="0">
                <a:latin typeface="Microsoft Sans Serif"/>
                <a:cs typeface="Microsoft Sans Serif"/>
              </a:rPr>
              <a:t>712–719,</a:t>
            </a:r>
            <a:r>
              <a:rPr sz="600" spc="-5" dirty="0">
                <a:latin typeface="Microsoft Sans Serif"/>
                <a:cs typeface="Microsoft Sans Serif"/>
              </a:rPr>
              <a:t> </a:t>
            </a:r>
            <a:r>
              <a:rPr sz="600" spc="20" dirty="0">
                <a:latin typeface="Microsoft Sans Serif"/>
                <a:cs typeface="Microsoft Sans Serif"/>
              </a:rPr>
              <a:t>abril</a:t>
            </a:r>
            <a:r>
              <a:rPr sz="600" spc="-5" dirty="0">
                <a:latin typeface="Microsoft Sans Serif"/>
                <a:cs typeface="Microsoft Sans Serif"/>
              </a:rPr>
              <a:t> </a:t>
            </a:r>
            <a:r>
              <a:rPr sz="600" spc="20" dirty="0">
                <a:latin typeface="Microsoft Sans Serif"/>
                <a:cs typeface="Microsoft Sans Serif"/>
              </a:rPr>
              <a:t>de</a:t>
            </a:r>
            <a:r>
              <a:rPr sz="600" spc="-5" dirty="0">
                <a:latin typeface="Microsoft Sans Serif"/>
                <a:cs typeface="Microsoft Sans Serif"/>
              </a:rPr>
              <a:t> </a:t>
            </a:r>
            <a:r>
              <a:rPr sz="600" spc="5" dirty="0">
                <a:latin typeface="Microsoft Sans Serif"/>
                <a:cs typeface="Microsoft Sans Serif"/>
              </a:rPr>
              <a:t>1994.</a:t>
            </a:r>
            <a:endParaRPr sz="600">
              <a:latin typeface="Microsoft Sans Serif"/>
              <a:cs typeface="Microsoft Sans Serif"/>
            </a:endParaRPr>
          </a:p>
          <a:p>
            <a:pPr marL="126364" marR="119380" indent="-126364">
              <a:lnSpc>
                <a:spcPct val="134200"/>
              </a:lnSpc>
              <a:spcBef>
                <a:spcPts val="195"/>
              </a:spcBef>
              <a:buAutoNum type="arabicPlain" startAt="5"/>
              <a:tabLst>
                <a:tab pos="126364" algn="l"/>
              </a:tabLst>
            </a:pPr>
            <a:r>
              <a:rPr sz="600" spc="-10" dirty="0">
                <a:latin typeface="Microsoft Sans Serif"/>
                <a:cs typeface="Microsoft Sans Serif"/>
              </a:rPr>
              <a:t>B.</a:t>
            </a:r>
            <a:r>
              <a:rPr sz="600" dirty="0">
                <a:latin typeface="Microsoft Sans Serif"/>
                <a:cs typeface="Microsoft Sans Serif"/>
              </a:rPr>
              <a:t> </a:t>
            </a:r>
            <a:r>
              <a:rPr sz="600" spc="5" dirty="0">
                <a:latin typeface="Microsoft Sans Serif"/>
                <a:cs typeface="Microsoft Sans Serif"/>
              </a:rPr>
              <a:t>Bozoki,</a:t>
            </a:r>
            <a:r>
              <a:rPr sz="600" dirty="0">
                <a:latin typeface="Microsoft Sans Serif"/>
                <a:cs typeface="Microsoft Sans Serif"/>
              </a:rPr>
              <a:t> </a:t>
            </a:r>
            <a:r>
              <a:rPr sz="600" spc="20" dirty="0">
                <a:latin typeface="Microsoft Sans Serif"/>
                <a:cs typeface="Microsoft Sans Serif"/>
              </a:rPr>
              <a:t>“Implicación</a:t>
            </a:r>
            <a:r>
              <a:rPr sz="600" spc="5" dirty="0">
                <a:latin typeface="Microsoft Sans Serif"/>
                <a:cs typeface="Microsoft Sans Serif"/>
              </a:rPr>
              <a:t> </a:t>
            </a:r>
            <a:r>
              <a:rPr sz="600" spc="20" dirty="0">
                <a:latin typeface="Microsoft Sans Serif"/>
                <a:cs typeface="Microsoft Sans Serif"/>
              </a:rPr>
              <a:t>de</a:t>
            </a:r>
            <a:r>
              <a:rPr sz="600" dirty="0">
                <a:latin typeface="Microsoft Sans Serif"/>
                <a:cs typeface="Microsoft Sans Serif"/>
              </a:rPr>
              <a:t> las </a:t>
            </a:r>
            <a:r>
              <a:rPr sz="600" spc="20" dirty="0">
                <a:latin typeface="Microsoft Sans Serif"/>
                <a:cs typeface="Microsoft Sans Serif"/>
              </a:rPr>
              <a:t>perturbaciones</a:t>
            </a:r>
            <a:r>
              <a:rPr sz="600" spc="5" dirty="0">
                <a:latin typeface="Microsoft Sans Serif"/>
                <a:cs typeface="Microsoft Sans Serif"/>
              </a:rPr>
              <a:t> </a:t>
            </a:r>
            <a:r>
              <a:rPr sz="600" spc="15" dirty="0">
                <a:latin typeface="Microsoft Sans Serif"/>
                <a:cs typeface="Microsoft Sans Serif"/>
              </a:rPr>
              <a:t>geomagnéticas</a:t>
            </a:r>
            <a:r>
              <a:rPr sz="600" dirty="0">
                <a:latin typeface="Microsoft Sans Serif"/>
                <a:cs typeface="Microsoft Sans Serif"/>
              </a:rPr>
              <a:t> </a:t>
            </a:r>
            <a:r>
              <a:rPr sz="600" spc="20" dirty="0">
                <a:latin typeface="Microsoft Sans Serif"/>
                <a:cs typeface="Microsoft Sans Serif"/>
              </a:rPr>
              <a:t>en</a:t>
            </a:r>
            <a:r>
              <a:rPr sz="600" dirty="0">
                <a:latin typeface="Microsoft Sans Serif"/>
                <a:cs typeface="Microsoft Sans Serif"/>
              </a:rPr>
              <a:t> </a:t>
            </a:r>
            <a:r>
              <a:rPr sz="600" spc="10" dirty="0">
                <a:latin typeface="Microsoft Sans Serif"/>
                <a:cs typeface="Microsoft Sans Serif"/>
              </a:rPr>
              <a:t>la</a:t>
            </a:r>
            <a:r>
              <a:rPr sz="600" spc="5" dirty="0">
                <a:latin typeface="Microsoft Sans Serif"/>
                <a:cs typeface="Microsoft Sans Serif"/>
              </a:rPr>
              <a:t> </a:t>
            </a:r>
            <a:r>
              <a:rPr sz="600" spc="25" dirty="0">
                <a:latin typeface="Microsoft Sans Serif"/>
                <a:cs typeface="Microsoft Sans Serif"/>
              </a:rPr>
              <a:t>retransmisión </a:t>
            </a:r>
            <a:r>
              <a:rPr sz="600" spc="-145" dirty="0">
                <a:latin typeface="Microsoft Sans Serif"/>
                <a:cs typeface="Microsoft Sans Serif"/>
              </a:rPr>
              <a:t> </a:t>
            </a:r>
            <a:r>
              <a:rPr sz="600" spc="20" dirty="0">
                <a:latin typeface="Microsoft Sans Serif"/>
                <a:cs typeface="Microsoft Sans Serif"/>
              </a:rPr>
              <a:t>protectora”, </a:t>
            </a:r>
            <a:r>
              <a:rPr sz="600" spc="5" dirty="0">
                <a:latin typeface="Microsoft Sans Serif"/>
                <a:cs typeface="Microsoft Sans Serif"/>
              </a:rPr>
              <a:t>Asociación Eléctrica Canadiense, </a:t>
            </a:r>
            <a:r>
              <a:rPr sz="600" spc="10" dirty="0">
                <a:latin typeface="Microsoft Sans Serif"/>
                <a:cs typeface="Microsoft Sans Serif"/>
              </a:rPr>
              <a:t>Planificación </a:t>
            </a:r>
            <a:r>
              <a:rPr sz="600" spc="5" dirty="0">
                <a:latin typeface="Microsoft Sans Serif"/>
                <a:cs typeface="Microsoft Sans Serif"/>
              </a:rPr>
              <a:t>y </a:t>
            </a:r>
            <a:r>
              <a:rPr sz="600" spc="15" dirty="0">
                <a:latin typeface="Microsoft Sans Serif"/>
                <a:cs typeface="Microsoft Sans Serif"/>
              </a:rPr>
              <a:t>operaciones del </a:t>
            </a:r>
            <a:r>
              <a:rPr sz="600" spc="20" dirty="0">
                <a:latin typeface="Microsoft Sans Serif"/>
                <a:cs typeface="Microsoft Sans Serif"/>
              </a:rPr>
              <a:t> </a:t>
            </a:r>
            <a:r>
              <a:rPr sz="600" spc="15" dirty="0">
                <a:latin typeface="Microsoft Sans Serif"/>
                <a:cs typeface="Microsoft Sans Serif"/>
              </a:rPr>
              <a:t>sistema</a:t>
            </a:r>
            <a:r>
              <a:rPr sz="600" spc="-10" dirty="0">
                <a:latin typeface="Microsoft Sans Serif"/>
                <a:cs typeface="Microsoft Sans Serif"/>
              </a:rPr>
              <a:t> </a:t>
            </a:r>
            <a:r>
              <a:rPr sz="600" spc="20" dirty="0">
                <a:latin typeface="Microsoft Sans Serif"/>
                <a:cs typeface="Microsoft Sans Serif"/>
              </a:rPr>
              <a:t>de</a:t>
            </a:r>
            <a:r>
              <a:rPr sz="600" spc="-5" dirty="0">
                <a:latin typeface="Microsoft Sans Serif"/>
                <a:cs typeface="Microsoft Sans Serif"/>
              </a:rPr>
              <a:t> </a:t>
            </a:r>
            <a:r>
              <a:rPr sz="600" spc="15" dirty="0">
                <a:latin typeface="Microsoft Sans Serif"/>
                <a:cs typeface="Microsoft Sans Serif"/>
              </a:rPr>
              <a:t>energía,</a:t>
            </a:r>
            <a:r>
              <a:rPr sz="600" spc="-5" dirty="0">
                <a:latin typeface="Microsoft Sans Serif"/>
                <a:cs typeface="Microsoft Sans Serif"/>
              </a:rPr>
              <a:t> </a:t>
            </a:r>
            <a:r>
              <a:rPr sz="600" spc="20" dirty="0">
                <a:latin typeface="Microsoft Sans Serif"/>
                <a:cs typeface="Microsoft Sans Serif"/>
              </a:rPr>
              <a:t>mayo</a:t>
            </a:r>
            <a:r>
              <a:rPr sz="600" spc="-5" dirty="0">
                <a:latin typeface="Microsoft Sans Serif"/>
                <a:cs typeface="Microsoft Sans Serif"/>
              </a:rPr>
              <a:t> </a:t>
            </a:r>
            <a:r>
              <a:rPr sz="600" spc="20" dirty="0">
                <a:latin typeface="Microsoft Sans Serif"/>
                <a:cs typeface="Microsoft Sans Serif"/>
              </a:rPr>
              <a:t>de</a:t>
            </a:r>
            <a:r>
              <a:rPr sz="600" spc="-5" dirty="0">
                <a:latin typeface="Microsoft Sans Serif"/>
                <a:cs typeface="Microsoft Sans Serif"/>
              </a:rPr>
              <a:t> </a:t>
            </a:r>
            <a:r>
              <a:rPr sz="600" spc="5" dirty="0">
                <a:latin typeface="Microsoft Sans Serif"/>
                <a:cs typeface="Microsoft Sans Serif"/>
              </a:rPr>
              <a:t>1991.</a:t>
            </a:r>
            <a:endParaRPr sz="600">
              <a:latin typeface="Microsoft Sans Serif"/>
              <a:cs typeface="Microsoft Sans Serif"/>
            </a:endParaRPr>
          </a:p>
        </p:txBody>
      </p:sp>
      <p:sp>
        <p:nvSpPr>
          <p:cNvPr id="10" name="object 10"/>
          <p:cNvSpPr txBox="1"/>
          <p:nvPr/>
        </p:nvSpPr>
        <p:spPr>
          <a:xfrm>
            <a:off x="1415277" y="9415125"/>
            <a:ext cx="2852914" cy="143629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sz="850" spc="-25" dirty="0">
                <a:latin typeface="Microsoft Sans Serif"/>
                <a:cs typeface="Microsoft Sans Serif"/>
              </a:rPr>
              <a:t>CAPÍTULO</a:t>
            </a:r>
            <a:r>
              <a:rPr sz="850" spc="-20" dirty="0">
                <a:latin typeface="Microsoft Sans Serif"/>
                <a:cs typeface="Microsoft Sans Serif"/>
              </a:rPr>
              <a:t> </a:t>
            </a:r>
            <a:r>
              <a:rPr sz="850" dirty="0">
                <a:latin typeface="Microsoft Sans Serif"/>
                <a:cs typeface="Microsoft Sans Serif"/>
              </a:rPr>
              <a:t>3,</a:t>
            </a:r>
            <a:r>
              <a:rPr sz="850" spc="-15" dirty="0">
                <a:latin typeface="Microsoft Sans Serif"/>
                <a:cs typeface="Microsoft Sans Serif"/>
              </a:rPr>
              <a:t> </a:t>
            </a:r>
            <a:r>
              <a:rPr sz="850" spc="-40" dirty="0">
                <a:latin typeface="Microsoft Sans Serif"/>
                <a:cs typeface="Microsoft Sans Serif"/>
              </a:rPr>
              <a:t>SECCIÓN</a:t>
            </a:r>
            <a:r>
              <a:rPr sz="850" spc="-15" dirty="0">
                <a:latin typeface="Microsoft Sans Serif"/>
                <a:cs typeface="Microsoft Sans Serif"/>
              </a:rPr>
              <a:t> </a:t>
            </a:r>
            <a:r>
              <a:rPr sz="850" spc="10" dirty="0">
                <a:latin typeface="Microsoft Sans Serif"/>
                <a:cs typeface="Microsoft Sans Serif"/>
              </a:rPr>
              <a:t>4</a:t>
            </a:r>
            <a:endParaRPr sz="850">
              <a:latin typeface="Microsoft Sans Serif"/>
              <a:cs typeface="Microsoft Sans Serif"/>
            </a:endParaRPr>
          </a:p>
        </p:txBody>
      </p:sp>
      <p:sp>
        <p:nvSpPr>
          <p:cNvPr id="11" name="object 11"/>
          <p:cNvSpPr txBox="1"/>
          <p:nvPr/>
        </p:nvSpPr>
        <p:spPr>
          <a:xfrm>
            <a:off x="7845387" y="9415126"/>
            <a:ext cx="7796212" cy="285115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sz="850" spc="-25" dirty="0">
                <a:latin typeface="Microsoft Sans Serif"/>
                <a:cs typeface="Microsoft Sans Serif"/>
              </a:rPr>
              <a:t>TUTORIAL</a:t>
            </a:r>
            <a:r>
              <a:rPr sz="850" spc="-5" dirty="0">
                <a:latin typeface="Microsoft Sans Serif"/>
                <a:cs typeface="Microsoft Sans Serif"/>
              </a:rPr>
              <a:t> </a:t>
            </a:r>
            <a:r>
              <a:rPr sz="850" spc="-60" dirty="0">
                <a:latin typeface="Microsoft Sans Serif"/>
                <a:cs typeface="Microsoft Sans Serif"/>
              </a:rPr>
              <a:t>SOBRE</a:t>
            </a:r>
            <a:r>
              <a:rPr sz="850" spc="-5" dirty="0">
                <a:latin typeface="Microsoft Sans Serif"/>
                <a:cs typeface="Microsoft Sans Serif"/>
              </a:rPr>
              <a:t> </a:t>
            </a:r>
            <a:r>
              <a:rPr sz="850" spc="-35" dirty="0">
                <a:latin typeface="Microsoft Sans Serif"/>
                <a:cs typeface="Microsoft Sans Serif"/>
              </a:rPr>
              <a:t>PROTECCIÓN</a:t>
            </a:r>
            <a:r>
              <a:rPr sz="850" spc="-5" dirty="0">
                <a:latin typeface="Microsoft Sans Serif"/>
                <a:cs typeface="Microsoft Sans Serif"/>
              </a:rPr>
              <a:t> </a:t>
            </a:r>
            <a:r>
              <a:rPr sz="850" spc="-45" dirty="0">
                <a:latin typeface="Microsoft Sans Serif"/>
                <a:cs typeface="Microsoft Sans Serif"/>
              </a:rPr>
              <a:t>DE</a:t>
            </a:r>
            <a:r>
              <a:rPr sz="850" spc="-5" dirty="0">
                <a:latin typeface="Microsoft Sans Serif"/>
                <a:cs typeface="Microsoft Sans Serif"/>
              </a:rPr>
              <a:t> </a:t>
            </a:r>
            <a:r>
              <a:rPr sz="850" spc="-55" dirty="0">
                <a:latin typeface="Microsoft Sans Serif"/>
                <a:cs typeface="Microsoft Sans Serif"/>
              </a:rPr>
              <a:t>GENERADORES</a:t>
            </a:r>
            <a:r>
              <a:rPr sz="850" dirty="0">
                <a:latin typeface="Microsoft Sans Serif"/>
                <a:cs typeface="Microsoft Sans Serif"/>
              </a:rPr>
              <a:t> </a:t>
            </a:r>
            <a:r>
              <a:rPr sz="850" spc="-30" dirty="0">
                <a:latin typeface="Microsoft Sans Serif"/>
                <a:cs typeface="Microsoft Sans Serif"/>
              </a:rPr>
              <a:t>SÍNCRONOS</a:t>
            </a:r>
            <a:endParaRPr sz="850">
              <a:latin typeface="Microsoft Sans Serif"/>
              <a:cs typeface="Microsoft Sans Serif"/>
            </a:endParaRPr>
          </a:p>
          <a:p>
            <a:pPr marL="1400175">
              <a:lnSpc>
                <a:spcPct val="100000"/>
              </a:lnSpc>
            </a:pPr>
            <a:r>
              <a:rPr sz="850" spc="-15" dirty="0">
                <a:latin typeface="Microsoft Sans Serif"/>
                <a:cs typeface="Microsoft Sans Serif"/>
              </a:rPr>
              <a:t>PUBLICACIÓN</a:t>
            </a:r>
            <a:r>
              <a:rPr sz="850" spc="-5" dirty="0">
                <a:latin typeface="Microsoft Sans Serif"/>
                <a:cs typeface="Microsoft Sans Serif"/>
              </a:rPr>
              <a:t> </a:t>
            </a:r>
            <a:r>
              <a:rPr sz="850" spc="-55" dirty="0">
                <a:latin typeface="Microsoft Sans Serif"/>
                <a:cs typeface="Microsoft Sans Serif"/>
              </a:rPr>
              <a:t>ESPECIAL</a:t>
            </a:r>
            <a:r>
              <a:rPr sz="850" spc="-5" dirty="0">
                <a:latin typeface="Microsoft Sans Serif"/>
                <a:cs typeface="Microsoft Sans Serif"/>
              </a:rPr>
              <a:t> </a:t>
            </a:r>
            <a:r>
              <a:rPr sz="850" spc="-40" dirty="0">
                <a:latin typeface="Microsoft Sans Serif"/>
                <a:cs typeface="Microsoft Sans Serif"/>
              </a:rPr>
              <a:t>DEL</a:t>
            </a:r>
            <a:r>
              <a:rPr sz="850" spc="-5" dirty="0">
                <a:latin typeface="Microsoft Sans Serif"/>
                <a:cs typeface="Microsoft Sans Serif"/>
              </a:rPr>
              <a:t> </a:t>
            </a:r>
            <a:r>
              <a:rPr sz="850" spc="-60" dirty="0">
                <a:latin typeface="Microsoft Sans Serif"/>
                <a:cs typeface="Microsoft Sans Serif"/>
              </a:rPr>
              <a:t>IEEE</a:t>
            </a:r>
            <a:r>
              <a:rPr sz="850" spc="-5" dirty="0">
                <a:latin typeface="Microsoft Sans Serif"/>
                <a:cs typeface="Microsoft Sans Serif"/>
              </a:rPr>
              <a:t> </a:t>
            </a:r>
            <a:r>
              <a:rPr sz="850" spc="-80" dirty="0">
                <a:latin typeface="Microsoft Sans Serif"/>
                <a:cs typeface="Microsoft Sans Serif"/>
              </a:rPr>
              <a:t>PSRC</a:t>
            </a:r>
            <a:endParaRPr sz="850">
              <a:latin typeface="Microsoft Sans Serif"/>
              <a:cs typeface="Microsoft Sans Serif"/>
            </a:endParaRPr>
          </a:p>
        </p:txBody>
      </p:sp>
    </p:spTree>
  </p:cSld>
  <p:clrMapOvr>
    <a:masterClrMapping/>
  </p:clrMapOvr>
</p:sld>
</file>

<file path=ppt/slides/slide66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/>
          <p:nvPr/>
        </p:nvSpPr>
        <p:spPr>
          <a:xfrm>
            <a:off x="1444422" y="9413748"/>
            <a:ext cx="15051933" cy="9525"/>
          </a:xfrm>
          <a:custGeom>
            <a:avLst/>
            <a:gdLst/>
            <a:ahLst/>
            <a:cxnLst/>
            <a:rect l="l" t="t" r="r" b="b"/>
            <a:pathLst>
              <a:path w="6543040" h="9525">
                <a:moveTo>
                  <a:pt x="6542531" y="9144"/>
                </a:moveTo>
                <a:lnTo>
                  <a:pt x="0" y="9144"/>
                </a:lnTo>
                <a:lnTo>
                  <a:pt x="0" y="0"/>
                </a:lnTo>
                <a:lnTo>
                  <a:pt x="6542531" y="0"/>
                </a:lnTo>
                <a:lnTo>
                  <a:pt x="6542531" y="9144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graphicFrame>
        <p:nvGraphicFramePr>
          <p:cNvPr id="3" name="object 3"/>
          <p:cNvGraphicFramePr>
            <a:graphicFrameLocks noGrp="1"/>
          </p:cNvGraphicFramePr>
          <p:nvPr/>
        </p:nvGraphicFramePr>
        <p:xfrm>
          <a:off x="9171395" y="2022348"/>
          <a:ext cx="7201672" cy="1143000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3613983"/>
                <a:gridCol w="3564314"/>
              </a:tblGrid>
              <a:tr h="342900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  <a:spcBef>
                          <a:spcPts val="40"/>
                        </a:spcBef>
                      </a:pPr>
                      <a:endParaRPr sz="850">
                        <a:latin typeface="Times New Roman"/>
                        <a:cs typeface="Times New Roman"/>
                      </a:endParaRPr>
                    </a:p>
                    <a:p>
                      <a:pPr marR="30480" algn="ctr">
                        <a:lnSpc>
                          <a:spcPct val="100000"/>
                        </a:lnSpc>
                      </a:pPr>
                      <a:r>
                        <a:rPr sz="650" dirty="0">
                          <a:latin typeface="Microsoft Sans Serif"/>
                          <a:cs typeface="Microsoft Sans Serif"/>
                        </a:rPr>
                        <a:t>Tipo</a:t>
                      </a:r>
                      <a:r>
                        <a:rPr sz="650" spc="-5" dirty="0"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sz="650" dirty="0">
                          <a:latin typeface="Microsoft Sans Serif"/>
                          <a:cs typeface="Microsoft Sans Serif"/>
                        </a:rPr>
                        <a:t>de</a:t>
                      </a:r>
                      <a:r>
                        <a:rPr sz="650" spc="-5" dirty="0"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sz="650" dirty="0">
                          <a:latin typeface="Microsoft Sans Serif"/>
                          <a:cs typeface="Microsoft Sans Serif"/>
                        </a:rPr>
                        <a:t>máquina</a:t>
                      </a:r>
                      <a:endParaRPr sz="650">
                        <a:latin typeface="Microsoft Sans Serif"/>
                        <a:cs typeface="Microsoft Sans Serif"/>
                      </a:endParaRPr>
                    </a:p>
                  </a:txBody>
                  <a:tcPr marL="0" marR="0" marT="5080" marB="0"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R="21590" algn="ctr">
                        <a:lnSpc>
                          <a:spcPct val="100000"/>
                        </a:lnSpc>
                        <a:spcBef>
                          <a:spcPts val="450"/>
                        </a:spcBef>
                      </a:pPr>
                      <a:r>
                        <a:rPr sz="700" spc="10" dirty="0">
                          <a:latin typeface="Microsoft Sans Serif"/>
                          <a:cs typeface="Microsoft Sans Serif"/>
                        </a:rPr>
                        <a:t>Potencia</a:t>
                      </a:r>
                      <a:r>
                        <a:rPr sz="700" spc="-25" dirty="0"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sz="700" spc="20" dirty="0">
                          <a:latin typeface="Microsoft Sans Serif"/>
                          <a:cs typeface="Microsoft Sans Serif"/>
                        </a:rPr>
                        <a:t>de</a:t>
                      </a:r>
                      <a:r>
                        <a:rPr sz="700" spc="-25" dirty="0"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sz="700" spc="50" dirty="0">
                          <a:latin typeface="Microsoft Sans Serif"/>
                          <a:cs typeface="Microsoft Sans Serif"/>
                        </a:rPr>
                        <a:t>motor</a:t>
                      </a:r>
                      <a:endParaRPr sz="700">
                        <a:latin typeface="Microsoft Sans Serif"/>
                        <a:cs typeface="Microsoft Sans Serif"/>
                      </a:endParaRPr>
                    </a:p>
                    <a:p>
                      <a:pPr marR="56515" algn="ctr">
                        <a:lnSpc>
                          <a:spcPct val="100000"/>
                        </a:lnSpc>
                        <a:spcBef>
                          <a:spcPts val="244"/>
                        </a:spcBef>
                      </a:pPr>
                      <a:r>
                        <a:rPr sz="650" spc="10" dirty="0">
                          <a:latin typeface="Microsoft Sans Serif"/>
                          <a:cs typeface="Microsoft Sans Serif"/>
                        </a:rPr>
                        <a:t>(Porcentaje</a:t>
                      </a:r>
                      <a:r>
                        <a:rPr sz="650" spc="-25" dirty="0"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sz="650" spc="20" dirty="0">
                          <a:latin typeface="Microsoft Sans Serif"/>
                          <a:cs typeface="Microsoft Sans Serif"/>
                        </a:rPr>
                        <a:t>de</a:t>
                      </a:r>
                      <a:r>
                        <a:rPr sz="650" spc="-25" dirty="0"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sz="650" spc="10" dirty="0">
                          <a:latin typeface="Microsoft Sans Serif"/>
                          <a:cs typeface="Microsoft Sans Serif"/>
                        </a:rPr>
                        <a:t>calificación)</a:t>
                      </a:r>
                      <a:endParaRPr sz="650">
                        <a:latin typeface="Microsoft Sans Serif"/>
                        <a:cs typeface="Microsoft Sans Serif"/>
                      </a:endParaRPr>
                    </a:p>
                  </a:txBody>
                  <a:tcPr marL="0" marR="0" marT="57150" marB="0">
                    <a:lnL w="6350">
                      <a:solidFill>
                        <a:srgbClr val="000000"/>
                      </a:solidFill>
                      <a:prstDash val="solid"/>
                    </a:lnL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</a:tr>
              <a:tr h="198119">
                <a:tc>
                  <a:txBody>
                    <a:bodyPr/>
                    <a:lstStyle/>
                    <a:p>
                      <a:pPr marR="8890" algn="ctr">
                        <a:lnSpc>
                          <a:spcPct val="100000"/>
                        </a:lnSpc>
                        <a:spcBef>
                          <a:spcPts val="480"/>
                        </a:spcBef>
                      </a:pPr>
                      <a:r>
                        <a:rPr sz="550" spc="15" dirty="0">
                          <a:latin typeface="Microsoft Sans Serif"/>
                          <a:cs typeface="Microsoft Sans Serif"/>
                        </a:rPr>
                        <a:t>Turbina</a:t>
                      </a:r>
                      <a:r>
                        <a:rPr sz="550" spc="-15" dirty="0"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sz="550" spc="15" dirty="0">
                          <a:latin typeface="Microsoft Sans Serif"/>
                          <a:cs typeface="Microsoft Sans Serif"/>
                        </a:rPr>
                        <a:t>de</a:t>
                      </a:r>
                      <a:r>
                        <a:rPr sz="550" spc="-15" dirty="0"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sz="550" spc="5" dirty="0">
                          <a:latin typeface="Microsoft Sans Serif"/>
                          <a:cs typeface="Microsoft Sans Serif"/>
                        </a:rPr>
                        <a:t>gas</a:t>
                      </a:r>
                      <a:r>
                        <a:rPr sz="550" spc="-15" dirty="0"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sz="550" spc="15" dirty="0">
                          <a:latin typeface="Microsoft Sans Serif"/>
                          <a:cs typeface="Microsoft Sans Serif"/>
                        </a:rPr>
                        <a:t>de</a:t>
                      </a:r>
                      <a:r>
                        <a:rPr sz="550" spc="-15" dirty="0"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sz="550" spc="25" dirty="0">
                          <a:latin typeface="Microsoft Sans Serif"/>
                          <a:cs typeface="Microsoft Sans Serif"/>
                        </a:rPr>
                        <a:t>combustión</a:t>
                      </a:r>
                      <a:endParaRPr sz="550">
                        <a:latin typeface="Microsoft Sans Serif"/>
                        <a:cs typeface="Microsoft Sans Serif"/>
                      </a:endParaRPr>
                    </a:p>
                  </a:txBody>
                  <a:tcPr marL="0" marR="0" marT="60960" marB="0"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R="8890" algn="ctr">
                        <a:lnSpc>
                          <a:spcPct val="100000"/>
                        </a:lnSpc>
                        <a:spcBef>
                          <a:spcPts val="330"/>
                        </a:spcBef>
                      </a:pPr>
                      <a:r>
                        <a:rPr sz="700" dirty="0">
                          <a:latin typeface="Microsoft Sans Serif"/>
                          <a:cs typeface="Microsoft Sans Serif"/>
                        </a:rPr>
                        <a:t>&lt;</a:t>
                      </a:r>
                      <a:r>
                        <a:rPr sz="700" spc="-5" dirty="0"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sz="700" dirty="0">
                          <a:latin typeface="Microsoft Sans Serif"/>
                          <a:cs typeface="Microsoft Sans Serif"/>
                        </a:rPr>
                        <a:t>50%</a:t>
                      </a:r>
                      <a:endParaRPr sz="700">
                        <a:latin typeface="Microsoft Sans Serif"/>
                        <a:cs typeface="Microsoft Sans Serif"/>
                      </a:endParaRPr>
                    </a:p>
                  </a:txBody>
                  <a:tcPr marL="0" marR="0" marT="41910" marB="0">
                    <a:lnL w="6350">
                      <a:solidFill>
                        <a:srgbClr val="000000"/>
                      </a:solidFill>
                      <a:prstDash val="solid"/>
                    </a:lnL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</a:tr>
              <a:tr h="198120">
                <a:tc>
                  <a:txBody>
                    <a:bodyPr/>
                    <a:lstStyle/>
                    <a:p>
                      <a:pPr marL="5080" algn="ctr">
                        <a:lnSpc>
                          <a:spcPct val="100000"/>
                        </a:lnSpc>
                        <a:spcBef>
                          <a:spcPts val="330"/>
                        </a:spcBef>
                      </a:pPr>
                      <a:r>
                        <a:rPr sz="700" spc="5" dirty="0">
                          <a:latin typeface="Microsoft Sans Serif"/>
                          <a:cs typeface="Microsoft Sans Serif"/>
                        </a:rPr>
                        <a:t>Diesel</a:t>
                      </a:r>
                      <a:endParaRPr sz="700">
                        <a:latin typeface="Microsoft Sans Serif"/>
                        <a:cs typeface="Microsoft Sans Serif"/>
                      </a:endParaRPr>
                    </a:p>
                  </a:txBody>
                  <a:tcPr marL="0" marR="0" marT="41910" marB="0"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R="8255" algn="ctr">
                        <a:lnSpc>
                          <a:spcPct val="100000"/>
                        </a:lnSpc>
                        <a:spcBef>
                          <a:spcPts val="330"/>
                        </a:spcBef>
                      </a:pPr>
                      <a:r>
                        <a:rPr sz="700" dirty="0">
                          <a:latin typeface="Microsoft Sans Serif"/>
                          <a:cs typeface="Microsoft Sans Serif"/>
                        </a:rPr>
                        <a:t>&lt;</a:t>
                      </a:r>
                      <a:r>
                        <a:rPr sz="700" spc="-5" dirty="0"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sz="700" dirty="0">
                          <a:latin typeface="Microsoft Sans Serif"/>
                          <a:cs typeface="Microsoft Sans Serif"/>
                        </a:rPr>
                        <a:t>25%</a:t>
                      </a:r>
                      <a:endParaRPr sz="700">
                        <a:latin typeface="Microsoft Sans Serif"/>
                        <a:cs typeface="Microsoft Sans Serif"/>
                      </a:endParaRPr>
                    </a:p>
                  </a:txBody>
                  <a:tcPr marL="0" marR="0" marT="41910" marB="0">
                    <a:lnL w="6350">
                      <a:solidFill>
                        <a:srgbClr val="000000"/>
                      </a:solidFill>
                      <a:prstDash val="solid"/>
                    </a:lnL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</a:tr>
              <a:tr h="199644">
                <a:tc>
                  <a:txBody>
                    <a:bodyPr/>
                    <a:lstStyle/>
                    <a:p>
                      <a:pPr marL="5715" algn="ctr">
                        <a:lnSpc>
                          <a:spcPct val="100000"/>
                        </a:lnSpc>
                        <a:spcBef>
                          <a:spcPts val="340"/>
                        </a:spcBef>
                      </a:pPr>
                      <a:r>
                        <a:rPr sz="700" spc="15" dirty="0">
                          <a:latin typeface="Microsoft Sans Serif"/>
                          <a:cs typeface="Microsoft Sans Serif"/>
                        </a:rPr>
                        <a:t>Vapor</a:t>
                      </a:r>
                      <a:endParaRPr sz="700">
                        <a:latin typeface="Microsoft Sans Serif"/>
                        <a:cs typeface="Microsoft Sans Serif"/>
                      </a:endParaRPr>
                    </a:p>
                  </a:txBody>
                  <a:tcPr marL="0" marR="0" marT="43180" marB="0"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R="10160" algn="ctr">
                        <a:lnSpc>
                          <a:spcPct val="100000"/>
                        </a:lnSpc>
                        <a:spcBef>
                          <a:spcPts val="340"/>
                        </a:spcBef>
                      </a:pPr>
                      <a:r>
                        <a:rPr sz="700" spc="20" dirty="0">
                          <a:latin typeface="Microsoft Sans Serif"/>
                          <a:cs typeface="Microsoft Sans Serif"/>
                        </a:rPr>
                        <a:t>0,5–3%</a:t>
                      </a:r>
                      <a:endParaRPr sz="700">
                        <a:latin typeface="Microsoft Sans Serif"/>
                        <a:cs typeface="Microsoft Sans Serif"/>
                      </a:endParaRPr>
                    </a:p>
                  </a:txBody>
                  <a:tcPr marL="0" marR="0" marT="43180" marB="0">
                    <a:lnL w="6350">
                      <a:solidFill>
                        <a:srgbClr val="000000"/>
                      </a:solidFill>
                      <a:prstDash val="solid"/>
                    </a:lnL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</a:tr>
              <a:tr h="198119"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80"/>
                        </a:spcBef>
                      </a:pPr>
                      <a:r>
                        <a:rPr sz="650" spc="20" dirty="0">
                          <a:latin typeface="Microsoft Sans Serif"/>
                          <a:cs typeface="Microsoft Sans Serif"/>
                        </a:rPr>
                        <a:t>Hidroeléctrico</a:t>
                      </a:r>
                      <a:endParaRPr sz="650">
                        <a:latin typeface="Microsoft Sans Serif"/>
                        <a:cs typeface="Microsoft Sans Serif"/>
                      </a:endParaRPr>
                    </a:p>
                  </a:txBody>
                  <a:tcPr marL="0" marR="0" marT="48260" marB="0"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R="10160" algn="ctr">
                        <a:lnSpc>
                          <a:spcPct val="100000"/>
                        </a:lnSpc>
                        <a:spcBef>
                          <a:spcPts val="330"/>
                        </a:spcBef>
                      </a:pPr>
                      <a:r>
                        <a:rPr sz="700" spc="20" dirty="0">
                          <a:latin typeface="Microsoft Sans Serif"/>
                          <a:cs typeface="Microsoft Sans Serif"/>
                        </a:rPr>
                        <a:t>0,2–2%</a:t>
                      </a:r>
                      <a:endParaRPr sz="700">
                        <a:latin typeface="Microsoft Sans Serif"/>
                        <a:cs typeface="Microsoft Sans Serif"/>
                      </a:endParaRPr>
                    </a:p>
                  </a:txBody>
                  <a:tcPr marL="0" marR="0" marT="41910" marB="0">
                    <a:lnL w="6350">
                      <a:solidFill>
                        <a:srgbClr val="000000"/>
                      </a:solidFill>
                      <a:prstDash val="solid"/>
                    </a:lnL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</a:tr>
            </a:tbl>
          </a:graphicData>
        </a:graphic>
      </p:graphicFrame>
      <p:sp>
        <p:nvSpPr>
          <p:cNvPr id="4" name="object 4"/>
          <p:cNvSpPr txBox="1"/>
          <p:nvPr/>
        </p:nvSpPr>
        <p:spPr>
          <a:xfrm>
            <a:off x="16290754" y="349008"/>
            <a:ext cx="192824" cy="135935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sz="800" spc="10" dirty="0">
                <a:latin typeface="Microsoft Sans Serif"/>
                <a:cs typeface="Microsoft Sans Serif"/>
              </a:rPr>
              <a:t>1</a:t>
            </a:r>
            <a:endParaRPr sz="800">
              <a:latin typeface="Microsoft Sans Serif"/>
              <a:cs typeface="Microsoft Sans Serif"/>
            </a:endParaRPr>
          </a:p>
        </p:txBody>
      </p:sp>
      <p:sp>
        <p:nvSpPr>
          <p:cNvPr id="5" name="object 5"/>
          <p:cNvSpPr txBox="1"/>
          <p:nvPr/>
        </p:nvSpPr>
        <p:spPr>
          <a:xfrm>
            <a:off x="2155067" y="838214"/>
            <a:ext cx="12534999" cy="688975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sz="1700" spc="40" dirty="0">
                <a:latin typeface="Microsoft Sans Serif"/>
                <a:cs typeface="Microsoft Sans Serif"/>
              </a:rPr>
              <a:t>Pérdida</a:t>
            </a:r>
            <a:r>
              <a:rPr sz="1700" dirty="0">
                <a:latin typeface="Microsoft Sans Serif"/>
                <a:cs typeface="Microsoft Sans Serif"/>
              </a:rPr>
              <a:t> </a:t>
            </a:r>
            <a:r>
              <a:rPr sz="1700" spc="55" dirty="0">
                <a:latin typeface="Microsoft Sans Serif"/>
                <a:cs typeface="Microsoft Sans Serif"/>
              </a:rPr>
              <a:t>de</a:t>
            </a:r>
            <a:r>
              <a:rPr sz="1700" dirty="0">
                <a:latin typeface="Microsoft Sans Serif"/>
                <a:cs typeface="Microsoft Sans Serif"/>
              </a:rPr>
              <a:t> </a:t>
            </a:r>
            <a:r>
              <a:rPr sz="1700" spc="60" dirty="0">
                <a:latin typeface="Microsoft Sans Serif"/>
                <a:cs typeface="Microsoft Sans Serif"/>
              </a:rPr>
              <a:t>protección</a:t>
            </a:r>
            <a:r>
              <a:rPr sz="1700" dirty="0">
                <a:latin typeface="Microsoft Sans Serif"/>
                <a:cs typeface="Microsoft Sans Serif"/>
              </a:rPr>
              <a:t> </a:t>
            </a:r>
            <a:r>
              <a:rPr sz="1700" spc="50" dirty="0">
                <a:latin typeface="Microsoft Sans Serif"/>
                <a:cs typeface="Microsoft Sans Serif"/>
              </a:rPr>
              <a:t>del</a:t>
            </a:r>
            <a:r>
              <a:rPr sz="1700" spc="5" dirty="0">
                <a:latin typeface="Microsoft Sans Serif"/>
                <a:cs typeface="Microsoft Sans Serif"/>
              </a:rPr>
              <a:t> </a:t>
            </a:r>
            <a:r>
              <a:rPr sz="1700" spc="120" dirty="0">
                <a:latin typeface="Microsoft Sans Serif"/>
                <a:cs typeface="Microsoft Sans Serif"/>
              </a:rPr>
              <a:t>motor</a:t>
            </a:r>
            <a:r>
              <a:rPr sz="1700" dirty="0">
                <a:latin typeface="Microsoft Sans Serif"/>
                <a:cs typeface="Microsoft Sans Serif"/>
              </a:rPr>
              <a:t> </a:t>
            </a:r>
            <a:r>
              <a:rPr sz="1700" spc="60" dirty="0">
                <a:latin typeface="Microsoft Sans Serif"/>
                <a:cs typeface="Microsoft Sans Serif"/>
              </a:rPr>
              <a:t>principal</a:t>
            </a:r>
            <a:r>
              <a:rPr sz="1700" dirty="0">
                <a:latin typeface="Microsoft Sans Serif"/>
                <a:cs typeface="Microsoft Sans Serif"/>
              </a:rPr>
              <a:t> </a:t>
            </a:r>
            <a:r>
              <a:rPr sz="1700" spc="70" dirty="0">
                <a:latin typeface="Microsoft Sans Serif"/>
                <a:cs typeface="Microsoft Sans Serif"/>
              </a:rPr>
              <a:t>(antimotor)</a:t>
            </a:r>
            <a:endParaRPr sz="1700">
              <a:latin typeface="Microsoft Sans Serif"/>
              <a:cs typeface="Microsoft Sans Serif"/>
            </a:endParaRPr>
          </a:p>
          <a:p>
            <a:pPr marL="2037714">
              <a:lnSpc>
                <a:spcPct val="100000"/>
              </a:lnSpc>
              <a:spcBef>
                <a:spcPts val="1980"/>
              </a:spcBef>
            </a:pPr>
            <a:r>
              <a:rPr sz="1000" spc="10" dirty="0">
                <a:latin typeface="Microsoft Sans Serif"/>
                <a:cs typeface="Microsoft Sans Serif"/>
              </a:rPr>
              <a:t>Dale</a:t>
            </a:r>
            <a:r>
              <a:rPr sz="1000" spc="-25" dirty="0">
                <a:latin typeface="Microsoft Sans Serif"/>
                <a:cs typeface="Microsoft Sans Serif"/>
              </a:rPr>
              <a:t> </a:t>
            </a:r>
            <a:r>
              <a:rPr sz="1000" spc="10" dirty="0">
                <a:latin typeface="Microsoft Sans Serif"/>
                <a:cs typeface="Microsoft Sans Serif"/>
              </a:rPr>
              <a:t>Finney</a:t>
            </a:r>
            <a:r>
              <a:rPr sz="1000" spc="-20" dirty="0">
                <a:latin typeface="Microsoft Sans Serif"/>
                <a:cs typeface="Microsoft Sans Serif"/>
              </a:rPr>
              <a:t> </a:t>
            </a:r>
            <a:r>
              <a:rPr sz="1000" spc="10" dirty="0">
                <a:latin typeface="Microsoft Sans Serif"/>
                <a:cs typeface="Microsoft Sans Serif"/>
              </a:rPr>
              <a:t>y</a:t>
            </a:r>
            <a:r>
              <a:rPr sz="1000" spc="-20" dirty="0">
                <a:latin typeface="Microsoft Sans Serif"/>
                <a:cs typeface="Microsoft Sans Serif"/>
              </a:rPr>
              <a:t> </a:t>
            </a:r>
            <a:r>
              <a:rPr sz="1000" spc="20" dirty="0">
                <a:latin typeface="Microsoft Sans Serif"/>
                <a:cs typeface="Microsoft Sans Serif"/>
              </a:rPr>
              <a:t>Gerald</a:t>
            </a:r>
            <a:r>
              <a:rPr sz="1000" spc="-20" dirty="0">
                <a:latin typeface="Microsoft Sans Serif"/>
                <a:cs typeface="Microsoft Sans Serif"/>
              </a:rPr>
              <a:t> </a:t>
            </a:r>
            <a:r>
              <a:rPr sz="1000" spc="5" dirty="0">
                <a:latin typeface="Microsoft Sans Serif"/>
                <a:cs typeface="Microsoft Sans Serif"/>
              </a:rPr>
              <a:t>Johnson</a:t>
            </a:r>
            <a:endParaRPr sz="1000">
              <a:latin typeface="Microsoft Sans Serif"/>
              <a:cs typeface="Microsoft Sans Serif"/>
            </a:endParaRPr>
          </a:p>
        </p:txBody>
      </p:sp>
      <p:sp>
        <p:nvSpPr>
          <p:cNvPr id="6" name="object 6"/>
          <p:cNvSpPr txBox="1"/>
          <p:nvPr/>
        </p:nvSpPr>
        <p:spPr>
          <a:xfrm>
            <a:off x="1415277" y="1731572"/>
            <a:ext cx="7390113" cy="278281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 marR="5080" indent="151765">
              <a:lnSpc>
                <a:spcPct val="114700"/>
              </a:lnSpc>
              <a:spcBef>
                <a:spcPts val="100"/>
              </a:spcBef>
            </a:pPr>
            <a:r>
              <a:rPr sz="750" spc="20" dirty="0">
                <a:latin typeface="Microsoft Sans Serif"/>
                <a:cs typeface="Microsoft Sans Serif"/>
              </a:rPr>
              <a:t>Abstracto-Conducir</a:t>
            </a:r>
            <a:r>
              <a:rPr sz="750" spc="-10" dirty="0">
                <a:latin typeface="Microsoft Sans Serif"/>
                <a:cs typeface="Microsoft Sans Serif"/>
              </a:rPr>
              <a:t> </a:t>
            </a:r>
            <a:r>
              <a:rPr sz="750" spc="-5" dirty="0">
                <a:latin typeface="Microsoft Sans Serif"/>
                <a:cs typeface="Microsoft Sans Serif"/>
              </a:rPr>
              <a:t>es</a:t>
            </a:r>
            <a:r>
              <a:rPr sz="750" spc="-10" dirty="0">
                <a:latin typeface="Microsoft Sans Serif"/>
                <a:cs typeface="Microsoft Sans Serif"/>
              </a:rPr>
              <a:t> </a:t>
            </a:r>
            <a:r>
              <a:rPr sz="750" spc="45" dirty="0">
                <a:latin typeface="Microsoft Sans Serif"/>
                <a:cs typeface="Microsoft Sans Serif"/>
              </a:rPr>
              <a:t>un</a:t>
            </a:r>
            <a:r>
              <a:rPr sz="750" spc="-5" dirty="0">
                <a:latin typeface="Microsoft Sans Serif"/>
                <a:cs typeface="Microsoft Sans Serif"/>
              </a:rPr>
              <a:t> </a:t>
            </a:r>
            <a:r>
              <a:rPr sz="750" spc="30" dirty="0">
                <a:latin typeface="Microsoft Sans Serif"/>
                <a:cs typeface="Microsoft Sans Serif"/>
              </a:rPr>
              <a:t>ejemplo</a:t>
            </a:r>
            <a:r>
              <a:rPr sz="750" spc="-10" dirty="0">
                <a:latin typeface="Microsoft Sans Serif"/>
                <a:cs typeface="Microsoft Sans Serif"/>
              </a:rPr>
              <a:t> </a:t>
            </a:r>
            <a:r>
              <a:rPr sz="750" spc="25" dirty="0">
                <a:latin typeface="Microsoft Sans Serif"/>
                <a:cs typeface="Microsoft Sans Serif"/>
              </a:rPr>
              <a:t>de</a:t>
            </a:r>
            <a:r>
              <a:rPr sz="750" spc="-5" dirty="0">
                <a:latin typeface="Microsoft Sans Serif"/>
                <a:cs typeface="Microsoft Sans Serif"/>
              </a:rPr>
              <a:t> </a:t>
            </a:r>
            <a:r>
              <a:rPr sz="750" spc="25" dirty="0">
                <a:latin typeface="Microsoft Sans Serif"/>
                <a:cs typeface="Microsoft Sans Serif"/>
              </a:rPr>
              <a:t>operación</a:t>
            </a:r>
            <a:r>
              <a:rPr sz="750" spc="-10" dirty="0">
                <a:latin typeface="Microsoft Sans Serif"/>
                <a:cs typeface="Microsoft Sans Serif"/>
              </a:rPr>
              <a:t> </a:t>
            </a:r>
            <a:r>
              <a:rPr sz="750" spc="35" dirty="0">
                <a:latin typeface="Microsoft Sans Serif"/>
                <a:cs typeface="Microsoft Sans Serif"/>
              </a:rPr>
              <a:t>anormal</a:t>
            </a:r>
            <a:r>
              <a:rPr sz="750" spc="-5" dirty="0">
                <a:latin typeface="Microsoft Sans Serif"/>
                <a:cs typeface="Microsoft Sans Serif"/>
              </a:rPr>
              <a:t> </a:t>
            </a:r>
            <a:r>
              <a:rPr sz="750" spc="30" dirty="0">
                <a:latin typeface="Microsoft Sans Serif"/>
                <a:cs typeface="Microsoft Sans Serif"/>
              </a:rPr>
              <a:t>que</a:t>
            </a:r>
            <a:r>
              <a:rPr sz="750" spc="-10" dirty="0">
                <a:latin typeface="Microsoft Sans Serif"/>
                <a:cs typeface="Microsoft Sans Serif"/>
              </a:rPr>
              <a:t> </a:t>
            </a:r>
            <a:r>
              <a:rPr sz="750" spc="25" dirty="0">
                <a:latin typeface="Microsoft Sans Serif"/>
                <a:cs typeface="Microsoft Sans Serif"/>
              </a:rPr>
              <a:t>puede </a:t>
            </a:r>
            <a:r>
              <a:rPr sz="750" spc="-185" dirty="0">
                <a:latin typeface="Microsoft Sans Serif"/>
                <a:cs typeface="Microsoft Sans Serif"/>
              </a:rPr>
              <a:t> </a:t>
            </a:r>
            <a:r>
              <a:rPr sz="750" spc="30" dirty="0">
                <a:latin typeface="Microsoft Sans Serif"/>
                <a:cs typeface="Microsoft Sans Serif"/>
              </a:rPr>
              <a:t>dañar rápidamente una </a:t>
            </a:r>
            <a:r>
              <a:rPr sz="750" spc="25" dirty="0">
                <a:latin typeface="Microsoft Sans Serif"/>
                <a:cs typeface="Microsoft Sans Serif"/>
              </a:rPr>
              <a:t>máquina. </a:t>
            </a:r>
            <a:r>
              <a:rPr sz="750" spc="20" dirty="0">
                <a:latin typeface="Microsoft Sans Serif"/>
                <a:cs typeface="Microsoft Sans Serif"/>
              </a:rPr>
              <a:t>Como </a:t>
            </a:r>
            <a:r>
              <a:rPr sz="750" spc="10" dirty="0">
                <a:latin typeface="Microsoft Sans Serif"/>
                <a:cs typeface="Microsoft Sans Serif"/>
              </a:rPr>
              <a:t>consecuencia, </a:t>
            </a:r>
            <a:r>
              <a:rPr sz="750" dirty="0">
                <a:latin typeface="Microsoft Sans Serif"/>
                <a:cs typeface="Microsoft Sans Serif"/>
              </a:rPr>
              <a:t>las </a:t>
            </a:r>
            <a:r>
              <a:rPr sz="750" spc="20" dirty="0">
                <a:latin typeface="Microsoft Sans Serif"/>
                <a:cs typeface="Microsoft Sans Serif"/>
              </a:rPr>
              <a:t>guías </a:t>
            </a:r>
            <a:r>
              <a:rPr sz="750" spc="-55" dirty="0">
                <a:latin typeface="Microsoft Sans Serif"/>
                <a:cs typeface="Microsoft Sans Serif"/>
              </a:rPr>
              <a:t>IEEE </a:t>
            </a:r>
            <a:r>
              <a:rPr sz="750" spc="-50" dirty="0">
                <a:latin typeface="Microsoft Sans Serif"/>
                <a:cs typeface="Microsoft Sans Serif"/>
              </a:rPr>
              <a:t> </a:t>
            </a:r>
            <a:r>
              <a:rPr sz="750" spc="30" dirty="0">
                <a:latin typeface="Microsoft Sans Serif"/>
                <a:cs typeface="Microsoft Sans Serif"/>
              </a:rPr>
              <a:t>recomiendan </a:t>
            </a:r>
            <a:r>
              <a:rPr sz="750" spc="10" dirty="0">
                <a:latin typeface="Microsoft Sans Serif"/>
                <a:cs typeface="Microsoft Sans Serif"/>
              </a:rPr>
              <a:t>la </a:t>
            </a:r>
            <a:r>
              <a:rPr sz="750" spc="20" dirty="0">
                <a:latin typeface="Microsoft Sans Serif"/>
                <a:cs typeface="Microsoft Sans Serif"/>
              </a:rPr>
              <a:t>detección </a:t>
            </a:r>
            <a:r>
              <a:rPr sz="750" spc="25" dirty="0">
                <a:latin typeface="Microsoft Sans Serif"/>
                <a:cs typeface="Microsoft Sans Serif"/>
              </a:rPr>
              <a:t>rápida de </a:t>
            </a:r>
            <a:r>
              <a:rPr sz="750" spc="10" dirty="0">
                <a:latin typeface="Microsoft Sans Serif"/>
                <a:cs typeface="Microsoft Sans Serif"/>
              </a:rPr>
              <a:t>esta </a:t>
            </a:r>
            <a:r>
              <a:rPr sz="750" spc="25" dirty="0">
                <a:latin typeface="Microsoft Sans Serif"/>
                <a:cs typeface="Microsoft Sans Serif"/>
              </a:rPr>
              <a:t>condición para </a:t>
            </a:r>
            <a:r>
              <a:rPr sz="750" spc="15" dirty="0">
                <a:latin typeface="Microsoft Sans Serif"/>
                <a:cs typeface="Microsoft Sans Serif"/>
              </a:rPr>
              <a:t>aislar </a:t>
            </a:r>
            <a:r>
              <a:rPr sz="750" spc="10" dirty="0">
                <a:latin typeface="Microsoft Sans Serif"/>
                <a:cs typeface="Microsoft Sans Serif"/>
              </a:rPr>
              <a:t>el </a:t>
            </a:r>
            <a:r>
              <a:rPr sz="750" spc="15" dirty="0">
                <a:latin typeface="Microsoft Sans Serif"/>
                <a:cs typeface="Microsoft Sans Serif"/>
              </a:rPr>
              <a:t> </a:t>
            </a:r>
            <a:r>
              <a:rPr sz="750" spc="30" dirty="0">
                <a:latin typeface="Microsoft Sans Serif"/>
                <a:cs typeface="Microsoft Sans Serif"/>
              </a:rPr>
              <a:t>generador</a:t>
            </a:r>
            <a:r>
              <a:rPr sz="750" spc="-10" dirty="0">
                <a:latin typeface="Microsoft Sans Serif"/>
                <a:cs typeface="Microsoft Sans Serif"/>
              </a:rPr>
              <a:t> </a:t>
            </a:r>
            <a:r>
              <a:rPr sz="750" spc="20" dirty="0">
                <a:latin typeface="Microsoft Sans Serif"/>
                <a:cs typeface="Microsoft Sans Serif"/>
              </a:rPr>
              <a:t>del</a:t>
            </a:r>
            <a:r>
              <a:rPr sz="750" spc="-5" dirty="0">
                <a:latin typeface="Microsoft Sans Serif"/>
                <a:cs typeface="Microsoft Sans Serif"/>
              </a:rPr>
              <a:t> </a:t>
            </a:r>
            <a:r>
              <a:rPr sz="750" spc="15" dirty="0">
                <a:latin typeface="Microsoft Sans Serif"/>
                <a:cs typeface="Microsoft Sans Serif"/>
              </a:rPr>
              <a:t>sistema.</a:t>
            </a:r>
            <a:endParaRPr sz="750">
              <a:latin typeface="Microsoft Sans Serif"/>
              <a:cs typeface="Microsoft Sans Serif"/>
            </a:endParaRPr>
          </a:p>
        </p:txBody>
      </p:sp>
      <p:sp>
        <p:nvSpPr>
          <p:cNvPr id="7" name="object 7"/>
          <p:cNvSpPr txBox="1"/>
          <p:nvPr/>
        </p:nvSpPr>
        <p:spPr>
          <a:xfrm>
            <a:off x="11855828" y="1680866"/>
            <a:ext cx="1750021" cy="302895"/>
          </a:xfrm>
          <a:prstGeom prst="rect">
            <a:avLst/>
          </a:prstGeom>
        </p:spPr>
        <p:txBody>
          <a:bodyPr vert="horz" wrap="square" lIns="0" tIns="64769" rIns="0" bIns="0" rtlCol="0">
            <a:spAutoFit/>
          </a:bodyPr>
          <a:lstStyle/>
          <a:p>
            <a:pPr marL="14604" algn="ctr">
              <a:lnSpc>
                <a:spcPct val="100000"/>
              </a:lnSpc>
              <a:spcBef>
                <a:spcPts val="509"/>
              </a:spcBef>
            </a:pPr>
            <a:r>
              <a:rPr sz="750" spc="-10" dirty="0">
                <a:latin typeface="Microsoft Sans Serif"/>
                <a:cs typeface="Microsoft Sans Serif"/>
              </a:rPr>
              <a:t>t</a:t>
            </a:r>
            <a:r>
              <a:rPr sz="600" spc="-10" dirty="0">
                <a:latin typeface="Microsoft Sans Serif"/>
                <a:cs typeface="Microsoft Sans Serif"/>
              </a:rPr>
              <a:t>CAPAZ</a:t>
            </a:r>
            <a:r>
              <a:rPr sz="750" spc="-10" dirty="0">
                <a:latin typeface="Microsoft Sans Serif"/>
                <a:cs typeface="Microsoft Sans Serif"/>
              </a:rPr>
              <a:t>I</a:t>
            </a:r>
            <a:endParaRPr sz="750">
              <a:latin typeface="Microsoft Sans Serif"/>
              <a:cs typeface="Microsoft Sans Serif"/>
            </a:endParaRPr>
          </a:p>
          <a:p>
            <a:pPr algn="ctr">
              <a:lnSpc>
                <a:spcPct val="100000"/>
              </a:lnSpc>
              <a:spcBef>
                <a:spcPts val="275"/>
              </a:spcBef>
            </a:pPr>
            <a:r>
              <a:rPr sz="500" spc="-20" dirty="0">
                <a:latin typeface="Microsoft Sans Serif"/>
                <a:cs typeface="Microsoft Sans Serif"/>
              </a:rPr>
              <a:t>METRO</a:t>
            </a:r>
            <a:r>
              <a:rPr sz="400" spc="-20" dirty="0">
                <a:latin typeface="Microsoft Sans Serif"/>
                <a:cs typeface="Microsoft Sans Serif"/>
              </a:rPr>
              <a:t>OTORO</a:t>
            </a:r>
            <a:r>
              <a:rPr sz="500" spc="-20" dirty="0">
                <a:latin typeface="Microsoft Sans Serif"/>
                <a:cs typeface="Microsoft Sans Serif"/>
              </a:rPr>
              <a:t>PAG</a:t>
            </a:r>
            <a:r>
              <a:rPr sz="400" spc="-20" dirty="0">
                <a:latin typeface="Microsoft Sans Serif"/>
                <a:cs typeface="Microsoft Sans Serif"/>
              </a:rPr>
              <a:t>ENERGÍA</a:t>
            </a:r>
            <a:endParaRPr sz="400">
              <a:latin typeface="Microsoft Sans Serif"/>
              <a:cs typeface="Microsoft Sans Serif"/>
            </a:endParaRPr>
          </a:p>
        </p:txBody>
      </p:sp>
      <p:sp>
        <p:nvSpPr>
          <p:cNvPr id="8" name="object 8"/>
          <p:cNvSpPr txBox="1"/>
          <p:nvPr/>
        </p:nvSpPr>
        <p:spPr>
          <a:xfrm>
            <a:off x="1415216" y="2324783"/>
            <a:ext cx="7417868" cy="1370247"/>
          </a:xfrm>
          <a:prstGeom prst="rect">
            <a:avLst/>
          </a:prstGeom>
        </p:spPr>
        <p:txBody>
          <a:bodyPr vert="horz" wrap="square" lIns="0" tIns="94615" rIns="0" bIns="0" rtlCol="0">
            <a:spAutoFit/>
          </a:bodyPr>
          <a:lstStyle/>
          <a:p>
            <a:pPr marR="154305" algn="ctr">
              <a:lnSpc>
                <a:spcPct val="100000"/>
              </a:lnSpc>
              <a:spcBef>
                <a:spcPts val="745"/>
              </a:spcBef>
            </a:pPr>
            <a:r>
              <a:rPr sz="950" spc="-40" dirty="0">
                <a:latin typeface="Microsoft Sans Serif"/>
                <a:cs typeface="Microsoft Sans Serif"/>
              </a:rPr>
              <a:t>SOY</a:t>
            </a:r>
            <a:r>
              <a:rPr sz="750" spc="-40" dirty="0">
                <a:latin typeface="Microsoft Sans Serif"/>
                <a:cs typeface="Microsoft Sans Serif"/>
              </a:rPr>
              <a:t>OTORO</a:t>
            </a:r>
            <a:endParaRPr sz="750">
              <a:latin typeface="Microsoft Sans Serif"/>
              <a:cs typeface="Microsoft Sans Serif"/>
            </a:endParaRPr>
          </a:p>
          <a:p>
            <a:pPr marL="12700" marR="31750" indent="154940">
              <a:lnSpc>
                <a:spcPct val="125200"/>
              </a:lnSpc>
              <a:spcBef>
                <a:spcPts val="305"/>
              </a:spcBef>
            </a:pPr>
            <a:r>
              <a:rPr sz="800" spc="-35" dirty="0">
                <a:latin typeface="Microsoft Sans Serif"/>
                <a:cs typeface="Microsoft Sans Serif"/>
              </a:rPr>
              <a:t>El </a:t>
            </a:r>
            <a:r>
              <a:rPr sz="800" spc="55" dirty="0">
                <a:latin typeface="Microsoft Sans Serif"/>
                <a:cs typeface="Microsoft Sans Serif"/>
              </a:rPr>
              <a:t>motor </a:t>
            </a:r>
            <a:r>
              <a:rPr sz="800" spc="30" dirty="0">
                <a:latin typeface="Microsoft Sans Serif"/>
                <a:cs typeface="Microsoft Sans Serif"/>
              </a:rPr>
              <a:t>ocurre </a:t>
            </a:r>
            <a:r>
              <a:rPr sz="800" spc="25" dirty="0">
                <a:latin typeface="Microsoft Sans Serif"/>
                <a:cs typeface="Microsoft Sans Serif"/>
              </a:rPr>
              <a:t>cuando </a:t>
            </a:r>
            <a:r>
              <a:rPr sz="800" spc="15" dirty="0">
                <a:latin typeface="Microsoft Sans Serif"/>
                <a:cs typeface="Microsoft Sans Serif"/>
              </a:rPr>
              <a:t>el </a:t>
            </a:r>
            <a:r>
              <a:rPr sz="800" spc="35" dirty="0">
                <a:latin typeface="Microsoft Sans Serif"/>
                <a:cs typeface="Microsoft Sans Serif"/>
              </a:rPr>
              <a:t>suministro </a:t>
            </a:r>
            <a:r>
              <a:rPr sz="800" spc="25" dirty="0">
                <a:latin typeface="Microsoft Sans Serif"/>
                <a:cs typeface="Microsoft Sans Serif"/>
              </a:rPr>
              <a:t>de energía </a:t>
            </a:r>
            <a:r>
              <a:rPr sz="800" spc="10" dirty="0">
                <a:latin typeface="Microsoft Sans Serif"/>
                <a:cs typeface="Microsoft Sans Serif"/>
              </a:rPr>
              <a:t>al </a:t>
            </a:r>
            <a:r>
              <a:rPr sz="800" spc="55" dirty="0">
                <a:latin typeface="Microsoft Sans Serif"/>
                <a:cs typeface="Microsoft Sans Serif"/>
              </a:rPr>
              <a:t>motor </a:t>
            </a:r>
            <a:r>
              <a:rPr sz="800" spc="60" dirty="0">
                <a:latin typeface="Microsoft Sans Serif"/>
                <a:cs typeface="Microsoft Sans Serif"/>
              </a:rPr>
              <a:t> </a:t>
            </a:r>
            <a:r>
              <a:rPr sz="800" spc="40" dirty="0">
                <a:latin typeface="Microsoft Sans Serif"/>
                <a:cs typeface="Microsoft Sans Serif"/>
              </a:rPr>
              <a:t>primario</a:t>
            </a:r>
            <a:r>
              <a:rPr sz="800" dirty="0">
                <a:latin typeface="Microsoft Sans Serif"/>
                <a:cs typeface="Microsoft Sans Serif"/>
              </a:rPr>
              <a:t> </a:t>
            </a:r>
            <a:r>
              <a:rPr sz="800" spc="-10" dirty="0">
                <a:latin typeface="Microsoft Sans Serif"/>
                <a:cs typeface="Microsoft Sans Serif"/>
              </a:rPr>
              <a:t>se</a:t>
            </a:r>
            <a:r>
              <a:rPr sz="800" dirty="0">
                <a:latin typeface="Microsoft Sans Serif"/>
                <a:cs typeface="Microsoft Sans Serif"/>
              </a:rPr>
              <a:t> </a:t>
            </a:r>
            <a:r>
              <a:rPr sz="800" spc="30" dirty="0">
                <a:latin typeface="Microsoft Sans Serif"/>
                <a:cs typeface="Microsoft Sans Serif"/>
              </a:rPr>
              <a:t>corta</a:t>
            </a:r>
            <a:r>
              <a:rPr sz="800" dirty="0">
                <a:latin typeface="Microsoft Sans Serif"/>
                <a:cs typeface="Microsoft Sans Serif"/>
              </a:rPr>
              <a:t> </a:t>
            </a:r>
            <a:r>
              <a:rPr sz="800" spc="30" dirty="0">
                <a:latin typeface="Microsoft Sans Serif"/>
                <a:cs typeface="Microsoft Sans Serif"/>
              </a:rPr>
              <a:t>mientras</a:t>
            </a:r>
            <a:r>
              <a:rPr sz="800" dirty="0">
                <a:latin typeface="Microsoft Sans Serif"/>
                <a:cs typeface="Microsoft Sans Serif"/>
              </a:rPr>
              <a:t> </a:t>
            </a:r>
            <a:r>
              <a:rPr sz="800" spc="15" dirty="0">
                <a:latin typeface="Microsoft Sans Serif"/>
                <a:cs typeface="Microsoft Sans Serif"/>
              </a:rPr>
              <a:t>el</a:t>
            </a:r>
            <a:r>
              <a:rPr sz="800" dirty="0">
                <a:latin typeface="Microsoft Sans Serif"/>
                <a:cs typeface="Microsoft Sans Serif"/>
              </a:rPr>
              <a:t> </a:t>
            </a:r>
            <a:r>
              <a:rPr sz="800" spc="35" dirty="0">
                <a:latin typeface="Microsoft Sans Serif"/>
                <a:cs typeface="Microsoft Sans Serif"/>
              </a:rPr>
              <a:t>generador</a:t>
            </a:r>
            <a:r>
              <a:rPr sz="800" dirty="0">
                <a:latin typeface="Microsoft Sans Serif"/>
                <a:cs typeface="Microsoft Sans Serif"/>
              </a:rPr>
              <a:t> </a:t>
            </a:r>
            <a:r>
              <a:rPr sz="800" spc="30" dirty="0">
                <a:latin typeface="Microsoft Sans Serif"/>
                <a:cs typeface="Microsoft Sans Serif"/>
              </a:rPr>
              <a:t>aún</a:t>
            </a:r>
            <a:r>
              <a:rPr sz="800" dirty="0">
                <a:latin typeface="Microsoft Sans Serif"/>
                <a:cs typeface="Microsoft Sans Serif"/>
              </a:rPr>
              <a:t> </a:t>
            </a:r>
            <a:r>
              <a:rPr sz="800" spc="15" dirty="0">
                <a:latin typeface="Microsoft Sans Serif"/>
                <a:cs typeface="Microsoft Sans Serif"/>
              </a:rPr>
              <a:t>está</a:t>
            </a:r>
            <a:r>
              <a:rPr sz="800" dirty="0">
                <a:latin typeface="Microsoft Sans Serif"/>
                <a:cs typeface="Microsoft Sans Serif"/>
              </a:rPr>
              <a:t> </a:t>
            </a:r>
            <a:r>
              <a:rPr sz="800" spc="25" dirty="0">
                <a:latin typeface="Microsoft Sans Serif"/>
                <a:cs typeface="Microsoft Sans Serif"/>
              </a:rPr>
              <a:t>en</a:t>
            </a:r>
            <a:r>
              <a:rPr sz="800" dirty="0">
                <a:latin typeface="Microsoft Sans Serif"/>
                <a:cs typeface="Microsoft Sans Serif"/>
              </a:rPr>
              <a:t> </a:t>
            </a:r>
            <a:r>
              <a:rPr sz="800" spc="15" dirty="0">
                <a:latin typeface="Microsoft Sans Serif"/>
                <a:cs typeface="Microsoft Sans Serif"/>
              </a:rPr>
              <a:t>línea.</a:t>
            </a:r>
            <a:r>
              <a:rPr sz="800" dirty="0">
                <a:latin typeface="Microsoft Sans Serif"/>
                <a:cs typeface="Microsoft Sans Serif"/>
              </a:rPr>
              <a:t> </a:t>
            </a:r>
            <a:r>
              <a:rPr sz="800" spc="15" dirty="0">
                <a:latin typeface="Microsoft Sans Serif"/>
                <a:cs typeface="Microsoft Sans Serif"/>
              </a:rPr>
              <a:t>Cuando </a:t>
            </a:r>
            <a:r>
              <a:rPr sz="800" spc="-200" dirty="0">
                <a:latin typeface="Microsoft Sans Serif"/>
                <a:cs typeface="Microsoft Sans Serif"/>
              </a:rPr>
              <a:t> </a:t>
            </a:r>
            <a:r>
              <a:rPr sz="800" spc="20" dirty="0">
                <a:latin typeface="Microsoft Sans Serif"/>
                <a:cs typeface="Microsoft Sans Serif"/>
              </a:rPr>
              <a:t>esto </a:t>
            </a:r>
            <a:r>
              <a:rPr sz="800" spc="25" dirty="0">
                <a:latin typeface="Microsoft Sans Serif"/>
                <a:cs typeface="Microsoft Sans Serif"/>
              </a:rPr>
              <a:t>ocurre, </a:t>
            </a:r>
            <a:r>
              <a:rPr sz="800" spc="10" dirty="0">
                <a:latin typeface="Microsoft Sans Serif"/>
                <a:cs typeface="Microsoft Sans Serif"/>
              </a:rPr>
              <a:t>la </a:t>
            </a:r>
            <a:r>
              <a:rPr sz="800" spc="35" dirty="0">
                <a:latin typeface="Microsoft Sans Serif"/>
                <a:cs typeface="Microsoft Sans Serif"/>
              </a:rPr>
              <a:t>máquina </a:t>
            </a:r>
            <a:r>
              <a:rPr sz="800" spc="-10" dirty="0">
                <a:latin typeface="Microsoft Sans Serif"/>
                <a:cs typeface="Microsoft Sans Serif"/>
              </a:rPr>
              <a:t>se </a:t>
            </a:r>
            <a:r>
              <a:rPr sz="800" spc="35" dirty="0">
                <a:latin typeface="Microsoft Sans Serif"/>
                <a:cs typeface="Microsoft Sans Serif"/>
              </a:rPr>
              <a:t>comportará como </a:t>
            </a:r>
            <a:r>
              <a:rPr sz="800" spc="45" dirty="0">
                <a:latin typeface="Microsoft Sans Serif"/>
                <a:cs typeface="Microsoft Sans Serif"/>
              </a:rPr>
              <a:t>un </a:t>
            </a:r>
            <a:r>
              <a:rPr sz="800" spc="55" dirty="0">
                <a:latin typeface="Microsoft Sans Serif"/>
                <a:cs typeface="Microsoft Sans Serif"/>
              </a:rPr>
              <a:t>motor </a:t>
            </a:r>
            <a:r>
              <a:rPr sz="800" spc="20" dirty="0">
                <a:latin typeface="Microsoft Sans Serif"/>
                <a:cs typeface="Microsoft Sans Serif"/>
              </a:rPr>
              <a:t>síncrono, </a:t>
            </a:r>
            <a:r>
              <a:rPr sz="800" spc="25" dirty="0">
                <a:latin typeface="Microsoft Sans Serif"/>
                <a:cs typeface="Microsoft Sans Serif"/>
              </a:rPr>
              <a:t> </a:t>
            </a:r>
            <a:r>
              <a:rPr sz="800" spc="30" dirty="0">
                <a:latin typeface="Microsoft Sans Serif"/>
                <a:cs typeface="Microsoft Sans Serif"/>
              </a:rPr>
              <a:t>extrayendo </a:t>
            </a:r>
            <a:r>
              <a:rPr sz="800" spc="20" dirty="0">
                <a:latin typeface="Microsoft Sans Serif"/>
                <a:cs typeface="Microsoft Sans Serif"/>
              </a:rPr>
              <a:t>suficiente </a:t>
            </a:r>
            <a:r>
              <a:rPr sz="800" spc="25" dirty="0">
                <a:latin typeface="Microsoft Sans Serif"/>
                <a:cs typeface="Microsoft Sans Serif"/>
              </a:rPr>
              <a:t>energía del </a:t>
            </a:r>
            <a:r>
              <a:rPr sz="800" spc="20" dirty="0">
                <a:latin typeface="Microsoft Sans Serif"/>
                <a:cs typeface="Microsoft Sans Serif"/>
              </a:rPr>
              <a:t>sistema </a:t>
            </a:r>
            <a:r>
              <a:rPr sz="800" spc="25" dirty="0">
                <a:latin typeface="Microsoft Sans Serif"/>
                <a:cs typeface="Microsoft Sans Serif"/>
              </a:rPr>
              <a:t>para </a:t>
            </a:r>
            <a:r>
              <a:rPr sz="800" spc="30" dirty="0">
                <a:latin typeface="Microsoft Sans Serif"/>
                <a:cs typeface="Microsoft Sans Serif"/>
              </a:rPr>
              <a:t>superar </a:t>
            </a:r>
            <a:r>
              <a:rPr sz="800" dirty="0">
                <a:latin typeface="Microsoft Sans Serif"/>
                <a:cs typeface="Microsoft Sans Serif"/>
              </a:rPr>
              <a:t>las </a:t>
            </a:r>
            <a:r>
              <a:rPr sz="800" spc="5" dirty="0">
                <a:latin typeface="Microsoft Sans Serif"/>
                <a:cs typeface="Microsoft Sans Serif"/>
              </a:rPr>
              <a:t> </a:t>
            </a:r>
            <a:r>
              <a:rPr sz="800" spc="25" dirty="0">
                <a:latin typeface="Microsoft Sans Serif"/>
                <a:cs typeface="Microsoft Sans Serif"/>
              </a:rPr>
              <a:t>pérdidas del </a:t>
            </a:r>
            <a:r>
              <a:rPr sz="800" spc="35" dirty="0">
                <a:latin typeface="Microsoft Sans Serif"/>
                <a:cs typeface="Microsoft Sans Serif"/>
              </a:rPr>
              <a:t>generador </a:t>
            </a:r>
            <a:r>
              <a:rPr sz="800" spc="5" dirty="0">
                <a:latin typeface="Microsoft Sans Serif"/>
                <a:cs typeface="Microsoft Sans Serif"/>
              </a:rPr>
              <a:t>y </a:t>
            </a:r>
            <a:r>
              <a:rPr sz="800" spc="25" dirty="0">
                <a:latin typeface="Microsoft Sans Serif"/>
                <a:cs typeface="Microsoft Sans Serif"/>
              </a:rPr>
              <a:t>del </a:t>
            </a:r>
            <a:r>
              <a:rPr sz="800" spc="55" dirty="0">
                <a:latin typeface="Microsoft Sans Serif"/>
                <a:cs typeface="Microsoft Sans Serif"/>
              </a:rPr>
              <a:t>motor </a:t>
            </a:r>
            <a:r>
              <a:rPr sz="800" spc="35" dirty="0">
                <a:latin typeface="Microsoft Sans Serif"/>
                <a:cs typeface="Microsoft Sans Serif"/>
              </a:rPr>
              <a:t>primario. </a:t>
            </a:r>
            <a:r>
              <a:rPr sz="800" spc="-15" dirty="0">
                <a:latin typeface="Microsoft Sans Serif"/>
                <a:cs typeface="Microsoft Sans Serif"/>
              </a:rPr>
              <a:t>La </a:t>
            </a:r>
            <a:r>
              <a:rPr sz="800" spc="25" dirty="0">
                <a:latin typeface="Microsoft Sans Serif"/>
                <a:cs typeface="Microsoft Sans Serif"/>
              </a:rPr>
              <a:t>principal </a:t>
            </a:r>
            <a:r>
              <a:rPr sz="800" spc="30" dirty="0">
                <a:latin typeface="Microsoft Sans Serif"/>
                <a:cs typeface="Microsoft Sans Serif"/>
              </a:rPr>
              <a:t> </a:t>
            </a:r>
            <a:r>
              <a:rPr sz="800" spc="25" dirty="0">
                <a:latin typeface="Microsoft Sans Serif"/>
                <a:cs typeface="Microsoft Sans Serif"/>
              </a:rPr>
              <a:t>preocupación </a:t>
            </a:r>
            <a:r>
              <a:rPr sz="800" spc="10" dirty="0">
                <a:latin typeface="Microsoft Sans Serif"/>
                <a:cs typeface="Microsoft Sans Serif"/>
              </a:rPr>
              <a:t>asociada </a:t>
            </a:r>
            <a:r>
              <a:rPr sz="800" spc="20" dirty="0">
                <a:latin typeface="Microsoft Sans Serif"/>
                <a:cs typeface="Microsoft Sans Serif"/>
              </a:rPr>
              <a:t>con </a:t>
            </a:r>
            <a:r>
              <a:rPr sz="800" spc="15" dirty="0">
                <a:latin typeface="Microsoft Sans Serif"/>
                <a:cs typeface="Microsoft Sans Serif"/>
              </a:rPr>
              <a:t>el </a:t>
            </a:r>
            <a:r>
              <a:rPr sz="800" spc="35" dirty="0">
                <a:latin typeface="Microsoft Sans Serif"/>
                <a:cs typeface="Microsoft Sans Serif"/>
              </a:rPr>
              <a:t>automovilismo </a:t>
            </a:r>
            <a:r>
              <a:rPr sz="800" spc="-10" dirty="0">
                <a:latin typeface="Microsoft Sans Serif"/>
                <a:cs typeface="Microsoft Sans Serif"/>
              </a:rPr>
              <a:t>es </a:t>
            </a:r>
            <a:r>
              <a:rPr sz="800" spc="10" dirty="0">
                <a:latin typeface="Microsoft Sans Serif"/>
                <a:cs typeface="Microsoft Sans Serif"/>
              </a:rPr>
              <a:t>la </a:t>
            </a:r>
            <a:r>
              <a:rPr sz="800" spc="25" dirty="0">
                <a:latin typeface="Microsoft Sans Serif"/>
                <a:cs typeface="Microsoft Sans Serif"/>
              </a:rPr>
              <a:t>posibilidad de </a:t>
            </a:r>
            <a:r>
              <a:rPr sz="800" spc="30" dirty="0">
                <a:latin typeface="Microsoft Sans Serif"/>
                <a:cs typeface="Microsoft Sans Serif"/>
              </a:rPr>
              <a:t> dañar</a:t>
            </a:r>
            <a:r>
              <a:rPr sz="800" spc="-10" dirty="0">
                <a:latin typeface="Microsoft Sans Serif"/>
                <a:cs typeface="Microsoft Sans Serif"/>
              </a:rPr>
              <a:t> </a:t>
            </a:r>
            <a:r>
              <a:rPr sz="800" spc="15" dirty="0">
                <a:latin typeface="Microsoft Sans Serif"/>
                <a:cs typeface="Microsoft Sans Serif"/>
              </a:rPr>
              <a:t>el</a:t>
            </a:r>
            <a:r>
              <a:rPr sz="800" spc="-5" dirty="0">
                <a:latin typeface="Microsoft Sans Serif"/>
                <a:cs typeface="Microsoft Sans Serif"/>
              </a:rPr>
              <a:t> </a:t>
            </a:r>
            <a:r>
              <a:rPr sz="800" spc="55" dirty="0">
                <a:latin typeface="Microsoft Sans Serif"/>
                <a:cs typeface="Microsoft Sans Serif"/>
              </a:rPr>
              <a:t>motor</a:t>
            </a:r>
            <a:r>
              <a:rPr sz="800" spc="-5" dirty="0">
                <a:latin typeface="Microsoft Sans Serif"/>
                <a:cs typeface="Microsoft Sans Serif"/>
              </a:rPr>
              <a:t> </a:t>
            </a:r>
            <a:r>
              <a:rPr sz="800" spc="35" dirty="0">
                <a:latin typeface="Microsoft Sans Serif"/>
                <a:cs typeface="Microsoft Sans Serif"/>
              </a:rPr>
              <a:t>primario.</a:t>
            </a:r>
            <a:endParaRPr sz="800">
              <a:latin typeface="Microsoft Sans Serif"/>
              <a:cs typeface="Microsoft Sans Serif"/>
            </a:endParaRPr>
          </a:p>
          <a:p>
            <a:pPr marL="12700" marR="5080" indent="154940">
              <a:lnSpc>
                <a:spcPts val="1200"/>
              </a:lnSpc>
              <a:spcBef>
                <a:spcPts val="80"/>
              </a:spcBef>
            </a:pPr>
            <a:r>
              <a:rPr sz="650" spc="-30" dirty="0">
                <a:latin typeface="Microsoft Sans Serif"/>
                <a:cs typeface="Microsoft Sans Serif"/>
              </a:rPr>
              <a:t>El</a:t>
            </a:r>
            <a:r>
              <a:rPr sz="650" spc="-5" dirty="0">
                <a:latin typeface="Microsoft Sans Serif"/>
                <a:cs typeface="Microsoft Sans Serif"/>
              </a:rPr>
              <a:t> </a:t>
            </a:r>
            <a:r>
              <a:rPr sz="650" spc="35" dirty="0">
                <a:latin typeface="Microsoft Sans Serif"/>
                <a:cs typeface="Microsoft Sans Serif"/>
              </a:rPr>
              <a:t>tipo</a:t>
            </a:r>
            <a:r>
              <a:rPr sz="650" spc="-5" dirty="0">
                <a:latin typeface="Microsoft Sans Serif"/>
                <a:cs typeface="Microsoft Sans Serif"/>
              </a:rPr>
              <a:t> </a:t>
            </a:r>
            <a:r>
              <a:rPr sz="650" spc="5" dirty="0">
                <a:latin typeface="Microsoft Sans Serif"/>
                <a:cs typeface="Microsoft Sans Serif"/>
              </a:rPr>
              <a:t>y</a:t>
            </a:r>
            <a:r>
              <a:rPr sz="650" dirty="0">
                <a:latin typeface="Microsoft Sans Serif"/>
                <a:cs typeface="Microsoft Sans Serif"/>
              </a:rPr>
              <a:t> </a:t>
            </a:r>
            <a:r>
              <a:rPr sz="650" spc="10" dirty="0">
                <a:latin typeface="Microsoft Sans Serif"/>
                <a:cs typeface="Microsoft Sans Serif"/>
              </a:rPr>
              <a:t>la</a:t>
            </a:r>
            <a:r>
              <a:rPr sz="650" spc="-5" dirty="0">
                <a:latin typeface="Microsoft Sans Serif"/>
                <a:cs typeface="Microsoft Sans Serif"/>
              </a:rPr>
              <a:t> </a:t>
            </a:r>
            <a:r>
              <a:rPr sz="650" spc="20" dirty="0">
                <a:latin typeface="Microsoft Sans Serif"/>
                <a:cs typeface="Microsoft Sans Serif"/>
              </a:rPr>
              <a:t>gravedad</a:t>
            </a:r>
            <a:r>
              <a:rPr sz="650" dirty="0">
                <a:latin typeface="Microsoft Sans Serif"/>
                <a:cs typeface="Microsoft Sans Serif"/>
              </a:rPr>
              <a:t> </a:t>
            </a:r>
            <a:r>
              <a:rPr sz="650" spc="20" dirty="0">
                <a:latin typeface="Microsoft Sans Serif"/>
                <a:cs typeface="Microsoft Sans Serif"/>
              </a:rPr>
              <a:t>del</a:t>
            </a:r>
            <a:r>
              <a:rPr sz="650" spc="-5" dirty="0">
                <a:latin typeface="Microsoft Sans Serif"/>
                <a:cs typeface="Microsoft Sans Serif"/>
              </a:rPr>
              <a:t> </a:t>
            </a:r>
            <a:r>
              <a:rPr sz="650" spc="25" dirty="0">
                <a:latin typeface="Microsoft Sans Serif"/>
                <a:cs typeface="Microsoft Sans Serif"/>
              </a:rPr>
              <a:t>daño</a:t>
            </a:r>
            <a:r>
              <a:rPr sz="650" dirty="0">
                <a:latin typeface="Microsoft Sans Serif"/>
                <a:cs typeface="Microsoft Sans Serif"/>
              </a:rPr>
              <a:t> </a:t>
            </a:r>
            <a:r>
              <a:rPr sz="650" spc="20" dirty="0">
                <a:latin typeface="Microsoft Sans Serif"/>
                <a:cs typeface="Microsoft Sans Serif"/>
              </a:rPr>
              <a:t>varían</a:t>
            </a:r>
            <a:r>
              <a:rPr sz="650" spc="-5" dirty="0">
                <a:latin typeface="Microsoft Sans Serif"/>
                <a:cs typeface="Microsoft Sans Serif"/>
              </a:rPr>
              <a:t> </a:t>
            </a:r>
            <a:r>
              <a:rPr sz="650" spc="20" dirty="0">
                <a:latin typeface="Microsoft Sans Serif"/>
                <a:cs typeface="Microsoft Sans Serif"/>
              </a:rPr>
              <a:t>según</a:t>
            </a:r>
            <a:r>
              <a:rPr sz="650" spc="-5" dirty="0">
                <a:latin typeface="Microsoft Sans Serif"/>
                <a:cs typeface="Microsoft Sans Serif"/>
              </a:rPr>
              <a:t> </a:t>
            </a:r>
            <a:r>
              <a:rPr sz="650" spc="10" dirty="0">
                <a:latin typeface="Microsoft Sans Serif"/>
                <a:cs typeface="Microsoft Sans Serif"/>
              </a:rPr>
              <a:t>el</a:t>
            </a:r>
            <a:r>
              <a:rPr sz="650" dirty="0">
                <a:latin typeface="Microsoft Sans Serif"/>
                <a:cs typeface="Microsoft Sans Serif"/>
              </a:rPr>
              <a:t> </a:t>
            </a:r>
            <a:r>
              <a:rPr sz="650" spc="35" dirty="0">
                <a:latin typeface="Microsoft Sans Serif"/>
                <a:cs typeface="Microsoft Sans Serif"/>
              </a:rPr>
              <a:t>tipo</a:t>
            </a:r>
            <a:r>
              <a:rPr sz="650" spc="-5" dirty="0">
                <a:latin typeface="Microsoft Sans Serif"/>
                <a:cs typeface="Microsoft Sans Serif"/>
              </a:rPr>
              <a:t> </a:t>
            </a:r>
            <a:r>
              <a:rPr sz="650" spc="20" dirty="0">
                <a:latin typeface="Microsoft Sans Serif"/>
                <a:cs typeface="Microsoft Sans Serif"/>
              </a:rPr>
              <a:t>de</a:t>
            </a:r>
            <a:r>
              <a:rPr sz="650" dirty="0">
                <a:latin typeface="Microsoft Sans Serif"/>
                <a:cs typeface="Microsoft Sans Serif"/>
              </a:rPr>
              <a:t> </a:t>
            </a:r>
            <a:r>
              <a:rPr sz="650" spc="25" dirty="0">
                <a:latin typeface="Microsoft Sans Serif"/>
                <a:cs typeface="Microsoft Sans Serif"/>
              </a:rPr>
              <a:t>máquina.</a:t>
            </a:r>
            <a:r>
              <a:rPr sz="650" spc="-5" dirty="0">
                <a:latin typeface="Microsoft Sans Serif"/>
                <a:cs typeface="Microsoft Sans Serif"/>
              </a:rPr>
              <a:t> </a:t>
            </a:r>
            <a:r>
              <a:rPr sz="650" spc="-20" dirty="0">
                <a:latin typeface="Microsoft Sans Serif"/>
                <a:cs typeface="Microsoft Sans Serif"/>
              </a:rPr>
              <a:t>En</a:t>
            </a:r>
            <a:r>
              <a:rPr sz="650" dirty="0">
                <a:latin typeface="Microsoft Sans Serif"/>
                <a:cs typeface="Microsoft Sans Serif"/>
              </a:rPr>
              <a:t> las</a:t>
            </a:r>
            <a:r>
              <a:rPr sz="650" spc="-5" dirty="0">
                <a:latin typeface="Microsoft Sans Serif"/>
                <a:cs typeface="Microsoft Sans Serif"/>
              </a:rPr>
              <a:t> </a:t>
            </a:r>
            <a:r>
              <a:rPr sz="650" spc="25" dirty="0">
                <a:latin typeface="Microsoft Sans Serif"/>
                <a:cs typeface="Microsoft Sans Serif"/>
              </a:rPr>
              <a:t>turbinas </a:t>
            </a:r>
            <a:r>
              <a:rPr sz="650" spc="-160" dirty="0">
                <a:latin typeface="Microsoft Sans Serif"/>
                <a:cs typeface="Microsoft Sans Serif"/>
              </a:rPr>
              <a:t> </a:t>
            </a:r>
            <a:r>
              <a:rPr sz="650" spc="20" dirty="0">
                <a:latin typeface="Microsoft Sans Serif"/>
                <a:cs typeface="Microsoft Sans Serif"/>
              </a:rPr>
              <a:t>de vapor, </a:t>
            </a:r>
            <a:r>
              <a:rPr sz="650" spc="25" dirty="0">
                <a:latin typeface="Microsoft Sans Serif"/>
                <a:cs typeface="Microsoft Sans Serif"/>
              </a:rPr>
              <a:t>una pérdida </a:t>
            </a:r>
            <a:r>
              <a:rPr sz="650" spc="20" dirty="0">
                <a:latin typeface="Microsoft Sans Serif"/>
                <a:cs typeface="Microsoft Sans Serif"/>
              </a:rPr>
              <a:t>de </a:t>
            </a:r>
            <a:r>
              <a:rPr sz="650" spc="30" dirty="0">
                <a:latin typeface="Microsoft Sans Serif"/>
                <a:cs typeface="Microsoft Sans Serif"/>
              </a:rPr>
              <a:t>flujo </a:t>
            </a:r>
            <a:r>
              <a:rPr sz="650" spc="20" dirty="0">
                <a:latin typeface="Microsoft Sans Serif"/>
                <a:cs typeface="Microsoft Sans Serif"/>
              </a:rPr>
              <a:t>de </a:t>
            </a:r>
            <a:r>
              <a:rPr sz="650" spc="25" dirty="0">
                <a:latin typeface="Microsoft Sans Serif"/>
                <a:cs typeface="Microsoft Sans Serif"/>
              </a:rPr>
              <a:t>vapor </a:t>
            </a:r>
            <a:r>
              <a:rPr sz="650" spc="35" dirty="0">
                <a:latin typeface="Microsoft Sans Serif"/>
                <a:cs typeface="Microsoft Sans Serif"/>
              </a:rPr>
              <a:t>interrumpe </a:t>
            </a:r>
            <a:r>
              <a:rPr sz="650" spc="10" dirty="0">
                <a:latin typeface="Microsoft Sans Serif"/>
                <a:cs typeface="Microsoft Sans Serif"/>
              </a:rPr>
              <a:t>la </a:t>
            </a:r>
            <a:r>
              <a:rPr sz="650" spc="20" dirty="0">
                <a:latin typeface="Microsoft Sans Serif"/>
                <a:cs typeface="Microsoft Sans Serif"/>
              </a:rPr>
              <a:t>transferencia </a:t>
            </a:r>
            <a:r>
              <a:rPr sz="650" spc="35" dirty="0">
                <a:latin typeface="Microsoft Sans Serif"/>
                <a:cs typeface="Microsoft Sans Serif"/>
              </a:rPr>
              <a:t>normal </a:t>
            </a:r>
            <a:r>
              <a:rPr sz="650" spc="20" dirty="0">
                <a:latin typeface="Microsoft Sans Serif"/>
                <a:cs typeface="Microsoft Sans Serif"/>
              </a:rPr>
              <a:t>de </a:t>
            </a:r>
            <a:r>
              <a:rPr sz="650" spc="25" dirty="0">
                <a:latin typeface="Microsoft Sans Serif"/>
                <a:cs typeface="Microsoft Sans Serif"/>
              </a:rPr>
              <a:t> </a:t>
            </a:r>
            <a:r>
              <a:rPr sz="650" spc="10" dirty="0">
                <a:latin typeface="Microsoft Sans Serif"/>
                <a:cs typeface="Microsoft Sans Serif"/>
              </a:rPr>
              <a:t>calor,</a:t>
            </a:r>
            <a:r>
              <a:rPr sz="650" spc="-5" dirty="0">
                <a:latin typeface="Microsoft Sans Serif"/>
                <a:cs typeface="Microsoft Sans Serif"/>
              </a:rPr>
              <a:t> </a:t>
            </a:r>
            <a:r>
              <a:rPr sz="650" spc="25" dirty="0">
                <a:latin typeface="Microsoft Sans Serif"/>
                <a:cs typeface="Microsoft Sans Serif"/>
              </a:rPr>
              <a:t>lo</a:t>
            </a:r>
            <a:r>
              <a:rPr sz="650" dirty="0">
                <a:latin typeface="Microsoft Sans Serif"/>
                <a:cs typeface="Microsoft Sans Serif"/>
              </a:rPr>
              <a:t> </a:t>
            </a:r>
            <a:r>
              <a:rPr sz="650" spc="25" dirty="0">
                <a:latin typeface="Microsoft Sans Serif"/>
                <a:cs typeface="Microsoft Sans Serif"/>
              </a:rPr>
              <a:t>que</a:t>
            </a:r>
            <a:r>
              <a:rPr sz="650" dirty="0">
                <a:latin typeface="Microsoft Sans Serif"/>
                <a:cs typeface="Microsoft Sans Serif"/>
              </a:rPr>
              <a:t> </a:t>
            </a:r>
            <a:r>
              <a:rPr sz="650" spc="20" dirty="0">
                <a:latin typeface="Microsoft Sans Serif"/>
                <a:cs typeface="Microsoft Sans Serif"/>
              </a:rPr>
              <a:t>provoca</a:t>
            </a:r>
            <a:r>
              <a:rPr sz="650" dirty="0">
                <a:latin typeface="Microsoft Sans Serif"/>
                <a:cs typeface="Microsoft Sans Serif"/>
              </a:rPr>
              <a:t> </a:t>
            </a:r>
            <a:r>
              <a:rPr sz="650" spc="40" dirty="0">
                <a:latin typeface="Microsoft Sans Serif"/>
                <a:cs typeface="Microsoft Sans Serif"/>
              </a:rPr>
              <a:t>un</a:t>
            </a:r>
            <a:r>
              <a:rPr sz="650" spc="-5" dirty="0">
                <a:latin typeface="Microsoft Sans Serif"/>
                <a:cs typeface="Microsoft Sans Serif"/>
              </a:rPr>
              <a:t> </a:t>
            </a:r>
            <a:r>
              <a:rPr sz="650" spc="30" dirty="0">
                <a:latin typeface="Microsoft Sans Serif"/>
                <a:cs typeface="Microsoft Sans Serif"/>
              </a:rPr>
              <a:t>aumento</a:t>
            </a:r>
            <a:r>
              <a:rPr sz="650" dirty="0">
                <a:latin typeface="Microsoft Sans Serif"/>
                <a:cs typeface="Microsoft Sans Serif"/>
              </a:rPr>
              <a:t> </a:t>
            </a:r>
            <a:r>
              <a:rPr sz="650" spc="20" dirty="0">
                <a:latin typeface="Microsoft Sans Serif"/>
                <a:cs typeface="Microsoft Sans Serif"/>
              </a:rPr>
              <a:t>del</a:t>
            </a:r>
            <a:r>
              <a:rPr sz="650" dirty="0">
                <a:latin typeface="Microsoft Sans Serif"/>
                <a:cs typeface="Microsoft Sans Serif"/>
              </a:rPr>
              <a:t> </a:t>
            </a:r>
            <a:r>
              <a:rPr sz="650" spc="10" dirty="0">
                <a:latin typeface="Microsoft Sans Serif"/>
                <a:cs typeface="Microsoft Sans Serif"/>
              </a:rPr>
              <a:t>estrés</a:t>
            </a:r>
            <a:r>
              <a:rPr sz="650" dirty="0">
                <a:latin typeface="Microsoft Sans Serif"/>
                <a:cs typeface="Microsoft Sans Serif"/>
              </a:rPr>
              <a:t> </a:t>
            </a:r>
            <a:r>
              <a:rPr sz="650" spc="30" dirty="0">
                <a:latin typeface="Microsoft Sans Serif"/>
                <a:cs typeface="Microsoft Sans Serif"/>
              </a:rPr>
              <a:t>térmico</a:t>
            </a:r>
            <a:r>
              <a:rPr sz="650" spc="-5" dirty="0">
                <a:latin typeface="Microsoft Sans Serif"/>
                <a:cs typeface="Microsoft Sans Serif"/>
              </a:rPr>
              <a:t> </a:t>
            </a:r>
            <a:r>
              <a:rPr sz="650" spc="20" dirty="0">
                <a:latin typeface="Microsoft Sans Serif"/>
                <a:cs typeface="Microsoft Sans Serif"/>
              </a:rPr>
              <a:t>en</a:t>
            </a:r>
            <a:r>
              <a:rPr sz="650" dirty="0">
                <a:latin typeface="Microsoft Sans Serif"/>
                <a:cs typeface="Microsoft Sans Serif"/>
              </a:rPr>
              <a:t> </a:t>
            </a:r>
            <a:r>
              <a:rPr sz="650" spc="10" dirty="0">
                <a:latin typeface="Microsoft Sans Serif"/>
                <a:cs typeface="Microsoft Sans Serif"/>
              </a:rPr>
              <a:t>varias</a:t>
            </a:r>
            <a:r>
              <a:rPr sz="650" dirty="0">
                <a:latin typeface="Microsoft Sans Serif"/>
                <a:cs typeface="Microsoft Sans Serif"/>
              </a:rPr>
              <a:t> </a:t>
            </a:r>
            <a:r>
              <a:rPr sz="650" spc="20" dirty="0">
                <a:latin typeface="Microsoft Sans Serif"/>
                <a:cs typeface="Microsoft Sans Serif"/>
              </a:rPr>
              <a:t>partes</a:t>
            </a:r>
            <a:r>
              <a:rPr sz="650" dirty="0">
                <a:latin typeface="Microsoft Sans Serif"/>
                <a:cs typeface="Microsoft Sans Serif"/>
              </a:rPr>
              <a:t> </a:t>
            </a:r>
            <a:r>
              <a:rPr sz="650" spc="20" dirty="0">
                <a:latin typeface="Microsoft Sans Serif"/>
                <a:cs typeface="Microsoft Sans Serif"/>
              </a:rPr>
              <a:t>de</a:t>
            </a:r>
            <a:r>
              <a:rPr sz="650" dirty="0">
                <a:latin typeface="Microsoft Sans Serif"/>
                <a:cs typeface="Microsoft Sans Serif"/>
              </a:rPr>
              <a:t> </a:t>
            </a:r>
            <a:r>
              <a:rPr sz="650" spc="10" dirty="0">
                <a:latin typeface="Microsoft Sans Serif"/>
                <a:cs typeface="Microsoft Sans Serif"/>
              </a:rPr>
              <a:t>la</a:t>
            </a:r>
            <a:r>
              <a:rPr sz="650" spc="-5" dirty="0">
                <a:latin typeface="Microsoft Sans Serif"/>
                <a:cs typeface="Microsoft Sans Serif"/>
              </a:rPr>
              <a:t> </a:t>
            </a:r>
            <a:r>
              <a:rPr sz="650" spc="30" dirty="0">
                <a:latin typeface="Microsoft Sans Serif"/>
                <a:cs typeface="Microsoft Sans Serif"/>
              </a:rPr>
              <a:t>turbina. </a:t>
            </a:r>
            <a:r>
              <a:rPr sz="650" spc="-155" dirty="0">
                <a:latin typeface="Microsoft Sans Serif"/>
                <a:cs typeface="Microsoft Sans Serif"/>
              </a:rPr>
              <a:t> </a:t>
            </a:r>
            <a:r>
              <a:rPr sz="650" spc="-15" dirty="0">
                <a:latin typeface="Microsoft Sans Serif"/>
                <a:cs typeface="Microsoft Sans Serif"/>
              </a:rPr>
              <a:t>Las </a:t>
            </a:r>
            <a:r>
              <a:rPr sz="650" spc="25" dirty="0">
                <a:latin typeface="Microsoft Sans Serif"/>
                <a:cs typeface="Microsoft Sans Serif"/>
              </a:rPr>
              <a:t>turbinas </a:t>
            </a:r>
            <a:r>
              <a:rPr sz="650" spc="20" dirty="0">
                <a:latin typeface="Microsoft Sans Serif"/>
                <a:cs typeface="Microsoft Sans Serif"/>
              </a:rPr>
              <a:t>de </a:t>
            </a:r>
            <a:r>
              <a:rPr sz="650" spc="5" dirty="0">
                <a:latin typeface="Microsoft Sans Serif"/>
                <a:cs typeface="Microsoft Sans Serif"/>
              </a:rPr>
              <a:t>gas </a:t>
            </a:r>
            <a:r>
              <a:rPr sz="650" spc="25" dirty="0">
                <a:latin typeface="Microsoft Sans Serif"/>
                <a:cs typeface="Microsoft Sans Serif"/>
              </a:rPr>
              <a:t>pueden </a:t>
            </a:r>
            <a:r>
              <a:rPr sz="650" spc="30" dirty="0">
                <a:latin typeface="Microsoft Sans Serif"/>
                <a:cs typeface="Microsoft Sans Serif"/>
              </a:rPr>
              <a:t>sufrir </a:t>
            </a:r>
            <a:r>
              <a:rPr sz="650" spc="15" dirty="0">
                <a:latin typeface="Microsoft Sans Serif"/>
                <a:cs typeface="Microsoft Sans Serif"/>
              </a:rPr>
              <a:t>daños </a:t>
            </a:r>
            <a:r>
              <a:rPr sz="650" spc="20" dirty="0">
                <a:latin typeface="Microsoft Sans Serif"/>
                <a:cs typeface="Microsoft Sans Serif"/>
              </a:rPr>
              <a:t>en </a:t>
            </a:r>
            <a:r>
              <a:rPr sz="650" spc="10" dirty="0">
                <a:latin typeface="Microsoft Sans Serif"/>
                <a:cs typeface="Microsoft Sans Serif"/>
              </a:rPr>
              <a:t>los </a:t>
            </a:r>
            <a:r>
              <a:rPr sz="650" spc="15" dirty="0">
                <a:latin typeface="Microsoft Sans Serif"/>
                <a:cs typeface="Microsoft Sans Serif"/>
              </a:rPr>
              <a:t>engranajes </a:t>
            </a:r>
            <a:r>
              <a:rPr sz="650" spc="20" dirty="0">
                <a:latin typeface="Microsoft Sans Serif"/>
                <a:cs typeface="Microsoft Sans Serif"/>
              </a:rPr>
              <a:t>cuando </a:t>
            </a:r>
            <a:r>
              <a:rPr sz="650" spc="-5" dirty="0">
                <a:latin typeface="Microsoft Sans Serif"/>
                <a:cs typeface="Microsoft Sans Serif"/>
              </a:rPr>
              <a:t>se </a:t>
            </a:r>
            <a:r>
              <a:rPr sz="650" spc="10" dirty="0">
                <a:latin typeface="Microsoft Sans Serif"/>
                <a:cs typeface="Microsoft Sans Serif"/>
              </a:rPr>
              <a:t>accionan </a:t>
            </a:r>
            <a:r>
              <a:rPr sz="650" spc="15" dirty="0">
                <a:latin typeface="Microsoft Sans Serif"/>
                <a:cs typeface="Microsoft Sans Serif"/>
              </a:rPr>
              <a:t> </a:t>
            </a:r>
            <a:r>
              <a:rPr sz="650" spc="10" dirty="0">
                <a:latin typeface="Microsoft Sans Serif"/>
                <a:cs typeface="Microsoft Sans Serif"/>
              </a:rPr>
              <a:t>desde el</a:t>
            </a:r>
            <a:r>
              <a:rPr sz="650" spc="15" dirty="0">
                <a:latin typeface="Microsoft Sans Serif"/>
                <a:cs typeface="Microsoft Sans Serif"/>
              </a:rPr>
              <a:t> </a:t>
            </a:r>
            <a:r>
              <a:rPr sz="650" spc="30" dirty="0">
                <a:latin typeface="Microsoft Sans Serif"/>
                <a:cs typeface="Microsoft Sans Serif"/>
              </a:rPr>
              <a:t>extremo</a:t>
            </a:r>
            <a:r>
              <a:rPr sz="650" spc="15" dirty="0">
                <a:latin typeface="Microsoft Sans Serif"/>
                <a:cs typeface="Microsoft Sans Serif"/>
              </a:rPr>
              <a:t> </a:t>
            </a:r>
            <a:r>
              <a:rPr sz="650" spc="20" dirty="0">
                <a:latin typeface="Microsoft Sans Serif"/>
                <a:cs typeface="Microsoft Sans Serif"/>
              </a:rPr>
              <a:t>del</a:t>
            </a:r>
            <a:r>
              <a:rPr sz="650" spc="15" dirty="0">
                <a:latin typeface="Microsoft Sans Serif"/>
                <a:cs typeface="Microsoft Sans Serif"/>
              </a:rPr>
              <a:t> </a:t>
            </a:r>
            <a:r>
              <a:rPr sz="650" spc="25" dirty="0">
                <a:latin typeface="Microsoft Sans Serif"/>
                <a:cs typeface="Microsoft Sans Serif"/>
              </a:rPr>
              <a:t>generador.</a:t>
            </a:r>
            <a:r>
              <a:rPr sz="650" spc="10" dirty="0">
                <a:latin typeface="Microsoft Sans Serif"/>
                <a:cs typeface="Microsoft Sans Serif"/>
              </a:rPr>
              <a:t> </a:t>
            </a:r>
            <a:r>
              <a:rPr sz="650" spc="-20" dirty="0">
                <a:latin typeface="Microsoft Sans Serif"/>
                <a:cs typeface="Microsoft Sans Serif"/>
              </a:rPr>
              <a:t>En</a:t>
            </a:r>
            <a:r>
              <a:rPr sz="650" spc="15" dirty="0">
                <a:latin typeface="Microsoft Sans Serif"/>
                <a:cs typeface="Microsoft Sans Serif"/>
              </a:rPr>
              <a:t> </a:t>
            </a:r>
            <a:r>
              <a:rPr sz="650" dirty="0">
                <a:latin typeface="Microsoft Sans Serif"/>
                <a:cs typeface="Microsoft Sans Serif"/>
              </a:rPr>
              <a:t>las</a:t>
            </a:r>
            <a:r>
              <a:rPr sz="650" spc="15" dirty="0">
                <a:latin typeface="Microsoft Sans Serif"/>
                <a:cs typeface="Microsoft Sans Serif"/>
              </a:rPr>
              <a:t> </a:t>
            </a:r>
            <a:r>
              <a:rPr sz="650" spc="25" dirty="0">
                <a:latin typeface="Microsoft Sans Serif"/>
                <a:cs typeface="Microsoft Sans Serif"/>
              </a:rPr>
              <a:t>turbinas</a:t>
            </a:r>
            <a:r>
              <a:rPr sz="650" spc="15" dirty="0">
                <a:latin typeface="Microsoft Sans Serif"/>
                <a:cs typeface="Microsoft Sans Serif"/>
              </a:rPr>
              <a:t> hidroeléctricas, </a:t>
            </a:r>
            <a:r>
              <a:rPr sz="650" spc="10" dirty="0">
                <a:latin typeface="Microsoft Sans Serif"/>
                <a:cs typeface="Microsoft Sans Serif"/>
              </a:rPr>
              <a:t>la </a:t>
            </a:r>
            <a:r>
              <a:rPr sz="650" spc="15" dirty="0">
                <a:latin typeface="Microsoft Sans Serif"/>
                <a:cs typeface="Microsoft Sans Serif"/>
              </a:rPr>
              <a:t>cavitación </a:t>
            </a:r>
            <a:r>
              <a:rPr sz="650" spc="20" dirty="0">
                <a:latin typeface="Microsoft Sans Serif"/>
                <a:cs typeface="Microsoft Sans Serif"/>
              </a:rPr>
              <a:t>de </a:t>
            </a:r>
            <a:r>
              <a:rPr sz="650" spc="25" dirty="0">
                <a:latin typeface="Microsoft Sans Serif"/>
                <a:cs typeface="Microsoft Sans Serif"/>
              </a:rPr>
              <a:t> </a:t>
            </a:r>
            <a:r>
              <a:rPr sz="650" dirty="0">
                <a:latin typeface="Microsoft Sans Serif"/>
                <a:cs typeface="Microsoft Sans Serif"/>
              </a:rPr>
              <a:t>las </a:t>
            </a:r>
            <a:r>
              <a:rPr sz="650" spc="10" dirty="0">
                <a:latin typeface="Microsoft Sans Serif"/>
                <a:cs typeface="Microsoft Sans Serif"/>
              </a:rPr>
              <a:t>palas </a:t>
            </a:r>
            <a:r>
              <a:rPr sz="650" spc="15" dirty="0">
                <a:latin typeface="Microsoft Sans Serif"/>
                <a:cs typeface="Microsoft Sans Serif"/>
              </a:rPr>
              <a:t>con </a:t>
            </a:r>
            <a:r>
              <a:rPr sz="650" spc="40" dirty="0">
                <a:latin typeface="Microsoft Sans Serif"/>
                <a:cs typeface="Microsoft Sans Serif"/>
              </a:rPr>
              <a:t>un </a:t>
            </a:r>
            <a:r>
              <a:rPr sz="650" spc="30" dirty="0">
                <a:latin typeface="Microsoft Sans Serif"/>
                <a:cs typeface="Microsoft Sans Serif"/>
              </a:rPr>
              <a:t>flujo </a:t>
            </a:r>
            <a:r>
              <a:rPr sz="650" spc="20" dirty="0">
                <a:latin typeface="Microsoft Sans Serif"/>
                <a:cs typeface="Microsoft Sans Serif"/>
              </a:rPr>
              <a:t>de agua bajo </a:t>
            </a:r>
            <a:r>
              <a:rPr sz="650" spc="25" dirty="0">
                <a:latin typeface="Microsoft Sans Serif"/>
                <a:cs typeface="Microsoft Sans Serif"/>
              </a:rPr>
              <a:t>puede </a:t>
            </a:r>
            <a:r>
              <a:rPr sz="650" spc="30" dirty="0">
                <a:latin typeface="Microsoft Sans Serif"/>
                <a:cs typeface="Microsoft Sans Serif"/>
              </a:rPr>
              <a:t>ocurrir durante </a:t>
            </a:r>
            <a:r>
              <a:rPr sz="650" spc="40" dirty="0">
                <a:latin typeface="Microsoft Sans Serif"/>
                <a:cs typeface="Microsoft Sans Serif"/>
              </a:rPr>
              <a:t>un </a:t>
            </a:r>
            <a:r>
              <a:rPr sz="650" spc="20" dirty="0">
                <a:latin typeface="Microsoft Sans Serif"/>
                <a:cs typeface="Microsoft Sans Serif"/>
              </a:rPr>
              <a:t>evento de </a:t>
            </a:r>
            <a:r>
              <a:rPr sz="650" spc="35" dirty="0">
                <a:latin typeface="Microsoft Sans Serif"/>
                <a:cs typeface="Microsoft Sans Serif"/>
              </a:rPr>
              <a:t>motor. </a:t>
            </a:r>
            <a:r>
              <a:rPr sz="650" spc="-30" dirty="0">
                <a:latin typeface="Microsoft Sans Serif"/>
                <a:cs typeface="Microsoft Sans Serif"/>
              </a:rPr>
              <a:t>El </a:t>
            </a:r>
            <a:r>
              <a:rPr sz="650" spc="-25" dirty="0">
                <a:latin typeface="Microsoft Sans Serif"/>
                <a:cs typeface="Microsoft Sans Serif"/>
              </a:rPr>
              <a:t> </a:t>
            </a:r>
            <a:r>
              <a:rPr sz="650" spc="30" dirty="0">
                <a:latin typeface="Microsoft Sans Serif"/>
                <a:cs typeface="Microsoft Sans Serif"/>
              </a:rPr>
              <a:t>funcionamiento </a:t>
            </a:r>
            <a:r>
              <a:rPr sz="650" spc="20" dirty="0">
                <a:latin typeface="Microsoft Sans Serif"/>
                <a:cs typeface="Microsoft Sans Serif"/>
              </a:rPr>
              <a:t>de </a:t>
            </a:r>
            <a:r>
              <a:rPr sz="650" spc="40" dirty="0">
                <a:latin typeface="Microsoft Sans Serif"/>
                <a:cs typeface="Microsoft Sans Serif"/>
              </a:rPr>
              <a:t>un </a:t>
            </a:r>
            <a:r>
              <a:rPr sz="650" spc="45" dirty="0">
                <a:latin typeface="Microsoft Sans Serif"/>
                <a:cs typeface="Microsoft Sans Serif"/>
              </a:rPr>
              <a:t>motor </a:t>
            </a:r>
            <a:r>
              <a:rPr sz="650" spc="25" dirty="0">
                <a:latin typeface="Microsoft Sans Serif"/>
                <a:cs typeface="Microsoft Sans Serif"/>
              </a:rPr>
              <a:t>alternativo </a:t>
            </a:r>
            <a:r>
              <a:rPr sz="650" spc="30" dirty="0">
                <a:latin typeface="Microsoft Sans Serif"/>
                <a:cs typeface="Microsoft Sans Serif"/>
              </a:rPr>
              <a:t>podría </a:t>
            </a:r>
            <a:r>
              <a:rPr sz="650" spc="25" dirty="0">
                <a:latin typeface="Microsoft Sans Serif"/>
                <a:cs typeface="Microsoft Sans Serif"/>
              </a:rPr>
              <a:t>provocar una </a:t>
            </a:r>
            <a:r>
              <a:rPr sz="650" spc="20" dirty="0">
                <a:latin typeface="Microsoft Sans Serif"/>
                <a:cs typeface="Microsoft Sans Serif"/>
              </a:rPr>
              <a:t>explosión de </a:t>
            </a:r>
            <a:r>
              <a:rPr sz="650" spc="25" dirty="0">
                <a:latin typeface="Microsoft Sans Serif"/>
                <a:cs typeface="Microsoft Sans Serif"/>
              </a:rPr>
              <a:t> combustible</a:t>
            </a:r>
            <a:r>
              <a:rPr sz="650" spc="-10" dirty="0">
                <a:latin typeface="Microsoft Sans Serif"/>
                <a:cs typeface="Microsoft Sans Serif"/>
              </a:rPr>
              <a:t> </a:t>
            </a:r>
            <a:r>
              <a:rPr sz="650" spc="35" dirty="0">
                <a:latin typeface="Microsoft Sans Serif"/>
                <a:cs typeface="Microsoft Sans Serif"/>
              </a:rPr>
              <a:t>no</a:t>
            </a:r>
            <a:r>
              <a:rPr sz="650" spc="-5" dirty="0">
                <a:latin typeface="Microsoft Sans Serif"/>
                <a:cs typeface="Microsoft Sans Serif"/>
              </a:rPr>
              <a:t> </a:t>
            </a:r>
            <a:r>
              <a:rPr sz="650" spc="30" dirty="0">
                <a:latin typeface="Microsoft Sans Serif"/>
                <a:cs typeface="Microsoft Sans Serif"/>
              </a:rPr>
              <a:t>quemado</a:t>
            </a:r>
            <a:r>
              <a:rPr sz="650" spc="-5" dirty="0">
                <a:latin typeface="Microsoft Sans Serif"/>
                <a:cs typeface="Microsoft Sans Serif"/>
              </a:rPr>
              <a:t> </a:t>
            </a:r>
            <a:r>
              <a:rPr sz="650" spc="15" dirty="0">
                <a:latin typeface="Microsoft Sans Serif"/>
                <a:cs typeface="Microsoft Sans Serif"/>
              </a:rPr>
              <a:t>[1].</a:t>
            </a:r>
            <a:endParaRPr sz="650">
              <a:latin typeface="Microsoft Sans Serif"/>
              <a:cs typeface="Microsoft Sans Serif"/>
            </a:endParaRPr>
          </a:p>
        </p:txBody>
      </p:sp>
      <p:sp>
        <p:nvSpPr>
          <p:cNvPr id="9" name="object 9"/>
          <p:cNvSpPr txBox="1"/>
          <p:nvPr/>
        </p:nvSpPr>
        <p:spPr>
          <a:xfrm>
            <a:off x="9100215" y="3206664"/>
            <a:ext cx="7340447" cy="62889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 marR="5080" indent="153670">
              <a:lnSpc>
                <a:spcPct val="143200"/>
              </a:lnSpc>
              <a:spcBef>
                <a:spcPts val="100"/>
              </a:spcBef>
            </a:pPr>
            <a:r>
              <a:rPr sz="700" spc="20" dirty="0">
                <a:latin typeface="Microsoft Sans Serif"/>
                <a:cs typeface="Microsoft Sans Serif"/>
              </a:rPr>
              <a:t>Un </a:t>
            </a:r>
            <a:r>
              <a:rPr sz="700" spc="30" dirty="0">
                <a:latin typeface="Microsoft Sans Serif"/>
                <a:cs typeface="Microsoft Sans Serif"/>
              </a:rPr>
              <a:t>elemento </a:t>
            </a:r>
            <a:r>
              <a:rPr sz="700" spc="20" dirty="0">
                <a:latin typeface="Microsoft Sans Serif"/>
                <a:cs typeface="Microsoft Sans Serif"/>
              </a:rPr>
              <a:t>de potencia </a:t>
            </a:r>
            <a:r>
              <a:rPr sz="700" spc="15" dirty="0">
                <a:latin typeface="Microsoft Sans Serif"/>
                <a:cs typeface="Microsoft Sans Serif"/>
              </a:rPr>
              <a:t>inversa </a:t>
            </a:r>
            <a:r>
              <a:rPr sz="700" spc="35" dirty="0">
                <a:latin typeface="Microsoft Sans Serif"/>
                <a:cs typeface="Microsoft Sans Serif"/>
              </a:rPr>
              <a:t>no </a:t>
            </a:r>
            <a:r>
              <a:rPr sz="700" spc="25" dirty="0">
                <a:latin typeface="Microsoft Sans Serif"/>
                <a:cs typeface="Microsoft Sans Serif"/>
              </a:rPr>
              <a:t>puede detectar </a:t>
            </a:r>
            <a:r>
              <a:rPr sz="700" spc="40" dirty="0">
                <a:latin typeface="Microsoft Sans Serif"/>
                <a:cs typeface="Microsoft Sans Serif"/>
              </a:rPr>
              <a:t>un </a:t>
            </a:r>
            <a:r>
              <a:rPr sz="700" spc="25" dirty="0">
                <a:latin typeface="Microsoft Sans Serif"/>
                <a:cs typeface="Microsoft Sans Serif"/>
              </a:rPr>
              <a:t>evento </a:t>
            </a:r>
            <a:r>
              <a:rPr sz="700" spc="20" dirty="0">
                <a:latin typeface="Microsoft Sans Serif"/>
                <a:cs typeface="Microsoft Sans Serif"/>
              </a:rPr>
              <a:t>de </a:t>
            </a:r>
            <a:r>
              <a:rPr sz="700" spc="25" dirty="0">
                <a:latin typeface="Microsoft Sans Serif"/>
                <a:cs typeface="Microsoft Sans Serif"/>
              </a:rPr>
              <a:t> </a:t>
            </a:r>
            <a:r>
              <a:rPr sz="700" spc="20" dirty="0">
                <a:latin typeface="Microsoft Sans Serif"/>
                <a:cs typeface="Microsoft Sans Serif"/>
              </a:rPr>
              <a:t>conducción bajo algunas </a:t>
            </a:r>
            <a:r>
              <a:rPr sz="700" spc="15" dirty="0">
                <a:latin typeface="Microsoft Sans Serif"/>
                <a:cs typeface="Microsoft Sans Serif"/>
              </a:rPr>
              <a:t>condiciones </a:t>
            </a:r>
            <a:r>
              <a:rPr sz="700" spc="20" dirty="0">
                <a:latin typeface="Microsoft Sans Serif"/>
                <a:cs typeface="Microsoft Sans Serif"/>
              </a:rPr>
              <a:t>de operación. </a:t>
            </a:r>
            <a:r>
              <a:rPr sz="700" spc="15" dirty="0">
                <a:latin typeface="Microsoft Sans Serif"/>
                <a:cs typeface="Microsoft Sans Serif"/>
              </a:rPr>
              <a:t>Por </a:t>
            </a:r>
            <a:r>
              <a:rPr sz="700" spc="20" dirty="0">
                <a:latin typeface="Microsoft Sans Serif"/>
                <a:cs typeface="Microsoft Sans Serif"/>
              </a:rPr>
              <a:t>ejemplo, </a:t>
            </a:r>
            <a:r>
              <a:rPr sz="700" dirty="0">
                <a:latin typeface="Microsoft Sans Serif"/>
                <a:cs typeface="Microsoft Sans Serif"/>
              </a:rPr>
              <a:t>si </a:t>
            </a:r>
            <a:r>
              <a:rPr sz="700" spc="10" dirty="0">
                <a:latin typeface="Microsoft Sans Serif"/>
                <a:cs typeface="Microsoft Sans Serif"/>
              </a:rPr>
              <a:t>el </a:t>
            </a:r>
            <a:r>
              <a:rPr sz="700" spc="15" dirty="0">
                <a:latin typeface="Microsoft Sans Serif"/>
                <a:cs typeface="Microsoft Sans Serif"/>
              </a:rPr>
              <a:t> sistema </a:t>
            </a:r>
            <a:r>
              <a:rPr sz="700" spc="20" dirty="0">
                <a:latin typeface="Microsoft Sans Serif"/>
                <a:cs typeface="Microsoft Sans Serif"/>
              </a:rPr>
              <a:t>de </a:t>
            </a:r>
            <a:r>
              <a:rPr sz="700" spc="15" dirty="0">
                <a:latin typeface="Microsoft Sans Serif"/>
                <a:cs typeface="Microsoft Sans Serif"/>
              </a:rPr>
              <a:t>excitación </a:t>
            </a:r>
            <a:r>
              <a:rPr sz="700" spc="30" dirty="0">
                <a:latin typeface="Microsoft Sans Serif"/>
                <a:cs typeface="Microsoft Sans Serif"/>
              </a:rPr>
              <a:t>mantiene una </a:t>
            </a:r>
            <a:r>
              <a:rPr sz="700" spc="25" dirty="0">
                <a:latin typeface="Microsoft Sans Serif"/>
                <a:cs typeface="Microsoft Sans Serif"/>
              </a:rPr>
              <a:t>producción </a:t>
            </a:r>
            <a:r>
              <a:rPr sz="700" spc="20" dirty="0">
                <a:latin typeface="Microsoft Sans Serif"/>
                <a:cs typeface="Microsoft Sans Serif"/>
              </a:rPr>
              <a:t>de potencia </a:t>
            </a:r>
            <a:r>
              <a:rPr sz="700" spc="15" dirty="0">
                <a:latin typeface="Microsoft Sans Serif"/>
                <a:cs typeface="Microsoft Sans Serif"/>
              </a:rPr>
              <a:t>reactiva </a:t>
            </a:r>
            <a:r>
              <a:rPr sz="700" spc="20" dirty="0">
                <a:latin typeface="Microsoft Sans Serif"/>
                <a:cs typeface="Microsoft Sans Serif"/>
              </a:rPr>
              <a:t> </a:t>
            </a:r>
            <a:r>
              <a:rPr sz="700" spc="15" dirty="0">
                <a:latin typeface="Microsoft Sans Serif"/>
                <a:cs typeface="Microsoft Sans Serif"/>
              </a:rPr>
              <a:t>significativa </a:t>
            </a:r>
            <a:r>
              <a:rPr sz="700" spc="35" dirty="0">
                <a:latin typeface="Microsoft Sans Serif"/>
                <a:cs typeface="Microsoft Sans Serif"/>
              </a:rPr>
              <a:t>durante </a:t>
            </a:r>
            <a:r>
              <a:rPr sz="700" spc="30" dirty="0">
                <a:latin typeface="Microsoft Sans Serif"/>
                <a:cs typeface="Microsoft Sans Serif"/>
              </a:rPr>
              <a:t>una </a:t>
            </a:r>
            <a:r>
              <a:rPr sz="700" spc="25" dirty="0">
                <a:latin typeface="Microsoft Sans Serif"/>
                <a:cs typeface="Microsoft Sans Serif"/>
              </a:rPr>
              <a:t>pérdida </a:t>
            </a:r>
            <a:r>
              <a:rPr sz="700" spc="20" dirty="0">
                <a:latin typeface="Microsoft Sans Serif"/>
                <a:cs typeface="Microsoft Sans Serif"/>
              </a:rPr>
              <a:t>del </a:t>
            </a:r>
            <a:r>
              <a:rPr sz="700" spc="50" dirty="0">
                <a:latin typeface="Microsoft Sans Serif"/>
                <a:cs typeface="Microsoft Sans Serif"/>
              </a:rPr>
              <a:t>motor </a:t>
            </a:r>
            <a:r>
              <a:rPr sz="700" spc="30" dirty="0">
                <a:latin typeface="Microsoft Sans Serif"/>
                <a:cs typeface="Microsoft Sans Serif"/>
              </a:rPr>
              <a:t>primario, </a:t>
            </a:r>
            <a:r>
              <a:rPr sz="700" spc="10" dirty="0">
                <a:latin typeface="Microsoft Sans Serif"/>
                <a:cs typeface="Microsoft Sans Serif"/>
              </a:rPr>
              <a:t>la </a:t>
            </a:r>
            <a:r>
              <a:rPr sz="700" spc="20" dirty="0">
                <a:latin typeface="Microsoft Sans Serif"/>
                <a:cs typeface="Microsoft Sans Serif"/>
              </a:rPr>
              <a:t>relación </a:t>
            </a:r>
            <a:r>
              <a:rPr sz="700" spc="30" dirty="0">
                <a:latin typeface="Microsoft Sans Serif"/>
                <a:cs typeface="Microsoft Sans Serif"/>
              </a:rPr>
              <a:t>entre </a:t>
            </a:r>
            <a:r>
              <a:rPr sz="700" spc="10" dirty="0">
                <a:latin typeface="Microsoft Sans Serif"/>
                <a:cs typeface="Microsoft Sans Serif"/>
              </a:rPr>
              <a:t>la </a:t>
            </a:r>
            <a:r>
              <a:rPr sz="700" spc="15" dirty="0">
                <a:latin typeface="Microsoft Sans Serif"/>
                <a:cs typeface="Microsoft Sans Serif"/>
              </a:rPr>
              <a:t> </a:t>
            </a:r>
            <a:r>
              <a:rPr sz="700" spc="20" dirty="0">
                <a:latin typeface="Microsoft Sans Serif"/>
                <a:cs typeface="Microsoft Sans Serif"/>
              </a:rPr>
              <a:t>potencia real </a:t>
            </a:r>
            <a:r>
              <a:rPr sz="700" spc="5" dirty="0">
                <a:latin typeface="Microsoft Sans Serif"/>
                <a:cs typeface="Microsoft Sans Serif"/>
              </a:rPr>
              <a:t>y </a:t>
            </a:r>
            <a:r>
              <a:rPr sz="700" spc="10" dirty="0">
                <a:latin typeface="Microsoft Sans Serif"/>
                <a:cs typeface="Microsoft Sans Serif"/>
              </a:rPr>
              <a:t>la </a:t>
            </a:r>
            <a:r>
              <a:rPr sz="700" spc="15" dirty="0">
                <a:latin typeface="Microsoft Sans Serif"/>
                <a:cs typeface="Microsoft Sans Serif"/>
              </a:rPr>
              <a:t>reactiva </a:t>
            </a:r>
            <a:r>
              <a:rPr sz="700" spc="25" dirty="0">
                <a:latin typeface="Microsoft Sans Serif"/>
                <a:cs typeface="Microsoft Sans Serif"/>
              </a:rPr>
              <a:t>puede </a:t>
            </a:r>
            <a:r>
              <a:rPr sz="700" spc="15" dirty="0">
                <a:latin typeface="Microsoft Sans Serif"/>
                <a:cs typeface="Microsoft Sans Serif"/>
              </a:rPr>
              <a:t>ser </a:t>
            </a:r>
            <a:r>
              <a:rPr sz="700" spc="10" dirty="0">
                <a:latin typeface="Microsoft Sans Serif"/>
                <a:cs typeface="Microsoft Sans Serif"/>
              </a:rPr>
              <a:t>baja. </a:t>
            </a:r>
            <a:r>
              <a:rPr sz="700" spc="-50" dirty="0">
                <a:latin typeface="Microsoft Sans Serif"/>
                <a:cs typeface="Microsoft Sans Serif"/>
              </a:rPr>
              <a:t>Es </a:t>
            </a:r>
            <a:r>
              <a:rPr sz="700" spc="20" dirty="0">
                <a:latin typeface="Microsoft Sans Serif"/>
                <a:cs typeface="Microsoft Sans Serif"/>
              </a:rPr>
              <a:t>posible </a:t>
            </a:r>
            <a:r>
              <a:rPr sz="700" spc="30" dirty="0">
                <a:latin typeface="Microsoft Sans Serif"/>
                <a:cs typeface="Microsoft Sans Serif"/>
              </a:rPr>
              <a:t>que </a:t>
            </a:r>
            <a:r>
              <a:rPr sz="700" spc="20" dirty="0">
                <a:latin typeface="Microsoft Sans Serif"/>
                <a:cs typeface="Microsoft Sans Serif"/>
              </a:rPr>
              <a:t>algunos </a:t>
            </a:r>
            <a:r>
              <a:rPr sz="700" spc="10" dirty="0">
                <a:latin typeface="Microsoft Sans Serif"/>
                <a:cs typeface="Microsoft Sans Serif"/>
              </a:rPr>
              <a:t>relés </a:t>
            </a:r>
            <a:r>
              <a:rPr sz="700" spc="20" dirty="0">
                <a:latin typeface="Microsoft Sans Serif"/>
                <a:cs typeface="Microsoft Sans Serif"/>
              </a:rPr>
              <a:t>de </a:t>
            </a:r>
            <a:r>
              <a:rPr sz="700" spc="25" dirty="0">
                <a:latin typeface="Microsoft Sans Serif"/>
                <a:cs typeface="Microsoft Sans Serif"/>
              </a:rPr>
              <a:t> </a:t>
            </a:r>
            <a:r>
              <a:rPr sz="700" spc="20" dirty="0">
                <a:latin typeface="Microsoft Sans Serif"/>
                <a:cs typeface="Microsoft Sans Serif"/>
              </a:rPr>
              <a:t>potencia</a:t>
            </a:r>
            <a:r>
              <a:rPr sz="700" spc="-5" dirty="0">
                <a:latin typeface="Microsoft Sans Serif"/>
                <a:cs typeface="Microsoft Sans Serif"/>
              </a:rPr>
              <a:t> </a:t>
            </a:r>
            <a:r>
              <a:rPr sz="700" spc="15" dirty="0">
                <a:latin typeface="Microsoft Sans Serif"/>
                <a:cs typeface="Microsoft Sans Serif"/>
              </a:rPr>
              <a:t>inversa</a:t>
            </a:r>
            <a:r>
              <a:rPr sz="700" dirty="0">
                <a:latin typeface="Microsoft Sans Serif"/>
                <a:cs typeface="Microsoft Sans Serif"/>
              </a:rPr>
              <a:t> </a:t>
            </a:r>
            <a:r>
              <a:rPr sz="700" spc="35" dirty="0">
                <a:latin typeface="Microsoft Sans Serif"/>
                <a:cs typeface="Microsoft Sans Serif"/>
              </a:rPr>
              <a:t>no</a:t>
            </a:r>
            <a:r>
              <a:rPr sz="700" dirty="0">
                <a:latin typeface="Microsoft Sans Serif"/>
                <a:cs typeface="Microsoft Sans Serif"/>
              </a:rPr>
              <a:t> </a:t>
            </a:r>
            <a:r>
              <a:rPr sz="700" spc="35" dirty="0">
                <a:latin typeface="Microsoft Sans Serif"/>
                <a:cs typeface="Microsoft Sans Serif"/>
              </a:rPr>
              <a:t>midan</a:t>
            </a:r>
            <a:r>
              <a:rPr sz="700" dirty="0">
                <a:latin typeface="Microsoft Sans Serif"/>
                <a:cs typeface="Microsoft Sans Serif"/>
              </a:rPr>
              <a:t> </a:t>
            </a:r>
            <a:r>
              <a:rPr sz="700" spc="20" dirty="0">
                <a:latin typeface="Microsoft Sans Serif"/>
                <a:cs typeface="Microsoft Sans Serif"/>
              </a:rPr>
              <a:t>con</a:t>
            </a:r>
            <a:r>
              <a:rPr sz="700" dirty="0">
                <a:latin typeface="Microsoft Sans Serif"/>
                <a:cs typeface="Microsoft Sans Serif"/>
              </a:rPr>
              <a:t> </a:t>
            </a:r>
            <a:r>
              <a:rPr sz="700" spc="20" dirty="0">
                <a:latin typeface="Microsoft Sans Serif"/>
                <a:cs typeface="Microsoft Sans Serif"/>
              </a:rPr>
              <a:t>precisión</a:t>
            </a:r>
            <a:r>
              <a:rPr sz="700" spc="-5" dirty="0">
                <a:latin typeface="Microsoft Sans Serif"/>
                <a:cs typeface="Microsoft Sans Serif"/>
              </a:rPr>
              <a:t> </a:t>
            </a:r>
            <a:r>
              <a:rPr sz="700" spc="10" dirty="0">
                <a:latin typeface="Microsoft Sans Serif"/>
                <a:cs typeface="Microsoft Sans Serif"/>
              </a:rPr>
              <a:t>niveles</a:t>
            </a:r>
            <a:r>
              <a:rPr sz="700" dirty="0">
                <a:latin typeface="Microsoft Sans Serif"/>
                <a:cs typeface="Microsoft Sans Serif"/>
              </a:rPr>
              <a:t> </a:t>
            </a:r>
            <a:r>
              <a:rPr sz="700" spc="20" dirty="0">
                <a:latin typeface="Microsoft Sans Serif"/>
                <a:cs typeface="Microsoft Sans Serif"/>
              </a:rPr>
              <a:t>de</a:t>
            </a:r>
            <a:r>
              <a:rPr sz="700" dirty="0">
                <a:latin typeface="Microsoft Sans Serif"/>
                <a:cs typeface="Microsoft Sans Serif"/>
              </a:rPr>
              <a:t> </a:t>
            </a:r>
            <a:r>
              <a:rPr sz="700" spc="20" dirty="0">
                <a:latin typeface="Microsoft Sans Serif"/>
                <a:cs typeface="Microsoft Sans Serif"/>
              </a:rPr>
              <a:t>potencia</a:t>
            </a:r>
            <a:r>
              <a:rPr sz="700" dirty="0">
                <a:latin typeface="Microsoft Sans Serif"/>
                <a:cs typeface="Microsoft Sans Serif"/>
              </a:rPr>
              <a:t> </a:t>
            </a:r>
            <a:r>
              <a:rPr sz="700" spc="40" dirty="0">
                <a:latin typeface="Microsoft Sans Serif"/>
                <a:cs typeface="Microsoft Sans Serif"/>
              </a:rPr>
              <a:t>muy</a:t>
            </a:r>
            <a:r>
              <a:rPr sz="700" dirty="0">
                <a:latin typeface="Microsoft Sans Serif"/>
                <a:cs typeface="Microsoft Sans Serif"/>
              </a:rPr>
              <a:t> </a:t>
            </a:r>
            <a:r>
              <a:rPr sz="700" spc="15" dirty="0">
                <a:latin typeface="Microsoft Sans Serif"/>
                <a:cs typeface="Microsoft Sans Serif"/>
              </a:rPr>
              <a:t>bajos</a:t>
            </a:r>
            <a:r>
              <a:rPr sz="700" spc="-5" dirty="0">
                <a:latin typeface="Microsoft Sans Serif"/>
                <a:cs typeface="Microsoft Sans Serif"/>
              </a:rPr>
              <a:t> </a:t>
            </a:r>
            <a:r>
              <a:rPr sz="700" spc="20" dirty="0">
                <a:latin typeface="Microsoft Sans Serif"/>
                <a:cs typeface="Microsoft Sans Serif"/>
              </a:rPr>
              <a:t>con </a:t>
            </a:r>
            <a:r>
              <a:rPr sz="700" spc="25" dirty="0">
                <a:latin typeface="Microsoft Sans Serif"/>
                <a:cs typeface="Microsoft Sans Serif"/>
              </a:rPr>
              <a:t> </a:t>
            </a:r>
            <a:r>
              <a:rPr sz="700" spc="20" dirty="0">
                <a:latin typeface="Microsoft Sans Serif"/>
                <a:cs typeface="Microsoft Sans Serif"/>
              </a:rPr>
              <a:t>factores de potencia </a:t>
            </a:r>
            <a:r>
              <a:rPr sz="700" spc="10" dirty="0">
                <a:latin typeface="Microsoft Sans Serif"/>
                <a:cs typeface="Microsoft Sans Serif"/>
              </a:rPr>
              <a:t>bajos. </a:t>
            </a:r>
            <a:r>
              <a:rPr sz="700" spc="-35" dirty="0">
                <a:latin typeface="Microsoft Sans Serif"/>
                <a:cs typeface="Microsoft Sans Serif"/>
              </a:rPr>
              <a:t>Si </a:t>
            </a:r>
            <a:r>
              <a:rPr sz="700" spc="10" dirty="0">
                <a:latin typeface="Microsoft Sans Serif"/>
                <a:cs typeface="Microsoft Sans Serif"/>
              </a:rPr>
              <a:t>la </a:t>
            </a:r>
            <a:r>
              <a:rPr sz="700" spc="20" dirty="0">
                <a:latin typeface="Microsoft Sans Serif"/>
                <a:cs typeface="Microsoft Sans Serif"/>
              </a:rPr>
              <a:t>potencia </a:t>
            </a:r>
            <a:r>
              <a:rPr sz="700" spc="15" dirty="0">
                <a:latin typeface="Microsoft Sans Serif"/>
                <a:cs typeface="Microsoft Sans Serif"/>
              </a:rPr>
              <a:t>reactiva </a:t>
            </a:r>
            <a:r>
              <a:rPr sz="700" spc="35" dirty="0">
                <a:latin typeface="Microsoft Sans Serif"/>
                <a:cs typeface="Microsoft Sans Serif"/>
              </a:rPr>
              <a:t>no </a:t>
            </a:r>
            <a:r>
              <a:rPr sz="700" spc="-5" dirty="0">
                <a:latin typeface="Microsoft Sans Serif"/>
                <a:cs typeface="Microsoft Sans Serif"/>
              </a:rPr>
              <a:t>se </a:t>
            </a:r>
            <a:r>
              <a:rPr sz="700" spc="25" dirty="0">
                <a:latin typeface="Microsoft Sans Serif"/>
                <a:cs typeface="Microsoft Sans Serif"/>
              </a:rPr>
              <a:t>puede reducir </a:t>
            </a:r>
            <a:r>
              <a:rPr sz="700" spc="30" dirty="0">
                <a:latin typeface="Microsoft Sans Serif"/>
                <a:cs typeface="Microsoft Sans Serif"/>
              </a:rPr>
              <a:t> </a:t>
            </a:r>
            <a:r>
              <a:rPr sz="700" spc="35" dirty="0">
                <a:latin typeface="Microsoft Sans Serif"/>
                <a:cs typeface="Microsoft Sans Serif"/>
              </a:rPr>
              <a:t>durante</a:t>
            </a:r>
            <a:r>
              <a:rPr sz="700" spc="-10" dirty="0">
                <a:latin typeface="Microsoft Sans Serif"/>
                <a:cs typeface="Microsoft Sans Serif"/>
              </a:rPr>
              <a:t> </a:t>
            </a:r>
            <a:r>
              <a:rPr sz="700" spc="25" dirty="0">
                <a:latin typeface="Microsoft Sans Serif"/>
                <a:cs typeface="Microsoft Sans Serif"/>
              </a:rPr>
              <a:t>tal</a:t>
            </a:r>
            <a:r>
              <a:rPr sz="700" spc="-5" dirty="0">
                <a:latin typeface="Microsoft Sans Serif"/>
                <a:cs typeface="Microsoft Sans Serif"/>
              </a:rPr>
              <a:t> </a:t>
            </a:r>
            <a:r>
              <a:rPr sz="700" spc="20" dirty="0">
                <a:latin typeface="Microsoft Sans Serif"/>
                <a:cs typeface="Microsoft Sans Serif"/>
              </a:rPr>
              <a:t>evento,</a:t>
            </a:r>
            <a:r>
              <a:rPr sz="700" spc="-5" dirty="0">
                <a:latin typeface="Microsoft Sans Serif"/>
                <a:cs typeface="Microsoft Sans Serif"/>
              </a:rPr>
              <a:t> </a:t>
            </a:r>
            <a:r>
              <a:rPr sz="700" spc="10" dirty="0">
                <a:latin typeface="Microsoft Sans Serif"/>
                <a:cs typeface="Microsoft Sans Serif"/>
              </a:rPr>
              <a:t>use</a:t>
            </a:r>
            <a:r>
              <a:rPr sz="700" spc="-5" dirty="0">
                <a:latin typeface="Microsoft Sans Serif"/>
                <a:cs typeface="Microsoft Sans Serif"/>
              </a:rPr>
              <a:t> </a:t>
            </a:r>
            <a:r>
              <a:rPr sz="700" spc="40" dirty="0">
                <a:latin typeface="Microsoft Sans Serif"/>
                <a:cs typeface="Microsoft Sans Serif"/>
              </a:rPr>
              <a:t>un</a:t>
            </a:r>
            <a:r>
              <a:rPr sz="700" spc="-10" dirty="0">
                <a:latin typeface="Microsoft Sans Serif"/>
                <a:cs typeface="Microsoft Sans Serif"/>
              </a:rPr>
              <a:t> </a:t>
            </a:r>
            <a:r>
              <a:rPr sz="700" spc="40" dirty="0">
                <a:latin typeface="Microsoft Sans Serif"/>
                <a:cs typeface="Microsoft Sans Serif"/>
              </a:rPr>
              <a:t>método</a:t>
            </a:r>
            <a:r>
              <a:rPr sz="700" spc="-5" dirty="0">
                <a:latin typeface="Microsoft Sans Serif"/>
                <a:cs typeface="Microsoft Sans Serif"/>
              </a:rPr>
              <a:t> </a:t>
            </a:r>
            <a:r>
              <a:rPr sz="700" spc="20" dirty="0">
                <a:latin typeface="Microsoft Sans Serif"/>
                <a:cs typeface="Microsoft Sans Serif"/>
              </a:rPr>
              <a:t>de</a:t>
            </a:r>
            <a:r>
              <a:rPr sz="700" spc="-5" dirty="0">
                <a:latin typeface="Microsoft Sans Serif"/>
                <a:cs typeface="Microsoft Sans Serif"/>
              </a:rPr>
              <a:t> </a:t>
            </a:r>
            <a:r>
              <a:rPr sz="700" spc="20" dirty="0">
                <a:latin typeface="Microsoft Sans Serif"/>
                <a:cs typeface="Microsoft Sans Serif"/>
              </a:rPr>
              <a:t>detección</a:t>
            </a:r>
            <a:r>
              <a:rPr sz="700" spc="-5" dirty="0">
                <a:latin typeface="Microsoft Sans Serif"/>
                <a:cs typeface="Microsoft Sans Serif"/>
              </a:rPr>
              <a:t> </a:t>
            </a:r>
            <a:r>
              <a:rPr sz="700" spc="25" dirty="0">
                <a:latin typeface="Microsoft Sans Serif"/>
                <a:cs typeface="Microsoft Sans Serif"/>
              </a:rPr>
              <a:t>alternativo</a:t>
            </a:r>
            <a:r>
              <a:rPr sz="700" spc="-10" dirty="0">
                <a:latin typeface="Microsoft Sans Serif"/>
                <a:cs typeface="Microsoft Sans Serif"/>
              </a:rPr>
              <a:t> </a:t>
            </a:r>
            <a:r>
              <a:rPr sz="700" spc="30" dirty="0">
                <a:latin typeface="Microsoft Sans Serif"/>
                <a:cs typeface="Microsoft Sans Serif"/>
              </a:rPr>
              <a:t>como</a:t>
            </a:r>
            <a:r>
              <a:rPr sz="700" spc="-5" dirty="0">
                <a:latin typeface="Microsoft Sans Serif"/>
                <a:cs typeface="Microsoft Sans Serif"/>
              </a:rPr>
              <a:t> se </a:t>
            </a:r>
            <a:r>
              <a:rPr sz="700" spc="10" dirty="0">
                <a:latin typeface="Microsoft Sans Serif"/>
                <a:cs typeface="Microsoft Sans Serif"/>
              </a:rPr>
              <a:t>analiza </a:t>
            </a:r>
            <a:r>
              <a:rPr sz="700" spc="-170" dirty="0">
                <a:latin typeface="Microsoft Sans Serif"/>
                <a:cs typeface="Microsoft Sans Serif"/>
              </a:rPr>
              <a:t> </a:t>
            </a:r>
            <a:r>
              <a:rPr sz="700" spc="20" dirty="0">
                <a:latin typeface="Microsoft Sans Serif"/>
                <a:cs typeface="Microsoft Sans Serif"/>
              </a:rPr>
              <a:t>en</a:t>
            </a:r>
            <a:r>
              <a:rPr sz="700" spc="-10" dirty="0">
                <a:latin typeface="Microsoft Sans Serif"/>
                <a:cs typeface="Microsoft Sans Serif"/>
              </a:rPr>
              <a:t> </a:t>
            </a:r>
            <a:r>
              <a:rPr sz="700" spc="10" dirty="0">
                <a:latin typeface="Microsoft Sans Serif"/>
                <a:cs typeface="Microsoft Sans Serif"/>
              </a:rPr>
              <a:t>la</a:t>
            </a:r>
            <a:r>
              <a:rPr sz="700" spc="-5" dirty="0">
                <a:latin typeface="Microsoft Sans Serif"/>
                <a:cs typeface="Microsoft Sans Serif"/>
              </a:rPr>
              <a:t> Sección </a:t>
            </a:r>
            <a:r>
              <a:rPr sz="700" spc="25" dirty="0">
                <a:latin typeface="Microsoft Sans Serif"/>
                <a:cs typeface="Microsoft Sans Serif"/>
              </a:rPr>
              <a:t>II.</a:t>
            </a:r>
            <a:endParaRPr sz="700">
              <a:latin typeface="Microsoft Sans Serif"/>
              <a:cs typeface="Microsoft Sans Serif"/>
            </a:endParaRPr>
          </a:p>
        </p:txBody>
      </p:sp>
      <p:sp>
        <p:nvSpPr>
          <p:cNvPr id="10" name="object 10"/>
          <p:cNvSpPr txBox="1"/>
          <p:nvPr/>
        </p:nvSpPr>
        <p:spPr>
          <a:xfrm>
            <a:off x="9100216" y="4714776"/>
            <a:ext cx="7404721" cy="2256002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sz="600" spc="-10" dirty="0">
                <a:latin typeface="Microsoft Sans Serif"/>
                <a:cs typeface="Microsoft Sans Serif"/>
              </a:rPr>
              <a:t>B.</a:t>
            </a:r>
            <a:r>
              <a:rPr sz="600" spc="-20" dirty="0">
                <a:latin typeface="Microsoft Sans Serif"/>
                <a:cs typeface="Microsoft Sans Serif"/>
              </a:rPr>
              <a:t> </a:t>
            </a:r>
            <a:r>
              <a:rPr sz="600" spc="5" dirty="0">
                <a:latin typeface="Microsoft Sans Serif"/>
                <a:cs typeface="Microsoft Sans Serif"/>
              </a:rPr>
              <a:t>Retraso</a:t>
            </a:r>
            <a:r>
              <a:rPr sz="600" spc="-15" dirty="0">
                <a:latin typeface="Microsoft Sans Serif"/>
                <a:cs typeface="Microsoft Sans Serif"/>
              </a:rPr>
              <a:t> </a:t>
            </a:r>
            <a:r>
              <a:rPr sz="600" spc="20" dirty="0">
                <a:latin typeface="Microsoft Sans Serif"/>
                <a:cs typeface="Microsoft Sans Serif"/>
              </a:rPr>
              <a:t>de</a:t>
            </a:r>
            <a:r>
              <a:rPr sz="600" spc="-20" dirty="0">
                <a:latin typeface="Microsoft Sans Serif"/>
                <a:cs typeface="Microsoft Sans Serif"/>
              </a:rPr>
              <a:t> </a:t>
            </a:r>
            <a:r>
              <a:rPr sz="600" spc="30" dirty="0">
                <a:latin typeface="Microsoft Sans Serif"/>
                <a:cs typeface="Microsoft Sans Serif"/>
              </a:rPr>
              <a:t>tiempo</a:t>
            </a:r>
            <a:endParaRPr sz="600">
              <a:latin typeface="Microsoft Sans Serif"/>
              <a:cs typeface="Microsoft Sans Serif"/>
            </a:endParaRPr>
          </a:p>
          <a:p>
            <a:pPr marL="12700" marR="7620" indent="153670">
              <a:lnSpc>
                <a:spcPct val="143100"/>
              </a:lnSpc>
              <a:spcBef>
                <a:spcPts val="254"/>
              </a:spcBef>
            </a:pPr>
            <a:r>
              <a:rPr sz="700" spc="-30" dirty="0">
                <a:latin typeface="Microsoft Sans Serif"/>
                <a:cs typeface="Microsoft Sans Serif"/>
              </a:rPr>
              <a:t>El </a:t>
            </a:r>
            <a:r>
              <a:rPr sz="700" spc="30" dirty="0">
                <a:latin typeface="Microsoft Sans Serif"/>
                <a:cs typeface="Microsoft Sans Serif"/>
              </a:rPr>
              <a:t>elemento </a:t>
            </a:r>
            <a:r>
              <a:rPr sz="700" spc="20" dirty="0">
                <a:latin typeface="Microsoft Sans Serif"/>
                <a:cs typeface="Microsoft Sans Serif"/>
              </a:rPr>
              <a:t>de potencia </a:t>
            </a:r>
            <a:r>
              <a:rPr sz="700" spc="15" dirty="0">
                <a:latin typeface="Microsoft Sans Serif"/>
                <a:cs typeface="Microsoft Sans Serif"/>
              </a:rPr>
              <a:t>inversa </a:t>
            </a:r>
            <a:r>
              <a:rPr sz="700" spc="25" dirty="0">
                <a:latin typeface="Microsoft Sans Serif"/>
                <a:cs typeface="Microsoft Sans Serif"/>
              </a:rPr>
              <a:t>siempre </a:t>
            </a:r>
            <a:r>
              <a:rPr sz="700" spc="-5" dirty="0">
                <a:latin typeface="Microsoft Sans Serif"/>
                <a:cs typeface="Microsoft Sans Serif"/>
              </a:rPr>
              <a:t>se </a:t>
            </a:r>
            <a:r>
              <a:rPr sz="700" spc="10" dirty="0">
                <a:latin typeface="Microsoft Sans Serif"/>
                <a:cs typeface="Microsoft Sans Serif"/>
              </a:rPr>
              <a:t>aplica </a:t>
            </a:r>
            <a:r>
              <a:rPr sz="700" spc="20" dirty="0">
                <a:latin typeface="Microsoft Sans Serif"/>
                <a:cs typeface="Microsoft Sans Serif"/>
              </a:rPr>
              <a:t>con </a:t>
            </a:r>
            <a:r>
              <a:rPr sz="700" spc="40" dirty="0">
                <a:latin typeface="Microsoft Sans Serif"/>
                <a:cs typeface="Microsoft Sans Serif"/>
              </a:rPr>
              <a:t>un </a:t>
            </a:r>
            <a:r>
              <a:rPr sz="700" spc="25" dirty="0">
                <a:latin typeface="Microsoft Sans Serif"/>
                <a:cs typeface="Microsoft Sans Serif"/>
              </a:rPr>
              <a:t>retraso </a:t>
            </a:r>
            <a:r>
              <a:rPr sz="700" spc="20" dirty="0">
                <a:latin typeface="Microsoft Sans Serif"/>
                <a:cs typeface="Microsoft Sans Serif"/>
              </a:rPr>
              <a:t>de </a:t>
            </a:r>
            <a:r>
              <a:rPr sz="700" spc="25" dirty="0">
                <a:latin typeface="Microsoft Sans Serif"/>
                <a:cs typeface="Microsoft Sans Serif"/>
              </a:rPr>
              <a:t> </a:t>
            </a:r>
            <a:r>
              <a:rPr sz="700" spc="30" dirty="0">
                <a:latin typeface="Microsoft Sans Serif"/>
                <a:cs typeface="Microsoft Sans Serif"/>
              </a:rPr>
              <a:t>tiempo. </a:t>
            </a:r>
            <a:r>
              <a:rPr sz="700" spc="15" dirty="0">
                <a:latin typeface="Microsoft Sans Serif"/>
                <a:cs typeface="Microsoft Sans Serif"/>
              </a:rPr>
              <a:t>Una </a:t>
            </a:r>
            <a:r>
              <a:rPr sz="700" spc="30" dirty="0">
                <a:latin typeface="Microsoft Sans Serif"/>
                <a:cs typeface="Microsoft Sans Serif"/>
              </a:rPr>
              <a:t>máquina </a:t>
            </a:r>
            <a:r>
              <a:rPr sz="700" spc="25" dirty="0">
                <a:latin typeface="Microsoft Sans Serif"/>
                <a:cs typeface="Microsoft Sans Serif"/>
              </a:rPr>
              <a:t>puede </a:t>
            </a:r>
            <a:r>
              <a:rPr sz="700" spc="30" dirty="0">
                <a:latin typeface="Microsoft Sans Serif"/>
                <a:cs typeface="Microsoft Sans Serif"/>
              </a:rPr>
              <a:t>funcionar </a:t>
            </a:r>
            <a:r>
              <a:rPr sz="700" spc="20" dirty="0">
                <a:latin typeface="Microsoft Sans Serif"/>
                <a:cs typeface="Microsoft Sans Serif"/>
              </a:rPr>
              <a:t>en estado de </a:t>
            </a:r>
            <a:r>
              <a:rPr sz="700" spc="50" dirty="0">
                <a:latin typeface="Microsoft Sans Serif"/>
                <a:cs typeface="Microsoft Sans Serif"/>
              </a:rPr>
              <a:t>motor </a:t>
            </a:r>
            <a:r>
              <a:rPr sz="700" spc="35" dirty="0">
                <a:latin typeface="Microsoft Sans Serif"/>
                <a:cs typeface="Microsoft Sans Serif"/>
              </a:rPr>
              <a:t>durante </a:t>
            </a:r>
            <a:r>
              <a:rPr sz="700" spc="40" dirty="0">
                <a:latin typeface="Microsoft Sans Serif"/>
                <a:cs typeface="Microsoft Sans Serif"/>
              </a:rPr>
              <a:t>un </a:t>
            </a:r>
            <a:r>
              <a:rPr sz="700" spc="45" dirty="0">
                <a:latin typeface="Microsoft Sans Serif"/>
                <a:cs typeface="Microsoft Sans Serif"/>
              </a:rPr>
              <a:t> </a:t>
            </a:r>
            <a:r>
              <a:rPr sz="700" spc="35" dirty="0">
                <a:latin typeface="Microsoft Sans Serif"/>
                <a:cs typeface="Microsoft Sans Serif"/>
              </a:rPr>
              <a:t>tiempo máximo </a:t>
            </a:r>
            <a:r>
              <a:rPr sz="700" spc="30" dirty="0">
                <a:latin typeface="Microsoft Sans Serif"/>
                <a:cs typeface="Microsoft Sans Serif"/>
              </a:rPr>
              <a:t>permitido. </a:t>
            </a:r>
            <a:r>
              <a:rPr sz="700" spc="-10" dirty="0">
                <a:latin typeface="Microsoft Sans Serif"/>
                <a:cs typeface="Microsoft Sans Serif"/>
              </a:rPr>
              <a:t>Este </a:t>
            </a:r>
            <a:r>
              <a:rPr sz="700" spc="20" dirty="0">
                <a:latin typeface="Microsoft Sans Serif"/>
                <a:cs typeface="Microsoft Sans Serif"/>
              </a:rPr>
              <a:t>valor debe </a:t>
            </a:r>
            <a:r>
              <a:rPr sz="700" spc="25" dirty="0">
                <a:latin typeface="Microsoft Sans Serif"/>
                <a:cs typeface="Microsoft Sans Serif"/>
              </a:rPr>
              <a:t>obtenerse </a:t>
            </a:r>
            <a:r>
              <a:rPr sz="700" spc="20" dirty="0">
                <a:latin typeface="Microsoft Sans Serif"/>
                <a:cs typeface="Microsoft Sans Serif"/>
              </a:rPr>
              <a:t>de </a:t>
            </a:r>
            <a:r>
              <a:rPr sz="700" dirty="0">
                <a:latin typeface="Microsoft Sans Serif"/>
                <a:cs typeface="Microsoft Sans Serif"/>
              </a:rPr>
              <a:t>las </a:t>
            </a:r>
            <a:r>
              <a:rPr sz="700" spc="15" dirty="0">
                <a:latin typeface="Microsoft Sans Serif"/>
                <a:cs typeface="Microsoft Sans Serif"/>
              </a:rPr>
              <a:t>hojas </a:t>
            </a:r>
            <a:r>
              <a:rPr sz="700" spc="20" dirty="0">
                <a:latin typeface="Microsoft Sans Serif"/>
                <a:cs typeface="Microsoft Sans Serif"/>
              </a:rPr>
              <a:t>de datos </a:t>
            </a:r>
            <a:r>
              <a:rPr sz="700" spc="25" dirty="0">
                <a:latin typeface="Microsoft Sans Serif"/>
                <a:cs typeface="Microsoft Sans Serif"/>
              </a:rPr>
              <a:t> </a:t>
            </a:r>
            <a:r>
              <a:rPr sz="700" spc="20" dirty="0">
                <a:latin typeface="Microsoft Sans Serif"/>
                <a:cs typeface="Microsoft Sans Serif"/>
              </a:rPr>
              <a:t>del </a:t>
            </a:r>
            <a:r>
              <a:rPr sz="700" spc="30" dirty="0">
                <a:latin typeface="Microsoft Sans Serif"/>
                <a:cs typeface="Microsoft Sans Serif"/>
              </a:rPr>
              <a:t>generador o </a:t>
            </a:r>
            <a:r>
              <a:rPr sz="700" spc="25" dirty="0">
                <a:latin typeface="Microsoft Sans Serif"/>
                <a:cs typeface="Microsoft Sans Serif"/>
              </a:rPr>
              <a:t>consultando </a:t>
            </a:r>
            <a:r>
              <a:rPr sz="700" spc="20" dirty="0">
                <a:latin typeface="Microsoft Sans Serif"/>
                <a:cs typeface="Microsoft Sans Serif"/>
              </a:rPr>
              <a:t>con </a:t>
            </a:r>
            <a:r>
              <a:rPr sz="700" spc="10" dirty="0">
                <a:latin typeface="Microsoft Sans Serif"/>
                <a:cs typeface="Microsoft Sans Serif"/>
              </a:rPr>
              <a:t>el </a:t>
            </a:r>
            <a:r>
              <a:rPr sz="700" spc="25" dirty="0">
                <a:latin typeface="Microsoft Sans Serif"/>
                <a:cs typeface="Microsoft Sans Serif"/>
              </a:rPr>
              <a:t>fabricante </a:t>
            </a:r>
            <a:r>
              <a:rPr sz="700" spc="20" dirty="0">
                <a:latin typeface="Microsoft Sans Serif"/>
                <a:cs typeface="Microsoft Sans Serif"/>
              </a:rPr>
              <a:t>del </a:t>
            </a:r>
            <a:r>
              <a:rPr sz="700" spc="25" dirty="0">
                <a:latin typeface="Microsoft Sans Serif"/>
                <a:cs typeface="Microsoft Sans Serif"/>
              </a:rPr>
              <a:t>generador. </a:t>
            </a:r>
            <a:r>
              <a:rPr sz="700" spc="-30" dirty="0">
                <a:latin typeface="Microsoft Sans Serif"/>
                <a:cs typeface="Microsoft Sans Serif"/>
              </a:rPr>
              <a:t>El </a:t>
            </a:r>
            <a:r>
              <a:rPr sz="700" spc="35" dirty="0">
                <a:latin typeface="Microsoft Sans Serif"/>
                <a:cs typeface="Microsoft Sans Serif"/>
              </a:rPr>
              <a:t>retardo </a:t>
            </a:r>
            <a:r>
              <a:rPr sz="700" spc="20" dirty="0">
                <a:latin typeface="Microsoft Sans Serif"/>
                <a:cs typeface="Microsoft Sans Serif"/>
              </a:rPr>
              <a:t>de </a:t>
            </a:r>
            <a:r>
              <a:rPr sz="700" spc="25" dirty="0">
                <a:latin typeface="Microsoft Sans Serif"/>
                <a:cs typeface="Microsoft Sans Serif"/>
              </a:rPr>
              <a:t> </a:t>
            </a:r>
            <a:r>
              <a:rPr sz="700" spc="35" dirty="0">
                <a:latin typeface="Microsoft Sans Serif"/>
                <a:cs typeface="Microsoft Sans Serif"/>
              </a:rPr>
              <a:t>tiempo </a:t>
            </a:r>
            <a:r>
              <a:rPr sz="700" spc="20" dirty="0">
                <a:latin typeface="Microsoft Sans Serif"/>
                <a:cs typeface="Microsoft Sans Serif"/>
              </a:rPr>
              <a:t>del </a:t>
            </a:r>
            <a:r>
              <a:rPr sz="700" spc="30" dirty="0">
                <a:latin typeface="Microsoft Sans Serif"/>
                <a:cs typeface="Microsoft Sans Serif"/>
              </a:rPr>
              <a:t>elemento </a:t>
            </a:r>
            <a:r>
              <a:rPr sz="700" spc="20" dirty="0">
                <a:latin typeface="Microsoft Sans Serif"/>
                <a:cs typeface="Microsoft Sans Serif"/>
              </a:rPr>
              <a:t>debe </a:t>
            </a:r>
            <a:r>
              <a:rPr sz="700" spc="10" dirty="0">
                <a:latin typeface="Microsoft Sans Serif"/>
                <a:cs typeface="Microsoft Sans Serif"/>
              </a:rPr>
              <a:t>establecerse </a:t>
            </a:r>
            <a:r>
              <a:rPr sz="700" spc="40" dirty="0">
                <a:latin typeface="Microsoft Sans Serif"/>
                <a:cs typeface="Microsoft Sans Serif"/>
              </a:rPr>
              <a:t>por </a:t>
            </a:r>
            <a:r>
              <a:rPr sz="700" spc="20" dirty="0">
                <a:latin typeface="Microsoft Sans Serif"/>
                <a:cs typeface="Microsoft Sans Serif"/>
              </a:rPr>
              <a:t>debajo de </a:t>
            </a:r>
            <a:r>
              <a:rPr sz="700" spc="10" dirty="0">
                <a:latin typeface="Microsoft Sans Serif"/>
                <a:cs typeface="Microsoft Sans Serif"/>
              </a:rPr>
              <a:t>este </a:t>
            </a:r>
            <a:r>
              <a:rPr sz="700" spc="15" dirty="0">
                <a:latin typeface="Microsoft Sans Serif"/>
                <a:cs typeface="Microsoft Sans Serif"/>
              </a:rPr>
              <a:t>valor. </a:t>
            </a:r>
            <a:r>
              <a:rPr sz="700" spc="-10" dirty="0">
                <a:latin typeface="Microsoft Sans Serif"/>
                <a:cs typeface="Microsoft Sans Serif"/>
              </a:rPr>
              <a:t>Sin </a:t>
            </a:r>
            <a:r>
              <a:rPr sz="700" spc="-5" dirty="0">
                <a:latin typeface="Microsoft Sans Serif"/>
                <a:cs typeface="Microsoft Sans Serif"/>
              </a:rPr>
              <a:t> </a:t>
            </a:r>
            <a:r>
              <a:rPr sz="700" spc="30" dirty="0">
                <a:latin typeface="Microsoft Sans Serif"/>
                <a:cs typeface="Microsoft Sans Serif"/>
              </a:rPr>
              <a:t>embargo, </a:t>
            </a:r>
            <a:r>
              <a:rPr sz="700" spc="25" dirty="0">
                <a:latin typeface="Microsoft Sans Serif"/>
                <a:cs typeface="Microsoft Sans Serif"/>
              </a:rPr>
              <a:t>puede </a:t>
            </a:r>
            <a:r>
              <a:rPr sz="700" spc="35" dirty="0">
                <a:latin typeface="Microsoft Sans Serif"/>
                <a:cs typeface="Microsoft Sans Serif"/>
              </a:rPr>
              <a:t>ocurrir </a:t>
            </a:r>
            <a:r>
              <a:rPr sz="700" spc="30" dirty="0">
                <a:latin typeface="Microsoft Sans Serif"/>
                <a:cs typeface="Microsoft Sans Serif"/>
              </a:rPr>
              <a:t>una </a:t>
            </a:r>
            <a:r>
              <a:rPr sz="700" spc="20" dirty="0">
                <a:latin typeface="Microsoft Sans Serif"/>
                <a:cs typeface="Microsoft Sans Serif"/>
              </a:rPr>
              <a:t>condición </a:t>
            </a:r>
            <a:r>
              <a:rPr sz="700" spc="30" dirty="0">
                <a:latin typeface="Microsoft Sans Serif"/>
                <a:cs typeface="Microsoft Sans Serif"/>
              </a:rPr>
              <a:t>transitoria </a:t>
            </a:r>
            <a:r>
              <a:rPr sz="700" spc="20" dirty="0">
                <a:latin typeface="Microsoft Sans Serif"/>
                <a:cs typeface="Microsoft Sans Serif"/>
              </a:rPr>
              <a:t>de potencia </a:t>
            </a:r>
            <a:r>
              <a:rPr sz="700" spc="15" dirty="0">
                <a:latin typeface="Microsoft Sans Serif"/>
                <a:cs typeface="Microsoft Sans Serif"/>
              </a:rPr>
              <a:t>inversa </a:t>
            </a:r>
            <a:r>
              <a:rPr sz="700" spc="20" dirty="0">
                <a:latin typeface="Microsoft Sans Serif"/>
                <a:cs typeface="Microsoft Sans Serif"/>
              </a:rPr>
              <a:t> </a:t>
            </a:r>
            <a:r>
              <a:rPr sz="700" spc="35" dirty="0">
                <a:latin typeface="Microsoft Sans Serif"/>
                <a:cs typeface="Microsoft Sans Serif"/>
              </a:rPr>
              <a:t>durante </a:t>
            </a:r>
            <a:r>
              <a:rPr sz="700" spc="30" dirty="0">
                <a:latin typeface="Microsoft Sans Serif"/>
                <a:cs typeface="Microsoft Sans Serif"/>
              </a:rPr>
              <a:t>una </a:t>
            </a:r>
            <a:r>
              <a:rPr sz="700" spc="10" dirty="0">
                <a:latin typeface="Microsoft Sans Serif"/>
                <a:cs typeface="Microsoft Sans Serif"/>
              </a:rPr>
              <a:t>oscilación </a:t>
            </a:r>
            <a:r>
              <a:rPr sz="700" spc="20" dirty="0">
                <a:latin typeface="Microsoft Sans Serif"/>
                <a:cs typeface="Microsoft Sans Serif"/>
              </a:rPr>
              <a:t>de potencia </a:t>
            </a:r>
            <a:r>
              <a:rPr sz="700" spc="15" dirty="0">
                <a:latin typeface="Microsoft Sans Serif"/>
                <a:cs typeface="Microsoft Sans Serif"/>
              </a:rPr>
              <a:t>estable </a:t>
            </a:r>
            <a:r>
              <a:rPr sz="700" spc="30" dirty="0">
                <a:latin typeface="Microsoft Sans Serif"/>
                <a:cs typeface="Microsoft Sans Serif"/>
              </a:rPr>
              <a:t>o una </a:t>
            </a:r>
            <a:r>
              <a:rPr sz="700" spc="15" dirty="0">
                <a:latin typeface="Microsoft Sans Serif"/>
                <a:cs typeface="Microsoft Sans Serif"/>
              </a:rPr>
              <a:t>sincronización </a:t>
            </a:r>
            <a:r>
              <a:rPr sz="700" spc="20" dirty="0">
                <a:latin typeface="Microsoft Sans Serif"/>
                <a:cs typeface="Microsoft Sans Serif"/>
              </a:rPr>
              <a:t>deficiente. </a:t>
            </a:r>
            <a:r>
              <a:rPr sz="700" spc="25" dirty="0">
                <a:latin typeface="Microsoft Sans Serif"/>
                <a:cs typeface="Microsoft Sans Serif"/>
              </a:rPr>
              <a:t> </a:t>
            </a:r>
            <a:r>
              <a:rPr sz="700" spc="-30" dirty="0">
                <a:latin typeface="Microsoft Sans Serif"/>
                <a:cs typeface="Microsoft Sans Serif"/>
              </a:rPr>
              <a:t>El </a:t>
            </a:r>
            <a:r>
              <a:rPr sz="700" spc="35" dirty="0">
                <a:latin typeface="Microsoft Sans Serif"/>
                <a:cs typeface="Microsoft Sans Serif"/>
              </a:rPr>
              <a:t>retardo </a:t>
            </a:r>
            <a:r>
              <a:rPr sz="700" spc="20" dirty="0">
                <a:latin typeface="Microsoft Sans Serif"/>
                <a:cs typeface="Microsoft Sans Serif"/>
              </a:rPr>
              <a:t>de </a:t>
            </a:r>
            <a:r>
              <a:rPr sz="700" spc="35" dirty="0">
                <a:latin typeface="Microsoft Sans Serif"/>
                <a:cs typeface="Microsoft Sans Serif"/>
              </a:rPr>
              <a:t>tiempo </a:t>
            </a:r>
            <a:r>
              <a:rPr sz="700" spc="20" dirty="0">
                <a:latin typeface="Microsoft Sans Serif"/>
                <a:cs typeface="Microsoft Sans Serif"/>
              </a:rPr>
              <a:t>debe </a:t>
            </a:r>
            <a:r>
              <a:rPr sz="700" spc="10" dirty="0">
                <a:latin typeface="Microsoft Sans Serif"/>
                <a:cs typeface="Microsoft Sans Serif"/>
              </a:rPr>
              <a:t>establecerse </a:t>
            </a:r>
            <a:r>
              <a:rPr sz="700" spc="25" dirty="0">
                <a:latin typeface="Microsoft Sans Serif"/>
                <a:cs typeface="Microsoft Sans Serif"/>
              </a:rPr>
              <a:t>lo suficientemente </a:t>
            </a:r>
            <a:r>
              <a:rPr sz="700" spc="30" dirty="0">
                <a:latin typeface="Microsoft Sans Serif"/>
                <a:cs typeface="Microsoft Sans Serif"/>
              </a:rPr>
              <a:t>largo </a:t>
            </a:r>
            <a:r>
              <a:rPr sz="700" spc="25" dirty="0">
                <a:latin typeface="Microsoft Sans Serif"/>
                <a:cs typeface="Microsoft Sans Serif"/>
              </a:rPr>
              <a:t>para </a:t>
            </a:r>
            <a:r>
              <a:rPr sz="700" spc="20" dirty="0">
                <a:latin typeface="Microsoft Sans Serif"/>
                <a:cs typeface="Microsoft Sans Serif"/>
              </a:rPr>
              <a:t>evitar </a:t>
            </a:r>
            <a:r>
              <a:rPr sz="700" spc="-175" dirty="0">
                <a:latin typeface="Microsoft Sans Serif"/>
                <a:cs typeface="Microsoft Sans Serif"/>
              </a:rPr>
              <a:t> </a:t>
            </a:r>
            <a:r>
              <a:rPr sz="700" spc="10" dirty="0">
                <a:latin typeface="Microsoft Sans Serif"/>
                <a:cs typeface="Microsoft Sans Serif"/>
              </a:rPr>
              <a:t>la </a:t>
            </a:r>
            <a:r>
              <a:rPr sz="700" spc="25" dirty="0">
                <a:latin typeface="Microsoft Sans Serif"/>
                <a:cs typeface="Microsoft Sans Serif"/>
              </a:rPr>
              <a:t>operación </a:t>
            </a:r>
            <a:r>
              <a:rPr sz="700" spc="20" dirty="0">
                <a:latin typeface="Microsoft Sans Serif"/>
                <a:cs typeface="Microsoft Sans Serif"/>
              </a:rPr>
              <a:t>de </a:t>
            </a:r>
            <a:r>
              <a:rPr sz="700" spc="10" dirty="0">
                <a:latin typeface="Microsoft Sans Serif"/>
                <a:cs typeface="Microsoft Sans Serif"/>
              </a:rPr>
              <a:t>estos </a:t>
            </a:r>
            <a:r>
              <a:rPr sz="700" spc="15" dirty="0">
                <a:latin typeface="Microsoft Sans Serif"/>
                <a:cs typeface="Microsoft Sans Serif"/>
              </a:rPr>
              <a:t>eventos. </a:t>
            </a:r>
            <a:r>
              <a:rPr sz="700" spc="20" dirty="0">
                <a:latin typeface="Microsoft Sans Serif"/>
                <a:cs typeface="Microsoft Sans Serif"/>
              </a:rPr>
              <a:t>Dado </a:t>
            </a:r>
            <a:r>
              <a:rPr sz="700" spc="10" dirty="0">
                <a:latin typeface="Microsoft Sans Serif"/>
                <a:cs typeface="Microsoft Sans Serif"/>
              </a:rPr>
              <a:t>el </a:t>
            </a:r>
            <a:r>
              <a:rPr sz="700" spc="15" dirty="0">
                <a:latin typeface="Microsoft Sans Serif"/>
                <a:cs typeface="Microsoft Sans Serif"/>
              </a:rPr>
              <a:t>ajuste </a:t>
            </a:r>
            <a:r>
              <a:rPr sz="700" spc="30" dirty="0">
                <a:latin typeface="Microsoft Sans Serif"/>
                <a:cs typeface="Microsoft Sans Serif"/>
              </a:rPr>
              <a:t>extremadamente </a:t>
            </a:r>
            <a:r>
              <a:rPr sz="700" spc="10" dirty="0">
                <a:latin typeface="Microsoft Sans Serif"/>
                <a:cs typeface="Microsoft Sans Serif"/>
              </a:rPr>
              <a:t>sensible </a:t>
            </a:r>
            <a:r>
              <a:rPr sz="700" spc="15" dirty="0">
                <a:latin typeface="Microsoft Sans Serif"/>
                <a:cs typeface="Microsoft Sans Serif"/>
              </a:rPr>
              <a:t> </a:t>
            </a:r>
            <a:r>
              <a:rPr sz="700" spc="30" dirty="0">
                <a:latin typeface="Microsoft Sans Serif"/>
                <a:cs typeface="Microsoft Sans Serif"/>
              </a:rPr>
              <a:t>requerido</a:t>
            </a:r>
            <a:r>
              <a:rPr sz="700" dirty="0">
                <a:latin typeface="Microsoft Sans Serif"/>
                <a:cs typeface="Microsoft Sans Serif"/>
              </a:rPr>
              <a:t> </a:t>
            </a:r>
            <a:r>
              <a:rPr sz="700" spc="25" dirty="0">
                <a:latin typeface="Microsoft Sans Serif"/>
                <a:cs typeface="Microsoft Sans Serif"/>
              </a:rPr>
              <a:t>para</a:t>
            </a:r>
            <a:r>
              <a:rPr sz="700" dirty="0">
                <a:latin typeface="Microsoft Sans Serif"/>
                <a:cs typeface="Microsoft Sans Serif"/>
              </a:rPr>
              <a:t> </a:t>
            </a:r>
            <a:r>
              <a:rPr sz="700" spc="30" dirty="0">
                <a:latin typeface="Microsoft Sans Serif"/>
                <a:cs typeface="Microsoft Sans Serif"/>
              </a:rPr>
              <a:t>una</a:t>
            </a:r>
            <a:r>
              <a:rPr sz="700" dirty="0">
                <a:latin typeface="Microsoft Sans Serif"/>
                <a:cs typeface="Microsoft Sans Serif"/>
              </a:rPr>
              <a:t> </a:t>
            </a:r>
            <a:r>
              <a:rPr sz="700" spc="35" dirty="0">
                <a:latin typeface="Microsoft Sans Serif"/>
                <a:cs typeface="Microsoft Sans Serif"/>
              </a:rPr>
              <a:t>turbina</a:t>
            </a:r>
            <a:r>
              <a:rPr sz="700" dirty="0">
                <a:latin typeface="Microsoft Sans Serif"/>
                <a:cs typeface="Microsoft Sans Serif"/>
              </a:rPr>
              <a:t> </a:t>
            </a:r>
            <a:r>
              <a:rPr sz="700" spc="20" dirty="0">
                <a:latin typeface="Microsoft Sans Serif"/>
                <a:cs typeface="Microsoft Sans Serif"/>
              </a:rPr>
              <a:t>de</a:t>
            </a:r>
            <a:r>
              <a:rPr sz="700" dirty="0">
                <a:latin typeface="Microsoft Sans Serif"/>
                <a:cs typeface="Microsoft Sans Serif"/>
              </a:rPr>
              <a:t> </a:t>
            </a:r>
            <a:r>
              <a:rPr sz="700" spc="20" dirty="0">
                <a:latin typeface="Microsoft Sans Serif"/>
                <a:cs typeface="Microsoft Sans Serif"/>
              </a:rPr>
              <a:t>vapor,</a:t>
            </a:r>
            <a:r>
              <a:rPr sz="700" dirty="0">
                <a:latin typeface="Microsoft Sans Serif"/>
                <a:cs typeface="Microsoft Sans Serif"/>
              </a:rPr>
              <a:t> </a:t>
            </a:r>
            <a:r>
              <a:rPr sz="700" spc="25" dirty="0">
                <a:latin typeface="Microsoft Sans Serif"/>
                <a:cs typeface="Microsoft Sans Serif"/>
              </a:rPr>
              <a:t>lo</a:t>
            </a:r>
            <a:r>
              <a:rPr sz="700" dirty="0">
                <a:latin typeface="Microsoft Sans Serif"/>
                <a:cs typeface="Microsoft Sans Serif"/>
              </a:rPr>
              <a:t> </a:t>
            </a:r>
            <a:r>
              <a:rPr sz="700" spc="25" dirty="0">
                <a:latin typeface="Microsoft Sans Serif"/>
                <a:cs typeface="Microsoft Sans Serif"/>
              </a:rPr>
              <a:t>típico</a:t>
            </a:r>
            <a:r>
              <a:rPr sz="700" dirty="0">
                <a:latin typeface="Microsoft Sans Serif"/>
                <a:cs typeface="Microsoft Sans Serif"/>
              </a:rPr>
              <a:t> </a:t>
            </a:r>
            <a:r>
              <a:rPr sz="700" spc="-5" dirty="0">
                <a:latin typeface="Microsoft Sans Serif"/>
                <a:cs typeface="Microsoft Sans Serif"/>
              </a:rPr>
              <a:t>es</a:t>
            </a:r>
            <a:r>
              <a:rPr sz="700" spc="5" dirty="0">
                <a:latin typeface="Microsoft Sans Serif"/>
                <a:cs typeface="Microsoft Sans Serif"/>
              </a:rPr>
              <a:t> </a:t>
            </a:r>
            <a:r>
              <a:rPr sz="700" spc="40" dirty="0">
                <a:latin typeface="Microsoft Sans Serif"/>
                <a:cs typeface="Microsoft Sans Serif"/>
              </a:rPr>
              <a:t>un</a:t>
            </a:r>
            <a:r>
              <a:rPr sz="700" dirty="0">
                <a:latin typeface="Microsoft Sans Serif"/>
                <a:cs typeface="Microsoft Sans Serif"/>
              </a:rPr>
              <a:t> </a:t>
            </a:r>
            <a:r>
              <a:rPr sz="700" spc="25" dirty="0">
                <a:latin typeface="Microsoft Sans Serif"/>
                <a:cs typeface="Microsoft Sans Serif"/>
              </a:rPr>
              <a:t>retraso</a:t>
            </a:r>
            <a:r>
              <a:rPr sz="700" dirty="0">
                <a:latin typeface="Microsoft Sans Serif"/>
                <a:cs typeface="Microsoft Sans Serif"/>
              </a:rPr>
              <a:t> </a:t>
            </a:r>
            <a:r>
              <a:rPr sz="700" spc="20" dirty="0">
                <a:latin typeface="Microsoft Sans Serif"/>
                <a:cs typeface="Microsoft Sans Serif"/>
              </a:rPr>
              <a:t>de</a:t>
            </a:r>
            <a:r>
              <a:rPr sz="700" dirty="0">
                <a:latin typeface="Microsoft Sans Serif"/>
                <a:cs typeface="Microsoft Sans Serif"/>
              </a:rPr>
              <a:t> </a:t>
            </a:r>
            <a:r>
              <a:rPr sz="700" spc="10" dirty="0">
                <a:latin typeface="Microsoft Sans Serif"/>
                <a:cs typeface="Microsoft Sans Serif"/>
              </a:rPr>
              <a:t>30</a:t>
            </a:r>
            <a:r>
              <a:rPr sz="700" dirty="0">
                <a:latin typeface="Microsoft Sans Serif"/>
                <a:cs typeface="Microsoft Sans Serif"/>
              </a:rPr>
              <a:t> </a:t>
            </a:r>
            <a:r>
              <a:rPr sz="700" spc="15" dirty="0">
                <a:latin typeface="Microsoft Sans Serif"/>
                <a:cs typeface="Microsoft Sans Serif"/>
              </a:rPr>
              <a:t>segundos. </a:t>
            </a:r>
            <a:r>
              <a:rPr sz="700" spc="-170" dirty="0">
                <a:latin typeface="Microsoft Sans Serif"/>
                <a:cs typeface="Microsoft Sans Serif"/>
              </a:rPr>
              <a:t> </a:t>
            </a:r>
            <a:r>
              <a:rPr sz="700" spc="25" dirty="0">
                <a:latin typeface="Microsoft Sans Serif"/>
                <a:cs typeface="Microsoft Sans Serif"/>
              </a:rPr>
              <a:t>Otros </a:t>
            </a:r>
            <a:r>
              <a:rPr sz="700" spc="35" dirty="0">
                <a:latin typeface="Microsoft Sans Serif"/>
                <a:cs typeface="Microsoft Sans Serif"/>
              </a:rPr>
              <a:t>motores </a:t>
            </a:r>
            <a:r>
              <a:rPr sz="700" spc="25" dirty="0">
                <a:latin typeface="Microsoft Sans Serif"/>
                <a:cs typeface="Microsoft Sans Serif"/>
              </a:rPr>
              <a:t>primarios, </a:t>
            </a:r>
            <a:r>
              <a:rPr sz="700" spc="30" dirty="0">
                <a:latin typeface="Microsoft Sans Serif"/>
                <a:cs typeface="Microsoft Sans Serif"/>
              </a:rPr>
              <a:t>como </a:t>
            </a:r>
            <a:r>
              <a:rPr sz="700" spc="10" dirty="0">
                <a:latin typeface="Microsoft Sans Serif"/>
                <a:cs typeface="Microsoft Sans Serif"/>
              </a:rPr>
              <a:t>los </a:t>
            </a:r>
            <a:r>
              <a:rPr sz="700" spc="35" dirty="0">
                <a:latin typeface="Microsoft Sans Serif"/>
                <a:cs typeface="Microsoft Sans Serif"/>
              </a:rPr>
              <a:t>motores </a:t>
            </a:r>
            <a:r>
              <a:rPr sz="700" spc="20" dirty="0">
                <a:latin typeface="Microsoft Sans Serif"/>
                <a:cs typeface="Microsoft Sans Serif"/>
              </a:rPr>
              <a:t>alternativos, </a:t>
            </a:r>
            <a:r>
              <a:rPr sz="700" spc="30" dirty="0">
                <a:latin typeface="Microsoft Sans Serif"/>
                <a:cs typeface="Microsoft Sans Serif"/>
              </a:rPr>
              <a:t>que </a:t>
            </a:r>
            <a:r>
              <a:rPr sz="700" spc="25" dirty="0">
                <a:latin typeface="Microsoft Sans Serif"/>
                <a:cs typeface="Microsoft Sans Serif"/>
              </a:rPr>
              <a:t>tienen </a:t>
            </a:r>
            <a:r>
              <a:rPr sz="700" spc="30" dirty="0">
                <a:latin typeface="Microsoft Sans Serif"/>
                <a:cs typeface="Microsoft Sans Serif"/>
              </a:rPr>
              <a:t>una </a:t>
            </a:r>
            <a:r>
              <a:rPr sz="700" spc="35" dirty="0">
                <a:latin typeface="Microsoft Sans Serif"/>
                <a:cs typeface="Microsoft Sans Serif"/>
              </a:rPr>
              <a:t> </a:t>
            </a:r>
            <a:r>
              <a:rPr sz="700" spc="25" dirty="0">
                <a:latin typeface="Microsoft Sans Serif"/>
                <a:cs typeface="Microsoft Sans Serif"/>
              </a:rPr>
              <a:t>configuración </a:t>
            </a:r>
            <a:r>
              <a:rPr sz="700" spc="20" dirty="0">
                <a:latin typeface="Microsoft Sans Serif"/>
                <a:cs typeface="Microsoft Sans Serif"/>
              </a:rPr>
              <a:t>de potencia de </a:t>
            </a:r>
            <a:r>
              <a:rPr sz="700" spc="50" dirty="0">
                <a:latin typeface="Microsoft Sans Serif"/>
                <a:cs typeface="Microsoft Sans Serif"/>
              </a:rPr>
              <a:t>motor </a:t>
            </a:r>
            <a:r>
              <a:rPr sz="700" spc="20" dirty="0">
                <a:latin typeface="Microsoft Sans Serif"/>
                <a:cs typeface="Microsoft Sans Serif"/>
              </a:rPr>
              <a:t>más alta </a:t>
            </a:r>
            <a:r>
              <a:rPr sz="700" spc="5" dirty="0">
                <a:latin typeface="Microsoft Sans Serif"/>
                <a:cs typeface="Microsoft Sans Serif"/>
              </a:rPr>
              <a:t>y </a:t>
            </a:r>
            <a:r>
              <a:rPr sz="700" spc="40" dirty="0">
                <a:latin typeface="Microsoft Sans Serif"/>
                <a:cs typeface="Microsoft Sans Serif"/>
              </a:rPr>
              <a:t>un </a:t>
            </a:r>
            <a:r>
              <a:rPr sz="700" spc="20" dirty="0">
                <a:latin typeface="Microsoft Sans Serif"/>
                <a:cs typeface="Microsoft Sans Serif"/>
              </a:rPr>
              <a:t>riesgo de incendio </a:t>
            </a:r>
            <a:r>
              <a:rPr sz="700" spc="30" dirty="0">
                <a:latin typeface="Microsoft Sans Serif"/>
                <a:cs typeface="Microsoft Sans Serif"/>
              </a:rPr>
              <a:t>o </a:t>
            </a:r>
            <a:r>
              <a:rPr sz="700" spc="35" dirty="0">
                <a:latin typeface="Microsoft Sans Serif"/>
                <a:cs typeface="Microsoft Sans Serif"/>
              </a:rPr>
              <a:t> </a:t>
            </a:r>
            <a:r>
              <a:rPr sz="700" spc="20" dirty="0">
                <a:latin typeface="Microsoft Sans Serif"/>
                <a:cs typeface="Microsoft Sans Serif"/>
              </a:rPr>
              <a:t>explosión </a:t>
            </a:r>
            <a:r>
              <a:rPr sz="700" dirty="0">
                <a:latin typeface="Microsoft Sans Serif"/>
                <a:cs typeface="Microsoft Sans Serif"/>
              </a:rPr>
              <a:t>si </a:t>
            </a:r>
            <a:r>
              <a:rPr sz="700" spc="-5" dirty="0">
                <a:latin typeface="Microsoft Sans Serif"/>
                <a:cs typeface="Microsoft Sans Serif"/>
              </a:rPr>
              <a:t>se </a:t>
            </a:r>
            <a:r>
              <a:rPr sz="700" dirty="0">
                <a:latin typeface="Microsoft Sans Serif"/>
                <a:cs typeface="Microsoft Sans Serif"/>
              </a:rPr>
              <a:t>les </a:t>
            </a:r>
            <a:r>
              <a:rPr sz="700" spc="35" dirty="0">
                <a:latin typeface="Microsoft Sans Serif"/>
                <a:cs typeface="Microsoft Sans Serif"/>
              </a:rPr>
              <a:t>permite </a:t>
            </a:r>
            <a:r>
              <a:rPr sz="700" spc="30" dirty="0">
                <a:latin typeface="Microsoft Sans Serif"/>
                <a:cs typeface="Microsoft Sans Serif"/>
              </a:rPr>
              <a:t>funcionar </a:t>
            </a:r>
            <a:r>
              <a:rPr sz="700" spc="35" dirty="0">
                <a:latin typeface="Microsoft Sans Serif"/>
                <a:cs typeface="Microsoft Sans Serif"/>
              </a:rPr>
              <a:t>durante </a:t>
            </a:r>
            <a:r>
              <a:rPr sz="700" spc="20" dirty="0">
                <a:latin typeface="Microsoft Sans Serif"/>
                <a:cs typeface="Microsoft Sans Serif"/>
              </a:rPr>
              <a:t>demasiado </a:t>
            </a:r>
            <a:r>
              <a:rPr sz="700" spc="30" dirty="0">
                <a:latin typeface="Microsoft Sans Serif"/>
                <a:cs typeface="Microsoft Sans Serif"/>
              </a:rPr>
              <a:t>tiempo, pueden </a:t>
            </a:r>
            <a:r>
              <a:rPr sz="700" spc="35" dirty="0">
                <a:latin typeface="Microsoft Sans Serif"/>
                <a:cs typeface="Microsoft Sans Serif"/>
              </a:rPr>
              <a:t> </a:t>
            </a:r>
            <a:r>
              <a:rPr sz="700" spc="20" dirty="0">
                <a:latin typeface="Microsoft Sans Serif"/>
                <a:cs typeface="Microsoft Sans Serif"/>
              </a:rPr>
              <a:t>usar </a:t>
            </a:r>
            <a:r>
              <a:rPr sz="700" spc="40" dirty="0">
                <a:latin typeface="Microsoft Sans Serif"/>
                <a:cs typeface="Microsoft Sans Serif"/>
              </a:rPr>
              <a:t>un </a:t>
            </a:r>
            <a:r>
              <a:rPr sz="700" spc="25" dirty="0">
                <a:latin typeface="Microsoft Sans Serif"/>
                <a:cs typeface="Microsoft Sans Serif"/>
              </a:rPr>
              <a:t>retraso </a:t>
            </a:r>
            <a:r>
              <a:rPr sz="700" spc="20" dirty="0">
                <a:latin typeface="Microsoft Sans Serif"/>
                <a:cs typeface="Microsoft Sans Serif"/>
              </a:rPr>
              <a:t>de </a:t>
            </a:r>
            <a:r>
              <a:rPr sz="700" spc="35" dirty="0">
                <a:latin typeface="Microsoft Sans Serif"/>
                <a:cs typeface="Microsoft Sans Serif"/>
              </a:rPr>
              <a:t>tiempo </a:t>
            </a:r>
            <a:r>
              <a:rPr sz="700" spc="30" dirty="0">
                <a:latin typeface="Microsoft Sans Serif"/>
                <a:cs typeface="Microsoft Sans Serif"/>
              </a:rPr>
              <a:t>menor. </a:t>
            </a:r>
            <a:r>
              <a:rPr sz="700" spc="-20" dirty="0">
                <a:latin typeface="Microsoft Sans Serif"/>
                <a:cs typeface="Microsoft Sans Serif"/>
              </a:rPr>
              <a:t>En </a:t>
            </a:r>
            <a:r>
              <a:rPr sz="700" spc="10" dirty="0">
                <a:latin typeface="Microsoft Sans Serif"/>
                <a:cs typeface="Microsoft Sans Serif"/>
              </a:rPr>
              <a:t>tales aplicaciones, el </a:t>
            </a:r>
            <a:r>
              <a:rPr sz="700" spc="20" dirty="0">
                <a:latin typeface="Microsoft Sans Serif"/>
                <a:cs typeface="Microsoft Sans Serif"/>
              </a:rPr>
              <a:t>relé de potencia </a:t>
            </a:r>
            <a:r>
              <a:rPr sz="700" spc="25" dirty="0">
                <a:latin typeface="Microsoft Sans Serif"/>
                <a:cs typeface="Microsoft Sans Serif"/>
              </a:rPr>
              <a:t> </a:t>
            </a:r>
            <a:r>
              <a:rPr sz="700" spc="15" dirty="0">
                <a:latin typeface="Microsoft Sans Serif"/>
                <a:cs typeface="Microsoft Sans Serif"/>
              </a:rPr>
              <a:t>inversa </a:t>
            </a:r>
            <a:r>
              <a:rPr sz="700" spc="25" dirty="0">
                <a:latin typeface="Microsoft Sans Serif"/>
                <a:cs typeface="Microsoft Sans Serif"/>
              </a:rPr>
              <a:t>puede </a:t>
            </a:r>
            <a:r>
              <a:rPr sz="700" spc="30" dirty="0">
                <a:latin typeface="Microsoft Sans Serif"/>
                <a:cs typeface="Microsoft Sans Serif"/>
              </a:rPr>
              <a:t>tener una </a:t>
            </a:r>
            <a:r>
              <a:rPr sz="700" spc="25" dirty="0">
                <a:latin typeface="Microsoft Sans Serif"/>
                <a:cs typeface="Microsoft Sans Serif"/>
              </a:rPr>
              <a:t>configuración </a:t>
            </a:r>
            <a:r>
              <a:rPr sz="700" spc="20" dirty="0">
                <a:latin typeface="Microsoft Sans Serif"/>
                <a:cs typeface="Microsoft Sans Serif"/>
              </a:rPr>
              <a:t>de </a:t>
            </a:r>
            <a:r>
              <a:rPr sz="700" spc="15" dirty="0">
                <a:latin typeface="Microsoft Sans Serif"/>
                <a:cs typeface="Microsoft Sans Serif"/>
              </a:rPr>
              <a:t>activación </a:t>
            </a:r>
            <a:r>
              <a:rPr sz="700" spc="20" dirty="0">
                <a:latin typeface="Microsoft Sans Serif"/>
                <a:cs typeface="Microsoft Sans Serif"/>
              </a:rPr>
              <a:t>típica del </a:t>
            </a:r>
            <a:r>
              <a:rPr sz="700" spc="-10" dirty="0">
                <a:latin typeface="Microsoft Sans Serif"/>
                <a:cs typeface="Microsoft Sans Serif"/>
              </a:rPr>
              <a:t>10% </a:t>
            </a:r>
            <a:r>
              <a:rPr sz="700" spc="20" dirty="0">
                <a:latin typeface="Microsoft Sans Serif"/>
                <a:cs typeface="Microsoft Sans Serif"/>
              </a:rPr>
              <a:t>con </a:t>
            </a:r>
            <a:r>
              <a:rPr sz="700" spc="40" dirty="0">
                <a:latin typeface="Microsoft Sans Serif"/>
                <a:cs typeface="Microsoft Sans Serif"/>
              </a:rPr>
              <a:t>un </a:t>
            </a:r>
            <a:r>
              <a:rPr sz="700" spc="45" dirty="0">
                <a:latin typeface="Microsoft Sans Serif"/>
                <a:cs typeface="Microsoft Sans Serif"/>
              </a:rPr>
              <a:t> </a:t>
            </a:r>
            <a:r>
              <a:rPr sz="700" spc="25" dirty="0">
                <a:latin typeface="Microsoft Sans Serif"/>
                <a:cs typeface="Microsoft Sans Serif"/>
              </a:rPr>
              <a:t>retraso</a:t>
            </a:r>
            <a:r>
              <a:rPr sz="700" spc="-10" dirty="0">
                <a:latin typeface="Microsoft Sans Serif"/>
                <a:cs typeface="Microsoft Sans Serif"/>
              </a:rPr>
              <a:t> </a:t>
            </a:r>
            <a:r>
              <a:rPr sz="700" spc="20" dirty="0">
                <a:latin typeface="Microsoft Sans Serif"/>
                <a:cs typeface="Microsoft Sans Serif"/>
              </a:rPr>
              <a:t>de</a:t>
            </a:r>
            <a:r>
              <a:rPr sz="700" spc="-5" dirty="0">
                <a:latin typeface="Microsoft Sans Serif"/>
                <a:cs typeface="Microsoft Sans Serif"/>
              </a:rPr>
              <a:t> </a:t>
            </a:r>
            <a:r>
              <a:rPr sz="700" spc="10" dirty="0">
                <a:latin typeface="Microsoft Sans Serif"/>
                <a:cs typeface="Microsoft Sans Serif"/>
              </a:rPr>
              <a:t>6</a:t>
            </a:r>
            <a:r>
              <a:rPr sz="700" spc="-5" dirty="0">
                <a:latin typeface="Microsoft Sans Serif"/>
                <a:cs typeface="Microsoft Sans Serif"/>
              </a:rPr>
              <a:t> </a:t>
            </a:r>
            <a:r>
              <a:rPr sz="700" dirty="0">
                <a:latin typeface="Microsoft Sans Serif"/>
                <a:cs typeface="Microsoft Sans Serif"/>
              </a:rPr>
              <a:t>a</a:t>
            </a:r>
            <a:r>
              <a:rPr sz="700" spc="-5" dirty="0">
                <a:latin typeface="Microsoft Sans Serif"/>
                <a:cs typeface="Microsoft Sans Serif"/>
              </a:rPr>
              <a:t> </a:t>
            </a:r>
            <a:r>
              <a:rPr sz="700" spc="10" dirty="0">
                <a:latin typeface="Microsoft Sans Serif"/>
                <a:cs typeface="Microsoft Sans Serif"/>
              </a:rPr>
              <a:t>10</a:t>
            </a:r>
            <a:r>
              <a:rPr sz="700" spc="-5" dirty="0">
                <a:latin typeface="Microsoft Sans Serif"/>
                <a:cs typeface="Microsoft Sans Serif"/>
              </a:rPr>
              <a:t> </a:t>
            </a:r>
            <a:r>
              <a:rPr sz="700" spc="15" dirty="0">
                <a:latin typeface="Microsoft Sans Serif"/>
                <a:cs typeface="Microsoft Sans Serif"/>
              </a:rPr>
              <a:t>segundos.</a:t>
            </a:r>
            <a:endParaRPr sz="700">
              <a:latin typeface="Microsoft Sans Serif"/>
              <a:cs typeface="Microsoft Sans Serif"/>
            </a:endParaRPr>
          </a:p>
          <a:p>
            <a:pPr>
              <a:lnSpc>
                <a:spcPct val="100000"/>
              </a:lnSpc>
              <a:spcBef>
                <a:spcPts val="5"/>
              </a:spcBef>
            </a:pPr>
            <a:endParaRPr sz="800">
              <a:latin typeface="Microsoft Sans Serif"/>
              <a:cs typeface="Microsoft Sans Serif"/>
            </a:endParaRPr>
          </a:p>
          <a:p>
            <a:pPr marL="12700">
              <a:lnSpc>
                <a:spcPct val="100000"/>
              </a:lnSpc>
            </a:pPr>
            <a:r>
              <a:rPr sz="750" spc="-40" dirty="0">
                <a:latin typeface="Microsoft Sans Serif"/>
                <a:cs typeface="Microsoft Sans Serif"/>
              </a:rPr>
              <a:t>C.</a:t>
            </a:r>
            <a:r>
              <a:rPr sz="750" spc="-5" dirty="0">
                <a:latin typeface="Microsoft Sans Serif"/>
                <a:cs typeface="Microsoft Sans Serif"/>
              </a:rPr>
              <a:t> </a:t>
            </a:r>
            <a:r>
              <a:rPr sz="750" spc="15" dirty="0">
                <a:latin typeface="Microsoft Sans Serif"/>
                <a:cs typeface="Microsoft Sans Serif"/>
              </a:rPr>
              <a:t>Conducción</a:t>
            </a:r>
            <a:r>
              <a:rPr sz="750" spc="-5" dirty="0">
                <a:latin typeface="Microsoft Sans Serif"/>
                <a:cs typeface="Microsoft Sans Serif"/>
              </a:rPr>
              <a:t> </a:t>
            </a:r>
            <a:r>
              <a:rPr sz="750" spc="25" dirty="0">
                <a:latin typeface="Microsoft Sans Serif"/>
                <a:cs typeface="Microsoft Sans Serif"/>
              </a:rPr>
              <a:t>intencional</a:t>
            </a:r>
            <a:endParaRPr sz="750">
              <a:latin typeface="Microsoft Sans Serif"/>
              <a:cs typeface="Microsoft Sans Serif"/>
            </a:endParaRPr>
          </a:p>
          <a:p>
            <a:pPr marL="12700" marR="5080" indent="153670">
              <a:lnSpc>
                <a:spcPct val="143000"/>
              </a:lnSpc>
              <a:spcBef>
                <a:spcPts val="240"/>
              </a:spcBef>
            </a:pPr>
            <a:r>
              <a:rPr sz="700" spc="-40" dirty="0">
                <a:latin typeface="Microsoft Sans Serif"/>
                <a:cs typeface="Microsoft Sans Serif"/>
              </a:rPr>
              <a:t>Se </a:t>
            </a:r>
            <a:r>
              <a:rPr sz="700" spc="35" dirty="0">
                <a:latin typeface="Microsoft Sans Serif"/>
                <a:cs typeface="Microsoft Sans Serif"/>
              </a:rPr>
              <a:t>permite </a:t>
            </a:r>
            <a:r>
              <a:rPr sz="700" spc="10" dirty="0">
                <a:latin typeface="Microsoft Sans Serif"/>
                <a:cs typeface="Microsoft Sans Serif"/>
              </a:rPr>
              <a:t>la </a:t>
            </a:r>
            <a:r>
              <a:rPr sz="700" spc="20" dirty="0">
                <a:latin typeface="Microsoft Sans Serif"/>
                <a:cs typeface="Microsoft Sans Serif"/>
              </a:rPr>
              <a:t>conducción de </a:t>
            </a:r>
            <a:r>
              <a:rPr sz="700" spc="25" dirty="0">
                <a:latin typeface="Microsoft Sans Serif"/>
                <a:cs typeface="Microsoft Sans Serif"/>
              </a:rPr>
              <a:t>determinadas máquinas </a:t>
            </a:r>
            <a:r>
              <a:rPr sz="700" spc="35" dirty="0">
                <a:latin typeface="Microsoft Sans Serif"/>
                <a:cs typeface="Microsoft Sans Serif"/>
              </a:rPr>
              <a:t>durante </a:t>
            </a:r>
            <a:r>
              <a:rPr sz="700" spc="10" dirty="0">
                <a:latin typeface="Microsoft Sans Serif"/>
                <a:cs typeface="Microsoft Sans Serif"/>
              </a:rPr>
              <a:t>el </a:t>
            </a:r>
            <a:r>
              <a:rPr sz="700" spc="15" dirty="0">
                <a:latin typeface="Microsoft Sans Serif"/>
                <a:cs typeface="Microsoft Sans Serif"/>
              </a:rPr>
              <a:t> </a:t>
            </a:r>
            <a:r>
              <a:rPr sz="700" spc="30" dirty="0">
                <a:latin typeface="Microsoft Sans Serif"/>
                <a:cs typeface="Microsoft Sans Serif"/>
              </a:rPr>
              <a:t>funcionamiento normal. </a:t>
            </a:r>
            <a:r>
              <a:rPr sz="700" spc="-10" dirty="0">
                <a:latin typeface="Microsoft Sans Serif"/>
                <a:cs typeface="Microsoft Sans Serif"/>
              </a:rPr>
              <a:t>Estas </a:t>
            </a:r>
            <a:r>
              <a:rPr sz="700" spc="15" dirty="0">
                <a:latin typeface="Microsoft Sans Serif"/>
                <a:cs typeface="Microsoft Sans Serif"/>
              </a:rPr>
              <a:t>situaciones </a:t>
            </a:r>
            <a:r>
              <a:rPr sz="700" spc="20" dirty="0">
                <a:latin typeface="Microsoft Sans Serif"/>
                <a:cs typeface="Microsoft Sans Serif"/>
              </a:rPr>
              <a:t>incluyen algunas </a:t>
            </a:r>
            <a:r>
              <a:rPr sz="700" spc="30" dirty="0">
                <a:latin typeface="Microsoft Sans Serif"/>
                <a:cs typeface="Microsoft Sans Serif"/>
              </a:rPr>
              <a:t>turbinas </a:t>
            </a:r>
            <a:r>
              <a:rPr sz="700" spc="20" dirty="0">
                <a:latin typeface="Microsoft Sans Serif"/>
                <a:cs typeface="Microsoft Sans Serif"/>
              </a:rPr>
              <a:t>de </a:t>
            </a:r>
            <a:r>
              <a:rPr sz="700" spc="10" dirty="0">
                <a:latin typeface="Microsoft Sans Serif"/>
                <a:cs typeface="Microsoft Sans Serif"/>
              </a:rPr>
              <a:t>gas </a:t>
            </a:r>
            <a:r>
              <a:rPr sz="700" spc="15" dirty="0">
                <a:latin typeface="Microsoft Sans Serif"/>
                <a:cs typeface="Microsoft Sans Serif"/>
              </a:rPr>
              <a:t> arrancadas</a:t>
            </a:r>
            <a:r>
              <a:rPr sz="700" spc="-5" dirty="0">
                <a:latin typeface="Microsoft Sans Serif"/>
                <a:cs typeface="Microsoft Sans Serif"/>
              </a:rPr>
              <a:t> </a:t>
            </a:r>
            <a:r>
              <a:rPr sz="700" spc="30" dirty="0">
                <a:latin typeface="Microsoft Sans Serif"/>
                <a:cs typeface="Microsoft Sans Serif"/>
              </a:rPr>
              <a:t>como</a:t>
            </a:r>
            <a:r>
              <a:rPr sz="700" dirty="0">
                <a:latin typeface="Microsoft Sans Serif"/>
                <a:cs typeface="Microsoft Sans Serif"/>
              </a:rPr>
              <a:t> </a:t>
            </a:r>
            <a:r>
              <a:rPr sz="700" spc="35" dirty="0">
                <a:latin typeface="Microsoft Sans Serif"/>
                <a:cs typeface="Microsoft Sans Serif"/>
              </a:rPr>
              <a:t>motores</a:t>
            </a:r>
            <a:r>
              <a:rPr sz="700" spc="-5" dirty="0">
                <a:latin typeface="Microsoft Sans Serif"/>
                <a:cs typeface="Microsoft Sans Serif"/>
              </a:rPr>
              <a:t> </a:t>
            </a:r>
            <a:r>
              <a:rPr sz="700" spc="20" dirty="0">
                <a:latin typeface="Microsoft Sans Serif"/>
                <a:cs typeface="Microsoft Sans Serif"/>
              </a:rPr>
              <a:t>síncronos</a:t>
            </a:r>
            <a:r>
              <a:rPr sz="700" dirty="0">
                <a:latin typeface="Microsoft Sans Serif"/>
                <a:cs typeface="Microsoft Sans Serif"/>
              </a:rPr>
              <a:t> </a:t>
            </a:r>
            <a:r>
              <a:rPr sz="700" spc="15" dirty="0">
                <a:latin typeface="Microsoft Sans Serif"/>
                <a:cs typeface="Microsoft Sans Serif"/>
              </a:rPr>
              <a:t>conectados</a:t>
            </a:r>
            <a:r>
              <a:rPr sz="700" spc="-5" dirty="0">
                <a:latin typeface="Microsoft Sans Serif"/>
                <a:cs typeface="Microsoft Sans Serif"/>
              </a:rPr>
              <a:t> </a:t>
            </a:r>
            <a:r>
              <a:rPr sz="700" dirty="0">
                <a:latin typeface="Microsoft Sans Serif"/>
                <a:cs typeface="Microsoft Sans Serif"/>
              </a:rPr>
              <a:t>a </a:t>
            </a:r>
            <a:r>
              <a:rPr sz="700" spc="20" dirty="0">
                <a:latin typeface="Microsoft Sans Serif"/>
                <a:cs typeface="Microsoft Sans Serif"/>
              </a:rPr>
              <a:t>arrancadores</a:t>
            </a:r>
            <a:r>
              <a:rPr sz="700" spc="-5" dirty="0">
                <a:latin typeface="Microsoft Sans Serif"/>
                <a:cs typeface="Microsoft Sans Serif"/>
              </a:rPr>
              <a:t> </a:t>
            </a:r>
            <a:r>
              <a:rPr sz="700" spc="20" dirty="0">
                <a:latin typeface="Microsoft Sans Serif"/>
                <a:cs typeface="Microsoft Sans Serif"/>
              </a:rPr>
              <a:t>de</a:t>
            </a:r>
            <a:r>
              <a:rPr sz="700" dirty="0">
                <a:latin typeface="Microsoft Sans Serif"/>
                <a:cs typeface="Microsoft Sans Serif"/>
              </a:rPr>
              <a:t> </a:t>
            </a:r>
            <a:r>
              <a:rPr sz="700" spc="25" dirty="0">
                <a:latin typeface="Microsoft Sans Serif"/>
                <a:cs typeface="Microsoft Sans Serif"/>
              </a:rPr>
              <a:t>inversor </a:t>
            </a:r>
            <a:r>
              <a:rPr sz="700" spc="-170" dirty="0">
                <a:latin typeface="Microsoft Sans Serif"/>
                <a:cs typeface="Microsoft Sans Serif"/>
              </a:rPr>
              <a:t> </a:t>
            </a:r>
            <a:r>
              <a:rPr sz="700" spc="20" dirty="0">
                <a:latin typeface="Microsoft Sans Serif"/>
                <a:cs typeface="Microsoft Sans Serif"/>
              </a:rPr>
              <a:t>de</a:t>
            </a:r>
            <a:r>
              <a:rPr sz="700" spc="-5" dirty="0">
                <a:latin typeface="Microsoft Sans Serif"/>
                <a:cs typeface="Microsoft Sans Serif"/>
              </a:rPr>
              <a:t> </a:t>
            </a:r>
            <a:r>
              <a:rPr sz="700" spc="15" dirty="0">
                <a:latin typeface="Microsoft Sans Serif"/>
                <a:cs typeface="Microsoft Sans Serif"/>
              </a:rPr>
              <a:t>carga</a:t>
            </a:r>
            <a:r>
              <a:rPr sz="700" dirty="0">
                <a:latin typeface="Microsoft Sans Serif"/>
                <a:cs typeface="Microsoft Sans Serif"/>
              </a:rPr>
              <a:t> </a:t>
            </a:r>
            <a:r>
              <a:rPr sz="700" spc="30" dirty="0">
                <a:latin typeface="Microsoft Sans Serif"/>
                <a:cs typeface="Microsoft Sans Serif"/>
              </a:rPr>
              <a:t>conmutada</a:t>
            </a:r>
            <a:r>
              <a:rPr sz="700" dirty="0">
                <a:latin typeface="Microsoft Sans Serif"/>
                <a:cs typeface="Microsoft Sans Serif"/>
              </a:rPr>
              <a:t> </a:t>
            </a:r>
            <a:r>
              <a:rPr sz="700" spc="-20" dirty="0">
                <a:latin typeface="Microsoft Sans Serif"/>
                <a:cs typeface="Microsoft Sans Serif"/>
              </a:rPr>
              <a:t>(LCI)</a:t>
            </a:r>
            <a:r>
              <a:rPr sz="700" dirty="0">
                <a:latin typeface="Microsoft Sans Serif"/>
                <a:cs typeface="Microsoft Sans Serif"/>
              </a:rPr>
              <a:t> </a:t>
            </a:r>
            <a:r>
              <a:rPr sz="700" spc="5" dirty="0">
                <a:latin typeface="Microsoft Sans Serif"/>
                <a:cs typeface="Microsoft Sans Serif"/>
              </a:rPr>
              <a:t>y</a:t>
            </a:r>
            <a:r>
              <a:rPr sz="700" dirty="0">
                <a:latin typeface="Microsoft Sans Serif"/>
                <a:cs typeface="Microsoft Sans Serif"/>
              </a:rPr>
              <a:t> </a:t>
            </a:r>
            <a:r>
              <a:rPr sz="700" spc="20" dirty="0">
                <a:latin typeface="Microsoft Sans Serif"/>
                <a:cs typeface="Microsoft Sans Serif"/>
              </a:rPr>
              <a:t>en</a:t>
            </a:r>
            <a:r>
              <a:rPr sz="700" dirty="0">
                <a:latin typeface="Microsoft Sans Serif"/>
                <a:cs typeface="Microsoft Sans Serif"/>
              </a:rPr>
              <a:t> </a:t>
            </a:r>
            <a:r>
              <a:rPr sz="700" spc="10" dirty="0">
                <a:latin typeface="Microsoft Sans Serif"/>
                <a:cs typeface="Microsoft Sans Serif"/>
              </a:rPr>
              <a:t>aplicaciones</a:t>
            </a:r>
            <a:r>
              <a:rPr sz="700" dirty="0">
                <a:latin typeface="Microsoft Sans Serif"/>
                <a:cs typeface="Microsoft Sans Serif"/>
              </a:rPr>
              <a:t> </a:t>
            </a:r>
            <a:r>
              <a:rPr sz="700" spc="20" dirty="0">
                <a:latin typeface="Microsoft Sans Serif"/>
                <a:cs typeface="Microsoft Sans Serif"/>
              </a:rPr>
              <a:t>de</a:t>
            </a:r>
            <a:r>
              <a:rPr sz="700" dirty="0">
                <a:latin typeface="Microsoft Sans Serif"/>
                <a:cs typeface="Microsoft Sans Serif"/>
              </a:rPr>
              <a:t> </a:t>
            </a:r>
            <a:r>
              <a:rPr sz="700" spc="25" dirty="0">
                <a:latin typeface="Microsoft Sans Serif"/>
                <a:cs typeface="Microsoft Sans Serif"/>
              </a:rPr>
              <a:t>almacenamiento</a:t>
            </a:r>
            <a:r>
              <a:rPr sz="700" dirty="0">
                <a:latin typeface="Microsoft Sans Serif"/>
                <a:cs typeface="Microsoft Sans Serif"/>
              </a:rPr>
              <a:t> </a:t>
            </a:r>
            <a:r>
              <a:rPr sz="700" spc="40" dirty="0">
                <a:latin typeface="Microsoft Sans Serif"/>
                <a:cs typeface="Microsoft Sans Serif"/>
              </a:rPr>
              <a:t>por</a:t>
            </a:r>
            <a:r>
              <a:rPr sz="700" dirty="0">
                <a:latin typeface="Microsoft Sans Serif"/>
                <a:cs typeface="Microsoft Sans Serif"/>
              </a:rPr>
              <a:t> </a:t>
            </a:r>
            <a:r>
              <a:rPr sz="700" spc="35" dirty="0">
                <a:latin typeface="Microsoft Sans Serif"/>
                <a:cs typeface="Microsoft Sans Serif"/>
              </a:rPr>
              <a:t>bombeo </a:t>
            </a:r>
            <a:r>
              <a:rPr sz="700" spc="-175" dirty="0">
                <a:latin typeface="Microsoft Sans Serif"/>
                <a:cs typeface="Microsoft Sans Serif"/>
              </a:rPr>
              <a:t> </a:t>
            </a:r>
            <a:r>
              <a:rPr sz="700" spc="30" dirty="0">
                <a:latin typeface="Microsoft Sans Serif"/>
                <a:cs typeface="Microsoft Sans Serif"/>
              </a:rPr>
              <a:t>donde</a:t>
            </a:r>
            <a:r>
              <a:rPr sz="700" spc="-5" dirty="0">
                <a:latin typeface="Microsoft Sans Serif"/>
                <a:cs typeface="Microsoft Sans Serif"/>
              </a:rPr>
              <a:t> </a:t>
            </a:r>
            <a:r>
              <a:rPr sz="700" spc="10" dirty="0">
                <a:latin typeface="Microsoft Sans Serif"/>
                <a:cs typeface="Microsoft Sans Serif"/>
              </a:rPr>
              <a:t>la</a:t>
            </a:r>
            <a:r>
              <a:rPr sz="700" dirty="0">
                <a:latin typeface="Microsoft Sans Serif"/>
                <a:cs typeface="Microsoft Sans Serif"/>
              </a:rPr>
              <a:t> </a:t>
            </a:r>
            <a:r>
              <a:rPr sz="700" spc="30" dirty="0">
                <a:latin typeface="Microsoft Sans Serif"/>
                <a:cs typeface="Microsoft Sans Serif"/>
              </a:rPr>
              <a:t>máquina</a:t>
            </a:r>
            <a:r>
              <a:rPr sz="700" spc="-5" dirty="0">
                <a:latin typeface="Microsoft Sans Serif"/>
                <a:cs typeface="Microsoft Sans Serif"/>
              </a:rPr>
              <a:t> </a:t>
            </a:r>
            <a:r>
              <a:rPr sz="700" spc="25" dirty="0">
                <a:latin typeface="Microsoft Sans Serif"/>
                <a:cs typeface="Microsoft Sans Serif"/>
              </a:rPr>
              <a:t>funciona</a:t>
            </a:r>
            <a:r>
              <a:rPr sz="700" dirty="0">
                <a:latin typeface="Microsoft Sans Serif"/>
                <a:cs typeface="Microsoft Sans Serif"/>
              </a:rPr>
              <a:t> </a:t>
            </a:r>
            <a:r>
              <a:rPr sz="700" spc="25" dirty="0">
                <a:latin typeface="Microsoft Sans Serif"/>
                <a:cs typeface="Microsoft Sans Serif"/>
              </a:rPr>
              <a:t>alternativamente</a:t>
            </a:r>
            <a:r>
              <a:rPr sz="700" dirty="0">
                <a:latin typeface="Microsoft Sans Serif"/>
                <a:cs typeface="Microsoft Sans Serif"/>
              </a:rPr>
              <a:t> </a:t>
            </a:r>
            <a:r>
              <a:rPr sz="700" spc="30" dirty="0">
                <a:latin typeface="Microsoft Sans Serif"/>
                <a:cs typeface="Microsoft Sans Serif"/>
              </a:rPr>
              <a:t>como</a:t>
            </a:r>
            <a:r>
              <a:rPr sz="700" spc="-5" dirty="0">
                <a:latin typeface="Microsoft Sans Serif"/>
                <a:cs typeface="Microsoft Sans Serif"/>
              </a:rPr>
              <a:t> </a:t>
            </a:r>
            <a:r>
              <a:rPr sz="700" spc="30" dirty="0">
                <a:latin typeface="Microsoft Sans Serif"/>
                <a:cs typeface="Microsoft Sans Serif"/>
              </a:rPr>
              <a:t>generador</a:t>
            </a:r>
            <a:r>
              <a:rPr sz="700" dirty="0">
                <a:latin typeface="Microsoft Sans Serif"/>
                <a:cs typeface="Microsoft Sans Serif"/>
              </a:rPr>
              <a:t> </a:t>
            </a:r>
            <a:r>
              <a:rPr sz="700" spc="30" dirty="0">
                <a:latin typeface="Microsoft Sans Serif"/>
                <a:cs typeface="Microsoft Sans Serif"/>
              </a:rPr>
              <a:t>o</a:t>
            </a:r>
            <a:r>
              <a:rPr sz="700" dirty="0">
                <a:latin typeface="Microsoft Sans Serif"/>
                <a:cs typeface="Microsoft Sans Serif"/>
              </a:rPr>
              <a:t> </a:t>
            </a:r>
            <a:r>
              <a:rPr sz="700" spc="40" dirty="0">
                <a:latin typeface="Microsoft Sans Serif"/>
                <a:cs typeface="Microsoft Sans Serif"/>
              </a:rPr>
              <a:t>motor.</a:t>
            </a:r>
            <a:endParaRPr sz="700">
              <a:latin typeface="Microsoft Sans Serif"/>
              <a:cs typeface="Microsoft Sans Serif"/>
            </a:endParaRPr>
          </a:p>
          <a:p>
            <a:pPr marL="12700" marR="78105">
              <a:lnSpc>
                <a:spcPct val="143000"/>
              </a:lnSpc>
            </a:pPr>
            <a:r>
              <a:rPr sz="700" spc="15" dirty="0">
                <a:latin typeface="Microsoft Sans Serif"/>
                <a:cs typeface="Microsoft Sans Serif"/>
              </a:rPr>
              <a:t>Cuando </a:t>
            </a:r>
            <a:r>
              <a:rPr sz="700" spc="25" dirty="0">
                <a:latin typeface="Microsoft Sans Serif"/>
                <a:cs typeface="Microsoft Sans Serif"/>
              </a:rPr>
              <a:t>funcionan </a:t>
            </a:r>
            <a:r>
              <a:rPr sz="700" spc="30" dirty="0">
                <a:latin typeface="Microsoft Sans Serif"/>
                <a:cs typeface="Microsoft Sans Serif"/>
              </a:rPr>
              <a:t>como </a:t>
            </a:r>
            <a:r>
              <a:rPr sz="700" spc="20" dirty="0">
                <a:latin typeface="Microsoft Sans Serif"/>
                <a:cs typeface="Microsoft Sans Serif"/>
              </a:rPr>
              <a:t>condensadores </a:t>
            </a:r>
            <a:r>
              <a:rPr sz="700" spc="15" dirty="0">
                <a:latin typeface="Microsoft Sans Serif"/>
                <a:cs typeface="Microsoft Sans Serif"/>
              </a:rPr>
              <a:t>síncronos, </a:t>
            </a:r>
            <a:r>
              <a:rPr sz="700" dirty="0">
                <a:latin typeface="Microsoft Sans Serif"/>
                <a:cs typeface="Microsoft Sans Serif"/>
              </a:rPr>
              <a:t>las </a:t>
            </a:r>
            <a:r>
              <a:rPr sz="700" spc="20" dirty="0">
                <a:latin typeface="Microsoft Sans Serif"/>
                <a:cs typeface="Microsoft Sans Serif"/>
              </a:rPr>
              <a:t>unidades </a:t>
            </a:r>
            <a:r>
              <a:rPr sz="700" spc="25" dirty="0">
                <a:latin typeface="Microsoft Sans Serif"/>
                <a:cs typeface="Microsoft Sans Serif"/>
              </a:rPr>
              <a:t> </a:t>
            </a:r>
            <a:r>
              <a:rPr sz="700" spc="20" dirty="0">
                <a:latin typeface="Microsoft Sans Serif"/>
                <a:cs typeface="Microsoft Sans Serif"/>
              </a:rPr>
              <a:t>hidroeléctricas </a:t>
            </a:r>
            <a:r>
              <a:rPr sz="700" spc="25" dirty="0">
                <a:latin typeface="Microsoft Sans Serif"/>
                <a:cs typeface="Microsoft Sans Serif"/>
              </a:rPr>
              <a:t>funcionarán </a:t>
            </a:r>
            <a:r>
              <a:rPr sz="700" spc="30" dirty="0">
                <a:latin typeface="Microsoft Sans Serif"/>
                <a:cs typeface="Microsoft Sans Serif"/>
              </a:rPr>
              <a:t>como </a:t>
            </a:r>
            <a:r>
              <a:rPr sz="700" spc="40" dirty="0">
                <a:latin typeface="Microsoft Sans Serif"/>
                <a:cs typeface="Microsoft Sans Serif"/>
              </a:rPr>
              <a:t>motor. </a:t>
            </a:r>
            <a:r>
              <a:rPr sz="700" spc="-10" dirty="0">
                <a:latin typeface="Microsoft Sans Serif"/>
                <a:cs typeface="Microsoft Sans Serif"/>
              </a:rPr>
              <a:t>La </a:t>
            </a:r>
            <a:r>
              <a:rPr sz="700" spc="15" dirty="0">
                <a:latin typeface="Microsoft Sans Serif"/>
                <a:cs typeface="Microsoft Sans Serif"/>
              </a:rPr>
              <a:t>aplicación </a:t>
            </a:r>
            <a:r>
              <a:rPr sz="700" spc="20" dirty="0">
                <a:latin typeface="Microsoft Sans Serif"/>
                <a:cs typeface="Microsoft Sans Serif"/>
              </a:rPr>
              <a:t>del </a:t>
            </a:r>
            <a:r>
              <a:rPr sz="700" spc="30" dirty="0">
                <a:latin typeface="Microsoft Sans Serif"/>
                <a:cs typeface="Microsoft Sans Serif"/>
              </a:rPr>
              <a:t>elemento </a:t>
            </a:r>
            <a:r>
              <a:rPr sz="700" spc="20" dirty="0">
                <a:latin typeface="Microsoft Sans Serif"/>
                <a:cs typeface="Microsoft Sans Serif"/>
              </a:rPr>
              <a:t>de </a:t>
            </a:r>
            <a:r>
              <a:rPr sz="700" spc="25" dirty="0">
                <a:latin typeface="Microsoft Sans Serif"/>
                <a:cs typeface="Microsoft Sans Serif"/>
              </a:rPr>
              <a:t> </a:t>
            </a:r>
            <a:r>
              <a:rPr sz="700" spc="20" dirty="0">
                <a:latin typeface="Microsoft Sans Serif"/>
                <a:cs typeface="Microsoft Sans Serif"/>
              </a:rPr>
              <a:t>potencia</a:t>
            </a:r>
            <a:r>
              <a:rPr sz="700" spc="-5" dirty="0">
                <a:latin typeface="Microsoft Sans Serif"/>
                <a:cs typeface="Microsoft Sans Serif"/>
              </a:rPr>
              <a:t> </a:t>
            </a:r>
            <a:r>
              <a:rPr sz="700" spc="15" dirty="0">
                <a:latin typeface="Microsoft Sans Serif"/>
                <a:cs typeface="Microsoft Sans Serif"/>
              </a:rPr>
              <a:t>inversa</a:t>
            </a:r>
            <a:r>
              <a:rPr sz="700" dirty="0">
                <a:latin typeface="Microsoft Sans Serif"/>
                <a:cs typeface="Microsoft Sans Serif"/>
              </a:rPr>
              <a:t> </a:t>
            </a:r>
            <a:r>
              <a:rPr sz="700" spc="20" dirty="0">
                <a:latin typeface="Microsoft Sans Serif"/>
                <a:cs typeface="Microsoft Sans Serif"/>
              </a:rPr>
              <a:t>debe</a:t>
            </a:r>
            <a:r>
              <a:rPr sz="700" spc="-5" dirty="0">
                <a:latin typeface="Microsoft Sans Serif"/>
                <a:cs typeface="Microsoft Sans Serif"/>
              </a:rPr>
              <a:t> </a:t>
            </a:r>
            <a:r>
              <a:rPr sz="700" spc="25" dirty="0">
                <a:latin typeface="Microsoft Sans Serif"/>
                <a:cs typeface="Microsoft Sans Serif"/>
              </a:rPr>
              <a:t>inhibirse</a:t>
            </a:r>
            <a:r>
              <a:rPr sz="700" dirty="0">
                <a:latin typeface="Microsoft Sans Serif"/>
                <a:cs typeface="Microsoft Sans Serif"/>
              </a:rPr>
              <a:t> </a:t>
            </a:r>
            <a:r>
              <a:rPr sz="700" spc="35" dirty="0">
                <a:latin typeface="Microsoft Sans Serif"/>
                <a:cs typeface="Microsoft Sans Serif"/>
              </a:rPr>
              <a:t>durante</a:t>
            </a:r>
            <a:r>
              <a:rPr sz="700" dirty="0">
                <a:latin typeface="Microsoft Sans Serif"/>
                <a:cs typeface="Microsoft Sans Serif"/>
              </a:rPr>
              <a:t> </a:t>
            </a:r>
            <a:r>
              <a:rPr sz="700" spc="10" dirty="0">
                <a:latin typeface="Microsoft Sans Serif"/>
                <a:cs typeface="Microsoft Sans Serif"/>
              </a:rPr>
              <a:t>la</a:t>
            </a:r>
            <a:r>
              <a:rPr sz="700" spc="-5" dirty="0">
                <a:latin typeface="Microsoft Sans Serif"/>
                <a:cs typeface="Microsoft Sans Serif"/>
              </a:rPr>
              <a:t> </a:t>
            </a:r>
            <a:r>
              <a:rPr sz="700" spc="25" dirty="0">
                <a:latin typeface="Microsoft Sans Serif"/>
                <a:cs typeface="Microsoft Sans Serif"/>
              </a:rPr>
              <a:t>operación</a:t>
            </a:r>
            <a:r>
              <a:rPr sz="700" dirty="0">
                <a:latin typeface="Microsoft Sans Serif"/>
                <a:cs typeface="Microsoft Sans Serif"/>
              </a:rPr>
              <a:t> </a:t>
            </a:r>
            <a:r>
              <a:rPr sz="700" spc="20" dirty="0">
                <a:latin typeface="Microsoft Sans Serif"/>
                <a:cs typeface="Microsoft Sans Serif"/>
              </a:rPr>
              <a:t>de</a:t>
            </a:r>
            <a:r>
              <a:rPr sz="700" spc="-5" dirty="0">
                <a:latin typeface="Microsoft Sans Serif"/>
                <a:cs typeface="Microsoft Sans Serif"/>
              </a:rPr>
              <a:t> </a:t>
            </a:r>
            <a:r>
              <a:rPr sz="700" spc="50" dirty="0">
                <a:latin typeface="Microsoft Sans Serif"/>
                <a:cs typeface="Microsoft Sans Serif"/>
              </a:rPr>
              <a:t>motor</a:t>
            </a:r>
            <a:r>
              <a:rPr sz="700" dirty="0">
                <a:latin typeface="Microsoft Sans Serif"/>
                <a:cs typeface="Microsoft Sans Serif"/>
              </a:rPr>
              <a:t> </a:t>
            </a:r>
            <a:r>
              <a:rPr sz="700" spc="20" dirty="0">
                <a:latin typeface="Microsoft Sans Serif"/>
                <a:cs typeface="Microsoft Sans Serif"/>
              </a:rPr>
              <a:t>intencional. </a:t>
            </a:r>
            <a:r>
              <a:rPr sz="700" spc="-170" dirty="0">
                <a:latin typeface="Microsoft Sans Serif"/>
                <a:cs typeface="Microsoft Sans Serif"/>
              </a:rPr>
              <a:t> </a:t>
            </a:r>
            <a:r>
              <a:rPr sz="700" dirty="0">
                <a:latin typeface="Microsoft Sans Serif"/>
                <a:cs typeface="Microsoft Sans Serif"/>
              </a:rPr>
              <a:t>Esto </a:t>
            </a:r>
            <a:r>
              <a:rPr sz="700" spc="-5" dirty="0">
                <a:latin typeface="Microsoft Sans Serif"/>
                <a:cs typeface="Microsoft Sans Serif"/>
              </a:rPr>
              <a:t>se </a:t>
            </a:r>
            <a:r>
              <a:rPr sz="700" spc="30" dirty="0">
                <a:latin typeface="Microsoft Sans Serif"/>
                <a:cs typeface="Microsoft Sans Serif"/>
              </a:rPr>
              <a:t>logra bloqueando </a:t>
            </a:r>
            <a:r>
              <a:rPr sz="700" spc="25" dirty="0">
                <a:latin typeface="Microsoft Sans Serif"/>
                <a:cs typeface="Microsoft Sans Serif"/>
              </a:rPr>
              <a:t>dinámicamente </a:t>
            </a:r>
            <a:r>
              <a:rPr sz="700" spc="10" dirty="0">
                <a:latin typeface="Microsoft Sans Serif"/>
                <a:cs typeface="Microsoft Sans Serif"/>
              </a:rPr>
              <a:t>el </a:t>
            </a:r>
            <a:r>
              <a:rPr sz="700" spc="30" dirty="0">
                <a:latin typeface="Microsoft Sans Serif"/>
                <a:cs typeface="Microsoft Sans Serif"/>
              </a:rPr>
              <a:t>elemento o </a:t>
            </a:r>
            <a:r>
              <a:rPr sz="700" spc="25" dirty="0">
                <a:latin typeface="Microsoft Sans Serif"/>
                <a:cs typeface="Microsoft Sans Serif"/>
              </a:rPr>
              <a:t>deshabilitándolo </a:t>
            </a:r>
            <a:r>
              <a:rPr sz="700" spc="30" dirty="0">
                <a:latin typeface="Microsoft Sans Serif"/>
                <a:cs typeface="Microsoft Sans Serif"/>
              </a:rPr>
              <a:t> mediante</a:t>
            </a:r>
            <a:r>
              <a:rPr sz="700" spc="-10" dirty="0">
                <a:latin typeface="Microsoft Sans Serif"/>
                <a:cs typeface="Microsoft Sans Serif"/>
              </a:rPr>
              <a:t> </a:t>
            </a:r>
            <a:r>
              <a:rPr sz="700" spc="40" dirty="0">
                <a:latin typeface="Microsoft Sans Serif"/>
                <a:cs typeface="Microsoft Sans Serif"/>
              </a:rPr>
              <a:t>un</a:t>
            </a:r>
            <a:r>
              <a:rPr sz="700" spc="-5" dirty="0">
                <a:latin typeface="Microsoft Sans Serif"/>
                <a:cs typeface="Microsoft Sans Serif"/>
              </a:rPr>
              <a:t> </a:t>
            </a:r>
            <a:r>
              <a:rPr sz="700" spc="25" dirty="0">
                <a:latin typeface="Microsoft Sans Serif"/>
                <a:cs typeface="Microsoft Sans Serif"/>
              </a:rPr>
              <a:t>cambio</a:t>
            </a:r>
            <a:r>
              <a:rPr sz="700" spc="-5" dirty="0">
                <a:latin typeface="Microsoft Sans Serif"/>
                <a:cs typeface="Microsoft Sans Serif"/>
              </a:rPr>
              <a:t> </a:t>
            </a:r>
            <a:r>
              <a:rPr sz="700" spc="20" dirty="0">
                <a:latin typeface="Microsoft Sans Serif"/>
                <a:cs typeface="Microsoft Sans Serif"/>
              </a:rPr>
              <a:t>de</a:t>
            </a:r>
            <a:r>
              <a:rPr sz="700" spc="-5" dirty="0">
                <a:latin typeface="Microsoft Sans Serif"/>
                <a:cs typeface="Microsoft Sans Serif"/>
              </a:rPr>
              <a:t> </a:t>
            </a:r>
            <a:r>
              <a:rPr sz="700" spc="40" dirty="0">
                <a:latin typeface="Microsoft Sans Serif"/>
                <a:cs typeface="Microsoft Sans Serif"/>
              </a:rPr>
              <a:t>grupo</a:t>
            </a:r>
            <a:r>
              <a:rPr sz="700" spc="-5" dirty="0">
                <a:latin typeface="Microsoft Sans Serif"/>
                <a:cs typeface="Microsoft Sans Serif"/>
              </a:rPr>
              <a:t> </a:t>
            </a:r>
            <a:r>
              <a:rPr sz="700" spc="20" dirty="0">
                <a:latin typeface="Microsoft Sans Serif"/>
                <a:cs typeface="Microsoft Sans Serif"/>
              </a:rPr>
              <a:t>de</a:t>
            </a:r>
            <a:r>
              <a:rPr sz="700" spc="-5" dirty="0">
                <a:latin typeface="Microsoft Sans Serif"/>
                <a:cs typeface="Microsoft Sans Serif"/>
              </a:rPr>
              <a:t> </a:t>
            </a:r>
            <a:r>
              <a:rPr sz="700" spc="25" dirty="0">
                <a:latin typeface="Microsoft Sans Serif"/>
                <a:cs typeface="Microsoft Sans Serif"/>
              </a:rPr>
              <a:t>configuración.</a:t>
            </a:r>
            <a:endParaRPr sz="700">
              <a:latin typeface="Microsoft Sans Serif"/>
              <a:cs typeface="Microsoft Sans Serif"/>
            </a:endParaRPr>
          </a:p>
        </p:txBody>
      </p:sp>
      <p:sp>
        <p:nvSpPr>
          <p:cNvPr id="11" name="object 11"/>
          <p:cNvSpPr txBox="1"/>
          <p:nvPr/>
        </p:nvSpPr>
        <p:spPr>
          <a:xfrm>
            <a:off x="1415217" y="5070558"/>
            <a:ext cx="7393035" cy="940001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949960">
              <a:lnSpc>
                <a:spcPct val="100000"/>
              </a:lnSpc>
              <a:spcBef>
                <a:spcPts val="100"/>
              </a:spcBef>
            </a:pPr>
            <a:r>
              <a:rPr sz="750" spc="25" dirty="0">
                <a:latin typeface="Microsoft Sans Serif"/>
                <a:cs typeface="Microsoft Sans Serif"/>
              </a:rPr>
              <a:t>II.</a:t>
            </a:r>
            <a:r>
              <a:rPr sz="750" spc="-20" dirty="0">
                <a:latin typeface="Microsoft Sans Serif"/>
                <a:cs typeface="Microsoft Sans Serif"/>
              </a:rPr>
              <a:t> </a:t>
            </a:r>
            <a:r>
              <a:rPr sz="750" spc="-25" dirty="0">
                <a:latin typeface="Microsoft Sans Serif"/>
                <a:cs typeface="Microsoft Sans Serif"/>
              </a:rPr>
              <a:t>D</a:t>
            </a:r>
            <a:r>
              <a:rPr sz="600" spc="-25" dirty="0">
                <a:latin typeface="Microsoft Sans Serif"/>
                <a:cs typeface="Microsoft Sans Serif"/>
              </a:rPr>
              <a:t>ETECCIÓN</a:t>
            </a:r>
            <a:r>
              <a:rPr sz="750" spc="-25" dirty="0">
                <a:latin typeface="Microsoft Sans Serif"/>
                <a:cs typeface="Microsoft Sans Serif"/>
              </a:rPr>
              <a:t>METRO</a:t>
            </a:r>
            <a:r>
              <a:rPr sz="600" spc="-25" dirty="0">
                <a:latin typeface="Microsoft Sans Serif"/>
                <a:cs typeface="Microsoft Sans Serif"/>
              </a:rPr>
              <a:t>MÉTODOS</a:t>
            </a:r>
            <a:endParaRPr sz="600">
              <a:latin typeface="Microsoft Sans Serif"/>
              <a:cs typeface="Microsoft Sans Serif"/>
            </a:endParaRPr>
          </a:p>
          <a:p>
            <a:pPr marL="12700" marR="5080" indent="154940">
              <a:lnSpc>
                <a:spcPct val="133600"/>
              </a:lnSpc>
              <a:spcBef>
                <a:spcPts val="320"/>
              </a:spcBef>
            </a:pPr>
            <a:r>
              <a:rPr sz="750" spc="-45" dirty="0">
                <a:latin typeface="Microsoft Sans Serif"/>
                <a:cs typeface="Microsoft Sans Serif"/>
              </a:rPr>
              <a:t>Se </a:t>
            </a:r>
            <a:r>
              <a:rPr sz="750" spc="25" dirty="0">
                <a:latin typeface="Microsoft Sans Serif"/>
                <a:cs typeface="Microsoft Sans Serif"/>
              </a:rPr>
              <a:t>utilizan </a:t>
            </a:r>
            <a:r>
              <a:rPr sz="750" spc="15" dirty="0">
                <a:latin typeface="Microsoft Sans Serif"/>
                <a:cs typeface="Microsoft Sans Serif"/>
              </a:rPr>
              <a:t>varios </a:t>
            </a:r>
            <a:r>
              <a:rPr sz="750" spc="35" dirty="0">
                <a:latin typeface="Microsoft Sans Serif"/>
                <a:cs typeface="Microsoft Sans Serif"/>
              </a:rPr>
              <a:t>métodos </a:t>
            </a:r>
            <a:r>
              <a:rPr sz="750" spc="25" dirty="0">
                <a:latin typeface="Microsoft Sans Serif"/>
                <a:cs typeface="Microsoft Sans Serif"/>
              </a:rPr>
              <a:t>para detectar </a:t>
            </a:r>
            <a:r>
              <a:rPr sz="750" spc="30" dirty="0">
                <a:latin typeface="Microsoft Sans Serif"/>
                <a:cs typeface="Microsoft Sans Serif"/>
              </a:rPr>
              <a:t>una pérdida </a:t>
            </a:r>
            <a:r>
              <a:rPr sz="750" spc="25" dirty="0">
                <a:latin typeface="Microsoft Sans Serif"/>
                <a:cs typeface="Microsoft Sans Serif"/>
              </a:rPr>
              <a:t>de </a:t>
            </a:r>
            <a:r>
              <a:rPr sz="750" spc="50" dirty="0">
                <a:latin typeface="Microsoft Sans Serif"/>
                <a:cs typeface="Microsoft Sans Serif"/>
              </a:rPr>
              <a:t>motor </a:t>
            </a:r>
            <a:r>
              <a:rPr sz="750" spc="55" dirty="0">
                <a:latin typeface="Microsoft Sans Serif"/>
                <a:cs typeface="Microsoft Sans Serif"/>
              </a:rPr>
              <a:t> </a:t>
            </a:r>
            <a:r>
              <a:rPr sz="750" spc="35" dirty="0">
                <a:latin typeface="Microsoft Sans Serif"/>
                <a:cs typeface="Microsoft Sans Serif"/>
              </a:rPr>
              <a:t>primario,</a:t>
            </a:r>
            <a:r>
              <a:rPr sz="750" spc="-5" dirty="0">
                <a:latin typeface="Microsoft Sans Serif"/>
                <a:cs typeface="Microsoft Sans Serif"/>
              </a:rPr>
              <a:t> </a:t>
            </a:r>
            <a:r>
              <a:rPr sz="750" spc="30" dirty="0">
                <a:latin typeface="Microsoft Sans Serif"/>
                <a:cs typeface="Microsoft Sans Serif"/>
              </a:rPr>
              <a:t>dependiendo</a:t>
            </a:r>
            <a:r>
              <a:rPr sz="750" spc="-5" dirty="0">
                <a:latin typeface="Microsoft Sans Serif"/>
                <a:cs typeface="Microsoft Sans Serif"/>
              </a:rPr>
              <a:t> </a:t>
            </a:r>
            <a:r>
              <a:rPr sz="750" spc="35" dirty="0">
                <a:latin typeface="Microsoft Sans Serif"/>
                <a:cs typeface="Microsoft Sans Serif"/>
              </a:rPr>
              <a:t>también</a:t>
            </a:r>
            <a:r>
              <a:rPr sz="750" spc="-5" dirty="0">
                <a:latin typeface="Microsoft Sans Serif"/>
                <a:cs typeface="Microsoft Sans Serif"/>
              </a:rPr>
              <a:t> </a:t>
            </a:r>
            <a:r>
              <a:rPr sz="750" spc="20" dirty="0">
                <a:latin typeface="Microsoft Sans Serif"/>
                <a:cs typeface="Microsoft Sans Serif"/>
              </a:rPr>
              <a:t>del</a:t>
            </a:r>
            <a:r>
              <a:rPr sz="750" spc="-5" dirty="0">
                <a:latin typeface="Microsoft Sans Serif"/>
                <a:cs typeface="Microsoft Sans Serif"/>
              </a:rPr>
              <a:t> </a:t>
            </a:r>
            <a:r>
              <a:rPr sz="750" spc="40" dirty="0">
                <a:latin typeface="Microsoft Sans Serif"/>
                <a:cs typeface="Microsoft Sans Serif"/>
              </a:rPr>
              <a:t>tipo</a:t>
            </a:r>
            <a:r>
              <a:rPr sz="750" spc="-5" dirty="0">
                <a:latin typeface="Microsoft Sans Serif"/>
                <a:cs typeface="Microsoft Sans Serif"/>
              </a:rPr>
              <a:t> </a:t>
            </a:r>
            <a:r>
              <a:rPr sz="750" spc="25" dirty="0">
                <a:latin typeface="Microsoft Sans Serif"/>
                <a:cs typeface="Microsoft Sans Serif"/>
              </a:rPr>
              <a:t>de</a:t>
            </a:r>
            <a:r>
              <a:rPr sz="750" spc="-5" dirty="0">
                <a:latin typeface="Microsoft Sans Serif"/>
                <a:cs typeface="Microsoft Sans Serif"/>
              </a:rPr>
              <a:t> </a:t>
            </a:r>
            <a:r>
              <a:rPr sz="750" spc="25" dirty="0">
                <a:latin typeface="Microsoft Sans Serif"/>
                <a:cs typeface="Microsoft Sans Serif"/>
              </a:rPr>
              <a:t>máquina.</a:t>
            </a:r>
            <a:r>
              <a:rPr sz="750" dirty="0">
                <a:latin typeface="Microsoft Sans Serif"/>
                <a:cs typeface="Microsoft Sans Serif"/>
              </a:rPr>
              <a:t> </a:t>
            </a:r>
            <a:r>
              <a:rPr sz="750" spc="15" dirty="0">
                <a:latin typeface="Microsoft Sans Serif"/>
                <a:cs typeface="Microsoft Sans Serif"/>
              </a:rPr>
              <a:t>Por</a:t>
            </a:r>
            <a:r>
              <a:rPr sz="750" spc="-5" dirty="0">
                <a:latin typeface="Microsoft Sans Serif"/>
                <a:cs typeface="Microsoft Sans Serif"/>
              </a:rPr>
              <a:t> </a:t>
            </a:r>
            <a:r>
              <a:rPr sz="750" spc="25" dirty="0">
                <a:latin typeface="Microsoft Sans Serif"/>
                <a:cs typeface="Microsoft Sans Serif"/>
              </a:rPr>
              <a:t>ejemplo,</a:t>
            </a:r>
            <a:r>
              <a:rPr sz="750" spc="-5" dirty="0">
                <a:latin typeface="Microsoft Sans Serif"/>
                <a:cs typeface="Microsoft Sans Serif"/>
              </a:rPr>
              <a:t> </a:t>
            </a:r>
            <a:r>
              <a:rPr sz="750" spc="30" dirty="0">
                <a:latin typeface="Microsoft Sans Serif"/>
                <a:cs typeface="Microsoft Sans Serif"/>
              </a:rPr>
              <a:t>una </a:t>
            </a:r>
            <a:r>
              <a:rPr sz="750" spc="-185" dirty="0">
                <a:latin typeface="Microsoft Sans Serif"/>
                <a:cs typeface="Microsoft Sans Serif"/>
              </a:rPr>
              <a:t> </a:t>
            </a:r>
            <a:r>
              <a:rPr sz="750" spc="40" dirty="0">
                <a:latin typeface="Microsoft Sans Serif"/>
                <a:cs typeface="Microsoft Sans Serif"/>
              </a:rPr>
              <a:t>turbina </a:t>
            </a:r>
            <a:r>
              <a:rPr sz="750" spc="25" dirty="0">
                <a:latin typeface="Microsoft Sans Serif"/>
                <a:cs typeface="Microsoft Sans Serif"/>
              </a:rPr>
              <a:t>de </a:t>
            </a:r>
            <a:r>
              <a:rPr sz="750" spc="30" dirty="0">
                <a:latin typeface="Microsoft Sans Serif"/>
                <a:cs typeface="Microsoft Sans Serif"/>
              </a:rPr>
              <a:t>vapor </a:t>
            </a:r>
            <a:r>
              <a:rPr sz="750" spc="25" dirty="0">
                <a:latin typeface="Microsoft Sans Serif"/>
                <a:cs typeface="Microsoft Sans Serif"/>
              </a:rPr>
              <a:t>puede </a:t>
            </a:r>
            <a:r>
              <a:rPr sz="750" spc="30" dirty="0">
                <a:latin typeface="Microsoft Sans Serif"/>
                <a:cs typeface="Microsoft Sans Serif"/>
              </a:rPr>
              <a:t>emplear </a:t>
            </a:r>
            <a:r>
              <a:rPr sz="750" spc="45" dirty="0">
                <a:latin typeface="Microsoft Sans Serif"/>
                <a:cs typeface="Microsoft Sans Serif"/>
              </a:rPr>
              <a:t>un </a:t>
            </a:r>
            <a:r>
              <a:rPr sz="750" spc="15" dirty="0">
                <a:latin typeface="Microsoft Sans Serif"/>
                <a:cs typeface="Microsoft Sans Serif"/>
              </a:rPr>
              <a:t>sensor </a:t>
            </a:r>
            <a:r>
              <a:rPr sz="750" spc="25" dirty="0">
                <a:latin typeface="Microsoft Sans Serif"/>
                <a:cs typeface="Microsoft Sans Serif"/>
              </a:rPr>
              <a:t>de </a:t>
            </a:r>
            <a:r>
              <a:rPr sz="750" spc="35" dirty="0">
                <a:latin typeface="Microsoft Sans Serif"/>
                <a:cs typeface="Microsoft Sans Serif"/>
              </a:rPr>
              <a:t>temperatura </a:t>
            </a:r>
            <a:r>
              <a:rPr sz="750" spc="25" dirty="0">
                <a:latin typeface="Microsoft Sans Serif"/>
                <a:cs typeface="Microsoft Sans Serif"/>
              </a:rPr>
              <a:t>en </a:t>
            </a:r>
            <a:r>
              <a:rPr sz="750" spc="10" dirty="0">
                <a:latin typeface="Microsoft Sans Serif"/>
                <a:cs typeface="Microsoft Sans Serif"/>
              </a:rPr>
              <a:t>la </a:t>
            </a:r>
            <a:r>
              <a:rPr sz="750" spc="15" dirty="0">
                <a:latin typeface="Microsoft Sans Serif"/>
                <a:cs typeface="Microsoft Sans Serif"/>
              </a:rPr>
              <a:t> </a:t>
            </a:r>
            <a:r>
              <a:rPr sz="750" spc="20" dirty="0">
                <a:latin typeface="Microsoft Sans Serif"/>
                <a:cs typeface="Microsoft Sans Serif"/>
              </a:rPr>
              <a:t>campana </a:t>
            </a:r>
            <a:r>
              <a:rPr sz="750" spc="25" dirty="0">
                <a:latin typeface="Microsoft Sans Serif"/>
                <a:cs typeface="Microsoft Sans Serif"/>
              </a:rPr>
              <a:t>de </a:t>
            </a:r>
            <a:r>
              <a:rPr sz="750" dirty="0">
                <a:latin typeface="Microsoft Sans Serif"/>
                <a:cs typeface="Microsoft Sans Serif"/>
              </a:rPr>
              <a:t>escape </a:t>
            </a:r>
            <a:r>
              <a:rPr sz="750" spc="25" dirty="0">
                <a:latin typeface="Microsoft Sans Serif"/>
                <a:cs typeface="Microsoft Sans Serif"/>
              </a:rPr>
              <a:t>para detectar </a:t>
            </a:r>
            <a:r>
              <a:rPr sz="750" spc="10" dirty="0">
                <a:latin typeface="Microsoft Sans Serif"/>
                <a:cs typeface="Microsoft Sans Serif"/>
              </a:rPr>
              <a:t>la </a:t>
            </a:r>
            <a:r>
              <a:rPr sz="750" spc="25" dirty="0">
                <a:latin typeface="Microsoft Sans Serif"/>
                <a:cs typeface="Microsoft Sans Serif"/>
              </a:rPr>
              <a:t>acumulación de </a:t>
            </a:r>
            <a:r>
              <a:rPr sz="750" spc="35" dirty="0">
                <a:latin typeface="Microsoft Sans Serif"/>
                <a:cs typeface="Microsoft Sans Serif"/>
              </a:rPr>
              <a:t>temperatura </a:t>
            </a:r>
            <a:r>
              <a:rPr sz="750" spc="40" dirty="0">
                <a:latin typeface="Microsoft Sans Serif"/>
                <a:cs typeface="Microsoft Sans Serif"/>
              </a:rPr>
              <a:t> </a:t>
            </a:r>
            <a:r>
              <a:rPr sz="750" spc="30" dirty="0">
                <a:latin typeface="Microsoft Sans Serif"/>
                <a:cs typeface="Microsoft Sans Serif"/>
              </a:rPr>
              <a:t>resultante</a:t>
            </a:r>
            <a:r>
              <a:rPr sz="750" dirty="0">
                <a:latin typeface="Microsoft Sans Serif"/>
                <a:cs typeface="Microsoft Sans Serif"/>
              </a:rPr>
              <a:t> </a:t>
            </a:r>
            <a:r>
              <a:rPr sz="750" spc="25" dirty="0">
                <a:latin typeface="Microsoft Sans Serif"/>
                <a:cs typeface="Microsoft Sans Serif"/>
              </a:rPr>
              <a:t>de</a:t>
            </a:r>
            <a:r>
              <a:rPr sz="750" dirty="0">
                <a:latin typeface="Microsoft Sans Serif"/>
                <a:cs typeface="Microsoft Sans Serif"/>
              </a:rPr>
              <a:t> </a:t>
            </a:r>
            <a:r>
              <a:rPr sz="750" spc="30" dirty="0">
                <a:latin typeface="Microsoft Sans Serif"/>
                <a:cs typeface="Microsoft Sans Serif"/>
              </a:rPr>
              <a:t>una</a:t>
            </a:r>
            <a:r>
              <a:rPr sz="750" dirty="0">
                <a:latin typeface="Microsoft Sans Serif"/>
                <a:cs typeface="Microsoft Sans Serif"/>
              </a:rPr>
              <a:t> </a:t>
            </a:r>
            <a:r>
              <a:rPr sz="750" spc="30" dirty="0">
                <a:latin typeface="Microsoft Sans Serif"/>
                <a:cs typeface="Microsoft Sans Serif"/>
              </a:rPr>
              <a:t>pérdida</a:t>
            </a:r>
            <a:r>
              <a:rPr sz="750" dirty="0">
                <a:latin typeface="Microsoft Sans Serif"/>
                <a:cs typeface="Microsoft Sans Serif"/>
              </a:rPr>
              <a:t> </a:t>
            </a:r>
            <a:r>
              <a:rPr sz="750" spc="25" dirty="0">
                <a:latin typeface="Microsoft Sans Serif"/>
                <a:cs typeface="Microsoft Sans Serif"/>
              </a:rPr>
              <a:t>de</a:t>
            </a:r>
            <a:r>
              <a:rPr sz="750" dirty="0">
                <a:latin typeface="Microsoft Sans Serif"/>
                <a:cs typeface="Microsoft Sans Serif"/>
              </a:rPr>
              <a:t> </a:t>
            </a:r>
            <a:r>
              <a:rPr sz="750" spc="35" dirty="0">
                <a:latin typeface="Microsoft Sans Serif"/>
                <a:cs typeface="Microsoft Sans Serif"/>
              </a:rPr>
              <a:t>flujo</a:t>
            </a:r>
            <a:r>
              <a:rPr sz="750" dirty="0">
                <a:latin typeface="Microsoft Sans Serif"/>
                <a:cs typeface="Microsoft Sans Serif"/>
              </a:rPr>
              <a:t> </a:t>
            </a:r>
            <a:r>
              <a:rPr sz="750" spc="25" dirty="0">
                <a:latin typeface="Microsoft Sans Serif"/>
                <a:cs typeface="Microsoft Sans Serif"/>
              </a:rPr>
              <a:t>de</a:t>
            </a:r>
            <a:r>
              <a:rPr sz="750" dirty="0">
                <a:latin typeface="Microsoft Sans Serif"/>
                <a:cs typeface="Microsoft Sans Serif"/>
              </a:rPr>
              <a:t> </a:t>
            </a:r>
            <a:r>
              <a:rPr sz="750" spc="20" dirty="0">
                <a:latin typeface="Microsoft Sans Serif"/>
                <a:cs typeface="Microsoft Sans Serif"/>
              </a:rPr>
              <a:t>vapor.</a:t>
            </a:r>
            <a:r>
              <a:rPr sz="750" dirty="0">
                <a:latin typeface="Microsoft Sans Serif"/>
                <a:cs typeface="Microsoft Sans Serif"/>
              </a:rPr>
              <a:t> </a:t>
            </a:r>
            <a:r>
              <a:rPr sz="750" spc="-15" dirty="0">
                <a:latin typeface="Microsoft Sans Serif"/>
                <a:cs typeface="Microsoft Sans Serif"/>
              </a:rPr>
              <a:t>La</a:t>
            </a:r>
            <a:r>
              <a:rPr sz="750" dirty="0">
                <a:latin typeface="Microsoft Sans Serif"/>
                <a:cs typeface="Microsoft Sans Serif"/>
              </a:rPr>
              <a:t> </a:t>
            </a:r>
            <a:r>
              <a:rPr sz="750" spc="25" dirty="0">
                <a:latin typeface="Microsoft Sans Serif"/>
                <a:cs typeface="Microsoft Sans Serif"/>
              </a:rPr>
              <a:t>medición</a:t>
            </a:r>
            <a:r>
              <a:rPr sz="750" dirty="0">
                <a:latin typeface="Microsoft Sans Serif"/>
                <a:cs typeface="Microsoft Sans Serif"/>
              </a:rPr>
              <a:t> </a:t>
            </a:r>
            <a:r>
              <a:rPr sz="750" spc="20" dirty="0">
                <a:latin typeface="Microsoft Sans Serif"/>
                <a:cs typeface="Microsoft Sans Serif"/>
              </a:rPr>
              <a:t>del</a:t>
            </a:r>
            <a:r>
              <a:rPr sz="750" dirty="0">
                <a:latin typeface="Microsoft Sans Serif"/>
                <a:cs typeface="Microsoft Sans Serif"/>
              </a:rPr>
              <a:t> </a:t>
            </a:r>
            <a:r>
              <a:rPr sz="750" spc="20" dirty="0">
                <a:latin typeface="Microsoft Sans Serif"/>
                <a:cs typeface="Microsoft Sans Serif"/>
              </a:rPr>
              <a:t>diferencial </a:t>
            </a:r>
            <a:r>
              <a:rPr sz="750" spc="-185" dirty="0">
                <a:latin typeface="Microsoft Sans Serif"/>
                <a:cs typeface="Microsoft Sans Serif"/>
              </a:rPr>
              <a:t> </a:t>
            </a:r>
            <a:r>
              <a:rPr sz="750" spc="25" dirty="0">
                <a:latin typeface="Microsoft Sans Serif"/>
                <a:cs typeface="Microsoft Sans Serif"/>
              </a:rPr>
              <a:t>de presión </a:t>
            </a:r>
            <a:r>
              <a:rPr sz="750" dirty="0">
                <a:latin typeface="Microsoft Sans Serif"/>
                <a:cs typeface="Microsoft Sans Serif"/>
              </a:rPr>
              <a:t>a </a:t>
            </a:r>
            <a:r>
              <a:rPr sz="750" spc="20" dirty="0">
                <a:latin typeface="Microsoft Sans Serif"/>
                <a:cs typeface="Microsoft Sans Serif"/>
              </a:rPr>
              <a:t>través del </a:t>
            </a:r>
            <a:r>
              <a:rPr sz="750" spc="30" dirty="0">
                <a:latin typeface="Microsoft Sans Serif"/>
                <a:cs typeface="Microsoft Sans Serif"/>
              </a:rPr>
              <a:t>elemento </a:t>
            </a:r>
            <a:r>
              <a:rPr sz="750" spc="25" dirty="0">
                <a:latin typeface="Microsoft Sans Serif"/>
                <a:cs typeface="Microsoft Sans Serif"/>
              </a:rPr>
              <a:t>de </a:t>
            </a:r>
            <a:r>
              <a:rPr sz="750" spc="10" dirty="0">
                <a:latin typeface="Microsoft Sans Serif"/>
                <a:cs typeface="Microsoft Sans Serif"/>
              </a:rPr>
              <a:t>la </a:t>
            </a:r>
            <a:r>
              <a:rPr sz="750" spc="40" dirty="0">
                <a:latin typeface="Microsoft Sans Serif"/>
                <a:cs typeface="Microsoft Sans Serif"/>
              </a:rPr>
              <a:t>turbina </a:t>
            </a:r>
            <a:r>
              <a:rPr sz="750" spc="25" dirty="0">
                <a:latin typeface="Microsoft Sans Serif"/>
                <a:cs typeface="Microsoft Sans Serif"/>
              </a:rPr>
              <a:t>de </a:t>
            </a:r>
            <a:r>
              <a:rPr sz="750" spc="20" dirty="0">
                <a:latin typeface="Microsoft Sans Serif"/>
                <a:cs typeface="Microsoft Sans Serif"/>
              </a:rPr>
              <a:t>alta </a:t>
            </a:r>
            <a:r>
              <a:rPr sz="750" spc="25" dirty="0">
                <a:latin typeface="Microsoft Sans Serif"/>
                <a:cs typeface="Microsoft Sans Serif"/>
              </a:rPr>
              <a:t>presión </a:t>
            </a:r>
            <a:r>
              <a:rPr sz="750" spc="35" dirty="0">
                <a:latin typeface="Microsoft Sans Serif"/>
                <a:cs typeface="Microsoft Sans Serif"/>
              </a:rPr>
              <a:t>también </a:t>
            </a:r>
            <a:r>
              <a:rPr sz="750" spc="-185" dirty="0">
                <a:latin typeface="Microsoft Sans Serif"/>
                <a:cs typeface="Microsoft Sans Serif"/>
              </a:rPr>
              <a:t> </a:t>
            </a:r>
            <a:r>
              <a:rPr sz="750" spc="20" dirty="0">
                <a:latin typeface="Microsoft Sans Serif"/>
                <a:cs typeface="Microsoft Sans Serif"/>
              </a:rPr>
              <a:t>indica </a:t>
            </a:r>
            <a:r>
              <a:rPr sz="750" spc="30" dirty="0">
                <a:latin typeface="Microsoft Sans Serif"/>
                <a:cs typeface="Microsoft Sans Serif"/>
              </a:rPr>
              <a:t>motorización </a:t>
            </a:r>
            <a:r>
              <a:rPr sz="750" spc="20" dirty="0">
                <a:latin typeface="Microsoft Sans Serif"/>
                <a:cs typeface="Microsoft Sans Serif"/>
              </a:rPr>
              <a:t>[1]. </a:t>
            </a:r>
            <a:r>
              <a:rPr sz="750" spc="-10" dirty="0">
                <a:latin typeface="Microsoft Sans Serif"/>
                <a:cs typeface="Microsoft Sans Serif"/>
              </a:rPr>
              <a:t>Sin </a:t>
            </a:r>
            <a:r>
              <a:rPr sz="750" spc="30" dirty="0">
                <a:latin typeface="Microsoft Sans Serif"/>
                <a:cs typeface="Microsoft Sans Serif"/>
              </a:rPr>
              <a:t>embargo, </a:t>
            </a:r>
            <a:r>
              <a:rPr sz="750" spc="10" dirty="0">
                <a:latin typeface="Microsoft Sans Serif"/>
                <a:cs typeface="Microsoft Sans Serif"/>
              </a:rPr>
              <a:t>el </a:t>
            </a:r>
            <a:r>
              <a:rPr sz="750" spc="40" dirty="0">
                <a:latin typeface="Microsoft Sans Serif"/>
                <a:cs typeface="Microsoft Sans Serif"/>
              </a:rPr>
              <a:t>método </a:t>
            </a:r>
            <a:r>
              <a:rPr sz="750" spc="20" dirty="0">
                <a:latin typeface="Microsoft Sans Serif"/>
                <a:cs typeface="Microsoft Sans Serif"/>
              </a:rPr>
              <a:t>más aplicado </a:t>
            </a:r>
            <a:r>
              <a:rPr sz="750" spc="-5" dirty="0">
                <a:latin typeface="Microsoft Sans Serif"/>
                <a:cs typeface="Microsoft Sans Serif"/>
              </a:rPr>
              <a:t>es </a:t>
            </a:r>
            <a:r>
              <a:rPr sz="750" spc="10" dirty="0">
                <a:latin typeface="Microsoft Sans Serif"/>
                <a:cs typeface="Microsoft Sans Serif"/>
              </a:rPr>
              <a:t>la </a:t>
            </a:r>
            <a:r>
              <a:rPr sz="750" spc="15" dirty="0">
                <a:latin typeface="Microsoft Sans Serif"/>
                <a:cs typeface="Microsoft Sans Serif"/>
              </a:rPr>
              <a:t> </a:t>
            </a:r>
            <a:r>
              <a:rPr sz="750" spc="25" dirty="0">
                <a:latin typeface="Microsoft Sans Serif"/>
                <a:cs typeface="Microsoft Sans Serif"/>
              </a:rPr>
              <a:t>medición </a:t>
            </a:r>
            <a:r>
              <a:rPr sz="750" spc="15" dirty="0">
                <a:latin typeface="Microsoft Sans Serif"/>
                <a:cs typeface="Microsoft Sans Serif"/>
              </a:rPr>
              <a:t>eléctrica </a:t>
            </a:r>
            <a:r>
              <a:rPr sz="750" spc="20" dirty="0">
                <a:latin typeface="Microsoft Sans Serif"/>
                <a:cs typeface="Microsoft Sans Serif"/>
              </a:rPr>
              <a:t>del </a:t>
            </a:r>
            <a:r>
              <a:rPr sz="750" spc="35" dirty="0">
                <a:latin typeface="Microsoft Sans Serif"/>
                <a:cs typeface="Microsoft Sans Serif"/>
              </a:rPr>
              <a:t>flujo </a:t>
            </a:r>
            <a:r>
              <a:rPr sz="750" spc="25" dirty="0">
                <a:latin typeface="Microsoft Sans Serif"/>
                <a:cs typeface="Microsoft Sans Serif"/>
              </a:rPr>
              <a:t>de potencia </a:t>
            </a:r>
            <a:r>
              <a:rPr sz="750" spc="20" dirty="0">
                <a:latin typeface="Microsoft Sans Serif"/>
                <a:cs typeface="Microsoft Sans Serif"/>
              </a:rPr>
              <a:t>real </a:t>
            </a:r>
            <a:r>
              <a:rPr sz="750" spc="10" dirty="0">
                <a:latin typeface="Microsoft Sans Serif"/>
                <a:cs typeface="Microsoft Sans Serif"/>
              </a:rPr>
              <a:t>hacia los </a:t>
            </a:r>
            <a:r>
              <a:rPr sz="750" spc="25" dirty="0">
                <a:latin typeface="Microsoft Sans Serif"/>
                <a:cs typeface="Microsoft Sans Serif"/>
              </a:rPr>
              <a:t>terminales de </a:t>
            </a:r>
            <a:r>
              <a:rPr sz="750" spc="10" dirty="0">
                <a:latin typeface="Microsoft Sans Serif"/>
                <a:cs typeface="Microsoft Sans Serif"/>
              </a:rPr>
              <a:t>la </a:t>
            </a:r>
            <a:r>
              <a:rPr sz="750" spc="15" dirty="0">
                <a:latin typeface="Microsoft Sans Serif"/>
                <a:cs typeface="Microsoft Sans Serif"/>
              </a:rPr>
              <a:t> </a:t>
            </a:r>
            <a:r>
              <a:rPr sz="750" spc="25" dirty="0">
                <a:latin typeface="Microsoft Sans Serif"/>
                <a:cs typeface="Microsoft Sans Serif"/>
              </a:rPr>
              <a:t>máquina. </a:t>
            </a:r>
            <a:r>
              <a:rPr sz="750" spc="-35" dirty="0">
                <a:latin typeface="Microsoft Sans Serif"/>
                <a:cs typeface="Microsoft Sans Serif"/>
              </a:rPr>
              <a:t>El </a:t>
            </a:r>
            <a:r>
              <a:rPr sz="750" spc="30" dirty="0">
                <a:latin typeface="Microsoft Sans Serif"/>
                <a:cs typeface="Microsoft Sans Serif"/>
              </a:rPr>
              <a:t>elemento </a:t>
            </a:r>
            <a:r>
              <a:rPr sz="750" spc="20" dirty="0">
                <a:latin typeface="Microsoft Sans Serif"/>
                <a:cs typeface="Microsoft Sans Serif"/>
              </a:rPr>
              <a:t>responsable </a:t>
            </a:r>
            <a:r>
              <a:rPr sz="750" spc="25" dirty="0">
                <a:latin typeface="Microsoft Sans Serif"/>
                <a:cs typeface="Microsoft Sans Serif"/>
              </a:rPr>
              <a:t>de </a:t>
            </a:r>
            <a:r>
              <a:rPr sz="750" spc="10" dirty="0">
                <a:latin typeface="Microsoft Sans Serif"/>
                <a:cs typeface="Microsoft Sans Serif"/>
              </a:rPr>
              <a:t>esta </a:t>
            </a:r>
            <a:r>
              <a:rPr sz="750" spc="25" dirty="0">
                <a:latin typeface="Microsoft Sans Serif"/>
                <a:cs typeface="Microsoft Sans Serif"/>
              </a:rPr>
              <a:t>medición </a:t>
            </a:r>
            <a:r>
              <a:rPr sz="750" spc="-5" dirty="0">
                <a:latin typeface="Microsoft Sans Serif"/>
                <a:cs typeface="Microsoft Sans Serif"/>
              </a:rPr>
              <a:t>es </a:t>
            </a:r>
            <a:r>
              <a:rPr sz="750" spc="10" dirty="0">
                <a:latin typeface="Microsoft Sans Serif"/>
                <a:cs typeface="Microsoft Sans Serif"/>
              </a:rPr>
              <a:t>el </a:t>
            </a:r>
            <a:r>
              <a:rPr sz="750" spc="20" dirty="0">
                <a:latin typeface="Microsoft Sans Serif"/>
                <a:cs typeface="Microsoft Sans Serif"/>
              </a:rPr>
              <a:t>relé </a:t>
            </a:r>
            <a:r>
              <a:rPr sz="750" spc="25" dirty="0">
                <a:latin typeface="Microsoft Sans Serif"/>
                <a:cs typeface="Microsoft Sans Serif"/>
              </a:rPr>
              <a:t>de </a:t>
            </a:r>
            <a:r>
              <a:rPr sz="750" spc="30" dirty="0">
                <a:latin typeface="Microsoft Sans Serif"/>
                <a:cs typeface="Microsoft Sans Serif"/>
              </a:rPr>
              <a:t> </a:t>
            </a:r>
            <a:r>
              <a:rPr sz="750" spc="25" dirty="0">
                <a:latin typeface="Microsoft Sans Serif"/>
                <a:cs typeface="Microsoft Sans Serif"/>
              </a:rPr>
              <a:t>potencia</a:t>
            </a:r>
            <a:r>
              <a:rPr sz="750" spc="-5" dirty="0">
                <a:latin typeface="Microsoft Sans Serif"/>
                <a:cs typeface="Microsoft Sans Serif"/>
              </a:rPr>
              <a:t> </a:t>
            </a:r>
            <a:r>
              <a:rPr sz="750" spc="15" dirty="0">
                <a:latin typeface="Microsoft Sans Serif"/>
                <a:cs typeface="Microsoft Sans Serif"/>
              </a:rPr>
              <a:t>inversa</a:t>
            </a:r>
            <a:r>
              <a:rPr sz="750" spc="-5" dirty="0">
                <a:latin typeface="Microsoft Sans Serif"/>
                <a:cs typeface="Microsoft Sans Serif"/>
              </a:rPr>
              <a:t> </a:t>
            </a:r>
            <a:r>
              <a:rPr sz="750" spc="-50" dirty="0">
                <a:latin typeface="Microsoft Sans Serif"/>
                <a:cs typeface="Microsoft Sans Serif"/>
              </a:rPr>
              <a:t>(IEEE</a:t>
            </a:r>
            <a:r>
              <a:rPr sz="750" spc="-5" dirty="0">
                <a:latin typeface="Microsoft Sans Serif"/>
                <a:cs typeface="Microsoft Sans Serif"/>
              </a:rPr>
              <a:t> </a:t>
            </a:r>
            <a:r>
              <a:rPr sz="750" spc="5" dirty="0">
                <a:latin typeface="Microsoft Sans Serif"/>
                <a:cs typeface="Microsoft Sans Serif"/>
              </a:rPr>
              <a:t>Device</a:t>
            </a:r>
            <a:r>
              <a:rPr sz="750" spc="-5" dirty="0">
                <a:latin typeface="Microsoft Sans Serif"/>
                <a:cs typeface="Microsoft Sans Serif"/>
              </a:rPr>
              <a:t> </a:t>
            </a:r>
            <a:r>
              <a:rPr sz="750" spc="40" dirty="0">
                <a:latin typeface="Microsoft Sans Serif"/>
                <a:cs typeface="Microsoft Sans Serif"/>
              </a:rPr>
              <a:t>Number</a:t>
            </a:r>
            <a:r>
              <a:rPr sz="750" spc="-5" dirty="0">
                <a:latin typeface="Microsoft Sans Serif"/>
                <a:cs typeface="Microsoft Sans Serif"/>
              </a:rPr>
              <a:t> 32).</a:t>
            </a:r>
            <a:endParaRPr sz="750">
              <a:latin typeface="Microsoft Sans Serif"/>
              <a:cs typeface="Microsoft Sans Serif"/>
            </a:endParaRPr>
          </a:p>
        </p:txBody>
      </p:sp>
      <p:sp>
        <p:nvSpPr>
          <p:cNvPr id="12" name="object 12"/>
          <p:cNvSpPr txBox="1"/>
          <p:nvPr/>
        </p:nvSpPr>
        <p:spPr>
          <a:xfrm>
            <a:off x="1415217" y="6924488"/>
            <a:ext cx="7390113" cy="857029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688975">
              <a:lnSpc>
                <a:spcPct val="100000"/>
              </a:lnSpc>
              <a:spcBef>
                <a:spcPts val="100"/>
              </a:spcBef>
            </a:pPr>
            <a:r>
              <a:rPr sz="900" spc="35" dirty="0">
                <a:latin typeface="Microsoft Sans Serif"/>
                <a:cs typeface="Microsoft Sans Serif"/>
              </a:rPr>
              <a:t>III.</a:t>
            </a:r>
            <a:r>
              <a:rPr sz="900" spc="-35" dirty="0">
                <a:latin typeface="Microsoft Sans Serif"/>
                <a:cs typeface="Microsoft Sans Serif"/>
              </a:rPr>
              <a:t> </a:t>
            </a:r>
            <a:r>
              <a:rPr sz="900" spc="-25" dirty="0">
                <a:latin typeface="Microsoft Sans Serif"/>
                <a:cs typeface="Microsoft Sans Serif"/>
              </a:rPr>
              <a:t>A</a:t>
            </a:r>
            <a:r>
              <a:rPr sz="750" spc="-25" dirty="0">
                <a:latin typeface="Microsoft Sans Serif"/>
                <a:cs typeface="Microsoft Sans Serif"/>
              </a:rPr>
              <a:t>APLICACIÓN</a:t>
            </a:r>
            <a:r>
              <a:rPr sz="900" spc="-25" dirty="0">
                <a:latin typeface="Microsoft Sans Serif"/>
                <a:cs typeface="Microsoft Sans Serif"/>
              </a:rPr>
              <a:t>C</a:t>
            </a:r>
            <a:r>
              <a:rPr sz="750" spc="-25" dirty="0">
                <a:latin typeface="Microsoft Sans Serif"/>
                <a:cs typeface="Microsoft Sans Serif"/>
              </a:rPr>
              <a:t>CONSIDERACIONES</a:t>
            </a:r>
            <a:endParaRPr sz="750">
              <a:latin typeface="Microsoft Sans Serif"/>
              <a:cs typeface="Microsoft Sans Serif"/>
            </a:endParaRPr>
          </a:p>
          <a:p>
            <a:pPr marL="12700">
              <a:lnSpc>
                <a:spcPct val="100000"/>
              </a:lnSpc>
              <a:spcBef>
                <a:spcPts val="1045"/>
              </a:spcBef>
            </a:pPr>
            <a:r>
              <a:rPr sz="500" spc="-10" dirty="0">
                <a:latin typeface="Microsoft Sans Serif"/>
                <a:cs typeface="Microsoft Sans Serif"/>
              </a:rPr>
              <a:t>A.</a:t>
            </a:r>
            <a:r>
              <a:rPr sz="500" spc="-20" dirty="0">
                <a:latin typeface="Microsoft Sans Serif"/>
                <a:cs typeface="Microsoft Sans Serif"/>
              </a:rPr>
              <a:t> </a:t>
            </a:r>
            <a:r>
              <a:rPr sz="500" spc="15" dirty="0">
                <a:latin typeface="Microsoft Sans Serif"/>
                <a:cs typeface="Microsoft Sans Serif"/>
              </a:rPr>
              <a:t>Configuración</a:t>
            </a:r>
            <a:r>
              <a:rPr sz="500" spc="-20" dirty="0">
                <a:latin typeface="Microsoft Sans Serif"/>
                <a:cs typeface="Microsoft Sans Serif"/>
              </a:rPr>
              <a:t> </a:t>
            </a:r>
            <a:r>
              <a:rPr sz="500" spc="15" dirty="0">
                <a:latin typeface="Microsoft Sans Serif"/>
                <a:cs typeface="Microsoft Sans Serif"/>
              </a:rPr>
              <a:t>de</a:t>
            </a:r>
            <a:r>
              <a:rPr sz="500" spc="-15" dirty="0">
                <a:latin typeface="Microsoft Sans Serif"/>
                <a:cs typeface="Microsoft Sans Serif"/>
              </a:rPr>
              <a:t> </a:t>
            </a:r>
            <a:r>
              <a:rPr sz="500" spc="15" dirty="0">
                <a:latin typeface="Microsoft Sans Serif"/>
                <a:cs typeface="Microsoft Sans Serif"/>
              </a:rPr>
              <a:t>recogida</a:t>
            </a:r>
            <a:endParaRPr sz="500">
              <a:latin typeface="Microsoft Sans Serif"/>
              <a:cs typeface="Microsoft Sans Serif"/>
            </a:endParaRPr>
          </a:p>
          <a:p>
            <a:pPr marL="12700" marR="5080" indent="154940">
              <a:lnSpc>
                <a:spcPct val="143100"/>
              </a:lnSpc>
              <a:spcBef>
                <a:spcPts val="280"/>
              </a:spcBef>
            </a:pPr>
            <a:r>
              <a:rPr sz="700" spc="25" dirty="0">
                <a:latin typeface="Microsoft Sans Serif"/>
                <a:cs typeface="Microsoft Sans Serif"/>
              </a:rPr>
              <a:t>Dependiendo </a:t>
            </a:r>
            <a:r>
              <a:rPr sz="700" spc="20" dirty="0">
                <a:latin typeface="Microsoft Sans Serif"/>
                <a:cs typeface="Microsoft Sans Serif"/>
              </a:rPr>
              <a:t>de </a:t>
            </a:r>
            <a:r>
              <a:rPr sz="700" spc="10" dirty="0">
                <a:latin typeface="Microsoft Sans Serif"/>
                <a:cs typeface="Microsoft Sans Serif"/>
              </a:rPr>
              <a:t>la </a:t>
            </a:r>
            <a:r>
              <a:rPr sz="700" spc="25" dirty="0">
                <a:latin typeface="Microsoft Sans Serif"/>
                <a:cs typeface="Microsoft Sans Serif"/>
              </a:rPr>
              <a:t>máquina, </a:t>
            </a:r>
            <a:r>
              <a:rPr sz="700" dirty="0">
                <a:latin typeface="Microsoft Sans Serif"/>
                <a:cs typeface="Microsoft Sans Serif"/>
              </a:rPr>
              <a:t>las </a:t>
            </a:r>
            <a:r>
              <a:rPr sz="700" spc="20" dirty="0">
                <a:latin typeface="Microsoft Sans Serif"/>
                <a:cs typeface="Microsoft Sans Serif"/>
              </a:rPr>
              <a:t>pérdidas </a:t>
            </a:r>
            <a:r>
              <a:rPr sz="700" spc="25" dirty="0">
                <a:latin typeface="Microsoft Sans Serif"/>
                <a:cs typeface="Microsoft Sans Serif"/>
              </a:rPr>
              <a:t>motrices </a:t>
            </a:r>
            <a:r>
              <a:rPr sz="700" spc="20" dirty="0">
                <a:latin typeface="Microsoft Sans Serif"/>
                <a:cs typeface="Microsoft Sans Serif"/>
              </a:rPr>
              <a:t>de </a:t>
            </a:r>
            <a:r>
              <a:rPr sz="700" spc="40" dirty="0">
                <a:latin typeface="Microsoft Sans Serif"/>
                <a:cs typeface="Microsoft Sans Serif"/>
              </a:rPr>
              <a:t>un </a:t>
            </a:r>
            <a:r>
              <a:rPr sz="700" spc="30" dirty="0">
                <a:latin typeface="Microsoft Sans Serif"/>
                <a:cs typeface="Microsoft Sans Serif"/>
              </a:rPr>
              <a:t>generador </a:t>
            </a:r>
            <a:r>
              <a:rPr sz="700" spc="20" dirty="0">
                <a:latin typeface="Microsoft Sans Serif"/>
                <a:cs typeface="Microsoft Sans Serif"/>
              </a:rPr>
              <a:t>de </a:t>
            </a:r>
            <a:r>
              <a:rPr sz="700" spc="25" dirty="0">
                <a:latin typeface="Microsoft Sans Serif"/>
                <a:cs typeface="Microsoft Sans Serif"/>
              </a:rPr>
              <a:t> </a:t>
            </a:r>
            <a:r>
              <a:rPr sz="700" spc="35" dirty="0">
                <a:latin typeface="Microsoft Sans Serif"/>
                <a:cs typeface="Microsoft Sans Serif"/>
              </a:rPr>
              <a:t>turbina </a:t>
            </a:r>
            <a:r>
              <a:rPr sz="700" spc="30" dirty="0">
                <a:latin typeface="Microsoft Sans Serif"/>
                <a:cs typeface="Microsoft Sans Serif"/>
              </a:rPr>
              <a:t>pueden </a:t>
            </a:r>
            <a:r>
              <a:rPr sz="700" spc="15" dirty="0">
                <a:latin typeface="Microsoft Sans Serif"/>
                <a:cs typeface="Microsoft Sans Serif"/>
              </a:rPr>
              <a:t>ser </a:t>
            </a:r>
            <a:r>
              <a:rPr sz="700" spc="40" dirty="0">
                <a:latin typeface="Microsoft Sans Serif"/>
                <a:cs typeface="Microsoft Sans Serif"/>
              </a:rPr>
              <a:t>muy </a:t>
            </a:r>
            <a:r>
              <a:rPr sz="700" spc="10" dirty="0">
                <a:latin typeface="Microsoft Sans Serif"/>
                <a:cs typeface="Microsoft Sans Serif"/>
              </a:rPr>
              <a:t>bajas </a:t>
            </a:r>
            <a:r>
              <a:rPr sz="700" spc="25" dirty="0">
                <a:latin typeface="Microsoft Sans Serif"/>
                <a:cs typeface="Microsoft Sans Serif"/>
              </a:rPr>
              <a:t>cuando </a:t>
            </a:r>
            <a:r>
              <a:rPr sz="700" spc="-5" dirty="0">
                <a:latin typeface="Microsoft Sans Serif"/>
                <a:cs typeface="Microsoft Sans Serif"/>
              </a:rPr>
              <a:t>se </a:t>
            </a:r>
            <a:r>
              <a:rPr sz="700" spc="20" dirty="0">
                <a:latin typeface="Microsoft Sans Serif"/>
                <a:cs typeface="Microsoft Sans Serif"/>
              </a:rPr>
              <a:t>expresan </a:t>
            </a:r>
            <a:r>
              <a:rPr sz="700" spc="30" dirty="0">
                <a:latin typeface="Microsoft Sans Serif"/>
                <a:cs typeface="Microsoft Sans Serif"/>
              </a:rPr>
              <a:t>como </a:t>
            </a:r>
            <a:r>
              <a:rPr sz="700" spc="25" dirty="0">
                <a:latin typeface="Microsoft Sans Serif"/>
                <a:cs typeface="Microsoft Sans Serif"/>
              </a:rPr>
              <a:t>porcentaje </a:t>
            </a:r>
            <a:r>
              <a:rPr sz="700" spc="20" dirty="0">
                <a:latin typeface="Microsoft Sans Serif"/>
                <a:cs typeface="Microsoft Sans Serif"/>
              </a:rPr>
              <a:t>de </a:t>
            </a:r>
            <a:r>
              <a:rPr sz="700" spc="10" dirty="0">
                <a:latin typeface="Microsoft Sans Serif"/>
                <a:cs typeface="Microsoft Sans Serif"/>
              </a:rPr>
              <a:t>la </a:t>
            </a:r>
            <a:r>
              <a:rPr sz="700" spc="15" dirty="0">
                <a:latin typeface="Microsoft Sans Serif"/>
                <a:cs typeface="Microsoft Sans Serif"/>
              </a:rPr>
              <a:t> </a:t>
            </a:r>
            <a:r>
              <a:rPr sz="700" spc="20" dirty="0">
                <a:latin typeface="Microsoft Sans Serif"/>
                <a:cs typeface="Microsoft Sans Serif"/>
              </a:rPr>
              <a:t>potencia de </a:t>
            </a:r>
            <a:r>
              <a:rPr sz="700" spc="10" dirty="0">
                <a:latin typeface="Microsoft Sans Serif"/>
                <a:cs typeface="Microsoft Sans Serif"/>
              </a:rPr>
              <a:t>la </a:t>
            </a:r>
            <a:r>
              <a:rPr sz="700" spc="25" dirty="0">
                <a:latin typeface="Microsoft Sans Serif"/>
                <a:cs typeface="Microsoft Sans Serif"/>
              </a:rPr>
              <a:t>máquina. </a:t>
            </a:r>
            <a:r>
              <a:rPr sz="700" dirty="0">
                <a:latin typeface="Microsoft Sans Serif"/>
                <a:cs typeface="Microsoft Sans Serif"/>
              </a:rPr>
              <a:t>Esto </a:t>
            </a:r>
            <a:r>
              <a:rPr sz="700" spc="25" dirty="0">
                <a:latin typeface="Microsoft Sans Serif"/>
                <a:cs typeface="Microsoft Sans Serif"/>
              </a:rPr>
              <a:t>puede </a:t>
            </a:r>
            <a:r>
              <a:rPr sz="700" spc="35" dirty="0">
                <a:latin typeface="Microsoft Sans Serif"/>
                <a:cs typeface="Microsoft Sans Serif"/>
              </a:rPr>
              <a:t>requerir </a:t>
            </a:r>
            <a:r>
              <a:rPr sz="700" spc="30" dirty="0">
                <a:latin typeface="Microsoft Sans Serif"/>
                <a:cs typeface="Microsoft Sans Serif"/>
              </a:rPr>
              <a:t>una </a:t>
            </a:r>
            <a:r>
              <a:rPr sz="700" spc="25" dirty="0">
                <a:latin typeface="Microsoft Sans Serif"/>
                <a:cs typeface="Microsoft Sans Serif"/>
              </a:rPr>
              <a:t>medición </a:t>
            </a:r>
            <a:r>
              <a:rPr sz="700" spc="20" dirty="0">
                <a:latin typeface="Microsoft Sans Serif"/>
                <a:cs typeface="Microsoft Sans Serif"/>
              </a:rPr>
              <a:t>de potencia </a:t>
            </a:r>
            <a:r>
              <a:rPr sz="700" spc="25" dirty="0">
                <a:latin typeface="Microsoft Sans Serif"/>
                <a:cs typeface="Microsoft Sans Serif"/>
              </a:rPr>
              <a:t> </a:t>
            </a:r>
            <a:r>
              <a:rPr sz="700" spc="15" dirty="0">
                <a:latin typeface="Microsoft Sans Serif"/>
                <a:cs typeface="Microsoft Sans Serif"/>
              </a:rPr>
              <a:t>inversa</a:t>
            </a:r>
            <a:r>
              <a:rPr sz="700" spc="-5" dirty="0">
                <a:latin typeface="Microsoft Sans Serif"/>
                <a:cs typeface="Microsoft Sans Serif"/>
              </a:rPr>
              <a:t> </a:t>
            </a:r>
            <a:r>
              <a:rPr sz="700" spc="40" dirty="0">
                <a:latin typeface="Microsoft Sans Serif"/>
                <a:cs typeface="Microsoft Sans Serif"/>
              </a:rPr>
              <a:t>muy</a:t>
            </a:r>
            <a:r>
              <a:rPr sz="700" spc="-5" dirty="0">
                <a:latin typeface="Microsoft Sans Serif"/>
                <a:cs typeface="Microsoft Sans Serif"/>
              </a:rPr>
              <a:t> </a:t>
            </a:r>
            <a:r>
              <a:rPr sz="700" spc="10" dirty="0">
                <a:latin typeface="Microsoft Sans Serif"/>
                <a:cs typeface="Microsoft Sans Serif"/>
              </a:rPr>
              <a:t>sensible.</a:t>
            </a:r>
            <a:r>
              <a:rPr sz="700" spc="-5" dirty="0">
                <a:latin typeface="Microsoft Sans Serif"/>
                <a:cs typeface="Microsoft Sans Serif"/>
              </a:rPr>
              <a:t> </a:t>
            </a:r>
            <a:r>
              <a:rPr sz="700" spc="-10" dirty="0">
                <a:latin typeface="Microsoft Sans Serif"/>
                <a:cs typeface="Microsoft Sans Serif"/>
              </a:rPr>
              <a:t>La</a:t>
            </a:r>
            <a:r>
              <a:rPr sz="700" spc="-5" dirty="0">
                <a:latin typeface="Microsoft Sans Serif"/>
                <a:cs typeface="Microsoft Sans Serif"/>
              </a:rPr>
              <a:t> </a:t>
            </a:r>
            <a:r>
              <a:rPr sz="700" spc="5" dirty="0">
                <a:latin typeface="Microsoft Sans Serif"/>
                <a:cs typeface="Microsoft Sans Serif"/>
              </a:rPr>
              <a:t>Tabla</a:t>
            </a:r>
            <a:r>
              <a:rPr sz="700" spc="-5" dirty="0">
                <a:latin typeface="Microsoft Sans Serif"/>
                <a:cs typeface="Microsoft Sans Serif"/>
              </a:rPr>
              <a:t> </a:t>
            </a:r>
            <a:r>
              <a:rPr sz="700" spc="40" dirty="0">
                <a:latin typeface="Microsoft Sans Serif"/>
                <a:cs typeface="Microsoft Sans Serif"/>
              </a:rPr>
              <a:t>I</a:t>
            </a:r>
            <a:r>
              <a:rPr sz="700" spc="-5" dirty="0">
                <a:latin typeface="Microsoft Sans Serif"/>
                <a:cs typeface="Microsoft Sans Serif"/>
              </a:rPr>
              <a:t> </a:t>
            </a:r>
            <a:r>
              <a:rPr sz="700" spc="30" dirty="0">
                <a:latin typeface="Microsoft Sans Serif"/>
                <a:cs typeface="Microsoft Sans Serif"/>
              </a:rPr>
              <a:t>enumera</a:t>
            </a:r>
            <a:r>
              <a:rPr sz="700" dirty="0">
                <a:latin typeface="Microsoft Sans Serif"/>
                <a:cs typeface="Microsoft Sans Serif"/>
              </a:rPr>
              <a:t> </a:t>
            </a:r>
            <a:r>
              <a:rPr sz="700" spc="15" dirty="0">
                <a:latin typeface="Microsoft Sans Serif"/>
                <a:cs typeface="Microsoft Sans Serif"/>
              </a:rPr>
              <a:t>valores</a:t>
            </a:r>
            <a:r>
              <a:rPr sz="700" spc="-5" dirty="0">
                <a:latin typeface="Microsoft Sans Serif"/>
                <a:cs typeface="Microsoft Sans Serif"/>
              </a:rPr>
              <a:t> </a:t>
            </a:r>
            <a:r>
              <a:rPr sz="700" spc="20" dirty="0">
                <a:latin typeface="Microsoft Sans Serif"/>
                <a:cs typeface="Microsoft Sans Serif"/>
              </a:rPr>
              <a:t>típicos</a:t>
            </a:r>
            <a:r>
              <a:rPr sz="700" spc="-5" dirty="0">
                <a:latin typeface="Microsoft Sans Serif"/>
                <a:cs typeface="Microsoft Sans Serif"/>
              </a:rPr>
              <a:t> </a:t>
            </a:r>
            <a:r>
              <a:rPr sz="700" spc="25" dirty="0">
                <a:latin typeface="Microsoft Sans Serif"/>
                <a:cs typeface="Microsoft Sans Serif"/>
              </a:rPr>
              <a:t>para</a:t>
            </a:r>
            <a:r>
              <a:rPr sz="700" spc="-5" dirty="0">
                <a:latin typeface="Microsoft Sans Serif"/>
                <a:cs typeface="Microsoft Sans Serif"/>
              </a:rPr>
              <a:t> </a:t>
            </a:r>
            <a:r>
              <a:rPr sz="700" spc="15" dirty="0">
                <a:latin typeface="Microsoft Sans Serif"/>
                <a:cs typeface="Microsoft Sans Serif"/>
              </a:rPr>
              <a:t>varios</a:t>
            </a:r>
            <a:r>
              <a:rPr sz="700" spc="-5" dirty="0">
                <a:latin typeface="Microsoft Sans Serif"/>
                <a:cs typeface="Microsoft Sans Serif"/>
              </a:rPr>
              <a:t> </a:t>
            </a:r>
            <a:r>
              <a:rPr sz="700" spc="25" dirty="0">
                <a:latin typeface="Microsoft Sans Serif"/>
                <a:cs typeface="Microsoft Sans Serif"/>
              </a:rPr>
              <a:t>tipos</a:t>
            </a:r>
            <a:r>
              <a:rPr sz="700" spc="-5" dirty="0">
                <a:latin typeface="Microsoft Sans Serif"/>
                <a:cs typeface="Microsoft Sans Serif"/>
              </a:rPr>
              <a:t> </a:t>
            </a:r>
            <a:r>
              <a:rPr sz="700" spc="20" dirty="0">
                <a:latin typeface="Microsoft Sans Serif"/>
                <a:cs typeface="Microsoft Sans Serif"/>
              </a:rPr>
              <a:t>de </a:t>
            </a:r>
            <a:r>
              <a:rPr sz="700" spc="-170" dirty="0">
                <a:latin typeface="Microsoft Sans Serif"/>
                <a:cs typeface="Microsoft Sans Serif"/>
              </a:rPr>
              <a:t> </a:t>
            </a:r>
            <a:r>
              <a:rPr sz="700" spc="20" dirty="0">
                <a:latin typeface="Microsoft Sans Serif"/>
                <a:cs typeface="Microsoft Sans Serif"/>
              </a:rPr>
              <a:t>máquinas. </a:t>
            </a:r>
            <a:r>
              <a:rPr sz="700" spc="-40" dirty="0">
                <a:latin typeface="Microsoft Sans Serif"/>
                <a:cs typeface="Microsoft Sans Serif"/>
              </a:rPr>
              <a:t>Se </a:t>
            </a:r>
            <a:r>
              <a:rPr sz="700" spc="25" dirty="0">
                <a:latin typeface="Microsoft Sans Serif"/>
                <a:cs typeface="Microsoft Sans Serif"/>
              </a:rPr>
              <a:t>deben utilizar </a:t>
            </a:r>
            <a:r>
              <a:rPr sz="700" spc="10" dirty="0">
                <a:latin typeface="Microsoft Sans Serif"/>
                <a:cs typeface="Microsoft Sans Serif"/>
              </a:rPr>
              <a:t>la </a:t>
            </a:r>
            <a:r>
              <a:rPr sz="700" spc="25" dirty="0">
                <a:latin typeface="Microsoft Sans Serif"/>
                <a:cs typeface="Microsoft Sans Serif"/>
              </a:rPr>
              <a:t>hoja </a:t>
            </a:r>
            <a:r>
              <a:rPr sz="700" spc="20" dirty="0">
                <a:latin typeface="Microsoft Sans Serif"/>
                <a:cs typeface="Microsoft Sans Serif"/>
              </a:rPr>
              <a:t>de datos del </a:t>
            </a:r>
            <a:r>
              <a:rPr sz="700" spc="25" dirty="0">
                <a:latin typeface="Microsoft Sans Serif"/>
                <a:cs typeface="Microsoft Sans Serif"/>
              </a:rPr>
              <a:t>fabricante </a:t>
            </a:r>
            <a:r>
              <a:rPr sz="700" spc="20" dirty="0">
                <a:latin typeface="Microsoft Sans Serif"/>
                <a:cs typeface="Microsoft Sans Serif"/>
              </a:rPr>
              <a:t>del </a:t>
            </a:r>
            <a:r>
              <a:rPr sz="700" spc="30" dirty="0">
                <a:latin typeface="Microsoft Sans Serif"/>
                <a:cs typeface="Microsoft Sans Serif"/>
              </a:rPr>
              <a:t>generador </a:t>
            </a:r>
            <a:r>
              <a:rPr sz="700" spc="5" dirty="0">
                <a:latin typeface="Microsoft Sans Serif"/>
                <a:cs typeface="Microsoft Sans Serif"/>
              </a:rPr>
              <a:t>y </a:t>
            </a:r>
            <a:r>
              <a:rPr sz="700" spc="10" dirty="0">
                <a:latin typeface="Microsoft Sans Serif"/>
                <a:cs typeface="Microsoft Sans Serif"/>
              </a:rPr>
              <a:t> </a:t>
            </a:r>
            <a:r>
              <a:rPr sz="700" dirty="0">
                <a:latin typeface="Microsoft Sans Serif"/>
                <a:cs typeface="Microsoft Sans Serif"/>
              </a:rPr>
              <a:t>las </a:t>
            </a:r>
            <a:r>
              <a:rPr sz="700" spc="20" dirty="0">
                <a:latin typeface="Microsoft Sans Serif"/>
                <a:cs typeface="Microsoft Sans Serif"/>
              </a:rPr>
              <a:t>pautas</a:t>
            </a:r>
            <a:r>
              <a:rPr sz="700" dirty="0">
                <a:latin typeface="Microsoft Sans Serif"/>
                <a:cs typeface="Microsoft Sans Serif"/>
              </a:rPr>
              <a:t> </a:t>
            </a:r>
            <a:r>
              <a:rPr sz="700" spc="20" dirty="0">
                <a:latin typeface="Microsoft Sans Serif"/>
                <a:cs typeface="Microsoft Sans Serif"/>
              </a:rPr>
              <a:t>del</a:t>
            </a:r>
            <a:r>
              <a:rPr sz="700" dirty="0">
                <a:latin typeface="Microsoft Sans Serif"/>
                <a:cs typeface="Microsoft Sans Serif"/>
              </a:rPr>
              <a:t> </a:t>
            </a:r>
            <a:r>
              <a:rPr sz="700" spc="25" dirty="0">
                <a:latin typeface="Microsoft Sans Serif"/>
                <a:cs typeface="Microsoft Sans Serif"/>
              </a:rPr>
              <a:t>fabricante</a:t>
            </a:r>
            <a:r>
              <a:rPr sz="700" dirty="0">
                <a:latin typeface="Microsoft Sans Serif"/>
                <a:cs typeface="Microsoft Sans Serif"/>
              </a:rPr>
              <a:t> </a:t>
            </a:r>
            <a:r>
              <a:rPr sz="700" spc="20" dirty="0">
                <a:latin typeface="Microsoft Sans Serif"/>
                <a:cs typeface="Microsoft Sans Serif"/>
              </a:rPr>
              <a:t>del</a:t>
            </a:r>
            <a:r>
              <a:rPr sz="700" spc="5" dirty="0">
                <a:latin typeface="Microsoft Sans Serif"/>
                <a:cs typeface="Microsoft Sans Serif"/>
              </a:rPr>
              <a:t> </a:t>
            </a:r>
            <a:r>
              <a:rPr sz="700" spc="20" dirty="0">
                <a:latin typeface="Microsoft Sans Serif"/>
                <a:cs typeface="Microsoft Sans Serif"/>
              </a:rPr>
              <a:t>relé</a:t>
            </a:r>
            <a:r>
              <a:rPr sz="700" dirty="0">
                <a:latin typeface="Microsoft Sans Serif"/>
                <a:cs typeface="Microsoft Sans Serif"/>
              </a:rPr>
              <a:t> </a:t>
            </a:r>
            <a:r>
              <a:rPr sz="700" spc="25" dirty="0">
                <a:latin typeface="Microsoft Sans Serif"/>
                <a:cs typeface="Microsoft Sans Serif"/>
              </a:rPr>
              <a:t>para</a:t>
            </a:r>
            <a:r>
              <a:rPr sz="700" dirty="0">
                <a:latin typeface="Microsoft Sans Serif"/>
                <a:cs typeface="Microsoft Sans Serif"/>
              </a:rPr>
              <a:t> </a:t>
            </a:r>
            <a:r>
              <a:rPr sz="700" spc="25" dirty="0">
                <a:latin typeface="Microsoft Sans Serif"/>
                <a:cs typeface="Microsoft Sans Serif"/>
              </a:rPr>
              <a:t>derivar</a:t>
            </a:r>
            <a:r>
              <a:rPr sz="700" dirty="0">
                <a:latin typeface="Microsoft Sans Serif"/>
                <a:cs typeface="Microsoft Sans Serif"/>
              </a:rPr>
              <a:t> </a:t>
            </a:r>
            <a:r>
              <a:rPr sz="700" spc="10" dirty="0">
                <a:latin typeface="Microsoft Sans Serif"/>
                <a:cs typeface="Microsoft Sans Serif"/>
              </a:rPr>
              <a:t>la</a:t>
            </a:r>
            <a:r>
              <a:rPr sz="700" dirty="0">
                <a:latin typeface="Microsoft Sans Serif"/>
                <a:cs typeface="Microsoft Sans Serif"/>
              </a:rPr>
              <a:t> </a:t>
            </a:r>
            <a:r>
              <a:rPr sz="700" spc="25" dirty="0">
                <a:latin typeface="Microsoft Sans Serif"/>
                <a:cs typeface="Microsoft Sans Serif"/>
              </a:rPr>
              <a:t>configuración</a:t>
            </a:r>
            <a:r>
              <a:rPr sz="700" spc="5" dirty="0">
                <a:latin typeface="Microsoft Sans Serif"/>
                <a:cs typeface="Microsoft Sans Serif"/>
              </a:rPr>
              <a:t> </a:t>
            </a:r>
            <a:r>
              <a:rPr sz="700" spc="20" dirty="0">
                <a:latin typeface="Microsoft Sans Serif"/>
                <a:cs typeface="Microsoft Sans Serif"/>
              </a:rPr>
              <a:t>de</a:t>
            </a:r>
            <a:r>
              <a:rPr sz="700" dirty="0">
                <a:latin typeface="Microsoft Sans Serif"/>
                <a:cs typeface="Microsoft Sans Serif"/>
              </a:rPr>
              <a:t> </a:t>
            </a:r>
            <a:r>
              <a:rPr sz="700" spc="10" dirty="0">
                <a:latin typeface="Microsoft Sans Serif"/>
                <a:cs typeface="Microsoft Sans Serif"/>
              </a:rPr>
              <a:t>activación.</a:t>
            </a:r>
            <a:endParaRPr sz="700">
              <a:latin typeface="Microsoft Sans Serif"/>
              <a:cs typeface="Microsoft Sans Serif"/>
            </a:endParaRPr>
          </a:p>
        </p:txBody>
      </p:sp>
      <p:sp>
        <p:nvSpPr>
          <p:cNvPr id="13" name="object 13"/>
          <p:cNvSpPr txBox="1"/>
          <p:nvPr/>
        </p:nvSpPr>
        <p:spPr>
          <a:xfrm>
            <a:off x="1415277" y="9415126"/>
            <a:ext cx="7416407" cy="143629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 marR="5080">
              <a:lnSpc>
                <a:spcPct val="100000"/>
              </a:lnSpc>
              <a:spcBef>
                <a:spcPts val="100"/>
              </a:spcBef>
            </a:pPr>
            <a:r>
              <a:rPr sz="850" spc="-25" dirty="0">
                <a:latin typeface="Microsoft Sans Serif"/>
                <a:cs typeface="Microsoft Sans Serif"/>
              </a:rPr>
              <a:t>TUTORIAL</a:t>
            </a:r>
            <a:r>
              <a:rPr sz="850" spc="-5" dirty="0">
                <a:latin typeface="Microsoft Sans Serif"/>
                <a:cs typeface="Microsoft Sans Serif"/>
              </a:rPr>
              <a:t> </a:t>
            </a:r>
            <a:r>
              <a:rPr sz="850" spc="-60" dirty="0">
                <a:latin typeface="Microsoft Sans Serif"/>
                <a:cs typeface="Microsoft Sans Serif"/>
              </a:rPr>
              <a:t>SOBRE</a:t>
            </a:r>
            <a:r>
              <a:rPr sz="850" spc="-5" dirty="0">
                <a:latin typeface="Microsoft Sans Serif"/>
                <a:cs typeface="Microsoft Sans Serif"/>
              </a:rPr>
              <a:t> </a:t>
            </a:r>
            <a:r>
              <a:rPr sz="850" spc="-35" dirty="0">
                <a:latin typeface="Microsoft Sans Serif"/>
                <a:cs typeface="Microsoft Sans Serif"/>
              </a:rPr>
              <a:t>PROTECCIÓN</a:t>
            </a:r>
            <a:r>
              <a:rPr sz="850" spc="-5" dirty="0">
                <a:latin typeface="Microsoft Sans Serif"/>
                <a:cs typeface="Microsoft Sans Serif"/>
              </a:rPr>
              <a:t> </a:t>
            </a:r>
            <a:r>
              <a:rPr sz="850" spc="-45" dirty="0">
                <a:latin typeface="Microsoft Sans Serif"/>
                <a:cs typeface="Microsoft Sans Serif"/>
              </a:rPr>
              <a:t>DE</a:t>
            </a:r>
            <a:r>
              <a:rPr sz="850" dirty="0">
                <a:latin typeface="Microsoft Sans Serif"/>
                <a:cs typeface="Microsoft Sans Serif"/>
              </a:rPr>
              <a:t> </a:t>
            </a:r>
            <a:r>
              <a:rPr sz="850" spc="-55" dirty="0">
                <a:latin typeface="Microsoft Sans Serif"/>
                <a:cs typeface="Microsoft Sans Serif"/>
              </a:rPr>
              <a:t>GENERADORES</a:t>
            </a:r>
            <a:r>
              <a:rPr sz="850" spc="-5" dirty="0">
                <a:latin typeface="Microsoft Sans Serif"/>
                <a:cs typeface="Microsoft Sans Serif"/>
              </a:rPr>
              <a:t> </a:t>
            </a:r>
            <a:r>
              <a:rPr sz="850" spc="-30" dirty="0">
                <a:latin typeface="Microsoft Sans Serif"/>
                <a:cs typeface="Microsoft Sans Serif"/>
              </a:rPr>
              <a:t>SÍNCRONOS </a:t>
            </a:r>
            <a:r>
              <a:rPr sz="850" spc="-215" dirty="0">
                <a:latin typeface="Microsoft Sans Serif"/>
                <a:cs typeface="Microsoft Sans Serif"/>
              </a:rPr>
              <a:t> </a:t>
            </a:r>
            <a:r>
              <a:rPr sz="850" spc="-15" dirty="0">
                <a:latin typeface="Microsoft Sans Serif"/>
                <a:cs typeface="Microsoft Sans Serif"/>
              </a:rPr>
              <a:t>PUBLICACIÓN</a:t>
            </a:r>
            <a:r>
              <a:rPr sz="850" spc="-5" dirty="0">
                <a:latin typeface="Microsoft Sans Serif"/>
                <a:cs typeface="Microsoft Sans Serif"/>
              </a:rPr>
              <a:t> </a:t>
            </a:r>
            <a:r>
              <a:rPr sz="850" spc="-55" dirty="0">
                <a:latin typeface="Microsoft Sans Serif"/>
                <a:cs typeface="Microsoft Sans Serif"/>
              </a:rPr>
              <a:t>ESPECIAL</a:t>
            </a:r>
            <a:r>
              <a:rPr sz="850" spc="-5" dirty="0">
                <a:latin typeface="Microsoft Sans Serif"/>
                <a:cs typeface="Microsoft Sans Serif"/>
              </a:rPr>
              <a:t> </a:t>
            </a:r>
            <a:r>
              <a:rPr sz="850" spc="-40" dirty="0">
                <a:latin typeface="Microsoft Sans Serif"/>
                <a:cs typeface="Microsoft Sans Serif"/>
              </a:rPr>
              <a:t>DEL</a:t>
            </a:r>
            <a:r>
              <a:rPr sz="850" spc="-5" dirty="0">
                <a:latin typeface="Microsoft Sans Serif"/>
                <a:cs typeface="Microsoft Sans Serif"/>
              </a:rPr>
              <a:t> </a:t>
            </a:r>
            <a:r>
              <a:rPr sz="850" spc="-60" dirty="0">
                <a:latin typeface="Microsoft Sans Serif"/>
                <a:cs typeface="Microsoft Sans Serif"/>
              </a:rPr>
              <a:t>IEEE</a:t>
            </a:r>
            <a:r>
              <a:rPr sz="850" spc="-5" dirty="0">
                <a:latin typeface="Microsoft Sans Serif"/>
                <a:cs typeface="Microsoft Sans Serif"/>
              </a:rPr>
              <a:t> </a:t>
            </a:r>
            <a:r>
              <a:rPr sz="850" spc="-80" dirty="0">
                <a:latin typeface="Microsoft Sans Serif"/>
                <a:cs typeface="Microsoft Sans Serif"/>
              </a:rPr>
              <a:t>PSRC</a:t>
            </a:r>
            <a:endParaRPr sz="850">
              <a:latin typeface="Microsoft Sans Serif"/>
              <a:cs typeface="Microsoft Sans Serif"/>
            </a:endParaRPr>
          </a:p>
        </p:txBody>
      </p:sp>
      <p:sp>
        <p:nvSpPr>
          <p:cNvPr id="14" name="object 14"/>
          <p:cNvSpPr txBox="1"/>
          <p:nvPr/>
        </p:nvSpPr>
        <p:spPr>
          <a:xfrm>
            <a:off x="13472061" y="9415125"/>
            <a:ext cx="2852914" cy="143629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sz="850" spc="-25" dirty="0">
                <a:latin typeface="Microsoft Sans Serif"/>
                <a:cs typeface="Microsoft Sans Serif"/>
              </a:rPr>
              <a:t>CAPÍTULO</a:t>
            </a:r>
            <a:r>
              <a:rPr sz="850" spc="-20" dirty="0">
                <a:latin typeface="Microsoft Sans Serif"/>
                <a:cs typeface="Microsoft Sans Serif"/>
              </a:rPr>
              <a:t> </a:t>
            </a:r>
            <a:r>
              <a:rPr sz="850" dirty="0">
                <a:latin typeface="Microsoft Sans Serif"/>
                <a:cs typeface="Microsoft Sans Serif"/>
              </a:rPr>
              <a:t>3,</a:t>
            </a:r>
            <a:r>
              <a:rPr sz="850" spc="-15" dirty="0">
                <a:latin typeface="Microsoft Sans Serif"/>
                <a:cs typeface="Microsoft Sans Serif"/>
              </a:rPr>
              <a:t> </a:t>
            </a:r>
            <a:r>
              <a:rPr sz="850" spc="-40" dirty="0">
                <a:latin typeface="Microsoft Sans Serif"/>
                <a:cs typeface="Microsoft Sans Serif"/>
              </a:rPr>
              <a:t>SECCIÓN</a:t>
            </a:r>
            <a:r>
              <a:rPr sz="850" spc="-15" dirty="0">
                <a:latin typeface="Microsoft Sans Serif"/>
                <a:cs typeface="Microsoft Sans Serif"/>
              </a:rPr>
              <a:t> </a:t>
            </a:r>
            <a:r>
              <a:rPr sz="850" spc="10" dirty="0">
                <a:latin typeface="Microsoft Sans Serif"/>
                <a:cs typeface="Microsoft Sans Serif"/>
              </a:rPr>
              <a:t>5</a:t>
            </a:r>
            <a:endParaRPr sz="850">
              <a:latin typeface="Microsoft Sans Serif"/>
              <a:cs typeface="Microsoft Sans Serif"/>
            </a:endParaRPr>
          </a:p>
        </p:txBody>
      </p:sp>
    </p:spTree>
  </p:cSld>
  <p:clrMapOvr>
    <a:masterClrMapping/>
  </p:clrMapOvr>
</p:sld>
</file>

<file path=ppt/slides/slide67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/>
          <p:nvPr/>
        </p:nvSpPr>
        <p:spPr>
          <a:xfrm>
            <a:off x="3011555" y="4559808"/>
            <a:ext cx="753765" cy="327660"/>
          </a:xfrm>
          <a:custGeom>
            <a:avLst/>
            <a:gdLst/>
            <a:ahLst/>
            <a:cxnLst/>
            <a:rect l="l" t="t" r="r" b="b"/>
            <a:pathLst>
              <a:path w="327660" h="327660">
                <a:moveTo>
                  <a:pt x="327659" y="327659"/>
                </a:moveTo>
                <a:lnTo>
                  <a:pt x="327659" y="0"/>
                </a:lnTo>
              </a:path>
              <a:path w="327660" h="327660">
                <a:moveTo>
                  <a:pt x="0" y="0"/>
                </a:moveTo>
                <a:lnTo>
                  <a:pt x="0" y="327659"/>
                </a:lnTo>
                <a:lnTo>
                  <a:pt x="327659" y="327659"/>
                </a:lnTo>
              </a:path>
              <a:path w="327660" h="327660">
                <a:moveTo>
                  <a:pt x="327659" y="0"/>
                </a:moveTo>
                <a:lnTo>
                  <a:pt x="0" y="0"/>
                </a:lnTo>
              </a:path>
              <a:path w="327660" h="327660">
                <a:moveTo>
                  <a:pt x="327659" y="0"/>
                </a:moveTo>
                <a:lnTo>
                  <a:pt x="0" y="327659"/>
                </a:lnTo>
              </a:path>
            </a:pathLst>
          </a:custGeom>
          <a:ln w="9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grpSp>
        <p:nvGrpSpPr>
          <p:cNvPr id="3" name="object 3"/>
          <p:cNvGrpSpPr/>
          <p:nvPr/>
        </p:nvGrpSpPr>
        <p:grpSpPr>
          <a:xfrm>
            <a:off x="3944122" y="4264151"/>
            <a:ext cx="958273" cy="236220"/>
            <a:chOff x="1714500" y="4264151"/>
            <a:chExt cx="416559" cy="236220"/>
          </a:xfrm>
        </p:grpSpPr>
        <p:sp>
          <p:nvSpPr>
            <p:cNvPr id="4" name="object 4"/>
            <p:cNvSpPr/>
            <p:nvPr/>
          </p:nvSpPr>
          <p:spPr>
            <a:xfrm>
              <a:off x="1761744" y="4268723"/>
              <a:ext cx="302260" cy="227329"/>
            </a:xfrm>
            <a:custGeom>
              <a:avLst/>
              <a:gdLst/>
              <a:ahLst/>
              <a:cxnLst/>
              <a:rect l="l" t="t" r="r" b="b"/>
              <a:pathLst>
                <a:path w="302260" h="227329">
                  <a:moveTo>
                    <a:pt x="0" y="56387"/>
                  </a:moveTo>
                  <a:lnTo>
                    <a:pt x="0" y="227076"/>
                  </a:lnTo>
                  <a:lnTo>
                    <a:pt x="179831" y="227076"/>
                  </a:lnTo>
                  <a:lnTo>
                    <a:pt x="227171" y="218003"/>
                  </a:lnTo>
                  <a:lnTo>
                    <a:pt x="265937" y="193357"/>
                  </a:lnTo>
                  <a:lnTo>
                    <a:pt x="292131" y="156995"/>
                  </a:lnTo>
                  <a:lnTo>
                    <a:pt x="301752" y="112775"/>
                  </a:lnTo>
                  <a:lnTo>
                    <a:pt x="292131" y="68794"/>
                  </a:lnTo>
                  <a:lnTo>
                    <a:pt x="265937" y="32956"/>
                  </a:lnTo>
                  <a:lnTo>
                    <a:pt x="227171" y="8834"/>
                  </a:lnTo>
                  <a:lnTo>
                    <a:pt x="179831" y="0"/>
                  </a:lnTo>
                  <a:lnTo>
                    <a:pt x="0" y="0"/>
                  </a:lnTo>
                  <a:lnTo>
                    <a:pt x="0" y="56387"/>
                  </a:lnTo>
                  <a:close/>
                </a:path>
              </a:pathLst>
            </a:custGeom>
            <a:ln w="9144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" name="object 5"/>
            <p:cNvSpPr/>
            <p:nvPr/>
          </p:nvSpPr>
          <p:spPr>
            <a:xfrm>
              <a:off x="2063495" y="4381499"/>
              <a:ext cx="67310" cy="0"/>
            </a:xfrm>
            <a:custGeom>
              <a:avLst/>
              <a:gdLst/>
              <a:ahLst/>
              <a:cxnLst/>
              <a:rect l="l" t="t" r="r" b="b"/>
              <a:pathLst>
                <a:path w="67310">
                  <a:moveTo>
                    <a:pt x="0" y="0"/>
                  </a:moveTo>
                  <a:lnTo>
                    <a:pt x="67055" y="0"/>
                  </a:lnTo>
                </a:path>
              </a:pathLst>
            </a:custGeom>
            <a:ln w="9144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" name="object 6"/>
            <p:cNvSpPr/>
            <p:nvPr/>
          </p:nvSpPr>
          <p:spPr>
            <a:xfrm>
              <a:off x="1714500" y="4325111"/>
              <a:ext cx="47625" cy="113030"/>
            </a:xfrm>
            <a:custGeom>
              <a:avLst/>
              <a:gdLst/>
              <a:ahLst/>
              <a:cxnLst/>
              <a:rect l="l" t="t" r="r" b="b"/>
              <a:pathLst>
                <a:path w="47625" h="113029">
                  <a:moveTo>
                    <a:pt x="47244" y="0"/>
                  </a:moveTo>
                  <a:lnTo>
                    <a:pt x="0" y="0"/>
                  </a:lnTo>
                </a:path>
                <a:path w="47625" h="113029">
                  <a:moveTo>
                    <a:pt x="47244" y="112776"/>
                  </a:moveTo>
                  <a:lnTo>
                    <a:pt x="0" y="112776"/>
                  </a:lnTo>
                </a:path>
              </a:pathLst>
            </a:custGeom>
            <a:ln w="9144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7" name="object 7"/>
          <p:cNvSpPr/>
          <p:nvPr/>
        </p:nvSpPr>
        <p:spPr>
          <a:xfrm>
            <a:off x="4901225" y="5414772"/>
            <a:ext cx="1010863" cy="192405"/>
          </a:xfrm>
          <a:custGeom>
            <a:avLst/>
            <a:gdLst/>
            <a:ahLst/>
            <a:cxnLst/>
            <a:rect l="l" t="t" r="r" b="b"/>
            <a:pathLst>
              <a:path w="439419" h="192404">
                <a:moveTo>
                  <a:pt x="0" y="192024"/>
                </a:moveTo>
                <a:lnTo>
                  <a:pt x="438912" y="192024"/>
                </a:lnTo>
                <a:lnTo>
                  <a:pt x="438912" y="0"/>
                </a:lnTo>
                <a:lnTo>
                  <a:pt x="0" y="0"/>
                </a:lnTo>
                <a:lnTo>
                  <a:pt x="0" y="192024"/>
                </a:lnTo>
                <a:close/>
              </a:path>
            </a:pathLst>
          </a:custGeom>
          <a:ln w="9143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" name="object 8"/>
          <p:cNvSpPr/>
          <p:nvPr/>
        </p:nvSpPr>
        <p:spPr>
          <a:xfrm>
            <a:off x="4901225" y="4282441"/>
            <a:ext cx="1010863" cy="193675"/>
          </a:xfrm>
          <a:custGeom>
            <a:avLst/>
            <a:gdLst/>
            <a:ahLst/>
            <a:cxnLst/>
            <a:rect l="l" t="t" r="r" b="b"/>
            <a:pathLst>
              <a:path w="439419" h="193675">
                <a:moveTo>
                  <a:pt x="0" y="193548"/>
                </a:moveTo>
                <a:lnTo>
                  <a:pt x="438912" y="193548"/>
                </a:lnTo>
                <a:lnTo>
                  <a:pt x="438912" y="0"/>
                </a:lnTo>
                <a:lnTo>
                  <a:pt x="0" y="0"/>
                </a:lnTo>
                <a:lnTo>
                  <a:pt x="0" y="193548"/>
                </a:lnTo>
                <a:close/>
              </a:path>
            </a:pathLst>
          </a:custGeom>
          <a:ln w="9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grpSp>
        <p:nvGrpSpPr>
          <p:cNvPr id="9" name="object 9"/>
          <p:cNvGrpSpPr/>
          <p:nvPr/>
        </p:nvGrpSpPr>
        <p:grpSpPr>
          <a:xfrm>
            <a:off x="5914429" y="5332476"/>
            <a:ext cx="1181775" cy="234950"/>
            <a:chOff x="2570988" y="5332476"/>
            <a:chExt cx="513715" cy="234950"/>
          </a:xfrm>
        </p:grpSpPr>
        <p:sp>
          <p:nvSpPr>
            <p:cNvPr id="10" name="object 10"/>
            <p:cNvSpPr/>
            <p:nvPr/>
          </p:nvSpPr>
          <p:spPr>
            <a:xfrm>
              <a:off x="2749296" y="5337048"/>
              <a:ext cx="303530" cy="226060"/>
            </a:xfrm>
            <a:custGeom>
              <a:avLst/>
              <a:gdLst/>
              <a:ahLst/>
              <a:cxnLst/>
              <a:rect l="l" t="t" r="r" b="b"/>
              <a:pathLst>
                <a:path w="303530" h="226060">
                  <a:moveTo>
                    <a:pt x="0" y="56387"/>
                  </a:moveTo>
                  <a:lnTo>
                    <a:pt x="0" y="225551"/>
                  </a:lnTo>
                  <a:lnTo>
                    <a:pt x="181356" y="225551"/>
                  </a:lnTo>
                  <a:lnTo>
                    <a:pt x="228695" y="216503"/>
                  </a:lnTo>
                  <a:lnTo>
                    <a:pt x="267462" y="192023"/>
                  </a:lnTo>
                  <a:lnTo>
                    <a:pt x="293655" y="156114"/>
                  </a:lnTo>
                  <a:lnTo>
                    <a:pt x="303276" y="112775"/>
                  </a:lnTo>
                  <a:lnTo>
                    <a:pt x="293655" y="68794"/>
                  </a:lnTo>
                  <a:lnTo>
                    <a:pt x="267462" y="32956"/>
                  </a:lnTo>
                  <a:lnTo>
                    <a:pt x="228695" y="8834"/>
                  </a:lnTo>
                  <a:lnTo>
                    <a:pt x="181356" y="0"/>
                  </a:lnTo>
                  <a:lnTo>
                    <a:pt x="0" y="0"/>
                  </a:lnTo>
                  <a:lnTo>
                    <a:pt x="0" y="56387"/>
                  </a:lnTo>
                  <a:close/>
                </a:path>
              </a:pathLst>
            </a:custGeom>
            <a:ln w="9144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" name="object 11"/>
            <p:cNvSpPr/>
            <p:nvPr/>
          </p:nvSpPr>
          <p:spPr>
            <a:xfrm>
              <a:off x="3052572" y="5449823"/>
              <a:ext cx="32384" cy="0"/>
            </a:xfrm>
            <a:custGeom>
              <a:avLst/>
              <a:gdLst/>
              <a:ahLst/>
              <a:cxnLst/>
              <a:rect l="l" t="t" r="r" b="b"/>
              <a:pathLst>
                <a:path w="32385">
                  <a:moveTo>
                    <a:pt x="0" y="0"/>
                  </a:moveTo>
                  <a:lnTo>
                    <a:pt x="32003" y="0"/>
                  </a:lnTo>
                </a:path>
              </a:pathLst>
            </a:custGeom>
            <a:ln w="9144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" name="object 12"/>
            <p:cNvSpPr/>
            <p:nvPr/>
          </p:nvSpPr>
          <p:spPr>
            <a:xfrm>
              <a:off x="2570988" y="5393436"/>
              <a:ext cx="178435" cy="113030"/>
            </a:xfrm>
            <a:custGeom>
              <a:avLst/>
              <a:gdLst/>
              <a:ahLst/>
              <a:cxnLst/>
              <a:rect l="l" t="t" r="r" b="b"/>
              <a:pathLst>
                <a:path w="178435" h="113029">
                  <a:moveTo>
                    <a:pt x="178308" y="0"/>
                  </a:moveTo>
                  <a:lnTo>
                    <a:pt x="114300" y="0"/>
                  </a:lnTo>
                </a:path>
                <a:path w="178435" h="113029">
                  <a:moveTo>
                    <a:pt x="178308" y="112776"/>
                  </a:moveTo>
                  <a:lnTo>
                    <a:pt x="0" y="112776"/>
                  </a:lnTo>
                </a:path>
              </a:pathLst>
            </a:custGeom>
            <a:ln w="9144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13" name="object 13"/>
          <p:cNvSpPr/>
          <p:nvPr/>
        </p:nvSpPr>
        <p:spPr>
          <a:xfrm>
            <a:off x="7095909" y="4733545"/>
            <a:ext cx="1542589" cy="352425"/>
          </a:xfrm>
          <a:custGeom>
            <a:avLst/>
            <a:gdLst/>
            <a:ahLst/>
            <a:cxnLst/>
            <a:rect l="l" t="t" r="r" b="b"/>
            <a:pathLst>
              <a:path w="670560" h="352425">
                <a:moveTo>
                  <a:pt x="0" y="352043"/>
                </a:moveTo>
                <a:lnTo>
                  <a:pt x="670559" y="352043"/>
                </a:lnTo>
                <a:lnTo>
                  <a:pt x="670559" y="0"/>
                </a:lnTo>
                <a:lnTo>
                  <a:pt x="0" y="0"/>
                </a:lnTo>
                <a:lnTo>
                  <a:pt x="0" y="352043"/>
                </a:lnTo>
                <a:close/>
              </a:path>
            </a:pathLst>
          </a:custGeom>
          <a:ln w="9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" name="object 14"/>
          <p:cNvSpPr/>
          <p:nvPr/>
        </p:nvSpPr>
        <p:spPr>
          <a:xfrm>
            <a:off x="7095909" y="5782055"/>
            <a:ext cx="1542589" cy="350520"/>
          </a:xfrm>
          <a:custGeom>
            <a:avLst/>
            <a:gdLst/>
            <a:ahLst/>
            <a:cxnLst/>
            <a:rect l="l" t="t" r="r" b="b"/>
            <a:pathLst>
              <a:path w="670560" h="350520">
                <a:moveTo>
                  <a:pt x="0" y="350520"/>
                </a:moveTo>
                <a:lnTo>
                  <a:pt x="670559" y="350520"/>
                </a:lnTo>
                <a:lnTo>
                  <a:pt x="670559" y="0"/>
                </a:lnTo>
                <a:lnTo>
                  <a:pt x="0" y="0"/>
                </a:lnTo>
                <a:lnTo>
                  <a:pt x="0" y="350520"/>
                </a:lnTo>
                <a:close/>
              </a:path>
            </a:pathLst>
          </a:custGeom>
          <a:ln w="9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" name="object 15"/>
          <p:cNvSpPr/>
          <p:nvPr/>
        </p:nvSpPr>
        <p:spPr>
          <a:xfrm>
            <a:off x="7148498" y="4204715"/>
            <a:ext cx="1546972" cy="349250"/>
          </a:xfrm>
          <a:custGeom>
            <a:avLst/>
            <a:gdLst/>
            <a:ahLst/>
            <a:cxnLst/>
            <a:rect l="l" t="t" r="r" b="b"/>
            <a:pathLst>
              <a:path w="672464" h="349250">
                <a:moveTo>
                  <a:pt x="0" y="348995"/>
                </a:moveTo>
                <a:lnTo>
                  <a:pt x="672083" y="348995"/>
                </a:lnTo>
                <a:lnTo>
                  <a:pt x="672083" y="0"/>
                </a:lnTo>
                <a:lnTo>
                  <a:pt x="0" y="0"/>
                </a:lnTo>
                <a:lnTo>
                  <a:pt x="0" y="348995"/>
                </a:lnTo>
                <a:close/>
              </a:path>
            </a:pathLst>
          </a:custGeom>
          <a:ln w="9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" name="object 16"/>
          <p:cNvSpPr/>
          <p:nvPr/>
        </p:nvSpPr>
        <p:spPr>
          <a:xfrm>
            <a:off x="3779345" y="4440936"/>
            <a:ext cx="165069" cy="283845"/>
          </a:xfrm>
          <a:custGeom>
            <a:avLst/>
            <a:gdLst/>
            <a:ahLst/>
            <a:cxnLst/>
            <a:rect l="l" t="t" r="r" b="b"/>
            <a:pathLst>
              <a:path w="71755" h="283845">
                <a:moveTo>
                  <a:pt x="0" y="283464"/>
                </a:moveTo>
                <a:lnTo>
                  <a:pt x="71628" y="283464"/>
                </a:lnTo>
                <a:lnTo>
                  <a:pt x="71628" y="0"/>
                </a:lnTo>
              </a:path>
            </a:pathLst>
          </a:custGeom>
          <a:ln w="9143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" name="object 17"/>
          <p:cNvSpPr/>
          <p:nvPr/>
        </p:nvSpPr>
        <p:spPr>
          <a:xfrm>
            <a:off x="2846776" y="4044696"/>
            <a:ext cx="1098511" cy="279400"/>
          </a:xfrm>
          <a:custGeom>
            <a:avLst/>
            <a:gdLst/>
            <a:ahLst/>
            <a:cxnLst/>
            <a:rect l="l" t="t" r="r" b="b"/>
            <a:pathLst>
              <a:path w="477519" h="279400">
                <a:moveTo>
                  <a:pt x="0" y="0"/>
                </a:moveTo>
                <a:lnTo>
                  <a:pt x="477012" y="0"/>
                </a:lnTo>
                <a:lnTo>
                  <a:pt x="477012" y="278891"/>
                </a:lnTo>
              </a:path>
            </a:pathLst>
          </a:custGeom>
          <a:ln w="9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" name="object 18"/>
          <p:cNvSpPr/>
          <p:nvPr/>
        </p:nvSpPr>
        <p:spPr>
          <a:xfrm>
            <a:off x="2846777" y="4724400"/>
            <a:ext cx="165069" cy="0"/>
          </a:xfrm>
          <a:custGeom>
            <a:avLst/>
            <a:gdLst/>
            <a:ahLst/>
            <a:cxnLst/>
            <a:rect l="l" t="t" r="r" b="b"/>
            <a:pathLst>
              <a:path w="71755">
                <a:moveTo>
                  <a:pt x="71628" y="0"/>
                </a:moveTo>
                <a:lnTo>
                  <a:pt x="0" y="0"/>
                </a:lnTo>
              </a:path>
            </a:pathLst>
          </a:custGeom>
          <a:ln w="9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grpSp>
        <p:nvGrpSpPr>
          <p:cNvPr id="19" name="object 19"/>
          <p:cNvGrpSpPr/>
          <p:nvPr/>
        </p:nvGrpSpPr>
        <p:grpSpPr>
          <a:xfrm>
            <a:off x="5910923" y="4360165"/>
            <a:ext cx="1231442" cy="1602105"/>
            <a:chOff x="2569464" y="4360164"/>
            <a:chExt cx="535305" cy="1602105"/>
          </a:xfrm>
        </p:grpSpPr>
        <p:sp>
          <p:nvSpPr>
            <p:cNvPr id="20" name="object 20"/>
            <p:cNvSpPr/>
            <p:nvPr/>
          </p:nvSpPr>
          <p:spPr>
            <a:xfrm>
              <a:off x="2569464" y="4378452"/>
              <a:ext cx="535305" cy="1579245"/>
            </a:xfrm>
            <a:custGeom>
              <a:avLst/>
              <a:gdLst/>
              <a:ahLst/>
              <a:cxnLst/>
              <a:rect l="l" t="t" r="r" b="b"/>
              <a:pathLst>
                <a:path w="535305" h="1579245">
                  <a:moveTo>
                    <a:pt x="109727" y="530351"/>
                  </a:moveTo>
                  <a:lnTo>
                    <a:pt x="515111" y="530351"/>
                  </a:lnTo>
                </a:path>
                <a:path w="535305" h="1579245">
                  <a:moveTo>
                    <a:pt x="109727" y="0"/>
                  </a:moveTo>
                  <a:lnTo>
                    <a:pt x="109727" y="1578864"/>
                  </a:lnTo>
                  <a:lnTo>
                    <a:pt x="510539" y="1578864"/>
                  </a:lnTo>
                </a:path>
                <a:path w="535305" h="1579245">
                  <a:moveTo>
                    <a:pt x="534924" y="0"/>
                  </a:moveTo>
                  <a:lnTo>
                    <a:pt x="0" y="0"/>
                  </a:lnTo>
                </a:path>
              </a:pathLst>
            </a:custGeom>
            <a:ln w="9144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1" name="object 21"/>
            <p:cNvSpPr/>
            <p:nvPr/>
          </p:nvSpPr>
          <p:spPr>
            <a:xfrm>
              <a:off x="2660891" y="4360163"/>
              <a:ext cx="38100" cy="1051560"/>
            </a:xfrm>
            <a:custGeom>
              <a:avLst/>
              <a:gdLst/>
              <a:ahLst/>
              <a:cxnLst/>
              <a:rect l="l" t="t" r="r" b="b"/>
              <a:pathLst>
                <a:path w="38100" h="1051560">
                  <a:moveTo>
                    <a:pt x="38100" y="1033272"/>
                  </a:moveTo>
                  <a:lnTo>
                    <a:pt x="36512" y="1025918"/>
                  </a:lnTo>
                  <a:lnTo>
                    <a:pt x="32194" y="1020127"/>
                  </a:lnTo>
                  <a:lnTo>
                    <a:pt x="25895" y="1016342"/>
                  </a:lnTo>
                  <a:lnTo>
                    <a:pt x="18288" y="1014984"/>
                  </a:lnTo>
                  <a:lnTo>
                    <a:pt x="11582" y="1016342"/>
                  </a:lnTo>
                  <a:lnTo>
                    <a:pt x="5715" y="1020127"/>
                  </a:lnTo>
                  <a:lnTo>
                    <a:pt x="1574" y="1025918"/>
                  </a:lnTo>
                  <a:lnTo>
                    <a:pt x="0" y="1033272"/>
                  </a:lnTo>
                  <a:lnTo>
                    <a:pt x="1574" y="1039990"/>
                  </a:lnTo>
                  <a:lnTo>
                    <a:pt x="5715" y="1045845"/>
                  </a:lnTo>
                  <a:lnTo>
                    <a:pt x="11582" y="1049997"/>
                  </a:lnTo>
                  <a:lnTo>
                    <a:pt x="18288" y="1051560"/>
                  </a:lnTo>
                  <a:lnTo>
                    <a:pt x="25895" y="1049997"/>
                  </a:lnTo>
                  <a:lnTo>
                    <a:pt x="32194" y="1045845"/>
                  </a:lnTo>
                  <a:lnTo>
                    <a:pt x="36512" y="1039990"/>
                  </a:lnTo>
                  <a:lnTo>
                    <a:pt x="38100" y="1033272"/>
                  </a:lnTo>
                  <a:close/>
                </a:path>
                <a:path w="38100" h="1051560">
                  <a:moveTo>
                    <a:pt x="38100" y="548640"/>
                  </a:moveTo>
                  <a:lnTo>
                    <a:pt x="36512" y="541286"/>
                  </a:lnTo>
                  <a:lnTo>
                    <a:pt x="32194" y="535495"/>
                  </a:lnTo>
                  <a:lnTo>
                    <a:pt x="25895" y="531710"/>
                  </a:lnTo>
                  <a:lnTo>
                    <a:pt x="18288" y="530352"/>
                  </a:lnTo>
                  <a:lnTo>
                    <a:pt x="11582" y="531710"/>
                  </a:lnTo>
                  <a:lnTo>
                    <a:pt x="5715" y="535495"/>
                  </a:lnTo>
                  <a:lnTo>
                    <a:pt x="1574" y="541286"/>
                  </a:lnTo>
                  <a:lnTo>
                    <a:pt x="0" y="548640"/>
                  </a:lnTo>
                  <a:lnTo>
                    <a:pt x="1574" y="556006"/>
                  </a:lnTo>
                  <a:lnTo>
                    <a:pt x="5715" y="561784"/>
                  </a:lnTo>
                  <a:lnTo>
                    <a:pt x="11582" y="565581"/>
                  </a:lnTo>
                  <a:lnTo>
                    <a:pt x="18288" y="566928"/>
                  </a:lnTo>
                  <a:lnTo>
                    <a:pt x="25895" y="565581"/>
                  </a:lnTo>
                  <a:lnTo>
                    <a:pt x="32194" y="561784"/>
                  </a:lnTo>
                  <a:lnTo>
                    <a:pt x="36512" y="556006"/>
                  </a:lnTo>
                  <a:lnTo>
                    <a:pt x="38100" y="548640"/>
                  </a:lnTo>
                  <a:close/>
                </a:path>
                <a:path w="38100" h="1051560">
                  <a:moveTo>
                    <a:pt x="38100" y="18288"/>
                  </a:moveTo>
                  <a:lnTo>
                    <a:pt x="36512" y="11582"/>
                  </a:lnTo>
                  <a:lnTo>
                    <a:pt x="32194" y="5715"/>
                  </a:lnTo>
                  <a:lnTo>
                    <a:pt x="25895" y="1574"/>
                  </a:lnTo>
                  <a:lnTo>
                    <a:pt x="18288" y="0"/>
                  </a:lnTo>
                  <a:lnTo>
                    <a:pt x="11582" y="1574"/>
                  </a:lnTo>
                  <a:lnTo>
                    <a:pt x="5715" y="5715"/>
                  </a:lnTo>
                  <a:lnTo>
                    <a:pt x="1574" y="11582"/>
                  </a:lnTo>
                  <a:lnTo>
                    <a:pt x="0" y="18288"/>
                  </a:lnTo>
                  <a:lnTo>
                    <a:pt x="1574" y="25895"/>
                  </a:lnTo>
                  <a:lnTo>
                    <a:pt x="5715" y="32194"/>
                  </a:lnTo>
                  <a:lnTo>
                    <a:pt x="11582" y="36512"/>
                  </a:lnTo>
                  <a:lnTo>
                    <a:pt x="18288" y="38100"/>
                  </a:lnTo>
                  <a:lnTo>
                    <a:pt x="25895" y="36512"/>
                  </a:lnTo>
                  <a:lnTo>
                    <a:pt x="32194" y="32194"/>
                  </a:lnTo>
                  <a:lnTo>
                    <a:pt x="36512" y="25895"/>
                  </a:lnTo>
                  <a:lnTo>
                    <a:pt x="38100" y="18288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22" name="object 22"/>
          <p:cNvSpPr/>
          <p:nvPr/>
        </p:nvSpPr>
        <p:spPr>
          <a:xfrm>
            <a:off x="1444422" y="9413748"/>
            <a:ext cx="15051933" cy="9525"/>
          </a:xfrm>
          <a:custGeom>
            <a:avLst/>
            <a:gdLst/>
            <a:ahLst/>
            <a:cxnLst/>
            <a:rect l="l" t="t" r="r" b="b"/>
            <a:pathLst>
              <a:path w="6543040" h="9525">
                <a:moveTo>
                  <a:pt x="6542531" y="9144"/>
                </a:moveTo>
                <a:lnTo>
                  <a:pt x="0" y="9144"/>
                </a:lnTo>
                <a:lnTo>
                  <a:pt x="0" y="0"/>
                </a:lnTo>
                <a:lnTo>
                  <a:pt x="6542531" y="0"/>
                </a:lnTo>
                <a:lnTo>
                  <a:pt x="6542531" y="9144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3" name="object 23"/>
          <p:cNvSpPr txBox="1"/>
          <p:nvPr/>
        </p:nvSpPr>
        <p:spPr>
          <a:xfrm>
            <a:off x="1415188" y="349008"/>
            <a:ext cx="192824" cy="135935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sz="800" spc="10" dirty="0">
                <a:latin typeface="Microsoft Sans Serif"/>
                <a:cs typeface="Microsoft Sans Serif"/>
              </a:rPr>
              <a:t>2</a:t>
            </a:r>
            <a:endParaRPr sz="800">
              <a:latin typeface="Microsoft Sans Serif"/>
              <a:cs typeface="Microsoft Sans Serif"/>
            </a:endParaRPr>
          </a:p>
        </p:txBody>
      </p:sp>
      <p:sp>
        <p:nvSpPr>
          <p:cNvPr id="24" name="object 24"/>
          <p:cNvSpPr txBox="1"/>
          <p:nvPr/>
        </p:nvSpPr>
        <p:spPr>
          <a:xfrm>
            <a:off x="1415217" y="592569"/>
            <a:ext cx="7390113" cy="1702773"/>
          </a:xfrm>
          <a:prstGeom prst="rect">
            <a:avLst/>
          </a:prstGeom>
        </p:spPr>
        <p:txBody>
          <a:bodyPr vert="horz" wrap="square" lIns="0" tIns="61594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484"/>
              </a:spcBef>
            </a:pPr>
            <a:r>
              <a:rPr sz="750" spc="-5" dirty="0">
                <a:latin typeface="Microsoft Sans Serif"/>
                <a:cs typeface="Microsoft Sans Serif"/>
              </a:rPr>
              <a:t>D.</a:t>
            </a:r>
            <a:r>
              <a:rPr sz="750" spc="-20" dirty="0">
                <a:latin typeface="Microsoft Sans Serif"/>
                <a:cs typeface="Microsoft Sans Serif"/>
              </a:rPr>
              <a:t> </a:t>
            </a:r>
            <a:r>
              <a:rPr sz="750" spc="40" dirty="0">
                <a:latin typeface="Microsoft Sans Serif"/>
                <a:cs typeface="Microsoft Sans Serif"/>
              </a:rPr>
              <a:t>Modo</a:t>
            </a:r>
            <a:r>
              <a:rPr sz="750" spc="-20" dirty="0">
                <a:latin typeface="Microsoft Sans Serif"/>
                <a:cs typeface="Microsoft Sans Serif"/>
              </a:rPr>
              <a:t> </a:t>
            </a:r>
            <a:r>
              <a:rPr sz="750" spc="25" dirty="0">
                <a:latin typeface="Microsoft Sans Serif"/>
                <a:cs typeface="Microsoft Sans Serif"/>
              </a:rPr>
              <a:t>de</a:t>
            </a:r>
            <a:r>
              <a:rPr sz="750" spc="-20" dirty="0">
                <a:latin typeface="Microsoft Sans Serif"/>
                <a:cs typeface="Microsoft Sans Serif"/>
              </a:rPr>
              <a:t> </a:t>
            </a:r>
            <a:r>
              <a:rPr sz="750" spc="25" dirty="0">
                <a:latin typeface="Microsoft Sans Serif"/>
                <a:cs typeface="Microsoft Sans Serif"/>
              </a:rPr>
              <a:t>disparo</a:t>
            </a:r>
            <a:endParaRPr sz="750">
              <a:latin typeface="Microsoft Sans Serif"/>
              <a:cs typeface="Microsoft Sans Serif"/>
            </a:endParaRPr>
          </a:p>
          <a:p>
            <a:pPr marL="12700" marR="26670" indent="154940">
              <a:lnSpc>
                <a:spcPct val="118100"/>
              </a:lnSpc>
              <a:spcBef>
                <a:spcPts val="254"/>
              </a:spcBef>
            </a:pPr>
            <a:r>
              <a:rPr sz="850" spc="-35" dirty="0">
                <a:latin typeface="Microsoft Sans Serif"/>
                <a:cs typeface="Microsoft Sans Serif"/>
              </a:rPr>
              <a:t>El </a:t>
            </a:r>
            <a:r>
              <a:rPr sz="850" spc="25" dirty="0">
                <a:latin typeface="Microsoft Sans Serif"/>
                <a:cs typeface="Microsoft Sans Serif"/>
              </a:rPr>
              <a:t>relé de potencia </a:t>
            </a:r>
            <a:r>
              <a:rPr sz="850" spc="20" dirty="0">
                <a:latin typeface="Microsoft Sans Serif"/>
                <a:cs typeface="Microsoft Sans Serif"/>
              </a:rPr>
              <a:t>inversa </a:t>
            </a:r>
            <a:r>
              <a:rPr sz="850" spc="35" dirty="0">
                <a:latin typeface="Microsoft Sans Serif"/>
                <a:cs typeface="Microsoft Sans Serif"/>
              </a:rPr>
              <a:t>generalmente </a:t>
            </a:r>
            <a:r>
              <a:rPr sz="850" spc="15" dirty="0">
                <a:latin typeface="Microsoft Sans Serif"/>
                <a:cs typeface="Microsoft Sans Serif"/>
              </a:rPr>
              <a:t>inicia </a:t>
            </a:r>
            <a:r>
              <a:rPr sz="850" spc="50" dirty="0">
                <a:latin typeface="Microsoft Sans Serif"/>
                <a:cs typeface="Microsoft Sans Serif"/>
              </a:rPr>
              <a:t>un </a:t>
            </a:r>
            <a:r>
              <a:rPr sz="850" spc="30" dirty="0">
                <a:latin typeface="Microsoft Sans Serif"/>
                <a:cs typeface="Microsoft Sans Serif"/>
              </a:rPr>
              <a:t>disparo </a:t>
            </a:r>
            <a:r>
              <a:rPr sz="850" spc="35" dirty="0">
                <a:latin typeface="Microsoft Sans Serif"/>
                <a:cs typeface="Microsoft Sans Serif"/>
              </a:rPr>
              <a:t> </a:t>
            </a:r>
            <a:r>
              <a:rPr sz="850" spc="30" dirty="0">
                <a:latin typeface="Microsoft Sans Serif"/>
                <a:cs typeface="Microsoft Sans Serif"/>
              </a:rPr>
              <a:t>simultáneo.</a:t>
            </a:r>
            <a:r>
              <a:rPr sz="850" spc="-5" dirty="0">
                <a:latin typeface="Microsoft Sans Serif"/>
                <a:cs typeface="Microsoft Sans Serif"/>
              </a:rPr>
              <a:t> </a:t>
            </a:r>
            <a:r>
              <a:rPr sz="850" dirty="0">
                <a:latin typeface="Microsoft Sans Serif"/>
                <a:cs typeface="Microsoft Sans Serif"/>
              </a:rPr>
              <a:t>Esto </a:t>
            </a:r>
            <a:r>
              <a:rPr sz="850" spc="25" dirty="0">
                <a:latin typeface="Microsoft Sans Serif"/>
                <a:cs typeface="Microsoft Sans Serif"/>
              </a:rPr>
              <a:t>implica</a:t>
            </a:r>
            <a:r>
              <a:rPr sz="850" spc="-5" dirty="0">
                <a:latin typeface="Microsoft Sans Serif"/>
                <a:cs typeface="Microsoft Sans Serif"/>
              </a:rPr>
              <a:t> </a:t>
            </a:r>
            <a:r>
              <a:rPr sz="850" spc="20" dirty="0">
                <a:latin typeface="Microsoft Sans Serif"/>
                <a:cs typeface="Microsoft Sans Serif"/>
              </a:rPr>
              <a:t>desconectar</a:t>
            </a:r>
            <a:r>
              <a:rPr sz="850" dirty="0">
                <a:latin typeface="Microsoft Sans Serif"/>
                <a:cs typeface="Microsoft Sans Serif"/>
              </a:rPr>
              <a:t> </a:t>
            </a:r>
            <a:r>
              <a:rPr sz="850" spc="15" dirty="0">
                <a:latin typeface="Microsoft Sans Serif"/>
                <a:cs typeface="Microsoft Sans Serif"/>
              </a:rPr>
              <a:t>el</a:t>
            </a:r>
            <a:r>
              <a:rPr sz="850" dirty="0">
                <a:latin typeface="Microsoft Sans Serif"/>
                <a:cs typeface="Microsoft Sans Serif"/>
              </a:rPr>
              <a:t> </a:t>
            </a:r>
            <a:r>
              <a:rPr sz="850" spc="35" dirty="0">
                <a:latin typeface="Microsoft Sans Serif"/>
                <a:cs typeface="Microsoft Sans Serif"/>
              </a:rPr>
              <a:t>generador</a:t>
            </a:r>
            <a:r>
              <a:rPr sz="850" spc="-5" dirty="0">
                <a:latin typeface="Microsoft Sans Serif"/>
                <a:cs typeface="Microsoft Sans Serif"/>
              </a:rPr>
              <a:t> </a:t>
            </a:r>
            <a:r>
              <a:rPr sz="850" spc="25" dirty="0">
                <a:latin typeface="Microsoft Sans Serif"/>
                <a:cs typeface="Microsoft Sans Serif"/>
              </a:rPr>
              <a:t>del</a:t>
            </a:r>
            <a:r>
              <a:rPr sz="850" dirty="0">
                <a:latin typeface="Microsoft Sans Serif"/>
                <a:cs typeface="Microsoft Sans Serif"/>
              </a:rPr>
              <a:t> </a:t>
            </a:r>
            <a:r>
              <a:rPr sz="850" spc="20" dirty="0">
                <a:latin typeface="Microsoft Sans Serif"/>
                <a:cs typeface="Microsoft Sans Serif"/>
              </a:rPr>
              <a:t>sistema </a:t>
            </a:r>
            <a:r>
              <a:rPr sz="850" spc="-210" dirty="0">
                <a:latin typeface="Microsoft Sans Serif"/>
                <a:cs typeface="Microsoft Sans Serif"/>
              </a:rPr>
              <a:t> </a:t>
            </a:r>
            <a:r>
              <a:rPr sz="850" spc="25" dirty="0">
                <a:latin typeface="Microsoft Sans Serif"/>
                <a:cs typeface="Microsoft Sans Serif"/>
              </a:rPr>
              <a:t>de energía, </a:t>
            </a:r>
            <a:r>
              <a:rPr sz="850" spc="30" dirty="0">
                <a:latin typeface="Microsoft Sans Serif"/>
                <a:cs typeface="Microsoft Sans Serif"/>
              </a:rPr>
              <a:t>apagar </a:t>
            </a:r>
            <a:r>
              <a:rPr sz="850" spc="10" dirty="0">
                <a:latin typeface="Microsoft Sans Serif"/>
                <a:cs typeface="Microsoft Sans Serif"/>
              </a:rPr>
              <a:t>la </a:t>
            </a:r>
            <a:r>
              <a:rPr sz="850" spc="15" dirty="0">
                <a:latin typeface="Microsoft Sans Serif"/>
                <a:cs typeface="Microsoft Sans Serif"/>
              </a:rPr>
              <a:t>excitación, </a:t>
            </a:r>
            <a:r>
              <a:rPr sz="850" spc="25" dirty="0">
                <a:latin typeface="Microsoft Sans Serif"/>
                <a:cs typeface="Microsoft Sans Serif"/>
              </a:rPr>
              <a:t>iniciar </a:t>
            </a:r>
            <a:r>
              <a:rPr sz="850" spc="35" dirty="0">
                <a:latin typeface="Microsoft Sans Serif"/>
                <a:cs typeface="Microsoft Sans Serif"/>
              </a:rPr>
              <a:t>una </a:t>
            </a:r>
            <a:r>
              <a:rPr sz="850" spc="25" dirty="0">
                <a:latin typeface="Microsoft Sans Serif"/>
                <a:cs typeface="Microsoft Sans Serif"/>
              </a:rPr>
              <a:t>transferencia de </a:t>
            </a:r>
            <a:r>
              <a:rPr sz="850" spc="30" dirty="0">
                <a:latin typeface="Microsoft Sans Serif"/>
                <a:cs typeface="Microsoft Sans Serif"/>
              </a:rPr>
              <a:t> </a:t>
            </a:r>
            <a:r>
              <a:rPr sz="850" spc="25" dirty="0">
                <a:latin typeface="Microsoft Sans Serif"/>
                <a:cs typeface="Microsoft Sans Serif"/>
              </a:rPr>
              <a:t>bus</a:t>
            </a:r>
            <a:r>
              <a:rPr sz="850" spc="-10" dirty="0">
                <a:latin typeface="Microsoft Sans Serif"/>
                <a:cs typeface="Microsoft Sans Serif"/>
              </a:rPr>
              <a:t> </a:t>
            </a:r>
            <a:r>
              <a:rPr sz="850" spc="25" dirty="0">
                <a:latin typeface="Microsoft Sans Serif"/>
                <a:cs typeface="Microsoft Sans Serif"/>
              </a:rPr>
              <a:t>auxiliar</a:t>
            </a:r>
            <a:r>
              <a:rPr sz="850" spc="-5" dirty="0">
                <a:latin typeface="Microsoft Sans Serif"/>
                <a:cs typeface="Microsoft Sans Serif"/>
              </a:rPr>
              <a:t> </a:t>
            </a:r>
            <a:r>
              <a:rPr sz="850" spc="5" dirty="0">
                <a:latin typeface="Microsoft Sans Serif"/>
                <a:cs typeface="Microsoft Sans Serif"/>
              </a:rPr>
              <a:t>y</a:t>
            </a:r>
            <a:r>
              <a:rPr sz="850" spc="-5" dirty="0">
                <a:latin typeface="Microsoft Sans Serif"/>
                <a:cs typeface="Microsoft Sans Serif"/>
              </a:rPr>
              <a:t> </a:t>
            </a:r>
            <a:r>
              <a:rPr sz="850" spc="30" dirty="0">
                <a:latin typeface="Microsoft Sans Serif"/>
                <a:cs typeface="Microsoft Sans Serif"/>
              </a:rPr>
              <a:t>apagar</a:t>
            </a:r>
            <a:r>
              <a:rPr sz="850" spc="-5" dirty="0">
                <a:latin typeface="Microsoft Sans Serif"/>
                <a:cs typeface="Microsoft Sans Serif"/>
              </a:rPr>
              <a:t> </a:t>
            </a:r>
            <a:r>
              <a:rPr sz="850" spc="15" dirty="0">
                <a:latin typeface="Microsoft Sans Serif"/>
                <a:cs typeface="Microsoft Sans Serif"/>
              </a:rPr>
              <a:t>el</a:t>
            </a:r>
            <a:r>
              <a:rPr sz="850" spc="-5" dirty="0">
                <a:latin typeface="Microsoft Sans Serif"/>
                <a:cs typeface="Microsoft Sans Serif"/>
              </a:rPr>
              <a:t> </a:t>
            </a:r>
            <a:r>
              <a:rPr sz="850" spc="60" dirty="0">
                <a:latin typeface="Microsoft Sans Serif"/>
                <a:cs typeface="Microsoft Sans Serif"/>
              </a:rPr>
              <a:t>motor</a:t>
            </a:r>
            <a:r>
              <a:rPr sz="850" spc="-10" dirty="0">
                <a:latin typeface="Microsoft Sans Serif"/>
                <a:cs typeface="Microsoft Sans Serif"/>
              </a:rPr>
              <a:t> </a:t>
            </a:r>
            <a:r>
              <a:rPr sz="850" spc="40" dirty="0">
                <a:latin typeface="Microsoft Sans Serif"/>
                <a:cs typeface="Microsoft Sans Serif"/>
              </a:rPr>
              <a:t>primario.</a:t>
            </a:r>
            <a:endParaRPr sz="850">
              <a:latin typeface="Microsoft Sans Serif"/>
              <a:cs typeface="Microsoft Sans Serif"/>
            </a:endParaRPr>
          </a:p>
          <a:p>
            <a:pPr marL="12700">
              <a:lnSpc>
                <a:spcPct val="100000"/>
              </a:lnSpc>
              <a:spcBef>
                <a:spcPts val="720"/>
              </a:spcBef>
            </a:pPr>
            <a:r>
              <a:rPr sz="900" spc="-55" dirty="0">
                <a:latin typeface="Microsoft Sans Serif"/>
                <a:cs typeface="Microsoft Sans Serif"/>
              </a:rPr>
              <a:t>E.</a:t>
            </a:r>
            <a:r>
              <a:rPr sz="900" spc="-10" dirty="0">
                <a:latin typeface="Microsoft Sans Serif"/>
                <a:cs typeface="Microsoft Sans Serif"/>
              </a:rPr>
              <a:t> </a:t>
            </a:r>
            <a:r>
              <a:rPr sz="900" spc="25" dirty="0">
                <a:latin typeface="Microsoft Sans Serif"/>
                <a:cs typeface="Microsoft Sans Serif"/>
              </a:rPr>
              <a:t>Disparo</a:t>
            </a:r>
            <a:r>
              <a:rPr sz="900" spc="-10" dirty="0">
                <a:latin typeface="Microsoft Sans Serif"/>
                <a:cs typeface="Microsoft Sans Serif"/>
              </a:rPr>
              <a:t> </a:t>
            </a:r>
            <a:r>
              <a:rPr sz="900" spc="10" dirty="0">
                <a:latin typeface="Microsoft Sans Serif"/>
                <a:cs typeface="Microsoft Sans Serif"/>
              </a:rPr>
              <a:t>secuencial</a:t>
            </a:r>
            <a:endParaRPr sz="900">
              <a:latin typeface="Microsoft Sans Serif"/>
              <a:cs typeface="Microsoft Sans Serif"/>
            </a:endParaRPr>
          </a:p>
          <a:p>
            <a:pPr marL="12700" marR="5080" indent="154940">
              <a:lnSpc>
                <a:spcPct val="143100"/>
              </a:lnSpc>
              <a:spcBef>
                <a:spcPts val="200"/>
              </a:spcBef>
            </a:pPr>
            <a:r>
              <a:rPr sz="700" spc="-35" dirty="0">
                <a:latin typeface="Microsoft Sans Serif"/>
                <a:cs typeface="Microsoft Sans Serif"/>
              </a:rPr>
              <a:t>Si </a:t>
            </a:r>
            <a:r>
              <a:rPr sz="700" spc="30" dirty="0">
                <a:latin typeface="Microsoft Sans Serif"/>
                <a:cs typeface="Microsoft Sans Serif"/>
              </a:rPr>
              <a:t>una máquina </a:t>
            </a:r>
            <a:r>
              <a:rPr sz="700" spc="-5" dirty="0">
                <a:latin typeface="Microsoft Sans Serif"/>
                <a:cs typeface="Microsoft Sans Serif"/>
              </a:rPr>
              <a:t>se </a:t>
            </a:r>
            <a:r>
              <a:rPr sz="700" spc="10" dirty="0">
                <a:latin typeface="Microsoft Sans Serif"/>
                <a:cs typeface="Microsoft Sans Serif"/>
              </a:rPr>
              <a:t>desconecta </a:t>
            </a:r>
            <a:r>
              <a:rPr sz="700" spc="20" dirty="0">
                <a:latin typeface="Microsoft Sans Serif"/>
                <a:cs typeface="Microsoft Sans Serif"/>
              </a:rPr>
              <a:t>del </a:t>
            </a:r>
            <a:r>
              <a:rPr sz="700" spc="15" dirty="0">
                <a:latin typeface="Microsoft Sans Serif"/>
                <a:cs typeface="Microsoft Sans Serif"/>
              </a:rPr>
              <a:t>sistema </a:t>
            </a:r>
            <a:r>
              <a:rPr sz="700" spc="30" dirty="0">
                <a:latin typeface="Microsoft Sans Serif"/>
                <a:cs typeface="Microsoft Sans Serif"/>
              </a:rPr>
              <a:t>mientras </a:t>
            </a:r>
            <a:r>
              <a:rPr sz="700" spc="10" dirty="0">
                <a:latin typeface="Microsoft Sans Serif"/>
                <a:cs typeface="Microsoft Sans Serif"/>
              </a:rPr>
              <a:t>está </a:t>
            </a:r>
            <a:r>
              <a:rPr sz="700" spc="20" dirty="0">
                <a:latin typeface="Microsoft Sans Serif"/>
                <a:cs typeface="Microsoft Sans Serif"/>
              </a:rPr>
              <a:t>bajo </a:t>
            </a:r>
            <a:r>
              <a:rPr sz="700" spc="10" dirty="0">
                <a:latin typeface="Microsoft Sans Serif"/>
                <a:cs typeface="Microsoft Sans Serif"/>
              </a:rPr>
              <a:t>carga, la </a:t>
            </a:r>
            <a:r>
              <a:rPr sz="700" spc="15" dirty="0">
                <a:latin typeface="Microsoft Sans Serif"/>
                <a:cs typeface="Microsoft Sans Serif"/>
              </a:rPr>
              <a:t> </a:t>
            </a:r>
            <a:r>
              <a:rPr sz="700" spc="25" dirty="0">
                <a:latin typeface="Microsoft Sans Serif"/>
                <a:cs typeface="Microsoft Sans Serif"/>
              </a:rPr>
              <a:t>falta </a:t>
            </a:r>
            <a:r>
              <a:rPr sz="700" spc="20" dirty="0">
                <a:latin typeface="Microsoft Sans Serif"/>
                <a:cs typeface="Microsoft Sans Serif"/>
              </a:rPr>
              <a:t>de </a:t>
            </a:r>
            <a:r>
              <a:rPr sz="700" spc="15" dirty="0">
                <a:latin typeface="Microsoft Sans Serif"/>
                <a:cs typeface="Microsoft Sans Serif"/>
              </a:rPr>
              <a:t>coincidencia </a:t>
            </a:r>
            <a:r>
              <a:rPr sz="700" spc="30" dirty="0">
                <a:latin typeface="Microsoft Sans Serif"/>
                <a:cs typeface="Microsoft Sans Serif"/>
              </a:rPr>
              <a:t>entre </a:t>
            </a:r>
            <a:r>
              <a:rPr sz="700" spc="10" dirty="0">
                <a:latin typeface="Microsoft Sans Serif"/>
                <a:cs typeface="Microsoft Sans Serif"/>
              </a:rPr>
              <a:t>la </a:t>
            </a:r>
            <a:r>
              <a:rPr sz="700" spc="25" dirty="0">
                <a:latin typeface="Microsoft Sans Serif"/>
                <a:cs typeface="Microsoft Sans Serif"/>
              </a:rPr>
              <a:t>energía </a:t>
            </a:r>
            <a:r>
              <a:rPr sz="700" spc="15" dirty="0">
                <a:latin typeface="Microsoft Sans Serif"/>
                <a:cs typeface="Microsoft Sans Serif"/>
              </a:rPr>
              <a:t>eléctrica </a:t>
            </a:r>
            <a:r>
              <a:rPr sz="700" spc="5" dirty="0">
                <a:latin typeface="Microsoft Sans Serif"/>
                <a:cs typeface="Microsoft Sans Serif"/>
              </a:rPr>
              <a:t>y </a:t>
            </a:r>
            <a:r>
              <a:rPr sz="700" spc="15" dirty="0">
                <a:latin typeface="Microsoft Sans Serif"/>
                <a:cs typeface="Microsoft Sans Serif"/>
              </a:rPr>
              <a:t>mecánica </a:t>
            </a:r>
            <a:r>
              <a:rPr sz="700" spc="25" dirty="0">
                <a:latin typeface="Microsoft Sans Serif"/>
                <a:cs typeface="Microsoft Sans Serif"/>
              </a:rPr>
              <a:t>resultará </a:t>
            </a:r>
            <a:r>
              <a:rPr sz="700" spc="20" dirty="0">
                <a:latin typeface="Microsoft Sans Serif"/>
                <a:cs typeface="Microsoft Sans Serif"/>
              </a:rPr>
              <a:t>en </a:t>
            </a:r>
            <a:r>
              <a:rPr sz="700" spc="40" dirty="0">
                <a:latin typeface="Microsoft Sans Serif"/>
                <a:cs typeface="Microsoft Sans Serif"/>
              </a:rPr>
              <a:t>un </a:t>
            </a:r>
            <a:r>
              <a:rPr sz="700" spc="45" dirty="0">
                <a:latin typeface="Microsoft Sans Serif"/>
                <a:cs typeface="Microsoft Sans Serif"/>
              </a:rPr>
              <a:t> </a:t>
            </a:r>
            <a:r>
              <a:rPr sz="700" spc="35" dirty="0">
                <a:latin typeface="Microsoft Sans Serif"/>
                <a:cs typeface="Microsoft Sans Serif"/>
              </a:rPr>
              <a:t>aumento </a:t>
            </a:r>
            <a:r>
              <a:rPr sz="700" spc="20" dirty="0">
                <a:latin typeface="Microsoft Sans Serif"/>
                <a:cs typeface="Microsoft Sans Serif"/>
              </a:rPr>
              <a:t>de </a:t>
            </a:r>
            <a:r>
              <a:rPr sz="700" spc="15" dirty="0">
                <a:latin typeface="Microsoft Sans Serif"/>
                <a:cs typeface="Microsoft Sans Serif"/>
              </a:rPr>
              <a:t>velocidad. </a:t>
            </a:r>
            <a:r>
              <a:rPr sz="700" spc="-10" dirty="0">
                <a:latin typeface="Microsoft Sans Serif"/>
                <a:cs typeface="Microsoft Sans Serif"/>
              </a:rPr>
              <a:t>La </a:t>
            </a:r>
            <a:r>
              <a:rPr sz="700" spc="20" dirty="0">
                <a:latin typeface="Microsoft Sans Serif"/>
                <a:cs typeface="Microsoft Sans Serif"/>
              </a:rPr>
              <a:t>gravedad del </a:t>
            </a:r>
            <a:r>
              <a:rPr sz="700" spc="5" dirty="0">
                <a:latin typeface="Microsoft Sans Serif"/>
                <a:cs typeface="Microsoft Sans Serif"/>
              </a:rPr>
              <a:t>exceso </a:t>
            </a:r>
            <a:r>
              <a:rPr sz="700" spc="20" dirty="0">
                <a:latin typeface="Microsoft Sans Serif"/>
                <a:cs typeface="Microsoft Sans Serif"/>
              </a:rPr>
              <a:t>de </a:t>
            </a:r>
            <a:r>
              <a:rPr sz="700" spc="15" dirty="0">
                <a:latin typeface="Microsoft Sans Serif"/>
                <a:cs typeface="Microsoft Sans Serif"/>
              </a:rPr>
              <a:t>velocidad </a:t>
            </a:r>
            <a:r>
              <a:rPr sz="700" spc="25" dirty="0">
                <a:latin typeface="Microsoft Sans Serif"/>
                <a:cs typeface="Microsoft Sans Serif"/>
              </a:rPr>
              <a:t>depende </a:t>
            </a:r>
            <a:r>
              <a:rPr sz="700" spc="20" dirty="0">
                <a:latin typeface="Microsoft Sans Serif"/>
                <a:cs typeface="Microsoft Sans Serif"/>
              </a:rPr>
              <a:t>de </a:t>
            </a:r>
            <a:r>
              <a:rPr sz="700" spc="10" dirty="0">
                <a:latin typeface="Microsoft Sans Serif"/>
                <a:cs typeface="Microsoft Sans Serif"/>
              </a:rPr>
              <a:t>la </a:t>
            </a:r>
            <a:r>
              <a:rPr sz="700" spc="15" dirty="0">
                <a:latin typeface="Microsoft Sans Serif"/>
                <a:cs typeface="Microsoft Sans Serif"/>
              </a:rPr>
              <a:t> carga</a:t>
            </a:r>
            <a:r>
              <a:rPr sz="700" spc="-5" dirty="0">
                <a:latin typeface="Microsoft Sans Serif"/>
                <a:cs typeface="Microsoft Sans Serif"/>
              </a:rPr>
              <a:t> </a:t>
            </a:r>
            <a:r>
              <a:rPr sz="700" spc="5" dirty="0">
                <a:latin typeface="Microsoft Sans Serif"/>
                <a:cs typeface="Microsoft Sans Serif"/>
              </a:rPr>
              <a:t>y</a:t>
            </a:r>
            <a:r>
              <a:rPr sz="700" dirty="0">
                <a:latin typeface="Microsoft Sans Serif"/>
                <a:cs typeface="Microsoft Sans Serif"/>
              </a:rPr>
              <a:t> </a:t>
            </a:r>
            <a:r>
              <a:rPr sz="700" spc="20" dirty="0">
                <a:latin typeface="Microsoft Sans Serif"/>
                <a:cs typeface="Microsoft Sans Serif"/>
              </a:rPr>
              <a:t>del</a:t>
            </a:r>
            <a:r>
              <a:rPr sz="700" dirty="0">
                <a:latin typeface="Microsoft Sans Serif"/>
                <a:cs typeface="Microsoft Sans Serif"/>
              </a:rPr>
              <a:t> </a:t>
            </a:r>
            <a:r>
              <a:rPr sz="700" spc="35" dirty="0">
                <a:latin typeface="Microsoft Sans Serif"/>
                <a:cs typeface="Microsoft Sans Serif"/>
              </a:rPr>
              <a:t>tipo</a:t>
            </a:r>
            <a:r>
              <a:rPr sz="700" dirty="0">
                <a:latin typeface="Microsoft Sans Serif"/>
                <a:cs typeface="Microsoft Sans Serif"/>
              </a:rPr>
              <a:t> </a:t>
            </a:r>
            <a:r>
              <a:rPr sz="700" spc="20" dirty="0">
                <a:latin typeface="Microsoft Sans Serif"/>
                <a:cs typeface="Microsoft Sans Serif"/>
              </a:rPr>
              <a:t>de</a:t>
            </a:r>
            <a:r>
              <a:rPr sz="700" dirty="0">
                <a:latin typeface="Microsoft Sans Serif"/>
                <a:cs typeface="Microsoft Sans Serif"/>
              </a:rPr>
              <a:t> </a:t>
            </a:r>
            <a:r>
              <a:rPr sz="700" spc="25" dirty="0">
                <a:latin typeface="Microsoft Sans Serif"/>
                <a:cs typeface="Microsoft Sans Serif"/>
              </a:rPr>
              <a:t>máquina.</a:t>
            </a:r>
            <a:r>
              <a:rPr sz="700" dirty="0">
                <a:latin typeface="Microsoft Sans Serif"/>
                <a:cs typeface="Microsoft Sans Serif"/>
              </a:rPr>
              <a:t> </a:t>
            </a:r>
            <a:r>
              <a:rPr sz="700" spc="15" dirty="0">
                <a:latin typeface="Microsoft Sans Serif"/>
                <a:cs typeface="Microsoft Sans Serif"/>
              </a:rPr>
              <a:t>Algunas</a:t>
            </a:r>
            <a:r>
              <a:rPr sz="700" spc="-5" dirty="0">
                <a:latin typeface="Microsoft Sans Serif"/>
                <a:cs typeface="Microsoft Sans Serif"/>
              </a:rPr>
              <a:t> </a:t>
            </a:r>
            <a:r>
              <a:rPr sz="700" spc="20" dirty="0">
                <a:latin typeface="Microsoft Sans Serif"/>
                <a:cs typeface="Microsoft Sans Serif"/>
              </a:rPr>
              <a:t>máquinas,</a:t>
            </a:r>
            <a:r>
              <a:rPr sz="700" dirty="0">
                <a:latin typeface="Microsoft Sans Serif"/>
                <a:cs typeface="Microsoft Sans Serif"/>
              </a:rPr>
              <a:t> </a:t>
            </a:r>
            <a:r>
              <a:rPr sz="700" spc="30" dirty="0">
                <a:latin typeface="Microsoft Sans Serif"/>
                <a:cs typeface="Microsoft Sans Serif"/>
              </a:rPr>
              <a:t>como</a:t>
            </a:r>
            <a:r>
              <a:rPr sz="700" dirty="0">
                <a:latin typeface="Microsoft Sans Serif"/>
                <a:cs typeface="Microsoft Sans Serif"/>
              </a:rPr>
              <a:t> las </a:t>
            </a:r>
            <a:r>
              <a:rPr sz="700" spc="30" dirty="0">
                <a:latin typeface="Microsoft Sans Serif"/>
                <a:cs typeface="Microsoft Sans Serif"/>
              </a:rPr>
              <a:t>turbinas</a:t>
            </a:r>
            <a:r>
              <a:rPr sz="700" dirty="0">
                <a:latin typeface="Microsoft Sans Serif"/>
                <a:cs typeface="Microsoft Sans Serif"/>
              </a:rPr>
              <a:t> </a:t>
            </a:r>
            <a:r>
              <a:rPr sz="700" spc="20" dirty="0">
                <a:latin typeface="Microsoft Sans Serif"/>
                <a:cs typeface="Microsoft Sans Serif"/>
              </a:rPr>
              <a:t>de</a:t>
            </a:r>
            <a:r>
              <a:rPr sz="700" dirty="0">
                <a:latin typeface="Microsoft Sans Serif"/>
                <a:cs typeface="Microsoft Sans Serif"/>
              </a:rPr>
              <a:t> </a:t>
            </a:r>
            <a:r>
              <a:rPr sz="700" spc="20" dirty="0">
                <a:latin typeface="Microsoft Sans Serif"/>
                <a:cs typeface="Microsoft Sans Serif"/>
              </a:rPr>
              <a:t>vapor, </a:t>
            </a:r>
            <a:r>
              <a:rPr sz="700" spc="-175" dirty="0">
                <a:latin typeface="Microsoft Sans Serif"/>
                <a:cs typeface="Microsoft Sans Serif"/>
              </a:rPr>
              <a:t> </a:t>
            </a:r>
            <a:r>
              <a:rPr sz="700" spc="20" dirty="0">
                <a:latin typeface="Microsoft Sans Serif"/>
                <a:cs typeface="Microsoft Sans Serif"/>
              </a:rPr>
              <a:t>son </a:t>
            </a:r>
            <a:r>
              <a:rPr sz="700" spc="30" dirty="0">
                <a:latin typeface="Microsoft Sans Serif"/>
                <a:cs typeface="Microsoft Sans Serif"/>
              </a:rPr>
              <a:t>particularmente </a:t>
            </a:r>
            <a:r>
              <a:rPr sz="700" spc="10" dirty="0">
                <a:latin typeface="Microsoft Sans Serif"/>
                <a:cs typeface="Microsoft Sans Serif"/>
              </a:rPr>
              <a:t>sensibles </a:t>
            </a:r>
            <a:r>
              <a:rPr sz="700" dirty="0">
                <a:latin typeface="Microsoft Sans Serif"/>
                <a:cs typeface="Microsoft Sans Serif"/>
              </a:rPr>
              <a:t>a </a:t>
            </a:r>
            <a:r>
              <a:rPr sz="700" spc="40" dirty="0">
                <a:latin typeface="Microsoft Sans Serif"/>
                <a:cs typeface="Microsoft Sans Serif"/>
              </a:rPr>
              <a:t>un </a:t>
            </a:r>
            <a:r>
              <a:rPr sz="700" spc="25" dirty="0">
                <a:latin typeface="Microsoft Sans Serif"/>
                <a:cs typeface="Microsoft Sans Serif"/>
              </a:rPr>
              <a:t>evento </a:t>
            </a:r>
            <a:r>
              <a:rPr sz="700" spc="20" dirty="0">
                <a:latin typeface="Microsoft Sans Serif"/>
                <a:cs typeface="Microsoft Sans Serif"/>
              </a:rPr>
              <a:t>de </a:t>
            </a:r>
            <a:r>
              <a:rPr sz="700" spc="5" dirty="0">
                <a:latin typeface="Microsoft Sans Serif"/>
                <a:cs typeface="Microsoft Sans Serif"/>
              </a:rPr>
              <a:t>exceso </a:t>
            </a:r>
            <a:r>
              <a:rPr sz="700" spc="20" dirty="0">
                <a:latin typeface="Microsoft Sans Serif"/>
                <a:cs typeface="Microsoft Sans Serif"/>
              </a:rPr>
              <a:t>de </a:t>
            </a:r>
            <a:r>
              <a:rPr sz="700" spc="15" dirty="0">
                <a:latin typeface="Microsoft Sans Serif"/>
                <a:cs typeface="Microsoft Sans Serif"/>
              </a:rPr>
              <a:t>velocidad. </a:t>
            </a:r>
            <a:r>
              <a:rPr sz="700" dirty="0">
                <a:latin typeface="Microsoft Sans Serif"/>
                <a:cs typeface="Microsoft Sans Serif"/>
              </a:rPr>
              <a:t>Para </a:t>
            </a:r>
            <a:r>
              <a:rPr sz="700" spc="5" dirty="0">
                <a:latin typeface="Microsoft Sans Serif"/>
                <a:cs typeface="Microsoft Sans Serif"/>
              </a:rPr>
              <a:t> estas </a:t>
            </a:r>
            <a:r>
              <a:rPr sz="700" spc="20" dirty="0">
                <a:latin typeface="Microsoft Sans Serif"/>
                <a:cs typeface="Microsoft Sans Serif"/>
              </a:rPr>
              <a:t>máquinas, </a:t>
            </a:r>
            <a:r>
              <a:rPr sz="700" spc="10" dirty="0">
                <a:latin typeface="Microsoft Sans Serif"/>
                <a:cs typeface="Microsoft Sans Serif"/>
              </a:rPr>
              <a:t>la </a:t>
            </a:r>
            <a:r>
              <a:rPr sz="700" spc="20" dirty="0">
                <a:latin typeface="Microsoft Sans Serif"/>
                <a:cs typeface="Microsoft Sans Serif"/>
              </a:rPr>
              <a:t>desconexión del </a:t>
            </a:r>
            <a:r>
              <a:rPr sz="700" spc="15" dirty="0">
                <a:latin typeface="Microsoft Sans Serif"/>
                <a:cs typeface="Microsoft Sans Serif"/>
              </a:rPr>
              <a:t>sistema </a:t>
            </a:r>
            <a:r>
              <a:rPr sz="700" spc="-5" dirty="0">
                <a:latin typeface="Microsoft Sans Serif"/>
                <a:cs typeface="Microsoft Sans Serif"/>
              </a:rPr>
              <a:t>se </a:t>
            </a:r>
            <a:r>
              <a:rPr sz="700" spc="20" dirty="0">
                <a:latin typeface="Microsoft Sans Serif"/>
                <a:cs typeface="Microsoft Sans Serif"/>
              </a:rPr>
              <a:t>retrasa </a:t>
            </a:r>
            <a:r>
              <a:rPr sz="700" spc="25" dirty="0">
                <a:latin typeface="Microsoft Sans Serif"/>
                <a:cs typeface="Microsoft Sans Serif"/>
              </a:rPr>
              <a:t>para incluir </a:t>
            </a:r>
            <a:r>
              <a:rPr sz="700" spc="40" dirty="0">
                <a:latin typeface="Microsoft Sans Serif"/>
                <a:cs typeface="Microsoft Sans Serif"/>
              </a:rPr>
              <a:t>un </a:t>
            </a:r>
            <a:r>
              <a:rPr sz="700" spc="45" dirty="0">
                <a:latin typeface="Microsoft Sans Serif"/>
                <a:cs typeface="Microsoft Sans Serif"/>
              </a:rPr>
              <a:t> </a:t>
            </a:r>
            <a:r>
              <a:rPr sz="700" spc="30" dirty="0">
                <a:latin typeface="Microsoft Sans Serif"/>
                <a:cs typeface="Microsoft Sans Serif"/>
              </a:rPr>
              <a:t>período </a:t>
            </a:r>
            <a:r>
              <a:rPr sz="700" spc="20" dirty="0">
                <a:latin typeface="Microsoft Sans Serif"/>
                <a:cs typeface="Microsoft Sans Serif"/>
              </a:rPr>
              <a:t>de conducción deliberada </a:t>
            </a:r>
            <a:r>
              <a:rPr sz="700" spc="25" dirty="0">
                <a:latin typeface="Microsoft Sans Serif"/>
                <a:cs typeface="Microsoft Sans Serif"/>
              </a:rPr>
              <a:t>para garantizar </a:t>
            </a:r>
            <a:r>
              <a:rPr sz="700" spc="30" dirty="0">
                <a:latin typeface="Microsoft Sans Serif"/>
                <a:cs typeface="Microsoft Sans Serif"/>
              </a:rPr>
              <a:t>que </a:t>
            </a:r>
            <a:r>
              <a:rPr sz="700" spc="35" dirty="0">
                <a:latin typeface="Microsoft Sans Serif"/>
                <a:cs typeface="Microsoft Sans Serif"/>
              </a:rPr>
              <a:t>no </a:t>
            </a:r>
            <a:r>
              <a:rPr sz="700" spc="-5" dirty="0">
                <a:latin typeface="Microsoft Sans Serif"/>
                <a:cs typeface="Microsoft Sans Serif"/>
              </a:rPr>
              <a:t>se </a:t>
            </a:r>
            <a:r>
              <a:rPr sz="700" spc="20" dirty="0">
                <a:latin typeface="Microsoft Sans Serif"/>
                <a:cs typeface="Microsoft Sans Serif"/>
              </a:rPr>
              <a:t>produzca </a:t>
            </a:r>
            <a:r>
              <a:rPr sz="700" spc="25" dirty="0">
                <a:latin typeface="Microsoft Sans Serif"/>
                <a:cs typeface="Microsoft Sans Serif"/>
              </a:rPr>
              <a:t> </a:t>
            </a:r>
            <a:r>
              <a:rPr sz="700" spc="5" dirty="0">
                <a:latin typeface="Microsoft Sans Serif"/>
                <a:cs typeface="Microsoft Sans Serif"/>
              </a:rPr>
              <a:t>exceso </a:t>
            </a:r>
            <a:r>
              <a:rPr sz="700" spc="20" dirty="0">
                <a:latin typeface="Microsoft Sans Serif"/>
                <a:cs typeface="Microsoft Sans Serif"/>
              </a:rPr>
              <a:t>de </a:t>
            </a:r>
            <a:r>
              <a:rPr sz="700" spc="15" dirty="0">
                <a:latin typeface="Microsoft Sans Serif"/>
                <a:cs typeface="Microsoft Sans Serif"/>
              </a:rPr>
              <a:t>velocidad. </a:t>
            </a:r>
            <a:r>
              <a:rPr sz="700" spc="-10" dirty="0">
                <a:latin typeface="Microsoft Sans Serif"/>
                <a:cs typeface="Microsoft Sans Serif"/>
              </a:rPr>
              <a:t>Este </a:t>
            </a:r>
            <a:r>
              <a:rPr sz="700" spc="40" dirty="0">
                <a:latin typeface="Microsoft Sans Serif"/>
                <a:cs typeface="Microsoft Sans Serif"/>
              </a:rPr>
              <a:t>método </a:t>
            </a:r>
            <a:r>
              <a:rPr sz="700" spc="-5" dirty="0">
                <a:latin typeface="Microsoft Sans Serif"/>
                <a:cs typeface="Microsoft Sans Serif"/>
              </a:rPr>
              <a:t>se </a:t>
            </a:r>
            <a:r>
              <a:rPr sz="700" spc="10" dirty="0">
                <a:latin typeface="Microsoft Sans Serif"/>
                <a:cs typeface="Microsoft Sans Serif"/>
              </a:rPr>
              <a:t>conoce </a:t>
            </a:r>
            <a:r>
              <a:rPr sz="700" spc="30" dirty="0">
                <a:latin typeface="Microsoft Sans Serif"/>
                <a:cs typeface="Microsoft Sans Serif"/>
              </a:rPr>
              <a:t>como </a:t>
            </a:r>
            <a:r>
              <a:rPr sz="700" spc="25" dirty="0">
                <a:latin typeface="Microsoft Sans Serif"/>
                <a:cs typeface="Microsoft Sans Serif"/>
              </a:rPr>
              <a:t>disparo </a:t>
            </a:r>
            <a:r>
              <a:rPr sz="700" spc="5" dirty="0">
                <a:latin typeface="Microsoft Sans Serif"/>
                <a:cs typeface="Microsoft Sans Serif"/>
              </a:rPr>
              <a:t>secuencial. </a:t>
            </a:r>
            <a:r>
              <a:rPr sz="700" spc="20" dirty="0">
                <a:latin typeface="Microsoft Sans Serif"/>
                <a:cs typeface="Microsoft Sans Serif"/>
              </a:rPr>
              <a:t>Un </a:t>
            </a:r>
            <a:r>
              <a:rPr sz="700" spc="25" dirty="0">
                <a:latin typeface="Microsoft Sans Serif"/>
                <a:cs typeface="Microsoft Sans Serif"/>
              </a:rPr>
              <a:t> </a:t>
            </a:r>
            <a:r>
              <a:rPr sz="700" spc="30" dirty="0">
                <a:latin typeface="Microsoft Sans Serif"/>
                <a:cs typeface="Microsoft Sans Serif"/>
              </a:rPr>
              <a:t>elemento </a:t>
            </a:r>
            <a:r>
              <a:rPr sz="700" spc="20" dirty="0">
                <a:latin typeface="Microsoft Sans Serif"/>
                <a:cs typeface="Microsoft Sans Serif"/>
              </a:rPr>
              <a:t>de potencia </a:t>
            </a:r>
            <a:r>
              <a:rPr sz="700" spc="15" dirty="0">
                <a:latin typeface="Microsoft Sans Serif"/>
                <a:cs typeface="Microsoft Sans Serif"/>
              </a:rPr>
              <a:t>inversa indica </a:t>
            </a:r>
            <a:r>
              <a:rPr sz="700" spc="30" dirty="0">
                <a:latin typeface="Microsoft Sans Serif"/>
                <a:cs typeface="Microsoft Sans Serif"/>
              </a:rPr>
              <a:t>que </a:t>
            </a:r>
            <a:r>
              <a:rPr sz="700" spc="10" dirty="0">
                <a:latin typeface="Microsoft Sans Serif"/>
                <a:cs typeface="Microsoft Sans Serif"/>
              </a:rPr>
              <a:t>la </a:t>
            </a:r>
            <a:r>
              <a:rPr sz="700" spc="30" dirty="0">
                <a:latin typeface="Microsoft Sans Serif"/>
                <a:cs typeface="Microsoft Sans Serif"/>
              </a:rPr>
              <a:t>máquina </a:t>
            </a:r>
            <a:r>
              <a:rPr sz="700" spc="10" dirty="0">
                <a:latin typeface="Microsoft Sans Serif"/>
                <a:cs typeface="Microsoft Sans Serif"/>
              </a:rPr>
              <a:t>está </a:t>
            </a:r>
            <a:r>
              <a:rPr sz="700" spc="20" dirty="0">
                <a:latin typeface="Microsoft Sans Serif"/>
                <a:cs typeface="Microsoft Sans Serif"/>
              </a:rPr>
              <a:t>en marcha. </a:t>
            </a:r>
            <a:r>
              <a:rPr sz="700" spc="-10" dirty="0">
                <a:latin typeface="Microsoft Sans Serif"/>
                <a:cs typeface="Microsoft Sans Serif"/>
              </a:rPr>
              <a:t>La </a:t>
            </a:r>
            <a:r>
              <a:rPr sz="700" spc="-5" dirty="0">
                <a:latin typeface="Microsoft Sans Serif"/>
                <a:cs typeface="Microsoft Sans Serif"/>
              </a:rPr>
              <a:t>Fig. </a:t>
            </a:r>
            <a:r>
              <a:rPr sz="700" spc="-175" dirty="0">
                <a:latin typeface="Microsoft Sans Serif"/>
                <a:cs typeface="Microsoft Sans Serif"/>
              </a:rPr>
              <a:t> </a:t>
            </a:r>
            <a:r>
              <a:rPr sz="700" spc="10" dirty="0">
                <a:latin typeface="Microsoft Sans Serif"/>
                <a:cs typeface="Microsoft Sans Serif"/>
              </a:rPr>
              <a:t>1</a:t>
            </a:r>
            <a:r>
              <a:rPr sz="700" dirty="0">
                <a:latin typeface="Microsoft Sans Serif"/>
                <a:cs typeface="Microsoft Sans Serif"/>
              </a:rPr>
              <a:t> </a:t>
            </a:r>
            <a:r>
              <a:rPr sz="700" spc="30" dirty="0">
                <a:latin typeface="Microsoft Sans Serif"/>
                <a:cs typeface="Microsoft Sans Serif"/>
              </a:rPr>
              <a:t>muestra</a:t>
            </a:r>
            <a:r>
              <a:rPr sz="700" dirty="0">
                <a:latin typeface="Microsoft Sans Serif"/>
                <a:cs typeface="Microsoft Sans Serif"/>
              </a:rPr>
              <a:t> </a:t>
            </a:r>
            <a:r>
              <a:rPr sz="700" spc="40" dirty="0">
                <a:latin typeface="Microsoft Sans Serif"/>
                <a:cs typeface="Microsoft Sans Serif"/>
              </a:rPr>
              <a:t>un</a:t>
            </a:r>
            <a:r>
              <a:rPr sz="700" dirty="0">
                <a:latin typeface="Microsoft Sans Serif"/>
                <a:cs typeface="Microsoft Sans Serif"/>
              </a:rPr>
              <a:t> </a:t>
            </a:r>
            <a:r>
              <a:rPr sz="700" spc="25" dirty="0">
                <a:latin typeface="Microsoft Sans Serif"/>
                <a:cs typeface="Microsoft Sans Serif"/>
              </a:rPr>
              <a:t>ejemplo</a:t>
            </a:r>
            <a:r>
              <a:rPr sz="700" spc="5" dirty="0">
                <a:latin typeface="Microsoft Sans Serif"/>
                <a:cs typeface="Microsoft Sans Serif"/>
              </a:rPr>
              <a:t> </a:t>
            </a:r>
            <a:r>
              <a:rPr sz="700" spc="20" dirty="0">
                <a:latin typeface="Microsoft Sans Serif"/>
                <a:cs typeface="Microsoft Sans Serif"/>
              </a:rPr>
              <a:t>de</a:t>
            </a:r>
            <a:r>
              <a:rPr sz="700" dirty="0">
                <a:latin typeface="Microsoft Sans Serif"/>
                <a:cs typeface="Microsoft Sans Serif"/>
              </a:rPr>
              <a:t> </a:t>
            </a:r>
            <a:r>
              <a:rPr sz="700" spc="15" dirty="0">
                <a:latin typeface="Microsoft Sans Serif"/>
                <a:cs typeface="Microsoft Sans Serif"/>
              </a:rPr>
              <a:t>lógica</a:t>
            </a:r>
            <a:r>
              <a:rPr sz="700" dirty="0">
                <a:latin typeface="Microsoft Sans Serif"/>
                <a:cs typeface="Microsoft Sans Serif"/>
              </a:rPr>
              <a:t> </a:t>
            </a:r>
            <a:r>
              <a:rPr sz="700" spc="20" dirty="0">
                <a:latin typeface="Microsoft Sans Serif"/>
                <a:cs typeface="Microsoft Sans Serif"/>
              </a:rPr>
              <a:t>de</a:t>
            </a:r>
            <a:r>
              <a:rPr sz="700" dirty="0">
                <a:latin typeface="Microsoft Sans Serif"/>
                <a:cs typeface="Microsoft Sans Serif"/>
              </a:rPr>
              <a:t> </a:t>
            </a:r>
            <a:r>
              <a:rPr sz="700" spc="25" dirty="0">
                <a:latin typeface="Microsoft Sans Serif"/>
                <a:cs typeface="Microsoft Sans Serif"/>
              </a:rPr>
              <a:t>disparo</a:t>
            </a:r>
            <a:r>
              <a:rPr sz="700" spc="5" dirty="0">
                <a:latin typeface="Microsoft Sans Serif"/>
                <a:cs typeface="Microsoft Sans Serif"/>
              </a:rPr>
              <a:t> secuencial.</a:t>
            </a:r>
            <a:r>
              <a:rPr sz="700" dirty="0">
                <a:latin typeface="Microsoft Sans Serif"/>
                <a:cs typeface="Microsoft Sans Serif"/>
              </a:rPr>
              <a:t> </a:t>
            </a:r>
            <a:r>
              <a:rPr sz="700" spc="-20" dirty="0">
                <a:latin typeface="Microsoft Sans Serif"/>
                <a:cs typeface="Microsoft Sans Serif"/>
              </a:rPr>
              <a:t>En</a:t>
            </a:r>
            <a:r>
              <a:rPr sz="700" dirty="0">
                <a:latin typeface="Microsoft Sans Serif"/>
                <a:cs typeface="Microsoft Sans Serif"/>
              </a:rPr>
              <a:t> </a:t>
            </a:r>
            <a:r>
              <a:rPr sz="700" spc="10" dirty="0">
                <a:latin typeface="Microsoft Sans Serif"/>
                <a:cs typeface="Microsoft Sans Serif"/>
              </a:rPr>
              <a:t>este</a:t>
            </a:r>
            <a:r>
              <a:rPr sz="700" dirty="0">
                <a:latin typeface="Microsoft Sans Serif"/>
                <a:cs typeface="Microsoft Sans Serif"/>
              </a:rPr>
              <a:t> </a:t>
            </a:r>
            <a:r>
              <a:rPr sz="700" spc="20" dirty="0">
                <a:latin typeface="Microsoft Sans Serif"/>
                <a:cs typeface="Microsoft Sans Serif"/>
              </a:rPr>
              <a:t>ejemplo,</a:t>
            </a:r>
            <a:r>
              <a:rPr sz="700" spc="5" dirty="0">
                <a:latin typeface="Microsoft Sans Serif"/>
                <a:cs typeface="Microsoft Sans Serif"/>
              </a:rPr>
              <a:t> 32-1 </a:t>
            </a:r>
            <a:r>
              <a:rPr sz="700" spc="-170" dirty="0">
                <a:latin typeface="Microsoft Sans Serif"/>
                <a:cs typeface="Microsoft Sans Serif"/>
              </a:rPr>
              <a:t> </a:t>
            </a:r>
            <a:r>
              <a:rPr sz="700" spc="-5" dirty="0">
                <a:latin typeface="Microsoft Sans Serif"/>
                <a:cs typeface="Microsoft Sans Serif"/>
              </a:rPr>
              <a:t>es </a:t>
            </a:r>
            <a:r>
              <a:rPr sz="700" spc="10" dirty="0">
                <a:latin typeface="Microsoft Sans Serif"/>
                <a:cs typeface="Microsoft Sans Serif"/>
              </a:rPr>
              <a:t>el </a:t>
            </a:r>
            <a:r>
              <a:rPr sz="700" spc="30" dirty="0">
                <a:latin typeface="Microsoft Sans Serif"/>
                <a:cs typeface="Microsoft Sans Serif"/>
              </a:rPr>
              <a:t>elemento </a:t>
            </a:r>
            <a:r>
              <a:rPr sz="700" spc="20" dirty="0">
                <a:latin typeface="Microsoft Sans Serif"/>
                <a:cs typeface="Microsoft Sans Serif"/>
              </a:rPr>
              <a:t>de potencia </a:t>
            </a:r>
            <a:r>
              <a:rPr sz="700" spc="15" dirty="0">
                <a:latin typeface="Microsoft Sans Serif"/>
                <a:cs typeface="Microsoft Sans Serif"/>
              </a:rPr>
              <a:t>inversa </a:t>
            </a:r>
            <a:r>
              <a:rPr sz="700" spc="25" dirty="0">
                <a:latin typeface="Microsoft Sans Serif"/>
                <a:cs typeface="Microsoft Sans Serif"/>
              </a:rPr>
              <a:t>para </a:t>
            </a:r>
            <a:r>
              <a:rPr sz="700" spc="10" dirty="0">
                <a:latin typeface="Microsoft Sans Serif"/>
                <a:cs typeface="Microsoft Sans Serif"/>
              </a:rPr>
              <a:t>la </a:t>
            </a:r>
            <a:r>
              <a:rPr sz="700" spc="20" dirty="0">
                <a:latin typeface="Microsoft Sans Serif"/>
                <a:cs typeface="Microsoft Sans Serif"/>
              </a:rPr>
              <a:t>detección de </a:t>
            </a:r>
            <a:r>
              <a:rPr sz="700" spc="50" dirty="0">
                <a:latin typeface="Microsoft Sans Serif"/>
                <a:cs typeface="Microsoft Sans Serif"/>
              </a:rPr>
              <a:t>motor </a:t>
            </a:r>
            <a:r>
              <a:rPr sz="700" spc="5" dirty="0">
                <a:latin typeface="Microsoft Sans Serif"/>
                <a:cs typeface="Microsoft Sans Serif"/>
              </a:rPr>
              <a:t>y 32-2 </a:t>
            </a:r>
            <a:r>
              <a:rPr sz="700" spc="-5" dirty="0">
                <a:latin typeface="Microsoft Sans Serif"/>
                <a:cs typeface="Microsoft Sans Serif"/>
              </a:rPr>
              <a:t>es </a:t>
            </a:r>
            <a:r>
              <a:rPr sz="700" spc="10" dirty="0">
                <a:latin typeface="Microsoft Sans Serif"/>
                <a:cs typeface="Microsoft Sans Serif"/>
              </a:rPr>
              <a:t>el </a:t>
            </a:r>
            <a:r>
              <a:rPr sz="700" spc="15" dirty="0">
                <a:latin typeface="Microsoft Sans Serif"/>
                <a:cs typeface="Microsoft Sans Serif"/>
              </a:rPr>
              <a:t> </a:t>
            </a:r>
            <a:r>
              <a:rPr sz="700" spc="30" dirty="0">
                <a:latin typeface="Microsoft Sans Serif"/>
                <a:cs typeface="Microsoft Sans Serif"/>
              </a:rPr>
              <a:t>elemento </a:t>
            </a:r>
            <a:r>
              <a:rPr sz="700" spc="25" dirty="0">
                <a:latin typeface="Microsoft Sans Serif"/>
                <a:cs typeface="Microsoft Sans Serif"/>
              </a:rPr>
              <a:t>para disparo </a:t>
            </a:r>
            <a:r>
              <a:rPr sz="700" spc="5" dirty="0">
                <a:latin typeface="Microsoft Sans Serif"/>
                <a:cs typeface="Microsoft Sans Serif"/>
              </a:rPr>
              <a:t>secuencial. </a:t>
            </a:r>
            <a:r>
              <a:rPr sz="700" spc="-5" dirty="0">
                <a:latin typeface="Microsoft Sans Serif"/>
                <a:cs typeface="Microsoft Sans Serif"/>
              </a:rPr>
              <a:t>Los </a:t>
            </a:r>
            <a:r>
              <a:rPr sz="700" spc="10" dirty="0">
                <a:latin typeface="Microsoft Sans Serif"/>
                <a:cs typeface="Microsoft Sans Serif"/>
              </a:rPr>
              <a:t>ajustes </a:t>
            </a:r>
            <a:r>
              <a:rPr sz="700" spc="20" dirty="0">
                <a:latin typeface="Microsoft Sans Serif"/>
                <a:cs typeface="Microsoft Sans Serif"/>
              </a:rPr>
              <a:t>de </a:t>
            </a:r>
            <a:r>
              <a:rPr sz="700" spc="35" dirty="0">
                <a:latin typeface="Microsoft Sans Serif"/>
                <a:cs typeface="Microsoft Sans Serif"/>
              </a:rPr>
              <a:t>tiempo </a:t>
            </a:r>
            <a:r>
              <a:rPr sz="700" spc="20" dirty="0">
                <a:latin typeface="Microsoft Sans Serif"/>
                <a:cs typeface="Microsoft Sans Serif"/>
              </a:rPr>
              <a:t>típicos </a:t>
            </a:r>
            <a:r>
              <a:rPr sz="700" spc="25" dirty="0">
                <a:latin typeface="Microsoft Sans Serif"/>
                <a:cs typeface="Microsoft Sans Serif"/>
              </a:rPr>
              <a:t>para </a:t>
            </a:r>
            <a:r>
              <a:rPr sz="700" dirty="0">
                <a:latin typeface="Microsoft Sans Serif"/>
                <a:cs typeface="Microsoft Sans Serif"/>
              </a:rPr>
              <a:t>las </a:t>
            </a:r>
            <a:r>
              <a:rPr sz="700" spc="5" dirty="0">
                <a:latin typeface="Microsoft Sans Serif"/>
                <a:cs typeface="Microsoft Sans Serif"/>
              </a:rPr>
              <a:t> </a:t>
            </a:r>
            <a:r>
              <a:rPr sz="700" spc="20" dirty="0">
                <a:latin typeface="Microsoft Sans Serif"/>
                <a:cs typeface="Microsoft Sans Serif"/>
              </a:rPr>
              <a:t>unidades</a:t>
            </a:r>
            <a:r>
              <a:rPr sz="700" spc="-5" dirty="0">
                <a:latin typeface="Microsoft Sans Serif"/>
                <a:cs typeface="Microsoft Sans Serif"/>
              </a:rPr>
              <a:t> </a:t>
            </a:r>
            <a:r>
              <a:rPr sz="700" spc="20" dirty="0">
                <a:latin typeface="Microsoft Sans Serif"/>
                <a:cs typeface="Microsoft Sans Serif"/>
              </a:rPr>
              <a:t>de</a:t>
            </a:r>
            <a:r>
              <a:rPr sz="700" spc="-5" dirty="0">
                <a:latin typeface="Microsoft Sans Serif"/>
                <a:cs typeface="Microsoft Sans Serif"/>
              </a:rPr>
              <a:t> </a:t>
            </a:r>
            <a:r>
              <a:rPr sz="700" spc="25" dirty="0">
                <a:latin typeface="Microsoft Sans Serif"/>
                <a:cs typeface="Microsoft Sans Serif"/>
              </a:rPr>
              <a:t>vapor</a:t>
            </a:r>
            <a:r>
              <a:rPr sz="700" spc="-5" dirty="0">
                <a:latin typeface="Microsoft Sans Serif"/>
                <a:cs typeface="Microsoft Sans Serif"/>
              </a:rPr>
              <a:t> </a:t>
            </a:r>
            <a:r>
              <a:rPr sz="700" spc="20" dirty="0">
                <a:latin typeface="Microsoft Sans Serif"/>
                <a:cs typeface="Microsoft Sans Serif"/>
              </a:rPr>
              <a:t>son</a:t>
            </a:r>
            <a:r>
              <a:rPr sz="700" spc="-5" dirty="0">
                <a:latin typeface="Microsoft Sans Serif"/>
                <a:cs typeface="Microsoft Sans Serif"/>
              </a:rPr>
              <a:t> </a:t>
            </a:r>
            <a:r>
              <a:rPr sz="700" spc="10" dirty="0">
                <a:latin typeface="Microsoft Sans Serif"/>
                <a:cs typeface="Microsoft Sans Serif"/>
              </a:rPr>
              <a:t>30</a:t>
            </a:r>
            <a:r>
              <a:rPr sz="700" dirty="0">
                <a:latin typeface="Microsoft Sans Serif"/>
                <a:cs typeface="Microsoft Sans Serif"/>
              </a:rPr>
              <a:t> </a:t>
            </a:r>
            <a:r>
              <a:rPr sz="700" spc="20" dirty="0">
                <a:latin typeface="Microsoft Sans Serif"/>
                <a:cs typeface="Microsoft Sans Serif"/>
              </a:rPr>
              <a:t>segundos</a:t>
            </a:r>
            <a:r>
              <a:rPr sz="700" spc="-5" dirty="0">
                <a:latin typeface="Microsoft Sans Serif"/>
                <a:cs typeface="Microsoft Sans Serif"/>
              </a:rPr>
              <a:t> </a:t>
            </a:r>
            <a:r>
              <a:rPr sz="700" spc="25" dirty="0">
                <a:latin typeface="Microsoft Sans Serif"/>
                <a:cs typeface="Microsoft Sans Serif"/>
              </a:rPr>
              <a:t>para</a:t>
            </a:r>
            <a:r>
              <a:rPr sz="700" spc="-5" dirty="0">
                <a:latin typeface="Microsoft Sans Serif"/>
                <a:cs typeface="Microsoft Sans Serif"/>
              </a:rPr>
              <a:t> </a:t>
            </a:r>
            <a:r>
              <a:rPr sz="700" spc="5" dirty="0">
                <a:latin typeface="Microsoft Sans Serif"/>
                <a:cs typeface="Microsoft Sans Serif"/>
              </a:rPr>
              <a:t>32-1</a:t>
            </a:r>
            <a:r>
              <a:rPr sz="700" spc="-5" dirty="0">
                <a:latin typeface="Microsoft Sans Serif"/>
                <a:cs typeface="Microsoft Sans Serif"/>
              </a:rPr>
              <a:t> </a:t>
            </a:r>
            <a:r>
              <a:rPr sz="700" spc="5" dirty="0">
                <a:latin typeface="Microsoft Sans Serif"/>
                <a:cs typeface="Microsoft Sans Serif"/>
              </a:rPr>
              <a:t>y</a:t>
            </a:r>
            <a:r>
              <a:rPr sz="700" spc="-5" dirty="0">
                <a:latin typeface="Microsoft Sans Serif"/>
                <a:cs typeface="Microsoft Sans Serif"/>
              </a:rPr>
              <a:t> </a:t>
            </a:r>
            <a:r>
              <a:rPr sz="700" spc="10" dirty="0">
                <a:latin typeface="Microsoft Sans Serif"/>
                <a:cs typeface="Microsoft Sans Serif"/>
              </a:rPr>
              <a:t>3</a:t>
            </a:r>
            <a:r>
              <a:rPr sz="700" dirty="0">
                <a:latin typeface="Microsoft Sans Serif"/>
                <a:cs typeface="Microsoft Sans Serif"/>
              </a:rPr>
              <a:t> </a:t>
            </a:r>
            <a:r>
              <a:rPr sz="700" spc="20" dirty="0">
                <a:latin typeface="Microsoft Sans Serif"/>
                <a:cs typeface="Microsoft Sans Serif"/>
              </a:rPr>
              <a:t>segundos</a:t>
            </a:r>
            <a:r>
              <a:rPr sz="700" spc="-5" dirty="0">
                <a:latin typeface="Microsoft Sans Serif"/>
                <a:cs typeface="Microsoft Sans Serif"/>
              </a:rPr>
              <a:t> </a:t>
            </a:r>
            <a:r>
              <a:rPr sz="700" spc="25" dirty="0">
                <a:latin typeface="Microsoft Sans Serif"/>
                <a:cs typeface="Microsoft Sans Serif"/>
              </a:rPr>
              <a:t>para</a:t>
            </a:r>
            <a:r>
              <a:rPr sz="700" spc="-5" dirty="0">
                <a:latin typeface="Microsoft Sans Serif"/>
                <a:cs typeface="Microsoft Sans Serif"/>
              </a:rPr>
              <a:t> </a:t>
            </a:r>
            <a:r>
              <a:rPr sz="700" dirty="0">
                <a:latin typeface="Microsoft Sans Serif"/>
                <a:cs typeface="Microsoft Sans Serif"/>
              </a:rPr>
              <a:t>32-2.</a:t>
            </a:r>
            <a:endParaRPr sz="700">
              <a:latin typeface="Microsoft Sans Serif"/>
              <a:cs typeface="Microsoft Sans Serif"/>
            </a:endParaRPr>
          </a:p>
        </p:txBody>
      </p:sp>
      <p:sp>
        <p:nvSpPr>
          <p:cNvPr id="25" name="object 25"/>
          <p:cNvSpPr txBox="1"/>
          <p:nvPr/>
        </p:nvSpPr>
        <p:spPr>
          <a:xfrm>
            <a:off x="9100214" y="602228"/>
            <a:ext cx="7406182" cy="474874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 marR="5080" indent="153670">
              <a:lnSpc>
                <a:spcPct val="143100"/>
              </a:lnSpc>
              <a:spcBef>
                <a:spcPts val="100"/>
              </a:spcBef>
            </a:pPr>
            <a:r>
              <a:rPr sz="700" dirty="0">
                <a:latin typeface="Microsoft Sans Serif"/>
                <a:cs typeface="Microsoft Sans Serif"/>
              </a:rPr>
              <a:t>Para </a:t>
            </a:r>
            <a:r>
              <a:rPr sz="700" spc="30" dirty="0">
                <a:latin typeface="Microsoft Sans Serif"/>
                <a:cs typeface="Microsoft Sans Serif"/>
              </a:rPr>
              <a:t>mayor </a:t>
            </a:r>
            <a:r>
              <a:rPr sz="700" spc="25" dirty="0">
                <a:latin typeface="Microsoft Sans Serif"/>
                <a:cs typeface="Microsoft Sans Serif"/>
              </a:rPr>
              <a:t>seguridad </a:t>
            </a:r>
            <a:r>
              <a:rPr sz="700" spc="30" dirty="0">
                <a:latin typeface="Microsoft Sans Serif"/>
                <a:cs typeface="Microsoft Sans Serif"/>
              </a:rPr>
              <a:t>contra </a:t>
            </a:r>
            <a:r>
              <a:rPr sz="700" spc="15" dirty="0">
                <a:latin typeface="Microsoft Sans Serif"/>
                <a:cs typeface="Microsoft Sans Serif"/>
              </a:rPr>
              <a:t>posibles </a:t>
            </a:r>
            <a:r>
              <a:rPr sz="700" dirty="0">
                <a:latin typeface="Microsoft Sans Serif"/>
                <a:cs typeface="Microsoft Sans Serif"/>
              </a:rPr>
              <a:t>excesos </a:t>
            </a:r>
            <a:r>
              <a:rPr sz="700" spc="20" dirty="0">
                <a:latin typeface="Microsoft Sans Serif"/>
                <a:cs typeface="Microsoft Sans Serif"/>
              </a:rPr>
              <a:t>de </a:t>
            </a:r>
            <a:r>
              <a:rPr sz="700" spc="15" dirty="0">
                <a:latin typeface="Microsoft Sans Serif"/>
                <a:cs typeface="Microsoft Sans Serif"/>
              </a:rPr>
              <a:t>velocidad, </a:t>
            </a:r>
            <a:r>
              <a:rPr sz="700" spc="10" dirty="0">
                <a:latin typeface="Microsoft Sans Serif"/>
                <a:cs typeface="Microsoft Sans Serif"/>
              </a:rPr>
              <a:t>los </a:t>
            </a:r>
            <a:r>
              <a:rPr sz="700" spc="15" dirty="0">
                <a:latin typeface="Microsoft Sans Serif"/>
                <a:cs typeface="Microsoft Sans Serif"/>
              </a:rPr>
              <a:t> </a:t>
            </a:r>
            <a:r>
              <a:rPr sz="700" spc="20" dirty="0">
                <a:latin typeface="Microsoft Sans Serif"/>
                <a:cs typeface="Microsoft Sans Serif"/>
              </a:rPr>
              <a:t>fabricantes de </a:t>
            </a:r>
            <a:r>
              <a:rPr sz="700" spc="30" dirty="0">
                <a:latin typeface="Microsoft Sans Serif"/>
                <a:cs typeface="Microsoft Sans Serif"/>
              </a:rPr>
              <a:t>turbinas </a:t>
            </a:r>
            <a:r>
              <a:rPr sz="700" spc="20" dirty="0">
                <a:latin typeface="Microsoft Sans Serif"/>
                <a:cs typeface="Microsoft Sans Serif"/>
              </a:rPr>
              <a:t>de </a:t>
            </a:r>
            <a:r>
              <a:rPr sz="700" spc="25" dirty="0">
                <a:latin typeface="Microsoft Sans Serif"/>
                <a:cs typeface="Microsoft Sans Serif"/>
              </a:rPr>
              <a:t>vapor recomiendan </a:t>
            </a:r>
            <a:r>
              <a:rPr sz="700" spc="30" dirty="0">
                <a:latin typeface="Microsoft Sans Serif"/>
                <a:cs typeface="Microsoft Sans Serif"/>
              </a:rPr>
              <a:t>que </a:t>
            </a:r>
            <a:r>
              <a:rPr sz="700" spc="10" dirty="0">
                <a:latin typeface="Microsoft Sans Serif"/>
                <a:cs typeface="Microsoft Sans Serif"/>
              </a:rPr>
              <a:t>el </a:t>
            </a:r>
            <a:r>
              <a:rPr sz="700" spc="25" dirty="0">
                <a:latin typeface="Microsoft Sans Serif"/>
                <a:cs typeface="Microsoft Sans Serif"/>
              </a:rPr>
              <a:t>circuito </a:t>
            </a:r>
            <a:r>
              <a:rPr sz="700" spc="20" dirty="0">
                <a:latin typeface="Microsoft Sans Serif"/>
                <a:cs typeface="Microsoft Sans Serif"/>
              </a:rPr>
              <a:t>de </a:t>
            </a:r>
            <a:r>
              <a:rPr sz="700" spc="25" dirty="0">
                <a:latin typeface="Microsoft Sans Serif"/>
                <a:cs typeface="Microsoft Sans Serif"/>
              </a:rPr>
              <a:t>disparo </a:t>
            </a:r>
            <a:r>
              <a:rPr sz="700" spc="30" dirty="0">
                <a:latin typeface="Microsoft Sans Serif"/>
                <a:cs typeface="Microsoft Sans Serif"/>
              </a:rPr>
              <a:t> </a:t>
            </a:r>
            <a:r>
              <a:rPr sz="700" spc="10" dirty="0">
                <a:latin typeface="Microsoft Sans Serif"/>
                <a:cs typeface="Microsoft Sans Serif"/>
              </a:rPr>
              <a:t>secuencial </a:t>
            </a:r>
            <a:r>
              <a:rPr sz="700" spc="30" dirty="0">
                <a:latin typeface="Microsoft Sans Serif"/>
                <a:cs typeface="Microsoft Sans Serif"/>
              </a:rPr>
              <a:t>tenga una </a:t>
            </a:r>
            <a:r>
              <a:rPr sz="700" spc="25" dirty="0">
                <a:latin typeface="Microsoft Sans Serif"/>
                <a:cs typeface="Microsoft Sans Serif"/>
              </a:rPr>
              <a:t>confirmación </a:t>
            </a:r>
            <a:r>
              <a:rPr sz="700" spc="15" dirty="0">
                <a:latin typeface="Microsoft Sans Serif"/>
                <a:cs typeface="Microsoft Sans Serif"/>
              </a:rPr>
              <a:t>mecánica </a:t>
            </a:r>
            <a:r>
              <a:rPr sz="700" spc="20" dirty="0">
                <a:latin typeface="Microsoft Sans Serif"/>
                <a:cs typeface="Microsoft Sans Serif"/>
              </a:rPr>
              <a:t>de </a:t>
            </a:r>
            <a:r>
              <a:rPr sz="700" spc="25" dirty="0">
                <a:latin typeface="Microsoft Sans Serif"/>
                <a:cs typeface="Microsoft Sans Serif"/>
              </a:rPr>
              <a:t>corte </a:t>
            </a:r>
            <a:r>
              <a:rPr sz="700" spc="20" dirty="0">
                <a:latin typeface="Microsoft Sans Serif"/>
                <a:cs typeface="Microsoft Sans Serif"/>
              </a:rPr>
              <a:t>del </a:t>
            </a:r>
            <a:r>
              <a:rPr sz="700" spc="30" dirty="0">
                <a:latin typeface="Microsoft Sans Serif"/>
                <a:cs typeface="Microsoft Sans Serif"/>
              </a:rPr>
              <a:t>flujo </a:t>
            </a:r>
            <a:r>
              <a:rPr sz="700" spc="20" dirty="0">
                <a:latin typeface="Microsoft Sans Serif"/>
                <a:cs typeface="Microsoft Sans Serif"/>
              </a:rPr>
              <a:t>de </a:t>
            </a:r>
            <a:r>
              <a:rPr sz="700" spc="25" dirty="0">
                <a:latin typeface="Microsoft Sans Serif"/>
                <a:cs typeface="Microsoft Sans Serif"/>
              </a:rPr>
              <a:t>vapor </a:t>
            </a:r>
            <a:r>
              <a:rPr sz="700" spc="20" dirty="0">
                <a:latin typeface="Microsoft Sans Serif"/>
                <a:cs typeface="Microsoft Sans Serif"/>
              </a:rPr>
              <a:t>en </a:t>
            </a:r>
            <a:r>
              <a:rPr sz="700" spc="25" dirty="0">
                <a:latin typeface="Microsoft Sans Serif"/>
                <a:cs typeface="Microsoft Sans Serif"/>
              </a:rPr>
              <a:t> </a:t>
            </a:r>
            <a:r>
              <a:rPr sz="700" spc="10" dirty="0">
                <a:latin typeface="Microsoft Sans Serif"/>
                <a:cs typeface="Microsoft Sans Serif"/>
              </a:rPr>
              <a:t>serie </a:t>
            </a:r>
            <a:r>
              <a:rPr sz="700" spc="20" dirty="0">
                <a:latin typeface="Microsoft Sans Serif"/>
                <a:cs typeface="Microsoft Sans Serif"/>
              </a:rPr>
              <a:t>con </a:t>
            </a:r>
            <a:r>
              <a:rPr sz="700" spc="10" dirty="0">
                <a:latin typeface="Microsoft Sans Serif"/>
                <a:cs typeface="Microsoft Sans Serif"/>
              </a:rPr>
              <a:t>el </a:t>
            </a:r>
            <a:r>
              <a:rPr sz="700" spc="20" dirty="0">
                <a:latin typeface="Microsoft Sans Serif"/>
                <a:cs typeface="Microsoft Sans Serif"/>
              </a:rPr>
              <a:t>relé de potencia </a:t>
            </a:r>
            <a:r>
              <a:rPr sz="700" spc="10" dirty="0">
                <a:latin typeface="Microsoft Sans Serif"/>
                <a:cs typeface="Microsoft Sans Serif"/>
              </a:rPr>
              <a:t>inversa. </a:t>
            </a:r>
            <a:r>
              <a:rPr sz="700" spc="30" dirty="0">
                <a:latin typeface="Microsoft Sans Serif"/>
                <a:cs typeface="Microsoft Sans Serif"/>
              </a:rPr>
              <a:t>Normalmente, </a:t>
            </a:r>
            <a:r>
              <a:rPr sz="700" spc="10" dirty="0">
                <a:latin typeface="Microsoft Sans Serif"/>
                <a:cs typeface="Microsoft Sans Serif"/>
              </a:rPr>
              <a:t>esta </a:t>
            </a:r>
            <a:r>
              <a:rPr sz="700" spc="25" dirty="0">
                <a:latin typeface="Microsoft Sans Serif"/>
                <a:cs typeface="Microsoft Sans Serif"/>
              </a:rPr>
              <a:t>confirmación </a:t>
            </a:r>
            <a:r>
              <a:rPr sz="700" spc="30" dirty="0">
                <a:latin typeface="Microsoft Sans Serif"/>
                <a:cs typeface="Microsoft Sans Serif"/>
              </a:rPr>
              <a:t> </a:t>
            </a:r>
            <a:r>
              <a:rPr sz="700" spc="15" dirty="0">
                <a:latin typeface="Microsoft Sans Serif"/>
                <a:cs typeface="Microsoft Sans Serif"/>
              </a:rPr>
              <a:t>mecánica</a:t>
            </a:r>
            <a:r>
              <a:rPr sz="700" spc="-5" dirty="0">
                <a:latin typeface="Microsoft Sans Serif"/>
                <a:cs typeface="Microsoft Sans Serif"/>
              </a:rPr>
              <a:t> </a:t>
            </a:r>
            <a:r>
              <a:rPr sz="700" spc="20" dirty="0">
                <a:latin typeface="Microsoft Sans Serif"/>
                <a:cs typeface="Microsoft Sans Serif"/>
              </a:rPr>
              <a:t>utiliza</a:t>
            </a:r>
            <a:r>
              <a:rPr sz="700" spc="-5" dirty="0">
                <a:latin typeface="Microsoft Sans Serif"/>
                <a:cs typeface="Microsoft Sans Serif"/>
              </a:rPr>
              <a:t> </a:t>
            </a:r>
            <a:r>
              <a:rPr sz="700" spc="35" dirty="0">
                <a:latin typeface="Microsoft Sans Serif"/>
                <a:cs typeface="Microsoft Sans Serif"/>
              </a:rPr>
              <a:t>interruptores</a:t>
            </a:r>
            <a:r>
              <a:rPr sz="700" spc="-5" dirty="0">
                <a:latin typeface="Microsoft Sans Serif"/>
                <a:cs typeface="Microsoft Sans Serif"/>
              </a:rPr>
              <a:t> </a:t>
            </a:r>
            <a:r>
              <a:rPr sz="700" spc="20" dirty="0">
                <a:latin typeface="Microsoft Sans Serif"/>
                <a:cs typeface="Microsoft Sans Serif"/>
              </a:rPr>
              <a:t>de</a:t>
            </a:r>
            <a:r>
              <a:rPr sz="700" dirty="0">
                <a:latin typeface="Microsoft Sans Serif"/>
                <a:cs typeface="Microsoft Sans Serif"/>
              </a:rPr>
              <a:t> </a:t>
            </a:r>
            <a:r>
              <a:rPr sz="700" spc="20" dirty="0">
                <a:latin typeface="Microsoft Sans Serif"/>
                <a:cs typeface="Microsoft Sans Serif"/>
              </a:rPr>
              <a:t>posición</a:t>
            </a:r>
            <a:r>
              <a:rPr sz="700" spc="-5" dirty="0">
                <a:latin typeface="Microsoft Sans Serif"/>
                <a:cs typeface="Microsoft Sans Serif"/>
              </a:rPr>
              <a:t> </a:t>
            </a:r>
            <a:r>
              <a:rPr sz="700" spc="20" dirty="0">
                <a:latin typeface="Microsoft Sans Serif"/>
                <a:cs typeface="Microsoft Sans Serif"/>
              </a:rPr>
              <a:t>cerrada</a:t>
            </a:r>
            <a:r>
              <a:rPr sz="700" spc="-5" dirty="0">
                <a:latin typeface="Microsoft Sans Serif"/>
                <a:cs typeface="Microsoft Sans Serif"/>
              </a:rPr>
              <a:t> </a:t>
            </a:r>
            <a:r>
              <a:rPr sz="700" spc="20" dirty="0">
                <a:latin typeface="Microsoft Sans Serif"/>
                <a:cs typeface="Microsoft Sans Serif"/>
              </a:rPr>
              <a:t>de</a:t>
            </a:r>
            <a:r>
              <a:rPr sz="700" spc="-5" dirty="0">
                <a:latin typeface="Microsoft Sans Serif"/>
                <a:cs typeface="Microsoft Sans Serif"/>
              </a:rPr>
              <a:t> </a:t>
            </a:r>
            <a:r>
              <a:rPr sz="700" spc="10" dirty="0">
                <a:latin typeface="Microsoft Sans Serif"/>
                <a:cs typeface="Microsoft Sans Serif"/>
              </a:rPr>
              <a:t>la</a:t>
            </a:r>
            <a:r>
              <a:rPr sz="700" dirty="0">
                <a:latin typeface="Microsoft Sans Serif"/>
                <a:cs typeface="Microsoft Sans Serif"/>
              </a:rPr>
              <a:t> </a:t>
            </a:r>
            <a:r>
              <a:rPr sz="700" spc="10" dirty="0">
                <a:latin typeface="Microsoft Sans Serif"/>
                <a:cs typeface="Microsoft Sans Serif"/>
              </a:rPr>
              <a:t>válvula</a:t>
            </a:r>
            <a:r>
              <a:rPr sz="700" spc="-5" dirty="0">
                <a:latin typeface="Microsoft Sans Serif"/>
                <a:cs typeface="Microsoft Sans Serif"/>
              </a:rPr>
              <a:t> </a:t>
            </a:r>
            <a:r>
              <a:rPr sz="700" spc="20" dirty="0">
                <a:latin typeface="Microsoft Sans Serif"/>
                <a:cs typeface="Microsoft Sans Serif"/>
              </a:rPr>
              <a:t>de</a:t>
            </a:r>
            <a:r>
              <a:rPr sz="700" spc="-5" dirty="0">
                <a:latin typeface="Microsoft Sans Serif"/>
                <a:cs typeface="Microsoft Sans Serif"/>
              </a:rPr>
              <a:t> </a:t>
            </a:r>
            <a:r>
              <a:rPr sz="700" spc="25" dirty="0">
                <a:latin typeface="Microsoft Sans Serif"/>
                <a:cs typeface="Microsoft Sans Serif"/>
              </a:rPr>
              <a:t>vapor</a:t>
            </a:r>
            <a:r>
              <a:rPr sz="700" dirty="0">
                <a:latin typeface="Microsoft Sans Serif"/>
                <a:cs typeface="Microsoft Sans Serif"/>
              </a:rPr>
              <a:t> </a:t>
            </a:r>
            <a:r>
              <a:rPr sz="700" spc="30" dirty="0">
                <a:latin typeface="Microsoft Sans Serif"/>
                <a:cs typeface="Microsoft Sans Serif"/>
              </a:rPr>
              <a:t>o</a:t>
            </a:r>
            <a:r>
              <a:rPr sz="700" spc="-5" dirty="0">
                <a:latin typeface="Microsoft Sans Serif"/>
                <a:cs typeface="Microsoft Sans Serif"/>
              </a:rPr>
              <a:t> </a:t>
            </a:r>
            <a:r>
              <a:rPr sz="700" spc="10" dirty="0">
                <a:latin typeface="Microsoft Sans Serif"/>
                <a:cs typeface="Microsoft Sans Serif"/>
              </a:rPr>
              <a:t>el </a:t>
            </a:r>
            <a:r>
              <a:rPr sz="700" spc="-170" dirty="0">
                <a:latin typeface="Microsoft Sans Serif"/>
                <a:cs typeface="Microsoft Sans Serif"/>
              </a:rPr>
              <a:t> </a:t>
            </a:r>
            <a:r>
              <a:rPr sz="700" spc="25" dirty="0">
                <a:latin typeface="Microsoft Sans Serif"/>
                <a:cs typeface="Microsoft Sans Serif"/>
              </a:rPr>
              <a:t>contacto </a:t>
            </a:r>
            <a:r>
              <a:rPr sz="700" spc="20" dirty="0">
                <a:latin typeface="Microsoft Sans Serif"/>
                <a:cs typeface="Microsoft Sans Serif"/>
              </a:rPr>
              <a:t>de </a:t>
            </a:r>
            <a:r>
              <a:rPr sz="700" spc="40" dirty="0">
                <a:latin typeface="Microsoft Sans Serif"/>
                <a:cs typeface="Microsoft Sans Serif"/>
              </a:rPr>
              <a:t>un interruptor </a:t>
            </a:r>
            <a:r>
              <a:rPr sz="700" spc="20" dirty="0">
                <a:latin typeface="Microsoft Sans Serif"/>
                <a:cs typeface="Microsoft Sans Serif"/>
              </a:rPr>
              <a:t>de </a:t>
            </a:r>
            <a:r>
              <a:rPr sz="700" spc="25" dirty="0">
                <a:latin typeface="Microsoft Sans Serif"/>
                <a:cs typeface="Microsoft Sans Serif"/>
              </a:rPr>
              <a:t>presión </a:t>
            </a:r>
            <a:r>
              <a:rPr sz="700" spc="20" dirty="0">
                <a:latin typeface="Microsoft Sans Serif"/>
                <a:cs typeface="Microsoft Sans Serif"/>
              </a:rPr>
              <a:t>diferencial conectado </a:t>
            </a:r>
            <a:r>
              <a:rPr sz="700" dirty="0">
                <a:latin typeface="Microsoft Sans Serif"/>
                <a:cs typeface="Microsoft Sans Serif"/>
              </a:rPr>
              <a:t>a </a:t>
            </a:r>
            <a:r>
              <a:rPr sz="700" spc="15" dirty="0">
                <a:latin typeface="Microsoft Sans Serif"/>
                <a:cs typeface="Microsoft Sans Serif"/>
              </a:rPr>
              <a:t>través </a:t>
            </a:r>
            <a:r>
              <a:rPr sz="700" spc="20" dirty="0">
                <a:latin typeface="Microsoft Sans Serif"/>
                <a:cs typeface="Microsoft Sans Serif"/>
              </a:rPr>
              <a:t>de </a:t>
            </a:r>
            <a:r>
              <a:rPr sz="700" spc="10" dirty="0">
                <a:latin typeface="Microsoft Sans Serif"/>
                <a:cs typeface="Microsoft Sans Serif"/>
              </a:rPr>
              <a:t>la </a:t>
            </a:r>
            <a:r>
              <a:rPr sz="700" spc="15" dirty="0">
                <a:latin typeface="Microsoft Sans Serif"/>
                <a:cs typeface="Microsoft Sans Serif"/>
              </a:rPr>
              <a:t> </a:t>
            </a:r>
            <a:r>
              <a:rPr sz="700" spc="35" dirty="0">
                <a:latin typeface="Microsoft Sans Serif"/>
                <a:cs typeface="Microsoft Sans Serif"/>
              </a:rPr>
              <a:t>turbina</a:t>
            </a:r>
            <a:r>
              <a:rPr sz="700" spc="-10" dirty="0">
                <a:latin typeface="Microsoft Sans Serif"/>
                <a:cs typeface="Microsoft Sans Serif"/>
              </a:rPr>
              <a:t> </a:t>
            </a:r>
            <a:r>
              <a:rPr sz="700" spc="20" dirty="0">
                <a:latin typeface="Microsoft Sans Serif"/>
                <a:cs typeface="Microsoft Sans Serif"/>
              </a:rPr>
              <a:t>de</a:t>
            </a:r>
            <a:r>
              <a:rPr sz="700" spc="-5" dirty="0">
                <a:latin typeface="Microsoft Sans Serif"/>
                <a:cs typeface="Microsoft Sans Serif"/>
              </a:rPr>
              <a:t> </a:t>
            </a:r>
            <a:r>
              <a:rPr sz="700" spc="20" dirty="0">
                <a:latin typeface="Microsoft Sans Serif"/>
                <a:cs typeface="Microsoft Sans Serif"/>
              </a:rPr>
              <a:t>alta</a:t>
            </a:r>
            <a:r>
              <a:rPr sz="700" spc="-5" dirty="0">
                <a:latin typeface="Microsoft Sans Serif"/>
                <a:cs typeface="Microsoft Sans Serif"/>
              </a:rPr>
              <a:t> </a:t>
            </a:r>
            <a:r>
              <a:rPr sz="700" spc="25" dirty="0">
                <a:latin typeface="Microsoft Sans Serif"/>
                <a:cs typeface="Microsoft Sans Serif"/>
              </a:rPr>
              <a:t>presión</a:t>
            </a:r>
            <a:r>
              <a:rPr sz="700" spc="-5" dirty="0">
                <a:latin typeface="Microsoft Sans Serif"/>
                <a:cs typeface="Microsoft Sans Serif"/>
              </a:rPr>
              <a:t> </a:t>
            </a:r>
            <a:r>
              <a:rPr sz="700" spc="15" dirty="0">
                <a:latin typeface="Microsoft Sans Serif"/>
                <a:cs typeface="Microsoft Sans Serif"/>
              </a:rPr>
              <a:t>[2].</a:t>
            </a:r>
            <a:endParaRPr sz="700">
              <a:latin typeface="Microsoft Sans Serif"/>
              <a:cs typeface="Microsoft Sans Serif"/>
            </a:endParaRPr>
          </a:p>
        </p:txBody>
      </p:sp>
      <p:sp>
        <p:nvSpPr>
          <p:cNvPr id="26" name="object 26"/>
          <p:cNvSpPr txBox="1"/>
          <p:nvPr/>
        </p:nvSpPr>
        <p:spPr>
          <a:xfrm>
            <a:off x="9100214" y="1797547"/>
            <a:ext cx="6976711" cy="304827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sz="650" spc="-35" dirty="0">
                <a:latin typeface="Microsoft Sans Serif"/>
                <a:cs typeface="Microsoft Sans Serif"/>
              </a:rPr>
              <a:t>F.</a:t>
            </a:r>
            <a:r>
              <a:rPr sz="650" spc="-5" dirty="0">
                <a:latin typeface="Microsoft Sans Serif"/>
                <a:cs typeface="Microsoft Sans Serif"/>
              </a:rPr>
              <a:t> </a:t>
            </a:r>
            <a:r>
              <a:rPr sz="650" spc="10" dirty="0">
                <a:latin typeface="Microsoft Sans Serif"/>
                <a:cs typeface="Microsoft Sans Serif"/>
              </a:rPr>
              <a:t>Aplicación</a:t>
            </a:r>
            <a:r>
              <a:rPr sz="650" spc="-5" dirty="0">
                <a:latin typeface="Microsoft Sans Serif"/>
                <a:cs typeface="Microsoft Sans Serif"/>
              </a:rPr>
              <a:t> </a:t>
            </a:r>
            <a:r>
              <a:rPr sz="650" spc="20" dirty="0">
                <a:latin typeface="Microsoft Sans Serif"/>
                <a:cs typeface="Microsoft Sans Serif"/>
              </a:rPr>
              <a:t>de</a:t>
            </a:r>
            <a:r>
              <a:rPr sz="650" spc="-5" dirty="0">
                <a:latin typeface="Microsoft Sans Serif"/>
                <a:cs typeface="Microsoft Sans Serif"/>
              </a:rPr>
              <a:t> </a:t>
            </a:r>
            <a:r>
              <a:rPr sz="650" spc="10" dirty="0">
                <a:latin typeface="Microsoft Sans Serif"/>
                <a:cs typeface="Microsoft Sans Serif"/>
              </a:rPr>
              <a:t>la</a:t>
            </a:r>
            <a:r>
              <a:rPr sz="650" spc="-5" dirty="0">
                <a:latin typeface="Microsoft Sans Serif"/>
                <a:cs typeface="Microsoft Sans Serif"/>
              </a:rPr>
              <a:t> </a:t>
            </a:r>
            <a:r>
              <a:rPr sz="650" spc="25" dirty="0">
                <a:latin typeface="Microsoft Sans Serif"/>
                <a:cs typeface="Microsoft Sans Serif"/>
              </a:rPr>
              <a:t>configuración</a:t>
            </a:r>
            <a:endParaRPr sz="650">
              <a:latin typeface="Microsoft Sans Serif"/>
              <a:cs typeface="Microsoft Sans Serif"/>
            </a:endParaRPr>
          </a:p>
          <a:p>
            <a:pPr marL="12700" marR="5080" indent="153670">
              <a:lnSpc>
                <a:spcPct val="133400"/>
              </a:lnSpc>
              <a:spcBef>
                <a:spcPts val="270"/>
              </a:spcBef>
            </a:pPr>
            <a:r>
              <a:rPr sz="750" spc="-5" dirty="0">
                <a:latin typeface="Microsoft Sans Serif"/>
                <a:cs typeface="Microsoft Sans Serif"/>
              </a:rPr>
              <a:t>Los</a:t>
            </a:r>
            <a:r>
              <a:rPr sz="750" spc="-10" dirty="0">
                <a:latin typeface="Microsoft Sans Serif"/>
                <a:cs typeface="Microsoft Sans Serif"/>
              </a:rPr>
              <a:t> </a:t>
            </a:r>
            <a:r>
              <a:rPr sz="750" spc="25" dirty="0">
                <a:latin typeface="Microsoft Sans Serif"/>
                <a:cs typeface="Microsoft Sans Serif"/>
              </a:rPr>
              <a:t>criterios</a:t>
            </a:r>
            <a:r>
              <a:rPr sz="750" spc="-5" dirty="0">
                <a:latin typeface="Microsoft Sans Serif"/>
                <a:cs typeface="Microsoft Sans Serif"/>
              </a:rPr>
              <a:t> </a:t>
            </a:r>
            <a:r>
              <a:rPr sz="750" spc="25" dirty="0">
                <a:latin typeface="Microsoft Sans Serif"/>
                <a:cs typeface="Microsoft Sans Serif"/>
              </a:rPr>
              <a:t>de</a:t>
            </a:r>
            <a:r>
              <a:rPr sz="750" spc="-5" dirty="0">
                <a:latin typeface="Microsoft Sans Serif"/>
                <a:cs typeface="Microsoft Sans Serif"/>
              </a:rPr>
              <a:t> </a:t>
            </a:r>
            <a:r>
              <a:rPr sz="750" spc="25" dirty="0">
                <a:latin typeface="Microsoft Sans Serif"/>
                <a:cs typeface="Microsoft Sans Serif"/>
              </a:rPr>
              <a:t>recogida</a:t>
            </a:r>
            <a:r>
              <a:rPr sz="750" spc="-5" dirty="0">
                <a:latin typeface="Microsoft Sans Serif"/>
                <a:cs typeface="Microsoft Sans Serif"/>
              </a:rPr>
              <a:t> </a:t>
            </a:r>
            <a:r>
              <a:rPr sz="750" spc="20" dirty="0">
                <a:latin typeface="Microsoft Sans Serif"/>
                <a:cs typeface="Microsoft Sans Serif"/>
              </a:rPr>
              <a:t>son</a:t>
            </a:r>
            <a:r>
              <a:rPr sz="750" spc="-10" dirty="0">
                <a:latin typeface="Microsoft Sans Serif"/>
                <a:cs typeface="Microsoft Sans Serif"/>
              </a:rPr>
              <a:t> </a:t>
            </a:r>
            <a:r>
              <a:rPr sz="750" spc="10" dirty="0">
                <a:latin typeface="Microsoft Sans Serif"/>
                <a:cs typeface="Microsoft Sans Serif"/>
              </a:rPr>
              <a:t>los</a:t>
            </a:r>
            <a:r>
              <a:rPr sz="750" spc="-5" dirty="0">
                <a:latin typeface="Microsoft Sans Serif"/>
                <a:cs typeface="Microsoft Sans Serif"/>
              </a:rPr>
              <a:t> </a:t>
            </a:r>
            <a:r>
              <a:rPr sz="750" spc="30" dirty="0">
                <a:latin typeface="Microsoft Sans Serif"/>
                <a:cs typeface="Microsoft Sans Serif"/>
              </a:rPr>
              <a:t>mismos</a:t>
            </a:r>
            <a:r>
              <a:rPr sz="750" spc="-5" dirty="0">
                <a:latin typeface="Microsoft Sans Serif"/>
                <a:cs typeface="Microsoft Sans Serif"/>
              </a:rPr>
              <a:t> </a:t>
            </a:r>
            <a:r>
              <a:rPr sz="750" spc="30" dirty="0">
                <a:latin typeface="Microsoft Sans Serif"/>
                <a:cs typeface="Microsoft Sans Serif"/>
              </a:rPr>
              <a:t>que</a:t>
            </a:r>
            <a:r>
              <a:rPr sz="750" spc="-5" dirty="0">
                <a:latin typeface="Microsoft Sans Serif"/>
                <a:cs typeface="Microsoft Sans Serif"/>
              </a:rPr>
              <a:t> </a:t>
            </a:r>
            <a:r>
              <a:rPr sz="750" spc="10" dirty="0">
                <a:latin typeface="Microsoft Sans Serif"/>
                <a:cs typeface="Microsoft Sans Serif"/>
              </a:rPr>
              <a:t>los</a:t>
            </a:r>
            <a:r>
              <a:rPr sz="750" spc="-10" dirty="0">
                <a:latin typeface="Microsoft Sans Serif"/>
                <a:cs typeface="Microsoft Sans Serif"/>
              </a:rPr>
              <a:t> </a:t>
            </a:r>
            <a:r>
              <a:rPr sz="750" spc="20" dirty="0">
                <a:latin typeface="Microsoft Sans Serif"/>
                <a:cs typeface="Microsoft Sans Serif"/>
              </a:rPr>
              <a:t>indicados</a:t>
            </a:r>
            <a:r>
              <a:rPr sz="750" spc="-5" dirty="0">
                <a:latin typeface="Microsoft Sans Serif"/>
                <a:cs typeface="Microsoft Sans Serif"/>
              </a:rPr>
              <a:t> </a:t>
            </a:r>
            <a:r>
              <a:rPr sz="750" spc="25" dirty="0">
                <a:latin typeface="Microsoft Sans Serif"/>
                <a:cs typeface="Microsoft Sans Serif"/>
              </a:rPr>
              <a:t>en</a:t>
            </a:r>
            <a:r>
              <a:rPr sz="750" spc="-5" dirty="0">
                <a:latin typeface="Microsoft Sans Serif"/>
                <a:cs typeface="Microsoft Sans Serif"/>
              </a:rPr>
              <a:t> </a:t>
            </a:r>
            <a:r>
              <a:rPr sz="750" spc="10" dirty="0">
                <a:latin typeface="Microsoft Sans Serif"/>
                <a:cs typeface="Microsoft Sans Serif"/>
              </a:rPr>
              <a:t>la </a:t>
            </a:r>
            <a:r>
              <a:rPr sz="750" spc="-185" dirty="0">
                <a:latin typeface="Microsoft Sans Serif"/>
                <a:cs typeface="Microsoft Sans Serif"/>
              </a:rPr>
              <a:t> </a:t>
            </a:r>
            <a:r>
              <a:rPr sz="750" spc="-5" dirty="0">
                <a:latin typeface="Microsoft Sans Serif"/>
                <a:cs typeface="Microsoft Sans Serif"/>
              </a:rPr>
              <a:t>Sección</a:t>
            </a:r>
            <a:r>
              <a:rPr sz="750" spc="-10" dirty="0">
                <a:latin typeface="Microsoft Sans Serif"/>
                <a:cs typeface="Microsoft Sans Serif"/>
              </a:rPr>
              <a:t> </a:t>
            </a:r>
            <a:r>
              <a:rPr sz="750" spc="30" dirty="0">
                <a:latin typeface="Microsoft Sans Serif"/>
                <a:cs typeface="Microsoft Sans Serif"/>
              </a:rPr>
              <a:t>III,</a:t>
            </a:r>
            <a:r>
              <a:rPr sz="750" spc="-5" dirty="0">
                <a:latin typeface="Microsoft Sans Serif"/>
                <a:cs typeface="Microsoft Sans Serif"/>
              </a:rPr>
              <a:t> </a:t>
            </a:r>
            <a:r>
              <a:rPr sz="750" spc="5" dirty="0">
                <a:latin typeface="Microsoft Sans Serif"/>
                <a:cs typeface="Microsoft Sans Serif"/>
              </a:rPr>
              <a:t>Subsección</a:t>
            </a:r>
            <a:r>
              <a:rPr sz="750" spc="-5" dirty="0">
                <a:latin typeface="Microsoft Sans Serif"/>
                <a:cs typeface="Microsoft Sans Serif"/>
              </a:rPr>
              <a:t> </a:t>
            </a:r>
            <a:r>
              <a:rPr sz="750" spc="-15" dirty="0">
                <a:latin typeface="Microsoft Sans Serif"/>
                <a:cs typeface="Microsoft Sans Serif"/>
              </a:rPr>
              <a:t>A.</a:t>
            </a:r>
            <a:endParaRPr sz="750">
              <a:latin typeface="Microsoft Sans Serif"/>
              <a:cs typeface="Microsoft Sans Serif"/>
            </a:endParaRPr>
          </a:p>
        </p:txBody>
      </p:sp>
      <p:sp>
        <p:nvSpPr>
          <p:cNvPr id="27" name="object 27"/>
          <p:cNvSpPr txBox="1"/>
          <p:nvPr/>
        </p:nvSpPr>
        <p:spPr>
          <a:xfrm>
            <a:off x="9100125" y="2401051"/>
            <a:ext cx="7406182" cy="33528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160145">
              <a:lnSpc>
                <a:spcPct val="100000"/>
              </a:lnSpc>
              <a:spcBef>
                <a:spcPts val="100"/>
              </a:spcBef>
            </a:pPr>
            <a:r>
              <a:rPr sz="950" spc="-5" dirty="0">
                <a:latin typeface="Microsoft Sans Serif"/>
                <a:cs typeface="Microsoft Sans Serif"/>
              </a:rPr>
              <a:t>IV.</a:t>
            </a:r>
            <a:r>
              <a:rPr sz="950" spc="-50" dirty="0">
                <a:latin typeface="Microsoft Sans Serif"/>
                <a:cs typeface="Microsoft Sans Serif"/>
              </a:rPr>
              <a:t> </a:t>
            </a:r>
            <a:r>
              <a:rPr sz="950" spc="-55" dirty="0">
                <a:latin typeface="Microsoft Sans Serif"/>
                <a:cs typeface="Microsoft Sans Serif"/>
              </a:rPr>
              <a:t>R</a:t>
            </a:r>
            <a:r>
              <a:rPr sz="750" spc="-55" dirty="0">
                <a:latin typeface="Microsoft Sans Serif"/>
                <a:cs typeface="Microsoft Sans Serif"/>
              </a:rPr>
              <a:t>EFERENCIAS</a:t>
            </a:r>
            <a:endParaRPr sz="750">
              <a:latin typeface="Microsoft Sans Serif"/>
              <a:cs typeface="Microsoft Sans Serif"/>
            </a:endParaRPr>
          </a:p>
          <a:p>
            <a:pPr marL="12700">
              <a:lnSpc>
                <a:spcPct val="100000"/>
              </a:lnSpc>
              <a:spcBef>
                <a:spcPts val="515"/>
              </a:spcBef>
            </a:pPr>
            <a:r>
              <a:rPr sz="650" spc="15" dirty="0">
                <a:latin typeface="Microsoft Sans Serif"/>
                <a:cs typeface="Microsoft Sans Serif"/>
              </a:rPr>
              <a:t>[1]Guía</a:t>
            </a:r>
            <a:r>
              <a:rPr sz="650" dirty="0">
                <a:latin typeface="Microsoft Sans Serif"/>
                <a:cs typeface="Microsoft Sans Serif"/>
              </a:rPr>
              <a:t> </a:t>
            </a:r>
            <a:r>
              <a:rPr sz="650" spc="-45" dirty="0">
                <a:latin typeface="Microsoft Sans Serif"/>
                <a:cs typeface="Microsoft Sans Serif"/>
              </a:rPr>
              <a:t>IEEE</a:t>
            </a:r>
            <a:r>
              <a:rPr sz="650" dirty="0">
                <a:latin typeface="Microsoft Sans Serif"/>
                <a:cs typeface="Microsoft Sans Serif"/>
              </a:rPr>
              <a:t> </a:t>
            </a:r>
            <a:r>
              <a:rPr sz="650" spc="20" dirty="0">
                <a:latin typeface="Microsoft Sans Serif"/>
                <a:cs typeface="Microsoft Sans Serif"/>
              </a:rPr>
              <a:t>para</a:t>
            </a:r>
            <a:r>
              <a:rPr sz="650" dirty="0">
                <a:latin typeface="Microsoft Sans Serif"/>
                <a:cs typeface="Microsoft Sans Serif"/>
              </a:rPr>
              <a:t> </a:t>
            </a:r>
            <a:r>
              <a:rPr sz="650" spc="10" dirty="0">
                <a:latin typeface="Microsoft Sans Serif"/>
                <a:cs typeface="Microsoft Sans Serif"/>
              </a:rPr>
              <a:t>la</a:t>
            </a:r>
            <a:r>
              <a:rPr sz="650" dirty="0">
                <a:latin typeface="Microsoft Sans Serif"/>
                <a:cs typeface="Microsoft Sans Serif"/>
              </a:rPr>
              <a:t> </a:t>
            </a:r>
            <a:r>
              <a:rPr sz="650" spc="20" dirty="0">
                <a:latin typeface="Microsoft Sans Serif"/>
                <a:cs typeface="Microsoft Sans Serif"/>
              </a:rPr>
              <a:t>protección</a:t>
            </a:r>
            <a:r>
              <a:rPr sz="650" dirty="0">
                <a:latin typeface="Microsoft Sans Serif"/>
                <a:cs typeface="Microsoft Sans Serif"/>
              </a:rPr>
              <a:t> </a:t>
            </a:r>
            <a:r>
              <a:rPr sz="650" spc="20" dirty="0">
                <a:latin typeface="Microsoft Sans Serif"/>
                <a:cs typeface="Microsoft Sans Serif"/>
              </a:rPr>
              <a:t>de</a:t>
            </a:r>
            <a:r>
              <a:rPr sz="650" dirty="0">
                <a:latin typeface="Microsoft Sans Serif"/>
                <a:cs typeface="Microsoft Sans Serif"/>
              </a:rPr>
              <a:t> </a:t>
            </a:r>
            <a:r>
              <a:rPr sz="650" spc="20" dirty="0">
                <a:latin typeface="Microsoft Sans Serif"/>
                <a:cs typeface="Microsoft Sans Serif"/>
              </a:rPr>
              <a:t>generadores</a:t>
            </a:r>
            <a:r>
              <a:rPr sz="650" dirty="0">
                <a:latin typeface="Microsoft Sans Serif"/>
                <a:cs typeface="Microsoft Sans Serif"/>
              </a:rPr>
              <a:t> </a:t>
            </a:r>
            <a:r>
              <a:rPr sz="650" spc="20" dirty="0">
                <a:latin typeface="Microsoft Sans Serif"/>
                <a:cs typeface="Microsoft Sans Serif"/>
              </a:rPr>
              <a:t>de</a:t>
            </a:r>
            <a:r>
              <a:rPr sz="650" dirty="0">
                <a:latin typeface="Microsoft Sans Serif"/>
                <a:cs typeface="Microsoft Sans Serif"/>
              </a:rPr>
              <a:t> CA,Estándar </a:t>
            </a:r>
            <a:r>
              <a:rPr sz="650" spc="-45" dirty="0">
                <a:latin typeface="Microsoft Sans Serif"/>
                <a:cs typeface="Microsoft Sans Serif"/>
              </a:rPr>
              <a:t>IEEE</a:t>
            </a:r>
            <a:r>
              <a:rPr sz="650" dirty="0">
                <a:latin typeface="Microsoft Sans Serif"/>
                <a:cs typeface="Microsoft Sans Serif"/>
              </a:rPr>
              <a:t> C37.102-2006.</a:t>
            </a:r>
            <a:endParaRPr sz="650">
              <a:latin typeface="Microsoft Sans Serif"/>
              <a:cs typeface="Microsoft Sans Serif"/>
            </a:endParaRPr>
          </a:p>
        </p:txBody>
      </p:sp>
      <p:sp>
        <p:nvSpPr>
          <p:cNvPr id="28" name="object 28"/>
          <p:cNvSpPr txBox="1"/>
          <p:nvPr/>
        </p:nvSpPr>
        <p:spPr>
          <a:xfrm>
            <a:off x="9100126" y="2853473"/>
            <a:ext cx="7325839" cy="648254"/>
          </a:xfrm>
          <a:prstGeom prst="rect">
            <a:avLst/>
          </a:prstGeom>
        </p:spPr>
        <p:txBody>
          <a:bodyPr vert="horz" wrap="square" lIns="0" tIns="27305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215"/>
              </a:spcBef>
            </a:pPr>
            <a:r>
              <a:rPr sz="750" spc="25" dirty="0">
                <a:latin typeface="Microsoft Sans Serif"/>
                <a:cs typeface="Microsoft Sans Serif"/>
              </a:rPr>
              <a:t>[2]</a:t>
            </a:r>
            <a:r>
              <a:rPr sz="750" dirty="0">
                <a:latin typeface="Microsoft Sans Serif"/>
                <a:cs typeface="Microsoft Sans Serif"/>
              </a:rPr>
              <a:t> </a:t>
            </a:r>
            <a:r>
              <a:rPr sz="750" spc="-50" dirty="0">
                <a:latin typeface="Microsoft Sans Serif"/>
                <a:cs typeface="Microsoft Sans Serif"/>
              </a:rPr>
              <a:t>E.</a:t>
            </a:r>
            <a:r>
              <a:rPr sz="750" dirty="0">
                <a:latin typeface="Microsoft Sans Serif"/>
                <a:cs typeface="Microsoft Sans Serif"/>
              </a:rPr>
              <a:t> </a:t>
            </a:r>
            <a:r>
              <a:rPr sz="750" spc="5" dirty="0">
                <a:latin typeface="Microsoft Sans Serif"/>
                <a:cs typeface="Microsoft Sans Serif"/>
              </a:rPr>
              <a:t>Fennell,</a:t>
            </a:r>
            <a:r>
              <a:rPr sz="750" dirty="0">
                <a:latin typeface="Microsoft Sans Serif"/>
                <a:cs typeface="Microsoft Sans Serif"/>
              </a:rPr>
              <a:t> </a:t>
            </a:r>
            <a:r>
              <a:rPr sz="750" spc="-25" dirty="0">
                <a:latin typeface="Microsoft Sans Serif"/>
                <a:cs typeface="Microsoft Sans Serif"/>
              </a:rPr>
              <a:t>K.</a:t>
            </a:r>
            <a:r>
              <a:rPr sz="750" dirty="0">
                <a:latin typeface="Microsoft Sans Serif"/>
                <a:cs typeface="Microsoft Sans Serif"/>
              </a:rPr>
              <a:t> </a:t>
            </a:r>
            <a:r>
              <a:rPr sz="750" spc="10" dirty="0">
                <a:latin typeface="Microsoft Sans Serif"/>
                <a:cs typeface="Microsoft Sans Serif"/>
              </a:rPr>
              <a:t>Kozminski,</a:t>
            </a:r>
            <a:r>
              <a:rPr sz="750" dirty="0">
                <a:latin typeface="Microsoft Sans Serif"/>
                <a:cs typeface="Microsoft Sans Serif"/>
              </a:rPr>
              <a:t> </a:t>
            </a:r>
            <a:r>
              <a:rPr sz="750" spc="20" dirty="0">
                <a:latin typeface="Microsoft Sans Serif"/>
                <a:cs typeface="Microsoft Sans Serif"/>
              </a:rPr>
              <a:t>M.</a:t>
            </a:r>
            <a:r>
              <a:rPr sz="750" dirty="0">
                <a:latin typeface="Microsoft Sans Serif"/>
                <a:cs typeface="Microsoft Sans Serif"/>
              </a:rPr>
              <a:t> </a:t>
            </a:r>
            <a:r>
              <a:rPr sz="750" spc="10" dirty="0">
                <a:latin typeface="Microsoft Sans Serif"/>
                <a:cs typeface="Microsoft Sans Serif"/>
              </a:rPr>
              <a:t>Bajpai,</a:t>
            </a:r>
            <a:r>
              <a:rPr sz="750" dirty="0">
                <a:latin typeface="Microsoft Sans Serif"/>
                <a:cs typeface="Microsoft Sans Serif"/>
              </a:rPr>
              <a:t> </a:t>
            </a:r>
            <a:r>
              <a:rPr sz="750" spc="-50" dirty="0">
                <a:latin typeface="Microsoft Sans Serif"/>
                <a:cs typeface="Microsoft Sans Serif"/>
              </a:rPr>
              <a:t>S.</a:t>
            </a:r>
            <a:r>
              <a:rPr sz="750" dirty="0">
                <a:latin typeface="Microsoft Sans Serif"/>
                <a:cs typeface="Microsoft Sans Serif"/>
              </a:rPr>
              <a:t> </a:t>
            </a:r>
            <a:r>
              <a:rPr sz="750" spc="10" dirty="0">
                <a:latin typeface="Microsoft Sans Serif"/>
                <a:cs typeface="Microsoft Sans Serif"/>
              </a:rPr>
              <a:t>Easterday-McPadden,</a:t>
            </a:r>
            <a:endParaRPr sz="750">
              <a:latin typeface="Microsoft Sans Serif"/>
              <a:cs typeface="Microsoft Sans Serif"/>
            </a:endParaRPr>
          </a:p>
          <a:p>
            <a:pPr marL="239395">
              <a:lnSpc>
                <a:spcPct val="100000"/>
              </a:lnSpc>
              <a:spcBef>
                <a:spcPts val="110"/>
              </a:spcBef>
            </a:pPr>
            <a:r>
              <a:rPr sz="700" spc="-10" dirty="0">
                <a:latin typeface="Microsoft Sans Serif"/>
                <a:cs typeface="Microsoft Sans Serif"/>
              </a:rPr>
              <a:t>W.</a:t>
            </a:r>
            <a:r>
              <a:rPr sz="700" dirty="0">
                <a:latin typeface="Microsoft Sans Serif"/>
                <a:cs typeface="Microsoft Sans Serif"/>
              </a:rPr>
              <a:t> </a:t>
            </a:r>
            <a:r>
              <a:rPr sz="700" spc="10" dirty="0">
                <a:latin typeface="Microsoft Sans Serif"/>
                <a:cs typeface="Microsoft Sans Serif"/>
              </a:rPr>
              <a:t>Elmore,</a:t>
            </a:r>
            <a:r>
              <a:rPr sz="700" dirty="0">
                <a:latin typeface="Microsoft Sans Serif"/>
                <a:cs typeface="Microsoft Sans Serif"/>
              </a:rPr>
              <a:t> </a:t>
            </a:r>
            <a:r>
              <a:rPr sz="700" spc="-35" dirty="0">
                <a:latin typeface="Microsoft Sans Serif"/>
                <a:cs typeface="Microsoft Sans Serif"/>
              </a:rPr>
              <a:t>C.</a:t>
            </a:r>
            <a:r>
              <a:rPr sz="700" dirty="0">
                <a:latin typeface="Microsoft Sans Serif"/>
                <a:cs typeface="Microsoft Sans Serif"/>
              </a:rPr>
              <a:t> </a:t>
            </a:r>
            <a:r>
              <a:rPr sz="700" spc="15" dirty="0">
                <a:latin typeface="Microsoft Sans Serif"/>
                <a:cs typeface="Microsoft Sans Serif"/>
              </a:rPr>
              <a:t>Fromen,</a:t>
            </a:r>
            <a:r>
              <a:rPr sz="700" dirty="0">
                <a:latin typeface="Microsoft Sans Serif"/>
                <a:cs typeface="Microsoft Sans Serif"/>
              </a:rPr>
              <a:t> </a:t>
            </a:r>
            <a:r>
              <a:rPr sz="700" spc="-85" dirty="0">
                <a:latin typeface="Microsoft Sans Serif"/>
                <a:cs typeface="Microsoft Sans Serif"/>
              </a:rPr>
              <a:t>J.</a:t>
            </a:r>
            <a:r>
              <a:rPr sz="700" spc="5" dirty="0">
                <a:latin typeface="Microsoft Sans Serif"/>
                <a:cs typeface="Microsoft Sans Serif"/>
              </a:rPr>
              <a:t> </a:t>
            </a:r>
            <a:r>
              <a:rPr sz="700" spc="10" dirty="0">
                <a:latin typeface="Microsoft Sans Serif"/>
                <a:cs typeface="Microsoft Sans Serif"/>
              </a:rPr>
              <a:t>Gardell,</a:t>
            </a:r>
            <a:r>
              <a:rPr sz="700" dirty="0">
                <a:latin typeface="Microsoft Sans Serif"/>
                <a:cs typeface="Microsoft Sans Serif"/>
              </a:rPr>
              <a:t> </a:t>
            </a:r>
            <a:r>
              <a:rPr sz="700" spc="-10" dirty="0">
                <a:latin typeface="Microsoft Sans Serif"/>
                <a:cs typeface="Microsoft Sans Serif"/>
              </a:rPr>
              <a:t>W.</a:t>
            </a:r>
            <a:r>
              <a:rPr sz="700" dirty="0">
                <a:latin typeface="Microsoft Sans Serif"/>
                <a:cs typeface="Microsoft Sans Serif"/>
              </a:rPr>
              <a:t> </a:t>
            </a:r>
            <a:r>
              <a:rPr sz="700" spc="30" dirty="0">
                <a:latin typeface="Microsoft Sans Serif"/>
                <a:cs typeface="Microsoft Sans Serif"/>
              </a:rPr>
              <a:t>Hartmann,</a:t>
            </a:r>
            <a:r>
              <a:rPr sz="700" dirty="0">
                <a:latin typeface="Microsoft Sans Serif"/>
                <a:cs typeface="Microsoft Sans Serif"/>
              </a:rPr>
              <a:t> </a:t>
            </a:r>
            <a:r>
              <a:rPr sz="700" spc="-85" dirty="0">
                <a:latin typeface="Microsoft Sans Serif"/>
                <a:cs typeface="Microsoft Sans Serif"/>
              </a:rPr>
              <a:t>J.</a:t>
            </a:r>
            <a:r>
              <a:rPr sz="700" dirty="0">
                <a:latin typeface="Microsoft Sans Serif"/>
                <a:cs typeface="Microsoft Sans Serif"/>
              </a:rPr>
              <a:t> </a:t>
            </a:r>
            <a:r>
              <a:rPr sz="700" spc="15" dirty="0">
                <a:latin typeface="Microsoft Sans Serif"/>
                <a:cs typeface="Microsoft Sans Serif"/>
              </a:rPr>
              <a:t>Hurley,</a:t>
            </a:r>
            <a:r>
              <a:rPr sz="700" spc="5" dirty="0">
                <a:latin typeface="Microsoft Sans Serif"/>
                <a:cs typeface="Microsoft Sans Serif"/>
              </a:rPr>
              <a:t> </a:t>
            </a:r>
            <a:r>
              <a:rPr sz="700" spc="-30" dirty="0">
                <a:latin typeface="Microsoft Sans Serif"/>
                <a:cs typeface="Microsoft Sans Serif"/>
              </a:rPr>
              <a:t>P.</a:t>
            </a:r>
            <a:r>
              <a:rPr sz="700" dirty="0">
                <a:latin typeface="Microsoft Sans Serif"/>
                <a:cs typeface="Microsoft Sans Serif"/>
              </a:rPr>
              <a:t> </a:t>
            </a:r>
            <a:r>
              <a:rPr sz="700" spc="20" dirty="0">
                <a:latin typeface="Microsoft Sans Serif"/>
                <a:cs typeface="Microsoft Sans Serif"/>
              </a:rPr>
              <a:t>Kerrigan,</a:t>
            </a:r>
            <a:endParaRPr sz="700">
              <a:latin typeface="Microsoft Sans Serif"/>
              <a:cs typeface="Microsoft Sans Serif"/>
            </a:endParaRPr>
          </a:p>
          <a:p>
            <a:pPr marL="239395">
              <a:lnSpc>
                <a:spcPct val="100000"/>
              </a:lnSpc>
              <a:spcBef>
                <a:spcPts val="70"/>
              </a:spcBef>
            </a:pPr>
            <a:r>
              <a:rPr sz="750" spc="-25" dirty="0">
                <a:latin typeface="Microsoft Sans Serif"/>
                <a:cs typeface="Microsoft Sans Serif"/>
              </a:rPr>
              <a:t>K.</a:t>
            </a:r>
            <a:r>
              <a:rPr sz="750" dirty="0">
                <a:latin typeface="Microsoft Sans Serif"/>
                <a:cs typeface="Microsoft Sans Serif"/>
              </a:rPr>
              <a:t> </a:t>
            </a:r>
            <a:r>
              <a:rPr sz="750" spc="25" dirty="0">
                <a:latin typeface="Microsoft Sans Serif"/>
                <a:cs typeface="Microsoft Sans Serif"/>
              </a:rPr>
              <a:t>Khunkhun,</a:t>
            </a:r>
            <a:r>
              <a:rPr sz="750" dirty="0">
                <a:latin typeface="Microsoft Sans Serif"/>
                <a:cs typeface="Microsoft Sans Serif"/>
              </a:rPr>
              <a:t> </a:t>
            </a:r>
            <a:r>
              <a:rPr sz="750" spc="-40" dirty="0">
                <a:latin typeface="Microsoft Sans Serif"/>
                <a:cs typeface="Microsoft Sans Serif"/>
              </a:rPr>
              <a:t>C.</a:t>
            </a:r>
            <a:r>
              <a:rPr sz="750" dirty="0">
                <a:latin typeface="Microsoft Sans Serif"/>
                <a:cs typeface="Microsoft Sans Serif"/>
              </a:rPr>
              <a:t> </a:t>
            </a:r>
            <a:r>
              <a:rPr sz="750" spc="15" dirty="0">
                <a:latin typeface="Microsoft Sans Serif"/>
                <a:cs typeface="Microsoft Sans Serif"/>
              </a:rPr>
              <a:t>Mozina,</a:t>
            </a:r>
            <a:r>
              <a:rPr sz="750" dirty="0">
                <a:latin typeface="Microsoft Sans Serif"/>
                <a:cs typeface="Microsoft Sans Serif"/>
              </a:rPr>
              <a:t> </a:t>
            </a:r>
            <a:r>
              <a:rPr sz="750" spc="-25" dirty="0">
                <a:latin typeface="Microsoft Sans Serif"/>
                <a:cs typeface="Microsoft Sans Serif"/>
              </a:rPr>
              <a:t>G.</a:t>
            </a:r>
            <a:r>
              <a:rPr sz="750" dirty="0">
                <a:latin typeface="Microsoft Sans Serif"/>
                <a:cs typeface="Microsoft Sans Serif"/>
              </a:rPr>
              <a:t> </a:t>
            </a:r>
            <a:r>
              <a:rPr sz="750" spc="10" dirty="0">
                <a:latin typeface="Microsoft Sans Serif"/>
                <a:cs typeface="Microsoft Sans Serif"/>
              </a:rPr>
              <a:t>Nail,</a:t>
            </a:r>
            <a:r>
              <a:rPr sz="750" dirty="0">
                <a:latin typeface="Microsoft Sans Serif"/>
                <a:cs typeface="Microsoft Sans Serif"/>
              </a:rPr>
              <a:t> </a:t>
            </a:r>
            <a:r>
              <a:rPr sz="750" spc="-50" dirty="0">
                <a:latin typeface="Microsoft Sans Serif"/>
                <a:cs typeface="Microsoft Sans Serif"/>
              </a:rPr>
              <a:t>S.</a:t>
            </a:r>
            <a:r>
              <a:rPr sz="750" dirty="0">
                <a:latin typeface="Microsoft Sans Serif"/>
                <a:cs typeface="Microsoft Sans Serif"/>
              </a:rPr>
              <a:t> </a:t>
            </a:r>
            <a:r>
              <a:rPr sz="750" spc="5" dirty="0">
                <a:latin typeface="Microsoft Sans Serif"/>
                <a:cs typeface="Microsoft Sans Serif"/>
              </a:rPr>
              <a:t>Patel,</a:t>
            </a:r>
            <a:r>
              <a:rPr sz="750" dirty="0">
                <a:latin typeface="Microsoft Sans Serif"/>
                <a:cs typeface="Microsoft Sans Serif"/>
              </a:rPr>
              <a:t> </a:t>
            </a:r>
            <a:r>
              <a:rPr sz="750" spc="-25" dirty="0">
                <a:latin typeface="Microsoft Sans Serif"/>
                <a:cs typeface="Microsoft Sans Serif"/>
              </a:rPr>
              <a:t>G.</a:t>
            </a:r>
            <a:r>
              <a:rPr sz="750" dirty="0">
                <a:latin typeface="Microsoft Sans Serif"/>
                <a:cs typeface="Microsoft Sans Serif"/>
              </a:rPr>
              <a:t> </a:t>
            </a:r>
            <a:r>
              <a:rPr sz="750" spc="-5" dirty="0">
                <a:latin typeface="Microsoft Sans Serif"/>
                <a:cs typeface="Microsoft Sans Serif"/>
              </a:rPr>
              <a:t>Pence,</a:t>
            </a:r>
            <a:r>
              <a:rPr sz="750" spc="5" dirty="0">
                <a:latin typeface="Microsoft Sans Serif"/>
                <a:cs typeface="Microsoft Sans Serif"/>
              </a:rPr>
              <a:t> </a:t>
            </a:r>
            <a:r>
              <a:rPr sz="750" spc="-15" dirty="0">
                <a:latin typeface="Microsoft Sans Serif"/>
                <a:cs typeface="Microsoft Sans Serif"/>
              </a:rPr>
              <a:t>A.</a:t>
            </a:r>
            <a:r>
              <a:rPr sz="750" dirty="0">
                <a:latin typeface="Microsoft Sans Serif"/>
                <a:cs typeface="Microsoft Sans Serif"/>
              </a:rPr>
              <a:t> Pierce,</a:t>
            </a:r>
            <a:endParaRPr sz="750">
              <a:latin typeface="Microsoft Sans Serif"/>
              <a:cs typeface="Microsoft Sans Serif"/>
            </a:endParaRPr>
          </a:p>
          <a:p>
            <a:pPr marL="239395" marR="5080">
              <a:lnSpc>
                <a:spcPts val="969"/>
              </a:lnSpc>
              <a:spcBef>
                <a:spcPts val="35"/>
              </a:spcBef>
            </a:pPr>
            <a:r>
              <a:rPr sz="600" spc="-5" dirty="0">
                <a:latin typeface="Microsoft Sans Serif"/>
                <a:cs typeface="Microsoft Sans Serif"/>
              </a:rPr>
              <a:t>D.</a:t>
            </a:r>
            <a:r>
              <a:rPr sz="600" dirty="0">
                <a:latin typeface="Microsoft Sans Serif"/>
                <a:cs typeface="Microsoft Sans Serif"/>
              </a:rPr>
              <a:t> Smaha, </a:t>
            </a:r>
            <a:r>
              <a:rPr sz="600" spc="-40" dirty="0">
                <a:latin typeface="Microsoft Sans Serif"/>
                <a:cs typeface="Microsoft Sans Serif"/>
              </a:rPr>
              <a:t>S.</a:t>
            </a:r>
            <a:r>
              <a:rPr sz="600" spc="5" dirty="0">
                <a:latin typeface="Microsoft Sans Serif"/>
                <a:cs typeface="Microsoft Sans Serif"/>
              </a:rPr>
              <a:t> </a:t>
            </a:r>
            <a:r>
              <a:rPr sz="600" spc="10" dirty="0">
                <a:latin typeface="Microsoft Sans Serif"/>
                <a:cs typeface="Microsoft Sans Serif"/>
              </a:rPr>
              <a:t>Usman,</a:t>
            </a:r>
            <a:r>
              <a:rPr sz="600" dirty="0">
                <a:latin typeface="Microsoft Sans Serif"/>
                <a:cs typeface="Microsoft Sans Serif"/>
              </a:rPr>
              <a:t> </a:t>
            </a:r>
            <a:r>
              <a:rPr sz="600" spc="-25" dirty="0">
                <a:latin typeface="Microsoft Sans Serif"/>
                <a:cs typeface="Microsoft Sans Serif"/>
              </a:rPr>
              <a:t>P.</a:t>
            </a:r>
            <a:r>
              <a:rPr sz="600" spc="5" dirty="0">
                <a:latin typeface="Microsoft Sans Serif"/>
                <a:cs typeface="Microsoft Sans Serif"/>
              </a:rPr>
              <a:t> </a:t>
            </a:r>
            <a:r>
              <a:rPr sz="600" spc="15" dirty="0">
                <a:latin typeface="Microsoft Sans Serif"/>
                <a:cs typeface="Microsoft Sans Serif"/>
              </a:rPr>
              <a:t>Waudby</a:t>
            </a:r>
            <a:r>
              <a:rPr sz="600" dirty="0">
                <a:latin typeface="Microsoft Sans Serif"/>
                <a:cs typeface="Microsoft Sans Serif"/>
              </a:rPr>
              <a:t> </a:t>
            </a:r>
            <a:r>
              <a:rPr sz="600" spc="5" dirty="0">
                <a:latin typeface="Microsoft Sans Serif"/>
                <a:cs typeface="Microsoft Sans Serif"/>
              </a:rPr>
              <a:t>y </a:t>
            </a:r>
            <a:r>
              <a:rPr sz="600" spc="15" dirty="0">
                <a:latin typeface="Microsoft Sans Serif"/>
                <a:cs typeface="Microsoft Sans Serif"/>
              </a:rPr>
              <a:t>M.</a:t>
            </a:r>
            <a:r>
              <a:rPr sz="600" dirty="0">
                <a:latin typeface="Microsoft Sans Serif"/>
                <a:cs typeface="Microsoft Sans Serif"/>
              </a:rPr>
              <a:t> </a:t>
            </a:r>
            <a:r>
              <a:rPr sz="600" spc="-5" dirty="0">
                <a:latin typeface="Microsoft Sans Serif"/>
                <a:cs typeface="Microsoft Sans Serif"/>
              </a:rPr>
              <a:t>Yalla,</a:t>
            </a:r>
            <a:r>
              <a:rPr sz="600" spc="5" dirty="0">
                <a:latin typeface="Microsoft Sans Serif"/>
                <a:cs typeface="Microsoft Sans Serif"/>
              </a:rPr>
              <a:t> </a:t>
            </a:r>
            <a:r>
              <a:rPr sz="600" spc="15" dirty="0">
                <a:latin typeface="Microsoft Sans Serif"/>
                <a:cs typeface="Microsoft Sans Serif"/>
              </a:rPr>
              <a:t>"Disparo</a:t>
            </a:r>
            <a:r>
              <a:rPr sz="600" dirty="0">
                <a:latin typeface="Microsoft Sans Serif"/>
                <a:cs typeface="Microsoft Sans Serif"/>
              </a:rPr>
              <a:t> </a:t>
            </a:r>
            <a:r>
              <a:rPr sz="600" spc="5" dirty="0">
                <a:latin typeface="Microsoft Sans Serif"/>
                <a:cs typeface="Microsoft Sans Serif"/>
              </a:rPr>
              <a:t>secuencial </a:t>
            </a:r>
            <a:r>
              <a:rPr sz="600" spc="20" dirty="0">
                <a:latin typeface="Microsoft Sans Serif"/>
                <a:cs typeface="Microsoft Sans Serif"/>
              </a:rPr>
              <a:t>de</a:t>
            </a:r>
            <a:r>
              <a:rPr sz="600" dirty="0">
                <a:latin typeface="Microsoft Sans Serif"/>
                <a:cs typeface="Microsoft Sans Serif"/>
              </a:rPr>
              <a:t> </a:t>
            </a:r>
            <a:r>
              <a:rPr sz="600" spc="20" dirty="0">
                <a:latin typeface="Microsoft Sans Serif"/>
                <a:cs typeface="Microsoft Sans Serif"/>
              </a:rPr>
              <a:t>generadores</a:t>
            </a:r>
            <a:r>
              <a:rPr sz="600" spc="5" dirty="0">
                <a:latin typeface="Microsoft Sans Serif"/>
                <a:cs typeface="Microsoft Sans Serif"/>
              </a:rPr>
              <a:t> </a:t>
            </a:r>
            <a:r>
              <a:rPr sz="600" spc="20" dirty="0">
                <a:latin typeface="Microsoft Sans Serif"/>
                <a:cs typeface="Microsoft Sans Serif"/>
              </a:rPr>
              <a:t>de </a:t>
            </a:r>
            <a:r>
              <a:rPr sz="600" spc="-145" dirty="0">
                <a:latin typeface="Microsoft Sans Serif"/>
                <a:cs typeface="Microsoft Sans Serif"/>
              </a:rPr>
              <a:t> </a:t>
            </a:r>
            <a:r>
              <a:rPr sz="600" spc="25" dirty="0">
                <a:latin typeface="Microsoft Sans Serif"/>
                <a:cs typeface="Microsoft Sans Serif"/>
              </a:rPr>
              <a:t>turbinas </a:t>
            </a:r>
            <a:r>
              <a:rPr sz="600" spc="20" dirty="0">
                <a:latin typeface="Microsoft Sans Serif"/>
                <a:cs typeface="Microsoft Sans Serif"/>
              </a:rPr>
              <a:t>de </a:t>
            </a:r>
            <a:r>
              <a:rPr sz="600" spc="10" dirty="0">
                <a:latin typeface="Microsoft Sans Serif"/>
                <a:cs typeface="Microsoft Sans Serif"/>
              </a:rPr>
              <a:t>vapor",Transacciones </a:t>
            </a:r>
            <a:r>
              <a:rPr sz="600" spc="-45" dirty="0">
                <a:latin typeface="Microsoft Sans Serif"/>
                <a:cs typeface="Microsoft Sans Serif"/>
              </a:rPr>
              <a:t>IEEE </a:t>
            </a:r>
            <a:r>
              <a:rPr sz="600" spc="20" dirty="0">
                <a:latin typeface="Microsoft Sans Serif"/>
                <a:cs typeface="Microsoft Sans Serif"/>
              </a:rPr>
              <a:t>sobre </a:t>
            </a:r>
            <a:r>
              <a:rPr sz="600" spc="25" dirty="0">
                <a:latin typeface="Microsoft Sans Serif"/>
                <a:cs typeface="Microsoft Sans Serif"/>
              </a:rPr>
              <a:t>suministro </a:t>
            </a:r>
            <a:r>
              <a:rPr sz="600" spc="20" dirty="0">
                <a:latin typeface="Microsoft Sans Serif"/>
                <a:cs typeface="Microsoft Sans Serif"/>
              </a:rPr>
              <a:t>de </a:t>
            </a:r>
            <a:r>
              <a:rPr sz="600" spc="15" dirty="0">
                <a:latin typeface="Microsoft Sans Serif"/>
                <a:cs typeface="Microsoft Sans Serif"/>
              </a:rPr>
              <a:t>energía, </a:t>
            </a:r>
            <a:r>
              <a:rPr sz="600" spc="10" dirty="0">
                <a:latin typeface="Microsoft Sans Serif"/>
                <a:cs typeface="Microsoft Sans Serif"/>
              </a:rPr>
              <a:t>vol. </a:t>
            </a:r>
            <a:r>
              <a:rPr sz="600" dirty="0">
                <a:latin typeface="Microsoft Sans Serif"/>
                <a:cs typeface="Microsoft Sans Serif"/>
              </a:rPr>
              <a:t>14, </a:t>
            </a:r>
            <a:r>
              <a:rPr sz="600" spc="5" dirty="0">
                <a:latin typeface="Microsoft Sans Serif"/>
                <a:cs typeface="Microsoft Sans Serif"/>
              </a:rPr>
              <a:t> </a:t>
            </a:r>
            <a:r>
              <a:rPr sz="600" spc="35" dirty="0">
                <a:latin typeface="Microsoft Sans Serif"/>
                <a:cs typeface="Microsoft Sans Serif"/>
              </a:rPr>
              <a:t>número</a:t>
            </a:r>
            <a:r>
              <a:rPr sz="600" spc="-10" dirty="0">
                <a:latin typeface="Microsoft Sans Serif"/>
                <a:cs typeface="Microsoft Sans Serif"/>
              </a:rPr>
              <a:t> </a:t>
            </a:r>
            <a:r>
              <a:rPr sz="600" dirty="0">
                <a:latin typeface="Microsoft Sans Serif"/>
                <a:cs typeface="Microsoft Sans Serif"/>
              </a:rPr>
              <a:t>1,</a:t>
            </a:r>
            <a:r>
              <a:rPr sz="600" spc="-5" dirty="0">
                <a:latin typeface="Microsoft Sans Serif"/>
                <a:cs typeface="Microsoft Sans Serif"/>
              </a:rPr>
              <a:t> </a:t>
            </a:r>
            <a:r>
              <a:rPr sz="600" spc="10" dirty="0">
                <a:latin typeface="Microsoft Sans Serif"/>
                <a:cs typeface="Microsoft Sans Serif"/>
              </a:rPr>
              <a:t>págs.</a:t>
            </a:r>
            <a:r>
              <a:rPr sz="600" spc="-5" dirty="0">
                <a:latin typeface="Microsoft Sans Serif"/>
                <a:cs typeface="Microsoft Sans Serif"/>
              </a:rPr>
              <a:t> </a:t>
            </a:r>
            <a:r>
              <a:rPr sz="600" spc="5" dirty="0">
                <a:latin typeface="Microsoft Sans Serif"/>
                <a:cs typeface="Microsoft Sans Serif"/>
              </a:rPr>
              <a:t>132-141,</a:t>
            </a:r>
            <a:r>
              <a:rPr sz="600" spc="-5" dirty="0">
                <a:latin typeface="Microsoft Sans Serif"/>
                <a:cs typeface="Microsoft Sans Serif"/>
              </a:rPr>
              <a:t> </a:t>
            </a:r>
            <a:r>
              <a:rPr sz="600" spc="20" dirty="0">
                <a:latin typeface="Microsoft Sans Serif"/>
                <a:cs typeface="Microsoft Sans Serif"/>
              </a:rPr>
              <a:t>enero</a:t>
            </a:r>
            <a:r>
              <a:rPr sz="600" spc="-5" dirty="0">
                <a:latin typeface="Microsoft Sans Serif"/>
                <a:cs typeface="Microsoft Sans Serif"/>
              </a:rPr>
              <a:t> </a:t>
            </a:r>
            <a:r>
              <a:rPr sz="600" spc="20" dirty="0">
                <a:latin typeface="Microsoft Sans Serif"/>
                <a:cs typeface="Microsoft Sans Serif"/>
              </a:rPr>
              <a:t>de</a:t>
            </a:r>
            <a:r>
              <a:rPr sz="600" spc="-5" dirty="0">
                <a:latin typeface="Microsoft Sans Serif"/>
                <a:cs typeface="Microsoft Sans Serif"/>
              </a:rPr>
              <a:t> </a:t>
            </a:r>
            <a:r>
              <a:rPr sz="600" spc="5" dirty="0">
                <a:latin typeface="Microsoft Sans Serif"/>
                <a:cs typeface="Microsoft Sans Serif"/>
              </a:rPr>
              <a:t>1999.</a:t>
            </a:r>
            <a:endParaRPr sz="600">
              <a:latin typeface="Microsoft Sans Serif"/>
              <a:cs typeface="Microsoft Sans Serif"/>
            </a:endParaRPr>
          </a:p>
        </p:txBody>
      </p:sp>
      <p:sp>
        <p:nvSpPr>
          <p:cNvPr id="29" name="object 29"/>
          <p:cNvSpPr txBox="1"/>
          <p:nvPr/>
        </p:nvSpPr>
        <p:spPr>
          <a:xfrm>
            <a:off x="1987837" y="3922777"/>
            <a:ext cx="858942" cy="165429"/>
          </a:xfrm>
          <a:prstGeom prst="rect">
            <a:avLst/>
          </a:prstGeom>
          <a:ln w="9143">
            <a:solidFill>
              <a:srgbClr val="000000"/>
            </a:solidFill>
          </a:ln>
        </p:spPr>
        <p:txBody>
          <a:bodyPr vert="horz" wrap="square" lIns="0" tIns="64769" rIns="0" bIns="0" rtlCol="0">
            <a:spAutoFit/>
          </a:bodyPr>
          <a:lstStyle/>
          <a:p>
            <a:pPr marR="5080" algn="ctr">
              <a:lnSpc>
                <a:spcPct val="100000"/>
              </a:lnSpc>
              <a:spcBef>
                <a:spcPts val="509"/>
              </a:spcBef>
            </a:pPr>
            <a:r>
              <a:rPr sz="650" spc="-40" dirty="0">
                <a:latin typeface="Microsoft Sans Serif"/>
                <a:cs typeface="Microsoft Sans Serif"/>
              </a:rPr>
              <a:t>TT</a:t>
            </a:r>
            <a:endParaRPr sz="650">
              <a:latin typeface="Microsoft Sans Serif"/>
              <a:cs typeface="Microsoft Sans Serif"/>
            </a:endParaRPr>
          </a:p>
        </p:txBody>
      </p:sp>
      <p:sp>
        <p:nvSpPr>
          <p:cNvPr id="30" name="object 30"/>
          <p:cNvSpPr txBox="1"/>
          <p:nvPr/>
        </p:nvSpPr>
        <p:spPr>
          <a:xfrm>
            <a:off x="1881518" y="4172176"/>
            <a:ext cx="842873" cy="105157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sz="600" spc="40" dirty="0">
                <a:latin typeface="Microsoft Sans Serif"/>
                <a:cs typeface="Microsoft Sans Serif"/>
              </a:rPr>
              <a:t>M</a:t>
            </a:r>
            <a:r>
              <a:rPr sz="600" spc="5" dirty="0">
                <a:latin typeface="Microsoft Sans Serif"/>
                <a:cs typeface="Microsoft Sans Serif"/>
              </a:rPr>
              <a:t>ecánico</a:t>
            </a:r>
            <a:endParaRPr sz="600">
              <a:latin typeface="Microsoft Sans Serif"/>
              <a:cs typeface="Microsoft Sans Serif"/>
            </a:endParaRPr>
          </a:p>
        </p:txBody>
      </p:sp>
      <p:sp>
        <p:nvSpPr>
          <p:cNvPr id="31" name="object 31"/>
          <p:cNvSpPr txBox="1"/>
          <p:nvPr/>
        </p:nvSpPr>
        <p:spPr>
          <a:xfrm>
            <a:off x="2025209" y="4301223"/>
            <a:ext cx="717246" cy="74379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sz="400" spc="5" dirty="0">
                <a:latin typeface="Microsoft Sans Serif"/>
                <a:cs typeface="Microsoft Sans Serif"/>
              </a:rPr>
              <a:t>Dispositivos</a:t>
            </a:r>
            <a:endParaRPr sz="400">
              <a:latin typeface="Microsoft Sans Serif"/>
              <a:cs typeface="Microsoft Sans Serif"/>
            </a:endParaRPr>
          </a:p>
        </p:txBody>
      </p:sp>
      <p:sp>
        <p:nvSpPr>
          <p:cNvPr id="32" name="object 32"/>
          <p:cNvSpPr txBox="1"/>
          <p:nvPr/>
        </p:nvSpPr>
        <p:spPr>
          <a:xfrm>
            <a:off x="1618559" y="4384266"/>
            <a:ext cx="1533825" cy="97463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sz="550" spc="10" dirty="0">
                <a:latin typeface="Microsoft Sans Serif"/>
                <a:cs typeface="Microsoft Sans Serif"/>
              </a:rPr>
              <a:t>(Turbina</a:t>
            </a:r>
            <a:r>
              <a:rPr sz="550" spc="-25" dirty="0">
                <a:latin typeface="Microsoft Sans Serif"/>
                <a:cs typeface="Microsoft Sans Serif"/>
              </a:rPr>
              <a:t> </a:t>
            </a:r>
            <a:r>
              <a:rPr sz="550" spc="10" dirty="0">
                <a:latin typeface="Microsoft Sans Serif"/>
                <a:cs typeface="Microsoft Sans Serif"/>
              </a:rPr>
              <a:t>disparada)</a:t>
            </a:r>
            <a:endParaRPr sz="550">
              <a:latin typeface="Microsoft Sans Serif"/>
              <a:cs typeface="Microsoft Sans Serif"/>
            </a:endParaRPr>
          </a:p>
        </p:txBody>
      </p:sp>
      <p:sp>
        <p:nvSpPr>
          <p:cNvPr id="33" name="object 33"/>
          <p:cNvSpPr txBox="1"/>
          <p:nvPr/>
        </p:nvSpPr>
        <p:spPr>
          <a:xfrm>
            <a:off x="7522397" y="4212189"/>
            <a:ext cx="737697" cy="215893"/>
          </a:xfrm>
          <a:prstGeom prst="rect">
            <a:avLst/>
          </a:prstGeom>
        </p:spPr>
        <p:txBody>
          <a:bodyPr vert="horz" wrap="square" lIns="0" tIns="7620" rIns="0" bIns="0" rtlCol="0">
            <a:spAutoFit/>
          </a:bodyPr>
          <a:lstStyle/>
          <a:p>
            <a:pPr marL="12700" marR="5080" indent="1270">
              <a:lnSpc>
                <a:spcPct val="122500"/>
              </a:lnSpc>
              <a:spcBef>
                <a:spcPts val="60"/>
              </a:spcBef>
            </a:pPr>
            <a:r>
              <a:rPr sz="500" spc="15" dirty="0">
                <a:latin typeface="Microsoft Sans Serif"/>
                <a:cs typeface="Microsoft Sans Serif"/>
              </a:rPr>
              <a:t>Transferir  </a:t>
            </a:r>
            <a:r>
              <a:rPr sz="600" spc="15" dirty="0">
                <a:latin typeface="Microsoft Sans Serif"/>
                <a:cs typeface="Microsoft Sans Serif"/>
              </a:rPr>
              <a:t>Auxiliar </a:t>
            </a:r>
            <a:r>
              <a:rPr sz="600" spc="-145" dirty="0">
                <a:latin typeface="Microsoft Sans Serif"/>
                <a:cs typeface="Microsoft Sans Serif"/>
              </a:rPr>
              <a:t> </a:t>
            </a:r>
            <a:r>
              <a:rPr sz="500" spc="10" dirty="0">
                <a:latin typeface="Microsoft Sans Serif"/>
                <a:cs typeface="Microsoft Sans Serif"/>
              </a:rPr>
              <a:t>Circuitos</a:t>
            </a:r>
            <a:endParaRPr sz="500">
              <a:latin typeface="Microsoft Sans Serif"/>
              <a:cs typeface="Microsoft Sans Serif"/>
            </a:endParaRPr>
          </a:p>
        </p:txBody>
      </p:sp>
      <p:sp>
        <p:nvSpPr>
          <p:cNvPr id="34" name="object 34"/>
          <p:cNvSpPr txBox="1"/>
          <p:nvPr/>
        </p:nvSpPr>
        <p:spPr>
          <a:xfrm>
            <a:off x="5191001" y="4309076"/>
            <a:ext cx="414863" cy="112851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sz="650" spc="-5" dirty="0">
                <a:latin typeface="Microsoft Sans Serif"/>
                <a:cs typeface="Microsoft Sans Serif"/>
              </a:rPr>
              <a:t>86G</a:t>
            </a:r>
            <a:endParaRPr sz="650">
              <a:latin typeface="Microsoft Sans Serif"/>
              <a:cs typeface="Microsoft Sans Serif"/>
            </a:endParaRPr>
          </a:p>
        </p:txBody>
      </p:sp>
      <p:sp>
        <p:nvSpPr>
          <p:cNvPr id="35" name="object 35"/>
          <p:cNvSpPr txBox="1"/>
          <p:nvPr/>
        </p:nvSpPr>
        <p:spPr>
          <a:xfrm>
            <a:off x="4917549" y="4477064"/>
            <a:ext cx="896922" cy="214802"/>
          </a:xfrm>
          <a:prstGeom prst="rect">
            <a:avLst/>
          </a:prstGeom>
        </p:spPr>
        <p:txBody>
          <a:bodyPr vert="horz" wrap="square" lIns="0" tIns="24765" rIns="0" bIns="0" rtlCol="0">
            <a:spAutoFit/>
          </a:bodyPr>
          <a:lstStyle/>
          <a:p>
            <a:pPr marL="18415">
              <a:lnSpc>
                <a:spcPct val="100000"/>
              </a:lnSpc>
              <a:spcBef>
                <a:spcPts val="195"/>
              </a:spcBef>
            </a:pPr>
            <a:r>
              <a:rPr sz="550" spc="15" dirty="0">
                <a:latin typeface="Microsoft Sans Serif"/>
                <a:cs typeface="Microsoft Sans Serif"/>
              </a:rPr>
              <a:t>Generador</a:t>
            </a:r>
            <a:endParaRPr sz="550">
              <a:latin typeface="Microsoft Sans Serif"/>
              <a:cs typeface="Microsoft Sans Serif"/>
            </a:endParaRPr>
          </a:p>
          <a:p>
            <a:pPr marL="12700">
              <a:lnSpc>
                <a:spcPct val="100000"/>
              </a:lnSpc>
              <a:spcBef>
                <a:spcPts val="105"/>
              </a:spcBef>
            </a:pPr>
            <a:r>
              <a:rPr sz="600" spc="20" dirty="0">
                <a:latin typeface="Microsoft Sans Serif"/>
                <a:cs typeface="Microsoft Sans Serif"/>
              </a:rPr>
              <a:t>Bloqueo</a:t>
            </a:r>
            <a:r>
              <a:rPr sz="600" spc="-5" dirty="0">
                <a:latin typeface="Microsoft Sans Serif"/>
                <a:cs typeface="Microsoft Sans Serif"/>
              </a:rPr>
              <a:t> </a:t>
            </a:r>
            <a:r>
              <a:rPr sz="600" spc="25" dirty="0">
                <a:latin typeface="Microsoft Sans Serif"/>
                <a:cs typeface="Microsoft Sans Serif"/>
              </a:rPr>
              <a:t>o</a:t>
            </a:r>
            <a:endParaRPr sz="600">
              <a:latin typeface="Microsoft Sans Serif"/>
              <a:cs typeface="Microsoft Sans Serif"/>
            </a:endParaRPr>
          </a:p>
        </p:txBody>
      </p:sp>
      <p:sp>
        <p:nvSpPr>
          <p:cNvPr id="36" name="object 36"/>
          <p:cNvSpPr txBox="1"/>
          <p:nvPr/>
        </p:nvSpPr>
        <p:spPr>
          <a:xfrm>
            <a:off x="4728251" y="4688809"/>
            <a:ext cx="1061991" cy="105157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sz="600" spc="-10" dirty="0">
                <a:latin typeface="Microsoft Sans Serif"/>
                <a:cs typeface="Microsoft Sans Serif"/>
              </a:rPr>
              <a:t>Relé</a:t>
            </a:r>
            <a:r>
              <a:rPr sz="600" spc="-5" dirty="0">
                <a:latin typeface="Microsoft Sans Serif"/>
                <a:cs typeface="Microsoft Sans Serif"/>
              </a:rPr>
              <a:t> </a:t>
            </a:r>
            <a:r>
              <a:rPr sz="600" spc="20" dirty="0">
                <a:latin typeface="Microsoft Sans Serif"/>
                <a:cs typeface="Microsoft Sans Serif"/>
              </a:rPr>
              <a:t>auxiliar</a:t>
            </a:r>
            <a:endParaRPr sz="600">
              <a:latin typeface="Microsoft Sans Serif"/>
              <a:cs typeface="Microsoft Sans Serif"/>
            </a:endParaRPr>
          </a:p>
        </p:txBody>
      </p:sp>
      <p:sp>
        <p:nvSpPr>
          <p:cNvPr id="37" name="object 37"/>
          <p:cNvSpPr txBox="1"/>
          <p:nvPr/>
        </p:nvSpPr>
        <p:spPr>
          <a:xfrm>
            <a:off x="3020934" y="4552918"/>
            <a:ext cx="312608" cy="112851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sz="650" spc="-20" dirty="0">
                <a:latin typeface="Microsoft Sans Serif"/>
                <a:cs typeface="Microsoft Sans Serif"/>
              </a:rPr>
              <a:t>PU</a:t>
            </a:r>
            <a:endParaRPr sz="650">
              <a:latin typeface="Microsoft Sans Serif"/>
              <a:cs typeface="Microsoft Sans Serif"/>
            </a:endParaRPr>
          </a:p>
        </p:txBody>
      </p:sp>
      <p:sp>
        <p:nvSpPr>
          <p:cNvPr id="38" name="object 38"/>
          <p:cNvSpPr txBox="1"/>
          <p:nvPr/>
        </p:nvSpPr>
        <p:spPr>
          <a:xfrm>
            <a:off x="1987837" y="4600956"/>
            <a:ext cx="858942" cy="167354"/>
          </a:xfrm>
          <a:prstGeom prst="rect">
            <a:avLst/>
          </a:prstGeom>
          <a:ln w="9143">
            <a:solidFill>
              <a:srgbClr val="000000"/>
            </a:solidFill>
          </a:ln>
        </p:spPr>
        <p:txBody>
          <a:bodyPr vert="horz" wrap="square" lIns="0" tIns="66675" rIns="0" bIns="0" rtlCol="0">
            <a:spAutoFit/>
          </a:bodyPr>
          <a:lstStyle/>
          <a:p>
            <a:pPr marL="107950">
              <a:lnSpc>
                <a:spcPct val="100000"/>
              </a:lnSpc>
              <a:spcBef>
                <a:spcPts val="525"/>
              </a:spcBef>
            </a:pPr>
            <a:r>
              <a:rPr sz="650" spc="-15" dirty="0">
                <a:latin typeface="Microsoft Sans Serif"/>
                <a:cs typeface="Microsoft Sans Serif"/>
              </a:rPr>
              <a:t>32R</a:t>
            </a:r>
            <a:endParaRPr sz="650">
              <a:latin typeface="Microsoft Sans Serif"/>
              <a:cs typeface="Microsoft Sans Serif"/>
            </a:endParaRPr>
          </a:p>
        </p:txBody>
      </p:sp>
      <p:sp>
        <p:nvSpPr>
          <p:cNvPr id="39" name="object 39"/>
          <p:cNvSpPr txBox="1"/>
          <p:nvPr/>
        </p:nvSpPr>
        <p:spPr>
          <a:xfrm>
            <a:off x="3410028" y="4818348"/>
            <a:ext cx="338902" cy="58991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sz="300" spc="-20" dirty="0">
                <a:latin typeface="Microsoft Sans Serif"/>
                <a:cs typeface="Microsoft Sans Serif"/>
              </a:rPr>
              <a:t>HACER</a:t>
            </a:r>
            <a:endParaRPr sz="300">
              <a:latin typeface="Microsoft Sans Serif"/>
              <a:cs typeface="Microsoft Sans Serif"/>
            </a:endParaRPr>
          </a:p>
        </p:txBody>
      </p:sp>
      <p:sp>
        <p:nvSpPr>
          <p:cNvPr id="40" name="object 40"/>
          <p:cNvSpPr txBox="1"/>
          <p:nvPr/>
        </p:nvSpPr>
        <p:spPr>
          <a:xfrm>
            <a:off x="7199903" y="4762728"/>
            <a:ext cx="1232903" cy="30099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algn="ctr">
              <a:lnSpc>
                <a:spcPct val="100000"/>
              </a:lnSpc>
              <a:spcBef>
                <a:spcPts val="100"/>
              </a:spcBef>
            </a:pPr>
            <a:r>
              <a:rPr sz="450" spc="15" dirty="0">
                <a:latin typeface="Microsoft Sans Serif"/>
                <a:cs typeface="Microsoft Sans Serif"/>
              </a:rPr>
              <a:t>Generador</a:t>
            </a:r>
            <a:r>
              <a:rPr sz="450" spc="-5" dirty="0">
                <a:latin typeface="Microsoft Sans Serif"/>
                <a:cs typeface="Microsoft Sans Serif"/>
              </a:rPr>
              <a:t> </a:t>
            </a:r>
            <a:r>
              <a:rPr sz="450" spc="15" dirty="0">
                <a:latin typeface="Microsoft Sans Serif"/>
                <a:cs typeface="Microsoft Sans Serif"/>
              </a:rPr>
              <a:t>de</a:t>
            </a:r>
            <a:r>
              <a:rPr sz="450" spc="-5" dirty="0">
                <a:latin typeface="Microsoft Sans Serif"/>
                <a:cs typeface="Microsoft Sans Serif"/>
              </a:rPr>
              <a:t> </a:t>
            </a:r>
            <a:r>
              <a:rPr sz="450" spc="5" dirty="0">
                <a:latin typeface="Microsoft Sans Serif"/>
                <a:cs typeface="Microsoft Sans Serif"/>
              </a:rPr>
              <a:t>viaje</a:t>
            </a:r>
            <a:endParaRPr sz="450">
              <a:latin typeface="Microsoft Sans Serif"/>
              <a:cs typeface="Microsoft Sans Serif"/>
            </a:endParaRPr>
          </a:p>
          <a:p>
            <a:pPr marL="41910" algn="ctr">
              <a:lnSpc>
                <a:spcPct val="100000"/>
              </a:lnSpc>
              <a:spcBef>
                <a:spcPts val="350"/>
              </a:spcBef>
            </a:pPr>
            <a:r>
              <a:rPr sz="350" spc="5" dirty="0">
                <a:latin typeface="Microsoft Sans Serif"/>
                <a:cs typeface="Microsoft Sans Serif"/>
              </a:rPr>
              <a:t>Principal</a:t>
            </a:r>
            <a:endParaRPr sz="350">
              <a:latin typeface="Microsoft Sans Serif"/>
              <a:cs typeface="Microsoft Sans Serif"/>
            </a:endParaRPr>
          </a:p>
          <a:p>
            <a:pPr marL="41275" algn="ctr">
              <a:lnSpc>
                <a:spcPct val="100000"/>
              </a:lnSpc>
              <a:spcBef>
                <a:spcPts val="195"/>
              </a:spcBef>
            </a:pPr>
            <a:r>
              <a:rPr sz="550" spc="15" dirty="0">
                <a:latin typeface="Microsoft Sans Serif"/>
                <a:cs typeface="Microsoft Sans Serif"/>
              </a:rPr>
              <a:t>Disyuntores</a:t>
            </a:r>
            <a:endParaRPr sz="550">
              <a:latin typeface="Microsoft Sans Serif"/>
              <a:cs typeface="Microsoft Sans Serif"/>
            </a:endParaRPr>
          </a:p>
        </p:txBody>
      </p:sp>
      <p:sp>
        <p:nvSpPr>
          <p:cNvPr id="41" name="object 41"/>
          <p:cNvSpPr txBox="1"/>
          <p:nvPr/>
        </p:nvSpPr>
        <p:spPr>
          <a:xfrm>
            <a:off x="2007653" y="4871429"/>
            <a:ext cx="712863" cy="66685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sz="350" spc="10" dirty="0">
                <a:latin typeface="Microsoft Sans Serif"/>
                <a:cs typeface="Microsoft Sans Serif"/>
              </a:rPr>
              <a:t>Contrarrestar</a:t>
            </a:r>
            <a:endParaRPr sz="350">
              <a:latin typeface="Microsoft Sans Serif"/>
              <a:cs typeface="Microsoft Sans Serif"/>
            </a:endParaRPr>
          </a:p>
        </p:txBody>
      </p:sp>
      <p:sp>
        <p:nvSpPr>
          <p:cNvPr id="42" name="object 42"/>
          <p:cNvSpPr txBox="1"/>
          <p:nvPr/>
        </p:nvSpPr>
        <p:spPr>
          <a:xfrm>
            <a:off x="2095337" y="4948122"/>
            <a:ext cx="563863" cy="97463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sz="550" dirty="0">
                <a:latin typeface="Microsoft Sans Serif"/>
                <a:cs typeface="Microsoft Sans Serif"/>
              </a:rPr>
              <a:t>Fuerza</a:t>
            </a:r>
            <a:endParaRPr sz="550">
              <a:latin typeface="Microsoft Sans Serif"/>
              <a:cs typeface="Microsoft Sans Serif"/>
            </a:endParaRPr>
          </a:p>
        </p:txBody>
      </p:sp>
      <p:sp>
        <p:nvSpPr>
          <p:cNvPr id="43" name="object 43"/>
          <p:cNvSpPr txBox="1"/>
          <p:nvPr/>
        </p:nvSpPr>
        <p:spPr>
          <a:xfrm>
            <a:off x="2123389" y="5005792"/>
            <a:ext cx="1669678" cy="105157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sz="600" spc="-10" dirty="0">
                <a:latin typeface="Microsoft Sans Serif"/>
                <a:cs typeface="Microsoft Sans Serif"/>
              </a:rPr>
              <a:t>Relé</a:t>
            </a:r>
            <a:r>
              <a:rPr sz="600" spc="-20" dirty="0">
                <a:latin typeface="Microsoft Sans Serif"/>
                <a:cs typeface="Microsoft Sans Serif"/>
              </a:rPr>
              <a:t> </a:t>
            </a:r>
            <a:r>
              <a:rPr sz="600" spc="-5" dirty="0">
                <a:latin typeface="Microsoft Sans Serif"/>
                <a:cs typeface="Microsoft Sans Serif"/>
              </a:rPr>
              <a:t>(1-3</a:t>
            </a:r>
            <a:r>
              <a:rPr sz="600" spc="-20" dirty="0">
                <a:latin typeface="Microsoft Sans Serif"/>
                <a:cs typeface="Microsoft Sans Serif"/>
              </a:rPr>
              <a:t> </a:t>
            </a:r>
            <a:r>
              <a:rPr sz="600" spc="10" dirty="0">
                <a:latin typeface="Microsoft Sans Serif"/>
                <a:cs typeface="Microsoft Sans Serif"/>
              </a:rPr>
              <a:t>segundos)</a:t>
            </a:r>
            <a:endParaRPr sz="600">
              <a:latin typeface="Microsoft Sans Serif"/>
              <a:cs typeface="Microsoft Sans Serif"/>
            </a:endParaRPr>
          </a:p>
        </p:txBody>
      </p:sp>
      <p:sp>
        <p:nvSpPr>
          <p:cNvPr id="44" name="object 44"/>
          <p:cNvSpPr txBox="1"/>
          <p:nvPr/>
        </p:nvSpPr>
        <p:spPr>
          <a:xfrm>
            <a:off x="2912261" y="4941798"/>
            <a:ext cx="975805" cy="58991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sz="300" spc="10" dirty="0">
                <a:latin typeface="Microsoft Sans Serif"/>
                <a:cs typeface="Microsoft Sans Serif"/>
              </a:rPr>
              <a:t>Temporizador</a:t>
            </a:r>
            <a:r>
              <a:rPr sz="300" spc="-5" dirty="0">
                <a:latin typeface="Microsoft Sans Serif"/>
                <a:cs typeface="Microsoft Sans Serif"/>
              </a:rPr>
              <a:t> </a:t>
            </a:r>
            <a:r>
              <a:rPr sz="300" spc="10" dirty="0">
                <a:latin typeface="Microsoft Sans Serif"/>
                <a:cs typeface="Microsoft Sans Serif"/>
              </a:rPr>
              <a:t>de</a:t>
            </a:r>
            <a:r>
              <a:rPr sz="300" spc="-5" dirty="0">
                <a:latin typeface="Microsoft Sans Serif"/>
                <a:cs typeface="Microsoft Sans Serif"/>
              </a:rPr>
              <a:t> </a:t>
            </a:r>
            <a:r>
              <a:rPr sz="300" dirty="0">
                <a:latin typeface="Microsoft Sans Serif"/>
                <a:cs typeface="Microsoft Sans Serif"/>
              </a:rPr>
              <a:t>viaje</a:t>
            </a:r>
            <a:endParaRPr sz="300">
              <a:latin typeface="Microsoft Sans Serif"/>
              <a:cs typeface="Microsoft Sans Serif"/>
            </a:endParaRPr>
          </a:p>
        </p:txBody>
      </p:sp>
      <p:sp>
        <p:nvSpPr>
          <p:cNvPr id="45" name="object 45"/>
          <p:cNvSpPr txBox="1"/>
          <p:nvPr/>
        </p:nvSpPr>
        <p:spPr>
          <a:xfrm>
            <a:off x="7109059" y="5262372"/>
            <a:ext cx="1544050" cy="312906"/>
          </a:xfrm>
          <a:prstGeom prst="rect">
            <a:avLst/>
          </a:prstGeom>
          <a:ln w="9144">
            <a:solidFill>
              <a:srgbClr val="000000"/>
            </a:solidFill>
          </a:ln>
        </p:spPr>
        <p:txBody>
          <a:bodyPr vert="horz" wrap="square" lIns="0" tIns="35560" rIns="0" bIns="0" rtlCol="0">
            <a:spAutoFit/>
          </a:bodyPr>
          <a:lstStyle/>
          <a:p>
            <a:pPr marR="7620" algn="ctr">
              <a:lnSpc>
                <a:spcPct val="100000"/>
              </a:lnSpc>
              <a:spcBef>
                <a:spcPts val="280"/>
              </a:spcBef>
            </a:pPr>
            <a:r>
              <a:rPr sz="500" dirty="0">
                <a:latin typeface="Microsoft Sans Serif"/>
                <a:cs typeface="Microsoft Sans Serif"/>
              </a:rPr>
              <a:t>Viaje</a:t>
            </a:r>
            <a:endParaRPr sz="500">
              <a:latin typeface="Microsoft Sans Serif"/>
              <a:cs typeface="Microsoft Sans Serif"/>
            </a:endParaRPr>
          </a:p>
          <a:p>
            <a:pPr marR="16510" algn="ctr">
              <a:lnSpc>
                <a:spcPct val="100000"/>
              </a:lnSpc>
              <a:spcBef>
                <a:spcPts val="300"/>
              </a:spcBef>
            </a:pPr>
            <a:r>
              <a:rPr sz="400" spc="5" dirty="0">
                <a:latin typeface="Microsoft Sans Serif"/>
                <a:cs typeface="Microsoft Sans Serif"/>
              </a:rPr>
              <a:t>Campo</a:t>
            </a:r>
            <a:endParaRPr sz="400">
              <a:latin typeface="Microsoft Sans Serif"/>
              <a:cs typeface="Microsoft Sans Serif"/>
            </a:endParaRPr>
          </a:p>
          <a:p>
            <a:pPr>
              <a:lnSpc>
                <a:spcPct val="100000"/>
              </a:lnSpc>
              <a:spcBef>
                <a:spcPts val="25"/>
              </a:spcBef>
            </a:pPr>
            <a:endParaRPr sz="400">
              <a:latin typeface="Microsoft Sans Serif"/>
              <a:cs typeface="Microsoft Sans Serif"/>
            </a:endParaRPr>
          </a:p>
          <a:p>
            <a:pPr marL="36195" algn="ctr">
              <a:lnSpc>
                <a:spcPct val="100000"/>
              </a:lnSpc>
            </a:pPr>
            <a:r>
              <a:rPr sz="250" spc="15" dirty="0">
                <a:latin typeface="Microsoft Sans Serif"/>
                <a:cs typeface="Microsoft Sans Serif"/>
              </a:rPr>
              <a:t>Interruptor</a:t>
            </a:r>
            <a:r>
              <a:rPr sz="250" spc="-5" dirty="0">
                <a:latin typeface="Microsoft Sans Serif"/>
                <a:cs typeface="Microsoft Sans Serif"/>
              </a:rPr>
              <a:t> </a:t>
            </a:r>
            <a:r>
              <a:rPr sz="250" spc="10" dirty="0">
                <a:latin typeface="Microsoft Sans Serif"/>
                <a:cs typeface="Microsoft Sans Serif"/>
              </a:rPr>
              <a:t>automático</a:t>
            </a:r>
            <a:endParaRPr sz="250">
              <a:latin typeface="Microsoft Sans Serif"/>
              <a:cs typeface="Microsoft Sans Serif"/>
            </a:endParaRPr>
          </a:p>
        </p:txBody>
      </p:sp>
      <p:sp>
        <p:nvSpPr>
          <p:cNvPr id="46" name="object 46"/>
          <p:cNvSpPr txBox="1"/>
          <p:nvPr/>
        </p:nvSpPr>
        <p:spPr>
          <a:xfrm>
            <a:off x="5212088" y="5439900"/>
            <a:ext cx="392951" cy="112851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sz="650" spc="15" dirty="0">
                <a:latin typeface="Microsoft Sans Serif"/>
                <a:cs typeface="Microsoft Sans Serif"/>
              </a:rPr>
              <a:t>52b</a:t>
            </a:r>
            <a:endParaRPr sz="650">
              <a:latin typeface="Microsoft Sans Serif"/>
              <a:cs typeface="Microsoft Sans Serif"/>
            </a:endParaRPr>
          </a:p>
        </p:txBody>
      </p:sp>
      <p:sp>
        <p:nvSpPr>
          <p:cNvPr id="47" name="object 47"/>
          <p:cNvSpPr txBox="1"/>
          <p:nvPr/>
        </p:nvSpPr>
        <p:spPr>
          <a:xfrm>
            <a:off x="4794848" y="5630868"/>
            <a:ext cx="1187619" cy="19749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71755">
              <a:lnSpc>
                <a:spcPct val="100000"/>
              </a:lnSpc>
              <a:spcBef>
                <a:spcPts val="100"/>
              </a:spcBef>
            </a:pPr>
            <a:r>
              <a:rPr sz="550" spc="15" dirty="0">
                <a:latin typeface="Microsoft Sans Serif"/>
                <a:cs typeface="Microsoft Sans Serif"/>
              </a:rPr>
              <a:t>Generador</a:t>
            </a:r>
            <a:endParaRPr sz="550">
              <a:latin typeface="Microsoft Sans Serif"/>
              <a:cs typeface="Microsoft Sans Serif"/>
            </a:endParaRPr>
          </a:p>
          <a:p>
            <a:pPr marL="12700">
              <a:lnSpc>
                <a:spcPct val="100000"/>
              </a:lnSpc>
              <a:spcBef>
                <a:spcPts val="295"/>
              </a:spcBef>
            </a:pPr>
            <a:r>
              <a:rPr sz="400" spc="25" dirty="0">
                <a:latin typeface="Microsoft Sans Serif"/>
                <a:cs typeface="Microsoft Sans Serif"/>
              </a:rPr>
              <a:t>Interruptor</a:t>
            </a:r>
            <a:r>
              <a:rPr sz="400" spc="-5" dirty="0">
                <a:latin typeface="Microsoft Sans Serif"/>
                <a:cs typeface="Microsoft Sans Serif"/>
              </a:rPr>
              <a:t> </a:t>
            </a:r>
            <a:r>
              <a:rPr sz="400" spc="10" dirty="0">
                <a:latin typeface="Microsoft Sans Serif"/>
                <a:cs typeface="Microsoft Sans Serif"/>
              </a:rPr>
              <a:t>principal</a:t>
            </a:r>
            <a:endParaRPr sz="400">
              <a:latin typeface="Microsoft Sans Serif"/>
              <a:cs typeface="Microsoft Sans Serif"/>
            </a:endParaRPr>
          </a:p>
        </p:txBody>
      </p:sp>
      <p:sp>
        <p:nvSpPr>
          <p:cNvPr id="48" name="object 48"/>
          <p:cNvSpPr txBox="1"/>
          <p:nvPr/>
        </p:nvSpPr>
        <p:spPr>
          <a:xfrm>
            <a:off x="5134899" y="5847805"/>
            <a:ext cx="512736" cy="82074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sz="450" spc="15" dirty="0">
                <a:latin typeface="Microsoft Sans Serif"/>
                <a:cs typeface="Microsoft Sans Serif"/>
              </a:rPr>
              <a:t>Abierto</a:t>
            </a:r>
            <a:endParaRPr sz="450">
              <a:latin typeface="Microsoft Sans Serif"/>
              <a:cs typeface="Microsoft Sans Serif"/>
            </a:endParaRPr>
          </a:p>
        </p:txBody>
      </p:sp>
      <p:sp>
        <p:nvSpPr>
          <p:cNvPr id="49" name="object 49"/>
          <p:cNvSpPr txBox="1"/>
          <p:nvPr/>
        </p:nvSpPr>
        <p:spPr>
          <a:xfrm>
            <a:off x="7494371" y="5803355"/>
            <a:ext cx="857481" cy="30988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36830">
              <a:lnSpc>
                <a:spcPct val="100000"/>
              </a:lnSpc>
              <a:spcBef>
                <a:spcPts val="100"/>
              </a:spcBef>
            </a:pPr>
            <a:r>
              <a:rPr sz="500" spc="15" dirty="0">
                <a:latin typeface="Microsoft Sans Serif"/>
                <a:cs typeface="Microsoft Sans Serif"/>
              </a:rPr>
              <a:t>Iniciado</a:t>
            </a:r>
            <a:endParaRPr sz="500">
              <a:latin typeface="Microsoft Sans Serif"/>
              <a:cs typeface="Microsoft Sans Serif"/>
            </a:endParaRPr>
          </a:p>
          <a:p>
            <a:pPr marL="12700">
              <a:lnSpc>
                <a:spcPct val="100000"/>
              </a:lnSpc>
              <a:spcBef>
                <a:spcPts val="450"/>
              </a:spcBef>
            </a:pPr>
            <a:r>
              <a:rPr sz="250" spc="15" dirty="0">
                <a:latin typeface="Microsoft Sans Serif"/>
                <a:cs typeface="Microsoft Sans Serif"/>
              </a:rPr>
              <a:t>Interruptor</a:t>
            </a:r>
            <a:r>
              <a:rPr sz="250" spc="-5" dirty="0">
                <a:latin typeface="Microsoft Sans Serif"/>
                <a:cs typeface="Microsoft Sans Serif"/>
              </a:rPr>
              <a:t> </a:t>
            </a:r>
            <a:r>
              <a:rPr sz="250" spc="10" dirty="0">
                <a:latin typeface="Microsoft Sans Serif"/>
                <a:cs typeface="Microsoft Sans Serif"/>
              </a:rPr>
              <a:t>automático</a:t>
            </a:r>
            <a:endParaRPr sz="250">
              <a:latin typeface="Microsoft Sans Serif"/>
              <a:cs typeface="Microsoft Sans Serif"/>
            </a:endParaRPr>
          </a:p>
          <a:p>
            <a:pPr marL="32384">
              <a:lnSpc>
                <a:spcPct val="100000"/>
              </a:lnSpc>
              <a:spcBef>
                <a:spcPts val="170"/>
              </a:spcBef>
            </a:pPr>
            <a:r>
              <a:rPr sz="600" spc="-5" dirty="0">
                <a:latin typeface="Microsoft Sans Serif"/>
                <a:cs typeface="Microsoft Sans Serif"/>
              </a:rPr>
              <a:t>Falla</a:t>
            </a:r>
            <a:endParaRPr sz="600">
              <a:latin typeface="Microsoft Sans Serif"/>
              <a:cs typeface="Microsoft Sans Serif"/>
            </a:endParaRPr>
          </a:p>
        </p:txBody>
      </p:sp>
      <p:sp>
        <p:nvSpPr>
          <p:cNvPr id="50" name="object 50"/>
          <p:cNvSpPr txBox="1"/>
          <p:nvPr/>
        </p:nvSpPr>
        <p:spPr>
          <a:xfrm>
            <a:off x="1415189" y="6235662"/>
            <a:ext cx="4255268" cy="105157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sz="600" spc="-5" dirty="0">
                <a:latin typeface="Microsoft Sans Serif"/>
                <a:cs typeface="Microsoft Sans Serif"/>
              </a:rPr>
              <a:t>Fig. 1.-</a:t>
            </a:r>
            <a:r>
              <a:rPr sz="600" dirty="0">
                <a:latin typeface="Microsoft Sans Serif"/>
                <a:cs typeface="Microsoft Sans Serif"/>
              </a:rPr>
              <a:t> </a:t>
            </a:r>
            <a:r>
              <a:rPr sz="600" spc="10" dirty="0">
                <a:latin typeface="Microsoft Sans Serif"/>
                <a:cs typeface="Microsoft Sans Serif"/>
              </a:rPr>
              <a:t>Ejemplo</a:t>
            </a:r>
            <a:r>
              <a:rPr sz="600" dirty="0">
                <a:latin typeface="Microsoft Sans Serif"/>
                <a:cs typeface="Microsoft Sans Serif"/>
              </a:rPr>
              <a:t> </a:t>
            </a:r>
            <a:r>
              <a:rPr sz="600" spc="20" dirty="0">
                <a:latin typeface="Microsoft Sans Serif"/>
                <a:cs typeface="Microsoft Sans Serif"/>
              </a:rPr>
              <a:t>de</a:t>
            </a:r>
            <a:r>
              <a:rPr sz="600" dirty="0">
                <a:latin typeface="Microsoft Sans Serif"/>
                <a:cs typeface="Microsoft Sans Serif"/>
              </a:rPr>
              <a:t> </a:t>
            </a:r>
            <a:r>
              <a:rPr sz="600" spc="5" dirty="0">
                <a:latin typeface="Microsoft Sans Serif"/>
                <a:cs typeface="Microsoft Sans Serif"/>
              </a:rPr>
              <a:t>Lógica</a:t>
            </a:r>
            <a:r>
              <a:rPr sz="600" dirty="0">
                <a:latin typeface="Microsoft Sans Serif"/>
                <a:cs typeface="Microsoft Sans Serif"/>
              </a:rPr>
              <a:t> </a:t>
            </a:r>
            <a:r>
              <a:rPr sz="600" spc="20" dirty="0">
                <a:latin typeface="Microsoft Sans Serif"/>
                <a:cs typeface="Microsoft Sans Serif"/>
              </a:rPr>
              <a:t>de</a:t>
            </a:r>
            <a:r>
              <a:rPr sz="600" dirty="0">
                <a:latin typeface="Microsoft Sans Serif"/>
                <a:cs typeface="Microsoft Sans Serif"/>
              </a:rPr>
              <a:t> </a:t>
            </a:r>
            <a:r>
              <a:rPr sz="600" spc="15" dirty="0">
                <a:latin typeface="Microsoft Sans Serif"/>
                <a:cs typeface="Microsoft Sans Serif"/>
              </a:rPr>
              <a:t>Disparo</a:t>
            </a:r>
            <a:r>
              <a:rPr sz="600" dirty="0">
                <a:latin typeface="Microsoft Sans Serif"/>
                <a:cs typeface="Microsoft Sans Serif"/>
              </a:rPr>
              <a:t> Secuencial</a:t>
            </a:r>
            <a:r>
              <a:rPr sz="600" spc="-5" dirty="0">
                <a:latin typeface="Microsoft Sans Serif"/>
                <a:cs typeface="Microsoft Sans Serif"/>
              </a:rPr>
              <a:t> </a:t>
            </a:r>
            <a:r>
              <a:rPr sz="600" spc="20" dirty="0">
                <a:latin typeface="Microsoft Sans Serif"/>
                <a:cs typeface="Microsoft Sans Serif"/>
              </a:rPr>
              <a:t>[1]</a:t>
            </a:r>
            <a:endParaRPr sz="600">
              <a:latin typeface="Microsoft Sans Serif"/>
              <a:cs typeface="Microsoft Sans Serif"/>
            </a:endParaRPr>
          </a:p>
        </p:txBody>
      </p:sp>
      <p:sp>
        <p:nvSpPr>
          <p:cNvPr id="51" name="object 51"/>
          <p:cNvSpPr txBox="1"/>
          <p:nvPr/>
        </p:nvSpPr>
        <p:spPr>
          <a:xfrm>
            <a:off x="1415277" y="9415125"/>
            <a:ext cx="2852914" cy="143629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sz="850" spc="-25" dirty="0">
                <a:latin typeface="Microsoft Sans Serif"/>
                <a:cs typeface="Microsoft Sans Serif"/>
              </a:rPr>
              <a:t>CAPÍTULO</a:t>
            </a:r>
            <a:r>
              <a:rPr sz="850" spc="-20" dirty="0">
                <a:latin typeface="Microsoft Sans Serif"/>
                <a:cs typeface="Microsoft Sans Serif"/>
              </a:rPr>
              <a:t> </a:t>
            </a:r>
            <a:r>
              <a:rPr sz="850" dirty="0">
                <a:latin typeface="Microsoft Sans Serif"/>
                <a:cs typeface="Microsoft Sans Serif"/>
              </a:rPr>
              <a:t>3,</a:t>
            </a:r>
            <a:r>
              <a:rPr sz="850" spc="-15" dirty="0">
                <a:latin typeface="Microsoft Sans Serif"/>
                <a:cs typeface="Microsoft Sans Serif"/>
              </a:rPr>
              <a:t> </a:t>
            </a:r>
            <a:r>
              <a:rPr sz="850" spc="-40" dirty="0">
                <a:latin typeface="Microsoft Sans Serif"/>
                <a:cs typeface="Microsoft Sans Serif"/>
              </a:rPr>
              <a:t>SECCIÓN</a:t>
            </a:r>
            <a:r>
              <a:rPr sz="850" spc="-15" dirty="0">
                <a:latin typeface="Microsoft Sans Serif"/>
                <a:cs typeface="Microsoft Sans Serif"/>
              </a:rPr>
              <a:t> </a:t>
            </a:r>
            <a:r>
              <a:rPr sz="850" spc="10" dirty="0">
                <a:latin typeface="Microsoft Sans Serif"/>
                <a:cs typeface="Microsoft Sans Serif"/>
              </a:rPr>
              <a:t>5</a:t>
            </a:r>
            <a:endParaRPr sz="850">
              <a:latin typeface="Microsoft Sans Serif"/>
              <a:cs typeface="Microsoft Sans Serif"/>
            </a:endParaRPr>
          </a:p>
        </p:txBody>
      </p:sp>
      <p:sp>
        <p:nvSpPr>
          <p:cNvPr id="52" name="object 52"/>
          <p:cNvSpPr txBox="1"/>
          <p:nvPr/>
        </p:nvSpPr>
        <p:spPr>
          <a:xfrm>
            <a:off x="7845387" y="9415126"/>
            <a:ext cx="7796212" cy="285115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sz="850" spc="-25" dirty="0">
                <a:latin typeface="Microsoft Sans Serif"/>
                <a:cs typeface="Microsoft Sans Serif"/>
              </a:rPr>
              <a:t>TUTORIAL</a:t>
            </a:r>
            <a:r>
              <a:rPr sz="850" spc="-5" dirty="0">
                <a:latin typeface="Microsoft Sans Serif"/>
                <a:cs typeface="Microsoft Sans Serif"/>
              </a:rPr>
              <a:t> </a:t>
            </a:r>
            <a:r>
              <a:rPr sz="850" spc="-60" dirty="0">
                <a:latin typeface="Microsoft Sans Serif"/>
                <a:cs typeface="Microsoft Sans Serif"/>
              </a:rPr>
              <a:t>SOBRE</a:t>
            </a:r>
            <a:r>
              <a:rPr sz="850" spc="-5" dirty="0">
                <a:latin typeface="Microsoft Sans Serif"/>
                <a:cs typeface="Microsoft Sans Serif"/>
              </a:rPr>
              <a:t> </a:t>
            </a:r>
            <a:r>
              <a:rPr sz="850" spc="-35" dirty="0">
                <a:latin typeface="Microsoft Sans Serif"/>
                <a:cs typeface="Microsoft Sans Serif"/>
              </a:rPr>
              <a:t>PROTECCIÓN</a:t>
            </a:r>
            <a:r>
              <a:rPr sz="850" spc="-5" dirty="0">
                <a:latin typeface="Microsoft Sans Serif"/>
                <a:cs typeface="Microsoft Sans Serif"/>
              </a:rPr>
              <a:t> </a:t>
            </a:r>
            <a:r>
              <a:rPr sz="850" spc="-45" dirty="0">
                <a:latin typeface="Microsoft Sans Serif"/>
                <a:cs typeface="Microsoft Sans Serif"/>
              </a:rPr>
              <a:t>DE</a:t>
            </a:r>
            <a:r>
              <a:rPr sz="850" spc="-5" dirty="0">
                <a:latin typeface="Microsoft Sans Serif"/>
                <a:cs typeface="Microsoft Sans Serif"/>
              </a:rPr>
              <a:t> </a:t>
            </a:r>
            <a:r>
              <a:rPr sz="850" spc="-55" dirty="0">
                <a:latin typeface="Microsoft Sans Serif"/>
                <a:cs typeface="Microsoft Sans Serif"/>
              </a:rPr>
              <a:t>GENERADORES</a:t>
            </a:r>
            <a:r>
              <a:rPr sz="850" dirty="0">
                <a:latin typeface="Microsoft Sans Serif"/>
                <a:cs typeface="Microsoft Sans Serif"/>
              </a:rPr>
              <a:t> </a:t>
            </a:r>
            <a:r>
              <a:rPr sz="850" spc="-30" dirty="0">
                <a:latin typeface="Microsoft Sans Serif"/>
                <a:cs typeface="Microsoft Sans Serif"/>
              </a:rPr>
              <a:t>SÍNCRONOS</a:t>
            </a:r>
            <a:endParaRPr sz="850">
              <a:latin typeface="Microsoft Sans Serif"/>
              <a:cs typeface="Microsoft Sans Serif"/>
            </a:endParaRPr>
          </a:p>
          <a:p>
            <a:pPr marL="1400175">
              <a:lnSpc>
                <a:spcPct val="100000"/>
              </a:lnSpc>
            </a:pPr>
            <a:r>
              <a:rPr sz="850" spc="-15" dirty="0">
                <a:latin typeface="Microsoft Sans Serif"/>
                <a:cs typeface="Microsoft Sans Serif"/>
              </a:rPr>
              <a:t>PUBLICACIÓN</a:t>
            </a:r>
            <a:r>
              <a:rPr sz="850" spc="-5" dirty="0">
                <a:latin typeface="Microsoft Sans Serif"/>
                <a:cs typeface="Microsoft Sans Serif"/>
              </a:rPr>
              <a:t> </a:t>
            </a:r>
            <a:r>
              <a:rPr sz="850" spc="-55" dirty="0">
                <a:latin typeface="Microsoft Sans Serif"/>
                <a:cs typeface="Microsoft Sans Serif"/>
              </a:rPr>
              <a:t>ESPECIAL</a:t>
            </a:r>
            <a:r>
              <a:rPr sz="850" spc="-5" dirty="0">
                <a:latin typeface="Microsoft Sans Serif"/>
                <a:cs typeface="Microsoft Sans Serif"/>
              </a:rPr>
              <a:t> </a:t>
            </a:r>
            <a:r>
              <a:rPr sz="850" spc="-40" dirty="0">
                <a:latin typeface="Microsoft Sans Serif"/>
                <a:cs typeface="Microsoft Sans Serif"/>
              </a:rPr>
              <a:t>DEL</a:t>
            </a:r>
            <a:r>
              <a:rPr sz="850" spc="-5" dirty="0">
                <a:latin typeface="Microsoft Sans Serif"/>
                <a:cs typeface="Microsoft Sans Serif"/>
              </a:rPr>
              <a:t> </a:t>
            </a:r>
            <a:r>
              <a:rPr sz="850" spc="-60" dirty="0">
                <a:latin typeface="Microsoft Sans Serif"/>
                <a:cs typeface="Microsoft Sans Serif"/>
              </a:rPr>
              <a:t>IEEE</a:t>
            </a:r>
            <a:r>
              <a:rPr sz="850" spc="-5" dirty="0">
                <a:latin typeface="Microsoft Sans Serif"/>
                <a:cs typeface="Microsoft Sans Serif"/>
              </a:rPr>
              <a:t> </a:t>
            </a:r>
            <a:r>
              <a:rPr sz="850" spc="-80" dirty="0">
                <a:latin typeface="Microsoft Sans Serif"/>
                <a:cs typeface="Microsoft Sans Serif"/>
              </a:rPr>
              <a:t>PSRC</a:t>
            </a:r>
            <a:endParaRPr sz="850">
              <a:latin typeface="Microsoft Sans Serif"/>
              <a:cs typeface="Microsoft Sans Serif"/>
            </a:endParaRPr>
          </a:p>
        </p:txBody>
      </p:sp>
    </p:spTree>
  </p:cSld>
  <p:clrMapOvr>
    <a:masterClrMapping/>
  </p:clrMapOvr>
</p:sld>
</file>

<file path=ppt/slides/slide68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" name="object 2"/>
          <p:cNvGrpSpPr/>
          <p:nvPr/>
        </p:nvGrpSpPr>
        <p:grpSpPr>
          <a:xfrm>
            <a:off x="10496618" y="6466333"/>
            <a:ext cx="4824974" cy="1541145"/>
            <a:chOff x="4562855" y="6466332"/>
            <a:chExt cx="2097405" cy="1541145"/>
          </a:xfrm>
        </p:grpSpPr>
        <p:sp>
          <p:nvSpPr>
            <p:cNvPr id="3" name="object 3"/>
            <p:cNvSpPr/>
            <p:nvPr/>
          </p:nvSpPr>
          <p:spPr>
            <a:xfrm>
              <a:off x="4590288" y="6541007"/>
              <a:ext cx="2065020" cy="1461770"/>
            </a:xfrm>
            <a:custGeom>
              <a:avLst/>
              <a:gdLst/>
              <a:ahLst/>
              <a:cxnLst/>
              <a:rect l="l" t="t" r="r" b="b"/>
              <a:pathLst>
                <a:path w="2065020" h="1461770">
                  <a:moveTo>
                    <a:pt x="0" y="0"/>
                  </a:moveTo>
                  <a:lnTo>
                    <a:pt x="0" y="1461516"/>
                  </a:lnTo>
                  <a:lnTo>
                    <a:pt x="2065019" y="1461516"/>
                  </a:lnTo>
                </a:path>
              </a:pathLst>
            </a:custGeom>
            <a:ln w="9143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" name="object 4"/>
            <p:cNvSpPr/>
            <p:nvPr/>
          </p:nvSpPr>
          <p:spPr>
            <a:xfrm>
              <a:off x="4562855" y="6466332"/>
              <a:ext cx="55244" cy="81280"/>
            </a:xfrm>
            <a:custGeom>
              <a:avLst/>
              <a:gdLst/>
              <a:ahLst/>
              <a:cxnLst/>
              <a:rect l="l" t="t" r="r" b="b"/>
              <a:pathLst>
                <a:path w="55245" h="81279">
                  <a:moveTo>
                    <a:pt x="54863" y="80771"/>
                  </a:moveTo>
                  <a:lnTo>
                    <a:pt x="0" y="80771"/>
                  </a:lnTo>
                  <a:lnTo>
                    <a:pt x="27432" y="0"/>
                  </a:lnTo>
                  <a:lnTo>
                    <a:pt x="54863" y="80771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" name="object 5"/>
            <p:cNvSpPr/>
            <p:nvPr/>
          </p:nvSpPr>
          <p:spPr>
            <a:xfrm>
              <a:off x="4596383" y="6697598"/>
              <a:ext cx="1960245" cy="1302385"/>
            </a:xfrm>
            <a:custGeom>
              <a:avLst/>
              <a:gdLst/>
              <a:ahLst/>
              <a:cxnLst/>
              <a:rect l="l" t="t" r="r" b="b"/>
              <a:pathLst>
                <a:path w="1960245" h="1302384">
                  <a:moveTo>
                    <a:pt x="0" y="1301877"/>
                  </a:moveTo>
                  <a:lnTo>
                    <a:pt x="22446" y="1242029"/>
                  </a:lnTo>
                  <a:lnTo>
                    <a:pt x="44918" y="1183588"/>
                  </a:lnTo>
                  <a:lnTo>
                    <a:pt x="67412" y="1126556"/>
                  </a:lnTo>
                  <a:lnTo>
                    <a:pt x="89930" y="1070933"/>
                  </a:lnTo>
                  <a:lnTo>
                    <a:pt x="112470" y="1016717"/>
                  </a:lnTo>
                  <a:lnTo>
                    <a:pt x="135032" y="963910"/>
                  </a:lnTo>
                  <a:lnTo>
                    <a:pt x="157615" y="912511"/>
                  </a:lnTo>
                  <a:lnTo>
                    <a:pt x="180219" y="862520"/>
                  </a:lnTo>
                  <a:lnTo>
                    <a:pt x="202843" y="813937"/>
                  </a:lnTo>
                  <a:lnTo>
                    <a:pt x="225487" y="766762"/>
                  </a:lnTo>
                  <a:lnTo>
                    <a:pt x="248150" y="720996"/>
                  </a:lnTo>
                  <a:lnTo>
                    <a:pt x="270831" y="676638"/>
                  </a:lnTo>
                  <a:lnTo>
                    <a:pt x="293529" y="633688"/>
                  </a:lnTo>
                  <a:lnTo>
                    <a:pt x="316246" y="592146"/>
                  </a:lnTo>
                  <a:lnTo>
                    <a:pt x="338978" y="552012"/>
                  </a:lnTo>
                  <a:lnTo>
                    <a:pt x="361727" y="513287"/>
                  </a:lnTo>
                  <a:lnTo>
                    <a:pt x="384492" y="475970"/>
                  </a:lnTo>
                  <a:lnTo>
                    <a:pt x="407271" y="440061"/>
                  </a:lnTo>
                  <a:lnTo>
                    <a:pt x="430065" y="405560"/>
                  </a:lnTo>
                  <a:lnTo>
                    <a:pt x="452872" y="372467"/>
                  </a:lnTo>
                  <a:lnTo>
                    <a:pt x="475693" y="340783"/>
                  </a:lnTo>
                  <a:lnTo>
                    <a:pt x="521372" y="281639"/>
                  </a:lnTo>
                  <a:lnTo>
                    <a:pt x="567097" y="228127"/>
                  </a:lnTo>
                  <a:lnTo>
                    <a:pt x="612863" y="180249"/>
                  </a:lnTo>
                  <a:lnTo>
                    <a:pt x="658666" y="138003"/>
                  </a:lnTo>
                  <a:lnTo>
                    <a:pt x="704501" y="101390"/>
                  </a:lnTo>
                  <a:lnTo>
                    <a:pt x="750364" y="70409"/>
                  </a:lnTo>
                  <a:lnTo>
                    <a:pt x="796250" y="45062"/>
                  </a:lnTo>
                  <a:lnTo>
                    <a:pt x="842154" y="25347"/>
                  </a:lnTo>
                  <a:lnTo>
                    <a:pt x="888072" y="11265"/>
                  </a:lnTo>
                  <a:lnTo>
                    <a:pt x="934000" y="2816"/>
                  </a:lnTo>
                  <a:lnTo>
                    <a:pt x="979932" y="0"/>
                  </a:lnTo>
                  <a:lnTo>
                    <a:pt x="1002898" y="704"/>
                  </a:lnTo>
                  <a:lnTo>
                    <a:pt x="1048828" y="6336"/>
                  </a:lnTo>
                  <a:lnTo>
                    <a:pt x="1094751" y="17602"/>
                  </a:lnTo>
                  <a:lnTo>
                    <a:pt x="1140663" y="34500"/>
                  </a:lnTo>
                  <a:lnTo>
                    <a:pt x="1186559" y="57031"/>
                  </a:lnTo>
                  <a:lnTo>
                    <a:pt x="1232434" y="85195"/>
                  </a:lnTo>
                  <a:lnTo>
                    <a:pt x="1278283" y="118992"/>
                  </a:lnTo>
                  <a:lnTo>
                    <a:pt x="1324103" y="158422"/>
                  </a:lnTo>
                  <a:lnTo>
                    <a:pt x="1369888" y="203484"/>
                  </a:lnTo>
                  <a:lnTo>
                    <a:pt x="1415634" y="254179"/>
                  </a:lnTo>
                  <a:lnTo>
                    <a:pt x="1461337" y="310507"/>
                  </a:lnTo>
                  <a:lnTo>
                    <a:pt x="1506991" y="372467"/>
                  </a:lnTo>
                  <a:lnTo>
                    <a:pt x="1529798" y="405560"/>
                  </a:lnTo>
                  <a:lnTo>
                    <a:pt x="1552592" y="440061"/>
                  </a:lnTo>
                  <a:lnTo>
                    <a:pt x="1575371" y="475970"/>
                  </a:lnTo>
                  <a:lnTo>
                    <a:pt x="1598136" y="513287"/>
                  </a:lnTo>
                  <a:lnTo>
                    <a:pt x="1620885" y="552012"/>
                  </a:lnTo>
                  <a:lnTo>
                    <a:pt x="1643618" y="592146"/>
                  </a:lnTo>
                  <a:lnTo>
                    <a:pt x="1666334" y="633688"/>
                  </a:lnTo>
                  <a:lnTo>
                    <a:pt x="1689032" y="676638"/>
                  </a:lnTo>
                  <a:lnTo>
                    <a:pt x="1711713" y="720996"/>
                  </a:lnTo>
                  <a:lnTo>
                    <a:pt x="1734376" y="766762"/>
                  </a:lnTo>
                  <a:lnTo>
                    <a:pt x="1757020" y="813937"/>
                  </a:lnTo>
                  <a:lnTo>
                    <a:pt x="1779644" y="862520"/>
                  </a:lnTo>
                  <a:lnTo>
                    <a:pt x="1802248" y="912511"/>
                  </a:lnTo>
                  <a:lnTo>
                    <a:pt x="1824831" y="963910"/>
                  </a:lnTo>
                  <a:lnTo>
                    <a:pt x="1847393" y="1016717"/>
                  </a:lnTo>
                  <a:lnTo>
                    <a:pt x="1869933" y="1070933"/>
                  </a:lnTo>
                  <a:lnTo>
                    <a:pt x="1892451" y="1126556"/>
                  </a:lnTo>
                  <a:lnTo>
                    <a:pt x="1914945" y="1183588"/>
                  </a:lnTo>
                  <a:lnTo>
                    <a:pt x="1937417" y="1242029"/>
                  </a:lnTo>
                  <a:lnTo>
                    <a:pt x="1959864" y="1301877"/>
                  </a:lnTo>
                </a:path>
              </a:pathLst>
            </a:custGeom>
            <a:ln w="1524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6" name="object 6"/>
          <p:cNvGrpSpPr/>
          <p:nvPr/>
        </p:nvGrpSpPr>
        <p:grpSpPr>
          <a:xfrm>
            <a:off x="9956712" y="6661405"/>
            <a:ext cx="410481" cy="76835"/>
            <a:chOff x="4328159" y="6661404"/>
            <a:chExt cx="178435" cy="76835"/>
          </a:xfrm>
        </p:grpSpPr>
        <p:pic>
          <p:nvPicPr>
            <p:cNvPr id="7" name="object 7"/>
            <p:cNvPicPr/>
            <p:nvPr/>
          </p:nvPicPr>
          <p:blipFill>
            <a:blip r:embed="rId2" cstate="print"/>
            <a:stretch>
              <a:fillRect/>
            </a:stretch>
          </p:blipFill>
          <p:spPr>
            <a:xfrm>
              <a:off x="4328159" y="6661404"/>
              <a:ext cx="48720" cy="64515"/>
            </a:xfrm>
            <a:prstGeom prst="rect">
              <a:avLst/>
            </a:prstGeom>
          </p:spPr>
        </p:pic>
        <p:pic>
          <p:nvPicPr>
            <p:cNvPr id="8" name="object 8"/>
            <p:cNvPicPr/>
            <p:nvPr/>
          </p:nvPicPr>
          <p:blipFill>
            <a:blip r:embed="rId3" cstate="print"/>
            <a:stretch>
              <a:fillRect/>
            </a:stretch>
          </p:blipFill>
          <p:spPr>
            <a:xfrm>
              <a:off x="4384547" y="6696456"/>
              <a:ext cx="121900" cy="41655"/>
            </a:xfrm>
            <a:prstGeom prst="rect">
              <a:avLst/>
            </a:prstGeom>
          </p:spPr>
        </p:pic>
      </p:grpSp>
      <p:pic>
        <p:nvPicPr>
          <p:cNvPr id="9" name="object 9"/>
          <p:cNvPicPr/>
          <p:nvPr/>
        </p:nvPicPr>
        <p:blipFill>
          <a:blip r:embed="rId4" cstate="print"/>
          <a:stretch>
            <a:fillRect/>
          </a:stretch>
        </p:blipFill>
        <p:spPr>
          <a:xfrm>
            <a:off x="15296175" y="7850124"/>
            <a:ext cx="189315" cy="188975"/>
          </a:xfrm>
          <a:prstGeom prst="rect">
            <a:avLst/>
          </a:prstGeom>
        </p:spPr>
      </p:pic>
      <p:pic>
        <p:nvPicPr>
          <p:cNvPr id="10" name="object 10"/>
          <p:cNvPicPr/>
          <p:nvPr/>
        </p:nvPicPr>
        <p:blipFill>
          <a:blip r:embed="rId5" cstate="print"/>
          <a:stretch>
            <a:fillRect/>
          </a:stretch>
        </p:blipFill>
        <p:spPr>
          <a:xfrm>
            <a:off x="10181091" y="7028689"/>
            <a:ext cx="213857" cy="192023"/>
          </a:xfrm>
          <a:prstGeom prst="rect">
            <a:avLst/>
          </a:prstGeom>
        </p:spPr>
      </p:pic>
      <p:pic>
        <p:nvPicPr>
          <p:cNvPr id="11" name="object 11"/>
          <p:cNvPicPr/>
          <p:nvPr/>
        </p:nvPicPr>
        <p:blipFill>
          <a:blip r:embed="rId6" cstate="print"/>
          <a:stretch>
            <a:fillRect/>
          </a:stretch>
        </p:blipFill>
        <p:spPr>
          <a:xfrm>
            <a:off x="11551888" y="8065007"/>
            <a:ext cx="189318" cy="187451"/>
          </a:xfrm>
          <a:prstGeom prst="rect">
            <a:avLst/>
          </a:prstGeom>
        </p:spPr>
      </p:pic>
      <p:pic>
        <p:nvPicPr>
          <p:cNvPr id="12" name="object 12"/>
          <p:cNvPicPr/>
          <p:nvPr/>
        </p:nvPicPr>
        <p:blipFill>
          <a:blip r:embed="rId2" cstate="print"/>
          <a:stretch>
            <a:fillRect/>
          </a:stretch>
        </p:blipFill>
        <p:spPr>
          <a:xfrm>
            <a:off x="10275749" y="6444997"/>
            <a:ext cx="112078" cy="64007"/>
          </a:xfrm>
          <a:prstGeom prst="rect">
            <a:avLst/>
          </a:prstGeom>
        </p:spPr>
      </p:pic>
      <p:pic>
        <p:nvPicPr>
          <p:cNvPr id="13" name="object 13"/>
          <p:cNvPicPr/>
          <p:nvPr/>
        </p:nvPicPr>
        <p:blipFill>
          <a:blip r:embed="rId7" cstate="print"/>
          <a:stretch>
            <a:fillRect/>
          </a:stretch>
        </p:blipFill>
        <p:spPr>
          <a:xfrm>
            <a:off x="10356385" y="8057389"/>
            <a:ext cx="91151" cy="62483"/>
          </a:xfrm>
          <a:prstGeom prst="rect">
            <a:avLst/>
          </a:prstGeom>
        </p:spPr>
      </p:pic>
      <p:pic>
        <p:nvPicPr>
          <p:cNvPr id="14" name="object 14"/>
          <p:cNvPicPr/>
          <p:nvPr/>
        </p:nvPicPr>
        <p:blipFill>
          <a:blip r:embed="rId8" cstate="print"/>
          <a:stretch>
            <a:fillRect/>
          </a:stretch>
        </p:blipFill>
        <p:spPr>
          <a:xfrm>
            <a:off x="14910528" y="8063484"/>
            <a:ext cx="312021" cy="62483"/>
          </a:xfrm>
          <a:prstGeom prst="rect">
            <a:avLst/>
          </a:prstGeom>
        </p:spPr>
      </p:pic>
      <p:pic>
        <p:nvPicPr>
          <p:cNvPr id="15" name="object 15"/>
          <p:cNvPicPr/>
          <p:nvPr/>
        </p:nvPicPr>
        <p:blipFill>
          <a:blip r:embed="rId9" cstate="print"/>
          <a:stretch>
            <a:fillRect/>
          </a:stretch>
        </p:blipFill>
        <p:spPr>
          <a:xfrm>
            <a:off x="12701821" y="8060436"/>
            <a:ext cx="210077" cy="62483"/>
          </a:xfrm>
          <a:prstGeom prst="rect">
            <a:avLst/>
          </a:prstGeom>
        </p:spPr>
      </p:pic>
      <p:sp>
        <p:nvSpPr>
          <p:cNvPr id="16" name="object 16"/>
          <p:cNvSpPr/>
          <p:nvPr/>
        </p:nvSpPr>
        <p:spPr>
          <a:xfrm>
            <a:off x="12799985" y="6696456"/>
            <a:ext cx="21912" cy="1292860"/>
          </a:xfrm>
          <a:custGeom>
            <a:avLst/>
            <a:gdLst/>
            <a:ahLst/>
            <a:cxnLst/>
            <a:rect l="l" t="t" r="r" b="b"/>
            <a:pathLst>
              <a:path w="9525" h="1292859">
                <a:moveTo>
                  <a:pt x="4572" y="36576"/>
                </a:moveTo>
                <a:lnTo>
                  <a:pt x="1524" y="35051"/>
                </a:lnTo>
                <a:lnTo>
                  <a:pt x="0" y="32004"/>
                </a:lnTo>
                <a:lnTo>
                  <a:pt x="0" y="4572"/>
                </a:lnTo>
                <a:lnTo>
                  <a:pt x="1524" y="1524"/>
                </a:lnTo>
                <a:lnTo>
                  <a:pt x="4572" y="0"/>
                </a:lnTo>
                <a:lnTo>
                  <a:pt x="7620" y="1524"/>
                </a:lnTo>
                <a:lnTo>
                  <a:pt x="9144" y="4572"/>
                </a:lnTo>
                <a:lnTo>
                  <a:pt x="9144" y="32004"/>
                </a:lnTo>
                <a:lnTo>
                  <a:pt x="7620" y="35051"/>
                </a:lnTo>
                <a:lnTo>
                  <a:pt x="4572" y="36576"/>
                </a:lnTo>
                <a:close/>
              </a:path>
              <a:path w="9525" h="1292859">
                <a:moveTo>
                  <a:pt x="7620" y="89916"/>
                </a:moveTo>
                <a:lnTo>
                  <a:pt x="1524" y="89916"/>
                </a:lnTo>
                <a:lnTo>
                  <a:pt x="0" y="85344"/>
                </a:lnTo>
                <a:lnTo>
                  <a:pt x="0" y="57912"/>
                </a:lnTo>
                <a:lnTo>
                  <a:pt x="1524" y="54864"/>
                </a:lnTo>
                <a:lnTo>
                  <a:pt x="7620" y="54864"/>
                </a:lnTo>
                <a:lnTo>
                  <a:pt x="9144" y="57912"/>
                </a:lnTo>
                <a:lnTo>
                  <a:pt x="9144" y="85344"/>
                </a:lnTo>
                <a:lnTo>
                  <a:pt x="7620" y="89916"/>
                </a:lnTo>
                <a:close/>
              </a:path>
              <a:path w="9525" h="1292859">
                <a:moveTo>
                  <a:pt x="4572" y="144780"/>
                </a:moveTo>
                <a:lnTo>
                  <a:pt x="1524" y="143256"/>
                </a:lnTo>
                <a:lnTo>
                  <a:pt x="0" y="140208"/>
                </a:lnTo>
                <a:lnTo>
                  <a:pt x="0" y="112776"/>
                </a:lnTo>
                <a:lnTo>
                  <a:pt x="1524" y="109728"/>
                </a:lnTo>
                <a:lnTo>
                  <a:pt x="4572" y="108204"/>
                </a:lnTo>
                <a:lnTo>
                  <a:pt x="7620" y="109728"/>
                </a:lnTo>
                <a:lnTo>
                  <a:pt x="9144" y="112776"/>
                </a:lnTo>
                <a:lnTo>
                  <a:pt x="9144" y="140208"/>
                </a:lnTo>
                <a:lnTo>
                  <a:pt x="7620" y="143256"/>
                </a:lnTo>
                <a:lnTo>
                  <a:pt x="4572" y="144780"/>
                </a:lnTo>
                <a:close/>
              </a:path>
              <a:path w="9525" h="1292859">
                <a:moveTo>
                  <a:pt x="4572" y="199644"/>
                </a:moveTo>
                <a:lnTo>
                  <a:pt x="1524" y="198120"/>
                </a:lnTo>
                <a:lnTo>
                  <a:pt x="0" y="195072"/>
                </a:lnTo>
                <a:lnTo>
                  <a:pt x="0" y="167640"/>
                </a:lnTo>
                <a:lnTo>
                  <a:pt x="1524" y="164592"/>
                </a:lnTo>
                <a:lnTo>
                  <a:pt x="4572" y="163067"/>
                </a:lnTo>
                <a:lnTo>
                  <a:pt x="7620" y="164592"/>
                </a:lnTo>
                <a:lnTo>
                  <a:pt x="9144" y="167640"/>
                </a:lnTo>
                <a:lnTo>
                  <a:pt x="9144" y="195072"/>
                </a:lnTo>
                <a:lnTo>
                  <a:pt x="7620" y="198120"/>
                </a:lnTo>
                <a:lnTo>
                  <a:pt x="4572" y="199644"/>
                </a:lnTo>
                <a:close/>
              </a:path>
              <a:path w="9525" h="1292859">
                <a:moveTo>
                  <a:pt x="4572" y="254508"/>
                </a:moveTo>
                <a:lnTo>
                  <a:pt x="1524" y="252983"/>
                </a:lnTo>
                <a:lnTo>
                  <a:pt x="0" y="249936"/>
                </a:lnTo>
                <a:lnTo>
                  <a:pt x="0" y="222504"/>
                </a:lnTo>
                <a:lnTo>
                  <a:pt x="1524" y="219456"/>
                </a:lnTo>
                <a:lnTo>
                  <a:pt x="4572" y="217932"/>
                </a:lnTo>
                <a:lnTo>
                  <a:pt x="7620" y="219456"/>
                </a:lnTo>
                <a:lnTo>
                  <a:pt x="9144" y="222504"/>
                </a:lnTo>
                <a:lnTo>
                  <a:pt x="9144" y="249936"/>
                </a:lnTo>
                <a:lnTo>
                  <a:pt x="7620" y="252983"/>
                </a:lnTo>
                <a:lnTo>
                  <a:pt x="4572" y="254508"/>
                </a:lnTo>
                <a:close/>
              </a:path>
              <a:path w="9525" h="1292859">
                <a:moveTo>
                  <a:pt x="4572" y="309372"/>
                </a:moveTo>
                <a:lnTo>
                  <a:pt x="1524" y="307848"/>
                </a:lnTo>
                <a:lnTo>
                  <a:pt x="0" y="304800"/>
                </a:lnTo>
                <a:lnTo>
                  <a:pt x="0" y="277367"/>
                </a:lnTo>
                <a:lnTo>
                  <a:pt x="1524" y="274320"/>
                </a:lnTo>
                <a:lnTo>
                  <a:pt x="4572" y="272796"/>
                </a:lnTo>
                <a:lnTo>
                  <a:pt x="7620" y="274320"/>
                </a:lnTo>
                <a:lnTo>
                  <a:pt x="9144" y="277367"/>
                </a:lnTo>
                <a:lnTo>
                  <a:pt x="9144" y="304800"/>
                </a:lnTo>
                <a:lnTo>
                  <a:pt x="7620" y="307848"/>
                </a:lnTo>
                <a:lnTo>
                  <a:pt x="4572" y="309372"/>
                </a:lnTo>
                <a:close/>
              </a:path>
              <a:path w="9525" h="1292859">
                <a:moveTo>
                  <a:pt x="4572" y="364236"/>
                </a:moveTo>
                <a:lnTo>
                  <a:pt x="1524" y="362712"/>
                </a:lnTo>
                <a:lnTo>
                  <a:pt x="0" y="359664"/>
                </a:lnTo>
                <a:lnTo>
                  <a:pt x="0" y="332232"/>
                </a:lnTo>
                <a:lnTo>
                  <a:pt x="1524" y="329183"/>
                </a:lnTo>
                <a:lnTo>
                  <a:pt x="4572" y="327660"/>
                </a:lnTo>
                <a:lnTo>
                  <a:pt x="7620" y="329183"/>
                </a:lnTo>
                <a:lnTo>
                  <a:pt x="9144" y="332232"/>
                </a:lnTo>
                <a:lnTo>
                  <a:pt x="9144" y="359664"/>
                </a:lnTo>
                <a:lnTo>
                  <a:pt x="7620" y="362712"/>
                </a:lnTo>
                <a:lnTo>
                  <a:pt x="4572" y="364236"/>
                </a:lnTo>
                <a:close/>
              </a:path>
              <a:path w="9525" h="1292859">
                <a:moveTo>
                  <a:pt x="7620" y="417576"/>
                </a:moveTo>
                <a:lnTo>
                  <a:pt x="1524" y="417576"/>
                </a:lnTo>
                <a:lnTo>
                  <a:pt x="0" y="413004"/>
                </a:lnTo>
                <a:lnTo>
                  <a:pt x="0" y="387096"/>
                </a:lnTo>
                <a:lnTo>
                  <a:pt x="1524" y="382524"/>
                </a:lnTo>
                <a:lnTo>
                  <a:pt x="7620" y="382524"/>
                </a:lnTo>
                <a:lnTo>
                  <a:pt x="9144" y="387096"/>
                </a:lnTo>
                <a:lnTo>
                  <a:pt x="9144" y="413004"/>
                </a:lnTo>
                <a:lnTo>
                  <a:pt x="7620" y="417576"/>
                </a:lnTo>
                <a:close/>
              </a:path>
              <a:path w="9525" h="1292859">
                <a:moveTo>
                  <a:pt x="4572" y="472440"/>
                </a:moveTo>
                <a:lnTo>
                  <a:pt x="1524" y="470916"/>
                </a:lnTo>
                <a:lnTo>
                  <a:pt x="0" y="467867"/>
                </a:lnTo>
                <a:lnTo>
                  <a:pt x="0" y="440436"/>
                </a:lnTo>
                <a:lnTo>
                  <a:pt x="1524" y="437388"/>
                </a:lnTo>
                <a:lnTo>
                  <a:pt x="4572" y="435864"/>
                </a:lnTo>
                <a:lnTo>
                  <a:pt x="7620" y="437388"/>
                </a:lnTo>
                <a:lnTo>
                  <a:pt x="9144" y="440436"/>
                </a:lnTo>
                <a:lnTo>
                  <a:pt x="9144" y="467867"/>
                </a:lnTo>
                <a:lnTo>
                  <a:pt x="7620" y="470916"/>
                </a:lnTo>
                <a:lnTo>
                  <a:pt x="4572" y="472440"/>
                </a:lnTo>
                <a:close/>
              </a:path>
              <a:path w="9525" h="1292859">
                <a:moveTo>
                  <a:pt x="4572" y="527304"/>
                </a:moveTo>
                <a:lnTo>
                  <a:pt x="1524" y="525780"/>
                </a:lnTo>
                <a:lnTo>
                  <a:pt x="0" y="522732"/>
                </a:lnTo>
                <a:lnTo>
                  <a:pt x="0" y="495300"/>
                </a:lnTo>
                <a:lnTo>
                  <a:pt x="1524" y="492251"/>
                </a:lnTo>
                <a:lnTo>
                  <a:pt x="4572" y="490728"/>
                </a:lnTo>
                <a:lnTo>
                  <a:pt x="7620" y="492251"/>
                </a:lnTo>
                <a:lnTo>
                  <a:pt x="9144" y="495300"/>
                </a:lnTo>
                <a:lnTo>
                  <a:pt x="9144" y="522732"/>
                </a:lnTo>
                <a:lnTo>
                  <a:pt x="7620" y="525780"/>
                </a:lnTo>
                <a:lnTo>
                  <a:pt x="4572" y="527304"/>
                </a:lnTo>
                <a:close/>
              </a:path>
              <a:path w="9525" h="1292859">
                <a:moveTo>
                  <a:pt x="4572" y="582167"/>
                </a:moveTo>
                <a:lnTo>
                  <a:pt x="1524" y="580644"/>
                </a:lnTo>
                <a:lnTo>
                  <a:pt x="0" y="577596"/>
                </a:lnTo>
                <a:lnTo>
                  <a:pt x="0" y="550164"/>
                </a:lnTo>
                <a:lnTo>
                  <a:pt x="1524" y="547116"/>
                </a:lnTo>
                <a:lnTo>
                  <a:pt x="4572" y="545592"/>
                </a:lnTo>
                <a:lnTo>
                  <a:pt x="7620" y="547116"/>
                </a:lnTo>
                <a:lnTo>
                  <a:pt x="9144" y="550164"/>
                </a:lnTo>
                <a:lnTo>
                  <a:pt x="9144" y="577596"/>
                </a:lnTo>
                <a:lnTo>
                  <a:pt x="7620" y="580644"/>
                </a:lnTo>
                <a:lnTo>
                  <a:pt x="4572" y="582167"/>
                </a:lnTo>
                <a:close/>
              </a:path>
              <a:path w="9525" h="1292859">
                <a:moveTo>
                  <a:pt x="4572" y="637032"/>
                </a:moveTo>
                <a:lnTo>
                  <a:pt x="1524" y="635508"/>
                </a:lnTo>
                <a:lnTo>
                  <a:pt x="0" y="632460"/>
                </a:lnTo>
                <a:lnTo>
                  <a:pt x="0" y="605028"/>
                </a:lnTo>
                <a:lnTo>
                  <a:pt x="1524" y="601980"/>
                </a:lnTo>
                <a:lnTo>
                  <a:pt x="4572" y="600456"/>
                </a:lnTo>
                <a:lnTo>
                  <a:pt x="7620" y="601980"/>
                </a:lnTo>
                <a:lnTo>
                  <a:pt x="9144" y="605028"/>
                </a:lnTo>
                <a:lnTo>
                  <a:pt x="9144" y="632460"/>
                </a:lnTo>
                <a:lnTo>
                  <a:pt x="7620" y="635508"/>
                </a:lnTo>
                <a:lnTo>
                  <a:pt x="4572" y="637032"/>
                </a:lnTo>
                <a:close/>
              </a:path>
              <a:path w="9525" h="1292859">
                <a:moveTo>
                  <a:pt x="4572" y="691896"/>
                </a:moveTo>
                <a:lnTo>
                  <a:pt x="1524" y="690372"/>
                </a:lnTo>
                <a:lnTo>
                  <a:pt x="0" y="687324"/>
                </a:lnTo>
                <a:lnTo>
                  <a:pt x="0" y="659892"/>
                </a:lnTo>
                <a:lnTo>
                  <a:pt x="1524" y="656844"/>
                </a:lnTo>
                <a:lnTo>
                  <a:pt x="4572" y="655320"/>
                </a:lnTo>
                <a:lnTo>
                  <a:pt x="7620" y="656844"/>
                </a:lnTo>
                <a:lnTo>
                  <a:pt x="9144" y="659892"/>
                </a:lnTo>
                <a:lnTo>
                  <a:pt x="9144" y="687324"/>
                </a:lnTo>
                <a:lnTo>
                  <a:pt x="7620" y="690372"/>
                </a:lnTo>
                <a:lnTo>
                  <a:pt x="4572" y="691896"/>
                </a:lnTo>
                <a:close/>
              </a:path>
              <a:path w="9525" h="1292859">
                <a:moveTo>
                  <a:pt x="4572" y="746760"/>
                </a:moveTo>
                <a:lnTo>
                  <a:pt x="1524" y="745236"/>
                </a:lnTo>
                <a:lnTo>
                  <a:pt x="0" y="742188"/>
                </a:lnTo>
                <a:lnTo>
                  <a:pt x="0" y="714756"/>
                </a:lnTo>
                <a:lnTo>
                  <a:pt x="1524" y="710184"/>
                </a:lnTo>
                <a:lnTo>
                  <a:pt x="7620" y="710184"/>
                </a:lnTo>
                <a:lnTo>
                  <a:pt x="9144" y="714756"/>
                </a:lnTo>
                <a:lnTo>
                  <a:pt x="9144" y="742188"/>
                </a:lnTo>
                <a:lnTo>
                  <a:pt x="7620" y="745236"/>
                </a:lnTo>
                <a:lnTo>
                  <a:pt x="4572" y="746760"/>
                </a:lnTo>
                <a:close/>
              </a:path>
              <a:path w="9525" h="1292859">
                <a:moveTo>
                  <a:pt x="7620" y="800100"/>
                </a:moveTo>
                <a:lnTo>
                  <a:pt x="1524" y="800100"/>
                </a:lnTo>
                <a:lnTo>
                  <a:pt x="0" y="795528"/>
                </a:lnTo>
                <a:lnTo>
                  <a:pt x="0" y="768096"/>
                </a:lnTo>
                <a:lnTo>
                  <a:pt x="1524" y="765048"/>
                </a:lnTo>
                <a:lnTo>
                  <a:pt x="4572" y="763524"/>
                </a:lnTo>
                <a:lnTo>
                  <a:pt x="7620" y="765048"/>
                </a:lnTo>
                <a:lnTo>
                  <a:pt x="9144" y="768096"/>
                </a:lnTo>
                <a:lnTo>
                  <a:pt x="9144" y="795528"/>
                </a:lnTo>
                <a:lnTo>
                  <a:pt x="7620" y="800100"/>
                </a:lnTo>
                <a:close/>
              </a:path>
              <a:path w="9525" h="1292859">
                <a:moveTo>
                  <a:pt x="4572" y="854964"/>
                </a:moveTo>
                <a:lnTo>
                  <a:pt x="1524" y="853440"/>
                </a:lnTo>
                <a:lnTo>
                  <a:pt x="0" y="850392"/>
                </a:lnTo>
                <a:lnTo>
                  <a:pt x="0" y="822960"/>
                </a:lnTo>
                <a:lnTo>
                  <a:pt x="1524" y="819912"/>
                </a:lnTo>
                <a:lnTo>
                  <a:pt x="4572" y="818388"/>
                </a:lnTo>
                <a:lnTo>
                  <a:pt x="7620" y="819912"/>
                </a:lnTo>
                <a:lnTo>
                  <a:pt x="9144" y="822960"/>
                </a:lnTo>
                <a:lnTo>
                  <a:pt x="9144" y="850392"/>
                </a:lnTo>
                <a:lnTo>
                  <a:pt x="7620" y="853440"/>
                </a:lnTo>
                <a:lnTo>
                  <a:pt x="4572" y="854964"/>
                </a:lnTo>
                <a:close/>
              </a:path>
              <a:path w="9525" h="1292859">
                <a:moveTo>
                  <a:pt x="4572" y="909828"/>
                </a:moveTo>
                <a:lnTo>
                  <a:pt x="1524" y="908304"/>
                </a:lnTo>
                <a:lnTo>
                  <a:pt x="0" y="905256"/>
                </a:lnTo>
                <a:lnTo>
                  <a:pt x="0" y="877824"/>
                </a:lnTo>
                <a:lnTo>
                  <a:pt x="1524" y="874776"/>
                </a:lnTo>
                <a:lnTo>
                  <a:pt x="4572" y="873251"/>
                </a:lnTo>
                <a:lnTo>
                  <a:pt x="7620" y="874776"/>
                </a:lnTo>
                <a:lnTo>
                  <a:pt x="9144" y="877824"/>
                </a:lnTo>
                <a:lnTo>
                  <a:pt x="9144" y="905256"/>
                </a:lnTo>
                <a:lnTo>
                  <a:pt x="7620" y="908304"/>
                </a:lnTo>
                <a:lnTo>
                  <a:pt x="4572" y="909828"/>
                </a:lnTo>
                <a:close/>
              </a:path>
              <a:path w="9525" h="1292859">
                <a:moveTo>
                  <a:pt x="4572" y="964692"/>
                </a:moveTo>
                <a:lnTo>
                  <a:pt x="1524" y="963167"/>
                </a:lnTo>
                <a:lnTo>
                  <a:pt x="0" y="960120"/>
                </a:lnTo>
                <a:lnTo>
                  <a:pt x="0" y="932688"/>
                </a:lnTo>
                <a:lnTo>
                  <a:pt x="1524" y="929640"/>
                </a:lnTo>
                <a:lnTo>
                  <a:pt x="4572" y="928116"/>
                </a:lnTo>
                <a:lnTo>
                  <a:pt x="7620" y="929640"/>
                </a:lnTo>
                <a:lnTo>
                  <a:pt x="9144" y="932688"/>
                </a:lnTo>
                <a:lnTo>
                  <a:pt x="9144" y="960120"/>
                </a:lnTo>
                <a:lnTo>
                  <a:pt x="7620" y="963167"/>
                </a:lnTo>
                <a:lnTo>
                  <a:pt x="4572" y="964692"/>
                </a:lnTo>
                <a:close/>
              </a:path>
              <a:path w="9525" h="1292859">
                <a:moveTo>
                  <a:pt x="4572" y="1019556"/>
                </a:moveTo>
                <a:lnTo>
                  <a:pt x="1524" y="1018032"/>
                </a:lnTo>
                <a:lnTo>
                  <a:pt x="0" y="1014984"/>
                </a:lnTo>
                <a:lnTo>
                  <a:pt x="0" y="987551"/>
                </a:lnTo>
                <a:lnTo>
                  <a:pt x="1524" y="984504"/>
                </a:lnTo>
                <a:lnTo>
                  <a:pt x="4572" y="982980"/>
                </a:lnTo>
                <a:lnTo>
                  <a:pt x="7620" y="984504"/>
                </a:lnTo>
                <a:lnTo>
                  <a:pt x="9144" y="987551"/>
                </a:lnTo>
                <a:lnTo>
                  <a:pt x="9144" y="1014984"/>
                </a:lnTo>
                <a:lnTo>
                  <a:pt x="7620" y="1018032"/>
                </a:lnTo>
                <a:lnTo>
                  <a:pt x="4572" y="1019556"/>
                </a:lnTo>
                <a:close/>
              </a:path>
              <a:path w="9525" h="1292859">
                <a:moveTo>
                  <a:pt x="4572" y="1074420"/>
                </a:moveTo>
                <a:lnTo>
                  <a:pt x="1524" y="1072896"/>
                </a:lnTo>
                <a:lnTo>
                  <a:pt x="0" y="1069848"/>
                </a:lnTo>
                <a:lnTo>
                  <a:pt x="0" y="1042416"/>
                </a:lnTo>
                <a:lnTo>
                  <a:pt x="1524" y="1039367"/>
                </a:lnTo>
                <a:lnTo>
                  <a:pt x="4572" y="1037844"/>
                </a:lnTo>
                <a:lnTo>
                  <a:pt x="7620" y="1039367"/>
                </a:lnTo>
                <a:lnTo>
                  <a:pt x="9144" y="1042416"/>
                </a:lnTo>
                <a:lnTo>
                  <a:pt x="9144" y="1069848"/>
                </a:lnTo>
                <a:lnTo>
                  <a:pt x="7620" y="1072896"/>
                </a:lnTo>
                <a:lnTo>
                  <a:pt x="4572" y="1074420"/>
                </a:lnTo>
                <a:close/>
              </a:path>
              <a:path w="9525" h="1292859">
                <a:moveTo>
                  <a:pt x="7620" y="1127760"/>
                </a:moveTo>
                <a:lnTo>
                  <a:pt x="1524" y="1127760"/>
                </a:lnTo>
                <a:lnTo>
                  <a:pt x="0" y="1123188"/>
                </a:lnTo>
                <a:lnTo>
                  <a:pt x="0" y="1095756"/>
                </a:lnTo>
                <a:lnTo>
                  <a:pt x="1524" y="1092708"/>
                </a:lnTo>
                <a:lnTo>
                  <a:pt x="7620" y="1092708"/>
                </a:lnTo>
                <a:lnTo>
                  <a:pt x="9144" y="1095756"/>
                </a:lnTo>
                <a:lnTo>
                  <a:pt x="9144" y="1123188"/>
                </a:lnTo>
                <a:lnTo>
                  <a:pt x="7620" y="1127760"/>
                </a:lnTo>
                <a:close/>
              </a:path>
              <a:path w="9525" h="1292859">
                <a:moveTo>
                  <a:pt x="4572" y="1182624"/>
                </a:moveTo>
                <a:lnTo>
                  <a:pt x="1524" y="1181100"/>
                </a:lnTo>
                <a:lnTo>
                  <a:pt x="0" y="1178051"/>
                </a:lnTo>
                <a:lnTo>
                  <a:pt x="0" y="1150620"/>
                </a:lnTo>
                <a:lnTo>
                  <a:pt x="1524" y="1147572"/>
                </a:lnTo>
                <a:lnTo>
                  <a:pt x="4572" y="1146048"/>
                </a:lnTo>
                <a:lnTo>
                  <a:pt x="7620" y="1147572"/>
                </a:lnTo>
                <a:lnTo>
                  <a:pt x="9144" y="1150620"/>
                </a:lnTo>
                <a:lnTo>
                  <a:pt x="9144" y="1178051"/>
                </a:lnTo>
                <a:lnTo>
                  <a:pt x="7620" y="1181100"/>
                </a:lnTo>
                <a:lnTo>
                  <a:pt x="4572" y="1182624"/>
                </a:lnTo>
                <a:close/>
              </a:path>
              <a:path w="9525" h="1292859">
                <a:moveTo>
                  <a:pt x="4572" y="1237488"/>
                </a:moveTo>
                <a:lnTo>
                  <a:pt x="1524" y="1235964"/>
                </a:lnTo>
                <a:lnTo>
                  <a:pt x="0" y="1232916"/>
                </a:lnTo>
                <a:lnTo>
                  <a:pt x="0" y="1205484"/>
                </a:lnTo>
                <a:lnTo>
                  <a:pt x="1524" y="1202436"/>
                </a:lnTo>
                <a:lnTo>
                  <a:pt x="4572" y="1200912"/>
                </a:lnTo>
                <a:lnTo>
                  <a:pt x="7620" y="1202436"/>
                </a:lnTo>
                <a:lnTo>
                  <a:pt x="9144" y="1205484"/>
                </a:lnTo>
                <a:lnTo>
                  <a:pt x="9144" y="1232916"/>
                </a:lnTo>
                <a:lnTo>
                  <a:pt x="7620" y="1235964"/>
                </a:lnTo>
                <a:lnTo>
                  <a:pt x="4572" y="1237488"/>
                </a:lnTo>
                <a:close/>
              </a:path>
              <a:path w="9525" h="1292859">
                <a:moveTo>
                  <a:pt x="4572" y="1292351"/>
                </a:moveTo>
                <a:lnTo>
                  <a:pt x="1524" y="1290828"/>
                </a:lnTo>
                <a:lnTo>
                  <a:pt x="0" y="1287780"/>
                </a:lnTo>
                <a:lnTo>
                  <a:pt x="0" y="1260348"/>
                </a:lnTo>
                <a:lnTo>
                  <a:pt x="1524" y="1257300"/>
                </a:lnTo>
                <a:lnTo>
                  <a:pt x="4572" y="1255776"/>
                </a:lnTo>
                <a:lnTo>
                  <a:pt x="7620" y="1257300"/>
                </a:lnTo>
                <a:lnTo>
                  <a:pt x="9144" y="1260348"/>
                </a:lnTo>
                <a:lnTo>
                  <a:pt x="9144" y="1287780"/>
                </a:lnTo>
                <a:lnTo>
                  <a:pt x="7620" y="1290828"/>
                </a:lnTo>
                <a:lnTo>
                  <a:pt x="4572" y="129235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" name="object 17"/>
          <p:cNvSpPr/>
          <p:nvPr/>
        </p:nvSpPr>
        <p:spPr>
          <a:xfrm>
            <a:off x="11636030" y="7066788"/>
            <a:ext cx="0" cy="935990"/>
          </a:xfrm>
          <a:custGeom>
            <a:avLst/>
            <a:gdLst/>
            <a:ahLst/>
            <a:cxnLst/>
            <a:rect l="l" t="t" r="r" b="b"/>
            <a:pathLst>
              <a:path h="935990">
                <a:moveTo>
                  <a:pt x="0" y="935735"/>
                </a:moveTo>
                <a:lnTo>
                  <a:pt x="0" y="0"/>
                </a:lnTo>
              </a:path>
            </a:pathLst>
          </a:custGeom>
          <a:ln w="9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" name="object 18"/>
          <p:cNvSpPr/>
          <p:nvPr/>
        </p:nvSpPr>
        <p:spPr>
          <a:xfrm>
            <a:off x="10598291" y="6690360"/>
            <a:ext cx="2223313" cy="9525"/>
          </a:xfrm>
          <a:custGeom>
            <a:avLst/>
            <a:gdLst/>
            <a:ahLst/>
            <a:cxnLst/>
            <a:rect l="l" t="t" r="r" b="b"/>
            <a:pathLst>
              <a:path w="966470" h="9525">
                <a:moveTo>
                  <a:pt x="961644" y="9144"/>
                </a:moveTo>
                <a:lnTo>
                  <a:pt x="934212" y="9144"/>
                </a:lnTo>
                <a:lnTo>
                  <a:pt x="931164" y="7620"/>
                </a:lnTo>
                <a:lnTo>
                  <a:pt x="929640" y="4572"/>
                </a:lnTo>
                <a:lnTo>
                  <a:pt x="931164" y="1524"/>
                </a:lnTo>
                <a:lnTo>
                  <a:pt x="934212" y="0"/>
                </a:lnTo>
                <a:lnTo>
                  <a:pt x="961644" y="0"/>
                </a:lnTo>
                <a:lnTo>
                  <a:pt x="964692" y="1524"/>
                </a:lnTo>
                <a:lnTo>
                  <a:pt x="966216" y="4572"/>
                </a:lnTo>
                <a:lnTo>
                  <a:pt x="964692" y="7620"/>
                </a:lnTo>
                <a:lnTo>
                  <a:pt x="961644" y="9144"/>
                </a:lnTo>
                <a:close/>
              </a:path>
              <a:path w="966470" h="9525">
                <a:moveTo>
                  <a:pt x="906780" y="9144"/>
                </a:moveTo>
                <a:lnTo>
                  <a:pt x="879348" y="9144"/>
                </a:lnTo>
                <a:lnTo>
                  <a:pt x="876300" y="7620"/>
                </a:lnTo>
                <a:lnTo>
                  <a:pt x="874776" y="4572"/>
                </a:lnTo>
                <a:lnTo>
                  <a:pt x="876300" y="1524"/>
                </a:lnTo>
                <a:lnTo>
                  <a:pt x="879348" y="0"/>
                </a:lnTo>
                <a:lnTo>
                  <a:pt x="906780" y="0"/>
                </a:lnTo>
                <a:lnTo>
                  <a:pt x="909828" y="1524"/>
                </a:lnTo>
                <a:lnTo>
                  <a:pt x="911352" y="4572"/>
                </a:lnTo>
                <a:lnTo>
                  <a:pt x="909828" y="7620"/>
                </a:lnTo>
                <a:lnTo>
                  <a:pt x="906780" y="9144"/>
                </a:lnTo>
                <a:close/>
              </a:path>
              <a:path w="966470" h="9525">
                <a:moveTo>
                  <a:pt x="851916" y="9144"/>
                </a:moveTo>
                <a:lnTo>
                  <a:pt x="824484" y="9144"/>
                </a:lnTo>
                <a:lnTo>
                  <a:pt x="821436" y="7620"/>
                </a:lnTo>
                <a:lnTo>
                  <a:pt x="819912" y="4572"/>
                </a:lnTo>
                <a:lnTo>
                  <a:pt x="821436" y="1524"/>
                </a:lnTo>
                <a:lnTo>
                  <a:pt x="824484" y="0"/>
                </a:lnTo>
                <a:lnTo>
                  <a:pt x="851916" y="0"/>
                </a:lnTo>
                <a:lnTo>
                  <a:pt x="854964" y="1524"/>
                </a:lnTo>
                <a:lnTo>
                  <a:pt x="856488" y="4572"/>
                </a:lnTo>
                <a:lnTo>
                  <a:pt x="854964" y="7620"/>
                </a:lnTo>
                <a:lnTo>
                  <a:pt x="851916" y="9144"/>
                </a:lnTo>
                <a:close/>
              </a:path>
              <a:path w="966470" h="9525">
                <a:moveTo>
                  <a:pt x="797052" y="9144"/>
                </a:moveTo>
                <a:lnTo>
                  <a:pt x="769620" y="9144"/>
                </a:lnTo>
                <a:lnTo>
                  <a:pt x="766572" y="7620"/>
                </a:lnTo>
                <a:lnTo>
                  <a:pt x="765048" y="4572"/>
                </a:lnTo>
                <a:lnTo>
                  <a:pt x="766572" y="1524"/>
                </a:lnTo>
                <a:lnTo>
                  <a:pt x="769620" y="0"/>
                </a:lnTo>
                <a:lnTo>
                  <a:pt x="797052" y="0"/>
                </a:lnTo>
                <a:lnTo>
                  <a:pt x="800100" y="1524"/>
                </a:lnTo>
                <a:lnTo>
                  <a:pt x="801624" y="4572"/>
                </a:lnTo>
                <a:lnTo>
                  <a:pt x="800100" y="7620"/>
                </a:lnTo>
                <a:lnTo>
                  <a:pt x="797052" y="9144"/>
                </a:lnTo>
                <a:close/>
              </a:path>
              <a:path w="966470" h="9525">
                <a:moveTo>
                  <a:pt x="742188" y="9144"/>
                </a:moveTo>
                <a:lnTo>
                  <a:pt x="714756" y="9144"/>
                </a:lnTo>
                <a:lnTo>
                  <a:pt x="711708" y="7620"/>
                </a:lnTo>
                <a:lnTo>
                  <a:pt x="710184" y="4572"/>
                </a:lnTo>
                <a:lnTo>
                  <a:pt x="711708" y="1524"/>
                </a:lnTo>
                <a:lnTo>
                  <a:pt x="714756" y="0"/>
                </a:lnTo>
                <a:lnTo>
                  <a:pt x="742188" y="0"/>
                </a:lnTo>
                <a:lnTo>
                  <a:pt x="746760" y="1524"/>
                </a:lnTo>
                <a:lnTo>
                  <a:pt x="746760" y="7620"/>
                </a:lnTo>
                <a:lnTo>
                  <a:pt x="742188" y="9144"/>
                </a:lnTo>
                <a:close/>
              </a:path>
              <a:path w="966470" h="9525">
                <a:moveTo>
                  <a:pt x="688848" y="9144"/>
                </a:moveTo>
                <a:lnTo>
                  <a:pt x="661416" y="9144"/>
                </a:lnTo>
                <a:lnTo>
                  <a:pt x="656844" y="7620"/>
                </a:lnTo>
                <a:lnTo>
                  <a:pt x="656844" y="1524"/>
                </a:lnTo>
                <a:lnTo>
                  <a:pt x="661416" y="0"/>
                </a:lnTo>
                <a:lnTo>
                  <a:pt x="688848" y="0"/>
                </a:lnTo>
                <a:lnTo>
                  <a:pt x="691896" y="1524"/>
                </a:lnTo>
                <a:lnTo>
                  <a:pt x="693420" y="4572"/>
                </a:lnTo>
                <a:lnTo>
                  <a:pt x="691896" y="7620"/>
                </a:lnTo>
                <a:lnTo>
                  <a:pt x="688848" y="9144"/>
                </a:lnTo>
                <a:close/>
              </a:path>
              <a:path w="966470" h="9525">
                <a:moveTo>
                  <a:pt x="633983" y="9144"/>
                </a:moveTo>
                <a:lnTo>
                  <a:pt x="606552" y="9144"/>
                </a:lnTo>
                <a:lnTo>
                  <a:pt x="603504" y="7620"/>
                </a:lnTo>
                <a:lnTo>
                  <a:pt x="601980" y="4572"/>
                </a:lnTo>
                <a:lnTo>
                  <a:pt x="603504" y="1524"/>
                </a:lnTo>
                <a:lnTo>
                  <a:pt x="606552" y="0"/>
                </a:lnTo>
                <a:lnTo>
                  <a:pt x="633983" y="0"/>
                </a:lnTo>
                <a:lnTo>
                  <a:pt x="637031" y="1524"/>
                </a:lnTo>
                <a:lnTo>
                  <a:pt x="638556" y="4572"/>
                </a:lnTo>
                <a:lnTo>
                  <a:pt x="637031" y="7620"/>
                </a:lnTo>
                <a:lnTo>
                  <a:pt x="633983" y="9144"/>
                </a:lnTo>
                <a:close/>
              </a:path>
              <a:path w="966470" h="9525">
                <a:moveTo>
                  <a:pt x="579120" y="9144"/>
                </a:moveTo>
                <a:lnTo>
                  <a:pt x="551687" y="9144"/>
                </a:lnTo>
                <a:lnTo>
                  <a:pt x="548639" y="7620"/>
                </a:lnTo>
                <a:lnTo>
                  <a:pt x="547116" y="4572"/>
                </a:lnTo>
                <a:lnTo>
                  <a:pt x="548639" y="1524"/>
                </a:lnTo>
                <a:lnTo>
                  <a:pt x="551687" y="0"/>
                </a:lnTo>
                <a:lnTo>
                  <a:pt x="579120" y="0"/>
                </a:lnTo>
                <a:lnTo>
                  <a:pt x="582168" y="1524"/>
                </a:lnTo>
                <a:lnTo>
                  <a:pt x="583692" y="4572"/>
                </a:lnTo>
                <a:lnTo>
                  <a:pt x="582168" y="7620"/>
                </a:lnTo>
                <a:lnTo>
                  <a:pt x="579120" y="9144"/>
                </a:lnTo>
                <a:close/>
              </a:path>
              <a:path w="966470" h="9525">
                <a:moveTo>
                  <a:pt x="524256" y="9144"/>
                </a:moveTo>
                <a:lnTo>
                  <a:pt x="496824" y="9144"/>
                </a:lnTo>
                <a:lnTo>
                  <a:pt x="493776" y="7620"/>
                </a:lnTo>
                <a:lnTo>
                  <a:pt x="492252" y="4572"/>
                </a:lnTo>
                <a:lnTo>
                  <a:pt x="493776" y="1524"/>
                </a:lnTo>
                <a:lnTo>
                  <a:pt x="496824" y="0"/>
                </a:lnTo>
                <a:lnTo>
                  <a:pt x="524256" y="0"/>
                </a:lnTo>
                <a:lnTo>
                  <a:pt x="527304" y="1524"/>
                </a:lnTo>
                <a:lnTo>
                  <a:pt x="528828" y="4572"/>
                </a:lnTo>
                <a:lnTo>
                  <a:pt x="527304" y="7620"/>
                </a:lnTo>
                <a:lnTo>
                  <a:pt x="524256" y="9144"/>
                </a:lnTo>
                <a:close/>
              </a:path>
              <a:path w="966470" h="9525">
                <a:moveTo>
                  <a:pt x="469392" y="9144"/>
                </a:moveTo>
                <a:lnTo>
                  <a:pt x="441959" y="9144"/>
                </a:lnTo>
                <a:lnTo>
                  <a:pt x="438911" y="7620"/>
                </a:lnTo>
                <a:lnTo>
                  <a:pt x="437387" y="4572"/>
                </a:lnTo>
                <a:lnTo>
                  <a:pt x="438911" y="1524"/>
                </a:lnTo>
                <a:lnTo>
                  <a:pt x="441959" y="0"/>
                </a:lnTo>
                <a:lnTo>
                  <a:pt x="469392" y="0"/>
                </a:lnTo>
                <a:lnTo>
                  <a:pt x="472439" y="1524"/>
                </a:lnTo>
                <a:lnTo>
                  <a:pt x="473963" y="4572"/>
                </a:lnTo>
                <a:lnTo>
                  <a:pt x="472439" y="7620"/>
                </a:lnTo>
                <a:lnTo>
                  <a:pt x="469392" y="9144"/>
                </a:lnTo>
                <a:close/>
              </a:path>
              <a:path w="966470" h="9525">
                <a:moveTo>
                  <a:pt x="414528" y="9144"/>
                </a:moveTo>
                <a:lnTo>
                  <a:pt x="387096" y="9144"/>
                </a:lnTo>
                <a:lnTo>
                  <a:pt x="384048" y="7620"/>
                </a:lnTo>
                <a:lnTo>
                  <a:pt x="382524" y="4572"/>
                </a:lnTo>
                <a:lnTo>
                  <a:pt x="384048" y="1524"/>
                </a:lnTo>
                <a:lnTo>
                  <a:pt x="387096" y="0"/>
                </a:lnTo>
                <a:lnTo>
                  <a:pt x="414528" y="0"/>
                </a:lnTo>
                <a:lnTo>
                  <a:pt x="417576" y="1524"/>
                </a:lnTo>
                <a:lnTo>
                  <a:pt x="419100" y="4572"/>
                </a:lnTo>
                <a:lnTo>
                  <a:pt x="417576" y="7620"/>
                </a:lnTo>
                <a:lnTo>
                  <a:pt x="414528" y="9144"/>
                </a:lnTo>
                <a:close/>
              </a:path>
              <a:path w="966470" h="9525">
                <a:moveTo>
                  <a:pt x="359663" y="9144"/>
                </a:moveTo>
                <a:lnTo>
                  <a:pt x="333756" y="9144"/>
                </a:lnTo>
                <a:lnTo>
                  <a:pt x="329183" y="7620"/>
                </a:lnTo>
                <a:lnTo>
                  <a:pt x="329183" y="1524"/>
                </a:lnTo>
                <a:lnTo>
                  <a:pt x="333756" y="0"/>
                </a:lnTo>
                <a:lnTo>
                  <a:pt x="359663" y="0"/>
                </a:lnTo>
                <a:lnTo>
                  <a:pt x="364235" y="1524"/>
                </a:lnTo>
                <a:lnTo>
                  <a:pt x="364235" y="7620"/>
                </a:lnTo>
                <a:lnTo>
                  <a:pt x="359663" y="9144"/>
                </a:lnTo>
                <a:close/>
              </a:path>
              <a:path w="966470" h="9525">
                <a:moveTo>
                  <a:pt x="306323" y="9144"/>
                </a:moveTo>
                <a:lnTo>
                  <a:pt x="278891" y="9144"/>
                </a:lnTo>
                <a:lnTo>
                  <a:pt x="275843" y="7620"/>
                </a:lnTo>
                <a:lnTo>
                  <a:pt x="274319" y="4572"/>
                </a:lnTo>
                <a:lnTo>
                  <a:pt x="275843" y="1524"/>
                </a:lnTo>
                <a:lnTo>
                  <a:pt x="278891" y="0"/>
                </a:lnTo>
                <a:lnTo>
                  <a:pt x="306323" y="0"/>
                </a:lnTo>
                <a:lnTo>
                  <a:pt x="309371" y="1524"/>
                </a:lnTo>
                <a:lnTo>
                  <a:pt x="310895" y="4572"/>
                </a:lnTo>
                <a:lnTo>
                  <a:pt x="309371" y="7620"/>
                </a:lnTo>
                <a:lnTo>
                  <a:pt x="306323" y="9144"/>
                </a:lnTo>
                <a:close/>
              </a:path>
              <a:path w="966470" h="9525">
                <a:moveTo>
                  <a:pt x="251460" y="9144"/>
                </a:moveTo>
                <a:lnTo>
                  <a:pt x="224027" y="9144"/>
                </a:lnTo>
                <a:lnTo>
                  <a:pt x="220979" y="7620"/>
                </a:lnTo>
                <a:lnTo>
                  <a:pt x="219456" y="4572"/>
                </a:lnTo>
                <a:lnTo>
                  <a:pt x="220979" y="1524"/>
                </a:lnTo>
                <a:lnTo>
                  <a:pt x="224027" y="0"/>
                </a:lnTo>
                <a:lnTo>
                  <a:pt x="251460" y="0"/>
                </a:lnTo>
                <a:lnTo>
                  <a:pt x="254508" y="1524"/>
                </a:lnTo>
                <a:lnTo>
                  <a:pt x="256031" y="4572"/>
                </a:lnTo>
                <a:lnTo>
                  <a:pt x="254508" y="7620"/>
                </a:lnTo>
                <a:lnTo>
                  <a:pt x="251460" y="9144"/>
                </a:lnTo>
                <a:close/>
              </a:path>
              <a:path w="966470" h="9525">
                <a:moveTo>
                  <a:pt x="196595" y="9144"/>
                </a:moveTo>
                <a:lnTo>
                  <a:pt x="169164" y="9144"/>
                </a:lnTo>
                <a:lnTo>
                  <a:pt x="166116" y="7620"/>
                </a:lnTo>
                <a:lnTo>
                  <a:pt x="164591" y="4572"/>
                </a:lnTo>
                <a:lnTo>
                  <a:pt x="166116" y="1524"/>
                </a:lnTo>
                <a:lnTo>
                  <a:pt x="169164" y="0"/>
                </a:lnTo>
                <a:lnTo>
                  <a:pt x="196595" y="0"/>
                </a:lnTo>
                <a:lnTo>
                  <a:pt x="199643" y="1524"/>
                </a:lnTo>
                <a:lnTo>
                  <a:pt x="201168" y="4572"/>
                </a:lnTo>
                <a:lnTo>
                  <a:pt x="199643" y="7620"/>
                </a:lnTo>
                <a:lnTo>
                  <a:pt x="196595" y="9144"/>
                </a:lnTo>
                <a:close/>
              </a:path>
              <a:path w="966470" h="9525">
                <a:moveTo>
                  <a:pt x="141731" y="9144"/>
                </a:moveTo>
                <a:lnTo>
                  <a:pt x="114300" y="9144"/>
                </a:lnTo>
                <a:lnTo>
                  <a:pt x="111252" y="7620"/>
                </a:lnTo>
                <a:lnTo>
                  <a:pt x="109727" y="4572"/>
                </a:lnTo>
                <a:lnTo>
                  <a:pt x="111252" y="1524"/>
                </a:lnTo>
                <a:lnTo>
                  <a:pt x="114300" y="0"/>
                </a:lnTo>
                <a:lnTo>
                  <a:pt x="141731" y="0"/>
                </a:lnTo>
                <a:lnTo>
                  <a:pt x="144779" y="1524"/>
                </a:lnTo>
                <a:lnTo>
                  <a:pt x="146304" y="4572"/>
                </a:lnTo>
                <a:lnTo>
                  <a:pt x="144779" y="7620"/>
                </a:lnTo>
                <a:lnTo>
                  <a:pt x="141731" y="9144"/>
                </a:lnTo>
                <a:close/>
              </a:path>
              <a:path w="966470" h="9525">
                <a:moveTo>
                  <a:pt x="86868" y="9144"/>
                </a:moveTo>
                <a:lnTo>
                  <a:pt x="59435" y="9144"/>
                </a:lnTo>
                <a:lnTo>
                  <a:pt x="56387" y="7620"/>
                </a:lnTo>
                <a:lnTo>
                  <a:pt x="54864" y="4572"/>
                </a:lnTo>
                <a:lnTo>
                  <a:pt x="56387" y="1524"/>
                </a:lnTo>
                <a:lnTo>
                  <a:pt x="59435" y="0"/>
                </a:lnTo>
                <a:lnTo>
                  <a:pt x="86868" y="0"/>
                </a:lnTo>
                <a:lnTo>
                  <a:pt x="89916" y="1524"/>
                </a:lnTo>
                <a:lnTo>
                  <a:pt x="91439" y="4572"/>
                </a:lnTo>
                <a:lnTo>
                  <a:pt x="89916" y="7620"/>
                </a:lnTo>
                <a:lnTo>
                  <a:pt x="86868" y="9144"/>
                </a:lnTo>
                <a:close/>
              </a:path>
              <a:path w="966470" h="9525">
                <a:moveTo>
                  <a:pt x="32004" y="9144"/>
                </a:moveTo>
                <a:lnTo>
                  <a:pt x="4571" y="9144"/>
                </a:lnTo>
                <a:lnTo>
                  <a:pt x="1523" y="7620"/>
                </a:lnTo>
                <a:lnTo>
                  <a:pt x="0" y="4572"/>
                </a:lnTo>
                <a:lnTo>
                  <a:pt x="1523" y="1524"/>
                </a:lnTo>
                <a:lnTo>
                  <a:pt x="4571" y="0"/>
                </a:lnTo>
                <a:lnTo>
                  <a:pt x="32004" y="0"/>
                </a:lnTo>
                <a:lnTo>
                  <a:pt x="36575" y="1524"/>
                </a:lnTo>
                <a:lnTo>
                  <a:pt x="36575" y="7620"/>
                </a:lnTo>
                <a:lnTo>
                  <a:pt x="32004" y="9144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" name="object 19"/>
          <p:cNvSpPr/>
          <p:nvPr/>
        </p:nvSpPr>
        <p:spPr>
          <a:xfrm>
            <a:off x="10559726" y="7066788"/>
            <a:ext cx="1076599" cy="0"/>
          </a:xfrm>
          <a:custGeom>
            <a:avLst/>
            <a:gdLst/>
            <a:ahLst/>
            <a:cxnLst/>
            <a:rect l="l" t="t" r="r" b="b"/>
            <a:pathLst>
              <a:path w="467995">
                <a:moveTo>
                  <a:pt x="467867" y="0"/>
                </a:moveTo>
                <a:lnTo>
                  <a:pt x="0" y="0"/>
                </a:lnTo>
              </a:path>
            </a:pathLst>
          </a:custGeom>
          <a:ln w="9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" name="object 20"/>
          <p:cNvSpPr/>
          <p:nvPr/>
        </p:nvSpPr>
        <p:spPr>
          <a:xfrm>
            <a:off x="1444422" y="9413748"/>
            <a:ext cx="15051933" cy="9525"/>
          </a:xfrm>
          <a:custGeom>
            <a:avLst/>
            <a:gdLst/>
            <a:ahLst/>
            <a:cxnLst/>
            <a:rect l="l" t="t" r="r" b="b"/>
            <a:pathLst>
              <a:path w="6543040" h="9525">
                <a:moveTo>
                  <a:pt x="6542531" y="9144"/>
                </a:moveTo>
                <a:lnTo>
                  <a:pt x="0" y="9144"/>
                </a:lnTo>
                <a:lnTo>
                  <a:pt x="0" y="0"/>
                </a:lnTo>
                <a:lnTo>
                  <a:pt x="6542531" y="0"/>
                </a:lnTo>
                <a:lnTo>
                  <a:pt x="6542531" y="9144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" name="object 21"/>
          <p:cNvSpPr txBox="1"/>
          <p:nvPr/>
        </p:nvSpPr>
        <p:spPr>
          <a:xfrm>
            <a:off x="16290754" y="349008"/>
            <a:ext cx="192824" cy="135935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sz="800" spc="10" dirty="0">
                <a:latin typeface="Microsoft Sans Serif"/>
                <a:cs typeface="Microsoft Sans Serif"/>
              </a:rPr>
              <a:t>1</a:t>
            </a:r>
            <a:endParaRPr sz="800">
              <a:latin typeface="Microsoft Sans Serif"/>
              <a:cs typeface="Microsoft Sans Serif"/>
            </a:endParaRPr>
          </a:p>
        </p:txBody>
      </p:sp>
      <p:sp>
        <p:nvSpPr>
          <p:cNvPr id="22" name="object 22"/>
          <p:cNvSpPr txBox="1"/>
          <p:nvPr/>
        </p:nvSpPr>
        <p:spPr>
          <a:xfrm>
            <a:off x="5727609" y="882664"/>
            <a:ext cx="6052034" cy="65146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sz="1350" spc="30" dirty="0">
                <a:latin typeface="Microsoft Sans Serif"/>
                <a:cs typeface="Microsoft Sans Serif"/>
              </a:rPr>
              <a:t>Protección</a:t>
            </a:r>
            <a:r>
              <a:rPr sz="1350" spc="-5" dirty="0">
                <a:latin typeface="Microsoft Sans Serif"/>
                <a:cs typeface="Microsoft Sans Serif"/>
              </a:rPr>
              <a:t> </a:t>
            </a:r>
            <a:r>
              <a:rPr sz="1350" spc="55" dirty="0">
                <a:latin typeface="Microsoft Sans Serif"/>
                <a:cs typeface="Microsoft Sans Serif"/>
              </a:rPr>
              <a:t>fuera</a:t>
            </a:r>
            <a:r>
              <a:rPr sz="1350" spc="-5" dirty="0">
                <a:latin typeface="Microsoft Sans Serif"/>
                <a:cs typeface="Microsoft Sans Serif"/>
              </a:rPr>
              <a:t> </a:t>
            </a:r>
            <a:r>
              <a:rPr sz="1350" spc="45" dirty="0">
                <a:latin typeface="Microsoft Sans Serif"/>
                <a:cs typeface="Microsoft Sans Serif"/>
              </a:rPr>
              <a:t>de</a:t>
            </a:r>
            <a:r>
              <a:rPr sz="1350" spc="-5" dirty="0">
                <a:latin typeface="Microsoft Sans Serif"/>
                <a:cs typeface="Microsoft Sans Serif"/>
              </a:rPr>
              <a:t> </a:t>
            </a:r>
            <a:r>
              <a:rPr sz="1350" spc="45" dirty="0">
                <a:latin typeface="Microsoft Sans Serif"/>
                <a:cs typeface="Microsoft Sans Serif"/>
              </a:rPr>
              <a:t>sincronismo</a:t>
            </a:r>
            <a:endParaRPr sz="1350">
              <a:latin typeface="Microsoft Sans Serif"/>
              <a:cs typeface="Microsoft Sans Serif"/>
            </a:endParaRPr>
          </a:p>
          <a:p>
            <a:pPr>
              <a:lnSpc>
                <a:spcPct val="100000"/>
              </a:lnSpc>
              <a:spcBef>
                <a:spcPts val="15"/>
              </a:spcBef>
            </a:pPr>
            <a:endParaRPr sz="1800">
              <a:latin typeface="Microsoft Sans Serif"/>
              <a:cs typeface="Microsoft Sans Serif"/>
            </a:endParaRPr>
          </a:p>
          <a:p>
            <a:pPr marL="441959">
              <a:lnSpc>
                <a:spcPct val="100000"/>
              </a:lnSpc>
            </a:pPr>
            <a:r>
              <a:rPr sz="1000" spc="-25" dirty="0">
                <a:latin typeface="Microsoft Sans Serif"/>
                <a:cs typeface="Microsoft Sans Serif"/>
              </a:rPr>
              <a:t>Juan</a:t>
            </a:r>
            <a:r>
              <a:rPr sz="1000" spc="-20" dirty="0">
                <a:latin typeface="Microsoft Sans Serif"/>
                <a:cs typeface="Microsoft Sans Serif"/>
              </a:rPr>
              <a:t> </a:t>
            </a:r>
            <a:r>
              <a:rPr sz="1000" dirty="0">
                <a:latin typeface="Microsoft Sans Serif"/>
                <a:cs typeface="Microsoft Sans Serif"/>
              </a:rPr>
              <a:t>Gers</a:t>
            </a:r>
            <a:r>
              <a:rPr sz="1000" spc="-20" dirty="0">
                <a:latin typeface="Microsoft Sans Serif"/>
                <a:cs typeface="Microsoft Sans Serif"/>
              </a:rPr>
              <a:t> </a:t>
            </a:r>
            <a:r>
              <a:rPr sz="1000" spc="10" dirty="0">
                <a:latin typeface="Microsoft Sans Serif"/>
                <a:cs typeface="Microsoft Sans Serif"/>
              </a:rPr>
              <a:t>y</a:t>
            </a:r>
            <a:r>
              <a:rPr sz="1000" spc="-15" dirty="0">
                <a:latin typeface="Microsoft Sans Serif"/>
                <a:cs typeface="Microsoft Sans Serif"/>
              </a:rPr>
              <a:t> </a:t>
            </a:r>
            <a:r>
              <a:rPr sz="1000" spc="25" dirty="0">
                <a:latin typeface="Microsoft Sans Serif"/>
                <a:cs typeface="Microsoft Sans Serif"/>
              </a:rPr>
              <a:t>Michael</a:t>
            </a:r>
            <a:r>
              <a:rPr sz="1000" spc="-20" dirty="0">
                <a:latin typeface="Microsoft Sans Serif"/>
                <a:cs typeface="Microsoft Sans Serif"/>
              </a:rPr>
              <a:t> </a:t>
            </a:r>
            <a:r>
              <a:rPr sz="1000" spc="35" dirty="0">
                <a:latin typeface="Microsoft Sans Serif"/>
                <a:cs typeface="Microsoft Sans Serif"/>
              </a:rPr>
              <a:t>Thompson</a:t>
            </a:r>
            <a:endParaRPr sz="1000">
              <a:latin typeface="Microsoft Sans Serif"/>
              <a:cs typeface="Microsoft Sans Serif"/>
            </a:endParaRPr>
          </a:p>
        </p:txBody>
      </p:sp>
      <p:sp>
        <p:nvSpPr>
          <p:cNvPr id="23" name="object 23"/>
          <p:cNvSpPr txBox="1"/>
          <p:nvPr/>
        </p:nvSpPr>
        <p:spPr>
          <a:xfrm>
            <a:off x="1415276" y="1742661"/>
            <a:ext cx="7382809" cy="940129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 marR="5080" indent="151765">
              <a:lnSpc>
                <a:spcPct val="122700"/>
              </a:lnSpc>
              <a:spcBef>
                <a:spcPts val="100"/>
              </a:spcBef>
            </a:pPr>
            <a:r>
              <a:rPr sz="700" spc="15" dirty="0">
                <a:latin typeface="Microsoft Sans Serif"/>
                <a:cs typeface="Microsoft Sans Serif"/>
              </a:rPr>
              <a:t>Abstracto-Muchas </a:t>
            </a:r>
            <a:r>
              <a:rPr sz="700" spc="20" dirty="0">
                <a:latin typeface="Microsoft Sans Serif"/>
                <a:cs typeface="Microsoft Sans Serif"/>
              </a:rPr>
              <a:t>combinaciones de </a:t>
            </a:r>
            <a:r>
              <a:rPr sz="700" spc="15" dirty="0">
                <a:latin typeface="Microsoft Sans Serif"/>
                <a:cs typeface="Microsoft Sans Serif"/>
              </a:rPr>
              <a:t>condiciones </a:t>
            </a:r>
            <a:r>
              <a:rPr sz="700" spc="20" dirty="0">
                <a:latin typeface="Microsoft Sans Serif"/>
                <a:cs typeface="Microsoft Sans Serif"/>
              </a:rPr>
              <a:t>de operación, </a:t>
            </a:r>
            <a:r>
              <a:rPr sz="700" spc="10" dirty="0">
                <a:latin typeface="Microsoft Sans Serif"/>
                <a:cs typeface="Microsoft Sans Serif"/>
              </a:rPr>
              <a:t>fallas </a:t>
            </a:r>
            <a:r>
              <a:rPr sz="700" spc="5" dirty="0">
                <a:latin typeface="Microsoft Sans Serif"/>
                <a:cs typeface="Microsoft Sans Serif"/>
              </a:rPr>
              <a:t>y </a:t>
            </a:r>
            <a:r>
              <a:rPr sz="700" spc="10" dirty="0">
                <a:latin typeface="Microsoft Sans Serif"/>
                <a:cs typeface="Microsoft Sans Serif"/>
              </a:rPr>
              <a:t> </a:t>
            </a:r>
            <a:r>
              <a:rPr sz="700" spc="25" dirty="0">
                <a:latin typeface="Microsoft Sans Serif"/>
                <a:cs typeface="Microsoft Sans Serif"/>
              </a:rPr>
              <a:t>otras perturbaciones </a:t>
            </a:r>
            <a:r>
              <a:rPr sz="700" spc="30" dirty="0">
                <a:latin typeface="Microsoft Sans Serif"/>
                <a:cs typeface="Microsoft Sans Serif"/>
              </a:rPr>
              <a:t>pueden </a:t>
            </a:r>
            <a:r>
              <a:rPr sz="700" spc="10" dirty="0">
                <a:latin typeface="Microsoft Sans Serif"/>
                <a:cs typeface="Microsoft Sans Serif"/>
              </a:rPr>
              <a:t>causar </a:t>
            </a:r>
            <a:r>
              <a:rPr sz="700" spc="30" dirty="0">
                <a:latin typeface="Microsoft Sans Serif"/>
                <a:cs typeface="Microsoft Sans Serif"/>
              </a:rPr>
              <a:t>una </a:t>
            </a:r>
            <a:r>
              <a:rPr sz="700" spc="20" dirty="0">
                <a:latin typeface="Microsoft Sans Serif"/>
                <a:cs typeface="Microsoft Sans Serif"/>
              </a:rPr>
              <a:t>condición de </a:t>
            </a:r>
            <a:r>
              <a:rPr sz="700" spc="10" dirty="0">
                <a:latin typeface="Microsoft Sans Serif"/>
                <a:cs typeface="Microsoft Sans Serif"/>
              </a:rPr>
              <a:t>desfase </a:t>
            </a:r>
            <a:r>
              <a:rPr sz="700" spc="30" dirty="0">
                <a:latin typeface="Microsoft Sans Serif"/>
                <a:cs typeface="Microsoft Sans Serif"/>
              </a:rPr>
              <a:t>entre </a:t>
            </a:r>
            <a:r>
              <a:rPr sz="700" spc="20" dirty="0">
                <a:latin typeface="Microsoft Sans Serif"/>
                <a:cs typeface="Microsoft Sans Serif"/>
              </a:rPr>
              <a:t>dos </a:t>
            </a:r>
            <a:r>
              <a:rPr sz="700" spc="25" dirty="0">
                <a:latin typeface="Microsoft Sans Serif"/>
                <a:cs typeface="Microsoft Sans Serif"/>
              </a:rPr>
              <a:t> </a:t>
            </a:r>
            <a:r>
              <a:rPr sz="700" spc="20" dirty="0">
                <a:latin typeface="Microsoft Sans Serif"/>
                <a:cs typeface="Microsoft Sans Serif"/>
              </a:rPr>
              <a:t>partes de </a:t>
            </a:r>
            <a:r>
              <a:rPr sz="700" spc="40" dirty="0">
                <a:latin typeface="Microsoft Sans Serif"/>
                <a:cs typeface="Microsoft Sans Serif"/>
              </a:rPr>
              <a:t>un </a:t>
            </a:r>
            <a:r>
              <a:rPr sz="700" spc="15" dirty="0">
                <a:latin typeface="Microsoft Sans Serif"/>
                <a:cs typeface="Microsoft Sans Serif"/>
              </a:rPr>
              <a:t>sistema </a:t>
            </a:r>
            <a:r>
              <a:rPr sz="700" spc="20" dirty="0">
                <a:latin typeface="Microsoft Sans Serif"/>
                <a:cs typeface="Microsoft Sans Serif"/>
              </a:rPr>
              <a:t>de </a:t>
            </a:r>
            <a:r>
              <a:rPr sz="700" spc="25" dirty="0">
                <a:latin typeface="Microsoft Sans Serif"/>
                <a:cs typeface="Microsoft Sans Serif"/>
              </a:rPr>
              <a:t>energía </a:t>
            </a:r>
            <a:r>
              <a:rPr sz="700" spc="30" dirty="0">
                <a:latin typeface="Microsoft Sans Serif"/>
                <a:cs typeface="Microsoft Sans Serif"/>
              </a:rPr>
              <a:t>o entre </a:t>
            </a:r>
            <a:r>
              <a:rPr sz="700" spc="20" dirty="0">
                <a:latin typeface="Microsoft Sans Serif"/>
                <a:cs typeface="Microsoft Sans Serif"/>
              </a:rPr>
              <a:t>dos </a:t>
            </a:r>
            <a:r>
              <a:rPr sz="700" spc="10" dirty="0">
                <a:latin typeface="Microsoft Sans Serif"/>
                <a:cs typeface="Microsoft Sans Serif"/>
              </a:rPr>
              <a:t>sistemas </a:t>
            </a:r>
            <a:r>
              <a:rPr sz="700" spc="20" dirty="0">
                <a:latin typeface="Microsoft Sans Serif"/>
                <a:cs typeface="Microsoft Sans Serif"/>
              </a:rPr>
              <a:t>interconectados. </a:t>
            </a:r>
            <a:r>
              <a:rPr sz="700" spc="-35" dirty="0">
                <a:latin typeface="Microsoft Sans Serif"/>
                <a:cs typeface="Microsoft Sans Serif"/>
              </a:rPr>
              <a:t>Si </a:t>
            </a:r>
            <a:r>
              <a:rPr sz="700" spc="-30" dirty="0">
                <a:latin typeface="Microsoft Sans Serif"/>
                <a:cs typeface="Microsoft Sans Serif"/>
              </a:rPr>
              <a:t> </a:t>
            </a:r>
            <a:r>
              <a:rPr sz="700" spc="30" dirty="0">
                <a:latin typeface="Microsoft Sans Serif"/>
                <a:cs typeface="Microsoft Sans Serif"/>
              </a:rPr>
              <a:t>ocurre</a:t>
            </a:r>
            <a:r>
              <a:rPr sz="700" spc="-5" dirty="0">
                <a:latin typeface="Microsoft Sans Serif"/>
                <a:cs typeface="Microsoft Sans Serif"/>
              </a:rPr>
              <a:t> </a:t>
            </a:r>
            <a:r>
              <a:rPr sz="700" spc="25" dirty="0">
                <a:latin typeface="Microsoft Sans Serif"/>
                <a:cs typeface="Microsoft Sans Serif"/>
              </a:rPr>
              <a:t>tal</a:t>
            </a:r>
            <a:r>
              <a:rPr sz="700" spc="-5" dirty="0">
                <a:latin typeface="Microsoft Sans Serif"/>
                <a:cs typeface="Microsoft Sans Serif"/>
              </a:rPr>
              <a:t> </a:t>
            </a:r>
            <a:r>
              <a:rPr sz="700" spc="20" dirty="0">
                <a:latin typeface="Microsoft Sans Serif"/>
                <a:cs typeface="Microsoft Sans Serif"/>
              </a:rPr>
              <a:t>evento,</a:t>
            </a:r>
            <a:r>
              <a:rPr sz="700" spc="-5" dirty="0">
                <a:latin typeface="Microsoft Sans Serif"/>
                <a:cs typeface="Microsoft Sans Serif"/>
              </a:rPr>
              <a:t> </a:t>
            </a:r>
            <a:r>
              <a:rPr sz="700" spc="10" dirty="0">
                <a:latin typeface="Microsoft Sans Serif"/>
                <a:cs typeface="Microsoft Sans Serif"/>
              </a:rPr>
              <a:t>los</a:t>
            </a:r>
            <a:r>
              <a:rPr sz="700" spc="-5" dirty="0">
                <a:latin typeface="Microsoft Sans Serif"/>
                <a:cs typeface="Microsoft Sans Serif"/>
              </a:rPr>
              <a:t> </a:t>
            </a:r>
            <a:r>
              <a:rPr sz="700" spc="25" dirty="0">
                <a:latin typeface="Microsoft Sans Serif"/>
                <a:cs typeface="Microsoft Sans Serif"/>
              </a:rPr>
              <a:t>generadores</a:t>
            </a:r>
            <a:r>
              <a:rPr sz="700" spc="-5" dirty="0">
                <a:latin typeface="Microsoft Sans Serif"/>
                <a:cs typeface="Microsoft Sans Serif"/>
              </a:rPr>
              <a:t> </a:t>
            </a:r>
            <a:r>
              <a:rPr sz="700" spc="15" dirty="0">
                <a:latin typeface="Microsoft Sans Serif"/>
                <a:cs typeface="Microsoft Sans Serif"/>
              </a:rPr>
              <a:t>asíncronos</a:t>
            </a:r>
            <a:r>
              <a:rPr sz="700" spc="-5" dirty="0">
                <a:latin typeface="Microsoft Sans Serif"/>
                <a:cs typeface="Microsoft Sans Serif"/>
              </a:rPr>
              <a:t> </a:t>
            </a:r>
            <a:r>
              <a:rPr sz="700" spc="25" dirty="0">
                <a:latin typeface="Microsoft Sans Serif"/>
                <a:cs typeface="Microsoft Sans Serif"/>
              </a:rPr>
              <a:t>deben</a:t>
            </a:r>
            <a:r>
              <a:rPr sz="700" spc="-5" dirty="0">
                <a:latin typeface="Microsoft Sans Serif"/>
                <a:cs typeface="Microsoft Sans Serif"/>
              </a:rPr>
              <a:t> </a:t>
            </a:r>
            <a:r>
              <a:rPr sz="700" spc="15" dirty="0">
                <a:latin typeface="Microsoft Sans Serif"/>
                <a:cs typeface="Microsoft Sans Serif"/>
              </a:rPr>
              <a:t>desconectarse</a:t>
            </a:r>
            <a:r>
              <a:rPr sz="700" dirty="0">
                <a:latin typeface="Microsoft Sans Serif"/>
                <a:cs typeface="Microsoft Sans Serif"/>
              </a:rPr>
              <a:t> </a:t>
            </a:r>
            <a:r>
              <a:rPr sz="700" spc="25" dirty="0">
                <a:latin typeface="Microsoft Sans Serif"/>
                <a:cs typeface="Microsoft Sans Serif"/>
              </a:rPr>
              <a:t>lo</a:t>
            </a:r>
            <a:r>
              <a:rPr sz="700" spc="-5" dirty="0">
                <a:latin typeface="Microsoft Sans Serif"/>
                <a:cs typeface="Microsoft Sans Serif"/>
              </a:rPr>
              <a:t> </a:t>
            </a:r>
            <a:r>
              <a:rPr sz="700" spc="15" dirty="0">
                <a:latin typeface="Microsoft Sans Serif"/>
                <a:cs typeface="Microsoft Sans Serif"/>
              </a:rPr>
              <a:t>antes </a:t>
            </a:r>
            <a:r>
              <a:rPr sz="700" spc="-170" dirty="0">
                <a:latin typeface="Microsoft Sans Serif"/>
                <a:cs typeface="Microsoft Sans Serif"/>
              </a:rPr>
              <a:t> </a:t>
            </a:r>
            <a:r>
              <a:rPr sz="700" spc="20" dirty="0">
                <a:latin typeface="Microsoft Sans Serif"/>
                <a:cs typeface="Microsoft Sans Serif"/>
              </a:rPr>
              <a:t>posible </a:t>
            </a:r>
            <a:r>
              <a:rPr sz="700" spc="25" dirty="0">
                <a:latin typeface="Microsoft Sans Serif"/>
                <a:cs typeface="Microsoft Sans Serif"/>
              </a:rPr>
              <a:t>para </a:t>
            </a:r>
            <a:r>
              <a:rPr sz="700" spc="20" dirty="0">
                <a:latin typeface="Microsoft Sans Serif"/>
                <a:cs typeface="Microsoft Sans Serif"/>
              </a:rPr>
              <a:t>evitar daños </a:t>
            </a:r>
            <a:r>
              <a:rPr sz="700" spc="10" dirty="0">
                <a:latin typeface="Microsoft Sans Serif"/>
                <a:cs typeface="Microsoft Sans Serif"/>
              </a:rPr>
              <a:t>al </a:t>
            </a:r>
            <a:r>
              <a:rPr sz="700" spc="30" dirty="0">
                <a:latin typeface="Microsoft Sans Serif"/>
                <a:cs typeface="Microsoft Sans Serif"/>
              </a:rPr>
              <a:t>generador o </a:t>
            </a:r>
            <a:r>
              <a:rPr sz="700" spc="20" dirty="0">
                <a:latin typeface="Microsoft Sans Serif"/>
                <a:cs typeface="Microsoft Sans Serif"/>
              </a:rPr>
              <a:t>evitar </a:t>
            </a:r>
            <a:r>
              <a:rPr sz="700" spc="40" dirty="0">
                <a:latin typeface="Microsoft Sans Serif"/>
                <a:cs typeface="Microsoft Sans Serif"/>
              </a:rPr>
              <a:t>un </a:t>
            </a:r>
            <a:r>
              <a:rPr sz="700" spc="25" dirty="0">
                <a:latin typeface="Microsoft Sans Serif"/>
                <a:cs typeface="Microsoft Sans Serif"/>
              </a:rPr>
              <a:t>corte </a:t>
            </a:r>
            <a:r>
              <a:rPr sz="700" spc="15" dirty="0">
                <a:latin typeface="Microsoft Sans Serif"/>
                <a:cs typeface="Microsoft Sans Serif"/>
              </a:rPr>
              <a:t>generalizado. </a:t>
            </a:r>
            <a:r>
              <a:rPr sz="700" spc="-10" dirty="0">
                <a:latin typeface="Microsoft Sans Serif"/>
                <a:cs typeface="Microsoft Sans Serif"/>
              </a:rPr>
              <a:t>Esta </a:t>
            </a:r>
            <a:r>
              <a:rPr sz="700" spc="-5" dirty="0">
                <a:latin typeface="Microsoft Sans Serif"/>
                <a:cs typeface="Microsoft Sans Serif"/>
              </a:rPr>
              <a:t> </a:t>
            </a:r>
            <a:r>
              <a:rPr sz="700" spc="5" dirty="0">
                <a:latin typeface="Microsoft Sans Serif"/>
                <a:cs typeface="Microsoft Sans Serif"/>
              </a:rPr>
              <a:t>sección </a:t>
            </a:r>
            <a:r>
              <a:rPr sz="700" spc="20" dirty="0">
                <a:latin typeface="Microsoft Sans Serif"/>
                <a:cs typeface="Microsoft Sans Serif"/>
              </a:rPr>
              <a:t>del </a:t>
            </a:r>
            <a:r>
              <a:rPr sz="700" spc="35" dirty="0">
                <a:latin typeface="Microsoft Sans Serif"/>
                <a:cs typeface="Microsoft Sans Serif"/>
              </a:rPr>
              <a:t>tutorial </a:t>
            </a:r>
            <a:r>
              <a:rPr sz="700" spc="10" dirty="0">
                <a:latin typeface="Microsoft Sans Serif"/>
                <a:cs typeface="Microsoft Sans Serif"/>
              </a:rPr>
              <a:t>analiza la necesidad </a:t>
            </a:r>
            <a:r>
              <a:rPr sz="700" spc="20" dirty="0">
                <a:latin typeface="Microsoft Sans Serif"/>
                <a:cs typeface="Microsoft Sans Serif"/>
              </a:rPr>
              <a:t>de </a:t>
            </a:r>
            <a:r>
              <a:rPr sz="700" spc="25" dirty="0">
                <a:latin typeface="Microsoft Sans Serif"/>
                <a:cs typeface="Microsoft Sans Serif"/>
              </a:rPr>
              <a:t>protección </a:t>
            </a:r>
            <a:r>
              <a:rPr sz="700" spc="20" dirty="0">
                <a:latin typeface="Microsoft Sans Serif"/>
                <a:cs typeface="Microsoft Sans Serif"/>
              </a:rPr>
              <a:t>del </a:t>
            </a:r>
            <a:r>
              <a:rPr sz="700" spc="30" dirty="0">
                <a:latin typeface="Microsoft Sans Serif"/>
                <a:cs typeface="Microsoft Sans Serif"/>
              </a:rPr>
              <a:t>generador fuera </a:t>
            </a:r>
            <a:r>
              <a:rPr sz="700" spc="35" dirty="0">
                <a:latin typeface="Microsoft Sans Serif"/>
                <a:cs typeface="Microsoft Sans Serif"/>
              </a:rPr>
              <a:t> </a:t>
            </a:r>
            <a:r>
              <a:rPr sz="700" spc="20" dirty="0">
                <a:latin typeface="Microsoft Sans Serif"/>
                <a:cs typeface="Microsoft Sans Serif"/>
              </a:rPr>
              <a:t>de</a:t>
            </a:r>
            <a:r>
              <a:rPr sz="700" spc="5" dirty="0">
                <a:latin typeface="Microsoft Sans Serif"/>
                <a:cs typeface="Microsoft Sans Serif"/>
              </a:rPr>
              <a:t> </a:t>
            </a:r>
            <a:r>
              <a:rPr sz="700" spc="20" dirty="0">
                <a:latin typeface="Microsoft Sans Serif"/>
                <a:cs typeface="Microsoft Sans Serif"/>
              </a:rPr>
              <a:t>sincronismo,</a:t>
            </a:r>
            <a:r>
              <a:rPr sz="700" spc="10" dirty="0">
                <a:latin typeface="Microsoft Sans Serif"/>
                <a:cs typeface="Microsoft Sans Serif"/>
              </a:rPr>
              <a:t> revisa</a:t>
            </a:r>
            <a:r>
              <a:rPr sz="700" spc="5" dirty="0">
                <a:latin typeface="Microsoft Sans Serif"/>
                <a:cs typeface="Microsoft Sans Serif"/>
              </a:rPr>
              <a:t> </a:t>
            </a:r>
            <a:r>
              <a:rPr sz="700" spc="15" dirty="0">
                <a:latin typeface="Microsoft Sans Serif"/>
                <a:cs typeface="Microsoft Sans Serif"/>
              </a:rPr>
              <a:t>conceptos</a:t>
            </a:r>
            <a:r>
              <a:rPr sz="700" spc="10" dirty="0">
                <a:latin typeface="Microsoft Sans Serif"/>
                <a:cs typeface="Microsoft Sans Serif"/>
              </a:rPr>
              <a:t> </a:t>
            </a:r>
            <a:r>
              <a:rPr sz="700" spc="5" dirty="0">
                <a:latin typeface="Microsoft Sans Serif"/>
                <a:cs typeface="Microsoft Sans Serif"/>
              </a:rPr>
              <a:t>básicos </a:t>
            </a:r>
            <a:r>
              <a:rPr sz="700" spc="20" dirty="0">
                <a:latin typeface="Microsoft Sans Serif"/>
                <a:cs typeface="Microsoft Sans Serif"/>
              </a:rPr>
              <a:t>de</a:t>
            </a:r>
            <a:r>
              <a:rPr sz="700" spc="10" dirty="0">
                <a:latin typeface="Microsoft Sans Serif"/>
                <a:cs typeface="Microsoft Sans Serif"/>
              </a:rPr>
              <a:t> </a:t>
            </a:r>
            <a:r>
              <a:rPr sz="700" spc="20" dirty="0">
                <a:latin typeface="Microsoft Sans Serif"/>
                <a:cs typeface="Microsoft Sans Serif"/>
              </a:rPr>
              <a:t>estabilidad</a:t>
            </a:r>
            <a:r>
              <a:rPr sz="700" spc="5" dirty="0">
                <a:latin typeface="Microsoft Sans Serif"/>
                <a:cs typeface="Microsoft Sans Serif"/>
              </a:rPr>
              <a:t> </a:t>
            </a:r>
            <a:r>
              <a:rPr sz="700" spc="25" dirty="0">
                <a:latin typeface="Microsoft Sans Serif"/>
                <a:cs typeface="Microsoft Sans Serif"/>
              </a:rPr>
              <a:t>transitoria,</a:t>
            </a:r>
            <a:r>
              <a:rPr sz="700" spc="10" dirty="0">
                <a:latin typeface="Microsoft Sans Serif"/>
                <a:cs typeface="Microsoft Sans Serif"/>
              </a:rPr>
              <a:t> </a:t>
            </a:r>
            <a:r>
              <a:rPr sz="700" spc="15" dirty="0">
                <a:latin typeface="Microsoft Sans Serif"/>
                <a:cs typeface="Microsoft Sans Serif"/>
              </a:rPr>
              <a:t>describe </a:t>
            </a:r>
            <a:r>
              <a:rPr sz="700" spc="-175" dirty="0">
                <a:latin typeface="Microsoft Sans Serif"/>
                <a:cs typeface="Microsoft Sans Serif"/>
              </a:rPr>
              <a:t> </a:t>
            </a:r>
            <a:r>
              <a:rPr sz="700" dirty="0">
                <a:latin typeface="Microsoft Sans Serif"/>
                <a:cs typeface="Microsoft Sans Serif"/>
              </a:rPr>
              <a:t>las </a:t>
            </a:r>
            <a:r>
              <a:rPr sz="700" spc="10" dirty="0">
                <a:latin typeface="Microsoft Sans Serif"/>
                <a:cs typeface="Microsoft Sans Serif"/>
              </a:rPr>
              <a:t>características </a:t>
            </a:r>
            <a:r>
              <a:rPr sz="700" spc="20" dirty="0">
                <a:latin typeface="Microsoft Sans Serif"/>
                <a:cs typeface="Microsoft Sans Serif"/>
              </a:rPr>
              <a:t>de impedancia </a:t>
            </a:r>
            <a:r>
              <a:rPr sz="700" spc="30" dirty="0">
                <a:latin typeface="Microsoft Sans Serif"/>
                <a:cs typeface="Microsoft Sans Serif"/>
              </a:rPr>
              <a:t>fuera </a:t>
            </a:r>
            <a:r>
              <a:rPr sz="700" spc="20" dirty="0">
                <a:latin typeface="Microsoft Sans Serif"/>
                <a:cs typeface="Microsoft Sans Serif"/>
              </a:rPr>
              <a:t>de </a:t>
            </a:r>
            <a:r>
              <a:rPr sz="700" spc="25" dirty="0">
                <a:latin typeface="Microsoft Sans Serif"/>
                <a:cs typeface="Microsoft Sans Serif"/>
              </a:rPr>
              <a:t>sincronismo </a:t>
            </a:r>
            <a:r>
              <a:rPr sz="700" spc="15" dirty="0">
                <a:latin typeface="Microsoft Sans Serif"/>
                <a:cs typeface="Microsoft Sans Serif"/>
              </a:rPr>
              <a:t>típicas </a:t>
            </a:r>
            <a:r>
              <a:rPr sz="700" spc="20" dirty="0">
                <a:latin typeface="Microsoft Sans Serif"/>
                <a:cs typeface="Microsoft Sans Serif"/>
              </a:rPr>
              <a:t>de </a:t>
            </a:r>
            <a:r>
              <a:rPr sz="700" spc="25" dirty="0">
                <a:latin typeface="Microsoft Sans Serif"/>
                <a:cs typeface="Microsoft Sans Serif"/>
              </a:rPr>
              <a:t>grandes </a:t>
            </a:r>
            <a:r>
              <a:rPr sz="700" spc="30" dirty="0">
                <a:latin typeface="Microsoft Sans Serif"/>
                <a:cs typeface="Microsoft Sans Serif"/>
              </a:rPr>
              <a:t> </a:t>
            </a:r>
            <a:r>
              <a:rPr sz="700" spc="25" dirty="0">
                <a:latin typeface="Microsoft Sans Serif"/>
                <a:cs typeface="Microsoft Sans Serif"/>
              </a:rPr>
              <a:t>generadores </a:t>
            </a:r>
            <a:r>
              <a:rPr sz="700" spc="15" dirty="0">
                <a:latin typeface="Microsoft Sans Serif"/>
                <a:cs typeface="Microsoft Sans Serif"/>
              </a:rPr>
              <a:t>conectados </a:t>
            </a:r>
            <a:r>
              <a:rPr sz="700" dirty="0">
                <a:latin typeface="Microsoft Sans Serif"/>
                <a:cs typeface="Microsoft Sans Serif"/>
              </a:rPr>
              <a:t>a </a:t>
            </a:r>
            <a:r>
              <a:rPr sz="700" spc="10" dirty="0">
                <a:latin typeface="Microsoft Sans Serif"/>
                <a:cs typeface="Microsoft Sans Serif"/>
              </a:rPr>
              <a:t>sistemas </a:t>
            </a:r>
            <a:r>
              <a:rPr sz="700" spc="20" dirty="0">
                <a:latin typeface="Microsoft Sans Serif"/>
                <a:cs typeface="Microsoft Sans Serif"/>
              </a:rPr>
              <a:t>de </a:t>
            </a:r>
            <a:r>
              <a:rPr sz="700" spc="25" dirty="0">
                <a:latin typeface="Microsoft Sans Serif"/>
                <a:cs typeface="Microsoft Sans Serif"/>
              </a:rPr>
              <a:t>transmisión </a:t>
            </a:r>
            <a:r>
              <a:rPr sz="700" spc="20" dirty="0">
                <a:latin typeface="Microsoft Sans Serif"/>
                <a:cs typeface="Microsoft Sans Serif"/>
              </a:rPr>
              <a:t>de </a:t>
            </a:r>
            <a:r>
              <a:rPr sz="700" spc="25" dirty="0">
                <a:latin typeface="Microsoft Sans Serif"/>
                <a:cs typeface="Microsoft Sans Serif"/>
              </a:rPr>
              <a:t>alto </a:t>
            </a:r>
            <a:r>
              <a:rPr sz="700" spc="20" dirty="0">
                <a:latin typeface="Microsoft Sans Serif"/>
                <a:cs typeface="Microsoft Sans Serif"/>
              </a:rPr>
              <a:t>voltaje </a:t>
            </a:r>
            <a:r>
              <a:rPr sz="700" spc="5" dirty="0">
                <a:latin typeface="Microsoft Sans Serif"/>
                <a:cs typeface="Microsoft Sans Serif"/>
              </a:rPr>
              <a:t>y </a:t>
            </a:r>
            <a:r>
              <a:rPr sz="700" spc="10" dirty="0">
                <a:latin typeface="Microsoft Sans Serif"/>
                <a:cs typeface="Microsoft Sans Serif"/>
              </a:rPr>
              <a:t> </a:t>
            </a:r>
            <a:r>
              <a:rPr sz="700" spc="20" dirty="0">
                <a:latin typeface="Microsoft Sans Serif"/>
                <a:cs typeface="Microsoft Sans Serif"/>
              </a:rPr>
              <a:t>presenta </a:t>
            </a:r>
            <a:r>
              <a:rPr sz="700" spc="15" dirty="0">
                <a:latin typeface="Microsoft Sans Serif"/>
                <a:cs typeface="Microsoft Sans Serif"/>
              </a:rPr>
              <a:t>varios esquemas </a:t>
            </a:r>
            <a:r>
              <a:rPr sz="700" spc="20" dirty="0">
                <a:latin typeface="Microsoft Sans Serif"/>
                <a:cs typeface="Microsoft Sans Serif"/>
              </a:rPr>
              <a:t>de </a:t>
            </a:r>
            <a:r>
              <a:rPr sz="700" spc="10" dirty="0">
                <a:latin typeface="Microsoft Sans Serif"/>
                <a:cs typeface="Microsoft Sans Serif"/>
              </a:rPr>
              <a:t>relés </a:t>
            </a:r>
            <a:r>
              <a:rPr sz="700" spc="30" dirty="0">
                <a:latin typeface="Microsoft Sans Serif"/>
                <a:cs typeface="Microsoft Sans Serif"/>
              </a:rPr>
              <a:t>que </a:t>
            </a:r>
            <a:r>
              <a:rPr sz="700" spc="-5" dirty="0">
                <a:latin typeface="Microsoft Sans Serif"/>
                <a:cs typeface="Microsoft Sans Serif"/>
              </a:rPr>
              <a:t>se </a:t>
            </a:r>
            <a:r>
              <a:rPr sz="700" spc="20" dirty="0">
                <a:latin typeface="Microsoft Sans Serif"/>
                <a:cs typeface="Microsoft Sans Serif"/>
              </a:rPr>
              <a:t>utilizan </a:t>
            </a:r>
            <a:r>
              <a:rPr sz="700" spc="25" dirty="0">
                <a:latin typeface="Microsoft Sans Serif"/>
                <a:cs typeface="Microsoft Sans Serif"/>
              </a:rPr>
              <a:t>para </a:t>
            </a:r>
            <a:r>
              <a:rPr sz="700" spc="10" dirty="0">
                <a:latin typeface="Microsoft Sans Serif"/>
                <a:cs typeface="Microsoft Sans Serif"/>
              </a:rPr>
              <a:t>la </a:t>
            </a:r>
            <a:r>
              <a:rPr sz="700" spc="25" dirty="0">
                <a:latin typeface="Microsoft Sans Serif"/>
                <a:cs typeface="Microsoft Sans Serif"/>
              </a:rPr>
              <a:t>protección </a:t>
            </a:r>
            <a:r>
              <a:rPr sz="700" spc="20" dirty="0">
                <a:latin typeface="Microsoft Sans Serif"/>
                <a:cs typeface="Microsoft Sans Serif"/>
              </a:rPr>
              <a:t>de </a:t>
            </a:r>
            <a:r>
              <a:rPr sz="700" spc="25" dirty="0">
                <a:latin typeface="Microsoft Sans Serif"/>
                <a:cs typeface="Microsoft Sans Serif"/>
              </a:rPr>
              <a:t> </a:t>
            </a:r>
            <a:r>
              <a:rPr sz="700" spc="30" dirty="0">
                <a:latin typeface="Microsoft Sans Serif"/>
                <a:cs typeface="Microsoft Sans Serif"/>
              </a:rPr>
              <a:t>generador fuera </a:t>
            </a:r>
            <a:r>
              <a:rPr sz="700" spc="20" dirty="0">
                <a:latin typeface="Microsoft Sans Serif"/>
                <a:cs typeface="Microsoft Sans Serif"/>
              </a:rPr>
              <a:t>de sincronismo. </a:t>
            </a:r>
            <a:r>
              <a:rPr sz="700" spc="-40" dirty="0">
                <a:latin typeface="Microsoft Sans Serif"/>
                <a:cs typeface="Microsoft Sans Serif"/>
              </a:rPr>
              <a:t>Se </a:t>
            </a:r>
            <a:r>
              <a:rPr sz="700" spc="35" dirty="0">
                <a:latin typeface="Microsoft Sans Serif"/>
                <a:cs typeface="Microsoft Sans Serif"/>
              </a:rPr>
              <a:t>propone </a:t>
            </a:r>
            <a:r>
              <a:rPr sz="700" spc="40" dirty="0">
                <a:latin typeface="Microsoft Sans Serif"/>
                <a:cs typeface="Microsoft Sans Serif"/>
              </a:rPr>
              <a:t>un </a:t>
            </a:r>
            <a:r>
              <a:rPr sz="700" spc="30" dirty="0">
                <a:latin typeface="Microsoft Sans Serif"/>
                <a:cs typeface="Microsoft Sans Serif"/>
              </a:rPr>
              <a:t>procedimiento </a:t>
            </a:r>
            <a:r>
              <a:rPr sz="700" spc="20" dirty="0">
                <a:latin typeface="Microsoft Sans Serif"/>
                <a:cs typeface="Microsoft Sans Serif"/>
              </a:rPr>
              <a:t>exhaustivo </a:t>
            </a:r>
            <a:r>
              <a:rPr sz="700" spc="25" dirty="0">
                <a:latin typeface="Microsoft Sans Serif"/>
                <a:cs typeface="Microsoft Sans Serif"/>
              </a:rPr>
              <a:t> para </a:t>
            </a:r>
            <a:r>
              <a:rPr sz="700" spc="35" dirty="0">
                <a:latin typeface="Microsoft Sans Serif"/>
                <a:cs typeface="Microsoft Sans Serif"/>
              </a:rPr>
              <a:t>determinar </a:t>
            </a:r>
            <a:r>
              <a:rPr sz="700" spc="10" dirty="0">
                <a:latin typeface="Microsoft Sans Serif"/>
                <a:cs typeface="Microsoft Sans Serif"/>
              </a:rPr>
              <a:t>la </a:t>
            </a:r>
            <a:r>
              <a:rPr sz="700" spc="25" dirty="0">
                <a:latin typeface="Microsoft Sans Serif"/>
                <a:cs typeface="Microsoft Sans Serif"/>
              </a:rPr>
              <a:t>configuración </a:t>
            </a:r>
            <a:r>
              <a:rPr sz="700" spc="5" dirty="0">
                <a:latin typeface="Microsoft Sans Serif"/>
                <a:cs typeface="Microsoft Sans Serif"/>
              </a:rPr>
              <a:t>y </a:t>
            </a:r>
            <a:r>
              <a:rPr sz="700" spc="-5" dirty="0">
                <a:latin typeface="Microsoft Sans Serif"/>
                <a:cs typeface="Microsoft Sans Serif"/>
              </a:rPr>
              <a:t>se </a:t>
            </a:r>
            <a:r>
              <a:rPr sz="700" spc="25" dirty="0">
                <a:latin typeface="Microsoft Sans Serif"/>
                <a:cs typeface="Microsoft Sans Serif"/>
              </a:rPr>
              <a:t>ilustra </a:t>
            </a:r>
            <a:r>
              <a:rPr sz="700" spc="20" dirty="0">
                <a:latin typeface="Microsoft Sans Serif"/>
                <a:cs typeface="Microsoft Sans Serif"/>
              </a:rPr>
              <a:t>con </a:t>
            </a:r>
            <a:r>
              <a:rPr sz="700" spc="40" dirty="0">
                <a:latin typeface="Microsoft Sans Serif"/>
                <a:cs typeface="Microsoft Sans Serif"/>
              </a:rPr>
              <a:t>un </a:t>
            </a:r>
            <a:r>
              <a:rPr sz="700" spc="25" dirty="0">
                <a:latin typeface="Microsoft Sans Serif"/>
                <a:cs typeface="Microsoft Sans Serif"/>
              </a:rPr>
              <a:t>estudio </a:t>
            </a:r>
            <a:r>
              <a:rPr sz="700" spc="20" dirty="0">
                <a:latin typeface="Microsoft Sans Serif"/>
                <a:cs typeface="Microsoft Sans Serif"/>
              </a:rPr>
              <a:t>de </a:t>
            </a:r>
            <a:r>
              <a:rPr sz="700" dirty="0">
                <a:latin typeface="Microsoft Sans Serif"/>
                <a:cs typeface="Microsoft Sans Serif"/>
              </a:rPr>
              <a:t>caso, </a:t>
            </a:r>
            <a:r>
              <a:rPr sz="700" spc="30" dirty="0">
                <a:latin typeface="Microsoft Sans Serif"/>
                <a:cs typeface="Microsoft Sans Serif"/>
              </a:rPr>
              <a:t>que </a:t>
            </a:r>
            <a:r>
              <a:rPr sz="700" spc="35" dirty="0">
                <a:latin typeface="Microsoft Sans Serif"/>
                <a:cs typeface="Microsoft Sans Serif"/>
              </a:rPr>
              <a:t> </a:t>
            </a:r>
            <a:r>
              <a:rPr sz="700" spc="15" dirty="0">
                <a:latin typeface="Microsoft Sans Serif"/>
                <a:cs typeface="Microsoft Sans Serif"/>
              </a:rPr>
              <a:t>incluye </a:t>
            </a:r>
            <a:r>
              <a:rPr sz="700" spc="-5" dirty="0">
                <a:latin typeface="Microsoft Sans Serif"/>
                <a:cs typeface="Microsoft Sans Serif"/>
              </a:rPr>
              <a:t>casos </a:t>
            </a:r>
            <a:r>
              <a:rPr sz="700" spc="20" dirty="0">
                <a:latin typeface="Microsoft Sans Serif"/>
                <a:cs typeface="Microsoft Sans Serif"/>
              </a:rPr>
              <a:t>de simulación de estabilidad </a:t>
            </a:r>
            <a:r>
              <a:rPr sz="700" spc="30" dirty="0">
                <a:latin typeface="Microsoft Sans Serif"/>
                <a:cs typeface="Microsoft Sans Serif"/>
              </a:rPr>
              <a:t>transitoria </a:t>
            </a:r>
            <a:r>
              <a:rPr sz="700" spc="5" dirty="0">
                <a:latin typeface="Microsoft Sans Serif"/>
                <a:cs typeface="Microsoft Sans Serif"/>
              </a:rPr>
              <a:t>y </a:t>
            </a:r>
            <a:r>
              <a:rPr sz="700" spc="25" dirty="0">
                <a:latin typeface="Microsoft Sans Serif"/>
                <a:cs typeface="Microsoft Sans Serif"/>
              </a:rPr>
              <a:t>pruebas </a:t>
            </a:r>
            <a:r>
              <a:rPr sz="700" spc="20" dirty="0">
                <a:latin typeface="Microsoft Sans Serif"/>
                <a:cs typeface="Microsoft Sans Serif"/>
              </a:rPr>
              <a:t>de </a:t>
            </a:r>
            <a:r>
              <a:rPr sz="700" spc="25" dirty="0">
                <a:latin typeface="Microsoft Sans Serif"/>
                <a:cs typeface="Microsoft Sans Serif"/>
              </a:rPr>
              <a:t> </a:t>
            </a:r>
            <a:r>
              <a:rPr sz="700" spc="35" dirty="0">
                <a:latin typeface="Microsoft Sans Serif"/>
                <a:cs typeface="Microsoft Sans Serif"/>
              </a:rPr>
              <a:t>rendimiento </a:t>
            </a:r>
            <a:r>
              <a:rPr sz="700" spc="20" dirty="0">
                <a:latin typeface="Microsoft Sans Serif"/>
                <a:cs typeface="Microsoft Sans Serif"/>
              </a:rPr>
              <a:t>de </a:t>
            </a:r>
            <a:r>
              <a:rPr sz="700" spc="10" dirty="0">
                <a:latin typeface="Microsoft Sans Serif"/>
                <a:cs typeface="Microsoft Sans Serif"/>
              </a:rPr>
              <a:t>relés </a:t>
            </a:r>
            <a:r>
              <a:rPr sz="700" spc="30" dirty="0">
                <a:latin typeface="Microsoft Sans Serif"/>
                <a:cs typeface="Microsoft Sans Serif"/>
              </a:rPr>
              <a:t>fuera </a:t>
            </a:r>
            <a:r>
              <a:rPr sz="700" spc="20" dirty="0">
                <a:latin typeface="Microsoft Sans Serif"/>
                <a:cs typeface="Microsoft Sans Serif"/>
              </a:rPr>
              <a:t>de </a:t>
            </a:r>
            <a:r>
              <a:rPr sz="700" spc="25" dirty="0">
                <a:latin typeface="Microsoft Sans Serif"/>
                <a:cs typeface="Microsoft Sans Serif"/>
              </a:rPr>
              <a:t>sincronismo utilizando </a:t>
            </a:r>
            <a:r>
              <a:rPr sz="700" spc="15" dirty="0">
                <a:latin typeface="Microsoft Sans Serif"/>
                <a:cs typeface="Microsoft Sans Serif"/>
              </a:rPr>
              <a:t>archivos </a:t>
            </a:r>
            <a:r>
              <a:rPr sz="700" spc="-30" dirty="0">
                <a:latin typeface="Microsoft Sans Serif"/>
                <a:cs typeface="Microsoft Sans Serif"/>
              </a:rPr>
              <a:t>COMTRADE </a:t>
            </a:r>
            <a:r>
              <a:rPr sz="700" spc="-25" dirty="0">
                <a:latin typeface="Microsoft Sans Serif"/>
                <a:cs typeface="Microsoft Sans Serif"/>
              </a:rPr>
              <a:t> </a:t>
            </a:r>
            <a:r>
              <a:rPr sz="700" spc="35" dirty="0">
                <a:latin typeface="Microsoft Sans Serif"/>
                <a:cs typeface="Microsoft Sans Serif"/>
              </a:rPr>
              <a:t>(formato</a:t>
            </a:r>
            <a:r>
              <a:rPr sz="700" spc="-5" dirty="0">
                <a:latin typeface="Microsoft Sans Serif"/>
                <a:cs typeface="Microsoft Sans Serif"/>
              </a:rPr>
              <a:t> </a:t>
            </a:r>
            <a:r>
              <a:rPr sz="700" spc="35" dirty="0">
                <a:latin typeface="Microsoft Sans Serif"/>
                <a:cs typeface="Microsoft Sans Serif"/>
              </a:rPr>
              <a:t>común</a:t>
            </a:r>
            <a:r>
              <a:rPr sz="700" spc="-5" dirty="0">
                <a:latin typeface="Microsoft Sans Serif"/>
                <a:cs typeface="Microsoft Sans Serif"/>
              </a:rPr>
              <a:t> </a:t>
            </a:r>
            <a:r>
              <a:rPr sz="700" spc="25" dirty="0">
                <a:latin typeface="Microsoft Sans Serif"/>
                <a:cs typeface="Microsoft Sans Serif"/>
              </a:rPr>
              <a:t>para</a:t>
            </a:r>
            <a:r>
              <a:rPr sz="700" spc="-5" dirty="0">
                <a:latin typeface="Microsoft Sans Serif"/>
                <a:cs typeface="Microsoft Sans Serif"/>
              </a:rPr>
              <a:t> </a:t>
            </a:r>
            <a:r>
              <a:rPr sz="700" spc="10" dirty="0">
                <a:latin typeface="Microsoft Sans Serif"/>
                <a:cs typeface="Microsoft Sans Serif"/>
              </a:rPr>
              <a:t>el</a:t>
            </a:r>
            <a:r>
              <a:rPr sz="700" spc="-5" dirty="0">
                <a:latin typeface="Microsoft Sans Serif"/>
                <a:cs typeface="Microsoft Sans Serif"/>
              </a:rPr>
              <a:t> </a:t>
            </a:r>
            <a:r>
              <a:rPr sz="700" spc="30" dirty="0">
                <a:latin typeface="Microsoft Sans Serif"/>
                <a:cs typeface="Microsoft Sans Serif"/>
              </a:rPr>
              <a:t>intercambio</a:t>
            </a:r>
            <a:r>
              <a:rPr sz="700" spc="-5" dirty="0">
                <a:latin typeface="Microsoft Sans Serif"/>
                <a:cs typeface="Microsoft Sans Serif"/>
              </a:rPr>
              <a:t> </a:t>
            </a:r>
            <a:r>
              <a:rPr sz="700" spc="20" dirty="0">
                <a:latin typeface="Microsoft Sans Serif"/>
                <a:cs typeface="Microsoft Sans Serif"/>
              </a:rPr>
              <a:t>de</a:t>
            </a:r>
            <a:r>
              <a:rPr sz="700" spc="-5" dirty="0">
                <a:latin typeface="Microsoft Sans Serif"/>
                <a:cs typeface="Microsoft Sans Serif"/>
              </a:rPr>
              <a:t> </a:t>
            </a:r>
            <a:r>
              <a:rPr sz="700" spc="20" dirty="0">
                <a:latin typeface="Microsoft Sans Serif"/>
                <a:cs typeface="Microsoft Sans Serif"/>
              </a:rPr>
              <a:t>datos</a:t>
            </a:r>
            <a:r>
              <a:rPr sz="700" spc="-5" dirty="0">
                <a:latin typeface="Microsoft Sans Serif"/>
                <a:cs typeface="Microsoft Sans Serif"/>
              </a:rPr>
              <a:t> </a:t>
            </a:r>
            <a:r>
              <a:rPr sz="700" spc="20" dirty="0">
                <a:latin typeface="Microsoft Sans Serif"/>
                <a:cs typeface="Microsoft Sans Serif"/>
              </a:rPr>
              <a:t>transitorios).</a:t>
            </a:r>
            <a:endParaRPr sz="700">
              <a:latin typeface="Microsoft Sans Serif"/>
              <a:cs typeface="Microsoft Sans Serif"/>
            </a:endParaRPr>
          </a:p>
        </p:txBody>
      </p:sp>
      <p:sp>
        <p:nvSpPr>
          <p:cNvPr id="24" name="object 24"/>
          <p:cNvSpPr txBox="1"/>
          <p:nvPr/>
        </p:nvSpPr>
        <p:spPr>
          <a:xfrm>
            <a:off x="9100216" y="1717807"/>
            <a:ext cx="7363819" cy="474874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 marR="5080">
              <a:lnSpc>
                <a:spcPct val="143100"/>
              </a:lnSpc>
              <a:spcBef>
                <a:spcPts val="100"/>
              </a:spcBef>
            </a:pPr>
            <a:r>
              <a:rPr sz="700" spc="30" dirty="0">
                <a:latin typeface="Microsoft Sans Serif"/>
                <a:cs typeface="Microsoft Sans Serif"/>
              </a:rPr>
              <a:t>tiempos </a:t>
            </a:r>
            <a:r>
              <a:rPr sz="700" spc="20" dirty="0">
                <a:latin typeface="Microsoft Sans Serif"/>
                <a:cs typeface="Microsoft Sans Serif"/>
              </a:rPr>
              <a:t>de limpieza </a:t>
            </a:r>
            <a:r>
              <a:rPr sz="700" spc="15" dirty="0">
                <a:latin typeface="Microsoft Sans Serif"/>
                <a:cs typeface="Microsoft Sans Serif"/>
              </a:rPr>
              <a:t>críticos </a:t>
            </a:r>
            <a:r>
              <a:rPr sz="700" spc="10" dirty="0">
                <a:latin typeface="Microsoft Sans Serif"/>
                <a:cs typeface="Microsoft Sans Serif"/>
              </a:rPr>
              <a:t>necesarios </a:t>
            </a:r>
            <a:r>
              <a:rPr sz="700" spc="25" dirty="0">
                <a:latin typeface="Microsoft Sans Serif"/>
                <a:cs typeface="Microsoft Sans Serif"/>
              </a:rPr>
              <a:t>para </a:t>
            </a:r>
            <a:r>
              <a:rPr sz="700" spc="15" dirty="0">
                <a:latin typeface="Microsoft Sans Serif"/>
                <a:cs typeface="Microsoft Sans Serif"/>
              </a:rPr>
              <a:t>aislar </a:t>
            </a:r>
            <a:r>
              <a:rPr sz="700" spc="30" dirty="0">
                <a:latin typeface="Microsoft Sans Serif"/>
                <a:cs typeface="Microsoft Sans Serif"/>
              </a:rPr>
              <a:t>una </a:t>
            </a:r>
            <a:r>
              <a:rPr sz="700" spc="15" dirty="0">
                <a:latin typeface="Microsoft Sans Serif"/>
                <a:cs typeface="Microsoft Sans Serif"/>
              </a:rPr>
              <a:t>falla </a:t>
            </a:r>
            <a:r>
              <a:rPr sz="700" spc="20" dirty="0">
                <a:latin typeface="Microsoft Sans Serif"/>
                <a:cs typeface="Microsoft Sans Serif"/>
              </a:rPr>
              <a:t>del </a:t>
            </a:r>
            <a:r>
              <a:rPr sz="700" spc="15" dirty="0">
                <a:latin typeface="Microsoft Sans Serif"/>
                <a:cs typeface="Microsoft Sans Serif"/>
              </a:rPr>
              <a:t>sistema </a:t>
            </a:r>
            <a:r>
              <a:rPr sz="700" spc="20" dirty="0">
                <a:latin typeface="Microsoft Sans Serif"/>
                <a:cs typeface="Microsoft Sans Serif"/>
              </a:rPr>
              <a:t> </a:t>
            </a:r>
            <a:r>
              <a:rPr sz="700" spc="5" dirty="0">
                <a:latin typeface="Microsoft Sans Serif"/>
                <a:cs typeface="Microsoft Sans Serif"/>
              </a:rPr>
              <a:t>cerca </a:t>
            </a:r>
            <a:r>
              <a:rPr sz="700" spc="20" dirty="0">
                <a:latin typeface="Microsoft Sans Serif"/>
                <a:cs typeface="Microsoft Sans Serif"/>
              </a:rPr>
              <a:t>de </a:t>
            </a:r>
            <a:r>
              <a:rPr sz="700" spc="30" dirty="0">
                <a:latin typeface="Microsoft Sans Serif"/>
                <a:cs typeface="Microsoft Sans Serif"/>
              </a:rPr>
              <a:t>una </a:t>
            </a:r>
            <a:r>
              <a:rPr sz="700" spc="25" dirty="0">
                <a:latin typeface="Microsoft Sans Serif"/>
                <a:cs typeface="Microsoft Sans Serif"/>
              </a:rPr>
              <a:t>planta generadora </a:t>
            </a:r>
            <a:r>
              <a:rPr sz="700" spc="15" dirty="0">
                <a:latin typeface="Microsoft Sans Serif"/>
                <a:cs typeface="Microsoft Sans Serif"/>
              </a:rPr>
              <a:t>antes </a:t>
            </a:r>
            <a:r>
              <a:rPr sz="700" spc="20" dirty="0">
                <a:latin typeface="Microsoft Sans Serif"/>
                <a:cs typeface="Microsoft Sans Serif"/>
              </a:rPr>
              <a:t>de </a:t>
            </a:r>
            <a:r>
              <a:rPr sz="700" spc="30" dirty="0">
                <a:latin typeface="Microsoft Sans Serif"/>
                <a:cs typeface="Microsoft Sans Serif"/>
              </a:rPr>
              <a:t>que </a:t>
            </a:r>
            <a:r>
              <a:rPr sz="700" spc="10" dirty="0">
                <a:latin typeface="Microsoft Sans Serif"/>
                <a:cs typeface="Microsoft Sans Serif"/>
              </a:rPr>
              <a:t>el </a:t>
            </a:r>
            <a:r>
              <a:rPr sz="700" spc="30" dirty="0">
                <a:latin typeface="Microsoft Sans Serif"/>
                <a:cs typeface="Microsoft Sans Serif"/>
              </a:rPr>
              <a:t>generador </a:t>
            </a:r>
            <a:r>
              <a:rPr sz="700" spc="25" dirty="0">
                <a:latin typeface="Microsoft Sans Serif"/>
                <a:cs typeface="Microsoft Sans Serif"/>
              </a:rPr>
              <a:t>pierda </a:t>
            </a:r>
            <a:r>
              <a:rPr sz="700" spc="10" dirty="0">
                <a:latin typeface="Microsoft Sans Serif"/>
                <a:cs typeface="Microsoft Sans Serif"/>
              </a:rPr>
              <a:t>el </a:t>
            </a:r>
            <a:r>
              <a:rPr sz="700" spc="15" dirty="0">
                <a:latin typeface="Microsoft Sans Serif"/>
                <a:cs typeface="Microsoft Sans Serif"/>
              </a:rPr>
              <a:t> </a:t>
            </a:r>
            <a:r>
              <a:rPr sz="700" spc="25" dirty="0">
                <a:latin typeface="Microsoft Sans Serif"/>
                <a:cs typeface="Microsoft Sans Serif"/>
              </a:rPr>
              <a:t>sincronismo </a:t>
            </a:r>
            <a:r>
              <a:rPr sz="700" spc="20" dirty="0">
                <a:latin typeface="Microsoft Sans Serif"/>
                <a:cs typeface="Microsoft Sans Serif"/>
              </a:rPr>
              <a:t>con </a:t>
            </a:r>
            <a:r>
              <a:rPr sz="700" spc="10" dirty="0">
                <a:latin typeface="Microsoft Sans Serif"/>
                <a:cs typeface="Microsoft Sans Serif"/>
              </a:rPr>
              <a:t>la </a:t>
            </a:r>
            <a:r>
              <a:rPr sz="700" spc="30" dirty="0">
                <a:latin typeface="Microsoft Sans Serif"/>
                <a:cs typeface="Microsoft Sans Serif"/>
              </a:rPr>
              <a:t>red </a:t>
            </a:r>
            <a:r>
              <a:rPr sz="700" spc="10" dirty="0">
                <a:latin typeface="Microsoft Sans Serif"/>
                <a:cs typeface="Microsoft Sans Serif"/>
              </a:rPr>
              <a:t>eléctrica. </a:t>
            </a:r>
            <a:r>
              <a:rPr sz="700" spc="25" dirty="0">
                <a:latin typeface="Microsoft Sans Serif"/>
                <a:cs typeface="Microsoft Sans Serif"/>
              </a:rPr>
              <a:t>Otros </a:t>
            </a:r>
            <a:r>
              <a:rPr sz="700" spc="20" dirty="0">
                <a:latin typeface="Microsoft Sans Serif"/>
                <a:cs typeface="Microsoft Sans Serif"/>
              </a:rPr>
              <a:t>factores </a:t>
            </a:r>
            <a:r>
              <a:rPr sz="700" spc="15" dirty="0">
                <a:latin typeface="Microsoft Sans Serif"/>
                <a:cs typeface="Microsoft Sans Serif"/>
              </a:rPr>
              <a:t>además </a:t>
            </a:r>
            <a:r>
              <a:rPr sz="700" spc="20" dirty="0">
                <a:latin typeface="Microsoft Sans Serif"/>
                <a:cs typeface="Microsoft Sans Serif"/>
              </a:rPr>
              <a:t>de </a:t>
            </a:r>
            <a:r>
              <a:rPr sz="700" spc="10" dirty="0">
                <a:latin typeface="Microsoft Sans Serif"/>
                <a:cs typeface="Microsoft Sans Serif"/>
              </a:rPr>
              <a:t>la </a:t>
            </a:r>
            <a:r>
              <a:rPr sz="700" spc="20" dirty="0">
                <a:latin typeface="Microsoft Sans Serif"/>
                <a:cs typeface="Microsoft Sans Serif"/>
              </a:rPr>
              <a:t>eliminación </a:t>
            </a:r>
            <a:r>
              <a:rPr sz="700" spc="25" dirty="0">
                <a:latin typeface="Microsoft Sans Serif"/>
                <a:cs typeface="Microsoft Sans Serif"/>
              </a:rPr>
              <a:t> </a:t>
            </a:r>
            <a:r>
              <a:rPr sz="700" spc="30" dirty="0">
                <a:latin typeface="Microsoft Sans Serif"/>
                <a:cs typeface="Microsoft Sans Serif"/>
              </a:rPr>
              <a:t>prolongada </a:t>
            </a:r>
            <a:r>
              <a:rPr sz="700" spc="20" dirty="0">
                <a:latin typeface="Microsoft Sans Serif"/>
                <a:cs typeface="Microsoft Sans Serif"/>
              </a:rPr>
              <a:t>de </a:t>
            </a:r>
            <a:r>
              <a:rPr sz="700" spc="10" dirty="0">
                <a:latin typeface="Microsoft Sans Serif"/>
                <a:cs typeface="Microsoft Sans Serif"/>
              </a:rPr>
              <a:t>fallas </a:t>
            </a:r>
            <a:r>
              <a:rPr sz="700" spc="30" dirty="0">
                <a:latin typeface="Microsoft Sans Serif"/>
                <a:cs typeface="Microsoft Sans Serif"/>
              </a:rPr>
              <a:t>que pueden </a:t>
            </a:r>
            <a:r>
              <a:rPr sz="700" spc="25" dirty="0">
                <a:latin typeface="Microsoft Sans Serif"/>
                <a:cs typeface="Microsoft Sans Serif"/>
              </a:rPr>
              <a:t>provocar </a:t>
            </a:r>
            <a:r>
              <a:rPr sz="700" spc="20" dirty="0">
                <a:latin typeface="Microsoft Sans Serif"/>
                <a:cs typeface="Microsoft Sans Serif"/>
              </a:rPr>
              <a:t>inestabilidad </a:t>
            </a:r>
            <a:r>
              <a:rPr sz="700" spc="10" dirty="0">
                <a:latin typeface="Microsoft Sans Serif"/>
                <a:cs typeface="Microsoft Sans Serif"/>
              </a:rPr>
              <a:t>son: </a:t>
            </a:r>
            <a:r>
              <a:rPr sz="700" spc="30" dirty="0">
                <a:latin typeface="Microsoft Sans Serif"/>
                <a:cs typeface="Microsoft Sans Serif"/>
              </a:rPr>
              <a:t>operar </a:t>
            </a:r>
            <a:r>
              <a:rPr sz="700" spc="35" dirty="0">
                <a:latin typeface="Microsoft Sans Serif"/>
                <a:cs typeface="Microsoft Sans Serif"/>
              </a:rPr>
              <a:t> </a:t>
            </a:r>
            <a:r>
              <a:rPr sz="700" spc="25" dirty="0">
                <a:latin typeface="Microsoft Sans Serif"/>
                <a:cs typeface="Microsoft Sans Serif"/>
              </a:rPr>
              <a:t>generadores </a:t>
            </a:r>
            <a:r>
              <a:rPr sz="700" spc="20" dirty="0">
                <a:latin typeface="Microsoft Sans Serif"/>
                <a:cs typeface="Microsoft Sans Serif"/>
              </a:rPr>
              <a:t>en </a:t>
            </a:r>
            <a:r>
              <a:rPr sz="700" spc="10" dirty="0">
                <a:latin typeface="Microsoft Sans Serif"/>
                <a:cs typeface="Microsoft Sans Serif"/>
              </a:rPr>
              <a:t>la </a:t>
            </a:r>
            <a:r>
              <a:rPr sz="700" spc="30" dirty="0">
                <a:latin typeface="Microsoft Sans Serif"/>
                <a:cs typeface="Microsoft Sans Serif"/>
              </a:rPr>
              <a:t>región </a:t>
            </a:r>
            <a:r>
              <a:rPr sz="700" spc="15" dirty="0">
                <a:latin typeface="Microsoft Sans Serif"/>
                <a:cs typeface="Microsoft Sans Serif"/>
              </a:rPr>
              <a:t>subexcitada </a:t>
            </a:r>
            <a:r>
              <a:rPr sz="700" spc="35" dirty="0">
                <a:latin typeface="Microsoft Sans Serif"/>
                <a:cs typeface="Microsoft Sans Serif"/>
              </a:rPr>
              <a:t>durante </a:t>
            </a:r>
            <a:r>
              <a:rPr sz="700" spc="25" dirty="0">
                <a:latin typeface="Microsoft Sans Serif"/>
                <a:cs typeface="Microsoft Sans Serif"/>
              </a:rPr>
              <a:t>períodos </a:t>
            </a:r>
            <a:r>
              <a:rPr sz="700" spc="20" dirty="0">
                <a:latin typeface="Microsoft Sans Serif"/>
                <a:cs typeface="Microsoft Sans Serif"/>
              </a:rPr>
              <a:t>de </a:t>
            </a:r>
            <a:r>
              <a:rPr sz="700" spc="15" dirty="0">
                <a:latin typeface="Microsoft Sans Serif"/>
                <a:cs typeface="Microsoft Sans Serif"/>
              </a:rPr>
              <a:t>carga </a:t>
            </a:r>
            <a:r>
              <a:rPr sz="700" spc="20" dirty="0">
                <a:latin typeface="Microsoft Sans Serif"/>
                <a:cs typeface="Microsoft Sans Serif"/>
              </a:rPr>
              <a:t>ligera, </a:t>
            </a:r>
            <a:r>
              <a:rPr sz="700" spc="25" dirty="0">
                <a:latin typeface="Microsoft Sans Serif"/>
                <a:cs typeface="Microsoft Sans Serif"/>
              </a:rPr>
              <a:t> </a:t>
            </a:r>
            <a:r>
              <a:rPr sz="700" spc="20" dirty="0">
                <a:latin typeface="Microsoft Sans Serif"/>
                <a:cs typeface="Microsoft Sans Serif"/>
              </a:rPr>
              <a:t>bajo voltaje del </a:t>
            </a:r>
            <a:r>
              <a:rPr sz="700" spc="15" dirty="0">
                <a:latin typeface="Microsoft Sans Serif"/>
                <a:cs typeface="Microsoft Sans Serif"/>
              </a:rPr>
              <a:t>sistema, baja excitación </a:t>
            </a:r>
            <a:r>
              <a:rPr sz="700" spc="20" dirty="0">
                <a:latin typeface="Microsoft Sans Serif"/>
                <a:cs typeface="Microsoft Sans Serif"/>
              </a:rPr>
              <a:t>de </a:t>
            </a:r>
            <a:r>
              <a:rPr sz="700" spc="10" dirty="0">
                <a:latin typeface="Microsoft Sans Serif"/>
                <a:cs typeface="Microsoft Sans Serif"/>
              </a:rPr>
              <a:t>la </a:t>
            </a:r>
            <a:r>
              <a:rPr sz="700" spc="25" dirty="0">
                <a:latin typeface="Microsoft Sans Serif"/>
                <a:cs typeface="Microsoft Sans Serif"/>
              </a:rPr>
              <a:t>unidad, </a:t>
            </a:r>
            <a:r>
              <a:rPr sz="700" spc="20" dirty="0">
                <a:latin typeface="Microsoft Sans Serif"/>
                <a:cs typeface="Microsoft Sans Serif"/>
              </a:rPr>
              <a:t>impedancia </a:t>
            </a:r>
            <a:r>
              <a:rPr sz="700" dirty="0">
                <a:latin typeface="Microsoft Sans Serif"/>
                <a:cs typeface="Microsoft Sans Serif"/>
              </a:rPr>
              <a:t>excesiva </a:t>
            </a:r>
            <a:r>
              <a:rPr sz="700" spc="5" dirty="0">
                <a:latin typeface="Microsoft Sans Serif"/>
                <a:cs typeface="Microsoft Sans Serif"/>
              </a:rPr>
              <a:t> </a:t>
            </a:r>
            <a:r>
              <a:rPr sz="700" spc="30" dirty="0">
                <a:latin typeface="Microsoft Sans Serif"/>
                <a:cs typeface="Microsoft Sans Serif"/>
              </a:rPr>
              <a:t>entre</a:t>
            </a:r>
            <a:r>
              <a:rPr sz="700" dirty="0">
                <a:latin typeface="Microsoft Sans Serif"/>
                <a:cs typeface="Microsoft Sans Serif"/>
              </a:rPr>
              <a:t> </a:t>
            </a:r>
            <a:r>
              <a:rPr sz="700" spc="10" dirty="0">
                <a:latin typeface="Microsoft Sans Serif"/>
                <a:cs typeface="Microsoft Sans Serif"/>
              </a:rPr>
              <a:t>la</a:t>
            </a:r>
            <a:r>
              <a:rPr sz="700" spc="5" dirty="0">
                <a:latin typeface="Microsoft Sans Serif"/>
                <a:cs typeface="Microsoft Sans Serif"/>
              </a:rPr>
              <a:t> </a:t>
            </a:r>
            <a:r>
              <a:rPr sz="700" spc="30" dirty="0">
                <a:latin typeface="Microsoft Sans Serif"/>
                <a:cs typeface="Microsoft Sans Serif"/>
              </a:rPr>
              <a:t>unidad</a:t>
            </a:r>
            <a:r>
              <a:rPr sz="700" spc="5" dirty="0">
                <a:latin typeface="Microsoft Sans Serif"/>
                <a:cs typeface="Microsoft Sans Serif"/>
              </a:rPr>
              <a:t> y </a:t>
            </a:r>
            <a:r>
              <a:rPr sz="700" spc="10" dirty="0">
                <a:latin typeface="Microsoft Sans Serif"/>
                <a:cs typeface="Microsoft Sans Serif"/>
              </a:rPr>
              <a:t>el</a:t>
            </a:r>
            <a:r>
              <a:rPr sz="700" spc="5" dirty="0">
                <a:latin typeface="Microsoft Sans Serif"/>
                <a:cs typeface="Microsoft Sans Serif"/>
              </a:rPr>
              <a:t> </a:t>
            </a:r>
            <a:r>
              <a:rPr sz="700" spc="15" dirty="0">
                <a:latin typeface="Microsoft Sans Serif"/>
                <a:cs typeface="Microsoft Sans Serif"/>
              </a:rPr>
              <a:t>sistema</a:t>
            </a:r>
            <a:r>
              <a:rPr sz="700" spc="5" dirty="0">
                <a:latin typeface="Microsoft Sans Serif"/>
                <a:cs typeface="Microsoft Sans Serif"/>
              </a:rPr>
              <a:t> y </a:t>
            </a:r>
            <a:r>
              <a:rPr sz="700" spc="20" dirty="0">
                <a:latin typeface="Microsoft Sans Serif"/>
                <a:cs typeface="Microsoft Sans Serif"/>
              </a:rPr>
              <a:t>algunas</a:t>
            </a:r>
            <a:r>
              <a:rPr sz="700" dirty="0">
                <a:latin typeface="Microsoft Sans Serif"/>
                <a:cs typeface="Microsoft Sans Serif"/>
              </a:rPr>
              <a:t> </a:t>
            </a:r>
            <a:r>
              <a:rPr sz="700" spc="15" dirty="0">
                <a:latin typeface="Microsoft Sans Serif"/>
                <a:cs typeface="Microsoft Sans Serif"/>
              </a:rPr>
              <a:t>operaciones</a:t>
            </a:r>
            <a:r>
              <a:rPr sz="700" spc="5" dirty="0">
                <a:latin typeface="Microsoft Sans Serif"/>
                <a:cs typeface="Microsoft Sans Serif"/>
              </a:rPr>
              <a:t> </a:t>
            </a:r>
            <a:r>
              <a:rPr sz="700" spc="20" dirty="0">
                <a:latin typeface="Microsoft Sans Serif"/>
                <a:cs typeface="Microsoft Sans Serif"/>
              </a:rPr>
              <a:t>de</a:t>
            </a:r>
            <a:r>
              <a:rPr sz="700" spc="5" dirty="0">
                <a:latin typeface="Microsoft Sans Serif"/>
                <a:cs typeface="Microsoft Sans Serif"/>
              </a:rPr>
              <a:t> </a:t>
            </a:r>
            <a:r>
              <a:rPr sz="700" spc="25" dirty="0">
                <a:latin typeface="Microsoft Sans Serif"/>
                <a:cs typeface="Microsoft Sans Serif"/>
              </a:rPr>
              <a:t>conmutación</a:t>
            </a:r>
            <a:r>
              <a:rPr sz="700" spc="5" dirty="0">
                <a:latin typeface="Microsoft Sans Serif"/>
                <a:cs typeface="Microsoft Sans Serif"/>
              </a:rPr>
              <a:t> </a:t>
            </a:r>
            <a:r>
              <a:rPr sz="700" spc="20" dirty="0">
                <a:latin typeface="Microsoft Sans Serif"/>
                <a:cs typeface="Microsoft Sans Serif"/>
              </a:rPr>
              <a:t>de</a:t>
            </a:r>
            <a:r>
              <a:rPr sz="700" spc="5" dirty="0">
                <a:latin typeface="Microsoft Sans Serif"/>
                <a:cs typeface="Microsoft Sans Serif"/>
              </a:rPr>
              <a:t> </a:t>
            </a:r>
            <a:r>
              <a:rPr sz="700" spc="10" dirty="0">
                <a:latin typeface="Microsoft Sans Serif"/>
                <a:cs typeface="Microsoft Sans Serif"/>
              </a:rPr>
              <a:t>línea.</a:t>
            </a:r>
            <a:endParaRPr sz="700">
              <a:latin typeface="Microsoft Sans Serif"/>
              <a:cs typeface="Microsoft Sans Serif"/>
            </a:endParaRPr>
          </a:p>
        </p:txBody>
      </p:sp>
      <p:sp>
        <p:nvSpPr>
          <p:cNvPr id="25" name="object 25"/>
          <p:cNvSpPr txBox="1"/>
          <p:nvPr/>
        </p:nvSpPr>
        <p:spPr>
          <a:xfrm>
            <a:off x="9100215" y="2959074"/>
            <a:ext cx="7284937" cy="836511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441959">
              <a:lnSpc>
                <a:spcPct val="100000"/>
              </a:lnSpc>
              <a:spcBef>
                <a:spcPts val="100"/>
              </a:spcBef>
            </a:pPr>
            <a:r>
              <a:rPr sz="900" spc="30" dirty="0">
                <a:latin typeface="Microsoft Sans Serif"/>
                <a:cs typeface="Microsoft Sans Serif"/>
              </a:rPr>
              <a:t>II.</a:t>
            </a:r>
            <a:r>
              <a:rPr sz="900" spc="-15" dirty="0">
                <a:latin typeface="Microsoft Sans Serif"/>
                <a:cs typeface="Microsoft Sans Serif"/>
              </a:rPr>
              <a:t> </a:t>
            </a:r>
            <a:r>
              <a:rPr sz="900" spc="-25" dirty="0">
                <a:latin typeface="Microsoft Sans Serif"/>
                <a:cs typeface="Microsoft Sans Serif"/>
              </a:rPr>
              <a:t>t</a:t>
            </a:r>
            <a:r>
              <a:rPr sz="700" spc="-25" dirty="0">
                <a:latin typeface="Microsoft Sans Serif"/>
                <a:cs typeface="Microsoft Sans Serif"/>
              </a:rPr>
              <a:t>RANIENTE</a:t>
            </a:r>
            <a:r>
              <a:rPr sz="900" spc="-25" dirty="0">
                <a:latin typeface="Microsoft Sans Serif"/>
                <a:cs typeface="Microsoft Sans Serif"/>
              </a:rPr>
              <a:t>S</a:t>
            </a:r>
            <a:r>
              <a:rPr sz="700" spc="-25" dirty="0">
                <a:latin typeface="Microsoft Sans Serif"/>
                <a:cs typeface="Microsoft Sans Serif"/>
              </a:rPr>
              <a:t>TABILIDAD</a:t>
            </a:r>
            <a:r>
              <a:rPr sz="900" spc="-25" dirty="0">
                <a:latin typeface="Microsoft Sans Serif"/>
                <a:cs typeface="Microsoft Sans Serif"/>
              </a:rPr>
              <a:t>C</a:t>
            </a:r>
            <a:r>
              <a:rPr sz="700" spc="-25" dirty="0">
                <a:latin typeface="Microsoft Sans Serif"/>
                <a:cs typeface="Microsoft Sans Serif"/>
              </a:rPr>
              <a:t>ONCEPTOS</a:t>
            </a:r>
            <a:r>
              <a:rPr sz="900" spc="-25" dirty="0">
                <a:latin typeface="Microsoft Sans Serif"/>
                <a:cs typeface="Microsoft Sans Serif"/>
              </a:rPr>
              <a:t>R</a:t>
            </a:r>
            <a:r>
              <a:rPr sz="700" spc="-25" dirty="0">
                <a:latin typeface="Microsoft Sans Serif"/>
                <a:cs typeface="Microsoft Sans Serif"/>
              </a:rPr>
              <a:t>REVISIÓN</a:t>
            </a:r>
            <a:endParaRPr sz="700">
              <a:latin typeface="Microsoft Sans Serif"/>
              <a:cs typeface="Microsoft Sans Serif"/>
            </a:endParaRPr>
          </a:p>
          <a:p>
            <a:pPr marL="12700" marR="5080" indent="153670">
              <a:lnSpc>
                <a:spcPct val="142900"/>
              </a:lnSpc>
              <a:spcBef>
                <a:spcPts val="295"/>
              </a:spcBef>
            </a:pPr>
            <a:r>
              <a:rPr sz="700" spc="-30" dirty="0">
                <a:latin typeface="Microsoft Sans Serif"/>
                <a:cs typeface="Microsoft Sans Serif"/>
              </a:rPr>
              <a:t>El </a:t>
            </a:r>
            <a:r>
              <a:rPr sz="700" spc="15" dirty="0">
                <a:latin typeface="Microsoft Sans Serif"/>
                <a:cs typeface="Microsoft Sans Serif"/>
              </a:rPr>
              <a:t>Capítulo </a:t>
            </a:r>
            <a:r>
              <a:rPr sz="700" spc="10" dirty="0">
                <a:latin typeface="Microsoft Sans Serif"/>
                <a:cs typeface="Microsoft Sans Serif"/>
              </a:rPr>
              <a:t>1 </a:t>
            </a:r>
            <a:r>
              <a:rPr sz="700" spc="30" dirty="0">
                <a:latin typeface="Microsoft Sans Serif"/>
                <a:cs typeface="Microsoft Sans Serif"/>
              </a:rPr>
              <a:t>proporciona una </a:t>
            </a:r>
            <a:r>
              <a:rPr sz="700" spc="20" dirty="0">
                <a:latin typeface="Microsoft Sans Serif"/>
                <a:cs typeface="Microsoft Sans Serif"/>
              </a:rPr>
              <a:t>descripción </a:t>
            </a:r>
            <a:r>
              <a:rPr sz="700" spc="5" dirty="0">
                <a:latin typeface="Microsoft Sans Serif"/>
                <a:cs typeface="Microsoft Sans Serif"/>
              </a:rPr>
              <a:t>básica </a:t>
            </a:r>
            <a:r>
              <a:rPr sz="700" spc="20" dirty="0">
                <a:latin typeface="Microsoft Sans Serif"/>
                <a:cs typeface="Microsoft Sans Serif"/>
              </a:rPr>
              <a:t>de </a:t>
            </a:r>
            <a:r>
              <a:rPr sz="700" spc="10" dirty="0">
                <a:latin typeface="Microsoft Sans Serif"/>
                <a:cs typeface="Microsoft Sans Serif"/>
              </a:rPr>
              <a:t>la </a:t>
            </a:r>
            <a:r>
              <a:rPr sz="700" spc="20" dirty="0">
                <a:latin typeface="Microsoft Sans Serif"/>
                <a:cs typeface="Microsoft Sans Serif"/>
              </a:rPr>
              <a:t>inestabilidad del </a:t>
            </a:r>
            <a:r>
              <a:rPr sz="700" spc="-175" dirty="0">
                <a:latin typeface="Microsoft Sans Serif"/>
                <a:cs typeface="Microsoft Sans Serif"/>
              </a:rPr>
              <a:t> </a:t>
            </a:r>
            <a:r>
              <a:rPr sz="700" spc="25" dirty="0">
                <a:latin typeface="Microsoft Sans Serif"/>
                <a:cs typeface="Microsoft Sans Serif"/>
              </a:rPr>
              <a:t>generador.</a:t>
            </a:r>
            <a:r>
              <a:rPr sz="700" dirty="0">
                <a:latin typeface="Microsoft Sans Serif"/>
                <a:cs typeface="Microsoft Sans Serif"/>
              </a:rPr>
              <a:t> </a:t>
            </a:r>
            <a:r>
              <a:rPr sz="700" spc="-5" dirty="0">
                <a:latin typeface="Microsoft Sans Serif"/>
                <a:cs typeface="Microsoft Sans Serif"/>
              </a:rPr>
              <a:t>Los</a:t>
            </a:r>
            <a:r>
              <a:rPr sz="700" dirty="0">
                <a:latin typeface="Microsoft Sans Serif"/>
                <a:cs typeface="Microsoft Sans Serif"/>
              </a:rPr>
              <a:t> </a:t>
            </a:r>
            <a:r>
              <a:rPr sz="700" spc="15" dirty="0">
                <a:latin typeface="Microsoft Sans Serif"/>
                <a:cs typeface="Microsoft Sans Serif"/>
              </a:rPr>
              <a:t>conceptos</a:t>
            </a:r>
            <a:r>
              <a:rPr sz="700" dirty="0">
                <a:latin typeface="Microsoft Sans Serif"/>
                <a:cs typeface="Microsoft Sans Serif"/>
              </a:rPr>
              <a:t> </a:t>
            </a:r>
            <a:r>
              <a:rPr sz="700" spc="20" dirty="0">
                <a:latin typeface="Microsoft Sans Serif"/>
                <a:cs typeface="Microsoft Sans Serif"/>
              </a:rPr>
              <a:t>de</a:t>
            </a:r>
            <a:r>
              <a:rPr sz="700" dirty="0">
                <a:latin typeface="Microsoft Sans Serif"/>
                <a:cs typeface="Microsoft Sans Serif"/>
              </a:rPr>
              <a:t> </a:t>
            </a:r>
            <a:r>
              <a:rPr sz="700" spc="20" dirty="0">
                <a:latin typeface="Microsoft Sans Serif"/>
                <a:cs typeface="Microsoft Sans Serif"/>
              </a:rPr>
              <a:t>estabilidad</a:t>
            </a:r>
            <a:r>
              <a:rPr sz="700" dirty="0">
                <a:latin typeface="Microsoft Sans Serif"/>
                <a:cs typeface="Microsoft Sans Serif"/>
              </a:rPr>
              <a:t> </a:t>
            </a:r>
            <a:r>
              <a:rPr sz="700" spc="30" dirty="0">
                <a:latin typeface="Microsoft Sans Serif"/>
                <a:cs typeface="Microsoft Sans Serif"/>
              </a:rPr>
              <a:t>transitoria</a:t>
            </a:r>
            <a:r>
              <a:rPr sz="700" spc="5" dirty="0">
                <a:latin typeface="Microsoft Sans Serif"/>
                <a:cs typeface="Microsoft Sans Serif"/>
              </a:rPr>
              <a:t> </a:t>
            </a:r>
            <a:r>
              <a:rPr sz="700" spc="-5" dirty="0">
                <a:latin typeface="Microsoft Sans Serif"/>
                <a:cs typeface="Microsoft Sans Serif"/>
              </a:rPr>
              <a:t>se</a:t>
            </a:r>
            <a:r>
              <a:rPr sz="700" dirty="0">
                <a:latin typeface="Microsoft Sans Serif"/>
                <a:cs typeface="Microsoft Sans Serif"/>
              </a:rPr>
              <a:t> </a:t>
            </a:r>
            <a:r>
              <a:rPr sz="700" spc="15" dirty="0">
                <a:latin typeface="Microsoft Sans Serif"/>
                <a:cs typeface="Microsoft Sans Serif"/>
              </a:rPr>
              <a:t>revisan</a:t>
            </a:r>
            <a:r>
              <a:rPr sz="700" dirty="0">
                <a:latin typeface="Microsoft Sans Serif"/>
                <a:cs typeface="Microsoft Sans Serif"/>
              </a:rPr>
              <a:t> </a:t>
            </a:r>
            <a:r>
              <a:rPr sz="700" spc="20" dirty="0">
                <a:latin typeface="Microsoft Sans Serif"/>
                <a:cs typeface="Microsoft Sans Serif"/>
              </a:rPr>
              <a:t>más</a:t>
            </a:r>
            <a:r>
              <a:rPr sz="700" dirty="0">
                <a:latin typeface="Microsoft Sans Serif"/>
                <a:cs typeface="Microsoft Sans Serif"/>
              </a:rPr>
              <a:t> a </a:t>
            </a:r>
            <a:r>
              <a:rPr sz="700" spc="35" dirty="0">
                <a:latin typeface="Microsoft Sans Serif"/>
                <a:cs typeface="Microsoft Sans Serif"/>
              </a:rPr>
              <a:t>fondo </a:t>
            </a:r>
            <a:r>
              <a:rPr sz="700" spc="-170" dirty="0">
                <a:latin typeface="Microsoft Sans Serif"/>
                <a:cs typeface="Microsoft Sans Serif"/>
              </a:rPr>
              <a:t> </a:t>
            </a:r>
            <a:r>
              <a:rPr sz="700" spc="20" dirty="0">
                <a:latin typeface="Microsoft Sans Serif"/>
                <a:cs typeface="Microsoft Sans Serif"/>
              </a:rPr>
              <a:t>con </a:t>
            </a:r>
            <a:r>
              <a:rPr sz="700" spc="30" dirty="0">
                <a:latin typeface="Microsoft Sans Serif"/>
                <a:cs typeface="Microsoft Sans Serif"/>
              </a:rPr>
              <a:t>una </a:t>
            </a:r>
            <a:r>
              <a:rPr sz="700" spc="15" dirty="0">
                <a:latin typeface="Microsoft Sans Serif"/>
                <a:cs typeface="Microsoft Sans Serif"/>
              </a:rPr>
              <a:t>línea </a:t>
            </a:r>
            <a:r>
              <a:rPr sz="700" spc="20" dirty="0">
                <a:latin typeface="Microsoft Sans Serif"/>
                <a:cs typeface="Microsoft Sans Serif"/>
              </a:rPr>
              <a:t>de </a:t>
            </a:r>
            <a:r>
              <a:rPr sz="700" spc="25" dirty="0">
                <a:latin typeface="Microsoft Sans Serif"/>
                <a:cs typeface="Microsoft Sans Serif"/>
              </a:rPr>
              <a:t>transmisión </a:t>
            </a:r>
            <a:r>
              <a:rPr sz="700" spc="20" dirty="0">
                <a:latin typeface="Microsoft Sans Serif"/>
                <a:cs typeface="Microsoft Sans Serif"/>
              </a:rPr>
              <a:t>simple </a:t>
            </a:r>
            <a:r>
              <a:rPr sz="700" spc="15" dirty="0">
                <a:latin typeface="Microsoft Sans Serif"/>
                <a:cs typeface="Microsoft Sans Serif"/>
              </a:rPr>
              <a:t>sin </a:t>
            </a:r>
            <a:r>
              <a:rPr sz="700" spc="20" dirty="0">
                <a:latin typeface="Microsoft Sans Serif"/>
                <a:cs typeface="Microsoft Sans Serif"/>
              </a:rPr>
              <a:t>pérdidas </a:t>
            </a:r>
            <a:r>
              <a:rPr sz="700" spc="30" dirty="0">
                <a:latin typeface="Microsoft Sans Serif"/>
                <a:cs typeface="Microsoft Sans Serif"/>
              </a:rPr>
              <a:t>que </a:t>
            </a:r>
            <a:r>
              <a:rPr sz="700" spc="15" dirty="0">
                <a:latin typeface="Microsoft Sans Serif"/>
                <a:cs typeface="Microsoft Sans Serif"/>
              </a:rPr>
              <a:t>conecta </a:t>
            </a:r>
            <a:r>
              <a:rPr sz="700" spc="20" dirty="0">
                <a:latin typeface="Microsoft Sans Serif"/>
                <a:cs typeface="Microsoft Sans Serif"/>
              </a:rPr>
              <a:t>dos </a:t>
            </a:r>
            <a:r>
              <a:rPr sz="700" spc="25" dirty="0">
                <a:latin typeface="Microsoft Sans Serif"/>
                <a:cs typeface="Microsoft Sans Serif"/>
              </a:rPr>
              <a:t>fuentes </a:t>
            </a:r>
            <a:r>
              <a:rPr sz="700" spc="30" dirty="0">
                <a:latin typeface="Microsoft Sans Serif"/>
                <a:cs typeface="Microsoft Sans Serif"/>
              </a:rPr>
              <a:t> </a:t>
            </a:r>
            <a:r>
              <a:rPr sz="700" spc="25" dirty="0">
                <a:latin typeface="Microsoft Sans Serif"/>
                <a:cs typeface="Microsoft Sans Serif"/>
              </a:rPr>
              <a:t>correspondientes</a:t>
            </a:r>
            <a:r>
              <a:rPr sz="700" spc="-5" dirty="0">
                <a:latin typeface="Microsoft Sans Serif"/>
                <a:cs typeface="Microsoft Sans Serif"/>
              </a:rPr>
              <a:t> </a:t>
            </a:r>
            <a:r>
              <a:rPr sz="700" dirty="0">
                <a:latin typeface="Microsoft Sans Serif"/>
                <a:cs typeface="Microsoft Sans Serif"/>
              </a:rPr>
              <a:t>a</a:t>
            </a:r>
            <a:r>
              <a:rPr sz="700" spc="-5" dirty="0">
                <a:latin typeface="Microsoft Sans Serif"/>
                <a:cs typeface="Microsoft Sans Serif"/>
              </a:rPr>
              <a:t> </a:t>
            </a:r>
            <a:r>
              <a:rPr sz="700" spc="40" dirty="0">
                <a:latin typeface="Microsoft Sans Serif"/>
                <a:cs typeface="Microsoft Sans Serif"/>
              </a:rPr>
              <a:t>un</a:t>
            </a:r>
            <a:r>
              <a:rPr sz="700" dirty="0">
                <a:latin typeface="Microsoft Sans Serif"/>
                <a:cs typeface="Microsoft Sans Serif"/>
              </a:rPr>
              <a:t> </a:t>
            </a:r>
            <a:r>
              <a:rPr sz="700" spc="30" dirty="0">
                <a:latin typeface="Microsoft Sans Serif"/>
                <a:cs typeface="Microsoft Sans Serif"/>
              </a:rPr>
              <a:t>generador</a:t>
            </a:r>
            <a:r>
              <a:rPr sz="700" spc="-5" dirty="0">
                <a:latin typeface="Microsoft Sans Serif"/>
                <a:cs typeface="Microsoft Sans Serif"/>
              </a:rPr>
              <a:t> </a:t>
            </a:r>
            <a:r>
              <a:rPr sz="700" spc="20" dirty="0">
                <a:latin typeface="Microsoft Sans Serif"/>
                <a:cs typeface="Microsoft Sans Serif"/>
              </a:rPr>
              <a:t>en</a:t>
            </a:r>
            <a:r>
              <a:rPr sz="700" dirty="0">
                <a:latin typeface="Microsoft Sans Serif"/>
                <a:cs typeface="Microsoft Sans Serif"/>
              </a:rPr>
              <a:t> </a:t>
            </a:r>
            <a:r>
              <a:rPr sz="700" spc="10" dirty="0">
                <a:latin typeface="Microsoft Sans Serif"/>
                <a:cs typeface="Microsoft Sans Serif"/>
              </a:rPr>
              <a:t>la</a:t>
            </a:r>
            <a:r>
              <a:rPr sz="700" spc="-5" dirty="0">
                <a:latin typeface="Microsoft Sans Serif"/>
                <a:cs typeface="Microsoft Sans Serif"/>
              </a:rPr>
              <a:t> </a:t>
            </a:r>
            <a:r>
              <a:rPr sz="700" spc="15" dirty="0">
                <a:latin typeface="Microsoft Sans Serif"/>
                <a:cs typeface="Microsoft Sans Serif"/>
              </a:rPr>
              <a:t>ubicación</a:t>
            </a:r>
            <a:r>
              <a:rPr sz="700" dirty="0">
                <a:latin typeface="Microsoft Sans Serif"/>
                <a:cs typeface="Microsoft Sans Serif"/>
              </a:rPr>
              <a:t> </a:t>
            </a:r>
            <a:r>
              <a:rPr sz="700" spc="-85" dirty="0">
                <a:latin typeface="Microsoft Sans Serif"/>
                <a:cs typeface="Microsoft Sans Serif"/>
              </a:rPr>
              <a:t>S</a:t>
            </a:r>
            <a:r>
              <a:rPr sz="700" spc="-5" dirty="0">
                <a:latin typeface="Microsoft Sans Serif"/>
                <a:cs typeface="Microsoft Sans Serif"/>
              </a:rPr>
              <a:t> </a:t>
            </a:r>
            <a:r>
              <a:rPr sz="700" spc="5" dirty="0">
                <a:latin typeface="Microsoft Sans Serif"/>
                <a:cs typeface="Microsoft Sans Serif"/>
              </a:rPr>
              <a:t>y</a:t>
            </a:r>
            <a:r>
              <a:rPr sz="700" dirty="0">
                <a:latin typeface="Microsoft Sans Serif"/>
                <a:cs typeface="Microsoft Sans Serif"/>
              </a:rPr>
              <a:t> </a:t>
            </a:r>
            <a:r>
              <a:rPr sz="700" spc="40" dirty="0">
                <a:latin typeface="Microsoft Sans Serif"/>
                <a:cs typeface="Microsoft Sans Serif"/>
              </a:rPr>
              <a:t>un</a:t>
            </a:r>
            <a:r>
              <a:rPr sz="700" spc="-5" dirty="0">
                <a:latin typeface="Microsoft Sans Serif"/>
                <a:cs typeface="Microsoft Sans Serif"/>
              </a:rPr>
              <a:t> </a:t>
            </a:r>
            <a:r>
              <a:rPr sz="700" spc="15" dirty="0">
                <a:latin typeface="Microsoft Sans Serif"/>
                <a:cs typeface="Microsoft Sans Serif"/>
              </a:rPr>
              <a:t>sistema</a:t>
            </a:r>
            <a:r>
              <a:rPr sz="700" dirty="0">
                <a:latin typeface="Microsoft Sans Serif"/>
                <a:cs typeface="Microsoft Sans Serif"/>
              </a:rPr>
              <a:t> </a:t>
            </a:r>
            <a:r>
              <a:rPr sz="700" spc="20" dirty="0">
                <a:latin typeface="Microsoft Sans Serif"/>
                <a:cs typeface="Microsoft Sans Serif"/>
              </a:rPr>
              <a:t>de</a:t>
            </a:r>
            <a:r>
              <a:rPr sz="700" spc="-5" dirty="0">
                <a:latin typeface="Microsoft Sans Serif"/>
                <a:cs typeface="Microsoft Sans Serif"/>
              </a:rPr>
              <a:t> </a:t>
            </a:r>
            <a:r>
              <a:rPr sz="700" spc="25" dirty="0">
                <a:latin typeface="Microsoft Sans Serif"/>
                <a:cs typeface="Microsoft Sans Serif"/>
              </a:rPr>
              <a:t>energía </a:t>
            </a:r>
            <a:r>
              <a:rPr sz="700" spc="-170" dirty="0">
                <a:latin typeface="Microsoft Sans Serif"/>
                <a:cs typeface="Microsoft Sans Serif"/>
              </a:rPr>
              <a:t> </a:t>
            </a:r>
            <a:r>
              <a:rPr sz="700" spc="20" dirty="0">
                <a:latin typeface="Microsoft Sans Serif"/>
                <a:cs typeface="Microsoft Sans Serif"/>
              </a:rPr>
              <a:t>equivalente en </a:t>
            </a:r>
            <a:r>
              <a:rPr sz="700" spc="10" dirty="0">
                <a:latin typeface="Microsoft Sans Serif"/>
                <a:cs typeface="Microsoft Sans Serif"/>
              </a:rPr>
              <a:t>la </a:t>
            </a:r>
            <a:r>
              <a:rPr sz="700" spc="15" dirty="0">
                <a:latin typeface="Microsoft Sans Serif"/>
                <a:cs typeface="Microsoft Sans Serif"/>
              </a:rPr>
              <a:t>ubicación </a:t>
            </a:r>
            <a:r>
              <a:rPr sz="700" spc="-40" dirty="0">
                <a:latin typeface="Microsoft Sans Serif"/>
                <a:cs typeface="Microsoft Sans Serif"/>
              </a:rPr>
              <a:t>R. </a:t>
            </a:r>
            <a:r>
              <a:rPr sz="700" spc="-10" dirty="0">
                <a:latin typeface="Microsoft Sans Serif"/>
                <a:cs typeface="Microsoft Sans Serif"/>
              </a:rPr>
              <a:t>La </a:t>
            </a:r>
            <a:r>
              <a:rPr sz="700" spc="20" dirty="0">
                <a:latin typeface="Microsoft Sans Serif"/>
                <a:cs typeface="Microsoft Sans Serif"/>
              </a:rPr>
              <a:t>potencia </a:t>
            </a:r>
            <a:r>
              <a:rPr sz="700" spc="10" dirty="0">
                <a:latin typeface="Microsoft Sans Serif"/>
                <a:cs typeface="Microsoft Sans Serif"/>
              </a:rPr>
              <a:t>activa, </a:t>
            </a:r>
            <a:r>
              <a:rPr sz="700" spc="-30" dirty="0">
                <a:latin typeface="Microsoft Sans Serif"/>
                <a:cs typeface="Microsoft Sans Serif"/>
              </a:rPr>
              <a:t>P, </a:t>
            </a:r>
            <a:r>
              <a:rPr sz="700" spc="25" dirty="0">
                <a:latin typeface="Microsoft Sans Serif"/>
                <a:cs typeface="Microsoft Sans Serif"/>
              </a:rPr>
              <a:t>transferida </a:t>
            </a:r>
            <a:r>
              <a:rPr sz="700" spc="15" dirty="0">
                <a:latin typeface="Microsoft Sans Serif"/>
                <a:cs typeface="Microsoft Sans Serif"/>
              </a:rPr>
              <a:t>desde </a:t>
            </a:r>
            <a:r>
              <a:rPr sz="700" spc="10" dirty="0">
                <a:latin typeface="Microsoft Sans Serif"/>
                <a:cs typeface="Microsoft Sans Serif"/>
              </a:rPr>
              <a:t>el </a:t>
            </a:r>
            <a:r>
              <a:rPr sz="700" spc="15" dirty="0">
                <a:latin typeface="Microsoft Sans Serif"/>
                <a:cs typeface="Microsoft Sans Serif"/>
              </a:rPr>
              <a:t> </a:t>
            </a:r>
            <a:r>
              <a:rPr sz="700" spc="30" dirty="0">
                <a:latin typeface="Microsoft Sans Serif"/>
                <a:cs typeface="Microsoft Sans Serif"/>
              </a:rPr>
              <a:t>generador</a:t>
            </a:r>
            <a:r>
              <a:rPr sz="700" spc="-10" dirty="0">
                <a:latin typeface="Microsoft Sans Serif"/>
                <a:cs typeface="Microsoft Sans Serif"/>
              </a:rPr>
              <a:t> </a:t>
            </a:r>
            <a:r>
              <a:rPr sz="700" dirty="0">
                <a:latin typeface="Microsoft Sans Serif"/>
                <a:cs typeface="Microsoft Sans Serif"/>
              </a:rPr>
              <a:t>a</a:t>
            </a:r>
            <a:r>
              <a:rPr sz="700" spc="-5" dirty="0">
                <a:latin typeface="Microsoft Sans Serif"/>
                <a:cs typeface="Microsoft Sans Serif"/>
              </a:rPr>
              <a:t> </a:t>
            </a:r>
            <a:r>
              <a:rPr sz="700" spc="10" dirty="0">
                <a:latin typeface="Microsoft Sans Serif"/>
                <a:cs typeface="Microsoft Sans Serif"/>
              </a:rPr>
              <a:t>la</a:t>
            </a:r>
            <a:r>
              <a:rPr sz="700" spc="-5" dirty="0">
                <a:latin typeface="Microsoft Sans Serif"/>
                <a:cs typeface="Microsoft Sans Serif"/>
              </a:rPr>
              <a:t> </a:t>
            </a:r>
            <a:r>
              <a:rPr sz="700" spc="30" dirty="0">
                <a:latin typeface="Microsoft Sans Serif"/>
                <a:cs typeface="Microsoft Sans Serif"/>
              </a:rPr>
              <a:t>red</a:t>
            </a:r>
            <a:r>
              <a:rPr sz="700" spc="-5" dirty="0">
                <a:latin typeface="Microsoft Sans Serif"/>
                <a:cs typeface="Microsoft Sans Serif"/>
              </a:rPr>
              <a:t> se </a:t>
            </a:r>
            <a:r>
              <a:rPr sz="700" spc="15" dirty="0">
                <a:latin typeface="Microsoft Sans Serif"/>
                <a:cs typeface="Microsoft Sans Serif"/>
              </a:rPr>
              <a:t>expresa</a:t>
            </a:r>
            <a:r>
              <a:rPr sz="700" spc="-5" dirty="0">
                <a:latin typeface="Microsoft Sans Serif"/>
                <a:cs typeface="Microsoft Sans Serif"/>
              </a:rPr>
              <a:t> </a:t>
            </a:r>
            <a:r>
              <a:rPr sz="700" spc="20" dirty="0">
                <a:latin typeface="Microsoft Sans Serif"/>
                <a:cs typeface="Microsoft Sans Serif"/>
              </a:rPr>
              <a:t>como:</a:t>
            </a:r>
            <a:endParaRPr sz="700">
              <a:latin typeface="Microsoft Sans Serif"/>
              <a:cs typeface="Microsoft Sans Serif"/>
            </a:endParaRPr>
          </a:p>
          <a:p>
            <a:pPr marR="33655" algn="ctr">
              <a:lnSpc>
                <a:spcPct val="100000"/>
              </a:lnSpc>
              <a:spcBef>
                <a:spcPts val="290"/>
              </a:spcBef>
            </a:pPr>
            <a:r>
              <a:rPr sz="950" u="sng" spc="-10" dirty="0">
                <a:uFill>
                  <a:solidFill>
                    <a:srgbClr val="000000"/>
                  </a:solidFill>
                </a:uFill>
                <a:latin typeface="Microsoft Sans Serif"/>
                <a:cs typeface="Microsoft Sans Serif"/>
              </a:rPr>
              <a:t>vs</a:t>
            </a:r>
            <a:r>
              <a:rPr sz="950" u="sng" spc="-40" dirty="0">
                <a:uFill>
                  <a:solidFill>
                    <a:srgbClr val="000000"/>
                  </a:solidFill>
                </a:uFill>
                <a:latin typeface="Microsoft Sans Serif"/>
                <a:cs typeface="Microsoft Sans Serif"/>
              </a:rPr>
              <a:t> </a:t>
            </a:r>
            <a:r>
              <a:rPr sz="950" u="sng" spc="20" dirty="0">
                <a:uFill>
                  <a:solidFill>
                    <a:srgbClr val="000000"/>
                  </a:solidFill>
                </a:uFill>
                <a:latin typeface="Microsoft Sans Serif"/>
                <a:cs typeface="Microsoft Sans Serif"/>
              </a:rPr>
              <a:t>•</a:t>
            </a:r>
            <a:r>
              <a:rPr sz="950" u="sng" spc="-35" dirty="0">
                <a:uFill>
                  <a:solidFill>
                    <a:srgbClr val="000000"/>
                  </a:solidFill>
                </a:uFill>
                <a:latin typeface="Microsoft Sans Serif"/>
                <a:cs typeface="Microsoft Sans Serif"/>
              </a:rPr>
              <a:t> </a:t>
            </a:r>
            <a:r>
              <a:rPr sz="950" u="sng" spc="40" dirty="0">
                <a:uFill>
                  <a:solidFill>
                    <a:srgbClr val="000000"/>
                  </a:solidFill>
                </a:uFill>
                <a:latin typeface="Microsoft Sans Serif"/>
                <a:cs typeface="Microsoft Sans Serif"/>
              </a:rPr>
              <a:t>vr</a:t>
            </a:r>
            <a:endParaRPr sz="950">
              <a:latin typeface="Microsoft Sans Serif"/>
              <a:cs typeface="Microsoft Sans Serif"/>
            </a:endParaRPr>
          </a:p>
        </p:txBody>
      </p:sp>
      <p:sp>
        <p:nvSpPr>
          <p:cNvPr id="26" name="object 26"/>
          <p:cNvSpPr txBox="1"/>
          <p:nvPr/>
        </p:nvSpPr>
        <p:spPr>
          <a:xfrm>
            <a:off x="1415216" y="4009634"/>
            <a:ext cx="7365280" cy="1098506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R="42545" algn="ctr">
              <a:lnSpc>
                <a:spcPct val="100000"/>
              </a:lnSpc>
              <a:spcBef>
                <a:spcPts val="100"/>
              </a:spcBef>
            </a:pPr>
            <a:r>
              <a:rPr sz="800" spc="20" dirty="0">
                <a:latin typeface="Microsoft Sans Serif"/>
                <a:cs typeface="Microsoft Sans Serif"/>
              </a:rPr>
              <a:t>yo</a:t>
            </a:r>
            <a:r>
              <a:rPr sz="800" spc="-20" dirty="0">
                <a:latin typeface="Microsoft Sans Serif"/>
                <a:cs typeface="Microsoft Sans Serif"/>
              </a:rPr>
              <a:t> </a:t>
            </a:r>
            <a:r>
              <a:rPr sz="800" spc="-10" dirty="0">
                <a:latin typeface="Microsoft Sans Serif"/>
                <a:cs typeface="Microsoft Sans Serif"/>
              </a:rPr>
              <a:t>yo</a:t>
            </a:r>
            <a:r>
              <a:rPr sz="650" spc="-10" dirty="0">
                <a:latin typeface="Microsoft Sans Serif"/>
                <a:cs typeface="Microsoft Sans Serif"/>
              </a:rPr>
              <a:t>NTRODUCCIÓN</a:t>
            </a:r>
            <a:endParaRPr sz="650">
              <a:latin typeface="Microsoft Sans Serif"/>
              <a:cs typeface="Microsoft Sans Serif"/>
            </a:endParaRPr>
          </a:p>
          <a:p>
            <a:pPr marL="12700" marR="5080" indent="154940">
              <a:lnSpc>
                <a:spcPct val="143100"/>
              </a:lnSpc>
              <a:spcBef>
                <a:spcPts val="300"/>
              </a:spcBef>
            </a:pPr>
            <a:r>
              <a:rPr sz="700" spc="-5" dirty="0">
                <a:latin typeface="Microsoft Sans Serif"/>
                <a:cs typeface="Microsoft Sans Serif"/>
              </a:rPr>
              <a:t>Los </a:t>
            </a:r>
            <a:r>
              <a:rPr sz="700" spc="10" dirty="0">
                <a:latin typeface="Microsoft Sans Serif"/>
                <a:cs typeface="Microsoft Sans Serif"/>
              </a:rPr>
              <a:t>sistemas </a:t>
            </a:r>
            <a:r>
              <a:rPr sz="700" spc="20" dirty="0">
                <a:latin typeface="Microsoft Sans Serif"/>
                <a:cs typeface="Microsoft Sans Serif"/>
              </a:rPr>
              <a:t>de </a:t>
            </a:r>
            <a:r>
              <a:rPr sz="700" spc="25" dirty="0">
                <a:latin typeface="Microsoft Sans Serif"/>
                <a:cs typeface="Microsoft Sans Serif"/>
              </a:rPr>
              <a:t>energía </a:t>
            </a:r>
            <a:r>
              <a:rPr sz="700" spc="15" dirty="0">
                <a:latin typeface="Microsoft Sans Serif"/>
                <a:cs typeface="Microsoft Sans Serif"/>
              </a:rPr>
              <a:t>eléctrica están expuestos </a:t>
            </a:r>
            <a:r>
              <a:rPr sz="700" dirty="0">
                <a:latin typeface="Microsoft Sans Serif"/>
                <a:cs typeface="Microsoft Sans Serif"/>
              </a:rPr>
              <a:t>a </a:t>
            </a:r>
            <a:r>
              <a:rPr sz="700" spc="30" dirty="0">
                <a:latin typeface="Microsoft Sans Serif"/>
                <a:cs typeface="Microsoft Sans Serif"/>
              </a:rPr>
              <a:t>una </a:t>
            </a:r>
            <a:r>
              <a:rPr sz="700" spc="20" dirty="0">
                <a:latin typeface="Microsoft Sans Serif"/>
                <a:cs typeface="Microsoft Sans Serif"/>
              </a:rPr>
              <a:t>variedad de </a:t>
            </a:r>
            <a:r>
              <a:rPr sz="700" spc="25" dirty="0">
                <a:latin typeface="Microsoft Sans Serif"/>
                <a:cs typeface="Microsoft Sans Serif"/>
              </a:rPr>
              <a:t> </a:t>
            </a:r>
            <a:r>
              <a:rPr sz="700" spc="15" dirty="0">
                <a:latin typeface="Microsoft Sans Serif"/>
                <a:cs typeface="Microsoft Sans Serif"/>
              </a:rPr>
              <a:t>condiciones </a:t>
            </a:r>
            <a:r>
              <a:rPr sz="700" spc="20" dirty="0">
                <a:latin typeface="Microsoft Sans Serif"/>
                <a:cs typeface="Microsoft Sans Serif"/>
              </a:rPr>
              <a:t>operativas anormales, </a:t>
            </a:r>
            <a:r>
              <a:rPr sz="700" spc="30" dirty="0">
                <a:latin typeface="Microsoft Sans Serif"/>
                <a:cs typeface="Microsoft Sans Serif"/>
              </a:rPr>
              <a:t>como </a:t>
            </a:r>
            <a:r>
              <a:rPr sz="700" spc="10" dirty="0">
                <a:latin typeface="Microsoft Sans Serif"/>
                <a:cs typeface="Microsoft Sans Serif"/>
              </a:rPr>
              <a:t>fallas, </a:t>
            </a:r>
            <a:r>
              <a:rPr sz="700" spc="20" dirty="0">
                <a:latin typeface="Microsoft Sans Serif"/>
                <a:cs typeface="Microsoft Sans Serif"/>
              </a:rPr>
              <a:t>pérdidas del </a:t>
            </a:r>
            <a:r>
              <a:rPr sz="700" spc="25" dirty="0">
                <a:latin typeface="Microsoft Sans Serif"/>
                <a:cs typeface="Microsoft Sans Serif"/>
              </a:rPr>
              <a:t>generador, </a:t>
            </a:r>
            <a:r>
              <a:rPr sz="700" spc="30" dirty="0">
                <a:latin typeface="Microsoft Sans Serif"/>
                <a:cs typeface="Microsoft Sans Serif"/>
              </a:rPr>
              <a:t> </a:t>
            </a:r>
            <a:r>
              <a:rPr sz="700" spc="20" dirty="0">
                <a:latin typeface="Microsoft Sans Serif"/>
                <a:cs typeface="Microsoft Sans Serif"/>
              </a:rPr>
              <a:t>disparos de </a:t>
            </a:r>
            <a:r>
              <a:rPr sz="700" spc="10" dirty="0">
                <a:latin typeface="Microsoft Sans Serif"/>
                <a:cs typeface="Microsoft Sans Serif"/>
              </a:rPr>
              <a:t>líneas </a:t>
            </a:r>
            <a:r>
              <a:rPr sz="700" spc="5" dirty="0">
                <a:latin typeface="Microsoft Sans Serif"/>
                <a:cs typeface="Microsoft Sans Serif"/>
              </a:rPr>
              <a:t>y </a:t>
            </a:r>
            <a:r>
              <a:rPr sz="700" spc="25" dirty="0">
                <a:latin typeface="Microsoft Sans Serif"/>
                <a:cs typeface="Microsoft Sans Serif"/>
              </a:rPr>
              <a:t>otras perturbaciones </a:t>
            </a:r>
            <a:r>
              <a:rPr sz="700" spc="30" dirty="0">
                <a:latin typeface="Microsoft Sans Serif"/>
                <a:cs typeface="Microsoft Sans Serif"/>
              </a:rPr>
              <a:t>que pueden </a:t>
            </a:r>
            <a:r>
              <a:rPr sz="700" spc="25" dirty="0">
                <a:latin typeface="Microsoft Sans Serif"/>
                <a:cs typeface="Microsoft Sans Serif"/>
              </a:rPr>
              <a:t>resultar </a:t>
            </a:r>
            <a:r>
              <a:rPr sz="700" spc="20" dirty="0">
                <a:latin typeface="Microsoft Sans Serif"/>
                <a:cs typeface="Microsoft Sans Serif"/>
              </a:rPr>
              <a:t>en </a:t>
            </a:r>
            <a:r>
              <a:rPr sz="700" spc="25" dirty="0">
                <a:latin typeface="Microsoft Sans Serif"/>
                <a:cs typeface="Microsoft Sans Serif"/>
              </a:rPr>
              <a:t> </a:t>
            </a:r>
            <a:r>
              <a:rPr sz="700" spc="10" dirty="0">
                <a:latin typeface="Microsoft Sans Serif"/>
                <a:cs typeface="Microsoft Sans Serif"/>
              </a:rPr>
              <a:t>oscilaciones </a:t>
            </a:r>
            <a:r>
              <a:rPr sz="700" spc="20" dirty="0">
                <a:latin typeface="Microsoft Sans Serif"/>
                <a:cs typeface="Microsoft Sans Serif"/>
              </a:rPr>
              <a:t>de </a:t>
            </a:r>
            <a:r>
              <a:rPr sz="700" spc="25" dirty="0">
                <a:latin typeface="Microsoft Sans Serif"/>
                <a:cs typeface="Microsoft Sans Serif"/>
              </a:rPr>
              <a:t>energía </a:t>
            </a:r>
            <a:r>
              <a:rPr sz="700" spc="5" dirty="0">
                <a:latin typeface="Microsoft Sans Serif"/>
                <a:cs typeface="Microsoft Sans Serif"/>
              </a:rPr>
              <a:t>y </a:t>
            </a:r>
            <a:r>
              <a:rPr sz="700" spc="10" dirty="0">
                <a:latin typeface="Microsoft Sans Serif"/>
                <a:cs typeface="Microsoft Sans Serif"/>
              </a:rPr>
              <a:t>la </a:t>
            </a:r>
            <a:r>
              <a:rPr sz="700" spc="20" dirty="0">
                <a:latin typeface="Microsoft Sans Serif"/>
                <a:cs typeface="Microsoft Sans Serif"/>
              </a:rPr>
              <a:t>consiguiente inestabilidad del </a:t>
            </a:r>
            <a:r>
              <a:rPr sz="700" spc="15" dirty="0">
                <a:latin typeface="Microsoft Sans Serif"/>
                <a:cs typeface="Microsoft Sans Serif"/>
              </a:rPr>
              <a:t>sistema. </a:t>
            </a:r>
            <a:r>
              <a:rPr sz="700" spc="-20" dirty="0">
                <a:latin typeface="Microsoft Sans Serif"/>
                <a:cs typeface="Microsoft Sans Serif"/>
              </a:rPr>
              <a:t>En </a:t>
            </a:r>
            <a:r>
              <a:rPr sz="700" spc="5" dirty="0">
                <a:latin typeface="Microsoft Sans Serif"/>
                <a:cs typeface="Microsoft Sans Serif"/>
              </a:rPr>
              <a:t>estas </a:t>
            </a:r>
            <a:r>
              <a:rPr sz="700" spc="-175" dirty="0">
                <a:latin typeface="Microsoft Sans Serif"/>
                <a:cs typeface="Microsoft Sans Serif"/>
              </a:rPr>
              <a:t> </a:t>
            </a:r>
            <a:r>
              <a:rPr sz="700" spc="15" dirty="0">
                <a:latin typeface="Microsoft Sans Serif"/>
                <a:cs typeface="Microsoft Sans Serif"/>
              </a:rPr>
              <a:t>condiciones, </a:t>
            </a:r>
            <a:r>
              <a:rPr sz="700" spc="10" dirty="0">
                <a:latin typeface="Microsoft Sans Serif"/>
                <a:cs typeface="Microsoft Sans Serif"/>
              </a:rPr>
              <a:t>la </a:t>
            </a:r>
            <a:r>
              <a:rPr sz="700" spc="25" dirty="0">
                <a:latin typeface="Microsoft Sans Serif"/>
                <a:cs typeface="Microsoft Sans Serif"/>
              </a:rPr>
              <a:t>configuración </a:t>
            </a:r>
            <a:r>
              <a:rPr sz="700" spc="15" dirty="0">
                <a:latin typeface="Microsoft Sans Serif"/>
                <a:cs typeface="Microsoft Sans Serif"/>
              </a:rPr>
              <a:t>adecuada </a:t>
            </a:r>
            <a:r>
              <a:rPr sz="700" spc="20" dirty="0">
                <a:latin typeface="Microsoft Sans Serif"/>
                <a:cs typeface="Microsoft Sans Serif"/>
              </a:rPr>
              <a:t>de </a:t>
            </a:r>
            <a:r>
              <a:rPr sz="700" spc="10" dirty="0">
                <a:latin typeface="Microsoft Sans Serif"/>
                <a:cs typeface="Microsoft Sans Serif"/>
              </a:rPr>
              <a:t>los relés </a:t>
            </a:r>
            <a:r>
              <a:rPr sz="700" spc="-5" dirty="0">
                <a:latin typeface="Microsoft Sans Serif"/>
                <a:cs typeface="Microsoft Sans Serif"/>
              </a:rPr>
              <a:t>es </a:t>
            </a:r>
            <a:r>
              <a:rPr sz="700" spc="5" dirty="0">
                <a:latin typeface="Microsoft Sans Serif"/>
                <a:cs typeface="Microsoft Sans Serif"/>
              </a:rPr>
              <a:t>esencial </a:t>
            </a:r>
            <a:r>
              <a:rPr sz="700" spc="25" dirty="0">
                <a:latin typeface="Microsoft Sans Serif"/>
                <a:cs typeface="Microsoft Sans Serif"/>
              </a:rPr>
              <a:t>para </a:t>
            </a:r>
            <a:r>
              <a:rPr sz="700" spc="30" dirty="0">
                <a:latin typeface="Microsoft Sans Serif"/>
                <a:cs typeface="Microsoft Sans Serif"/>
              </a:rPr>
              <a:t> </a:t>
            </a:r>
            <a:r>
              <a:rPr sz="700" spc="25" dirty="0">
                <a:latin typeface="Microsoft Sans Serif"/>
                <a:cs typeface="Microsoft Sans Serif"/>
              </a:rPr>
              <a:t>garantizar </a:t>
            </a:r>
            <a:r>
              <a:rPr sz="700" spc="30" dirty="0">
                <a:latin typeface="Microsoft Sans Serif"/>
                <a:cs typeface="Microsoft Sans Serif"/>
              </a:rPr>
              <a:t>una </a:t>
            </a:r>
            <a:r>
              <a:rPr sz="700" spc="25" dirty="0">
                <a:latin typeface="Microsoft Sans Serif"/>
                <a:cs typeface="Microsoft Sans Serif"/>
              </a:rPr>
              <a:t>protección </a:t>
            </a:r>
            <a:r>
              <a:rPr sz="700" spc="15" dirty="0">
                <a:latin typeface="Microsoft Sans Serif"/>
                <a:cs typeface="Microsoft Sans Serif"/>
              </a:rPr>
              <a:t>adecuada </a:t>
            </a:r>
            <a:r>
              <a:rPr sz="700" spc="-15" dirty="0">
                <a:latin typeface="Microsoft Sans Serif"/>
                <a:cs typeface="Microsoft Sans Serif"/>
              </a:rPr>
              <a:t>(es </a:t>
            </a:r>
            <a:r>
              <a:rPr sz="700" spc="15" dirty="0">
                <a:latin typeface="Microsoft Sans Serif"/>
                <a:cs typeface="Microsoft Sans Serif"/>
              </a:rPr>
              <a:t>decir, </a:t>
            </a:r>
            <a:r>
              <a:rPr sz="700" spc="10" dirty="0">
                <a:latin typeface="Microsoft Sans Serif"/>
                <a:cs typeface="Microsoft Sans Serif"/>
              </a:rPr>
              <a:t>la </a:t>
            </a:r>
            <a:r>
              <a:rPr sz="700" spc="20" dirty="0">
                <a:latin typeface="Microsoft Sans Serif"/>
                <a:cs typeface="Microsoft Sans Serif"/>
              </a:rPr>
              <a:t>desconexión de </a:t>
            </a:r>
            <a:r>
              <a:rPr sz="700" spc="25" dirty="0">
                <a:latin typeface="Microsoft Sans Serif"/>
                <a:cs typeface="Microsoft Sans Serif"/>
              </a:rPr>
              <a:t> generadores </a:t>
            </a:r>
            <a:r>
              <a:rPr sz="700" spc="30" dirty="0">
                <a:latin typeface="Microsoft Sans Serif"/>
                <a:cs typeface="Microsoft Sans Serif"/>
              </a:rPr>
              <a:t>que pierden </a:t>
            </a:r>
            <a:r>
              <a:rPr sz="700" spc="25" dirty="0">
                <a:latin typeface="Microsoft Sans Serif"/>
                <a:cs typeface="Microsoft Sans Serif"/>
              </a:rPr>
              <a:t>sincronismo </a:t>
            </a:r>
            <a:r>
              <a:rPr sz="700" spc="5" dirty="0">
                <a:latin typeface="Microsoft Sans Serif"/>
                <a:cs typeface="Microsoft Sans Serif"/>
              </a:rPr>
              <a:t>y </a:t>
            </a:r>
            <a:r>
              <a:rPr sz="700" spc="10" dirty="0">
                <a:latin typeface="Microsoft Sans Serif"/>
                <a:cs typeface="Microsoft Sans Serif"/>
              </a:rPr>
              <a:t>el </a:t>
            </a:r>
            <a:r>
              <a:rPr sz="700" spc="30" dirty="0">
                <a:latin typeface="Microsoft Sans Serif"/>
                <a:cs typeface="Microsoft Sans Serif"/>
              </a:rPr>
              <a:t>bloqueo </a:t>
            </a:r>
            <a:r>
              <a:rPr sz="700" spc="20" dirty="0">
                <a:latin typeface="Microsoft Sans Serif"/>
                <a:cs typeface="Microsoft Sans Serif"/>
              </a:rPr>
              <a:t>del </a:t>
            </a:r>
            <a:r>
              <a:rPr sz="700" spc="30" dirty="0">
                <a:latin typeface="Microsoft Sans Serif"/>
                <a:cs typeface="Microsoft Sans Serif"/>
              </a:rPr>
              <a:t>funcionamiento </a:t>
            </a:r>
            <a:r>
              <a:rPr sz="700" spc="35" dirty="0">
                <a:latin typeface="Microsoft Sans Serif"/>
                <a:cs typeface="Microsoft Sans Serif"/>
              </a:rPr>
              <a:t>no </a:t>
            </a:r>
            <a:r>
              <a:rPr sz="700" spc="40" dirty="0">
                <a:latin typeface="Microsoft Sans Serif"/>
                <a:cs typeface="Microsoft Sans Serif"/>
              </a:rPr>
              <a:t> </a:t>
            </a:r>
            <a:r>
              <a:rPr sz="700" spc="15" dirty="0">
                <a:latin typeface="Microsoft Sans Serif"/>
                <a:cs typeface="Microsoft Sans Serif"/>
              </a:rPr>
              <a:t>deseado </a:t>
            </a:r>
            <a:r>
              <a:rPr sz="700" spc="20" dirty="0">
                <a:latin typeface="Microsoft Sans Serif"/>
                <a:cs typeface="Microsoft Sans Serif"/>
              </a:rPr>
              <a:t>de </a:t>
            </a:r>
            <a:r>
              <a:rPr sz="700" spc="10" dirty="0">
                <a:latin typeface="Microsoft Sans Serif"/>
                <a:cs typeface="Microsoft Sans Serif"/>
              </a:rPr>
              <a:t>los relés </a:t>
            </a:r>
            <a:r>
              <a:rPr sz="700" spc="20" dirty="0">
                <a:latin typeface="Microsoft Sans Serif"/>
                <a:cs typeface="Microsoft Sans Serif"/>
              </a:rPr>
              <a:t>de </a:t>
            </a:r>
            <a:r>
              <a:rPr sz="700" spc="15" dirty="0">
                <a:latin typeface="Microsoft Sans Serif"/>
                <a:cs typeface="Microsoft Sans Serif"/>
              </a:rPr>
              <a:t>distancia </a:t>
            </a:r>
            <a:r>
              <a:rPr sz="700" spc="10" dirty="0">
                <a:latin typeface="Microsoft Sans Serif"/>
                <a:cs typeface="Microsoft Sans Serif"/>
              </a:rPr>
              <a:t>asociados </a:t>
            </a:r>
            <a:r>
              <a:rPr sz="700" spc="20" dirty="0">
                <a:latin typeface="Microsoft Sans Serif"/>
                <a:cs typeface="Microsoft Sans Serif"/>
              </a:rPr>
              <a:t>con </a:t>
            </a:r>
            <a:r>
              <a:rPr sz="700" spc="10" dirty="0">
                <a:latin typeface="Microsoft Sans Serif"/>
                <a:cs typeface="Microsoft Sans Serif"/>
              </a:rPr>
              <a:t>líneas </a:t>
            </a:r>
            <a:r>
              <a:rPr sz="700" spc="20" dirty="0">
                <a:latin typeface="Microsoft Sans Serif"/>
                <a:cs typeface="Microsoft Sans Serif"/>
              </a:rPr>
              <a:t>de alta </a:t>
            </a:r>
            <a:r>
              <a:rPr sz="700" spc="25" dirty="0">
                <a:latin typeface="Microsoft Sans Serif"/>
                <a:cs typeface="Microsoft Sans Serif"/>
              </a:rPr>
              <a:t>tensión </a:t>
            </a:r>
            <a:r>
              <a:rPr sz="700" spc="20" dirty="0">
                <a:latin typeface="Microsoft Sans Serif"/>
                <a:cs typeface="Microsoft Sans Serif"/>
              </a:rPr>
              <a:t>[alta </a:t>
            </a:r>
            <a:r>
              <a:rPr sz="700" spc="25" dirty="0">
                <a:latin typeface="Microsoft Sans Serif"/>
                <a:cs typeface="Microsoft Sans Serif"/>
              </a:rPr>
              <a:t> </a:t>
            </a:r>
            <a:r>
              <a:rPr sz="700" spc="15" dirty="0">
                <a:latin typeface="Microsoft Sans Serif"/>
                <a:cs typeface="Microsoft Sans Serif"/>
              </a:rPr>
              <a:t>tensión]).</a:t>
            </a:r>
            <a:r>
              <a:rPr sz="700" dirty="0">
                <a:latin typeface="Microsoft Sans Serif"/>
                <a:cs typeface="Microsoft Sans Serif"/>
              </a:rPr>
              <a:t> </a:t>
            </a:r>
            <a:r>
              <a:rPr sz="700" spc="-10" dirty="0">
                <a:latin typeface="Microsoft Sans Serif"/>
                <a:cs typeface="Microsoft Sans Serif"/>
              </a:rPr>
              <a:t>Este</a:t>
            </a:r>
            <a:r>
              <a:rPr sz="700" spc="5" dirty="0">
                <a:latin typeface="Microsoft Sans Serif"/>
                <a:cs typeface="Microsoft Sans Serif"/>
              </a:rPr>
              <a:t> </a:t>
            </a:r>
            <a:r>
              <a:rPr sz="700" spc="30" dirty="0">
                <a:latin typeface="Microsoft Sans Serif"/>
                <a:cs typeface="Microsoft Sans Serif"/>
              </a:rPr>
              <a:t>tema</a:t>
            </a:r>
            <a:r>
              <a:rPr sz="700" dirty="0">
                <a:latin typeface="Microsoft Sans Serif"/>
                <a:cs typeface="Microsoft Sans Serif"/>
              </a:rPr>
              <a:t> </a:t>
            </a:r>
            <a:r>
              <a:rPr sz="700" spc="20" dirty="0">
                <a:latin typeface="Microsoft Sans Serif"/>
                <a:cs typeface="Microsoft Sans Serif"/>
              </a:rPr>
              <a:t>ha</a:t>
            </a:r>
            <a:r>
              <a:rPr sz="700" spc="5" dirty="0">
                <a:latin typeface="Microsoft Sans Serif"/>
                <a:cs typeface="Microsoft Sans Serif"/>
              </a:rPr>
              <a:t> </a:t>
            </a:r>
            <a:r>
              <a:rPr sz="700" spc="25" dirty="0">
                <a:latin typeface="Microsoft Sans Serif"/>
                <a:cs typeface="Microsoft Sans Serif"/>
              </a:rPr>
              <a:t>recibido</a:t>
            </a:r>
            <a:r>
              <a:rPr sz="700" dirty="0">
                <a:latin typeface="Microsoft Sans Serif"/>
                <a:cs typeface="Microsoft Sans Serif"/>
              </a:rPr>
              <a:t> </a:t>
            </a:r>
            <a:r>
              <a:rPr sz="700" spc="5" dirty="0">
                <a:latin typeface="Microsoft Sans Serif"/>
                <a:cs typeface="Microsoft Sans Serif"/>
              </a:rPr>
              <a:t>especial </a:t>
            </a:r>
            <a:r>
              <a:rPr sz="700" spc="20" dirty="0">
                <a:latin typeface="Microsoft Sans Serif"/>
                <a:cs typeface="Microsoft Sans Serif"/>
              </a:rPr>
              <a:t>atención</a:t>
            </a:r>
            <a:r>
              <a:rPr sz="700" spc="5" dirty="0">
                <a:latin typeface="Microsoft Sans Serif"/>
                <a:cs typeface="Microsoft Sans Serif"/>
              </a:rPr>
              <a:t> </a:t>
            </a:r>
            <a:r>
              <a:rPr sz="700" spc="15" dirty="0">
                <a:latin typeface="Microsoft Sans Serif"/>
                <a:cs typeface="Microsoft Sans Serif"/>
              </a:rPr>
              <a:t>desde</a:t>
            </a:r>
            <a:r>
              <a:rPr sz="700" dirty="0">
                <a:latin typeface="Microsoft Sans Serif"/>
                <a:cs typeface="Microsoft Sans Serif"/>
              </a:rPr>
              <a:t> </a:t>
            </a:r>
            <a:r>
              <a:rPr sz="700" spc="10" dirty="0">
                <a:latin typeface="Microsoft Sans Serif"/>
                <a:cs typeface="Microsoft Sans Serif"/>
              </a:rPr>
              <a:t>el</a:t>
            </a:r>
            <a:r>
              <a:rPr sz="700" spc="5" dirty="0">
                <a:latin typeface="Microsoft Sans Serif"/>
                <a:cs typeface="Microsoft Sans Serif"/>
              </a:rPr>
              <a:t> </a:t>
            </a:r>
            <a:r>
              <a:rPr sz="700" spc="25" dirty="0">
                <a:latin typeface="Microsoft Sans Serif"/>
                <a:cs typeface="Microsoft Sans Serif"/>
              </a:rPr>
              <a:t>apagón</a:t>
            </a:r>
            <a:r>
              <a:rPr sz="700" dirty="0">
                <a:latin typeface="Microsoft Sans Serif"/>
                <a:cs typeface="Microsoft Sans Serif"/>
              </a:rPr>
              <a:t> </a:t>
            </a:r>
            <a:r>
              <a:rPr sz="700" spc="20" dirty="0">
                <a:latin typeface="Microsoft Sans Serif"/>
                <a:cs typeface="Microsoft Sans Serif"/>
              </a:rPr>
              <a:t>del</a:t>
            </a:r>
            <a:r>
              <a:rPr sz="700" spc="5" dirty="0">
                <a:latin typeface="Microsoft Sans Serif"/>
                <a:cs typeface="Microsoft Sans Serif"/>
              </a:rPr>
              <a:t> </a:t>
            </a:r>
            <a:r>
              <a:rPr sz="700" spc="10" dirty="0">
                <a:latin typeface="Microsoft Sans Serif"/>
                <a:cs typeface="Microsoft Sans Serif"/>
              </a:rPr>
              <a:t>14</a:t>
            </a:r>
            <a:r>
              <a:rPr sz="700" spc="5" dirty="0">
                <a:latin typeface="Microsoft Sans Serif"/>
                <a:cs typeface="Microsoft Sans Serif"/>
              </a:rPr>
              <a:t> </a:t>
            </a:r>
            <a:r>
              <a:rPr sz="700" spc="20" dirty="0">
                <a:latin typeface="Microsoft Sans Serif"/>
                <a:cs typeface="Microsoft Sans Serif"/>
              </a:rPr>
              <a:t>de </a:t>
            </a:r>
            <a:r>
              <a:rPr sz="700" spc="-175" dirty="0">
                <a:latin typeface="Microsoft Sans Serif"/>
                <a:cs typeface="Microsoft Sans Serif"/>
              </a:rPr>
              <a:t> </a:t>
            </a:r>
            <a:r>
              <a:rPr sz="700" spc="25" dirty="0">
                <a:latin typeface="Microsoft Sans Serif"/>
                <a:cs typeface="Microsoft Sans Serif"/>
              </a:rPr>
              <a:t>agosto </a:t>
            </a:r>
            <a:r>
              <a:rPr sz="700" spc="20" dirty="0">
                <a:latin typeface="Microsoft Sans Serif"/>
                <a:cs typeface="Microsoft Sans Serif"/>
              </a:rPr>
              <a:t>de </a:t>
            </a:r>
            <a:r>
              <a:rPr sz="700" spc="5" dirty="0">
                <a:latin typeface="Microsoft Sans Serif"/>
                <a:cs typeface="Microsoft Sans Serif"/>
              </a:rPr>
              <a:t>2003, </a:t>
            </a:r>
            <a:r>
              <a:rPr sz="700" spc="30" dirty="0">
                <a:latin typeface="Microsoft Sans Serif"/>
                <a:cs typeface="Microsoft Sans Serif"/>
              </a:rPr>
              <a:t>que </a:t>
            </a:r>
            <a:r>
              <a:rPr sz="700" spc="20" dirty="0">
                <a:latin typeface="Microsoft Sans Serif"/>
                <a:cs typeface="Microsoft Sans Serif"/>
              </a:rPr>
              <a:t>afectó </a:t>
            </a:r>
            <a:r>
              <a:rPr sz="700" spc="25" dirty="0">
                <a:latin typeface="Microsoft Sans Serif"/>
                <a:cs typeface="Microsoft Sans Serif"/>
              </a:rPr>
              <a:t>gravemente </a:t>
            </a:r>
            <a:r>
              <a:rPr sz="700" dirty="0">
                <a:latin typeface="Microsoft Sans Serif"/>
                <a:cs typeface="Microsoft Sans Serif"/>
              </a:rPr>
              <a:t>a </a:t>
            </a:r>
            <a:r>
              <a:rPr sz="700" spc="25" dirty="0">
                <a:latin typeface="Microsoft Sans Serif"/>
                <a:cs typeface="Microsoft Sans Serif"/>
              </a:rPr>
              <a:t>millones </a:t>
            </a:r>
            <a:r>
              <a:rPr sz="700" spc="20" dirty="0">
                <a:latin typeface="Microsoft Sans Serif"/>
                <a:cs typeface="Microsoft Sans Serif"/>
              </a:rPr>
              <a:t>de usuarios del </a:t>
            </a:r>
            <a:r>
              <a:rPr sz="700" spc="15" dirty="0">
                <a:latin typeface="Microsoft Sans Serif"/>
                <a:cs typeface="Microsoft Sans Serif"/>
              </a:rPr>
              <a:t>sistema </a:t>
            </a:r>
            <a:r>
              <a:rPr sz="700" spc="20" dirty="0">
                <a:latin typeface="Microsoft Sans Serif"/>
                <a:cs typeface="Microsoft Sans Serif"/>
              </a:rPr>
              <a:t> </a:t>
            </a:r>
            <a:r>
              <a:rPr sz="700" spc="15" dirty="0">
                <a:latin typeface="Microsoft Sans Serif"/>
                <a:cs typeface="Microsoft Sans Serif"/>
              </a:rPr>
              <a:t>eléctrico </a:t>
            </a:r>
            <a:r>
              <a:rPr sz="700" spc="20" dirty="0">
                <a:latin typeface="Microsoft Sans Serif"/>
                <a:cs typeface="Microsoft Sans Serif"/>
              </a:rPr>
              <a:t>en </a:t>
            </a:r>
            <a:r>
              <a:rPr sz="700" spc="10" dirty="0">
                <a:latin typeface="Microsoft Sans Serif"/>
                <a:cs typeface="Microsoft Sans Serif"/>
              </a:rPr>
              <a:t>el </a:t>
            </a:r>
            <a:r>
              <a:rPr sz="700" spc="30" dirty="0">
                <a:latin typeface="Microsoft Sans Serif"/>
                <a:cs typeface="Microsoft Sans Serif"/>
              </a:rPr>
              <a:t>Medio </a:t>
            </a:r>
            <a:r>
              <a:rPr sz="700" spc="10" dirty="0">
                <a:latin typeface="Microsoft Sans Serif"/>
                <a:cs typeface="Microsoft Sans Serif"/>
              </a:rPr>
              <a:t>Oeste </a:t>
            </a:r>
            <a:r>
              <a:rPr sz="700" spc="5" dirty="0">
                <a:latin typeface="Microsoft Sans Serif"/>
                <a:cs typeface="Microsoft Sans Serif"/>
              </a:rPr>
              <a:t>y </a:t>
            </a:r>
            <a:r>
              <a:rPr sz="700" spc="20" dirty="0">
                <a:latin typeface="Microsoft Sans Serif"/>
                <a:cs typeface="Microsoft Sans Serif"/>
              </a:rPr>
              <a:t>Noreste de </a:t>
            </a:r>
            <a:r>
              <a:rPr sz="700" dirty="0">
                <a:latin typeface="Microsoft Sans Serif"/>
                <a:cs typeface="Microsoft Sans Serif"/>
              </a:rPr>
              <a:t>Estados </a:t>
            </a:r>
            <a:r>
              <a:rPr sz="700" spc="15" dirty="0">
                <a:latin typeface="Microsoft Sans Serif"/>
                <a:cs typeface="Microsoft Sans Serif"/>
              </a:rPr>
              <a:t>Unidos. </a:t>
            </a:r>
            <a:r>
              <a:rPr sz="700" spc="30" dirty="0">
                <a:latin typeface="Microsoft Sans Serif"/>
                <a:cs typeface="Microsoft Sans Serif"/>
              </a:rPr>
              <a:t>Durante </a:t>
            </a:r>
            <a:r>
              <a:rPr sz="700" spc="10" dirty="0">
                <a:latin typeface="Microsoft Sans Serif"/>
                <a:cs typeface="Microsoft Sans Serif"/>
              </a:rPr>
              <a:t>este </a:t>
            </a:r>
            <a:r>
              <a:rPr sz="700" spc="15" dirty="0">
                <a:latin typeface="Microsoft Sans Serif"/>
                <a:cs typeface="Microsoft Sans Serif"/>
              </a:rPr>
              <a:t> </a:t>
            </a:r>
            <a:r>
              <a:rPr sz="700" spc="20" dirty="0">
                <a:latin typeface="Microsoft Sans Serif"/>
                <a:cs typeface="Microsoft Sans Serif"/>
              </a:rPr>
              <a:t>evento,</a:t>
            </a:r>
            <a:r>
              <a:rPr sz="700" spc="-5" dirty="0">
                <a:latin typeface="Microsoft Sans Serif"/>
                <a:cs typeface="Microsoft Sans Serif"/>
              </a:rPr>
              <a:t> </a:t>
            </a:r>
            <a:r>
              <a:rPr sz="700" spc="25" dirty="0">
                <a:latin typeface="Microsoft Sans Serif"/>
                <a:cs typeface="Microsoft Sans Serif"/>
              </a:rPr>
              <a:t>muchos</a:t>
            </a:r>
            <a:r>
              <a:rPr sz="700" spc="-5" dirty="0">
                <a:latin typeface="Microsoft Sans Serif"/>
                <a:cs typeface="Microsoft Sans Serif"/>
              </a:rPr>
              <a:t> </a:t>
            </a:r>
            <a:r>
              <a:rPr sz="700" spc="15" dirty="0">
                <a:latin typeface="Microsoft Sans Serif"/>
                <a:cs typeface="Microsoft Sans Serif"/>
              </a:rPr>
              <a:t>esquemas</a:t>
            </a:r>
            <a:r>
              <a:rPr sz="700" spc="-5" dirty="0">
                <a:latin typeface="Microsoft Sans Serif"/>
                <a:cs typeface="Microsoft Sans Serif"/>
              </a:rPr>
              <a:t> </a:t>
            </a:r>
            <a:r>
              <a:rPr sz="700" spc="20" dirty="0">
                <a:latin typeface="Microsoft Sans Serif"/>
                <a:cs typeface="Microsoft Sans Serif"/>
              </a:rPr>
              <a:t>de</a:t>
            </a:r>
            <a:r>
              <a:rPr sz="700" spc="-5" dirty="0">
                <a:latin typeface="Microsoft Sans Serif"/>
                <a:cs typeface="Microsoft Sans Serif"/>
              </a:rPr>
              <a:t> </a:t>
            </a:r>
            <a:r>
              <a:rPr sz="700" spc="15" dirty="0">
                <a:latin typeface="Microsoft Sans Serif"/>
                <a:cs typeface="Microsoft Sans Serif"/>
              </a:rPr>
              <a:t>relevos</a:t>
            </a:r>
            <a:r>
              <a:rPr sz="700" spc="-5" dirty="0">
                <a:latin typeface="Microsoft Sans Serif"/>
                <a:cs typeface="Microsoft Sans Serif"/>
              </a:rPr>
              <a:t> </a:t>
            </a:r>
            <a:r>
              <a:rPr sz="700" spc="35" dirty="0">
                <a:latin typeface="Microsoft Sans Serif"/>
                <a:cs typeface="Microsoft Sans Serif"/>
              </a:rPr>
              <a:t>no</a:t>
            </a:r>
            <a:r>
              <a:rPr sz="700" spc="-5" dirty="0">
                <a:latin typeface="Microsoft Sans Serif"/>
                <a:cs typeface="Microsoft Sans Serif"/>
              </a:rPr>
              <a:t> </a:t>
            </a:r>
            <a:r>
              <a:rPr sz="700" spc="30" dirty="0">
                <a:latin typeface="Microsoft Sans Serif"/>
                <a:cs typeface="Microsoft Sans Serif"/>
              </a:rPr>
              <a:t>funcionaron</a:t>
            </a:r>
            <a:r>
              <a:rPr sz="700" spc="-5" dirty="0">
                <a:latin typeface="Microsoft Sans Serif"/>
                <a:cs typeface="Microsoft Sans Serif"/>
              </a:rPr>
              <a:t> </a:t>
            </a:r>
            <a:r>
              <a:rPr sz="700" spc="20" dirty="0">
                <a:latin typeface="Microsoft Sans Serif"/>
                <a:cs typeface="Microsoft Sans Serif"/>
              </a:rPr>
              <a:t>adecuadamente.</a:t>
            </a:r>
            <a:endParaRPr sz="700">
              <a:latin typeface="Microsoft Sans Serif"/>
              <a:cs typeface="Microsoft Sans Serif"/>
            </a:endParaRPr>
          </a:p>
        </p:txBody>
      </p:sp>
      <p:sp>
        <p:nvSpPr>
          <p:cNvPr id="27" name="object 27"/>
          <p:cNvSpPr txBox="1"/>
          <p:nvPr/>
        </p:nvSpPr>
        <p:spPr>
          <a:xfrm>
            <a:off x="11782211" y="4221463"/>
            <a:ext cx="1964756" cy="89768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  <a:tabLst>
                <a:tab pos="610235" algn="l"/>
              </a:tabLst>
            </a:pPr>
            <a:r>
              <a:rPr sz="500" spc="20" dirty="0">
                <a:latin typeface="Microsoft Sans Serif"/>
                <a:cs typeface="Microsoft Sans Serif"/>
              </a:rPr>
              <a:t>pag</a:t>
            </a:r>
            <a:r>
              <a:rPr sz="500" spc="-5" dirty="0">
                <a:latin typeface="Microsoft Sans Serif"/>
                <a:cs typeface="Microsoft Sans Serif"/>
              </a:rPr>
              <a:t> </a:t>
            </a:r>
            <a:r>
              <a:rPr sz="500" spc="-10" dirty="0">
                <a:latin typeface="Microsoft Sans Serif"/>
                <a:cs typeface="Microsoft Sans Serif"/>
              </a:rPr>
              <a:t>=</a:t>
            </a:r>
            <a:r>
              <a:rPr sz="500" dirty="0">
                <a:latin typeface="Microsoft Sans Serif"/>
                <a:cs typeface="Microsoft Sans Serif"/>
              </a:rPr>
              <a:t>	</a:t>
            </a:r>
            <a:r>
              <a:rPr sz="450" dirty="0">
                <a:latin typeface="Microsoft Sans Serif"/>
                <a:cs typeface="Microsoft Sans Serif"/>
              </a:rPr>
              <a:t>Pecado</a:t>
            </a:r>
            <a:r>
              <a:rPr sz="450" i="1" dirty="0">
                <a:latin typeface="Courier New"/>
                <a:cs typeface="Courier New"/>
              </a:rPr>
              <a:t>δ</a:t>
            </a:r>
            <a:endParaRPr sz="450">
              <a:latin typeface="Courier New"/>
              <a:cs typeface="Courier New"/>
            </a:endParaRPr>
          </a:p>
        </p:txBody>
      </p:sp>
      <p:sp>
        <p:nvSpPr>
          <p:cNvPr id="28" name="object 28"/>
          <p:cNvSpPr txBox="1"/>
          <p:nvPr/>
        </p:nvSpPr>
        <p:spPr>
          <a:xfrm>
            <a:off x="1415217" y="6154434"/>
            <a:ext cx="7357976" cy="1411284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 marR="236220" indent="154940">
              <a:lnSpc>
                <a:spcPct val="142900"/>
              </a:lnSpc>
              <a:spcBef>
                <a:spcPts val="100"/>
              </a:spcBef>
            </a:pPr>
            <a:r>
              <a:rPr sz="700" spc="-5" dirty="0">
                <a:latin typeface="Microsoft Sans Serif"/>
                <a:cs typeface="Microsoft Sans Serif"/>
              </a:rPr>
              <a:t>Los </a:t>
            </a:r>
            <a:r>
              <a:rPr sz="700" spc="20" dirty="0">
                <a:latin typeface="Microsoft Sans Serif"/>
                <a:cs typeface="Microsoft Sans Serif"/>
              </a:rPr>
              <a:t>estudios de estabilidad </a:t>
            </a:r>
            <a:r>
              <a:rPr sz="700" spc="30" dirty="0">
                <a:latin typeface="Microsoft Sans Serif"/>
                <a:cs typeface="Microsoft Sans Serif"/>
              </a:rPr>
              <a:t>transitoria </a:t>
            </a:r>
            <a:r>
              <a:rPr sz="700" spc="20" dirty="0">
                <a:latin typeface="Microsoft Sans Serif"/>
                <a:cs typeface="Microsoft Sans Serif"/>
              </a:rPr>
              <a:t>ayudan </a:t>
            </a:r>
            <a:r>
              <a:rPr sz="700" dirty="0">
                <a:latin typeface="Microsoft Sans Serif"/>
                <a:cs typeface="Microsoft Sans Serif"/>
              </a:rPr>
              <a:t>a </a:t>
            </a:r>
            <a:r>
              <a:rPr sz="700" spc="35" dirty="0">
                <a:latin typeface="Microsoft Sans Serif"/>
                <a:cs typeface="Microsoft Sans Serif"/>
              </a:rPr>
              <a:t>determinar </a:t>
            </a:r>
            <a:r>
              <a:rPr sz="700" dirty="0">
                <a:latin typeface="Microsoft Sans Serif"/>
                <a:cs typeface="Microsoft Sans Serif"/>
              </a:rPr>
              <a:t>si </a:t>
            </a:r>
            <a:r>
              <a:rPr sz="700" spc="40" dirty="0">
                <a:latin typeface="Microsoft Sans Serif"/>
                <a:cs typeface="Microsoft Sans Serif"/>
              </a:rPr>
              <a:t>un </a:t>
            </a:r>
            <a:r>
              <a:rPr sz="700" spc="45" dirty="0">
                <a:latin typeface="Microsoft Sans Serif"/>
                <a:cs typeface="Microsoft Sans Serif"/>
              </a:rPr>
              <a:t> </a:t>
            </a:r>
            <a:r>
              <a:rPr sz="700" spc="15" dirty="0">
                <a:latin typeface="Microsoft Sans Serif"/>
                <a:cs typeface="Microsoft Sans Serif"/>
              </a:rPr>
              <a:t>sistema </a:t>
            </a:r>
            <a:r>
              <a:rPr sz="700" spc="25" dirty="0">
                <a:latin typeface="Microsoft Sans Serif"/>
                <a:cs typeface="Microsoft Sans Serif"/>
              </a:rPr>
              <a:t>permanecerá </a:t>
            </a:r>
            <a:r>
              <a:rPr sz="700" spc="20" dirty="0">
                <a:latin typeface="Microsoft Sans Serif"/>
                <a:cs typeface="Microsoft Sans Serif"/>
              </a:rPr>
              <a:t>en </a:t>
            </a:r>
            <a:r>
              <a:rPr sz="700" spc="25" dirty="0">
                <a:latin typeface="Microsoft Sans Serif"/>
                <a:cs typeface="Microsoft Sans Serif"/>
              </a:rPr>
              <a:t>sincronismo </a:t>
            </a:r>
            <a:r>
              <a:rPr sz="700" spc="15" dirty="0">
                <a:latin typeface="Microsoft Sans Serif"/>
                <a:cs typeface="Microsoft Sans Serif"/>
              </a:rPr>
              <a:t>después </a:t>
            </a:r>
            <a:r>
              <a:rPr sz="700" spc="20" dirty="0">
                <a:latin typeface="Microsoft Sans Serif"/>
                <a:cs typeface="Microsoft Sans Serif"/>
              </a:rPr>
              <a:t>de </a:t>
            </a:r>
            <a:r>
              <a:rPr sz="700" spc="25" dirty="0">
                <a:latin typeface="Microsoft Sans Serif"/>
                <a:cs typeface="Microsoft Sans Serif"/>
              </a:rPr>
              <a:t>perturbaciones </a:t>
            </a:r>
            <a:r>
              <a:rPr sz="700" spc="30" dirty="0">
                <a:latin typeface="Microsoft Sans Serif"/>
                <a:cs typeface="Microsoft Sans Serif"/>
              </a:rPr>
              <a:t> importantes.</a:t>
            </a:r>
            <a:r>
              <a:rPr sz="700" spc="-5" dirty="0">
                <a:latin typeface="Microsoft Sans Serif"/>
                <a:cs typeface="Microsoft Sans Serif"/>
              </a:rPr>
              <a:t> </a:t>
            </a:r>
            <a:r>
              <a:rPr sz="700" spc="-10" dirty="0">
                <a:latin typeface="Microsoft Sans Serif"/>
                <a:cs typeface="Microsoft Sans Serif"/>
              </a:rPr>
              <a:t>La</a:t>
            </a:r>
            <a:r>
              <a:rPr sz="700" dirty="0">
                <a:latin typeface="Microsoft Sans Serif"/>
                <a:cs typeface="Microsoft Sans Serif"/>
              </a:rPr>
              <a:t> </a:t>
            </a:r>
            <a:r>
              <a:rPr sz="700" spc="20" dirty="0">
                <a:latin typeface="Microsoft Sans Serif"/>
                <a:cs typeface="Microsoft Sans Serif"/>
              </a:rPr>
              <a:t>naturaleza</a:t>
            </a:r>
            <a:r>
              <a:rPr sz="700" dirty="0">
                <a:latin typeface="Microsoft Sans Serif"/>
                <a:cs typeface="Microsoft Sans Serif"/>
              </a:rPr>
              <a:t> </a:t>
            </a:r>
            <a:r>
              <a:rPr sz="700" spc="20" dirty="0">
                <a:latin typeface="Microsoft Sans Serif"/>
                <a:cs typeface="Microsoft Sans Serif"/>
              </a:rPr>
              <a:t>de</a:t>
            </a:r>
            <a:r>
              <a:rPr sz="700" dirty="0">
                <a:latin typeface="Microsoft Sans Serif"/>
                <a:cs typeface="Microsoft Sans Serif"/>
              </a:rPr>
              <a:t> </a:t>
            </a:r>
            <a:r>
              <a:rPr sz="700" spc="10" dirty="0">
                <a:latin typeface="Microsoft Sans Serif"/>
                <a:cs typeface="Microsoft Sans Serif"/>
              </a:rPr>
              <a:t>estos</a:t>
            </a:r>
            <a:r>
              <a:rPr sz="700" dirty="0">
                <a:latin typeface="Microsoft Sans Serif"/>
                <a:cs typeface="Microsoft Sans Serif"/>
              </a:rPr>
              <a:t> </a:t>
            </a:r>
            <a:r>
              <a:rPr sz="700" spc="25" dirty="0">
                <a:latin typeface="Microsoft Sans Serif"/>
                <a:cs typeface="Microsoft Sans Serif"/>
              </a:rPr>
              <a:t>problemas</a:t>
            </a:r>
            <a:r>
              <a:rPr sz="700" dirty="0">
                <a:latin typeface="Microsoft Sans Serif"/>
                <a:cs typeface="Microsoft Sans Serif"/>
              </a:rPr>
              <a:t> </a:t>
            </a:r>
            <a:r>
              <a:rPr sz="700" spc="25" dirty="0">
                <a:latin typeface="Microsoft Sans Serif"/>
                <a:cs typeface="Microsoft Sans Serif"/>
              </a:rPr>
              <a:t>requiere</a:t>
            </a:r>
            <a:r>
              <a:rPr sz="700" dirty="0">
                <a:latin typeface="Microsoft Sans Serif"/>
                <a:cs typeface="Microsoft Sans Serif"/>
              </a:rPr>
              <a:t> </a:t>
            </a:r>
            <a:r>
              <a:rPr sz="700" spc="10" dirty="0">
                <a:latin typeface="Microsoft Sans Serif"/>
                <a:cs typeface="Microsoft Sans Serif"/>
              </a:rPr>
              <a:t>la</a:t>
            </a:r>
            <a:r>
              <a:rPr sz="700" dirty="0">
                <a:latin typeface="Microsoft Sans Serif"/>
                <a:cs typeface="Microsoft Sans Serif"/>
              </a:rPr>
              <a:t> </a:t>
            </a:r>
            <a:r>
              <a:rPr sz="700" spc="20" dirty="0">
                <a:latin typeface="Microsoft Sans Serif"/>
                <a:cs typeface="Microsoft Sans Serif"/>
              </a:rPr>
              <a:t>solución</a:t>
            </a:r>
            <a:r>
              <a:rPr sz="700" dirty="0">
                <a:latin typeface="Microsoft Sans Serif"/>
                <a:cs typeface="Microsoft Sans Serif"/>
              </a:rPr>
              <a:t> </a:t>
            </a:r>
            <a:r>
              <a:rPr sz="700" spc="20" dirty="0">
                <a:latin typeface="Microsoft Sans Serif"/>
                <a:cs typeface="Microsoft Sans Serif"/>
              </a:rPr>
              <a:t>de </a:t>
            </a:r>
            <a:r>
              <a:rPr sz="700" spc="-175" dirty="0">
                <a:latin typeface="Microsoft Sans Serif"/>
                <a:cs typeface="Microsoft Sans Serif"/>
              </a:rPr>
              <a:t> </a:t>
            </a:r>
            <a:r>
              <a:rPr sz="700" spc="10" dirty="0">
                <a:latin typeface="Microsoft Sans Serif"/>
                <a:cs typeface="Microsoft Sans Serif"/>
              </a:rPr>
              <a:t>ecuaciones </a:t>
            </a:r>
            <a:r>
              <a:rPr sz="700" spc="15" dirty="0">
                <a:latin typeface="Microsoft Sans Serif"/>
                <a:cs typeface="Microsoft Sans Serif"/>
              </a:rPr>
              <a:t>algebraicas </a:t>
            </a:r>
            <a:r>
              <a:rPr sz="700" spc="5" dirty="0">
                <a:latin typeface="Microsoft Sans Serif"/>
                <a:cs typeface="Microsoft Sans Serif"/>
              </a:rPr>
              <a:t>y </a:t>
            </a:r>
            <a:r>
              <a:rPr sz="700" spc="15" dirty="0">
                <a:latin typeface="Microsoft Sans Serif"/>
                <a:cs typeface="Microsoft Sans Serif"/>
              </a:rPr>
              <a:t>diferenciales </a:t>
            </a:r>
            <a:r>
              <a:rPr sz="700" spc="35" dirty="0">
                <a:latin typeface="Microsoft Sans Serif"/>
                <a:cs typeface="Microsoft Sans Serif"/>
              </a:rPr>
              <a:t>no </a:t>
            </a:r>
            <a:r>
              <a:rPr sz="700" spc="10" dirty="0">
                <a:latin typeface="Microsoft Sans Serif"/>
                <a:cs typeface="Microsoft Sans Serif"/>
              </a:rPr>
              <a:t>lineales </a:t>
            </a:r>
            <a:r>
              <a:rPr sz="700" spc="30" dirty="0">
                <a:latin typeface="Microsoft Sans Serif"/>
                <a:cs typeface="Microsoft Sans Serif"/>
              </a:rPr>
              <a:t>mediante métodos </a:t>
            </a:r>
            <a:r>
              <a:rPr sz="700" spc="35" dirty="0">
                <a:latin typeface="Microsoft Sans Serif"/>
                <a:cs typeface="Microsoft Sans Serif"/>
              </a:rPr>
              <a:t> </a:t>
            </a:r>
            <a:r>
              <a:rPr sz="700" spc="20" dirty="0">
                <a:latin typeface="Microsoft Sans Serif"/>
                <a:cs typeface="Microsoft Sans Serif"/>
              </a:rPr>
              <a:t>directos</a:t>
            </a:r>
            <a:r>
              <a:rPr sz="700" spc="-5" dirty="0">
                <a:latin typeface="Microsoft Sans Serif"/>
                <a:cs typeface="Microsoft Sans Serif"/>
              </a:rPr>
              <a:t> </a:t>
            </a:r>
            <a:r>
              <a:rPr sz="700" spc="30" dirty="0">
                <a:latin typeface="Microsoft Sans Serif"/>
                <a:cs typeface="Microsoft Sans Serif"/>
              </a:rPr>
              <a:t>o</a:t>
            </a:r>
            <a:r>
              <a:rPr sz="700" spc="-5" dirty="0">
                <a:latin typeface="Microsoft Sans Serif"/>
                <a:cs typeface="Microsoft Sans Serif"/>
              </a:rPr>
              <a:t> </a:t>
            </a:r>
            <a:r>
              <a:rPr sz="700" spc="30" dirty="0">
                <a:latin typeface="Microsoft Sans Serif"/>
                <a:cs typeface="Microsoft Sans Serif"/>
              </a:rPr>
              <a:t>mediante</a:t>
            </a:r>
            <a:r>
              <a:rPr sz="700" dirty="0">
                <a:latin typeface="Microsoft Sans Serif"/>
                <a:cs typeface="Microsoft Sans Serif"/>
              </a:rPr>
              <a:t> </a:t>
            </a:r>
            <a:r>
              <a:rPr sz="700" spc="25" dirty="0">
                <a:latin typeface="Microsoft Sans Serif"/>
                <a:cs typeface="Microsoft Sans Serif"/>
              </a:rPr>
              <a:t>procedimientos</a:t>
            </a:r>
            <a:r>
              <a:rPr sz="700" spc="-5" dirty="0">
                <a:latin typeface="Microsoft Sans Serif"/>
                <a:cs typeface="Microsoft Sans Serif"/>
              </a:rPr>
              <a:t> </a:t>
            </a:r>
            <a:r>
              <a:rPr sz="700" spc="20" dirty="0">
                <a:latin typeface="Microsoft Sans Serif"/>
                <a:cs typeface="Microsoft Sans Serif"/>
              </a:rPr>
              <a:t>iterativos</a:t>
            </a:r>
            <a:r>
              <a:rPr sz="700" dirty="0">
                <a:latin typeface="Microsoft Sans Serif"/>
                <a:cs typeface="Microsoft Sans Serif"/>
              </a:rPr>
              <a:t> </a:t>
            </a:r>
            <a:r>
              <a:rPr sz="700" spc="15" dirty="0">
                <a:latin typeface="Microsoft Sans Serif"/>
                <a:cs typeface="Microsoft Sans Serif"/>
              </a:rPr>
              <a:t>paso</a:t>
            </a:r>
            <a:r>
              <a:rPr sz="700" spc="-5" dirty="0">
                <a:latin typeface="Microsoft Sans Serif"/>
                <a:cs typeface="Microsoft Sans Serif"/>
              </a:rPr>
              <a:t> </a:t>
            </a:r>
            <a:r>
              <a:rPr sz="700" dirty="0">
                <a:latin typeface="Microsoft Sans Serif"/>
                <a:cs typeface="Microsoft Sans Serif"/>
              </a:rPr>
              <a:t>a</a:t>
            </a:r>
            <a:r>
              <a:rPr sz="700" spc="-5" dirty="0">
                <a:latin typeface="Microsoft Sans Serif"/>
                <a:cs typeface="Microsoft Sans Serif"/>
              </a:rPr>
              <a:t> </a:t>
            </a:r>
            <a:r>
              <a:rPr sz="700" spc="10" dirty="0">
                <a:latin typeface="Microsoft Sans Serif"/>
                <a:cs typeface="Microsoft Sans Serif"/>
              </a:rPr>
              <a:t>paso.</a:t>
            </a:r>
            <a:endParaRPr sz="700">
              <a:latin typeface="Microsoft Sans Serif"/>
              <a:cs typeface="Microsoft Sans Serif"/>
            </a:endParaRPr>
          </a:p>
          <a:p>
            <a:pPr marL="12700" marR="41275" indent="154940">
              <a:lnSpc>
                <a:spcPct val="154100"/>
              </a:lnSpc>
            </a:pPr>
            <a:r>
              <a:rPr sz="650" spc="15" dirty="0">
                <a:latin typeface="Microsoft Sans Serif"/>
                <a:cs typeface="Microsoft Sans Serif"/>
              </a:rPr>
              <a:t>Generalmente, </a:t>
            </a:r>
            <a:r>
              <a:rPr sz="650" spc="10" dirty="0">
                <a:latin typeface="Microsoft Sans Serif"/>
                <a:cs typeface="Microsoft Sans Serif"/>
              </a:rPr>
              <a:t>el </a:t>
            </a:r>
            <a:r>
              <a:rPr sz="650" spc="30" dirty="0">
                <a:latin typeface="Microsoft Sans Serif"/>
                <a:cs typeface="Microsoft Sans Serif"/>
              </a:rPr>
              <a:t>período </a:t>
            </a:r>
            <a:r>
              <a:rPr sz="650" spc="20" dirty="0">
                <a:latin typeface="Microsoft Sans Serif"/>
                <a:cs typeface="Microsoft Sans Serif"/>
              </a:rPr>
              <a:t>de </a:t>
            </a:r>
            <a:r>
              <a:rPr sz="650" spc="35" dirty="0">
                <a:latin typeface="Microsoft Sans Serif"/>
                <a:cs typeface="Microsoft Sans Serif"/>
              </a:rPr>
              <a:t>tiempo </a:t>
            </a:r>
            <a:r>
              <a:rPr sz="650" spc="20" dirty="0">
                <a:latin typeface="Microsoft Sans Serif"/>
                <a:cs typeface="Microsoft Sans Serif"/>
              </a:rPr>
              <a:t>bajo </a:t>
            </a:r>
            <a:r>
              <a:rPr sz="650" spc="25" dirty="0">
                <a:latin typeface="Microsoft Sans Serif"/>
                <a:cs typeface="Microsoft Sans Serif"/>
              </a:rPr>
              <a:t>estudio </a:t>
            </a:r>
            <a:r>
              <a:rPr sz="650" spc="-5" dirty="0">
                <a:latin typeface="Microsoft Sans Serif"/>
                <a:cs typeface="Microsoft Sans Serif"/>
              </a:rPr>
              <a:t>es </a:t>
            </a:r>
            <a:r>
              <a:rPr sz="650" spc="35" dirty="0">
                <a:latin typeface="Microsoft Sans Serif"/>
                <a:cs typeface="Microsoft Sans Serif"/>
              </a:rPr>
              <a:t>dentro </a:t>
            </a:r>
            <a:r>
              <a:rPr sz="650" spc="20" dirty="0">
                <a:latin typeface="Microsoft Sans Serif"/>
                <a:cs typeface="Microsoft Sans Serif"/>
              </a:rPr>
              <a:t>del </a:t>
            </a:r>
            <a:r>
              <a:rPr sz="650" spc="35" dirty="0">
                <a:latin typeface="Microsoft Sans Serif"/>
                <a:cs typeface="Microsoft Sans Serif"/>
              </a:rPr>
              <a:t>primer </a:t>
            </a:r>
            <a:r>
              <a:rPr sz="650" spc="40" dirty="0">
                <a:latin typeface="Microsoft Sans Serif"/>
                <a:cs typeface="Microsoft Sans Serif"/>
              </a:rPr>
              <a:t> </a:t>
            </a:r>
            <a:r>
              <a:rPr sz="650" spc="25" dirty="0">
                <a:latin typeface="Microsoft Sans Serif"/>
                <a:cs typeface="Microsoft Sans Serif"/>
              </a:rPr>
              <a:t>segundo</a:t>
            </a:r>
            <a:r>
              <a:rPr sz="650" dirty="0">
                <a:latin typeface="Microsoft Sans Serif"/>
                <a:cs typeface="Microsoft Sans Serif"/>
              </a:rPr>
              <a:t> </a:t>
            </a:r>
            <a:r>
              <a:rPr sz="650" spc="10" dirty="0">
                <a:latin typeface="Microsoft Sans Serif"/>
                <a:cs typeface="Microsoft Sans Serif"/>
              </a:rPr>
              <a:t>después</a:t>
            </a:r>
            <a:r>
              <a:rPr sz="650" spc="5" dirty="0">
                <a:latin typeface="Microsoft Sans Serif"/>
                <a:cs typeface="Microsoft Sans Serif"/>
              </a:rPr>
              <a:t> </a:t>
            </a:r>
            <a:r>
              <a:rPr sz="650" spc="20" dirty="0">
                <a:latin typeface="Microsoft Sans Serif"/>
                <a:cs typeface="Microsoft Sans Serif"/>
              </a:rPr>
              <a:t>de</a:t>
            </a:r>
            <a:r>
              <a:rPr sz="650" dirty="0">
                <a:latin typeface="Microsoft Sans Serif"/>
                <a:cs typeface="Microsoft Sans Serif"/>
              </a:rPr>
              <a:t> </a:t>
            </a:r>
            <a:r>
              <a:rPr sz="650" spc="25" dirty="0">
                <a:latin typeface="Microsoft Sans Serif"/>
                <a:cs typeface="Microsoft Sans Serif"/>
              </a:rPr>
              <a:t>una</a:t>
            </a:r>
            <a:r>
              <a:rPr sz="650" spc="5" dirty="0">
                <a:latin typeface="Microsoft Sans Serif"/>
                <a:cs typeface="Microsoft Sans Serif"/>
              </a:rPr>
              <a:t> </a:t>
            </a:r>
            <a:r>
              <a:rPr sz="650" spc="15" dirty="0">
                <a:latin typeface="Microsoft Sans Serif"/>
                <a:cs typeface="Microsoft Sans Serif"/>
              </a:rPr>
              <a:t>falla</a:t>
            </a:r>
            <a:r>
              <a:rPr sz="650" spc="5" dirty="0">
                <a:latin typeface="Microsoft Sans Serif"/>
                <a:cs typeface="Microsoft Sans Serif"/>
              </a:rPr>
              <a:t> </a:t>
            </a:r>
            <a:r>
              <a:rPr sz="650" spc="20" dirty="0">
                <a:latin typeface="Microsoft Sans Serif"/>
                <a:cs typeface="Microsoft Sans Serif"/>
              </a:rPr>
              <a:t>del</a:t>
            </a:r>
            <a:r>
              <a:rPr sz="650" dirty="0">
                <a:latin typeface="Microsoft Sans Serif"/>
                <a:cs typeface="Microsoft Sans Serif"/>
              </a:rPr>
              <a:t> </a:t>
            </a:r>
            <a:r>
              <a:rPr sz="650" spc="10" dirty="0">
                <a:latin typeface="Microsoft Sans Serif"/>
                <a:cs typeface="Microsoft Sans Serif"/>
              </a:rPr>
              <a:t>sistema.</a:t>
            </a:r>
            <a:r>
              <a:rPr sz="650" spc="5" dirty="0">
                <a:latin typeface="Microsoft Sans Serif"/>
                <a:cs typeface="Microsoft Sans Serif"/>
              </a:rPr>
              <a:t> </a:t>
            </a:r>
            <a:r>
              <a:rPr sz="650" spc="-30" dirty="0">
                <a:latin typeface="Microsoft Sans Serif"/>
                <a:cs typeface="Microsoft Sans Serif"/>
              </a:rPr>
              <a:t>Si</a:t>
            </a:r>
            <a:r>
              <a:rPr sz="650" spc="5" dirty="0">
                <a:latin typeface="Microsoft Sans Serif"/>
                <a:cs typeface="Microsoft Sans Serif"/>
              </a:rPr>
              <a:t> </a:t>
            </a:r>
            <a:r>
              <a:rPr sz="650" dirty="0">
                <a:latin typeface="Microsoft Sans Serif"/>
                <a:cs typeface="Microsoft Sans Serif"/>
              </a:rPr>
              <a:t>las </a:t>
            </a:r>
            <a:r>
              <a:rPr sz="650" spc="20" dirty="0">
                <a:latin typeface="Microsoft Sans Serif"/>
                <a:cs typeface="Microsoft Sans Serif"/>
              </a:rPr>
              <a:t>máquinas</a:t>
            </a:r>
            <a:r>
              <a:rPr sz="650" spc="5" dirty="0">
                <a:latin typeface="Microsoft Sans Serif"/>
                <a:cs typeface="Microsoft Sans Serif"/>
              </a:rPr>
              <a:t> </a:t>
            </a:r>
            <a:r>
              <a:rPr sz="650" spc="10" dirty="0">
                <a:latin typeface="Microsoft Sans Serif"/>
                <a:cs typeface="Microsoft Sans Serif"/>
              </a:rPr>
              <a:t>conectadas</a:t>
            </a:r>
            <a:r>
              <a:rPr sz="650" spc="5" dirty="0">
                <a:latin typeface="Microsoft Sans Serif"/>
                <a:cs typeface="Microsoft Sans Serif"/>
              </a:rPr>
              <a:t> </a:t>
            </a:r>
            <a:r>
              <a:rPr sz="650" spc="10" dirty="0">
                <a:latin typeface="Microsoft Sans Serif"/>
                <a:cs typeface="Microsoft Sans Serif"/>
              </a:rPr>
              <a:t>al</a:t>
            </a:r>
            <a:r>
              <a:rPr sz="650" dirty="0">
                <a:latin typeface="Microsoft Sans Serif"/>
                <a:cs typeface="Microsoft Sans Serif"/>
              </a:rPr>
              <a:t> </a:t>
            </a:r>
            <a:r>
              <a:rPr sz="650" spc="15" dirty="0">
                <a:latin typeface="Microsoft Sans Serif"/>
                <a:cs typeface="Microsoft Sans Serif"/>
              </a:rPr>
              <a:t>sistema </a:t>
            </a:r>
            <a:r>
              <a:rPr sz="650" spc="-155" dirty="0">
                <a:latin typeface="Microsoft Sans Serif"/>
                <a:cs typeface="Microsoft Sans Serif"/>
              </a:rPr>
              <a:t> </a:t>
            </a:r>
            <a:r>
              <a:rPr sz="650" spc="20" dirty="0">
                <a:latin typeface="Microsoft Sans Serif"/>
                <a:cs typeface="Microsoft Sans Serif"/>
              </a:rPr>
              <a:t>permanecen </a:t>
            </a:r>
            <a:r>
              <a:rPr sz="650" spc="10" dirty="0">
                <a:latin typeface="Microsoft Sans Serif"/>
                <a:cs typeface="Microsoft Sans Serif"/>
              </a:rPr>
              <a:t>sincronizadas </a:t>
            </a:r>
            <a:r>
              <a:rPr sz="650" spc="30" dirty="0">
                <a:latin typeface="Microsoft Sans Serif"/>
                <a:cs typeface="Microsoft Sans Serif"/>
              </a:rPr>
              <a:t>durante </a:t>
            </a:r>
            <a:r>
              <a:rPr sz="650" spc="10" dirty="0">
                <a:latin typeface="Microsoft Sans Serif"/>
                <a:cs typeface="Microsoft Sans Serif"/>
              </a:rPr>
              <a:t>el </a:t>
            </a:r>
            <a:r>
              <a:rPr sz="650" spc="35" dirty="0">
                <a:latin typeface="Microsoft Sans Serif"/>
                <a:cs typeface="Microsoft Sans Serif"/>
              </a:rPr>
              <a:t>primer </a:t>
            </a:r>
            <a:r>
              <a:rPr sz="650" spc="20" dirty="0">
                <a:latin typeface="Microsoft Sans Serif"/>
                <a:cs typeface="Microsoft Sans Serif"/>
              </a:rPr>
              <a:t>segundo, </a:t>
            </a:r>
            <a:r>
              <a:rPr sz="650" spc="10" dirty="0">
                <a:latin typeface="Microsoft Sans Serif"/>
                <a:cs typeface="Microsoft Sans Serif"/>
              </a:rPr>
              <a:t>el </a:t>
            </a:r>
            <a:r>
              <a:rPr sz="650" spc="15" dirty="0">
                <a:latin typeface="Microsoft Sans Serif"/>
                <a:cs typeface="Microsoft Sans Serif"/>
              </a:rPr>
              <a:t>sistema </a:t>
            </a:r>
            <a:r>
              <a:rPr sz="650" spc="-5" dirty="0">
                <a:latin typeface="Microsoft Sans Serif"/>
                <a:cs typeface="Microsoft Sans Serif"/>
              </a:rPr>
              <a:t>se </a:t>
            </a:r>
            <a:r>
              <a:rPr sz="650" spc="15" dirty="0">
                <a:latin typeface="Microsoft Sans Serif"/>
                <a:cs typeface="Microsoft Sans Serif"/>
              </a:rPr>
              <a:t>considera </a:t>
            </a:r>
            <a:r>
              <a:rPr sz="650" spc="20" dirty="0">
                <a:latin typeface="Microsoft Sans Serif"/>
                <a:cs typeface="Microsoft Sans Serif"/>
              </a:rPr>
              <a:t> </a:t>
            </a:r>
            <a:r>
              <a:rPr sz="650" spc="10" dirty="0">
                <a:latin typeface="Microsoft Sans Serif"/>
                <a:cs typeface="Microsoft Sans Serif"/>
              </a:rPr>
              <a:t>estable. Por el </a:t>
            </a:r>
            <a:r>
              <a:rPr sz="650" spc="25" dirty="0">
                <a:latin typeface="Microsoft Sans Serif"/>
                <a:cs typeface="Microsoft Sans Serif"/>
              </a:rPr>
              <a:t>contrario, </a:t>
            </a:r>
            <a:r>
              <a:rPr sz="650" spc="20" dirty="0">
                <a:latin typeface="Microsoft Sans Serif"/>
                <a:cs typeface="Microsoft Sans Serif"/>
              </a:rPr>
              <a:t>para </a:t>
            </a:r>
            <a:r>
              <a:rPr sz="650" spc="25" dirty="0">
                <a:latin typeface="Microsoft Sans Serif"/>
                <a:cs typeface="Microsoft Sans Serif"/>
              </a:rPr>
              <a:t>problemas </a:t>
            </a:r>
            <a:r>
              <a:rPr sz="650" spc="20" dirty="0">
                <a:latin typeface="Microsoft Sans Serif"/>
                <a:cs typeface="Microsoft Sans Serif"/>
              </a:rPr>
              <a:t>de estabilidad </a:t>
            </a:r>
            <a:r>
              <a:rPr sz="650" spc="15" dirty="0">
                <a:latin typeface="Microsoft Sans Serif"/>
                <a:cs typeface="Microsoft Sans Serif"/>
              </a:rPr>
              <a:t>con </a:t>
            </a:r>
            <a:r>
              <a:rPr sz="650" spc="25" dirty="0">
                <a:latin typeface="Microsoft Sans Serif"/>
                <a:cs typeface="Microsoft Sans Serif"/>
              </a:rPr>
              <a:t>múltiples </a:t>
            </a:r>
            <a:r>
              <a:rPr sz="650" spc="30" dirty="0">
                <a:latin typeface="Microsoft Sans Serif"/>
                <a:cs typeface="Microsoft Sans Serif"/>
              </a:rPr>
              <a:t> </a:t>
            </a:r>
            <a:r>
              <a:rPr sz="650" spc="5" dirty="0">
                <a:latin typeface="Microsoft Sans Serif"/>
                <a:cs typeface="Microsoft Sans Serif"/>
              </a:rPr>
              <a:t>oscilaciones, </a:t>
            </a:r>
            <a:r>
              <a:rPr sz="650" spc="10" dirty="0">
                <a:latin typeface="Microsoft Sans Serif"/>
                <a:cs typeface="Microsoft Sans Serif"/>
              </a:rPr>
              <a:t>los </a:t>
            </a:r>
            <a:r>
              <a:rPr sz="650" spc="15" dirty="0">
                <a:latin typeface="Microsoft Sans Serif"/>
                <a:cs typeface="Microsoft Sans Serif"/>
              </a:rPr>
              <a:t>efectos </a:t>
            </a:r>
            <a:r>
              <a:rPr sz="650" spc="25" dirty="0">
                <a:latin typeface="Microsoft Sans Serif"/>
                <a:cs typeface="Microsoft Sans Serif"/>
              </a:rPr>
              <a:t>deben </a:t>
            </a:r>
            <a:r>
              <a:rPr sz="650" spc="15" dirty="0">
                <a:latin typeface="Microsoft Sans Serif"/>
                <a:cs typeface="Microsoft Sans Serif"/>
              </a:rPr>
              <a:t>considerarse </a:t>
            </a:r>
            <a:r>
              <a:rPr sz="650" spc="30" dirty="0">
                <a:latin typeface="Microsoft Sans Serif"/>
                <a:cs typeface="Microsoft Sans Serif"/>
              </a:rPr>
              <a:t>durante </a:t>
            </a:r>
            <a:r>
              <a:rPr sz="650" spc="40" dirty="0">
                <a:latin typeface="Microsoft Sans Serif"/>
                <a:cs typeface="Microsoft Sans Serif"/>
              </a:rPr>
              <a:t>un </a:t>
            </a:r>
            <a:r>
              <a:rPr sz="650" spc="30" dirty="0">
                <a:latin typeface="Microsoft Sans Serif"/>
                <a:cs typeface="Microsoft Sans Serif"/>
              </a:rPr>
              <a:t>período </a:t>
            </a:r>
            <a:r>
              <a:rPr sz="650" spc="20" dirty="0">
                <a:latin typeface="Microsoft Sans Serif"/>
                <a:cs typeface="Microsoft Sans Serif"/>
              </a:rPr>
              <a:t>de </a:t>
            </a:r>
            <a:r>
              <a:rPr sz="650" spc="35" dirty="0">
                <a:latin typeface="Microsoft Sans Serif"/>
                <a:cs typeface="Microsoft Sans Serif"/>
              </a:rPr>
              <a:t>tiempo </a:t>
            </a:r>
            <a:r>
              <a:rPr sz="650" spc="40" dirty="0">
                <a:latin typeface="Microsoft Sans Serif"/>
                <a:cs typeface="Microsoft Sans Serif"/>
              </a:rPr>
              <a:t> </a:t>
            </a:r>
            <a:r>
              <a:rPr sz="650" spc="25" dirty="0">
                <a:latin typeface="Microsoft Sans Serif"/>
                <a:cs typeface="Microsoft Sans Serif"/>
              </a:rPr>
              <a:t>prolongado.</a:t>
            </a:r>
            <a:r>
              <a:rPr sz="650" dirty="0">
                <a:latin typeface="Microsoft Sans Serif"/>
                <a:cs typeface="Microsoft Sans Serif"/>
              </a:rPr>
              <a:t> </a:t>
            </a:r>
            <a:r>
              <a:rPr sz="650" spc="10" dirty="0">
                <a:latin typeface="Microsoft Sans Serif"/>
                <a:cs typeface="Microsoft Sans Serif"/>
              </a:rPr>
              <a:t>Por</a:t>
            </a:r>
            <a:r>
              <a:rPr sz="650" spc="5" dirty="0">
                <a:latin typeface="Microsoft Sans Serif"/>
                <a:cs typeface="Microsoft Sans Serif"/>
              </a:rPr>
              <a:t> </a:t>
            </a:r>
            <a:r>
              <a:rPr sz="650" spc="25" dirty="0">
                <a:latin typeface="Microsoft Sans Serif"/>
                <a:cs typeface="Microsoft Sans Serif"/>
              </a:rPr>
              <a:t>lo</a:t>
            </a:r>
            <a:r>
              <a:rPr sz="650" spc="5" dirty="0">
                <a:latin typeface="Microsoft Sans Serif"/>
                <a:cs typeface="Microsoft Sans Serif"/>
              </a:rPr>
              <a:t> </a:t>
            </a:r>
            <a:r>
              <a:rPr sz="650" spc="25" dirty="0">
                <a:latin typeface="Microsoft Sans Serif"/>
                <a:cs typeface="Microsoft Sans Serif"/>
              </a:rPr>
              <a:t>tanto,</a:t>
            </a:r>
            <a:r>
              <a:rPr sz="650" dirty="0">
                <a:latin typeface="Microsoft Sans Serif"/>
                <a:cs typeface="Microsoft Sans Serif"/>
              </a:rPr>
              <a:t> </a:t>
            </a:r>
            <a:r>
              <a:rPr sz="650" spc="-5" dirty="0">
                <a:latin typeface="Microsoft Sans Serif"/>
                <a:cs typeface="Microsoft Sans Serif"/>
              </a:rPr>
              <a:t>se</a:t>
            </a:r>
            <a:r>
              <a:rPr sz="650" spc="5" dirty="0">
                <a:latin typeface="Microsoft Sans Serif"/>
                <a:cs typeface="Microsoft Sans Serif"/>
              </a:rPr>
              <a:t> </a:t>
            </a:r>
            <a:r>
              <a:rPr sz="650" spc="25" dirty="0">
                <a:latin typeface="Microsoft Sans Serif"/>
                <a:cs typeface="Microsoft Sans Serif"/>
              </a:rPr>
              <a:t>deben</a:t>
            </a:r>
            <a:r>
              <a:rPr sz="650" spc="5" dirty="0">
                <a:latin typeface="Microsoft Sans Serif"/>
                <a:cs typeface="Microsoft Sans Serif"/>
              </a:rPr>
              <a:t> </a:t>
            </a:r>
            <a:r>
              <a:rPr sz="650" spc="20" dirty="0">
                <a:latin typeface="Microsoft Sans Serif"/>
                <a:cs typeface="Microsoft Sans Serif"/>
              </a:rPr>
              <a:t>utilizar</a:t>
            </a:r>
            <a:r>
              <a:rPr sz="650" dirty="0">
                <a:latin typeface="Microsoft Sans Serif"/>
                <a:cs typeface="Microsoft Sans Serif"/>
              </a:rPr>
              <a:t> </a:t>
            </a:r>
            <a:r>
              <a:rPr sz="650" spc="25" dirty="0">
                <a:latin typeface="Microsoft Sans Serif"/>
                <a:cs typeface="Microsoft Sans Serif"/>
              </a:rPr>
              <a:t>modelos</a:t>
            </a:r>
            <a:r>
              <a:rPr sz="650" spc="5" dirty="0">
                <a:latin typeface="Microsoft Sans Serif"/>
                <a:cs typeface="Microsoft Sans Serif"/>
              </a:rPr>
              <a:t> </a:t>
            </a:r>
            <a:r>
              <a:rPr sz="650" spc="15" dirty="0">
                <a:latin typeface="Microsoft Sans Serif"/>
                <a:cs typeface="Microsoft Sans Serif"/>
              </a:rPr>
              <a:t>sofisticados</a:t>
            </a:r>
            <a:r>
              <a:rPr sz="650" spc="5" dirty="0">
                <a:latin typeface="Microsoft Sans Serif"/>
                <a:cs typeface="Microsoft Sans Serif"/>
              </a:rPr>
              <a:t> </a:t>
            </a:r>
            <a:r>
              <a:rPr sz="650" spc="20" dirty="0">
                <a:latin typeface="Microsoft Sans Serif"/>
                <a:cs typeface="Microsoft Sans Serif"/>
              </a:rPr>
              <a:t>para</a:t>
            </a:r>
            <a:r>
              <a:rPr sz="650" spc="5" dirty="0">
                <a:latin typeface="Microsoft Sans Serif"/>
                <a:cs typeface="Microsoft Sans Serif"/>
              </a:rPr>
              <a:t> </a:t>
            </a:r>
            <a:r>
              <a:rPr sz="650" spc="20" dirty="0">
                <a:latin typeface="Microsoft Sans Serif"/>
                <a:cs typeface="Microsoft Sans Serif"/>
              </a:rPr>
              <a:t>reflejar</a:t>
            </a:r>
            <a:r>
              <a:rPr sz="650" dirty="0">
                <a:latin typeface="Microsoft Sans Serif"/>
                <a:cs typeface="Microsoft Sans Serif"/>
              </a:rPr>
              <a:t> </a:t>
            </a:r>
            <a:r>
              <a:rPr sz="650" spc="15" dirty="0">
                <a:latin typeface="Microsoft Sans Serif"/>
                <a:cs typeface="Microsoft Sans Serif"/>
              </a:rPr>
              <a:t>con </a:t>
            </a:r>
            <a:r>
              <a:rPr sz="650" spc="-155" dirty="0">
                <a:latin typeface="Microsoft Sans Serif"/>
                <a:cs typeface="Microsoft Sans Serif"/>
              </a:rPr>
              <a:t> </a:t>
            </a:r>
            <a:r>
              <a:rPr sz="650" spc="20" dirty="0">
                <a:latin typeface="Microsoft Sans Serif"/>
                <a:cs typeface="Microsoft Sans Serif"/>
              </a:rPr>
              <a:t>precisión</a:t>
            </a:r>
            <a:r>
              <a:rPr sz="650" spc="-10" dirty="0">
                <a:latin typeface="Microsoft Sans Serif"/>
                <a:cs typeface="Microsoft Sans Serif"/>
              </a:rPr>
              <a:t> </a:t>
            </a:r>
            <a:r>
              <a:rPr sz="650" spc="10" dirty="0">
                <a:latin typeface="Microsoft Sans Serif"/>
                <a:cs typeface="Microsoft Sans Serif"/>
              </a:rPr>
              <a:t>el</a:t>
            </a:r>
            <a:r>
              <a:rPr sz="650" spc="-5" dirty="0">
                <a:latin typeface="Microsoft Sans Serif"/>
                <a:cs typeface="Microsoft Sans Serif"/>
              </a:rPr>
              <a:t> </a:t>
            </a:r>
            <a:r>
              <a:rPr sz="650" spc="30" dirty="0">
                <a:latin typeface="Microsoft Sans Serif"/>
                <a:cs typeface="Microsoft Sans Serif"/>
              </a:rPr>
              <a:t>comportamiento</a:t>
            </a:r>
            <a:r>
              <a:rPr sz="650" spc="-5" dirty="0">
                <a:latin typeface="Microsoft Sans Serif"/>
                <a:cs typeface="Microsoft Sans Serif"/>
              </a:rPr>
              <a:t> </a:t>
            </a:r>
            <a:r>
              <a:rPr sz="650" spc="20" dirty="0">
                <a:latin typeface="Microsoft Sans Serif"/>
                <a:cs typeface="Microsoft Sans Serif"/>
              </a:rPr>
              <a:t>de</a:t>
            </a:r>
            <a:r>
              <a:rPr sz="650" spc="-5" dirty="0">
                <a:latin typeface="Microsoft Sans Serif"/>
                <a:cs typeface="Microsoft Sans Serif"/>
              </a:rPr>
              <a:t> </a:t>
            </a:r>
            <a:r>
              <a:rPr sz="650" spc="10" dirty="0">
                <a:latin typeface="Microsoft Sans Serif"/>
                <a:cs typeface="Microsoft Sans Serif"/>
              </a:rPr>
              <a:t>la</a:t>
            </a:r>
            <a:r>
              <a:rPr sz="650" spc="-5" dirty="0">
                <a:latin typeface="Microsoft Sans Serif"/>
                <a:cs typeface="Microsoft Sans Serif"/>
              </a:rPr>
              <a:t> </a:t>
            </a:r>
            <a:r>
              <a:rPr sz="650" spc="25" dirty="0">
                <a:latin typeface="Microsoft Sans Serif"/>
                <a:cs typeface="Microsoft Sans Serif"/>
              </a:rPr>
              <a:t>máquina.</a:t>
            </a:r>
            <a:endParaRPr sz="650">
              <a:latin typeface="Microsoft Sans Serif"/>
              <a:cs typeface="Microsoft Sans Serif"/>
            </a:endParaRPr>
          </a:p>
          <a:p>
            <a:pPr marL="12700" marR="5080" indent="154940">
              <a:lnSpc>
                <a:spcPts val="1200"/>
              </a:lnSpc>
              <a:spcBef>
                <a:spcPts val="95"/>
              </a:spcBef>
            </a:pPr>
            <a:r>
              <a:rPr sz="700" spc="30" dirty="0">
                <a:latin typeface="Microsoft Sans Serif"/>
                <a:cs typeface="Microsoft Sans Serif"/>
              </a:rPr>
              <a:t>Durante </a:t>
            </a:r>
            <a:r>
              <a:rPr sz="700" dirty="0">
                <a:latin typeface="Microsoft Sans Serif"/>
                <a:cs typeface="Microsoft Sans Serif"/>
              </a:rPr>
              <a:t>las </a:t>
            </a:r>
            <a:r>
              <a:rPr sz="700" spc="25" dirty="0">
                <a:latin typeface="Microsoft Sans Serif"/>
                <a:cs typeface="Microsoft Sans Serif"/>
              </a:rPr>
              <a:t>últimas </a:t>
            </a:r>
            <a:r>
              <a:rPr sz="700" spc="5" dirty="0">
                <a:latin typeface="Microsoft Sans Serif"/>
                <a:cs typeface="Microsoft Sans Serif"/>
              </a:rPr>
              <a:t>décadas, </a:t>
            </a:r>
            <a:r>
              <a:rPr sz="700" spc="10" dirty="0">
                <a:latin typeface="Microsoft Sans Serif"/>
                <a:cs typeface="Microsoft Sans Serif"/>
              </a:rPr>
              <a:t>los </a:t>
            </a:r>
            <a:r>
              <a:rPr sz="700" spc="20" dirty="0">
                <a:latin typeface="Microsoft Sans Serif"/>
                <a:cs typeface="Microsoft Sans Serif"/>
              </a:rPr>
              <a:t>criterios de </a:t>
            </a:r>
            <a:r>
              <a:rPr sz="700" spc="35" dirty="0">
                <a:latin typeface="Microsoft Sans Serif"/>
                <a:cs typeface="Microsoft Sans Serif"/>
              </a:rPr>
              <a:t>rendimiento </a:t>
            </a:r>
            <a:r>
              <a:rPr sz="700" spc="20" dirty="0">
                <a:latin typeface="Microsoft Sans Serif"/>
                <a:cs typeface="Microsoft Sans Serif"/>
              </a:rPr>
              <a:t>del </a:t>
            </a:r>
            <a:r>
              <a:rPr sz="700" spc="15" dirty="0">
                <a:latin typeface="Microsoft Sans Serif"/>
                <a:cs typeface="Microsoft Sans Serif"/>
              </a:rPr>
              <a:t>sistema </a:t>
            </a:r>
            <a:r>
              <a:rPr sz="700" spc="-5" dirty="0">
                <a:latin typeface="Microsoft Sans Serif"/>
                <a:cs typeface="Microsoft Sans Serif"/>
              </a:rPr>
              <a:t>se </a:t>
            </a:r>
            <a:r>
              <a:rPr sz="700" spc="-175" dirty="0">
                <a:latin typeface="Microsoft Sans Serif"/>
                <a:cs typeface="Microsoft Sans Serif"/>
              </a:rPr>
              <a:t> </a:t>
            </a:r>
            <a:r>
              <a:rPr sz="700" spc="30" dirty="0">
                <a:latin typeface="Microsoft Sans Serif"/>
                <a:cs typeface="Microsoft Sans Serif"/>
              </a:rPr>
              <a:t>han </a:t>
            </a:r>
            <a:r>
              <a:rPr sz="700" spc="25" dirty="0">
                <a:latin typeface="Microsoft Sans Serif"/>
                <a:cs typeface="Microsoft Sans Serif"/>
              </a:rPr>
              <a:t>vuelto </a:t>
            </a:r>
            <a:r>
              <a:rPr sz="700" spc="20" dirty="0">
                <a:latin typeface="Microsoft Sans Serif"/>
                <a:cs typeface="Microsoft Sans Serif"/>
              </a:rPr>
              <a:t>más estrictos </a:t>
            </a:r>
            <a:r>
              <a:rPr sz="700" spc="5" dirty="0">
                <a:latin typeface="Microsoft Sans Serif"/>
                <a:cs typeface="Microsoft Sans Serif"/>
              </a:rPr>
              <a:t>y </a:t>
            </a:r>
            <a:r>
              <a:rPr sz="700" spc="10" dirty="0">
                <a:latin typeface="Microsoft Sans Serif"/>
                <a:cs typeface="Microsoft Sans Serif"/>
              </a:rPr>
              <a:t>los </a:t>
            </a:r>
            <a:r>
              <a:rPr sz="700" spc="30" dirty="0">
                <a:latin typeface="Microsoft Sans Serif"/>
                <a:cs typeface="Microsoft Sans Serif"/>
              </a:rPr>
              <a:t>métodos </a:t>
            </a:r>
            <a:r>
              <a:rPr sz="700" spc="20" dirty="0">
                <a:latin typeface="Microsoft Sans Serif"/>
                <a:cs typeface="Microsoft Sans Serif"/>
              </a:rPr>
              <a:t>de </a:t>
            </a:r>
            <a:r>
              <a:rPr sz="700" spc="30" dirty="0">
                <a:latin typeface="Microsoft Sans Serif"/>
                <a:cs typeface="Microsoft Sans Serif"/>
              </a:rPr>
              <a:t>enfriamiento </a:t>
            </a:r>
            <a:r>
              <a:rPr sz="700" spc="25" dirty="0">
                <a:latin typeface="Microsoft Sans Serif"/>
                <a:cs typeface="Microsoft Sans Serif"/>
              </a:rPr>
              <a:t>mejorados </a:t>
            </a:r>
            <a:r>
              <a:rPr sz="700" spc="20" dirty="0">
                <a:latin typeface="Microsoft Sans Serif"/>
                <a:cs typeface="Microsoft Sans Serif"/>
              </a:rPr>
              <a:t>en </a:t>
            </a:r>
            <a:r>
              <a:rPr sz="700" spc="10" dirty="0">
                <a:latin typeface="Microsoft Sans Serif"/>
                <a:cs typeface="Microsoft Sans Serif"/>
              </a:rPr>
              <a:t>los </a:t>
            </a:r>
            <a:r>
              <a:rPr sz="700" spc="15" dirty="0">
                <a:latin typeface="Microsoft Sans Serif"/>
                <a:cs typeface="Microsoft Sans Serif"/>
              </a:rPr>
              <a:t> diseños </a:t>
            </a:r>
            <a:r>
              <a:rPr sz="700" spc="20" dirty="0">
                <a:latin typeface="Microsoft Sans Serif"/>
                <a:cs typeface="Microsoft Sans Serif"/>
              </a:rPr>
              <a:t>de </a:t>
            </a:r>
            <a:r>
              <a:rPr sz="700" spc="25" dirty="0">
                <a:latin typeface="Microsoft Sans Serif"/>
                <a:cs typeface="Microsoft Sans Serif"/>
              </a:rPr>
              <a:t>generadores </a:t>
            </a:r>
            <a:r>
              <a:rPr sz="700" spc="30" dirty="0">
                <a:latin typeface="Microsoft Sans Serif"/>
                <a:cs typeface="Microsoft Sans Serif"/>
              </a:rPr>
              <a:t>han </a:t>
            </a:r>
            <a:r>
              <a:rPr sz="700" spc="35" dirty="0">
                <a:latin typeface="Microsoft Sans Serif"/>
                <a:cs typeface="Microsoft Sans Serif"/>
              </a:rPr>
              <a:t>permitido </a:t>
            </a:r>
            <a:r>
              <a:rPr sz="700" spc="20" dirty="0">
                <a:latin typeface="Microsoft Sans Serif"/>
                <a:cs typeface="Microsoft Sans Serif"/>
              </a:rPr>
              <a:t>mayores </a:t>
            </a:r>
            <a:r>
              <a:rPr sz="700" spc="10" dirty="0">
                <a:latin typeface="Microsoft Sans Serif"/>
                <a:cs typeface="Microsoft Sans Serif"/>
              </a:rPr>
              <a:t>capacidades </a:t>
            </a:r>
            <a:r>
              <a:rPr sz="700" spc="-5" dirty="0">
                <a:latin typeface="Microsoft Sans Serif"/>
                <a:cs typeface="Microsoft Sans Serif"/>
              </a:rPr>
              <a:t>MVA </a:t>
            </a:r>
            <a:r>
              <a:rPr sz="700" spc="25" dirty="0">
                <a:latin typeface="Microsoft Sans Serif"/>
                <a:cs typeface="Microsoft Sans Serif"/>
              </a:rPr>
              <a:t>para </a:t>
            </a:r>
            <a:r>
              <a:rPr sz="700" spc="40" dirty="0">
                <a:latin typeface="Microsoft Sans Serif"/>
                <a:cs typeface="Microsoft Sans Serif"/>
              </a:rPr>
              <a:t>un </a:t>
            </a:r>
            <a:r>
              <a:rPr sz="700" spc="45" dirty="0">
                <a:latin typeface="Microsoft Sans Serif"/>
                <a:cs typeface="Microsoft Sans Serif"/>
              </a:rPr>
              <a:t> </a:t>
            </a:r>
            <a:r>
              <a:rPr sz="700" spc="30" dirty="0">
                <a:latin typeface="Microsoft Sans Serif"/>
                <a:cs typeface="Microsoft Sans Serif"/>
              </a:rPr>
              <a:t>volumen determinado </a:t>
            </a:r>
            <a:r>
              <a:rPr sz="700" spc="20" dirty="0">
                <a:latin typeface="Microsoft Sans Serif"/>
                <a:cs typeface="Microsoft Sans Serif"/>
              </a:rPr>
              <a:t>de </a:t>
            </a:r>
            <a:r>
              <a:rPr sz="700" spc="30" dirty="0">
                <a:latin typeface="Microsoft Sans Serif"/>
                <a:cs typeface="Microsoft Sans Serif"/>
              </a:rPr>
              <a:t>material </a:t>
            </a:r>
            <a:r>
              <a:rPr sz="700" spc="20" dirty="0">
                <a:latin typeface="Microsoft Sans Serif"/>
                <a:cs typeface="Microsoft Sans Serif"/>
              </a:rPr>
              <a:t>de </a:t>
            </a:r>
            <a:r>
              <a:rPr sz="700" spc="30" dirty="0">
                <a:latin typeface="Microsoft Sans Serif"/>
                <a:cs typeface="Microsoft Sans Serif"/>
              </a:rPr>
              <a:t>enfriamiento. </a:t>
            </a:r>
            <a:r>
              <a:rPr sz="700" spc="-10" dirty="0">
                <a:latin typeface="Microsoft Sans Serif"/>
                <a:cs typeface="Microsoft Sans Serif"/>
              </a:rPr>
              <a:t>Esta </a:t>
            </a:r>
            <a:r>
              <a:rPr sz="700" spc="20" dirty="0">
                <a:latin typeface="Microsoft Sans Serif"/>
                <a:cs typeface="Microsoft Sans Serif"/>
              </a:rPr>
              <a:t>tendencia ha </a:t>
            </a:r>
            <a:r>
              <a:rPr sz="700" spc="25" dirty="0">
                <a:latin typeface="Microsoft Sans Serif"/>
                <a:cs typeface="Microsoft Sans Serif"/>
              </a:rPr>
              <a:t> reducido </a:t>
            </a:r>
            <a:r>
              <a:rPr sz="700" dirty="0">
                <a:latin typeface="Microsoft Sans Serif"/>
                <a:cs typeface="Microsoft Sans Serif"/>
              </a:rPr>
              <a:t>las </a:t>
            </a:r>
            <a:r>
              <a:rPr sz="700" spc="20" dirty="0">
                <a:latin typeface="Microsoft Sans Serif"/>
                <a:cs typeface="Microsoft Sans Serif"/>
              </a:rPr>
              <a:t>constantes de </a:t>
            </a:r>
            <a:r>
              <a:rPr sz="700" spc="15" dirty="0">
                <a:latin typeface="Microsoft Sans Serif"/>
                <a:cs typeface="Microsoft Sans Serif"/>
              </a:rPr>
              <a:t>inercia </a:t>
            </a:r>
            <a:r>
              <a:rPr sz="700" spc="5" dirty="0">
                <a:latin typeface="Microsoft Sans Serif"/>
                <a:cs typeface="Microsoft Sans Serif"/>
              </a:rPr>
              <a:t>y </a:t>
            </a:r>
            <a:r>
              <a:rPr sz="700" spc="30" dirty="0">
                <a:latin typeface="Microsoft Sans Serif"/>
                <a:cs typeface="Microsoft Sans Serif"/>
              </a:rPr>
              <a:t>aumentado </a:t>
            </a:r>
            <a:r>
              <a:rPr sz="700" dirty="0">
                <a:latin typeface="Microsoft Sans Serif"/>
                <a:cs typeface="Microsoft Sans Serif"/>
              </a:rPr>
              <a:t>las </a:t>
            </a:r>
            <a:r>
              <a:rPr sz="700" spc="10" dirty="0">
                <a:latin typeface="Microsoft Sans Serif"/>
                <a:cs typeface="Microsoft Sans Serif"/>
              </a:rPr>
              <a:t>reactancias </a:t>
            </a:r>
            <a:r>
              <a:rPr sz="700" spc="20" dirty="0">
                <a:latin typeface="Microsoft Sans Serif"/>
                <a:cs typeface="Microsoft Sans Serif"/>
              </a:rPr>
              <a:t>de </a:t>
            </a:r>
            <a:r>
              <a:rPr sz="700" dirty="0">
                <a:latin typeface="Microsoft Sans Serif"/>
                <a:cs typeface="Microsoft Sans Serif"/>
              </a:rPr>
              <a:t>las </a:t>
            </a:r>
            <a:r>
              <a:rPr sz="700" spc="5" dirty="0">
                <a:latin typeface="Microsoft Sans Serif"/>
                <a:cs typeface="Microsoft Sans Serif"/>
              </a:rPr>
              <a:t> </a:t>
            </a:r>
            <a:r>
              <a:rPr sz="700" spc="20" dirty="0">
                <a:latin typeface="Microsoft Sans Serif"/>
                <a:cs typeface="Microsoft Sans Serif"/>
              </a:rPr>
              <a:t>máquinas,</a:t>
            </a:r>
            <a:r>
              <a:rPr sz="700" dirty="0">
                <a:latin typeface="Microsoft Sans Serif"/>
                <a:cs typeface="Microsoft Sans Serif"/>
              </a:rPr>
              <a:t> </a:t>
            </a:r>
            <a:r>
              <a:rPr sz="700" spc="15" dirty="0">
                <a:latin typeface="Microsoft Sans Serif"/>
                <a:cs typeface="Microsoft Sans Serif"/>
              </a:rPr>
              <a:t>especialmente</a:t>
            </a:r>
            <a:r>
              <a:rPr sz="700" dirty="0">
                <a:latin typeface="Microsoft Sans Serif"/>
                <a:cs typeface="Microsoft Sans Serif"/>
              </a:rPr>
              <a:t> </a:t>
            </a:r>
            <a:r>
              <a:rPr sz="700" spc="20" dirty="0">
                <a:latin typeface="Microsoft Sans Serif"/>
                <a:cs typeface="Microsoft Sans Serif"/>
              </a:rPr>
              <a:t>en</a:t>
            </a:r>
            <a:r>
              <a:rPr sz="700" dirty="0">
                <a:latin typeface="Microsoft Sans Serif"/>
                <a:cs typeface="Microsoft Sans Serif"/>
              </a:rPr>
              <a:t> </a:t>
            </a:r>
            <a:r>
              <a:rPr sz="700" spc="20" dirty="0">
                <a:latin typeface="Microsoft Sans Serif"/>
                <a:cs typeface="Microsoft Sans Serif"/>
              </a:rPr>
              <a:t>unidades</a:t>
            </a:r>
            <a:r>
              <a:rPr sz="700" dirty="0">
                <a:latin typeface="Microsoft Sans Serif"/>
                <a:cs typeface="Microsoft Sans Serif"/>
              </a:rPr>
              <a:t> </a:t>
            </a:r>
            <a:r>
              <a:rPr sz="700" spc="20" dirty="0">
                <a:latin typeface="Microsoft Sans Serif"/>
                <a:cs typeface="Microsoft Sans Serif"/>
              </a:rPr>
              <a:t>más</a:t>
            </a:r>
            <a:r>
              <a:rPr sz="700" dirty="0">
                <a:latin typeface="Microsoft Sans Serif"/>
                <a:cs typeface="Microsoft Sans Serif"/>
              </a:rPr>
              <a:t> </a:t>
            </a:r>
            <a:r>
              <a:rPr sz="700" spc="20" dirty="0">
                <a:latin typeface="Microsoft Sans Serif"/>
                <a:cs typeface="Microsoft Sans Serif"/>
              </a:rPr>
              <a:t>grandes.</a:t>
            </a:r>
            <a:r>
              <a:rPr sz="700" dirty="0">
                <a:latin typeface="Microsoft Sans Serif"/>
                <a:cs typeface="Microsoft Sans Serif"/>
              </a:rPr>
              <a:t> </a:t>
            </a:r>
            <a:r>
              <a:rPr sz="700" spc="10" dirty="0">
                <a:latin typeface="Microsoft Sans Serif"/>
                <a:cs typeface="Microsoft Sans Serif"/>
              </a:rPr>
              <a:t>Además,</a:t>
            </a:r>
            <a:r>
              <a:rPr sz="700" dirty="0">
                <a:latin typeface="Microsoft Sans Serif"/>
                <a:cs typeface="Microsoft Sans Serif"/>
              </a:rPr>
              <a:t> </a:t>
            </a:r>
            <a:r>
              <a:rPr sz="700" spc="10" dirty="0">
                <a:latin typeface="Microsoft Sans Serif"/>
                <a:cs typeface="Microsoft Sans Serif"/>
              </a:rPr>
              <a:t>el</a:t>
            </a:r>
            <a:r>
              <a:rPr sz="700" dirty="0">
                <a:latin typeface="Microsoft Sans Serif"/>
                <a:cs typeface="Microsoft Sans Serif"/>
              </a:rPr>
              <a:t> </a:t>
            </a:r>
            <a:r>
              <a:rPr sz="700" spc="20" dirty="0">
                <a:latin typeface="Microsoft Sans Serif"/>
                <a:cs typeface="Microsoft Sans Serif"/>
              </a:rPr>
              <a:t>uso</a:t>
            </a:r>
            <a:r>
              <a:rPr sz="700" dirty="0">
                <a:latin typeface="Microsoft Sans Serif"/>
                <a:cs typeface="Microsoft Sans Serif"/>
              </a:rPr>
              <a:t> </a:t>
            </a:r>
            <a:r>
              <a:rPr sz="700" spc="20" dirty="0">
                <a:latin typeface="Microsoft Sans Serif"/>
                <a:cs typeface="Microsoft Sans Serif"/>
              </a:rPr>
              <a:t>de</a:t>
            </a:r>
            <a:r>
              <a:rPr sz="700" dirty="0">
                <a:latin typeface="Microsoft Sans Serif"/>
                <a:cs typeface="Microsoft Sans Serif"/>
              </a:rPr>
              <a:t> </a:t>
            </a:r>
            <a:r>
              <a:rPr sz="700" spc="20" dirty="0">
                <a:latin typeface="Microsoft Sans Serif"/>
                <a:cs typeface="Microsoft Sans Serif"/>
              </a:rPr>
              <a:t>más </a:t>
            </a:r>
            <a:r>
              <a:rPr sz="700" spc="-175" dirty="0">
                <a:latin typeface="Microsoft Sans Serif"/>
                <a:cs typeface="Microsoft Sans Serif"/>
              </a:rPr>
              <a:t> </a:t>
            </a:r>
            <a:r>
              <a:rPr sz="700" spc="10" dirty="0">
                <a:latin typeface="Microsoft Sans Serif"/>
                <a:cs typeface="Microsoft Sans Serif"/>
              </a:rPr>
              <a:t>líneas </a:t>
            </a:r>
            <a:r>
              <a:rPr sz="700" spc="20" dirty="0">
                <a:latin typeface="Microsoft Sans Serif"/>
                <a:cs typeface="Microsoft Sans Serif"/>
              </a:rPr>
              <a:t>de </a:t>
            </a:r>
            <a:r>
              <a:rPr sz="700" spc="25" dirty="0">
                <a:latin typeface="Microsoft Sans Serif"/>
                <a:cs typeface="Microsoft Sans Serif"/>
              </a:rPr>
              <a:t>transmisión </a:t>
            </a:r>
            <a:r>
              <a:rPr sz="700" spc="-20" dirty="0">
                <a:latin typeface="Microsoft Sans Serif"/>
                <a:cs typeface="Microsoft Sans Serif"/>
              </a:rPr>
              <a:t>HV </a:t>
            </a:r>
            <a:r>
              <a:rPr sz="700" spc="5" dirty="0">
                <a:latin typeface="Microsoft Sans Serif"/>
                <a:cs typeface="Microsoft Sans Serif"/>
              </a:rPr>
              <a:t>y </a:t>
            </a:r>
            <a:r>
              <a:rPr sz="700" spc="-40" dirty="0">
                <a:latin typeface="Microsoft Sans Serif"/>
                <a:cs typeface="Microsoft Sans Serif"/>
              </a:rPr>
              <a:t>EHV </a:t>
            </a:r>
            <a:r>
              <a:rPr sz="700" spc="15" dirty="0">
                <a:latin typeface="Microsoft Sans Serif"/>
                <a:cs typeface="Microsoft Sans Serif"/>
              </a:rPr>
              <a:t>(voltaje </a:t>
            </a:r>
            <a:r>
              <a:rPr sz="700" spc="25" dirty="0">
                <a:latin typeface="Microsoft Sans Serif"/>
                <a:cs typeface="Microsoft Sans Serif"/>
              </a:rPr>
              <a:t>extra </a:t>
            </a:r>
            <a:r>
              <a:rPr sz="700" spc="15" dirty="0">
                <a:latin typeface="Microsoft Sans Serif"/>
                <a:cs typeface="Microsoft Sans Serif"/>
              </a:rPr>
              <a:t>alto) </a:t>
            </a:r>
            <a:r>
              <a:rPr sz="700" spc="25" dirty="0">
                <a:latin typeface="Microsoft Sans Serif"/>
                <a:cs typeface="Microsoft Sans Serif"/>
              </a:rPr>
              <a:t>para </a:t>
            </a:r>
            <a:r>
              <a:rPr sz="700" spc="35" dirty="0">
                <a:latin typeface="Microsoft Sans Serif"/>
                <a:cs typeface="Microsoft Sans Serif"/>
              </a:rPr>
              <a:t>transmitir </a:t>
            </a:r>
            <a:r>
              <a:rPr sz="700" spc="20" dirty="0">
                <a:latin typeface="Microsoft Sans Serif"/>
                <a:cs typeface="Microsoft Sans Serif"/>
              </a:rPr>
              <a:t>mayores </a:t>
            </a:r>
            <a:r>
              <a:rPr sz="700" spc="25" dirty="0">
                <a:latin typeface="Microsoft Sans Serif"/>
                <a:cs typeface="Microsoft Sans Serif"/>
              </a:rPr>
              <a:t> </a:t>
            </a:r>
            <a:r>
              <a:rPr sz="700" spc="10" dirty="0">
                <a:latin typeface="Microsoft Sans Serif"/>
                <a:cs typeface="Microsoft Sans Serif"/>
              </a:rPr>
              <a:t>niveles</a:t>
            </a:r>
            <a:r>
              <a:rPr sz="700" dirty="0">
                <a:latin typeface="Microsoft Sans Serif"/>
                <a:cs typeface="Microsoft Sans Serif"/>
              </a:rPr>
              <a:t> </a:t>
            </a:r>
            <a:r>
              <a:rPr sz="700" spc="20" dirty="0">
                <a:latin typeface="Microsoft Sans Serif"/>
                <a:cs typeface="Microsoft Sans Serif"/>
              </a:rPr>
              <a:t>de</a:t>
            </a:r>
            <a:r>
              <a:rPr sz="700" spc="5" dirty="0">
                <a:latin typeface="Microsoft Sans Serif"/>
                <a:cs typeface="Microsoft Sans Serif"/>
              </a:rPr>
              <a:t> </a:t>
            </a:r>
            <a:r>
              <a:rPr sz="700" spc="20" dirty="0">
                <a:latin typeface="Microsoft Sans Serif"/>
                <a:cs typeface="Microsoft Sans Serif"/>
              </a:rPr>
              <a:t>potencia</a:t>
            </a:r>
            <a:r>
              <a:rPr sz="700" spc="5" dirty="0">
                <a:latin typeface="Microsoft Sans Serif"/>
                <a:cs typeface="Microsoft Sans Serif"/>
              </a:rPr>
              <a:t> </a:t>
            </a:r>
            <a:r>
              <a:rPr sz="700" spc="20" dirty="0">
                <a:latin typeface="Microsoft Sans Serif"/>
                <a:cs typeface="Microsoft Sans Serif"/>
              </a:rPr>
              <a:t>en</a:t>
            </a:r>
            <a:r>
              <a:rPr sz="700" dirty="0">
                <a:latin typeface="Microsoft Sans Serif"/>
                <a:cs typeface="Microsoft Sans Serif"/>
              </a:rPr>
              <a:t> </a:t>
            </a:r>
            <a:r>
              <a:rPr sz="700" spc="10" dirty="0">
                <a:latin typeface="Microsoft Sans Serif"/>
                <a:cs typeface="Microsoft Sans Serif"/>
              </a:rPr>
              <a:t>distancias</a:t>
            </a:r>
            <a:r>
              <a:rPr sz="700" spc="5" dirty="0">
                <a:latin typeface="Microsoft Sans Serif"/>
                <a:cs typeface="Microsoft Sans Serif"/>
              </a:rPr>
              <a:t> </a:t>
            </a:r>
            <a:r>
              <a:rPr sz="700" spc="20" dirty="0">
                <a:latin typeface="Microsoft Sans Serif"/>
                <a:cs typeface="Microsoft Sans Serif"/>
              </a:rPr>
              <a:t>más</a:t>
            </a:r>
            <a:r>
              <a:rPr sz="700" spc="5" dirty="0">
                <a:latin typeface="Microsoft Sans Serif"/>
                <a:cs typeface="Microsoft Sans Serif"/>
              </a:rPr>
              <a:t> </a:t>
            </a:r>
            <a:r>
              <a:rPr sz="700" spc="15" dirty="0">
                <a:latin typeface="Microsoft Sans Serif"/>
                <a:cs typeface="Microsoft Sans Serif"/>
              </a:rPr>
              <a:t>largas</a:t>
            </a:r>
            <a:r>
              <a:rPr sz="700" spc="5" dirty="0">
                <a:latin typeface="Microsoft Sans Serif"/>
                <a:cs typeface="Microsoft Sans Serif"/>
              </a:rPr>
              <a:t> </a:t>
            </a:r>
            <a:r>
              <a:rPr sz="700" spc="20" dirty="0">
                <a:latin typeface="Microsoft Sans Serif"/>
                <a:cs typeface="Microsoft Sans Serif"/>
              </a:rPr>
              <a:t>ha</a:t>
            </a:r>
            <a:r>
              <a:rPr sz="700" dirty="0">
                <a:latin typeface="Microsoft Sans Serif"/>
                <a:cs typeface="Microsoft Sans Serif"/>
              </a:rPr>
              <a:t> </a:t>
            </a:r>
            <a:r>
              <a:rPr sz="700" spc="25" dirty="0">
                <a:latin typeface="Microsoft Sans Serif"/>
                <a:cs typeface="Microsoft Sans Serif"/>
              </a:rPr>
              <a:t>resultado</a:t>
            </a:r>
            <a:r>
              <a:rPr sz="700" spc="5" dirty="0">
                <a:latin typeface="Microsoft Sans Serif"/>
                <a:cs typeface="Microsoft Sans Serif"/>
              </a:rPr>
              <a:t> </a:t>
            </a:r>
            <a:r>
              <a:rPr sz="700" spc="20" dirty="0">
                <a:latin typeface="Microsoft Sans Serif"/>
                <a:cs typeface="Microsoft Sans Serif"/>
              </a:rPr>
              <a:t>en</a:t>
            </a:r>
            <a:r>
              <a:rPr sz="700" spc="5" dirty="0">
                <a:latin typeface="Microsoft Sans Serif"/>
                <a:cs typeface="Microsoft Sans Serif"/>
              </a:rPr>
              <a:t> </a:t>
            </a:r>
            <a:r>
              <a:rPr sz="700" spc="30" dirty="0">
                <a:latin typeface="Microsoft Sans Serif"/>
                <a:cs typeface="Microsoft Sans Serif"/>
              </a:rPr>
              <a:t>una</a:t>
            </a:r>
            <a:r>
              <a:rPr sz="700" spc="5" dirty="0">
                <a:latin typeface="Microsoft Sans Serif"/>
                <a:cs typeface="Microsoft Sans Serif"/>
              </a:rPr>
              <a:t> </a:t>
            </a:r>
            <a:r>
              <a:rPr sz="700" spc="20" dirty="0">
                <a:latin typeface="Microsoft Sans Serif"/>
                <a:cs typeface="Microsoft Sans Serif"/>
              </a:rPr>
              <a:t>reducción</a:t>
            </a:r>
            <a:endParaRPr sz="700">
              <a:latin typeface="Microsoft Sans Serif"/>
              <a:cs typeface="Microsoft Sans Serif"/>
            </a:endParaRPr>
          </a:p>
        </p:txBody>
      </p:sp>
      <p:sp>
        <p:nvSpPr>
          <p:cNvPr id="29" name="object 29"/>
          <p:cNvSpPr txBox="1"/>
          <p:nvPr/>
        </p:nvSpPr>
        <p:spPr>
          <a:xfrm>
            <a:off x="16056779" y="4157963"/>
            <a:ext cx="401716" cy="166712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sz="1000" spc="-20" dirty="0">
                <a:latin typeface="Microsoft Sans Serif"/>
                <a:cs typeface="Microsoft Sans Serif"/>
              </a:rPr>
              <a:t>(1)</a:t>
            </a:r>
            <a:endParaRPr sz="1000">
              <a:latin typeface="Microsoft Sans Serif"/>
              <a:cs typeface="Microsoft Sans Serif"/>
            </a:endParaRPr>
          </a:p>
        </p:txBody>
      </p:sp>
      <p:sp>
        <p:nvSpPr>
          <p:cNvPr id="30" name="object 30"/>
          <p:cNvSpPr txBox="1"/>
          <p:nvPr/>
        </p:nvSpPr>
        <p:spPr>
          <a:xfrm>
            <a:off x="12581565" y="4257046"/>
            <a:ext cx="230804" cy="166712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sz="1000" spc="-85" dirty="0">
                <a:latin typeface="Microsoft Sans Serif"/>
                <a:cs typeface="Microsoft Sans Serif"/>
              </a:rPr>
              <a:t>X</a:t>
            </a:r>
            <a:endParaRPr sz="1000">
              <a:latin typeface="Microsoft Sans Serif"/>
              <a:cs typeface="Microsoft Sans Serif"/>
            </a:endParaRPr>
          </a:p>
        </p:txBody>
      </p:sp>
      <p:sp>
        <p:nvSpPr>
          <p:cNvPr id="31" name="object 31"/>
          <p:cNvSpPr txBox="1"/>
          <p:nvPr/>
        </p:nvSpPr>
        <p:spPr>
          <a:xfrm>
            <a:off x="9454249" y="4424147"/>
            <a:ext cx="826805" cy="135935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sz="800" spc="30" dirty="0">
                <a:latin typeface="Microsoft Sans Serif"/>
                <a:cs typeface="Microsoft Sans Serif"/>
              </a:rPr>
              <a:t>dónde:</a:t>
            </a:r>
            <a:endParaRPr sz="800">
              <a:latin typeface="Microsoft Sans Serif"/>
              <a:cs typeface="Microsoft Sans Serif"/>
            </a:endParaRPr>
          </a:p>
        </p:txBody>
      </p:sp>
      <p:sp>
        <p:nvSpPr>
          <p:cNvPr id="32" name="object 32"/>
          <p:cNvSpPr txBox="1"/>
          <p:nvPr/>
        </p:nvSpPr>
        <p:spPr>
          <a:xfrm>
            <a:off x="9100183" y="4619996"/>
            <a:ext cx="7284937" cy="933141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239395">
              <a:lnSpc>
                <a:spcPct val="100000"/>
              </a:lnSpc>
              <a:spcBef>
                <a:spcPts val="100"/>
              </a:spcBef>
            </a:pPr>
            <a:r>
              <a:rPr sz="650" spc="-30" dirty="0">
                <a:latin typeface="Microsoft Sans Serif"/>
                <a:cs typeface="Microsoft Sans Serif"/>
              </a:rPr>
              <a:t>Vs</a:t>
            </a:r>
            <a:r>
              <a:rPr sz="650" spc="-5" dirty="0">
                <a:latin typeface="Microsoft Sans Serif"/>
                <a:cs typeface="Microsoft Sans Serif"/>
              </a:rPr>
              <a:t> es </a:t>
            </a:r>
            <a:r>
              <a:rPr sz="650" spc="10" dirty="0">
                <a:latin typeface="Microsoft Sans Serif"/>
                <a:cs typeface="Microsoft Sans Serif"/>
              </a:rPr>
              <a:t>la</a:t>
            </a:r>
            <a:r>
              <a:rPr sz="650" dirty="0">
                <a:latin typeface="Microsoft Sans Serif"/>
                <a:cs typeface="Microsoft Sans Serif"/>
              </a:rPr>
              <a:t> </a:t>
            </a:r>
            <a:r>
              <a:rPr sz="650" spc="35" dirty="0">
                <a:latin typeface="Microsoft Sans Serif"/>
                <a:cs typeface="Microsoft Sans Serif"/>
              </a:rPr>
              <a:t>magnitud</a:t>
            </a:r>
            <a:r>
              <a:rPr sz="650" spc="-5" dirty="0">
                <a:latin typeface="Microsoft Sans Serif"/>
                <a:cs typeface="Microsoft Sans Serif"/>
              </a:rPr>
              <a:t> </a:t>
            </a:r>
            <a:r>
              <a:rPr sz="650" spc="20" dirty="0">
                <a:latin typeface="Microsoft Sans Serif"/>
                <a:cs typeface="Microsoft Sans Serif"/>
              </a:rPr>
              <a:t>del</a:t>
            </a:r>
            <a:r>
              <a:rPr sz="650" spc="-5" dirty="0">
                <a:latin typeface="Microsoft Sans Serif"/>
                <a:cs typeface="Microsoft Sans Serif"/>
              </a:rPr>
              <a:t> </a:t>
            </a:r>
            <a:r>
              <a:rPr sz="650" spc="15" dirty="0">
                <a:latin typeface="Microsoft Sans Serif"/>
                <a:cs typeface="Microsoft Sans Serif"/>
              </a:rPr>
              <a:t>voltaje</a:t>
            </a:r>
            <a:r>
              <a:rPr sz="650" dirty="0">
                <a:latin typeface="Microsoft Sans Serif"/>
                <a:cs typeface="Microsoft Sans Serif"/>
              </a:rPr>
              <a:t> </a:t>
            </a:r>
            <a:r>
              <a:rPr sz="650" spc="20" dirty="0">
                <a:latin typeface="Microsoft Sans Serif"/>
                <a:cs typeface="Microsoft Sans Serif"/>
              </a:rPr>
              <a:t>de</a:t>
            </a:r>
            <a:r>
              <a:rPr sz="650" spc="-5" dirty="0">
                <a:latin typeface="Microsoft Sans Serif"/>
                <a:cs typeface="Microsoft Sans Serif"/>
              </a:rPr>
              <a:t> </a:t>
            </a:r>
            <a:r>
              <a:rPr sz="650" spc="10" dirty="0">
                <a:latin typeface="Microsoft Sans Serif"/>
                <a:cs typeface="Microsoft Sans Serif"/>
              </a:rPr>
              <a:t>la</a:t>
            </a:r>
            <a:r>
              <a:rPr sz="650" dirty="0">
                <a:latin typeface="Microsoft Sans Serif"/>
                <a:cs typeface="Microsoft Sans Serif"/>
              </a:rPr>
              <a:t> </a:t>
            </a:r>
            <a:r>
              <a:rPr sz="650" spc="30" dirty="0">
                <a:latin typeface="Microsoft Sans Serif"/>
                <a:cs typeface="Microsoft Sans Serif"/>
              </a:rPr>
              <a:t>fuente</a:t>
            </a:r>
            <a:r>
              <a:rPr sz="650" spc="-5" dirty="0">
                <a:latin typeface="Microsoft Sans Serif"/>
                <a:cs typeface="Microsoft Sans Serif"/>
              </a:rPr>
              <a:t> </a:t>
            </a:r>
            <a:r>
              <a:rPr sz="650" spc="20" dirty="0">
                <a:latin typeface="Microsoft Sans Serif"/>
                <a:cs typeface="Microsoft Sans Serif"/>
              </a:rPr>
              <a:t>del</a:t>
            </a:r>
            <a:r>
              <a:rPr sz="650" spc="-5" dirty="0">
                <a:latin typeface="Microsoft Sans Serif"/>
                <a:cs typeface="Microsoft Sans Serif"/>
              </a:rPr>
              <a:t> </a:t>
            </a:r>
            <a:r>
              <a:rPr sz="650" spc="30" dirty="0">
                <a:latin typeface="Microsoft Sans Serif"/>
                <a:cs typeface="Microsoft Sans Serif"/>
              </a:rPr>
              <a:t>extremo</a:t>
            </a:r>
            <a:r>
              <a:rPr sz="650" dirty="0">
                <a:latin typeface="Microsoft Sans Serif"/>
                <a:cs typeface="Microsoft Sans Serif"/>
              </a:rPr>
              <a:t> </a:t>
            </a:r>
            <a:r>
              <a:rPr sz="650" spc="20" dirty="0">
                <a:latin typeface="Microsoft Sans Serif"/>
                <a:cs typeface="Microsoft Sans Serif"/>
              </a:rPr>
              <a:t>emisor.</a:t>
            </a:r>
            <a:r>
              <a:rPr sz="650" spc="-5" dirty="0">
                <a:latin typeface="Microsoft Sans Serif"/>
                <a:cs typeface="Microsoft Sans Serif"/>
              </a:rPr>
              <a:t> </a:t>
            </a:r>
            <a:r>
              <a:rPr sz="650" dirty="0">
                <a:latin typeface="Microsoft Sans Serif"/>
                <a:cs typeface="Microsoft Sans Serif"/>
              </a:rPr>
              <a:t>Vr</a:t>
            </a:r>
            <a:endParaRPr sz="650">
              <a:latin typeface="Microsoft Sans Serif"/>
              <a:cs typeface="Microsoft Sans Serif"/>
            </a:endParaRPr>
          </a:p>
          <a:p>
            <a:pPr marL="239395" marR="421005">
              <a:lnSpc>
                <a:spcPct val="172300"/>
              </a:lnSpc>
            </a:pPr>
            <a:r>
              <a:rPr sz="650" spc="-5" dirty="0">
                <a:latin typeface="Microsoft Sans Serif"/>
                <a:cs typeface="Microsoft Sans Serif"/>
              </a:rPr>
              <a:t>es </a:t>
            </a:r>
            <a:r>
              <a:rPr sz="650" spc="10" dirty="0">
                <a:latin typeface="Microsoft Sans Serif"/>
                <a:cs typeface="Microsoft Sans Serif"/>
              </a:rPr>
              <a:t>la</a:t>
            </a:r>
            <a:r>
              <a:rPr sz="650" dirty="0">
                <a:latin typeface="Microsoft Sans Serif"/>
                <a:cs typeface="Microsoft Sans Serif"/>
              </a:rPr>
              <a:t> </a:t>
            </a:r>
            <a:r>
              <a:rPr sz="650" spc="35" dirty="0">
                <a:latin typeface="Microsoft Sans Serif"/>
                <a:cs typeface="Microsoft Sans Serif"/>
              </a:rPr>
              <a:t>magnitud</a:t>
            </a:r>
            <a:r>
              <a:rPr sz="650" dirty="0">
                <a:latin typeface="Microsoft Sans Serif"/>
                <a:cs typeface="Microsoft Sans Serif"/>
              </a:rPr>
              <a:t> </a:t>
            </a:r>
            <a:r>
              <a:rPr sz="650" spc="20" dirty="0">
                <a:latin typeface="Microsoft Sans Serif"/>
                <a:cs typeface="Microsoft Sans Serif"/>
              </a:rPr>
              <a:t>del</a:t>
            </a:r>
            <a:r>
              <a:rPr sz="650" dirty="0">
                <a:latin typeface="Microsoft Sans Serif"/>
                <a:cs typeface="Microsoft Sans Serif"/>
              </a:rPr>
              <a:t> </a:t>
            </a:r>
            <a:r>
              <a:rPr sz="650" spc="15" dirty="0">
                <a:latin typeface="Microsoft Sans Serif"/>
                <a:cs typeface="Microsoft Sans Serif"/>
              </a:rPr>
              <a:t>voltaje</a:t>
            </a:r>
            <a:r>
              <a:rPr sz="650" dirty="0">
                <a:latin typeface="Microsoft Sans Serif"/>
                <a:cs typeface="Microsoft Sans Serif"/>
              </a:rPr>
              <a:t> </a:t>
            </a:r>
            <a:r>
              <a:rPr sz="650" spc="20" dirty="0">
                <a:latin typeface="Microsoft Sans Serif"/>
                <a:cs typeface="Microsoft Sans Serif"/>
              </a:rPr>
              <a:t>de</a:t>
            </a:r>
            <a:r>
              <a:rPr sz="650" spc="-5" dirty="0">
                <a:latin typeface="Microsoft Sans Serif"/>
                <a:cs typeface="Microsoft Sans Serif"/>
              </a:rPr>
              <a:t> </a:t>
            </a:r>
            <a:r>
              <a:rPr sz="650" spc="10" dirty="0">
                <a:latin typeface="Microsoft Sans Serif"/>
                <a:cs typeface="Microsoft Sans Serif"/>
              </a:rPr>
              <a:t>la</a:t>
            </a:r>
            <a:r>
              <a:rPr sz="650" dirty="0">
                <a:latin typeface="Microsoft Sans Serif"/>
                <a:cs typeface="Microsoft Sans Serif"/>
              </a:rPr>
              <a:t> </a:t>
            </a:r>
            <a:r>
              <a:rPr sz="650" spc="30" dirty="0">
                <a:latin typeface="Microsoft Sans Serif"/>
                <a:cs typeface="Microsoft Sans Serif"/>
              </a:rPr>
              <a:t>fuente</a:t>
            </a:r>
            <a:r>
              <a:rPr sz="650" dirty="0">
                <a:latin typeface="Microsoft Sans Serif"/>
                <a:cs typeface="Microsoft Sans Serif"/>
              </a:rPr>
              <a:t> </a:t>
            </a:r>
            <a:r>
              <a:rPr sz="650" spc="20" dirty="0">
                <a:latin typeface="Microsoft Sans Serif"/>
                <a:cs typeface="Microsoft Sans Serif"/>
              </a:rPr>
              <a:t>del</a:t>
            </a:r>
            <a:r>
              <a:rPr sz="650" dirty="0">
                <a:latin typeface="Microsoft Sans Serif"/>
                <a:cs typeface="Microsoft Sans Serif"/>
              </a:rPr>
              <a:t> </a:t>
            </a:r>
            <a:r>
              <a:rPr sz="650" spc="30" dirty="0">
                <a:latin typeface="Microsoft Sans Serif"/>
                <a:cs typeface="Microsoft Sans Serif"/>
              </a:rPr>
              <a:t>extremo</a:t>
            </a:r>
            <a:r>
              <a:rPr sz="650" dirty="0">
                <a:latin typeface="Microsoft Sans Serif"/>
                <a:cs typeface="Microsoft Sans Serif"/>
              </a:rPr>
              <a:t> </a:t>
            </a:r>
            <a:r>
              <a:rPr sz="650" spc="20" dirty="0">
                <a:latin typeface="Microsoft Sans Serif"/>
                <a:cs typeface="Microsoft Sans Serif"/>
              </a:rPr>
              <a:t>receptor.</a:t>
            </a:r>
            <a:r>
              <a:rPr sz="650" dirty="0">
                <a:latin typeface="Microsoft Sans Serif"/>
                <a:cs typeface="Microsoft Sans Serif"/>
              </a:rPr>
              <a:t> </a:t>
            </a:r>
            <a:r>
              <a:rPr sz="650" spc="5" dirty="0">
                <a:latin typeface="Microsoft Sans Serif"/>
                <a:cs typeface="Microsoft Sans Serif"/>
              </a:rPr>
              <a:t>δes </a:t>
            </a:r>
            <a:r>
              <a:rPr sz="650" spc="-160" dirty="0">
                <a:latin typeface="Microsoft Sans Serif"/>
                <a:cs typeface="Microsoft Sans Serif"/>
              </a:rPr>
              <a:t> </a:t>
            </a:r>
            <a:r>
              <a:rPr sz="650" spc="10" dirty="0">
                <a:latin typeface="Microsoft Sans Serif"/>
                <a:cs typeface="Microsoft Sans Serif"/>
              </a:rPr>
              <a:t>la</a:t>
            </a:r>
            <a:r>
              <a:rPr sz="650" spc="-10" dirty="0">
                <a:latin typeface="Microsoft Sans Serif"/>
                <a:cs typeface="Microsoft Sans Serif"/>
              </a:rPr>
              <a:t> </a:t>
            </a:r>
            <a:r>
              <a:rPr sz="650" spc="20" dirty="0">
                <a:latin typeface="Microsoft Sans Serif"/>
                <a:cs typeface="Microsoft Sans Serif"/>
              </a:rPr>
              <a:t>diferencia</a:t>
            </a:r>
            <a:r>
              <a:rPr sz="650" spc="-5" dirty="0">
                <a:latin typeface="Microsoft Sans Serif"/>
                <a:cs typeface="Microsoft Sans Serif"/>
              </a:rPr>
              <a:t> </a:t>
            </a:r>
            <a:r>
              <a:rPr sz="650" spc="20" dirty="0">
                <a:latin typeface="Microsoft Sans Serif"/>
                <a:cs typeface="Microsoft Sans Serif"/>
              </a:rPr>
              <a:t>de</a:t>
            </a:r>
            <a:r>
              <a:rPr sz="650" spc="-5" dirty="0">
                <a:latin typeface="Microsoft Sans Serif"/>
                <a:cs typeface="Microsoft Sans Serif"/>
              </a:rPr>
              <a:t> </a:t>
            </a:r>
            <a:r>
              <a:rPr sz="650" spc="25" dirty="0">
                <a:latin typeface="Microsoft Sans Serif"/>
                <a:cs typeface="Microsoft Sans Serif"/>
              </a:rPr>
              <a:t>ángulo</a:t>
            </a:r>
            <a:r>
              <a:rPr sz="650" spc="-5" dirty="0">
                <a:latin typeface="Microsoft Sans Serif"/>
                <a:cs typeface="Microsoft Sans Serif"/>
              </a:rPr>
              <a:t> </a:t>
            </a:r>
            <a:r>
              <a:rPr sz="650" spc="30" dirty="0">
                <a:latin typeface="Microsoft Sans Serif"/>
                <a:cs typeface="Microsoft Sans Serif"/>
              </a:rPr>
              <a:t>entre</a:t>
            </a:r>
            <a:r>
              <a:rPr sz="650" spc="-5" dirty="0">
                <a:latin typeface="Microsoft Sans Serif"/>
                <a:cs typeface="Microsoft Sans Serif"/>
              </a:rPr>
              <a:t> </a:t>
            </a:r>
            <a:r>
              <a:rPr sz="650" dirty="0">
                <a:latin typeface="Microsoft Sans Serif"/>
                <a:cs typeface="Microsoft Sans Serif"/>
              </a:rPr>
              <a:t>las</a:t>
            </a:r>
            <a:r>
              <a:rPr sz="650" spc="-5" dirty="0">
                <a:latin typeface="Microsoft Sans Serif"/>
                <a:cs typeface="Microsoft Sans Serif"/>
              </a:rPr>
              <a:t> </a:t>
            </a:r>
            <a:r>
              <a:rPr sz="650" spc="15" dirty="0">
                <a:latin typeface="Microsoft Sans Serif"/>
                <a:cs typeface="Microsoft Sans Serif"/>
              </a:rPr>
              <a:t>dos</a:t>
            </a:r>
            <a:r>
              <a:rPr sz="650" spc="-5" dirty="0">
                <a:latin typeface="Microsoft Sans Serif"/>
                <a:cs typeface="Microsoft Sans Serif"/>
              </a:rPr>
              <a:t> </a:t>
            </a:r>
            <a:r>
              <a:rPr sz="650" spc="20" dirty="0">
                <a:latin typeface="Microsoft Sans Serif"/>
                <a:cs typeface="Microsoft Sans Serif"/>
              </a:rPr>
              <a:t>fuentes.</a:t>
            </a:r>
            <a:endParaRPr sz="650">
              <a:latin typeface="Microsoft Sans Serif"/>
              <a:cs typeface="Microsoft Sans Serif"/>
            </a:endParaRPr>
          </a:p>
          <a:p>
            <a:pPr marL="239395" marR="392430">
              <a:lnSpc>
                <a:spcPct val="120000"/>
              </a:lnSpc>
              <a:spcBef>
                <a:spcPts val="210"/>
              </a:spcBef>
            </a:pPr>
            <a:r>
              <a:rPr sz="800" spc="-65" dirty="0">
                <a:latin typeface="Microsoft Sans Serif"/>
                <a:cs typeface="Microsoft Sans Serif"/>
              </a:rPr>
              <a:t>X</a:t>
            </a:r>
            <a:r>
              <a:rPr sz="800" spc="-5" dirty="0">
                <a:latin typeface="Microsoft Sans Serif"/>
                <a:cs typeface="Microsoft Sans Serif"/>
              </a:rPr>
              <a:t> </a:t>
            </a:r>
            <a:r>
              <a:rPr sz="800" spc="-10" dirty="0">
                <a:latin typeface="Microsoft Sans Serif"/>
                <a:cs typeface="Microsoft Sans Serif"/>
              </a:rPr>
              <a:t>es</a:t>
            </a:r>
            <a:r>
              <a:rPr sz="800" dirty="0">
                <a:latin typeface="Microsoft Sans Serif"/>
                <a:cs typeface="Microsoft Sans Serif"/>
              </a:rPr>
              <a:t> </a:t>
            </a:r>
            <a:r>
              <a:rPr sz="800" spc="10" dirty="0">
                <a:latin typeface="Microsoft Sans Serif"/>
                <a:cs typeface="Microsoft Sans Serif"/>
              </a:rPr>
              <a:t>la</a:t>
            </a:r>
            <a:r>
              <a:rPr sz="800" spc="-5" dirty="0">
                <a:latin typeface="Microsoft Sans Serif"/>
                <a:cs typeface="Microsoft Sans Serif"/>
              </a:rPr>
              <a:t> </a:t>
            </a:r>
            <a:r>
              <a:rPr sz="800" spc="15" dirty="0">
                <a:latin typeface="Microsoft Sans Serif"/>
                <a:cs typeface="Microsoft Sans Serif"/>
              </a:rPr>
              <a:t>reactancia</a:t>
            </a:r>
            <a:r>
              <a:rPr sz="800" dirty="0">
                <a:latin typeface="Microsoft Sans Serif"/>
                <a:cs typeface="Microsoft Sans Serif"/>
              </a:rPr>
              <a:t> </a:t>
            </a:r>
            <a:r>
              <a:rPr sz="800" spc="40" dirty="0">
                <a:latin typeface="Microsoft Sans Serif"/>
                <a:cs typeface="Microsoft Sans Serif"/>
              </a:rPr>
              <a:t>total</a:t>
            </a:r>
            <a:r>
              <a:rPr sz="800" dirty="0">
                <a:latin typeface="Microsoft Sans Serif"/>
                <a:cs typeface="Microsoft Sans Serif"/>
              </a:rPr>
              <a:t> </a:t>
            </a:r>
            <a:r>
              <a:rPr sz="800" spc="25" dirty="0">
                <a:latin typeface="Microsoft Sans Serif"/>
                <a:cs typeface="Microsoft Sans Serif"/>
              </a:rPr>
              <a:t>de</a:t>
            </a:r>
            <a:r>
              <a:rPr sz="800" spc="-5" dirty="0">
                <a:latin typeface="Microsoft Sans Serif"/>
                <a:cs typeface="Microsoft Sans Serif"/>
              </a:rPr>
              <a:t> </a:t>
            </a:r>
            <a:r>
              <a:rPr sz="800" spc="10" dirty="0">
                <a:latin typeface="Microsoft Sans Serif"/>
                <a:cs typeface="Microsoft Sans Serif"/>
              </a:rPr>
              <a:t>la</a:t>
            </a:r>
            <a:r>
              <a:rPr sz="800" dirty="0">
                <a:latin typeface="Microsoft Sans Serif"/>
                <a:cs typeface="Microsoft Sans Serif"/>
              </a:rPr>
              <a:t> </a:t>
            </a:r>
            <a:r>
              <a:rPr sz="800" spc="20" dirty="0">
                <a:latin typeface="Microsoft Sans Serif"/>
                <a:cs typeface="Microsoft Sans Serif"/>
              </a:rPr>
              <a:t>línea</a:t>
            </a:r>
            <a:r>
              <a:rPr sz="800" spc="-5" dirty="0">
                <a:latin typeface="Microsoft Sans Serif"/>
                <a:cs typeface="Microsoft Sans Serif"/>
              </a:rPr>
              <a:t> </a:t>
            </a:r>
            <a:r>
              <a:rPr sz="800" spc="25" dirty="0">
                <a:latin typeface="Microsoft Sans Serif"/>
                <a:cs typeface="Microsoft Sans Serif"/>
              </a:rPr>
              <a:t>de</a:t>
            </a:r>
            <a:r>
              <a:rPr sz="800" dirty="0">
                <a:latin typeface="Microsoft Sans Serif"/>
                <a:cs typeface="Microsoft Sans Serif"/>
              </a:rPr>
              <a:t> </a:t>
            </a:r>
            <a:r>
              <a:rPr sz="800" spc="30" dirty="0">
                <a:latin typeface="Microsoft Sans Serif"/>
                <a:cs typeface="Microsoft Sans Serif"/>
              </a:rPr>
              <a:t>transmisión</a:t>
            </a:r>
            <a:r>
              <a:rPr sz="800" dirty="0">
                <a:latin typeface="Microsoft Sans Serif"/>
                <a:cs typeface="Microsoft Sans Serif"/>
              </a:rPr>
              <a:t> </a:t>
            </a:r>
            <a:r>
              <a:rPr sz="800" spc="30" dirty="0">
                <a:latin typeface="Microsoft Sans Serif"/>
                <a:cs typeface="Microsoft Sans Serif"/>
              </a:rPr>
              <a:t>que </a:t>
            </a:r>
            <a:r>
              <a:rPr sz="800" spc="-200" dirty="0">
                <a:latin typeface="Microsoft Sans Serif"/>
                <a:cs typeface="Microsoft Sans Serif"/>
              </a:rPr>
              <a:t> </a:t>
            </a:r>
            <a:r>
              <a:rPr sz="800" spc="15" dirty="0">
                <a:latin typeface="Microsoft Sans Serif"/>
                <a:cs typeface="Microsoft Sans Serif"/>
              </a:rPr>
              <a:t>conecta</a:t>
            </a:r>
            <a:r>
              <a:rPr sz="800" spc="-10" dirty="0">
                <a:latin typeface="Microsoft Sans Serif"/>
                <a:cs typeface="Microsoft Sans Serif"/>
              </a:rPr>
              <a:t> </a:t>
            </a:r>
            <a:r>
              <a:rPr sz="800" dirty="0">
                <a:latin typeface="Microsoft Sans Serif"/>
                <a:cs typeface="Microsoft Sans Serif"/>
              </a:rPr>
              <a:t>las</a:t>
            </a:r>
            <a:r>
              <a:rPr sz="800" spc="-5" dirty="0">
                <a:latin typeface="Microsoft Sans Serif"/>
                <a:cs typeface="Microsoft Sans Serif"/>
              </a:rPr>
              <a:t> </a:t>
            </a:r>
            <a:r>
              <a:rPr sz="800" spc="20" dirty="0">
                <a:latin typeface="Microsoft Sans Serif"/>
                <a:cs typeface="Microsoft Sans Serif"/>
              </a:rPr>
              <a:t>dos</a:t>
            </a:r>
            <a:r>
              <a:rPr sz="800" spc="-5" dirty="0">
                <a:latin typeface="Microsoft Sans Serif"/>
                <a:cs typeface="Microsoft Sans Serif"/>
              </a:rPr>
              <a:t> </a:t>
            </a:r>
            <a:r>
              <a:rPr sz="800" spc="25" dirty="0">
                <a:latin typeface="Microsoft Sans Serif"/>
                <a:cs typeface="Microsoft Sans Serif"/>
              </a:rPr>
              <a:t>fuentes.</a:t>
            </a:r>
            <a:endParaRPr sz="800">
              <a:latin typeface="Microsoft Sans Serif"/>
              <a:cs typeface="Microsoft Sans Serif"/>
            </a:endParaRPr>
          </a:p>
          <a:p>
            <a:pPr marL="12700" marR="5080" indent="153670">
              <a:lnSpc>
                <a:spcPct val="143100"/>
              </a:lnSpc>
              <a:spcBef>
                <a:spcPts val="120"/>
              </a:spcBef>
            </a:pPr>
            <a:r>
              <a:rPr sz="700" dirty="0">
                <a:latin typeface="Microsoft Sans Serif"/>
                <a:cs typeface="Microsoft Sans Serif"/>
              </a:rPr>
              <a:t>Con </a:t>
            </a:r>
            <a:r>
              <a:rPr sz="700" spc="15" dirty="0">
                <a:latin typeface="Microsoft Sans Serif"/>
                <a:cs typeface="Microsoft Sans Serif"/>
              </a:rPr>
              <a:t>valores </a:t>
            </a:r>
            <a:r>
              <a:rPr sz="700" spc="20" dirty="0">
                <a:latin typeface="Microsoft Sans Serif"/>
                <a:cs typeface="Microsoft Sans Serif"/>
              </a:rPr>
              <a:t>fijos de </a:t>
            </a:r>
            <a:r>
              <a:rPr sz="700" spc="-25" dirty="0">
                <a:latin typeface="Microsoft Sans Serif"/>
                <a:cs typeface="Microsoft Sans Serif"/>
              </a:rPr>
              <a:t>Vs, </a:t>
            </a:r>
            <a:r>
              <a:rPr sz="700" dirty="0">
                <a:latin typeface="Microsoft Sans Serif"/>
                <a:cs typeface="Microsoft Sans Serif"/>
              </a:rPr>
              <a:t>Vr </a:t>
            </a:r>
            <a:r>
              <a:rPr sz="700" spc="5" dirty="0">
                <a:latin typeface="Microsoft Sans Serif"/>
                <a:cs typeface="Microsoft Sans Serif"/>
              </a:rPr>
              <a:t>y </a:t>
            </a:r>
            <a:r>
              <a:rPr sz="700" spc="-35" dirty="0">
                <a:latin typeface="Microsoft Sans Serif"/>
                <a:cs typeface="Microsoft Sans Serif"/>
              </a:rPr>
              <a:t>X, </a:t>
            </a:r>
            <a:r>
              <a:rPr sz="700" spc="10" dirty="0">
                <a:latin typeface="Microsoft Sans Serif"/>
                <a:cs typeface="Microsoft Sans Serif"/>
              </a:rPr>
              <a:t>la </a:t>
            </a:r>
            <a:r>
              <a:rPr sz="700" spc="20" dirty="0">
                <a:latin typeface="Microsoft Sans Serif"/>
                <a:cs typeface="Microsoft Sans Serif"/>
              </a:rPr>
              <a:t>relación </a:t>
            </a:r>
            <a:r>
              <a:rPr sz="700" spc="30" dirty="0">
                <a:latin typeface="Microsoft Sans Serif"/>
                <a:cs typeface="Microsoft Sans Serif"/>
              </a:rPr>
              <a:t>entre </a:t>
            </a:r>
            <a:r>
              <a:rPr sz="700" spc="-45" dirty="0">
                <a:latin typeface="Microsoft Sans Serif"/>
                <a:cs typeface="Microsoft Sans Serif"/>
              </a:rPr>
              <a:t>P </a:t>
            </a:r>
            <a:r>
              <a:rPr sz="700" spc="5" dirty="0">
                <a:latin typeface="Microsoft Sans Serif"/>
                <a:cs typeface="Microsoft Sans Serif"/>
              </a:rPr>
              <a:t>y </a:t>
            </a:r>
            <a:r>
              <a:rPr sz="700" spc="30" dirty="0">
                <a:latin typeface="Microsoft Sans Serif"/>
                <a:cs typeface="Microsoft Sans Serif"/>
              </a:rPr>
              <a:t>δ </a:t>
            </a:r>
            <a:r>
              <a:rPr sz="700" spc="-5" dirty="0">
                <a:latin typeface="Microsoft Sans Serif"/>
                <a:cs typeface="Microsoft Sans Serif"/>
              </a:rPr>
              <a:t>se </a:t>
            </a:r>
            <a:r>
              <a:rPr sz="700" spc="15" dirty="0">
                <a:latin typeface="Microsoft Sans Serif"/>
                <a:cs typeface="Microsoft Sans Serif"/>
              </a:rPr>
              <a:t>describe </a:t>
            </a:r>
            <a:r>
              <a:rPr sz="700" spc="20" dirty="0">
                <a:latin typeface="Microsoft Sans Serif"/>
                <a:cs typeface="Microsoft Sans Serif"/>
              </a:rPr>
              <a:t>en </a:t>
            </a:r>
            <a:r>
              <a:rPr sz="700" spc="10" dirty="0">
                <a:latin typeface="Microsoft Sans Serif"/>
                <a:cs typeface="Microsoft Sans Serif"/>
              </a:rPr>
              <a:t>la </a:t>
            </a:r>
            <a:r>
              <a:rPr sz="700" spc="15" dirty="0">
                <a:latin typeface="Microsoft Sans Serif"/>
                <a:cs typeface="Microsoft Sans Serif"/>
              </a:rPr>
              <a:t> curva</a:t>
            </a:r>
            <a:r>
              <a:rPr sz="700" spc="-5" dirty="0">
                <a:latin typeface="Microsoft Sans Serif"/>
                <a:cs typeface="Microsoft Sans Serif"/>
              </a:rPr>
              <a:t> </a:t>
            </a:r>
            <a:r>
              <a:rPr sz="700" spc="20" dirty="0">
                <a:latin typeface="Microsoft Sans Serif"/>
                <a:cs typeface="Microsoft Sans Serif"/>
              </a:rPr>
              <a:t>del</a:t>
            </a:r>
            <a:r>
              <a:rPr sz="700" dirty="0">
                <a:latin typeface="Microsoft Sans Serif"/>
                <a:cs typeface="Microsoft Sans Serif"/>
              </a:rPr>
              <a:t> </a:t>
            </a:r>
            <a:r>
              <a:rPr sz="700" spc="30" dirty="0">
                <a:latin typeface="Microsoft Sans Serif"/>
                <a:cs typeface="Microsoft Sans Serif"/>
              </a:rPr>
              <a:t>ángulo</a:t>
            </a:r>
            <a:r>
              <a:rPr sz="700" dirty="0">
                <a:latin typeface="Microsoft Sans Serif"/>
                <a:cs typeface="Microsoft Sans Serif"/>
              </a:rPr>
              <a:t> </a:t>
            </a:r>
            <a:r>
              <a:rPr sz="700" spc="20" dirty="0">
                <a:latin typeface="Microsoft Sans Serif"/>
                <a:cs typeface="Microsoft Sans Serif"/>
              </a:rPr>
              <a:t>de</a:t>
            </a:r>
            <a:r>
              <a:rPr sz="700" spc="-5" dirty="0">
                <a:latin typeface="Microsoft Sans Serif"/>
                <a:cs typeface="Microsoft Sans Serif"/>
              </a:rPr>
              <a:t> </a:t>
            </a:r>
            <a:r>
              <a:rPr sz="700" spc="20" dirty="0">
                <a:latin typeface="Microsoft Sans Serif"/>
                <a:cs typeface="Microsoft Sans Serif"/>
              </a:rPr>
              <a:t>potencia</a:t>
            </a:r>
            <a:r>
              <a:rPr sz="700" dirty="0">
                <a:latin typeface="Microsoft Sans Serif"/>
                <a:cs typeface="Microsoft Sans Serif"/>
              </a:rPr>
              <a:t> </a:t>
            </a:r>
            <a:r>
              <a:rPr sz="700" spc="30" dirty="0">
                <a:latin typeface="Microsoft Sans Serif"/>
                <a:cs typeface="Microsoft Sans Serif"/>
              </a:rPr>
              <a:t>que</a:t>
            </a:r>
            <a:r>
              <a:rPr sz="700" dirty="0">
                <a:latin typeface="Microsoft Sans Serif"/>
                <a:cs typeface="Microsoft Sans Serif"/>
              </a:rPr>
              <a:t> </a:t>
            </a:r>
            <a:r>
              <a:rPr sz="700" spc="-5" dirty="0">
                <a:latin typeface="Microsoft Sans Serif"/>
                <a:cs typeface="Microsoft Sans Serif"/>
              </a:rPr>
              <a:t>se </a:t>
            </a:r>
            <a:r>
              <a:rPr sz="700" spc="30" dirty="0">
                <a:latin typeface="Microsoft Sans Serif"/>
                <a:cs typeface="Microsoft Sans Serif"/>
              </a:rPr>
              <a:t>muestra</a:t>
            </a:r>
            <a:r>
              <a:rPr sz="700" dirty="0">
                <a:latin typeface="Microsoft Sans Serif"/>
                <a:cs typeface="Microsoft Sans Serif"/>
              </a:rPr>
              <a:t> </a:t>
            </a:r>
            <a:r>
              <a:rPr sz="700" spc="20" dirty="0">
                <a:latin typeface="Microsoft Sans Serif"/>
                <a:cs typeface="Microsoft Sans Serif"/>
              </a:rPr>
              <a:t>en</a:t>
            </a:r>
            <a:r>
              <a:rPr sz="700" dirty="0">
                <a:latin typeface="Microsoft Sans Serif"/>
                <a:cs typeface="Microsoft Sans Serif"/>
              </a:rPr>
              <a:t> </a:t>
            </a:r>
            <a:r>
              <a:rPr sz="700" spc="10" dirty="0">
                <a:latin typeface="Microsoft Sans Serif"/>
                <a:cs typeface="Microsoft Sans Serif"/>
              </a:rPr>
              <a:t>la</a:t>
            </a:r>
            <a:r>
              <a:rPr sz="700" spc="-5" dirty="0">
                <a:latin typeface="Microsoft Sans Serif"/>
                <a:cs typeface="Microsoft Sans Serif"/>
              </a:rPr>
              <a:t> Fig.</a:t>
            </a:r>
            <a:r>
              <a:rPr sz="700" dirty="0">
                <a:latin typeface="Microsoft Sans Serif"/>
                <a:cs typeface="Microsoft Sans Serif"/>
              </a:rPr>
              <a:t> 1. </a:t>
            </a:r>
            <a:r>
              <a:rPr sz="700" spc="-20" dirty="0">
                <a:latin typeface="Microsoft Sans Serif"/>
                <a:cs typeface="Microsoft Sans Serif"/>
              </a:rPr>
              <a:t>A</a:t>
            </a:r>
            <a:r>
              <a:rPr sz="700" dirty="0">
                <a:latin typeface="Microsoft Sans Serif"/>
                <a:cs typeface="Microsoft Sans Serif"/>
              </a:rPr>
              <a:t> </a:t>
            </a:r>
            <a:r>
              <a:rPr sz="700" spc="35" dirty="0">
                <a:latin typeface="Microsoft Sans Serif"/>
                <a:cs typeface="Microsoft Sans Serif"/>
              </a:rPr>
              <a:t>partir</a:t>
            </a:r>
            <a:r>
              <a:rPr sz="700" spc="-5" dirty="0">
                <a:latin typeface="Microsoft Sans Serif"/>
                <a:cs typeface="Microsoft Sans Serif"/>
              </a:rPr>
              <a:t> </a:t>
            </a:r>
            <a:r>
              <a:rPr sz="700" spc="20" dirty="0">
                <a:latin typeface="Microsoft Sans Serif"/>
                <a:cs typeface="Microsoft Sans Serif"/>
              </a:rPr>
              <a:t>de</a:t>
            </a:r>
            <a:r>
              <a:rPr sz="700" dirty="0">
                <a:latin typeface="Microsoft Sans Serif"/>
                <a:cs typeface="Microsoft Sans Serif"/>
              </a:rPr>
              <a:t> </a:t>
            </a:r>
            <a:r>
              <a:rPr sz="700" spc="30" dirty="0">
                <a:latin typeface="Microsoft Sans Serif"/>
                <a:cs typeface="Microsoft Sans Serif"/>
              </a:rPr>
              <a:t>δ</a:t>
            </a:r>
            <a:r>
              <a:rPr sz="700" dirty="0">
                <a:latin typeface="Microsoft Sans Serif"/>
                <a:cs typeface="Microsoft Sans Serif"/>
              </a:rPr>
              <a:t> </a:t>
            </a:r>
            <a:r>
              <a:rPr sz="700" spc="25" dirty="0">
                <a:latin typeface="Microsoft Sans Serif"/>
                <a:cs typeface="Microsoft Sans Serif"/>
              </a:rPr>
              <a:t>igual </a:t>
            </a:r>
            <a:r>
              <a:rPr sz="700" spc="-175" dirty="0">
                <a:latin typeface="Microsoft Sans Serif"/>
                <a:cs typeface="Microsoft Sans Serif"/>
              </a:rPr>
              <a:t> </a:t>
            </a:r>
            <a:r>
              <a:rPr sz="700" dirty="0">
                <a:latin typeface="Microsoft Sans Serif"/>
                <a:cs typeface="Microsoft Sans Serif"/>
              </a:rPr>
              <a:t>a 0, </a:t>
            </a:r>
            <a:r>
              <a:rPr sz="700" spc="10" dirty="0">
                <a:latin typeface="Microsoft Sans Serif"/>
                <a:cs typeface="Microsoft Sans Serif"/>
              </a:rPr>
              <a:t>la </a:t>
            </a:r>
            <a:r>
              <a:rPr sz="700" spc="20" dirty="0">
                <a:latin typeface="Microsoft Sans Serif"/>
                <a:cs typeface="Microsoft Sans Serif"/>
              </a:rPr>
              <a:t>potencia </a:t>
            </a:r>
            <a:r>
              <a:rPr sz="700" spc="25" dirty="0">
                <a:latin typeface="Microsoft Sans Serif"/>
                <a:cs typeface="Microsoft Sans Serif"/>
              </a:rPr>
              <a:t>transferida </a:t>
            </a:r>
            <a:r>
              <a:rPr sz="700" spc="30" dirty="0">
                <a:latin typeface="Microsoft Sans Serif"/>
                <a:cs typeface="Microsoft Sans Serif"/>
              </a:rPr>
              <a:t>aumenta </a:t>
            </a:r>
            <a:r>
              <a:rPr sz="700" dirty="0">
                <a:latin typeface="Microsoft Sans Serif"/>
                <a:cs typeface="Microsoft Sans Serif"/>
              </a:rPr>
              <a:t>a </a:t>
            </a:r>
            <a:r>
              <a:rPr sz="700" spc="30" dirty="0">
                <a:latin typeface="Microsoft Sans Serif"/>
                <a:cs typeface="Microsoft Sans Serif"/>
              </a:rPr>
              <a:t>medida que δ </a:t>
            </a:r>
            <a:r>
              <a:rPr sz="700" spc="25" dirty="0">
                <a:latin typeface="Microsoft Sans Serif"/>
                <a:cs typeface="Microsoft Sans Serif"/>
              </a:rPr>
              <a:t>aumenta. </a:t>
            </a:r>
            <a:r>
              <a:rPr sz="700" spc="-10" dirty="0">
                <a:latin typeface="Microsoft Sans Serif"/>
                <a:cs typeface="Microsoft Sans Serif"/>
              </a:rPr>
              <a:t>La </a:t>
            </a:r>
            <a:r>
              <a:rPr sz="700" spc="20" dirty="0">
                <a:latin typeface="Microsoft Sans Serif"/>
                <a:cs typeface="Microsoft Sans Serif"/>
              </a:rPr>
              <a:t>potencia </a:t>
            </a:r>
            <a:r>
              <a:rPr sz="700" spc="-175" dirty="0">
                <a:latin typeface="Microsoft Sans Serif"/>
                <a:cs typeface="Microsoft Sans Serif"/>
              </a:rPr>
              <a:t> </a:t>
            </a:r>
            <a:r>
              <a:rPr sz="700" spc="25" dirty="0">
                <a:latin typeface="Microsoft Sans Serif"/>
                <a:cs typeface="Microsoft Sans Serif"/>
              </a:rPr>
              <a:t>transferida</a:t>
            </a:r>
            <a:r>
              <a:rPr sz="700" spc="-5" dirty="0">
                <a:latin typeface="Microsoft Sans Serif"/>
                <a:cs typeface="Microsoft Sans Serif"/>
              </a:rPr>
              <a:t> </a:t>
            </a:r>
            <a:r>
              <a:rPr sz="700" spc="5" dirty="0">
                <a:latin typeface="Microsoft Sans Serif"/>
                <a:cs typeface="Microsoft Sans Serif"/>
              </a:rPr>
              <a:t>alcanza</a:t>
            </a:r>
            <a:r>
              <a:rPr sz="700" dirty="0">
                <a:latin typeface="Microsoft Sans Serif"/>
                <a:cs typeface="Microsoft Sans Serif"/>
              </a:rPr>
              <a:t> </a:t>
            </a:r>
            <a:r>
              <a:rPr sz="700" spc="10" dirty="0">
                <a:latin typeface="Microsoft Sans Serif"/>
                <a:cs typeface="Microsoft Sans Serif"/>
              </a:rPr>
              <a:t>el</a:t>
            </a:r>
            <a:r>
              <a:rPr sz="700" dirty="0">
                <a:latin typeface="Microsoft Sans Serif"/>
                <a:cs typeface="Microsoft Sans Serif"/>
              </a:rPr>
              <a:t> </a:t>
            </a:r>
            <a:r>
              <a:rPr sz="700" spc="20" dirty="0">
                <a:latin typeface="Microsoft Sans Serif"/>
                <a:cs typeface="Microsoft Sans Serif"/>
              </a:rPr>
              <a:t>valor</a:t>
            </a:r>
            <a:r>
              <a:rPr sz="700" dirty="0">
                <a:latin typeface="Microsoft Sans Serif"/>
                <a:cs typeface="Microsoft Sans Serif"/>
              </a:rPr>
              <a:t> </a:t>
            </a:r>
            <a:r>
              <a:rPr sz="700" spc="30" dirty="0">
                <a:latin typeface="Microsoft Sans Serif"/>
                <a:cs typeface="Microsoft Sans Serif"/>
              </a:rPr>
              <a:t>máximo,</a:t>
            </a:r>
            <a:r>
              <a:rPr sz="700" spc="-5" dirty="0">
                <a:latin typeface="Microsoft Sans Serif"/>
                <a:cs typeface="Microsoft Sans Serif"/>
              </a:rPr>
              <a:t> P</a:t>
            </a:r>
            <a:r>
              <a:rPr sz="450" spc="-5" dirty="0">
                <a:latin typeface="Microsoft Sans Serif"/>
                <a:cs typeface="Microsoft Sans Serif"/>
              </a:rPr>
              <a:t>MÁXIMO</a:t>
            </a:r>
            <a:r>
              <a:rPr sz="700" spc="-5" dirty="0">
                <a:latin typeface="Microsoft Sans Serif"/>
                <a:cs typeface="Microsoft Sans Serif"/>
              </a:rPr>
              <a:t>,</a:t>
            </a:r>
            <a:r>
              <a:rPr sz="700" dirty="0">
                <a:latin typeface="Microsoft Sans Serif"/>
                <a:cs typeface="Microsoft Sans Serif"/>
              </a:rPr>
              <a:t> </a:t>
            </a:r>
            <a:r>
              <a:rPr sz="700" spc="25" dirty="0">
                <a:latin typeface="Microsoft Sans Serif"/>
                <a:cs typeface="Microsoft Sans Serif"/>
              </a:rPr>
              <a:t>cuando</a:t>
            </a:r>
            <a:r>
              <a:rPr sz="700" dirty="0">
                <a:latin typeface="Microsoft Sans Serif"/>
                <a:cs typeface="Microsoft Sans Serif"/>
              </a:rPr>
              <a:t> </a:t>
            </a:r>
            <a:r>
              <a:rPr sz="700" spc="30" dirty="0">
                <a:latin typeface="Microsoft Sans Serif"/>
                <a:cs typeface="Microsoft Sans Serif"/>
              </a:rPr>
              <a:t>δ</a:t>
            </a:r>
            <a:r>
              <a:rPr sz="700" dirty="0">
                <a:latin typeface="Microsoft Sans Serif"/>
                <a:cs typeface="Microsoft Sans Serif"/>
              </a:rPr>
              <a:t> </a:t>
            </a:r>
            <a:r>
              <a:rPr sz="700" spc="-5" dirty="0">
                <a:latin typeface="Microsoft Sans Serif"/>
                <a:cs typeface="Microsoft Sans Serif"/>
              </a:rPr>
              <a:t>es</a:t>
            </a:r>
            <a:r>
              <a:rPr sz="700" dirty="0">
                <a:latin typeface="Microsoft Sans Serif"/>
                <a:cs typeface="Microsoft Sans Serif"/>
              </a:rPr>
              <a:t> </a:t>
            </a:r>
            <a:r>
              <a:rPr sz="700" spc="25" dirty="0">
                <a:latin typeface="Microsoft Sans Serif"/>
                <a:cs typeface="Microsoft Sans Serif"/>
              </a:rPr>
              <a:t>igual</a:t>
            </a:r>
            <a:r>
              <a:rPr sz="700" spc="-5" dirty="0">
                <a:latin typeface="Microsoft Sans Serif"/>
                <a:cs typeface="Microsoft Sans Serif"/>
              </a:rPr>
              <a:t> </a:t>
            </a:r>
            <a:r>
              <a:rPr sz="700" dirty="0">
                <a:latin typeface="Microsoft Sans Serif"/>
                <a:cs typeface="Microsoft Sans Serif"/>
              </a:rPr>
              <a:t>a </a:t>
            </a:r>
            <a:r>
              <a:rPr sz="700" spc="10" dirty="0">
                <a:latin typeface="Microsoft Sans Serif"/>
                <a:cs typeface="Microsoft Sans Serif"/>
              </a:rPr>
              <a:t>90</a:t>
            </a:r>
            <a:r>
              <a:rPr sz="700" dirty="0">
                <a:latin typeface="Microsoft Sans Serif"/>
                <a:cs typeface="Microsoft Sans Serif"/>
              </a:rPr>
              <a:t> </a:t>
            </a:r>
            <a:r>
              <a:rPr sz="700" spc="20" dirty="0">
                <a:latin typeface="Microsoft Sans Serif"/>
                <a:cs typeface="Microsoft Sans Serif"/>
              </a:rPr>
              <a:t>grados. </a:t>
            </a:r>
            <a:r>
              <a:rPr sz="700" spc="-170" dirty="0">
                <a:latin typeface="Microsoft Sans Serif"/>
                <a:cs typeface="Microsoft Sans Serif"/>
              </a:rPr>
              <a:t> </a:t>
            </a:r>
            <a:r>
              <a:rPr sz="700" spc="10" dirty="0">
                <a:latin typeface="Microsoft Sans Serif"/>
                <a:cs typeface="Microsoft Sans Serif"/>
              </a:rPr>
              <a:t>Después </a:t>
            </a:r>
            <a:r>
              <a:rPr sz="700" spc="20" dirty="0">
                <a:latin typeface="Microsoft Sans Serif"/>
                <a:cs typeface="Microsoft Sans Serif"/>
              </a:rPr>
              <a:t>de </a:t>
            </a:r>
            <a:r>
              <a:rPr sz="700" spc="-5" dirty="0">
                <a:latin typeface="Microsoft Sans Serif"/>
                <a:cs typeface="Microsoft Sans Serif"/>
              </a:rPr>
              <a:t>ese </a:t>
            </a:r>
            <a:r>
              <a:rPr sz="700" spc="35" dirty="0">
                <a:latin typeface="Microsoft Sans Serif"/>
                <a:cs typeface="Microsoft Sans Serif"/>
              </a:rPr>
              <a:t>punto, </a:t>
            </a:r>
            <a:r>
              <a:rPr sz="700" spc="20" dirty="0">
                <a:latin typeface="Microsoft Sans Serif"/>
                <a:cs typeface="Microsoft Sans Serif"/>
              </a:rPr>
              <a:t>mayores </a:t>
            </a:r>
            <a:r>
              <a:rPr sz="700" spc="30" dirty="0">
                <a:latin typeface="Microsoft Sans Serif"/>
                <a:cs typeface="Microsoft Sans Serif"/>
              </a:rPr>
              <a:t>aumentos </a:t>
            </a:r>
            <a:r>
              <a:rPr sz="700" spc="20" dirty="0">
                <a:latin typeface="Microsoft Sans Serif"/>
                <a:cs typeface="Microsoft Sans Serif"/>
              </a:rPr>
              <a:t>en </a:t>
            </a:r>
            <a:r>
              <a:rPr sz="700" spc="30" dirty="0">
                <a:latin typeface="Microsoft Sans Serif"/>
                <a:cs typeface="Microsoft Sans Serif"/>
              </a:rPr>
              <a:t>δ </a:t>
            </a:r>
            <a:r>
              <a:rPr sz="700" spc="25" dirty="0">
                <a:latin typeface="Microsoft Sans Serif"/>
                <a:cs typeface="Microsoft Sans Serif"/>
              </a:rPr>
              <a:t>dan </a:t>
            </a:r>
            <a:r>
              <a:rPr sz="700" spc="30" dirty="0">
                <a:latin typeface="Microsoft Sans Serif"/>
                <a:cs typeface="Microsoft Sans Serif"/>
              </a:rPr>
              <a:t>como </a:t>
            </a:r>
            <a:r>
              <a:rPr sz="700" spc="25" dirty="0">
                <a:latin typeface="Microsoft Sans Serif"/>
                <a:cs typeface="Microsoft Sans Serif"/>
              </a:rPr>
              <a:t>resultado </a:t>
            </a:r>
            <a:r>
              <a:rPr sz="700" spc="30" dirty="0">
                <a:latin typeface="Microsoft Sans Serif"/>
                <a:cs typeface="Microsoft Sans Serif"/>
              </a:rPr>
              <a:t>una </a:t>
            </a:r>
            <a:r>
              <a:rPr sz="700" spc="35" dirty="0">
                <a:latin typeface="Microsoft Sans Serif"/>
                <a:cs typeface="Microsoft Sans Serif"/>
              </a:rPr>
              <a:t> </a:t>
            </a:r>
            <a:r>
              <a:rPr sz="700" spc="25" dirty="0">
                <a:latin typeface="Microsoft Sans Serif"/>
                <a:cs typeface="Microsoft Sans Serif"/>
              </a:rPr>
              <a:t>disminución</a:t>
            </a:r>
            <a:r>
              <a:rPr sz="700" spc="-5" dirty="0">
                <a:latin typeface="Microsoft Sans Serif"/>
                <a:cs typeface="Microsoft Sans Serif"/>
              </a:rPr>
              <a:t> </a:t>
            </a:r>
            <a:r>
              <a:rPr sz="700" spc="20" dirty="0">
                <a:latin typeface="Microsoft Sans Serif"/>
                <a:cs typeface="Microsoft Sans Serif"/>
              </a:rPr>
              <a:t>de</a:t>
            </a:r>
            <a:r>
              <a:rPr sz="700" spc="-5" dirty="0">
                <a:latin typeface="Microsoft Sans Serif"/>
                <a:cs typeface="Microsoft Sans Serif"/>
              </a:rPr>
              <a:t> </a:t>
            </a:r>
            <a:r>
              <a:rPr sz="700" spc="10" dirty="0">
                <a:latin typeface="Microsoft Sans Serif"/>
                <a:cs typeface="Microsoft Sans Serif"/>
              </a:rPr>
              <a:t>la</a:t>
            </a:r>
            <a:r>
              <a:rPr sz="700" spc="-5" dirty="0">
                <a:latin typeface="Microsoft Sans Serif"/>
                <a:cs typeface="Microsoft Sans Serif"/>
              </a:rPr>
              <a:t> </a:t>
            </a:r>
            <a:r>
              <a:rPr sz="700" spc="20" dirty="0">
                <a:latin typeface="Microsoft Sans Serif"/>
                <a:cs typeface="Microsoft Sans Serif"/>
              </a:rPr>
              <a:t>transferencia</a:t>
            </a:r>
            <a:r>
              <a:rPr sz="700" spc="-5" dirty="0">
                <a:latin typeface="Microsoft Sans Serif"/>
                <a:cs typeface="Microsoft Sans Serif"/>
              </a:rPr>
              <a:t> </a:t>
            </a:r>
            <a:r>
              <a:rPr sz="700" spc="20" dirty="0">
                <a:latin typeface="Microsoft Sans Serif"/>
                <a:cs typeface="Microsoft Sans Serif"/>
              </a:rPr>
              <a:t>de</a:t>
            </a:r>
            <a:r>
              <a:rPr sz="700" spc="-5" dirty="0">
                <a:latin typeface="Microsoft Sans Serif"/>
                <a:cs typeface="Microsoft Sans Serif"/>
              </a:rPr>
              <a:t> </a:t>
            </a:r>
            <a:r>
              <a:rPr sz="700" spc="20" dirty="0">
                <a:latin typeface="Microsoft Sans Serif"/>
                <a:cs typeface="Microsoft Sans Serif"/>
              </a:rPr>
              <a:t>potencia.</a:t>
            </a:r>
            <a:endParaRPr sz="700">
              <a:latin typeface="Microsoft Sans Serif"/>
              <a:cs typeface="Microsoft Sans Serif"/>
            </a:endParaRPr>
          </a:p>
        </p:txBody>
      </p:sp>
      <p:sp>
        <p:nvSpPr>
          <p:cNvPr id="33" name="object 33"/>
          <p:cNvSpPr txBox="1"/>
          <p:nvPr/>
        </p:nvSpPr>
        <p:spPr>
          <a:xfrm>
            <a:off x="9100126" y="8246340"/>
            <a:ext cx="2505247" cy="89768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sz="500" spc="-5" dirty="0">
                <a:latin typeface="Microsoft Sans Serif"/>
                <a:cs typeface="Microsoft Sans Serif"/>
              </a:rPr>
              <a:t>Fig.</a:t>
            </a:r>
            <a:r>
              <a:rPr sz="500" spc="-15" dirty="0">
                <a:latin typeface="Microsoft Sans Serif"/>
                <a:cs typeface="Microsoft Sans Serif"/>
              </a:rPr>
              <a:t> </a:t>
            </a:r>
            <a:r>
              <a:rPr sz="500" dirty="0">
                <a:latin typeface="Microsoft Sans Serif"/>
                <a:cs typeface="Microsoft Sans Serif"/>
              </a:rPr>
              <a:t>1.</a:t>
            </a:r>
            <a:r>
              <a:rPr sz="500" spc="-10" dirty="0">
                <a:latin typeface="Microsoft Sans Serif"/>
                <a:cs typeface="Microsoft Sans Serif"/>
              </a:rPr>
              <a:t> </a:t>
            </a:r>
            <a:r>
              <a:rPr sz="500" spc="5" dirty="0">
                <a:latin typeface="Microsoft Sans Serif"/>
                <a:cs typeface="Microsoft Sans Serif"/>
              </a:rPr>
              <a:t>Curva</a:t>
            </a:r>
            <a:r>
              <a:rPr sz="500" spc="-10" dirty="0">
                <a:latin typeface="Microsoft Sans Serif"/>
                <a:cs typeface="Microsoft Sans Serif"/>
              </a:rPr>
              <a:t> </a:t>
            </a:r>
            <a:r>
              <a:rPr sz="500" spc="15" dirty="0">
                <a:latin typeface="Microsoft Sans Serif"/>
                <a:cs typeface="Microsoft Sans Serif"/>
              </a:rPr>
              <a:t>del</a:t>
            </a:r>
            <a:r>
              <a:rPr sz="500" spc="-10" dirty="0">
                <a:latin typeface="Microsoft Sans Serif"/>
                <a:cs typeface="Microsoft Sans Serif"/>
              </a:rPr>
              <a:t> </a:t>
            </a:r>
            <a:r>
              <a:rPr sz="500" spc="20" dirty="0">
                <a:latin typeface="Microsoft Sans Serif"/>
                <a:cs typeface="Microsoft Sans Serif"/>
              </a:rPr>
              <a:t>ángulo</a:t>
            </a:r>
            <a:r>
              <a:rPr sz="500" spc="-10" dirty="0">
                <a:latin typeface="Microsoft Sans Serif"/>
                <a:cs typeface="Microsoft Sans Serif"/>
              </a:rPr>
              <a:t> </a:t>
            </a:r>
            <a:r>
              <a:rPr sz="500" spc="15" dirty="0">
                <a:latin typeface="Microsoft Sans Serif"/>
                <a:cs typeface="Microsoft Sans Serif"/>
              </a:rPr>
              <a:t>de</a:t>
            </a:r>
            <a:r>
              <a:rPr sz="500" spc="-10" dirty="0">
                <a:latin typeface="Microsoft Sans Serif"/>
                <a:cs typeface="Microsoft Sans Serif"/>
              </a:rPr>
              <a:t> </a:t>
            </a:r>
            <a:r>
              <a:rPr sz="500" spc="15" dirty="0">
                <a:latin typeface="Microsoft Sans Serif"/>
                <a:cs typeface="Microsoft Sans Serif"/>
              </a:rPr>
              <a:t>potencia</a:t>
            </a:r>
            <a:endParaRPr sz="500">
              <a:latin typeface="Microsoft Sans Serif"/>
              <a:cs typeface="Microsoft Sans Serif"/>
            </a:endParaRPr>
          </a:p>
        </p:txBody>
      </p:sp>
      <p:sp>
        <p:nvSpPr>
          <p:cNvPr id="34" name="object 34"/>
          <p:cNvSpPr txBox="1"/>
          <p:nvPr/>
        </p:nvSpPr>
        <p:spPr>
          <a:xfrm>
            <a:off x="9100183" y="8392043"/>
            <a:ext cx="7267407" cy="475836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 marR="5080" indent="153670">
              <a:lnSpc>
                <a:spcPct val="117900"/>
              </a:lnSpc>
              <a:spcBef>
                <a:spcPts val="100"/>
              </a:spcBef>
            </a:pPr>
            <a:r>
              <a:rPr sz="850" spc="-25" dirty="0">
                <a:latin typeface="Microsoft Sans Serif"/>
                <a:cs typeface="Microsoft Sans Serif"/>
              </a:rPr>
              <a:t>En </a:t>
            </a:r>
            <a:r>
              <a:rPr sz="850" spc="20" dirty="0">
                <a:latin typeface="Microsoft Sans Serif"/>
                <a:cs typeface="Microsoft Sans Serif"/>
              </a:rPr>
              <a:t>condiciones </a:t>
            </a:r>
            <a:r>
              <a:rPr sz="850" spc="25" dirty="0">
                <a:latin typeface="Microsoft Sans Serif"/>
                <a:cs typeface="Microsoft Sans Serif"/>
              </a:rPr>
              <a:t>normales, </a:t>
            </a:r>
            <a:r>
              <a:rPr sz="850" spc="10" dirty="0">
                <a:latin typeface="Microsoft Sans Serif"/>
                <a:cs typeface="Microsoft Sans Serif"/>
              </a:rPr>
              <a:t>la </a:t>
            </a:r>
            <a:r>
              <a:rPr sz="850" spc="15" dirty="0">
                <a:latin typeface="Microsoft Sans Serif"/>
                <a:cs typeface="Microsoft Sans Serif"/>
              </a:rPr>
              <a:t>salida </a:t>
            </a:r>
            <a:r>
              <a:rPr sz="850" spc="25" dirty="0">
                <a:latin typeface="Microsoft Sans Serif"/>
                <a:cs typeface="Microsoft Sans Serif"/>
              </a:rPr>
              <a:t>de </a:t>
            </a:r>
            <a:r>
              <a:rPr sz="850" spc="30" dirty="0">
                <a:latin typeface="Microsoft Sans Serif"/>
                <a:cs typeface="Microsoft Sans Serif"/>
              </a:rPr>
              <a:t>energía </a:t>
            </a:r>
            <a:r>
              <a:rPr sz="850" spc="15" dirty="0">
                <a:latin typeface="Microsoft Sans Serif"/>
                <a:cs typeface="Microsoft Sans Serif"/>
              </a:rPr>
              <a:t>eléctrica </a:t>
            </a:r>
            <a:r>
              <a:rPr sz="850" spc="25" dirty="0">
                <a:latin typeface="Microsoft Sans Serif"/>
                <a:cs typeface="Microsoft Sans Serif"/>
              </a:rPr>
              <a:t>del </a:t>
            </a:r>
            <a:r>
              <a:rPr sz="850" spc="-215" dirty="0">
                <a:latin typeface="Microsoft Sans Serif"/>
                <a:cs typeface="Microsoft Sans Serif"/>
              </a:rPr>
              <a:t> </a:t>
            </a:r>
            <a:r>
              <a:rPr sz="850" spc="35" dirty="0">
                <a:latin typeface="Microsoft Sans Serif"/>
                <a:cs typeface="Microsoft Sans Serif"/>
              </a:rPr>
              <a:t>generador produce </a:t>
            </a:r>
            <a:r>
              <a:rPr sz="850" spc="50" dirty="0">
                <a:latin typeface="Microsoft Sans Serif"/>
                <a:cs typeface="Microsoft Sans Serif"/>
              </a:rPr>
              <a:t>un </a:t>
            </a:r>
            <a:r>
              <a:rPr sz="850" spc="40" dirty="0">
                <a:latin typeface="Microsoft Sans Serif"/>
                <a:cs typeface="Microsoft Sans Serif"/>
              </a:rPr>
              <a:t>par </a:t>
            </a:r>
            <a:r>
              <a:rPr sz="850" spc="20" dirty="0">
                <a:latin typeface="Microsoft Sans Serif"/>
                <a:cs typeface="Microsoft Sans Serif"/>
              </a:rPr>
              <a:t>eléctrico </a:t>
            </a:r>
            <a:r>
              <a:rPr sz="850" spc="35" dirty="0">
                <a:latin typeface="Microsoft Sans Serif"/>
                <a:cs typeface="Microsoft Sans Serif"/>
              </a:rPr>
              <a:t>que </a:t>
            </a:r>
            <a:r>
              <a:rPr sz="850" spc="30" dirty="0">
                <a:latin typeface="Microsoft Sans Serif"/>
                <a:cs typeface="Microsoft Sans Serif"/>
              </a:rPr>
              <a:t>equilibra </a:t>
            </a:r>
            <a:r>
              <a:rPr sz="850" spc="15" dirty="0">
                <a:latin typeface="Microsoft Sans Serif"/>
                <a:cs typeface="Microsoft Sans Serif"/>
              </a:rPr>
              <a:t>el </a:t>
            </a:r>
            <a:r>
              <a:rPr sz="850" spc="40" dirty="0">
                <a:latin typeface="Microsoft Sans Serif"/>
                <a:cs typeface="Microsoft Sans Serif"/>
              </a:rPr>
              <a:t>par </a:t>
            </a:r>
            <a:r>
              <a:rPr sz="850" spc="45" dirty="0">
                <a:latin typeface="Microsoft Sans Serif"/>
                <a:cs typeface="Microsoft Sans Serif"/>
              </a:rPr>
              <a:t> </a:t>
            </a:r>
            <a:r>
              <a:rPr sz="850" spc="20" dirty="0">
                <a:latin typeface="Microsoft Sans Serif"/>
                <a:cs typeface="Microsoft Sans Serif"/>
              </a:rPr>
              <a:t>mecánico</a:t>
            </a:r>
            <a:r>
              <a:rPr sz="850" dirty="0">
                <a:latin typeface="Microsoft Sans Serif"/>
                <a:cs typeface="Microsoft Sans Serif"/>
              </a:rPr>
              <a:t> </a:t>
            </a:r>
            <a:r>
              <a:rPr sz="850" spc="20" dirty="0">
                <a:latin typeface="Microsoft Sans Serif"/>
                <a:cs typeface="Microsoft Sans Serif"/>
              </a:rPr>
              <a:t>aplicado</a:t>
            </a:r>
            <a:r>
              <a:rPr sz="850" dirty="0">
                <a:latin typeface="Microsoft Sans Serif"/>
                <a:cs typeface="Microsoft Sans Serif"/>
              </a:rPr>
              <a:t> </a:t>
            </a:r>
            <a:r>
              <a:rPr sz="850" spc="10" dirty="0">
                <a:latin typeface="Microsoft Sans Serif"/>
                <a:cs typeface="Microsoft Sans Serif"/>
              </a:rPr>
              <a:t>al</a:t>
            </a:r>
            <a:r>
              <a:rPr sz="850" spc="5" dirty="0">
                <a:latin typeface="Microsoft Sans Serif"/>
                <a:cs typeface="Microsoft Sans Serif"/>
              </a:rPr>
              <a:t> </a:t>
            </a:r>
            <a:r>
              <a:rPr sz="850" spc="10" dirty="0">
                <a:latin typeface="Microsoft Sans Serif"/>
                <a:cs typeface="Microsoft Sans Serif"/>
              </a:rPr>
              <a:t>eje</a:t>
            </a:r>
            <a:r>
              <a:rPr sz="850" dirty="0">
                <a:latin typeface="Microsoft Sans Serif"/>
                <a:cs typeface="Microsoft Sans Serif"/>
              </a:rPr>
              <a:t> </a:t>
            </a:r>
            <a:r>
              <a:rPr sz="850" spc="25" dirty="0">
                <a:latin typeface="Microsoft Sans Serif"/>
                <a:cs typeface="Microsoft Sans Serif"/>
              </a:rPr>
              <a:t>del</a:t>
            </a:r>
            <a:r>
              <a:rPr sz="850" spc="5" dirty="0">
                <a:latin typeface="Microsoft Sans Serif"/>
                <a:cs typeface="Microsoft Sans Serif"/>
              </a:rPr>
              <a:t> </a:t>
            </a:r>
            <a:r>
              <a:rPr sz="850" spc="55" dirty="0">
                <a:latin typeface="Microsoft Sans Serif"/>
                <a:cs typeface="Microsoft Sans Serif"/>
              </a:rPr>
              <a:t>rotor</a:t>
            </a:r>
            <a:r>
              <a:rPr sz="850" dirty="0">
                <a:latin typeface="Microsoft Sans Serif"/>
                <a:cs typeface="Microsoft Sans Serif"/>
              </a:rPr>
              <a:t> </a:t>
            </a:r>
            <a:r>
              <a:rPr sz="850" spc="25" dirty="0">
                <a:latin typeface="Microsoft Sans Serif"/>
                <a:cs typeface="Microsoft Sans Serif"/>
              </a:rPr>
              <a:t>del</a:t>
            </a:r>
            <a:r>
              <a:rPr sz="850" spc="5" dirty="0">
                <a:latin typeface="Microsoft Sans Serif"/>
                <a:cs typeface="Microsoft Sans Serif"/>
              </a:rPr>
              <a:t> </a:t>
            </a:r>
            <a:r>
              <a:rPr sz="850" spc="30" dirty="0">
                <a:latin typeface="Microsoft Sans Serif"/>
                <a:cs typeface="Microsoft Sans Serif"/>
              </a:rPr>
              <a:t>generador.</a:t>
            </a:r>
            <a:r>
              <a:rPr sz="850" dirty="0">
                <a:latin typeface="Microsoft Sans Serif"/>
                <a:cs typeface="Microsoft Sans Serif"/>
              </a:rPr>
              <a:t> </a:t>
            </a:r>
            <a:r>
              <a:rPr sz="850" spc="15" dirty="0">
                <a:latin typeface="Microsoft Sans Serif"/>
                <a:cs typeface="Microsoft Sans Serif"/>
              </a:rPr>
              <a:t>Por</a:t>
            </a:r>
            <a:r>
              <a:rPr sz="850" spc="5" dirty="0">
                <a:latin typeface="Microsoft Sans Serif"/>
                <a:cs typeface="Microsoft Sans Serif"/>
              </a:rPr>
              <a:t> </a:t>
            </a:r>
            <a:r>
              <a:rPr sz="850" spc="30" dirty="0">
                <a:latin typeface="Microsoft Sans Serif"/>
                <a:cs typeface="Microsoft Sans Serif"/>
              </a:rPr>
              <a:t>lo</a:t>
            </a:r>
            <a:r>
              <a:rPr sz="850" dirty="0">
                <a:latin typeface="Microsoft Sans Serif"/>
                <a:cs typeface="Microsoft Sans Serif"/>
              </a:rPr>
              <a:t> </a:t>
            </a:r>
            <a:r>
              <a:rPr sz="850" spc="35" dirty="0">
                <a:latin typeface="Microsoft Sans Serif"/>
                <a:cs typeface="Microsoft Sans Serif"/>
              </a:rPr>
              <a:t>tanto, </a:t>
            </a:r>
            <a:r>
              <a:rPr sz="850" spc="-210" dirty="0">
                <a:latin typeface="Microsoft Sans Serif"/>
                <a:cs typeface="Microsoft Sans Serif"/>
              </a:rPr>
              <a:t> </a:t>
            </a:r>
            <a:r>
              <a:rPr sz="850" spc="15" dirty="0">
                <a:latin typeface="Microsoft Sans Serif"/>
                <a:cs typeface="Microsoft Sans Serif"/>
              </a:rPr>
              <a:t>el </a:t>
            </a:r>
            <a:r>
              <a:rPr sz="850" spc="55" dirty="0">
                <a:latin typeface="Microsoft Sans Serif"/>
                <a:cs typeface="Microsoft Sans Serif"/>
              </a:rPr>
              <a:t>rotor </a:t>
            </a:r>
            <a:r>
              <a:rPr sz="850" spc="35" dirty="0">
                <a:latin typeface="Microsoft Sans Serif"/>
                <a:cs typeface="Microsoft Sans Serif"/>
              </a:rPr>
              <a:t>gira </a:t>
            </a:r>
            <a:r>
              <a:rPr sz="850" dirty="0">
                <a:latin typeface="Microsoft Sans Serif"/>
                <a:cs typeface="Microsoft Sans Serif"/>
              </a:rPr>
              <a:t>a </a:t>
            </a:r>
            <a:r>
              <a:rPr sz="850" spc="35" dirty="0">
                <a:latin typeface="Microsoft Sans Serif"/>
                <a:cs typeface="Microsoft Sans Serif"/>
              </a:rPr>
              <a:t>una </a:t>
            </a:r>
            <a:r>
              <a:rPr sz="850" spc="20" dirty="0">
                <a:latin typeface="Microsoft Sans Serif"/>
                <a:cs typeface="Microsoft Sans Serif"/>
              </a:rPr>
              <a:t>velocidad </a:t>
            </a:r>
            <a:r>
              <a:rPr sz="850" spc="25" dirty="0">
                <a:latin typeface="Microsoft Sans Serif"/>
                <a:cs typeface="Microsoft Sans Serif"/>
              </a:rPr>
              <a:t>constante con </a:t>
            </a:r>
            <a:r>
              <a:rPr sz="850" spc="15" dirty="0">
                <a:latin typeface="Microsoft Sans Serif"/>
                <a:cs typeface="Microsoft Sans Serif"/>
              </a:rPr>
              <a:t>este </a:t>
            </a:r>
            <a:r>
              <a:rPr sz="850" spc="35" dirty="0">
                <a:latin typeface="Microsoft Sans Serif"/>
                <a:cs typeface="Microsoft Sans Serif"/>
              </a:rPr>
              <a:t>equilibrio </a:t>
            </a:r>
            <a:r>
              <a:rPr sz="850" spc="25" dirty="0">
                <a:latin typeface="Microsoft Sans Serif"/>
                <a:cs typeface="Microsoft Sans Serif"/>
              </a:rPr>
              <a:t>de </a:t>
            </a:r>
            <a:r>
              <a:rPr sz="850" spc="-215" dirty="0">
                <a:latin typeface="Microsoft Sans Serif"/>
                <a:cs typeface="Microsoft Sans Serif"/>
              </a:rPr>
              <a:t> </a:t>
            </a:r>
            <a:r>
              <a:rPr sz="850" spc="20" dirty="0">
                <a:latin typeface="Microsoft Sans Serif"/>
                <a:cs typeface="Microsoft Sans Serif"/>
              </a:rPr>
              <a:t>pares</a:t>
            </a:r>
            <a:r>
              <a:rPr sz="850" spc="-5" dirty="0">
                <a:latin typeface="Microsoft Sans Serif"/>
                <a:cs typeface="Microsoft Sans Serif"/>
              </a:rPr>
              <a:t> </a:t>
            </a:r>
            <a:r>
              <a:rPr sz="850" spc="15" dirty="0">
                <a:latin typeface="Microsoft Sans Serif"/>
                <a:cs typeface="Microsoft Sans Serif"/>
              </a:rPr>
              <a:t>eléctricos</a:t>
            </a:r>
            <a:r>
              <a:rPr sz="850" spc="-5" dirty="0">
                <a:latin typeface="Microsoft Sans Serif"/>
                <a:cs typeface="Microsoft Sans Serif"/>
              </a:rPr>
              <a:t> </a:t>
            </a:r>
            <a:r>
              <a:rPr sz="850" spc="5" dirty="0">
                <a:latin typeface="Microsoft Sans Serif"/>
                <a:cs typeface="Microsoft Sans Serif"/>
              </a:rPr>
              <a:t>y</a:t>
            </a:r>
            <a:r>
              <a:rPr sz="850" spc="-5" dirty="0">
                <a:latin typeface="Microsoft Sans Serif"/>
                <a:cs typeface="Microsoft Sans Serif"/>
              </a:rPr>
              <a:t> </a:t>
            </a:r>
            <a:r>
              <a:rPr sz="850" spc="15" dirty="0">
                <a:latin typeface="Microsoft Sans Serif"/>
                <a:cs typeface="Microsoft Sans Serif"/>
              </a:rPr>
              <a:t>mecánicos.</a:t>
            </a:r>
            <a:r>
              <a:rPr sz="850" spc="-5" dirty="0">
                <a:latin typeface="Microsoft Sans Serif"/>
                <a:cs typeface="Microsoft Sans Serif"/>
              </a:rPr>
              <a:t> </a:t>
            </a:r>
            <a:r>
              <a:rPr sz="850" spc="20" dirty="0">
                <a:latin typeface="Microsoft Sans Serif"/>
                <a:cs typeface="Microsoft Sans Serif"/>
              </a:rPr>
              <a:t>Cuando</a:t>
            </a:r>
            <a:r>
              <a:rPr sz="850" spc="-5" dirty="0">
                <a:latin typeface="Microsoft Sans Serif"/>
                <a:cs typeface="Microsoft Sans Serif"/>
              </a:rPr>
              <a:t> </a:t>
            </a:r>
            <a:r>
              <a:rPr sz="850" spc="35" dirty="0">
                <a:latin typeface="Microsoft Sans Serif"/>
                <a:cs typeface="Microsoft Sans Serif"/>
              </a:rPr>
              <a:t>ocurre</a:t>
            </a:r>
            <a:r>
              <a:rPr sz="850" spc="-5" dirty="0">
                <a:latin typeface="Microsoft Sans Serif"/>
                <a:cs typeface="Microsoft Sans Serif"/>
              </a:rPr>
              <a:t> </a:t>
            </a:r>
            <a:r>
              <a:rPr sz="850" spc="35" dirty="0">
                <a:latin typeface="Microsoft Sans Serif"/>
                <a:cs typeface="Microsoft Sans Serif"/>
              </a:rPr>
              <a:t>una</a:t>
            </a:r>
            <a:r>
              <a:rPr sz="850" spc="-5" dirty="0">
                <a:latin typeface="Microsoft Sans Serif"/>
                <a:cs typeface="Microsoft Sans Serif"/>
              </a:rPr>
              <a:t> </a:t>
            </a:r>
            <a:r>
              <a:rPr sz="850" spc="15" dirty="0">
                <a:latin typeface="Microsoft Sans Serif"/>
                <a:cs typeface="Microsoft Sans Serif"/>
              </a:rPr>
              <a:t>falla,</a:t>
            </a:r>
            <a:r>
              <a:rPr sz="850" spc="-5" dirty="0">
                <a:latin typeface="Microsoft Sans Serif"/>
                <a:cs typeface="Microsoft Sans Serif"/>
              </a:rPr>
              <a:t> </a:t>
            </a:r>
            <a:r>
              <a:rPr sz="850" spc="15" dirty="0">
                <a:latin typeface="Microsoft Sans Serif"/>
                <a:cs typeface="Microsoft Sans Serif"/>
              </a:rPr>
              <a:t>el</a:t>
            </a:r>
            <a:endParaRPr sz="850">
              <a:latin typeface="Microsoft Sans Serif"/>
              <a:cs typeface="Microsoft Sans Serif"/>
            </a:endParaRPr>
          </a:p>
        </p:txBody>
      </p:sp>
      <p:sp>
        <p:nvSpPr>
          <p:cNvPr id="35" name="object 35"/>
          <p:cNvSpPr txBox="1"/>
          <p:nvPr/>
        </p:nvSpPr>
        <p:spPr>
          <a:xfrm>
            <a:off x="1415277" y="9415126"/>
            <a:ext cx="7416407" cy="143629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 marR="5080">
              <a:lnSpc>
                <a:spcPct val="100000"/>
              </a:lnSpc>
              <a:spcBef>
                <a:spcPts val="100"/>
              </a:spcBef>
            </a:pPr>
            <a:r>
              <a:rPr sz="850" spc="-25" dirty="0">
                <a:latin typeface="Microsoft Sans Serif"/>
                <a:cs typeface="Microsoft Sans Serif"/>
              </a:rPr>
              <a:t>TUTORIAL</a:t>
            </a:r>
            <a:r>
              <a:rPr sz="850" spc="-5" dirty="0">
                <a:latin typeface="Microsoft Sans Serif"/>
                <a:cs typeface="Microsoft Sans Serif"/>
              </a:rPr>
              <a:t> </a:t>
            </a:r>
            <a:r>
              <a:rPr sz="850" spc="-60" dirty="0">
                <a:latin typeface="Microsoft Sans Serif"/>
                <a:cs typeface="Microsoft Sans Serif"/>
              </a:rPr>
              <a:t>SOBRE</a:t>
            </a:r>
            <a:r>
              <a:rPr sz="850" spc="-5" dirty="0">
                <a:latin typeface="Microsoft Sans Serif"/>
                <a:cs typeface="Microsoft Sans Serif"/>
              </a:rPr>
              <a:t> </a:t>
            </a:r>
            <a:r>
              <a:rPr sz="850" spc="-35" dirty="0">
                <a:latin typeface="Microsoft Sans Serif"/>
                <a:cs typeface="Microsoft Sans Serif"/>
              </a:rPr>
              <a:t>PROTECCIÓN</a:t>
            </a:r>
            <a:r>
              <a:rPr sz="850" spc="-5" dirty="0">
                <a:latin typeface="Microsoft Sans Serif"/>
                <a:cs typeface="Microsoft Sans Serif"/>
              </a:rPr>
              <a:t> </a:t>
            </a:r>
            <a:r>
              <a:rPr sz="850" spc="-45" dirty="0">
                <a:latin typeface="Microsoft Sans Serif"/>
                <a:cs typeface="Microsoft Sans Serif"/>
              </a:rPr>
              <a:t>DE</a:t>
            </a:r>
            <a:r>
              <a:rPr sz="850" dirty="0">
                <a:latin typeface="Microsoft Sans Serif"/>
                <a:cs typeface="Microsoft Sans Serif"/>
              </a:rPr>
              <a:t> </a:t>
            </a:r>
            <a:r>
              <a:rPr sz="850" spc="-55" dirty="0">
                <a:latin typeface="Microsoft Sans Serif"/>
                <a:cs typeface="Microsoft Sans Serif"/>
              </a:rPr>
              <a:t>GENERADORES</a:t>
            </a:r>
            <a:r>
              <a:rPr sz="850" spc="-5" dirty="0">
                <a:latin typeface="Microsoft Sans Serif"/>
                <a:cs typeface="Microsoft Sans Serif"/>
              </a:rPr>
              <a:t> </a:t>
            </a:r>
            <a:r>
              <a:rPr sz="850" spc="-30" dirty="0">
                <a:latin typeface="Microsoft Sans Serif"/>
                <a:cs typeface="Microsoft Sans Serif"/>
              </a:rPr>
              <a:t>SÍNCRONOS </a:t>
            </a:r>
            <a:r>
              <a:rPr sz="850" spc="-215" dirty="0">
                <a:latin typeface="Microsoft Sans Serif"/>
                <a:cs typeface="Microsoft Sans Serif"/>
              </a:rPr>
              <a:t> </a:t>
            </a:r>
            <a:r>
              <a:rPr sz="850" spc="-15" dirty="0">
                <a:latin typeface="Microsoft Sans Serif"/>
                <a:cs typeface="Microsoft Sans Serif"/>
              </a:rPr>
              <a:t>PUBLICACIÓN</a:t>
            </a:r>
            <a:r>
              <a:rPr sz="850" spc="-5" dirty="0">
                <a:latin typeface="Microsoft Sans Serif"/>
                <a:cs typeface="Microsoft Sans Serif"/>
              </a:rPr>
              <a:t> </a:t>
            </a:r>
            <a:r>
              <a:rPr sz="850" spc="-55" dirty="0">
                <a:latin typeface="Microsoft Sans Serif"/>
                <a:cs typeface="Microsoft Sans Serif"/>
              </a:rPr>
              <a:t>ESPECIAL</a:t>
            </a:r>
            <a:r>
              <a:rPr sz="850" spc="-5" dirty="0">
                <a:latin typeface="Microsoft Sans Serif"/>
                <a:cs typeface="Microsoft Sans Serif"/>
              </a:rPr>
              <a:t> </a:t>
            </a:r>
            <a:r>
              <a:rPr sz="850" spc="-40" dirty="0">
                <a:latin typeface="Microsoft Sans Serif"/>
                <a:cs typeface="Microsoft Sans Serif"/>
              </a:rPr>
              <a:t>DEL</a:t>
            </a:r>
            <a:r>
              <a:rPr sz="850" spc="-5" dirty="0">
                <a:latin typeface="Microsoft Sans Serif"/>
                <a:cs typeface="Microsoft Sans Serif"/>
              </a:rPr>
              <a:t> </a:t>
            </a:r>
            <a:r>
              <a:rPr sz="850" spc="-60" dirty="0">
                <a:latin typeface="Microsoft Sans Serif"/>
                <a:cs typeface="Microsoft Sans Serif"/>
              </a:rPr>
              <a:t>IEEE</a:t>
            </a:r>
            <a:r>
              <a:rPr sz="850" spc="-5" dirty="0">
                <a:latin typeface="Microsoft Sans Serif"/>
                <a:cs typeface="Microsoft Sans Serif"/>
              </a:rPr>
              <a:t> </a:t>
            </a:r>
            <a:r>
              <a:rPr sz="850" spc="-80" dirty="0">
                <a:latin typeface="Microsoft Sans Serif"/>
                <a:cs typeface="Microsoft Sans Serif"/>
              </a:rPr>
              <a:t>PSRC</a:t>
            </a:r>
            <a:endParaRPr sz="850">
              <a:latin typeface="Microsoft Sans Serif"/>
              <a:cs typeface="Microsoft Sans Serif"/>
            </a:endParaRPr>
          </a:p>
        </p:txBody>
      </p:sp>
      <p:sp>
        <p:nvSpPr>
          <p:cNvPr id="36" name="object 36"/>
          <p:cNvSpPr txBox="1"/>
          <p:nvPr/>
        </p:nvSpPr>
        <p:spPr>
          <a:xfrm>
            <a:off x="13472061" y="9415125"/>
            <a:ext cx="2852914" cy="143629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sz="850" spc="-25" dirty="0">
                <a:latin typeface="Microsoft Sans Serif"/>
                <a:cs typeface="Microsoft Sans Serif"/>
              </a:rPr>
              <a:t>CAPÍTULO</a:t>
            </a:r>
            <a:r>
              <a:rPr sz="850" spc="-20" dirty="0">
                <a:latin typeface="Microsoft Sans Serif"/>
                <a:cs typeface="Microsoft Sans Serif"/>
              </a:rPr>
              <a:t> </a:t>
            </a:r>
            <a:r>
              <a:rPr sz="850" dirty="0">
                <a:latin typeface="Microsoft Sans Serif"/>
                <a:cs typeface="Microsoft Sans Serif"/>
              </a:rPr>
              <a:t>3,</a:t>
            </a:r>
            <a:r>
              <a:rPr sz="850" spc="-15" dirty="0">
                <a:latin typeface="Microsoft Sans Serif"/>
                <a:cs typeface="Microsoft Sans Serif"/>
              </a:rPr>
              <a:t> </a:t>
            </a:r>
            <a:r>
              <a:rPr sz="850" spc="-40" dirty="0">
                <a:latin typeface="Microsoft Sans Serif"/>
                <a:cs typeface="Microsoft Sans Serif"/>
              </a:rPr>
              <a:t>SECCIÓN</a:t>
            </a:r>
            <a:r>
              <a:rPr sz="850" spc="-15" dirty="0">
                <a:latin typeface="Microsoft Sans Serif"/>
                <a:cs typeface="Microsoft Sans Serif"/>
              </a:rPr>
              <a:t> </a:t>
            </a:r>
            <a:r>
              <a:rPr sz="850" spc="10" dirty="0">
                <a:latin typeface="Microsoft Sans Serif"/>
                <a:cs typeface="Microsoft Sans Serif"/>
              </a:rPr>
              <a:t>6</a:t>
            </a:r>
            <a:endParaRPr sz="850">
              <a:latin typeface="Microsoft Sans Serif"/>
              <a:cs typeface="Microsoft Sans Serif"/>
            </a:endParaRPr>
          </a:p>
        </p:txBody>
      </p:sp>
    </p:spTree>
  </p:cSld>
  <p:clrMapOvr>
    <a:masterClrMapping/>
  </p:clrMapOvr>
</p:sld>
</file>

<file path=ppt/slides/slide69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/>
          <p:nvPr/>
        </p:nvSpPr>
        <p:spPr>
          <a:xfrm>
            <a:off x="12975279" y="2205228"/>
            <a:ext cx="182598" cy="41275"/>
          </a:xfrm>
          <a:custGeom>
            <a:avLst/>
            <a:gdLst/>
            <a:ahLst/>
            <a:cxnLst/>
            <a:rect l="l" t="t" r="r" b="b"/>
            <a:pathLst>
              <a:path w="79375" h="41275">
                <a:moveTo>
                  <a:pt x="79248" y="41148"/>
                </a:moveTo>
                <a:lnTo>
                  <a:pt x="79248" y="33528"/>
                </a:lnTo>
                <a:lnTo>
                  <a:pt x="77724" y="27432"/>
                </a:lnTo>
                <a:lnTo>
                  <a:pt x="42672" y="0"/>
                </a:lnTo>
                <a:lnTo>
                  <a:pt x="35052" y="0"/>
                </a:lnTo>
                <a:lnTo>
                  <a:pt x="1524" y="27432"/>
                </a:lnTo>
                <a:lnTo>
                  <a:pt x="0" y="33528"/>
                </a:lnTo>
                <a:lnTo>
                  <a:pt x="0" y="41148"/>
                </a:lnTo>
              </a:path>
            </a:pathLst>
          </a:custGeom>
          <a:ln w="9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grpSp>
        <p:nvGrpSpPr>
          <p:cNvPr id="3" name="object 3"/>
          <p:cNvGrpSpPr/>
          <p:nvPr/>
        </p:nvGrpSpPr>
        <p:grpSpPr>
          <a:xfrm>
            <a:off x="12586127" y="2200655"/>
            <a:ext cx="400255" cy="50800"/>
            <a:chOff x="5471160" y="2200655"/>
            <a:chExt cx="173990" cy="50800"/>
          </a:xfrm>
        </p:grpSpPr>
        <p:sp>
          <p:nvSpPr>
            <p:cNvPr id="4" name="object 4"/>
            <p:cNvSpPr/>
            <p:nvPr/>
          </p:nvSpPr>
          <p:spPr>
            <a:xfrm>
              <a:off x="5475732" y="2205227"/>
              <a:ext cx="82550" cy="41275"/>
            </a:xfrm>
            <a:custGeom>
              <a:avLst/>
              <a:gdLst/>
              <a:ahLst/>
              <a:cxnLst/>
              <a:rect l="l" t="t" r="r" b="b"/>
              <a:pathLst>
                <a:path w="82550" h="41275">
                  <a:moveTo>
                    <a:pt x="82296" y="41148"/>
                  </a:moveTo>
                  <a:lnTo>
                    <a:pt x="64008" y="6096"/>
                  </a:lnTo>
                  <a:lnTo>
                    <a:pt x="44196" y="0"/>
                  </a:lnTo>
                  <a:lnTo>
                    <a:pt x="38100" y="0"/>
                  </a:lnTo>
                  <a:lnTo>
                    <a:pt x="4572" y="21336"/>
                  </a:lnTo>
                  <a:lnTo>
                    <a:pt x="3048" y="27432"/>
                  </a:lnTo>
                  <a:lnTo>
                    <a:pt x="0" y="33528"/>
                  </a:lnTo>
                  <a:lnTo>
                    <a:pt x="0" y="41148"/>
                  </a:lnTo>
                </a:path>
              </a:pathLst>
            </a:custGeom>
            <a:ln w="9144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" name="object 5"/>
            <p:cNvSpPr/>
            <p:nvPr/>
          </p:nvSpPr>
          <p:spPr>
            <a:xfrm>
              <a:off x="5558027" y="2205227"/>
              <a:ext cx="82550" cy="41275"/>
            </a:xfrm>
            <a:custGeom>
              <a:avLst/>
              <a:gdLst/>
              <a:ahLst/>
              <a:cxnLst/>
              <a:rect l="l" t="t" r="r" b="b"/>
              <a:pathLst>
                <a:path w="82550" h="41275">
                  <a:moveTo>
                    <a:pt x="82296" y="41148"/>
                  </a:moveTo>
                  <a:lnTo>
                    <a:pt x="62484" y="6096"/>
                  </a:lnTo>
                  <a:lnTo>
                    <a:pt x="50292" y="1524"/>
                  </a:lnTo>
                  <a:lnTo>
                    <a:pt x="44196" y="0"/>
                  </a:lnTo>
                  <a:lnTo>
                    <a:pt x="38100" y="0"/>
                  </a:lnTo>
                  <a:lnTo>
                    <a:pt x="30480" y="1524"/>
                  </a:lnTo>
                  <a:lnTo>
                    <a:pt x="1524" y="27432"/>
                  </a:lnTo>
                  <a:lnTo>
                    <a:pt x="0" y="33528"/>
                  </a:lnTo>
                  <a:lnTo>
                    <a:pt x="0" y="41148"/>
                  </a:lnTo>
                </a:path>
              </a:pathLst>
            </a:custGeom>
            <a:ln w="9144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6" name="object 6"/>
          <p:cNvGrpSpPr/>
          <p:nvPr/>
        </p:nvGrpSpPr>
        <p:grpSpPr>
          <a:xfrm>
            <a:off x="13147068" y="2200655"/>
            <a:ext cx="210353" cy="60960"/>
            <a:chOff x="5715000" y="2200655"/>
            <a:chExt cx="91440" cy="60960"/>
          </a:xfrm>
        </p:grpSpPr>
        <p:sp>
          <p:nvSpPr>
            <p:cNvPr id="7" name="object 7"/>
            <p:cNvSpPr/>
            <p:nvPr/>
          </p:nvSpPr>
          <p:spPr>
            <a:xfrm>
              <a:off x="5719572" y="2205227"/>
              <a:ext cx="82550" cy="41275"/>
            </a:xfrm>
            <a:custGeom>
              <a:avLst/>
              <a:gdLst/>
              <a:ahLst/>
              <a:cxnLst/>
              <a:rect l="l" t="t" r="r" b="b"/>
              <a:pathLst>
                <a:path w="82550" h="41275">
                  <a:moveTo>
                    <a:pt x="82296" y="41148"/>
                  </a:moveTo>
                  <a:lnTo>
                    <a:pt x="82296" y="33528"/>
                  </a:lnTo>
                  <a:lnTo>
                    <a:pt x="80772" y="27432"/>
                  </a:lnTo>
                  <a:lnTo>
                    <a:pt x="74676" y="15240"/>
                  </a:lnTo>
                  <a:lnTo>
                    <a:pt x="68580" y="10668"/>
                  </a:lnTo>
                  <a:lnTo>
                    <a:pt x="64008" y="6096"/>
                  </a:lnTo>
                  <a:lnTo>
                    <a:pt x="57912" y="3048"/>
                  </a:lnTo>
                  <a:lnTo>
                    <a:pt x="51816" y="1524"/>
                  </a:lnTo>
                  <a:lnTo>
                    <a:pt x="44196" y="0"/>
                  </a:lnTo>
                  <a:lnTo>
                    <a:pt x="38100" y="0"/>
                  </a:lnTo>
                  <a:lnTo>
                    <a:pt x="32004" y="1524"/>
                  </a:lnTo>
                  <a:lnTo>
                    <a:pt x="24384" y="3048"/>
                  </a:lnTo>
                  <a:lnTo>
                    <a:pt x="1524" y="33528"/>
                  </a:lnTo>
                  <a:lnTo>
                    <a:pt x="0" y="41148"/>
                  </a:lnTo>
                </a:path>
              </a:pathLst>
            </a:custGeom>
            <a:ln w="9144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" name="object 8"/>
            <p:cNvSpPr/>
            <p:nvPr/>
          </p:nvSpPr>
          <p:spPr>
            <a:xfrm>
              <a:off x="5715000" y="2253996"/>
              <a:ext cx="91440" cy="0"/>
            </a:xfrm>
            <a:custGeom>
              <a:avLst/>
              <a:gdLst/>
              <a:ahLst/>
              <a:cxnLst/>
              <a:rect l="l" t="t" r="r" b="b"/>
              <a:pathLst>
                <a:path w="91439">
                  <a:moveTo>
                    <a:pt x="82296" y="0"/>
                  </a:moveTo>
                  <a:lnTo>
                    <a:pt x="91440" y="0"/>
                  </a:lnTo>
                </a:path>
                <a:path w="91439">
                  <a:moveTo>
                    <a:pt x="0" y="0"/>
                  </a:moveTo>
                  <a:lnTo>
                    <a:pt x="9144" y="0"/>
                  </a:lnTo>
                </a:path>
              </a:pathLst>
            </a:custGeom>
            <a:ln w="1524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9" name="object 9"/>
          <p:cNvSpPr/>
          <p:nvPr/>
        </p:nvSpPr>
        <p:spPr>
          <a:xfrm>
            <a:off x="12975278" y="2246375"/>
            <a:ext cx="0" cy="15240"/>
          </a:xfrm>
          <a:custGeom>
            <a:avLst/>
            <a:gdLst/>
            <a:ahLst/>
            <a:cxnLst/>
            <a:rect l="l" t="t" r="r" b="b"/>
            <a:pathLst>
              <a:path h="15239">
                <a:moveTo>
                  <a:pt x="-4572" y="7620"/>
                </a:moveTo>
                <a:lnTo>
                  <a:pt x="4572" y="7620"/>
                </a:lnTo>
              </a:path>
            </a:pathLst>
          </a:custGeom>
          <a:ln w="1524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" name="object 10"/>
          <p:cNvSpPr/>
          <p:nvPr/>
        </p:nvSpPr>
        <p:spPr>
          <a:xfrm>
            <a:off x="12785962" y="2246375"/>
            <a:ext cx="0" cy="15240"/>
          </a:xfrm>
          <a:custGeom>
            <a:avLst/>
            <a:gdLst/>
            <a:ahLst/>
            <a:cxnLst/>
            <a:rect l="l" t="t" r="r" b="b"/>
            <a:pathLst>
              <a:path h="15239">
                <a:moveTo>
                  <a:pt x="-4572" y="7620"/>
                </a:moveTo>
                <a:lnTo>
                  <a:pt x="4572" y="7620"/>
                </a:lnTo>
              </a:path>
            </a:pathLst>
          </a:custGeom>
          <a:ln w="1524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" name="object 11"/>
          <p:cNvSpPr/>
          <p:nvPr/>
        </p:nvSpPr>
        <p:spPr>
          <a:xfrm>
            <a:off x="12586128" y="2246375"/>
            <a:ext cx="21912" cy="15240"/>
          </a:xfrm>
          <a:custGeom>
            <a:avLst/>
            <a:gdLst/>
            <a:ahLst/>
            <a:cxnLst/>
            <a:rect l="l" t="t" r="r" b="b"/>
            <a:pathLst>
              <a:path w="9525" h="15239">
                <a:moveTo>
                  <a:pt x="0" y="15240"/>
                </a:moveTo>
                <a:lnTo>
                  <a:pt x="9144" y="15240"/>
                </a:lnTo>
                <a:lnTo>
                  <a:pt x="9144" y="0"/>
                </a:lnTo>
                <a:lnTo>
                  <a:pt x="0" y="0"/>
                </a:lnTo>
                <a:lnTo>
                  <a:pt x="0" y="1524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grpSp>
        <p:nvGrpSpPr>
          <p:cNvPr id="12" name="object 12"/>
          <p:cNvGrpSpPr/>
          <p:nvPr/>
        </p:nvGrpSpPr>
        <p:grpSpPr>
          <a:xfrm>
            <a:off x="12210995" y="2200655"/>
            <a:ext cx="397334" cy="60960"/>
            <a:chOff x="5308091" y="2200655"/>
            <a:chExt cx="172720" cy="60960"/>
          </a:xfrm>
        </p:grpSpPr>
        <p:sp>
          <p:nvSpPr>
            <p:cNvPr id="13" name="object 13"/>
            <p:cNvSpPr/>
            <p:nvPr/>
          </p:nvSpPr>
          <p:spPr>
            <a:xfrm>
              <a:off x="5312663" y="2205227"/>
              <a:ext cx="81280" cy="41275"/>
            </a:xfrm>
            <a:custGeom>
              <a:avLst/>
              <a:gdLst/>
              <a:ahLst/>
              <a:cxnLst/>
              <a:rect l="l" t="t" r="r" b="b"/>
              <a:pathLst>
                <a:path w="81279" h="41275">
                  <a:moveTo>
                    <a:pt x="80772" y="41148"/>
                  </a:moveTo>
                  <a:lnTo>
                    <a:pt x="80772" y="33528"/>
                  </a:lnTo>
                  <a:lnTo>
                    <a:pt x="79248" y="27432"/>
                  </a:lnTo>
                  <a:lnTo>
                    <a:pt x="50292" y="1524"/>
                  </a:lnTo>
                  <a:lnTo>
                    <a:pt x="42672" y="0"/>
                  </a:lnTo>
                  <a:lnTo>
                    <a:pt x="36576" y="0"/>
                  </a:lnTo>
                  <a:lnTo>
                    <a:pt x="30480" y="1524"/>
                  </a:lnTo>
                  <a:lnTo>
                    <a:pt x="22860" y="3048"/>
                  </a:lnTo>
                  <a:lnTo>
                    <a:pt x="1524" y="33528"/>
                  </a:lnTo>
                  <a:lnTo>
                    <a:pt x="0" y="41148"/>
                  </a:lnTo>
                </a:path>
              </a:pathLst>
            </a:custGeom>
            <a:ln w="9144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4" name="object 14"/>
            <p:cNvSpPr/>
            <p:nvPr/>
          </p:nvSpPr>
          <p:spPr>
            <a:xfrm>
              <a:off x="5393436" y="2205227"/>
              <a:ext cx="82550" cy="41275"/>
            </a:xfrm>
            <a:custGeom>
              <a:avLst/>
              <a:gdLst/>
              <a:ahLst/>
              <a:cxnLst/>
              <a:rect l="l" t="t" r="r" b="b"/>
              <a:pathLst>
                <a:path w="82550" h="41275">
                  <a:moveTo>
                    <a:pt x="82296" y="41148"/>
                  </a:moveTo>
                  <a:lnTo>
                    <a:pt x="82296" y="33528"/>
                  </a:lnTo>
                  <a:lnTo>
                    <a:pt x="79248" y="27432"/>
                  </a:lnTo>
                  <a:lnTo>
                    <a:pt x="77724" y="21336"/>
                  </a:lnTo>
                  <a:lnTo>
                    <a:pt x="73152" y="15240"/>
                  </a:lnTo>
                  <a:lnTo>
                    <a:pt x="64008" y="6096"/>
                  </a:lnTo>
                  <a:lnTo>
                    <a:pt x="57912" y="3048"/>
                  </a:lnTo>
                  <a:lnTo>
                    <a:pt x="50292" y="1524"/>
                  </a:lnTo>
                  <a:lnTo>
                    <a:pt x="44196" y="0"/>
                  </a:lnTo>
                  <a:lnTo>
                    <a:pt x="38100" y="0"/>
                  </a:lnTo>
                  <a:lnTo>
                    <a:pt x="30480" y="1524"/>
                  </a:lnTo>
                  <a:lnTo>
                    <a:pt x="3048" y="27432"/>
                  </a:lnTo>
                  <a:lnTo>
                    <a:pt x="1524" y="33528"/>
                  </a:lnTo>
                  <a:lnTo>
                    <a:pt x="0" y="41148"/>
                  </a:lnTo>
                </a:path>
              </a:pathLst>
            </a:custGeom>
            <a:ln w="9144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5" name="object 15"/>
            <p:cNvSpPr/>
            <p:nvPr/>
          </p:nvSpPr>
          <p:spPr>
            <a:xfrm>
              <a:off x="5471160" y="2246375"/>
              <a:ext cx="9525" cy="15240"/>
            </a:xfrm>
            <a:custGeom>
              <a:avLst/>
              <a:gdLst/>
              <a:ahLst/>
              <a:cxnLst/>
              <a:rect l="l" t="t" r="r" b="b"/>
              <a:pathLst>
                <a:path w="9525" h="15239">
                  <a:moveTo>
                    <a:pt x="0" y="15240"/>
                  </a:moveTo>
                  <a:lnTo>
                    <a:pt x="9144" y="15240"/>
                  </a:lnTo>
                  <a:lnTo>
                    <a:pt x="9144" y="0"/>
                  </a:lnTo>
                  <a:lnTo>
                    <a:pt x="0" y="0"/>
                  </a:lnTo>
                  <a:lnTo>
                    <a:pt x="0" y="1524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6" name="object 16"/>
            <p:cNvSpPr/>
            <p:nvPr/>
          </p:nvSpPr>
          <p:spPr>
            <a:xfrm>
              <a:off x="5308092" y="2253996"/>
              <a:ext cx="90170" cy="0"/>
            </a:xfrm>
            <a:custGeom>
              <a:avLst/>
              <a:gdLst/>
              <a:ahLst/>
              <a:cxnLst/>
              <a:rect l="l" t="t" r="r" b="b"/>
              <a:pathLst>
                <a:path w="90170">
                  <a:moveTo>
                    <a:pt x="80771" y="0"/>
                  </a:moveTo>
                  <a:lnTo>
                    <a:pt x="89915" y="0"/>
                  </a:lnTo>
                </a:path>
                <a:path w="90170">
                  <a:moveTo>
                    <a:pt x="0" y="0"/>
                  </a:moveTo>
                  <a:lnTo>
                    <a:pt x="9144" y="0"/>
                  </a:lnTo>
                </a:path>
              </a:pathLst>
            </a:custGeom>
            <a:ln w="1524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17" name="object 17"/>
          <p:cNvSpPr/>
          <p:nvPr/>
        </p:nvSpPr>
        <p:spPr>
          <a:xfrm>
            <a:off x="11071582" y="2205228"/>
            <a:ext cx="189902" cy="41275"/>
          </a:xfrm>
          <a:custGeom>
            <a:avLst/>
            <a:gdLst/>
            <a:ahLst/>
            <a:cxnLst/>
            <a:rect l="l" t="t" r="r" b="b"/>
            <a:pathLst>
              <a:path w="82550" h="41275">
                <a:moveTo>
                  <a:pt x="82296" y="41148"/>
                </a:moveTo>
                <a:lnTo>
                  <a:pt x="64008" y="6096"/>
                </a:lnTo>
                <a:lnTo>
                  <a:pt x="44196" y="0"/>
                </a:lnTo>
                <a:lnTo>
                  <a:pt x="36576" y="0"/>
                </a:lnTo>
                <a:lnTo>
                  <a:pt x="4572" y="21336"/>
                </a:lnTo>
                <a:lnTo>
                  <a:pt x="0" y="33528"/>
                </a:lnTo>
                <a:lnTo>
                  <a:pt x="0" y="41148"/>
                </a:lnTo>
              </a:path>
            </a:pathLst>
          </a:custGeom>
          <a:ln w="9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grpSp>
        <p:nvGrpSpPr>
          <p:cNvPr id="18" name="object 18"/>
          <p:cNvGrpSpPr/>
          <p:nvPr/>
        </p:nvGrpSpPr>
        <p:grpSpPr>
          <a:xfrm>
            <a:off x="10685937" y="2200655"/>
            <a:ext cx="397334" cy="50800"/>
            <a:chOff x="4645152" y="2200655"/>
            <a:chExt cx="172720" cy="50800"/>
          </a:xfrm>
        </p:grpSpPr>
        <p:sp>
          <p:nvSpPr>
            <p:cNvPr id="19" name="object 19"/>
            <p:cNvSpPr/>
            <p:nvPr/>
          </p:nvSpPr>
          <p:spPr>
            <a:xfrm>
              <a:off x="4649724" y="2205227"/>
              <a:ext cx="81280" cy="41275"/>
            </a:xfrm>
            <a:custGeom>
              <a:avLst/>
              <a:gdLst/>
              <a:ahLst/>
              <a:cxnLst/>
              <a:rect l="l" t="t" r="r" b="b"/>
              <a:pathLst>
                <a:path w="81279" h="41275">
                  <a:moveTo>
                    <a:pt x="80772" y="41148"/>
                  </a:moveTo>
                  <a:lnTo>
                    <a:pt x="80772" y="33528"/>
                  </a:lnTo>
                  <a:lnTo>
                    <a:pt x="79248" y="27432"/>
                  </a:lnTo>
                  <a:lnTo>
                    <a:pt x="50292" y="1524"/>
                  </a:lnTo>
                  <a:lnTo>
                    <a:pt x="42672" y="0"/>
                  </a:lnTo>
                  <a:lnTo>
                    <a:pt x="36576" y="0"/>
                  </a:lnTo>
                  <a:lnTo>
                    <a:pt x="32004" y="1524"/>
                  </a:lnTo>
                  <a:lnTo>
                    <a:pt x="24384" y="3048"/>
                  </a:lnTo>
                  <a:lnTo>
                    <a:pt x="1524" y="33528"/>
                  </a:lnTo>
                  <a:lnTo>
                    <a:pt x="0" y="41148"/>
                  </a:lnTo>
                </a:path>
              </a:pathLst>
            </a:custGeom>
            <a:ln w="9144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0" name="object 20"/>
            <p:cNvSpPr/>
            <p:nvPr/>
          </p:nvSpPr>
          <p:spPr>
            <a:xfrm>
              <a:off x="4730495" y="2205227"/>
              <a:ext cx="82550" cy="41275"/>
            </a:xfrm>
            <a:custGeom>
              <a:avLst/>
              <a:gdLst/>
              <a:ahLst/>
              <a:cxnLst/>
              <a:rect l="l" t="t" r="r" b="b"/>
              <a:pathLst>
                <a:path w="82550" h="41275">
                  <a:moveTo>
                    <a:pt x="82296" y="41148"/>
                  </a:moveTo>
                  <a:lnTo>
                    <a:pt x="82296" y="33528"/>
                  </a:lnTo>
                  <a:lnTo>
                    <a:pt x="79248" y="27432"/>
                  </a:lnTo>
                  <a:lnTo>
                    <a:pt x="77724" y="21336"/>
                  </a:lnTo>
                  <a:lnTo>
                    <a:pt x="44196" y="0"/>
                  </a:lnTo>
                  <a:lnTo>
                    <a:pt x="38100" y="0"/>
                  </a:lnTo>
                  <a:lnTo>
                    <a:pt x="4572" y="21336"/>
                  </a:lnTo>
                  <a:lnTo>
                    <a:pt x="3048" y="27432"/>
                  </a:lnTo>
                  <a:lnTo>
                    <a:pt x="1524" y="33528"/>
                  </a:lnTo>
                  <a:lnTo>
                    <a:pt x="0" y="41148"/>
                  </a:lnTo>
                </a:path>
              </a:pathLst>
            </a:custGeom>
            <a:ln w="9144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21" name="object 21"/>
          <p:cNvGrpSpPr/>
          <p:nvPr/>
        </p:nvGrpSpPr>
        <p:grpSpPr>
          <a:xfrm>
            <a:off x="11250382" y="2200655"/>
            <a:ext cx="210353" cy="60960"/>
            <a:chOff x="4890515" y="2200655"/>
            <a:chExt cx="91440" cy="60960"/>
          </a:xfrm>
        </p:grpSpPr>
        <p:sp>
          <p:nvSpPr>
            <p:cNvPr id="22" name="object 22"/>
            <p:cNvSpPr/>
            <p:nvPr/>
          </p:nvSpPr>
          <p:spPr>
            <a:xfrm>
              <a:off x="4895087" y="2205227"/>
              <a:ext cx="82550" cy="41275"/>
            </a:xfrm>
            <a:custGeom>
              <a:avLst/>
              <a:gdLst/>
              <a:ahLst/>
              <a:cxnLst/>
              <a:rect l="l" t="t" r="r" b="b"/>
              <a:pathLst>
                <a:path w="82550" h="41275">
                  <a:moveTo>
                    <a:pt x="82296" y="41148"/>
                  </a:moveTo>
                  <a:lnTo>
                    <a:pt x="62484" y="6096"/>
                  </a:lnTo>
                  <a:lnTo>
                    <a:pt x="44196" y="0"/>
                  </a:lnTo>
                  <a:lnTo>
                    <a:pt x="36576" y="0"/>
                  </a:lnTo>
                  <a:lnTo>
                    <a:pt x="1524" y="27432"/>
                  </a:lnTo>
                  <a:lnTo>
                    <a:pt x="0" y="33528"/>
                  </a:lnTo>
                  <a:lnTo>
                    <a:pt x="0" y="41148"/>
                  </a:lnTo>
                </a:path>
              </a:pathLst>
            </a:custGeom>
            <a:ln w="9144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3" name="object 23"/>
            <p:cNvSpPr/>
            <p:nvPr/>
          </p:nvSpPr>
          <p:spPr>
            <a:xfrm>
              <a:off x="4890515" y="2253996"/>
              <a:ext cx="91440" cy="0"/>
            </a:xfrm>
            <a:custGeom>
              <a:avLst/>
              <a:gdLst/>
              <a:ahLst/>
              <a:cxnLst/>
              <a:rect l="l" t="t" r="r" b="b"/>
              <a:pathLst>
                <a:path w="91439">
                  <a:moveTo>
                    <a:pt x="82296" y="0"/>
                  </a:moveTo>
                  <a:lnTo>
                    <a:pt x="91440" y="0"/>
                  </a:lnTo>
                </a:path>
                <a:path w="91439">
                  <a:moveTo>
                    <a:pt x="0" y="0"/>
                  </a:moveTo>
                  <a:lnTo>
                    <a:pt x="9144" y="0"/>
                  </a:lnTo>
                </a:path>
              </a:pathLst>
            </a:custGeom>
            <a:ln w="1524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24" name="object 24"/>
          <p:cNvSpPr/>
          <p:nvPr/>
        </p:nvSpPr>
        <p:spPr>
          <a:xfrm>
            <a:off x="11071582" y="2246375"/>
            <a:ext cx="0" cy="15240"/>
          </a:xfrm>
          <a:custGeom>
            <a:avLst/>
            <a:gdLst/>
            <a:ahLst/>
            <a:cxnLst/>
            <a:rect l="l" t="t" r="r" b="b"/>
            <a:pathLst>
              <a:path h="15239">
                <a:moveTo>
                  <a:pt x="-4572" y="7620"/>
                </a:moveTo>
                <a:lnTo>
                  <a:pt x="4572" y="7620"/>
                </a:lnTo>
              </a:path>
            </a:pathLst>
          </a:custGeom>
          <a:ln w="1524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5" name="object 25"/>
          <p:cNvSpPr/>
          <p:nvPr/>
        </p:nvSpPr>
        <p:spPr>
          <a:xfrm>
            <a:off x="10882267" y="2246375"/>
            <a:ext cx="0" cy="15240"/>
          </a:xfrm>
          <a:custGeom>
            <a:avLst/>
            <a:gdLst/>
            <a:ahLst/>
            <a:cxnLst/>
            <a:rect l="l" t="t" r="r" b="b"/>
            <a:pathLst>
              <a:path h="15239">
                <a:moveTo>
                  <a:pt x="-4572" y="7620"/>
                </a:moveTo>
                <a:lnTo>
                  <a:pt x="4572" y="7620"/>
                </a:lnTo>
              </a:path>
            </a:pathLst>
          </a:custGeom>
          <a:ln w="1524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6" name="object 26"/>
          <p:cNvSpPr/>
          <p:nvPr/>
        </p:nvSpPr>
        <p:spPr>
          <a:xfrm>
            <a:off x="10685938" y="2246375"/>
            <a:ext cx="21912" cy="15240"/>
          </a:xfrm>
          <a:custGeom>
            <a:avLst/>
            <a:gdLst/>
            <a:ahLst/>
            <a:cxnLst/>
            <a:rect l="l" t="t" r="r" b="b"/>
            <a:pathLst>
              <a:path w="9525" h="15239">
                <a:moveTo>
                  <a:pt x="0" y="15240"/>
                </a:moveTo>
                <a:lnTo>
                  <a:pt x="9144" y="15240"/>
                </a:lnTo>
                <a:lnTo>
                  <a:pt x="9144" y="0"/>
                </a:lnTo>
                <a:lnTo>
                  <a:pt x="0" y="0"/>
                </a:lnTo>
                <a:lnTo>
                  <a:pt x="0" y="1524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grpSp>
        <p:nvGrpSpPr>
          <p:cNvPr id="27" name="object 27"/>
          <p:cNvGrpSpPr/>
          <p:nvPr/>
        </p:nvGrpSpPr>
        <p:grpSpPr>
          <a:xfrm>
            <a:off x="10310805" y="2200655"/>
            <a:ext cx="397334" cy="60960"/>
            <a:chOff x="4482083" y="2200655"/>
            <a:chExt cx="172720" cy="60960"/>
          </a:xfrm>
        </p:grpSpPr>
        <p:sp>
          <p:nvSpPr>
            <p:cNvPr id="28" name="object 28"/>
            <p:cNvSpPr/>
            <p:nvPr/>
          </p:nvSpPr>
          <p:spPr>
            <a:xfrm>
              <a:off x="4486655" y="2205227"/>
              <a:ext cx="82550" cy="41275"/>
            </a:xfrm>
            <a:custGeom>
              <a:avLst/>
              <a:gdLst/>
              <a:ahLst/>
              <a:cxnLst/>
              <a:rect l="l" t="t" r="r" b="b"/>
              <a:pathLst>
                <a:path w="82550" h="41275">
                  <a:moveTo>
                    <a:pt x="82296" y="41148"/>
                  </a:moveTo>
                  <a:lnTo>
                    <a:pt x="62484" y="6096"/>
                  </a:lnTo>
                  <a:lnTo>
                    <a:pt x="44196" y="0"/>
                  </a:lnTo>
                  <a:lnTo>
                    <a:pt x="36576" y="0"/>
                  </a:lnTo>
                  <a:lnTo>
                    <a:pt x="24384" y="3048"/>
                  </a:lnTo>
                  <a:lnTo>
                    <a:pt x="18288" y="6096"/>
                  </a:lnTo>
                  <a:lnTo>
                    <a:pt x="13716" y="10668"/>
                  </a:lnTo>
                  <a:lnTo>
                    <a:pt x="7620" y="15240"/>
                  </a:lnTo>
                  <a:lnTo>
                    <a:pt x="1524" y="27432"/>
                  </a:lnTo>
                  <a:lnTo>
                    <a:pt x="0" y="33528"/>
                  </a:lnTo>
                  <a:lnTo>
                    <a:pt x="0" y="41148"/>
                  </a:lnTo>
                </a:path>
              </a:pathLst>
            </a:custGeom>
            <a:ln w="9144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9" name="object 29"/>
            <p:cNvSpPr/>
            <p:nvPr/>
          </p:nvSpPr>
          <p:spPr>
            <a:xfrm>
              <a:off x="4568951" y="2205227"/>
              <a:ext cx="81280" cy="41275"/>
            </a:xfrm>
            <a:custGeom>
              <a:avLst/>
              <a:gdLst/>
              <a:ahLst/>
              <a:cxnLst/>
              <a:rect l="l" t="t" r="r" b="b"/>
              <a:pathLst>
                <a:path w="81279" h="41275">
                  <a:moveTo>
                    <a:pt x="80772" y="41148"/>
                  </a:moveTo>
                  <a:lnTo>
                    <a:pt x="80772" y="33528"/>
                  </a:lnTo>
                  <a:lnTo>
                    <a:pt x="79248" y="27432"/>
                  </a:lnTo>
                  <a:lnTo>
                    <a:pt x="44196" y="0"/>
                  </a:lnTo>
                  <a:lnTo>
                    <a:pt x="36576" y="0"/>
                  </a:lnTo>
                  <a:lnTo>
                    <a:pt x="1524" y="27432"/>
                  </a:lnTo>
                  <a:lnTo>
                    <a:pt x="0" y="33528"/>
                  </a:lnTo>
                  <a:lnTo>
                    <a:pt x="0" y="41148"/>
                  </a:lnTo>
                </a:path>
              </a:pathLst>
            </a:custGeom>
            <a:ln w="9144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0" name="object 30"/>
            <p:cNvSpPr/>
            <p:nvPr/>
          </p:nvSpPr>
          <p:spPr>
            <a:xfrm>
              <a:off x="4645151" y="2246375"/>
              <a:ext cx="9525" cy="15240"/>
            </a:xfrm>
            <a:custGeom>
              <a:avLst/>
              <a:gdLst/>
              <a:ahLst/>
              <a:cxnLst/>
              <a:rect l="l" t="t" r="r" b="b"/>
              <a:pathLst>
                <a:path w="9525" h="15239">
                  <a:moveTo>
                    <a:pt x="0" y="15240"/>
                  </a:moveTo>
                  <a:lnTo>
                    <a:pt x="9144" y="15240"/>
                  </a:lnTo>
                  <a:lnTo>
                    <a:pt x="9144" y="0"/>
                  </a:lnTo>
                  <a:lnTo>
                    <a:pt x="0" y="0"/>
                  </a:lnTo>
                  <a:lnTo>
                    <a:pt x="0" y="1524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1" name="object 31"/>
            <p:cNvSpPr/>
            <p:nvPr/>
          </p:nvSpPr>
          <p:spPr>
            <a:xfrm>
              <a:off x="4568951" y="2246375"/>
              <a:ext cx="0" cy="15240"/>
            </a:xfrm>
            <a:custGeom>
              <a:avLst/>
              <a:gdLst/>
              <a:ahLst/>
              <a:cxnLst/>
              <a:rect l="l" t="t" r="r" b="b"/>
              <a:pathLst>
                <a:path h="15239">
                  <a:moveTo>
                    <a:pt x="-4572" y="7620"/>
                  </a:moveTo>
                  <a:lnTo>
                    <a:pt x="4572" y="7620"/>
                  </a:lnTo>
                </a:path>
              </a:pathLst>
            </a:custGeom>
            <a:ln w="1524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32" name="object 32"/>
          <p:cNvSpPr/>
          <p:nvPr/>
        </p:nvSpPr>
        <p:spPr>
          <a:xfrm>
            <a:off x="14871962" y="2205228"/>
            <a:ext cx="189902" cy="41275"/>
          </a:xfrm>
          <a:custGeom>
            <a:avLst/>
            <a:gdLst/>
            <a:ahLst/>
            <a:cxnLst/>
            <a:rect l="l" t="t" r="r" b="b"/>
            <a:pathLst>
              <a:path w="82550" h="41275">
                <a:moveTo>
                  <a:pt x="82296" y="41148"/>
                </a:moveTo>
                <a:lnTo>
                  <a:pt x="62484" y="6096"/>
                </a:lnTo>
                <a:lnTo>
                  <a:pt x="44196" y="0"/>
                </a:lnTo>
                <a:lnTo>
                  <a:pt x="36576" y="0"/>
                </a:lnTo>
                <a:lnTo>
                  <a:pt x="4572" y="21336"/>
                </a:lnTo>
                <a:lnTo>
                  <a:pt x="0" y="33528"/>
                </a:lnTo>
                <a:lnTo>
                  <a:pt x="0" y="41148"/>
                </a:lnTo>
              </a:path>
            </a:pathLst>
          </a:custGeom>
          <a:ln w="9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grpSp>
        <p:nvGrpSpPr>
          <p:cNvPr id="33" name="object 33"/>
          <p:cNvGrpSpPr/>
          <p:nvPr/>
        </p:nvGrpSpPr>
        <p:grpSpPr>
          <a:xfrm>
            <a:off x="14482811" y="2200655"/>
            <a:ext cx="400255" cy="50800"/>
            <a:chOff x="6295644" y="2200655"/>
            <a:chExt cx="173990" cy="50800"/>
          </a:xfrm>
        </p:grpSpPr>
        <p:sp>
          <p:nvSpPr>
            <p:cNvPr id="34" name="object 34"/>
            <p:cNvSpPr/>
            <p:nvPr/>
          </p:nvSpPr>
          <p:spPr>
            <a:xfrm>
              <a:off x="6300216" y="2205227"/>
              <a:ext cx="82550" cy="41275"/>
            </a:xfrm>
            <a:custGeom>
              <a:avLst/>
              <a:gdLst/>
              <a:ahLst/>
              <a:cxnLst/>
              <a:rect l="l" t="t" r="r" b="b"/>
              <a:pathLst>
                <a:path w="82550" h="41275">
                  <a:moveTo>
                    <a:pt x="82296" y="41148"/>
                  </a:moveTo>
                  <a:lnTo>
                    <a:pt x="82296" y="33528"/>
                  </a:lnTo>
                  <a:lnTo>
                    <a:pt x="80772" y="27432"/>
                  </a:lnTo>
                  <a:lnTo>
                    <a:pt x="51816" y="1524"/>
                  </a:lnTo>
                  <a:lnTo>
                    <a:pt x="44196" y="0"/>
                  </a:lnTo>
                  <a:lnTo>
                    <a:pt x="38100" y="0"/>
                  </a:lnTo>
                  <a:lnTo>
                    <a:pt x="3048" y="27432"/>
                  </a:lnTo>
                  <a:lnTo>
                    <a:pt x="1524" y="33528"/>
                  </a:lnTo>
                  <a:lnTo>
                    <a:pt x="0" y="41148"/>
                  </a:lnTo>
                </a:path>
              </a:pathLst>
            </a:custGeom>
            <a:ln w="9144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5" name="object 35"/>
            <p:cNvSpPr/>
            <p:nvPr/>
          </p:nvSpPr>
          <p:spPr>
            <a:xfrm>
              <a:off x="6382511" y="2205227"/>
              <a:ext cx="82550" cy="41275"/>
            </a:xfrm>
            <a:custGeom>
              <a:avLst/>
              <a:gdLst/>
              <a:ahLst/>
              <a:cxnLst/>
              <a:rect l="l" t="t" r="r" b="b"/>
              <a:pathLst>
                <a:path w="82550" h="41275">
                  <a:moveTo>
                    <a:pt x="82296" y="41148"/>
                  </a:moveTo>
                  <a:lnTo>
                    <a:pt x="64008" y="6096"/>
                  </a:lnTo>
                  <a:lnTo>
                    <a:pt x="44196" y="0"/>
                  </a:lnTo>
                  <a:lnTo>
                    <a:pt x="38100" y="0"/>
                  </a:lnTo>
                  <a:lnTo>
                    <a:pt x="4572" y="21336"/>
                  </a:lnTo>
                  <a:lnTo>
                    <a:pt x="3048" y="27432"/>
                  </a:lnTo>
                  <a:lnTo>
                    <a:pt x="0" y="33528"/>
                  </a:lnTo>
                  <a:lnTo>
                    <a:pt x="0" y="41148"/>
                  </a:lnTo>
                </a:path>
              </a:pathLst>
            </a:custGeom>
            <a:ln w="9144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36" name="object 36"/>
          <p:cNvGrpSpPr/>
          <p:nvPr/>
        </p:nvGrpSpPr>
        <p:grpSpPr>
          <a:xfrm>
            <a:off x="15050762" y="2200655"/>
            <a:ext cx="204510" cy="60960"/>
            <a:chOff x="6542531" y="2200655"/>
            <a:chExt cx="88900" cy="60960"/>
          </a:xfrm>
        </p:grpSpPr>
        <p:sp>
          <p:nvSpPr>
            <p:cNvPr id="37" name="object 37"/>
            <p:cNvSpPr/>
            <p:nvPr/>
          </p:nvSpPr>
          <p:spPr>
            <a:xfrm>
              <a:off x="6547103" y="2205227"/>
              <a:ext cx="79375" cy="41275"/>
            </a:xfrm>
            <a:custGeom>
              <a:avLst/>
              <a:gdLst/>
              <a:ahLst/>
              <a:cxnLst/>
              <a:rect l="l" t="t" r="r" b="b"/>
              <a:pathLst>
                <a:path w="79375" h="41275">
                  <a:moveTo>
                    <a:pt x="79248" y="41148"/>
                  </a:moveTo>
                  <a:lnTo>
                    <a:pt x="79248" y="33528"/>
                  </a:lnTo>
                  <a:lnTo>
                    <a:pt x="77724" y="27432"/>
                  </a:lnTo>
                  <a:lnTo>
                    <a:pt x="74676" y="21336"/>
                  </a:lnTo>
                  <a:lnTo>
                    <a:pt x="71628" y="15240"/>
                  </a:lnTo>
                  <a:lnTo>
                    <a:pt x="68580" y="10668"/>
                  </a:lnTo>
                  <a:lnTo>
                    <a:pt x="62484" y="6096"/>
                  </a:lnTo>
                  <a:lnTo>
                    <a:pt x="56388" y="3048"/>
                  </a:lnTo>
                  <a:lnTo>
                    <a:pt x="44196" y="0"/>
                  </a:lnTo>
                  <a:lnTo>
                    <a:pt x="36576" y="0"/>
                  </a:lnTo>
                  <a:lnTo>
                    <a:pt x="1524" y="27432"/>
                  </a:lnTo>
                  <a:lnTo>
                    <a:pt x="0" y="33528"/>
                  </a:lnTo>
                  <a:lnTo>
                    <a:pt x="0" y="41148"/>
                  </a:lnTo>
                </a:path>
              </a:pathLst>
            </a:custGeom>
            <a:ln w="9144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8" name="object 38"/>
            <p:cNvSpPr/>
            <p:nvPr/>
          </p:nvSpPr>
          <p:spPr>
            <a:xfrm>
              <a:off x="6542531" y="2253996"/>
              <a:ext cx="88900" cy="0"/>
            </a:xfrm>
            <a:custGeom>
              <a:avLst/>
              <a:gdLst/>
              <a:ahLst/>
              <a:cxnLst/>
              <a:rect l="l" t="t" r="r" b="b"/>
              <a:pathLst>
                <a:path w="88900">
                  <a:moveTo>
                    <a:pt x="79248" y="0"/>
                  </a:moveTo>
                  <a:lnTo>
                    <a:pt x="88392" y="0"/>
                  </a:lnTo>
                </a:path>
                <a:path w="88900">
                  <a:moveTo>
                    <a:pt x="0" y="0"/>
                  </a:moveTo>
                  <a:lnTo>
                    <a:pt x="9144" y="0"/>
                  </a:lnTo>
                </a:path>
              </a:pathLst>
            </a:custGeom>
            <a:ln w="1524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39" name="object 39"/>
          <p:cNvSpPr/>
          <p:nvPr/>
        </p:nvSpPr>
        <p:spPr>
          <a:xfrm>
            <a:off x="14871961" y="2246375"/>
            <a:ext cx="0" cy="15240"/>
          </a:xfrm>
          <a:custGeom>
            <a:avLst/>
            <a:gdLst/>
            <a:ahLst/>
            <a:cxnLst/>
            <a:rect l="l" t="t" r="r" b="b"/>
            <a:pathLst>
              <a:path h="15239">
                <a:moveTo>
                  <a:pt x="-4572" y="7620"/>
                </a:moveTo>
                <a:lnTo>
                  <a:pt x="4572" y="7620"/>
                </a:lnTo>
              </a:path>
            </a:pathLst>
          </a:custGeom>
          <a:ln w="1524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0" name="object 40"/>
          <p:cNvSpPr/>
          <p:nvPr/>
        </p:nvSpPr>
        <p:spPr>
          <a:xfrm>
            <a:off x="14682644" y="2246375"/>
            <a:ext cx="0" cy="15240"/>
          </a:xfrm>
          <a:custGeom>
            <a:avLst/>
            <a:gdLst/>
            <a:ahLst/>
            <a:cxnLst/>
            <a:rect l="l" t="t" r="r" b="b"/>
            <a:pathLst>
              <a:path h="15239">
                <a:moveTo>
                  <a:pt x="-4572" y="7620"/>
                </a:moveTo>
                <a:lnTo>
                  <a:pt x="4572" y="7620"/>
                </a:lnTo>
              </a:path>
            </a:pathLst>
          </a:custGeom>
          <a:ln w="1524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1" name="object 41"/>
          <p:cNvSpPr/>
          <p:nvPr/>
        </p:nvSpPr>
        <p:spPr>
          <a:xfrm>
            <a:off x="14482812" y="2246375"/>
            <a:ext cx="21912" cy="15240"/>
          </a:xfrm>
          <a:custGeom>
            <a:avLst/>
            <a:gdLst/>
            <a:ahLst/>
            <a:cxnLst/>
            <a:rect l="l" t="t" r="r" b="b"/>
            <a:pathLst>
              <a:path w="9525" h="15239">
                <a:moveTo>
                  <a:pt x="0" y="15240"/>
                </a:moveTo>
                <a:lnTo>
                  <a:pt x="9144" y="15240"/>
                </a:lnTo>
                <a:lnTo>
                  <a:pt x="9144" y="0"/>
                </a:lnTo>
                <a:lnTo>
                  <a:pt x="0" y="0"/>
                </a:lnTo>
                <a:lnTo>
                  <a:pt x="0" y="1524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grpSp>
        <p:nvGrpSpPr>
          <p:cNvPr id="42" name="object 42"/>
          <p:cNvGrpSpPr/>
          <p:nvPr/>
        </p:nvGrpSpPr>
        <p:grpSpPr>
          <a:xfrm>
            <a:off x="14111188" y="2200655"/>
            <a:ext cx="392951" cy="60960"/>
            <a:chOff x="6134100" y="2200655"/>
            <a:chExt cx="170815" cy="60960"/>
          </a:xfrm>
        </p:grpSpPr>
        <p:sp>
          <p:nvSpPr>
            <p:cNvPr id="43" name="object 43"/>
            <p:cNvSpPr/>
            <p:nvPr/>
          </p:nvSpPr>
          <p:spPr>
            <a:xfrm>
              <a:off x="6138672" y="2205227"/>
              <a:ext cx="81280" cy="41275"/>
            </a:xfrm>
            <a:custGeom>
              <a:avLst/>
              <a:gdLst/>
              <a:ahLst/>
              <a:cxnLst/>
              <a:rect l="l" t="t" r="r" b="b"/>
              <a:pathLst>
                <a:path w="81279" h="41275">
                  <a:moveTo>
                    <a:pt x="80772" y="41148"/>
                  </a:moveTo>
                  <a:lnTo>
                    <a:pt x="80772" y="33528"/>
                  </a:lnTo>
                  <a:lnTo>
                    <a:pt x="79248" y="27432"/>
                  </a:lnTo>
                  <a:lnTo>
                    <a:pt x="44196" y="0"/>
                  </a:lnTo>
                  <a:lnTo>
                    <a:pt x="36576" y="0"/>
                  </a:lnTo>
                  <a:lnTo>
                    <a:pt x="1524" y="27432"/>
                  </a:lnTo>
                  <a:lnTo>
                    <a:pt x="0" y="33528"/>
                  </a:lnTo>
                  <a:lnTo>
                    <a:pt x="0" y="41148"/>
                  </a:lnTo>
                </a:path>
              </a:pathLst>
            </a:custGeom>
            <a:ln w="9144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4" name="object 44"/>
            <p:cNvSpPr/>
            <p:nvPr/>
          </p:nvSpPr>
          <p:spPr>
            <a:xfrm>
              <a:off x="6219444" y="2205227"/>
              <a:ext cx="81280" cy="41275"/>
            </a:xfrm>
            <a:custGeom>
              <a:avLst/>
              <a:gdLst/>
              <a:ahLst/>
              <a:cxnLst/>
              <a:rect l="l" t="t" r="r" b="b"/>
              <a:pathLst>
                <a:path w="81279" h="41275">
                  <a:moveTo>
                    <a:pt x="80772" y="41148"/>
                  </a:moveTo>
                  <a:lnTo>
                    <a:pt x="80772" y="33528"/>
                  </a:lnTo>
                  <a:lnTo>
                    <a:pt x="79248" y="27432"/>
                  </a:lnTo>
                  <a:lnTo>
                    <a:pt x="76200" y="21336"/>
                  </a:lnTo>
                  <a:lnTo>
                    <a:pt x="73152" y="15240"/>
                  </a:lnTo>
                  <a:lnTo>
                    <a:pt x="64008" y="6096"/>
                  </a:lnTo>
                  <a:lnTo>
                    <a:pt x="57912" y="3048"/>
                  </a:lnTo>
                  <a:lnTo>
                    <a:pt x="51816" y="1524"/>
                  </a:lnTo>
                  <a:lnTo>
                    <a:pt x="44196" y="0"/>
                  </a:lnTo>
                  <a:lnTo>
                    <a:pt x="38100" y="0"/>
                  </a:lnTo>
                  <a:lnTo>
                    <a:pt x="32004" y="1524"/>
                  </a:lnTo>
                  <a:lnTo>
                    <a:pt x="24384" y="3048"/>
                  </a:lnTo>
                  <a:lnTo>
                    <a:pt x="1524" y="33528"/>
                  </a:lnTo>
                  <a:lnTo>
                    <a:pt x="0" y="41148"/>
                  </a:lnTo>
                </a:path>
              </a:pathLst>
            </a:custGeom>
            <a:ln w="9144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5" name="object 45"/>
            <p:cNvSpPr/>
            <p:nvPr/>
          </p:nvSpPr>
          <p:spPr>
            <a:xfrm>
              <a:off x="6295644" y="2246375"/>
              <a:ext cx="9525" cy="15240"/>
            </a:xfrm>
            <a:custGeom>
              <a:avLst/>
              <a:gdLst/>
              <a:ahLst/>
              <a:cxnLst/>
              <a:rect l="l" t="t" r="r" b="b"/>
              <a:pathLst>
                <a:path w="9525" h="15239">
                  <a:moveTo>
                    <a:pt x="0" y="15240"/>
                  </a:moveTo>
                  <a:lnTo>
                    <a:pt x="9144" y="15240"/>
                  </a:lnTo>
                  <a:lnTo>
                    <a:pt x="9144" y="0"/>
                  </a:lnTo>
                  <a:lnTo>
                    <a:pt x="0" y="0"/>
                  </a:lnTo>
                  <a:lnTo>
                    <a:pt x="0" y="1524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6" name="object 46"/>
            <p:cNvSpPr/>
            <p:nvPr/>
          </p:nvSpPr>
          <p:spPr>
            <a:xfrm>
              <a:off x="6134100" y="2253996"/>
              <a:ext cx="90170" cy="0"/>
            </a:xfrm>
            <a:custGeom>
              <a:avLst/>
              <a:gdLst/>
              <a:ahLst/>
              <a:cxnLst/>
              <a:rect l="l" t="t" r="r" b="b"/>
              <a:pathLst>
                <a:path w="90170">
                  <a:moveTo>
                    <a:pt x="80772" y="0"/>
                  </a:moveTo>
                  <a:lnTo>
                    <a:pt x="89916" y="0"/>
                  </a:lnTo>
                </a:path>
                <a:path w="90170">
                  <a:moveTo>
                    <a:pt x="0" y="0"/>
                  </a:moveTo>
                  <a:lnTo>
                    <a:pt x="9144" y="0"/>
                  </a:lnTo>
                </a:path>
              </a:pathLst>
            </a:custGeom>
            <a:ln w="1524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47" name="object 47"/>
          <p:cNvSpPr/>
          <p:nvPr/>
        </p:nvSpPr>
        <p:spPr>
          <a:xfrm>
            <a:off x="9325655" y="2106168"/>
            <a:ext cx="708481" cy="307975"/>
          </a:xfrm>
          <a:custGeom>
            <a:avLst/>
            <a:gdLst/>
            <a:ahLst/>
            <a:cxnLst/>
            <a:rect l="l" t="t" r="r" b="b"/>
            <a:pathLst>
              <a:path w="307975" h="307975">
                <a:moveTo>
                  <a:pt x="0" y="155448"/>
                </a:moveTo>
                <a:lnTo>
                  <a:pt x="7815" y="106509"/>
                </a:lnTo>
                <a:lnTo>
                  <a:pt x="29602" y="63861"/>
                </a:lnTo>
                <a:lnTo>
                  <a:pt x="62874" y="30138"/>
                </a:lnTo>
                <a:lnTo>
                  <a:pt x="105143" y="7973"/>
                </a:lnTo>
                <a:lnTo>
                  <a:pt x="153924" y="0"/>
                </a:lnTo>
                <a:lnTo>
                  <a:pt x="202704" y="7973"/>
                </a:lnTo>
                <a:lnTo>
                  <a:pt x="244973" y="30138"/>
                </a:lnTo>
                <a:lnTo>
                  <a:pt x="278245" y="63861"/>
                </a:lnTo>
                <a:lnTo>
                  <a:pt x="300032" y="106509"/>
                </a:lnTo>
                <a:lnTo>
                  <a:pt x="307848" y="155448"/>
                </a:lnTo>
                <a:lnTo>
                  <a:pt x="300032" y="203484"/>
                </a:lnTo>
                <a:lnTo>
                  <a:pt x="278245" y="245303"/>
                </a:lnTo>
                <a:lnTo>
                  <a:pt x="244973" y="278343"/>
                </a:lnTo>
                <a:lnTo>
                  <a:pt x="202704" y="300045"/>
                </a:lnTo>
                <a:lnTo>
                  <a:pt x="153924" y="307848"/>
                </a:lnTo>
                <a:lnTo>
                  <a:pt x="105143" y="300045"/>
                </a:lnTo>
                <a:lnTo>
                  <a:pt x="62874" y="278343"/>
                </a:lnTo>
                <a:lnTo>
                  <a:pt x="29602" y="245303"/>
                </a:lnTo>
                <a:lnTo>
                  <a:pt x="7815" y="203484"/>
                </a:lnTo>
                <a:lnTo>
                  <a:pt x="0" y="155448"/>
                </a:lnTo>
              </a:path>
            </a:pathLst>
          </a:custGeom>
          <a:ln w="1524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8" name="object 48"/>
          <p:cNvSpPr/>
          <p:nvPr/>
        </p:nvSpPr>
        <p:spPr>
          <a:xfrm>
            <a:off x="15524057" y="2106168"/>
            <a:ext cx="708481" cy="307975"/>
          </a:xfrm>
          <a:custGeom>
            <a:avLst/>
            <a:gdLst/>
            <a:ahLst/>
            <a:cxnLst/>
            <a:rect l="l" t="t" r="r" b="b"/>
            <a:pathLst>
              <a:path w="307975" h="307975">
                <a:moveTo>
                  <a:pt x="0" y="155448"/>
                </a:moveTo>
                <a:lnTo>
                  <a:pt x="7973" y="106509"/>
                </a:lnTo>
                <a:lnTo>
                  <a:pt x="30138" y="63861"/>
                </a:lnTo>
                <a:lnTo>
                  <a:pt x="63861" y="30138"/>
                </a:lnTo>
                <a:lnTo>
                  <a:pt x="106509" y="7973"/>
                </a:lnTo>
                <a:lnTo>
                  <a:pt x="155448" y="0"/>
                </a:lnTo>
                <a:lnTo>
                  <a:pt x="203484" y="7973"/>
                </a:lnTo>
                <a:lnTo>
                  <a:pt x="245303" y="30138"/>
                </a:lnTo>
                <a:lnTo>
                  <a:pt x="278343" y="63861"/>
                </a:lnTo>
                <a:lnTo>
                  <a:pt x="300045" y="106509"/>
                </a:lnTo>
                <a:lnTo>
                  <a:pt x="307848" y="155448"/>
                </a:lnTo>
                <a:lnTo>
                  <a:pt x="300045" y="203484"/>
                </a:lnTo>
                <a:lnTo>
                  <a:pt x="278343" y="245303"/>
                </a:lnTo>
                <a:lnTo>
                  <a:pt x="245303" y="278343"/>
                </a:lnTo>
                <a:lnTo>
                  <a:pt x="203484" y="300045"/>
                </a:lnTo>
                <a:lnTo>
                  <a:pt x="155448" y="307848"/>
                </a:lnTo>
                <a:lnTo>
                  <a:pt x="106509" y="300045"/>
                </a:lnTo>
                <a:lnTo>
                  <a:pt x="63861" y="278343"/>
                </a:lnTo>
                <a:lnTo>
                  <a:pt x="30138" y="245303"/>
                </a:lnTo>
                <a:lnTo>
                  <a:pt x="7973" y="203484"/>
                </a:lnTo>
                <a:lnTo>
                  <a:pt x="0" y="155448"/>
                </a:lnTo>
              </a:path>
            </a:pathLst>
          </a:custGeom>
          <a:ln w="1524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9" name="object 49"/>
          <p:cNvSpPr/>
          <p:nvPr/>
        </p:nvSpPr>
        <p:spPr>
          <a:xfrm>
            <a:off x="11450220" y="2261616"/>
            <a:ext cx="771295" cy="0"/>
          </a:xfrm>
          <a:custGeom>
            <a:avLst/>
            <a:gdLst/>
            <a:ahLst/>
            <a:cxnLst/>
            <a:rect l="l" t="t" r="r" b="b"/>
            <a:pathLst>
              <a:path w="335279">
                <a:moveTo>
                  <a:pt x="0" y="0"/>
                </a:moveTo>
                <a:lnTo>
                  <a:pt x="335280" y="0"/>
                </a:lnTo>
              </a:path>
            </a:pathLst>
          </a:custGeom>
          <a:ln w="9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0" name="object 50"/>
          <p:cNvSpPr/>
          <p:nvPr/>
        </p:nvSpPr>
        <p:spPr>
          <a:xfrm>
            <a:off x="13346901" y="2261616"/>
            <a:ext cx="771295" cy="0"/>
          </a:xfrm>
          <a:custGeom>
            <a:avLst/>
            <a:gdLst/>
            <a:ahLst/>
            <a:cxnLst/>
            <a:rect l="l" t="t" r="r" b="b"/>
            <a:pathLst>
              <a:path w="335279">
                <a:moveTo>
                  <a:pt x="0" y="0"/>
                </a:moveTo>
                <a:lnTo>
                  <a:pt x="335280" y="0"/>
                </a:lnTo>
              </a:path>
            </a:pathLst>
          </a:custGeom>
          <a:ln w="9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pic>
        <p:nvPicPr>
          <p:cNvPr id="51" name="object 51"/>
          <p:cNvPicPr/>
          <p:nvPr/>
        </p:nvPicPr>
        <p:blipFill>
          <a:blip r:embed="rId2" cstate="print"/>
          <a:stretch>
            <a:fillRect/>
          </a:stretch>
        </p:blipFill>
        <p:spPr>
          <a:xfrm>
            <a:off x="9606122" y="1993392"/>
            <a:ext cx="241906" cy="422148"/>
          </a:xfrm>
          <a:prstGeom prst="rect">
            <a:avLst/>
          </a:prstGeom>
        </p:spPr>
      </p:pic>
      <p:sp>
        <p:nvSpPr>
          <p:cNvPr id="52" name="object 52"/>
          <p:cNvSpPr/>
          <p:nvPr/>
        </p:nvSpPr>
        <p:spPr>
          <a:xfrm>
            <a:off x="15243589" y="2261616"/>
            <a:ext cx="287775" cy="0"/>
          </a:xfrm>
          <a:custGeom>
            <a:avLst/>
            <a:gdLst/>
            <a:ahLst/>
            <a:cxnLst/>
            <a:rect l="l" t="t" r="r" b="b"/>
            <a:pathLst>
              <a:path w="125095">
                <a:moveTo>
                  <a:pt x="0" y="0"/>
                </a:moveTo>
                <a:lnTo>
                  <a:pt x="124967" y="0"/>
                </a:lnTo>
              </a:path>
            </a:pathLst>
          </a:custGeom>
          <a:ln w="9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pic>
        <p:nvPicPr>
          <p:cNvPr id="53" name="object 53"/>
          <p:cNvPicPr/>
          <p:nvPr/>
        </p:nvPicPr>
        <p:blipFill>
          <a:blip r:embed="rId3" cstate="print"/>
          <a:stretch>
            <a:fillRect/>
          </a:stretch>
        </p:blipFill>
        <p:spPr>
          <a:xfrm>
            <a:off x="10787606" y="2080260"/>
            <a:ext cx="234894" cy="192024"/>
          </a:xfrm>
          <a:prstGeom prst="rect">
            <a:avLst/>
          </a:prstGeom>
        </p:spPr>
      </p:pic>
      <p:pic>
        <p:nvPicPr>
          <p:cNvPr id="54" name="object 54"/>
          <p:cNvPicPr/>
          <p:nvPr/>
        </p:nvPicPr>
        <p:blipFill>
          <a:blip r:embed="rId4" cstate="print"/>
          <a:stretch>
            <a:fillRect/>
          </a:stretch>
        </p:blipFill>
        <p:spPr>
          <a:xfrm>
            <a:off x="15786997" y="1993392"/>
            <a:ext cx="217365" cy="422148"/>
          </a:xfrm>
          <a:prstGeom prst="rect">
            <a:avLst/>
          </a:prstGeom>
        </p:spPr>
      </p:pic>
      <p:pic>
        <p:nvPicPr>
          <p:cNvPr id="55" name="object 55"/>
          <p:cNvPicPr/>
          <p:nvPr/>
        </p:nvPicPr>
        <p:blipFill>
          <a:blip r:embed="rId5" cstate="print"/>
          <a:stretch>
            <a:fillRect/>
          </a:stretch>
        </p:blipFill>
        <p:spPr>
          <a:xfrm>
            <a:off x="12722858" y="2080260"/>
            <a:ext cx="220868" cy="192024"/>
          </a:xfrm>
          <a:prstGeom prst="rect">
            <a:avLst/>
          </a:prstGeom>
        </p:spPr>
      </p:pic>
      <p:pic>
        <p:nvPicPr>
          <p:cNvPr id="56" name="object 56"/>
          <p:cNvPicPr/>
          <p:nvPr/>
        </p:nvPicPr>
        <p:blipFill>
          <a:blip r:embed="rId6" cstate="print"/>
          <a:stretch>
            <a:fillRect/>
          </a:stretch>
        </p:blipFill>
        <p:spPr>
          <a:xfrm>
            <a:off x="14584479" y="2080260"/>
            <a:ext cx="220871" cy="192024"/>
          </a:xfrm>
          <a:prstGeom prst="rect">
            <a:avLst/>
          </a:prstGeom>
        </p:spPr>
      </p:pic>
      <p:grpSp>
        <p:nvGrpSpPr>
          <p:cNvPr id="57" name="object 57"/>
          <p:cNvGrpSpPr/>
          <p:nvPr/>
        </p:nvGrpSpPr>
        <p:grpSpPr>
          <a:xfrm>
            <a:off x="11653563" y="2237233"/>
            <a:ext cx="112480" cy="47625"/>
            <a:chOff x="5065776" y="2237232"/>
            <a:chExt cx="48895" cy="47625"/>
          </a:xfrm>
        </p:grpSpPr>
        <p:sp>
          <p:nvSpPr>
            <p:cNvPr id="58" name="object 58"/>
            <p:cNvSpPr/>
            <p:nvPr/>
          </p:nvSpPr>
          <p:spPr>
            <a:xfrm>
              <a:off x="5070348" y="2241804"/>
              <a:ext cx="40005" cy="38100"/>
            </a:xfrm>
            <a:custGeom>
              <a:avLst/>
              <a:gdLst/>
              <a:ahLst/>
              <a:cxnLst/>
              <a:rect l="l" t="t" r="r" b="b"/>
              <a:pathLst>
                <a:path w="40004" h="38100">
                  <a:moveTo>
                    <a:pt x="19812" y="38099"/>
                  </a:moveTo>
                  <a:lnTo>
                    <a:pt x="12215" y="36742"/>
                  </a:lnTo>
                  <a:lnTo>
                    <a:pt x="5905" y="32956"/>
                  </a:lnTo>
                  <a:lnTo>
                    <a:pt x="1595" y="27170"/>
                  </a:lnTo>
                  <a:lnTo>
                    <a:pt x="0" y="19811"/>
                  </a:lnTo>
                  <a:lnTo>
                    <a:pt x="1595" y="12215"/>
                  </a:lnTo>
                  <a:lnTo>
                    <a:pt x="5905" y="5905"/>
                  </a:lnTo>
                  <a:lnTo>
                    <a:pt x="12215" y="1595"/>
                  </a:lnTo>
                  <a:lnTo>
                    <a:pt x="19812" y="0"/>
                  </a:lnTo>
                  <a:lnTo>
                    <a:pt x="27408" y="1595"/>
                  </a:lnTo>
                  <a:lnTo>
                    <a:pt x="33718" y="5905"/>
                  </a:lnTo>
                  <a:lnTo>
                    <a:pt x="38028" y="12215"/>
                  </a:lnTo>
                  <a:lnTo>
                    <a:pt x="39624" y="19811"/>
                  </a:lnTo>
                  <a:lnTo>
                    <a:pt x="38028" y="27170"/>
                  </a:lnTo>
                  <a:lnTo>
                    <a:pt x="33718" y="32956"/>
                  </a:lnTo>
                  <a:lnTo>
                    <a:pt x="27408" y="36742"/>
                  </a:lnTo>
                  <a:lnTo>
                    <a:pt x="19812" y="38099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9" name="object 59"/>
            <p:cNvSpPr/>
            <p:nvPr/>
          </p:nvSpPr>
          <p:spPr>
            <a:xfrm>
              <a:off x="5070348" y="2241804"/>
              <a:ext cx="40005" cy="38100"/>
            </a:xfrm>
            <a:custGeom>
              <a:avLst/>
              <a:gdLst/>
              <a:ahLst/>
              <a:cxnLst/>
              <a:rect l="l" t="t" r="r" b="b"/>
              <a:pathLst>
                <a:path w="40004" h="38100">
                  <a:moveTo>
                    <a:pt x="0" y="19811"/>
                  </a:moveTo>
                  <a:lnTo>
                    <a:pt x="1595" y="12215"/>
                  </a:lnTo>
                  <a:lnTo>
                    <a:pt x="5905" y="5905"/>
                  </a:lnTo>
                  <a:lnTo>
                    <a:pt x="12215" y="1595"/>
                  </a:lnTo>
                  <a:lnTo>
                    <a:pt x="19812" y="0"/>
                  </a:lnTo>
                  <a:lnTo>
                    <a:pt x="27408" y="1595"/>
                  </a:lnTo>
                  <a:lnTo>
                    <a:pt x="33718" y="5905"/>
                  </a:lnTo>
                  <a:lnTo>
                    <a:pt x="38028" y="12215"/>
                  </a:lnTo>
                  <a:lnTo>
                    <a:pt x="39624" y="19811"/>
                  </a:lnTo>
                  <a:lnTo>
                    <a:pt x="38028" y="27170"/>
                  </a:lnTo>
                  <a:lnTo>
                    <a:pt x="33718" y="32956"/>
                  </a:lnTo>
                  <a:lnTo>
                    <a:pt x="27408" y="36742"/>
                  </a:lnTo>
                  <a:lnTo>
                    <a:pt x="19812" y="38099"/>
                  </a:lnTo>
                  <a:lnTo>
                    <a:pt x="12215" y="36742"/>
                  </a:lnTo>
                  <a:lnTo>
                    <a:pt x="5905" y="32956"/>
                  </a:lnTo>
                  <a:lnTo>
                    <a:pt x="1595" y="27170"/>
                  </a:lnTo>
                  <a:lnTo>
                    <a:pt x="0" y="19811"/>
                  </a:lnTo>
                </a:path>
              </a:pathLst>
            </a:custGeom>
            <a:ln w="9144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60" name="object 60"/>
          <p:cNvGrpSpPr/>
          <p:nvPr/>
        </p:nvGrpSpPr>
        <p:grpSpPr>
          <a:xfrm>
            <a:off x="13837729" y="2237233"/>
            <a:ext cx="109559" cy="47625"/>
            <a:chOff x="6015228" y="2237232"/>
            <a:chExt cx="47625" cy="47625"/>
          </a:xfrm>
        </p:grpSpPr>
        <p:sp>
          <p:nvSpPr>
            <p:cNvPr id="61" name="object 61"/>
            <p:cNvSpPr/>
            <p:nvPr/>
          </p:nvSpPr>
          <p:spPr>
            <a:xfrm>
              <a:off x="6019800" y="2241804"/>
              <a:ext cx="38100" cy="38100"/>
            </a:xfrm>
            <a:custGeom>
              <a:avLst/>
              <a:gdLst/>
              <a:ahLst/>
              <a:cxnLst/>
              <a:rect l="l" t="t" r="r" b="b"/>
              <a:pathLst>
                <a:path w="38100" h="38100">
                  <a:moveTo>
                    <a:pt x="18288" y="38099"/>
                  </a:moveTo>
                  <a:lnTo>
                    <a:pt x="10929" y="36742"/>
                  </a:lnTo>
                  <a:lnTo>
                    <a:pt x="5143" y="32956"/>
                  </a:lnTo>
                  <a:lnTo>
                    <a:pt x="1357" y="27170"/>
                  </a:lnTo>
                  <a:lnTo>
                    <a:pt x="0" y="19811"/>
                  </a:lnTo>
                  <a:lnTo>
                    <a:pt x="1357" y="12215"/>
                  </a:lnTo>
                  <a:lnTo>
                    <a:pt x="5143" y="5905"/>
                  </a:lnTo>
                  <a:lnTo>
                    <a:pt x="10929" y="1595"/>
                  </a:lnTo>
                  <a:lnTo>
                    <a:pt x="18288" y="0"/>
                  </a:lnTo>
                  <a:lnTo>
                    <a:pt x="25884" y="1595"/>
                  </a:lnTo>
                  <a:lnTo>
                    <a:pt x="32194" y="5905"/>
                  </a:lnTo>
                  <a:lnTo>
                    <a:pt x="36504" y="12215"/>
                  </a:lnTo>
                  <a:lnTo>
                    <a:pt x="38100" y="19811"/>
                  </a:lnTo>
                  <a:lnTo>
                    <a:pt x="36504" y="27170"/>
                  </a:lnTo>
                  <a:lnTo>
                    <a:pt x="32194" y="32956"/>
                  </a:lnTo>
                  <a:lnTo>
                    <a:pt x="25884" y="36742"/>
                  </a:lnTo>
                  <a:lnTo>
                    <a:pt x="18288" y="38099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2" name="object 62"/>
            <p:cNvSpPr/>
            <p:nvPr/>
          </p:nvSpPr>
          <p:spPr>
            <a:xfrm>
              <a:off x="6019800" y="2241804"/>
              <a:ext cx="38100" cy="38100"/>
            </a:xfrm>
            <a:custGeom>
              <a:avLst/>
              <a:gdLst/>
              <a:ahLst/>
              <a:cxnLst/>
              <a:rect l="l" t="t" r="r" b="b"/>
              <a:pathLst>
                <a:path w="38100" h="38100">
                  <a:moveTo>
                    <a:pt x="0" y="19811"/>
                  </a:moveTo>
                  <a:lnTo>
                    <a:pt x="1357" y="12215"/>
                  </a:lnTo>
                  <a:lnTo>
                    <a:pt x="5143" y="5905"/>
                  </a:lnTo>
                  <a:lnTo>
                    <a:pt x="10929" y="1595"/>
                  </a:lnTo>
                  <a:lnTo>
                    <a:pt x="18288" y="0"/>
                  </a:lnTo>
                  <a:lnTo>
                    <a:pt x="25884" y="1595"/>
                  </a:lnTo>
                  <a:lnTo>
                    <a:pt x="32194" y="5905"/>
                  </a:lnTo>
                  <a:lnTo>
                    <a:pt x="36504" y="12215"/>
                  </a:lnTo>
                  <a:lnTo>
                    <a:pt x="38100" y="19811"/>
                  </a:lnTo>
                  <a:lnTo>
                    <a:pt x="36504" y="27170"/>
                  </a:lnTo>
                  <a:lnTo>
                    <a:pt x="32194" y="32956"/>
                  </a:lnTo>
                  <a:lnTo>
                    <a:pt x="25884" y="36742"/>
                  </a:lnTo>
                  <a:lnTo>
                    <a:pt x="18288" y="38099"/>
                  </a:lnTo>
                  <a:lnTo>
                    <a:pt x="10929" y="36742"/>
                  </a:lnTo>
                  <a:lnTo>
                    <a:pt x="5143" y="32956"/>
                  </a:lnTo>
                  <a:lnTo>
                    <a:pt x="1357" y="27170"/>
                  </a:lnTo>
                  <a:lnTo>
                    <a:pt x="0" y="19811"/>
                  </a:lnTo>
                </a:path>
              </a:pathLst>
            </a:custGeom>
            <a:ln w="9144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63" name="object 63"/>
          <p:cNvSpPr/>
          <p:nvPr/>
        </p:nvSpPr>
        <p:spPr>
          <a:xfrm>
            <a:off x="11709656" y="2060449"/>
            <a:ext cx="0" cy="399415"/>
          </a:xfrm>
          <a:custGeom>
            <a:avLst/>
            <a:gdLst/>
            <a:ahLst/>
            <a:cxnLst/>
            <a:rect l="l" t="t" r="r" b="b"/>
            <a:pathLst>
              <a:path h="399414">
                <a:moveTo>
                  <a:pt x="0" y="0"/>
                </a:moveTo>
                <a:lnTo>
                  <a:pt x="0" y="399287"/>
                </a:lnTo>
              </a:path>
            </a:pathLst>
          </a:custGeom>
          <a:ln w="1524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4" name="object 64"/>
          <p:cNvSpPr/>
          <p:nvPr/>
        </p:nvSpPr>
        <p:spPr>
          <a:xfrm>
            <a:off x="13890316" y="2060449"/>
            <a:ext cx="0" cy="399415"/>
          </a:xfrm>
          <a:custGeom>
            <a:avLst/>
            <a:gdLst/>
            <a:ahLst/>
            <a:cxnLst/>
            <a:rect l="l" t="t" r="r" b="b"/>
            <a:pathLst>
              <a:path h="399414">
                <a:moveTo>
                  <a:pt x="0" y="0"/>
                </a:moveTo>
                <a:lnTo>
                  <a:pt x="0" y="399287"/>
                </a:lnTo>
              </a:path>
            </a:pathLst>
          </a:custGeom>
          <a:ln w="1524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5" name="object 65"/>
          <p:cNvSpPr/>
          <p:nvPr/>
        </p:nvSpPr>
        <p:spPr>
          <a:xfrm>
            <a:off x="10731513" y="2743201"/>
            <a:ext cx="4113572" cy="596265"/>
          </a:xfrm>
          <a:custGeom>
            <a:avLst/>
            <a:gdLst/>
            <a:ahLst/>
            <a:cxnLst/>
            <a:rect l="l" t="t" r="r" b="b"/>
            <a:pathLst>
              <a:path w="1788160" h="596264">
                <a:moveTo>
                  <a:pt x="0" y="0"/>
                </a:moveTo>
                <a:lnTo>
                  <a:pt x="28251" y="39764"/>
                </a:lnTo>
                <a:lnTo>
                  <a:pt x="57688" y="78242"/>
                </a:lnTo>
                <a:lnTo>
                  <a:pt x="88271" y="115426"/>
                </a:lnTo>
                <a:lnTo>
                  <a:pt x="119959" y="151304"/>
                </a:lnTo>
                <a:lnTo>
                  <a:pt x="152712" y="185868"/>
                </a:lnTo>
                <a:lnTo>
                  <a:pt x="186490" y="219108"/>
                </a:lnTo>
                <a:lnTo>
                  <a:pt x="221252" y="251014"/>
                </a:lnTo>
                <a:lnTo>
                  <a:pt x="256958" y="281576"/>
                </a:lnTo>
                <a:lnTo>
                  <a:pt x="293568" y="310785"/>
                </a:lnTo>
                <a:lnTo>
                  <a:pt x="331041" y="338631"/>
                </a:lnTo>
                <a:lnTo>
                  <a:pt x="369336" y="365105"/>
                </a:lnTo>
                <a:lnTo>
                  <a:pt x="408414" y="390197"/>
                </a:lnTo>
                <a:lnTo>
                  <a:pt x="448234" y="413896"/>
                </a:lnTo>
                <a:lnTo>
                  <a:pt x="488755" y="436194"/>
                </a:lnTo>
                <a:lnTo>
                  <a:pt x="529938" y="457082"/>
                </a:lnTo>
                <a:lnTo>
                  <a:pt x="571742" y="476548"/>
                </a:lnTo>
                <a:lnTo>
                  <a:pt x="614126" y="494584"/>
                </a:lnTo>
                <a:lnTo>
                  <a:pt x="657051" y="511179"/>
                </a:lnTo>
                <a:lnTo>
                  <a:pt x="700475" y="526325"/>
                </a:lnTo>
                <a:lnTo>
                  <a:pt x="744359" y="540012"/>
                </a:lnTo>
                <a:lnTo>
                  <a:pt x="788662" y="552229"/>
                </a:lnTo>
                <a:lnTo>
                  <a:pt x="833344" y="562967"/>
                </a:lnTo>
                <a:lnTo>
                  <a:pt x="878364" y="572217"/>
                </a:lnTo>
                <a:lnTo>
                  <a:pt x="923682" y="579969"/>
                </a:lnTo>
                <a:lnTo>
                  <a:pt x="969257" y="586213"/>
                </a:lnTo>
                <a:lnTo>
                  <a:pt x="1015050" y="590940"/>
                </a:lnTo>
                <a:lnTo>
                  <a:pt x="1061020" y="594140"/>
                </a:lnTo>
                <a:lnTo>
                  <a:pt x="1107126" y="595803"/>
                </a:lnTo>
                <a:lnTo>
                  <a:pt x="1153328" y="595919"/>
                </a:lnTo>
                <a:lnTo>
                  <a:pt x="1199587" y="594480"/>
                </a:lnTo>
                <a:lnTo>
                  <a:pt x="1245860" y="591474"/>
                </a:lnTo>
                <a:lnTo>
                  <a:pt x="1292109" y="586894"/>
                </a:lnTo>
                <a:lnTo>
                  <a:pt x="1338292" y="580728"/>
                </a:lnTo>
                <a:lnTo>
                  <a:pt x="1384370" y="572968"/>
                </a:lnTo>
                <a:lnTo>
                  <a:pt x="1430301" y="563603"/>
                </a:lnTo>
                <a:lnTo>
                  <a:pt x="1476046" y="552624"/>
                </a:lnTo>
                <a:lnTo>
                  <a:pt x="1521565" y="540021"/>
                </a:lnTo>
                <a:lnTo>
                  <a:pt x="1566816" y="525785"/>
                </a:lnTo>
                <a:lnTo>
                  <a:pt x="1611760" y="509906"/>
                </a:lnTo>
                <a:lnTo>
                  <a:pt x="1656355" y="492375"/>
                </a:lnTo>
                <a:lnTo>
                  <a:pt x="1700563" y="473181"/>
                </a:lnTo>
                <a:lnTo>
                  <a:pt x="1744342" y="452315"/>
                </a:lnTo>
                <a:lnTo>
                  <a:pt x="1787651" y="429767"/>
                </a:lnTo>
              </a:path>
            </a:pathLst>
          </a:custGeom>
          <a:ln w="15240">
            <a:solidFill>
              <a:srgbClr val="FF33C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grpSp>
        <p:nvGrpSpPr>
          <p:cNvPr id="66" name="object 66"/>
          <p:cNvGrpSpPr/>
          <p:nvPr/>
        </p:nvGrpSpPr>
        <p:grpSpPr>
          <a:xfrm>
            <a:off x="9900620" y="2639568"/>
            <a:ext cx="5613798" cy="1780539"/>
            <a:chOff x="4303776" y="2639567"/>
            <a:chExt cx="2440305" cy="1780539"/>
          </a:xfrm>
        </p:grpSpPr>
        <p:sp>
          <p:nvSpPr>
            <p:cNvPr id="67" name="object 67"/>
            <p:cNvSpPr/>
            <p:nvPr/>
          </p:nvSpPr>
          <p:spPr>
            <a:xfrm>
              <a:off x="4495800" y="3552725"/>
              <a:ext cx="1762125" cy="618490"/>
            </a:xfrm>
            <a:custGeom>
              <a:avLst/>
              <a:gdLst/>
              <a:ahLst/>
              <a:cxnLst/>
              <a:rect l="l" t="t" r="r" b="b"/>
              <a:pathLst>
                <a:path w="1762125" h="618489">
                  <a:moveTo>
                    <a:pt x="1761744" y="618462"/>
                  </a:moveTo>
                  <a:lnTo>
                    <a:pt x="1734657" y="578154"/>
                  </a:lnTo>
                  <a:lnTo>
                    <a:pt x="1706373" y="539107"/>
                  </a:lnTo>
                  <a:lnTo>
                    <a:pt x="1676931" y="501333"/>
                  </a:lnTo>
                  <a:lnTo>
                    <a:pt x="1646371" y="464841"/>
                  </a:lnTo>
                  <a:lnTo>
                    <a:pt x="1614731" y="429643"/>
                  </a:lnTo>
                  <a:lnTo>
                    <a:pt x="1582051" y="395748"/>
                  </a:lnTo>
                  <a:lnTo>
                    <a:pt x="1548370" y="363166"/>
                  </a:lnTo>
                  <a:lnTo>
                    <a:pt x="1513727" y="331910"/>
                  </a:lnTo>
                  <a:lnTo>
                    <a:pt x="1478161" y="301988"/>
                  </a:lnTo>
                  <a:lnTo>
                    <a:pt x="1441712" y="273412"/>
                  </a:lnTo>
                  <a:lnTo>
                    <a:pt x="1404419" y="246191"/>
                  </a:lnTo>
                  <a:lnTo>
                    <a:pt x="1366321" y="220337"/>
                  </a:lnTo>
                  <a:lnTo>
                    <a:pt x="1327457" y="195859"/>
                  </a:lnTo>
                  <a:lnTo>
                    <a:pt x="1287867" y="172769"/>
                  </a:lnTo>
                  <a:lnTo>
                    <a:pt x="1247589" y="151076"/>
                  </a:lnTo>
                  <a:lnTo>
                    <a:pt x="1206663" y="130792"/>
                  </a:lnTo>
                  <a:lnTo>
                    <a:pt x="1165129" y="111926"/>
                  </a:lnTo>
                  <a:lnTo>
                    <a:pt x="1123025" y="94489"/>
                  </a:lnTo>
                  <a:lnTo>
                    <a:pt x="1080390" y="78492"/>
                  </a:lnTo>
                  <a:lnTo>
                    <a:pt x="1037264" y="63945"/>
                  </a:lnTo>
                  <a:lnTo>
                    <a:pt x="993686" y="50859"/>
                  </a:lnTo>
                  <a:lnTo>
                    <a:pt x="949696" y="39243"/>
                  </a:lnTo>
                  <a:lnTo>
                    <a:pt x="905332" y="29109"/>
                  </a:lnTo>
                  <a:lnTo>
                    <a:pt x="860633" y="20466"/>
                  </a:lnTo>
                  <a:lnTo>
                    <a:pt x="815640" y="13326"/>
                  </a:lnTo>
                  <a:lnTo>
                    <a:pt x="770390" y="7699"/>
                  </a:lnTo>
                  <a:lnTo>
                    <a:pt x="724924" y="3595"/>
                  </a:lnTo>
                  <a:lnTo>
                    <a:pt x="679280" y="1025"/>
                  </a:lnTo>
                  <a:lnTo>
                    <a:pt x="633499" y="0"/>
                  </a:lnTo>
                  <a:lnTo>
                    <a:pt x="587618" y="528"/>
                  </a:lnTo>
                  <a:lnTo>
                    <a:pt x="541677" y="2622"/>
                  </a:lnTo>
                  <a:lnTo>
                    <a:pt x="495716" y="6292"/>
                  </a:lnTo>
                  <a:lnTo>
                    <a:pt x="449773" y="11548"/>
                  </a:lnTo>
                  <a:lnTo>
                    <a:pt x="403888" y="18400"/>
                  </a:lnTo>
                  <a:lnTo>
                    <a:pt x="358101" y="26859"/>
                  </a:lnTo>
                  <a:lnTo>
                    <a:pt x="312449" y="36936"/>
                  </a:lnTo>
                  <a:lnTo>
                    <a:pt x="266973" y="48640"/>
                  </a:lnTo>
                  <a:lnTo>
                    <a:pt x="221712" y="61984"/>
                  </a:lnTo>
                  <a:lnTo>
                    <a:pt x="176705" y="76976"/>
                  </a:lnTo>
                  <a:lnTo>
                    <a:pt x="131991" y="93627"/>
                  </a:lnTo>
                  <a:lnTo>
                    <a:pt x="87609" y="111948"/>
                  </a:lnTo>
                  <a:lnTo>
                    <a:pt x="43599" y="131949"/>
                  </a:lnTo>
                  <a:lnTo>
                    <a:pt x="0" y="153642"/>
                  </a:lnTo>
                </a:path>
              </a:pathLst>
            </a:custGeom>
            <a:ln w="15240">
              <a:solidFill>
                <a:srgbClr val="FF33CC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8" name="object 68"/>
            <p:cNvSpPr/>
            <p:nvPr/>
          </p:nvSpPr>
          <p:spPr>
            <a:xfrm>
              <a:off x="5283708" y="2753867"/>
              <a:ext cx="1371600" cy="1411605"/>
            </a:xfrm>
            <a:custGeom>
              <a:avLst/>
              <a:gdLst/>
              <a:ahLst/>
              <a:cxnLst/>
              <a:rect l="l" t="t" r="r" b="b"/>
              <a:pathLst>
                <a:path w="1371600" h="1411604">
                  <a:moveTo>
                    <a:pt x="309372" y="0"/>
                  </a:moveTo>
                  <a:lnTo>
                    <a:pt x="347878" y="34313"/>
                  </a:lnTo>
                  <a:lnTo>
                    <a:pt x="386328" y="68672"/>
                  </a:lnTo>
                  <a:lnTo>
                    <a:pt x="424723" y="103078"/>
                  </a:lnTo>
                  <a:lnTo>
                    <a:pt x="463064" y="137528"/>
                  </a:lnTo>
                  <a:lnTo>
                    <a:pt x="501354" y="172024"/>
                  </a:lnTo>
                  <a:lnTo>
                    <a:pt x="539594" y="206564"/>
                  </a:lnTo>
                  <a:lnTo>
                    <a:pt x="577786" y="241149"/>
                  </a:lnTo>
                  <a:lnTo>
                    <a:pt x="615931" y="275777"/>
                  </a:lnTo>
                  <a:lnTo>
                    <a:pt x="654031" y="310448"/>
                  </a:lnTo>
                  <a:lnTo>
                    <a:pt x="692088" y="345163"/>
                  </a:lnTo>
                  <a:lnTo>
                    <a:pt x="730103" y="379920"/>
                  </a:lnTo>
                  <a:lnTo>
                    <a:pt x="768078" y="414719"/>
                  </a:lnTo>
                  <a:lnTo>
                    <a:pt x="806014" y="449559"/>
                  </a:lnTo>
                  <a:lnTo>
                    <a:pt x="843914" y="484441"/>
                  </a:lnTo>
                  <a:lnTo>
                    <a:pt x="881780" y="519364"/>
                  </a:lnTo>
                  <a:lnTo>
                    <a:pt x="919611" y="554327"/>
                  </a:lnTo>
                  <a:lnTo>
                    <a:pt x="957411" y="589330"/>
                  </a:lnTo>
                  <a:lnTo>
                    <a:pt x="995181" y="624372"/>
                  </a:lnTo>
                  <a:lnTo>
                    <a:pt x="1032923" y="659454"/>
                  </a:lnTo>
                  <a:lnTo>
                    <a:pt x="1070638" y="694575"/>
                  </a:lnTo>
                  <a:lnTo>
                    <a:pt x="1108328" y="729734"/>
                  </a:lnTo>
                  <a:lnTo>
                    <a:pt x="1145995" y="764930"/>
                  </a:lnTo>
                  <a:lnTo>
                    <a:pt x="1183640" y="800165"/>
                  </a:lnTo>
                  <a:lnTo>
                    <a:pt x="1221266" y="835436"/>
                  </a:lnTo>
                  <a:lnTo>
                    <a:pt x="1258872" y="870744"/>
                  </a:lnTo>
                  <a:lnTo>
                    <a:pt x="1296463" y="906088"/>
                  </a:lnTo>
                  <a:lnTo>
                    <a:pt x="1334038" y="941468"/>
                  </a:lnTo>
                  <a:lnTo>
                    <a:pt x="1371599" y="976883"/>
                  </a:lnTo>
                  <a:lnTo>
                    <a:pt x="1322766" y="992547"/>
                  </a:lnTo>
                  <a:lnTo>
                    <a:pt x="1273910" y="1008189"/>
                  </a:lnTo>
                  <a:lnTo>
                    <a:pt x="1225033" y="1023810"/>
                  </a:lnTo>
                  <a:lnTo>
                    <a:pt x="1176136" y="1039412"/>
                  </a:lnTo>
                  <a:lnTo>
                    <a:pt x="1127222" y="1054995"/>
                  </a:lnTo>
                  <a:lnTo>
                    <a:pt x="1078290" y="1070561"/>
                  </a:lnTo>
                  <a:lnTo>
                    <a:pt x="1029342" y="1086111"/>
                  </a:lnTo>
                  <a:lnTo>
                    <a:pt x="980380" y="1101647"/>
                  </a:lnTo>
                  <a:lnTo>
                    <a:pt x="931405" y="1117169"/>
                  </a:lnTo>
                  <a:lnTo>
                    <a:pt x="882417" y="1132680"/>
                  </a:lnTo>
                  <a:lnTo>
                    <a:pt x="833419" y="1148179"/>
                  </a:lnTo>
                  <a:lnTo>
                    <a:pt x="784411" y="1163669"/>
                  </a:lnTo>
                  <a:lnTo>
                    <a:pt x="735394" y="1179151"/>
                  </a:lnTo>
                  <a:lnTo>
                    <a:pt x="686371" y="1194625"/>
                  </a:lnTo>
                  <a:lnTo>
                    <a:pt x="637342" y="1210094"/>
                  </a:lnTo>
                  <a:lnTo>
                    <a:pt x="588308" y="1225558"/>
                  </a:lnTo>
                  <a:lnTo>
                    <a:pt x="539271" y="1241018"/>
                  </a:lnTo>
                  <a:lnTo>
                    <a:pt x="490232" y="1256477"/>
                  </a:lnTo>
                  <a:lnTo>
                    <a:pt x="441191" y="1271935"/>
                  </a:lnTo>
                  <a:lnTo>
                    <a:pt x="392152" y="1287393"/>
                  </a:lnTo>
                  <a:lnTo>
                    <a:pt x="343114" y="1302853"/>
                  </a:lnTo>
                  <a:lnTo>
                    <a:pt x="294079" y="1318316"/>
                  </a:lnTo>
                  <a:lnTo>
                    <a:pt x="245048" y="1333783"/>
                  </a:lnTo>
                  <a:lnTo>
                    <a:pt x="196022" y="1349255"/>
                  </a:lnTo>
                  <a:lnTo>
                    <a:pt x="147004" y="1364734"/>
                  </a:lnTo>
                  <a:lnTo>
                    <a:pt x="97993" y="1380221"/>
                  </a:lnTo>
                  <a:lnTo>
                    <a:pt x="48991" y="1395717"/>
                  </a:lnTo>
                  <a:lnTo>
                    <a:pt x="0" y="1411224"/>
                  </a:lnTo>
                  <a:lnTo>
                    <a:pt x="309372" y="0"/>
                  </a:lnTo>
                  <a:close/>
                </a:path>
              </a:pathLst>
            </a:custGeom>
            <a:ln w="15240">
              <a:solidFill>
                <a:srgbClr val="0099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69" name="object 69"/>
            <p:cNvPicPr/>
            <p:nvPr/>
          </p:nvPicPr>
          <p:blipFill>
            <a:blip r:embed="rId7" cstate="print"/>
            <a:stretch>
              <a:fillRect/>
            </a:stretch>
          </p:blipFill>
          <p:spPr>
            <a:xfrm>
              <a:off x="6304788" y="3521963"/>
              <a:ext cx="115824" cy="301751"/>
            </a:xfrm>
            <a:prstGeom prst="rect">
              <a:avLst/>
            </a:prstGeom>
          </p:spPr>
        </p:pic>
        <p:sp>
          <p:nvSpPr>
            <p:cNvPr id="70" name="object 70"/>
            <p:cNvSpPr/>
            <p:nvPr/>
          </p:nvSpPr>
          <p:spPr>
            <a:xfrm>
              <a:off x="4506468" y="2918459"/>
              <a:ext cx="2068195" cy="1501140"/>
            </a:xfrm>
            <a:custGeom>
              <a:avLst/>
              <a:gdLst/>
              <a:ahLst/>
              <a:cxnLst/>
              <a:rect l="l" t="t" r="r" b="b"/>
              <a:pathLst>
                <a:path w="2068195" h="1501139">
                  <a:moveTo>
                    <a:pt x="839724" y="0"/>
                  </a:moveTo>
                  <a:lnTo>
                    <a:pt x="839724" y="1501140"/>
                  </a:lnTo>
                </a:path>
                <a:path w="2068195" h="1501139">
                  <a:moveTo>
                    <a:pt x="0" y="966216"/>
                  </a:moveTo>
                  <a:lnTo>
                    <a:pt x="2068067" y="966216"/>
                  </a:lnTo>
                </a:path>
              </a:pathLst>
            </a:custGeom>
            <a:ln w="9144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1" name="object 71"/>
            <p:cNvSpPr/>
            <p:nvPr/>
          </p:nvSpPr>
          <p:spPr>
            <a:xfrm>
              <a:off x="6566916" y="3857243"/>
              <a:ext cx="82550" cy="55244"/>
            </a:xfrm>
            <a:custGeom>
              <a:avLst/>
              <a:gdLst/>
              <a:ahLst/>
              <a:cxnLst/>
              <a:rect l="l" t="t" r="r" b="b"/>
              <a:pathLst>
                <a:path w="82550" h="55245">
                  <a:moveTo>
                    <a:pt x="0" y="54864"/>
                  </a:moveTo>
                  <a:lnTo>
                    <a:pt x="0" y="0"/>
                  </a:lnTo>
                  <a:lnTo>
                    <a:pt x="82296" y="27432"/>
                  </a:lnTo>
                  <a:lnTo>
                    <a:pt x="0" y="54864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2" name="object 72"/>
            <p:cNvSpPr/>
            <p:nvPr/>
          </p:nvSpPr>
          <p:spPr>
            <a:xfrm>
              <a:off x="4479036" y="3241548"/>
              <a:ext cx="2170430" cy="489584"/>
            </a:xfrm>
            <a:custGeom>
              <a:avLst/>
              <a:gdLst/>
              <a:ahLst/>
              <a:cxnLst/>
              <a:rect l="l" t="t" r="r" b="b"/>
              <a:pathLst>
                <a:path w="2170429" h="489585">
                  <a:moveTo>
                    <a:pt x="2170176" y="489203"/>
                  </a:moveTo>
                  <a:lnTo>
                    <a:pt x="0" y="0"/>
                  </a:lnTo>
                </a:path>
              </a:pathLst>
            </a:custGeom>
            <a:ln w="9143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3" name="object 73"/>
            <p:cNvSpPr/>
            <p:nvPr/>
          </p:nvSpPr>
          <p:spPr>
            <a:xfrm>
              <a:off x="5507736" y="3031235"/>
              <a:ext cx="48895" cy="10795"/>
            </a:xfrm>
            <a:custGeom>
              <a:avLst/>
              <a:gdLst/>
              <a:ahLst/>
              <a:cxnLst/>
              <a:rect l="l" t="t" r="r" b="b"/>
              <a:pathLst>
                <a:path w="48895" h="10794">
                  <a:moveTo>
                    <a:pt x="0" y="0"/>
                  </a:moveTo>
                  <a:lnTo>
                    <a:pt x="48767" y="10667"/>
                  </a:lnTo>
                </a:path>
              </a:pathLst>
            </a:custGeom>
            <a:ln w="9144">
              <a:solidFill>
                <a:srgbClr val="0099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74" name="object 74"/>
            <p:cNvPicPr/>
            <p:nvPr/>
          </p:nvPicPr>
          <p:blipFill>
            <a:blip r:embed="rId8" cstate="print"/>
            <a:stretch>
              <a:fillRect/>
            </a:stretch>
          </p:blipFill>
          <p:spPr>
            <a:xfrm>
              <a:off x="4518660" y="2639567"/>
              <a:ext cx="345948" cy="193548"/>
            </a:xfrm>
            <a:prstGeom prst="rect">
              <a:avLst/>
            </a:prstGeom>
          </p:spPr>
        </p:pic>
        <p:pic>
          <p:nvPicPr>
            <p:cNvPr id="75" name="object 75"/>
            <p:cNvPicPr/>
            <p:nvPr/>
          </p:nvPicPr>
          <p:blipFill>
            <a:blip r:embed="rId9" cstate="print"/>
            <a:stretch>
              <a:fillRect/>
            </a:stretch>
          </p:blipFill>
          <p:spPr>
            <a:xfrm>
              <a:off x="4303776" y="3745991"/>
              <a:ext cx="348996" cy="192024"/>
            </a:xfrm>
            <a:prstGeom prst="rect">
              <a:avLst/>
            </a:prstGeom>
          </p:spPr>
        </p:pic>
        <p:pic>
          <p:nvPicPr>
            <p:cNvPr id="76" name="object 76"/>
            <p:cNvPicPr/>
            <p:nvPr/>
          </p:nvPicPr>
          <p:blipFill>
            <a:blip r:embed="rId10" cstate="print"/>
            <a:stretch>
              <a:fillRect/>
            </a:stretch>
          </p:blipFill>
          <p:spPr>
            <a:xfrm>
              <a:off x="4553711" y="3169919"/>
              <a:ext cx="347472" cy="193548"/>
            </a:xfrm>
            <a:prstGeom prst="rect">
              <a:avLst/>
            </a:prstGeom>
          </p:spPr>
        </p:pic>
        <p:pic>
          <p:nvPicPr>
            <p:cNvPr id="77" name="object 77"/>
            <p:cNvPicPr/>
            <p:nvPr/>
          </p:nvPicPr>
          <p:blipFill>
            <a:blip r:embed="rId11" cstate="print"/>
            <a:stretch>
              <a:fillRect/>
            </a:stretch>
          </p:blipFill>
          <p:spPr>
            <a:xfrm>
              <a:off x="5259323" y="2828543"/>
              <a:ext cx="114300" cy="192024"/>
            </a:xfrm>
            <a:prstGeom prst="rect">
              <a:avLst/>
            </a:prstGeom>
          </p:spPr>
        </p:pic>
        <p:pic>
          <p:nvPicPr>
            <p:cNvPr id="78" name="object 78"/>
            <p:cNvPicPr/>
            <p:nvPr/>
          </p:nvPicPr>
          <p:blipFill>
            <a:blip r:embed="rId12" cstate="print"/>
            <a:stretch>
              <a:fillRect/>
            </a:stretch>
          </p:blipFill>
          <p:spPr>
            <a:xfrm>
              <a:off x="5574792" y="2892551"/>
              <a:ext cx="96011" cy="193548"/>
            </a:xfrm>
            <a:prstGeom prst="rect">
              <a:avLst/>
            </a:prstGeom>
          </p:spPr>
        </p:pic>
        <p:pic>
          <p:nvPicPr>
            <p:cNvPr id="79" name="object 79"/>
            <p:cNvPicPr/>
            <p:nvPr/>
          </p:nvPicPr>
          <p:blipFill>
            <a:blip r:embed="rId13" cstate="print"/>
            <a:stretch>
              <a:fillRect/>
            </a:stretch>
          </p:blipFill>
          <p:spPr>
            <a:xfrm>
              <a:off x="5204460" y="3938016"/>
              <a:ext cx="103631" cy="192024"/>
            </a:xfrm>
            <a:prstGeom prst="rect">
              <a:avLst/>
            </a:prstGeom>
          </p:spPr>
        </p:pic>
        <p:pic>
          <p:nvPicPr>
            <p:cNvPr id="80" name="object 80"/>
            <p:cNvPicPr/>
            <p:nvPr/>
          </p:nvPicPr>
          <p:blipFill>
            <a:blip r:embed="rId14" cstate="print"/>
            <a:stretch>
              <a:fillRect/>
            </a:stretch>
          </p:blipFill>
          <p:spPr>
            <a:xfrm>
              <a:off x="5480303" y="3377183"/>
              <a:ext cx="94488" cy="192024"/>
            </a:xfrm>
            <a:prstGeom prst="rect">
              <a:avLst/>
            </a:prstGeom>
          </p:spPr>
        </p:pic>
        <p:pic>
          <p:nvPicPr>
            <p:cNvPr id="81" name="object 81"/>
            <p:cNvPicPr/>
            <p:nvPr/>
          </p:nvPicPr>
          <p:blipFill>
            <a:blip r:embed="rId15" cstate="print"/>
            <a:stretch>
              <a:fillRect/>
            </a:stretch>
          </p:blipFill>
          <p:spPr>
            <a:xfrm>
              <a:off x="5209032" y="4169664"/>
              <a:ext cx="62483" cy="193547"/>
            </a:xfrm>
            <a:prstGeom prst="rect">
              <a:avLst/>
            </a:prstGeom>
          </p:spPr>
        </p:pic>
        <p:pic>
          <p:nvPicPr>
            <p:cNvPr id="82" name="object 82"/>
            <p:cNvPicPr/>
            <p:nvPr/>
          </p:nvPicPr>
          <p:blipFill>
            <a:blip r:embed="rId16" cstate="print"/>
            <a:stretch>
              <a:fillRect/>
            </a:stretch>
          </p:blipFill>
          <p:spPr>
            <a:xfrm>
              <a:off x="6678168" y="3701796"/>
              <a:ext cx="65532" cy="350519"/>
            </a:xfrm>
            <a:prstGeom prst="rect">
              <a:avLst/>
            </a:prstGeom>
          </p:spPr>
        </p:pic>
        <p:pic>
          <p:nvPicPr>
            <p:cNvPr id="83" name="object 83"/>
            <p:cNvPicPr/>
            <p:nvPr/>
          </p:nvPicPr>
          <p:blipFill>
            <a:blip r:embed="rId17" cstate="print"/>
            <a:stretch>
              <a:fillRect/>
            </a:stretch>
          </p:blipFill>
          <p:spPr>
            <a:xfrm>
              <a:off x="5591555" y="2654807"/>
              <a:ext cx="50291" cy="192024"/>
            </a:xfrm>
            <a:prstGeom prst="rect">
              <a:avLst/>
            </a:prstGeom>
          </p:spPr>
        </p:pic>
        <p:pic>
          <p:nvPicPr>
            <p:cNvPr id="84" name="object 84"/>
            <p:cNvPicPr/>
            <p:nvPr/>
          </p:nvPicPr>
          <p:blipFill>
            <a:blip r:embed="rId18" cstate="print"/>
            <a:stretch>
              <a:fillRect/>
            </a:stretch>
          </p:blipFill>
          <p:spPr>
            <a:xfrm>
              <a:off x="4402836" y="3194303"/>
              <a:ext cx="60921" cy="70601"/>
            </a:xfrm>
            <a:prstGeom prst="rect">
              <a:avLst/>
            </a:prstGeom>
          </p:spPr>
        </p:pic>
        <p:pic>
          <p:nvPicPr>
            <p:cNvPr id="85" name="object 85"/>
            <p:cNvPicPr/>
            <p:nvPr/>
          </p:nvPicPr>
          <p:blipFill>
            <a:blip r:embed="rId19" cstate="print"/>
            <a:stretch>
              <a:fillRect/>
            </a:stretch>
          </p:blipFill>
          <p:spPr>
            <a:xfrm>
              <a:off x="6298692" y="3531107"/>
              <a:ext cx="38100" cy="188975"/>
            </a:xfrm>
            <a:prstGeom prst="rect">
              <a:avLst/>
            </a:prstGeom>
          </p:spPr>
        </p:pic>
      </p:grpSp>
      <p:sp>
        <p:nvSpPr>
          <p:cNvPr id="86" name="object 86"/>
          <p:cNvSpPr/>
          <p:nvPr/>
        </p:nvSpPr>
        <p:spPr>
          <a:xfrm>
            <a:off x="1444422" y="9413748"/>
            <a:ext cx="15051933" cy="9525"/>
          </a:xfrm>
          <a:custGeom>
            <a:avLst/>
            <a:gdLst/>
            <a:ahLst/>
            <a:cxnLst/>
            <a:rect l="l" t="t" r="r" b="b"/>
            <a:pathLst>
              <a:path w="6543040" h="9525">
                <a:moveTo>
                  <a:pt x="6542531" y="9144"/>
                </a:moveTo>
                <a:lnTo>
                  <a:pt x="0" y="9144"/>
                </a:lnTo>
                <a:lnTo>
                  <a:pt x="0" y="0"/>
                </a:lnTo>
                <a:lnTo>
                  <a:pt x="6542531" y="0"/>
                </a:lnTo>
                <a:lnTo>
                  <a:pt x="6542531" y="9144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7" name="object 87"/>
          <p:cNvSpPr txBox="1"/>
          <p:nvPr/>
        </p:nvSpPr>
        <p:spPr>
          <a:xfrm>
            <a:off x="1415188" y="349008"/>
            <a:ext cx="192824" cy="135935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sz="800" spc="10" dirty="0">
                <a:latin typeface="Microsoft Sans Serif"/>
                <a:cs typeface="Microsoft Sans Serif"/>
              </a:rPr>
              <a:t>2</a:t>
            </a:r>
            <a:endParaRPr sz="800">
              <a:latin typeface="Microsoft Sans Serif"/>
              <a:cs typeface="Microsoft Sans Serif"/>
            </a:endParaRPr>
          </a:p>
        </p:txBody>
      </p:sp>
      <p:sp>
        <p:nvSpPr>
          <p:cNvPr id="88" name="object 88"/>
          <p:cNvSpPr txBox="1"/>
          <p:nvPr/>
        </p:nvSpPr>
        <p:spPr>
          <a:xfrm>
            <a:off x="1415159" y="604678"/>
            <a:ext cx="7419329" cy="1410643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 marR="258445">
              <a:lnSpc>
                <a:spcPct val="125299"/>
              </a:lnSpc>
              <a:spcBef>
                <a:spcPts val="100"/>
              </a:spcBef>
            </a:pPr>
            <a:r>
              <a:rPr sz="800" spc="-45" dirty="0">
                <a:latin typeface="Microsoft Sans Serif"/>
                <a:cs typeface="Microsoft Sans Serif"/>
              </a:rPr>
              <a:t>Se</a:t>
            </a:r>
            <a:r>
              <a:rPr sz="800" dirty="0">
                <a:latin typeface="Microsoft Sans Serif"/>
                <a:cs typeface="Microsoft Sans Serif"/>
              </a:rPr>
              <a:t> </a:t>
            </a:r>
            <a:r>
              <a:rPr sz="800" spc="25" dirty="0">
                <a:latin typeface="Microsoft Sans Serif"/>
                <a:cs typeface="Microsoft Sans Serif"/>
              </a:rPr>
              <a:t>reduce</a:t>
            </a:r>
            <a:r>
              <a:rPr sz="800" spc="5" dirty="0">
                <a:latin typeface="Microsoft Sans Serif"/>
                <a:cs typeface="Microsoft Sans Serif"/>
              </a:rPr>
              <a:t> </a:t>
            </a:r>
            <a:r>
              <a:rPr sz="800" spc="10" dirty="0">
                <a:latin typeface="Microsoft Sans Serif"/>
                <a:cs typeface="Microsoft Sans Serif"/>
              </a:rPr>
              <a:t>la</a:t>
            </a:r>
            <a:r>
              <a:rPr sz="800" dirty="0">
                <a:latin typeface="Microsoft Sans Serif"/>
                <a:cs typeface="Microsoft Sans Serif"/>
              </a:rPr>
              <a:t> </a:t>
            </a:r>
            <a:r>
              <a:rPr sz="800" spc="25" dirty="0">
                <a:latin typeface="Microsoft Sans Serif"/>
                <a:cs typeface="Microsoft Sans Serif"/>
              </a:rPr>
              <a:t>cantidad</a:t>
            </a:r>
            <a:r>
              <a:rPr sz="800" spc="5" dirty="0">
                <a:latin typeface="Microsoft Sans Serif"/>
                <a:cs typeface="Microsoft Sans Serif"/>
              </a:rPr>
              <a:t> </a:t>
            </a:r>
            <a:r>
              <a:rPr sz="800" spc="25" dirty="0">
                <a:latin typeface="Microsoft Sans Serif"/>
                <a:cs typeface="Microsoft Sans Serif"/>
              </a:rPr>
              <a:t>de</a:t>
            </a:r>
            <a:r>
              <a:rPr sz="800" dirty="0">
                <a:latin typeface="Microsoft Sans Serif"/>
                <a:cs typeface="Microsoft Sans Serif"/>
              </a:rPr>
              <a:t> </a:t>
            </a:r>
            <a:r>
              <a:rPr sz="800" spc="25" dirty="0">
                <a:latin typeface="Microsoft Sans Serif"/>
                <a:cs typeface="Microsoft Sans Serif"/>
              </a:rPr>
              <a:t>potencia</a:t>
            </a:r>
            <a:r>
              <a:rPr sz="800" spc="5" dirty="0">
                <a:latin typeface="Microsoft Sans Serif"/>
                <a:cs typeface="Microsoft Sans Serif"/>
              </a:rPr>
              <a:t> </a:t>
            </a:r>
            <a:r>
              <a:rPr sz="800" spc="25" dirty="0">
                <a:latin typeface="Microsoft Sans Serif"/>
                <a:cs typeface="Microsoft Sans Serif"/>
              </a:rPr>
              <a:t>transferida,</a:t>
            </a:r>
            <a:r>
              <a:rPr sz="800" dirty="0">
                <a:latin typeface="Microsoft Sans Serif"/>
                <a:cs typeface="Microsoft Sans Serif"/>
              </a:rPr>
              <a:t> </a:t>
            </a:r>
            <a:r>
              <a:rPr sz="800" spc="30" dirty="0">
                <a:latin typeface="Microsoft Sans Serif"/>
                <a:cs typeface="Microsoft Sans Serif"/>
              </a:rPr>
              <a:t>lo</a:t>
            </a:r>
            <a:r>
              <a:rPr sz="800" spc="5" dirty="0">
                <a:latin typeface="Microsoft Sans Serif"/>
                <a:cs typeface="Microsoft Sans Serif"/>
              </a:rPr>
              <a:t> </a:t>
            </a:r>
            <a:r>
              <a:rPr sz="800" spc="30" dirty="0">
                <a:latin typeface="Microsoft Sans Serif"/>
                <a:cs typeface="Microsoft Sans Serif"/>
              </a:rPr>
              <a:t>que</a:t>
            </a:r>
            <a:r>
              <a:rPr sz="800" dirty="0">
                <a:latin typeface="Microsoft Sans Serif"/>
                <a:cs typeface="Microsoft Sans Serif"/>
              </a:rPr>
              <a:t> </a:t>
            </a:r>
            <a:r>
              <a:rPr sz="800" spc="35" dirty="0">
                <a:latin typeface="Microsoft Sans Serif"/>
                <a:cs typeface="Microsoft Sans Serif"/>
              </a:rPr>
              <a:t>también </a:t>
            </a:r>
            <a:r>
              <a:rPr sz="800" spc="-195" dirty="0">
                <a:latin typeface="Microsoft Sans Serif"/>
                <a:cs typeface="Microsoft Sans Serif"/>
              </a:rPr>
              <a:t> </a:t>
            </a:r>
            <a:r>
              <a:rPr sz="800" spc="25" dirty="0">
                <a:latin typeface="Microsoft Sans Serif"/>
                <a:cs typeface="Microsoft Sans Serif"/>
              </a:rPr>
              <a:t>reduce </a:t>
            </a:r>
            <a:r>
              <a:rPr sz="800" spc="15" dirty="0">
                <a:latin typeface="Microsoft Sans Serif"/>
                <a:cs typeface="Microsoft Sans Serif"/>
              </a:rPr>
              <a:t>el </a:t>
            </a:r>
            <a:r>
              <a:rPr sz="800" spc="35" dirty="0">
                <a:latin typeface="Microsoft Sans Serif"/>
                <a:cs typeface="Microsoft Sans Serif"/>
              </a:rPr>
              <a:t>par </a:t>
            </a:r>
            <a:r>
              <a:rPr sz="800" spc="20" dirty="0">
                <a:latin typeface="Microsoft Sans Serif"/>
                <a:cs typeface="Microsoft Sans Serif"/>
              </a:rPr>
              <a:t>eléctrico </a:t>
            </a:r>
            <a:r>
              <a:rPr sz="800" spc="30" dirty="0">
                <a:latin typeface="Microsoft Sans Serif"/>
                <a:cs typeface="Microsoft Sans Serif"/>
              </a:rPr>
              <a:t>que contrarresta </a:t>
            </a:r>
            <a:r>
              <a:rPr sz="800" spc="15" dirty="0">
                <a:latin typeface="Microsoft Sans Serif"/>
                <a:cs typeface="Microsoft Sans Serif"/>
              </a:rPr>
              <a:t>el </a:t>
            </a:r>
            <a:r>
              <a:rPr sz="800" spc="35" dirty="0">
                <a:latin typeface="Microsoft Sans Serif"/>
                <a:cs typeface="Microsoft Sans Serif"/>
              </a:rPr>
              <a:t>par </a:t>
            </a:r>
            <a:r>
              <a:rPr sz="800" spc="15" dirty="0">
                <a:latin typeface="Microsoft Sans Serif"/>
                <a:cs typeface="Microsoft Sans Serif"/>
              </a:rPr>
              <a:t>mecánico. </a:t>
            </a:r>
            <a:r>
              <a:rPr sz="800" spc="-40" dirty="0">
                <a:latin typeface="Microsoft Sans Serif"/>
                <a:cs typeface="Microsoft Sans Serif"/>
              </a:rPr>
              <a:t>Si </a:t>
            </a:r>
            <a:r>
              <a:rPr sz="800" spc="10" dirty="0">
                <a:latin typeface="Microsoft Sans Serif"/>
                <a:cs typeface="Microsoft Sans Serif"/>
              </a:rPr>
              <a:t>la </a:t>
            </a:r>
            <a:r>
              <a:rPr sz="800" spc="-200" dirty="0">
                <a:latin typeface="Microsoft Sans Serif"/>
                <a:cs typeface="Microsoft Sans Serif"/>
              </a:rPr>
              <a:t> </a:t>
            </a:r>
            <a:r>
              <a:rPr sz="800" spc="25" dirty="0">
                <a:latin typeface="Microsoft Sans Serif"/>
                <a:cs typeface="Microsoft Sans Serif"/>
              </a:rPr>
              <a:t>potencia </a:t>
            </a:r>
            <a:r>
              <a:rPr sz="800" spc="15" dirty="0">
                <a:latin typeface="Microsoft Sans Serif"/>
                <a:cs typeface="Microsoft Sans Serif"/>
              </a:rPr>
              <a:t>mecánica </a:t>
            </a:r>
            <a:r>
              <a:rPr sz="800" spc="40" dirty="0">
                <a:latin typeface="Microsoft Sans Serif"/>
                <a:cs typeface="Microsoft Sans Serif"/>
              </a:rPr>
              <a:t>no </a:t>
            </a:r>
            <a:r>
              <a:rPr sz="800" spc="-10" dirty="0">
                <a:latin typeface="Microsoft Sans Serif"/>
                <a:cs typeface="Microsoft Sans Serif"/>
              </a:rPr>
              <a:t>se </a:t>
            </a:r>
            <a:r>
              <a:rPr sz="800" spc="25" dirty="0">
                <a:latin typeface="Microsoft Sans Serif"/>
                <a:cs typeface="Microsoft Sans Serif"/>
              </a:rPr>
              <a:t>reduce </a:t>
            </a:r>
            <a:r>
              <a:rPr sz="800" spc="40" dirty="0">
                <a:latin typeface="Microsoft Sans Serif"/>
                <a:cs typeface="Microsoft Sans Serif"/>
              </a:rPr>
              <a:t>durante </a:t>
            </a:r>
            <a:r>
              <a:rPr sz="800" spc="10" dirty="0">
                <a:latin typeface="Microsoft Sans Serif"/>
                <a:cs typeface="Microsoft Sans Serif"/>
              </a:rPr>
              <a:t>la </a:t>
            </a:r>
            <a:r>
              <a:rPr sz="800" spc="15" dirty="0">
                <a:latin typeface="Microsoft Sans Serif"/>
                <a:cs typeface="Microsoft Sans Serif"/>
              </a:rPr>
              <a:t>falla, el </a:t>
            </a:r>
            <a:r>
              <a:rPr sz="800" spc="50" dirty="0">
                <a:latin typeface="Microsoft Sans Serif"/>
                <a:cs typeface="Microsoft Sans Serif"/>
              </a:rPr>
              <a:t>rotor </a:t>
            </a:r>
            <a:r>
              <a:rPr sz="800" spc="25" dirty="0">
                <a:latin typeface="Microsoft Sans Serif"/>
                <a:cs typeface="Microsoft Sans Serif"/>
              </a:rPr>
              <a:t>del </a:t>
            </a:r>
            <a:r>
              <a:rPr sz="800" spc="30" dirty="0">
                <a:latin typeface="Microsoft Sans Serif"/>
                <a:cs typeface="Microsoft Sans Serif"/>
              </a:rPr>
              <a:t> </a:t>
            </a:r>
            <a:r>
              <a:rPr sz="800" spc="35" dirty="0">
                <a:latin typeface="Microsoft Sans Serif"/>
                <a:cs typeface="Microsoft Sans Serif"/>
              </a:rPr>
              <a:t>generador</a:t>
            </a:r>
            <a:r>
              <a:rPr sz="800" spc="-5" dirty="0">
                <a:latin typeface="Microsoft Sans Serif"/>
                <a:cs typeface="Microsoft Sans Serif"/>
              </a:rPr>
              <a:t> </a:t>
            </a:r>
            <a:r>
              <a:rPr sz="800" spc="15" dirty="0">
                <a:latin typeface="Microsoft Sans Serif"/>
                <a:cs typeface="Microsoft Sans Serif"/>
              </a:rPr>
              <a:t>acelerará</a:t>
            </a:r>
            <a:r>
              <a:rPr sz="800" spc="-5" dirty="0">
                <a:latin typeface="Microsoft Sans Serif"/>
                <a:cs typeface="Microsoft Sans Serif"/>
              </a:rPr>
              <a:t> </a:t>
            </a:r>
            <a:r>
              <a:rPr sz="800" spc="35" dirty="0">
                <a:latin typeface="Microsoft Sans Serif"/>
                <a:cs typeface="Microsoft Sans Serif"/>
              </a:rPr>
              <a:t>proporcionalmente</a:t>
            </a:r>
            <a:r>
              <a:rPr sz="800" spc="-5" dirty="0">
                <a:latin typeface="Microsoft Sans Serif"/>
                <a:cs typeface="Microsoft Sans Serif"/>
              </a:rPr>
              <a:t> </a:t>
            </a:r>
            <a:r>
              <a:rPr sz="800" spc="10" dirty="0">
                <a:latin typeface="Microsoft Sans Serif"/>
                <a:cs typeface="Microsoft Sans Serif"/>
              </a:rPr>
              <a:t>al</a:t>
            </a:r>
            <a:r>
              <a:rPr sz="800" spc="-5" dirty="0">
                <a:latin typeface="Microsoft Sans Serif"/>
                <a:cs typeface="Microsoft Sans Serif"/>
              </a:rPr>
              <a:t> </a:t>
            </a:r>
            <a:r>
              <a:rPr sz="800" spc="20" dirty="0">
                <a:latin typeface="Microsoft Sans Serif"/>
                <a:cs typeface="Microsoft Sans Serif"/>
              </a:rPr>
              <a:t>excedente</a:t>
            </a:r>
            <a:r>
              <a:rPr sz="800" spc="-5" dirty="0">
                <a:latin typeface="Microsoft Sans Serif"/>
                <a:cs typeface="Microsoft Sans Serif"/>
              </a:rPr>
              <a:t> </a:t>
            </a:r>
            <a:r>
              <a:rPr sz="800" spc="40" dirty="0">
                <a:latin typeface="Microsoft Sans Serif"/>
                <a:cs typeface="Microsoft Sans Serif"/>
              </a:rPr>
              <a:t>neto</a:t>
            </a:r>
            <a:r>
              <a:rPr sz="800" dirty="0">
                <a:latin typeface="Microsoft Sans Serif"/>
                <a:cs typeface="Microsoft Sans Serif"/>
              </a:rPr>
              <a:t> </a:t>
            </a:r>
            <a:r>
              <a:rPr sz="800" spc="25" dirty="0">
                <a:latin typeface="Microsoft Sans Serif"/>
                <a:cs typeface="Microsoft Sans Serif"/>
              </a:rPr>
              <a:t>de </a:t>
            </a:r>
            <a:r>
              <a:rPr sz="800" spc="-200" dirty="0">
                <a:latin typeface="Microsoft Sans Serif"/>
                <a:cs typeface="Microsoft Sans Serif"/>
              </a:rPr>
              <a:t> </a:t>
            </a:r>
            <a:r>
              <a:rPr sz="800" spc="30" dirty="0">
                <a:latin typeface="Microsoft Sans Serif"/>
                <a:cs typeface="Microsoft Sans Serif"/>
              </a:rPr>
              <a:t>entrada</a:t>
            </a:r>
            <a:r>
              <a:rPr sz="800" spc="-10" dirty="0">
                <a:latin typeface="Microsoft Sans Serif"/>
                <a:cs typeface="Microsoft Sans Serif"/>
              </a:rPr>
              <a:t> </a:t>
            </a:r>
            <a:r>
              <a:rPr sz="800" spc="25" dirty="0">
                <a:latin typeface="Microsoft Sans Serif"/>
                <a:cs typeface="Microsoft Sans Serif"/>
              </a:rPr>
              <a:t>de</a:t>
            </a:r>
            <a:r>
              <a:rPr sz="800" spc="-5" dirty="0">
                <a:latin typeface="Microsoft Sans Serif"/>
                <a:cs typeface="Microsoft Sans Serif"/>
              </a:rPr>
              <a:t> </a:t>
            </a:r>
            <a:r>
              <a:rPr sz="800" spc="35" dirty="0">
                <a:latin typeface="Microsoft Sans Serif"/>
                <a:cs typeface="Microsoft Sans Serif"/>
              </a:rPr>
              <a:t>torque.</a:t>
            </a:r>
            <a:endParaRPr sz="800">
              <a:latin typeface="Microsoft Sans Serif"/>
              <a:cs typeface="Microsoft Sans Serif"/>
            </a:endParaRPr>
          </a:p>
          <a:p>
            <a:pPr marL="12700" marR="69850" indent="154940">
              <a:lnSpc>
                <a:spcPts val="1200"/>
              </a:lnSpc>
              <a:spcBef>
                <a:spcPts val="65"/>
              </a:spcBef>
            </a:pPr>
            <a:r>
              <a:rPr sz="700" spc="-5" dirty="0">
                <a:latin typeface="Microsoft Sans Serif"/>
                <a:cs typeface="Microsoft Sans Serif"/>
              </a:rPr>
              <a:t>Los </a:t>
            </a:r>
            <a:r>
              <a:rPr sz="700" spc="20" dirty="0">
                <a:latin typeface="Microsoft Sans Serif"/>
                <a:cs typeface="Microsoft Sans Serif"/>
              </a:rPr>
              <a:t>desarrollos de </a:t>
            </a:r>
            <a:r>
              <a:rPr sz="700" spc="10" dirty="0">
                <a:latin typeface="Microsoft Sans Serif"/>
                <a:cs typeface="Microsoft Sans Serif"/>
              </a:rPr>
              <a:t>este </a:t>
            </a:r>
            <a:r>
              <a:rPr sz="700" spc="20" dirty="0">
                <a:latin typeface="Microsoft Sans Serif"/>
                <a:cs typeface="Microsoft Sans Serif"/>
              </a:rPr>
              <a:t>concepto, </a:t>
            </a:r>
            <a:r>
              <a:rPr sz="700" dirty="0">
                <a:latin typeface="Microsoft Sans Serif"/>
                <a:cs typeface="Microsoft Sans Serif"/>
              </a:rPr>
              <a:t>así </a:t>
            </a:r>
            <a:r>
              <a:rPr sz="700" spc="30" dirty="0">
                <a:latin typeface="Microsoft Sans Serif"/>
                <a:cs typeface="Microsoft Sans Serif"/>
              </a:rPr>
              <a:t>como </a:t>
            </a:r>
            <a:r>
              <a:rPr sz="700" spc="10" dirty="0">
                <a:latin typeface="Microsoft Sans Serif"/>
                <a:cs typeface="Microsoft Sans Serif"/>
              </a:rPr>
              <a:t>el </a:t>
            </a:r>
            <a:r>
              <a:rPr sz="700" spc="25" dirty="0">
                <a:latin typeface="Microsoft Sans Serif"/>
                <a:cs typeface="Microsoft Sans Serif"/>
              </a:rPr>
              <a:t>llamado criterio </a:t>
            </a:r>
            <a:r>
              <a:rPr sz="700" spc="20" dirty="0">
                <a:latin typeface="Microsoft Sans Serif"/>
                <a:cs typeface="Microsoft Sans Serif"/>
              </a:rPr>
              <a:t>de </a:t>
            </a:r>
            <a:r>
              <a:rPr sz="700" spc="10" dirty="0">
                <a:latin typeface="Microsoft Sans Serif"/>
                <a:cs typeface="Microsoft Sans Serif"/>
              </a:rPr>
              <a:t>áreas </a:t>
            </a:r>
            <a:r>
              <a:rPr sz="700" spc="-175" dirty="0">
                <a:latin typeface="Microsoft Sans Serif"/>
                <a:cs typeface="Microsoft Sans Serif"/>
              </a:rPr>
              <a:t> </a:t>
            </a:r>
            <a:r>
              <a:rPr sz="700" spc="10" dirty="0">
                <a:latin typeface="Microsoft Sans Serif"/>
                <a:cs typeface="Microsoft Sans Serif"/>
              </a:rPr>
              <a:t>iguales,</a:t>
            </a:r>
            <a:r>
              <a:rPr sz="700" dirty="0">
                <a:latin typeface="Microsoft Sans Serif"/>
                <a:cs typeface="Microsoft Sans Serif"/>
              </a:rPr>
              <a:t> </a:t>
            </a:r>
            <a:r>
              <a:rPr sz="700" spc="-5" dirty="0">
                <a:latin typeface="Microsoft Sans Serif"/>
                <a:cs typeface="Microsoft Sans Serif"/>
              </a:rPr>
              <a:t>se</a:t>
            </a:r>
            <a:r>
              <a:rPr sz="700" spc="5" dirty="0">
                <a:latin typeface="Microsoft Sans Serif"/>
                <a:cs typeface="Microsoft Sans Serif"/>
              </a:rPr>
              <a:t> </a:t>
            </a:r>
            <a:r>
              <a:rPr sz="700" spc="15" dirty="0">
                <a:latin typeface="Microsoft Sans Serif"/>
                <a:cs typeface="Microsoft Sans Serif"/>
              </a:rPr>
              <a:t>explican</a:t>
            </a:r>
            <a:r>
              <a:rPr sz="700" dirty="0">
                <a:latin typeface="Microsoft Sans Serif"/>
                <a:cs typeface="Microsoft Sans Serif"/>
              </a:rPr>
              <a:t> </a:t>
            </a:r>
            <a:r>
              <a:rPr sz="700" spc="20" dirty="0">
                <a:latin typeface="Microsoft Sans Serif"/>
                <a:cs typeface="Microsoft Sans Serif"/>
              </a:rPr>
              <a:t>en</a:t>
            </a:r>
            <a:r>
              <a:rPr sz="700" spc="5" dirty="0">
                <a:latin typeface="Microsoft Sans Serif"/>
                <a:cs typeface="Microsoft Sans Serif"/>
              </a:rPr>
              <a:t> </a:t>
            </a:r>
            <a:r>
              <a:rPr sz="700" spc="20" dirty="0">
                <a:latin typeface="Microsoft Sans Serif"/>
                <a:cs typeface="Microsoft Sans Serif"/>
              </a:rPr>
              <a:t>detalle</a:t>
            </a:r>
            <a:r>
              <a:rPr sz="700" spc="5" dirty="0">
                <a:latin typeface="Microsoft Sans Serif"/>
                <a:cs typeface="Microsoft Sans Serif"/>
              </a:rPr>
              <a:t> </a:t>
            </a:r>
            <a:r>
              <a:rPr sz="700" spc="20" dirty="0">
                <a:latin typeface="Microsoft Sans Serif"/>
                <a:cs typeface="Microsoft Sans Serif"/>
              </a:rPr>
              <a:t>en</a:t>
            </a:r>
            <a:r>
              <a:rPr sz="700" dirty="0">
                <a:latin typeface="Microsoft Sans Serif"/>
                <a:cs typeface="Microsoft Sans Serif"/>
              </a:rPr>
              <a:t> </a:t>
            </a:r>
            <a:r>
              <a:rPr sz="700" spc="10" dirty="0">
                <a:latin typeface="Microsoft Sans Serif"/>
                <a:cs typeface="Microsoft Sans Serif"/>
              </a:rPr>
              <a:t>la</a:t>
            </a:r>
            <a:r>
              <a:rPr sz="700" spc="5" dirty="0">
                <a:latin typeface="Microsoft Sans Serif"/>
                <a:cs typeface="Microsoft Sans Serif"/>
              </a:rPr>
              <a:t> </a:t>
            </a:r>
            <a:r>
              <a:rPr sz="700" spc="25" dirty="0">
                <a:latin typeface="Microsoft Sans Serif"/>
                <a:cs typeface="Microsoft Sans Serif"/>
              </a:rPr>
              <a:t>mayoría</a:t>
            </a:r>
            <a:r>
              <a:rPr sz="700" dirty="0">
                <a:latin typeface="Microsoft Sans Serif"/>
                <a:cs typeface="Microsoft Sans Serif"/>
              </a:rPr>
              <a:t> </a:t>
            </a:r>
            <a:r>
              <a:rPr sz="700" spc="20" dirty="0">
                <a:latin typeface="Microsoft Sans Serif"/>
                <a:cs typeface="Microsoft Sans Serif"/>
              </a:rPr>
              <a:t>de</a:t>
            </a:r>
            <a:r>
              <a:rPr sz="700" spc="5" dirty="0">
                <a:latin typeface="Microsoft Sans Serif"/>
                <a:cs typeface="Microsoft Sans Serif"/>
              </a:rPr>
              <a:t> </a:t>
            </a:r>
            <a:r>
              <a:rPr sz="700" spc="10" dirty="0">
                <a:latin typeface="Microsoft Sans Serif"/>
                <a:cs typeface="Microsoft Sans Serif"/>
              </a:rPr>
              <a:t>los</a:t>
            </a:r>
            <a:r>
              <a:rPr sz="700" dirty="0">
                <a:latin typeface="Microsoft Sans Serif"/>
                <a:cs typeface="Microsoft Sans Serif"/>
              </a:rPr>
              <a:t> </a:t>
            </a:r>
            <a:r>
              <a:rPr sz="700" spc="25" dirty="0">
                <a:latin typeface="Microsoft Sans Serif"/>
                <a:cs typeface="Microsoft Sans Serif"/>
              </a:rPr>
              <a:t>libros</a:t>
            </a:r>
            <a:r>
              <a:rPr sz="700" spc="5" dirty="0">
                <a:latin typeface="Microsoft Sans Serif"/>
                <a:cs typeface="Microsoft Sans Serif"/>
              </a:rPr>
              <a:t> </a:t>
            </a:r>
            <a:r>
              <a:rPr sz="700" spc="20" dirty="0">
                <a:latin typeface="Microsoft Sans Serif"/>
                <a:cs typeface="Microsoft Sans Serif"/>
              </a:rPr>
              <a:t>sobre</a:t>
            </a:r>
            <a:r>
              <a:rPr sz="700" spc="5" dirty="0">
                <a:latin typeface="Microsoft Sans Serif"/>
                <a:cs typeface="Microsoft Sans Serif"/>
              </a:rPr>
              <a:t> </a:t>
            </a:r>
            <a:r>
              <a:rPr sz="700" spc="10" dirty="0">
                <a:latin typeface="Microsoft Sans Serif"/>
                <a:cs typeface="Microsoft Sans Serif"/>
              </a:rPr>
              <a:t>sistemas</a:t>
            </a:r>
            <a:r>
              <a:rPr sz="700" dirty="0">
                <a:latin typeface="Microsoft Sans Serif"/>
                <a:cs typeface="Microsoft Sans Serif"/>
              </a:rPr>
              <a:t> </a:t>
            </a:r>
            <a:r>
              <a:rPr sz="700" spc="20" dirty="0">
                <a:latin typeface="Microsoft Sans Serif"/>
                <a:cs typeface="Microsoft Sans Serif"/>
              </a:rPr>
              <a:t>de </a:t>
            </a:r>
            <a:r>
              <a:rPr sz="700" spc="-170" dirty="0">
                <a:latin typeface="Microsoft Sans Serif"/>
                <a:cs typeface="Microsoft Sans Serif"/>
              </a:rPr>
              <a:t> </a:t>
            </a:r>
            <a:r>
              <a:rPr sz="700" spc="20" dirty="0">
                <a:latin typeface="Microsoft Sans Serif"/>
                <a:cs typeface="Microsoft Sans Serif"/>
              </a:rPr>
              <a:t>potencia,</a:t>
            </a:r>
            <a:r>
              <a:rPr sz="700" spc="-5" dirty="0">
                <a:latin typeface="Microsoft Sans Serif"/>
                <a:cs typeface="Microsoft Sans Serif"/>
              </a:rPr>
              <a:t> </a:t>
            </a:r>
            <a:r>
              <a:rPr sz="700" spc="20" dirty="0">
                <a:latin typeface="Microsoft Sans Serif"/>
                <a:cs typeface="Microsoft Sans Serif"/>
              </a:rPr>
              <a:t>en</a:t>
            </a:r>
            <a:r>
              <a:rPr sz="700" spc="-5" dirty="0">
                <a:latin typeface="Microsoft Sans Serif"/>
                <a:cs typeface="Microsoft Sans Serif"/>
              </a:rPr>
              <a:t> </a:t>
            </a:r>
            <a:r>
              <a:rPr sz="700" spc="25" dirty="0">
                <a:latin typeface="Microsoft Sans Serif"/>
                <a:cs typeface="Microsoft Sans Serif"/>
              </a:rPr>
              <a:t>numerosos</a:t>
            </a:r>
            <a:r>
              <a:rPr sz="700" spc="-5" dirty="0">
                <a:latin typeface="Microsoft Sans Serif"/>
                <a:cs typeface="Microsoft Sans Serif"/>
              </a:rPr>
              <a:t> </a:t>
            </a:r>
            <a:r>
              <a:rPr sz="700" spc="20" dirty="0">
                <a:latin typeface="Microsoft Sans Serif"/>
                <a:cs typeface="Microsoft Sans Serif"/>
              </a:rPr>
              <a:t>artículos</a:t>
            </a:r>
            <a:r>
              <a:rPr sz="700" spc="-5" dirty="0">
                <a:latin typeface="Microsoft Sans Serif"/>
                <a:cs typeface="Microsoft Sans Serif"/>
              </a:rPr>
              <a:t> </a:t>
            </a:r>
            <a:r>
              <a:rPr sz="700" spc="5" dirty="0">
                <a:latin typeface="Microsoft Sans Serif"/>
                <a:cs typeface="Microsoft Sans Serif"/>
              </a:rPr>
              <a:t>y</a:t>
            </a:r>
            <a:r>
              <a:rPr sz="700" spc="-5" dirty="0">
                <a:latin typeface="Microsoft Sans Serif"/>
                <a:cs typeface="Microsoft Sans Serif"/>
              </a:rPr>
              <a:t> </a:t>
            </a:r>
            <a:r>
              <a:rPr sz="700" spc="20" dirty="0">
                <a:latin typeface="Microsoft Sans Serif"/>
                <a:cs typeface="Microsoft Sans Serif"/>
              </a:rPr>
              <a:t>en</a:t>
            </a:r>
            <a:r>
              <a:rPr sz="700" spc="-5" dirty="0">
                <a:latin typeface="Microsoft Sans Serif"/>
                <a:cs typeface="Microsoft Sans Serif"/>
              </a:rPr>
              <a:t> </a:t>
            </a:r>
            <a:r>
              <a:rPr sz="700" spc="10" dirty="0">
                <a:latin typeface="Microsoft Sans Serif"/>
                <a:cs typeface="Microsoft Sans Serif"/>
              </a:rPr>
              <a:t>el</a:t>
            </a:r>
            <a:r>
              <a:rPr sz="700" dirty="0">
                <a:latin typeface="Microsoft Sans Serif"/>
                <a:cs typeface="Microsoft Sans Serif"/>
              </a:rPr>
              <a:t> </a:t>
            </a:r>
            <a:r>
              <a:rPr sz="700" spc="15" dirty="0">
                <a:latin typeface="Microsoft Sans Serif"/>
                <a:cs typeface="Microsoft Sans Serif"/>
              </a:rPr>
              <a:t>Capítulo</a:t>
            </a:r>
            <a:r>
              <a:rPr sz="700" spc="-5" dirty="0">
                <a:latin typeface="Microsoft Sans Serif"/>
                <a:cs typeface="Microsoft Sans Serif"/>
              </a:rPr>
              <a:t> </a:t>
            </a:r>
            <a:r>
              <a:rPr sz="700" dirty="0">
                <a:latin typeface="Microsoft Sans Serif"/>
                <a:cs typeface="Microsoft Sans Serif"/>
              </a:rPr>
              <a:t>1.</a:t>
            </a:r>
            <a:endParaRPr sz="700">
              <a:latin typeface="Microsoft Sans Serif"/>
              <a:cs typeface="Microsoft Sans Serif"/>
            </a:endParaRPr>
          </a:p>
          <a:p>
            <a:pPr marL="12700" marR="45085" indent="154940">
              <a:lnSpc>
                <a:spcPts val="1200"/>
              </a:lnSpc>
              <a:spcBef>
                <a:spcPts val="15"/>
              </a:spcBef>
            </a:pPr>
            <a:r>
              <a:rPr sz="750" spc="15" dirty="0">
                <a:latin typeface="Microsoft Sans Serif"/>
                <a:cs typeface="Microsoft Sans Serif"/>
              </a:rPr>
              <a:t>Cuando</a:t>
            </a:r>
            <a:r>
              <a:rPr sz="750" spc="-5" dirty="0">
                <a:latin typeface="Microsoft Sans Serif"/>
                <a:cs typeface="Microsoft Sans Serif"/>
              </a:rPr>
              <a:t> </a:t>
            </a:r>
            <a:r>
              <a:rPr sz="750" spc="15" dirty="0">
                <a:latin typeface="Microsoft Sans Serif"/>
                <a:cs typeface="Microsoft Sans Serif"/>
              </a:rPr>
              <a:t>existe</a:t>
            </a:r>
            <a:r>
              <a:rPr sz="750" spc="-5" dirty="0">
                <a:latin typeface="Microsoft Sans Serif"/>
                <a:cs typeface="Microsoft Sans Serif"/>
              </a:rPr>
              <a:t> </a:t>
            </a:r>
            <a:r>
              <a:rPr sz="750" spc="30" dirty="0">
                <a:latin typeface="Microsoft Sans Serif"/>
                <a:cs typeface="Microsoft Sans Serif"/>
              </a:rPr>
              <a:t>una</a:t>
            </a:r>
            <a:r>
              <a:rPr sz="750" dirty="0">
                <a:latin typeface="Microsoft Sans Serif"/>
                <a:cs typeface="Microsoft Sans Serif"/>
              </a:rPr>
              <a:t> </a:t>
            </a:r>
            <a:r>
              <a:rPr sz="750" spc="25" dirty="0">
                <a:latin typeface="Microsoft Sans Serif"/>
                <a:cs typeface="Microsoft Sans Serif"/>
              </a:rPr>
              <a:t>condición</a:t>
            </a:r>
            <a:r>
              <a:rPr sz="750" spc="-5" dirty="0">
                <a:latin typeface="Microsoft Sans Serif"/>
                <a:cs typeface="Microsoft Sans Serif"/>
              </a:rPr>
              <a:t> </a:t>
            </a:r>
            <a:r>
              <a:rPr sz="750" spc="20" dirty="0">
                <a:latin typeface="Microsoft Sans Serif"/>
                <a:cs typeface="Microsoft Sans Serif"/>
              </a:rPr>
              <a:t>inestable</a:t>
            </a:r>
            <a:r>
              <a:rPr sz="750" dirty="0">
                <a:latin typeface="Microsoft Sans Serif"/>
                <a:cs typeface="Microsoft Sans Serif"/>
              </a:rPr>
              <a:t> </a:t>
            </a:r>
            <a:r>
              <a:rPr sz="750" spc="25" dirty="0">
                <a:latin typeface="Microsoft Sans Serif"/>
                <a:cs typeface="Microsoft Sans Serif"/>
              </a:rPr>
              <a:t>en</a:t>
            </a:r>
            <a:r>
              <a:rPr sz="750" spc="-5" dirty="0">
                <a:latin typeface="Microsoft Sans Serif"/>
                <a:cs typeface="Microsoft Sans Serif"/>
              </a:rPr>
              <a:t> </a:t>
            </a:r>
            <a:r>
              <a:rPr sz="750" spc="10" dirty="0">
                <a:latin typeface="Microsoft Sans Serif"/>
                <a:cs typeface="Microsoft Sans Serif"/>
              </a:rPr>
              <a:t>el</a:t>
            </a:r>
            <a:r>
              <a:rPr sz="750" dirty="0">
                <a:latin typeface="Microsoft Sans Serif"/>
                <a:cs typeface="Microsoft Sans Serif"/>
              </a:rPr>
              <a:t> </a:t>
            </a:r>
            <a:r>
              <a:rPr sz="750" spc="15" dirty="0">
                <a:latin typeface="Microsoft Sans Serif"/>
                <a:cs typeface="Microsoft Sans Serif"/>
              </a:rPr>
              <a:t>sistema</a:t>
            </a:r>
            <a:r>
              <a:rPr sz="750" spc="-5" dirty="0">
                <a:latin typeface="Microsoft Sans Serif"/>
                <a:cs typeface="Microsoft Sans Serif"/>
              </a:rPr>
              <a:t> </a:t>
            </a:r>
            <a:r>
              <a:rPr sz="750" spc="25" dirty="0">
                <a:latin typeface="Microsoft Sans Serif"/>
                <a:cs typeface="Microsoft Sans Serif"/>
              </a:rPr>
              <a:t>de</a:t>
            </a:r>
            <a:r>
              <a:rPr sz="750" dirty="0">
                <a:latin typeface="Microsoft Sans Serif"/>
                <a:cs typeface="Microsoft Sans Serif"/>
              </a:rPr>
              <a:t> </a:t>
            </a:r>
            <a:r>
              <a:rPr sz="750" spc="20" dirty="0">
                <a:latin typeface="Microsoft Sans Serif"/>
                <a:cs typeface="Microsoft Sans Serif"/>
              </a:rPr>
              <a:t>energía,</a:t>
            </a:r>
            <a:r>
              <a:rPr sz="750" spc="-5" dirty="0">
                <a:latin typeface="Microsoft Sans Serif"/>
                <a:cs typeface="Microsoft Sans Serif"/>
              </a:rPr>
              <a:t> </a:t>
            </a:r>
            <a:r>
              <a:rPr sz="750" spc="45" dirty="0">
                <a:latin typeface="Microsoft Sans Serif"/>
                <a:cs typeface="Microsoft Sans Serif"/>
              </a:rPr>
              <a:t>un </a:t>
            </a:r>
            <a:r>
              <a:rPr sz="750" spc="-180" dirty="0">
                <a:latin typeface="Microsoft Sans Serif"/>
                <a:cs typeface="Microsoft Sans Serif"/>
              </a:rPr>
              <a:t> </a:t>
            </a:r>
            <a:r>
              <a:rPr sz="750" spc="30" dirty="0">
                <a:latin typeface="Microsoft Sans Serif"/>
                <a:cs typeface="Microsoft Sans Serif"/>
              </a:rPr>
              <a:t>generador </a:t>
            </a:r>
            <a:r>
              <a:rPr sz="750" spc="20" dirty="0">
                <a:latin typeface="Microsoft Sans Serif"/>
                <a:cs typeface="Microsoft Sans Serif"/>
              </a:rPr>
              <a:t>equivalente </a:t>
            </a:r>
            <a:r>
              <a:rPr sz="750" spc="30" dirty="0">
                <a:latin typeface="Microsoft Sans Serif"/>
                <a:cs typeface="Microsoft Sans Serif"/>
              </a:rPr>
              <a:t>gira </a:t>
            </a:r>
            <a:r>
              <a:rPr sz="750" dirty="0">
                <a:latin typeface="Microsoft Sans Serif"/>
                <a:cs typeface="Microsoft Sans Serif"/>
              </a:rPr>
              <a:t>a </a:t>
            </a:r>
            <a:r>
              <a:rPr sz="750" spc="30" dirty="0">
                <a:latin typeface="Microsoft Sans Serif"/>
                <a:cs typeface="Microsoft Sans Serif"/>
              </a:rPr>
              <a:t>una </a:t>
            </a:r>
            <a:r>
              <a:rPr sz="750" spc="15" dirty="0">
                <a:latin typeface="Microsoft Sans Serif"/>
                <a:cs typeface="Microsoft Sans Serif"/>
              </a:rPr>
              <a:t>velocidad </a:t>
            </a:r>
            <a:r>
              <a:rPr sz="750" spc="30" dirty="0">
                <a:latin typeface="Microsoft Sans Serif"/>
                <a:cs typeface="Microsoft Sans Serif"/>
              </a:rPr>
              <a:t>diferente </a:t>
            </a:r>
            <a:r>
              <a:rPr sz="750" dirty="0">
                <a:latin typeface="Microsoft Sans Serif"/>
                <a:cs typeface="Microsoft Sans Serif"/>
              </a:rPr>
              <a:t>a </a:t>
            </a:r>
            <a:r>
              <a:rPr sz="750" spc="10" dirty="0">
                <a:latin typeface="Microsoft Sans Serif"/>
                <a:cs typeface="Microsoft Sans Serif"/>
              </a:rPr>
              <a:t>la </a:t>
            </a:r>
            <a:r>
              <a:rPr sz="750" spc="20" dirty="0">
                <a:latin typeface="Microsoft Sans Serif"/>
                <a:cs typeface="Microsoft Sans Serif"/>
              </a:rPr>
              <a:t>del </a:t>
            </a:r>
            <a:r>
              <a:rPr sz="750" spc="45" dirty="0">
                <a:latin typeface="Microsoft Sans Serif"/>
                <a:cs typeface="Microsoft Sans Serif"/>
              </a:rPr>
              <a:t>otro </a:t>
            </a:r>
            <a:r>
              <a:rPr sz="750" spc="50" dirty="0">
                <a:latin typeface="Microsoft Sans Serif"/>
                <a:cs typeface="Microsoft Sans Serif"/>
              </a:rPr>
              <a:t> </a:t>
            </a:r>
            <a:r>
              <a:rPr sz="750" spc="30" dirty="0">
                <a:latin typeface="Microsoft Sans Serif"/>
                <a:cs typeface="Microsoft Sans Serif"/>
              </a:rPr>
              <a:t>generador </a:t>
            </a:r>
            <a:r>
              <a:rPr sz="750" spc="20" dirty="0">
                <a:latin typeface="Microsoft Sans Serif"/>
                <a:cs typeface="Microsoft Sans Serif"/>
              </a:rPr>
              <a:t>equivalente </a:t>
            </a:r>
            <a:r>
              <a:rPr sz="750" spc="25" dirty="0">
                <a:latin typeface="Microsoft Sans Serif"/>
                <a:cs typeface="Microsoft Sans Serif"/>
              </a:rPr>
              <a:t>en </a:t>
            </a:r>
            <a:r>
              <a:rPr sz="750" spc="10" dirty="0">
                <a:latin typeface="Microsoft Sans Serif"/>
                <a:cs typeface="Microsoft Sans Serif"/>
              </a:rPr>
              <a:t>el </a:t>
            </a:r>
            <a:r>
              <a:rPr sz="750" spc="15" dirty="0">
                <a:latin typeface="Microsoft Sans Serif"/>
                <a:cs typeface="Microsoft Sans Serif"/>
              </a:rPr>
              <a:t>sistema. </a:t>
            </a:r>
            <a:r>
              <a:rPr sz="750" spc="-10" dirty="0">
                <a:latin typeface="Microsoft Sans Serif"/>
                <a:cs typeface="Microsoft Sans Serif"/>
              </a:rPr>
              <a:t>Esta </a:t>
            </a:r>
            <a:r>
              <a:rPr sz="750" spc="25" dirty="0">
                <a:latin typeface="Microsoft Sans Serif"/>
                <a:cs typeface="Microsoft Sans Serif"/>
              </a:rPr>
              <a:t>condición </a:t>
            </a:r>
            <a:r>
              <a:rPr sz="750" spc="-5" dirty="0">
                <a:latin typeface="Microsoft Sans Serif"/>
                <a:cs typeface="Microsoft Sans Serif"/>
              </a:rPr>
              <a:t>se </a:t>
            </a:r>
            <a:r>
              <a:rPr sz="750" spc="15" dirty="0">
                <a:latin typeface="Microsoft Sans Serif"/>
                <a:cs typeface="Microsoft Sans Serif"/>
              </a:rPr>
              <a:t>conoce </a:t>
            </a:r>
            <a:r>
              <a:rPr sz="750" spc="30" dirty="0">
                <a:latin typeface="Microsoft Sans Serif"/>
                <a:cs typeface="Microsoft Sans Serif"/>
              </a:rPr>
              <a:t>como </a:t>
            </a:r>
            <a:r>
              <a:rPr sz="750" spc="35" dirty="0">
                <a:latin typeface="Microsoft Sans Serif"/>
                <a:cs typeface="Microsoft Sans Serif"/>
              </a:rPr>
              <a:t> </a:t>
            </a:r>
            <a:r>
              <a:rPr sz="750" spc="30" dirty="0">
                <a:latin typeface="Microsoft Sans Serif"/>
                <a:cs typeface="Microsoft Sans Serif"/>
              </a:rPr>
              <a:t>pérdida</a:t>
            </a:r>
            <a:r>
              <a:rPr sz="750" spc="-10" dirty="0">
                <a:latin typeface="Microsoft Sans Serif"/>
                <a:cs typeface="Microsoft Sans Serif"/>
              </a:rPr>
              <a:t> </a:t>
            </a:r>
            <a:r>
              <a:rPr sz="750" spc="25" dirty="0">
                <a:latin typeface="Microsoft Sans Serif"/>
                <a:cs typeface="Microsoft Sans Serif"/>
              </a:rPr>
              <a:t>de</a:t>
            </a:r>
            <a:r>
              <a:rPr sz="750" spc="-5" dirty="0">
                <a:latin typeface="Microsoft Sans Serif"/>
                <a:cs typeface="Microsoft Sans Serif"/>
              </a:rPr>
              <a:t> </a:t>
            </a:r>
            <a:r>
              <a:rPr sz="750" spc="25" dirty="0">
                <a:latin typeface="Microsoft Sans Serif"/>
                <a:cs typeface="Microsoft Sans Serif"/>
              </a:rPr>
              <a:t>sincronismo</a:t>
            </a:r>
            <a:r>
              <a:rPr sz="750" spc="-5" dirty="0">
                <a:latin typeface="Microsoft Sans Serif"/>
                <a:cs typeface="Microsoft Sans Serif"/>
              </a:rPr>
              <a:t> </a:t>
            </a:r>
            <a:r>
              <a:rPr sz="750" spc="35" dirty="0">
                <a:latin typeface="Microsoft Sans Serif"/>
                <a:cs typeface="Microsoft Sans Serif"/>
              </a:rPr>
              <a:t>o</a:t>
            </a:r>
            <a:r>
              <a:rPr sz="750" spc="-5" dirty="0">
                <a:latin typeface="Microsoft Sans Serif"/>
                <a:cs typeface="Microsoft Sans Serif"/>
              </a:rPr>
              <a:t> </a:t>
            </a:r>
            <a:r>
              <a:rPr sz="750" spc="25" dirty="0">
                <a:latin typeface="Microsoft Sans Serif"/>
                <a:cs typeface="Microsoft Sans Serif"/>
              </a:rPr>
              <a:t>condición</a:t>
            </a:r>
            <a:r>
              <a:rPr sz="750" spc="-5" dirty="0">
                <a:latin typeface="Microsoft Sans Serif"/>
                <a:cs typeface="Microsoft Sans Serif"/>
              </a:rPr>
              <a:t> </a:t>
            </a:r>
            <a:r>
              <a:rPr sz="750" spc="25" dirty="0">
                <a:latin typeface="Microsoft Sans Serif"/>
                <a:cs typeface="Microsoft Sans Serif"/>
              </a:rPr>
              <a:t>de</a:t>
            </a:r>
            <a:r>
              <a:rPr sz="750" spc="-5" dirty="0">
                <a:latin typeface="Microsoft Sans Serif"/>
                <a:cs typeface="Microsoft Sans Serif"/>
              </a:rPr>
              <a:t> </a:t>
            </a:r>
            <a:r>
              <a:rPr sz="750" spc="5" dirty="0">
                <a:latin typeface="Microsoft Sans Serif"/>
                <a:cs typeface="Microsoft Sans Serif"/>
              </a:rPr>
              <a:t>desfase.</a:t>
            </a:r>
            <a:endParaRPr sz="750">
              <a:latin typeface="Microsoft Sans Serif"/>
              <a:cs typeface="Microsoft Sans Serif"/>
            </a:endParaRPr>
          </a:p>
          <a:p>
            <a:pPr marL="12700" marR="5080" indent="154940">
              <a:lnSpc>
                <a:spcPts val="1200"/>
              </a:lnSpc>
            </a:pPr>
            <a:r>
              <a:rPr sz="700" spc="-35" dirty="0">
                <a:latin typeface="Microsoft Sans Serif"/>
                <a:cs typeface="Microsoft Sans Serif"/>
              </a:rPr>
              <a:t>Si</a:t>
            </a:r>
            <a:r>
              <a:rPr sz="700" dirty="0">
                <a:latin typeface="Microsoft Sans Serif"/>
                <a:cs typeface="Microsoft Sans Serif"/>
              </a:rPr>
              <a:t> </a:t>
            </a:r>
            <a:r>
              <a:rPr sz="700" spc="-5" dirty="0">
                <a:latin typeface="Microsoft Sans Serif"/>
                <a:cs typeface="Microsoft Sans Serif"/>
              </a:rPr>
              <a:t>se</a:t>
            </a:r>
            <a:r>
              <a:rPr sz="700" dirty="0">
                <a:latin typeface="Microsoft Sans Serif"/>
                <a:cs typeface="Microsoft Sans Serif"/>
              </a:rPr>
              <a:t> </a:t>
            </a:r>
            <a:r>
              <a:rPr sz="700" spc="25" dirty="0">
                <a:latin typeface="Microsoft Sans Serif"/>
                <a:cs typeface="Microsoft Sans Serif"/>
              </a:rPr>
              <a:t>produce</a:t>
            </a:r>
            <a:r>
              <a:rPr sz="700" dirty="0">
                <a:latin typeface="Microsoft Sans Serif"/>
                <a:cs typeface="Microsoft Sans Serif"/>
              </a:rPr>
              <a:t> </a:t>
            </a:r>
            <a:r>
              <a:rPr sz="700" spc="25" dirty="0">
                <a:latin typeface="Microsoft Sans Serif"/>
                <a:cs typeface="Microsoft Sans Serif"/>
              </a:rPr>
              <a:t>tal</a:t>
            </a:r>
            <a:r>
              <a:rPr sz="700" dirty="0">
                <a:latin typeface="Microsoft Sans Serif"/>
                <a:cs typeface="Microsoft Sans Serif"/>
              </a:rPr>
              <a:t> </a:t>
            </a:r>
            <a:r>
              <a:rPr sz="700" spc="25" dirty="0">
                <a:latin typeface="Microsoft Sans Serif"/>
                <a:cs typeface="Microsoft Sans Serif"/>
              </a:rPr>
              <a:t>pérdida</a:t>
            </a:r>
            <a:r>
              <a:rPr sz="700" dirty="0">
                <a:latin typeface="Microsoft Sans Serif"/>
                <a:cs typeface="Microsoft Sans Serif"/>
              </a:rPr>
              <a:t> </a:t>
            </a:r>
            <a:r>
              <a:rPr sz="700" spc="20" dirty="0">
                <a:latin typeface="Microsoft Sans Serif"/>
                <a:cs typeface="Microsoft Sans Serif"/>
              </a:rPr>
              <a:t>de</a:t>
            </a:r>
            <a:r>
              <a:rPr sz="700" dirty="0">
                <a:latin typeface="Microsoft Sans Serif"/>
                <a:cs typeface="Microsoft Sans Serif"/>
              </a:rPr>
              <a:t> </a:t>
            </a:r>
            <a:r>
              <a:rPr sz="700" spc="20" dirty="0">
                <a:latin typeface="Microsoft Sans Serif"/>
                <a:cs typeface="Microsoft Sans Serif"/>
              </a:rPr>
              <a:t>sincronismo,</a:t>
            </a:r>
            <a:r>
              <a:rPr sz="700" dirty="0">
                <a:latin typeface="Microsoft Sans Serif"/>
                <a:cs typeface="Microsoft Sans Serif"/>
              </a:rPr>
              <a:t> </a:t>
            </a:r>
            <a:r>
              <a:rPr sz="700" spc="-5" dirty="0">
                <a:latin typeface="Microsoft Sans Serif"/>
                <a:cs typeface="Microsoft Sans Serif"/>
              </a:rPr>
              <a:t>es</a:t>
            </a:r>
            <a:r>
              <a:rPr sz="700" dirty="0">
                <a:latin typeface="Microsoft Sans Serif"/>
                <a:cs typeface="Microsoft Sans Serif"/>
              </a:rPr>
              <a:t> </a:t>
            </a:r>
            <a:r>
              <a:rPr sz="700" spc="30" dirty="0">
                <a:latin typeface="Microsoft Sans Serif"/>
                <a:cs typeface="Microsoft Sans Serif"/>
              </a:rPr>
              <a:t>imperativo</a:t>
            </a:r>
            <a:r>
              <a:rPr sz="700" dirty="0">
                <a:latin typeface="Microsoft Sans Serif"/>
                <a:cs typeface="Microsoft Sans Serif"/>
              </a:rPr>
              <a:t> </a:t>
            </a:r>
            <a:r>
              <a:rPr sz="700" spc="30" dirty="0">
                <a:latin typeface="Microsoft Sans Serif"/>
                <a:cs typeface="Microsoft Sans Serif"/>
              </a:rPr>
              <a:t>que</a:t>
            </a:r>
            <a:r>
              <a:rPr sz="700" dirty="0">
                <a:latin typeface="Microsoft Sans Serif"/>
                <a:cs typeface="Microsoft Sans Serif"/>
              </a:rPr>
              <a:t> las </a:t>
            </a:r>
            <a:r>
              <a:rPr sz="700" spc="10" dirty="0">
                <a:latin typeface="Microsoft Sans Serif"/>
                <a:cs typeface="Microsoft Sans Serif"/>
              </a:rPr>
              <a:t>áreas</a:t>
            </a:r>
            <a:r>
              <a:rPr sz="700" dirty="0">
                <a:latin typeface="Microsoft Sans Serif"/>
                <a:cs typeface="Microsoft Sans Serif"/>
              </a:rPr>
              <a:t> </a:t>
            </a:r>
            <a:r>
              <a:rPr sz="700" spc="20" dirty="0">
                <a:latin typeface="Microsoft Sans Serif"/>
                <a:cs typeface="Microsoft Sans Serif"/>
              </a:rPr>
              <a:t>del </a:t>
            </a:r>
            <a:r>
              <a:rPr sz="700" spc="-175" dirty="0">
                <a:latin typeface="Microsoft Sans Serif"/>
                <a:cs typeface="Microsoft Sans Serif"/>
              </a:rPr>
              <a:t> </a:t>
            </a:r>
            <a:r>
              <a:rPr sz="700" spc="30" dirty="0">
                <a:latin typeface="Microsoft Sans Serif"/>
                <a:cs typeface="Microsoft Sans Serif"/>
              </a:rPr>
              <a:t>generador o </a:t>
            </a:r>
            <a:r>
              <a:rPr sz="700" spc="20" dirty="0">
                <a:latin typeface="Microsoft Sans Serif"/>
                <a:cs typeface="Microsoft Sans Serif"/>
              </a:rPr>
              <a:t>del </a:t>
            </a:r>
            <a:r>
              <a:rPr sz="700" spc="15" dirty="0">
                <a:latin typeface="Microsoft Sans Serif"/>
                <a:cs typeface="Microsoft Sans Serif"/>
              </a:rPr>
              <a:t>sistema </a:t>
            </a:r>
            <a:r>
              <a:rPr sz="700" spc="30" dirty="0">
                <a:latin typeface="Microsoft Sans Serif"/>
                <a:cs typeface="Microsoft Sans Serif"/>
              </a:rPr>
              <a:t>que </a:t>
            </a:r>
            <a:r>
              <a:rPr sz="700" spc="25" dirty="0">
                <a:latin typeface="Microsoft Sans Serif"/>
                <a:cs typeface="Microsoft Sans Serif"/>
              </a:rPr>
              <a:t>funcionan </a:t>
            </a:r>
            <a:r>
              <a:rPr sz="700" spc="20" dirty="0">
                <a:latin typeface="Microsoft Sans Serif"/>
                <a:cs typeface="Microsoft Sans Serif"/>
              </a:rPr>
              <a:t>de </a:t>
            </a:r>
            <a:r>
              <a:rPr sz="700" spc="40" dirty="0">
                <a:latin typeface="Microsoft Sans Serif"/>
                <a:cs typeface="Microsoft Sans Serif"/>
              </a:rPr>
              <a:t>forma </a:t>
            </a:r>
            <a:r>
              <a:rPr sz="700" spc="15" dirty="0">
                <a:latin typeface="Microsoft Sans Serif"/>
                <a:cs typeface="Microsoft Sans Serif"/>
              </a:rPr>
              <a:t>asíncrona </a:t>
            </a:r>
            <a:r>
              <a:rPr sz="700" spc="-5" dirty="0">
                <a:latin typeface="Microsoft Sans Serif"/>
                <a:cs typeface="Microsoft Sans Serif"/>
              </a:rPr>
              <a:t>se </a:t>
            </a:r>
            <a:r>
              <a:rPr sz="700" spc="20" dirty="0">
                <a:latin typeface="Microsoft Sans Serif"/>
                <a:cs typeface="Microsoft Sans Serif"/>
              </a:rPr>
              <a:t>separen </a:t>
            </a:r>
            <a:r>
              <a:rPr sz="700" spc="25" dirty="0">
                <a:latin typeface="Microsoft Sans Serif"/>
                <a:cs typeface="Microsoft Sans Serif"/>
              </a:rPr>
              <a:t> </a:t>
            </a:r>
            <a:r>
              <a:rPr sz="700" spc="30" dirty="0">
                <a:latin typeface="Microsoft Sans Serif"/>
                <a:cs typeface="Microsoft Sans Serif"/>
              </a:rPr>
              <a:t>inmediatamente</a:t>
            </a:r>
            <a:r>
              <a:rPr sz="700" spc="-5" dirty="0">
                <a:latin typeface="Microsoft Sans Serif"/>
                <a:cs typeface="Microsoft Sans Serif"/>
              </a:rPr>
              <a:t> </a:t>
            </a:r>
            <a:r>
              <a:rPr sz="700" spc="25" dirty="0">
                <a:latin typeface="Microsoft Sans Serif"/>
                <a:cs typeface="Microsoft Sans Serif"/>
              </a:rPr>
              <a:t>utilizando</a:t>
            </a:r>
            <a:r>
              <a:rPr sz="700" dirty="0">
                <a:latin typeface="Microsoft Sans Serif"/>
                <a:cs typeface="Microsoft Sans Serif"/>
              </a:rPr>
              <a:t> </a:t>
            </a:r>
            <a:r>
              <a:rPr sz="700" spc="25" dirty="0">
                <a:latin typeface="Microsoft Sans Serif"/>
                <a:cs typeface="Microsoft Sans Serif"/>
              </a:rPr>
              <a:t>protección</a:t>
            </a:r>
            <a:r>
              <a:rPr sz="700" dirty="0">
                <a:latin typeface="Microsoft Sans Serif"/>
                <a:cs typeface="Microsoft Sans Serif"/>
              </a:rPr>
              <a:t> </a:t>
            </a:r>
            <a:r>
              <a:rPr sz="700" spc="30" dirty="0">
                <a:latin typeface="Microsoft Sans Serif"/>
                <a:cs typeface="Microsoft Sans Serif"/>
              </a:rPr>
              <a:t>fuera</a:t>
            </a:r>
            <a:r>
              <a:rPr sz="700" dirty="0">
                <a:latin typeface="Microsoft Sans Serif"/>
                <a:cs typeface="Microsoft Sans Serif"/>
              </a:rPr>
              <a:t> </a:t>
            </a:r>
            <a:r>
              <a:rPr sz="700" spc="20" dirty="0">
                <a:latin typeface="Microsoft Sans Serif"/>
                <a:cs typeface="Microsoft Sans Serif"/>
              </a:rPr>
              <a:t>de</a:t>
            </a:r>
            <a:r>
              <a:rPr sz="700" dirty="0">
                <a:latin typeface="Microsoft Sans Serif"/>
                <a:cs typeface="Microsoft Sans Serif"/>
              </a:rPr>
              <a:t> </a:t>
            </a:r>
            <a:r>
              <a:rPr sz="700" spc="25" dirty="0">
                <a:latin typeface="Microsoft Sans Serif"/>
                <a:cs typeface="Microsoft Sans Serif"/>
              </a:rPr>
              <a:t>sincronismo</a:t>
            </a:r>
            <a:r>
              <a:rPr sz="700" dirty="0">
                <a:latin typeface="Microsoft Sans Serif"/>
                <a:cs typeface="Microsoft Sans Serif"/>
              </a:rPr>
              <a:t> </a:t>
            </a:r>
            <a:r>
              <a:rPr sz="700" spc="15" dirty="0">
                <a:latin typeface="Microsoft Sans Serif"/>
                <a:cs typeface="Microsoft Sans Serif"/>
              </a:rPr>
              <a:t>(dispositivo</a:t>
            </a:r>
            <a:r>
              <a:rPr sz="700" dirty="0">
                <a:latin typeface="Microsoft Sans Serif"/>
                <a:cs typeface="Microsoft Sans Serif"/>
              </a:rPr>
              <a:t> </a:t>
            </a:r>
            <a:r>
              <a:rPr sz="700" spc="-50" dirty="0">
                <a:latin typeface="Microsoft Sans Serif"/>
                <a:cs typeface="Microsoft Sans Serif"/>
              </a:rPr>
              <a:t>IEEE </a:t>
            </a:r>
            <a:r>
              <a:rPr sz="700" spc="-170" dirty="0">
                <a:latin typeface="Microsoft Sans Serif"/>
                <a:cs typeface="Microsoft Sans Serif"/>
              </a:rPr>
              <a:t> </a:t>
            </a:r>
            <a:r>
              <a:rPr sz="700" spc="40" dirty="0">
                <a:latin typeface="Microsoft Sans Serif"/>
                <a:cs typeface="Microsoft Sans Serif"/>
              </a:rPr>
              <a:t>número </a:t>
            </a:r>
            <a:r>
              <a:rPr sz="700" spc="-5" dirty="0">
                <a:latin typeface="Microsoft Sans Serif"/>
                <a:cs typeface="Microsoft Sans Serif"/>
              </a:rPr>
              <a:t>78). </a:t>
            </a:r>
            <a:r>
              <a:rPr sz="700" spc="15" dirty="0">
                <a:latin typeface="Microsoft Sans Serif"/>
                <a:cs typeface="Microsoft Sans Serif"/>
              </a:rPr>
              <a:t>Por </a:t>
            </a:r>
            <a:r>
              <a:rPr sz="700" spc="45" dirty="0">
                <a:latin typeface="Microsoft Sans Serif"/>
                <a:cs typeface="Microsoft Sans Serif"/>
              </a:rPr>
              <a:t>otro </a:t>
            </a:r>
            <a:r>
              <a:rPr sz="700" spc="15" dirty="0">
                <a:latin typeface="Microsoft Sans Serif"/>
                <a:cs typeface="Microsoft Sans Serif"/>
              </a:rPr>
              <a:t>lado, </a:t>
            </a:r>
            <a:r>
              <a:rPr sz="700" spc="-5" dirty="0">
                <a:latin typeface="Microsoft Sans Serif"/>
                <a:cs typeface="Microsoft Sans Serif"/>
              </a:rPr>
              <a:t>es </a:t>
            </a:r>
            <a:r>
              <a:rPr sz="700" spc="35" dirty="0">
                <a:latin typeface="Microsoft Sans Serif"/>
                <a:cs typeface="Microsoft Sans Serif"/>
              </a:rPr>
              <a:t>importante </a:t>
            </a:r>
            <a:r>
              <a:rPr sz="700" spc="30" dirty="0">
                <a:latin typeface="Microsoft Sans Serif"/>
                <a:cs typeface="Microsoft Sans Serif"/>
              </a:rPr>
              <a:t>que </a:t>
            </a:r>
            <a:r>
              <a:rPr sz="700" spc="10" dirty="0">
                <a:latin typeface="Microsoft Sans Serif"/>
                <a:cs typeface="Microsoft Sans Serif"/>
              </a:rPr>
              <a:t>los relés </a:t>
            </a:r>
            <a:r>
              <a:rPr sz="700" spc="20" dirty="0">
                <a:latin typeface="Microsoft Sans Serif"/>
                <a:cs typeface="Microsoft Sans Serif"/>
              </a:rPr>
              <a:t>de </a:t>
            </a:r>
            <a:r>
              <a:rPr sz="700" spc="15" dirty="0">
                <a:latin typeface="Microsoft Sans Serif"/>
                <a:cs typeface="Microsoft Sans Serif"/>
              </a:rPr>
              <a:t>distancia </a:t>
            </a:r>
            <a:r>
              <a:rPr sz="700" spc="20" dirty="0">
                <a:latin typeface="Microsoft Sans Serif"/>
                <a:cs typeface="Microsoft Sans Serif"/>
              </a:rPr>
              <a:t>de </a:t>
            </a:r>
            <a:r>
              <a:rPr sz="700" spc="10" dirty="0">
                <a:latin typeface="Microsoft Sans Serif"/>
                <a:cs typeface="Microsoft Sans Serif"/>
              </a:rPr>
              <a:t>la </a:t>
            </a:r>
            <a:r>
              <a:rPr sz="700" spc="15" dirty="0">
                <a:latin typeface="Microsoft Sans Serif"/>
                <a:cs typeface="Microsoft Sans Serif"/>
              </a:rPr>
              <a:t> línea</a:t>
            </a:r>
            <a:r>
              <a:rPr sz="700" dirty="0">
                <a:latin typeface="Microsoft Sans Serif"/>
                <a:cs typeface="Microsoft Sans Serif"/>
              </a:rPr>
              <a:t> </a:t>
            </a:r>
            <a:r>
              <a:rPr sz="700" spc="20" dirty="0">
                <a:latin typeface="Microsoft Sans Serif"/>
                <a:cs typeface="Microsoft Sans Serif"/>
              </a:rPr>
              <a:t>de</a:t>
            </a:r>
            <a:r>
              <a:rPr sz="700" spc="5" dirty="0">
                <a:latin typeface="Microsoft Sans Serif"/>
                <a:cs typeface="Microsoft Sans Serif"/>
              </a:rPr>
              <a:t> </a:t>
            </a:r>
            <a:r>
              <a:rPr sz="700" spc="25" dirty="0">
                <a:latin typeface="Microsoft Sans Serif"/>
                <a:cs typeface="Microsoft Sans Serif"/>
              </a:rPr>
              <a:t>transmisión</a:t>
            </a:r>
            <a:r>
              <a:rPr sz="700" spc="5" dirty="0">
                <a:latin typeface="Microsoft Sans Serif"/>
                <a:cs typeface="Microsoft Sans Serif"/>
              </a:rPr>
              <a:t> </a:t>
            </a:r>
            <a:r>
              <a:rPr sz="700" spc="35" dirty="0">
                <a:latin typeface="Microsoft Sans Serif"/>
                <a:cs typeface="Microsoft Sans Serif"/>
              </a:rPr>
              <a:t>no</a:t>
            </a:r>
            <a:r>
              <a:rPr sz="700" spc="5" dirty="0">
                <a:latin typeface="Microsoft Sans Serif"/>
                <a:cs typeface="Microsoft Sans Serif"/>
              </a:rPr>
              <a:t> </a:t>
            </a:r>
            <a:r>
              <a:rPr sz="700" spc="25" dirty="0">
                <a:latin typeface="Microsoft Sans Serif"/>
                <a:cs typeface="Microsoft Sans Serif"/>
              </a:rPr>
              <a:t>funcionen</a:t>
            </a:r>
            <a:r>
              <a:rPr sz="700" spc="5" dirty="0">
                <a:latin typeface="Microsoft Sans Serif"/>
                <a:cs typeface="Microsoft Sans Serif"/>
              </a:rPr>
              <a:t> </a:t>
            </a:r>
            <a:r>
              <a:rPr sz="700" spc="25" dirty="0">
                <a:latin typeface="Microsoft Sans Serif"/>
                <a:cs typeface="Microsoft Sans Serif"/>
              </a:rPr>
              <a:t>ante</a:t>
            </a:r>
            <a:r>
              <a:rPr sz="700" spc="5" dirty="0">
                <a:latin typeface="Microsoft Sans Serif"/>
                <a:cs typeface="Microsoft Sans Serif"/>
              </a:rPr>
              <a:t> </a:t>
            </a:r>
            <a:r>
              <a:rPr sz="700" spc="10" dirty="0">
                <a:latin typeface="Microsoft Sans Serif"/>
                <a:cs typeface="Microsoft Sans Serif"/>
              </a:rPr>
              <a:t>oscilaciones</a:t>
            </a:r>
            <a:r>
              <a:rPr sz="700" spc="5" dirty="0">
                <a:latin typeface="Microsoft Sans Serif"/>
                <a:cs typeface="Microsoft Sans Serif"/>
              </a:rPr>
              <a:t> </a:t>
            </a:r>
            <a:r>
              <a:rPr sz="700" spc="20" dirty="0">
                <a:latin typeface="Microsoft Sans Serif"/>
                <a:cs typeface="Microsoft Sans Serif"/>
              </a:rPr>
              <a:t>del</a:t>
            </a:r>
            <a:r>
              <a:rPr sz="700" spc="5" dirty="0">
                <a:latin typeface="Microsoft Sans Serif"/>
                <a:cs typeface="Microsoft Sans Serif"/>
              </a:rPr>
              <a:t> </a:t>
            </a:r>
            <a:r>
              <a:rPr sz="700" spc="15" dirty="0">
                <a:latin typeface="Microsoft Sans Serif"/>
                <a:cs typeface="Microsoft Sans Serif"/>
              </a:rPr>
              <a:t>sistema</a:t>
            </a:r>
            <a:r>
              <a:rPr sz="700" spc="5" dirty="0">
                <a:latin typeface="Microsoft Sans Serif"/>
                <a:cs typeface="Microsoft Sans Serif"/>
              </a:rPr>
              <a:t> </a:t>
            </a:r>
            <a:r>
              <a:rPr sz="700" spc="30" dirty="0">
                <a:latin typeface="Microsoft Sans Serif"/>
                <a:cs typeface="Microsoft Sans Serif"/>
              </a:rPr>
              <a:t>que</a:t>
            </a:r>
            <a:r>
              <a:rPr sz="700" spc="5" dirty="0">
                <a:latin typeface="Microsoft Sans Serif"/>
                <a:cs typeface="Microsoft Sans Serif"/>
              </a:rPr>
              <a:t> </a:t>
            </a:r>
            <a:r>
              <a:rPr sz="700" spc="30" dirty="0">
                <a:latin typeface="Microsoft Sans Serif"/>
                <a:cs typeface="Microsoft Sans Serif"/>
              </a:rPr>
              <a:t>podrían </a:t>
            </a:r>
            <a:r>
              <a:rPr sz="700" spc="-175" dirty="0">
                <a:latin typeface="Microsoft Sans Serif"/>
                <a:cs typeface="Microsoft Sans Serif"/>
              </a:rPr>
              <a:t> </a:t>
            </a:r>
            <a:r>
              <a:rPr sz="700" spc="15" dirty="0">
                <a:latin typeface="Microsoft Sans Serif"/>
                <a:cs typeface="Microsoft Sans Serif"/>
              </a:rPr>
              <a:t>llevar</a:t>
            </a:r>
            <a:r>
              <a:rPr sz="700" spc="-5" dirty="0">
                <a:latin typeface="Microsoft Sans Serif"/>
                <a:cs typeface="Microsoft Sans Serif"/>
              </a:rPr>
              <a:t> </a:t>
            </a:r>
            <a:r>
              <a:rPr sz="700" spc="10" dirty="0">
                <a:latin typeface="Microsoft Sans Serif"/>
                <a:cs typeface="Microsoft Sans Serif"/>
              </a:rPr>
              <a:t>el</a:t>
            </a:r>
            <a:r>
              <a:rPr sz="700" spc="-5" dirty="0">
                <a:latin typeface="Microsoft Sans Serif"/>
                <a:cs typeface="Microsoft Sans Serif"/>
              </a:rPr>
              <a:t> </a:t>
            </a:r>
            <a:r>
              <a:rPr sz="700" spc="30" dirty="0">
                <a:latin typeface="Microsoft Sans Serif"/>
                <a:cs typeface="Microsoft Sans Serif"/>
              </a:rPr>
              <a:t>lugar</a:t>
            </a:r>
            <a:r>
              <a:rPr sz="700" dirty="0">
                <a:latin typeface="Microsoft Sans Serif"/>
                <a:cs typeface="Microsoft Sans Serif"/>
              </a:rPr>
              <a:t> </a:t>
            </a:r>
            <a:r>
              <a:rPr sz="700" spc="20" dirty="0">
                <a:latin typeface="Microsoft Sans Serif"/>
                <a:cs typeface="Microsoft Sans Serif"/>
              </a:rPr>
              <a:t>de</a:t>
            </a:r>
            <a:r>
              <a:rPr sz="700" spc="-5" dirty="0">
                <a:latin typeface="Microsoft Sans Serif"/>
                <a:cs typeface="Microsoft Sans Serif"/>
              </a:rPr>
              <a:t> </a:t>
            </a:r>
            <a:r>
              <a:rPr sz="700" spc="10" dirty="0">
                <a:latin typeface="Microsoft Sans Serif"/>
                <a:cs typeface="Microsoft Sans Serif"/>
              </a:rPr>
              <a:t>oscilación</a:t>
            </a:r>
            <a:r>
              <a:rPr sz="700" dirty="0">
                <a:latin typeface="Microsoft Sans Serif"/>
                <a:cs typeface="Microsoft Sans Serif"/>
              </a:rPr>
              <a:t> a</a:t>
            </a:r>
            <a:r>
              <a:rPr sz="700" spc="-5" dirty="0">
                <a:latin typeface="Microsoft Sans Serif"/>
                <a:cs typeface="Microsoft Sans Serif"/>
              </a:rPr>
              <a:t> </a:t>
            </a:r>
            <a:r>
              <a:rPr sz="700" spc="10" dirty="0">
                <a:latin typeface="Microsoft Sans Serif"/>
                <a:cs typeface="Microsoft Sans Serif"/>
              </a:rPr>
              <a:t>su</a:t>
            </a:r>
            <a:r>
              <a:rPr sz="700" spc="-5" dirty="0">
                <a:latin typeface="Microsoft Sans Serif"/>
                <a:cs typeface="Microsoft Sans Serif"/>
              </a:rPr>
              <a:t> </a:t>
            </a:r>
            <a:r>
              <a:rPr sz="700" spc="15" dirty="0">
                <a:latin typeface="Microsoft Sans Serif"/>
                <a:cs typeface="Microsoft Sans Serif"/>
              </a:rPr>
              <a:t>zona</a:t>
            </a:r>
            <a:r>
              <a:rPr sz="700" dirty="0">
                <a:latin typeface="Microsoft Sans Serif"/>
                <a:cs typeface="Microsoft Sans Serif"/>
              </a:rPr>
              <a:t> </a:t>
            </a:r>
            <a:r>
              <a:rPr sz="700" spc="20" dirty="0">
                <a:latin typeface="Microsoft Sans Serif"/>
                <a:cs typeface="Microsoft Sans Serif"/>
              </a:rPr>
              <a:t>de</a:t>
            </a:r>
            <a:r>
              <a:rPr sz="700" spc="-5" dirty="0">
                <a:latin typeface="Microsoft Sans Serif"/>
                <a:cs typeface="Microsoft Sans Serif"/>
              </a:rPr>
              <a:t> </a:t>
            </a:r>
            <a:r>
              <a:rPr sz="700" spc="30" dirty="0">
                <a:latin typeface="Microsoft Sans Serif"/>
                <a:cs typeface="Microsoft Sans Serif"/>
              </a:rPr>
              <a:t>cobertura</a:t>
            </a:r>
            <a:r>
              <a:rPr sz="700" dirty="0">
                <a:latin typeface="Microsoft Sans Serif"/>
                <a:cs typeface="Microsoft Sans Serif"/>
              </a:rPr>
              <a:t> </a:t>
            </a:r>
            <a:r>
              <a:rPr sz="700" spc="20" dirty="0">
                <a:latin typeface="Microsoft Sans Serif"/>
                <a:cs typeface="Microsoft Sans Serif"/>
              </a:rPr>
              <a:t>de</a:t>
            </a:r>
            <a:r>
              <a:rPr sz="700" spc="-5" dirty="0">
                <a:latin typeface="Microsoft Sans Serif"/>
                <a:cs typeface="Microsoft Sans Serif"/>
              </a:rPr>
              <a:t> </a:t>
            </a:r>
            <a:r>
              <a:rPr sz="700" spc="20" dirty="0">
                <a:latin typeface="Microsoft Sans Serif"/>
                <a:cs typeface="Microsoft Sans Serif"/>
              </a:rPr>
              <a:t>protección.</a:t>
            </a:r>
            <a:endParaRPr sz="700">
              <a:latin typeface="Microsoft Sans Serif"/>
              <a:cs typeface="Microsoft Sans Serif"/>
            </a:endParaRPr>
          </a:p>
        </p:txBody>
      </p:sp>
      <p:sp>
        <p:nvSpPr>
          <p:cNvPr id="89" name="object 89"/>
          <p:cNvSpPr txBox="1"/>
          <p:nvPr/>
        </p:nvSpPr>
        <p:spPr>
          <a:xfrm>
            <a:off x="10018651" y="2167373"/>
            <a:ext cx="390030" cy="12824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sz="750" u="sng" dirty="0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 </a:t>
            </a:r>
            <a:r>
              <a:rPr sz="750" u="sng" spc="5" dirty="0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 </a:t>
            </a:r>
            <a:endParaRPr sz="750">
              <a:latin typeface="Times New Roman"/>
              <a:cs typeface="Times New Roman"/>
            </a:endParaRPr>
          </a:p>
        </p:txBody>
      </p:sp>
      <p:sp>
        <p:nvSpPr>
          <p:cNvPr id="90" name="object 90"/>
          <p:cNvSpPr txBox="1"/>
          <p:nvPr/>
        </p:nvSpPr>
        <p:spPr>
          <a:xfrm>
            <a:off x="10145021" y="652002"/>
            <a:ext cx="6085632" cy="799258"/>
          </a:xfrm>
          <a:prstGeom prst="rect">
            <a:avLst/>
          </a:prstGeom>
        </p:spPr>
        <p:txBody>
          <a:bodyPr vert="horz" wrap="square" lIns="0" tIns="24130" rIns="0" bIns="0" rtlCol="0">
            <a:spAutoFit/>
          </a:bodyPr>
          <a:lstStyle/>
          <a:p>
            <a:pPr marL="196850" indent="-184785" algn="just">
              <a:lnSpc>
                <a:spcPct val="100000"/>
              </a:lnSpc>
              <a:spcBef>
                <a:spcPts val="190"/>
              </a:spcBef>
              <a:buSzPct val="153846"/>
              <a:buChar char="•"/>
              <a:tabLst>
                <a:tab pos="197485" algn="l"/>
              </a:tabLst>
            </a:pPr>
            <a:r>
              <a:rPr sz="650" spc="-40" dirty="0">
                <a:latin typeface="Microsoft Sans Serif"/>
                <a:cs typeface="Microsoft Sans Serif"/>
              </a:rPr>
              <a:t>Se</a:t>
            </a:r>
            <a:r>
              <a:rPr sz="650" spc="-5" dirty="0">
                <a:latin typeface="Microsoft Sans Serif"/>
                <a:cs typeface="Microsoft Sans Serif"/>
              </a:rPr>
              <a:t> </a:t>
            </a:r>
            <a:r>
              <a:rPr sz="650" spc="30" dirty="0">
                <a:latin typeface="Microsoft Sans Serif"/>
                <a:cs typeface="Microsoft Sans Serif"/>
              </a:rPr>
              <a:t>ignora</a:t>
            </a:r>
            <a:r>
              <a:rPr sz="650" spc="-5" dirty="0">
                <a:latin typeface="Microsoft Sans Serif"/>
                <a:cs typeface="Microsoft Sans Serif"/>
              </a:rPr>
              <a:t> </a:t>
            </a:r>
            <a:r>
              <a:rPr sz="650" spc="10" dirty="0">
                <a:latin typeface="Microsoft Sans Serif"/>
                <a:cs typeface="Microsoft Sans Serif"/>
              </a:rPr>
              <a:t>la</a:t>
            </a:r>
            <a:r>
              <a:rPr sz="650" spc="-5" dirty="0">
                <a:latin typeface="Microsoft Sans Serif"/>
                <a:cs typeface="Microsoft Sans Serif"/>
              </a:rPr>
              <a:t> </a:t>
            </a:r>
            <a:r>
              <a:rPr sz="650" spc="25" dirty="0">
                <a:latin typeface="Microsoft Sans Serif"/>
                <a:cs typeface="Microsoft Sans Serif"/>
              </a:rPr>
              <a:t>prominencia</a:t>
            </a:r>
            <a:r>
              <a:rPr sz="650" spc="-5" dirty="0">
                <a:latin typeface="Microsoft Sans Serif"/>
                <a:cs typeface="Microsoft Sans Serif"/>
              </a:rPr>
              <a:t> </a:t>
            </a:r>
            <a:r>
              <a:rPr sz="650" spc="20" dirty="0">
                <a:latin typeface="Microsoft Sans Serif"/>
                <a:cs typeface="Microsoft Sans Serif"/>
              </a:rPr>
              <a:t>del</a:t>
            </a:r>
            <a:r>
              <a:rPr sz="650" spc="-5" dirty="0">
                <a:latin typeface="Microsoft Sans Serif"/>
                <a:cs typeface="Microsoft Sans Serif"/>
              </a:rPr>
              <a:t> </a:t>
            </a:r>
            <a:r>
              <a:rPr sz="650" spc="25" dirty="0">
                <a:latin typeface="Microsoft Sans Serif"/>
                <a:cs typeface="Microsoft Sans Serif"/>
              </a:rPr>
              <a:t>generador.</a:t>
            </a:r>
            <a:endParaRPr sz="650">
              <a:latin typeface="Microsoft Sans Serif"/>
              <a:cs typeface="Microsoft Sans Serif"/>
            </a:endParaRPr>
          </a:p>
          <a:p>
            <a:pPr marL="201295" marR="63500" indent="-189230">
              <a:lnSpc>
                <a:spcPct val="166700"/>
              </a:lnSpc>
              <a:spcBef>
                <a:spcPts val="60"/>
              </a:spcBef>
              <a:buSzPct val="166666"/>
              <a:buChar char="•"/>
              <a:tabLst>
                <a:tab pos="196850" algn="l"/>
                <a:tab pos="197485" algn="l"/>
              </a:tabLst>
            </a:pPr>
            <a:r>
              <a:rPr sz="600" spc="-5" dirty="0">
                <a:latin typeface="Microsoft Sans Serif"/>
                <a:cs typeface="Microsoft Sans Serif"/>
              </a:rPr>
              <a:t>Los</a:t>
            </a:r>
            <a:r>
              <a:rPr sz="600" spc="-10" dirty="0">
                <a:latin typeface="Microsoft Sans Serif"/>
                <a:cs typeface="Microsoft Sans Serif"/>
              </a:rPr>
              <a:t> </a:t>
            </a:r>
            <a:r>
              <a:rPr sz="600" spc="15" dirty="0">
                <a:latin typeface="Microsoft Sans Serif"/>
                <a:cs typeface="Microsoft Sans Serif"/>
              </a:rPr>
              <a:t>cambios</a:t>
            </a:r>
            <a:r>
              <a:rPr sz="600" spc="-5" dirty="0">
                <a:latin typeface="Microsoft Sans Serif"/>
                <a:cs typeface="Microsoft Sans Serif"/>
              </a:rPr>
              <a:t> </a:t>
            </a:r>
            <a:r>
              <a:rPr sz="600" spc="25" dirty="0">
                <a:latin typeface="Microsoft Sans Serif"/>
                <a:cs typeface="Microsoft Sans Serif"/>
              </a:rPr>
              <a:t>transitorios</a:t>
            </a:r>
            <a:r>
              <a:rPr sz="600" spc="-5" dirty="0">
                <a:latin typeface="Microsoft Sans Serif"/>
                <a:cs typeface="Microsoft Sans Serif"/>
              </a:rPr>
              <a:t> </a:t>
            </a:r>
            <a:r>
              <a:rPr sz="600" spc="20" dirty="0">
                <a:latin typeface="Microsoft Sans Serif"/>
                <a:cs typeface="Microsoft Sans Serif"/>
              </a:rPr>
              <a:t>de</a:t>
            </a:r>
            <a:r>
              <a:rPr sz="600" spc="-5" dirty="0">
                <a:latin typeface="Microsoft Sans Serif"/>
                <a:cs typeface="Microsoft Sans Serif"/>
              </a:rPr>
              <a:t> </a:t>
            </a:r>
            <a:r>
              <a:rPr sz="600" spc="20" dirty="0">
                <a:latin typeface="Microsoft Sans Serif"/>
                <a:cs typeface="Microsoft Sans Serif"/>
              </a:rPr>
              <a:t>impedancia</a:t>
            </a:r>
            <a:r>
              <a:rPr sz="600" spc="-5" dirty="0">
                <a:latin typeface="Microsoft Sans Serif"/>
                <a:cs typeface="Microsoft Sans Serif"/>
              </a:rPr>
              <a:t> </a:t>
            </a:r>
            <a:r>
              <a:rPr sz="600" spc="5" dirty="0">
                <a:latin typeface="Microsoft Sans Serif"/>
                <a:cs typeface="Microsoft Sans Serif"/>
              </a:rPr>
              <a:t>causados</a:t>
            </a:r>
            <a:r>
              <a:rPr sz="600" spc="145" dirty="0">
                <a:latin typeface="Microsoft Sans Serif"/>
                <a:cs typeface="Microsoft Sans Serif"/>
              </a:rPr>
              <a:t> </a:t>
            </a:r>
            <a:r>
              <a:rPr sz="600" spc="35" dirty="0">
                <a:latin typeface="Microsoft Sans Serif"/>
                <a:cs typeface="Microsoft Sans Serif"/>
              </a:rPr>
              <a:t>por</a:t>
            </a:r>
            <a:r>
              <a:rPr sz="600" spc="-5" dirty="0">
                <a:latin typeface="Microsoft Sans Serif"/>
                <a:cs typeface="Microsoft Sans Serif"/>
              </a:rPr>
              <a:t> </a:t>
            </a:r>
            <a:r>
              <a:rPr sz="600" spc="10" dirty="0">
                <a:latin typeface="Microsoft Sans Serif"/>
                <a:cs typeface="Microsoft Sans Serif"/>
              </a:rPr>
              <a:t>fallas</a:t>
            </a:r>
            <a:r>
              <a:rPr sz="600" spc="-5" dirty="0">
                <a:latin typeface="Microsoft Sans Serif"/>
                <a:cs typeface="Microsoft Sans Serif"/>
              </a:rPr>
              <a:t> </a:t>
            </a:r>
            <a:r>
              <a:rPr sz="600" spc="25" dirty="0">
                <a:latin typeface="Microsoft Sans Serif"/>
                <a:cs typeface="Microsoft Sans Serif"/>
              </a:rPr>
              <a:t>o</a:t>
            </a:r>
            <a:r>
              <a:rPr sz="600" spc="-5" dirty="0">
                <a:latin typeface="Microsoft Sans Serif"/>
                <a:cs typeface="Microsoft Sans Serif"/>
              </a:rPr>
              <a:t> </a:t>
            </a:r>
            <a:r>
              <a:rPr sz="600" spc="35" dirty="0">
                <a:latin typeface="Microsoft Sans Serif"/>
                <a:cs typeface="Microsoft Sans Serif"/>
              </a:rPr>
              <a:t>por </a:t>
            </a:r>
            <a:r>
              <a:rPr sz="600" spc="-145" dirty="0">
                <a:latin typeface="Microsoft Sans Serif"/>
                <a:cs typeface="Microsoft Sans Serif"/>
              </a:rPr>
              <a:t> </a:t>
            </a:r>
            <a:r>
              <a:rPr sz="600" spc="10" dirty="0">
                <a:latin typeface="Microsoft Sans Serif"/>
                <a:cs typeface="Microsoft Sans Serif"/>
              </a:rPr>
              <a:t>la</a:t>
            </a:r>
            <a:r>
              <a:rPr sz="600" spc="-10" dirty="0">
                <a:latin typeface="Microsoft Sans Serif"/>
                <a:cs typeface="Microsoft Sans Serif"/>
              </a:rPr>
              <a:t> </a:t>
            </a:r>
            <a:r>
              <a:rPr sz="600" spc="20" dirty="0">
                <a:latin typeface="Microsoft Sans Serif"/>
                <a:cs typeface="Microsoft Sans Serif"/>
              </a:rPr>
              <a:t>eliminación</a:t>
            </a:r>
            <a:r>
              <a:rPr sz="600" spc="-5" dirty="0">
                <a:latin typeface="Microsoft Sans Serif"/>
                <a:cs typeface="Microsoft Sans Serif"/>
              </a:rPr>
              <a:t> </a:t>
            </a:r>
            <a:r>
              <a:rPr sz="600" spc="20" dirty="0">
                <a:latin typeface="Microsoft Sans Serif"/>
                <a:cs typeface="Microsoft Sans Serif"/>
              </a:rPr>
              <a:t>de</a:t>
            </a:r>
            <a:r>
              <a:rPr sz="600" spc="-5" dirty="0">
                <a:latin typeface="Microsoft Sans Serif"/>
                <a:cs typeface="Microsoft Sans Serif"/>
              </a:rPr>
              <a:t> </a:t>
            </a:r>
            <a:r>
              <a:rPr sz="600" spc="10" dirty="0">
                <a:latin typeface="Microsoft Sans Serif"/>
                <a:cs typeface="Microsoft Sans Serif"/>
              </a:rPr>
              <a:t>fallas</a:t>
            </a:r>
            <a:r>
              <a:rPr sz="600" spc="-5" dirty="0">
                <a:latin typeface="Microsoft Sans Serif"/>
                <a:cs typeface="Microsoft Sans Serif"/>
              </a:rPr>
              <a:t> </a:t>
            </a:r>
            <a:r>
              <a:rPr sz="600" spc="25" dirty="0">
                <a:latin typeface="Microsoft Sans Serif"/>
                <a:cs typeface="Microsoft Sans Serif"/>
              </a:rPr>
              <a:t>han</a:t>
            </a:r>
            <a:r>
              <a:rPr sz="600" spc="-5" dirty="0">
                <a:latin typeface="Microsoft Sans Serif"/>
                <a:cs typeface="Microsoft Sans Serif"/>
              </a:rPr>
              <a:t> </a:t>
            </a:r>
            <a:r>
              <a:rPr sz="600" spc="20" dirty="0">
                <a:latin typeface="Microsoft Sans Serif"/>
                <a:cs typeface="Microsoft Sans Serif"/>
              </a:rPr>
              <a:t>disminuido.</a:t>
            </a:r>
            <a:endParaRPr sz="600">
              <a:latin typeface="Microsoft Sans Serif"/>
              <a:cs typeface="Microsoft Sans Serif"/>
            </a:endParaRPr>
          </a:p>
          <a:p>
            <a:pPr marL="196850" indent="-184785" algn="just">
              <a:lnSpc>
                <a:spcPct val="100000"/>
              </a:lnSpc>
              <a:spcBef>
                <a:spcPts val="555"/>
              </a:spcBef>
              <a:buSzPct val="166666"/>
              <a:buChar char="•"/>
              <a:tabLst>
                <a:tab pos="197485" algn="l"/>
              </a:tabLst>
            </a:pPr>
            <a:r>
              <a:rPr sz="600" spc="-35" dirty="0">
                <a:latin typeface="Microsoft Sans Serif"/>
                <a:cs typeface="Microsoft Sans Serif"/>
              </a:rPr>
              <a:t>Se</a:t>
            </a:r>
            <a:r>
              <a:rPr sz="600" dirty="0">
                <a:latin typeface="Microsoft Sans Serif"/>
                <a:cs typeface="Microsoft Sans Serif"/>
              </a:rPr>
              <a:t> </a:t>
            </a:r>
            <a:r>
              <a:rPr sz="600" spc="15" dirty="0">
                <a:latin typeface="Microsoft Sans Serif"/>
                <a:cs typeface="Microsoft Sans Serif"/>
              </a:rPr>
              <a:t>desprecian</a:t>
            </a:r>
            <a:r>
              <a:rPr sz="600" dirty="0">
                <a:latin typeface="Microsoft Sans Serif"/>
                <a:cs typeface="Microsoft Sans Serif"/>
              </a:rPr>
              <a:t> </a:t>
            </a:r>
            <a:r>
              <a:rPr sz="600" spc="10" dirty="0">
                <a:latin typeface="Microsoft Sans Serif"/>
                <a:cs typeface="Microsoft Sans Serif"/>
              </a:rPr>
              <a:t>los</a:t>
            </a:r>
            <a:r>
              <a:rPr sz="600" dirty="0">
                <a:latin typeface="Microsoft Sans Serif"/>
                <a:cs typeface="Microsoft Sans Serif"/>
              </a:rPr>
              <a:t> </a:t>
            </a:r>
            <a:r>
              <a:rPr sz="600" spc="10" dirty="0">
                <a:latin typeface="Microsoft Sans Serif"/>
                <a:cs typeface="Microsoft Sans Serif"/>
              </a:rPr>
              <a:t>efectos</a:t>
            </a:r>
            <a:r>
              <a:rPr sz="600" dirty="0">
                <a:latin typeface="Microsoft Sans Serif"/>
                <a:cs typeface="Microsoft Sans Serif"/>
              </a:rPr>
              <a:t> </a:t>
            </a:r>
            <a:r>
              <a:rPr sz="600" spc="20" dirty="0">
                <a:latin typeface="Microsoft Sans Serif"/>
                <a:cs typeface="Microsoft Sans Serif"/>
              </a:rPr>
              <a:t>de</a:t>
            </a:r>
            <a:r>
              <a:rPr sz="600" dirty="0">
                <a:latin typeface="Microsoft Sans Serif"/>
                <a:cs typeface="Microsoft Sans Serif"/>
              </a:rPr>
              <a:t> </a:t>
            </a:r>
            <a:r>
              <a:rPr sz="600" spc="10" dirty="0">
                <a:latin typeface="Microsoft Sans Serif"/>
                <a:cs typeface="Microsoft Sans Serif"/>
              </a:rPr>
              <a:t>la</a:t>
            </a:r>
            <a:r>
              <a:rPr sz="600" dirty="0">
                <a:latin typeface="Microsoft Sans Serif"/>
                <a:cs typeface="Microsoft Sans Serif"/>
              </a:rPr>
              <a:t> </a:t>
            </a:r>
            <a:r>
              <a:rPr sz="600" spc="15" dirty="0">
                <a:latin typeface="Microsoft Sans Serif"/>
                <a:cs typeface="Microsoft Sans Serif"/>
              </a:rPr>
              <a:t>carga</a:t>
            </a:r>
            <a:r>
              <a:rPr sz="600" dirty="0">
                <a:latin typeface="Microsoft Sans Serif"/>
                <a:cs typeface="Microsoft Sans Serif"/>
              </a:rPr>
              <a:t> </a:t>
            </a:r>
            <a:r>
              <a:rPr sz="600" spc="20" dirty="0">
                <a:latin typeface="Microsoft Sans Serif"/>
                <a:cs typeface="Microsoft Sans Serif"/>
              </a:rPr>
              <a:t>en</a:t>
            </a:r>
            <a:r>
              <a:rPr sz="600" dirty="0">
                <a:latin typeface="Microsoft Sans Serif"/>
                <a:cs typeface="Microsoft Sans Serif"/>
              </a:rPr>
              <a:t> </a:t>
            </a:r>
            <a:r>
              <a:rPr sz="600" spc="15" dirty="0">
                <a:latin typeface="Microsoft Sans Serif"/>
                <a:cs typeface="Microsoft Sans Serif"/>
              </a:rPr>
              <a:t>derivación</a:t>
            </a:r>
            <a:r>
              <a:rPr sz="600" dirty="0">
                <a:latin typeface="Microsoft Sans Serif"/>
                <a:cs typeface="Microsoft Sans Serif"/>
              </a:rPr>
              <a:t> </a:t>
            </a:r>
            <a:r>
              <a:rPr sz="600" spc="5" dirty="0">
                <a:latin typeface="Microsoft Sans Serif"/>
                <a:cs typeface="Microsoft Sans Serif"/>
              </a:rPr>
              <a:t>y</a:t>
            </a:r>
            <a:r>
              <a:rPr sz="600" dirty="0">
                <a:latin typeface="Microsoft Sans Serif"/>
                <a:cs typeface="Microsoft Sans Serif"/>
              </a:rPr>
              <a:t> </a:t>
            </a:r>
            <a:r>
              <a:rPr sz="600" spc="10" dirty="0">
                <a:latin typeface="Microsoft Sans Serif"/>
                <a:cs typeface="Microsoft Sans Serif"/>
              </a:rPr>
              <a:t>la</a:t>
            </a:r>
            <a:r>
              <a:rPr sz="600" dirty="0">
                <a:latin typeface="Microsoft Sans Serif"/>
                <a:cs typeface="Microsoft Sans Serif"/>
              </a:rPr>
              <a:t> </a:t>
            </a:r>
            <a:r>
              <a:rPr sz="600" spc="5" dirty="0">
                <a:latin typeface="Microsoft Sans Serif"/>
                <a:cs typeface="Microsoft Sans Serif"/>
              </a:rPr>
              <a:t>capacitancia.</a:t>
            </a:r>
            <a:endParaRPr sz="600">
              <a:latin typeface="Microsoft Sans Serif"/>
              <a:cs typeface="Microsoft Sans Serif"/>
            </a:endParaRPr>
          </a:p>
          <a:p>
            <a:pPr marL="196850" indent="-184785" algn="just">
              <a:lnSpc>
                <a:spcPct val="100000"/>
              </a:lnSpc>
              <a:spcBef>
                <a:spcPts val="450"/>
              </a:spcBef>
              <a:buSzPct val="142857"/>
              <a:buChar char="•"/>
              <a:tabLst>
                <a:tab pos="197485" algn="l"/>
              </a:tabLst>
            </a:pPr>
            <a:r>
              <a:rPr sz="700" spc="-40" dirty="0">
                <a:latin typeface="Microsoft Sans Serif"/>
                <a:cs typeface="Microsoft Sans Serif"/>
              </a:rPr>
              <a:t>Se</a:t>
            </a:r>
            <a:r>
              <a:rPr sz="700" spc="-5" dirty="0">
                <a:latin typeface="Microsoft Sans Serif"/>
                <a:cs typeface="Microsoft Sans Serif"/>
              </a:rPr>
              <a:t> </a:t>
            </a:r>
            <a:r>
              <a:rPr sz="700" spc="30" dirty="0">
                <a:latin typeface="Microsoft Sans Serif"/>
                <a:cs typeface="Microsoft Sans Serif"/>
              </a:rPr>
              <a:t>ignoran</a:t>
            </a:r>
            <a:r>
              <a:rPr sz="700" spc="-5" dirty="0">
                <a:latin typeface="Microsoft Sans Serif"/>
                <a:cs typeface="Microsoft Sans Serif"/>
              </a:rPr>
              <a:t> </a:t>
            </a:r>
            <a:r>
              <a:rPr sz="700" spc="10" dirty="0">
                <a:latin typeface="Microsoft Sans Serif"/>
                <a:cs typeface="Microsoft Sans Serif"/>
              </a:rPr>
              <a:t>los</a:t>
            </a:r>
            <a:r>
              <a:rPr sz="700" spc="-5" dirty="0">
                <a:latin typeface="Microsoft Sans Serif"/>
                <a:cs typeface="Microsoft Sans Serif"/>
              </a:rPr>
              <a:t> </a:t>
            </a:r>
            <a:r>
              <a:rPr sz="700" spc="15" dirty="0">
                <a:latin typeface="Microsoft Sans Serif"/>
                <a:cs typeface="Microsoft Sans Serif"/>
              </a:rPr>
              <a:t>efectos</a:t>
            </a:r>
            <a:r>
              <a:rPr sz="700" dirty="0">
                <a:latin typeface="Microsoft Sans Serif"/>
                <a:cs typeface="Microsoft Sans Serif"/>
              </a:rPr>
              <a:t> </a:t>
            </a:r>
            <a:r>
              <a:rPr sz="700" spc="20" dirty="0">
                <a:latin typeface="Microsoft Sans Serif"/>
                <a:cs typeface="Microsoft Sans Serif"/>
              </a:rPr>
              <a:t>de</a:t>
            </a:r>
            <a:r>
              <a:rPr sz="700" spc="-5" dirty="0">
                <a:latin typeface="Microsoft Sans Serif"/>
                <a:cs typeface="Microsoft Sans Serif"/>
              </a:rPr>
              <a:t> </a:t>
            </a:r>
            <a:r>
              <a:rPr sz="700" spc="10" dirty="0">
                <a:latin typeface="Microsoft Sans Serif"/>
                <a:cs typeface="Microsoft Sans Serif"/>
              </a:rPr>
              <a:t>los</a:t>
            </a:r>
            <a:r>
              <a:rPr sz="700" spc="-5" dirty="0">
                <a:latin typeface="Microsoft Sans Serif"/>
                <a:cs typeface="Microsoft Sans Serif"/>
              </a:rPr>
              <a:t> </a:t>
            </a:r>
            <a:r>
              <a:rPr sz="700" spc="25" dirty="0">
                <a:latin typeface="Microsoft Sans Serif"/>
                <a:cs typeface="Microsoft Sans Serif"/>
              </a:rPr>
              <a:t>reguladores</a:t>
            </a:r>
            <a:r>
              <a:rPr sz="700" dirty="0">
                <a:latin typeface="Microsoft Sans Serif"/>
                <a:cs typeface="Microsoft Sans Serif"/>
              </a:rPr>
              <a:t> </a:t>
            </a:r>
            <a:r>
              <a:rPr sz="700" spc="5" dirty="0">
                <a:latin typeface="Microsoft Sans Serif"/>
                <a:cs typeface="Microsoft Sans Serif"/>
              </a:rPr>
              <a:t>y</a:t>
            </a:r>
            <a:r>
              <a:rPr sz="700" spc="-5" dirty="0">
                <a:latin typeface="Microsoft Sans Serif"/>
                <a:cs typeface="Microsoft Sans Serif"/>
              </a:rPr>
              <a:t> </a:t>
            </a:r>
            <a:r>
              <a:rPr sz="700" spc="25" dirty="0">
                <a:latin typeface="Microsoft Sans Serif"/>
                <a:cs typeface="Microsoft Sans Serif"/>
              </a:rPr>
              <a:t>gobernadores.</a:t>
            </a:r>
            <a:endParaRPr sz="700">
              <a:latin typeface="Microsoft Sans Serif"/>
              <a:cs typeface="Microsoft Sans Serif"/>
            </a:endParaRPr>
          </a:p>
          <a:p>
            <a:pPr marL="197485" marR="226695" indent="-197485" algn="just">
              <a:lnSpc>
                <a:spcPct val="125000"/>
              </a:lnSpc>
              <a:spcBef>
                <a:spcPts val="95"/>
              </a:spcBef>
              <a:buSzPct val="125000"/>
              <a:buChar char="•"/>
              <a:tabLst>
                <a:tab pos="197485" algn="l"/>
              </a:tabLst>
            </a:pPr>
            <a:r>
              <a:rPr sz="800" spc="-35" dirty="0">
                <a:latin typeface="Microsoft Sans Serif"/>
                <a:cs typeface="Microsoft Sans Serif"/>
              </a:rPr>
              <a:t>El </a:t>
            </a:r>
            <a:r>
              <a:rPr sz="800" dirty="0">
                <a:latin typeface="Microsoft Sans Serif"/>
                <a:cs typeface="Microsoft Sans Serif"/>
              </a:rPr>
              <a:t>e</a:t>
            </a:r>
            <a:r>
              <a:rPr sz="500" dirty="0">
                <a:latin typeface="Microsoft Sans Serif"/>
                <a:cs typeface="Microsoft Sans Serif"/>
              </a:rPr>
              <a:t>A</a:t>
            </a:r>
            <a:r>
              <a:rPr sz="800" dirty="0">
                <a:latin typeface="Microsoft Sans Serif"/>
                <a:cs typeface="Microsoft Sans Serif"/>
              </a:rPr>
              <a:t>y </a:t>
            </a:r>
            <a:r>
              <a:rPr sz="800" spc="-25" dirty="0">
                <a:latin typeface="Microsoft Sans Serif"/>
                <a:cs typeface="Microsoft Sans Serif"/>
              </a:rPr>
              <a:t>E</a:t>
            </a:r>
            <a:r>
              <a:rPr sz="500" spc="-25" dirty="0">
                <a:latin typeface="Microsoft Sans Serif"/>
                <a:cs typeface="Microsoft Sans Serif"/>
              </a:rPr>
              <a:t>B</a:t>
            </a:r>
            <a:r>
              <a:rPr sz="800" spc="-25" dirty="0">
                <a:latin typeface="Microsoft Sans Serif"/>
                <a:cs typeface="Microsoft Sans Serif"/>
              </a:rPr>
              <a:t>Los </a:t>
            </a:r>
            <a:r>
              <a:rPr sz="800" spc="15" dirty="0">
                <a:latin typeface="Microsoft Sans Serif"/>
                <a:cs typeface="Microsoft Sans Serif"/>
              </a:rPr>
              <a:t>voltajes </a:t>
            </a:r>
            <a:r>
              <a:rPr sz="800" spc="25" dirty="0">
                <a:latin typeface="Microsoft Sans Serif"/>
                <a:cs typeface="Microsoft Sans Serif"/>
              </a:rPr>
              <a:t>detrás de </a:t>
            </a:r>
            <a:r>
              <a:rPr sz="800" dirty="0">
                <a:latin typeface="Microsoft Sans Serif"/>
                <a:cs typeface="Microsoft Sans Serif"/>
              </a:rPr>
              <a:t>las </a:t>
            </a:r>
            <a:r>
              <a:rPr sz="800" spc="20" dirty="0">
                <a:latin typeface="Microsoft Sans Serif"/>
                <a:cs typeface="Microsoft Sans Serif"/>
              </a:rPr>
              <a:t>impedancias </a:t>
            </a:r>
            <a:r>
              <a:rPr sz="800" spc="-200" dirty="0">
                <a:latin typeface="Microsoft Sans Serif"/>
                <a:cs typeface="Microsoft Sans Serif"/>
              </a:rPr>
              <a:t> </a:t>
            </a:r>
            <a:r>
              <a:rPr sz="800" spc="20" dirty="0">
                <a:latin typeface="Microsoft Sans Serif"/>
                <a:cs typeface="Microsoft Sans Serif"/>
              </a:rPr>
              <a:t>equivalentes</a:t>
            </a:r>
            <a:r>
              <a:rPr sz="800" spc="-5" dirty="0">
                <a:latin typeface="Microsoft Sans Serif"/>
                <a:cs typeface="Microsoft Sans Serif"/>
              </a:rPr>
              <a:t> </a:t>
            </a:r>
            <a:r>
              <a:rPr sz="800" spc="20" dirty="0">
                <a:latin typeface="Microsoft Sans Serif"/>
                <a:cs typeface="Microsoft Sans Serif"/>
              </a:rPr>
              <a:t>son</a:t>
            </a:r>
            <a:r>
              <a:rPr sz="800" spc="-5" dirty="0">
                <a:latin typeface="Microsoft Sans Serif"/>
                <a:cs typeface="Microsoft Sans Serif"/>
              </a:rPr>
              <a:t> </a:t>
            </a:r>
            <a:r>
              <a:rPr sz="800" spc="15" dirty="0">
                <a:latin typeface="Microsoft Sans Serif"/>
                <a:cs typeface="Microsoft Sans Serif"/>
              </a:rPr>
              <a:t>sinusoidales</a:t>
            </a:r>
            <a:r>
              <a:rPr sz="800" dirty="0">
                <a:latin typeface="Microsoft Sans Serif"/>
                <a:cs typeface="Microsoft Sans Serif"/>
              </a:rPr>
              <a:t> </a:t>
            </a:r>
            <a:r>
              <a:rPr sz="800" spc="5" dirty="0">
                <a:latin typeface="Microsoft Sans Serif"/>
                <a:cs typeface="Microsoft Sans Serif"/>
              </a:rPr>
              <a:t>y</a:t>
            </a:r>
            <a:r>
              <a:rPr sz="800" spc="-5" dirty="0">
                <a:latin typeface="Microsoft Sans Serif"/>
                <a:cs typeface="Microsoft Sans Serif"/>
              </a:rPr>
              <a:t> </a:t>
            </a:r>
            <a:r>
              <a:rPr sz="800" spc="25" dirty="0">
                <a:latin typeface="Microsoft Sans Serif"/>
                <a:cs typeface="Microsoft Sans Serif"/>
              </a:rPr>
              <a:t>de</a:t>
            </a:r>
            <a:r>
              <a:rPr sz="800" dirty="0">
                <a:latin typeface="Microsoft Sans Serif"/>
                <a:cs typeface="Microsoft Sans Serif"/>
              </a:rPr>
              <a:t> </a:t>
            </a:r>
            <a:r>
              <a:rPr sz="800" spc="20" dirty="0">
                <a:latin typeface="Microsoft Sans Serif"/>
                <a:cs typeface="Microsoft Sans Serif"/>
              </a:rPr>
              <a:t>frecuencia </a:t>
            </a:r>
            <a:r>
              <a:rPr sz="800" spc="-200" dirty="0">
                <a:latin typeface="Microsoft Sans Serif"/>
                <a:cs typeface="Microsoft Sans Serif"/>
              </a:rPr>
              <a:t> </a:t>
            </a:r>
            <a:r>
              <a:rPr sz="800" spc="35" dirty="0">
                <a:latin typeface="Microsoft Sans Serif"/>
                <a:cs typeface="Microsoft Sans Serif"/>
              </a:rPr>
              <a:t>fundamental.</a:t>
            </a:r>
            <a:endParaRPr sz="800">
              <a:latin typeface="Microsoft Sans Serif"/>
              <a:cs typeface="Microsoft Sans Serif"/>
            </a:endParaRPr>
          </a:p>
        </p:txBody>
      </p:sp>
      <p:sp>
        <p:nvSpPr>
          <p:cNvPr id="91" name="object 91"/>
          <p:cNvSpPr txBox="1"/>
          <p:nvPr/>
        </p:nvSpPr>
        <p:spPr>
          <a:xfrm>
            <a:off x="1415160" y="3688065"/>
            <a:ext cx="7395956" cy="1252522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89230">
              <a:lnSpc>
                <a:spcPct val="100000"/>
              </a:lnSpc>
              <a:spcBef>
                <a:spcPts val="100"/>
              </a:spcBef>
            </a:pPr>
            <a:r>
              <a:rPr sz="800" spc="30" dirty="0">
                <a:latin typeface="Microsoft Sans Serif"/>
                <a:cs typeface="Microsoft Sans Serif"/>
              </a:rPr>
              <a:t>III.</a:t>
            </a:r>
            <a:r>
              <a:rPr sz="800" spc="-15" dirty="0">
                <a:latin typeface="Microsoft Sans Serif"/>
                <a:cs typeface="Microsoft Sans Serif"/>
              </a:rPr>
              <a:t> </a:t>
            </a:r>
            <a:r>
              <a:rPr sz="800" spc="-30" dirty="0">
                <a:latin typeface="Microsoft Sans Serif"/>
                <a:cs typeface="Microsoft Sans Serif"/>
              </a:rPr>
              <a:t>mi</a:t>
            </a:r>
            <a:r>
              <a:rPr sz="650" spc="-30" dirty="0">
                <a:latin typeface="Microsoft Sans Serif"/>
                <a:cs typeface="Microsoft Sans Serif"/>
              </a:rPr>
              <a:t>EFECTOS</a:t>
            </a:r>
            <a:r>
              <a:rPr sz="650" spc="-10" dirty="0">
                <a:latin typeface="Microsoft Sans Serif"/>
                <a:cs typeface="Microsoft Sans Serif"/>
              </a:rPr>
              <a:t> </a:t>
            </a:r>
            <a:r>
              <a:rPr sz="650" spc="-20" dirty="0">
                <a:latin typeface="Microsoft Sans Serif"/>
                <a:cs typeface="Microsoft Sans Serif"/>
              </a:rPr>
              <a:t>DE</a:t>
            </a:r>
            <a:r>
              <a:rPr sz="800" spc="-20" dirty="0">
                <a:latin typeface="Microsoft Sans Serif"/>
                <a:cs typeface="Microsoft Sans Serif"/>
              </a:rPr>
              <a:t>GRAMO</a:t>
            </a:r>
            <a:r>
              <a:rPr sz="650" spc="-20" dirty="0">
                <a:latin typeface="Microsoft Sans Serif"/>
                <a:cs typeface="Microsoft Sans Serif"/>
              </a:rPr>
              <a:t>ENERADORES</a:t>
            </a:r>
            <a:r>
              <a:rPr sz="800" spc="-20" dirty="0">
                <a:latin typeface="Microsoft Sans Serif"/>
                <a:cs typeface="Microsoft Sans Serif"/>
              </a:rPr>
              <a:t>oh</a:t>
            </a:r>
            <a:r>
              <a:rPr sz="650" spc="-20" dirty="0">
                <a:latin typeface="Microsoft Sans Serif"/>
                <a:cs typeface="Microsoft Sans Serif"/>
              </a:rPr>
              <a:t>PERANDO</a:t>
            </a:r>
            <a:r>
              <a:rPr sz="800" spc="-20" dirty="0">
                <a:latin typeface="Microsoft Sans Serif"/>
                <a:cs typeface="Microsoft Sans Serif"/>
              </a:rPr>
              <a:t>oh</a:t>
            </a:r>
            <a:r>
              <a:rPr sz="650" spc="-20" dirty="0">
                <a:latin typeface="Microsoft Sans Serif"/>
                <a:cs typeface="Microsoft Sans Serif"/>
              </a:rPr>
              <a:t>UT</a:t>
            </a:r>
            <a:r>
              <a:rPr sz="650" spc="-15" dirty="0">
                <a:latin typeface="Microsoft Sans Serif"/>
                <a:cs typeface="Microsoft Sans Serif"/>
              </a:rPr>
              <a:t> </a:t>
            </a:r>
            <a:r>
              <a:rPr sz="650" spc="-55" dirty="0">
                <a:latin typeface="Microsoft Sans Serif"/>
                <a:cs typeface="Microsoft Sans Serif"/>
              </a:rPr>
              <a:t>DE</a:t>
            </a:r>
            <a:r>
              <a:rPr sz="800" spc="-55" dirty="0">
                <a:latin typeface="Microsoft Sans Serif"/>
                <a:cs typeface="Microsoft Sans Serif"/>
              </a:rPr>
              <a:t>S</a:t>
            </a:r>
            <a:r>
              <a:rPr sz="650" spc="-55" dirty="0">
                <a:latin typeface="Microsoft Sans Serif"/>
                <a:cs typeface="Microsoft Sans Serif"/>
              </a:rPr>
              <a:t>TEP</a:t>
            </a:r>
            <a:endParaRPr sz="650">
              <a:latin typeface="Microsoft Sans Serif"/>
              <a:cs typeface="Microsoft Sans Serif"/>
            </a:endParaRPr>
          </a:p>
          <a:p>
            <a:pPr marL="12700" marR="12700" indent="154940">
              <a:lnSpc>
                <a:spcPct val="154100"/>
              </a:lnSpc>
              <a:spcBef>
                <a:spcPts val="290"/>
              </a:spcBef>
            </a:pPr>
            <a:r>
              <a:rPr sz="650" spc="15" dirty="0">
                <a:latin typeface="Microsoft Sans Serif"/>
                <a:cs typeface="Microsoft Sans Serif"/>
              </a:rPr>
              <a:t>Una </a:t>
            </a:r>
            <a:r>
              <a:rPr sz="650" spc="20" dirty="0">
                <a:latin typeface="Microsoft Sans Serif"/>
                <a:cs typeface="Microsoft Sans Serif"/>
              </a:rPr>
              <a:t>condición </a:t>
            </a:r>
            <a:r>
              <a:rPr sz="650" spc="25" dirty="0">
                <a:latin typeface="Microsoft Sans Serif"/>
                <a:cs typeface="Microsoft Sans Serif"/>
              </a:rPr>
              <a:t>fuera </a:t>
            </a:r>
            <a:r>
              <a:rPr sz="650" spc="20" dirty="0">
                <a:latin typeface="Microsoft Sans Serif"/>
                <a:cs typeface="Microsoft Sans Serif"/>
              </a:rPr>
              <a:t>de sincronismo </a:t>
            </a:r>
            <a:r>
              <a:rPr sz="650" dirty="0">
                <a:latin typeface="Microsoft Sans Serif"/>
                <a:cs typeface="Microsoft Sans Serif"/>
              </a:rPr>
              <a:t>causa </a:t>
            </a:r>
            <a:r>
              <a:rPr sz="650" spc="10" dirty="0">
                <a:latin typeface="Microsoft Sans Serif"/>
                <a:cs typeface="Microsoft Sans Serif"/>
              </a:rPr>
              <a:t>altas </a:t>
            </a:r>
            <a:r>
              <a:rPr sz="650" spc="20" dirty="0">
                <a:latin typeface="Microsoft Sans Serif"/>
                <a:cs typeface="Microsoft Sans Serif"/>
              </a:rPr>
              <a:t>corrientes </a:t>
            </a:r>
            <a:r>
              <a:rPr sz="650" spc="5" dirty="0">
                <a:latin typeface="Microsoft Sans Serif"/>
                <a:cs typeface="Microsoft Sans Serif"/>
              </a:rPr>
              <a:t>y </a:t>
            </a:r>
            <a:r>
              <a:rPr sz="650" spc="15" dirty="0">
                <a:latin typeface="Microsoft Sans Serif"/>
                <a:cs typeface="Microsoft Sans Serif"/>
              </a:rPr>
              <a:t>fuerzas </a:t>
            </a:r>
            <a:r>
              <a:rPr sz="650" spc="20" dirty="0">
                <a:latin typeface="Microsoft Sans Serif"/>
                <a:cs typeface="Microsoft Sans Serif"/>
              </a:rPr>
              <a:t> </a:t>
            </a:r>
            <a:r>
              <a:rPr sz="650" spc="10" dirty="0">
                <a:latin typeface="Microsoft Sans Serif"/>
                <a:cs typeface="Microsoft Sans Serif"/>
              </a:rPr>
              <a:t>mecánicas</a:t>
            </a:r>
            <a:r>
              <a:rPr sz="650" dirty="0">
                <a:latin typeface="Microsoft Sans Serif"/>
                <a:cs typeface="Microsoft Sans Serif"/>
              </a:rPr>
              <a:t> </a:t>
            </a:r>
            <a:r>
              <a:rPr sz="650" spc="20" dirty="0">
                <a:latin typeface="Microsoft Sans Serif"/>
                <a:cs typeface="Microsoft Sans Serif"/>
              </a:rPr>
              <a:t>en</a:t>
            </a:r>
            <a:r>
              <a:rPr sz="650" dirty="0">
                <a:latin typeface="Microsoft Sans Serif"/>
                <a:cs typeface="Microsoft Sans Serif"/>
              </a:rPr>
              <a:t> </a:t>
            </a:r>
            <a:r>
              <a:rPr sz="650" spc="10" dirty="0">
                <a:latin typeface="Microsoft Sans Serif"/>
                <a:cs typeface="Microsoft Sans Serif"/>
              </a:rPr>
              <a:t>los</a:t>
            </a:r>
            <a:r>
              <a:rPr sz="650" dirty="0">
                <a:latin typeface="Microsoft Sans Serif"/>
                <a:cs typeface="Microsoft Sans Serif"/>
              </a:rPr>
              <a:t> </a:t>
            </a:r>
            <a:r>
              <a:rPr sz="650" spc="15" dirty="0">
                <a:latin typeface="Microsoft Sans Serif"/>
                <a:cs typeface="Microsoft Sans Serif"/>
              </a:rPr>
              <a:t>devanados</a:t>
            </a:r>
            <a:r>
              <a:rPr sz="650" dirty="0">
                <a:latin typeface="Microsoft Sans Serif"/>
                <a:cs typeface="Microsoft Sans Serif"/>
              </a:rPr>
              <a:t> </a:t>
            </a:r>
            <a:r>
              <a:rPr sz="650" spc="20" dirty="0">
                <a:latin typeface="Microsoft Sans Serif"/>
                <a:cs typeface="Microsoft Sans Serif"/>
              </a:rPr>
              <a:t>del</a:t>
            </a:r>
            <a:r>
              <a:rPr sz="650" dirty="0">
                <a:latin typeface="Microsoft Sans Serif"/>
                <a:cs typeface="Microsoft Sans Serif"/>
              </a:rPr>
              <a:t> </a:t>
            </a:r>
            <a:r>
              <a:rPr sz="650" spc="25" dirty="0">
                <a:latin typeface="Microsoft Sans Serif"/>
                <a:cs typeface="Microsoft Sans Serif"/>
              </a:rPr>
              <a:t>generador</a:t>
            </a:r>
            <a:r>
              <a:rPr sz="650" dirty="0">
                <a:latin typeface="Microsoft Sans Serif"/>
                <a:cs typeface="Microsoft Sans Serif"/>
              </a:rPr>
              <a:t> </a:t>
            </a:r>
            <a:r>
              <a:rPr sz="650" spc="5" dirty="0">
                <a:latin typeface="Microsoft Sans Serif"/>
                <a:cs typeface="Microsoft Sans Serif"/>
              </a:rPr>
              <a:t>y</a:t>
            </a:r>
            <a:r>
              <a:rPr sz="650" dirty="0">
                <a:latin typeface="Microsoft Sans Serif"/>
                <a:cs typeface="Microsoft Sans Serif"/>
              </a:rPr>
              <a:t> </a:t>
            </a:r>
            <a:r>
              <a:rPr sz="650" spc="15" dirty="0">
                <a:latin typeface="Microsoft Sans Serif"/>
                <a:cs typeface="Microsoft Sans Serif"/>
              </a:rPr>
              <a:t>altos</a:t>
            </a:r>
            <a:r>
              <a:rPr sz="650" dirty="0">
                <a:latin typeface="Microsoft Sans Serif"/>
                <a:cs typeface="Microsoft Sans Serif"/>
              </a:rPr>
              <a:t> </a:t>
            </a:r>
            <a:r>
              <a:rPr sz="650" spc="10" dirty="0">
                <a:latin typeface="Microsoft Sans Serif"/>
                <a:cs typeface="Microsoft Sans Serif"/>
              </a:rPr>
              <a:t>niveles</a:t>
            </a:r>
            <a:r>
              <a:rPr sz="650" dirty="0">
                <a:latin typeface="Microsoft Sans Serif"/>
                <a:cs typeface="Microsoft Sans Serif"/>
              </a:rPr>
              <a:t> </a:t>
            </a:r>
            <a:r>
              <a:rPr sz="650" spc="20" dirty="0">
                <a:latin typeface="Microsoft Sans Serif"/>
                <a:cs typeface="Microsoft Sans Serif"/>
              </a:rPr>
              <a:t>de</a:t>
            </a:r>
            <a:r>
              <a:rPr sz="650" dirty="0">
                <a:latin typeface="Microsoft Sans Serif"/>
                <a:cs typeface="Microsoft Sans Serif"/>
              </a:rPr>
              <a:t> </a:t>
            </a:r>
            <a:r>
              <a:rPr sz="650" spc="15" dirty="0">
                <a:latin typeface="Microsoft Sans Serif"/>
                <a:cs typeface="Microsoft Sans Serif"/>
              </a:rPr>
              <a:t>pares</a:t>
            </a:r>
            <a:r>
              <a:rPr sz="650" dirty="0">
                <a:latin typeface="Microsoft Sans Serif"/>
                <a:cs typeface="Microsoft Sans Serif"/>
              </a:rPr>
              <a:t> </a:t>
            </a:r>
            <a:r>
              <a:rPr sz="650" spc="25" dirty="0">
                <a:latin typeface="Microsoft Sans Serif"/>
                <a:cs typeface="Microsoft Sans Serif"/>
              </a:rPr>
              <a:t>transitorios</a:t>
            </a:r>
            <a:r>
              <a:rPr sz="650" dirty="0">
                <a:latin typeface="Microsoft Sans Serif"/>
                <a:cs typeface="Microsoft Sans Serif"/>
              </a:rPr>
              <a:t> </a:t>
            </a:r>
            <a:r>
              <a:rPr sz="650" spc="20" dirty="0">
                <a:latin typeface="Microsoft Sans Serif"/>
                <a:cs typeface="Microsoft Sans Serif"/>
              </a:rPr>
              <a:t>en </a:t>
            </a:r>
            <a:r>
              <a:rPr sz="650" spc="-160" dirty="0">
                <a:latin typeface="Microsoft Sans Serif"/>
                <a:cs typeface="Microsoft Sans Serif"/>
              </a:rPr>
              <a:t> </a:t>
            </a:r>
            <a:r>
              <a:rPr sz="650" spc="10" dirty="0">
                <a:latin typeface="Microsoft Sans Serif"/>
                <a:cs typeface="Microsoft Sans Serif"/>
              </a:rPr>
              <a:t>el</a:t>
            </a:r>
            <a:r>
              <a:rPr sz="650" spc="-5" dirty="0">
                <a:latin typeface="Microsoft Sans Serif"/>
                <a:cs typeface="Microsoft Sans Serif"/>
              </a:rPr>
              <a:t> </a:t>
            </a:r>
            <a:r>
              <a:rPr sz="650" spc="5" dirty="0">
                <a:latin typeface="Microsoft Sans Serif"/>
                <a:cs typeface="Microsoft Sans Serif"/>
              </a:rPr>
              <a:t>eje.</a:t>
            </a:r>
            <a:r>
              <a:rPr sz="650" dirty="0">
                <a:latin typeface="Microsoft Sans Serif"/>
                <a:cs typeface="Microsoft Sans Serif"/>
              </a:rPr>
              <a:t> </a:t>
            </a:r>
            <a:r>
              <a:rPr sz="650" spc="-30" dirty="0">
                <a:latin typeface="Microsoft Sans Serif"/>
                <a:cs typeface="Microsoft Sans Serif"/>
              </a:rPr>
              <a:t>Si</a:t>
            </a:r>
            <a:r>
              <a:rPr sz="650" spc="-5" dirty="0">
                <a:latin typeface="Microsoft Sans Serif"/>
                <a:cs typeface="Microsoft Sans Serif"/>
              </a:rPr>
              <a:t> </a:t>
            </a:r>
            <a:r>
              <a:rPr sz="650" spc="10" dirty="0">
                <a:latin typeface="Microsoft Sans Serif"/>
                <a:cs typeface="Microsoft Sans Serif"/>
              </a:rPr>
              <a:t>la</a:t>
            </a:r>
            <a:r>
              <a:rPr sz="650" dirty="0">
                <a:latin typeface="Microsoft Sans Serif"/>
                <a:cs typeface="Microsoft Sans Serif"/>
              </a:rPr>
              <a:t> </a:t>
            </a:r>
            <a:r>
              <a:rPr sz="650" spc="15" dirty="0">
                <a:latin typeface="Microsoft Sans Serif"/>
                <a:cs typeface="Microsoft Sans Serif"/>
              </a:rPr>
              <a:t>frecuencia</a:t>
            </a:r>
            <a:r>
              <a:rPr sz="650" dirty="0">
                <a:latin typeface="Microsoft Sans Serif"/>
                <a:cs typeface="Microsoft Sans Serif"/>
              </a:rPr>
              <a:t> </a:t>
            </a:r>
            <a:r>
              <a:rPr sz="650" spc="20" dirty="0">
                <a:latin typeface="Microsoft Sans Serif"/>
                <a:cs typeface="Microsoft Sans Serif"/>
              </a:rPr>
              <a:t>de</a:t>
            </a:r>
            <a:r>
              <a:rPr sz="650" spc="-5" dirty="0">
                <a:latin typeface="Microsoft Sans Serif"/>
                <a:cs typeface="Microsoft Sans Serif"/>
              </a:rPr>
              <a:t> </a:t>
            </a:r>
            <a:r>
              <a:rPr sz="650" spc="20" dirty="0">
                <a:latin typeface="Microsoft Sans Serif"/>
                <a:cs typeface="Microsoft Sans Serif"/>
              </a:rPr>
              <a:t>deslizamiento</a:t>
            </a:r>
            <a:r>
              <a:rPr sz="650" dirty="0">
                <a:latin typeface="Microsoft Sans Serif"/>
                <a:cs typeface="Microsoft Sans Serif"/>
              </a:rPr>
              <a:t> </a:t>
            </a:r>
            <a:r>
              <a:rPr sz="650" spc="20" dirty="0">
                <a:latin typeface="Microsoft Sans Serif"/>
                <a:cs typeface="Microsoft Sans Serif"/>
              </a:rPr>
              <a:t>de</a:t>
            </a:r>
            <a:r>
              <a:rPr sz="650" dirty="0">
                <a:latin typeface="Microsoft Sans Serif"/>
                <a:cs typeface="Microsoft Sans Serif"/>
              </a:rPr>
              <a:t> </a:t>
            </a:r>
            <a:r>
              <a:rPr sz="650" spc="10" dirty="0">
                <a:latin typeface="Microsoft Sans Serif"/>
                <a:cs typeface="Microsoft Sans Serif"/>
              </a:rPr>
              <a:t>la</a:t>
            </a:r>
            <a:r>
              <a:rPr sz="650" spc="-5" dirty="0">
                <a:latin typeface="Microsoft Sans Serif"/>
                <a:cs typeface="Microsoft Sans Serif"/>
              </a:rPr>
              <a:t> </a:t>
            </a:r>
            <a:r>
              <a:rPr sz="650" spc="25" dirty="0">
                <a:latin typeface="Microsoft Sans Serif"/>
                <a:cs typeface="Microsoft Sans Serif"/>
              </a:rPr>
              <a:t>unidad</a:t>
            </a:r>
            <a:r>
              <a:rPr sz="650" dirty="0">
                <a:latin typeface="Microsoft Sans Serif"/>
                <a:cs typeface="Microsoft Sans Serif"/>
              </a:rPr>
              <a:t> </a:t>
            </a:r>
            <a:r>
              <a:rPr sz="650" spc="-5" dirty="0">
                <a:latin typeface="Microsoft Sans Serif"/>
                <a:cs typeface="Microsoft Sans Serif"/>
              </a:rPr>
              <a:t>se</a:t>
            </a:r>
            <a:r>
              <a:rPr sz="650" dirty="0">
                <a:latin typeface="Microsoft Sans Serif"/>
                <a:cs typeface="Microsoft Sans Serif"/>
              </a:rPr>
              <a:t> </a:t>
            </a:r>
            <a:r>
              <a:rPr sz="650" spc="5" dirty="0">
                <a:latin typeface="Microsoft Sans Serif"/>
                <a:cs typeface="Microsoft Sans Serif"/>
              </a:rPr>
              <a:t>acerca</a:t>
            </a:r>
            <a:r>
              <a:rPr sz="650" spc="-5" dirty="0">
                <a:latin typeface="Microsoft Sans Serif"/>
                <a:cs typeface="Microsoft Sans Serif"/>
              </a:rPr>
              <a:t> </a:t>
            </a:r>
            <a:r>
              <a:rPr sz="650" dirty="0">
                <a:latin typeface="Microsoft Sans Serif"/>
                <a:cs typeface="Microsoft Sans Serif"/>
              </a:rPr>
              <a:t>a </a:t>
            </a:r>
            <a:r>
              <a:rPr sz="650" spc="25" dirty="0">
                <a:latin typeface="Microsoft Sans Serif"/>
                <a:cs typeface="Microsoft Sans Serif"/>
              </a:rPr>
              <a:t>una</a:t>
            </a:r>
            <a:r>
              <a:rPr sz="650" spc="-5" dirty="0">
                <a:latin typeface="Microsoft Sans Serif"/>
                <a:cs typeface="Microsoft Sans Serif"/>
              </a:rPr>
              <a:t> </a:t>
            </a:r>
            <a:r>
              <a:rPr sz="650" spc="15" dirty="0">
                <a:latin typeface="Microsoft Sans Serif"/>
                <a:cs typeface="Microsoft Sans Serif"/>
              </a:rPr>
              <a:t>frecuencia</a:t>
            </a:r>
            <a:r>
              <a:rPr sz="650" dirty="0">
                <a:latin typeface="Microsoft Sans Serif"/>
                <a:cs typeface="Microsoft Sans Serif"/>
              </a:rPr>
              <a:t> </a:t>
            </a:r>
            <a:r>
              <a:rPr sz="650" spc="20" dirty="0">
                <a:latin typeface="Microsoft Sans Serif"/>
                <a:cs typeface="Microsoft Sans Serif"/>
              </a:rPr>
              <a:t>de </a:t>
            </a:r>
            <a:r>
              <a:rPr sz="650" spc="-155" dirty="0">
                <a:latin typeface="Microsoft Sans Serif"/>
                <a:cs typeface="Microsoft Sans Serif"/>
              </a:rPr>
              <a:t> </a:t>
            </a:r>
            <a:r>
              <a:rPr sz="650" spc="30" dirty="0">
                <a:latin typeface="Microsoft Sans Serif"/>
                <a:cs typeface="Microsoft Sans Serif"/>
              </a:rPr>
              <a:t>torsión </a:t>
            </a:r>
            <a:r>
              <a:rPr sz="650" spc="25" dirty="0">
                <a:latin typeface="Microsoft Sans Serif"/>
                <a:cs typeface="Microsoft Sans Serif"/>
              </a:rPr>
              <a:t>natural, </a:t>
            </a:r>
            <a:r>
              <a:rPr sz="650" spc="10" dirty="0">
                <a:latin typeface="Microsoft Sans Serif"/>
                <a:cs typeface="Microsoft Sans Serif"/>
              </a:rPr>
              <a:t>los </a:t>
            </a:r>
            <a:r>
              <a:rPr sz="650" spc="15" dirty="0">
                <a:latin typeface="Microsoft Sans Serif"/>
                <a:cs typeface="Microsoft Sans Serif"/>
              </a:rPr>
              <a:t>pares </a:t>
            </a:r>
            <a:r>
              <a:rPr sz="650" spc="25" dirty="0">
                <a:latin typeface="Microsoft Sans Serif"/>
                <a:cs typeface="Microsoft Sans Serif"/>
              </a:rPr>
              <a:t>pueden </a:t>
            </a:r>
            <a:r>
              <a:rPr sz="650" spc="10" dirty="0">
                <a:latin typeface="Microsoft Sans Serif"/>
                <a:cs typeface="Microsoft Sans Serif"/>
              </a:rPr>
              <a:t>ser </a:t>
            </a:r>
            <a:r>
              <a:rPr sz="650" spc="25" dirty="0">
                <a:latin typeface="Microsoft Sans Serif"/>
                <a:cs typeface="Microsoft Sans Serif"/>
              </a:rPr>
              <a:t>lo </a:t>
            </a:r>
            <a:r>
              <a:rPr sz="650" spc="20" dirty="0">
                <a:latin typeface="Microsoft Sans Serif"/>
                <a:cs typeface="Microsoft Sans Serif"/>
              </a:rPr>
              <a:t>suficientemente </a:t>
            </a:r>
            <a:r>
              <a:rPr sz="650" spc="15" dirty="0">
                <a:latin typeface="Microsoft Sans Serif"/>
                <a:cs typeface="Microsoft Sans Serif"/>
              </a:rPr>
              <a:t>altos </a:t>
            </a:r>
            <a:r>
              <a:rPr sz="650" spc="25" dirty="0">
                <a:latin typeface="Microsoft Sans Serif"/>
                <a:cs typeface="Microsoft Sans Serif"/>
              </a:rPr>
              <a:t>como </a:t>
            </a:r>
            <a:r>
              <a:rPr sz="650" spc="20" dirty="0">
                <a:latin typeface="Microsoft Sans Serif"/>
                <a:cs typeface="Microsoft Sans Serif"/>
              </a:rPr>
              <a:t>para </a:t>
            </a:r>
            <a:r>
              <a:rPr sz="650" spc="40" dirty="0">
                <a:latin typeface="Microsoft Sans Serif"/>
                <a:cs typeface="Microsoft Sans Serif"/>
              </a:rPr>
              <a:t>romper </a:t>
            </a:r>
            <a:r>
              <a:rPr sz="650" spc="45" dirty="0">
                <a:latin typeface="Microsoft Sans Serif"/>
                <a:cs typeface="Microsoft Sans Serif"/>
              </a:rPr>
              <a:t> </a:t>
            </a:r>
            <a:r>
              <a:rPr sz="650" spc="10" dirty="0">
                <a:latin typeface="Microsoft Sans Serif"/>
                <a:cs typeface="Microsoft Sans Serif"/>
              </a:rPr>
              <a:t>el</a:t>
            </a:r>
            <a:r>
              <a:rPr sz="650" dirty="0">
                <a:latin typeface="Microsoft Sans Serif"/>
                <a:cs typeface="Microsoft Sans Serif"/>
              </a:rPr>
              <a:t> </a:t>
            </a:r>
            <a:r>
              <a:rPr sz="650" spc="5" dirty="0">
                <a:latin typeface="Microsoft Sans Serif"/>
                <a:cs typeface="Microsoft Sans Serif"/>
              </a:rPr>
              <a:t>eje.</a:t>
            </a:r>
            <a:r>
              <a:rPr sz="650" dirty="0">
                <a:latin typeface="Microsoft Sans Serif"/>
                <a:cs typeface="Microsoft Sans Serif"/>
              </a:rPr>
              <a:t> </a:t>
            </a:r>
            <a:r>
              <a:rPr sz="650" spc="10" dirty="0">
                <a:latin typeface="Microsoft Sans Serif"/>
                <a:cs typeface="Microsoft Sans Serif"/>
              </a:rPr>
              <a:t>Por</a:t>
            </a:r>
            <a:r>
              <a:rPr sz="650" dirty="0">
                <a:latin typeface="Microsoft Sans Serif"/>
                <a:cs typeface="Microsoft Sans Serif"/>
              </a:rPr>
              <a:t> </a:t>
            </a:r>
            <a:r>
              <a:rPr sz="650" spc="25" dirty="0">
                <a:latin typeface="Microsoft Sans Serif"/>
                <a:cs typeface="Microsoft Sans Serif"/>
              </a:rPr>
              <a:t>lo</a:t>
            </a:r>
            <a:r>
              <a:rPr sz="650" dirty="0">
                <a:latin typeface="Microsoft Sans Serif"/>
                <a:cs typeface="Microsoft Sans Serif"/>
              </a:rPr>
              <a:t> </a:t>
            </a:r>
            <a:r>
              <a:rPr sz="650" spc="25" dirty="0">
                <a:latin typeface="Microsoft Sans Serif"/>
                <a:cs typeface="Microsoft Sans Serif"/>
              </a:rPr>
              <a:t>tanto,</a:t>
            </a:r>
            <a:r>
              <a:rPr sz="650" dirty="0">
                <a:latin typeface="Microsoft Sans Serif"/>
                <a:cs typeface="Microsoft Sans Serif"/>
              </a:rPr>
              <a:t> </a:t>
            </a:r>
            <a:r>
              <a:rPr sz="650" spc="-5" dirty="0">
                <a:latin typeface="Microsoft Sans Serif"/>
                <a:cs typeface="Microsoft Sans Serif"/>
              </a:rPr>
              <a:t>es</a:t>
            </a:r>
            <a:r>
              <a:rPr sz="650" dirty="0">
                <a:latin typeface="Microsoft Sans Serif"/>
                <a:cs typeface="Microsoft Sans Serif"/>
              </a:rPr>
              <a:t> </a:t>
            </a:r>
            <a:r>
              <a:rPr sz="650" spc="10" dirty="0">
                <a:latin typeface="Microsoft Sans Serif"/>
                <a:cs typeface="Microsoft Sans Serif"/>
              </a:rPr>
              <a:t>deseable</a:t>
            </a:r>
            <a:r>
              <a:rPr sz="650" dirty="0">
                <a:latin typeface="Microsoft Sans Serif"/>
                <a:cs typeface="Microsoft Sans Serif"/>
              </a:rPr>
              <a:t> </a:t>
            </a:r>
            <a:r>
              <a:rPr sz="650" spc="15" dirty="0">
                <a:latin typeface="Microsoft Sans Serif"/>
                <a:cs typeface="Microsoft Sans Serif"/>
              </a:rPr>
              <a:t>desconectar</a:t>
            </a:r>
            <a:r>
              <a:rPr sz="650" dirty="0">
                <a:latin typeface="Microsoft Sans Serif"/>
                <a:cs typeface="Microsoft Sans Serif"/>
              </a:rPr>
              <a:t> </a:t>
            </a:r>
            <a:r>
              <a:rPr sz="650" spc="30" dirty="0">
                <a:latin typeface="Microsoft Sans Serif"/>
                <a:cs typeface="Microsoft Sans Serif"/>
              </a:rPr>
              <a:t>inmediatamente</a:t>
            </a:r>
            <a:r>
              <a:rPr sz="650" dirty="0">
                <a:latin typeface="Microsoft Sans Serif"/>
                <a:cs typeface="Microsoft Sans Serif"/>
              </a:rPr>
              <a:t> </a:t>
            </a:r>
            <a:r>
              <a:rPr sz="650" spc="10" dirty="0">
                <a:latin typeface="Microsoft Sans Serif"/>
                <a:cs typeface="Microsoft Sans Serif"/>
              </a:rPr>
              <a:t>la</a:t>
            </a:r>
            <a:r>
              <a:rPr sz="650" dirty="0">
                <a:latin typeface="Microsoft Sans Serif"/>
                <a:cs typeface="Microsoft Sans Serif"/>
              </a:rPr>
              <a:t> </a:t>
            </a:r>
            <a:r>
              <a:rPr sz="650" spc="25" dirty="0">
                <a:latin typeface="Microsoft Sans Serif"/>
                <a:cs typeface="Microsoft Sans Serif"/>
              </a:rPr>
              <a:t>unidad</a:t>
            </a:r>
            <a:r>
              <a:rPr sz="650" dirty="0">
                <a:latin typeface="Microsoft Sans Serif"/>
                <a:cs typeface="Microsoft Sans Serif"/>
              </a:rPr>
              <a:t> </a:t>
            </a:r>
            <a:r>
              <a:rPr sz="650" spc="30" dirty="0">
                <a:latin typeface="Microsoft Sans Serif"/>
                <a:cs typeface="Microsoft Sans Serif"/>
              </a:rPr>
              <a:t>porque</a:t>
            </a:r>
            <a:r>
              <a:rPr sz="650" dirty="0">
                <a:latin typeface="Microsoft Sans Serif"/>
                <a:cs typeface="Microsoft Sans Serif"/>
              </a:rPr>
              <a:t> </a:t>
            </a:r>
            <a:r>
              <a:rPr sz="650" spc="10" dirty="0">
                <a:latin typeface="Microsoft Sans Serif"/>
                <a:cs typeface="Microsoft Sans Serif"/>
              </a:rPr>
              <a:t>los </a:t>
            </a:r>
            <a:r>
              <a:rPr sz="650" spc="-160" dirty="0">
                <a:latin typeface="Microsoft Sans Serif"/>
                <a:cs typeface="Microsoft Sans Serif"/>
              </a:rPr>
              <a:t> </a:t>
            </a:r>
            <a:r>
              <a:rPr sz="650" spc="10" dirty="0">
                <a:latin typeface="Microsoft Sans Serif"/>
                <a:cs typeface="Microsoft Sans Serif"/>
              </a:rPr>
              <a:t>niveles</a:t>
            </a:r>
            <a:r>
              <a:rPr sz="650" spc="-5" dirty="0">
                <a:latin typeface="Microsoft Sans Serif"/>
                <a:cs typeface="Microsoft Sans Serif"/>
              </a:rPr>
              <a:t> </a:t>
            </a:r>
            <a:r>
              <a:rPr sz="650" spc="20" dirty="0">
                <a:latin typeface="Microsoft Sans Serif"/>
                <a:cs typeface="Microsoft Sans Serif"/>
              </a:rPr>
              <a:t>de</a:t>
            </a:r>
            <a:r>
              <a:rPr sz="650" spc="-5" dirty="0">
                <a:latin typeface="Microsoft Sans Serif"/>
                <a:cs typeface="Microsoft Sans Serif"/>
              </a:rPr>
              <a:t> </a:t>
            </a:r>
            <a:r>
              <a:rPr sz="650" spc="30" dirty="0">
                <a:latin typeface="Microsoft Sans Serif"/>
                <a:cs typeface="Microsoft Sans Serif"/>
              </a:rPr>
              <a:t>torsión</a:t>
            </a:r>
            <a:r>
              <a:rPr sz="650" spc="-5" dirty="0">
                <a:latin typeface="Microsoft Sans Serif"/>
                <a:cs typeface="Microsoft Sans Serif"/>
              </a:rPr>
              <a:t> </a:t>
            </a:r>
            <a:r>
              <a:rPr sz="650" spc="20" dirty="0">
                <a:latin typeface="Microsoft Sans Serif"/>
                <a:cs typeface="Microsoft Sans Serif"/>
              </a:rPr>
              <a:t>del</a:t>
            </a:r>
            <a:r>
              <a:rPr sz="650" spc="-5" dirty="0">
                <a:latin typeface="Microsoft Sans Serif"/>
                <a:cs typeface="Microsoft Sans Serif"/>
              </a:rPr>
              <a:t> </a:t>
            </a:r>
            <a:r>
              <a:rPr sz="650" spc="5" dirty="0">
                <a:latin typeface="Microsoft Sans Serif"/>
                <a:cs typeface="Microsoft Sans Serif"/>
              </a:rPr>
              <a:t>eje</a:t>
            </a:r>
            <a:r>
              <a:rPr sz="650" dirty="0">
                <a:latin typeface="Microsoft Sans Serif"/>
                <a:cs typeface="Microsoft Sans Serif"/>
              </a:rPr>
              <a:t> </a:t>
            </a:r>
            <a:r>
              <a:rPr sz="650" spc="30" dirty="0">
                <a:latin typeface="Microsoft Sans Serif"/>
                <a:cs typeface="Microsoft Sans Serif"/>
              </a:rPr>
              <a:t>aumentan</a:t>
            </a:r>
            <a:r>
              <a:rPr sz="650" spc="-5" dirty="0">
                <a:latin typeface="Microsoft Sans Serif"/>
                <a:cs typeface="Microsoft Sans Serif"/>
              </a:rPr>
              <a:t> </a:t>
            </a:r>
            <a:r>
              <a:rPr sz="650" spc="15" dirty="0">
                <a:latin typeface="Microsoft Sans Serif"/>
                <a:cs typeface="Microsoft Sans Serif"/>
              </a:rPr>
              <a:t>con</a:t>
            </a:r>
            <a:r>
              <a:rPr sz="650" spc="-5" dirty="0">
                <a:latin typeface="Microsoft Sans Serif"/>
                <a:cs typeface="Microsoft Sans Serif"/>
              </a:rPr>
              <a:t> </a:t>
            </a:r>
            <a:r>
              <a:rPr sz="650" spc="5" dirty="0">
                <a:latin typeface="Microsoft Sans Serif"/>
                <a:cs typeface="Microsoft Sans Serif"/>
              </a:rPr>
              <a:t>cada</a:t>
            </a:r>
            <a:r>
              <a:rPr sz="650" spc="-5" dirty="0">
                <a:latin typeface="Microsoft Sans Serif"/>
                <a:cs typeface="Microsoft Sans Serif"/>
              </a:rPr>
              <a:t> </a:t>
            </a:r>
            <a:r>
              <a:rPr sz="650" spc="5" dirty="0">
                <a:latin typeface="Microsoft Sans Serif"/>
                <a:cs typeface="Microsoft Sans Serif"/>
              </a:rPr>
              <a:t>ciclo</a:t>
            </a:r>
            <a:r>
              <a:rPr sz="650" dirty="0">
                <a:latin typeface="Microsoft Sans Serif"/>
                <a:cs typeface="Microsoft Sans Serif"/>
              </a:rPr>
              <a:t> </a:t>
            </a:r>
            <a:r>
              <a:rPr sz="650" spc="20" dirty="0">
                <a:latin typeface="Microsoft Sans Serif"/>
                <a:cs typeface="Microsoft Sans Serif"/>
              </a:rPr>
              <a:t>de</a:t>
            </a:r>
            <a:r>
              <a:rPr sz="650" spc="-5" dirty="0">
                <a:latin typeface="Microsoft Sans Serif"/>
                <a:cs typeface="Microsoft Sans Serif"/>
              </a:rPr>
              <a:t> </a:t>
            </a:r>
            <a:r>
              <a:rPr sz="650" spc="20" dirty="0">
                <a:latin typeface="Microsoft Sans Serif"/>
                <a:cs typeface="Microsoft Sans Serif"/>
              </a:rPr>
              <a:t>deslizamiento</a:t>
            </a:r>
            <a:r>
              <a:rPr sz="650" spc="-5" dirty="0">
                <a:latin typeface="Microsoft Sans Serif"/>
                <a:cs typeface="Microsoft Sans Serif"/>
              </a:rPr>
              <a:t> </a:t>
            </a:r>
            <a:r>
              <a:rPr sz="650" spc="25" dirty="0">
                <a:latin typeface="Microsoft Sans Serif"/>
                <a:cs typeface="Microsoft Sans Serif"/>
              </a:rPr>
              <a:t>posterior.</a:t>
            </a:r>
            <a:endParaRPr sz="650">
              <a:latin typeface="Microsoft Sans Serif"/>
              <a:cs typeface="Microsoft Sans Serif"/>
            </a:endParaRPr>
          </a:p>
          <a:p>
            <a:pPr marL="12700" marR="5080">
              <a:lnSpc>
                <a:spcPct val="154100"/>
              </a:lnSpc>
            </a:pPr>
            <a:r>
              <a:rPr sz="650" spc="-10" dirty="0">
                <a:latin typeface="Microsoft Sans Serif"/>
                <a:cs typeface="Microsoft Sans Serif"/>
              </a:rPr>
              <a:t>Esta </a:t>
            </a:r>
            <a:r>
              <a:rPr sz="650" spc="20" dirty="0">
                <a:latin typeface="Microsoft Sans Serif"/>
                <a:cs typeface="Microsoft Sans Serif"/>
              </a:rPr>
              <a:t>acumulación resulta del </a:t>
            </a:r>
            <a:r>
              <a:rPr sz="650" spc="30" dirty="0">
                <a:latin typeface="Microsoft Sans Serif"/>
                <a:cs typeface="Microsoft Sans Serif"/>
              </a:rPr>
              <a:t>aumento continuo </a:t>
            </a:r>
            <a:r>
              <a:rPr sz="650" spc="20" dirty="0">
                <a:latin typeface="Microsoft Sans Serif"/>
                <a:cs typeface="Microsoft Sans Serif"/>
              </a:rPr>
              <a:t>de </a:t>
            </a:r>
            <a:r>
              <a:rPr sz="650" spc="10" dirty="0">
                <a:latin typeface="Microsoft Sans Serif"/>
                <a:cs typeface="Microsoft Sans Serif"/>
              </a:rPr>
              <a:t>la </a:t>
            </a:r>
            <a:r>
              <a:rPr sz="650" spc="15" dirty="0">
                <a:latin typeface="Microsoft Sans Serif"/>
                <a:cs typeface="Microsoft Sans Serif"/>
              </a:rPr>
              <a:t>frecuencia </a:t>
            </a:r>
            <a:r>
              <a:rPr sz="650" spc="20" dirty="0">
                <a:latin typeface="Microsoft Sans Serif"/>
                <a:cs typeface="Microsoft Sans Serif"/>
              </a:rPr>
              <a:t>de deslizamiento </a:t>
            </a:r>
            <a:r>
              <a:rPr sz="650" spc="-160" dirty="0">
                <a:latin typeface="Microsoft Sans Serif"/>
                <a:cs typeface="Microsoft Sans Serif"/>
              </a:rPr>
              <a:t> </a:t>
            </a:r>
            <a:r>
              <a:rPr sz="650" spc="25" dirty="0">
                <a:latin typeface="Microsoft Sans Serif"/>
                <a:cs typeface="Microsoft Sans Serif"/>
              </a:rPr>
              <a:t>que </a:t>
            </a:r>
            <a:r>
              <a:rPr sz="650" spc="5" dirty="0">
                <a:latin typeface="Microsoft Sans Serif"/>
                <a:cs typeface="Microsoft Sans Serif"/>
              </a:rPr>
              <a:t>pasa </a:t>
            </a:r>
            <a:r>
              <a:rPr sz="650" dirty="0">
                <a:latin typeface="Microsoft Sans Serif"/>
                <a:cs typeface="Microsoft Sans Serif"/>
              </a:rPr>
              <a:t>a </a:t>
            </a:r>
            <a:r>
              <a:rPr sz="650" spc="15" dirty="0">
                <a:latin typeface="Microsoft Sans Serif"/>
                <a:cs typeface="Microsoft Sans Serif"/>
              </a:rPr>
              <a:t>través </a:t>
            </a:r>
            <a:r>
              <a:rPr sz="650" spc="20" dirty="0">
                <a:latin typeface="Microsoft Sans Serif"/>
                <a:cs typeface="Microsoft Sans Serif"/>
              </a:rPr>
              <a:t>de </a:t>
            </a:r>
            <a:r>
              <a:rPr sz="650" spc="10" dirty="0">
                <a:latin typeface="Microsoft Sans Serif"/>
                <a:cs typeface="Microsoft Sans Serif"/>
              </a:rPr>
              <a:t>la </a:t>
            </a:r>
            <a:r>
              <a:rPr sz="650" spc="30" dirty="0">
                <a:latin typeface="Microsoft Sans Serif"/>
                <a:cs typeface="Microsoft Sans Serif"/>
              </a:rPr>
              <a:t>primera </a:t>
            </a:r>
            <a:r>
              <a:rPr sz="650" spc="15" dirty="0">
                <a:latin typeface="Microsoft Sans Serif"/>
                <a:cs typeface="Microsoft Sans Serif"/>
              </a:rPr>
              <a:t>frecuencia </a:t>
            </a:r>
            <a:r>
              <a:rPr sz="650" spc="20" dirty="0">
                <a:latin typeface="Microsoft Sans Serif"/>
                <a:cs typeface="Microsoft Sans Serif"/>
              </a:rPr>
              <a:t>de </a:t>
            </a:r>
            <a:r>
              <a:rPr sz="650" spc="30" dirty="0">
                <a:latin typeface="Microsoft Sans Serif"/>
                <a:cs typeface="Microsoft Sans Serif"/>
              </a:rPr>
              <a:t>torsión natural </a:t>
            </a:r>
            <a:r>
              <a:rPr sz="650" spc="20" dirty="0">
                <a:latin typeface="Microsoft Sans Serif"/>
                <a:cs typeface="Microsoft Sans Serif"/>
              </a:rPr>
              <a:t>del </a:t>
            </a:r>
            <a:r>
              <a:rPr sz="650" spc="15" dirty="0">
                <a:latin typeface="Microsoft Sans Serif"/>
                <a:cs typeface="Microsoft Sans Serif"/>
              </a:rPr>
              <a:t>sistema </a:t>
            </a:r>
            <a:r>
              <a:rPr sz="650" spc="20" dirty="0">
                <a:latin typeface="Microsoft Sans Serif"/>
                <a:cs typeface="Microsoft Sans Serif"/>
              </a:rPr>
              <a:t>de </a:t>
            </a:r>
            <a:r>
              <a:rPr sz="650" spc="5" dirty="0">
                <a:latin typeface="Microsoft Sans Serif"/>
                <a:cs typeface="Microsoft Sans Serif"/>
              </a:rPr>
              <a:t>eje. </a:t>
            </a:r>
            <a:r>
              <a:rPr sz="650" spc="10" dirty="0">
                <a:latin typeface="Microsoft Sans Serif"/>
                <a:cs typeface="Microsoft Sans Serif"/>
              </a:rPr>
              <a:t> </a:t>
            </a:r>
            <a:r>
              <a:rPr sz="650" spc="-5" dirty="0">
                <a:latin typeface="Microsoft Sans Serif"/>
                <a:cs typeface="Microsoft Sans Serif"/>
              </a:rPr>
              <a:t>Los </a:t>
            </a:r>
            <a:r>
              <a:rPr sz="650" spc="15" dirty="0">
                <a:latin typeface="Microsoft Sans Serif"/>
                <a:cs typeface="Microsoft Sans Serif"/>
              </a:rPr>
              <a:t>eventos </a:t>
            </a:r>
            <a:r>
              <a:rPr sz="650" spc="20" dirty="0">
                <a:latin typeface="Microsoft Sans Serif"/>
                <a:cs typeface="Microsoft Sans Serif"/>
              </a:rPr>
              <a:t>de deslizamiento de polos </a:t>
            </a:r>
            <a:r>
              <a:rPr sz="650" spc="30" dirty="0">
                <a:latin typeface="Microsoft Sans Serif"/>
                <a:cs typeface="Microsoft Sans Serif"/>
              </a:rPr>
              <a:t>también </a:t>
            </a:r>
            <a:r>
              <a:rPr sz="650" spc="25" dirty="0">
                <a:latin typeface="Microsoft Sans Serif"/>
                <a:cs typeface="Microsoft Sans Serif"/>
              </a:rPr>
              <a:t>pueden resultar </a:t>
            </a:r>
            <a:r>
              <a:rPr sz="650" spc="20" dirty="0">
                <a:latin typeface="Microsoft Sans Serif"/>
                <a:cs typeface="Microsoft Sans Serif"/>
              </a:rPr>
              <a:t>en flujos de </a:t>
            </a:r>
            <a:r>
              <a:rPr sz="650" spc="25" dirty="0">
                <a:latin typeface="Microsoft Sans Serif"/>
                <a:cs typeface="Microsoft Sans Serif"/>
              </a:rPr>
              <a:t> </a:t>
            </a:r>
            <a:r>
              <a:rPr sz="650" spc="30" dirty="0">
                <a:latin typeface="Microsoft Sans Serif"/>
                <a:cs typeface="Microsoft Sans Serif"/>
              </a:rPr>
              <a:t>hierro anormalmente </a:t>
            </a:r>
            <a:r>
              <a:rPr sz="650" spc="15" dirty="0">
                <a:latin typeface="Microsoft Sans Serif"/>
                <a:cs typeface="Microsoft Sans Serif"/>
              </a:rPr>
              <a:t>altos </a:t>
            </a:r>
            <a:r>
              <a:rPr sz="650" spc="20" dirty="0">
                <a:latin typeface="Microsoft Sans Serif"/>
                <a:cs typeface="Microsoft Sans Serif"/>
              </a:rPr>
              <a:t>en </a:t>
            </a:r>
            <a:r>
              <a:rPr sz="650" spc="10" dirty="0">
                <a:latin typeface="Microsoft Sans Serif"/>
                <a:cs typeface="Microsoft Sans Serif"/>
              </a:rPr>
              <a:t>los </a:t>
            </a:r>
            <a:r>
              <a:rPr sz="650" spc="25" dirty="0">
                <a:latin typeface="Microsoft Sans Serif"/>
                <a:cs typeface="Microsoft Sans Serif"/>
              </a:rPr>
              <a:t>extremos </a:t>
            </a:r>
            <a:r>
              <a:rPr sz="650" spc="20" dirty="0">
                <a:latin typeface="Microsoft Sans Serif"/>
                <a:cs typeface="Microsoft Sans Serif"/>
              </a:rPr>
              <a:t>del núcleo del </a:t>
            </a:r>
            <a:r>
              <a:rPr sz="650" spc="25" dirty="0">
                <a:latin typeface="Microsoft Sans Serif"/>
                <a:cs typeface="Microsoft Sans Serif"/>
              </a:rPr>
              <a:t>estator que pueden </a:t>
            </a:r>
            <a:r>
              <a:rPr sz="650" spc="30" dirty="0">
                <a:latin typeface="Microsoft Sans Serif"/>
                <a:cs typeface="Microsoft Sans Serif"/>
              </a:rPr>
              <a:t> </a:t>
            </a:r>
            <a:r>
              <a:rPr sz="650" spc="25" dirty="0">
                <a:latin typeface="Microsoft Sans Serif"/>
                <a:cs typeface="Microsoft Sans Serif"/>
              </a:rPr>
              <a:t>provocar </a:t>
            </a:r>
            <a:r>
              <a:rPr sz="650" spc="20" dirty="0">
                <a:latin typeface="Microsoft Sans Serif"/>
                <a:cs typeface="Microsoft Sans Serif"/>
              </a:rPr>
              <a:t>sobrecalentamiento </a:t>
            </a:r>
            <a:r>
              <a:rPr sz="650" spc="5" dirty="0">
                <a:latin typeface="Microsoft Sans Serif"/>
                <a:cs typeface="Microsoft Sans Serif"/>
              </a:rPr>
              <a:t>y </a:t>
            </a:r>
            <a:r>
              <a:rPr sz="650" spc="20" dirty="0">
                <a:latin typeface="Microsoft Sans Serif"/>
                <a:cs typeface="Microsoft Sans Serif"/>
              </a:rPr>
              <a:t>cortocircuitos en </a:t>
            </a:r>
            <a:r>
              <a:rPr sz="650" spc="10" dirty="0">
                <a:latin typeface="Microsoft Sans Serif"/>
                <a:cs typeface="Microsoft Sans Serif"/>
              </a:rPr>
              <a:t>los </a:t>
            </a:r>
            <a:r>
              <a:rPr sz="650" spc="25" dirty="0">
                <a:latin typeface="Microsoft Sans Serif"/>
                <a:cs typeface="Microsoft Sans Serif"/>
              </a:rPr>
              <a:t>extremos </a:t>
            </a:r>
            <a:r>
              <a:rPr sz="650" spc="20" dirty="0">
                <a:latin typeface="Microsoft Sans Serif"/>
                <a:cs typeface="Microsoft Sans Serif"/>
              </a:rPr>
              <a:t>del núcleo del </a:t>
            </a:r>
            <a:r>
              <a:rPr sz="650" spc="25" dirty="0">
                <a:latin typeface="Microsoft Sans Serif"/>
                <a:cs typeface="Microsoft Sans Serif"/>
              </a:rPr>
              <a:t> </a:t>
            </a:r>
            <a:r>
              <a:rPr sz="650" spc="20" dirty="0">
                <a:latin typeface="Microsoft Sans Serif"/>
                <a:cs typeface="Microsoft Sans Serif"/>
              </a:rPr>
              <a:t>estator.</a:t>
            </a:r>
            <a:r>
              <a:rPr sz="650" dirty="0">
                <a:latin typeface="Microsoft Sans Serif"/>
                <a:cs typeface="Microsoft Sans Serif"/>
              </a:rPr>
              <a:t> </a:t>
            </a:r>
            <a:r>
              <a:rPr sz="650" spc="-30" dirty="0">
                <a:latin typeface="Microsoft Sans Serif"/>
                <a:cs typeface="Microsoft Sans Serif"/>
              </a:rPr>
              <a:t>El</a:t>
            </a:r>
            <a:r>
              <a:rPr sz="650" spc="5" dirty="0">
                <a:latin typeface="Microsoft Sans Serif"/>
                <a:cs typeface="Microsoft Sans Serif"/>
              </a:rPr>
              <a:t> </a:t>
            </a:r>
            <a:r>
              <a:rPr sz="650" spc="30" dirty="0">
                <a:latin typeface="Microsoft Sans Serif"/>
                <a:cs typeface="Microsoft Sans Serif"/>
              </a:rPr>
              <a:t>transformador</a:t>
            </a:r>
            <a:r>
              <a:rPr sz="650" spc="5" dirty="0">
                <a:latin typeface="Microsoft Sans Serif"/>
                <a:cs typeface="Microsoft Sans Serif"/>
              </a:rPr>
              <a:t> </a:t>
            </a:r>
            <a:r>
              <a:rPr sz="650" spc="20" dirty="0">
                <a:latin typeface="Microsoft Sans Serif"/>
                <a:cs typeface="Microsoft Sans Serif"/>
              </a:rPr>
              <a:t>elevador</a:t>
            </a:r>
            <a:r>
              <a:rPr sz="650" spc="5" dirty="0">
                <a:latin typeface="Microsoft Sans Serif"/>
                <a:cs typeface="Microsoft Sans Serif"/>
              </a:rPr>
              <a:t> </a:t>
            </a:r>
            <a:r>
              <a:rPr sz="650" spc="20" dirty="0">
                <a:latin typeface="Microsoft Sans Serif"/>
                <a:cs typeface="Microsoft Sans Serif"/>
              </a:rPr>
              <a:t>de</a:t>
            </a:r>
            <a:r>
              <a:rPr sz="650" spc="5" dirty="0">
                <a:latin typeface="Microsoft Sans Serif"/>
                <a:cs typeface="Microsoft Sans Serif"/>
              </a:rPr>
              <a:t> </a:t>
            </a:r>
            <a:r>
              <a:rPr sz="650" spc="10" dirty="0">
                <a:latin typeface="Microsoft Sans Serif"/>
                <a:cs typeface="Microsoft Sans Serif"/>
              </a:rPr>
              <a:t>la</a:t>
            </a:r>
            <a:r>
              <a:rPr sz="650" spc="5" dirty="0">
                <a:latin typeface="Microsoft Sans Serif"/>
                <a:cs typeface="Microsoft Sans Serif"/>
              </a:rPr>
              <a:t> </a:t>
            </a:r>
            <a:r>
              <a:rPr sz="650" spc="25" dirty="0">
                <a:latin typeface="Microsoft Sans Serif"/>
                <a:cs typeface="Microsoft Sans Serif"/>
              </a:rPr>
              <a:t>unidad</a:t>
            </a:r>
            <a:r>
              <a:rPr sz="650" spc="5" dirty="0">
                <a:latin typeface="Microsoft Sans Serif"/>
                <a:cs typeface="Microsoft Sans Serif"/>
              </a:rPr>
              <a:t> </a:t>
            </a:r>
            <a:r>
              <a:rPr sz="650" spc="30" dirty="0">
                <a:latin typeface="Microsoft Sans Serif"/>
                <a:cs typeface="Microsoft Sans Serif"/>
              </a:rPr>
              <a:t>también</a:t>
            </a:r>
            <a:r>
              <a:rPr sz="650" spc="5" dirty="0">
                <a:latin typeface="Microsoft Sans Serif"/>
                <a:cs typeface="Microsoft Sans Serif"/>
              </a:rPr>
              <a:t> </a:t>
            </a:r>
            <a:r>
              <a:rPr sz="650" spc="15" dirty="0">
                <a:latin typeface="Microsoft Sans Serif"/>
                <a:cs typeface="Microsoft Sans Serif"/>
              </a:rPr>
              <a:t>estará</a:t>
            </a:r>
            <a:r>
              <a:rPr sz="650" spc="5" dirty="0">
                <a:latin typeface="Microsoft Sans Serif"/>
                <a:cs typeface="Microsoft Sans Serif"/>
              </a:rPr>
              <a:t> </a:t>
            </a:r>
            <a:r>
              <a:rPr sz="650" spc="20" dirty="0">
                <a:latin typeface="Microsoft Sans Serif"/>
                <a:cs typeface="Microsoft Sans Serif"/>
              </a:rPr>
              <a:t>sujeto</a:t>
            </a:r>
            <a:r>
              <a:rPr sz="650" spc="5" dirty="0">
                <a:latin typeface="Microsoft Sans Serif"/>
                <a:cs typeface="Microsoft Sans Serif"/>
              </a:rPr>
              <a:t> </a:t>
            </a:r>
            <a:r>
              <a:rPr sz="650" dirty="0">
                <a:latin typeface="Microsoft Sans Serif"/>
                <a:cs typeface="Microsoft Sans Serif"/>
              </a:rPr>
              <a:t>a</a:t>
            </a:r>
            <a:r>
              <a:rPr sz="650" spc="5" dirty="0">
                <a:latin typeface="Microsoft Sans Serif"/>
                <a:cs typeface="Microsoft Sans Serif"/>
              </a:rPr>
              <a:t> </a:t>
            </a:r>
            <a:r>
              <a:rPr sz="650" spc="20" dirty="0">
                <a:latin typeface="Microsoft Sans Serif"/>
                <a:cs typeface="Microsoft Sans Serif"/>
              </a:rPr>
              <a:t>corrientes </a:t>
            </a:r>
            <a:r>
              <a:rPr sz="650" spc="-155" dirty="0">
                <a:latin typeface="Microsoft Sans Serif"/>
                <a:cs typeface="Microsoft Sans Serif"/>
              </a:rPr>
              <a:t> </a:t>
            </a:r>
            <a:r>
              <a:rPr sz="650" spc="25" dirty="0">
                <a:latin typeface="Microsoft Sans Serif"/>
                <a:cs typeface="Microsoft Sans Serif"/>
              </a:rPr>
              <a:t>transitorias</a:t>
            </a:r>
            <a:r>
              <a:rPr sz="650" spc="-5" dirty="0">
                <a:latin typeface="Microsoft Sans Serif"/>
                <a:cs typeface="Microsoft Sans Serif"/>
              </a:rPr>
              <a:t> </a:t>
            </a:r>
            <a:r>
              <a:rPr sz="650" spc="20" dirty="0">
                <a:latin typeface="Microsoft Sans Serif"/>
                <a:cs typeface="Microsoft Sans Serif"/>
              </a:rPr>
              <a:t>de</a:t>
            </a:r>
            <a:r>
              <a:rPr sz="650" dirty="0">
                <a:latin typeface="Microsoft Sans Serif"/>
                <a:cs typeface="Microsoft Sans Serif"/>
              </a:rPr>
              <a:t> </a:t>
            </a:r>
            <a:r>
              <a:rPr sz="650" spc="20" dirty="0">
                <a:latin typeface="Microsoft Sans Serif"/>
                <a:cs typeface="Microsoft Sans Serif"/>
              </a:rPr>
              <a:t>devanado</a:t>
            </a:r>
            <a:r>
              <a:rPr sz="650" dirty="0">
                <a:latin typeface="Microsoft Sans Serif"/>
                <a:cs typeface="Microsoft Sans Serif"/>
              </a:rPr>
              <a:t> </a:t>
            </a:r>
            <a:r>
              <a:rPr sz="650" spc="35" dirty="0">
                <a:latin typeface="Microsoft Sans Serif"/>
                <a:cs typeface="Microsoft Sans Serif"/>
              </a:rPr>
              <a:t>muy</a:t>
            </a:r>
            <a:r>
              <a:rPr sz="650" dirty="0">
                <a:latin typeface="Microsoft Sans Serif"/>
                <a:cs typeface="Microsoft Sans Serif"/>
              </a:rPr>
              <a:t> </a:t>
            </a:r>
            <a:r>
              <a:rPr sz="650" spc="10" dirty="0">
                <a:latin typeface="Microsoft Sans Serif"/>
                <a:cs typeface="Microsoft Sans Serif"/>
              </a:rPr>
              <a:t>altas</a:t>
            </a:r>
            <a:r>
              <a:rPr sz="650" spc="-5" dirty="0">
                <a:latin typeface="Microsoft Sans Serif"/>
                <a:cs typeface="Microsoft Sans Serif"/>
              </a:rPr>
              <a:t> </a:t>
            </a:r>
            <a:r>
              <a:rPr sz="650" spc="25" dirty="0">
                <a:latin typeface="Microsoft Sans Serif"/>
                <a:cs typeface="Microsoft Sans Serif"/>
              </a:rPr>
              <a:t>que</a:t>
            </a:r>
            <a:r>
              <a:rPr sz="650" dirty="0">
                <a:latin typeface="Microsoft Sans Serif"/>
                <a:cs typeface="Microsoft Sans Serif"/>
              </a:rPr>
              <a:t> </a:t>
            </a:r>
            <a:r>
              <a:rPr sz="650" spc="30" dirty="0">
                <a:latin typeface="Microsoft Sans Serif"/>
                <a:cs typeface="Microsoft Sans Serif"/>
              </a:rPr>
              <a:t>imponen</a:t>
            </a:r>
            <a:r>
              <a:rPr sz="650" dirty="0">
                <a:latin typeface="Microsoft Sans Serif"/>
                <a:cs typeface="Microsoft Sans Serif"/>
              </a:rPr>
              <a:t> </a:t>
            </a:r>
            <a:r>
              <a:rPr sz="650" spc="10" dirty="0">
                <a:latin typeface="Microsoft Sans Serif"/>
                <a:cs typeface="Microsoft Sans Serif"/>
              </a:rPr>
              <a:t>altas</a:t>
            </a:r>
            <a:r>
              <a:rPr sz="650" dirty="0">
                <a:latin typeface="Microsoft Sans Serif"/>
                <a:cs typeface="Microsoft Sans Serif"/>
              </a:rPr>
              <a:t> </a:t>
            </a:r>
            <a:r>
              <a:rPr sz="650" spc="15" dirty="0">
                <a:latin typeface="Microsoft Sans Serif"/>
                <a:cs typeface="Microsoft Sans Serif"/>
              </a:rPr>
              <a:t>tensiones</a:t>
            </a:r>
            <a:r>
              <a:rPr sz="650" dirty="0">
                <a:latin typeface="Microsoft Sans Serif"/>
                <a:cs typeface="Microsoft Sans Serif"/>
              </a:rPr>
              <a:t> </a:t>
            </a:r>
            <a:r>
              <a:rPr sz="650" spc="10" dirty="0">
                <a:latin typeface="Microsoft Sans Serif"/>
                <a:cs typeface="Microsoft Sans Serif"/>
              </a:rPr>
              <a:t>mecánicas</a:t>
            </a:r>
            <a:r>
              <a:rPr sz="650" spc="-5" dirty="0">
                <a:latin typeface="Microsoft Sans Serif"/>
                <a:cs typeface="Microsoft Sans Serif"/>
              </a:rPr>
              <a:t> </a:t>
            </a:r>
            <a:r>
              <a:rPr sz="650" spc="20" dirty="0">
                <a:latin typeface="Microsoft Sans Serif"/>
                <a:cs typeface="Microsoft Sans Serif"/>
              </a:rPr>
              <a:t>en</a:t>
            </a:r>
            <a:r>
              <a:rPr sz="650" dirty="0">
                <a:latin typeface="Microsoft Sans Serif"/>
                <a:cs typeface="Microsoft Sans Serif"/>
              </a:rPr>
              <a:t> </a:t>
            </a:r>
            <a:r>
              <a:rPr sz="650" spc="10" dirty="0">
                <a:latin typeface="Microsoft Sans Serif"/>
                <a:cs typeface="Microsoft Sans Serif"/>
              </a:rPr>
              <a:t>los </a:t>
            </a:r>
            <a:r>
              <a:rPr sz="650" spc="-155" dirty="0">
                <a:latin typeface="Microsoft Sans Serif"/>
                <a:cs typeface="Microsoft Sans Serif"/>
              </a:rPr>
              <a:t> </a:t>
            </a:r>
            <a:r>
              <a:rPr sz="650" spc="10" dirty="0">
                <a:latin typeface="Microsoft Sans Serif"/>
                <a:cs typeface="Microsoft Sans Serif"/>
              </a:rPr>
              <a:t>devanados.</a:t>
            </a:r>
            <a:endParaRPr sz="650">
              <a:latin typeface="Microsoft Sans Serif"/>
              <a:cs typeface="Microsoft Sans Serif"/>
            </a:endParaRPr>
          </a:p>
        </p:txBody>
      </p:sp>
      <p:sp>
        <p:nvSpPr>
          <p:cNvPr id="92" name="object 92"/>
          <p:cNvSpPr txBox="1"/>
          <p:nvPr/>
        </p:nvSpPr>
        <p:spPr>
          <a:xfrm>
            <a:off x="9100126" y="4533690"/>
            <a:ext cx="7410564" cy="1848391"/>
          </a:xfrm>
          <a:prstGeom prst="rect">
            <a:avLst/>
          </a:prstGeom>
        </p:spPr>
        <p:txBody>
          <a:bodyPr vert="horz" wrap="square" lIns="0" tIns="1905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50"/>
              </a:spcBef>
              <a:tabLst>
                <a:tab pos="373380" algn="l"/>
              </a:tabLst>
            </a:pPr>
            <a:r>
              <a:rPr sz="450" spc="10" dirty="0">
                <a:latin typeface="Microsoft Sans Serif"/>
                <a:cs typeface="Microsoft Sans Serif"/>
              </a:rPr>
              <a:t>Figura</a:t>
            </a:r>
            <a:r>
              <a:rPr sz="450" spc="-5" dirty="0">
                <a:latin typeface="Microsoft Sans Serif"/>
                <a:cs typeface="Microsoft Sans Serif"/>
              </a:rPr>
              <a:t> </a:t>
            </a:r>
            <a:r>
              <a:rPr sz="450" dirty="0">
                <a:latin typeface="Microsoft Sans Serif"/>
                <a:cs typeface="Microsoft Sans Serif"/>
              </a:rPr>
              <a:t>2.	</a:t>
            </a:r>
            <a:r>
              <a:rPr sz="500" dirty="0">
                <a:latin typeface="Microsoft Sans Serif"/>
                <a:cs typeface="Microsoft Sans Serif"/>
              </a:rPr>
              <a:t>Loci </a:t>
            </a:r>
            <a:r>
              <a:rPr sz="500" spc="15" dirty="0">
                <a:latin typeface="Microsoft Sans Serif"/>
                <a:cs typeface="Microsoft Sans Serif"/>
              </a:rPr>
              <a:t>típicos</a:t>
            </a:r>
            <a:r>
              <a:rPr sz="500" spc="-5" dirty="0">
                <a:latin typeface="Microsoft Sans Serif"/>
                <a:cs typeface="Microsoft Sans Serif"/>
              </a:rPr>
              <a:t> </a:t>
            </a:r>
            <a:r>
              <a:rPr sz="500" spc="15" dirty="0">
                <a:latin typeface="Microsoft Sans Serif"/>
                <a:cs typeface="Microsoft Sans Serif"/>
              </a:rPr>
              <a:t>de</a:t>
            </a:r>
            <a:r>
              <a:rPr sz="500" dirty="0">
                <a:latin typeface="Microsoft Sans Serif"/>
                <a:cs typeface="Microsoft Sans Serif"/>
              </a:rPr>
              <a:t> </a:t>
            </a:r>
            <a:r>
              <a:rPr sz="500" spc="15" dirty="0">
                <a:latin typeface="Microsoft Sans Serif"/>
                <a:cs typeface="Microsoft Sans Serif"/>
              </a:rPr>
              <a:t>impedancia</a:t>
            </a:r>
            <a:r>
              <a:rPr sz="500" dirty="0">
                <a:latin typeface="Microsoft Sans Serif"/>
                <a:cs typeface="Microsoft Sans Serif"/>
              </a:rPr>
              <a:t> </a:t>
            </a:r>
            <a:r>
              <a:rPr sz="500" spc="20" dirty="0">
                <a:latin typeface="Microsoft Sans Serif"/>
                <a:cs typeface="Microsoft Sans Serif"/>
              </a:rPr>
              <a:t>fuera</a:t>
            </a:r>
            <a:r>
              <a:rPr sz="500" spc="-5" dirty="0">
                <a:latin typeface="Microsoft Sans Serif"/>
                <a:cs typeface="Microsoft Sans Serif"/>
              </a:rPr>
              <a:t> </a:t>
            </a:r>
            <a:r>
              <a:rPr sz="500" spc="15" dirty="0">
                <a:latin typeface="Microsoft Sans Serif"/>
                <a:cs typeface="Microsoft Sans Serif"/>
              </a:rPr>
              <a:t>de</a:t>
            </a:r>
            <a:r>
              <a:rPr sz="500" dirty="0">
                <a:latin typeface="Microsoft Sans Serif"/>
                <a:cs typeface="Microsoft Sans Serif"/>
              </a:rPr>
              <a:t> </a:t>
            </a:r>
            <a:r>
              <a:rPr sz="500" spc="15" dirty="0">
                <a:latin typeface="Microsoft Sans Serif"/>
                <a:cs typeface="Microsoft Sans Serif"/>
              </a:rPr>
              <a:t>sincronismo</a:t>
            </a:r>
            <a:r>
              <a:rPr sz="500" spc="-5" dirty="0">
                <a:latin typeface="Microsoft Sans Serif"/>
                <a:cs typeface="Microsoft Sans Serif"/>
              </a:rPr>
              <a:t> </a:t>
            </a:r>
            <a:r>
              <a:rPr sz="500" spc="15" dirty="0">
                <a:latin typeface="Microsoft Sans Serif"/>
                <a:cs typeface="Microsoft Sans Serif"/>
              </a:rPr>
              <a:t>utilizando</a:t>
            </a:r>
            <a:r>
              <a:rPr sz="500" dirty="0">
                <a:latin typeface="Microsoft Sans Serif"/>
                <a:cs typeface="Microsoft Sans Serif"/>
              </a:rPr>
              <a:t> </a:t>
            </a:r>
            <a:r>
              <a:rPr sz="500" spc="15" dirty="0">
                <a:latin typeface="Microsoft Sans Serif"/>
                <a:cs typeface="Microsoft Sans Serif"/>
              </a:rPr>
              <a:t>gráficos</a:t>
            </a:r>
            <a:r>
              <a:rPr sz="500" dirty="0">
                <a:latin typeface="Microsoft Sans Serif"/>
                <a:cs typeface="Microsoft Sans Serif"/>
              </a:rPr>
              <a:t> </a:t>
            </a:r>
            <a:r>
              <a:rPr sz="500" spc="15" dirty="0">
                <a:latin typeface="Microsoft Sans Serif"/>
                <a:cs typeface="Microsoft Sans Serif"/>
              </a:rPr>
              <a:t>simplificados</a:t>
            </a:r>
            <a:endParaRPr sz="500">
              <a:latin typeface="Microsoft Sans Serif"/>
              <a:cs typeface="Microsoft Sans Serif"/>
            </a:endParaRPr>
          </a:p>
          <a:p>
            <a:pPr marL="12700">
              <a:lnSpc>
                <a:spcPct val="100000"/>
              </a:lnSpc>
              <a:spcBef>
                <a:spcPts val="70"/>
              </a:spcBef>
            </a:pPr>
            <a:r>
              <a:rPr sz="750" spc="20" dirty="0">
                <a:latin typeface="Microsoft Sans Serif"/>
                <a:cs typeface="Microsoft Sans Serif"/>
              </a:rPr>
              <a:t>Trámites</a:t>
            </a:r>
            <a:endParaRPr sz="750">
              <a:latin typeface="Microsoft Sans Serif"/>
              <a:cs typeface="Microsoft Sans Serif"/>
            </a:endParaRPr>
          </a:p>
          <a:p>
            <a:pPr marL="12700" marR="66040" indent="153670">
              <a:lnSpc>
                <a:spcPct val="120800"/>
              </a:lnSpc>
              <a:spcBef>
                <a:spcPts val="470"/>
              </a:spcBef>
            </a:pPr>
            <a:r>
              <a:rPr sz="850" spc="20" dirty="0">
                <a:latin typeface="Microsoft Sans Serif"/>
                <a:cs typeface="Microsoft Sans Serif"/>
              </a:rPr>
              <a:t>Cuando</a:t>
            </a:r>
            <a:r>
              <a:rPr sz="850" spc="-10" dirty="0">
                <a:latin typeface="Microsoft Sans Serif"/>
                <a:cs typeface="Microsoft Sans Serif"/>
              </a:rPr>
              <a:t> </a:t>
            </a:r>
            <a:r>
              <a:rPr sz="850" spc="10" dirty="0">
                <a:latin typeface="Microsoft Sans Serif"/>
                <a:cs typeface="Microsoft Sans Serif"/>
              </a:rPr>
              <a:t>la</a:t>
            </a:r>
            <a:r>
              <a:rPr sz="850" spc="-5" dirty="0">
                <a:latin typeface="Microsoft Sans Serif"/>
                <a:cs typeface="Microsoft Sans Serif"/>
              </a:rPr>
              <a:t> </a:t>
            </a:r>
            <a:r>
              <a:rPr sz="850" spc="25" dirty="0">
                <a:latin typeface="Microsoft Sans Serif"/>
                <a:cs typeface="Microsoft Sans Serif"/>
              </a:rPr>
              <a:t>relación</a:t>
            </a:r>
            <a:r>
              <a:rPr sz="850" spc="-5" dirty="0">
                <a:latin typeface="Microsoft Sans Serif"/>
                <a:cs typeface="Microsoft Sans Serif"/>
              </a:rPr>
              <a:t> </a:t>
            </a:r>
            <a:r>
              <a:rPr sz="850" spc="25" dirty="0">
                <a:latin typeface="Microsoft Sans Serif"/>
                <a:cs typeface="Microsoft Sans Serif"/>
              </a:rPr>
              <a:t>de</a:t>
            </a:r>
            <a:r>
              <a:rPr sz="850" spc="-10" dirty="0">
                <a:latin typeface="Microsoft Sans Serif"/>
                <a:cs typeface="Microsoft Sans Serif"/>
              </a:rPr>
              <a:t> </a:t>
            </a:r>
            <a:r>
              <a:rPr sz="850" spc="25" dirty="0">
                <a:latin typeface="Microsoft Sans Serif"/>
                <a:cs typeface="Microsoft Sans Serif"/>
              </a:rPr>
              <a:t>voltaje</a:t>
            </a:r>
            <a:r>
              <a:rPr sz="850" spc="-5" dirty="0">
                <a:latin typeface="Microsoft Sans Serif"/>
                <a:cs typeface="Microsoft Sans Serif"/>
              </a:rPr>
              <a:t> </a:t>
            </a:r>
            <a:r>
              <a:rPr sz="850" spc="5" dirty="0">
                <a:latin typeface="Microsoft Sans Serif"/>
                <a:cs typeface="Microsoft Sans Serif"/>
              </a:rPr>
              <a:t>E</a:t>
            </a:r>
            <a:r>
              <a:rPr sz="550" spc="5" dirty="0">
                <a:latin typeface="Microsoft Sans Serif"/>
                <a:cs typeface="Microsoft Sans Serif"/>
              </a:rPr>
              <a:t>A</a:t>
            </a:r>
            <a:r>
              <a:rPr sz="850" spc="5" dirty="0">
                <a:latin typeface="Microsoft Sans Serif"/>
                <a:cs typeface="Microsoft Sans Serif"/>
              </a:rPr>
              <a:t>/MI</a:t>
            </a:r>
            <a:r>
              <a:rPr sz="550" spc="5" dirty="0">
                <a:latin typeface="Microsoft Sans Serif"/>
                <a:cs typeface="Microsoft Sans Serif"/>
              </a:rPr>
              <a:t>B</a:t>
            </a:r>
            <a:r>
              <a:rPr sz="850" spc="5" dirty="0">
                <a:latin typeface="Microsoft Sans Serif"/>
                <a:cs typeface="Microsoft Sans Serif"/>
              </a:rPr>
              <a:t>es</a:t>
            </a:r>
            <a:r>
              <a:rPr sz="850" spc="-5" dirty="0">
                <a:latin typeface="Microsoft Sans Serif"/>
                <a:cs typeface="Microsoft Sans Serif"/>
              </a:rPr>
              <a:t> </a:t>
            </a:r>
            <a:r>
              <a:rPr sz="850" spc="30" dirty="0">
                <a:latin typeface="Microsoft Sans Serif"/>
                <a:cs typeface="Microsoft Sans Serif"/>
              </a:rPr>
              <a:t>igual</a:t>
            </a:r>
            <a:r>
              <a:rPr sz="850" spc="-10" dirty="0">
                <a:latin typeface="Microsoft Sans Serif"/>
                <a:cs typeface="Microsoft Sans Serif"/>
              </a:rPr>
              <a:t> </a:t>
            </a:r>
            <a:r>
              <a:rPr sz="850" dirty="0">
                <a:latin typeface="Microsoft Sans Serif"/>
                <a:cs typeface="Microsoft Sans Serif"/>
              </a:rPr>
              <a:t>a</a:t>
            </a:r>
            <a:r>
              <a:rPr sz="850" spc="-5" dirty="0">
                <a:latin typeface="Microsoft Sans Serif"/>
                <a:cs typeface="Microsoft Sans Serif"/>
              </a:rPr>
              <a:t> </a:t>
            </a:r>
            <a:r>
              <a:rPr sz="850" dirty="0">
                <a:latin typeface="Microsoft Sans Serif"/>
                <a:cs typeface="Microsoft Sans Serif"/>
              </a:rPr>
              <a:t>1,</a:t>
            </a:r>
            <a:r>
              <a:rPr sz="850" spc="-5" dirty="0">
                <a:latin typeface="Microsoft Sans Serif"/>
                <a:cs typeface="Microsoft Sans Serif"/>
              </a:rPr>
              <a:t> </a:t>
            </a:r>
            <a:r>
              <a:rPr sz="850" spc="15" dirty="0">
                <a:latin typeface="Microsoft Sans Serif"/>
                <a:cs typeface="Microsoft Sans Serif"/>
              </a:rPr>
              <a:t>el</a:t>
            </a:r>
            <a:r>
              <a:rPr sz="850" spc="-5" dirty="0">
                <a:latin typeface="Microsoft Sans Serif"/>
                <a:cs typeface="Microsoft Sans Serif"/>
              </a:rPr>
              <a:t> </a:t>
            </a:r>
            <a:r>
              <a:rPr sz="850" spc="40" dirty="0">
                <a:latin typeface="Microsoft Sans Serif"/>
                <a:cs typeface="Microsoft Sans Serif"/>
              </a:rPr>
              <a:t>lugar</a:t>
            </a:r>
            <a:r>
              <a:rPr sz="850" spc="-10" dirty="0">
                <a:latin typeface="Microsoft Sans Serif"/>
                <a:cs typeface="Microsoft Sans Serif"/>
              </a:rPr>
              <a:t> </a:t>
            </a:r>
            <a:r>
              <a:rPr sz="850" spc="25" dirty="0">
                <a:latin typeface="Microsoft Sans Serif"/>
                <a:cs typeface="Microsoft Sans Serif"/>
              </a:rPr>
              <a:t>de </a:t>
            </a:r>
            <a:r>
              <a:rPr sz="850" spc="-210" dirty="0">
                <a:latin typeface="Microsoft Sans Serif"/>
                <a:cs typeface="Microsoft Sans Serif"/>
              </a:rPr>
              <a:t> </a:t>
            </a:r>
            <a:r>
              <a:rPr sz="850" spc="10" dirty="0">
                <a:latin typeface="Microsoft Sans Serif"/>
                <a:cs typeface="Microsoft Sans Serif"/>
              </a:rPr>
              <a:t>la </a:t>
            </a:r>
            <a:r>
              <a:rPr sz="850" spc="25" dirty="0">
                <a:latin typeface="Microsoft Sans Serif"/>
                <a:cs typeface="Microsoft Sans Serif"/>
              </a:rPr>
              <a:t>impedancia </a:t>
            </a:r>
            <a:r>
              <a:rPr sz="850" spc="-10" dirty="0">
                <a:latin typeface="Microsoft Sans Serif"/>
                <a:cs typeface="Microsoft Sans Serif"/>
              </a:rPr>
              <a:t>es </a:t>
            </a:r>
            <a:r>
              <a:rPr sz="850" spc="35" dirty="0">
                <a:latin typeface="Microsoft Sans Serif"/>
                <a:cs typeface="Microsoft Sans Serif"/>
              </a:rPr>
              <a:t>una </a:t>
            </a:r>
            <a:r>
              <a:rPr sz="850" spc="20" dirty="0">
                <a:latin typeface="Microsoft Sans Serif"/>
                <a:cs typeface="Microsoft Sans Serif"/>
              </a:rPr>
              <a:t>línea </a:t>
            </a:r>
            <a:r>
              <a:rPr sz="850" spc="25" dirty="0">
                <a:latin typeface="Microsoft Sans Serif"/>
                <a:cs typeface="Microsoft Sans Serif"/>
              </a:rPr>
              <a:t>recta </a:t>
            </a:r>
            <a:r>
              <a:rPr sz="850" spc="20" dirty="0">
                <a:latin typeface="Microsoft Sans Serif"/>
                <a:cs typeface="Microsoft Sans Serif"/>
              </a:rPr>
              <a:t>indicada </a:t>
            </a:r>
            <a:r>
              <a:rPr sz="850" spc="50" dirty="0">
                <a:latin typeface="Microsoft Sans Serif"/>
                <a:cs typeface="Microsoft Sans Serif"/>
              </a:rPr>
              <a:t>por </a:t>
            </a:r>
            <a:r>
              <a:rPr sz="850" spc="-20" dirty="0">
                <a:latin typeface="Microsoft Sans Serif"/>
                <a:cs typeface="Microsoft Sans Serif"/>
              </a:rPr>
              <a:t>PQ, </a:t>
            </a:r>
            <a:r>
              <a:rPr sz="850" spc="35" dirty="0">
                <a:latin typeface="Microsoft Sans Serif"/>
                <a:cs typeface="Microsoft Sans Serif"/>
              </a:rPr>
              <a:t>que </a:t>
            </a:r>
            <a:r>
              <a:rPr sz="850" spc="-10" dirty="0">
                <a:latin typeface="Microsoft Sans Serif"/>
                <a:cs typeface="Microsoft Sans Serif"/>
              </a:rPr>
              <a:t>es </a:t>
            </a:r>
            <a:r>
              <a:rPr sz="850" spc="10" dirty="0">
                <a:latin typeface="Microsoft Sans Serif"/>
                <a:cs typeface="Microsoft Sans Serif"/>
              </a:rPr>
              <a:t>la </a:t>
            </a:r>
            <a:r>
              <a:rPr sz="850" spc="15" dirty="0">
                <a:latin typeface="Microsoft Sans Serif"/>
                <a:cs typeface="Microsoft Sans Serif"/>
              </a:rPr>
              <a:t> </a:t>
            </a:r>
            <a:r>
              <a:rPr sz="850" spc="20" dirty="0">
                <a:latin typeface="Microsoft Sans Serif"/>
                <a:cs typeface="Microsoft Sans Serif"/>
              </a:rPr>
              <a:t>bisectriz </a:t>
            </a:r>
            <a:r>
              <a:rPr sz="850" spc="30" dirty="0">
                <a:latin typeface="Microsoft Sans Serif"/>
                <a:cs typeface="Microsoft Sans Serif"/>
              </a:rPr>
              <a:t>perpendicular </a:t>
            </a:r>
            <a:r>
              <a:rPr sz="850" spc="25" dirty="0">
                <a:latin typeface="Microsoft Sans Serif"/>
                <a:cs typeface="Microsoft Sans Serif"/>
              </a:rPr>
              <a:t>de </a:t>
            </a:r>
            <a:r>
              <a:rPr sz="850" spc="10" dirty="0">
                <a:latin typeface="Microsoft Sans Serif"/>
                <a:cs typeface="Microsoft Sans Serif"/>
              </a:rPr>
              <a:t>la </a:t>
            </a:r>
            <a:r>
              <a:rPr sz="850" spc="25" dirty="0">
                <a:latin typeface="Microsoft Sans Serif"/>
                <a:cs typeface="Microsoft Sans Serif"/>
              </a:rPr>
              <a:t>impedancia </a:t>
            </a:r>
            <a:r>
              <a:rPr sz="850" spc="40" dirty="0">
                <a:latin typeface="Microsoft Sans Serif"/>
                <a:cs typeface="Microsoft Sans Serif"/>
              </a:rPr>
              <a:t>total </a:t>
            </a:r>
            <a:r>
              <a:rPr sz="850" spc="25" dirty="0">
                <a:latin typeface="Microsoft Sans Serif"/>
                <a:cs typeface="Microsoft Sans Serif"/>
              </a:rPr>
              <a:t>del </a:t>
            </a:r>
            <a:r>
              <a:rPr sz="850" spc="20" dirty="0">
                <a:latin typeface="Microsoft Sans Serif"/>
                <a:cs typeface="Microsoft Sans Serif"/>
              </a:rPr>
              <a:t>sistema </a:t>
            </a:r>
            <a:r>
              <a:rPr sz="850" spc="25" dirty="0">
                <a:latin typeface="Microsoft Sans Serif"/>
                <a:cs typeface="Microsoft Sans Serif"/>
              </a:rPr>
              <a:t> </a:t>
            </a:r>
            <a:r>
              <a:rPr sz="850" spc="40" dirty="0">
                <a:latin typeface="Microsoft Sans Serif"/>
                <a:cs typeface="Microsoft Sans Serif"/>
              </a:rPr>
              <a:t>entre </a:t>
            </a:r>
            <a:r>
              <a:rPr sz="850" spc="-25" dirty="0">
                <a:latin typeface="Microsoft Sans Serif"/>
                <a:cs typeface="Microsoft Sans Serif"/>
              </a:rPr>
              <a:t>A </a:t>
            </a:r>
            <a:r>
              <a:rPr sz="850" spc="5" dirty="0">
                <a:latin typeface="Microsoft Sans Serif"/>
                <a:cs typeface="Microsoft Sans Serif"/>
              </a:rPr>
              <a:t>y </a:t>
            </a:r>
            <a:r>
              <a:rPr sz="850" spc="-15" dirty="0">
                <a:latin typeface="Microsoft Sans Serif"/>
                <a:cs typeface="Microsoft Sans Serif"/>
              </a:rPr>
              <a:t>B. </a:t>
            </a:r>
            <a:r>
              <a:rPr sz="850" spc="-35" dirty="0">
                <a:latin typeface="Microsoft Sans Serif"/>
                <a:cs typeface="Microsoft Sans Serif"/>
              </a:rPr>
              <a:t>El </a:t>
            </a:r>
            <a:r>
              <a:rPr sz="850" spc="35" dirty="0">
                <a:latin typeface="Microsoft Sans Serif"/>
                <a:cs typeface="Microsoft Sans Serif"/>
              </a:rPr>
              <a:t>ángulo </a:t>
            </a:r>
            <a:r>
              <a:rPr sz="850" spc="45" dirty="0">
                <a:latin typeface="Microsoft Sans Serif"/>
                <a:cs typeface="Microsoft Sans Serif"/>
              </a:rPr>
              <a:t>formado </a:t>
            </a:r>
            <a:r>
              <a:rPr sz="850" spc="50" dirty="0">
                <a:latin typeface="Microsoft Sans Serif"/>
                <a:cs typeface="Microsoft Sans Serif"/>
              </a:rPr>
              <a:t>por </a:t>
            </a:r>
            <a:r>
              <a:rPr sz="850" spc="10" dirty="0">
                <a:latin typeface="Microsoft Sans Serif"/>
                <a:cs typeface="Microsoft Sans Serif"/>
              </a:rPr>
              <a:t>la </a:t>
            </a:r>
            <a:r>
              <a:rPr sz="850" spc="20" dirty="0">
                <a:latin typeface="Microsoft Sans Serif"/>
                <a:cs typeface="Microsoft Sans Serif"/>
              </a:rPr>
              <a:t>intersección </a:t>
            </a:r>
            <a:r>
              <a:rPr sz="850" spc="25" dirty="0">
                <a:latin typeface="Microsoft Sans Serif"/>
                <a:cs typeface="Microsoft Sans Serif"/>
              </a:rPr>
              <a:t>de </a:t>
            </a:r>
            <a:r>
              <a:rPr sz="850" spc="-40" dirty="0">
                <a:latin typeface="Microsoft Sans Serif"/>
                <a:cs typeface="Microsoft Sans Serif"/>
              </a:rPr>
              <a:t>AP </a:t>
            </a:r>
            <a:r>
              <a:rPr sz="850" spc="5" dirty="0">
                <a:latin typeface="Microsoft Sans Serif"/>
                <a:cs typeface="Microsoft Sans Serif"/>
              </a:rPr>
              <a:t>y </a:t>
            </a:r>
            <a:r>
              <a:rPr sz="850" spc="-35" dirty="0">
                <a:latin typeface="Microsoft Sans Serif"/>
                <a:cs typeface="Microsoft Sans Serif"/>
              </a:rPr>
              <a:t>BP </a:t>
            </a:r>
            <a:r>
              <a:rPr sz="850" spc="-30" dirty="0">
                <a:latin typeface="Microsoft Sans Serif"/>
                <a:cs typeface="Microsoft Sans Serif"/>
              </a:rPr>
              <a:t> </a:t>
            </a:r>
            <a:r>
              <a:rPr sz="850" spc="25" dirty="0">
                <a:latin typeface="Microsoft Sans Serif"/>
                <a:cs typeface="Microsoft Sans Serif"/>
              </a:rPr>
              <a:t>en</a:t>
            </a:r>
            <a:r>
              <a:rPr sz="850" spc="-5" dirty="0">
                <a:latin typeface="Microsoft Sans Serif"/>
                <a:cs typeface="Microsoft Sans Serif"/>
              </a:rPr>
              <a:t> </a:t>
            </a:r>
            <a:r>
              <a:rPr sz="850" spc="-25" dirty="0">
                <a:latin typeface="Microsoft Sans Serif"/>
                <a:cs typeface="Microsoft Sans Serif"/>
              </a:rPr>
              <a:t>PQ</a:t>
            </a:r>
            <a:r>
              <a:rPr sz="850" spc="-5" dirty="0">
                <a:latin typeface="Microsoft Sans Serif"/>
                <a:cs typeface="Microsoft Sans Serif"/>
              </a:rPr>
              <a:t> </a:t>
            </a:r>
            <a:r>
              <a:rPr sz="850" spc="-10" dirty="0">
                <a:latin typeface="Microsoft Sans Serif"/>
                <a:cs typeface="Microsoft Sans Serif"/>
              </a:rPr>
              <a:t>es</a:t>
            </a:r>
            <a:r>
              <a:rPr sz="850" spc="-5" dirty="0">
                <a:latin typeface="Microsoft Sans Serif"/>
                <a:cs typeface="Microsoft Sans Serif"/>
              </a:rPr>
              <a:t> </a:t>
            </a:r>
            <a:r>
              <a:rPr sz="850" spc="15" dirty="0">
                <a:latin typeface="Microsoft Sans Serif"/>
                <a:cs typeface="Microsoft Sans Serif"/>
              </a:rPr>
              <a:t>el</a:t>
            </a:r>
            <a:r>
              <a:rPr sz="850" spc="-5" dirty="0">
                <a:latin typeface="Microsoft Sans Serif"/>
                <a:cs typeface="Microsoft Sans Serif"/>
              </a:rPr>
              <a:t> </a:t>
            </a:r>
            <a:r>
              <a:rPr sz="850" spc="35" dirty="0">
                <a:latin typeface="Microsoft Sans Serif"/>
                <a:cs typeface="Microsoft Sans Serif"/>
              </a:rPr>
              <a:t>ángulo</a:t>
            </a:r>
            <a:r>
              <a:rPr sz="850" spc="-5" dirty="0">
                <a:latin typeface="Microsoft Sans Serif"/>
                <a:cs typeface="Microsoft Sans Serif"/>
              </a:rPr>
              <a:t> </a:t>
            </a:r>
            <a:r>
              <a:rPr sz="850" spc="25" dirty="0">
                <a:latin typeface="Microsoft Sans Serif"/>
                <a:cs typeface="Microsoft Sans Serif"/>
              </a:rPr>
              <a:t>de</a:t>
            </a:r>
            <a:r>
              <a:rPr sz="850" spc="-5" dirty="0">
                <a:latin typeface="Microsoft Sans Serif"/>
                <a:cs typeface="Microsoft Sans Serif"/>
              </a:rPr>
              <a:t> </a:t>
            </a:r>
            <a:r>
              <a:rPr sz="850" spc="20" dirty="0">
                <a:latin typeface="Microsoft Sans Serif"/>
                <a:cs typeface="Microsoft Sans Serif"/>
              </a:rPr>
              <a:t>separación</a:t>
            </a:r>
            <a:r>
              <a:rPr sz="850" spc="-5" dirty="0">
                <a:latin typeface="Microsoft Sans Serif"/>
                <a:cs typeface="Microsoft Sans Serif"/>
              </a:rPr>
              <a:t> </a:t>
            </a:r>
            <a:r>
              <a:rPr sz="850" spc="40" dirty="0">
                <a:latin typeface="Microsoft Sans Serif"/>
                <a:cs typeface="Microsoft Sans Serif"/>
              </a:rPr>
              <a:t>δ</a:t>
            </a:r>
            <a:r>
              <a:rPr sz="850" spc="-5" dirty="0">
                <a:latin typeface="Microsoft Sans Serif"/>
                <a:cs typeface="Microsoft Sans Serif"/>
              </a:rPr>
              <a:t> </a:t>
            </a:r>
            <a:r>
              <a:rPr sz="850" spc="40" dirty="0">
                <a:latin typeface="Microsoft Sans Serif"/>
                <a:cs typeface="Microsoft Sans Serif"/>
              </a:rPr>
              <a:t>entre</a:t>
            </a:r>
            <a:r>
              <a:rPr sz="850" dirty="0">
                <a:latin typeface="Microsoft Sans Serif"/>
                <a:cs typeface="Microsoft Sans Serif"/>
              </a:rPr>
              <a:t> </a:t>
            </a:r>
            <a:r>
              <a:rPr sz="850" spc="15" dirty="0">
                <a:latin typeface="Microsoft Sans Serif"/>
                <a:cs typeface="Microsoft Sans Serif"/>
              </a:rPr>
              <a:t>sistemas</a:t>
            </a:r>
            <a:r>
              <a:rPr sz="850" spc="-5" dirty="0">
                <a:latin typeface="Microsoft Sans Serif"/>
                <a:cs typeface="Microsoft Sans Serif"/>
              </a:rPr>
              <a:t> </a:t>
            </a:r>
            <a:r>
              <a:rPr sz="850" spc="-10" dirty="0">
                <a:latin typeface="Microsoft Sans Serif"/>
                <a:cs typeface="Microsoft Sans Serif"/>
              </a:rPr>
              <a:t>.</a:t>
            </a:r>
            <a:r>
              <a:rPr sz="850" spc="-5" dirty="0">
                <a:latin typeface="Microsoft Sans Serif"/>
                <a:cs typeface="Microsoft Sans Serif"/>
              </a:rPr>
              <a:t> </a:t>
            </a:r>
            <a:r>
              <a:rPr sz="850" spc="35" dirty="0">
                <a:latin typeface="Microsoft Sans Serif"/>
                <a:cs typeface="Microsoft Sans Serif"/>
              </a:rPr>
              <a:t>como</a:t>
            </a:r>
            <a:r>
              <a:rPr sz="850" spc="-5" dirty="0">
                <a:latin typeface="Microsoft Sans Serif"/>
                <a:cs typeface="Microsoft Sans Serif"/>
              </a:rPr>
              <a:t> </a:t>
            </a:r>
            <a:r>
              <a:rPr sz="850" spc="30" dirty="0">
                <a:latin typeface="Microsoft Sans Serif"/>
                <a:cs typeface="Microsoft Sans Serif"/>
              </a:rPr>
              <a:t>mi</a:t>
            </a:r>
            <a:r>
              <a:rPr sz="550" spc="30" dirty="0">
                <a:latin typeface="Microsoft Sans Serif"/>
                <a:cs typeface="Microsoft Sans Serif"/>
              </a:rPr>
              <a:t>A </a:t>
            </a:r>
            <a:r>
              <a:rPr sz="550" spc="-130" dirty="0">
                <a:latin typeface="Microsoft Sans Serif"/>
                <a:cs typeface="Microsoft Sans Serif"/>
              </a:rPr>
              <a:t> </a:t>
            </a:r>
            <a:r>
              <a:rPr sz="800" spc="5" dirty="0">
                <a:latin typeface="Microsoft Sans Serif"/>
                <a:cs typeface="Microsoft Sans Serif"/>
              </a:rPr>
              <a:t>avanza</a:t>
            </a:r>
            <a:r>
              <a:rPr sz="800" spc="-5" dirty="0">
                <a:latin typeface="Microsoft Sans Serif"/>
                <a:cs typeface="Microsoft Sans Serif"/>
              </a:rPr>
              <a:t> </a:t>
            </a:r>
            <a:r>
              <a:rPr sz="800" spc="50" dirty="0">
                <a:latin typeface="Microsoft Sans Serif"/>
                <a:cs typeface="Microsoft Sans Serif"/>
              </a:rPr>
              <a:t>por</a:t>
            </a:r>
            <a:r>
              <a:rPr sz="800" spc="-5" dirty="0">
                <a:latin typeface="Microsoft Sans Serif"/>
                <a:cs typeface="Microsoft Sans Serif"/>
              </a:rPr>
              <a:t> </a:t>
            </a:r>
            <a:r>
              <a:rPr sz="800" spc="25" dirty="0">
                <a:latin typeface="Microsoft Sans Serif"/>
                <a:cs typeface="Microsoft Sans Serif"/>
              </a:rPr>
              <a:t>delante</a:t>
            </a:r>
            <a:r>
              <a:rPr sz="800" spc="-5" dirty="0">
                <a:latin typeface="Microsoft Sans Serif"/>
                <a:cs typeface="Microsoft Sans Serif"/>
              </a:rPr>
              <a:t> </a:t>
            </a:r>
            <a:r>
              <a:rPr sz="800" spc="25" dirty="0">
                <a:latin typeface="Microsoft Sans Serif"/>
                <a:cs typeface="Microsoft Sans Serif"/>
              </a:rPr>
              <a:t>de</a:t>
            </a:r>
            <a:r>
              <a:rPr sz="800" spc="-5" dirty="0">
                <a:latin typeface="Microsoft Sans Serif"/>
                <a:cs typeface="Microsoft Sans Serif"/>
              </a:rPr>
              <a:t> </a:t>
            </a:r>
            <a:r>
              <a:rPr sz="800" spc="-15" dirty="0">
                <a:latin typeface="Microsoft Sans Serif"/>
                <a:cs typeface="Microsoft Sans Serif"/>
              </a:rPr>
              <a:t>E</a:t>
            </a:r>
            <a:r>
              <a:rPr sz="500" spc="-15" dirty="0">
                <a:latin typeface="Microsoft Sans Serif"/>
                <a:cs typeface="Microsoft Sans Serif"/>
              </a:rPr>
              <a:t>B,</a:t>
            </a:r>
            <a:r>
              <a:rPr sz="800" spc="-15" dirty="0">
                <a:latin typeface="Microsoft Sans Serif"/>
                <a:cs typeface="Microsoft Sans Serif"/>
              </a:rPr>
              <a:t>el</a:t>
            </a:r>
            <a:r>
              <a:rPr sz="800" spc="-5" dirty="0">
                <a:latin typeface="Microsoft Sans Serif"/>
                <a:cs typeface="Microsoft Sans Serif"/>
              </a:rPr>
              <a:t> </a:t>
            </a:r>
            <a:r>
              <a:rPr sz="800" spc="35" dirty="0">
                <a:latin typeface="Microsoft Sans Serif"/>
                <a:cs typeface="Microsoft Sans Serif"/>
              </a:rPr>
              <a:t>lugar</a:t>
            </a:r>
            <a:r>
              <a:rPr sz="800" spc="-5" dirty="0">
                <a:latin typeface="Microsoft Sans Serif"/>
                <a:cs typeface="Microsoft Sans Serif"/>
              </a:rPr>
              <a:t> </a:t>
            </a:r>
            <a:r>
              <a:rPr sz="800" spc="25" dirty="0">
                <a:latin typeface="Microsoft Sans Serif"/>
                <a:cs typeface="Microsoft Sans Serif"/>
              </a:rPr>
              <a:t>de</a:t>
            </a:r>
            <a:r>
              <a:rPr sz="800" spc="-5" dirty="0">
                <a:latin typeface="Microsoft Sans Serif"/>
                <a:cs typeface="Microsoft Sans Serif"/>
              </a:rPr>
              <a:t> </a:t>
            </a:r>
            <a:r>
              <a:rPr sz="800" spc="10" dirty="0">
                <a:latin typeface="Microsoft Sans Serif"/>
                <a:cs typeface="Microsoft Sans Serif"/>
              </a:rPr>
              <a:t>la</a:t>
            </a:r>
            <a:r>
              <a:rPr sz="800" spc="-5" dirty="0">
                <a:latin typeface="Microsoft Sans Serif"/>
                <a:cs typeface="Microsoft Sans Serif"/>
              </a:rPr>
              <a:t> </a:t>
            </a:r>
            <a:r>
              <a:rPr sz="800" spc="25" dirty="0">
                <a:latin typeface="Microsoft Sans Serif"/>
                <a:cs typeface="Microsoft Sans Serif"/>
              </a:rPr>
              <a:t>impedancia</a:t>
            </a:r>
            <a:r>
              <a:rPr sz="800" dirty="0">
                <a:latin typeface="Microsoft Sans Serif"/>
                <a:cs typeface="Microsoft Sans Serif"/>
              </a:rPr>
              <a:t> </a:t>
            </a:r>
            <a:r>
              <a:rPr sz="800" spc="-10" dirty="0">
                <a:latin typeface="Microsoft Sans Serif"/>
                <a:cs typeface="Microsoft Sans Serif"/>
              </a:rPr>
              <a:t>se</a:t>
            </a:r>
            <a:r>
              <a:rPr sz="800" spc="-5" dirty="0">
                <a:latin typeface="Microsoft Sans Serif"/>
                <a:cs typeface="Microsoft Sans Serif"/>
              </a:rPr>
              <a:t> </a:t>
            </a:r>
            <a:r>
              <a:rPr sz="800" spc="30" dirty="0">
                <a:latin typeface="Microsoft Sans Serif"/>
                <a:cs typeface="Microsoft Sans Serif"/>
              </a:rPr>
              <a:t>mueve</a:t>
            </a:r>
            <a:r>
              <a:rPr sz="800" spc="-5" dirty="0">
                <a:latin typeface="Microsoft Sans Serif"/>
                <a:cs typeface="Microsoft Sans Serif"/>
              </a:rPr>
              <a:t> </a:t>
            </a:r>
            <a:r>
              <a:rPr sz="800" spc="25" dirty="0">
                <a:latin typeface="Microsoft Sans Serif"/>
                <a:cs typeface="Microsoft Sans Serif"/>
              </a:rPr>
              <a:t>de</a:t>
            </a:r>
            <a:r>
              <a:rPr sz="800" spc="-5" dirty="0">
                <a:latin typeface="Microsoft Sans Serif"/>
                <a:cs typeface="Microsoft Sans Serif"/>
              </a:rPr>
              <a:t> </a:t>
            </a:r>
            <a:r>
              <a:rPr sz="800" spc="-50" dirty="0">
                <a:latin typeface="Microsoft Sans Serif"/>
                <a:cs typeface="Microsoft Sans Serif"/>
              </a:rPr>
              <a:t>P </a:t>
            </a:r>
            <a:r>
              <a:rPr sz="800" spc="-45" dirty="0">
                <a:latin typeface="Microsoft Sans Serif"/>
                <a:cs typeface="Microsoft Sans Serif"/>
              </a:rPr>
              <a:t> </a:t>
            </a:r>
            <a:r>
              <a:rPr sz="800" spc="10" dirty="0">
                <a:latin typeface="Microsoft Sans Serif"/>
                <a:cs typeface="Microsoft Sans Serif"/>
              </a:rPr>
              <a:t>hacia </a:t>
            </a:r>
            <a:r>
              <a:rPr sz="800" dirty="0">
                <a:latin typeface="Microsoft Sans Serif"/>
                <a:cs typeface="Microsoft Sans Serif"/>
              </a:rPr>
              <a:t>Q </a:t>
            </a:r>
            <a:r>
              <a:rPr sz="800" spc="5" dirty="0">
                <a:latin typeface="Microsoft Sans Serif"/>
                <a:cs typeface="Microsoft Sans Serif"/>
              </a:rPr>
              <a:t>y </a:t>
            </a:r>
            <a:r>
              <a:rPr sz="800" spc="35" dirty="0">
                <a:latin typeface="Microsoft Sans Serif"/>
                <a:cs typeface="Microsoft Sans Serif"/>
              </a:rPr>
              <a:t>δ </a:t>
            </a:r>
            <a:r>
              <a:rPr sz="800" spc="30" dirty="0">
                <a:latin typeface="Microsoft Sans Serif"/>
                <a:cs typeface="Microsoft Sans Serif"/>
              </a:rPr>
              <a:t>aumenta. </a:t>
            </a:r>
            <a:r>
              <a:rPr sz="800" spc="15" dirty="0">
                <a:latin typeface="Microsoft Sans Serif"/>
                <a:cs typeface="Microsoft Sans Serif"/>
              </a:rPr>
              <a:t>Cuando el </a:t>
            </a:r>
            <a:r>
              <a:rPr sz="800" spc="35" dirty="0">
                <a:latin typeface="Microsoft Sans Serif"/>
                <a:cs typeface="Microsoft Sans Serif"/>
              </a:rPr>
              <a:t>lugar </a:t>
            </a:r>
            <a:r>
              <a:rPr sz="800" spc="25" dirty="0">
                <a:latin typeface="Microsoft Sans Serif"/>
                <a:cs typeface="Microsoft Sans Serif"/>
              </a:rPr>
              <a:t>intersecta </a:t>
            </a:r>
            <a:r>
              <a:rPr sz="800" spc="10" dirty="0">
                <a:latin typeface="Microsoft Sans Serif"/>
                <a:cs typeface="Microsoft Sans Serif"/>
              </a:rPr>
              <a:t>la </a:t>
            </a:r>
            <a:r>
              <a:rPr sz="800" spc="20" dirty="0">
                <a:latin typeface="Microsoft Sans Serif"/>
                <a:cs typeface="Microsoft Sans Serif"/>
              </a:rPr>
              <a:t>línea </a:t>
            </a:r>
            <a:r>
              <a:rPr sz="800" spc="25" dirty="0">
                <a:latin typeface="Microsoft Sans Serif"/>
                <a:cs typeface="Microsoft Sans Serif"/>
              </a:rPr>
              <a:t>de </a:t>
            </a:r>
            <a:r>
              <a:rPr sz="800" spc="30" dirty="0">
                <a:latin typeface="Microsoft Sans Serif"/>
                <a:cs typeface="Microsoft Sans Serif"/>
              </a:rPr>
              <a:t> </a:t>
            </a:r>
            <a:r>
              <a:rPr sz="800" spc="25" dirty="0">
                <a:latin typeface="Microsoft Sans Serif"/>
                <a:cs typeface="Microsoft Sans Serif"/>
              </a:rPr>
              <a:t>impedancia</a:t>
            </a:r>
            <a:r>
              <a:rPr sz="800" spc="-10" dirty="0">
                <a:latin typeface="Microsoft Sans Serif"/>
                <a:cs typeface="Microsoft Sans Serif"/>
              </a:rPr>
              <a:t> </a:t>
            </a:r>
            <a:r>
              <a:rPr sz="800" spc="40" dirty="0">
                <a:latin typeface="Microsoft Sans Serif"/>
                <a:cs typeface="Microsoft Sans Serif"/>
              </a:rPr>
              <a:t>total</a:t>
            </a:r>
            <a:r>
              <a:rPr sz="800" spc="-10" dirty="0">
                <a:latin typeface="Microsoft Sans Serif"/>
                <a:cs typeface="Microsoft Sans Serif"/>
              </a:rPr>
              <a:t> </a:t>
            </a:r>
            <a:r>
              <a:rPr sz="800" spc="-15" dirty="0">
                <a:latin typeface="Microsoft Sans Serif"/>
                <a:cs typeface="Microsoft Sans Serif"/>
              </a:rPr>
              <a:t>AB,</a:t>
            </a:r>
            <a:r>
              <a:rPr sz="800" spc="-10" dirty="0">
                <a:latin typeface="Microsoft Sans Serif"/>
                <a:cs typeface="Microsoft Sans Serif"/>
              </a:rPr>
              <a:t> </a:t>
            </a:r>
            <a:r>
              <a:rPr sz="800" spc="15" dirty="0">
                <a:latin typeface="Microsoft Sans Serif"/>
                <a:cs typeface="Microsoft Sans Serif"/>
              </a:rPr>
              <a:t>los</a:t>
            </a:r>
            <a:r>
              <a:rPr sz="800" spc="-10" dirty="0">
                <a:latin typeface="Microsoft Sans Serif"/>
                <a:cs typeface="Microsoft Sans Serif"/>
              </a:rPr>
              <a:t> </a:t>
            </a:r>
            <a:r>
              <a:rPr sz="800" spc="15" dirty="0">
                <a:latin typeface="Microsoft Sans Serif"/>
                <a:cs typeface="Microsoft Sans Serif"/>
              </a:rPr>
              <a:t>sistemas</a:t>
            </a:r>
            <a:r>
              <a:rPr sz="800" spc="-5" dirty="0">
                <a:latin typeface="Microsoft Sans Serif"/>
                <a:cs typeface="Microsoft Sans Serif"/>
              </a:rPr>
              <a:t> </a:t>
            </a:r>
            <a:r>
              <a:rPr sz="800" spc="20" dirty="0">
                <a:latin typeface="Microsoft Sans Serif"/>
                <a:cs typeface="Microsoft Sans Serif"/>
              </a:rPr>
              <a:t>están</a:t>
            </a:r>
            <a:r>
              <a:rPr sz="800" spc="-10" dirty="0">
                <a:latin typeface="Microsoft Sans Serif"/>
                <a:cs typeface="Microsoft Sans Serif"/>
              </a:rPr>
              <a:t> </a:t>
            </a:r>
            <a:r>
              <a:rPr sz="800" spc="15" dirty="0">
                <a:latin typeface="Microsoft Sans Serif"/>
                <a:cs typeface="Microsoft Sans Serif"/>
              </a:rPr>
              <a:t>desfasados</a:t>
            </a:r>
            <a:r>
              <a:rPr sz="800" spc="175" dirty="0">
                <a:latin typeface="Microsoft Sans Serif"/>
                <a:cs typeface="Microsoft Sans Serif"/>
              </a:rPr>
              <a:t> </a:t>
            </a:r>
            <a:r>
              <a:rPr sz="800" spc="10" dirty="0">
                <a:latin typeface="Microsoft Sans Serif"/>
                <a:cs typeface="Microsoft Sans Serif"/>
              </a:rPr>
              <a:t>180</a:t>
            </a:r>
            <a:r>
              <a:rPr sz="800" spc="-10" dirty="0">
                <a:latin typeface="Microsoft Sans Serif"/>
                <a:cs typeface="Microsoft Sans Serif"/>
              </a:rPr>
              <a:t> </a:t>
            </a:r>
            <a:r>
              <a:rPr sz="800" spc="25" dirty="0">
                <a:latin typeface="Microsoft Sans Serif"/>
                <a:cs typeface="Microsoft Sans Serif"/>
              </a:rPr>
              <a:t>grados.</a:t>
            </a:r>
            <a:endParaRPr sz="800">
              <a:latin typeface="Microsoft Sans Serif"/>
              <a:cs typeface="Microsoft Sans Serif"/>
            </a:endParaRPr>
          </a:p>
          <a:p>
            <a:pPr marL="12700" marR="5080" indent="153670">
              <a:lnSpc>
                <a:spcPts val="1200"/>
              </a:lnSpc>
              <a:spcBef>
                <a:spcPts val="70"/>
              </a:spcBef>
            </a:pPr>
            <a:r>
              <a:rPr sz="750" spc="-10" dirty="0">
                <a:latin typeface="Microsoft Sans Serif"/>
                <a:cs typeface="Microsoft Sans Serif"/>
              </a:rPr>
              <a:t>Este </a:t>
            </a:r>
            <a:r>
              <a:rPr sz="750" spc="45" dirty="0">
                <a:latin typeface="Microsoft Sans Serif"/>
                <a:cs typeface="Microsoft Sans Serif"/>
              </a:rPr>
              <a:t>punto </a:t>
            </a:r>
            <a:r>
              <a:rPr sz="750" spc="25" dirty="0">
                <a:latin typeface="Microsoft Sans Serif"/>
                <a:cs typeface="Microsoft Sans Serif"/>
              </a:rPr>
              <a:t>cuando </a:t>
            </a:r>
            <a:r>
              <a:rPr sz="750" spc="10" dirty="0">
                <a:latin typeface="Microsoft Sans Serif"/>
                <a:cs typeface="Microsoft Sans Serif"/>
              </a:rPr>
              <a:t>el </a:t>
            </a:r>
            <a:r>
              <a:rPr sz="750" spc="35" dirty="0">
                <a:latin typeface="Microsoft Sans Serif"/>
                <a:cs typeface="Microsoft Sans Serif"/>
              </a:rPr>
              <a:t>lugar </a:t>
            </a:r>
            <a:r>
              <a:rPr sz="750" spc="10" dirty="0">
                <a:latin typeface="Microsoft Sans Serif"/>
                <a:cs typeface="Microsoft Sans Serif"/>
              </a:rPr>
              <a:t>cruza la </a:t>
            </a:r>
            <a:r>
              <a:rPr sz="750" spc="20" dirty="0">
                <a:latin typeface="Microsoft Sans Serif"/>
                <a:cs typeface="Microsoft Sans Serif"/>
              </a:rPr>
              <a:t>línea </a:t>
            </a:r>
            <a:r>
              <a:rPr sz="750" spc="25" dirty="0">
                <a:latin typeface="Microsoft Sans Serif"/>
                <a:cs typeface="Microsoft Sans Serif"/>
              </a:rPr>
              <a:t>de impedancia </a:t>
            </a:r>
            <a:r>
              <a:rPr sz="750" spc="35" dirty="0">
                <a:latin typeface="Microsoft Sans Serif"/>
                <a:cs typeface="Microsoft Sans Serif"/>
              </a:rPr>
              <a:t>total </a:t>
            </a:r>
            <a:r>
              <a:rPr sz="750" spc="-20" dirty="0">
                <a:latin typeface="Microsoft Sans Serif"/>
                <a:cs typeface="Microsoft Sans Serif"/>
              </a:rPr>
              <a:t>AB </a:t>
            </a:r>
            <a:r>
              <a:rPr sz="750" spc="5" dirty="0">
                <a:latin typeface="Microsoft Sans Serif"/>
                <a:cs typeface="Microsoft Sans Serif"/>
              </a:rPr>
              <a:t>y </a:t>
            </a:r>
            <a:r>
              <a:rPr sz="750" spc="10" dirty="0">
                <a:latin typeface="Microsoft Sans Serif"/>
                <a:cs typeface="Microsoft Sans Serif"/>
              </a:rPr>
              <a:t> los </a:t>
            </a:r>
            <a:r>
              <a:rPr sz="750" spc="15" dirty="0">
                <a:latin typeface="Microsoft Sans Serif"/>
                <a:cs typeface="Microsoft Sans Serif"/>
              </a:rPr>
              <a:t>sistemas </a:t>
            </a:r>
            <a:r>
              <a:rPr sz="750" spc="20" dirty="0">
                <a:latin typeface="Microsoft Sans Serif"/>
                <a:cs typeface="Microsoft Sans Serif"/>
              </a:rPr>
              <a:t>están </a:t>
            </a:r>
            <a:r>
              <a:rPr sz="750" spc="10" dirty="0">
                <a:latin typeface="Microsoft Sans Serif"/>
                <a:cs typeface="Microsoft Sans Serif"/>
              </a:rPr>
              <a:t>desfasados</a:t>
            </a:r>
            <a:r>
              <a:rPr sz="750" spc="15" dirty="0">
                <a:latin typeface="Microsoft Sans Serif"/>
                <a:cs typeface="Microsoft Sans Serif"/>
              </a:rPr>
              <a:t> </a:t>
            </a:r>
            <a:r>
              <a:rPr sz="750" spc="10" dirty="0">
                <a:latin typeface="Microsoft Sans Serif"/>
                <a:cs typeface="Microsoft Sans Serif"/>
              </a:rPr>
              <a:t>180 </a:t>
            </a:r>
            <a:r>
              <a:rPr sz="750" spc="25" dirty="0">
                <a:latin typeface="Microsoft Sans Serif"/>
                <a:cs typeface="Microsoft Sans Serif"/>
              </a:rPr>
              <a:t>grados </a:t>
            </a:r>
            <a:r>
              <a:rPr sz="750" spc="-5" dirty="0">
                <a:latin typeface="Microsoft Sans Serif"/>
                <a:cs typeface="Microsoft Sans Serif"/>
              </a:rPr>
              <a:t>es </a:t>
            </a:r>
            <a:r>
              <a:rPr sz="750" spc="10" dirty="0">
                <a:latin typeface="Microsoft Sans Serif"/>
                <a:cs typeface="Microsoft Sans Serif"/>
              </a:rPr>
              <a:t>el </a:t>
            </a:r>
            <a:r>
              <a:rPr sz="750" spc="30" dirty="0">
                <a:latin typeface="Microsoft Sans Serif"/>
                <a:cs typeface="Microsoft Sans Serif"/>
              </a:rPr>
              <a:t>centro </a:t>
            </a:r>
            <a:r>
              <a:rPr sz="750" spc="20" dirty="0">
                <a:latin typeface="Microsoft Sans Serif"/>
                <a:cs typeface="Microsoft Sans Serif"/>
              </a:rPr>
              <a:t>eléctrico del </a:t>
            </a:r>
            <a:r>
              <a:rPr sz="750" spc="25" dirty="0">
                <a:latin typeface="Microsoft Sans Serif"/>
                <a:cs typeface="Microsoft Sans Serif"/>
              </a:rPr>
              <a:t> </a:t>
            </a:r>
            <a:r>
              <a:rPr sz="750" spc="15" dirty="0">
                <a:latin typeface="Microsoft Sans Serif"/>
                <a:cs typeface="Microsoft Sans Serif"/>
              </a:rPr>
              <a:t>sistema. </a:t>
            </a:r>
            <a:r>
              <a:rPr sz="750" spc="-35" dirty="0">
                <a:latin typeface="Microsoft Sans Serif"/>
                <a:cs typeface="Microsoft Sans Serif"/>
              </a:rPr>
              <a:t>El </a:t>
            </a:r>
            <a:r>
              <a:rPr sz="750" spc="20" dirty="0">
                <a:latin typeface="Microsoft Sans Serif"/>
                <a:cs typeface="Microsoft Sans Serif"/>
              </a:rPr>
              <a:t>voltaje </a:t>
            </a:r>
            <a:r>
              <a:rPr sz="750" spc="-5" dirty="0">
                <a:latin typeface="Microsoft Sans Serif"/>
                <a:cs typeface="Microsoft Sans Serif"/>
              </a:rPr>
              <a:t>se </a:t>
            </a:r>
            <a:r>
              <a:rPr sz="750" spc="5" dirty="0">
                <a:latin typeface="Microsoft Sans Serif"/>
                <a:cs typeface="Microsoft Sans Serif"/>
              </a:rPr>
              <a:t>acerca </a:t>
            </a:r>
            <a:r>
              <a:rPr sz="750" dirty="0">
                <a:latin typeface="Microsoft Sans Serif"/>
                <a:cs typeface="Microsoft Sans Serif"/>
              </a:rPr>
              <a:t>a </a:t>
            </a:r>
            <a:r>
              <a:rPr sz="750" spc="20" dirty="0">
                <a:latin typeface="Microsoft Sans Serif"/>
                <a:cs typeface="Microsoft Sans Serif"/>
              </a:rPr>
              <a:t>cero </a:t>
            </a:r>
            <a:r>
              <a:rPr sz="750" spc="5" dirty="0">
                <a:latin typeface="Microsoft Sans Serif"/>
                <a:cs typeface="Microsoft Sans Serif"/>
              </a:rPr>
              <a:t>y </a:t>
            </a:r>
            <a:r>
              <a:rPr sz="750" spc="10" dirty="0">
                <a:latin typeface="Microsoft Sans Serif"/>
                <a:cs typeface="Microsoft Sans Serif"/>
              </a:rPr>
              <a:t>la </a:t>
            </a:r>
            <a:r>
              <a:rPr sz="750" spc="30" dirty="0">
                <a:latin typeface="Microsoft Sans Serif"/>
                <a:cs typeface="Microsoft Sans Serif"/>
              </a:rPr>
              <a:t>corriente </a:t>
            </a:r>
            <a:r>
              <a:rPr sz="750" spc="-5" dirty="0">
                <a:latin typeface="Microsoft Sans Serif"/>
                <a:cs typeface="Microsoft Sans Serif"/>
              </a:rPr>
              <a:t>es </a:t>
            </a:r>
            <a:r>
              <a:rPr sz="750" spc="15" dirty="0">
                <a:latin typeface="Microsoft Sans Serif"/>
                <a:cs typeface="Microsoft Sans Serif"/>
              </a:rPr>
              <a:t>alta, </a:t>
            </a:r>
            <a:r>
              <a:rPr sz="750" spc="20" dirty="0">
                <a:latin typeface="Microsoft Sans Serif"/>
                <a:cs typeface="Microsoft Sans Serif"/>
              </a:rPr>
              <a:t>apareciendo </a:t>
            </a:r>
            <a:r>
              <a:rPr sz="750" spc="25" dirty="0">
                <a:latin typeface="Microsoft Sans Serif"/>
                <a:cs typeface="Microsoft Sans Serif"/>
              </a:rPr>
              <a:t> </a:t>
            </a:r>
            <a:r>
              <a:rPr sz="750" spc="30" dirty="0">
                <a:latin typeface="Microsoft Sans Serif"/>
                <a:cs typeface="Microsoft Sans Serif"/>
              </a:rPr>
              <a:t>como una </a:t>
            </a:r>
            <a:r>
              <a:rPr sz="750" spc="25" dirty="0">
                <a:latin typeface="Microsoft Sans Serif"/>
                <a:cs typeface="Microsoft Sans Serif"/>
              </a:rPr>
              <a:t>aparente </a:t>
            </a:r>
            <a:r>
              <a:rPr sz="750" spc="20" dirty="0">
                <a:latin typeface="Microsoft Sans Serif"/>
                <a:cs typeface="Microsoft Sans Serif"/>
              </a:rPr>
              <a:t>falla trifásica </a:t>
            </a:r>
            <a:r>
              <a:rPr sz="750" spc="25" dirty="0">
                <a:latin typeface="Microsoft Sans Serif"/>
                <a:cs typeface="Microsoft Sans Serif"/>
              </a:rPr>
              <a:t>en </a:t>
            </a:r>
            <a:r>
              <a:rPr sz="750" spc="-5" dirty="0">
                <a:latin typeface="Microsoft Sans Serif"/>
                <a:cs typeface="Microsoft Sans Serif"/>
              </a:rPr>
              <a:t>esa </a:t>
            </a:r>
            <a:r>
              <a:rPr sz="750" spc="20" dirty="0">
                <a:latin typeface="Microsoft Sans Serif"/>
                <a:cs typeface="Microsoft Sans Serif"/>
              </a:rPr>
              <a:t>ubicación </a:t>
            </a:r>
            <a:r>
              <a:rPr sz="750" spc="25" dirty="0">
                <a:latin typeface="Microsoft Sans Serif"/>
                <a:cs typeface="Microsoft Sans Serif"/>
              </a:rPr>
              <a:t>de </a:t>
            </a:r>
            <a:r>
              <a:rPr sz="750" spc="20" dirty="0">
                <a:latin typeface="Microsoft Sans Serif"/>
                <a:cs typeface="Microsoft Sans Serif"/>
              </a:rPr>
              <a:t>impedancia. </a:t>
            </a:r>
            <a:r>
              <a:rPr sz="750" spc="-25" dirty="0">
                <a:latin typeface="Microsoft Sans Serif"/>
                <a:cs typeface="Microsoft Sans Serif"/>
              </a:rPr>
              <a:t>A </a:t>
            </a:r>
            <a:r>
              <a:rPr sz="750" spc="-20" dirty="0">
                <a:latin typeface="Microsoft Sans Serif"/>
                <a:cs typeface="Microsoft Sans Serif"/>
              </a:rPr>
              <a:t> </a:t>
            </a:r>
            <a:r>
              <a:rPr sz="750" spc="30" dirty="0">
                <a:latin typeface="Microsoft Sans Serif"/>
                <a:cs typeface="Microsoft Sans Serif"/>
              </a:rPr>
              <a:t>medida que </a:t>
            </a:r>
            <a:r>
              <a:rPr sz="750" spc="10" dirty="0">
                <a:latin typeface="Microsoft Sans Serif"/>
                <a:cs typeface="Microsoft Sans Serif"/>
              </a:rPr>
              <a:t>el </a:t>
            </a:r>
            <a:r>
              <a:rPr sz="750" spc="35" dirty="0">
                <a:latin typeface="Microsoft Sans Serif"/>
                <a:cs typeface="Microsoft Sans Serif"/>
              </a:rPr>
              <a:t>lugar </a:t>
            </a:r>
            <a:r>
              <a:rPr sz="750" spc="-5" dirty="0">
                <a:latin typeface="Microsoft Sans Serif"/>
                <a:cs typeface="Microsoft Sans Serif"/>
              </a:rPr>
              <a:t>se </a:t>
            </a:r>
            <a:r>
              <a:rPr sz="750" spc="25" dirty="0">
                <a:latin typeface="Microsoft Sans Serif"/>
                <a:cs typeface="Microsoft Sans Serif"/>
              </a:rPr>
              <a:t>mueve </a:t>
            </a:r>
            <a:r>
              <a:rPr sz="750" spc="10" dirty="0">
                <a:latin typeface="Microsoft Sans Serif"/>
                <a:cs typeface="Microsoft Sans Serif"/>
              </a:rPr>
              <a:t>hacia la </a:t>
            </a:r>
            <a:r>
              <a:rPr sz="750" spc="25" dirty="0">
                <a:latin typeface="Microsoft Sans Serif"/>
                <a:cs typeface="Microsoft Sans Serif"/>
              </a:rPr>
              <a:t>izquierda de </a:t>
            </a:r>
            <a:r>
              <a:rPr sz="750" spc="10" dirty="0">
                <a:latin typeface="Microsoft Sans Serif"/>
                <a:cs typeface="Microsoft Sans Serif"/>
              </a:rPr>
              <a:t>la </a:t>
            </a:r>
            <a:r>
              <a:rPr sz="750" spc="20" dirty="0">
                <a:latin typeface="Microsoft Sans Serif"/>
                <a:cs typeface="Microsoft Sans Serif"/>
              </a:rPr>
              <a:t>línea </a:t>
            </a:r>
            <a:r>
              <a:rPr sz="750" spc="25" dirty="0">
                <a:latin typeface="Microsoft Sans Serif"/>
                <a:cs typeface="Microsoft Sans Serif"/>
              </a:rPr>
              <a:t>de </a:t>
            </a:r>
            <a:r>
              <a:rPr sz="750" spc="30" dirty="0">
                <a:latin typeface="Microsoft Sans Serif"/>
                <a:cs typeface="Microsoft Sans Serif"/>
              </a:rPr>
              <a:t> </a:t>
            </a:r>
            <a:r>
              <a:rPr sz="750" spc="25" dirty="0">
                <a:latin typeface="Microsoft Sans Serif"/>
                <a:cs typeface="Microsoft Sans Serif"/>
              </a:rPr>
              <a:t>impedancia</a:t>
            </a:r>
            <a:r>
              <a:rPr sz="750" spc="-5" dirty="0">
                <a:latin typeface="Microsoft Sans Serif"/>
                <a:cs typeface="Microsoft Sans Serif"/>
              </a:rPr>
              <a:t> </a:t>
            </a:r>
            <a:r>
              <a:rPr sz="750" spc="20" dirty="0">
                <a:latin typeface="Microsoft Sans Serif"/>
                <a:cs typeface="Microsoft Sans Serif"/>
              </a:rPr>
              <a:t>del</a:t>
            </a:r>
            <a:r>
              <a:rPr sz="750" spc="-5" dirty="0">
                <a:latin typeface="Microsoft Sans Serif"/>
                <a:cs typeface="Microsoft Sans Serif"/>
              </a:rPr>
              <a:t> </a:t>
            </a:r>
            <a:r>
              <a:rPr sz="750" spc="15" dirty="0">
                <a:latin typeface="Microsoft Sans Serif"/>
                <a:cs typeface="Microsoft Sans Serif"/>
              </a:rPr>
              <a:t>sistema,</a:t>
            </a:r>
            <a:r>
              <a:rPr sz="750" dirty="0">
                <a:latin typeface="Microsoft Sans Serif"/>
                <a:cs typeface="Microsoft Sans Serif"/>
              </a:rPr>
              <a:t> </a:t>
            </a:r>
            <a:r>
              <a:rPr sz="750" spc="10" dirty="0">
                <a:latin typeface="Microsoft Sans Serif"/>
                <a:cs typeface="Microsoft Sans Serif"/>
              </a:rPr>
              <a:t>la</a:t>
            </a:r>
            <a:r>
              <a:rPr sz="750" spc="-5" dirty="0">
                <a:latin typeface="Microsoft Sans Serif"/>
                <a:cs typeface="Microsoft Sans Serif"/>
              </a:rPr>
              <a:t> </a:t>
            </a:r>
            <a:r>
              <a:rPr sz="750" spc="15" dirty="0">
                <a:latin typeface="Microsoft Sans Serif"/>
                <a:cs typeface="Microsoft Sans Serif"/>
              </a:rPr>
              <a:t>separación</a:t>
            </a:r>
            <a:r>
              <a:rPr sz="750" dirty="0">
                <a:latin typeface="Microsoft Sans Serif"/>
                <a:cs typeface="Microsoft Sans Serif"/>
              </a:rPr>
              <a:t> </a:t>
            </a:r>
            <a:r>
              <a:rPr sz="750" spc="30" dirty="0">
                <a:latin typeface="Microsoft Sans Serif"/>
                <a:cs typeface="Microsoft Sans Serif"/>
              </a:rPr>
              <a:t>angular</a:t>
            </a:r>
            <a:r>
              <a:rPr sz="750" spc="-5" dirty="0">
                <a:latin typeface="Microsoft Sans Serif"/>
                <a:cs typeface="Microsoft Sans Serif"/>
              </a:rPr>
              <a:t> </a:t>
            </a:r>
            <a:r>
              <a:rPr sz="750" spc="35" dirty="0">
                <a:latin typeface="Microsoft Sans Serif"/>
                <a:cs typeface="Microsoft Sans Serif"/>
              </a:rPr>
              <a:t>aumenta</a:t>
            </a:r>
            <a:r>
              <a:rPr sz="750" dirty="0">
                <a:latin typeface="Microsoft Sans Serif"/>
                <a:cs typeface="Microsoft Sans Serif"/>
              </a:rPr>
              <a:t> </a:t>
            </a:r>
            <a:r>
              <a:rPr sz="750" spc="20" dirty="0">
                <a:latin typeface="Microsoft Sans Serif"/>
                <a:cs typeface="Microsoft Sans Serif"/>
              </a:rPr>
              <a:t>más</a:t>
            </a:r>
            <a:r>
              <a:rPr sz="750" spc="-5" dirty="0">
                <a:latin typeface="Microsoft Sans Serif"/>
                <a:cs typeface="Microsoft Sans Serif"/>
              </a:rPr>
              <a:t> </a:t>
            </a:r>
            <a:r>
              <a:rPr sz="750" spc="10" dirty="0">
                <a:latin typeface="Microsoft Sans Serif"/>
                <a:cs typeface="Microsoft Sans Serif"/>
              </a:rPr>
              <a:t>allá</a:t>
            </a:r>
            <a:r>
              <a:rPr sz="750" spc="-5" dirty="0">
                <a:latin typeface="Microsoft Sans Serif"/>
                <a:cs typeface="Microsoft Sans Serif"/>
              </a:rPr>
              <a:t> </a:t>
            </a:r>
            <a:r>
              <a:rPr sz="750" spc="25" dirty="0">
                <a:latin typeface="Microsoft Sans Serif"/>
                <a:cs typeface="Microsoft Sans Serif"/>
              </a:rPr>
              <a:t>de</a:t>
            </a:r>
            <a:r>
              <a:rPr sz="750" dirty="0">
                <a:latin typeface="Microsoft Sans Serif"/>
                <a:cs typeface="Microsoft Sans Serif"/>
              </a:rPr>
              <a:t> </a:t>
            </a:r>
            <a:r>
              <a:rPr sz="750" spc="10" dirty="0">
                <a:latin typeface="Microsoft Sans Serif"/>
                <a:cs typeface="Microsoft Sans Serif"/>
              </a:rPr>
              <a:t>los </a:t>
            </a:r>
            <a:r>
              <a:rPr sz="750" spc="-185" dirty="0">
                <a:latin typeface="Microsoft Sans Serif"/>
                <a:cs typeface="Microsoft Sans Serif"/>
              </a:rPr>
              <a:t> </a:t>
            </a:r>
            <a:r>
              <a:rPr sz="750" spc="10" dirty="0">
                <a:latin typeface="Microsoft Sans Serif"/>
                <a:cs typeface="Microsoft Sans Serif"/>
              </a:rPr>
              <a:t>180 </a:t>
            </a:r>
            <a:r>
              <a:rPr sz="750" spc="25" dirty="0">
                <a:latin typeface="Microsoft Sans Serif"/>
                <a:cs typeface="Microsoft Sans Serif"/>
              </a:rPr>
              <a:t>grados </a:t>
            </a:r>
            <a:r>
              <a:rPr sz="750" dirty="0">
                <a:latin typeface="Microsoft Sans Serif"/>
                <a:cs typeface="Microsoft Sans Serif"/>
              </a:rPr>
              <a:t>y, </a:t>
            </a:r>
            <a:r>
              <a:rPr sz="750" spc="30" dirty="0">
                <a:latin typeface="Microsoft Sans Serif"/>
                <a:cs typeface="Microsoft Sans Serif"/>
              </a:rPr>
              <a:t>finalmente, </a:t>
            </a:r>
            <a:r>
              <a:rPr sz="750" spc="10" dirty="0">
                <a:latin typeface="Microsoft Sans Serif"/>
                <a:cs typeface="Microsoft Sans Serif"/>
              </a:rPr>
              <a:t>los </a:t>
            </a:r>
            <a:r>
              <a:rPr sz="750" spc="15" dirty="0">
                <a:latin typeface="Microsoft Sans Serif"/>
                <a:cs typeface="Microsoft Sans Serif"/>
              </a:rPr>
              <a:t>sistemas </a:t>
            </a:r>
            <a:r>
              <a:rPr sz="750" spc="20" dirty="0">
                <a:latin typeface="Microsoft Sans Serif"/>
                <a:cs typeface="Microsoft Sans Serif"/>
              </a:rPr>
              <a:t>volverán </a:t>
            </a:r>
            <a:r>
              <a:rPr sz="750" dirty="0">
                <a:latin typeface="Microsoft Sans Serif"/>
                <a:cs typeface="Microsoft Sans Serif"/>
              </a:rPr>
              <a:t>a </a:t>
            </a:r>
            <a:r>
              <a:rPr sz="750" spc="20" dirty="0">
                <a:latin typeface="Microsoft Sans Serif"/>
                <a:cs typeface="Microsoft Sans Serif"/>
              </a:rPr>
              <a:t>estar </a:t>
            </a:r>
            <a:r>
              <a:rPr sz="750" spc="25" dirty="0">
                <a:latin typeface="Microsoft Sans Serif"/>
                <a:cs typeface="Microsoft Sans Serif"/>
              </a:rPr>
              <a:t>en </a:t>
            </a:r>
            <a:r>
              <a:rPr sz="750" spc="5" dirty="0">
                <a:latin typeface="Microsoft Sans Serif"/>
                <a:cs typeface="Microsoft Sans Serif"/>
              </a:rPr>
              <a:t>fase. </a:t>
            </a:r>
            <a:r>
              <a:rPr sz="750" spc="-35" dirty="0">
                <a:latin typeface="Microsoft Sans Serif"/>
                <a:cs typeface="Microsoft Sans Serif"/>
              </a:rPr>
              <a:t>Si </a:t>
            </a:r>
            <a:r>
              <a:rPr sz="750" spc="10" dirty="0">
                <a:latin typeface="Microsoft Sans Serif"/>
                <a:cs typeface="Microsoft Sans Serif"/>
              </a:rPr>
              <a:t>los </a:t>
            </a:r>
            <a:r>
              <a:rPr sz="750" spc="15" dirty="0">
                <a:latin typeface="Microsoft Sans Serif"/>
                <a:cs typeface="Microsoft Sans Serif"/>
              </a:rPr>
              <a:t> sistemas </a:t>
            </a:r>
            <a:r>
              <a:rPr sz="750" spc="25" dirty="0">
                <a:latin typeface="Microsoft Sans Serif"/>
                <a:cs typeface="Microsoft Sans Serif"/>
              </a:rPr>
              <a:t>permanecen juntos, </a:t>
            </a:r>
            <a:r>
              <a:rPr sz="750" spc="10" dirty="0">
                <a:latin typeface="Microsoft Sans Serif"/>
                <a:cs typeface="Microsoft Sans Serif"/>
              </a:rPr>
              <a:t>el </a:t>
            </a:r>
            <a:r>
              <a:rPr sz="750" spc="5" dirty="0">
                <a:latin typeface="Microsoft Sans Serif"/>
                <a:cs typeface="Microsoft Sans Serif"/>
              </a:rPr>
              <a:t>Sistema </a:t>
            </a:r>
            <a:r>
              <a:rPr sz="750" spc="-25" dirty="0">
                <a:latin typeface="Microsoft Sans Serif"/>
                <a:cs typeface="Microsoft Sans Serif"/>
              </a:rPr>
              <a:t>A </a:t>
            </a:r>
            <a:r>
              <a:rPr sz="750" spc="25" dirty="0">
                <a:latin typeface="Microsoft Sans Serif"/>
                <a:cs typeface="Microsoft Sans Serif"/>
              </a:rPr>
              <a:t>puede seguir </a:t>
            </a:r>
            <a:r>
              <a:rPr sz="750" spc="20" dirty="0">
                <a:latin typeface="Microsoft Sans Serif"/>
                <a:cs typeface="Microsoft Sans Serif"/>
              </a:rPr>
              <a:t>adelantándose </a:t>
            </a:r>
            <a:r>
              <a:rPr sz="750" spc="-185" dirty="0">
                <a:latin typeface="Microsoft Sans Serif"/>
                <a:cs typeface="Microsoft Sans Serif"/>
              </a:rPr>
              <a:t> </a:t>
            </a:r>
            <a:r>
              <a:rPr sz="750" spc="10" dirty="0">
                <a:latin typeface="Microsoft Sans Serif"/>
                <a:cs typeface="Microsoft Sans Serif"/>
              </a:rPr>
              <a:t>al</a:t>
            </a:r>
            <a:r>
              <a:rPr sz="750" spc="15" dirty="0">
                <a:latin typeface="Microsoft Sans Serif"/>
                <a:cs typeface="Microsoft Sans Serif"/>
              </a:rPr>
              <a:t> </a:t>
            </a:r>
            <a:r>
              <a:rPr sz="750" spc="5" dirty="0">
                <a:latin typeface="Microsoft Sans Serif"/>
                <a:cs typeface="Microsoft Sans Serif"/>
              </a:rPr>
              <a:t>Sistema</a:t>
            </a:r>
            <a:r>
              <a:rPr sz="750" spc="20" dirty="0">
                <a:latin typeface="Microsoft Sans Serif"/>
                <a:cs typeface="Microsoft Sans Serif"/>
              </a:rPr>
              <a:t> </a:t>
            </a:r>
            <a:r>
              <a:rPr sz="750" spc="-15" dirty="0">
                <a:latin typeface="Microsoft Sans Serif"/>
                <a:cs typeface="Microsoft Sans Serif"/>
              </a:rPr>
              <a:t>B</a:t>
            </a:r>
            <a:r>
              <a:rPr sz="750" spc="20" dirty="0">
                <a:latin typeface="Microsoft Sans Serif"/>
                <a:cs typeface="Microsoft Sans Serif"/>
              </a:rPr>
              <a:t> </a:t>
            </a:r>
            <a:r>
              <a:rPr sz="750" spc="5" dirty="0">
                <a:latin typeface="Microsoft Sans Serif"/>
                <a:cs typeface="Microsoft Sans Serif"/>
              </a:rPr>
              <a:t>y</a:t>
            </a:r>
            <a:r>
              <a:rPr sz="750" spc="20" dirty="0">
                <a:latin typeface="Microsoft Sans Serif"/>
                <a:cs typeface="Microsoft Sans Serif"/>
              </a:rPr>
              <a:t> </a:t>
            </a:r>
            <a:r>
              <a:rPr sz="750" spc="40" dirty="0">
                <a:latin typeface="Microsoft Sans Serif"/>
                <a:cs typeface="Microsoft Sans Serif"/>
              </a:rPr>
              <a:t>todo</a:t>
            </a:r>
            <a:r>
              <a:rPr sz="750" spc="20" dirty="0">
                <a:latin typeface="Microsoft Sans Serif"/>
                <a:cs typeface="Microsoft Sans Serif"/>
              </a:rPr>
              <a:t> </a:t>
            </a:r>
            <a:r>
              <a:rPr sz="750" spc="10" dirty="0">
                <a:latin typeface="Microsoft Sans Serif"/>
                <a:cs typeface="Microsoft Sans Serif"/>
              </a:rPr>
              <a:t>el</a:t>
            </a:r>
            <a:r>
              <a:rPr sz="750" spc="20" dirty="0">
                <a:latin typeface="Microsoft Sans Serif"/>
                <a:cs typeface="Microsoft Sans Serif"/>
              </a:rPr>
              <a:t> </a:t>
            </a:r>
            <a:r>
              <a:rPr sz="750" spc="10" dirty="0">
                <a:latin typeface="Microsoft Sans Serif"/>
                <a:cs typeface="Microsoft Sans Serif"/>
              </a:rPr>
              <a:t>ciclo</a:t>
            </a:r>
            <a:r>
              <a:rPr sz="750" spc="15" dirty="0">
                <a:latin typeface="Microsoft Sans Serif"/>
                <a:cs typeface="Microsoft Sans Serif"/>
              </a:rPr>
              <a:t> </a:t>
            </a:r>
            <a:r>
              <a:rPr sz="750" spc="25" dirty="0">
                <a:latin typeface="Microsoft Sans Serif"/>
                <a:cs typeface="Microsoft Sans Serif"/>
              </a:rPr>
              <a:t>puede</a:t>
            </a:r>
            <a:r>
              <a:rPr sz="750" spc="20" dirty="0">
                <a:latin typeface="Microsoft Sans Serif"/>
                <a:cs typeface="Microsoft Sans Serif"/>
              </a:rPr>
              <a:t> repetirse. </a:t>
            </a:r>
            <a:r>
              <a:rPr sz="750" spc="15" dirty="0">
                <a:latin typeface="Microsoft Sans Serif"/>
                <a:cs typeface="Microsoft Sans Serif"/>
              </a:rPr>
              <a:t>Cuando</a:t>
            </a:r>
            <a:r>
              <a:rPr sz="750" spc="20" dirty="0">
                <a:latin typeface="Microsoft Sans Serif"/>
                <a:cs typeface="Microsoft Sans Serif"/>
              </a:rPr>
              <a:t> </a:t>
            </a:r>
            <a:r>
              <a:rPr sz="750" spc="10" dirty="0">
                <a:latin typeface="Microsoft Sans Serif"/>
                <a:cs typeface="Microsoft Sans Serif"/>
              </a:rPr>
              <a:t>el</a:t>
            </a:r>
            <a:r>
              <a:rPr sz="750" spc="20" dirty="0">
                <a:latin typeface="Microsoft Sans Serif"/>
                <a:cs typeface="Microsoft Sans Serif"/>
              </a:rPr>
              <a:t> </a:t>
            </a:r>
            <a:r>
              <a:rPr sz="750" spc="35" dirty="0">
                <a:latin typeface="Microsoft Sans Serif"/>
                <a:cs typeface="Microsoft Sans Serif"/>
              </a:rPr>
              <a:t>lugar </a:t>
            </a:r>
            <a:r>
              <a:rPr sz="750" spc="40" dirty="0">
                <a:latin typeface="Microsoft Sans Serif"/>
                <a:cs typeface="Microsoft Sans Serif"/>
              </a:rPr>
              <a:t> </a:t>
            </a:r>
            <a:r>
              <a:rPr sz="750" spc="30" dirty="0">
                <a:latin typeface="Microsoft Sans Serif"/>
                <a:cs typeface="Microsoft Sans Serif"/>
              </a:rPr>
              <a:t>geométrico </a:t>
            </a:r>
            <a:r>
              <a:rPr sz="750" spc="15" dirty="0">
                <a:latin typeface="Microsoft Sans Serif"/>
                <a:cs typeface="Microsoft Sans Serif"/>
              </a:rPr>
              <a:t>llega </a:t>
            </a:r>
            <a:r>
              <a:rPr sz="750" spc="10" dirty="0">
                <a:latin typeface="Microsoft Sans Serif"/>
                <a:cs typeface="Microsoft Sans Serif"/>
              </a:rPr>
              <a:t>al </a:t>
            </a:r>
            <a:r>
              <a:rPr sz="750" spc="45" dirty="0">
                <a:latin typeface="Microsoft Sans Serif"/>
                <a:cs typeface="Microsoft Sans Serif"/>
              </a:rPr>
              <a:t>punto </a:t>
            </a:r>
            <a:r>
              <a:rPr sz="750" spc="35" dirty="0">
                <a:latin typeface="Microsoft Sans Serif"/>
                <a:cs typeface="Microsoft Sans Serif"/>
              </a:rPr>
              <a:t>donde </a:t>
            </a:r>
            <a:r>
              <a:rPr sz="750" spc="20" dirty="0">
                <a:latin typeface="Microsoft Sans Serif"/>
                <a:cs typeface="Microsoft Sans Serif"/>
              </a:rPr>
              <a:t>comenzó </a:t>
            </a:r>
            <a:r>
              <a:rPr sz="750" spc="10" dirty="0">
                <a:latin typeface="Microsoft Sans Serif"/>
                <a:cs typeface="Microsoft Sans Serif"/>
              </a:rPr>
              <a:t>la oscilación, </a:t>
            </a:r>
            <a:r>
              <a:rPr sz="750" spc="-5" dirty="0">
                <a:latin typeface="Microsoft Sans Serif"/>
                <a:cs typeface="Microsoft Sans Serif"/>
              </a:rPr>
              <a:t>se </a:t>
            </a:r>
            <a:r>
              <a:rPr sz="750" spc="25" dirty="0">
                <a:latin typeface="Microsoft Sans Serif"/>
                <a:cs typeface="Microsoft Sans Serif"/>
              </a:rPr>
              <a:t>ha </a:t>
            </a:r>
            <a:r>
              <a:rPr sz="750" spc="30" dirty="0">
                <a:latin typeface="Microsoft Sans Serif"/>
                <a:cs typeface="Microsoft Sans Serif"/>
              </a:rPr>
              <a:t> completado</a:t>
            </a:r>
            <a:r>
              <a:rPr sz="750" spc="-5" dirty="0">
                <a:latin typeface="Microsoft Sans Serif"/>
                <a:cs typeface="Microsoft Sans Serif"/>
              </a:rPr>
              <a:t> </a:t>
            </a:r>
            <a:r>
              <a:rPr sz="750" spc="45" dirty="0">
                <a:latin typeface="Microsoft Sans Serif"/>
                <a:cs typeface="Microsoft Sans Serif"/>
              </a:rPr>
              <a:t>un</a:t>
            </a:r>
            <a:r>
              <a:rPr sz="750" spc="-5" dirty="0">
                <a:latin typeface="Microsoft Sans Serif"/>
                <a:cs typeface="Microsoft Sans Serif"/>
              </a:rPr>
              <a:t> </a:t>
            </a:r>
            <a:r>
              <a:rPr sz="750" spc="10" dirty="0">
                <a:latin typeface="Microsoft Sans Serif"/>
                <a:cs typeface="Microsoft Sans Serif"/>
              </a:rPr>
              <a:t>ciclo</a:t>
            </a:r>
            <a:r>
              <a:rPr sz="750" dirty="0">
                <a:latin typeface="Microsoft Sans Serif"/>
                <a:cs typeface="Microsoft Sans Serif"/>
              </a:rPr>
              <a:t> </a:t>
            </a:r>
            <a:r>
              <a:rPr sz="750" spc="25" dirty="0">
                <a:latin typeface="Microsoft Sans Serif"/>
                <a:cs typeface="Microsoft Sans Serif"/>
              </a:rPr>
              <a:t>de</a:t>
            </a:r>
            <a:r>
              <a:rPr sz="750" spc="-5" dirty="0">
                <a:latin typeface="Microsoft Sans Serif"/>
                <a:cs typeface="Microsoft Sans Serif"/>
              </a:rPr>
              <a:t> </a:t>
            </a:r>
            <a:r>
              <a:rPr sz="750" spc="20" dirty="0">
                <a:latin typeface="Microsoft Sans Serif"/>
                <a:cs typeface="Microsoft Sans Serif"/>
              </a:rPr>
              <a:t>deslizamiento.</a:t>
            </a:r>
            <a:r>
              <a:rPr sz="750" spc="-5" dirty="0">
                <a:latin typeface="Microsoft Sans Serif"/>
                <a:cs typeface="Microsoft Sans Serif"/>
              </a:rPr>
              <a:t> </a:t>
            </a:r>
            <a:r>
              <a:rPr sz="750" spc="-35" dirty="0">
                <a:latin typeface="Microsoft Sans Serif"/>
                <a:cs typeface="Microsoft Sans Serif"/>
              </a:rPr>
              <a:t>Si</a:t>
            </a:r>
            <a:r>
              <a:rPr sz="750" dirty="0">
                <a:latin typeface="Microsoft Sans Serif"/>
                <a:cs typeface="Microsoft Sans Serif"/>
              </a:rPr>
              <a:t> </a:t>
            </a:r>
            <a:r>
              <a:rPr sz="750" spc="10" dirty="0">
                <a:latin typeface="Microsoft Sans Serif"/>
                <a:cs typeface="Microsoft Sans Serif"/>
              </a:rPr>
              <a:t>el</a:t>
            </a:r>
            <a:r>
              <a:rPr sz="750" spc="-5" dirty="0">
                <a:latin typeface="Microsoft Sans Serif"/>
                <a:cs typeface="Microsoft Sans Serif"/>
              </a:rPr>
              <a:t> </a:t>
            </a:r>
            <a:r>
              <a:rPr sz="750" spc="5" dirty="0">
                <a:latin typeface="Microsoft Sans Serif"/>
                <a:cs typeface="Microsoft Sans Serif"/>
              </a:rPr>
              <a:t>Sistema</a:t>
            </a:r>
            <a:r>
              <a:rPr sz="750" dirty="0">
                <a:latin typeface="Microsoft Sans Serif"/>
                <a:cs typeface="Microsoft Sans Serif"/>
              </a:rPr>
              <a:t> </a:t>
            </a:r>
            <a:r>
              <a:rPr sz="750" spc="-25" dirty="0">
                <a:latin typeface="Microsoft Sans Serif"/>
                <a:cs typeface="Microsoft Sans Serif"/>
              </a:rPr>
              <a:t>A</a:t>
            </a:r>
            <a:r>
              <a:rPr sz="750" spc="-5" dirty="0">
                <a:latin typeface="Microsoft Sans Serif"/>
                <a:cs typeface="Microsoft Sans Serif"/>
              </a:rPr>
              <a:t> se </a:t>
            </a:r>
            <a:r>
              <a:rPr sz="750" spc="10" dirty="0">
                <a:latin typeface="Microsoft Sans Serif"/>
                <a:cs typeface="Microsoft Sans Serif"/>
              </a:rPr>
              <a:t>desacelera</a:t>
            </a:r>
            <a:r>
              <a:rPr sz="750" dirty="0">
                <a:latin typeface="Microsoft Sans Serif"/>
                <a:cs typeface="Microsoft Sans Serif"/>
              </a:rPr>
              <a:t> </a:t>
            </a:r>
            <a:r>
              <a:rPr sz="750" spc="20" dirty="0">
                <a:latin typeface="Microsoft Sans Serif"/>
                <a:cs typeface="Microsoft Sans Serif"/>
              </a:rPr>
              <a:t>con </a:t>
            </a:r>
            <a:r>
              <a:rPr sz="750" spc="-185" dirty="0">
                <a:latin typeface="Microsoft Sans Serif"/>
                <a:cs typeface="Microsoft Sans Serif"/>
              </a:rPr>
              <a:t> </a:t>
            </a:r>
            <a:r>
              <a:rPr sz="750" spc="20" dirty="0">
                <a:latin typeface="Microsoft Sans Serif"/>
                <a:cs typeface="Microsoft Sans Serif"/>
              </a:rPr>
              <a:t>respecto</a:t>
            </a:r>
            <a:r>
              <a:rPr sz="750" spc="-5" dirty="0">
                <a:latin typeface="Microsoft Sans Serif"/>
                <a:cs typeface="Microsoft Sans Serif"/>
              </a:rPr>
              <a:t> </a:t>
            </a:r>
            <a:r>
              <a:rPr sz="750" spc="10" dirty="0">
                <a:latin typeface="Microsoft Sans Serif"/>
                <a:cs typeface="Microsoft Sans Serif"/>
              </a:rPr>
              <a:t>al</a:t>
            </a:r>
            <a:r>
              <a:rPr sz="750" dirty="0">
                <a:latin typeface="Microsoft Sans Serif"/>
                <a:cs typeface="Microsoft Sans Serif"/>
              </a:rPr>
              <a:t> </a:t>
            </a:r>
            <a:r>
              <a:rPr sz="750" spc="5" dirty="0">
                <a:latin typeface="Microsoft Sans Serif"/>
                <a:cs typeface="Microsoft Sans Serif"/>
              </a:rPr>
              <a:t>Sistema</a:t>
            </a:r>
            <a:r>
              <a:rPr sz="750" spc="-5" dirty="0">
                <a:latin typeface="Microsoft Sans Serif"/>
                <a:cs typeface="Microsoft Sans Serif"/>
              </a:rPr>
              <a:t> </a:t>
            </a:r>
            <a:r>
              <a:rPr sz="750" spc="-15" dirty="0">
                <a:latin typeface="Microsoft Sans Serif"/>
                <a:cs typeface="Microsoft Sans Serif"/>
              </a:rPr>
              <a:t>B,</a:t>
            </a:r>
            <a:r>
              <a:rPr sz="750" dirty="0">
                <a:latin typeface="Microsoft Sans Serif"/>
                <a:cs typeface="Microsoft Sans Serif"/>
              </a:rPr>
              <a:t> </a:t>
            </a:r>
            <a:r>
              <a:rPr sz="750" spc="10" dirty="0">
                <a:latin typeface="Microsoft Sans Serif"/>
                <a:cs typeface="Microsoft Sans Serif"/>
              </a:rPr>
              <a:t>el</a:t>
            </a:r>
            <a:r>
              <a:rPr sz="750" spc="-5" dirty="0">
                <a:latin typeface="Microsoft Sans Serif"/>
                <a:cs typeface="Microsoft Sans Serif"/>
              </a:rPr>
              <a:t> </a:t>
            </a:r>
            <a:r>
              <a:rPr sz="750" spc="35" dirty="0">
                <a:latin typeface="Microsoft Sans Serif"/>
                <a:cs typeface="Microsoft Sans Serif"/>
              </a:rPr>
              <a:t>lugar</a:t>
            </a:r>
            <a:r>
              <a:rPr sz="750" dirty="0">
                <a:latin typeface="Microsoft Sans Serif"/>
                <a:cs typeface="Microsoft Sans Serif"/>
              </a:rPr>
              <a:t> </a:t>
            </a:r>
            <a:r>
              <a:rPr sz="750" spc="25" dirty="0">
                <a:latin typeface="Microsoft Sans Serif"/>
                <a:cs typeface="Microsoft Sans Serif"/>
              </a:rPr>
              <a:t>de</a:t>
            </a:r>
            <a:r>
              <a:rPr sz="750" spc="-5" dirty="0">
                <a:latin typeface="Microsoft Sans Serif"/>
                <a:cs typeface="Microsoft Sans Serif"/>
              </a:rPr>
              <a:t> </a:t>
            </a:r>
            <a:r>
              <a:rPr sz="750" spc="25" dirty="0">
                <a:latin typeface="Microsoft Sans Serif"/>
                <a:cs typeface="Microsoft Sans Serif"/>
              </a:rPr>
              <a:t>impedancia</a:t>
            </a:r>
            <a:r>
              <a:rPr sz="750" dirty="0">
                <a:latin typeface="Microsoft Sans Serif"/>
                <a:cs typeface="Microsoft Sans Serif"/>
              </a:rPr>
              <a:t> </a:t>
            </a:r>
            <a:r>
              <a:rPr sz="750" spc="-5" dirty="0">
                <a:latin typeface="Microsoft Sans Serif"/>
                <a:cs typeface="Microsoft Sans Serif"/>
              </a:rPr>
              <a:t>se </a:t>
            </a:r>
            <a:r>
              <a:rPr sz="750" spc="30" dirty="0">
                <a:latin typeface="Microsoft Sans Serif"/>
                <a:cs typeface="Microsoft Sans Serif"/>
              </a:rPr>
              <a:t>moverá</a:t>
            </a:r>
            <a:r>
              <a:rPr sz="750" dirty="0">
                <a:latin typeface="Microsoft Sans Serif"/>
                <a:cs typeface="Microsoft Sans Serif"/>
              </a:rPr>
              <a:t> </a:t>
            </a:r>
            <a:r>
              <a:rPr sz="750" spc="25" dirty="0">
                <a:latin typeface="Microsoft Sans Serif"/>
                <a:cs typeface="Microsoft Sans Serif"/>
              </a:rPr>
              <a:t>en</a:t>
            </a:r>
            <a:r>
              <a:rPr sz="750" spc="-5" dirty="0">
                <a:latin typeface="Microsoft Sans Serif"/>
                <a:cs typeface="Microsoft Sans Serif"/>
              </a:rPr>
              <a:t> </a:t>
            </a:r>
            <a:r>
              <a:rPr sz="750" spc="10" dirty="0">
                <a:latin typeface="Microsoft Sans Serif"/>
                <a:cs typeface="Microsoft Sans Serif"/>
              </a:rPr>
              <a:t>la</a:t>
            </a:r>
            <a:r>
              <a:rPr sz="750" dirty="0">
                <a:latin typeface="Microsoft Sans Serif"/>
                <a:cs typeface="Microsoft Sans Serif"/>
              </a:rPr>
              <a:t> </a:t>
            </a:r>
            <a:r>
              <a:rPr sz="750" spc="20" dirty="0">
                <a:latin typeface="Microsoft Sans Serif"/>
                <a:cs typeface="Microsoft Sans Serif"/>
              </a:rPr>
              <a:t>dirección </a:t>
            </a:r>
            <a:r>
              <a:rPr sz="750" spc="-185" dirty="0">
                <a:latin typeface="Microsoft Sans Serif"/>
                <a:cs typeface="Microsoft Sans Serif"/>
              </a:rPr>
              <a:t> </a:t>
            </a:r>
            <a:r>
              <a:rPr sz="750" spc="25" dirty="0">
                <a:latin typeface="Microsoft Sans Serif"/>
                <a:cs typeface="Microsoft Sans Serif"/>
              </a:rPr>
              <a:t>opuesta</a:t>
            </a:r>
            <a:r>
              <a:rPr sz="750" spc="-10" dirty="0">
                <a:latin typeface="Microsoft Sans Serif"/>
                <a:cs typeface="Microsoft Sans Serif"/>
              </a:rPr>
              <a:t> </a:t>
            </a:r>
            <a:r>
              <a:rPr sz="750" spc="25" dirty="0">
                <a:latin typeface="Microsoft Sans Serif"/>
                <a:cs typeface="Microsoft Sans Serif"/>
              </a:rPr>
              <a:t>de</a:t>
            </a:r>
            <a:r>
              <a:rPr sz="750" spc="-5" dirty="0">
                <a:latin typeface="Microsoft Sans Serif"/>
                <a:cs typeface="Microsoft Sans Serif"/>
              </a:rPr>
              <a:t> </a:t>
            </a:r>
            <a:r>
              <a:rPr sz="750" dirty="0">
                <a:latin typeface="Microsoft Sans Serif"/>
                <a:cs typeface="Microsoft Sans Serif"/>
              </a:rPr>
              <a:t>Q</a:t>
            </a:r>
            <a:r>
              <a:rPr sz="750" spc="-5" dirty="0">
                <a:latin typeface="Microsoft Sans Serif"/>
                <a:cs typeface="Microsoft Sans Serif"/>
              </a:rPr>
              <a:t> </a:t>
            </a:r>
            <a:r>
              <a:rPr sz="750" dirty="0">
                <a:latin typeface="Microsoft Sans Serif"/>
                <a:cs typeface="Microsoft Sans Serif"/>
              </a:rPr>
              <a:t>a</a:t>
            </a:r>
            <a:r>
              <a:rPr sz="750" spc="-5" dirty="0">
                <a:latin typeface="Microsoft Sans Serif"/>
                <a:cs typeface="Microsoft Sans Serif"/>
              </a:rPr>
              <a:t> </a:t>
            </a:r>
            <a:r>
              <a:rPr sz="750" spc="-30" dirty="0">
                <a:latin typeface="Microsoft Sans Serif"/>
                <a:cs typeface="Microsoft Sans Serif"/>
              </a:rPr>
              <a:t>P.</a:t>
            </a:r>
            <a:endParaRPr sz="750">
              <a:latin typeface="Microsoft Sans Serif"/>
              <a:cs typeface="Microsoft Sans Serif"/>
            </a:endParaRPr>
          </a:p>
        </p:txBody>
      </p:sp>
      <p:sp>
        <p:nvSpPr>
          <p:cNvPr id="93" name="object 93"/>
          <p:cNvSpPr txBox="1"/>
          <p:nvPr/>
        </p:nvSpPr>
        <p:spPr>
          <a:xfrm>
            <a:off x="1415158" y="6159450"/>
            <a:ext cx="7385731" cy="1113895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660400">
              <a:lnSpc>
                <a:spcPct val="100000"/>
              </a:lnSpc>
              <a:spcBef>
                <a:spcPts val="100"/>
              </a:spcBef>
            </a:pPr>
            <a:r>
              <a:rPr sz="900" spc="-5" dirty="0">
                <a:latin typeface="Microsoft Sans Serif"/>
                <a:cs typeface="Microsoft Sans Serif"/>
              </a:rPr>
              <a:t>IV.</a:t>
            </a:r>
            <a:r>
              <a:rPr sz="900" spc="10" dirty="0">
                <a:latin typeface="Microsoft Sans Serif"/>
                <a:cs typeface="Microsoft Sans Serif"/>
              </a:rPr>
              <a:t> </a:t>
            </a:r>
            <a:r>
              <a:rPr sz="900" spc="-35" dirty="0">
                <a:latin typeface="Microsoft Sans Serif"/>
                <a:cs typeface="Microsoft Sans Serif"/>
              </a:rPr>
              <a:t>oh</a:t>
            </a:r>
            <a:r>
              <a:rPr sz="750" spc="-35" dirty="0">
                <a:latin typeface="Microsoft Sans Serif"/>
                <a:cs typeface="Microsoft Sans Serif"/>
              </a:rPr>
              <a:t>Utah</a:t>
            </a:r>
            <a:r>
              <a:rPr sz="900" spc="-35" dirty="0">
                <a:latin typeface="Microsoft Sans Serif"/>
                <a:cs typeface="Microsoft Sans Serif"/>
              </a:rPr>
              <a:t>-</a:t>
            </a:r>
            <a:r>
              <a:rPr sz="750" spc="-35" dirty="0">
                <a:latin typeface="Microsoft Sans Serif"/>
                <a:cs typeface="Microsoft Sans Serif"/>
              </a:rPr>
              <a:t>DE</a:t>
            </a:r>
            <a:r>
              <a:rPr sz="900" spc="-35" dirty="0">
                <a:latin typeface="Microsoft Sans Serif"/>
                <a:cs typeface="Microsoft Sans Serif"/>
              </a:rPr>
              <a:t>-S</a:t>
            </a:r>
            <a:r>
              <a:rPr sz="750" spc="-35" dirty="0">
                <a:latin typeface="Microsoft Sans Serif"/>
                <a:cs typeface="Microsoft Sans Serif"/>
              </a:rPr>
              <a:t>TEP</a:t>
            </a:r>
            <a:r>
              <a:rPr sz="900" spc="-35" dirty="0">
                <a:latin typeface="Microsoft Sans Serif"/>
                <a:cs typeface="Microsoft Sans Serif"/>
              </a:rPr>
              <a:t>C</a:t>
            </a:r>
            <a:r>
              <a:rPr sz="750" spc="-35" dirty="0">
                <a:latin typeface="Microsoft Sans Serif"/>
                <a:cs typeface="Microsoft Sans Serif"/>
              </a:rPr>
              <a:t>CARACTERÍSTICAS</a:t>
            </a:r>
            <a:endParaRPr sz="750">
              <a:latin typeface="Microsoft Sans Serif"/>
              <a:cs typeface="Microsoft Sans Serif"/>
            </a:endParaRPr>
          </a:p>
          <a:p>
            <a:pPr marL="12700" marR="5080" indent="154940">
              <a:lnSpc>
                <a:spcPct val="153900"/>
              </a:lnSpc>
              <a:spcBef>
                <a:spcPts val="270"/>
              </a:spcBef>
            </a:pPr>
            <a:r>
              <a:rPr sz="650" spc="-10" dirty="0">
                <a:latin typeface="Microsoft Sans Serif"/>
                <a:cs typeface="Microsoft Sans Serif"/>
              </a:rPr>
              <a:t>La </a:t>
            </a:r>
            <a:r>
              <a:rPr sz="650" spc="30" dirty="0">
                <a:latin typeface="Microsoft Sans Serif"/>
                <a:cs typeface="Microsoft Sans Serif"/>
              </a:rPr>
              <a:t>mejor </a:t>
            </a:r>
            <a:r>
              <a:rPr sz="650" spc="25" dirty="0">
                <a:latin typeface="Microsoft Sans Serif"/>
                <a:cs typeface="Microsoft Sans Serif"/>
              </a:rPr>
              <a:t>manera </a:t>
            </a:r>
            <a:r>
              <a:rPr sz="650" spc="20" dirty="0">
                <a:latin typeface="Microsoft Sans Serif"/>
                <a:cs typeface="Microsoft Sans Serif"/>
              </a:rPr>
              <a:t>de </a:t>
            </a:r>
            <a:r>
              <a:rPr sz="650" spc="10" dirty="0">
                <a:latin typeface="Microsoft Sans Serif"/>
                <a:cs typeface="Microsoft Sans Serif"/>
              </a:rPr>
              <a:t>visualizar </a:t>
            </a:r>
            <a:r>
              <a:rPr sz="650" spc="5" dirty="0">
                <a:latin typeface="Microsoft Sans Serif"/>
                <a:cs typeface="Microsoft Sans Serif"/>
              </a:rPr>
              <a:t>y </a:t>
            </a:r>
            <a:r>
              <a:rPr sz="650" spc="20" dirty="0">
                <a:latin typeface="Microsoft Sans Serif"/>
                <a:cs typeface="Microsoft Sans Serif"/>
              </a:rPr>
              <a:t>detectar </a:t>
            </a:r>
            <a:r>
              <a:rPr sz="650" spc="25" dirty="0">
                <a:latin typeface="Microsoft Sans Serif"/>
                <a:cs typeface="Microsoft Sans Serif"/>
              </a:rPr>
              <a:t>fenómenos </a:t>
            </a:r>
            <a:r>
              <a:rPr sz="650" spc="10" dirty="0">
                <a:latin typeface="Microsoft Sans Serif"/>
                <a:cs typeface="Microsoft Sans Serif"/>
              </a:rPr>
              <a:t>desfasados</a:t>
            </a:r>
            <a:r>
              <a:rPr sz="650" spc="15" dirty="0">
                <a:latin typeface="Microsoft Sans Serif"/>
                <a:cs typeface="Microsoft Sans Serif"/>
              </a:rPr>
              <a:t> </a:t>
            </a:r>
            <a:r>
              <a:rPr sz="650" spc="-5" dirty="0">
                <a:latin typeface="Microsoft Sans Serif"/>
                <a:cs typeface="Microsoft Sans Serif"/>
              </a:rPr>
              <a:t>es </a:t>
            </a:r>
            <a:r>
              <a:rPr sz="650" spc="15" dirty="0">
                <a:latin typeface="Microsoft Sans Serif"/>
                <a:cs typeface="Microsoft Sans Serif"/>
              </a:rPr>
              <a:t>analizar </a:t>
            </a:r>
            <a:r>
              <a:rPr sz="650" spc="20" dirty="0">
                <a:latin typeface="Microsoft Sans Serif"/>
                <a:cs typeface="Microsoft Sans Serif"/>
              </a:rPr>
              <a:t> </a:t>
            </a:r>
            <a:r>
              <a:rPr sz="650" dirty="0">
                <a:latin typeface="Microsoft Sans Serif"/>
                <a:cs typeface="Microsoft Sans Serif"/>
              </a:rPr>
              <a:t>las</a:t>
            </a:r>
            <a:r>
              <a:rPr sz="650" spc="-5" dirty="0">
                <a:latin typeface="Microsoft Sans Serif"/>
                <a:cs typeface="Microsoft Sans Serif"/>
              </a:rPr>
              <a:t> </a:t>
            </a:r>
            <a:r>
              <a:rPr sz="650" spc="10" dirty="0">
                <a:latin typeface="Microsoft Sans Serif"/>
                <a:cs typeface="Microsoft Sans Serif"/>
              </a:rPr>
              <a:t>variaciones</a:t>
            </a:r>
            <a:r>
              <a:rPr sz="650" dirty="0">
                <a:latin typeface="Microsoft Sans Serif"/>
                <a:cs typeface="Microsoft Sans Serif"/>
              </a:rPr>
              <a:t> </a:t>
            </a:r>
            <a:r>
              <a:rPr sz="650" spc="20" dirty="0">
                <a:latin typeface="Microsoft Sans Serif"/>
                <a:cs typeface="Microsoft Sans Serif"/>
              </a:rPr>
              <a:t>aparentes</a:t>
            </a:r>
            <a:r>
              <a:rPr sz="650" dirty="0">
                <a:latin typeface="Microsoft Sans Serif"/>
                <a:cs typeface="Microsoft Sans Serif"/>
              </a:rPr>
              <a:t> </a:t>
            </a:r>
            <a:r>
              <a:rPr sz="650" spc="20" dirty="0">
                <a:latin typeface="Microsoft Sans Serif"/>
                <a:cs typeface="Microsoft Sans Serif"/>
              </a:rPr>
              <a:t>de</a:t>
            </a:r>
            <a:r>
              <a:rPr sz="650" dirty="0">
                <a:latin typeface="Microsoft Sans Serif"/>
                <a:cs typeface="Microsoft Sans Serif"/>
              </a:rPr>
              <a:t> </a:t>
            </a:r>
            <a:r>
              <a:rPr sz="650" spc="20" dirty="0">
                <a:latin typeface="Microsoft Sans Serif"/>
                <a:cs typeface="Microsoft Sans Serif"/>
              </a:rPr>
              <a:t>impedancia</a:t>
            </a:r>
            <a:r>
              <a:rPr sz="650" spc="-5" dirty="0">
                <a:latin typeface="Microsoft Sans Serif"/>
                <a:cs typeface="Microsoft Sans Serif"/>
              </a:rPr>
              <a:t> </a:t>
            </a:r>
            <a:r>
              <a:rPr sz="650" spc="15" dirty="0">
                <a:latin typeface="Microsoft Sans Serif"/>
                <a:cs typeface="Microsoft Sans Serif"/>
              </a:rPr>
              <a:t>con</a:t>
            </a:r>
            <a:r>
              <a:rPr sz="650" dirty="0">
                <a:latin typeface="Microsoft Sans Serif"/>
                <a:cs typeface="Microsoft Sans Serif"/>
              </a:rPr>
              <a:t> </a:t>
            </a:r>
            <a:r>
              <a:rPr sz="650" spc="10" dirty="0">
                <a:latin typeface="Microsoft Sans Serif"/>
                <a:cs typeface="Microsoft Sans Serif"/>
              </a:rPr>
              <a:t>el</a:t>
            </a:r>
            <a:r>
              <a:rPr sz="650" dirty="0">
                <a:latin typeface="Microsoft Sans Serif"/>
                <a:cs typeface="Microsoft Sans Serif"/>
              </a:rPr>
              <a:t> </a:t>
            </a:r>
            <a:r>
              <a:rPr sz="650" spc="35" dirty="0">
                <a:latin typeface="Microsoft Sans Serif"/>
                <a:cs typeface="Microsoft Sans Serif"/>
              </a:rPr>
              <a:t>tiempo</a:t>
            </a:r>
            <a:r>
              <a:rPr sz="650" dirty="0">
                <a:latin typeface="Microsoft Sans Serif"/>
                <a:cs typeface="Microsoft Sans Serif"/>
              </a:rPr>
              <a:t> </a:t>
            </a:r>
            <a:r>
              <a:rPr sz="650" spc="5" dirty="0">
                <a:latin typeface="Microsoft Sans Serif"/>
                <a:cs typeface="Microsoft Sans Serif"/>
              </a:rPr>
              <a:t>vistas</a:t>
            </a:r>
            <a:r>
              <a:rPr sz="650" dirty="0">
                <a:latin typeface="Microsoft Sans Serif"/>
                <a:cs typeface="Microsoft Sans Serif"/>
              </a:rPr>
              <a:t> </a:t>
            </a:r>
            <a:r>
              <a:rPr sz="650" spc="20" dirty="0">
                <a:latin typeface="Microsoft Sans Serif"/>
                <a:cs typeface="Microsoft Sans Serif"/>
              </a:rPr>
              <a:t>en</a:t>
            </a:r>
            <a:r>
              <a:rPr sz="650" spc="-5" dirty="0">
                <a:latin typeface="Microsoft Sans Serif"/>
                <a:cs typeface="Microsoft Sans Serif"/>
              </a:rPr>
              <a:t> </a:t>
            </a:r>
            <a:r>
              <a:rPr sz="650" spc="10" dirty="0">
                <a:latin typeface="Microsoft Sans Serif"/>
                <a:cs typeface="Microsoft Sans Serif"/>
              </a:rPr>
              <a:t>los</a:t>
            </a:r>
            <a:r>
              <a:rPr sz="650" dirty="0">
                <a:latin typeface="Microsoft Sans Serif"/>
                <a:cs typeface="Microsoft Sans Serif"/>
              </a:rPr>
              <a:t> </a:t>
            </a:r>
            <a:r>
              <a:rPr sz="650" spc="25" dirty="0">
                <a:latin typeface="Microsoft Sans Serif"/>
                <a:cs typeface="Microsoft Sans Serif"/>
              </a:rPr>
              <a:t>terminales</a:t>
            </a:r>
            <a:r>
              <a:rPr sz="650" dirty="0">
                <a:latin typeface="Microsoft Sans Serif"/>
                <a:cs typeface="Microsoft Sans Serif"/>
              </a:rPr>
              <a:t> </a:t>
            </a:r>
            <a:r>
              <a:rPr sz="650" spc="20" dirty="0">
                <a:latin typeface="Microsoft Sans Serif"/>
                <a:cs typeface="Microsoft Sans Serif"/>
              </a:rPr>
              <a:t>del </a:t>
            </a:r>
            <a:r>
              <a:rPr sz="650" spc="-160" dirty="0">
                <a:latin typeface="Microsoft Sans Serif"/>
                <a:cs typeface="Microsoft Sans Serif"/>
              </a:rPr>
              <a:t> </a:t>
            </a:r>
            <a:r>
              <a:rPr sz="650" spc="25" dirty="0">
                <a:latin typeface="Microsoft Sans Serif"/>
                <a:cs typeface="Microsoft Sans Serif"/>
              </a:rPr>
              <a:t>generador </a:t>
            </a:r>
            <a:r>
              <a:rPr sz="650" spc="30" dirty="0">
                <a:latin typeface="Microsoft Sans Serif"/>
                <a:cs typeface="Microsoft Sans Serif"/>
              </a:rPr>
              <a:t>o </a:t>
            </a:r>
            <a:r>
              <a:rPr sz="650" spc="20" dirty="0">
                <a:latin typeface="Microsoft Sans Serif"/>
                <a:cs typeface="Microsoft Sans Serif"/>
              </a:rPr>
              <a:t>en </a:t>
            </a:r>
            <a:r>
              <a:rPr sz="650" spc="10" dirty="0">
                <a:latin typeface="Microsoft Sans Serif"/>
                <a:cs typeface="Microsoft Sans Serif"/>
              </a:rPr>
              <a:t>los </a:t>
            </a:r>
            <a:r>
              <a:rPr sz="650" spc="25" dirty="0">
                <a:latin typeface="Microsoft Sans Serif"/>
                <a:cs typeface="Microsoft Sans Serif"/>
              </a:rPr>
              <a:t>terminales </a:t>
            </a:r>
            <a:r>
              <a:rPr sz="650" spc="20" dirty="0">
                <a:latin typeface="Microsoft Sans Serif"/>
                <a:cs typeface="Microsoft Sans Serif"/>
              </a:rPr>
              <a:t>de alta </a:t>
            </a:r>
            <a:r>
              <a:rPr sz="650" spc="25" dirty="0">
                <a:latin typeface="Microsoft Sans Serif"/>
                <a:cs typeface="Microsoft Sans Serif"/>
              </a:rPr>
              <a:t>tensión </a:t>
            </a:r>
            <a:r>
              <a:rPr sz="650" spc="20" dirty="0">
                <a:latin typeface="Microsoft Sans Serif"/>
                <a:cs typeface="Microsoft Sans Serif"/>
              </a:rPr>
              <a:t>del </a:t>
            </a:r>
            <a:r>
              <a:rPr sz="650" spc="30" dirty="0">
                <a:latin typeface="Microsoft Sans Serif"/>
                <a:cs typeface="Microsoft Sans Serif"/>
              </a:rPr>
              <a:t>transformador </a:t>
            </a:r>
            <a:r>
              <a:rPr sz="650" spc="20" dirty="0">
                <a:latin typeface="Microsoft Sans Serif"/>
                <a:cs typeface="Microsoft Sans Serif"/>
              </a:rPr>
              <a:t>elevador de </a:t>
            </a:r>
            <a:r>
              <a:rPr sz="650" spc="10" dirty="0">
                <a:latin typeface="Microsoft Sans Serif"/>
                <a:cs typeface="Microsoft Sans Serif"/>
              </a:rPr>
              <a:t>la </a:t>
            </a:r>
            <a:r>
              <a:rPr sz="650" spc="15" dirty="0">
                <a:latin typeface="Microsoft Sans Serif"/>
                <a:cs typeface="Microsoft Sans Serif"/>
              </a:rPr>
              <a:t> </a:t>
            </a:r>
            <a:r>
              <a:rPr sz="650" spc="20" dirty="0">
                <a:latin typeface="Microsoft Sans Serif"/>
                <a:cs typeface="Microsoft Sans Serif"/>
              </a:rPr>
              <a:t>unidad. </a:t>
            </a:r>
            <a:r>
              <a:rPr sz="650" spc="-5" dirty="0">
                <a:latin typeface="Microsoft Sans Serif"/>
                <a:cs typeface="Microsoft Sans Serif"/>
              </a:rPr>
              <a:t>Estos </a:t>
            </a:r>
            <a:r>
              <a:rPr sz="650" spc="20" dirty="0">
                <a:latin typeface="Microsoft Sans Serif"/>
                <a:cs typeface="Microsoft Sans Serif"/>
              </a:rPr>
              <a:t>lugares </a:t>
            </a:r>
            <a:r>
              <a:rPr sz="650" spc="25" dirty="0">
                <a:latin typeface="Microsoft Sans Serif"/>
                <a:cs typeface="Microsoft Sans Serif"/>
              </a:rPr>
              <a:t>geométricos </a:t>
            </a:r>
            <a:r>
              <a:rPr sz="650" spc="20" dirty="0">
                <a:latin typeface="Microsoft Sans Serif"/>
                <a:cs typeface="Microsoft Sans Serif"/>
              </a:rPr>
              <a:t>de </a:t>
            </a:r>
            <a:r>
              <a:rPr sz="650" spc="10" dirty="0">
                <a:latin typeface="Microsoft Sans Serif"/>
                <a:cs typeface="Microsoft Sans Serif"/>
              </a:rPr>
              <a:t>oscilación </a:t>
            </a:r>
            <a:r>
              <a:rPr sz="650" spc="25" dirty="0">
                <a:latin typeface="Microsoft Sans Serif"/>
                <a:cs typeface="Microsoft Sans Serif"/>
              </a:rPr>
              <a:t>aparente dependen </a:t>
            </a:r>
            <a:r>
              <a:rPr sz="650" spc="20" dirty="0">
                <a:latin typeface="Microsoft Sans Serif"/>
                <a:cs typeface="Microsoft Sans Serif"/>
              </a:rPr>
              <a:t>del </a:t>
            </a:r>
            <a:r>
              <a:rPr sz="650" spc="35" dirty="0">
                <a:latin typeface="Microsoft Sans Serif"/>
                <a:cs typeface="Microsoft Sans Serif"/>
              </a:rPr>
              <a:t>tipo </a:t>
            </a:r>
            <a:r>
              <a:rPr sz="650" spc="20" dirty="0">
                <a:latin typeface="Microsoft Sans Serif"/>
                <a:cs typeface="Microsoft Sans Serif"/>
              </a:rPr>
              <a:t>de </a:t>
            </a:r>
            <a:r>
              <a:rPr sz="650" spc="25" dirty="0">
                <a:latin typeface="Microsoft Sans Serif"/>
                <a:cs typeface="Microsoft Sans Serif"/>
              </a:rPr>
              <a:t> </a:t>
            </a:r>
            <a:r>
              <a:rPr sz="650" spc="30" dirty="0">
                <a:latin typeface="Microsoft Sans Serif"/>
                <a:cs typeface="Microsoft Sans Serif"/>
              </a:rPr>
              <a:t>regulador </a:t>
            </a:r>
            <a:r>
              <a:rPr sz="650" spc="5" dirty="0">
                <a:latin typeface="Microsoft Sans Serif"/>
                <a:cs typeface="Microsoft Sans Serif"/>
              </a:rPr>
              <a:t>y </a:t>
            </a:r>
            <a:r>
              <a:rPr sz="650" spc="15" dirty="0">
                <a:latin typeface="Microsoft Sans Serif"/>
                <a:cs typeface="Microsoft Sans Serif"/>
              </a:rPr>
              <a:t>sistema </a:t>
            </a:r>
            <a:r>
              <a:rPr sz="650" spc="20" dirty="0">
                <a:latin typeface="Microsoft Sans Serif"/>
                <a:cs typeface="Microsoft Sans Serif"/>
              </a:rPr>
              <a:t>de </a:t>
            </a:r>
            <a:r>
              <a:rPr sz="650" spc="15" dirty="0">
                <a:latin typeface="Microsoft Sans Serif"/>
                <a:cs typeface="Microsoft Sans Serif"/>
              </a:rPr>
              <a:t>excitación </a:t>
            </a:r>
            <a:r>
              <a:rPr sz="650" spc="20" dirty="0">
                <a:latin typeface="Microsoft Sans Serif"/>
                <a:cs typeface="Microsoft Sans Serif"/>
              </a:rPr>
              <a:t>de </a:t>
            </a:r>
            <a:r>
              <a:rPr sz="650" spc="10" dirty="0">
                <a:latin typeface="Microsoft Sans Serif"/>
                <a:cs typeface="Microsoft Sans Serif"/>
              </a:rPr>
              <a:t>la </a:t>
            </a:r>
            <a:r>
              <a:rPr sz="650" spc="20" dirty="0">
                <a:latin typeface="Microsoft Sans Serif"/>
                <a:cs typeface="Microsoft Sans Serif"/>
              </a:rPr>
              <a:t>unidad, </a:t>
            </a:r>
            <a:r>
              <a:rPr sz="650" spc="35" dirty="0">
                <a:latin typeface="Microsoft Sans Serif"/>
                <a:cs typeface="Microsoft Sans Serif"/>
              </a:rPr>
              <a:t>junto </a:t>
            </a:r>
            <a:r>
              <a:rPr sz="650" spc="15" dirty="0">
                <a:latin typeface="Microsoft Sans Serif"/>
                <a:cs typeface="Microsoft Sans Serif"/>
              </a:rPr>
              <a:t>con </a:t>
            </a:r>
            <a:r>
              <a:rPr sz="650" spc="10" dirty="0">
                <a:latin typeface="Microsoft Sans Serif"/>
                <a:cs typeface="Microsoft Sans Serif"/>
              </a:rPr>
              <a:t>el </a:t>
            </a:r>
            <a:r>
              <a:rPr sz="650" spc="35" dirty="0">
                <a:latin typeface="Microsoft Sans Serif"/>
                <a:cs typeface="Microsoft Sans Serif"/>
              </a:rPr>
              <a:t>tipo </a:t>
            </a:r>
            <a:r>
              <a:rPr sz="650" spc="20" dirty="0">
                <a:latin typeface="Microsoft Sans Serif"/>
                <a:cs typeface="Microsoft Sans Serif"/>
              </a:rPr>
              <a:t>de </a:t>
            </a:r>
            <a:r>
              <a:rPr sz="650" spc="30" dirty="0">
                <a:latin typeface="Microsoft Sans Serif"/>
                <a:cs typeface="Microsoft Sans Serif"/>
              </a:rPr>
              <a:t>perturbación </a:t>
            </a:r>
            <a:r>
              <a:rPr sz="650" spc="35" dirty="0">
                <a:latin typeface="Microsoft Sans Serif"/>
                <a:cs typeface="Microsoft Sans Serif"/>
              </a:rPr>
              <a:t> </a:t>
            </a:r>
            <a:r>
              <a:rPr sz="650" spc="25" dirty="0">
                <a:latin typeface="Microsoft Sans Serif"/>
                <a:cs typeface="Microsoft Sans Serif"/>
              </a:rPr>
              <a:t>que </a:t>
            </a:r>
            <a:r>
              <a:rPr sz="650" spc="15" dirty="0">
                <a:latin typeface="Microsoft Sans Serif"/>
                <a:cs typeface="Microsoft Sans Serif"/>
              </a:rPr>
              <a:t>inició </a:t>
            </a:r>
            <a:r>
              <a:rPr sz="650" spc="10" dirty="0">
                <a:latin typeface="Microsoft Sans Serif"/>
                <a:cs typeface="Microsoft Sans Serif"/>
              </a:rPr>
              <a:t>la oscilación. </a:t>
            </a:r>
            <a:r>
              <a:rPr sz="650" spc="-5" dirty="0">
                <a:latin typeface="Microsoft Sans Serif"/>
                <a:cs typeface="Microsoft Sans Serif"/>
              </a:rPr>
              <a:t>Los </a:t>
            </a:r>
            <a:r>
              <a:rPr sz="650" spc="10" dirty="0">
                <a:latin typeface="Microsoft Sans Serif"/>
                <a:cs typeface="Microsoft Sans Serif"/>
              </a:rPr>
              <a:t>relés </a:t>
            </a:r>
            <a:r>
              <a:rPr sz="650" spc="20" dirty="0">
                <a:latin typeface="Microsoft Sans Serif"/>
                <a:cs typeface="Microsoft Sans Serif"/>
              </a:rPr>
              <a:t>de </a:t>
            </a:r>
            <a:r>
              <a:rPr sz="650" spc="15" dirty="0">
                <a:latin typeface="Microsoft Sans Serif"/>
                <a:cs typeface="Microsoft Sans Serif"/>
              </a:rPr>
              <a:t>distancia </a:t>
            </a:r>
            <a:r>
              <a:rPr sz="650" spc="40" dirty="0">
                <a:latin typeface="Microsoft Sans Serif"/>
                <a:cs typeface="Microsoft Sans Serif"/>
              </a:rPr>
              <a:t>Mho </a:t>
            </a:r>
            <a:r>
              <a:rPr sz="650" spc="25" dirty="0">
                <a:latin typeface="Microsoft Sans Serif"/>
                <a:cs typeface="Microsoft Sans Serif"/>
              </a:rPr>
              <a:t>pueden </a:t>
            </a:r>
            <a:r>
              <a:rPr sz="650" spc="20" dirty="0">
                <a:latin typeface="Microsoft Sans Serif"/>
                <a:cs typeface="Microsoft Sans Serif"/>
              </a:rPr>
              <a:t>detectar </a:t>
            </a:r>
            <a:r>
              <a:rPr sz="650" spc="10" dirty="0">
                <a:latin typeface="Microsoft Sans Serif"/>
                <a:cs typeface="Microsoft Sans Serif"/>
              </a:rPr>
              <a:t>esta </a:t>
            </a:r>
            <a:r>
              <a:rPr sz="650" spc="15" dirty="0">
                <a:latin typeface="Microsoft Sans Serif"/>
                <a:cs typeface="Microsoft Sans Serif"/>
              </a:rPr>
              <a:t>variación </a:t>
            </a:r>
            <a:r>
              <a:rPr sz="650" spc="-160" dirty="0">
                <a:latin typeface="Microsoft Sans Serif"/>
                <a:cs typeface="Microsoft Sans Serif"/>
              </a:rPr>
              <a:t> </a:t>
            </a:r>
            <a:r>
              <a:rPr sz="650" spc="20" dirty="0">
                <a:latin typeface="Microsoft Sans Serif"/>
                <a:cs typeface="Microsoft Sans Serif"/>
              </a:rPr>
              <a:t>de</a:t>
            </a:r>
            <a:r>
              <a:rPr sz="650" spc="-10" dirty="0">
                <a:latin typeface="Microsoft Sans Serif"/>
                <a:cs typeface="Microsoft Sans Serif"/>
              </a:rPr>
              <a:t> </a:t>
            </a:r>
            <a:r>
              <a:rPr sz="650" spc="15" dirty="0">
                <a:latin typeface="Microsoft Sans Serif"/>
                <a:cs typeface="Microsoft Sans Serif"/>
              </a:rPr>
              <a:t>impedancia.</a:t>
            </a:r>
            <a:endParaRPr sz="650">
              <a:latin typeface="Microsoft Sans Serif"/>
              <a:cs typeface="Microsoft Sans Serif"/>
            </a:endParaRPr>
          </a:p>
          <a:p>
            <a:pPr marL="12700" marR="47625" indent="154940">
              <a:lnSpc>
                <a:spcPct val="143100"/>
              </a:lnSpc>
              <a:spcBef>
                <a:spcPts val="20"/>
              </a:spcBef>
            </a:pPr>
            <a:r>
              <a:rPr sz="700" spc="-10" dirty="0">
                <a:latin typeface="Microsoft Sans Serif"/>
                <a:cs typeface="Microsoft Sans Serif"/>
              </a:rPr>
              <a:t>La </a:t>
            </a:r>
            <a:r>
              <a:rPr sz="700" spc="35" dirty="0">
                <a:latin typeface="Microsoft Sans Serif"/>
                <a:cs typeface="Microsoft Sans Serif"/>
              </a:rPr>
              <a:t>figura </a:t>
            </a:r>
            <a:r>
              <a:rPr sz="700" spc="10" dirty="0">
                <a:latin typeface="Microsoft Sans Serif"/>
                <a:cs typeface="Microsoft Sans Serif"/>
              </a:rPr>
              <a:t>2 </a:t>
            </a:r>
            <a:r>
              <a:rPr sz="700" spc="25" dirty="0">
                <a:latin typeface="Microsoft Sans Serif"/>
                <a:cs typeface="Microsoft Sans Serif"/>
              </a:rPr>
              <a:t>ilustra </a:t>
            </a:r>
            <a:r>
              <a:rPr sz="700" spc="30" dirty="0">
                <a:latin typeface="Microsoft Sans Serif"/>
                <a:cs typeface="Microsoft Sans Serif"/>
              </a:rPr>
              <a:t>una </a:t>
            </a:r>
            <a:r>
              <a:rPr sz="700" spc="10" dirty="0">
                <a:latin typeface="Microsoft Sans Serif"/>
                <a:cs typeface="Microsoft Sans Serif"/>
              </a:rPr>
              <a:t>visualización sencilla </a:t>
            </a:r>
            <a:r>
              <a:rPr sz="700" spc="20" dirty="0">
                <a:latin typeface="Microsoft Sans Serif"/>
                <a:cs typeface="Microsoft Sans Serif"/>
              </a:rPr>
              <a:t>de </a:t>
            </a:r>
            <a:r>
              <a:rPr sz="700" spc="5" dirty="0">
                <a:latin typeface="Microsoft Sans Serif"/>
                <a:cs typeface="Microsoft Sans Serif"/>
              </a:rPr>
              <a:t>estas </a:t>
            </a:r>
            <a:r>
              <a:rPr sz="700" spc="15" dirty="0">
                <a:latin typeface="Microsoft Sans Serif"/>
                <a:cs typeface="Microsoft Sans Serif"/>
              </a:rPr>
              <a:t>variaciones </a:t>
            </a:r>
            <a:r>
              <a:rPr sz="700" spc="20" dirty="0">
                <a:latin typeface="Microsoft Sans Serif"/>
                <a:cs typeface="Microsoft Sans Serif"/>
              </a:rPr>
              <a:t> aparentes de impedancia </a:t>
            </a:r>
            <a:r>
              <a:rPr sz="700" spc="35" dirty="0">
                <a:latin typeface="Microsoft Sans Serif"/>
                <a:cs typeface="Microsoft Sans Serif"/>
              </a:rPr>
              <a:t>durante </a:t>
            </a:r>
            <a:r>
              <a:rPr sz="700" spc="30" dirty="0">
                <a:latin typeface="Microsoft Sans Serif"/>
                <a:cs typeface="Microsoft Sans Serif"/>
              </a:rPr>
              <a:t>una </a:t>
            </a:r>
            <a:r>
              <a:rPr sz="700" spc="20" dirty="0">
                <a:latin typeface="Microsoft Sans Serif"/>
                <a:cs typeface="Microsoft Sans Serif"/>
              </a:rPr>
              <a:t>condición </a:t>
            </a:r>
            <a:r>
              <a:rPr sz="700" spc="30" dirty="0">
                <a:latin typeface="Microsoft Sans Serif"/>
                <a:cs typeface="Microsoft Sans Serif"/>
              </a:rPr>
              <a:t>fuera </a:t>
            </a:r>
            <a:r>
              <a:rPr sz="700" spc="20" dirty="0">
                <a:latin typeface="Microsoft Sans Serif"/>
                <a:cs typeface="Microsoft Sans Serif"/>
              </a:rPr>
              <a:t>de sincronismo. </a:t>
            </a:r>
            <a:r>
              <a:rPr sz="700" spc="-40" dirty="0">
                <a:latin typeface="Microsoft Sans Serif"/>
                <a:cs typeface="Microsoft Sans Serif"/>
              </a:rPr>
              <a:t>Se </a:t>
            </a:r>
            <a:r>
              <a:rPr sz="700" spc="-35" dirty="0">
                <a:latin typeface="Microsoft Sans Serif"/>
                <a:cs typeface="Microsoft Sans Serif"/>
              </a:rPr>
              <a:t> </a:t>
            </a:r>
            <a:r>
              <a:rPr sz="700" spc="20" dirty="0">
                <a:latin typeface="Microsoft Sans Serif"/>
                <a:cs typeface="Microsoft Sans Serif"/>
              </a:rPr>
              <a:t>trazan</a:t>
            </a:r>
            <a:r>
              <a:rPr sz="700" dirty="0">
                <a:latin typeface="Microsoft Sans Serif"/>
                <a:cs typeface="Microsoft Sans Serif"/>
              </a:rPr>
              <a:t> </a:t>
            </a:r>
            <a:r>
              <a:rPr sz="700" spc="25" dirty="0">
                <a:latin typeface="Microsoft Sans Serif"/>
                <a:cs typeface="Microsoft Sans Serif"/>
              </a:rPr>
              <a:t>tres</a:t>
            </a:r>
            <a:r>
              <a:rPr sz="700" dirty="0">
                <a:latin typeface="Microsoft Sans Serif"/>
                <a:cs typeface="Microsoft Sans Serif"/>
              </a:rPr>
              <a:t> </a:t>
            </a:r>
            <a:r>
              <a:rPr sz="700" spc="20" dirty="0">
                <a:latin typeface="Microsoft Sans Serif"/>
                <a:cs typeface="Microsoft Sans Serif"/>
              </a:rPr>
              <a:t>lugares</a:t>
            </a:r>
            <a:r>
              <a:rPr sz="700" dirty="0">
                <a:latin typeface="Microsoft Sans Serif"/>
                <a:cs typeface="Microsoft Sans Serif"/>
              </a:rPr>
              <a:t> </a:t>
            </a:r>
            <a:r>
              <a:rPr sz="700" spc="25" dirty="0">
                <a:latin typeface="Microsoft Sans Serif"/>
                <a:cs typeface="Microsoft Sans Serif"/>
              </a:rPr>
              <a:t>geométricos</a:t>
            </a:r>
            <a:r>
              <a:rPr sz="700" dirty="0">
                <a:latin typeface="Microsoft Sans Serif"/>
                <a:cs typeface="Microsoft Sans Serif"/>
              </a:rPr>
              <a:t> </a:t>
            </a:r>
            <a:r>
              <a:rPr sz="700" spc="20" dirty="0">
                <a:latin typeface="Microsoft Sans Serif"/>
                <a:cs typeface="Microsoft Sans Serif"/>
              </a:rPr>
              <a:t>de</a:t>
            </a:r>
            <a:r>
              <a:rPr sz="700" dirty="0">
                <a:latin typeface="Microsoft Sans Serif"/>
                <a:cs typeface="Microsoft Sans Serif"/>
              </a:rPr>
              <a:t> </a:t>
            </a:r>
            <a:r>
              <a:rPr sz="700" spc="20" dirty="0">
                <a:latin typeface="Microsoft Sans Serif"/>
                <a:cs typeface="Microsoft Sans Serif"/>
              </a:rPr>
              <a:t>impedancia</a:t>
            </a:r>
            <a:r>
              <a:rPr sz="700" dirty="0">
                <a:latin typeface="Microsoft Sans Serif"/>
                <a:cs typeface="Microsoft Sans Serif"/>
              </a:rPr>
              <a:t> </a:t>
            </a:r>
            <a:r>
              <a:rPr sz="700" spc="20" dirty="0">
                <a:latin typeface="Microsoft Sans Serif"/>
                <a:cs typeface="Microsoft Sans Serif"/>
              </a:rPr>
              <a:t>en</a:t>
            </a:r>
            <a:r>
              <a:rPr sz="700" dirty="0">
                <a:latin typeface="Microsoft Sans Serif"/>
                <a:cs typeface="Microsoft Sans Serif"/>
              </a:rPr>
              <a:t> </a:t>
            </a:r>
            <a:r>
              <a:rPr sz="700" spc="30" dirty="0">
                <a:latin typeface="Microsoft Sans Serif"/>
                <a:cs typeface="Microsoft Sans Serif"/>
              </a:rPr>
              <a:t>función</a:t>
            </a:r>
            <a:r>
              <a:rPr sz="700" dirty="0">
                <a:latin typeface="Microsoft Sans Serif"/>
                <a:cs typeface="Microsoft Sans Serif"/>
              </a:rPr>
              <a:t> </a:t>
            </a:r>
            <a:r>
              <a:rPr sz="700" spc="20" dirty="0">
                <a:latin typeface="Microsoft Sans Serif"/>
                <a:cs typeface="Microsoft Sans Serif"/>
              </a:rPr>
              <a:t>de</a:t>
            </a:r>
            <a:r>
              <a:rPr sz="700" dirty="0">
                <a:latin typeface="Microsoft Sans Serif"/>
                <a:cs typeface="Microsoft Sans Serif"/>
              </a:rPr>
              <a:t> </a:t>
            </a:r>
            <a:r>
              <a:rPr sz="700" spc="10" dirty="0">
                <a:latin typeface="Microsoft Sans Serif"/>
                <a:cs typeface="Microsoft Sans Serif"/>
              </a:rPr>
              <a:t>la</a:t>
            </a:r>
            <a:r>
              <a:rPr sz="700" dirty="0">
                <a:latin typeface="Microsoft Sans Serif"/>
                <a:cs typeface="Microsoft Sans Serif"/>
              </a:rPr>
              <a:t> </a:t>
            </a:r>
            <a:r>
              <a:rPr sz="700" spc="20" dirty="0">
                <a:latin typeface="Microsoft Sans Serif"/>
                <a:cs typeface="Microsoft Sans Serif"/>
              </a:rPr>
              <a:t>relación</a:t>
            </a:r>
            <a:r>
              <a:rPr sz="700" dirty="0">
                <a:latin typeface="Microsoft Sans Serif"/>
                <a:cs typeface="Microsoft Sans Serif"/>
              </a:rPr>
              <a:t> </a:t>
            </a:r>
            <a:r>
              <a:rPr sz="700" spc="20" dirty="0">
                <a:latin typeface="Microsoft Sans Serif"/>
                <a:cs typeface="Microsoft Sans Serif"/>
              </a:rPr>
              <a:t>de </a:t>
            </a:r>
            <a:r>
              <a:rPr sz="700" spc="-175" dirty="0">
                <a:latin typeface="Microsoft Sans Serif"/>
                <a:cs typeface="Microsoft Sans Serif"/>
              </a:rPr>
              <a:t> </a:t>
            </a:r>
            <a:r>
              <a:rPr sz="700" spc="10" dirty="0">
                <a:latin typeface="Microsoft Sans Serif"/>
                <a:cs typeface="Microsoft Sans Serif"/>
              </a:rPr>
              <a:t>los </a:t>
            </a:r>
            <a:r>
              <a:rPr sz="700" spc="15" dirty="0">
                <a:latin typeface="Microsoft Sans Serif"/>
                <a:cs typeface="Microsoft Sans Serif"/>
              </a:rPr>
              <a:t>voltajes </a:t>
            </a:r>
            <a:r>
              <a:rPr sz="700" spc="20" dirty="0">
                <a:latin typeface="Microsoft Sans Serif"/>
                <a:cs typeface="Microsoft Sans Serif"/>
              </a:rPr>
              <a:t>del </a:t>
            </a:r>
            <a:r>
              <a:rPr sz="700" spc="15" dirty="0">
                <a:latin typeface="Microsoft Sans Serif"/>
                <a:cs typeface="Microsoft Sans Serif"/>
              </a:rPr>
              <a:t>sistema, </a:t>
            </a:r>
            <a:r>
              <a:rPr sz="700" spc="5" dirty="0">
                <a:latin typeface="Microsoft Sans Serif"/>
                <a:cs typeface="Microsoft Sans Serif"/>
              </a:rPr>
              <a:t>E.</a:t>
            </a:r>
            <a:r>
              <a:rPr sz="450" spc="5" dirty="0">
                <a:latin typeface="Microsoft Sans Serif"/>
                <a:cs typeface="Microsoft Sans Serif"/>
              </a:rPr>
              <a:t>A</a:t>
            </a:r>
            <a:r>
              <a:rPr sz="700" spc="5" dirty="0">
                <a:latin typeface="Microsoft Sans Serif"/>
                <a:cs typeface="Microsoft Sans Serif"/>
              </a:rPr>
              <a:t>/MI</a:t>
            </a:r>
            <a:r>
              <a:rPr sz="450" spc="5" dirty="0">
                <a:latin typeface="Microsoft Sans Serif"/>
                <a:cs typeface="Microsoft Sans Serif"/>
              </a:rPr>
              <a:t>B</a:t>
            </a:r>
            <a:r>
              <a:rPr sz="700" spc="5" dirty="0">
                <a:latin typeface="Microsoft Sans Serif"/>
                <a:cs typeface="Microsoft Sans Serif"/>
              </a:rPr>
              <a:t>, </a:t>
            </a:r>
            <a:r>
              <a:rPr sz="700" spc="30" dirty="0">
                <a:latin typeface="Microsoft Sans Serif"/>
                <a:cs typeface="Microsoft Sans Serif"/>
              </a:rPr>
              <a:t>que </a:t>
            </a:r>
            <a:r>
              <a:rPr sz="700" spc="-5" dirty="0">
                <a:latin typeface="Microsoft Sans Serif"/>
                <a:cs typeface="Microsoft Sans Serif"/>
              </a:rPr>
              <a:t>se </a:t>
            </a:r>
            <a:r>
              <a:rPr sz="700" spc="25" dirty="0">
                <a:latin typeface="Microsoft Sans Serif"/>
                <a:cs typeface="Microsoft Sans Serif"/>
              </a:rPr>
              <a:t>supone </a:t>
            </a:r>
            <a:r>
              <a:rPr sz="700" spc="30" dirty="0">
                <a:latin typeface="Microsoft Sans Serif"/>
                <a:cs typeface="Microsoft Sans Serif"/>
              </a:rPr>
              <a:t>que </a:t>
            </a:r>
            <a:r>
              <a:rPr sz="700" spc="20" dirty="0">
                <a:latin typeface="Microsoft Sans Serif"/>
                <a:cs typeface="Microsoft Sans Serif"/>
              </a:rPr>
              <a:t>permanece constante </a:t>
            </a:r>
            <a:r>
              <a:rPr sz="700" spc="25" dirty="0">
                <a:latin typeface="Microsoft Sans Serif"/>
                <a:cs typeface="Microsoft Sans Serif"/>
              </a:rPr>
              <a:t> </a:t>
            </a:r>
            <a:r>
              <a:rPr sz="700" spc="35" dirty="0">
                <a:latin typeface="Microsoft Sans Serif"/>
                <a:cs typeface="Microsoft Sans Serif"/>
              </a:rPr>
              <a:t>durante </a:t>
            </a:r>
            <a:r>
              <a:rPr sz="700" spc="10" dirty="0">
                <a:latin typeface="Microsoft Sans Serif"/>
                <a:cs typeface="Microsoft Sans Serif"/>
              </a:rPr>
              <a:t>la oscilación. </a:t>
            </a:r>
            <a:r>
              <a:rPr sz="700" spc="-40" dirty="0">
                <a:latin typeface="Microsoft Sans Serif"/>
                <a:cs typeface="Microsoft Sans Serif"/>
              </a:rPr>
              <a:t>Se </a:t>
            </a:r>
            <a:r>
              <a:rPr sz="700" spc="30" dirty="0">
                <a:latin typeface="Microsoft Sans Serif"/>
                <a:cs typeface="Microsoft Sans Serif"/>
              </a:rPr>
              <a:t>requieren </a:t>
            </a:r>
            <a:r>
              <a:rPr sz="700" spc="10" dirty="0">
                <a:latin typeface="Microsoft Sans Serif"/>
                <a:cs typeface="Microsoft Sans Serif"/>
              </a:rPr>
              <a:t>los </a:t>
            </a:r>
            <a:r>
              <a:rPr sz="700" spc="20" dirty="0">
                <a:latin typeface="Microsoft Sans Serif"/>
                <a:cs typeface="Microsoft Sans Serif"/>
              </a:rPr>
              <a:t>siguientes supuestos </a:t>
            </a:r>
            <a:r>
              <a:rPr sz="700" spc="25" dirty="0">
                <a:latin typeface="Microsoft Sans Serif"/>
                <a:cs typeface="Microsoft Sans Serif"/>
              </a:rPr>
              <a:t>para </a:t>
            </a:r>
            <a:r>
              <a:rPr sz="700" spc="10" dirty="0">
                <a:latin typeface="Microsoft Sans Serif"/>
                <a:cs typeface="Microsoft Sans Serif"/>
              </a:rPr>
              <a:t>este </a:t>
            </a:r>
            <a:r>
              <a:rPr sz="700" spc="15" dirty="0">
                <a:latin typeface="Microsoft Sans Serif"/>
                <a:cs typeface="Microsoft Sans Serif"/>
              </a:rPr>
              <a:t> </a:t>
            </a:r>
            <a:r>
              <a:rPr sz="700" spc="30" dirty="0">
                <a:latin typeface="Microsoft Sans Serif"/>
                <a:cs typeface="Microsoft Sans Serif"/>
              </a:rPr>
              <a:t>enfoque</a:t>
            </a:r>
            <a:r>
              <a:rPr sz="700" spc="-10" dirty="0">
                <a:latin typeface="Microsoft Sans Serif"/>
                <a:cs typeface="Microsoft Sans Serif"/>
              </a:rPr>
              <a:t> </a:t>
            </a:r>
            <a:r>
              <a:rPr sz="700" spc="20" dirty="0">
                <a:latin typeface="Microsoft Sans Serif"/>
                <a:cs typeface="Microsoft Sans Serif"/>
              </a:rPr>
              <a:t>simplificado:</a:t>
            </a:r>
            <a:endParaRPr sz="700">
              <a:latin typeface="Microsoft Sans Serif"/>
              <a:cs typeface="Microsoft Sans Serif"/>
            </a:endParaRPr>
          </a:p>
        </p:txBody>
      </p:sp>
      <p:sp>
        <p:nvSpPr>
          <p:cNvPr id="94" name="object 94"/>
          <p:cNvSpPr txBox="1"/>
          <p:nvPr/>
        </p:nvSpPr>
        <p:spPr>
          <a:xfrm>
            <a:off x="1415277" y="9415125"/>
            <a:ext cx="2852914" cy="143629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sz="850" spc="-25" dirty="0">
                <a:latin typeface="Microsoft Sans Serif"/>
                <a:cs typeface="Microsoft Sans Serif"/>
              </a:rPr>
              <a:t>CAPÍTULO</a:t>
            </a:r>
            <a:r>
              <a:rPr sz="850" spc="-20" dirty="0">
                <a:latin typeface="Microsoft Sans Serif"/>
                <a:cs typeface="Microsoft Sans Serif"/>
              </a:rPr>
              <a:t> </a:t>
            </a:r>
            <a:r>
              <a:rPr sz="850" dirty="0">
                <a:latin typeface="Microsoft Sans Serif"/>
                <a:cs typeface="Microsoft Sans Serif"/>
              </a:rPr>
              <a:t>3,</a:t>
            </a:r>
            <a:r>
              <a:rPr sz="850" spc="-15" dirty="0">
                <a:latin typeface="Microsoft Sans Serif"/>
                <a:cs typeface="Microsoft Sans Serif"/>
              </a:rPr>
              <a:t> </a:t>
            </a:r>
            <a:r>
              <a:rPr sz="850" spc="-40" dirty="0">
                <a:latin typeface="Microsoft Sans Serif"/>
                <a:cs typeface="Microsoft Sans Serif"/>
              </a:rPr>
              <a:t>SECCIÓN</a:t>
            </a:r>
            <a:r>
              <a:rPr sz="850" spc="-15" dirty="0">
                <a:latin typeface="Microsoft Sans Serif"/>
                <a:cs typeface="Microsoft Sans Serif"/>
              </a:rPr>
              <a:t> </a:t>
            </a:r>
            <a:r>
              <a:rPr sz="850" spc="10" dirty="0">
                <a:latin typeface="Microsoft Sans Serif"/>
                <a:cs typeface="Microsoft Sans Serif"/>
              </a:rPr>
              <a:t>6</a:t>
            </a:r>
            <a:endParaRPr sz="850">
              <a:latin typeface="Microsoft Sans Serif"/>
              <a:cs typeface="Microsoft Sans Serif"/>
            </a:endParaRPr>
          </a:p>
        </p:txBody>
      </p:sp>
      <p:sp>
        <p:nvSpPr>
          <p:cNvPr id="95" name="object 95"/>
          <p:cNvSpPr txBox="1"/>
          <p:nvPr/>
        </p:nvSpPr>
        <p:spPr>
          <a:xfrm>
            <a:off x="7777344" y="9415126"/>
            <a:ext cx="7797670" cy="285115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sz="850" spc="-25" dirty="0">
                <a:latin typeface="Microsoft Sans Serif"/>
                <a:cs typeface="Microsoft Sans Serif"/>
              </a:rPr>
              <a:t>TUTORIAL</a:t>
            </a:r>
            <a:r>
              <a:rPr sz="850" spc="-5" dirty="0">
                <a:latin typeface="Microsoft Sans Serif"/>
                <a:cs typeface="Microsoft Sans Serif"/>
              </a:rPr>
              <a:t> </a:t>
            </a:r>
            <a:r>
              <a:rPr sz="850" spc="-60" dirty="0">
                <a:latin typeface="Microsoft Sans Serif"/>
                <a:cs typeface="Microsoft Sans Serif"/>
              </a:rPr>
              <a:t>SOBRE</a:t>
            </a:r>
            <a:r>
              <a:rPr sz="850" spc="-5" dirty="0">
                <a:latin typeface="Microsoft Sans Serif"/>
                <a:cs typeface="Microsoft Sans Serif"/>
              </a:rPr>
              <a:t> </a:t>
            </a:r>
            <a:r>
              <a:rPr sz="850" spc="-35" dirty="0">
                <a:latin typeface="Microsoft Sans Serif"/>
                <a:cs typeface="Microsoft Sans Serif"/>
              </a:rPr>
              <a:t>PROTECCIÓN</a:t>
            </a:r>
            <a:r>
              <a:rPr sz="850" spc="-5" dirty="0">
                <a:latin typeface="Microsoft Sans Serif"/>
                <a:cs typeface="Microsoft Sans Serif"/>
              </a:rPr>
              <a:t> </a:t>
            </a:r>
            <a:r>
              <a:rPr sz="850" spc="-45" dirty="0">
                <a:latin typeface="Microsoft Sans Serif"/>
                <a:cs typeface="Microsoft Sans Serif"/>
              </a:rPr>
              <a:t>DE</a:t>
            </a:r>
            <a:r>
              <a:rPr sz="850" spc="-5" dirty="0">
                <a:latin typeface="Microsoft Sans Serif"/>
                <a:cs typeface="Microsoft Sans Serif"/>
              </a:rPr>
              <a:t> </a:t>
            </a:r>
            <a:r>
              <a:rPr sz="850" spc="-55" dirty="0">
                <a:latin typeface="Microsoft Sans Serif"/>
                <a:cs typeface="Microsoft Sans Serif"/>
              </a:rPr>
              <a:t>GENERADORES</a:t>
            </a:r>
            <a:r>
              <a:rPr sz="850" dirty="0">
                <a:latin typeface="Microsoft Sans Serif"/>
                <a:cs typeface="Microsoft Sans Serif"/>
              </a:rPr>
              <a:t> </a:t>
            </a:r>
            <a:r>
              <a:rPr sz="850" spc="-30" dirty="0">
                <a:latin typeface="Microsoft Sans Serif"/>
                <a:cs typeface="Microsoft Sans Serif"/>
              </a:rPr>
              <a:t>SÍNCRONOS</a:t>
            </a:r>
            <a:endParaRPr sz="850">
              <a:latin typeface="Microsoft Sans Serif"/>
              <a:cs typeface="Microsoft Sans Serif"/>
            </a:endParaRPr>
          </a:p>
          <a:p>
            <a:pPr marL="1401445">
              <a:lnSpc>
                <a:spcPct val="100000"/>
              </a:lnSpc>
            </a:pPr>
            <a:r>
              <a:rPr sz="850" spc="-15" dirty="0">
                <a:latin typeface="Microsoft Sans Serif"/>
                <a:cs typeface="Microsoft Sans Serif"/>
              </a:rPr>
              <a:t>PUBLICACIÓN</a:t>
            </a:r>
            <a:r>
              <a:rPr sz="850" spc="-5" dirty="0">
                <a:latin typeface="Microsoft Sans Serif"/>
                <a:cs typeface="Microsoft Sans Serif"/>
              </a:rPr>
              <a:t> </a:t>
            </a:r>
            <a:r>
              <a:rPr sz="850" spc="-55" dirty="0">
                <a:latin typeface="Microsoft Sans Serif"/>
                <a:cs typeface="Microsoft Sans Serif"/>
              </a:rPr>
              <a:t>ESPECIAL</a:t>
            </a:r>
            <a:r>
              <a:rPr sz="850" spc="-5" dirty="0">
                <a:latin typeface="Microsoft Sans Serif"/>
                <a:cs typeface="Microsoft Sans Serif"/>
              </a:rPr>
              <a:t> </a:t>
            </a:r>
            <a:r>
              <a:rPr sz="850" spc="-40" dirty="0">
                <a:latin typeface="Microsoft Sans Serif"/>
                <a:cs typeface="Microsoft Sans Serif"/>
              </a:rPr>
              <a:t>DEL</a:t>
            </a:r>
            <a:r>
              <a:rPr sz="850" spc="-5" dirty="0">
                <a:latin typeface="Microsoft Sans Serif"/>
                <a:cs typeface="Microsoft Sans Serif"/>
              </a:rPr>
              <a:t> </a:t>
            </a:r>
            <a:r>
              <a:rPr sz="850" spc="-60" dirty="0">
                <a:latin typeface="Microsoft Sans Serif"/>
                <a:cs typeface="Microsoft Sans Serif"/>
              </a:rPr>
              <a:t>IEEE</a:t>
            </a:r>
            <a:r>
              <a:rPr sz="850" spc="-5" dirty="0">
                <a:latin typeface="Microsoft Sans Serif"/>
                <a:cs typeface="Microsoft Sans Serif"/>
              </a:rPr>
              <a:t> </a:t>
            </a:r>
            <a:r>
              <a:rPr sz="850" spc="-80" dirty="0">
                <a:latin typeface="Microsoft Sans Serif"/>
                <a:cs typeface="Microsoft Sans Serif"/>
              </a:rPr>
              <a:t>PSRC</a:t>
            </a:r>
            <a:endParaRPr sz="850">
              <a:latin typeface="Microsoft Sans Serif"/>
              <a:cs typeface="Microsoft Sans Serif"/>
            </a:endParaRPr>
          </a:p>
        </p:txBody>
      </p:sp>
    </p:spTree>
  </p:cSld>
  <p:clrMapOvr>
    <a:masterClrMapping/>
  </p:clrMapOvr>
</p:sld>
</file>

<file path=ppt/slides/slide70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" name="object 2"/>
          <p:cNvGrpSpPr/>
          <p:nvPr/>
        </p:nvGrpSpPr>
        <p:grpSpPr>
          <a:xfrm>
            <a:off x="9988266" y="4126992"/>
            <a:ext cx="733314" cy="318770"/>
            <a:chOff x="4341876" y="4126992"/>
            <a:chExt cx="318770" cy="318770"/>
          </a:xfrm>
        </p:grpSpPr>
        <p:sp>
          <p:nvSpPr>
            <p:cNvPr id="3" name="object 3"/>
            <p:cNvSpPr/>
            <p:nvPr/>
          </p:nvSpPr>
          <p:spPr>
            <a:xfrm>
              <a:off x="4349496" y="4134612"/>
              <a:ext cx="303530" cy="303530"/>
            </a:xfrm>
            <a:custGeom>
              <a:avLst/>
              <a:gdLst/>
              <a:ahLst/>
              <a:cxnLst/>
              <a:rect l="l" t="t" r="r" b="b"/>
              <a:pathLst>
                <a:path w="303529" h="303529">
                  <a:moveTo>
                    <a:pt x="0" y="150875"/>
                  </a:moveTo>
                  <a:lnTo>
                    <a:pt x="7644" y="102998"/>
                  </a:lnTo>
                  <a:lnTo>
                    <a:pt x="28968" y="61557"/>
                  </a:lnTo>
                  <a:lnTo>
                    <a:pt x="61557" y="28968"/>
                  </a:lnTo>
                  <a:lnTo>
                    <a:pt x="102998" y="7644"/>
                  </a:lnTo>
                  <a:lnTo>
                    <a:pt x="150876" y="0"/>
                  </a:lnTo>
                  <a:lnTo>
                    <a:pt x="198912" y="7644"/>
                  </a:lnTo>
                  <a:lnTo>
                    <a:pt x="240731" y="28968"/>
                  </a:lnTo>
                  <a:lnTo>
                    <a:pt x="273771" y="61557"/>
                  </a:lnTo>
                  <a:lnTo>
                    <a:pt x="295473" y="102998"/>
                  </a:lnTo>
                  <a:lnTo>
                    <a:pt x="303276" y="150875"/>
                  </a:lnTo>
                  <a:lnTo>
                    <a:pt x="295473" y="198912"/>
                  </a:lnTo>
                  <a:lnTo>
                    <a:pt x="273771" y="240731"/>
                  </a:lnTo>
                  <a:lnTo>
                    <a:pt x="240731" y="273771"/>
                  </a:lnTo>
                  <a:lnTo>
                    <a:pt x="198912" y="295473"/>
                  </a:lnTo>
                  <a:lnTo>
                    <a:pt x="150876" y="303275"/>
                  </a:lnTo>
                  <a:lnTo>
                    <a:pt x="102998" y="295473"/>
                  </a:lnTo>
                  <a:lnTo>
                    <a:pt x="61557" y="273771"/>
                  </a:lnTo>
                  <a:lnTo>
                    <a:pt x="28968" y="240731"/>
                  </a:lnTo>
                  <a:lnTo>
                    <a:pt x="7644" y="198912"/>
                  </a:lnTo>
                  <a:lnTo>
                    <a:pt x="0" y="150875"/>
                  </a:lnTo>
                </a:path>
              </a:pathLst>
            </a:custGeom>
            <a:ln w="1524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4" name="object 4"/>
            <p:cNvPicPr/>
            <p:nvPr/>
          </p:nvPicPr>
          <p:blipFill>
            <a:blip r:embed="rId2" cstate="print"/>
            <a:stretch>
              <a:fillRect/>
            </a:stretch>
          </p:blipFill>
          <p:spPr>
            <a:xfrm>
              <a:off x="4402836" y="4239768"/>
              <a:ext cx="193547" cy="88392"/>
            </a:xfrm>
            <a:prstGeom prst="rect">
              <a:avLst/>
            </a:prstGeom>
          </p:spPr>
        </p:pic>
      </p:grpSp>
      <p:sp>
        <p:nvSpPr>
          <p:cNvPr id="5" name="object 5"/>
          <p:cNvSpPr/>
          <p:nvPr/>
        </p:nvSpPr>
        <p:spPr>
          <a:xfrm>
            <a:off x="12144384" y="4227576"/>
            <a:ext cx="410481" cy="120650"/>
          </a:xfrm>
          <a:custGeom>
            <a:avLst/>
            <a:gdLst/>
            <a:ahLst/>
            <a:cxnLst/>
            <a:rect l="l" t="t" r="r" b="b"/>
            <a:pathLst>
              <a:path w="178435" h="120650">
                <a:moveTo>
                  <a:pt x="83819" y="0"/>
                </a:moveTo>
                <a:lnTo>
                  <a:pt x="42671" y="120396"/>
                </a:lnTo>
              </a:path>
              <a:path w="178435" h="120650">
                <a:moveTo>
                  <a:pt x="0" y="0"/>
                </a:moveTo>
                <a:lnTo>
                  <a:pt x="42671" y="120396"/>
                </a:lnTo>
              </a:path>
              <a:path w="178435" h="120650">
                <a:moveTo>
                  <a:pt x="178308" y="0"/>
                </a:moveTo>
                <a:lnTo>
                  <a:pt x="134112" y="120396"/>
                </a:lnTo>
              </a:path>
              <a:path w="178435" h="120650">
                <a:moveTo>
                  <a:pt x="91440" y="0"/>
                </a:moveTo>
                <a:lnTo>
                  <a:pt x="134112" y="120396"/>
                </a:lnTo>
              </a:path>
            </a:pathLst>
          </a:custGeom>
          <a:ln w="9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grpSp>
        <p:nvGrpSpPr>
          <p:cNvPr id="6" name="object 6"/>
          <p:cNvGrpSpPr/>
          <p:nvPr/>
        </p:nvGrpSpPr>
        <p:grpSpPr>
          <a:xfrm>
            <a:off x="15646762" y="4126992"/>
            <a:ext cx="733314" cy="318770"/>
            <a:chOff x="6801611" y="4126992"/>
            <a:chExt cx="318770" cy="318770"/>
          </a:xfrm>
        </p:grpSpPr>
        <p:sp>
          <p:nvSpPr>
            <p:cNvPr id="7" name="object 7"/>
            <p:cNvSpPr/>
            <p:nvPr/>
          </p:nvSpPr>
          <p:spPr>
            <a:xfrm>
              <a:off x="6809231" y="4134612"/>
              <a:ext cx="303530" cy="303530"/>
            </a:xfrm>
            <a:custGeom>
              <a:avLst/>
              <a:gdLst/>
              <a:ahLst/>
              <a:cxnLst/>
              <a:rect l="l" t="t" r="r" b="b"/>
              <a:pathLst>
                <a:path w="303529" h="303529">
                  <a:moveTo>
                    <a:pt x="0" y="150875"/>
                  </a:moveTo>
                  <a:lnTo>
                    <a:pt x="7790" y="102998"/>
                  </a:lnTo>
                  <a:lnTo>
                    <a:pt x="29407" y="61557"/>
                  </a:lnTo>
                  <a:lnTo>
                    <a:pt x="62215" y="28968"/>
                  </a:lnTo>
                  <a:lnTo>
                    <a:pt x="103583" y="7644"/>
                  </a:lnTo>
                  <a:lnTo>
                    <a:pt x="150876" y="0"/>
                  </a:lnTo>
                  <a:lnTo>
                    <a:pt x="199497" y="7644"/>
                  </a:lnTo>
                  <a:lnTo>
                    <a:pt x="241389" y="28968"/>
                  </a:lnTo>
                  <a:lnTo>
                    <a:pt x="274210" y="61557"/>
                  </a:lnTo>
                  <a:lnTo>
                    <a:pt x="295619" y="102998"/>
                  </a:lnTo>
                  <a:lnTo>
                    <a:pt x="303276" y="150875"/>
                  </a:lnTo>
                  <a:lnTo>
                    <a:pt x="295619" y="198912"/>
                  </a:lnTo>
                  <a:lnTo>
                    <a:pt x="274210" y="240731"/>
                  </a:lnTo>
                  <a:lnTo>
                    <a:pt x="241389" y="273771"/>
                  </a:lnTo>
                  <a:lnTo>
                    <a:pt x="199497" y="295473"/>
                  </a:lnTo>
                  <a:lnTo>
                    <a:pt x="150876" y="303275"/>
                  </a:lnTo>
                  <a:lnTo>
                    <a:pt x="103583" y="295473"/>
                  </a:lnTo>
                  <a:lnTo>
                    <a:pt x="62215" y="273771"/>
                  </a:lnTo>
                  <a:lnTo>
                    <a:pt x="29407" y="240731"/>
                  </a:lnTo>
                  <a:lnTo>
                    <a:pt x="7790" y="198912"/>
                  </a:lnTo>
                  <a:lnTo>
                    <a:pt x="0" y="150875"/>
                  </a:lnTo>
                </a:path>
              </a:pathLst>
            </a:custGeom>
            <a:ln w="1524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8" name="object 8"/>
            <p:cNvPicPr/>
            <p:nvPr/>
          </p:nvPicPr>
          <p:blipFill>
            <a:blip r:embed="rId3" cstate="print"/>
            <a:stretch>
              <a:fillRect/>
            </a:stretch>
          </p:blipFill>
          <p:spPr>
            <a:xfrm>
              <a:off x="6865619" y="4239768"/>
              <a:ext cx="192023" cy="88392"/>
            </a:xfrm>
            <a:prstGeom prst="rect">
              <a:avLst/>
            </a:prstGeom>
          </p:spPr>
        </p:pic>
      </p:grpSp>
      <p:pic>
        <p:nvPicPr>
          <p:cNvPr id="9" name="object 9"/>
          <p:cNvPicPr/>
          <p:nvPr/>
        </p:nvPicPr>
        <p:blipFill>
          <a:blip r:embed="rId4" cstate="print"/>
          <a:stretch>
            <a:fillRect/>
          </a:stretch>
        </p:blipFill>
        <p:spPr>
          <a:xfrm>
            <a:off x="13343398" y="4191001"/>
            <a:ext cx="599506" cy="190499"/>
          </a:xfrm>
          <a:prstGeom prst="rect">
            <a:avLst/>
          </a:prstGeom>
        </p:spPr>
      </p:pic>
      <p:pic>
        <p:nvPicPr>
          <p:cNvPr id="10" name="object 10"/>
          <p:cNvPicPr/>
          <p:nvPr/>
        </p:nvPicPr>
        <p:blipFill>
          <a:blip r:embed="rId5" cstate="print"/>
          <a:stretch>
            <a:fillRect/>
          </a:stretch>
        </p:blipFill>
        <p:spPr>
          <a:xfrm>
            <a:off x="11860409" y="4661917"/>
            <a:ext cx="441741" cy="260603"/>
          </a:xfrm>
          <a:prstGeom prst="rect">
            <a:avLst/>
          </a:prstGeom>
        </p:spPr>
      </p:pic>
      <p:pic>
        <p:nvPicPr>
          <p:cNvPr id="11" name="object 11"/>
          <p:cNvPicPr/>
          <p:nvPr/>
        </p:nvPicPr>
        <p:blipFill>
          <a:blip r:embed="rId6" cstate="print"/>
          <a:stretch>
            <a:fillRect/>
          </a:stretch>
        </p:blipFill>
        <p:spPr>
          <a:xfrm>
            <a:off x="9255534" y="4253485"/>
            <a:ext cx="617036" cy="53339"/>
          </a:xfrm>
          <a:prstGeom prst="rect">
            <a:avLst/>
          </a:prstGeom>
        </p:spPr>
      </p:pic>
      <p:grpSp>
        <p:nvGrpSpPr>
          <p:cNvPr id="12" name="object 12"/>
          <p:cNvGrpSpPr/>
          <p:nvPr/>
        </p:nvGrpSpPr>
        <p:grpSpPr>
          <a:xfrm>
            <a:off x="9998782" y="4032503"/>
            <a:ext cx="712863" cy="160020"/>
            <a:chOff x="4346447" y="4032503"/>
            <a:chExt cx="309880" cy="160020"/>
          </a:xfrm>
        </p:grpSpPr>
        <p:pic>
          <p:nvPicPr>
            <p:cNvPr id="13" name="object 13"/>
            <p:cNvPicPr/>
            <p:nvPr/>
          </p:nvPicPr>
          <p:blipFill>
            <a:blip r:embed="rId7" cstate="print"/>
            <a:stretch>
              <a:fillRect/>
            </a:stretch>
          </p:blipFill>
          <p:spPr>
            <a:xfrm>
              <a:off x="4346447" y="4032503"/>
              <a:ext cx="123443" cy="160019"/>
            </a:xfrm>
            <a:prstGeom prst="rect">
              <a:avLst/>
            </a:prstGeom>
          </p:spPr>
        </p:pic>
        <p:pic>
          <p:nvPicPr>
            <p:cNvPr id="14" name="object 14"/>
            <p:cNvPicPr/>
            <p:nvPr/>
          </p:nvPicPr>
          <p:blipFill>
            <a:blip r:embed="rId8" cstate="print"/>
            <a:stretch>
              <a:fillRect/>
            </a:stretch>
          </p:blipFill>
          <p:spPr>
            <a:xfrm>
              <a:off x="4497323" y="4032503"/>
              <a:ext cx="158495" cy="160019"/>
            </a:xfrm>
            <a:prstGeom prst="rect">
              <a:avLst/>
            </a:prstGeom>
          </p:spPr>
        </p:pic>
      </p:grpSp>
      <p:grpSp>
        <p:nvGrpSpPr>
          <p:cNvPr id="15" name="object 15"/>
          <p:cNvGrpSpPr/>
          <p:nvPr/>
        </p:nvGrpSpPr>
        <p:grpSpPr>
          <a:xfrm>
            <a:off x="12586127" y="3957827"/>
            <a:ext cx="452843" cy="160020"/>
            <a:chOff x="5471160" y="3957827"/>
            <a:chExt cx="196850" cy="160020"/>
          </a:xfrm>
        </p:grpSpPr>
        <p:pic>
          <p:nvPicPr>
            <p:cNvPr id="16" name="object 16"/>
            <p:cNvPicPr/>
            <p:nvPr/>
          </p:nvPicPr>
          <p:blipFill>
            <a:blip r:embed="rId9" cstate="print"/>
            <a:stretch>
              <a:fillRect/>
            </a:stretch>
          </p:blipFill>
          <p:spPr>
            <a:xfrm>
              <a:off x="5471160" y="3957827"/>
              <a:ext cx="94487" cy="160019"/>
            </a:xfrm>
            <a:prstGeom prst="rect">
              <a:avLst/>
            </a:prstGeom>
          </p:spPr>
        </p:pic>
        <p:pic>
          <p:nvPicPr>
            <p:cNvPr id="17" name="object 17"/>
            <p:cNvPicPr/>
            <p:nvPr/>
          </p:nvPicPr>
          <p:blipFill>
            <a:blip r:embed="rId10" cstate="print"/>
            <a:stretch>
              <a:fillRect/>
            </a:stretch>
          </p:blipFill>
          <p:spPr>
            <a:xfrm>
              <a:off x="5591555" y="3970019"/>
              <a:ext cx="76009" cy="56387"/>
            </a:xfrm>
            <a:prstGeom prst="rect">
              <a:avLst/>
            </a:prstGeom>
          </p:spPr>
        </p:pic>
      </p:grpSp>
      <p:grpSp>
        <p:nvGrpSpPr>
          <p:cNvPr id="18" name="object 18"/>
          <p:cNvGrpSpPr/>
          <p:nvPr/>
        </p:nvGrpSpPr>
        <p:grpSpPr>
          <a:xfrm>
            <a:off x="13469607" y="4032503"/>
            <a:ext cx="560942" cy="181610"/>
            <a:chOff x="5855207" y="4032503"/>
            <a:chExt cx="243840" cy="181610"/>
          </a:xfrm>
        </p:grpSpPr>
        <p:pic>
          <p:nvPicPr>
            <p:cNvPr id="19" name="object 19"/>
            <p:cNvPicPr/>
            <p:nvPr/>
          </p:nvPicPr>
          <p:blipFill>
            <a:blip r:embed="rId11" cstate="print"/>
            <a:stretch>
              <a:fillRect/>
            </a:stretch>
          </p:blipFill>
          <p:spPr>
            <a:xfrm>
              <a:off x="5855207" y="4032503"/>
              <a:ext cx="57912" cy="160019"/>
            </a:xfrm>
            <a:prstGeom prst="rect">
              <a:avLst/>
            </a:prstGeom>
          </p:spPr>
        </p:pic>
        <p:pic>
          <p:nvPicPr>
            <p:cNvPr id="20" name="object 20"/>
            <p:cNvPicPr/>
            <p:nvPr/>
          </p:nvPicPr>
          <p:blipFill>
            <a:blip r:embed="rId12" cstate="print"/>
            <a:stretch>
              <a:fillRect/>
            </a:stretch>
          </p:blipFill>
          <p:spPr>
            <a:xfrm>
              <a:off x="5922264" y="4032503"/>
              <a:ext cx="73119" cy="53339"/>
            </a:xfrm>
            <a:prstGeom prst="rect">
              <a:avLst/>
            </a:prstGeom>
          </p:spPr>
        </p:pic>
        <p:pic>
          <p:nvPicPr>
            <p:cNvPr id="21" name="object 21"/>
            <p:cNvPicPr/>
            <p:nvPr/>
          </p:nvPicPr>
          <p:blipFill>
            <a:blip r:embed="rId13" cstate="print"/>
            <a:stretch>
              <a:fillRect/>
            </a:stretch>
          </p:blipFill>
          <p:spPr>
            <a:xfrm>
              <a:off x="6024371" y="4044696"/>
              <a:ext cx="74675" cy="169163"/>
            </a:xfrm>
            <a:prstGeom prst="rect">
              <a:avLst/>
            </a:prstGeom>
          </p:spPr>
        </p:pic>
      </p:grpSp>
      <p:grpSp>
        <p:nvGrpSpPr>
          <p:cNvPr id="22" name="object 22"/>
          <p:cNvGrpSpPr/>
          <p:nvPr/>
        </p:nvGrpSpPr>
        <p:grpSpPr>
          <a:xfrm>
            <a:off x="15194505" y="3957827"/>
            <a:ext cx="452843" cy="160020"/>
            <a:chOff x="6605016" y="3957827"/>
            <a:chExt cx="196850" cy="160020"/>
          </a:xfrm>
        </p:grpSpPr>
        <p:pic>
          <p:nvPicPr>
            <p:cNvPr id="23" name="object 23"/>
            <p:cNvPicPr/>
            <p:nvPr/>
          </p:nvPicPr>
          <p:blipFill>
            <a:blip r:embed="rId14" cstate="print"/>
            <a:stretch>
              <a:fillRect/>
            </a:stretch>
          </p:blipFill>
          <p:spPr>
            <a:xfrm>
              <a:off x="6605016" y="3957827"/>
              <a:ext cx="96012" cy="160019"/>
            </a:xfrm>
            <a:prstGeom prst="rect">
              <a:avLst/>
            </a:prstGeom>
          </p:spPr>
        </p:pic>
        <p:pic>
          <p:nvPicPr>
            <p:cNvPr id="24" name="object 24"/>
            <p:cNvPicPr/>
            <p:nvPr/>
          </p:nvPicPr>
          <p:blipFill>
            <a:blip r:embed="rId15" cstate="print"/>
            <a:stretch>
              <a:fillRect/>
            </a:stretch>
          </p:blipFill>
          <p:spPr>
            <a:xfrm>
              <a:off x="6728460" y="3970019"/>
              <a:ext cx="73151" cy="56387"/>
            </a:xfrm>
            <a:prstGeom prst="rect">
              <a:avLst/>
            </a:prstGeom>
          </p:spPr>
        </p:pic>
      </p:grpSp>
      <p:sp>
        <p:nvSpPr>
          <p:cNvPr id="25" name="object 25"/>
          <p:cNvSpPr/>
          <p:nvPr/>
        </p:nvSpPr>
        <p:spPr>
          <a:xfrm>
            <a:off x="12803489" y="4067556"/>
            <a:ext cx="0" cy="611505"/>
          </a:xfrm>
          <a:custGeom>
            <a:avLst/>
            <a:gdLst/>
            <a:ahLst/>
            <a:cxnLst/>
            <a:rect l="l" t="t" r="r" b="b"/>
            <a:pathLst>
              <a:path h="611504">
                <a:moveTo>
                  <a:pt x="0" y="0"/>
                </a:moveTo>
                <a:lnTo>
                  <a:pt x="0" y="611124"/>
                </a:lnTo>
              </a:path>
            </a:pathLst>
          </a:custGeom>
          <a:ln w="1524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6" name="object 26"/>
          <p:cNvSpPr/>
          <p:nvPr/>
        </p:nvSpPr>
        <p:spPr>
          <a:xfrm>
            <a:off x="15418882" y="4075177"/>
            <a:ext cx="0" cy="498475"/>
          </a:xfrm>
          <a:custGeom>
            <a:avLst/>
            <a:gdLst/>
            <a:ahLst/>
            <a:cxnLst/>
            <a:rect l="l" t="t" r="r" b="b"/>
            <a:pathLst>
              <a:path h="498475">
                <a:moveTo>
                  <a:pt x="0" y="0"/>
                </a:moveTo>
                <a:lnTo>
                  <a:pt x="0" y="498348"/>
                </a:lnTo>
              </a:path>
            </a:pathLst>
          </a:custGeom>
          <a:ln w="1524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7" name="object 27"/>
          <p:cNvSpPr/>
          <p:nvPr/>
        </p:nvSpPr>
        <p:spPr>
          <a:xfrm>
            <a:off x="10699959" y="4285488"/>
            <a:ext cx="165069" cy="0"/>
          </a:xfrm>
          <a:custGeom>
            <a:avLst/>
            <a:gdLst/>
            <a:ahLst/>
            <a:cxnLst/>
            <a:rect l="l" t="t" r="r" b="b"/>
            <a:pathLst>
              <a:path w="71754">
                <a:moveTo>
                  <a:pt x="0" y="0"/>
                </a:moveTo>
                <a:lnTo>
                  <a:pt x="71627" y="0"/>
                </a:lnTo>
              </a:path>
            </a:pathLst>
          </a:custGeom>
          <a:ln w="9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grpSp>
        <p:nvGrpSpPr>
          <p:cNvPr id="28" name="object 28"/>
          <p:cNvGrpSpPr/>
          <p:nvPr/>
        </p:nvGrpSpPr>
        <p:grpSpPr>
          <a:xfrm>
            <a:off x="11983116" y="4261105"/>
            <a:ext cx="2213090" cy="47625"/>
            <a:chOff x="5209032" y="4261104"/>
            <a:chExt cx="962025" cy="47625"/>
          </a:xfrm>
        </p:grpSpPr>
        <p:sp>
          <p:nvSpPr>
            <p:cNvPr id="29" name="object 29"/>
            <p:cNvSpPr/>
            <p:nvPr/>
          </p:nvSpPr>
          <p:spPr>
            <a:xfrm>
              <a:off x="5209032" y="4285488"/>
              <a:ext cx="962025" cy="0"/>
            </a:xfrm>
            <a:custGeom>
              <a:avLst/>
              <a:gdLst/>
              <a:ahLst/>
              <a:cxnLst/>
              <a:rect l="l" t="t" r="r" b="b"/>
              <a:pathLst>
                <a:path w="962025">
                  <a:moveTo>
                    <a:pt x="0" y="0"/>
                  </a:moveTo>
                  <a:lnTo>
                    <a:pt x="961644" y="0"/>
                  </a:lnTo>
                </a:path>
              </a:pathLst>
            </a:custGeom>
            <a:ln w="9144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0" name="object 30"/>
            <p:cNvSpPr/>
            <p:nvPr/>
          </p:nvSpPr>
          <p:spPr>
            <a:xfrm>
              <a:off x="5545835" y="4265676"/>
              <a:ext cx="38100" cy="38100"/>
            </a:xfrm>
            <a:custGeom>
              <a:avLst/>
              <a:gdLst/>
              <a:ahLst/>
              <a:cxnLst/>
              <a:rect l="l" t="t" r="r" b="b"/>
              <a:pathLst>
                <a:path w="38100" h="38100">
                  <a:moveTo>
                    <a:pt x="19812" y="38100"/>
                  </a:moveTo>
                  <a:lnTo>
                    <a:pt x="12215" y="36742"/>
                  </a:lnTo>
                  <a:lnTo>
                    <a:pt x="5905" y="32956"/>
                  </a:lnTo>
                  <a:lnTo>
                    <a:pt x="1595" y="27170"/>
                  </a:lnTo>
                  <a:lnTo>
                    <a:pt x="0" y="19812"/>
                  </a:lnTo>
                  <a:lnTo>
                    <a:pt x="1595" y="12215"/>
                  </a:lnTo>
                  <a:lnTo>
                    <a:pt x="5905" y="5905"/>
                  </a:lnTo>
                  <a:lnTo>
                    <a:pt x="12215" y="1595"/>
                  </a:lnTo>
                  <a:lnTo>
                    <a:pt x="19812" y="0"/>
                  </a:lnTo>
                  <a:lnTo>
                    <a:pt x="26527" y="1595"/>
                  </a:lnTo>
                  <a:lnTo>
                    <a:pt x="32384" y="5905"/>
                  </a:lnTo>
                  <a:lnTo>
                    <a:pt x="36528" y="12215"/>
                  </a:lnTo>
                  <a:lnTo>
                    <a:pt x="38100" y="19812"/>
                  </a:lnTo>
                  <a:lnTo>
                    <a:pt x="36528" y="27170"/>
                  </a:lnTo>
                  <a:lnTo>
                    <a:pt x="32385" y="32956"/>
                  </a:lnTo>
                  <a:lnTo>
                    <a:pt x="26527" y="36742"/>
                  </a:lnTo>
                  <a:lnTo>
                    <a:pt x="19812" y="3810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1" name="object 31"/>
            <p:cNvSpPr/>
            <p:nvPr/>
          </p:nvSpPr>
          <p:spPr>
            <a:xfrm>
              <a:off x="5545835" y="4265676"/>
              <a:ext cx="38100" cy="38100"/>
            </a:xfrm>
            <a:custGeom>
              <a:avLst/>
              <a:gdLst/>
              <a:ahLst/>
              <a:cxnLst/>
              <a:rect l="l" t="t" r="r" b="b"/>
              <a:pathLst>
                <a:path w="38100" h="38100">
                  <a:moveTo>
                    <a:pt x="0" y="19812"/>
                  </a:moveTo>
                  <a:lnTo>
                    <a:pt x="1595" y="12215"/>
                  </a:lnTo>
                  <a:lnTo>
                    <a:pt x="5905" y="5905"/>
                  </a:lnTo>
                  <a:lnTo>
                    <a:pt x="12215" y="1595"/>
                  </a:lnTo>
                  <a:lnTo>
                    <a:pt x="19812" y="0"/>
                  </a:lnTo>
                  <a:lnTo>
                    <a:pt x="26527" y="1595"/>
                  </a:lnTo>
                  <a:lnTo>
                    <a:pt x="32384" y="5905"/>
                  </a:lnTo>
                  <a:lnTo>
                    <a:pt x="36528" y="12215"/>
                  </a:lnTo>
                  <a:lnTo>
                    <a:pt x="38100" y="19812"/>
                  </a:lnTo>
                  <a:lnTo>
                    <a:pt x="36528" y="27170"/>
                  </a:lnTo>
                  <a:lnTo>
                    <a:pt x="32385" y="32956"/>
                  </a:lnTo>
                  <a:lnTo>
                    <a:pt x="26527" y="36742"/>
                  </a:lnTo>
                  <a:lnTo>
                    <a:pt x="19812" y="38100"/>
                  </a:lnTo>
                  <a:lnTo>
                    <a:pt x="12215" y="36742"/>
                  </a:lnTo>
                  <a:lnTo>
                    <a:pt x="5905" y="32956"/>
                  </a:lnTo>
                  <a:lnTo>
                    <a:pt x="1595" y="27170"/>
                  </a:lnTo>
                  <a:lnTo>
                    <a:pt x="0" y="19812"/>
                  </a:lnTo>
                </a:path>
              </a:pathLst>
            </a:custGeom>
            <a:ln w="9144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32" name="object 32"/>
          <p:cNvGrpSpPr/>
          <p:nvPr/>
        </p:nvGrpSpPr>
        <p:grpSpPr>
          <a:xfrm>
            <a:off x="12081281" y="4501896"/>
            <a:ext cx="775677" cy="167640"/>
            <a:chOff x="5251704" y="4501896"/>
            <a:chExt cx="337185" cy="167640"/>
          </a:xfrm>
        </p:grpSpPr>
        <p:sp>
          <p:nvSpPr>
            <p:cNvPr id="33" name="object 33"/>
            <p:cNvSpPr/>
            <p:nvPr/>
          </p:nvSpPr>
          <p:spPr>
            <a:xfrm>
              <a:off x="5545835" y="4506468"/>
              <a:ext cx="38100" cy="38100"/>
            </a:xfrm>
            <a:custGeom>
              <a:avLst/>
              <a:gdLst/>
              <a:ahLst/>
              <a:cxnLst/>
              <a:rect l="l" t="t" r="r" b="b"/>
              <a:pathLst>
                <a:path w="38100" h="38100">
                  <a:moveTo>
                    <a:pt x="19812" y="38099"/>
                  </a:moveTo>
                  <a:lnTo>
                    <a:pt x="12215" y="36504"/>
                  </a:lnTo>
                  <a:lnTo>
                    <a:pt x="5905" y="32194"/>
                  </a:lnTo>
                  <a:lnTo>
                    <a:pt x="1595" y="25884"/>
                  </a:lnTo>
                  <a:lnTo>
                    <a:pt x="0" y="18287"/>
                  </a:lnTo>
                  <a:lnTo>
                    <a:pt x="1595" y="10929"/>
                  </a:lnTo>
                  <a:lnTo>
                    <a:pt x="5905" y="5143"/>
                  </a:lnTo>
                  <a:lnTo>
                    <a:pt x="12215" y="1357"/>
                  </a:lnTo>
                  <a:lnTo>
                    <a:pt x="19812" y="0"/>
                  </a:lnTo>
                  <a:lnTo>
                    <a:pt x="26527" y="1357"/>
                  </a:lnTo>
                  <a:lnTo>
                    <a:pt x="32384" y="5143"/>
                  </a:lnTo>
                  <a:lnTo>
                    <a:pt x="36528" y="10929"/>
                  </a:lnTo>
                  <a:lnTo>
                    <a:pt x="38100" y="18287"/>
                  </a:lnTo>
                  <a:lnTo>
                    <a:pt x="36528" y="25884"/>
                  </a:lnTo>
                  <a:lnTo>
                    <a:pt x="32385" y="32194"/>
                  </a:lnTo>
                  <a:lnTo>
                    <a:pt x="26527" y="36504"/>
                  </a:lnTo>
                  <a:lnTo>
                    <a:pt x="19812" y="38099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4" name="object 34"/>
            <p:cNvSpPr/>
            <p:nvPr/>
          </p:nvSpPr>
          <p:spPr>
            <a:xfrm>
              <a:off x="5545835" y="4506468"/>
              <a:ext cx="38100" cy="38100"/>
            </a:xfrm>
            <a:custGeom>
              <a:avLst/>
              <a:gdLst/>
              <a:ahLst/>
              <a:cxnLst/>
              <a:rect l="l" t="t" r="r" b="b"/>
              <a:pathLst>
                <a:path w="38100" h="38100">
                  <a:moveTo>
                    <a:pt x="0" y="18287"/>
                  </a:moveTo>
                  <a:lnTo>
                    <a:pt x="1595" y="10929"/>
                  </a:lnTo>
                  <a:lnTo>
                    <a:pt x="5905" y="5143"/>
                  </a:lnTo>
                  <a:lnTo>
                    <a:pt x="12215" y="1357"/>
                  </a:lnTo>
                  <a:lnTo>
                    <a:pt x="19812" y="0"/>
                  </a:lnTo>
                  <a:lnTo>
                    <a:pt x="26527" y="1357"/>
                  </a:lnTo>
                  <a:lnTo>
                    <a:pt x="32384" y="5143"/>
                  </a:lnTo>
                  <a:lnTo>
                    <a:pt x="36528" y="10929"/>
                  </a:lnTo>
                  <a:lnTo>
                    <a:pt x="38100" y="18287"/>
                  </a:lnTo>
                  <a:lnTo>
                    <a:pt x="36528" y="25884"/>
                  </a:lnTo>
                  <a:lnTo>
                    <a:pt x="32385" y="32194"/>
                  </a:lnTo>
                  <a:lnTo>
                    <a:pt x="26527" y="36504"/>
                  </a:lnTo>
                  <a:lnTo>
                    <a:pt x="19812" y="38099"/>
                  </a:lnTo>
                  <a:lnTo>
                    <a:pt x="12215" y="36504"/>
                  </a:lnTo>
                  <a:lnTo>
                    <a:pt x="5905" y="32194"/>
                  </a:lnTo>
                  <a:lnTo>
                    <a:pt x="1595" y="25884"/>
                  </a:lnTo>
                  <a:lnTo>
                    <a:pt x="0" y="18287"/>
                  </a:lnTo>
                </a:path>
              </a:pathLst>
            </a:custGeom>
            <a:ln w="9144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5" name="object 35"/>
            <p:cNvSpPr/>
            <p:nvPr/>
          </p:nvSpPr>
          <p:spPr>
            <a:xfrm>
              <a:off x="5256276" y="4524756"/>
              <a:ext cx="309880" cy="140335"/>
            </a:xfrm>
            <a:custGeom>
              <a:avLst/>
              <a:gdLst/>
              <a:ahLst/>
              <a:cxnLst/>
              <a:rect l="l" t="t" r="r" b="b"/>
              <a:pathLst>
                <a:path w="309879" h="140335">
                  <a:moveTo>
                    <a:pt x="0" y="140208"/>
                  </a:moveTo>
                  <a:lnTo>
                    <a:pt x="0" y="0"/>
                  </a:lnTo>
                  <a:lnTo>
                    <a:pt x="309371" y="0"/>
                  </a:lnTo>
                </a:path>
              </a:pathLst>
            </a:custGeom>
            <a:ln w="9144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36" name="object 36"/>
          <p:cNvGrpSpPr/>
          <p:nvPr/>
        </p:nvGrpSpPr>
        <p:grpSpPr>
          <a:xfrm>
            <a:off x="9651701" y="5020055"/>
            <a:ext cx="6065181" cy="2842260"/>
            <a:chOff x="4195572" y="5020055"/>
            <a:chExt cx="2636520" cy="2842260"/>
          </a:xfrm>
        </p:grpSpPr>
        <p:pic>
          <p:nvPicPr>
            <p:cNvPr id="37" name="object 37"/>
            <p:cNvPicPr/>
            <p:nvPr/>
          </p:nvPicPr>
          <p:blipFill>
            <a:blip r:embed="rId16" cstate="print"/>
            <a:stretch>
              <a:fillRect/>
            </a:stretch>
          </p:blipFill>
          <p:spPr>
            <a:xfrm>
              <a:off x="4511040" y="5254751"/>
              <a:ext cx="1981199" cy="2607564"/>
            </a:xfrm>
            <a:prstGeom prst="rect">
              <a:avLst/>
            </a:prstGeom>
          </p:spPr>
        </p:pic>
        <p:sp>
          <p:nvSpPr>
            <p:cNvPr id="38" name="object 38"/>
            <p:cNvSpPr/>
            <p:nvPr/>
          </p:nvSpPr>
          <p:spPr>
            <a:xfrm>
              <a:off x="5686044" y="5094731"/>
              <a:ext cx="0" cy="2725420"/>
            </a:xfrm>
            <a:custGeom>
              <a:avLst/>
              <a:gdLst/>
              <a:ahLst/>
              <a:cxnLst/>
              <a:rect l="l" t="t" r="r" b="b"/>
              <a:pathLst>
                <a:path h="2725420">
                  <a:moveTo>
                    <a:pt x="0" y="0"/>
                  </a:moveTo>
                  <a:lnTo>
                    <a:pt x="0" y="2724912"/>
                  </a:lnTo>
                </a:path>
              </a:pathLst>
            </a:custGeom>
            <a:ln w="9144">
              <a:solidFill>
                <a:srgbClr val="FF33CC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9" name="object 39"/>
            <p:cNvSpPr/>
            <p:nvPr/>
          </p:nvSpPr>
          <p:spPr>
            <a:xfrm>
              <a:off x="5658612" y="5020055"/>
              <a:ext cx="53340" cy="81280"/>
            </a:xfrm>
            <a:custGeom>
              <a:avLst/>
              <a:gdLst/>
              <a:ahLst/>
              <a:cxnLst/>
              <a:rect l="l" t="t" r="r" b="b"/>
              <a:pathLst>
                <a:path w="53339" h="81279">
                  <a:moveTo>
                    <a:pt x="53339" y="80772"/>
                  </a:moveTo>
                  <a:lnTo>
                    <a:pt x="0" y="80772"/>
                  </a:lnTo>
                  <a:lnTo>
                    <a:pt x="27432" y="0"/>
                  </a:lnTo>
                  <a:lnTo>
                    <a:pt x="53339" y="80772"/>
                  </a:lnTo>
                  <a:close/>
                </a:path>
              </a:pathLst>
            </a:custGeom>
            <a:solidFill>
              <a:srgbClr val="FF33C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0" name="object 40"/>
            <p:cNvSpPr/>
            <p:nvPr/>
          </p:nvSpPr>
          <p:spPr>
            <a:xfrm>
              <a:off x="4195572" y="5378195"/>
              <a:ext cx="2562225" cy="0"/>
            </a:xfrm>
            <a:custGeom>
              <a:avLst/>
              <a:gdLst/>
              <a:ahLst/>
              <a:cxnLst/>
              <a:rect l="l" t="t" r="r" b="b"/>
              <a:pathLst>
                <a:path w="2562225">
                  <a:moveTo>
                    <a:pt x="0" y="0"/>
                  </a:moveTo>
                  <a:lnTo>
                    <a:pt x="2561843" y="0"/>
                  </a:lnTo>
                </a:path>
              </a:pathLst>
            </a:custGeom>
            <a:ln w="9144">
              <a:solidFill>
                <a:srgbClr val="FF33CC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1" name="object 41"/>
            <p:cNvSpPr/>
            <p:nvPr/>
          </p:nvSpPr>
          <p:spPr>
            <a:xfrm>
              <a:off x="6751320" y="5350763"/>
              <a:ext cx="81280" cy="55244"/>
            </a:xfrm>
            <a:custGeom>
              <a:avLst/>
              <a:gdLst/>
              <a:ahLst/>
              <a:cxnLst/>
              <a:rect l="l" t="t" r="r" b="b"/>
              <a:pathLst>
                <a:path w="81279" h="55245">
                  <a:moveTo>
                    <a:pt x="0" y="54864"/>
                  </a:moveTo>
                  <a:lnTo>
                    <a:pt x="0" y="0"/>
                  </a:lnTo>
                  <a:lnTo>
                    <a:pt x="80772" y="27432"/>
                  </a:lnTo>
                  <a:lnTo>
                    <a:pt x="0" y="54864"/>
                  </a:lnTo>
                  <a:close/>
                </a:path>
              </a:pathLst>
            </a:custGeom>
            <a:solidFill>
              <a:srgbClr val="FF33C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2" name="object 42"/>
            <p:cNvSpPr/>
            <p:nvPr/>
          </p:nvSpPr>
          <p:spPr>
            <a:xfrm>
              <a:off x="4302252" y="5359907"/>
              <a:ext cx="2190115" cy="36830"/>
            </a:xfrm>
            <a:custGeom>
              <a:avLst/>
              <a:gdLst/>
              <a:ahLst/>
              <a:cxnLst/>
              <a:rect l="l" t="t" r="r" b="b"/>
              <a:pathLst>
                <a:path w="2190115" h="36829">
                  <a:moveTo>
                    <a:pt x="0" y="0"/>
                  </a:moveTo>
                  <a:lnTo>
                    <a:pt x="0" y="36576"/>
                  </a:lnTo>
                </a:path>
                <a:path w="2190115" h="36829">
                  <a:moveTo>
                    <a:pt x="391667" y="0"/>
                  </a:moveTo>
                  <a:lnTo>
                    <a:pt x="391667" y="36576"/>
                  </a:lnTo>
                </a:path>
                <a:path w="2190115" h="36829">
                  <a:moveTo>
                    <a:pt x="783335" y="0"/>
                  </a:moveTo>
                  <a:lnTo>
                    <a:pt x="783335" y="36576"/>
                  </a:lnTo>
                </a:path>
                <a:path w="2190115" h="36829">
                  <a:moveTo>
                    <a:pt x="981455" y="0"/>
                  </a:moveTo>
                  <a:lnTo>
                    <a:pt x="981455" y="36576"/>
                  </a:lnTo>
                </a:path>
                <a:path w="2190115" h="36829">
                  <a:moveTo>
                    <a:pt x="1584960" y="0"/>
                  </a:moveTo>
                  <a:lnTo>
                    <a:pt x="1584960" y="36576"/>
                  </a:lnTo>
                </a:path>
                <a:path w="2190115" h="36829">
                  <a:moveTo>
                    <a:pt x="1789176" y="0"/>
                  </a:moveTo>
                  <a:lnTo>
                    <a:pt x="1789176" y="36576"/>
                  </a:lnTo>
                </a:path>
                <a:path w="2190115" h="36829">
                  <a:moveTo>
                    <a:pt x="2189987" y="0"/>
                  </a:moveTo>
                  <a:lnTo>
                    <a:pt x="2189987" y="36576"/>
                  </a:lnTo>
                </a:path>
              </a:pathLst>
            </a:custGeom>
            <a:ln w="9144">
              <a:solidFill>
                <a:srgbClr val="FF33CC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43" name="object 43"/>
            <p:cNvPicPr/>
            <p:nvPr/>
          </p:nvPicPr>
          <p:blipFill>
            <a:blip r:embed="rId17" cstate="print"/>
            <a:stretch>
              <a:fillRect/>
            </a:stretch>
          </p:blipFill>
          <p:spPr>
            <a:xfrm>
              <a:off x="5716523" y="5155692"/>
              <a:ext cx="68580" cy="111251"/>
            </a:xfrm>
            <a:prstGeom prst="rect">
              <a:avLst/>
            </a:prstGeom>
          </p:spPr>
        </p:pic>
        <p:pic>
          <p:nvPicPr>
            <p:cNvPr id="44" name="object 44"/>
            <p:cNvPicPr/>
            <p:nvPr/>
          </p:nvPicPr>
          <p:blipFill>
            <a:blip r:embed="rId18" cstate="print"/>
            <a:stretch>
              <a:fillRect/>
            </a:stretch>
          </p:blipFill>
          <p:spPr>
            <a:xfrm>
              <a:off x="5667755" y="7173467"/>
              <a:ext cx="117348" cy="109727"/>
            </a:xfrm>
            <a:prstGeom prst="rect">
              <a:avLst/>
            </a:prstGeom>
          </p:spPr>
        </p:pic>
        <p:pic>
          <p:nvPicPr>
            <p:cNvPr id="45" name="object 45"/>
            <p:cNvPicPr/>
            <p:nvPr/>
          </p:nvPicPr>
          <p:blipFill>
            <a:blip r:embed="rId19" cstate="print"/>
            <a:stretch>
              <a:fillRect/>
            </a:stretch>
          </p:blipFill>
          <p:spPr>
            <a:xfrm>
              <a:off x="5667755" y="7376160"/>
              <a:ext cx="117348" cy="111251"/>
            </a:xfrm>
            <a:prstGeom prst="rect">
              <a:avLst/>
            </a:prstGeom>
          </p:spPr>
        </p:pic>
        <p:pic>
          <p:nvPicPr>
            <p:cNvPr id="46" name="object 46"/>
            <p:cNvPicPr/>
            <p:nvPr/>
          </p:nvPicPr>
          <p:blipFill>
            <a:blip r:embed="rId20" cstate="print"/>
            <a:stretch>
              <a:fillRect/>
            </a:stretch>
          </p:blipFill>
          <p:spPr>
            <a:xfrm>
              <a:off x="5667755" y="6966203"/>
              <a:ext cx="117348" cy="111251"/>
            </a:xfrm>
            <a:prstGeom prst="rect">
              <a:avLst/>
            </a:prstGeom>
          </p:spPr>
        </p:pic>
      </p:grpSp>
      <p:pic>
        <p:nvPicPr>
          <p:cNvPr id="47" name="object 47"/>
          <p:cNvPicPr/>
          <p:nvPr/>
        </p:nvPicPr>
        <p:blipFill>
          <a:blip r:embed="rId21" cstate="print"/>
          <a:stretch>
            <a:fillRect/>
          </a:stretch>
        </p:blipFill>
        <p:spPr>
          <a:xfrm>
            <a:off x="11092619" y="4032503"/>
            <a:ext cx="655598" cy="257556"/>
          </a:xfrm>
          <a:prstGeom prst="rect">
            <a:avLst/>
          </a:prstGeom>
        </p:spPr>
      </p:pic>
      <p:pic>
        <p:nvPicPr>
          <p:cNvPr id="48" name="object 48"/>
          <p:cNvPicPr/>
          <p:nvPr/>
        </p:nvPicPr>
        <p:blipFill>
          <a:blip r:embed="rId22" cstate="print"/>
          <a:stretch>
            <a:fillRect/>
          </a:stretch>
        </p:blipFill>
        <p:spPr>
          <a:xfrm>
            <a:off x="13157584" y="6797041"/>
            <a:ext cx="178800" cy="111251"/>
          </a:xfrm>
          <a:prstGeom prst="rect">
            <a:avLst/>
          </a:prstGeom>
        </p:spPr>
      </p:pic>
      <p:pic>
        <p:nvPicPr>
          <p:cNvPr id="49" name="object 49"/>
          <p:cNvPicPr/>
          <p:nvPr/>
        </p:nvPicPr>
        <p:blipFill>
          <a:blip r:embed="rId23" cstate="print"/>
          <a:stretch>
            <a:fillRect/>
          </a:stretch>
        </p:blipFill>
        <p:spPr>
          <a:xfrm>
            <a:off x="13038384" y="6560820"/>
            <a:ext cx="269953" cy="109727"/>
          </a:xfrm>
          <a:prstGeom prst="rect">
            <a:avLst/>
          </a:prstGeom>
        </p:spPr>
      </p:pic>
      <p:pic>
        <p:nvPicPr>
          <p:cNvPr id="50" name="object 50"/>
          <p:cNvPicPr/>
          <p:nvPr/>
        </p:nvPicPr>
        <p:blipFill>
          <a:blip r:embed="rId24" cstate="print"/>
          <a:stretch>
            <a:fillRect/>
          </a:stretch>
        </p:blipFill>
        <p:spPr>
          <a:xfrm>
            <a:off x="13038384" y="6364224"/>
            <a:ext cx="269953" cy="111251"/>
          </a:xfrm>
          <a:prstGeom prst="rect">
            <a:avLst/>
          </a:prstGeom>
        </p:spPr>
      </p:pic>
      <p:pic>
        <p:nvPicPr>
          <p:cNvPr id="51" name="object 51"/>
          <p:cNvPicPr/>
          <p:nvPr/>
        </p:nvPicPr>
        <p:blipFill>
          <a:blip r:embed="rId25" cstate="print"/>
          <a:stretch>
            <a:fillRect/>
          </a:stretch>
        </p:blipFill>
        <p:spPr>
          <a:xfrm>
            <a:off x="13038384" y="6163055"/>
            <a:ext cx="269953" cy="111251"/>
          </a:xfrm>
          <a:prstGeom prst="rect">
            <a:avLst/>
          </a:prstGeom>
        </p:spPr>
      </p:pic>
      <p:pic>
        <p:nvPicPr>
          <p:cNvPr id="52" name="object 52"/>
          <p:cNvPicPr/>
          <p:nvPr/>
        </p:nvPicPr>
        <p:blipFill>
          <a:blip r:embed="rId26" cstate="print"/>
          <a:stretch>
            <a:fillRect/>
          </a:stretch>
        </p:blipFill>
        <p:spPr>
          <a:xfrm>
            <a:off x="13038384" y="5957317"/>
            <a:ext cx="269953" cy="109727"/>
          </a:xfrm>
          <a:prstGeom prst="rect">
            <a:avLst/>
          </a:prstGeom>
        </p:spPr>
      </p:pic>
      <p:pic>
        <p:nvPicPr>
          <p:cNvPr id="53" name="object 53"/>
          <p:cNvPicPr/>
          <p:nvPr/>
        </p:nvPicPr>
        <p:blipFill>
          <a:blip r:embed="rId27" cstate="print"/>
          <a:stretch>
            <a:fillRect/>
          </a:stretch>
        </p:blipFill>
        <p:spPr>
          <a:xfrm>
            <a:off x="13038384" y="5763768"/>
            <a:ext cx="298000" cy="111251"/>
          </a:xfrm>
          <a:prstGeom prst="rect">
            <a:avLst/>
          </a:prstGeom>
        </p:spPr>
      </p:pic>
      <p:pic>
        <p:nvPicPr>
          <p:cNvPr id="54" name="object 54"/>
          <p:cNvPicPr/>
          <p:nvPr/>
        </p:nvPicPr>
        <p:blipFill>
          <a:blip r:embed="rId28" cstate="print"/>
          <a:stretch>
            <a:fillRect/>
          </a:stretch>
        </p:blipFill>
        <p:spPr>
          <a:xfrm>
            <a:off x="13038384" y="5561077"/>
            <a:ext cx="269953" cy="109727"/>
          </a:xfrm>
          <a:prstGeom prst="rect">
            <a:avLst/>
          </a:prstGeom>
        </p:spPr>
      </p:pic>
      <p:pic>
        <p:nvPicPr>
          <p:cNvPr id="55" name="object 55"/>
          <p:cNvPicPr/>
          <p:nvPr/>
        </p:nvPicPr>
        <p:blipFill>
          <a:blip r:embed="rId29" cstate="print"/>
          <a:stretch>
            <a:fillRect/>
          </a:stretch>
        </p:blipFill>
        <p:spPr>
          <a:xfrm>
            <a:off x="13038384" y="7775448"/>
            <a:ext cx="298000" cy="109727"/>
          </a:xfrm>
          <a:prstGeom prst="rect">
            <a:avLst/>
          </a:prstGeom>
        </p:spPr>
      </p:pic>
      <p:pic>
        <p:nvPicPr>
          <p:cNvPr id="56" name="object 56"/>
          <p:cNvPicPr/>
          <p:nvPr/>
        </p:nvPicPr>
        <p:blipFill>
          <a:blip r:embed="rId30" cstate="print"/>
          <a:stretch>
            <a:fillRect/>
          </a:stretch>
        </p:blipFill>
        <p:spPr>
          <a:xfrm>
            <a:off x="13038384" y="7581901"/>
            <a:ext cx="269953" cy="111251"/>
          </a:xfrm>
          <a:prstGeom prst="rect">
            <a:avLst/>
          </a:prstGeom>
        </p:spPr>
      </p:pic>
      <p:pic>
        <p:nvPicPr>
          <p:cNvPr id="57" name="object 57"/>
          <p:cNvPicPr/>
          <p:nvPr/>
        </p:nvPicPr>
        <p:blipFill>
          <a:blip r:embed="rId31" cstate="print"/>
          <a:stretch>
            <a:fillRect/>
          </a:stretch>
        </p:blipFill>
        <p:spPr>
          <a:xfrm>
            <a:off x="12996313" y="5315713"/>
            <a:ext cx="617036" cy="193547"/>
          </a:xfrm>
          <a:prstGeom prst="rect">
            <a:avLst/>
          </a:prstGeom>
        </p:spPr>
      </p:pic>
      <p:pic>
        <p:nvPicPr>
          <p:cNvPr id="58" name="object 58"/>
          <p:cNvPicPr/>
          <p:nvPr/>
        </p:nvPicPr>
        <p:blipFill>
          <a:blip r:embed="rId32" cstate="print"/>
          <a:stretch>
            <a:fillRect/>
          </a:stretch>
        </p:blipFill>
        <p:spPr>
          <a:xfrm>
            <a:off x="12466928" y="6550153"/>
            <a:ext cx="294492" cy="109727"/>
          </a:xfrm>
          <a:prstGeom prst="rect">
            <a:avLst/>
          </a:prstGeom>
        </p:spPr>
      </p:pic>
      <p:pic>
        <p:nvPicPr>
          <p:cNvPr id="59" name="object 59"/>
          <p:cNvPicPr/>
          <p:nvPr/>
        </p:nvPicPr>
        <p:blipFill>
          <a:blip r:embed="rId33" cstate="print"/>
          <a:stretch>
            <a:fillRect/>
          </a:stretch>
        </p:blipFill>
        <p:spPr>
          <a:xfrm>
            <a:off x="12596645" y="6016753"/>
            <a:ext cx="238400" cy="111251"/>
          </a:xfrm>
          <a:prstGeom prst="rect">
            <a:avLst/>
          </a:prstGeom>
        </p:spPr>
      </p:pic>
      <p:pic>
        <p:nvPicPr>
          <p:cNvPr id="60" name="object 60"/>
          <p:cNvPicPr/>
          <p:nvPr/>
        </p:nvPicPr>
        <p:blipFill>
          <a:blip r:embed="rId34" cstate="print"/>
          <a:stretch>
            <a:fillRect/>
          </a:stretch>
        </p:blipFill>
        <p:spPr>
          <a:xfrm>
            <a:off x="13658925" y="5405629"/>
            <a:ext cx="466283" cy="193547"/>
          </a:xfrm>
          <a:prstGeom prst="rect">
            <a:avLst/>
          </a:prstGeom>
        </p:spPr>
      </p:pic>
      <p:pic>
        <p:nvPicPr>
          <p:cNvPr id="61" name="object 61"/>
          <p:cNvPicPr/>
          <p:nvPr/>
        </p:nvPicPr>
        <p:blipFill>
          <a:blip r:embed="rId35" cstate="print"/>
          <a:stretch>
            <a:fillRect/>
          </a:stretch>
        </p:blipFill>
        <p:spPr>
          <a:xfrm>
            <a:off x="12396810" y="5457445"/>
            <a:ext cx="459269" cy="252983"/>
          </a:xfrm>
          <a:prstGeom prst="rect">
            <a:avLst/>
          </a:prstGeom>
        </p:spPr>
      </p:pic>
      <p:pic>
        <p:nvPicPr>
          <p:cNvPr id="62" name="object 62"/>
          <p:cNvPicPr/>
          <p:nvPr/>
        </p:nvPicPr>
        <p:blipFill>
          <a:blip r:embed="rId36" cstate="print"/>
          <a:stretch>
            <a:fillRect/>
          </a:stretch>
        </p:blipFill>
        <p:spPr>
          <a:xfrm>
            <a:off x="11898971" y="5750053"/>
            <a:ext cx="150753" cy="111251"/>
          </a:xfrm>
          <a:prstGeom prst="rect">
            <a:avLst/>
          </a:prstGeom>
        </p:spPr>
      </p:pic>
      <p:pic>
        <p:nvPicPr>
          <p:cNvPr id="63" name="object 63"/>
          <p:cNvPicPr/>
          <p:nvPr/>
        </p:nvPicPr>
        <p:blipFill>
          <a:blip r:embed="rId37" cstate="print"/>
          <a:stretch>
            <a:fillRect/>
          </a:stretch>
        </p:blipFill>
        <p:spPr>
          <a:xfrm>
            <a:off x="12533539" y="5305045"/>
            <a:ext cx="150753" cy="109727"/>
          </a:xfrm>
          <a:prstGeom prst="rect">
            <a:avLst/>
          </a:prstGeom>
        </p:spPr>
      </p:pic>
      <p:pic>
        <p:nvPicPr>
          <p:cNvPr id="64" name="object 64"/>
          <p:cNvPicPr/>
          <p:nvPr/>
        </p:nvPicPr>
        <p:blipFill>
          <a:blip r:embed="rId38" cstate="print"/>
          <a:stretch>
            <a:fillRect/>
          </a:stretch>
        </p:blipFill>
        <p:spPr>
          <a:xfrm>
            <a:off x="14395164" y="5359907"/>
            <a:ext cx="157763" cy="156972"/>
          </a:xfrm>
          <a:prstGeom prst="rect">
            <a:avLst/>
          </a:prstGeom>
        </p:spPr>
      </p:pic>
      <p:pic>
        <p:nvPicPr>
          <p:cNvPr id="65" name="object 65"/>
          <p:cNvPicPr/>
          <p:nvPr/>
        </p:nvPicPr>
        <p:blipFill>
          <a:blip r:embed="rId39" cstate="print"/>
          <a:stretch>
            <a:fillRect/>
          </a:stretch>
        </p:blipFill>
        <p:spPr>
          <a:xfrm>
            <a:off x="15320718" y="5359907"/>
            <a:ext cx="150751" cy="156972"/>
          </a:xfrm>
          <a:prstGeom prst="rect">
            <a:avLst/>
          </a:prstGeom>
        </p:spPr>
      </p:pic>
      <p:pic>
        <p:nvPicPr>
          <p:cNvPr id="66" name="object 66"/>
          <p:cNvPicPr/>
          <p:nvPr/>
        </p:nvPicPr>
        <p:blipFill>
          <a:blip r:embed="rId40" cstate="print"/>
          <a:stretch>
            <a:fillRect/>
          </a:stretch>
        </p:blipFill>
        <p:spPr>
          <a:xfrm>
            <a:off x="12074265" y="5405629"/>
            <a:ext cx="182306" cy="111251"/>
          </a:xfrm>
          <a:prstGeom prst="rect">
            <a:avLst/>
          </a:prstGeom>
        </p:spPr>
      </p:pic>
      <p:pic>
        <p:nvPicPr>
          <p:cNvPr id="67" name="object 67"/>
          <p:cNvPicPr/>
          <p:nvPr/>
        </p:nvPicPr>
        <p:blipFill>
          <a:blip r:embed="rId41" cstate="print"/>
          <a:stretch>
            <a:fillRect/>
          </a:stretch>
        </p:blipFill>
        <p:spPr>
          <a:xfrm>
            <a:off x="11176759" y="5359907"/>
            <a:ext cx="157765" cy="156972"/>
          </a:xfrm>
          <a:prstGeom prst="rect">
            <a:avLst/>
          </a:prstGeom>
        </p:spPr>
      </p:pic>
      <p:pic>
        <p:nvPicPr>
          <p:cNvPr id="68" name="object 68"/>
          <p:cNvPicPr/>
          <p:nvPr/>
        </p:nvPicPr>
        <p:blipFill>
          <a:blip r:embed="rId42" cstate="print"/>
          <a:stretch>
            <a:fillRect/>
          </a:stretch>
        </p:blipFill>
        <p:spPr>
          <a:xfrm>
            <a:off x="10268738" y="5359907"/>
            <a:ext cx="150751" cy="156972"/>
          </a:xfrm>
          <a:prstGeom prst="rect">
            <a:avLst/>
          </a:prstGeom>
        </p:spPr>
      </p:pic>
      <p:pic>
        <p:nvPicPr>
          <p:cNvPr id="69" name="object 69"/>
          <p:cNvPicPr/>
          <p:nvPr/>
        </p:nvPicPr>
        <p:blipFill>
          <a:blip r:embed="rId43" cstate="print"/>
          <a:stretch>
            <a:fillRect/>
          </a:stretch>
        </p:blipFill>
        <p:spPr>
          <a:xfrm>
            <a:off x="9809466" y="5405629"/>
            <a:ext cx="178800" cy="111251"/>
          </a:xfrm>
          <a:prstGeom prst="rect">
            <a:avLst/>
          </a:prstGeom>
        </p:spPr>
      </p:pic>
      <p:pic>
        <p:nvPicPr>
          <p:cNvPr id="70" name="object 70"/>
          <p:cNvPicPr/>
          <p:nvPr/>
        </p:nvPicPr>
        <p:blipFill>
          <a:blip r:embed="rId44" cstate="print"/>
          <a:stretch>
            <a:fillRect/>
          </a:stretch>
        </p:blipFill>
        <p:spPr>
          <a:xfrm>
            <a:off x="12785963" y="4992623"/>
            <a:ext cx="336563" cy="187452"/>
          </a:xfrm>
          <a:prstGeom prst="rect">
            <a:avLst/>
          </a:prstGeom>
        </p:spPr>
      </p:pic>
      <p:pic>
        <p:nvPicPr>
          <p:cNvPr id="71" name="object 71"/>
          <p:cNvPicPr/>
          <p:nvPr/>
        </p:nvPicPr>
        <p:blipFill>
          <a:blip r:embed="rId45" cstate="print"/>
          <a:stretch>
            <a:fillRect/>
          </a:stretch>
        </p:blipFill>
        <p:spPr>
          <a:xfrm>
            <a:off x="15772977" y="5346193"/>
            <a:ext cx="101231" cy="53847"/>
          </a:xfrm>
          <a:prstGeom prst="rect">
            <a:avLst/>
          </a:prstGeom>
        </p:spPr>
      </p:pic>
      <p:pic>
        <p:nvPicPr>
          <p:cNvPr id="72" name="object 72"/>
          <p:cNvPicPr/>
          <p:nvPr/>
        </p:nvPicPr>
        <p:blipFill>
          <a:blip r:embed="rId46" cstate="print"/>
          <a:stretch>
            <a:fillRect/>
          </a:stretch>
        </p:blipFill>
        <p:spPr>
          <a:xfrm>
            <a:off x="13651914" y="7856220"/>
            <a:ext cx="241906" cy="111251"/>
          </a:xfrm>
          <a:prstGeom prst="rect">
            <a:avLst/>
          </a:prstGeom>
        </p:spPr>
      </p:pic>
      <p:pic>
        <p:nvPicPr>
          <p:cNvPr id="73" name="object 73"/>
          <p:cNvPicPr/>
          <p:nvPr/>
        </p:nvPicPr>
        <p:blipFill>
          <a:blip r:embed="rId47" cstate="print"/>
          <a:stretch>
            <a:fillRect/>
          </a:stretch>
        </p:blipFill>
        <p:spPr>
          <a:xfrm>
            <a:off x="10713984" y="7031736"/>
            <a:ext cx="241906" cy="111251"/>
          </a:xfrm>
          <a:prstGeom prst="rect">
            <a:avLst/>
          </a:prstGeom>
        </p:spPr>
      </p:pic>
      <p:grpSp>
        <p:nvGrpSpPr>
          <p:cNvPr id="74" name="object 74"/>
          <p:cNvGrpSpPr/>
          <p:nvPr/>
        </p:nvGrpSpPr>
        <p:grpSpPr>
          <a:xfrm>
            <a:off x="9791937" y="7659623"/>
            <a:ext cx="2156119" cy="347980"/>
            <a:chOff x="4256532" y="7659623"/>
            <a:chExt cx="937260" cy="347980"/>
          </a:xfrm>
        </p:grpSpPr>
        <p:pic>
          <p:nvPicPr>
            <p:cNvPr id="75" name="object 75"/>
            <p:cNvPicPr/>
            <p:nvPr/>
          </p:nvPicPr>
          <p:blipFill>
            <a:blip r:embed="rId48" cstate="print"/>
            <a:stretch>
              <a:fillRect/>
            </a:stretch>
          </p:blipFill>
          <p:spPr>
            <a:xfrm>
              <a:off x="4256532" y="7711439"/>
              <a:ext cx="48720" cy="53339"/>
            </a:xfrm>
            <a:prstGeom prst="rect">
              <a:avLst/>
            </a:prstGeom>
          </p:spPr>
        </p:pic>
        <p:pic>
          <p:nvPicPr>
            <p:cNvPr id="76" name="object 76"/>
            <p:cNvPicPr/>
            <p:nvPr/>
          </p:nvPicPr>
          <p:blipFill>
            <a:blip r:embed="rId49" cstate="print"/>
            <a:stretch>
              <a:fillRect/>
            </a:stretch>
          </p:blipFill>
          <p:spPr>
            <a:xfrm>
              <a:off x="4308348" y="7711439"/>
              <a:ext cx="242315" cy="160019"/>
            </a:xfrm>
            <a:prstGeom prst="rect">
              <a:avLst/>
            </a:prstGeom>
          </p:spPr>
        </p:pic>
        <p:pic>
          <p:nvPicPr>
            <p:cNvPr id="77" name="object 77"/>
            <p:cNvPicPr/>
            <p:nvPr/>
          </p:nvPicPr>
          <p:blipFill>
            <a:blip r:embed="rId50" cstate="print"/>
            <a:stretch>
              <a:fillRect/>
            </a:stretch>
          </p:blipFill>
          <p:spPr>
            <a:xfrm>
              <a:off x="4553711" y="7711439"/>
              <a:ext cx="86867" cy="160019"/>
            </a:xfrm>
            <a:prstGeom prst="rect">
              <a:avLst/>
            </a:prstGeom>
          </p:spPr>
        </p:pic>
        <p:pic>
          <p:nvPicPr>
            <p:cNvPr id="78" name="object 78"/>
            <p:cNvPicPr/>
            <p:nvPr/>
          </p:nvPicPr>
          <p:blipFill>
            <a:blip r:embed="rId51" cstate="print"/>
            <a:stretch>
              <a:fillRect/>
            </a:stretch>
          </p:blipFill>
          <p:spPr>
            <a:xfrm>
              <a:off x="4262627" y="7801355"/>
              <a:ext cx="257556" cy="205739"/>
            </a:xfrm>
            <a:prstGeom prst="rect">
              <a:avLst/>
            </a:prstGeom>
          </p:spPr>
        </p:pic>
        <p:pic>
          <p:nvPicPr>
            <p:cNvPr id="79" name="object 79"/>
            <p:cNvPicPr/>
            <p:nvPr/>
          </p:nvPicPr>
          <p:blipFill>
            <a:blip r:embed="rId52" cstate="print"/>
            <a:stretch>
              <a:fillRect/>
            </a:stretch>
          </p:blipFill>
          <p:spPr>
            <a:xfrm>
              <a:off x="4546091" y="7723632"/>
              <a:ext cx="201167" cy="283463"/>
            </a:xfrm>
            <a:prstGeom prst="rect">
              <a:avLst/>
            </a:prstGeom>
          </p:spPr>
        </p:pic>
        <p:pic>
          <p:nvPicPr>
            <p:cNvPr id="80" name="object 80"/>
            <p:cNvPicPr/>
            <p:nvPr/>
          </p:nvPicPr>
          <p:blipFill>
            <a:blip r:embed="rId53" cstate="print"/>
            <a:stretch>
              <a:fillRect/>
            </a:stretch>
          </p:blipFill>
          <p:spPr>
            <a:xfrm>
              <a:off x="4700016" y="7801355"/>
              <a:ext cx="243839" cy="205739"/>
            </a:xfrm>
            <a:prstGeom prst="rect">
              <a:avLst/>
            </a:prstGeom>
          </p:spPr>
        </p:pic>
        <p:pic>
          <p:nvPicPr>
            <p:cNvPr id="81" name="object 81"/>
            <p:cNvPicPr/>
            <p:nvPr/>
          </p:nvPicPr>
          <p:blipFill>
            <a:blip r:embed="rId54" cstate="print"/>
            <a:stretch>
              <a:fillRect/>
            </a:stretch>
          </p:blipFill>
          <p:spPr>
            <a:xfrm>
              <a:off x="4951476" y="7801355"/>
              <a:ext cx="147827" cy="205739"/>
            </a:xfrm>
            <a:prstGeom prst="rect">
              <a:avLst/>
            </a:prstGeom>
          </p:spPr>
        </p:pic>
        <p:pic>
          <p:nvPicPr>
            <p:cNvPr id="82" name="object 82"/>
            <p:cNvPicPr/>
            <p:nvPr/>
          </p:nvPicPr>
          <p:blipFill>
            <a:blip r:embed="rId13" cstate="print"/>
            <a:stretch>
              <a:fillRect/>
            </a:stretch>
          </p:blipFill>
          <p:spPr>
            <a:xfrm>
              <a:off x="5120639" y="7813548"/>
              <a:ext cx="73151" cy="169163"/>
            </a:xfrm>
            <a:prstGeom prst="rect">
              <a:avLst/>
            </a:prstGeom>
          </p:spPr>
        </p:pic>
        <p:sp>
          <p:nvSpPr>
            <p:cNvPr id="83" name="object 83"/>
            <p:cNvSpPr/>
            <p:nvPr/>
          </p:nvSpPr>
          <p:spPr>
            <a:xfrm>
              <a:off x="4820411" y="7682484"/>
              <a:ext cx="169545" cy="48895"/>
            </a:xfrm>
            <a:custGeom>
              <a:avLst/>
              <a:gdLst/>
              <a:ahLst/>
              <a:cxnLst/>
              <a:rect l="l" t="t" r="r" b="b"/>
              <a:pathLst>
                <a:path w="169545" h="48895">
                  <a:moveTo>
                    <a:pt x="0" y="48767"/>
                  </a:moveTo>
                  <a:lnTo>
                    <a:pt x="169164" y="0"/>
                  </a:lnTo>
                </a:path>
              </a:pathLst>
            </a:custGeom>
            <a:ln w="9144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4" name="object 84"/>
            <p:cNvSpPr/>
            <p:nvPr/>
          </p:nvSpPr>
          <p:spPr>
            <a:xfrm>
              <a:off x="4975860" y="7659623"/>
              <a:ext cx="83820" cy="50800"/>
            </a:xfrm>
            <a:custGeom>
              <a:avLst/>
              <a:gdLst/>
              <a:ahLst/>
              <a:cxnLst/>
              <a:rect l="l" t="t" r="r" b="b"/>
              <a:pathLst>
                <a:path w="83820" h="50800">
                  <a:moveTo>
                    <a:pt x="15239" y="50292"/>
                  </a:moveTo>
                  <a:lnTo>
                    <a:pt x="0" y="0"/>
                  </a:lnTo>
                  <a:lnTo>
                    <a:pt x="83819" y="3048"/>
                  </a:lnTo>
                  <a:lnTo>
                    <a:pt x="15239" y="50292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85" name="object 85"/>
          <p:cNvGrpSpPr/>
          <p:nvPr/>
        </p:nvGrpSpPr>
        <p:grpSpPr>
          <a:xfrm>
            <a:off x="10563229" y="6635497"/>
            <a:ext cx="677804" cy="161925"/>
            <a:chOff x="4591811" y="6635496"/>
            <a:chExt cx="294640" cy="161925"/>
          </a:xfrm>
        </p:grpSpPr>
        <p:pic>
          <p:nvPicPr>
            <p:cNvPr id="86" name="object 86"/>
            <p:cNvPicPr/>
            <p:nvPr/>
          </p:nvPicPr>
          <p:blipFill>
            <a:blip r:embed="rId55" cstate="print"/>
            <a:stretch>
              <a:fillRect/>
            </a:stretch>
          </p:blipFill>
          <p:spPr>
            <a:xfrm>
              <a:off x="4591811" y="6635496"/>
              <a:ext cx="50291" cy="161543"/>
            </a:xfrm>
            <a:prstGeom prst="rect">
              <a:avLst/>
            </a:prstGeom>
          </p:spPr>
        </p:pic>
        <p:pic>
          <p:nvPicPr>
            <p:cNvPr id="87" name="object 87"/>
            <p:cNvPicPr/>
            <p:nvPr/>
          </p:nvPicPr>
          <p:blipFill>
            <a:blip r:embed="rId56" cstate="print"/>
            <a:stretch>
              <a:fillRect/>
            </a:stretch>
          </p:blipFill>
          <p:spPr>
            <a:xfrm>
              <a:off x="4643627" y="6635496"/>
              <a:ext cx="242315" cy="161543"/>
            </a:xfrm>
            <a:prstGeom prst="rect">
              <a:avLst/>
            </a:prstGeom>
          </p:spPr>
        </p:pic>
      </p:grpSp>
      <p:pic>
        <p:nvPicPr>
          <p:cNvPr id="88" name="object 88"/>
          <p:cNvPicPr/>
          <p:nvPr/>
        </p:nvPicPr>
        <p:blipFill>
          <a:blip r:embed="rId57" cstate="print"/>
          <a:stretch>
            <a:fillRect/>
          </a:stretch>
        </p:blipFill>
        <p:spPr>
          <a:xfrm>
            <a:off x="14500341" y="6086856"/>
            <a:ext cx="722210" cy="336803"/>
          </a:xfrm>
          <a:prstGeom prst="rect">
            <a:avLst/>
          </a:prstGeom>
        </p:spPr>
      </p:pic>
      <p:grpSp>
        <p:nvGrpSpPr>
          <p:cNvPr id="89" name="object 89"/>
          <p:cNvGrpSpPr/>
          <p:nvPr/>
        </p:nvGrpSpPr>
        <p:grpSpPr>
          <a:xfrm>
            <a:off x="10577255" y="6534911"/>
            <a:ext cx="2170727" cy="396240"/>
            <a:chOff x="4597908" y="6534911"/>
            <a:chExt cx="943610" cy="396240"/>
          </a:xfrm>
        </p:grpSpPr>
        <p:pic>
          <p:nvPicPr>
            <p:cNvPr id="90" name="object 90"/>
            <p:cNvPicPr/>
            <p:nvPr/>
          </p:nvPicPr>
          <p:blipFill>
            <a:blip r:embed="rId58" cstate="print"/>
            <a:stretch>
              <a:fillRect/>
            </a:stretch>
          </p:blipFill>
          <p:spPr>
            <a:xfrm>
              <a:off x="4888992" y="6635496"/>
              <a:ext cx="86867" cy="161543"/>
            </a:xfrm>
            <a:prstGeom prst="rect">
              <a:avLst/>
            </a:prstGeom>
          </p:spPr>
        </p:pic>
        <p:pic>
          <p:nvPicPr>
            <p:cNvPr id="91" name="object 91"/>
            <p:cNvPicPr/>
            <p:nvPr/>
          </p:nvPicPr>
          <p:blipFill>
            <a:blip r:embed="rId59" cstate="print"/>
            <a:stretch>
              <a:fillRect/>
            </a:stretch>
          </p:blipFill>
          <p:spPr>
            <a:xfrm>
              <a:off x="4597908" y="6725411"/>
              <a:ext cx="268224" cy="205739"/>
            </a:xfrm>
            <a:prstGeom prst="rect">
              <a:avLst/>
            </a:prstGeom>
          </p:spPr>
        </p:pic>
        <p:pic>
          <p:nvPicPr>
            <p:cNvPr id="92" name="object 92"/>
            <p:cNvPicPr/>
            <p:nvPr/>
          </p:nvPicPr>
          <p:blipFill>
            <a:blip r:embed="rId60" cstate="print"/>
            <a:stretch>
              <a:fillRect/>
            </a:stretch>
          </p:blipFill>
          <p:spPr>
            <a:xfrm>
              <a:off x="4882896" y="6647687"/>
              <a:ext cx="188975" cy="283464"/>
            </a:xfrm>
            <a:prstGeom prst="rect">
              <a:avLst/>
            </a:prstGeom>
          </p:spPr>
        </p:pic>
        <p:pic>
          <p:nvPicPr>
            <p:cNvPr id="93" name="object 93"/>
            <p:cNvPicPr/>
            <p:nvPr/>
          </p:nvPicPr>
          <p:blipFill>
            <a:blip r:embed="rId61" cstate="print"/>
            <a:stretch>
              <a:fillRect/>
            </a:stretch>
          </p:blipFill>
          <p:spPr>
            <a:xfrm>
              <a:off x="5035296" y="6725411"/>
              <a:ext cx="243839" cy="205739"/>
            </a:xfrm>
            <a:prstGeom prst="rect">
              <a:avLst/>
            </a:prstGeom>
          </p:spPr>
        </p:pic>
        <p:pic>
          <p:nvPicPr>
            <p:cNvPr id="94" name="object 94"/>
            <p:cNvPicPr/>
            <p:nvPr/>
          </p:nvPicPr>
          <p:blipFill>
            <a:blip r:embed="rId62" cstate="print"/>
            <a:stretch>
              <a:fillRect/>
            </a:stretch>
          </p:blipFill>
          <p:spPr>
            <a:xfrm>
              <a:off x="5283707" y="6725411"/>
              <a:ext cx="150876" cy="205739"/>
            </a:xfrm>
            <a:prstGeom prst="rect">
              <a:avLst/>
            </a:prstGeom>
          </p:spPr>
        </p:pic>
        <p:pic>
          <p:nvPicPr>
            <p:cNvPr id="95" name="object 95"/>
            <p:cNvPicPr/>
            <p:nvPr/>
          </p:nvPicPr>
          <p:blipFill>
            <a:blip r:embed="rId63" cstate="print"/>
            <a:stretch>
              <a:fillRect/>
            </a:stretch>
          </p:blipFill>
          <p:spPr>
            <a:xfrm>
              <a:off x="5455919" y="6737603"/>
              <a:ext cx="85344" cy="170687"/>
            </a:xfrm>
            <a:prstGeom prst="rect">
              <a:avLst/>
            </a:prstGeom>
          </p:spPr>
        </p:pic>
        <p:sp>
          <p:nvSpPr>
            <p:cNvPr id="96" name="object 96"/>
            <p:cNvSpPr/>
            <p:nvPr/>
          </p:nvSpPr>
          <p:spPr>
            <a:xfrm>
              <a:off x="5155692" y="6580631"/>
              <a:ext cx="86995" cy="66040"/>
            </a:xfrm>
            <a:custGeom>
              <a:avLst/>
              <a:gdLst/>
              <a:ahLst/>
              <a:cxnLst/>
              <a:rect l="l" t="t" r="r" b="b"/>
              <a:pathLst>
                <a:path w="86995" h="66040">
                  <a:moveTo>
                    <a:pt x="0" y="65532"/>
                  </a:moveTo>
                  <a:lnTo>
                    <a:pt x="86867" y="0"/>
                  </a:lnTo>
                </a:path>
              </a:pathLst>
            </a:custGeom>
            <a:ln w="9144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7" name="object 97"/>
            <p:cNvSpPr/>
            <p:nvPr/>
          </p:nvSpPr>
          <p:spPr>
            <a:xfrm>
              <a:off x="5221223" y="6534911"/>
              <a:ext cx="81280" cy="71755"/>
            </a:xfrm>
            <a:custGeom>
              <a:avLst/>
              <a:gdLst/>
              <a:ahLst/>
              <a:cxnLst/>
              <a:rect l="l" t="t" r="r" b="b"/>
              <a:pathLst>
                <a:path w="81279" h="71754">
                  <a:moveTo>
                    <a:pt x="32004" y="71627"/>
                  </a:moveTo>
                  <a:lnTo>
                    <a:pt x="0" y="27432"/>
                  </a:lnTo>
                  <a:lnTo>
                    <a:pt x="80772" y="0"/>
                  </a:lnTo>
                  <a:lnTo>
                    <a:pt x="32004" y="71627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98" name="object 98"/>
          <p:cNvGrpSpPr/>
          <p:nvPr/>
        </p:nvGrpSpPr>
        <p:grpSpPr>
          <a:xfrm>
            <a:off x="13480125" y="6128003"/>
            <a:ext cx="677804" cy="160020"/>
            <a:chOff x="5859779" y="6128003"/>
            <a:chExt cx="294640" cy="160020"/>
          </a:xfrm>
        </p:grpSpPr>
        <p:pic>
          <p:nvPicPr>
            <p:cNvPr id="99" name="object 99"/>
            <p:cNvPicPr/>
            <p:nvPr/>
          </p:nvPicPr>
          <p:blipFill>
            <a:blip r:embed="rId55" cstate="print"/>
            <a:stretch>
              <a:fillRect/>
            </a:stretch>
          </p:blipFill>
          <p:spPr>
            <a:xfrm>
              <a:off x="5859779" y="6128003"/>
              <a:ext cx="50291" cy="160019"/>
            </a:xfrm>
            <a:prstGeom prst="rect">
              <a:avLst/>
            </a:prstGeom>
          </p:spPr>
        </p:pic>
        <p:pic>
          <p:nvPicPr>
            <p:cNvPr id="100" name="object 100"/>
            <p:cNvPicPr/>
            <p:nvPr/>
          </p:nvPicPr>
          <p:blipFill>
            <a:blip r:embed="rId64" cstate="print"/>
            <a:stretch>
              <a:fillRect/>
            </a:stretch>
          </p:blipFill>
          <p:spPr>
            <a:xfrm>
              <a:off x="5911595" y="6128003"/>
              <a:ext cx="242315" cy="160019"/>
            </a:xfrm>
            <a:prstGeom prst="rect">
              <a:avLst/>
            </a:prstGeom>
          </p:spPr>
        </p:pic>
      </p:grpSp>
      <p:pic>
        <p:nvPicPr>
          <p:cNvPr id="101" name="object 101"/>
          <p:cNvPicPr/>
          <p:nvPr/>
        </p:nvPicPr>
        <p:blipFill>
          <a:blip r:embed="rId65" cstate="print"/>
          <a:stretch>
            <a:fillRect/>
          </a:stretch>
        </p:blipFill>
        <p:spPr>
          <a:xfrm>
            <a:off x="14850930" y="5212079"/>
            <a:ext cx="410186" cy="304800"/>
          </a:xfrm>
          <a:prstGeom prst="rect">
            <a:avLst/>
          </a:prstGeom>
        </p:spPr>
      </p:pic>
      <p:grpSp>
        <p:nvGrpSpPr>
          <p:cNvPr id="102" name="object 102"/>
          <p:cNvGrpSpPr/>
          <p:nvPr/>
        </p:nvGrpSpPr>
        <p:grpSpPr>
          <a:xfrm>
            <a:off x="13494152" y="6128003"/>
            <a:ext cx="1091207" cy="295910"/>
            <a:chOff x="5865876" y="6128003"/>
            <a:chExt cx="474345" cy="295910"/>
          </a:xfrm>
        </p:grpSpPr>
        <p:pic>
          <p:nvPicPr>
            <p:cNvPr id="103" name="object 103"/>
            <p:cNvPicPr/>
            <p:nvPr/>
          </p:nvPicPr>
          <p:blipFill>
            <a:blip r:embed="rId66" cstate="print"/>
            <a:stretch>
              <a:fillRect/>
            </a:stretch>
          </p:blipFill>
          <p:spPr>
            <a:xfrm>
              <a:off x="6158484" y="6128003"/>
              <a:ext cx="86867" cy="160019"/>
            </a:xfrm>
            <a:prstGeom prst="rect">
              <a:avLst/>
            </a:prstGeom>
          </p:spPr>
        </p:pic>
        <p:pic>
          <p:nvPicPr>
            <p:cNvPr id="104" name="object 104"/>
            <p:cNvPicPr/>
            <p:nvPr/>
          </p:nvPicPr>
          <p:blipFill>
            <a:blip r:embed="rId67" cstate="print"/>
            <a:stretch>
              <a:fillRect/>
            </a:stretch>
          </p:blipFill>
          <p:spPr>
            <a:xfrm>
              <a:off x="5865876" y="6217919"/>
              <a:ext cx="257555" cy="205739"/>
            </a:xfrm>
            <a:prstGeom prst="rect">
              <a:avLst/>
            </a:prstGeom>
          </p:spPr>
        </p:pic>
        <p:pic>
          <p:nvPicPr>
            <p:cNvPr id="105" name="object 105"/>
            <p:cNvPicPr/>
            <p:nvPr/>
          </p:nvPicPr>
          <p:blipFill>
            <a:blip r:embed="rId60" cstate="print"/>
            <a:stretch>
              <a:fillRect/>
            </a:stretch>
          </p:blipFill>
          <p:spPr>
            <a:xfrm>
              <a:off x="6150864" y="6140196"/>
              <a:ext cx="188975" cy="283463"/>
            </a:xfrm>
            <a:prstGeom prst="rect">
              <a:avLst/>
            </a:prstGeom>
          </p:spPr>
        </p:pic>
      </p:grpSp>
      <p:pic>
        <p:nvPicPr>
          <p:cNvPr id="106" name="object 106"/>
          <p:cNvPicPr/>
          <p:nvPr/>
        </p:nvPicPr>
        <p:blipFill>
          <a:blip r:embed="rId68" cstate="print"/>
          <a:stretch>
            <a:fillRect/>
          </a:stretch>
        </p:blipFill>
        <p:spPr>
          <a:xfrm>
            <a:off x="9784925" y="5262371"/>
            <a:ext cx="1086824" cy="254508"/>
          </a:xfrm>
          <a:prstGeom prst="rect">
            <a:avLst/>
          </a:prstGeom>
        </p:spPr>
      </p:pic>
      <p:grpSp>
        <p:nvGrpSpPr>
          <p:cNvPr id="107" name="object 107"/>
          <p:cNvGrpSpPr/>
          <p:nvPr/>
        </p:nvGrpSpPr>
        <p:grpSpPr>
          <a:xfrm>
            <a:off x="15071799" y="6217920"/>
            <a:ext cx="473294" cy="205740"/>
            <a:chOff x="6551676" y="6217920"/>
            <a:chExt cx="205740" cy="205740"/>
          </a:xfrm>
        </p:grpSpPr>
        <p:pic>
          <p:nvPicPr>
            <p:cNvPr id="108" name="object 108"/>
            <p:cNvPicPr/>
            <p:nvPr/>
          </p:nvPicPr>
          <p:blipFill>
            <a:blip r:embed="rId69" cstate="print"/>
            <a:stretch>
              <a:fillRect/>
            </a:stretch>
          </p:blipFill>
          <p:spPr>
            <a:xfrm>
              <a:off x="6551676" y="6217920"/>
              <a:ext cx="109727" cy="205739"/>
            </a:xfrm>
            <a:prstGeom prst="rect">
              <a:avLst/>
            </a:prstGeom>
          </p:spPr>
        </p:pic>
        <p:pic>
          <p:nvPicPr>
            <p:cNvPr id="109" name="object 109"/>
            <p:cNvPicPr/>
            <p:nvPr/>
          </p:nvPicPr>
          <p:blipFill>
            <a:blip r:embed="rId15" cstate="print"/>
            <a:stretch>
              <a:fillRect/>
            </a:stretch>
          </p:blipFill>
          <p:spPr>
            <a:xfrm>
              <a:off x="6682739" y="6230112"/>
              <a:ext cx="74675" cy="56387"/>
            </a:xfrm>
            <a:prstGeom prst="rect">
              <a:avLst/>
            </a:prstGeom>
          </p:spPr>
        </p:pic>
      </p:grpSp>
      <p:grpSp>
        <p:nvGrpSpPr>
          <p:cNvPr id="110" name="object 110"/>
          <p:cNvGrpSpPr/>
          <p:nvPr/>
        </p:nvGrpSpPr>
        <p:grpSpPr>
          <a:xfrm>
            <a:off x="13508172" y="6039612"/>
            <a:ext cx="315530" cy="86995"/>
            <a:chOff x="5871971" y="6039611"/>
            <a:chExt cx="137160" cy="86995"/>
          </a:xfrm>
        </p:grpSpPr>
        <p:sp>
          <p:nvSpPr>
            <p:cNvPr id="111" name="object 111"/>
            <p:cNvSpPr/>
            <p:nvPr/>
          </p:nvSpPr>
          <p:spPr>
            <a:xfrm>
              <a:off x="5935980" y="6079235"/>
              <a:ext cx="68580" cy="43180"/>
            </a:xfrm>
            <a:custGeom>
              <a:avLst/>
              <a:gdLst/>
              <a:ahLst/>
              <a:cxnLst/>
              <a:rect l="l" t="t" r="r" b="b"/>
              <a:pathLst>
                <a:path w="68579" h="43179">
                  <a:moveTo>
                    <a:pt x="68580" y="42671"/>
                  </a:moveTo>
                  <a:lnTo>
                    <a:pt x="0" y="0"/>
                  </a:lnTo>
                </a:path>
              </a:pathLst>
            </a:custGeom>
            <a:ln w="9144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2" name="object 112"/>
            <p:cNvSpPr/>
            <p:nvPr/>
          </p:nvSpPr>
          <p:spPr>
            <a:xfrm>
              <a:off x="5871971" y="6039611"/>
              <a:ext cx="83820" cy="66040"/>
            </a:xfrm>
            <a:custGeom>
              <a:avLst/>
              <a:gdLst/>
              <a:ahLst/>
              <a:cxnLst/>
              <a:rect l="l" t="t" r="r" b="b"/>
              <a:pathLst>
                <a:path w="83820" h="66039">
                  <a:moveTo>
                    <a:pt x="54864" y="65532"/>
                  </a:moveTo>
                  <a:lnTo>
                    <a:pt x="0" y="0"/>
                  </a:lnTo>
                  <a:lnTo>
                    <a:pt x="83820" y="19811"/>
                  </a:lnTo>
                  <a:lnTo>
                    <a:pt x="54864" y="65532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pic>
        <p:nvPicPr>
          <p:cNvPr id="113" name="object 113"/>
          <p:cNvPicPr/>
          <p:nvPr/>
        </p:nvPicPr>
        <p:blipFill>
          <a:blip r:embed="rId70" cstate="print"/>
          <a:stretch>
            <a:fillRect/>
          </a:stretch>
        </p:blipFill>
        <p:spPr>
          <a:xfrm>
            <a:off x="11544879" y="5405628"/>
            <a:ext cx="238400" cy="245363"/>
          </a:xfrm>
          <a:prstGeom prst="rect">
            <a:avLst/>
          </a:prstGeom>
        </p:spPr>
      </p:pic>
      <p:pic>
        <p:nvPicPr>
          <p:cNvPr id="114" name="object 114"/>
          <p:cNvPicPr/>
          <p:nvPr/>
        </p:nvPicPr>
        <p:blipFill>
          <a:blip r:embed="rId71" cstate="print"/>
          <a:stretch>
            <a:fillRect/>
          </a:stretch>
        </p:blipFill>
        <p:spPr>
          <a:xfrm>
            <a:off x="10742029" y="5262372"/>
            <a:ext cx="248918" cy="205739"/>
          </a:xfrm>
          <a:prstGeom prst="rect">
            <a:avLst/>
          </a:prstGeom>
        </p:spPr>
      </p:pic>
      <p:grpSp>
        <p:nvGrpSpPr>
          <p:cNvPr id="115" name="object 115"/>
          <p:cNvGrpSpPr/>
          <p:nvPr/>
        </p:nvGrpSpPr>
        <p:grpSpPr>
          <a:xfrm>
            <a:off x="11313488" y="5108448"/>
            <a:ext cx="1717884" cy="259079"/>
            <a:chOff x="4917947" y="5108447"/>
            <a:chExt cx="746760" cy="259079"/>
          </a:xfrm>
        </p:grpSpPr>
        <p:pic>
          <p:nvPicPr>
            <p:cNvPr id="116" name="object 116"/>
            <p:cNvPicPr/>
            <p:nvPr/>
          </p:nvPicPr>
          <p:blipFill>
            <a:blip r:embed="rId72" cstate="print"/>
            <a:stretch>
              <a:fillRect/>
            </a:stretch>
          </p:blipFill>
          <p:spPr>
            <a:xfrm>
              <a:off x="4917947" y="5108447"/>
              <a:ext cx="487679" cy="170687"/>
            </a:xfrm>
            <a:prstGeom prst="rect">
              <a:avLst/>
            </a:prstGeom>
          </p:spPr>
        </p:pic>
        <p:sp>
          <p:nvSpPr>
            <p:cNvPr id="117" name="object 117"/>
            <p:cNvSpPr/>
            <p:nvPr/>
          </p:nvSpPr>
          <p:spPr>
            <a:xfrm>
              <a:off x="5404103" y="5180076"/>
              <a:ext cx="201295" cy="143510"/>
            </a:xfrm>
            <a:custGeom>
              <a:avLst/>
              <a:gdLst/>
              <a:ahLst/>
              <a:cxnLst/>
              <a:rect l="l" t="t" r="r" b="b"/>
              <a:pathLst>
                <a:path w="201295" h="143510">
                  <a:moveTo>
                    <a:pt x="0" y="0"/>
                  </a:moveTo>
                  <a:lnTo>
                    <a:pt x="201167" y="143255"/>
                  </a:lnTo>
                </a:path>
              </a:pathLst>
            </a:custGeom>
            <a:ln w="9144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8" name="object 118"/>
            <p:cNvSpPr/>
            <p:nvPr/>
          </p:nvSpPr>
          <p:spPr>
            <a:xfrm>
              <a:off x="5583935" y="5297423"/>
              <a:ext cx="81280" cy="70485"/>
            </a:xfrm>
            <a:custGeom>
              <a:avLst/>
              <a:gdLst/>
              <a:ahLst/>
              <a:cxnLst/>
              <a:rect l="l" t="t" r="r" b="b"/>
              <a:pathLst>
                <a:path w="81279" h="70485">
                  <a:moveTo>
                    <a:pt x="80771" y="70104"/>
                  </a:moveTo>
                  <a:lnTo>
                    <a:pt x="0" y="44196"/>
                  </a:lnTo>
                  <a:lnTo>
                    <a:pt x="32003" y="0"/>
                  </a:lnTo>
                  <a:lnTo>
                    <a:pt x="80771" y="70104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119" name="object 119"/>
          <p:cNvGrpSpPr/>
          <p:nvPr/>
        </p:nvGrpSpPr>
        <p:grpSpPr>
          <a:xfrm>
            <a:off x="14034056" y="5126737"/>
            <a:ext cx="688030" cy="161925"/>
            <a:chOff x="6100571" y="5126736"/>
            <a:chExt cx="299085" cy="161925"/>
          </a:xfrm>
        </p:grpSpPr>
        <p:pic>
          <p:nvPicPr>
            <p:cNvPr id="120" name="object 120"/>
            <p:cNvPicPr/>
            <p:nvPr/>
          </p:nvPicPr>
          <p:blipFill>
            <a:blip r:embed="rId73" cstate="print"/>
            <a:stretch>
              <a:fillRect/>
            </a:stretch>
          </p:blipFill>
          <p:spPr>
            <a:xfrm>
              <a:off x="6100571" y="5126736"/>
              <a:ext cx="166115" cy="161543"/>
            </a:xfrm>
            <a:prstGeom prst="rect">
              <a:avLst/>
            </a:prstGeom>
          </p:spPr>
        </p:pic>
        <p:pic>
          <p:nvPicPr>
            <p:cNvPr id="121" name="object 121"/>
            <p:cNvPicPr/>
            <p:nvPr/>
          </p:nvPicPr>
          <p:blipFill>
            <a:blip r:embed="rId74" cstate="print"/>
            <a:stretch>
              <a:fillRect/>
            </a:stretch>
          </p:blipFill>
          <p:spPr>
            <a:xfrm>
              <a:off x="6275832" y="5126736"/>
              <a:ext cx="123444" cy="161543"/>
            </a:xfrm>
            <a:prstGeom prst="rect">
              <a:avLst/>
            </a:prstGeom>
          </p:spPr>
        </p:pic>
      </p:grpSp>
      <p:pic>
        <p:nvPicPr>
          <p:cNvPr id="122" name="object 122"/>
          <p:cNvPicPr/>
          <p:nvPr/>
        </p:nvPicPr>
        <p:blipFill>
          <a:blip r:embed="rId75" cstate="print"/>
          <a:stretch>
            <a:fillRect/>
          </a:stretch>
        </p:blipFill>
        <p:spPr>
          <a:xfrm>
            <a:off x="15282153" y="5212080"/>
            <a:ext cx="171786" cy="160019"/>
          </a:xfrm>
          <a:prstGeom prst="rect">
            <a:avLst/>
          </a:prstGeom>
        </p:spPr>
      </p:pic>
      <p:grpSp>
        <p:nvGrpSpPr>
          <p:cNvPr id="123" name="object 123"/>
          <p:cNvGrpSpPr/>
          <p:nvPr/>
        </p:nvGrpSpPr>
        <p:grpSpPr>
          <a:xfrm>
            <a:off x="13711516" y="5196840"/>
            <a:ext cx="382726" cy="213360"/>
            <a:chOff x="5960364" y="5196840"/>
            <a:chExt cx="166370" cy="213360"/>
          </a:xfrm>
        </p:grpSpPr>
        <p:sp>
          <p:nvSpPr>
            <p:cNvPr id="124" name="object 124"/>
            <p:cNvSpPr/>
            <p:nvPr/>
          </p:nvSpPr>
          <p:spPr>
            <a:xfrm>
              <a:off x="6004560" y="5201412"/>
              <a:ext cx="117475" cy="149860"/>
            </a:xfrm>
            <a:custGeom>
              <a:avLst/>
              <a:gdLst/>
              <a:ahLst/>
              <a:cxnLst/>
              <a:rect l="l" t="t" r="r" b="b"/>
              <a:pathLst>
                <a:path w="117475" h="149860">
                  <a:moveTo>
                    <a:pt x="117347" y="0"/>
                  </a:moveTo>
                  <a:lnTo>
                    <a:pt x="0" y="149351"/>
                  </a:lnTo>
                </a:path>
              </a:pathLst>
            </a:custGeom>
            <a:ln w="9144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5" name="object 125"/>
            <p:cNvSpPr/>
            <p:nvPr/>
          </p:nvSpPr>
          <p:spPr>
            <a:xfrm>
              <a:off x="5960364" y="5329428"/>
              <a:ext cx="70485" cy="81280"/>
            </a:xfrm>
            <a:custGeom>
              <a:avLst/>
              <a:gdLst/>
              <a:ahLst/>
              <a:cxnLst/>
              <a:rect l="l" t="t" r="r" b="b"/>
              <a:pathLst>
                <a:path w="70485" h="81279">
                  <a:moveTo>
                    <a:pt x="0" y="80771"/>
                  </a:moveTo>
                  <a:lnTo>
                    <a:pt x="27432" y="0"/>
                  </a:lnTo>
                  <a:lnTo>
                    <a:pt x="70103" y="33527"/>
                  </a:lnTo>
                  <a:lnTo>
                    <a:pt x="0" y="80771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126" name="object 126"/>
          <p:cNvGrpSpPr/>
          <p:nvPr/>
        </p:nvGrpSpPr>
        <p:grpSpPr>
          <a:xfrm>
            <a:off x="14132223" y="5250180"/>
            <a:ext cx="655893" cy="117475"/>
            <a:chOff x="6143244" y="5250179"/>
            <a:chExt cx="285115" cy="117475"/>
          </a:xfrm>
        </p:grpSpPr>
        <p:sp>
          <p:nvSpPr>
            <p:cNvPr id="127" name="object 127"/>
            <p:cNvSpPr/>
            <p:nvPr/>
          </p:nvSpPr>
          <p:spPr>
            <a:xfrm>
              <a:off x="6211823" y="5254751"/>
              <a:ext cx="212090" cy="85725"/>
            </a:xfrm>
            <a:custGeom>
              <a:avLst/>
              <a:gdLst/>
              <a:ahLst/>
              <a:cxnLst/>
              <a:rect l="l" t="t" r="r" b="b"/>
              <a:pathLst>
                <a:path w="212089" h="85725">
                  <a:moveTo>
                    <a:pt x="211836" y="0"/>
                  </a:moveTo>
                  <a:lnTo>
                    <a:pt x="0" y="85344"/>
                  </a:lnTo>
                </a:path>
              </a:pathLst>
            </a:custGeom>
            <a:ln w="9144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8" name="object 128"/>
            <p:cNvSpPr/>
            <p:nvPr/>
          </p:nvSpPr>
          <p:spPr>
            <a:xfrm>
              <a:off x="6143244" y="5312664"/>
              <a:ext cx="85725" cy="55244"/>
            </a:xfrm>
            <a:custGeom>
              <a:avLst/>
              <a:gdLst/>
              <a:ahLst/>
              <a:cxnLst/>
              <a:rect l="l" t="t" r="r" b="b"/>
              <a:pathLst>
                <a:path w="85725" h="55245">
                  <a:moveTo>
                    <a:pt x="0" y="54864"/>
                  </a:moveTo>
                  <a:lnTo>
                    <a:pt x="65532" y="0"/>
                  </a:lnTo>
                  <a:lnTo>
                    <a:pt x="85343" y="50291"/>
                  </a:lnTo>
                  <a:lnTo>
                    <a:pt x="0" y="54864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129" name="object 129"/>
          <p:cNvGrpSpPr/>
          <p:nvPr/>
        </p:nvGrpSpPr>
        <p:grpSpPr>
          <a:xfrm>
            <a:off x="13529209" y="7795260"/>
            <a:ext cx="109559" cy="47625"/>
            <a:chOff x="5881115" y="7795259"/>
            <a:chExt cx="47625" cy="47625"/>
          </a:xfrm>
        </p:grpSpPr>
        <p:sp>
          <p:nvSpPr>
            <p:cNvPr id="130" name="object 130"/>
            <p:cNvSpPr/>
            <p:nvPr/>
          </p:nvSpPr>
          <p:spPr>
            <a:xfrm>
              <a:off x="5885687" y="7799831"/>
              <a:ext cx="38100" cy="38100"/>
            </a:xfrm>
            <a:custGeom>
              <a:avLst/>
              <a:gdLst/>
              <a:ahLst/>
              <a:cxnLst/>
              <a:rect l="l" t="t" r="r" b="b"/>
              <a:pathLst>
                <a:path w="38100" h="38100">
                  <a:moveTo>
                    <a:pt x="18288" y="38100"/>
                  </a:moveTo>
                  <a:lnTo>
                    <a:pt x="10929" y="36504"/>
                  </a:lnTo>
                  <a:lnTo>
                    <a:pt x="5143" y="32194"/>
                  </a:lnTo>
                  <a:lnTo>
                    <a:pt x="1357" y="25884"/>
                  </a:lnTo>
                  <a:lnTo>
                    <a:pt x="0" y="18288"/>
                  </a:lnTo>
                  <a:lnTo>
                    <a:pt x="1357" y="11572"/>
                  </a:lnTo>
                  <a:lnTo>
                    <a:pt x="5143" y="5715"/>
                  </a:lnTo>
                  <a:lnTo>
                    <a:pt x="10929" y="1571"/>
                  </a:lnTo>
                  <a:lnTo>
                    <a:pt x="18288" y="0"/>
                  </a:lnTo>
                  <a:lnTo>
                    <a:pt x="25884" y="1571"/>
                  </a:lnTo>
                  <a:lnTo>
                    <a:pt x="32194" y="5715"/>
                  </a:lnTo>
                  <a:lnTo>
                    <a:pt x="36504" y="11572"/>
                  </a:lnTo>
                  <a:lnTo>
                    <a:pt x="38100" y="18288"/>
                  </a:lnTo>
                  <a:lnTo>
                    <a:pt x="36504" y="25884"/>
                  </a:lnTo>
                  <a:lnTo>
                    <a:pt x="32194" y="32194"/>
                  </a:lnTo>
                  <a:lnTo>
                    <a:pt x="25884" y="36504"/>
                  </a:lnTo>
                  <a:lnTo>
                    <a:pt x="18288" y="3810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1" name="object 131"/>
            <p:cNvSpPr/>
            <p:nvPr/>
          </p:nvSpPr>
          <p:spPr>
            <a:xfrm>
              <a:off x="5885687" y="7799831"/>
              <a:ext cx="38100" cy="38100"/>
            </a:xfrm>
            <a:custGeom>
              <a:avLst/>
              <a:gdLst/>
              <a:ahLst/>
              <a:cxnLst/>
              <a:rect l="l" t="t" r="r" b="b"/>
              <a:pathLst>
                <a:path w="38100" h="38100">
                  <a:moveTo>
                    <a:pt x="0" y="18288"/>
                  </a:moveTo>
                  <a:lnTo>
                    <a:pt x="1357" y="11572"/>
                  </a:lnTo>
                  <a:lnTo>
                    <a:pt x="5143" y="5715"/>
                  </a:lnTo>
                  <a:lnTo>
                    <a:pt x="10929" y="1571"/>
                  </a:lnTo>
                  <a:lnTo>
                    <a:pt x="18288" y="0"/>
                  </a:lnTo>
                  <a:lnTo>
                    <a:pt x="25884" y="1571"/>
                  </a:lnTo>
                  <a:lnTo>
                    <a:pt x="32194" y="5715"/>
                  </a:lnTo>
                  <a:lnTo>
                    <a:pt x="36504" y="11572"/>
                  </a:lnTo>
                  <a:lnTo>
                    <a:pt x="38100" y="18288"/>
                  </a:lnTo>
                  <a:lnTo>
                    <a:pt x="36504" y="25884"/>
                  </a:lnTo>
                  <a:lnTo>
                    <a:pt x="32194" y="32194"/>
                  </a:lnTo>
                  <a:lnTo>
                    <a:pt x="25884" y="36504"/>
                  </a:lnTo>
                  <a:lnTo>
                    <a:pt x="18288" y="38100"/>
                  </a:lnTo>
                  <a:lnTo>
                    <a:pt x="10929" y="36504"/>
                  </a:lnTo>
                  <a:lnTo>
                    <a:pt x="5143" y="32194"/>
                  </a:lnTo>
                  <a:lnTo>
                    <a:pt x="1357" y="25884"/>
                  </a:lnTo>
                  <a:lnTo>
                    <a:pt x="0" y="18288"/>
                  </a:lnTo>
                </a:path>
              </a:pathLst>
            </a:custGeom>
            <a:ln w="9144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132" name="object 132"/>
          <p:cNvGrpSpPr/>
          <p:nvPr/>
        </p:nvGrpSpPr>
        <p:grpSpPr>
          <a:xfrm>
            <a:off x="11653563" y="7620001"/>
            <a:ext cx="112480" cy="47625"/>
            <a:chOff x="5065776" y="7620000"/>
            <a:chExt cx="48895" cy="47625"/>
          </a:xfrm>
        </p:grpSpPr>
        <p:sp>
          <p:nvSpPr>
            <p:cNvPr id="133" name="object 133"/>
            <p:cNvSpPr/>
            <p:nvPr/>
          </p:nvSpPr>
          <p:spPr>
            <a:xfrm>
              <a:off x="5070348" y="7624572"/>
              <a:ext cx="40005" cy="38100"/>
            </a:xfrm>
            <a:custGeom>
              <a:avLst/>
              <a:gdLst/>
              <a:ahLst/>
              <a:cxnLst/>
              <a:rect l="l" t="t" r="r" b="b"/>
              <a:pathLst>
                <a:path w="40004" h="38100">
                  <a:moveTo>
                    <a:pt x="19812" y="38099"/>
                  </a:moveTo>
                  <a:lnTo>
                    <a:pt x="12215" y="36528"/>
                  </a:lnTo>
                  <a:lnTo>
                    <a:pt x="5905" y="32384"/>
                  </a:lnTo>
                  <a:lnTo>
                    <a:pt x="1595" y="26527"/>
                  </a:lnTo>
                  <a:lnTo>
                    <a:pt x="0" y="19811"/>
                  </a:lnTo>
                  <a:lnTo>
                    <a:pt x="1595" y="12215"/>
                  </a:lnTo>
                  <a:lnTo>
                    <a:pt x="5905" y="5905"/>
                  </a:lnTo>
                  <a:lnTo>
                    <a:pt x="12215" y="1595"/>
                  </a:lnTo>
                  <a:lnTo>
                    <a:pt x="19812" y="0"/>
                  </a:lnTo>
                  <a:lnTo>
                    <a:pt x="27408" y="1595"/>
                  </a:lnTo>
                  <a:lnTo>
                    <a:pt x="33718" y="5905"/>
                  </a:lnTo>
                  <a:lnTo>
                    <a:pt x="38028" y="12215"/>
                  </a:lnTo>
                  <a:lnTo>
                    <a:pt x="39624" y="19811"/>
                  </a:lnTo>
                  <a:lnTo>
                    <a:pt x="38028" y="26527"/>
                  </a:lnTo>
                  <a:lnTo>
                    <a:pt x="33718" y="32384"/>
                  </a:lnTo>
                  <a:lnTo>
                    <a:pt x="27408" y="36528"/>
                  </a:lnTo>
                  <a:lnTo>
                    <a:pt x="19812" y="38099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4" name="object 134"/>
            <p:cNvSpPr/>
            <p:nvPr/>
          </p:nvSpPr>
          <p:spPr>
            <a:xfrm>
              <a:off x="5070348" y="7624572"/>
              <a:ext cx="40005" cy="38100"/>
            </a:xfrm>
            <a:custGeom>
              <a:avLst/>
              <a:gdLst/>
              <a:ahLst/>
              <a:cxnLst/>
              <a:rect l="l" t="t" r="r" b="b"/>
              <a:pathLst>
                <a:path w="40004" h="38100">
                  <a:moveTo>
                    <a:pt x="0" y="19811"/>
                  </a:moveTo>
                  <a:lnTo>
                    <a:pt x="1595" y="12215"/>
                  </a:lnTo>
                  <a:lnTo>
                    <a:pt x="5905" y="5905"/>
                  </a:lnTo>
                  <a:lnTo>
                    <a:pt x="12215" y="1595"/>
                  </a:lnTo>
                  <a:lnTo>
                    <a:pt x="19812" y="0"/>
                  </a:lnTo>
                  <a:lnTo>
                    <a:pt x="27408" y="1595"/>
                  </a:lnTo>
                  <a:lnTo>
                    <a:pt x="33718" y="5905"/>
                  </a:lnTo>
                  <a:lnTo>
                    <a:pt x="38028" y="12215"/>
                  </a:lnTo>
                  <a:lnTo>
                    <a:pt x="39624" y="19811"/>
                  </a:lnTo>
                  <a:lnTo>
                    <a:pt x="38028" y="26527"/>
                  </a:lnTo>
                  <a:lnTo>
                    <a:pt x="33718" y="32384"/>
                  </a:lnTo>
                  <a:lnTo>
                    <a:pt x="27408" y="36528"/>
                  </a:lnTo>
                  <a:lnTo>
                    <a:pt x="19812" y="38099"/>
                  </a:lnTo>
                  <a:lnTo>
                    <a:pt x="12215" y="36528"/>
                  </a:lnTo>
                  <a:lnTo>
                    <a:pt x="5905" y="32384"/>
                  </a:lnTo>
                  <a:lnTo>
                    <a:pt x="1595" y="26527"/>
                  </a:lnTo>
                  <a:lnTo>
                    <a:pt x="0" y="19811"/>
                  </a:lnTo>
                </a:path>
              </a:pathLst>
            </a:custGeom>
            <a:ln w="9144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135" name="object 135"/>
          <p:cNvGrpSpPr/>
          <p:nvPr/>
        </p:nvGrpSpPr>
        <p:grpSpPr>
          <a:xfrm>
            <a:off x="10542195" y="7043928"/>
            <a:ext cx="109559" cy="45720"/>
            <a:chOff x="4582667" y="7043928"/>
            <a:chExt cx="47625" cy="45720"/>
          </a:xfrm>
        </p:grpSpPr>
        <p:sp>
          <p:nvSpPr>
            <p:cNvPr id="136" name="object 136"/>
            <p:cNvSpPr/>
            <p:nvPr/>
          </p:nvSpPr>
          <p:spPr>
            <a:xfrm>
              <a:off x="4587239" y="7048500"/>
              <a:ext cx="38100" cy="36830"/>
            </a:xfrm>
            <a:custGeom>
              <a:avLst/>
              <a:gdLst/>
              <a:ahLst/>
              <a:cxnLst/>
              <a:rect l="l" t="t" r="r" b="b"/>
              <a:pathLst>
                <a:path w="38100" h="36829">
                  <a:moveTo>
                    <a:pt x="18288" y="36576"/>
                  </a:moveTo>
                  <a:lnTo>
                    <a:pt x="10929" y="35004"/>
                  </a:lnTo>
                  <a:lnTo>
                    <a:pt x="5143" y="30861"/>
                  </a:lnTo>
                  <a:lnTo>
                    <a:pt x="1357" y="25003"/>
                  </a:lnTo>
                  <a:lnTo>
                    <a:pt x="0" y="18288"/>
                  </a:lnTo>
                  <a:lnTo>
                    <a:pt x="1357" y="10929"/>
                  </a:lnTo>
                  <a:lnTo>
                    <a:pt x="5143" y="5143"/>
                  </a:lnTo>
                  <a:lnTo>
                    <a:pt x="10929" y="1357"/>
                  </a:lnTo>
                  <a:lnTo>
                    <a:pt x="18288" y="0"/>
                  </a:lnTo>
                  <a:lnTo>
                    <a:pt x="25884" y="1357"/>
                  </a:lnTo>
                  <a:lnTo>
                    <a:pt x="32194" y="5143"/>
                  </a:lnTo>
                  <a:lnTo>
                    <a:pt x="36504" y="10929"/>
                  </a:lnTo>
                  <a:lnTo>
                    <a:pt x="38100" y="18288"/>
                  </a:lnTo>
                  <a:lnTo>
                    <a:pt x="36504" y="25003"/>
                  </a:lnTo>
                  <a:lnTo>
                    <a:pt x="32194" y="30861"/>
                  </a:lnTo>
                  <a:lnTo>
                    <a:pt x="25884" y="35004"/>
                  </a:lnTo>
                  <a:lnTo>
                    <a:pt x="18288" y="36576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7" name="object 137"/>
            <p:cNvSpPr/>
            <p:nvPr/>
          </p:nvSpPr>
          <p:spPr>
            <a:xfrm>
              <a:off x="4587239" y="7048500"/>
              <a:ext cx="38100" cy="36830"/>
            </a:xfrm>
            <a:custGeom>
              <a:avLst/>
              <a:gdLst/>
              <a:ahLst/>
              <a:cxnLst/>
              <a:rect l="l" t="t" r="r" b="b"/>
              <a:pathLst>
                <a:path w="38100" h="36829">
                  <a:moveTo>
                    <a:pt x="0" y="18288"/>
                  </a:moveTo>
                  <a:lnTo>
                    <a:pt x="1357" y="10929"/>
                  </a:lnTo>
                  <a:lnTo>
                    <a:pt x="5143" y="5143"/>
                  </a:lnTo>
                  <a:lnTo>
                    <a:pt x="10929" y="1357"/>
                  </a:lnTo>
                  <a:lnTo>
                    <a:pt x="18288" y="0"/>
                  </a:lnTo>
                  <a:lnTo>
                    <a:pt x="25884" y="1357"/>
                  </a:lnTo>
                  <a:lnTo>
                    <a:pt x="32194" y="5143"/>
                  </a:lnTo>
                  <a:lnTo>
                    <a:pt x="36504" y="10929"/>
                  </a:lnTo>
                  <a:lnTo>
                    <a:pt x="38100" y="18288"/>
                  </a:lnTo>
                  <a:lnTo>
                    <a:pt x="36504" y="25003"/>
                  </a:lnTo>
                  <a:lnTo>
                    <a:pt x="32194" y="30861"/>
                  </a:lnTo>
                  <a:lnTo>
                    <a:pt x="25884" y="35004"/>
                  </a:lnTo>
                  <a:lnTo>
                    <a:pt x="18288" y="36576"/>
                  </a:lnTo>
                  <a:lnTo>
                    <a:pt x="10929" y="35004"/>
                  </a:lnTo>
                  <a:lnTo>
                    <a:pt x="5143" y="30861"/>
                  </a:lnTo>
                  <a:lnTo>
                    <a:pt x="1357" y="25003"/>
                  </a:lnTo>
                  <a:lnTo>
                    <a:pt x="0" y="18288"/>
                  </a:lnTo>
                </a:path>
              </a:pathLst>
            </a:custGeom>
            <a:ln w="9144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138" name="object 138"/>
          <p:cNvGrpSpPr/>
          <p:nvPr/>
        </p:nvGrpSpPr>
        <p:grpSpPr>
          <a:xfrm>
            <a:off x="11404645" y="5513833"/>
            <a:ext cx="109559" cy="47625"/>
            <a:chOff x="4957572" y="5513832"/>
            <a:chExt cx="47625" cy="47625"/>
          </a:xfrm>
        </p:grpSpPr>
        <p:sp>
          <p:nvSpPr>
            <p:cNvPr id="139" name="object 139"/>
            <p:cNvSpPr/>
            <p:nvPr/>
          </p:nvSpPr>
          <p:spPr>
            <a:xfrm>
              <a:off x="4962144" y="5518404"/>
              <a:ext cx="38100" cy="38100"/>
            </a:xfrm>
            <a:custGeom>
              <a:avLst/>
              <a:gdLst/>
              <a:ahLst/>
              <a:cxnLst/>
              <a:rect l="l" t="t" r="r" b="b"/>
              <a:pathLst>
                <a:path w="38100" h="38100">
                  <a:moveTo>
                    <a:pt x="19812" y="38099"/>
                  </a:moveTo>
                  <a:lnTo>
                    <a:pt x="12215" y="36504"/>
                  </a:lnTo>
                  <a:lnTo>
                    <a:pt x="5905" y="32194"/>
                  </a:lnTo>
                  <a:lnTo>
                    <a:pt x="1595" y="25884"/>
                  </a:lnTo>
                  <a:lnTo>
                    <a:pt x="0" y="18287"/>
                  </a:lnTo>
                  <a:lnTo>
                    <a:pt x="1595" y="10929"/>
                  </a:lnTo>
                  <a:lnTo>
                    <a:pt x="5905" y="5143"/>
                  </a:lnTo>
                  <a:lnTo>
                    <a:pt x="12215" y="1357"/>
                  </a:lnTo>
                  <a:lnTo>
                    <a:pt x="19812" y="0"/>
                  </a:lnTo>
                  <a:lnTo>
                    <a:pt x="27170" y="1357"/>
                  </a:lnTo>
                  <a:lnTo>
                    <a:pt x="32956" y="5143"/>
                  </a:lnTo>
                  <a:lnTo>
                    <a:pt x="36742" y="10929"/>
                  </a:lnTo>
                  <a:lnTo>
                    <a:pt x="38100" y="18287"/>
                  </a:lnTo>
                  <a:lnTo>
                    <a:pt x="36742" y="25884"/>
                  </a:lnTo>
                  <a:lnTo>
                    <a:pt x="32956" y="32194"/>
                  </a:lnTo>
                  <a:lnTo>
                    <a:pt x="27170" y="36504"/>
                  </a:lnTo>
                  <a:lnTo>
                    <a:pt x="19812" y="38099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40" name="object 140"/>
            <p:cNvSpPr/>
            <p:nvPr/>
          </p:nvSpPr>
          <p:spPr>
            <a:xfrm>
              <a:off x="4962144" y="5518404"/>
              <a:ext cx="38100" cy="38100"/>
            </a:xfrm>
            <a:custGeom>
              <a:avLst/>
              <a:gdLst/>
              <a:ahLst/>
              <a:cxnLst/>
              <a:rect l="l" t="t" r="r" b="b"/>
              <a:pathLst>
                <a:path w="38100" h="38100">
                  <a:moveTo>
                    <a:pt x="0" y="18287"/>
                  </a:moveTo>
                  <a:lnTo>
                    <a:pt x="1595" y="10929"/>
                  </a:lnTo>
                  <a:lnTo>
                    <a:pt x="5905" y="5143"/>
                  </a:lnTo>
                  <a:lnTo>
                    <a:pt x="12215" y="1357"/>
                  </a:lnTo>
                  <a:lnTo>
                    <a:pt x="19812" y="0"/>
                  </a:lnTo>
                  <a:lnTo>
                    <a:pt x="27170" y="1357"/>
                  </a:lnTo>
                  <a:lnTo>
                    <a:pt x="32956" y="5143"/>
                  </a:lnTo>
                  <a:lnTo>
                    <a:pt x="36742" y="10929"/>
                  </a:lnTo>
                  <a:lnTo>
                    <a:pt x="38100" y="18287"/>
                  </a:lnTo>
                  <a:lnTo>
                    <a:pt x="36742" y="25884"/>
                  </a:lnTo>
                  <a:lnTo>
                    <a:pt x="32956" y="32194"/>
                  </a:lnTo>
                  <a:lnTo>
                    <a:pt x="27170" y="36504"/>
                  </a:lnTo>
                  <a:lnTo>
                    <a:pt x="19812" y="38099"/>
                  </a:lnTo>
                  <a:lnTo>
                    <a:pt x="12215" y="36504"/>
                  </a:lnTo>
                  <a:lnTo>
                    <a:pt x="5905" y="32194"/>
                  </a:lnTo>
                  <a:lnTo>
                    <a:pt x="1595" y="25884"/>
                  </a:lnTo>
                  <a:lnTo>
                    <a:pt x="0" y="18287"/>
                  </a:lnTo>
                </a:path>
              </a:pathLst>
            </a:custGeom>
            <a:ln w="9144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141" name="object 141"/>
          <p:cNvGrpSpPr/>
          <p:nvPr/>
        </p:nvGrpSpPr>
        <p:grpSpPr>
          <a:xfrm>
            <a:off x="12512504" y="5422393"/>
            <a:ext cx="109559" cy="47625"/>
            <a:chOff x="5439156" y="5422392"/>
            <a:chExt cx="47625" cy="47625"/>
          </a:xfrm>
        </p:grpSpPr>
        <p:sp>
          <p:nvSpPr>
            <p:cNvPr id="142" name="object 142"/>
            <p:cNvSpPr/>
            <p:nvPr/>
          </p:nvSpPr>
          <p:spPr>
            <a:xfrm>
              <a:off x="5443728" y="5426964"/>
              <a:ext cx="38100" cy="38100"/>
            </a:xfrm>
            <a:custGeom>
              <a:avLst/>
              <a:gdLst/>
              <a:ahLst/>
              <a:cxnLst/>
              <a:rect l="l" t="t" r="r" b="b"/>
              <a:pathLst>
                <a:path w="38100" h="38100">
                  <a:moveTo>
                    <a:pt x="19812" y="38100"/>
                  </a:moveTo>
                  <a:lnTo>
                    <a:pt x="12215" y="36742"/>
                  </a:lnTo>
                  <a:lnTo>
                    <a:pt x="5905" y="32956"/>
                  </a:lnTo>
                  <a:lnTo>
                    <a:pt x="1595" y="27170"/>
                  </a:lnTo>
                  <a:lnTo>
                    <a:pt x="0" y="19812"/>
                  </a:lnTo>
                  <a:lnTo>
                    <a:pt x="1595" y="12215"/>
                  </a:lnTo>
                  <a:lnTo>
                    <a:pt x="5905" y="5905"/>
                  </a:lnTo>
                  <a:lnTo>
                    <a:pt x="12215" y="1595"/>
                  </a:lnTo>
                  <a:lnTo>
                    <a:pt x="19812" y="0"/>
                  </a:lnTo>
                  <a:lnTo>
                    <a:pt x="27170" y="1595"/>
                  </a:lnTo>
                  <a:lnTo>
                    <a:pt x="32956" y="5905"/>
                  </a:lnTo>
                  <a:lnTo>
                    <a:pt x="36742" y="12215"/>
                  </a:lnTo>
                  <a:lnTo>
                    <a:pt x="38100" y="19812"/>
                  </a:lnTo>
                  <a:lnTo>
                    <a:pt x="36742" y="27170"/>
                  </a:lnTo>
                  <a:lnTo>
                    <a:pt x="32956" y="32956"/>
                  </a:lnTo>
                  <a:lnTo>
                    <a:pt x="27170" y="36742"/>
                  </a:lnTo>
                  <a:lnTo>
                    <a:pt x="19812" y="3810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43" name="object 143"/>
            <p:cNvSpPr/>
            <p:nvPr/>
          </p:nvSpPr>
          <p:spPr>
            <a:xfrm>
              <a:off x="5443728" y="5426964"/>
              <a:ext cx="38100" cy="38100"/>
            </a:xfrm>
            <a:custGeom>
              <a:avLst/>
              <a:gdLst/>
              <a:ahLst/>
              <a:cxnLst/>
              <a:rect l="l" t="t" r="r" b="b"/>
              <a:pathLst>
                <a:path w="38100" h="38100">
                  <a:moveTo>
                    <a:pt x="0" y="19812"/>
                  </a:moveTo>
                  <a:lnTo>
                    <a:pt x="1595" y="12215"/>
                  </a:lnTo>
                  <a:lnTo>
                    <a:pt x="5905" y="5905"/>
                  </a:lnTo>
                  <a:lnTo>
                    <a:pt x="12215" y="1595"/>
                  </a:lnTo>
                  <a:lnTo>
                    <a:pt x="19812" y="0"/>
                  </a:lnTo>
                  <a:lnTo>
                    <a:pt x="27170" y="1595"/>
                  </a:lnTo>
                  <a:lnTo>
                    <a:pt x="32956" y="5905"/>
                  </a:lnTo>
                  <a:lnTo>
                    <a:pt x="36742" y="12215"/>
                  </a:lnTo>
                  <a:lnTo>
                    <a:pt x="38100" y="19812"/>
                  </a:lnTo>
                  <a:lnTo>
                    <a:pt x="36742" y="27170"/>
                  </a:lnTo>
                  <a:lnTo>
                    <a:pt x="32956" y="32956"/>
                  </a:lnTo>
                  <a:lnTo>
                    <a:pt x="27170" y="36742"/>
                  </a:lnTo>
                  <a:lnTo>
                    <a:pt x="19812" y="38100"/>
                  </a:lnTo>
                  <a:lnTo>
                    <a:pt x="12215" y="36742"/>
                  </a:lnTo>
                  <a:lnTo>
                    <a:pt x="5905" y="32956"/>
                  </a:lnTo>
                  <a:lnTo>
                    <a:pt x="1595" y="27170"/>
                  </a:lnTo>
                  <a:lnTo>
                    <a:pt x="0" y="19812"/>
                  </a:lnTo>
                </a:path>
              </a:pathLst>
            </a:custGeom>
            <a:ln w="9144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144" name="object 144"/>
          <p:cNvGrpSpPr/>
          <p:nvPr/>
        </p:nvGrpSpPr>
        <p:grpSpPr>
          <a:xfrm>
            <a:off x="11758739" y="5718048"/>
            <a:ext cx="109559" cy="47625"/>
            <a:chOff x="5111496" y="5718047"/>
            <a:chExt cx="47625" cy="47625"/>
          </a:xfrm>
        </p:grpSpPr>
        <p:sp>
          <p:nvSpPr>
            <p:cNvPr id="145" name="object 145"/>
            <p:cNvSpPr/>
            <p:nvPr/>
          </p:nvSpPr>
          <p:spPr>
            <a:xfrm>
              <a:off x="5116068" y="5722619"/>
              <a:ext cx="38100" cy="38100"/>
            </a:xfrm>
            <a:custGeom>
              <a:avLst/>
              <a:gdLst/>
              <a:ahLst/>
              <a:cxnLst/>
              <a:rect l="l" t="t" r="r" b="b"/>
              <a:pathLst>
                <a:path w="38100" h="38100">
                  <a:moveTo>
                    <a:pt x="19812" y="38100"/>
                  </a:moveTo>
                  <a:lnTo>
                    <a:pt x="12215" y="36528"/>
                  </a:lnTo>
                  <a:lnTo>
                    <a:pt x="5905" y="32385"/>
                  </a:lnTo>
                  <a:lnTo>
                    <a:pt x="1595" y="26527"/>
                  </a:lnTo>
                  <a:lnTo>
                    <a:pt x="0" y="19812"/>
                  </a:lnTo>
                  <a:lnTo>
                    <a:pt x="1595" y="12215"/>
                  </a:lnTo>
                  <a:lnTo>
                    <a:pt x="5905" y="5905"/>
                  </a:lnTo>
                  <a:lnTo>
                    <a:pt x="12215" y="1595"/>
                  </a:lnTo>
                  <a:lnTo>
                    <a:pt x="19812" y="0"/>
                  </a:lnTo>
                  <a:lnTo>
                    <a:pt x="27170" y="1595"/>
                  </a:lnTo>
                  <a:lnTo>
                    <a:pt x="32956" y="5905"/>
                  </a:lnTo>
                  <a:lnTo>
                    <a:pt x="36742" y="12215"/>
                  </a:lnTo>
                  <a:lnTo>
                    <a:pt x="38100" y="19812"/>
                  </a:lnTo>
                  <a:lnTo>
                    <a:pt x="36742" y="26527"/>
                  </a:lnTo>
                  <a:lnTo>
                    <a:pt x="32956" y="32385"/>
                  </a:lnTo>
                  <a:lnTo>
                    <a:pt x="27170" y="36528"/>
                  </a:lnTo>
                  <a:lnTo>
                    <a:pt x="19812" y="3810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46" name="object 146"/>
            <p:cNvSpPr/>
            <p:nvPr/>
          </p:nvSpPr>
          <p:spPr>
            <a:xfrm>
              <a:off x="5116068" y="5722619"/>
              <a:ext cx="38100" cy="38100"/>
            </a:xfrm>
            <a:custGeom>
              <a:avLst/>
              <a:gdLst/>
              <a:ahLst/>
              <a:cxnLst/>
              <a:rect l="l" t="t" r="r" b="b"/>
              <a:pathLst>
                <a:path w="38100" h="38100">
                  <a:moveTo>
                    <a:pt x="0" y="19812"/>
                  </a:moveTo>
                  <a:lnTo>
                    <a:pt x="1595" y="12215"/>
                  </a:lnTo>
                  <a:lnTo>
                    <a:pt x="5905" y="5905"/>
                  </a:lnTo>
                  <a:lnTo>
                    <a:pt x="12215" y="1595"/>
                  </a:lnTo>
                  <a:lnTo>
                    <a:pt x="19812" y="0"/>
                  </a:lnTo>
                  <a:lnTo>
                    <a:pt x="27170" y="1595"/>
                  </a:lnTo>
                  <a:lnTo>
                    <a:pt x="32956" y="5905"/>
                  </a:lnTo>
                  <a:lnTo>
                    <a:pt x="36742" y="12215"/>
                  </a:lnTo>
                  <a:lnTo>
                    <a:pt x="38100" y="19812"/>
                  </a:lnTo>
                  <a:lnTo>
                    <a:pt x="36742" y="26527"/>
                  </a:lnTo>
                  <a:lnTo>
                    <a:pt x="32956" y="32385"/>
                  </a:lnTo>
                  <a:lnTo>
                    <a:pt x="27170" y="36528"/>
                  </a:lnTo>
                  <a:lnTo>
                    <a:pt x="19812" y="38100"/>
                  </a:lnTo>
                  <a:lnTo>
                    <a:pt x="12215" y="36528"/>
                  </a:lnTo>
                  <a:lnTo>
                    <a:pt x="5905" y="32385"/>
                  </a:lnTo>
                  <a:lnTo>
                    <a:pt x="1595" y="26527"/>
                  </a:lnTo>
                  <a:lnTo>
                    <a:pt x="0" y="19812"/>
                  </a:lnTo>
                </a:path>
              </a:pathLst>
            </a:custGeom>
            <a:ln w="9144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147" name="object 147"/>
          <p:cNvGrpSpPr/>
          <p:nvPr/>
        </p:nvGrpSpPr>
        <p:grpSpPr>
          <a:xfrm>
            <a:off x="12351231" y="6589777"/>
            <a:ext cx="109559" cy="47625"/>
            <a:chOff x="5369051" y="6589776"/>
            <a:chExt cx="47625" cy="47625"/>
          </a:xfrm>
        </p:grpSpPr>
        <p:sp>
          <p:nvSpPr>
            <p:cNvPr id="148" name="object 148"/>
            <p:cNvSpPr/>
            <p:nvPr/>
          </p:nvSpPr>
          <p:spPr>
            <a:xfrm>
              <a:off x="5373623" y="6594348"/>
              <a:ext cx="38100" cy="38100"/>
            </a:xfrm>
            <a:custGeom>
              <a:avLst/>
              <a:gdLst/>
              <a:ahLst/>
              <a:cxnLst/>
              <a:rect l="l" t="t" r="r" b="b"/>
              <a:pathLst>
                <a:path w="38100" h="38100">
                  <a:moveTo>
                    <a:pt x="18288" y="38100"/>
                  </a:moveTo>
                  <a:lnTo>
                    <a:pt x="10929" y="36504"/>
                  </a:lnTo>
                  <a:lnTo>
                    <a:pt x="5143" y="32194"/>
                  </a:lnTo>
                  <a:lnTo>
                    <a:pt x="1357" y="25884"/>
                  </a:lnTo>
                  <a:lnTo>
                    <a:pt x="0" y="18288"/>
                  </a:lnTo>
                  <a:lnTo>
                    <a:pt x="1357" y="10929"/>
                  </a:lnTo>
                  <a:lnTo>
                    <a:pt x="5143" y="5143"/>
                  </a:lnTo>
                  <a:lnTo>
                    <a:pt x="10929" y="1357"/>
                  </a:lnTo>
                  <a:lnTo>
                    <a:pt x="18288" y="0"/>
                  </a:lnTo>
                  <a:lnTo>
                    <a:pt x="25884" y="1357"/>
                  </a:lnTo>
                  <a:lnTo>
                    <a:pt x="32194" y="5143"/>
                  </a:lnTo>
                  <a:lnTo>
                    <a:pt x="36504" y="10929"/>
                  </a:lnTo>
                  <a:lnTo>
                    <a:pt x="38100" y="18288"/>
                  </a:lnTo>
                  <a:lnTo>
                    <a:pt x="36504" y="25884"/>
                  </a:lnTo>
                  <a:lnTo>
                    <a:pt x="32194" y="32194"/>
                  </a:lnTo>
                  <a:lnTo>
                    <a:pt x="25884" y="36504"/>
                  </a:lnTo>
                  <a:lnTo>
                    <a:pt x="18288" y="3810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49" name="object 149"/>
            <p:cNvSpPr/>
            <p:nvPr/>
          </p:nvSpPr>
          <p:spPr>
            <a:xfrm>
              <a:off x="5373623" y="6594348"/>
              <a:ext cx="38100" cy="38100"/>
            </a:xfrm>
            <a:custGeom>
              <a:avLst/>
              <a:gdLst/>
              <a:ahLst/>
              <a:cxnLst/>
              <a:rect l="l" t="t" r="r" b="b"/>
              <a:pathLst>
                <a:path w="38100" h="38100">
                  <a:moveTo>
                    <a:pt x="0" y="18288"/>
                  </a:moveTo>
                  <a:lnTo>
                    <a:pt x="1357" y="10929"/>
                  </a:lnTo>
                  <a:lnTo>
                    <a:pt x="5143" y="5143"/>
                  </a:lnTo>
                  <a:lnTo>
                    <a:pt x="10929" y="1357"/>
                  </a:lnTo>
                  <a:lnTo>
                    <a:pt x="18288" y="0"/>
                  </a:lnTo>
                  <a:lnTo>
                    <a:pt x="25884" y="1357"/>
                  </a:lnTo>
                  <a:lnTo>
                    <a:pt x="32194" y="5143"/>
                  </a:lnTo>
                  <a:lnTo>
                    <a:pt x="36504" y="10929"/>
                  </a:lnTo>
                  <a:lnTo>
                    <a:pt x="38100" y="18288"/>
                  </a:lnTo>
                  <a:lnTo>
                    <a:pt x="36504" y="25884"/>
                  </a:lnTo>
                  <a:lnTo>
                    <a:pt x="32194" y="32194"/>
                  </a:lnTo>
                  <a:lnTo>
                    <a:pt x="25884" y="36504"/>
                  </a:lnTo>
                  <a:lnTo>
                    <a:pt x="18288" y="38100"/>
                  </a:lnTo>
                  <a:lnTo>
                    <a:pt x="10929" y="36504"/>
                  </a:lnTo>
                  <a:lnTo>
                    <a:pt x="5143" y="32194"/>
                  </a:lnTo>
                  <a:lnTo>
                    <a:pt x="1357" y="25884"/>
                  </a:lnTo>
                  <a:lnTo>
                    <a:pt x="0" y="18288"/>
                  </a:lnTo>
                </a:path>
              </a:pathLst>
            </a:custGeom>
            <a:ln w="9144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150" name="object 150"/>
          <p:cNvGrpSpPr/>
          <p:nvPr/>
        </p:nvGrpSpPr>
        <p:grpSpPr>
          <a:xfrm>
            <a:off x="13027867" y="6743701"/>
            <a:ext cx="109559" cy="47625"/>
            <a:chOff x="5663183" y="6743700"/>
            <a:chExt cx="47625" cy="47625"/>
          </a:xfrm>
        </p:grpSpPr>
        <p:sp>
          <p:nvSpPr>
            <p:cNvPr id="151" name="object 151"/>
            <p:cNvSpPr/>
            <p:nvPr/>
          </p:nvSpPr>
          <p:spPr>
            <a:xfrm>
              <a:off x="5667755" y="6748272"/>
              <a:ext cx="38100" cy="38100"/>
            </a:xfrm>
            <a:custGeom>
              <a:avLst/>
              <a:gdLst/>
              <a:ahLst/>
              <a:cxnLst/>
              <a:rect l="l" t="t" r="r" b="b"/>
              <a:pathLst>
                <a:path w="38100" h="38100">
                  <a:moveTo>
                    <a:pt x="19812" y="38099"/>
                  </a:moveTo>
                  <a:lnTo>
                    <a:pt x="12215" y="36504"/>
                  </a:lnTo>
                  <a:lnTo>
                    <a:pt x="5905" y="32194"/>
                  </a:lnTo>
                  <a:lnTo>
                    <a:pt x="1595" y="25884"/>
                  </a:lnTo>
                  <a:lnTo>
                    <a:pt x="0" y="18287"/>
                  </a:lnTo>
                  <a:lnTo>
                    <a:pt x="1595" y="10929"/>
                  </a:lnTo>
                  <a:lnTo>
                    <a:pt x="5905" y="5143"/>
                  </a:lnTo>
                  <a:lnTo>
                    <a:pt x="12215" y="1357"/>
                  </a:lnTo>
                  <a:lnTo>
                    <a:pt x="19812" y="0"/>
                  </a:lnTo>
                  <a:lnTo>
                    <a:pt x="27170" y="1357"/>
                  </a:lnTo>
                  <a:lnTo>
                    <a:pt x="32956" y="5143"/>
                  </a:lnTo>
                  <a:lnTo>
                    <a:pt x="36742" y="10929"/>
                  </a:lnTo>
                  <a:lnTo>
                    <a:pt x="38100" y="18287"/>
                  </a:lnTo>
                  <a:lnTo>
                    <a:pt x="36742" y="25884"/>
                  </a:lnTo>
                  <a:lnTo>
                    <a:pt x="32956" y="32194"/>
                  </a:lnTo>
                  <a:lnTo>
                    <a:pt x="27170" y="36504"/>
                  </a:lnTo>
                  <a:lnTo>
                    <a:pt x="19812" y="38099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52" name="object 152"/>
            <p:cNvSpPr/>
            <p:nvPr/>
          </p:nvSpPr>
          <p:spPr>
            <a:xfrm>
              <a:off x="5667755" y="6748272"/>
              <a:ext cx="38100" cy="38100"/>
            </a:xfrm>
            <a:custGeom>
              <a:avLst/>
              <a:gdLst/>
              <a:ahLst/>
              <a:cxnLst/>
              <a:rect l="l" t="t" r="r" b="b"/>
              <a:pathLst>
                <a:path w="38100" h="38100">
                  <a:moveTo>
                    <a:pt x="0" y="18287"/>
                  </a:moveTo>
                  <a:lnTo>
                    <a:pt x="1595" y="10929"/>
                  </a:lnTo>
                  <a:lnTo>
                    <a:pt x="5905" y="5143"/>
                  </a:lnTo>
                  <a:lnTo>
                    <a:pt x="12215" y="1357"/>
                  </a:lnTo>
                  <a:lnTo>
                    <a:pt x="19812" y="0"/>
                  </a:lnTo>
                  <a:lnTo>
                    <a:pt x="27170" y="1357"/>
                  </a:lnTo>
                  <a:lnTo>
                    <a:pt x="32956" y="5143"/>
                  </a:lnTo>
                  <a:lnTo>
                    <a:pt x="36742" y="10929"/>
                  </a:lnTo>
                  <a:lnTo>
                    <a:pt x="38100" y="18287"/>
                  </a:lnTo>
                  <a:lnTo>
                    <a:pt x="36742" y="25884"/>
                  </a:lnTo>
                  <a:lnTo>
                    <a:pt x="32956" y="32194"/>
                  </a:lnTo>
                  <a:lnTo>
                    <a:pt x="27170" y="36504"/>
                  </a:lnTo>
                  <a:lnTo>
                    <a:pt x="19812" y="38099"/>
                  </a:lnTo>
                  <a:lnTo>
                    <a:pt x="12215" y="36504"/>
                  </a:lnTo>
                  <a:lnTo>
                    <a:pt x="5905" y="32194"/>
                  </a:lnTo>
                  <a:lnTo>
                    <a:pt x="1595" y="25884"/>
                  </a:lnTo>
                  <a:lnTo>
                    <a:pt x="0" y="18287"/>
                  </a:lnTo>
                </a:path>
              </a:pathLst>
            </a:custGeom>
            <a:ln w="9144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153" name="object 153"/>
          <p:cNvGrpSpPr/>
          <p:nvPr/>
        </p:nvGrpSpPr>
        <p:grpSpPr>
          <a:xfrm>
            <a:off x="14854435" y="6050280"/>
            <a:ext cx="109559" cy="47625"/>
            <a:chOff x="6457188" y="6050279"/>
            <a:chExt cx="47625" cy="47625"/>
          </a:xfrm>
        </p:grpSpPr>
        <p:sp>
          <p:nvSpPr>
            <p:cNvPr id="154" name="object 154"/>
            <p:cNvSpPr/>
            <p:nvPr/>
          </p:nvSpPr>
          <p:spPr>
            <a:xfrm>
              <a:off x="6461760" y="6054851"/>
              <a:ext cx="38100" cy="38100"/>
            </a:xfrm>
            <a:custGeom>
              <a:avLst/>
              <a:gdLst/>
              <a:ahLst/>
              <a:cxnLst/>
              <a:rect l="l" t="t" r="r" b="b"/>
              <a:pathLst>
                <a:path w="38100" h="38100">
                  <a:moveTo>
                    <a:pt x="18288" y="38100"/>
                  </a:moveTo>
                  <a:lnTo>
                    <a:pt x="10929" y="36742"/>
                  </a:lnTo>
                  <a:lnTo>
                    <a:pt x="5143" y="32956"/>
                  </a:lnTo>
                  <a:lnTo>
                    <a:pt x="1357" y="27170"/>
                  </a:lnTo>
                  <a:lnTo>
                    <a:pt x="0" y="19812"/>
                  </a:lnTo>
                  <a:lnTo>
                    <a:pt x="1357" y="12215"/>
                  </a:lnTo>
                  <a:lnTo>
                    <a:pt x="5143" y="5905"/>
                  </a:lnTo>
                  <a:lnTo>
                    <a:pt x="10929" y="1595"/>
                  </a:lnTo>
                  <a:lnTo>
                    <a:pt x="18288" y="0"/>
                  </a:lnTo>
                  <a:lnTo>
                    <a:pt x="25884" y="1595"/>
                  </a:lnTo>
                  <a:lnTo>
                    <a:pt x="32194" y="5905"/>
                  </a:lnTo>
                  <a:lnTo>
                    <a:pt x="36504" y="12215"/>
                  </a:lnTo>
                  <a:lnTo>
                    <a:pt x="38100" y="19812"/>
                  </a:lnTo>
                  <a:lnTo>
                    <a:pt x="36504" y="27170"/>
                  </a:lnTo>
                  <a:lnTo>
                    <a:pt x="32194" y="32956"/>
                  </a:lnTo>
                  <a:lnTo>
                    <a:pt x="25884" y="36742"/>
                  </a:lnTo>
                  <a:lnTo>
                    <a:pt x="18288" y="3810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55" name="object 155"/>
            <p:cNvSpPr/>
            <p:nvPr/>
          </p:nvSpPr>
          <p:spPr>
            <a:xfrm>
              <a:off x="6461760" y="6054851"/>
              <a:ext cx="38100" cy="38100"/>
            </a:xfrm>
            <a:custGeom>
              <a:avLst/>
              <a:gdLst/>
              <a:ahLst/>
              <a:cxnLst/>
              <a:rect l="l" t="t" r="r" b="b"/>
              <a:pathLst>
                <a:path w="38100" h="38100">
                  <a:moveTo>
                    <a:pt x="0" y="19812"/>
                  </a:moveTo>
                  <a:lnTo>
                    <a:pt x="1357" y="12215"/>
                  </a:lnTo>
                  <a:lnTo>
                    <a:pt x="5143" y="5905"/>
                  </a:lnTo>
                  <a:lnTo>
                    <a:pt x="10929" y="1595"/>
                  </a:lnTo>
                  <a:lnTo>
                    <a:pt x="18288" y="0"/>
                  </a:lnTo>
                  <a:lnTo>
                    <a:pt x="25884" y="1595"/>
                  </a:lnTo>
                  <a:lnTo>
                    <a:pt x="32194" y="5905"/>
                  </a:lnTo>
                  <a:lnTo>
                    <a:pt x="36504" y="12215"/>
                  </a:lnTo>
                  <a:lnTo>
                    <a:pt x="38100" y="19812"/>
                  </a:lnTo>
                  <a:lnTo>
                    <a:pt x="36504" y="27170"/>
                  </a:lnTo>
                  <a:lnTo>
                    <a:pt x="32194" y="32956"/>
                  </a:lnTo>
                  <a:lnTo>
                    <a:pt x="25884" y="36742"/>
                  </a:lnTo>
                  <a:lnTo>
                    <a:pt x="18288" y="38100"/>
                  </a:lnTo>
                  <a:lnTo>
                    <a:pt x="10929" y="36742"/>
                  </a:lnTo>
                  <a:lnTo>
                    <a:pt x="5143" y="32956"/>
                  </a:lnTo>
                  <a:lnTo>
                    <a:pt x="1357" y="27170"/>
                  </a:lnTo>
                  <a:lnTo>
                    <a:pt x="0" y="19812"/>
                  </a:lnTo>
                </a:path>
              </a:pathLst>
            </a:custGeom>
            <a:ln w="9144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156" name="object 156"/>
          <p:cNvGrpSpPr/>
          <p:nvPr/>
        </p:nvGrpSpPr>
        <p:grpSpPr>
          <a:xfrm>
            <a:off x="13483634" y="5483352"/>
            <a:ext cx="109559" cy="45720"/>
            <a:chOff x="5861304" y="5483352"/>
            <a:chExt cx="47625" cy="45720"/>
          </a:xfrm>
        </p:grpSpPr>
        <p:sp>
          <p:nvSpPr>
            <p:cNvPr id="157" name="object 157"/>
            <p:cNvSpPr/>
            <p:nvPr/>
          </p:nvSpPr>
          <p:spPr>
            <a:xfrm>
              <a:off x="5865876" y="5487924"/>
              <a:ext cx="38100" cy="36830"/>
            </a:xfrm>
            <a:custGeom>
              <a:avLst/>
              <a:gdLst/>
              <a:ahLst/>
              <a:cxnLst/>
              <a:rect l="l" t="t" r="r" b="b"/>
              <a:pathLst>
                <a:path w="38100" h="36829">
                  <a:moveTo>
                    <a:pt x="19812" y="36575"/>
                  </a:moveTo>
                  <a:lnTo>
                    <a:pt x="12215" y="35218"/>
                  </a:lnTo>
                  <a:lnTo>
                    <a:pt x="5905" y="31432"/>
                  </a:lnTo>
                  <a:lnTo>
                    <a:pt x="1595" y="25646"/>
                  </a:lnTo>
                  <a:lnTo>
                    <a:pt x="0" y="18287"/>
                  </a:lnTo>
                  <a:lnTo>
                    <a:pt x="1595" y="10929"/>
                  </a:lnTo>
                  <a:lnTo>
                    <a:pt x="5905" y="5143"/>
                  </a:lnTo>
                  <a:lnTo>
                    <a:pt x="12215" y="1357"/>
                  </a:lnTo>
                  <a:lnTo>
                    <a:pt x="19812" y="0"/>
                  </a:lnTo>
                  <a:lnTo>
                    <a:pt x="27170" y="1357"/>
                  </a:lnTo>
                  <a:lnTo>
                    <a:pt x="32956" y="5143"/>
                  </a:lnTo>
                  <a:lnTo>
                    <a:pt x="36742" y="10929"/>
                  </a:lnTo>
                  <a:lnTo>
                    <a:pt x="38100" y="18287"/>
                  </a:lnTo>
                  <a:lnTo>
                    <a:pt x="36742" y="25646"/>
                  </a:lnTo>
                  <a:lnTo>
                    <a:pt x="32956" y="31432"/>
                  </a:lnTo>
                  <a:lnTo>
                    <a:pt x="27170" y="35218"/>
                  </a:lnTo>
                  <a:lnTo>
                    <a:pt x="19812" y="36575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58" name="object 158"/>
            <p:cNvSpPr/>
            <p:nvPr/>
          </p:nvSpPr>
          <p:spPr>
            <a:xfrm>
              <a:off x="5865876" y="5487924"/>
              <a:ext cx="38100" cy="36830"/>
            </a:xfrm>
            <a:custGeom>
              <a:avLst/>
              <a:gdLst/>
              <a:ahLst/>
              <a:cxnLst/>
              <a:rect l="l" t="t" r="r" b="b"/>
              <a:pathLst>
                <a:path w="38100" h="36829">
                  <a:moveTo>
                    <a:pt x="0" y="18287"/>
                  </a:moveTo>
                  <a:lnTo>
                    <a:pt x="1595" y="10929"/>
                  </a:lnTo>
                  <a:lnTo>
                    <a:pt x="5905" y="5143"/>
                  </a:lnTo>
                  <a:lnTo>
                    <a:pt x="12215" y="1357"/>
                  </a:lnTo>
                  <a:lnTo>
                    <a:pt x="19812" y="0"/>
                  </a:lnTo>
                  <a:lnTo>
                    <a:pt x="27170" y="1357"/>
                  </a:lnTo>
                  <a:lnTo>
                    <a:pt x="32956" y="5143"/>
                  </a:lnTo>
                  <a:lnTo>
                    <a:pt x="36742" y="10929"/>
                  </a:lnTo>
                  <a:lnTo>
                    <a:pt x="38100" y="18287"/>
                  </a:lnTo>
                  <a:lnTo>
                    <a:pt x="36742" y="25646"/>
                  </a:lnTo>
                  <a:lnTo>
                    <a:pt x="32956" y="31432"/>
                  </a:lnTo>
                  <a:lnTo>
                    <a:pt x="27170" y="35218"/>
                  </a:lnTo>
                  <a:lnTo>
                    <a:pt x="19812" y="36575"/>
                  </a:lnTo>
                  <a:lnTo>
                    <a:pt x="12215" y="35218"/>
                  </a:lnTo>
                  <a:lnTo>
                    <a:pt x="5905" y="31432"/>
                  </a:lnTo>
                  <a:lnTo>
                    <a:pt x="1595" y="25646"/>
                  </a:lnTo>
                  <a:lnTo>
                    <a:pt x="0" y="18287"/>
                  </a:lnTo>
                </a:path>
              </a:pathLst>
            </a:custGeom>
            <a:ln w="9144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159" name="object 159"/>
          <p:cNvGrpSpPr/>
          <p:nvPr/>
        </p:nvGrpSpPr>
        <p:grpSpPr>
          <a:xfrm>
            <a:off x="12838552" y="6007608"/>
            <a:ext cx="109559" cy="47625"/>
            <a:chOff x="5580888" y="6007608"/>
            <a:chExt cx="47625" cy="47625"/>
          </a:xfrm>
        </p:grpSpPr>
        <p:sp>
          <p:nvSpPr>
            <p:cNvPr id="160" name="object 160"/>
            <p:cNvSpPr/>
            <p:nvPr/>
          </p:nvSpPr>
          <p:spPr>
            <a:xfrm>
              <a:off x="5585460" y="6012180"/>
              <a:ext cx="38100" cy="38100"/>
            </a:xfrm>
            <a:custGeom>
              <a:avLst/>
              <a:gdLst/>
              <a:ahLst/>
              <a:cxnLst/>
              <a:rect l="l" t="t" r="r" b="b"/>
              <a:pathLst>
                <a:path w="38100" h="38100">
                  <a:moveTo>
                    <a:pt x="18288" y="38100"/>
                  </a:moveTo>
                  <a:lnTo>
                    <a:pt x="10929" y="36742"/>
                  </a:lnTo>
                  <a:lnTo>
                    <a:pt x="5143" y="32956"/>
                  </a:lnTo>
                  <a:lnTo>
                    <a:pt x="1357" y="27170"/>
                  </a:lnTo>
                  <a:lnTo>
                    <a:pt x="0" y="19812"/>
                  </a:lnTo>
                  <a:lnTo>
                    <a:pt x="1357" y="12215"/>
                  </a:lnTo>
                  <a:lnTo>
                    <a:pt x="5143" y="5905"/>
                  </a:lnTo>
                  <a:lnTo>
                    <a:pt x="10929" y="1595"/>
                  </a:lnTo>
                  <a:lnTo>
                    <a:pt x="18288" y="0"/>
                  </a:lnTo>
                  <a:lnTo>
                    <a:pt x="25884" y="1595"/>
                  </a:lnTo>
                  <a:lnTo>
                    <a:pt x="32194" y="5905"/>
                  </a:lnTo>
                  <a:lnTo>
                    <a:pt x="36504" y="12215"/>
                  </a:lnTo>
                  <a:lnTo>
                    <a:pt x="38100" y="19812"/>
                  </a:lnTo>
                  <a:lnTo>
                    <a:pt x="36504" y="27170"/>
                  </a:lnTo>
                  <a:lnTo>
                    <a:pt x="32194" y="32956"/>
                  </a:lnTo>
                  <a:lnTo>
                    <a:pt x="25884" y="36742"/>
                  </a:lnTo>
                  <a:lnTo>
                    <a:pt x="18288" y="3810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61" name="object 161"/>
            <p:cNvSpPr/>
            <p:nvPr/>
          </p:nvSpPr>
          <p:spPr>
            <a:xfrm>
              <a:off x="5585460" y="6012180"/>
              <a:ext cx="38100" cy="38100"/>
            </a:xfrm>
            <a:custGeom>
              <a:avLst/>
              <a:gdLst/>
              <a:ahLst/>
              <a:cxnLst/>
              <a:rect l="l" t="t" r="r" b="b"/>
              <a:pathLst>
                <a:path w="38100" h="38100">
                  <a:moveTo>
                    <a:pt x="0" y="19812"/>
                  </a:moveTo>
                  <a:lnTo>
                    <a:pt x="1357" y="12215"/>
                  </a:lnTo>
                  <a:lnTo>
                    <a:pt x="5143" y="5905"/>
                  </a:lnTo>
                  <a:lnTo>
                    <a:pt x="10929" y="1595"/>
                  </a:lnTo>
                  <a:lnTo>
                    <a:pt x="18288" y="0"/>
                  </a:lnTo>
                  <a:lnTo>
                    <a:pt x="25884" y="1595"/>
                  </a:lnTo>
                  <a:lnTo>
                    <a:pt x="32194" y="5905"/>
                  </a:lnTo>
                  <a:lnTo>
                    <a:pt x="36504" y="12215"/>
                  </a:lnTo>
                  <a:lnTo>
                    <a:pt x="38100" y="19812"/>
                  </a:lnTo>
                  <a:lnTo>
                    <a:pt x="36504" y="27170"/>
                  </a:lnTo>
                  <a:lnTo>
                    <a:pt x="32194" y="32956"/>
                  </a:lnTo>
                  <a:lnTo>
                    <a:pt x="25884" y="36742"/>
                  </a:lnTo>
                  <a:lnTo>
                    <a:pt x="18288" y="38100"/>
                  </a:lnTo>
                  <a:lnTo>
                    <a:pt x="10929" y="36742"/>
                  </a:lnTo>
                  <a:lnTo>
                    <a:pt x="5143" y="32956"/>
                  </a:lnTo>
                  <a:lnTo>
                    <a:pt x="1357" y="27170"/>
                  </a:lnTo>
                  <a:lnTo>
                    <a:pt x="0" y="19812"/>
                  </a:lnTo>
                </a:path>
              </a:pathLst>
            </a:custGeom>
            <a:ln w="9144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162" name="object 162"/>
          <p:cNvGrpSpPr/>
          <p:nvPr/>
        </p:nvGrpSpPr>
        <p:grpSpPr>
          <a:xfrm>
            <a:off x="12621187" y="5600701"/>
            <a:ext cx="109559" cy="47625"/>
            <a:chOff x="5486400" y="5600700"/>
            <a:chExt cx="47625" cy="47625"/>
          </a:xfrm>
        </p:grpSpPr>
        <p:sp>
          <p:nvSpPr>
            <p:cNvPr id="163" name="object 163"/>
            <p:cNvSpPr/>
            <p:nvPr/>
          </p:nvSpPr>
          <p:spPr>
            <a:xfrm>
              <a:off x="5490972" y="5605272"/>
              <a:ext cx="38100" cy="38100"/>
            </a:xfrm>
            <a:custGeom>
              <a:avLst/>
              <a:gdLst/>
              <a:ahLst/>
              <a:cxnLst/>
              <a:rect l="l" t="t" r="r" b="b"/>
              <a:pathLst>
                <a:path w="38100" h="38100">
                  <a:moveTo>
                    <a:pt x="19812" y="38099"/>
                  </a:moveTo>
                  <a:lnTo>
                    <a:pt x="12215" y="36504"/>
                  </a:lnTo>
                  <a:lnTo>
                    <a:pt x="5905" y="32194"/>
                  </a:lnTo>
                  <a:lnTo>
                    <a:pt x="1595" y="25884"/>
                  </a:lnTo>
                  <a:lnTo>
                    <a:pt x="0" y="18287"/>
                  </a:lnTo>
                  <a:lnTo>
                    <a:pt x="1595" y="10929"/>
                  </a:lnTo>
                  <a:lnTo>
                    <a:pt x="5905" y="5143"/>
                  </a:lnTo>
                  <a:lnTo>
                    <a:pt x="12215" y="1357"/>
                  </a:lnTo>
                  <a:lnTo>
                    <a:pt x="19812" y="0"/>
                  </a:lnTo>
                  <a:lnTo>
                    <a:pt x="27170" y="1357"/>
                  </a:lnTo>
                  <a:lnTo>
                    <a:pt x="32956" y="5143"/>
                  </a:lnTo>
                  <a:lnTo>
                    <a:pt x="36742" y="10929"/>
                  </a:lnTo>
                  <a:lnTo>
                    <a:pt x="38100" y="18287"/>
                  </a:lnTo>
                  <a:lnTo>
                    <a:pt x="36742" y="25884"/>
                  </a:lnTo>
                  <a:lnTo>
                    <a:pt x="32956" y="32194"/>
                  </a:lnTo>
                  <a:lnTo>
                    <a:pt x="27170" y="36504"/>
                  </a:lnTo>
                  <a:lnTo>
                    <a:pt x="19812" y="38099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64" name="object 164"/>
            <p:cNvSpPr/>
            <p:nvPr/>
          </p:nvSpPr>
          <p:spPr>
            <a:xfrm>
              <a:off x="5490972" y="5605272"/>
              <a:ext cx="38100" cy="38100"/>
            </a:xfrm>
            <a:custGeom>
              <a:avLst/>
              <a:gdLst/>
              <a:ahLst/>
              <a:cxnLst/>
              <a:rect l="l" t="t" r="r" b="b"/>
              <a:pathLst>
                <a:path w="38100" h="38100">
                  <a:moveTo>
                    <a:pt x="0" y="18287"/>
                  </a:moveTo>
                  <a:lnTo>
                    <a:pt x="1595" y="10929"/>
                  </a:lnTo>
                  <a:lnTo>
                    <a:pt x="5905" y="5143"/>
                  </a:lnTo>
                  <a:lnTo>
                    <a:pt x="12215" y="1357"/>
                  </a:lnTo>
                  <a:lnTo>
                    <a:pt x="19812" y="0"/>
                  </a:lnTo>
                  <a:lnTo>
                    <a:pt x="27170" y="1357"/>
                  </a:lnTo>
                  <a:lnTo>
                    <a:pt x="32956" y="5143"/>
                  </a:lnTo>
                  <a:lnTo>
                    <a:pt x="36742" y="10929"/>
                  </a:lnTo>
                  <a:lnTo>
                    <a:pt x="38100" y="18287"/>
                  </a:lnTo>
                  <a:lnTo>
                    <a:pt x="36742" y="25884"/>
                  </a:lnTo>
                  <a:lnTo>
                    <a:pt x="32956" y="32194"/>
                  </a:lnTo>
                  <a:lnTo>
                    <a:pt x="27170" y="36504"/>
                  </a:lnTo>
                  <a:lnTo>
                    <a:pt x="19812" y="38099"/>
                  </a:lnTo>
                  <a:lnTo>
                    <a:pt x="12215" y="36504"/>
                  </a:lnTo>
                  <a:lnTo>
                    <a:pt x="5905" y="32194"/>
                  </a:lnTo>
                  <a:lnTo>
                    <a:pt x="1595" y="25884"/>
                  </a:lnTo>
                  <a:lnTo>
                    <a:pt x="0" y="18287"/>
                  </a:lnTo>
                </a:path>
              </a:pathLst>
            </a:custGeom>
            <a:ln w="9144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165" name="object 165"/>
          <p:cNvGrpSpPr/>
          <p:nvPr/>
        </p:nvGrpSpPr>
        <p:grpSpPr>
          <a:xfrm>
            <a:off x="13094480" y="5408676"/>
            <a:ext cx="455765" cy="88900"/>
            <a:chOff x="5692140" y="5408676"/>
            <a:chExt cx="198120" cy="88900"/>
          </a:xfrm>
        </p:grpSpPr>
        <p:sp>
          <p:nvSpPr>
            <p:cNvPr id="166" name="object 166"/>
            <p:cNvSpPr/>
            <p:nvPr/>
          </p:nvSpPr>
          <p:spPr>
            <a:xfrm>
              <a:off x="5696712" y="5455919"/>
              <a:ext cx="38100" cy="36830"/>
            </a:xfrm>
            <a:custGeom>
              <a:avLst/>
              <a:gdLst/>
              <a:ahLst/>
              <a:cxnLst/>
              <a:rect l="l" t="t" r="r" b="b"/>
              <a:pathLst>
                <a:path w="38100" h="36829">
                  <a:moveTo>
                    <a:pt x="18288" y="36575"/>
                  </a:moveTo>
                  <a:lnTo>
                    <a:pt x="11572" y="35218"/>
                  </a:lnTo>
                  <a:lnTo>
                    <a:pt x="5714" y="31432"/>
                  </a:lnTo>
                  <a:lnTo>
                    <a:pt x="1571" y="25646"/>
                  </a:lnTo>
                  <a:lnTo>
                    <a:pt x="0" y="18287"/>
                  </a:lnTo>
                  <a:lnTo>
                    <a:pt x="1571" y="11572"/>
                  </a:lnTo>
                  <a:lnTo>
                    <a:pt x="5715" y="5714"/>
                  </a:lnTo>
                  <a:lnTo>
                    <a:pt x="11572" y="1571"/>
                  </a:lnTo>
                  <a:lnTo>
                    <a:pt x="18288" y="0"/>
                  </a:lnTo>
                  <a:lnTo>
                    <a:pt x="25884" y="1571"/>
                  </a:lnTo>
                  <a:lnTo>
                    <a:pt x="32194" y="5714"/>
                  </a:lnTo>
                  <a:lnTo>
                    <a:pt x="36504" y="11572"/>
                  </a:lnTo>
                  <a:lnTo>
                    <a:pt x="38100" y="18287"/>
                  </a:lnTo>
                  <a:lnTo>
                    <a:pt x="36504" y="25646"/>
                  </a:lnTo>
                  <a:lnTo>
                    <a:pt x="32194" y="31432"/>
                  </a:lnTo>
                  <a:lnTo>
                    <a:pt x="25884" y="35218"/>
                  </a:lnTo>
                  <a:lnTo>
                    <a:pt x="18288" y="36575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67" name="object 167"/>
            <p:cNvSpPr/>
            <p:nvPr/>
          </p:nvSpPr>
          <p:spPr>
            <a:xfrm>
              <a:off x="5696712" y="5455919"/>
              <a:ext cx="38100" cy="36830"/>
            </a:xfrm>
            <a:custGeom>
              <a:avLst/>
              <a:gdLst/>
              <a:ahLst/>
              <a:cxnLst/>
              <a:rect l="l" t="t" r="r" b="b"/>
              <a:pathLst>
                <a:path w="38100" h="36829">
                  <a:moveTo>
                    <a:pt x="0" y="18287"/>
                  </a:moveTo>
                  <a:lnTo>
                    <a:pt x="1571" y="11572"/>
                  </a:lnTo>
                  <a:lnTo>
                    <a:pt x="5715" y="5714"/>
                  </a:lnTo>
                  <a:lnTo>
                    <a:pt x="11572" y="1571"/>
                  </a:lnTo>
                  <a:lnTo>
                    <a:pt x="18288" y="0"/>
                  </a:lnTo>
                  <a:lnTo>
                    <a:pt x="25884" y="1571"/>
                  </a:lnTo>
                  <a:lnTo>
                    <a:pt x="32194" y="5714"/>
                  </a:lnTo>
                  <a:lnTo>
                    <a:pt x="36504" y="11572"/>
                  </a:lnTo>
                  <a:lnTo>
                    <a:pt x="38100" y="18287"/>
                  </a:lnTo>
                  <a:lnTo>
                    <a:pt x="36504" y="25646"/>
                  </a:lnTo>
                  <a:lnTo>
                    <a:pt x="32194" y="31432"/>
                  </a:lnTo>
                  <a:lnTo>
                    <a:pt x="25884" y="35218"/>
                  </a:lnTo>
                  <a:lnTo>
                    <a:pt x="18288" y="36575"/>
                  </a:lnTo>
                  <a:lnTo>
                    <a:pt x="11572" y="35218"/>
                  </a:lnTo>
                  <a:lnTo>
                    <a:pt x="5714" y="31432"/>
                  </a:lnTo>
                  <a:lnTo>
                    <a:pt x="1571" y="25646"/>
                  </a:lnTo>
                  <a:lnTo>
                    <a:pt x="0" y="18287"/>
                  </a:lnTo>
                </a:path>
              </a:pathLst>
            </a:custGeom>
            <a:ln w="9144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68" name="object 168"/>
            <p:cNvSpPr/>
            <p:nvPr/>
          </p:nvSpPr>
          <p:spPr>
            <a:xfrm>
              <a:off x="5766816" y="5431535"/>
              <a:ext cx="38100" cy="38100"/>
            </a:xfrm>
            <a:custGeom>
              <a:avLst/>
              <a:gdLst/>
              <a:ahLst/>
              <a:cxnLst/>
              <a:rect l="l" t="t" r="r" b="b"/>
              <a:pathLst>
                <a:path w="38100" h="38100">
                  <a:moveTo>
                    <a:pt x="19812" y="38100"/>
                  </a:moveTo>
                  <a:lnTo>
                    <a:pt x="12215" y="36742"/>
                  </a:lnTo>
                  <a:lnTo>
                    <a:pt x="5905" y="32956"/>
                  </a:lnTo>
                  <a:lnTo>
                    <a:pt x="1595" y="27170"/>
                  </a:lnTo>
                  <a:lnTo>
                    <a:pt x="0" y="19812"/>
                  </a:lnTo>
                  <a:lnTo>
                    <a:pt x="1595" y="12215"/>
                  </a:lnTo>
                  <a:lnTo>
                    <a:pt x="5905" y="5905"/>
                  </a:lnTo>
                  <a:lnTo>
                    <a:pt x="12215" y="1595"/>
                  </a:lnTo>
                  <a:lnTo>
                    <a:pt x="19812" y="0"/>
                  </a:lnTo>
                  <a:lnTo>
                    <a:pt x="27170" y="1595"/>
                  </a:lnTo>
                  <a:lnTo>
                    <a:pt x="32956" y="5905"/>
                  </a:lnTo>
                  <a:lnTo>
                    <a:pt x="36742" y="12215"/>
                  </a:lnTo>
                  <a:lnTo>
                    <a:pt x="38100" y="19812"/>
                  </a:lnTo>
                  <a:lnTo>
                    <a:pt x="36742" y="27170"/>
                  </a:lnTo>
                  <a:lnTo>
                    <a:pt x="32956" y="32956"/>
                  </a:lnTo>
                  <a:lnTo>
                    <a:pt x="27170" y="36742"/>
                  </a:lnTo>
                  <a:lnTo>
                    <a:pt x="19812" y="3810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69" name="object 169"/>
            <p:cNvSpPr/>
            <p:nvPr/>
          </p:nvSpPr>
          <p:spPr>
            <a:xfrm>
              <a:off x="5766816" y="5431535"/>
              <a:ext cx="38100" cy="38100"/>
            </a:xfrm>
            <a:custGeom>
              <a:avLst/>
              <a:gdLst/>
              <a:ahLst/>
              <a:cxnLst/>
              <a:rect l="l" t="t" r="r" b="b"/>
              <a:pathLst>
                <a:path w="38100" h="38100">
                  <a:moveTo>
                    <a:pt x="0" y="19812"/>
                  </a:moveTo>
                  <a:lnTo>
                    <a:pt x="1595" y="12215"/>
                  </a:lnTo>
                  <a:lnTo>
                    <a:pt x="5905" y="5905"/>
                  </a:lnTo>
                  <a:lnTo>
                    <a:pt x="12215" y="1595"/>
                  </a:lnTo>
                  <a:lnTo>
                    <a:pt x="19812" y="0"/>
                  </a:lnTo>
                  <a:lnTo>
                    <a:pt x="27170" y="1595"/>
                  </a:lnTo>
                  <a:lnTo>
                    <a:pt x="32956" y="5905"/>
                  </a:lnTo>
                  <a:lnTo>
                    <a:pt x="36742" y="12215"/>
                  </a:lnTo>
                  <a:lnTo>
                    <a:pt x="38100" y="19812"/>
                  </a:lnTo>
                  <a:lnTo>
                    <a:pt x="36742" y="27170"/>
                  </a:lnTo>
                  <a:lnTo>
                    <a:pt x="32956" y="32956"/>
                  </a:lnTo>
                  <a:lnTo>
                    <a:pt x="27170" y="36742"/>
                  </a:lnTo>
                  <a:lnTo>
                    <a:pt x="19812" y="38100"/>
                  </a:lnTo>
                  <a:lnTo>
                    <a:pt x="12215" y="36742"/>
                  </a:lnTo>
                  <a:lnTo>
                    <a:pt x="5905" y="32956"/>
                  </a:lnTo>
                  <a:lnTo>
                    <a:pt x="1595" y="27170"/>
                  </a:lnTo>
                  <a:lnTo>
                    <a:pt x="0" y="19812"/>
                  </a:lnTo>
                </a:path>
              </a:pathLst>
            </a:custGeom>
            <a:ln w="9144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70" name="object 170"/>
            <p:cNvSpPr/>
            <p:nvPr/>
          </p:nvSpPr>
          <p:spPr>
            <a:xfrm>
              <a:off x="5847587" y="5413248"/>
              <a:ext cx="38100" cy="38100"/>
            </a:xfrm>
            <a:custGeom>
              <a:avLst/>
              <a:gdLst/>
              <a:ahLst/>
              <a:cxnLst/>
              <a:rect l="l" t="t" r="r" b="b"/>
              <a:pathLst>
                <a:path w="38100" h="38100">
                  <a:moveTo>
                    <a:pt x="19812" y="38100"/>
                  </a:moveTo>
                  <a:lnTo>
                    <a:pt x="12215" y="36742"/>
                  </a:lnTo>
                  <a:lnTo>
                    <a:pt x="5905" y="32956"/>
                  </a:lnTo>
                  <a:lnTo>
                    <a:pt x="1595" y="27170"/>
                  </a:lnTo>
                  <a:lnTo>
                    <a:pt x="0" y="19812"/>
                  </a:lnTo>
                  <a:lnTo>
                    <a:pt x="1595" y="12215"/>
                  </a:lnTo>
                  <a:lnTo>
                    <a:pt x="5905" y="5905"/>
                  </a:lnTo>
                  <a:lnTo>
                    <a:pt x="12215" y="1595"/>
                  </a:lnTo>
                  <a:lnTo>
                    <a:pt x="19812" y="0"/>
                  </a:lnTo>
                  <a:lnTo>
                    <a:pt x="27170" y="1595"/>
                  </a:lnTo>
                  <a:lnTo>
                    <a:pt x="32956" y="5905"/>
                  </a:lnTo>
                  <a:lnTo>
                    <a:pt x="36742" y="12215"/>
                  </a:lnTo>
                  <a:lnTo>
                    <a:pt x="38100" y="19812"/>
                  </a:lnTo>
                  <a:lnTo>
                    <a:pt x="36742" y="27170"/>
                  </a:lnTo>
                  <a:lnTo>
                    <a:pt x="32956" y="32956"/>
                  </a:lnTo>
                  <a:lnTo>
                    <a:pt x="27170" y="36742"/>
                  </a:lnTo>
                  <a:lnTo>
                    <a:pt x="19812" y="3810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71" name="object 171"/>
            <p:cNvSpPr/>
            <p:nvPr/>
          </p:nvSpPr>
          <p:spPr>
            <a:xfrm>
              <a:off x="5847587" y="5413248"/>
              <a:ext cx="38100" cy="38100"/>
            </a:xfrm>
            <a:custGeom>
              <a:avLst/>
              <a:gdLst/>
              <a:ahLst/>
              <a:cxnLst/>
              <a:rect l="l" t="t" r="r" b="b"/>
              <a:pathLst>
                <a:path w="38100" h="38100">
                  <a:moveTo>
                    <a:pt x="0" y="19812"/>
                  </a:moveTo>
                  <a:lnTo>
                    <a:pt x="1595" y="12215"/>
                  </a:lnTo>
                  <a:lnTo>
                    <a:pt x="5905" y="5905"/>
                  </a:lnTo>
                  <a:lnTo>
                    <a:pt x="12215" y="1595"/>
                  </a:lnTo>
                  <a:lnTo>
                    <a:pt x="19812" y="0"/>
                  </a:lnTo>
                  <a:lnTo>
                    <a:pt x="27170" y="1595"/>
                  </a:lnTo>
                  <a:lnTo>
                    <a:pt x="32956" y="5905"/>
                  </a:lnTo>
                  <a:lnTo>
                    <a:pt x="36742" y="12215"/>
                  </a:lnTo>
                  <a:lnTo>
                    <a:pt x="38100" y="19812"/>
                  </a:lnTo>
                  <a:lnTo>
                    <a:pt x="36742" y="27170"/>
                  </a:lnTo>
                  <a:lnTo>
                    <a:pt x="32956" y="32956"/>
                  </a:lnTo>
                  <a:lnTo>
                    <a:pt x="27170" y="36742"/>
                  </a:lnTo>
                  <a:lnTo>
                    <a:pt x="19812" y="38100"/>
                  </a:lnTo>
                  <a:lnTo>
                    <a:pt x="12215" y="36742"/>
                  </a:lnTo>
                  <a:lnTo>
                    <a:pt x="5905" y="32956"/>
                  </a:lnTo>
                  <a:lnTo>
                    <a:pt x="1595" y="27170"/>
                  </a:lnTo>
                  <a:lnTo>
                    <a:pt x="0" y="19812"/>
                  </a:lnTo>
                </a:path>
              </a:pathLst>
            </a:custGeom>
            <a:ln w="9144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172" name="object 172"/>
          <p:cNvGrpSpPr/>
          <p:nvPr/>
        </p:nvGrpSpPr>
        <p:grpSpPr>
          <a:xfrm>
            <a:off x="13445067" y="6929628"/>
            <a:ext cx="2868982" cy="341630"/>
            <a:chOff x="5844539" y="6929628"/>
            <a:chExt cx="1247140" cy="341630"/>
          </a:xfrm>
        </p:grpSpPr>
        <p:pic>
          <p:nvPicPr>
            <p:cNvPr id="173" name="object 173"/>
            <p:cNvPicPr/>
            <p:nvPr/>
          </p:nvPicPr>
          <p:blipFill>
            <a:blip r:embed="rId76" cstate="print"/>
            <a:stretch>
              <a:fillRect/>
            </a:stretch>
          </p:blipFill>
          <p:spPr>
            <a:xfrm>
              <a:off x="5844539" y="6929628"/>
              <a:ext cx="182880" cy="161543"/>
            </a:xfrm>
            <a:prstGeom prst="rect">
              <a:avLst/>
            </a:prstGeom>
          </p:spPr>
        </p:pic>
        <p:pic>
          <p:nvPicPr>
            <p:cNvPr id="174" name="object 174"/>
            <p:cNvPicPr/>
            <p:nvPr/>
          </p:nvPicPr>
          <p:blipFill>
            <a:blip r:embed="rId77" cstate="print"/>
            <a:stretch>
              <a:fillRect/>
            </a:stretch>
          </p:blipFill>
          <p:spPr>
            <a:xfrm>
              <a:off x="6054851" y="6929628"/>
              <a:ext cx="1036319" cy="161543"/>
            </a:xfrm>
            <a:prstGeom prst="rect">
              <a:avLst/>
            </a:prstGeom>
          </p:spPr>
        </p:pic>
        <p:pic>
          <p:nvPicPr>
            <p:cNvPr id="175" name="object 175"/>
            <p:cNvPicPr/>
            <p:nvPr/>
          </p:nvPicPr>
          <p:blipFill>
            <a:blip r:embed="rId78" cstate="print"/>
            <a:stretch>
              <a:fillRect/>
            </a:stretch>
          </p:blipFill>
          <p:spPr>
            <a:xfrm>
              <a:off x="6063996" y="7021067"/>
              <a:ext cx="972311" cy="205739"/>
            </a:xfrm>
            <a:prstGeom prst="rect">
              <a:avLst/>
            </a:prstGeom>
          </p:spPr>
        </p:pic>
        <p:pic>
          <p:nvPicPr>
            <p:cNvPr id="176" name="object 176"/>
            <p:cNvPicPr/>
            <p:nvPr/>
          </p:nvPicPr>
          <p:blipFill>
            <a:blip r:embed="rId79" cstate="print"/>
            <a:stretch>
              <a:fillRect/>
            </a:stretch>
          </p:blipFill>
          <p:spPr>
            <a:xfrm>
              <a:off x="6065519" y="7110983"/>
              <a:ext cx="121919" cy="160019"/>
            </a:xfrm>
            <a:prstGeom prst="rect">
              <a:avLst/>
            </a:prstGeom>
          </p:spPr>
        </p:pic>
        <p:pic>
          <p:nvPicPr>
            <p:cNvPr id="177" name="object 177"/>
            <p:cNvPicPr/>
            <p:nvPr/>
          </p:nvPicPr>
          <p:blipFill>
            <a:blip r:embed="rId80" cstate="print"/>
            <a:stretch>
              <a:fillRect/>
            </a:stretch>
          </p:blipFill>
          <p:spPr>
            <a:xfrm>
              <a:off x="6214871" y="7110983"/>
              <a:ext cx="179832" cy="160019"/>
            </a:xfrm>
            <a:prstGeom prst="rect">
              <a:avLst/>
            </a:prstGeom>
          </p:spPr>
        </p:pic>
      </p:grpSp>
      <p:sp>
        <p:nvSpPr>
          <p:cNvPr id="178" name="object 178"/>
          <p:cNvSpPr/>
          <p:nvPr/>
        </p:nvSpPr>
        <p:spPr>
          <a:xfrm>
            <a:off x="11607985" y="4232147"/>
            <a:ext cx="186981" cy="38100"/>
          </a:xfrm>
          <a:custGeom>
            <a:avLst/>
            <a:gdLst/>
            <a:ahLst/>
            <a:cxnLst/>
            <a:rect l="l" t="t" r="r" b="b"/>
            <a:pathLst>
              <a:path w="81279" h="38100">
                <a:moveTo>
                  <a:pt x="80772" y="38100"/>
                </a:moveTo>
                <a:lnTo>
                  <a:pt x="80772" y="32004"/>
                </a:lnTo>
                <a:lnTo>
                  <a:pt x="79248" y="25908"/>
                </a:lnTo>
                <a:lnTo>
                  <a:pt x="76200" y="18288"/>
                </a:lnTo>
                <a:lnTo>
                  <a:pt x="62484" y="6096"/>
                </a:lnTo>
                <a:lnTo>
                  <a:pt x="50292" y="0"/>
                </a:lnTo>
                <a:lnTo>
                  <a:pt x="30480" y="0"/>
                </a:lnTo>
                <a:lnTo>
                  <a:pt x="1524" y="25908"/>
                </a:lnTo>
                <a:lnTo>
                  <a:pt x="0" y="32004"/>
                </a:lnTo>
                <a:lnTo>
                  <a:pt x="0" y="38100"/>
                </a:lnTo>
              </a:path>
            </a:pathLst>
          </a:custGeom>
          <a:ln w="9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grpSp>
        <p:nvGrpSpPr>
          <p:cNvPr id="179" name="object 179"/>
          <p:cNvGrpSpPr/>
          <p:nvPr/>
        </p:nvGrpSpPr>
        <p:grpSpPr>
          <a:xfrm>
            <a:off x="11229350" y="4227577"/>
            <a:ext cx="390030" cy="47625"/>
            <a:chOff x="4881372" y="4227576"/>
            <a:chExt cx="169545" cy="47625"/>
          </a:xfrm>
        </p:grpSpPr>
        <p:sp>
          <p:nvSpPr>
            <p:cNvPr id="180" name="object 180"/>
            <p:cNvSpPr/>
            <p:nvPr/>
          </p:nvSpPr>
          <p:spPr>
            <a:xfrm>
              <a:off x="4885944" y="4232148"/>
              <a:ext cx="81280" cy="38100"/>
            </a:xfrm>
            <a:custGeom>
              <a:avLst/>
              <a:gdLst/>
              <a:ahLst/>
              <a:cxnLst/>
              <a:rect l="l" t="t" r="r" b="b"/>
              <a:pathLst>
                <a:path w="81279" h="38100">
                  <a:moveTo>
                    <a:pt x="80772" y="38100"/>
                  </a:moveTo>
                  <a:lnTo>
                    <a:pt x="50292" y="0"/>
                  </a:lnTo>
                  <a:lnTo>
                    <a:pt x="30480" y="0"/>
                  </a:lnTo>
                  <a:lnTo>
                    <a:pt x="22860" y="3047"/>
                  </a:lnTo>
                  <a:lnTo>
                    <a:pt x="18288" y="6096"/>
                  </a:lnTo>
                  <a:lnTo>
                    <a:pt x="12192" y="9143"/>
                  </a:lnTo>
                  <a:lnTo>
                    <a:pt x="7620" y="13716"/>
                  </a:lnTo>
                  <a:lnTo>
                    <a:pt x="1524" y="25908"/>
                  </a:lnTo>
                  <a:lnTo>
                    <a:pt x="0" y="32004"/>
                  </a:lnTo>
                  <a:lnTo>
                    <a:pt x="0" y="38100"/>
                  </a:lnTo>
                </a:path>
              </a:pathLst>
            </a:custGeom>
            <a:ln w="9144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81" name="object 181"/>
            <p:cNvSpPr/>
            <p:nvPr/>
          </p:nvSpPr>
          <p:spPr>
            <a:xfrm>
              <a:off x="4966716" y="4232148"/>
              <a:ext cx="79375" cy="38100"/>
            </a:xfrm>
            <a:custGeom>
              <a:avLst/>
              <a:gdLst/>
              <a:ahLst/>
              <a:cxnLst/>
              <a:rect l="l" t="t" r="r" b="b"/>
              <a:pathLst>
                <a:path w="79375" h="38100">
                  <a:moveTo>
                    <a:pt x="79248" y="38100"/>
                  </a:moveTo>
                  <a:lnTo>
                    <a:pt x="79248" y="32004"/>
                  </a:lnTo>
                  <a:lnTo>
                    <a:pt x="76200" y="25908"/>
                  </a:lnTo>
                  <a:lnTo>
                    <a:pt x="73152" y="18288"/>
                  </a:lnTo>
                  <a:lnTo>
                    <a:pt x="70104" y="13716"/>
                  </a:lnTo>
                  <a:lnTo>
                    <a:pt x="60960" y="6096"/>
                  </a:lnTo>
                  <a:lnTo>
                    <a:pt x="48768" y="0"/>
                  </a:lnTo>
                  <a:lnTo>
                    <a:pt x="30480" y="0"/>
                  </a:lnTo>
                  <a:lnTo>
                    <a:pt x="1524" y="25908"/>
                  </a:lnTo>
                  <a:lnTo>
                    <a:pt x="0" y="32004"/>
                  </a:lnTo>
                  <a:lnTo>
                    <a:pt x="0" y="38100"/>
                  </a:lnTo>
                </a:path>
              </a:pathLst>
            </a:custGeom>
            <a:ln w="9144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182" name="object 182"/>
          <p:cNvGrpSpPr/>
          <p:nvPr/>
        </p:nvGrpSpPr>
        <p:grpSpPr>
          <a:xfrm>
            <a:off x="11783277" y="4227577"/>
            <a:ext cx="207432" cy="58419"/>
            <a:chOff x="5122163" y="4227576"/>
            <a:chExt cx="90170" cy="58419"/>
          </a:xfrm>
        </p:grpSpPr>
        <p:sp>
          <p:nvSpPr>
            <p:cNvPr id="183" name="object 183"/>
            <p:cNvSpPr/>
            <p:nvPr/>
          </p:nvSpPr>
          <p:spPr>
            <a:xfrm>
              <a:off x="5126735" y="4232148"/>
              <a:ext cx="81280" cy="38100"/>
            </a:xfrm>
            <a:custGeom>
              <a:avLst/>
              <a:gdLst/>
              <a:ahLst/>
              <a:cxnLst/>
              <a:rect l="l" t="t" r="r" b="b"/>
              <a:pathLst>
                <a:path w="81279" h="38100">
                  <a:moveTo>
                    <a:pt x="80772" y="38100"/>
                  </a:moveTo>
                  <a:lnTo>
                    <a:pt x="80772" y="32004"/>
                  </a:lnTo>
                  <a:lnTo>
                    <a:pt x="79248" y="25908"/>
                  </a:lnTo>
                  <a:lnTo>
                    <a:pt x="50292" y="0"/>
                  </a:lnTo>
                  <a:lnTo>
                    <a:pt x="30480" y="0"/>
                  </a:lnTo>
                  <a:lnTo>
                    <a:pt x="18288" y="6096"/>
                  </a:lnTo>
                  <a:lnTo>
                    <a:pt x="12192" y="9143"/>
                  </a:lnTo>
                  <a:lnTo>
                    <a:pt x="9144" y="13716"/>
                  </a:lnTo>
                  <a:lnTo>
                    <a:pt x="4572" y="19812"/>
                  </a:lnTo>
                  <a:lnTo>
                    <a:pt x="3048" y="25908"/>
                  </a:lnTo>
                  <a:lnTo>
                    <a:pt x="0" y="32004"/>
                  </a:lnTo>
                  <a:lnTo>
                    <a:pt x="0" y="38100"/>
                  </a:lnTo>
                </a:path>
              </a:pathLst>
            </a:custGeom>
            <a:ln w="9144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84" name="object 184"/>
            <p:cNvSpPr/>
            <p:nvPr/>
          </p:nvSpPr>
          <p:spPr>
            <a:xfrm>
              <a:off x="5122163" y="4277868"/>
              <a:ext cx="90170" cy="0"/>
            </a:xfrm>
            <a:custGeom>
              <a:avLst/>
              <a:gdLst/>
              <a:ahLst/>
              <a:cxnLst/>
              <a:rect l="l" t="t" r="r" b="b"/>
              <a:pathLst>
                <a:path w="90170">
                  <a:moveTo>
                    <a:pt x="80771" y="0"/>
                  </a:moveTo>
                  <a:lnTo>
                    <a:pt x="89915" y="0"/>
                  </a:lnTo>
                </a:path>
                <a:path w="90170">
                  <a:moveTo>
                    <a:pt x="0" y="0"/>
                  </a:moveTo>
                  <a:lnTo>
                    <a:pt x="9144" y="0"/>
                  </a:lnTo>
                </a:path>
              </a:pathLst>
            </a:custGeom>
            <a:ln w="1524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185" name="object 185"/>
          <p:cNvSpPr/>
          <p:nvPr/>
        </p:nvSpPr>
        <p:spPr>
          <a:xfrm>
            <a:off x="11607985" y="4270247"/>
            <a:ext cx="0" cy="15240"/>
          </a:xfrm>
          <a:custGeom>
            <a:avLst/>
            <a:gdLst/>
            <a:ahLst/>
            <a:cxnLst/>
            <a:rect l="l" t="t" r="r" b="b"/>
            <a:pathLst>
              <a:path h="15239">
                <a:moveTo>
                  <a:pt x="-4572" y="7620"/>
                </a:moveTo>
                <a:lnTo>
                  <a:pt x="4572" y="7620"/>
                </a:lnTo>
              </a:path>
            </a:pathLst>
          </a:custGeom>
          <a:ln w="1524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6" name="object 186"/>
          <p:cNvSpPr/>
          <p:nvPr/>
        </p:nvSpPr>
        <p:spPr>
          <a:xfrm>
            <a:off x="11425677" y="4270247"/>
            <a:ext cx="0" cy="15240"/>
          </a:xfrm>
          <a:custGeom>
            <a:avLst/>
            <a:gdLst/>
            <a:ahLst/>
            <a:cxnLst/>
            <a:rect l="l" t="t" r="r" b="b"/>
            <a:pathLst>
              <a:path h="15239">
                <a:moveTo>
                  <a:pt x="-4572" y="7620"/>
                </a:moveTo>
                <a:lnTo>
                  <a:pt x="4572" y="7620"/>
                </a:lnTo>
              </a:path>
            </a:pathLst>
          </a:custGeom>
          <a:ln w="1524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7" name="object 187"/>
          <p:cNvSpPr/>
          <p:nvPr/>
        </p:nvSpPr>
        <p:spPr>
          <a:xfrm>
            <a:off x="11229350" y="4270247"/>
            <a:ext cx="21912" cy="15240"/>
          </a:xfrm>
          <a:custGeom>
            <a:avLst/>
            <a:gdLst/>
            <a:ahLst/>
            <a:cxnLst/>
            <a:rect l="l" t="t" r="r" b="b"/>
            <a:pathLst>
              <a:path w="9525" h="15239">
                <a:moveTo>
                  <a:pt x="0" y="15240"/>
                </a:moveTo>
                <a:lnTo>
                  <a:pt x="9144" y="15240"/>
                </a:lnTo>
                <a:lnTo>
                  <a:pt x="9144" y="0"/>
                </a:lnTo>
                <a:lnTo>
                  <a:pt x="0" y="0"/>
                </a:lnTo>
                <a:lnTo>
                  <a:pt x="0" y="1524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grpSp>
        <p:nvGrpSpPr>
          <p:cNvPr id="188" name="object 188"/>
          <p:cNvGrpSpPr/>
          <p:nvPr/>
        </p:nvGrpSpPr>
        <p:grpSpPr>
          <a:xfrm>
            <a:off x="10854217" y="4227577"/>
            <a:ext cx="397334" cy="58419"/>
            <a:chOff x="4718303" y="4227576"/>
            <a:chExt cx="172720" cy="58419"/>
          </a:xfrm>
        </p:grpSpPr>
        <p:sp>
          <p:nvSpPr>
            <p:cNvPr id="189" name="object 189"/>
            <p:cNvSpPr/>
            <p:nvPr/>
          </p:nvSpPr>
          <p:spPr>
            <a:xfrm>
              <a:off x="4722875" y="4232148"/>
              <a:ext cx="81280" cy="38100"/>
            </a:xfrm>
            <a:custGeom>
              <a:avLst/>
              <a:gdLst/>
              <a:ahLst/>
              <a:cxnLst/>
              <a:rect l="l" t="t" r="r" b="b"/>
              <a:pathLst>
                <a:path w="81279" h="38100">
                  <a:moveTo>
                    <a:pt x="80772" y="38100"/>
                  </a:moveTo>
                  <a:lnTo>
                    <a:pt x="80772" y="32004"/>
                  </a:lnTo>
                  <a:lnTo>
                    <a:pt x="79248" y="25908"/>
                  </a:lnTo>
                  <a:lnTo>
                    <a:pt x="50292" y="0"/>
                  </a:lnTo>
                  <a:lnTo>
                    <a:pt x="30480" y="0"/>
                  </a:lnTo>
                  <a:lnTo>
                    <a:pt x="18288" y="6096"/>
                  </a:lnTo>
                  <a:lnTo>
                    <a:pt x="9144" y="13716"/>
                  </a:lnTo>
                  <a:lnTo>
                    <a:pt x="4572" y="19812"/>
                  </a:lnTo>
                  <a:lnTo>
                    <a:pt x="0" y="38100"/>
                  </a:lnTo>
                </a:path>
              </a:pathLst>
            </a:custGeom>
            <a:ln w="9144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90" name="object 190"/>
            <p:cNvSpPr/>
            <p:nvPr/>
          </p:nvSpPr>
          <p:spPr>
            <a:xfrm>
              <a:off x="4803648" y="4232148"/>
              <a:ext cx="82550" cy="38100"/>
            </a:xfrm>
            <a:custGeom>
              <a:avLst/>
              <a:gdLst/>
              <a:ahLst/>
              <a:cxnLst/>
              <a:rect l="l" t="t" r="r" b="b"/>
              <a:pathLst>
                <a:path w="82550" h="38100">
                  <a:moveTo>
                    <a:pt x="82296" y="38100"/>
                  </a:moveTo>
                  <a:lnTo>
                    <a:pt x="56388" y="3047"/>
                  </a:lnTo>
                  <a:lnTo>
                    <a:pt x="50292" y="0"/>
                  </a:lnTo>
                  <a:lnTo>
                    <a:pt x="30480" y="0"/>
                  </a:lnTo>
                  <a:lnTo>
                    <a:pt x="18288" y="6096"/>
                  </a:lnTo>
                  <a:lnTo>
                    <a:pt x="9144" y="13716"/>
                  </a:lnTo>
                  <a:lnTo>
                    <a:pt x="4572" y="19812"/>
                  </a:lnTo>
                  <a:lnTo>
                    <a:pt x="0" y="38100"/>
                  </a:lnTo>
                </a:path>
              </a:pathLst>
            </a:custGeom>
            <a:ln w="9144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91" name="object 191"/>
            <p:cNvSpPr/>
            <p:nvPr/>
          </p:nvSpPr>
          <p:spPr>
            <a:xfrm>
              <a:off x="4881372" y="4270248"/>
              <a:ext cx="9525" cy="15240"/>
            </a:xfrm>
            <a:custGeom>
              <a:avLst/>
              <a:gdLst/>
              <a:ahLst/>
              <a:cxnLst/>
              <a:rect l="l" t="t" r="r" b="b"/>
              <a:pathLst>
                <a:path w="9525" h="15239">
                  <a:moveTo>
                    <a:pt x="0" y="15240"/>
                  </a:moveTo>
                  <a:lnTo>
                    <a:pt x="9144" y="15240"/>
                  </a:lnTo>
                  <a:lnTo>
                    <a:pt x="9144" y="0"/>
                  </a:lnTo>
                  <a:lnTo>
                    <a:pt x="0" y="0"/>
                  </a:lnTo>
                  <a:lnTo>
                    <a:pt x="0" y="1524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92" name="object 192"/>
            <p:cNvSpPr/>
            <p:nvPr/>
          </p:nvSpPr>
          <p:spPr>
            <a:xfrm>
              <a:off x="4718303" y="4277868"/>
              <a:ext cx="90170" cy="0"/>
            </a:xfrm>
            <a:custGeom>
              <a:avLst/>
              <a:gdLst/>
              <a:ahLst/>
              <a:cxnLst/>
              <a:rect l="l" t="t" r="r" b="b"/>
              <a:pathLst>
                <a:path w="90170">
                  <a:moveTo>
                    <a:pt x="80772" y="0"/>
                  </a:moveTo>
                  <a:lnTo>
                    <a:pt x="89916" y="0"/>
                  </a:lnTo>
                </a:path>
                <a:path w="90170">
                  <a:moveTo>
                    <a:pt x="0" y="0"/>
                  </a:moveTo>
                  <a:lnTo>
                    <a:pt x="9144" y="0"/>
                  </a:lnTo>
                </a:path>
              </a:pathLst>
            </a:custGeom>
            <a:ln w="1524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193" name="object 193"/>
          <p:cNvSpPr/>
          <p:nvPr/>
        </p:nvSpPr>
        <p:spPr>
          <a:xfrm>
            <a:off x="14942081" y="4230624"/>
            <a:ext cx="186981" cy="40005"/>
          </a:xfrm>
          <a:custGeom>
            <a:avLst/>
            <a:gdLst/>
            <a:ahLst/>
            <a:cxnLst/>
            <a:rect l="l" t="t" r="r" b="b"/>
            <a:pathLst>
              <a:path w="81279" h="40004">
                <a:moveTo>
                  <a:pt x="80772" y="39624"/>
                </a:moveTo>
                <a:lnTo>
                  <a:pt x="62484" y="7620"/>
                </a:lnTo>
                <a:lnTo>
                  <a:pt x="56388" y="4572"/>
                </a:lnTo>
                <a:lnTo>
                  <a:pt x="48768" y="1524"/>
                </a:lnTo>
                <a:lnTo>
                  <a:pt x="42672" y="0"/>
                </a:lnTo>
                <a:lnTo>
                  <a:pt x="36576" y="0"/>
                </a:lnTo>
                <a:lnTo>
                  <a:pt x="1524" y="27432"/>
                </a:lnTo>
                <a:lnTo>
                  <a:pt x="0" y="33528"/>
                </a:lnTo>
                <a:lnTo>
                  <a:pt x="0" y="39624"/>
                </a:lnTo>
              </a:path>
            </a:pathLst>
          </a:custGeom>
          <a:ln w="9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grpSp>
        <p:nvGrpSpPr>
          <p:cNvPr id="194" name="object 194"/>
          <p:cNvGrpSpPr/>
          <p:nvPr/>
        </p:nvGrpSpPr>
        <p:grpSpPr>
          <a:xfrm>
            <a:off x="14556432" y="4226053"/>
            <a:ext cx="397334" cy="48895"/>
            <a:chOff x="6327647" y="4226052"/>
            <a:chExt cx="172720" cy="48895"/>
          </a:xfrm>
        </p:grpSpPr>
        <p:sp>
          <p:nvSpPr>
            <p:cNvPr id="195" name="object 195"/>
            <p:cNvSpPr/>
            <p:nvPr/>
          </p:nvSpPr>
          <p:spPr>
            <a:xfrm>
              <a:off x="6332219" y="4230624"/>
              <a:ext cx="82550" cy="40005"/>
            </a:xfrm>
            <a:custGeom>
              <a:avLst/>
              <a:gdLst/>
              <a:ahLst/>
              <a:cxnLst/>
              <a:rect l="l" t="t" r="r" b="b"/>
              <a:pathLst>
                <a:path w="82550" h="40004">
                  <a:moveTo>
                    <a:pt x="82296" y="39624"/>
                  </a:moveTo>
                  <a:lnTo>
                    <a:pt x="80772" y="33528"/>
                  </a:lnTo>
                  <a:lnTo>
                    <a:pt x="79248" y="27432"/>
                  </a:lnTo>
                  <a:lnTo>
                    <a:pt x="76200" y="19812"/>
                  </a:lnTo>
                  <a:lnTo>
                    <a:pt x="73152" y="15240"/>
                  </a:lnTo>
                  <a:lnTo>
                    <a:pt x="68580" y="9144"/>
                  </a:lnTo>
                  <a:lnTo>
                    <a:pt x="62484" y="7620"/>
                  </a:lnTo>
                  <a:lnTo>
                    <a:pt x="57912" y="4572"/>
                  </a:lnTo>
                  <a:lnTo>
                    <a:pt x="51816" y="1524"/>
                  </a:lnTo>
                  <a:lnTo>
                    <a:pt x="44196" y="0"/>
                  </a:lnTo>
                  <a:lnTo>
                    <a:pt x="38100" y="0"/>
                  </a:lnTo>
                  <a:lnTo>
                    <a:pt x="30480" y="1524"/>
                  </a:lnTo>
                  <a:lnTo>
                    <a:pt x="18288" y="7620"/>
                  </a:lnTo>
                  <a:lnTo>
                    <a:pt x="13716" y="9144"/>
                  </a:lnTo>
                  <a:lnTo>
                    <a:pt x="9144" y="15240"/>
                  </a:lnTo>
                  <a:lnTo>
                    <a:pt x="3048" y="27432"/>
                  </a:lnTo>
                  <a:lnTo>
                    <a:pt x="0" y="39624"/>
                  </a:lnTo>
                </a:path>
              </a:pathLst>
            </a:custGeom>
            <a:ln w="9144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96" name="object 196"/>
            <p:cNvSpPr/>
            <p:nvPr/>
          </p:nvSpPr>
          <p:spPr>
            <a:xfrm>
              <a:off x="6414515" y="4230624"/>
              <a:ext cx="81280" cy="40005"/>
            </a:xfrm>
            <a:custGeom>
              <a:avLst/>
              <a:gdLst/>
              <a:ahLst/>
              <a:cxnLst/>
              <a:rect l="l" t="t" r="r" b="b"/>
              <a:pathLst>
                <a:path w="81279" h="40004">
                  <a:moveTo>
                    <a:pt x="80772" y="39624"/>
                  </a:moveTo>
                  <a:lnTo>
                    <a:pt x="79248" y="33528"/>
                  </a:lnTo>
                  <a:lnTo>
                    <a:pt x="77724" y="27432"/>
                  </a:lnTo>
                  <a:lnTo>
                    <a:pt x="74676" y="19812"/>
                  </a:lnTo>
                  <a:lnTo>
                    <a:pt x="71628" y="15240"/>
                  </a:lnTo>
                  <a:lnTo>
                    <a:pt x="67056" y="9144"/>
                  </a:lnTo>
                  <a:lnTo>
                    <a:pt x="62484" y="7620"/>
                  </a:lnTo>
                  <a:lnTo>
                    <a:pt x="50292" y="1524"/>
                  </a:lnTo>
                  <a:lnTo>
                    <a:pt x="42672" y="0"/>
                  </a:lnTo>
                  <a:lnTo>
                    <a:pt x="36576" y="0"/>
                  </a:lnTo>
                  <a:lnTo>
                    <a:pt x="28956" y="1524"/>
                  </a:lnTo>
                  <a:lnTo>
                    <a:pt x="22860" y="4572"/>
                  </a:lnTo>
                  <a:lnTo>
                    <a:pt x="18288" y="7620"/>
                  </a:lnTo>
                  <a:lnTo>
                    <a:pt x="12192" y="9144"/>
                  </a:lnTo>
                  <a:lnTo>
                    <a:pt x="7620" y="15240"/>
                  </a:lnTo>
                  <a:lnTo>
                    <a:pt x="1524" y="27432"/>
                  </a:lnTo>
                  <a:lnTo>
                    <a:pt x="0" y="33528"/>
                  </a:lnTo>
                  <a:lnTo>
                    <a:pt x="0" y="39624"/>
                  </a:lnTo>
                </a:path>
              </a:pathLst>
            </a:custGeom>
            <a:ln w="9144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197" name="object 197"/>
          <p:cNvGrpSpPr/>
          <p:nvPr/>
        </p:nvGrpSpPr>
        <p:grpSpPr>
          <a:xfrm>
            <a:off x="15117376" y="4226052"/>
            <a:ext cx="204510" cy="59690"/>
            <a:chOff x="6571488" y="4226052"/>
            <a:chExt cx="88900" cy="59690"/>
          </a:xfrm>
        </p:grpSpPr>
        <p:sp>
          <p:nvSpPr>
            <p:cNvPr id="198" name="object 198"/>
            <p:cNvSpPr/>
            <p:nvPr/>
          </p:nvSpPr>
          <p:spPr>
            <a:xfrm>
              <a:off x="6576060" y="4230624"/>
              <a:ext cx="79375" cy="40005"/>
            </a:xfrm>
            <a:custGeom>
              <a:avLst/>
              <a:gdLst/>
              <a:ahLst/>
              <a:cxnLst/>
              <a:rect l="l" t="t" r="r" b="b"/>
              <a:pathLst>
                <a:path w="79375" h="40004">
                  <a:moveTo>
                    <a:pt x="79248" y="39624"/>
                  </a:moveTo>
                  <a:lnTo>
                    <a:pt x="79248" y="33528"/>
                  </a:lnTo>
                  <a:lnTo>
                    <a:pt x="76200" y="27432"/>
                  </a:lnTo>
                  <a:lnTo>
                    <a:pt x="74676" y="19812"/>
                  </a:lnTo>
                  <a:lnTo>
                    <a:pt x="70104" y="15240"/>
                  </a:lnTo>
                  <a:lnTo>
                    <a:pt x="65532" y="9144"/>
                  </a:lnTo>
                  <a:lnTo>
                    <a:pt x="60960" y="7620"/>
                  </a:lnTo>
                  <a:lnTo>
                    <a:pt x="48768" y="1524"/>
                  </a:lnTo>
                  <a:lnTo>
                    <a:pt x="41148" y="0"/>
                  </a:lnTo>
                  <a:lnTo>
                    <a:pt x="36576" y="0"/>
                  </a:lnTo>
                  <a:lnTo>
                    <a:pt x="30480" y="1524"/>
                  </a:lnTo>
                  <a:lnTo>
                    <a:pt x="12192" y="9144"/>
                  </a:lnTo>
                  <a:lnTo>
                    <a:pt x="7620" y="15240"/>
                  </a:lnTo>
                  <a:lnTo>
                    <a:pt x="4572" y="21336"/>
                  </a:lnTo>
                  <a:lnTo>
                    <a:pt x="1524" y="27432"/>
                  </a:lnTo>
                  <a:lnTo>
                    <a:pt x="0" y="33528"/>
                  </a:lnTo>
                  <a:lnTo>
                    <a:pt x="0" y="39624"/>
                  </a:lnTo>
                </a:path>
              </a:pathLst>
            </a:custGeom>
            <a:ln w="9144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99" name="object 199"/>
            <p:cNvSpPr/>
            <p:nvPr/>
          </p:nvSpPr>
          <p:spPr>
            <a:xfrm>
              <a:off x="6571488" y="4277868"/>
              <a:ext cx="88900" cy="0"/>
            </a:xfrm>
            <a:custGeom>
              <a:avLst/>
              <a:gdLst/>
              <a:ahLst/>
              <a:cxnLst/>
              <a:rect l="l" t="t" r="r" b="b"/>
              <a:pathLst>
                <a:path w="88900">
                  <a:moveTo>
                    <a:pt x="79247" y="0"/>
                  </a:moveTo>
                  <a:lnTo>
                    <a:pt x="88391" y="0"/>
                  </a:lnTo>
                </a:path>
                <a:path w="88900">
                  <a:moveTo>
                    <a:pt x="0" y="0"/>
                  </a:moveTo>
                  <a:lnTo>
                    <a:pt x="9144" y="0"/>
                  </a:lnTo>
                </a:path>
              </a:pathLst>
            </a:custGeom>
            <a:ln w="1524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200" name="object 200"/>
          <p:cNvSpPr/>
          <p:nvPr/>
        </p:nvSpPr>
        <p:spPr>
          <a:xfrm>
            <a:off x="14942081" y="4270247"/>
            <a:ext cx="0" cy="15240"/>
          </a:xfrm>
          <a:custGeom>
            <a:avLst/>
            <a:gdLst/>
            <a:ahLst/>
            <a:cxnLst/>
            <a:rect l="l" t="t" r="r" b="b"/>
            <a:pathLst>
              <a:path h="15239">
                <a:moveTo>
                  <a:pt x="-4572" y="7620"/>
                </a:moveTo>
                <a:lnTo>
                  <a:pt x="4572" y="7620"/>
                </a:lnTo>
              </a:path>
            </a:pathLst>
          </a:custGeom>
          <a:ln w="1524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1" name="object 201"/>
          <p:cNvSpPr/>
          <p:nvPr/>
        </p:nvSpPr>
        <p:spPr>
          <a:xfrm>
            <a:off x="14756267" y="4270247"/>
            <a:ext cx="0" cy="15240"/>
          </a:xfrm>
          <a:custGeom>
            <a:avLst/>
            <a:gdLst/>
            <a:ahLst/>
            <a:cxnLst/>
            <a:rect l="l" t="t" r="r" b="b"/>
            <a:pathLst>
              <a:path h="15239">
                <a:moveTo>
                  <a:pt x="-4572" y="7620"/>
                </a:moveTo>
                <a:lnTo>
                  <a:pt x="4572" y="7620"/>
                </a:lnTo>
              </a:path>
            </a:pathLst>
          </a:custGeom>
          <a:ln w="1524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2" name="object 202"/>
          <p:cNvSpPr/>
          <p:nvPr/>
        </p:nvSpPr>
        <p:spPr>
          <a:xfrm>
            <a:off x="14566952" y="4270247"/>
            <a:ext cx="0" cy="15240"/>
          </a:xfrm>
          <a:custGeom>
            <a:avLst/>
            <a:gdLst/>
            <a:ahLst/>
            <a:cxnLst/>
            <a:rect l="l" t="t" r="r" b="b"/>
            <a:pathLst>
              <a:path h="15239">
                <a:moveTo>
                  <a:pt x="-4572" y="7620"/>
                </a:moveTo>
                <a:lnTo>
                  <a:pt x="4572" y="7620"/>
                </a:lnTo>
              </a:path>
            </a:pathLst>
          </a:custGeom>
          <a:ln w="1524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grpSp>
        <p:nvGrpSpPr>
          <p:cNvPr id="203" name="object 203"/>
          <p:cNvGrpSpPr/>
          <p:nvPr/>
        </p:nvGrpSpPr>
        <p:grpSpPr>
          <a:xfrm>
            <a:off x="14188314" y="4123945"/>
            <a:ext cx="736236" cy="161925"/>
            <a:chOff x="6167627" y="4123944"/>
            <a:chExt cx="320040" cy="161925"/>
          </a:xfrm>
        </p:grpSpPr>
        <p:sp>
          <p:nvSpPr>
            <p:cNvPr id="204" name="object 204"/>
            <p:cNvSpPr/>
            <p:nvPr/>
          </p:nvSpPr>
          <p:spPr>
            <a:xfrm>
              <a:off x="6172199" y="4230624"/>
              <a:ext cx="81280" cy="40005"/>
            </a:xfrm>
            <a:custGeom>
              <a:avLst/>
              <a:gdLst/>
              <a:ahLst/>
              <a:cxnLst/>
              <a:rect l="l" t="t" r="r" b="b"/>
              <a:pathLst>
                <a:path w="81279" h="40004">
                  <a:moveTo>
                    <a:pt x="80772" y="39624"/>
                  </a:moveTo>
                  <a:lnTo>
                    <a:pt x="80772" y="33528"/>
                  </a:lnTo>
                  <a:lnTo>
                    <a:pt x="79248" y="27432"/>
                  </a:lnTo>
                  <a:lnTo>
                    <a:pt x="50292" y="1524"/>
                  </a:lnTo>
                  <a:lnTo>
                    <a:pt x="44196" y="0"/>
                  </a:lnTo>
                  <a:lnTo>
                    <a:pt x="36576" y="0"/>
                  </a:lnTo>
                  <a:lnTo>
                    <a:pt x="30480" y="1524"/>
                  </a:lnTo>
                  <a:lnTo>
                    <a:pt x="18288" y="7620"/>
                  </a:lnTo>
                  <a:lnTo>
                    <a:pt x="13716" y="9144"/>
                  </a:lnTo>
                  <a:lnTo>
                    <a:pt x="4572" y="21336"/>
                  </a:lnTo>
                  <a:lnTo>
                    <a:pt x="3048" y="27432"/>
                  </a:lnTo>
                  <a:lnTo>
                    <a:pt x="0" y="33528"/>
                  </a:lnTo>
                  <a:lnTo>
                    <a:pt x="0" y="39624"/>
                  </a:lnTo>
                </a:path>
              </a:pathLst>
            </a:custGeom>
            <a:ln w="9144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05" name="object 205"/>
            <p:cNvSpPr/>
            <p:nvPr/>
          </p:nvSpPr>
          <p:spPr>
            <a:xfrm>
              <a:off x="6252971" y="4230624"/>
              <a:ext cx="79375" cy="40005"/>
            </a:xfrm>
            <a:custGeom>
              <a:avLst/>
              <a:gdLst/>
              <a:ahLst/>
              <a:cxnLst/>
              <a:rect l="l" t="t" r="r" b="b"/>
              <a:pathLst>
                <a:path w="79375" h="40004">
                  <a:moveTo>
                    <a:pt x="79248" y="39624"/>
                  </a:moveTo>
                  <a:lnTo>
                    <a:pt x="79248" y="33528"/>
                  </a:lnTo>
                  <a:lnTo>
                    <a:pt x="77724" y="27432"/>
                  </a:lnTo>
                  <a:lnTo>
                    <a:pt x="48768" y="1524"/>
                  </a:lnTo>
                  <a:lnTo>
                    <a:pt x="42672" y="0"/>
                  </a:lnTo>
                  <a:lnTo>
                    <a:pt x="36576" y="0"/>
                  </a:lnTo>
                  <a:lnTo>
                    <a:pt x="30480" y="1524"/>
                  </a:lnTo>
                  <a:lnTo>
                    <a:pt x="12192" y="9144"/>
                  </a:lnTo>
                  <a:lnTo>
                    <a:pt x="9144" y="15240"/>
                  </a:lnTo>
                  <a:lnTo>
                    <a:pt x="4572" y="21336"/>
                  </a:lnTo>
                  <a:lnTo>
                    <a:pt x="0" y="39624"/>
                  </a:lnTo>
                </a:path>
              </a:pathLst>
            </a:custGeom>
            <a:ln w="9144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06" name="object 206"/>
            <p:cNvSpPr/>
            <p:nvPr/>
          </p:nvSpPr>
          <p:spPr>
            <a:xfrm>
              <a:off x="6167627" y="4277868"/>
              <a:ext cx="90170" cy="0"/>
            </a:xfrm>
            <a:custGeom>
              <a:avLst/>
              <a:gdLst/>
              <a:ahLst/>
              <a:cxnLst/>
              <a:rect l="l" t="t" r="r" b="b"/>
              <a:pathLst>
                <a:path w="90170">
                  <a:moveTo>
                    <a:pt x="80771" y="0"/>
                  </a:moveTo>
                  <a:lnTo>
                    <a:pt x="89915" y="0"/>
                  </a:lnTo>
                </a:path>
                <a:path w="90170">
                  <a:moveTo>
                    <a:pt x="0" y="0"/>
                  </a:moveTo>
                  <a:lnTo>
                    <a:pt x="9144" y="0"/>
                  </a:lnTo>
                </a:path>
              </a:pathLst>
            </a:custGeom>
            <a:ln w="1524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207" name="object 207"/>
            <p:cNvPicPr/>
            <p:nvPr/>
          </p:nvPicPr>
          <p:blipFill>
            <a:blip r:embed="rId81" cstate="print"/>
            <a:stretch>
              <a:fillRect/>
            </a:stretch>
          </p:blipFill>
          <p:spPr>
            <a:xfrm>
              <a:off x="6327647" y="4123944"/>
              <a:ext cx="60959" cy="161544"/>
            </a:xfrm>
            <a:prstGeom prst="rect">
              <a:avLst/>
            </a:prstGeom>
          </p:spPr>
        </p:pic>
        <p:pic>
          <p:nvPicPr>
            <p:cNvPr id="208" name="object 208"/>
            <p:cNvPicPr/>
            <p:nvPr/>
          </p:nvPicPr>
          <p:blipFill>
            <a:blip r:embed="rId82" cstate="print"/>
            <a:stretch>
              <a:fillRect/>
            </a:stretch>
          </p:blipFill>
          <p:spPr>
            <a:xfrm>
              <a:off x="6390132" y="4152900"/>
              <a:ext cx="97535" cy="106679"/>
            </a:xfrm>
            <a:prstGeom prst="rect">
              <a:avLst/>
            </a:prstGeom>
          </p:spPr>
        </p:pic>
      </p:grpSp>
      <p:sp>
        <p:nvSpPr>
          <p:cNvPr id="209" name="object 209"/>
          <p:cNvSpPr/>
          <p:nvPr/>
        </p:nvSpPr>
        <p:spPr>
          <a:xfrm>
            <a:off x="15310198" y="4285488"/>
            <a:ext cx="354971" cy="0"/>
          </a:xfrm>
          <a:custGeom>
            <a:avLst/>
            <a:gdLst/>
            <a:ahLst/>
            <a:cxnLst/>
            <a:rect l="l" t="t" r="r" b="b"/>
            <a:pathLst>
              <a:path w="154304">
                <a:moveTo>
                  <a:pt x="153924" y="0"/>
                </a:moveTo>
                <a:lnTo>
                  <a:pt x="0" y="0"/>
                </a:lnTo>
              </a:path>
            </a:pathLst>
          </a:custGeom>
          <a:ln w="9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0" name="object 210"/>
          <p:cNvSpPr/>
          <p:nvPr/>
        </p:nvSpPr>
        <p:spPr>
          <a:xfrm>
            <a:off x="1444422" y="9413748"/>
            <a:ext cx="15051933" cy="9525"/>
          </a:xfrm>
          <a:custGeom>
            <a:avLst/>
            <a:gdLst/>
            <a:ahLst/>
            <a:cxnLst/>
            <a:rect l="l" t="t" r="r" b="b"/>
            <a:pathLst>
              <a:path w="6543040" h="9525">
                <a:moveTo>
                  <a:pt x="6542531" y="9144"/>
                </a:moveTo>
                <a:lnTo>
                  <a:pt x="0" y="9144"/>
                </a:lnTo>
                <a:lnTo>
                  <a:pt x="0" y="0"/>
                </a:lnTo>
                <a:lnTo>
                  <a:pt x="6542531" y="0"/>
                </a:lnTo>
                <a:lnTo>
                  <a:pt x="6542531" y="9144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1" name="object 211"/>
          <p:cNvSpPr txBox="1"/>
          <p:nvPr/>
        </p:nvSpPr>
        <p:spPr>
          <a:xfrm>
            <a:off x="16270181" y="349008"/>
            <a:ext cx="192824" cy="135935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sz="800" spc="10" dirty="0">
                <a:latin typeface="Microsoft Sans Serif"/>
                <a:cs typeface="Microsoft Sans Serif"/>
              </a:rPr>
              <a:t>3</a:t>
            </a:r>
            <a:endParaRPr sz="800">
              <a:latin typeface="Microsoft Sans Serif"/>
              <a:cs typeface="Microsoft Sans Serif"/>
            </a:endParaRPr>
          </a:p>
        </p:txBody>
      </p:sp>
      <p:sp>
        <p:nvSpPr>
          <p:cNvPr id="212" name="object 212"/>
          <p:cNvSpPr txBox="1"/>
          <p:nvPr/>
        </p:nvSpPr>
        <p:spPr>
          <a:xfrm>
            <a:off x="1415159" y="605074"/>
            <a:ext cx="7387192" cy="948978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 marR="5080" indent="154940">
              <a:lnSpc>
                <a:spcPct val="125000"/>
              </a:lnSpc>
              <a:spcBef>
                <a:spcPts val="100"/>
              </a:spcBef>
            </a:pPr>
            <a:r>
              <a:rPr sz="800" spc="15" dirty="0">
                <a:latin typeface="Microsoft Sans Serif"/>
                <a:cs typeface="Microsoft Sans Serif"/>
              </a:rPr>
              <a:t>Cuando</a:t>
            </a:r>
            <a:r>
              <a:rPr sz="800" spc="20" dirty="0">
                <a:latin typeface="Microsoft Sans Serif"/>
                <a:cs typeface="Microsoft Sans Serif"/>
              </a:rPr>
              <a:t> </a:t>
            </a:r>
            <a:r>
              <a:rPr sz="800" spc="10" dirty="0">
                <a:latin typeface="Microsoft Sans Serif"/>
                <a:cs typeface="Microsoft Sans Serif"/>
              </a:rPr>
              <a:t>la</a:t>
            </a:r>
            <a:r>
              <a:rPr sz="800" spc="20" dirty="0">
                <a:latin typeface="Microsoft Sans Serif"/>
                <a:cs typeface="Microsoft Sans Serif"/>
              </a:rPr>
              <a:t> relación</a:t>
            </a:r>
            <a:r>
              <a:rPr sz="800" spc="25" dirty="0">
                <a:latin typeface="Microsoft Sans Serif"/>
                <a:cs typeface="Microsoft Sans Serif"/>
              </a:rPr>
              <a:t> de</a:t>
            </a:r>
            <a:r>
              <a:rPr sz="800" spc="20" dirty="0">
                <a:latin typeface="Microsoft Sans Serif"/>
                <a:cs typeface="Microsoft Sans Serif"/>
              </a:rPr>
              <a:t> voltaje </a:t>
            </a:r>
            <a:r>
              <a:rPr sz="800" spc="5" dirty="0">
                <a:latin typeface="Microsoft Sans Serif"/>
                <a:cs typeface="Microsoft Sans Serif"/>
              </a:rPr>
              <a:t>E</a:t>
            </a:r>
            <a:r>
              <a:rPr sz="550" spc="5" dirty="0">
                <a:latin typeface="Microsoft Sans Serif"/>
                <a:cs typeface="Microsoft Sans Serif"/>
              </a:rPr>
              <a:t>A</a:t>
            </a:r>
            <a:r>
              <a:rPr sz="800" spc="5" dirty="0">
                <a:latin typeface="Microsoft Sans Serif"/>
                <a:cs typeface="Microsoft Sans Serif"/>
              </a:rPr>
              <a:t>/MI</a:t>
            </a:r>
            <a:r>
              <a:rPr sz="550" spc="5" dirty="0">
                <a:latin typeface="Microsoft Sans Serif"/>
                <a:cs typeface="Microsoft Sans Serif"/>
              </a:rPr>
              <a:t>B</a:t>
            </a:r>
            <a:r>
              <a:rPr sz="800" spc="5" dirty="0">
                <a:latin typeface="Microsoft Sans Serif"/>
                <a:cs typeface="Microsoft Sans Serif"/>
              </a:rPr>
              <a:t>es</a:t>
            </a:r>
            <a:r>
              <a:rPr sz="800" spc="25" dirty="0">
                <a:latin typeface="Microsoft Sans Serif"/>
                <a:cs typeface="Microsoft Sans Serif"/>
              </a:rPr>
              <a:t> </a:t>
            </a:r>
            <a:r>
              <a:rPr sz="800" spc="35" dirty="0">
                <a:latin typeface="Microsoft Sans Serif"/>
                <a:cs typeface="Microsoft Sans Serif"/>
              </a:rPr>
              <a:t>mayor</a:t>
            </a:r>
            <a:r>
              <a:rPr sz="800" spc="20" dirty="0">
                <a:latin typeface="Microsoft Sans Serif"/>
                <a:cs typeface="Microsoft Sans Serif"/>
              </a:rPr>
              <a:t> </a:t>
            </a:r>
            <a:r>
              <a:rPr sz="800" spc="30" dirty="0">
                <a:latin typeface="Microsoft Sans Serif"/>
                <a:cs typeface="Microsoft Sans Serif"/>
              </a:rPr>
              <a:t>que</a:t>
            </a:r>
            <a:r>
              <a:rPr sz="800" spc="25" dirty="0">
                <a:latin typeface="Microsoft Sans Serif"/>
                <a:cs typeface="Microsoft Sans Serif"/>
              </a:rPr>
              <a:t> </a:t>
            </a:r>
            <a:r>
              <a:rPr sz="800" spc="30" dirty="0">
                <a:latin typeface="Microsoft Sans Serif"/>
                <a:cs typeface="Microsoft Sans Serif"/>
              </a:rPr>
              <a:t>uno,</a:t>
            </a:r>
            <a:r>
              <a:rPr sz="800" spc="20" dirty="0">
                <a:latin typeface="Microsoft Sans Serif"/>
                <a:cs typeface="Microsoft Sans Serif"/>
              </a:rPr>
              <a:t> </a:t>
            </a:r>
            <a:r>
              <a:rPr sz="800" spc="15" dirty="0">
                <a:latin typeface="Microsoft Sans Serif"/>
                <a:cs typeface="Microsoft Sans Serif"/>
              </a:rPr>
              <a:t>el </a:t>
            </a:r>
            <a:r>
              <a:rPr sz="800" spc="20" dirty="0">
                <a:latin typeface="Microsoft Sans Serif"/>
                <a:cs typeface="Microsoft Sans Serif"/>
              </a:rPr>
              <a:t> </a:t>
            </a:r>
            <a:r>
              <a:rPr sz="800" spc="30" dirty="0">
                <a:latin typeface="Microsoft Sans Serif"/>
                <a:cs typeface="Microsoft Sans Serif"/>
              </a:rPr>
              <a:t>centro </a:t>
            </a:r>
            <a:r>
              <a:rPr sz="800" spc="20" dirty="0">
                <a:latin typeface="Microsoft Sans Serif"/>
                <a:cs typeface="Microsoft Sans Serif"/>
              </a:rPr>
              <a:t>eléctrico estará </a:t>
            </a:r>
            <a:r>
              <a:rPr sz="800" spc="50" dirty="0">
                <a:latin typeface="Microsoft Sans Serif"/>
                <a:cs typeface="Microsoft Sans Serif"/>
              </a:rPr>
              <a:t>por </a:t>
            </a:r>
            <a:r>
              <a:rPr sz="800" spc="20" dirty="0">
                <a:latin typeface="Microsoft Sans Serif"/>
                <a:cs typeface="Microsoft Sans Serif"/>
              </a:rPr>
              <a:t>encima </a:t>
            </a:r>
            <a:r>
              <a:rPr sz="800" spc="25" dirty="0">
                <a:latin typeface="Microsoft Sans Serif"/>
                <a:cs typeface="Microsoft Sans Serif"/>
              </a:rPr>
              <a:t>del </a:t>
            </a:r>
            <a:r>
              <a:rPr sz="800" spc="30" dirty="0">
                <a:latin typeface="Microsoft Sans Serif"/>
                <a:cs typeface="Microsoft Sans Serif"/>
              </a:rPr>
              <a:t>centro </a:t>
            </a:r>
            <a:r>
              <a:rPr sz="800" spc="25" dirty="0">
                <a:latin typeface="Microsoft Sans Serif"/>
                <a:cs typeface="Microsoft Sans Serif"/>
              </a:rPr>
              <a:t>de impedancia del </a:t>
            </a:r>
            <a:r>
              <a:rPr sz="800" spc="30" dirty="0">
                <a:latin typeface="Microsoft Sans Serif"/>
                <a:cs typeface="Microsoft Sans Serif"/>
              </a:rPr>
              <a:t> </a:t>
            </a:r>
            <a:r>
              <a:rPr sz="800" spc="20" dirty="0">
                <a:latin typeface="Microsoft Sans Serif"/>
                <a:cs typeface="Microsoft Sans Serif"/>
              </a:rPr>
              <a:t>sistema</a:t>
            </a:r>
            <a:r>
              <a:rPr sz="800" dirty="0">
                <a:latin typeface="Microsoft Sans Serif"/>
                <a:cs typeface="Microsoft Sans Serif"/>
              </a:rPr>
              <a:t> </a:t>
            </a:r>
            <a:r>
              <a:rPr sz="800" spc="-25" dirty="0">
                <a:latin typeface="Microsoft Sans Serif"/>
                <a:cs typeface="Microsoft Sans Serif"/>
              </a:rPr>
              <a:t>(PQ).</a:t>
            </a:r>
            <a:r>
              <a:rPr sz="800" dirty="0">
                <a:latin typeface="Microsoft Sans Serif"/>
                <a:cs typeface="Microsoft Sans Serif"/>
              </a:rPr>
              <a:t> </a:t>
            </a:r>
            <a:r>
              <a:rPr sz="800" spc="25" dirty="0">
                <a:latin typeface="Microsoft Sans Serif"/>
                <a:cs typeface="Microsoft Sans Serif"/>
              </a:rPr>
              <a:t>cuando</a:t>
            </a:r>
            <a:r>
              <a:rPr sz="800" spc="5" dirty="0">
                <a:latin typeface="Microsoft Sans Serif"/>
                <a:cs typeface="Microsoft Sans Serif"/>
              </a:rPr>
              <a:t> </a:t>
            </a:r>
            <a:r>
              <a:rPr sz="800" spc="25" dirty="0">
                <a:latin typeface="Microsoft Sans Serif"/>
                <a:cs typeface="Microsoft Sans Serif"/>
              </a:rPr>
              <a:t>mi</a:t>
            </a:r>
            <a:r>
              <a:rPr sz="550" spc="25" dirty="0">
                <a:latin typeface="Microsoft Sans Serif"/>
                <a:cs typeface="Microsoft Sans Serif"/>
              </a:rPr>
              <a:t>A</a:t>
            </a:r>
            <a:r>
              <a:rPr sz="800" spc="25" dirty="0">
                <a:latin typeface="Microsoft Sans Serif"/>
                <a:cs typeface="Microsoft Sans Serif"/>
              </a:rPr>
              <a:t>/MI</a:t>
            </a:r>
            <a:r>
              <a:rPr sz="550" spc="25" dirty="0">
                <a:latin typeface="Microsoft Sans Serif"/>
                <a:cs typeface="Microsoft Sans Serif"/>
              </a:rPr>
              <a:t>B</a:t>
            </a:r>
            <a:r>
              <a:rPr sz="800" spc="25" dirty="0">
                <a:latin typeface="Microsoft Sans Serif"/>
                <a:cs typeface="Microsoft Sans Serif"/>
              </a:rPr>
              <a:t>es</a:t>
            </a:r>
            <a:r>
              <a:rPr sz="800" dirty="0">
                <a:latin typeface="Microsoft Sans Serif"/>
                <a:cs typeface="Microsoft Sans Serif"/>
              </a:rPr>
              <a:t> </a:t>
            </a:r>
            <a:r>
              <a:rPr sz="800" spc="45" dirty="0">
                <a:latin typeface="Microsoft Sans Serif"/>
                <a:cs typeface="Microsoft Sans Serif"/>
              </a:rPr>
              <a:t>menor</a:t>
            </a:r>
            <a:r>
              <a:rPr sz="800" spc="5" dirty="0">
                <a:latin typeface="Microsoft Sans Serif"/>
                <a:cs typeface="Microsoft Sans Serif"/>
              </a:rPr>
              <a:t> </a:t>
            </a:r>
            <a:r>
              <a:rPr sz="800" spc="30" dirty="0">
                <a:latin typeface="Microsoft Sans Serif"/>
                <a:cs typeface="Microsoft Sans Serif"/>
              </a:rPr>
              <a:t>que</a:t>
            </a:r>
            <a:r>
              <a:rPr sz="800" dirty="0">
                <a:latin typeface="Microsoft Sans Serif"/>
                <a:cs typeface="Microsoft Sans Serif"/>
              </a:rPr>
              <a:t> </a:t>
            </a:r>
            <a:r>
              <a:rPr sz="800" spc="30" dirty="0">
                <a:latin typeface="Microsoft Sans Serif"/>
                <a:cs typeface="Microsoft Sans Serif"/>
              </a:rPr>
              <a:t>uno,</a:t>
            </a:r>
            <a:r>
              <a:rPr sz="800" dirty="0">
                <a:latin typeface="Microsoft Sans Serif"/>
                <a:cs typeface="Microsoft Sans Serif"/>
              </a:rPr>
              <a:t> </a:t>
            </a:r>
            <a:r>
              <a:rPr sz="800" spc="15" dirty="0">
                <a:latin typeface="Microsoft Sans Serif"/>
                <a:cs typeface="Microsoft Sans Serif"/>
              </a:rPr>
              <a:t>el</a:t>
            </a:r>
            <a:r>
              <a:rPr sz="800" spc="5" dirty="0">
                <a:latin typeface="Microsoft Sans Serif"/>
                <a:cs typeface="Microsoft Sans Serif"/>
              </a:rPr>
              <a:t> </a:t>
            </a:r>
            <a:r>
              <a:rPr sz="800" spc="30" dirty="0">
                <a:latin typeface="Microsoft Sans Serif"/>
                <a:cs typeface="Microsoft Sans Serif"/>
              </a:rPr>
              <a:t>centro</a:t>
            </a:r>
            <a:r>
              <a:rPr sz="800" dirty="0">
                <a:latin typeface="Microsoft Sans Serif"/>
                <a:cs typeface="Microsoft Sans Serif"/>
              </a:rPr>
              <a:t> </a:t>
            </a:r>
            <a:r>
              <a:rPr sz="800" spc="20" dirty="0">
                <a:latin typeface="Microsoft Sans Serif"/>
                <a:cs typeface="Microsoft Sans Serif"/>
              </a:rPr>
              <a:t>eléctrico </a:t>
            </a:r>
            <a:r>
              <a:rPr sz="800" spc="-195" dirty="0">
                <a:latin typeface="Microsoft Sans Serif"/>
                <a:cs typeface="Microsoft Sans Serif"/>
              </a:rPr>
              <a:t> </a:t>
            </a:r>
            <a:r>
              <a:rPr sz="800" spc="20" dirty="0">
                <a:latin typeface="Microsoft Sans Serif"/>
                <a:cs typeface="Microsoft Sans Serif"/>
              </a:rPr>
              <a:t>estará</a:t>
            </a:r>
            <a:r>
              <a:rPr sz="800" spc="-5" dirty="0">
                <a:latin typeface="Microsoft Sans Serif"/>
                <a:cs typeface="Microsoft Sans Serif"/>
              </a:rPr>
              <a:t> </a:t>
            </a:r>
            <a:r>
              <a:rPr sz="800" spc="25" dirty="0">
                <a:latin typeface="Microsoft Sans Serif"/>
                <a:cs typeface="Microsoft Sans Serif"/>
              </a:rPr>
              <a:t>debajo</a:t>
            </a:r>
            <a:r>
              <a:rPr sz="800" spc="-5" dirty="0">
                <a:latin typeface="Microsoft Sans Serif"/>
                <a:cs typeface="Microsoft Sans Serif"/>
              </a:rPr>
              <a:t> </a:t>
            </a:r>
            <a:r>
              <a:rPr sz="800" spc="25" dirty="0">
                <a:latin typeface="Microsoft Sans Serif"/>
                <a:cs typeface="Microsoft Sans Serif"/>
              </a:rPr>
              <a:t>del</a:t>
            </a:r>
            <a:r>
              <a:rPr sz="800" spc="-5" dirty="0">
                <a:latin typeface="Microsoft Sans Serif"/>
                <a:cs typeface="Microsoft Sans Serif"/>
              </a:rPr>
              <a:t> </a:t>
            </a:r>
            <a:r>
              <a:rPr sz="800" spc="30" dirty="0">
                <a:latin typeface="Microsoft Sans Serif"/>
                <a:cs typeface="Microsoft Sans Serif"/>
              </a:rPr>
              <a:t>centro</a:t>
            </a:r>
            <a:r>
              <a:rPr sz="800" spc="-5" dirty="0">
                <a:latin typeface="Microsoft Sans Serif"/>
                <a:cs typeface="Microsoft Sans Serif"/>
              </a:rPr>
              <a:t> </a:t>
            </a:r>
            <a:r>
              <a:rPr sz="800" spc="25" dirty="0">
                <a:latin typeface="Microsoft Sans Serif"/>
                <a:cs typeface="Microsoft Sans Serif"/>
              </a:rPr>
              <a:t>de</a:t>
            </a:r>
            <a:r>
              <a:rPr sz="800" spc="-5" dirty="0">
                <a:latin typeface="Microsoft Sans Serif"/>
                <a:cs typeface="Microsoft Sans Serif"/>
              </a:rPr>
              <a:t> </a:t>
            </a:r>
            <a:r>
              <a:rPr sz="800" spc="25" dirty="0">
                <a:latin typeface="Microsoft Sans Serif"/>
                <a:cs typeface="Microsoft Sans Serif"/>
              </a:rPr>
              <a:t>impedancia</a:t>
            </a:r>
            <a:r>
              <a:rPr sz="800" spc="-5" dirty="0">
                <a:latin typeface="Microsoft Sans Serif"/>
                <a:cs typeface="Microsoft Sans Serif"/>
              </a:rPr>
              <a:t> </a:t>
            </a:r>
            <a:r>
              <a:rPr sz="800" spc="25" dirty="0">
                <a:latin typeface="Microsoft Sans Serif"/>
                <a:cs typeface="Microsoft Sans Serif"/>
              </a:rPr>
              <a:t>del</a:t>
            </a:r>
            <a:r>
              <a:rPr sz="800" spc="-5" dirty="0">
                <a:latin typeface="Microsoft Sans Serif"/>
                <a:cs typeface="Microsoft Sans Serif"/>
              </a:rPr>
              <a:t> </a:t>
            </a:r>
            <a:r>
              <a:rPr sz="800" spc="15" dirty="0">
                <a:latin typeface="Microsoft Sans Serif"/>
                <a:cs typeface="Microsoft Sans Serif"/>
              </a:rPr>
              <a:t>sistema.</a:t>
            </a:r>
            <a:endParaRPr sz="800">
              <a:latin typeface="Microsoft Sans Serif"/>
              <a:cs typeface="Microsoft Sans Serif"/>
            </a:endParaRPr>
          </a:p>
          <a:p>
            <a:pPr marL="12700" marR="20955" indent="154940">
              <a:lnSpc>
                <a:spcPts val="1200"/>
              </a:lnSpc>
              <a:spcBef>
                <a:spcPts val="80"/>
              </a:spcBef>
            </a:pPr>
            <a:r>
              <a:rPr sz="650" spc="-5" dirty="0">
                <a:latin typeface="Microsoft Sans Serif"/>
                <a:cs typeface="Microsoft Sans Serif"/>
              </a:rPr>
              <a:t>Los</a:t>
            </a:r>
            <a:r>
              <a:rPr sz="650" dirty="0">
                <a:latin typeface="Microsoft Sans Serif"/>
                <a:cs typeface="Microsoft Sans Serif"/>
              </a:rPr>
              <a:t> </a:t>
            </a:r>
            <a:r>
              <a:rPr sz="650" spc="20" dirty="0">
                <a:latin typeface="Microsoft Sans Serif"/>
                <a:cs typeface="Microsoft Sans Serif"/>
              </a:rPr>
              <a:t>centros</a:t>
            </a:r>
            <a:r>
              <a:rPr sz="650" spc="5" dirty="0">
                <a:latin typeface="Microsoft Sans Serif"/>
                <a:cs typeface="Microsoft Sans Serif"/>
              </a:rPr>
              <a:t> </a:t>
            </a:r>
            <a:r>
              <a:rPr sz="650" spc="10" dirty="0">
                <a:latin typeface="Microsoft Sans Serif"/>
                <a:cs typeface="Microsoft Sans Serif"/>
              </a:rPr>
              <a:t>eléctricos</a:t>
            </a:r>
            <a:r>
              <a:rPr sz="650" dirty="0">
                <a:latin typeface="Microsoft Sans Serif"/>
                <a:cs typeface="Microsoft Sans Serif"/>
              </a:rPr>
              <a:t> </a:t>
            </a:r>
            <a:r>
              <a:rPr sz="650" spc="20" dirty="0">
                <a:latin typeface="Microsoft Sans Serif"/>
                <a:cs typeface="Microsoft Sans Serif"/>
              </a:rPr>
              <a:t>del</a:t>
            </a:r>
            <a:r>
              <a:rPr sz="650" spc="5" dirty="0">
                <a:latin typeface="Microsoft Sans Serif"/>
                <a:cs typeface="Microsoft Sans Serif"/>
              </a:rPr>
              <a:t> </a:t>
            </a:r>
            <a:r>
              <a:rPr sz="650" spc="15" dirty="0">
                <a:latin typeface="Microsoft Sans Serif"/>
                <a:cs typeface="Microsoft Sans Serif"/>
              </a:rPr>
              <a:t>sistema</a:t>
            </a:r>
            <a:r>
              <a:rPr sz="650" dirty="0">
                <a:latin typeface="Microsoft Sans Serif"/>
                <a:cs typeface="Microsoft Sans Serif"/>
              </a:rPr>
              <a:t> </a:t>
            </a:r>
            <a:r>
              <a:rPr sz="650" spc="20" dirty="0">
                <a:latin typeface="Microsoft Sans Serif"/>
                <a:cs typeface="Microsoft Sans Serif"/>
              </a:rPr>
              <a:t>varían</a:t>
            </a:r>
            <a:r>
              <a:rPr sz="650" dirty="0">
                <a:latin typeface="Microsoft Sans Serif"/>
                <a:cs typeface="Microsoft Sans Serif"/>
              </a:rPr>
              <a:t> a</a:t>
            </a:r>
            <a:r>
              <a:rPr sz="650" spc="5" dirty="0">
                <a:latin typeface="Microsoft Sans Serif"/>
                <a:cs typeface="Microsoft Sans Serif"/>
              </a:rPr>
              <a:t> </a:t>
            </a:r>
            <a:r>
              <a:rPr sz="650" spc="25" dirty="0">
                <a:latin typeface="Microsoft Sans Serif"/>
                <a:cs typeface="Microsoft Sans Serif"/>
              </a:rPr>
              <a:t>medida</a:t>
            </a:r>
            <a:r>
              <a:rPr sz="650" dirty="0">
                <a:latin typeface="Microsoft Sans Serif"/>
                <a:cs typeface="Microsoft Sans Serif"/>
              </a:rPr>
              <a:t> </a:t>
            </a:r>
            <a:r>
              <a:rPr sz="650" spc="25" dirty="0">
                <a:latin typeface="Microsoft Sans Serif"/>
                <a:cs typeface="Microsoft Sans Serif"/>
              </a:rPr>
              <a:t>que</a:t>
            </a:r>
            <a:r>
              <a:rPr sz="650" spc="5" dirty="0">
                <a:latin typeface="Microsoft Sans Serif"/>
                <a:cs typeface="Microsoft Sans Serif"/>
              </a:rPr>
              <a:t> </a:t>
            </a:r>
            <a:r>
              <a:rPr sz="650" spc="20" dirty="0">
                <a:latin typeface="Microsoft Sans Serif"/>
                <a:cs typeface="Microsoft Sans Serif"/>
              </a:rPr>
              <a:t>varían</a:t>
            </a:r>
            <a:r>
              <a:rPr sz="650" dirty="0">
                <a:latin typeface="Microsoft Sans Serif"/>
                <a:cs typeface="Microsoft Sans Serif"/>
              </a:rPr>
              <a:t> las</a:t>
            </a:r>
            <a:r>
              <a:rPr sz="650" spc="5" dirty="0">
                <a:latin typeface="Microsoft Sans Serif"/>
                <a:cs typeface="Microsoft Sans Serif"/>
              </a:rPr>
              <a:t> </a:t>
            </a:r>
            <a:r>
              <a:rPr sz="650" spc="15" dirty="0">
                <a:latin typeface="Microsoft Sans Serif"/>
                <a:cs typeface="Microsoft Sans Serif"/>
              </a:rPr>
              <a:t>impedancias </a:t>
            </a:r>
            <a:r>
              <a:rPr sz="650" spc="-160" dirty="0">
                <a:latin typeface="Microsoft Sans Serif"/>
                <a:cs typeface="Microsoft Sans Serif"/>
              </a:rPr>
              <a:t> </a:t>
            </a:r>
            <a:r>
              <a:rPr sz="650" spc="20" dirty="0">
                <a:latin typeface="Microsoft Sans Serif"/>
                <a:cs typeface="Microsoft Sans Serif"/>
              </a:rPr>
              <a:t>del </a:t>
            </a:r>
            <a:r>
              <a:rPr sz="650" spc="15" dirty="0">
                <a:latin typeface="Microsoft Sans Serif"/>
                <a:cs typeface="Microsoft Sans Serif"/>
              </a:rPr>
              <a:t>sistema </a:t>
            </a:r>
            <a:r>
              <a:rPr sz="650" spc="20" dirty="0">
                <a:latin typeface="Microsoft Sans Serif"/>
                <a:cs typeface="Microsoft Sans Serif"/>
              </a:rPr>
              <a:t>detrás de </a:t>
            </a:r>
            <a:r>
              <a:rPr sz="650" spc="10" dirty="0">
                <a:latin typeface="Microsoft Sans Serif"/>
                <a:cs typeface="Microsoft Sans Serif"/>
              </a:rPr>
              <a:t>los </a:t>
            </a:r>
            <a:r>
              <a:rPr sz="650" spc="25" dirty="0">
                <a:latin typeface="Microsoft Sans Serif"/>
                <a:cs typeface="Microsoft Sans Serif"/>
              </a:rPr>
              <a:t>terminales </a:t>
            </a:r>
            <a:r>
              <a:rPr sz="650" spc="20" dirty="0">
                <a:latin typeface="Microsoft Sans Serif"/>
                <a:cs typeface="Microsoft Sans Serif"/>
              </a:rPr>
              <a:t>de </a:t>
            </a:r>
            <a:r>
              <a:rPr sz="650" spc="15" dirty="0">
                <a:latin typeface="Microsoft Sans Serif"/>
                <a:cs typeface="Microsoft Sans Serif"/>
              </a:rPr>
              <a:t>línea </a:t>
            </a:r>
            <a:r>
              <a:rPr sz="650" spc="5" dirty="0">
                <a:latin typeface="Microsoft Sans Serif"/>
                <a:cs typeface="Microsoft Sans Serif"/>
              </a:rPr>
              <a:t>y </a:t>
            </a:r>
            <a:r>
              <a:rPr sz="650" spc="10" dirty="0">
                <a:latin typeface="Microsoft Sans Serif"/>
                <a:cs typeface="Microsoft Sans Serif"/>
              </a:rPr>
              <a:t>los </a:t>
            </a:r>
            <a:r>
              <a:rPr sz="650" spc="15" dirty="0">
                <a:latin typeface="Microsoft Sans Serif"/>
                <a:cs typeface="Microsoft Sans Serif"/>
              </a:rPr>
              <a:t>voltajes </a:t>
            </a:r>
            <a:r>
              <a:rPr sz="650" spc="25" dirty="0">
                <a:latin typeface="Microsoft Sans Serif"/>
                <a:cs typeface="Microsoft Sans Serif"/>
              </a:rPr>
              <a:t>internos </a:t>
            </a:r>
            <a:r>
              <a:rPr sz="650" spc="15" dirty="0">
                <a:latin typeface="Microsoft Sans Serif"/>
                <a:cs typeface="Microsoft Sans Serif"/>
              </a:rPr>
              <a:t>equivalentes </a:t>
            </a:r>
            <a:r>
              <a:rPr sz="650" spc="20" dirty="0">
                <a:latin typeface="Microsoft Sans Serif"/>
                <a:cs typeface="Microsoft Sans Serif"/>
              </a:rPr>
              <a:t> del </a:t>
            </a:r>
            <a:r>
              <a:rPr sz="650" spc="25" dirty="0">
                <a:latin typeface="Microsoft Sans Serif"/>
                <a:cs typeface="Microsoft Sans Serif"/>
              </a:rPr>
              <a:t>generador. </a:t>
            </a:r>
            <a:r>
              <a:rPr sz="650" spc="-10" dirty="0">
                <a:latin typeface="Microsoft Sans Serif"/>
                <a:cs typeface="Microsoft Sans Serif"/>
              </a:rPr>
              <a:t>La </a:t>
            </a:r>
            <a:r>
              <a:rPr sz="650" spc="10" dirty="0">
                <a:latin typeface="Microsoft Sans Serif"/>
                <a:cs typeface="Microsoft Sans Serif"/>
              </a:rPr>
              <a:t>tasa </a:t>
            </a:r>
            <a:r>
              <a:rPr sz="650" spc="20" dirty="0">
                <a:latin typeface="Microsoft Sans Serif"/>
                <a:cs typeface="Microsoft Sans Serif"/>
              </a:rPr>
              <a:t>de deslizamiento </a:t>
            </a:r>
            <a:r>
              <a:rPr sz="650" spc="30" dirty="0">
                <a:latin typeface="Microsoft Sans Serif"/>
                <a:cs typeface="Microsoft Sans Serif"/>
              </a:rPr>
              <a:t>entre </a:t>
            </a:r>
            <a:r>
              <a:rPr sz="650" spc="10" dirty="0">
                <a:latin typeface="Microsoft Sans Serif"/>
                <a:cs typeface="Microsoft Sans Serif"/>
              </a:rPr>
              <a:t>sistemas </a:t>
            </a:r>
            <a:r>
              <a:rPr sz="650" spc="20" dirty="0">
                <a:latin typeface="Microsoft Sans Serif"/>
                <a:cs typeface="Microsoft Sans Serif"/>
              </a:rPr>
              <a:t>depende de </a:t>
            </a:r>
            <a:r>
              <a:rPr sz="650" spc="10" dirty="0">
                <a:latin typeface="Microsoft Sans Serif"/>
                <a:cs typeface="Microsoft Sans Serif"/>
              </a:rPr>
              <a:t>los </a:t>
            </a:r>
            <a:r>
              <a:rPr sz="650" spc="15" dirty="0">
                <a:latin typeface="Microsoft Sans Serif"/>
                <a:cs typeface="Microsoft Sans Serif"/>
              </a:rPr>
              <a:t>pares </a:t>
            </a:r>
            <a:r>
              <a:rPr sz="650" spc="20" dirty="0">
                <a:latin typeface="Microsoft Sans Serif"/>
                <a:cs typeface="Microsoft Sans Serif"/>
              </a:rPr>
              <a:t>de </a:t>
            </a:r>
            <a:r>
              <a:rPr sz="650" spc="25" dirty="0">
                <a:latin typeface="Microsoft Sans Serif"/>
                <a:cs typeface="Microsoft Sans Serif"/>
              </a:rPr>
              <a:t> </a:t>
            </a:r>
            <a:r>
              <a:rPr sz="650" spc="10" dirty="0">
                <a:latin typeface="Microsoft Sans Serif"/>
                <a:cs typeface="Microsoft Sans Serif"/>
              </a:rPr>
              <a:t>aceleración </a:t>
            </a:r>
            <a:r>
              <a:rPr sz="650" spc="5" dirty="0">
                <a:latin typeface="Microsoft Sans Serif"/>
                <a:cs typeface="Microsoft Sans Serif"/>
              </a:rPr>
              <a:t>y </a:t>
            </a:r>
            <a:r>
              <a:rPr sz="650" dirty="0">
                <a:latin typeface="Microsoft Sans Serif"/>
                <a:cs typeface="Microsoft Sans Serif"/>
              </a:rPr>
              <a:t>las </a:t>
            </a:r>
            <a:r>
              <a:rPr sz="650" spc="10" dirty="0">
                <a:latin typeface="Microsoft Sans Serif"/>
                <a:cs typeface="Microsoft Sans Serif"/>
              </a:rPr>
              <a:t>inercias </a:t>
            </a:r>
            <a:r>
              <a:rPr sz="650" spc="20" dirty="0">
                <a:latin typeface="Microsoft Sans Serif"/>
                <a:cs typeface="Microsoft Sans Serif"/>
              </a:rPr>
              <a:t>del </a:t>
            </a:r>
            <a:r>
              <a:rPr sz="650" spc="10" dirty="0">
                <a:latin typeface="Microsoft Sans Serif"/>
                <a:cs typeface="Microsoft Sans Serif"/>
              </a:rPr>
              <a:t>sistema. </a:t>
            </a:r>
            <a:r>
              <a:rPr sz="650" spc="-5" dirty="0">
                <a:latin typeface="Microsoft Sans Serif"/>
                <a:cs typeface="Microsoft Sans Serif"/>
              </a:rPr>
              <a:t>Los </a:t>
            </a:r>
            <a:r>
              <a:rPr sz="650" spc="20" dirty="0">
                <a:latin typeface="Microsoft Sans Serif"/>
                <a:cs typeface="Microsoft Sans Serif"/>
              </a:rPr>
              <a:t>estudios de estabilidad </a:t>
            </a:r>
            <a:r>
              <a:rPr sz="650" spc="25" dirty="0">
                <a:latin typeface="Microsoft Sans Serif"/>
                <a:cs typeface="Microsoft Sans Serif"/>
              </a:rPr>
              <a:t>transitoria </a:t>
            </a:r>
            <a:r>
              <a:rPr sz="650" spc="30" dirty="0">
                <a:latin typeface="Microsoft Sans Serif"/>
                <a:cs typeface="Microsoft Sans Serif"/>
              </a:rPr>
              <a:t> proporcionan </a:t>
            </a:r>
            <a:r>
              <a:rPr sz="650" spc="10" dirty="0">
                <a:latin typeface="Microsoft Sans Serif"/>
                <a:cs typeface="Microsoft Sans Serif"/>
              </a:rPr>
              <a:t>los </a:t>
            </a:r>
            <a:r>
              <a:rPr sz="650" spc="20" dirty="0">
                <a:latin typeface="Microsoft Sans Serif"/>
                <a:cs typeface="Microsoft Sans Serif"/>
              </a:rPr>
              <a:t>mejores medios para </a:t>
            </a:r>
            <a:r>
              <a:rPr sz="650" spc="30" dirty="0">
                <a:latin typeface="Microsoft Sans Serif"/>
                <a:cs typeface="Microsoft Sans Serif"/>
              </a:rPr>
              <a:t>determinar </a:t>
            </a:r>
            <a:r>
              <a:rPr sz="650" spc="10" dirty="0">
                <a:latin typeface="Microsoft Sans Serif"/>
                <a:cs typeface="Microsoft Sans Serif"/>
              </a:rPr>
              <a:t>la tasa </a:t>
            </a:r>
            <a:r>
              <a:rPr sz="650" spc="20" dirty="0">
                <a:latin typeface="Microsoft Sans Serif"/>
                <a:cs typeface="Microsoft Sans Serif"/>
              </a:rPr>
              <a:t>de deslizamiento </a:t>
            </a:r>
            <a:r>
              <a:rPr sz="650" spc="5" dirty="0">
                <a:latin typeface="Microsoft Sans Serif"/>
                <a:cs typeface="Microsoft Sans Serif"/>
              </a:rPr>
              <a:t>y </a:t>
            </a:r>
            <a:r>
              <a:rPr sz="650" dirty="0">
                <a:latin typeface="Microsoft Sans Serif"/>
                <a:cs typeface="Microsoft Sans Serif"/>
              </a:rPr>
              <a:t>las </a:t>
            </a:r>
            <a:r>
              <a:rPr sz="650" spc="5" dirty="0">
                <a:latin typeface="Microsoft Sans Serif"/>
                <a:cs typeface="Microsoft Sans Serif"/>
              </a:rPr>
              <a:t> </a:t>
            </a:r>
            <a:r>
              <a:rPr sz="650" spc="10" dirty="0">
                <a:latin typeface="Microsoft Sans Serif"/>
                <a:cs typeface="Microsoft Sans Serif"/>
              </a:rPr>
              <a:t>ubicaciones </a:t>
            </a:r>
            <a:r>
              <a:rPr sz="650" dirty="0">
                <a:latin typeface="Microsoft Sans Serif"/>
                <a:cs typeface="Microsoft Sans Serif"/>
              </a:rPr>
              <a:t>a </a:t>
            </a:r>
            <a:r>
              <a:rPr sz="650" spc="30" dirty="0">
                <a:latin typeface="Microsoft Sans Serif"/>
                <a:cs typeface="Microsoft Sans Serif"/>
              </a:rPr>
              <a:t>donde </a:t>
            </a:r>
            <a:r>
              <a:rPr sz="650" spc="25" dirty="0">
                <a:latin typeface="Microsoft Sans Serif"/>
                <a:cs typeface="Microsoft Sans Serif"/>
              </a:rPr>
              <a:t>irán </a:t>
            </a:r>
            <a:r>
              <a:rPr sz="650" spc="10" dirty="0">
                <a:latin typeface="Microsoft Sans Serif"/>
                <a:cs typeface="Microsoft Sans Serif"/>
              </a:rPr>
              <a:t>los </a:t>
            </a:r>
            <a:r>
              <a:rPr sz="650" spc="20" dirty="0">
                <a:latin typeface="Microsoft Sans Serif"/>
                <a:cs typeface="Microsoft Sans Serif"/>
              </a:rPr>
              <a:t>lugares </a:t>
            </a:r>
            <a:r>
              <a:rPr sz="650" spc="25" dirty="0">
                <a:latin typeface="Microsoft Sans Serif"/>
                <a:cs typeface="Microsoft Sans Serif"/>
              </a:rPr>
              <a:t>geométricos </a:t>
            </a:r>
            <a:r>
              <a:rPr sz="650" spc="20" dirty="0">
                <a:latin typeface="Microsoft Sans Serif"/>
                <a:cs typeface="Microsoft Sans Serif"/>
              </a:rPr>
              <a:t>de </a:t>
            </a:r>
            <a:r>
              <a:rPr sz="650" spc="10" dirty="0">
                <a:latin typeface="Microsoft Sans Serif"/>
                <a:cs typeface="Microsoft Sans Serif"/>
              </a:rPr>
              <a:t>oscilación </a:t>
            </a:r>
            <a:r>
              <a:rPr sz="650" spc="20" dirty="0">
                <a:latin typeface="Microsoft Sans Serif"/>
                <a:cs typeface="Microsoft Sans Serif"/>
              </a:rPr>
              <a:t>de potencia en </a:t>
            </a:r>
            <a:r>
              <a:rPr sz="650" spc="25" dirty="0">
                <a:latin typeface="Microsoft Sans Serif"/>
                <a:cs typeface="Microsoft Sans Serif"/>
              </a:rPr>
              <a:t> </a:t>
            </a:r>
            <a:r>
              <a:rPr sz="650" spc="15" dirty="0">
                <a:latin typeface="Microsoft Sans Serif"/>
                <a:cs typeface="Microsoft Sans Serif"/>
              </a:rPr>
              <a:t>relación con </a:t>
            </a:r>
            <a:r>
              <a:rPr sz="650" spc="10" dirty="0">
                <a:latin typeface="Microsoft Sans Serif"/>
                <a:cs typeface="Microsoft Sans Serif"/>
              </a:rPr>
              <a:t>los </a:t>
            </a:r>
            <a:r>
              <a:rPr sz="650" spc="25" dirty="0">
                <a:latin typeface="Microsoft Sans Serif"/>
                <a:cs typeface="Microsoft Sans Serif"/>
              </a:rPr>
              <a:t>terminales </a:t>
            </a:r>
            <a:r>
              <a:rPr sz="650" spc="20" dirty="0">
                <a:latin typeface="Microsoft Sans Serif"/>
                <a:cs typeface="Microsoft Sans Serif"/>
              </a:rPr>
              <a:t>del </a:t>
            </a:r>
            <a:r>
              <a:rPr sz="650" spc="25" dirty="0">
                <a:latin typeface="Microsoft Sans Serif"/>
                <a:cs typeface="Microsoft Sans Serif"/>
              </a:rPr>
              <a:t>generador </a:t>
            </a:r>
            <a:r>
              <a:rPr sz="650" spc="30" dirty="0">
                <a:latin typeface="Microsoft Sans Serif"/>
                <a:cs typeface="Microsoft Sans Serif"/>
              </a:rPr>
              <a:t>o </a:t>
            </a:r>
            <a:r>
              <a:rPr sz="650" spc="10" dirty="0">
                <a:latin typeface="Microsoft Sans Serif"/>
                <a:cs typeface="Microsoft Sans Serif"/>
              </a:rPr>
              <a:t>los </a:t>
            </a:r>
            <a:r>
              <a:rPr sz="650" spc="25" dirty="0">
                <a:latin typeface="Microsoft Sans Serif"/>
                <a:cs typeface="Microsoft Sans Serif"/>
              </a:rPr>
              <a:t>terminales </a:t>
            </a:r>
            <a:r>
              <a:rPr sz="650" spc="20" dirty="0">
                <a:latin typeface="Microsoft Sans Serif"/>
                <a:cs typeface="Microsoft Sans Serif"/>
              </a:rPr>
              <a:t>del lado </a:t>
            </a:r>
            <a:r>
              <a:rPr sz="650" spc="25" dirty="0">
                <a:latin typeface="Microsoft Sans Serif"/>
                <a:cs typeface="Microsoft Sans Serif"/>
              </a:rPr>
              <a:t>alto </a:t>
            </a:r>
            <a:r>
              <a:rPr sz="650" spc="20" dirty="0">
                <a:latin typeface="Microsoft Sans Serif"/>
                <a:cs typeface="Microsoft Sans Serif"/>
              </a:rPr>
              <a:t>del </a:t>
            </a:r>
            <a:r>
              <a:rPr sz="650" spc="25" dirty="0">
                <a:latin typeface="Microsoft Sans Serif"/>
                <a:cs typeface="Microsoft Sans Serif"/>
              </a:rPr>
              <a:t> </a:t>
            </a:r>
            <a:r>
              <a:rPr sz="650" spc="30" dirty="0">
                <a:latin typeface="Microsoft Sans Serif"/>
                <a:cs typeface="Microsoft Sans Serif"/>
              </a:rPr>
              <a:t>transformador </a:t>
            </a:r>
            <a:r>
              <a:rPr sz="650" spc="20" dirty="0">
                <a:latin typeface="Microsoft Sans Serif"/>
                <a:cs typeface="Microsoft Sans Serif"/>
              </a:rPr>
              <a:t>elevador del </a:t>
            </a:r>
            <a:r>
              <a:rPr sz="650" spc="25" dirty="0">
                <a:latin typeface="Microsoft Sans Serif"/>
                <a:cs typeface="Microsoft Sans Serif"/>
              </a:rPr>
              <a:t>generador. </a:t>
            </a:r>
            <a:r>
              <a:rPr sz="650" spc="10" dirty="0">
                <a:latin typeface="Microsoft Sans Serif"/>
                <a:cs typeface="Microsoft Sans Serif"/>
              </a:rPr>
              <a:t>Conocer </a:t>
            </a:r>
            <a:r>
              <a:rPr sz="650" dirty="0">
                <a:latin typeface="Microsoft Sans Serif"/>
                <a:cs typeface="Microsoft Sans Serif"/>
              </a:rPr>
              <a:t>las </a:t>
            </a:r>
            <a:r>
              <a:rPr sz="650" spc="10" dirty="0">
                <a:latin typeface="Microsoft Sans Serif"/>
                <a:cs typeface="Microsoft Sans Serif"/>
              </a:rPr>
              <a:t>ubicaciones </a:t>
            </a:r>
            <a:r>
              <a:rPr sz="650" spc="20" dirty="0">
                <a:latin typeface="Microsoft Sans Serif"/>
                <a:cs typeface="Microsoft Sans Serif"/>
              </a:rPr>
              <a:t>de </a:t>
            </a:r>
            <a:r>
              <a:rPr sz="650" spc="10" dirty="0">
                <a:latin typeface="Microsoft Sans Serif"/>
                <a:cs typeface="Microsoft Sans Serif"/>
              </a:rPr>
              <a:t>los loci </a:t>
            </a:r>
            <a:r>
              <a:rPr sz="650" spc="15" dirty="0">
                <a:latin typeface="Microsoft Sans Serif"/>
                <a:cs typeface="Microsoft Sans Serif"/>
              </a:rPr>
              <a:t>ayuda </a:t>
            </a:r>
            <a:r>
              <a:rPr sz="650" spc="-160" dirty="0">
                <a:latin typeface="Microsoft Sans Serif"/>
                <a:cs typeface="Microsoft Sans Serif"/>
              </a:rPr>
              <a:t> </a:t>
            </a:r>
            <a:r>
              <a:rPr sz="650" dirty="0">
                <a:latin typeface="Microsoft Sans Serif"/>
                <a:cs typeface="Microsoft Sans Serif"/>
              </a:rPr>
              <a:t>a </a:t>
            </a:r>
            <a:r>
              <a:rPr sz="650" spc="30" dirty="0">
                <a:latin typeface="Microsoft Sans Serif"/>
                <a:cs typeface="Microsoft Sans Serif"/>
              </a:rPr>
              <a:t>determinar </a:t>
            </a:r>
            <a:r>
              <a:rPr sz="650" spc="10" dirty="0">
                <a:latin typeface="Microsoft Sans Serif"/>
                <a:cs typeface="Microsoft Sans Serif"/>
              </a:rPr>
              <a:t>el </a:t>
            </a:r>
            <a:r>
              <a:rPr sz="650" spc="30" dirty="0">
                <a:latin typeface="Microsoft Sans Serif"/>
                <a:cs typeface="Microsoft Sans Serif"/>
              </a:rPr>
              <a:t>mejor </a:t>
            </a:r>
            <a:r>
              <a:rPr sz="650" spc="20" dirty="0">
                <a:latin typeface="Microsoft Sans Serif"/>
                <a:cs typeface="Microsoft Sans Serif"/>
              </a:rPr>
              <a:t>esquema de </a:t>
            </a:r>
            <a:r>
              <a:rPr sz="650" spc="25" dirty="0">
                <a:latin typeface="Microsoft Sans Serif"/>
                <a:cs typeface="Microsoft Sans Serif"/>
              </a:rPr>
              <a:t>retransmisión </a:t>
            </a:r>
            <a:r>
              <a:rPr sz="650" spc="20" dirty="0">
                <a:latin typeface="Microsoft Sans Serif"/>
                <a:cs typeface="Microsoft Sans Serif"/>
              </a:rPr>
              <a:t>para detectar </a:t>
            </a:r>
            <a:r>
              <a:rPr sz="650" spc="25" dirty="0">
                <a:latin typeface="Microsoft Sans Serif"/>
                <a:cs typeface="Microsoft Sans Serif"/>
              </a:rPr>
              <a:t>una </a:t>
            </a:r>
            <a:r>
              <a:rPr sz="650" spc="20" dirty="0">
                <a:latin typeface="Microsoft Sans Serif"/>
                <a:cs typeface="Microsoft Sans Serif"/>
              </a:rPr>
              <a:t>condición de </a:t>
            </a:r>
            <a:r>
              <a:rPr sz="650" spc="-160" dirty="0">
                <a:latin typeface="Microsoft Sans Serif"/>
                <a:cs typeface="Microsoft Sans Serif"/>
              </a:rPr>
              <a:t> </a:t>
            </a:r>
            <a:r>
              <a:rPr sz="650" spc="5" dirty="0">
                <a:latin typeface="Microsoft Sans Serif"/>
                <a:cs typeface="Microsoft Sans Serif"/>
              </a:rPr>
              <a:t>desfase.</a:t>
            </a:r>
            <a:endParaRPr sz="650">
              <a:latin typeface="Microsoft Sans Serif"/>
              <a:cs typeface="Microsoft Sans Serif"/>
            </a:endParaRPr>
          </a:p>
        </p:txBody>
      </p:sp>
      <p:sp>
        <p:nvSpPr>
          <p:cNvPr id="213" name="object 213"/>
          <p:cNvSpPr txBox="1"/>
          <p:nvPr/>
        </p:nvSpPr>
        <p:spPr>
          <a:xfrm>
            <a:off x="9100183" y="602331"/>
            <a:ext cx="7410564" cy="1411156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 marR="23495">
              <a:lnSpc>
                <a:spcPct val="143000"/>
              </a:lnSpc>
              <a:spcBef>
                <a:spcPts val="100"/>
              </a:spcBef>
            </a:pPr>
            <a:r>
              <a:rPr sz="700" spc="-10" dirty="0">
                <a:latin typeface="Microsoft Sans Serif"/>
                <a:cs typeface="Microsoft Sans Serif"/>
              </a:rPr>
              <a:t>La </a:t>
            </a:r>
            <a:r>
              <a:rPr sz="700" spc="30" dirty="0">
                <a:latin typeface="Microsoft Sans Serif"/>
                <a:cs typeface="Microsoft Sans Serif"/>
              </a:rPr>
              <a:t>unidad</a:t>
            </a:r>
            <a:r>
              <a:rPr sz="700" spc="-5" dirty="0">
                <a:latin typeface="Microsoft Sans Serif"/>
                <a:cs typeface="Microsoft Sans Serif"/>
              </a:rPr>
              <a:t> es </a:t>
            </a:r>
            <a:r>
              <a:rPr sz="700" spc="30" dirty="0">
                <a:latin typeface="Microsoft Sans Serif"/>
                <a:cs typeface="Microsoft Sans Serif"/>
              </a:rPr>
              <a:t>generalmente</a:t>
            </a:r>
            <a:r>
              <a:rPr sz="700" spc="-5" dirty="0">
                <a:latin typeface="Microsoft Sans Serif"/>
                <a:cs typeface="Microsoft Sans Serif"/>
              </a:rPr>
              <a:t> </a:t>
            </a:r>
            <a:r>
              <a:rPr sz="700" spc="35" dirty="0">
                <a:latin typeface="Microsoft Sans Serif"/>
                <a:cs typeface="Microsoft Sans Serif"/>
              </a:rPr>
              <a:t>mucho</a:t>
            </a:r>
            <a:r>
              <a:rPr sz="700" spc="-10" dirty="0">
                <a:latin typeface="Microsoft Sans Serif"/>
                <a:cs typeface="Microsoft Sans Serif"/>
              </a:rPr>
              <a:t> </a:t>
            </a:r>
            <a:r>
              <a:rPr sz="700" spc="20" dirty="0">
                <a:latin typeface="Microsoft Sans Serif"/>
                <a:cs typeface="Microsoft Sans Serif"/>
              </a:rPr>
              <a:t>más</a:t>
            </a:r>
            <a:r>
              <a:rPr sz="700" spc="-5" dirty="0">
                <a:latin typeface="Microsoft Sans Serif"/>
                <a:cs typeface="Microsoft Sans Serif"/>
              </a:rPr>
              <a:t> </a:t>
            </a:r>
            <a:r>
              <a:rPr sz="700" spc="25" dirty="0">
                <a:latin typeface="Microsoft Sans Serif"/>
                <a:cs typeface="Microsoft Sans Serif"/>
              </a:rPr>
              <a:t>pequeña</a:t>
            </a:r>
            <a:r>
              <a:rPr sz="700" spc="-5" dirty="0">
                <a:latin typeface="Microsoft Sans Serif"/>
                <a:cs typeface="Microsoft Sans Serif"/>
              </a:rPr>
              <a:t> </a:t>
            </a:r>
            <a:r>
              <a:rPr sz="700" spc="30" dirty="0">
                <a:latin typeface="Microsoft Sans Serif"/>
                <a:cs typeface="Microsoft Sans Serif"/>
              </a:rPr>
              <a:t>que</a:t>
            </a:r>
            <a:r>
              <a:rPr sz="700" spc="-5" dirty="0">
                <a:latin typeface="Microsoft Sans Serif"/>
                <a:cs typeface="Microsoft Sans Serif"/>
              </a:rPr>
              <a:t> </a:t>
            </a:r>
            <a:r>
              <a:rPr sz="700" spc="10" dirty="0">
                <a:latin typeface="Microsoft Sans Serif"/>
                <a:cs typeface="Microsoft Sans Serif"/>
              </a:rPr>
              <a:t>la</a:t>
            </a:r>
            <a:r>
              <a:rPr sz="700" spc="-5" dirty="0">
                <a:latin typeface="Microsoft Sans Serif"/>
                <a:cs typeface="Microsoft Sans Serif"/>
              </a:rPr>
              <a:t> </a:t>
            </a:r>
            <a:r>
              <a:rPr sz="700" spc="15" dirty="0">
                <a:latin typeface="Microsoft Sans Serif"/>
                <a:cs typeface="Microsoft Sans Serif"/>
              </a:rPr>
              <a:t>inercia</a:t>
            </a:r>
            <a:r>
              <a:rPr sz="700" spc="-10" dirty="0">
                <a:latin typeface="Microsoft Sans Serif"/>
                <a:cs typeface="Microsoft Sans Serif"/>
              </a:rPr>
              <a:t> </a:t>
            </a:r>
            <a:r>
              <a:rPr sz="700" spc="20" dirty="0">
                <a:latin typeface="Microsoft Sans Serif"/>
                <a:cs typeface="Microsoft Sans Serif"/>
              </a:rPr>
              <a:t>de</a:t>
            </a:r>
            <a:r>
              <a:rPr sz="700" spc="-5" dirty="0">
                <a:latin typeface="Microsoft Sans Serif"/>
                <a:cs typeface="Microsoft Sans Serif"/>
              </a:rPr>
              <a:t> </a:t>
            </a:r>
            <a:r>
              <a:rPr sz="700" spc="10" dirty="0">
                <a:latin typeface="Microsoft Sans Serif"/>
                <a:cs typeface="Microsoft Sans Serif"/>
              </a:rPr>
              <a:t>la</a:t>
            </a:r>
            <a:r>
              <a:rPr sz="700" spc="-5" dirty="0">
                <a:latin typeface="Microsoft Sans Serif"/>
                <a:cs typeface="Microsoft Sans Serif"/>
              </a:rPr>
              <a:t> </a:t>
            </a:r>
            <a:r>
              <a:rPr sz="700" spc="30" dirty="0">
                <a:latin typeface="Microsoft Sans Serif"/>
                <a:cs typeface="Microsoft Sans Serif"/>
              </a:rPr>
              <a:t>unidad </a:t>
            </a:r>
            <a:r>
              <a:rPr sz="700" spc="-170" dirty="0">
                <a:latin typeface="Microsoft Sans Serif"/>
                <a:cs typeface="Microsoft Sans Serif"/>
              </a:rPr>
              <a:t> </a:t>
            </a:r>
            <a:r>
              <a:rPr sz="700" spc="20" dirty="0">
                <a:latin typeface="Microsoft Sans Serif"/>
                <a:cs typeface="Microsoft Sans Serif"/>
              </a:rPr>
              <a:t>de </a:t>
            </a:r>
            <a:r>
              <a:rPr sz="700" spc="15" dirty="0">
                <a:latin typeface="Microsoft Sans Serif"/>
                <a:cs typeface="Microsoft Sans Serif"/>
              </a:rPr>
              <a:t>baja </a:t>
            </a:r>
            <a:r>
              <a:rPr sz="700" spc="20" dirty="0">
                <a:latin typeface="Microsoft Sans Serif"/>
                <a:cs typeface="Microsoft Sans Serif"/>
              </a:rPr>
              <a:t>presión. </a:t>
            </a:r>
            <a:r>
              <a:rPr sz="700" spc="-10" dirty="0">
                <a:latin typeface="Microsoft Sans Serif"/>
                <a:cs typeface="Microsoft Sans Serif"/>
              </a:rPr>
              <a:t>La </a:t>
            </a:r>
            <a:r>
              <a:rPr sz="700" spc="20" dirty="0">
                <a:latin typeface="Microsoft Sans Serif"/>
                <a:cs typeface="Microsoft Sans Serif"/>
              </a:rPr>
              <a:t>impedancia de </a:t>
            </a:r>
            <a:r>
              <a:rPr sz="700" spc="10" dirty="0">
                <a:latin typeface="Microsoft Sans Serif"/>
                <a:cs typeface="Microsoft Sans Serif"/>
              </a:rPr>
              <a:t>la </a:t>
            </a:r>
            <a:r>
              <a:rPr sz="700" spc="30" dirty="0">
                <a:latin typeface="Microsoft Sans Serif"/>
                <a:cs typeface="Microsoft Sans Serif"/>
              </a:rPr>
              <a:t>fuente </a:t>
            </a:r>
            <a:r>
              <a:rPr sz="700" spc="20" dirty="0">
                <a:latin typeface="Microsoft Sans Serif"/>
                <a:cs typeface="Microsoft Sans Serif"/>
              </a:rPr>
              <a:t>del </a:t>
            </a:r>
            <a:r>
              <a:rPr sz="700" spc="15" dirty="0">
                <a:latin typeface="Microsoft Sans Serif"/>
                <a:cs typeface="Microsoft Sans Serif"/>
              </a:rPr>
              <a:t>sistema </a:t>
            </a:r>
            <a:r>
              <a:rPr sz="700" spc="20" dirty="0">
                <a:latin typeface="Microsoft Sans Serif"/>
                <a:cs typeface="Microsoft Sans Serif"/>
              </a:rPr>
              <a:t>más </a:t>
            </a:r>
            <a:r>
              <a:rPr sz="700" spc="10" dirty="0">
                <a:latin typeface="Microsoft Sans Serif"/>
                <a:cs typeface="Microsoft Sans Serif"/>
              </a:rPr>
              <a:t>allá </a:t>
            </a:r>
            <a:r>
              <a:rPr sz="700" spc="20" dirty="0">
                <a:latin typeface="Microsoft Sans Serif"/>
                <a:cs typeface="Microsoft Sans Serif"/>
              </a:rPr>
              <a:t>del </a:t>
            </a:r>
            <a:r>
              <a:rPr sz="700" spc="25" dirty="0">
                <a:latin typeface="Microsoft Sans Serif"/>
                <a:cs typeface="Microsoft Sans Serif"/>
              </a:rPr>
              <a:t> </a:t>
            </a:r>
            <a:r>
              <a:rPr sz="700" spc="35" dirty="0">
                <a:latin typeface="Microsoft Sans Serif"/>
                <a:cs typeface="Microsoft Sans Serif"/>
              </a:rPr>
              <a:t>transformador </a:t>
            </a:r>
            <a:r>
              <a:rPr sz="700" spc="20" dirty="0">
                <a:latin typeface="Microsoft Sans Serif"/>
                <a:cs typeface="Microsoft Sans Serif"/>
              </a:rPr>
              <a:t>elevador </a:t>
            </a:r>
            <a:r>
              <a:rPr sz="700" spc="30" dirty="0">
                <a:latin typeface="Microsoft Sans Serif"/>
                <a:cs typeface="Microsoft Sans Serif"/>
              </a:rPr>
              <a:t>también </a:t>
            </a:r>
            <a:r>
              <a:rPr sz="700" spc="20" dirty="0">
                <a:latin typeface="Microsoft Sans Serif"/>
                <a:cs typeface="Microsoft Sans Serif"/>
              </a:rPr>
              <a:t>afectará </a:t>
            </a:r>
            <a:r>
              <a:rPr sz="700" dirty="0">
                <a:latin typeface="Microsoft Sans Serif"/>
                <a:cs typeface="Microsoft Sans Serif"/>
              </a:rPr>
              <a:t>si las </a:t>
            </a:r>
            <a:r>
              <a:rPr sz="700" spc="20" dirty="0">
                <a:latin typeface="Microsoft Sans Serif"/>
                <a:cs typeface="Microsoft Sans Serif"/>
              </a:rPr>
              <a:t>unidades </a:t>
            </a:r>
            <a:r>
              <a:rPr sz="700" spc="30" dirty="0">
                <a:latin typeface="Microsoft Sans Serif"/>
                <a:cs typeface="Microsoft Sans Serif"/>
              </a:rPr>
              <a:t>tienden </a:t>
            </a:r>
            <a:r>
              <a:rPr sz="700" dirty="0">
                <a:latin typeface="Microsoft Sans Serif"/>
                <a:cs typeface="Microsoft Sans Serif"/>
              </a:rPr>
              <a:t>a </a:t>
            </a:r>
            <a:r>
              <a:rPr sz="700" spc="15" dirty="0">
                <a:latin typeface="Microsoft Sans Serif"/>
                <a:cs typeface="Microsoft Sans Serif"/>
              </a:rPr>
              <a:t>oscilar </a:t>
            </a:r>
            <a:r>
              <a:rPr sz="700" spc="20" dirty="0">
                <a:latin typeface="Microsoft Sans Serif"/>
                <a:cs typeface="Microsoft Sans Serif"/>
              </a:rPr>
              <a:t> </a:t>
            </a:r>
            <a:r>
              <a:rPr sz="700" spc="25" dirty="0">
                <a:latin typeface="Microsoft Sans Serif"/>
                <a:cs typeface="Microsoft Sans Serif"/>
              </a:rPr>
              <a:t>juntas </a:t>
            </a:r>
            <a:r>
              <a:rPr sz="700" spc="30" dirty="0">
                <a:latin typeface="Microsoft Sans Serif"/>
                <a:cs typeface="Microsoft Sans Serif"/>
              </a:rPr>
              <a:t>o </a:t>
            </a:r>
            <a:r>
              <a:rPr sz="700" spc="40" dirty="0">
                <a:latin typeface="Microsoft Sans Serif"/>
                <a:cs typeface="Microsoft Sans Serif"/>
              </a:rPr>
              <a:t>por </a:t>
            </a:r>
            <a:r>
              <a:rPr sz="700" spc="15" dirty="0">
                <a:latin typeface="Microsoft Sans Serif"/>
                <a:cs typeface="Microsoft Sans Serif"/>
              </a:rPr>
              <a:t>separado. </a:t>
            </a:r>
            <a:r>
              <a:rPr sz="700" spc="-5" dirty="0">
                <a:latin typeface="Microsoft Sans Serif"/>
                <a:cs typeface="Microsoft Sans Serif"/>
              </a:rPr>
              <a:t>Los </a:t>
            </a:r>
            <a:r>
              <a:rPr sz="700" spc="20" dirty="0">
                <a:latin typeface="Microsoft Sans Serif"/>
                <a:cs typeface="Microsoft Sans Serif"/>
              </a:rPr>
              <a:t>lugares </a:t>
            </a:r>
            <a:r>
              <a:rPr sz="700" spc="25" dirty="0">
                <a:latin typeface="Microsoft Sans Serif"/>
                <a:cs typeface="Microsoft Sans Serif"/>
              </a:rPr>
              <a:t>geométricos </a:t>
            </a:r>
            <a:r>
              <a:rPr sz="700" spc="20" dirty="0">
                <a:latin typeface="Microsoft Sans Serif"/>
                <a:cs typeface="Microsoft Sans Serif"/>
              </a:rPr>
              <a:t>de impedancia </a:t>
            </a:r>
            <a:r>
              <a:rPr sz="700" spc="15" dirty="0">
                <a:latin typeface="Microsoft Sans Serif"/>
                <a:cs typeface="Microsoft Sans Serif"/>
              </a:rPr>
              <a:t>serán </a:t>
            </a:r>
            <a:r>
              <a:rPr sz="700" spc="20" dirty="0">
                <a:latin typeface="Microsoft Sans Serif"/>
                <a:cs typeface="Microsoft Sans Serif"/>
              </a:rPr>
              <a:t> </a:t>
            </a:r>
            <a:r>
              <a:rPr sz="700" spc="25" dirty="0">
                <a:latin typeface="Microsoft Sans Serif"/>
                <a:cs typeface="Microsoft Sans Serif"/>
              </a:rPr>
              <a:t>diferentes </a:t>
            </a:r>
            <a:r>
              <a:rPr sz="700" dirty="0">
                <a:latin typeface="Microsoft Sans Serif"/>
                <a:cs typeface="Microsoft Sans Serif"/>
              </a:rPr>
              <a:t>si </a:t>
            </a:r>
            <a:r>
              <a:rPr sz="700" spc="-5" dirty="0">
                <a:latin typeface="Microsoft Sans Serif"/>
                <a:cs typeface="Microsoft Sans Serif"/>
              </a:rPr>
              <a:t>se </a:t>
            </a:r>
            <a:r>
              <a:rPr sz="700" spc="20" dirty="0">
                <a:latin typeface="Microsoft Sans Serif"/>
                <a:cs typeface="Microsoft Sans Serif"/>
              </a:rPr>
              <a:t>observan </a:t>
            </a:r>
            <a:r>
              <a:rPr sz="700" spc="15" dirty="0">
                <a:latin typeface="Microsoft Sans Serif"/>
                <a:cs typeface="Microsoft Sans Serif"/>
              </a:rPr>
              <a:t>desde </a:t>
            </a:r>
            <a:r>
              <a:rPr sz="700" spc="10" dirty="0">
                <a:latin typeface="Microsoft Sans Serif"/>
                <a:cs typeface="Microsoft Sans Serif"/>
              </a:rPr>
              <a:t>los </a:t>
            </a:r>
            <a:r>
              <a:rPr sz="700" spc="25" dirty="0">
                <a:latin typeface="Microsoft Sans Serif"/>
                <a:cs typeface="Microsoft Sans Serif"/>
              </a:rPr>
              <a:t>terminales </a:t>
            </a:r>
            <a:r>
              <a:rPr sz="700" spc="20" dirty="0">
                <a:latin typeface="Microsoft Sans Serif"/>
                <a:cs typeface="Microsoft Sans Serif"/>
              </a:rPr>
              <a:t>de </a:t>
            </a:r>
            <a:r>
              <a:rPr sz="700" spc="5" dirty="0">
                <a:latin typeface="Microsoft Sans Serif"/>
                <a:cs typeface="Microsoft Sans Serif"/>
              </a:rPr>
              <a:t>cada </a:t>
            </a:r>
            <a:r>
              <a:rPr sz="700" spc="30" dirty="0">
                <a:latin typeface="Microsoft Sans Serif"/>
                <a:cs typeface="Microsoft Sans Serif"/>
              </a:rPr>
              <a:t>unidad </a:t>
            </a:r>
            <a:r>
              <a:rPr sz="700" spc="25" dirty="0">
                <a:latin typeface="Microsoft Sans Serif"/>
                <a:cs typeface="Microsoft Sans Serif"/>
              </a:rPr>
              <a:t>individual </a:t>
            </a:r>
            <a:r>
              <a:rPr sz="700" spc="30" dirty="0">
                <a:latin typeface="Microsoft Sans Serif"/>
                <a:cs typeface="Microsoft Sans Serif"/>
              </a:rPr>
              <a:t>o </a:t>
            </a:r>
            <a:r>
              <a:rPr sz="700" spc="35" dirty="0">
                <a:latin typeface="Microsoft Sans Serif"/>
                <a:cs typeface="Microsoft Sans Serif"/>
              </a:rPr>
              <a:t> </a:t>
            </a:r>
            <a:r>
              <a:rPr sz="700" spc="15" dirty="0">
                <a:latin typeface="Microsoft Sans Serif"/>
                <a:cs typeface="Microsoft Sans Serif"/>
              </a:rPr>
              <a:t>desde</a:t>
            </a:r>
            <a:r>
              <a:rPr sz="700" dirty="0">
                <a:latin typeface="Microsoft Sans Serif"/>
                <a:cs typeface="Microsoft Sans Serif"/>
              </a:rPr>
              <a:t> </a:t>
            </a:r>
            <a:r>
              <a:rPr sz="700" spc="10" dirty="0">
                <a:latin typeface="Microsoft Sans Serif"/>
                <a:cs typeface="Microsoft Sans Serif"/>
              </a:rPr>
              <a:t>los</a:t>
            </a:r>
            <a:r>
              <a:rPr sz="700" dirty="0">
                <a:latin typeface="Microsoft Sans Serif"/>
                <a:cs typeface="Microsoft Sans Serif"/>
              </a:rPr>
              <a:t> </a:t>
            </a:r>
            <a:r>
              <a:rPr sz="700" spc="25" dirty="0">
                <a:latin typeface="Microsoft Sans Serif"/>
                <a:cs typeface="Microsoft Sans Serif"/>
              </a:rPr>
              <a:t>terminales</a:t>
            </a:r>
            <a:r>
              <a:rPr sz="700" dirty="0">
                <a:latin typeface="Microsoft Sans Serif"/>
                <a:cs typeface="Microsoft Sans Serif"/>
              </a:rPr>
              <a:t> </a:t>
            </a:r>
            <a:r>
              <a:rPr sz="700" spc="20" dirty="0">
                <a:latin typeface="Microsoft Sans Serif"/>
                <a:cs typeface="Microsoft Sans Serif"/>
              </a:rPr>
              <a:t>del</a:t>
            </a:r>
            <a:r>
              <a:rPr sz="700" dirty="0">
                <a:latin typeface="Microsoft Sans Serif"/>
                <a:cs typeface="Microsoft Sans Serif"/>
              </a:rPr>
              <a:t> </a:t>
            </a:r>
            <a:r>
              <a:rPr sz="700" spc="35" dirty="0">
                <a:latin typeface="Microsoft Sans Serif"/>
                <a:cs typeface="Microsoft Sans Serif"/>
              </a:rPr>
              <a:t>transformador</a:t>
            </a:r>
            <a:r>
              <a:rPr sz="700" dirty="0">
                <a:latin typeface="Microsoft Sans Serif"/>
                <a:cs typeface="Microsoft Sans Serif"/>
              </a:rPr>
              <a:t> </a:t>
            </a:r>
            <a:r>
              <a:rPr sz="700" spc="30" dirty="0">
                <a:latin typeface="Microsoft Sans Serif"/>
                <a:cs typeface="Microsoft Sans Serif"/>
              </a:rPr>
              <a:t>donde</a:t>
            </a:r>
            <a:r>
              <a:rPr sz="700" dirty="0">
                <a:latin typeface="Microsoft Sans Serif"/>
                <a:cs typeface="Microsoft Sans Serif"/>
              </a:rPr>
              <a:t> </a:t>
            </a:r>
            <a:r>
              <a:rPr sz="700" spc="10" dirty="0">
                <a:latin typeface="Microsoft Sans Serif"/>
                <a:cs typeface="Microsoft Sans Serif"/>
              </a:rPr>
              <a:t>la</a:t>
            </a:r>
            <a:r>
              <a:rPr sz="700" dirty="0">
                <a:latin typeface="Microsoft Sans Serif"/>
                <a:cs typeface="Microsoft Sans Serif"/>
              </a:rPr>
              <a:t> </a:t>
            </a:r>
            <a:r>
              <a:rPr sz="700" spc="25" dirty="0">
                <a:latin typeface="Microsoft Sans Serif"/>
                <a:cs typeface="Microsoft Sans Serif"/>
              </a:rPr>
              <a:t>corriente</a:t>
            </a:r>
            <a:r>
              <a:rPr sz="700" dirty="0">
                <a:latin typeface="Microsoft Sans Serif"/>
                <a:cs typeface="Microsoft Sans Serif"/>
              </a:rPr>
              <a:t> </a:t>
            </a:r>
            <a:r>
              <a:rPr sz="700" spc="-5" dirty="0">
                <a:latin typeface="Microsoft Sans Serif"/>
                <a:cs typeface="Microsoft Sans Serif"/>
              </a:rPr>
              <a:t>es</a:t>
            </a:r>
            <a:r>
              <a:rPr sz="700" dirty="0">
                <a:latin typeface="Microsoft Sans Serif"/>
                <a:cs typeface="Microsoft Sans Serif"/>
              </a:rPr>
              <a:t> </a:t>
            </a:r>
            <a:r>
              <a:rPr sz="700" spc="10" dirty="0">
                <a:latin typeface="Microsoft Sans Serif"/>
                <a:cs typeface="Microsoft Sans Serif"/>
              </a:rPr>
              <a:t>la</a:t>
            </a:r>
            <a:r>
              <a:rPr sz="700" dirty="0">
                <a:latin typeface="Microsoft Sans Serif"/>
                <a:cs typeface="Microsoft Sans Serif"/>
              </a:rPr>
              <a:t> </a:t>
            </a:r>
            <a:r>
              <a:rPr sz="700" spc="25" dirty="0">
                <a:latin typeface="Microsoft Sans Serif"/>
                <a:cs typeface="Microsoft Sans Serif"/>
              </a:rPr>
              <a:t>suma</a:t>
            </a:r>
            <a:r>
              <a:rPr sz="700" dirty="0">
                <a:latin typeface="Microsoft Sans Serif"/>
                <a:cs typeface="Microsoft Sans Serif"/>
              </a:rPr>
              <a:t> </a:t>
            </a:r>
            <a:r>
              <a:rPr sz="700" spc="20" dirty="0">
                <a:latin typeface="Microsoft Sans Serif"/>
                <a:cs typeface="Microsoft Sans Serif"/>
              </a:rPr>
              <a:t>de</a:t>
            </a:r>
            <a:r>
              <a:rPr sz="700" dirty="0">
                <a:latin typeface="Microsoft Sans Serif"/>
                <a:cs typeface="Microsoft Sans Serif"/>
              </a:rPr>
              <a:t> las </a:t>
            </a:r>
            <a:r>
              <a:rPr sz="700" spc="-175" dirty="0">
                <a:latin typeface="Microsoft Sans Serif"/>
                <a:cs typeface="Microsoft Sans Serif"/>
              </a:rPr>
              <a:t> </a:t>
            </a:r>
            <a:r>
              <a:rPr sz="700" spc="25" dirty="0">
                <a:latin typeface="Microsoft Sans Serif"/>
                <a:cs typeface="Microsoft Sans Serif"/>
              </a:rPr>
              <a:t>corrientes </a:t>
            </a:r>
            <a:r>
              <a:rPr sz="700" spc="20" dirty="0">
                <a:latin typeface="Microsoft Sans Serif"/>
                <a:cs typeface="Microsoft Sans Serif"/>
              </a:rPr>
              <a:t>de dos </a:t>
            </a:r>
            <a:r>
              <a:rPr sz="700" spc="15" dirty="0">
                <a:latin typeface="Microsoft Sans Serif"/>
                <a:cs typeface="Microsoft Sans Serif"/>
              </a:rPr>
              <a:t>unidades. </a:t>
            </a:r>
            <a:r>
              <a:rPr sz="700" spc="-5" dirty="0">
                <a:latin typeface="Microsoft Sans Serif"/>
                <a:cs typeface="Microsoft Sans Serif"/>
              </a:rPr>
              <a:t>Los </a:t>
            </a:r>
            <a:r>
              <a:rPr sz="700" spc="20" dirty="0">
                <a:latin typeface="Microsoft Sans Serif"/>
                <a:cs typeface="Microsoft Sans Serif"/>
              </a:rPr>
              <a:t>estudios de estabilidad </a:t>
            </a:r>
            <a:r>
              <a:rPr sz="700" spc="30" dirty="0">
                <a:latin typeface="Microsoft Sans Serif"/>
                <a:cs typeface="Microsoft Sans Serif"/>
              </a:rPr>
              <a:t>transitoria pueden </a:t>
            </a:r>
            <a:r>
              <a:rPr sz="700" spc="35" dirty="0">
                <a:latin typeface="Microsoft Sans Serif"/>
                <a:cs typeface="Microsoft Sans Serif"/>
              </a:rPr>
              <a:t> </a:t>
            </a:r>
            <a:r>
              <a:rPr sz="700" spc="25" dirty="0">
                <a:latin typeface="Microsoft Sans Serif"/>
                <a:cs typeface="Microsoft Sans Serif"/>
              </a:rPr>
              <a:t>ayudar</a:t>
            </a:r>
            <a:r>
              <a:rPr sz="700" spc="-5" dirty="0">
                <a:latin typeface="Microsoft Sans Serif"/>
                <a:cs typeface="Microsoft Sans Serif"/>
              </a:rPr>
              <a:t> </a:t>
            </a:r>
            <a:r>
              <a:rPr sz="700" dirty="0">
                <a:latin typeface="Microsoft Sans Serif"/>
                <a:cs typeface="Microsoft Sans Serif"/>
              </a:rPr>
              <a:t>a </a:t>
            </a:r>
            <a:r>
              <a:rPr sz="700" spc="35" dirty="0">
                <a:latin typeface="Microsoft Sans Serif"/>
                <a:cs typeface="Microsoft Sans Serif"/>
              </a:rPr>
              <a:t>determinar</a:t>
            </a:r>
            <a:r>
              <a:rPr sz="700" dirty="0">
                <a:latin typeface="Microsoft Sans Serif"/>
                <a:cs typeface="Microsoft Sans Serif"/>
              </a:rPr>
              <a:t> </a:t>
            </a:r>
            <a:r>
              <a:rPr sz="700" spc="30" dirty="0">
                <a:latin typeface="Microsoft Sans Serif"/>
                <a:cs typeface="Microsoft Sans Serif"/>
              </a:rPr>
              <a:t>qué</a:t>
            </a:r>
            <a:r>
              <a:rPr sz="700" dirty="0">
                <a:latin typeface="Microsoft Sans Serif"/>
                <a:cs typeface="Microsoft Sans Serif"/>
              </a:rPr>
              <a:t> </a:t>
            </a:r>
            <a:r>
              <a:rPr sz="700" spc="15" dirty="0">
                <a:latin typeface="Microsoft Sans Serif"/>
                <a:cs typeface="Microsoft Sans Serif"/>
              </a:rPr>
              <a:t>loci</a:t>
            </a:r>
            <a:r>
              <a:rPr sz="700" dirty="0">
                <a:latin typeface="Microsoft Sans Serif"/>
                <a:cs typeface="Microsoft Sans Serif"/>
              </a:rPr>
              <a:t> </a:t>
            </a:r>
            <a:r>
              <a:rPr sz="700" spc="20" dirty="0">
                <a:latin typeface="Microsoft Sans Serif"/>
                <a:cs typeface="Microsoft Sans Serif"/>
              </a:rPr>
              <a:t>de</a:t>
            </a:r>
            <a:r>
              <a:rPr sz="700" spc="-5" dirty="0">
                <a:latin typeface="Microsoft Sans Serif"/>
                <a:cs typeface="Microsoft Sans Serif"/>
              </a:rPr>
              <a:t> </a:t>
            </a:r>
            <a:r>
              <a:rPr sz="700" spc="20" dirty="0">
                <a:latin typeface="Microsoft Sans Serif"/>
                <a:cs typeface="Microsoft Sans Serif"/>
              </a:rPr>
              <a:t>impedancia</a:t>
            </a:r>
            <a:r>
              <a:rPr sz="700" dirty="0">
                <a:latin typeface="Microsoft Sans Serif"/>
                <a:cs typeface="Microsoft Sans Serif"/>
              </a:rPr>
              <a:t> </a:t>
            </a:r>
            <a:r>
              <a:rPr sz="700" spc="30" dirty="0">
                <a:latin typeface="Microsoft Sans Serif"/>
                <a:cs typeface="Microsoft Sans Serif"/>
              </a:rPr>
              <a:t>proporcionarán</a:t>
            </a:r>
            <a:r>
              <a:rPr sz="700" dirty="0">
                <a:latin typeface="Microsoft Sans Serif"/>
                <a:cs typeface="Microsoft Sans Serif"/>
              </a:rPr>
              <a:t> </a:t>
            </a:r>
            <a:r>
              <a:rPr sz="700" spc="10" dirty="0">
                <a:latin typeface="Microsoft Sans Serif"/>
                <a:cs typeface="Microsoft Sans Serif"/>
              </a:rPr>
              <a:t>el</a:t>
            </a:r>
            <a:r>
              <a:rPr sz="700" dirty="0">
                <a:latin typeface="Microsoft Sans Serif"/>
                <a:cs typeface="Microsoft Sans Serif"/>
              </a:rPr>
              <a:t> </a:t>
            </a:r>
            <a:r>
              <a:rPr sz="700" spc="35" dirty="0">
                <a:latin typeface="Microsoft Sans Serif"/>
                <a:cs typeface="Microsoft Sans Serif"/>
              </a:rPr>
              <a:t>mejor</a:t>
            </a:r>
            <a:r>
              <a:rPr sz="700" dirty="0">
                <a:latin typeface="Microsoft Sans Serif"/>
                <a:cs typeface="Microsoft Sans Serif"/>
              </a:rPr>
              <a:t> </a:t>
            </a:r>
            <a:r>
              <a:rPr sz="700" spc="30" dirty="0">
                <a:latin typeface="Microsoft Sans Serif"/>
                <a:cs typeface="Microsoft Sans Serif"/>
              </a:rPr>
              <a:t>medio </a:t>
            </a:r>
            <a:r>
              <a:rPr sz="700" spc="-175" dirty="0">
                <a:latin typeface="Microsoft Sans Serif"/>
                <a:cs typeface="Microsoft Sans Serif"/>
              </a:rPr>
              <a:t> </a:t>
            </a:r>
            <a:r>
              <a:rPr sz="700" spc="20" dirty="0">
                <a:latin typeface="Microsoft Sans Serif"/>
                <a:cs typeface="Microsoft Sans Serif"/>
              </a:rPr>
              <a:t>de</a:t>
            </a:r>
            <a:r>
              <a:rPr sz="700" spc="-10" dirty="0">
                <a:latin typeface="Microsoft Sans Serif"/>
                <a:cs typeface="Microsoft Sans Serif"/>
              </a:rPr>
              <a:t> </a:t>
            </a:r>
            <a:r>
              <a:rPr sz="700" spc="20" dirty="0">
                <a:latin typeface="Microsoft Sans Serif"/>
                <a:cs typeface="Microsoft Sans Serif"/>
              </a:rPr>
              <a:t>detección</a:t>
            </a:r>
            <a:r>
              <a:rPr sz="700" spc="-5" dirty="0">
                <a:latin typeface="Microsoft Sans Serif"/>
                <a:cs typeface="Microsoft Sans Serif"/>
              </a:rPr>
              <a:t> </a:t>
            </a:r>
            <a:r>
              <a:rPr sz="700" spc="20" dirty="0">
                <a:latin typeface="Microsoft Sans Serif"/>
                <a:cs typeface="Microsoft Sans Serif"/>
              </a:rPr>
              <a:t>de</a:t>
            </a:r>
            <a:r>
              <a:rPr sz="700" spc="-5" dirty="0">
                <a:latin typeface="Microsoft Sans Serif"/>
                <a:cs typeface="Microsoft Sans Serif"/>
              </a:rPr>
              <a:t> </a:t>
            </a:r>
            <a:r>
              <a:rPr sz="700" spc="5" dirty="0">
                <a:latin typeface="Microsoft Sans Serif"/>
                <a:cs typeface="Microsoft Sans Serif"/>
              </a:rPr>
              <a:t>desfases.</a:t>
            </a:r>
            <a:endParaRPr sz="700">
              <a:latin typeface="Microsoft Sans Serif"/>
              <a:cs typeface="Microsoft Sans Serif"/>
            </a:endParaRPr>
          </a:p>
          <a:p>
            <a:pPr marL="12700" marR="5080" indent="153670">
              <a:lnSpc>
                <a:spcPts val="1200"/>
              </a:lnSpc>
              <a:spcBef>
                <a:spcPts val="100"/>
              </a:spcBef>
            </a:pPr>
            <a:r>
              <a:rPr sz="700" spc="15" dirty="0">
                <a:latin typeface="Microsoft Sans Serif"/>
                <a:cs typeface="Microsoft Sans Serif"/>
              </a:rPr>
              <a:t>Una </a:t>
            </a:r>
            <a:r>
              <a:rPr sz="700" spc="20" dirty="0">
                <a:latin typeface="Microsoft Sans Serif"/>
                <a:cs typeface="Microsoft Sans Serif"/>
              </a:rPr>
              <a:t>condición </a:t>
            </a:r>
            <a:r>
              <a:rPr sz="700" spc="30" dirty="0">
                <a:latin typeface="Microsoft Sans Serif"/>
                <a:cs typeface="Microsoft Sans Serif"/>
              </a:rPr>
              <a:t>fuera </a:t>
            </a:r>
            <a:r>
              <a:rPr sz="700" spc="20" dirty="0">
                <a:latin typeface="Microsoft Sans Serif"/>
                <a:cs typeface="Microsoft Sans Serif"/>
              </a:rPr>
              <a:t>de </a:t>
            </a:r>
            <a:r>
              <a:rPr sz="700" spc="25" dirty="0">
                <a:latin typeface="Microsoft Sans Serif"/>
                <a:cs typeface="Microsoft Sans Serif"/>
              </a:rPr>
              <a:t>sincronismo puede </a:t>
            </a:r>
            <a:r>
              <a:rPr sz="700" spc="20" dirty="0">
                <a:latin typeface="Microsoft Sans Serif"/>
                <a:cs typeface="Microsoft Sans Serif"/>
              </a:rPr>
              <a:t>detectarse </a:t>
            </a:r>
            <a:r>
              <a:rPr sz="700" spc="30" dirty="0">
                <a:latin typeface="Microsoft Sans Serif"/>
                <a:cs typeface="Microsoft Sans Serif"/>
              </a:rPr>
              <a:t>mediante </a:t>
            </a:r>
            <a:r>
              <a:rPr sz="700" spc="10" dirty="0">
                <a:latin typeface="Microsoft Sans Serif"/>
                <a:cs typeface="Microsoft Sans Serif"/>
              </a:rPr>
              <a:t>la </a:t>
            </a:r>
            <a:r>
              <a:rPr sz="700" spc="15" dirty="0">
                <a:latin typeface="Microsoft Sans Serif"/>
                <a:cs typeface="Microsoft Sans Serif"/>
              </a:rPr>
              <a:t> </a:t>
            </a:r>
            <a:r>
              <a:rPr sz="700" spc="25" dirty="0">
                <a:latin typeface="Microsoft Sans Serif"/>
                <a:cs typeface="Microsoft Sans Serif"/>
              </a:rPr>
              <a:t>protección</a:t>
            </a:r>
            <a:r>
              <a:rPr sz="700" dirty="0">
                <a:latin typeface="Microsoft Sans Serif"/>
                <a:cs typeface="Microsoft Sans Serif"/>
              </a:rPr>
              <a:t> </a:t>
            </a:r>
            <a:r>
              <a:rPr sz="700" spc="20" dirty="0">
                <a:latin typeface="Microsoft Sans Serif"/>
                <a:cs typeface="Microsoft Sans Serif"/>
              </a:rPr>
              <a:t>de</a:t>
            </a:r>
            <a:r>
              <a:rPr sz="700" dirty="0">
                <a:latin typeface="Microsoft Sans Serif"/>
                <a:cs typeface="Microsoft Sans Serif"/>
              </a:rPr>
              <a:t> </a:t>
            </a:r>
            <a:r>
              <a:rPr sz="700" spc="25" dirty="0">
                <a:latin typeface="Microsoft Sans Serif"/>
                <a:cs typeface="Microsoft Sans Serif"/>
              </a:rPr>
              <a:t>pérdida</a:t>
            </a:r>
            <a:r>
              <a:rPr sz="700" spc="5" dirty="0">
                <a:latin typeface="Microsoft Sans Serif"/>
                <a:cs typeface="Microsoft Sans Serif"/>
              </a:rPr>
              <a:t> </a:t>
            </a:r>
            <a:r>
              <a:rPr sz="700" spc="20" dirty="0">
                <a:latin typeface="Microsoft Sans Serif"/>
                <a:cs typeface="Microsoft Sans Serif"/>
              </a:rPr>
              <a:t>de</a:t>
            </a:r>
            <a:r>
              <a:rPr sz="700" dirty="0">
                <a:latin typeface="Microsoft Sans Serif"/>
                <a:cs typeface="Microsoft Sans Serif"/>
              </a:rPr>
              <a:t> </a:t>
            </a:r>
            <a:r>
              <a:rPr sz="700" spc="25" dirty="0">
                <a:latin typeface="Microsoft Sans Serif"/>
                <a:cs typeface="Microsoft Sans Serif"/>
              </a:rPr>
              <a:t>campo</a:t>
            </a:r>
            <a:r>
              <a:rPr sz="700" dirty="0">
                <a:latin typeface="Microsoft Sans Serif"/>
                <a:cs typeface="Microsoft Sans Serif"/>
              </a:rPr>
              <a:t> </a:t>
            </a:r>
            <a:r>
              <a:rPr sz="700" spc="30" dirty="0">
                <a:latin typeface="Microsoft Sans Serif"/>
                <a:cs typeface="Microsoft Sans Serif"/>
              </a:rPr>
              <a:t>o</a:t>
            </a:r>
            <a:r>
              <a:rPr sz="700" spc="5" dirty="0">
                <a:latin typeface="Microsoft Sans Serif"/>
                <a:cs typeface="Microsoft Sans Serif"/>
              </a:rPr>
              <a:t> </a:t>
            </a:r>
            <a:r>
              <a:rPr sz="700" spc="40" dirty="0">
                <a:latin typeface="Microsoft Sans Serif"/>
                <a:cs typeface="Microsoft Sans Serif"/>
              </a:rPr>
              <a:t>un</a:t>
            </a:r>
            <a:r>
              <a:rPr sz="700" dirty="0">
                <a:latin typeface="Microsoft Sans Serif"/>
                <a:cs typeface="Microsoft Sans Serif"/>
              </a:rPr>
              <a:t> </a:t>
            </a:r>
            <a:r>
              <a:rPr sz="700" spc="20" dirty="0">
                <a:latin typeface="Microsoft Sans Serif"/>
                <a:cs typeface="Microsoft Sans Serif"/>
              </a:rPr>
              <a:t>relé</a:t>
            </a:r>
            <a:r>
              <a:rPr sz="700" dirty="0">
                <a:latin typeface="Microsoft Sans Serif"/>
                <a:cs typeface="Microsoft Sans Serif"/>
              </a:rPr>
              <a:t> </a:t>
            </a:r>
            <a:r>
              <a:rPr sz="700" spc="20" dirty="0">
                <a:latin typeface="Microsoft Sans Serif"/>
                <a:cs typeface="Microsoft Sans Serif"/>
              </a:rPr>
              <a:t>de</a:t>
            </a:r>
            <a:r>
              <a:rPr sz="700" spc="5" dirty="0">
                <a:latin typeface="Microsoft Sans Serif"/>
                <a:cs typeface="Microsoft Sans Serif"/>
              </a:rPr>
              <a:t> </a:t>
            </a:r>
            <a:r>
              <a:rPr sz="700" spc="20" dirty="0">
                <a:latin typeface="Microsoft Sans Serif"/>
                <a:cs typeface="Microsoft Sans Serif"/>
              </a:rPr>
              <a:t>impedancia</a:t>
            </a:r>
            <a:r>
              <a:rPr sz="700" dirty="0">
                <a:latin typeface="Microsoft Sans Serif"/>
                <a:cs typeface="Microsoft Sans Serif"/>
              </a:rPr>
              <a:t> </a:t>
            </a:r>
            <a:r>
              <a:rPr sz="700" spc="15" dirty="0">
                <a:latin typeface="Microsoft Sans Serif"/>
                <a:cs typeface="Microsoft Sans Serif"/>
              </a:rPr>
              <a:t>única</a:t>
            </a:r>
            <a:r>
              <a:rPr sz="700" dirty="0">
                <a:latin typeface="Microsoft Sans Serif"/>
                <a:cs typeface="Microsoft Sans Serif"/>
              </a:rPr>
              <a:t> </a:t>
            </a:r>
            <a:r>
              <a:rPr sz="700" spc="15" dirty="0">
                <a:latin typeface="Microsoft Sans Serif"/>
                <a:cs typeface="Microsoft Sans Serif"/>
              </a:rPr>
              <a:t>cuyo</a:t>
            </a:r>
            <a:r>
              <a:rPr sz="700" spc="5" dirty="0">
                <a:latin typeface="Microsoft Sans Serif"/>
                <a:cs typeface="Microsoft Sans Serif"/>
              </a:rPr>
              <a:t> alcance </a:t>
            </a:r>
            <a:r>
              <a:rPr sz="700" spc="-175" dirty="0">
                <a:latin typeface="Microsoft Sans Serif"/>
                <a:cs typeface="Microsoft Sans Serif"/>
              </a:rPr>
              <a:t> </a:t>
            </a:r>
            <a:r>
              <a:rPr sz="700" spc="25" dirty="0">
                <a:latin typeface="Microsoft Sans Serif"/>
                <a:cs typeface="Microsoft Sans Serif"/>
              </a:rPr>
              <a:t>abarque </a:t>
            </a:r>
            <a:r>
              <a:rPr sz="700" spc="10" dirty="0">
                <a:latin typeface="Microsoft Sans Serif"/>
                <a:cs typeface="Microsoft Sans Serif"/>
              </a:rPr>
              <a:t>el </a:t>
            </a:r>
            <a:r>
              <a:rPr sz="700" spc="30" dirty="0">
                <a:latin typeface="Microsoft Sans Serif"/>
                <a:cs typeface="Microsoft Sans Serif"/>
              </a:rPr>
              <a:t>generador </a:t>
            </a:r>
            <a:r>
              <a:rPr sz="700" spc="5" dirty="0">
                <a:latin typeface="Microsoft Sans Serif"/>
                <a:cs typeface="Microsoft Sans Serif"/>
              </a:rPr>
              <a:t>y </a:t>
            </a:r>
            <a:r>
              <a:rPr sz="700" spc="10" dirty="0">
                <a:latin typeface="Microsoft Sans Serif"/>
                <a:cs typeface="Microsoft Sans Serif"/>
              </a:rPr>
              <a:t>el </a:t>
            </a:r>
            <a:r>
              <a:rPr sz="700" spc="35" dirty="0">
                <a:latin typeface="Microsoft Sans Serif"/>
                <a:cs typeface="Microsoft Sans Serif"/>
              </a:rPr>
              <a:t>transformador </a:t>
            </a:r>
            <a:r>
              <a:rPr sz="700" spc="15" dirty="0">
                <a:latin typeface="Microsoft Sans Serif"/>
                <a:cs typeface="Microsoft Sans Serif"/>
              </a:rPr>
              <a:t>elevador. </a:t>
            </a:r>
            <a:r>
              <a:rPr sz="700" spc="-10" dirty="0">
                <a:latin typeface="Microsoft Sans Serif"/>
                <a:cs typeface="Microsoft Sans Serif"/>
              </a:rPr>
              <a:t>Sin </a:t>
            </a:r>
            <a:r>
              <a:rPr sz="700" spc="30" dirty="0">
                <a:latin typeface="Microsoft Sans Serif"/>
                <a:cs typeface="Microsoft Sans Serif"/>
              </a:rPr>
              <a:t>embargo, </a:t>
            </a:r>
            <a:r>
              <a:rPr sz="700" spc="25" dirty="0">
                <a:latin typeface="Microsoft Sans Serif"/>
                <a:cs typeface="Microsoft Sans Serif"/>
              </a:rPr>
              <a:t>hoy </a:t>
            </a:r>
            <a:r>
              <a:rPr sz="700" spc="20" dirty="0">
                <a:latin typeface="Microsoft Sans Serif"/>
                <a:cs typeface="Microsoft Sans Serif"/>
              </a:rPr>
              <a:t>en día </a:t>
            </a:r>
            <a:r>
              <a:rPr sz="700" spc="-175" dirty="0">
                <a:latin typeface="Microsoft Sans Serif"/>
                <a:cs typeface="Microsoft Sans Serif"/>
              </a:rPr>
              <a:t> </a:t>
            </a:r>
            <a:r>
              <a:rPr sz="700" spc="-5" dirty="0">
                <a:latin typeface="Microsoft Sans Serif"/>
                <a:cs typeface="Microsoft Sans Serif"/>
              </a:rPr>
              <a:t>es </a:t>
            </a:r>
            <a:r>
              <a:rPr sz="700" spc="20" dirty="0">
                <a:latin typeface="Microsoft Sans Serif"/>
                <a:cs typeface="Microsoft Sans Serif"/>
              </a:rPr>
              <a:t>más </a:t>
            </a:r>
            <a:r>
              <a:rPr sz="700" spc="35" dirty="0">
                <a:latin typeface="Microsoft Sans Serif"/>
                <a:cs typeface="Microsoft Sans Serif"/>
              </a:rPr>
              <a:t>común </a:t>
            </a:r>
            <a:r>
              <a:rPr sz="700" spc="25" dirty="0">
                <a:latin typeface="Microsoft Sans Serif"/>
                <a:cs typeface="Microsoft Sans Serif"/>
              </a:rPr>
              <a:t>utilizar </a:t>
            </a:r>
            <a:r>
              <a:rPr sz="700" spc="15" dirty="0">
                <a:latin typeface="Microsoft Sans Serif"/>
                <a:cs typeface="Microsoft Sans Serif"/>
              </a:rPr>
              <a:t>esquemas sofisticados </a:t>
            </a:r>
            <a:r>
              <a:rPr sz="700" spc="30" dirty="0">
                <a:latin typeface="Microsoft Sans Serif"/>
                <a:cs typeface="Microsoft Sans Serif"/>
              </a:rPr>
              <a:t>fuera </a:t>
            </a:r>
            <a:r>
              <a:rPr sz="700" spc="20" dirty="0">
                <a:latin typeface="Microsoft Sans Serif"/>
                <a:cs typeface="Microsoft Sans Serif"/>
              </a:rPr>
              <a:t>de sincronismo, </a:t>
            </a:r>
            <a:r>
              <a:rPr sz="700" spc="30" dirty="0">
                <a:latin typeface="Microsoft Sans Serif"/>
                <a:cs typeface="Microsoft Sans Serif"/>
              </a:rPr>
              <a:t>como </a:t>
            </a:r>
            <a:r>
              <a:rPr sz="700" spc="10" dirty="0">
                <a:latin typeface="Microsoft Sans Serif"/>
                <a:cs typeface="Microsoft Sans Serif"/>
              </a:rPr>
              <a:t>el </a:t>
            </a:r>
            <a:r>
              <a:rPr sz="700" spc="-175" dirty="0">
                <a:latin typeface="Microsoft Sans Serif"/>
                <a:cs typeface="Microsoft Sans Serif"/>
              </a:rPr>
              <a:t> </a:t>
            </a:r>
            <a:r>
              <a:rPr sz="700" spc="20" dirty="0">
                <a:latin typeface="Microsoft Sans Serif"/>
                <a:cs typeface="Microsoft Sans Serif"/>
              </a:rPr>
              <a:t>esquema de </a:t>
            </a:r>
            <a:r>
              <a:rPr sz="700" spc="25" dirty="0">
                <a:latin typeface="Microsoft Sans Serif"/>
                <a:cs typeface="Microsoft Sans Serif"/>
              </a:rPr>
              <a:t>anteojo </a:t>
            </a:r>
            <a:r>
              <a:rPr sz="700" spc="15" dirty="0">
                <a:latin typeface="Microsoft Sans Serif"/>
                <a:cs typeface="Microsoft Sans Serif"/>
              </a:rPr>
              <a:t>simple, </a:t>
            </a:r>
            <a:r>
              <a:rPr sz="700" spc="10" dirty="0">
                <a:latin typeface="Microsoft Sans Serif"/>
                <a:cs typeface="Microsoft Sans Serif"/>
              </a:rPr>
              <a:t>el </a:t>
            </a:r>
            <a:r>
              <a:rPr sz="700" spc="20" dirty="0">
                <a:latin typeface="Microsoft Sans Serif"/>
                <a:cs typeface="Microsoft Sans Serif"/>
              </a:rPr>
              <a:t>esquema de </a:t>
            </a:r>
            <a:r>
              <a:rPr sz="700" spc="25" dirty="0">
                <a:latin typeface="Microsoft Sans Serif"/>
                <a:cs typeface="Microsoft Sans Serif"/>
              </a:rPr>
              <a:t>anteojo doble </a:t>
            </a:r>
            <a:r>
              <a:rPr sz="700" spc="30" dirty="0">
                <a:latin typeface="Microsoft Sans Serif"/>
                <a:cs typeface="Microsoft Sans Serif"/>
              </a:rPr>
              <a:t>o </a:t>
            </a:r>
            <a:r>
              <a:rPr sz="700" spc="10" dirty="0">
                <a:latin typeface="Microsoft Sans Serif"/>
                <a:cs typeface="Microsoft Sans Serif"/>
              </a:rPr>
              <a:t>el </a:t>
            </a:r>
            <a:r>
              <a:rPr sz="700" spc="20" dirty="0">
                <a:latin typeface="Microsoft Sans Serif"/>
                <a:cs typeface="Microsoft Sans Serif"/>
              </a:rPr>
              <a:t>esquema de </a:t>
            </a:r>
            <a:r>
              <a:rPr sz="700" spc="25" dirty="0">
                <a:latin typeface="Microsoft Sans Serif"/>
                <a:cs typeface="Microsoft Sans Serif"/>
              </a:rPr>
              <a:t> </a:t>
            </a:r>
            <a:r>
              <a:rPr sz="700" spc="15" dirty="0">
                <a:latin typeface="Microsoft Sans Serif"/>
                <a:cs typeface="Microsoft Sans Serif"/>
              </a:rPr>
              <a:t>círculos concéntricos. </a:t>
            </a:r>
            <a:r>
              <a:rPr sz="700" spc="-30" dirty="0">
                <a:latin typeface="Microsoft Sans Serif"/>
                <a:cs typeface="Microsoft Sans Serif"/>
              </a:rPr>
              <a:t>El </a:t>
            </a:r>
            <a:r>
              <a:rPr sz="700" spc="20" dirty="0">
                <a:latin typeface="Microsoft Sans Serif"/>
                <a:cs typeface="Microsoft Sans Serif"/>
              </a:rPr>
              <a:t>esquema de </a:t>
            </a:r>
            <a:r>
              <a:rPr sz="700" spc="15" dirty="0">
                <a:latin typeface="Microsoft Sans Serif"/>
                <a:cs typeface="Microsoft Sans Serif"/>
              </a:rPr>
              <a:t>círculos concéntricos </a:t>
            </a:r>
            <a:r>
              <a:rPr sz="700" spc="-5" dirty="0">
                <a:latin typeface="Microsoft Sans Serif"/>
                <a:cs typeface="Microsoft Sans Serif"/>
              </a:rPr>
              <a:t>es </a:t>
            </a:r>
            <a:r>
              <a:rPr sz="700" spc="30" dirty="0">
                <a:latin typeface="Microsoft Sans Serif"/>
                <a:cs typeface="Microsoft Sans Serif"/>
              </a:rPr>
              <a:t>una </a:t>
            </a:r>
            <a:r>
              <a:rPr sz="700" spc="15" dirty="0">
                <a:latin typeface="Microsoft Sans Serif"/>
                <a:cs typeface="Microsoft Sans Serif"/>
              </a:rPr>
              <a:t>variación </a:t>
            </a:r>
            <a:r>
              <a:rPr sz="700" spc="20" dirty="0">
                <a:latin typeface="Microsoft Sans Serif"/>
                <a:cs typeface="Microsoft Sans Serif"/>
              </a:rPr>
              <a:t> del esquema de </a:t>
            </a:r>
            <a:r>
              <a:rPr sz="700" spc="25" dirty="0">
                <a:latin typeface="Microsoft Sans Serif"/>
                <a:cs typeface="Microsoft Sans Serif"/>
              </a:rPr>
              <a:t>doble anteojera </a:t>
            </a:r>
            <a:r>
              <a:rPr sz="700" spc="30" dirty="0">
                <a:latin typeface="Microsoft Sans Serif"/>
                <a:cs typeface="Microsoft Sans Serif"/>
              </a:rPr>
              <a:t>que </a:t>
            </a:r>
            <a:r>
              <a:rPr sz="700" spc="20" dirty="0">
                <a:latin typeface="Microsoft Sans Serif"/>
                <a:cs typeface="Microsoft Sans Serif"/>
              </a:rPr>
              <a:t>utiliza </a:t>
            </a:r>
            <a:r>
              <a:rPr sz="700" spc="10" dirty="0">
                <a:latin typeface="Microsoft Sans Serif"/>
                <a:cs typeface="Microsoft Sans Serif"/>
              </a:rPr>
              <a:t>características </a:t>
            </a:r>
            <a:r>
              <a:rPr sz="700" spc="20" dirty="0">
                <a:latin typeface="Microsoft Sans Serif"/>
                <a:cs typeface="Microsoft Sans Serif"/>
              </a:rPr>
              <a:t>de impedancia </a:t>
            </a:r>
            <a:r>
              <a:rPr sz="700" spc="25" dirty="0">
                <a:latin typeface="Microsoft Sans Serif"/>
                <a:cs typeface="Microsoft Sans Serif"/>
              </a:rPr>
              <a:t> </a:t>
            </a:r>
            <a:r>
              <a:rPr sz="700" spc="15" dirty="0">
                <a:latin typeface="Microsoft Sans Serif"/>
                <a:cs typeface="Microsoft Sans Serif"/>
              </a:rPr>
              <a:t>circular. </a:t>
            </a:r>
            <a:r>
              <a:rPr sz="700" spc="-5" dirty="0">
                <a:latin typeface="Microsoft Sans Serif"/>
                <a:cs typeface="Microsoft Sans Serif"/>
              </a:rPr>
              <a:t>Estos </a:t>
            </a:r>
            <a:r>
              <a:rPr sz="700" spc="15" dirty="0">
                <a:latin typeface="Microsoft Sans Serif"/>
                <a:cs typeface="Microsoft Sans Serif"/>
              </a:rPr>
              <a:t>esquemas </a:t>
            </a:r>
            <a:r>
              <a:rPr sz="700" spc="20" dirty="0">
                <a:latin typeface="Microsoft Sans Serif"/>
                <a:cs typeface="Microsoft Sans Serif"/>
              </a:rPr>
              <a:t>de </a:t>
            </a:r>
            <a:r>
              <a:rPr sz="700" spc="10" dirty="0">
                <a:latin typeface="Microsoft Sans Serif"/>
                <a:cs typeface="Microsoft Sans Serif"/>
              </a:rPr>
              <a:t>salida </a:t>
            </a:r>
            <a:r>
              <a:rPr sz="700" spc="20" dirty="0">
                <a:latin typeface="Microsoft Sans Serif"/>
                <a:cs typeface="Microsoft Sans Serif"/>
              </a:rPr>
              <a:t>de </a:t>
            </a:r>
            <a:r>
              <a:rPr sz="700" spc="15" dirty="0">
                <a:latin typeface="Microsoft Sans Serif"/>
                <a:cs typeface="Microsoft Sans Serif"/>
              </a:rPr>
              <a:t>paso dedicados </a:t>
            </a:r>
            <a:r>
              <a:rPr sz="700" spc="20" dirty="0">
                <a:latin typeface="Microsoft Sans Serif"/>
                <a:cs typeface="Microsoft Sans Serif"/>
              </a:rPr>
              <a:t>utilizan </a:t>
            </a:r>
            <a:r>
              <a:rPr sz="700" spc="15" dirty="0">
                <a:latin typeface="Microsoft Sans Serif"/>
                <a:cs typeface="Microsoft Sans Serif"/>
              </a:rPr>
              <a:t>lógica </a:t>
            </a:r>
            <a:r>
              <a:rPr sz="700" spc="35" dirty="0">
                <a:latin typeface="Microsoft Sans Serif"/>
                <a:cs typeface="Microsoft Sans Serif"/>
              </a:rPr>
              <a:t>y/o </a:t>
            </a:r>
            <a:r>
              <a:rPr sz="700" spc="40" dirty="0">
                <a:latin typeface="Microsoft Sans Serif"/>
                <a:cs typeface="Microsoft Sans Serif"/>
              </a:rPr>
              <a:t> </a:t>
            </a:r>
            <a:r>
              <a:rPr sz="700" spc="25" dirty="0">
                <a:latin typeface="Microsoft Sans Serif"/>
                <a:cs typeface="Microsoft Sans Serif"/>
              </a:rPr>
              <a:t>temporizadores</a:t>
            </a:r>
            <a:r>
              <a:rPr sz="700" dirty="0">
                <a:latin typeface="Microsoft Sans Serif"/>
                <a:cs typeface="Microsoft Sans Serif"/>
              </a:rPr>
              <a:t> </a:t>
            </a:r>
            <a:r>
              <a:rPr sz="700" spc="25" dirty="0">
                <a:latin typeface="Microsoft Sans Serif"/>
                <a:cs typeface="Microsoft Sans Serif"/>
              </a:rPr>
              <a:t>para</a:t>
            </a:r>
            <a:r>
              <a:rPr sz="700" dirty="0">
                <a:latin typeface="Microsoft Sans Serif"/>
                <a:cs typeface="Microsoft Sans Serif"/>
              </a:rPr>
              <a:t> </a:t>
            </a:r>
            <a:r>
              <a:rPr sz="700" spc="25" dirty="0">
                <a:latin typeface="Microsoft Sans Serif"/>
                <a:cs typeface="Microsoft Sans Serif"/>
              </a:rPr>
              <a:t>rastrear</a:t>
            </a:r>
            <a:r>
              <a:rPr sz="700" dirty="0">
                <a:latin typeface="Microsoft Sans Serif"/>
                <a:cs typeface="Microsoft Sans Serif"/>
              </a:rPr>
              <a:t> </a:t>
            </a:r>
            <a:r>
              <a:rPr sz="700" spc="10" dirty="0">
                <a:latin typeface="Microsoft Sans Serif"/>
                <a:cs typeface="Microsoft Sans Serif"/>
              </a:rPr>
              <a:t>la</a:t>
            </a:r>
            <a:r>
              <a:rPr sz="700" dirty="0">
                <a:latin typeface="Microsoft Sans Serif"/>
                <a:cs typeface="Microsoft Sans Serif"/>
              </a:rPr>
              <a:t> </a:t>
            </a:r>
            <a:r>
              <a:rPr sz="700" spc="25" dirty="0">
                <a:latin typeface="Microsoft Sans Serif"/>
                <a:cs typeface="Microsoft Sans Serif"/>
              </a:rPr>
              <a:t>trayectoria</a:t>
            </a:r>
            <a:r>
              <a:rPr sz="700" dirty="0">
                <a:latin typeface="Microsoft Sans Serif"/>
                <a:cs typeface="Microsoft Sans Serif"/>
              </a:rPr>
              <a:t> </a:t>
            </a:r>
            <a:r>
              <a:rPr sz="700" spc="20" dirty="0">
                <a:latin typeface="Microsoft Sans Serif"/>
                <a:cs typeface="Microsoft Sans Serif"/>
              </a:rPr>
              <a:t>de</a:t>
            </a:r>
            <a:r>
              <a:rPr sz="700" dirty="0">
                <a:latin typeface="Microsoft Sans Serif"/>
                <a:cs typeface="Microsoft Sans Serif"/>
              </a:rPr>
              <a:t> </a:t>
            </a:r>
            <a:r>
              <a:rPr sz="700" spc="10" dirty="0">
                <a:latin typeface="Microsoft Sans Serif"/>
                <a:cs typeface="Microsoft Sans Serif"/>
              </a:rPr>
              <a:t>la</a:t>
            </a:r>
            <a:r>
              <a:rPr sz="700" dirty="0">
                <a:latin typeface="Microsoft Sans Serif"/>
                <a:cs typeface="Microsoft Sans Serif"/>
              </a:rPr>
              <a:t> </a:t>
            </a:r>
            <a:r>
              <a:rPr sz="700" spc="20" dirty="0">
                <a:latin typeface="Microsoft Sans Serif"/>
                <a:cs typeface="Microsoft Sans Serif"/>
              </a:rPr>
              <a:t>impedancia</a:t>
            </a:r>
            <a:r>
              <a:rPr sz="700" dirty="0">
                <a:latin typeface="Microsoft Sans Serif"/>
                <a:cs typeface="Microsoft Sans Serif"/>
              </a:rPr>
              <a:t> </a:t>
            </a:r>
            <a:r>
              <a:rPr sz="700" spc="20" dirty="0">
                <a:latin typeface="Microsoft Sans Serif"/>
                <a:cs typeface="Microsoft Sans Serif"/>
              </a:rPr>
              <a:t>con</a:t>
            </a:r>
            <a:r>
              <a:rPr sz="700" dirty="0">
                <a:latin typeface="Microsoft Sans Serif"/>
                <a:cs typeface="Microsoft Sans Serif"/>
              </a:rPr>
              <a:t> </a:t>
            </a:r>
            <a:r>
              <a:rPr sz="700" spc="20" dirty="0">
                <a:latin typeface="Microsoft Sans Serif"/>
                <a:cs typeface="Microsoft Sans Serif"/>
              </a:rPr>
              <a:t>respecto</a:t>
            </a:r>
            <a:r>
              <a:rPr sz="700" spc="5" dirty="0">
                <a:latin typeface="Microsoft Sans Serif"/>
                <a:cs typeface="Microsoft Sans Serif"/>
              </a:rPr>
              <a:t> </a:t>
            </a:r>
            <a:r>
              <a:rPr sz="700" spc="10" dirty="0">
                <a:latin typeface="Microsoft Sans Serif"/>
                <a:cs typeface="Microsoft Sans Serif"/>
              </a:rPr>
              <a:t>al </a:t>
            </a:r>
            <a:r>
              <a:rPr sz="700" spc="-175" dirty="0">
                <a:latin typeface="Microsoft Sans Serif"/>
                <a:cs typeface="Microsoft Sans Serif"/>
              </a:rPr>
              <a:t> </a:t>
            </a:r>
            <a:r>
              <a:rPr sz="700" spc="35" dirty="0">
                <a:latin typeface="Microsoft Sans Serif"/>
                <a:cs typeface="Microsoft Sans Serif"/>
              </a:rPr>
              <a:t>tiempo </a:t>
            </a:r>
            <a:r>
              <a:rPr sz="700" spc="25" dirty="0">
                <a:latin typeface="Microsoft Sans Serif"/>
                <a:cs typeface="Microsoft Sans Serif"/>
              </a:rPr>
              <a:t>para detectar </a:t>
            </a:r>
            <a:r>
              <a:rPr sz="700" spc="30" dirty="0">
                <a:latin typeface="Microsoft Sans Serif"/>
                <a:cs typeface="Microsoft Sans Serif"/>
              </a:rPr>
              <a:t>una </a:t>
            </a:r>
            <a:r>
              <a:rPr sz="700" spc="10" dirty="0">
                <a:latin typeface="Microsoft Sans Serif"/>
                <a:cs typeface="Microsoft Sans Serif"/>
              </a:rPr>
              <a:t>oscilación </a:t>
            </a:r>
            <a:r>
              <a:rPr sz="700" spc="20" dirty="0">
                <a:latin typeface="Microsoft Sans Serif"/>
                <a:cs typeface="Microsoft Sans Serif"/>
              </a:rPr>
              <a:t>inestable </a:t>
            </a:r>
            <a:r>
              <a:rPr sz="700" spc="30" dirty="0">
                <a:latin typeface="Microsoft Sans Serif"/>
                <a:cs typeface="Microsoft Sans Serif"/>
              </a:rPr>
              <a:t>o </a:t>
            </a:r>
            <a:r>
              <a:rPr sz="700" spc="25" dirty="0">
                <a:latin typeface="Microsoft Sans Serif"/>
                <a:cs typeface="Microsoft Sans Serif"/>
              </a:rPr>
              <a:t>cuando </a:t>
            </a:r>
            <a:r>
              <a:rPr sz="700" spc="40" dirty="0">
                <a:latin typeface="Microsoft Sans Serif"/>
                <a:cs typeface="Microsoft Sans Serif"/>
              </a:rPr>
              <a:t>un </a:t>
            </a:r>
            <a:r>
              <a:rPr sz="700" spc="30" dirty="0">
                <a:latin typeface="Microsoft Sans Serif"/>
                <a:cs typeface="Microsoft Sans Serif"/>
              </a:rPr>
              <a:t>generador </a:t>
            </a:r>
            <a:r>
              <a:rPr sz="700" spc="35" dirty="0">
                <a:latin typeface="Microsoft Sans Serif"/>
                <a:cs typeface="Microsoft Sans Serif"/>
              </a:rPr>
              <a:t> </a:t>
            </a:r>
            <a:r>
              <a:rPr sz="700" spc="5" dirty="0">
                <a:latin typeface="Microsoft Sans Serif"/>
                <a:cs typeface="Microsoft Sans Serif"/>
              </a:rPr>
              <a:t>desliza</a:t>
            </a:r>
            <a:r>
              <a:rPr sz="700" spc="-5" dirty="0">
                <a:latin typeface="Microsoft Sans Serif"/>
                <a:cs typeface="Microsoft Sans Serif"/>
              </a:rPr>
              <a:t> </a:t>
            </a:r>
            <a:r>
              <a:rPr sz="700" spc="40" dirty="0">
                <a:latin typeface="Microsoft Sans Serif"/>
                <a:cs typeface="Microsoft Sans Serif"/>
              </a:rPr>
              <a:t>un</a:t>
            </a:r>
            <a:r>
              <a:rPr sz="700" spc="-5" dirty="0">
                <a:latin typeface="Microsoft Sans Serif"/>
                <a:cs typeface="Microsoft Sans Serif"/>
              </a:rPr>
              <a:t> </a:t>
            </a:r>
            <a:r>
              <a:rPr sz="700" spc="15" dirty="0">
                <a:latin typeface="Microsoft Sans Serif"/>
                <a:cs typeface="Microsoft Sans Serif"/>
              </a:rPr>
              <a:t>poste.</a:t>
            </a:r>
            <a:r>
              <a:rPr sz="700" spc="-5" dirty="0">
                <a:latin typeface="Microsoft Sans Serif"/>
                <a:cs typeface="Microsoft Sans Serif"/>
              </a:rPr>
              <a:t> </a:t>
            </a:r>
            <a:r>
              <a:rPr sz="700" spc="-15" dirty="0">
                <a:latin typeface="Microsoft Sans Serif"/>
                <a:cs typeface="Microsoft Sans Serif"/>
              </a:rPr>
              <a:t>Las</a:t>
            </a:r>
            <a:r>
              <a:rPr sz="700" dirty="0">
                <a:latin typeface="Microsoft Sans Serif"/>
                <a:cs typeface="Microsoft Sans Serif"/>
              </a:rPr>
              <a:t> </a:t>
            </a:r>
            <a:r>
              <a:rPr sz="700" spc="20" dirty="0">
                <a:latin typeface="Microsoft Sans Serif"/>
                <a:cs typeface="Microsoft Sans Serif"/>
              </a:rPr>
              <a:t>siguientes</a:t>
            </a:r>
            <a:r>
              <a:rPr sz="700" spc="-5" dirty="0">
                <a:latin typeface="Microsoft Sans Serif"/>
                <a:cs typeface="Microsoft Sans Serif"/>
              </a:rPr>
              <a:t> </a:t>
            </a:r>
            <a:r>
              <a:rPr sz="700" spc="5" dirty="0">
                <a:latin typeface="Microsoft Sans Serif"/>
                <a:cs typeface="Microsoft Sans Serif"/>
              </a:rPr>
              <a:t>secciones</a:t>
            </a:r>
            <a:r>
              <a:rPr sz="700" spc="-5" dirty="0">
                <a:latin typeface="Microsoft Sans Serif"/>
                <a:cs typeface="Microsoft Sans Serif"/>
              </a:rPr>
              <a:t> </a:t>
            </a:r>
            <a:r>
              <a:rPr sz="700" spc="20" dirty="0">
                <a:latin typeface="Microsoft Sans Serif"/>
                <a:cs typeface="Microsoft Sans Serif"/>
              </a:rPr>
              <a:t>describen</a:t>
            </a:r>
            <a:r>
              <a:rPr sz="700" spc="-5" dirty="0">
                <a:latin typeface="Microsoft Sans Serif"/>
                <a:cs typeface="Microsoft Sans Serif"/>
              </a:rPr>
              <a:t> </a:t>
            </a:r>
            <a:r>
              <a:rPr sz="700" spc="5" dirty="0">
                <a:latin typeface="Microsoft Sans Serif"/>
                <a:cs typeface="Microsoft Sans Serif"/>
              </a:rPr>
              <a:t>cada</a:t>
            </a:r>
            <a:r>
              <a:rPr sz="700" dirty="0">
                <a:latin typeface="Microsoft Sans Serif"/>
                <a:cs typeface="Microsoft Sans Serif"/>
              </a:rPr>
              <a:t> </a:t>
            </a:r>
            <a:r>
              <a:rPr sz="700" spc="15" dirty="0">
                <a:latin typeface="Microsoft Sans Serif"/>
                <a:cs typeface="Microsoft Sans Serif"/>
              </a:rPr>
              <a:t>esquema.</a:t>
            </a:r>
            <a:endParaRPr sz="700">
              <a:latin typeface="Microsoft Sans Serif"/>
              <a:cs typeface="Microsoft Sans Serif"/>
            </a:endParaRPr>
          </a:p>
        </p:txBody>
      </p:sp>
      <p:sp>
        <p:nvSpPr>
          <p:cNvPr id="214" name="object 214"/>
          <p:cNvSpPr txBox="1"/>
          <p:nvPr/>
        </p:nvSpPr>
        <p:spPr>
          <a:xfrm>
            <a:off x="1415158" y="2905490"/>
            <a:ext cx="7406182" cy="1121589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352425">
              <a:lnSpc>
                <a:spcPct val="100000"/>
              </a:lnSpc>
              <a:spcBef>
                <a:spcPts val="100"/>
              </a:spcBef>
            </a:pPr>
            <a:r>
              <a:rPr sz="950" spc="-35" dirty="0">
                <a:latin typeface="Microsoft Sans Serif"/>
                <a:cs typeface="Microsoft Sans Serif"/>
              </a:rPr>
              <a:t>VG</a:t>
            </a:r>
            <a:r>
              <a:rPr sz="750" spc="-35" dirty="0">
                <a:latin typeface="Microsoft Sans Serif"/>
                <a:cs typeface="Microsoft Sans Serif"/>
              </a:rPr>
              <a:t>ENERADOR</a:t>
            </a:r>
            <a:r>
              <a:rPr sz="950" spc="-35" dirty="0">
                <a:latin typeface="Microsoft Sans Serif"/>
                <a:cs typeface="Microsoft Sans Serif"/>
              </a:rPr>
              <a:t>oh</a:t>
            </a:r>
            <a:r>
              <a:rPr sz="750" spc="-35" dirty="0">
                <a:latin typeface="Microsoft Sans Serif"/>
                <a:cs typeface="Microsoft Sans Serif"/>
              </a:rPr>
              <a:t>Utah</a:t>
            </a:r>
            <a:r>
              <a:rPr sz="950" spc="-35" dirty="0">
                <a:latin typeface="Microsoft Sans Serif"/>
                <a:cs typeface="Microsoft Sans Serif"/>
              </a:rPr>
              <a:t>-</a:t>
            </a:r>
            <a:r>
              <a:rPr sz="750" spc="-35" dirty="0">
                <a:latin typeface="Microsoft Sans Serif"/>
                <a:cs typeface="Microsoft Sans Serif"/>
              </a:rPr>
              <a:t>DE</a:t>
            </a:r>
            <a:r>
              <a:rPr sz="950" spc="-35" dirty="0">
                <a:latin typeface="Microsoft Sans Serif"/>
                <a:cs typeface="Microsoft Sans Serif"/>
              </a:rPr>
              <a:t>-S</a:t>
            </a:r>
            <a:r>
              <a:rPr sz="750" spc="-35" dirty="0">
                <a:latin typeface="Microsoft Sans Serif"/>
                <a:cs typeface="Microsoft Sans Serif"/>
              </a:rPr>
              <a:t>TEP</a:t>
            </a:r>
            <a:r>
              <a:rPr sz="950" spc="-35" dirty="0">
                <a:latin typeface="Microsoft Sans Serif"/>
                <a:cs typeface="Microsoft Sans Serif"/>
              </a:rPr>
              <a:t>C</a:t>
            </a:r>
            <a:r>
              <a:rPr sz="750" spc="-35" dirty="0">
                <a:latin typeface="Microsoft Sans Serif"/>
                <a:cs typeface="Microsoft Sans Serif"/>
              </a:rPr>
              <a:t>CARACTERÍSTICAS</a:t>
            </a:r>
            <a:endParaRPr sz="750">
              <a:latin typeface="Microsoft Sans Serif"/>
              <a:cs typeface="Microsoft Sans Serif"/>
            </a:endParaRPr>
          </a:p>
          <a:p>
            <a:pPr marL="12700" marR="5080" indent="154940">
              <a:lnSpc>
                <a:spcPct val="143100"/>
              </a:lnSpc>
              <a:spcBef>
                <a:spcPts val="280"/>
              </a:spcBef>
            </a:pPr>
            <a:r>
              <a:rPr sz="700" spc="10" dirty="0">
                <a:latin typeface="Microsoft Sans Serif"/>
                <a:cs typeface="Microsoft Sans Serif"/>
              </a:rPr>
              <a:t>Antes </a:t>
            </a:r>
            <a:r>
              <a:rPr sz="700" spc="20" dirty="0">
                <a:latin typeface="Microsoft Sans Serif"/>
                <a:cs typeface="Microsoft Sans Serif"/>
              </a:rPr>
              <a:t>de </a:t>
            </a:r>
            <a:r>
              <a:rPr sz="700" spc="10" dirty="0">
                <a:latin typeface="Microsoft Sans Serif"/>
                <a:cs typeface="Microsoft Sans Serif"/>
              </a:rPr>
              <a:t>la </a:t>
            </a:r>
            <a:r>
              <a:rPr sz="700" spc="25" dirty="0">
                <a:latin typeface="Microsoft Sans Serif"/>
                <a:cs typeface="Microsoft Sans Serif"/>
              </a:rPr>
              <a:t>interconexión </a:t>
            </a:r>
            <a:r>
              <a:rPr sz="700" spc="20" dirty="0">
                <a:latin typeface="Microsoft Sans Serif"/>
                <a:cs typeface="Microsoft Sans Serif"/>
              </a:rPr>
              <a:t>de </a:t>
            </a:r>
            <a:r>
              <a:rPr sz="700" spc="10" dirty="0">
                <a:latin typeface="Microsoft Sans Serif"/>
                <a:cs typeface="Microsoft Sans Serif"/>
              </a:rPr>
              <a:t>los sistemas eléctricos, el </a:t>
            </a:r>
            <a:r>
              <a:rPr sz="700" spc="30" dirty="0">
                <a:latin typeface="Microsoft Sans Serif"/>
                <a:cs typeface="Microsoft Sans Serif"/>
              </a:rPr>
              <a:t>centro </a:t>
            </a:r>
            <a:r>
              <a:rPr sz="700" spc="15" dirty="0">
                <a:latin typeface="Microsoft Sans Serif"/>
                <a:cs typeface="Microsoft Sans Serif"/>
              </a:rPr>
              <a:t>eléctrico </a:t>
            </a:r>
            <a:r>
              <a:rPr sz="700" spc="20" dirty="0">
                <a:latin typeface="Microsoft Sans Serif"/>
                <a:cs typeface="Microsoft Sans Serif"/>
              </a:rPr>
              <a:t> </a:t>
            </a:r>
            <a:r>
              <a:rPr sz="700" spc="35" dirty="0">
                <a:latin typeface="Microsoft Sans Serif"/>
                <a:cs typeface="Microsoft Sans Serif"/>
              </a:rPr>
              <a:t>durante </a:t>
            </a:r>
            <a:r>
              <a:rPr sz="700" spc="40" dirty="0">
                <a:latin typeface="Microsoft Sans Serif"/>
                <a:cs typeface="Microsoft Sans Serif"/>
              </a:rPr>
              <a:t>un </a:t>
            </a:r>
            <a:r>
              <a:rPr sz="700" spc="10" dirty="0">
                <a:latin typeface="Microsoft Sans Serif"/>
                <a:cs typeface="Microsoft Sans Serif"/>
              </a:rPr>
              <a:t>desfase </a:t>
            </a:r>
            <a:r>
              <a:rPr sz="700" spc="-5" dirty="0">
                <a:latin typeface="Microsoft Sans Serif"/>
                <a:cs typeface="Microsoft Sans Serif"/>
              </a:rPr>
              <a:t>se </a:t>
            </a:r>
            <a:r>
              <a:rPr sz="700" spc="25" dirty="0">
                <a:latin typeface="Microsoft Sans Serif"/>
                <a:cs typeface="Microsoft Sans Serif"/>
              </a:rPr>
              <a:t>encontraba </a:t>
            </a:r>
            <a:r>
              <a:rPr sz="700" spc="20" dirty="0">
                <a:latin typeface="Microsoft Sans Serif"/>
                <a:cs typeface="Microsoft Sans Serif"/>
              </a:rPr>
              <a:t>en </a:t>
            </a:r>
            <a:r>
              <a:rPr sz="700" spc="10" dirty="0">
                <a:latin typeface="Microsoft Sans Serif"/>
                <a:cs typeface="Microsoft Sans Serif"/>
              </a:rPr>
              <a:t>el </a:t>
            </a:r>
            <a:r>
              <a:rPr sz="700" spc="15" dirty="0">
                <a:latin typeface="Microsoft Sans Serif"/>
                <a:cs typeface="Microsoft Sans Serif"/>
              </a:rPr>
              <a:t>sistema </a:t>
            </a:r>
            <a:r>
              <a:rPr sz="700" spc="20" dirty="0">
                <a:latin typeface="Microsoft Sans Serif"/>
                <a:cs typeface="Microsoft Sans Serif"/>
              </a:rPr>
              <a:t>de </a:t>
            </a:r>
            <a:r>
              <a:rPr sz="700" spc="25" dirty="0">
                <a:latin typeface="Microsoft Sans Serif"/>
                <a:cs typeface="Microsoft Sans Serif"/>
              </a:rPr>
              <a:t>transmisión. </a:t>
            </a:r>
            <a:r>
              <a:rPr sz="700" spc="15" dirty="0">
                <a:latin typeface="Microsoft Sans Serif"/>
                <a:cs typeface="Microsoft Sans Serif"/>
              </a:rPr>
              <a:t>Por </a:t>
            </a:r>
            <a:r>
              <a:rPr sz="700" spc="30" dirty="0">
                <a:latin typeface="Microsoft Sans Serif"/>
                <a:cs typeface="Microsoft Sans Serif"/>
              </a:rPr>
              <a:t>tanto, </a:t>
            </a:r>
            <a:r>
              <a:rPr sz="700" spc="35" dirty="0">
                <a:latin typeface="Microsoft Sans Serif"/>
                <a:cs typeface="Microsoft Sans Serif"/>
              </a:rPr>
              <a:t> </a:t>
            </a:r>
            <a:r>
              <a:rPr sz="700" spc="10" dirty="0">
                <a:latin typeface="Microsoft Sans Serif"/>
                <a:cs typeface="Microsoft Sans Serif"/>
              </a:rPr>
              <a:t>los </a:t>
            </a:r>
            <a:r>
              <a:rPr sz="700" spc="20" dirty="0">
                <a:latin typeface="Microsoft Sans Serif"/>
                <a:cs typeface="Microsoft Sans Serif"/>
              </a:rPr>
              <a:t>lugares </a:t>
            </a:r>
            <a:r>
              <a:rPr sz="700" spc="25" dirty="0">
                <a:latin typeface="Microsoft Sans Serif"/>
                <a:cs typeface="Microsoft Sans Serif"/>
              </a:rPr>
              <a:t>geométricos </a:t>
            </a:r>
            <a:r>
              <a:rPr sz="700" spc="20" dirty="0">
                <a:latin typeface="Microsoft Sans Serif"/>
                <a:cs typeface="Microsoft Sans Serif"/>
              </a:rPr>
              <a:t>de impedancia </a:t>
            </a:r>
            <a:r>
              <a:rPr sz="700" spc="30" dirty="0">
                <a:latin typeface="Microsoft Sans Serif"/>
                <a:cs typeface="Microsoft Sans Serif"/>
              </a:rPr>
              <a:t>podrían </a:t>
            </a:r>
            <a:r>
              <a:rPr sz="700" spc="20" dirty="0">
                <a:latin typeface="Microsoft Sans Serif"/>
                <a:cs typeface="Microsoft Sans Serif"/>
              </a:rPr>
              <a:t>detectarse </a:t>
            </a:r>
            <a:r>
              <a:rPr sz="700" spc="25" dirty="0">
                <a:latin typeface="Microsoft Sans Serif"/>
                <a:cs typeface="Microsoft Sans Serif"/>
              </a:rPr>
              <a:t>fácilmente </a:t>
            </a:r>
            <a:r>
              <a:rPr sz="700" spc="30" dirty="0">
                <a:latin typeface="Microsoft Sans Serif"/>
                <a:cs typeface="Microsoft Sans Serif"/>
              </a:rPr>
              <a:t> mediante </a:t>
            </a:r>
            <a:r>
              <a:rPr sz="700" spc="10" dirty="0">
                <a:latin typeface="Microsoft Sans Serif"/>
                <a:cs typeface="Microsoft Sans Serif"/>
              </a:rPr>
              <a:t>sistemas </a:t>
            </a:r>
            <a:r>
              <a:rPr sz="700" spc="20" dirty="0">
                <a:latin typeface="Microsoft Sans Serif"/>
                <a:cs typeface="Microsoft Sans Serif"/>
              </a:rPr>
              <a:t>de </a:t>
            </a:r>
            <a:r>
              <a:rPr sz="700" spc="25" dirty="0">
                <a:latin typeface="Microsoft Sans Serif"/>
                <a:cs typeface="Microsoft Sans Serif"/>
              </a:rPr>
              <a:t>retransmisión </a:t>
            </a:r>
            <a:r>
              <a:rPr sz="700" spc="20" dirty="0">
                <a:latin typeface="Microsoft Sans Serif"/>
                <a:cs typeface="Microsoft Sans Serif"/>
              </a:rPr>
              <a:t>de </a:t>
            </a:r>
            <a:r>
              <a:rPr sz="700" spc="15" dirty="0">
                <a:latin typeface="Microsoft Sans Serif"/>
                <a:cs typeface="Microsoft Sans Serif"/>
              </a:rPr>
              <a:t>línea </a:t>
            </a:r>
            <a:r>
              <a:rPr sz="700" spc="30" dirty="0">
                <a:latin typeface="Microsoft Sans Serif"/>
                <a:cs typeface="Microsoft Sans Serif"/>
              </a:rPr>
              <a:t>o </a:t>
            </a:r>
            <a:r>
              <a:rPr sz="700" spc="20" dirty="0">
                <a:latin typeface="Microsoft Sans Serif"/>
                <a:cs typeface="Microsoft Sans Serif"/>
              </a:rPr>
              <a:t>de </a:t>
            </a:r>
            <a:r>
              <a:rPr sz="700" spc="25" dirty="0">
                <a:latin typeface="Microsoft Sans Serif"/>
                <a:cs typeface="Microsoft Sans Serif"/>
              </a:rPr>
              <a:t>retransmisión </a:t>
            </a:r>
            <a:r>
              <a:rPr sz="700" spc="10" dirty="0">
                <a:latin typeface="Microsoft Sans Serif"/>
                <a:cs typeface="Microsoft Sans Serif"/>
              </a:rPr>
              <a:t>desfasada. </a:t>
            </a:r>
            <a:r>
              <a:rPr sz="700" spc="-175" dirty="0">
                <a:latin typeface="Microsoft Sans Serif"/>
                <a:cs typeface="Microsoft Sans Serif"/>
              </a:rPr>
              <a:t> </a:t>
            </a:r>
            <a:r>
              <a:rPr sz="700" spc="-30" dirty="0">
                <a:latin typeface="Microsoft Sans Serif"/>
                <a:cs typeface="Microsoft Sans Serif"/>
              </a:rPr>
              <a:t>El </a:t>
            </a:r>
            <a:r>
              <a:rPr sz="700" spc="15" dirty="0">
                <a:latin typeface="Microsoft Sans Serif"/>
                <a:cs typeface="Microsoft Sans Serif"/>
              </a:rPr>
              <a:t>sistema </a:t>
            </a:r>
            <a:r>
              <a:rPr sz="700" spc="20" dirty="0">
                <a:latin typeface="Microsoft Sans Serif"/>
                <a:cs typeface="Microsoft Sans Serif"/>
              </a:rPr>
              <a:t>de </a:t>
            </a:r>
            <a:r>
              <a:rPr sz="700" spc="25" dirty="0">
                <a:latin typeface="Microsoft Sans Serif"/>
                <a:cs typeface="Microsoft Sans Serif"/>
              </a:rPr>
              <a:t>energía </a:t>
            </a:r>
            <a:r>
              <a:rPr sz="700" spc="30" dirty="0">
                <a:latin typeface="Microsoft Sans Serif"/>
                <a:cs typeface="Microsoft Sans Serif"/>
              </a:rPr>
              <a:t>podría </a:t>
            </a:r>
            <a:r>
              <a:rPr sz="700" spc="15" dirty="0">
                <a:latin typeface="Microsoft Sans Serif"/>
                <a:cs typeface="Microsoft Sans Serif"/>
              </a:rPr>
              <a:t>separarse sin </a:t>
            </a:r>
            <a:r>
              <a:rPr sz="700" spc="25" dirty="0">
                <a:latin typeface="Microsoft Sans Serif"/>
                <a:cs typeface="Microsoft Sans Serif"/>
              </a:rPr>
              <a:t>disparar </a:t>
            </a:r>
            <a:r>
              <a:rPr sz="700" spc="10" dirty="0">
                <a:latin typeface="Microsoft Sans Serif"/>
                <a:cs typeface="Microsoft Sans Serif"/>
              </a:rPr>
              <a:t>los </a:t>
            </a:r>
            <a:r>
              <a:rPr sz="700" spc="20" dirty="0">
                <a:latin typeface="Microsoft Sans Serif"/>
                <a:cs typeface="Microsoft Sans Serif"/>
              </a:rPr>
              <a:t>generadores. </a:t>
            </a:r>
            <a:r>
              <a:rPr sz="700" dirty="0">
                <a:latin typeface="Microsoft Sans Serif"/>
                <a:cs typeface="Microsoft Sans Serif"/>
              </a:rPr>
              <a:t>Con </a:t>
            </a:r>
            <a:r>
              <a:rPr sz="700" spc="10" dirty="0">
                <a:latin typeface="Microsoft Sans Serif"/>
                <a:cs typeface="Microsoft Sans Serif"/>
              </a:rPr>
              <a:t>la </a:t>
            </a:r>
            <a:r>
              <a:rPr sz="700" spc="15" dirty="0">
                <a:latin typeface="Microsoft Sans Serif"/>
                <a:cs typeface="Microsoft Sans Serif"/>
              </a:rPr>
              <a:t> llegada </a:t>
            </a:r>
            <a:r>
              <a:rPr sz="700" spc="20" dirty="0">
                <a:latin typeface="Microsoft Sans Serif"/>
                <a:cs typeface="Microsoft Sans Serif"/>
              </a:rPr>
              <a:t>de </a:t>
            </a:r>
            <a:r>
              <a:rPr sz="700" spc="10" dirty="0">
                <a:latin typeface="Microsoft Sans Serif"/>
                <a:cs typeface="Microsoft Sans Serif"/>
              </a:rPr>
              <a:t>los sistemas </a:t>
            </a:r>
            <a:r>
              <a:rPr sz="700" spc="-20" dirty="0">
                <a:latin typeface="Microsoft Sans Serif"/>
                <a:cs typeface="Microsoft Sans Serif"/>
              </a:rPr>
              <a:t>HV </a:t>
            </a:r>
            <a:r>
              <a:rPr sz="700" spc="5" dirty="0">
                <a:latin typeface="Microsoft Sans Serif"/>
                <a:cs typeface="Microsoft Sans Serif"/>
              </a:rPr>
              <a:t>y </a:t>
            </a:r>
            <a:r>
              <a:rPr sz="700" spc="-30" dirty="0">
                <a:latin typeface="Microsoft Sans Serif"/>
                <a:cs typeface="Microsoft Sans Serif"/>
              </a:rPr>
              <a:t>EHV, </a:t>
            </a:r>
            <a:r>
              <a:rPr sz="700" spc="10" dirty="0">
                <a:latin typeface="Microsoft Sans Serif"/>
                <a:cs typeface="Microsoft Sans Serif"/>
              </a:rPr>
              <a:t>los </a:t>
            </a:r>
            <a:r>
              <a:rPr sz="700" spc="25" dirty="0">
                <a:latin typeface="Microsoft Sans Serif"/>
                <a:cs typeface="Microsoft Sans Serif"/>
              </a:rPr>
              <a:t>grandes generadores refrigerados </a:t>
            </a:r>
            <a:r>
              <a:rPr sz="700" spc="40" dirty="0">
                <a:latin typeface="Microsoft Sans Serif"/>
                <a:cs typeface="Microsoft Sans Serif"/>
              </a:rPr>
              <a:t>por </a:t>
            </a:r>
            <a:r>
              <a:rPr sz="700" spc="-175" dirty="0">
                <a:latin typeface="Microsoft Sans Serif"/>
                <a:cs typeface="Microsoft Sans Serif"/>
              </a:rPr>
              <a:t> </a:t>
            </a:r>
            <a:r>
              <a:rPr sz="700" spc="20" dirty="0">
                <a:latin typeface="Microsoft Sans Serif"/>
                <a:cs typeface="Microsoft Sans Serif"/>
              </a:rPr>
              <a:t>conductores, </a:t>
            </a:r>
            <a:r>
              <a:rPr sz="700" spc="10" dirty="0">
                <a:latin typeface="Microsoft Sans Serif"/>
                <a:cs typeface="Microsoft Sans Serif"/>
              </a:rPr>
              <a:t>los </a:t>
            </a:r>
            <a:r>
              <a:rPr sz="700" spc="25" dirty="0">
                <a:latin typeface="Microsoft Sans Serif"/>
                <a:cs typeface="Microsoft Sans Serif"/>
              </a:rPr>
              <a:t>reguladores </a:t>
            </a:r>
            <a:r>
              <a:rPr sz="700" spc="20" dirty="0">
                <a:latin typeface="Microsoft Sans Serif"/>
                <a:cs typeface="Microsoft Sans Serif"/>
              </a:rPr>
              <a:t>de voltaje de respuesta </a:t>
            </a:r>
            <a:r>
              <a:rPr sz="700" spc="25" dirty="0">
                <a:latin typeface="Microsoft Sans Serif"/>
                <a:cs typeface="Microsoft Sans Serif"/>
              </a:rPr>
              <a:t>rápida </a:t>
            </a:r>
            <a:r>
              <a:rPr sz="700" spc="5" dirty="0">
                <a:latin typeface="Microsoft Sans Serif"/>
                <a:cs typeface="Microsoft Sans Serif"/>
              </a:rPr>
              <a:t>y </a:t>
            </a:r>
            <a:r>
              <a:rPr sz="700" spc="10" dirty="0">
                <a:latin typeface="Microsoft Sans Serif"/>
                <a:cs typeface="Microsoft Sans Serif"/>
              </a:rPr>
              <a:t>la </a:t>
            </a:r>
            <a:r>
              <a:rPr sz="700" spc="20" dirty="0">
                <a:latin typeface="Microsoft Sans Serif"/>
                <a:cs typeface="Microsoft Sans Serif"/>
              </a:rPr>
              <a:t>expansión </a:t>
            </a:r>
            <a:r>
              <a:rPr sz="700" spc="25" dirty="0">
                <a:latin typeface="Microsoft Sans Serif"/>
                <a:cs typeface="Microsoft Sans Serif"/>
              </a:rPr>
              <a:t> </a:t>
            </a:r>
            <a:r>
              <a:rPr sz="700" spc="20" dirty="0">
                <a:latin typeface="Microsoft Sans Serif"/>
                <a:cs typeface="Microsoft Sans Serif"/>
              </a:rPr>
              <a:t>de </a:t>
            </a:r>
            <a:r>
              <a:rPr sz="700" spc="10" dirty="0">
                <a:latin typeface="Microsoft Sans Serif"/>
                <a:cs typeface="Microsoft Sans Serif"/>
              </a:rPr>
              <a:t>los sistemas </a:t>
            </a:r>
            <a:r>
              <a:rPr sz="700" spc="20" dirty="0">
                <a:latin typeface="Microsoft Sans Serif"/>
                <a:cs typeface="Microsoft Sans Serif"/>
              </a:rPr>
              <a:t>de </a:t>
            </a:r>
            <a:r>
              <a:rPr sz="700" spc="25" dirty="0">
                <a:latin typeface="Microsoft Sans Serif"/>
                <a:cs typeface="Microsoft Sans Serif"/>
              </a:rPr>
              <a:t>transmisión, </a:t>
            </a:r>
            <a:r>
              <a:rPr sz="700" dirty="0">
                <a:latin typeface="Microsoft Sans Serif"/>
                <a:cs typeface="Microsoft Sans Serif"/>
              </a:rPr>
              <a:t>las </a:t>
            </a:r>
            <a:r>
              <a:rPr sz="700" spc="20" dirty="0">
                <a:latin typeface="Microsoft Sans Serif"/>
                <a:cs typeface="Microsoft Sans Serif"/>
              </a:rPr>
              <a:t>impedancias de </a:t>
            </a:r>
            <a:r>
              <a:rPr sz="700" spc="10" dirty="0">
                <a:latin typeface="Microsoft Sans Serif"/>
                <a:cs typeface="Microsoft Sans Serif"/>
              </a:rPr>
              <a:t>los </a:t>
            </a:r>
            <a:r>
              <a:rPr sz="700" spc="25" dirty="0">
                <a:latin typeface="Microsoft Sans Serif"/>
                <a:cs typeface="Microsoft Sans Serif"/>
              </a:rPr>
              <a:t>generadores </a:t>
            </a:r>
            <a:r>
              <a:rPr sz="700" spc="5" dirty="0">
                <a:latin typeface="Microsoft Sans Serif"/>
                <a:cs typeface="Microsoft Sans Serif"/>
              </a:rPr>
              <a:t>y </a:t>
            </a:r>
            <a:r>
              <a:rPr sz="700" spc="10" dirty="0">
                <a:latin typeface="Microsoft Sans Serif"/>
                <a:cs typeface="Microsoft Sans Serif"/>
              </a:rPr>
              <a:t>los </a:t>
            </a:r>
            <a:r>
              <a:rPr sz="700" spc="15" dirty="0">
                <a:latin typeface="Microsoft Sans Serif"/>
                <a:cs typeface="Microsoft Sans Serif"/>
              </a:rPr>
              <a:t> </a:t>
            </a:r>
            <a:r>
              <a:rPr sz="700" spc="10" dirty="0">
                <a:latin typeface="Microsoft Sans Serif"/>
                <a:cs typeface="Microsoft Sans Serif"/>
              </a:rPr>
              <a:t>sistemas </a:t>
            </a:r>
            <a:r>
              <a:rPr sz="700" spc="30" dirty="0">
                <a:latin typeface="Microsoft Sans Serif"/>
                <a:cs typeface="Microsoft Sans Serif"/>
              </a:rPr>
              <a:t>han </a:t>
            </a:r>
            <a:r>
              <a:rPr sz="700" spc="25" dirty="0">
                <a:latin typeface="Microsoft Sans Serif"/>
                <a:cs typeface="Microsoft Sans Serif"/>
              </a:rPr>
              <a:t>cambiado </a:t>
            </a:r>
            <a:r>
              <a:rPr sz="700" spc="20" dirty="0">
                <a:latin typeface="Microsoft Sans Serif"/>
                <a:cs typeface="Microsoft Sans Serif"/>
              </a:rPr>
              <a:t>considerablemente. </a:t>
            </a:r>
            <a:r>
              <a:rPr sz="700" spc="-15" dirty="0">
                <a:latin typeface="Microsoft Sans Serif"/>
                <a:cs typeface="Microsoft Sans Serif"/>
              </a:rPr>
              <a:t>Las </a:t>
            </a:r>
            <a:r>
              <a:rPr sz="700" spc="20" dirty="0">
                <a:latin typeface="Microsoft Sans Serif"/>
                <a:cs typeface="Microsoft Sans Serif"/>
              </a:rPr>
              <a:t>impedancias del </a:t>
            </a:r>
            <a:r>
              <a:rPr sz="700" spc="30" dirty="0">
                <a:latin typeface="Microsoft Sans Serif"/>
                <a:cs typeface="Microsoft Sans Serif"/>
              </a:rPr>
              <a:t>generador </a:t>
            </a:r>
            <a:r>
              <a:rPr sz="700" spc="-175" dirty="0">
                <a:latin typeface="Microsoft Sans Serif"/>
                <a:cs typeface="Microsoft Sans Serif"/>
              </a:rPr>
              <a:t> </a:t>
            </a:r>
            <a:r>
              <a:rPr sz="700" spc="5" dirty="0">
                <a:latin typeface="Microsoft Sans Serif"/>
                <a:cs typeface="Microsoft Sans Serif"/>
              </a:rPr>
              <a:t>y</a:t>
            </a:r>
            <a:r>
              <a:rPr sz="700" spc="-5" dirty="0">
                <a:latin typeface="Microsoft Sans Serif"/>
                <a:cs typeface="Microsoft Sans Serif"/>
              </a:rPr>
              <a:t> </a:t>
            </a:r>
            <a:r>
              <a:rPr sz="700" spc="20" dirty="0">
                <a:latin typeface="Microsoft Sans Serif"/>
                <a:cs typeface="Microsoft Sans Serif"/>
              </a:rPr>
              <a:t>del</a:t>
            </a:r>
            <a:r>
              <a:rPr sz="700" spc="-5" dirty="0">
                <a:latin typeface="Microsoft Sans Serif"/>
                <a:cs typeface="Microsoft Sans Serif"/>
              </a:rPr>
              <a:t> </a:t>
            </a:r>
            <a:r>
              <a:rPr sz="700" spc="35" dirty="0">
                <a:latin typeface="Microsoft Sans Serif"/>
                <a:cs typeface="Microsoft Sans Serif"/>
              </a:rPr>
              <a:t>transformador</a:t>
            </a:r>
            <a:r>
              <a:rPr sz="700" spc="-5" dirty="0">
                <a:latin typeface="Microsoft Sans Serif"/>
                <a:cs typeface="Microsoft Sans Serif"/>
              </a:rPr>
              <a:t> </a:t>
            </a:r>
            <a:r>
              <a:rPr sz="700" spc="20" dirty="0">
                <a:latin typeface="Microsoft Sans Serif"/>
                <a:cs typeface="Microsoft Sans Serif"/>
              </a:rPr>
              <a:t>elevador</a:t>
            </a:r>
            <a:r>
              <a:rPr sz="700" spc="-5" dirty="0">
                <a:latin typeface="Microsoft Sans Serif"/>
                <a:cs typeface="Microsoft Sans Serif"/>
              </a:rPr>
              <a:t> </a:t>
            </a:r>
            <a:r>
              <a:rPr sz="700" spc="30" dirty="0">
                <a:latin typeface="Microsoft Sans Serif"/>
                <a:cs typeface="Microsoft Sans Serif"/>
              </a:rPr>
              <a:t>han</a:t>
            </a:r>
            <a:r>
              <a:rPr sz="700" spc="-5" dirty="0">
                <a:latin typeface="Microsoft Sans Serif"/>
                <a:cs typeface="Microsoft Sans Serif"/>
              </a:rPr>
              <a:t> </a:t>
            </a:r>
            <a:r>
              <a:rPr sz="700" spc="30" dirty="0">
                <a:latin typeface="Microsoft Sans Serif"/>
                <a:cs typeface="Microsoft Sans Serif"/>
              </a:rPr>
              <a:t>aumentado</a:t>
            </a:r>
            <a:r>
              <a:rPr sz="700" spc="-5" dirty="0">
                <a:latin typeface="Microsoft Sans Serif"/>
                <a:cs typeface="Microsoft Sans Serif"/>
              </a:rPr>
              <a:t> </a:t>
            </a:r>
            <a:r>
              <a:rPr sz="700" spc="30" dirty="0">
                <a:latin typeface="Microsoft Sans Serif"/>
                <a:cs typeface="Microsoft Sans Serif"/>
              </a:rPr>
              <a:t>mientras</a:t>
            </a:r>
            <a:r>
              <a:rPr sz="700" spc="-5" dirty="0">
                <a:latin typeface="Microsoft Sans Serif"/>
                <a:cs typeface="Microsoft Sans Serif"/>
              </a:rPr>
              <a:t> </a:t>
            </a:r>
            <a:r>
              <a:rPr sz="700" spc="30" dirty="0">
                <a:latin typeface="Microsoft Sans Serif"/>
                <a:cs typeface="Microsoft Sans Serif"/>
              </a:rPr>
              <a:t>que</a:t>
            </a:r>
            <a:r>
              <a:rPr sz="700" dirty="0">
                <a:latin typeface="Microsoft Sans Serif"/>
                <a:cs typeface="Microsoft Sans Serif"/>
              </a:rPr>
              <a:t> las</a:t>
            </a:r>
            <a:r>
              <a:rPr sz="700" spc="-5" dirty="0">
                <a:latin typeface="Microsoft Sans Serif"/>
                <a:cs typeface="Microsoft Sans Serif"/>
              </a:rPr>
              <a:t> </a:t>
            </a:r>
            <a:r>
              <a:rPr sz="700" spc="20" dirty="0">
                <a:latin typeface="Microsoft Sans Serif"/>
                <a:cs typeface="Microsoft Sans Serif"/>
              </a:rPr>
              <a:t>impedancias </a:t>
            </a:r>
            <a:r>
              <a:rPr sz="700" spc="-175" dirty="0">
                <a:latin typeface="Microsoft Sans Serif"/>
                <a:cs typeface="Microsoft Sans Serif"/>
              </a:rPr>
              <a:t> </a:t>
            </a:r>
            <a:r>
              <a:rPr sz="700" spc="20" dirty="0">
                <a:latin typeface="Microsoft Sans Serif"/>
                <a:cs typeface="Microsoft Sans Serif"/>
              </a:rPr>
              <a:t>del </a:t>
            </a:r>
            <a:r>
              <a:rPr sz="700" spc="15" dirty="0">
                <a:latin typeface="Microsoft Sans Serif"/>
                <a:cs typeface="Microsoft Sans Serif"/>
              </a:rPr>
              <a:t>sistema </a:t>
            </a:r>
            <a:r>
              <a:rPr sz="700" spc="30" dirty="0">
                <a:latin typeface="Microsoft Sans Serif"/>
                <a:cs typeface="Microsoft Sans Serif"/>
              </a:rPr>
              <a:t>han </a:t>
            </a:r>
            <a:r>
              <a:rPr sz="700" spc="25" dirty="0">
                <a:latin typeface="Microsoft Sans Serif"/>
                <a:cs typeface="Microsoft Sans Serif"/>
              </a:rPr>
              <a:t>disminuido. </a:t>
            </a:r>
            <a:r>
              <a:rPr sz="700" spc="15" dirty="0">
                <a:latin typeface="Microsoft Sans Serif"/>
                <a:cs typeface="Microsoft Sans Serif"/>
              </a:rPr>
              <a:t>Como </a:t>
            </a:r>
            <a:r>
              <a:rPr sz="700" spc="20" dirty="0">
                <a:latin typeface="Microsoft Sans Serif"/>
                <a:cs typeface="Microsoft Sans Serif"/>
              </a:rPr>
              <a:t>resultado, </a:t>
            </a:r>
            <a:r>
              <a:rPr sz="700" spc="10" dirty="0">
                <a:latin typeface="Microsoft Sans Serif"/>
                <a:cs typeface="Microsoft Sans Serif"/>
              </a:rPr>
              <a:t>el </a:t>
            </a:r>
            <a:r>
              <a:rPr sz="700" spc="30" dirty="0">
                <a:latin typeface="Microsoft Sans Serif"/>
                <a:cs typeface="Microsoft Sans Serif"/>
              </a:rPr>
              <a:t>centro </a:t>
            </a:r>
            <a:r>
              <a:rPr sz="700" spc="20" dirty="0">
                <a:latin typeface="Microsoft Sans Serif"/>
                <a:cs typeface="Microsoft Sans Serif"/>
              </a:rPr>
              <a:t>de impedancia del </a:t>
            </a:r>
            <a:r>
              <a:rPr sz="700" spc="25" dirty="0">
                <a:latin typeface="Microsoft Sans Serif"/>
                <a:cs typeface="Microsoft Sans Serif"/>
              </a:rPr>
              <a:t> </a:t>
            </a:r>
            <a:r>
              <a:rPr sz="700" spc="15" dirty="0">
                <a:latin typeface="Microsoft Sans Serif"/>
                <a:cs typeface="Microsoft Sans Serif"/>
              </a:rPr>
              <a:t>sistema </a:t>
            </a:r>
            <a:r>
              <a:rPr sz="700" spc="5" dirty="0">
                <a:latin typeface="Microsoft Sans Serif"/>
                <a:cs typeface="Microsoft Sans Serif"/>
              </a:rPr>
              <a:t>y </a:t>
            </a:r>
            <a:r>
              <a:rPr sz="700" spc="10" dirty="0">
                <a:latin typeface="Microsoft Sans Serif"/>
                <a:cs typeface="Microsoft Sans Serif"/>
              </a:rPr>
              <a:t>el </a:t>
            </a:r>
            <a:r>
              <a:rPr sz="700" spc="30" dirty="0">
                <a:latin typeface="Microsoft Sans Serif"/>
                <a:cs typeface="Microsoft Sans Serif"/>
              </a:rPr>
              <a:t>centro </a:t>
            </a:r>
            <a:r>
              <a:rPr sz="700" spc="15" dirty="0">
                <a:latin typeface="Microsoft Sans Serif"/>
                <a:cs typeface="Microsoft Sans Serif"/>
              </a:rPr>
              <a:t>eléctrico </a:t>
            </a:r>
            <a:r>
              <a:rPr sz="700" spc="25" dirty="0">
                <a:latin typeface="Microsoft Sans Serif"/>
                <a:cs typeface="Microsoft Sans Serif"/>
              </a:rPr>
              <a:t>para </a:t>
            </a:r>
            <a:r>
              <a:rPr sz="700" spc="10" dirty="0">
                <a:latin typeface="Microsoft Sans Serif"/>
                <a:cs typeface="Microsoft Sans Serif"/>
              </a:rPr>
              <a:t>tales </a:t>
            </a:r>
            <a:r>
              <a:rPr sz="700" spc="15" dirty="0">
                <a:latin typeface="Microsoft Sans Serif"/>
                <a:cs typeface="Microsoft Sans Serif"/>
              </a:rPr>
              <a:t>situaciones </a:t>
            </a:r>
            <a:r>
              <a:rPr sz="700" spc="-5" dirty="0">
                <a:latin typeface="Microsoft Sans Serif"/>
                <a:cs typeface="Microsoft Sans Serif"/>
              </a:rPr>
              <a:t>se </a:t>
            </a:r>
            <a:r>
              <a:rPr sz="700" spc="25" dirty="0">
                <a:latin typeface="Microsoft Sans Serif"/>
                <a:cs typeface="Microsoft Sans Serif"/>
              </a:rPr>
              <a:t>encuentran </a:t>
            </a:r>
            <a:r>
              <a:rPr sz="700" spc="20" dirty="0">
                <a:latin typeface="Microsoft Sans Serif"/>
                <a:cs typeface="Microsoft Sans Serif"/>
              </a:rPr>
              <a:t>en </a:t>
            </a:r>
            <a:r>
              <a:rPr sz="700" spc="10" dirty="0">
                <a:latin typeface="Microsoft Sans Serif"/>
                <a:cs typeface="Microsoft Sans Serif"/>
              </a:rPr>
              <a:t>el </a:t>
            </a:r>
            <a:r>
              <a:rPr sz="700" spc="15" dirty="0">
                <a:latin typeface="Microsoft Sans Serif"/>
                <a:cs typeface="Microsoft Sans Serif"/>
              </a:rPr>
              <a:t> </a:t>
            </a:r>
            <a:r>
              <a:rPr sz="700" spc="30" dirty="0">
                <a:latin typeface="Microsoft Sans Serif"/>
                <a:cs typeface="Microsoft Sans Serif"/>
              </a:rPr>
              <a:t>generador</a:t>
            </a:r>
            <a:r>
              <a:rPr sz="700" dirty="0">
                <a:latin typeface="Microsoft Sans Serif"/>
                <a:cs typeface="Microsoft Sans Serif"/>
              </a:rPr>
              <a:t> </a:t>
            </a:r>
            <a:r>
              <a:rPr sz="700" spc="30" dirty="0">
                <a:latin typeface="Microsoft Sans Serif"/>
                <a:cs typeface="Microsoft Sans Serif"/>
              </a:rPr>
              <a:t>o</a:t>
            </a:r>
            <a:r>
              <a:rPr sz="700" spc="5" dirty="0">
                <a:latin typeface="Microsoft Sans Serif"/>
                <a:cs typeface="Microsoft Sans Serif"/>
              </a:rPr>
              <a:t> </a:t>
            </a:r>
            <a:r>
              <a:rPr sz="700" spc="20" dirty="0">
                <a:latin typeface="Microsoft Sans Serif"/>
                <a:cs typeface="Microsoft Sans Serif"/>
              </a:rPr>
              <a:t>en</a:t>
            </a:r>
            <a:r>
              <a:rPr sz="700" spc="5" dirty="0">
                <a:latin typeface="Microsoft Sans Serif"/>
                <a:cs typeface="Microsoft Sans Serif"/>
              </a:rPr>
              <a:t> </a:t>
            </a:r>
            <a:r>
              <a:rPr sz="700" spc="10" dirty="0">
                <a:latin typeface="Microsoft Sans Serif"/>
                <a:cs typeface="Microsoft Sans Serif"/>
              </a:rPr>
              <a:t>el</a:t>
            </a:r>
            <a:r>
              <a:rPr sz="700" spc="5" dirty="0">
                <a:latin typeface="Microsoft Sans Serif"/>
                <a:cs typeface="Microsoft Sans Serif"/>
              </a:rPr>
              <a:t> </a:t>
            </a:r>
            <a:r>
              <a:rPr sz="700" spc="35" dirty="0">
                <a:latin typeface="Microsoft Sans Serif"/>
                <a:cs typeface="Microsoft Sans Serif"/>
              </a:rPr>
              <a:t>transformador</a:t>
            </a:r>
            <a:r>
              <a:rPr sz="700" spc="5" dirty="0">
                <a:latin typeface="Microsoft Sans Serif"/>
                <a:cs typeface="Microsoft Sans Serif"/>
              </a:rPr>
              <a:t> </a:t>
            </a:r>
            <a:r>
              <a:rPr sz="700" spc="15" dirty="0">
                <a:latin typeface="Microsoft Sans Serif"/>
                <a:cs typeface="Microsoft Sans Serif"/>
              </a:rPr>
              <a:t>elevador.</a:t>
            </a:r>
            <a:r>
              <a:rPr sz="700" spc="5" dirty="0">
                <a:latin typeface="Microsoft Sans Serif"/>
                <a:cs typeface="Microsoft Sans Serif"/>
              </a:rPr>
              <a:t> </a:t>
            </a:r>
            <a:r>
              <a:rPr sz="700" spc="-10" dirty="0">
                <a:latin typeface="Microsoft Sans Serif"/>
                <a:cs typeface="Microsoft Sans Serif"/>
              </a:rPr>
              <a:t>Estas</a:t>
            </a:r>
            <a:r>
              <a:rPr sz="700" spc="5" dirty="0">
                <a:latin typeface="Microsoft Sans Serif"/>
                <a:cs typeface="Microsoft Sans Serif"/>
              </a:rPr>
              <a:t> zonas</a:t>
            </a:r>
            <a:r>
              <a:rPr sz="700" dirty="0">
                <a:latin typeface="Microsoft Sans Serif"/>
                <a:cs typeface="Microsoft Sans Serif"/>
              </a:rPr>
              <a:t> </a:t>
            </a:r>
            <a:r>
              <a:rPr sz="700" spc="15" dirty="0">
                <a:latin typeface="Microsoft Sans Serif"/>
                <a:cs typeface="Microsoft Sans Serif"/>
              </a:rPr>
              <a:t>están</a:t>
            </a:r>
            <a:r>
              <a:rPr sz="700" spc="5" dirty="0">
                <a:latin typeface="Microsoft Sans Serif"/>
                <a:cs typeface="Microsoft Sans Serif"/>
              </a:rPr>
              <a:t> </a:t>
            </a:r>
            <a:r>
              <a:rPr sz="700" spc="25" dirty="0">
                <a:latin typeface="Microsoft Sans Serif"/>
                <a:cs typeface="Microsoft Sans Serif"/>
              </a:rPr>
              <a:t>protegidas</a:t>
            </a:r>
            <a:r>
              <a:rPr sz="700" spc="5" dirty="0">
                <a:latin typeface="Microsoft Sans Serif"/>
                <a:cs typeface="Microsoft Sans Serif"/>
              </a:rPr>
              <a:t> </a:t>
            </a:r>
            <a:r>
              <a:rPr sz="700" spc="40" dirty="0">
                <a:latin typeface="Microsoft Sans Serif"/>
                <a:cs typeface="Microsoft Sans Serif"/>
              </a:rPr>
              <a:t>por </a:t>
            </a:r>
            <a:r>
              <a:rPr sz="700" spc="-170" dirty="0">
                <a:latin typeface="Microsoft Sans Serif"/>
                <a:cs typeface="Microsoft Sans Serif"/>
              </a:rPr>
              <a:t> </a:t>
            </a:r>
            <a:r>
              <a:rPr sz="700" spc="10" dirty="0">
                <a:latin typeface="Microsoft Sans Serif"/>
                <a:cs typeface="Microsoft Sans Serif"/>
              </a:rPr>
              <a:t>relés</a:t>
            </a:r>
            <a:r>
              <a:rPr sz="700" spc="-5" dirty="0">
                <a:latin typeface="Microsoft Sans Serif"/>
                <a:cs typeface="Microsoft Sans Serif"/>
              </a:rPr>
              <a:t> </a:t>
            </a:r>
            <a:r>
              <a:rPr sz="700" spc="15" dirty="0">
                <a:latin typeface="Microsoft Sans Serif"/>
                <a:cs typeface="Microsoft Sans Serif"/>
              </a:rPr>
              <a:t>diferenciales</a:t>
            </a:r>
            <a:r>
              <a:rPr sz="700" spc="-5" dirty="0">
                <a:latin typeface="Microsoft Sans Serif"/>
                <a:cs typeface="Microsoft Sans Serif"/>
              </a:rPr>
              <a:t> </a:t>
            </a:r>
            <a:r>
              <a:rPr sz="700" spc="30" dirty="0">
                <a:latin typeface="Microsoft Sans Serif"/>
                <a:cs typeface="Microsoft Sans Serif"/>
              </a:rPr>
              <a:t>que</a:t>
            </a:r>
            <a:r>
              <a:rPr sz="700" spc="-5" dirty="0">
                <a:latin typeface="Microsoft Sans Serif"/>
                <a:cs typeface="Microsoft Sans Serif"/>
              </a:rPr>
              <a:t> </a:t>
            </a:r>
            <a:r>
              <a:rPr sz="700" spc="35" dirty="0">
                <a:latin typeface="Microsoft Sans Serif"/>
                <a:cs typeface="Microsoft Sans Serif"/>
              </a:rPr>
              <a:t>no</a:t>
            </a:r>
            <a:r>
              <a:rPr sz="700" spc="-5" dirty="0">
                <a:latin typeface="Microsoft Sans Serif"/>
                <a:cs typeface="Microsoft Sans Serif"/>
              </a:rPr>
              <a:t> </a:t>
            </a:r>
            <a:r>
              <a:rPr sz="700" spc="25" dirty="0">
                <a:latin typeface="Microsoft Sans Serif"/>
                <a:cs typeface="Microsoft Sans Serif"/>
              </a:rPr>
              <a:t>detectarán</a:t>
            </a:r>
            <a:r>
              <a:rPr sz="700" spc="-5" dirty="0">
                <a:latin typeface="Microsoft Sans Serif"/>
                <a:cs typeface="Microsoft Sans Serif"/>
              </a:rPr>
              <a:t> </a:t>
            </a:r>
            <a:r>
              <a:rPr sz="700" spc="10" dirty="0">
                <a:latin typeface="Microsoft Sans Serif"/>
                <a:cs typeface="Microsoft Sans Serif"/>
              </a:rPr>
              <a:t>oscilaciones</a:t>
            </a:r>
            <a:r>
              <a:rPr sz="700" spc="-5" dirty="0">
                <a:latin typeface="Microsoft Sans Serif"/>
                <a:cs typeface="Microsoft Sans Serif"/>
              </a:rPr>
              <a:t> </a:t>
            </a:r>
            <a:r>
              <a:rPr sz="700" spc="20" dirty="0">
                <a:latin typeface="Microsoft Sans Serif"/>
                <a:cs typeface="Microsoft Sans Serif"/>
              </a:rPr>
              <a:t>de</a:t>
            </a:r>
            <a:r>
              <a:rPr sz="700" spc="-5" dirty="0">
                <a:latin typeface="Microsoft Sans Serif"/>
                <a:cs typeface="Microsoft Sans Serif"/>
              </a:rPr>
              <a:t> </a:t>
            </a:r>
            <a:r>
              <a:rPr sz="700" spc="20" dirty="0">
                <a:latin typeface="Microsoft Sans Serif"/>
                <a:cs typeface="Microsoft Sans Serif"/>
              </a:rPr>
              <a:t>energía.</a:t>
            </a:r>
            <a:endParaRPr sz="700">
              <a:latin typeface="Microsoft Sans Serif"/>
              <a:cs typeface="Microsoft Sans Serif"/>
            </a:endParaRPr>
          </a:p>
        </p:txBody>
      </p:sp>
      <p:sp>
        <p:nvSpPr>
          <p:cNvPr id="215" name="object 215"/>
          <p:cNvSpPr txBox="1"/>
          <p:nvPr/>
        </p:nvSpPr>
        <p:spPr>
          <a:xfrm>
            <a:off x="1415160" y="5374958"/>
            <a:ext cx="7422250" cy="1719958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 marR="19685" indent="154940">
              <a:lnSpc>
                <a:spcPct val="133700"/>
              </a:lnSpc>
              <a:spcBef>
                <a:spcPts val="100"/>
              </a:spcBef>
            </a:pPr>
            <a:r>
              <a:rPr sz="750" spc="-35" dirty="0">
                <a:latin typeface="Microsoft Sans Serif"/>
                <a:cs typeface="Microsoft Sans Serif"/>
              </a:rPr>
              <a:t>Si </a:t>
            </a:r>
            <a:r>
              <a:rPr sz="750" spc="10" dirty="0">
                <a:latin typeface="Microsoft Sans Serif"/>
                <a:cs typeface="Microsoft Sans Serif"/>
              </a:rPr>
              <a:t>la oscilación desfasada </a:t>
            </a:r>
            <a:r>
              <a:rPr sz="750" spc="5" dirty="0">
                <a:latin typeface="Microsoft Sans Serif"/>
                <a:cs typeface="Microsoft Sans Serif"/>
              </a:rPr>
              <a:t>pasa </a:t>
            </a:r>
            <a:r>
              <a:rPr sz="750" dirty="0">
                <a:latin typeface="Microsoft Sans Serif"/>
                <a:cs typeface="Microsoft Sans Serif"/>
              </a:rPr>
              <a:t>a </a:t>
            </a:r>
            <a:r>
              <a:rPr sz="750" spc="20" dirty="0">
                <a:latin typeface="Microsoft Sans Serif"/>
                <a:cs typeface="Microsoft Sans Serif"/>
              </a:rPr>
              <a:t>través </a:t>
            </a:r>
            <a:r>
              <a:rPr sz="750" spc="25" dirty="0">
                <a:latin typeface="Microsoft Sans Serif"/>
                <a:cs typeface="Microsoft Sans Serif"/>
              </a:rPr>
              <a:t>de </a:t>
            </a:r>
            <a:r>
              <a:rPr sz="750" dirty="0">
                <a:latin typeface="Microsoft Sans Serif"/>
                <a:cs typeface="Microsoft Sans Serif"/>
              </a:rPr>
              <a:t>las </a:t>
            </a:r>
            <a:r>
              <a:rPr sz="750" spc="10" dirty="0">
                <a:latin typeface="Microsoft Sans Serif"/>
                <a:cs typeface="Microsoft Sans Serif"/>
              </a:rPr>
              <a:t>líneas </a:t>
            </a:r>
            <a:r>
              <a:rPr sz="750" spc="25" dirty="0">
                <a:latin typeface="Microsoft Sans Serif"/>
                <a:cs typeface="Microsoft Sans Serif"/>
              </a:rPr>
              <a:t>de </a:t>
            </a:r>
            <a:r>
              <a:rPr sz="750" spc="30" dirty="0">
                <a:latin typeface="Microsoft Sans Serif"/>
                <a:cs typeface="Microsoft Sans Serif"/>
              </a:rPr>
              <a:t>transmisión </a:t>
            </a:r>
            <a:r>
              <a:rPr sz="750" spc="-185" dirty="0">
                <a:latin typeface="Microsoft Sans Serif"/>
                <a:cs typeface="Microsoft Sans Serif"/>
              </a:rPr>
              <a:t> </a:t>
            </a:r>
            <a:r>
              <a:rPr sz="750" spc="5" dirty="0">
                <a:latin typeface="Microsoft Sans Serif"/>
                <a:cs typeface="Microsoft Sans Serif"/>
              </a:rPr>
              <a:t>cerca </a:t>
            </a:r>
            <a:r>
              <a:rPr sz="750" spc="25" dirty="0">
                <a:latin typeface="Microsoft Sans Serif"/>
                <a:cs typeface="Microsoft Sans Serif"/>
              </a:rPr>
              <a:t>de </a:t>
            </a:r>
            <a:r>
              <a:rPr sz="750" spc="10" dirty="0">
                <a:latin typeface="Microsoft Sans Serif"/>
                <a:cs typeface="Microsoft Sans Serif"/>
              </a:rPr>
              <a:t>la </a:t>
            </a:r>
            <a:r>
              <a:rPr sz="750" spc="15" dirty="0">
                <a:latin typeface="Microsoft Sans Serif"/>
                <a:cs typeface="Microsoft Sans Serif"/>
              </a:rPr>
              <a:t>estación </a:t>
            </a:r>
            <a:r>
              <a:rPr sz="750" spc="30" dirty="0">
                <a:latin typeface="Microsoft Sans Serif"/>
                <a:cs typeface="Microsoft Sans Serif"/>
              </a:rPr>
              <a:t>generadora </a:t>
            </a:r>
            <a:r>
              <a:rPr sz="750" spc="5" dirty="0">
                <a:latin typeface="Microsoft Sans Serif"/>
                <a:cs typeface="Microsoft Sans Serif"/>
              </a:rPr>
              <a:t>y </a:t>
            </a:r>
            <a:r>
              <a:rPr sz="750" spc="10" dirty="0">
                <a:latin typeface="Microsoft Sans Serif"/>
                <a:cs typeface="Microsoft Sans Serif"/>
              </a:rPr>
              <a:t>los </a:t>
            </a:r>
            <a:r>
              <a:rPr sz="750" spc="15" dirty="0">
                <a:latin typeface="Microsoft Sans Serif"/>
                <a:cs typeface="Microsoft Sans Serif"/>
              </a:rPr>
              <a:t>relés </a:t>
            </a:r>
            <a:r>
              <a:rPr sz="750" spc="25" dirty="0">
                <a:latin typeface="Microsoft Sans Serif"/>
                <a:cs typeface="Microsoft Sans Serif"/>
              </a:rPr>
              <a:t>de </a:t>
            </a:r>
            <a:r>
              <a:rPr sz="750" spc="20" dirty="0">
                <a:latin typeface="Microsoft Sans Serif"/>
                <a:cs typeface="Microsoft Sans Serif"/>
              </a:rPr>
              <a:t>línea </a:t>
            </a:r>
            <a:r>
              <a:rPr sz="750" spc="40" dirty="0">
                <a:latin typeface="Microsoft Sans Serif"/>
                <a:cs typeface="Microsoft Sans Serif"/>
              </a:rPr>
              <a:t>no </a:t>
            </a:r>
            <a:r>
              <a:rPr sz="750" spc="20" dirty="0">
                <a:latin typeface="Microsoft Sans Serif"/>
                <a:cs typeface="Microsoft Sans Serif"/>
              </a:rPr>
              <a:t>están </a:t>
            </a:r>
            <a:r>
              <a:rPr sz="750" spc="25" dirty="0">
                <a:latin typeface="Microsoft Sans Serif"/>
                <a:cs typeface="Microsoft Sans Serif"/>
              </a:rPr>
              <a:t> bloqueados </a:t>
            </a:r>
            <a:r>
              <a:rPr sz="750" spc="45" dirty="0">
                <a:latin typeface="Microsoft Sans Serif"/>
                <a:cs typeface="Microsoft Sans Serif"/>
              </a:rPr>
              <a:t>por </a:t>
            </a:r>
            <a:r>
              <a:rPr sz="750" spc="10" dirty="0">
                <a:latin typeface="Microsoft Sans Serif"/>
                <a:cs typeface="Microsoft Sans Serif"/>
              </a:rPr>
              <a:t>el </a:t>
            </a:r>
            <a:r>
              <a:rPr sz="750" spc="20" dirty="0">
                <a:latin typeface="Microsoft Sans Serif"/>
                <a:cs typeface="Microsoft Sans Serif"/>
              </a:rPr>
              <a:t>relé </a:t>
            </a:r>
            <a:r>
              <a:rPr sz="750" spc="10" dirty="0">
                <a:latin typeface="Microsoft Sans Serif"/>
                <a:cs typeface="Microsoft Sans Serif"/>
              </a:rPr>
              <a:t>desfasado, </a:t>
            </a:r>
            <a:r>
              <a:rPr sz="750" dirty="0">
                <a:latin typeface="Microsoft Sans Serif"/>
                <a:cs typeface="Microsoft Sans Serif"/>
              </a:rPr>
              <a:t>las </a:t>
            </a:r>
            <a:r>
              <a:rPr sz="750" spc="10" dirty="0">
                <a:latin typeface="Microsoft Sans Serif"/>
                <a:cs typeface="Microsoft Sans Serif"/>
              </a:rPr>
              <a:t>líneas </a:t>
            </a:r>
            <a:r>
              <a:rPr sz="750" spc="30" dirty="0">
                <a:latin typeface="Microsoft Sans Serif"/>
                <a:cs typeface="Microsoft Sans Serif"/>
              </a:rPr>
              <a:t>pueden </a:t>
            </a:r>
            <a:r>
              <a:rPr sz="750" spc="20" dirty="0">
                <a:latin typeface="Microsoft Sans Serif"/>
                <a:cs typeface="Microsoft Sans Serif"/>
              </a:rPr>
              <a:t>dispararse antes </a:t>
            </a:r>
            <a:r>
              <a:rPr sz="750" spc="25" dirty="0">
                <a:latin typeface="Microsoft Sans Serif"/>
                <a:cs typeface="Microsoft Sans Serif"/>
              </a:rPr>
              <a:t> de</a:t>
            </a:r>
            <a:r>
              <a:rPr sz="750" dirty="0">
                <a:latin typeface="Microsoft Sans Serif"/>
                <a:cs typeface="Microsoft Sans Serif"/>
              </a:rPr>
              <a:t> </a:t>
            </a:r>
            <a:r>
              <a:rPr sz="750" spc="30" dirty="0">
                <a:latin typeface="Microsoft Sans Serif"/>
                <a:cs typeface="Microsoft Sans Serif"/>
              </a:rPr>
              <a:t>que</a:t>
            </a:r>
            <a:r>
              <a:rPr sz="750" dirty="0">
                <a:latin typeface="Microsoft Sans Serif"/>
                <a:cs typeface="Microsoft Sans Serif"/>
              </a:rPr>
              <a:t> </a:t>
            </a:r>
            <a:r>
              <a:rPr sz="750" spc="25" dirty="0">
                <a:latin typeface="Microsoft Sans Serif"/>
                <a:cs typeface="Microsoft Sans Serif"/>
              </a:rPr>
              <a:t>funcione</a:t>
            </a:r>
            <a:r>
              <a:rPr sz="750" dirty="0">
                <a:latin typeface="Microsoft Sans Serif"/>
                <a:cs typeface="Microsoft Sans Serif"/>
              </a:rPr>
              <a:t> </a:t>
            </a:r>
            <a:r>
              <a:rPr sz="750" spc="10" dirty="0">
                <a:latin typeface="Microsoft Sans Serif"/>
                <a:cs typeface="Microsoft Sans Serif"/>
              </a:rPr>
              <a:t>el</a:t>
            </a:r>
            <a:r>
              <a:rPr sz="750" dirty="0">
                <a:latin typeface="Microsoft Sans Serif"/>
                <a:cs typeface="Microsoft Sans Serif"/>
              </a:rPr>
              <a:t> </a:t>
            </a:r>
            <a:r>
              <a:rPr sz="750" spc="20" dirty="0">
                <a:latin typeface="Microsoft Sans Serif"/>
                <a:cs typeface="Microsoft Sans Serif"/>
              </a:rPr>
              <a:t>relé</a:t>
            </a:r>
            <a:r>
              <a:rPr sz="750" dirty="0">
                <a:latin typeface="Microsoft Sans Serif"/>
                <a:cs typeface="Microsoft Sans Serif"/>
              </a:rPr>
              <a:t> </a:t>
            </a:r>
            <a:r>
              <a:rPr sz="750" spc="15" dirty="0">
                <a:latin typeface="Microsoft Sans Serif"/>
                <a:cs typeface="Microsoft Sans Serif"/>
              </a:rPr>
              <a:t>desfasado</a:t>
            </a:r>
            <a:r>
              <a:rPr sz="750" dirty="0">
                <a:latin typeface="Microsoft Sans Serif"/>
                <a:cs typeface="Microsoft Sans Serif"/>
              </a:rPr>
              <a:t> </a:t>
            </a:r>
            <a:r>
              <a:rPr sz="750" spc="25" dirty="0">
                <a:latin typeface="Microsoft Sans Serif"/>
                <a:cs typeface="Microsoft Sans Serif"/>
              </a:rPr>
              <a:t>de</a:t>
            </a:r>
            <a:r>
              <a:rPr sz="750" dirty="0">
                <a:latin typeface="Microsoft Sans Serif"/>
                <a:cs typeface="Microsoft Sans Serif"/>
              </a:rPr>
              <a:t> </a:t>
            </a:r>
            <a:r>
              <a:rPr sz="750" spc="10" dirty="0">
                <a:latin typeface="Microsoft Sans Serif"/>
                <a:cs typeface="Microsoft Sans Serif"/>
              </a:rPr>
              <a:t>la</a:t>
            </a:r>
            <a:r>
              <a:rPr sz="750" dirty="0">
                <a:latin typeface="Microsoft Sans Serif"/>
                <a:cs typeface="Microsoft Sans Serif"/>
              </a:rPr>
              <a:t> </a:t>
            </a:r>
            <a:r>
              <a:rPr sz="750" spc="25" dirty="0">
                <a:latin typeface="Microsoft Sans Serif"/>
                <a:cs typeface="Microsoft Sans Serif"/>
              </a:rPr>
              <a:t>unidad.</a:t>
            </a:r>
            <a:r>
              <a:rPr sz="750" dirty="0">
                <a:latin typeface="Microsoft Sans Serif"/>
                <a:cs typeface="Microsoft Sans Serif"/>
              </a:rPr>
              <a:t> </a:t>
            </a:r>
            <a:r>
              <a:rPr sz="750" spc="15" dirty="0">
                <a:latin typeface="Microsoft Sans Serif"/>
                <a:cs typeface="Microsoft Sans Serif"/>
              </a:rPr>
              <a:t>Por</a:t>
            </a:r>
            <a:r>
              <a:rPr sz="750" dirty="0">
                <a:latin typeface="Microsoft Sans Serif"/>
                <a:cs typeface="Microsoft Sans Serif"/>
              </a:rPr>
              <a:t> </a:t>
            </a:r>
            <a:r>
              <a:rPr sz="750" spc="25" dirty="0">
                <a:latin typeface="Microsoft Sans Serif"/>
                <a:cs typeface="Microsoft Sans Serif"/>
              </a:rPr>
              <a:t>lo</a:t>
            </a:r>
            <a:r>
              <a:rPr sz="750" dirty="0">
                <a:latin typeface="Microsoft Sans Serif"/>
                <a:cs typeface="Microsoft Sans Serif"/>
              </a:rPr>
              <a:t> </a:t>
            </a:r>
            <a:r>
              <a:rPr sz="750" spc="30" dirty="0">
                <a:latin typeface="Microsoft Sans Serif"/>
                <a:cs typeface="Microsoft Sans Serif"/>
              </a:rPr>
              <a:t>tanto,</a:t>
            </a:r>
            <a:r>
              <a:rPr sz="750" dirty="0">
                <a:latin typeface="Microsoft Sans Serif"/>
                <a:cs typeface="Microsoft Sans Serif"/>
              </a:rPr>
              <a:t> </a:t>
            </a:r>
            <a:r>
              <a:rPr sz="750" spc="-5" dirty="0">
                <a:latin typeface="Microsoft Sans Serif"/>
                <a:cs typeface="Microsoft Sans Serif"/>
              </a:rPr>
              <a:t>se</a:t>
            </a:r>
            <a:r>
              <a:rPr sz="750" spc="5" dirty="0">
                <a:latin typeface="Microsoft Sans Serif"/>
                <a:cs typeface="Microsoft Sans Serif"/>
              </a:rPr>
              <a:t> </a:t>
            </a:r>
            <a:r>
              <a:rPr sz="750" spc="35" dirty="0">
                <a:latin typeface="Microsoft Sans Serif"/>
                <a:cs typeface="Microsoft Sans Serif"/>
              </a:rPr>
              <a:t>podrían </a:t>
            </a:r>
            <a:r>
              <a:rPr sz="750" spc="-185" dirty="0">
                <a:latin typeface="Microsoft Sans Serif"/>
                <a:cs typeface="Microsoft Sans Serif"/>
              </a:rPr>
              <a:t> </a:t>
            </a:r>
            <a:r>
              <a:rPr sz="750" spc="35" dirty="0">
                <a:latin typeface="Microsoft Sans Serif"/>
                <a:cs typeface="Microsoft Sans Serif"/>
              </a:rPr>
              <a:t>perder</a:t>
            </a:r>
            <a:r>
              <a:rPr sz="750" spc="-10" dirty="0">
                <a:latin typeface="Microsoft Sans Serif"/>
                <a:cs typeface="Microsoft Sans Serif"/>
              </a:rPr>
              <a:t> </a:t>
            </a:r>
            <a:r>
              <a:rPr sz="750" dirty="0">
                <a:latin typeface="Microsoft Sans Serif"/>
                <a:cs typeface="Microsoft Sans Serif"/>
              </a:rPr>
              <a:t>las</a:t>
            </a:r>
            <a:r>
              <a:rPr sz="750" spc="-5" dirty="0">
                <a:latin typeface="Microsoft Sans Serif"/>
                <a:cs typeface="Microsoft Sans Serif"/>
              </a:rPr>
              <a:t> </a:t>
            </a:r>
            <a:r>
              <a:rPr sz="750" spc="10" dirty="0">
                <a:latin typeface="Microsoft Sans Serif"/>
                <a:cs typeface="Microsoft Sans Serif"/>
              </a:rPr>
              <a:t>líneas</a:t>
            </a:r>
            <a:r>
              <a:rPr sz="750" spc="-5" dirty="0">
                <a:latin typeface="Microsoft Sans Serif"/>
                <a:cs typeface="Microsoft Sans Serif"/>
              </a:rPr>
              <a:t> </a:t>
            </a:r>
            <a:r>
              <a:rPr sz="750" dirty="0">
                <a:latin typeface="Microsoft Sans Serif"/>
                <a:cs typeface="Microsoft Sans Serif"/>
              </a:rPr>
              <a:t>a</a:t>
            </a:r>
            <a:r>
              <a:rPr sz="750" spc="-5" dirty="0">
                <a:latin typeface="Microsoft Sans Serif"/>
                <a:cs typeface="Microsoft Sans Serif"/>
              </a:rPr>
              <a:t> </a:t>
            </a:r>
            <a:r>
              <a:rPr sz="750" spc="10" dirty="0">
                <a:latin typeface="Microsoft Sans Serif"/>
                <a:cs typeface="Microsoft Sans Serif"/>
              </a:rPr>
              <a:t>la</a:t>
            </a:r>
            <a:r>
              <a:rPr sz="750" spc="-5" dirty="0">
                <a:latin typeface="Microsoft Sans Serif"/>
                <a:cs typeface="Microsoft Sans Serif"/>
              </a:rPr>
              <a:t> </a:t>
            </a:r>
            <a:r>
              <a:rPr sz="750" spc="25" dirty="0">
                <a:latin typeface="Microsoft Sans Serif"/>
                <a:cs typeface="Microsoft Sans Serif"/>
              </a:rPr>
              <a:t>central</a:t>
            </a:r>
            <a:r>
              <a:rPr sz="750" spc="-5" dirty="0">
                <a:latin typeface="Microsoft Sans Serif"/>
                <a:cs typeface="Microsoft Sans Serif"/>
              </a:rPr>
              <a:t> </a:t>
            </a:r>
            <a:r>
              <a:rPr sz="750" spc="25" dirty="0">
                <a:latin typeface="Microsoft Sans Serif"/>
                <a:cs typeface="Microsoft Sans Serif"/>
              </a:rPr>
              <a:t>generadora.</a:t>
            </a:r>
            <a:endParaRPr sz="750">
              <a:latin typeface="Microsoft Sans Serif"/>
              <a:cs typeface="Microsoft Sans Serif"/>
            </a:endParaRPr>
          </a:p>
          <a:p>
            <a:pPr marL="12700" marR="5080" indent="154940">
              <a:lnSpc>
                <a:spcPts val="1200"/>
              </a:lnSpc>
              <a:spcBef>
                <a:spcPts val="90"/>
              </a:spcBef>
            </a:pPr>
            <a:r>
              <a:rPr sz="700" spc="-10" dirty="0">
                <a:latin typeface="Microsoft Sans Serif"/>
                <a:cs typeface="Microsoft Sans Serif"/>
              </a:rPr>
              <a:t>La </a:t>
            </a:r>
            <a:r>
              <a:rPr sz="700" spc="35" dirty="0">
                <a:latin typeface="Microsoft Sans Serif"/>
                <a:cs typeface="Microsoft Sans Serif"/>
              </a:rPr>
              <a:t>figura </a:t>
            </a:r>
            <a:r>
              <a:rPr sz="700" spc="10" dirty="0">
                <a:latin typeface="Microsoft Sans Serif"/>
                <a:cs typeface="Microsoft Sans Serif"/>
              </a:rPr>
              <a:t>3 </a:t>
            </a:r>
            <a:r>
              <a:rPr sz="700" spc="25" dirty="0">
                <a:latin typeface="Microsoft Sans Serif"/>
                <a:cs typeface="Microsoft Sans Serif"/>
              </a:rPr>
              <a:t>ilustra </a:t>
            </a:r>
            <a:r>
              <a:rPr sz="700" spc="10" dirty="0">
                <a:latin typeface="Microsoft Sans Serif"/>
                <a:cs typeface="Microsoft Sans Serif"/>
              </a:rPr>
              <a:t>los </a:t>
            </a:r>
            <a:r>
              <a:rPr sz="700" spc="20" dirty="0">
                <a:latin typeface="Microsoft Sans Serif"/>
                <a:cs typeface="Microsoft Sans Serif"/>
              </a:rPr>
              <a:t>lugares </a:t>
            </a:r>
            <a:r>
              <a:rPr sz="700" spc="25" dirty="0">
                <a:latin typeface="Microsoft Sans Serif"/>
                <a:cs typeface="Microsoft Sans Serif"/>
              </a:rPr>
              <a:t>geométricos </a:t>
            </a:r>
            <a:r>
              <a:rPr sz="700" spc="20" dirty="0">
                <a:latin typeface="Microsoft Sans Serif"/>
                <a:cs typeface="Microsoft Sans Serif"/>
              </a:rPr>
              <a:t>de impedancia </a:t>
            </a:r>
            <a:r>
              <a:rPr sz="700" spc="30" dirty="0">
                <a:latin typeface="Microsoft Sans Serif"/>
                <a:cs typeface="Microsoft Sans Serif"/>
              </a:rPr>
              <a:t>fuera </a:t>
            </a:r>
            <a:r>
              <a:rPr sz="700" spc="20" dirty="0">
                <a:latin typeface="Microsoft Sans Serif"/>
                <a:cs typeface="Microsoft Sans Serif"/>
              </a:rPr>
              <a:t>de </a:t>
            </a:r>
            <a:r>
              <a:rPr sz="700" spc="25" dirty="0">
                <a:latin typeface="Microsoft Sans Serif"/>
                <a:cs typeface="Microsoft Sans Serif"/>
              </a:rPr>
              <a:t> sincronismo </a:t>
            </a:r>
            <a:r>
              <a:rPr sz="700" spc="20" dirty="0">
                <a:latin typeface="Microsoft Sans Serif"/>
                <a:cs typeface="Microsoft Sans Serif"/>
              </a:rPr>
              <a:t>de </a:t>
            </a:r>
            <a:r>
              <a:rPr sz="700" spc="40" dirty="0">
                <a:latin typeface="Microsoft Sans Serif"/>
                <a:cs typeface="Microsoft Sans Serif"/>
              </a:rPr>
              <a:t>un </a:t>
            </a:r>
            <a:r>
              <a:rPr sz="700" spc="30" dirty="0">
                <a:latin typeface="Microsoft Sans Serif"/>
                <a:cs typeface="Microsoft Sans Serif"/>
              </a:rPr>
              <a:t>generador </a:t>
            </a:r>
            <a:r>
              <a:rPr sz="700" spc="25" dirty="0">
                <a:latin typeface="Microsoft Sans Serif"/>
                <a:cs typeface="Microsoft Sans Serif"/>
              </a:rPr>
              <a:t>compuesto </a:t>
            </a:r>
            <a:r>
              <a:rPr sz="700" spc="20" dirty="0">
                <a:latin typeface="Microsoft Sans Serif"/>
                <a:cs typeface="Microsoft Sans Serif"/>
              </a:rPr>
              <a:t>en </a:t>
            </a:r>
            <a:r>
              <a:rPr sz="700" spc="35" dirty="0">
                <a:latin typeface="Microsoft Sans Serif"/>
                <a:cs typeface="Microsoft Sans Serif"/>
              </a:rPr>
              <a:t>tándem </a:t>
            </a:r>
            <a:r>
              <a:rPr sz="700" spc="25" dirty="0">
                <a:latin typeface="Microsoft Sans Serif"/>
                <a:cs typeface="Microsoft Sans Serif"/>
              </a:rPr>
              <a:t>para tres </a:t>
            </a:r>
            <a:r>
              <a:rPr sz="700" spc="20" dirty="0">
                <a:latin typeface="Microsoft Sans Serif"/>
                <a:cs typeface="Microsoft Sans Serif"/>
              </a:rPr>
              <a:t>impedancias </a:t>
            </a:r>
            <a:r>
              <a:rPr sz="700" spc="-175" dirty="0">
                <a:latin typeface="Microsoft Sans Serif"/>
                <a:cs typeface="Microsoft Sans Serif"/>
              </a:rPr>
              <a:t> </a:t>
            </a:r>
            <a:r>
              <a:rPr sz="700" spc="20" dirty="0">
                <a:latin typeface="Microsoft Sans Serif"/>
                <a:cs typeface="Microsoft Sans Serif"/>
              </a:rPr>
              <a:t>de </a:t>
            </a:r>
            <a:r>
              <a:rPr sz="700" spc="15" dirty="0">
                <a:latin typeface="Microsoft Sans Serif"/>
                <a:cs typeface="Microsoft Sans Serif"/>
              </a:rPr>
              <a:t>sistema </a:t>
            </a:r>
            <a:r>
              <a:rPr sz="700" spc="20" dirty="0">
                <a:latin typeface="Microsoft Sans Serif"/>
                <a:cs typeface="Microsoft Sans Serif"/>
              </a:rPr>
              <a:t>diferentes. </a:t>
            </a:r>
            <a:r>
              <a:rPr sz="700" spc="-5" dirty="0">
                <a:latin typeface="Microsoft Sans Serif"/>
                <a:cs typeface="Microsoft Sans Serif"/>
              </a:rPr>
              <a:t>Los </a:t>
            </a:r>
            <a:r>
              <a:rPr sz="700" spc="15" dirty="0">
                <a:latin typeface="Microsoft Sans Serif"/>
                <a:cs typeface="Microsoft Sans Serif"/>
              </a:rPr>
              <a:t>loci </a:t>
            </a:r>
            <a:r>
              <a:rPr sz="700" spc="-5" dirty="0">
                <a:latin typeface="Microsoft Sans Serif"/>
                <a:cs typeface="Microsoft Sans Serif"/>
              </a:rPr>
              <a:t>se </a:t>
            </a:r>
            <a:r>
              <a:rPr sz="700" spc="35" dirty="0">
                <a:latin typeface="Microsoft Sans Serif"/>
                <a:cs typeface="Microsoft Sans Serif"/>
              </a:rPr>
              <a:t>determinaron </a:t>
            </a:r>
            <a:r>
              <a:rPr sz="700" dirty="0">
                <a:latin typeface="Microsoft Sans Serif"/>
                <a:cs typeface="Microsoft Sans Serif"/>
              </a:rPr>
              <a:t>a </a:t>
            </a:r>
            <a:r>
              <a:rPr sz="700" spc="35" dirty="0">
                <a:latin typeface="Microsoft Sans Serif"/>
                <a:cs typeface="Microsoft Sans Serif"/>
              </a:rPr>
              <a:t>partir </a:t>
            </a:r>
            <a:r>
              <a:rPr sz="700" spc="20" dirty="0">
                <a:latin typeface="Microsoft Sans Serif"/>
                <a:cs typeface="Microsoft Sans Serif"/>
              </a:rPr>
              <a:t>de </a:t>
            </a:r>
            <a:r>
              <a:rPr sz="700" spc="40" dirty="0">
                <a:latin typeface="Microsoft Sans Serif"/>
                <a:cs typeface="Microsoft Sans Serif"/>
              </a:rPr>
              <a:t>un </a:t>
            </a:r>
            <a:r>
              <a:rPr sz="700" spc="25" dirty="0">
                <a:latin typeface="Microsoft Sans Serif"/>
                <a:cs typeface="Microsoft Sans Serif"/>
              </a:rPr>
              <a:t>estudio </a:t>
            </a:r>
            <a:r>
              <a:rPr sz="700" spc="40" dirty="0">
                <a:latin typeface="Microsoft Sans Serif"/>
                <a:cs typeface="Microsoft Sans Serif"/>
              </a:rPr>
              <a:t>por </a:t>
            </a:r>
            <a:r>
              <a:rPr sz="700" spc="45" dirty="0">
                <a:latin typeface="Microsoft Sans Serif"/>
                <a:cs typeface="Microsoft Sans Serif"/>
              </a:rPr>
              <a:t> </a:t>
            </a:r>
            <a:r>
              <a:rPr sz="700" spc="30" dirty="0">
                <a:latin typeface="Microsoft Sans Serif"/>
                <a:cs typeface="Microsoft Sans Serif"/>
              </a:rPr>
              <a:t>computadora </a:t>
            </a:r>
            <a:r>
              <a:rPr sz="700" spc="25" dirty="0">
                <a:latin typeface="Microsoft Sans Serif"/>
                <a:cs typeface="Microsoft Sans Serif"/>
              </a:rPr>
              <a:t>digital. </a:t>
            </a:r>
            <a:r>
              <a:rPr sz="700" spc="-20" dirty="0">
                <a:latin typeface="Microsoft Sans Serif"/>
                <a:cs typeface="Microsoft Sans Serif"/>
              </a:rPr>
              <a:t>En </a:t>
            </a:r>
            <a:r>
              <a:rPr sz="700" spc="5" dirty="0">
                <a:latin typeface="Microsoft Sans Serif"/>
                <a:cs typeface="Microsoft Sans Serif"/>
              </a:rPr>
              <a:t>estas </a:t>
            </a:r>
            <a:r>
              <a:rPr sz="700" spc="15" dirty="0">
                <a:latin typeface="Microsoft Sans Serif"/>
                <a:cs typeface="Microsoft Sans Serif"/>
              </a:rPr>
              <a:t>simulaciones </a:t>
            </a:r>
            <a:r>
              <a:rPr sz="700" spc="-5" dirty="0">
                <a:latin typeface="Microsoft Sans Serif"/>
                <a:cs typeface="Microsoft Sans Serif"/>
              </a:rPr>
              <a:t>se </a:t>
            </a:r>
            <a:r>
              <a:rPr sz="700" spc="20" dirty="0">
                <a:latin typeface="Microsoft Sans Serif"/>
                <a:cs typeface="Microsoft Sans Serif"/>
              </a:rPr>
              <a:t>incluyó </a:t>
            </a:r>
            <a:r>
              <a:rPr sz="700" spc="10" dirty="0">
                <a:latin typeface="Microsoft Sans Serif"/>
                <a:cs typeface="Microsoft Sans Serif"/>
              </a:rPr>
              <a:t>el </a:t>
            </a:r>
            <a:r>
              <a:rPr sz="700" spc="15" dirty="0">
                <a:latin typeface="Microsoft Sans Serif"/>
                <a:cs typeface="Microsoft Sans Serif"/>
              </a:rPr>
              <a:t>sistema </a:t>
            </a:r>
            <a:r>
              <a:rPr sz="700" spc="20" dirty="0">
                <a:latin typeface="Microsoft Sans Serif"/>
                <a:cs typeface="Microsoft Sans Serif"/>
              </a:rPr>
              <a:t>de </a:t>
            </a:r>
            <a:r>
              <a:rPr sz="700" spc="25" dirty="0">
                <a:latin typeface="Microsoft Sans Serif"/>
                <a:cs typeface="Microsoft Sans Serif"/>
              </a:rPr>
              <a:t> </a:t>
            </a:r>
            <a:r>
              <a:rPr sz="700" spc="15" dirty="0">
                <a:latin typeface="Microsoft Sans Serif"/>
                <a:cs typeface="Microsoft Sans Serif"/>
              </a:rPr>
              <a:t>excitación</a:t>
            </a:r>
            <a:r>
              <a:rPr sz="700" spc="-5" dirty="0">
                <a:latin typeface="Microsoft Sans Serif"/>
                <a:cs typeface="Microsoft Sans Serif"/>
              </a:rPr>
              <a:t> </a:t>
            </a:r>
            <a:r>
              <a:rPr sz="700" spc="5" dirty="0">
                <a:latin typeface="Microsoft Sans Serif"/>
                <a:cs typeface="Microsoft Sans Serif"/>
              </a:rPr>
              <a:t>y</a:t>
            </a:r>
            <a:r>
              <a:rPr sz="700" dirty="0">
                <a:latin typeface="Microsoft Sans Serif"/>
                <a:cs typeface="Microsoft Sans Serif"/>
              </a:rPr>
              <a:t> </a:t>
            </a:r>
            <a:r>
              <a:rPr sz="700" spc="10" dirty="0">
                <a:latin typeface="Microsoft Sans Serif"/>
                <a:cs typeface="Microsoft Sans Serif"/>
              </a:rPr>
              <a:t>la</a:t>
            </a:r>
            <a:r>
              <a:rPr sz="700" dirty="0">
                <a:latin typeface="Microsoft Sans Serif"/>
                <a:cs typeface="Microsoft Sans Serif"/>
              </a:rPr>
              <a:t> </a:t>
            </a:r>
            <a:r>
              <a:rPr sz="700" spc="20" dirty="0">
                <a:latin typeface="Microsoft Sans Serif"/>
                <a:cs typeface="Microsoft Sans Serif"/>
              </a:rPr>
              <a:t>respuesta</a:t>
            </a:r>
            <a:r>
              <a:rPr sz="700" dirty="0">
                <a:latin typeface="Microsoft Sans Serif"/>
                <a:cs typeface="Microsoft Sans Serif"/>
              </a:rPr>
              <a:t> </a:t>
            </a:r>
            <a:r>
              <a:rPr sz="700" spc="20" dirty="0">
                <a:latin typeface="Microsoft Sans Serif"/>
                <a:cs typeface="Microsoft Sans Serif"/>
              </a:rPr>
              <a:t>del</a:t>
            </a:r>
            <a:r>
              <a:rPr sz="700" spc="-5" dirty="0">
                <a:latin typeface="Microsoft Sans Serif"/>
                <a:cs typeface="Microsoft Sans Serif"/>
              </a:rPr>
              <a:t> </a:t>
            </a:r>
            <a:r>
              <a:rPr sz="700" spc="30" dirty="0">
                <a:latin typeface="Microsoft Sans Serif"/>
                <a:cs typeface="Microsoft Sans Serif"/>
              </a:rPr>
              <a:t>gobernador,</a:t>
            </a:r>
            <a:r>
              <a:rPr sz="700" dirty="0">
                <a:latin typeface="Microsoft Sans Serif"/>
                <a:cs typeface="Microsoft Sans Serif"/>
              </a:rPr>
              <a:t> </a:t>
            </a:r>
            <a:r>
              <a:rPr sz="700" spc="30" dirty="0">
                <a:latin typeface="Microsoft Sans Serif"/>
                <a:cs typeface="Microsoft Sans Serif"/>
              </a:rPr>
              <a:t>pero</a:t>
            </a:r>
            <a:r>
              <a:rPr sz="700" dirty="0">
                <a:latin typeface="Microsoft Sans Serif"/>
                <a:cs typeface="Microsoft Sans Serif"/>
              </a:rPr>
              <a:t> </a:t>
            </a:r>
            <a:r>
              <a:rPr sz="700" spc="10" dirty="0">
                <a:latin typeface="Microsoft Sans Serif"/>
                <a:cs typeface="Microsoft Sans Serif"/>
              </a:rPr>
              <a:t>el</a:t>
            </a:r>
            <a:r>
              <a:rPr sz="700" dirty="0">
                <a:latin typeface="Microsoft Sans Serif"/>
                <a:cs typeface="Microsoft Sans Serif"/>
              </a:rPr>
              <a:t> </a:t>
            </a:r>
            <a:r>
              <a:rPr sz="700" spc="30" dirty="0">
                <a:latin typeface="Microsoft Sans Serif"/>
                <a:cs typeface="Microsoft Sans Serif"/>
              </a:rPr>
              <a:t>regulador</a:t>
            </a:r>
            <a:r>
              <a:rPr sz="700" dirty="0">
                <a:latin typeface="Microsoft Sans Serif"/>
                <a:cs typeface="Microsoft Sans Serif"/>
              </a:rPr>
              <a:t> </a:t>
            </a:r>
            <a:r>
              <a:rPr sz="700" spc="20" dirty="0">
                <a:latin typeface="Microsoft Sans Serif"/>
                <a:cs typeface="Microsoft Sans Serif"/>
              </a:rPr>
              <a:t>de</a:t>
            </a:r>
            <a:r>
              <a:rPr sz="700" spc="-5" dirty="0">
                <a:latin typeface="Microsoft Sans Serif"/>
                <a:cs typeface="Microsoft Sans Serif"/>
              </a:rPr>
              <a:t> </a:t>
            </a:r>
            <a:r>
              <a:rPr sz="700" spc="20" dirty="0">
                <a:latin typeface="Microsoft Sans Serif"/>
                <a:cs typeface="Microsoft Sans Serif"/>
              </a:rPr>
              <a:t>voltaje</a:t>
            </a:r>
            <a:r>
              <a:rPr sz="700" dirty="0">
                <a:latin typeface="Microsoft Sans Serif"/>
                <a:cs typeface="Microsoft Sans Serif"/>
              </a:rPr>
              <a:t> </a:t>
            </a:r>
            <a:r>
              <a:rPr sz="700" spc="15" dirty="0">
                <a:latin typeface="Microsoft Sans Serif"/>
                <a:cs typeface="Microsoft Sans Serif"/>
              </a:rPr>
              <a:t>estaba </a:t>
            </a:r>
            <a:r>
              <a:rPr sz="700" spc="-170" dirty="0">
                <a:latin typeface="Microsoft Sans Serif"/>
                <a:cs typeface="Microsoft Sans Serif"/>
              </a:rPr>
              <a:t> </a:t>
            </a:r>
            <a:r>
              <a:rPr sz="700" spc="30" dirty="0">
                <a:latin typeface="Microsoft Sans Serif"/>
                <a:cs typeface="Microsoft Sans Serif"/>
              </a:rPr>
              <a:t>fuera </a:t>
            </a:r>
            <a:r>
              <a:rPr sz="700" spc="20" dirty="0">
                <a:latin typeface="Microsoft Sans Serif"/>
                <a:cs typeface="Microsoft Sans Serif"/>
              </a:rPr>
              <a:t>de </a:t>
            </a:r>
            <a:r>
              <a:rPr sz="700" spc="10" dirty="0">
                <a:latin typeface="Microsoft Sans Serif"/>
                <a:cs typeface="Microsoft Sans Serif"/>
              </a:rPr>
              <a:t>servicio. </a:t>
            </a:r>
            <a:r>
              <a:rPr sz="700" spc="-10" dirty="0">
                <a:latin typeface="Microsoft Sans Serif"/>
                <a:cs typeface="Microsoft Sans Serif"/>
              </a:rPr>
              <a:t>Sin </a:t>
            </a:r>
            <a:r>
              <a:rPr sz="700" spc="10" dirty="0">
                <a:latin typeface="Microsoft Sans Serif"/>
                <a:cs typeface="Microsoft Sans Serif"/>
              </a:rPr>
              <a:t>la </a:t>
            </a:r>
            <a:r>
              <a:rPr sz="700" spc="20" dirty="0">
                <a:latin typeface="Microsoft Sans Serif"/>
                <a:cs typeface="Microsoft Sans Serif"/>
              </a:rPr>
              <a:t>respuesta del </a:t>
            </a:r>
            <a:r>
              <a:rPr sz="700" spc="30" dirty="0">
                <a:latin typeface="Microsoft Sans Serif"/>
                <a:cs typeface="Microsoft Sans Serif"/>
              </a:rPr>
              <a:t>regulador </a:t>
            </a:r>
            <a:r>
              <a:rPr sz="700" spc="20" dirty="0">
                <a:latin typeface="Microsoft Sans Serif"/>
                <a:cs typeface="Microsoft Sans Serif"/>
              </a:rPr>
              <a:t>de </a:t>
            </a:r>
            <a:r>
              <a:rPr sz="700" spc="15" dirty="0">
                <a:latin typeface="Microsoft Sans Serif"/>
                <a:cs typeface="Microsoft Sans Serif"/>
              </a:rPr>
              <a:t>voltaje, </a:t>
            </a:r>
            <a:r>
              <a:rPr sz="700" spc="10" dirty="0">
                <a:latin typeface="Microsoft Sans Serif"/>
                <a:cs typeface="Microsoft Sans Serif"/>
              </a:rPr>
              <a:t>los </a:t>
            </a:r>
            <a:r>
              <a:rPr sz="700" spc="15" dirty="0">
                <a:latin typeface="Microsoft Sans Serif"/>
                <a:cs typeface="Microsoft Sans Serif"/>
              </a:rPr>
              <a:t>voltajes </a:t>
            </a:r>
            <a:r>
              <a:rPr sz="700" spc="20" dirty="0">
                <a:latin typeface="Microsoft Sans Serif"/>
                <a:cs typeface="Microsoft Sans Serif"/>
              </a:rPr>
              <a:t> </a:t>
            </a:r>
            <a:r>
              <a:rPr sz="700" spc="30" dirty="0">
                <a:latin typeface="Microsoft Sans Serif"/>
                <a:cs typeface="Microsoft Sans Serif"/>
              </a:rPr>
              <a:t>internos </a:t>
            </a:r>
            <a:r>
              <a:rPr sz="700" spc="20" dirty="0">
                <a:latin typeface="Microsoft Sans Serif"/>
                <a:cs typeface="Microsoft Sans Serif"/>
              </a:rPr>
              <a:t>de </a:t>
            </a:r>
            <a:r>
              <a:rPr sz="700" spc="10" dirty="0">
                <a:latin typeface="Microsoft Sans Serif"/>
                <a:cs typeface="Microsoft Sans Serif"/>
              </a:rPr>
              <a:t>la </a:t>
            </a:r>
            <a:r>
              <a:rPr sz="700" spc="30" dirty="0">
                <a:latin typeface="Microsoft Sans Serif"/>
                <a:cs typeface="Microsoft Sans Serif"/>
              </a:rPr>
              <a:t>máquina </a:t>
            </a:r>
            <a:r>
              <a:rPr sz="700" spc="35" dirty="0">
                <a:latin typeface="Microsoft Sans Serif"/>
                <a:cs typeface="Microsoft Sans Serif"/>
              </a:rPr>
              <a:t>durante </a:t>
            </a:r>
            <a:r>
              <a:rPr sz="700" spc="10" dirty="0">
                <a:latin typeface="Microsoft Sans Serif"/>
                <a:cs typeface="Microsoft Sans Serif"/>
              </a:rPr>
              <a:t>la </a:t>
            </a:r>
            <a:r>
              <a:rPr sz="700" spc="30" dirty="0">
                <a:latin typeface="Microsoft Sans Serif"/>
                <a:cs typeface="Microsoft Sans Serif"/>
              </a:rPr>
              <a:t>perturbación </a:t>
            </a:r>
            <a:r>
              <a:rPr sz="700" spc="25" dirty="0">
                <a:latin typeface="Microsoft Sans Serif"/>
                <a:cs typeface="Microsoft Sans Serif"/>
              </a:rPr>
              <a:t>eran </a:t>
            </a:r>
            <a:r>
              <a:rPr sz="700" spc="10" dirty="0">
                <a:latin typeface="Microsoft Sans Serif"/>
                <a:cs typeface="Microsoft Sans Serif"/>
              </a:rPr>
              <a:t>bajos; </a:t>
            </a:r>
            <a:r>
              <a:rPr sz="700" spc="40" dirty="0">
                <a:latin typeface="Microsoft Sans Serif"/>
                <a:cs typeface="Microsoft Sans Serif"/>
              </a:rPr>
              <a:t>por </a:t>
            </a:r>
            <a:r>
              <a:rPr sz="700" spc="25" dirty="0">
                <a:latin typeface="Microsoft Sans Serif"/>
                <a:cs typeface="Microsoft Sans Serif"/>
              </a:rPr>
              <a:t>lo </a:t>
            </a:r>
            <a:r>
              <a:rPr sz="700" spc="30" dirty="0">
                <a:latin typeface="Microsoft Sans Serif"/>
                <a:cs typeface="Microsoft Sans Serif"/>
              </a:rPr>
              <a:t>tanto, </a:t>
            </a:r>
            <a:r>
              <a:rPr sz="700" spc="10" dirty="0">
                <a:latin typeface="Microsoft Sans Serif"/>
                <a:cs typeface="Microsoft Sans Serif"/>
              </a:rPr>
              <a:t>los </a:t>
            </a:r>
            <a:r>
              <a:rPr sz="700" spc="-175" dirty="0">
                <a:latin typeface="Microsoft Sans Serif"/>
                <a:cs typeface="Microsoft Sans Serif"/>
              </a:rPr>
              <a:t> </a:t>
            </a:r>
            <a:r>
              <a:rPr sz="700" spc="20" dirty="0">
                <a:latin typeface="Microsoft Sans Serif"/>
                <a:cs typeface="Microsoft Sans Serif"/>
              </a:rPr>
              <a:t>centros </a:t>
            </a:r>
            <a:r>
              <a:rPr sz="700" spc="15" dirty="0">
                <a:latin typeface="Microsoft Sans Serif"/>
                <a:cs typeface="Microsoft Sans Serif"/>
              </a:rPr>
              <a:t>eléctricos </a:t>
            </a:r>
            <a:r>
              <a:rPr sz="700" spc="20" dirty="0">
                <a:latin typeface="Microsoft Sans Serif"/>
                <a:cs typeface="Microsoft Sans Serif"/>
              </a:rPr>
              <a:t>de </a:t>
            </a:r>
            <a:r>
              <a:rPr sz="700" spc="10" dirty="0">
                <a:latin typeface="Microsoft Sans Serif"/>
                <a:cs typeface="Microsoft Sans Serif"/>
              </a:rPr>
              <a:t>los </a:t>
            </a:r>
            <a:r>
              <a:rPr sz="700" spc="25" dirty="0">
                <a:latin typeface="Microsoft Sans Serif"/>
                <a:cs typeface="Microsoft Sans Serif"/>
              </a:rPr>
              <a:t>columpios </a:t>
            </a:r>
            <a:r>
              <a:rPr sz="700" spc="20" dirty="0">
                <a:latin typeface="Microsoft Sans Serif"/>
                <a:cs typeface="Microsoft Sans Serif"/>
              </a:rPr>
              <a:t>estaban más </a:t>
            </a:r>
            <a:r>
              <a:rPr sz="700" spc="5" dirty="0">
                <a:latin typeface="Microsoft Sans Serif"/>
                <a:cs typeface="Microsoft Sans Serif"/>
              </a:rPr>
              <a:t>cerca </a:t>
            </a:r>
            <a:r>
              <a:rPr sz="700" spc="20" dirty="0">
                <a:latin typeface="Microsoft Sans Serif"/>
                <a:cs typeface="Microsoft Sans Serif"/>
              </a:rPr>
              <a:t>de </a:t>
            </a:r>
            <a:r>
              <a:rPr sz="700" spc="10" dirty="0">
                <a:latin typeface="Microsoft Sans Serif"/>
                <a:cs typeface="Microsoft Sans Serif"/>
              </a:rPr>
              <a:t>la </a:t>
            </a:r>
            <a:r>
              <a:rPr sz="700" spc="15" dirty="0">
                <a:latin typeface="Microsoft Sans Serif"/>
                <a:cs typeface="Microsoft Sans Serif"/>
              </a:rPr>
              <a:t>zona </a:t>
            </a:r>
            <a:r>
              <a:rPr sz="700" spc="20" dirty="0">
                <a:latin typeface="Microsoft Sans Serif"/>
                <a:cs typeface="Microsoft Sans Serif"/>
              </a:rPr>
              <a:t>del </a:t>
            </a:r>
            <a:r>
              <a:rPr sz="700" spc="25" dirty="0">
                <a:latin typeface="Microsoft Sans Serif"/>
                <a:cs typeface="Microsoft Sans Serif"/>
              </a:rPr>
              <a:t> generador.</a:t>
            </a:r>
            <a:endParaRPr sz="700">
              <a:latin typeface="Microsoft Sans Serif"/>
              <a:cs typeface="Microsoft Sans Serif"/>
            </a:endParaRPr>
          </a:p>
          <a:p>
            <a:pPr marL="12700" marR="130175" indent="154940">
              <a:lnSpc>
                <a:spcPts val="1200"/>
              </a:lnSpc>
              <a:spcBef>
                <a:spcPts val="20"/>
              </a:spcBef>
            </a:pPr>
            <a:r>
              <a:rPr sz="700" spc="-40" dirty="0">
                <a:latin typeface="Microsoft Sans Serif"/>
                <a:cs typeface="Microsoft Sans Serif"/>
              </a:rPr>
              <a:t>Se </a:t>
            </a:r>
            <a:r>
              <a:rPr sz="700" spc="20" dirty="0">
                <a:latin typeface="Microsoft Sans Serif"/>
                <a:cs typeface="Microsoft Sans Serif"/>
              </a:rPr>
              <a:t>supuso </a:t>
            </a:r>
            <a:r>
              <a:rPr sz="700" spc="30" dirty="0">
                <a:latin typeface="Microsoft Sans Serif"/>
                <a:cs typeface="Microsoft Sans Serif"/>
              </a:rPr>
              <a:t>que </a:t>
            </a:r>
            <a:r>
              <a:rPr sz="700" spc="10" dirty="0">
                <a:latin typeface="Microsoft Sans Serif"/>
                <a:cs typeface="Microsoft Sans Serif"/>
              </a:rPr>
              <a:t>la </a:t>
            </a:r>
            <a:r>
              <a:rPr sz="700" spc="20" dirty="0">
                <a:latin typeface="Microsoft Sans Serif"/>
                <a:cs typeface="Microsoft Sans Serif"/>
              </a:rPr>
              <a:t>inestabilidad </a:t>
            </a:r>
            <a:r>
              <a:rPr sz="700" spc="30" dirty="0">
                <a:latin typeface="Microsoft Sans Serif"/>
                <a:cs typeface="Microsoft Sans Serif"/>
              </a:rPr>
              <a:t>fue </a:t>
            </a:r>
            <a:r>
              <a:rPr sz="700" spc="5" dirty="0">
                <a:latin typeface="Microsoft Sans Serif"/>
                <a:cs typeface="Microsoft Sans Serif"/>
              </a:rPr>
              <a:t>causada </a:t>
            </a:r>
            <a:r>
              <a:rPr sz="700" spc="40" dirty="0">
                <a:latin typeface="Microsoft Sans Serif"/>
                <a:cs typeface="Microsoft Sans Serif"/>
              </a:rPr>
              <a:t>por </a:t>
            </a:r>
            <a:r>
              <a:rPr sz="700" spc="10" dirty="0">
                <a:latin typeface="Microsoft Sans Serif"/>
                <a:cs typeface="Microsoft Sans Serif"/>
              </a:rPr>
              <a:t>la </a:t>
            </a:r>
            <a:r>
              <a:rPr sz="700" spc="20" dirty="0">
                <a:latin typeface="Microsoft Sans Serif"/>
                <a:cs typeface="Microsoft Sans Serif"/>
              </a:rPr>
              <a:t>eliminación </a:t>
            </a:r>
            <a:r>
              <a:rPr sz="700" spc="25" dirty="0">
                <a:latin typeface="Microsoft Sans Serif"/>
                <a:cs typeface="Microsoft Sans Serif"/>
              </a:rPr>
              <a:t> </a:t>
            </a:r>
            <a:r>
              <a:rPr sz="700" spc="30" dirty="0">
                <a:latin typeface="Microsoft Sans Serif"/>
                <a:cs typeface="Microsoft Sans Serif"/>
              </a:rPr>
              <a:t>prolongada </a:t>
            </a:r>
            <a:r>
              <a:rPr sz="700" spc="20" dirty="0">
                <a:latin typeface="Microsoft Sans Serif"/>
                <a:cs typeface="Microsoft Sans Serif"/>
              </a:rPr>
              <a:t>de </a:t>
            </a:r>
            <a:r>
              <a:rPr sz="700" spc="30" dirty="0">
                <a:latin typeface="Microsoft Sans Serif"/>
                <a:cs typeface="Microsoft Sans Serif"/>
              </a:rPr>
              <a:t>una </a:t>
            </a:r>
            <a:r>
              <a:rPr sz="700" spc="15" dirty="0">
                <a:latin typeface="Microsoft Sans Serif"/>
                <a:cs typeface="Microsoft Sans Serif"/>
              </a:rPr>
              <a:t>falla </a:t>
            </a:r>
            <a:r>
              <a:rPr sz="700" spc="20" dirty="0">
                <a:latin typeface="Microsoft Sans Serif"/>
                <a:cs typeface="Microsoft Sans Serif"/>
              </a:rPr>
              <a:t>trifásica en </a:t>
            </a:r>
            <a:r>
              <a:rPr sz="700" spc="10" dirty="0">
                <a:latin typeface="Microsoft Sans Serif"/>
                <a:cs typeface="Microsoft Sans Serif"/>
              </a:rPr>
              <a:t>el </a:t>
            </a:r>
            <a:r>
              <a:rPr sz="700" spc="20" dirty="0">
                <a:latin typeface="Microsoft Sans Serif"/>
                <a:cs typeface="Microsoft Sans Serif"/>
              </a:rPr>
              <a:t>lado de alta </a:t>
            </a:r>
            <a:r>
              <a:rPr sz="700" spc="25" dirty="0">
                <a:latin typeface="Microsoft Sans Serif"/>
                <a:cs typeface="Microsoft Sans Serif"/>
              </a:rPr>
              <a:t>tensión </a:t>
            </a:r>
            <a:r>
              <a:rPr sz="700" spc="20" dirty="0">
                <a:latin typeface="Microsoft Sans Serif"/>
                <a:cs typeface="Microsoft Sans Serif"/>
              </a:rPr>
              <a:t>del </a:t>
            </a:r>
            <a:r>
              <a:rPr sz="700" spc="25" dirty="0">
                <a:latin typeface="Microsoft Sans Serif"/>
                <a:cs typeface="Microsoft Sans Serif"/>
              </a:rPr>
              <a:t> </a:t>
            </a:r>
            <a:r>
              <a:rPr sz="700" spc="35" dirty="0">
                <a:latin typeface="Microsoft Sans Serif"/>
                <a:cs typeface="Microsoft Sans Serif"/>
              </a:rPr>
              <a:t>transformador </a:t>
            </a:r>
            <a:r>
              <a:rPr sz="700" spc="20" dirty="0">
                <a:latin typeface="Microsoft Sans Serif"/>
                <a:cs typeface="Microsoft Sans Serif"/>
              </a:rPr>
              <a:t>elevador del </a:t>
            </a:r>
            <a:r>
              <a:rPr sz="700" spc="25" dirty="0">
                <a:latin typeface="Microsoft Sans Serif"/>
                <a:cs typeface="Microsoft Sans Serif"/>
              </a:rPr>
              <a:t>generador. </a:t>
            </a:r>
            <a:r>
              <a:rPr sz="700" spc="15" dirty="0">
                <a:latin typeface="Microsoft Sans Serif"/>
                <a:cs typeface="Microsoft Sans Serif"/>
              </a:rPr>
              <a:t>Como </a:t>
            </a:r>
            <a:r>
              <a:rPr sz="700" spc="25" dirty="0">
                <a:latin typeface="Microsoft Sans Serif"/>
                <a:cs typeface="Microsoft Sans Serif"/>
              </a:rPr>
              <a:t>ilustra </a:t>
            </a:r>
            <a:r>
              <a:rPr sz="700" spc="10" dirty="0">
                <a:latin typeface="Microsoft Sans Serif"/>
                <a:cs typeface="Microsoft Sans Serif"/>
              </a:rPr>
              <a:t>la </a:t>
            </a:r>
            <a:r>
              <a:rPr sz="700" spc="-5" dirty="0">
                <a:latin typeface="Microsoft Sans Serif"/>
                <a:cs typeface="Microsoft Sans Serif"/>
              </a:rPr>
              <a:t>Fig. </a:t>
            </a:r>
            <a:r>
              <a:rPr sz="700" dirty="0">
                <a:latin typeface="Microsoft Sans Serif"/>
                <a:cs typeface="Microsoft Sans Serif"/>
              </a:rPr>
              <a:t>3, </a:t>
            </a:r>
            <a:r>
              <a:rPr sz="700" spc="10" dirty="0">
                <a:latin typeface="Microsoft Sans Serif"/>
                <a:cs typeface="Microsoft Sans Serif"/>
              </a:rPr>
              <a:t>el </a:t>
            </a:r>
            <a:r>
              <a:rPr sz="700" spc="20" dirty="0">
                <a:latin typeface="Microsoft Sans Serif"/>
                <a:cs typeface="Microsoft Sans Serif"/>
              </a:rPr>
              <a:t>círculo </a:t>
            </a:r>
            <a:r>
              <a:rPr sz="700" spc="25" dirty="0">
                <a:latin typeface="Microsoft Sans Serif"/>
                <a:cs typeface="Microsoft Sans Serif"/>
              </a:rPr>
              <a:t> </a:t>
            </a:r>
            <a:r>
              <a:rPr sz="700" spc="40" dirty="0">
                <a:latin typeface="Microsoft Sans Serif"/>
                <a:cs typeface="Microsoft Sans Serif"/>
              </a:rPr>
              <a:t>formado por </a:t>
            </a:r>
            <a:r>
              <a:rPr sz="700" spc="10" dirty="0">
                <a:latin typeface="Microsoft Sans Serif"/>
                <a:cs typeface="Microsoft Sans Serif"/>
              </a:rPr>
              <a:t>el </a:t>
            </a:r>
            <a:r>
              <a:rPr sz="700" spc="30" dirty="0">
                <a:latin typeface="Microsoft Sans Serif"/>
                <a:cs typeface="Microsoft Sans Serif"/>
              </a:rPr>
              <a:t>lugar </a:t>
            </a:r>
            <a:r>
              <a:rPr sz="700" spc="20" dirty="0">
                <a:latin typeface="Microsoft Sans Serif"/>
                <a:cs typeface="Microsoft Sans Serif"/>
              </a:rPr>
              <a:t>de impedancia </a:t>
            </a:r>
            <a:r>
              <a:rPr sz="700" spc="30" dirty="0">
                <a:latin typeface="Microsoft Sans Serif"/>
                <a:cs typeface="Microsoft Sans Serif"/>
              </a:rPr>
              <a:t>aumenta </a:t>
            </a:r>
            <a:r>
              <a:rPr sz="700" spc="20" dirty="0">
                <a:latin typeface="Microsoft Sans Serif"/>
                <a:cs typeface="Microsoft Sans Serif"/>
              </a:rPr>
              <a:t>de </a:t>
            </a:r>
            <a:r>
              <a:rPr sz="700" spc="35" dirty="0">
                <a:latin typeface="Microsoft Sans Serif"/>
                <a:cs typeface="Microsoft Sans Serif"/>
              </a:rPr>
              <a:t>diámetro </a:t>
            </a:r>
            <a:r>
              <a:rPr sz="700" spc="5" dirty="0">
                <a:latin typeface="Microsoft Sans Serif"/>
                <a:cs typeface="Microsoft Sans Serif"/>
              </a:rPr>
              <a:t>y </a:t>
            </a:r>
            <a:r>
              <a:rPr sz="700" spc="10" dirty="0">
                <a:latin typeface="Microsoft Sans Serif"/>
                <a:cs typeface="Microsoft Sans Serif"/>
              </a:rPr>
              <a:t>el </a:t>
            </a:r>
            <a:r>
              <a:rPr sz="700" spc="30" dirty="0">
                <a:latin typeface="Microsoft Sans Serif"/>
                <a:cs typeface="Microsoft Sans Serif"/>
              </a:rPr>
              <a:t>centro </a:t>
            </a:r>
            <a:r>
              <a:rPr sz="700" spc="35" dirty="0">
                <a:latin typeface="Microsoft Sans Serif"/>
                <a:cs typeface="Microsoft Sans Serif"/>
              </a:rPr>
              <a:t> </a:t>
            </a:r>
            <a:r>
              <a:rPr sz="700" spc="15" dirty="0">
                <a:latin typeface="Microsoft Sans Serif"/>
                <a:cs typeface="Microsoft Sans Serif"/>
              </a:rPr>
              <a:t>eléctrico</a:t>
            </a:r>
            <a:r>
              <a:rPr sz="700" spc="-5" dirty="0">
                <a:latin typeface="Microsoft Sans Serif"/>
                <a:cs typeface="Microsoft Sans Serif"/>
              </a:rPr>
              <a:t> se</a:t>
            </a:r>
            <a:r>
              <a:rPr sz="700" dirty="0">
                <a:latin typeface="Microsoft Sans Serif"/>
                <a:cs typeface="Microsoft Sans Serif"/>
              </a:rPr>
              <a:t> </a:t>
            </a:r>
            <a:r>
              <a:rPr sz="700" spc="25" dirty="0">
                <a:latin typeface="Microsoft Sans Serif"/>
                <a:cs typeface="Microsoft Sans Serif"/>
              </a:rPr>
              <a:t>mueve</a:t>
            </a:r>
            <a:r>
              <a:rPr sz="700" dirty="0">
                <a:latin typeface="Microsoft Sans Serif"/>
                <a:cs typeface="Microsoft Sans Serif"/>
              </a:rPr>
              <a:t> </a:t>
            </a:r>
            <a:r>
              <a:rPr sz="700" spc="15" dirty="0">
                <a:latin typeface="Microsoft Sans Serif"/>
                <a:cs typeface="Microsoft Sans Serif"/>
              </a:rPr>
              <a:t>desde</a:t>
            </a:r>
            <a:r>
              <a:rPr sz="700" dirty="0">
                <a:latin typeface="Microsoft Sans Serif"/>
                <a:cs typeface="Microsoft Sans Serif"/>
              </a:rPr>
              <a:t> </a:t>
            </a:r>
            <a:r>
              <a:rPr sz="700" spc="10" dirty="0">
                <a:latin typeface="Microsoft Sans Serif"/>
                <a:cs typeface="Microsoft Sans Serif"/>
              </a:rPr>
              <a:t>el</a:t>
            </a:r>
            <a:r>
              <a:rPr sz="700" dirty="0">
                <a:latin typeface="Microsoft Sans Serif"/>
                <a:cs typeface="Microsoft Sans Serif"/>
              </a:rPr>
              <a:t> </a:t>
            </a:r>
            <a:r>
              <a:rPr sz="700" spc="35" dirty="0">
                <a:latin typeface="Microsoft Sans Serif"/>
                <a:cs typeface="Microsoft Sans Serif"/>
              </a:rPr>
              <a:t>interior</a:t>
            </a:r>
            <a:r>
              <a:rPr sz="700" spc="-5" dirty="0">
                <a:latin typeface="Microsoft Sans Serif"/>
                <a:cs typeface="Microsoft Sans Serif"/>
              </a:rPr>
              <a:t> </a:t>
            </a:r>
            <a:r>
              <a:rPr sz="700" spc="20" dirty="0">
                <a:latin typeface="Microsoft Sans Serif"/>
                <a:cs typeface="Microsoft Sans Serif"/>
              </a:rPr>
              <a:t>del</a:t>
            </a:r>
            <a:r>
              <a:rPr sz="700" dirty="0">
                <a:latin typeface="Microsoft Sans Serif"/>
                <a:cs typeface="Microsoft Sans Serif"/>
              </a:rPr>
              <a:t> </a:t>
            </a:r>
            <a:r>
              <a:rPr sz="700" spc="30" dirty="0">
                <a:latin typeface="Microsoft Sans Serif"/>
                <a:cs typeface="Microsoft Sans Serif"/>
              </a:rPr>
              <a:t>generador</a:t>
            </a:r>
            <a:r>
              <a:rPr sz="700" dirty="0">
                <a:latin typeface="Microsoft Sans Serif"/>
                <a:cs typeface="Microsoft Sans Serif"/>
              </a:rPr>
              <a:t> </a:t>
            </a:r>
            <a:r>
              <a:rPr sz="700" spc="10" dirty="0">
                <a:latin typeface="Microsoft Sans Serif"/>
                <a:cs typeface="Microsoft Sans Serif"/>
              </a:rPr>
              <a:t>hacia</a:t>
            </a:r>
            <a:r>
              <a:rPr sz="700" dirty="0">
                <a:latin typeface="Microsoft Sans Serif"/>
                <a:cs typeface="Microsoft Sans Serif"/>
              </a:rPr>
              <a:t> </a:t>
            </a:r>
            <a:r>
              <a:rPr sz="700" spc="10" dirty="0">
                <a:latin typeface="Microsoft Sans Serif"/>
                <a:cs typeface="Microsoft Sans Serif"/>
              </a:rPr>
              <a:t>el</a:t>
            </a:r>
            <a:r>
              <a:rPr sz="700" dirty="0">
                <a:latin typeface="Microsoft Sans Serif"/>
                <a:cs typeface="Microsoft Sans Serif"/>
              </a:rPr>
              <a:t> </a:t>
            </a:r>
            <a:r>
              <a:rPr sz="700" spc="35" dirty="0">
                <a:latin typeface="Microsoft Sans Serif"/>
                <a:cs typeface="Microsoft Sans Serif"/>
              </a:rPr>
              <a:t>transformador </a:t>
            </a:r>
            <a:r>
              <a:rPr sz="700" spc="-170" dirty="0">
                <a:latin typeface="Microsoft Sans Serif"/>
                <a:cs typeface="Microsoft Sans Serif"/>
              </a:rPr>
              <a:t> </a:t>
            </a:r>
            <a:r>
              <a:rPr sz="700" spc="20" dirty="0">
                <a:latin typeface="Microsoft Sans Serif"/>
                <a:cs typeface="Microsoft Sans Serif"/>
              </a:rPr>
              <a:t>elevador </a:t>
            </a:r>
            <a:r>
              <a:rPr sz="700" dirty="0">
                <a:latin typeface="Microsoft Sans Serif"/>
                <a:cs typeface="Microsoft Sans Serif"/>
              </a:rPr>
              <a:t>a </a:t>
            </a:r>
            <a:r>
              <a:rPr sz="700" spc="30" dirty="0">
                <a:latin typeface="Microsoft Sans Serif"/>
                <a:cs typeface="Microsoft Sans Serif"/>
              </a:rPr>
              <a:t>medida que aumenta </a:t>
            </a:r>
            <a:r>
              <a:rPr sz="700" spc="10" dirty="0">
                <a:latin typeface="Microsoft Sans Serif"/>
                <a:cs typeface="Microsoft Sans Serif"/>
              </a:rPr>
              <a:t>la </a:t>
            </a:r>
            <a:r>
              <a:rPr sz="700" spc="20" dirty="0">
                <a:latin typeface="Microsoft Sans Serif"/>
                <a:cs typeface="Microsoft Sans Serif"/>
              </a:rPr>
              <a:t>impedancia del </a:t>
            </a:r>
            <a:r>
              <a:rPr sz="700" spc="15" dirty="0">
                <a:latin typeface="Microsoft Sans Serif"/>
                <a:cs typeface="Microsoft Sans Serif"/>
              </a:rPr>
              <a:t>sistema. </a:t>
            </a:r>
            <a:r>
              <a:rPr sz="700" spc="-10" dirty="0">
                <a:latin typeface="Microsoft Sans Serif"/>
                <a:cs typeface="Microsoft Sans Serif"/>
              </a:rPr>
              <a:t>Estas </a:t>
            </a:r>
            <a:r>
              <a:rPr sz="700" spc="25" dirty="0">
                <a:latin typeface="Microsoft Sans Serif"/>
                <a:cs typeface="Microsoft Sans Serif"/>
              </a:rPr>
              <a:t>tres </a:t>
            </a:r>
            <a:r>
              <a:rPr sz="700" spc="30" dirty="0">
                <a:latin typeface="Microsoft Sans Serif"/>
                <a:cs typeface="Microsoft Sans Serif"/>
              </a:rPr>
              <a:t> </a:t>
            </a:r>
            <a:r>
              <a:rPr sz="700" spc="10" dirty="0">
                <a:latin typeface="Microsoft Sans Serif"/>
                <a:cs typeface="Microsoft Sans Serif"/>
              </a:rPr>
              <a:t>características </a:t>
            </a:r>
            <a:r>
              <a:rPr sz="700" spc="20" dirty="0">
                <a:latin typeface="Microsoft Sans Serif"/>
                <a:cs typeface="Microsoft Sans Serif"/>
              </a:rPr>
              <a:t>de </a:t>
            </a:r>
            <a:r>
              <a:rPr sz="700" spc="10" dirty="0">
                <a:latin typeface="Microsoft Sans Serif"/>
                <a:cs typeface="Microsoft Sans Serif"/>
              </a:rPr>
              <a:t>desfase </a:t>
            </a:r>
            <a:r>
              <a:rPr sz="700" spc="30" dirty="0">
                <a:latin typeface="Microsoft Sans Serif"/>
                <a:cs typeface="Microsoft Sans Serif"/>
              </a:rPr>
              <a:t>generalmente pueden </a:t>
            </a:r>
            <a:r>
              <a:rPr sz="700" spc="20" dirty="0">
                <a:latin typeface="Microsoft Sans Serif"/>
                <a:cs typeface="Microsoft Sans Serif"/>
              </a:rPr>
              <a:t>detectarse </a:t>
            </a:r>
            <a:r>
              <a:rPr sz="700" spc="30" dirty="0">
                <a:latin typeface="Microsoft Sans Serif"/>
                <a:cs typeface="Microsoft Sans Serif"/>
              </a:rPr>
              <a:t>mediante </a:t>
            </a:r>
            <a:r>
              <a:rPr sz="700" spc="35" dirty="0">
                <a:latin typeface="Microsoft Sans Serif"/>
                <a:cs typeface="Microsoft Sans Serif"/>
              </a:rPr>
              <a:t> </a:t>
            </a:r>
            <a:r>
              <a:rPr sz="700" spc="15" dirty="0">
                <a:latin typeface="Microsoft Sans Serif"/>
                <a:cs typeface="Microsoft Sans Serif"/>
              </a:rPr>
              <a:t>esquemas</a:t>
            </a:r>
            <a:r>
              <a:rPr sz="700" dirty="0">
                <a:latin typeface="Microsoft Sans Serif"/>
                <a:cs typeface="Microsoft Sans Serif"/>
              </a:rPr>
              <a:t> </a:t>
            </a:r>
            <a:r>
              <a:rPr sz="700" spc="20" dirty="0">
                <a:latin typeface="Microsoft Sans Serif"/>
                <a:cs typeface="Microsoft Sans Serif"/>
              </a:rPr>
              <a:t>de</a:t>
            </a:r>
            <a:r>
              <a:rPr sz="700" dirty="0">
                <a:latin typeface="Microsoft Sans Serif"/>
                <a:cs typeface="Microsoft Sans Serif"/>
              </a:rPr>
              <a:t> </a:t>
            </a:r>
            <a:r>
              <a:rPr sz="700" spc="25" dirty="0">
                <a:latin typeface="Microsoft Sans Serif"/>
                <a:cs typeface="Microsoft Sans Serif"/>
              </a:rPr>
              <a:t>retransmisión</a:t>
            </a:r>
            <a:r>
              <a:rPr sz="700" spc="5" dirty="0">
                <a:latin typeface="Microsoft Sans Serif"/>
                <a:cs typeface="Microsoft Sans Serif"/>
              </a:rPr>
              <a:t> </a:t>
            </a:r>
            <a:r>
              <a:rPr sz="700" spc="10" dirty="0">
                <a:latin typeface="Microsoft Sans Serif"/>
                <a:cs typeface="Microsoft Sans Serif"/>
              </a:rPr>
              <a:t>desfasados</a:t>
            </a:r>
            <a:r>
              <a:rPr sz="700" spc="185" dirty="0">
                <a:latin typeface="Microsoft Sans Serif"/>
                <a:cs typeface="Microsoft Sans Serif"/>
              </a:rPr>
              <a:t> </a:t>
            </a:r>
            <a:r>
              <a:rPr sz="700" spc="30" dirty="0">
                <a:latin typeface="Microsoft Sans Serif"/>
                <a:cs typeface="Microsoft Sans Serif"/>
              </a:rPr>
              <a:t>que</a:t>
            </a:r>
            <a:r>
              <a:rPr sz="700" dirty="0">
                <a:latin typeface="Microsoft Sans Serif"/>
                <a:cs typeface="Microsoft Sans Serif"/>
              </a:rPr>
              <a:t> </a:t>
            </a:r>
            <a:r>
              <a:rPr sz="700" spc="-5" dirty="0">
                <a:latin typeface="Microsoft Sans Serif"/>
                <a:cs typeface="Microsoft Sans Serif"/>
              </a:rPr>
              <a:t>se</a:t>
            </a:r>
            <a:r>
              <a:rPr sz="700" dirty="0">
                <a:latin typeface="Microsoft Sans Serif"/>
                <a:cs typeface="Microsoft Sans Serif"/>
              </a:rPr>
              <a:t> </a:t>
            </a:r>
            <a:r>
              <a:rPr sz="700" spc="10" dirty="0">
                <a:latin typeface="Microsoft Sans Serif"/>
                <a:cs typeface="Microsoft Sans Serif"/>
              </a:rPr>
              <a:t>analizan</a:t>
            </a:r>
            <a:r>
              <a:rPr sz="700" spc="5" dirty="0">
                <a:latin typeface="Microsoft Sans Serif"/>
                <a:cs typeface="Microsoft Sans Serif"/>
              </a:rPr>
              <a:t> </a:t>
            </a:r>
            <a:r>
              <a:rPr sz="700" spc="20" dirty="0">
                <a:latin typeface="Microsoft Sans Serif"/>
                <a:cs typeface="Microsoft Sans Serif"/>
              </a:rPr>
              <a:t>más</a:t>
            </a:r>
            <a:r>
              <a:rPr sz="700" dirty="0">
                <a:latin typeface="Microsoft Sans Serif"/>
                <a:cs typeface="Microsoft Sans Serif"/>
              </a:rPr>
              <a:t> </a:t>
            </a:r>
            <a:r>
              <a:rPr sz="700" spc="15" dirty="0">
                <a:latin typeface="Microsoft Sans Serif"/>
                <a:cs typeface="Microsoft Sans Serif"/>
              </a:rPr>
              <a:t>adelante.</a:t>
            </a:r>
            <a:endParaRPr sz="700">
              <a:latin typeface="Microsoft Sans Serif"/>
              <a:cs typeface="Microsoft Sans Serif"/>
            </a:endParaRPr>
          </a:p>
          <a:p>
            <a:pPr marL="12700" marR="57785" indent="154940">
              <a:lnSpc>
                <a:spcPts val="1190"/>
              </a:lnSpc>
              <a:spcBef>
                <a:spcPts val="20"/>
              </a:spcBef>
            </a:pPr>
            <a:r>
              <a:rPr sz="800" spc="-15" dirty="0">
                <a:latin typeface="Microsoft Sans Serif"/>
                <a:cs typeface="Microsoft Sans Serif"/>
              </a:rPr>
              <a:t>La </a:t>
            </a:r>
            <a:r>
              <a:rPr sz="800" spc="30" dirty="0">
                <a:latin typeface="Microsoft Sans Serif"/>
                <a:cs typeface="Microsoft Sans Serif"/>
              </a:rPr>
              <a:t>trayectoria </a:t>
            </a:r>
            <a:r>
              <a:rPr sz="800" spc="25" dirty="0">
                <a:latin typeface="Microsoft Sans Serif"/>
                <a:cs typeface="Microsoft Sans Serif"/>
              </a:rPr>
              <a:t>de impedancia de </a:t>
            </a:r>
            <a:r>
              <a:rPr sz="800" spc="15" dirty="0">
                <a:latin typeface="Microsoft Sans Serif"/>
                <a:cs typeface="Microsoft Sans Serif"/>
              </a:rPr>
              <a:t>oscilación </a:t>
            </a:r>
            <a:r>
              <a:rPr sz="800" spc="25" dirty="0">
                <a:latin typeface="Microsoft Sans Serif"/>
                <a:cs typeface="Microsoft Sans Serif"/>
              </a:rPr>
              <a:t>de </a:t>
            </a:r>
            <a:r>
              <a:rPr sz="800" spc="45" dirty="0">
                <a:latin typeface="Microsoft Sans Serif"/>
                <a:cs typeface="Microsoft Sans Serif"/>
              </a:rPr>
              <a:t>un </a:t>
            </a:r>
            <a:r>
              <a:rPr sz="800" spc="35" dirty="0">
                <a:latin typeface="Microsoft Sans Serif"/>
                <a:cs typeface="Microsoft Sans Serif"/>
              </a:rPr>
              <a:t>generador </a:t>
            </a:r>
            <a:r>
              <a:rPr sz="800" spc="40" dirty="0">
                <a:latin typeface="Microsoft Sans Serif"/>
                <a:cs typeface="Microsoft Sans Serif"/>
              </a:rPr>
              <a:t> </a:t>
            </a:r>
            <a:r>
              <a:rPr sz="800" spc="30" dirty="0">
                <a:latin typeface="Microsoft Sans Serif"/>
                <a:cs typeface="Microsoft Sans Serif"/>
              </a:rPr>
              <a:t>compuesto</a:t>
            </a:r>
            <a:r>
              <a:rPr sz="800" spc="-5" dirty="0">
                <a:latin typeface="Microsoft Sans Serif"/>
                <a:cs typeface="Microsoft Sans Serif"/>
              </a:rPr>
              <a:t> </a:t>
            </a:r>
            <a:r>
              <a:rPr sz="800" spc="20" dirty="0">
                <a:latin typeface="Microsoft Sans Serif"/>
                <a:cs typeface="Microsoft Sans Serif"/>
              </a:rPr>
              <a:t>cruzado</a:t>
            </a:r>
            <a:r>
              <a:rPr sz="800" dirty="0">
                <a:latin typeface="Microsoft Sans Serif"/>
                <a:cs typeface="Microsoft Sans Serif"/>
              </a:rPr>
              <a:t> </a:t>
            </a:r>
            <a:r>
              <a:rPr sz="800" spc="-10" dirty="0">
                <a:latin typeface="Microsoft Sans Serif"/>
                <a:cs typeface="Microsoft Sans Serif"/>
              </a:rPr>
              <a:t>es</a:t>
            </a:r>
            <a:r>
              <a:rPr sz="800" dirty="0">
                <a:latin typeface="Microsoft Sans Serif"/>
                <a:cs typeface="Microsoft Sans Serif"/>
              </a:rPr>
              <a:t> </a:t>
            </a:r>
            <a:r>
              <a:rPr sz="800" spc="20" dirty="0">
                <a:latin typeface="Microsoft Sans Serif"/>
                <a:cs typeface="Microsoft Sans Serif"/>
              </a:rPr>
              <a:t>más</a:t>
            </a:r>
            <a:r>
              <a:rPr sz="800" dirty="0">
                <a:latin typeface="Microsoft Sans Serif"/>
                <a:cs typeface="Microsoft Sans Serif"/>
              </a:rPr>
              <a:t> </a:t>
            </a:r>
            <a:r>
              <a:rPr sz="800" spc="20" dirty="0">
                <a:latin typeface="Microsoft Sans Serif"/>
                <a:cs typeface="Microsoft Sans Serif"/>
              </a:rPr>
              <a:t>compleja.</a:t>
            </a:r>
            <a:r>
              <a:rPr sz="800" dirty="0">
                <a:latin typeface="Microsoft Sans Serif"/>
                <a:cs typeface="Microsoft Sans Serif"/>
              </a:rPr>
              <a:t> </a:t>
            </a:r>
            <a:r>
              <a:rPr sz="800" spc="-15" dirty="0">
                <a:latin typeface="Microsoft Sans Serif"/>
                <a:cs typeface="Microsoft Sans Serif"/>
              </a:rPr>
              <a:t>La</a:t>
            </a:r>
            <a:r>
              <a:rPr sz="800" dirty="0">
                <a:latin typeface="Microsoft Sans Serif"/>
                <a:cs typeface="Microsoft Sans Serif"/>
              </a:rPr>
              <a:t> </a:t>
            </a:r>
            <a:r>
              <a:rPr sz="800" spc="20" dirty="0">
                <a:latin typeface="Microsoft Sans Serif"/>
                <a:cs typeface="Microsoft Sans Serif"/>
              </a:rPr>
              <a:t>inercia</a:t>
            </a:r>
            <a:r>
              <a:rPr sz="800" dirty="0">
                <a:latin typeface="Microsoft Sans Serif"/>
                <a:cs typeface="Microsoft Sans Serif"/>
              </a:rPr>
              <a:t> </a:t>
            </a:r>
            <a:r>
              <a:rPr sz="800" spc="25" dirty="0">
                <a:latin typeface="Microsoft Sans Serif"/>
                <a:cs typeface="Microsoft Sans Serif"/>
              </a:rPr>
              <a:t>de</a:t>
            </a:r>
            <a:r>
              <a:rPr sz="800" dirty="0">
                <a:latin typeface="Microsoft Sans Serif"/>
                <a:cs typeface="Microsoft Sans Serif"/>
              </a:rPr>
              <a:t> </a:t>
            </a:r>
            <a:r>
              <a:rPr sz="800" spc="10" dirty="0">
                <a:latin typeface="Microsoft Sans Serif"/>
                <a:cs typeface="Microsoft Sans Serif"/>
              </a:rPr>
              <a:t>la</a:t>
            </a:r>
            <a:r>
              <a:rPr sz="800" dirty="0">
                <a:latin typeface="Microsoft Sans Serif"/>
                <a:cs typeface="Microsoft Sans Serif"/>
              </a:rPr>
              <a:t> </a:t>
            </a:r>
            <a:r>
              <a:rPr sz="800" spc="20" dirty="0">
                <a:latin typeface="Microsoft Sans Serif"/>
                <a:cs typeface="Microsoft Sans Serif"/>
              </a:rPr>
              <a:t>alta</a:t>
            </a:r>
            <a:r>
              <a:rPr sz="800" dirty="0">
                <a:latin typeface="Microsoft Sans Serif"/>
                <a:cs typeface="Microsoft Sans Serif"/>
              </a:rPr>
              <a:t> </a:t>
            </a:r>
            <a:r>
              <a:rPr sz="800" spc="25" dirty="0">
                <a:latin typeface="Microsoft Sans Serif"/>
                <a:cs typeface="Microsoft Sans Serif"/>
              </a:rPr>
              <a:t>presión.</a:t>
            </a:r>
            <a:endParaRPr sz="800">
              <a:latin typeface="Microsoft Sans Serif"/>
              <a:cs typeface="Microsoft Sans Serif"/>
            </a:endParaRPr>
          </a:p>
        </p:txBody>
      </p:sp>
      <p:sp>
        <p:nvSpPr>
          <p:cNvPr id="216" name="object 216"/>
          <p:cNvSpPr txBox="1"/>
          <p:nvPr/>
        </p:nvSpPr>
        <p:spPr>
          <a:xfrm>
            <a:off x="9100126" y="8030900"/>
            <a:ext cx="6186426" cy="105157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sz="600" spc="-5" dirty="0">
                <a:latin typeface="Microsoft Sans Serif"/>
                <a:cs typeface="Microsoft Sans Serif"/>
              </a:rPr>
              <a:t>Fig.</a:t>
            </a:r>
            <a:r>
              <a:rPr sz="600" spc="-10" dirty="0">
                <a:latin typeface="Microsoft Sans Serif"/>
                <a:cs typeface="Microsoft Sans Serif"/>
              </a:rPr>
              <a:t> </a:t>
            </a:r>
            <a:r>
              <a:rPr sz="600" spc="-5" dirty="0">
                <a:latin typeface="Microsoft Sans Serif"/>
                <a:cs typeface="Microsoft Sans Serif"/>
              </a:rPr>
              <a:t>3.- </a:t>
            </a:r>
            <a:r>
              <a:rPr sz="600" spc="10" dirty="0">
                <a:latin typeface="Microsoft Sans Serif"/>
                <a:cs typeface="Microsoft Sans Serif"/>
              </a:rPr>
              <a:t>Característica</a:t>
            </a:r>
            <a:r>
              <a:rPr sz="600" spc="-10" dirty="0">
                <a:latin typeface="Microsoft Sans Serif"/>
                <a:cs typeface="Microsoft Sans Serif"/>
              </a:rPr>
              <a:t> </a:t>
            </a:r>
            <a:r>
              <a:rPr sz="600" spc="20" dirty="0">
                <a:latin typeface="Microsoft Sans Serif"/>
                <a:cs typeface="Microsoft Sans Serif"/>
              </a:rPr>
              <a:t>de</a:t>
            </a:r>
            <a:r>
              <a:rPr sz="600" spc="-5" dirty="0">
                <a:latin typeface="Microsoft Sans Serif"/>
                <a:cs typeface="Microsoft Sans Serif"/>
              </a:rPr>
              <a:t> </a:t>
            </a:r>
            <a:r>
              <a:rPr sz="600" spc="15" dirty="0">
                <a:latin typeface="Microsoft Sans Serif"/>
                <a:cs typeface="Microsoft Sans Serif"/>
              </a:rPr>
              <a:t>Pérdida</a:t>
            </a:r>
            <a:r>
              <a:rPr sz="600" spc="-5" dirty="0">
                <a:latin typeface="Microsoft Sans Serif"/>
                <a:cs typeface="Microsoft Sans Serif"/>
              </a:rPr>
              <a:t> </a:t>
            </a:r>
            <a:r>
              <a:rPr sz="600" spc="20" dirty="0">
                <a:latin typeface="Microsoft Sans Serif"/>
                <a:cs typeface="Microsoft Sans Serif"/>
              </a:rPr>
              <a:t>de</a:t>
            </a:r>
            <a:r>
              <a:rPr sz="600" spc="-10" dirty="0">
                <a:latin typeface="Microsoft Sans Serif"/>
                <a:cs typeface="Microsoft Sans Serif"/>
              </a:rPr>
              <a:t> </a:t>
            </a:r>
            <a:r>
              <a:rPr sz="600" spc="15" dirty="0">
                <a:latin typeface="Microsoft Sans Serif"/>
                <a:cs typeface="Microsoft Sans Serif"/>
              </a:rPr>
              <a:t>Sincronismo</a:t>
            </a:r>
            <a:r>
              <a:rPr sz="600" spc="-5" dirty="0">
                <a:latin typeface="Microsoft Sans Serif"/>
                <a:cs typeface="Microsoft Sans Serif"/>
              </a:rPr>
              <a:t> </a:t>
            </a:r>
            <a:r>
              <a:rPr sz="600" spc="20" dirty="0">
                <a:latin typeface="Microsoft Sans Serif"/>
                <a:cs typeface="Microsoft Sans Serif"/>
              </a:rPr>
              <a:t>de</a:t>
            </a:r>
            <a:r>
              <a:rPr sz="600" spc="-5" dirty="0">
                <a:latin typeface="Microsoft Sans Serif"/>
                <a:cs typeface="Microsoft Sans Serif"/>
              </a:rPr>
              <a:t> </a:t>
            </a:r>
            <a:r>
              <a:rPr sz="600" spc="35" dirty="0">
                <a:latin typeface="Microsoft Sans Serif"/>
                <a:cs typeface="Microsoft Sans Serif"/>
              </a:rPr>
              <a:t>un</a:t>
            </a:r>
            <a:r>
              <a:rPr sz="600" spc="-10" dirty="0">
                <a:latin typeface="Microsoft Sans Serif"/>
                <a:cs typeface="Microsoft Sans Serif"/>
              </a:rPr>
              <a:t> </a:t>
            </a:r>
            <a:r>
              <a:rPr sz="600" spc="20" dirty="0">
                <a:latin typeface="Microsoft Sans Serif"/>
                <a:cs typeface="Microsoft Sans Serif"/>
              </a:rPr>
              <a:t>Generador</a:t>
            </a:r>
            <a:r>
              <a:rPr sz="600" spc="-5" dirty="0">
                <a:latin typeface="Microsoft Sans Serif"/>
                <a:cs typeface="Microsoft Sans Serif"/>
              </a:rPr>
              <a:t> </a:t>
            </a:r>
            <a:r>
              <a:rPr sz="600" spc="15" dirty="0">
                <a:latin typeface="Microsoft Sans Serif"/>
                <a:cs typeface="Microsoft Sans Serif"/>
              </a:rPr>
              <a:t>Tándem</a:t>
            </a:r>
            <a:endParaRPr sz="600">
              <a:latin typeface="Microsoft Sans Serif"/>
              <a:cs typeface="Microsoft Sans Serif"/>
            </a:endParaRPr>
          </a:p>
        </p:txBody>
      </p:sp>
      <p:sp>
        <p:nvSpPr>
          <p:cNvPr id="217" name="object 217"/>
          <p:cNvSpPr txBox="1"/>
          <p:nvPr/>
        </p:nvSpPr>
        <p:spPr>
          <a:xfrm>
            <a:off x="9100182" y="8252221"/>
            <a:ext cx="7400339" cy="597984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sz="550" spc="-15" dirty="0">
                <a:latin typeface="Microsoft Sans Serif"/>
                <a:cs typeface="Microsoft Sans Serif"/>
              </a:rPr>
              <a:t>A. </a:t>
            </a:r>
            <a:r>
              <a:rPr sz="550" spc="15" dirty="0">
                <a:latin typeface="Microsoft Sans Serif"/>
                <a:cs typeface="Microsoft Sans Serif"/>
              </a:rPr>
              <a:t>Retransmisión</a:t>
            </a:r>
            <a:r>
              <a:rPr sz="550" spc="-10" dirty="0">
                <a:latin typeface="Microsoft Sans Serif"/>
                <a:cs typeface="Microsoft Sans Serif"/>
              </a:rPr>
              <a:t> </a:t>
            </a:r>
            <a:r>
              <a:rPr sz="550" spc="30" dirty="0">
                <a:latin typeface="Microsoft Sans Serif"/>
                <a:cs typeface="Microsoft Sans Serif"/>
              </a:rPr>
              <a:t>por</a:t>
            </a:r>
            <a:r>
              <a:rPr sz="550" spc="-10" dirty="0">
                <a:latin typeface="Microsoft Sans Serif"/>
                <a:cs typeface="Microsoft Sans Serif"/>
              </a:rPr>
              <a:t> </a:t>
            </a:r>
            <a:r>
              <a:rPr sz="550" spc="20" dirty="0">
                <a:latin typeface="Microsoft Sans Serif"/>
                <a:cs typeface="Microsoft Sans Serif"/>
              </a:rPr>
              <a:t>pérdida</a:t>
            </a:r>
            <a:r>
              <a:rPr sz="550" spc="-10" dirty="0">
                <a:latin typeface="Microsoft Sans Serif"/>
                <a:cs typeface="Microsoft Sans Serif"/>
              </a:rPr>
              <a:t> </a:t>
            </a:r>
            <a:r>
              <a:rPr sz="550" spc="15" dirty="0">
                <a:latin typeface="Microsoft Sans Serif"/>
                <a:cs typeface="Microsoft Sans Serif"/>
              </a:rPr>
              <a:t>de</a:t>
            </a:r>
            <a:r>
              <a:rPr sz="550" spc="-10" dirty="0">
                <a:latin typeface="Microsoft Sans Serif"/>
                <a:cs typeface="Microsoft Sans Serif"/>
              </a:rPr>
              <a:t> </a:t>
            </a:r>
            <a:r>
              <a:rPr sz="550" spc="20" dirty="0">
                <a:latin typeface="Microsoft Sans Serif"/>
                <a:cs typeface="Microsoft Sans Serif"/>
              </a:rPr>
              <a:t>campo</a:t>
            </a:r>
            <a:endParaRPr sz="550">
              <a:latin typeface="Microsoft Sans Serif"/>
              <a:cs typeface="Microsoft Sans Serif"/>
            </a:endParaRPr>
          </a:p>
          <a:p>
            <a:pPr marL="12700" marR="5080" indent="153670">
              <a:lnSpc>
                <a:spcPct val="142900"/>
              </a:lnSpc>
              <a:spcBef>
                <a:spcPts val="280"/>
              </a:spcBef>
            </a:pPr>
            <a:r>
              <a:rPr sz="700" spc="-30" dirty="0">
                <a:latin typeface="Microsoft Sans Serif"/>
                <a:cs typeface="Microsoft Sans Serif"/>
              </a:rPr>
              <a:t>El </a:t>
            </a:r>
            <a:r>
              <a:rPr sz="700" spc="20" dirty="0">
                <a:latin typeface="Microsoft Sans Serif"/>
                <a:cs typeface="Microsoft Sans Serif"/>
              </a:rPr>
              <a:t>relé de </a:t>
            </a:r>
            <a:r>
              <a:rPr sz="700" spc="25" dirty="0">
                <a:latin typeface="Microsoft Sans Serif"/>
                <a:cs typeface="Microsoft Sans Serif"/>
              </a:rPr>
              <a:t>pérdida </a:t>
            </a:r>
            <a:r>
              <a:rPr sz="700" spc="20" dirty="0">
                <a:latin typeface="Microsoft Sans Serif"/>
                <a:cs typeface="Microsoft Sans Serif"/>
              </a:rPr>
              <a:t>de campo, </a:t>
            </a:r>
            <a:r>
              <a:rPr sz="700" spc="30" dirty="0">
                <a:latin typeface="Microsoft Sans Serif"/>
                <a:cs typeface="Microsoft Sans Serif"/>
              </a:rPr>
              <a:t>como </a:t>
            </a:r>
            <a:r>
              <a:rPr sz="700" spc="-5" dirty="0">
                <a:latin typeface="Microsoft Sans Serif"/>
                <a:cs typeface="Microsoft Sans Serif"/>
              </a:rPr>
              <a:t>se </a:t>
            </a:r>
            <a:r>
              <a:rPr sz="700" spc="15" dirty="0">
                <a:latin typeface="Microsoft Sans Serif"/>
                <a:cs typeface="Microsoft Sans Serif"/>
              </a:rPr>
              <a:t>describe </a:t>
            </a:r>
            <a:r>
              <a:rPr sz="700" spc="20" dirty="0">
                <a:latin typeface="Microsoft Sans Serif"/>
                <a:cs typeface="Microsoft Sans Serif"/>
              </a:rPr>
              <a:t>en </a:t>
            </a:r>
            <a:r>
              <a:rPr sz="700" spc="10" dirty="0">
                <a:latin typeface="Microsoft Sans Serif"/>
                <a:cs typeface="Microsoft Sans Serif"/>
              </a:rPr>
              <a:t>el </a:t>
            </a:r>
            <a:r>
              <a:rPr sz="700" spc="15" dirty="0">
                <a:latin typeface="Microsoft Sans Serif"/>
                <a:cs typeface="Microsoft Sans Serif"/>
              </a:rPr>
              <a:t>Capítulo </a:t>
            </a:r>
            <a:r>
              <a:rPr sz="700" dirty="0">
                <a:latin typeface="Microsoft Sans Serif"/>
                <a:cs typeface="Microsoft Sans Serif"/>
              </a:rPr>
              <a:t>3.3, </a:t>
            </a:r>
            <a:r>
              <a:rPr sz="700" spc="-5" dirty="0">
                <a:latin typeface="Microsoft Sans Serif"/>
                <a:cs typeface="Microsoft Sans Serif"/>
              </a:rPr>
              <a:t>se </a:t>
            </a:r>
            <a:r>
              <a:rPr sz="700" dirty="0">
                <a:latin typeface="Microsoft Sans Serif"/>
                <a:cs typeface="Microsoft Sans Serif"/>
              </a:rPr>
              <a:t> </a:t>
            </a:r>
            <a:r>
              <a:rPr sz="700" spc="10" dirty="0">
                <a:latin typeface="Microsoft Sans Serif"/>
                <a:cs typeface="Microsoft Sans Serif"/>
              </a:rPr>
              <a:t>aplica </a:t>
            </a:r>
            <a:r>
              <a:rPr sz="700" spc="25" dirty="0">
                <a:latin typeface="Microsoft Sans Serif"/>
                <a:cs typeface="Microsoft Sans Serif"/>
              </a:rPr>
              <a:t>para </a:t>
            </a:r>
            <a:r>
              <a:rPr sz="700" spc="35" dirty="0">
                <a:latin typeface="Microsoft Sans Serif"/>
                <a:cs typeface="Microsoft Sans Serif"/>
              </a:rPr>
              <a:t>proteger </a:t>
            </a:r>
            <a:r>
              <a:rPr sz="700" spc="40" dirty="0">
                <a:latin typeface="Microsoft Sans Serif"/>
                <a:cs typeface="Microsoft Sans Serif"/>
              </a:rPr>
              <a:t>un </a:t>
            </a:r>
            <a:r>
              <a:rPr sz="700" spc="30" dirty="0">
                <a:latin typeface="Microsoft Sans Serif"/>
                <a:cs typeface="Microsoft Sans Serif"/>
              </a:rPr>
              <a:t>generador contra una </a:t>
            </a:r>
            <a:r>
              <a:rPr sz="700" spc="20" dirty="0">
                <a:latin typeface="Microsoft Sans Serif"/>
                <a:cs typeface="Microsoft Sans Serif"/>
              </a:rPr>
              <a:t>condición de </a:t>
            </a:r>
            <a:r>
              <a:rPr sz="700" spc="25" dirty="0">
                <a:latin typeface="Microsoft Sans Serif"/>
                <a:cs typeface="Microsoft Sans Serif"/>
              </a:rPr>
              <a:t>pérdida </a:t>
            </a:r>
            <a:r>
              <a:rPr sz="700" spc="20" dirty="0">
                <a:latin typeface="Microsoft Sans Serif"/>
                <a:cs typeface="Microsoft Sans Serif"/>
              </a:rPr>
              <a:t>de </a:t>
            </a:r>
            <a:r>
              <a:rPr sz="700" spc="25" dirty="0">
                <a:latin typeface="Microsoft Sans Serif"/>
                <a:cs typeface="Microsoft Sans Serif"/>
              </a:rPr>
              <a:t> </a:t>
            </a:r>
            <a:r>
              <a:rPr sz="700" spc="20" dirty="0">
                <a:latin typeface="Microsoft Sans Serif"/>
                <a:cs typeface="Microsoft Sans Serif"/>
              </a:rPr>
              <a:t>campo. </a:t>
            </a:r>
            <a:r>
              <a:rPr sz="700" spc="25" dirty="0">
                <a:latin typeface="Microsoft Sans Serif"/>
                <a:cs typeface="Microsoft Sans Serif"/>
              </a:rPr>
              <a:t>Dependiendo </a:t>
            </a:r>
            <a:r>
              <a:rPr sz="700" spc="20" dirty="0">
                <a:latin typeface="Microsoft Sans Serif"/>
                <a:cs typeface="Microsoft Sans Serif"/>
              </a:rPr>
              <a:t>de </a:t>
            </a:r>
            <a:r>
              <a:rPr sz="700" spc="30" dirty="0">
                <a:latin typeface="Microsoft Sans Serif"/>
                <a:cs typeface="Microsoft Sans Serif"/>
              </a:rPr>
              <a:t>cómo </a:t>
            </a:r>
            <a:r>
              <a:rPr sz="700" spc="-5" dirty="0">
                <a:latin typeface="Microsoft Sans Serif"/>
                <a:cs typeface="Microsoft Sans Serif"/>
              </a:rPr>
              <a:t>se </a:t>
            </a:r>
            <a:r>
              <a:rPr sz="700" spc="30" dirty="0">
                <a:latin typeface="Microsoft Sans Serif"/>
                <a:cs typeface="Microsoft Sans Serif"/>
              </a:rPr>
              <a:t>configuren </a:t>
            </a:r>
            <a:r>
              <a:rPr sz="700" spc="5" dirty="0">
                <a:latin typeface="Microsoft Sans Serif"/>
                <a:cs typeface="Microsoft Sans Serif"/>
              </a:rPr>
              <a:t>y </a:t>
            </a:r>
            <a:r>
              <a:rPr sz="700" spc="25" dirty="0">
                <a:latin typeface="Microsoft Sans Serif"/>
                <a:cs typeface="Microsoft Sans Serif"/>
              </a:rPr>
              <a:t>apliquen </a:t>
            </a:r>
            <a:r>
              <a:rPr sz="700" spc="10" dirty="0">
                <a:latin typeface="Microsoft Sans Serif"/>
                <a:cs typeface="Microsoft Sans Serif"/>
              </a:rPr>
              <a:t>los relés </a:t>
            </a:r>
            <a:r>
              <a:rPr sz="700" spc="20" dirty="0">
                <a:latin typeface="Microsoft Sans Serif"/>
                <a:cs typeface="Microsoft Sans Serif"/>
              </a:rPr>
              <a:t>de </a:t>
            </a:r>
            <a:r>
              <a:rPr sz="700" spc="25" dirty="0">
                <a:latin typeface="Microsoft Sans Serif"/>
                <a:cs typeface="Microsoft Sans Serif"/>
              </a:rPr>
              <a:t> </a:t>
            </a:r>
            <a:r>
              <a:rPr sz="700" spc="15" dirty="0">
                <a:latin typeface="Microsoft Sans Serif"/>
                <a:cs typeface="Microsoft Sans Serif"/>
              </a:rPr>
              <a:t>distancia </a:t>
            </a:r>
            <a:r>
              <a:rPr sz="700" spc="45" dirty="0">
                <a:latin typeface="Microsoft Sans Serif"/>
                <a:cs typeface="Microsoft Sans Serif"/>
              </a:rPr>
              <a:t>mho </a:t>
            </a:r>
            <a:r>
              <a:rPr sz="700" spc="10" dirty="0">
                <a:latin typeface="Microsoft Sans Serif"/>
                <a:cs typeface="Microsoft Sans Serif"/>
              </a:rPr>
              <a:t>convencionales, </a:t>
            </a:r>
            <a:r>
              <a:rPr sz="700" spc="-5" dirty="0">
                <a:latin typeface="Microsoft Sans Serif"/>
                <a:cs typeface="Microsoft Sans Serif"/>
              </a:rPr>
              <a:t>se </a:t>
            </a:r>
            <a:r>
              <a:rPr sz="700" spc="20" dirty="0">
                <a:latin typeface="Microsoft Sans Serif"/>
                <a:cs typeface="Microsoft Sans Serif"/>
              </a:rPr>
              <a:t>debe </a:t>
            </a:r>
            <a:r>
              <a:rPr sz="700" spc="30" dirty="0">
                <a:latin typeface="Microsoft Sans Serif"/>
                <a:cs typeface="Microsoft Sans Serif"/>
              </a:rPr>
              <a:t>proporcionar </a:t>
            </a:r>
            <a:r>
              <a:rPr sz="700" spc="25" dirty="0">
                <a:latin typeface="Microsoft Sans Serif"/>
                <a:cs typeface="Microsoft Sans Serif"/>
              </a:rPr>
              <a:t>cierto </a:t>
            </a:r>
            <a:r>
              <a:rPr sz="700" spc="35" dirty="0">
                <a:latin typeface="Microsoft Sans Serif"/>
                <a:cs typeface="Microsoft Sans Serif"/>
              </a:rPr>
              <a:t>grado </a:t>
            </a:r>
            <a:r>
              <a:rPr sz="700" spc="20" dirty="0">
                <a:latin typeface="Microsoft Sans Serif"/>
                <a:cs typeface="Microsoft Sans Serif"/>
              </a:rPr>
              <a:t>de </a:t>
            </a:r>
            <a:r>
              <a:rPr sz="700" spc="25" dirty="0">
                <a:latin typeface="Microsoft Sans Serif"/>
                <a:cs typeface="Microsoft Sans Serif"/>
              </a:rPr>
              <a:t> protección</a:t>
            </a:r>
            <a:r>
              <a:rPr sz="700" spc="-10" dirty="0">
                <a:latin typeface="Microsoft Sans Serif"/>
                <a:cs typeface="Microsoft Sans Serif"/>
              </a:rPr>
              <a:t> </a:t>
            </a:r>
            <a:r>
              <a:rPr sz="700" spc="30" dirty="0">
                <a:latin typeface="Microsoft Sans Serif"/>
                <a:cs typeface="Microsoft Sans Serif"/>
              </a:rPr>
              <a:t>fuera</a:t>
            </a:r>
            <a:r>
              <a:rPr sz="700" spc="-5" dirty="0">
                <a:latin typeface="Microsoft Sans Serif"/>
                <a:cs typeface="Microsoft Sans Serif"/>
              </a:rPr>
              <a:t> </a:t>
            </a:r>
            <a:r>
              <a:rPr sz="700" spc="20" dirty="0">
                <a:latin typeface="Microsoft Sans Serif"/>
                <a:cs typeface="Microsoft Sans Serif"/>
              </a:rPr>
              <a:t>de</a:t>
            </a:r>
            <a:r>
              <a:rPr sz="700" spc="-5" dirty="0">
                <a:latin typeface="Microsoft Sans Serif"/>
                <a:cs typeface="Microsoft Sans Serif"/>
              </a:rPr>
              <a:t> </a:t>
            </a:r>
            <a:r>
              <a:rPr sz="700" spc="25" dirty="0">
                <a:latin typeface="Microsoft Sans Serif"/>
                <a:cs typeface="Microsoft Sans Serif"/>
              </a:rPr>
              <a:t>sincronismo</a:t>
            </a:r>
            <a:r>
              <a:rPr sz="700" spc="-5" dirty="0">
                <a:latin typeface="Microsoft Sans Serif"/>
                <a:cs typeface="Microsoft Sans Serif"/>
              </a:rPr>
              <a:t> </a:t>
            </a:r>
            <a:r>
              <a:rPr sz="700" spc="25" dirty="0">
                <a:latin typeface="Microsoft Sans Serif"/>
                <a:cs typeface="Microsoft Sans Serif"/>
              </a:rPr>
              <a:t>para</a:t>
            </a:r>
            <a:r>
              <a:rPr sz="700" spc="-5" dirty="0">
                <a:latin typeface="Microsoft Sans Serif"/>
                <a:cs typeface="Microsoft Sans Serif"/>
              </a:rPr>
              <a:t> </a:t>
            </a:r>
            <a:r>
              <a:rPr sz="700" dirty="0">
                <a:latin typeface="Microsoft Sans Serif"/>
                <a:cs typeface="Microsoft Sans Serif"/>
              </a:rPr>
              <a:t>las</a:t>
            </a:r>
            <a:r>
              <a:rPr sz="700" spc="-10" dirty="0">
                <a:latin typeface="Microsoft Sans Serif"/>
                <a:cs typeface="Microsoft Sans Serif"/>
              </a:rPr>
              <a:t> </a:t>
            </a:r>
            <a:r>
              <a:rPr sz="700" spc="10" dirty="0">
                <a:latin typeface="Microsoft Sans Serif"/>
                <a:cs typeface="Microsoft Sans Serif"/>
              </a:rPr>
              <a:t>oscilaciones</a:t>
            </a:r>
            <a:r>
              <a:rPr sz="700" spc="-5" dirty="0">
                <a:latin typeface="Microsoft Sans Serif"/>
                <a:cs typeface="Microsoft Sans Serif"/>
              </a:rPr>
              <a:t> </a:t>
            </a:r>
            <a:r>
              <a:rPr sz="700" spc="30" dirty="0">
                <a:latin typeface="Microsoft Sans Serif"/>
                <a:cs typeface="Microsoft Sans Serif"/>
              </a:rPr>
              <a:t>que</a:t>
            </a:r>
            <a:r>
              <a:rPr sz="700" spc="-5" dirty="0">
                <a:latin typeface="Microsoft Sans Serif"/>
                <a:cs typeface="Microsoft Sans Serif"/>
              </a:rPr>
              <a:t> </a:t>
            </a:r>
            <a:r>
              <a:rPr sz="700" spc="15" dirty="0">
                <a:latin typeface="Microsoft Sans Serif"/>
                <a:cs typeface="Microsoft Sans Serif"/>
              </a:rPr>
              <a:t>pasan</a:t>
            </a:r>
            <a:r>
              <a:rPr sz="700" spc="-5" dirty="0">
                <a:latin typeface="Microsoft Sans Serif"/>
                <a:cs typeface="Microsoft Sans Serif"/>
              </a:rPr>
              <a:t> </a:t>
            </a:r>
            <a:r>
              <a:rPr sz="700" dirty="0">
                <a:latin typeface="Microsoft Sans Serif"/>
                <a:cs typeface="Microsoft Sans Serif"/>
              </a:rPr>
              <a:t>a</a:t>
            </a:r>
            <a:r>
              <a:rPr sz="700" spc="-5" dirty="0">
                <a:latin typeface="Microsoft Sans Serif"/>
                <a:cs typeface="Microsoft Sans Serif"/>
              </a:rPr>
              <a:t> </a:t>
            </a:r>
            <a:r>
              <a:rPr sz="700" spc="15" dirty="0">
                <a:latin typeface="Microsoft Sans Serif"/>
                <a:cs typeface="Microsoft Sans Serif"/>
              </a:rPr>
              <a:t>través</a:t>
            </a:r>
            <a:r>
              <a:rPr sz="700" spc="-10" dirty="0">
                <a:latin typeface="Microsoft Sans Serif"/>
                <a:cs typeface="Microsoft Sans Serif"/>
              </a:rPr>
              <a:t> </a:t>
            </a:r>
            <a:r>
              <a:rPr sz="700" spc="20" dirty="0">
                <a:latin typeface="Microsoft Sans Serif"/>
                <a:cs typeface="Microsoft Sans Serif"/>
              </a:rPr>
              <a:t>del</a:t>
            </a:r>
            <a:endParaRPr sz="700">
              <a:latin typeface="Microsoft Sans Serif"/>
              <a:cs typeface="Microsoft Sans Serif"/>
            </a:endParaRPr>
          </a:p>
        </p:txBody>
      </p:sp>
      <p:sp>
        <p:nvSpPr>
          <p:cNvPr id="218" name="object 218"/>
          <p:cNvSpPr txBox="1"/>
          <p:nvPr/>
        </p:nvSpPr>
        <p:spPr>
          <a:xfrm>
            <a:off x="1415277" y="9415126"/>
            <a:ext cx="7416407" cy="143629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 marR="5080">
              <a:lnSpc>
                <a:spcPct val="100000"/>
              </a:lnSpc>
              <a:spcBef>
                <a:spcPts val="100"/>
              </a:spcBef>
            </a:pPr>
            <a:r>
              <a:rPr sz="850" spc="-25" dirty="0">
                <a:latin typeface="Microsoft Sans Serif"/>
                <a:cs typeface="Microsoft Sans Serif"/>
              </a:rPr>
              <a:t>TUTORIAL</a:t>
            </a:r>
            <a:r>
              <a:rPr sz="850" spc="-5" dirty="0">
                <a:latin typeface="Microsoft Sans Serif"/>
                <a:cs typeface="Microsoft Sans Serif"/>
              </a:rPr>
              <a:t> </a:t>
            </a:r>
            <a:r>
              <a:rPr sz="850" spc="-60" dirty="0">
                <a:latin typeface="Microsoft Sans Serif"/>
                <a:cs typeface="Microsoft Sans Serif"/>
              </a:rPr>
              <a:t>SOBRE</a:t>
            </a:r>
            <a:r>
              <a:rPr sz="850" spc="-5" dirty="0">
                <a:latin typeface="Microsoft Sans Serif"/>
                <a:cs typeface="Microsoft Sans Serif"/>
              </a:rPr>
              <a:t> </a:t>
            </a:r>
            <a:r>
              <a:rPr sz="850" spc="-35" dirty="0">
                <a:latin typeface="Microsoft Sans Serif"/>
                <a:cs typeface="Microsoft Sans Serif"/>
              </a:rPr>
              <a:t>PROTECCIÓN</a:t>
            </a:r>
            <a:r>
              <a:rPr sz="850" spc="-5" dirty="0">
                <a:latin typeface="Microsoft Sans Serif"/>
                <a:cs typeface="Microsoft Sans Serif"/>
              </a:rPr>
              <a:t> </a:t>
            </a:r>
            <a:r>
              <a:rPr sz="850" spc="-45" dirty="0">
                <a:latin typeface="Microsoft Sans Serif"/>
                <a:cs typeface="Microsoft Sans Serif"/>
              </a:rPr>
              <a:t>DE</a:t>
            </a:r>
            <a:r>
              <a:rPr sz="850" dirty="0">
                <a:latin typeface="Microsoft Sans Serif"/>
                <a:cs typeface="Microsoft Sans Serif"/>
              </a:rPr>
              <a:t> </a:t>
            </a:r>
            <a:r>
              <a:rPr sz="850" spc="-55" dirty="0">
                <a:latin typeface="Microsoft Sans Serif"/>
                <a:cs typeface="Microsoft Sans Serif"/>
              </a:rPr>
              <a:t>GENERADORES</a:t>
            </a:r>
            <a:r>
              <a:rPr sz="850" spc="-5" dirty="0">
                <a:latin typeface="Microsoft Sans Serif"/>
                <a:cs typeface="Microsoft Sans Serif"/>
              </a:rPr>
              <a:t> </a:t>
            </a:r>
            <a:r>
              <a:rPr sz="850" spc="-30" dirty="0">
                <a:latin typeface="Microsoft Sans Serif"/>
                <a:cs typeface="Microsoft Sans Serif"/>
              </a:rPr>
              <a:t>SÍNCRONOS </a:t>
            </a:r>
            <a:r>
              <a:rPr sz="850" spc="-215" dirty="0">
                <a:latin typeface="Microsoft Sans Serif"/>
                <a:cs typeface="Microsoft Sans Serif"/>
              </a:rPr>
              <a:t> </a:t>
            </a:r>
            <a:r>
              <a:rPr sz="850" spc="-15" dirty="0">
                <a:latin typeface="Microsoft Sans Serif"/>
                <a:cs typeface="Microsoft Sans Serif"/>
              </a:rPr>
              <a:t>PUBLICACIÓN</a:t>
            </a:r>
            <a:r>
              <a:rPr sz="850" spc="-5" dirty="0">
                <a:latin typeface="Microsoft Sans Serif"/>
                <a:cs typeface="Microsoft Sans Serif"/>
              </a:rPr>
              <a:t> </a:t>
            </a:r>
            <a:r>
              <a:rPr sz="850" spc="-55" dirty="0">
                <a:latin typeface="Microsoft Sans Serif"/>
                <a:cs typeface="Microsoft Sans Serif"/>
              </a:rPr>
              <a:t>ESPECIAL</a:t>
            </a:r>
            <a:r>
              <a:rPr sz="850" spc="-5" dirty="0">
                <a:latin typeface="Microsoft Sans Serif"/>
                <a:cs typeface="Microsoft Sans Serif"/>
              </a:rPr>
              <a:t> </a:t>
            </a:r>
            <a:r>
              <a:rPr sz="850" spc="-40" dirty="0">
                <a:latin typeface="Microsoft Sans Serif"/>
                <a:cs typeface="Microsoft Sans Serif"/>
              </a:rPr>
              <a:t>DEL</a:t>
            </a:r>
            <a:r>
              <a:rPr sz="850" spc="-5" dirty="0">
                <a:latin typeface="Microsoft Sans Serif"/>
                <a:cs typeface="Microsoft Sans Serif"/>
              </a:rPr>
              <a:t> </a:t>
            </a:r>
            <a:r>
              <a:rPr sz="850" spc="-60" dirty="0">
                <a:latin typeface="Microsoft Sans Serif"/>
                <a:cs typeface="Microsoft Sans Serif"/>
              </a:rPr>
              <a:t>IEEE</a:t>
            </a:r>
            <a:r>
              <a:rPr sz="850" spc="-5" dirty="0">
                <a:latin typeface="Microsoft Sans Serif"/>
                <a:cs typeface="Microsoft Sans Serif"/>
              </a:rPr>
              <a:t> </a:t>
            </a:r>
            <a:r>
              <a:rPr sz="850" spc="-80" dirty="0">
                <a:latin typeface="Microsoft Sans Serif"/>
                <a:cs typeface="Microsoft Sans Serif"/>
              </a:rPr>
              <a:t>PSRC</a:t>
            </a:r>
            <a:endParaRPr sz="850">
              <a:latin typeface="Microsoft Sans Serif"/>
              <a:cs typeface="Microsoft Sans Serif"/>
            </a:endParaRPr>
          </a:p>
        </p:txBody>
      </p:sp>
      <p:sp>
        <p:nvSpPr>
          <p:cNvPr id="219" name="object 219"/>
          <p:cNvSpPr txBox="1"/>
          <p:nvPr/>
        </p:nvSpPr>
        <p:spPr>
          <a:xfrm>
            <a:off x="13472061" y="9415125"/>
            <a:ext cx="2852914" cy="143629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sz="850" spc="-25" dirty="0">
                <a:latin typeface="Microsoft Sans Serif"/>
                <a:cs typeface="Microsoft Sans Serif"/>
              </a:rPr>
              <a:t>CAPÍTULO</a:t>
            </a:r>
            <a:r>
              <a:rPr sz="850" spc="-20" dirty="0">
                <a:latin typeface="Microsoft Sans Serif"/>
                <a:cs typeface="Microsoft Sans Serif"/>
              </a:rPr>
              <a:t> </a:t>
            </a:r>
            <a:r>
              <a:rPr sz="850" dirty="0">
                <a:latin typeface="Microsoft Sans Serif"/>
                <a:cs typeface="Microsoft Sans Serif"/>
              </a:rPr>
              <a:t>3,</a:t>
            </a:r>
            <a:r>
              <a:rPr sz="850" spc="-15" dirty="0">
                <a:latin typeface="Microsoft Sans Serif"/>
                <a:cs typeface="Microsoft Sans Serif"/>
              </a:rPr>
              <a:t> </a:t>
            </a:r>
            <a:r>
              <a:rPr sz="850" spc="-40" dirty="0">
                <a:latin typeface="Microsoft Sans Serif"/>
                <a:cs typeface="Microsoft Sans Serif"/>
              </a:rPr>
              <a:t>SECCIÓN</a:t>
            </a:r>
            <a:r>
              <a:rPr sz="850" spc="-15" dirty="0">
                <a:latin typeface="Microsoft Sans Serif"/>
                <a:cs typeface="Microsoft Sans Serif"/>
              </a:rPr>
              <a:t> </a:t>
            </a:r>
            <a:r>
              <a:rPr sz="850" spc="10" dirty="0">
                <a:latin typeface="Microsoft Sans Serif"/>
                <a:cs typeface="Microsoft Sans Serif"/>
              </a:rPr>
              <a:t>6</a:t>
            </a:r>
            <a:endParaRPr sz="850">
              <a:latin typeface="Microsoft Sans Serif"/>
              <a:cs typeface="Microsoft Sans Serif"/>
            </a:endParaRPr>
          </a:p>
        </p:txBody>
      </p:sp>
      <p:sp>
        <p:nvSpPr>
          <p:cNvPr id="220" name="object 220"/>
          <p:cNvSpPr txBox="1"/>
          <p:nvPr/>
        </p:nvSpPr>
        <p:spPr>
          <a:xfrm>
            <a:off x="12728587" y="7212489"/>
            <a:ext cx="84639" cy="525780"/>
          </a:xfrm>
          <a:prstGeom prst="rect">
            <a:avLst/>
          </a:prstGeom>
        </p:spPr>
        <p:txBody>
          <a:bodyPr vert="vert270" wrap="square" lIns="0" tIns="17145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35"/>
              </a:spcBef>
            </a:pPr>
            <a:r>
              <a:rPr sz="550" dirty="0">
                <a:latin typeface="Microsoft Sans Serif"/>
                <a:cs typeface="Microsoft Sans Serif"/>
              </a:rPr>
              <a:t>Reactancia</a:t>
            </a:r>
            <a:r>
              <a:rPr sz="550" spc="-5" dirty="0">
                <a:latin typeface="Microsoft Sans Serif"/>
                <a:cs typeface="Microsoft Sans Serif"/>
              </a:rPr>
              <a:t> </a:t>
            </a:r>
            <a:r>
              <a:rPr sz="550" dirty="0">
                <a:latin typeface="Microsoft Sans Serif"/>
                <a:cs typeface="Microsoft Sans Serif"/>
              </a:rPr>
              <a:t>(pu)</a:t>
            </a:r>
            <a:endParaRPr sz="550">
              <a:latin typeface="Microsoft Sans Serif"/>
              <a:cs typeface="Microsoft Sans Serif"/>
            </a:endParaRPr>
          </a:p>
        </p:txBody>
      </p:sp>
    </p:spTree>
  </p:cSld>
  <p:clrMapOvr>
    <a:masterClrMapping/>
  </p:clrMapOvr>
</p:sld>
</file>

<file path=ppt/slides/slide71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/>
          <p:nvPr/>
        </p:nvSpPr>
        <p:spPr>
          <a:xfrm>
            <a:off x="1763461" y="1339595"/>
            <a:ext cx="6630505" cy="0"/>
          </a:xfrm>
          <a:custGeom>
            <a:avLst/>
            <a:gdLst/>
            <a:ahLst/>
            <a:cxnLst/>
            <a:rect l="l" t="t" r="r" b="b"/>
            <a:pathLst>
              <a:path w="2882265">
                <a:moveTo>
                  <a:pt x="0" y="0"/>
                </a:moveTo>
                <a:lnTo>
                  <a:pt x="2881884" y="0"/>
                </a:lnTo>
              </a:path>
            </a:pathLst>
          </a:custGeom>
          <a:ln w="9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" name="object 3"/>
          <p:cNvSpPr/>
          <p:nvPr/>
        </p:nvSpPr>
        <p:spPr>
          <a:xfrm>
            <a:off x="1763461" y="3779520"/>
            <a:ext cx="6630505" cy="0"/>
          </a:xfrm>
          <a:custGeom>
            <a:avLst/>
            <a:gdLst/>
            <a:ahLst/>
            <a:cxnLst/>
            <a:rect l="l" t="t" r="r" b="b"/>
            <a:pathLst>
              <a:path w="2882265">
                <a:moveTo>
                  <a:pt x="0" y="0"/>
                </a:moveTo>
                <a:lnTo>
                  <a:pt x="2881884" y="0"/>
                </a:lnTo>
              </a:path>
            </a:pathLst>
          </a:custGeom>
          <a:ln w="9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" name="object 4"/>
          <p:cNvSpPr/>
          <p:nvPr/>
        </p:nvSpPr>
        <p:spPr>
          <a:xfrm>
            <a:off x="1763461" y="3325367"/>
            <a:ext cx="6630505" cy="0"/>
          </a:xfrm>
          <a:custGeom>
            <a:avLst/>
            <a:gdLst/>
            <a:ahLst/>
            <a:cxnLst/>
            <a:rect l="l" t="t" r="r" b="b"/>
            <a:pathLst>
              <a:path w="2882265">
                <a:moveTo>
                  <a:pt x="0" y="0"/>
                </a:moveTo>
                <a:lnTo>
                  <a:pt x="2881884" y="0"/>
                </a:lnTo>
              </a:path>
            </a:pathLst>
          </a:custGeom>
          <a:ln w="9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" name="object 5"/>
          <p:cNvSpPr/>
          <p:nvPr/>
        </p:nvSpPr>
        <p:spPr>
          <a:xfrm>
            <a:off x="1763461" y="2545080"/>
            <a:ext cx="6630505" cy="0"/>
          </a:xfrm>
          <a:custGeom>
            <a:avLst/>
            <a:gdLst/>
            <a:ahLst/>
            <a:cxnLst/>
            <a:rect l="l" t="t" r="r" b="b"/>
            <a:pathLst>
              <a:path w="2882265">
                <a:moveTo>
                  <a:pt x="0" y="0"/>
                </a:moveTo>
                <a:lnTo>
                  <a:pt x="2881884" y="0"/>
                </a:lnTo>
              </a:path>
            </a:pathLst>
          </a:custGeom>
          <a:ln w="9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grpSp>
        <p:nvGrpSpPr>
          <p:cNvPr id="6" name="object 6"/>
          <p:cNvGrpSpPr/>
          <p:nvPr/>
        </p:nvGrpSpPr>
        <p:grpSpPr>
          <a:xfrm>
            <a:off x="1616210" y="1181100"/>
            <a:ext cx="7040986" cy="2816860"/>
            <a:chOff x="702563" y="1181100"/>
            <a:chExt cx="3060700" cy="2816860"/>
          </a:xfrm>
        </p:grpSpPr>
        <p:sp>
          <p:nvSpPr>
            <p:cNvPr id="7" name="object 7"/>
            <p:cNvSpPr/>
            <p:nvPr/>
          </p:nvSpPr>
          <p:spPr>
            <a:xfrm>
              <a:off x="766572" y="1272540"/>
              <a:ext cx="2996565" cy="2506980"/>
            </a:xfrm>
            <a:custGeom>
              <a:avLst/>
              <a:gdLst/>
              <a:ahLst/>
              <a:cxnLst/>
              <a:rect l="l" t="t" r="r" b="b"/>
              <a:pathLst>
                <a:path w="2996565" h="2506979">
                  <a:moveTo>
                    <a:pt x="0" y="472439"/>
                  </a:moveTo>
                  <a:lnTo>
                    <a:pt x="2996184" y="472439"/>
                  </a:lnTo>
                </a:path>
                <a:path w="2996565" h="2506979">
                  <a:moveTo>
                    <a:pt x="411479" y="67055"/>
                  </a:moveTo>
                  <a:lnTo>
                    <a:pt x="411479" y="2506979"/>
                  </a:lnTo>
                </a:path>
                <a:path w="2996565" h="2506979">
                  <a:moveTo>
                    <a:pt x="1264919" y="2506979"/>
                  </a:moveTo>
                  <a:lnTo>
                    <a:pt x="1264919" y="0"/>
                  </a:lnTo>
                </a:path>
              </a:pathLst>
            </a:custGeom>
            <a:ln w="9144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" name="object 8"/>
            <p:cNvSpPr/>
            <p:nvPr/>
          </p:nvSpPr>
          <p:spPr>
            <a:xfrm>
              <a:off x="2004059" y="1197863"/>
              <a:ext cx="55244" cy="81280"/>
            </a:xfrm>
            <a:custGeom>
              <a:avLst/>
              <a:gdLst/>
              <a:ahLst/>
              <a:cxnLst/>
              <a:rect l="l" t="t" r="r" b="b"/>
              <a:pathLst>
                <a:path w="55244" h="81280">
                  <a:moveTo>
                    <a:pt x="54864" y="80772"/>
                  </a:moveTo>
                  <a:lnTo>
                    <a:pt x="0" y="80772"/>
                  </a:lnTo>
                  <a:lnTo>
                    <a:pt x="27432" y="0"/>
                  </a:lnTo>
                  <a:lnTo>
                    <a:pt x="54864" y="80772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" name="object 9"/>
            <p:cNvSpPr/>
            <p:nvPr/>
          </p:nvSpPr>
          <p:spPr>
            <a:xfrm>
              <a:off x="766572" y="1339595"/>
              <a:ext cx="2883535" cy="2440305"/>
            </a:xfrm>
            <a:custGeom>
              <a:avLst/>
              <a:gdLst/>
              <a:ahLst/>
              <a:cxnLst/>
              <a:rect l="l" t="t" r="r" b="b"/>
              <a:pathLst>
                <a:path w="2883535" h="2440304">
                  <a:moveTo>
                    <a:pt x="0" y="0"/>
                  </a:moveTo>
                  <a:lnTo>
                    <a:pt x="0" y="2439923"/>
                  </a:lnTo>
                </a:path>
                <a:path w="2883535" h="2440304">
                  <a:moveTo>
                    <a:pt x="2883408" y="0"/>
                  </a:moveTo>
                  <a:lnTo>
                    <a:pt x="2883408" y="2439923"/>
                  </a:lnTo>
                </a:path>
                <a:path w="2883535" h="2440304">
                  <a:moveTo>
                    <a:pt x="2058924" y="0"/>
                  </a:moveTo>
                  <a:lnTo>
                    <a:pt x="2058924" y="2439923"/>
                  </a:lnTo>
                </a:path>
              </a:pathLst>
            </a:custGeom>
            <a:ln w="9144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" name="object 10"/>
            <p:cNvSpPr/>
            <p:nvPr/>
          </p:nvSpPr>
          <p:spPr>
            <a:xfrm>
              <a:off x="1562100" y="1949195"/>
              <a:ext cx="879475" cy="879475"/>
            </a:xfrm>
            <a:custGeom>
              <a:avLst/>
              <a:gdLst/>
              <a:ahLst/>
              <a:cxnLst/>
              <a:rect l="l" t="t" r="r" b="b"/>
              <a:pathLst>
                <a:path w="879475" h="879475">
                  <a:moveTo>
                    <a:pt x="879347" y="438912"/>
                  </a:moveTo>
                  <a:lnTo>
                    <a:pt x="876771" y="391103"/>
                  </a:lnTo>
                  <a:lnTo>
                    <a:pt x="869220" y="344781"/>
                  </a:lnTo>
                  <a:lnTo>
                    <a:pt x="856963" y="300215"/>
                  </a:lnTo>
                  <a:lnTo>
                    <a:pt x="840268" y="257673"/>
                  </a:lnTo>
                  <a:lnTo>
                    <a:pt x="819404" y="217424"/>
                  </a:lnTo>
                  <a:lnTo>
                    <a:pt x="794637" y="179734"/>
                  </a:lnTo>
                  <a:lnTo>
                    <a:pt x="766238" y="144873"/>
                  </a:lnTo>
                  <a:lnTo>
                    <a:pt x="734474" y="113109"/>
                  </a:lnTo>
                  <a:lnTo>
                    <a:pt x="699613" y="84710"/>
                  </a:lnTo>
                  <a:lnTo>
                    <a:pt x="661923" y="59944"/>
                  </a:lnTo>
                  <a:lnTo>
                    <a:pt x="621674" y="39079"/>
                  </a:lnTo>
                  <a:lnTo>
                    <a:pt x="579132" y="22384"/>
                  </a:lnTo>
                  <a:lnTo>
                    <a:pt x="534566" y="10127"/>
                  </a:lnTo>
                  <a:lnTo>
                    <a:pt x="488244" y="2576"/>
                  </a:lnTo>
                  <a:lnTo>
                    <a:pt x="440435" y="0"/>
                  </a:lnTo>
                  <a:lnTo>
                    <a:pt x="392607" y="2576"/>
                  </a:lnTo>
                  <a:lnTo>
                    <a:pt x="346231" y="10127"/>
                  </a:lnTo>
                  <a:lnTo>
                    <a:pt x="301581" y="22384"/>
                  </a:lnTo>
                  <a:lnTo>
                    <a:pt x="258930" y="39079"/>
                  </a:lnTo>
                  <a:lnTo>
                    <a:pt x="218552" y="59944"/>
                  </a:lnTo>
                  <a:lnTo>
                    <a:pt x="180722" y="84710"/>
                  </a:lnTo>
                  <a:lnTo>
                    <a:pt x="145711" y="113109"/>
                  </a:lnTo>
                  <a:lnTo>
                    <a:pt x="113795" y="144873"/>
                  </a:lnTo>
                  <a:lnTo>
                    <a:pt x="85246" y="179734"/>
                  </a:lnTo>
                  <a:lnTo>
                    <a:pt x="60339" y="217424"/>
                  </a:lnTo>
                  <a:lnTo>
                    <a:pt x="39346" y="257673"/>
                  </a:lnTo>
                  <a:lnTo>
                    <a:pt x="22543" y="300215"/>
                  </a:lnTo>
                  <a:lnTo>
                    <a:pt x="10201" y="344781"/>
                  </a:lnTo>
                  <a:lnTo>
                    <a:pt x="2595" y="391103"/>
                  </a:lnTo>
                  <a:lnTo>
                    <a:pt x="0" y="438912"/>
                  </a:lnTo>
                  <a:lnTo>
                    <a:pt x="2595" y="487271"/>
                  </a:lnTo>
                  <a:lnTo>
                    <a:pt x="10201" y="534032"/>
                  </a:lnTo>
                  <a:lnTo>
                    <a:pt x="22543" y="578937"/>
                  </a:lnTo>
                  <a:lnTo>
                    <a:pt x="39346" y="621728"/>
                  </a:lnTo>
                  <a:lnTo>
                    <a:pt x="60339" y="662149"/>
                  </a:lnTo>
                  <a:lnTo>
                    <a:pt x="85246" y="699942"/>
                  </a:lnTo>
                  <a:lnTo>
                    <a:pt x="113795" y="734850"/>
                  </a:lnTo>
                  <a:lnTo>
                    <a:pt x="145711" y="766614"/>
                  </a:lnTo>
                  <a:lnTo>
                    <a:pt x="180722" y="794979"/>
                  </a:lnTo>
                  <a:lnTo>
                    <a:pt x="218552" y="819686"/>
                  </a:lnTo>
                  <a:lnTo>
                    <a:pt x="258930" y="840478"/>
                  </a:lnTo>
                  <a:lnTo>
                    <a:pt x="301581" y="857097"/>
                  </a:lnTo>
                  <a:lnTo>
                    <a:pt x="346231" y="869287"/>
                  </a:lnTo>
                  <a:lnTo>
                    <a:pt x="392607" y="876789"/>
                  </a:lnTo>
                  <a:lnTo>
                    <a:pt x="440435" y="879348"/>
                  </a:lnTo>
                  <a:lnTo>
                    <a:pt x="488244" y="876789"/>
                  </a:lnTo>
                  <a:lnTo>
                    <a:pt x="534566" y="869287"/>
                  </a:lnTo>
                  <a:lnTo>
                    <a:pt x="579132" y="857097"/>
                  </a:lnTo>
                  <a:lnTo>
                    <a:pt x="621674" y="840478"/>
                  </a:lnTo>
                  <a:lnTo>
                    <a:pt x="661923" y="819686"/>
                  </a:lnTo>
                  <a:lnTo>
                    <a:pt x="699613" y="794979"/>
                  </a:lnTo>
                  <a:lnTo>
                    <a:pt x="734474" y="766614"/>
                  </a:lnTo>
                  <a:lnTo>
                    <a:pt x="766238" y="734850"/>
                  </a:lnTo>
                  <a:lnTo>
                    <a:pt x="794637" y="699942"/>
                  </a:lnTo>
                  <a:lnTo>
                    <a:pt x="819404" y="662149"/>
                  </a:lnTo>
                  <a:lnTo>
                    <a:pt x="840268" y="621728"/>
                  </a:lnTo>
                  <a:lnTo>
                    <a:pt x="856963" y="578937"/>
                  </a:lnTo>
                  <a:lnTo>
                    <a:pt x="869220" y="534032"/>
                  </a:lnTo>
                  <a:lnTo>
                    <a:pt x="876771" y="487271"/>
                  </a:lnTo>
                  <a:lnTo>
                    <a:pt x="879347" y="438912"/>
                  </a:lnTo>
                </a:path>
              </a:pathLst>
            </a:custGeom>
            <a:ln w="9144">
              <a:solidFill>
                <a:srgbClr val="0099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" name="object 11"/>
            <p:cNvSpPr/>
            <p:nvPr/>
          </p:nvSpPr>
          <p:spPr>
            <a:xfrm>
              <a:off x="1149095" y="1949195"/>
              <a:ext cx="1719580" cy="1716405"/>
            </a:xfrm>
            <a:custGeom>
              <a:avLst/>
              <a:gdLst/>
              <a:ahLst/>
              <a:cxnLst/>
              <a:rect l="l" t="t" r="r" b="b"/>
              <a:pathLst>
                <a:path w="1719580" h="1716404">
                  <a:moveTo>
                    <a:pt x="1719071" y="858012"/>
                  </a:moveTo>
                  <a:lnTo>
                    <a:pt x="1717714" y="809461"/>
                  </a:lnTo>
                  <a:lnTo>
                    <a:pt x="1713688" y="761603"/>
                  </a:lnTo>
                  <a:lnTo>
                    <a:pt x="1707067" y="714512"/>
                  </a:lnTo>
                  <a:lnTo>
                    <a:pt x="1697924" y="668261"/>
                  </a:lnTo>
                  <a:lnTo>
                    <a:pt x="1686330" y="622924"/>
                  </a:lnTo>
                  <a:lnTo>
                    <a:pt x="1672358" y="578574"/>
                  </a:lnTo>
                  <a:lnTo>
                    <a:pt x="1656080" y="535285"/>
                  </a:lnTo>
                  <a:lnTo>
                    <a:pt x="1637568" y="493129"/>
                  </a:lnTo>
                  <a:lnTo>
                    <a:pt x="1616896" y="452182"/>
                  </a:lnTo>
                  <a:lnTo>
                    <a:pt x="1594135" y="412515"/>
                  </a:lnTo>
                  <a:lnTo>
                    <a:pt x="1569357" y="374204"/>
                  </a:lnTo>
                  <a:lnTo>
                    <a:pt x="1542636" y="337320"/>
                  </a:lnTo>
                  <a:lnTo>
                    <a:pt x="1514043" y="301938"/>
                  </a:lnTo>
                  <a:lnTo>
                    <a:pt x="1483650" y="268130"/>
                  </a:lnTo>
                  <a:lnTo>
                    <a:pt x="1451531" y="235972"/>
                  </a:lnTo>
                  <a:lnTo>
                    <a:pt x="1417757" y="205535"/>
                  </a:lnTo>
                  <a:lnTo>
                    <a:pt x="1382401" y="176894"/>
                  </a:lnTo>
                  <a:lnTo>
                    <a:pt x="1345536" y="150122"/>
                  </a:lnTo>
                  <a:lnTo>
                    <a:pt x="1307232" y="125293"/>
                  </a:lnTo>
                  <a:lnTo>
                    <a:pt x="1267564" y="102479"/>
                  </a:lnTo>
                  <a:lnTo>
                    <a:pt x="1226603" y="81755"/>
                  </a:lnTo>
                  <a:lnTo>
                    <a:pt x="1184422" y="63193"/>
                  </a:lnTo>
                  <a:lnTo>
                    <a:pt x="1141092" y="46869"/>
                  </a:lnTo>
                  <a:lnTo>
                    <a:pt x="1096687" y="32854"/>
                  </a:lnTo>
                  <a:lnTo>
                    <a:pt x="1051279" y="21222"/>
                  </a:lnTo>
                  <a:lnTo>
                    <a:pt x="1004939" y="12047"/>
                  </a:lnTo>
                  <a:lnTo>
                    <a:pt x="957741" y="5403"/>
                  </a:lnTo>
                  <a:lnTo>
                    <a:pt x="909757" y="1363"/>
                  </a:lnTo>
                  <a:lnTo>
                    <a:pt x="861059" y="0"/>
                  </a:lnTo>
                  <a:lnTo>
                    <a:pt x="812204" y="1363"/>
                  </a:lnTo>
                  <a:lnTo>
                    <a:pt x="764063" y="5403"/>
                  </a:lnTo>
                  <a:lnTo>
                    <a:pt x="716708" y="12047"/>
                  </a:lnTo>
                  <a:lnTo>
                    <a:pt x="670214" y="21222"/>
                  </a:lnTo>
                  <a:lnTo>
                    <a:pt x="624651" y="32854"/>
                  </a:lnTo>
                  <a:lnTo>
                    <a:pt x="580094" y="46869"/>
                  </a:lnTo>
                  <a:lnTo>
                    <a:pt x="536615" y="63193"/>
                  </a:lnTo>
                  <a:lnTo>
                    <a:pt x="494287" y="81755"/>
                  </a:lnTo>
                  <a:lnTo>
                    <a:pt x="453182" y="102479"/>
                  </a:lnTo>
                  <a:lnTo>
                    <a:pt x="413373" y="125293"/>
                  </a:lnTo>
                  <a:lnTo>
                    <a:pt x="374932" y="150122"/>
                  </a:lnTo>
                  <a:lnTo>
                    <a:pt x="337934" y="176894"/>
                  </a:lnTo>
                  <a:lnTo>
                    <a:pt x="302449" y="205535"/>
                  </a:lnTo>
                  <a:lnTo>
                    <a:pt x="268552" y="235972"/>
                  </a:lnTo>
                  <a:lnTo>
                    <a:pt x="236315" y="268130"/>
                  </a:lnTo>
                  <a:lnTo>
                    <a:pt x="205810" y="301938"/>
                  </a:lnTo>
                  <a:lnTo>
                    <a:pt x="177110" y="337320"/>
                  </a:lnTo>
                  <a:lnTo>
                    <a:pt x="150288" y="374204"/>
                  </a:lnTo>
                  <a:lnTo>
                    <a:pt x="125418" y="412515"/>
                  </a:lnTo>
                  <a:lnTo>
                    <a:pt x="102570" y="452182"/>
                  </a:lnTo>
                  <a:lnTo>
                    <a:pt x="81819" y="493129"/>
                  </a:lnTo>
                  <a:lnTo>
                    <a:pt x="63236" y="535285"/>
                  </a:lnTo>
                  <a:lnTo>
                    <a:pt x="46896" y="578574"/>
                  </a:lnTo>
                  <a:lnTo>
                    <a:pt x="32869" y="622924"/>
                  </a:lnTo>
                  <a:lnTo>
                    <a:pt x="21230" y="668261"/>
                  </a:lnTo>
                  <a:lnTo>
                    <a:pt x="12051" y="714512"/>
                  </a:lnTo>
                  <a:lnTo>
                    <a:pt x="5404" y="761603"/>
                  </a:lnTo>
                  <a:lnTo>
                    <a:pt x="1363" y="809461"/>
                  </a:lnTo>
                  <a:lnTo>
                    <a:pt x="0" y="858012"/>
                  </a:lnTo>
                  <a:lnTo>
                    <a:pt x="1363" y="906856"/>
                  </a:lnTo>
                  <a:lnTo>
                    <a:pt x="5404" y="954967"/>
                  </a:lnTo>
                  <a:lnTo>
                    <a:pt x="12051" y="1002272"/>
                  </a:lnTo>
                  <a:lnTo>
                    <a:pt x="21230" y="1048699"/>
                  </a:lnTo>
                  <a:lnTo>
                    <a:pt x="32869" y="1094179"/>
                  </a:lnTo>
                  <a:lnTo>
                    <a:pt x="46896" y="1138639"/>
                  </a:lnTo>
                  <a:lnTo>
                    <a:pt x="63236" y="1182009"/>
                  </a:lnTo>
                  <a:lnTo>
                    <a:pt x="81819" y="1224216"/>
                  </a:lnTo>
                  <a:lnTo>
                    <a:pt x="102570" y="1265191"/>
                  </a:lnTo>
                  <a:lnTo>
                    <a:pt x="125418" y="1304861"/>
                  </a:lnTo>
                  <a:lnTo>
                    <a:pt x="150288" y="1343156"/>
                  </a:lnTo>
                  <a:lnTo>
                    <a:pt x="177110" y="1380003"/>
                  </a:lnTo>
                  <a:lnTo>
                    <a:pt x="205810" y="1415333"/>
                  </a:lnTo>
                  <a:lnTo>
                    <a:pt x="236315" y="1449074"/>
                  </a:lnTo>
                  <a:lnTo>
                    <a:pt x="268552" y="1481153"/>
                  </a:lnTo>
                  <a:lnTo>
                    <a:pt x="302449" y="1511502"/>
                  </a:lnTo>
                  <a:lnTo>
                    <a:pt x="337934" y="1540047"/>
                  </a:lnTo>
                  <a:lnTo>
                    <a:pt x="374932" y="1566717"/>
                  </a:lnTo>
                  <a:lnTo>
                    <a:pt x="413373" y="1591443"/>
                  </a:lnTo>
                  <a:lnTo>
                    <a:pt x="453182" y="1614151"/>
                  </a:lnTo>
                  <a:lnTo>
                    <a:pt x="494287" y="1634772"/>
                  </a:lnTo>
                  <a:lnTo>
                    <a:pt x="536615" y="1653234"/>
                  </a:lnTo>
                  <a:lnTo>
                    <a:pt x="580094" y="1669465"/>
                  </a:lnTo>
                  <a:lnTo>
                    <a:pt x="624651" y="1683394"/>
                  </a:lnTo>
                  <a:lnTo>
                    <a:pt x="670214" y="1694951"/>
                  </a:lnTo>
                  <a:lnTo>
                    <a:pt x="716708" y="1704063"/>
                  </a:lnTo>
                  <a:lnTo>
                    <a:pt x="764063" y="1710660"/>
                  </a:lnTo>
                  <a:lnTo>
                    <a:pt x="812204" y="1714671"/>
                  </a:lnTo>
                  <a:lnTo>
                    <a:pt x="861059" y="1716024"/>
                  </a:lnTo>
                  <a:lnTo>
                    <a:pt x="909757" y="1714671"/>
                  </a:lnTo>
                  <a:lnTo>
                    <a:pt x="957741" y="1710660"/>
                  </a:lnTo>
                  <a:lnTo>
                    <a:pt x="1004939" y="1704063"/>
                  </a:lnTo>
                  <a:lnTo>
                    <a:pt x="1051279" y="1694951"/>
                  </a:lnTo>
                  <a:lnTo>
                    <a:pt x="1096687" y="1683394"/>
                  </a:lnTo>
                  <a:lnTo>
                    <a:pt x="1141092" y="1669465"/>
                  </a:lnTo>
                  <a:lnTo>
                    <a:pt x="1184422" y="1653234"/>
                  </a:lnTo>
                  <a:lnTo>
                    <a:pt x="1226603" y="1634772"/>
                  </a:lnTo>
                  <a:lnTo>
                    <a:pt x="1267564" y="1614151"/>
                  </a:lnTo>
                  <a:lnTo>
                    <a:pt x="1307232" y="1591443"/>
                  </a:lnTo>
                  <a:lnTo>
                    <a:pt x="1345536" y="1566717"/>
                  </a:lnTo>
                  <a:lnTo>
                    <a:pt x="1382401" y="1540047"/>
                  </a:lnTo>
                  <a:lnTo>
                    <a:pt x="1417757" y="1511502"/>
                  </a:lnTo>
                  <a:lnTo>
                    <a:pt x="1451531" y="1481153"/>
                  </a:lnTo>
                  <a:lnTo>
                    <a:pt x="1483650" y="1449074"/>
                  </a:lnTo>
                  <a:lnTo>
                    <a:pt x="1514043" y="1415333"/>
                  </a:lnTo>
                  <a:lnTo>
                    <a:pt x="1542636" y="1380003"/>
                  </a:lnTo>
                  <a:lnTo>
                    <a:pt x="1569357" y="1343156"/>
                  </a:lnTo>
                  <a:lnTo>
                    <a:pt x="1594135" y="1304861"/>
                  </a:lnTo>
                  <a:lnTo>
                    <a:pt x="1616896" y="1265191"/>
                  </a:lnTo>
                  <a:lnTo>
                    <a:pt x="1637568" y="1224216"/>
                  </a:lnTo>
                  <a:lnTo>
                    <a:pt x="1656080" y="1182009"/>
                  </a:lnTo>
                  <a:lnTo>
                    <a:pt x="1672358" y="1138639"/>
                  </a:lnTo>
                  <a:lnTo>
                    <a:pt x="1686330" y="1094179"/>
                  </a:lnTo>
                  <a:lnTo>
                    <a:pt x="1697924" y="1048699"/>
                  </a:lnTo>
                  <a:lnTo>
                    <a:pt x="1707067" y="1002272"/>
                  </a:lnTo>
                  <a:lnTo>
                    <a:pt x="1713688" y="954967"/>
                  </a:lnTo>
                  <a:lnTo>
                    <a:pt x="1717714" y="906856"/>
                  </a:lnTo>
                  <a:lnTo>
                    <a:pt x="1719071" y="858012"/>
                  </a:lnTo>
                </a:path>
              </a:pathLst>
            </a:custGeom>
            <a:ln w="9143">
              <a:solidFill>
                <a:srgbClr val="0099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12" name="object 12"/>
            <p:cNvPicPr/>
            <p:nvPr/>
          </p:nvPicPr>
          <p:blipFill>
            <a:blip r:embed="rId2" cstate="print"/>
            <a:stretch>
              <a:fillRect/>
            </a:stretch>
          </p:blipFill>
          <p:spPr>
            <a:xfrm>
              <a:off x="3054096" y="3145535"/>
              <a:ext cx="539495" cy="196596"/>
            </a:xfrm>
            <a:prstGeom prst="rect">
              <a:avLst/>
            </a:prstGeom>
          </p:spPr>
        </p:pic>
        <p:pic>
          <p:nvPicPr>
            <p:cNvPr id="13" name="object 13"/>
            <p:cNvPicPr/>
            <p:nvPr/>
          </p:nvPicPr>
          <p:blipFill>
            <a:blip r:embed="rId3" cstate="print"/>
            <a:stretch>
              <a:fillRect/>
            </a:stretch>
          </p:blipFill>
          <p:spPr>
            <a:xfrm>
              <a:off x="2877311" y="2039111"/>
              <a:ext cx="580644" cy="196595"/>
            </a:xfrm>
            <a:prstGeom prst="rect">
              <a:avLst/>
            </a:prstGeom>
          </p:spPr>
        </p:pic>
        <p:pic>
          <p:nvPicPr>
            <p:cNvPr id="14" name="object 14"/>
            <p:cNvPicPr/>
            <p:nvPr/>
          </p:nvPicPr>
          <p:blipFill>
            <a:blip r:embed="rId4" cstate="print"/>
            <a:stretch>
              <a:fillRect/>
            </a:stretch>
          </p:blipFill>
          <p:spPr>
            <a:xfrm>
              <a:off x="3482340" y="2054351"/>
              <a:ext cx="86867" cy="67055"/>
            </a:xfrm>
            <a:prstGeom prst="rect">
              <a:avLst/>
            </a:prstGeom>
          </p:spPr>
        </p:pic>
        <p:pic>
          <p:nvPicPr>
            <p:cNvPr id="15" name="object 15"/>
            <p:cNvPicPr/>
            <p:nvPr/>
          </p:nvPicPr>
          <p:blipFill>
            <a:blip r:embed="rId5" cstate="print"/>
            <a:stretch>
              <a:fillRect/>
            </a:stretch>
          </p:blipFill>
          <p:spPr>
            <a:xfrm>
              <a:off x="2308859" y="1824227"/>
              <a:ext cx="309372" cy="201167"/>
            </a:xfrm>
            <a:prstGeom prst="rect">
              <a:avLst/>
            </a:prstGeom>
          </p:spPr>
        </p:pic>
        <p:pic>
          <p:nvPicPr>
            <p:cNvPr id="16" name="object 16"/>
            <p:cNvPicPr/>
            <p:nvPr/>
          </p:nvPicPr>
          <p:blipFill>
            <a:blip r:embed="rId6" cstate="print"/>
            <a:stretch>
              <a:fillRect/>
            </a:stretch>
          </p:blipFill>
          <p:spPr>
            <a:xfrm>
              <a:off x="2668524" y="1764791"/>
              <a:ext cx="109727" cy="321563"/>
            </a:xfrm>
            <a:prstGeom prst="rect">
              <a:avLst/>
            </a:prstGeom>
          </p:spPr>
        </p:pic>
        <p:pic>
          <p:nvPicPr>
            <p:cNvPr id="17" name="object 17"/>
            <p:cNvPicPr/>
            <p:nvPr/>
          </p:nvPicPr>
          <p:blipFill>
            <a:blip r:embed="rId7" cstate="print"/>
            <a:stretch>
              <a:fillRect/>
            </a:stretch>
          </p:blipFill>
          <p:spPr>
            <a:xfrm>
              <a:off x="780287" y="1633727"/>
              <a:ext cx="118871" cy="193547"/>
            </a:xfrm>
            <a:prstGeom prst="rect">
              <a:avLst/>
            </a:prstGeom>
          </p:spPr>
        </p:pic>
        <p:pic>
          <p:nvPicPr>
            <p:cNvPr id="18" name="object 18"/>
            <p:cNvPicPr/>
            <p:nvPr/>
          </p:nvPicPr>
          <p:blipFill>
            <a:blip r:embed="rId8" cstate="print"/>
            <a:stretch>
              <a:fillRect/>
            </a:stretch>
          </p:blipFill>
          <p:spPr>
            <a:xfrm>
              <a:off x="3511296" y="1647444"/>
              <a:ext cx="115823" cy="193547"/>
            </a:xfrm>
            <a:prstGeom prst="rect">
              <a:avLst/>
            </a:prstGeom>
          </p:spPr>
        </p:pic>
        <p:pic>
          <p:nvPicPr>
            <p:cNvPr id="19" name="object 19"/>
            <p:cNvPicPr/>
            <p:nvPr/>
          </p:nvPicPr>
          <p:blipFill>
            <a:blip r:embed="rId9" cstate="print"/>
            <a:stretch>
              <a:fillRect/>
            </a:stretch>
          </p:blipFill>
          <p:spPr>
            <a:xfrm>
              <a:off x="1886711" y="1181100"/>
              <a:ext cx="108203" cy="192024"/>
            </a:xfrm>
            <a:prstGeom prst="rect">
              <a:avLst/>
            </a:prstGeom>
          </p:spPr>
        </p:pic>
        <p:pic>
          <p:nvPicPr>
            <p:cNvPr id="20" name="object 20"/>
            <p:cNvPicPr/>
            <p:nvPr/>
          </p:nvPicPr>
          <p:blipFill>
            <a:blip r:embed="rId10" cstate="print"/>
            <a:stretch>
              <a:fillRect/>
            </a:stretch>
          </p:blipFill>
          <p:spPr>
            <a:xfrm>
              <a:off x="1883663" y="3803903"/>
              <a:ext cx="109728" cy="193548"/>
            </a:xfrm>
            <a:prstGeom prst="rect">
              <a:avLst/>
            </a:prstGeom>
          </p:spPr>
        </p:pic>
        <p:pic>
          <p:nvPicPr>
            <p:cNvPr id="21" name="object 21"/>
            <p:cNvPicPr/>
            <p:nvPr/>
          </p:nvPicPr>
          <p:blipFill>
            <a:blip r:embed="rId11" cstate="print"/>
            <a:stretch>
              <a:fillRect/>
            </a:stretch>
          </p:blipFill>
          <p:spPr>
            <a:xfrm>
              <a:off x="704087" y="2500883"/>
              <a:ext cx="24288" cy="62483"/>
            </a:xfrm>
            <a:prstGeom prst="rect">
              <a:avLst/>
            </a:prstGeom>
          </p:spPr>
        </p:pic>
        <p:pic>
          <p:nvPicPr>
            <p:cNvPr id="22" name="object 22"/>
            <p:cNvPicPr/>
            <p:nvPr/>
          </p:nvPicPr>
          <p:blipFill>
            <a:blip r:embed="rId12" cstate="print"/>
            <a:stretch>
              <a:fillRect/>
            </a:stretch>
          </p:blipFill>
          <p:spPr>
            <a:xfrm>
              <a:off x="702563" y="3294888"/>
              <a:ext cx="42433" cy="62483"/>
            </a:xfrm>
            <a:prstGeom prst="rect">
              <a:avLst/>
            </a:prstGeom>
          </p:spPr>
        </p:pic>
        <p:pic>
          <p:nvPicPr>
            <p:cNvPr id="23" name="object 23"/>
            <p:cNvPicPr/>
            <p:nvPr/>
          </p:nvPicPr>
          <p:blipFill>
            <a:blip r:embed="rId12" cstate="print"/>
            <a:stretch>
              <a:fillRect/>
            </a:stretch>
          </p:blipFill>
          <p:spPr>
            <a:xfrm>
              <a:off x="3614927" y="3805427"/>
              <a:ext cx="42433" cy="62991"/>
            </a:xfrm>
            <a:prstGeom prst="rect">
              <a:avLst/>
            </a:prstGeom>
          </p:spPr>
        </p:pic>
        <p:pic>
          <p:nvPicPr>
            <p:cNvPr id="24" name="object 24"/>
            <p:cNvPicPr/>
            <p:nvPr/>
          </p:nvPicPr>
          <p:blipFill>
            <a:blip r:embed="rId11" cstate="print"/>
            <a:stretch>
              <a:fillRect/>
            </a:stretch>
          </p:blipFill>
          <p:spPr>
            <a:xfrm>
              <a:off x="2793491" y="3805427"/>
              <a:ext cx="24288" cy="62991"/>
            </a:xfrm>
            <a:prstGeom prst="rect">
              <a:avLst/>
            </a:prstGeom>
          </p:spPr>
        </p:pic>
        <p:pic>
          <p:nvPicPr>
            <p:cNvPr id="25" name="object 25"/>
            <p:cNvPicPr/>
            <p:nvPr/>
          </p:nvPicPr>
          <p:blipFill>
            <a:blip r:embed="rId13" cstate="print"/>
            <a:stretch>
              <a:fillRect/>
            </a:stretch>
          </p:blipFill>
          <p:spPr>
            <a:xfrm>
              <a:off x="1101851" y="3805427"/>
              <a:ext cx="83820" cy="188975"/>
            </a:xfrm>
            <a:prstGeom prst="rect">
              <a:avLst/>
            </a:prstGeom>
          </p:spPr>
        </p:pic>
        <p:sp>
          <p:nvSpPr>
            <p:cNvPr id="26" name="object 26"/>
            <p:cNvSpPr/>
            <p:nvPr/>
          </p:nvSpPr>
          <p:spPr>
            <a:xfrm>
              <a:off x="2104644" y="1863851"/>
              <a:ext cx="154305" cy="0"/>
            </a:xfrm>
            <a:custGeom>
              <a:avLst/>
              <a:gdLst/>
              <a:ahLst/>
              <a:cxnLst/>
              <a:rect l="l" t="t" r="r" b="b"/>
              <a:pathLst>
                <a:path w="154305">
                  <a:moveTo>
                    <a:pt x="153923" y="0"/>
                  </a:moveTo>
                  <a:lnTo>
                    <a:pt x="0" y="0"/>
                  </a:lnTo>
                </a:path>
              </a:pathLst>
            </a:custGeom>
            <a:ln w="9144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7" name="object 27"/>
            <p:cNvSpPr/>
            <p:nvPr/>
          </p:nvSpPr>
          <p:spPr>
            <a:xfrm>
              <a:off x="2031491" y="1836419"/>
              <a:ext cx="81280" cy="55244"/>
            </a:xfrm>
            <a:custGeom>
              <a:avLst/>
              <a:gdLst/>
              <a:ahLst/>
              <a:cxnLst/>
              <a:rect l="l" t="t" r="r" b="b"/>
              <a:pathLst>
                <a:path w="81280" h="55244">
                  <a:moveTo>
                    <a:pt x="80771" y="54863"/>
                  </a:moveTo>
                  <a:lnTo>
                    <a:pt x="0" y="27431"/>
                  </a:lnTo>
                  <a:lnTo>
                    <a:pt x="80771" y="0"/>
                  </a:lnTo>
                  <a:lnTo>
                    <a:pt x="80771" y="54863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8" name="object 28"/>
            <p:cNvSpPr/>
            <p:nvPr/>
          </p:nvSpPr>
          <p:spPr>
            <a:xfrm>
              <a:off x="2497835" y="2077211"/>
              <a:ext cx="356870" cy="143510"/>
            </a:xfrm>
            <a:custGeom>
              <a:avLst/>
              <a:gdLst/>
              <a:ahLst/>
              <a:cxnLst/>
              <a:rect l="l" t="t" r="r" b="b"/>
              <a:pathLst>
                <a:path w="356869" h="143510">
                  <a:moveTo>
                    <a:pt x="356616" y="0"/>
                  </a:moveTo>
                  <a:lnTo>
                    <a:pt x="0" y="143255"/>
                  </a:lnTo>
                </a:path>
              </a:pathLst>
            </a:custGeom>
            <a:ln w="9144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9" name="object 29"/>
            <p:cNvSpPr/>
            <p:nvPr/>
          </p:nvSpPr>
          <p:spPr>
            <a:xfrm>
              <a:off x="2427731" y="2191511"/>
              <a:ext cx="86995" cy="56515"/>
            </a:xfrm>
            <a:custGeom>
              <a:avLst/>
              <a:gdLst/>
              <a:ahLst/>
              <a:cxnLst/>
              <a:rect l="l" t="t" r="r" b="b"/>
              <a:pathLst>
                <a:path w="86994" h="56514">
                  <a:moveTo>
                    <a:pt x="0" y="56387"/>
                  </a:moveTo>
                  <a:lnTo>
                    <a:pt x="65532" y="0"/>
                  </a:lnTo>
                  <a:lnTo>
                    <a:pt x="86867" y="51816"/>
                  </a:lnTo>
                  <a:lnTo>
                    <a:pt x="0" y="56387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0" name="object 30"/>
            <p:cNvSpPr/>
            <p:nvPr/>
          </p:nvSpPr>
          <p:spPr>
            <a:xfrm>
              <a:off x="2907791" y="3066288"/>
              <a:ext cx="117475" cy="117475"/>
            </a:xfrm>
            <a:custGeom>
              <a:avLst/>
              <a:gdLst/>
              <a:ahLst/>
              <a:cxnLst/>
              <a:rect l="l" t="t" r="r" b="b"/>
              <a:pathLst>
                <a:path w="117475" h="117475">
                  <a:moveTo>
                    <a:pt x="117348" y="117347"/>
                  </a:moveTo>
                  <a:lnTo>
                    <a:pt x="0" y="0"/>
                  </a:lnTo>
                </a:path>
              </a:pathLst>
            </a:custGeom>
            <a:ln w="9144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1" name="object 31"/>
            <p:cNvSpPr/>
            <p:nvPr/>
          </p:nvSpPr>
          <p:spPr>
            <a:xfrm>
              <a:off x="2854451" y="3012948"/>
              <a:ext cx="78105" cy="78105"/>
            </a:xfrm>
            <a:custGeom>
              <a:avLst/>
              <a:gdLst/>
              <a:ahLst/>
              <a:cxnLst/>
              <a:rect l="l" t="t" r="r" b="b"/>
              <a:pathLst>
                <a:path w="78105" h="78105">
                  <a:moveTo>
                    <a:pt x="38100" y="77724"/>
                  </a:moveTo>
                  <a:lnTo>
                    <a:pt x="0" y="0"/>
                  </a:lnTo>
                  <a:lnTo>
                    <a:pt x="77724" y="38100"/>
                  </a:lnTo>
                  <a:lnTo>
                    <a:pt x="38100" y="77724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2" name="object 32"/>
            <p:cNvSpPr/>
            <p:nvPr/>
          </p:nvSpPr>
          <p:spPr>
            <a:xfrm>
              <a:off x="2647188" y="1859279"/>
              <a:ext cx="140335" cy="0"/>
            </a:xfrm>
            <a:custGeom>
              <a:avLst/>
              <a:gdLst/>
              <a:ahLst/>
              <a:cxnLst/>
              <a:rect l="l" t="t" r="r" b="b"/>
              <a:pathLst>
                <a:path w="140335">
                  <a:moveTo>
                    <a:pt x="0" y="0"/>
                  </a:moveTo>
                  <a:lnTo>
                    <a:pt x="140208" y="0"/>
                  </a:lnTo>
                </a:path>
              </a:pathLst>
            </a:custGeom>
            <a:ln w="9144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33" name="object 33"/>
          <p:cNvGrpSpPr/>
          <p:nvPr/>
        </p:nvGrpSpPr>
        <p:grpSpPr>
          <a:xfrm>
            <a:off x="10254715" y="1719072"/>
            <a:ext cx="740618" cy="321945"/>
            <a:chOff x="4457700" y="1719072"/>
            <a:chExt cx="321945" cy="321945"/>
          </a:xfrm>
        </p:grpSpPr>
        <p:sp>
          <p:nvSpPr>
            <p:cNvPr id="34" name="object 34"/>
            <p:cNvSpPr/>
            <p:nvPr/>
          </p:nvSpPr>
          <p:spPr>
            <a:xfrm>
              <a:off x="4465320" y="1726692"/>
              <a:ext cx="306705" cy="306705"/>
            </a:xfrm>
            <a:custGeom>
              <a:avLst/>
              <a:gdLst/>
              <a:ahLst/>
              <a:cxnLst/>
              <a:rect l="l" t="t" r="r" b="b"/>
              <a:pathLst>
                <a:path w="306704" h="306705">
                  <a:moveTo>
                    <a:pt x="0" y="152400"/>
                  </a:moveTo>
                  <a:lnTo>
                    <a:pt x="7815" y="103778"/>
                  </a:lnTo>
                  <a:lnTo>
                    <a:pt x="29602" y="61886"/>
                  </a:lnTo>
                  <a:lnTo>
                    <a:pt x="62874" y="29065"/>
                  </a:lnTo>
                  <a:lnTo>
                    <a:pt x="105143" y="7656"/>
                  </a:lnTo>
                  <a:lnTo>
                    <a:pt x="153924" y="0"/>
                  </a:lnTo>
                  <a:lnTo>
                    <a:pt x="201960" y="7656"/>
                  </a:lnTo>
                  <a:lnTo>
                    <a:pt x="243779" y="29065"/>
                  </a:lnTo>
                  <a:lnTo>
                    <a:pt x="276819" y="61886"/>
                  </a:lnTo>
                  <a:lnTo>
                    <a:pt x="298521" y="103778"/>
                  </a:lnTo>
                  <a:lnTo>
                    <a:pt x="306323" y="152400"/>
                  </a:lnTo>
                  <a:lnTo>
                    <a:pt x="298521" y="201180"/>
                  </a:lnTo>
                  <a:lnTo>
                    <a:pt x="276819" y="243449"/>
                  </a:lnTo>
                  <a:lnTo>
                    <a:pt x="243779" y="276721"/>
                  </a:lnTo>
                  <a:lnTo>
                    <a:pt x="201960" y="298508"/>
                  </a:lnTo>
                  <a:lnTo>
                    <a:pt x="153924" y="306324"/>
                  </a:lnTo>
                  <a:lnTo>
                    <a:pt x="105143" y="298508"/>
                  </a:lnTo>
                  <a:lnTo>
                    <a:pt x="62874" y="276721"/>
                  </a:lnTo>
                  <a:lnTo>
                    <a:pt x="29602" y="243449"/>
                  </a:lnTo>
                  <a:lnTo>
                    <a:pt x="7815" y="201180"/>
                  </a:lnTo>
                  <a:lnTo>
                    <a:pt x="0" y="152400"/>
                  </a:lnTo>
                </a:path>
              </a:pathLst>
            </a:custGeom>
            <a:ln w="1524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35" name="object 35"/>
            <p:cNvPicPr/>
            <p:nvPr/>
          </p:nvPicPr>
          <p:blipFill>
            <a:blip r:embed="rId14" cstate="print"/>
            <a:stretch>
              <a:fillRect/>
            </a:stretch>
          </p:blipFill>
          <p:spPr>
            <a:xfrm>
              <a:off x="4521708" y="1833372"/>
              <a:ext cx="193547" cy="89916"/>
            </a:xfrm>
            <a:prstGeom prst="rect">
              <a:avLst/>
            </a:prstGeom>
          </p:spPr>
        </p:pic>
      </p:grpSp>
      <p:sp>
        <p:nvSpPr>
          <p:cNvPr id="36" name="object 36"/>
          <p:cNvSpPr/>
          <p:nvPr/>
        </p:nvSpPr>
        <p:spPr>
          <a:xfrm>
            <a:off x="12179444" y="1819656"/>
            <a:ext cx="417785" cy="123825"/>
          </a:xfrm>
          <a:custGeom>
            <a:avLst/>
            <a:gdLst/>
            <a:ahLst/>
            <a:cxnLst/>
            <a:rect l="l" t="t" r="r" b="b"/>
            <a:pathLst>
              <a:path w="181610" h="123825">
                <a:moveTo>
                  <a:pt x="85343" y="0"/>
                </a:moveTo>
                <a:lnTo>
                  <a:pt x="42671" y="123444"/>
                </a:lnTo>
              </a:path>
              <a:path w="181610" h="123825">
                <a:moveTo>
                  <a:pt x="0" y="0"/>
                </a:moveTo>
                <a:lnTo>
                  <a:pt x="42671" y="123444"/>
                </a:lnTo>
              </a:path>
              <a:path w="181610" h="123825">
                <a:moveTo>
                  <a:pt x="181355" y="0"/>
                </a:moveTo>
                <a:lnTo>
                  <a:pt x="137159" y="123444"/>
                </a:lnTo>
              </a:path>
              <a:path w="181610" h="123825">
                <a:moveTo>
                  <a:pt x="92963" y="0"/>
                </a:moveTo>
                <a:lnTo>
                  <a:pt x="137159" y="123444"/>
                </a:lnTo>
              </a:path>
            </a:pathLst>
          </a:custGeom>
          <a:ln w="9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pic>
        <p:nvPicPr>
          <p:cNvPr id="37" name="object 37"/>
          <p:cNvPicPr/>
          <p:nvPr/>
        </p:nvPicPr>
        <p:blipFill>
          <a:blip r:embed="rId15" cstate="print"/>
          <a:stretch>
            <a:fillRect/>
          </a:stretch>
        </p:blipFill>
        <p:spPr>
          <a:xfrm>
            <a:off x="11309986" y="1780032"/>
            <a:ext cx="603010" cy="195072"/>
          </a:xfrm>
          <a:prstGeom prst="rect">
            <a:avLst/>
          </a:prstGeom>
        </p:spPr>
      </p:pic>
      <p:pic>
        <p:nvPicPr>
          <p:cNvPr id="38" name="object 38"/>
          <p:cNvPicPr/>
          <p:nvPr/>
        </p:nvPicPr>
        <p:blipFill>
          <a:blip r:embed="rId16" cstate="print"/>
          <a:stretch>
            <a:fillRect/>
          </a:stretch>
        </p:blipFill>
        <p:spPr>
          <a:xfrm>
            <a:off x="13227701" y="1363979"/>
            <a:ext cx="606518" cy="193548"/>
          </a:xfrm>
          <a:prstGeom prst="rect">
            <a:avLst/>
          </a:prstGeom>
        </p:spPr>
      </p:pic>
      <p:sp>
        <p:nvSpPr>
          <p:cNvPr id="39" name="object 39"/>
          <p:cNvSpPr/>
          <p:nvPr/>
        </p:nvSpPr>
        <p:spPr>
          <a:xfrm>
            <a:off x="12926198" y="1353313"/>
            <a:ext cx="0" cy="810895"/>
          </a:xfrm>
          <a:custGeom>
            <a:avLst/>
            <a:gdLst/>
            <a:ahLst/>
            <a:cxnLst/>
            <a:rect l="l" t="t" r="r" b="b"/>
            <a:pathLst>
              <a:path h="810894">
                <a:moveTo>
                  <a:pt x="0" y="0"/>
                </a:moveTo>
                <a:lnTo>
                  <a:pt x="0" y="810767"/>
                </a:lnTo>
              </a:path>
            </a:pathLst>
          </a:custGeom>
          <a:ln w="1524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0" name="object 40"/>
          <p:cNvSpPr/>
          <p:nvPr/>
        </p:nvSpPr>
        <p:spPr>
          <a:xfrm>
            <a:off x="14889493" y="1648968"/>
            <a:ext cx="0" cy="504825"/>
          </a:xfrm>
          <a:custGeom>
            <a:avLst/>
            <a:gdLst/>
            <a:ahLst/>
            <a:cxnLst/>
            <a:rect l="l" t="t" r="r" b="b"/>
            <a:pathLst>
              <a:path h="504825">
                <a:moveTo>
                  <a:pt x="0" y="0"/>
                </a:moveTo>
                <a:lnTo>
                  <a:pt x="0" y="504444"/>
                </a:lnTo>
              </a:path>
            </a:pathLst>
          </a:custGeom>
          <a:ln w="1524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1" name="object 41"/>
          <p:cNvSpPr/>
          <p:nvPr/>
        </p:nvSpPr>
        <p:spPr>
          <a:xfrm>
            <a:off x="11909492" y="1879092"/>
            <a:ext cx="1494383" cy="0"/>
          </a:xfrm>
          <a:custGeom>
            <a:avLst/>
            <a:gdLst/>
            <a:ahLst/>
            <a:cxnLst/>
            <a:rect l="l" t="t" r="r" b="b"/>
            <a:pathLst>
              <a:path w="649604">
                <a:moveTo>
                  <a:pt x="0" y="0"/>
                </a:moveTo>
                <a:lnTo>
                  <a:pt x="649223" y="0"/>
                </a:lnTo>
              </a:path>
            </a:pathLst>
          </a:custGeom>
          <a:ln w="9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2" name="object 42"/>
          <p:cNvSpPr/>
          <p:nvPr/>
        </p:nvSpPr>
        <p:spPr>
          <a:xfrm>
            <a:off x="14535397" y="1879092"/>
            <a:ext cx="350588" cy="0"/>
          </a:xfrm>
          <a:custGeom>
            <a:avLst/>
            <a:gdLst/>
            <a:ahLst/>
            <a:cxnLst/>
            <a:rect l="l" t="t" r="r" b="b"/>
            <a:pathLst>
              <a:path w="152400">
                <a:moveTo>
                  <a:pt x="0" y="0"/>
                </a:moveTo>
                <a:lnTo>
                  <a:pt x="152400" y="0"/>
                </a:lnTo>
              </a:path>
            </a:pathLst>
          </a:custGeom>
          <a:ln w="9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grpSp>
        <p:nvGrpSpPr>
          <p:cNvPr id="43" name="object 43"/>
          <p:cNvGrpSpPr/>
          <p:nvPr/>
        </p:nvGrpSpPr>
        <p:grpSpPr>
          <a:xfrm>
            <a:off x="12870105" y="1854708"/>
            <a:ext cx="112480" cy="48895"/>
            <a:chOff x="5594604" y="1854707"/>
            <a:chExt cx="48895" cy="48895"/>
          </a:xfrm>
        </p:grpSpPr>
        <p:sp>
          <p:nvSpPr>
            <p:cNvPr id="44" name="object 44"/>
            <p:cNvSpPr/>
            <p:nvPr/>
          </p:nvSpPr>
          <p:spPr>
            <a:xfrm>
              <a:off x="5599176" y="1859279"/>
              <a:ext cx="40005" cy="40005"/>
            </a:xfrm>
            <a:custGeom>
              <a:avLst/>
              <a:gdLst/>
              <a:ahLst/>
              <a:cxnLst/>
              <a:rect l="l" t="t" r="r" b="b"/>
              <a:pathLst>
                <a:path w="40004" h="40005">
                  <a:moveTo>
                    <a:pt x="19812" y="39623"/>
                  </a:moveTo>
                  <a:lnTo>
                    <a:pt x="12215" y="38028"/>
                  </a:lnTo>
                  <a:lnTo>
                    <a:pt x="5905" y="33718"/>
                  </a:lnTo>
                  <a:lnTo>
                    <a:pt x="1595" y="27408"/>
                  </a:lnTo>
                  <a:lnTo>
                    <a:pt x="0" y="19811"/>
                  </a:lnTo>
                  <a:lnTo>
                    <a:pt x="1595" y="12215"/>
                  </a:lnTo>
                  <a:lnTo>
                    <a:pt x="5905" y="5905"/>
                  </a:lnTo>
                  <a:lnTo>
                    <a:pt x="12215" y="1595"/>
                  </a:lnTo>
                  <a:lnTo>
                    <a:pt x="19812" y="0"/>
                  </a:lnTo>
                  <a:lnTo>
                    <a:pt x="27408" y="1595"/>
                  </a:lnTo>
                  <a:lnTo>
                    <a:pt x="33718" y="5905"/>
                  </a:lnTo>
                  <a:lnTo>
                    <a:pt x="38028" y="12215"/>
                  </a:lnTo>
                  <a:lnTo>
                    <a:pt x="39624" y="19811"/>
                  </a:lnTo>
                  <a:lnTo>
                    <a:pt x="38028" y="27408"/>
                  </a:lnTo>
                  <a:lnTo>
                    <a:pt x="33718" y="33718"/>
                  </a:lnTo>
                  <a:lnTo>
                    <a:pt x="27408" y="38028"/>
                  </a:lnTo>
                  <a:lnTo>
                    <a:pt x="19812" y="39623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5" name="object 45"/>
            <p:cNvSpPr/>
            <p:nvPr/>
          </p:nvSpPr>
          <p:spPr>
            <a:xfrm>
              <a:off x="5599176" y="1859279"/>
              <a:ext cx="40005" cy="40005"/>
            </a:xfrm>
            <a:custGeom>
              <a:avLst/>
              <a:gdLst/>
              <a:ahLst/>
              <a:cxnLst/>
              <a:rect l="l" t="t" r="r" b="b"/>
              <a:pathLst>
                <a:path w="40004" h="40005">
                  <a:moveTo>
                    <a:pt x="0" y="19811"/>
                  </a:moveTo>
                  <a:lnTo>
                    <a:pt x="1595" y="12215"/>
                  </a:lnTo>
                  <a:lnTo>
                    <a:pt x="5905" y="5905"/>
                  </a:lnTo>
                  <a:lnTo>
                    <a:pt x="12215" y="1595"/>
                  </a:lnTo>
                  <a:lnTo>
                    <a:pt x="19812" y="0"/>
                  </a:lnTo>
                  <a:lnTo>
                    <a:pt x="27408" y="1595"/>
                  </a:lnTo>
                  <a:lnTo>
                    <a:pt x="33718" y="5905"/>
                  </a:lnTo>
                  <a:lnTo>
                    <a:pt x="38028" y="12215"/>
                  </a:lnTo>
                  <a:lnTo>
                    <a:pt x="39624" y="19811"/>
                  </a:lnTo>
                  <a:lnTo>
                    <a:pt x="38028" y="27408"/>
                  </a:lnTo>
                  <a:lnTo>
                    <a:pt x="33718" y="33718"/>
                  </a:lnTo>
                  <a:lnTo>
                    <a:pt x="27408" y="38028"/>
                  </a:lnTo>
                  <a:lnTo>
                    <a:pt x="19812" y="39623"/>
                  </a:lnTo>
                  <a:lnTo>
                    <a:pt x="12215" y="38028"/>
                  </a:lnTo>
                  <a:lnTo>
                    <a:pt x="5905" y="33718"/>
                  </a:lnTo>
                  <a:lnTo>
                    <a:pt x="1595" y="27408"/>
                  </a:lnTo>
                  <a:lnTo>
                    <a:pt x="0" y="19811"/>
                  </a:lnTo>
                </a:path>
              </a:pathLst>
            </a:custGeom>
            <a:ln w="9144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46" name="object 46"/>
          <p:cNvGrpSpPr/>
          <p:nvPr/>
        </p:nvGrpSpPr>
        <p:grpSpPr>
          <a:xfrm>
            <a:off x="12870105" y="1435608"/>
            <a:ext cx="112480" cy="47625"/>
            <a:chOff x="5594604" y="1435607"/>
            <a:chExt cx="48895" cy="47625"/>
          </a:xfrm>
        </p:grpSpPr>
        <p:sp>
          <p:nvSpPr>
            <p:cNvPr id="47" name="object 47"/>
            <p:cNvSpPr/>
            <p:nvPr/>
          </p:nvSpPr>
          <p:spPr>
            <a:xfrm>
              <a:off x="5599176" y="1440179"/>
              <a:ext cx="40005" cy="38100"/>
            </a:xfrm>
            <a:custGeom>
              <a:avLst/>
              <a:gdLst/>
              <a:ahLst/>
              <a:cxnLst/>
              <a:rect l="l" t="t" r="r" b="b"/>
              <a:pathLst>
                <a:path w="40004" h="38100">
                  <a:moveTo>
                    <a:pt x="19812" y="38100"/>
                  </a:moveTo>
                  <a:lnTo>
                    <a:pt x="12215" y="36504"/>
                  </a:lnTo>
                  <a:lnTo>
                    <a:pt x="5905" y="32194"/>
                  </a:lnTo>
                  <a:lnTo>
                    <a:pt x="1595" y="25884"/>
                  </a:lnTo>
                  <a:lnTo>
                    <a:pt x="0" y="18288"/>
                  </a:lnTo>
                  <a:lnTo>
                    <a:pt x="1595" y="10929"/>
                  </a:lnTo>
                  <a:lnTo>
                    <a:pt x="5905" y="5143"/>
                  </a:lnTo>
                  <a:lnTo>
                    <a:pt x="12215" y="1357"/>
                  </a:lnTo>
                  <a:lnTo>
                    <a:pt x="19812" y="0"/>
                  </a:lnTo>
                  <a:lnTo>
                    <a:pt x="27408" y="1357"/>
                  </a:lnTo>
                  <a:lnTo>
                    <a:pt x="33718" y="5143"/>
                  </a:lnTo>
                  <a:lnTo>
                    <a:pt x="38028" y="10929"/>
                  </a:lnTo>
                  <a:lnTo>
                    <a:pt x="39624" y="18288"/>
                  </a:lnTo>
                  <a:lnTo>
                    <a:pt x="38028" y="25884"/>
                  </a:lnTo>
                  <a:lnTo>
                    <a:pt x="33718" y="32194"/>
                  </a:lnTo>
                  <a:lnTo>
                    <a:pt x="27408" y="36504"/>
                  </a:lnTo>
                  <a:lnTo>
                    <a:pt x="19812" y="3810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8" name="object 48"/>
            <p:cNvSpPr/>
            <p:nvPr/>
          </p:nvSpPr>
          <p:spPr>
            <a:xfrm>
              <a:off x="5599176" y="1440179"/>
              <a:ext cx="40005" cy="38100"/>
            </a:xfrm>
            <a:custGeom>
              <a:avLst/>
              <a:gdLst/>
              <a:ahLst/>
              <a:cxnLst/>
              <a:rect l="l" t="t" r="r" b="b"/>
              <a:pathLst>
                <a:path w="40004" h="38100">
                  <a:moveTo>
                    <a:pt x="0" y="18288"/>
                  </a:moveTo>
                  <a:lnTo>
                    <a:pt x="1595" y="10929"/>
                  </a:lnTo>
                  <a:lnTo>
                    <a:pt x="5905" y="5143"/>
                  </a:lnTo>
                  <a:lnTo>
                    <a:pt x="12215" y="1357"/>
                  </a:lnTo>
                  <a:lnTo>
                    <a:pt x="19812" y="0"/>
                  </a:lnTo>
                  <a:lnTo>
                    <a:pt x="27408" y="1357"/>
                  </a:lnTo>
                  <a:lnTo>
                    <a:pt x="33718" y="5143"/>
                  </a:lnTo>
                  <a:lnTo>
                    <a:pt x="38028" y="10929"/>
                  </a:lnTo>
                  <a:lnTo>
                    <a:pt x="39624" y="18288"/>
                  </a:lnTo>
                  <a:lnTo>
                    <a:pt x="38028" y="25884"/>
                  </a:lnTo>
                  <a:lnTo>
                    <a:pt x="33718" y="32194"/>
                  </a:lnTo>
                  <a:lnTo>
                    <a:pt x="27408" y="36504"/>
                  </a:lnTo>
                  <a:lnTo>
                    <a:pt x="19812" y="38100"/>
                  </a:lnTo>
                  <a:lnTo>
                    <a:pt x="12215" y="36504"/>
                  </a:lnTo>
                  <a:lnTo>
                    <a:pt x="5905" y="32194"/>
                  </a:lnTo>
                  <a:lnTo>
                    <a:pt x="1595" y="25884"/>
                  </a:lnTo>
                  <a:lnTo>
                    <a:pt x="0" y="18288"/>
                  </a:lnTo>
                </a:path>
              </a:pathLst>
            </a:custGeom>
            <a:ln w="9144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49" name="object 49"/>
          <p:cNvSpPr/>
          <p:nvPr/>
        </p:nvSpPr>
        <p:spPr>
          <a:xfrm>
            <a:off x="10976927" y="1876045"/>
            <a:ext cx="600383" cy="3175"/>
          </a:xfrm>
          <a:custGeom>
            <a:avLst/>
            <a:gdLst/>
            <a:ahLst/>
            <a:cxnLst/>
            <a:rect l="l" t="t" r="r" b="b"/>
            <a:pathLst>
              <a:path w="260985" h="3175">
                <a:moveTo>
                  <a:pt x="0" y="3047"/>
                </a:moveTo>
                <a:lnTo>
                  <a:pt x="260604" y="0"/>
                </a:lnTo>
              </a:path>
            </a:pathLst>
          </a:custGeom>
          <a:ln w="9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0" name="object 50"/>
          <p:cNvSpPr/>
          <p:nvPr/>
        </p:nvSpPr>
        <p:spPr>
          <a:xfrm>
            <a:off x="14892999" y="1620012"/>
            <a:ext cx="105177" cy="530860"/>
          </a:xfrm>
          <a:custGeom>
            <a:avLst/>
            <a:gdLst/>
            <a:ahLst/>
            <a:cxnLst/>
            <a:rect l="l" t="t" r="r" b="b"/>
            <a:pathLst>
              <a:path w="45720" h="530860">
                <a:moveTo>
                  <a:pt x="0" y="530351"/>
                </a:moveTo>
                <a:lnTo>
                  <a:pt x="41148" y="489203"/>
                </a:lnTo>
              </a:path>
              <a:path w="45720" h="530860">
                <a:moveTo>
                  <a:pt x="0" y="469391"/>
                </a:moveTo>
                <a:lnTo>
                  <a:pt x="41148" y="429767"/>
                </a:lnTo>
              </a:path>
              <a:path w="45720" h="530860">
                <a:moveTo>
                  <a:pt x="0" y="408432"/>
                </a:moveTo>
                <a:lnTo>
                  <a:pt x="41148" y="368808"/>
                </a:lnTo>
              </a:path>
              <a:path w="45720" h="530860">
                <a:moveTo>
                  <a:pt x="0" y="347471"/>
                </a:moveTo>
                <a:lnTo>
                  <a:pt x="41148" y="306324"/>
                </a:lnTo>
              </a:path>
              <a:path w="45720" h="530860">
                <a:moveTo>
                  <a:pt x="0" y="284987"/>
                </a:moveTo>
                <a:lnTo>
                  <a:pt x="41148" y="245363"/>
                </a:lnTo>
              </a:path>
              <a:path w="45720" h="530860">
                <a:moveTo>
                  <a:pt x="6096" y="224028"/>
                </a:moveTo>
                <a:lnTo>
                  <a:pt x="45719" y="182879"/>
                </a:lnTo>
              </a:path>
              <a:path w="45720" h="530860">
                <a:moveTo>
                  <a:pt x="0" y="161543"/>
                </a:moveTo>
                <a:lnTo>
                  <a:pt x="41148" y="121920"/>
                </a:lnTo>
              </a:path>
              <a:path w="45720" h="530860">
                <a:moveTo>
                  <a:pt x="0" y="102108"/>
                </a:moveTo>
                <a:lnTo>
                  <a:pt x="41148" y="60959"/>
                </a:lnTo>
              </a:path>
              <a:path w="45720" h="530860">
                <a:moveTo>
                  <a:pt x="0" y="39624"/>
                </a:moveTo>
                <a:lnTo>
                  <a:pt x="41148" y="0"/>
                </a:lnTo>
              </a:path>
            </a:pathLst>
          </a:custGeom>
          <a:ln w="9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1" name="object 51"/>
          <p:cNvSpPr/>
          <p:nvPr/>
        </p:nvSpPr>
        <p:spPr>
          <a:xfrm>
            <a:off x="12926198" y="1458467"/>
            <a:ext cx="590157" cy="0"/>
          </a:xfrm>
          <a:custGeom>
            <a:avLst/>
            <a:gdLst/>
            <a:ahLst/>
            <a:cxnLst/>
            <a:rect l="l" t="t" r="r" b="b"/>
            <a:pathLst>
              <a:path w="256539">
                <a:moveTo>
                  <a:pt x="256032" y="0"/>
                </a:moveTo>
                <a:lnTo>
                  <a:pt x="0" y="0"/>
                </a:lnTo>
              </a:path>
            </a:pathLst>
          </a:custGeom>
          <a:ln w="9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grpSp>
        <p:nvGrpSpPr>
          <p:cNvPr id="52" name="object 52"/>
          <p:cNvGrpSpPr/>
          <p:nvPr/>
        </p:nvGrpSpPr>
        <p:grpSpPr>
          <a:xfrm>
            <a:off x="9399278" y="2292096"/>
            <a:ext cx="6728377" cy="2760345"/>
            <a:chOff x="4085844" y="2292095"/>
            <a:chExt cx="2924810" cy="2760345"/>
          </a:xfrm>
        </p:grpSpPr>
        <p:sp>
          <p:nvSpPr>
            <p:cNvPr id="53" name="object 53"/>
            <p:cNvSpPr/>
            <p:nvPr/>
          </p:nvSpPr>
          <p:spPr>
            <a:xfrm>
              <a:off x="5007864" y="2366771"/>
              <a:ext cx="0" cy="2685415"/>
            </a:xfrm>
            <a:custGeom>
              <a:avLst/>
              <a:gdLst/>
              <a:ahLst/>
              <a:cxnLst/>
              <a:rect l="l" t="t" r="r" b="b"/>
              <a:pathLst>
                <a:path h="2685415">
                  <a:moveTo>
                    <a:pt x="0" y="2685288"/>
                  </a:moveTo>
                  <a:lnTo>
                    <a:pt x="0" y="0"/>
                  </a:lnTo>
                </a:path>
              </a:pathLst>
            </a:custGeom>
            <a:ln w="9144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4" name="object 54"/>
            <p:cNvSpPr/>
            <p:nvPr/>
          </p:nvSpPr>
          <p:spPr>
            <a:xfrm>
              <a:off x="4981955" y="2292095"/>
              <a:ext cx="53340" cy="81280"/>
            </a:xfrm>
            <a:custGeom>
              <a:avLst/>
              <a:gdLst/>
              <a:ahLst/>
              <a:cxnLst/>
              <a:rect l="l" t="t" r="r" b="b"/>
              <a:pathLst>
                <a:path w="53339" h="81280">
                  <a:moveTo>
                    <a:pt x="53340" y="80771"/>
                  </a:moveTo>
                  <a:lnTo>
                    <a:pt x="0" y="80771"/>
                  </a:lnTo>
                  <a:lnTo>
                    <a:pt x="25908" y="0"/>
                  </a:lnTo>
                  <a:lnTo>
                    <a:pt x="53340" y="80771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5" name="object 55"/>
            <p:cNvSpPr/>
            <p:nvPr/>
          </p:nvSpPr>
          <p:spPr>
            <a:xfrm>
              <a:off x="5007864" y="2484119"/>
              <a:ext cx="71755" cy="2425065"/>
            </a:xfrm>
            <a:custGeom>
              <a:avLst/>
              <a:gdLst/>
              <a:ahLst/>
              <a:cxnLst/>
              <a:rect l="l" t="t" r="r" b="b"/>
              <a:pathLst>
                <a:path w="71754" h="2425065">
                  <a:moveTo>
                    <a:pt x="4571" y="2424683"/>
                  </a:moveTo>
                  <a:lnTo>
                    <a:pt x="4571" y="603504"/>
                  </a:lnTo>
                </a:path>
                <a:path w="71754" h="2425065">
                  <a:moveTo>
                    <a:pt x="71628" y="0"/>
                  </a:moveTo>
                  <a:lnTo>
                    <a:pt x="0" y="603504"/>
                  </a:lnTo>
                </a:path>
              </a:pathLst>
            </a:custGeom>
            <a:ln w="15240">
              <a:solidFill>
                <a:srgbClr val="0099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6" name="object 56"/>
            <p:cNvSpPr/>
            <p:nvPr/>
          </p:nvSpPr>
          <p:spPr>
            <a:xfrm>
              <a:off x="4098035" y="3087623"/>
              <a:ext cx="2731135" cy="655320"/>
            </a:xfrm>
            <a:custGeom>
              <a:avLst/>
              <a:gdLst/>
              <a:ahLst/>
              <a:cxnLst/>
              <a:rect l="l" t="t" r="r" b="b"/>
              <a:pathLst>
                <a:path w="2731134" h="655320">
                  <a:moveTo>
                    <a:pt x="27432" y="0"/>
                  </a:moveTo>
                  <a:lnTo>
                    <a:pt x="2098548" y="0"/>
                  </a:lnTo>
                </a:path>
                <a:path w="2731134" h="655320">
                  <a:moveTo>
                    <a:pt x="0" y="598932"/>
                  </a:moveTo>
                  <a:lnTo>
                    <a:pt x="2731008" y="655319"/>
                  </a:lnTo>
                </a:path>
              </a:pathLst>
            </a:custGeom>
            <a:ln w="9144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57" name="object 57"/>
            <p:cNvPicPr/>
            <p:nvPr/>
          </p:nvPicPr>
          <p:blipFill>
            <a:blip r:embed="rId17" cstate="print"/>
            <a:stretch>
              <a:fillRect/>
            </a:stretch>
          </p:blipFill>
          <p:spPr>
            <a:xfrm>
              <a:off x="4085844" y="2471928"/>
              <a:ext cx="2924556" cy="2520695"/>
            </a:xfrm>
            <a:prstGeom prst="rect">
              <a:avLst/>
            </a:prstGeom>
          </p:spPr>
        </p:pic>
        <p:sp>
          <p:nvSpPr>
            <p:cNvPr id="58" name="object 58"/>
            <p:cNvSpPr/>
            <p:nvPr/>
          </p:nvSpPr>
          <p:spPr>
            <a:xfrm>
              <a:off x="6475476" y="3881627"/>
              <a:ext cx="119380" cy="117475"/>
            </a:xfrm>
            <a:custGeom>
              <a:avLst/>
              <a:gdLst/>
              <a:ahLst/>
              <a:cxnLst/>
              <a:rect l="l" t="t" r="r" b="b"/>
              <a:pathLst>
                <a:path w="119379" h="117475">
                  <a:moveTo>
                    <a:pt x="0" y="117348"/>
                  </a:moveTo>
                  <a:lnTo>
                    <a:pt x="118871" y="0"/>
                  </a:lnTo>
                </a:path>
              </a:pathLst>
            </a:custGeom>
            <a:ln w="9144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9" name="object 59"/>
            <p:cNvSpPr/>
            <p:nvPr/>
          </p:nvSpPr>
          <p:spPr>
            <a:xfrm>
              <a:off x="6569964" y="3828288"/>
              <a:ext cx="76200" cy="78105"/>
            </a:xfrm>
            <a:custGeom>
              <a:avLst/>
              <a:gdLst/>
              <a:ahLst/>
              <a:cxnLst/>
              <a:rect l="l" t="t" r="r" b="b"/>
              <a:pathLst>
                <a:path w="76200" h="78104">
                  <a:moveTo>
                    <a:pt x="38100" y="77723"/>
                  </a:moveTo>
                  <a:lnTo>
                    <a:pt x="0" y="39623"/>
                  </a:lnTo>
                  <a:lnTo>
                    <a:pt x="76200" y="0"/>
                  </a:lnTo>
                  <a:lnTo>
                    <a:pt x="38100" y="77723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0" name="object 60"/>
            <p:cNvSpPr/>
            <p:nvPr/>
          </p:nvSpPr>
          <p:spPr>
            <a:xfrm>
              <a:off x="6428232" y="4440935"/>
              <a:ext cx="105410" cy="104139"/>
            </a:xfrm>
            <a:custGeom>
              <a:avLst/>
              <a:gdLst/>
              <a:ahLst/>
              <a:cxnLst/>
              <a:rect l="l" t="t" r="r" b="b"/>
              <a:pathLst>
                <a:path w="105409" h="104139">
                  <a:moveTo>
                    <a:pt x="105155" y="0"/>
                  </a:moveTo>
                  <a:lnTo>
                    <a:pt x="0" y="103632"/>
                  </a:lnTo>
                </a:path>
              </a:pathLst>
            </a:custGeom>
            <a:ln w="9144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1" name="object 61"/>
            <p:cNvSpPr/>
            <p:nvPr/>
          </p:nvSpPr>
          <p:spPr>
            <a:xfrm>
              <a:off x="6374892" y="4520183"/>
              <a:ext cx="78105" cy="76200"/>
            </a:xfrm>
            <a:custGeom>
              <a:avLst/>
              <a:gdLst/>
              <a:ahLst/>
              <a:cxnLst/>
              <a:rect l="l" t="t" r="r" b="b"/>
              <a:pathLst>
                <a:path w="78104" h="76200">
                  <a:moveTo>
                    <a:pt x="0" y="76200"/>
                  </a:moveTo>
                  <a:lnTo>
                    <a:pt x="39623" y="0"/>
                  </a:lnTo>
                  <a:lnTo>
                    <a:pt x="77723" y="38100"/>
                  </a:lnTo>
                  <a:lnTo>
                    <a:pt x="0" y="7620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2" name="object 62"/>
            <p:cNvSpPr/>
            <p:nvPr/>
          </p:nvSpPr>
          <p:spPr>
            <a:xfrm>
              <a:off x="4904232" y="2462783"/>
              <a:ext cx="149860" cy="1064260"/>
            </a:xfrm>
            <a:custGeom>
              <a:avLst/>
              <a:gdLst/>
              <a:ahLst/>
              <a:cxnLst/>
              <a:rect l="l" t="t" r="r" b="b"/>
              <a:pathLst>
                <a:path w="149860" h="1064260">
                  <a:moveTo>
                    <a:pt x="88391" y="0"/>
                  </a:moveTo>
                  <a:lnTo>
                    <a:pt x="149351" y="7619"/>
                  </a:lnTo>
                </a:path>
                <a:path w="149860" h="1064260">
                  <a:moveTo>
                    <a:pt x="16764" y="583691"/>
                  </a:moveTo>
                  <a:lnTo>
                    <a:pt x="79248" y="591312"/>
                  </a:lnTo>
                </a:path>
                <a:path w="149860" h="1064260">
                  <a:moveTo>
                    <a:pt x="88391" y="0"/>
                  </a:moveTo>
                  <a:lnTo>
                    <a:pt x="16764" y="583691"/>
                  </a:lnTo>
                </a:path>
                <a:path w="149860" h="1064260">
                  <a:moveTo>
                    <a:pt x="0" y="643127"/>
                  </a:moveTo>
                  <a:lnTo>
                    <a:pt x="62483" y="643127"/>
                  </a:lnTo>
                </a:path>
                <a:path w="149860" h="1064260">
                  <a:moveTo>
                    <a:pt x="0" y="1063751"/>
                  </a:moveTo>
                  <a:lnTo>
                    <a:pt x="62483" y="1063751"/>
                  </a:lnTo>
                </a:path>
                <a:path w="149860" h="1064260">
                  <a:moveTo>
                    <a:pt x="0" y="644651"/>
                  </a:moveTo>
                  <a:lnTo>
                    <a:pt x="0" y="1063751"/>
                  </a:lnTo>
                </a:path>
              </a:pathLst>
            </a:custGeom>
            <a:ln w="9144">
              <a:solidFill>
                <a:srgbClr val="8A8A8A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3" name="object 63"/>
            <p:cNvSpPr/>
            <p:nvPr/>
          </p:nvSpPr>
          <p:spPr>
            <a:xfrm>
              <a:off x="4892039" y="2734056"/>
              <a:ext cx="67310" cy="7620"/>
            </a:xfrm>
            <a:custGeom>
              <a:avLst/>
              <a:gdLst/>
              <a:ahLst/>
              <a:cxnLst/>
              <a:rect l="l" t="t" r="r" b="b"/>
              <a:pathLst>
                <a:path w="67310" h="7619">
                  <a:moveTo>
                    <a:pt x="-4572" y="3809"/>
                  </a:moveTo>
                  <a:lnTo>
                    <a:pt x="71628" y="3809"/>
                  </a:lnTo>
                </a:path>
              </a:pathLst>
            </a:custGeom>
            <a:ln w="16763">
              <a:solidFill>
                <a:srgbClr val="8A8A8A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4" name="object 64"/>
            <p:cNvSpPr/>
            <p:nvPr/>
          </p:nvSpPr>
          <p:spPr>
            <a:xfrm>
              <a:off x="4835651" y="3316224"/>
              <a:ext cx="131445" cy="1607820"/>
            </a:xfrm>
            <a:custGeom>
              <a:avLst/>
              <a:gdLst/>
              <a:ahLst/>
              <a:cxnLst/>
              <a:rect l="l" t="t" r="r" b="b"/>
              <a:pathLst>
                <a:path w="131445" h="1607820">
                  <a:moveTo>
                    <a:pt x="0" y="0"/>
                  </a:moveTo>
                  <a:lnTo>
                    <a:pt x="67055" y="0"/>
                  </a:lnTo>
                </a:path>
                <a:path w="131445" h="1607820">
                  <a:moveTo>
                    <a:pt x="68580" y="234695"/>
                  </a:moveTo>
                  <a:lnTo>
                    <a:pt x="131064" y="234695"/>
                  </a:lnTo>
                </a:path>
                <a:path w="131445" h="1607820">
                  <a:moveTo>
                    <a:pt x="68580" y="1607820"/>
                  </a:moveTo>
                  <a:lnTo>
                    <a:pt x="131064" y="1607820"/>
                  </a:lnTo>
                </a:path>
                <a:path w="131445" h="1607820">
                  <a:moveTo>
                    <a:pt x="68580" y="243840"/>
                  </a:moveTo>
                  <a:lnTo>
                    <a:pt x="68580" y="1607820"/>
                  </a:lnTo>
                </a:path>
                <a:path w="131445" h="1607820">
                  <a:moveTo>
                    <a:pt x="0" y="912875"/>
                  </a:moveTo>
                  <a:lnTo>
                    <a:pt x="67055" y="912875"/>
                  </a:lnTo>
                </a:path>
              </a:pathLst>
            </a:custGeom>
            <a:ln w="9144">
              <a:solidFill>
                <a:srgbClr val="8A8A8A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65" name="object 65"/>
          <p:cNvSpPr/>
          <p:nvPr/>
        </p:nvSpPr>
        <p:spPr>
          <a:xfrm>
            <a:off x="14160267" y="1822704"/>
            <a:ext cx="189902" cy="41275"/>
          </a:xfrm>
          <a:custGeom>
            <a:avLst/>
            <a:gdLst/>
            <a:ahLst/>
            <a:cxnLst/>
            <a:rect l="l" t="t" r="r" b="b"/>
            <a:pathLst>
              <a:path w="82550" h="41275">
                <a:moveTo>
                  <a:pt x="82296" y="41148"/>
                </a:moveTo>
                <a:lnTo>
                  <a:pt x="50292" y="1524"/>
                </a:lnTo>
                <a:lnTo>
                  <a:pt x="44196" y="0"/>
                </a:lnTo>
                <a:lnTo>
                  <a:pt x="36576" y="0"/>
                </a:lnTo>
                <a:lnTo>
                  <a:pt x="4572" y="22860"/>
                </a:lnTo>
                <a:lnTo>
                  <a:pt x="0" y="35052"/>
                </a:lnTo>
                <a:lnTo>
                  <a:pt x="0" y="41148"/>
                </a:lnTo>
              </a:path>
            </a:pathLst>
          </a:custGeom>
          <a:ln w="9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grpSp>
        <p:nvGrpSpPr>
          <p:cNvPr id="66" name="object 66"/>
          <p:cNvGrpSpPr/>
          <p:nvPr/>
        </p:nvGrpSpPr>
        <p:grpSpPr>
          <a:xfrm>
            <a:off x="13771114" y="1818131"/>
            <a:ext cx="400255" cy="50800"/>
            <a:chOff x="5986271" y="1818131"/>
            <a:chExt cx="173990" cy="50800"/>
          </a:xfrm>
        </p:grpSpPr>
        <p:sp>
          <p:nvSpPr>
            <p:cNvPr id="67" name="object 67"/>
            <p:cNvSpPr/>
            <p:nvPr/>
          </p:nvSpPr>
          <p:spPr>
            <a:xfrm>
              <a:off x="5990843" y="1822703"/>
              <a:ext cx="82550" cy="41275"/>
            </a:xfrm>
            <a:custGeom>
              <a:avLst/>
              <a:gdLst/>
              <a:ahLst/>
              <a:cxnLst/>
              <a:rect l="l" t="t" r="r" b="b"/>
              <a:pathLst>
                <a:path w="82550" h="41275">
                  <a:moveTo>
                    <a:pt x="82296" y="41148"/>
                  </a:moveTo>
                  <a:lnTo>
                    <a:pt x="82296" y="35052"/>
                  </a:lnTo>
                  <a:lnTo>
                    <a:pt x="79248" y="28956"/>
                  </a:lnTo>
                  <a:lnTo>
                    <a:pt x="77724" y="21336"/>
                  </a:lnTo>
                  <a:lnTo>
                    <a:pt x="73152" y="16764"/>
                  </a:lnTo>
                  <a:lnTo>
                    <a:pt x="68580" y="10668"/>
                  </a:lnTo>
                  <a:lnTo>
                    <a:pt x="64008" y="7620"/>
                  </a:lnTo>
                  <a:lnTo>
                    <a:pt x="51816" y="1524"/>
                  </a:lnTo>
                  <a:lnTo>
                    <a:pt x="44196" y="0"/>
                  </a:lnTo>
                  <a:lnTo>
                    <a:pt x="38100" y="0"/>
                  </a:lnTo>
                  <a:lnTo>
                    <a:pt x="3048" y="28956"/>
                  </a:lnTo>
                  <a:lnTo>
                    <a:pt x="0" y="41148"/>
                  </a:lnTo>
                </a:path>
              </a:pathLst>
            </a:custGeom>
            <a:ln w="9144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8" name="object 68"/>
            <p:cNvSpPr/>
            <p:nvPr/>
          </p:nvSpPr>
          <p:spPr>
            <a:xfrm>
              <a:off x="6073139" y="1822703"/>
              <a:ext cx="82550" cy="41275"/>
            </a:xfrm>
            <a:custGeom>
              <a:avLst/>
              <a:gdLst/>
              <a:ahLst/>
              <a:cxnLst/>
              <a:rect l="l" t="t" r="r" b="b"/>
              <a:pathLst>
                <a:path w="82550" h="41275">
                  <a:moveTo>
                    <a:pt x="82296" y="41148"/>
                  </a:moveTo>
                  <a:lnTo>
                    <a:pt x="64008" y="7620"/>
                  </a:lnTo>
                  <a:lnTo>
                    <a:pt x="44196" y="0"/>
                  </a:lnTo>
                  <a:lnTo>
                    <a:pt x="38100" y="0"/>
                  </a:lnTo>
                  <a:lnTo>
                    <a:pt x="4572" y="22860"/>
                  </a:lnTo>
                  <a:lnTo>
                    <a:pt x="3048" y="28956"/>
                  </a:lnTo>
                  <a:lnTo>
                    <a:pt x="0" y="35052"/>
                  </a:lnTo>
                  <a:lnTo>
                    <a:pt x="0" y="41148"/>
                  </a:lnTo>
                </a:path>
              </a:pathLst>
            </a:custGeom>
            <a:ln w="9144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69" name="object 69"/>
          <p:cNvGrpSpPr/>
          <p:nvPr/>
        </p:nvGrpSpPr>
        <p:grpSpPr>
          <a:xfrm>
            <a:off x="14339069" y="1818131"/>
            <a:ext cx="204510" cy="60960"/>
            <a:chOff x="6233160" y="1818131"/>
            <a:chExt cx="88900" cy="60960"/>
          </a:xfrm>
        </p:grpSpPr>
        <p:sp>
          <p:nvSpPr>
            <p:cNvPr id="70" name="object 70"/>
            <p:cNvSpPr/>
            <p:nvPr/>
          </p:nvSpPr>
          <p:spPr>
            <a:xfrm>
              <a:off x="6237732" y="1822703"/>
              <a:ext cx="79375" cy="41275"/>
            </a:xfrm>
            <a:custGeom>
              <a:avLst/>
              <a:gdLst/>
              <a:ahLst/>
              <a:cxnLst/>
              <a:rect l="l" t="t" r="r" b="b"/>
              <a:pathLst>
                <a:path w="79375" h="41275">
                  <a:moveTo>
                    <a:pt x="79248" y="41148"/>
                  </a:moveTo>
                  <a:lnTo>
                    <a:pt x="79248" y="35052"/>
                  </a:lnTo>
                  <a:lnTo>
                    <a:pt x="77724" y="28956"/>
                  </a:lnTo>
                  <a:lnTo>
                    <a:pt x="50292" y="1524"/>
                  </a:lnTo>
                  <a:lnTo>
                    <a:pt x="44196" y="0"/>
                  </a:lnTo>
                  <a:lnTo>
                    <a:pt x="36576" y="0"/>
                  </a:lnTo>
                  <a:lnTo>
                    <a:pt x="30480" y="1524"/>
                  </a:lnTo>
                  <a:lnTo>
                    <a:pt x="12192" y="10668"/>
                  </a:lnTo>
                  <a:lnTo>
                    <a:pt x="7620" y="16764"/>
                  </a:lnTo>
                  <a:lnTo>
                    <a:pt x="4572" y="22860"/>
                  </a:lnTo>
                  <a:lnTo>
                    <a:pt x="1524" y="28956"/>
                  </a:lnTo>
                  <a:lnTo>
                    <a:pt x="0" y="35052"/>
                  </a:lnTo>
                  <a:lnTo>
                    <a:pt x="0" y="41148"/>
                  </a:lnTo>
                </a:path>
              </a:pathLst>
            </a:custGeom>
            <a:ln w="9144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1" name="object 71"/>
            <p:cNvSpPr/>
            <p:nvPr/>
          </p:nvSpPr>
          <p:spPr>
            <a:xfrm>
              <a:off x="6233160" y="1871471"/>
              <a:ext cx="88900" cy="0"/>
            </a:xfrm>
            <a:custGeom>
              <a:avLst/>
              <a:gdLst/>
              <a:ahLst/>
              <a:cxnLst/>
              <a:rect l="l" t="t" r="r" b="b"/>
              <a:pathLst>
                <a:path w="88900">
                  <a:moveTo>
                    <a:pt x="79248" y="0"/>
                  </a:moveTo>
                  <a:lnTo>
                    <a:pt x="88392" y="0"/>
                  </a:lnTo>
                </a:path>
                <a:path w="88900">
                  <a:moveTo>
                    <a:pt x="0" y="0"/>
                  </a:moveTo>
                  <a:lnTo>
                    <a:pt x="9144" y="0"/>
                  </a:lnTo>
                </a:path>
              </a:pathLst>
            </a:custGeom>
            <a:ln w="1524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72" name="object 72"/>
          <p:cNvSpPr/>
          <p:nvPr/>
        </p:nvSpPr>
        <p:spPr>
          <a:xfrm>
            <a:off x="14160267" y="1863851"/>
            <a:ext cx="0" cy="15240"/>
          </a:xfrm>
          <a:custGeom>
            <a:avLst/>
            <a:gdLst/>
            <a:ahLst/>
            <a:cxnLst/>
            <a:rect l="l" t="t" r="r" b="b"/>
            <a:pathLst>
              <a:path h="15239">
                <a:moveTo>
                  <a:pt x="-4572" y="7620"/>
                </a:moveTo>
                <a:lnTo>
                  <a:pt x="4572" y="7620"/>
                </a:lnTo>
              </a:path>
            </a:pathLst>
          </a:custGeom>
          <a:ln w="1524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3" name="object 73"/>
          <p:cNvSpPr/>
          <p:nvPr/>
        </p:nvSpPr>
        <p:spPr>
          <a:xfrm>
            <a:off x="13970949" y="1863851"/>
            <a:ext cx="0" cy="15240"/>
          </a:xfrm>
          <a:custGeom>
            <a:avLst/>
            <a:gdLst/>
            <a:ahLst/>
            <a:cxnLst/>
            <a:rect l="l" t="t" r="r" b="b"/>
            <a:pathLst>
              <a:path h="15239">
                <a:moveTo>
                  <a:pt x="-4572" y="7620"/>
                </a:moveTo>
                <a:lnTo>
                  <a:pt x="4572" y="7620"/>
                </a:lnTo>
              </a:path>
            </a:pathLst>
          </a:custGeom>
          <a:ln w="1524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4" name="object 74"/>
          <p:cNvSpPr/>
          <p:nvPr/>
        </p:nvSpPr>
        <p:spPr>
          <a:xfrm>
            <a:off x="13771117" y="1863851"/>
            <a:ext cx="21912" cy="15240"/>
          </a:xfrm>
          <a:custGeom>
            <a:avLst/>
            <a:gdLst/>
            <a:ahLst/>
            <a:cxnLst/>
            <a:rect l="l" t="t" r="r" b="b"/>
            <a:pathLst>
              <a:path w="9525" h="15239">
                <a:moveTo>
                  <a:pt x="0" y="15240"/>
                </a:moveTo>
                <a:lnTo>
                  <a:pt x="9144" y="15240"/>
                </a:lnTo>
                <a:lnTo>
                  <a:pt x="9144" y="0"/>
                </a:lnTo>
                <a:lnTo>
                  <a:pt x="0" y="0"/>
                </a:lnTo>
                <a:lnTo>
                  <a:pt x="0" y="1524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grpSp>
        <p:nvGrpSpPr>
          <p:cNvPr id="75" name="object 75"/>
          <p:cNvGrpSpPr/>
          <p:nvPr/>
        </p:nvGrpSpPr>
        <p:grpSpPr>
          <a:xfrm>
            <a:off x="13399491" y="1818131"/>
            <a:ext cx="392951" cy="60960"/>
            <a:chOff x="5824727" y="1818131"/>
            <a:chExt cx="170815" cy="60960"/>
          </a:xfrm>
        </p:grpSpPr>
        <p:sp>
          <p:nvSpPr>
            <p:cNvPr id="76" name="object 76"/>
            <p:cNvSpPr/>
            <p:nvPr/>
          </p:nvSpPr>
          <p:spPr>
            <a:xfrm>
              <a:off x="5829299" y="1822703"/>
              <a:ext cx="81280" cy="41275"/>
            </a:xfrm>
            <a:custGeom>
              <a:avLst/>
              <a:gdLst/>
              <a:ahLst/>
              <a:cxnLst/>
              <a:rect l="l" t="t" r="r" b="b"/>
              <a:pathLst>
                <a:path w="81279" h="41275">
                  <a:moveTo>
                    <a:pt x="80772" y="41148"/>
                  </a:moveTo>
                  <a:lnTo>
                    <a:pt x="80772" y="35052"/>
                  </a:lnTo>
                  <a:lnTo>
                    <a:pt x="79248" y="28956"/>
                  </a:lnTo>
                  <a:lnTo>
                    <a:pt x="50292" y="1524"/>
                  </a:lnTo>
                  <a:lnTo>
                    <a:pt x="44196" y="0"/>
                  </a:lnTo>
                  <a:lnTo>
                    <a:pt x="36576" y="0"/>
                  </a:lnTo>
                  <a:lnTo>
                    <a:pt x="1524" y="28956"/>
                  </a:lnTo>
                  <a:lnTo>
                    <a:pt x="0" y="35052"/>
                  </a:lnTo>
                  <a:lnTo>
                    <a:pt x="0" y="41148"/>
                  </a:lnTo>
                </a:path>
              </a:pathLst>
            </a:custGeom>
            <a:ln w="9144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7" name="object 77"/>
            <p:cNvSpPr/>
            <p:nvPr/>
          </p:nvSpPr>
          <p:spPr>
            <a:xfrm>
              <a:off x="5910072" y="1822703"/>
              <a:ext cx="81280" cy="41275"/>
            </a:xfrm>
            <a:custGeom>
              <a:avLst/>
              <a:gdLst/>
              <a:ahLst/>
              <a:cxnLst/>
              <a:rect l="l" t="t" r="r" b="b"/>
              <a:pathLst>
                <a:path w="81279" h="41275">
                  <a:moveTo>
                    <a:pt x="80772" y="41148"/>
                  </a:moveTo>
                  <a:lnTo>
                    <a:pt x="80772" y="35052"/>
                  </a:lnTo>
                  <a:lnTo>
                    <a:pt x="79248" y="28956"/>
                  </a:lnTo>
                  <a:lnTo>
                    <a:pt x="51816" y="1524"/>
                  </a:lnTo>
                  <a:lnTo>
                    <a:pt x="44196" y="0"/>
                  </a:lnTo>
                  <a:lnTo>
                    <a:pt x="38100" y="0"/>
                  </a:lnTo>
                  <a:lnTo>
                    <a:pt x="32004" y="1524"/>
                  </a:lnTo>
                  <a:lnTo>
                    <a:pt x="24384" y="4572"/>
                  </a:lnTo>
                  <a:lnTo>
                    <a:pt x="19812" y="7620"/>
                  </a:lnTo>
                  <a:lnTo>
                    <a:pt x="13716" y="10668"/>
                  </a:lnTo>
                  <a:lnTo>
                    <a:pt x="4572" y="22860"/>
                  </a:lnTo>
                  <a:lnTo>
                    <a:pt x="1524" y="35052"/>
                  </a:lnTo>
                  <a:lnTo>
                    <a:pt x="0" y="41148"/>
                  </a:lnTo>
                </a:path>
              </a:pathLst>
            </a:custGeom>
            <a:ln w="9144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8" name="object 78"/>
            <p:cNvSpPr/>
            <p:nvPr/>
          </p:nvSpPr>
          <p:spPr>
            <a:xfrm>
              <a:off x="5986272" y="1863851"/>
              <a:ext cx="9525" cy="15240"/>
            </a:xfrm>
            <a:custGeom>
              <a:avLst/>
              <a:gdLst/>
              <a:ahLst/>
              <a:cxnLst/>
              <a:rect l="l" t="t" r="r" b="b"/>
              <a:pathLst>
                <a:path w="9525" h="15239">
                  <a:moveTo>
                    <a:pt x="0" y="15240"/>
                  </a:moveTo>
                  <a:lnTo>
                    <a:pt x="9144" y="15240"/>
                  </a:lnTo>
                  <a:lnTo>
                    <a:pt x="9144" y="0"/>
                  </a:lnTo>
                  <a:lnTo>
                    <a:pt x="0" y="0"/>
                  </a:lnTo>
                  <a:lnTo>
                    <a:pt x="0" y="1524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9" name="object 79"/>
            <p:cNvSpPr/>
            <p:nvPr/>
          </p:nvSpPr>
          <p:spPr>
            <a:xfrm>
              <a:off x="5824727" y="1871471"/>
              <a:ext cx="90170" cy="0"/>
            </a:xfrm>
            <a:custGeom>
              <a:avLst/>
              <a:gdLst/>
              <a:ahLst/>
              <a:cxnLst/>
              <a:rect l="l" t="t" r="r" b="b"/>
              <a:pathLst>
                <a:path w="90170">
                  <a:moveTo>
                    <a:pt x="80771" y="0"/>
                  </a:moveTo>
                  <a:lnTo>
                    <a:pt x="89915" y="0"/>
                  </a:lnTo>
                </a:path>
                <a:path w="90170">
                  <a:moveTo>
                    <a:pt x="0" y="0"/>
                  </a:moveTo>
                  <a:lnTo>
                    <a:pt x="9144" y="0"/>
                  </a:lnTo>
                </a:path>
              </a:pathLst>
            </a:custGeom>
            <a:ln w="1524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80" name="object 80"/>
          <p:cNvSpPr/>
          <p:nvPr/>
        </p:nvSpPr>
        <p:spPr>
          <a:xfrm>
            <a:off x="1444422" y="9413748"/>
            <a:ext cx="15051933" cy="9525"/>
          </a:xfrm>
          <a:custGeom>
            <a:avLst/>
            <a:gdLst/>
            <a:ahLst/>
            <a:cxnLst/>
            <a:rect l="l" t="t" r="r" b="b"/>
            <a:pathLst>
              <a:path w="6543040" h="9525">
                <a:moveTo>
                  <a:pt x="6542531" y="9144"/>
                </a:moveTo>
                <a:lnTo>
                  <a:pt x="0" y="9144"/>
                </a:lnTo>
                <a:lnTo>
                  <a:pt x="0" y="0"/>
                </a:lnTo>
                <a:lnTo>
                  <a:pt x="6542531" y="0"/>
                </a:lnTo>
                <a:lnTo>
                  <a:pt x="6542531" y="9144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1" name="object 81"/>
          <p:cNvSpPr txBox="1"/>
          <p:nvPr/>
        </p:nvSpPr>
        <p:spPr>
          <a:xfrm>
            <a:off x="1415188" y="349008"/>
            <a:ext cx="192824" cy="135935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sz="800" spc="10" dirty="0">
                <a:latin typeface="Microsoft Sans Serif"/>
                <a:cs typeface="Microsoft Sans Serif"/>
              </a:rPr>
              <a:t>4</a:t>
            </a:r>
            <a:endParaRPr sz="800">
              <a:latin typeface="Microsoft Sans Serif"/>
              <a:cs typeface="Microsoft Sans Serif"/>
            </a:endParaRPr>
          </a:p>
        </p:txBody>
      </p:sp>
      <p:sp>
        <p:nvSpPr>
          <p:cNvPr id="82" name="object 82"/>
          <p:cNvSpPr txBox="1"/>
          <p:nvPr/>
        </p:nvSpPr>
        <p:spPr>
          <a:xfrm>
            <a:off x="1415159" y="602522"/>
            <a:ext cx="7121329" cy="320857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 marR="5080">
              <a:lnSpc>
                <a:spcPct val="142900"/>
              </a:lnSpc>
              <a:spcBef>
                <a:spcPts val="100"/>
              </a:spcBef>
            </a:pPr>
            <a:r>
              <a:rPr sz="700" spc="25" dirty="0">
                <a:latin typeface="Microsoft Sans Serif"/>
                <a:cs typeface="Microsoft Sans Serif"/>
              </a:rPr>
              <a:t>generador. </a:t>
            </a:r>
            <a:r>
              <a:rPr sz="700" spc="-10" dirty="0">
                <a:latin typeface="Microsoft Sans Serif"/>
                <a:cs typeface="Microsoft Sans Serif"/>
              </a:rPr>
              <a:t>La </a:t>
            </a:r>
            <a:r>
              <a:rPr sz="700" spc="35" dirty="0">
                <a:latin typeface="Microsoft Sans Serif"/>
                <a:cs typeface="Microsoft Sans Serif"/>
              </a:rPr>
              <a:t>figura </a:t>
            </a:r>
            <a:r>
              <a:rPr sz="700" spc="10" dirty="0">
                <a:latin typeface="Microsoft Sans Serif"/>
                <a:cs typeface="Microsoft Sans Serif"/>
              </a:rPr>
              <a:t>4 </a:t>
            </a:r>
            <a:r>
              <a:rPr sz="700" spc="25" dirty="0">
                <a:latin typeface="Microsoft Sans Serif"/>
                <a:cs typeface="Microsoft Sans Serif"/>
              </a:rPr>
              <a:t>ilustra </a:t>
            </a:r>
            <a:r>
              <a:rPr sz="700" spc="40" dirty="0">
                <a:latin typeface="Microsoft Sans Serif"/>
                <a:cs typeface="Microsoft Sans Serif"/>
              </a:rPr>
              <a:t>un </a:t>
            </a:r>
            <a:r>
              <a:rPr sz="700" spc="20" dirty="0">
                <a:latin typeface="Microsoft Sans Serif"/>
                <a:cs typeface="Microsoft Sans Serif"/>
              </a:rPr>
              <a:t>esquema de </a:t>
            </a:r>
            <a:r>
              <a:rPr sz="700" spc="25" dirty="0">
                <a:latin typeface="Microsoft Sans Serif"/>
                <a:cs typeface="Microsoft Sans Serif"/>
              </a:rPr>
              <a:t>protección </a:t>
            </a:r>
            <a:r>
              <a:rPr sz="700" spc="20" dirty="0">
                <a:latin typeface="Microsoft Sans Serif"/>
                <a:cs typeface="Microsoft Sans Serif"/>
              </a:rPr>
              <a:t>de </a:t>
            </a:r>
            <a:r>
              <a:rPr sz="700" spc="25" dirty="0">
                <a:latin typeface="Microsoft Sans Serif"/>
                <a:cs typeface="Microsoft Sans Serif"/>
              </a:rPr>
              <a:t>pérdida </a:t>
            </a:r>
            <a:r>
              <a:rPr sz="700" spc="20" dirty="0">
                <a:latin typeface="Microsoft Sans Serif"/>
                <a:cs typeface="Microsoft Sans Serif"/>
              </a:rPr>
              <a:t>de </a:t>
            </a:r>
            <a:r>
              <a:rPr sz="700" spc="25" dirty="0">
                <a:latin typeface="Microsoft Sans Serif"/>
                <a:cs typeface="Microsoft Sans Serif"/>
              </a:rPr>
              <a:t> campo</a:t>
            </a:r>
            <a:r>
              <a:rPr sz="700" spc="-5" dirty="0">
                <a:latin typeface="Microsoft Sans Serif"/>
                <a:cs typeface="Microsoft Sans Serif"/>
              </a:rPr>
              <a:t> </a:t>
            </a:r>
            <a:r>
              <a:rPr sz="700" spc="20" dirty="0">
                <a:latin typeface="Microsoft Sans Serif"/>
                <a:cs typeface="Microsoft Sans Serif"/>
              </a:rPr>
              <a:t>con</a:t>
            </a:r>
            <a:r>
              <a:rPr sz="700" dirty="0">
                <a:latin typeface="Microsoft Sans Serif"/>
                <a:cs typeface="Microsoft Sans Serif"/>
              </a:rPr>
              <a:t> </a:t>
            </a:r>
            <a:r>
              <a:rPr sz="700" spc="15" dirty="0">
                <a:latin typeface="Microsoft Sans Serif"/>
                <a:cs typeface="Microsoft Sans Serif"/>
              </a:rPr>
              <a:t>característica</a:t>
            </a:r>
            <a:r>
              <a:rPr sz="700" spc="-5" dirty="0">
                <a:latin typeface="Microsoft Sans Serif"/>
                <a:cs typeface="Microsoft Sans Serif"/>
              </a:rPr>
              <a:t> </a:t>
            </a:r>
            <a:r>
              <a:rPr sz="700" spc="25" dirty="0">
                <a:latin typeface="Microsoft Sans Serif"/>
                <a:cs typeface="Microsoft Sans Serif"/>
              </a:rPr>
              <a:t>dual</a:t>
            </a:r>
            <a:r>
              <a:rPr sz="700" dirty="0">
                <a:latin typeface="Microsoft Sans Serif"/>
                <a:cs typeface="Microsoft Sans Serif"/>
              </a:rPr>
              <a:t> </a:t>
            </a:r>
            <a:r>
              <a:rPr sz="700" spc="35" dirty="0">
                <a:latin typeface="Microsoft Sans Serif"/>
                <a:cs typeface="Microsoft Sans Serif"/>
              </a:rPr>
              <a:t>mho.</a:t>
            </a:r>
            <a:r>
              <a:rPr sz="700" spc="-5" dirty="0">
                <a:latin typeface="Microsoft Sans Serif"/>
                <a:cs typeface="Microsoft Sans Serif"/>
              </a:rPr>
              <a:t> Estos</a:t>
            </a:r>
            <a:r>
              <a:rPr sz="700" dirty="0">
                <a:latin typeface="Microsoft Sans Serif"/>
                <a:cs typeface="Microsoft Sans Serif"/>
              </a:rPr>
              <a:t> </a:t>
            </a:r>
            <a:r>
              <a:rPr sz="700" spc="10" dirty="0">
                <a:latin typeface="Microsoft Sans Serif"/>
                <a:cs typeface="Microsoft Sans Serif"/>
              </a:rPr>
              <a:t>relés</a:t>
            </a:r>
            <a:r>
              <a:rPr sz="700" spc="-5" dirty="0">
                <a:latin typeface="Microsoft Sans Serif"/>
                <a:cs typeface="Microsoft Sans Serif"/>
              </a:rPr>
              <a:t> se</a:t>
            </a:r>
            <a:r>
              <a:rPr sz="700" dirty="0">
                <a:latin typeface="Microsoft Sans Serif"/>
                <a:cs typeface="Microsoft Sans Serif"/>
              </a:rPr>
              <a:t> </a:t>
            </a:r>
            <a:r>
              <a:rPr sz="700" spc="15" dirty="0">
                <a:latin typeface="Microsoft Sans Serif"/>
                <a:cs typeface="Microsoft Sans Serif"/>
              </a:rPr>
              <a:t>aplican</a:t>
            </a:r>
            <a:r>
              <a:rPr sz="700" spc="-5" dirty="0">
                <a:latin typeface="Microsoft Sans Serif"/>
                <a:cs typeface="Microsoft Sans Serif"/>
              </a:rPr>
              <a:t> </a:t>
            </a:r>
            <a:r>
              <a:rPr sz="700" dirty="0">
                <a:latin typeface="Microsoft Sans Serif"/>
                <a:cs typeface="Microsoft Sans Serif"/>
              </a:rPr>
              <a:t>a </a:t>
            </a:r>
            <a:r>
              <a:rPr sz="700" spc="10" dirty="0">
                <a:latin typeface="Microsoft Sans Serif"/>
                <a:cs typeface="Microsoft Sans Serif"/>
              </a:rPr>
              <a:t>los</a:t>
            </a:r>
            <a:r>
              <a:rPr sz="700" spc="-5" dirty="0">
                <a:latin typeface="Microsoft Sans Serif"/>
                <a:cs typeface="Microsoft Sans Serif"/>
              </a:rPr>
              <a:t> </a:t>
            </a:r>
            <a:r>
              <a:rPr sz="700" spc="25" dirty="0">
                <a:latin typeface="Microsoft Sans Serif"/>
                <a:cs typeface="Microsoft Sans Serif"/>
              </a:rPr>
              <a:t>terminales </a:t>
            </a:r>
            <a:r>
              <a:rPr sz="700" spc="-170" dirty="0">
                <a:latin typeface="Microsoft Sans Serif"/>
                <a:cs typeface="Microsoft Sans Serif"/>
              </a:rPr>
              <a:t> </a:t>
            </a:r>
            <a:r>
              <a:rPr sz="700" spc="20" dirty="0">
                <a:latin typeface="Microsoft Sans Serif"/>
                <a:cs typeface="Microsoft Sans Serif"/>
              </a:rPr>
              <a:t>del</a:t>
            </a:r>
            <a:r>
              <a:rPr sz="700" spc="-5" dirty="0">
                <a:latin typeface="Microsoft Sans Serif"/>
                <a:cs typeface="Microsoft Sans Serif"/>
              </a:rPr>
              <a:t> </a:t>
            </a:r>
            <a:r>
              <a:rPr sz="700" spc="30" dirty="0">
                <a:latin typeface="Microsoft Sans Serif"/>
                <a:cs typeface="Microsoft Sans Serif"/>
              </a:rPr>
              <a:t>generador</a:t>
            </a:r>
            <a:r>
              <a:rPr sz="700" spc="-5" dirty="0">
                <a:latin typeface="Microsoft Sans Serif"/>
                <a:cs typeface="Microsoft Sans Serif"/>
              </a:rPr>
              <a:t> </a:t>
            </a:r>
            <a:r>
              <a:rPr sz="700" spc="5" dirty="0">
                <a:latin typeface="Microsoft Sans Serif"/>
                <a:cs typeface="Microsoft Sans Serif"/>
              </a:rPr>
              <a:t>y</a:t>
            </a:r>
            <a:r>
              <a:rPr sz="700" spc="-5" dirty="0">
                <a:latin typeface="Microsoft Sans Serif"/>
                <a:cs typeface="Microsoft Sans Serif"/>
              </a:rPr>
              <a:t> se </a:t>
            </a:r>
            <a:r>
              <a:rPr sz="700" spc="30" dirty="0">
                <a:latin typeface="Microsoft Sans Serif"/>
                <a:cs typeface="Microsoft Sans Serif"/>
              </a:rPr>
              <a:t>configuran</a:t>
            </a:r>
            <a:r>
              <a:rPr sz="700" spc="-5" dirty="0">
                <a:latin typeface="Microsoft Sans Serif"/>
                <a:cs typeface="Microsoft Sans Serif"/>
              </a:rPr>
              <a:t> </a:t>
            </a:r>
            <a:r>
              <a:rPr sz="700" spc="35" dirty="0">
                <a:latin typeface="Microsoft Sans Serif"/>
                <a:cs typeface="Microsoft Sans Serif"/>
              </a:rPr>
              <a:t>mirando</a:t>
            </a:r>
            <a:r>
              <a:rPr sz="700" spc="-5" dirty="0">
                <a:latin typeface="Microsoft Sans Serif"/>
                <a:cs typeface="Microsoft Sans Serif"/>
              </a:rPr>
              <a:t> </a:t>
            </a:r>
            <a:r>
              <a:rPr sz="700" spc="10" dirty="0">
                <a:latin typeface="Microsoft Sans Serif"/>
                <a:cs typeface="Microsoft Sans Serif"/>
              </a:rPr>
              <a:t>hacia</a:t>
            </a:r>
            <a:r>
              <a:rPr sz="700" spc="-5" dirty="0">
                <a:latin typeface="Microsoft Sans Serif"/>
                <a:cs typeface="Microsoft Sans Serif"/>
              </a:rPr>
              <a:t> </a:t>
            </a:r>
            <a:r>
              <a:rPr sz="700" spc="10" dirty="0">
                <a:latin typeface="Microsoft Sans Serif"/>
                <a:cs typeface="Microsoft Sans Serif"/>
              </a:rPr>
              <a:t>la</a:t>
            </a:r>
            <a:r>
              <a:rPr sz="700" spc="-5" dirty="0">
                <a:latin typeface="Microsoft Sans Serif"/>
                <a:cs typeface="Microsoft Sans Serif"/>
              </a:rPr>
              <a:t> </a:t>
            </a:r>
            <a:r>
              <a:rPr sz="700" spc="25" dirty="0">
                <a:latin typeface="Microsoft Sans Serif"/>
                <a:cs typeface="Microsoft Sans Serif"/>
              </a:rPr>
              <a:t>máquina.</a:t>
            </a:r>
            <a:endParaRPr sz="700">
              <a:latin typeface="Microsoft Sans Serif"/>
              <a:cs typeface="Microsoft Sans Serif"/>
            </a:endParaRPr>
          </a:p>
        </p:txBody>
      </p:sp>
      <p:sp>
        <p:nvSpPr>
          <p:cNvPr id="83" name="object 83"/>
          <p:cNvSpPr txBox="1"/>
          <p:nvPr/>
        </p:nvSpPr>
        <p:spPr>
          <a:xfrm>
            <a:off x="9100182" y="602533"/>
            <a:ext cx="7341907" cy="320857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 marR="5080">
              <a:lnSpc>
                <a:spcPct val="142800"/>
              </a:lnSpc>
              <a:spcBef>
                <a:spcPts val="100"/>
              </a:spcBef>
            </a:pPr>
            <a:r>
              <a:rPr sz="700" spc="20" dirty="0">
                <a:latin typeface="Microsoft Sans Serif"/>
                <a:cs typeface="Microsoft Sans Serif"/>
              </a:rPr>
              <a:t>expuesto </a:t>
            </a:r>
            <a:r>
              <a:rPr sz="700" dirty="0">
                <a:latin typeface="Microsoft Sans Serif"/>
                <a:cs typeface="Microsoft Sans Serif"/>
              </a:rPr>
              <a:t>a </a:t>
            </a:r>
            <a:r>
              <a:rPr sz="700" spc="20" dirty="0">
                <a:latin typeface="Microsoft Sans Serif"/>
                <a:cs typeface="Microsoft Sans Serif"/>
              </a:rPr>
              <a:t>disparos en </a:t>
            </a:r>
            <a:r>
              <a:rPr sz="700" spc="10" dirty="0">
                <a:latin typeface="Microsoft Sans Serif"/>
                <a:cs typeface="Microsoft Sans Serif"/>
              </a:rPr>
              <a:t>oscilaciones estables </a:t>
            </a:r>
            <a:r>
              <a:rPr sz="700" spc="5" dirty="0">
                <a:latin typeface="Microsoft Sans Serif"/>
                <a:cs typeface="Microsoft Sans Serif"/>
              </a:rPr>
              <a:t>y </a:t>
            </a:r>
            <a:r>
              <a:rPr sz="700" spc="40" dirty="0">
                <a:latin typeface="Microsoft Sans Serif"/>
                <a:cs typeface="Microsoft Sans Serif"/>
              </a:rPr>
              <a:t>un </a:t>
            </a:r>
            <a:r>
              <a:rPr sz="700" spc="20" dirty="0">
                <a:latin typeface="Microsoft Sans Serif"/>
                <a:cs typeface="Microsoft Sans Serif"/>
              </a:rPr>
              <a:t>círculo </a:t>
            </a:r>
            <a:r>
              <a:rPr sz="700" spc="30" dirty="0">
                <a:latin typeface="Microsoft Sans Serif"/>
                <a:cs typeface="Microsoft Sans Serif"/>
              </a:rPr>
              <a:t>pequeño </a:t>
            </a:r>
            <a:r>
              <a:rPr sz="700" spc="35" dirty="0">
                <a:latin typeface="Microsoft Sans Serif"/>
                <a:cs typeface="Microsoft Sans Serif"/>
              </a:rPr>
              <a:t>permite </a:t>
            </a:r>
            <a:r>
              <a:rPr sz="700" spc="40" dirty="0">
                <a:latin typeface="Microsoft Sans Serif"/>
                <a:cs typeface="Microsoft Sans Serif"/>
              </a:rPr>
              <a:t> </a:t>
            </a:r>
            <a:r>
              <a:rPr sz="700" spc="10" dirty="0">
                <a:latin typeface="Microsoft Sans Serif"/>
                <a:cs typeface="Microsoft Sans Serif"/>
              </a:rPr>
              <a:t>el</a:t>
            </a:r>
            <a:r>
              <a:rPr sz="700" spc="-5" dirty="0">
                <a:latin typeface="Microsoft Sans Serif"/>
                <a:cs typeface="Microsoft Sans Serif"/>
              </a:rPr>
              <a:t> </a:t>
            </a:r>
            <a:r>
              <a:rPr sz="700" spc="25" dirty="0">
                <a:latin typeface="Microsoft Sans Serif"/>
                <a:cs typeface="Microsoft Sans Serif"/>
              </a:rPr>
              <a:t>disparo</a:t>
            </a:r>
            <a:r>
              <a:rPr sz="700" spc="-5" dirty="0">
                <a:latin typeface="Microsoft Sans Serif"/>
                <a:cs typeface="Microsoft Sans Serif"/>
              </a:rPr>
              <a:t> </a:t>
            </a:r>
            <a:r>
              <a:rPr sz="700" spc="20" dirty="0">
                <a:latin typeface="Microsoft Sans Serif"/>
                <a:cs typeface="Microsoft Sans Serif"/>
              </a:rPr>
              <a:t>de</a:t>
            </a:r>
            <a:r>
              <a:rPr sz="700" dirty="0">
                <a:latin typeface="Microsoft Sans Serif"/>
                <a:cs typeface="Microsoft Sans Serif"/>
              </a:rPr>
              <a:t> </a:t>
            </a:r>
            <a:r>
              <a:rPr sz="700" spc="10" dirty="0">
                <a:latin typeface="Microsoft Sans Serif"/>
                <a:cs typeface="Microsoft Sans Serif"/>
              </a:rPr>
              <a:t>los</a:t>
            </a:r>
            <a:r>
              <a:rPr sz="700" spc="-5" dirty="0">
                <a:latin typeface="Microsoft Sans Serif"/>
                <a:cs typeface="Microsoft Sans Serif"/>
              </a:rPr>
              <a:t> </a:t>
            </a:r>
            <a:r>
              <a:rPr sz="700" spc="25" dirty="0">
                <a:latin typeface="Microsoft Sans Serif"/>
                <a:cs typeface="Microsoft Sans Serif"/>
              </a:rPr>
              <a:t>disyuntores</a:t>
            </a:r>
            <a:r>
              <a:rPr sz="700" dirty="0">
                <a:latin typeface="Microsoft Sans Serif"/>
                <a:cs typeface="Microsoft Sans Serif"/>
              </a:rPr>
              <a:t> </a:t>
            </a:r>
            <a:r>
              <a:rPr sz="700" spc="20" dirty="0">
                <a:latin typeface="Microsoft Sans Serif"/>
                <a:cs typeface="Microsoft Sans Serif"/>
              </a:rPr>
              <a:t>del</a:t>
            </a:r>
            <a:r>
              <a:rPr sz="700" spc="-5" dirty="0">
                <a:latin typeface="Microsoft Sans Serif"/>
                <a:cs typeface="Microsoft Sans Serif"/>
              </a:rPr>
              <a:t> </a:t>
            </a:r>
            <a:r>
              <a:rPr sz="700" spc="30" dirty="0">
                <a:latin typeface="Microsoft Sans Serif"/>
                <a:cs typeface="Microsoft Sans Serif"/>
              </a:rPr>
              <a:t>generador</a:t>
            </a:r>
            <a:r>
              <a:rPr sz="700" dirty="0">
                <a:latin typeface="Microsoft Sans Serif"/>
                <a:cs typeface="Microsoft Sans Serif"/>
              </a:rPr>
              <a:t> </a:t>
            </a:r>
            <a:r>
              <a:rPr sz="700" spc="20" dirty="0">
                <a:latin typeface="Microsoft Sans Serif"/>
                <a:cs typeface="Microsoft Sans Serif"/>
              </a:rPr>
              <a:t>en</a:t>
            </a:r>
            <a:r>
              <a:rPr sz="700" spc="-5" dirty="0">
                <a:latin typeface="Microsoft Sans Serif"/>
                <a:cs typeface="Microsoft Sans Serif"/>
              </a:rPr>
              <a:t> </a:t>
            </a:r>
            <a:r>
              <a:rPr sz="700" spc="20" dirty="0">
                <a:latin typeface="Microsoft Sans Serif"/>
                <a:cs typeface="Microsoft Sans Serif"/>
              </a:rPr>
              <a:t>ángulos</a:t>
            </a:r>
            <a:r>
              <a:rPr sz="700" dirty="0">
                <a:latin typeface="Microsoft Sans Serif"/>
                <a:cs typeface="Microsoft Sans Serif"/>
              </a:rPr>
              <a:t> </a:t>
            </a:r>
            <a:r>
              <a:rPr sz="700" spc="20" dirty="0">
                <a:latin typeface="Microsoft Sans Serif"/>
                <a:cs typeface="Microsoft Sans Serif"/>
              </a:rPr>
              <a:t>altos</a:t>
            </a:r>
            <a:r>
              <a:rPr sz="700" spc="-5" dirty="0">
                <a:latin typeface="Microsoft Sans Serif"/>
                <a:cs typeface="Microsoft Sans Serif"/>
              </a:rPr>
              <a:t> </a:t>
            </a:r>
            <a:r>
              <a:rPr sz="700" spc="10" dirty="0">
                <a:latin typeface="Microsoft Sans Serif"/>
                <a:cs typeface="Microsoft Sans Serif"/>
              </a:rPr>
              <a:t>cercanos</a:t>
            </a:r>
            <a:r>
              <a:rPr sz="700" dirty="0">
                <a:latin typeface="Microsoft Sans Serif"/>
                <a:cs typeface="Microsoft Sans Serif"/>
              </a:rPr>
              <a:t> a</a:t>
            </a:r>
            <a:r>
              <a:rPr sz="700" spc="-5" dirty="0">
                <a:latin typeface="Microsoft Sans Serif"/>
                <a:cs typeface="Microsoft Sans Serif"/>
              </a:rPr>
              <a:t> </a:t>
            </a:r>
            <a:r>
              <a:rPr sz="700" spc="10" dirty="0">
                <a:latin typeface="Microsoft Sans Serif"/>
                <a:cs typeface="Microsoft Sans Serif"/>
              </a:rPr>
              <a:t>180 </a:t>
            </a:r>
            <a:r>
              <a:rPr sz="700" spc="-170" dirty="0">
                <a:latin typeface="Microsoft Sans Serif"/>
                <a:cs typeface="Microsoft Sans Serif"/>
              </a:rPr>
              <a:t> </a:t>
            </a:r>
            <a:r>
              <a:rPr sz="700" spc="20" dirty="0">
                <a:latin typeface="Microsoft Sans Serif"/>
                <a:cs typeface="Microsoft Sans Serif"/>
              </a:rPr>
              <a:t>grados, </a:t>
            </a:r>
            <a:r>
              <a:rPr sz="700" spc="30" dirty="0">
                <a:latin typeface="Microsoft Sans Serif"/>
                <a:cs typeface="Microsoft Sans Serif"/>
              </a:rPr>
              <a:t>sometiendo </a:t>
            </a:r>
            <a:r>
              <a:rPr sz="700" dirty="0">
                <a:latin typeface="Microsoft Sans Serif"/>
                <a:cs typeface="Microsoft Sans Serif"/>
              </a:rPr>
              <a:t>a </a:t>
            </a:r>
            <a:r>
              <a:rPr sz="700" spc="10" dirty="0">
                <a:latin typeface="Microsoft Sans Serif"/>
                <a:cs typeface="Microsoft Sans Serif"/>
              </a:rPr>
              <a:t>los </a:t>
            </a:r>
            <a:r>
              <a:rPr sz="700" spc="25" dirty="0">
                <a:latin typeface="Microsoft Sans Serif"/>
                <a:cs typeface="Microsoft Sans Serif"/>
              </a:rPr>
              <a:t>disyuntores </a:t>
            </a:r>
            <a:r>
              <a:rPr sz="700" dirty="0">
                <a:latin typeface="Microsoft Sans Serif"/>
                <a:cs typeface="Microsoft Sans Serif"/>
              </a:rPr>
              <a:t>a </a:t>
            </a:r>
            <a:r>
              <a:rPr sz="700" spc="40" dirty="0">
                <a:latin typeface="Microsoft Sans Serif"/>
                <a:cs typeface="Microsoft Sans Serif"/>
              </a:rPr>
              <a:t>un </a:t>
            </a:r>
            <a:r>
              <a:rPr sz="700" spc="20" dirty="0">
                <a:latin typeface="Microsoft Sans Serif"/>
                <a:cs typeface="Microsoft Sans Serif"/>
              </a:rPr>
              <a:t>voltaje </a:t>
            </a:r>
            <a:r>
              <a:rPr sz="700" spc="35" dirty="0">
                <a:latin typeface="Microsoft Sans Serif"/>
                <a:cs typeface="Microsoft Sans Serif"/>
              </a:rPr>
              <a:t>máximo </a:t>
            </a:r>
            <a:r>
              <a:rPr sz="700" spc="20" dirty="0">
                <a:latin typeface="Microsoft Sans Serif"/>
                <a:cs typeface="Microsoft Sans Serif"/>
              </a:rPr>
              <a:t>de recuperación </a:t>
            </a:r>
            <a:r>
              <a:rPr sz="700" spc="-180" dirty="0">
                <a:latin typeface="Microsoft Sans Serif"/>
                <a:cs typeface="Microsoft Sans Serif"/>
              </a:rPr>
              <a:t> </a:t>
            </a:r>
            <a:r>
              <a:rPr sz="700" spc="35" dirty="0">
                <a:latin typeface="Microsoft Sans Serif"/>
                <a:cs typeface="Microsoft Sans Serif"/>
              </a:rPr>
              <a:t>durante</a:t>
            </a:r>
            <a:r>
              <a:rPr sz="700" spc="-10" dirty="0">
                <a:latin typeface="Microsoft Sans Serif"/>
                <a:cs typeface="Microsoft Sans Serif"/>
              </a:rPr>
              <a:t> </a:t>
            </a:r>
            <a:r>
              <a:rPr sz="700" spc="10" dirty="0">
                <a:latin typeface="Microsoft Sans Serif"/>
                <a:cs typeface="Microsoft Sans Serif"/>
              </a:rPr>
              <a:t>la</a:t>
            </a:r>
            <a:r>
              <a:rPr sz="700" spc="-5" dirty="0">
                <a:latin typeface="Microsoft Sans Serif"/>
                <a:cs typeface="Microsoft Sans Serif"/>
              </a:rPr>
              <a:t> </a:t>
            </a:r>
            <a:r>
              <a:rPr sz="700" spc="30" dirty="0">
                <a:latin typeface="Microsoft Sans Serif"/>
                <a:cs typeface="Microsoft Sans Serif"/>
              </a:rPr>
              <a:t>interrupción.</a:t>
            </a:r>
            <a:endParaRPr sz="700">
              <a:latin typeface="Microsoft Sans Serif"/>
              <a:cs typeface="Microsoft Sans Serif"/>
            </a:endParaRPr>
          </a:p>
        </p:txBody>
      </p:sp>
      <p:sp>
        <p:nvSpPr>
          <p:cNvPr id="84" name="object 84"/>
          <p:cNvSpPr txBox="1"/>
          <p:nvPr/>
        </p:nvSpPr>
        <p:spPr>
          <a:xfrm>
            <a:off x="10172875" y="1585718"/>
            <a:ext cx="841412" cy="112851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sz="650" spc="10" dirty="0">
                <a:latin typeface="Microsoft Sans Serif"/>
                <a:cs typeface="Microsoft Sans Serif"/>
              </a:rPr>
              <a:t>650</a:t>
            </a:r>
            <a:r>
              <a:rPr sz="650" spc="-5" dirty="0">
                <a:latin typeface="Microsoft Sans Serif"/>
                <a:cs typeface="Microsoft Sans Serif"/>
              </a:rPr>
              <a:t> MVA</a:t>
            </a:r>
            <a:endParaRPr sz="650">
              <a:latin typeface="Microsoft Sans Serif"/>
              <a:cs typeface="Microsoft Sans Serif"/>
            </a:endParaRPr>
          </a:p>
        </p:txBody>
      </p:sp>
      <p:sp>
        <p:nvSpPr>
          <p:cNvPr id="85" name="object 85"/>
          <p:cNvSpPr txBox="1"/>
          <p:nvPr/>
        </p:nvSpPr>
        <p:spPr>
          <a:xfrm>
            <a:off x="13769937" y="1678961"/>
            <a:ext cx="378343" cy="58991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sz="300" spc="5" dirty="0">
                <a:latin typeface="Microsoft Sans Serif"/>
                <a:cs typeface="Microsoft Sans Serif"/>
              </a:rPr>
              <a:t>sistema</a:t>
            </a:r>
            <a:endParaRPr sz="300">
              <a:latin typeface="Microsoft Sans Serif"/>
              <a:cs typeface="Microsoft Sans Serif"/>
            </a:endParaRPr>
          </a:p>
        </p:txBody>
      </p:sp>
      <p:sp>
        <p:nvSpPr>
          <p:cNvPr id="86" name="object 86"/>
          <p:cNvSpPr txBox="1"/>
          <p:nvPr/>
        </p:nvSpPr>
        <p:spPr>
          <a:xfrm>
            <a:off x="15147743" y="1772156"/>
            <a:ext cx="606226" cy="194925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sz="550" spc="30" dirty="0">
                <a:latin typeface="Microsoft Sans Serif"/>
                <a:cs typeface="Microsoft Sans Serif"/>
              </a:rPr>
              <a:t>Infinito</a:t>
            </a:r>
            <a:endParaRPr sz="550">
              <a:latin typeface="Microsoft Sans Serif"/>
              <a:cs typeface="Microsoft Sans Serif"/>
            </a:endParaRPr>
          </a:p>
          <a:p>
            <a:pPr marL="66040">
              <a:lnSpc>
                <a:spcPct val="100000"/>
              </a:lnSpc>
              <a:spcBef>
                <a:spcPts val="430"/>
              </a:spcBef>
            </a:pPr>
            <a:r>
              <a:rPr sz="300" spc="10" dirty="0">
                <a:latin typeface="Microsoft Sans Serif"/>
                <a:cs typeface="Microsoft Sans Serif"/>
              </a:rPr>
              <a:t>Autobús</a:t>
            </a:r>
            <a:endParaRPr sz="300">
              <a:latin typeface="Microsoft Sans Serif"/>
              <a:cs typeface="Microsoft Sans Serif"/>
            </a:endParaRPr>
          </a:p>
        </p:txBody>
      </p:sp>
      <p:sp>
        <p:nvSpPr>
          <p:cNvPr id="87" name="object 87"/>
          <p:cNvSpPr txBox="1"/>
          <p:nvPr/>
        </p:nvSpPr>
        <p:spPr>
          <a:xfrm>
            <a:off x="12087150" y="2032489"/>
            <a:ext cx="584314" cy="58991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sz="300" dirty="0">
                <a:latin typeface="Microsoft Sans Serif"/>
                <a:cs typeface="Microsoft Sans Serif"/>
              </a:rPr>
              <a:t>0,1</a:t>
            </a:r>
            <a:r>
              <a:rPr sz="300" spc="-5" dirty="0">
                <a:latin typeface="Microsoft Sans Serif"/>
                <a:cs typeface="Microsoft Sans Serif"/>
              </a:rPr>
              <a:t> </a:t>
            </a:r>
            <a:r>
              <a:rPr sz="300" spc="5" dirty="0">
                <a:latin typeface="Microsoft Sans Serif"/>
                <a:cs typeface="Microsoft Sans Serif"/>
              </a:rPr>
              <a:t>unidades</a:t>
            </a:r>
            <a:endParaRPr sz="300">
              <a:latin typeface="Microsoft Sans Serif"/>
              <a:cs typeface="Microsoft Sans Serif"/>
            </a:endParaRPr>
          </a:p>
        </p:txBody>
      </p:sp>
      <p:sp>
        <p:nvSpPr>
          <p:cNvPr id="88" name="object 88"/>
          <p:cNvSpPr txBox="1"/>
          <p:nvPr/>
        </p:nvSpPr>
        <p:spPr>
          <a:xfrm>
            <a:off x="13601696" y="2026139"/>
            <a:ext cx="731853" cy="66685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sz="350" dirty="0">
                <a:latin typeface="Microsoft Sans Serif"/>
                <a:cs typeface="Microsoft Sans Serif"/>
              </a:rPr>
              <a:t>0,14</a:t>
            </a:r>
            <a:r>
              <a:rPr sz="350" spc="-5" dirty="0">
                <a:latin typeface="Microsoft Sans Serif"/>
                <a:cs typeface="Microsoft Sans Serif"/>
              </a:rPr>
              <a:t> </a:t>
            </a:r>
            <a:r>
              <a:rPr sz="350" spc="10" dirty="0">
                <a:latin typeface="Microsoft Sans Serif"/>
                <a:cs typeface="Microsoft Sans Serif"/>
              </a:rPr>
              <a:t>unidades</a:t>
            </a:r>
            <a:endParaRPr sz="350">
              <a:latin typeface="Microsoft Sans Serif"/>
              <a:cs typeface="Microsoft Sans Serif"/>
            </a:endParaRPr>
          </a:p>
        </p:txBody>
      </p:sp>
      <p:sp>
        <p:nvSpPr>
          <p:cNvPr id="89" name="object 89"/>
          <p:cNvSpPr txBox="1"/>
          <p:nvPr/>
        </p:nvSpPr>
        <p:spPr>
          <a:xfrm>
            <a:off x="10327159" y="2096530"/>
            <a:ext cx="584314" cy="58991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sz="300" dirty="0">
                <a:latin typeface="Microsoft Sans Serif"/>
                <a:cs typeface="Microsoft Sans Serif"/>
              </a:rPr>
              <a:t>0,3</a:t>
            </a:r>
            <a:r>
              <a:rPr sz="300" spc="-5" dirty="0">
                <a:latin typeface="Microsoft Sans Serif"/>
                <a:cs typeface="Microsoft Sans Serif"/>
              </a:rPr>
              <a:t> </a:t>
            </a:r>
            <a:r>
              <a:rPr sz="300" spc="5" dirty="0">
                <a:latin typeface="Microsoft Sans Serif"/>
                <a:cs typeface="Microsoft Sans Serif"/>
              </a:rPr>
              <a:t>unidades</a:t>
            </a:r>
            <a:endParaRPr sz="300">
              <a:latin typeface="Microsoft Sans Serif"/>
              <a:cs typeface="Microsoft Sans Serif"/>
            </a:endParaRPr>
          </a:p>
        </p:txBody>
      </p:sp>
      <p:sp>
        <p:nvSpPr>
          <p:cNvPr id="90" name="object 90"/>
          <p:cNvSpPr txBox="1"/>
          <p:nvPr/>
        </p:nvSpPr>
        <p:spPr>
          <a:xfrm>
            <a:off x="11259716" y="2239266"/>
            <a:ext cx="179677" cy="120546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sz="700" spc="-60" dirty="0">
                <a:latin typeface="Microsoft Sans Serif"/>
                <a:cs typeface="Microsoft Sans Serif"/>
              </a:rPr>
              <a:t>X</a:t>
            </a:r>
            <a:endParaRPr sz="700">
              <a:latin typeface="Microsoft Sans Serif"/>
              <a:cs typeface="Microsoft Sans Serif"/>
            </a:endParaRPr>
          </a:p>
        </p:txBody>
      </p:sp>
      <p:sp>
        <p:nvSpPr>
          <p:cNvPr id="91" name="object 91"/>
          <p:cNvSpPr txBox="1"/>
          <p:nvPr/>
        </p:nvSpPr>
        <p:spPr>
          <a:xfrm>
            <a:off x="10407821" y="2692386"/>
            <a:ext cx="708481" cy="105157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sz="600" spc="5" dirty="0">
                <a:latin typeface="Microsoft Sans Serif"/>
                <a:cs typeface="Microsoft Sans Serif"/>
              </a:rPr>
              <a:t>Sistema</a:t>
            </a:r>
            <a:endParaRPr sz="600">
              <a:latin typeface="Microsoft Sans Serif"/>
              <a:cs typeface="Microsoft Sans Serif"/>
            </a:endParaRPr>
          </a:p>
        </p:txBody>
      </p:sp>
      <p:sp>
        <p:nvSpPr>
          <p:cNvPr id="92" name="object 92"/>
          <p:cNvSpPr txBox="1"/>
          <p:nvPr/>
        </p:nvSpPr>
        <p:spPr>
          <a:xfrm>
            <a:off x="14369405" y="3019561"/>
            <a:ext cx="186981" cy="120546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sz="700" spc="-75" dirty="0">
                <a:latin typeface="Microsoft Sans Serif"/>
                <a:cs typeface="Microsoft Sans Serif"/>
              </a:rPr>
              <a:t>R</a:t>
            </a:r>
            <a:endParaRPr sz="700">
              <a:latin typeface="Microsoft Sans Serif"/>
              <a:cs typeface="Microsoft Sans Serif"/>
            </a:endParaRPr>
          </a:p>
        </p:txBody>
      </p:sp>
      <p:sp>
        <p:nvSpPr>
          <p:cNvPr id="93" name="object 93"/>
          <p:cNvSpPr txBox="1"/>
          <p:nvPr/>
        </p:nvSpPr>
        <p:spPr>
          <a:xfrm>
            <a:off x="10593604" y="3225760"/>
            <a:ext cx="558020" cy="186590"/>
          </a:xfrm>
          <a:prstGeom prst="rect">
            <a:avLst/>
          </a:prstGeom>
        </p:spPr>
        <p:txBody>
          <a:bodyPr vert="horz" wrap="square" lIns="0" tIns="19685" rIns="0" bIns="0" rtlCol="0">
            <a:spAutoFit/>
          </a:bodyPr>
          <a:lstStyle/>
          <a:p>
            <a:pPr marL="47625">
              <a:lnSpc>
                <a:spcPct val="100000"/>
              </a:lnSpc>
              <a:spcBef>
                <a:spcPts val="155"/>
              </a:spcBef>
            </a:pPr>
            <a:r>
              <a:rPr sz="350" spc="10" dirty="0">
                <a:latin typeface="Microsoft Sans Serif"/>
                <a:cs typeface="Microsoft Sans Serif"/>
              </a:rPr>
              <a:t>Unidad</a:t>
            </a:r>
            <a:endParaRPr sz="350">
              <a:latin typeface="Microsoft Sans Serif"/>
              <a:cs typeface="Microsoft Sans Serif"/>
            </a:endParaRPr>
          </a:p>
          <a:p>
            <a:pPr marL="12700">
              <a:lnSpc>
                <a:spcPct val="100000"/>
              </a:lnSpc>
              <a:spcBef>
                <a:spcPts val="110"/>
              </a:spcBef>
            </a:pPr>
            <a:r>
              <a:rPr sz="650" spc="5" dirty="0">
                <a:latin typeface="Microsoft Sans Serif"/>
                <a:cs typeface="Microsoft Sans Serif"/>
              </a:rPr>
              <a:t>Trans</a:t>
            </a:r>
            <a:endParaRPr sz="650">
              <a:latin typeface="Microsoft Sans Serif"/>
              <a:cs typeface="Microsoft Sans Serif"/>
            </a:endParaRPr>
          </a:p>
        </p:txBody>
      </p:sp>
      <p:sp>
        <p:nvSpPr>
          <p:cNvPr id="94" name="object 94"/>
          <p:cNvSpPr txBox="1"/>
          <p:nvPr/>
        </p:nvSpPr>
        <p:spPr>
          <a:xfrm>
            <a:off x="15810331" y="3724154"/>
            <a:ext cx="359353" cy="58991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sz="300" spc="-15" dirty="0">
                <a:latin typeface="Microsoft Sans Serif"/>
                <a:cs typeface="Microsoft Sans Serif"/>
              </a:rPr>
              <a:t>METRO</a:t>
            </a:r>
            <a:endParaRPr sz="300">
              <a:latin typeface="Microsoft Sans Serif"/>
              <a:cs typeface="Microsoft Sans Serif"/>
            </a:endParaRPr>
          </a:p>
        </p:txBody>
      </p:sp>
      <p:sp>
        <p:nvSpPr>
          <p:cNvPr id="95" name="object 95"/>
          <p:cNvSpPr txBox="1"/>
          <p:nvPr/>
        </p:nvSpPr>
        <p:spPr>
          <a:xfrm>
            <a:off x="1415190" y="3974310"/>
            <a:ext cx="4611699" cy="97463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sz="500" spc="10" dirty="0">
                <a:latin typeface="Microsoft Sans Serif"/>
                <a:cs typeface="Microsoft Sans Serif"/>
              </a:rPr>
              <a:t>Figura</a:t>
            </a:r>
            <a:r>
              <a:rPr sz="500" spc="5" dirty="0">
                <a:latin typeface="Microsoft Sans Serif"/>
                <a:cs typeface="Microsoft Sans Serif"/>
              </a:rPr>
              <a:t> </a:t>
            </a:r>
            <a:r>
              <a:rPr sz="500" dirty="0">
                <a:latin typeface="Microsoft Sans Serif"/>
                <a:cs typeface="Microsoft Sans Serif"/>
              </a:rPr>
              <a:t>4.      </a:t>
            </a:r>
            <a:r>
              <a:rPr sz="550" spc="10" dirty="0">
                <a:latin typeface="Microsoft Sans Serif"/>
                <a:cs typeface="Microsoft Sans Serif"/>
              </a:rPr>
              <a:t>Característica</a:t>
            </a:r>
            <a:r>
              <a:rPr sz="550" spc="-5" dirty="0">
                <a:latin typeface="Microsoft Sans Serif"/>
                <a:cs typeface="Microsoft Sans Serif"/>
              </a:rPr>
              <a:t> </a:t>
            </a:r>
            <a:r>
              <a:rPr sz="550" spc="15" dirty="0">
                <a:latin typeface="Microsoft Sans Serif"/>
                <a:cs typeface="Microsoft Sans Serif"/>
              </a:rPr>
              <a:t>típica</a:t>
            </a:r>
            <a:r>
              <a:rPr sz="550" spc="-10" dirty="0">
                <a:latin typeface="Microsoft Sans Serif"/>
                <a:cs typeface="Microsoft Sans Serif"/>
              </a:rPr>
              <a:t> </a:t>
            </a:r>
            <a:r>
              <a:rPr sz="550" spc="15" dirty="0">
                <a:latin typeface="Microsoft Sans Serif"/>
                <a:cs typeface="Microsoft Sans Serif"/>
              </a:rPr>
              <a:t>del</a:t>
            </a:r>
            <a:r>
              <a:rPr sz="550" spc="-5" dirty="0">
                <a:latin typeface="Microsoft Sans Serif"/>
                <a:cs typeface="Microsoft Sans Serif"/>
              </a:rPr>
              <a:t> </a:t>
            </a:r>
            <a:r>
              <a:rPr sz="550" spc="15" dirty="0">
                <a:latin typeface="Microsoft Sans Serif"/>
                <a:cs typeface="Microsoft Sans Serif"/>
              </a:rPr>
              <a:t>relé</a:t>
            </a:r>
            <a:r>
              <a:rPr sz="550" spc="-10" dirty="0">
                <a:latin typeface="Microsoft Sans Serif"/>
                <a:cs typeface="Microsoft Sans Serif"/>
              </a:rPr>
              <a:t> </a:t>
            </a:r>
            <a:r>
              <a:rPr sz="550" spc="15" dirty="0">
                <a:latin typeface="Microsoft Sans Serif"/>
                <a:cs typeface="Microsoft Sans Serif"/>
              </a:rPr>
              <a:t>de</a:t>
            </a:r>
            <a:r>
              <a:rPr sz="550" spc="-10" dirty="0">
                <a:latin typeface="Microsoft Sans Serif"/>
                <a:cs typeface="Microsoft Sans Serif"/>
              </a:rPr>
              <a:t> </a:t>
            </a:r>
            <a:r>
              <a:rPr sz="550" spc="20" dirty="0">
                <a:latin typeface="Microsoft Sans Serif"/>
                <a:cs typeface="Microsoft Sans Serif"/>
              </a:rPr>
              <a:t>pérdida</a:t>
            </a:r>
            <a:r>
              <a:rPr sz="550" spc="-5" dirty="0">
                <a:latin typeface="Microsoft Sans Serif"/>
                <a:cs typeface="Microsoft Sans Serif"/>
              </a:rPr>
              <a:t> </a:t>
            </a:r>
            <a:r>
              <a:rPr sz="550" spc="15" dirty="0">
                <a:latin typeface="Microsoft Sans Serif"/>
                <a:cs typeface="Microsoft Sans Serif"/>
              </a:rPr>
              <a:t>de</a:t>
            </a:r>
            <a:r>
              <a:rPr sz="550" spc="-10" dirty="0">
                <a:latin typeface="Microsoft Sans Serif"/>
                <a:cs typeface="Microsoft Sans Serif"/>
              </a:rPr>
              <a:t> </a:t>
            </a:r>
            <a:r>
              <a:rPr sz="550" spc="20" dirty="0">
                <a:latin typeface="Microsoft Sans Serif"/>
                <a:cs typeface="Microsoft Sans Serif"/>
              </a:rPr>
              <a:t>campo</a:t>
            </a:r>
            <a:endParaRPr sz="550">
              <a:latin typeface="Microsoft Sans Serif"/>
              <a:cs typeface="Microsoft Sans Serif"/>
            </a:endParaRPr>
          </a:p>
        </p:txBody>
      </p:sp>
      <p:sp>
        <p:nvSpPr>
          <p:cNvPr id="96" name="object 96"/>
          <p:cNvSpPr txBox="1"/>
          <p:nvPr/>
        </p:nvSpPr>
        <p:spPr>
          <a:xfrm>
            <a:off x="13801498" y="3951195"/>
            <a:ext cx="1361452" cy="179536"/>
          </a:xfrm>
          <a:prstGeom prst="rect">
            <a:avLst/>
          </a:prstGeom>
        </p:spPr>
        <p:txBody>
          <a:bodyPr vert="horz" wrap="square" lIns="0" tIns="20320" rIns="0" bIns="0" rtlCol="0">
            <a:spAutoFit/>
          </a:bodyPr>
          <a:lstStyle/>
          <a:p>
            <a:pPr algn="ctr">
              <a:lnSpc>
                <a:spcPct val="100000"/>
              </a:lnSpc>
              <a:spcBef>
                <a:spcPts val="160"/>
              </a:spcBef>
            </a:pPr>
            <a:r>
              <a:rPr sz="300" dirty="0">
                <a:latin typeface="Microsoft Sans Serif"/>
                <a:cs typeface="Microsoft Sans Serif"/>
              </a:rPr>
              <a:t>Balancearse</a:t>
            </a:r>
            <a:endParaRPr sz="300">
              <a:latin typeface="Microsoft Sans Serif"/>
              <a:cs typeface="Microsoft Sans Serif"/>
            </a:endParaRPr>
          </a:p>
          <a:p>
            <a:pPr algn="ctr">
              <a:lnSpc>
                <a:spcPct val="100000"/>
              </a:lnSpc>
              <a:spcBef>
                <a:spcPts val="130"/>
              </a:spcBef>
            </a:pPr>
            <a:r>
              <a:rPr sz="650" spc="10" dirty="0">
                <a:latin typeface="Microsoft Sans Serif"/>
                <a:cs typeface="Microsoft Sans Serif"/>
              </a:rPr>
              <a:t>Características</a:t>
            </a:r>
            <a:endParaRPr sz="650">
              <a:latin typeface="Microsoft Sans Serif"/>
              <a:cs typeface="Microsoft Sans Serif"/>
            </a:endParaRPr>
          </a:p>
        </p:txBody>
      </p:sp>
      <p:sp>
        <p:nvSpPr>
          <p:cNvPr id="97" name="object 97"/>
          <p:cNvSpPr txBox="1"/>
          <p:nvPr/>
        </p:nvSpPr>
        <p:spPr>
          <a:xfrm>
            <a:off x="1415160" y="4122894"/>
            <a:ext cx="7395956" cy="782907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 marR="5080" indent="154940">
              <a:lnSpc>
                <a:spcPct val="154100"/>
              </a:lnSpc>
              <a:spcBef>
                <a:spcPts val="100"/>
              </a:spcBef>
            </a:pPr>
            <a:r>
              <a:rPr sz="650" spc="-10" dirty="0">
                <a:latin typeface="Microsoft Sans Serif"/>
                <a:cs typeface="Microsoft Sans Serif"/>
              </a:rPr>
              <a:t>La</a:t>
            </a:r>
            <a:r>
              <a:rPr sz="650" spc="-5" dirty="0">
                <a:latin typeface="Microsoft Sans Serif"/>
                <a:cs typeface="Microsoft Sans Serif"/>
              </a:rPr>
              <a:t> </a:t>
            </a:r>
            <a:r>
              <a:rPr sz="650" spc="15" dirty="0">
                <a:latin typeface="Microsoft Sans Serif"/>
                <a:cs typeface="Microsoft Sans Serif"/>
              </a:rPr>
              <a:t>característica</a:t>
            </a:r>
            <a:r>
              <a:rPr sz="650" spc="-5" dirty="0">
                <a:latin typeface="Microsoft Sans Serif"/>
                <a:cs typeface="Microsoft Sans Serif"/>
              </a:rPr>
              <a:t> </a:t>
            </a:r>
            <a:r>
              <a:rPr sz="650" spc="45" dirty="0">
                <a:latin typeface="Microsoft Sans Serif"/>
                <a:cs typeface="Microsoft Sans Serif"/>
              </a:rPr>
              <a:t>mho</a:t>
            </a:r>
            <a:r>
              <a:rPr sz="650" spc="-5" dirty="0">
                <a:latin typeface="Microsoft Sans Serif"/>
                <a:cs typeface="Microsoft Sans Serif"/>
              </a:rPr>
              <a:t> </a:t>
            </a:r>
            <a:r>
              <a:rPr sz="650" spc="15" dirty="0">
                <a:latin typeface="Microsoft Sans Serif"/>
                <a:cs typeface="Microsoft Sans Serif"/>
              </a:rPr>
              <a:t>más</a:t>
            </a:r>
            <a:r>
              <a:rPr sz="650" spc="-5" dirty="0">
                <a:latin typeface="Microsoft Sans Serif"/>
                <a:cs typeface="Microsoft Sans Serif"/>
              </a:rPr>
              <a:t> </a:t>
            </a:r>
            <a:r>
              <a:rPr sz="650" spc="20" dirty="0">
                <a:latin typeface="Microsoft Sans Serif"/>
                <a:cs typeface="Microsoft Sans Serif"/>
              </a:rPr>
              <a:t>pequeña</a:t>
            </a:r>
            <a:r>
              <a:rPr sz="650" spc="-5" dirty="0">
                <a:latin typeface="Microsoft Sans Serif"/>
                <a:cs typeface="Microsoft Sans Serif"/>
              </a:rPr>
              <a:t> </a:t>
            </a:r>
            <a:r>
              <a:rPr sz="650" spc="35" dirty="0">
                <a:latin typeface="Microsoft Sans Serif"/>
                <a:cs typeface="Microsoft Sans Serif"/>
              </a:rPr>
              <a:t>no</a:t>
            </a:r>
            <a:r>
              <a:rPr sz="650" dirty="0">
                <a:latin typeface="Microsoft Sans Serif"/>
                <a:cs typeface="Microsoft Sans Serif"/>
              </a:rPr>
              <a:t> </a:t>
            </a:r>
            <a:r>
              <a:rPr sz="650" spc="20" dirty="0">
                <a:latin typeface="Microsoft Sans Serif"/>
                <a:cs typeface="Microsoft Sans Serif"/>
              </a:rPr>
              <a:t>tiene</a:t>
            </a:r>
            <a:r>
              <a:rPr sz="650" spc="-5" dirty="0">
                <a:latin typeface="Microsoft Sans Serif"/>
                <a:cs typeface="Microsoft Sans Serif"/>
              </a:rPr>
              <a:t> </a:t>
            </a:r>
            <a:r>
              <a:rPr sz="650" spc="35" dirty="0">
                <a:latin typeface="Microsoft Sans Serif"/>
                <a:cs typeface="Microsoft Sans Serif"/>
              </a:rPr>
              <a:t>ningún</a:t>
            </a:r>
            <a:r>
              <a:rPr sz="650" spc="-5" dirty="0">
                <a:latin typeface="Microsoft Sans Serif"/>
                <a:cs typeface="Microsoft Sans Serif"/>
              </a:rPr>
              <a:t> </a:t>
            </a:r>
            <a:r>
              <a:rPr sz="650" spc="25" dirty="0">
                <a:latin typeface="Microsoft Sans Serif"/>
                <a:cs typeface="Microsoft Sans Serif"/>
              </a:rPr>
              <a:t>retraso</a:t>
            </a:r>
            <a:r>
              <a:rPr sz="650" spc="-5" dirty="0">
                <a:latin typeface="Microsoft Sans Serif"/>
                <a:cs typeface="Microsoft Sans Serif"/>
              </a:rPr>
              <a:t> </a:t>
            </a:r>
            <a:r>
              <a:rPr sz="650" spc="20" dirty="0">
                <a:latin typeface="Microsoft Sans Serif"/>
                <a:cs typeface="Microsoft Sans Serif"/>
              </a:rPr>
              <a:t>intencional;</a:t>
            </a:r>
            <a:r>
              <a:rPr sz="650" spc="-5" dirty="0">
                <a:latin typeface="Microsoft Sans Serif"/>
                <a:cs typeface="Microsoft Sans Serif"/>
              </a:rPr>
              <a:t> </a:t>
            </a:r>
            <a:r>
              <a:rPr sz="650" spc="40" dirty="0">
                <a:latin typeface="Microsoft Sans Serif"/>
                <a:cs typeface="Microsoft Sans Serif"/>
              </a:rPr>
              <a:t>por</a:t>
            </a:r>
            <a:r>
              <a:rPr sz="650" dirty="0">
                <a:latin typeface="Microsoft Sans Serif"/>
                <a:cs typeface="Microsoft Sans Serif"/>
              </a:rPr>
              <a:t> </a:t>
            </a:r>
            <a:r>
              <a:rPr sz="650" spc="25" dirty="0">
                <a:latin typeface="Microsoft Sans Serif"/>
                <a:cs typeface="Microsoft Sans Serif"/>
              </a:rPr>
              <a:t>lo </a:t>
            </a:r>
            <a:r>
              <a:rPr sz="650" spc="-160" dirty="0">
                <a:latin typeface="Microsoft Sans Serif"/>
                <a:cs typeface="Microsoft Sans Serif"/>
              </a:rPr>
              <a:t> </a:t>
            </a:r>
            <a:r>
              <a:rPr sz="650" spc="25" dirty="0">
                <a:latin typeface="Microsoft Sans Serif"/>
                <a:cs typeface="Microsoft Sans Serif"/>
              </a:rPr>
              <a:t>tanto, </a:t>
            </a:r>
            <a:r>
              <a:rPr sz="650" spc="30" dirty="0">
                <a:latin typeface="Microsoft Sans Serif"/>
                <a:cs typeface="Microsoft Sans Serif"/>
              </a:rPr>
              <a:t>podría </a:t>
            </a:r>
            <a:r>
              <a:rPr sz="650" spc="20" dirty="0">
                <a:latin typeface="Microsoft Sans Serif"/>
                <a:cs typeface="Microsoft Sans Serif"/>
              </a:rPr>
              <a:t>detectar </a:t>
            </a:r>
            <a:r>
              <a:rPr sz="650" spc="5" dirty="0">
                <a:latin typeface="Microsoft Sans Serif"/>
                <a:cs typeface="Microsoft Sans Serif"/>
              </a:rPr>
              <a:t>y </a:t>
            </a:r>
            <a:r>
              <a:rPr sz="650" spc="15" dirty="0">
                <a:latin typeface="Microsoft Sans Serif"/>
                <a:cs typeface="Microsoft Sans Serif"/>
              </a:rPr>
              <a:t>activar </a:t>
            </a:r>
            <a:r>
              <a:rPr sz="650" spc="40" dirty="0">
                <a:latin typeface="Microsoft Sans Serif"/>
                <a:cs typeface="Microsoft Sans Serif"/>
              </a:rPr>
              <a:t>un </a:t>
            </a:r>
            <a:r>
              <a:rPr sz="650" spc="25" dirty="0">
                <a:latin typeface="Microsoft Sans Serif"/>
                <a:cs typeface="Microsoft Sans Serif"/>
              </a:rPr>
              <a:t>swing fuera </a:t>
            </a:r>
            <a:r>
              <a:rPr sz="650" spc="20" dirty="0">
                <a:latin typeface="Microsoft Sans Serif"/>
                <a:cs typeface="Microsoft Sans Serif"/>
              </a:rPr>
              <a:t>de sincronismo </a:t>
            </a:r>
            <a:r>
              <a:rPr sz="650" spc="25" dirty="0">
                <a:latin typeface="Microsoft Sans Serif"/>
                <a:cs typeface="Microsoft Sans Serif"/>
              </a:rPr>
              <a:t>que </a:t>
            </a:r>
            <a:r>
              <a:rPr sz="650" spc="15" dirty="0">
                <a:latin typeface="Microsoft Sans Serif"/>
                <a:cs typeface="Microsoft Sans Serif"/>
              </a:rPr>
              <a:t>permanezca </a:t>
            </a:r>
            <a:r>
              <a:rPr sz="650" spc="20" dirty="0">
                <a:latin typeface="Microsoft Sans Serif"/>
                <a:cs typeface="Microsoft Sans Serif"/>
              </a:rPr>
              <a:t> </a:t>
            </a:r>
            <a:r>
              <a:rPr sz="650" spc="35" dirty="0">
                <a:latin typeface="Microsoft Sans Serif"/>
                <a:cs typeface="Microsoft Sans Serif"/>
              </a:rPr>
              <a:t>dentro </a:t>
            </a:r>
            <a:r>
              <a:rPr sz="650" spc="20" dirty="0">
                <a:latin typeface="Microsoft Sans Serif"/>
                <a:cs typeface="Microsoft Sans Serif"/>
              </a:rPr>
              <a:t>de </a:t>
            </a:r>
            <a:r>
              <a:rPr sz="650" spc="10" dirty="0">
                <a:latin typeface="Microsoft Sans Serif"/>
                <a:cs typeface="Microsoft Sans Serif"/>
              </a:rPr>
              <a:t>su </a:t>
            </a:r>
            <a:r>
              <a:rPr sz="650" spc="15" dirty="0">
                <a:latin typeface="Microsoft Sans Serif"/>
                <a:cs typeface="Microsoft Sans Serif"/>
              </a:rPr>
              <a:t>círculo </a:t>
            </a:r>
            <a:r>
              <a:rPr sz="650" spc="10" dirty="0">
                <a:latin typeface="Microsoft Sans Serif"/>
                <a:cs typeface="Microsoft Sans Serif"/>
              </a:rPr>
              <a:t>el </a:t>
            </a:r>
            <a:r>
              <a:rPr sz="650" spc="35" dirty="0">
                <a:latin typeface="Microsoft Sans Serif"/>
                <a:cs typeface="Microsoft Sans Serif"/>
              </a:rPr>
              <a:t>tiempo </a:t>
            </a:r>
            <a:r>
              <a:rPr sz="650" spc="15" dirty="0">
                <a:latin typeface="Microsoft Sans Serif"/>
                <a:cs typeface="Microsoft Sans Serif"/>
              </a:rPr>
              <a:t>suficiente. </a:t>
            </a:r>
            <a:r>
              <a:rPr sz="650" spc="-10" dirty="0">
                <a:latin typeface="Microsoft Sans Serif"/>
                <a:cs typeface="Microsoft Sans Serif"/>
              </a:rPr>
              <a:t>La </a:t>
            </a:r>
            <a:r>
              <a:rPr sz="650" spc="15" dirty="0">
                <a:latin typeface="Microsoft Sans Serif"/>
                <a:cs typeface="Microsoft Sans Serif"/>
              </a:rPr>
              <a:t>característica </a:t>
            </a:r>
            <a:r>
              <a:rPr sz="650" spc="45" dirty="0">
                <a:latin typeface="Microsoft Sans Serif"/>
                <a:cs typeface="Microsoft Sans Serif"/>
              </a:rPr>
              <a:t>mho </a:t>
            </a:r>
            <a:r>
              <a:rPr sz="650" spc="15" dirty="0">
                <a:latin typeface="Microsoft Sans Serif"/>
                <a:cs typeface="Microsoft Sans Serif"/>
              </a:rPr>
              <a:t>más </a:t>
            </a:r>
            <a:r>
              <a:rPr sz="650" spc="25" dirty="0">
                <a:latin typeface="Microsoft Sans Serif"/>
                <a:cs typeface="Microsoft Sans Serif"/>
              </a:rPr>
              <a:t>grande </a:t>
            </a:r>
            <a:r>
              <a:rPr sz="650" spc="20" dirty="0">
                <a:latin typeface="Microsoft Sans Serif"/>
                <a:cs typeface="Microsoft Sans Serif"/>
              </a:rPr>
              <a:t>debe </a:t>
            </a:r>
            <a:r>
              <a:rPr sz="650" spc="25" dirty="0">
                <a:latin typeface="Microsoft Sans Serif"/>
                <a:cs typeface="Microsoft Sans Serif"/>
              </a:rPr>
              <a:t> </a:t>
            </a:r>
            <a:r>
              <a:rPr sz="650" spc="30" dirty="0">
                <a:latin typeface="Microsoft Sans Serif"/>
                <a:cs typeface="Microsoft Sans Serif"/>
              </a:rPr>
              <a:t>tener </a:t>
            </a:r>
            <a:r>
              <a:rPr sz="650" spc="40" dirty="0">
                <a:latin typeface="Microsoft Sans Serif"/>
                <a:cs typeface="Microsoft Sans Serif"/>
              </a:rPr>
              <a:t>un </a:t>
            </a:r>
            <a:r>
              <a:rPr sz="650" spc="25" dirty="0">
                <a:latin typeface="Microsoft Sans Serif"/>
                <a:cs typeface="Microsoft Sans Serif"/>
              </a:rPr>
              <a:t>retraso </a:t>
            </a:r>
            <a:r>
              <a:rPr sz="650" spc="20" dirty="0">
                <a:latin typeface="Microsoft Sans Serif"/>
                <a:cs typeface="Microsoft Sans Serif"/>
              </a:rPr>
              <a:t>de </a:t>
            </a:r>
            <a:r>
              <a:rPr sz="650" spc="35" dirty="0">
                <a:latin typeface="Microsoft Sans Serif"/>
                <a:cs typeface="Microsoft Sans Serif"/>
              </a:rPr>
              <a:t>tiempo </a:t>
            </a:r>
            <a:r>
              <a:rPr sz="650" spc="20" dirty="0">
                <a:latin typeface="Microsoft Sans Serif"/>
                <a:cs typeface="Microsoft Sans Serif"/>
              </a:rPr>
              <a:t>para evitar </a:t>
            </a:r>
            <a:r>
              <a:rPr sz="650" spc="15" dirty="0">
                <a:latin typeface="Microsoft Sans Serif"/>
                <a:cs typeface="Microsoft Sans Serif"/>
              </a:rPr>
              <a:t>operaciones incorrectas </a:t>
            </a:r>
            <a:r>
              <a:rPr sz="650" spc="20" dirty="0">
                <a:latin typeface="Microsoft Sans Serif"/>
                <a:cs typeface="Microsoft Sans Serif"/>
              </a:rPr>
              <a:t>en columpios </a:t>
            </a:r>
            <a:r>
              <a:rPr sz="650" spc="25" dirty="0">
                <a:latin typeface="Microsoft Sans Serif"/>
                <a:cs typeface="Microsoft Sans Serif"/>
              </a:rPr>
              <a:t> </a:t>
            </a:r>
            <a:r>
              <a:rPr sz="650" spc="10" dirty="0">
                <a:latin typeface="Microsoft Sans Serif"/>
                <a:cs typeface="Microsoft Sans Serif"/>
              </a:rPr>
              <a:t>estables </a:t>
            </a:r>
            <a:r>
              <a:rPr sz="650" spc="25" dirty="0">
                <a:latin typeface="Microsoft Sans Serif"/>
                <a:cs typeface="Microsoft Sans Serif"/>
              </a:rPr>
              <a:t>que </a:t>
            </a:r>
            <a:r>
              <a:rPr sz="650" spc="30" dirty="0">
                <a:latin typeface="Microsoft Sans Serif"/>
                <a:cs typeface="Microsoft Sans Serif"/>
              </a:rPr>
              <a:t>podrían entrar momentáneamente </a:t>
            </a:r>
            <a:r>
              <a:rPr sz="650" spc="20" dirty="0">
                <a:latin typeface="Microsoft Sans Serif"/>
                <a:cs typeface="Microsoft Sans Serif"/>
              </a:rPr>
              <a:t>en </a:t>
            </a:r>
            <a:r>
              <a:rPr sz="650" spc="10" dirty="0">
                <a:latin typeface="Microsoft Sans Serif"/>
                <a:cs typeface="Microsoft Sans Serif"/>
              </a:rPr>
              <a:t>el </a:t>
            </a:r>
            <a:r>
              <a:rPr sz="650" spc="15" dirty="0">
                <a:latin typeface="Microsoft Sans Serif"/>
                <a:cs typeface="Microsoft Sans Serif"/>
              </a:rPr>
              <a:t>círculo; </a:t>
            </a:r>
            <a:r>
              <a:rPr sz="650" spc="40" dirty="0">
                <a:latin typeface="Microsoft Sans Serif"/>
                <a:cs typeface="Microsoft Sans Serif"/>
              </a:rPr>
              <a:t>por </a:t>
            </a:r>
            <a:r>
              <a:rPr sz="650" spc="25" dirty="0">
                <a:latin typeface="Microsoft Sans Serif"/>
                <a:cs typeface="Microsoft Sans Serif"/>
              </a:rPr>
              <a:t>lo tanto, </a:t>
            </a:r>
            <a:r>
              <a:rPr sz="650" spc="35" dirty="0">
                <a:latin typeface="Microsoft Sans Serif"/>
                <a:cs typeface="Microsoft Sans Serif"/>
              </a:rPr>
              <a:t>no </a:t>
            </a:r>
            <a:r>
              <a:rPr sz="650" spc="-5" dirty="0">
                <a:latin typeface="Microsoft Sans Serif"/>
                <a:cs typeface="Microsoft Sans Serif"/>
              </a:rPr>
              <a:t>es </a:t>
            </a:r>
            <a:r>
              <a:rPr sz="650" dirty="0">
                <a:latin typeface="Microsoft Sans Serif"/>
                <a:cs typeface="Microsoft Sans Serif"/>
              </a:rPr>
              <a:t> </a:t>
            </a:r>
            <a:r>
              <a:rPr sz="650" spc="25" dirty="0">
                <a:latin typeface="Microsoft Sans Serif"/>
                <a:cs typeface="Microsoft Sans Serif"/>
              </a:rPr>
              <a:t>probable que </a:t>
            </a:r>
            <a:r>
              <a:rPr sz="650" spc="20" dirty="0">
                <a:latin typeface="Microsoft Sans Serif"/>
                <a:cs typeface="Microsoft Sans Serif"/>
              </a:rPr>
              <a:t>detecte </a:t>
            </a:r>
            <a:r>
              <a:rPr sz="650" spc="25" dirty="0">
                <a:latin typeface="Microsoft Sans Serif"/>
                <a:cs typeface="Microsoft Sans Serif"/>
              </a:rPr>
              <a:t>una </a:t>
            </a:r>
            <a:r>
              <a:rPr sz="650" spc="20" dirty="0">
                <a:latin typeface="Microsoft Sans Serif"/>
                <a:cs typeface="Microsoft Sans Serif"/>
              </a:rPr>
              <a:t>condición </a:t>
            </a:r>
            <a:r>
              <a:rPr sz="650" spc="25" dirty="0">
                <a:latin typeface="Microsoft Sans Serif"/>
                <a:cs typeface="Microsoft Sans Serif"/>
              </a:rPr>
              <a:t>fuera </a:t>
            </a:r>
            <a:r>
              <a:rPr sz="650" spc="20" dirty="0">
                <a:latin typeface="Microsoft Sans Serif"/>
                <a:cs typeface="Microsoft Sans Serif"/>
              </a:rPr>
              <a:t>de sincronismo </a:t>
            </a:r>
            <a:r>
              <a:rPr sz="650" spc="30" dirty="0">
                <a:latin typeface="Microsoft Sans Serif"/>
                <a:cs typeface="Microsoft Sans Serif"/>
              </a:rPr>
              <a:t>porque </a:t>
            </a:r>
            <a:r>
              <a:rPr sz="650" spc="10" dirty="0">
                <a:latin typeface="Microsoft Sans Serif"/>
                <a:cs typeface="Microsoft Sans Serif"/>
              </a:rPr>
              <a:t>la oscilación </a:t>
            </a:r>
            <a:r>
              <a:rPr sz="650" spc="35" dirty="0">
                <a:latin typeface="Microsoft Sans Serif"/>
                <a:cs typeface="Microsoft Sans Serif"/>
              </a:rPr>
              <a:t>no </a:t>
            </a:r>
            <a:r>
              <a:rPr sz="650" spc="-160" dirty="0">
                <a:latin typeface="Microsoft Sans Serif"/>
                <a:cs typeface="Microsoft Sans Serif"/>
              </a:rPr>
              <a:t> </a:t>
            </a:r>
            <a:r>
              <a:rPr sz="650" spc="20" dirty="0">
                <a:latin typeface="Microsoft Sans Serif"/>
                <a:cs typeface="Microsoft Sans Serif"/>
              </a:rPr>
              <a:t>permanecerá </a:t>
            </a:r>
            <a:r>
              <a:rPr sz="650" spc="35" dirty="0">
                <a:latin typeface="Microsoft Sans Serif"/>
                <a:cs typeface="Microsoft Sans Serif"/>
              </a:rPr>
              <a:t>dentro </a:t>
            </a:r>
            <a:r>
              <a:rPr sz="650" spc="20" dirty="0">
                <a:latin typeface="Microsoft Sans Serif"/>
                <a:cs typeface="Microsoft Sans Serif"/>
              </a:rPr>
              <a:t>del </a:t>
            </a:r>
            <a:r>
              <a:rPr sz="650" spc="15" dirty="0">
                <a:latin typeface="Microsoft Sans Serif"/>
                <a:cs typeface="Microsoft Sans Serif"/>
              </a:rPr>
              <a:t>círculo </a:t>
            </a:r>
            <a:r>
              <a:rPr sz="650" spc="20" dirty="0">
                <a:latin typeface="Microsoft Sans Serif"/>
                <a:cs typeface="Microsoft Sans Serif"/>
              </a:rPr>
              <a:t>de </a:t>
            </a:r>
            <a:r>
              <a:rPr sz="650" spc="15" dirty="0">
                <a:latin typeface="Microsoft Sans Serif"/>
                <a:cs typeface="Microsoft Sans Serif"/>
              </a:rPr>
              <a:t>relevo </a:t>
            </a:r>
            <a:r>
              <a:rPr sz="650" spc="10" dirty="0">
                <a:latin typeface="Microsoft Sans Serif"/>
                <a:cs typeface="Microsoft Sans Serif"/>
              </a:rPr>
              <a:t>el </a:t>
            </a:r>
            <a:r>
              <a:rPr sz="650" spc="35" dirty="0">
                <a:latin typeface="Microsoft Sans Serif"/>
                <a:cs typeface="Microsoft Sans Serif"/>
              </a:rPr>
              <a:t>tiempo </a:t>
            </a:r>
            <a:r>
              <a:rPr sz="650" spc="20" dirty="0">
                <a:latin typeface="Microsoft Sans Serif"/>
                <a:cs typeface="Microsoft Sans Serif"/>
              </a:rPr>
              <a:t>suficiente para </a:t>
            </a:r>
            <a:r>
              <a:rPr sz="650" spc="25" dirty="0">
                <a:latin typeface="Microsoft Sans Serif"/>
                <a:cs typeface="Microsoft Sans Serif"/>
              </a:rPr>
              <a:t>que </a:t>
            </a:r>
            <a:r>
              <a:rPr sz="650" spc="20" dirty="0">
                <a:latin typeface="Microsoft Sans Serif"/>
                <a:cs typeface="Microsoft Sans Serif"/>
              </a:rPr>
              <a:t>expire </a:t>
            </a:r>
            <a:r>
              <a:rPr sz="650" spc="10" dirty="0">
                <a:latin typeface="Microsoft Sans Serif"/>
                <a:cs typeface="Microsoft Sans Serif"/>
              </a:rPr>
              <a:t>el </a:t>
            </a:r>
            <a:r>
              <a:rPr sz="650" spc="15" dirty="0">
                <a:latin typeface="Microsoft Sans Serif"/>
                <a:cs typeface="Microsoft Sans Serif"/>
              </a:rPr>
              <a:t> </a:t>
            </a:r>
            <a:r>
              <a:rPr sz="650" spc="30" dirty="0">
                <a:latin typeface="Microsoft Sans Serif"/>
                <a:cs typeface="Microsoft Sans Serif"/>
              </a:rPr>
              <a:t>cronómetro. </a:t>
            </a:r>
            <a:r>
              <a:rPr sz="650" spc="-10" dirty="0">
                <a:latin typeface="Microsoft Sans Serif"/>
                <a:cs typeface="Microsoft Sans Serif"/>
              </a:rPr>
              <a:t>Esta </a:t>
            </a:r>
            <a:r>
              <a:rPr sz="650" spc="15" dirty="0">
                <a:latin typeface="Microsoft Sans Serif"/>
                <a:cs typeface="Microsoft Sans Serif"/>
              </a:rPr>
              <a:t>característica </a:t>
            </a:r>
            <a:r>
              <a:rPr sz="650" spc="20" dirty="0">
                <a:latin typeface="Microsoft Sans Serif"/>
                <a:cs typeface="Microsoft Sans Serif"/>
              </a:rPr>
              <a:t>de </a:t>
            </a:r>
            <a:r>
              <a:rPr sz="650" spc="30" dirty="0">
                <a:latin typeface="Microsoft Sans Serif"/>
                <a:cs typeface="Microsoft Sans Serif"/>
              </a:rPr>
              <a:t>mayor </a:t>
            </a:r>
            <a:r>
              <a:rPr sz="650" spc="25" dirty="0">
                <a:latin typeface="Microsoft Sans Serif"/>
                <a:cs typeface="Microsoft Sans Serif"/>
              </a:rPr>
              <a:t>diámetro, generalmente </a:t>
            </a:r>
            <a:r>
              <a:rPr sz="650" spc="15" dirty="0">
                <a:latin typeface="Microsoft Sans Serif"/>
                <a:cs typeface="Microsoft Sans Serif"/>
              </a:rPr>
              <a:t>ajustada </a:t>
            </a:r>
            <a:r>
              <a:rPr sz="650" dirty="0">
                <a:latin typeface="Microsoft Sans Serif"/>
                <a:cs typeface="Microsoft Sans Serif"/>
              </a:rPr>
              <a:t>a </a:t>
            </a:r>
            <a:r>
              <a:rPr sz="650" spc="10" dirty="0">
                <a:latin typeface="Microsoft Sans Serif"/>
                <a:cs typeface="Microsoft Sans Serif"/>
              </a:rPr>
              <a:t>la </a:t>
            </a:r>
            <a:r>
              <a:rPr sz="650" spc="15" dirty="0">
                <a:latin typeface="Microsoft Sans Serif"/>
                <a:cs typeface="Microsoft Sans Serif"/>
              </a:rPr>
              <a:t> reactancia </a:t>
            </a:r>
            <a:r>
              <a:rPr sz="650" spc="20" dirty="0">
                <a:latin typeface="Microsoft Sans Serif"/>
                <a:cs typeface="Microsoft Sans Serif"/>
              </a:rPr>
              <a:t>síncrona de </a:t>
            </a:r>
            <a:r>
              <a:rPr sz="650" spc="10" dirty="0">
                <a:latin typeface="Microsoft Sans Serif"/>
                <a:cs typeface="Microsoft Sans Serif"/>
              </a:rPr>
              <a:t>la </a:t>
            </a:r>
            <a:r>
              <a:rPr sz="650" spc="25" dirty="0">
                <a:latin typeface="Microsoft Sans Serif"/>
                <a:cs typeface="Microsoft Sans Serif"/>
              </a:rPr>
              <a:t>unidad </a:t>
            </a:r>
            <a:r>
              <a:rPr sz="650" spc="5" dirty="0">
                <a:latin typeface="Microsoft Sans Serif"/>
                <a:cs typeface="Microsoft Sans Serif"/>
              </a:rPr>
              <a:t>y </a:t>
            </a:r>
            <a:r>
              <a:rPr sz="650" spc="40" dirty="0">
                <a:latin typeface="Microsoft Sans Serif"/>
                <a:cs typeface="Microsoft Sans Serif"/>
              </a:rPr>
              <a:t>un </a:t>
            </a:r>
            <a:r>
              <a:rPr sz="650" spc="20" dirty="0">
                <a:latin typeface="Microsoft Sans Serif"/>
                <a:cs typeface="Microsoft Sans Serif"/>
              </a:rPr>
              <a:t>desplazamiento igual </a:t>
            </a:r>
            <a:r>
              <a:rPr sz="650" dirty="0">
                <a:latin typeface="Microsoft Sans Serif"/>
                <a:cs typeface="Microsoft Sans Serif"/>
              </a:rPr>
              <a:t>a </a:t>
            </a:r>
            <a:r>
              <a:rPr sz="650" spc="10" dirty="0">
                <a:latin typeface="Microsoft Sans Serif"/>
                <a:cs typeface="Microsoft Sans Serif"/>
              </a:rPr>
              <a:t>la </a:t>
            </a:r>
            <a:r>
              <a:rPr sz="650" spc="35" dirty="0">
                <a:latin typeface="Microsoft Sans Serif"/>
                <a:cs typeface="Microsoft Sans Serif"/>
              </a:rPr>
              <a:t>mitad </a:t>
            </a:r>
            <a:r>
              <a:rPr sz="650" spc="20" dirty="0">
                <a:latin typeface="Microsoft Sans Serif"/>
                <a:cs typeface="Microsoft Sans Serif"/>
              </a:rPr>
              <a:t>de </a:t>
            </a:r>
            <a:r>
              <a:rPr sz="650" spc="10" dirty="0">
                <a:latin typeface="Microsoft Sans Serif"/>
                <a:cs typeface="Microsoft Sans Serif"/>
              </a:rPr>
              <a:t>la </a:t>
            </a:r>
            <a:r>
              <a:rPr sz="650" spc="15" dirty="0">
                <a:latin typeface="Microsoft Sans Serif"/>
                <a:cs typeface="Microsoft Sans Serif"/>
              </a:rPr>
              <a:t> reactancia</a:t>
            </a:r>
            <a:r>
              <a:rPr sz="650" dirty="0">
                <a:latin typeface="Microsoft Sans Serif"/>
                <a:cs typeface="Microsoft Sans Serif"/>
              </a:rPr>
              <a:t> </a:t>
            </a:r>
            <a:r>
              <a:rPr sz="650" spc="25" dirty="0">
                <a:latin typeface="Microsoft Sans Serif"/>
                <a:cs typeface="Microsoft Sans Serif"/>
              </a:rPr>
              <a:t>transitoria</a:t>
            </a:r>
            <a:r>
              <a:rPr sz="650" spc="5" dirty="0">
                <a:latin typeface="Microsoft Sans Serif"/>
                <a:cs typeface="Microsoft Sans Serif"/>
              </a:rPr>
              <a:t> </a:t>
            </a:r>
            <a:r>
              <a:rPr sz="650" spc="20" dirty="0">
                <a:latin typeface="Microsoft Sans Serif"/>
                <a:cs typeface="Microsoft Sans Serif"/>
              </a:rPr>
              <a:t>de</a:t>
            </a:r>
            <a:r>
              <a:rPr sz="650" dirty="0">
                <a:latin typeface="Microsoft Sans Serif"/>
                <a:cs typeface="Microsoft Sans Serif"/>
              </a:rPr>
              <a:t> </a:t>
            </a:r>
            <a:r>
              <a:rPr sz="650" spc="10" dirty="0">
                <a:latin typeface="Microsoft Sans Serif"/>
                <a:cs typeface="Microsoft Sans Serif"/>
              </a:rPr>
              <a:t>la</a:t>
            </a:r>
            <a:r>
              <a:rPr sz="650" spc="5" dirty="0">
                <a:latin typeface="Microsoft Sans Serif"/>
                <a:cs typeface="Microsoft Sans Serif"/>
              </a:rPr>
              <a:t> </a:t>
            </a:r>
            <a:r>
              <a:rPr sz="650" spc="20" dirty="0">
                <a:latin typeface="Microsoft Sans Serif"/>
                <a:cs typeface="Microsoft Sans Serif"/>
              </a:rPr>
              <a:t>unidad,</a:t>
            </a:r>
            <a:r>
              <a:rPr sz="650" dirty="0">
                <a:latin typeface="Microsoft Sans Serif"/>
                <a:cs typeface="Microsoft Sans Serif"/>
              </a:rPr>
              <a:t> a</a:t>
            </a:r>
            <a:r>
              <a:rPr sz="650" spc="5" dirty="0">
                <a:latin typeface="Microsoft Sans Serif"/>
                <a:cs typeface="Microsoft Sans Serif"/>
              </a:rPr>
              <a:t> </a:t>
            </a:r>
            <a:r>
              <a:rPr sz="650" spc="-5" dirty="0">
                <a:latin typeface="Microsoft Sans Serif"/>
                <a:cs typeface="Microsoft Sans Serif"/>
              </a:rPr>
              <a:t>veces</a:t>
            </a:r>
            <a:r>
              <a:rPr sz="650" dirty="0">
                <a:latin typeface="Microsoft Sans Serif"/>
                <a:cs typeface="Microsoft Sans Serif"/>
              </a:rPr>
              <a:t> </a:t>
            </a:r>
            <a:r>
              <a:rPr sz="650" spc="-5" dirty="0">
                <a:latin typeface="Microsoft Sans Serif"/>
                <a:cs typeface="Microsoft Sans Serif"/>
              </a:rPr>
              <a:t>se</a:t>
            </a:r>
            <a:r>
              <a:rPr sz="650" spc="5" dirty="0">
                <a:latin typeface="Microsoft Sans Serif"/>
                <a:cs typeface="Microsoft Sans Serif"/>
              </a:rPr>
              <a:t> usa </a:t>
            </a:r>
            <a:r>
              <a:rPr sz="650" spc="10" dirty="0">
                <a:latin typeface="Microsoft Sans Serif"/>
                <a:cs typeface="Microsoft Sans Serif"/>
              </a:rPr>
              <a:t>sola</a:t>
            </a:r>
            <a:r>
              <a:rPr sz="650" dirty="0">
                <a:latin typeface="Microsoft Sans Serif"/>
                <a:cs typeface="Microsoft Sans Serif"/>
              </a:rPr>
              <a:t> </a:t>
            </a:r>
            <a:r>
              <a:rPr sz="650" spc="20" dirty="0">
                <a:latin typeface="Microsoft Sans Serif"/>
                <a:cs typeface="Microsoft Sans Serif"/>
              </a:rPr>
              <a:t>en</a:t>
            </a:r>
            <a:r>
              <a:rPr sz="650" spc="5" dirty="0">
                <a:latin typeface="Microsoft Sans Serif"/>
                <a:cs typeface="Microsoft Sans Serif"/>
              </a:rPr>
              <a:t> </a:t>
            </a:r>
            <a:r>
              <a:rPr sz="650" spc="20" dirty="0">
                <a:latin typeface="Microsoft Sans Serif"/>
                <a:cs typeface="Microsoft Sans Serif"/>
              </a:rPr>
              <a:t>generadores</a:t>
            </a:r>
            <a:r>
              <a:rPr sz="650" dirty="0">
                <a:latin typeface="Microsoft Sans Serif"/>
                <a:cs typeface="Microsoft Sans Serif"/>
              </a:rPr>
              <a:t> </a:t>
            </a:r>
            <a:r>
              <a:rPr sz="650" spc="15" dirty="0">
                <a:latin typeface="Microsoft Sans Serif"/>
                <a:cs typeface="Microsoft Sans Serif"/>
              </a:rPr>
              <a:t>pequeños.</a:t>
            </a:r>
            <a:endParaRPr sz="650">
              <a:latin typeface="Microsoft Sans Serif"/>
              <a:cs typeface="Microsoft Sans Serif"/>
            </a:endParaRPr>
          </a:p>
        </p:txBody>
      </p:sp>
      <p:sp>
        <p:nvSpPr>
          <p:cNvPr id="98" name="object 98"/>
          <p:cNvSpPr txBox="1"/>
          <p:nvPr/>
        </p:nvSpPr>
        <p:spPr>
          <a:xfrm>
            <a:off x="10719785" y="4135205"/>
            <a:ext cx="522959" cy="184666"/>
          </a:xfrm>
          <a:prstGeom prst="rect">
            <a:avLst/>
          </a:prstGeom>
        </p:spPr>
        <p:txBody>
          <a:bodyPr vert="horz" wrap="square" lIns="0" tIns="1778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40"/>
              </a:spcBef>
            </a:pPr>
            <a:r>
              <a:rPr sz="300" spc="10" dirty="0">
                <a:latin typeface="Microsoft Sans Serif"/>
                <a:cs typeface="Microsoft Sans Serif"/>
              </a:rPr>
              <a:t>generación</a:t>
            </a:r>
            <a:endParaRPr sz="300">
              <a:latin typeface="Microsoft Sans Serif"/>
              <a:cs typeface="Microsoft Sans Serif"/>
            </a:endParaRPr>
          </a:p>
          <a:p>
            <a:pPr marL="35560">
              <a:lnSpc>
                <a:spcPct val="100000"/>
              </a:lnSpc>
              <a:spcBef>
                <a:spcPts val="90"/>
              </a:spcBef>
            </a:pPr>
            <a:r>
              <a:rPr sz="700" spc="-20" dirty="0">
                <a:latin typeface="Microsoft Sans Serif"/>
                <a:cs typeface="Microsoft Sans Serif"/>
              </a:rPr>
              <a:t>X</a:t>
            </a:r>
            <a:r>
              <a:rPr sz="450" spc="-20" dirty="0">
                <a:latin typeface="Microsoft Sans Serif"/>
                <a:cs typeface="Microsoft Sans Serif"/>
              </a:rPr>
              <a:t>d</a:t>
            </a:r>
            <a:endParaRPr sz="450">
              <a:latin typeface="Microsoft Sans Serif"/>
              <a:cs typeface="Microsoft Sans Serif"/>
            </a:endParaRPr>
          </a:p>
        </p:txBody>
      </p:sp>
      <p:sp>
        <p:nvSpPr>
          <p:cNvPr id="99" name="object 99"/>
          <p:cNvSpPr txBox="1"/>
          <p:nvPr/>
        </p:nvSpPr>
        <p:spPr>
          <a:xfrm>
            <a:off x="15147743" y="4238245"/>
            <a:ext cx="763991" cy="222250"/>
          </a:xfrm>
          <a:prstGeom prst="rect">
            <a:avLst/>
          </a:prstGeom>
        </p:spPr>
        <p:txBody>
          <a:bodyPr vert="horz" wrap="square" lIns="0" tIns="38735" rIns="0" bIns="0" rtlCol="0">
            <a:spAutoFit/>
          </a:bodyPr>
          <a:lstStyle/>
          <a:p>
            <a:pPr marL="27940">
              <a:lnSpc>
                <a:spcPct val="100000"/>
              </a:lnSpc>
              <a:spcBef>
                <a:spcPts val="305"/>
              </a:spcBef>
            </a:pPr>
            <a:r>
              <a:rPr sz="400" spc="10" dirty="0">
                <a:latin typeface="Microsoft Sans Serif"/>
                <a:cs typeface="Microsoft Sans Serif"/>
              </a:rPr>
              <a:t>Pérdida</a:t>
            </a:r>
            <a:r>
              <a:rPr sz="400" spc="-5" dirty="0">
                <a:latin typeface="Microsoft Sans Serif"/>
                <a:cs typeface="Microsoft Sans Serif"/>
              </a:rPr>
              <a:t> </a:t>
            </a:r>
            <a:r>
              <a:rPr sz="400" spc="10" dirty="0">
                <a:latin typeface="Microsoft Sans Serif"/>
                <a:cs typeface="Microsoft Sans Serif"/>
              </a:rPr>
              <a:t>de</a:t>
            </a:r>
            <a:endParaRPr sz="400">
              <a:latin typeface="Microsoft Sans Serif"/>
              <a:cs typeface="Microsoft Sans Serif"/>
            </a:endParaRPr>
          </a:p>
          <a:p>
            <a:pPr marL="12700">
              <a:lnSpc>
                <a:spcPct val="100000"/>
              </a:lnSpc>
              <a:spcBef>
                <a:spcPts val="260"/>
              </a:spcBef>
            </a:pPr>
            <a:r>
              <a:rPr sz="500" spc="10" dirty="0">
                <a:latin typeface="Microsoft Sans Serif"/>
                <a:cs typeface="Microsoft Sans Serif"/>
              </a:rPr>
              <a:t>Campo</a:t>
            </a:r>
            <a:r>
              <a:rPr sz="500" spc="-5" dirty="0">
                <a:latin typeface="Microsoft Sans Serif"/>
                <a:cs typeface="Microsoft Sans Serif"/>
              </a:rPr>
              <a:t> </a:t>
            </a:r>
            <a:r>
              <a:rPr sz="500" spc="25" dirty="0">
                <a:latin typeface="Microsoft Sans Serif"/>
                <a:cs typeface="Microsoft Sans Serif"/>
              </a:rPr>
              <a:t>#1</a:t>
            </a:r>
            <a:endParaRPr sz="500">
              <a:latin typeface="Microsoft Sans Serif"/>
              <a:cs typeface="Microsoft Sans Serif"/>
            </a:endParaRPr>
          </a:p>
        </p:txBody>
      </p:sp>
      <p:sp>
        <p:nvSpPr>
          <p:cNvPr id="100" name="object 100"/>
          <p:cNvSpPr txBox="1"/>
          <p:nvPr/>
        </p:nvSpPr>
        <p:spPr>
          <a:xfrm>
            <a:off x="9100125" y="5151821"/>
            <a:ext cx="3987944" cy="112851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  <a:tabLst>
                <a:tab pos="373380" algn="l"/>
              </a:tabLst>
            </a:pPr>
            <a:r>
              <a:rPr sz="450" spc="10" dirty="0">
                <a:latin typeface="Microsoft Sans Serif"/>
                <a:cs typeface="Microsoft Sans Serif"/>
              </a:rPr>
              <a:t>Figura</a:t>
            </a:r>
            <a:r>
              <a:rPr sz="450" spc="-5" dirty="0">
                <a:latin typeface="Microsoft Sans Serif"/>
                <a:cs typeface="Microsoft Sans Serif"/>
              </a:rPr>
              <a:t> </a:t>
            </a:r>
            <a:r>
              <a:rPr sz="450" dirty="0">
                <a:latin typeface="Microsoft Sans Serif"/>
                <a:cs typeface="Microsoft Sans Serif"/>
              </a:rPr>
              <a:t>5.	</a:t>
            </a:r>
            <a:r>
              <a:rPr sz="650" spc="10" dirty="0">
                <a:latin typeface="Microsoft Sans Serif"/>
                <a:cs typeface="Microsoft Sans Serif"/>
              </a:rPr>
              <a:t>Aplicación</a:t>
            </a:r>
            <a:r>
              <a:rPr sz="650" spc="-15" dirty="0">
                <a:latin typeface="Microsoft Sans Serif"/>
                <a:cs typeface="Microsoft Sans Serif"/>
              </a:rPr>
              <a:t> </a:t>
            </a:r>
            <a:r>
              <a:rPr sz="650" spc="20" dirty="0">
                <a:latin typeface="Microsoft Sans Serif"/>
                <a:cs typeface="Microsoft Sans Serif"/>
              </a:rPr>
              <a:t>del</a:t>
            </a:r>
            <a:r>
              <a:rPr sz="650" spc="-15" dirty="0">
                <a:latin typeface="Microsoft Sans Serif"/>
                <a:cs typeface="Microsoft Sans Serif"/>
              </a:rPr>
              <a:t> </a:t>
            </a:r>
            <a:r>
              <a:rPr sz="650" spc="20" dirty="0">
                <a:latin typeface="Microsoft Sans Serif"/>
                <a:cs typeface="Microsoft Sans Serif"/>
              </a:rPr>
              <a:t>esquema</a:t>
            </a:r>
            <a:r>
              <a:rPr sz="650" spc="-10" dirty="0">
                <a:latin typeface="Microsoft Sans Serif"/>
                <a:cs typeface="Microsoft Sans Serif"/>
              </a:rPr>
              <a:t> </a:t>
            </a:r>
            <a:r>
              <a:rPr sz="650" spc="40" dirty="0">
                <a:latin typeface="Microsoft Sans Serif"/>
                <a:cs typeface="Microsoft Sans Serif"/>
              </a:rPr>
              <a:t>Mho</a:t>
            </a:r>
            <a:r>
              <a:rPr sz="650" spc="-15" dirty="0">
                <a:latin typeface="Microsoft Sans Serif"/>
                <a:cs typeface="Microsoft Sans Serif"/>
              </a:rPr>
              <a:t> </a:t>
            </a:r>
            <a:r>
              <a:rPr sz="650" dirty="0">
                <a:latin typeface="Microsoft Sans Serif"/>
                <a:cs typeface="Microsoft Sans Serif"/>
              </a:rPr>
              <a:t>Circle</a:t>
            </a:r>
            <a:endParaRPr sz="650">
              <a:latin typeface="Microsoft Sans Serif"/>
              <a:cs typeface="Microsoft Sans Serif"/>
            </a:endParaRPr>
          </a:p>
        </p:txBody>
      </p:sp>
      <p:sp>
        <p:nvSpPr>
          <p:cNvPr id="101" name="object 101"/>
          <p:cNvSpPr txBox="1"/>
          <p:nvPr/>
        </p:nvSpPr>
        <p:spPr>
          <a:xfrm>
            <a:off x="9100182" y="5316242"/>
            <a:ext cx="7417868" cy="949362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 marR="78105" indent="153670">
              <a:lnSpc>
                <a:spcPct val="142900"/>
              </a:lnSpc>
              <a:spcBef>
                <a:spcPts val="100"/>
              </a:spcBef>
            </a:pPr>
            <a:r>
              <a:rPr sz="700" spc="20" dirty="0">
                <a:latin typeface="Microsoft Sans Serif"/>
                <a:cs typeface="Microsoft Sans Serif"/>
              </a:rPr>
              <a:t>También</a:t>
            </a:r>
            <a:r>
              <a:rPr sz="700" spc="-5" dirty="0">
                <a:latin typeface="Microsoft Sans Serif"/>
                <a:cs typeface="Microsoft Sans Serif"/>
              </a:rPr>
              <a:t> se </a:t>
            </a:r>
            <a:r>
              <a:rPr sz="700" spc="25" dirty="0">
                <a:latin typeface="Microsoft Sans Serif"/>
                <a:cs typeface="Microsoft Sans Serif"/>
              </a:rPr>
              <a:t>puede</a:t>
            </a:r>
            <a:r>
              <a:rPr sz="700" dirty="0">
                <a:latin typeface="Microsoft Sans Serif"/>
                <a:cs typeface="Microsoft Sans Serif"/>
              </a:rPr>
              <a:t> </a:t>
            </a:r>
            <a:r>
              <a:rPr sz="700" spc="15" dirty="0">
                <a:latin typeface="Microsoft Sans Serif"/>
                <a:cs typeface="Microsoft Sans Serif"/>
              </a:rPr>
              <a:t>aplicar</a:t>
            </a:r>
            <a:r>
              <a:rPr sz="700" spc="-5" dirty="0">
                <a:latin typeface="Microsoft Sans Serif"/>
                <a:cs typeface="Microsoft Sans Serif"/>
              </a:rPr>
              <a:t> </a:t>
            </a:r>
            <a:r>
              <a:rPr sz="700" spc="40" dirty="0">
                <a:latin typeface="Microsoft Sans Serif"/>
                <a:cs typeface="Microsoft Sans Serif"/>
              </a:rPr>
              <a:t>un</a:t>
            </a:r>
            <a:r>
              <a:rPr sz="700" spc="-5" dirty="0">
                <a:latin typeface="Microsoft Sans Serif"/>
                <a:cs typeface="Microsoft Sans Serif"/>
              </a:rPr>
              <a:t> </a:t>
            </a:r>
            <a:r>
              <a:rPr sz="700" spc="20" dirty="0">
                <a:latin typeface="Microsoft Sans Serif"/>
                <a:cs typeface="Microsoft Sans Serif"/>
              </a:rPr>
              <a:t>esquema</a:t>
            </a:r>
            <a:r>
              <a:rPr sz="700" dirty="0">
                <a:latin typeface="Microsoft Sans Serif"/>
                <a:cs typeface="Microsoft Sans Serif"/>
              </a:rPr>
              <a:t> </a:t>
            </a:r>
            <a:r>
              <a:rPr sz="700" spc="20" dirty="0">
                <a:latin typeface="Microsoft Sans Serif"/>
                <a:cs typeface="Microsoft Sans Serif"/>
              </a:rPr>
              <a:t>de</a:t>
            </a:r>
            <a:r>
              <a:rPr sz="700" spc="-5" dirty="0">
                <a:latin typeface="Microsoft Sans Serif"/>
                <a:cs typeface="Microsoft Sans Serif"/>
              </a:rPr>
              <a:t> </a:t>
            </a:r>
            <a:r>
              <a:rPr sz="700" spc="20" dirty="0">
                <a:latin typeface="Microsoft Sans Serif"/>
                <a:cs typeface="Microsoft Sans Serif"/>
              </a:rPr>
              <a:t>relé</a:t>
            </a:r>
            <a:r>
              <a:rPr sz="700" spc="-5" dirty="0">
                <a:latin typeface="Microsoft Sans Serif"/>
                <a:cs typeface="Microsoft Sans Serif"/>
              </a:rPr>
              <a:t> </a:t>
            </a:r>
            <a:r>
              <a:rPr sz="700" spc="15" dirty="0">
                <a:latin typeface="Microsoft Sans Serif"/>
                <a:cs typeface="Microsoft Sans Serif"/>
              </a:rPr>
              <a:t>desfasado</a:t>
            </a:r>
            <a:r>
              <a:rPr sz="700" dirty="0">
                <a:latin typeface="Microsoft Sans Serif"/>
                <a:cs typeface="Microsoft Sans Serif"/>
              </a:rPr>
              <a:t> </a:t>
            </a:r>
            <a:r>
              <a:rPr sz="700" spc="45" dirty="0">
                <a:latin typeface="Microsoft Sans Serif"/>
                <a:cs typeface="Microsoft Sans Serif"/>
              </a:rPr>
              <a:t>mho</a:t>
            </a:r>
            <a:r>
              <a:rPr sz="700" spc="-5" dirty="0">
                <a:latin typeface="Microsoft Sans Serif"/>
                <a:cs typeface="Microsoft Sans Serif"/>
              </a:rPr>
              <a:t> </a:t>
            </a:r>
            <a:r>
              <a:rPr sz="700" spc="25" dirty="0">
                <a:latin typeface="Microsoft Sans Serif"/>
                <a:cs typeface="Microsoft Sans Serif"/>
              </a:rPr>
              <a:t>único</a:t>
            </a:r>
            <a:r>
              <a:rPr sz="700" spc="-5" dirty="0">
                <a:latin typeface="Microsoft Sans Serif"/>
                <a:cs typeface="Microsoft Sans Serif"/>
              </a:rPr>
              <a:t> </a:t>
            </a:r>
            <a:r>
              <a:rPr sz="700" spc="20" dirty="0">
                <a:latin typeface="Microsoft Sans Serif"/>
                <a:cs typeface="Microsoft Sans Serif"/>
              </a:rPr>
              <a:t>en </a:t>
            </a:r>
            <a:r>
              <a:rPr sz="700" spc="-170" dirty="0">
                <a:latin typeface="Microsoft Sans Serif"/>
                <a:cs typeface="Microsoft Sans Serif"/>
              </a:rPr>
              <a:t> </a:t>
            </a:r>
            <a:r>
              <a:rPr sz="700" spc="10" dirty="0">
                <a:latin typeface="Microsoft Sans Serif"/>
                <a:cs typeface="Microsoft Sans Serif"/>
              </a:rPr>
              <a:t>los </a:t>
            </a:r>
            <a:r>
              <a:rPr sz="700" spc="25" dirty="0">
                <a:latin typeface="Microsoft Sans Serif"/>
                <a:cs typeface="Microsoft Sans Serif"/>
              </a:rPr>
              <a:t>terminales </a:t>
            </a:r>
            <a:r>
              <a:rPr sz="700" spc="20" dirty="0">
                <a:latin typeface="Microsoft Sans Serif"/>
                <a:cs typeface="Microsoft Sans Serif"/>
              </a:rPr>
              <a:t>del </a:t>
            </a:r>
            <a:r>
              <a:rPr sz="700" spc="30" dirty="0">
                <a:latin typeface="Microsoft Sans Serif"/>
                <a:cs typeface="Microsoft Sans Serif"/>
              </a:rPr>
              <a:t>generador </a:t>
            </a:r>
            <a:r>
              <a:rPr sz="700" spc="20" dirty="0">
                <a:latin typeface="Microsoft Sans Serif"/>
                <a:cs typeface="Microsoft Sans Serif"/>
              </a:rPr>
              <a:t>con </a:t>
            </a:r>
            <a:r>
              <a:rPr sz="700" spc="40" dirty="0">
                <a:latin typeface="Microsoft Sans Serif"/>
                <a:cs typeface="Microsoft Sans Serif"/>
              </a:rPr>
              <a:t>un </a:t>
            </a:r>
            <a:r>
              <a:rPr sz="700" spc="20" dirty="0">
                <a:latin typeface="Microsoft Sans Serif"/>
                <a:cs typeface="Microsoft Sans Serif"/>
              </a:rPr>
              <a:t>desplazamiento inverso en </a:t>
            </a:r>
            <a:r>
              <a:rPr sz="700" spc="10" dirty="0">
                <a:latin typeface="Microsoft Sans Serif"/>
                <a:cs typeface="Microsoft Sans Serif"/>
              </a:rPr>
              <a:t>el </a:t>
            </a:r>
            <a:r>
              <a:rPr sz="700" spc="15" dirty="0">
                <a:latin typeface="Microsoft Sans Serif"/>
                <a:cs typeface="Microsoft Sans Serif"/>
              </a:rPr>
              <a:t> </a:t>
            </a:r>
            <a:r>
              <a:rPr sz="700" spc="35" dirty="0">
                <a:latin typeface="Microsoft Sans Serif"/>
                <a:cs typeface="Microsoft Sans Serif"/>
              </a:rPr>
              <a:t>transformador </a:t>
            </a:r>
            <a:r>
              <a:rPr sz="700" spc="15" dirty="0">
                <a:latin typeface="Microsoft Sans Serif"/>
                <a:cs typeface="Microsoft Sans Serif"/>
              </a:rPr>
              <a:t>elevador. </a:t>
            </a:r>
            <a:r>
              <a:rPr sz="700" spc="-10" dirty="0">
                <a:latin typeface="Microsoft Sans Serif"/>
                <a:cs typeface="Microsoft Sans Serif"/>
              </a:rPr>
              <a:t>Sin </a:t>
            </a:r>
            <a:r>
              <a:rPr sz="700" spc="30" dirty="0">
                <a:latin typeface="Microsoft Sans Serif"/>
                <a:cs typeface="Microsoft Sans Serif"/>
              </a:rPr>
              <a:t>embargo, </a:t>
            </a:r>
            <a:r>
              <a:rPr sz="700" spc="25" dirty="0">
                <a:latin typeface="Microsoft Sans Serif"/>
                <a:cs typeface="Microsoft Sans Serif"/>
              </a:rPr>
              <a:t>para </a:t>
            </a:r>
            <a:r>
              <a:rPr sz="700" spc="20" dirty="0">
                <a:latin typeface="Microsoft Sans Serif"/>
                <a:cs typeface="Microsoft Sans Serif"/>
              </a:rPr>
              <a:t>evitar </a:t>
            </a:r>
            <a:r>
              <a:rPr sz="700" spc="15" dirty="0">
                <a:latin typeface="Microsoft Sans Serif"/>
                <a:cs typeface="Microsoft Sans Serif"/>
              </a:rPr>
              <a:t>operaciones </a:t>
            </a:r>
            <a:r>
              <a:rPr sz="700" spc="20" dirty="0">
                <a:latin typeface="Microsoft Sans Serif"/>
                <a:cs typeface="Microsoft Sans Serif"/>
              </a:rPr>
              <a:t>incorrectas </a:t>
            </a:r>
            <a:r>
              <a:rPr sz="700" spc="-175" dirty="0">
                <a:latin typeface="Microsoft Sans Serif"/>
                <a:cs typeface="Microsoft Sans Serif"/>
              </a:rPr>
              <a:t> </a:t>
            </a:r>
            <a:r>
              <a:rPr sz="700" spc="40" dirty="0">
                <a:latin typeface="Microsoft Sans Serif"/>
                <a:cs typeface="Microsoft Sans Serif"/>
              </a:rPr>
              <a:t>por </a:t>
            </a:r>
            <a:r>
              <a:rPr sz="700" spc="10" dirty="0">
                <a:latin typeface="Microsoft Sans Serif"/>
                <a:cs typeface="Microsoft Sans Serif"/>
              </a:rPr>
              <a:t>fallas </a:t>
            </a:r>
            <a:r>
              <a:rPr sz="700" spc="30" dirty="0">
                <a:latin typeface="Microsoft Sans Serif"/>
                <a:cs typeface="Microsoft Sans Serif"/>
              </a:rPr>
              <a:t>o </a:t>
            </a:r>
            <a:r>
              <a:rPr sz="700" spc="10" dirty="0">
                <a:latin typeface="Microsoft Sans Serif"/>
                <a:cs typeface="Microsoft Sans Serif"/>
              </a:rPr>
              <a:t>oscilaciones </a:t>
            </a:r>
            <a:r>
              <a:rPr sz="700" spc="30" dirty="0">
                <a:latin typeface="Microsoft Sans Serif"/>
                <a:cs typeface="Microsoft Sans Serif"/>
              </a:rPr>
              <a:t>que </a:t>
            </a:r>
            <a:r>
              <a:rPr sz="700" spc="15" dirty="0">
                <a:latin typeface="Microsoft Sans Serif"/>
                <a:cs typeface="Microsoft Sans Serif"/>
              </a:rPr>
              <a:t>aparecen </a:t>
            </a:r>
            <a:r>
              <a:rPr sz="700" spc="20" dirty="0">
                <a:latin typeface="Microsoft Sans Serif"/>
                <a:cs typeface="Microsoft Sans Serif"/>
              </a:rPr>
              <a:t>más </a:t>
            </a:r>
            <a:r>
              <a:rPr sz="700" spc="10" dirty="0">
                <a:latin typeface="Microsoft Sans Serif"/>
                <a:cs typeface="Microsoft Sans Serif"/>
              </a:rPr>
              <a:t>allá </a:t>
            </a:r>
            <a:r>
              <a:rPr sz="700" spc="20" dirty="0">
                <a:latin typeface="Microsoft Sans Serif"/>
                <a:cs typeface="Microsoft Sans Serif"/>
              </a:rPr>
              <a:t>de </a:t>
            </a:r>
            <a:r>
              <a:rPr sz="700" spc="10" dirty="0">
                <a:latin typeface="Microsoft Sans Serif"/>
                <a:cs typeface="Microsoft Sans Serif"/>
              </a:rPr>
              <a:t>los </a:t>
            </a:r>
            <a:r>
              <a:rPr sz="700" spc="25" dirty="0">
                <a:latin typeface="Microsoft Sans Serif"/>
                <a:cs typeface="Microsoft Sans Serif"/>
              </a:rPr>
              <a:t>terminales </a:t>
            </a:r>
            <a:r>
              <a:rPr sz="700" spc="20" dirty="0">
                <a:latin typeface="Microsoft Sans Serif"/>
                <a:cs typeface="Microsoft Sans Serif"/>
              </a:rPr>
              <a:t>de alta </a:t>
            </a:r>
            <a:r>
              <a:rPr sz="700" spc="25" dirty="0">
                <a:latin typeface="Microsoft Sans Serif"/>
                <a:cs typeface="Microsoft Sans Serif"/>
              </a:rPr>
              <a:t> tensión </a:t>
            </a:r>
            <a:r>
              <a:rPr sz="700" spc="20" dirty="0">
                <a:latin typeface="Microsoft Sans Serif"/>
                <a:cs typeface="Microsoft Sans Serif"/>
              </a:rPr>
              <a:t>del </a:t>
            </a:r>
            <a:r>
              <a:rPr sz="700" spc="30" dirty="0">
                <a:latin typeface="Microsoft Sans Serif"/>
                <a:cs typeface="Microsoft Sans Serif"/>
              </a:rPr>
              <a:t>transformador, </a:t>
            </a:r>
            <a:r>
              <a:rPr sz="700" spc="10" dirty="0">
                <a:latin typeface="Microsoft Sans Serif"/>
                <a:cs typeface="Microsoft Sans Serif"/>
              </a:rPr>
              <a:t>el </a:t>
            </a:r>
            <a:r>
              <a:rPr sz="700" spc="5" dirty="0">
                <a:latin typeface="Microsoft Sans Serif"/>
                <a:cs typeface="Microsoft Sans Serif"/>
              </a:rPr>
              <a:t>alcance </a:t>
            </a:r>
            <a:r>
              <a:rPr sz="700" spc="35" dirty="0">
                <a:latin typeface="Microsoft Sans Serif"/>
                <a:cs typeface="Microsoft Sans Serif"/>
              </a:rPr>
              <a:t>no </a:t>
            </a:r>
            <a:r>
              <a:rPr sz="700" spc="25" dirty="0">
                <a:latin typeface="Microsoft Sans Serif"/>
                <a:cs typeface="Microsoft Sans Serif"/>
              </a:rPr>
              <a:t>puede </a:t>
            </a:r>
            <a:r>
              <a:rPr sz="700" spc="20" dirty="0">
                <a:latin typeface="Microsoft Sans Serif"/>
                <a:cs typeface="Microsoft Sans Serif"/>
              </a:rPr>
              <a:t>abarcar </a:t>
            </a:r>
            <a:r>
              <a:rPr sz="700" spc="10" dirty="0">
                <a:latin typeface="Microsoft Sans Serif"/>
                <a:cs typeface="Microsoft Sans Serif"/>
              </a:rPr>
              <a:t>los </a:t>
            </a:r>
            <a:r>
              <a:rPr sz="700" spc="25" dirty="0">
                <a:latin typeface="Microsoft Sans Serif"/>
                <a:cs typeface="Microsoft Sans Serif"/>
              </a:rPr>
              <a:t>terminales </a:t>
            </a:r>
            <a:r>
              <a:rPr sz="700" spc="20" dirty="0">
                <a:latin typeface="Microsoft Sans Serif"/>
                <a:cs typeface="Microsoft Sans Serif"/>
              </a:rPr>
              <a:t>de </a:t>
            </a:r>
            <a:r>
              <a:rPr sz="700" spc="25" dirty="0">
                <a:latin typeface="Microsoft Sans Serif"/>
                <a:cs typeface="Microsoft Sans Serif"/>
              </a:rPr>
              <a:t> </a:t>
            </a:r>
            <a:r>
              <a:rPr sz="700" spc="20" dirty="0">
                <a:latin typeface="Microsoft Sans Serif"/>
                <a:cs typeface="Microsoft Sans Serif"/>
              </a:rPr>
              <a:t>alta</a:t>
            </a:r>
            <a:r>
              <a:rPr sz="700" spc="-10" dirty="0">
                <a:latin typeface="Microsoft Sans Serif"/>
                <a:cs typeface="Microsoft Sans Serif"/>
              </a:rPr>
              <a:t> </a:t>
            </a:r>
            <a:r>
              <a:rPr sz="700" spc="25" dirty="0">
                <a:latin typeface="Microsoft Sans Serif"/>
                <a:cs typeface="Microsoft Sans Serif"/>
              </a:rPr>
              <a:t>tensión</a:t>
            </a:r>
            <a:r>
              <a:rPr sz="700" spc="-5" dirty="0">
                <a:latin typeface="Microsoft Sans Serif"/>
                <a:cs typeface="Microsoft Sans Serif"/>
              </a:rPr>
              <a:t> </a:t>
            </a:r>
            <a:r>
              <a:rPr sz="700" spc="30" dirty="0">
                <a:latin typeface="Microsoft Sans Serif"/>
                <a:cs typeface="Microsoft Sans Serif"/>
              </a:rPr>
              <a:t>o</a:t>
            </a:r>
            <a:r>
              <a:rPr sz="700" spc="-5" dirty="0">
                <a:latin typeface="Microsoft Sans Serif"/>
                <a:cs typeface="Microsoft Sans Serif"/>
              </a:rPr>
              <a:t> se </a:t>
            </a:r>
            <a:r>
              <a:rPr sz="700" spc="20" dirty="0">
                <a:latin typeface="Microsoft Sans Serif"/>
                <a:cs typeface="Microsoft Sans Serif"/>
              </a:rPr>
              <a:t>debe</a:t>
            </a:r>
            <a:r>
              <a:rPr sz="700" spc="-5" dirty="0">
                <a:latin typeface="Microsoft Sans Serif"/>
                <a:cs typeface="Microsoft Sans Serif"/>
              </a:rPr>
              <a:t> </a:t>
            </a:r>
            <a:r>
              <a:rPr sz="700" spc="25" dirty="0">
                <a:latin typeface="Microsoft Sans Serif"/>
                <a:cs typeface="Microsoft Sans Serif"/>
              </a:rPr>
              <a:t>retrasar</a:t>
            </a:r>
            <a:r>
              <a:rPr sz="700" spc="-5" dirty="0">
                <a:latin typeface="Microsoft Sans Serif"/>
                <a:cs typeface="Microsoft Sans Serif"/>
              </a:rPr>
              <a:t> </a:t>
            </a:r>
            <a:r>
              <a:rPr sz="700" spc="10" dirty="0">
                <a:latin typeface="Microsoft Sans Serif"/>
                <a:cs typeface="Microsoft Sans Serif"/>
              </a:rPr>
              <a:t>el</a:t>
            </a:r>
            <a:r>
              <a:rPr sz="700" spc="-5" dirty="0">
                <a:latin typeface="Microsoft Sans Serif"/>
                <a:cs typeface="Microsoft Sans Serif"/>
              </a:rPr>
              <a:t> </a:t>
            </a:r>
            <a:r>
              <a:rPr sz="700" spc="20" dirty="0">
                <a:latin typeface="Microsoft Sans Serif"/>
                <a:cs typeface="Microsoft Sans Serif"/>
              </a:rPr>
              <a:t>disparo.</a:t>
            </a:r>
            <a:endParaRPr sz="700">
              <a:latin typeface="Microsoft Sans Serif"/>
              <a:cs typeface="Microsoft Sans Serif"/>
            </a:endParaRPr>
          </a:p>
          <a:p>
            <a:pPr marL="12700" marR="5080" indent="153670">
              <a:lnSpc>
                <a:spcPts val="1200"/>
              </a:lnSpc>
              <a:spcBef>
                <a:spcPts val="100"/>
              </a:spcBef>
            </a:pPr>
            <a:r>
              <a:rPr sz="700" spc="-10" dirty="0">
                <a:latin typeface="Microsoft Sans Serif"/>
                <a:cs typeface="Microsoft Sans Serif"/>
              </a:rPr>
              <a:t>La</a:t>
            </a:r>
            <a:r>
              <a:rPr sz="700" spc="-5" dirty="0">
                <a:latin typeface="Microsoft Sans Serif"/>
                <a:cs typeface="Microsoft Sans Serif"/>
              </a:rPr>
              <a:t> </a:t>
            </a:r>
            <a:r>
              <a:rPr sz="700" spc="35" dirty="0">
                <a:latin typeface="Microsoft Sans Serif"/>
                <a:cs typeface="Microsoft Sans Serif"/>
              </a:rPr>
              <a:t>figura</a:t>
            </a:r>
            <a:r>
              <a:rPr sz="700" dirty="0">
                <a:latin typeface="Microsoft Sans Serif"/>
                <a:cs typeface="Microsoft Sans Serif"/>
              </a:rPr>
              <a:t> </a:t>
            </a:r>
            <a:r>
              <a:rPr sz="700" spc="10" dirty="0">
                <a:latin typeface="Microsoft Sans Serif"/>
                <a:cs typeface="Microsoft Sans Serif"/>
              </a:rPr>
              <a:t>5</a:t>
            </a:r>
            <a:r>
              <a:rPr sz="700" spc="-5" dirty="0">
                <a:latin typeface="Microsoft Sans Serif"/>
                <a:cs typeface="Microsoft Sans Serif"/>
              </a:rPr>
              <a:t> </a:t>
            </a:r>
            <a:r>
              <a:rPr sz="700" spc="25" dirty="0">
                <a:latin typeface="Microsoft Sans Serif"/>
                <a:cs typeface="Microsoft Sans Serif"/>
              </a:rPr>
              <a:t>ilustra</a:t>
            </a:r>
            <a:r>
              <a:rPr sz="700" dirty="0">
                <a:latin typeface="Microsoft Sans Serif"/>
                <a:cs typeface="Microsoft Sans Serif"/>
              </a:rPr>
              <a:t> </a:t>
            </a:r>
            <a:r>
              <a:rPr sz="700" spc="40" dirty="0">
                <a:latin typeface="Microsoft Sans Serif"/>
                <a:cs typeface="Microsoft Sans Serif"/>
              </a:rPr>
              <a:t>un</a:t>
            </a:r>
            <a:r>
              <a:rPr sz="700" spc="-5" dirty="0">
                <a:latin typeface="Microsoft Sans Serif"/>
                <a:cs typeface="Microsoft Sans Serif"/>
              </a:rPr>
              <a:t> </a:t>
            </a:r>
            <a:r>
              <a:rPr sz="700" spc="25" dirty="0">
                <a:latin typeface="Microsoft Sans Serif"/>
                <a:cs typeface="Microsoft Sans Serif"/>
              </a:rPr>
              <a:t>ejemplo</a:t>
            </a:r>
            <a:r>
              <a:rPr sz="700" dirty="0">
                <a:latin typeface="Microsoft Sans Serif"/>
                <a:cs typeface="Microsoft Sans Serif"/>
              </a:rPr>
              <a:t> </a:t>
            </a:r>
            <a:r>
              <a:rPr sz="700" spc="20" dirty="0">
                <a:latin typeface="Microsoft Sans Serif"/>
                <a:cs typeface="Microsoft Sans Serif"/>
              </a:rPr>
              <a:t>de</a:t>
            </a:r>
            <a:r>
              <a:rPr sz="700" dirty="0">
                <a:latin typeface="Microsoft Sans Serif"/>
                <a:cs typeface="Microsoft Sans Serif"/>
              </a:rPr>
              <a:t> </a:t>
            </a:r>
            <a:r>
              <a:rPr sz="700" spc="40" dirty="0">
                <a:latin typeface="Microsoft Sans Serif"/>
                <a:cs typeface="Microsoft Sans Serif"/>
              </a:rPr>
              <a:t>un</a:t>
            </a:r>
            <a:r>
              <a:rPr sz="700" spc="-5" dirty="0">
                <a:latin typeface="Microsoft Sans Serif"/>
                <a:cs typeface="Microsoft Sans Serif"/>
              </a:rPr>
              <a:t> </a:t>
            </a:r>
            <a:r>
              <a:rPr sz="700" spc="20" dirty="0">
                <a:latin typeface="Microsoft Sans Serif"/>
                <a:cs typeface="Microsoft Sans Serif"/>
              </a:rPr>
              <a:t>esquema</a:t>
            </a:r>
            <a:r>
              <a:rPr sz="700" dirty="0">
                <a:latin typeface="Microsoft Sans Serif"/>
                <a:cs typeface="Microsoft Sans Serif"/>
              </a:rPr>
              <a:t> </a:t>
            </a:r>
            <a:r>
              <a:rPr sz="700" spc="20" dirty="0">
                <a:latin typeface="Microsoft Sans Serif"/>
                <a:cs typeface="Microsoft Sans Serif"/>
              </a:rPr>
              <a:t>de</a:t>
            </a:r>
            <a:r>
              <a:rPr sz="700" spc="-5" dirty="0">
                <a:latin typeface="Microsoft Sans Serif"/>
                <a:cs typeface="Microsoft Sans Serif"/>
              </a:rPr>
              <a:t> </a:t>
            </a:r>
            <a:r>
              <a:rPr sz="700" spc="20" dirty="0">
                <a:latin typeface="Microsoft Sans Serif"/>
                <a:cs typeface="Microsoft Sans Serif"/>
              </a:rPr>
              <a:t>relé</a:t>
            </a:r>
            <a:r>
              <a:rPr sz="700" dirty="0">
                <a:latin typeface="Microsoft Sans Serif"/>
                <a:cs typeface="Microsoft Sans Serif"/>
              </a:rPr>
              <a:t> </a:t>
            </a:r>
            <a:r>
              <a:rPr sz="700" spc="45" dirty="0">
                <a:latin typeface="Microsoft Sans Serif"/>
                <a:cs typeface="Microsoft Sans Serif"/>
              </a:rPr>
              <a:t>mho</a:t>
            </a:r>
            <a:r>
              <a:rPr sz="700" dirty="0">
                <a:latin typeface="Microsoft Sans Serif"/>
                <a:cs typeface="Microsoft Sans Serif"/>
              </a:rPr>
              <a:t> </a:t>
            </a:r>
            <a:r>
              <a:rPr sz="700" spc="25" dirty="0">
                <a:latin typeface="Microsoft Sans Serif"/>
                <a:cs typeface="Microsoft Sans Serif"/>
              </a:rPr>
              <a:t>único</a:t>
            </a:r>
            <a:r>
              <a:rPr sz="700" spc="-5" dirty="0">
                <a:latin typeface="Microsoft Sans Serif"/>
                <a:cs typeface="Microsoft Sans Serif"/>
              </a:rPr>
              <a:t> </a:t>
            </a:r>
            <a:r>
              <a:rPr sz="700" spc="15" dirty="0">
                <a:latin typeface="Microsoft Sans Serif"/>
                <a:cs typeface="Microsoft Sans Serif"/>
              </a:rPr>
              <a:t>aplicado </a:t>
            </a:r>
            <a:r>
              <a:rPr sz="700" spc="-170" dirty="0">
                <a:latin typeface="Microsoft Sans Serif"/>
                <a:cs typeface="Microsoft Sans Serif"/>
              </a:rPr>
              <a:t> </a:t>
            </a:r>
            <a:r>
              <a:rPr sz="700" spc="20" dirty="0">
                <a:latin typeface="Microsoft Sans Serif"/>
                <a:cs typeface="Microsoft Sans Serif"/>
              </a:rPr>
              <a:t>en </a:t>
            </a:r>
            <a:r>
              <a:rPr sz="700" spc="10" dirty="0">
                <a:latin typeface="Microsoft Sans Serif"/>
                <a:cs typeface="Microsoft Sans Serif"/>
              </a:rPr>
              <a:t>los </a:t>
            </a:r>
            <a:r>
              <a:rPr sz="700" spc="25" dirty="0">
                <a:latin typeface="Microsoft Sans Serif"/>
                <a:cs typeface="Microsoft Sans Serif"/>
              </a:rPr>
              <a:t>terminales </a:t>
            </a:r>
            <a:r>
              <a:rPr sz="700" spc="20" dirty="0">
                <a:latin typeface="Microsoft Sans Serif"/>
                <a:cs typeface="Microsoft Sans Serif"/>
              </a:rPr>
              <a:t>de alta </a:t>
            </a:r>
            <a:r>
              <a:rPr sz="700" spc="25" dirty="0">
                <a:latin typeface="Microsoft Sans Serif"/>
                <a:cs typeface="Microsoft Sans Serif"/>
              </a:rPr>
              <a:t>tensión </a:t>
            </a:r>
            <a:r>
              <a:rPr sz="700" spc="20" dirty="0">
                <a:latin typeface="Microsoft Sans Serif"/>
                <a:cs typeface="Microsoft Sans Serif"/>
              </a:rPr>
              <a:t>de </a:t>
            </a:r>
            <a:r>
              <a:rPr sz="700" spc="40" dirty="0">
                <a:latin typeface="Microsoft Sans Serif"/>
                <a:cs typeface="Microsoft Sans Serif"/>
              </a:rPr>
              <a:t>un </a:t>
            </a:r>
            <a:r>
              <a:rPr sz="700" spc="35" dirty="0">
                <a:latin typeface="Microsoft Sans Serif"/>
                <a:cs typeface="Microsoft Sans Serif"/>
              </a:rPr>
              <a:t>transformador </a:t>
            </a:r>
            <a:r>
              <a:rPr sz="700" spc="20" dirty="0">
                <a:latin typeface="Microsoft Sans Serif"/>
                <a:cs typeface="Microsoft Sans Serif"/>
              </a:rPr>
              <a:t>elevador de </a:t>
            </a:r>
            <a:r>
              <a:rPr sz="700" spc="25" dirty="0">
                <a:latin typeface="Microsoft Sans Serif"/>
                <a:cs typeface="Microsoft Sans Serif"/>
              </a:rPr>
              <a:t> generador. </a:t>
            </a:r>
            <a:r>
              <a:rPr sz="700" spc="-30" dirty="0">
                <a:latin typeface="Microsoft Sans Serif"/>
                <a:cs typeface="Microsoft Sans Serif"/>
              </a:rPr>
              <a:t>El </a:t>
            </a:r>
            <a:r>
              <a:rPr sz="700" spc="30" dirty="0">
                <a:latin typeface="Microsoft Sans Serif"/>
                <a:cs typeface="Microsoft Sans Serif"/>
              </a:rPr>
              <a:t>ángulo </a:t>
            </a:r>
            <a:r>
              <a:rPr sz="700" spc="20" dirty="0">
                <a:latin typeface="Microsoft Sans Serif"/>
                <a:cs typeface="Microsoft Sans Serif"/>
              </a:rPr>
              <a:t>de </a:t>
            </a:r>
            <a:r>
              <a:rPr sz="700" spc="10" dirty="0">
                <a:latin typeface="Microsoft Sans Serif"/>
                <a:cs typeface="Microsoft Sans Serif"/>
              </a:rPr>
              <a:t>oscilación, δ, </a:t>
            </a:r>
            <a:r>
              <a:rPr sz="700" spc="-5" dirty="0">
                <a:latin typeface="Microsoft Sans Serif"/>
                <a:cs typeface="Microsoft Sans Serif"/>
              </a:rPr>
              <a:t>es </a:t>
            </a:r>
            <a:r>
              <a:rPr sz="700" spc="20" dirty="0">
                <a:latin typeface="Microsoft Sans Serif"/>
                <a:cs typeface="Microsoft Sans Serif"/>
              </a:rPr>
              <a:t>de </a:t>
            </a:r>
            <a:r>
              <a:rPr sz="700" spc="30" dirty="0">
                <a:latin typeface="Microsoft Sans Serif"/>
                <a:cs typeface="Microsoft Sans Serif"/>
              </a:rPr>
              <a:t>aproximadamente </a:t>
            </a:r>
            <a:r>
              <a:rPr sz="700" spc="10" dirty="0">
                <a:latin typeface="Microsoft Sans Serif"/>
                <a:cs typeface="Microsoft Sans Serif"/>
              </a:rPr>
              <a:t>112 </a:t>
            </a:r>
            <a:r>
              <a:rPr sz="700" spc="25" dirty="0">
                <a:latin typeface="Microsoft Sans Serif"/>
                <a:cs typeface="Microsoft Sans Serif"/>
              </a:rPr>
              <a:t>grados </a:t>
            </a:r>
            <a:r>
              <a:rPr sz="700" spc="30" dirty="0">
                <a:latin typeface="Microsoft Sans Serif"/>
                <a:cs typeface="Microsoft Sans Serif"/>
              </a:rPr>
              <a:t> </a:t>
            </a:r>
            <a:r>
              <a:rPr sz="700" spc="20" dirty="0">
                <a:latin typeface="Microsoft Sans Serif"/>
                <a:cs typeface="Microsoft Sans Serif"/>
              </a:rPr>
              <a:t>en </a:t>
            </a:r>
            <a:r>
              <a:rPr sz="700" spc="10" dirty="0">
                <a:latin typeface="Microsoft Sans Serif"/>
                <a:cs typeface="Microsoft Sans Serif"/>
              </a:rPr>
              <a:t>el </a:t>
            </a:r>
            <a:r>
              <a:rPr sz="700" spc="40" dirty="0">
                <a:latin typeface="Microsoft Sans Serif"/>
                <a:cs typeface="Microsoft Sans Serif"/>
              </a:rPr>
              <a:t>punto </a:t>
            </a:r>
            <a:r>
              <a:rPr sz="700" spc="30" dirty="0">
                <a:latin typeface="Microsoft Sans Serif"/>
                <a:cs typeface="Microsoft Sans Serif"/>
              </a:rPr>
              <a:t>donde </a:t>
            </a:r>
            <a:r>
              <a:rPr sz="700" spc="10" dirty="0">
                <a:latin typeface="Microsoft Sans Serif"/>
                <a:cs typeface="Microsoft Sans Serif"/>
              </a:rPr>
              <a:t>la </a:t>
            </a:r>
            <a:r>
              <a:rPr sz="700" spc="20" dirty="0">
                <a:latin typeface="Microsoft Sans Serif"/>
                <a:cs typeface="Microsoft Sans Serif"/>
              </a:rPr>
              <a:t>impedancia de </a:t>
            </a:r>
            <a:r>
              <a:rPr sz="700" spc="10" dirty="0">
                <a:latin typeface="Microsoft Sans Serif"/>
                <a:cs typeface="Microsoft Sans Serif"/>
              </a:rPr>
              <a:t>oscilación </a:t>
            </a:r>
            <a:r>
              <a:rPr sz="700" spc="30" dirty="0">
                <a:latin typeface="Microsoft Sans Serif"/>
                <a:cs typeface="Microsoft Sans Serif"/>
              </a:rPr>
              <a:t>entra </a:t>
            </a:r>
            <a:r>
              <a:rPr sz="700" spc="20" dirty="0">
                <a:latin typeface="Microsoft Sans Serif"/>
                <a:cs typeface="Microsoft Sans Serif"/>
              </a:rPr>
              <a:t>en </a:t>
            </a:r>
            <a:r>
              <a:rPr sz="700" spc="10" dirty="0">
                <a:latin typeface="Microsoft Sans Serif"/>
                <a:cs typeface="Microsoft Sans Serif"/>
              </a:rPr>
              <a:t>la </a:t>
            </a:r>
            <a:r>
              <a:rPr sz="700" spc="15" dirty="0">
                <a:latin typeface="Microsoft Sans Serif"/>
                <a:cs typeface="Microsoft Sans Serif"/>
              </a:rPr>
              <a:t>característica </a:t>
            </a:r>
            <a:r>
              <a:rPr sz="700" spc="20" dirty="0">
                <a:latin typeface="Microsoft Sans Serif"/>
                <a:cs typeface="Microsoft Sans Serif"/>
              </a:rPr>
              <a:t>del </a:t>
            </a:r>
            <a:r>
              <a:rPr sz="700" spc="25" dirty="0">
                <a:latin typeface="Microsoft Sans Serif"/>
                <a:cs typeface="Microsoft Sans Serif"/>
              </a:rPr>
              <a:t> </a:t>
            </a:r>
            <a:r>
              <a:rPr sz="700" spc="20" dirty="0">
                <a:latin typeface="Microsoft Sans Serif"/>
                <a:cs typeface="Microsoft Sans Serif"/>
              </a:rPr>
              <a:t>círculo</a:t>
            </a:r>
            <a:r>
              <a:rPr sz="700" spc="15" dirty="0">
                <a:latin typeface="Microsoft Sans Serif"/>
                <a:cs typeface="Microsoft Sans Serif"/>
              </a:rPr>
              <a:t> </a:t>
            </a:r>
            <a:r>
              <a:rPr sz="700" spc="35" dirty="0">
                <a:latin typeface="Microsoft Sans Serif"/>
                <a:cs typeface="Microsoft Sans Serif"/>
              </a:rPr>
              <a:t>mho.</a:t>
            </a:r>
            <a:r>
              <a:rPr sz="700" spc="20" dirty="0">
                <a:latin typeface="Microsoft Sans Serif"/>
                <a:cs typeface="Microsoft Sans Serif"/>
              </a:rPr>
              <a:t> </a:t>
            </a:r>
            <a:r>
              <a:rPr sz="700" spc="-10" dirty="0">
                <a:latin typeface="Microsoft Sans Serif"/>
                <a:cs typeface="Microsoft Sans Serif"/>
              </a:rPr>
              <a:t>La</a:t>
            </a:r>
            <a:r>
              <a:rPr sz="700" spc="20" dirty="0">
                <a:latin typeface="Microsoft Sans Serif"/>
                <a:cs typeface="Microsoft Sans Serif"/>
              </a:rPr>
              <a:t> recuperación en </a:t>
            </a:r>
            <a:r>
              <a:rPr sz="700" spc="10" dirty="0">
                <a:latin typeface="Microsoft Sans Serif"/>
                <a:cs typeface="Microsoft Sans Serif"/>
              </a:rPr>
              <a:t>este</a:t>
            </a:r>
            <a:r>
              <a:rPr sz="700" spc="20" dirty="0">
                <a:latin typeface="Microsoft Sans Serif"/>
                <a:cs typeface="Microsoft Sans Serif"/>
              </a:rPr>
              <a:t> </a:t>
            </a:r>
            <a:r>
              <a:rPr sz="700" spc="30" dirty="0">
                <a:latin typeface="Microsoft Sans Serif"/>
                <a:cs typeface="Microsoft Sans Serif"/>
              </a:rPr>
              <a:t>ángulo</a:t>
            </a:r>
            <a:r>
              <a:rPr sz="700" spc="15" dirty="0">
                <a:latin typeface="Microsoft Sans Serif"/>
                <a:cs typeface="Microsoft Sans Serif"/>
              </a:rPr>
              <a:t> </a:t>
            </a:r>
            <a:r>
              <a:rPr sz="700" spc="25" dirty="0">
                <a:latin typeface="Microsoft Sans Serif"/>
                <a:cs typeface="Microsoft Sans Serif"/>
              </a:rPr>
              <a:t>puede</a:t>
            </a:r>
            <a:r>
              <a:rPr sz="700" spc="20" dirty="0">
                <a:latin typeface="Microsoft Sans Serif"/>
                <a:cs typeface="Microsoft Sans Serif"/>
              </a:rPr>
              <a:t> </a:t>
            </a:r>
            <a:r>
              <a:rPr sz="700" spc="15" dirty="0">
                <a:latin typeface="Microsoft Sans Serif"/>
                <a:cs typeface="Microsoft Sans Serif"/>
              </a:rPr>
              <a:t>ser</a:t>
            </a:r>
            <a:r>
              <a:rPr sz="700" spc="20" dirty="0">
                <a:latin typeface="Microsoft Sans Serif"/>
                <a:cs typeface="Microsoft Sans Serif"/>
              </a:rPr>
              <a:t> </a:t>
            </a:r>
            <a:r>
              <a:rPr sz="700" spc="15" dirty="0">
                <a:latin typeface="Microsoft Sans Serif"/>
                <a:cs typeface="Microsoft Sans Serif"/>
              </a:rPr>
              <a:t>posible,</a:t>
            </a:r>
            <a:r>
              <a:rPr sz="700" spc="20" dirty="0">
                <a:latin typeface="Microsoft Sans Serif"/>
                <a:cs typeface="Microsoft Sans Serif"/>
              </a:rPr>
              <a:t> </a:t>
            </a:r>
            <a:r>
              <a:rPr sz="700" spc="30" dirty="0">
                <a:latin typeface="Microsoft Sans Serif"/>
                <a:cs typeface="Microsoft Sans Serif"/>
              </a:rPr>
              <a:t>pero</a:t>
            </a:r>
            <a:r>
              <a:rPr sz="700" spc="20" dirty="0">
                <a:latin typeface="Microsoft Sans Serif"/>
                <a:cs typeface="Microsoft Sans Serif"/>
              </a:rPr>
              <a:t> </a:t>
            </a:r>
            <a:r>
              <a:rPr sz="700" spc="30" dirty="0">
                <a:latin typeface="Microsoft Sans Serif"/>
                <a:cs typeface="Microsoft Sans Serif"/>
              </a:rPr>
              <a:t>como </a:t>
            </a:r>
            <a:r>
              <a:rPr sz="700" spc="35" dirty="0">
                <a:latin typeface="Microsoft Sans Serif"/>
                <a:cs typeface="Microsoft Sans Serif"/>
              </a:rPr>
              <a:t> </a:t>
            </a:r>
            <a:r>
              <a:rPr sz="700" spc="10" dirty="0">
                <a:latin typeface="Microsoft Sans Serif"/>
                <a:cs typeface="Microsoft Sans Serif"/>
              </a:rPr>
              <a:t>el </a:t>
            </a:r>
            <a:r>
              <a:rPr sz="700" spc="20" dirty="0">
                <a:latin typeface="Microsoft Sans Serif"/>
                <a:cs typeface="Microsoft Sans Serif"/>
              </a:rPr>
              <a:t>círculo </a:t>
            </a:r>
            <a:r>
              <a:rPr sz="700" spc="45" dirty="0">
                <a:latin typeface="Microsoft Sans Serif"/>
                <a:cs typeface="Microsoft Sans Serif"/>
              </a:rPr>
              <a:t>mho </a:t>
            </a:r>
            <a:r>
              <a:rPr sz="700" spc="-5" dirty="0">
                <a:latin typeface="Microsoft Sans Serif"/>
                <a:cs typeface="Microsoft Sans Serif"/>
              </a:rPr>
              <a:t>se </a:t>
            </a:r>
            <a:r>
              <a:rPr sz="700" spc="10" dirty="0">
                <a:latin typeface="Microsoft Sans Serif"/>
                <a:cs typeface="Microsoft Sans Serif"/>
              </a:rPr>
              <a:t>establece </a:t>
            </a:r>
            <a:r>
              <a:rPr sz="700" spc="20" dirty="0">
                <a:latin typeface="Microsoft Sans Serif"/>
                <a:cs typeface="Microsoft Sans Serif"/>
              </a:rPr>
              <a:t>más </a:t>
            </a:r>
            <a:r>
              <a:rPr sz="700" spc="30" dirty="0">
                <a:latin typeface="Microsoft Sans Serif"/>
                <a:cs typeface="Microsoft Sans Serif"/>
              </a:rPr>
              <a:t>pequeño </a:t>
            </a:r>
            <a:r>
              <a:rPr sz="700" spc="25" dirty="0">
                <a:latin typeface="Microsoft Sans Serif"/>
                <a:cs typeface="Microsoft Sans Serif"/>
              </a:rPr>
              <a:t>para </a:t>
            </a:r>
            <a:r>
              <a:rPr sz="700" spc="20" dirty="0">
                <a:latin typeface="Microsoft Sans Serif"/>
                <a:cs typeface="Microsoft Sans Serif"/>
              </a:rPr>
              <a:t>evitar </a:t>
            </a:r>
            <a:r>
              <a:rPr sz="700" spc="25" dirty="0">
                <a:latin typeface="Microsoft Sans Serif"/>
                <a:cs typeface="Microsoft Sans Serif"/>
              </a:rPr>
              <a:t>tropezar </a:t>
            </a:r>
            <a:r>
              <a:rPr sz="700" spc="20" dirty="0">
                <a:latin typeface="Microsoft Sans Serif"/>
                <a:cs typeface="Microsoft Sans Serif"/>
              </a:rPr>
              <a:t>en </a:t>
            </a:r>
            <a:r>
              <a:rPr sz="700" spc="25" dirty="0">
                <a:latin typeface="Microsoft Sans Serif"/>
                <a:cs typeface="Microsoft Sans Serif"/>
              </a:rPr>
              <a:t>columpios </a:t>
            </a:r>
            <a:r>
              <a:rPr sz="700" spc="-175" dirty="0">
                <a:latin typeface="Microsoft Sans Serif"/>
                <a:cs typeface="Microsoft Sans Serif"/>
              </a:rPr>
              <a:t> </a:t>
            </a:r>
            <a:r>
              <a:rPr sz="700" spc="10" dirty="0">
                <a:latin typeface="Microsoft Sans Serif"/>
                <a:cs typeface="Microsoft Sans Serif"/>
              </a:rPr>
              <a:t>estables,</a:t>
            </a:r>
            <a:r>
              <a:rPr sz="700" spc="-10" dirty="0">
                <a:latin typeface="Microsoft Sans Serif"/>
                <a:cs typeface="Microsoft Sans Serif"/>
              </a:rPr>
              <a:t> </a:t>
            </a:r>
            <a:r>
              <a:rPr sz="700" spc="-5" dirty="0">
                <a:latin typeface="Microsoft Sans Serif"/>
                <a:cs typeface="Microsoft Sans Serif"/>
              </a:rPr>
              <a:t>se </a:t>
            </a:r>
            <a:r>
              <a:rPr sz="700" spc="30" dirty="0">
                <a:latin typeface="Microsoft Sans Serif"/>
                <a:cs typeface="Microsoft Sans Serif"/>
              </a:rPr>
              <a:t>producirá</a:t>
            </a:r>
            <a:r>
              <a:rPr sz="700" spc="-5" dirty="0">
                <a:latin typeface="Microsoft Sans Serif"/>
                <a:cs typeface="Microsoft Sans Serif"/>
              </a:rPr>
              <a:t> </a:t>
            </a:r>
            <a:r>
              <a:rPr sz="700" spc="40" dirty="0">
                <a:latin typeface="Microsoft Sans Serif"/>
                <a:cs typeface="Microsoft Sans Serif"/>
              </a:rPr>
              <a:t>un</a:t>
            </a:r>
            <a:r>
              <a:rPr sz="700" spc="-5" dirty="0">
                <a:latin typeface="Microsoft Sans Serif"/>
                <a:cs typeface="Microsoft Sans Serif"/>
              </a:rPr>
              <a:t> </a:t>
            </a:r>
            <a:r>
              <a:rPr sz="700" spc="30" dirty="0">
                <a:latin typeface="Microsoft Sans Serif"/>
                <a:cs typeface="Microsoft Sans Serif"/>
              </a:rPr>
              <a:t>ángulo</a:t>
            </a:r>
            <a:r>
              <a:rPr sz="700" spc="-5" dirty="0">
                <a:latin typeface="Microsoft Sans Serif"/>
                <a:cs typeface="Microsoft Sans Serif"/>
              </a:rPr>
              <a:t> </a:t>
            </a:r>
            <a:r>
              <a:rPr sz="700" spc="20" dirty="0">
                <a:latin typeface="Microsoft Sans Serif"/>
                <a:cs typeface="Microsoft Sans Serif"/>
              </a:rPr>
              <a:t>de</a:t>
            </a:r>
            <a:r>
              <a:rPr sz="700" spc="-5" dirty="0">
                <a:latin typeface="Microsoft Sans Serif"/>
                <a:cs typeface="Microsoft Sans Serif"/>
              </a:rPr>
              <a:t> </a:t>
            </a:r>
            <a:r>
              <a:rPr sz="700" spc="25" dirty="0">
                <a:latin typeface="Microsoft Sans Serif"/>
                <a:cs typeface="Microsoft Sans Serif"/>
              </a:rPr>
              <a:t>tropiezo</a:t>
            </a:r>
            <a:r>
              <a:rPr sz="700" spc="-5" dirty="0">
                <a:latin typeface="Microsoft Sans Serif"/>
                <a:cs typeface="Microsoft Sans Serif"/>
              </a:rPr>
              <a:t> </a:t>
            </a:r>
            <a:r>
              <a:rPr sz="700" spc="25" dirty="0">
                <a:latin typeface="Microsoft Sans Serif"/>
                <a:cs typeface="Microsoft Sans Serif"/>
              </a:rPr>
              <a:t>menos</a:t>
            </a:r>
            <a:r>
              <a:rPr sz="700" spc="-5" dirty="0">
                <a:latin typeface="Microsoft Sans Serif"/>
                <a:cs typeface="Microsoft Sans Serif"/>
              </a:rPr>
              <a:t> </a:t>
            </a:r>
            <a:r>
              <a:rPr sz="700" spc="20" dirty="0">
                <a:latin typeface="Microsoft Sans Serif"/>
                <a:cs typeface="Microsoft Sans Serif"/>
              </a:rPr>
              <a:t>favorable.</a:t>
            </a:r>
            <a:endParaRPr sz="700">
              <a:latin typeface="Microsoft Sans Serif"/>
              <a:cs typeface="Microsoft Sans Serif"/>
            </a:endParaRPr>
          </a:p>
        </p:txBody>
      </p:sp>
      <p:sp>
        <p:nvSpPr>
          <p:cNvPr id="102" name="object 102"/>
          <p:cNvSpPr txBox="1"/>
          <p:nvPr/>
        </p:nvSpPr>
        <p:spPr>
          <a:xfrm>
            <a:off x="9100183" y="7451319"/>
            <a:ext cx="7147623" cy="320857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 marR="5080" indent="153670">
              <a:lnSpc>
                <a:spcPct val="142900"/>
              </a:lnSpc>
              <a:spcBef>
                <a:spcPts val="100"/>
              </a:spcBef>
            </a:pPr>
            <a:r>
              <a:rPr sz="700" spc="-10" dirty="0">
                <a:latin typeface="Microsoft Sans Serif"/>
                <a:cs typeface="Microsoft Sans Serif"/>
              </a:rPr>
              <a:t>La </a:t>
            </a:r>
            <a:r>
              <a:rPr sz="700" spc="15" dirty="0">
                <a:latin typeface="Microsoft Sans Serif"/>
                <a:cs typeface="Microsoft Sans Serif"/>
              </a:rPr>
              <a:t>práctica </a:t>
            </a:r>
            <a:r>
              <a:rPr sz="700" spc="20" dirty="0">
                <a:latin typeface="Microsoft Sans Serif"/>
                <a:cs typeface="Microsoft Sans Serif"/>
              </a:rPr>
              <a:t>típica </a:t>
            </a:r>
            <a:r>
              <a:rPr sz="700" spc="15" dirty="0">
                <a:latin typeface="Microsoft Sans Serif"/>
                <a:cs typeface="Microsoft Sans Serif"/>
              </a:rPr>
              <a:t>supervisa </a:t>
            </a:r>
            <a:r>
              <a:rPr sz="700" spc="10" dirty="0">
                <a:latin typeface="Microsoft Sans Serif"/>
                <a:cs typeface="Microsoft Sans Serif"/>
              </a:rPr>
              <a:t>el </a:t>
            </a:r>
            <a:r>
              <a:rPr sz="700" spc="20" dirty="0">
                <a:latin typeface="Microsoft Sans Serif"/>
                <a:cs typeface="Microsoft Sans Serif"/>
              </a:rPr>
              <a:t>relé </a:t>
            </a:r>
            <a:r>
              <a:rPr sz="700" spc="45" dirty="0">
                <a:latin typeface="Microsoft Sans Serif"/>
                <a:cs typeface="Microsoft Sans Serif"/>
              </a:rPr>
              <a:t>mho </a:t>
            </a:r>
            <a:r>
              <a:rPr sz="700" spc="20" dirty="0">
                <a:latin typeface="Microsoft Sans Serif"/>
                <a:cs typeface="Microsoft Sans Serif"/>
              </a:rPr>
              <a:t>con </a:t>
            </a:r>
            <a:r>
              <a:rPr sz="700" spc="40" dirty="0">
                <a:latin typeface="Microsoft Sans Serif"/>
                <a:cs typeface="Microsoft Sans Serif"/>
              </a:rPr>
              <a:t>un </a:t>
            </a:r>
            <a:r>
              <a:rPr sz="700" spc="30" dirty="0">
                <a:latin typeface="Microsoft Sans Serif"/>
                <a:cs typeface="Microsoft Sans Serif"/>
              </a:rPr>
              <a:t>detector </a:t>
            </a:r>
            <a:r>
              <a:rPr sz="700" spc="20" dirty="0">
                <a:latin typeface="Microsoft Sans Serif"/>
                <a:cs typeface="Microsoft Sans Serif"/>
              </a:rPr>
              <a:t>de </a:t>
            </a:r>
            <a:r>
              <a:rPr sz="700" spc="10" dirty="0">
                <a:latin typeface="Microsoft Sans Serif"/>
                <a:cs typeface="Microsoft Sans Serif"/>
              </a:rPr>
              <a:t>fallas </a:t>
            </a:r>
            <a:r>
              <a:rPr sz="700" spc="20" dirty="0">
                <a:latin typeface="Microsoft Sans Serif"/>
                <a:cs typeface="Microsoft Sans Serif"/>
              </a:rPr>
              <a:t>de </a:t>
            </a:r>
            <a:r>
              <a:rPr sz="700" spc="25" dirty="0">
                <a:latin typeface="Microsoft Sans Serif"/>
                <a:cs typeface="Microsoft Sans Serif"/>
              </a:rPr>
              <a:t> sobrecorriente </a:t>
            </a:r>
            <a:r>
              <a:rPr sz="700" spc="20" dirty="0">
                <a:latin typeface="Microsoft Sans Serif"/>
                <a:cs typeface="Microsoft Sans Serif"/>
              </a:rPr>
              <a:t>de alta </a:t>
            </a:r>
            <a:r>
              <a:rPr sz="700" spc="15" dirty="0">
                <a:latin typeface="Microsoft Sans Serif"/>
                <a:cs typeface="Microsoft Sans Serif"/>
              </a:rPr>
              <a:t>velocidad </a:t>
            </a:r>
            <a:r>
              <a:rPr sz="700" spc="20" dirty="0">
                <a:latin typeface="Microsoft Sans Serif"/>
                <a:cs typeface="Microsoft Sans Serif"/>
              </a:rPr>
              <a:t>en </a:t>
            </a:r>
            <a:r>
              <a:rPr sz="700" spc="10" dirty="0">
                <a:latin typeface="Microsoft Sans Serif"/>
                <a:cs typeface="Microsoft Sans Serif"/>
              </a:rPr>
              <a:t>serie </a:t>
            </a:r>
            <a:r>
              <a:rPr sz="700" spc="20" dirty="0">
                <a:latin typeface="Microsoft Sans Serif"/>
                <a:cs typeface="Microsoft Sans Serif"/>
              </a:rPr>
              <a:t>con </a:t>
            </a:r>
            <a:r>
              <a:rPr sz="700" spc="10" dirty="0">
                <a:latin typeface="Microsoft Sans Serif"/>
                <a:cs typeface="Microsoft Sans Serif"/>
              </a:rPr>
              <a:t>la </a:t>
            </a:r>
            <a:r>
              <a:rPr sz="700" spc="40" dirty="0">
                <a:latin typeface="Microsoft Sans Serif"/>
                <a:cs typeface="Microsoft Sans Serif"/>
              </a:rPr>
              <a:t>ruta </a:t>
            </a:r>
            <a:r>
              <a:rPr sz="700" spc="20" dirty="0">
                <a:latin typeface="Microsoft Sans Serif"/>
                <a:cs typeface="Microsoft Sans Serif"/>
              </a:rPr>
              <a:t>de </a:t>
            </a:r>
            <a:r>
              <a:rPr sz="700" spc="25" dirty="0">
                <a:latin typeface="Microsoft Sans Serif"/>
                <a:cs typeface="Microsoft Sans Serif"/>
              </a:rPr>
              <a:t>disparo </a:t>
            </a:r>
            <a:r>
              <a:rPr sz="700" spc="20" dirty="0">
                <a:latin typeface="Microsoft Sans Serif"/>
                <a:cs typeface="Microsoft Sans Serif"/>
              </a:rPr>
              <a:t>del relé </a:t>
            </a:r>
            <a:r>
              <a:rPr sz="700" spc="25" dirty="0">
                <a:latin typeface="Microsoft Sans Serif"/>
                <a:cs typeface="Microsoft Sans Serif"/>
              </a:rPr>
              <a:t> </a:t>
            </a:r>
            <a:r>
              <a:rPr sz="700" spc="35" dirty="0">
                <a:latin typeface="Microsoft Sans Serif"/>
                <a:cs typeface="Microsoft Sans Serif"/>
              </a:rPr>
              <a:t>mho.</a:t>
            </a:r>
            <a:r>
              <a:rPr sz="700" spc="-5" dirty="0">
                <a:latin typeface="Microsoft Sans Serif"/>
                <a:cs typeface="Microsoft Sans Serif"/>
              </a:rPr>
              <a:t> </a:t>
            </a:r>
            <a:r>
              <a:rPr sz="700" dirty="0">
                <a:latin typeface="Microsoft Sans Serif"/>
                <a:cs typeface="Microsoft Sans Serif"/>
              </a:rPr>
              <a:t>Esto </a:t>
            </a:r>
            <a:r>
              <a:rPr sz="700" spc="25" dirty="0">
                <a:latin typeface="Microsoft Sans Serif"/>
                <a:cs typeface="Microsoft Sans Serif"/>
              </a:rPr>
              <a:t>minimiza</a:t>
            </a:r>
            <a:r>
              <a:rPr sz="700" dirty="0">
                <a:latin typeface="Microsoft Sans Serif"/>
                <a:cs typeface="Microsoft Sans Serif"/>
              </a:rPr>
              <a:t> </a:t>
            </a:r>
            <a:r>
              <a:rPr sz="700" spc="10" dirty="0">
                <a:latin typeface="Microsoft Sans Serif"/>
                <a:cs typeface="Microsoft Sans Serif"/>
              </a:rPr>
              <a:t>la</a:t>
            </a:r>
            <a:r>
              <a:rPr sz="700" dirty="0">
                <a:latin typeface="Microsoft Sans Serif"/>
                <a:cs typeface="Microsoft Sans Serif"/>
              </a:rPr>
              <a:t> </a:t>
            </a:r>
            <a:r>
              <a:rPr sz="700" spc="20" dirty="0">
                <a:latin typeface="Microsoft Sans Serif"/>
                <a:cs typeface="Microsoft Sans Serif"/>
              </a:rPr>
              <a:t>posibilidad</a:t>
            </a:r>
            <a:r>
              <a:rPr sz="700" dirty="0">
                <a:latin typeface="Microsoft Sans Serif"/>
                <a:cs typeface="Microsoft Sans Serif"/>
              </a:rPr>
              <a:t> </a:t>
            </a:r>
            <a:r>
              <a:rPr sz="700" spc="20" dirty="0">
                <a:latin typeface="Microsoft Sans Serif"/>
                <a:cs typeface="Microsoft Sans Serif"/>
              </a:rPr>
              <a:t>de</a:t>
            </a:r>
            <a:r>
              <a:rPr sz="700" dirty="0">
                <a:latin typeface="Microsoft Sans Serif"/>
                <a:cs typeface="Microsoft Sans Serif"/>
              </a:rPr>
              <a:t> </a:t>
            </a:r>
            <a:r>
              <a:rPr sz="700" spc="30" dirty="0">
                <a:latin typeface="Microsoft Sans Serif"/>
                <a:cs typeface="Microsoft Sans Serif"/>
              </a:rPr>
              <a:t>que</a:t>
            </a:r>
            <a:r>
              <a:rPr sz="700" dirty="0">
                <a:latin typeface="Microsoft Sans Serif"/>
                <a:cs typeface="Microsoft Sans Serif"/>
              </a:rPr>
              <a:t> </a:t>
            </a:r>
            <a:r>
              <a:rPr sz="700" spc="-5" dirty="0">
                <a:latin typeface="Microsoft Sans Serif"/>
                <a:cs typeface="Microsoft Sans Serif"/>
              </a:rPr>
              <a:t>se</a:t>
            </a:r>
            <a:r>
              <a:rPr sz="700" dirty="0">
                <a:latin typeface="Microsoft Sans Serif"/>
                <a:cs typeface="Microsoft Sans Serif"/>
              </a:rPr>
              <a:t> </a:t>
            </a:r>
            <a:r>
              <a:rPr sz="700" spc="20" dirty="0">
                <a:latin typeface="Microsoft Sans Serif"/>
                <a:cs typeface="Microsoft Sans Serif"/>
              </a:rPr>
              <a:t>produzca</a:t>
            </a:r>
            <a:r>
              <a:rPr sz="700" dirty="0">
                <a:latin typeface="Microsoft Sans Serif"/>
                <a:cs typeface="Microsoft Sans Serif"/>
              </a:rPr>
              <a:t> </a:t>
            </a:r>
            <a:r>
              <a:rPr sz="700" spc="40" dirty="0">
                <a:latin typeface="Microsoft Sans Serif"/>
                <a:cs typeface="Microsoft Sans Serif"/>
              </a:rPr>
              <a:t>un</a:t>
            </a:r>
            <a:r>
              <a:rPr sz="700" dirty="0">
                <a:latin typeface="Microsoft Sans Serif"/>
                <a:cs typeface="Microsoft Sans Serif"/>
              </a:rPr>
              <a:t> </a:t>
            </a:r>
            <a:r>
              <a:rPr sz="700" spc="25" dirty="0">
                <a:latin typeface="Microsoft Sans Serif"/>
                <a:cs typeface="Microsoft Sans Serif"/>
              </a:rPr>
              <a:t>disparo</a:t>
            </a:r>
            <a:r>
              <a:rPr sz="700" dirty="0">
                <a:latin typeface="Microsoft Sans Serif"/>
                <a:cs typeface="Microsoft Sans Serif"/>
              </a:rPr>
              <a:t> </a:t>
            </a:r>
            <a:r>
              <a:rPr sz="700" spc="15" dirty="0">
                <a:latin typeface="Microsoft Sans Serif"/>
                <a:cs typeface="Microsoft Sans Serif"/>
              </a:rPr>
              <a:t>falso</a:t>
            </a:r>
            <a:r>
              <a:rPr sz="700" dirty="0">
                <a:latin typeface="Microsoft Sans Serif"/>
                <a:cs typeface="Microsoft Sans Serif"/>
              </a:rPr>
              <a:t> </a:t>
            </a:r>
            <a:r>
              <a:rPr sz="700" spc="20" dirty="0">
                <a:latin typeface="Microsoft Sans Serif"/>
                <a:cs typeface="Microsoft Sans Serif"/>
              </a:rPr>
              <a:t>del </a:t>
            </a:r>
            <a:r>
              <a:rPr sz="700" spc="-170" dirty="0">
                <a:latin typeface="Microsoft Sans Serif"/>
                <a:cs typeface="Microsoft Sans Serif"/>
              </a:rPr>
              <a:t> </a:t>
            </a:r>
            <a:r>
              <a:rPr sz="700" spc="30" dirty="0">
                <a:latin typeface="Microsoft Sans Serif"/>
                <a:cs typeface="Microsoft Sans Serif"/>
              </a:rPr>
              <a:t>disyuntor</a:t>
            </a:r>
            <a:r>
              <a:rPr sz="700" spc="-5" dirty="0">
                <a:latin typeface="Microsoft Sans Serif"/>
                <a:cs typeface="Microsoft Sans Serif"/>
              </a:rPr>
              <a:t> </a:t>
            </a:r>
            <a:r>
              <a:rPr sz="700" spc="20" dirty="0">
                <a:latin typeface="Microsoft Sans Serif"/>
                <a:cs typeface="Microsoft Sans Serif"/>
              </a:rPr>
              <a:t>de</a:t>
            </a:r>
            <a:r>
              <a:rPr sz="700" spc="-5" dirty="0">
                <a:latin typeface="Microsoft Sans Serif"/>
                <a:cs typeface="Microsoft Sans Serif"/>
              </a:rPr>
              <a:t> </a:t>
            </a:r>
            <a:r>
              <a:rPr sz="700" spc="10" dirty="0">
                <a:latin typeface="Microsoft Sans Serif"/>
                <a:cs typeface="Microsoft Sans Serif"/>
              </a:rPr>
              <a:t>la</a:t>
            </a:r>
            <a:r>
              <a:rPr sz="700" spc="-5" dirty="0">
                <a:latin typeface="Microsoft Sans Serif"/>
                <a:cs typeface="Microsoft Sans Serif"/>
              </a:rPr>
              <a:t> </a:t>
            </a:r>
            <a:r>
              <a:rPr sz="700" spc="30" dirty="0">
                <a:latin typeface="Microsoft Sans Serif"/>
                <a:cs typeface="Microsoft Sans Serif"/>
              </a:rPr>
              <a:t>unidad</a:t>
            </a:r>
            <a:r>
              <a:rPr sz="700" dirty="0">
                <a:latin typeface="Microsoft Sans Serif"/>
                <a:cs typeface="Microsoft Sans Serif"/>
              </a:rPr>
              <a:t> </a:t>
            </a:r>
            <a:r>
              <a:rPr sz="700" spc="40" dirty="0">
                <a:latin typeface="Microsoft Sans Serif"/>
                <a:cs typeface="Microsoft Sans Serif"/>
              </a:rPr>
              <a:t>por</a:t>
            </a:r>
            <a:r>
              <a:rPr sz="700" spc="-5" dirty="0">
                <a:latin typeface="Microsoft Sans Serif"/>
                <a:cs typeface="Microsoft Sans Serif"/>
              </a:rPr>
              <a:t> </a:t>
            </a:r>
            <a:r>
              <a:rPr sz="700" spc="30" dirty="0">
                <a:latin typeface="Microsoft Sans Serif"/>
                <a:cs typeface="Microsoft Sans Serif"/>
              </a:rPr>
              <a:t>una</a:t>
            </a:r>
            <a:r>
              <a:rPr sz="700" spc="-5" dirty="0">
                <a:latin typeface="Microsoft Sans Serif"/>
                <a:cs typeface="Microsoft Sans Serif"/>
              </a:rPr>
              <a:t> </a:t>
            </a:r>
            <a:r>
              <a:rPr sz="700" spc="20" dirty="0">
                <a:latin typeface="Microsoft Sans Serif"/>
                <a:cs typeface="Microsoft Sans Serif"/>
              </a:rPr>
              <a:t>condición</a:t>
            </a:r>
            <a:r>
              <a:rPr sz="700" dirty="0">
                <a:latin typeface="Microsoft Sans Serif"/>
                <a:cs typeface="Microsoft Sans Serif"/>
              </a:rPr>
              <a:t> </a:t>
            </a:r>
            <a:r>
              <a:rPr sz="700" spc="20" dirty="0">
                <a:latin typeface="Microsoft Sans Serif"/>
                <a:cs typeface="Microsoft Sans Serif"/>
              </a:rPr>
              <a:t>de</a:t>
            </a:r>
            <a:r>
              <a:rPr sz="700" spc="-5" dirty="0">
                <a:latin typeface="Microsoft Sans Serif"/>
                <a:cs typeface="Microsoft Sans Serif"/>
              </a:rPr>
              <a:t> </a:t>
            </a:r>
            <a:r>
              <a:rPr sz="700" spc="25" dirty="0">
                <a:latin typeface="Microsoft Sans Serif"/>
                <a:cs typeface="Microsoft Sans Serif"/>
              </a:rPr>
              <a:t>pérdida</a:t>
            </a:r>
            <a:r>
              <a:rPr sz="700" spc="-5" dirty="0">
                <a:latin typeface="Microsoft Sans Serif"/>
                <a:cs typeface="Microsoft Sans Serif"/>
              </a:rPr>
              <a:t> </a:t>
            </a:r>
            <a:r>
              <a:rPr sz="700" spc="20" dirty="0">
                <a:latin typeface="Microsoft Sans Serif"/>
                <a:cs typeface="Microsoft Sans Serif"/>
              </a:rPr>
              <a:t>de</a:t>
            </a:r>
            <a:r>
              <a:rPr sz="700" dirty="0">
                <a:latin typeface="Microsoft Sans Serif"/>
                <a:cs typeface="Microsoft Sans Serif"/>
              </a:rPr>
              <a:t> </a:t>
            </a:r>
            <a:r>
              <a:rPr sz="700" spc="20" dirty="0">
                <a:latin typeface="Microsoft Sans Serif"/>
                <a:cs typeface="Microsoft Sans Serif"/>
              </a:rPr>
              <a:t>potencial.</a:t>
            </a:r>
            <a:endParaRPr sz="700">
              <a:latin typeface="Microsoft Sans Serif"/>
              <a:cs typeface="Microsoft Sans Serif"/>
            </a:endParaRPr>
          </a:p>
        </p:txBody>
      </p:sp>
      <p:sp>
        <p:nvSpPr>
          <p:cNvPr id="103" name="object 103"/>
          <p:cNvSpPr txBox="1"/>
          <p:nvPr/>
        </p:nvSpPr>
        <p:spPr>
          <a:xfrm>
            <a:off x="1415158" y="5938534"/>
            <a:ext cx="7417868" cy="1067728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sz="600" spc="-10" dirty="0">
                <a:latin typeface="Microsoft Sans Serif"/>
                <a:cs typeface="Microsoft Sans Serif"/>
              </a:rPr>
              <a:t>B.</a:t>
            </a:r>
            <a:r>
              <a:rPr sz="600" spc="-15" dirty="0">
                <a:latin typeface="Microsoft Sans Serif"/>
                <a:cs typeface="Microsoft Sans Serif"/>
              </a:rPr>
              <a:t> </a:t>
            </a:r>
            <a:r>
              <a:rPr sz="600" spc="5" dirty="0">
                <a:latin typeface="Microsoft Sans Serif"/>
                <a:cs typeface="Microsoft Sans Serif"/>
              </a:rPr>
              <a:t>Esquema</a:t>
            </a:r>
            <a:r>
              <a:rPr sz="600" spc="-15" dirty="0">
                <a:latin typeface="Microsoft Sans Serif"/>
                <a:cs typeface="Microsoft Sans Serif"/>
              </a:rPr>
              <a:t> </a:t>
            </a:r>
            <a:r>
              <a:rPr sz="600" spc="20" dirty="0">
                <a:latin typeface="Microsoft Sans Serif"/>
                <a:cs typeface="Microsoft Sans Serif"/>
              </a:rPr>
              <a:t>de</a:t>
            </a:r>
            <a:r>
              <a:rPr sz="600" spc="-10" dirty="0">
                <a:latin typeface="Microsoft Sans Serif"/>
                <a:cs typeface="Microsoft Sans Serif"/>
              </a:rPr>
              <a:t> </a:t>
            </a:r>
            <a:r>
              <a:rPr sz="600" spc="25" dirty="0">
                <a:latin typeface="Microsoft Sans Serif"/>
                <a:cs typeface="Microsoft Sans Serif"/>
              </a:rPr>
              <a:t>retransmisión</a:t>
            </a:r>
            <a:r>
              <a:rPr sz="600" spc="-15" dirty="0">
                <a:latin typeface="Microsoft Sans Serif"/>
                <a:cs typeface="Microsoft Sans Serif"/>
              </a:rPr>
              <a:t> </a:t>
            </a:r>
            <a:r>
              <a:rPr sz="600" spc="35" dirty="0">
                <a:latin typeface="Microsoft Sans Serif"/>
                <a:cs typeface="Microsoft Sans Serif"/>
              </a:rPr>
              <a:t>Mho</a:t>
            </a:r>
            <a:r>
              <a:rPr sz="600" spc="-15" dirty="0">
                <a:latin typeface="Microsoft Sans Serif"/>
                <a:cs typeface="Microsoft Sans Serif"/>
              </a:rPr>
              <a:t> </a:t>
            </a:r>
            <a:r>
              <a:rPr sz="600" spc="15" dirty="0">
                <a:latin typeface="Microsoft Sans Serif"/>
                <a:cs typeface="Microsoft Sans Serif"/>
              </a:rPr>
              <a:t>única</a:t>
            </a:r>
            <a:endParaRPr sz="600">
              <a:latin typeface="Microsoft Sans Serif"/>
              <a:cs typeface="Microsoft Sans Serif"/>
            </a:endParaRPr>
          </a:p>
          <a:p>
            <a:pPr marL="12700" marR="5080" indent="154940">
              <a:lnSpc>
                <a:spcPct val="143000"/>
              </a:lnSpc>
              <a:spcBef>
                <a:spcPts val="254"/>
              </a:spcBef>
            </a:pPr>
            <a:r>
              <a:rPr sz="700" spc="-40" dirty="0">
                <a:latin typeface="Microsoft Sans Serif"/>
                <a:cs typeface="Microsoft Sans Serif"/>
              </a:rPr>
              <a:t>Se </a:t>
            </a:r>
            <a:r>
              <a:rPr sz="700" spc="25" dirty="0">
                <a:latin typeface="Microsoft Sans Serif"/>
                <a:cs typeface="Microsoft Sans Serif"/>
              </a:rPr>
              <a:t>puede </a:t>
            </a:r>
            <a:r>
              <a:rPr sz="700" spc="15" dirty="0">
                <a:latin typeface="Microsoft Sans Serif"/>
                <a:cs typeface="Microsoft Sans Serif"/>
              </a:rPr>
              <a:t>aplicar </a:t>
            </a:r>
            <a:r>
              <a:rPr sz="700" spc="40" dirty="0">
                <a:latin typeface="Microsoft Sans Serif"/>
                <a:cs typeface="Microsoft Sans Serif"/>
              </a:rPr>
              <a:t>un </a:t>
            </a:r>
            <a:r>
              <a:rPr sz="700" spc="20" dirty="0">
                <a:latin typeface="Microsoft Sans Serif"/>
                <a:cs typeface="Microsoft Sans Serif"/>
              </a:rPr>
              <a:t>relé de </a:t>
            </a:r>
            <a:r>
              <a:rPr sz="700" spc="15" dirty="0">
                <a:latin typeface="Microsoft Sans Serif"/>
                <a:cs typeface="Microsoft Sans Serif"/>
              </a:rPr>
              <a:t>distancia </a:t>
            </a:r>
            <a:r>
              <a:rPr sz="700" spc="45" dirty="0">
                <a:latin typeface="Microsoft Sans Serif"/>
                <a:cs typeface="Microsoft Sans Serif"/>
              </a:rPr>
              <a:t>mho </a:t>
            </a:r>
            <a:r>
              <a:rPr sz="700" spc="25" dirty="0">
                <a:latin typeface="Microsoft Sans Serif"/>
                <a:cs typeface="Microsoft Sans Serif"/>
              </a:rPr>
              <a:t>monofásico </a:t>
            </a:r>
            <a:r>
              <a:rPr sz="700" spc="30" dirty="0">
                <a:latin typeface="Microsoft Sans Serif"/>
                <a:cs typeface="Microsoft Sans Serif"/>
              </a:rPr>
              <a:t>o </a:t>
            </a:r>
            <a:r>
              <a:rPr sz="700" spc="20" dirty="0">
                <a:latin typeface="Microsoft Sans Serif"/>
                <a:cs typeface="Microsoft Sans Serif"/>
              </a:rPr>
              <a:t>trifásico en </a:t>
            </a:r>
            <a:r>
              <a:rPr sz="700" spc="10" dirty="0">
                <a:latin typeface="Microsoft Sans Serif"/>
                <a:cs typeface="Microsoft Sans Serif"/>
              </a:rPr>
              <a:t>el </a:t>
            </a:r>
            <a:r>
              <a:rPr sz="700" spc="15" dirty="0">
                <a:latin typeface="Microsoft Sans Serif"/>
                <a:cs typeface="Microsoft Sans Serif"/>
              </a:rPr>
              <a:t> </a:t>
            </a:r>
            <a:r>
              <a:rPr sz="700" spc="35" dirty="0">
                <a:latin typeface="Microsoft Sans Serif"/>
                <a:cs typeface="Microsoft Sans Serif"/>
              </a:rPr>
              <a:t>terminal </a:t>
            </a:r>
            <a:r>
              <a:rPr sz="700" spc="-20" dirty="0">
                <a:latin typeface="Microsoft Sans Serif"/>
                <a:cs typeface="Microsoft Sans Serif"/>
              </a:rPr>
              <a:t>HV </a:t>
            </a:r>
            <a:r>
              <a:rPr sz="700" spc="20" dirty="0">
                <a:latin typeface="Microsoft Sans Serif"/>
                <a:cs typeface="Microsoft Sans Serif"/>
              </a:rPr>
              <a:t>del </a:t>
            </a:r>
            <a:r>
              <a:rPr sz="700" spc="35" dirty="0">
                <a:latin typeface="Microsoft Sans Serif"/>
                <a:cs typeface="Microsoft Sans Serif"/>
              </a:rPr>
              <a:t>transformador </a:t>
            </a:r>
            <a:r>
              <a:rPr sz="700" spc="20" dirty="0">
                <a:latin typeface="Microsoft Sans Serif"/>
                <a:cs typeface="Microsoft Sans Serif"/>
              </a:rPr>
              <a:t>elevador </a:t>
            </a:r>
            <a:r>
              <a:rPr sz="700" spc="25" dirty="0">
                <a:latin typeface="Microsoft Sans Serif"/>
                <a:cs typeface="Microsoft Sans Serif"/>
              </a:rPr>
              <a:t>para </a:t>
            </a:r>
            <a:r>
              <a:rPr sz="700" spc="40" dirty="0">
                <a:latin typeface="Microsoft Sans Serif"/>
                <a:cs typeface="Microsoft Sans Serif"/>
              </a:rPr>
              <a:t>mirar </a:t>
            </a:r>
            <a:r>
              <a:rPr sz="700" spc="35" dirty="0">
                <a:latin typeface="Microsoft Sans Serif"/>
                <a:cs typeface="Microsoft Sans Serif"/>
              </a:rPr>
              <a:t>dentro </a:t>
            </a:r>
            <a:r>
              <a:rPr sz="700" spc="20" dirty="0">
                <a:latin typeface="Microsoft Sans Serif"/>
                <a:cs typeface="Microsoft Sans Serif"/>
              </a:rPr>
              <a:t>del </a:t>
            </a:r>
            <a:r>
              <a:rPr sz="700" spc="30" dirty="0">
                <a:latin typeface="Microsoft Sans Serif"/>
                <a:cs typeface="Microsoft Sans Serif"/>
              </a:rPr>
              <a:t>generador </a:t>
            </a:r>
            <a:r>
              <a:rPr sz="700" spc="5" dirty="0">
                <a:latin typeface="Microsoft Sans Serif"/>
                <a:cs typeface="Microsoft Sans Serif"/>
              </a:rPr>
              <a:t>y </a:t>
            </a:r>
            <a:r>
              <a:rPr sz="700" spc="10" dirty="0">
                <a:latin typeface="Microsoft Sans Serif"/>
                <a:cs typeface="Microsoft Sans Serif"/>
              </a:rPr>
              <a:t> su </a:t>
            </a:r>
            <a:r>
              <a:rPr sz="700" spc="35" dirty="0">
                <a:latin typeface="Microsoft Sans Serif"/>
                <a:cs typeface="Microsoft Sans Serif"/>
              </a:rPr>
              <a:t>transformador </a:t>
            </a:r>
            <a:r>
              <a:rPr sz="700" spc="15" dirty="0">
                <a:latin typeface="Microsoft Sans Serif"/>
                <a:cs typeface="Microsoft Sans Serif"/>
              </a:rPr>
              <a:t>elevador. </a:t>
            </a:r>
            <a:r>
              <a:rPr sz="700" spc="-10" dirty="0">
                <a:latin typeface="Microsoft Sans Serif"/>
                <a:cs typeface="Microsoft Sans Serif"/>
              </a:rPr>
              <a:t>La </a:t>
            </a:r>
            <a:r>
              <a:rPr sz="700" spc="-5" dirty="0">
                <a:latin typeface="Microsoft Sans Serif"/>
                <a:cs typeface="Microsoft Sans Serif"/>
              </a:rPr>
              <a:t>Fig. </a:t>
            </a:r>
            <a:r>
              <a:rPr sz="700" spc="10" dirty="0">
                <a:latin typeface="Microsoft Sans Serif"/>
                <a:cs typeface="Microsoft Sans Serif"/>
              </a:rPr>
              <a:t>5 </a:t>
            </a:r>
            <a:r>
              <a:rPr sz="700" spc="25" dirty="0">
                <a:latin typeface="Microsoft Sans Serif"/>
                <a:cs typeface="Microsoft Sans Serif"/>
              </a:rPr>
              <a:t>ilustra </a:t>
            </a:r>
            <a:r>
              <a:rPr sz="700" spc="30" dirty="0">
                <a:latin typeface="Microsoft Sans Serif"/>
                <a:cs typeface="Microsoft Sans Serif"/>
              </a:rPr>
              <a:t>una </a:t>
            </a:r>
            <a:r>
              <a:rPr sz="700" spc="15" dirty="0">
                <a:latin typeface="Microsoft Sans Serif"/>
                <a:cs typeface="Microsoft Sans Serif"/>
              </a:rPr>
              <a:t>aplicación </a:t>
            </a:r>
            <a:r>
              <a:rPr sz="700" spc="20" dirty="0">
                <a:latin typeface="Microsoft Sans Serif"/>
                <a:cs typeface="Microsoft Sans Serif"/>
              </a:rPr>
              <a:t>de </a:t>
            </a:r>
            <a:r>
              <a:rPr sz="700" spc="10" dirty="0">
                <a:latin typeface="Microsoft Sans Serif"/>
                <a:cs typeface="Microsoft Sans Serif"/>
              </a:rPr>
              <a:t>este </a:t>
            </a:r>
            <a:r>
              <a:rPr sz="700" spc="35" dirty="0">
                <a:latin typeface="Microsoft Sans Serif"/>
                <a:cs typeface="Microsoft Sans Serif"/>
              </a:rPr>
              <a:t>tipo </a:t>
            </a:r>
            <a:r>
              <a:rPr sz="700" spc="20" dirty="0">
                <a:latin typeface="Microsoft Sans Serif"/>
                <a:cs typeface="Microsoft Sans Serif"/>
              </a:rPr>
              <a:t>en </a:t>
            </a:r>
            <a:r>
              <a:rPr sz="700" spc="10" dirty="0">
                <a:latin typeface="Microsoft Sans Serif"/>
                <a:cs typeface="Microsoft Sans Serif"/>
              </a:rPr>
              <a:t>la </a:t>
            </a:r>
            <a:r>
              <a:rPr sz="700" spc="-175" dirty="0">
                <a:latin typeface="Microsoft Sans Serif"/>
                <a:cs typeface="Microsoft Sans Serif"/>
              </a:rPr>
              <a:t> </a:t>
            </a:r>
            <a:r>
              <a:rPr sz="700" spc="30" dirty="0">
                <a:latin typeface="Microsoft Sans Serif"/>
                <a:cs typeface="Microsoft Sans Serif"/>
              </a:rPr>
              <a:t>que </a:t>
            </a:r>
            <a:r>
              <a:rPr sz="700" spc="10" dirty="0">
                <a:latin typeface="Microsoft Sans Serif"/>
                <a:cs typeface="Microsoft Sans Serif"/>
              </a:rPr>
              <a:t>el </a:t>
            </a:r>
            <a:r>
              <a:rPr sz="700" spc="20" dirty="0">
                <a:latin typeface="Microsoft Sans Serif"/>
                <a:cs typeface="Microsoft Sans Serif"/>
              </a:rPr>
              <a:t>relé detecta </a:t>
            </a:r>
            <a:r>
              <a:rPr sz="700" spc="10" dirty="0">
                <a:latin typeface="Microsoft Sans Serif"/>
                <a:cs typeface="Microsoft Sans Serif"/>
              </a:rPr>
              <a:t>oscilaciones desfasadas </a:t>
            </a:r>
            <a:r>
              <a:rPr sz="700" spc="30" dirty="0">
                <a:latin typeface="Microsoft Sans Serif"/>
                <a:cs typeface="Microsoft Sans Serif"/>
              </a:rPr>
              <a:t>que </a:t>
            </a:r>
            <a:r>
              <a:rPr sz="700" spc="15" dirty="0">
                <a:latin typeface="Microsoft Sans Serif"/>
                <a:cs typeface="Microsoft Sans Serif"/>
              </a:rPr>
              <a:t>pasan </a:t>
            </a:r>
            <a:r>
              <a:rPr sz="700" dirty="0">
                <a:latin typeface="Microsoft Sans Serif"/>
                <a:cs typeface="Microsoft Sans Serif"/>
              </a:rPr>
              <a:t>a </a:t>
            </a:r>
            <a:r>
              <a:rPr sz="700" spc="15" dirty="0">
                <a:latin typeface="Microsoft Sans Serif"/>
                <a:cs typeface="Microsoft Sans Serif"/>
              </a:rPr>
              <a:t>través </a:t>
            </a:r>
            <a:r>
              <a:rPr sz="700" spc="20" dirty="0">
                <a:latin typeface="Microsoft Sans Serif"/>
                <a:cs typeface="Microsoft Sans Serif"/>
              </a:rPr>
              <a:t>del </a:t>
            </a:r>
            <a:r>
              <a:rPr sz="700" spc="25" dirty="0">
                <a:latin typeface="Microsoft Sans Serif"/>
                <a:cs typeface="Microsoft Sans Serif"/>
              </a:rPr>
              <a:t> </a:t>
            </a:r>
            <a:r>
              <a:rPr sz="700" spc="35" dirty="0">
                <a:latin typeface="Microsoft Sans Serif"/>
                <a:cs typeface="Microsoft Sans Serif"/>
              </a:rPr>
              <a:t>transformador</a:t>
            </a:r>
            <a:r>
              <a:rPr sz="700" spc="25" dirty="0">
                <a:latin typeface="Microsoft Sans Serif"/>
                <a:cs typeface="Microsoft Sans Serif"/>
              </a:rPr>
              <a:t> </a:t>
            </a:r>
            <a:r>
              <a:rPr sz="700" spc="20" dirty="0">
                <a:latin typeface="Microsoft Sans Serif"/>
                <a:cs typeface="Microsoft Sans Serif"/>
              </a:rPr>
              <a:t>elevador</a:t>
            </a:r>
            <a:r>
              <a:rPr sz="700" spc="30" dirty="0">
                <a:latin typeface="Microsoft Sans Serif"/>
                <a:cs typeface="Microsoft Sans Serif"/>
              </a:rPr>
              <a:t> </a:t>
            </a:r>
            <a:r>
              <a:rPr sz="700" spc="5" dirty="0">
                <a:latin typeface="Microsoft Sans Serif"/>
                <a:cs typeface="Microsoft Sans Serif"/>
              </a:rPr>
              <a:t>y</a:t>
            </a:r>
            <a:r>
              <a:rPr sz="700" spc="30" dirty="0">
                <a:latin typeface="Microsoft Sans Serif"/>
                <a:cs typeface="Microsoft Sans Serif"/>
              </a:rPr>
              <a:t> </a:t>
            </a:r>
            <a:r>
              <a:rPr sz="700" spc="-5" dirty="0">
                <a:latin typeface="Microsoft Sans Serif"/>
                <a:cs typeface="Microsoft Sans Serif"/>
              </a:rPr>
              <a:t>se</a:t>
            </a:r>
            <a:r>
              <a:rPr sz="700" spc="30" dirty="0">
                <a:latin typeface="Microsoft Sans Serif"/>
                <a:cs typeface="Microsoft Sans Serif"/>
              </a:rPr>
              <a:t> </a:t>
            </a:r>
            <a:r>
              <a:rPr sz="700" spc="25" dirty="0">
                <a:latin typeface="Microsoft Sans Serif"/>
                <a:cs typeface="Microsoft Sans Serif"/>
              </a:rPr>
              <a:t>superponen</a:t>
            </a:r>
            <a:r>
              <a:rPr sz="700" spc="30" dirty="0">
                <a:latin typeface="Microsoft Sans Serif"/>
                <a:cs typeface="Microsoft Sans Serif"/>
              </a:rPr>
              <a:t> </a:t>
            </a:r>
            <a:r>
              <a:rPr sz="700" dirty="0">
                <a:latin typeface="Microsoft Sans Serif"/>
                <a:cs typeface="Microsoft Sans Serif"/>
              </a:rPr>
              <a:t>a</a:t>
            </a:r>
            <a:r>
              <a:rPr sz="700" spc="30" dirty="0">
                <a:latin typeface="Microsoft Sans Serif"/>
                <a:cs typeface="Microsoft Sans Serif"/>
              </a:rPr>
              <a:t> </a:t>
            </a:r>
            <a:r>
              <a:rPr sz="700" dirty="0">
                <a:latin typeface="Microsoft Sans Serif"/>
                <a:cs typeface="Microsoft Sans Serif"/>
              </a:rPr>
              <a:t>las</a:t>
            </a:r>
            <a:r>
              <a:rPr sz="700" spc="30" dirty="0">
                <a:latin typeface="Microsoft Sans Serif"/>
                <a:cs typeface="Microsoft Sans Serif"/>
              </a:rPr>
              <a:t> </a:t>
            </a:r>
            <a:r>
              <a:rPr sz="700" spc="10" dirty="0">
                <a:latin typeface="Microsoft Sans Serif"/>
                <a:cs typeface="Microsoft Sans Serif"/>
              </a:rPr>
              <a:t>características</a:t>
            </a:r>
            <a:r>
              <a:rPr sz="700" spc="30" dirty="0">
                <a:latin typeface="Microsoft Sans Serif"/>
                <a:cs typeface="Microsoft Sans Serif"/>
              </a:rPr>
              <a:t> </a:t>
            </a:r>
            <a:r>
              <a:rPr sz="700" spc="45" dirty="0">
                <a:latin typeface="Microsoft Sans Serif"/>
                <a:cs typeface="Microsoft Sans Serif"/>
              </a:rPr>
              <a:t>mho</a:t>
            </a:r>
            <a:r>
              <a:rPr sz="700" spc="25" dirty="0">
                <a:latin typeface="Microsoft Sans Serif"/>
                <a:cs typeface="Microsoft Sans Serif"/>
              </a:rPr>
              <a:t> </a:t>
            </a:r>
            <a:r>
              <a:rPr sz="700" spc="20" dirty="0">
                <a:latin typeface="Microsoft Sans Serif"/>
                <a:cs typeface="Microsoft Sans Serif"/>
              </a:rPr>
              <a:t>de</a:t>
            </a:r>
            <a:r>
              <a:rPr sz="700" spc="30" dirty="0">
                <a:latin typeface="Microsoft Sans Serif"/>
                <a:cs typeface="Microsoft Sans Serif"/>
              </a:rPr>
              <a:t> </a:t>
            </a:r>
            <a:r>
              <a:rPr sz="700" spc="10" dirty="0">
                <a:latin typeface="Microsoft Sans Serif"/>
                <a:cs typeface="Microsoft Sans Serif"/>
              </a:rPr>
              <a:t>los </a:t>
            </a:r>
            <a:r>
              <a:rPr sz="700" spc="15" dirty="0">
                <a:latin typeface="Microsoft Sans Serif"/>
                <a:cs typeface="Microsoft Sans Serif"/>
              </a:rPr>
              <a:t> </a:t>
            </a:r>
            <a:r>
              <a:rPr sz="700" spc="20" dirty="0">
                <a:latin typeface="Microsoft Sans Serif"/>
                <a:cs typeface="Microsoft Sans Serif"/>
              </a:rPr>
              <a:t>dos </a:t>
            </a:r>
            <a:r>
              <a:rPr sz="700" spc="10" dirty="0">
                <a:latin typeface="Microsoft Sans Serif"/>
                <a:cs typeface="Microsoft Sans Serif"/>
              </a:rPr>
              <a:t>relés </a:t>
            </a:r>
            <a:r>
              <a:rPr sz="700" spc="20" dirty="0">
                <a:latin typeface="Microsoft Sans Serif"/>
                <a:cs typeface="Microsoft Sans Serif"/>
              </a:rPr>
              <a:t>de </a:t>
            </a:r>
            <a:r>
              <a:rPr sz="700" spc="25" dirty="0">
                <a:latin typeface="Microsoft Sans Serif"/>
                <a:cs typeface="Microsoft Sans Serif"/>
              </a:rPr>
              <a:t>pérdida </a:t>
            </a:r>
            <a:r>
              <a:rPr sz="700" spc="20" dirty="0">
                <a:latin typeface="Microsoft Sans Serif"/>
                <a:cs typeface="Microsoft Sans Serif"/>
              </a:rPr>
              <a:t>de campo. </a:t>
            </a:r>
            <a:r>
              <a:rPr sz="700" spc="-15" dirty="0">
                <a:latin typeface="Microsoft Sans Serif"/>
                <a:cs typeface="Microsoft Sans Serif"/>
              </a:rPr>
              <a:t>Las </a:t>
            </a:r>
            <a:r>
              <a:rPr sz="700" spc="15" dirty="0">
                <a:latin typeface="Microsoft Sans Serif"/>
                <a:cs typeface="Microsoft Sans Serif"/>
              </a:rPr>
              <a:t>ventajas </a:t>
            </a:r>
            <a:r>
              <a:rPr sz="700" spc="20" dirty="0">
                <a:latin typeface="Microsoft Sans Serif"/>
                <a:cs typeface="Microsoft Sans Serif"/>
              </a:rPr>
              <a:t>de </a:t>
            </a:r>
            <a:r>
              <a:rPr sz="700" spc="10" dirty="0">
                <a:latin typeface="Microsoft Sans Serif"/>
                <a:cs typeface="Microsoft Sans Serif"/>
              </a:rPr>
              <a:t>este </a:t>
            </a:r>
            <a:r>
              <a:rPr sz="700" spc="20" dirty="0">
                <a:latin typeface="Microsoft Sans Serif"/>
                <a:cs typeface="Microsoft Sans Serif"/>
              </a:rPr>
              <a:t>esquema son </a:t>
            </a:r>
            <a:r>
              <a:rPr sz="700" spc="10" dirty="0">
                <a:latin typeface="Microsoft Sans Serif"/>
                <a:cs typeface="Microsoft Sans Serif"/>
              </a:rPr>
              <a:t>su </a:t>
            </a:r>
            <a:r>
              <a:rPr sz="700" spc="15" dirty="0">
                <a:latin typeface="Microsoft Sans Serif"/>
                <a:cs typeface="Microsoft Sans Serif"/>
              </a:rPr>
              <a:t> </a:t>
            </a:r>
            <a:r>
              <a:rPr sz="700" spc="20" dirty="0">
                <a:latin typeface="Microsoft Sans Serif"/>
                <a:cs typeface="Microsoft Sans Serif"/>
              </a:rPr>
              <a:t>simplicidad, </a:t>
            </a:r>
            <a:r>
              <a:rPr sz="700" spc="10" dirty="0">
                <a:latin typeface="Microsoft Sans Serif"/>
                <a:cs typeface="Microsoft Sans Serif"/>
              </a:rPr>
              <a:t>la capacidad </a:t>
            </a:r>
            <a:r>
              <a:rPr sz="700" spc="20" dirty="0">
                <a:latin typeface="Microsoft Sans Serif"/>
                <a:cs typeface="Microsoft Sans Serif"/>
              </a:rPr>
              <a:t>de </a:t>
            </a:r>
            <a:r>
              <a:rPr sz="700" spc="30" dirty="0">
                <a:latin typeface="Microsoft Sans Serif"/>
                <a:cs typeface="Microsoft Sans Serif"/>
              </a:rPr>
              <a:t>proporcionar </a:t>
            </a:r>
            <a:r>
              <a:rPr sz="700" spc="25" dirty="0">
                <a:latin typeface="Microsoft Sans Serif"/>
                <a:cs typeface="Microsoft Sans Serif"/>
              </a:rPr>
              <a:t>protección </a:t>
            </a:r>
            <a:r>
              <a:rPr sz="700" spc="20" dirty="0">
                <a:latin typeface="Microsoft Sans Serif"/>
                <a:cs typeface="Microsoft Sans Serif"/>
              </a:rPr>
              <a:t>de respaldo </a:t>
            </a:r>
            <a:r>
              <a:rPr sz="700" spc="25" dirty="0">
                <a:latin typeface="Microsoft Sans Serif"/>
                <a:cs typeface="Microsoft Sans Serif"/>
              </a:rPr>
              <a:t>para </a:t>
            </a:r>
            <a:r>
              <a:rPr sz="700" spc="10" dirty="0">
                <a:latin typeface="Microsoft Sans Serif"/>
                <a:cs typeface="Microsoft Sans Serif"/>
              </a:rPr>
              <a:t>fallas </a:t>
            </a:r>
            <a:r>
              <a:rPr sz="700" spc="-180" dirty="0">
                <a:latin typeface="Microsoft Sans Serif"/>
                <a:cs typeface="Microsoft Sans Serif"/>
              </a:rPr>
              <a:t> </a:t>
            </a:r>
            <a:r>
              <a:rPr sz="700" spc="20" dirty="0">
                <a:latin typeface="Microsoft Sans Serif"/>
                <a:cs typeface="Microsoft Sans Serif"/>
              </a:rPr>
              <a:t>en </a:t>
            </a:r>
            <a:r>
              <a:rPr sz="700" spc="10" dirty="0">
                <a:latin typeface="Microsoft Sans Serif"/>
                <a:cs typeface="Microsoft Sans Serif"/>
              </a:rPr>
              <a:t>el </a:t>
            </a:r>
            <a:r>
              <a:rPr sz="700" spc="35" dirty="0">
                <a:latin typeface="Microsoft Sans Serif"/>
                <a:cs typeface="Microsoft Sans Serif"/>
              </a:rPr>
              <a:t>transformador </a:t>
            </a:r>
            <a:r>
              <a:rPr sz="700" spc="20" dirty="0">
                <a:latin typeface="Microsoft Sans Serif"/>
                <a:cs typeface="Microsoft Sans Serif"/>
              </a:rPr>
              <a:t>elevador </a:t>
            </a:r>
            <a:r>
              <a:rPr sz="700" spc="5" dirty="0">
                <a:latin typeface="Microsoft Sans Serif"/>
                <a:cs typeface="Microsoft Sans Serif"/>
              </a:rPr>
              <a:t>y </a:t>
            </a:r>
            <a:r>
              <a:rPr sz="700" spc="20" dirty="0">
                <a:latin typeface="Microsoft Sans Serif"/>
                <a:cs typeface="Microsoft Sans Serif"/>
              </a:rPr>
              <a:t>en </a:t>
            </a:r>
            <a:r>
              <a:rPr sz="700" spc="30" dirty="0">
                <a:latin typeface="Microsoft Sans Serif"/>
                <a:cs typeface="Microsoft Sans Serif"/>
              </a:rPr>
              <a:t>una parte </a:t>
            </a:r>
            <a:r>
              <a:rPr sz="700" spc="20" dirty="0">
                <a:latin typeface="Microsoft Sans Serif"/>
                <a:cs typeface="Microsoft Sans Serif"/>
              </a:rPr>
              <a:t>del </a:t>
            </a:r>
            <a:r>
              <a:rPr sz="700" spc="25" dirty="0">
                <a:latin typeface="Microsoft Sans Serif"/>
                <a:cs typeface="Microsoft Sans Serif"/>
              </a:rPr>
              <a:t>generador, </a:t>
            </a:r>
            <a:r>
              <a:rPr sz="700" spc="10" dirty="0">
                <a:latin typeface="Microsoft Sans Serif"/>
                <a:cs typeface="Microsoft Sans Serif"/>
              </a:rPr>
              <a:t>la capacidad </a:t>
            </a:r>
            <a:r>
              <a:rPr sz="700" spc="20" dirty="0">
                <a:latin typeface="Microsoft Sans Serif"/>
                <a:cs typeface="Microsoft Sans Serif"/>
              </a:rPr>
              <a:t>de </a:t>
            </a:r>
            <a:r>
              <a:rPr sz="700" spc="-175" dirty="0">
                <a:latin typeface="Microsoft Sans Serif"/>
                <a:cs typeface="Microsoft Sans Serif"/>
              </a:rPr>
              <a:t> </a:t>
            </a:r>
            <a:r>
              <a:rPr sz="700" spc="25" dirty="0">
                <a:latin typeface="Microsoft Sans Serif"/>
                <a:cs typeface="Microsoft Sans Serif"/>
              </a:rPr>
              <a:t>detectar </a:t>
            </a:r>
            <a:r>
              <a:rPr sz="700" spc="15" dirty="0">
                <a:latin typeface="Microsoft Sans Serif"/>
                <a:cs typeface="Microsoft Sans Serif"/>
              </a:rPr>
              <a:t>energización </a:t>
            </a:r>
            <a:r>
              <a:rPr sz="700" spc="20" dirty="0">
                <a:latin typeface="Microsoft Sans Serif"/>
                <a:cs typeface="Microsoft Sans Serif"/>
              </a:rPr>
              <a:t>trifásica </a:t>
            </a:r>
            <a:r>
              <a:rPr sz="700" spc="25" dirty="0">
                <a:latin typeface="Microsoft Sans Serif"/>
                <a:cs typeface="Microsoft Sans Serif"/>
              </a:rPr>
              <a:t>involuntaria </a:t>
            </a:r>
            <a:r>
              <a:rPr sz="700" spc="20" dirty="0">
                <a:latin typeface="Microsoft Sans Serif"/>
                <a:cs typeface="Microsoft Sans Serif"/>
              </a:rPr>
              <a:t>de </a:t>
            </a:r>
            <a:r>
              <a:rPr sz="700" spc="10" dirty="0">
                <a:latin typeface="Microsoft Sans Serif"/>
                <a:cs typeface="Microsoft Sans Serif"/>
              </a:rPr>
              <a:t>la </a:t>
            </a:r>
            <a:r>
              <a:rPr sz="700" spc="30" dirty="0">
                <a:latin typeface="Microsoft Sans Serif"/>
                <a:cs typeface="Microsoft Sans Serif"/>
              </a:rPr>
              <a:t>unidad </a:t>
            </a:r>
            <a:r>
              <a:rPr sz="700" dirty="0">
                <a:latin typeface="Microsoft Sans Serif"/>
                <a:cs typeface="Microsoft Sans Serif"/>
              </a:rPr>
              <a:t>si </a:t>
            </a:r>
            <a:r>
              <a:rPr sz="700" spc="-5" dirty="0">
                <a:latin typeface="Microsoft Sans Serif"/>
                <a:cs typeface="Microsoft Sans Serif"/>
              </a:rPr>
              <a:t>se </a:t>
            </a:r>
            <a:r>
              <a:rPr sz="700" spc="30" dirty="0">
                <a:latin typeface="Microsoft Sans Serif"/>
                <a:cs typeface="Microsoft Sans Serif"/>
              </a:rPr>
              <a:t>configura </a:t>
            </a:r>
            <a:r>
              <a:rPr sz="700" spc="35" dirty="0">
                <a:latin typeface="Microsoft Sans Serif"/>
                <a:cs typeface="Microsoft Sans Serif"/>
              </a:rPr>
              <a:t> </a:t>
            </a:r>
            <a:r>
              <a:rPr sz="700" spc="25" dirty="0">
                <a:latin typeface="Microsoft Sans Serif"/>
                <a:cs typeface="Microsoft Sans Serif"/>
              </a:rPr>
              <a:t>correctamente </a:t>
            </a:r>
            <a:r>
              <a:rPr sz="700" spc="5" dirty="0">
                <a:latin typeface="Microsoft Sans Serif"/>
                <a:cs typeface="Microsoft Sans Serif"/>
              </a:rPr>
              <a:t>y </a:t>
            </a:r>
            <a:r>
              <a:rPr sz="700" spc="10" dirty="0">
                <a:latin typeface="Microsoft Sans Serif"/>
                <a:cs typeface="Microsoft Sans Serif"/>
              </a:rPr>
              <a:t>el </a:t>
            </a:r>
            <a:r>
              <a:rPr sz="700" spc="20" dirty="0">
                <a:latin typeface="Microsoft Sans Serif"/>
                <a:cs typeface="Microsoft Sans Serif"/>
              </a:rPr>
              <a:t>hecho de </a:t>
            </a:r>
            <a:r>
              <a:rPr sz="700" spc="30" dirty="0">
                <a:latin typeface="Microsoft Sans Serif"/>
                <a:cs typeface="Microsoft Sans Serif"/>
              </a:rPr>
              <a:t>que pueden </a:t>
            </a:r>
            <a:r>
              <a:rPr sz="700" spc="35" dirty="0">
                <a:latin typeface="Microsoft Sans Serif"/>
                <a:cs typeface="Microsoft Sans Serif"/>
              </a:rPr>
              <a:t>ocurrir </a:t>
            </a:r>
            <a:r>
              <a:rPr sz="700" spc="15" dirty="0">
                <a:latin typeface="Microsoft Sans Serif"/>
                <a:cs typeface="Microsoft Sans Serif"/>
              </a:rPr>
              <a:t>disparos. </a:t>
            </a:r>
            <a:r>
              <a:rPr sz="700" spc="20" dirty="0">
                <a:latin typeface="Microsoft Sans Serif"/>
                <a:cs typeface="Microsoft Sans Serif"/>
              </a:rPr>
              <a:t> significativamente</a:t>
            </a:r>
            <a:r>
              <a:rPr sz="700" spc="5" dirty="0">
                <a:latin typeface="Microsoft Sans Serif"/>
                <a:cs typeface="Microsoft Sans Serif"/>
              </a:rPr>
              <a:t> </a:t>
            </a:r>
            <a:r>
              <a:rPr sz="700" spc="15" dirty="0">
                <a:latin typeface="Microsoft Sans Serif"/>
                <a:cs typeface="Microsoft Sans Serif"/>
              </a:rPr>
              <a:t>antes</a:t>
            </a:r>
            <a:r>
              <a:rPr sz="700" spc="5" dirty="0">
                <a:latin typeface="Microsoft Sans Serif"/>
                <a:cs typeface="Microsoft Sans Serif"/>
              </a:rPr>
              <a:t> </a:t>
            </a:r>
            <a:r>
              <a:rPr sz="700" spc="20" dirty="0">
                <a:latin typeface="Microsoft Sans Serif"/>
                <a:cs typeface="Microsoft Sans Serif"/>
              </a:rPr>
              <a:t>de</a:t>
            </a:r>
            <a:r>
              <a:rPr sz="700" spc="5" dirty="0">
                <a:latin typeface="Microsoft Sans Serif"/>
                <a:cs typeface="Microsoft Sans Serif"/>
              </a:rPr>
              <a:t> </a:t>
            </a:r>
            <a:r>
              <a:rPr sz="700" spc="30" dirty="0">
                <a:latin typeface="Microsoft Sans Serif"/>
                <a:cs typeface="Microsoft Sans Serif"/>
              </a:rPr>
              <a:t>que</a:t>
            </a:r>
            <a:r>
              <a:rPr sz="700" spc="5" dirty="0">
                <a:latin typeface="Microsoft Sans Serif"/>
                <a:cs typeface="Microsoft Sans Serif"/>
              </a:rPr>
              <a:t> </a:t>
            </a:r>
            <a:r>
              <a:rPr sz="700" spc="-5" dirty="0">
                <a:latin typeface="Microsoft Sans Serif"/>
                <a:cs typeface="Microsoft Sans Serif"/>
              </a:rPr>
              <a:t>se</a:t>
            </a:r>
            <a:r>
              <a:rPr sz="700" spc="5" dirty="0">
                <a:latin typeface="Microsoft Sans Serif"/>
                <a:cs typeface="Microsoft Sans Serif"/>
              </a:rPr>
              <a:t> alcance </a:t>
            </a:r>
            <a:r>
              <a:rPr sz="700" spc="10" dirty="0">
                <a:latin typeface="Microsoft Sans Serif"/>
                <a:cs typeface="Microsoft Sans Serif"/>
              </a:rPr>
              <a:t>el</a:t>
            </a:r>
            <a:r>
              <a:rPr sz="700" spc="5" dirty="0">
                <a:latin typeface="Microsoft Sans Serif"/>
                <a:cs typeface="Microsoft Sans Serif"/>
              </a:rPr>
              <a:t> </a:t>
            </a:r>
            <a:r>
              <a:rPr sz="700" spc="40" dirty="0">
                <a:latin typeface="Microsoft Sans Serif"/>
                <a:cs typeface="Microsoft Sans Serif"/>
              </a:rPr>
              <a:t>punto</a:t>
            </a:r>
            <a:r>
              <a:rPr sz="700" spc="5" dirty="0">
                <a:latin typeface="Microsoft Sans Serif"/>
                <a:cs typeface="Microsoft Sans Serif"/>
              </a:rPr>
              <a:t> </a:t>
            </a:r>
            <a:r>
              <a:rPr sz="700" spc="20" dirty="0">
                <a:latin typeface="Microsoft Sans Serif"/>
                <a:cs typeface="Microsoft Sans Serif"/>
              </a:rPr>
              <a:t>de</a:t>
            </a:r>
            <a:r>
              <a:rPr sz="700" spc="5" dirty="0">
                <a:latin typeface="Microsoft Sans Serif"/>
                <a:cs typeface="Microsoft Sans Serif"/>
              </a:rPr>
              <a:t> </a:t>
            </a:r>
            <a:r>
              <a:rPr sz="700" spc="10" dirty="0">
                <a:latin typeface="Microsoft Sans Serif"/>
                <a:cs typeface="Microsoft Sans Serif"/>
              </a:rPr>
              <a:t>180</a:t>
            </a:r>
            <a:r>
              <a:rPr sz="700" spc="5" dirty="0">
                <a:latin typeface="Microsoft Sans Serif"/>
                <a:cs typeface="Microsoft Sans Serif"/>
              </a:rPr>
              <a:t> </a:t>
            </a:r>
            <a:r>
              <a:rPr sz="700" spc="25" dirty="0">
                <a:latin typeface="Microsoft Sans Serif"/>
                <a:cs typeface="Microsoft Sans Serif"/>
              </a:rPr>
              <a:t>grados</a:t>
            </a:r>
            <a:r>
              <a:rPr sz="700" spc="5" dirty="0">
                <a:latin typeface="Microsoft Sans Serif"/>
                <a:cs typeface="Microsoft Sans Serif"/>
              </a:rPr>
              <a:t> </a:t>
            </a:r>
            <a:r>
              <a:rPr sz="700" spc="20" dirty="0">
                <a:latin typeface="Microsoft Sans Serif"/>
                <a:cs typeface="Microsoft Sans Serif"/>
              </a:rPr>
              <a:t>(corriente </a:t>
            </a:r>
            <a:r>
              <a:rPr sz="700" spc="-170" dirty="0">
                <a:latin typeface="Microsoft Sans Serif"/>
                <a:cs typeface="Microsoft Sans Serif"/>
              </a:rPr>
              <a:t> </a:t>
            </a:r>
            <a:r>
              <a:rPr sz="700" spc="30" dirty="0">
                <a:latin typeface="Microsoft Sans Serif"/>
                <a:cs typeface="Microsoft Sans Serif"/>
              </a:rPr>
              <a:t>máxima </a:t>
            </a:r>
            <a:r>
              <a:rPr sz="700" spc="5" dirty="0">
                <a:latin typeface="Microsoft Sans Serif"/>
                <a:cs typeface="Microsoft Sans Serif"/>
              </a:rPr>
              <a:t>y </a:t>
            </a:r>
            <a:r>
              <a:rPr sz="700" spc="40" dirty="0">
                <a:latin typeface="Microsoft Sans Serif"/>
                <a:cs typeface="Microsoft Sans Serif"/>
              </a:rPr>
              <a:t>punto </a:t>
            </a:r>
            <a:r>
              <a:rPr sz="700" spc="20" dirty="0">
                <a:latin typeface="Microsoft Sans Serif"/>
                <a:cs typeface="Microsoft Sans Serif"/>
              </a:rPr>
              <a:t>de </a:t>
            </a:r>
            <a:r>
              <a:rPr sz="700" spc="15" dirty="0">
                <a:latin typeface="Microsoft Sans Serif"/>
                <a:cs typeface="Microsoft Sans Serif"/>
              </a:rPr>
              <a:t>tensión). </a:t>
            </a:r>
            <a:r>
              <a:rPr sz="700" spc="-15" dirty="0">
                <a:latin typeface="Microsoft Sans Serif"/>
                <a:cs typeface="Microsoft Sans Serif"/>
              </a:rPr>
              <a:t>Las </a:t>
            </a:r>
            <a:r>
              <a:rPr sz="700" spc="10" dirty="0">
                <a:latin typeface="Microsoft Sans Serif"/>
                <a:cs typeface="Microsoft Sans Serif"/>
              </a:rPr>
              <a:t>desventajas </a:t>
            </a:r>
            <a:r>
              <a:rPr sz="700" spc="20" dirty="0">
                <a:latin typeface="Microsoft Sans Serif"/>
                <a:cs typeface="Microsoft Sans Serif"/>
              </a:rPr>
              <a:t>son que, </a:t>
            </a:r>
            <a:r>
              <a:rPr sz="700" spc="15" dirty="0">
                <a:latin typeface="Microsoft Sans Serif"/>
                <a:cs typeface="Microsoft Sans Serif"/>
              </a:rPr>
              <a:t>sin supervisión, </a:t>
            </a:r>
            <a:r>
              <a:rPr sz="700" spc="-5" dirty="0">
                <a:latin typeface="Microsoft Sans Serif"/>
                <a:cs typeface="Microsoft Sans Serif"/>
              </a:rPr>
              <a:t>se </a:t>
            </a:r>
            <a:r>
              <a:rPr sz="700" dirty="0">
                <a:latin typeface="Microsoft Sans Serif"/>
                <a:cs typeface="Microsoft Sans Serif"/>
              </a:rPr>
              <a:t> </a:t>
            </a:r>
            <a:r>
              <a:rPr sz="700" spc="40" dirty="0">
                <a:latin typeface="Microsoft Sans Serif"/>
                <a:cs typeface="Microsoft Sans Serif"/>
              </a:rPr>
              <a:t>forma</a:t>
            </a:r>
            <a:r>
              <a:rPr sz="700" spc="-10" dirty="0">
                <a:latin typeface="Microsoft Sans Serif"/>
                <a:cs typeface="Microsoft Sans Serif"/>
              </a:rPr>
              <a:t> </a:t>
            </a:r>
            <a:r>
              <a:rPr sz="700" spc="40" dirty="0">
                <a:latin typeface="Microsoft Sans Serif"/>
                <a:cs typeface="Microsoft Sans Serif"/>
              </a:rPr>
              <a:t>un</a:t>
            </a:r>
            <a:r>
              <a:rPr sz="700" spc="-5" dirty="0">
                <a:latin typeface="Microsoft Sans Serif"/>
                <a:cs typeface="Microsoft Sans Serif"/>
              </a:rPr>
              <a:t> </a:t>
            </a:r>
            <a:r>
              <a:rPr sz="700" spc="20" dirty="0">
                <a:latin typeface="Microsoft Sans Serif"/>
                <a:cs typeface="Microsoft Sans Serif"/>
              </a:rPr>
              <a:t>círculo</a:t>
            </a:r>
            <a:r>
              <a:rPr sz="700" spc="-5" dirty="0">
                <a:latin typeface="Microsoft Sans Serif"/>
                <a:cs typeface="Microsoft Sans Serif"/>
              </a:rPr>
              <a:t> </a:t>
            </a:r>
            <a:r>
              <a:rPr sz="700" spc="25" dirty="0">
                <a:latin typeface="Microsoft Sans Serif"/>
                <a:cs typeface="Microsoft Sans Serif"/>
              </a:rPr>
              <a:t>grande.</a:t>
            </a:r>
            <a:endParaRPr sz="700">
              <a:latin typeface="Microsoft Sans Serif"/>
              <a:cs typeface="Microsoft Sans Serif"/>
            </a:endParaRPr>
          </a:p>
        </p:txBody>
      </p:sp>
      <p:sp>
        <p:nvSpPr>
          <p:cNvPr id="104" name="object 104"/>
          <p:cNvSpPr txBox="1"/>
          <p:nvPr/>
        </p:nvSpPr>
        <p:spPr>
          <a:xfrm>
            <a:off x="1415277" y="9415125"/>
            <a:ext cx="2852914" cy="143629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sz="850" spc="-25" dirty="0">
                <a:latin typeface="Microsoft Sans Serif"/>
                <a:cs typeface="Microsoft Sans Serif"/>
              </a:rPr>
              <a:t>CAPÍTULO</a:t>
            </a:r>
            <a:r>
              <a:rPr sz="850" spc="-20" dirty="0">
                <a:latin typeface="Microsoft Sans Serif"/>
                <a:cs typeface="Microsoft Sans Serif"/>
              </a:rPr>
              <a:t> </a:t>
            </a:r>
            <a:r>
              <a:rPr sz="850" dirty="0">
                <a:latin typeface="Microsoft Sans Serif"/>
                <a:cs typeface="Microsoft Sans Serif"/>
              </a:rPr>
              <a:t>3,</a:t>
            </a:r>
            <a:r>
              <a:rPr sz="850" spc="-15" dirty="0">
                <a:latin typeface="Microsoft Sans Serif"/>
                <a:cs typeface="Microsoft Sans Serif"/>
              </a:rPr>
              <a:t> </a:t>
            </a:r>
            <a:r>
              <a:rPr sz="850" spc="-40" dirty="0">
                <a:latin typeface="Microsoft Sans Serif"/>
                <a:cs typeface="Microsoft Sans Serif"/>
              </a:rPr>
              <a:t>SECCIÓN</a:t>
            </a:r>
            <a:r>
              <a:rPr sz="850" spc="-15" dirty="0">
                <a:latin typeface="Microsoft Sans Serif"/>
                <a:cs typeface="Microsoft Sans Serif"/>
              </a:rPr>
              <a:t> </a:t>
            </a:r>
            <a:r>
              <a:rPr sz="850" spc="10" dirty="0">
                <a:latin typeface="Microsoft Sans Serif"/>
                <a:cs typeface="Microsoft Sans Serif"/>
              </a:rPr>
              <a:t>6</a:t>
            </a:r>
            <a:endParaRPr sz="850">
              <a:latin typeface="Microsoft Sans Serif"/>
              <a:cs typeface="Microsoft Sans Serif"/>
            </a:endParaRPr>
          </a:p>
        </p:txBody>
      </p:sp>
      <p:sp>
        <p:nvSpPr>
          <p:cNvPr id="105" name="object 105"/>
          <p:cNvSpPr txBox="1"/>
          <p:nvPr/>
        </p:nvSpPr>
        <p:spPr>
          <a:xfrm>
            <a:off x="7777344" y="9415126"/>
            <a:ext cx="7797670" cy="285115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sz="850" spc="-25" dirty="0">
                <a:latin typeface="Microsoft Sans Serif"/>
                <a:cs typeface="Microsoft Sans Serif"/>
              </a:rPr>
              <a:t>TUTORIAL</a:t>
            </a:r>
            <a:r>
              <a:rPr sz="850" spc="-5" dirty="0">
                <a:latin typeface="Microsoft Sans Serif"/>
                <a:cs typeface="Microsoft Sans Serif"/>
              </a:rPr>
              <a:t> </a:t>
            </a:r>
            <a:r>
              <a:rPr sz="850" spc="-60" dirty="0">
                <a:latin typeface="Microsoft Sans Serif"/>
                <a:cs typeface="Microsoft Sans Serif"/>
              </a:rPr>
              <a:t>SOBRE</a:t>
            </a:r>
            <a:r>
              <a:rPr sz="850" spc="-5" dirty="0">
                <a:latin typeface="Microsoft Sans Serif"/>
                <a:cs typeface="Microsoft Sans Serif"/>
              </a:rPr>
              <a:t> </a:t>
            </a:r>
            <a:r>
              <a:rPr sz="850" spc="-35" dirty="0">
                <a:latin typeface="Microsoft Sans Serif"/>
                <a:cs typeface="Microsoft Sans Serif"/>
              </a:rPr>
              <a:t>PROTECCIÓN</a:t>
            </a:r>
            <a:r>
              <a:rPr sz="850" spc="-5" dirty="0">
                <a:latin typeface="Microsoft Sans Serif"/>
                <a:cs typeface="Microsoft Sans Serif"/>
              </a:rPr>
              <a:t> </a:t>
            </a:r>
            <a:r>
              <a:rPr sz="850" spc="-45" dirty="0">
                <a:latin typeface="Microsoft Sans Serif"/>
                <a:cs typeface="Microsoft Sans Serif"/>
              </a:rPr>
              <a:t>DE</a:t>
            </a:r>
            <a:r>
              <a:rPr sz="850" spc="-5" dirty="0">
                <a:latin typeface="Microsoft Sans Serif"/>
                <a:cs typeface="Microsoft Sans Serif"/>
              </a:rPr>
              <a:t> </a:t>
            </a:r>
            <a:r>
              <a:rPr sz="850" spc="-55" dirty="0">
                <a:latin typeface="Microsoft Sans Serif"/>
                <a:cs typeface="Microsoft Sans Serif"/>
              </a:rPr>
              <a:t>GENERADORES</a:t>
            </a:r>
            <a:r>
              <a:rPr sz="850" dirty="0">
                <a:latin typeface="Microsoft Sans Serif"/>
                <a:cs typeface="Microsoft Sans Serif"/>
              </a:rPr>
              <a:t> </a:t>
            </a:r>
            <a:r>
              <a:rPr sz="850" spc="-30" dirty="0">
                <a:latin typeface="Microsoft Sans Serif"/>
                <a:cs typeface="Microsoft Sans Serif"/>
              </a:rPr>
              <a:t>SÍNCRONOS</a:t>
            </a:r>
            <a:endParaRPr sz="850">
              <a:latin typeface="Microsoft Sans Serif"/>
              <a:cs typeface="Microsoft Sans Serif"/>
            </a:endParaRPr>
          </a:p>
          <a:p>
            <a:pPr marL="1401445">
              <a:lnSpc>
                <a:spcPct val="100000"/>
              </a:lnSpc>
            </a:pPr>
            <a:r>
              <a:rPr sz="850" spc="-15" dirty="0">
                <a:latin typeface="Microsoft Sans Serif"/>
                <a:cs typeface="Microsoft Sans Serif"/>
              </a:rPr>
              <a:t>PUBLICACIÓN</a:t>
            </a:r>
            <a:r>
              <a:rPr sz="850" spc="-5" dirty="0">
                <a:latin typeface="Microsoft Sans Serif"/>
                <a:cs typeface="Microsoft Sans Serif"/>
              </a:rPr>
              <a:t> </a:t>
            </a:r>
            <a:r>
              <a:rPr sz="850" spc="-55" dirty="0">
                <a:latin typeface="Microsoft Sans Serif"/>
                <a:cs typeface="Microsoft Sans Serif"/>
              </a:rPr>
              <a:t>ESPECIAL</a:t>
            </a:r>
            <a:r>
              <a:rPr sz="850" spc="-5" dirty="0">
                <a:latin typeface="Microsoft Sans Serif"/>
                <a:cs typeface="Microsoft Sans Serif"/>
              </a:rPr>
              <a:t> </a:t>
            </a:r>
            <a:r>
              <a:rPr sz="850" spc="-40" dirty="0">
                <a:latin typeface="Microsoft Sans Serif"/>
                <a:cs typeface="Microsoft Sans Serif"/>
              </a:rPr>
              <a:t>DEL</a:t>
            </a:r>
            <a:r>
              <a:rPr sz="850" spc="-5" dirty="0">
                <a:latin typeface="Microsoft Sans Serif"/>
                <a:cs typeface="Microsoft Sans Serif"/>
              </a:rPr>
              <a:t> </a:t>
            </a:r>
            <a:r>
              <a:rPr sz="850" spc="-60" dirty="0">
                <a:latin typeface="Microsoft Sans Serif"/>
                <a:cs typeface="Microsoft Sans Serif"/>
              </a:rPr>
              <a:t>IEEE</a:t>
            </a:r>
            <a:r>
              <a:rPr sz="850" spc="-5" dirty="0">
                <a:latin typeface="Microsoft Sans Serif"/>
                <a:cs typeface="Microsoft Sans Serif"/>
              </a:rPr>
              <a:t> </a:t>
            </a:r>
            <a:r>
              <a:rPr sz="850" spc="-80" dirty="0">
                <a:latin typeface="Microsoft Sans Serif"/>
                <a:cs typeface="Microsoft Sans Serif"/>
              </a:rPr>
              <a:t>PSRC</a:t>
            </a:r>
            <a:endParaRPr sz="850">
              <a:latin typeface="Microsoft Sans Serif"/>
              <a:cs typeface="Microsoft Sans Serif"/>
            </a:endParaRPr>
          </a:p>
        </p:txBody>
      </p:sp>
    </p:spTree>
  </p:cSld>
  <p:clrMapOvr>
    <a:masterClrMapping/>
  </p:clrMapOvr>
</p:sld>
</file>

<file path=ppt/slides/slide72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" name="object 2"/>
          <p:cNvGrpSpPr/>
          <p:nvPr/>
        </p:nvGrpSpPr>
        <p:grpSpPr>
          <a:xfrm>
            <a:off x="1924730" y="2674620"/>
            <a:ext cx="6300367" cy="2990215"/>
            <a:chOff x="836675" y="2674619"/>
            <a:chExt cx="2738755" cy="2990215"/>
          </a:xfrm>
        </p:grpSpPr>
        <p:sp>
          <p:nvSpPr>
            <p:cNvPr id="3" name="object 3"/>
            <p:cNvSpPr/>
            <p:nvPr/>
          </p:nvSpPr>
          <p:spPr>
            <a:xfrm>
              <a:off x="2052827" y="2747772"/>
              <a:ext cx="0" cy="2684145"/>
            </a:xfrm>
            <a:custGeom>
              <a:avLst/>
              <a:gdLst/>
              <a:ahLst/>
              <a:cxnLst/>
              <a:rect l="l" t="t" r="r" b="b"/>
              <a:pathLst>
                <a:path h="2684145">
                  <a:moveTo>
                    <a:pt x="0" y="2683763"/>
                  </a:moveTo>
                  <a:lnTo>
                    <a:pt x="0" y="0"/>
                  </a:lnTo>
                </a:path>
              </a:pathLst>
            </a:custGeom>
            <a:ln w="9144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" name="object 4"/>
            <p:cNvSpPr/>
            <p:nvPr/>
          </p:nvSpPr>
          <p:spPr>
            <a:xfrm>
              <a:off x="2025395" y="2674619"/>
              <a:ext cx="55244" cy="81280"/>
            </a:xfrm>
            <a:custGeom>
              <a:avLst/>
              <a:gdLst/>
              <a:ahLst/>
              <a:cxnLst/>
              <a:rect l="l" t="t" r="r" b="b"/>
              <a:pathLst>
                <a:path w="55244" h="81280">
                  <a:moveTo>
                    <a:pt x="54863" y="80772"/>
                  </a:moveTo>
                  <a:lnTo>
                    <a:pt x="0" y="80772"/>
                  </a:lnTo>
                  <a:lnTo>
                    <a:pt x="27432" y="0"/>
                  </a:lnTo>
                  <a:lnTo>
                    <a:pt x="54863" y="80772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" name="object 5"/>
            <p:cNvSpPr/>
            <p:nvPr/>
          </p:nvSpPr>
          <p:spPr>
            <a:xfrm>
              <a:off x="2052827" y="2787396"/>
              <a:ext cx="79375" cy="2502535"/>
            </a:xfrm>
            <a:custGeom>
              <a:avLst/>
              <a:gdLst/>
              <a:ahLst/>
              <a:cxnLst/>
              <a:rect l="l" t="t" r="r" b="b"/>
              <a:pathLst>
                <a:path w="79375" h="2502535">
                  <a:moveTo>
                    <a:pt x="4571" y="2502407"/>
                  </a:moveTo>
                  <a:lnTo>
                    <a:pt x="4571" y="682751"/>
                  </a:lnTo>
                </a:path>
                <a:path w="79375" h="2502535">
                  <a:moveTo>
                    <a:pt x="79247" y="0"/>
                  </a:moveTo>
                  <a:lnTo>
                    <a:pt x="0" y="682751"/>
                  </a:lnTo>
                </a:path>
              </a:pathLst>
            </a:custGeom>
            <a:ln w="15240">
              <a:solidFill>
                <a:srgbClr val="0099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" name="object 6"/>
            <p:cNvSpPr/>
            <p:nvPr/>
          </p:nvSpPr>
          <p:spPr>
            <a:xfrm>
              <a:off x="897635" y="3470148"/>
              <a:ext cx="2540635" cy="0"/>
            </a:xfrm>
            <a:custGeom>
              <a:avLst/>
              <a:gdLst/>
              <a:ahLst/>
              <a:cxnLst/>
              <a:rect l="l" t="t" r="r" b="b"/>
              <a:pathLst>
                <a:path w="2540635">
                  <a:moveTo>
                    <a:pt x="0" y="0"/>
                  </a:moveTo>
                  <a:lnTo>
                    <a:pt x="2540507" y="0"/>
                  </a:lnTo>
                </a:path>
              </a:pathLst>
            </a:custGeom>
            <a:ln w="9144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" name="object 7"/>
            <p:cNvSpPr/>
            <p:nvPr/>
          </p:nvSpPr>
          <p:spPr>
            <a:xfrm>
              <a:off x="3432047" y="3442716"/>
              <a:ext cx="82550" cy="55244"/>
            </a:xfrm>
            <a:custGeom>
              <a:avLst/>
              <a:gdLst/>
              <a:ahLst/>
              <a:cxnLst/>
              <a:rect l="l" t="t" r="r" b="b"/>
              <a:pathLst>
                <a:path w="82550" h="55245">
                  <a:moveTo>
                    <a:pt x="0" y="54864"/>
                  </a:moveTo>
                  <a:lnTo>
                    <a:pt x="0" y="0"/>
                  </a:lnTo>
                  <a:lnTo>
                    <a:pt x="82295" y="27432"/>
                  </a:lnTo>
                  <a:lnTo>
                    <a:pt x="0" y="54864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" name="object 8"/>
            <p:cNvSpPr/>
            <p:nvPr/>
          </p:nvSpPr>
          <p:spPr>
            <a:xfrm>
              <a:off x="841247" y="3966972"/>
              <a:ext cx="2729865" cy="56515"/>
            </a:xfrm>
            <a:custGeom>
              <a:avLst/>
              <a:gdLst/>
              <a:ahLst/>
              <a:cxnLst/>
              <a:rect l="l" t="t" r="r" b="b"/>
              <a:pathLst>
                <a:path w="2729865" h="56514">
                  <a:moveTo>
                    <a:pt x="0" y="0"/>
                  </a:moveTo>
                  <a:lnTo>
                    <a:pt x="2729484" y="56387"/>
                  </a:lnTo>
                </a:path>
              </a:pathLst>
            </a:custGeom>
            <a:ln w="9144">
              <a:solidFill>
                <a:srgbClr val="0099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9" name="object 9"/>
            <p:cNvPicPr/>
            <p:nvPr/>
          </p:nvPicPr>
          <p:blipFill>
            <a:blip r:embed="rId2" cstate="print"/>
            <a:stretch>
              <a:fillRect/>
            </a:stretch>
          </p:blipFill>
          <p:spPr>
            <a:xfrm>
              <a:off x="865631" y="3073908"/>
              <a:ext cx="2511552" cy="2450591"/>
            </a:xfrm>
            <a:prstGeom prst="rect">
              <a:avLst/>
            </a:prstGeom>
          </p:spPr>
        </p:pic>
        <p:sp>
          <p:nvSpPr>
            <p:cNvPr id="10" name="object 10"/>
            <p:cNvSpPr/>
            <p:nvPr/>
          </p:nvSpPr>
          <p:spPr>
            <a:xfrm>
              <a:off x="2055875" y="2769108"/>
              <a:ext cx="570230" cy="2510155"/>
            </a:xfrm>
            <a:custGeom>
              <a:avLst/>
              <a:gdLst/>
              <a:ahLst/>
              <a:cxnLst/>
              <a:rect l="l" t="t" r="r" b="b"/>
              <a:pathLst>
                <a:path w="570230" h="2510154">
                  <a:moveTo>
                    <a:pt x="4572" y="2510027"/>
                  </a:moveTo>
                  <a:lnTo>
                    <a:pt x="0" y="2508504"/>
                  </a:lnTo>
                  <a:lnTo>
                    <a:pt x="108" y="2500884"/>
                  </a:lnTo>
                  <a:lnTo>
                    <a:pt x="1524" y="2441447"/>
                  </a:lnTo>
                  <a:lnTo>
                    <a:pt x="3048" y="2438399"/>
                  </a:lnTo>
                  <a:lnTo>
                    <a:pt x="6096" y="2436876"/>
                  </a:lnTo>
                  <a:lnTo>
                    <a:pt x="9144" y="2438399"/>
                  </a:lnTo>
                  <a:lnTo>
                    <a:pt x="10668" y="2442972"/>
                  </a:lnTo>
                  <a:lnTo>
                    <a:pt x="9144" y="2505456"/>
                  </a:lnTo>
                  <a:lnTo>
                    <a:pt x="7620" y="2508504"/>
                  </a:lnTo>
                  <a:lnTo>
                    <a:pt x="4572" y="2510027"/>
                  </a:lnTo>
                  <a:close/>
                </a:path>
                <a:path w="570230" h="2510154">
                  <a:moveTo>
                    <a:pt x="16764" y="2506979"/>
                  </a:moveTo>
                  <a:lnTo>
                    <a:pt x="12191" y="2506979"/>
                  </a:lnTo>
                  <a:lnTo>
                    <a:pt x="10668" y="2500884"/>
                  </a:lnTo>
                  <a:lnTo>
                    <a:pt x="16764" y="2497836"/>
                  </a:lnTo>
                  <a:lnTo>
                    <a:pt x="18287" y="2500884"/>
                  </a:lnTo>
                  <a:lnTo>
                    <a:pt x="18287" y="2503931"/>
                  </a:lnTo>
                  <a:lnTo>
                    <a:pt x="16764" y="2506979"/>
                  </a:lnTo>
                  <a:close/>
                </a:path>
                <a:path w="570230" h="2510154">
                  <a:moveTo>
                    <a:pt x="7620" y="2401824"/>
                  </a:moveTo>
                  <a:lnTo>
                    <a:pt x="3048" y="2400299"/>
                  </a:lnTo>
                  <a:lnTo>
                    <a:pt x="3048" y="2397252"/>
                  </a:lnTo>
                  <a:lnTo>
                    <a:pt x="4572" y="2392679"/>
                  </a:lnTo>
                  <a:lnTo>
                    <a:pt x="7620" y="2392679"/>
                  </a:lnTo>
                  <a:lnTo>
                    <a:pt x="10668" y="2394204"/>
                  </a:lnTo>
                  <a:lnTo>
                    <a:pt x="12191" y="2397252"/>
                  </a:lnTo>
                  <a:lnTo>
                    <a:pt x="10668" y="2400299"/>
                  </a:lnTo>
                  <a:lnTo>
                    <a:pt x="7620" y="2401824"/>
                  </a:lnTo>
                  <a:close/>
                </a:path>
                <a:path w="570230" h="2510154">
                  <a:moveTo>
                    <a:pt x="7620" y="2356104"/>
                  </a:moveTo>
                  <a:lnTo>
                    <a:pt x="4572" y="2354579"/>
                  </a:lnTo>
                  <a:lnTo>
                    <a:pt x="4572" y="2351531"/>
                  </a:lnTo>
                  <a:lnTo>
                    <a:pt x="6096" y="2287524"/>
                  </a:lnTo>
                  <a:lnTo>
                    <a:pt x="7620" y="2284476"/>
                  </a:lnTo>
                  <a:lnTo>
                    <a:pt x="10668" y="2282952"/>
                  </a:lnTo>
                  <a:lnTo>
                    <a:pt x="13716" y="2284476"/>
                  </a:lnTo>
                  <a:lnTo>
                    <a:pt x="15240" y="2287524"/>
                  </a:lnTo>
                  <a:lnTo>
                    <a:pt x="12191" y="2351531"/>
                  </a:lnTo>
                  <a:lnTo>
                    <a:pt x="12191" y="2354579"/>
                  </a:lnTo>
                  <a:lnTo>
                    <a:pt x="7620" y="2356104"/>
                  </a:lnTo>
                  <a:close/>
                </a:path>
                <a:path w="570230" h="2510154">
                  <a:moveTo>
                    <a:pt x="10668" y="2246376"/>
                  </a:moveTo>
                  <a:lnTo>
                    <a:pt x="7620" y="2244852"/>
                  </a:lnTo>
                  <a:lnTo>
                    <a:pt x="7620" y="2238756"/>
                  </a:lnTo>
                  <a:lnTo>
                    <a:pt x="12191" y="2237231"/>
                  </a:lnTo>
                  <a:lnTo>
                    <a:pt x="15240" y="2238756"/>
                  </a:lnTo>
                  <a:lnTo>
                    <a:pt x="15240" y="2244852"/>
                  </a:lnTo>
                  <a:lnTo>
                    <a:pt x="10668" y="2246376"/>
                  </a:lnTo>
                  <a:close/>
                </a:path>
                <a:path w="570230" h="2510154">
                  <a:moveTo>
                    <a:pt x="15240" y="2200656"/>
                  </a:moveTo>
                  <a:lnTo>
                    <a:pt x="12191" y="2200656"/>
                  </a:lnTo>
                  <a:lnTo>
                    <a:pt x="9144" y="2199131"/>
                  </a:lnTo>
                  <a:lnTo>
                    <a:pt x="7620" y="2196084"/>
                  </a:lnTo>
                  <a:lnTo>
                    <a:pt x="9144" y="2132076"/>
                  </a:lnTo>
                  <a:lnTo>
                    <a:pt x="10668" y="2129027"/>
                  </a:lnTo>
                  <a:lnTo>
                    <a:pt x="18287" y="2129027"/>
                  </a:lnTo>
                  <a:lnTo>
                    <a:pt x="18287" y="2133599"/>
                  </a:lnTo>
                  <a:lnTo>
                    <a:pt x="16764" y="2196084"/>
                  </a:lnTo>
                  <a:lnTo>
                    <a:pt x="15240" y="2200656"/>
                  </a:lnTo>
                  <a:close/>
                </a:path>
                <a:path w="570230" h="2510154">
                  <a:moveTo>
                    <a:pt x="15240" y="2092451"/>
                  </a:moveTo>
                  <a:lnTo>
                    <a:pt x="12191" y="2090927"/>
                  </a:lnTo>
                  <a:lnTo>
                    <a:pt x="10668" y="2087880"/>
                  </a:lnTo>
                  <a:lnTo>
                    <a:pt x="12191" y="2083308"/>
                  </a:lnTo>
                  <a:lnTo>
                    <a:pt x="15240" y="2083308"/>
                  </a:lnTo>
                  <a:lnTo>
                    <a:pt x="19812" y="2084832"/>
                  </a:lnTo>
                  <a:lnTo>
                    <a:pt x="19812" y="2087880"/>
                  </a:lnTo>
                  <a:lnTo>
                    <a:pt x="18287" y="2090927"/>
                  </a:lnTo>
                  <a:lnTo>
                    <a:pt x="15240" y="2092451"/>
                  </a:lnTo>
                  <a:close/>
                </a:path>
                <a:path w="570230" h="2510154">
                  <a:moveTo>
                    <a:pt x="16764" y="2046732"/>
                  </a:moveTo>
                  <a:lnTo>
                    <a:pt x="13716" y="2045208"/>
                  </a:lnTo>
                  <a:lnTo>
                    <a:pt x="12191" y="2042160"/>
                  </a:lnTo>
                  <a:lnTo>
                    <a:pt x="13716" y="1978151"/>
                  </a:lnTo>
                  <a:lnTo>
                    <a:pt x="15240" y="1975103"/>
                  </a:lnTo>
                  <a:lnTo>
                    <a:pt x="18287" y="1973580"/>
                  </a:lnTo>
                  <a:lnTo>
                    <a:pt x="22860" y="1975103"/>
                  </a:lnTo>
                  <a:lnTo>
                    <a:pt x="22860" y="1978151"/>
                  </a:lnTo>
                  <a:lnTo>
                    <a:pt x="21336" y="2042160"/>
                  </a:lnTo>
                  <a:lnTo>
                    <a:pt x="19812" y="2045208"/>
                  </a:lnTo>
                  <a:lnTo>
                    <a:pt x="16764" y="2046732"/>
                  </a:lnTo>
                  <a:close/>
                </a:path>
                <a:path w="570230" h="2510154">
                  <a:moveTo>
                    <a:pt x="19812" y="1937003"/>
                  </a:moveTo>
                  <a:lnTo>
                    <a:pt x="16764" y="1935480"/>
                  </a:lnTo>
                  <a:lnTo>
                    <a:pt x="15240" y="1932432"/>
                  </a:lnTo>
                  <a:lnTo>
                    <a:pt x="16764" y="1929384"/>
                  </a:lnTo>
                  <a:lnTo>
                    <a:pt x="19812" y="1927860"/>
                  </a:lnTo>
                  <a:lnTo>
                    <a:pt x="22860" y="1929384"/>
                  </a:lnTo>
                  <a:lnTo>
                    <a:pt x="24383" y="1932432"/>
                  </a:lnTo>
                  <a:lnTo>
                    <a:pt x="22860" y="1935480"/>
                  </a:lnTo>
                  <a:lnTo>
                    <a:pt x="19812" y="1937003"/>
                  </a:lnTo>
                  <a:close/>
                </a:path>
                <a:path w="570230" h="2510154">
                  <a:moveTo>
                    <a:pt x="24383" y="1891284"/>
                  </a:moveTo>
                  <a:lnTo>
                    <a:pt x="21336" y="1891284"/>
                  </a:lnTo>
                  <a:lnTo>
                    <a:pt x="18287" y="1889759"/>
                  </a:lnTo>
                  <a:lnTo>
                    <a:pt x="16764" y="1886711"/>
                  </a:lnTo>
                  <a:lnTo>
                    <a:pt x="18287" y="1824227"/>
                  </a:lnTo>
                  <a:lnTo>
                    <a:pt x="19812" y="1819656"/>
                  </a:lnTo>
                  <a:lnTo>
                    <a:pt x="22860" y="1819656"/>
                  </a:lnTo>
                  <a:lnTo>
                    <a:pt x="25908" y="1821180"/>
                  </a:lnTo>
                  <a:lnTo>
                    <a:pt x="27432" y="1824227"/>
                  </a:lnTo>
                  <a:lnTo>
                    <a:pt x="25908" y="1886711"/>
                  </a:lnTo>
                  <a:lnTo>
                    <a:pt x="24383" y="1891284"/>
                  </a:lnTo>
                  <a:close/>
                </a:path>
                <a:path w="570230" h="2510154">
                  <a:moveTo>
                    <a:pt x="24383" y="1783080"/>
                  </a:moveTo>
                  <a:lnTo>
                    <a:pt x="21336" y="1781556"/>
                  </a:lnTo>
                  <a:lnTo>
                    <a:pt x="19812" y="1778508"/>
                  </a:lnTo>
                  <a:lnTo>
                    <a:pt x="21336" y="1775459"/>
                  </a:lnTo>
                  <a:lnTo>
                    <a:pt x="24383" y="1773935"/>
                  </a:lnTo>
                  <a:lnTo>
                    <a:pt x="27432" y="1775459"/>
                  </a:lnTo>
                  <a:lnTo>
                    <a:pt x="28956" y="1778508"/>
                  </a:lnTo>
                  <a:lnTo>
                    <a:pt x="27432" y="1781556"/>
                  </a:lnTo>
                  <a:lnTo>
                    <a:pt x="24383" y="1783080"/>
                  </a:lnTo>
                  <a:close/>
                </a:path>
                <a:path w="570230" h="2510154">
                  <a:moveTo>
                    <a:pt x="25908" y="1737359"/>
                  </a:moveTo>
                  <a:lnTo>
                    <a:pt x="22860" y="1735835"/>
                  </a:lnTo>
                  <a:lnTo>
                    <a:pt x="21336" y="1732788"/>
                  </a:lnTo>
                  <a:lnTo>
                    <a:pt x="22860" y="1668780"/>
                  </a:lnTo>
                  <a:lnTo>
                    <a:pt x="24383" y="1665732"/>
                  </a:lnTo>
                  <a:lnTo>
                    <a:pt x="27432" y="1664208"/>
                  </a:lnTo>
                  <a:lnTo>
                    <a:pt x="30479" y="1665732"/>
                  </a:lnTo>
                  <a:lnTo>
                    <a:pt x="32004" y="1668780"/>
                  </a:lnTo>
                  <a:lnTo>
                    <a:pt x="30479" y="1732788"/>
                  </a:lnTo>
                  <a:lnTo>
                    <a:pt x="28956" y="1735835"/>
                  </a:lnTo>
                  <a:lnTo>
                    <a:pt x="25908" y="1737359"/>
                  </a:lnTo>
                  <a:close/>
                </a:path>
                <a:path w="570230" h="2510154">
                  <a:moveTo>
                    <a:pt x="32004" y="1627632"/>
                  </a:moveTo>
                  <a:lnTo>
                    <a:pt x="28956" y="1627632"/>
                  </a:lnTo>
                  <a:lnTo>
                    <a:pt x="25908" y="1626108"/>
                  </a:lnTo>
                  <a:lnTo>
                    <a:pt x="24383" y="1623059"/>
                  </a:lnTo>
                  <a:lnTo>
                    <a:pt x="25908" y="1620011"/>
                  </a:lnTo>
                  <a:lnTo>
                    <a:pt x="28956" y="1618488"/>
                  </a:lnTo>
                  <a:lnTo>
                    <a:pt x="32004" y="1620011"/>
                  </a:lnTo>
                  <a:lnTo>
                    <a:pt x="33528" y="1623059"/>
                  </a:lnTo>
                  <a:lnTo>
                    <a:pt x="32004" y="1627632"/>
                  </a:lnTo>
                  <a:close/>
                </a:path>
                <a:path w="570230" h="2510154">
                  <a:moveTo>
                    <a:pt x="33528" y="1581911"/>
                  </a:moveTo>
                  <a:lnTo>
                    <a:pt x="25908" y="1581911"/>
                  </a:lnTo>
                  <a:lnTo>
                    <a:pt x="25908" y="1577340"/>
                  </a:lnTo>
                  <a:lnTo>
                    <a:pt x="27432" y="1514856"/>
                  </a:lnTo>
                  <a:lnTo>
                    <a:pt x="28956" y="1511808"/>
                  </a:lnTo>
                  <a:lnTo>
                    <a:pt x="32004" y="1510284"/>
                  </a:lnTo>
                  <a:lnTo>
                    <a:pt x="35052" y="1511808"/>
                  </a:lnTo>
                  <a:lnTo>
                    <a:pt x="36575" y="1514856"/>
                  </a:lnTo>
                  <a:lnTo>
                    <a:pt x="35052" y="1578864"/>
                  </a:lnTo>
                  <a:lnTo>
                    <a:pt x="33528" y="1581911"/>
                  </a:lnTo>
                  <a:close/>
                </a:path>
                <a:path w="570230" h="2510154">
                  <a:moveTo>
                    <a:pt x="33528" y="1473708"/>
                  </a:moveTo>
                  <a:lnTo>
                    <a:pt x="28956" y="1472184"/>
                  </a:lnTo>
                  <a:lnTo>
                    <a:pt x="28956" y="1469135"/>
                  </a:lnTo>
                  <a:lnTo>
                    <a:pt x="30479" y="1466088"/>
                  </a:lnTo>
                  <a:lnTo>
                    <a:pt x="33528" y="1464564"/>
                  </a:lnTo>
                  <a:lnTo>
                    <a:pt x="36575" y="1466088"/>
                  </a:lnTo>
                  <a:lnTo>
                    <a:pt x="38100" y="1469135"/>
                  </a:lnTo>
                  <a:lnTo>
                    <a:pt x="36575" y="1472184"/>
                  </a:lnTo>
                  <a:lnTo>
                    <a:pt x="33528" y="1473708"/>
                  </a:lnTo>
                  <a:close/>
                </a:path>
                <a:path w="570230" h="2510154">
                  <a:moveTo>
                    <a:pt x="33528" y="1427988"/>
                  </a:moveTo>
                  <a:lnTo>
                    <a:pt x="30479" y="1426464"/>
                  </a:lnTo>
                  <a:lnTo>
                    <a:pt x="28956" y="1423416"/>
                  </a:lnTo>
                  <a:lnTo>
                    <a:pt x="32004" y="1359408"/>
                  </a:lnTo>
                  <a:lnTo>
                    <a:pt x="33528" y="1356359"/>
                  </a:lnTo>
                  <a:lnTo>
                    <a:pt x="36575" y="1354835"/>
                  </a:lnTo>
                  <a:lnTo>
                    <a:pt x="39624" y="1356359"/>
                  </a:lnTo>
                  <a:lnTo>
                    <a:pt x="41148" y="1359408"/>
                  </a:lnTo>
                  <a:lnTo>
                    <a:pt x="38100" y="1423416"/>
                  </a:lnTo>
                  <a:lnTo>
                    <a:pt x="38100" y="1426464"/>
                  </a:lnTo>
                  <a:lnTo>
                    <a:pt x="33528" y="1427988"/>
                  </a:lnTo>
                  <a:close/>
                </a:path>
                <a:path w="570230" h="2510154">
                  <a:moveTo>
                    <a:pt x="41148" y="1318259"/>
                  </a:moveTo>
                  <a:lnTo>
                    <a:pt x="33528" y="1318259"/>
                  </a:lnTo>
                  <a:lnTo>
                    <a:pt x="32004" y="1313688"/>
                  </a:lnTo>
                  <a:lnTo>
                    <a:pt x="33528" y="1310640"/>
                  </a:lnTo>
                  <a:lnTo>
                    <a:pt x="38100" y="1309116"/>
                  </a:lnTo>
                  <a:lnTo>
                    <a:pt x="41148" y="1310640"/>
                  </a:lnTo>
                  <a:lnTo>
                    <a:pt x="41148" y="1318259"/>
                  </a:lnTo>
                  <a:close/>
                </a:path>
                <a:path w="570230" h="2510154">
                  <a:moveTo>
                    <a:pt x="38100" y="1274064"/>
                  </a:moveTo>
                  <a:lnTo>
                    <a:pt x="35052" y="1272540"/>
                  </a:lnTo>
                  <a:lnTo>
                    <a:pt x="33528" y="1269492"/>
                  </a:lnTo>
                  <a:lnTo>
                    <a:pt x="35052" y="1205484"/>
                  </a:lnTo>
                  <a:lnTo>
                    <a:pt x="36575" y="1202435"/>
                  </a:lnTo>
                  <a:lnTo>
                    <a:pt x="41148" y="1200911"/>
                  </a:lnTo>
                  <a:lnTo>
                    <a:pt x="44196" y="1202435"/>
                  </a:lnTo>
                  <a:lnTo>
                    <a:pt x="44196" y="1205484"/>
                  </a:lnTo>
                  <a:lnTo>
                    <a:pt x="42672" y="1269492"/>
                  </a:lnTo>
                  <a:lnTo>
                    <a:pt x="41148" y="1272540"/>
                  </a:lnTo>
                  <a:lnTo>
                    <a:pt x="38100" y="1274064"/>
                  </a:lnTo>
                  <a:close/>
                </a:path>
                <a:path w="570230" h="2510154">
                  <a:moveTo>
                    <a:pt x="41148" y="1164335"/>
                  </a:moveTo>
                  <a:lnTo>
                    <a:pt x="38100" y="1162811"/>
                  </a:lnTo>
                  <a:lnTo>
                    <a:pt x="36575" y="1159764"/>
                  </a:lnTo>
                  <a:lnTo>
                    <a:pt x="38100" y="1156716"/>
                  </a:lnTo>
                  <a:lnTo>
                    <a:pt x="41148" y="1155192"/>
                  </a:lnTo>
                  <a:lnTo>
                    <a:pt x="45720" y="1156716"/>
                  </a:lnTo>
                  <a:lnTo>
                    <a:pt x="45720" y="1159764"/>
                  </a:lnTo>
                  <a:lnTo>
                    <a:pt x="44196" y="1162811"/>
                  </a:lnTo>
                  <a:lnTo>
                    <a:pt x="41148" y="1164335"/>
                  </a:lnTo>
                  <a:close/>
                </a:path>
                <a:path w="570230" h="2510154">
                  <a:moveTo>
                    <a:pt x="42672" y="1118616"/>
                  </a:moveTo>
                  <a:lnTo>
                    <a:pt x="39624" y="1117092"/>
                  </a:lnTo>
                  <a:lnTo>
                    <a:pt x="38100" y="1114043"/>
                  </a:lnTo>
                  <a:lnTo>
                    <a:pt x="39624" y="1050035"/>
                  </a:lnTo>
                  <a:lnTo>
                    <a:pt x="41148" y="1046988"/>
                  </a:lnTo>
                  <a:lnTo>
                    <a:pt x="44196" y="1045464"/>
                  </a:lnTo>
                  <a:lnTo>
                    <a:pt x="48768" y="1046988"/>
                  </a:lnTo>
                  <a:lnTo>
                    <a:pt x="48768" y="1050035"/>
                  </a:lnTo>
                  <a:lnTo>
                    <a:pt x="47244" y="1114043"/>
                  </a:lnTo>
                  <a:lnTo>
                    <a:pt x="45720" y="1117092"/>
                  </a:lnTo>
                  <a:lnTo>
                    <a:pt x="42672" y="1118616"/>
                  </a:lnTo>
                  <a:close/>
                </a:path>
                <a:path w="570230" h="2510154">
                  <a:moveTo>
                    <a:pt x="45720" y="1010411"/>
                  </a:moveTo>
                  <a:lnTo>
                    <a:pt x="42672" y="1008888"/>
                  </a:lnTo>
                  <a:lnTo>
                    <a:pt x="41148" y="1004316"/>
                  </a:lnTo>
                  <a:lnTo>
                    <a:pt x="42672" y="1001267"/>
                  </a:lnTo>
                  <a:lnTo>
                    <a:pt x="48768" y="1001267"/>
                  </a:lnTo>
                  <a:lnTo>
                    <a:pt x="50291" y="1005840"/>
                  </a:lnTo>
                  <a:lnTo>
                    <a:pt x="48768" y="1008888"/>
                  </a:lnTo>
                  <a:lnTo>
                    <a:pt x="45720" y="1010411"/>
                  </a:lnTo>
                  <a:close/>
                </a:path>
                <a:path w="570230" h="2510154">
                  <a:moveTo>
                    <a:pt x="47244" y="964692"/>
                  </a:moveTo>
                  <a:lnTo>
                    <a:pt x="44196" y="963167"/>
                  </a:lnTo>
                  <a:lnTo>
                    <a:pt x="42672" y="960119"/>
                  </a:lnTo>
                  <a:lnTo>
                    <a:pt x="44196" y="896111"/>
                  </a:lnTo>
                  <a:lnTo>
                    <a:pt x="45720" y="893064"/>
                  </a:lnTo>
                  <a:lnTo>
                    <a:pt x="48768" y="891540"/>
                  </a:lnTo>
                  <a:lnTo>
                    <a:pt x="51816" y="893064"/>
                  </a:lnTo>
                  <a:lnTo>
                    <a:pt x="53340" y="896111"/>
                  </a:lnTo>
                  <a:lnTo>
                    <a:pt x="51816" y="960119"/>
                  </a:lnTo>
                  <a:lnTo>
                    <a:pt x="50291" y="963167"/>
                  </a:lnTo>
                  <a:lnTo>
                    <a:pt x="47244" y="964692"/>
                  </a:lnTo>
                  <a:close/>
                </a:path>
                <a:path w="570230" h="2510154">
                  <a:moveTo>
                    <a:pt x="50291" y="854964"/>
                  </a:moveTo>
                  <a:lnTo>
                    <a:pt x="47244" y="853440"/>
                  </a:lnTo>
                  <a:lnTo>
                    <a:pt x="45720" y="850392"/>
                  </a:lnTo>
                  <a:lnTo>
                    <a:pt x="47244" y="847343"/>
                  </a:lnTo>
                  <a:lnTo>
                    <a:pt x="50291" y="845819"/>
                  </a:lnTo>
                  <a:lnTo>
                    <a:pt x="53340" y="847343"/>
                  </a:lnTo>
                  <a:lnTo>
                    <a:pt x="54864" y="850392"/>
                  </a:lnTo>
                  <a:lnTo>
                    <a:pt x="53340" y="853440"/>
                  </a:lnTo>
                  <a:lnTo>
                    <a:pt x="50291" y="854964"/>
                  </a:lnTo>
                  <a:close/>
                </a:path>
                <a:path w="570230" h="2510154">
                  <a:moveTo>
                    <a:pt x="51816" y="809243"/>
                  </a:moveTo>
                  <a:lnTo>
                    <a:pt x="48768" y="807719"/>
                  </a:lnTo>
                  <a:lnTo>
                    <a:pt x="47244" y="804672"/>
                  </a:lnTo>
                  <a:lnTo>
                    <a:pt x="48768" y="740664"/>
                  </a:lnTo>
                  <a:lnTo>
                    <a:pt x="50291" y="737616"/>
                  </a:lnTo>
                  <a:lnTo>
                    <a:pt x="56387" y="737616"/>
                  </a:lnTo>
                  <a:lnTo>
                    <a:pt x="57912" y="742188"/>
                  </a:lnTo>
                  <a:lnTo>
                    <a:pt x="56387" y="804672"/>
                  </a:lnTo>
                  <a:lnTo>
                    <a:pt x="54864" y="807719"/>
                  </a:lnTo>
                  <a:lnTo>
                    <a:pt x="51816" y="809243"/>
                  </a:lnTo>
                  <a:close/>
                </a:path>
                <a:path w="570230" h="2510154">
                  <a:moveTo>
                    <a:pt x="54864" y="701040"/>
                  </a:moveTo>
                  <a:lnTo>
                    <a:pt x="51816" y="699516"/>
                  </a:lnTo>
                  <a:lnTo>
                    <a:pt x="50291" y="696467"/>
                  </a:lnTo>
                  <a:lnTo>
                    <a:pt x="51816" y="691895"/>
                  </a:lnTo>
                  <a:lnTo>
                    <a:pt x="54864" y="691895"/>
                  </a:lnTo>
                  <a:lnTo>
                    <a:pt x="57912" y="693419"/>
                  </a:lnTo>
                  <a:lnTo>
                    <a:pt x="59436" y="696467"/>
                  </a:lnTo>
                  <a:lnTo>
                    <a:pt x="57912" y="699516"/>
                  </a:lnTo>
                  <a:lnTo>
                    <a:pt x="54864" y="701040"/>
                  </a:lnTo>
                  <a:close/>
                </a:path>
                <a:path w="570230" h="2510154">
                  <a:moveTo>
                    <a:pt x="56387" y="655319"/>
                  </a:moveTo>
                  <a:lnTo>
                    <a:pt x="51816" y="653795"/>
                  </a:lnTo>
                  <a:lnTo>
                    <a:pt x="51816" y="650748"/>
                  </a:lnTo>
                  <a:lnTo>
                    <a:pt x="53340" y="586740"/>
                  </a:lnTo>
                  <a:lnTo>
                    <a:pt x="54864" y="583692"/>
                  </a:lnTo>
                  <a:lnTo>
                    <a:pt x="57912" y="582167"/>
                  </a:lnTo>
                  <a:lnTo>
                    <a:pt x="60960" y="583692"/>
                  </a:lnTo>
                  <a:lnTo>
                    <a:pt x="62483" y="586740"/>
                  </a:lnTo>
                  <a:lnTo>
                    <a:pt x="60960" y="650748"/>
                  </a:lnTo>
                  <a:lnTo>
                    <a:pt x="59436" y="653795"/>
                  </a:lnTo>
                  <a:lnTo>
                    <a:pt x="56387" y="655319"/>
                  </a:lnTo>
                  <a:close/>
                </a:path>
                <a:path w="570230" h="2510154">
                  <a:moveTo>
                    <a:pt x="59436" y="545592"/>
                  </a:moveTo>
                  <a:lnTo>
                    <a:pt x="54864" y="544067"/>
                  </a:lnTo>
                  <a:lnTo>
                    <a:pt x="54864" y="541019"/>
                  </a:lnTo>
                  <a:lnTo>
                    <a:pt x="56387" y="537972"/>
                  </a:lnTo>
                  <a:lnTo>
                    <a:pt x="59436" y="536448"/>
                  </a:lnTo>
                  <a:lnTo>
                    <a:pt x="62483" y="537972"/>
                  </a:lnTo>
                  <a:lnTo>
                    <a:pt x="64008" y="541019"/>
                  </a:lnTo>
                  <a:lnTo>
                    <a:pt x="62483" y="544067"/>
                  </a:lnTo>
                  <a:lnTo>
                    <a:pt x="59436" y="545592"/>
                  </a:lnTo>
                  <a:close/>
                </a:path>
                <a:path w="570230" h="2510154">
                  <a:moveTo>
                    <a:pt x="64008" y="499872"/>
                  </a:moveTo>
                  <a:lnTo>
                    <a:pt x="59436" y="499872"/>
                  </a:lnTo>
                  <a:lnTo>
                    <a:pt x="56387" y="498348"/>
                  </a:lnTo>
                  <a:lnTo>
                    <a:pt x="54864" y="495300"/>
                  </a:lnTo>
                  <a:lnTo>
                    <a:pt x="57912" y="432816"/>
                  </a:lnTo>
                  <a:lnTo>
                    <a:pt x="59436" y="428243"/>
                  </a:lnTo>
                  <a:lnTo>
                    <a:pt x="62483" y="428243"/>
                  </a:lnTo>
                  <a:lnTo>
                    <a:pt x="65532" y="429767"/>
                  </a:lnTo>
                  <a:lnTo>
                    <a:pt x="67056" y="432816"/>
                  </a:lnTo>
                  <a:lnTo>
                    <a:pt x="64008" y="495300"/>
                  </a:lnTo>
                  <a:lnTo>
                    <a:pt x="64008" y="499872"/>
                  </a:lnTo>
                  <a:close/>
                </a:path>
                <a:path w="570230" h="2510154">
                  <a:moveTo>
                    <a:pt x="62483" y="391667"/>
                  </a:moveTo>
                  <a:lnTo>
                    <a:pt x="59436" y="390143"/>
                  </a:lnTo>
                  <a:lnTo>
                    <a:pt x="57912" y="387095"/>
                  </a:lnTo>
                  <a:lnTo>
                    <a:pt x="59436" y="384048"/>
                  </a:lnTo>
                  <a:lnTo>
                    <a:pt x="64008" y="382524"/>
                  </a:lnTo>
                  <a:lnTo>
                    <a:pt x="67056" y="384048"/>
                  </a:lnTo>
                  <a:lnTo>
                    <a:pt x="67056" y="390143"/>
                  </a:lnTo>
                  <a:lnTo>
                    <a:pt x="62483" y="391667"/>
                  </a:lnTo>
                  <a:close/>
                </a:path>
                <a:path w="570230" h="2510154">
                  <a:moveTo>
                    <a:pt x="64008" y="345948"/>
                  </a:moveTo>
                  <a:lnTo>
                    <a:pt x="60960" y="344424"/>
                  </a:lnTo>
                  <a:lnTo>
                    <a:pt x="59436" y="341375"/>
                  </a:lnTo>
                  <a:lnTo>
                    <a:pt x="60960" y="277367"/>
                  </a:lnTo>
                  <a:lnTo>
                    <a:pt x="62483" y="274319"/>
                  </a:lnTo>
                  <a:lnTo>
                    <a:pt x="67056" y="272795"/>
                  </a:lnTo>
                  <a:lnTo>
                    <a:pt x="70104" y="274319"/>
                  </a:lnTo>
                  <a:lnTo>
                    <a:pt x="70104" y="277367"/>
                  </a:lnTo>
                  <a:lnTo>
                    <a:pt x="68579" y="341375"/>
                  </a:lnTo>
                  <a:lnTo>
                    <a:pt x="67056" y="344424"/>
                  </a:lnTo>
                  <a:lnTo>
                    <a:pt x="64008" y="345948"/>
                  </a:lnTo>
                  <a:close/>
                </a:path>
                <a:path w="570230" h="2510154">
                  <a:moveTo>
                    <a:pt x="70104" y="236219"/>
                  </a:moveTo>
                  <a:lnTo>
                    <a:pt x="67056" y="236219"/>
                  </a:lnTo>
                  <a:lnTo>
                    <a:pt x="64008" y="234695"/>
                  </a:lnTo>
                  <a:lnTo>
                    <a:pt x="62483" y="231648"/>
                  </a:lnTo>
                  <a:lnTo>
                    <a:pt x="64008" y="228600"/>
                  </a:lnTo>
                  <a:lnTo>
                    <a:pt x="67056" y="227075"/>
                  </a:lnTo>
                  <a:lnTo>
                    <a:pt x="71628" y="228600"/>
                  </a:lnTo>
                  <a:lnTo>
                    <a:pt x="71628" y="231648"/>
                  </a:lnTo>
                  <a:lnTo>
                    <a:pt x="70104" y="236219"/>
                  </a:lnTo>
                  <a:close/>
                </a:path>
                <a:path w="570230" h="2510154">
                  <a:moveTo>
                    <a:pt x="71628" y="190500"/>
                  </a:moveTo>
                  <a:lnTo>
                    <a:pt x="65532" y="190500"/>
                  </a:lnTo>
                  <a:lnTo>
                    <a:pt x="64008" y="185927"/>
                  </a:lnTo>
                  <a:lnTo>
                    <a:pt x="65532" y="123443"/>
                  </a:lnTo>
                  <a:lnTo>
                    <a:pt x="67056" y="118872"/>
                  </a:lnTo>
                  <a:lnTo>
                    <a:pt x="70104" y="118872"/>
                  </a:lnTo>
                  <a:lnTo>
                    <a:pt x="74675" y="120395"/>
                  </a:lnTo>
                  <a:lnTo>
                    <a:pt x="74675" y="123443"/>
                  </a:lnTo>
                  <a:lnTo>
                    <a:pt x="73152" y="187451"/>
                  </a:lnTo>
                  <a:lnTo>
                    <a:pt x="71628" y="190500"/>
                  </a:lnTo>
                  <a:close/>
                </a:path>
                <a:path w="570230" h="2510154">
                  <a:moveTo>
                    <a:pt x="71628" y="82295"/>
                  </a:moveTo>
                  <a:lnTo>
                    <a:pt x="68579" y="80772"/>
                  </a:lnTo>
                  <a:lnTo>
                    <a:pt x="67056" y="77724"/>
                  </a:lnTo>
                  <a:lnTo>
                    <a:pt x="68579" y="74675"/>
                  </a:lnTo>
                  <a:lnTo>
                    <a:pt x="71628" y="73151"/>
                  </a:lnTo>
                  <a:lnTo>
                    <a:pt x="74675" y="74675"/>
                  </a:lnTo>
                  <a:lnTo>
                    <a:pt x="76200" y="77724"/>
                  </a:lnTo>
                  <a:lnTo>
                    <a:pt x="74675" y="80772"/>
                  </a:lnTo>
                  <a:lnTo>
                    <a:pt x="71628" y="82295"/>
                  </a:lnTo>
                  <a:close/>
                </a:path>
                <a:path w="570230" h="2510154">
                  <a:moveTo>
                    <a:pt x="73152" y="36575"/>
                  </a:moveTo>
                  <a:lnTo>
                    <a:pt x="70104" y="35051"/>
                  </a:lnTo>
                  <a:lnTo>
                    <a:pt x="68579" y="32003"/>
                  </a:lnTo>
                  <a:lnTo>
                    <a:pt x="68579" y="4572"/>
                  </a:lnTo>
                  <a:lnTo>
                    <a:pt x="70104" y="1524"/>
                  </a:lnTo>
                  <a:lnTo>
                    <a:pt x="73152" y="0"/>
                  </a:lnTo>
                  <a:lnTo>
                    <a:pt x="77724" y="3048"/>
                  </a:lnTo>
                  <a:lnTo>
                    <a:pt x="78347" y="4572"/>
                  </a:lnTo>
                  <a:lnTo>
                    <a:pt x="77724" y="4572"/>
                  </a:lnTo>
                  <a:lnTo>
                    <a:pt x="70104" y="6095"/>
                  </a:lnTo>
                  <a:lnTo>
                    <a:pt x="77724" y="25569"/>
                  </a:lnTo>
                  <a:lnTo>
                    <a:pt x="77724" y="32003"/>
                  </a:lnTo>
                  <a:lnTo>
                    <a:pt x="76200" y="35051"/>
                  </a:lnTo>
                  <a:lnTo>
                    <a:pt x="73152" y="36575"/>
                  </a:lnTo>
                  <a:close/>
                </a:path>
                <a:path w="570230" h="2510154">
                  <a:moveTo>
                    <a:pt x="77724" y="25569"/>
                  </a:moveTo>
                  <a:lnTo>
                    <a:pt x="70104" y="6095"/>
                  </a:lnTo>
                  <a:lnTo>
                    <a:pt x="77724" y="4572"/>
                  </a:lnTo>
                  <a:lnTo>
                    <a:pt x="77724" y="25569"/>
                  </a:lnTo>
                  <a:close/>
                </a:path>
                <a:path w="570230" h="2510154">
                  <a:moveTo>
                    <a:pt x="89916" y="42672"/>
                  </a:moveTo>
                  <a:lnTo>
                    <a:pt x="85344" y="42672"/>
                  </a:lnTo>
                  <a:lnTo>
                    <a:pt x="83820" y="41148"/>
                  </a:lnTo>
                  <a:lnTo>
                    <a:pt x="77724" y="25569"/>
                  </a:lnTo>
                  <a:lnTo>
                    <a:pt x="77724" y="4572"/>
                  </a:lnTo>
                  <a:lnTo>
                    <a:pt x="78347" y="4572"/>
                  </a:lnTo>
                  <a:lnTo>
                    <a:pt x="91440" y="36575"/>
                  </a:lnTo>
                  <a:lnTo>
                    <a:pt x="91440" y="41148"/>
                  </a:lnTo>
                  <a:lnTo>
                    <a:pt x="89916" y="42672"/>
                  </a:lnTo>
                  <a:close/>
                </a:path>
                <a:path w="570230" h="2510154">
                  <a:moveTo>
                    <a:pt x="106679" y="85343"/>
                  </a:moveTo>
                  <a:lnTo>
                    <a:pt x="102108" y="85343"/>
                  </a:lnTo>
                  <a:lnTo>
                    <a:pt x="100583" y="82295"/>
                  </a:lnTo>
                  <a:lnTo>
                    <a:pt x="100583" y="79248"/>
                  </a:lnTo>
                  <a:lnTo>
                    <a:pt x="102108" y="76200"/>
                  </a:lnTo>
                  <a:lnTo>
                    <a:pt x="106679" y="76200"/>
                  </a:lnTo>
                  <a:lnTo>
                    <a:pt x="108204" y="79248"/>
                  </a:lnTo>
                  <a:lnTo>
                    <a:pt x="108204" y="82295"/>
                  </a:lnTo>
                  <a:lnTo>
                    <a:pt x="106679" y="85343"/>
                  </a:lnTo>
                  <a:close/>
                </a:path>
                <a:path w="570230" h="2510154">
                  <a:moveTo>
                    <a:pt x="146304" y="185927"/>
                  </a:moveTo>
                  <a:lnTo>
                    <a:pt x="143256" y="185927"/>
                  </a:lnTo>
                  <a:lnTo>
                    <a:pt x="141732" y="184403"/>
                  </a:lnTo>
                  <a:lnTo>
                    <a:pt x="117348" y="124967"/>
                  </a:lnTo>
                  <a:lnTo>
                    <a:pt x="117348" y="121919"/>
                  </a:lnTo>
                  <a:lnTo>
                    <a:pt x="120396" y="118872"/>
                  </a:lnTo>
                  <a:lnTo>
                    <a:pt x="123444" y="118872"/>
                  </a:lnTo>
                  <a:lnTo>
                    <a:pt x="124968" y="121919"/>
                  </a:lnTo>
                  <a:lnTo>
                    <a:pt x="149352" y="179832"/>
                  </a:lnTo>
                  <a:lnTo>
                    <a:pt x="149352" y="184403"/>
                  </a:lnTo>
                  <a:lnTo>
                    <a:pt x="146304" y="185927"/>
                  </a:lnTo>
                  <a:close/>
                </a:path>
                <a:path w="570230" h="2510154">
                  <a:moveTo>
                    <a:pt x="164591" y="228600"/>
                  </a:moveTo>
                  <a:lnTo>
                    <a:pt x="160020" y="228600"/>
                  </a:lnTo>
                  <a:lnTo>
                    <a:pt x="158496" y="225551"/>
                  </a:lnTo>
                  <a:lnTo>
                    <a:pt x="158496" y="222503"/>
                  </a:lnTo>
                  <a:lnTo>
                    <a:pt x="160020" y="220980"/>
                  </a:lnTo>
                  <a:lnTo>
                    <a:pt x="164591" y="220980"/>
                  </a:lnTo>
                  <a:lnTo>
                    <a:pt x="166116" y="222503"/>
                  </a:lnTo>
                  <a:lnTo>
                    <a:pt x="166116" y="225551"/>
                  </a:lnTo>
                  <a:lnTo>
                    <a:pt x="164591" y="228600"/>
                  </a:lnTo>
                  <a:close/>
                </a:path>
                <a:path w="570230" h="2510154">
                  <a:moveTo>
                    <a:pt x="204216" y="330708"/>
                  </a:moveTo>
                  <a:lnTo>
                    <a:pt x="201168" y="330708"/>
                  </a:lnTo>
                  <a:lnTo>
                    <a:pt x="198120" y="327659"/>
                  </a:lnTo>
                  <a:lnTo>
                    <a:pt x="175260" y="268224"/>
                  </a:lnTo>
                  <a:lnTo>
                    <a:pt x="175260" y="265175"/>
                  </a:lnTo>
                  <a:lnTo>
                    <a:pt x="176783" y="262127"/>
                  </a:lnTo>
                  <a:lnTo>
                    <a:pt x="181356" y="262127"/>
                  </a:lnTo>
                  <a:lnTo>
                    <a:pt x="182879" y="265175"/>
                  </a:lnTo>
                  <a:lnTo>
                    <a:pt x="207264" y="324611"/>
                  </a:lnTo>
                  <a:lnTo>
                    <a:pt x="207264" y="327659"/>
                  </a:lnTo>
                  <a:lnTo>
                    <a:pt x="204216" y="330708"/>
                  </a:lnTo>
                  <a:close/>
                </a:path>
                <a:path w="570230" h="2510154">
                  <a:moveTo>
                    <a:pt x="220979" y="371856"/>
                  </a:moveTo>
                  <a:lnTo>
                    <a:pt x="217932" y="371856"/>
                  </a:lnTo>
                  <a:lnTo>
                    <a:pt x="216408" y="370332"/>
                  </a:lnTo>
                  <a:lnTo>
                    <a:pt x="216408" y="365759"/>
                  </a:lnTo>
                  <a:lnTo>
                    <a:pt x="217932" y="364235"/>
                  </a:lnTo>
                  <a:lnTo>
                    <a:pt x="222504" y="364235"/>
                  </a:lnTo>
                  <a:lnTo>
                    <a:pt x="224028" y="365759"/>
                  </a:lnTo>
                  <a:lnTo>
                    <a:pt x="224028" y="370332"/>
                  </a:lnTo>
                  <a:lnTo>
                    <a:pt x="220979" y="371856"/>
                  </a:lnTo>
                  <a:close/>
                </a:path>
                <a:path w="570230" h="2510154">
                  <a:moveTo>
                    <a:pt x="262128" y="473964"/>
                  </a:moveTo>
                  <a:lnTo>
                    <a:pt x="259079" y="473964"/>
                  </a:lnTo>
                  <a:lnTo>
                    <a:pt x="256032" y="470916"/>
                  </a:lnTo>
                  <a:lnTo>
                    <a:pt x="233172" y="411480"/>
                  </a:lnTo>
                  <a:lnTo>
                    <a:pt x="233172" y="408432"/>
                  </a:lnTo>
                  <a:lnTo>
                    <a:pt x="234696" y="405383"/>
                  </a:lnTo>
                  <a:lnTo>
                    <a:pt x="239268" y="405383"/>
                  </a:lnTo>
                  <a:lnTo>
                    <a:pt x="240791" y="408432"/>
                  </a:lnTo>
                  <a:lnTo>
                    <a:pt x="265175" y="467867"/>
                  </a:lnTo>
                  <a:lnTo>
                    <a:pt x="265175" y="470916"/>
                  </a:lnTo>
                  <a:lnTo>
                    <a:pt x="262128" y="473964"/>
                  </a:lnTo>
                  <a:close/>
                </a:path>
                <a:path w="570230" h="2510154">
                  <a:moveTo>
                    <a:pt x="278891" y="515111"/>
                  </a:moveTo>
                  <a:lnTo>
                    <a:pt x="275844" y="515111"/>
                  </a:lnTo>
                  <a:lnTo>
                    <a:pt x="272796" y="513588"/>
                  </a:lnTo>
                  <a:lnTo>
                    <a:pt x="274320" y="509016"/>
                  </a:lnTo>
                  <a:lnTo>
                    <a:pt x="275844" y="507492"/>
                  </a:lnTo>
                  <a:lnTo>
                    <a:pt x="278891" y="507492"/>
                  </a:lnTo>
                  <a:lnTo>
                    <a:pt x="281940" y="509016"/>
                  </a:lnTo>
                  <a:lnTo>
                    <a:pt x="281940" y="513588"/>
                  </a:lnTo>
                  <a:lnTo>
                    <a:pt x="278891" y="515111"/>
                  </a:lnTo>
                  <a:close/>
                </a:path>
                <a:path w="570230" h="2510154">
                  <a:moveTo>
                    <a:pt x="320040" y="617219"/>
                  </a:moveTo>
                  <a:lnTo>
                    <a:pt x="316991" y="617219"/>
                  </a:lnTo>
                  <a:lnTo>
                    <a:pt x="313944" y="614172"/>
                  </a:lnTo>
                  <a:lnTo>
                    <a:pt x="291083" y="554735"/>
                  </a:lnTo>
                  <a:lnTo>
                    <a:pt x="291083" y="551688"/>
                  </a:lnTo>
                  <a:lnTo>
                    <a:pt x="292608" y="550164"/>
                  </a:lnTo>
                  <a:lnTo>
                    <a:pt x="297179" y="550164"/>
                  </a:lnTo>
                  <a:lnTo>
                    <a:pt x="298704" y="551688"/>
                  </a:lnTo>
                  <a:lnTo>
                    <a:pt x="323088" y="611124"/>
                  </a:lnTo>
                  <a:lnTo>
                    <a:pt x="323088" y="614172"/>
                  </a:lnTo>
                  <a:lnTo>
                    <a:pt x="320040" y="617219"/>
                  </a:lnTo>
                  <a:close/>
                </a:path>
                <a:path w="570230" h="2510154">
                  <a:moveTo>
                    <a:pt x="336804" y="659892"/>
                  </a:moveTo>
                  <a:lnTo>
                    <a:pt x="333756" y="659892"/>
                  </a:lnTo>
                  <a:lnTo>
                    <a:pt x="330708" y="656843"/>
                  </a:lnTo>
                  <a:lnTo>
                    <a:pt x="330708" y="653795"/>
                  </a:lnTo>
                  <a:lnTo>
                    <a:pt x="333756" y="650748"/>
                  </a:lnTo>
                  <a:lnTo>
                    <a:pt x="336804" y="650748"/>
                  </a:lnTo>
                  <a:lnTo>
                    <a:pt x="339852" y="653795"/>
                  </a:lnTo>
                  <a:lnTo>
                    <a:pt x="339852" y="656843"/>
                  </a:lnTo>
                  <a:lnTo>
                    <a:pt x="336804" y="659892"/>
                  </a:lnTo>
                  <a:close/>
                </a:path>
                <a:path w="570230" h="2510154">
                  <a:moveTo>
                    <a:pt x="377952" y="760475"/>
                  </a:moveTo>
                  <a:lnTo>
                    <a:pt x="374904" y="760475"/>
                  </a:lnTo>
                  <a:lnTo>
                    <a:pt x="371856" y="757427"/>
                  </a:lnTo>
                  <a:lnTo>
                    <a:pt x="348996" y="699516"/>
                  </a:lnTo>
                  <a:lnTo>
                    <a:pt x="348996" y="694943"/>
                  </a:lnTo>
                  <a:lnTo>
                    <a:pt x="350520" y="693419"/>
                  </a:lnTo>
                  <a:lnTo>
                    <a:pt x="353568" y="693419"/>
                  </a:lnTo>
                  <a:lnTo>
                    <a:pt x="356616" y="694943"/>
                  </a:lnTo>
                  <a:lnTo>
                    <a:pt x="381000" y="754380"/>
                  </a:lnTo>
                  <a:lnTo>
                    <a:pt x="381000" y="757427"/>
                  </a:lnTo>
                  <a:lnTo>
                    <a:pt x="377952" y="760475"/>
                  </a:lnTo>
                  <a:close/>
                </a:path>
                <a:path w="570230" h="2510154">
                  <a:moveTo>
                    <a:pt x="394716" y="803148"/>
                  </a:moveTo>
                  <a:lnTo>
                    <a:pt x="391667" y="803148"/>
                  </a:lnTo>
                  <a:lnTo>
                    <a:pt x="388620" y="800100"/>
                  </a:lnTo>
                  <a:lnTo>
                    <a:pt x="388620" y="797051"/>
                  </a:lnTo>
                  <a:lnTo>
                    <a:pt x="391667" y="794003"/>
                  </a:lnTo>
                  <a:lnTo>
                    <a:pt x="394716" y="794003"/>
                  </a:lnTo>
                  <a:lnTo>
                    <a:pt x="397764" y="797051"/>
                  </a:lnTo>
                  <a:lnTo>
                    <a:pt x="397764" y="800100"/>
                  </a:lnTo>
                  <a:lnTo>
                    <a:pt x="394716" y="803148"/>
                  </a:lnTo>
                  <a:close/>
                </a:path>
                <a:path w="570230" h="2510154">
                  <a:moveTo>
                    <a:pt x="435864" y="903732"/>
                  </a:moveTo>
                  <a:lnTo>
                    <a:pt x="432816" y="903732"/>
                  </a:lnTo>
                  <a:lnTo>
                    <a:pt x="429767" y="900684"/>
                  </a:lnTo>
                  <a:lnTo>
                    <a:pt x="405383" y="842772"/>
                  </a:lnTo>
                  <a:lnTo>
                    <a:pt x="406908" y="838200"/>
                  </a:lnTo>
                  <a:lnTo>
                    <a:pt x="408432" y="836675"/>
                  </a:lnTo>
                  <a:lnTo>
                    <a:pt x="411480" y="836675"/>
                  </a:lnTo>
                  <a:lnTo>
                    <a:pt x="414527" y="838200"/>
                  </a:lnTo>
                  <a:lnTo>
                    <a:pt x="438912" y="897635"/>
                  </a:lnTo>
                  <a:lnTo>
                    <a:pt x="438912" y="902208"/>
                  </a:lnTo>
                  <a:lnTo>
                    <a:pt x="435864" y="903732"/>
                  </a:lnTo>
                  <a:close/>
                </a:path>
                <a:path w="570230" h="2510154">
                  <a:moveTo>
                    <a:pt x="452627" y="946403"/>
                  </a:moveTo>
                  <a:lnTo>
                    <a:pt x="449580" y="946403"/>
                  </a:lnTo>
                  <a:lnTo>
                    <a:pt x="446532" y="943356"/>
                  </a:lnTo>
                  <a:lnTo>
                    <a:pt x="446532" y="940308"/>
                  </a:lnTo>
                  <a:lnTo>
                    <a:pt x="449580" y="937259"/>
                  </a:lnTo>
                  <a:lnTo>
                    <a:pt x="452627" y="937259"/>
                  </a:lnTo>
                  <a:lnTo>
                    <a:pt x="455675" y="940308"/>
                  </a:lnTo>
                  <a:lnTo>
                    <a:pt x="455675" y="943356"/>
                  </a:lnTo>
                  <a:lnTo>
                    <a:pt x="452627" y="946403"/>
                  </a:lnTo>
                  <a:close/>
                </a:path>
                <a:path w="570230" h="2510154">
                  <a:moveTo>
                    <a:pt x="493775" y="1046988"/>
                  </a:moveTo>
                  <a:lnTo>
                    <a:pt x="490727" y="1046988"/>
                  </a:lnTo>
                  <a:lnTo>
                    <a:pt x="487680" y="1045464"/>
                  </a:lnTo>
                  <a:lnTo>
                    <a:pt x="463296" y="986027"/>
                  </a:lnTo>
                  <a:lnTo>
                    <a:pt x="463296" y="982980"/>
                  </a:lnTo>
                  <a:lnTo>
                    <a:pt x="466343" y="979932"/>
                  </a:lnTo>
                  <a:lnTo>
                    <a:pt x="469392" y="979932"/>
                  </a:lnTo>
                  <a:lnTo>
                    <a:pt x="472440" y="982980"/>
                  </a:lnTo>
                  <a:lnTo>
                    <a:pt x="495300" y="1040892"/>
                  </a:lnTo>
                  <a:lnTo>
                    <a:pt x="495300" y="1045464"/>
                  </a:lnTo>
                  <a:lnTo>
                    <a:pt x="493775" y="1046988"/>
                  </a:lnTo>
                  <a:close/>
                </a:path>
                <a:path w="570230" h="2510154">
                  <a:moveTo>
                    <a:pt x="510540" y="1089659"/>
                  </a:moveTo>
                  <a:lnTo>
                    <a:pt x="507492" y="1089659"/>
                  </a:lnTo>
                  <a:lnTo>
                    <a:pt x="504443" y="1086611"/>
                  </a:lnTo>
                  <a:lnTo>
                    <a:pt x="504443" y="1083564"/>
                  </a:lnTo>
                  <a:lnTo>
                    <a:pt x="507492" y="1080516"/>
                  </a:lnTo>
                  <a:lnTo>
                    <a:pt x="513588" y="1083564"/>
                  </a:lnTo>
                  <a:lnTo>
                    <a:pt x="513588" y="1086611"/>
                  </a:lnTo>
                  <a:lnTo>
                    <a:pt x="510540" y="1089659"/>
                  </a:lnTo>
                  <a:close/>
                </a:path>
                <a:path w="570230" h="2510154">
                  <a:moveTo>
                    <a:pt x="551688" y="1190243"/>
                  </a:moveTo>
                  <a:lnTo>
                    <a:pt x="547116" y="1190243"/>
                  </a:lnTo>
                  <a:lnTo>
                    <a:pt x="545592" y="1188719"/>
                  </a:lnTo>
                  <a:lnTo>
                    <a:pt x="521208" y="1129284"/>
                  </a:lnTo>
                  <a:lnTo>
                    <a:pt x="521208" y="1126235"/>
                  </a:lnTo>
                  <a:lnTo>
                    <a:pt x="524256" y="1123188"/>
                  </a:lnTo>
                  <a:lnTo>
                    <a:pt x="527304" y="1123188"/>
                  </a:lnTo>
                  <a:lnTo>
                    <a:pt x="530351" y="1126235"/>
                  </a:lnTo>
                  <a:lnTo>
                    <a:pt x="553212" y="1185672"/>
                  </a:lnTo>
                  <a:lnTo>
                    <a:pt x="553212" y="1188719"/>
                  </a:lnTo>
                  <a:lnTo>
                    <a:pt x="551688" y="1190243"/>
                  </a:lnTo>
                  <a:close/>
                </a:path>
                <a:path w="570230" h="2510154">
                  <a:moveTo>
                    <a:pt x="568451" y="1232916"/>
                  </a:moveTo>
                  <a:lnTo>
                    <a:pt x="565404" y="1232916"/>
                  </a:lnTo>
                  <a:lnTo>
                    <a:pt x="562356" y="1229867"/>
                  </a:lnTo>
                  <a:lnTo>
                    <a:pt x="562356" y="1226819"/>
                  </a:lnTo>
                  <a:lnTo>
                    <a:pt x="565404" y="1225295"/>
                  </a:lnTo>
                  <a:lnTo>
                    <a:pt x="568451" y="1225295"/>
                  </a:lnTo>
                  <a:lnTo>
                    <a:pt x="569975" y="1226819"/>
                  </a:lnTo>
                  <a:lnTo>
                    <a:pt x="569975" y="1231392"/>
                  </a:lnTo>
                  <a:lnTo>
                    <a:pt x="568451" y="1232916"/>
                  </a:lnTo>
                  <a:close/>
                </a:path>
                <a:path w="570230" h="2510154">
                  <a:moveTo>
                    <a:pt x="533400" y="1333500"/>
                  </a:moveTo>
                  <a:lnTo>
                    <a:pt x="530351" y="1333500"/>
                  </a:lnTo>
                  <a:lnTo>
                    <a:pt x="528827" y="1330451"/>
                  </a:lnTo>
                  <a:lnTo>
                    <a:pt x="528827" y="1327403"/>
                  </a:lnTo>
                  <a:lnTo>
                    <a:pt x="554735" y="1269492"/>
                  </a:lnTo>
                  <a:lnTo>
                    <a:pt x="556259" y="1266443"/>
                  </a:lnTo>
                  <a:lnTo>
                    <a:pt x="559308" y="1266443"/>
                  </a:lnTo>
                  <a:lnTo>
                    <a:pt x="562356" y="1269492"/>
                  </a:lnTo>
                  <a:lnTo>
                    <a:pt x="562356" y="1272540"/>
                  </a:lnTo>
                  <a:lnTo>
                    <a:pt x="536448" y="1330451"/>
                  </a:lnTo>
                  <a:lnTo>
                    <a:pt x="533400" y="1333500"/>
                  </a:lnTo>
                  <a:close/>
                </a:path>
                <a:path w="570230" h="2510154">
                  <a:moveTo>
                    <a:pt x="512064" y="1374648"/>
                  </a:moveTo>
                  <a:lnTo>
                    <a:pt x="510540" y="1371600"/>
                  </a:lnTo>
                  <a:lnTo>
                    <a:pt x="510540" y="1368551"/>
                  </a:lnTo>
                  <a:lnTo>
                    <a:pt x="512064" y="1367027"/>
                  </a:lnTo>
                  <a:lnTo>
                    <a:pt x="516635" y="1367027"/>
                  </a:lnTo>
                  <a:lnTo>
                    <a:pt x="518159" y="1368551"/>
                  </a:lnTo>
                  <a:lnTo>
                    <a:pt x="518159" y="1373124"/>
                  </a:lnTo>
                  <a:lnTo>
                    <a:pt x="512064" y="1374648"/>
                  </a:lnTo>
                  <a:close/>
                </a:path>
                <a:path w="570230" h="2510154">
                  <a:moveTo>
                    <a:pt x="472440" y="1475232"/>
                  </a:moveTo>
                  <a:lnTo>
                    <a:pt x="467867" y="1475232"/>
                  </a:lnTo>
                  <a:lnTo>
                    <a:pt x="466343" y="1472184"/>
                  </a:lnTo>
                  <a:lnTo>
                    <a:pt x="466343" y="1469135"/>
                  </a:lnTo>
                  <a:lnTo>
                    <a:pt x="492251" y="1409700"/>
                  </a:lnTo>
                  <a:lnTo>
                    <a:pt x="493775" y="1408176"/>
                  </a:lnTo>
                  <a:lnTo>
                    <a:pt x="498348" y="1408176"/>
                  </a:lnTo>
                  <a:lnTo>
                    <a:pt x="499872" y="1414272"/>
                  </a:lnTo>
                  <a:lnTo>
                    <a:pt x="473964" y="1472184"/>
                  </a:lnTo>
                  <a:lnTo>
                    <a:pt x="472440" y="1475232"/>
                  </a:lnTo>
                  <a:close/>
                </a:path>
                <a:path w="570230" h="2510154">
                  <a:moveTo>
                    <a:pt x="452627" y="1516380"/>
                  </a:moveTo>
                  <a:lnTo>
                    <a:pt x="449580" y="1516380"/>
                  </a:lnTo>
                  <a:lnTo>
                    <a:pt x="448056" y="1510284"/>
                  </a:lnTo>
                  <a:lnTo>
                    <a:pt x="454151" y="1507235"/>
                  </a:lnTo>
                  <a:lnTo>
                    <a:pt x="455675" y="1510284"/>
                  </a:lnTo>
                  <a:lnTo>
                    <a:pt x="455675" y="1513332"/>
                  </a:lnTo>
                  <a:lnTo>
                    <a:pt x="452627" y="1516380"/>
                  </a:lnTo>
                  <a:close/>
                </a:path>
                <a:path w="570230" h="2510154">
                  <a:moveTo>
                    <a:pt x="409956" y="1615440"/>
                  </a:moveTo>
                  <a:lnTo>
                    <a:pt x="405383" y="1615440"/>
                  </a:lnTo>
                  <a:lnTo>
                    <a:pt x="403859" y="1613916"/>
                  </a:lnTo>
                  <a:lnTo>
                    <a:pt x="403859" y="1610868"/>
                  </a:lnTo>
                  <a:lnTo>
                    <a:pt x="429767" y="1551432"/>
                  </a:lnTo>
                  <a:lnTo>
                    <a:pt x="431292" y="1549908"/>
                  </a:lnTo>
                  <a:lnTo>
                    <a:pt x="435864" y="1549908"/>
                  </a:lnTo>
                  <a:lnTo>
                    <a:pt x="437388" y="1551432"/>
                  </a:lnTo>
                  <a:lnTo>
                    <a:pt x="437388" y="1556003"/>
                  </a:lnTo>
                  <a:lnTo>
                    <a:pt x="411480" y="1613916"/>
                  </a:lnTo>
                  <a:lnTo>
                    <a:pt x="409956" y="1615440"/>
                  </a:lnTo>
                  <a:close/>
                </a:path>
                <a:path w="570230" h="2510154">
                  <a:moveTo>
                    <a:pt x="391667" y="1658111"/>
                  </a:moveTo>
                  <a:lnTo>
                    <a:pt x="387096" y="1658111"/>
                  </a:lnTo>
                  <a:lnTo>
                    <a:pt x="385572" y="1655064"/>
                  </a:lnTo>
                  <a:lnTo>
                    <a:pt x="385572" y="1652016"/>
                  </a:lnTo>
                  <a:lnTo>
                    <a:pt x="387096" y="1648968"/>
                  </a:lnTo>
                  <a:lnTo>
                    <a:pt x="391667" y="1648968"/>
                  </a:lnTo>
                  <a:lnTo>
                    <a:pt x="393192" y="1652016"/>
                  </a:lnTo>
                  <a:lnTo>
                    <a:pt x="393192" y="1655064"/>
                  </a:lnTo>
                  <a:lnTo>
                    <a:pt x="391667" y="1658111"/>
                  </a:lnTo>
                  <a:close/>
                </a:path>
                <a:path w="570230" h="2510154">
                  <a:moveTo>
                    <a:pt x="342900" y="1757172"/>
                  </a:moveTo>
                  <a:lnTo>
                    <a:pt x="341375" y="1755648"/>
                  </a:lnTo>
                  <a:lnTo>
                    <a:pt x="341375" y="1751076"/>
                  </a:lnTo>
                  <a:lnTo>
                    <a:pt x="367283" y="1693164"/>
                  </a:lnTo>
                  <a:lnTo>
                    <a:pt x="368808" y="1691640"/>
                  </a:lnTo>
                  <a:lnTo>
                    <a:pt x="373379" y="1691640"/>
                  </a:lnTo>
                  <a:lnTo>
                    <a:pt x="374904" y="1693164"/>
                  </a:lnTo>
                  <a:lnTo>
                    <a:pt x="374904" y="1697735"/>
                  </a:lnTo>
                  <a:lnTo>
                    <a:pt x="348996" y="1755648"/>
                  </a:lnTo>
                  <a:lnTo>
                    <a:pt x="342900" y="1757172"/>
                  </a:lnTo>
                  <a:close/>
                </a:path>
                <a:path w="570230" h="2510154">
                  <a:moveTo>
                    <a:pt x="329183" y="1799843"/>
                  </a:moveTo>
                  <a:lnTo>
                    <a:pt x="324612" y="1799843"/>
                  </a:lnTo>
                  <a:lnTo>
                    <a:pt x="323088" y="1796795"/>
                  </a:lnTo>
                  <a:lnTo>
                    <a:pt x="323088" y="1793748"/>
                  </a:lnTo>
                  <a:lnTo>
                    <a:pt x="324612" y="1790700"/>
                  </a:lnTo>
                  <a:lnTo>
                    <a:pt x="329183" y="1790700"/>
                  </a:lnTo>
                  <a:lnTo>
                    <a:pt x="330708" y="1793748"/>
                  </a:lnTo>
                  <a:lnTo>
                    <a:pt x="330708" y="1796795"/>
                  </a:lnTo>
                  <a:lnTo>
                    <a:pt x="329183" y="1799843"/>
                  </a:lnTo>
                  <a:close/>
                </a:path>
                <a:path w="570230" h="2510154">
                  <a:moveTo>
                    <a:pt x="284987" y="1898903"/>
                  </a:moveTo>
                  <a:lnTo>
                    <a:pt x="280416" y="1898903"/>
                  </a:lnTo>
                  <a:lnTo>
                    <a:pt x="278891" y="1895856"/>
                  </a:lnTo>
                  <a:lnTo>
                    <a:pt x="278891" y="1892808"/>
                  </a:lnTo>
                  <a:lnTo>
                    <a:pt x="304800" y="1834895"/>
                  </a:lnTo>
                  <a:lnTo>
                    <a:pt x="310896" y="1831848"/>
                  </a:lnTo>
                  <a:lnTo>
                    <a:pt x="312420" y="1834895"/>
                  </a:lnTo>
                  <a:lnTo>
                    <a:pt x="312420" y="1837943"/>
                  </a:lnTo>
                  <a:lnTo>
                    <a:pt x="286512" y="1897380"/>
                  </a:lnTo>
                  <a:lnTo>
                    <a:pt x="284987" y="1898903"/>
                  </a:lnTo>
                  <a:close/>
                </a:path>
                <a:path w="570230" h="2510154">
                  <a:moveTo>
                    <a:pt x="266700" y="1940051"/>
                  </a:moveTo>
                  <a:lnTo>
                    <a:pt x="262128" y="1940051"/>
                  </a:lnTo>
                  <a:lnTo>
                    <a:pt x="260604" y="1938527"/>
                  </a:lnTo>
                  <a:lnTo>
                    <a:pt x="260604" y="1935480"/>
                  </a:lnTo>
                  <a:lnTo>
                    <a:pt x="262128" y="1932432"/>
                  </a:lnTo>
                  <a:lnTo>
                    <a:pt x="266700" y="1932432"/>
                  </a:lnTo>
                  <a:lnTo>
                    <a:pt x="268224" y="1935480"/>
                  </a:lnTo>
                  <a:lnTo>
                    <a:pt x="268224" y="1938527"/>
                  </a:lnTo>
                  <a:lnTo>
                    <a:pt x="266700" y="1940051"/>
                  </a:lnTo>
                  <a:close/>
                </a:path>
                <a:path w="570230" h="2510154">
                  <a:moveTo>
                    <a:pt x="222504" y="2040635"/>
                  </a:moveTo>
                  <a:lnTo>
                    <a:pt x="217932" y="2040635"/>
                  </a:lnTo>
                  <a:lnTo>
                    <a:pt x="216408" y="2037588"/>
                  </a:lnTo>
                  <a:lnTo>
                    <a:pt x="216408" y="2034540"/>
                  </a:lnTo>
                  <a:lnTo>
                    <a:pt x="242316" y="1976627"/>
                  </a:lnTo>
                  <a:lnTo>
                    <a:pt x="243840" y="1973580"/>
                  </a:lnTo>
                  <a:lnTo>
                    <a:pt x="248412" y="1973580"/>
                  </a:lnTo>
                  <a:lnTo>
                    <a:pt x="249936" y="1976627"/>
                  </a:lnTo>
                  <a:lnTo>
                    <a:pt x="249936" y="1979676"/>
                  </a:lnTo>
                  <a:lnTo>
                    <a:pt x="224028" y="2037588"/>
                  </a:lnTo>
                  <a:lnTo>
                    <a:pt x="222504" y="2040635"/>
                  </a:lnTo>
                  <a:close/>
                </a:path>
                <a:path w="570230" h="2510154">
                  <a:moveTo>
                    <a:pt x="199644" y="2081784"/>
                  </a:moveTo>
                  <a:lnTo>
                    <a:pt x="198120" y="2080260"/>
                  </a:lnTo>
                  <a:lnTo>
                    <a:pt x="198120" y="2075688"/>
                  </a:lnTo>
                  <a:lnTo>
                    <a:pt x="201168" y="2074164"/>
                  </a:lnTo>
                  <a:lnTo>
                    <a:pt x="204216" y="2074164"/>
                  </a:lnTo>
                  <a:lnTo>
                    <a:pt x="205740" y="2080260"/>
                  </a:lnTo>
                  <a:lnTo>
                    <a:pt x="199644" y="2081784"/>
                  </a:lnTo>
                  <a:close/>
                </a:path>
                <a:path w="570230" h="2510154">
                  <a:moveTo>
                    <a:pt x="160020" y="2182368"/>
                  </a:moveTo>
                  <a:lnTo>
                    <a:pt x="155448" y="2182368"/>
                  </a:lnTo>
                  <a:lnTo>
                    <a:pt x="153924" y="2176272"/>
                  </a:lnTo>
                  <a:lnTo>
                    <a:pt x="179832" y="2118360"/>
                  </a:lnTo>
                  <a:lnTo>
                    <a:pt x="181356" y="2115311"/>
                  </a:lnTo>
                  <a:lnTo>
                    <a:pt x="185928" y="2115311"/>
                  </a:lnTo>
                  <a:lnTo>
                    <a:pt x="187452" y="2118360"/>
                  </a:lnTo>
                  <a:lnTo>
                    <a:pt x="187452" y="2121408"/>
                  </a:lnTo>
                  <a:lnTo>
                    <a:pt x="161544" y="2179320"/>
                  </a:lnTo>
                  <a:lnTo>
                    <a:pt x="160020" y="2182368"/>
                  </a:lnTo>
                  <a:close/>
                </a:path>
                <a:path w="570230" h="2510154">
                  <a:moveTo>
                    <a:pt x="141732" y="2223515"/>
                  </a:moveTo>
                  <a:lnTo>
                    <a:pt x="137160" y="2223515"/>
                  </a:lnTo>
                  <a:lnTo>
                    <a:pt x="135636" y="2221992"/>
                  </a:lnTo>
                  <a:lnTo>
                    <a:pt x="135636" y="2217420"/>
                  </a:lnTo>
                  <a:lnTo>
                    <a:pt x="141732" y="2215895"/>
                  </a:lnTo>
                  <a:lnTo>
                    <a:pt x="143256" y="2217420"/>
                  </a:lnTo>
                  <a:lnTo>
                    <a:pt x="143256" y="2221992"/>
                  </a:lnTo>
                  <a:lnTo>
                    <a:pt x="141732" y="2223515"/>
                  </a:lnTo>
                  <a:close/>
                </a:path>
                <a:path w="570230" h="2510154">
                  <a:moveTo>
                    <a:pt x="97536" y="2324099"/>
                  </a:moveTo>
                  <a:lnTo>
                    <a:pt x="94487" y="2324099"/>
                  </a:lnTo>
                  <a:lnTo>
                    <a:pt x="91440" y="2321052"/>
                  </a:lnTo>
                  <a:lnTo>
                    <a:pt x="91440" y="2318004"/>
                  </a:lnTo>
                  <a:lnTo>
                    <a:pt x="117348" y="2260092"/>
                  </a:lnTo>
                  <a:lnTo>
                    <a:pt x="120396" y="2257043"/>
                  </a:lnTo>
                  <a:lnTo>
                    <a:pt x="123444" y="2257043"/>
                  </a:lnTo>
                  <a:lnTo>
                    <a:pt x="124968" y="2260092"/>
                  </a:lnTo>
                  <a:lnTo>
                    <a:pt x="124968" y="2263140"/>
                  </a:lnTo>
                  <a:lnTo>
                    <a:pt x="99060" y="2321052"/>
                  </a:lnTo>
                  <a:lnTo>
                    <a:pt x="97536" y="2324099"/>
                  </a:lnTo>
                  <a:close/>
                </a:path>
                <a:path w="570230" h="2510154">
                  <a:moveTo>
                    <a:pt x="74675" y="2365247"/>
                  </a:moveTo>
                  <a:lnTo>
                    <a:pt x="73152" y="2359152"/>
                  </a:lnTo>
                  <a:lnTo>
                    <a:pt x="76200" y="2357627"/>
                  </a:lnTo>
                  <a:lnTo>
                    <a:pt x="79248" y="2357627"/>
                  </a:lnTo>
                  <a:lnTo>
                    <a:pt x="80772" y="2359152"/>
                  </a:lnTo>
                  <a:lnTo>
                    <a:pt x="80772" y="2363724"/>
                  </a:lnTo>
                  <a:lnTo>
                    <a:pt x="74675" y="2365247"/>
                  </a:lnTo>
                  <a:close/>
                </a:path>
                <a:path w="570230" h="2510154">
                  <a:moveTo>
                    <a:pt x="35052" y="2465831"/>
                  </a:moveTo>
                  <a:lnTo>
                    <a:pt x="32004" y="2465831"/>
                  </a:lnTo>
                  <a:lnTo>
                    <a:pt x="28956" y="2462784"/>
                  </a:lnTo>
                  <a:lnTo>
                    <a:pt x="28956" y="2459736"/>
                  </a:lnTo>
                  <a:lnTo>
                    <a:pt x="54864" y="2400299"/>
                  </a:lnTo>
                  <a:lnTo>
                    <a:pt x="57912" y="2398776"/>
                  </a:lnTo>
                  <a:lnTo>
                    <a:pt x="60960" y="2398776"/>
                  </a:lnTo>
                  <a:lnTo>
                    <a:pt x="62483" y="2401824"/>
                  </a:lnTo>
                  <a:lnTo>
                    <a:pt x="62483" y="2404872"/>
                  </a:lnTo>
                  <a:lnTo>
                    <a:pt x="36575" y="2462784"/>
                  </a:lnTo>
                  <a:lnTo>
                    <a:pt x="35052" y="2465831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11" name="object 11"/>
            <p:cNvPicPr/>
            <p:nvPr/>
          </p:nvPicPr>
          <p:blipFill>
            <a:blip r:embed="rId3" cstate="print"/>
            <a:stretch>
              <a:fillRect/>
            </a:stretch>
          </p:blipFill>
          <p:spPr>
            <a:xfrm>
              <a:off x="1801367" y="4619243"/>
              <a:ext cx="13716" cy="74675"/>
            </a:xfrm>
            <a:prstGeom prst="rect">
              <a:avLst/>
            </a:prstGeom>
          </p:spPr>
        </p:pic>
        <p:sp>
          <p:nvSpPr>
            <p:cNvPr id="12" name="object 12"/>
            <p:cNvSpPr/>
            <p:nvPr/>
          </p:nvSpPr>
          <p:spPr>
            <a:xfrm>
              <a:off x="3099815" y="4389119"/>
              <a:ext cx="192405" cy="62865"/>
            </a:xfrm>
            <a:custGeom>
              <a:avLst/>
              <a:gdLst/>
              <a:ahLst/>
              <a:cxnLst/>
              <a:rect l="l" t="t" r="r" b="b"/>
              <a:pathLst>
                <a:path w="192404" h="62864">
                  <a:moveTo>
                    <a:pt x="0" y="62483"/>
                  </a:moveTo>
                  <a:lnTo>
                    <a:pt x="192024" y="0"/>
                  </a:lnTo>
                </a:path>
              </a:pathLst>
            </a:custGeom>
            <a:ln w="9143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" name="object 13"/>
            <p:cNvSpPr/>
            <p:nvPr/>
          </p:nvSpPr>
          <p:spPr>
            <a:xfrm>
              <a:off x="3276599" y="4364735"/>
              <a:ext cx="86995" cy="52069"/>
            </a:xfrm>
            <a:custGeom>
              <a:avLst/>
              <a:gdLst/>
              <a:ahLst/>
              <a:cxnLst/>
              <a:rect l="l" t="t" r="r" b="b"/>
              <a:pathLst>
                <a:path w="86995" h="52070">
                  <a:moveTo>
                    <a:pt x="16764" y="51816"/>
                  </a:moveTo>
                  <a:lnTo>
                    <a:pt x="0" y="0"/>
                  </a:lnTo>
                  <a:lnTo>
                    <a:pt x="86867" y="1524"/>
                  </a:lnTo>
                  <a:lnTo>
                    <a:pt x="16764" y="51816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4" name="object 14"/>
            <p:cNvSpPr/>
            <p:nvPr/>
          </p:nvSpPr>
          <p:spPr>
            <a:xfrm>
              <a:off x="1533144" y="3326891"/>
              <a:ext cx="1094740" cy="2246630"/>
            </a:xfrm>
            <a:custGeom>
              <a:avLst/>
              <a:gdLst/>
              <a:ahLst/>
              <a:cxnLst/>
              <a:rect l="l" t="t" r="r" b="b"/>
              <a:pathLst>
                <a:path w="1094739" h="2246629">
                  <a:moveTo>
                    <a:pt x="0" y="0"/>
                  </a:moveTo>
                  <a:lnTo>
                    <a:pt x="0" y="2246375"/>
                  </a:lnTo>
                </a:path>
                <a:path w="1094739" h="2246629">
                  <a:moveTo>
                    <a:pt x="1094231" y="0"/>
                  </a:moveTo>
                  <a:lnTo>
                    <a:pt x="1094231" y="2246375"/>
                  </a:lnTo>
                </a:path>
              </a:pathLst>
            </a:custGeom>
            <a:ln w="9144">
              <a:solidFill>
                <a:srgbClr val="0099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5" name="object 15"/>
            <p:cNvSpPr/>
            <p:nvPr/>
          </p:nvSpPr>
          <p:spPr>
            <a:xfrm>
              <a:off x="1630679" y="5545835"/>
              <a:ext cx="271780" cy="114300"/>
            </a:xfrm>
            <a:custGeom>
              <a:avLst/>
              <a:gdLst/>
              <a:ahLst/>
              <a:cxnLst/>
              <a:rect l="l" t="t" r="r" b="b"/>
              <a:pathLst>
                <a:path w="271780" h="114300">
                  <a:moveTo>
                    <a:pt x="271271" y="114300"/>
                  </a:moveTo>
                  <a:lnTo>
                    <a:pt x="0" y="0"/>
                  </a:lnTo>
                </a:path>
              </a:pathLst>
            </a:custGeom>
            <a:ln w="9144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6" name="object 16"/>
            <p:cNvSpPr/>
            <p:nvPr/>
          </p:nvSpPr>
          <p:spPr>
            <a:xfrm>
              <a:off x="1562099" y="5516880"/>
              <a:ext cx="85725" cy="56515"/>
            </a:xfrm>
            <a:custGeom>
              <a:avLst/>
              <a:gdLst/>
              <a:ahLst/>
              <a:cxnLst/>
              <a:rect l="l" t="t" r="r" b="b"/>
              <a:pathLst>
                <a:path w="85725" h="56514">
                  <a:moveTo>
                    <a:pt x="64008" y="56387"/>
                  </a:moveTo>
                  <a:lnTo>
                    <a:pt x="0" y="0"/>
                  </a:lnTo>
                  <a:lnTo>
                    <a:pt x="85344" y="6096"/>
                  </a:lnTo>
                  <a:lnTo>
                    <a:pt x="64008" y="56387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7" name="object 17"/>
            <p:cNvSpPr/>
            <p:nvPr/>
          </p:nvSpPr>
          <p:spPr>
            <a:xfrm>
              <a:off x="2287524" y="5545835"/>
              <a:ext cx="271780" cy="114300"/>
            </a:xfrm>
            <a:custGeom>
              <a:avLst/>
              <a:gdLst/>
              <a:ahLst/>
              <a:cxnLst/>
              <a:rect l="l" t="t" r="r" b="b"/>
              <a:pathLst>
                <a:path w="271780" h="114300">
                  <a:moveTo>
                    <a:pt x="0" y="114300"/>
                  </a:moveTo>
                  <a:lnTo>
                    <a:pt x="271272" y="0"/>
                  </a:lnTo>
                </a:path>
              </a:pathLst>
            </a:custGeom>
            <a:ln w="9144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8" name="object 18"/>
            <p:cNvSpPr/>
            <p:nvPr/>
          </p:nvSpPr>
          <p:spPr>
            <a:xfrm>
              <a:off x="2542031" y="5516880"/>
              <a:ext cx="85725" cy="56515"/>
            </a:xfrm>
            <a:custGeom>
              <a:avLst/>
              <a:gdLst/>
              <a:ahLst/>
              <a:cxnLst/>
              <a:rect l="l" t="t" r="r" b="b"/>
              <a:pathLst>
                <a:path w="85725" h="56514">
                  <a:moveTo>
                    <a:pt x="21335" y="56387"/>
                  </a:moveTo>
                  <a:lnTo>
                    <a:pt x="0" y="6096"/>
                  </a:lnTo>
                  <a:lnTo>
                    <a:pt x="85343" y="0"/>
                  </a:lnTo>
                  <a:lnTo>
                    <a:pt x="21335" y="56387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9" name="object 19"/>
            <p:cNvSpPr/>
            <p:nvPr/>
          </p:nvSpPr>
          <p:spPr>
            <a:xfrm>
              <a:off x="1533144" y="5105400"/>
              <a:ext cx="123825" cy="0"/>
            </a:xfrm>
            <a:custGeom>
              <a:avLst/>
              <a:gdLst/>
              <a:ahLst/>
              <a:cxnLst/>
              <a:rect l="l" t="t" r="r" b="b"/>
              <a:pathLst>
                <a:path w="123825">
                  <a:moveTo>
                    <a:pt x="0" y="0"/>
                  </a:moveTo>
                  <a:lnTo>
                    <a:pt x="123443" y="0"/>
                  </a:lnTo>
                </a:path>
              </a:pathLst>
            </a:custGeom>
            <a:ln w="9144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0" name="object 20"/>
            <p:cNvSpPr/>
            <p:nvPr/>
          </p:nvSpPr>
          <p:spPr>
            <a:xfrm>
              <a:off x="1650491" y="5077967"/>
              <a:ext cx="82550" cy="55244"/>
            </a:xfrm>
            <a:custGeom>
              <a:avLst/>
              <a:gdLst/>
              <a:ahLst/>
              <a:cxnLst/>
              <a:rect l="l" t="t" r="r" b="b"/>
              <a:pathLst>
                <a:path w="82550" h="55245">
                  <a:moveTo>
                    <a:pt x="0" y="54864"/>
                  </a:moveTo>
                  <a:lnTo>
                    <a:pt x="0" y="0"/>
                  </a:lnTo>
                  <a:lnTo>
                    <a:pt x="82295" y="27432"/>
                  </a:lnTo>
                  <a:lnTo>
                    <a:pt x="0" y="54864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1" name="object 21"/>
            <p:cNvSpPr/>
            <p:nvPr/>
          </p:nvSpPr>
          <p:spPr>
            <a:xfrm>
              <a:off x="2503931" y="5097780"/>
              <a:ext cx="123825" cy="0"/>
            </a:xfrm>
            <a:custGeom>
              <a:avLst/>
              <a:gdLst/>
              <a:ahLst/>
              <a:cxnLst/>
              <a:rect l="l" t="t" r="r" b="b"/>
              <a:pathLst>
                <a:path w="123825">
                  <a:moveTo>
                    <a:pt x="123443" y="0"/>
                  </a:moveTo>
                  <a:lnTo>
                    <a:pt x="0" y="0"/>
                  </a:lnTo>
                </a:path>
              </a:pathLst>
            </a:custGeom>
            <a:ln w="9144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2" name="object 22"/>
            <p:cNvSpPr/>
            <p:nvPr/>
          </p:nvSpPr>
          <p:spPr>
            <a:xfrm>
              <a:off x="2427732" y="5070348"/>
              <a:ext cx="82550" cy="55244"/>
            </a:xfrm>
            <a:custGeom>
              <a:avLst/>
              <a:gdLst/>
              <a:ahLst/>
              <a:cxnLst/>
              <a:rect l="l" t="t" r="r" b="b"/>
              <a:pathLst>
                <a:path w="82550" h="55245">
                  <a:moveTo>
                    <a:pt x="82295" y="54864"/>
                  </a:moveTo>
                  <a:lnTo>
                    <a:pt x="0" y="27432"/>
                  </a:lnTo>
                  <a:lnTo>
                    <a:pt x="82295" y="0"/>
                  </a:lnTo>
                  <a:lnTo>
                    <a:pt x="82295" y="54864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3" name="object 23"/>
            <p:cNvSpPr/>
            <p:nvPr/>
          </p:nvSpPr>
          <p:spPr>
            <a:xfrm>
              <a:off x="1886711" y="2769108"/>
              <a:ext cx="227329" cy="2531745"/>
            </a:xfrm>
            <a:custGeom>
              <a:avLst/>
              <a:gdLst/>
              <a:ahLst/>
              <a:cxnLst/>
              <a:rect l="l" t="t" r="r" b="b"/>
              <a:pathLst>
                <a:path w="227330" h="2531745">
                  <a:moveTo>
                    <a:pt x="166116" y="0"/>
                  </a:moveTo>
                  <a:lnTo>
                    <a:pt x="227075" y="7619"/>
                  </a:lnTo>
                </a:path>
                <a:path w="227330" h="2531745">
                  <a:moveTo>
                    <a:pt x="85343" y="655319"/>
                  </a:moveTo>
                  <a:lnTo>
                    <a:pt x="147828" y="662940"/>
                  </a:lnTo>
                </a:path>
                <a:path w="227330" h="2531745">
                  <a:moveTo>
                    <a:pt x="166116" y="0"/>
                  </a:moveTo>
                  <a:lnTo>
                    <a:pt x="85343" y="655319"/>
                  </a:lnTo>
                </a:path>
                <a:path w="227330" h="2531745">
                  <a:moveTo>
                    <a:pt x="68579" y="713232"/>
                  </a:moveTo>
                  <a:lnTo>
                    <a:pt x="131063" y="713232"/>
                  </a:lnTo>
                </a:path>
                <a:path w="227330" h="2531745">
                  <a:moveTo>
                    <a:pt x="68579" y="1135380"/>
                  </a:moveTo>
                  <a:lnTo>
                    <a:pt x="131063" y="1135380"/>
                  </a:lnTo>
                </a:path>
                <a:path w="227330" h="2531745">
                  <a:moveTo>
                    <a:pt x="68579" y="716280"/>
                  </a:moveTo>
                  <a:lnTo>
                    <a:pt x="68579" y="1135380"/>
                  </a:lnTo>
                </a:path>
                <a:path w="227330" h="2531745">
                  <a:moveTo>
                    <a:pt x="62483" y="271272"/>
                  </a:moveTo>
                  <a:lnTo>
                    <a:pt x="128016" y="278891"/>
                  </a:lnTo>
                </a:path>
                <a:path w="227330" h="2531745">
                  <a:moveTo>
                    <a:pt x="0" y="925067"/>
                  </a:moveTo>
                  <a:lnTo>
                    <a:pt x="65532" y="925067"/>
                  </a:lnTo>
                </a:path>
                <a:path w="227330" h="2531745">
                  <a:moveTo>
                    <a:pt x="68579" y="1158240"/>
                  </a:moveTo>
                  <a:lnTo>
                    <a:pt x="131063" y="1158240"/>
                  </a:lnTo>
                </a:path>
                <a:path w="227330" h="2531745">
                  <a:moveTo>
                    <a:pt x="68579" y="2531363"/>
                  </a:moveTo>
                  <a:lnTo>
                    <a:pt x="131063" y="2531363"/>
                  </a:lnTo>
                </a:path>
                <a:path w="227330" h="2531745">
                  <a:moveTo>
                    <a:pt x="68579" y="1165859"/>
                  </a:moveTo>
                  <a:lnTo>
                    <a:pt x="68579" y="2531363"/>
                  </a:lnTo>
                </a:path>
                <a:path w="227330" h="2531745">
                  <a:moveTo>
                    <a:pt x="0" y="1834895"/>
                  </a:moveTo>
                  <a:lnTo>
                    <a:pt x="65532" y="1834895"/>
                  </a:lnTo>
                </a:path>
              </a:pathLst>
            </a:custGeom>
            <a:ln w="9144">
              <a:solidFill>
                <a:srgbClr val="8A8A8A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24" name="object 24"/>
          <p:cNvSpPr/>
          <p:nvPr/>
        </p:nvSpPr>
        <p:spPr>
          <a:xfrm>
            <a:off x="11790289" y="3843527"/>
            <a:ext cx="0" cy="32384"/>
          </a:xfrm>
          <a:custGeom>
            <a:avLst/>
            <a:gdLst/>
            <a:ahLst/>
            <a:cxnLst/>
            <a:rect l="l" t="t" r="r" b="b"/>
            <a:pathLst>
              <a:path h="32385">
                <a:moveTo>
                  <a:pt x="0" y="0"/>
                </a:moveTo>
                <a:lnTo>
                  <a:pt x="0" y="32004"/>
                </a:lnTo>
              </a:path>
            </a:pathLst>
          </a:custGeom>
          <a:ln w="9144">
            <a:solidFill>
              <a:srgbClr val="FF33C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5" name="object 25"/>
          <p:cNvSpPr/>
          <p:nvPr/>
        </p:nvSpPr>
        <p:spPr>
          <a:xfrm>
            <a:off x="9697278" y="3843527"/>
            <a:ext cx="0" cy="32384"/>
          </a:xfrm>
          <a:custGeom>
            <a:avLst/>
            <a:gdLst/>
            <a:ahLst/>
            <a:cxnLst/>
            <a:rect l="l" t="t" r="r" b="b"/>
            <a:pathLst>
              <a:path h="32385">
                <a:moveTo>
                  <a:pt x="0" y="0"/>
                </a:moveTo>
                <a:lnTo>
                  <a:pt x="0" y="32004"/>
                </a:lnTo>
              </a:path>
            </a:pathLst>
          </a:custGeom>
          <a:ln w="9144">
            <a:solidFill>
              <a:srgbClr val="FF33C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6" name="object 26"/>
          <p:cNvSpPr/>
          <p:nvPr/>
        </p:nvSpPr>
        <p:spPr>
          <a:xfrm>
            <a:off x="10044358" y="3843527"/>
            <a:ext cx="0" cy="32384"/>
          </a:xfrm>
          <a:custGeom>
            <a:avLst/>
            <a:gdLst/>
            <a:ahLst/>
            <a:cxnLst/>
            <a:rect l="l" t="t" r="r" b="b"/>
            <a:pathLst>
              <a:path h="32385">
                <a:moveTo>
                  <a:pt x="0" y="0"/>
                </a:moveTo>
                <a:lnTo>
                  <a:pt x="0" y="32004"/>
                </a:lnTo>
              </a:path>
            </a:pathLst>
          </a:custGeom>
          <a:ln w="9144">
            <a:solidFill>
              <a:srgbClr val="FF33C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7" name="object 27"/>
          <p:cNvSpPr/>
          <p:nvPr/>
        </p:nvSpPr>
        <p:spPr>
          <a:xfrm>
            <a:off x="10394946" y="3843527"/>
            <a:ext cx="0" cy="32384"/>
          </a:xfrm>
          <a:custGeom>
            <a:avLst/>
            <a:gdLst/>
            <a:ahLst/>
            <a:cxnLst/>
            <a:rect l="l" t="t" r="r" b="b"/>
            <a:pathLst>
              <a:path h="32385">
                <a:moveTo>
                  <a:pt x="0" y="0"/>
                </a:moveTo>
                <a:lnTo>
                  <a:pt x="0" y="32004"/>
                </a:lnTo>
              </a:path>
            </a:pathLst>
          </a:custGeom>
          <a:ln w="9144">
            <a:solidFill>
              <a:srgbClr val="FF33C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8" name="object 28"/>
          <p:cNvSpPr/>
          <p:nvPr/>
        </p:nvSpPr>
        <p:spPr>
          <a:xfrm>
            <a:off x="10745535" y="3843527"/>
            <a:ext cx="0" cy="32384"/>
          </a:xfrm>
          <a:custGeom>
            <a:avLst/>
            <a:gdLst/>
            <a:ahLst/>
            <a:cxnLst/>
            <a:rect l="l" t="t" r="r" b="b"/>
            <a:pathLst>
              <a:path h="32385">
                <a:moveTo>
                  <a:pt x="0" y="0"/>
                </a:moveTo>
                <a:lnTo>
                  <a:pt x="0" y="32004"/>
                </a:lnTo>
              </a:path>
            </a:pathLst>
          </a:custGeom>
          <a:ln w="9144">
            <a:solidFill>
              <a:srgbClr val="FF33C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9" name="object 29"/>
          <p:cNvSpPr/>
          <p:nvPr/>
        </p:nvSpPr>
        <p:spPr>
          <a:xfrm>
            <a:off x="11092618" y="3843527"/>
            <a:ext cx="0" cy="32384"/>
          </a:xfrm>
          <a:custGeom>
            <a:avLst/>
            <a:gdLst/>
            <a:ahLst/>
            <a:cxnLst/>
            <a:rect l="l" t="t" r="r" b="b"/>
            <a:pathLst>
              <a:path h="32385">
                <a:moveTo>
                  <a:pt x="0" y="0"/>
                </a:moveTo>
                <a:lnTo>
                  <a:pt x="0" y="32004"/>
                </a:lnTo>
              </a:path>
            </a:pathLst>
          </a:custGeom>
          <a:ln w="9144">
            <a:solidFill>
              <a:srgbClr val="FF33C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0" name="object 30"/>
          <p:cNvSpPr/>
          <p:nvPr/>
        </p:nvSpPr>
        <p:spPr>
          <a:xfrm>
            <a:off x="11443206" y="3843527"/>
            <a:ext cx="0" cy="32384"/>
          </a:xfrm>
          <a:custGeom>
            <a:avLst/>
            <a:gdLst/>
            <a:ahLst/>
            <a:cxnLst/>
            <a:rect l="l" t="t" r="r" b="b"/>
            <a:pathLst>
              <a:path h="32385">
                <a:moveTo>
                  <a:pt x="0" y="0"/>
                </a:moveTo>
                <a:lnTo>
                  <a:pt x="0" y="32004"/>
                </a:lnTo>
              </a:path>
            </a:pathLst>
          </a:custGeom>
          <a:ln w="9144">
            <a:solidFill>
              <a:srgbClr val="FF33C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1" name="object 31"/>
          <p:cNvSpPr/>
          <p:nvPr/>
        </p:nvSpPr>
        <p:spPr>
          <a:xfrm>
            <a:off x="14503846" y="3843527"/>
            <a:ext cx="0" cy="32384"/>
          </a:xfrm>
          <a:custGeom>
            <a:avLst/>
            <a:gdLst/>
            <a:ahLst/>
            <a:cxnLst/>
            <a:rect l="l" t="t" r="r" b="b"/>
            <a:pathLst>
              <a:path h="32385">
                <a:moveTo>
                  <a:pt x="0" y="0"/>
                </a:moveTo>
                <a:lnTo>
                  <a:pt x="0" y="32004"/>
                </a:lnTo>
              </a:path>
            </a:pathLst>
          </a:custGeom>
          <a:ln w="9144">
            <a:solidFill>
              <a:srgbClr val="FF33C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2" name="object 32"/>
          <p:cNvSpPr/>
          <p:nvPr/>
        </p:nvSpPr>
        <p:spPr>
          <a:xfrm>
            <a:off x="12410833" y="3843527"/>
            <a:ext cx="0" cy="32384"/>
          </a:xfrm>
          <a:custGeom>
            <a:avLst/>
            <a:gdLst/>
            <a:ahLst/>
            <a:cxnLst/>
            <a:rect l="l" t="t" r="r" b="b"/>
            <a:pathLst>
              <a:path h="32385">
                <a:moveTo>
                  <a:pt x="0" y="0"/>
                </a:moveTo>
                <a:lnTo>
                  <a:pt x="0" y="32004"/>
                </a:lnTo>
              </a:path>
            </a:pathLst>
          </a:custGeom>
          <a:ln w="9144">
            <a:solidFill>
              <a:srgbClr val="FF33C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3" name="object 33"/>
          <p:cNvSpPr/>
          <p:nvPr/>
        </p:nvSpPr>
        <p:spPr>
          <a:xfrm>
            <a:off x="12761421" y="3843527"/>
            <a:ext cx="0" cy="32384"/>
          </a:xfrm>
          <a:custGeom>
            <a:avLst/>
            <a:gdLst/>
            <a:ahLst/>
            <a:cxnLst/>
            <a:rect l="l" t="t" r="r" b="b"/>
            <a:pathLst>
              <a:path h="32385">
                <a:moveTo>
                  <a:pt x="0" y="0"/>
                </a:moveTo>
                <a:lnTo>
                  <a:pt x="0" y="32004"/>
                </a:lnTo>
              </a:path>
            </a:pathLst>
          </a:custGeom>
          <a:ln w="9144">
            <a:solidFill>
              <a:srgbClr val="FF33C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4" name="object 34"/>
          <p:cNvSpPr/>
          <p:nvPr/>
        </p:nvSpPr>
        <p:spPr>
          <a:xfrm>
            <a:off x="13108501" y="3843527"/>
            <a:ext cx="0" cy="32384"/>
          </a:xfrm>
          <a:custGeom>
            <a:avLst/>
            <a:gdLst/>
            <a:ahLst/>
            <a:cxnLst/>
            <a:rect l="l" t="t" r="r" b="b"/>
            <a:pathLst>
              <a:path h="32385">
                <a:moveTo>
                  <a:pt x="0" y="0"/>
                </a:moveTo>
                <a:lnTo>
                  <a:pt x="0" y="32004"/>
                </a:lnTo>
              </a:path>
            </a:pathLst>
          </a:custGeom>
          <a:ln w="9144">
            <a:solidFill>
              <a:srgbClr val="FF33C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5" name="object 35"/>
          <p:cNvSpPr/>
          <p:nvPr/>
        </p:nvSpPr>
        <p:spPr>
          <a:xfrm>
            <a:off x="13459090" y="3843527"/>
            <a:ext cx="0" cy="32384"/>
          </a:xfrm>
          <a:custGeom>
            <a:avLst/>
            <a:gdLst/>
            <a:ahLst/>
            <a:cxnLst/>
            <a:rect l="l" t="t" r="r" b="b"/>
            <a:pathLst>
              <a:path h="32385">
                <a:moveTo>
                  <a:pt x="0" y="0"/>
                </a:moveTo>
                <a:lnTo>
                  <a:pt x="0" y="32004"/>
                </a:lnTo>
              </a:path>
            </a:pathLst>
          </a:custGeom>
          <a:ln w="9144">
            <a:solidFill>
              <a:srgbClr val="FF33C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6" name="object 36"/>
          <p:cNvSpPr/>
          <p:nvPr/>
        </p:nvSpPr>
        <p:spPr>
          <a:xfrm>
            <a:off x="13806172" y="3843527"/>
            <a:ext cx="0" cy="32384"/>
          </a:xfrm>
          <a:custGeom>
            <a:avLst/>
            <a:gdLst/>
            <a:ahLst/>
            <a:cxnLst/>
            <a:rect l="l" t="t" r="r" b="b"/>
            <a:pathLst>
              <a:path h="32385">
                <a:moveTo>
                  <a:pt x="0" y="0"/>
                </a:moveTo>
                <a:lnTo>
                  <a:pt x="0" y="32004"/>
                </a:lnTo>
              </a:path>
            </a:pathLst>
          </a:custGeom>
          <a:ln w="9144">
            <a:solidFill>
              <a:srgbClr val="FF33C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7" name="object 37"/>
          <p:cNvSpPr/>
          <p:nvPr/>
        </p:nvSpPr>
        <p:spPr>
          <a:xfrm>
            <a:off x="14156761" y="3843527"/>
            <a:ext cx="0" cy="32384"/>
          </a:xfrm>
          <a:custGeom>
            <a:avLst/>
            <a:gdLst/>
            <a:ahLst/>
            <a:cxnLst/>
            <a:rect l="l" t="t" r="r" b="b"/>
            <a:pathLst>
              <a:path h="32385">
                <a:moveTo>
                  <a:pt x="0" y="0"/>
                </a:moveTo>
                <a:lnTo>
                  <a:pt x="0" y="32004"/>
                </a:lnTo>
              </a:path>
            </a:pathLst>
          </a:custGeom>
          <a:ln w="9144">
            <a:solidFill>
              <a:srgbClr val="FF33C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8" name="object 38"/>
          <p:cNvSpPr/>
          <p:nvPr/>
        </p:nvSpPr>
        <p:spPr>
          <a:xfrm>
            <a:off x="12060244" y="4034027"/>
            <a:ext cx="74498" cy="0"/>
          </a:xfrm>
          <a:custGeom>
            <a:avLst/>
            <a:gdLst/>
            <a:ahLst/>
            <a:cxnLst/>
            <a:rect l="l" t="t" r="r" b="b"/>
            <a:pathLst>
              <a:path w="32385">
                <a:moveTo>
                  <a:pt x="0" y="0"/>
                </a:moveTo>
                <a:lnTo>
                  <a:pt x="32003" y="0"/>
                </a:lnTo>
              </a:path>
            </a:pathLst>
          </a:custGeom>
          <a:ln w="9144">
            <a:solidFill>
              <a:srgbClr val="FF33C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9" name="object 39"/>
          <p:cNvSpPr/>
          <p:nvPr/>
        </p:nvSpPr>
        <p:spPr>
          <a:xfrm>
            <a:off x="12060244" y="5221223"/>
            <a:ext cx="74498" cy="0"/>
          </a:xfrm>
          <a:custGeom>
            <a:avLst/>
            <a:gdLst/>
            <a:ahLst/>
            <a:cxnLst/>
            <a:rect l="l" t="t" r="r" b="b"/>
            <a:pathLst>
              <a:path w="32385">
                <a:moveTo>
                  <a:pt x="0" y="0"/>
                </a:moveTo>
                <a:lnTo>
                  <a:pt x="32003" y="0"/>
                </a:lnTo>
              </a:path>
            </a:pathLst>
          </a:custGeom>
          <a:ln w="9144">
            <a:solidFill>
              <a:srgbClr val="FF33C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0" name="object 40"/>
          <p:cNvSpPr/>
          <p:nvPr/>
        </p:nvSpPr>
        <p:spPr>
          <a:xfrm>
            <a:off x="12060244" y="5073396"/>
            <a:ext cx="74498" cy="0"/>
          </a:xfrm>
          <a:custGeom>
            <a:avLst/>
            <a:gdLst/>
            <a:ahLst/>
            <a:cxnLst/>
            <a:rect l="l" t="t" r="r" b="b"/>
            <a:pathLst>
              <a:path w="32385">
                <a:moveTo>
                  <a:pt x="0" y="0"/>
                </a:moveTo>
                <a:lnTo>
                  <a:pt x="32003" y="0"/>
                </a:lnTo>
              </a:path>
            </a:pathLst>
          </a:custGeom>
          <a:ln w="9144">
            <a:solidFill>
              <a:srgbClr val="FF33C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1" name="object 41"/>
          <p:cNvSpPr/>
          <p:nvPr/>
        </p:nvSpPr>
        <p:spPr>
          <a:xfrm>
            <a:off x="12060244" y="4924044"/>
            <a:ext cx="74498" cy="0"/>
          </a:xfrm>
          <a:custGeom>
            <a:avLst/>
            <a:gdLst/>
            <a:ahLst/>
            <a:cxnLst/>
            <a:rect l="l" t="t" r="r" b="b"/>
            <a:pathLst>
              <a:path w="32385">
                <a:moveTo>
                  <a:pt x="0" y="0"/>
                </a:moveTo>
                <a:lnTo>
                  <a:pt x="32003" y="0"/>
                </a:lnTo>
              </a:path>
            </a:pathLst>
          </a:custGeom>
          <a:ln w="9144">
            <a:solidFill>
              <a:srgbClr val="FF33C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2" name="object 42"/>
          <p:cNvSpPr/>
          <p:nvPr/>
        </p:nvSpPr>
        <p:spPr>
          <a:xfrm>
            <a:off x="12060244" y="4776215"/>
            <a:ext cx="74498" cy="0"/>
          </a:xfrm>
          <a:custGeom>
            <a:avLst/>
            <a:gdLst/>
            <a:ahLst/>
            <a:cxnLst/>
            <a:rect l="l" t="t" r="r" b="b"/>
            <a:pathLst>
              <a:path w="32385">
                <a:moveTo>
                  <a:pt x="0" y="0"/>
                </a:moveTo>
                <a:lnTo>
                  <a:pt x="32003" y="0"/>
                </a:lnTo>
              </a:path>
            </a:pathLst>
          </a:custGeom>
          <a:ln w="9144">
            <a:solidFill>
              <a:srgbClr val="FF33C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3" name="object 43"/>
          <p:cNvSpPr/>
          <p:nvPr/>
        </p:nvSpPr>
        <p:spPr>
          <a:xfrm>
            <a:off x="12060244" y="4626864"/>
            <a:ext cx="74498" cy="0"/>
          </a:xfrm>
          <a:custGeom>
            <a:avLst/>
            <a:gdLst/>
            <a:ahLst/>
            <a:cxnLst/>
            <a:rect l="l" t="t" r="r" b="b"/>
            <a:pathLst>
              <a:path w="32385">
                <a:moveTo>
                  <a:pt x="0" y="0"/>
                </a:moveTo>
                <a:lnTo>
                  <a:pt x="32003" y="0"/>
                </a:lnTo>
              </a:path>
            </a:pathLst>
          </a:custGeom>
          <a:ln w="9144">
            <a:solidFill>
              <a:srgbClr val="FF33C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4" name="object 44"/>
          <p:cNvSpPr/>
          <p:nvPr/>
        </p:nvSpPr>
        <p:spPr>
          <a:xfrm>
            <a:off x="12060244" y="4479035"/>
            <a:ext cx="74498" cy="0"/>
          </a:xfrm>
          <a:custGeom>
            <a:avLst/>
            <a:gdLst/>
            <a:ahLst/>
            <a:cxnLst/>
            <a:rect l="l" t="t" r="r" b="b"/>
            <a:pathLst>
              <a:path w="32385">
                <a:moveTo>
                  <a:pt x="0" y="0"/>
                </a:moveTo>
                <a:lnTo>
                  <a:pt x="32003" y="0"/>
                </a:lnTo>
              </a:path>
            </a:pathLst>
          </a:custGeom>
          <a:ln w="9144">
            <a:solidFill>
              <a:srgbClr val="FF33C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5" name="object 45"/>
          <p:cNvSpPr/>
          <p:nvPr/>
        </p:nvSpPr>
        <p:spPr>
          <a:xfrm>
            <a:off x="12060244" y="4331208"/>
            <a:ext cx="74498" cy="0"/>
          </a:xfrm>
          <a:custGeom>
            <a:avLst/>
            <a:gdLst/>
            <a:ahLst/>
            <a:cxnLst/>
            <a:rect l="l" t="t" r="r" b="b"/>
            <a:pathLst>
              <a:path w="32385">
                <a:moveTo>
                  <a:pt x="0" y="0"/>
                </a:moveTo>
                <a:lnTo>
                  <a:pt x="32003" y="0"/>
                </a:lnTo>
              </a:path>
            </a:pathLst>
          </a:custGeom>
          <a:ln w="9144">
            <a:solidFill>
              <a:srgbClr val="FF33C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6" name="object 46"/>
          <p:cNvSpPr/>
          <p:nvPr/>
        </p:nvSpPr>
        <p:spPr>
          <a:xfrm>
            <a:off x="12060244" y="4183379"/>
            <a:ext cx="74498" cy="0"/>
          </a:xfrm>
          <a:custGeom>
            <a:avLst/>
            <a:gdLst/>
            <a:ahLst/>
            <a:cxnLst/>
            <a:rect l="l" t="t" r="r" b="b"/>
            <a:pathLst>
              <a:path w="32385">
                <a:moveTo>
                  <a:pt x="0" y="0"/>
                </a:moveTo>
                <a:lnTo>
                  <a:pt x="32003" y="0"/>
                </a:lnTo>
              </a:path>
            </a:pathLst>
          </a:custGeom>
          <a:ln w="9144">
            <a:solidFill>
              <a:srgbClr val="FF33C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7" name="object 47"/>
          <p:cNvSpPr/>
          <p:nvPr/>
        </p:nvSpPr>
        <p:spPr>
          <a:xfrm>
            <a:off x="12060244" y="3128772"/>
            <a:ext cx="74498" cy="0"/>
          </a:xfrm>
          <a:custGeom>
            <a:avLst/>
            <a:gdLst/>
            <a:ahLst/>
            <a:cxnLst/>
            <a:rect l="l" t="t" r="r" b="b"/>
            <a:pathLst>
              <a:path w="32385">
                <a:moveTo>
                  <a:pt x="0" y="0"/>
                </a:moveTo>
                <a:lnTo>
                  <a:pt x="32003" y="0"/>
                </a:lnTo>
              </a:path>
            </a:pathLst>
          </a:custGeom>
          <a:ln w="9144">
            <a:solidFill>
              <a:srgbClr val="FF33C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8" name="object 48"/>
          <p:cNvSpPr/>
          <p:nvPr/>
        </p:nvSpPr>
        <p:spPr>
          <a:xfrm>
            <a:off x="12060244" y="3721608"/>
            <a:ext cx="74498" cy="0"/>
          </a:xfrm>
          <a:custGeom>
            <a:avLst/>
            <a:gdLst/>
            <a:ahLst/>
            <a:cxnLst/>
            <a:rect l="l" t="t" r="r" b="b"/>
            <a:pathLst>
              <a:path w="32385">
                <a:moveTo>
                  <a:pt x="0" y="0"/>
                </a:moveTo>
                <a:lnTo>
                  <a:pt x="32003" y="0"/>
                </a:lnTo>
              </a:path>
            </a:pathLst>
          </a:custGeom>
          <a:ln w="9144">
            <a:solidFill>
              <a:srgbClr val="FF33C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9" name="object 49"/>
          <p:cNvSpPr/>
          <p:nvPr/>
        </p:nvSpPr>
        <p:spPr>
          <a:xfrm>
            <a:off x="12060244" y="3573779"/>
            <a:ext cx="74498" cy="0"/>
          </a:xfrm>
          <a:custGeom>
            <a:avLst/>
            <a:gdLst/>
            <a:ahLst/>
            <a:cxnLst/>
            <a:rect l="l" t="t" r="r" b="b"/>
            <a:pathLst>
              <a:path w="32385">
                <a:moveTo>
                  <a:pt x="0" y="0"/>
                </a:moveTo>
                <a:lnTo>
                  <a:pt x="32003" y="0"/>
                </a:lnTo>
              </a:path>
            </a:pathLst>
          </a:custGeom>
          <a:ln w="9144">
            <a:solidFill>
              <a:srgbClr val="FF33C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0" name="object 50"/>
          <p:cNvSpPr/>
          <p:nvPr/>
        </p:nvSpPr>
        <p:spPr>
          <a:xfrm>
            <a:off x="12060244" y="3424427"/>
            <a:ext cx="74498" cy="0"/>
          </a:xfrm>
          <a:custGeom>
            <a:avLst/>
            <a:gdLst/>
            <a:ahLst/>
            <a:cxnLst/>
            <a:rect l="l" t="t" r="r" b="b"/>
            <a:pathLst>
              <a:path w="32385">
                <a:moveTo>
                  <a:pt x="0" y="0"/>
                </a:moveTo>
                <a:lnTo>
                  <a:pt x="32003" y="0"/>
                </a:lnTo>
              </a:path>
            </a:pathLst>
          </a:custGeom>
          <a:ln w="9144">
            <a:solidFill>
              <a:srgbClr val="FF33C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1" name="object 51"/>
          <p:cNvSpPr/>
          <p:nvPr/>
        </p:nvSpPr>
        <p:spPr>
          <a:xfrm>
            <a:off x="12060244" y="3276600"/>
            <a:ext cx="74498" cy="0"/>
          </a:xfrm>
          <a:custGeom>
            <a:avLst/>
            <a:gdLst/>
            <a:ahLst/>
            <a:cxnLst/>
            <a:rect l="l" t="t" r="r" b="b"/>
            <a:pathLst>
              <a:path w="32385">
                <a:moveTo>
                  <a:pt x="0" y="0"/>
                </a:moveTo>
                <a:lnTo>
                  <a:pt x="32003" y="0"/>
                </a:lnTo>
              </a:path>
            </a:pathLst>
          </a:custGeom>
          <a:ln w="9144">
            <a:solidFill>
              <a:srgbClr val="FF33C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grpSp>
        <p:nvGrpSpPr>
          <p:cNvPr id="52" name="object 52"/>
          <p:cNvGrpSpPr/>
          <p:nvPr/>
        </p:nvGrpSpPr>
        <p:grpSpPr>
          <a:xfrm>
            <a:off x="9469394" y="2988565"/>
            <a:ext cx="6808721" cy="2470785"/>
            <a:chOff x="4116323" y="2988564"/>
            <a:chExt cx="2959735" cy="2470785"/>
          </a:xfrm>
        </p:grpSpPr>
        <p:sp>
          <p:nvSpPr>
            <p:cNvPr id="53" name="object 53"/>
            <p:cNvSpPr/>
            <p:nvPr/>
          </p:nvSpPr>
          <p:spPr>
            <a:xfrm>
              <a:off x="4116323" y="3858767"/>
              <a:ext cx="2484120" cy="0"/>
            </a:xfrm>
            <a:custGeom>
              <a:avLst/>
              <a:gdLst/>
              <a:ahLst/>
              <a:cxnLst/>
              <a:rect l="l" t="t" r="r" b="b"/>
              <a:pathLst>
                <a:path w="2484120">
                  <a:moveTo>
                    <a:pt x="0" y="0"/>
                  </a:moveTo>
                  <a:lnTo>
                    <a:pt x="2484120" y="0"/>
                  </a:lnTo>
                </a:path>
              </a:pathLst>
            </a:custGeom>
            <a:ln w="9144">
              <a:solidFill>
                <a:srgbClr val="FF33CC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4" name="object 54"/>
            <p:cNvSpPr/>
            <p:nvPr/>
          </p:nvSpPr>
          <p:spPr>
            <a:xfrm>
              <a:off x="6592823" y="3831335"/>
              <a:ext cx="81280" cy="55244"/>
            </a:xfrm>
            <a:custGeom>
              <a:avLst/>
              <a:gdLst/>
              <a:ahLst/>
              <a:cxnLst/>
              <a:rect l="l" t="t" r="r" b="b"/>
              <a:pathLst>
                <a:path w="81279" h="55245">
                  <a:moveTo>
                    <a:pt x="0" y="54864"/>
                  </a:moveTo>
                  <a:lnTo>
                    <a:pt x="0" y="0"/>
                  </a:lnTo>
                  <a:lnTo>
                    <a:pt x="80772" y="27432"/>
                  </a:lnTo>
                  <a:lnTo>
                    <a:pt x="0" y="54864"/>
                  </a:lnTo>
                  <a:close/>
                </a:path>
              </a:pathLst>
            </a:custGeom>
            <a:solidFill>
              <a:srgbClr val="FF33C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5" name="object 55"/>
            <p:cNvSpPr/>
            <p:nvPr/>
          </p:nvSpPr>
          <p:spPr>
            <a:xfrm>
              <a:off x="5257799" y="3064764"/>
              <a:ext cx="0" cy="2341245"/>
            </a:xfrm>
            <a:custGeom>
              <a:avLst/>
              <a:gdLst/>
              <a:ahLst/>
              <a:cxnLst/>
              <a:rect l="l" t="t" r="r" b="b"/>
              <a:pathLst>
                <a:path h="2341245">
                  <a:moveTo>
                    <a:pt x="0" y="0"/>
                  </a:moveTo>
                  <a:lnTo>
                    <a:pt x="0" y="2340864"/>
                  </a:lnTo>
                </a:path>
              </a:pathLst>
            </a:custGeom>
            <a:ln w="9144">
              <a:solidFill>
                <a:srgbClr val="FF33CC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6" name="object 56"/>
            <p:cNvSpPr/>
            <p:nvPr/>
          </p:nvSpPr>
          <p:spPr>
            <a:xfrm>
              <a:off x="5230367" y="2988564"/>
              <a:ext cx="55244" cy="82550"/>
            </a:xfrm>
            <a:custGeom>
              <a:avLst/>
              <a:gdLst/>
              <a:ahLst/>
              <a:cxnLst/>
              <a:rect l="l" t="t" r="r" b="b"/>
              <a:pathLst>
                <a:path w="55245" h="82550">
                  <a:moveTo>
                    <a:pt x="54864" y="82295"/>
                  </a:moveTo>
                  <a:lnTo>
                    <a:pt x="0" y="82295"/>
                  </a:lnTo>
                  <a:lnTo>
                    <a:pt x="27432" y="0"/>
                  </a:lnTo>
                  <a:lnTo>
                    <a:pt x="54864" y="82295"/>
                  </a:lnTo>
                  <a:close/>
                </a:path>
              </a:pathLst>
            </a:custGeom>
            <a:solidFill>
              <a:srgbClr val="FF33C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57" name="object 57"/>
            <p:cNvPicPr/>
            <p:nvPr/>
          </p:nvPicPr>
          <p:blipFill>
            <a:blip r:embed="rId4" cstate="print"/>
            <a:stretch>
              <a:fillRect/>
            </a:stretch>
          </p:blipFill>
          <p:spPr>
            <a:xfrm>
              <a:off x="4253483" y="2993136"/>
              <a:ext cx="2822447" cy="2374391"/>
            </a:xfrm>
            <a:prstGeom prst="rect">
              <a:avLst/>
            </a:prstGeom>
          </p:spPr>
        </p:pic>
        <p:sp>
          <p:nvSpPr>
            <p:cNvPr id="58" name="object 58"/>
            <p:cNvSpPr/>
            <p:nvPr/>
          </p:nvSpPr>
          <p:spPr>
            <a:xfrm>
              <a:off x="4905755" y="3017519"/>
              <a:ext cx="710565" cy="2388235"/>
            </a:xfrm>
            <a:custGeom>
              <a:avLst/>
              <a:gdLst/>
              <a:ahLst/>
              <a:cxnLst/>
              <a:rect l="l" t="t" r="r" b="b"/>
              <a:pathLst>
                <a:path w="710564" h="2388235">
                  <a:moveTo>
                    <a:pt x="0" y="0"/>
                  </a:moveTo>
                  <a:lnTo>
                    <a:pt x="0" y="2388108"/>
                  </a:lnTo>
                </a:path>
                <a:path w="710564" h="2388235">
                  <a:moveTo>
                    <a:pt x="710183" y="0"/>
                  </a:moveTo>
                  <a:lnTo>
                    <a:pt x="710183" y="2388108"/>
                  </a:lnTo>
                </a:path>
              </a:pathLst>
            </a:custGeom>
            <a:ln w="9144">
              <a:solidFill>
                <a:srgbClr val="0099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9" name="object 59"/>
            <p:cNvSpPr/>
            <p:nvPr/>
          </p:nvSpPr>
          <p:spPr>
            <a:xfrm>
              <a:off x="4980431" y="5391912"/>
              <a:ext cx="149860" cy="62865"/>
            </a:xfrm>
            <a:custGeom>
              <a:avLst/>
              <a:gdLst/>
              <a:ahLst/>
              <a:cxnLst/>
              <a:rect l="l" t="t" r="r" b="b"/>
              <a:pathLst>
                <a:path w="149860" h="62864">
                  <a:moveTo>
                    <a:pt x="149351" y="62483"/>
                  </a:moveTo>
                  <a:lnTo>
                    <a:pt x="0" y="0"/>
                  </a:lnTo>
                </a:path>
              </a:pathLst>
            </a:custGeom>
            <a:ln w="9144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0" name="object 60"/>
            <p:cNvSpPr/>
            <p:nvPr/>
          </p:nvSpPr>
          <p:spPr>
            <a:xfrm>
              <a:off x="4911851" y="5362955"/>
              <a:ext cx="85725" cy="58419"/>
            </a:xfrm>
            <a:custGeom>
              <a:avLst/>
              <a:gdLst/>
              <a:ahLst/>
              <a:cxnLst/>
              <a:rect l="l" t="t" r="r" b="b"/>
              <a:pathLst>
                <a:path w="85725" h="58420">
                  <a:moveTo>
                    <a:pt x="65532" y="57912"/>
                  </a:moveTo>
                  <a:lnTo>
                    <a:pt x="0" y="0"/>
                  </a:lnTo>
                  <a:lnTo>
                    <a:pt x="85344" y="6096"/>
                  </a:lnTo>
                  <a:lnTo>
                    <a:pt x="65532" y="57912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1" name="object 61"/>
            <p:cNvSpPr/>
            <p:nvPr/>
          </p:nvSpPr>
          <p:spPr>
            <a:xfrm>
              <a:off x="5381244" y="5391912"/>
              <a:ext cx="149860" cy="62865"/>
            </a:xfrm>
            <a:custGeom>
              <a:avLst/>
              <a:gdLst/>
              <a:ahLst/>
              <a:cxnLst/>
              <a:rect l="l" t="t" r="r" b="b"/>
              <a:pathLst>
                <a:path w="149860" h="62864">
                  <a:moveTo>
                    <a:pt x="0" y="62483"/>
                  </a:moveTo>
                  <a:lnTo>
                    <a:pt x="149351" y="0"/>
                  </a:lnTo>
                </a:path>
              </a:pathLst>
            </a:custGeom>
            <a:ln w="9144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2" name="object 62"/>
            <p:cNvSpPr/>
            <p:nvPr/>
          </p:nvSpPr>
          <p:spPr>
            <a:xfrm>
              <a:off x="5513831" y="5362955"/>
              <a:ext cx="86995" cy="58419"/>
            </a:xfrm>
            <a:custGeom>
              <a:avLst/>
              <a:gdLst/>
              <a:ahLst/>
              <a:cxnLst/>
              <a:rect l="l" t="t" r="r" b="b"/>
              <a:pathLst>
                <a:path w="86995" h="58420">
                  <a:moveTo>
                    <a:pt x="21335" y="57912"/>
                  </a:moveTo>
                  <a:lnTo>
                    <a:pt x="0" y="6096"/>
                  </a:lnTo>
                  <a:lnTo>
                    <a:pt x="86867" y="0"/>
                  </a:lnTo>
                  <a:lnTo>
                    <a:pt x="21335" y="57912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3" name="object 63"/>
            <p:cNvSpPr/>
            <p:nvPr/>
          </p:nvSpPr>
          <p:spPr>
            <a:xfrm>
              <a:off x="6056376" y="5082539"/>
              <a:ext cx="73660" cy="144780"/>
            </a:xfrm>
            <a:custGeom>
              <a:avLst/>
              <a:gdLst/>
              <a:ahLst/>
              <a:cxnLst/>
              <a:rect l="l" t="t" r="r" b="b"/>
              <a:pathLst>
                <a:path w="73660" h="144779">
                  <a:moveTo>
                    <a:pt x="0" y="144780"/>
                  </a:moveTo>
                  <a:lnTo>
                    <a:pt x="73151" y="0"/>
                  </a:lnTo>
                </a:path>
              </a:pathLst>
            </a:custGeom>
            <a:ln w="9144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4" name="object 64"/>
            <p:cNvSpPr/>
            <p:nvPr/>
          </p:nvSpPr>
          <p:spPr>
            <a:xfrm>
              <a:off x="6102096" y="5015483"/>
              <a:ext cx="60960" cy="85725"/>
            </a:xfrm>
            <a:custGeom>
              <a:avLst/>
              <a:gdLst/>
              <a:ahLst/>
              <a:cxnLst/>
              <a:rect l="l" t="t" r="r" b="b"/>
              <a:pathLst>
                <a:path w="60960" h="85725">
                  <a:moveTo>
                    <a:pt x="48767" y="85344"/>
                  </a:moveTo>
                  <a:lnTo>
                    <a:pt x="0" y="60960"/>
                  </a:lnTo>
                  <a:lnTo>
                    <a:pt x="60959" y="0"/>
                  </a:lnTo>
                  <a:lnTo>
                    <a:pt x="48767" y="85344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5" name="object 65"/>
            <p:cNvSpPr/>
            <p:nvPr/>
          </p:nvSpPr>
          <p:spPr>
            <a:xfrm>
              <a:off x="6169151" y="4745735"/>
              <a:ext cx="100965" cy="151130"/>
            </a:xfrm>
            <a:custGeom>
              <a:avLst/>
              <a:gdLst/>
              <a:ahLst/>
              <a:cxnLst/>
              <a:rect l="l" t="t" r="r" b="b"/>
              <a:pathLst>
                <a:path w="100964" h="151129">
                  <a:moveTo>
                    <a:pt x="100583" y="0"/>
                  </a:moveTo>
                  <a:lnTo>
                    <a:pt x="0" y="150876"/>
                  </a:lnTo>
                </a:path>
              </a:pathLst>
            </a:custGeom>
            <a:ln w="9144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6" name="object 66"/>
            <p:cNvSpPr/>
            <p:nvPr/>
          </p:nvSpPr>
          <p:spPr>
            <a:xfrm>
              <a:off x="6128003" y="4875275"/>
              <a:ext cx="67310" cy="83820"/>
            </a:xfrm>
            <a:custGeom>
              <a:avLst/>
              <a:gdLst/>
              <a:ahLst/>
              <a:cxnLst/>
              <a:rect l="l" t="t" r="r" b="b"/>
              <a:pathLst>
                <a:path w="67310" h="83820">
                  <a:moveTo>
                    <a:pt x="0" y="83820"/>
                  </a:moveTo>
                  <a:lnTo>
                    <a:pt x="21335" y="0"/>
                  </a:lnTo>
                  <a:lnTo>
                    <a:pt x="67056" y="30479"/>
                  </a:lnTo>
                  <a:lnTo>
                    <a:pt x="0" y="8382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7" name="object 67"/>
            <p:cNvSpPr/>
            <p:nvPr/>
          </p:nvSpPr>
          <p:spPr>
            <a:xfrm>
              <a:off x="4475988" y="5193792"/>
              <a:ext cx="135890" cy="76200"/>
            </a:xfrm>
            <a:custGeom>
              <a:avLst/>
              <a:gdLst/>
              <a:ahLst/>
              <a:cxnLst/>
              <a:rect l="l" t="t" r="r" b="b"/>
              <a:pathLst>
                <a:path w="135889" h="76200">
                  <a:moveTo>
                    <a:pt x="0" y="76200"/>
                  </a:moveTo>
                  <a:lnTo>
                    <a:pt x="135635" y="0"/>
                  </a:lnTo>
                </a:path>
              </a:pathLst>
            </a:custGeom>
            <a:ln w="9144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8" name="object 68"/>
            <p:cNvSpPr/>
            <p:nvPr/>
          </p:nvSpPr>
          <p:spPr>
            <a:xfrm>
              <a:off x="4591811" y="5157216"/>
              <a:ext cx="85725" cy="62865"/>
            </a:xfrm>
            <a:custGeom>
              <a:avLst/>
              <a:gdLst/>
              <a:ahLst/>
              <a:cxnLst/>
              <a:rect l="l" t="t" r="r" b="b"/>
              <a:pathLst>
                <a:path w="85725" h="62864">
                  <a:moveTo>
                    <a:pt x="27432" y="62483"/>
                  </a:moveTo>
                  <a:lnTo>
                    <a:pt x="0" y="16764"/>
                  </a:lnTo>
                  <a:lnTo>
                    <a:pt x="85344" y="0"/>
                  </a:lnTo>
                  <a:lnTo>
                    <a:pt x="27432" y="62483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9" name="object 69"/>
            <p:cNvSpPr/>
            <p:nvPr/>
          </p:nvSpPr>
          <p:spPr>
            <a:xfrm>
              <a:off x="5137403" y="3899916"/>
              <a:ext cx="33655" cy="1094740"/>
            </a:xfrm>
            <a:custGeom>
              <a:avLst/>
              <a:gdLst/>
              <a:ahLst/>
              <a:cxnLst/>
              <a:rect l="l" t="t" r="r" b="b"/>
              <a:pathLst>
                <a:path w="33654" h="1094739">
                  <a:moveTo>
                    <a:pt x="0" y="0"/>
                  </a:moveTo>
                  <a:lnTo>
                    <a:pt x="33528" y="0"/>
                  </a:lnTo>
                </a:path>
                <a:path w="33654" h="1094739">
                  <a:moveTo>
                    <a:pt x="0" y="184403"/>
                  </a:moveTo>
                  <a:lnTo>
                    <a:pt x="33528" y="184403"/>
                  </a:lnTo>
                </a:path>
                <a:path w="33654" h="1094739">
                  <a:moveTo>
                    <a:pt x="0" y="0"/>
                  </a:moveTo>
                  <a:lnTo>
                    <a:pt x="0" y="184403"/>
                  </a:lnTo>
                </a:path>
                <a:path w="33654" h="1094739">
                  <a:moveTo>
                    <a:pt x="0" y="205740"/>
                  </a:moveTo>
                  <a:lnTo>
                    <a:pt x="33528" y="205740"/>
                  </a:lnTo>
                </a:path>
                <a:path w="33654" h="1094739">
                  <a:moveTo>
                    <a:pt x="0" y="1094232"/>
                  </a:moveTo>
                  <a:lnTo>
                    <a:pt x="33528" y="1094232"/>
                  </a:lnTo>
                </a:path>
                <a:path w="33654" h="1094739">
                  <a:moveTo>
                    <a:pt x="0" y="205740"/>
                  </a:moveTo>
                  <a:lnTo>
                    <a:pt x="0" y="1094232"/>
                  </a:lnTo>
                </a:path>
              </a:pathLst>
            </a:custGeom>
            <a:ln w="9144">
              <a:solidFill>
                <a:srgbClr val="8A8A8A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70" name="object 70"/>
            <p:cNvPicPr/>
            <p:nvPr/>
          </p:nvPicPr>
          <p:blipFill>
            <a:blip r:embed="rId5" cstate="print"/>
            <a:stretch>
              <a:fillRect/>
            </a:stretch>
          </p:blipFill>
          <p:spPr>
            <a:xfrm>
              <a:off x="5000244" y="3886200"/>
              <a:ext cx="137159" cy="665987"/>
            </a:xfrm>
            <a:prstGeom prst="rect">
              <a:avLst/>
            </a:prstGeom>
          </p:spPr>
        </p:pic>
        <p:pic>
          <p:nvPicPr>
            <p:cNvPr id="71" name="object 71"/>
            <p:cNvPicPr/>
            <p:nvPr/>
          </p:nvPicPr>
          <p:blipFill>
            <a:blip r:embed="rId6" cstate="print"/>
            <a:stretch>
              <a:fillRect/>
            </a:stretch>
          </p:blipFill>
          <p:spPr>
            <a:xfrm>
              <a:off x="4998719" y="4692396"/>
              <a:ext cx="74675" cy="469391"/>
            </a:xfrm>
            <a:prstGeom prst="rect">
              <a:avLst/>
            </a:prstGeom>
          </p:spPr>
        </p:pic>
        <p:sp>
          <p:nvSpPr>
            <p:cNvPr id="72" name="object 72"/>
            <p:cNvSpPr/>
            <p:nvPr/>
          </p:nvSpPr>
          <p:spPr>
            <a:xfrm>
              <a:off x="5103876" y="4767072"/>
              <a:ext cx="33655" cy="0"/>
            </a:xfrm>
            <a:custGeom>
              <a:avLst/>
              <a:gdLst/>
              <a:ahLst/>
              <a:cxnLst/>
              <a:rect l="l" t="t" r="r" b="b"/>
              <a:pathLst>
                <a:path w="33654">
                  <a:moveTo>
                    <a:pt x="0" y="0"/>
                  </a:moveTo>
                  <a:lnTo>
                    <a:pt x="33527" y="0"/>
                  </a:lnTo>
                </a:path>
              </a:pathLst>
            </a:custGeom>
            <a:ln w="9144">
              <a:solidFill>
                <a:srgbClr val="8A8A8A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3" name="object 73"/>
            <p:cNvSpPr/>
            <p:nvPr/>
          </p:nvSpPr>
          <p:spPr>
            <a:xfrm>
              <a:off x="5257799" y="3238500"/>
              <a:ext cx="161925" cy="619125"/>
            </a:xfrm>
            <a:custGeom>
              <a:avLst/>
              <a:gdLst/>
              <a:ahLst/>
              <a:cxnLst/>
              <a:rect l="l" t="t" r="r" b="b"/>
              <a:pathLst>
                <a:path w="161925" h="619125">
                  <a:moveTo>
                    <a:pt x="0" y="618743"/>
                  </a:moveTo>
                  <a:lnTo>
                    <a:pt x="161544" y="0"/>
                  </a:lnTo>
                </a:path>
              </a:pathLst>
            </a:custGeom>
            <a:ln w="9144">
              <a:solidFill>
                <a:srgbClr val="0099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4" name="object 74"/>
            <p:cNvSpPr/>
            <p:nvPr/>
          </p:nvSpPr>
          <p:spPr>
            <a:xfrm>
              <a:off x="5327903" y="3232403"/>
              <a:ext cx="114300" cy="273050"/>
            </a:xfrm>
            <a:custGeom>
              <a:avLst/>
              <a:gdLst/>
              <a:ahLst/>
              <a:cxnLst/>
              <a:rect l="l" t="t" r="r" b="b"/>
              <a:pathLst>
                <a:path w="114300" h="273050">
                  <a:moveTo>
                    <a:pt x="71628" y="0"/>
                  </a:moveTo>
                  <a:lnTo>
                    <a:pt x="114300" y="13716"/>
                  </a:lnTo>
                </a:path>
                <a:path w="114300" h="273050">
                  <a:moveTo>
                    <a:pt x="0" y="259080"/>
                  </a:moveTo>
                  <a:lnTo>
                    <a:pt x="42672" y="272796"/>
                  </a:lnTo>
                </a:path>
              </a:pathLst>
            </a:custGeom>
            <a:ln w="9144">
              <a:solidFill>
                <a:srgbClr val="FF33CC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75" name="object 75"/>
            <p:cNvPicPr/>
            <p:nvPr/>
          </p:nvPicPr>
          <p:blipFill>
            <a:blip r:embed="rId7" cstate="print"/>
            <a:stretch>
              <a:fillRect/>
            </a:stretch>
          </p:blipFill>
          <p:spPr>
            <a:xfrm>
              <a:off x="5324855" y="3432048"/>
              <a:ext cx="135636" cy="833627"/>
            </a:xfrm>
            <a:prstGeom prst="rect">
              <a:avLst/>
            </a:prstGeom>
          </p:spPr>
        </p:pic>
        <p:sp>
          <p:nvSpPr>
            <p:cNvPr id="76" name="object 76"/>
            <p:cNvSpPr/>
            <p:nvPr/>
          </p:nvSpPr>
          <p:spPr>
            <a:xfrm>
              <a:off x="6693407" y="3093720"/>
              <a:ext cx="38100" cy="38100"/>
            </a:xfrm>
            <a:custGeom>
              <a:avLst/>
              <a:gdLst/>
              <a:ahLst/>
              <a:cxnLst/>
              <a:rect l="l" t="t" r="r" b="b"/>
              <a:pathLst>
                <a:path w="38100" h="38100">
                  <a:moveTo>
                    <a:pt x="18288" y="38100"/>
                  </a:moveTo>
                  <a:lnTo>
                    <a:pt x="10929" y="36504"/>
                  </a:lnTo>
                  <a:lnTo>
                    <a:pt x="5143" y="32194"/>
                  </a:lnTo>
                  <a:lnTo>
                    <a:pt x="1357" y="25884"/>
                  </a:lnTo>
                  <a:lnTo>
                    <a:pt x="0" y="18288"/>
                  </a:lnTo>
                  <a:lnTo>
                    <a:pt x="1357" y="10929"/>
                  </a:lnTo>
                  <a:lnTo>
                    <a:pt x="5143" y="5143"/>
                  </a:lnTo>
                  <a:lnTo>
                    <a:pt x="10929" y="1357"/>
                  </a:lnTo>
                  <a:lnTo>
                    <a:pt x="18288" y="0"/>
                  </a:lnTo>
                  <a:lnTo>
                    <a:pt x="25884" y="1357"/>
                  </a:lnTo>
                  <a:lnTo>
                    <a:pt x="32194" y="5143"/>
                  </a:lnTo>
                  <a:lnTo>
                    <a:pt x="36504" y="10929"/>
                  </a:lnTo>
                  <a:lnTo>
                    <a:pt x="38100" y="18288"/>
                  </a:lnTo>
                  <a:lnTo>
                    <a:pt x="36504" y="25884"/>
                  </a:lnTo>
                  <a:lnTo>
                    <a:pt x="32194" y="32194"/>
                  </a:lnTo>
                  <a:lnTo>
                    <a:pt x="25884" y="36504"/>
                  </a:lnTo>
                  <a:lnTo>
                    <a:pt x="18288" y="3810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7" name="object 77"/>
            <p:cNvSpPr/>
            <p:nvPr/>
          </p:nvSpPr>
          <p:spPr>
            <a:xfrm>
              <a:off x="6693407" y="3093720"/>
              <a:ext cx="38100" cy="38100"/>
            </a:xfrm>
            <a:custGeom>
              <a:avLst/>
              <a:gdLst/>
              <a:ahLst/>
              <a:cxnLst/>
              <a:rect l="l" t="t" r="r" b="b"/>
              <a:pathLst>
                <a:path w="38100" h="38100">
                  <a:moveTo>
                    <a:pt x="0" y="18288"/>
                  </a:moveTo>
                  <a:lnTo>
                    <a:pt x="1357" y="10929"/>
                  </a:lnTo>
                  <a:lnTo>
                    <a:pt x="5143" y="5143"/>
                  </a:lnTo>
                  <a:lnTo>
                    <a:pt x="10929" y="1357"/>
                  </a:lnTo>
                  <a:lnTo>
                    <a:pt x="18288" y="0"/>
                  </a:lnTo>
                  <a:lnTo>
                    <a:pt x="25884" y="1357"/>
                  </a:lnTo>
                  <a:lnTo>
                    <a:pt x="32194" y="5143"/>
                  </a:lnTo>
                  <a:lnTo>
                    <a:pt x="36504" y="10929"/>
                  </a:lnTo>
                  <a:lnTo>
                    <a:pt x="38100" y="18288"/>
                  </a:lnTo>
                  <a:lnTo>
                    <a:pt x="36504" y="25884"/>
                  </a:lnTo>
                  <a:lnTo>
                    <a:pt x="32194" y="32194"/>
                  </a:lnTo>
                  <a:lnTo>
                    <a:pt x="25884" y="36504"/>
                  </a:lnTo>
                  <a:lnTo>
                    <a:pt x="18288" y="38100"/>
                  </a:lnTo>
                  <a:lnTo>
                    <a:pt x="10929" y="36504"/>
                  </a:lnTo>
                  <a:lnTo>
                    <a:pt x="5143" y="32194"/>
                  </a:lnTo>
                  <a:lnTo>
                    <a:pt x="1357" y="25884"/>
                  </a:lnTo>
                  <a:lnTo>
                    <a:pt x="0" y="18288"/>
                  </a:lnTo>
                </a:path>
              </a:pathLst>
            </a:custGeom>
            <a:ln w="9144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8" name="object 78"/>
            <p:cNvSpPr/>
            <p:nvPr/>
          </p:nvSpPr>
          <p:spPr>
            <a:xfrm>
              <a:off x="6161531" y="3305555"/>
              <a:ext cx="38100" cy="38100"/>
            </a:xfrm>
            <a:custGeom>
              <a:avLst/>
              <a:gdLst/>
              <a:ahLst/>
              <a:cxnLst/>
              <a:rect l="l" t="t" r="r" b="b"/>
              <a:pathLst>
                <a:path w="38100" h="38100">
                  <a:moveTo>
                    <a:pt x="19812" y="38100"/>
                  </a:moveTo>
                  <a:lnTo>
                    <a:pt x="12215" y="36504"/>
                  </a:lnTo>
                  <a:lnTo>
                    <a:pt x="5905" y="32194"/>
                  </a:lnTo>
                  <a:lnTo>
                    <a:pt x="1595" y="25884"/>
                  </a:lnTo>
                  <a:lnTo>
                    <a:pt x="0" y="18288"/>
                  </a:lnTo>
                  <a:lnTo>
                    <a:pt x="1595" y="10929"/>
                  </a:lnTo>
                  <a:lnTo>
                    <a:pt x="5905" y="5143"/>
                  </a:lnTo>
                  <a:lnTo>
                    <a:pt x="12215" y="1357"/>
                  </a:lnTo>
                  <a:lnTo>
                    <a:pt x="19812" y="0"/>
                  </a:lnTo>
                  <a:lnTo>
                    <a:pt x="27170" y="1357"/>
                  </a:lnTo>
                  <a:lnTo>
                    <a:pt x="32956" y="5143"/>
                  </a:lnTo>
                  <a:lnTo>
                    <a:pt x="36742" y="10929"/>
                  </a:lnTo>
                  <a:lnTo>
                    <a:pt x="38100" y="18288"/>
                  </a:lnTo>
                  <a:lnTo>
                    <a:pt x="36742" y="25884"/>
                  </a:lnTo>
                  <a:lnTo>
                    <a:pt x="32956" y="32194"/>
                  </a:lnTo>
                  <a:lnTo>
                    <a:pt x="27170" y="36504"/>
                  </a:lnTo>
                  <a:lnTo>
                    <a:pt x="19812" y="3810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9" name="object 79"/>
            <p:cNvSpPr/>
            <p:nvPr/>
          </p:nvSpPr>
          <p:spPr>
            <a:xfrm>
              <a:off x="6161531" y="3305555"/>
              <a:ext cx="38100" cy="38100"/>
            </a:xfrm>
            <a:custGeom>
              <a:avLst/>
              <a:gdLst/>
              <a:ahLst/>
              <a:cxnLst/>
              <a:rect l="l" t="t" r="r" b="b"/>
              <a:pathLst>
                <a:path w="38100" h="38100">
                  <a:moveTo>
                    <a:pt x="0" y="18288"/>
                  </a:moveTo>
                  <a:lnTo>
                    <a:pt x="1595" y="10929"/>
                  </a:lnTo>
                  <a:lnTo>
                    <a:pt x="5905" y="5143"/>
                  </a:lnTo>
                  <a:lnTo>
                    <a:pt x="12215" y="1357"/>
                  </a:lnTo>
                  <a:lnTo>
                    <a:pt x="19812" y="0"/>
                  </a:lnTo>
                  <a:lnTo>
                    <a:pt x="27170" y="1357"/>
                  </a:lnTo>
                  <a:lnTo>
                    <a:pt x="32956" y="5143"/>
                  </a:lnTo>
                  <a:lnTo>
                    <a:pt x="36742" y="10929"/>
                  </a:lnTo>
                  <a:lnTo>
                    <a:pt x="38100" y="18288"/>
                  </a:lnTo>
                  <a:lnTo>
                    <a:pt x="36742" y="25884"/>
                  </a:lnTo>
                  <a:lnTo>
                    <a:pt x="32956" y="32194"/>
                  </a:lnTo>
                  <a:lnTo>
                    <a:pt x="27170" y="36504"/>
                  </a:lnTo>
                  <a:lnTo>
                    <a:pt x="19812" y="38100"/>
                  </a:lnTo>
                  <a:lnTo>
                    <a:pt x="12215" y="36504"/>
                  </a:lnTo>
                  <a:lnTo>
                    <a:pt x="5905" y="32194"/>
                  </a:lnTo>
                  <a:lnTo>
                    <a:pt x="1595" y="25884"/>
                  </a:lnTo>
                  <a:lnTo>
                    <a:pt x="0" y="18288"/>
                  </a:lnTo>
                </a:path>
              </a:pathLst>
            </a:custGeom>
            <a:ln w="9144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0" name="object 80"/>
            <p:cNvSpPr/>
            <p:nvPr/>
          </p:nvSpPr>
          <p:spPr>
            <a:xfrm>
              <a:off x="6266687" y="4026407"/>
              <a:ext cx="38100" cy="40005"/>
            </a:xfrm>
            <a:custGeom>
              <a:avLst/>
              <a:gdLst/>
              <a:ahLst/>
              <a:cxnLst/>
              <a:rect l="l" t="t" r="r" b="b"/>
              <a:pathLst>
                <a:path w="38100" h="40004">
                  <a:moveTo>
                    <a:pt x="19812" y="39624"/>
                  </a:moveTo>
                  <a:lnTo>
                    <a:pt x="12215" y="38028"/>
                  </a:lnTo>
                  <a:lnTo>
                    <a:pt x="5905" y="33718"/>
                  </a:lnTo>
                  <a:lnTo>
                    <a:pt x="1595" y="27408"/>
                  </a:lnTo>
                  <a:lnTo>
                    <a:pt x="0" y="19812"/>
                  </a:lnTo>
                  <a:lnTo>
                    <a:pt x="1595" y="12215"/>
                  </a:lnTo>
                  <a:lnTo>
                    <a:pt x="5905" y="5905"/>
                  </a:lnTo>
                  <a:lnTo>
                    <a:pt x="12215" y="1595"/>
                  </a:lnTo>
                  <a:lnTo>
                    <a:pt x="19812" y="0"/>
                  </a:lnTo>
                  <a:lnTo>
                    <a:pt x="26527" y="1595"/>
                  </a:lnTo>
                  <a:lnTo>
                    <a:pt x="32384" y="5905"/>
                  </a:lnTo>
                  <a:lnTo>
                    <a:pt x="36528" y="12215"/>
                  </a:lnTo>
                  <a:lnTo>
                    <a:pt x="38100" y="19812"/>
                  </a:lnTo>
                  <a:lnTo>
                    <a:pt x="36528" y="27408"/>
                  </a:lnTo>
                  <a:lnTo>
                    <a:pt x="32385" y="33718"/>
                  </a:lnTo>
                  <a:lnTo>
                    <a:pt x="26527" y="38028"/>
                  </a:lnTo>
                  <a:lnTo>
                    <a:pt x="19812" y="39624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1" name="object 81"/>
            <p:cNvSpPr/>
            <p:nvPr/>
          </p:nvSpPr>
          <p:spPr>
            <a:xfrm>
              <a:off x="6266687" y="4026407"/>
              <a:ext cx="38100" cy="40005"/>
            </a:xfrm>
            <a:custGeom>
              <a:avLst/>
              <a:gdLst/>
              <a:ahLst/>
              <a:cxnLst/>
              <a:rect l="l" t="t" r="r" b="b"/>
              <a:pathLst>
                <a:path w="38100" h="40004">
                  <a:moveTo>
                    <a:pt x="0" y="19812"/>
                  </a:moveTo>
                  <a:lnTo>
                    <a:pt x="1595" y="12215"/>
                  </a:lnTo>
                  <a:lnTo>
                    <a:pt x="5905" y="5905"/>
                  </a:lnTo>
                  <a:lnTo>
                    <a:pt x="12215" y="1595"/>
                  </a:lnTo>
                  <a:lnTo>
                    <a:pt x="19812" y="0"/>
                  </a:lnTo>
                  <a:lnTo>
                    <a:pt x="26527" y="1595"/>
                  </a:lnTo>
                  <a:lnTo>
                    <a:pt x="32384" y="5905"/>
                  </a:lnTo>
                  <a:lnTo>
                    <a:pt x="36528" y="12215"/>
                  </a:lnTo>
                  <a:lnTo>
                    <a:pt x="38100" y="19812"/>
                  </a:lnTo>
                  <a:lnTo>
                    <a:pt x="36528" y="27408"/>
                  </a:lnTo>
                  <a:lnTo>
                    <a:pt x="32385" y="33718"/>
                  </a:lnTo>
                  <a:lnTo>
                    <a:pt x="26527" y="38028"/>
                  </a:lnTo>
                  <a:lnTo>
                    <a:pt x="19812" y="39624"/>
                  </a:lnTo>
                  <a:lnTo>
                    <a:pt x="12215" y="38028"/>
                  </a:lnTo>
                  <a:lnTo>
                    <a:pt x="5905" y="33718"/>
                  </a:lnTo>
                  <a:lnTo>
                    <a:pt x="1595" y="27408"/>
                  </a:lnTo>
                  <a:lnTo>
                    <a:pt x="0" y="19812"/>
                  </a:lnTo>
                </a:path>
              </a:pathLst>
            </a:custGeom>
            <a:ln w="9144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2" name="object 82"/>
            <p:cNvSpPr/>
            <p:nvPr/>
          </p:nvSpPr>
          <p:spPr>
            <a:xfrm>
              <a:off x="6021323" y="4087368"/>
              <a:ext cx="38100" cy="40005"/>
            </a:xfrm>
            <a:custGeom>
              <a:avLst/>
              <a:gdLst/>
              <a:ahLst/>
              <a:cxnLst/>
              <a:rect l="l" t="t" r="r" b="b"/>
              <a:pathLst>
                <a:path w="38100" h="40004">
                  <a:moveTo>
                    <a:pt x="19812" y="39624"/>
                  </a:moveTo>
                  <a:lnTo>
                    <a:pt x="12215" y="38028"/>
                  </a:lnTo>
                  <a:lnTo>
                    <a:pt x="5905" y="33718"/>
                  </a:lnTo>
                  <a:lnTo>
                    <a:pt x="1595" y="27408"/>
                  </a:lnTo>
                  <a:lnTo>
                    <a:pt x="0" y="19812"/>
                  </a:lnTo>
                  <a:lnTo>
                    <a:pt x="1595" y="12215"/>
                  </a:lnTo>
                  <a:lnTo>
                    <a:pt x="5905" y="5905"/>
                  </a:lnTo>
                  <a:lnTo>
                    <a:pt x="12215" y="1595"/>
                  </a:lnTo>
                  <a:lnTo>
                    <a:pt x="19812" y="0"/>
                  </a:lnTo>
                  <a:lnTo>
                    <a:pt x="27170" y="1595"/>
                  </a:lnTo>
                  <a:lnTo>
                    <a:pt x="32956" y="5905"/>
                  </a:lnTo>
                  <a:lnTo>
                    <a:pt x="36742" y="12215"/>
                  </a:lnTo>
                  <a:lnTo>
                    <a:pt x="38100" y="19812"/>
                  </a:lnTo>
                  <a:lnTo>
                    <a:pt x="36742" y="27408"/>
                  </a:lnTo>
                  <a:lnTo>
                    <a:pt x="32956" y="33718"/>
                  </a:lnTo>
                  <a:lnTo>
                    <a:pt x="27170" y="38028"/>
                  </a:lnTo>
                  <a:lnTo>
                    <a:pt x="19812" y="39624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3" name="object 83"/>
            <p:cNvSpPr/>
            <p:nvPr/>
          </p:nvSpPr>
          <p:spPr>
            <a:xfrm>
              <a:off x="6021323" y="4087368"/>
              <a:ext cx="38100" cy="40005"/>
            </a:xfrm>
            <a:custGeom>
              <a:avLst/>
              <a:gdLst/>
              <a:ahLst/>
              <a:cxnLst/>
              <a:rect l="l" t="t" r="r" b="b"/>
              <a:pathLst>
                <a:path w="38100" h="40004">
                  <a:moveTo>
                    <a:pt x="0" y="19812"/>
                  </a:moveTo>
                  <a:lnTo>
                    <a:pt x="1595" y="12215"/>
                  </a:lnTo>
                  <a:lnTo>
                    <a:pt x="5905" y="5905"/>
                  </a:lnTo>
                  <a:lnTo>
                    <a:pt x="12215" y="1595"/>
                  </a:lnTo>
                  <a:lnTo>
                    <a:pt x="19812" y="0"/>
                  </a:lnTo>
                  <a:lnTo>
                    <a:pt x="27170" y="1595"/>
                  </a:lnTo>
                  <a:lnTo>
                    <a:pt x="32956" y="5905"/>
                  </a:lnTo>
                  <a:lnTo>
                    <a:pt x="36742" y="12215"/>
                  </a:lnTo>
                  <a:lnTo>
                    <a:pt x="38100" y="19812"/>
                  </a:lnTo>
                  <a:lnTo>
                    <a:pt x="36742" y="27408"/>
                  </a:lnTo>
                  <a:lnTo>
                    <a:pt x="32956" y="33718"/>
                  </a:lnTo>
                  <a:lnTo>
                    <a:pt x="27170" y="38028"/>
                  </a:lnTo>
                  <a:lnTo>
                    <a:pt x="19812" y="39624"/>
                  </a:lnTo>
                  <a:lnTo>
                    <a:pt x="12215" y="38028"/>
                  </a:lnTo>
                  <a:lnTo>
                    <a:pt x="5905" y="33718"/>
                  </a:lnTo>
                  <a:lnTo>
                    <a:pt x="1595" y="27408"/>
                  </a:lnTo>
                  <a:lnTo>
                    <a:pt x="0" y="19812"/>
                  </a:lnTo>
                </a:path>
              </a:pathLst>
            </a:custGeom>
            <a:ln w="9144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4" name="object 84"/>
            <p:cNvSpPr/>
            <p:nvPr/>
          </p:nvSpPr>
          <p:spPr>
            <a:xfrm>
              <a:off x="5951219" y="4216907"/>
              <a:ext cx="36830" cy="36830"/>
            </a:xfrm>
            <a:custGeom>
              <a:avLst/>
              <a:gdLst/>
              <a:ahLst/>
              <a:cxnLst/>
              <a:rect l="l" t="t" r="r" b="b"/>
              <a:pathLst>
                <a:path w="36829" h="36829">
                  <a:moveTo>
                    <a:pt x="27432" y="36576"/>
                  </a:moveTo>
                  <a:lnTo>
                    <a:pt x="7620" y="36576"/>
                  </a:lnTo>
                  <a:lnTo>
                    <a:pt x="0" y="28956"/>
                  </a:lnTo>
                  <a:lnTo>
                    <a:pt x="0" y="19812"/>
                  </a:lnTo>
                  <a:lnTo>
                    <a:pt x="1357" y="12215"/>
                  </a:lnTo>
                  <a:lnTo>
                    <a:pt x="5143" y="5905"/>
                  </a:lnTo>
                  <a:lnTo>
                    <a:pt x="10929" y="1595"/>
                  </a:lnTo>
                  <a:lnTo>
                    <a:pt x="18288" y="0"/>
                  </a:lnTo>
                  <a:lnTo>
                    <a:pt x="25003" y="1595"/>
                  </a:lnTo>
                  <a:lnTo>
                    <a:pt x="30860" y="5905"/>
                  </a:lnTo>
                  <a:lnTo>
                    <a:pt x="35004" y="12215"/>
                  </a:lnTo>
                  <a:lnTo>
                    <a:pt x="36576" y="19812"/>
                  </a:lnTo>
                  <a:lnTo>
                    <a:pt x="36576" y="28956"/>
                  </a:lnTo>
                  <a:lnTo>
                    <a:pt x="27432" y="36576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5" name="object 85"/>
            <p:cNvSpPr/>
            <p:nvPr/>
          </p:nvSpPr>
          <p:spPr>
            <a:xfrm>
              <a:off x="5951219" y="4216907"/>
              <a:ext cx="36830" cy="36830"/>
            </a:xfrm>
            <a:custGeom>
              <a:avLst/>
              <a:gdLst/>
              <a:ahLst/>
              <a:cxnLst/>
              <a:rect l="l" t="t" r="r" b="b"/>
              <a:pathLst>
                <a:path w="36829" h="36829">
                  <a:moveTo>
                    <a:pt x="0" y="19812"/>
                  </a:moveTo>
                  <a:lnTo>
                    <a:pt x="1357" y="12215"/>
                  </a:lnTo>
                  <a:lnTo>
                    <a:pt x="5143" y="5905"/>
                  </a:lnTo>
                  <a:lnTo>
                    <a:pt x="10929" y="1595"/>
                  </a:lnTo>
                  <a:lnTo>
                    <a:pt x="18288" y="0"/>
                  </a:lnTo>
                  <a:lnTo>
                    <a:pt x="25003" y="1595"/>
                  </a:lnTo>
                  <a:lnTo>
                    <a:pt x="30860" y="5905"/>
                  </a:lnTo>
                  <a:lnTo>
                    <a:pt x="35004" y="12215"/>
                  </a:lnTo>
                  <a:lnTo>
                    <a:pt x="36576" y="19812"/>
                  </a:lnTo>
                  <a:lnTo>
                    <a:pt x="36576" y="28956"/>
                  </a:lnTo>
                  <a:lnTo>
                    <a:pt x="27432" y="36576"/>
                  </a:lnTo>
                  <a:lnTo>
                    <a:pt x="18288" y="36576"/>
                  </a:lnTo>
                  <a:lnTo>
                    <a:pt x="7620" y="36576"/>
                  </a:lnTo>
                  <a:lnTo>
                    <a:pt x="0" y="28956"/>
                  </a:lnTo>
                  <a:lnTo>
                    <a:pt x="0" y="19812"/>
                  </a:lnTo>
                </a:path>
              </a:pathLst>
            </a:custGeom>
            <a:ln w="9144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6" name="object 86"/>
            <p:cNvSpPr/>
            <p:nvPr/>
          </p:nvSpPr>
          <p:spPr>
            <a:xfrm>
              <a:off x="6062471" y="4216907"/>
              <a:ext cx="38100" cy="36830"/>
            </a:xfrm>
            <a:custGeom>
              <a:avLst/>
              <a:gdLst/>
              <a:ahLst/>
              <a:cxnLst/>
              <a:rect l="l" t="t" r="r" b="b"/>
              <a:pathLst>
                <a:path w="38100" h="36829">
                  <a:moveTo>
                    <a:pt x="18288" y="36576"/>
                  </a:moveTo>
                  <a:lnTo>
                    <a:pt x="7620" y="36576"/>
                  </a:lnTo>
                  <a:lnTo>
                    <a:pt x="0" y="28956"/>
                  </a:lnTo>
                  <a:lnTo>
                    <a:pt x="0" y="19812"/>
                  </a:lnTo>
                  <a:lnTo>
                    <a:pt x="1357" y="12215"/>
                  </a:lnTo>
                  <a:lnTo>
                    <a:pt x="5143" y="5905"/>
                  </a:lnTo>
                  <a:lnTo>
                    <a:pt x="10929" y="1595"/>
                  </a:lnTo>
                  <a:lnTo>
                    <a:pt x="18288" y="0"/>
                  </a:lnTo>
                  <a:lnTo>
                    <a:pt x="25884" y="1595"/>
                  </a:lnTo>
                  <a:lnTo>
                    <a:pt x="32194" y="5905"/>
                  </a:lnTo>
                  <a:lnTo>
                    <a:pt x="36504" y="12215"/>
                  </a:lnTo>
                  <a:lnTo>
                    <a:pt x="38100" y="19812"/>
                  </a:lnTo>
                  <a:lnTo>
                    <a:pt x="36504" y="26289"/>
                  </a:lnTo>
                  <a:lnTo>
                    <a:pt x="32194" y="31623"/>
                  </a:lnTo>
                  <a:lnTo>
                    <a:pt x="25884" y="35242"/>
                  </a:lnTo>
                  <a:lnTo>
                    <a:pt x="18288" y="36576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7" name="object 87"/>
            <p:cNvSpPr/>
            <p:nvPr/>
          </p:nvSpPr>
          <p:spPr>
            <a:xfrm>
              <a:off x="6062471" y="4216907"/>
              <a:ext cx="38100" cy="36830"/>
            </a:xfrm>
            <a:custGeom>
              <a:avLst/>
              <a:gdLst/>
              <a:ahLst/>
              <a:cxnLst/>
              <a:rect l="l" t="t" r="r" b="b"/>
              <a:pathLst>
                <a:path w="38100" h="36829">
                  <a:moveTo>
                    <a:pt x="0" y="19812"/>
                  </a:moveTo>
                  <a:lnTo>
                    <a:pt x="1357" y="12215"/>
                  </a:lnTo>
                  <a:lnTo>
                    <a:pt x="5143" y="5905"/>
                  </a:lnTo>
                  <a:lnTo>
                    <a:pt x="10929" y="1595"/>
                  </a:lnTo>
                  <a:lnTo>
                    <a:pt x="18288" y="0"/>
                  </a:lnTo>
                  <a:lnTo>
                    <a:pt x="25884" y="1595"/>
                  </a:lnTo>
                  <a:lnTo>
                    <a:pt x="32194" y="5905"/>
                  </a:lnTo>
                  <a:lnTo>
                    <a:pt x="36504" y="12215"/>
                  </a:lnTo>
                  <a:lnTo>
                    <a:pt x="38100" y="19812"/>
                  </a:lnTo>
                  <a:lnTo>
                    <a:pt x="36504" y="26289"/>
                  </a:lnTo>
                  <a:lnTo>
                    <a:pt x="32194" y="31623"/>
                  </a:lnTo>
                  <a:lnTo>
                    <a:pt x="25884" y="35242"/>
                  </a:lnTo>
                  <a:lnTo>
                    <a:pt x="18288" y="36576"/>
                  </a:lnTo>
                  <a:lnTo>
                    <a:pt x="7620" y="36576"/>
                  </a:lnTo>
                  <a:lnTo>
                    <a:pt x="0" y="28956"/>
                  </a:lnTo>
                  <a:lnTo>
                    <a:pt x="0" y="19812"/>
                  </a:lnTo>
                </a:path>
              </a:pathLst>
            </a:custGeom>
            <a:ln w="9143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8" name="object 88"/>
            <p:cNvSpPr/>
            <p:nvPr/>
          </p:nvSpPr>
          <p:spPr>
            <a:xfrm>
              <a:off x="6362699" y="4059936"/>
              <a:ext cx="38100" cy="38100"/>
            </a:xfrm>
            <a:custGeom>
              <a:avLst/>
              <a:gdLst/>
              <a:ahLst/>
              <a:cxnLst/>
              <a:rect l="l" t="t" r="r" b="b"/>
              <a:pathLst>
                <a:path w="38100" h="38100">
                  <a:moveTo>
                    <a:pt x="19812" y="38099"/>
                  </a:moveTo>
                  <a:lnTo>
                    <a:pt x="12215" y="36504"/>
                  </a:lnTo>
                  <a:lnTo>
                    <a:pt x="5905" y="32194"/>
                  </a:lnTo>
                  <a:lnTo>
                    <a:pt x="1595" y="25884"/>
                  </a:lnTo>
                  <a:lnTo>
                    <a:pt x="0" y="18287"/>
                  </a:lnTo>
                  <a:lnTo>
                    <a:pt x="1595" y="10929"/>
                  </a:lnTo>
                  <a:lnTo>
                    <a:pt x="5905" y="5143"/>
                  </a:lnTo>
                  <a:lnTo>
                    <a:pt x="12215" y="1357"/>
                  </a:lnTo>
                  <a:lnTo>
                    <a:pt x="19812" y="0"/>
                  </a:lnTo>
                  <a:lnTo>
                    <a:pt x="27170" y="1357"/>
                  </a:lnTo>
                  <a:lnTo>
                    <a:pt x="32956" y="5143"/>
                  </a:lnTo>
                  <a:lnTo>
                    <a:pt x="36742" y="10929"/>
                  </a:lnTo>
                  <a:lnTo>
                    <a:pt x="38100" y="18287"/>
                  </a:lnTo>
                  <a:lnTo>
                    <a:pt x="36742" y="25884"/>
                  </a:lnTo>
                  <a:lnTo>
                    <a:pt x="32956" y="32194"/>
                  </a:lnTo>
                  <a:lnTo>
                    <a:pt x="27170" y="36504"/>
                  </a:lnTo>
                  <a:lnTo>
                    <a:pt x="19812" y="38099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9" name="object 89"/>
            <p:cNvSpPr/>
            <p:nvPr/>
          </p:nvSpPr>
          <p:spPr>
            <a:xfrm>
              <a:off x="6362699" y="4059936"/>
              <a:ext cx="38100" cy="38100"/>
            </a:xfrm>
            <a:custGeom>
              <a:avLst/>
              <a:gdLst/>
              <a:ahLst/>
              <a:cxnLst/>
              <a:rect l="l" t="t" r="r" b="b"/>
              <a:pathLst>
                <a:path w="38100" h="38100">
                  <a:moveTo>
                    <a:pt x="0" y="18287"/>
                  </a:moveTo>
                  <a:lnTo>
                    <a:pt x="1595" y="10929"/>
                  </a:lnTo>
                  <a:lnTo>
                    <a:pt x="5905" y="5143"/>
                  </a:lnTo>
                  <a:lnTo>
                    <a:pt x="12215" y="1357"/>
                  </a:lnTo>
                  <a:lnTo>
                    <a:pt x="19812" y="0"/>
                  </a:lnTo>
                  <a:lnTo>
                    <a:pt x="27170" y="1357"/>
                  </a:lnTo>
                  <a:lnTo>
                    <a:pt x="32956" y="5143"/>
                  </a:lnTo>
                  <a:lnTo>
                    <a:pt x="36742" y="10929"/>
                  </a:lnTo>
                  <a:lnTo>
                    <a:pt x="38100" y="18287"/>
                  </a:lnTo>
                  <a:lnTo>
                    <a:pt x="36742" y="25884"/>
                  </a:lnTo>
                  <a:lnTo>
                    <a:pt x="32956" y="32194"/>
                  </a:lnTo>
                  <a:lnTo>
                    <a:pt x="27170" y="36504"/>
                  </a:lnTo>
                  <a:lnTo>
                    <a:pt x="19812" y="38099"/>
                  </a:lnTo>
                  <a:lnTo>
                    <a:pt x="12215" y="36504"/>
                  </a:lnTo>
                  <a:lnTo>
                    <a:pt x="5905" y="32194"/>
                  </a:lnTo>
                  <a:lnTo>
                    <a:pt x="1595" y="25884"/>
                  </a:lnTo>
                  <a:lnTo>
                    <a:pt x="0" y="18287"/>
                  </a:lnTo>
                </a:path>
              </a:pathLst>
            </a:custGeom>
            <a:ln w="9144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0" name="object 90"/>
            <p:cNvSpPr/>
            <p:nvPr/>
          </p:nvSpPr>
          <p:spPr>
            <a:xfrm>
              <a:off x="5399531" y="4046219"/>
              <a:ext cx="38100" cy="38100"/>
            </a:xfrm>
            <a:custGeom>
              <a:avLst/>
              <a:gdLst/>
              <a:ahLst/>
              <a:cxnLst/>
              <a:rect l="l" t="t" r="r" b="b"/>
              <a:pathLst>
                <a:path w="38100" h="38100">
                  <a:moveTo>
                    <a:pt x="19812" y="38099"/>
                  </a:moveTo>
                  <a:lnTo>
                    <a:pt x="12215" y="36504"/>
                  </a:lnTo>
                  <a:lnTo>
                    <a:pt x="5905" y="32194"/>
                  </a:lnTo>
                  <a:lnTo>
                    <a:pt x="1595" y="25884"/>
                  </a:lnTo>
                  <a:lnTo>
                    <a:pt x="0" y="18287"/>
                  </a:lnTo>
                  <a:lnTo>
                    <a:pt x="1595" y="10929"/>
                  </a:lnTo>
                  <a:lnTo>
                    <a:pt x="5905" y="5143"/>
                  </a:lnTo>
                  <a:lnTo>
                    <a:pt x="12215" y="1357"/>
                  </a:lnTo>
                  <a:lnTo>
                    <a:pt x="19812" y="0"/>
                  </a:lnTo>
                  <a:lnTo>
                    <a:pt x="27170" y="1357"/>
                  </a:lnTo>
                  <a:lnTo>
                    <a:pt x="32956" y="5143"/>
                  </a:lnTo>
                  <a:lnTo>
                    <a:pt x="36742" y="10929"/>
                  </a:lnTo>
                  <a:lnTo>
                    <a:pt x="38100" y="18287"/>
                  </a:lnTo>
                  <a:lnTo>
                    <a:pt x="36742" y="25884"/>
                  </a:lnTo>
                  <a:lnTo>
                    <a:pt x="32956" y="32194"/>
                  </a:lnTo>
                  <a:lnTo>
                    <a:pt x="27170" y="36504"/>
                  </a:lnTo>
                  <a:lnTo>
                    <a:pt x="19812" y="38099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1" name="object 91"/>
            <p:cNvSpPr/>
            <p:nvPr/>
          </p:nvSpPr>
          <p:spPr>
            <a:xfrm>
              <a:off x="5399531" y="4046219"/>
              <a:ext cx="38100" cy="38100"/>
            </a:xfrm>
            <a:custGeom>
              <a:avLst/>
              <a:gdLst/>
              <a:ahLst/>
              <a:cxnLst/>
              <a:rect l="l" t="t" r="r" b="b"/>
              <a:pathLst>
                <a:path w="38100" h="38100">
                  <a:moveTo>
                    <a:pt x="0" y="18287"/>
                  </a:moveTo>
                  <a:lnTo>
                    <a:pt x="1595" y="10929"/>
                  </a:lnTo>
                  <a:lnTo>
                    <a:pt x="5905" y="5143"/>
                  </a:lnTo>
                  <a:lnTo>
                    <a:pt x="12215" y="1357"/>
                  </a:lnTo>
                  <a:lnTo>
                    <a:pt x="19812" y="0"/>
                  </a:lnTo>
                  <a:lnTo>
                    <a:pt x="27170" y="1357"/>
                  </a:lnTo>
                  <a:lnTo>
                    <a:pt x="32956" y="5143"/>
                  </a:lnTo>
                  <a:lnTo>
                    <a:pt x="36742" y="10929"/>
                  </a:lnTo>
                  <a:lnTo>
                    <a:pt x="38100" y="18287"/>
                  </a:lnTo>
                  <a:lnTo>
                    <a:pt x="36742" y="25884"/>
                  </a:lnTo>
                  <a:lnTo>
                    <a:pt x="32956" y="32194"/>
                  </a:lnTo>
                  <a:lnTo>
                    <a:pt x="27170" y="36504"/>
                  </a:lnTo>
                  <a:lnTo>
                    <a:pt x="19812" y="38099"/>
                  </a:lnTo>
                  <a:lnTo>
                    <a:pt x="12215" y="36504"/>
                  </a:lnTo>
                  <a:lnTo>
                    <a:pt x="5905" y="32194"/>
                  </a:lnTo>
                  <a:lnTo>
                    <a:pt x="1595" y="25884"/>
                  </a:lnTo>
                  <a:lnTo>
                    <a:pt x="0" y="18287"/>
                  </a:lnTo>
                </a:path>
              </a:pathLst>
            </a:custGeom>
            <a:ln w="9144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2" name="object 92"/>
            <p:cNvSpPr/>
            <p:nvPr/>
          </p:nvSpPr>
          <p:spPr>
            <a:xfrm>
              <a:off x="5210555" y="4216907"/>
              <a:ext cx="40005" cy="36830"/>
            </a:xfrm>
            <a:custGeom>
              <a:avLst/>
              <a:gdLst/>
              <a:ahLst/>
              <a:cxnLst/>
              <a:rect l="l" t="t" r="r" b="b"/>
              <a:pathLst>
                <a:path w="40004" h="36829">
                  <a:moveTo>
                    <a:pt x="19812" y="36576"/>
                  </a:moveTo>
                  <a:lnTo>
                    <a:pt x="12215" y="35242"/>
                  </a:lnTo>
                  <a:lnTo>
                    <a:pt x="5905" y="31623"/>
                  </a:lnTo>
                  <a:lnTo>
                    <a:pt x="1595" y="26289"/>
                  </a:lnTo>
                  <a:lnTo>
                    <a:pt x="0" y="19812"/>
                  </a:lnTo>
                  <a:lnTo>
                    <a:pt x="1595" y="12215"/>
                  </a:lnTo>
                  <a:lnTo>
                    <a:pt x="5905" y="5905"/>
                  </a:lnTo>
                  <a:lnTo>
                    <a:pt x="12215" y="1595"/>
                  </a:lnTo>
                  <a:lnTo>
                    <a:pt x="19812" y="0"/>
                  </a:lnTo>
                  <a:lnTo>
                    <a:pt x="27408" y="1595"/>
                  </a:lnTo>
                  <a:lnTo>
                    <a:pt x="33718" y="5905"/>
                  </a:lnTo>
                  <a:lnTo>
                    <a:pt x="38028" y="12215"/>
                  </a:lnTo>
                  <a:lnTo>
                    <a:pt x="39624" y="19812"/>
                  </a:lnTo>
                  <a:lnTo>
                    <a:pt x="38028" y="26289"/>
                  </a:lnTo>
                  <a:lnTo>
                    <a:pt x="33718" y="31623"/>
                  </a:lnTo>
                  <a:lnTo>
                    <a:pt x="27408" y="35242"/>
                  </a:lnTo>
                  <a:lnTo>
                    <a:pt x="19812" y="36576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3" name="object 93"/>
            <p:cNvSpPr/>
            <p:nvPr/>
          </p:nvSpPr>
          <p:spPr>
            <a:xfrm>
              <a:off x="5210555" y="4216907"/>
              <a:ext cx="40005" cy="36830"/>
            </a:xfrm>
            <a:custGeom>
              <a:avLst/>
              <a:gdLst/>
              <a:ahLst/>
              <a:cxnLst/>
              <a:rect l="l" t="t" r="r" b="b"/>
              <a:pathLst>
                <a:path w="40004" h="36829">
                  <a:moveTo>
                    <a:pt x="0" y="19812"/>
                  </a:moveTo>
                  <a:lnTo>
                    <a:pt x="1595" y="12215"/>
                  </a:lnTo>
                  <a:lnTo>
                    <a:pt x="5905" y="5905"/>
                  </a:lnTo>
                  <a:lnTo>
                    <a:pt x="12215" y="1595"/>
                  </a:lnTo>
                  <a:lnTo>
                    <a:pt x="19812" y="0"/>
                  </a:lnTo>
                  <a:lnTo>
                    <a:pt x="27408" y="1595"/>
                  </a:lnTo>
                  <a:lnTo>
                    <a:pt x="33718" y="5905"/>
                  </a:lnTo>
                  <a:lnTo>
                    <a:pt x="38028" y="12215"/>
                  </a:lnTo>
                  <a:lnTo>
                    <a:pt x="39624" y="19812"/>
                  </a:lnTo>
                  <a:lnTo>
                    <a:pt x="38028" y="26289"/>
                  </a:lnTo>
                  <a:lnTo>
                    <a:pt x="33718" y="31623"/>
                  </a:lnTo>
                  <a:lnTo>
                    <a:pt x="27408" y="35242"/>
                  </a:lnTo>
                  <a:lnTo>
                    <a:pt x="19812" y="36576"/>
                  </a:lnTo>
                  <a:lnTo>
                    <a:pt x="12215" y="35242"/>
                  </a:lnTo>
                  <a:lnTo>
                    <a:pt x="5905" y="31623"/>
                  </a:lnTo>
                  <a:lnTo>
                    <a:pt x="1595" y="26289"/>
                  </a:lnTo>
                  <a:lnTo>
                    <a:pt x="0" y="19812"/>
                  </a:lnTo>
                </a:path>
              </a:pathLst>
            </a:custGeom>
            <a:ln w="9144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4" name="object 94"/>
            <p:cNvSpPr/>
            <p:nvPr/>
          </p:nvSpPr>
          <p:spPr>
            <a:xfrm>
              <a:off x="4745735" y="4789931"/>
              <a:ext cx="38100" cy="38100"/>
            </a:xfrm>
            <a:custGeom>
              <a:avLst/>
              <a:gdLst/>
              <a:ahLst/>
              <a:cxnLst/>
              <a:rect l="l" t="t" r="r" b="b"/>
              <a:pathLst>
                <a:path w="38100" h="38100">
                  <a:moveTo>
                    <a:pt x="18288" y="38100"/>
                  </a:moveTo>
                  <a:lnTo>
                    <a:pt x="10929" y="36742"/>
                  </a:lnTo>
                  <a:lnTo>
                    <a:pt x="5143" y="32956"/>
                  </a:lnTo>
                  <a:lnTo>
                    <a:pt x="1357" y="27170"/>
                  </a:lnTo>
                  <a:lnTo>
                    <a:pt x="0" y="19812"/>
                  </a:lnTo>
                  <a:lnTo>
                    <a:pt x="1357" y="12215"/>
                  </a:lnTo>
                  <a:lnTo>
                    <a:pt x="5143" y="5905"/>
                  </a:lnTo>
                  <a:lnTo>
                    <a:pt x="10929" y="1595"/>
                  </a:lnTo>
                  <a:lnTo>
                    <a:pt x="18288" y="0"/>
                  </a:lnTo>
                  <a:lnTo>
                    <a:pt x="25884" y="1595"/>
                  </a:lnTo>
                  <a:lnTo>
                    <a:pt x="32194" y="5905"/>
                  </a:lnTo>
                  <a:lnTo>
                    <a:pt x="36504" y="12215"/>
                  </a:lnTo>
                  <a:lnTo>
                    <a:pt x="38100" y="19812"/>
                  </a:lnTo>
                  <a:lnTo>
                    <a:pt x="36504" y="27170"/>
                  </a:lnTo>
                  <a:lnTo>
                    <a:pt x="32194" y="32956"/>
                  </a:lnTo>
                  <a:lnTo>
                    <a:pt x="25884" y="36742"/>
                  </a:lnTo>
                  <a:lnTo>
                    <a:pt x="18288" y="3810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5" name="object 95"/>
            <p:cNvSpPr/>
            <p:nvPr/>
          </p:nvSpPr>
          <p:spPr>
            <a:xfrm>
              <a:off x="4745735" y="4789931"/>
              <a:ext cx="38100" cy="38100"/>
            </a:xfrm>
            <a:custGeom>
              <a:avLst/>
              <a:gdLst/>
              <a:ahLst/>
              <a:cxnLst/>
              <a:rect l="l" t="t" r="r" b="b"/>
              <a:pathLst>
                <a:path w="38100" h="38100">
                  <a:moveTo>
                    <a:pt x="0" y="19812"/>
                  </a:moveTo>
                  <a:lnTo>
                    <a:pt x="1357" y="12215"/>
                  </a:lnTo>
                  <a:lnTo>
                    <a:pt x="5143" y="5905"/>
                  </a:lnTo>
                  <a:lnTo>
                    <a:pt x="10929" y="1595"/>
                  </a:lnTo>
                  <a:lnTo>
                    <a:pt x="18288" y="0"/>
                  </a:lnTo>
                  <a:lnTo>
                    <a:pt x="25884" y="1595"/>
                  </a:lnTo>
                  <a:lnTo>
                    <a:pt x="32194" y="5905"/>
                  </a:lnTo>
                  <a:lnTo>
                    <a:pt x="36504" y="12215"/>
                  </a:lnTo>
                  <a:lnTo>
                    <a:pt x="38100" y="19812"/>
                  </a:lnTo>
                  <a:lnTo>
                    <a:pt x="36504" y="27170"/>
                  </a:lnTo>
                  <a:lnTo>
                    <a:pt x="32194" y="32956"/>
                  </a:lnTo>
                  <a:lnTo>
                    <a:pt x="25884" y="36742"/>
                  </a:lnTo>
                  <a:lnTo>
                    <a:pt x="18288" y="38100"/>
                  </a:lnTo>
                  <a:lnTo>
                    <a:pt x="10929" y="36742"/>
                  </a:lnTo>
                  <a:lnTo>
                    <a:pt x="5143" y="32956"/>
                  </a:lnTo>
                  <a:lnTo>
                    <a:pt x="1357" y="27170"/>
                  </a:lnTo>
                  <a:lnTo>
                    <a:pt x="0" y="19812"/>
                  </a:lnTo>
                </a:path>
              </a:pathLst>
            </a:custGeom>
            <a:ln w="9144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6" name="object 96"/>
            <p:cNvSpPr/>
            <p:nvPr/>
          </p:nvSpPr>
          <p:spPr>
            <a:xfrm>
              <a:off x="5670803" y="3838955"/>
              <a:ext cx="38100" cy="40005"/>
            </a:xfrm>
            <a:custGeom>
              <a:avLst/>
              <a:gdLst/>
              <a:ahLst/>
              <a:cxnLst/>
              <a:rect l="l" t="t" r="r" b="b"/>
              <a:pathLst>
                <a:path w="38100" h="40004">
                  <a:moveTo>
                    <a:pt x="19812" y="39624"/>
                  </a:moveTo>
                  <a:lnTo>
                    <a:pt x="12215" y="38028"/>
                  </a:lnTo>
                  <a:lnTo>
                    <a:pt x="5905" y="33718"/>
                  </a:lnTo>
                  <a:lnTo>
                    <a:pt x="1595" y="27408"/>
                  </a:lnTo>
                  <a:lnTo>
                    <a:pt x="0" y="19812"/>
                  </a:lnTo>
                  <a:lnTo>
                    <a:pt x="1595" y="12215"/>
                  </a:lnTo>
                  <a:lnTo>
                    <a:pt x="5905" y="5905"/>
                  </a:lnTo>
                  <a:lnTo>
                    <a:pt x="12215" y="1595"/>
                  </a:lnTo>
                  <a:lnTo>
                    <a:pt x="19812" y="0"/>
                  </a:lnTo>
                  <a:lnTo>
                    <a:pt x="27170" y="1595"/>
                  </a:lnTo>
                  <a:lnTo>
                    <a:pt x="32956" y="5905"/>
                  </a:lnTo>
                  <a:lnTo>
                    <a:pt x="36742" y="12215"/>
                  </a:lnTo>
                  <a:lnTo>
                    <a:pt x="38100" y="19812"/>
                  </a:lnTo>
                  <a:lnTo>
                    <a:pt x="36742" y="27408"/>
                  </a:lnTo>
                  <a:lnTo>
                    <a:pt x="32956" y="33718"/>
                  </a:lnTo>
                  <a:lnTo>
                    <a:pt x="27170" y="38028"/>
                  </a:lnTo>
                  <a:lnTo>
                    <a:pt x="19812" y="39624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7" name="object 97"/>
            <p:cNvSpPr/>
            <p:nvPr/>
          </p:nvSpPr>
          <p:spPr>
            <a:xfrm>
              <a:off x="5670803" y="3838955"/>
              <a:ext cx="38100" cy="40005"/>
            </a:xfrm>
            <a:custGeom>
              <a:avLst/>
              <a:gdLst/>
              <a:ahLst/>
              <a:cxnLst/>
              <a:rect l="l" t="t" r="r" b="b"/>
              <a:pathLst>
                <a:path w="38100" h="40004">
                  <a:moveTo>
                    <a:pt x="0" y="19812"/>
                  </a:moveTo>
                  <a:lnTo>
                    <a:pt x="1595" y="12215"/>
                  </a:lnTo>
                  <a:lnTo>
                    <a:pt x="5905" y="5905"/>
                  </a:lnTo>
                  <a:lnTo>
                    <a:pt x="12215" y="1595"/>
                  </a:lnTo>
                  <a:lnTo>
                    <a:pt x="19812" y="0"/>
                  </a:lnTo>
                  <a:lnTo>
                    <a:pt x="27170" y="1595"/>
                  </a:lnTo>
                  <a:lnTo>
                    <a:pt x="32956" y="5905"/>
                  </a:lnTo>
                  <a:lnTo>
                    <a:pt x="36742" y="12215"/>
                  </a:lnTo>
                  <a:lnTo>
                    <a:pt x="38100" y="19812"/>
                  </a:lnTo>
                  <a:lnTo>
                    <a:pt x="36742" y="27408"/>
                  </a:lnTo>
                  <a:lnTo>
                    <a:pt x="32956" y="33718"/>
                  </a:lnTo>
                  <a:lnTo>
                    <a:pt x="27170" y="38028"/>
                  </a:lnTo>
                  <a:lnTo>
                    <a:pt x="19812" y="39624"/>
                  </a:lnTo>
                  <a:lnTo>
                    <a:pt x="12215" y="38028"/>
                  </a:lnTo>
                  <a:lnTo>
                    <a:pt x="5905" y="33718"/>
                  </a:lnTo>
                  <a:lnTo>
                    <a:pt x="1595" y="27408"/>
                  </a:lnTo>
                  <a:lnTo>
                    <a:pt x="0" y="19812"/>
                  </a:lnTo>
                </a:path>
              </a:pathLst>
            </a:custGeom>
            <a:ln w="9144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8" name="object 98"/>
            <p:cNvSpPr/>
            <p:nvPr/>
          </p:nvSpPr>
          <p:spPr>
            <a:xfrm>
              <a:off x="6149339" y="3467100"/>
              <a:ext cx="212090" cy="47625"/>
            </a:xfrm>
            <a:custGeom>
              <a:avLst/>
              <a:gdLst/>
              <a:ahLst/>
              <a:cxnLst/>
              <a:rect l="l" t="t" r="r" b="b"/>
              <a:pathLst>
                <a:path w="212089" h="47625">
                  <a:moveTo>
                    <a:pt x="211836" y="47243"/>
                  </a:moveTo>
                  <a:lnTo>
                    <a:pt x="0" y="0"/>
                  </a:lnTo>
                </a:path>
              </a:pathLst>
            </a:custGeom>
            <a:ln w="9144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9" name="object 99"/>
            <p:cNvSpPr/>
            <p:nvPr/>
          </p:nvSpPr>
          <p:spPr>
            <a:xfrm>
              <a:off x="6076187" y="3442716"/>
              <a:ext cx="86995" cy="53340"/>
            </a:xfrm>
            <a:custGeom>
              <a:avLst/>
              <a:gdLst/>
              <a:ahLst/>
              <a:cxnLst/>
              <a:rect l="l" t="t" r="r" b="b"/>
              <a:pathLst>
                <a:path w="86995" h="53339">
                  <a:moveTo>
                    <a:pt x="74676" y="53340"/>
                  </a:moveTo>
                  <a:lnTo>
                    <a:pt x="0" y="7619"/>
                  </a:lnTo>
                  <a:lnTo>
                    <a:pt x="86867" y="0"/>
                  </a:lnTo>
                  <a:lnTo>
                    <a:pt x="74676" y="5334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0" name="object 100"/>
            <p:cNvSpPr/>
            <p:nvPr/>
          </p:nvSpPr>
          <p:spPr>
            <a:xfrm>
              <a:off x="6339839" y="4198619"/>
              <a:ext cx="163195" cy="90170"/>
            </a:xfrm>
            <a:custGeom>
              <a:avLst/>
              <a:gdLst/>
              <a:ahLst/>
              <a:cxnLst/>
              <a:rect l="l" t="t" r="r" b="b"/>
              <a:pathLst>
                <a:path w="163195" h="90170">
                  <a:moveTo>
                    <a:pt x="163067" y="89916"/>
                  </a:moveTo>
                  <a:lnTo>
                    <a:pt x="0" y="0"/>
                  </a:lnTo>
                </a:path>
              </a:pathLst>
            </a:custGeom>
            <a:ln w="9144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1" name="object 101"/>
            <p:cNvSpPr/>
            <p:nvPr/>
          </p:nvSpPr>
          <p:spPr>
            <a:xfrm>
              <a:off x="6275831" y="4162043"/>
              <a:ext cx="83820" cy="64135"/>
            </a:xfrm>
            <a:custGeom>
              <a:avLst/>
              <a:gdLst/>
              <a:ahLst/>
              <a:cxnLst/>
              <a:rect l="l" t="t" r="r" b="b"/>
              <a:pathLst>
                <a:path w="83820" h="64135">
                  <a:moveTo>
                    <a:pt x="57912" y="64008"/>
                  </a:moveTo>
                  <a:lnTo>
                    <a:pt x="0" y="0"/>
                  </a:lnTo>
                  <a:lnTo>
                    <a:pt x="83819" y="16764"/>
                  </a:lnTo>
                  <a:lnTo>
                    <a:pt x="57912" y="64008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102" name="object 102"/>
          <p:cNvSpPr/>
          <p:nvPr/>
        </p:nvSpPr>
        <p:spPr>
          <a:xfrm>
            <a:off x="1444422" y="9413748"/>
            <a:ext cx="15051933" cy="9525"/>
          </a:xfrm>
          <a:custGeom>
            <a:avLst/>
            <a:gdLst/>
            <a:ahLst/>
            <a:cxnLst/>
            <a:rect l="l" t="t" r="r" b="b"/>
            <a:pathLst>
              <a:path w="6543040" h="9525">
                <a:moveTo>
                  <a:pt x="6542531" y="9144"/>
                </a:moveTo>
                <a:lnTo>
                  <a:pt x="0" y="9144"/>
                </a:lnTo>
                <a:lnTo>
                  <a:pt x="0" y="0"/>
                </a:lnTo>
                <a:lnTo>
                  <a:pt x="6542531" y="0"/>
                </a:lnTo>
                <a:lnTo>
                  <a:pt x="6542531" y="9144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3" name="object 103"/>
          <p:cNvSpPr txBox="1"/>
          <p:nvPr/>
        </p:nvSpPr>
        <p:spPr>
          <a:xfrm>
            <a:off x="16270181" y="349008"/>
            <a:ext cx="192824" cy="135935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sz="800" spc="10" dirty="0">
                <a:latin typeface="Microsoft Sans Serif"/>
                <a:cs typeface="Microsoft Sans Serif"/>
              </a:rPr>
              <a:t>5</a:t>
            </a:r>
            <a:endParaRPr sz="800">
              <a:latin typeface="Microsoft Sans Serif"/>
              <a:cs typeface="Microsoft Sans Serif"/>
            </a:endParaRPr>
          </a:p>
        </p:txBody>
      </p:sp>
      <p:sp>
        <p:nvSpPr>
          <p:cNvPr id="104" name="object 104"/>
          <p:cNvSpPr txBox="1"/>
          <p:nvPr/>
        </p:nvSpPr>
        <p:spPr>
          <a:xfrm>
            <a:off x="1415158" y="648204"/>
            <a:ext cx="7324378" cy="916276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sz="700" spc="-35" dirty="0">
                <a:latin typeface="Microsoft Sans Serif"/>
                <a:cs typeface="Microsoft Sans Serif"/>
              </a:rPr>
              <a:t>C.</a:t>
            </a:r>
            <a:r>
              <a:rPr sz="700" spc="-5" dirty="0">
                <a:latin typeface="Microsoft Sans Serif"/>
                <a:cs typeface="Microsoft Sans Serif"/>
              </a:rPr>
              <a:t> </a:t>
            </a:r>
            <a:r>
              <a:rPr sz="700" spc="10" dirty="0">
                <a:latin typeface="Microsoft Sans Serif"/>
                <a:cs typeface="Microsoft Sans Serif"/>
              </a:rPr>
              <a:t>Esquema</a:t>
            </a:r>
            <a:r>
              <a:rPr sz="700" spc="-5" dirty="0">
                <a:latin typeface="Microsoft Sans Serif"/>
                <a:cs typeface="Microsoft Sans Serif"/>
              </a:rPr>
              <a:t> </a:t>
            </a:r>
            <a:r>
              <a:rPr sz="700" spc="20" dirty="0">
                <a:latin typeface="Microsoft Sans Serif"/>
                <a:cs typeface="Microsoft Sans Serif"/>
              </a:rPr>
              <a:t>de</a:t>
            </a:r>
            <a:r>
              <a:rPr sz="700" spc="-5" dirty="0">
                <a:latin typeface="Microsoft Sans Serif"/>
                <a:cs typeface="Microsoft Sans Serif"/>
              </a:rPr>
              <a:t> </a:t>
            </a:r>
            <a:r>
              <a:rPr sz="700" spc="25" dirty="0">
                <a:latin typeface="Microsoft Sans Serif"/>
                <a:cs typeface="Microsoft Sans Serif"/>
              </a:rPr>
              <a:t>anteojera</a:t>
            </a:r>
            <a:r>
              <a:rPr sz="700" spc="-5" dirty="0">
                <a:latin typeface="Microsoft Sans Serif"/>
                <a:cs typeface="Microsoft Sans Serif"/>
              </a:rPr>
              <a:t> </a:t>
            </a:r>
            <a:r>
              <a:rPr sz="700" spc="15" dirty="0">
                <a:latin typeface="Microsoft Sans Serif"/>
                <a:cs typeface="Microsoft Sans Serif"/>
              </a:rPr>
              <a:t>única</a:t>
            </a:r>
            <a:endParaRPr sz="700">
              <a:latin typeface="Microsoft Sans Serif"/>
              <a:cs typeface="Microsoft Sans Serif"/>
            </a:endParaRPr>
          </a:p>
          <a:p>
            <a:pPr marL="12700" marR="5080" indent="154940">
              <a:lnSpc>
                <a:spcPct val="143000"/>
              </a:lnSpc>
              <a:spcBef>
                <a:spcPts val="235"/>
              </a:spcBef>
            </a:pPr>
            <a:r>
              <a:rPr sz="700" spc="-40" dirty="0">
                <a:latin typeface="Microsoft Sans Serif"/>
                <a:cs typeface="Microsoft Sans Serif"/>
              </a:rPr>
              <a:t>Se </a:t>
            </a:r>
            <a:r>
              <a:rPr sz="700" spc="25" dirty="0">
                <a:latin typeface="Microsoft Sans Serif"/>
                <a:cs typeface="Microsoft Sans Serif"/>
              </a:rPr>
              <a:t>puede </a:t>
            </a:r>
            <a:r>
              <a:rPr sz="700" spc="15" dirty="0">
                <a:latin typeface="Microsoft Sans Serif"/>
                <a:cs typeface="Microsoft Sans Serif"/>
              </a:rPr>
              <a:t>aplicar </a:t>
            </a:r>
            <a:r>
              <a:rPr sz="700" spc="40" dirty="0">
                <a:latin typeface="Microsoft Sans Serif"/>
                <a:cs typeface="Microsoft Sans Serif"/>
              </a:rPr>
              <a:t>un </a:t>
            </a:r>
            <a:r>
              <a:rPr sz="700" spc="20" dirty="0">
                <a:latin typeface="Microsoft Sans Serif"/>
                <a:cs typeface="Microsoft Sans Serif"/>
              </a:rPr>
              <a:t>esquema de </a:t>
            </a:r>
            <a:r>
              <a:rPr sz="700" spc="25" dirty="0">
                <a:latin typeface="Microsoft Sans Serif"/>
                <a:cs typeface="Microsoft Sans Serif"/>
              </a:rPr>
              <a:t>anteojera </a:t>
            </a:r>
            <a:r>
              <a:rPr sz="700" spc="15" dirty="0">
                <a:latin typeface="Microsoft Sans Serif"/>
                <a:cs typeface="Microsoft Sans Serif"/>
              </a:rPr>
              <a:t>única </a:t>
            </a:r>
            <a:r>
              <a:rPr sz="700" dirty="0">
                <a:latin typeface="Microsoft Sans Serif"/>
                <a:cs typeface="Microsoft Sans Serif"/>
              </a:rPr>
              <a:t>a </a:t>
            </a:r>
            <a:r>
              <a:rPr sz="700" spc="10" dirty="0">
                <a:latin typeface="Microsoft Sans Serif"/>
                <a:cs typeface="Microsoft Sans Serif"/>
              </a:rPr>
              <a:t>los </a:t>
            </a:r>
            <a:r>
              <a:rPr sz="700" spc="25" dirty="0">
                <a:latin typeface="Microsoft Sans Serif"/>
                <a:cs typeface="Microsoft Sans Serif"/>
              </a:rPr>
              <a:t>terminales </a:t>
            </a:r>
            <a:r>
              <a:rPr sz="700" spc="20" dirty="0">
                <a:latin typeface="Microsoft Sans Serif"/>
                <a:cs typeface="Microsoft Sans Serif"/>
              </a:rPr>
              <a:t>del </a:t>
            </a:r>
            <a:r>
              <a:rPr sz="700" spc="25" dirty="0">
                <a:latin typeface="Microsoft Sans Serif"/>
                <a:cs typeface="Microsoft Sans Serif"/>
              </a:rPr>
              <a:t> </a:t>
            </a:r>
            <a:r>
              <a:rPr sz="700" spc="20" dirty="0">
                <a:latin typeface="Microsoft Sans Serif"/>
                <a:cs typeface="Microsoft Sans Serif"/>
              </a:rPr>
              <a:t>lado </a:t>
            </a:r>
            <a:r>
              <a:rPr sz="700" spc="25" dirty="0">
                <a:latin typeface="Microsoft Sans Serif"/>
                <a:cs typeface="Microsoft Sans Serif"/>
              </a:rPr>
              <a:t>alto </a:t>
            </a:r>
            <a:r>
              <a:rPr sz="700" spc="20" dirty="0">
                <a:latin typeface="Microsoft Sans Serif"/>
                <a:cs typeface="Microsoft Sans Serif"/>
              </a:rPr>
              <a:t>del </a:t>
            </a:r>
            <a:r>
              <a:rPr sz="700" spc="35" dirty="0">
                <a:latin typeface="Microsoft Sans Serif"/>
                <a:cs typeface="Microsoft Sans Serif"/>
              </a:rPr>
              <a:t>transformador </a:t>
            </a:r>
            <a:r>
              <a:rPr sz="700" spc="20" dirty="0">
                <a:latin typeface="Microsoft Sans Serif"/>
                <a:cs typeface="Microsoft Sans Serif"/>
              </a:rPr>
              <a:t>elevador </a:t>
            </a:r>
            <a:r>
              <a:rPr sz="700" spc="30" dirty="0">
                <a:latin typeface="Microsoft Sans Serif"/>
                <a:cs typeface="Microsoft Sans Serif"/>
              </a:rPr>
              <a:t>que </a:t>
            </a:r>
            <a:r>
              <a:rPr sz="700" spc="35" dirty="0">
                <a:latin typeface="Microsoft Sans Serif"/>
                <a:cs typeface="Microsoft Sans Serif"/>
              </a:rPr>
              <a:t>mira </a:t>
            </a:r>
            <a:r>
              <a:rPr sz="700" spc="10" dirty="0">
                <a:latin typeface="Microsoft Sans Serif"/>
                <a:cs typeface="Microsoft Sans Serif"/>
              </a:rPr>
              <a:t>hacia el </a:t>
            </a:r>
            <a:r>
              <a:rPr sz="700" spc="30" dirty="0">
                <a:latin typeface="Microsoft Sans Serif"/>
                <a:cs typeface="Microsoft Sans Serif"/>
              </a:rPr>
              <a:t>generador o </a:t>
            </a:r>
            <a:r>
              <a:rPr sz="700" spc="-5" dirty="0">
                <a:latin typeface="Microsoft Sans Serif"/>
                <a:cs typeface="Microsoft Sans Serif"/>
              </a:rPr>
              <a:t>se </a:t>
            </a:r>
            <a:r>
              <a:rPr sz="700" dirty="0">
                <a:latin typeface="Microsoft Sans Serif"/>
                <a:cs typeface="Microsoft Sans Serif"/>
              </a:rPr>
              <a:t> </a:t>
            </a:r>
            <a:r>
              <a:rPr sz="700" spc="25" dirty="0">
                <a:latin typeface="Microsoft Sans Serif"/>
                <a:cs typeface="Microsoft Sans Serif"/>
              </a:rPr>
              <a:t>puede</a:t>
            </a:r>
            <a:r>
              <a:rPr sz="700" spc="-5" dirty="0">
                <a:latin typeface="Microsoft Sans Serif"/>
                <a:cs typeface="Microsoft Sans Serif"/>
              </a:rPr>
              <a:t> </a:t>
            </a:r>
            <a:r>
              <a:rPr sz="700" spc="15" dirty="0">
                <a:latin typeface="Microsoft Sans Serif"/>
                <a:cs typeface="Microsoft Sans Serif"/>
              </a:rPr>
              <a:t>aplicar</a:t>
            </a:r>
            <a:r>
              <a:rPr sz="700" dirty="0">
                <a:latin typeface="Microsoft Sans Serif"/>
                <a:cs typeface="Microsoft Sans Serif"/>
              </a:rPr>
              <a:t> a</a:t>
            </a:r>
            <a:r>
              <a:rPr sz="700" spc="-5" dirty="0">
                <a:latin typeface="Microsoft Sans Serif"/>
                <a:cs typeface="Microsoft Sans Serif"/>
              </a:rPr>
              <a:t> </a:t>
            </a:r>
            <a:r>
              <a:rPr sz="700" spc="10" dirty="0">
                <a:latin typeface="Microsoft Sans Serif"/>
                <a:cs typeface="Microsoft Sans Serif"/>
              </a:rPr>
              <a:t>los</a:t>
            </a:r>
            <a:r>
              <a:rPr sz="700" dirty="0">
                <a:latin typeface="Microsoft Sans Serif"/>
                <a:cs typeface="Microsoft Sans Serif"/>
              </a:rPr>
              <a:t> </a:t>
            </a:r>
            <a:r>
              <a:rPr sz="700" spc="25" dirty="0">
                <a:latin typeface="Microsoft Sans Serif"/>
                <a:cs typeface="Microsoft Sans Serif"/>
              </a:rPr>
              <a:t>terminales</a:t>
            </a:r>
            <a:r>
              <a:rPr sz="700" dirty="0">
                <a:latin typeface="Microsoft Sans Serif"/>
                <a:cs typeface="Microsoft Sans Serif"/>
              </a:rPr>
              <a:t> </a:t>
            </a:r>
            <a:r>
              <a:rPr sz="700" spc="20" dirty="0">
                <a:latin typeface="Microsoft Sans Serif"/>
                <a:cs typeface="Microsoft Sans Serif"/>
              </a:rPr>
              <a:t>del</a:t>
            </a:r>
            <a:r>
              <a:rPr sz="700" spc="-5" dirty="0">
                <a:latin typeface="Microsoft Sans Serif"/>
                <a:cs typeface="Microsoft Sans Serif"/>
              </a:rPr>
              <a:t> </a:t>
            </a:r>
            <a:r>
              <a:rPr sz="700" spc="30" dirty="0">
                <a:latin typeface="Microsoft Sans Serif"/>
                <a:cs typeface="Microsoft Sans Serif"/>
              </a:rPr>
              <a:t>generador</a:t>
            </a:r>
            <a:r>
              <a:rPr sz="700" dirty="0">
                <a:latin typeface="Microsoft Sans Serif"/>
                <a:cs typeface="Microsoft Sans Serif"/>
              </a:rPr>
              <a:t> </a:t>
            </a:r>
            <a:r>
              <a:rPr sz="700" spc="30" dirty="0">
                <a:latin typeface="Microsoft Sans Serif"/>
                <a:cs typeface="Microsoft Sans Serif"/>
              </a:rPr>
              <a:t>que</a:t>
            </a:r>
            <a:r>
              <a:rPr sz="700" dirty="0">
                <a:latin typeface="Microsoft Sans Serif"/>
                <a:cs typeface="Microsoft Sans Serif"/>
              </a:rPr>
              <a:t> </a:t>
            </a:r>
            <a:r>
              <a:rPr sz="700" spc="35" dirty="0">
                <a:latin typeface="Microsoft Sans Serif"/>
                <a:cs typeface="Microsoft Sans Serif"/>
              </a:rPr>
              <a:t>miran</a:t>
            </a:r>
            <a:r>
              <a:rPr sz="700" spc="-5" dirty="0">
                <a:latin typeface="Microsoft Sans Serif"/>
                <a:cs typeface="Microsoft Sans Serif"/>
              </a:rPr>
              <a:t> </a:t>
            </a:r>
            <a:r>
              <a:rPr sz="700" spc="10" dirty="0">
                <a:latin typeface="Microsoft Sans Serif"/>
                <a:cs typeface="Microsoft Sans Serif"/>
              </a:rPr>
              <a:t>hacia</a:t>
            </a:r>
            <a:r>
              <a:rPr sz="700" dirty="0">
                <a:latin typeface="Microsoft Sans Serif"/>
                <a:cs typeface="Microsoft Sans Serif"/>
              </a:rPr>
              <a:t> </a:t>
            </a:r>
            <a:r>
              <a:rPr sz="700" spc="10" dirty="0">
                <a:latin typeface="Microsoft Sans Serif"/>
                <a:cs typeface="Microsoft Sans Serif"/>
              </a:rPr>
              <a:t>el</a:t>
            </a:r>
            <a:r>
              <a:rPr sz="700" dirty="0">
                <a:latin typeface="Microsoft Sans Serif"/>
                <a:cs typeface="Microsoft Sans Serif"/>
              </a:rPr>
              <a:t> </a:t>
            </a:r>
            <a:r>
              <a:rPr sz="700" spc="15" dirty="0">
                <a:latin typeface="Microsoft Sans Serif"/>
                <a:cs typeface="Microsoft Sans Serif"/>
              </a:rPr>
              <a:t>sistema.</a:t>
            </a:r>
            <a:r>
              <a:rPr sz="700" spc="-5" dirty="0">
                <a:latin typeface="Microsoft Sans Serif"/>
                <a:cs typeface="Microsoft Sans Serif"/>
              </a:rPr>
              <a:t> </a:t>
            </a:r>
            <a:r>
              <a:rPr sz="700" spc="-20" dirty="0">
                <a:latin typeface="Microsoft Sans Serif"/>
                <a:cs typeface="Microsoft Sans Serif"/>
              </a:rPr>
              <a:t>En </a:t>
            </a:r>
            <a:r>
              <a:rPr sz="700" spc="-170" dirty="0">
                <a:latin typeface="Microsoft Sans Serif"/>
                <a:cs typeface="Microsoft Sans Serif"/>
              </a:rPr>
              <a:t> </a:t>
            </a:r>
            <a:r>
              <a:rPr sz="700" spc="20" dirty="0">
                <a:latin typeface="Microsoft Sans Serif"/>
                <a:cs typeface="Microsoft Sans Serif"/>
              </a:rPr>
              <a:t>cualquier</a:t>
            </a:r>
            <a:r>
              <a:rPr sz="700" dirty="0">
                <a:latin typeface="Microsoft Sans Serif"/>
                <a:cs typeface="Microsoft Sans Serif"/>
              </a:rPr>
              <a:t> caso, </a:t>
            </a:r>
            <a:r>
              <a:rPr sz="700" spc="-5" dirty="0">
                <a:latin typeface="Microsoft Sans Serif"/>
                <a:cs typeface="Microsoft Sans Serif"/>
              </a:rPr>
              <a:t>se</a:t>
            </a:r>
            <a:r>
              <a:rPr sz="700" dirty="0">
                <a:latin typeface="Microsoft Sans Serif"/>
                <a:cs typeface="Microsoft Sans Serif"/>
              </a:rPr>
              <a:t> </a:t>
            </a:r>
            <a:r>
              <a:rPr sz="700" spc="20" dirty="0">
                <a:latin typeface="Microsoft Sans Serif"/>
                <a:cs typeface="Microsoft Sans Serif"/>
              </a:rPr>
              <a:t>utiliza</a:t>
            </a:r>
            <a:r>
              <a:rPr sz="700" dirty="0">
                <a:latin typeface="Microsoft Sans Serif"/>
                <a:cs typeface="Microsoft Sans Serif"/>
              </a:rPr>
              <a:t> </a:t>
            </a:r>
            <a:r>
              <a:rPr sz="700" spc="40" dirty="0">
                <a:latin typeface="Microsoft Sans Serif"/>
                <a:cs typeface="Microsoft Sans Serif"/>
              </a:rPr>
              <a:t>un</a:t>
            </a:r>
            <a:r>
              <a:rPr sz="700" dirty="0">
                <a:latin typeface="Microsoft Sans Serif"/>
                <a:cs typeface="Microsoft Sans Serif"/>
              </a:rPr>
              <a:t> </a:t>
            </a:r>
            <a:r>
              <a:rPr sz="700" spc="20" dirty="0">
                <a:latin typeface="Microsoft Sans Serif"/>
                <a:cs typeface="Microsoft Sans Serif"/>
              </a:rPr>
              <a:t>desplazamiento</a:t>
            </a:r>
            <a:r>
              <a:rPr sz="700" dirty="0">
                <a:latin typeface="Microsoft Sans Serif"/>
                <a:cs typeface="Microsoft Sans Serif"/>
              </a:rPr>
              <a:t> </a:t>
            </a:r>
            <a:r>
              <a:rPr sz="700" spc="15" dirty="0">
                <a:latin typeface="Microsoft Sans Serif"/>
                <a:cs typeface="Microsoft Sans Serif"/>
              </a:rPr>
              <a:t>desde</a:t>
            </a:r>
            <a:r>
              <a:rPr sz="700" spc="5" dirty="0">
                <a:latin typeface="Microsoft Sans Serif"/>
                <a:cs typeface="Microsoft Sans Serif"/>
              </a:rPr>
              <a:t> </a:t>
            </a:r>
            <a:r>
              <a:rPr sz="700" spc="10" dirty="0">
                <a:latin typeface="Microsoft Sans Serif"/>
                <a:cs typeface="Microsoft Sans Serif"/>
              </a:rPr>
              <a:t>el</a:t>
            </a:r>
            <a:r>
              <a:rPr sz="700" dirty="0">
                <a:latin typeface="Microsoft Sans Serif"/>
                <a:cs typeface="Microsoft Sans Serif"/>
              </a:rPr>
              <a:t> </a:t>
            </a:r>
            <a:r>
              <a:rPr sz="700" spc="40" dirty="0">
                <a:latin typeface="Microsoft Sans Serif"/>
                <a:cs typeface="Microsoft Sans Serif"/>
              </a:rPr>
              <a:t>punto</a:t>
            </a:r>
            <a:r>
              <a:rPr sz="700" dirty="0">
                <a:latin typeface="Microsoft Sans Serif"/>
                <a:cs typeface="Microsoft Sans Serif"/>
              </a:rPr>
              <a:t> </a:t>
            </a:r>
            <a:r>
              <a:rPr sz="700" spc="20" dirty="0">
                <a:latin typeface="Microsoft Sans Serif"/>
                <a:cs typeface="Microsoft Sans Serif"/>
              </a:rPr>
              <a:t>de</a:t>
            </a:r>
            <a:r>
              <a:rPr sz="700" dirty="0">
                <a:latin typeface="Microsoft Sans Serif"/>
                <a:cs typeface="Microsoft Sans Serif"/>
              </a:rPr>
              <a:t> </a:t>
            </a:r>
            <a:r>
              <a:rPr sz="700" spc="20" dirty="0">
                <a:latin typeface="Microsoft Sans Serif"/>
                <a:cs typeface="Microsoft Sans Serif"/>
              </a:rPr>
              <a:t>medición.</a:t>
            </a:r>
            <a:r>
              <a:rPr sz="700" dirty="0">
                <a:latin typeface="Microsoft Sans Serif"/>
                <a:cs typeface="Microsoft Sans Serif"/>
              </a:rPr>
              <a:t> </a:t>
            </a:r>
            <a:r>
              <a:rPr sz="700" spc="-10" dirty="0">
                <a:latin typeface="Microsoft Sans Serif"/>
                <a:cs typeface="Microsoft Sans Serif"/>
              </a:rPr>
              <a:t>La </a:t>
            </a:r>
            <a:r>
              <a:rPr sz="700" spc="-170" dirty="0">
                <a:latin typeface="Microsoft Sans Serif"/>
                <a:cs typeface="Microsoft Sans Serif"/>
              </a:rPr>
              <a:t> </a:t>
            </a:r>
            <a:r>
              <a:rPr sz="700" spc="35" dirty="0">
                <a:latin typeface="Microsoft Sans Serif"/>
                <a:cs typeface="Microsoft Sans Serif"/>
              </a:rPr>
              <a:t>figura </a:t>
            </a:r>
            <a:r>
              <a:rPr sz="700" spc="10" dirty="0">
                <a:latin typeface="Microsoft Sans Serif"/>
                <a:cs typeface="Microsoft Sans Serif"/>
              </a:rPr>
              <a:t>6 </a:t>
            </a:r>
            <a:r>
              <a:rPr sz="700" spc="30" dirty="0">
                <a:latin typeface="Microsoft Sans Serif"/>
                <a:cs typeface="Microsoft Sans Serif"/>
              </a:rPr>
              <a:t>muestra </a:t>
            </a:r>
            <a:r>
              <a:rPr sz="700" spc="40" dirty="0">
                <a:latin typeface="Microsoft Sans Serif"/>
                <a:cs typeface="Microsoft Sans Serif"/>
              </a:rPr>
              <a:t>un </a:t>
            </a:r>
            <a:r>
              <a:rPr sz="700" spc="20" dirty="0">
                <a:latin typeface="Microsoft Sans Serif"/>
                <a:cs typeface="Microsoft Sans Serif"/>
              </a:rPr>
              <a:t>esquema de cegadora </a:t>
            </a:r>
            <a:r>
              <a:rPr sz="700" spc="15" dirty="0">
                <a:latin typeface="Microsoft Sans Serif"/>
                <a:cs typeface="Microsoft Sans Serif"/>
              </a:rPr>
              <a:t>única aplicado </a:t>
            </a:r>
            <a:r>
              <a:rPr sz="700" spc="10" dirty="0">
                <a:latin typeface="Microsoft Sans Serif"/>
                <a:cs typeface="Microsoft Sans Serif"/>
              </a:rPr>
              <a:t>al </a:t>
            </a:r>
            <a:r>
              <a:rPr sz="700" spc="20" dirty="0">
                <a:latin typeface="Microsoft Sans Serif"/>
                <a:cs typeface="Microsoft Sans Serif"/>
              </a:rPr>
              <a:t>lado </a:t>
            </a:r>
            <a:r>
              <a:rPr sz="700" spc="25" dirty="0">
                <a:latin typeface="Microsoft Sans Serif"/>
                <a:cs typeface="Microsoft Sans Serif"/>
              </a:rPr>
              <a:t>alto </a:t>
            </a:r>
            <a:r>
              <a:rPr sz="700" spc="20" dirty="0">
                <a:latin typeface="Microsoft Sans Serif"/>
                <a:cs typeface="Microsoft Sans Serif"/>
              </a:rPr>
              <a:t>del </a:t>
            </a:r>
            <a:r>
              <a:rPr sz="700" spc="25" dirty="0">
                <a:latin typeface="Microsoft Sans Serif"/>
                <a:cs typeface="Microsoft Sans Serif"/>
              </a:rPr>
              <a:t> </a:t>
            </a:r>
            <a:r>
              <a:rPr sz="700" spc="35" dirty="0">
                <a:latin typeface="Microsoft Sans Serif"/>
                <a:cs typeface="Microsoft Sans Serif"/>
              </a:rPr>
              <a:t>transformador</a:t>
            </a:r>
            <a:r>
              <a:rPr sz="700" spc="-5" dirty="0">
                <a:latin typeface="Microsoft Sans Serif"/>
                <a:cs typeface="Microsoft Sans Serif"/>
              </a:rPr>
              <a:t> </a:t>
            </a:r>
            <a:r>
              <a:rPr sz="700" spc="20" dirty="0">
                <a:latin typeface="Microsoft Sans Serif"/>
                <a:cs typeface="Microsoft Sans Serif"/>
              </a:rPr>
              <a:t>elevador</a:t>
            </a:r>
            <a:r>
              <a:rPr sz="700" dirty="0">
                <a:latin typeface="Microsoft Sans Serif"/>
                <a:cs typeface="Microsoft Sans Serif"/>
              </a:rPr>
              <a:t> </a:t>
            </a:r>
            <a:r>
              <a:rPr sz="700" spc="20" dirty="0">
                <a:latin typeface="Microsoft Sans Serif"/>
                <a:cs typeface="Microsoft Sans Serif"/>
              </a:rPr>
              <a:t>del</a:t>
            </a:r>
            <a:r>
              <a:rPr sz="700" dirty="0">
                <a:latin typeface="Microsoft Sans Serif"/>
                <a:cs typeface="Microsoft Sans Serif"/>
              </a:rPr>
              <a:t> </a:t>
            </a:r>
            <a:r>
              <a:rPr sz="700" spc="25" dirty="0">
                <a:latin typeface="Microsoft Sans Serif"/>
                <a:cs typeface="Microsoft Sans Serif"/>
              </a:rPr>
              <a:t>generador.</a:t>
            </a:r>
            <a:r>
              <a:rPr sz="700" dirty="0">
                <a:latin typeface="Microsoft Sans Serif"/>
                <a:cs typeface="Microsoft Sans Serif"/>
              </a:rPr>
              <a:t> </a:t>
            </a:r>
            <a:r>
              <a:rPr sz="700" spc="-5" dirty="0">
                <a:latin typeface="Microsoft Sans Serif"/>
                <a:cs typeface="Microsoft Sans Serif"/>
              </a:rPr>
              <a:t>Los</a:t>
            </a:r>
            <a:r>
              <a:rPr sz="700" dirty="0">
                <a:latin typeface="Microsoft Sans Serif"/>
                <a:cs typeface="Microsoft Sans Serif"/>
              </a:rPr>
              <a:t> </a:t>
            </a:r>
            <a:r>
              <a:rPr sz="700" spc="25" dirty="0">
                <a:latin typeface="Microsoft Sans Serif"/>
                <a:cs typeface="Microsoft Sans Serif"/>
              </a:rPr>
              <a:t>elementos</a:t>
            </a:r>
            <a:r>
              <a:rPr sz="700" dirty="0">
                <a:latin typeface="Microsoft Sans Serif"/>
                <a:cs typeface="Microsoft Sans Serif"/>
              </a:rPr>
              <a:t> </a:t>
            </a:r>
            <a:r>
              <a:rPr sz="700" spc="10" dirty="0">
                <a:latin typeface="Microsoft Sans Serif"/>
                <a:cs typeface="Microsoft Sans Serif"/>
              </a:rPr>
              <a:t>sensores</a:t>
            </a:r>
            <a:r>
              <a:rPr sz="700" dirty="0">
                <a:latin typeface="Microsoft Sans Serif"/>
                <a:cs typeface="Microsoft Sans Serif"/>
              </a:rPr>
              <a:t> </a:t>
            </a:r>
            <a:r>
              <a:rPr sz="700" spc="20" dirty="0">
                <a:latin typeface="Microsoft Sans Serif"/>
                <a:cs typeface="Microsoft Sans Serif"/>
              </a:rPr>
              <a:t>constan</a:t>
            </a:r>
            <a:r>
              <a:rPr sz="700" dirty="0">
                <a:latin typeface="Microsoft Sans Serif"/>
                <a:cs typeface="Microsoft Sans Serif"/>
              </a:rPr>
              <a:t> </a:t>
            </a:r>
            <a:r>
              <a:rPr sz="700" spc="20" dirty="0">
                <a:latin typeface="Microsoft Sans Serif"/>
                <a:cs typeface="Microsoft Sans Serif"/>
              </a:rPr>
              <a:t>de </a:t>
            </a:r>
            <a:r>
              <a:rPr sz="700" spc="-170" dirty="0">
                <a:latin typeface="Microsoft Sans Serif"/>
                <a:cs typeface="Microsoft Sans Serif"/>
              </a:rPr>
              <a:t> </a:t>
            </a:r>
            <a:r>
              <a:rPr sz="700" spc="20" dirty="0">
                <a:latin typeface="Microsoft Sans Serif"/>
                <a:cs typeface="Microsoft Sans Serif"/>
              </a:rPr>
              <a:t>dos </a:t>
            </a:r>
            <a:r>
              <a:rPr sz="700" spc="25" dirty="0">
                <a:latin typeface="Microsoft Sans Serif"/>
                <a:cs typeface="Microsoft Sans Serif"/>
              </a:rPr>
              <a:t>elementos </a:t>
            </a:r>
            <a:r>
              <a:rPr sz="700" spc="20" dirty="0">
                <a:latin typeface="Microsoft Sans Serif"/>
                <a:cs typeface="Microsoft Sans Serif"/>
              </a:rPr>
              <a:t>de impedancia llamados anteojeras </a:t>
            </a:r>
            <a:r>
              <a:rPr sz="700" spc="30" dirty="0">
                <a:latin typeface="Microsoft Sans Serif"/>
                <a:cs typeface="Microsoft Sans Serif"/>
              </a:rPr>
              <a:t>que </a:t>
            </a:r>
            <a:r>
              <a:rPr sz="700" spc="25" dirty="0">
                <a:latin typeface="Microsoft Sans Serif"/>
                <a:cs typeface="Microsoft Sans Serif"/>
              </a:rPr>
              <a:t>tienen polaridad </a:t>
            </a:r>
            <a:r>
              <a:rPr sz="700" spc="30" dirty="0">
                <a:latin typeface="Microsoft Sans Serif"/>
                <a:cs typeface="Microsoft Sans Serif"/>
              </a:rPr>
              <a:t> </a:t>
            </a:r>
            <a:r>
              <a:rPr sz="700" spc="20" dirty="0">
                <a:latin typeface="Microsoft Sans Serif"/>
                <a:cs typeface="Microsoft Sans Serif"/>
              </a:rPr>
              <a:t>opuesta </a:t>
            </a:r>
            <a:r>
              <a:rPr sz="700" spc="5" dirty="0">
                <a:latin typeface="Microsoft Sans Serif"/>
                <a:cs typeface="Microsoft Sans Serif"/>
              </a:rPr>
              <a:t>y </a:t>
            </a:r>
            <a:r>
              <a:rPr sz="700" spc="40" dirty="0">
                <a:latin typeface="Microsoft Sans Serif"/>
                <a:cs typeface="Microsoft Sans Serif"/>
              </a:rPr>
              <a:t>un </a:t>
            </a:r>
            <a:r>
              <a:rPr sz="700" spc="20" dirty="0">
                <a:latin typeface="Microsoft Sans Serif"/>
                <a:cs typeface="Microsoft Sans Serif"/>
              </a:rPr>
              <a:t>relé </a:t>
            </a:r>
            <a:r>
              <a:rPr sz="700" spc="45" dirty="0">
                <a:latin typeface="Microsoft Sans Serif"/>
                <a:cs typeface="Microsoft Sans Serif"/>
              </a:rPr>
              <a:t>mho </a:t>
            </a:r>
            <a:r>
              <a:rPr sz="700" spc="20" dirty="0">
                <a:latin typeface="Microsoft Sans Serif"/>
                <a:cs typeface="Microsoft Sans Serif"/>
              </a:rPr>
              <a:t>compensado de </a:t>
            </a:r>
            <a:r>
              <a:rPr sz="700" spc="15" dirty="0">
                <a:latin typeface="Microsoft Sans Serif"/>
                <a:cs typeface="Microsoft Sans Serif"/>
              </a:rPr>
              <a:t>supervisión. </a:t>
            </a:r>
            <a:r>
              <a:rPr sz="700" spc="-30" dirty="0">
                <a:latin typeface="Microsoft Sans Serif"/>
                <a:cs typeface="Microsoft Sans Serif"/>
              </a:rPr>
              <a:t>El </a:t>
            </a:r>
            <a:r>
              <a:rPr sz="700" spc="20" dirty="0">
                <a:latin typeface="Microsoft Sans Serif"/>
                <a:cs typeface="Microsoft Sans Serif"/>
              </a:rPr>
              <a:t>relé de supervisión </a:t>
            </a:r>
            <a:r>
              <a:rPr sz="700" spc="25" dirty="0">
                <a:latin typeface="Microsoft Sans Serif"/>
                <a:cs typeface="Microsoft Sans Serif"/>
              </a:rPr>
              <a:t> </a:t>
            </a:r>
            <a:r>
              <a:rPr sz="700" spc="45" dirty="0">
                <a:latin typeface="Microsoft Sans Serif"/>
                <a:cs typeface="Microsoft Sans Serif"/>
              </a:rPr>
              <a:t>mho </a:t>
            </a:r>
            <a:r>
              <a:rPr sz="700" spc="30" dirty="0">
                <a:latin typeface="Microsoft Sans Serif"/>
                <a:cs typeface="Microsoft Sans Serif"/>
              </a:rPr>
              <a:t>restringe </a:t>
            </a:r>
            <a:r>
              <a:rPr sz="700" spc="10" dirty="0">
                <a:latin typeface="Microsoft Sans Serif"/>
                <a:cs typeface="Microsoft Sans Serif"/>
              </a:rPr>
              <a:t>el </a:t>
            </a:r>
            <a:r>
              <a:rPr sz="700" spc="15" dirty="0">
                <a:latin typeface="Microsoft Sans Serif"/>
                <a:cs typeface="Microsoft Sans Serif"/>
              </a:rPr>
              <a:t>área </a:t>
            </a:r>
            <a:r>
              <a:rPr sz="700" spc="20" dirty="0">
                <a:latin typeface="Microsoft Sans Serif"/>
                <a:cs typeface="Microsoft Sans Serif"/>
              </a:rPr>
              <a:t>de </a:t>
            </a:r>
            <a:r>
              <a:rPr sz="700" spc="25" dirty="0">
                <a:latin typeface="Microsoft Sans Serif"/>
                <a:cs typeface="Microsoft Sans Serif"/>
              </a:rPr>
              <a:t>operación </a:t>
            </a:r>
            <a:r>
              <a:rPr sz="700" dirty="0">
                <a:latin typeface="Microsoft Sans Serif"/>
                <a:cs typeface="Microsoft Sans Serif"/>
              </a:rPr>
              <a:t>a </a:t>
            </a:r>
            <a:r>
              <a:rPr sz="700" spc="10" dirty="0">
                <a:latin typeface="Microsoft Sans Serif"/>
                <a:cs typeface="Microsoft Sans Serif"/>
              </a:rPr>
              <a:t>oscilaciones </a:t>
            </a:r>
            <a:r>
              <a:rPr sz="700" spc="30" dirty="0">
                <a:latin typeface="Microsoft Sans Serif"/>
                <a:cs typeface="Microsoft Sans Serif"/>
              </a:rPr>
              <a:t>que </a:t>
            </a:r>
            <a:r>
              <a:rPr sz="700" spc="15" dirty="0">
                <a:latin typeface="Microsoft Sans Serif"/>
                <a:cs typeface="Microsoft Sans Serif"/>
              </a:rPr>
              <a:t>pasan </a:t>
            </a:r>
            <a:r>
              <a:rPr sz="700" dirty="0">
                <a:latin typeface="Microsoft Sans Serif"/>
                <a:cs typeface="Microsoft Sans Serif"/>
              </a:rPr>
              <a:t>a </a:t>
            </a:r>
            <a:r>
              <a:rPr sz="700" spc="15" dirty="0">
                <a:latin typeface="Microsoft Sans Serif"/>
                <a:cs typeface="Microsoft Sans Serif"/>
              </a:rPr>
              <a:t>través </a:t>
            </a:r>
            <a:r>
              <a:rPr sz="700" spc="30" dirty="0">
                <a:latin typeface="Microsoft Sans Serif"/>
                <a:cs typeface="Microsoft Sans Serif"/>
              </a:rPr>
              <a:t>o </a:t>
            </a:r>
            <a:r>
              <a:rPr sz="700" spc="35" dirty="0">
                <a:latin typeface="Microsoft Sans Serif"/>
                <a:cs typeface="Microsoft Sans Serif"/>
              </a:rPr>
              <a:t> </a:t>
            </a:r>
            <a:r>
              <a:rPr sz="700" spc="5" dirty="0">
                <a:latin typeface="Microsoft Sans Serif"/>
                <a:cs typeface="Microsoft Sans Serif"/>
              </a:rPr>
              <a:t>cerca</a:t>
            </a:r>
            <a:r>
              <a:rPr sz="700" spc="-5" dirty="0">
                <a:latin typeface="Microsoft Sans Serif"/>
                <a:cs typeface="Microsoft Sans Serif"/>
              </a:rPr>
              <a:t> </a:t>
            </a:r>
            <a:r>
              <a:rPr sz="700" spc="20" dirty="0">
                <a:latin typeface="Microsoft Sans Serif"/>
                <a:cs typeface="Microsoft Sans Serif"/>
              </a:rPr>
              <a:t>del</a:t>
            </a:r>
            <a:r>
              <a:rPr sz="700" spc="-5" dirty="0">
                <a:latin typeface="Microsoft Sans Serif"/>
                <a:cs typeface="Microsoft Sans Serif"/>
              </a:rPr>
              <a:t> </a:t>
            </a:r>
            <a:r>
              <a:rPr sz="700" spc="30" dirty="0">
                <a:latin typeface="Microsoft Sans Serif"/>
                <a:cs typeface="Microsoft Sans Serif"/>
              </a:rPr>
              <a:t>generador</a:t>
            </a:r>
            <a:r>
              <a:rPr sz="700" spc="-5" dirty="0">
                <a:latin typeface="Microsoft Sans Serif"/>
                <a:cs typeface="Microsoft Sans Serif"/>
              </a:rPr>
              <a:t> </a:t>
            </a:r>
            <a:r>
              <a:rPr sz="700" spc="5" dirty="0">
                <a:latin typeface="Microsoft Sans Serif"/>
                <a:cs typeface="Microsoft Sans Serif"/>
              </a:rPr>
              <a:t>y</a:t>
            </a:r>
            <a:r>
              <a:rPr sz="700" spc="-5" dirty="0">
                <a:latin typeface="Microsoft Sans Serif"/>
                <a:cs typeface="Microsoft Sans Serif"/>
              </a:rPr>
              <a:t> </a:t>
            </a:r>
            <a:r>
              <a:rPr sz="700" spc="10" dirty="0">
                <a:latin typeface="Microsoft Sans Serif"/>
                <a:cs typeface="Microsoft Sans Serif"/>
              </a:rPr>
              <a:t>su</a:t>
            </a:r>
            <a:r>
              <a:rPr sz="700" spc="-5" dirty="0">
                <a:latin typeface="Microsoft Sans Serif"/>
                <a:cs typeface="Microsoft Sans Serif"/>
              </a:rPr>
              <a:t> </a:t>
            </a:r>
            <a:r>
              <a:rPr sz="700" spc="35" dirty="0">
                <a:latin typeface="Microsoft Sans Serif"/>
                <a:cs typeface="Microsoft Sans Serif"/>
              </a:rPr>
              <a:t>transformador</a:t>
            </a:r>
            <a:r>
              <a:rPr sz="700" spc="-5" dirty="0">
                <a:latin typeface="Microsoft Sans Serif"/>
                <a:cs typeface="Microsoft Sans Serif"/>
              </a:rPr>
              <a:t> </a:t>
            </a:r>
            <a:r>
              <a:rPr sz="700" spc="15" dirty="0">
                <a:latin typeface="Microsoft Sans Serif"/>
                <a:cs typeface="Microsoft Sans Serif"/>
              </a:rPr>
              <a:t>elevador.</a:t>
            </a:r>
            <a:endParaRPr sz="700">
              <a:latin typeface="Microsoft Sans Serif"/>
              <a:cs typeface="Microsoft Sans Serif"/>
            </a:endParaRPr>
          </a:p>
        </p:txBody>
      </p:sp>
      <p:sp>
        <p:nvSpPr>
          <p:cNvPr id="105" name="object 105"/>
          <p:cNvSpPr txBox="1"/>
          <p:nvPr/>
        </p:nvSpPr>
        <p:spPr>
          <a:xfrm>
            <a:off x="9100183" y="603407"/>
            <a:ext cx="7428094" cy="1300099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 marR="29209">
              <a:lnSpc>
                <a:spcPct val="133700"/>
              </a:lnSpc>
              <a:spcBef>
                <a:spcPts val="100"/>
              </a:spcBef>
            </a:pPr>
            <a:r>
              <a:rPr sz="750" spc="5" dirty="0">
                <a:latin typeface="Microsoft Sans Serif"/>
                <a:cs typeface="Microsoft Sans Serif"/>
              </a:rPr>
              <a:t>Pero,</a:t>
            </a:r>
            <a:r>
              <a:rPr sz="750" spc="-5" dirty="0">
                <a:latin typeface="Microsoft Sans Serif"/>
                <a:cs typeface="Microsoft Sans Serif"/>
              </a:rPr>
              <a:t> </a:t>
            </a:r>
            <a:r>
              <a:rPr sz="750" spc="15" dirty="0">
                <a:latin typeface="Microsoft Sans Serif"/>
                <a:cs typeface="Microsoft Sans Serif"/>
              </a:rPr>
              <a:t>sin</a:t>
            </a:r>
            <a:r>
              <a:rPr sz="750" dirty="0">
                <a:latin typeface="Microsoft Sans Serif"/>
                <a:cs typeface="Microsoft Sans Serif"/>
              </a:rPr>
              <a:t> </a:t>
            </a:r>
            <a:r>
              <a:rPr sz="750" spc="45" dirty="0">
                <a:latin typeface="Microsoft Sans Serif"/>
                <a:cs typeface="Microsoft Sans Serif"/>
              </a:rPr>
              <a:t>un</a:t>
            </a:r>
            <a:r>
              <a:rPr sz="750" spc="-5" dirty="0">
                <a:latin typeface="Microsoft Sans Serif"/>
                <a:cs typeface="Microsoft Sans Serif"/>
              </a:rPr>
              <a:t> </a:t>
            </a:r>
            <a:r>
              <a:rPr sz="750" spc="40" dirty="0">
                <a:latin typeface="Microsoft Sans Serif"/>
                <a:cs typeface="Microsoft Sans Serif"/>
              </a:rPr>
              <a:t>giro</a:t>
            </a:r>
            <a:r>
              <a:rPr sz="750" dirty="0">
                <a:latin typeface="Microsoft Sans Serif"/>
                <a:cs typeface="Microsoft Sans Serif"/>
              </a:rPr>
              <a:t> </a:t>
            </a:r>
            <a:r>
              <a:rPr sz="750" spc="30" dirty="0">
                <a:latin typeface="Microsoft Sans Serif"/>
                <a:cs typeface="Microsoft Sans Serif"/>
              </a:rPr>
              <a:t>que</a:t>
            </a:r>
            <a:r>
              <a:rPr sz="750" dirty="0">
                <a:latin typeface="Microsoft Sans Serif"/>
                <a:cs typeface="Microsoft Sans Serif"/>
              </a:rPr>
              <a:t> </a:t>
            </a:r>
            <a:r>
              <a:rPr sz="750" spc="5" dirty="0">
                <a:latin typeface="Microsoft Sans Serif"/>
                <a:cs typeface="Microsoft Sans Serif"/>
              </a:rPr>
              <a:t>pase</a:t>
            </a:r>
            <a:r>
              <a:rPr sz="750" spc="-5" dirty="0">
                <a:latin typeface="Microsoft Sans Serif"/>
                <a:cs typeface="Microsoft Sans Serif"/>
              </a:rPr>
              <a:t> </a:t>
            </a:r>
            <a:r>
              <a:rPr sz="750" spc="25" dirty="0">
                <a:latin typeface="Microsoft Sans Serif"/>
                <a:cs typeface="Microsoft Sans Serif"/>
              </a:rPr>
              <a:t>de</a:t>
            </a:r>
            <a:r>
              <a:rPr sz="750" dirty="0">
                <a:latin typeface="Microsoft Sans Serif"/>
                <a:cs typeface="Microsoft Sans Serif"/>
              </a:rPr>
              <a:t> </a:t>
            </a:r>
            <a:r>
              <a:rPr sz="750" spc="10" dirty="0">
                <a:latin typeface="Microsoft Sans Serif"/>
                <a:cs typeface="Microsoft Sans Serif"/>
              </a:rPr>
              <a:t>180</a:t>
            </a:r>
            <a:r>
              <a:rPr sz="750" spc="-5" dirty="0">
                <a:latin typeface="Microsoft Sans Serif"/>
                <a:cs typeface="Microsoft Sans Serif"/>
              </a:rPr>
              <a:t> </a:t>
            </a:r>
            <a:r>
              <a:rPr sz="750" spc="20" dirty="0">
                <a:latin typeface="Microsoft Sans Serif"/>
                <a:cs typeface="Microsoft Sans Serif"/>
              </a:rPr>
              <a:t>grados,</a:t>
            </a:r>
            <a:r>
              <a:rPr sz="750" dirty="0">
                <a:latin typeface="Microsoft Sans Serif"/>
                <a:cs typeface="Microsoft Sans Serif"/>
              </a:rPr>
              <a:t> </a:t>
            </a:r>
            <a:r>
              <a:rPr sz="750" spc="40" dirty="0">
                <a:latin typeface="Microsoft Sans Serif"/>
                <a:cs typeface="Microsoft Sans Serif"/>
              </a:rPr>
              <a:t>no</a:t>
            </a:r>
            <a:r>
              <a:rPr sz="750" dirty="0">
                <a:latin typeface="Microsoft Sans Serif"/>
                <a:cs typeface="Microsoft Sans Serif"/>
              </a:rPr>
              <a:t> </a:t>
            </a:r>
            <a:r>
              <a:rPr sz="750" spc="-5" dirty="0">
                <a:latin typeface="Microsoft Sans Serif"/>
                <a:cs typeface="Microsoft Sans Serif"/>
              </a:rPr>
              <a:t>se </a:t>
            </a:r>
            <a:r>
              <a:rPr sz="750" spc="30" dirty="0">
                <a:latin typeface="Microsoft Sans Serif"/>
                <a:cs typeface="Microsoft Sans Serif"/>
              </a:rPr>
              <a:t>producirá</a:t>
            </a:r>
            <a:r>
              <a:rPr sz="750" dirty="0">
                <a:latin typeface="Microsoft Sans Serif"/>
                <a:cs typeface="Microsoft Sans Serif"/>
              </a:rPr>
              <a:t> </a:t>
            </a:r>
            <a:r>
              <a:rPr sz="750" spc="45" dirty="0">
                <a:latin typeface="Microsoft Sans Serif"/>
                <a:cs typeface="Microsoft Sans Serif"/>
              </a:rPr>
              <a:t>un</a:t>
            </a:r>
            <a:r>
              <a:rPr sz="750" dirty="0">
                <a:latin typeface="Microsoft Sans Serif"/>
                <a:cs typeface="Microsoft Sans Serif"/>
              </a:rPr>
              <a:t> </a:t>
            </a:r>
            <a:r>
              <a:rPr sz="750" spc="25" dirty="0">
                <a:latin typeface="Microsoft Sans Serif"/>
                <a:cs typeface="Microsoft Sans Serif"/>
              </a:rPr>
              <a:t>tropiezo. </a:t>
            </a:r>
            <a:r>
              <a:rPr sz="750" spc="30" dirty="0">
                <a:latin typeface="Microsoft Sans Serif"/>
                <a:cs typeface="Microsoft Sans Serif"/>
              </a:rPr>
              <a:t> Configurar </a:t>
            </a:r>
            <a:r>
              <a:rPr sz="750" spc="10" dirty="0">
                <a:latin typeface="Microsoft Sans Serif"/>
                <a:cs typeface="Microsoft Sans Serif"/>
              </a:rPr>
              <a:t>el </a:t>
            </a:r>
            <a:r>
              <a:rPr sz="750" spc="20" dirty="0">
                <a:latin typeface="Microsoft Sans Serif"/>
                <a:cs typeface="Microsoft Sans Serif"/>
              </a:rPr>
              <a:t>esquema </a:t>
            </a:r>
            <a:r>
              <a:rPr sz="750" spc="25" dirty="0">
                <a:latin typeface="Microsoft Sans Serif"/>
                <a:cs typeface="Microsoft Sans Serif"/>
              </a:rPr>
              <a:t>de anteojera </a:t>
            </a:r>
            <a:r>
              <a:rPr sz="750" spc="20" dirty="0">
                <a:latin typeface="Microsoft Sans Serif"/>
                <a:cs typeface="Microsoft Sans Serif"/>
              </a:rPr>
              <a:t>única </a:t>
            </a:r>
            <a:r>
              <a:rPr sz="750" spc="-5" dirty="0">
                <a:latin typeface="Microsoft Sans Serif"/>
                <a:cs typeface="Microsoft Sans Serif"/>
              </a:rPr>
              <a:t>es </a:t>
            </a:r>
            <a:r>
              <a:rPr sz="750" spc="15" dirty="0">
                <a:latin typeface="Microsoft Sans Serif"/>
                <a:cs typeface="Microsoft Sans Serif"/>
              </a:rPr>
              <a:t>fácil </a:t>
            </a:r>
            <a:r>
              <a:rPr sz="750" spc="5" dirty="0">
                <a:latin typeface="Microsoft Sans Serif"/>
                <a:cs typeface="Microsoft Sans Serif"/>
              </a:rPr>
              <a:t>y </a:t>
            </a:r>
            <a:r>
              <a:rPr sz="750" spc="30" dirty="0">
                <a:latin typeface="Microsoft Sans Serif"/>
                <a:cs typeface="Microsoft Sans Serif"/>
              </a:rPr>
              <a:t>extremadamente </a:t>
            </a:r>
            <a:r>
              <a:rPr sz="750" spc="35" dirty="0">
                <a:latin typeface="Microsoft Sans Serif"/>
                <a:cs typeface="Microsoft Sans Serif"/>
              </a:rPr>
              <a:t> </a:t>
            </a:r>
            <a:r>
              <a:rPr sz="750" spc="20" dirty="0">
                <a:latin typeface="Microsoft Sans Serif"/>
                <a:cs typeface="Microsoft Sans Serif"/>
              </a:rPr>
              <a:t>seguro. </a:t>
            </a:r>
            <a:r>
              <a:rPr sz="750" dirty="0">
                <a:latin typeface="Microsoft Sans Serif"/>
                <a:cs typeface="Microsoft Sans Serif"/>
              </a:rPr>
              <a:t>Sólo </a:t>
            </a:r>
            <a:r>
              <a:rPr sz="750" spc="30" dirty="0">
                <a:latin typeface="Microsoft Sans Serif"/>
                <a:cs typeface="Microsoft Sans Serif"/>
              </a:rPr>
              <a:t>funcionará </a:t>
            </a:r>
            <a:r>
              <a:rPr sz="750" spc="15" dirty="0">
                <a:latin typeface="Microsoft Sans Serif"/>
                <a:cs typeface="Microsoft Sans Serif"/>
              </a:rPr>
              <a:t>después </a:t>
            </a:r>
            <a:r>
              <a:rPr sz="750" spc="25" dirty="0">
                <a:latin typeface="Microsoft Sans Serif"/>
                <a:cs typeface="Microsoft Sans Serif"/>
              </a:rPr>
              <a:t>de </a:t>
            </a:r>
            <a:r>
              <a:rPr sz="750" spc="30" dirty="0">
                <a:latin typeface="Microsoft Sans Serif"/>
                <a:cs typeface="Microsoft Sans Serif"/>
              </a:rPr>
              <a:t>que </a:t>
            </a:r>
            <a:r>
              <a:rPr sz="750" spc="45" dirty="0">
                <a:latin typeface="Microsoft Sans Serif"/>
                <a:cs typeface="Microsoft Sans Serif"/>
              </a:rPr>
              <a:t>un </a:t>
            </a:r>
            <a:r>
              <a:rPr sz="750" spc="25" dirty="0">
                <a:latin typeface="Microsoft Sans Serif"/>
                <a:cs typeface="Microsoft Sans Serif"/>
              </a:rPr>
              <a:t>poste </a:t>
            </a:r>
            <a:r>
              <a:rPr sz="750" spc="-5" dirty="0">
                <a:latin typeface="Microsoft Sans Serif"/>
                <a:cs typeface="Microsoft Sans Serif"/>
              </a:rPr>
              <a:t>se </a:t>
            </a:r>
            <a:r>
              <a:rPr sz="750" spc="15" dirty="0">
                <a:latin typeface="Microsoft Sans Serif"/>
                <a:cs typeface="Microsoft Sans Serif"/>
              </a:rPr>
              <a:t>haya </a:t>
            </a:r>
            <a:r>
              <a:rPr sz="750" spc="10" dirty="0">
                <a:latin typeface="Microsoft Sans Serif"/>
                <a:cs typeface="Microsoft Sans Serif"/>
              </a:rPr>
              <a:t>deslizado. </a:t>
            </a:r>
            <a:r>
              <a:rPr sz="750" spc="15" dirty="0">
                <a:latin typeface="Microsoft Sans Serif"/>
                <a:cs typeface="Microsoft Sans Serif"/>
              </a:rPr>
              <a:t> Por</a:t>
            </a:r>
            <a:r>
              <a:rPr sz="750" spc="-5" dirty="0">
                <a:latin typeface="Microsoft Sans Serif"/>
                <a:cs typeface="Microsoft Sans Serif"/>
              </a:rPr>
              <a:t> </a:t>
            </a:r>
            <a:r>
              <a:rPr sz="750" spc="25" dirty="0">
                <a:latin typeface="Microsoft Sans Serif"/>
                <a:cs typeface="Microsoft Sans Serif"/>
              </a:rPr>
              <a:t>lo</a:t>
            </a:r>
            <a:r>
              <a:rPr sz="750" dirty="0">
                <a:latin typeface="Microsoft Sans Serif"/>
                <a:cs typeface="Microsoft Sans Serif"/>
              </a:rPr>
              <a:t> </a:t>
            </a:r>
            <a:r>
              <a:rPr sz="750" spc="30" dirty="0">
                <a:latin typeface="Microsoft Sans Serif"/>
                <a:cs typeface="Microsoft Sans Serif"/>
              </a:rPr>
              <a:t>tanto,</a:t>
            </a:r>
            <a:r>
              <a:rPr sz="750" dirty="0">
                <a:latin typeface="Microsoft Sans Serif"/>
                <a:cs typeface="Microsoft Sans Serif"/>
              </a:rPr>
              <a:t> </a:t>
            </a:r>
            <a:r>
              <a:rPr sz="750" spc="40" dirty="0">
                <a:latin typeface="Microsoft Sans Serif"/>
                <a:cs typeface="Microsoft Sans Serif"/>
              </a:rPr>
              <a:t>no</a:t>
            </a:r>
            <a:r>
              <a:rPr sz="750" dirty="0">
                <a:latin typeface="Microsoft Sans Serif"/>
                <a:cs typeface="Microsoft Sans Serif"/>
              </a:rPr>
              <a:t> </a:t>
            </a:r>
            <a:r>
              <a:rPr sz="750" spc="25" dirty="0">
                <a:latin typeface="Microsoft Sans Serif"/>
                <a:cs typeface="Microsoft Sans Serif"/>
              </a:rPr>
              <a:t>puede</a:t>
            </a:r>
            <a:r>
              <a:rPr sz="750" dirty="0">
                <a:latin typeface="Microsoft Sans Serif"/>
                <a:cs typeface="Microsoft Sans Serif"/>
              </a:rPr>
              <a:t> </a:t>
            </a:r>
            <a:r>
              <a:rPr sz="750" spc="30" dirty="0">
                <a:latin typeface="Microsoft Sans Serif"/>
                <a:cs typeface="Microsoft Sans Serif"/>
              </a:rPr>
              <a:t>funcionar</a:t>
            </a:r>
            <a:r>
              <a:rPr sz="750" dirty="0">
                <a:latin typeface="Microsoft Sans Serif"/>
                <a:cs typeface="Microsoft Sans Serif"/>
              </a:rPr>
              <a:t> </a:t>
            </a:r>
            <a:r>
              <a:rPr sz="750" spc="30" dirty="0">
                <a:latin typeface="Microsoft Sans Serif"/>
                <a:cs typeface="Microsoft Sans Serif"/>
              </a:rPr>
              <a:t>mal</a:t>
            </a:r>
            <a:r>
              <a:rPr sz="750" dirty="0">
                <a:latin typeface="Microsoft Sans Serif"/>
                <a:cs typeface="Microsoft Sans Serif"/>
              </a:rPr>
              <a:t> </a:t>
            </a:r>
            <a:r>
              <a:rPr sz="750" spc="25" dirty="0">
                <a:latin typeface="Microsoft Sans Serif"/>
                <a:cs typeface="Microsoft Sans Serif"/>
              </a:rPr>
              <a:t>en</a:t>
            </a:r>
            <a:r>
              <a:rPr sz="750" dirty="0">
                <a:latin typeface="Microsoft Sans Serif"/>
                <a:cs typeface="Microsoft Sans Serif"/>
              </a:rPr>
              <a:t> </a:t>
            </a:r>
            <a:r>
              <a:rPr sz="750" spc="45" dirty="0">
                <a:latin typeface="Microsoft Sans Serif"/>
                <a:cs typeface="Microsoft Sans Serif"/>
              </a:rPr>
              <a:t>un</a:t>
            </a:r>
            <a:r>
              <a:rPr sz="750" dirty="0">
                <a:latin typeface="Microsoft Sans Serif"/>
                <a:cs typeface="Microsoft Sans Serif"/>
              </a:rPr>
              <a:t> </a:t>
            </a:r>
            <a:r>
              <a:rPr sz="750" spc="30" dirty="0">
                <a:latin typeface="Microsoft Sans Serif"/>
                <a:cs typeface="Microsoft Sans Serif"/>
              </a:rPr>
              <a:t>columpio</a:t>
            </a:r>
            <a:r>
              <a:rPr sz="750" dirty="0">
                <a:latin typeface="Microsoft Sans Serif"/>
                <a:cs typeface="Microsoft Sans Serif"/>
              </a:rPr>
              <a:t> </a:t>
            </a:r>
            <a:r>
              <a:rPr sz="750" spc="15" dirty="0">
                <a:latin typeface="Microsoft Sans Serif"/>
                <a:cs typeface="Microsoft Sans Serif"/>
              </a:rPr>
              <a:t>estable.</a:t>
            </a:r>
            <a:r>
              <a:rPr sz="750" dirty="0">
                <a:latin typeface="Microsoft Sans Serif"/>
                <a:cs typeface="Microsoft Sans Serif"/>
              </a:rPr>
              <a:t> </a:t>
            </a:r>
            <a:r>
              <a:rPr sz="750" spc="15" dirty="0">
                <a:latin typeface="Microsoft Sans Serif"/>
                <a:cs typeface="Microsoft Sans Serif"/>
              </a:rPr>
              <a:t>Por</a:t>
            </a:r>
            <a:r>
              <a:rPr sz="750" dirty="0">
                <a:latin typeface="Microsoft Sans Serif"/>
                <a:cs typeface="Microsoft Sans Serif"/>
              </a:rPr>
              <a:t> </a:t>
            </a:r>
            <a:r>
              <a:rPr sz="750" spc="5" dirty="0">
                <a:latin typeface="Microsoft Sans Serif"/>
                <a:cs typeface="Microsoft Sans Serif"/>
              </a:rPr>
              <a:t>estas </a:t>
            </a:r>
            <a:r>
              <a:rPr sz="750" spc="-185" dirty="0">
                <a:latin typeface="Microsoft Sans Serif"/>
                <a:cs typeface="Microsoft Sans Serif"/>
              </a:rPr>
              <a:t> </a:t>
            </a:r>
            <a:r>
              <a:rPr sz="750" spc="10" dirty="0">
                <a:latin typeface="Microsoft Sans Serif"/>
                <a:cs typeface="Microsoft Sans Serif"/>
              </a:rPr>
              <a:t>razones,</a:t>
            </a:r>
            <a:r>
              <a:rPr sz="750" spc="-10" dirty="0">
                <a:latin typeface="Microsoft Sans Serif"/>
                <a:cs typeface="Microsoft Sans Serif"/>
              </a:rPr>
              <a:t> </a:t>
            </a:r>
            <a:r>
              <a:rPr sz="750" spc="-5" dirty="0">
                <a:latin typeface="Microsoft Sans Serif"/>
                <a:cs typeface="Microsoft Sans Serif"/>
              </a:rPr>
              <a:t>se </a:t>
            </a:r>
            <a:r>
              <a:rPr sz="750" spc="30" dirty="0">
                <a:latin typeface="Microsoft Sans Serif"/>
                <a:cs typeface="Microsoft Sans Serif"/>
              </a:rPr>
              <a:t>prefiere</a:t>
            </a:r>
            <a:r>
              <a:rPr sz="750" spc="-5" dirty="0">
                <a:latin typeface="Microsoft Sans Serif"/>
                <a:cs typeface="Microsoft Sans Serif"/>
              </a:rPr>
              <a:t> </a:t>
            </a:r>
            <a:r>
              <a:rPr sz="750" dirty="0">
                <a:latin typeface="Microsoft Sans Serif"/>
                <a:cs typeface="Microsoft Sans Serif"/>
              </a:rPr>
              <a:t>a</a:t>
            </a:r>
            <a:r>
              <a:rPr sz="750" spc="-5" dirty="0">
                <a:latin typeface="Microsoft Sans Serif"/>
                <a:cs typeface="Microsoft Sans Serif"/>
              </a:rPr>
              <a:t> </a:t>
            </a:r>
            <a:r>
              <a:rPr sz="750" spc="25" dirty="0">
                <a:latin typeface="Microsoft Sans Serif"/>
                <a:cs typeface="Microsoft Sans Serif"/>
              </a:rPr>
              <a:t>muchos</a:t>
            </a:r>
            <a:r>
              <a:rPr sz="750" spc="-5" dirty="0">
                <a:latin typeface="Microsoft Sans Serif"/>
                <a:cs typeface="Microsoft Sans Serif"/>
              </a:rPr>
              <a:t> </a:t>
            </a:r>
            <a:r>
              <a:rPr sz="750" spc="25" dirty="0">
                <a:latin typeface="Microsoft Sans Serif"/>
                <a:cs typeface="Microsoft Sans Serif"/>
              </a:rPr>
              <a:t>de</a:t>
            </a:r>
            <a:r>
              <a:rPr sz="750" spc="-5" dirty="0">
                <a:latin typeface="Microsoft Sans Serif"/>
                <a:cs typeface="Microsoft Sans Serif"/>
              </a:rPr>
              <a:t> </a:t>
            </a:r>
            <a:r>
              <a:rPr sz="750" spc="10" dirty="0">
                <a:latin typeface="Microsoft Sans Serif"/>
                <a:cs typeface="Microsoft Sans Serif"/>
              </a:rPr>
              <a:t>los</a:t>
            </a:r>
            <a:r>
              <a:rPr sz="750" spc="-5" dirty="0">
                <a:latin typeface="Microsoft Sans Serif"/>
                <a:cs typeface="Microsoft Sans Serif"/>
              </a:rPr>
              <a:t> </a:t>
            </a:r>
            <a:r>
              <a:rPr sz="750" spc="35" dirty="0">
                <a:latin typeface="Microsoft Sans Serif"/>
                <a:cs typeface="Microsoft Sans Serif"/>
              </a:rPr>
              <a:t>otros</a:t>
            </a:r>
            <a:r>
              <a:rPr sz="750" spc="-5" dirty="0">
                <a:latin typeface="Microsoft Sans Serif"/>
                <a:cs typeface="Microsoft Sans Serif"/>
              </a:rPr>
              <a:t> </a:t>
            </a:r>
            <a:r>
              <a:rPr sz="750" spc="15" dirty="0">
                <a:latin typeface="Microsoft Sans Serif"/>
                <a:cs typeface="Microsoft Sans Serif"/>
              </a:rPr>
              <a:t>esquemas.</a:t>
            </a:r>
            <a:endParaRPr sz="750">
              <a:latin typeface="Microsoft Sans Serif"/>
              <a:cs typeface="Microsoft Sans Serif"/>
            </a:endParaRPr>
          </a:p>
          <a:p>
            <a:pPr marL="12700" marR="5080" indent="153670">
              <a:lnSpc>
                <a:spcPts val="1200"/>
              </a:lnSpc>
              <a:spcBef>
                <a:spcPts val="75"/>
              </a:spcBef>
            </a:pPr>
            <a:r>
              <a:rPr sz="750" spc="-15" dirty="0">
                <a:latin typeface="Microsoft Sans Serif"/>
                <a:cs typeface="Microsoft Sans Serif"/>
              </a:rPr>
              <a:t>Las </a:t>
            </a:r>
            <a:r>
              <a:rPr sz="750" spc="15" dirty="0">
                <a:latin typeface="Microsoft Sans Serif"/>
                <a:cs typeface="Microsoft Sans Serif"/>
              </a:rPr>
              <a:t>ventajas </a:t>
            </a:r>
            <a:r>
              <a:rPr sz="750" spc="20" dirty="0">
                <a:latin typeface="Microsoft Sans Serif"/>
                <a:cs typeface="Microsoft Sans Serif"/>
              </a:rPr>
              <a:t>del esquema </a:t>
            </a:r>
            <a:r>
              <a:rPr sz="750" spc="25" dirty="0">
                <a:latin typeface="Microsoft Sans Serif"/>
                <a:cs typeface="Microsoft Sans Serif"/>
              </a:rPr>
              <a:t>de anteojera </a:t>
            </a:r>
            <a:r>
              <a:rPr sz="750" spc="20" dirty="0">
                <a:latin typeface="Microsoft Sans Serif"/>
                <a:cs typeface="Microsoft Sans Serif"/>
              </a:rPr>
              <a:t>única </a:t>
            </a:r>
            <a:r>
              <a:rPr sz="750" spc="25" dirty="0">
                <a:latin typeface="Microsoft Sans Serif"/>
                <a:cs typeface="Microsoft Sans Serif"/>
              </a:rPr>
              <a:t>sobre </a:t>
            </a:r>
            <a:r>
              <a:rPr sz="750" spc="10" dirty="0">
                <a:latin typeface="Microsoft Sans Serif"/>
                <a:cs typeface="Microsoft Sans Serif"/>
              </a:rPr>
              <a:t>el </a:t>
            </a:r>
            <a:r>
              <a:rPr sz="750" spc="20" dirty="0">
                <a:latin typeface="Microsoft Sans Serif"/>
                <a:cs typeface="Microsoft Sans Serif"/>
              </a:rPr>
              <a:t>esquema </a:t>
            </a:r>
            <a:r>
              <a:rPr sz="750" spc="25" dirty="0">
                <a:latin typeface="Microsoft Sans Serif"/>
                <a:cs typeface="Microsoft Sans Serif"/>
              </a:rPr>
              <a:t>de </a:t>
            </a:r>
            <a:r>
              <a:rPr sz="750" spc="30" dirty="0">
                <a:latin typeface="Microsoft Sans Serif"/>
                <a:cs typeface="Microsoft Sans Serif"/>
              </a:rPr>
              <a:t> </a:t>
            </a:r>
            <a:r>
              <a:rPr sz="750" spc="50" dirty="0">
                <a:latin typeface="Microsoft Sans Serif"/>
                <a:cs typeface="Microsoft Sans Serif"/>
              </a:rPr>
              <a:t>mho</a:t>
            </a:r>
            <a:r>
              <a:rPr sz="750" spc="-5" dirty="0">
                <a:latin typeface="Microsoft Sans Serif"/>
                <a:cs typeface="Microsoft Sans Serif"/>
              </a:rPr>
              <a:t> </a:t>
            </a:r>
            <a:r>
              <a:rPr sz="750" spc="25" dirty="0">
                <a:latin typeface="Microsoft Sans Serif"/>
                <a:cs typeface="Microsoft Sans Serif"/>
              </a:rPr>
              <a:t>único</a:t>
            </a:r>
            <a:r>
              <a:rPr sz="750" dirty="0">
                <a:latin typeface="Microsoft Sans Serif"/>
                <a:cs typeface="Microsoft Sans Serif"/>
              </a:rPr>
              <a:t> </a:t>
            </a:r>
            <a:r>
              <a:rPr sz="750" spc="-5" dirty="0">
                <a:latin typeface="Microsoft Sans Serif"/>
                <a:cs typeface="Microsoft Sans Serif"/>
              </a:rPr>
              <a:t>se</a:t>
            </a:r>
            <a:r>
              <a:rPr sz="750" dirty="0">
                <a:latin typeface="Microsoft Sans Serif"/>
                <a:cs typeface="Microsoft Sans Serif"/>
              </a:rPr>
              <a:t> </a:t>
            </a:r>
            <a:r>
              <a:rPr sz="750" spc="30" dirty="0">
                <a:latin typeface="Microsoft Sans Serif"/>
                <a:cs typeface="Microsoft Sans Serif"/>
              </a:rPr>
              <a:t>pueden</a:t>
            </a:r>
            <a:r>
              <a:rPr sz="750" spc="-5" dirty="0">
                <a:latin typeface="Microsoft Sans Serif"/>
                <a:cs typeface="Microsoft Sans Serif"/>
              </a:rPr>
              <a:t> </a:t>
            </a:r>
            <a:r>
              <a:rPr sz="750" spc="20" dirty="0">
                <a:latin typeface="Microsoft Sans Serif"/>
                <a:cs typeface="Microsoft Sans Serif"/>
              </a:rPr>
              <a:t>ver</a:t>
            </a:r>
            <a:r>
              <a:rPr sz="750" dirty="0">
                <a:latin typeface="Microsoft Sans Serif"/>
                <a:cs typeface="Microsoft Sans Serif"/>
              </a:rPr>
              <a:t> </a:t>
            </a:r>
            <a:r>
              <a:rPr sz="750" spc="30" dirty="0">
                <a:latin typeface="Microsoft Sans Serif"/>
                <a:cs typeface="Microsoft Sans Serif"/>
              </a:rPr>
              <a:t>comparando</a:t>
            </a:r>
            <a:r>
              <a:rPr sz="750" dirty="0">
                <a:latin typeface="Microsoft Sans Serif"/>
                <a:cs typeface="Microsoft Sans Serif"/>
              </a:rPr>
              <a:t> </a:t>
            </a:r>
            <a:r>
              <a:rPr sz="750" spc="10" dirty="0">
                <a:latin typeface="Microsoft Sans Serif"/>
                <a:cs typeface="Microsoft Sans Serif"/>
              </a:rPr>
              <a:t>la</a:t>
            </a:r>
            <a:r>
              <a:rPr sz="750" spc="-5" dirty="0">
                <a:latin typeface="Microsoft Sans Serif"/>
                <a:cs typeface="Microsoft Sans Serif"/>
              </a:rPr>
              <a:t> Fig.</a:t>
            </a:r>
            <a:r>
              <a:rPr sz="750" dirty="0">
                <a:latin typeface="Microsoft Sans Serif"/>
                <a:cs typeface="Microsoft Sans Serif"/>
              </a:rPr>
              <a:t> </a:t>
            </a:r>
            <a:r>
              <a:rPr sz="750" spc="10" dirty="0">
                <a:latin typeface="Microsoft Sans Serif"/>
                <a:cs typeface="Microsoft Sans Serif"/>
              </a:rPr>
              <a:t>5</a:t>
            </a:r>
            <a:r>
              <a:rPr sz="750" dirty="0">
                <a:latin typeface="Microsoft Sans Serif"/>
                <a:cs typeface="Microsoft Sans Serif"/>
              </a:rPr>
              <a:t> </a:t>
            </a:r>
            <a:r>
              <a:rPr sz="750" spc="5" dirty="0">
                <a:latin typeface="Microsoft Sans Serif"/>
                <a:cs typeface="Microsoft Sans Serif"/>
              </a:rPr>
              <a:t>y</a:t>
            </a:r>
            <a:r>
              <a:rPr sz="750" spc="-5" dirty="0">
                <a:latin typeface="Microsoft Sans Serif"/>
                <a:cs typeface="Microsoft Sans Serif"/>
              </a:rPr>
              <a:t> </a:t>
            </a:r>
            <a:r>
              <a:rPr sz="750" spc="10" dirty="0">
                <a:latin typeface="Microsoft Sans Serif"/>
                <a:cs typeface="Microsoft Sans Serif"/>
              </a:rPr>
              <a:t>la</a:t>
            </a:r>
            <a:r>
              <a:rPr sz="750" dirty="0">
                <a:latin typeface="Microsoft Sans Serif"/>
                <a:cs typeface="Microsoft Sans Serif"/>
              </a:rPr>
              <a:t> </a:t>
            </a:r>
            <a:r>
              <a:rPr sz="750" spc="-5" dirty="0">
                <a:latin typeface="Microsoft Sans Serif"/>
                <a:cs typeface="Microsoft Sans Serif"/>
              </a:rPr>
              <a:t>Fig.</a:t>
            </a:r>
            <a:r>
              <a:rPr sz="750" dirty="0">
                <a:latin typeface="Microsoft Sans Serif"/>
                <a:cs typeface="Microsoft Sans Serif"/>
              </a:rPr>
              <a:t> 7.</a:t>
            </a:r>
            <a:r>
              <a:rPr sz="750" spc="-5" dirty="0">
                <a:latin typeface="Microsoft Sans Serif"/>
                <a:cs typeface="Microsoft Sans Serif"/>
              </a:rPr>
              <a:t> </a:t>
            </a:r>
            <a:r>
              <a:rPr sz="750" spc="-25" dirty="0">
                <a:latin typeface="Microsoft Sans Serif"/>
                <a:cs typeface="Microsoft Sans Serif"/>
              </a:rPr>
              <a:t>A</a:t>
            </a:r>
            <a:r>
              <a:rPr sz="750" dirty="0">
                <a:latin typeface="Microsoft Sans Serif"/>
                <a:cs typeface="Microsoft Sans Serif"/>
              </a:rPr>
              <a:t> </a:t>
            </a:r>
            <a:r>
              <a:rPr sz="750" spc="30" dirty="0">
                <a:latin typeface="Microsoft Sans Serif"/>
                <a:cs typeface="Microsoft Sans Serif"/>
              </a:rPr>
              <a:t>medida</a:t>
            </a:r>
            <a:r>
              <a:rPr sz="750" dirty="0">
                <a:latin typeface="Microsoft Sans Serif"/>
                <a:cs typeface="Microsoft Sans Serif"/>
              </a:rPr>
              <a:t> </a:t>
            </a:r>
            <a:r>
              <a:rPr sz="750" spc="30" dirty="0">
                <a:latin typeface="Microsoft Sans Serif"/>
                <a:cs typeface="Microsoft Sans Serif"/>
              </a:rPr>
              <a:t>que </a:t>
            </a:r>
            <a:r>
              <a:rPr sz="750" spc="-185" dirty="0">
                <a:latin typeface="Microsoft Sans Serif"/>
                <a:cs typeface="Microsoft Sans Serif"/>
              </a:rPr>
              <a:t> </a:t>
            </a:r>
            <a:r>
              <a:rPr sz="750" spc="-5" dirty="0">
                <a:latin typeface="Microsoft Sans Serif"/>
                <a:cs typeface="Microsoft Sans Serif"/>
              </a:rPr>
              <a:t>se </a:t>
            </a:r>
            <a:r>
              <a:rPr sz="750" spc="35" dirty="0">
                <a:latin typeface="Microsoft Sans Serif"/>
                <a:cs typeface="Microsoft Sans Serif"/>
              </a:rPr>
              <a:t>aumenta </a:t>
            </a:r>
            <a:r>
              <a:rPr sz="750" spc="10" dirty="0">
                <a:latin typeface="Microsoft Sans Serif"/>
                <a:cs typeface="Microsoft Sans Serif"/>
              </a:rPr>
              <a:t>el </a:t>
            </a:r>
            <a:r>
              <a:rPr sz="750" spc="35" dirty="0">
                <a:latin typeface="Microsoft Sans Serif"/>
                <a:cs typeface="Microsoft Sans Serif"/>
              </a:rPr>
              <a:t>diámetro </a:t>
            </a:r>
            <a:r>
              <a:rPr sz="750" spc="20" dirty="0">
                <a:latin typeface="Microsoft Sans Serif"/>
                <a:cs typeface="Microsoft Sans Serif"/>
              </a:rPr>
              <a:t>del círculo </a:t>
            </a:r>
            <a:r>
              <a:rPr sz="750" spc="50" dirty="0">
                <a:latin typeface="Microsoft Sans Serif"/>
                <a:cs typeface="Microsoft Sans Serif"/>
              </a:rPr>
              <a:t>mho </a:t>
            </a:r>
            <a:r>
              <a:rPr sz="750" spc="25" dirty="0">
                <a:latin typeface="Microsoft Sans Serif"/>
                <a:cs typeface="Microsoft Sans Serif"/>
              </a:rPr>
              <a:t>en </a:t>
            </a:r>
            <a:r>
              <a:rPr sz="750" spc="10" dirty="0">
                <a:latin typeface="Microsoft Sans Serif"/>
                <a:cs typeface="Microsoft Sans Serif"/>
              </a:rPr>
              <a:t>la </a:t>
            </a:r>
            <a:r>
              <a:rPr sz="750" spc="-5" dirty="0">
                <a:latin typeface="Microsoft Sans Serif"/>
                <a:cs typeface="Microsoft Sans Serif"/>
              </a:rPr>
              <a:t>Fig. </a:t>
            </a:r>
            <a:r>
              <a:rPr sz="750" spc="10" dirty="0">
                <a:latin typeface="Microsoft Sans Serif"/>
                <a:cs typeface="Microsoft Sans Serif"/>
              </a:rPr>
              <a:t>5 </a:t>
            </a:r>
            <a:r>
              <a:rPr sz="750" spc="25" dirty="0">
                <a:latin typeface="Microsoft Sans Serif"/>
                <a:cs typeface="Microsoft Sans Serif"/>
              </a:rPr>
              <a:t>para </a:t>
            </a:r>
            <a:r>
              <a:rPr sz="750" spc="35" dirty="0">
                <a:latin typeface="Microsoft Sans Serif"/>
                <a:cs typeface="Microsoft Sans Serif"/>
              </a:rPr>
              <a:t>proporcionar </a:t>
            </a:r>
            <a:r>
              <a:rPr sz="750" spc="40" dirty="0">
                <a:latin typeface="Microsoft Sans Serif"/>
                <a:cs typeface="Microsoft Sans Serif"/>
              </a:rPr>
              <a:t> </a:t>
            </a:r>
            <a:r>
              <a:rPr sz="750" spc="30" dirty="0">
                <a:latin typeface="Microsoft Sans Serif"/>
                <a:cs typeface="Microsoft Sans Serif"/>
              </a:rPr>
              <a:t>una </a:t>
            </a:r>
            <a:r>
              <a:rPr sz="750" spc="40" dirty="0">
                <a:latin typeface="Microsoft Sans Serif"/>
                <a:cs typeface="Microsoft Sans Serif"/>
              </a:rPr>
              <a:t>mejor </a:t>
            </a:r>
            <a:r>
              <a:rPr sz="750" spc="20" dirty="0">
                <a:latin typeface="Microsoft Sans Serif"/>
                <a:cs typeface="Microsoft Sans Serif"/>
              </a:rPr>
              <a:t>sensibilidad </a:t>
            </a:r>
            <a:r>
              <a:rPr sz="750" spc="25" dirty="0">
                <a:latin typeface="Microsoft Sans Serif"/>
                <a:cs typeface="Microsoft Sans Serif"/>
              </a:rPr>
              <a:t>para </a:t>
            </a:r>
            <a:r>
              <a:rPr sz="750" dirty="0">
                <a:latin typeface="Microsoft Sans Serif"/>
                <a:cs typeface="Microsoft Sans Serif"/>
              </a:rPr>
              <a:t>las </a:t>
            </a:r>
            <a:r>
              <a:rPr sz="750" spc="10" dirty="0">
                <a:latin typeface="Microsoft Sans Serif"/>
                <a:cs typeface="Microsoft Sans Serif"/>
              </a:rPr>
              <a:t>oscilaciones </a:t>
            </a:r>
            <a:r>
              <a:rPr sz="750" spc="30" dirty="0">
                <a:latin typeface="Microsoft Sans Serif"/>
                <a:cs typeface="Microsoft Sans Serif"/>
              </a:rPr>
              <a:t>fuera </a:t>
            </a:r>
            <a:r>
              <a:rPr sz="750" spc="25" dirty="0">
                <a:latin typeface="Microsoft Sans Serif"/>
                <a:cs typeface="Microsoft Sans Serif"/>
              </a:rPr>
              <a:t>de </a:t>
            </a:r>
            <a:r>
              <a:rPr sz="750" spc="20" dirty="0">
                <a:latin typeface="Microsoft Sans Serif"/>
                <a:cs typeface="Microsoft Sans Serif"/>
              </a:rPr>
              <a:t>sincronía </a:t>
            </a:r>
            <a:r>
              <a:rPr sz="750" spc="25" dirty="0">
                <a:latin typeface="Microsoft Sans Serif"/>
                <a:cs typeface="Microsoft Sans Serif"/>
              </a:rPr>
              <a:t>en </a:t>
            </a:r>
            <a:r>
              <a:rPr sz="750" spc="30" dirty="0">
                <a:latin typeface="Microsoft Sans Serif"/>
                <a:cs typeface="Microsoft Sans Serif"/>
              </a:rPr>
              <a:t> </a:t>
            </a:r>
            <a:r>
              <a:rPr sz="750" spc="25" dirty="0">
                <a:latin typeface="Microsoft Sans Serif"/>
                <a:cs typeface="Microsoft Sans Serif"/>
              </a:rPr>
              <a:t>generador, </a:t>
            </a:r>
            <a:r>
              <a:rPr sz="750" spc="35" dirty="0">
                <a:latin typeface="Microsoft Sans Serif"/>
                <a:cs typeface="Microsoft Sans Serif"/>
              </a:rPr>
              <a:t>podrían ocurrir </a:t>
            </a:r>
            <a:r>
              <a:rPr sz="750" spc="20" dirty="0">
                <a:latin typeface="Microsoft Sans Serif"/>
                <a:cs typeface="Microsoft Sans Serif"/>
              </a:rPr>
              <a:t>disparos </a:t>
            </a:r>
            <a:r>
              <a:rPr sz="750" spc="40" dirty="0">
                <a:latin typeface="Microsoft Sans Serif"/>
                <a:cs typeface="Microsoft Sans Serif"/>
              </a:rPr>
              <a:t>no </a:t>
            </a:r>
            <a:r>
              <a:rPr sz="750" spc="10" dirty="0">
                <a:latin typeface="Microsoft Sans Serif"/>
                <a:cs typeface="Microsoft Sans Serif"/>
              </a:rPr>
              <a:t>deseados </a:t>
            </a:r>
            <a:r>
              <a:rPr sz="750" spc="25" dirty="0">
                <a:latin typeface="Microsoft Sans Serif"/>
                <a:cs typeface="Microsoft Sans Serif"/>
              </a:rPr>
              <a:t>para </a:t>
            </a:r>
            <a:r>
              <a:rPr sz="750" spc="10" dirty="0">
                <a:latin typeface="Microsoft Sans Serif"/>
                <a:cs typeface="Microsoft Sans Serif"/>
              </a:rPr>
              <a:t>la oscilación </a:t>
            </a:r>
            <a:r>
              <a:rPr sz="750" spc="15" dirty="0">
                <a:latin typeface="Microsoft Sans Serif"/>
                <a:cs typeface="Microsoft Sans Serif"/>
              </a:rPr>
              <a:t> </a:t>
            </a:r>
            <a:r>
              <a:rPr sz="750" spc="25" dirty="0">
                <a:latin typeface="Microsoft Sans Serif"/>
                <a:cs typeface="Microsoft Sans Serif"/>
              </a:rPr>
              <a:t>recuperable </a:t>
            </a:r>
            <a:r>
              <a:rPr sz="750" spc="20" dirty="0">
                <a:latin typeface="Microsoft Sans Serif"/>
                <a:cs typeface="Microsoft Sans Serif"/>
              </a:rPr>
              <a:t>indicada </a:t>
            </a:r>
            <a:r>
              <a:rPr sz="750" spc="25" dirty="0">
                <a:latin typeface="Microsoft Sans Serif"/>
                <a:cs typeface="Microsoft Sans Serif"/>
              </a:rPr>
              <a:t>en </a:t>
            </a:r>
            <a:r>
              <a:rPr sz="750" spc="10" dirty="0">
                <a:latin typeface="Microsoft Sans Serif"/>
                <a:cs typeface="Microsoft Sans Serif"/>
              </a:rPr>
              <a:t>la </a:t>
            </a:r>
            <a:r>
              <a:rPr sz="750" spc="-5" dirty="0">
                <a:latin typeface="Microsoft Sans Serif"/>
                <a:cs typeface="Microsoft Sans Serif"/>
              </a:rPr>
              <a:t>Fig. </a:t>
            </a:r>
            <a:r>
              <a:rPr sz="750" dirty="0">
                <a:latin typeface="Microsoft Sans Serif"/>
                <a:cs typeface="Microsoft Sans Serif"/>
              </a:rPr>
              <a:t>7. </a:t>
            </a:r>
            <a:r>
              <a:rPr sz="750" spc="-10" dirty="0">
                <a:latin typeface="Microsoft Sans Serif"/>
                <a:cs typeface="Microsoft Sans Serif"/>
              </a:rPr>
              <a:t>Sin </a:t>
            </a:r>
            <a:r>
              <a:rPr sz="750" spc="30" dirty="0">
                <a:latin typeface="Microsoft Sans Serif"/>
                <a:cs typeface="Microsoft Sans Serif"/>
              </a:rPr>
              <a:t>embargo, </a:t>
            </a:r>
            <a:r>
              <a:rPr sz="750" spc="10" dirty="0">
                <a:latin typeface="Microsoft Sans Serif"/>
                <a:cs typeface="Microsoft Sans Serif"/>
              </a:rPr>
              <a:t>la </a:t>
            </a:r>
            <a:r>
              <a:rPr sz="750" spc="20" dirty="0">
                <a:latin typeface="Microsoft Sans Serif"/>
                <a:cs typeface="Microsoft Sans Serif"/>
              </a:rPr>
              <a:t>adición </a:t>
            </a:r>
            <a:r>
              <a:rPr sz="750" spc="25" dirty="0">
                <a:latin typeface="Microsoft Sans Serif"/>
                <a:cs typeface="Microsoft Sans Serif"/>
              </a:rPr>
              <a:t>de </a:t>
            </a:r>
            <a:r>
              <a:rPr sz="750" dirty="0">
                <a:latin typeface="Microsoft Sans Serif"/>
                <a:cs typeface="Microsoft Sans Serif"/>
              </a:rPr>
              <a:t>las </a:t>
            </a:r>
            <a:r>
              <a:rPr sz="750" spc="5" dirty="0">
                <a:latin typeface="Microsoft Sans Serif"/>
                <a:cs typeface="Microsoft Sans Serif"/>
              </a:rPr>
              <a:t> </a:t>
            </a:r>
            <a:r>
              <a:rPr sz="750" spc="20" dirty="0">
                <a:latin typeface="Microsoft Sans Serif"/>
                <a:cs typeface="Microsoft Sans Serif"/>
              </a:rPr>
              <a:t>anteojeras </a:t>
            </a:r>
            <a:r>
              <a:rPr sz="750" spc="5" dirty="0">
                <a:latin typeface="Microsoft Sans Serif"/>
                <a:cs typeface="Microsoft Sans Serif"/>
              </a:rPr>
              <a:t>y </a:t>
            </a:r>
            <a:r>
              <a:rPr sz="750" spc="10" dirty="0">
                <a:latin typeface="Microsoft Sans Serif"/>
                <a:cs typeface="Microsoft Sans Serif"/>
              </a:rPr>
              <a:t>la </a:t>
            </a:r>
            <a:r>
              <a:rPr sz="750" spc="15" dirty="0">
                <a:latin typeface="Microsoft Sans Serif"/>
                <a:cs typeface="Microsoft Sans Serif"/>
              </a:rPr>
              <a:t>lógica </a:t>
            </a:r>
            <a:r>
              <a:rPr sz="750" spc="25" dirty="0">
                <a:latin typeface="Microsoft Sans Serif"/>
                <a:cs typeface="Microsoft Sans Serif"/>
              </a:rPr>
              <a:t>de trayectoria evitarían </a:t>
            </a:r>
            <a:r>
              <a:rPr sz="750" spc="-5" dirty="0">
                <a:latin typeface="Microsoft Sans Serif"/>
                <a:cs typeface="Microsoft Sans Serif"/>
              </a:rPr>
              <a:t>ese </a:t>
            </a:r>
            <a:r>
              <a:rPr sz="750" spc="20" dirty="0">
                <a:latin typeface="Microsoft Sans Serif"/>
                <a:cs typeface="Microsoft Sans Serif"/>
              </a:rPr>
              <a:t>disparo. </a:t>
            </a:r>
            <a:r>
              <a:rPr sz="750" spc="-35" dirty="0">
                <a:latin typeface="Microsoft Sans Serif"/>
                <a:cs typeface="Microsoft Sans Serif"/>
              </a:rPr>
              <a:t>El </a:t>
            </a:r>
            <a:r>
              <a:rPr sz="750" spc="20" dirty="0">
                <a:latin typeface="Microsoft Sans Serif"/>
                <a:cs typeface="Microsoft Sans Serif"/>
              </a:rPr>
              <a:t>esquema </a:t>
            </a:r>
            <a:r>
              <a:rPr sz="750" spc="25" dirty="0">
                <a:latin typeface="Microsoft Sans Serif"/>
                <a:cs typeface="Microsoft Sans Serif"/>
              </a:rPr>
              <a:t> de </a:t>
            </a:r>
            <a:r>
              <a:rPr sz="750" spc="20" dirty="0">
                <a:latin typeface="Microsoft Sans Serif"/>
                <a:cs typeface="Microsoft Sans Serif"/>
              </a:rPr>
              <a:t>persiana </a:t>
            </a:r>
            <a:r>
              <a:rPr sz="750" spc="35" dirty="0">
                <a:latin typeface="Microsoft Sans Serif"/>
                <a:cs typeface="Microsoft Sans Serif"/>
              </a:rPr>
              <a:t>también permitirá </a:t>
            </a:r>
            <a:r>
              <a:rPr sz="750" spc="10" dirty="0">
                <a:latin typeface="Microsoft Sans Serif"/>
                <a:cs typeface="Microsoft Sans Serif"/>
              </a:rPr>
              <a:t>el </a:t>
            </a:r>
            <a:r>
              <a:rPr sz="750" spc="25" dirty="0">
                <a:latin typeface="Microsoft Sans Serif"/>
                <a:cs typeface="Microsoft Sans Serif"/>
              </a:rPr>
              <a:t>disparo </a:t>
            </a:r>
            <a:r>
              <a:rPr sz="750" spc="20" dirty="0">
                <a:latin typeface="Microsoft Sans Serif"/>
                <a:cs typeface="Microsoft Sans Serif"/>
              </a:rPr>
              <a:t>del </a:t>
            </a:r>
            <a:r>
              <a:rPr sz="750" spc="30" dirty="0">
                <a:latin typeface="Microsoft Sans Serif"/>
                <a:cs typeface="Microsoft Sans Serif"/>
              </a:rPr>
              <a:t>generador </a:t>
            </a:r>
            <a:r>
              <a:rPr sz="750" spc="20" dirty="0">
                <a:latin typeface="Microsoft Sans Serif"/>
                <a:cs typeface="Microsoft Sans Serif"/>
              </a:rPr>
              <a:t>sólo </a:t>
            </a:r>
            <a:r>
              <a:rPr sz="750" spc="25" dirty="0">
                <a:latin typeface="Microsoft Sans Serif"/>
                <a:cs typeface="Microsoft Sans Serif"/>
              </a:rPr>
              <a:t>cuando </a:t>
            </a:r>
            <a:r>
              <a:rPr sz="750" spc="10" dirty="0">
                <a:latin typeface="Microsoft Sans Serif"/>
                <a:cs typeface="Microsoft Sans Serif"/>
              </a:rPr>
              <a:t>la </a:t>
            </a:r>
            <a:r>
              <a:rPr sz="750" spc="-185" dirty="0">
                <a:latin typeface="Microsoft Sans Serif"/>
                <a:cs typeface="Microsoft Sans Serif"/>
              </a:rPr>
              <a:t> </a:t>
            </a:r>
            <a:r>
              <a:rPr sz="750" spc="35" dirty="0">
                <a:latin typeface="Microsoft Sans Serif"/>
                <a:cs typeface="Microsoft Sans Serif"/>
              </a:rPr>
              <a:t>interrupción</a:t>
            </a:r>
            <a:r>
              <a:rPr sz="750" spc="-10" dirty="0">
                <a:latin typeface="Microsoft Sans Serif"/>
                <a:cs typeface="Microsoft Sans Serif"/>
              </a:rPr>
              <a:t> </a:t>
            </a:r>
            <a:r>
              <a:rPr sz="750" spc="10" dirty="0">
                <a:latin typeface="Microsoft Sans Serif"/>
                <a:cs typeface="Microsoft Sans Serif"/>
              </a:rPr>
              <a:t>esté</a:t>
            </a:r>
            <a:r>
              <a:rPr sz="750" spc="-5" dirty="0">
                <a:latin typeface="Microsoft Sans Serif"/>
                <a:cs typeface="Microsoft Sans Serif"/>
              </a:rPr>
              <a:t> </a:t>
            </a:r>
            <a:r>
              <a:rPr sz="750" spc="25" dirty="0">
                <a:latin typeface="Microsoft Sans Serif"/>
                <a:cs typeface="Microsoft Sans Serif"/>
              </a:rPr>
              <a:t>en</a:t>
            </a:r>
            <a:r>
              <a:rPr sz="750" spc="-5" dirty="0">
                <a:latin typeface="Microsoft Sans Serif"/>
                <a:cs typeface="Microsoft Sans Serif"/>
              </a:rPr>
              <a:t> </a:t>
            </a:r>
            <a:r>
              <a:rPr sz="750" spc="45" dirty="0">
                <a:latin typeface="Microsoft Sans Serif"/>
                <a:cs typeface="Microsoft Sans Serif"/>
              </a:rPr>
              <a:t>un</a:t>
            </a:r>
            <a:r>
              <a:rPr sz="750" spc="-5" dirty="0">
                <a:latin typeface="Microsoft Sans Serif"/>
                <a:cs typeface="Microsoft Sans Serif"/>
              </a:rPr>
              <a:t> </a:t>
            </a:r>
            <a:r>
              <a:rPr sz="750" spc="30" dirty="0">
                <a:latin typeface="Microsoft Sans Serif"/>
                <a:cs typeface="Microsoft Sans Serif"/>
              </a:rPr>
              <a:t>ángulo</a:t>
            </a:r>
            <a:r>
              <a:rPr sz="750" spc="-5" dirty="0">
                <a:latin typeface="Microsoft Sans Serif"/>
                <a:cs typeface="Microsoft Sans Serif"/>
              </a:rPr>
              <a:t> </a:t>
            </a:r>
            <a:r>
              <a:rPr sz="750" spc="20" dirty="0">
                <a:latin typeface="Microsoft Sans Serif"/>
                <a:cs typeface="Microsoft Sans Serif"/>
              </a:rPr>
              <a:t>favorable.</a:t>
            </a:r>
            <a:endParaRPr sz="750">
              <a:latin typeface="Microsoft Sans Serif"/>
              <a:cs typeface="Microsoft Sans Serif"/>
            </a:endParaRPr>
          </a:p>
          <a:p>
            <a:pPr marR="633095" algn="ctr">
              <a:lnSpc>
                <a:spcPct val="100000"/>
              </a:lnSpc>
              <a:spcBef>
                <a:spcPts val="755"/>
              </a:spcBef>
            </a:pPr>
            <a:r>
              <a:rPr sz="600" spc="-50" dirty="0">
                <a:solidFill>
                  <a:srgbClr val="FF32CC"/>
                </a:solidFill>
                <a:latin typeface="Microsoft Sans Serif"/>
                <a:cs typeface="Microsoft Sans Serif"/>
              </a:rPr>
              <a:t>X</a:t>
            </a:r>
            <a:endParaRPr sz="600">
              <a:latin typeface="Microsoft Sans Serif"/>
              <a:cs typeface="Microsoft Sans Serif"/>
            </a:endParaRPr>
          </a:p>
        </p:txBody>
      </p:sp>
      <p:sp>
        <p:nvSpPr>
          <p:cNvPr id="106" name="object 106"/>
          <p:cNvSpPr txBox="1"/>
          <p:nvPr/>
        </p:nvSpPr>
        <p:spPr>
          <a:xfrm>
            <a:off x="4458316" y="2591286"/>
            <a:ext cx="179677" cy="120546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sz="700" spc="-60" dirty="0">
                <a:latin typeface="Microsoft Sans Serif"/>
                <a:cs typeface="Microsoft Sans Serif"/>
              </a:rPr>
              <a:t>X</a:t>
            </a:r>
            <a:endParaRPr sz="700">
              <a:latin typeface="Microsoft Sans Serif"/>
              <a:cs typeface="Microsoft Sans Serif"/>
            </a:endParaRPr>
          </a:p>
        </p:txBody>
      </p:sp>
      <p:sp>
        <p:nvSpPr>
          <p:cNvPr id="107" name="object 107"/>
          <p:cNvSpPr txBox="1"/>
          <p:nvPr/>
        </p:nvSpPr>
        <p:spPr>
          <a:xfrm>
            <a:off x="4893027" y="2675121"/>
            <a:ext cx="208892" cy="120546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sz="700" spc="5" dirty="0">
                <a:latin typeface="Microsoft Sans Serif"/>
                <a:cs typeface="Microsoft Sans Serif"/>
              </a:rPr>
              <a:t>D</a:t>
            </a:r>
            <a:endParaRPr sz="700">
              <a:latin typeface="Microsoft Sans Serif"/>
              <a:cs typeface="Microsoft Sans Serif"/>
            </a:endParaRPr>
          </a:p>
        </p:txBody>
      </p:sp>
      <p:sp>
        <p:nvSpPr>
          <p:cNvPr id="108" name="object 108"/>
          <p:cNvSpPr txBox="1"/>
          <p:nvPr/>
        </p:nvSpPr>
        <p:spPr>
          <a:xfrm>
            <a:off x="3655500" y="2969768"/>
            <a:ext cx="708481" cy="105157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sz="600" spc="5" dirty="0">
                <a:latin typeface="Microsoft Sans Serif"/>
                <a:cs typeface="Microsoft Sans Serif"/>
              </a:rPr>
              <a:t>Sistema</a:t>
            </a:r>
            <a:endParaRPr sz="600">
              <a:latin typeface="Microsoft Sans Serif"/>
              <a:cs typeface="Microsoft Sans Serif"/>
            </a:endParaRPr>
          </a:p>
        </p:txBody>
      </p:sp>
      <p:sp>
        <p:nvSpPr>
          <p:cNvPr id="109" name="object 109"/>
          <p:cNvSpPr txBox="1"/>
          <p:nvPr/>
        </p:nvSpPr>
        <p:spPr>
          <a:xfrm>
            <a:off x="11424435" y="2959622"/>
            <a:ext cx="569706" cy="89768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sz="500" spc="20" dirty="0">
                <a:latin typeface="Microsoft Sans Serif"/>
                <a:cs typeface="Microsoft Sans Serif"/>
              </a:rPr>
              <a:t>ohmios</a:t>
            </a:r>
            <a:endParaRPr sz="500">
              <a:latin typeface="Microsoft Sans Serif"/>
              <a:cs typeface="Microsoft Sans Serif"/>
            </a:endParaRPr>
          </a:p>
        </p:txBody>
      </p:sp>
      <p:sp>
        <p:nvSpPr>
          <p:cNvPr id="110" name="object 110"/>
          <p:cNvSpPr txBox="1"/>
          <p:nvPr/>
        </p:nvSpPr>
        <p:spPr>
          <a:xfrm>
            <a:off x="15284344" y="3135930"/>
            <a:ext cx="407559" cy="105157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sz="600" spc="5" dirty="0">
                <a:latin typeface="Microsoft Sans Serif"/>
                <a:cs typeface="Microsoft Sans Serif"/>
              </a:rPr>
              <a:t>0,54</a:t>
            </a:r>
            <a:endParaRPr sz="600">
              <a:latin typeface="Microsoft Sans Serif"/>
              <a:cs typeface="Microsoft Sans Serif"/>
            </a:endParaRPr>
          </a:p>
        </p:txBody>
      </p:sp>
      <p:sp>
        <p:nvSpPr>
          <p:cNvPr id="111" name="object 111"/>
          <p:cNvSpPr txBox="1"/>
          <p:nvPr/>
        </p:nvSpPr>
        <p:spPr>
          <a:xfrm>
            <a:off x="11810100" y="3209059"/>
            <a:ext cx="260020" cy="105157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sz="600" spc="5" dirty="0">
                <a:solidFill>
                  <a:srgbClr val="FF32CC"/>
                </a:solidFill>
                <a:latin typeface="Microsoft Sans Serif"/>
                <a:cs typeface="Microsoft Sans Serif"/>
              </a:rPr>
              <a:t>40</a:t>
            </a:r>
            <a:endParaRPr sz="600">
              <a:latin typeface="Microsoft Sans Serif"/>
              <a:cs typeface="Microsoft Sans Serif"/>
            </a:endParaRPr>
          </a:p>
        </p:txBody>
      </p:sp>
      <p:sp>
        <p:nvSpPr>
          <p:cNvPr id="112" name="object 112"/>
          <p:cNvSpPr txBox="1"/>
          <p:nvPr/>
        </p:nvSpPr>
        <p:spPr>
          <a:xfrm>
            <a:off x="3567845" y="3252730"/>
            <a:ext cx="189902" cy="120546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sz="700" spc="-20" dirty="0">
                <a:latin typeface="Microsoft Sans Serif"/>
                <a:cs typeface="Microsoft Sans Serif"/>
              </a:rPr>
              <a:t>A</a:t>
            </a:r>
            <a:endParaRPr sz="700">
              <a:latin typeface="Microsoft Sans Serif"/>
              <a:cs typeface="Microsoft Sans Serif"/>
            </a:endParaRPr>
          </a:p>
        </p:txBody>
      </p:sp>
      <p:sp>
        <p:nvSpPr>
          <p:cNvPr id="113" name="object 113"/>
          <p:cNvSpPr txBox="1"/>
          <p:nvPr/>
        </p:nvSpPr>
        <p:spPr>
          <a:xfrm>
            <a:off x="5822137" y="3252730"/>
            <a:ext cx="191363" cy="120546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sz="700" spc="-15" dirty="0">
                <a:latin typeface="Microsoft Sans Serif"/>
                <a:cs typeface="Microsoft Sans Serif"/>
              </a:rPr>
              <a:t>B</a:t>
            </a:r>
            <a:endParaRPr sz="700">
              <a:latin typeface="Microsoft Sans Serif"/>
              <a:cs typeface="Microsoft Sans Serif"/>
            </a:endParaRPr>
          </a:p>
        </p:txBody>
      </p:sp>
      <p:sp>
        <p:nvSpPr>
          <p:cNvPr id="114" name="object 114"/>
          <p:cNvSpPr txBox="1"/>
          <p:nvPr/>
        </p:nvSpPr>
        <p:spPr>
          <a:xfrm>
            <a:off x="4531937" y="3327384"/>
            <a:ext cx="176755" cy="120546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sz="700" spc="10" dirty="0">
                <a:latin typeface="Microsoft Sans Serif"/>
                <a:cs typeface="Microsoft Sans Serif"/>
              </a:rPr>
              <a:t>0</a:t>
            </a:r>
            <a:endParaRPr sz="700">
              <a:latin typeface="Microsoft Sans Serif"/>
              <a:cs typeface="Microsoft Sans Serif"/>
            </a:endParaRPr>
          </a:p>
        </p:txBody>
      </p:sp>
      <p:sp>
        <p:nvSpPr>
          <p:cNvPr id="115" name="object 115"/>
          <p:cNvSpPr txBox="1"/>
          <p:nvPr/>
        </p:nvSpPr>
        <p:spPr>
          <a:xfrm>
            <a:off x="14239599" y="3306625"/>
            <a:ext cx="407559" cy="105157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sz="600" spc="5" dirty="0">
                <a:latin typeface="Microsoft Sans Serif"/>
                <a:cs typeface="Microsoft Sans Serif"/>
              </a:rPr>
              <a:t>0,62</a:t>
            </a:r>
            <a:endParaRPr sz="600">
              <a:latin typeface="Microsoft Sans Serif"/>
              <a:cs typeface="Microsoft Sans Serif"/>
            </a:endParaRPr>
          </a:p>
        </p:txBody>
      </p:sp>
      <p:sp>
        <p:nvSpPr>
          <p:cNvPr id="116" name="object 116"/>
          <p:cNvSpPr txBox="1"/>
          <p:nvPr/>
        </p:nvSpPr>
        <p:spPr>
          <a:xfrm>
            <a:off x="8118398" y="3402065"/>
            <a:ext cx="186981" cy="120546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sz="700" spc="-75" dirty="0">
                <a:latin typeface="Microsoft Sans Serif"/>
                <a:cs typeface="Microsoft Sans Serif"/>
              </a:rPr>
              <a:t>R</a:t>
            </a:r>
            <a:endParaRPr sz="700">
              <a:latin typeface="Microsoft Sans Serif"/>
              <a:cs typeface="Microsoft Sans Serif"/>
            </a:endParaRPr>
          </a:p>
        </p:txBody>
      </p:sp>
      <p:sp>
        <p:nvSpPr>
          <p:cNvPr id="117" name="object 117"/>
          <p:cNvSpPr txBox="1"/>
          <p:nvPr/>
        </p:nvSpPr>
        <p:spPr>
          <a:xfrm>
            <a:off x="14653391" y="3452628"/>
            <a:ext cx="1352687" cy="112851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sz="650" spc="-10" dirty="0">
                <a:latin typeface="Microsoft Sans Serif"/>
                <a:cs typeface="Microsoft Sans Serif"/>
              </a:rPr>
              <a:t>Caso</a:t>
            </a:r>
            <a:r>
              <a:rPr sz="650" spc="-5" dirty="0">
                <a:latin typeface="Microsoft Sans Serif"/>
                <a:cs typeface="Microsoft Sans Serif"/>
              </a:rPr>
              <a:t> </a:t>
            </a:r>
            <a:r>
              <a:rPr sz="650" spc="15" dirty="0">
                <a:latin typeface="Microsoft Sans Serif"/>
                <a:cs typeface="Microsoft Sans Serif"/>
              </a:rPr>
              <a:t>inestable</a:t>
            </a:r>
            <a:endParaRPr sz="650">
              <a:latin typeface="Microsoft Sans Serif"/>
              <a:cs typeface="Microsoft Sans Serif"/>
            </a:endParaRPr>
          </a:p>
        </p:txBody>
      </p:sp>
      <p:sp>
        <p:nvSpPr>
          <p:cNvPr id="118" name="object 118"/>
          <p:cNvSpPr txBox="1"/>
          <p:nvPr/>
        </p:nvSpPr>
        <p:spPr>
          <a:xfrm>
            <a:off x="11810100" y="3504720"/>
            <a:ext cx="260020" cy="105157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sz="600" spc="5" dirty="0">
                <a:solidFill>
                  <a:srgbClr val="FF32CC"/>
                </a:solidFill>
                <a:latin typeface="Microsoft Sans Serif"/>
                <a:cs typeface="Microsoft Sans Serif"/>
              </a:rPr>
              <a:t>20</a:t>
            </a:r>
            <a:endParaRPr sz="600">
              <a:latin typeface="Microsoft Sans Serif"/>
              <a:cs typeface="Microsoft Sans Serif"/>
            </a:endParaRPr>
          </a:p>
        </p:txBody>
      </p:sp>
      <p:sp>
        <p:nvSpPr>
          <p:cNvPr id="119" name="object 119"/>
          <p:cNvSpPr txBox="1"/>
          <p:nvPr/>
        </p:nvSpPr>
        <p:spPr>
          <a:xfrm>
            <a:off x="3718545" y="3627867"/>
            <a:ext cx="558020" cy="112851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sz="650" spc="5" dirty="0">
                <a:latin typeface="Microsoft Sans Serif"/>
                <a:cs typeface="Microsoft Sans Serif"/>
              </a:rPr>
              <a:t>Trans</a:t>
            </a:r>
            <a:endParaRPr sz="650">
              <a:latin typeface="Microsoft Sans Serif"/>
              <a:cs typeface="Microsoft Sans Serif"/>
            </a:endParaRPr>
          </a:p>
        </p:txBody>
      </p:sp>
      <p:sp>
        <p:nvSpPr>
          <p:cNvPr id="120" name="object 120"/>
          <p:cNvSpPr txBox="1"/>
          <p:nvPr/>
        </p:nvSpPr>
        <p:spPr>
          <a:xfrm>
            <a:off x="9948443" y="3740953"/>
            <a:ext cx="260020" cy="105157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sz="600" spc="5" dirty="0">
                <a:solidFill>
                  <a:srgbClr val="FF32CC"/>
                </a:solidFill>
                <a:latin typeface="Microsoft Sans Serif"/>
                <a:cs typeface="Microsoft Sans Serif"/>
              </a:rPr>
              <a:t>60</a:t>
            </a:r>
            <a:endParaRPr sz="600">
              <a:latin typeface="Microsoft Sans Serif"/>
              <a:cs typeface="Microsoft Sans Serif"/>
            </a:endParaRPr>
          </a:p>
        </p:txBody>
      </p:sp>
      <p:sp>
        <p:nvSpPr>
          <p:cNvPr id="121" name="object 121"/>
          <p:cNvSpPr txBox="1"/>
          <p:nvPr/>
        </p:nvSpPr>
        <p:spPr>
          <a:xfrm>
            <a:off x="10614911" y="3740953"/>
            <a:ext cx="260020" cy="105157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sz="600" spc="5" dirty="0">
                <a:solidFill>
                  <a:srgbClr val="FF32CC"/>
                </a:solidFill>
                <a:latin typeface="Microsoft Sans Serif"/>
                <a:cs typeface="Microsoft Sans Serif"/>
              </a:rPr>
              <a:t>40</a:t>
            </a:r>
            <a:endParaRPr sz="600">
              <a:latin typeface="Microsoft Sans Serif"/>
              <a:cs typeface="Microsoft Sans Serif"/>
            </a:endParaRPr>
          </a:p>
        </p:txBody>
      </p:sp>
      <p:sp>
        <p:nvSpPr>
          <p:cNvPr id="122" name="object 122"/>
          <p:cNvSpPr txBox="1"/>
          <p:nvPr/>
        </p:nvSpPr>
        <p:spPr>
          <a:xfrm>
            <a:off x="11312782" y="3740953"/>
            <a:ext cx="260020" cy="105157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sz="600" spc="5" dirty="0">
                <a:solidFill>
                  <a:srgbClr val="FF32CC"/>
                </a:solidFill>
                <a:latin typeface="Microsoft Sans Serif"/>
                <a:cs typeface="Microsoft Sans Serif"/>
              </a:rPr>
              <a:t>20</a:t>
            </a:r>
            <a:endParaRPr sz="600">
              <a:latin typeface="Microsoft Sans Serif"/>
              <a:cs typeface="Microsoft Sans Serif"/>
            </a:endParaRPr>
          </a:p>
        </p:txBody>
      </p:sp>
      <p:sp>
        <p:nvSpPr>
          <p:cNvPr id="123" name="object 123"/>
          <p:cNvSpPr txBox="1"/>
          <p:nvPr/>
        </p:nvSpPr>
        <p:spPr>
          <a:xfrm>
            <a:off x="12626962" y="3740953"/>
            <a:ext cx="260020" cy="105157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sz="600" spc="5" dirty="0">
                <a:solidFill>
                  <a:srgbClr val="FF32CC"/>
                </a:solidFill>
                <a:latin typeface="Microsoft Sans Serif"/>
                <a:cs typeface="Microsoft Sans Serif"/>
              </a:rPr>
              <a:t>20</a:t>
            </a:r>
            <a:endParaRPr sz="600">
              <a:latin typeface="Microsoft Sans Serif"/>
              <a:cs typeface="Microsoft Sans Serif"/>
            </a:endParaRPr>
          </a:p>
        </p:txBody>
      </p:sp>
      <p:sp>
        <p:nvSpPr>
          <p:cNvPr id="124" name="object 124"/>
          <p:cNvSpPr txBox="1"/>
          <p:nvPr/>
        </p:nvSpPr>
        <p:spPr>
          <a:xfrm>
            <a:off x="13328321" y="3740953"/>
            <a:ext cx="260020" cy="105157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sz="600" spc="5" dirty="0">
                <a:solidFill>
                  <a:srgbClr val="FF32CC"/>
                </a:solidFill>
                <a:latin typeface="Microsoft Sans Serif"/>
                <a:cs typeface="Microsoft Sans Serif"/>
              </a:rPr>
              <a:t>40</a:t>
            </a:r>
            <a:endParaRPr sz="600">
              <a:latin typeface="Microsoft Sans Serif"/>
              <a:cs typeface="Microsoft Sans Serif"/>
            </a:endParaRPr>
          </a:p>
        </p:txBody>
      </p:sp>
      <p:sp>
        <p:nvSpPr>
          <p:cNvPr id="125" name="object 125"/>
          <p:cNvSpPr txBox="1"/>
          <p:nvPr/>
        </p:nvSpPr>
        <p:spPr>
          <a:xfrm>
            <a:off x="13089701" y="3853747"/>
            <a:ext cx="407559" cy="105157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sz="600" spc="5" dirty="0">
                <a:latin typeface="Microsoft Sans Serif"/>
                <a:cs typeface="Microsoft Sans Serif"/>
              </a:rPr>
              <a:t>0,70</a:t>
            </a:r>
            <a:endParaRPr sz="600">
              <a:latin typeface="Microsoft Sans Serif"/>
              <a:cs typeface="Microsoft Sans Serif"/>
            </a:endParaRPr>
          </a:p>
        </p:txBody>
      </p:sp>
      <p:sp>
        <p:nvSpPr>
          <p:cNvPr id="126" name="object 126"/>
          <p:cNvSpPr txBox="1"/>
          <p:nvPr/>
        </p:nvSpPr>
        <p:spPr>
          <a:xfrm>
            <a:off x="14033171" y="3740953"/>
            <a:ext cx="260020" cy="105157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sz="600" spc="5" dirty="0">
                <a:solidFill>
                  <a:srgbClr val="FF32CC"/>
                </a:solidFill>
                <a:latin typeface="Microsoft Sans Serif"/>
                <a:cs typeface="Microsoft Sans Serif"/>
              </a:rPr>
              <a:t>60</a:t>
            </a:r>
            <a:endParaRPr sz="600">
              <a:latin typeface="Microsoft Sans Serif"/>
              <a:cs typeface="Microsoft Sans Serif"/>
            </a:endParaRPr>
          </a:p>
        </p:txBody>
      </p:sp>
      <p:sp>
        <p:nvSpPr>
          <p:cNvPr id="127" name="object 127"/>
          <p:cNvSpPr txBox="1"/>
          <p:nvPr/>
        </p:nvSpPr>
        <p:spPr>
          <a:xfrm>
            <a:off x="14786612" y="3735316"/>
            <a:ext cx="771295" cy="180975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ts val="550"/>
              </a:lnSpc>
              <a:spcBef>
                <a:spcPts val="100"/>
              </a:spcBef>
            </a:pPr>
            <a:r>
              <a:rPr sz="500" spc="20" dirty="0">
                <a:latin typeface="Microsoft Sans Serif"/>
                <a:cs typeface="Microsoft Sans Serif"/>
              </a:rPr>
              <a:t>ohmios</a:t>
            </a:r>
            <a:endParaRPr sz="500">
              <a:latin typeface="Microsoft Sans Serif"/>
              <a:cs typeface="Microsoft Sans Serif"/>
            </a:endParaRPr>
          </a:p>
          <a:p>
            <a:pPr marR="5080" algn="r">
              <a:lnSpc>
                <a:spcPts val="670"/>
              </a:lnSpc>
            </a:pPr>
            <a:r>
              <a:rPr sz="600" spc="-65" dirty="0">
                <a:solidFill>
                  <a:srgbClr val="FF32CC"/>
                </a:solidFill>
                <a:latin typeface="Microsoft Sans Serif"/>
                <a:cs typeface="Microsoft Sans Serif"/>
              </a:rPr>
              <a:t>R</a:t>
            </a:r>
            <a:endParaRPr sz="600">
              <a:latin typeface="Microsoft Sans Serif"/>
              <a:cs typeface="Microsoft Sans Serif"/>
            </a:endParaRPr>
          </a:p>
        </p:txBody>
      </p:sp>
      <p:sp>
        <p:nvSpPr>
          <p:cNvPr id="128" name="object 128"/>
          <p:cNvSpPr txBox="1"/>
          <p:nvPr/>
        </p:nvSpPr>
        <p:spPr>
          <a:xfrm>
            <a:off x="3280378" y="3899393"/>
            <a:ext cx="381265" cy="58991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sz="300" spc="-10" dirty="0">
                <a:latin typeface="Microsoft Sans Serif"/>
                <a:cs typeface="Microsoft Sans Serif"/>
              </a:rPr>
              <a:t>GRAMO</a:t>
            </a:r>
            <a:endParaRPr sz="300">
              <a:latin typeface="Microsoft Sans Serif"/>
              <a:cs typeface="Microsoft Sans Serif"/>
            </a:endParaRPr>
          </a:p>
        </p:txBody>
      </p:sp>
      <p:sp>
        <p:nvSpPr>
          <p:cNvPr id="129" name="object 129"/>
          <p:cNvSpPr txBox="1"/>
          <p:nvPr/>
        </p:nvSpPr>
        <p:spPr>
          <a:xfrm>
            <a:off x="4917534" y="3899393"/>
            <a:ext cx="283390" cy="58991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sz="300" spc="15" dirty="0">
                <a:latin typeface="Microsoft Sans Serif"/>
                <a:cs typeface="Microsoft Sans Serif"/>
              </a:rPr>
              <a:t>norte</a:t>
            </a:r>
            <a:endParaRPr sz="300">
              <a:latin typeface="Microsoft Sans Serif"/>
              <a:cs typeface="Microsoft Sans Serif"/>
            </a:endParaRPr>
          </a:p>
        </p:txBody>
      </p:sp>
      <p:sp>
        <p:nvSpPr>
          <p:cNvPr id="130" name="object 130"/>
          <p:cNvSpPr txBox="1"/>
          <p:nvPr/>
        </p:nvSpPr>
        <p:spPr>
          <a:xfrm>
            <a:off x="6116620" y="3848593"/>
            <a:ext cx="165069" cy="120546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sz="700" spc="-65" dirty="0">
                <a:latin typeface="Microsoft Sans Serif"/>
                <a:cs typeface="Microsoft Sans Serif"/>
              </a:rPr>
              <a:t>F</a:t>
            </a:r>
            <a:endParaRPr sz="700">
              <a:latin typeface="Microsoft Sans Serif"/>
              <a:cs typeface="Microsoft Sans Serif"/>
            </a:endParaRPr>
          </a:p>
        </p:txBody>
      </p:sp>
      <p:sp>
        <p:nvSpPr>
          <p:cNvPr id="131" name="object 131"/>
          <p:cNvSpPr txBox="1"/>
          <p:nvPr/>
        </p:nvSpPr>
        <p:spPr>
          <a:xfrm>
            <a:off x="7157806" y="3848593"/>
            <a:ext cx="185520" cy="120546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sz="700" spc="40" dirty="0">
                <a:latin typeface="Microsoft Sans Serif"/>
                <a:cs typeface="Microsoft Sans Serif"/>
              </a:rPr>
              <a:t>h</a:t>
            </a:r>
            <a:endParaRPr sz="700">
              <a:latin typeface="Microsoft Sans Serif"/>
              <a:cs typeface="Microsoft Sans Serif"/>
            </a:endParaRPr>
          </a:p>
        </p:txBody>
      </p:sp>
      <p:sp>
        <p:nvSpPr>
          <p:cNvPr id="132" name="object 132"/>
          <p:cNvSpPr txBox="1"/>
          <p:nvPr/>
        </p:nvSpPr>
        <p:spPr>
          <a:xfrm>
            <a:off x="1716741" y="3898899"/>
            <a:ext cx="463069" cy="120546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sz="700" spc="-35" dirty="0">
                <a:latin typeface="Microsoft Sans Serif"/>
                <a:cs typeface="Microsoft Sans Serif"/>
              </a:rPr>
              <a:t>PAG</a:t>
            </a:r>
            <a:endParaRPr sz="700">
              <a:latin typeface="Microsoft Sans Serif"/>
              <a:cs typeface="Microsoft Sans Serif"/>
            </a:endParaRPr>
          </a:p>
        </p:txBody>
      </p:sp>
      <p:sp>
        <p:nvSpPr>
          <p:cNvPr id="133" name="object 133"/>
          <p:cNvSpPr txBox="1"/>
          <p:nvPr/>
        </p:nvSpPr>
        <p:spPr>
          <a:xfrm>
            <a:off x="14306209" y="3917734"/>
            <a:ext cx="407559" cy="105157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sz="600" spc="5" dirty="0">
                <a:latin typeface="Microsoft Sans Serif"/>
                <a:cs typeface="Microsoft Sans Serif"/>
              </a:rPr>
              <a:t>0,35</a:t>
            </a:r>
            <a:endParaRPr sz="600">
              <a:latin typeface="Microsoft Sans Serif"/>
              <a:cs typeface="Microsoft Sans Serif"/>
            </a:endParaRPr>
          </a:p>
        </p:txBody>
      </p:sp>
      <p:sp>
        <p:nvSpPr>
          <p:cNvPr id="134" name="object 134"/>
          <p:cNvSpPr txBox="1"/>
          <p:nvPr/>
        </p:nvSpPr>
        <p:spPr>
          <a:xfrm>
            <a:off x="8265641" y="4006072"/>
            <a:ext cx="359353" cy="58991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sz="300" spc="-15" dirty="0">
                <a:latin typeface="Microsoft Sans Serif"/>
                <a:cs typeface="Microsoft Sans Serif"/>
              </a:rPr>
              <a:t>METRO</a:t>
            </a:r>
            <a:endParaRPr sz="300">
              <a:latin typeface="Microsoft Sans Serif"/>
              <a:cs typeface="Microsoft Sans Serif"/>
            </a:endParaRPr>
          </a:p>
        </p:txBody>
      </p:sp>
      <p:sp>
        <p:nvSpPr>
          <p:cNvPr id="135" name="object 135"/>
          <p:cNvSpPr txBox="1"/>
          <p:nvPr/>
        </p:nvSpPr>
        <p:spPr>
          <a:xfrm>
            <a:off x="12472663" y="4045778"/>
            <a:ext cx="407559" cy="105157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sz="600" spc="5" dirty="0">
                <a:latin typeface="Microsoft Sans Serif"/>
                <a:cs typeface="Microsoft Sans Serif"/>
              </a:rPr>
              <a:t>0,75</a:t>
            </a:r>
            <a:endParaRPr sz="600">
              <a:latin typeface="Microsoft Sans Serif"/>
              <a:cs typeface="Microsoft Sans Serif"/>
            </a:endParaRPr>
          </a:p>
        </p:txBody>
      </p:sp>
      <p:sp>
        <p:nvSpPr>
          <p:cNvPr id="136" name="object 136"/>
          <p:cNvSpPr txBox="1"/>
          <p:nvPr/>
        </p:nvSpPr>
        <p:spPr>
          <a:xfrm>
            <a:off x="14726991" y="4032032"/>
            <a:ext cx="407559" cy="105157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sz="600" spc="5" dirty="0">
                <a:latin typeface="Microsoft Sans Serif"/>
                <a:cs typeface="Microsoft Sans Serif"/>
              </a:rPr>
              <a:t>0,15</a:t>
            </a:r>
            <a:endParaRPr sz="600">
              <a:latin typeface="Microsoft Sans Serif"/>
              <a:cs typeface="Microsoft Sans Serif"/>
            </a:endParaRPr>
          </a:p>
        </p:txBody>
      </p:sp>
      <p:sp>
        <p:nvSpPr>
          <p:cNvPr id="137" name="object 137"/>
          <p:cNvSpPr txBox="1"/>
          <p:nvPr/>
        </p:nvSpPr>
        <p:spPr>
          <a:xfrm>
            <a:off x="11810100" y="4111317"/>
            <a:ext cx="260020" cy="105157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sz="600" spc="5" dirty="0">
                <a:solidFill>
                  <a:srgbClr val="FF32CC"/>
                </a:solidFill>
                <a:latin typeface="Microsoft Sans Serif"/>
                <a:cs typeface="Microsoft Sans Serif"/>
              </a:rPr>
              <a:t>20</a:t>
            </a:r>
            <a:endParaRPr sz="600">
              <a:latin typeface="Microsoft Sans Serif"/>
              <a:cs typeface="Microsoft Sans Serif"/>
            </a:endParaRPr>
          </a:p>
        </p:txBody>
      </p:sp>
      <p:sp>
        <p:nvSpPr>
          <p:cNvPr id="138" name="object 138"/>
          <p:cNvSpPr txBox="1"/>
          <p:nvPr/>
        </p:nvSpPr>
        <p:spPr>
          <a:xfrm>
            <a:off x="12080045" y="4195137"/>
            <a:ext cx="407559" cy="105157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sz="600" spc="5" dirty="0">
                <a:latin typeface="Microsoft Sans Serif"/>
                <a:cs typeface="Microsoft Sans Serif"/>
              </a:rPr>
              <a:t>0,85</a:t>
            </a:r>
            <a:endParaRPr sz="600">
              <a:latin typeface="Microsoft Sans Serif"/>
              <a:cs typeface="Microsoft Sans Serif"/>
            </a:endParaRPr>
          </a:p>
        </p:txBody>
      </p:sp>
      <p:sp>
        <p:nvSpPr>
          <p:cNvPr id="139" name="object 139"/>
          <p:cNvSpPr txBox="1"/>
          <p:nvPr/>
        </p:nvSpPr>
        <p:spPr>
          <a:xfrm>
            <a:off x="13231145" y="4003080"/>
            <a:ext cx="950969" cy="300355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R="34925" algn="ctr">
              <a:lnSpc>
                <a:spcPct val="100000"/>
              </a:lnSpc>
              <a:spcBef>
                <a:spcPts val="100"/>
              </a:spcBef>
            </a:pPr>
            <a:r>
              <a:rPr sz="600" spc="5" dirty="0">
                <a:latin typeface="Microsoft Sans Serif"/>
                <a:cs typeface="Microsoft Sans Serif"/>
              </a:rPr>
              <a:t>0,30</a:t>
            </a:r>
            <a:endParaRPr sz="600">
              <a:latin typeface="Microsoft Sans Serif"/>
              <a:cs typeface="Microsoft Sans Serif"/>
            </a:endParaRPr>
          </a:p>
          <a:p>
            <a:pPr>
              <a:lnSpc>
                <a:spcPct val="100000"/>
              </a:lnSpc>
              <a:spcBef>
                <a:spcPts val="40"/>
              </a:spcBef>
            </a:pPr>
            <a:endParaRPr sz="600">
              <a:latin typeface="Microsoft Sans Serif"/>
              <a:cs typeface="Microsoft Sans Serif"/>
            </a:endParaRPr>
          </a:p>
          <a:p>
            <a:pPr algn="ctr">
              <a:lnSpc>
                <a:spcPct val="100000"/>
              </a:lnSpc>
            </a:pPr>
            <a:r>
              <a:rPr sz="600" spc="5" dirty="0">
                <a:latin typeface="Microsoft Sans Serif"/>
                <a:cs typeface="Microsoft Sans Serif"/>
              </a:rPr>
              <a:t>0,25</a:t>
            </a:r>
            <a:r>
              <a:rPr sz="600" spc="55" dirty="0">
                <a:latin typeface="Microsoft Sans Serif"/>
                <a:cs typeface="Microsoft Sans Serif"/>
              </a:rPr>
              <a:t> </a:t>
            </a:r>
            <a:r>
              <a:rPr sz="900" spc="7" baseline="-32407" dirty="0">
                <a:latin typeface="Microsoft Sans Serif"/>
                <a:cs typeface="Microsoft Sans Serif"/>
              </a:rPr>
              <a:t>0,20</a:t>
            </a:r>
            <a:endParaRPr sz="900" baseline="-32407">
              <a:latin typeface="Microsoft Sans Serif"/>
              <a:cs typeface="Microsoft Sans Serif"/>
            </a:endParaRPr>
          </a:p>
        </p:txBody>
      </p:sp>
      <p:sp>
        <p:nvSpPr>
          <p:cNvPr id="140" name="object 140"/>
          <p:cNvSpPr txBox="1"/>
          <p:nvPr/>
        </p:nvSpPr>
        <p:spPr>
          <a:xfrm>
            <a:off x="14653392" y="4297165"/>
            <a:ext cx="1099971" cy="105157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sz="600" spc="-10" dirty="0">
                <a:latin typeface="Microsoft Sans Serif"/>
                <a:cs typeface="Microsoft Sans Serif"/>
              </a:rPr>
              <a:t>Caso</a:t>
            </a:r>
            <a:r>
              <a:rPr sz="600" spc="-5" dirty="0">
                <a:latin typeface="Microsoft Sans Serif"/>
                <a:cs typeface="Microsoft Sans Serif"/>
              </a:rPr>
              <a:t> </a:t>
            </a:r>
            <a:r>
              <a:rPr sz="600" spc="10" dirty="0">
                <a:latin typeface="Microsoft Sans Serif"/>
                <a:cs typeface="Microsoft Sans Serif"/>
              </a:rPr>
              <a:t>estable</a:t>
            </a:r>
            <a:endParaRPr sz="600">
              <a:latin typeface="Microsoft Sans Serif"/>
              <a:cs typeface="Microsoft Sans Serif"/>
            </a:endParaRPr>
          </a:p>
        </p:txBody>
      </p:sp>
      <p:sp>
        <p:nvSpPr>
          <p:cNvPr id="141" name="object 141"/>
          <p:cNvSpPr txBox="1"/>
          <p:nvPr/>
        </p:nvSpPr>
        <p:spPr>
          <a:xfrm>
            <a:off x="6411094" y="4333371"/>
            <a:ext cx="775677" cy="259715"/>
          </a:xfrm>
          <a:prstGeom prst="rect">
            <a:avLst/>
          </a:prstGeom>
        </p:spPr>
        <p:txBody>
          <a:bodyPr vert="horz" wrap="square" lIns="0" tIns="36830" rIns="0" bIns="0" rtlCol="0">
            <a:spAutoFit/>
          </a:bodyPr>
          <a:lstStyle/>
          <a:p>
            <a:pPr marL="33020" algn="ctr">
              <a:lnSpc>
                <a:spcPct val="100000"/>
              </a:lnSpc>
              <a:spcBef>
                <a:spcPts val="290"/>
              </a:spcBef>
            </a:pPr>
            <a:r>
              <a:rPr sz="700" spc="40" dirty="0">
                <a:latin typeface="Microsoft Sans Serif"/>
                <a:cs typeface="Microsoft Sans Serif"/>
              </a:rPr>
              <a:t>Mho</a:t>
            </a:r>
            <a:endParaRPr sz="700">
              <a:latin typeface="Microsoft Sans Serif"/>
              <a:cs typeface="Microsoft Sans Serif"/>
            </a:endParaRPr>
          </a:p>
          <a:p>
            <a:pPr algn="ctr">
              <a:lnSpc>
                <a:spcPct val="100000"/>
              </a:lnSpc>
              <a:spcBef>
                <a:spcPts val="150"/>
              </a:spcBef>
            </a:pPr>
            <a:r>
              <a:rPr sz="550" spc="15" dirty="0">
                <a:latin typeface="Microsoft Sans Serif"/>
                <a:cs typeface="Microsoft Sans Serif"/>
              </a:rPr>
              <a:t>Elemento</a:t>
            </a:r>
            <a:endParaRPr sz="550">
              <a:latin typeface="Microsoft Sans Serif"/>
              <a:cs typeface="Microsoft Sans Serif"/>
            </a:endParaRPr>
          </a:p>
        </p:txBody>
      </p:sp>
      <p:sp>
        <p:nvSpPr>
          <p:cNvPr id="142" name="object 142"/>
          <p:cNvSpPr txBox="1"/>
          <p:nvPr/>
        </p:nvSpPr>
        <p:spPr>
          <a:xfrm>
            <a:off x="11810100" y="4408482"/>
            <a:ext cx="260020" cy="105157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sz="600" spc="5" dirty="0">
                <a:solidFill>
                  <a:srgbClr val="FF32CC"/>
                </a:solidFill>
                <a:latin typeface="Microsoft Sans Serif"/>
                <a:cs typeface="Microsoft Sans Serif"/>
              </a:rPr>
              <a:t>40</a:t>
            </a:r>
            <a:endParaRPr sz="600">
              <a:latin typeface="Microsoft Sans Serif"/>
              <a:cs typeface="Microsoft Sans Serif"/>
            </a:endParaRPr>
          </a:p>
        </p:txBody>
      </p:sp>
      <p:sp>
        <p:nvSpPr>
          <p:cNvPr id="143" name="object 143"/>
          <p:cNvSpPr txBox="1"/>
          <p:nvPr/>
        </p:nvSpPr>
        <p:spPr>
          <a:xfrm>
            <a:off x="3918361" y="4516823"/>
            <a:ext cx="522959" cy="184025"/>
          </a:xfrm>
          <a:prstGeom prst="rect">
            <a:avLst/>
          </a:prstGeom>
        </p:spPr>
        <p:txBody>
          <a:bodyPr vert="horz" wrap="square" lIns="0" tIns="17145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35"/>
              </a:spcBef>
            </a:pPr>
            <a:r>
              <a:rPr sz="300" spc="10" dirty="0">
                <a:latin typeface="Microsoft Sans Serif"/>
                <a:cs typeface="Microsoft Sans Serif"/>
              </a:rPr>
              <a:t>generación</a:t>
            </a:r>
            <a:endParaRPr sz="300">
              <a:latin typeface="Microsoft Sans Serif"/>
              <a:cs typeface="Microsoft Sans Serif"/>
            </a:endParaRPr>
          </a:p>
          <a:p>
            <a:pPr marL="35560">
              <a:lnSpc>
                <a:spcPct val="100000"/>
              </a:lnSpc>
              <a:spcBef>
                <a:spcPts val="80"/>
              </a:spcBef>
            </a:pPr>
            <a:r>
              <a:rPr sz="700" spc="-20" dirty="0">
                <a:latin typeface="Microsoft Sans Serif"/>
                <a:cs typeface="Microsoft Sans Serif"/>
              </a:rPr>
              <a:t>X</a:t>
            </a:r>
            <a:r>
              <a:rPr sz="450" spc="-20" dirty="0">
                <a:latin typeface="Microsoft Sans Serif"/>
                <a:cs typeface="Microsoft Sans Serif"/>
              </a:rPr>
              <a:t>d</a:t>
            </a:r>
            <a:endParaRPr sz="450">
              <a:latin typeface="Microsoft Sans Serif"/>
              <a:cs typeface="Microsoft Sans Serif"/>
            </a:endParaRPr>
          </a:p>
        </p:txBody>
      </p:sp>
      <p:sp>
        <p:nvSpPr>
          <p:cNvPr id="144" name="object 144"/>
          <p:cNvSpPr txBox="1"/>
          <p:nvPr/>
        </p:nvSpPr>
        <p:spPr>
          <a:xfrm>
            <a:off x="14390468" y="4601564"/>
            <a:ext cx="651510" cy="217367"/>
          </a:xfrm>
          <a:prstGeom prst="rect">
            <a:avLst/>
          </a:prstGeom>
        </p:spPr>
        <p:txBody>
          <a:bodyPr vert="horz" wrap="square" lIns="0" tIns="47625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375"/>
              </a:spcBef>
            </a:pPr>
            <a:r>
              <a:rPr sz="400" spc="10" dirty="0">
                <a:latin typeface="Microsoft Sans Serif"/>
                <a:cs typeface="Microsoft Sans Serif"/>
              </a:rPr>
              <a:t>Pérdida</a:t>
            </a:r>
            <a:r>
              <a:rPr sz="400" spc="-5" dirty="0">
                <a:latin typeface="Microsoft Sans Serif"/>
                <a:cs typeface="Microsoft Sans Serif"/>
              </a:rPr>
              <a:t> </a:t>
            </a:r>
            <a:r>
              <a:rPr sz="400" spc="10" dirty="0">
                <a:latin typeface="Microsoft Sans Serif"/>
                <a:cs typeface="Microsoft Sans Serif"/>
              </a:rPr>
              <a:t>de</a:t>
            </a:r>
            <a:endParaRPr sz="400">
              <a:latin typeface="Microsoft Sans Serif"/>
              <a:cs typeface="Microsoft Sans Serif"/>
            </a:endParaRPr>
          </a:p>
          <a:p>
            <a:pPr marL="57785">
              <a:lnSpc>
                <a:spcPct val="100000"/>
              </a:lnSpc>
              <a:spcBef>
                <a:spcPts val="310"/>
              </a:spcBef>
            </a:pPr>
            <a:r>
              <a:rPr sz="450" spc="10" dirty="0">
                <a:latin typeface="Microsoft Sans Serif"/>
                <a:cs typeface="Microsoft Sans Serif"/>
              </a:rPr>
              <a:t>Campo</a:t>
            </a:r>
            <a:endParaRPr sz="450">
              <a:latin typeface="Microsoft Sans Serif"/>
              <a:cs typeface="Microsoft Sans Serif"/>
            </a:endParaRPr>
          </a:p>
        </p:txBody>
      </p:sp>
      <p:sp>
        <p:nvSpPr>
          <p:cNvPr id="145" name="object 145"/>
          <p:cNvSpPr txBox="1"/>
          <p:nvPr/>
        </p:nvSpPr>
        <p:spPr>
          <a:xfrm>
            <a:off x="11810100" y="4707175"/>
            <a:ext cx="260020" cy="105157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sz="600" spc="5" dirty="0">
                <a:solidFill>
                  <a:srgbClr val="FF32CC"/>
                </a:solidFill>
                <a:latin typeface="Microsoft Sans Serif"/>
                <a:cs typeface="Microsoft Sans Serif"/>
              </a:rPr>
              <a:t>60</a:t>
            </a:r>
            <a:endParaRPr sz="600">
              <a:latin typeface="Microsoft Sans Serif"/>
              <a:cs typeface="Microsoft Sans Serif"/>
            </a:endParaRPr>
          </a:p>
        </p:txBody>
      </p:sp>
      <p:sp>
        <p:nvSpPr>
          <p:cNvPr id="146" name="object 146"/>
          <p:cNvSpPr txBox="1"/>
          <p:nvPr/>
        </p:nvSpPr>
        <p:spPr>
          <a:xfrm>
            <a:off x="10709240" y="4804718"/>
            <a:ext cx="407559" cy="105157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sz="600" spc="5" dirty="0">
                <a:latin typeface="Microsoft Sans Serif"/>
                <a:cs typeface="Microsoft Sans Serif"/>
              </a:rPr>
              <a:t>0,94</a:t>
            </a:r>
            <a:endParaRPr sz="600">
              <a:latin typeface="Microsoft Sans Serif"/>
              <a:cs typeface="Microsoft Sans Serif"/>
            </a:endParaRPr>
          </a:p>
        </p:txBody>
      </p:sp>
      <p:sp>
        <p:nvSpPr>
          <p:cNvPr id="147" name="object 147"/>
          <p:cNvSpPr txBox="1"/>
          <p:nvPr/>
        </p:nvSpPr>
        <p:spPr>
          <a:xfrm>
            <a:off x="3967475" y="5031246"/>
            <a:ext cx="189902" cy="120546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sz="700" spc="-20" dirty="0">
                <a:latin typeface="Microsoft Sans Serif"/>
                <a:cs typeface="Microsoft Sans Serif"/>
              </a:rPr>
              <a:t>A</a:t>
            </a:r>
            <a:endParaRPr sz="700">
              <a:latin typeface="Microsoft Sans Serif"/>
              <a:cs typeface="Microsoft Sans Serif"/>
            </a:endParaRPr>
          </a:p>
        </p:txBody>
      </p:sp>
      <p:sp>
        <p:nvSpPr>
          <p:cNvPr id="148" name="object 148"/>
          <p:cNvSpPr txBox="1"/>
          <p:nvPr/>
        </p:nvSpPr>
        <p:spPr>
          <a:xfrm>
            <a:off x="3662517" y="5123316"/>
            <a:ext cx="775677" cy="232115"/>
          </a:xfrm>
          <a:prstGeom prst="rect">
            <a:avLst/>
          </a:prstGeom>
        </p:spPr>
        <p:txBody>
          <a:bodyPr vert="horz" wrap="square" lIns="0" tIns="4445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350"/>
              </a:spcBef>
            </a:pPr>
            <a:r>
              <a:rPr sz="550" spc="15" dirty="0">
                <a:latin typeface="Microsoft Sans Serif"/>
                <a:cs typeface="Microsoft Sans Serif"/>
              </a:rPr>
              <a:t>Elemento</a:t>
            </a:r>
            <a:endParaRPr sz="550">
              <a:latin typeface="Microsoft Sans Serif"/>
              <a:cs typeface="Microsoft Sans Serif"/>
            </a:endParaRPr>
          </a:p>
          <a:p>
            <a:pPr marL="41275">
              <a:lnSpc>
                <a:spcPct val="100000"/>
              </a:lnSpc>
              <a:spcBef>
                <a:spcPts val="229"/>
              </a:spcBef>
            </a:pPr>
            <a:r>
              <a:rPr sz="500" spc="10" dirty="0">
                <a:latin typeface="Microsoft Sans Serif"/>
                <a:cs typeface="Microsoft Sans Serif"/>
              </a:rPr>
              <a:t>Levantar</a:t>
            </a:r>
            <a:endParaRPr sz="500">
              <a:latin typeface="Microsoft Sans Serif"/>
              <a:cs typeface="Microsoft Sans Serif"/>
            </a:endParaRPr>
          </a:p>
        </p:txBody>
      </p:sp>
      <p:sp>
        <p:nvSpPr>
          <p:cNvPr id="149" name="object 149"/>
          <p:cNvSpPr txBox="1"/>
          <p:nvPr/>
        </p:nvSpPr>
        <p:spPr>
          <a:xfrm>
            <a:off x="5376853" y="5031246"/>
            <a:ext cx="191363" cy="120546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sz="700" spc="-15" dirty="0">
                <a:latin typeface="Microsoft Sans Serif"/>
                <a:cs typeface="Microsoft Sans Serif"/>
              </a:rPr>
              <a:t>B</a:t>
            </a:r>
            <a:endParaRPr sz="700">
              <a:latin typeface="Microsoft Sans Serif"/>
              <a:cs typeface="Microsoft Sans Serif"/>
            </a:endParaRPr>
          </a:p>
        </p:txBody>
      </p:sp>
      <p:sp>
        <p:nvSpPr>
          <p:cNvPr id="150" name="object 150"/>
          <p:cNvSpPr txBox="1"/>
          <p:nvPr/>
        </p:nvSpPr>
        <p:spPr>
          <a:xfrm>
            <a:off x="5068335" y="5123316"/>
            <a:ext cx="775677" cy="232115"/>
          </a:xfrm>
          <a:prstGeom prst="rect">
            <a:avLst/>
          </a:prstGeom>
        </p:spPr>
        <p:txBody>
          <a:bodyPr vert="horz" wrap="square" lIns="0" tIns="4445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350"/>
              </a:spcBef>
            </a:pPr>
            <a:r>
              <a:rPr sz="550" spc="15" dirty="0">
                <a:latin typeface="Microsoft Sans Serif"/>
                <a:cs typeface="Microsoft Sans Serif"/>
              </a:rPr>
              <a:t>Elemento</a:t>
            </a:r>
            <a:endParaRPr sz="550">
              <a:latin typeface="Microsoft Sans Serif"/>
              <a:cs typeface="Microsoft Sans Serif"/>
            </a:endParaRPr>
          </a:p>
          <a:p>
            <a:pPr marL="41275">
              <a:lnSpc>
                <a:spcPct val="100000"/>
              </a:lnSpc>
              <a:spcBef>
                <a:spcPts val="229"/>
              </a:spcBef>
            </a:pPr>
            <a:r>
              <a:rPr sz="500" spc="10" dirty="0">
                <a:latin typeface="Microsoft Sans Serif"/>
                <a:cs typeface="Microsoft Sans Serif"/>
              </a:rPr>
              <a:t>Levantar</a:t>
            </a:r>
            <a:endParaRPr sz="500">
              <a:latin typeface="Microsoft Sans Serif"/>
              <a:cs typeface="Microsoft Sans Serif"/>
            </a:endParaRPr>
          </a:p>
        </p:txBody>
      </p:sp>
      <p:sp>
        <p:nvSpPr>
          <p:cNvPr id="151" name="object 151"/>
          <p:cNvSpPr txBox="1"/>
          <p:nvPr/>
        </p:nvSpPr>
        <p:spPr>
          <a:xfrm>
            <a:off x="11810100" y="5004364"/>
            <a:ext cx="260020" cy="105157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sz="600" spc="5" dirty="0">
                <a:solidFill>
                  <a:srgbClr val="FF32CC"/>
                </a:solidFill>
                <a:latin typeface="Microsoft Sans Serif"/>
                <a:cs typeface="Microsoft Sans Serif"/>
              </a:rPr>
              <a:t>80</a:t>
            </a:r>
            <a:endParaRPr sz="600">
              <a:latin typeface="Microsoft Sans Serif"/>
              <a:cs typeface="Microsoft Sans Serif"/>
            </a:endParaRPr>
          </a:p>
        </p:txBody>
      </p:sp>
      <p:sp>
        <p:nvSpPr>
          <p:cNvPr id="152" name="object 152"/>
          <p:cNvSpPr txBox="1"/>
          <p:nvPr/>
        </p:nvSpPr>
        <p:spPr>
          <a:xfrm>
            <a:off x="9517325" y="5136622"/>
            <a:ext cx="853099" cy="259079"/>
          </a:xfrm>
          <a:prstGeom prst="rect">
            <a:avLst/>
          </a:prstGeom>
        </p:spPr>
        <p:txBody>
          <a:bodyPr vert="horz" wrap="square" lIns="0" tIns="36830" rIns="0" bIns="0" rtlCol="0">
            <a:spAutoFit/>
          </a:bodyPr>
          <a:lstStyle/>
          <a:p>
            <a:pPr marL="38735" algn="ctr">
              <a:lnSpc>
                <a:spcPct val="100000"/>
              </a:lnSpc>
              <a:spcBef>
                <a:spcPts val="290"/>
              </a:spcBef>
            </a:pPr>
            <a:r>
              <a:rPr sz="700" spc="40" dirty="0">
                <a:latin typeface="Microsoft Sans Serif"/>
                <a:cs typeface="Microsoft Sans Serif"/>
              </a:rPr>
              <a:t>Mho</a:t>
            </a:r>
            <a:endParaRPr sz="700">
              <a:latin typeface="Microsoft Sans Serif"/>
              <a:cs typeface="Microsoft Sans Serif"/>
            </a:endParaRPr>
          </a:p>
          <a:p>
            <a:pPr algn="ctr">
              <a:lnSpc>
                <a:spcPct val="100000"/>
              </a:lnSpc>
              <a:spcBef>
                <a:spcPts val="150"/>
              </a:spcBef>
            </a:pPr>
            <a:r>
              <a:rPr sz="550" spc="10" dirty="0">
                <a:latin typeface="Microsoft Sans Serif"/>
                <a:cs typeface="Microsoft Sans Serif"/>
              </a:rPr>
              <a:t>Elementos</a:t>
            </a:r>
            <a:endParaRPr sz="550">
              <a:latin typeface="Microsoft Sans Serif"/>
              <a:cs typeface="Microsoft Sans Serif"/>
            </a:endParaRPr>
          </a:p>
        </p:txBody>
      </p:sp>
      <p:sp>
        <p:nvSpPr>
          <p:cNvPr id="153" name="object 153"/>
          <p:cNvSpPr txBox="1"/>
          <p:nvPr/>
        </p:nvSpPr>
        <p:spPr>
          <a:xfrm>
            <a:off x="13328148" y="5193556"/>
            <a:ext cx="1270883" cy="244475"/>
          </a:xfrm>
          <a:prstGeom prst="rect">
            <a:avLst/>
          </a:prstGeom>
        </p:spPr>
        <p:txBody>
          <a:bodyPr vert="horz" wrap="square" lIns="0" tIns="19050" rIns="0" bIns="0" rtlCol="0">
            <a:spAutoFit/>
          </a:bodyPr>
          <a:lstStyle/>
          <a:p>
            <a:pPr marL="31115" algn="ctr">
              <a:lnSpc>
                <a:spcPct val="100000"/>
              </a:lnSpc>
              <a:spcBef>
                <a:spcPts val="150"/>
              </a:spcBef>
            </a:pPr>
            <a:r>
              <a:rPr sz="700" spc="40" dirty="0">
                <a:latin typeface="Microsoft Sans Serif"/>
                <a:cs typeface="Microsoft Sans Serif"/>
              </a:rPr>
              <a:t>Mho</a:t>
            </a:r>
            <a:endParaRPr sz="700">
              <a:latin typeface="Microsoft Sans Serif"/>
              <a:cs typeface="Microsoft Sans Serif"/>
            </a:endParaRPr>
          </a:p>
          <a:p>
            <a:pPr algn="ctr">
              <a:lnSpc>
                <a:spcPct val="100000"/>
              </a:lnSpc>
              <a:spcBef>
                <a:spcPts val="50"/>
              </a:spcBef>
            </a:pPr>
            <a:r>
              <a:rPr sz="650" spc="10" dirty="0">
                <a:latin typeface="Microsoft Sans Serif"/>
                <a:cs typeface="Microsoft Sans Serif"/>
              </a:rPr>
              <a:t>Característica</a:t>
            </a:r>
            <a:endParaRPr sz="650">
              <a:latin typeface="Microsoft Sans Serif"/>
              <a:cs typeface="Microsoft Sans Serif"/>
            </a:endParaRPr>
          </a:p>
        </p:txBody>
      </p:sp>
      <p:sp>
        <p:nvSpPr>
          <p:cNvPr id="154" name="object 154"/>
          <p:cNvSpPr txBox="1"/>
          <p:nvPr/>
        </p:nvSpPr>
        <p:spPr>
          <a:xfrm>
            <a:off x="4496855" y="5374128"/>
            <a:ext cx="188441" cy="120546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sz="700" spc="-65" dirty="0">
                <a:latin typeface="Microsoft Sans Serif"/>
                <a:cs typeface="Microsoft Sans Serif"/>
              </a:rPr>
              <a:t>C</a:t>
            </a:r>
            <a:endParaRPr sz="700">
              <a:latin typeface="Microsoft Sans Serif"/>
              <a:cs typeface="Microsoft Sans Serif"/>
            </a:endParaRPr>
          </a:p>
        </p:txBody>
      </p:sp>
      <p:sp>
        <p:nvSpPr>
          <p:cNvPr id="155" name="object 155"/>
          <p:cNvSpPr txBox="1"/>
          <p:nvPr/>
        </p:nvSpPr>
        <p:spPr>
          <a:xfrm>
            <a:off x="11645298" y="5443050"/>
            <a:ext cx="853099" cy="212879"/>
          </a:xfrm>
          <a:prstGeom prst="rect">
            <a:avLst/>
          </a:prstGeom>
        </p:spPr>
        <p:txBody>
          <a:bodyPr vert="horz" wrap="square" lIns="0" tIns="33020" rIns="0" bIns="0" rtlCol="0">
            <a:spAutoFit/>
          </a:bodyPr>
          <a:lstStyle/>
          <a:p>
            <a:pPr marL="59690">
              <a:lnSpc>
                <a:spcPct val="100000"/>
              </a:lnSpc>
              <a:spcBef>
                <a:spcPts val="260"/>
              </a:spcBef>
            </a:pPr>
            <a:r>
              <a:rPr sz="450" spc="10" dirty="0">
                <a:latin typeface="Microsoft Sans Serif"/>
                <a:cs typeface="Microsoft Sans Serif"/>
              </a:rPr>
              <a:t>Anteojera</a:t>
            </a:r>
            <a:endParaRPr sz="450">
              <a:latin typeface="Microsoft Sans Serif"/>
              <a:cs typeface="Microsoft Sans Serif"/>
            </a:endParaRPr>
          </a:p>
          <a:p>
            <a:pPr marL="12700">
              <a:lnSpc>
                <a:spcPct val="100000"/>
              </a:lnSpc>
              <a:spcBef>
                <a:spcPts val="200"/>
              </a:spcBef>
            </a:pPr>
            <a:r>
              <a:rPr sz="550" spc="10" dirty="0">
                <a:latin typeface="Microsoft Sans Serif"/>
                <a:cs typeface="Microsoft Sans Serif"/>
              </a:rPr>
              <a:t>Elementos</a:t>
            </a:r>
            <a:endParaRPr sz="550">
              <a:latin typeface="Microsoft Sans Serif"/>
              <a:cs typeface="Microsoft Sans Serif"/>
            </a:endParaRPr>
          </a:p>
        </p:txBody>
      </p:sp>
      <p:sp>
        <p:nvSpPr>
          <p:cNvPr id="156" name="object 156"/>
          <p:cNvSpPr txBox="1"/>
          <p:nvPr/>
        </p:nvSpPr>
        <p:spPr>
          <a:xfrm>
            <a:off x="4416219" y="5560386"/>
            <a:ext cx="853099" cy="212879"/>
          </a:xfrm>
          <a:prstGeom prst="rect">
            <a:avLst/>
          </a:prstGeom>
        </p:spPr>
        <p:txBody>
          <a:bodyPr vert="horz" wrap="square" lIns="0" tIns="33020" rIns="0" bIns="0" rtlCol="0">
            <a:spAutoFit/>
          </a:bodyPr>
          <a:lstStyle/>
          <a:p>
            <a:pPr marL="59690">
              <a:lnSpc>
                <a:spcPct val="100000"/>
              </a:lnSpc>
              <a:spcBef>
                <a:spcPts val="260"/>
              </a:spcBef>
            </a:pPr>
            <a:r>
              <a:rPr sz="450" spc="10" dirty="0">
                <a:latin typeface="Microsoft Sans Serif"/>
                <a:cs typeface="Microsoft Sans Serif"/>
              </a:rPr>
              <a:t>Anteojera</a:t>
            </a:r>
            <a:endParaRPr sz="450">
              <a:latin typeface="Microsoft Sans Serif"/>
              <a:cs typeface="Microsoft Sans Serif"/>
            </a:endParaRPr>
          </a:p>
          <a:p>
            <a:pPr marL="12700">
              <a:lnSpc>
                <a:spcPct val="100000"/>
              </a:lnSpc>
              <a:spcBef>
                <a:spcPts val="200"/>
              </a:spcBef>
            </a:pPr>
            <a:r>
              <a:rPr sz="550" spc="10" dirty="0">
                <a:latin typeface="Microsoft Sans Serif"/>
                <a:cs typeface="Microsoft Sans Serif"/>
              </a:rPr>
              <a:t>Elementos</a:t>
            </a:r>
            <a:endParaRPr sz="550">
              <a:latin typeface="Microsoft Sans Serif"/>
              <a:cs typeface="Microsoft Sans Serif"/>
            </a:endParaRPr>
          </a:p>
        </p:txBody>
      </p:sp>
      <p:sp>
        <p:nvSpPr>
          <p:cNvPr id="157" name="object 157"/>
          <p:cNvSpPr txBox="1"/>
          <p:nvPr/>
        </p:nvSpPr>
        <p:spPr>
          <a:xfrm>
            <a:off x="13359698" y="5507111"/>
            <a:ext cx="2756502" cy="386644"/>
          </a:xfrm>
          <a:prstGeom prst="rect">
            <a:avLst/>
          </a:prstGeom>
        </p:spPr>
        <p:txBody>
          <a:bodyPr vert="horz" wrap="square" lIns="0" tIns="37465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295"/>
              </a:spcBef>
            </a:pPr>
            <a:r>
              <a:rPr sz="550" spc="10" dirty="0">
                <a:latin typeface="Microsoft Sans Serif"/>
                <a:cs typeface="Microsoft Sans Serif"/>
              </a:rPr>
              <a:t>Notas:</a:t>
            </a:r>
            <a:endParaRPr sz="550">
              <a:latin typeface="Microsoft Sans Serif"/>
              <a:cs typeface="Microsoft Sans Serif"/>
            </a:endParaRPr>
          </a:p>
          <a:p>
            <a:pPr marL="75565" marR="50165" indent="-75565">
              <a:lnSpc>
                <a:spcPts val="720"/>
              </a:lnSpc>
              <a:spcBef>
                <a:spcPts val="35"/>
              </a:spcBef>
              <a:buAutoNum type="arabicPeriod"/>
              <a:tabLst>
                <a:tab pos="75565" algn="l"/>
              </a:tabLst>
            </a:pPr>
            <a:r>
              <a:rPr sz="450" dirty="0">
                <a:latin typeface="Microsoft Sans Serif"/>
                <a:cs typeface="Microsoft Sans Serif"/>
              </a:rPr>
              <a:t>Todas</a:t>
            </a:r>
            <a:r>
              <a:rPr sz="450" spc="-15" dirty="0">
                <a:latin typeface="Microsoft Sans Serif"/>
                <a:cs typeface="Microsoft Sans Serif"/>
              </a:rPr>
              <a:t> </a:t>
            </a:r>
            <a:r>
              <a:rPr sz="450" dirty="0">
                <a:latin typeface="Microsoft Sans Serif"/>
                <a:cs typeface="Microsoft Sans Serif"/>
              </a:rPr>
              <a:t>las</a:t>
            </a:r>
            <a:r>
              <a:rPr sz="450" spc="-10" dirty="0">
                <a:latin typeface="Microsoft Sans Serif"/>
                <a:cs typeface="Microsoft Sans Serif"/>
              </a:rPr>
              <a:t> </a:t>
            </a:r>
            <a:r>
              <a:rPr sz="450" spc="10" dirty="0">
                <a:latin typeface="Microsoft Sans Serif"/>
                <a:cs typeface="Microsoft Sans Serif"/>
              </a:rPr>
              <a:t>impedancias</a:t>
            </a:r>
            <a:r>
              <a:rPr sz="450" spc="-10" dirty="0">
                <a:latin typeface="Microsoft Sans Serif"/>
                <a:cs typeface="Microsoft Sans Serif"/>
              </a:rPr>
              <a:t> </a:t>
            </a:r>
            <a:r>
              <a:rPr sz="450" spc="10" dirty="0">
                <a:latin typeface="Microsoft Sans Serif"/>
                <a:cs typeface="Microsoft Sans Serif"/>
              </a:rPr>
              <a:t>están</a:t>
            </a:r>
            <a:r>
              <a:rPr sz="450" spc="-10" dirty="0">
                <a:latin typeface="Microsoft Sans Serif"/>
                <a:cs typeface="Microsoft Sans Serif"/>
              </a:rPr>
              <a:t> </a:t>
            </a:r>
            <a:r>
              <a:rPr sz="450" spc="15" dirty="0">
                <a:latin typeface="Microsoft Sans Serif"/>
                <a:cs typeface="Microsoft Sans Serif"/>
              </a:rPr>
              <a:t>en</a:t>
            </a:r>
            <a:r>
              <a:rPr sz="450" spc="-10" dirty="0">
                <a:latin typeface="Microsoft Sans Serif"/>
                <a:cs typeface="Microsoft Sans Serif"/>
              </a:rPr>
              <a:t> </a:t>
            </a:r>
            <a:r>
              <a:rPr sz="450" spc="20" dirty="0">
                <a:latin typeface="Microsoft Sans Serif"/>
                <a:cs typeface="Microsoft Sans Serif"/>
              </a:rPr>
              <a:t>ohmios </a:t>
            </a:r>
            <a:r>
              <a:rPr sz="450" spc="-105" dirty="0">
                <a:latin typeface="Microsoft Sans Serif"/>
                <a:cs typeface="Microsoft Sans Serif"/>
              </a:rPr>
              <a:t> </a:t>
            </a:r>
            <a:r>
              <a:rPr sz="450" spc="5" dirty="0">
                <a:latin typeface="Microsoft Sans Serif"/>
                <a:cs typeface="Microsoft Sans Serif"/>
              </a:rPr>
              <a:t>vistas</a:t>
            </a:r>
            <a:r>
              <a:rPr sz="450" spc="-10" dirty="0">
                <a:latin typeface="Microsoft Sans Serif"/>
                <a:cs typeface="Microsoft Sans Serif"/>
              </a:rPr>
              <a:t> </a:t>
            </a:r>
            <a:r>
              <a:rPr sz="450" spc="10" dirty="0">
                <a:latin typeface="Microsoft Sans Serif"/>
                <a:cs typeface="Microsoft Sans Serif"/>
              </a:rPr>
              <a:t>desde</a:t>
            </a:r>
            <a:r>
              <a:rPr sz="450" spc="-10" dirty="0">
                <a:latin typeface="Microsoft Sans Serif"/>
                <a:cs typeface="Microsoft Sans Serif"/>
              </a:rPr>
              <a:t> </a:t>
            </a:r>
            <a:r>
              <a:rPr sz="450" spc="15" dirty="0">
                <a:latin typeface="Microsoft Sans Serif"/>
                <a:cs typeface="Microsoft Sans Serif"/>
              </a:rPr>
              <a:t>una</a:t>
            </a:r>
            <a:r>
              <a:rPr sz="450" spc="-10" dirty="0">
                <a:latin typeface="Microsoft Sans Serif"/>
                <a:cs typeface="Microsoft Sans Serif"/>
              </a:rPr>
              <a:t> </a:t>
            </a:r>
            <a:r>
              <a:rPr sz="450" spc="20" dirty="0">
                <a:latin typeface="Microsoft Sans Serif"/>
                <a:cs typeface="Microsoft Sans Serif"/>
              </a:rPr>
              <a:t>barra</a:t>
            </a:r>
            <a:r>
              <a:rPr sz="450" spc="-10" dirty="0">
                <a:latin typeface="Microsoft Sans Serif"/>
                <a:cs typeface="Microsoft Sans Serif"/>
              </a:rPr>
              <a:t> </a:t>
            </a:r>
            <a:r>
              <a:rPr sz="450" spc="15" dirty="0">
                <a:latin typeface="Microsoft Sans Serif"/>
                <a:cs typeface="Microsoft Sans Serif"/>
              </a:rPr>
              <a:t>de</a:t>
            </a:r>
            <a:r>
              <a:rPr sz="450" spc="-10" dirty="0">
                <a:latin typeface="Microsoft Sans Serif"/>
                <a:cs typeface="Microsoft Sans Serif"/>
              </a:rPr>
              <a:t> </a:t>
            </a:r>
            <a:r>
              <a:rPr sz="450" spc="5" dirty="0">
                <a:latin typeface="Microsoft Sans Serif"/>
                <a:cs typeface="Microsoft Sans Serif"/>
              </a:rPr>
              <a:t>345</a:t>
            </a:r>
            <a:r>
              <a:rPr sz="450" spc="-5" dirty="0">
                <a:latin typeface="Microsoft Sans Serif"/>
                <a:cs typeface="Microsoft Sans Serif"/>
              </a:rPr>
              <a:t> </a:t>
            </a:r>
            <a:r>
              <a:rPr sz="450" spc="-10" dirty="0">
                <a:latin typeface="Microsoft Sans Serif"/>
                <a:cs typeface="Microsoft Sans Serif"/>
              </a:rPr>
              <a:t>kV.</a:t>
            </a:r>
            <a:endParaRPr sz="450">
              <a:latin typeface="Microsoft Sans Serif"/>
              <a:cs typeface="Microsoft Sans Serif"/>
            </a:endParaRPr>
          </a:p>
          <a:p>
            <a:pPr marL="68580" indent="-55880">
              <a:lnSpc>
                <a:spcPct val="100000"/>
              </a:lnSpc>
              <a:spcBef>
                <a:spcPts val="160"/>
              </a:spcBef>
              <a:buAutoNum type="arabicPeriod"/>
              <a:tabLst>
                <a:tab pos="68580" algn="l"/>
              </a:tabLst>
            </a:pPr>
            <a:r>
              <a:rPr sz="400" spc="5" dirty="0">
                <a:latin typeface="Microsoft Sans Serif"/>
                <a:cs typeface="Microsoft Sans Serif"/>
              </a:rPr>
              <a:t>Todos</a:t>
            </a:r>
            <a:r>
              <a:rPr sz="400" spc="-10" dirty="0">
                <a:latin typeface="Microsoft Sans Serif"/>
                <a:cs typeface="Microsoft Sans Serif"/>
              </a:rPr>
              <a:t> </a:t>
            </a:r>
            <a:r>
              <a:rPr sz="400" spc="5" dirty="0">
                <a:latin typeface="Microsoft Sans Serif"/>
                <a:cs typeface="Microsoft Sans Serif"/>
              </a:rPr>
              <a:t>los</a:t>
            </a:r>
            <a:r>
              <a:rPr sz="400" spc="-5" dirty="0">
                <a:latin typeface="Microsoft Sans Serif"/>
                <a:cs typeface="Microsoft Sans Serif"/>
              </a:rPr>
              <a:t> </a:t>
            </a:r>
            <a:r>
              <a:rPr sz="400" spc="5" dirty="0">
                <a:latin typeface="Microsoft Sans Serif"/>
                <a:cs typeface="Microsoft Sans Serif"/>
              </a:rPr>
              <a:t>valores</a:t>
            </a:r>
            <a:r>
              <a:rPr sz="400" spc="-5" dirty="0">
                <a:latin typeface="Microsoft Sans Serif"/>
                <a:cs typeface="Microsoft Sans Serif"/>
              </a:rPr>
              <a:t> </a:t>
            </a:r>
            <a:r>
              <a:rPr sz="400" spc="10" dirty="0">
                <a:latin typeface="Microsoft Sans Serif"/>
                <a:cs typeface="Microsoft Sans Serif"/>
              </a:rPr>
              <a:t>de</a:t>
            </a:r>
            <a:r>
              <a:rPr sz="400" spc="-10" dirty="0">
                <a:latin typeface="Microsoft Sans Serif"/>
                <a:cs typeface="Microsoft Sans Serif"/>
              </a:rPr>
              <a:t> </a:t>
            </a:r>
            <a:r>
              <a:rPr sz="400" spc="20" dirty="0">
                <a:latin typeface="Microsoft Sans Serif"/>
                <a:cs typeface="Microsoft Sans Serif"/>
              </a:rPr>
              <a:t>tiempo</a:t>
            </a:r>
            <a:r>
              <a:rPr sz="400" spc="-5" dirty="0">
                <a:latin typeface="Microsoft Sans Serif"/>
                <a:cs typeface="Microsoft Sans Serif"/>
              </a:rPr>
              <a:t> </a:t>
            </a:r>
            <a:r>
              <a:rPr sz="400" spc="10" dirty="0">
                <a:latin typeface="Microsoft Sans Serif"/>
                <a:cs typeface="Microsoft Sans Serif"/>
              </a:rPr>
              <a:t>indicados</a:t>
            </a:r>
            <a:r>
              <a:rPr sz="400" spc="-5" dirty="0">
                <a:latin typeface="Microsoft Sans Serif"/>
                <a:cs typeface="Microsoft Sans Serif"/>
              </a:rPr>
              <a:t> </a:t>
            </a:r>
            <a:r>
              <a:rPr sz="400" spc="10" dirty="0">
                <a:latin typeface="Microsoft Sans Serif"/>
                <a:cs typeface="Microsoft Sans Serif"/>
              </a:rPr>
              <a:t>en</a:t>
            </a:r>
            <a:r>
              <a:rPr sz="400" spc="-10" dirty="0">
                <a:latin typeface="Microsoft Sans Serif"/>
                <a:cs typeface="Microsoft Sans Serif"/>
              </a:rPr>
              <a:t> </a:t>
            </a:r>
            <a:r>
              <a:rPr sz="400" dirty="0">
                <a:latin typeface="Microsoft Sans Serif"/>
                <a:cs typeface="Microsoft Sans Serif"/>
              </a:rPr>
              <a:t>las</a:t>
            </a:r>
            <a:endParaRPr sz="400">
              <a:latin typeface="Microsoft Sans Serif"/>
              <a:cs typeface="Microsoft Sans Serif"/>
            </a:endParaRPr>
          </a:p>
          <a:p>
            <a:pPr marL="126364">
              <a:lnSpc>
                <a:spcPct val="100000"/>
              </a:lnSpc>
              <a:spcBef>
                <a:spcPts val="240"/>
              </a:spcBef>
            </a:pPr>
            <a:r>
              <a:rPr sz="400" spc="5" dirty="0">
                <a:latin typeface="Microsoft Sans Serif"/>
                <a:cs typeface="Microsoft Sans Serif"/>
              </a:rPr>
              <a:t>características</a:t>
            </a:r>
            <a:r>
              <a:rPr sz="400" spc="-10" dirty="0">
                <a:latin typeface="Microsoft Sans Serif"/>
                <a:cs typeface="Microsoft Sans Serif"/>
              </a:rPr>
              <a:t> </a:t>
            </a:r>
            <a:r>
              <a:rPr sz="400" spc="10" dirty="0">
                <a:latin typeface="Microsoft Sans Serif"/>
                <a:cs typeface="Microsoft Sans Serif"/>
              </a:rPr>
              <a:t>del</a:t>
            </a:r>
            <a:r>
              <a:rPr sz="400" spc="-10" dirty="0">
                <a:latin typeface="Microsoft Sans Serif"/>
                <a:cs typeface="Microsoft Sans Serif"/>
              </a:rPr>
              <a:t> </a:t>
            </a:r>
            <a:r>
              <a:rPr sz="400" spc="15" dirty="0">
                <a:latin typeface="Microsoft Sans Serif"/>
                <a:cs typeface="Microsoft Sans Serif"/>
              </a:rPr>
              <a:t>swing</a:t>
            </a:r>
            <a:r>
              <a:rPr sz="400" spc="-5" dirty="0">
                <a:latin typeface="Microsoft Sans Serif"/>
                <a:cs typeface="Microsoft Sans Serif"/>
              </a:rPr>
              <a:t> </a:t>
            </a:r>
            <a:r>
              <a:rPr sz="400" spc="10" dirty="0">
                <a:latin typeface="Microsoft Sans Serif"/>
                <a:cs typeface="Microsoft Sans Serif"/>
              </a:rPr>
              <a:t>están</a:t>
            </a:r>
            <a:r>
              <a:rPr sz="400" spc="-10" dirty="0">
                <a:latin typeface="Microsoft Sans Serif"/>
                <a:cs typeface="Microsoft Sans Serif"/>
              </a:rPr>
              <a:t> </a:t>
            </a:r>
            <a:r>
              <a:rPr sz="400" spc="10" dirty="0">
                <a:latin typeface="Microsoft Sans Serif"/>
                <a:cs typeface="Microsoft Sans Serif"/>
              </a:rPr>
              <a:t>en</a:t>
            </a:r>
            <a:r>
              <a:rPr sz="400" spc="-10" dirty="0">
                <a:latin typeface="Microsoft Sans Serif"/>
                <a:cs typeface="Microsoft Sans Serif"/>
              </a:rPr>
              <a:t> </a:t>
            </a:r>
            <a:r>
              <a:rPr sz="400" spc="10" dirty="0">
                <a:latin typeface="Microsoft Sans Serif"/>
                <a:cs typeface="Microsoft Sans Serif"/>
              </a:rPr>
              <a:t>segundos.</a:t>
            </a:r>
            <a:endParaRPr sz="400">
              <a:latin typeface="Microsoft Sans Serif"/>
              <a:cs typeface="Microsoft Sans Serif"/>
            </a:endParaRPr>
          </a:p>
        </p:txBody>
      </p:sp>
      <p:sp>
        <p:nvSpPr>
          <p:cNvPr id="158" name="object 158"/>
          <p:cNvSpPr txBox="1"/>
          <p:nvPr/>
        </p:nvSpPr>
        <p:spPr>
          <a:xfrm>
            <a:off x="1415190" y="5890200"/>
            <a:ext cx="2835384" cy="89768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sz="500" spc="10" dirty="0">
                <a:latin typeface="Microsoft Sans Serif"/>
                <a:cs typeface="Microsoft Sans Serif"/>
              </a:rPr>
              <a:t>Figura</a:t>
            </a:r>
            <a:r>
              <a:rPr sz="500" spc="5" dirty="0">
                <a:latin typeface="Microsoft Sans Serif"/>
                <a:cs typeface="Microsoft Sans Serif"/>
              </a:rPr>
              <a:t> </a:t>
            </a:r>
            <a:r>
              <a:rPr sz="500" dirty="0">
                <a:latin typeface="Microsoft Sans Serif"/>
                <a:cs typeface="Microsoft Sans Serif"/>
              </a:rPr>
              <a:t>6.      </a:t>
            </a:r>
            <a:r>
              <a:rPr sz="500" spc="5" dirty="0">
                <a:latin typeface="Microsoft Sans Serif"/>
                <a:cs typeface="Microsoft Sans Serif"/>
              </a:rPr>
              <a:t>Esquema</a:t>
            </a:r>
            <a:r>
              <a:rPr sz="500" spc="-10" dirty="0">
                <a:latin typeface="Microsoft Sans Serif"/>
                <a:cs typeface="Microsoft Sans Serif"/>
              </a:rPr>
              <a:t> </a:t>
            </a:r>
            <a:r>
              <a:rPr sz="500" spc="15" dirty="0">
                <a:latin typeface="Microsoft Sans Serif"/>
                <a:cs typeface="Microsoft Sans Serif"/>
              </a:rPr>
              <a:t>de</a:t>
            </a:r>
            <a:r>
              <a:rPr sz="500" spc="-15" dirty="0">
                <a:latin typeface="Microsoft Sans Serif"/>
                <a:cs typeface="Microsoft Sans Serif"/>
              </a:rPr>
              <a:t> </a:t>
            </a:r>
            <a:r>
              <a:rPr sz="500" spc="15" dirty="0">
                <a:latin typeface="Microsoft Sans Serif"/>
                <a:cs typeface="Microsoft Sans Serif"/>
              </a:rPr>
              <a:t>anteojera</a:t>
            </a:r>
            <a:r>
              <a:rPr sz="500" spc="-10" dirty="0">
                <a:latin typeface="Microsoft Sans Serif"/>
                <a:cs typeface="Microsoft Sans Serif"/>
              </a:rPr>
              <a:t> </a:t>
            </a:r>
            <a:r>
              <a:rPr sz="500" spc="10" dirty="0">
                <a:latin typeface="Microsoft Sans Serif"/>
                <a:cs typeface="Microsoft Sans Serif"/>
              </a:rPr>
              <a:t>única</a:t>
            </a:r>
            <a:endParaRPr sz="500">
              <a:latin typeface="Microsoft Sans Serif"/>
              <a:cs typeface="Microsoft Sans Serif"/>
            </a:endParaRPr>
          </a:p>
        </p:txBody>
      </p:sp>
      <p:sp>
        <p:nvSpPr>
          <p:cNvPr id="159" name="object 159"/>
          <p:cNvSpPr txBox="1"/>
          <p:nvPr/>
        </p:nvSpPr>
        <p:spPr>
          <a:xfrm>
            <a:off x="1415158" y="6033833"/>
            <a:ext cx="7426633" cy="109094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 marR="5080" indent="154940">
              <a:lnSpc>
                <a:spcPct val="143000"/>
              </a:lnSpc>
              <a:spcBef>
                <a:spcPts val="100"/>
              </a:spcBef>
            </a:pPr>
            <a:r>
              <a:rPr sz="700" dirty="0">
                <a:latin typeface="Microsoft Sans Serif"/>
                <a:cs typeface="Microsoft Sans Serif"/>
              </a:rPr>
              <a:t>Para </a:t>
            </a:r>
            <a:r>
              <a:rPr sz="700" spc="10" dirty="0">
                <a:latin typeface="Microsoft Sans Serif"/>
                <a:cs typeface="Microsoft Sans Serif"/>
              </a:rPr>
              <a:t>el </a:t>
            </a:r>
            <a:r>
              <a:rPr sz="700" spc="25" dirty="0">
                <a:latin typeface="Microsoft Sans Serif"/>
                <a:cs typeface="Microsoft Sans Serif"/>
              </a:rPr>
              <a:t>ejemplo </a:t>
            </a:r>
            <a:r>
              <a:rPr sz="700" spc="20" dirty="0">
                <a:latin typeface="Microsoft Sans Serif"/>
                <a:cs typeface="Microsoft Sans Serif"/>
              </a:rPr>
              <a:t>de </a:t>
            </a:r>
            <a:r>
              <a:rPr sz="700" spc="10" dirty="0">
                <a:latin typeface="Microsoft Sans Serif"/>
                <a:cs typeface="Microsoft Sans Serif"/>
              </a:rPr>
              <a:t>la </a:t>
            </a:r>
            <a:r>
              <a:rPr sz="700" spc="-5" dirty="0">
                <a:latin typeface="Microsoft Sans Serif"/>
                <a:cs typeface="Microsoft Sans Serif"/>
              </a:rPr>
              <a:t>Fig. </a:t>
            </a:r>
            <a:r>
              <a:rPr sz="700" dirty="0">
                <a:latin typeface="Microsoft Sans Serif"/>
                <a:cs typeface="Microsoft Sans Serif"/>
              </a:rPr>
              <a:t>6, </a:t>
            </a:r>
            <a:r>
              <a:rPr sz="700" spc="30" dirty="0">
                <a:latin typeface="Microsoft Sans Serif"/>
                <a:cs typeface="Microsoft Sans Serif"/>
              </a:rPr>
              <a:t>una </a:t>
            </a:r>
            <a:r>
              <a:rPr sz="700" spc="20" dirty="0">
                <a:latin typeface="Microsoft Sans Serif"/>
                <a:cs typeface="Microsoft Sans Serif"/>
              </a:rPr>
              <a:t>impedancia de </a:t>
            </a:r>
            <a:r>
              <a:rPr sz="700" spc="10" dirty="0">
                <a:latin typeface="Microsoft Sans Serif"/>
                <a:cs typeface="Microsoft Sans Serif"/>
              </a:rPr>
              <a:t>oscilación </a:t>
            </a:r>
            <a:r>
              <a:rPr sz="700" spc="30" dirty="0">
                <a:latin typeface="Microsoft Sans Serif"/>
                <a:cs typeface="Microsoft Sans Serif"/>
              </a:rPr>
              <a:t>fuera </a:t>
            </a:r>
            <a:r>
              <a:rPr sz="700" spc="20" dirty="0">
                <a:latin typeface="Microsoft Sans Serif"/>
                <a:cs typeface="Microsoft Sans Serif"/>
              </a:rPr>
              <a:t>de </a:t>
            </a:r>
            <a:r>
              <a:rPr sz="700" spc="25" dirty="0">
                <a:latin typeface="Microsoft Sans Serif"/>
                <a:cs typeface="Microsoft Sans Serif"/>
              </a:rPr>
              <a:t> sincronismo </a:t>
            </a:r>
            <a:r>
              <a:rPr sz="700" spc="30" dirty="0">
                <a:latin typeface="Microsoft Sans Serif"/>
                <a:cs typeface="Microsoft Sans Serif"/>
              </a:rPr>
              <a:t>que </a:t>
            </a:r>
            <a:r>
              <a:rPr sz="700" spc="25" dirty="0">
                <a:latin typeface="Microsoft Sans Serif"/>
                <a:cs typeface="Microsoft Sans Serif"/>
              </a:rPr>
              <a:t>progresa </a:t>
            </a:r>
            <a:r>
              <a:rPr sz="700" dirty="0">
                <a:latin typeface="Microsoft Sans Serif"/>
                <a:cs typeface="Microsoft Sans Serif"/>
              </a:rPr>
              <a:t>a </a:t>
            </a:r>
            <a:r>
              <a:rPr sz="700" spc="25" dirty="0">
                <a:latin typeface="Microsoft Sans Serif"/>
                <a:cs typeface="Microsoft Sans Serif"/>
              </a:rPr>
              <a:t>lo </a:t>
            </a:r>
            <a:r>
              <a:rPr sz="700" spc="30" dirty="0">
                <a:latin typeface="Microsoft Sans Serif"/>
                <a:cs typeface="Microsoft Sans Serif"/>
              </a:rPr>
              <a:t>largo </a:t>
            </a:r>
            <a:r>
              <a:rPr sz="700" spc="20" dirty="0">
                <a:latin typeface="Microsoft Sans Serif"/>
                <a:cs typeface="Microsoft Sans Serif"/>
              </a:rPr>
              <a:t>de </a:t>
            </a:r>
            <a:r>
              <a:rPr sz="700" spc="10" dirty="0">
                <a:latin typeface="Microsoft Sans Serif"/>
                <a:cs typeface="Microsoft Sans Serif"/>
              </a:rPr>
              <a:t>la </a:t>
            </a:r>
            <a:r>
              <a:rPr sz="700" spc="15" dirty="0">
                <a:latin typeface="Microsoft Sans Serif"/>
                <a:cs typeface="Microsoft Sans Serif"/>
              </a:rPr>
              <a:t>línea </a:t>
            </a:r>
            <a:r>
              <a:rPr sz="700" dirty="0">
                <a:latin typeface="Microsoft Sans Serif"/>
                <a:cs typeface="Microsoft Sans Serif"/>
              </a:rPr>
              <a:t>MP a </a:t>
            </a:r>
            <a:r>
              <a:rPr sz="700" spc="10" dirty="0">
                <a:latin typeface="Microsoft Sans Serif"/>
                <a:cs typeface="Microsoft Sans Serif"/>
              </a:rPr>
              <a:t>H </a:t>
            </a:r>
            <a:r>
              <a:rPr sz="700" spc="20" dirty="0">
                <a:latin typeface="Microsoft Sans Serif"/>
                <a:cs typeface="Microsoft Sans Serif"/>
              </a:rPr>
              <a:t>captará </a:t>
            </a:r>
            <a:r>
              <a:rPr sz="700" spc="10" dirty="0">
                <a:latin typeface="Microsoft Sans Serif"/>
                <a:cs typeface="Microsoft Sans Serif"/>
              </a:rPr>
              <a:t>el </a:t>
            </a:r>
            <a:r>
              <a:rPr sz="700" spc="30" dirty="0">
                <a:latin typeface="Microsoft Sans Serif"/>
                <a:cs typeface="Microsoft Sans Serif"/>
              </a:rPr>
              <a:t>elemento </a:t>
            </a:r>
            <a:r>
              <a:rPr sz="700" spc="35" dirty="0">
                <a:latin typeface="Microsoft Sans Serif"/>
                <a:cs typeface="Microsoft Sans Serif"/>
              </a:rPr>
              <a:t> </a:t>
            </a:r>
            <a:r>
              <a:rPr sz="700" spc="45" dirty="0">
                <a:latin typeface="Microsoft Sans Serif"/>
                <a:cs typeface="Microsoft Sans Serif"/>
              </a:rPr>
              <a:t>mho </a:t>
            </a:r>
            <a:r>
              <a:rPr sz="700" spc="5" dirty="0">
                <a:latin typeface="Microsoft Sans Serif"/>
                <a:cs typeface="Microsoft Sans Serif"/>
              </a:rPr>
              <a:t>y </a:t>
            </a:r>
            <a:r>
              <a:rPr sz="700" spc="25" dirty="0">
                <a:latin typeface="Microsoft Sans Serif"/>
                <a:cs typeface="Microsoft Sans Serif"/>
              </a:rPr>
              <a:t>hará </a:t>
            </a:r>
            <a:r>
              <a:rPr sz="700" spc="30" dirty="0">
                <a:latin typeface="Microsoft Sans Serif"/>
                <a:cs typeface="Microsoft Sans Serif"/>
              </a:rPr>
              <a:t>que </a:t>
            </a:r>
            <a:r>
              <a:rPr sz="700" spc="10" dirty="0">
                <a:latin typeface="Microsoft Sans Serif"/>
                <a:cs typeface="Microsoft Sans Serif"/>
              </a:rPr>
              <a:t>la </a:t>
            </a:r>
            <a:r>
              <a:rPr sz="700" spc="25" dirty="0">
                <a:latin typeface="Microsoft Sans Serif"/>
                <a:cs typeface="Microsoft Sans Serif"/>
              </a:rPr>
              <a:t>anteojera </a:t>
            </a:r>
            <a:r>
              <a:rPr sz="700" spc="-20" dirty="0">
                <a:latin typeface="Microsoft Sans Serif"/>
                <a:cs typeface="Microsoft Sans Serif"/>
              </a:rPr>
              <a:t>A </a:t>
            </a:r>
            <a:r>
              <a:rPr sz="700" spc="-5" dirty="0">
                <a:latin typeface="Microsoft Sans Serif"/>
                <a:cs typeface="Microsoft Sans Serif"/>
              </a:rPr>
              <a:t>se </a:t>
            </a:r>
            <a:r>
              <a:rPr sz="700" spc="15" dirty="0">
                <a:latin typeface="Microsoft Sans Serif"/>
                <a:cs typeface="Microsoft Sans Serif"/>
              </a:rPr>
              <a:t>levante. </a:t>
            </a:r>
            <a:r>
              <a:rPr sz="700" spc="-20" dirty="0">
                <a:latin typeface="Microsoft Sans Serif"/>
                <a:cs typeface="Microsoft Sans Serif"/>
              </a:rPr>
              <a:t>A </a:t>
            </a:r>
            <a:r>
              <a:rPr sz="700" spc="30" dirty="0">
                <a:latin typeface="Microsoft Sans Serif"/>
                <a:cs typeface="Microsoft Sans Serif"/>
              </a:rPr>
              <a:t>medida que </a:t>
            </a:r>
            <a:r>
              <a:rPr sz="700" spc="5" dirty="0">
                <a:latin typeface="Microsoft Sans Serif"/>
                <a:cs typeface="Microsoft Sans Serif"/>
              </a:rPr>
              <a:t>avanza </a:t>
            </a:r>
            <a:r>
              <a:rPr sz="700" spc="10" dirty="0">
                <a:latin typeface="Microsoft Sans Serif"/>
                <a:cs typeface="Microsoft Sans Serif"/>
              </a:rPr>
              <a:t>el </a:t>
            </a:r>
            <a:r>
              <a:rPr sz="700" spc="20" dirty="0">
                <a:latin typeface="Microsoft Sans Serif"/>
                <a:cs typeface="Microsoft Sans Serif"/>
              </a:rPr>
              <a:t>swing, </a:t>
            </a:r>
            <a:r>
              <a:rPr sz="700" spc="25" dirty="0">
                <a:latin typeface="Microsoft Sans Serif"/>
                <a:cs typeface="Microsoft Sans Serif"/>
              </a:rPr>
              <a:t> </a:t>
            </a:r>
            <a:r>
              <a:rPr sz="700" spc="15" dirty="0">
                <a:latin typeface="Microsoft Sans Serif"/>
                <a:cs typeface="Microsoft Sans Serif"/>
              </a:rPr>
              <a:t>cruzará </a:t>
            </a:r>
            <a:r>
              <a:rPr sz="700" spc="10" dirty="0">
                <a:latin typeface="Microsoft Sans Serif"/>
                <a:cs typeface="Microsoft Sans Serif"/>
              </a:rPr>
              <a:t>la </a:t>
            </a:r>
            <a:r>
              <a:rPr sz="700" spc="15" dirty="0">
                <a:latin typeface="Microsoft Sans Serif"/>
                <a:cs typeface="Microsoft Sans Serif"/>
              </a:rPr>
              <a:t>persiana </a:t>
            </a:r>
            <a:r>
              <a:rPr sz="700" spc="-15" dirty="0">
                <a:latin typeface="Microsoft Sans Serif"/>
                <a:cs typeface="Microsoft Sans Serif"/>
              </a:rPr>
              <a:t>B </a:t>
            </a:r>
            <a:r>
              <a:rPr sz="700" spc="20" dirty="0">
                <a:latin typeface="Microsoft Sans Serif"/>
                <a:cs typeface="Microsoft Sans Serif"/>
              </a:rPr>
              <a:t>en </a:t>
            </a:r>
            <a:r>
              <a:rPr sz="700" spc="-65" dirty="0">
                <a:latin typeface="Microsoft Sans Serif"/>
                <a:cs typeface="Microsoft Sans Serif"/>
              </a:rPr>
              <a:t>F </a:t>
            </a:r>
            <a:r>
              <a:rPr sz="700" spc="5" dirty="0">
                <a:latin typeface="Microsoft Sans Serif"/>
                <a:cs typeface="Microsoft Sans Serif"/>
              </a:rPr>
              <a:t>y </a:t>
            </a:r>
            <a:r>
              <a:rPr sz="700" spc="10" dirty="0">
                <a:latin typeface="Microsoft Sans Serif"/>
                <a:cs typeface="Microsoft Sans Serif"/>
              </a:rPr>
              <a:t>el </a:t>
            </a:r>
            <a:r>
              <a:rPr sz="700" spc="30" dirty="0">
                <a:latin typeface="Microsoft Sans Serif"/>
                <a:cs typeface="Microsoft Sans Serif"/>
              </a:rPr>
              <a:t>elemento </a:t>
            </a:r>
            <a:r>
              <a:rPr sz="700" spc="-15" dirty="0">
                <a:latin typeface="Microsoft Sans Serif"/>
                <a:cs typeface="Microsoft Sans Serif"/>
              </a:rPr>
              <a:t>B </a:t>
            </a:r>
            <a:r>
              <a:rPr sz="700" spc="-5" dirty="0">
                <a:latin typeface="Microsoft Sans Serif"/>
                <a:cs typeface="Microsoft Sans Serif"/>
              </a:rPr>
              <a:t>se </a:t>
            </a:r>
            <a:r>
              <a:rPr sz="700" spc="15" dirty="0">
                <a:latin typeface="Microsoft Sans Serif"/>
                <a:cs typeface="Microsoft Sans Serif"/>
              </a:rPr>
              <a:t>levantará. Finalmente, </a:t>
            </a:r>
            <a:r>
              <a:rPr sz="700" spc="10" dirty="0">
                <a:latin typeface="Microsoft Sans Serif"/>
                <a:cs typeface="Microsoft Sans Serif"/>
              </a:rPr>
              <a:t>la </a:t>
            </a:r>
            <a:r>
              <a:rPr sz="700" spc="15" dirty="0">
                <a:latin typeface="Microsoft Sans Serif"/>
                <a:cs typeface="Microsoft Sans Serif"/>
              </a:rPr>
              <a:t> </a:t>
            </a:r>
            <a:r>
              <a:rPr sz="700" spc="20" dirty="0">
                <a:latin typeface="Microsoft Sans Serif"/>
                <a:cs typeface="Microsoft Sans Serif"/>
              </a:rPr>
              <a:t>impedancia de </a:t>
            </a:r>
            <a:r>
              <a:rPr sz="700" spc="10" dirty="0">
                <a:latin typeface="Microsoft Sans Serif"/>
                <a:cs typeface="Microsoft Sans Serif"/>
              </a:rPr>
              <a:t>oscilación </a:t>
            </a:r>
            <a:r>
              <a:rPr sz="700" spc="15" dirty="0">
                <a:latin typeface="Microsoft Sans Serif"/>
                <a:cs typeface="Microsoft Sans Serif"/>
              </a:rPr>
              <a:t>cruzará </a:t>
            </a:r>
            <a:r>
              <a:rPr sz="700" spc="10" dirty="0">
                <a:latin typeface="Microsoft Sans Serif"/>
                <a:cs typeface="Microsoft Sans Serif"/>
              </a:rPr>
              <a:t>el </a:t>
            </a:r>
            <a:r>
              <a:rPr sz="700" spc="30" dirty="0">
                <a:latin typeface="Microsoft Sans Serif"/>
                <a:cs typeface="Microsoft Sans Serif"/>
              </a:rPr>
              <a:t>elemento </a:t>
            </a:r>
            <a:r>
              <a:rPr sz="700" spc="-20" dirty="0">
                <a:latin typeface="Microsoft Sans Serif"/>
                <a:cs typeface="Microsoft Sans Serif"/>
              </a:rPr>
              <a:t>A </a:t>
            </a:r>
            <a:r>
              <a:rPr sz="700" spc="20" dirty="0">
                <a:latin typeface="Microsoft Sans Serif"/>
                <a:cs typeface="Microsoft Sans Serif"/>
              </a:rPr>
              <a:t>en </a:t>
            </a:r>
            <a:r>
              <a:rPr sz="700" spc="-35" dirty="0">
                <a:latin typeface="Microsoft Sans Serif"/>
                <a:cs typeface="Microsoft Sans Serif"/>
              </a:rPr>
              <a:t>G </a:t>
            </a:r>
            <a:r>
              <a:rPr sz="700" spc="5" dirty="0">
                <a:latin typeface="Microsoft Sans Serif"/>
                <a:cs typeface="Microsoft Sans Serif"/>
              </a:rPr>
              <a:t>y </a:t>
            </a:r>
            <a:r>
              <a:rPr sz="700" spc="10" dirty="0">
                <a:latin typeface="Microsoft Sans Serif"/>
                <a:cs typeface="Microsoft Sans Serif"/>
              </a:rPr>
              <a:t>el </a:t>
            </a:r>
            <a:r>
              <a:rPr sz="700" spc="30" dirty="0">
                <a:latin typeface="Microsoft Sans Serif"/>
                <a:cs typeface="Microsoft Sans Serif"/>
              </a:rPr>
              <a:t>elemento </a:t>
            </a:r>
            <a:r>
              <a:rPr sz="700" spc="-20" dirty="0">
                <a:latin typeface="Microsoft Sans Serif"/>
                <a:cs typeface="Microsoft Sans Serif"/>
              </a:rPr>
              <a:t>A </a:t>
            </a:r>
            <a:r>
              <a:rPr sz="700" spc="-15" dirty="0">
                <a:latin typeface="Microsoft Sans Serif"/>
                <a:cs typeface="Microsoft Sans Serif"/>
              </a:rPr>
              <a:t> </a:t>
            </a:r>
            <a:r>
              <a:rPr sz="700" spc="20" dirty="0">
                <a:latin typeface="Microsoft Sans Serif"/>
                <a:cs typeface="Microsoft Sans Serif"/>
              </a:rPr>
              <a:t>abandonará. </a:t>
            </a:r>
            <a:r>
              <a:rPr sz="700" spc="-30" dirty="0">
                <a:latin typeface="Microsoft Sans Serif"/>
                <a:cs typeface="Microsoft Sans Serif"/>
              </a:rPr>
              <a:t>El </a:t>
            </a:r>
            <a:r>
              <a:rPr sz="700" spc="25" dirty="0">
                <a:latin typeface="Microsoft Sans Serif"/>
                <a:cs typeface="Microsoft Sans Serif"/>
              </a:rPr>
              <a:t>circuito </a:t>
            </a:r>
            <a:r>
              <a:rPr sz="700" spc="20" dirty="0">
                <a:latin typeface="Microsoft Sans Serif"/>
                <a:cs typeface="Microsoft Sans Serif"/>
              </a:rPr>
              <a:t>de </a:t>
            </a:r>
            <a:r>
              <a:rPr sz="700" spc="25" dirty="0">
                <a:latin typeface="Microsoft Sans Serif"/>
                <a:cs typeface="Microsoft Sans Serif"/>
              </a:rPr>
              <a:t>disparo </a:t>
            </a:r>
            <a:r>
              <a:rPr sz="700" spc="20" dirty="0">
                <a:latin typeface="Microsoft Sans Serif"/>
                <a:cs typeface="Microsoft Sans Serif"/>
              </a:rPr>
              <a:t>del </a:t>
            </a:r>
            <a:r>
              <a:rPr sz="700" spc="40" dirty="0">
                <a:latin typeface="Microsoft Sans Serif"/>
                <a:cs typeface="Microsoft Sans Serif"/>
              </a:rPr>
              <a:t>interruptor </a:t>
            </a:r>
            <a:r>
              <a:rPr sz="700" spc="-5" dirty="0">
                <a:latin typeface="Microsoft Sans Serif"/>
                <a:cs typeface="Microsoft Sans Serif"/>
              </a:rPr>
              <a:t>se </a:t>
            </a:r>
            <a:r>
              <a:rPr sz="700" spc="25" dirty="0">
                <a:latin typeface="Microsoft Sans Serif"/>
                <a:cs typeface="Microsoft Sans Serif"/>
              </a:rPr>
              <a:t>completa cuando </a:t>
            </a:r>
            <a:r>
              <a:rPr sz="700" spc="10" dirty="0">
                <a:latin typeface="Microsoft Sans Serif"/>
                <a:cs typeface="Microsoft Sans Serif"/>
              </a:rPr>
              <a:t>la </a:t>
            </a:r>
            <a:r>
              <a:rPr sz="700" spc="15" dirty="0">
                <a:latin typeface="Microsoft Sans Serif"/>
                <a:cs typeface="Microsoft Sans Serif"/>
              </a:rPr>
              <a:t> </a:t>
            </a:r>
            <a:r>
              <a:rPr sz="700" spc="20" dirty="0">
                <a:latin typeface="Microsoft Sans Serif"/>
                <a:cs typeface="Microsoft Sans Serif"/>
              </a:rPr>
              <a:t>impedancia </a:t>
            </a:r>
            <a:r>
              <a:rPr sz="700" spc="10" dirty="0">
                <a:latin typeface="Microsoft Sans Serif"/>
                <a:cs typeface="Microsoft Sans Serif"/>
              </a:rPr>
              <a:t>está </a:t>
            </a:r>
            <a:r>
              <a:rPr sz="700" spc="20" dirty="0">
                <a:latin typeface="Microsoft Sans Serif"/>
                <a:cs typeface="Microsoft Sans Serif"/>
              </a:rPr>
              <a:t>en </a:t>
            </a:r>
            <a:r>
              <a:rPr sz="700" spc="-35" dirty="0">
                <a:latin typeface="Microsoft Sans Serif"/>
                <a:cs typeface="Microsoft Sans Serif"/>
              </a:rPr>
              <a:t>G </a:t>
            </a:r>
            <a:r>
              <a:rPr sz="700" spc="30" dirty="0">
                <a:latin typeface="Microsoft Sans Serif"/>
                <a:cs typeface="Microsoft Sans Serif"/>
              </a:rPr>
              <a:t>o </a:t>
            </a:r>
            <a:r>
              <a:rPr sz="700" spc="15" dirty="0">
                <a:latin typeface="Microsoft Sans Serif"/>
                <a:cs typeface="Microsoft Sans Serif"/>
              </a:rPr>
              <a:t>después </a:t>
            </a:r>
            <a:r>
              <a:rPr sz="700" spc="20" dirty="0">
                <a:latin typeface="Microsoft Sans Serif"/>
                <a:cs typeface="Microsoft Sans Serif"/>
              </a:rPr>
              <a:t>del reinicio de </a:t>
            </a:r>
            <a:r>
              <a:rPr sz="700" spc="10" dirty="0">
                <a:latin typeface="Microsoft Sans Serif"/>
                <a:cs typeface="Microsoft Sans Serif"/>
              </a:rPr>
              <a:t>la </a:t>
            </a:r>
            <a:r>
              <a:rPr sz="700" spc="30" dirty="0">
                <a:latin typeface="Microsoft Sans Serif"/>
                <a:cs typeface="Microsoft Sans Serif"/>
              </a:rPr>
              <a:t>unidad </a:t>
            </a:r>
            <a:r>
              <a:rPr sz="700" spc="20" dirty="0">
                <a:latin typeface="Microsoft Sans Serif"/>
                <a:cs typeface="Microsoft Sans Serif"/>
              </a:rPr>
              <a:t>de supervisión </a:t>
            </a:r>
            <a:r>
              <a:rPr sz="700" spc="25" dirty="0">
                <a:latin typeface="Microsoft Sans Serif"/>
                <a:cs typeface="Microsoft Sans Serif"/>
              </a:rPr>
              <a:t> </a:t>
            </a:r>
            <a:r>
              <a:rPr sz="700" spc="35" dirty="0">
                <a:latin typeface="Microsoft Sans Serif"/>
                <a:cs typeface="Microsoft Sans Serif"/>
              </a:rPr>
              <a:t>mho, </a:t>
            </a:r>
            <a:r>
              <a:rPr sz="700" spc="20" dirty="0">
                <a:latin typeface="Microsoft Sans Serif"/>
                <a:cs typeface="Microsoft Sans Serif"/>
              </a:rPr>
              <a:t>según </a:t>
            </a:r>
            <a:r>
              <a:rPr sz="700" spc="10" dirty="0">
                <a:latin typeface="Microsoft Sans Serif"/>
                <a:cs typeface="Microsoft Sans Serif"/>
              </a:rPr>
              <a:t>el </a:t>
            </a:r>
            <a:r>
              <a:rPr sz="700" spc="20" dirty="0">
                <a:latin typeface="Microsoft Sans Serif"/>
                <a:cs typeface="Microsoft Sans Serif"/>
              </a:rPr>
              <a:t>esquema </a:t>
            </a:r>
            <a:r>
              <a:rPr sz="700" spc="10" dirty="0">
                <a:latin typeface="Microsoft Sans Serif"/>
                <a:cs typeface="Microsoft Sans Serif"/>
              </a:rPr>
              <a:t>específico </a:t>
            </a:r>
            <a:r>
              <a:rPr sz="700" spc="20" dirty="0">
                <a:latin typeface="Microsoft Sans Serif"/>
                <a:cs typeface="Microsoft Sans Serif"/>
              </a:rPr>
              <a:t>utilizado. </a:t>
            </a:r>
            <a:r>
              <a:rPr sz="700" spc="-5" dirty="0">
                <a:latin typeface="Microsoft Sans Serif"/>
                <a:cs typeface="Microsoft Sans Serif"/>
              </a:rPr>
              <a:t>Los </a:t>
            </a:r>
            <a:r>
              <a:rPr sz="700" spc="10" dirty="0">
                <a:latin typeface="Microsoft Sans Serif"/>
                <a:cs typeface="Microsoft Sans Serif"/>
              </a:rPr>
              <a:t>ajustes </a:t>
            </a:r>
            <a:r>
              <a:rPr sz="700" spc="20" dirty="0">
                <a:latin typeface="Microsoft Sans Serif"/>
                <a:cs typeface="Microsoft Sans Serif"/>
              </a:rPr>
              <a:t>de </a:t>
            </a:r>
            <a:r>
              <a:rPr sz="700" spc="5" dirty="0">
                <a:latin typeface="Microsoft Sans Serif"/>
                <a:cs typeface="Microsoft Sans Serif"/>
              </a:rPr>
              <a:t>alcance </a:t>
            </a:r>
            <a:r>
              <a:rPr sz="700" spc="20" dirty="0">
                <a:latin typeface="Microsoft Sans Serif"/>
                <a:cs typeface="Microsoft Sans Serif"/>
              </a:rPr>
              <a:t>de </a:t>
            </a:r>
            <a:r>
              <a:rPr sz="700" dirty="0">
                <a:latin typeface="Microsoft Sans Serif"/>
                <a:cs typeface="Microsoft Sans Serif"/>
              </a:rPr>
              <a:t>las </a:t>
            </a:r>
            <a:r>
              <a:rPr sz="700" spc="5" dirty="0">
                <a:latin typeface="Microsoft Sans Serif"/>
                <a:cs typeface="Microsoft Sans Serif"/>
              </a:rPr>
              <a:t> </a:t>
            </a:r>
            <a:r>
              <a:rPr sz="700" spc="20" dirty="0">
                <a:latin typeface="Microsoft Sans Serif"/>
                <a:cs typeface="Microsoft Sans Serif"/>
              </a:rPr>
              <a:t>anteojeras </a:t>
            </a:r>
            <a:r>
              <a:rPr sz="700" spc="30" dirty="0">
                <a:latin typeface="Microsoft Sans Serif"/>
                <a:cs typeface="Microsoft Sans Serif"/>
              </a:rPr>
              <a:t>controlan </a:t>
            </a:r>
            <a:r>
              <a:rPr sz="700" spc="10" dirty="0">
                <a:latin typeface="Microsoft Sans Serif"/>
                <a:cs typeface="Microsoft Sans Serif"/>
              </a:rPr>
              <a:t>la </a:t>
            </a:r>
            <a:r>
              <a:rPr sz="700" spc="20" dirty="0">
                <a:latin typeface="Microsoft Sans Serif"/>
                <a:cs typeface="Microsoft Sans Serif"/>
              </a:rPr>
              <a:t>impedancia </a:t>
            </a:r>
            <a:r>
              <a:rPr sz="700" spc="-20" dirty="0">
                <a:latin typeface="Microsoft Sans Serif"/>
                <a:cs typeface="Microsoft Sans Serif"/>
              </a:rPr>
              <a:t>NF </a:t>
            </a:r>
            <a:r>
              <a:rPr sz="700" spc="5" dirty="0">
                <a:latin typeface="Microsoft Sans Serif"/>
                <a:cs typeface="Microsoft Sans Serif"/>
              </a:rPr>
              <a:t>y </a:t>
            </a:r>
            <a:r>
              <a:rPr sz="700" spc="-10" dirty="0">
                <a:latin typeface="Microsoft Sans Serif"/>
                <a:cs typeface="Microsoft Sans Serif"/>
              </a:rPr>
              <a:t>NG; </a:t>
            </a:r>
            <a:r>
              <a:rPr sz="700" spc="40" dirty="0">
                <a:latin typeface="Microsoft Sans Serif"/>
                <a:cs typeface="Microsoft Sans Serif"/>
              </a:rPr>
              <a:t>por </a:t>
            </a:r>
            <a:r>
              <a:rPr sz="700" spc="25" dirty="0">
                <a:latin typeface="Microsoft Sans Serif"/>
                <a:cs typeface="Microsoft Sans Serif"/>
              </a:rPr>
              <a:t>lo </a:t>
            </a:r>
            <a:r>
              <a:rPr sz="700" spc="30" dirty="0">
                <a:latin typeface="Microsoft Sans Serif"/>
                <a:cs typeface="Microsoft Sans Serif"/>
              </a:rPr>
              <a:t>tanto, </a:t>
            </a:r>
            <a:r>
              <a:rPr sz="700" spc="10" dirty="0">
                <a:latin typeface="Microsoft Sans Serif"/>
                <a:cs typeface="Microsoft Sans Serif"/>
              </a:rPr>
              <a:t>el </a:t>
            </a:r>
            <a:r>
              <a:rPr sz="700" spc="30" dirty="0">
                <a:latin typeface="Microsoft Sans Serif"/>
                <a:cs typeface="Microsoft Sans Serif"/>
              </a:rPr>
              <a:t>ángulo </a:t>
            </a:r>
            <a:r>
              <a:rPr sz="700" spc="-35" dirty="0">
                <a:latin typeface="Microsoft Sans Serif"/>
                <a:cs typeface="Microsoft Sans Serif"/>
              </a:rPr>
              <a:t>DGC </a:t>
            </a:r>
            <a:r>
              <a:rPr sz="700" spc="30" dirty="0">
                <a:latin typeface="Microsoft Sans Serif"/>
                <a:cs typeface="Microsoft Sans Serif"/>
              </a:rPr>
              <a:t>o </a:t>
            </a:r>
            <a:r>
              <a:rPr sz="700" spc="35" dirty="0">
                <a:latin typeface="Microsoft Sans Serif"/>
                <a:cs typeface="Microsoft Sans Serif"/>
              </a:rPr>
              <a:t> </a:t>
            </a:r>
            <a:r>
              <a:rPr sz="700" spc="-35" dirty="0">
                <a:latin typeface="Microsoft Sans Serif"/>
                <a:cs typeface="Microsoft Sans Serif"/>
              </a:rPr>
              <a:t>DPC </a:t>
            </a:r>
            <a:r>
              <a:rPr sz="700" spc="-5" dirty="0">
                <a:latin typeface="Microsoft Sans Serif"/>
                <a:cs typeface="Microsoft Sans Serif"/>
              </a:rPr>
              <a:t>se </a:t>
            </a:r>
            <a:r>
              <a:rPr sz="700" spc="25" dirty="0">
                <a:latin typeface="Microsoft Sans Serif"/>
                <a:cs typeface="Microsoft Sans Serif"/>
              </a:rPr>
              <a:t>puede </a:t>
            </a:r>
            <a:r>
              <a:rPr sz="700" spc="30" dirty="0">
                <a:latin typeface="Microsoft Sans Serif"/>
                <a:cs typeface="Microsoft Sans Serif"/>
              </a:rPr>
              <a:t>controlar </a:t>
            </a:r>
            <a:r>
              <a:rPr sz="700" spc="25" dirty="0">
                <a:latin typeface="Microsoft Sans Serif"/>
                <a:cs typeface="Microsoft Sans Serif"/>
              </a:rPr>
              <a:t>para </a:t>
            </a:r>
            <a:r>
              <a:rPr sz="700" spc="40" dirty="0">
                <a:latin typeface="Microsoft Sans Serif"/>
                <a:cs typeface="Microsoft Sans Serif"/>
              </a:rPr>
              <a:t>permitir </a:t>
            </a:r>
            <a:r>
              <a:rPr sz="700" spc="30" dirty="0">
                <a:latin typeface="Microsoft Sans Serif"/>
                <a:cs typeface="Microsoft Sans Serif"/>
              </a:rPr>
              <a:t>que </a:t>
            </a:r>
            <a:r>
              <a:rPr sz="700" spc="10" dirty="0">
                <a:latin typeface="Microsoft Sans Serif"/>
                <a:cs typeface="Microsoft Sans Serif"/>
              </a:rPr>
              <a:t>el </a:t>
            </a:r>
            <a:r>
              <a:rPr sz="700" spc="30" dirty="0">
                <a:latin typeface="Microsoft Sans Serif"/>
                <a:cs typeface="Microsoft Sans Serif"/>
              </a:rPr>
              <a:t>disyuntor </a:t>
            </a:r>
            <a:r>
              <a:rPr sz="700" spc="-5" dirty="0">
                <a:latin typeface="Microsoft Sans Serif"/>
                <a:cs typeface="Microsoft Sans Serif"/>
              </a:rPr>
              <a:t>se </a:t>
            </a:r>
            <a:r>
              <a:rPr sz="700" spc="25" dirty="0">
                <a:latin typeface="Microsoft Sans Serif"/>
                <a:cs typeface="Microsoft Sans Serif"/>
              </a:rPr>
              <a:t>abra </a:t>
            </a:r>
            <a:r>
              <a:rPr sz="700" spc="20" dirty="0">
                <a:latin typeface="Microsoft Sans Serif"/>
                <a:cs typeface="Microsoft Sans Serif"/>
              </a:rPr>
              <a:t>en </a:t>
            </a:r>
            <a:r>
              <a:rPr sz="700" spc="40" dirty="0">
                <a:latin typeface="Microsoft Sans Serif"/>
                <a:cs typeface="Microsoft Sans Serif"/>
              </a:rPr>
              <a:t>un </a:t>
            </a:r>
            <a:r>
              <a:rPr sz="700" spc="30" dirty="0">
                <a:latin typeface="Microsoft Sans Serif"/>
                <a:cs typeface="Microsoft Sans Serif"/>
              </a:rPr>
              <a:t>ángulo </a:t>
            </a:r>
            <a:r>
              <a:rPr sz="700" spc="-180" dirty="0">
                <a:latin typeface="Microsoft Sans Serif"/>
                <a:cs typeface="Microsoft Sans Serif"/>
              </a:rPr>
              <a:t> </a:t>
            </a:r>
            <a:r>
              <a:rPr sz="700" spc="20" dirty="0">
                <a:latin typeface="Microsoft Sans Serif"/>
                <a:cs typeface="Microsoft Sans Serif"/>
              </a:rPr>
              <a:t>más favorable </a:t>
            </a:r>
            <a:r>
              <a:rPr sz="700" spc="25" dirty="0">
                <a:latin typeface="Microsoft Sans Serif"/>
                <a:cs typeface="Microsoft Sans Serif"/>
              </a:rPr>
              <a:t>para </a:t>
            </a:r>
            <a:r>
              <a:rPr sz="700" spc="10" dirty="0">
                <a:latin typeface="Microsoft Sans Serif"/>
                <a:cs typeface="Microsoft Sans Serif"/>
              </a:rPr>
              <a:t>la </a:t>
            </a:r>
            <a:r>
              <a:rPr sz="700" spc="30" dirty="0">
                <a:latin typeface="Microsoft Sans Serif"/>
                <a:cs typeface="Microsoft Sans Serif"/>
              </a:rPr>
              <a:t>interrupción </a:t>
            </a:r>
            <a:r>
              <a:rPr sz="700" spc="20" dirty="0">
                <a:latin typeface="Microsoft Sans Serif"/>
                <a:cs typeface="Microsoft Sans Serif"/>
              </a:rPr>
              <a:t>del </a:t>
            </a:r>
            <a:r>
              <a:rPr sz="700" spc="10" dirty="0">
                <a:latin typeface="Microsoft Sans Serif"/>
                <a:cs typeface="Microsoft Sans Serif"/>
              </a:rPr>
              <a:t>arco. Además, </a:t>
            </a:r>
            <a:r>
              <a:rPr sz="700" spc="25" dirty="0">
                <a:latin typeface="Microsoft Sans Serif"/>
                <a:cs typeface="Microsoft Sans Serif"/>
              </a:rPr>
              <a:t>dependiendo </a:t>
            </a:r>
            <a:r>
              <a:rPr sz="700" spc="20" dirty="0">
                <a:latin typeface="Microsoft Sans Serif"/>
                <a:cs typeface="Microsoft Sans Serif"/>
              </a:rPr>
              <a:t>del </a:t>
            </a:r>
            <a:r>
              <a:rPr sz="700" spc="25" dirty="0">
                <a:latin typeface="Microsoft Sans Serif"/>
                <a:cs typeface="Microsoft Sans Serif"/>
              </a:rPr>
              <a:t> </a:t>
            </a:r>
            <a:r>
              <a:rPr sz="700" spc="20" dirty="0">
                <a:latin typeface="Microsoft Sans Serif"/>
                <a:cs typeface="Microsoft Sans Serif"/>
              </a:rPr>
              <a:t>esquema</a:t>
            </a:r>
            <a:r>
              <a:rPr sz="700" dirty="0">
                <a:latin typeface="Microsoft Sans Serif"/>
                <a:cs typeface="Microsoft Sans Serif"/>
              </a:rPr>
              <a:t> </a:t>
            </a:r>
            <a:r>
              <a:rPr sz="700" spc="10" dirty="0">
                <a:latin typeface="Microsoft Sans Serif"/>
                <a:cs typeface="Microsoft Sans Serif"/>
              </a:rPr>
              <a:t>específico</a:t>
            </a:r>
            <a:r>
              <a:rPr sz="700" spc="5" dirty="0">
                <a:latin typeface="Microsoft Sans Serif"/>
                <a:cs typeface="Microsoft Sans Serif"/>
              </a:rPr>
              <a:t> </a:t>
            </a:r>
            <a:r>
              <a:rPr sz="700" spc="20" dirty="0">
                <a:latin typeface="Microsoft Sans Serif"/>
                <a:cs typeface="Microsoft Sans Serif"/>
              </a:rPr>
              <a:t>utilizado,</a:t>
            </a:r>
            <a:r>
              <a:rPr sz="700" dirty="0">
                <a:latin typeface="Microsoft Sans Serif"/>
                <a:cs typeface="Microsoft Sans Serif"/>
              </a:rPr>
              <a:t> </a:t>
            </a:r>
            <a:r>
              <a:rPr sz="700" spc="10" dirty="0">
                <a:latin typeface="Microsoft Sans Serif"/>
                <a:cs typeface="Microsoft Sans Serif"/>
              </a:rPr>
              <a:t>el</a:t>
            </a:r>
            <a:r>
              <a:rPr sz="700" spc="5" dirty="0">
                <a:latin typeface="Microsoft Sans Serif"/>
                <a:cs typeface="Microsoft Sans Serif"/>
              </a:rPr>
              <a:t> </a:t>
            </a:r>
            <a:r>
              <a:rPr sz="700" spc="35" dirty="0">
                <a:latin typeface="Microsoft Sans Serif"/>
                <a:cs typeface="Microsoft Sans Serif"/>
              </a:rPr>
              <a:t>tiempo</a:t>
            </a:r>
            <a:r>
              <a:rPr sz="700" spc="5" dirty="0">
                <a:latin typeface="Microsoft Sans Serif"/>
                <a:cs typeface="Microsoft Sans Serif"/>
              </a:rPr>
              <a:t> </a:t>
            </a:r>
            <a:r>
              <a:rPr sz="700" spc="25" dirty="0">
                <a:latin typeface="Microsoft Sans Serif"/>
                <a:cs typeface="Microsoft Sans Serif"/>
              </a:rPr>
              <a:t>para</a:t>
            </a:r>
            <a:r>
              <a:rPr sz="700" dirty="0">
                <a:latin typeface="Microsoft Sans Serif"/>
                <a:cs typeface="Microsoft Sans Serif"/>
              </a:rPr>
              <a:t> </a:t>
            </a:r>
            <a:r>
              <a:rPr sz="700" spc="15" dirty="0">
                <a:latin typeface="Microsoft Sans Serif"/>
                <a:cs typeface="Microsoft Sans Serif"/>
              </a:rPr>
              <a:t>atravesar</a:t>
            </a:r>
            <a:r>
              <a:rPr sz="700" spc="5" dirty="0">
                <a:latin typeface="Microsoft Sans Serif"/>
                <a:cs typeface="Microsoft Sans Serif"/>
              </a:rPr>
              <a:t> </a:t>
            </a:r>
            <a:r>
              <a:rPr sz="700" spc="30" dirty="0">
                <a:latin typeface="Microsoft Sans Serif"/>
                <a:cs typeface="Microsoft Sans Serif"/>
              </a:rPr>
              <a:t>entre</a:t>
            </a:r>
            <a:r>
              <a:rPr sz="700" dirty="0">
                <a:latin typeface="Microsoft Sans Serif"/>
                <a:cs typeface="Microsoft Sans Serif"/>
              </a:rPr>
              <a:t> las</a:t>
            </a:r>
            <a:r>
              <a:rPr sz="700" spc="5" dirty="0">
                <a:latin typeface="Microsoft Sans Serif"/>
                <a:cs typeface="Microsoft Sans Serif"/>
              </a:rPr>
              <a:t> </a:t>
            </a:r>
            <a:r>
              <a:rPr sz="700" spc="20" dirty="0">
                <a:latin typeface="Microsoft Sans Serif"/>
                <a:cs typeface="Microsoft Sans Serif"/>
              </a:rPr>
              <a:t>anteojeras</a:t>
            </a:r>
            <a:r>
              <a:rPr sz="700" dirty="0">
                <a:latin typeface="Microsoft Sans Serif"/>
                <a:cs typeface="Microsoft Sans Serif"/>
              </a:rPr>
              <a:t> </a:t>
            </a:r>
            <a:r>
              <a:rPr sz="700" spc="-20" dirty="0">
                <a:latin typeface="Microsoft Sans Serif"/>
                <a:cs typeface="Microsoft Sans Serif"/>
              </a:rPr>
              <a:t>A </a:t>
            </a:r>
            <a:r>
              <a:rPr sz="700" spc="-170" dirty="0">
                <a:latin typeface="Microsoft Sans Serif"/>
                <a:cs typeface="Microsoft Sans Serif"/>
              </a:rPr>
              <a:t> </a:t>
            </a:r>
            <a:r>
              <a:rPr sz="700" spc="5" dirty="0">
                <a:latin typeface="Microsoft Sans Serif"/>
                <a:cs typeface="Microsoft Sans Serif"/>
              </a:rPr>
              <a:t>y </a:t>
            </a:r>
            <a:r>
              <a:rPr sz="700" spc="-15" dirty="0">
                <a:latin typeface="Microsoft Sans Serif"/>
                <a:cs typeface="Microsoft Sans Serif"/>
              </a:rPr>
              <a:t>B </a:t>
            </a:r>
            <a:r>
              <a:rPr sz="700" spc="25" dirty="0">
                <a:latin typeface="Microsoft Sans Serif"/>
                <a:cs typeface="Microsoft Sans Serif"/>
              </a:rPr>
              <a:t>puede </a:t>
            </a:r>
            <a:r>
              <a:rPr sz="700" spc="30" dirty="0">
                <a:latin typeface="Microsoft Sans Serif"/>
                <a:cs typeface="Microsoft Sans Serif"/>
              </a:rPr>
              <a:t>tener que </a:t>
            </a:r>
            <a:r>
              <a:rPr sz="700" spc="15" dirty="0">
                <a:latin typeface="Microsoft Sans Serif"/>
                <a:cs typeface="Microsoft Sans Serif"/>
              </a:rPr>
              <a:t>ser </a:t>
            </a:r>
            <a:r>
              <a:rPr sz="700" spc="30" dirty="0">
                <a:latin typeface="Microsoft Sans Serif"/>
                <a:cs typeface="Microsoft Sans Serif"/>
              </a:rPr>
              <a:t>mayor que </a:t>
            </a:r>
            <a:r>
              <a:rPr sz="700" spc="40" dirty="0">
                <a:latin typeface="Microsoft Sans Serif"/>
                <a:cs typeface="Microsoft Sans Serif"/>
              </a:rPr>
              <a:t>un </a:t>
            </a:r>
            <a:r>
              <a:rPr sz="700" spc="35" dirty="0">
                <a:latin typeface="Microsoft Sans Serif"/>
                <a:cs typeface="Microsoft Sans Serif"/>
              </a:rPr>
              <a:t>tiempo </a:t>
            </a:r>
            <a:r>
              <a:rPr sz="700" spc="25" dirty="0">
                <a:latin typeface="Microsoft Sans Serif"/>
                <a:cs typeface="Microsoft Sans Serif"/>
              </a:rPr>
              <a:t>configurable para </a:t>
            </a:r>
            <a:r>
              <a:rPr sz="700" spc="35" dirty="0">
                <a:latin typeface="Microsoft Sans Serif"/>
                <a:cs typeface="Microsoft Sans Serif"/>
              </a:rPr>
              <a:t>afirmar </a:t>
            </a:r>
            <a:r>
              <a:rPr sz="700" spc="10" dirty="0">
                <a:latin typeface="Microsoft Sans Serif"/>
                <a:cs typeface="Microsoft Sans Serif"/>
              </a:rPr>
              <a:t>el </a:t>
            </a:r>
            <a:r>
              <a:rPr sz="700" spc="15" dirty="0">
                <a:latin typeface="Microsoft Sans Serif"/>
                <a:cs typeface="Microsoft Sans Serif"/>
              </a:rPr>
              <a:t> </a:t>
            </a:r>
            <a:r>
              <a:rPr sz="700" spc="5" dirty="0">
                <a:latin typeface="Microsoft Sans Serif"/>
                <a:cs typeface="Microsoft Sans Serif"/>
              </a:rPr>
              <a:t>viaje. </a:t>
            </a:r>
            <a:r>
              <a:rPr sz="700" spc="-15" dirty="0">
                <a:latin typeface="Microsoft Sans Serif"/>
                <a:cs typeface="Microsoft Sans Serif"/>
              </a:rPr>
              <a:t>Las </a:t>
            </a:r>
            <a:r>
              <a:rPr sz="700" spc="10" dirty="0">
                <a:latin typeface="Microsoft Sans Serif"/>
                <a:cs typeface="Microsoft Sans Serif"/>
              </a:rPr>
              <a:t>fallas </a:t>
            </a:r>
            <a:r>
              <a:rPr sz="700" spc="30" dirty="0">
                <a:latin typeface="Microsoft Sans Serif"/>
                <a:cs typeface="Microsoft Sans Serif"/>
              </a:rPr>
              <a:t>que ocurren </a:t>
            </a:r>
            <a:r>
              <a:rPr sz="700" spc="35" dirty="0">
                <a:latin typeface="Microsoft Sans Serif"/>
                <a:cs typeface="Microsoft Sans Serif"/>
              </a:rPr>
              <a:t>dentro </a:t>
            </a:r>
            <a:r>
              <a:rPr sz="700" spc="20" dirty="0">
                <a:latin typeface="Microsoft Sans Serif"/>
                <a:cs typeface="Microsoft Sans Serif"/>
              </a:rPr>
              <a:t>del </a:t>
            </a:r>
            <a:r>
              <a:rPr sz="700" spc="5" dirty="0">
                <a:latin typeface="Microsoft Sans Serif"/>
                <a:cs typeface="Microsoft Sans Serif"/>
              </a:rPr>
              <a:t>alcance </a:t>
            </a:r>
            <a:r>
              <a:rPr sz="700" spc="20" dirty="0">
                <a:latin typeface="Microsoft Sans Serif"/>
                <a:cs typeface="Microsoft Sans Serif"/>
              </a:rPr>
              <a:t>del </a:t>
            </a:r>
            <a:r>
              <a:rPr sz="700" spc="30" dirty="0">
                <a:latin typeface="Microsoft Sans Serif"/>
                <a:cs typeface="Microsoft Sans Serif"/>
              </a:rPr>
              <a:t>elemento </a:t>
            </a:r>
            <a:r>
              <a:rPr sz="700" spc="45" dirty="0">
                <a:latin typeface="Microsoft Sans Serif"/>
                <a:cs typeface="Microsoft Sans Serif"/>
              </a:rPr>
              <a:t>mho </a:t>
            </a:r>
            <a:r>
              <a:rPr sz="700" spc="20" dirty="0">
                <a:latin typeface="Microsoft Sans Serif"/>
                <a:cs typeface="Microsoft Sans Serif"/>
              </a:rPr>
              <a:t>de </a:t>
            </a:r>
            <a:r>
              <a:rPr sz="700" spc="25" dirty="0">
                <a:latin typeface="Microsoft Sans Serif"/>
                <a:cs typeface="Microsoft Sans Serif"/>
              </a:rPr>
              <a:t> </a:t>
            </a:r>
            <a:r>
              <a:rPr sz="700" spc="20" dirty="0">
                <a:latin typeface="Microsoft Sans Serif"/>
                <a:cs typeface="Microsoft Sans Serif"/>
              </a:rPr>
              <a:t>supervisión</a:t>
            </a:r>
            <a:r>
              <a:rPr sz="700" spc="-5" dirty="0">
                <a:latin typeface="Microsoft Sans Serif"/>
                <a:cs typeface="Microsoft Sans Serif"/>
              </a:rPr>
              <a:t> </a:t>
            </a:r>
            <a:r>
              <a:rPr sz="700" spc="20" dirty="0">
                <a:latin typeface="Microsoft Sans Serif"/>
                <a:cs typeface="Microsoft Sans Serif"/>
              </a:rPr>
              <a:t>activarán</a:t>
            </a:r>
            <a:r>
              <a:rPr sz="700" spc="-5" dirty="0">
                <a:latin typeface="Microsoft Sans Serif"/>
                <a:cs typeface="Microsoft Sans Serif"/>
              </a:rPr>
              <a:t> </a:t>
            </a:r>
            <a:r>
              <a:rPr sz="700" spc="25" dirty="0">
                <a:latin typeface="Microsoft Sans Serif"/>
                <a:cs typeface="Microsoft Sans Serif"/>
              </a:rPr>
              <a:t>simultáneamente</a:t>
            </a:r>
            <a:r>
              <a:rPr sz="700" spc="-5" dirty="0">
                <a:latin typeface="Microsoft Sans Serif"/>
                <a:cs typeface="Microsoft Sans Serif"/>
              </a:rPr>
              <a:t> </a:t>
            </a:r>
            <a:r>
              <a:rPr sz="700" spc="20" dirty="0">
                <a:latin typeface="Microsoft Sans Serif"/>
                <a:cs typeface="Microsoft Sans Serif"/>
              </a:rPr>
              <a:t>ambas</a:t>
            </a:r>
            <a:r>
              <a:rPr sz="700" spc="-5" dirty="0">
                <a:latin typeface="Microsoft Sans Serif"/>
                <a:cs typeface="Microsoft Sans Serif"/>
              </a:rPr>
              <a:t> </a:t>
            </a:r>
            <a:r>
              <a:rPr sz="700" spc="20" dirty="0">
                <a:latin typeface="Microsoft Sans Serif"/>
                <a:cs typeface="Microsoft Sans Serif"/>
              </a:rPr>
              <a:t>anteojeras</a:t>
            </a:r>
            <a:r>
              <a:rPr sz="700" spc="-5" dirty="0">
                <a:latin typeface="Microsoft Sans Serif"/>
                <a:cs typeface="Microsoft Sans Serif"/>
              </a:rPr>
              <a:t> </a:t>
            </a:r>
            <a:r>
              <a:rPr sz="700" spc="-20" dirty="0">
                <a:latin typeface="Microsoft Sans Serif"/>
                <a:cs typeface="Microsoft Sans Serif"/>
              </a:rPr>
              <a:t>A</a:t>
            </a:r>
            <a:r>
              <a:rPr sz="700" spc="-5" dirty="0">
                <a:latin typeface="Microsoft Sans Serif"/>
                <a:cs typeface="Microsoft Sans Serif"/>
              </a:rPr>
              <a:t> </a:t>
            </a:r>
            <a:r>
              <a:rPr sz="700" spc="5" dirty="0">
                <a:latin typeface="Microsoft Sans Serif"/>
                <a:cs typeface="Microsoft Sans Serif"/>
              </a:rPr>
              <a:t>y</a:t>
            </a:r>
            <a:r>
              <a:rPr sz="700" spc="-5" dirty="0">
                <a:latin typeface="Microsoft Sans Serif"/>
                <a:cs typeface="Microsoft Sans Serif"/>
              </a:rPr>
              <a:t> </a:t>
            </a:r>
            <a:r>
              <a:rPr sz="700" spc="-10" dirty="0">
                <a:latin typeface="Microsoft Sans Serif"/>
                <a:cs typeface="Microsoft Sans Serif"/>
              </a:rPr>
              <a:t>B.</a:t>
            </a:r>
            <a:endParaRPr sz="700">
              <a:latin typeface="Microsoft Sans Serif"/>
              <a:cs typeface="Microsoft Sans Serif"/>
            </a:endParaRPr>
          </a:p>
        </p:txBody>
      </p:sp>
      <p:sp>
        <p:nvSpPr>
          <p:cNvPr id="160" name="object 160"/>
          <p:cNvSpPr txBox="1"/>
          <p:nvPr/>
        </p:nvSpPr>
        <p:spPr>
          <a:xfrm>
            <a:off x="9100125" y="6071032"/>
            <a:ext cx="6523867" cy="105157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sz="500" spc="10" dirty="0">
                <a:latin typeface="Microsoft Sans Serif"/>
                <a:cs typeface="Microsoft Sans Serif"/>
              </a:rPr>
              <a:t>Figura</a:t>
            </a:r>
            <a:r>
              <a:rPr sz="500" spc="5" dirty="0">
                <a:latin typeface="Microsoft Sans Serif"/>
                <a:cs typeface="Microsoft Sans Serif"/>
              </a:rPr>
              <a:t> </a:t>
            </a:r>
            <a:r>
              <a:rPr sz="500" dirty="0">
                <a:latin typeface="Microsoft Sans Serif"/>
                <a:cs typeface="Microsoft Sans Serif"/>
              </a:rPr>
              <a:t>7.      </a:t>
            </a:r>
            <a:r>
              <a:rPr sz="600" spc="10" dirty="0">
                <a:latin typeface="Microsoft Sans Serif"/>
                <a:cs typeface="Microsoft Sans Serif"/>
              </a:rPr>
              <a:t>Ejemplo</a:t>
            </a:r>
            <a:r>
              <a:rPr sz="600" spc="5" dirty="0">
                <a:latin typeface="Microsoft Sans Serif"/>
                <a:cs typeface="Microsoft Sans Serif"/>
              </a:rPr>
              <a:t> </a:t>
            </a:r>
            <a:r>
              <a:rPr sz="600" spc="20" dirty="0">
                <a:latin typeface="Microsoft Sans Serif"/>
                <a:cs typeface="Microsoft Sans Serif"/>
              </a:rPr>
              <a:t>de</a:t>
            </a:r>
            <a:r>
              <a:rPr sz="600" dirty="0">
                <a:latin typeface="Microsoft Sans Serif"/>
                <a:cs typeface="Microsoft Sans Serif"/>
              </a:rPr>
              <a:t> </a:t>
            </a:r>
            <a:r>
              <a:rPr sz="600" spc="15" dirty="0">
                <a:latin typeface="Microsoft Sans Serif"/>
                <a:cs typeface="Microsoft Sans Serif"/>
              </a:rPr>
              <a:t>esquema</a:t>
            </a:r>
            <a:r>
              <a:rPr sz="600" dirty="0">
                <a:latin typeface="Microsoft Sans Serif"/>
                <a:cs typeface="Microsoft Sans Serif"/>
              </a:rPr>
              <a:t> </a:t>
            </a:r>
            <a:r>
              <a:rPr sz="600" spc="20" dirty="0">
                <a:latin typeface="Microsoft Sans Serif"/>
                <a:cs typeface="Microsoft Sans Serif"/>
              </a:rPr>
              <a:t>de</a:t>
            </a:r>
            <a:r>
              <a:rPr sz="600" dirty="0">
                <a:latin typeface="Microsoft Sans Serif"/>
                <a:cs typeface="Microsoft Sans Serif"/>
              </a:rPr>
              <a:t> </a:t>
            </a:r>
            <a:r>
              <a:rPr sz="600" spc="15" dirty="0">
                <a:latin typeface="Microsoft Sans Serif"/>
                <a:cs typeface="Microsoft Sans Serif"/>
              </a:rPr>
              <a:t>ciego</a:t>
            </a:r>
            <a:r>
              <a:rPr sz="600" dirty="0">
                <a:latin typeface="Microsoft Sans Serif"/>
                <a:cs typeface="Microsoft Sans Serif"/>
              </a:rPr>
              <a:t> </a:t>
            </a:r>
            <a:r>
              <a:rPr sz="600" spc="20" dirty="0">
                <a:latin typeface="Microsoft Sans Serif"/>
                <a:cs typeface="Microsoft Sans Serif"/>
              </a:rPr>
              <a:t>único</a:t>
            </a:r>
            <a:r>
              <a:rPr sz="600" dirty="0">
                <a:latin typeface="Microsoft Sans Serif"/>
                <a:cs typeface="Microsoft Sans Serif"/>
              </a:rPr>
              <a:t> </a:t>
            </a:r>
            <a:r>
              <a:rPr sz="600" spc="20" dirty="0">
                <a:latin typeface="Microsoft Sans Serif"/>
                <a:cs typeface="Microsoft Sans Serif"/>
              </a:rPr>
              <a:t>para</a:t>
            </a:r>
            <a:r>
              <a:rPr sz="600" dirty="0">
                <a:latin typeface="Microsoft Sans Serif"/>
                <a:cs typeface="Microsoft Sans Serif"/>
              </a:rPr>
              <a:t> </a:t>
            </a:r>
            <a:r>
              <a:rPr sz="600" spc="-5" dirty="0">
                <a:latin typeface="Microsoft Sans Serif"/>
                <a:cs typeface="Microsoft Sans Serif"/>
              </a:rPr>
              <a:t>casos</a:t>
            </a:r>
            <a:r>
              <a:rPr sz="600" dirty="0">
                <a:latin typeface="Microsoft Sans Serif"/>
                <a:cs typeface="Microsoft Sans Serif"/>
              </a:rPr>
              <a:t> </a:t>
            </a:r>
            <a:r>
              <a:rPr sz="600" spc="10" dirty="0">
                <a:latin typeface="Microsoft Sans Serif"/>
                <a:cs typeface="Microsoft Sans Serif"/>
              </a:rPr>
              <a:t>estables</a:t>
            </a:r>
            <a:r>
              <a:rPr sz="600" dirty="0">
                <a:latin typeface="Microsoft Sans Serif"/>
                <a:cs typeface="Microsoft Sans Serif"/>
              </a:rPr>
              <a:t> e </a:t>
            </a:r>
            <a:r>
              <a:rPr sz="600" spc="10" dirty="0">
                <a:latin typeface="Microsoft Sans Serif"/>
                <a:cs typeface="Microsoft Sans Serif"/>
              </a:rPr>
              <a:t>inestables</a:t>
            </a:r>
            <a:endParaRPr sz="600">
              <a:latin typeface="Microsoft Sans Serif"/>
              <a:cs typeface="Microsoft Sans Serif"/>
            </a:endParaRPr>
          </a:p>
        </p:txBody>
      </p:sp>
      <p:sp>
        <p:nvSpPr>
          <p:cNvPr id="161" name="object 161"/>
          <p:cNvSpPr txBox="1"/>
          <p:nvPr/>
        </p:nvSpPr>
        <p:spPr>
          <a:xfrm>
            <a:off x="9100183" y="6230341"/>
            <a:ext cx="7393035" cy="1088888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 marR="78740" indent="153670">
              <a:lnSpc>
                <a:spcPct val="133300"/>
              </a:lnSpc>
              <a:spcBef>
                <a:spcPts val="100"/>
              </a:spcBef>
            </a:pPr>
            <a:r>
              <a:rPr sz="750" spc="-15" dirty="0">
                <a:latin typeface="Microsoft Sans Serif"/>
                <a:cs typeface="Microsoft Sans Serif"/>
              </a:rPr>
              <a:t>Las </a:t>
            </a:r>
            <a:r>
              <a:rPr sz="750" spc="15" dirty="0">
                <a:latin typeface="Microsoft Sans Serif"/>
                <a:cs typeface="Microsoft Sans Serif"/>
              </a:rPr>
              <a:t>simulaciones </a:t>
            </a:r>
            <a:r>
              <a:rPr sz="750" spc="45" dirty="0">
                <a:latin typeface="Microsoft Sans Serif"/>
                <a:cs typeface="Microsoft Sans Serif"/>
              </a:rPr>
              <a:t>por </a:t>
            </a:r>
            <a:r>
              <a:rPr sz="750" spc="35" dirty="0">
                <a:latin typeface="Microsoft Sans Serif"/>
                <a:cs typeface="Microsoft Sans Serif"/>
              </a:rPr>
              <a:t>computadora </a:t>
            </a:r>
            <a:r>
              <a:rPr sz="750" spc="25" dirty="0">
                <a:latin typeface="Microsoft Sans Serif"/>
                <a:cs typeface="Microsoft Sans Serif"/>
              </a:rPr>
              <a:t>de </a:t>
            </a:r>
            <a:r>
              <a:rPr sz="750" spc="20" dirty="0">
                <a:latin typeface="Microsoft Sans Serif"/>
                <a:cs typeface="Microsoft Sans Serif"/>
              </a:rPr>
              <a:t>estabilidad </a:t>
            </a:r>
            <a:r>
              <a:rPr sz="750" spc="30" dirty="0">
                <a:latin typeface="Microsoft Sans Serif"/>
                <a:cs typeface="Microsoft Sans Serif"/>
              </a:rPr>
              <a:t>transitoria </a:t>
            </a:r>
            <a:r>
              <a:rPr sz="750" spc="20" dirty="0">
                <a:latin typeface="Microsoft Sans Serif"/>
                <a:cs typeface="Microsoft Sans Serif"/>
              </a:rPr>
              <a:t>son </a:t>
            </a:r>
            <a:r>
              <a:rPr sz="750" spc="25" dirty="0">
                <a:latin typeface="Microsoft Sans Serif"/>
                <a:cs typeface="Microsoft Sans Serif"/>
              </a:rPr>
              <a:t> </a:t>
            </a:r>
            <a:r>
              <a:rPr sz="750" spc="20" dirty="0">
                <a:latin typeface="Microsoft Sans Serif"/>
                <a:cs typeface="Microsoft Sans Serif"/>
              </a:rPr>
              <a:t>útiles </a:t>
            </a:r>
            <a:r>
              <a:rPr sz="750" spc="25" dirty="0">
                <a:latin typeface="Microsoft Sans Serif"/>
                <a:cs typeface="Microsoft Sans Serif"/>
              </a:rPr>
              <a:t>para </a:t>
            </a:r>
            <a:r>
              <a:rPr sz="750" spc="35" dirty="0">
                <a:latin typeface="Microsoft Sans Serif"/>
                <a:cs typeface="Microsoft Sans Serif"/>
              </a:rPr>
              <a:t>determinar </a:t>
            </a:r>
            <a:r>
              <a:rPr sz="750" spc="10" dirty="0">
                <a:latin typeface="Microsoft Sans Serif"/>
                <a:cs typeface="Microsoft Sans Serif"/>
              </a:rPr>
              <a:t>el </a:t>
            </a:r>
            <a:r>
              <a:rPr sz="750" spc="30" dirty="0">
                <a:latin typeface="Microsoft Sans Serif"/>
                <a:cs typeface="Microsoft Sans Serif"/>
              </a:rPr>
              <a:t>ángulo </a:t>
            </a:r>
            <a:r>
              <a:rPr sz="750" spc="20" dirty="0">
                <a:latin typeface="Microsoft Sans Serif"/>
                <a:cs typeface="Microsoft Sans Serif"/>
              </a:rPr>
              <a:t>crítico del </a:t>
            </a:r>
            <a:r>
              <a:rPr sz="750" spc="50" dirty="0">
                <a:latin typeface="Microsoft Sans Serif"/>
                <a:cs typeface="Microsoft Sans Serif"/>
              </a:rPr>
              <a:t>rotor </a:t>
            </a:r>
            <a:r>
              <a:rPr sz="750" spc="25" dirty="0">
                <a:latin typeface="Microsoft Sans Serif"/>
                <a:cs typeface="Microsoft Sans Serif"/>
              </a:rPr>
              <a:t>cuando </a:t>
            </a:r>
            <a:r>
              <a:rPr sz="750" spc="30" dirty="0">
                <a:latin typeface="Microsoft Sans Serif"/>
                <a:cs typeface="Microsoft Sans Serif"/>
              </a:rPr>
              <a:t>ocurre una </a:t>
            </a:r>
            <a:r>
              <a:rPr sz="750" spc="35" dirty="0">
                <a:latin typeface="Microsoft Sans Serif"/>
                <a:cs typeface="Microsoft Sans Serif"/>
              </a:rPr>
              <a:t> </a:t>
            </a:r>
            <a:r>
              <a:rPr sz="750" spc="10" dirty="0">
                <a:latin typeface="Microsoft Sans Serif"/>
                <a:cs typeface="Microsoft Sans Serif"/>
              </a:rPr>
              <a:t>oscilación </a:t>
            </a:r>
            <a:r>
              <a:rPr sz="750" spc="25" dirty="0">
                <a:latin typeface="Microsoft Sans Serif"/>
                <a:cs typeface="Microsoft Sans Serif"/>
              </a:rPr>
              <a:t>irrecuperable </a:t>
            </a:r>
            <a:r>
              <a:rPr sz="750" spc="5" dirty="0">
                <a:latin typeface="Microsoft Sans Serif"/>
                <a:cs typeface="Microsoft Sans Serif"/>
              </a:rPr>
              <a:t>y </a:t>
            </a:r>
            <a:r>
              <a:rPr sz="750" spc="10" dirty="0">
                <a:latin typeface="Microsoft Sans Serif"/>
                <a:cs typeface="Microsoft Sans Serif"/>
              </a:rPr>
              <a:t>la </a:t>
            </a:r>
            <a:r>
              <a:rPr sz="750" spc="30" dirty="0">
                <a:latin typeface="Microsoft Sans Serif"/>
                <a:cs typeface="Microsoft Sans Serif"/>
              </a:rPr>
              <a:t>máquina pierde </a:t>
            </a:r>
            <a:r>
              <a:rPr sz="750" spc="25" dirty="0">
                <a:latin typeface="Microsoft Sans Serif"/>
                <a:cs typeface="Microsoft Sans Serif"/>
              </a:rPr>
              <a:t>sincronismo </a:t>
            </a:r>
            <a:r>
              <a:rPr sz="750" spc="20" dirty="0">
                <a:latin typeface="Microsoft Sans Serif"/>
                <a:cs typeface="Microsoft Sans Serif"/>
              </a:rPr>
              <a:t>con </a:t>
            </a:r>
            <a:r>
              <a:rPr sz="750" spc="10" dirty="0">
                <a:latin typeface="Microsoft Sans Serif"/>
                <a:cs typeface="Microsoft Sans Serif"/>
              </a:rPr>
              <a:t>la </a:t>
            </a:r>
            <a:r>
              <a:rPr sz="750" spc="25" dirty="0">
                <a:latin typeface="Microsoft Sans Serif"/>
                <a:cs typeface="Microsoft Sans Serif"/>
              </a:rPr>
              <a:t>red. </a:t>
            </a:r>
            <a:r>
              <a:rPr sz="750" spc="30" dirty="0">
                <a:latin typeface="Microsoft Sans Serif"/>
                <a:cs typeface="Microsoft Sans Serif"/>
              </a:rPr>
              <a:t> </a:t>
            </a:r>
            <a:r>
              <a:rPr sz="750" spc="-10" dirty="0">
                <a:latin typeface="Microsoft Sans Serif"/>
                <a:cs typeface="Microsoft Sans Serif"/>
              </a:rPr>
              <a:t>Este </a:t>
            </a:r>
            <a:r>
              <a:rPr sz="750" spc="25" dirty="0">
                <a:latin typeface="Microsoft Sans Serif"/>
                <a:cs typeface="Microsoft Sans Serif"/>
              </a:rPr>
              <a:t>valor </a:t>
            </a:r>
            <a:r>
              <a:rPr sz="750" spc="-5" dirty="0">
                <a:latin typeface="Microsoft Sans Serif"/>
                <a:cs typeface="Microsoft Sans Serif"/>
              </a:rPr>
              <a:t>se </a:t>
            </a:r>
            <a:r>
              <a:rPr sz="750" spc="20" dirty="0">
                <a:latin typeface="Microsoft Sans Serif"/>
                <a:cs typeface="Microsoft Sans Serif"/>
              </a:rPr>
              <a:t>utiliza </a:t>
            </a:r>
            <a:r>
              <a:rPr sz="750" spc="25" dirty="0">
                <a:latin typeface="Microsoft Sans Serif"/>
                <a:cs typeface="Microsoft Sans Serif"/>
              </a:rPr>
              <a:t>para </a:t>
            </a:r>
            <a:r>
              <a:rPr sz="750" spc="35" dirty="0">
                <a:latin typeface="Microsoft Sans Serif"/>
                <a:cs typeface="Microsoft Sans Serif"/>
              </a:rPr>
              <a:t>configurar </a:t>
            </a:r>
            <a:r>
              <a:rPr sz="750" dirty="0">
                <a:latin typeface="Microsoft Sans Serif"/>
                <a:cs typeface="Microsoft Sans Serif"/>
              </a:rPr>
              <a:t>las </a:t>
            </a:r>
            <a:r>
              <a:rPr sz="750" spc="20" dirty="0">
                <a:latin typeface="Microsoft Sans Serif"/>
                <a:cs typeface="Microsoft Sans Serif"/>
              </a:rPr>
              <a:t>anteojeras </a:t>
            </a:r>
            <a:r>
              <a:rPr sz="750" spc="25" dirty="0">
                <a:latin typeface="Microsoft Sans Serif"/>
                <a:cs typeface="Microsoft Sans Serif"/>
              </a:rPr>
              <a:t>en </a:t>
            </a:r>
            <a:r>
              <a:rPr sz="750" spc="45" dirty="0">
                <a:latin typeface="Microsoft Sans Serif"/>
                <a:cs typeface="Microsoft Sans Serif"/>
              </a:rPr>
              <a:t>un </a:t>
            </a:r>
            <a:r>
              <a:rPr sz="750" spc="20" dirty="0">
                <a:latin typeface="Microsoft Sans Serif"/>
                <a:cs typeface="Microsoft Sans Serif"/>
              </a:rPr>
              <a:t>esquema </a:t>
            </a:r>
            <a:r>
              <a:rPr sz="750" spc="25" dirty="0">
                <a:latin typeface="Microsoft Sans Serif"/>
                <a:cs typeface="Microsoft Sans Serif"/>
              </a:rPr>
              <a:t>de </a:t>
            </a:r>
            <a:r>
              <a:rPr sz="750" spc="-185" dirty="0">
                <a:latin typeface="Microsoft Sans Serif"/>
                <a:cs typeface="Microsoft Sans Serif"/>
              </a:rPr>
              <a:t> </a:t>
            </a:r>
            <a:r>
              <a:rPr sz="750" spc="25" dirty="0">
                <a:latin typeface="Microsoft Sans Serif"/>
                <a:cs typeface="Microsoft Sans Serif"/>
              </a:rPr>
              <a:t>anteojera </a:t>
            </a:r>
            <a:r>
              <a:rPr sz="750" spc="15" dirty="0">
                <a:latin typeface="Microsoft Sans Serif"/>
                <a:cs typeface="Microsoft Sans Serif"/>
              </a:rPr>
              <a:t>única. </a:t>
            </a:r>
            <a:r>
              <a:rPr sz="750" spc="-5" dirty="0">
                <a:latin typeface="Microsoft Sans Serif"/>
                <a:cs typeface="Microsoft Sans Serif"/>
              </a:rPr>
              <a:t>Los </a:t>
            </a:r>
            <a:r>
              <a:rPr sz="750" spc="25" dirty="0">
                <a:latin typeface="Microsoft Sans Serif"/>
                <a:cs typeface="Microsoft Sans Serif"/>
              </a:rPr>
              <a:t>resultados de </a:t>
            </a:r>
            <a:r>
              <a:rPr sz="750" spc="20" dirty="0">
                <a:latin typeface="Microsoft Sans Serif"/>
                <a:cs typeface="Microsoft Sans Serif"/>
              </a:rPr>
              <a:t>estabilidad </a:t>
            </a:r>
            <a:r>
              <a:rPr sz="750" spc="30" dirty="0">
                <a:latin typeface="Microsoft Sans Serif"/>
                <a:cs typeface="Microsoft Sans Serif"/>
              </a:rPr>
              <a:t>transitoria </a:t>
            </a:r>
            <a:r>
              <a:rPr sz="750" spc="35" dirty="0">
                <a:latin typeface="Microsoft Sans Serif"/>
                <a:cs typeface="Microsoft Sans Serif"/>
              </a:rPr>
              <a:t>también </a:t>
            </a:r>
            <a:r>
              <a:rPr sz="750" spc="40" dirty="0">
                <a:latin typeface="Microsoft Sans Serif"/>
                <a:cs typeface="Microsoft Sans Serif"/>
              </a:rPr>
              <a:t> </a:t>
            </a:r>
            <a:r>
              <a:rPr sz="750" spc="35" dirty="0">
                <a:latin typeface="Microsoft Sans Serif"/>
                <a:cs typeface="Microsoft Sans Serif"/>
              </a:rPr>
              <a:t>podrían </a:t>
            </a:r>
            <a:r>
              <a:rPr sz="750" spc="10" dirty="0">
                <a:latin typeface="Microsoft Sans Serif"/>
                <a:cs typeface="Microsoft Sans Serif"/>
              </a:rPr>
              <a:t>usarse </a:t>
            </a:r>
            <a:r>
              <a:rPr sz="750" spc="25" dirty="0">
                <a:latin typeface="Microsoft Sans Serif"/>
                <a:cs typeface="Microsoft Sans Serif"/>
              </a:rPr>
              <a:t>para </a:t>
            </a:r>
            <a:r>
              <a:rPr sz="750" spc="20" dirty="0">
                <a:latin typeface="Microsoft Sans Serif"/>
                <a:cs typeface="Microsoft Sans Serif"/>
              </a:rPr>
              <a:t>verificar </a:t>
            </a:r>
            <a:r>
              <a:rPr sz="750" spc="30" dirty="0">
                <a:latin typeface="Microsoft Sans Serif"/>
                <a:cs typeface="Microsoft Sans Serif"/>
              </a:rPr>
              <a:t>que </a:t>
            </a:r>
            <a:r>
              <a:rPr sz="750" spc="10" dirty="0">
                <a:latin typeface="Microsoft Sans Serif"/>
                <a:cs typeface="Microsoft Sans Serif"/>
              </a:rPr>
              <a:t>el </a:t>
            </a:r>
            <a:r>
              <a:rPr sz="750" spc="20" dirty="0">
                <a:latin typeface="Microsoft Sans Serif"/>
                <a:cs typeface="Microsoft Sans Serif"/>
              </a:rPr>
              <a:t>ajuste </a:t>
            </a:r>
            <a:r>
              <a:rPr sz="750" spc="25" dirty="0">
                <a:latin typeface="Microsoft Sans Serif"/>
                <a:cs typeface="Microsoft Sans Serif"/>
              </a:rPr>
              <a:t>de </a:t>
            </a:r>
            <a:r>
              <a:rPr sz="750" spc="40" dirty="0">
                <a:latin typeface="Microsoft Sans Serif"/>
                <a:cs typeface="Microsoft Sans Serif"/>
              </a:rPr>
              <a:t>tiempo </a:t>
            </a:r>
            <a:r>
              <a:rPr sz="750" spc="-5" dirty="0">
                <a:latin typeface="Microsoft Sans Serif"/>
                <a:cs typeface="Microsoft Sans Serif"/>
              </a:rPr>
              <a:t>sea </a:t>
            </a:r>
            <a:r>
              <a:rPr sz="750" spc="25" dirty="0">
                <a:latin typeface="Microsoft Sans Serif"/>
                <a:cs typeface="Microsoft Sans Serif"/>
              </a:rPr>
              <a:t>apropiado. </a:t>
            </a:r>
            <a:r>
              <a:rPr sz="750" spc="30" dirty="0">
                <a:latin typeface="Microsoft Sans Serif"/>
                <a:cs typeface="Microsoft Sans Serif"/>
              </a:rPr>
              <a:t> </a:t>
            </a:r>
            <a:r>
              <a:rPr sz="750" spc="5" dirty="0">
                <a:latin typeface="Microsoft Sans Serif"/>
                <a:cs typeface="Microsoft Sans Serif"/>
              </a:rPr>
              <a:t>Para</a:t>
            </a:r>
            <a:r>
              <a:rPr sz="750" dirty="0">
                <a:latin typeface="Microsoft Sans Serif"/>
                <a:cs typeface="Microsoft Sans Serif"/>
              </a:rPr>
              <a:t> </a:t>
            </a:r>
            <a:r>
              <a:rPr sz="750" spc="10" dirty="0">
                <a:latin typeface="Microsoft Sans Serif"/>
                <a:cs typeface="Microsoft Sans Serif"/>
              </a:rPr>
              <a:t>esta</a:t>
            </a:r>
            <a:r>
              <a:rPr sz="750" dirty="0">
                <a:latin typeface="Microsoft Sans Serif"/>
                <a:cs typeface="Microsoft Sans Serif"/>
              </a:rPr>
              <a:t> </a:t>
            </a:r>
            <a:r>
              <a:rPr sz="750" spc="20" dirty="0">
                <a:latin typeface="Microsoft Sans Serif"/>
                <a:cs typeface="Microsoft Sans Serif"/>
              </a:rPr>
              <a:t>simulación,</a:t>
            </a:r>
            <a:r>
              <a:rPr sz="750" spc="5" dirty="0">
                <a:latin typeface="Microsoft Sans Serif"/>
                <a:cs typeface="Microsoft Sans Serif"/>
              </a:rPr>
              <a:t> </a:t>
            </a:r>
            <a:r>
              <a:rPr sz="750" spc="-5" dirty="0">
                <a:latin typeface="Microsoft Sans Serif"/>
                <a:cs typeface="Microsoft Sans Serif"/>
              </a:rPr>
              <a:t>se</a:t>
            </a:r>
            <a:r>
              <a:rPr sz="750" dirty="0">
                <a:latin typeface="Microsoft Sans Serif"/>
                <a:cs typeface="Microsoft Sans Serif"/>
              </a:rPr>
              <a:t> </a:t>
            </a:r>
            <a:r>
              <a:rPr sz="750" spc="25" dirty="0">
                <a:latin typeface="Microsoft Sans Serif"/>
                <a:cs typeface="Microsoft Sans Serif"/>
              </a:rPr>
              <a:t>deben</a:t>
            </a:r>
            <a:r>
              <a:rPr sz="750" spc="5" dirty="0">
                <a:latin typeface="Microsoft Sans Serif"/>
                <a:cs typeface="Microsoft Sans Serif"/>
              </a:rPr>
              <a:t> </a:t>
            </a:r>
            <a:r>
              <a:rPr sz="750" spc="20" dirty="0">
                <a:latin typeface="Microsoft Sans Serif"/>
                <a:cs typeface="Microsoft Sans Serif"/>
              </a:rPr>
              <a:t>ejecutar</a:t>
            </a:r>
            <a:r>
              <a:rPr sz="750" dirty="0">
                <a:latin typeface="Microsoft Sans Serif"/>
                <a:cs typeface="Microsoft Sans Serif"/>
              </a:rPr>
              <a:t> las</a:t>
            </a:r>
            <a:r>
              <a:rPr sz="750" spc="5" dirty="0">
                <a:latin typeface="Microsoft Sans Serif"/>
                <a:cs typeface="Microsoft Sans Serif"/>
              </a:rPr>
              <a:t> </a:t>
            </a:r>
            <a:r>
              <a:rPr sz="750" spc="15" dirty="0">
                <a:latin typeface="Microsoft Sans Serif"/>
                <a:cs typeface="Microsoft Sans Serif"/>
              </a:rPr>
              <a:t>condiciones</a:t>
            </a:r>
            <a:r>
              <a:rPr sz="750" dirty="0">
                <a:latin typeface="Microsoft Sans Serif"/>
                <a:cs typeface="Microsoft Sans Serif"/>
              </a:rPr>
              <a:t> </a:t>
            </a:r>
            <a:r>
              <a:rPr sz="750" spc="20" dirty="0">
                <a:latin typeface="Microsoft Sans Serif"/>
                <a:cs typeface="Microsoft Sans Serif"/>
              </a:rPr>
              <a:t>más</a:t>
            </a:r>
            <a:r>
              <a:rPr sz="750" spc="5" dirty="0">
                <a:latin typeface="Microsoft Sans Serif"/>
                <a:cs typeface="Microsoft Sans Serif"/>
              </a:rPr>
              <a:t> </a:t>
            </a:r>
            <a:r>
              <a:rPr sz="750" spc="15" dirty="0">
                <a:latin typeface="Microsoft Sans Serif"/>
                <a:cs typeface="Microsoft Sans Serif"/>
              </a:rPr>
              <a:t>estrictas, </a:t>
            </a:r>
            <a:r>
              <a:rPr sz="750" spc="-185" dirty="0">
                <a:latin typeface="Microsoft Sans Serif"/>
                <a:cs typeface="Microsoft Sans Serif"/>
              </a:rPr>
              <a:t> </a:t>
            </a:r>
            <a:r>
              <a:rPr sz="750" spc="35" dirty="0">
                <a:latin typeface="Microsoft Sans Serif"/>
                <a:cs typeface="Microsoft Sans Serif"/>
              </a:rPr>
              <a:t>proporcionando </a:t>
            </a:r>
            <a:r>
              <a:rPr sz="750" spc="10" dirty="0">
                <a:latin typeface="Microsoft Sans Serif"/>
                <a:cs typeface="Microsoft Sans Serif"/>
              </a:rPr>
              <a:t>el </a:t>
            </a:r>
            <a:r>
              <a:rPr sz="750" spc="45" dirty="0">
                <a:latin typeface="Microsoft Sans Serif"/>
                <a:cs typeface="Microsoft Sans Serif"/>
              </a:rPr>
              <a:t>menor </a:t>
            </a:r>
            <a:r>
              <a:rPr sz="750" spc="40" dirty="0">
                <a:latin typeface="Microsoft Sans Serif"/>
                <a:cs typeface="Microsoft Sans Serif"/>
              </a:rPr>
              <a:t>tiempo </a:t>
            </a:r>
            <a:r>
              <a:rPr sz="750" spc="25" dirty="0">
                <a:latin typeface="Microsoft Sans Serif"/>
                <a:cs typeface="Microsoft Sans Serif"/>
              </a:rPr>
              <a:t>de </a:t>
            </a:r>
            <a:r>
              <a:rPr sz="750" spc="10" dirty="0">
                <a:latin typeface="Microsoft Sans Serif"/>
                <a:cs typeface="Microsoft Sans Serif"/>
              </a:rPr>
              <a:t>oscilación </a:t>
            </a:r>
            <a:r>
              <a:rPr sz="750" dirty="0">
                <a:latin typeface="Microsoft Sans Serif"/>
                <a:cs typeface="Microsoft Sans Serif"/>
              </a:rPr>
              <a:t>a </a:t>
            </a:r>
            <a:r>
              <a:rPr sz="750" spc="25" dirty="0">
                <a:latin typeface="Microsoft Sans Serif"/>
                <a:cs typeface="Microsoft Sans Serif"/>
              </a:rPr>
              <a:t>lo </a:t>
            </a:r>
            <a:r>
              <a:rPr sz="750" spc="30" dirty="0">
                <a:latin typeface="Microsoft Sans Serif"/>
                <a:cs typeface="Microsoft Sans Serif"/>
              </a:rPr>
              <a:t>largo </a:t>
            </a:r>
            <a:r>
              <a:rPr sz="750" spc="20" dirty="0">
                <a:latin typeface="Microsoft Sans Serif"/>
                <a:cs typeface="Microsoft Sans Serif"/>
              </a:rPr>
              <a:t>del </a:t>
            </a:r>
            <a:r>
              <a:rPr sz="750" spc="25" dirty="0">
                <a:latin typeface="Microsoft Sans Serif"/>
                <a:cs typeface="Microsoft Sans Serif"/>
              </a:rPr>
              <a:t>camino </a:t>
            </a:r>
            <a:r>
              <a:rPr sz="750" spc="30" dirty="0">
                <a:latin typeface="Microsoft Sans Serif"/>
                <a:cs typeface="Microsoft Sans Serif"/>
              </a:rPr>
              <a:t> </a:t>
            </a:r>
            <a:r>
              <a:rPr sz="750" spc="35" dirty="0">
                <a:latin typeface="Microsoft Sans Serif"/>
                <a:cs typeface="Microsoft Sans Serif"/>
              </a:rPr>
              <a:t>entre </a:t>
            </a:r>
            <a:r>
              <a:rPr sz="750" dirty="0">
                <a:latin typeface="Microsoft Sans Serif"/>
                <a:cs typeface="Microsoft Sans Serif"/>
              </a:rPr>
              <a:t>las </a:t>
            </a:r>
            <a:r>
              <a:rPr sz="750" spc="20" dirty="0">
                <a:latin typeface="Microsoft Sans Serif"/>
                <a:cs typeface="Microsoft Sans Serif"/>
              </a:rPr>
              <a:t>anteojeras </a:t>
            </a:r>
            <a:r>
              <a:rPr sz="750" spc="35" dirty="0">
                <a:latin typeface="Microsoft Sans Serif"/>
                <a:cs typeface="Microsoft Sans Serif"/>
              </a:rPr>
              <a:t>durante </a:t>
            </a:r>
            <a:r>
              <a:rPr sz="750" spc="10" dirty="0">
                <a:latin typeface="Microsoft Sans Serif"/>
                <a:cs typeface="Microsoft Sans Serif"/>
              </a:rPr>
              <a:t>la </a:t>
            </a:r>
            <a:r>
              <a:rPr sz="750" spc="20" dirty="0">
                <a:latin typeface="Microsoft Sans Serif"/>
                <a:cs typeface="Microsoft Sans Serif"/>
              </a:rPr>
              <a:t>excursión </a:t>
            </a:r>
            <a:r>
              <a:rPr sz="750" spc="25" dirty="0">
                <a:latin typeface="Microsoft Sans Serif"/>
                <a:cs typeface="Microsoft Sans Serif"/>
              </a:rPr>
              <a:t>de impedancia </a:t>
            </a:r>
            <a:r>
              <a:rPr sz="750" spc="30" dirty="0">
                <a:latin typeface="Microsoft Sans Serif"/>
                <a:cs typeface="Microsoft Sans Serif"/>
              </a:rPr>
              <a:t>fuera </a:t>
            </a:r>
            <a:r>
              <a:rPr sz="750" spc="25" dirty="0">
                <a:latin typeface="Microsoft Sans Serif"/>
                <a:cs typeface="Microsoft Sans Serif"/>
              </a:rPr>
              <a:t>de </a:t>
            </a:r>
            <a:r>
              <a:rPr sz="750" spc="30" dirty="0">
                <a:latin typeface="Microsoft Sans Serif"/>
                <a:cs typeface="Microsoft Sans Serif"/>
              </a:rPr>
              <a:t> </a:t>
            </a:r>
            <a:r>
              <a:rPr sz="750" spc="20" dirty="0">
                <a:latin typeface="Microsoft Sans Serif"/>
                <a:cs typeface="Microsoft Sans Serif"/>
              </a:rPr>
              <a:t>sincronismo.</a:t>
            </a:r>
            <a:endParaRPr sz="750">
              <a:latin typeface="Microsoft Sans Serif"/>
              <a:cs typeface="Microsoft Sans Serif"/>
            </a:endParaRPr>
          </a:p>
          <a:p>
            <a:pPr marL="12700" marR="5080" indent="153670">
              <a:lnSpc>
                <a:spcPct val="142900"/>
              </a:lnSpc>
            </a:pPr>
            <a:r>
              <a:rPr sz="700" dirty="0">
                <a:latin typeface="Microsoft Sans Serif"/>
                <a:cs typeface="Microsoft Sans Serif"/>
              </a:rPr>
              <a:t>Para </a:t>
            </a:r>
            <a:r>
              <a:rPr sz="700" spc="30" dirty="0">
                <a:latin typeface="Microsoft Sans Serif"/>
                <a:cs typeface="Microsoft Sans Serif"/>
              </a:rPr>
              <a:t>una </a:t>
            </a:r>
            <a:r>
              <a:rPr sz="700" spc="20" dirty="0">
                <a:latin typeface="Microsoft Sans Serif"/>
                <a:cs typeface="Microsoft Sans Serif"/>
              </a:rPr>
              <a:t>simulación más </a:t>
            </a:r>
            <a:r>
              <a:rPr sz="700" spc="15" dirty="0">
                <a:latin typeface="Microsoft Sans Serif"/>
                <a:cs typeface="Microsoft Sans Serif"/>
              </a:rPr>
              <a:t>realista </a:t>
            </a:r>
            <a:r>
              <a:rPr sz="700" spc="20" dirty="0">
                <a:latin typeface="Microsoft Sans Serif"/>
                <a:cs typeface="Microsoft Sans Serif"/>
              </a:rPr>
              <a:t>del </a:t>
            </a:r>
            <a:r>
              <a:rPr sz="700" spc="35" dirty="0">
                <a:latin typeface="Microsoft Sans Serif"/>
                <a:cs typeface="Microsoft Sans Serif"/>
              </a:rPr>
              <a:t>comportamiento </a:t>
            </a:r>
            <a:r>
              <a:rPr sz="700" spc="20" dirty="0">
                <a:latin typeface="Microsoft Sans Serif"/>
                <a:cs typeface="Microsoft Sans Serif"/>
              </a:rPr>
              <a:t>del </a:t>
            </a:r>
            <a:r>
              <a:rPr sz="700" spc="25" dirty="0">
                <a:latin typeface="Microsoft Sans Serif"/>
                <a:cs typeface="Microsoft Sans Serif"/>
              </a:rPr>
              <a:t>generador, </a:t>
            </a:r>
            <a:r>
              <a:rPr sz="700" spc="10" dirty="0">
                <a:latin typeface="Microsoft Sans Serif"/>
                <a:cs typeface="Microsoft Sans Serif"/>
              </a:rPr>
              <a:t>el </a:t>
            </a:r>
            <a:r>
              <a:rPr sz="700" spc="15" dirty="0">
                <a:latin typeface="Microsoft Sans Serif"/>
                <a:cs typeface="Microsoft Sans Serif"/>
              </a:rPr>
              <a:t> </a:t>
            </a:r>
            <a:r>
              <a:rPr sz="700" spc="10" dirty="0">
                <a:latin typeface="Microsoft Sans Serif"/>
                <a:cs typeface="Microsoft Sans Serif"/>
              </a:rPr>
              <a:t>análisis </a:t>
            </a:r>
            <a:r>
              <a:rPr sz="700" spc="20" dirty="0">
                <a:latin typeface="Microsoft Sans Serif"/>
                <a:cs typeface="Microsoft Sans Serif"/>
              </a:rPr>
              <a:t>debe </a:t>
            </a:r>
            <a:r>
              <a:rPr sz="700" spc="25" dirty="0">
                <a:latin typeface="Microsoft Sans Serif"/>
                <a:cs typeface="Microsoft Sans Serif"/>
              </a:rPr>
              <a:t>incluir </a:t>
            </a:r>
            <a:r>
              <a:rPr sz="700" spc="10" dirty="0">
                <a:latin typeface="Microsoft Sans Serif"/>
                <a:cs typeface="Microsoft Sans Serif"/>
              </a:rPr>
              <a:t>el </a:t>
            </a:r>
            <a:r>
              <a:rPr sz="700" spc="30" dirty="0">
                <a:latin typeface="Microsoft Sans Serif"/>
                <a:cs typeface="Microsoft Sans Serif"/>
              </a:rPr>
              <a:t>modelado apropiado </a:t>
            </a:r>
            <a:r>
              <a:rPr sz="700" spc="20" dirty="0">
                <a:latin typeface="Microsoft Sans Serif"/>
                <a:cs typeface="Microsoft Sans Serif"/>
              </a:rPr>
              <a:t>de </a:t>
            </a:r>
            <a:r>
              <a:rPr sz="700" spc="10" dirty="0">
                <a:latin typeface="Microsoft Sans Serif"/>
                <a:cs typeface="Microsoft Sans Serif"/>
              </a:rPr>
              <a:t>los </a:t>
            </a:r>
            <a:r>
              <a:rPr sz="700" spc="25" dirty="0">
                <a:latin typeface="Microsoft Sans Serif"/>
                <a:cs typeface="Microsoft Sans Serif"/>
              </a:rPr>
              <a:t>gobernadores, </a:t>
            </a:r>
            <a:r>
              <a:rPr sz="700" spc="30" dirty="0">
                <a:latin typeface="Microsoft Sans Serif"/>
                <a:cs typeface="Microsoft Sans Serif"/>
              </a:rPr>
              <a:t> </a:t>
            </a:r>
            <a:r>
              <a:rPr sz="700" spc="25" dirty="0">
                <a:latin typeface="Microsoft Sans Serif"/>
                <a:cs typeface="Microsoft Sans Serif"/>
              </a:rPr>
              <a:t>reguladores </a:t>
            </a:r>
            <a:r>
              <a:rPr sz="700" spc="20" dirty="0">
                <a:latin typeface="Microsoft Sans Serif"/>
                <a:cs typeface="Microsoft Sans Serif"/>
              </a:rPr>
              <a:t>de voltaje </a:t>
            </a:r>
            <a:r>
              <a:rPr sz="700" spc="5" dirty="0">
                <a:latin typeface="Microsoft Sans Serif"/>
                <a:cs typeface="Microsoft Sans Serif"/>
              </a:rPr>
              <a:t>y </a:t>
            </a:r>
            <a:r>
              <a:rPr sz="700" spc="15" dirty="0">
                <a:latin typeface="Microsoft Sans Serif"/>
                <a:cs typeface="Microsoft Sans Serif"/>
              </a:rPr>
              <a:t>estabilizadores </a:t>
            </a:r>
            <a:r>
              <a:rPr sz="700" spc="20" dirty="0">
                <a:latin typeface="Microsoft Sans Serif"/>
                <a:cs typeface="Microsoft Sans Serif"/>
              </a:rPr>
              <a:t>del </a:t>
            </a:r>
            <a:r>
              <a:rPr sz="700" spc="15" dirty="0">
                <a:latin typeface="Microsoft Sans Serif"/>
                <a:cs typeface="Microsoft Sans Serif"/>
              </a:rPr>
              <a:t>sistema </a:t>
            </a:r>
            <a:r>
              <a:rPr sz="700" spc="20" dirty="0">
                <a:latin typeface="Microsoft Sans Serif"/>
                <a:cs typeface="Microsoft Sans Serif"/>
              </a:rPr>
              <a:t>de </a:t>
            </a:r>
            <a:r>
              <a:rPr sz="700" spc="25" dirty="0">
                <a:latin typeface="Microsoft Sans Serif"/>
                <a:cs typeface="Microsoft Sans Serif"/>
              </a:rPr>
              <a:t>energía </a:t>
            </a:r>
            <a:r>
              <a:rPr sz="700" spc="-10" dirty="0">
                <a:latin typeface="Microsoft Sans Serif"/>
                <a:cs typeface="Microsoft Sans Serif"/>
              </a:rPr>
              <a:t>(si </a:t>
            </a:r>
            <a:r>
              <a:rPr sz="700" spc="15" dirty="0">
                <a:latin typeface="Microsoft Sans Serif"/>
                <a:cs typeface="Microsoft Sans Serif"/>
              </a:rPr>
              <a:t>están </a:t>
            </a:r>
            <a:r>
              <a:rPr sz="700" spc="20" dirty="0">
                <a:latin typeface="Microsoft Sans Serif"/>
                <a:cs typeface="Microsoft Sans Serif"/>
              </a:rPr>
              <a:t> </a:t>
            </a:r>
            <a:r>
              <a:rPr sz="700" spc="15" dirty="0">
                <a:latin typeface="Microsoft Sans Serif"/>
                <a:cs typeface="Microsoft Sans Serif"/>
              </a:rPr>
              <a:t>disponibles). Cuando </a:t>
            </a:r>
            <a:r>
              <a:rPr sz="700" spc="35" dirty="0">
                <a:latin typeface="Microsoft Sans Serif"/>
                <a:cs typeface="Microsoft Sans Serif"/>
              </a:rPr>
              <a:t>no </a:t>
            </a:r>
            <a:r>
              <a:rPr sz="700" spc="-5" dirty="0">
                <a:latin typeface="Microsoft Sans Serif"/>
                <a:cs typeface="Microsoft Sans Serif"/>
              </a:rPr>
              <a:t>se </a:t>
            </a:r>
            <a:r>
              <a:rPr sz="700" spc="20" dirty="0">
                <a:latin typeface="Microsoft Sans Serif"/>
                <a:cs typeface="Microsoft Sans Serif"/>
              </a:rPr>
              <a:t>dispone de estudios de </a:t>
            </a:r>
            <a:r>
              <a:rPr sz="700" spc="15" dirty="0">
                <a:latin typeface="Microsoft Sans Serif"/>
                <a:cs typeface="Microsoft Sans Serif"/>
              </a:rPr>
              <a:t>estabilidad, </a:t>
            </a:r>
            <a:r>
              <a:rPr sz="700" spc="-5" dirty="0">
                <a:latin typeface="Microsoft Sans Serif"/>
                <a:cs typeface="Microsoft Sans Serif"/>
              </a:rPr>
              <a:t>se </a:t>
            </a:r>
            <a:r>
              <a:rPr sz="700" spc="15" dirty="0">
                <a:latin typeface="Microsoft Sans Serif"/>
                <a:cs typeface="Microsoft Sans Serif"/>
              </a:rPr>
              <a:t>suelen </a:t>
            </a:r>
            <a:r>
              <a:rPr sz="700" spc="20" dirty="0">
                <a:latin typeface="Microsoft Sans Serif"/>
                <a:cs typeface="Microsoft Sans Serif"/>
              </a:rPr>
              <a:t> </a:t>
            </a:r>
            <a:r>
              <a:rPr sz="700" spc="25" dirty="0">
                <a:latin typeface="Microsoft Sans Serif"/>
                <a:cs typeface="Microsoft Sans Serif"/>
              </a:rPr>
              <a:t>utilizar</a:t>
            </a:r>
            <a:r>
              <a:rPr sz="700" dirty="0">
                <a:latin typeface="Microsoft Sans Serif"/>
                <a:cs typeface="Microsoft Sans Serif"/>
              </a:rPr>
              <a:t> </a:t>
            </a:r>
            <a:r>
              <a:rPr sz="700" spc="20" dirty="0">
                <a:latin typeface="Microsoft Sans Serif"/>
                <a:cs typeface="Microsoft Sans Serif"/>
              </a:rPr>
              <a:t>ángulos</a:t>
            </a:r>
            <a:r>
              <a:rPr sz="700" spc="-5" dirty="0">
                <a:latin typeface="Microsoft Sans Serif"/>
                <a:cs typeface="Microsoft Sans Serif"/>
              </a:rPr>
              <a:t> </a:t>
            </a:r>
            <a:r>
              <a:rPr sz="700" spc="20" dirty="0">
                <a:latin typeface="Microsoft Sans Serif"/>
                <a:cs typeface="Microsoft Sans Serif"/>
              </a:rPr>
              <a:t>de</a:t>
            </a:r>
            <a:r>
              <a:rPr sz="700" dirty="0">
                <a:latin typeface="Microsoft Sans Serif"/>
                <a:cs typeface="Microsoft Sans Serif"/>
              </a:rPr>
              <a:t> </a:t>
            </a:r>
            <a:r>
              <a:rPr sz="700" spc="10" dirty="0">
                <a:latin typeface="Microsoft Sans Serif"/>
                <a:cs typeface="Microsoft Sans Serif"/>
              </a:rPr>
              <a:t>120</a:t>
            </a:r>
            <a:r>
              <a:rPr sz="700" dirty="0">
                <a:latin typeface="Microsoft Sans Serif"/>
                <a:cs typeface="Microsoft Sans Serif"/>
              </a:rPr>
              <a:t> </a:t>
            </a:r>
            <a:r>
              <a:rPr sz="700" spc="25" dirty="0">
                <a:latin typeface="Microsoft Sans Serif"/>
                <a:cs typeface="Microsoft Sans Serif"/>
              </a:rPr>
              <a:t>grados</a:t>
            </a:r>
            <a:r>
              <a:rPr sz="700" dirty="0">
                <a:latin typeface="Microsoft Sans Serif"/>
                <a:cs typeface="Microsoft Sans Serif"/>
              </a:rPr>
              <a:t> </a:t>
            </a:r>
            <a:r>
              <a:rPr sz="700" spc="25" dirty="0">
                <a:latin typeface="Microsoft Sans Serif"/>
                <a:cs typeface="Microsoft Sans Serif"/>
              </a:rPr>
              <a:t>para</a:t>
            </a:r>
            <a:r>
              <a:rPr sz="700" dirty="0">
                <a:latin typeface="Microsoft Sans Serif"/>
                <a:cs typeface="Microsoft Sans Serif"/>
              </a:rPr>
              <a:t> </a:t>
            </a:r>
            <a:r>
              <a:rPr sz="700" spc="15" dirty="0">
                <a:latin typeface="Microsoft Sans Serif"/>
                <a:cs typeface="Microsoft Sans Serif"/>
              </a:rPr>
              <a:t>colocar</a:t>
            </a:r>
            <a:r>
              <a:rPr sz="700" dirty="0">
                <a:latin typeface="Microsoft Sans Serif"/>
                <a:cs typeface="Microsoft Sans Serif"/>
              </a:rPr>
              <a:t> las </a:t>
            </a:r>
            <a:r>
              <a:rPr sz="700" spc="15" dirty="0">
                <a:latin typeface="Microsoft Sans Serif"/>
                <a:cs typeface="Microsoft Sans Serif"/>
              </a:rPr>
              <a:t>anteojeras.</a:t>
            </a:r>
            <a:r>
              <a:rPr sz="700" dirty="0">
                <a:latin typeface="Microsoft Sans Serif"/>
                <a:cs typeface="Microsoft Sans Serif"/>
              </a:rPr>
              <a:t> </a:t>
            </a:r>
            <a:r>
              <a:rPr sz="700" spc="-20" dirty="0">
                <a:latin typeface="Microsoft Sans Serif"/>
                <a:cs typeface="Microsoft Sans Serif"/>
              </a:rPr>
              <a:t>En</a:t>
            </a:r>
            <a:r>
              <a:rPr sz="700" dirty="0">
                <a:latin typeface="Microsoft Sans Serif"/>
                <a:cs typeface="Microsoft Sans Serif"/>
              </a:rPr>
              <a:t> </a:t>
            </a:r>
            <a:r>
              <a:rPr sz="700" spc="10" dirty="0">
                <a:latin typeface="Microsoft Sans Serif"/>
                <a:cs typeface="Microsoft Sans Serif"/>
              </a:rPr>
              <a:t>este</a:t>
            </a:r>
            <a:r>
              <a:rPr sz="700" dirty="0">
                <a:latin typeface="Microsoft Sans Serif"/>
                <a:cs typeface="Microsoft Sans Serif"/>
              </a:rPr>
              <a:t> </a:t>
            </a:r>
            <a:r>
              <a:rPr sz="700" spc="25" dirty="0">
                <a:latin typeface="Microsoft Sans Serif"/>
                <a:cs typeface="Microsoft Sans Serif"/>
              </a:rPr>
              <a:t>ángulo,</a:t>
            </a:r>
            <a:r>
              <a:rPr sz="700" dirty="0">
                <a:latin typeface="Microsoft Sans Serif"/>
                <a:cs typeface="Microsoft Sans Serif"/>
              </a:rPr>
              <a:t> </a:t>
            </a:r>
            <a:r>
              <a:rPr sz="700" spc="10" dirty="0">
                <a:latin typeface="Microsoft Sans Serif"/>
                <a:cs typeface="Microsoft Sans Serif"/>
              </a:rPr>
              <a:t>el </a:t>
            </a:r>
            <a:r>
              <a:rPr sz="700" spc="-170" dirty="0">
                <a:latin typeface="Microsoft Sans Serif"/>
                <a:cs typeface="Microsoft Sans Serif"/>
              </a:rPr>
              <a:t> </a:t>
            </a:r>
            <a:r>
              <a:rPr sz="700" spc="25" dirty="0">
                <a:latin typeface="Microsoft Sans Serif"/>
                <a:cs typeface="Microsoft Sans Serif"/>
              </a:rPr>
              <a:t>swing </a:t>
            </a:r>
            <a:r>
              <a:rPr sz="700" spc="30" dirty="0">
                <a:latin typeface="Microsoft Sans Serif"/>
                <a:cs typeface="Microsoft Sans Serif"/>
              </a:rPr>
              <a:t>generalmente </a:t>
            </a:r>
            <a:r>
              <a:rPr sz="700" spc="35" dirty="0">
                <a:latin typeface="Microsoft Sans Serif"/>
                <a:cs typeface="Microsoft Sans Serif"/>
              </a:rPr>
              <a:t>no </a:t>
            </a:r>
            <a:r>
              <a:rPr sz="700" spc="-5" dirty="0">
                <a:latin typeface="Microsoft Sans Serif"/>
                <a:cs typeface="Microsoft Sans Serif"/>
              </a:rPr>
              <a:t>es </a:t>
            </a:r>
            <a:r>
              <a:rPr sz="700" spc="20" dirty="0">
                <a:latin typeface="Microsoft Sans Serif"/>
                <a:cs typeface="Microsoft Sans Serif"/>
              </a:rPr>
              <a:t>recuperable. </a:t>
            </a:r>
            <a:r>
              <a:rPr sz="700" spc="15" dirty="0">
                <a:latin typeface="Microsoft Sans Serif"/>
                <a:cs typeface="Microsoft Sans Serif"/>
              </a:rPr>
              <a:t>Consulte </a:t>
            </a:r>
            <a:r>
              <a:rPr sz="700" spc="25" dirty="0">
                <a:latin typeface="Microsoft Sans Serif"/>
                <a:cs typeface="Microsoft Sans Serif"/>
              </a:rPr>
              <a:t>[1] para </a:t>
            </a:r>
            <a:r>
              <a:rPr sz="700" spc="30" dirty="0">
                <a:latin typeface="Microsoft Sans Serif"/>
                <a:cs typeface="Microsoft Sans Serif"/>
              </a:rPr>
              <a:t>obtener </a:t>
            </a:r>
            <a:r>
              <a:rPr sz="700" spc="15" dirty="0">
                <a:latin typeface="Microsoft Sans Serif"/>
                <a:cs typeface="Microsoft Sans Serif"/>
              </a:rPr>
              <a:t>detalles </a:t>
            </a:r>
            <a:r>
              <a:rPr sz="700" spc="20" dirty="0">
                <a:latin typeface="Microsoft Sans Serif"/>
                <a:cs typeface="Microsoft Sans Serif"/>
              </a:rPr>
              <a:t> sobre</a:t>
            </a:r>
            <a:r>
              <a:rPr sz="700" spc="-10" dirty="0">
                <a:latin typeface="Microsoft Sans Serif"/>
                <a:cs typeface="Microsoft Sans Serif"/>
              </a:rPr>
              <a:t> </a:t>
            </a:r>
            <a:r>
              <a:rPr sz="700" spc="30" dirty="0">
                <a:latin typeface="Microsoft Sans Serif"/>
                <a:cs typeface="Microsoft Sans Serif"/>
              </a:rPr>
              <a:t>cómo</a:t>
            </a:r>
            <a:r>
              <a:rPr sz="700" spc="-5" dirty="0">
                <a:latin typeface="Microsoft Sans Serif"/>
                <a:cs typeface="Microsoft Sans Serif"/>
              </a:rPr>
              <a:t> se </a:t>
            </a:r>
            <a:r>
              <a:rPr sz="700" spc="15" dirty="0">
                <a:latin typeface="Microsoft Sans Serif"/>
                <a:cs typeface="Microsoft Sans Serif"/>
              </a:rPr>
              <a:t>estableció</a:t>
            </a:r>
            <a:r>
              <a:rPr sz="700" spc="-5" dirty="0">
                <a:latin typeface="Microsoft Sans Serif"/>
                <a:cs typeface="Microsoft Sans Serif"/>
              </a:rPr>
              <a:t> </a:t>
            </a:r>
            <a:r>
              <a:rPr sz="700" spc="10" dirty="0">
                <a:latin typeface="Microsoft Sans Serif"/>
                <a:cs typeface="Microsoft Sans Serif"/>
              </a:rPr>
              <a:t>este</a:t>
            </a:r>
            <a:r>
              <a:rPr sz="700" spc="-5" dirty="0">
                <a:latin typeface="Microsoft Sans Serif"/>
                <a:cs typeface="Microsoft Sans Serif"/>
              </a:rPr>
              <a:t> </a:t>
            </a:r>
            <a:r>
              <a:rPr sz="700" spc="25" dirty="0">
                <a:latin typeface="Microsoft Sans Serif"/>
                <a:cs typeface="Microsoft Sans Serif"/>
              </a:rPr>
              <a:t>ángulo.</a:t>
            </a:r>
            <a:endParaRPr sz="700">
              <a:latin typeface="Microsoft Sans Serif"/>
              <a:cs typeface="Microsoft Sans Serif"/>
            </a:endParaRPr>
          </a:p>
        </p:txBody>
      </p:sp>
      <p:sp>
        <p:nvSpPr>
          <p:cNvPr id="162" name="object 162"/>
          <p:cNvSpPr txBox="1"/>
          <p:nvPr/>
        </p:nvSpPr>
        <p:spPr>
          <a:xfrm>
            <a:off x="1415277" y="9415126"/>
            <a:ext cx="7416407" cy="143629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 marR="5080">
              <a:lnSpc>
                <a:spcPct val="100000"/>
              </a:lnSpc>
              <a:spcBef>
                <a:spcPts val="100"/>
              </a:spcBef>
            </a:pPr>
            <a:r>
              <a:rPr sz="850" spc="-25" dirty="0">
                <a:latin typeface="Microsoft Sans Serif"/>
                <a:cs typeface="Microsoft Sans Serif"/>
              </a:rPr>
              <a:t>TUTORIAL</a:t>
            </a:r>
            <a:r>
              <a:rPr sz="850" spc="-5" dirty="0">
                <a:latin typeface="Microsoft Sans Serif"/>
                <a:cs typeface="Microsoft Sans Serif"/>
              </a:rPr>
              <a:t> </a:t>
            </a:r>
            <a:r>
              <a:rPr sz="850" spc="-60" dirty="0">
                <a:latin typeface="Microsoft Sans Serif"/>
                <a:cs typeface="Microsoft Sans Serif"/>
              </a:rPr>
              <a:t>SOBRE</a:t>
            </a:r>
            <a:r>
              <a:rPr sz="850" spc="-5" dirty="0">
                <a:latin typeface="Microsoft Sans Serif"/>
                <a:cs typeface="Microsoft Sans Serif"/>
              </a:rPr>
              <a:t> </a:t>
            </a:r>
            <a:r>
              <a:rPr sz="850" spc="-35" dirty="0">
                <a:latin typeface="Microsoft Sans Serif"/>
                <a:cs typeface="Microsoft Sans Serif"/>
              </a:rPr>
              <a:t>PROTECCIÓN</a:t>
            </a:r>
            <a:r>
              <a:rPr sz="850" spc="-5" dirty="0">
                <a:latin typeface="Microsoft Sans Serif"/>
                <a:cs typeface="Microsoft Sans Serif"/>
              </a:rPr>
              <a:t> </a:t>
            </a:r>
            <a:r>
              <a:rPr sz="850" spc="-45" dirty="0">
                <a:latin typeface="Microsoft Sans Serif"/>
                <a:cs typeface="Microsoft Sans Serif"/>
              </a:rPr>
              <a:t>DE</a:t>
            </a:r>
            <a:r>
              <a:rPr sz="850" dirty="0">
                <a:latin typeface="Microsoft Sans Serif"/>
                <a:cs typeface="Microsoft Sans Serif"/>
              </a:rPr>
              <a:t> </a:t>
            </a:r>
            <a:r>
              <a:rPr sz="850" spc="-55" dirty="0">
                <a:latin typeface="Microsoft Sans Serif"/>
                <a:cs typeface="Microsoft Sans Serif"/>
              </a:rPr>
              <a:t>GENERADORES</a:t>
            </a:r>
            <a:r>
              <a:rPr sz="850" spc="-5" dirty="0">
                <a:latin typeface="Microsoft Sans Serif"/>
                <a:cs typeface="Microsoft Sans Serif"/>
              </a:rPr>
              <a:t> </a:t>
            </a:r>
            <a:r>
              <a:rPr sz="850" spc="-30" dirty="0">
                <a:latin typeface="Microsoft Sans Serif"/>
                <a:cs typeface="Microsoft Sans Serif"/>
              </a:rPr>
              <a:t>SÍNCRONOS </a:t>
            </a:r>
            <a:r>
              <a:rPr sz="850" spc="-215" dirty="0">
                <a:latin typeface="Microsoft Sans Serif"/>
                <a:cs typeface="Microsoft Sans Serif"/>
              </a:rPr>
              <a:t> </a:t>
            </a:r>
            <a:r>
              <a:rPr sz="850" spc="-15" dirty="0">
                <a:latin typeface="Microsoft Sans Serif"/>
                <a:cs typeface="Microsoft Sans Serif"/>
              </a:rPr>
              <a:t>PUBLICACIÓN</a:t>
            </a:r>
            <a:r>
              <a:rPr sz="850" spc="-5" dirty="0">
                <a:latin typeface="Microsoft Sans Serif"/>
                <a:cs typeface="Microsoft Sans Serif"/>
              </a:rPr>
              <a:t> </a:t>
            </a:r>
            <a:r>
              <a:rPr sz="850" spc="-55" dirty="0">
                <a:latin typeface="Microsoft Sans Serif"/>
                <a:cs typeface="Microsoft Sans Serif"/>
              </a:rPr>
              <a:t>ESPECIAL</a:t>
            </a:r>
            <a:r>
              <a:rPr sz="850" spc="-5" dirty="0">
                <a:latin typeface="Microsoft Sans Serif"/>
                <a:cs typeface="Microsoft Sans Serif"/>
              </a:rPr>
              <a:t> </a:t>
            </a:r>
            <a:r>
              <a:rPr sz="850" spc="-40" dirty="0">
                <a:latin typeface="Microsoft Sans Serif"/>
                <a:cs typeface="Microsoft Sans Serif"/>
              </a:rPr>
              <a:t>DEL</a:t>
            </a:r>
            <a:r>
              <a:rPr sz="850" spc="-5" dirty="0">
                <a:latin typeface="Microsoft Sans Serif"/>
                <a:cs typeface="Microsoft Sans Serif"/>
              </a:rPr>
              <a:t> </a:t>
            </a:r>
            <a:r>
              <a:rPr sz="850" spc="-60" dirty="0">
                <a:latin typeface="Microsoft Sans Serif"/>
                <a:cs typeface="Microsoft Sans Serif"/>
              </a:rPr>
              <a:t>IEEE</a:t>
            </a:r>
            <a:r>
              <a:rPr sz="850" spc="-5" dirty="0">
                <a:latin typeface="Microsoft Sans Serif"/>
                <a:cs typeface="Microsoft Sans Serif"/>
              </a:rPr>
              <a:t> </a:t>
            </a:r>
            <a:r>
              <a:rPr sz="850" spc="-80" dirty="0">
                <a:latin typeface="Microsoft Sans Serif"/>
                <a:cs typeface="Microsoft Sans Serif"/>
              </a:rPr>
              <a:t>PSRC</a:t>
            </a:r>
            <a:endParaRPr sz="850">
              <a:latin typeface="Microsoft Sans Serif"/>
              <a:cs typeface="Microsoft Sans Serif"/>
            </a:endParaRPr>
          </a:p>
        </p:txBody>
      </p:sp>
      <p:sp>
        <p:nvSpPr>
          <p:cNvPr id="163" name="object 163"/>
          <p:cNvSpPr txBox="1"/>
          <p:nvPr/>
        </p:nvSpPr>
        <p:spPr>
          <a:xfrm>
            <a:off x="13472061" y="9415125"/>
            <a:ext cx="2852914" cy="143629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sz="850" spc="-25" dirty="0">
                <a:latin typeface="Microsoft Sans Serif"/>
                <a:cs typeface="Microsoft Sans Serif"/>
              </a:rPr>
              <a:t>CAPÍTULO</a:t>
            </a:r>
            <a:r>
              <a:rPr sz="850" spc="-20" dirty="0">
                <a:latin typeface="Microsoft Sans Serif"/>
                <a:cs typeface="Microsoft Sans Serif"/>
              </a:rPr>
              <a:t> </a:t>
            </a:r>
            <a:r>
              <a:rPr sz="850" dirty="0">
                <a:latin typeface="Microsoft Sans Serif"/>
                <a:cs typeface="Microsoft Sans Serif"/>
              </a:rPr>
              <a:t>3,</a:t>
            </a:r>
            <a:r>
              <a:rPr sz="850" spc="-15" dirty="0">
                <a:latin typeface="Microsoft Sans Serif"/>
                <a:cs typeface="Microsoft Sans Serif"/>
              </a:rPr>
              <a:t> </a:t>
            </a:r>
            <a:r>
              <a:rPr sz="850" spc="-40" dirty="0">
                <a:latin typeface="Microsoft Sans Serif"/>
                <a:cs typeface="Microsoft Sans Serif"/>
              </a:rPr>
              <a:t>SECCIÓN</a:t>
            </a:r>
            <a:r>
              <a:rPr sz="850" spc="-15" dirty="0">
                <a:latin typeface="Microsoft Sans Serif"/>
                <a:cs typeface="Microsoft Sans Serif"/>
              </a:rPr>
              <a:t> </a:t>
            </a:r>
            <a:r>
              <a:rPr sz="850" spc="10" dirty="0">
                <a:latin typeface="Microsoft Sans Serif"/>
                <a:cs typeface="Microsoft Sans Serif"/>
              </a:rPr>
              <a:t>6</a:t>
            </a:r>
            <a:endParaRPr sz="850">
              <a:latin typeface="Microsoft Sans Serif"/>
              <a:cs typeface="Microsoft Sans Serif"/>
            </a:endParaRPr>
          </a:p>
        </p:txBody>
      </p:sp>
    </p:spTree>
  </p:cSld>
  <p:clrMapOvr>
    <a:masterClrMapping/>
  </p:clrMapOvr>
</p:sld>
</file>

<file path=ppt/slides/slide73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" name="object 2"/>
          <p:cNvGrpSpPr/>
          <p:nvPr/>
        </p:nvGrpSpPr>
        <p:grpSpPr>
          <a:xfrm>
            <a:off x="10885772" y="650748"/>
            <a:ext cx="3944121" cy="2780030"/>
            <a:chOff x="4732020" y="650748"/>
            <a:chExt cx="1714500" cy="2780030"/>
          </a:xfrm>
        </p:grpSpPr>
        <p:sp>
          <p:nvSpPr>
            <p:cNvPr id="3" name="object 3"/>
            <p:cNvSpPr/>
            <p:nvPr/>
          </p:nvSpPr>
          <p:spPr>
            <a:xfrm>
              <a:off x="5495544" y="757427"/>
              <a:ext cx="0" cy="2668905"/>
            </a:xfrm>
            <a:custGeom>
              <a:avLst/>
              <a:gdLst/>
              <a:ahLst/>
              <a:cxnLst/>
              <a:rect l="l" t="t" r="r" b="b"/>
              <a:pathLst>
                <a:path h="2668904">
                  <a:moveTo>
                    <a:pt x="0" y="2668523"/>
                  </a:moveTo>
                  <a:lnTo>
                    <a:pt x="0" y="0"/>
                  </a:lnTo>
                </a:path>
              </a:pathLst>
            </a:custGeom>
            <a:ln w="9144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" name="object 4"/>
            <p:cNvSpPr/>
            <p:nvPr/>
          </p:nvSpPr>
          <p:spPr>
            <a:xfrm>
              <a:off x="5469636" y="687324"/>
              <a:ext cx="52069" cy="78105"/>
            </a:xfrm>
            <a:custGeom>
              <a:avLst/>
              <a:gdLst/>
              <a:ahLst/>
              <a:cxnLst/>
              <a:rect l="l" t="t" r="r" b="b"/>
              <a:pathLst>
                <a:path w="52070" h="78104">
                  <a:moveTo>
                    <a:pt x="51816" y="77723"/>
                  </a:moveTo>
                  <a:lnTo>
                    <a:pt x="0" y="77723"/>
                  </a:lnTo>
                  <a:lnTo>
                    <a:pt x="25908" y="0"/>
                  </a:lnTo>
                  <a:lnTo>
                    <a:pt x="51816" y="77723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" name="object 5"/>
            <p:cNvSpPr/>
            <p:nvPr/>
          </p:nvSpPr>
          <p:spPr>
            <a:xfrm>
              <a:off x="4732020" y="1694687"/>
              <a:ext cx="1643380" cy="0"/>
            </a:xfrm>
            <a:custGeom>
              <a:avLst/>
              <a:gdLst/>
              <a:ahLst/>
              <a:cxnLst/>
              <a:rect l="l" t="t" r="r" b="b"/>
              <a:pathLst>
                <a:path w="1643379">
                  <a:moveTo>
                    <a:pt x="0" y="0"/>
                  </a:moveTo>
                  <a:lnTo>
                    <a:pt x="1642872" y="0"/>
                  </a:lnTo>
                </a:path>
              </a:pathLst>
            </a:custGeom>
            <a:ln w="9144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" name="object 6"/>
            <p:cNvSpPr/>
            <p:nvPr/>
          </p:nvSpPr>
          <p:spPr>
            <a:xfrm>
              <a:off x="6368796" y="1668779"/>
              <a:ext cx="78105" cy="52069"/>
            </a:xfrm>
            <a:custGeom>
              <a:avLst/>
              <a:gdLst/>
              <a:ahLst/>
              <a:cxnLst/>
              <a:rect l="l" t="t" r="r" b="b"/>
              <a:pathLst>
                <a:path w="78104" h="52069">
                  <a:moveTo>
                    <a:pt x="0" y="51816"/>
                  </a:moveTo>
                  <a:lnTo>
                    <a:pt x="0" y="0"/>
                  </a:lnTo>
                  <a:lnTo>
                    <a:pt x="77723" y="25908"/>
                  </a:lnTo>
                  <a:lnTo>
                    <a:pt x="0" y="51816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" name="object 7"/>
            <p:cNvSpPr/>
            <p:nvPr/>
          </p:nvSpPr>
          <p:spPr>
            <a:xfrm>
              <a:off x="5495544" y="914400"/>
              <a:ext cx="67310" cy="2512060"/>
            </a:xfrm>
            <a:custGeom>
              <a:avLst/>
              <a:gdLst/>
              <a:ahLst/>
              <a:cxnLst/>
              <a:rect l="l" t="t" r="r" b="b"/>
              <a:pathLst>
                <a:path w="67310" h="2512060">
                  <a:moveTo>
                    <a:pt x="0" y="2511551"/>
                  </a:moveTo>
                  <a:lnTo>
                    <a:pt x="0" y="794004"/>
                  </a:lnTo>
                  <a:lnTo>
                    <a:pt x="67055" y="0"/>
                  </a:lnTo>
                </a:path>
              </a:pathLst>
            </a:custGeom>
            <a:ln w="9144">
              <a:solidFill>
                <a:srgbClr val="0099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8" name="object 8"/>
            <p:cNvPicPr/>
            <p:nvPr/>
          </p:nvPicPr>
          <p:blipFill>
            <a:blip r:embed="rId2" cstate="print"/>
            <a:stretch>
              <a:fillRect/>
            </a:stretch>
          </p:blipFill>
          <p:spPr>
            <a:xfrm>
              <a:off x="5385816" y="650748"/>
              <a:ext cx="54673" cy="60959"/>
            </a:xfrm>
            <a:prstGeom prst="rect">
              <a:avLst/>
            </a:prstGeom>
          </p:spPr>
        </p:pic>
        <p:pic>
          <p:nvPicPr>
            <p:cNvPr id="9" name="object 9"/>
            <p:cNvPicPr/>
            <p:nvPr/>
          </p:nvPicPr>
          <p:blipFill>
            <a:blip r:embed="rId3" cstate="print"/>
            <a:stretch>
              <a:fillRect/>
            </a:stretch>
          </p:blipFill>
          <p:spPr>
            <a:xfrm>
              <a:off x="5590032" y="824483"/>
              <a:ext cx="51549" cy="60959"/>
            </a:xfrm>
            <a:prstGeom prst="rect">
              <a:avLst/>
            </a:prstGeom>
          </p:spPr>
        </p:pic>
      </p:grpSp>
      <p:pic>
        <p:nvPicPr>
          <p:cNvPr id="10" name="object 10"/>
          <p:cNvPicPr/>
          <p:nvPr/>
        </p:nvPicPr>
        <p:blipFill>
          <a:blip r:embed="rId4" cstate="print"/>
          <a:stretch>
            <a:fillRect/>
          </a:stretch>
        </p:blipFill>
        <p:spPr>
          <a:xfrm>
            <a:off x="14956106" y="1656588"/>
            <a:ext cx="122179" cy="61468"/>
          </a:xfrm>
          <a:prstGeom prst="rect">
            <a:avLst/>
          </a:prstGeom>
        </p:spPr>
      </p:pic>
      <p:pic>
        <p:nvPicPr>
          <p:cNvPr id="11" name="object 11"/>
          <p:cNvPicPr/>
          <p:nvPr/>
        </p:nvPicPr>
        <p:blipFill>
          <a:blip r:embed="rId5" cstate="print"/>
          <a:stretch>
            <a:fillRect/>
          </a:stretch>
        </p:blipFill>
        <p:spPr>
          <a:xfrm>
            <a:off x="12473940" y="1565149"/>
            <a:ext cx="115692" cy="178307"/>
          </a:xfrm>
          <a:prstGeom prst="rect">
            <a:avLst/>
          </a:prstGeom>
        </p:spPr>
      </p:pic>
      <p:pic>
        <p:nvPicPr>
          <p:cNvPr id="12" name="object 12"/>
          <p:cNvPicPr/>
          <p:nvPr/>
        </p:nvPicPr>
        <p:blipFill>
          <a:blip r:embed="rId6" cstate="print"/>
          <a:stretch>
            <a:fillRect/>
          </a:stretch>
        </p:blipFill>
        <p:spPr>
          <a:xfrm>
            <a:off x="11776266" y="1225297"/>
            <a:ext cx="620539" cy="79247"/>
          </a:xfrm>
          <a:prstGeom prst="rect">
            <a:avLst/>
          </a:prstGeom>
        </p:spPr>
      </p:pic>
      <p:pic>
        <p:nvPicPr>
          <p:cNvPr id="13" name="object 13"/>
          <p:cNvPicPr/>
          <p:nvPr/>
        </p:nvPicPr>
        <p:blipFill>
          <a:blip r:embed="rId7" cstate="print"/>
          <a:stretch>
            <a:fillRect/>
          </a:stretch>
        </p:blipFill>
        <p:spPr>
          <a:xfrm>
            <a:off x="11846386" y="1917192"/>
            <a:ext cx="483810" cy="61468"/>
          </a:xfrm>
          <a:prstGeom prst="rect">
            <a:avLst/>
          </a:prstGeom>
        </p:spPr>
      </p:pic>
      <p:pic>
        <p:nvPicPr>
          <p:cNvPr id="14" name="object 14"/>
          <p:cNvPicPr/>
          <p:nvPr/>
        </p:nvPicPr>
        <p:blipFill>
          <a:blip r:embed="rId8" cstate="print"/>
          <a:stretch>
            <a:fillRect/>
          </a:stretch>
        </p:blipFill>
        <p:spPr>
          <a:xfrm>
            <a:off x="15005186" y="2246375"/>
            <a:ext cx="132959" cy="61468"/>
          </a:xfrm>
          <a:prstGeom prst="rect">
            <a:avLst/>
          </a:prstGeom>
        </p:spPr>
      </p:pic>
      <p:pic>
        <p:nvPicPr>
          <p:cNvPr id="15" name="object 15"/>
          <p:cNvPicPr/>
          <p:nvPr/>
        </p:nvPicPr>
        <p:blipFill>
          <a:blip r:embed="rId9" cstate="print"/>
          <a:stretch>
            <a:fillRect/>
          </a:stretch>
        </p:blipFill>
        <p:spPr>
          <a:xfrm>
            <a:off x="14132223" y="2161033"/>
            <a:ext cx="97615" cy="60959"/>
          </a:xfrm>
          <a:prstGeom prst="rect">
            <a:avLst/>
          </a:prstGeom>
        </p:spPr>
      </p:pic>
      <p:pic>
        <p:nvPicPr>
          <p:cNvPr id="16" name="object 16"/>
          <p:cNvPicPr/>
          <p:nvPr/>
        </p:nvPicPr>
        <p:blipFill>
          <a:blip r:embed="rId10" cstate="print"/>
          <a:stretch>
            <a:fillRect/>
          </a:stretch>
        </p:blipFill>
        <p:spPr>
          <a:xfrm>
            <a:off x="13553751" y="2159509"/>
            <a:ext cx="112078" cy="64007"/>
          </a:xfrm>
          <a:prstGeom prst="rect">
            <a:avLst/>
          </a:prstGeom>
        </p:spPr>
      </p:pic>
      <p:pic>
        <p:nvPicPr>
          <p:cNvPr id="17" name="object 17"/>
          <p:cNvPicPr/>
          <p:nvPr/>
        </p:nvPicPr>
        <p:blipFill>
          <a:blip r:embed="rId11" cstate="print"/>
          <a:stretch>
            <a:fillRect/>
          </a:stretch>
        </p:blipFill>
        <p:spPr>
          <a:xfrm>
            <a:off x="12877116" y="2161033"/>
            <a:ext cx="115692" cy="60959"/>
          </a:xfrm>
          <a:prstGeom prst="rect">
            <a:avLst/>
          </a:prstGeom>
        </p:spPr>
      </p:pic>
      <p:pic>
        <p:nvPicPr>
          <p:cNvPr id="18" name="object 18"/>
          <p:cNvPicPr/>
          <p:nvPr/>
        </p:nvPicPr>
        <p:blipFill>
          <a:blip r:embed="rId12" cstate="print"/>
          <a:stretch>
            <a:fillRect/>
          </a:stretch>
        </p:blipFill>
        <p:spPr>
          <a:xfrm>
            <a:off x="11814831" y="2161033"/>
            <a:ext cx="108680" cy="60959"/>
          </a:xfrm>
          <a:prstGeom prst="rect">
            <a:avLst/>
          </a:prstGeom>
        </p:spPr>
      </p:pic>
      <p:pic>
        <p:nvPicPr>
          <p:cNvPr id="19" name="object 19"/>
          <p:cNvPicPr/>
          <p:nvPr/>
        </p:nvPicPr>
        <p:blipFill>
          <a:blip r:embed="rId13" cstate="print"/>
          <a:stretch>
            <a:fillRect/>
          </a:stretch>
        </p:blipFill>
        <p:spPr>
          <a:xfrm>
            <a:off x="11232856" y="2159509"/>
            <a:ext cx="132959" cy="64007"/>
          </a:xfrm>
          <a:prstGeom prst="rect">
            <a:avLst/>
          </a:prstGeom>
        </p:spPr>
      </p:pic>
      <p:pic>
        <p:nvPicPr>
          <p:cNvPr id="20" name="object 20"/>
          <p:cNvPicPr/>
          <p:nvPr/>
        </p:nvPicPr>
        <p:blipFill>
          <a:blip r:embed="rId14" cstate="print"/>
          <a:stretch>
            <a:fillRect/>
          </a:stretch>
        </p:blipFill>
        <p:spPr>
          <a:xfrm>
            <a:off x="11920010" y="2621281"/>
            <a:ext cx="403174" cy="329183"/>
          </a:xfrm>
          <a:prstGeom prst="rect">
            <a:avLst/>
          </a:prstGeom>
        </p:spPr>
      </p:pic>
      <p:pic>
        <p:nvPicPr>
          <p:cNvPr id="21" name="object 21"/>
          <p:cNvPicPr/>
          <p:nvPr/>
        </p:nvPicPr>
        <p:blipFill>
          <a:blip r:embed="rId15" cstate="print"/>
          <a:stretch>
            <a:fillRect/>
          </a:stretch>
        </p:blipFill>
        <p:spPr>
          <a:xfrm>
            <a:off x="10430007" y="2208276"/>
            <a:ext cx="108462" cy="60959"/>
          </a:xfrm>
          <a:prstGeom prst="rect">
            <a:avLst/>
          </a:prstGeom>
        </p:spPr>
      </p:pic>
      <p:grpSp>
        <p:nvGrpSpPr>
          <p:cNvPr id="22" name="object 22"/>
          <p:cNvGrpSpPr/>
          <p:nvPr/>
        </p:nvGrpSpPr>
        <p:grpSpPr>
          <a:xfrm>
            <a:off x="10629842" y="906780"/>
            <a:ext cx="4334150" cy="2999740"/>
            <a:chOff x="4620767" y="906780"/>
            <a:chExt cx="1884045" cy="2999740"/>
          </a:xfrm>
        </p:grpSpPr>
        <p:pic>
          <p:nvPicPr>
            <p:cNvPr id="23" name="object 23"/>
            <p:cNvPicPr/>
            <p:nvPr/>
          </p:nvPicPr>
          <p:blipFill>
            <a:blip r:embed="rId16" cstate="print"/>
            <a:stretch>
              <a:fillRect/>
            </a:stretch>
          </p:blipFill>
          <p:spPr>
            <a:xfrm>
              <a:off x="5507735" y="3427475"/>
              <a:ext cx="62483" cy="192024"/>
            </a:xfrm>
            <a:prstGeom prst="rect">
              <a:avLst/>
            </a:prstGeom>
          </p:spPr>
        </p:pic>
        <p:sp>
          <p:nvSpPr>
            <p:cNvPr id="24" name="object 24"/>
            <p:cNvSpPr/>
            <p:nvPr/>
          </p:nvSpPr>
          <p:spPr>
            <a:xfrm>
              <a:off x="5490971" y="911352"/>
              <a:ext cx="624840" cy="2525395"/>
            </a:xfrm>
            <a:custGeom>
              <a:avLst/>
              <a:gdLst/>
              <a:ahLst/>
              <a:cxnLst/>
              <a:rect l="l" t="t" r="r" b="b"/>
              <a:pathLst>
                <a:path w="624839" h="2525395">
                  <a:moveTo>
                    <a:pt x="82296" y="30479"/>
                  </a:moveTo>
                  <a:lnTo>
                    <a:pt x="77724" y="28956"/>
                  </a:lnTo>
                  <a:lnTo>
                    <a:pt x="67056" y="4572"/>
                  </a:lnTo>
                  <a:lnTo>
                    <a:pt x="67056" y="1523"/>
                  </a:lnTo>
                  <a:lnTo>
                    <a:pt x="70104" y="0"/>
                  </a:lnTo>
                  <a:lnTo>
                    <a:pt x="73151" y="0"/>
                  </a:lnTo>
                  <a:lnTo>
                    <a:pt x="74676" y="1523"/>
                  </a:lnTo>
                  <a:lnTo>
                    <a:pt x="85344" y="25908"/>
                  </a:lnTo>
                  <a:lnTo>
                    <a:pt x="85344" y="28956"/>
                  </a:lnTo>
                  <a:lnTo>
                    <a:pt x="82296" y="30479"/>
                  </a:lnTo>
                  <a:close/>
                </a:path>
                <a:path w="624839" h="2525395">
                  <a:moveTo>
                    <a:pt x="70104" y="59435"/>
                  </a:moveTo>
                  <a:lnTo>
                    <a:pt x="67056" y="57912"/>
                  </a:lnTo>
                  <a:lnTo>
                    <a:pt x="65532" y="54864"/>
                  </a:lnTo>
                  <a:lnTo>
                    <a:pt x="67056" y="28956"/>
                  </a:lnTo>
                  <a:lnTo>
                    <a:pt x="68580" y="25908"/>
                  </a:lnTo>
                  <a:lnTo>
                    <a:pt x="74676" y="25908"/>
                  </a:lnTo>
                  <a:lnTo>
                    <a:pt x="74676" y="54864"/>
                  </a:lnTo>
                  <a:lnTo>
                    <a:pt x="73151" y="57912"/>
                  </a:lnTo>
                  <a:lnTo>
                    <a:pt x="70104" y="59435"/>
                  </a:lnTo>
                  <a:close/>
                </a:path>
                <a:path w="624839" h="2525395">
                  <a:moveTo>
                    <a:pt x="102108" y="79248"/>
                  </a:moveTo>
                  <a:lnTo>
                    <a:pt x="99060" y="79248"/>
                  </a:lnTo>
                  <a:lnTo>
                    <a:pt x="96012" y="76200"/>
                  </a:lnTo>
                  <a:lnTo>
                    <a:pt x="86867" y="51816"/>
                  </a:lnTo>
                  <a:lnTo>
                    <a:pt x="86867" y="48768"/>
                  </a:lnTo>
                  <a:lnTo>
                    <a:pt x="88392" y="47243"/>
                  </a:lnTo>
                  <a:lnTo>
                    <a:pt x="92964" y="47243"/>
                  </a:lnTo>
                  <a:lnTo>
                    <a:pt x="94488" y="48768"/>
                  </a:lnTo>
                  <a:lnTo>
                    <a:pt x="103632" y="73152"/>
                  </a:lnTo>
                  <a:lnTo>
                    <a:pt x="103632" y="76200"/>
                  </a:lnTo>
                  <a:lnTo>
                    <a:pt x="102108" y="79248"/>
                  </a:lnTo>
                  <a:close/>
                </a:path>
                <a:path w="624839" h="2525395">
                  <a:moveTo>
                    <a:pt x="120396" y="126491"/>
                  </a:moveTo>
                  <a:lnTo>
                    <a:pt x="117348" y="126491"/>
                  </a:lnTo>
                  <a:lnTo>
                    <a:pt x="115824" y="123443"/>
                  </a:lnTo>
                  <a:lnTo>
                    <a:pt x="105156" y="100583"/>
                  </a:lnTo>
                  <a:lnTo>
                    <a:pt x="108204" y="94487"/>
                  </a:lnTo>
                  <a:lnTo>
                    <a:pt x="111251" y="94487"/>
                  </a:lnTo>
                  <a:lnTo>
                    <a:pt x="114300" y="97535"/>
                  </a:lnTo>
                  <a:lnTo>
                    <a:pt x="123444" y="120396"/>
                  </a:lnTo>
                  <a:lnTo>
                    <a:pt x="123444" y="123443"/>
                  </a:lnTo>
                  <a:lnTo>
                    <a:pt x="120396" y="126491"/>
                  </a:lnTo>
                  <a:close/>
                </a:path>
                <a:path w="624839" h="2525395">
                  <a:moveTo>
                    <a:pt x="140208" y="173735"/>
                  </a:moveTo>
                  <a:lnTo>
                    <a:pt x="137160" y="173735"/>
                  </a:lnTo>
                  <a:lnTo>
                    <a:pt x="134112" y="172212"/>
                  </a:lnTo>
                  <a:lnTo>
                    <a:pt x="124967" y="147827"/>
                  </a:lnTo>
                  <a:lnTo>
                    <a:pt x="124967" y="144779"/>
                  </a:lnTo>
                  <a:lnTo>
                    <a:pt x="128016" y="141731"/>
                  </a:lnTo>
                  <a:lnTo>
                    <a:pt x="132588" y="144779"/>
                  </a:lnTo>
                  <a:lnTo>
                    <a:pt x="143256" y="169164"/>
                  </a:lnTo>
                  <a:lnTo>
                    <a:pt x="140208" y="173735"/>
                  </a:lnTo>
                  <a:close/>
                </a:path>
                <a:path w="624839" h="2525395">
                  <a:moveTo>
                    <a:pt x="160020" y="222504"/>
                  </a:moveTo>
                  <a:lnTo>
                    <a:pt x="156972" y="222504"/>
                  </a:lnTo>
                  <a:lnTo>
                    <a:pt x="153924" y="219456"/>
                  </a:lnTo>
                  <a:lnTo>
                    <a:pt x="144780" y="195072"/>
                  </a:lnTo>
                  <a:lnTo>
                    <a:pt x="144780" y="192023"/>
                  </a:lnTo>
                  <a:lnTo>
                    <a:pt x="146304" y="190500"/>
                  </a:lnTo>
                  <a:lnTo>
                    <a:pt x="149351" y="190500"/>
                  </a:lnTo>
                  <a:lnTo>
                    <a:pt x="152400" y="192023"/>
                  </a:lnTo>
                  <a:lnTo>
                    <a:pt x="161544" y="216408"/>
                  </a:lnTo>
                  <a:lnTo>
                    <a:pt x="161544" y="219456"/>
                  </a:lnTo>
                  <a:lnTo>
                    <a:pt x="160020" y="222504"/>
                  </a:lnTo>
                  <a:close/>
                </a:path>
                <a:path w="624839" h="2525395">
                  <a:moveTo>
                    <a:pt x="178308" y="269748"/>
                  </a:moveTo>
                  <a:lnTo>
                    <a:pt x="175260" y="269748"/>
                  </a:lnTo>
                  <a:lnTo>
                    <a:pt x="173735" y="266700"/>
                  </a:lnTo>
                  <a:lnTo>
                    <a:pt x="163067" y="243839"/>
                  </a:lnTo>
                  <a:lnTo>
                    <a:pt x="166116" y="237743"/>
                  </a:lnTo>
                  <a:lnTo>
                    <a:pt x="169164" y="237743"/>
                  </a:lnTo>
                  <a:lnTo>
                    <a:pt x="172212" y="239268"/>
                  </a:lnTo>
                  <a:lnTo>
                    <a:pt x="181356" y="263652"/>
                  </a:lnTo>
                  <a:lnTo>
                    <a:pt x="178308" y="269748"/>
                  </a:lnTo>
                  <a:close/>
                </a:path>
                <a:path w="624839" h="2525395">
                  <a:moveTo>
                    <a:pt x="198120" y="316992"/>
                  </a:moveTo>
                  <a:lnTo>
                    <a:pt x="195072" y="316992"/>
                  </a:lnTo>
                  <a:lnTo>
                    <a:pt x="192024" y="315468"/>
                  </a:lnTo>
                  <a:lnTo>
                    <a:pt x="182880" y="291083"/>
                  </a:lnTo>
                  <a:lnTo>
                    <a:pt x="182880" y="288035"/>
                  </a:lnTo>
                  <a:lnTo>
                    <a:pt x="185928" y="284987"/>
                  </a:lnTo>
                  <a:lnTo>
                    <a:pt x="188976" y="284987"/>
                  </a:lnTo>
                  <a:lnTo>
                    <a:pt x="190500" y="288035"/>
                  </a:lnTo>
                  <a:lnTo>
                    <a:pt x="201167" y="310896"/>
                  </a:lnTo>
                  <a:lnTo>
                    <a:pt x="201167" y="315468"/>
                  </a:lnTo>
                  <a:lnTo>
                    <a:pt x="198120" y="316992"/>
                  </a:lnTo>
                  <a:close/>
                </a:path>
                <a:path w="624839" h="2525395">
                  <a:moveTo>
                    <a:pt x="217932" y="364235"/>
                  </a:moveTo>
                  <a:lnTo>
                    <a:pt x="213360" y="364235"/>
                  </a:lnTo>
                  <a:lnTo>
                    <a:pt x="211835" y="362711"/>
                  </a:lnTo>
                  <a:lnTo>
                    <a:pt x="202692" y="338327"/>
                  </a:lnTo>
                  <a:lnTo>
                    <a:pt x="202692" y="335280"/>
                  </a:lnTo>
                  <a:lnTo>
                    <a:pt x="204216" y="332231"/>
                  </a:lnTo>
                  <a:lnTo>
                    <a:pt x="210312" y="335280"/>
                  </a:lnTo>
                  <a:lnTo>
                    <a:pt x="219456" y="359664"/>
                  </a:lnTo>
                  <a:lnTo>
                    <a:pt x="219456" y="362711"/>
                  </a:lnTo>
                  <a:lnTo>
                    <a:pt x="217932" y="364235"/>
                  </a:lnTo>
                  <a:close/>
                </a:path>
                <a:path w="624839" h="2525395">
                  <a:moveTo>
                    <a:pt x="236220" y="413003"/>
                  </a:moveTo>
                  <a:lnTo>
                    <a:pt x="233172" y="413003"/>
                  </a:lnTo>
                  <a:lnTo>
                    <a:pt x="231648" y="409956"/>
                  </a:lnTo>
                  <a:lnTo>
                    <a:pt x="220980" y="385572"/>
                  </a:lnTo>
                  <a:lnTo>
                    <a:pt x="220980" y="382523"/>
                  </a:lnTo>
                  <a:lnTo>
                    <a:pt x="224028" y="380999"/>
                  </a:lnTo>
                  <a:lnTo>
                    <a:pt x="227076" y="380999"/>
                  </a:lnTo>
                  <a:lnTo>
                    <a:pt x="230124" y="382523"/>
                  </a:lnTo>
                  <a:lnTo>
                    <a:pt x="239267" y="406907"/>
                  </a:lnTo>
                  <a:lnTo>
                    <a:pt x="239267" y="409956"/>
                  </a:lnTo>
                  <a:lnTo>
                    <a:pt x="236220" y="413003"/>
                  </a:lnTo>
                  <a:close/>
                </a:path>
                <a:path w="624839" h="2525395">
                  <a:moveTo>
                    <a:pt x="256032" y="460248"/>
                  </a:moveTo>
                  <a:lnTo>
                    <a:pt x="249935" y="457199"/>
                  </a:lnTo>
                  <a:lnTo>
                    <a:pt x="240792" y="434340"/>
                  </a:lnTo>
                  <a:lnTo>
                    <a:pt x="240792" y="431292"/>
                  </a:lnTo>
                  <a:lnTo>
                    <a:pt x="242316" y="428244"/>
                  </a:lnTo>
                  <a:lnTo>
                    <a:pt x="246888" y="428244"/>
                  </a:lnTo>
                  <a:lnTo>
                    <a:pt x="248412" y="431292"/>
                  </a:lnTo>
                  <a:lnTo>
                    <a:pt x="257556" y="454152"/>
                  </a:lnTo>
                  <a:lnTo>
                    <a:pt x="257556" y="457199"/>
                  </a:lnTo>
                  <a:lnTo>
                    <a:pt x="256032" y="460248"/>
                  </a:lnTo>
                  <a:close/>
                </a:path>
                <a:path w="624839" h="2525395">
                  <a:moveTo>
                    <a:pt x="275844" y="507492"/>
                  </a:moveTo>
                  <a:lnTo>
                    <a:pt x="271272" y="507492"/>
                  </a:lnTo>
                  <a:lnTo>
                    <a:pt x="269748" y="505968"/>
                  </a:lnTo>
                  <a:lnTo>
                    <a:pt x="260604" y="481584"/>
                  </a:lnTo>
                  <a:lnTo>
                    <a:pt x="260604" y="478535"/>
                  </a:lnTo>
                  <a:lnTo>
                    <a:pt x="262128" y="475488"/>
                  </a:lnTo>
                  <a:lnTo>
                    <a:pt x="268224" y="478535"/>
                  </a:lnTo>
                  <a:lnTo>
                    <a:pt x="277367" y="502919"/>
                  </a:lnTo>
                  <a:lnTo>
                    <a:pt x="277367" y="505968"/>
                  </a:lnTo>
                  <a:lnTo>
                    <a:pt x="275844" y="507492"/>
                  </a:lnTo>
                  <a:close/>
                </a:path>
                <a:path w="624839" h="2525395">
                  <a:moveTo>
                    <a:pt x="294132" y="554735"/>
                  </a:moveTo>
                  <a:lnTo>
                    <a:pt x="291083" y="554735"/>
                  </a:lnTo>
                  <a:lnTo>
                    <a:pt x="289560" y="553211"/>
                  </a:lnTo>
                  <a:lnTo>
                    <a:pt x="278892" y="528827"/>
                  </a:lnTo>
                  <a:lnTo>
                    <a:pt x="278892" y="525780"/>
                  </a:lnTo>
                  <a:lnTo>
                    <a:pt x="281940" y="524256"/>
                  </a:lnTo>
                  <a:lnTo>
                    <a:pt x="284988" y="524256"/>
                  </a:lnTo>
                  <a:lnTo>
                    <a:pt x="286512" y="525780"/>
                  </a:lnTo>
                  <a:lnTo>
                    <a:pt x="297180" y="550164"/>
                  </a:lnTo>
                  <a:lnTo>
                    <a:pt x="297180" y="553211"/>
                  </a:lnTo>
                  <a:lnTo>
                    <a:pt x="294132" y="554735"/>
                  </a:lnTo>
                  <a:close/>
                </a:path>
                <a:path w="624839" h="2525395">
                  <a:moveTo>
                    <a:pt x="313944" y="603503"/>
                  </a:moveTo>
                  <a:lnTo>
                    <a:pt x="310896" y="603503"/>
                  </a:lnTo>
                  <a:lnTo>
                    <a:pt x="307848" y="600456"/>
                  </a:lnTo>
                  <a:lnTo>
                    <a:pt x="298704" y="577596"/>
                  </a:lnTo>
                  <a:lnTo>
                    <a:pt x="298704" y="573023"/>
                  </a:lnTo>
                  <a:lnTo>
                    <a:pt x="300228" y="571499"/>
                  </a:lnTo>
                  <a:lnTo>
                    <a:pt x="304800" y="571499"/>
                  </a:lnTo>
                  <a:lnTo>
                    <a:pt x="306324" y="573023"/>
                  </a:lnTo>
                  <a:lnTo>
                    <a:pt x="315467" y="597407"/>
                  </a:lnTo>
                  <a:lnTo>
                    <a:pt x="313944" y="603503"/>
                  </a:lnTo>
                  <a:close/>
                </a:path>
                <a:path w="624839" h="2525395">
                  <a:moveTo>
                    <a:pt x="332232" y="650748"/>
                  </a:moveTo>
                  <a:lnTo>
                    <a:pt x="329183" y="650748"/>
                  </a:lnTo>
                  <a:lnTo>
                    <a:pt x="327660" y="647699"/>
                  </a:lnTo>
                  <a:lnTo>
                    <a:pt x="316992" y="624840"/>
                  </a:lnTo>
                  <a:lnTo>
                    <a:pt x="320040" y="618744"/>
                  </a:lnTo>
                  <a:lnTo>
                    <a:pt x="323088" y="618744"/>
                  </a:lnTo>
                  <a:lnTo>
                    <a:pt x="326135" y="621792"/>
                  </a:lnTo>
                  <a:lnTo>
                    <a:pt x="335280" y="644652"/>
                  </a:lnTo>
                  <a:lnTo>
                    <a:pt x="335280" y="649223"/>
                  </a:lnTo>
                  <a:lnTo>
                    <a:pt x="332232" y="650748"/>
                  </a:lnTo>
                  <a:close/>
                </a:path>
                <a:path w="624839" h="2525395">
                  <a:moveTo>
                    <a:pt x="352044" y="697992"/>
                  </a:moveTo>
                  <a:lnTo>
                    <a:pt x="348996" y="697992"/>
                  </a:lnTo>
                  <a:lnTo>
                    <a:pt x="345948" y="696468"/>
                  </a:lnTo>
                  <a:lnTo>
                    <a:pt x="336804" y="672084"/>
                  </a:lnTo>
                  <a:lnTo>
                    <a:pt x="339851" y="665988"/>
                  </a:lnTo>
                  <a:lnTo>
                    <a:pt x="342900" y="667511"/>
                  </a:lnTo>
                  <a:lnTo>
                    <a:pt x="344424" y="669036"/>
                  </a:lnTo>
                  <a:lnTo>
                    <a:pt x="355092" y="693419"/>
                  </a:lnTo>
                  <a:lnTo>
                    <a:pt x="352044" y="697992"/>
                  </a:lnTo>
                  <a:close/>
                </a:path>
                <a:path w="624839" h="2525395">
                  <a:moveTo>
                    <a:pt x="371856" y="746760"/>
                  </a:moveTo>
                  <a:lnTo>
                    <a:pt x="368808" y="746760"/>
                  </a:lnTo>
                  <a:lnTo>
                    <a:pt x="365760" y="743711"/>
                  </a:lnTo>
                  <a:lnTo>
                    <a:pt x="356616" y="719327"/>
                  </a:lnTo>
                  <a:lnTo>
                    <a:pt x="356616" y="716280"/>
                  </a:lnTo>
                  <a:lnTo>
                    <a:pt x="358140" y="714756"/>
                  </a:lnTo>
                  <a:lnTo>
                    <a:pt x="362712" y="714756"/>
                  </a:lnTo>
                  <a:lnTo>
                    <a:pt x="364235" y="716280"/>
                  </a:lnTo>
                  <a:lnTo>
                    <a:pt x="373380" y="740664"/>
                  </a:lnTo>
                  <a:lnTo>
                    <a:pt x="373380" y="743711"/>
                  </a:lnTo>
                  <a:lnTo>
                    <a:pt x="371856" y="746760"/>
                  </a:lnTo>
                  <a:close/>
                </a:path>
                <a:path w="624839" h="2525395">
                  <a:moveTo>
                    <a:pt x="390144" y="794003"/>
                  </a:moveTo>
                  <a:lnTo>
                    <a:pt x="385572" y="790956"/>
                  </a:lnTo>
                  <a:lnTo>
                    <a:pt x="374904" y="768096"/>
                  </a:lnTo>
                  <a:lnTo>
                    <a:pt x="374904" y="765048"/>
                  </a:lnTo>
                  <a:lnTo>
                    <a:pt x="377951" y="761999"/>
                  </a:lnTo>
                  <a:lnTo>
                    <a:pt x="381000" y="761999"/>
                  </a:lnTo>
                  <a:lnTo>
                    <a:pt x="384048" y="765048"/>
                  </a:lnTo>
                  <a:lnTo>
                    <a:pt x="393192" y="787907"/>
                  </a:lnTo>
                  <a:lnTo>
                    <a:pt x="393192" y="790956"/>
                  </a:lnTo>
                  <a:lnTo>
                    <a:pt x="390144" y="794003"/>
                  </a:lnTo>
                  <a:close/>
                </a:path>
                <a:path w="624839" h="2525395">
                  <a:moveTo>
                    <a:pt x="409956" y="841248"/>
                  </a:moveTo>
                  <a:lnTo>
                    <a:pt x="406908" y="841248"/>
                  </a:lnTo>
                  <a:lnTo>
                    <a:pt x="403860" y="839723"/>
                  </a:lnTo>
                  <a:lnTo>
                    <a:pt x="394716" y="815340"/>
                  </a:lnTo>
                  <a:lnTo>
                    <a:pt x="394716" y="812292"/>
                  </a:lnTo>
                  <a:lnTo>
                    <a:pt x="397764" y="809244"/>
                  </a:lnTo>
                  <a:lnTo>
                    <a:pt x="400812" y="809244"/>
                  </a:lnTo>
                  <a:lnTo>
                    <a:pt x="402335" y="812292"/>
                  </a:lnTo>
                  <a:lnTo>
                    <a:pt x="413004" y="835152"/>
                  </a:lnTo>
                  <a:lnTo>
                    <a:pt x="413004" y="839723"/>
                  </a:lnTo>
                  <a:lnTo>
                    <a:pt x="409956" y="841248"/>
                  </a:lnTo>
                  <a:close/>
                </a:path>
                <a:path w="624839" h="2525395">
                  <a:moveTo>
                    <a:pt x="429767" y="888492"/>
                  </a:moveTo>
                  <a:lnTo>
                    <a:pt x="426720" y="888492"/>
                  </a:lnTo>
                  <a:lnTo>
                    <a:pt x="423672" y="886968"/>
                  </a:lnTo>
                  <a:lnTo>
                    <a:pt x="414528" y="862584"/>
                  </a:lnTo>
                  <a:lnTo>
                    <a:pt x="414528" y="859536"/>
                  </a:lnTo>
                  <a:lnTo>
                    <a:pt x="416051" y="858011"/>
                  </a:lnTo>
                  <a:lnTo>
                    <a:pt x="419100" y="858011"/>
                  </a:lnTo>
                  <a:lnTo>
                    <a:pt x="422148" y="859536"/>
                  </a:lnTo>
                  <a:lnTo>
                    <a:pt x="431292" y="883919"/>
                  </a:lnTo>
                  <a:lnTo>
                    <a:pt x="431292" y="886968"/>
                  </a:lnTo>
                  <a:lnTo>
                    <a:pt x="429767" y="888492"/>
                  </a:lnTo>
                  <a:close/>
                </a:path>
                <a:path w="624839" h="2525395">
                  <a:moveTo>
                    <a:pt x="448056" y="937260"/>
                  </a:moveTo>
                  <a:lnTo>
                    <a:pt x="445008" y="937260"/>
                  </a:lnTo>
                  <a:lnTo>
                    <a:pt x="443483" y="934211"/>
                  </a:lnTo>
                  <a:lnTo>
                    <a:pt x="432816" y="911352"/>
                  </a:lnTo>
                  <a:lnTo>
                    <a:pt x="432816" y="906780"/>
                  </a:lnTo>
                  <a:lnTo>
                    <a:pt x="435864" y="905256"/>
                  </a:lnTo>
                  <a:lnTo>
                    <a:pt x="441960" y="906780"/>
                  </a:lnTo>
                  <a:lnTo>
                    <a:pt x="451104" y="931164"/>
                  </a:lnTo>
                  <a:lnTo>
                    <a:pt x="451104" y="934211"/>
                  </a:lnTo>
                  <a:lnTo>
                    <a:pt x="448056" y="937260"/>
                  </a:lnTo>
                  <a:close/>
                </a:path>
                <a:path w="624839" h="2525395">
                  <a:moveTo>
                    <a:pt x="467867" y="984503"/>
                  </a:moveTo>
                  <a:lnTo>
                    <a:pt x="464820" y="984503"/>
                  </a:lnTo>
                  <a:lnTo>
                    <a:pt x="461772" y="981456"/>
                  </a:lnTo>
                  <a:lnTo>
                    <a:pt x="452628" y="958596"/>
                  </a:lnTo>
                  <a:lnTo>
                    <a:pt x="452628" y="955548"/>
                  </a:lnTo>
                  <a:lnTo>
                    <a:pt x="455676" y="952499"/>
                  </a:lnTo>
                  <a:lnTo>
                    <a:pt x="458724" y="952499"/>
                  </a:lnTo>
                  <a:lnTo>
                    <a:pt x="460248" y="955548"/>
                  </a:lnTo>
                  <a:lnTo>
                    <a:pt x="470916" y="978407"/>
                  </a:lnTo>
                  <a:lnTo>
                    <a:pt x="470916" y="982980"/>
                  </a:lnTo>
                  <a:lnTo>
                    <a:pt x="467867" y="984503"/>
                  </a:lnTo>
                  <a:close/>
                </a:path>
                <a:path w="624839" h="2525395">
                  <a:moveTo>
                    <a:pt x="487680" y="1031748"/>
                  </a:moveTo>
                  <a:lnTo>
                    <a:pt x="483108" y="1031748"/>
                  </a:lnTo>
                  <a:lnTo>
                    <a:pt x="481583" y="1030223"/>
                  </a:lnTo>
                  <a:lnTo>
                    <a:pt x="472440" y="1005840"/>
                  </a:lnTo>
                  <a:lnTo>
                    <a:pt x="472440" y="1002792"/>
                  </a:lnTo>
                  <a:lnTo>
                    <a:pt x="473964" y="999744"/>
                  </a:lnTo>
                  <a:lnTo>
                    <a:pt x="477012" y="999744"/>
                  </a:lnTo>
                  <a:lnTo>
                    <a:pt x="480060" y="1002792"/>
                  </a:lnTo>
                  <a:lnTo>
                    <a:pt x="489204" y="1027176"/>
                  </a:lnTo>
                  <a:lnTo>
                    <a:pt x="487680" y="1031748"/>
                  </a:lnTo>
                  <a:close/>
                </a:path>
                <a:path w="624839" h="2525395">
                  <a:moveTo>
                    <a:pt x="505967" y="1080515"/>
                  </a:moveTo>
                  <a:lnTo>
                    <a:pt x="502920" y="1080515"/>
                  </a:lnTo>
                  <a:lnTo>
                    <a:pt x="501396" y="1077468"/>
                  </a:lnTo>
                  <a:lnTo>
                    <a:pt x="490728" y="1053084"/>
                  </a:lnTo>
                  <a:lnTo>
                    <a:pt x="490728" y="1050036"/>
                  </a:lnTo>
                  <a:lnTo>
                    <a:pt x="493776" y="1048511"/>
                  </a:lnTo>
                  <a:lnTo>
                    <a:pt x="496824" y="1048511"/>
                  </a:lnTo>
                  <a:lnTo>
                    <a:pt x="498348" y="1050036"/>
                  </a:lnTo>
                  <a:lnTo>
                    <a:pt x="509016" y="1074419"/>
                  </a:lnTo>
                  <a:lnTo>
                    <a:pt x="509016" y="1077468"/>
                  </a:lnTo>
                  <a:lnTo>
                    <a:pt x="505967" y="1080515"/>
                  </a:lnTo>
                  <a:close/>
                </a:path>
                <a:path w="624839" h="2525395">
                  <a:moveTo>
                    <a:pt x="525780" y="1127760"/>
                  </a:moveTo>
                  <a:lnTo>
                    <a:pt x="522732" y="1127760"/>
                  </a:lnTo>
                  <a:lnTo>
                    <a:pt x="519683" y="1124711"/>
                  </a:lnTo>
                  <a:lnTo>
                    <a:pt x="510540" y="1101852"/>
                  </a:lnTo>
                  <a:lnTo>
                    <a:pt x="512064" y="1095756"/>
                  </a:lnTo>
                  <a:lnTo>
                    <a:pt x="516635" y="1095756"/>
                  </a:lnTo>
                  <a:lnTo>
                    <a:pt x="518160" y="1098803"/>
                  </a:lnTo>
                  <a:lnTo>
                    <a:pt x="527304" y="1121664"/>
                  </a:lnTo>
                  <a:lnTo>
                    <a:pt x="527304" y="1124711"/>
                  </a:lnTo>
                  <a:lnTo>
                    <a:pt x="525780" y="1127760"/>
                  </a:lnTo>
                  <a:close/>
                </a:path>
                <a:path w="624839" h="2525395">
                  <a:moveTo>
                    <a:pt x="545592" y="1175003"/>
                  </a:moveTo>
                  <a:lnTo>
                    <a:pt x="541020" y="1175003"/>
                  </a:lnTo>
                  <a:lnTo>
                    <a:pt x="539496" y="1173480"/>
                  </a:lnTo>
                  <a:lnTo>
                    <a:pt x="530351" y="1149096"/>
                  </a:lnTo>
                  <a:lnTo>
                    <a:pt x="530351" y="1146048"/>
                  </a:lnTo>
                  <a:lnTo>
                    <a:pt x="531876" y="1142999"/>
                  </a:lnTo>
                  <a:lnTo>
                    <a:pt x="534924" y="1142999"/>
                  </a:lnTo>
                  <a:lnTo>
                    <a:pt x="537972" y="1146048"/>
                  </a:lnTo>
                  <a:lnTo>
                    <a:pt x="547116" y="1168907"/>
                  </a:lnTo>
                  <a:lnTo>
                    <a:pt x="547116" y="1173480"/>
                  </a:lnTo>
                  <a:lnTo>
                    <a:pt x="545592" y="1175003"/>
                  </a:lnTo>
                  <a:close/>
                </a:path>
                <a:path w="624839" h="2525395">
                  <a:moveTo>
                    <a:pt x="563880" y="1222248"/>
                  </a:moveTo>
                  <a:lnTo>
                    <a:pt x="557783" y="1220723"/>
                  </a:lnTo>
                  <a:lnTo>
                    <a:pt x="548640" y="1196340"/>
                  </a:lnTo>
                  <a:lnTo>
                    <a:pt x="548640" y="1193292"/>
                  </a:lnTo>
                  <a:lnTo>
                    <a:pt x="551688" y="1191768"/>
                  </a:lnTo>
                  <a:lnTo>
                    <a:pt x="554735" y="1191768"/>
                  </a:lnTo>
                  <a:lnTo>
                    <a:pt x="556260" y="1193292"/>
                  </a:lnTo>
                  <a:lnTo>
                    <a:pt x="566928" y="1217676"/>
                  </a:lnTo>
                  <a:lnTo>
                    <a:pt x="566928" y="1220723"/>
                  </a:lnTo>
                  <a:lnTo>
                    <a:pt x="563880" y="1222248"/>
                  </a:lnTo>
                  <a:close/>
                </a:path>
                <a:path w="624839" h="2525395">
                  <a:moveTo>
                    <a:pt x="583692" y="1271015"/>
                  </a:moveTo>
                  <a:lnTo>
                    <a:pt x="580644" y="1271015"/>
                  </a:lnTo>
                  <a:lnTo>
                    <a:pt x="577596" y="1267968"/>
                  </a:lnTo>
                  <a:lnTo>
                    <a:pt x="568451" y="1243584"/>
                  </a:lnTo>
                  <a:lnTo>
                    <a:pt x="568451" y="1240536"/>
                  </a:lnTo>
                  <a:lnTo>
                    <a:pt x="569976" y="1239011"/>
                  </a:lnTo>
                  <a:lnTo>
                    <a:pt x="574548" y="1239011"/>
                  </a:lnTo>
                  <a:lnTo>
                    <a:pt x="576072" y="1240536"/>
                  </a:lnTo>
                  <a:lnTo>
                    <a:pt x="585216" y="1264919"/>
                  </a:lnTo>
                  <a:lnTo>
                    <a:pt x="585216" y="1267968"/>
                  </a:lnTo>
                  <a:lnTo>
                    <a:pt x="583692" y="1271015"/>
                  </a:lnTo>
                  <a:close/>
                </a:path>
                <a:path w="624839" h="2525395">
                  <a:moveTo>
                    <a:pt x="601980" y="1318260"/>
                  </a:moveTo>
                  <a:lnTo>
                    <a:pt x="598932" y="1318260"/>
                  </a:lnTo>
                  <a:lnTo>
                    <a:pt x="597408" y="1315211"/>
                  </a:lnTo>
                  <a:lnTo>
                    <a:pt x="586740" y="1292352"/>
                  </a:lnTo>
                  <a:lnTo>
                    <a:pt x="586740" y="1289303"/>
                  </a:lnTo>
                  <a:lnTo>
                    <a:pt x="589788" y="1286256"/>
                  </a:lnTo>
                  <a:lnTo>
                    <a:pt x="592835" y="1286256"/>
                  </a:lnTo>
                  <a:lnTo>
                    <a:pt x="595883" y="1289303"/>
                  </a:lnTo>
                  <a:lnTo>
                    <a:pt x="605028" y="1312164"/>
                  </a:lnTo>
                  <a:lnTo>
                    <a:pt x="605028" y="1315211"/>
                  </a:lnTo>
                  <a:lnTo>
                    <a:pt x="601980" y="1318260"/>
                  </a:lnTo>
                  <a:close/>
                </a:path>
                <a:path w="624839" h="2525395">
                  <a:moveTo>
                    <a:pt x="621792" y="1365503"/>
                  </a:moveTo>
                  <a:lnTo>
                    <a:pt x="618744" y="1365503"/>
                  </a:lnTo>
                  <a:lnTo>
                    <a:pt x="615696" y="1363980"/>
                  </a:lnTo>
                  <a:lnTo>
                    <a:pt x="606551" y="1339596"/>
                  </a:lnTo>
                  <a:lnTo>
                    <a:pt x="606551" y="1336548"/>
                  </a:lnTo>
                  <a:lnTo>
                    <a:pt x="609600" y="1333499"/>
                  </a:lnTo>
                  <a:lnTo>
                    <a:pt x="614172" y="1336548"/>
                  </a:lnTo>
                  <a:lnTo>
                    <a:pt x="624840" y="1360932"/>
                  </a:lnTo>
                  <a:lnTo>
                    <a:pt x="624840" y="1363980"/>
                  </a:lnTo>
                  <a:lnTo>
                    <a:pt x="621792" y="1365503"/>
                  </a:lnTo>
                  <a:close/>
                </a:path>
                <a:path w="624839" h="2525395">
                  <a:moveTo>
                    <a:pt x="597408" y="1411224"/>
                  </a:moveTo>
                  <a:lnTo>
                    <a:pt x="594360" y="1411224"/>
                  </a:lnTo>
                  <a:lnTo>
                    <a:pt x="592835" y="1408176"/>
                  </a:lnTo>
                  <a:lnTo>
                    <a:pt x="592835" y="1405128"/>
                  </a:lnTo>
                  <a:lnTo>
                    <a:pt x="605028" y="1382268"/>
                  </a:lnTo>
                  <a:lnTo>
                    <a:pt x="606551" y="1380744"/>
                  </a:lnTo>
                  <a:lnTo>
                    <a:pt x="611124" y="1380744"/>
                  </a:lnTo>
                  <a:lnTo>
                    <a:pt x="612648" y="1386840"/>
                  </a:lnTo>
                  <a:lnTo>
                    <a:pt x="600456" y="1409699"/>
                  </a:lnTo>
                  <a:lnTo>
                    <a:pt x="597408" y="1411224"/>
                  </a:lnTo>
                  <a:close/>
                </a:path>
                <a:path w="624839" h="2525395">
                  <a:moveTo>
                    <a:pt x="573024" y="1456944"/>
                  </a:moveTo>
                  <a:lnTo>
                    <a:pt x="569976" y="1456944"/>
                  </a:lnTo>
                  <a:lnTo>
                    <a:pt x="568451" y="1453896"/>
                  </a:lnTo>
                  <a:lnTo>
                    <a:pt x="568451" y="1450848"/>
                  </a:lnTo>
                  <a:lnTo>
                    <a:pt x="580644" y="1427988"/>
                  </a:lnTo>
                  <a:lnTo>
                    <a:pt x="583692" y="1426464"/>
                  </a:lnTo>
                  <a:lnTo>
                    <a:pt x="586740" y="1426464"/>
                  </a:lnTo>
                  <a:lnTo>
                    <a:pt x="588264" y="1429511"/>
                  </a:lnTo>
                  <a:lnTo>
                    <a:pt x="588264" y="1432560"/>
                  </a:lnTo>
                  <a:lnTo>
                    <a:pt x="576072" y="1455420"/>
                  </a:lnTo>
                  <a:lnTo>
                    <a:pt x="573024" y="1456944"/>
                  </a:lnTo>
                  <a:close/>
                </a:path>
                <a:path w="624839" h="2525395">
                  <a:moveTo>
                    <a:pt x="548640" y="1502664"/>
                  </a:moveTo>
                  <a:lnTo>
                    <a:pt x="545592" y="1501140"/>
                  </a:lnTo>
                  <a:lnTo>
                    <a:pt x="544067" y="1499615"/>
                  </a:lnTo>
                  <a:lnTo>
                    <a:pt x="544067" y="1496568"/>
                  </a:lnTo>
                  <a:lnTo>
                    <a:pt x="556260" y="1473707"/>
                  </a:lnTo>
                  <a:lnTo>
                    <a:pt x="559308" y="1470660"/>
                  </a:lnTo>
                  <a:lnTo>
                    <a:pt x="562356" y="1472184"/>
                  </a:lnTo>
                  <a:lnTo>
                    <a:pt x="563880" y="1473707"/>
                  </a:lnTo>
                  <a:lnTo>
                    <a:pt x="563880" y="1476756"/>
                  </a:lnTo>
                  <a:lnTo>
                    <a:pt x="551688" y="1499615"/>
                  </a:lnTo>
                  <a:lnTo>
                    <a:pt x="548640" y="1502664"/>
                  </a:lnTo>
                  <a:close/>
                </a:path>
                <a:path w="624839" h="2525395">
                  <a:moveTo>
                    <a:pt x="522732" y="1546859"/>
                  </a:moveTo>
                  <a:lnTo>
                    <a:pt x="519683" y="1545336"/>
                  </a:lnTo>
                  <a:lnTo>
                    <a:pt x="519683" y="1540764"/>
                  </a:lnTo>
                  <a:lnTo>
                    <a:pt x="531876" y="1519428"/>
                  </a:lnTo>
                  <a:lnTo>
                    <a:pt x="534924" y="1516380"/>
                  </a:lnTo>
                  <a:lnTo>
                    <a:pt x="537972" y="1516380"/>
                  </a:lnTo>
                  <a:lnTo>
                    <a:pt x="539496" y="1522476"/>
                  </a:lnTo>
                  <a:lnTo>
                    <a:pt x="527304" y="1545336"/>
                  </a:lnTo>
                  <a:lnTo>
                    <a:pt x="522732" y="1546859"/>
                  </a:lnTo>
                  <a:close/>
                </a:path>
                <a:path w="624839" h="2525395">
                  <a:moveTo>
                    <a:pt x="501396" y="1592580"/>
                  </a:moveTo>
                  <a:lnTo>
                    <a:pt x="498348" y="1592580"/>
                  </a:lnTo>
                  <a:lnTo>
                    <a:pt x="495300" y="1589532"/>
                  </a:lnTo>
                  <a:lnTo>
                    <a:pt x="496824" y="1586483"/>
                  </a:lnTo>
                  <a:lnTo>
                    <a:pt x="507492" y="1563624"/>
                  </a:lnTo>
                  <a:lnTo>
                    <a:pt x="510540" y="1562099"/>
                  </a:lnTo>
                  <a:lnTo>
                    <a:pt x="513588" y="1562099"/>
                  </a:lnTo>
                  <a:lnTo>
                    <a:pt x="516635" y="1565148"/>
                  </a:lnTo>
                  <a:lnTo>
                    <a:pt x="515112" y="1568196"/>
                  </a:lnTo>
                  <a:lnTo>
                    <a:pt x="504444" y="1591056"/>
                  </a:lnTo>
                  <a:lnTo>
                    <a:pt x="501396" y="1592580"/>
                  </a:lnTo>
                  <a:close/>
                </a:path>
                <a:path w="624839" h="2525395">
                  <a:moveTo>
                    <a:pt x="477012" y="1638299"/>
                  </a:moveTo>
                  <a:lnTo>
                    <a:pt x="473964" y="1638299"/>
                  </a:lnTo>
                  <a:lnTo>
                    <a:pt x="470916" y="1635251"/>
                  </a:lnTo>
                  <a:lnTo>
                    <a:pt x="472440" y="1632204"/>
                  </a:lnTo>
                  <a:lnTo>
                    <a:pt x="484632" y="1609344"/>
                  </a:lnTo>
                  <a:lnTo>
                    <a:pt x="489204" y="1607820"/>
                  </a:lnTo>
                  <a:lnTo>
                    <a:pt x="492251" y="1610867"/>
                  </a:lnTo>
                  <a:lnTo>
                    <a:pt x="492251" y="1613916"/>
                  </a:lnTo>
                  <a:lnTo>
                    <a:pt x="480060" y="1636775"/>
                  </a:lnTo>
                  <a:lnTo>
                    <a:pt x="477012" y="1638299"/>
                  </a:lnTo>
                  <a:close/>
                </a:path>
                <a:path w="624839" h="2525395">
                  <a:moveTo>
                    <a:pt x="452628" y="1684020"/>
                  </a:moveTo>
                  <a:lnTo>
                    <a:pt x="449580" y="1684020"/>
                  </a:lnTo>
                  <a:lnTo>
                    <a:pt x="448056" y="1680972"/>
                  </a:lnTo>
                  <a:lnTo>
                    <a:pt x="448056" y="1677924"/>
                  </a:lnTo>
                  <a:lnTo>
                    <a:pt x="460248" y="1655064"/>
                  </a:lnTo>
                  <a:lnTo>
                    <a:pt x="461772" y="1653540"/>
                  </a:lnTo>
                  <a:lnTo>
                    <a:pt x="466344" y="1653540"/>
                  </a:lnTo>
                  <a:lnTo>
                    <a:pt x="467867" y="1659636"/>
                  </a:lnTo>
                  <a:lnTo>
                    <a:pt x="455676" y="1680972"/>
                  </a:lnTo>
                  <a:lnTo>
                    <a:pt x="452628" y="1684020"/>
                  </a:lnTo>
                  <a:close/>
                </a:path>
                <a:path w="624839" h="2525395">
                  <a:moveTo>
                    <a:pt x="428244" y="1729740"/>
                  </a:moveTo>
                  <a:lnTo>
                    <a:pt x="425196" y="1728216"/>
                  </a:lnTo>
                  <a:lnTo>
                    <a:pt x="423672" y="1726691"/>
                  </a:lnTo>
                  <a:lnTo>
                    <a:pt x="423672" y="1723644"/>
                  </a:lnTo>
                  <a:lnTo>
                    <a:pt x="435864" y="1700783"/>
                  </a:lnTo>
                  <a:lnTo>
                    <a:pt x="438912" y="1697736"/>
                  </a:lnTo>
                  <a:lnTo>
                    <a:pt x="441960" y="1699259"/>
                  </a:lnTo>
                  <a:lnTo>
                    <a:pt x="443483" y="1700783"/>
                  </a:lnTo>
                  <a:lnTo>
                    <a:pt x="443483" y="1703832"/>
                  </a:lnTo>
                  <a:lnTo>
                    <a:pt x="431292" y="1726691"/>
                  </a:lnTo>
                  <a:lnTo>
                    <a:pt x="428244" y="1729740"/>
                  </a:lnTo>
                  <a:close/>
                </a:path>
                <a:path w="624839" h="2525395">
                  <a:moveTo>
                    <a:pt x="403860" y="1773936"/>
                  </a:moveTo>
                  <a:lnTo>
                    <a:pt x="400812" y="1773936"/>
                  </a:lnTo>
                  <a:lnTo>
                    <a:pt x="399288" y="1772412"/>
                  </a:lnTo>
                  <a:lnTo>
                    <a:pt x="399288" y="1767840"/>
                  </a:lnTo>
                  <a:lnTo>
                    <a:pt x="411480" y="1746504"/>
                  </a:lnTo>
                  <a:lnTo>
                    <a:pt x="414528" y="1743456"/>
                  </a:lnTo>
                  <a:lnTo>
                    <a:pt x="417576" y="1743456"/>
                  </a:lnTo>
                  <a:lnTo>
                    <a:pt x="419100" y="1746504"/>
                  </a:lnTo>
                  <a:lnTo>
                    <a:pt x="419100" y="1749551"/>
                  </a:lnTo>
                  <a:lnTo>
                    <a:pt x="406908" y="1772412"/>
                  </a:lnTo>
                  <a:lnTo>
                    <a:pt x="403860" y="1773936"/>
                  </a:lnTo>
                  <a:close/>
                </a:path>
                <a:path w="624839" h="2525395">
                  <a:moveTo>
                    <a:pt x="377951" y="1819656"/>
                  </a:moveTo>
                  <a:lnTo>
                    <a:pt x="374904" y="1816607"/>
                  </a:lnTo>
                  <a:lnTo>
                    <a:pt x="374904" y="1813559"/>
                  </a:lnTo>
                  <a:lnTo>
                    <a:pt x="387096" y="1790699"/>
                  </a:lnTo>
                  <a:lnTo>
                    <a:pt x="390144" y="1789175"/>
                  </a:lnTo>
                  <a:lnTo>
                    <a:pt x="393192" y="1789175"/>
                  </a:lnTo>
                  <a:lnTo>
                    <a:pt x="394716" y="1795272"/>
                  </a:lnTo>
                  <a:lnTo>
                    <a:pt x="382524" y="1818132"/>
                  </a:lnTo>
                  <a:lnTo>
                    <a:pt x="377951" y="1819656"/>
                  </a:lnTo>
                  <a:close/>
                </a:path>
                <a:path w="624839" h="2525395">
                  <a:moveTo>
                    <a:pt x="356616" y="1865375"/>
                  </a:moveTo>
                  <a:lnTo>
                    <a:pt x="353567" y="1865375"/>
                  </a:lnTo>
                  <a:lnTo>
                    <a:pt x="350520" y="1862328"/>
                  </a:lnTo>
                  <a:lnTo>
                    <a:pt x="352044" y="1859280"/>
                  </a:lnTo>
                  <a:lnTo>
                    <a:pt x="362712" y="1836420"/>
                  </a:lnTo>
                  <a:lnTo>
                    <a:pt x="365760" y="1834896"/>
                  </a:lnTo>
                  <a:lnTo>
                    <a:pt x="368808" y="1834896"/>
                  </a:lnTo>
                  <a:lnTo>
                    <a:pt x="371856" y="1837944"/>
                  </a:lnTo>
                  <a:lnTo>
                    <a:pt x="370332" y="1840991"/>
                  </a:lnTo>
                  <a:lnTo>
                    <a:pt x="359664" y="1863851"/>
                  </a:lnTo>
                  <a:lnTo>
                    <a:pt x="356616" y="1865375"/>
                  </a:lnTo>
                  <a:close/>
                </a:path>
                <a:path w="624839" h="2525395">
                  <a:moveTo>
                    <a:pt x="332232" y="1911096"/>
                  </a:moveTo>
                  <a:lnTo>
                    <a:pt x="329183" y="1911096"/>
                  </a:lnTo>
                  <a:lnTo>
                    <a:pt x="326135" y="1908048"/>
                  </a:lnTo>
                  <a:lnTo>
                    <a:pt x="327660" y="1904999"/>
                  </a:lnTo>
                  <a:lnTo>
                    <a:pt x="339851" y="1882140"/>
                  </a:lnTo>
                  <a:lnTo>
                    <a:pt x="344424" y="1880616"/>
                  </a:lnTo>
                  <a:lnTo>
                    <a:pt x="347472" y="1882140"/>
                  </a:lnTo>
                  <a:lnTo>
                    <a:pt x="347472" y="1886712"/>
                  </a:lnTo>
                  <a:lnTo>
                    <a:pt x="335280" y="1908048"/>
                  </a:lnTo>
                  <a:lnTo>
                    <a:pt x="332232" y="1911096"/>
                  </a:lnTo>
                  <a:close/>
                </a:path>
                <a:path w="624839" h="2525395">
                  <a:moveTo>
                    <a:pt x="307848" y="1956816"/>
                  </a:moveTo>
                  <a:lnTo>
                    <a:pt x="304800" y="1955291"/>
                  </a:lnTo>
                  <a:lnTo>
                    <a:pt x="303276" y="1953767"/>
                  </a:lnTo>
                  <a:lnTo>
                    <a:pt x="303276" y="1950720"/>
                  </a:lnTo>
                  <a:lnTo>
                    <a:pt x="315467" y="1927859"/>
                  </a:lnTo>
                  <a:lnTo>
                    <a:pt x="316992" y="1924812"/>
                  </a:lnTo>
                  <a:lnTo>
                    <a:pt x="321564" y="1926336"/>
                  </a:lnTo>
                  <a:lnTo>
                    <a:pt x="323088" y="1927859"/>
                  </a:lnTo>
                  <a:lnTo>
                    <a:pt x="323088" y="1930908"/>
                  </a:lnTo>
                  <a:lnTo>
                    <a:pt x="310896" y="1953767"/>
                  </a:lnTo>
                  <a:lnTo>
                    <a:pt x="307848" y="1956816"/>
                  </a:lnTo>
                  <a:close/>
                </a:path>
                <a:path w="624839" h="2525395">
                  <a:moveTo>
                    <a:pt x="283464" y="2001012"/>
                  </a:moveTo>
                  <a:lnTo>
                    <a:pt x="280416" y="2001012"/>
                  </a:lnTo>
                  <a:lnTo>
                    <a:pt x="278892" y="1997964"/>
                  </a:lnTo>
                  <a:lnTo>
                    <a:pt x="278892" y="1994916"/>
                  </a:lnTo>
                  <a:lnTo>
                    <a:pt x="291083" y="1972056"/>
                  </a:lnTo>
                  <a:lnTo>
                    <a:pt x="294132" y="1970532"/>
                  </a:lnTo>
                  <a:lnTo>
                    <a:pt x="297180" y="1970532"/>
                  </a:lnTo>
                  <a:lnTo>
                    <a:pt x="298704" y="1973580"/>
                  </a:lnTo>
                  <a:lnTo>
                    <a:pt x="298704" y="1976628"/>
                  </a:lnTo>
                  <a:lnTo>
                    <a:pt x="286512" y="1999488"/>
                  </a:lnTo>
                  <a:lnTo>
                    <a:pt x="283464" y="2001012"/>
                  </a:lnTo>
                  <a:close/>
                </a:path>
                <a:path w="624839" h="2525395">
                  <a:moveTo>
                    <a:pt x="259080" y="2046732"/>
                  </a:moveTo>
                  <a:lnTo>
                    <a:pt x="256032" y="2046732"/>
                  </a:lnTo>
                  <a:lnTo>
                    <a:pt x="254508" y="2043683"/>
                  </a:lnTo>
                  <a:lnTo>
                    <a:pt x="254508" y="2040636"/>
                  </a:lnTo>
                  <a:lnTo>
                    <a:pt x="266700" y="2017775"/>
                  </a:lnTo>
                  <a:lnTo>
                    <a:pt x="269748" y="2016251"/>
                  </a:lnTo>
                  <a:lnTo>
                    <a:pt x="272796" y="2016251"/>
                  </a:lnTo>
                  <a:lnTo>
                    <a:pt x="274320" y="2019299"/>
                  </a:lnTo>
                  <a:lnTo>
                    <a:pt x="274320" y="2022348"/>
                  </a:lnTo>
                  <a:lnTo>
                    <a:pt x="262128" y="2045208"/>
                  </a:lnTo>
                  <a:lnTo>
                    <a:pt x="259080" y="2046732"/>
                  </a:lnTo>
                  <a:close/>
                </a:path>
                <a:path w="624839" h="2525395">
                  <a:moveTo>
                    <a:pt x="233172" y="2092451"/>
                  </a:moveTo>
                  <a:lnTo>
                    <a:pt x="230124" y="2089404"/>
                  </a:lnTo>
                  <a:lnTo>
                    <a:pt x="230124" y="2086356"/>
                  </a:lnTo>
                  <a:lnTo>
                    <a:pt x="242316" y="2063496"/>
                  </a:lnTo>
                  <a:lnTo>
                    <a:pt x="245364" y="2061972"/>
                  </a:lnTo>
                  <a:lnTo>
                    <a:pt x="248412" y="2061972"/>
                  </a:lnTo>
                  <a:lnTo>
                    <a:pt x="249935" y="2068067"/>
                  </a:lnTo>
                  <a:lnTo>
                    <a:pt x="237744" y="2090928"/>
                  </a:lnTo>
                  <a:lnTo>
                    <a:pt x="233172" y="2092451"/>
                  </a:lnTo>
                  <a:close/>
                </a:path>
                <a:path w="624839" h="2525395">
                  <a:moveTo>
                    <a:pt x="211835" y="2138172"/>
                  </a:moveTo>
                  <a:lnTo>
                    <a:pt x="208788" y="2138172"/>
                  </a:lnTo>
                  <a:lnTo>
                    <a:pt x="205740" y="2135124"/>
                  </a:lnTo>
                  <a:lnTo>
                    <a:pt x="207264" y="2132075"/>
                  </a:lnTo>
                  <a:lnTo>
                    <a:pt x="217932" y="2109216"/>
                  </a:lnTo>
                  <a:lnTo>
                    <a:pt x="220980" y="2106167"/>
                  </a:lnTo>
                  <a:lnTo>
                    <a:pt x="227076" y="2109216"/>
                  </a:lnTo>
                  <a:lnTo>
                    <a:pt x="225551" y="2112264"/>
                  </a:lnTo>
                  <a:lnTo>
                    <a:pt x="214883" y="2135124"/>
                  </a:lnTo>
                  <a:lnTo>
                    <a:pt x="211835" y="2138172"/>
                  </a:lnTo>
                  <a:close/>
                </a:path>
                <a:path w="624839" h="2525395">
                  <a:moveTo>
                    <a:pt x="187451" y="2183891"/>
                  </a:moveTo>
                  <a:lnTo>
                    <a:pt x="181356" y="2180844"/>
                  </a:lnTo>
                  <a:lnTo>
                    <a:pt x="182880" y="2177796"/>
                  </a:lnTo>
                  <a:lnTo>
                    <a:pt x="195072" y="2154936"/>
                  </a:lnTo>
                  <a:lnTo>
                    <a:pt x="196596" y="2151888"/>
                  </a:lnTo>
                  <a:lnTo>
                    <a:pt x="199644" y="2151888"/>
                  </a:lnTo>
                  <a:lnTo>
                    <a:pt x="202692" y="2154936"/>
                  </a:lnTo>
                  <a:lnTo>
                    <a:pt x="202692" y="2157983"/>
                  </a:lnTo>
                  <a:lnTo>
                    <a:pt x="190500" y="2180844"/>
                  </a:lnTo>
                  <a:lnTo>
                    <a:pt x="187451" y="2183891"/>
                  </a:lnTo>
                  <a:close/>
                </a:path>
                <a:path w="624839" h="2525395">
                  <a:moveTo>
                    <a:pt x="163067" y="2228088"/>
                  </a:moveTo>
                  <a:lnTo>
                    <a:pt x="160020" y="2228088"/>
                  </a:lnTo>
                  <a:lnTo>
                    <a:pt x="158496" y="2225040"/>
                  </a:lnTo>
                  <a:lnTo>
                    <a:pt x="158496" y="2221991"/>
                  </a:lnTo>
                  <a:lnTo>
                    <a:pt x="170688" y="2199132"/>
                  </a:lnTo>
                  <a:lnTo>
                    <a:pt x="172212" y="2197608"/>
                  </a:lnTo>
                  <a:lnTo>
                    <a:pt x="176783" y="2197608"/>
                  </a:lnTo>
                  <a:lnTo>
                    <a:pt x="178308" y="2200656"/>
                  </a:lnTo>
                  <a:lnTo>
                    <a:pt x="178308" y="2203704"/>
                  </a:lnTo>
                  <a:lnTo>
                    <a:pt x="166116" y="2226564"/>
                  </a:lnTo>
                  <a:lnTo>
                    <a:pt x="163067" y="2228088"/>
                  </a:lnTo>
                  <a:close/>
                </a:path>
                <a:path w="624839" h="2525395">
                  <a:moveTo>
                    <a:pt x="138683" y="2273808"/>
                  </a:moveTo>
                  <a:lnTo>
                    <a:pt x="135635" y="2273808"/>
                  </a:lnTo>
                  <a:lnTo>
                    <a:pt x="134112" y="2270759"/>
                  </a:lnTo>
                  <a:lnTo>
                    <a:pt x="134112" y="2267712"/>
                  </a:lnTo>
                  <a:lnTo>
                    <a:pt x="146304" y="2244851"/>
                  </a:lnTo>
                  <a:lnTo>
                    <a:pt x="149351" y="2243328"/>
                  </a:lnTo>
                  <a:lnTo>
                    <a:pt x="152400" y="2243328"/>
                  </a:lnTo>
                  <a:lnTo>
                    <a:pt x="153924" y="2246375"/>
                  </a:lnTo>
                  <a:lnTo>
                    <a:pt x="153924" y="2249424"/>
                  </a:lnTo>
                  <a:lnTo>
                    <a:pt x="141732" y="2272283"/>
                  </a:lnTo>
                  <a:lnTo>
                    <a:pt x="138683" y="2273808"/>
                  </a:lnTo>
                  <a:close/>
                </a:path>
                <a:path w="624839" h="2525395">
                  <a:moveTo>
                    <a:pt x="114300" y="2319528"/>
                  </a:moveTo>
                  <a:lnTo>
                    <a:pt x="111251" y="2319528"/>
                  </a:lnTo>
                  <a:lnTo>
                    <a:pt x="109728" y="2316480"/>
                  </a:lnTo>
                  <a:lnTo>
                    <a:pt x="109728" y="2313432"/>
                  </a:lnTo>
                  <a:lnTo>
                    <a:pt x="121920" y="2290572"/>
                  </a:lnTo>
                  <a:lnTo>
                    <a:pt x="124967" y="2289048"/>
                  </a:lnTo>
                  <a:lnTo>
                    <a:pt x="128016" y="2289048"/>
                  </a:lnTo>
                  <a:lnTo>
                    <a:pt x="129540" y="2292096"/>
                  </a:lnTo>
                  <a:lnTo>
                    <a:pt x="129540" y="2295144"/>
                  </a:lnTo>
                  <a:lnTo>
                    <a:pt x="117348" y="2318004"/>
                  </a:lnTo>
                  <a:lnTo>
                    <a:pt x="114300" y="2319528"/>
                  </a:lnTo>
                  <a:close/>
                </a:path>
                <a:path w="624839" h="2525395">
                  <a:moveTo>
                    <a:pt x="91440" y="2365248"/>
                  </a:moveTo>
                  <a:lnTo>
                    <a:pt x="85344" y="2362200"/>
                  </a:lnTo>
                  <a:lnTo>
                    <a:pt x="85344" y="2359151"/>
                  </a:lnTo>
                  <a:lnTo>
                    <a:pt x="97535" y="2336291"/>
                  </a:lnTo>
                  <a:lnTo>
                    <a:pt x="100583" y="2333244"/>
                  </a:lnTo>
                  <a:lnTo>
                    <a:pt x="103632" y="2334767"/>
                  </a:lnTo>
                  <a:lnTo>
                    <a:pt x="105156" y="2339340"/>
                  </a:lnTo>
                  <a:lnTo>
                    <a:pt x="92964" y="2362200"/>
                  </a:lnTo>
                  <a:lnTo>
                    <a:pt x="91440" y="2365248"/>
                  </a:lnTo>
                  <a:close/>
                </a:path>
                <a:path w="624839" h="2525395">
                  <a:moveTo>
                    <a:pt x="67056" y="2410967"/>
                  </a:moveTo>
                  <a:lnTo>
                    <a:pt x="60960" y="2407920"/>
                  </a:lnTo>
                  <a:lnTo>
                    <a:pt x="62483" y="2403348"/>
                  </a:lnTo>
                  <a:lnTo>
                    <a:pt x="73151" y="2382012"/>
                  </a:lnTo>
                  <a:lnTo>
                    <a:pt x="76200" y="2378964"/>
                  </a:lnTo>
                  <a:lnTo>
                    <a:pt x="79248" y="2378964"/>
                  </a:lnTo>
                  <a:lnTo>
                    <a:pt x="82296" y="2382012"/>
                  </a:lnTo>
                  <a:lnTo>
                    <a:pt x="80772" y="2385059"/>
                  </a:lnTo>
                  <a:lnTo>
                    <a:pt x="70104" y="2407920"/>
                  </a:lnTo>
                  <a:lnTo>
                    <a:pt x="67056" y="2410967"/>
                  </a:lnTo>
                  <a:close/>
                </a:path>
                <a:path w="624839" h="2525395">
                  <a:moveTo>
                    <a:pt x="42672" y="2455164"/>
                  </a:moveTo>
                  <a:lnTo>
                    <a:pt x="39624" y="2455164"/>
                  </a:lnTo>
                  <a:lnTo>
                    <a:pt x="36576" y="2452116"/>
                  </a:lnTo>
                  <a:lnTo>
                    <a:pt x="38100" y="2449067"/>
                  </a:lnTo>
                  <a:lnTo>
                    <a:pt x="50292" y="2426208"/>
                  </a:lnTo>
                  <a:lnTo>
                    <a:pt x="51816" y="2424683"/>
                  </a:lnTo>
                  <a:lnTo>
                    <a:pt x="54864" y="2424683"/>
                  </a:lnTo>
                  <a:lnTo>
                    <a:pt x="57912" y="2427732"/>
                  </a:lnTo>
                  <a:lnTo>
                    <a:pt x="57912" y="2430780"/>
                  </a:lnTo>
                  <a:lnTo>
                    <a:pt x="45720" y="2453640"/>
                  </a:lnTo>
                  <a:lnTo>
                    <a:pt x="42672" y="2455164"/>
                  </a:lnTo>
                  <a:close/>
                </a:path>
                <a:path w="624839" h="2525395">
                  <a:moveTo>
                    <a:pt x="18288" y="2500883"/>
                  </a:moveTo>
                  <a:lnTo>
                    <a:pt x="15240" y="2500883"/>
                  </a:lnTo>
                  <a:lnTo>
                    <a:pt x="13716" y="2497836"/>
                  </a:lnTo>
                  <a:lnTo>
                    <a:pt x="13716" y="2494788"/>
                  </a:lnTo>
                  <a:lnTo>
                    <a:pt x="25908" y="2471928"/>
                  </a:lnTo>
                  <a:lnTo>
                    <a:pt x="27432" y="2470404"/>
                  </a:lnTo>
                  <a:lnTo>
                    <a:pt x="32004" y="2470404"/>
                  </a:lnTo>
                  <a:lnTo>
                    <a:pt x="33528" y="2473451"/>
                  </a:lnTo>
                  <a:lnTo>
                    <a:pt x="33528" y="2476500"/>
                  </a:lnTo>
                  <a:lnTo>
                    <a:pt x="21335" y="2499359"/>
                  </a:lnTo>
                  <a:lnTo>
                    <a:pt x="18288" y="2500883"/>
                  </a:lnTo>
                  <a:close/>
                </a:path>
                <a:path w="624839" h="2525395">
                  <a:moveTo>
                    <a:pt x="3048" y="2525267"/>
                  </a:moveTo>
                  <a:lnTo>
                    <a:pt x="0" y="2520696"/>
                  </a:lnTo>
                  <a:lnTo>
                    <a:pt x="1524" y="2496312"/>
                  </a:lnTo>
                  <a:lnTo>
                    <a:pt x="1524" y="2493264"/>
                  </a:lnTo>
                  <a:lnTo>
                    <a:pt x="4572" y="2491740"/>
                  </a:lnTo>
                  <a:lnTo>
                    <a:pt x="9144" y="2493264"/>
                  </a:lnTo>
                  <a:lnTo>
                    <a:pt x="9144" y="2516124"/>
                  </a:lnTo>
                  <a:lnTo>
                    <a:pt x="4572" y="2516124"/>
                  </a:lnTo>
                  <a:lnTo>
                    <a:pt x="1524" y="2517648"/>
                  </a:lnTo>
                  <a:lnTo>
                    <a:pt x="1524" y="2519172"/>
                  </a:lnTo>
                  <a:lnTo>
                    <a:pt x="9144" y="2520696"/>
                  </a:lnTo>
                  <a:lnTo>
                    <a:pt x="9144" y="2522220"/>
                  </a:lnTo>
                  <a:lnTo>
                    <a:pt x="7620" y="2522220"/>
                  </a:lnTo>
                  <a:lnTo>
                    <a:pt x="3048" y="2525267"/>
                  </a:lnTo>
                  <a:close/>
                </a:path>
                <a:path w="624839" h="2525395">
                  <a:moveTo>
                    <a:pt x="9144" y="2520696"/>
                  </a:moveTo>
                  <a:lnTo>
                    <a:pt x="1524" y="2519172"/>
                  </a:lnTo>
                  <a:lnTo>
                    <a:pt x="1524" y="2517648"/>
                  </a:lnTo>
                  <a:lnTo>
                    <a:pt x="4572" y="2516124"/>
                  </a:lnTo>
                  <a:lnTo>
                    <a:pt x="7620" y="2516124"/>
                  </a:lnTo>
                  <a:lnTo>
                    <a:pt x="9144" y="2517648"/>
                  </a:lnTo>
                  <a:lnTo>
                    <a:pt x="9144" y="2520696"/>
                  </a:lnTo>
                  <a:close/>
                </a:path>
                <a:path w="624839" h="2525395">
                  <a:moveTo>
                    <a:pt x="9144" y="2517648"/>
                  </a:moveTo>
                  <a:lnTo>
                    <a:pt x="7620" y="2516124"/>
                  </a:lnTo>
                  <a:lnTo>
                    <a:pt x="9144" y="2516124"/>
                  </a:lnTo>
                  <a:lnTo>
                    <a:pt x="9144" y="2517648"/>
                  </a:lnTo>
                  <a:close/>
                </a:path>
                <a:path w="624839" h="2525395">
                  <a:moveTo>
                    <a:pt x="6096" y="2474975"/>
                  </a:moveTo>
                  <a:lnTo>
                    <a:pt x="3048" y="2473451"/>
                  </a:lnTo>
                  <a:lnTo>
                    <a:pt x="1524" y="2470404"/>
                  </a:lnTo>
                  <a:lnTo>
                    <a:pt x="2958" y="2446020"/>
                  </a:lnTo>
                  <a:lnTo>
                    <a:pt x="3048" y="2441448"/>
                  </a:lnTo>
                  <a:lnTo>
                    <a:pt x="9144" y="2441448"/>
                  </a:lnTo>
                  <a:lnTo>
                    <a:pt x="10667" y="2446020"/>
                  </a:lnTo>
                  <a:lnTo>
                    <a:pt x="10667" y="2470404"/>
                  </a:lnTo>
                  <a:lnTo>
                    <a:pt x="9144" y="2473451"/>
                  </a:lnTo>
                  <a:lnTo>
                    <a:pt x="6096" y="2474975"/>
                  </a:lnTo>
                  <a:close/>
                </a:path>
                <a:path w="624839" h="2525395">
                  <a:moveTo>
                    <a:pt x="10667" y="2423159"/>
                  </a:moveTo>
                  <a:lnTo>
                    <a:pt x="4572" y="2423159"/>
                  </a:lnTo>
                  <a:lnTo>
                    <a:pt x="3048" y="2420112"/>
                  </a:lnTo>
                  <a:lnTo>
                    <a:pt x="3048" y="2394204"/>
                  </a:lnTo>
                  <a:lnTo>
                    <a:pt x="4572" y="2391156"/>
                  </a:lnTo>
                  <a:lnTo>
                    <a:pt x="7620" y="2389632"/>
                  </a:lnTo>
                  <a:lnTo>
                    <a:pt x="10667" y="2391156"/>
                  </a:lnTo>
                  <a:lnTo>
                    <a:pt x="12192" y="2394204"/>
                  </a:lnTo>
                  <a:lnTo>
                    <a:pt x="12192" y="2420112"/>
                  </a:lnTo>
                  <a:lnTo>
                    <a:pt x="10667" y="2423159"/>
                  </a:lnTo>
                  <a:close/>
                </a:path>
                <a:path w="624839" h="2525395">
                  <a:moveTo>
                    <a:pt x="9144" y="2372867"/>
                  </a:moveTo>
                  <a:lnTo>
                    <a:pt x="6096" y="2371344"/>
                  </a:lnTo>
                  <a:lnTo>
                    <a:pt x="4572" y="2368296"/>
                  </a:lnTo>
                  <a:lnTo>
                    <a:pt x="4572" y="2342388"/>
                  </a:lnTo>
                  <a:lnTo>
                    <a:pt x="6096" y="2339340"/>
                  </a:lnTo>
                  <a:lnTo>
                    <a:pt x="9144" y="2337816"/>
                  </a:lnTo>
                  <a:lnTo>
                    <a:pt x="12192" y="2339340"/>
                  </a:lnTo>
                  <a:lnTo>
                    <a:pt x="13716" y="2342388"/>
                  </a:lnTo>
                  <a:lnTo>
                    <a:pt x="12192" y="2368296"/>
                  </a:lnTo>
                  <a:lnTo>
                    <a:pt x="12192" y="2371344"/>
                  </a:lnTo>
                  <a:lnTo>
                    <a:pt x="9144" y="2372867"/>
                  </a:lnTo>
                  <a:close/>
                </a:path>
                <a:path w="624839" h="2525395">
                  <a:moveTo>
                    <a:pt x="9144" y="2321051"/>
                  </a:moveTo>
                  <a:lnTo>
                    <a:pt x="6096" y="2319528"/>
                  </a:lnTo>
                  <a:lnTo>
                    <a:pt x="6096" y="2290572"/>
                  </a:lnTo>
                  <a:lnTo>
                    <a:pt x="7620" y="2287524"/>
                  </a:lnTo>
                  <a:lnTo>
                    <a:pt x="10667" y="2286000"/>
                  </a:lnTo>
                  <a:lnTo>
                    <a:pt x="13716" y="2287524"/>
                  </a:lnTo>
                  <a:lnTo>
                    <a:pt x="15240" y="2290572"/>
                  </a:lnTo>
                  <a:lnTo>
                    <a:pt x="13716" y="2316480"/>
                  </a:lnTo>
                  <a:lnTo>
                    <a:pt x="13716" y="2319528"/>
                  </a:lnTo>
                  <a:lnTo>
                    <a:pt x="9144" y="2321051"/>
                  </a:lnTo>
                  <a:close/>
                </a:path>
                <a:path w="624839" h="2525395">
                  <a:moveTo>
                    <a:pt x="13716" y="2269236"/>
                  </a:moveTo>
                  <a:lnTo>
                    <a:pt x="10667" y="2269236"/>
                  </a:lnTo>
                  <a:lnTo>
                    <a:pt x="7620" y="2267712"/>
                  </a:lnTo>
                  <a:lnTo>
                    <a:pt x="7620" y="2238756"/>
                  </a:lnTo>
                  <a:lnTo>
                    <a:pt x="9144" y="2235708"/>
                  </a:lnTo>
                  <a:lnTo>
                    <a:pt x="12192" y="2235708"/>
                  </a:lnTo>
                  <a:lnTo>
                    <a:pt x="15240" y="2237232"/>
                  </a:lnTo>
                  <a:lnTo>
                    <a:pt x="16764" y="2240280"/>
                  </a:lnTo>
                  <a:lnTo>
                    <a:pt x="15240" y="2264664"/>
                  </a:lnTo>
                  <a:lnTo>
                    <a:pt x="13716" y="2269236"/>
                  </a:lnTo>
                  <a:close/>
                </a:path>
                <a:path w="624839" h="2525395">
                  <a:moveTo>
                    <a:pt x="12192" y="2218944"/>
                  </a:moveTo>
                  <a:lnTo>
                    <a:pt x="9144" y="2214372"/>
                  </a:lnTo>
                  <a:lnTo>
                    <a:pt x="9144" y="2188464"/>
                  </a:lnTo>
                  <a:lnTo>
                    <a:pt x="10667" y="2185416"/>
                  </a:lnTo>
                  <a:lnTo>
                    <a:pt x="13716" y="2183891"/>
                  </a:lnTo>
                  <a:lnTo>
                    <a:pt x="16764" y="2185416"/>
                  </a:lnTo>
                  <a:lnTo>
                    <a:pt x="18288" y="2188464"/>
                  </a:lnTo>
                  <a:lnTo>
                    <a:pt x="16764" y="2214372"/>
                  </a:lnTo>
                  <a:lnTo>
                    <a:pt x="15240" y="2217420"/>
                  </a:lnTo>
                  <a:lnTo>
                    <a:pt x="12192" y="2218944"/>
                  </a:lnTo>
                  <a:close/>
                </a:path>
                <a:path w="624839" h="2525395">
                  <a:moveTo>
                    <a:pt x="13716" y="2167128"/>
                  </a:moveTo>
                  <a:lnTo>
                    <a:pt x="10667" y="2165604"/>
                  </a:lnTo>
                  <a:lnTo>
                    <a:pt x="9144" y="2162556"/>
                  </a:lnTo>
                  <a:lnTo>
                    <a:pt x="10667" y="2136648"/>
                  </a:lnTo>
                  <a:lnTo>
                    <a:pt x="12192" y="2133599"/>
                  </a:lnTo>
                  <a:lnTo>
                    <a:pt x="15240" y="2132075"/>
                  </a:lnTo>
                  <a:lnTo>
                    <a:pt x="18288" y="2133599"/>
                  </a:lnTo>
                  <a:lnTo>
                    <a:pt x="19812" y="2136648"/>
                  </a:lnTo>
                  <a:lnTo>
                    <a:pt x="18288" y="2162556"/>
                  </a:lnTo>
                  <a:lnTo>
                    <a:pt x="16764" y="2165604"/>
                  </a:lnTo>
                  <a:lnTo>
                    <a:pt x="13716" y="2167128"/>
                  </a:lnTo>
                  <a:close/>
                </a:path>
                <a:path w="624839" h="2525395">
                  <a:moveTo>
                    <a:pt x="15240" y="2115312"/>
                  </a:moveTo>
                  <a:lnTo>
                    <a:pt x="12192" y="2113788"/>
                  </a:lnTo>
                  <a:lnTo>
                    <a:pt x="10667" y="2110740"/>
                  </a:lnTo>
                  <a:lnTo>
                    <a:pt x="12192" y="2084832"/>
                  </a:lnTo>
                  <a:lnTo>
                    <a:pt x="13716" y="2081783"/>
                  </a:lnTo>
                  <a:lnTo>
                    <a:pt x="19812" y="2081783"/>
                  </a:lnTo>
                  <a:lnTo>
                    <a:pt x="19812" y="2110740"/>
                  </a:lnTo>
                  <a:lnTo>
                    <a:pt x="18288" y="2113788"/>
                  </a:lnTo>
                  <a:lnTo>
                    <a:pt x="15240" y="2115312"/>
                  </a:lnTo>
                  <a:close/>
                </a:path>
                <a:path w="624839" h="2525395">
                  <a:moveTo>
                    <a:pt x="19812" y="2063496"/>
                  </a:moveTo>
                  <a:lnTo>
                    <a:pt x="13716" y="2063496"/>
                  </a:lnTo>
                  <a:lnTo>
                    <a:pt x="12192" y="2058924"/>
                  </a:lnTo>
                  <a:lnTo>
                    <a:pt x="13716" y="2034540"/>
                  </a:lnTo>
                  <a:lnTo>
                    <a:pt x="15240" y="2031491"/>
                  </a:lnTo>
                  <a:lnTo>
                    <a:pt x="18288" y="2029967"/>
                  </a:lnTo>
                  <a:lnTo>
                    <a:pt x="21335" y="2031491"/>
                  </a:lnTo>
                  <a:lnTo>
                    <a:pt x="21335" y="2060448"/>
                  </a:lnTo>
                  <a:lnTo>
                    <a:pt x="19812" y="2063496"/>
                  </a:lnTo>
                  <a:close/>
                </a:path>
                <a:path w="624839" h="2525395">
                  <a:moveTo>
                    <a:pt x="18288" y="2013204"/>
                  </a:moveTo>
                  <a:lnTo>
                    <a:pt x="15240" y="2011680"/>
                  </a:lnTo>
                  <a:lnTo>
                    <a:pt x="13716" y="2008632"/>
                  </a:lnTo>
                  <a:lnTo>
                    <a:pt x="15240" y="1982724"/>
                  </a:lnTo>
                  <a:lnTo>
                    <a:pt x="15240" y="1979675"/>
                  </a:lnTo>
                  <a:lnTo>
                    <a:pt x="18288" y="1978151"/>
                  </a:lnTo>
                  <a:lnTo>
                    <a:pt x="22860" y="1979675"/>
                  </a:lnTo>
                  <a:lnTo>
                    <a:pt x="22860" y="2008632"/>
                  </a:lnTo>
                  <a:lnTo>
                    <a:pt x="21335" y="2011680"/>
                  </a:lnTo>
                  <a:lnTo>
                    <a:pt x="18288" y="2013204"/>
                  </a:lnTo>
                  <a:close/>
                </a:path>
                <a:path w="624839" h="2525395">
                  <a:moveTo>
                    <a:pt x="19812" y="1961388"/>
                  </a:moveTo>
                  <a:lnTo>
                    <a:pt x="16764" y="1959864"/>
                  </a:lnTo>
                  <a:lnTo>
                    <a:pt x="15240" y="1956816"/>
                  </a:lnTo>
                  <a:lnTo>
                    <a:pt x="16764" y="1930908"/>
                  </a:lnTo>
                  <a:lnTo>
                    <a:pt x="16764" y="1927859"/>
                  </a:lnTo>
                  <a:lnTo>
                    <a:pt x="19812" y="1926336"/>
                  </a:lnTo>
                  <a:lnTo>
                    <a:pt x="22860" y="1927859"/>
                  </a:lnTo>
                  <a:lnTo>
                    <a:pt x="24383" y="1930908"/>
                  </a:lnTo>
                  <a:lnTo>
                    <a:pt x="24383" y="1956816"/>
                  </a:lnTo>
                  <a:lnTo>
                    <a:pt x="22860" y="1959864"/>
                  </a:lnTo>
                  <a:lnTo>
                    <a:pt x="19812" y="1961388"/>
                  </a:lnTo>
                  <a:close/>
                </a:path>
                <a:path w="624839" h="2525395">
                  <a:moveTo>
                    <a:pt x="21335" y="1909572"/>
                  </a:moveTo>
                  <a:lnTo>
                    <a:pt x="18288" y="1908048"/>
                  </a:lnTo>
                  <a:lnTo>
                    <a:pt x="16764" y="1904999"/>
                  </a:lnTo>
                  <a:lnTo>
                    <a:pt x="16764" y="1879091"/>
                  </a:lnTo>
                  <a:lnTo>
                    <a:pt x="18288" y="1876044"/>
                  </a:lnTo>
                  <a:lnTo>
                    <a:pt x="21335" y="1876044"/>
                  </a:lnTo>
                  <a:lnTo>
                    <a:pt x="24383" y="1877567"/>
                  </a:lnTo>
                  <a:lnTo>
                    <a:pt x="25908" y="1880616"/>
                  </a:lnTo>
                  <a:lnTo>
                    <a:pt x="25908" y="1904999"/>
                  </a:lnTo>
                  <a:lnTo>
                    <a:pt x="24383" y="1908048"/>
                  </a:lnTo>
                  <a:lnTo>
                    <a:pt x="21335" y="1909572"/>
                  </a:lnTo>
                  <a:close/>
                </a:path>
                <a:path w="624839" h="2525395">
                  <a:moveTo>
                    <a:pt x="25908" y="1857756"/>
                  </a:moveTo>
                  <a:lnTo>
                    <a:pt x="19812" y="1857756"/>
                  </a:lnTo>
                  <a:lnTo>
                    <a:pt x="18288" y="1854707"/>
                  </a:lnTo>
                  <a:lnTo>
                    <a:pt x="18288" y="1828799"/>
                  </a:lnTo>
                  <a:lnTo>
                    <a:pt x="19812" y="1825751"/>
                  </a:lnTo>
                  <a:lnTo>
                    <a:pt x="22860" y="1824228"/>
                  </a:lnTo>
                  <a:lnTo>
                    <a:pt x="25908" y="1825751"/>
                  </a:lnTo>
                  <a:lnTo>
                    <a:pt x="27432" y="1828799"/>
                  </a:lnTo>
                  <a:lnTo>
                    <a:pt x="25908" y="1854707"/>
                  </a:lnTo>
                  <a:lnTo>
                    <a:pt x="25908" y="1857756"/>
                  </a:lnTo>
                  <a:close/>
                </a:path>
                <a:path w="624839" h="2525395">
                  <a:moveTo>
                    <a:pt x="22860" y="1807464"/>
                  </a:moveTo>
                  <a:lnTo>
                    <a:pt x="19812" y="1805940"/>
                  </a:lnTo>
                  <a:lnTo>
                    <a:pt x="19812" y="1776983"/>
                  </a:lnTo>
                  <a:lnTo>
                    <a:pt x="21335" y="1773936"/>
                  </a:lnTo>
                  <a:lnTo>
                    <a:pt x="24383" y="1772412"/>
                  </a:lnTo>
                  <a:lnTo>
                    <a:pt x="27432" y="1773936"/>
                  </a:lnTo>
                  <a:lnTo>
                    <a:pt x="28956" y="1776983"/>
                  </a:lnTo>
                  <a:lnTo>
                    <a:pt x="27432" y="1802891"/>
                  </a:lnTo>
                  <a:lnTo>
                    <a:pt x="27432" y="1805940"/>
                  </a:lnTo>
                  <a:lnTo>
                    <a:pt x="22860" y="1807464"/>
                  </a:lnTo>
                  <a:close/>
                </a:path>
                <a:path w="624839" h="2525395">
                  <a:moveTo>
                    <a:pt x="24383" y="1755648"/>
                  </a:moveTo>
                  <a:lnTo>
                    <a:pt x="21335" y="1754124"/>
                  </a:lnTo>
                  <a:lnTo>
                    <a:pt x="21335" y="1725167"/>
                  </a:lnTo>
                  <a:lnTo>
                    <a:pt x="22860" y="1722120"/>
                  </a:lnTo>
                  <a:lnTo>
                    <a:pt x="28956" y="1722120"/>
                  </a:lnTo>
                  <a:lnTo>
                    <a:pt x="30480" y="1725167"/>
                  </a:lnTo>
                  <a:lnTo>
                    <a:pt x="28956" y="1751075"/>
                  </a:lnTo>
                  <a:lnTo>
                    <a:pt x="27432" y="1754124"/>
                  </a:lnTo>
                  <a:lnTo>
                    <a:pt x="24383" y="1755648"/>
                  </a:lnTo>
                  <a:close/>
                </a:path>
                <a:path w="624839" h="2525395">
                  <a:moveTo>
                    <a:pt x="28956" y="1703832"/>
                  </a:moveTo>
                  <a:lnTo>
                    <a:pt x="25908" y="1703832"/>
                  </a:lnTo>
                  <a:lnTo>
                    <a:pt x="22860" y="1699259"/>
                  </a:lnTo>
                  <a:lnTo>
                    <a:pt x="22860" y="1674875"/>
                  </a:lnTo>
                  <a:lnTo>
                    <a:pt x="24383" y="1671828"/>
                  </a:lnTo>
                  <a:lnTo>
                    <a:pt x="27432" y="1670304"/>
                  </a:lnTo>
                  <a:lnTo>
                    <a:pt x="30480" y="1671828"/>
                  </a:lnTo>
                  <a:lnTo>
                    <a:pt x="32004" y="1674875"/>
                  </a:lnTo>
                  <a:lnTo>
                    <a:pt x="30480" y="1700783"/>
                  </a:lnTo>
                  <a:lnTo>
                    <a:pt x="28956" y="1703832"/>
                  </a:lnTo>
                  <a:close/>
                </a:path>
                <a:path w="624839" h="2525395">
                  <a:moveTo>
                    <a:pt x="27432" y="1653540"/>
                  </a:moveTo>
                  <a:lnTo>
                    <a:pt x="24383" y="1652016"/>
                  </a:lnTo>
                  <a:lnTo>
                    <a:pt x="22860" y="1648967"/>
                  </a:lnTo>
                  <a:lnTo>
                    <a:pt x="24383" y="1623059"/>
                  </a:lnTo>
                  <a:lnTo>
                    <a:pt x="25908" y="1620012"/>
                  </a:lnTo>
                  <a:lnTo>
                    <a:pt x="28956" y="1618488"/>
                  </a:lnTo>
                  <a:lnTo>
                    <a:pt x="32004" y="1620012"/>
                  </a:lnTo>
                  <a:lnTo>
                    <a:pt x="33528" y="1623059"/>
                  </a:lnTo>
                  <a:lnTo>
                    <a:pt x="32004" y="1648967"/>
                  </a:lnTo>
                  <a:lnTo>
                    <a:pt x="30480" y="1652016"/>
                  </a:lnTo>
                  <a:lnTo>
                    <a:pt x="27432" y="1653540"/>
                  </a:lnTo>
                  <a:close/>
                </a:path>
                <a:path w="624839" h="2525395">
                  <a:moveTo>
                    <a:pt x="28956" y="1601724"/>
                  </a:moveTo>
                  <a:lnTo>
                    <a:pt x="25908" y="1600199"/>
                  </a:lnTo>
                  <a:lnTo>
                    <a:pt x="24383" y="1597151"/>
                  </a:lnTo>
                  <a:lnTo>
                    <a:pt x="25908" y="1571244"/>
                  </a:lnTo>
                  <a:lnTo>
                    <a:pt x="27432" y="1568196"/>
                  </a:lnTo>
                  <a:lnTo>
                    <a:pt x="30480" y="1566672"/>
                  </a:lnTo>
                  <a:lnTo>
                    <a:pt x="33528" y="1568196"/>
                  </a:lnTo>
                  <a:lnTo>
                    <a:pt x="33528" y="1597151"/>
                  </a:lnTo>
                  <a:lnTo>
                    <a:pt x="32004" y="1600199"/>
                  </a:lnTo>
                  <a:lnTo>
                    <a:pt x="28956" y="1601724"/>
                  </a:lnTo>
                  <a:close/>
                </a:path>
                <a:path w="624839" h="2525395">
                  <a:moveTo>
                    <a:pt x="30480" y="1549907"/>
                  </a:moveTo>
                  <a:lnTo>
                    <a:pt x="27432" y="1548383"/>
                  </a:lnTo>
                  <a:lnTo>
                    <a:pt x="25908" y="1545336"/>
                  </a:lnTo>
                  <a:lnTo>
                    <a:pt x="27432" y="1519428"/>
                  </a:lnTo>
                  <a:lnTo>
                    <a:pt x="28956" y="1516380"/>
                  </a:lnTo>
                  <a:lnTo>
                    <a:pt x="35051" y="1516380"/>
                  </a:lnTo>
                  <a:lnTo>
                    <a:pt x="35051" y="1545336"/>
                  </a:lnTo>
                  <a:lnTo>
                    <a:pt x="33528" y="1548383"/>
                  </a:lnTo>
                  <a:lnTo>
                    <a:pt x="30480" y="1549907"/>
                  </a:lnTo>
                  <a:close/>
                </a:path>
                <a:path w="624839" h="2525395">
                  <a:moveTo>
                    <a:pt x="35051" y="1498092"/>
                  </a:moveTo>
                  <a:lnTo>
                    <a:pt x="28956" y="1498092"/>
                  </a:lnTo>
                  <a:lnTo>
                    <a:pt x="27432" y="1493520"/>
                  </a:lnTo>
                  <a:lnTo>
                    <a:pt x="28956" y="1469136"/>
                  </a:lnTo>
                  <a:lnTo>
                    <a:pt x="28956" y="1466088"/>
                  </a:lnTo>
                  <a:lnTo>
                    <a:pt x="32004" y="1464564"/>
                  </a:lnTo>
                  <a:lnTo>
                    <a:pt x="36576" y="1466088"/>
                  </a:lnTo>
                  <a:lnTo>
                    <a:pt x="36576" y="1495044"/>
                  </a:lnTo>
                  <a:lnTo>
                    <a:pt x="35051" y="1498092"/>
                  </a:lnTo>
                  <a:close/>
                </a:path>
                <a:path w="624839" h="2525395">
                  <a:moveTo>
                    <a:pt x="33528" y="1447799"/>
                  </a:moveTo>
                  <a:lnTo>
                    <a:pt x="30480" y="1446276"/>
                  </a:lnTo>
                  <a:lnTo>
                    <a:pt x="28956" y="1443228"/>
                  </a:lnTo>
                  <a:lnTo>
                    <a:pt x="28956" y="1417320"/>
                  </a:lnTo>
                  <a:lnTo>
                    <a:pt x="30480" y="1414272"/>
                  </a:lnTo>
                  <a:lnTo>
                    <a:pt x="33528" y="1412748"/>
                  </a:lnTo>
                  <a:lnTo>
                    <a:pt x="36576" y="1414272"/>
                  </a:lnTo>
                  <a:lnTo>
                    <a:pt x="38100" y="1417320"/>
                  </a:lnTo>
                  <a:lnTo>
                    <a:pt x="38100" y="1443228"/>
                  </a:lnTo>
                  <a:lnTo>
                    <a:pt x="36576" y="1446276"/>
                  </a:lnTo>
                  <a:lnTo>
                    <a:pt x="33528" y="1447799"/>
                  </a:lnTo>
                  <a:close/>
                </a:path>
                <a:path w="624839" h="2525395">
                  <a:moveTo>
                    <a:pt x="35051" y="1395984"/>
                  </a:moveTo>
                  <a:lnTo>
                    <a:pt x="32004" y="1394460"/>
                  </a:lnTo>
                  <a:lnTo>
                    <a:pt x="30480" y="1391411"/>
                  </a:lnTo>
                  <a:lnTo>
                    <a:pt x="30480" y="1365503"/>
                  </a:lnTo>
                  <a:lnTo>
                    <a:pt x="32004" y="1362456"/>
                  </a:lnTo>
                  <a:lnTo>
                    <a:pt x="35051" y="1360932"/>
                  </a:lnTo>
                  <a:lnTo>
                    <a:pt x="38100" y="1362456"/>
                  </a:lnTo>
                  <a:lnTo>
                    <a:pt x="39624" y="1365503"/>
                  </a:lnTo>
                  <a:lnTo>
                    <a:pt x="39624" y="1391411"/>
                  </a:lnTo>
                  <a:lnTo>
                    <a:pt x="38100" y="1394460"/>
                  </a:lnTo>
                  <a:lnTo>
                    <a:pt x="35051" y="1395984"/>
                  </a:lnTo>
                  <a:close/>
                </a:path>
                <a:path w="624839" h="2525395">
                  <a:moveTo>
                    <a:pt x="36576" y="1344168"/>
                  </a:moveTo>
                  <a:lnTo>
                    <a:pt x="33528" y="1342644"/>
                  </a:lnTo>
                  <a:lnTo>
                    <a:pt x="32004" y="1339596"/>
                  </a:lnTo>
                  <a:lnTo>
                    <a:pt x="32004" y="1313688"/>
                  </a:lnTo>
                  <a:lnTo>
                    <a:pt x="33528" y="1310640"/>
                  </a:lnTo>
                  <a:lnTo>
                    <a:pt x="36576" y="1310640"/>
                  </a:lnTo>
                  <a:lnTo>
                    <a:pt x="39624" y="1312164"/>
                  </a:lnTo>
                  <a:lnTo>
                    <a:pt x="41148" y="1315211"/>
                  </a:lnTo>
                  <a:lnTo>
                    <a:pt x="39624" y="1339596"/>
                  </a:lnTo>
                  <a:lnTo>
                    <a:pt x="39624" y="1342644"/>
                  </a:lnTo>
                  <a:lnTo>
                    <a:pt x="36576" y="1344168"/>
                  </a:lnTo>
                  <a:close/>
                </a:path>
                <a:path w="624839" h="2525395">
                  <a:moveTo>
                    <a:pt x="41148" y="1292352"/>
                  </a:moveTo>
                  <a:lnTo>
                    <a:pt x="33528" y="1292352"/>
                  </a:lnTo>
                  <a:lnTo>
                    <a:pt x="33528" y="1263396"/>
                  </a:lnTo>
                  <a:lnTo>
                    <a:pt x="35051" y="1260348"/>
                  </a:lnTo>
                  <a:lnTo>
                    <a:pt x="38100" y="1258823"/>
                  </a:lnTo>
                  <a:lnTo>
                    <a:pt x="41148" y="1260348"/>
                  </a:lnTo>
                  <a:lnTo>
                    <a:pt x="42672" y="1263396"/>
                  </a:lnTo>
                  <a:lnTo>
                    <a:pt x="41148" y="1289303"/>
                  </a:lnTo>
                  <a:lnTo>
                    <a:pt x="41148" y="1292352"/>
                  </a:lnTo>
                  <a:close/>
                </a:path>
                <a:path w="624839" h="2525395">
                  <a:moveTo>
                    <a:pt x="38100" y="1242060"/>
                  </a:moveTo>
                  <a:lnTo>
                    <a:pt x="35051" y="1240536"/>
                  </a:lnTo>
                  <a:lnTo>
                    <a:pt x="35051" y="1211580"/>
                  </a:lnTo>
                  <a:lnTo>
                    <a:pt x="36576" y="1208532"/>
                  </a:lnTo>
                  <a:lnTo>
                    <a:pt x="39624" y="1207007"/>
                  </a:lnTo>
                  <a:lnTo>
                    <a:pt x="42672" y="1208532"/>
                  </a:lnTo>
                  <a:lnTo>
                    <a:pt x="44196" y="1211580"/>
                  </a:lnTo>
                  <a:lnTo>
                    <a:pt x="42672" y="1237488"/>
                  </a:lnTo>
                  <a:lnTo>
                    <a:pt x="41148" y="1240536"/>
                  </a:lnTo>
                  <a:lnTo>
                    <a:pt x="38100" y="1242060"/>
                  </a:lnTo>
                  <a:close/>
                </a:path>
                <a:path w="624839" h="2525395">
                  <a:moveTo>
                    <a:pt x="39624" y="1190244"/>
                  </a:moveTo>
                  <a:lnTo>
                    <a:pt x="36576" y="1188719"/>
                  </a:lnTo>
                  <a:lnTo>
                    <a:pt x="36576" y="1159764"/>
                  </a:lnTo>
                  <a:lnTo>
                    <a:pt x="41148" y="1156715"/>
                  </a:lnTo>
                  <a:lnTo>
                    <a:pt x="44196" y="1156715"/>
                  </a:lnTo>
                  <a:lnTo>
                    <a:pt x="45720" y="1159764"/>
                  </a:lnTo>
                  <a:lnTo>
                    <a:pt x="44196" y="1185672"/>
                  </a:lnTo>
                  <a:lnTo>
                    <a:pt x="42672" y="1188719"/>
                  </a:lnTo>
                  <a:lnTo>
                    <a:pt x="39624" y="1190244"/>
                  </a:lnTo>
                  <a:close/>
                </a:path>
                <a:path w="624839" h="2525395">
                  <a:moveTo>
                    <a:pt x="44196" y="1138428"/>
                  </a:moveTo>
                  <a:lnTo>
                    <a:pt x="41148" y="1138428"/>
                  </a:lnTo>
                  <a:lnTo>
                    <a:pt x="38100" y="1136903"/>
                  </a:lnTo>
                  <a:lnTo>
                    <a:pt x="36576" y="1133856"/>
                  </a:lnTo>
                  <a:lnTo>
                    <a:pt x="38100" y="1109472"/>
                  </a:lnTo>
                  <a:lnTo>
                    <a:pt x="39624" y="1106423"/>
                  </a:lnTo>
                  <a:lnTo>
                    <a:pt x="42672" y="1104899"/>
                  </a:lnTo>
                  <a:lnTo>
                    <a:pt x="45720" y="1106423"/>
                  </a:lnTo>
                  <a:lnTo>
                    <a:pt x="47244" y="1109472"/>
                  </a:lnTo>
                  <a:lnTo>
                    <a:pt x="45720" y="1135380"/>
                  </a:lnTo>
                  <a:lnTo>
                    <a:pt x="44196" y="1138428"/>
                  </a:lnTo>
                  <a:close/>
                </a:path>
                <a:path w="624839" h="2525395">
                  <a:moveTo>
                    <a:pt x="42672" y="1088136"/>
                  </a:moveTo>
                  <a:lnTo>
                    <a:pt x="39624" y="1086611"/>
                  </a:lnTo>
                  <a:lnTo>
                    <a:pt x="38100" y="1083564"/>
                  </a:lnTo>
                  <a:lnTo>
                    <a:pt x="39624" y="1057656"/>
                  </a:lnTo>
                  <a:lnTo>
                    <a:pt x="41148" y="1054607"/>
                  </a:lnTo>
                  <a:lnTo>
                    <a:pt x="44196" y="1053084"/>
                  </a:lnTo>
                  <a:lnTo>
                    <a:pt x="47244" y="1054607"/>
                  </a:lnTo>
                  <a:lnTo>
                    <a:pt x="47244" y="1083564"/>
                  </a:lnTo>
                  <a:lnTo>
                    <a:pt x="45720" y="1086611"/>
                  </a:lnTo>
                  <a:lnTo>
                    <a:pt x="42672" y="1088136"/>
                  </a:lnTo>
                  <a:close/>
                </a:path>
                <a:path w="624839" h="2525395">
                  <a:moveTo>
                    <a:pt x="44196" y="1036319"/>
                  </a:moveTo>
                  <a:lnTo>
                    <a:pt x="41148" y="1034796"/>
                  </a:lnTo>
                  <a:lnTo>
                    <a:pt x="39624" y="1031748"/>
                  </a:lnTo>
                  <a:lnTo>
                    <a:pt x="41148" y="1005840"/>
                  </a:lnTo>
                  <a:lnTo>
                    <a:pt x="42672" y="1002792"/>
                  </a:lnTo>
                  <a:lnTo>
                    <a:pt x="45720" y="1001268"/>
                  </a:lnTo>
                  <a:lnTo>
                    <a:pt x="48767" y="1002792"/>
                  </a:lnTo>
                  <a:lnTo>
                    <a:pt x="48767" y="1031748"/>
                  </a:lnTo>
                  <a:lnTo>
                    <a:pt x="47244" y="1034796"/>
                  </a:lnTo>
                  <a:lnTo>
                    <a:pt x="44196" y="1036319"/>
                  </a:lnTo>
                  <a:close/>
                </a:path>
                <a:path w="624839" h="2525395">
                  <a:moveTo>
                    <a:pt x="45720" y="984503"/>
                  </a:moveTo>
                  <a:lnTo>
                    <a:pt x="42672" y="982980"/>
                  </a:lnTo>
                  <a:lnTo>
                    <a:pt x="41148" y="979932"/>
                  </a:lnTo>
                  <a:lnTo>
                    <a:pt x="42582" y="955548"/>
                  </a:lnTo>
                  <a:lnTo>
                    <a:pt x="42672" y="950976"/>
                  </a:lnTo>
                  <a:lnTo>
                    <a:pt x="48767" y="950976"/>
                  </a:lnTo>
                  <a:lnTo>
                    <a:pt x="50292" y="955548"/>
                  </a:lnTo>
                  <a:lnTo>
                    <a:pt x="50292" y="979932"/>
                  </a:lnTo>
                  <a:lnTo>
                    <a:pt x="48767" y="982980"/>
                  </a:lnTo>
                  <a:lnTo>
                    <a:pt x="45720" y="984503"/>
                  </a:lnTo>
                  <a:close/>
                </a:path>
                <a:path w="624839" h="2525395">
                  <a:moveTo>
                    <a:pt x="50292" y="932688"/>
                  </a:moveTo>
                  <a:lnTo>
                    <a:pt x="44196" y="932688"/>
                  </a:lnTo>
                  <a:lnTo>
                    <a:pt x="42672" y="929640"/>
                  </a:lnTo>
                  <a:lnTo>
                    <a:pt x="42672" y="903732"/>
                  </a:lnTo>
                  <a:lnTo>
                    <a:pt x="44196" y="900684"/>
                  </a:lnTo>
                  <a:lnTo>
                    <a:pt x="47244" y="899160"/>
                  </a:lnTo>
                  <a:lnTo>
                    <a:pt x="50292" y="900684"/>
                  </a:lnTo>
                  <a:lnTo>
                    <a:pt x="51816" y="903732"/>
                  </a:lnTo>
                  <a:lnTo>
                    <a:pt x="51816" y="929640"/>
                  </a:lnTo>
                  <a:lnTo>
                    <a:pt x="50292" y="932688"/>
                  </a:lnTo>
                  <a:close/>
                </a:path>
                <a:path w="624839" h="2525395">
                  <a:moveTo>
                    <a:pt x="48767" y="882396"/>
                  </a:moveTo>
                  <a:lnTo>
                    <a:pt x="45720" y="880872"/>
                  </a:lnTo>
                  <a:lnTo>
                    <a:pt x="44196" y="877823"/>
                  </a:lnTo>
                  <a:lnTo>
                    <a:pt x="44196" y="851915"/>
                  </a:lnTo>
                  <a:lnTo>
                    <a:pt x="45720" y="848868"/>
                  </a:lnTo>
                  <a:lnTo>
                    <a:pt x="48767" y="847344"/>
                  </a:lnTo>
                  <a:lnTo>
                    <a:pt x="51816" y="848868"/>
                  </a:lnTo>
                  <a:lnTo>
                    <a:pt x="53340" y="851915"/>
                  </a:lnTo>
                  <a:lnTo>
                    <a:pt x="53340" y="877823"/>
                  </a:lnTo>
                  <a:lnTo>
                    <a:pt x="51816" y="880872"/>
                  </a:lnTo>
                  <a:lnTo>
                    <a:pt x="48767" y="882396"/>
                  </a:lnTo>
                  <a:close/>
                </a:path>
                <a:path w="624839" h="2525395">
                  <a:moveTo>
                    <a:pt x="50292" y="830580"/>
                  </a:moveTo>
                  <a:lnTo>
                    <a:pt x="47244" y="829056"/>
                  </a:lnTo>
                  <a:lnTo>
                    <a:pt x="45720" y="826007"/>
                  </a:lnTo>
                  <a:lnTo>
                    <a:pt x="45720" y="800099"/>
                  </a:lnTo>
                  <a:lnTo>
                    <a:pt x="47244" y="797052"/>
                  </a:lnTo>
                  <a:lnTo>
                    <a:pt x="50292" y="795527"/>
                  </a:lnTo>
                  <a:lnTo>
                    <a:pt x="53340" y="797052"/>
                  </a:lnTo>
                  <a:lnTo>
                    <a:pt x="54864" y="800099"/>
                  </a:lnTo>
                  <a:lnTo>
                    <a:pt x="53340" y="826007"/>
                  </a:lnTo>
                  <a:lnTo>
                    <a:pt x="53340" y="829056"/>
                  </a:lnTo>
                  <a:lnTo>
                    <a:pt x="50292" y="830580"/>
                  </a:lnTo>
                  <a:close/>
                </a:path>
                <a:path w="624839" h="2525395">
                  <a:moveTo>
                    <a:pt x="54864" y="778764"/>
                  </a:moveTo>
                  <a:lnTo>
                    <a:pt x="50292" y="778764"/>
                  </a:lnTo>
                  <a:lnTo>
                    <a:pt x="47244" y="777240"/>
                  </a:lnTo>
                  <a:lnTo>
                    <a:pt x="47244" y="748284"/>
                  </a:lnTo>
                  <a:lnTo>
                    <a:pt x="48767" y="745236"/>
                  </a:lnTo>
                  <a:lnTo>
                    <a:pt x="51816" y="745236"/>
                  </a:lnTo>
                  <a:lnTo>
                    <a:pt x="54864" y="746760"/>
                  </a:lnTo>
                  <a:lnTo>
                    <a:pt x="56388" y="749807"/>
                  </a:lnTo>
                  <a:lnTo>
                    <a:pt x="54864" y="775715"/>
                  </a:lnTo>
                  <a:lnTo>
                    <a:pt x="54864" y="778764"/>
                  </a:lnTo>
                  <a:close/>
                </a:path>
                <a:path w="624839" h="2525395">
                  <a:moveTo>
                    <a:pt x="51816" y="728472"/>
                  </a:moveTo>
                  <a:lnTo>
                    <a:pt x="48767" y="726948"/>
                  </a:lnTo>
                  <a:lnTo>
                    <a:pt x="48767" y="697992"/>
                  </a:lnTo>
                  <a:lnTo>
                    <a:pt x="50292" y="694944"/>
                  </a:lnTo>
                  <a:lnTo>
                    <a:pt x="53340" y="693419"/>
                  </a:lnTo>
                  <a:lnTo>
                    <a:pt x="56388" y="694944"/>
                  </a:lnTo>
                  <a:lnTo>
                    <a:pt x="57912" y="697992"/>
                  </a:lnTo>
                  <a:lnTo>
                    <a:pt x="56388" y="723899"/>
                  </a:lnTo>
                  <a:lnTo>
                    <a:pt x="54864" y="726948"/>
                  </a:lnTo>
                  <a:lnTo>
                    <a:pt x="51816" y="728472"/>
                  </a:lnTo>
                  <a:close/>
                </a:path>
                <a:path w="624839" h="2525395">
                  <a:moveTo>
                    <a:pt x="53340" y="676656"/>
                  </a:moveTo>
                  <a:lnTo>
                    <a:pt x="50292" y="675132"/>
                  </a:lnTo>
                  <a:lnTo>
                    <a:pt x="50292" y="646176"/>
                  </a:lnTo>
                  <a:lnTo>
                    <a:pt x="54864" y="641603"/>
                  </a:lnTo>
                  <a:lnTo>
                    <a:pt x="57912" y="643127"/>
                  </a:lnTo>
                  <a:lnTo>
                    <a:pt x="59435" y="646176"/>
                  </a:lnTo>
                  <a:lnTo>
                    <a:pt x="57912" y="672084"/>
                  </a:lnTo>
                  <a:lnTo>
                    <a:pt x="56388" y="675132"/>
                  </a:lnTo>
                  <a:lnTo>
                    <a:pt x="53340" y="676656"/>
                  </a:lnTo>
                  <a:close/>
                </a:path>
                <a:path w="624839" h="2525395">
                  <a:moveTo>
                    <a:pt x="54864" y="624840"/>
                  </a:moveTo>
                  <a:lnTo>
                    <a:pt x="51816" y="623315"/>
                  </a:lnTo>
                  <a:lnTo>
                    <a:pt x="50292" y="620268"/>
                  </a:lnTo>
                  <a:lnTo>
                    <a:pt x="51816" y="594360"/>
                  </a:lnTo>
                  <a:lnTo>
                    <a:pt x="53340" y="591311"/>
                  </a:lnTo>
                  <a:lnTo>
                    <a:pt x="59435" y="591311"/>
                  </a:lnTo>
                  <a:lnTo>
                    <a:pt x="59435" y="620268"/>
                  </a:lnTo>
                  <a:lnTo>
                    <a:pt x="57912" y="623315"/>
                  </a:lnTo>
                  <a:lnTo>
                    <a:pt x="54864" y="624840"/>
                  </a:lnTo>
                  <a:close/>
                </a:path>
                <a:path w="624839" h="2525395">
                  <a:moveTo>
                    <a:pt x="59435" y="573023"/>
                  </a:moveTo>
                  <a:lnTo>
                    <a:pt x="53340" y="573023"/>
                  </a:lnTo>
                  <a:lnTo>
                    <a:pt x="51816" y="568452"/>
                  </a:lnTo>
                  <a:lnTo>
                    <a:pt x="53340" y="544068"/>
                  </a:lnTo>
                  <a:lnTo>
                    <a:pt x="54864" y="541019"/>
                  </a:lnTo>
                  <a:lnTo>
                    <a:pt x="57912" y="539496"/>
                  </a:lnTo>
                  <a:lnTo>
                    <a:pt x="60960" y="541019"/>
                  </a:lnTo>
                  <a:lnTo>
                    <a:pt x="60960" y="569976"/>
                  </a:lnTo>
                  <a:lnTo>
                    <a:pt x="59435" y="573023"/>
                  </a:lnTo>
                  <a:close/>
                </a:path>
                <a:path w="624839" h="2525395">
                  <a:moveTo>
                    <a:pt x="57912" y="522731"/>
                  </a:moveTo>
                  <a:lnTo>
                    <a:pt x="54864" y="521207"/>
                  </a:lnTo>
                  <a:lnTo>
                    <a:pt x="53340" y="518160"/>
                  </a:lnTo>
                  <a:lnTo>
                    <a:pt x="54864" y="492252"/>
                  </a:lnTo>
                  <a:lnTo>
                    <a:pt x="56388" y="489203"/>
                  </a:lnTo>
                  <a:lnTo>
                    <a:pt x="59435" y="487680"/>
                  </a:lnTo>
                  <a:lnTo>
                    <a:pt x="62483" y="489203"/>
                  </a:lnTo>
                  <a:lnTo>
                    <a:pt x="62483" y="518160"/>
                  </a:lnTo>
                  <a:lnTo>
                    <a:pt x="60960" y="521207"/>
                  </a:lnTo>
                  <a:lnTo>
                    <a:pt x="57912" y="522731"/>
                  </a:lnTo>
                  <a:close/>
                </a:path>
                <a:path w="624839" h="2525395">
                  <a:moveTo>
                    <a:pt x="59435" y="470915"/>
                  </a:moveTo>
                  <a:lnTo>
                    <a:pt x="56388" y="469392"/>
                  </a:lnTo>
                  <a:lnTo>
                    <a:pt x="54864" y="466344"/>
                  </a:lnTo>
                  <a:lnTo>
                    <a:pt x="56388" y="440435"/>
                  </a:lnTo>
                  <a:lnTo>
                    <a:pt x="56388" y="437388"/>
                  </a:lnTo>
                  <a:lnTo>
                    <a:pt x="59435" y="435864"/>
                  </a:lnTo>
                  <a:lnTo>
                    <a:pt x="62483" y="437388"/>
                  </a:lnTo>
                  <a:lnTo>
                    <a:pt x="64008" y="440435"/>
                  </a:lnTo>
                  <a:lnTo>
                    <a:pt x="64008" y="466344"/>
                  </a:lnTo>
                  <a:lnTo>
                    <a:pt x="62483" y="469392"/>
                  </a:lnTo>
                  <a:lnTo>
                    <a:pt x="59435" y="470915"/>
                  </a:lnTo>
                  <a:close/>
                </a:path>
                <a:path w="624839" h="2525395">
                  <a:moveTo>
                    <a:pt x="60960" y="419099"/>
                  </a:moveTo>
                  <a:lnTo>
                    <a:pt x="57912" y="417576"/>
                  </a:lnTo>
                  <a:lnTo>
                    <a:pt x="56388" y="414527"/>
                  </a:lnTo>
                  <a:lnTo>
                    <a:pt x="56388" y="388619"/>
                  </a:lnTo>
                  <a:lnTo>
                    <a:pt x="57912" y="385572"/>
                  </a:lnTo>
                  <a:lnTo>
                    <a:pt x="60960" y="385572"/>
                  </a:lnTo>
                  <a:lnTo>
                    <a:pt x="64008" y="387096"/>
                  </a:lnTo>
                  <a:lnTo>
                    <a:pt x="65532" y="390144"/>
                  </a:lnTo>
                  <a:lnTo>
                    <a:pt x="65532" y="414527"/>
                  </a:lnTo>
                  <a:lnTo>
                    <a:pt x="64008" y="417576"/>
                  </a:lnTo>
                  <a:lnTo>
                    <a:pt x="60960" y="419099"/>
                  </a:lnTo>
                  <a:close/>
                </a:path>
                <a:path w="624839" h="2525395">
                  <a:moveTo>
                    <a:pt x="62483" y="367284"/>
                  </a:moveTo>
                  <a:lnTo>
                    <a:pt x="59435" y="367284"/>
                  </a:lnTo>
                  <a:lnTo>
                    <a:pt x="57912" y="364235"/>
                  </a:lnTo>
                  <a:lnTo>
                    <a:pt x="57912" y="338327"/>
                  </a:lnTo>
                  <a:lnTo>
                    <a:pt x="59435" y="335280"/>
                  </a:lnTo>
                  <a:lnTo>
                    <a:pt x="62483" y="333756"/>
                  </a:lnTo>
                  <a:lnTo>
                    <a:pt x="65532" y="335280"/>
                  </a:lnTo>
                  <a:lnTo>
                    <a:pt x="67056" y="338327"/>
                  </a:lnTo>
                  <a:lnTo>
                    <a:pt x="67056" y="364235"/>
                  </a:lnTo>
                  <a:lnTo>
                    <a:pt x="62483" y="367284"/>
                  </a:lnTo>
                  <a:close/>
                </a:path>
                <a:path w="624839" h="2525395">
                  <a:moveTo>
                    <a:pt x="64008" y="316992"/>
                  </a:moveTo>
                  <a:lnTo>
                    <a:pt x="60960" y="315468"/>
                  </a:lnTo>
                  <a:lnTo>
                    <a:pt x="59435" y="312419"/>
                  </a:lnTo>
                  <a:lnTo>
                    <a:pt x="59435" y="286512"/>
                  </a:lnTo>
                  <a:lnTo>
                    <a:pt x="60960" y="283464"/>
                  </a:lnTo>
                  <a:lnTo>
                    <a:pt x="64008" y="281939"/>
                  </a:lnTo>
                  <a:lnTo>
                    <a:pt x="67056" y="283464"/>
                  </a:lnTo>
                  <a:lnTo>
                    <a:pt x="68580" y="286512"/>
                  </a:lnTo>
                  <a:lnTo>
                    <a:pt x="67056" y="312419"/>
                  </a:lnTo>
                  <a:lnTo>
                    <a:pt x="67056" y="315468"/>
                  </a:lnTo>
                  <a:lnTo>
                    <a:pt x="64008" y="316992"/>
                  </a:lnTo>
                  <a:close/>
                </a:path>
                <a:path w="624839" h="2525395">
                  <a:moveTo>
                    <a:pt x="64008" y="265175"/>
                  </a:moveTo>
                  <a:lnTo>
                    <a:pt x="60960" y="263652"/>
                  </a:lnTo>
                  <a:lnTo>
                    <a:pt x="60960" y="234696"/>
                  </a:lnTo>
                  <a:lnTo>
                    <a:pt x="62483" y="231648"/>
                  </a:lnTo>
                  <a:lnTo>
                    <a:pt x="68580" y="231648"/>
                  </a:lnTo>
                  <a:lnTo>
                    <a:pt x="70104" y="234696"/>
                  </a:lnTo>
                  <a:lnTo>
                    <a:pt x="68580" y="260604"/>
                  </a:lnTo>
                  <a:lnTo>
                    <a:pt x="68580" y="263652"/>
                  </a:lnTo>
                  <a:lnTo>
                    <a:pt x="64008" y="265175"/>
                  </a:lnTo>
                  <a:close/>
                </a:path>
                <a:path w="624839" h="2525395">
                  <a:moveTo>
                    <a:pt x="68580" y="213360"/>
                  </a:moveTo>
                  <a:lnTo>
                    <a:pt x="65532" y="213360"/>
                  </a:lnTo>
                  <a:lnTo>
                    <a:pt x="62483" y="211835"/>
                  </a:lnTo>
                  <a:lnTo>
                    <a:pt x="62483" y="184404"/>
                  </a:lnTo>
                  <a:lnTo>
                    <a:pt x="64008" y="181356"/>
                  </a:lnTo>
                  <a:lnTo>
                    <a:pt x="67056" y="179831"/>
                  </a:lnTo>
                  <a:lnTo>
                    <a:pt x="70104" y="181356"/>
                  </a:lnTo>
                  <a:lnTo>
                    <a:pt x="71628" y="184404"/>
                  </a:lnTo>
                  <a:lnTo>
                    <a:pt x="70104" y="210312"/>
                  </a:lnTo>
                  <a:lnTo>
                    <a:pt x="68580" y="213360"/>
                  </a:lnTo>
                  <a:close/>
                </a:path>
                <a:path w="624839" h="2525395">
                  <a:moveTo>
                    <a:pt x="67056" y="163068"/>
                  </a:moveTo>
                  <a:lnTo>
                    <a:pt x="64008" y="161543"/>
                  </a:lnTo>
                  <a:lnTo>
                    <a:pt x="64008" y="132587"/>
                  </a:lnTo>
                  <a:lnTo>
                    <a:pt x="65532" y="129539"/>
                  </a:lnTo>
                  <a:lnTo>
                    <a:pt x="68580" y="128016"/>
                  </a:lnTo>
                  <a:lnTo>
                    <a:pt x="71628" y="129539"/>
                  </a:lnTo>
                  <a:lnTo>
                    <a:pt x="73151" y="132587"/>
                  </a:lnTo>
                  <a:lnTo>
                    <a:pt x="71628" y="158496"/>
                  </a:lnTo>
                  <a:lnTo>
                    <a:pt x="70104" y="161543"/>
                  </a:lnTo>
                  <a:lnTo>
                    <a:pt x="67056" y="163068"/>
                  </a:lnTo>
                  <a:close/>
                </a:path>
                <a:path w="624839" h="2525395">
                  <a:moveTo>
                    <a:pt x="68580" y="111252"/>
                  </a:moveTo>
                  <a:lnTo>
                    <a:pt x="65532" y="109727"/>
                  </a:lnTo>
                  <a:lnTo>
                    <a:pt x="64008" y="106679"/>
                  </a:lnTo>
                  <a:lnTo>
                    <a:pt x="65532" y="80772"/>
                  </a:lnTo>
                  <a:lnTo>
                    <a:pt x="67056" y="77723"/>
                  </a:lnTo>
                  <a:lnTo>
                    <a:pt x="70104" y="76200"/>
                  </a:lnTo>
                  <a:lnTo>
                    <a:pt x="73151" y="77723"/>
                  </a:lnTo>
                  <a:lnTo>
                    <a:pt x="73151" y="106679"/>
                  </a:lnTo>
                  <a:lnTo>
                    <a:pt x="71628" y="109727"/>
                  </a:lnTo>
                  <a:lnTo>
                    <a:pt x="68580" y="111252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25" name="object 25"/>
            <p:cNvPicPr/>
            <p:nvPr/>
          </p:nvPicPr>
          <p:blipFill>
            <a:blip r:embed="rId17" cstate="print"/>
            <a:stretch>
              <a:fillRect/>
            </a:stretch>
          </p:blipFill>
          <p:spPr>
            <a:xfrm>
              <a:off x="4620767" y="1248156"/>
              <a:ext cx="1883664" cy="2657855"/>
            </a:xfrm>
            <a:prstGeom prst="rect">
              <a:avLst/>
            </a:prstGeom>
          </p:spPr>
        </p:pic>
        <p:sp>
          <p:nvSpPr>
            <p:cNvPr id="26" name="object 26"/>
            <p:cNvSpPr/>
            <p:nvPr/>
          </p:nvSpPr>
          <p:spPr>
            <a:xfrm>
              <a:off x="5102339" y="1594103"/>
              <a:ext cx="869315" cy="1969135"/>
            </a:xfrm>
            <a:custGeom>
              <a:avLst/>
              <a:gdLst/>
              <a:ahLst/>
              <a:cxnLst/>
              <a:rect l="l" t="t" r="r" b="b"/>
              <a:pathLst>
                <a:path w="869314" h="1969135">
                  <a:moveTo>
                    <a:pt x="16764" y="1010412"/>
                  </a:moveTo>
                  <a:lnTo>
                    <a:pt x="9690" y="970788"/>
                  </a:lnTo>
                  <a:lnTo>
                    <a:pt x="9461" y="969518"/>
                  </a:lnTo>
                  <a:lnTo>
                    <a:pt x="9906" y="967740"/>
                  </a:lnTo>
                  <a:lnTo>
                    <a:pt x="13716" y="952500"/>
                  </a:lnTo>
                  <a:lnTo>
                    <a:pt x="10668" y="947928"/>
                  </a:lnTo>
                  <a:lnTo>
                    <a:pt x="6096" y="947928"/>
                  </a:lnTo>
                  <a:lnTo>
                    <a:pt x="4572" y="950976"/>
                  </a:lnTo>
                  <a:lnTo>
                    <a:pt x="1524" y="967740"/>
                  </a:lnTo>
                  <a:lnTo>
                    <a:pt x="0" y="969264"/>
                  </a:lnTo>
                  <a:lnTo>
                    <a:pt x="9144" y="1011936"/>
                  </a:lnTo>
                  <a:lnTo>
                    <a:pt x="10668" y="1013460"/>
                  </a:lnTo>
                  <a:lnTo>
                    <a:pt x="13716" y="1014984"/>
                  </a:lnTo>
                  <a:lnTo>
                    <a:pt x="16764" y="1013460"/>
                  </a:lnTo>
                  <a:lnTo>
                    <a:pt x="16764" y="1010412"/>
                  </a:lnTo>
                  <a:close/>
                </a:path>
                <a:path w="869314" h="1969135">
                  <a:moveTo>
                    <a:pt x="38100" y="1109472"/>
                  </a:moveTo>
                  <a:lnTo>
                    <a:pt x="35052" y="1100328"/>
                  </a:lnTo>
                  <a:lnTo>
                    <a:pt x="24384" y="1051560"/>
                  </a:lnTo>
                  <a:lnTo>
                    <a:pt x="22860" y="1048512"/>
                  </a:lnTo>
                  <a:lnTo>
                    <a:pt x="19812" y="1048512"/>
                  </a:lnTo>
                  <a:lnTo>
                    <a:pt x="16764" y="1050036"/>
                  </a:lnTo>
                  <a:lnTo>
                    <a:pt x="16764" y="1053084"/>
                  </a:lnTo>
                  <a:lnTo>
                    <a:pt x="27432" y="1101852"/>
                  </a:lnTo>
                  <a:lnTo>
                    <a:pt x="28956" y="1112520"/>
                  </a:lnTo>
                  <a:lnTo>
                    <a:pt x="35052" y="1115568"/>
                  </a:lnTo>
                  <a:lnTo>
                    <a:pt x="38100" y="1114044"/>
                  </a:lnTo>
                  <a:lnTo>
                    <a:pt x="38100" y="1109472"/>
                  </a:lnTo>
                  <a:close/>
                </a:path>
                <a:path w="869314" h="1969135">
                  <a:moveTo>
                    <a:pt x="38100" y="853440"/>
                  </a:moveTo>
                  <a:lnTo>
                    <a:pt x="35052" y="847344"/>
                  </a:lnTo>
                  <a:lnTo>
                    <a:pt x="30480" y="847344"/>
                  </a:lnTo>
                  <a:lnTo>
                    <a:pt x="28956" y="850392"/>
                  </a:lnTo>
                  <a:lnTo>
                    <a:pt x="15240" y="903732"/>
                  </a:lnTo>
                  <a:lnTo>
                    <a:pt x="13716" y="908304"/>
                  </a:lnTo>
                  <a:lnTo>
                    <a:pt x="15240" y="912876"/>
                  </a:lnTo>
                  <a:lnTo>
                    <a:pt x="18288" y="914400"/>
                  </a:lnTo>
                  <a:lnTo>
                    <a:pt x="21336" y="912876"/>
                  </a:lnTo>
                  <a:lnTo>
                    <a:pt x="22860" y="911352"/>
                  </a:lnTo>
                  <a:lnTo>
                    <a:pt x="24384" y="906780"/>
                  </a:lnTo>
                  <a:lnTo>
                    <a:pt x="38100" y="853440"/>
                  </a:lnTo>
                  <a:close/>
                </a:path>
                <a:path w="869314" h="1969135">
                  <a:moveTo>
                    <a:pt x="64008" y="1210056"/>
                  </a:moveTo>
                  <a:lnTo>
                    <a:pt x="51816" y="1164336"/>
                  </a:lnTo>
                  <a:lnTo>
                    <a:pt x="48768" y="1152144"/>
                  </a:lnTo>
                  <a:lnTo>
                    <a:pt x="45720" y="1149096"/>
                  </a:lnTo>
                  <a:lnTo>
                    <a:pt x="42672" y="1149096"/>
                  </a:lnTo>
                  <a:lnTo>
                    <a:pt x="41148" y="1150620"/>
                  </a:lnTo>
                  <a:lnTo>
                    <a:pt x="39624" y="1153668"/>
                  </a:lnTo>
                  <a:lnTo>
                    <a:pt x="42672" y="1167384"/>
                  </a:lnTo>
                  <a:lnTo>
                    <a:pt x="54864" y="1211580"/>
                  </a:lnTo>
                  <a:lnTo>
                    <a:pt x="60960" y="1214628"/>
                  </a:lnTo>
                  <a:lnTo>
                    <a:pt x="64008" y="1210056"/>
                  </a:lnTo>
                  <a:close/>
                </a:path>
                <a:path w="869314" h="1969135">
                  <a:moveTo>
                    <a:pt x="65532" y="751332"/>
                  </a:moveTo>
                  <a:lnTo>
                    <a:pt x="62484" y="748284"/>
                  </a:lnTo>
                  <a:lnTo>
                    <a:pt x="59436" y="749808"/>
                  </a:lnTo>
                  <a:lnTo>
                    <a:pt x="57912" y="751332"/>
                  </a:lnTo>
                  <a:lnTo>
                    <a:pt x="48768" y="777240"/>
                  </a:lnTo>
                  <a:lnTo>
                    <a:pt x="39624" y="809244"/>
                  </a:lnTo>
                  <a:lnTo>
                    <a:pt x="41148" y="812292"/>
                  </a:lnTo>
                  <a:lnTo>
                    <a:pt x="42672" y="813816"/>
                  </a:lnTo>
                  <a:lnTo>
                    <a:pt x="47244" y="813816"/>
                  </a:lnTo>
                  <a:lnTo>
                    <a:pt x="48768" y="810768"/>
                  </a:lnTo>
                  <a:lnTo>
                    <a:pt x="57912" y="780288"/>
                  </a:lnTo>
                  <a:lnTo>
                    <a:pt x="65532" y="754380"/>
                  </a:lnTo>
                  <a:lnTo>
                    <a:pt x="65532" y="751332"/>
                  </a:lnTo>
                  <a:close/>
                </a:path>
                <a:path w="869314" h="1969135">
                  <a:moveTo>
                    <a:pt x="92964" y="1307592"/>
                  </a:moveTo>
                  <a:lnTo>
                    <a:pt x="88392" y="1292352"/>
                  </a:lnTo>
                  <a:lnTo>
                    <a:pt x="76200" y="1251204"/>
                  </a:lnTo>
                  <a:lnTo>
                    <a:pt x="73152" y="1248156"/>
                  </a:lnTo>
                  <a:lnTo>
                    <a:pt x="70104" y="1248156"/>
                  </a:lnTo>
                  <a:lnTo>
                    <a:pt x="68580" y="1249680"/>
                  </a:lnTo>
                  <a:lnTo>
                    <a:pt x="67056" y="1252728"/>
                  </a:lnTo>
                  <a:lnTo>
                    <a:pt x="80772" y="1295400"/>
                  </a:lnTo>
                  <a:lnTo>
                    <a:pt x="85344" y="1310640"/>
                  </a:lnTo>
                  <a:lnTo>
                    <a:pt x="88392" y="1313688"/>
                  </a:lnTo>
                  <a:lnTo>
                    <a:pt x="91440" y="1313688"/>
                  </a:lnTo>
                  <a:lnTo>
                    <a:pt x="92964" y="1310640"/>
                  </a:lnTo>
                  <a:lnTo>
                    <a:pt x="92964" y="1307592"/>
                  </a:lnTo>
                  <a:close/>
                </a:path>
                <a:path w="869314" h="1969135">
                  <a:moveTo>
                    <a:pt x="96012" y="653796"/>
                  </a:moveTo>
                  <a:lnTo>
                    <a:pt x="94488" y="650748"/>
                  </a:lnTo>
                  <a:lnTo>
                    <a:pt x="91440" y="650748"/>
                  </a:lnTo>
                  <a:lnTo>
                    <a:pt x="88392" y="653796"/>
                  </a:lnTo>
                  <a:lnTo>
                    <a:pt x="70104" y="710184"/>
                  </a:lnTo>
                  <a:lnTo>
                    <a:pt x="70104" y="713232"/>
                  </a:lnTo>
                  <a:lnTo>
                    <a:pt x="73152" y="716280"/>
                  </a:lnTo>
                  <a:lnTo>
                    <a:pt x="77724" y="713232"/>
                  </a:lnTo>
                  <a:lnTo>
                    <a:pt x="96012" y="656844"/>
                  </a:lnTo>
                  <a:lnTo>
                    <a:pt x="96012" y="653796"/>
                  </a:lnTo>
                  <a:close/>
                </a:path>
                <a:path w="869314" h="1969135">
                  <a:moveTo>
                    <a:pt x="128016" y="1405128"/>
                  </a:moveTo>
                  <a:lnTo>
                    <a:pt x="109728" y="1356360"/>
                  </a:lnTo>
                  <a:lnTo>
                    <a:pt x="106680" y="1348740"/>
                  </a:lnTo>
                  <a:lnTo>
                    <a:pt x="105156" y="1345692"/>
                  </a:lnTo>
                  <a:lnTo>
                    <a:pt x="102108" y="1345692"/>
                  </a:lnTo>
                  <a:lnTo>
                    <a:pt x="99060" y="1347216"/>
                  </a:lnTo>
                  <a:lnTo>
                    <a:pt x="99060" y="1350264"/>
                  </a:lnTo>
                  <a:lnTo>
                    <a:pt x="102108" y="1359408"/>
                  </a:lnTo>
                  <a:lnTo>
                    <a:pt x="118872" y="1406652"/>
                  </a:lnTo>
                  <a:lnTo>
                    <a:pt x="121920" y="1409700"/>
                  </a:lnTo>
                  <a:lnTo>
                    <a:pt x="124968" y="1409700"/>
                  </a:lnTo>
                  <a:lnTo>
                    <a:pt x="128016" y="1408176"/>
                  </a:lnTo>
                  <a:lnTo>
                    <a:pt x="128016" y="1405128"/>
                  </a:lnTo>
                  <a:close/>
                </a:path>
                <a:path w="869314" h="1969135">
                  <a:moveTo>
                    <a:pt x="132588" y="556260"/>
                  </a:moveTo>
                  <a:lnTo>
                    <a:pt x="129540" y="554736"/>
                  </a:lnTo>
                  <a:lnTo>
                    <a:pt x="126492" y="554736"/>
                  </a:lnTo>
                  <a:lnTo>
                    <a:pt x="123444" y="556260"/>
                  </a:lnTo>
                  <a:lnTo>
                    <a:pt x="111252" y="591312"/>
                  </a:lnTo>
                  <a:lnTo>
                    <a:pt x="103632" y="612648"/>
                  </a:lnTo>
                  <a:lnTo>
                    <a:pt x="103632" y="615696"/>
                  </a:lnTo>
                  <a:lnTo>
                    <a:pt x="105156" y="618744"/>
                  </a:lnTo>
                  <a:lnTo>
                    <a:pt x="108204" y="618744"/>
                  </a:lnTo>
                  <a:lnTo>
                    <a:pt x="111252" y="615696"/>
                  </a:lnTo>
                  <a:lnTo>
                    <a:pt x="118872" y="594360"/>
                  </a:lnTo>
                  <a:lnTo>
                    <a:pt x="132588" y="559308"/>
                  </a:lnTo>
                  <a:lnTo>
                    <a:pt x="132588" y="556260"/>
                  </a:lnTo>
                  <a:close/>
                </a:path>
                <a:path w="869314" h="1969135">
                  <a:moveTo>
                    <a:pt x="166116" y="1499616"/>
                  </a:moveTo>
                  <a:lnTo>
                    <a:pt x="143256" y="1444752"/>
                  </a:lnTo>
                  <a:lnTo>
                    <a:pt x="140208" y="1441704"/>
                  </a:lnTo>
                  <a:lnTo>
                    <a:pt x="137160" y="1441704"/>
                  </a:lnTo>
                  <a:lnTo>
                    <a:pt x="135636" y="1444752"/>
                  </a:lnTo>
                  <a:lnTo>
                    <a:pt x="135636" y="1447800"/>
                  </a:lnTo>
                  <a:lnTo>
                    <a:pt x="149352" y="1484376"/>
                  </a:lnTo>
                  <a:lnTo>
                    <a:pt x="160020" y="1505712"/>
                  </a:lnTo>
                  <a:lnTo>
                    <a:pt x="163068" y="1505712"/>
                  </a:lnTo>
                  <a:lnTo>
                    <a:pt x="166116" y="1502664"/>
                  </a:lnTo>
                  <a:lnTo>
                    <a:pt x="166116" y="1499616"/>
                  </a:lnTo>
                  <a:close/>
                </a:path>
                <a:path w="869314" h="1969135">
                  <a:moveTo>
                    <a:pt x="170688" y="464820"/>
                  </a:moveTo>
                  <a:lnTo>
                    <a:pt x="167640" y="458724"/>
                  </a:lnTo>
                  <a:lnTo>
                    <a:pt x="163068" y="461772"/>
                  </a:lnTo>
                  <a:lnTo>
                    <a:pt x="158496" y="470916"/>
                  </a:lnTo>
                  <a:lnTo>
                    <a:pt x="140208" y="516636"/>
                  </a:lnTo>
                  <a:lnTo>
                    <a:pt x="140208" y="519684"/>
                  </a:lnTo>
                  <a:lnTo>
                    <a:pt x="141732" y="522732"/>
                  </a:lnTo>
                  <a:lnTo>
                    <a:pt x="144780" y="522732"/>
                  </a:lnTo>
                  <a:lnTo>
                    <a:pt x="147828" y="519684"/>
                  </a:lnTo>
                  <a:lnTo>
                    <a:pt x="166116" y="473964"/>
                  </a:lnTo>
                  <a:lnTo>
                    <a:pt x="170688" y="464820"/>
                  </a:lnTo>
                  <a:close/>
                </a:path>
                <a:path w="869314" h="1969135">
                  <a:moveTo>
                    <a:pt x="208788" y="1592580"/>
                  </a:moveTo>
                  <a:lnTo>
                    <a:pt x="184404" y="1542288"/>
                  </a:lnTo>
                  <a:lnTo>
                    <a:pt x="181356" y="1536192"/>
                  </a:lnTo>
                  <a:lnTo>
                    <a:pt x="176784" y="1536192"/>
                  </a:lnTo>
                  <a:lnTo>
                    <a:pt x="175260" y="1539240"/>
                  </a:lnTo>
                  <a:lnTo>
                    <a:pt x="175260" y="1542288"/>
                  </a:lnTo>
                  <a:lnTo>
                    <a:pt x="176784" y="1545336"/>
                  </a:lnTo>
                  <a:lnTo>
                    <a:pt x="201168" y="1597152"/>
                  </a:lnTo>
                  <a:lnTo>
                    <a:pt x="202692" y="1598676"/>
                  </a:lnTo>
                  <a:lnTo>
                    <a:pt x="205740" y="1598676"/>
                  </a:lnTo>
                  <a:lnTo>
                    <a:pt x="208788" y="1597152"/>
                  </a:lnTo>
                  <a:lnTo>
                    <a:pt x="208788" y="1592580"/>
                  </a:lnTo>
                  <a:close/>
                </a:path>
                <a:path w="869314" h="1969135">
                  <a:moveTo>
                    <a:pt x="213360" y="367284"/>
                  </a:moveTo>
                  <a:lnTo>
                    <a:pt x="210312" y="365760"/>
                  </a:lnTo>
                  <a:lnTo>
                    <a:pt x="204216" y="367284"/>
                  </a:lnTo>
                  <a:lnTo>
                    <a:pt x="184404" y="409956"/>
                  </a:lnTo>
                  <a:lnTo>
                    <a:pt x="179832" y="422148"/>
                  </a:lnTo>
                  <a:lnTo>
                    <a:pt x="181356" y="428244"/>
                  </a:lnTo>
                  <a:lnTo>
                    <a:pt x="187452" y="425196"/>
                  </a:lnTo>
                  <a:lnTo>
                    <a:pt x="192024" y="414528"/>
                  </a:lnTo>
                  <a:lnTo>
                    <a:pt x="211836" y="370332"/>
                  </a:lnTo>
                  <a:lnTo>
                    <a:pt x="213360" y="367284"/>
                  </a:lnTo>
                  <a:close/>
                </a:path>
                <a:path w="869314" h="1969135">
                  <a:moveTo>
                    <a:pt x="254508" y="1684020"/>
                  </a:moveTo>
                  <a:lnTo>
                    <a:pt x="242316" y="1661160"/>
                  </a:lnTo>
                  <a:lnTo>
                    <a:pt x="227076" y="1632204"/>
                  </a:lnTo>
                  <a:lnTo>
                    <a:pt x="224028" y="1629156"/>
                  </a:lnTo>
                  <a:lnTo>
                    <a:pt x="220980" y="1629156"/>
                  </a:lnTo>
                  <a:lnTo>
                    <a:pt x="219456" y="1632204"/>
                  </a:lnTo>
                  <a:lnTo>
                    <a:pt x="219456" y="1635252"/>
                  </a:lnTo>
                  <a:lnTo>
                    <a:pt x="234696" y="1665732"/>
                  </a:lnTo>
                  <a:lnTo>
                    <a:pt x="246888" y="1688592"/>
                  </a:lnTo>
                  <a:lnTo>
                    <a:pt x="252984" y="1690116"/>
                  </a:lnTo>
                  <a:lnTo>
                    <a:pt x="254508" y="1688592"/>
                  </a:lnTo>
                  <a:lnTo>
                    <a:pt x="254508" y="1684020"/>
                  </a:lnTo>
                  <a:close/>
                </a:path>
                <a:path w="869314" h="1969135">
                  <a:moveTo>
                    <a:pt x="259080" y="275844"/>
                  </a:moveTo>
                  <a:lnTo>
                    <a:pt x="256032" y="272796"/>
                  </a:lnTo>
                  <a:lnTo>
                    <a:pt x="252984" y="272796"/>
                  </a:lnTo>
                  <a:lnTo>
                    <a:pt x="249936" y="274320"/>
                  </a:lnTo>
                  <a:lnTo>
                    <a:pt x="240792" y="292608"/>
                  </a:lnTo>
                  <a:lnTo>
                    <a:pt x="224028" y="329184"/>
                  </a:lnTo>
                  <a:lnTo>
                    <a:pt x="222504" y="332232"/>
                  </a:lnTo>
                  <a:lnTo>
                    <a:pt x="228600" y="335280"/>
                  </a:lnTo>
                  <a:lnTo>
                    <a:pt x="231648" y="332232"/>
                  </a:lnTo>
                  <a:lnTo>
                    <a:pt x="248412" y="297180"/>
                  </a:lnTo>
                  <a:lnTo>
                    <a:pt x="259080" y="275844"/>
                  </a:lnTo>
                  <a:close/>
                </a:path>
                <a:path w="869314" h="1969135">
                  <a:moveTo>
                    <a:pt x="304800" y="1773936"/>
                  </a:moveTo>
                  <a:lnTo>
                    <a:pt x="274320" y="1722120"/>
                  </a:lnTo>
                  <a:lnTo>
                    <a:pt x="272796" y="1720596"/>
                  </a:lnTo>
                  <a:lnTo>
                    <a:pt x="269748" y="1720596"/>
                  </a:lnTo>
                  <a:lnTo>
                    <a:pt x="266700" y="1723644"/>
                  </a:lnTo>
                  <a:lnTo>
                    <a:pt x="266700" y="1726692"/>
                  </a:lnTo>
                  <a:lnTo>
                    <a:pt x="297180" y="1778508"/>
                  </a:lnTo>
                  <a:lnTo>
                    <a:pt x="300228" y="1780032"/>
                  </a:lnTo>
                  <a:lnTo>
                    <a:pt x="303276" y="1780032"/>
                  </a:lnTo>
                  <a:lnTo>
                    <a:pt x="304800" y="1776984"/>
                  </a:lnTo>
                  <a:lnTo>
                    <a:pt x="304800" y="1773936"/>
                  </a:lnTo>
                  <a:close/>
                </a:path>
                <a:path w="869314" h="1969135">
                  <a:moveTo>
                    <a:pt x="307848" y="185928"/>
                  </a:moveTo>
                  <a:lnTo>
                    <a:pt x="304800" y="182880"/>
                  </a:lnTo>
                  <a:lnTo>
                    <a:pt x="301752" y="182880"/>
                  </a:lnTo>
                  <a:lnTo>
                    <a:pt x="300228" y="184404"/>
                  </a:lnTo>
                  <a:lnTo>
                    <a:pt x="271272" y="234696"/>
                  </a:lnTo>
                  <a:lnTo>
                    <a:pt x="269748" y="237744"/>
                  </a:lnTo>
                  <a:lnTo>
                    <a:pt x="269748" y="240792"/>
                  </a:lnTo>
                  <a:lnTo>
                    <a:pt x="275844" y="243840"/>
                  </a:lnTo>
                  <a:lnTo>
                    <a:pt x="277368" y="240792"/>
                  </a:lnTo>
                  <a:lnTo>
                    <a:pt x="278892" y="239268"/>
                  </a:lnTo>
                  <a:lnTo>
                    <a:pt x="306324" y="188976"/>
                  </a:lnTo>
                  <a:lnTo>
                    <a:pt x="307848" y="185928"/>
                  </a:lnTo>
                  <a:close/>
                </a:path>
                <a:path w="869314" h="1969135">
                  <a:moveTo>
                    <a:pt x="359664" y="1860804"/>
                  </a:moveTo>
                  <a:lnTo>
                    <a:pt x="341376" y="1834896"/>
                  </a:lnTo>
                  <a:lnTo>
                    <a:pt x="327660" y="1810512"/>
                  </a:lnTo>
                  <a:lnTo>
                    <a:pt x="324612" y="1808988"/>
                  </a:lnTo>
                  <a:lnTo>
                    <a:pt x="321564" y="1808988"/>
                  </a:lnTo>
                  <a:lnTo>
                    <a:pt x="318516" y="1812036"/>
                  </a:lnTo>
                  <a:lnTo>
                    <a:pt x="320040" y="1815084"/>
                  </a:lnTo>
                  <a:lnTo>
                    <a:pt x="335280" y="1839468"/>
                  </a:lnTo>
                  <a:lnTo>
                    <a:pt x="352044" y="1865376"/>
                  </a:lnTo>
                  <a:lnTo>
                    <a:pt x="355092" y="1868424"/>
                  </a:lnTo>
                  <a:lnTo>
                    <a:pt x="358140" y="1866900"/>
                  </a:lnTo>
                  <a:lnTo>
                    <a:pt x="359664" y="1863852"/>
                  </a:lnTo>
                  <a:lnTo>
                    <a:pt x="359664" y="1860804"/>
                  </a:lnTo>
                  <a:close/>
                </a:path>
                <a:path w="869314" h="1969135">
                  <a:moveTo>
                    <a:pt x="359664" y="97536"/>
                  </a:moveTo>
                  <a:lnTo>
                    <a:pt x="358140" y="94488"/>
                  </a:lnTo>
                  <a:lnTo>
                    <a:pt x="352044" y="96012"/>
                  </a:lnTo>
                  <a:lnTo>
                    <a:pt x="321564" y="147828"/>
                  </a:lnTo>
                  <a:lnTo>
                    <a:pt x="320040" y="150876"/>
                  </a:lnTo>
                  <a:lnTo>
                    <a:pt x="323088" y="153924"/>
                  </a:lnTo>
                  <a:lnTo>
                    <a:pt x="326136" y="153924"/>
                  </a:lnTo>
                  <a:lnTo>
                    <a:pt x="329184" y="152400"/>
                  </a:lnTo>
                  <a:lnTo>
                    <a:pt x="342900" y="126492"/>
                  </a:lnTo>
                  <a:lnTo>
                    <a:pt x="359664" y="100584"/>
                  </a:lnTo>
                  <a:lnTo>
                    <a:pt x="359664" y="97536"/>
                  </a:lnTo>
                  <a:close/>
                </a:path>
                <a:path w="869314" h="1969135">
                  <a:moveTo>
                    <a:pt x="493788" y="1900440"/>
                  </a:moveTo>
                  <a:lnTo>
                    <a:pt x="492264" y="1897392"/>
                  </a:lnTo>
                  <a:lnTo>
                    <a:pt x="489216" y="1897392"/>
                  </a:lnTo>
                  <a:lnTo>
                    <a:pt x="486168" y="1898916"/>
                  </a:lnTo>
                  <a:lnTo>
                    <a:pt x="455790" y="1943100"/>
                  </a:lnTo>
                  <a:lnTo>
                    <a:pt x="452628" y="1944624"/>
                  </a:lnTo>
                  <a:lnTo>
                    <a:pt x="448056" y="1952256"/>
                  </a:lnTo>
                  <a:lnTo>
                    <a:pt x="449580" y="1952256"/>
                  </a:lnTo>
                  <a:lnTo>
                    <a:pt x="443484" y="1956828"/>
                  </a:lnTo>
                  <a:lnTo>
                    <a:pt x="445008" y="1956828"/>
                  </a:lnTo>
                  <a:lnTo>
                    <a:pt x="438912" y="1959876"/>
                  </a:lnTo>
                  <a:lnTo>
                    <a:pt x="440436" y="1958352"/>
                  </a:lnTo>
                  <a:lnTo>
                    <a:pt x="435102" y="1959686"/>
                  </a:lnTo>
                  <a:lnTo>
                    <a:pt x="429768" y="1958352"/>
                  </a:lnTo>
                  <a:lnTo>
                    <a:pt x="431292" y="1959876"/>
                  </a:lnTo>
                  <a:lnTo>
                    <a:pt x="425196" y="1956828"/>
                  </a:lnTo>
                  <a:lnTo>
                    <a:pt x="426720" y="1956828"/>
                  </a:lnTo>
                  <a:lnTo>
                    <a:pt x="420624" y="1952256"/>
                  </a:lnTo>
                  <a:lnTo>
                    <a:pt x="422148" y="1952256"/>
                  </a:lnTo>
                  <a:lnTo>
                    <a:pt x="416052" y="1944624"/>
                  </a:lnTo>
                  <a:lnTo>
                    <a:pt x="414528" y="1943100"/>
                  </a:lnTo>
                  <a:lnTo>
                    <a:pt x="413956" y="1943100"/>
                  </a:lnTo>
                  <a:lnTo>
                    <a:pt x="382524" y="1897380"/>
                  </a:lnTo>
                  <a:lnTo>
                    <a:pt x="376428" y="1895856"/>
                  </a:lnTo>
                  <a:lnTo>
                    <a:pt x="374904" y="1898904"/>
                  </a:lnTo>
                  <a:lnTo>
                    <a:pt x="374904" y="1901952"/>
                  </a:lnTo>
                  <a:lnTo>
                    <a:pt x="409956" y="1950720"/>
                  </a:lnTo>
                  <a:lnTo>
                    <a:pt x="412229" y="1953006"/>
                  </a:lnTo>
                  <a:lnTo>
                    <a:pt x="414528" y="1956828"/>
                  </a:lnTo>
                  <a:lnTo>
                    <a:pt x="414528" y="1958352"/>
                  </a:lnTo>
                  <a:lnTo>
                    <a:pt x="420624" y="1962924"/>
                  </a:lnTo>
                  <a:lnTo>
                    <a:pt x="420624" y="1964448"/>
                  </a:lnTo>
                  <a:lnTo>
                    <a:pt x="426720" y="1967496"/>
                  </a:lnTo>
                  <a:lnTo>
                    <a:pt x="428244" y="1967496"/>
                  </a:lnTo>
                  <a:lnTo>
                    <a:pt x="434340" y="1969020"/>
                  </a:lnTo>
                  <a:lnTo>
                    <a:pt x="435864" y="1969020"/>
                  </a:lnTo>
                  <a:lnTo>
                    <a:pt x="441960" y="1967496"/>
                  </a:lnTo>
                  <a:lnTo>
                    <a:pt x="443484" y="1967496"/>
                  </a:lnTo>
                  <a:lnTo>
                    <a:pt x="448056" y="1964448"/>
                  </a:lnTo>
                  <a:lnTo>
                    <a:pt x="449580" y="1962924"/>
                  </a:lnTo>
                  <a:lnTo>
                    <a:pt x="453644" y="1959876"/>
                  </a:lnTo>
                  <a:lnTo>
                    <a:pt x="455676" y="1958352"/>
                  </a:lnTo>
                  <a:lnTo>
                    <a:pt x="455676" y="1956828"/>
                  </a:lnTo>
                  <a:lnTo>
                    <a:pt x="458355" y="1952358"/>
                  </a:lnTo>
                  <a:lnTo>
                    <a:pt x="458736" y="1952256"/>
                  </a:lnTo>
                  <a:lnTo>
                    <a:pt x="493788" y="1903488"/>
                  </a:lnTo>
                  <a:lnTo>
                    <a:pt x="493788" y="1900440"/>
                  </a:lnTo>
                  <a:close/>
                </a:path>
                <a:path w="869314" h="1969135">
                  <a:moveTo>
                    <a:pt x="495312" y="60972"/>
                  </a:moveTo>
                  <a:lnTo>
                    <a:pt x="463308" y="12204"/>
                  </a:lnTo>
                  <a:lnTo>
                    <a:pt x="460286" y="10693"/>
                  </a:lnTo>
                  <a:lnTo>
                    <a:pt x="458736" y="9144"/>
                  </a:lnTo>
                  <a:lnTo>
                    <a:pt x="451116" y="3048"/>
                  </a:lnTo>
                  <a:lnTo>
                    <a:pt x="443496" y="0"/>
                  </a:lnTo>
                  <a:lnTo>
                    <a:pt x="432828" y="0"/>
                  </a:lnTo>
                  <a:lnTo>
                    <a:pt x="423684" y="1524"/>
                  </a:lnTo>
                  <a:lnTo>
                    <a:pt x="414540" y="6096"/>
                  </a:lnTo>
                  <a:lnTo>
                    <a:pt x="407682" y="10668"/>
                  </a:lnTo>
                  <a:lnTo>
                    <a:pt x="406908" y="10668"/>
                  </a:lnTo>
                  <a:lnTo>
                    <a:pt x="406298" y="11595"/>
                  </a:lnTo>
                  <a:lnTo>
                    <a:pt x="405396" y="12192"/>
                  </a:lnTo>
                  <a:lnTo>
                    <a:pt x="405396" y="12979"/>
                  </a:lnTo>
                  <a:lnTo>
                    <a:pt x="374904" y="59436"/>
                  </a:lnTo>
                  <a:lnTo>
                    <a:pt x="374904" y="62484"/>
                  </a:lnTo>
                  <a:lnTo>
                    <a:pt x="376428" y="65532"/>
                  </a:lnTo>
                  <a:lnTo>
                    <a:pt x="379476" y="65532"/>
                  </a:lnTo>
                  <a:lnTo>
                    <a:pt x="382524" y="64008"/>
                  </a:lnTo>
                  <a:lnTo>
                    <a:pt x="412572" y="17424"/>
                  </a:lnTo>
                  <a:lnTo>
                    <a:pt x="419112" y="12192"/>
                  </a:lnTo>
                  <a:lnTo>
                    <a:pt x="417588" y="13716"/>
                  </a:lnTo>
                  <a:lnTo>
                    <a:pt x="420636" y="12192"/>
                  </a:lnTo>
                  <a:lnTo>
                    <a:pt x="426732" y="9144"/>
                  </a:lnTo>
                  <a:lnTo>
                    <a:pt x="425208" y="10668"/>
                  </a:lnTo>
                  <a:lnTo>
                    <a:pt x="434352" y="9144"/>
                  </a:lnTo>
                  <a:lnTo>
                    <a:pt x="440448" y="9144"/>
                  </a:lnTo>
                  <a:lnTo>
                    <a:pt x="448068" y="10668"/>
                  </a:lnTo>
                  <a:lnTo>
                    <a:pt x="446544" y="10668"/>
                  </a:lnTo>
                  <a:lnTo>
                    <a:pt x="454164" y="15240"/>
                  </a:lnTo>
                  <a:lnTo>
                    <a:pt x="452640" y="15240"/>
                  </a:lnTo>
                  <a:lnTo>
                    <a:pt x="456653" y="18262"/>
                  </a:lnTo>
                  <a:lnTo>
                    <a:pt x="487692" y="65532"/>
                  </a:lnTo>
                  <a:lnTo>
                    <a:pt x="490740" y="68592"/>
                  </a:lnTo>
                  <a:lnTo>
                    <a:pt x="493788" y="67068"/>
                  </a:lnTo>
                  <a:lnTo>
                    <a:pt x="495312" y="64008"/>
                  </a:lnTo>
                  <a:lnTo>
                    <a:pt x="495312" y="60972"/>
                  </a:lnTo>
                  <a:close/>
                </a:path>
                <a:path w="869314" h="1969135">
                  <a:moveTo>
                    <a:pt x="548652" y="1810524"/>
                  </a:moveTo>
                  <a:lnTo>
                    <a:pt x="544080" y="1810524"/>
                  </a:lnTo>
                  <a:lnTo>
                    <a:pt x="542556" y="1812048"/>
                  </a:lnTo>
                  <a:lnTo>
                    <a:pt x="527316" y="1836432"/>
                  </a:lnTo>
                  <a:lnTo>
                    <a:pt x="510552" y="1862340"/>
                  </a:lnTo>
                  <a:lnTo>
                    <a:pt x="509028" y="1866912"/>
                  </a:lnTo>
                  <a:lnTo>
                    <a:pt x="510552" y="1868436"/>
                  </a:lnTo>
                  <a:lnTo>
                    <a:pt x="516648" y="1868436"/>
                  </a:lnTo>
                  <a:lnTo>
                    <a:pt x="534936" y="1841004"/>
                  </a:lnTo>
                  <a:lnTo>
                    <a:pt x="548652" y="1816620"/>
                  </a:lnTo>
                  <a:lnTo>
                    <a:pt x="548652" y="1810524"/>
                  </a:lnTo>
                  <a:close/>
                </a:path>
                <a:path w="869314" h="1969135">
                  <a:moveTo>
                    <a:pt x="548652" y="149364"/>
                  </a:moveTo>
                  <a:lnTo>
                    <a:pt x="518172" y="97548"/>
                  </a:lnTo>
                  <a:lnTo>
                    <a:pt x="515124" y="96012"/>
                  </a:lnTo>
                  <a:lnTo>
                    <a:pt x="512076" y="96012"/>
                  </a:lnTo>
                  <a:lnTo>
                    <a:pt x="510552" y="99072"/>
                  </a:lnTo>
                  <a:lnTo>
                    <a:pt x="510552" y="102108"/>
                  </a:lnTo>
                  <a:lnTo>
                    <a:pt x="541032" y="153924"/>
                  </a:lnTo>
                  <a:lnTo>
                    <a:pt x="544080" y="155460"/>
                  </a:lnTo>
                  <a:lnTo>
                    <a:pt x="547128" y="155460"/>
                  </a:lnTo>
                  <a:lnTo>
                    <a:pt x="548652" y="152400"/>
                  </a:lnTo>
                  <a:lnTo>
                    <a:pt x="548652" y="149364"/>
                  </a:lnTo>
                  <a:close/>
                </a:path>
                <a:path w="869314" h="1969135">
                  <a:moveTo>
                    <a:pt x="598944" y="239280"/>
                  </a:moveTo>
                  <a:lnTo>
                    <a:pt x="597420" y="236220"/>
                  </a:lnTo>
                  <a:lnTo>
                    <a:pt x="569988" y="187464"/>
                  </a:lnTo>
                  <a:lnTo>
                    <a:pt x="566940" y="184404"/>
                  </a:lnTo>
                  <a:lnTo>
                    <a:pt x="563892" y="184404"/>
                  </a:lnTo>
                  <a:lnTo>
                    <a:pt x="562368" y="187464"/>
                  </a:lnTo>
                  <a:lnTo>
                    <a:pt x="562368" y="190500"/>
                  </a:lnTo>
                  <a:lnTo>
                    <a:pt x="589800" y="240804"/>
                  </a:lnTo>
                  <a:lnTo>
                    <a:pt x="591324" y="243852"/>
                  </a:lnTo>
                  <a:lnTo>
                    <a:pt x="594372" y="245376"/>
                  </a:lnTo>
                  <a:lnTo>
                    <a:pt x="597420" y="245376"/>
                  </a:lnTo>
                  <a:lnTo>
                    <a:pt x="598944" y="242316"/>
                  </a:lnTo>
                  <a:lnTo>
                    <a:pt x="598944" y="239280"/>
                  </a:lnTo>
                  <a:close/>
                </a:path>
                <a:path w="869314" h="1969135">
                  <a:moveTo>
                    <a:pt x="601992" y="1725180"/>
                  </a:moveTo>
                  <a:lnTo>
                    <a:pt x="600468" y="1722132"/>
                  </a:lnTo>
                  <a:lnTo>
                    <a:pt x="597420" y="1722132"/>
                  </a:lnTo>
                  <a:lnTo>
                    <a:pt x="594372" y="1723656"/>
                  </a:lnTo>
                  <a:lnTo>
                    <a:pt x="563892" y="1775472"/>
                  </a:lnTo>
                  <a:lnTo>
                    <a:pt x="563892" y="1780044"/>
                  </a:lnTo>
                  <a:lnTo>
                    <a:pt x="565416" y="1781568"/>
                  </a:lnTo>
                  <a:lnTo>
                    <a:pt x="568464" y="1783092"/>
                  </a:lnTo>
                  <a:lnTo>
                    <a:pt x="571512" y="1780044"/>
                  </a:lnTo>
                  <a:lnTo>
                    <a:pt x="601992" y="1728228"/>
                  </a:lnTo>
                  <a:lnTo>
                    <a:pt x="601992" y="1725180"/>
                  </a:lnTo>
                  <a:close/>
                </a:path>
                <a:path w="869314" h="1969135">
                  <a:moveTo>
                    <a:pt x="646188" y="330708"/>
                  </a:moveTo>
                  <a:lnTo>
                    <a:pt x="627900" y="294132"/>
                  </a:lnTo>
                  <a:lnTo>
                    <a:pt x="618756" y="277380"/>
                  </a:lnTo>
                  <a:lnTo>
                    <a:pt x="617232" y="275856"/>
                  </a:lnTo>
                  <a:lnTo>
                    <a:pt x="612660" y="275856"/>
                  </a:lnTo>
                  <a:lnTo>
                    <a:pt x="611136" y="277380"/>
                  </a:lnTo>
                  <a:lnTo>
                    <a:pt x="611136" y="281952"/>
                  </a:lnTo>
                  <a:lnTo>
                    <a:pt x="620280" y="298704"/>
                  </a:lnTo>
                  <a:lnTo>
                    <a:pt x="638568" y="335292"/>
                  </a:lnTo>
                  <a:lnTo>
                    <a:pt x="641616" y="336804"/>
                  </a:lnTo>
                  <a:lnTo>
                    <a:pt x="644664" y="336804"/>
                  </a:lnTo>
                  <a:lnTo>
                    <a:pt x="646188" y="330708"/>
                  </a:lnTo>
                  <a:close/>
                </a:path>
                <a:path w="869314" h="1969135">
                  <a:moveTo>
                    <a:pt x="650760" y="1633740"/>
                  </a:moveTo>
                  <a:lnTo>
                    <a:pt x="644664" y="1630692"/>
                  </a:lnTo>
                  <a:lnTo>
                    <a:pt x="641616" y="1633740"/>
                  </a:lnTo>
                  <a:lnTo>
                    <a:pt x="627900" y="1662696"/>
                  </a:lnTo>
                  <a:lnTo>
                    <a:pt x="614184" y="1687080"/>
                  </a:lnTo>
                  <a:lnTo>
                    <a:pt x="614184" y="1690128"/>
                  </a:lnTo>
                  <a:lnTo>
                    <a:pt x="615708" y="1691652"/>
                  </a:lnTo>
                  <a:lnTo>
                    <a:pt x="620280" y="1693176"/>
                  </a:lnTo>
                  <a:lnTo>
                    <a:pt x="621804" y="1690128"/>
                  </a:lnTo>
                  <a:lnTo>
                    <a:pt x="633996" y="1667268"/>
                  </a:lnTo>
                  <a:lnTo>
                    <a:pt x="650760" y="1633740"/>
                  </a:lnTo>
                  <a:close/>
                </a:path>
                <a:path w="869314" h="1969135">
                  <a:moveTo>
                    <a:pt x="690384" y="423684"/>
                  </a:moveTo>
                  <a:lnTo>
                    <a:pt x="684288" y="411492"/>
                  </a:lnTo>
                  <a:lnTo>
                    <a:pt x="664476" y="370344"/>
                  </a:lnTo>
                  <a:lnTo>
                    <a:pt x="659904" y="367296"/>
                  </a:lnTo>
                  <a:lnTo>
                    <a:pt x="656856" y="373392"/>
                  </a:lnTo>
                  <a:lnTo>
                    <a:pt x="676668" y="416064"/>
                  </a:lnTo>
                  <a:lnTo>
                    <a:pt x="682764" y="428256"/>
                  </a:lnTo>
                  <a:lnTo>
                    <a:pt x="684288" y="429780"/>
                  </a:lnTo>
                  <a:lnTo>
                    <a:pt x="687336" y="429780"/>
                  </a:lnTo>
                  <a:lnTo>
                    <a:pt x="690384" y="428256"/>
                  </a:lnTo>
                  <a:lnTo>
                    <a:pt x="690384" y="423684"/>
                  </a:lnTo>
                  <a:close/>
                </a:path>
                <a:path w="869314" h="1969135">
                  <a:moveTo>
                    <a:pt x="694956" y="1543824"/>
                  </a:moveTo>
                  <a:lnTo>
                    <a:pt x="691908" y="1539252"/>
                  </a:lnTo>
                  <a:lnTo>
                    <a:pt x="685812" y="1540776"/>
                  </a:lnTo>
                  <a:lnTo>
                    <a:pt x="685812" y="1543824"/>
                  </a:lnTo>
                  <a:lnTo>
                    <a:pt x="661428" y="1595640"/>
                  </a:lnTo>
                  <a:lnTo>
                    <a:pt x="661428" y="1598688"/>
                  </a:lnTo>
                  <a:lnTo>
                    <a:pt x="662952" y="1600212"/>
                  </a:lnTo>
                  <a:lnTo>
                    <a:pt x="666000" y="1601736"/>
                  </a:lnTo>
                  <a:lnTo>
                    <a:pt x="669048" y="1598688"/>
                  </a:lnTo>
                  <a:lnTo>
                    <a:pt x="693432" y="1546872"/>
                  </a:lnTo>
                  <a:lnTo>
                    <a:pt x="694956" y="1543824"/>
                  </a:lnTo>
                  <a:close/>
                </a:path>
                <a:path w="869314" h="1969135">
                  <a:moveTo>
                    <a:pt x="730008" y="519696"/>
                  </a:moveTo>
                  <a:lnTo>
                    <a:pt x="710196" y="472452"/>
                  </a:lnTo>
                  <a:lnTo>
                    <a:pt x="707148" y="463296"/>
                  </a:lnTo>
                  <a:lnTo>
                    <a:pt x="704100" y="461784"/>
                  </a:lnTo>
                  <a:lnTo>
                    <a:pt x="701052" y="461784"/>
                  </a:lnTo>
                  <a:lnTo>
                    <a:pt x="699528" y="463296"/>
                  </a:lnTo>
                  <a:lnTo>
                    <a:pt x="699528" y="466356"/>
                  </a:lnTo>
                  <a:lnTo>
                    <a:pt x="702576" y="475500"/>
                  </a:lnTo>
                  <a:lnTo>
                    <a:pt x="722388" y="522744"/>
                  </a:lnTo>
                  <a:lnTo>
                    <a:pt x="723912" y="524268"/>
                  </a:lnTo>
                  <a:lnTo>
                    <a:pt x="728484" y="524268"/>
                  </a:lnTo>
                  <a:lnTo>
                    <a:pt x="730008" y="522744"/>
                  </a:lnTo>
                  <a:lnTo>
                    <a:pt x="730008" y="519696"/>
                  </a:lnTo>
                  <a:close/>
                </a:path>
                <a:path w="869314" h="1969135">
                  <a:moveTo>
                    <a:pt x="734580" y="1446288"/>
                  </a:moveTo>
                  <a:lnTo>
                    <a:pt x="731532" y="1443240"/>
                  </a:lnTo>
                  <a:lnTo>
                    <a:pt x="728484" y="1444764"/>
                  </a:lnTo>
                  <a:lnTo>
                    <a:pt x="726960" y="1446288"/>
                  </a:lnTo>
                  <a:lnTo>
                    <a:pt x="711720" y="1481340"/>
                  </a:lnTo>
                  <a:lnTo>
                    <a:pt x="704100" y="1501152"/>
                  </a:lnTo>
                  <a:lnTo>
                    <a:pt x="705624" y="1507248"/>
                  </a:lnTo>
                  <a:lnTo>
                    <a:pt x="708672" y="1507248"/>
                  </a:lnTo>
                  <a:lnTo>
                    <a:pt x="711720" y="1505724"/>
                  </a:lnTo>
                  <a:lnTo>
                    <a:pt x="719340" y="1485912"/>
                  </a:lnTo>
                  <a:lnTo>
                    <a:pt x="734580" y="1449336"/>
                  </a:lnTo>
                  <a:lnTo>
                    <a:pt x="734580" y="1446288"/>
                  </a:lnTo>
                  <a:close/>
                </a:path>
                <a:path w="869314" h="1969135">
                  <a:moveTo>
                    <a:pt x="766584" y="615696"/>
                  </a:moveTo>
                  <a:lnTo>
                    <a:pt x="758964" y="592848"/>
                  </a:lnTo>
                  <a:lnTo>
                    <a:pt x="745248" y="559308"/>
                  </a:lnTo>
                  <a:lnTo>
                    <a:pt x="743724" y="556272"/>
                  </a:lnTo>
                  <a:lnTo>
                    <a:pt x="740676" y="556272"/>
                  </a:lnTo>
                  <a:lnTo>
                    <a:pt x="737628" y="559308"/>
                  </a:lnTo>
                  <a:lnTo>
                    <a:pt x="737628" y="562368"/>
                  </a:lnTo>
                  <a:lnTo>
                    <a:pt x="751344" y="595896"/>
                  </a:lnTo>
                  <a:lnTo>
                    <a:pt x="758964" y="618756"/>
                  </a:lnTo>
                  <a:lnTo>
                    <a:pt x="760488" y="620280"/>
                  </a:lnTo>
                  <a:lnTo>
                    <a:pt x="763536" y="620280"/>
                  </a:lnTo>
                  <a:lnTo>
                    <a:pt x="766584" y="618756"/>
                  </a:lnTo>
                  <a:lnTo>
                    <a:pt x="766584" y="615696"/>
                  </a:lnTo>
                  <a:close/>
                </a:path>
                <a:path w="869314" h="1969135">
                  <a:moveTo>
                    <a:pt x="771156" y="1350276"/>
                  </a:moveTo>
                  <a:lnTo>
                    <a:pt x="768108" y="1347228"/>
                  </a:lnTo>
                  <a:lnTo>
                    <a:pt x="765060" y="1347228"/>
                  </a:lnTo>
                  <a:lnTo>
                    <a:pt x="762012" y="1350276"/>
                  </a:lnTo>
                  <a:lnTo>
                    <a:pt x="760488" y="1357896"/>
                  </a:lnTo>
                  <a:lnTo>
                    <a:pt x="742200" y="1406664"/>
                  </a:lnTo>
                  <a:lnTo>
                    <a:pt x="742200" y="1409712"/>
                  </a:lnTo>
                  <a:lnTo>
                    <a:pt x="743724" y="1412760"/>
                  </a:lnTo>
                  <a:lnTo>
                    <a:pt x="748296" y="1412760"/>
                  </a:lnTo>
                  <a:lnTo>
                    <a:pt x="749820" y="1409712"/>
                  </a:lnTo>
                  <a:lnTo>
                    <a:pt x="768108" y="1360944"/>
                  </a:lnTo>
                  <a:lnTo>
                    <a:pt x="771156" y="1353324"/>
                  </a:lnTo>
                  <a:lnTo>
                    <a:pt x="771156" y="1350276"/>
                  </a:lnTo>
                  <a:close/>
                </a:path>
                <a:path w="869314" h="1969135">
                  <a:moveTo>
                    <a:pt x="800112" y="713244"/>
                  </a:moveTo>
                  <a:lnTo>
                    <a:pt x="781824" y="655320"/>
                  </a:lnTo>
                  <a:lnTo>
                    <a:pt x="775728" y="652284"/>
                  </a:lnTo>
                  <a:lnTo>
                    <a:pt x="772680" y="658380"/>
                  </a:lnTo>
                  <a:lnTo>
                    <a:pt x="792492" y="714768"/>
                  </a:lnTo>
                  <a:lnTo>
                    <a:pt x="794016" y="717804"/>
                  </a:lnTo>
                  <a:lnTo>
                    <a:pt x="797064" y="717804"/>
                  </a:lnTo>
                  <a:lnTo>
                    <a:pt x="800112" y="713244"/>
                  </a:lnTo>
                  <a:close/>
                </a:path>
                <a:path w="869314" h="1969135">
                  <a:moveTo>
                    <a:pt x="801636" y="1251216"/>
                  </a:moveTo>
                  <a:lnTo>
                    <a:pt x="800112" y="1249692"/>
                  </a:lnTo>
                  <a:lnTo>
                    <a:pt x="795540" y="1249692"/>
                  </a:lnTo>
                  <a:lnTo>
                    <a:pt x="794016" y="1252740"/>
                  </a:lnTo>
                  <a:lnTo>
                    <a:pt x="781824" y="1293888"/>
                  </a:lnTo>
                  <a:lnTo>
                    <a:pt x="775728" y="1309128"/>
                  </a:lnTo>
                  <a:lnTo>
                    <a:pt x="775728" y="1313700"/>
                  </a:lnTo>
                  <a:lnTo>
                    <a:pt x="778776" y="1315224"/>
                  </a:lnTo>
                  <a:lnTo>
                    <a:pt x="781824" y="1315224"/>
                  </a:lnTo>
                  <a:lnTo>
                    <a:pt x="784872" y="1312176"/>
                  </a:lnTo>
                  <a:lnTo>
                    <a:pt x="789444" y="1296936"/>
                  </a:lnTo>
                  <a:lnTo>
                    <a:pt x="801636" y="1255788"/>
                  </a:lnTo>
                  <a:lnTo>
                    <a:pt x="801636" y="1251216"/>
                  </a:lnTo>
                  <a:close/>
                </a:path>
                <a:path w="869314" h="1969135">
                  <a:moveTo>
                    <a:pt x="829068" y="810780"/>
                  </a:moveTo>
                  <a:lnTo>
                    <a:pt x="819924" y="778776"/>
                  </a:lnTo>
                  <a:lnTo>
                    <a:pt x="812304" y="754392"/>
                  </a:lnTo>
                  <a:lnTo>
                    <a:pt x="810780" y="751344"/>
                  </a:lnTo>
                  <a:lnTo>
                    <a:pt x="807732" y="751344"/>
                  </a:lnTo>
                  <a:lnTo>
                    <a:pt x="804684" y="752868"/>
                  </a:lnTo>
                  <a:lnTo>
                    <a:pt x="804684" y="755916"/>
                  </a:lnTo>
                  <a:lnTo>
                    <a:pt x="812304" y="781824"/>
                  </a:lnTo>
                  <a:lnTo>
                    <a:pt x="821448" y="813828"/>
                  </a:lnTo>
                  <a:lnTo>
                    <a:pt x="822972" y="816876"/>
                  </a:lnTo>
                  <a:lnTo>
                    <a:pt x="826020" y="816876"/>
                  </a:lnTo>
                  <a:lnTo>
                    <a:pt x="829068" y="810780"/>
                  </a:lnTo>
                  <a:close/>
                </a:path>
                <a:path w="869314" h="1969135">
                  <a:moveTo>
                    <a:pt x="830592" y="1155204"/>
                  </a:moveTo>
                  <a:lnTo>
                    <a:pt x="829068" y="1152156"/>
                  </a:lnTo>
                  <a:lnTo>
                    <a:pt x="826020" y="1150632"/>
                  </a:lnTo>
                  <a:lnTo>
                    <a:pt x="822972" y="1150632"/>
                  </a:lnTo>
                  <a:lnTo>
                    <a:pt x="821448" y="1153680"/>
                  </a:lnTo>
                  <a:lnTo>
                    <a:pt x="818400" y="1165872"/>
                  </a:lnTo>
                  <a:lnTo>
                    <a:pt x="806208" y="1211592"/>
                  </a:lnTo>
                  <a:lnTo>
                    <a:pt x="806208" y="1214640"/>
                  </a:lnTo>
                  <a:lnTo>
                    <a:pt x="809256" y="1216164"/>
                  </a:lnTo>
                  <a:lnTo>
                    <a:pt x="812304" y="1216164"/>
                  </a:lnTo>
                  <a:lnTo>
                    <a:pt x="813828" y="1213116"/>
                  </a:lnTo>
                  <a:lnTo>
                    <a:pt x="826020" y="1168920"/>
                  </a:lnTo>
                  <a:lnTo>
                    <a:pt x="830592" y="1155204"/>
                  </a:lnTo>
                  <a:close/>
                </a:path>
                <a:path w="869314" h="1969135">
                  <a:moveTo>
                    <a:pt x="853452" y="1056144"/>
                  </a:moveTo>
                  <a:lnTo>
                    <a:pt x="850404" y="1050048"/>
                  </a:lnTo>
                  <a:lnTo>
                    <a:pt x="844308" y="1053096"/>
                  </a:lnTo>
                  <a:lnTo>
                    <a:pt x="835164" y="1101864"/>
                  </a:lnTo>
                  <a:lnTo>
                    <a:pt x="832116" y="1112532"/>
                  </a:lnTo>
                  <a:lnTo>
                    <a:pt x="832116" y="1115580"/>
                  </a:lnTo>
                  <a:lnTo>
                    <a:pt x="835164" y="1117104"/>
                  </a:lnTo>
                  <a:lnTo>
                    <a:pt x="838212" y="1117104"/>
                  </a:lnTo>
                  <a:lnTo>
                    <a:pt x="839736" y="1114056"/>
                  </a:lnTo>
                  <a:lnTo>
                    <a:pt x="842784" y="1103388"/>
                  </a:lnTo>
                  <a:lnTo>
                    <a:pt x="853452" y="1056144"/>
                  </a:lnTo>
                  <a:close/>
                </a:path>
                <a:path w="869314" h="1969135">
                  <a:moveTo>
                    <a:pt x="854976" y="905268"/>
                  </a:moveTo>
                  <a:lnTo>
                    <a:pt x="841260" y="853452"/>
                  </a:lnTo>
                  <a:lnTo>
                    <a:pt x="839736" y="850404"/>
                  </a:lnTo>
                  <a:lnTo>
                    <a:pt x="835164" y="850404"/>
                  </a:lnTo>
                  <a:lnTo>
                    <a:pt x="833640" y="851928"/>
                  </a:lnTo>
                  <a:lnTo>
                    <a:pt x="832116" y="854976"/>
                  </a:lnTo>
                  <a:lnTo>
                    <a:pt x="845832" y="908316"/>
                  </a:lnTo>
                  <a:lnTo>
                    <a:pt x="847356" y="912888"/>
                  </a:lnTo>
                  <a:lnTo>
                    <a:pt x="848880" y="915936"/>
                  </a:lnTo>
                  <a:lnTo>
                    <a:pt x="851928" y="915936"/>
                  </a:lnTo>
                  <a:lnTo>
                    <a:pt x="854976" y="914412"/>
                  </a:lnTo>
                  <a:lnTo>
                    <a:pt x="854976" y="905268"/>
                  </a:lnTo>
                  <a:close/>
                </a:path>
                <a:path w="869314" h="1969135">
                  <a:moveTo>
                    <a:pt x="868692" y="969276"/>
                  </a:moveTo>
                  <a:lnTo>
                    <a:pt x="865644" y="952512"/>
                  </a:lnTo>
                  <a:lnTo>
                    <a:pt x="862596" y="949464"/>
                  </a:lnTo>
                  <a:lnTo>
                    <a:pt x="859548" y="949464"/>
                  </a:lnTo>
                  <a:lnTo>
                    <a:pt x="858024" y="950988"/>
                  </a:lnTo>
                  <a:lnTo>
                    <a:pt x="856500" y="954036"/>
                  </a:lnTo>
                  <a:lnTo>
                    <a:pt x="860755" y="971054"/>
                  </a:lnTo>
                  <a:lnTo>
                    <a:pt x="853452" y="1011948"/>
                  </a:lnTo>
                  <a:lnTo>
                    <a:pt x="853452" y="1014996"/>
                  </a:lnTo>
                  <a:lnTo>
                    <a:pt x="856500" y="1016520"/>
                  </a:lnTo>
                  <a:lnTo>
                    <a:pt x="859548" y="1016520"/>
                  </a:lnTo>
                  <a:lnTo>
                    <a:pt x="861072" y="1013472"/>
                  </a:lnTo>
                  <a:lnTo>
                    <a:pt x="868413" y="972324"/>
                  </a:lnTo>
                  <a:lnTo>
                    <a:pt x="868641" y="971054"/>
                  </a:lnTo>
                  <a:lnTo>
                    <a:pt x="868692" y="969276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7" name="object 27"/>
            <p:cNvSpPr/>
            <p:nvPr/>
          </p:nvSpPr>
          <p:spPr>
            <a:xfrm>
              <a:off x="5394959" y="914400"/>
              <a:ext cx="146685" cy="753110"/>
            </a:xfrm>
            <a:custGeom>
              <a:avLst/>
              <a:gdLst/>
              <a:ahLst/>
              <a:cxnLst/>
              <a:rect l="l" t="t" r="r" b="b"/>
              <a:pathLst>
                <a:path w="146685" h="753110">
                  <a:moveTo>
                    <a:pt x="79248" y="0"/>
                  </a:moveTo>
                  <a:lnTo>
                    <a:pt x="146304" y="0"/>
                  </a:lnTo>
                </a:path>
                <a:path w="146685" h="753110">
                  <a:moveTo>
                    <a:pt x="0" y="752856"/>
                  </a:moveTo>
                  <a:lnTo>
                    <a:pt x="67056" y="752856"/>
                  </a:lnTo>
                </a:path>
              </a:pathLst>
            </a:custGeom>
            <a:ln w="15240">
              <a:solidFill>
                <a:srgbClr val="8A8A8A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8" name="object 28"/>
            <p:cNvSpPr/>
            <p:nvPr/>
          </p:nvSpPr>
          <p:spPr>
            <a:xfrm>
              <a:off x="5399531" y="911352"/>
              <a:ext cx="79375" cy="753110"/>
            </a:xfrm>
            <a:custGeom>
              <a:avLst/>
              <a:gdLst/>
              <a:ahLst/>
              <a:cxnLst/>
              <a:rect l="l" t="t" r="r" b="b"/>
              <a:pathLst>
                <a:path w="79375" h="753110">
                  <a:moveTo>
                    <a:pt x="79248" y="0"/>
                  </a:moveTo>
                  <a:lnTo>
                    <a:pt x="0" y="752856"/>
                  </a:lnTo>
                </a:path>
              </a:pathLst>
            </a:custGeom>
            <a:ln w="9143">
              <a:solidFill>
                <a:srgbClr val="8A8A8A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9" name="object 29"/>
            <p:cNvSpPr/>
            <p:nvPr/>
          </p:nvSpPr>
          <p:spPr>
            <a:xfrm>
              <a:off x="5411723" y="1277112"/>
              <a:ext cx="27940" cy="3175"/>
            </a:xfrm>
            <a:custGeom>
              <a:avLst/>
              <a:gdLst/>
              <a:ahLst/>
              <a:cxnLst/>
              <a:rect l="l" t="t" r="r" b="b"/>
              <a:pathLst>
                <a:path w="27939" h="3175">
                  <a:moveTo>
                    <a:pt x="-4572" y="1523"/>
                  </a:moveTo>
                  <a:lnTo>
                    <a:pt x="32004" y="1523"/>
                  </a:lnTo>
                </a:path>
              </a:pathLst>
            </a:custGeom>
            <a:ln w="12191">
              <a:solidFill>
                <a:srgbClr val="8A8A8A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0" name="object 30"/>
            <p:cNvSpPr/>
            <p:nvPr/>
          </p:nvSpPr>
          <p:spPr>
            <a:xfrm>
              <a:off x="5372099" y="1719071"/>
              <a:ext cx="93345" cy="1757680"/>
            </a:xfrm>
            <a:custGeom>
              <a:avLst/>
              <a:gdLst/>
              <a:ahLst/>
              <a:cxnLst/>
              <a:rect l="l" t="t" r="r" b="b"/>
              <a:pathLst>
                <a:path w="93345" h="1757679">
                  <a:moveTo>
                    <a:pt x="33528" y="0"/>
                  </a:moveTo>
                  <a:lnTo>
                    <a:pt x="92964" y="0"/>
                  </a:lnTo>
                </a:path>
                <a:path w="93345" h="1757679">
                  <a:moveTo>
                    <a:pt x="33528" y="518160"/>
                  </a:moveTo>
                  <a:lnTo>
                    <a:pt x="92964" y="518160"/>
                  </a:lnTo>
                </a:path>
                <a:path w="93345" h="1757679">
                  <a:moveTo>
                    <a:pt x="33528" y="0"/>
                  </a:moveTo>
                  <a:lnTo>
                    <a:pt x="33528" y="518160"/>
                  </a:lnTo>
                </a:path>
                <a:path w="93345" h="1757679">
                  <a:moveTo>
                    <a:pt x="33528" y="553212"/>
                  </a:moveTo>
                  <a:lnTo>
                    <a:pt x="92964" y="553212"/>
                  </a:lnTo>
                </a:path>
                <a:path w="93345" h="1757679">
                  <a:moveTo>
                    <a:pt x="33528" y="1757171"/>
                  </a:moveTo>
                  <a:lnTo>
                    <a:pt x="92964" y="1757171"/>
                  </a:lnTo>
                </a:path>
                <a:path w="93345" h="1757679">
                  <a:moveTo>
                    <a:pt x="33528" y="553212"/>
                  </a:moveTo>
                  <a:lnTo>
                    <a:pt x="33528" y="1757171"/>
                  </a:lnTo>
                </a:path>
                <a:path w="93345" h="1757679">
                  <a:moveTo>
                    <a:pt x="3048" y="240791"/>
                  </a:moveTo>
                  <a:lnTo>
                    <a:pt x="28955" y="240791"/>
                  </a:lnTo>
                </a:path>
                <a:path w="93345" h="1757679">
                  <a:moveTo>
                    <a:pt x="0" y="1001268"/>
                  </a:moveTo>
                  <a:lnTo>
                    <a:pt x="27432" y="1001268"/>
                  </a:lnTo>
                </a:path>
              </a:pathLst>
            </a:custGeom>
            <a:ln w="9144">
              <a:solidFill>
                <a:srgbClr val="8A8A8A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31" name="object 31"/>
          <p:cNvGrpSpPr/>
          <p:nvPr/>
        </p:nvGrpSpPr>
        <p:grpSpPr>
          <a:xfrm>
            <a:off x="9988267" y="4352544"/>
            <a:ext cx="5599190" cy="2877820"/>
            <a:chOff x="4341876" y="4352544"/>
            <a:chExt cx="2433955" cy="2877820"/>
          </a:xfrm>
        </p:grpSpPr>
        <p:sp>
          <p:nvSpPr>
            <p:cNvPr id="32" name="object 32"/>
            <p:cNvSpPr/>
            <p:nvPr/>
          </p:nvSpPr>
          <p:spPr>
            <a:xfrm>
              <a:off x="5451348" y="4486656"/>
              <a:ext cx="0" cy="2251075"/>
            </a:xfrm>
            <a:custGeom>
              <a:avLst/>
              <a:gdLst/>
              <a:ahLst/>
              <a:cxnLst/>
              <a:rect l="l" t="t" r="r" b="b"/>
              <a:pathLst>
                <a:path h="2251075">
                  <a:moveTo>
                    <a:pt x="0" y="2250947"/>
                  </a:moveTo>
                  <a:lnTo>
                    <a:pt x="0" y="0"/>
                  </a:lnTo>
                </a:path>
              </a:pathLst>
            </a:custGeom>
            <a:ln w="9144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3" name="object 33"/>
            <p:cNvSpPr/>
            <p:nvPr/>
          </p:nvSpPr>
          <p:spPr>
            <a:xfrm>
              <a:off x="5425439" y="4415027"/>
              <a:ext cx="52069" cy="78105"/>
            </a:xfrm>
            <a:custGeom>
              <a:avLst/>
              <a:gdLst/>
              <a:ahLst/>
              <a:cxnLst/>
              <a:rect l="l" t="t" r="r" b="b"/>
              <a:pathLst>
                <a:path w="52070" h="78104">
                  <a:moveTo>
                    <a:pt x="51816" y="77724"/>
                  </a:moveTo>
                  <a:lnTo>
                    <a:pt x="0" y="77724"/>
                  </a:lnTo>
                  <a:lnTo>
                    <a:pt x="25908" y="0"/>
                  </a:lnTo>
                  <a:lnTo>
                    <a:pt x="51816" y="77724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4" name="object 34"/>
            <p:cNvSpPr/>
            <p:nvPr/>
          </p:nvSpPr>
          <p:spPr>
            <a:xfrm>
              <a:off x="4541519" y="5199887"/>
              <a:ext cx="2077720" cy="0"/>
            </a:xfrm>
            <a:custGeom>
              <a:avLst/>
              <a:gdLst/>
              <a:ahLst/>
              <a:cxnLst/>
              <a:rect l="l" t="t" r="r" b="b"/>
              <a:pathLst>
                <a:path w="2077720">
                  <a:moveTo>
                    <a:pt x="0" y="0"/>
                  </a:moveTo>
                  <a:lnTo>
                    <a:pt x="2077212" y="0"/>
                  </a:lnTo>
                </a:path>
              </a:pathLst>
            </a:custGeom>
            <a:ln w="9144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5" name="object 35"/>
            <p:cNvSpPr/>
            <p:nvPr/>
          </p:nvSpPr>
          <p:spPr>
            <a:xfrm>
              <a:off x="6614160" y="5175503"/>
              <a:ext cx="74930" cy="50800"/>
            </a:xfrm>
            <a:custGeom>
              <a:avLst/>
              <a:gdLst/>
              <a:ahLst/>
              <a:cxnLst/>
              <a:rect l="l" t="t" r="r" b="b"/>
              <a:pathLst>
                <a:path w="74929" h="50800">
                  <a:moveTo>
                    <a:pt x="0" y="50292"/>
                  </a:moveTo>
                  <a:lnTo>
                    <a:pt x="0" y="0"/>
                  </a:lnTo>
                  <a:lnTo>
                    <a:pt x="74675" y="24383"/>
                  </a:lnTo>
                  <a:lnTo>
                    <a:pt x="0" y="50292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6" name="object 36"/>
            <p:cNvSpPr/>
            <p:nvPr/>
          </p:nvSpPr>
          <p:spPr>
            <a:xfrm>
              <a:off x="4407408" y="5629655"/>
              <a:ext cx="2255520" cy="41275"/>
            </a:xfrm>
            <a:custGeom>
              <a:avLst/>
              <a:gdLst/>
              <a:ahLst/>
              <a:cxnLst/>
              <a:rect l="l" t="t" r="r" b="b"/>
              <a:pathLst>
                <a:path w="2255520" h="41275">
                  <a:moveTo>
                    <a:pt x="0" y="0"/>
                  </a:moveTo>
                  <a:lnTo>
                    <a:pt x="2255520" y="41148"/>
                  </a:lnTo>
                </a:path>
              </a:pathLst>
            </a:custGeom>
            <a:ln w="9144">
              <a:solidFill>
                <a:srgbClr val="0099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7" name="object 37"/>
            <p:cNvSpPr/>
            <p:nvPr/>
          </p:nvSpPr>
          <p:spPr>
            <a:xfrm>
              <a:off x="4410456" y="4591824"/>
              <a:ext cx="2148840" cy="2377440"/>
            </a:xfrm>
            <a:custGeom>
              <a:avLst/>
              <a:gdLst/>
              <a:ahLst/>
              <a:cxnLst/>
              <a:rect l="l" t="t" r="r" b="b"/>
              <a:pathLst>
                <a:path w="2148840" h="2377440">
                  <a:moveTo>
                    <a:pt x="10668" y="1229868"/>
                  </a:moveTo>
                  <a:lnTo>
                    <a:pt x="9144" y="1226820"/>
                  </a:lnTo>
                  <a:lnTo>
                    <a:pt x="6096" y="1225283"/>
                  </a:lnTo>
                  <a:lnTo>
                    <a:pt x="3035" y="1226820"/>
                  </a:lnTo>
                  <a:lnTo>
                    <a:pt x="1524" y="1229868"/>
                  </a:lnTo>
                  <a:lnTo>
                    <a:pt x="0" y="1248156"/>
                  </a:lnTo>
                  <a:lnTo>
                    <a:pt x="0" y="1292352"/>
                  </a:lnTo>
                  <a:lnTo>
                    <a:pt x="3035" y="1293876"/>
                  </a:lnTo>
                  <a:lnTo>
                    <a:pt x="6096" y="1292352"/>
                  </a:lnTo>
                  <a:lnTo>
                    <a:pt x="7620" y="1289304"/>
                  </a:lnTo>
                  <a:lnTo>
                    <a:pt x="7620" y="1275588"/>
                  </a:lnTo>
                  <a:lnTo>
                    <a:pt x="9144" y="1248156"/>
                  </a:lnTo>
                  <a:lnTo>
                    <a:pt x="10668" y="1229868"/>
                  </a:lnTo>
                  <a:close/>
                </a:path>
                <a:path w="2148840" h="2377440">
                  <a:moveTo>
                    <a:pt x="12192" y="1391399"/>
                  </a:moveTo>
                  <a:lnTo>
                    <a:pt x="10668" y="1385316"/>
                  </a:lnTo>
                  <a:lnTo>
                    <a:pt x="9220" y="1359408"/>
                  </a:lnTo>
                  <a:lnTo>
                    <a:pt x="7620" y="1331976"/>
                  </a:lnTo>
                  <a:lnTo>
                    <a:pt x="7620" y="1328915"/>
                  </a:lnTo>
                  <a:lnTo>
                    <a:pt x="4572" y="1327404"/>
                  </a:lnTo>
                  <a:lnTo>
                    <a:pt x="1524" y="1328915"/>
                  </a:lnTo>
                  <a:lnTo>
                    <a:pt x="0" y="1331976"/>
                  </a:lnTo>
                  <a:lnTo>
                    <a:pt x="1435" y="1357884"/>
                  </a:lnTo>
                  <a:lnTo>
                    <a:pt x="3035" y="1385316"/>
                  </a:lnTo>
                  <a:lnTo>
                    <a:pt x="3035" y="1392936"/>
                  </a:lnTo>
                  <a:lnTo>
                    <a:pt x="4572" y="1395984"/>
                  </a:lnTo>
                  <a:lnTo>
                    <a:pt x="7620" y="1395984"/>
                  </a:lnTo>
                  <a:lnTo>
                    <a:pt x="12192" y="1391399"/>
                  </a:lnTo>
                  <a:close/>
                </a:path>
                <a:path w="2148840" h="2377440">
                  <a:moveTo>
                    <a:pt x="21336" y="1124699"/>
                  </a:moveTo>
                  <a:lnTo>
                    <a:pt x="18288" y="1123188"/>
                  </a:lnTo>
                  <a:lnTo>
                    <a:pt x="15240" y="1124699"/>
                  </a:lnTo>
                  <a:lnTo>
                    <a:pt x="13716" y="1127747"/>
                  </a:lnTo>
                  <a:lnTo>
                    <a:pt x="12192" y="1139952"/>
                  </a:lnTo>
                  <a:lnTo>
                    <a:pt x="7620" y="1165847"/>
                  </a:lnTo>
                  <a:lnTo>
                    <a:pt x="6096" y="1187183"/>
                  </a:lnTo>
                  <a:lnTo>
                    <a:pt x="6096" y="1190231"/>
                  </a:lnTo>
                  <a:lnTo>
                    <a:pt x="9144" y="1191768"/>
                  </a:lnTo>
                  <a:lnTo>
                    <a:pt x="12192" y="1190231"/>
                  </a:lnTo>
                  <a:lnTo>
                    <a:pt x="13716" y="1187183"/>
                  </a:lnTo>
                  <a:lnTo>
                    <a:pt x="16764" y="1167384"/>
                  </a:lnTo>
                  <a:lnTo>
                    <a:pt x="19812" y="1141476"/>
                  </a:lnTo>
                  <a:lnTo>
                    <a:pt x="21336" y="1129284"/>
                  </a:lnTo>
                  <a:lnTo>
                    <a:pt x="21336" y="1124699"/>
                  </a:lnTo>
                  <a:close/>
                </a:path>
                <a:path w="2148840" h="2377440">
                  <a:moveTo>
                    <a:pt x="24384" y="1491983"/>
                  </a:moveTo>
                  <a:lnTo>
                    <a:pt x="19812" y="1466088"/>
                  </a:lnTo>
                  <a:lnTo>
                    <a:pt x="16764" y="1438656"/>
                  </a:lnTo>
                  <a:lnTo>
                    <a:pt x="15240" y="1434084"/>
                  </a:lnTo>
                  <a:lnTo>
                    <a:pt x="10668" y="1429499"/>
                  </a:lnTo>
                  <a:lnTo>
                    <a:pt x="7620" y="1432547"/>
                  </a:lnTo>
                  <a:lnTo>
                    <a:pt x="7620" y="1440180"/>
                  </a:lnTo>
                  <a:lnTo>
                    <a:pt x="12192" y="1467599"/>
                  </a:lnTo>
                  <a:lnTo>
                    <a:pt x="16764" y="1493520"/>
                  </a:lnTo>
                  <a:lnTo>
                    <a:pt x="16764" y="1495031"/>
                  </a:lnTo>
                  <a:lnTo>
                    <a:pt x="18288" y="1496568"/>
                  </a:lnTo>
                  <a:lnTo>
                    <a:pt x="21336" y="1498092"/>
                  </a:lnTo>
                  <a:lnTo>
                    <a:pt x="24384" y="1496568"/>
                  </a:lnTo>
                  <a:lnTo>
                    <a:pt x="24384" y="1491983"/>
                  </a:lnTo>
                  <a:close/>
                </a:path>
                <a:path w="2148840" h="2377440">
                  <a:moveTo>
                    <a:pt x="44196" y="1028700"/>
                  </a:moveTo>
                  <a:lnTo>
                    <a:pt x="42672" y="1025652"/>
                  </a:lnTo>
                  <a:lnTo>
                    <a:pt x="41135" y="1024115"/>
                  </a:lnTo>
                  <a:lnTo>
                    <a:pt x="38100" y="1024115"/>
                  </a:lnTo>
                  <a:lnTo>
                    <a:pt x="35052" y="1027176"/>
                  </a:lnTo>
                  <a:lnTo>
                    <a:pt x="33528" y="1034783"/>
                  </a:lnTo>
                  <a:lnTo>
                    <a:pt x="27432" y="1060704"/>
                  </a:lnTo>
                  <a:lnTo>
                    <a:pt x="21336" y="1085088"/>
                  </a:lnTo>
                  <a:lnTo>
                    <a:pt x="21336" y="1088136"/>
                  </a:lnTo>
                  <a:lnTo>
                    <a:pt x="24384" y="1089647"/>
                  </a:lnTo>
                  <a:lnTo>
                    <a:pt x="27432" y="1089647"/>
                  </a:lnTo>
                  <a:lnTo>
                    <a:pt x="30480" y="1086599"/>
                  </a:lnTo>
                  <a:lnTo>
                    <a:pt x="35052" y="1062215"/>
                  </a:lnTo>
                  <a:lnTo>
                    <a:pt x="41135" y="1036320"/>
                  </a:lnTo>
                  <a:lnTo>
                    <a:pt x="44196" y="1028700"/>
                  </a:lnTo>
                  <a:close/>
                </a:path>
                <a:path w="2148840" h="2377440">
                  <a:moveTo>
                    <a:pt x="47244" y="1592580"/>
                  </a:moveTo>
                  <a:lnTo>
                    <a:pt x="41135" y="1569720"/>
                  </a:lnTo>
                  <a:lnTo>
                    <a:pt x="35052" y="1543799"/>
                  </a:lnTo>
                  <a:lnTo>
                    <a:pt x="33528" y="1534668"/>
                  </a:lnTo>
                  <a:lnTo>
                    <a:pt x="30480" y="1531620"/>
                  </a:lnTo>
                  <a:lnTo>
                    <a:pt x="27432" y="1531620"/>
                  </a:lnTo>
                  <a:lnTo>
                    <a:pt x="25908" y="1533131"/>
                  </a:lnTo>
                  <a:lnTo>
                    <a:pt x="24384" y="1536192"/>
                  </a:lnTo>
                  <a:lnTo>
                    <a:pt x="27432" y="1546847"/>
                  </a:lnTo>
                  <a:lnTo>
                    <a:pt x="33528" y="1572768"/>
                  </a:lnTo>
                  <a:lnTo>
                    <a:pt x="39624" y="1594104"/>
                  </a:lnTo>
                  <a:lnTo>
                    <a:pt x="41135" y="1597152"/>
                  </a:lnTo>
                  <a:lnTo>
                    <a:pt x="44196" y="1597152"/>
                  </a:lnTo>
                  <a:lnTo>
                    <a:pt x="47244" y="1595615"/>
                  </a:lnTo>
                  <a:lnTo>
                    <a:pt x="47244" y="1592580"/>
                  </a:lnTo>
                  <a:close/>
                </a:path>
                <a:path w="2148840" h="2377440">
                  <a:moveTo>
                    <a:pt x="74676" y="928116"/>
                  </a:moveTo>
                  <a:lnTo>
                    <a:pt x="71628" y="926592"/>
                  </a:lnTo>
                  <a:lnTo>
                    <a:pt x="68580" y="926592"/>
                  </a:lnTo>
                  <a:lnTo>
                    <a:pt x="67056" y="928116"/>
                  </a:lnTo>
                  <a:lnTo>
                    <a:pt x="64008" y="934199"/>
                  </a:lnTo>
                  <a:lnTo>
                    <a:pt x="56388" y="958583"/>
                  </a:lnTo>
                  <a:lnTo>
                    <a:pt x="47244" y="982980"/>
                  </a:lnTo>
                  <a:lnTo>
                    <a:pt x="47244" y="989076"/>
                  </a:lnTo>
                  <a:lnTo>
                    <a:pt x="50292" y="990600"/>
                  </a:lnTo>
                  <a:lnTo>
                    <a:pt x="53340" y="990600"/>
                  </a:lnTo>
                  <a:lnTo>
                    <a:pt x="54864" y="987552"/>
                  </a:lnTo>
                  <a:lnTo>
                    <a:pt x="56388" y="986015"/>
                  </a:lnTo>
                  <a:lnTo>
                    <a:pt x="64008" y="961631"/>
                  </a:lnTo>
                  <a:lnTo>
                    <a:pt x="73152" y="937247"/>
                  </a:lnTo>
                  <a:lnTo>
                    <a:pt x="74676" y="931164"/>
                  </a:lnTo>
                  <a:lnTo>
                    <a:pt x="74676" y="928116"/>
                  </a:lnTo>
                  <a:close/>
                </a:path>
                <a:path w="2148840" h="2377440">
                  <a:moveTo>
                    <a:pt x="79235" y="1688592"/>
                  </a:moveTo>
                  <a:lnTo>
                    <a:pt x="73152" y="1670304"/>
                  </a:lnTo>
                  <a:lnTo>
                    <a:pt x="59436" y="1633715"/>
                  </a:lnTo>
                  <a:lnTo>
                    <a:pt x="57912" y="1630680"/>
                  </a:lnTo>
                  <a:lnTo>
                    <a:pt x="54864" y="1630680"/>
                  </a:lnTo>
                  <a:lnTo>
                    <a:pt x="51816" y="1632204"/>
                  </a:lnTo>
                  <a:lnTo>
                    <a:pt x="51816" y="1635252"/>
                  </a:lnTo>
                  <a:lnTo>
                    <a:pt x="56388" y="1647431"/>
                  </a:lnTo>
                  <a:lnTo>
                    <a:pt x="64008" y="1673352"/>
                  </a:lnTo>
                  <a:lnTo>
                    <a:pt x="71628" y="1691640"/>
                  </a:lnTo>
                  <a:lnTo>
                    <a:pt x="74676" y="1694688"/>
                  </a:lnTo>
                  <a:lnTo>
                    <a:pt x="77724" y="1694688"/>
                  </a:lnTo>
                  <a:lnTo>
                    <a:pt x="79235" y="1688592"/>
                  </a:lnTo>
                  <a:close/>
                </a:path>
                <a:path w="2148840" h="2377440">
                  <a:moveTo>
                    <a:pt x="114300" y="838200"/>
                  </a:moveTo>
                  <a:lnTo>
                    <a:pt x="112776" y="832104"/>
                  </a:lnTo>
                  <a:lnTo>
                    <a:pt x="109728" y="832104"/>
                  </a:lnTo>
                  <a:lnTo>
                    <a:pt x="106680" y="833615"/>
                  </a:lnTo>
                  <a:lnTo>
                    <a:pt x="105156" y="836663"/>
                  </a:lnTo>
                  <a:lnTo>
                    <a:pt x="83820" y="885431"/>
                  </a:lnTo>
                  <a:lnTo>
                    <a:pt x="82296" y="888492"/>
                  </a:lnTo>
                  <a:lnTo>
                    <a:pt x="82296" y="891540"/>
                  </a:lnTo>
                  <a:lnTo>
                    <a:pt x="83820" y="894588"/>
                  </a:lnTo>
                  <a:lnTo>
                    <a:pt x="88392" y="894588"/>
                  </a:lnTo>
                  <a:lnTo>
                    <a:pt x="91440" y="888492"/>
                  </a:lnTo>
                  <a:lnTo>
                    <a:pt x="112776" y="841248"/>
                  </a:lnTo>
                  <a:lnTo>
                    <a:pt x="114300" y="838200"/>
                  </a:lnTo>
                  <a:close/>
                </a:path>
                <a:path w="2148840" h="2377440">
                  <a:moveTo>
                    <a:pt x="121920" y="1783080"/>
                  </a:moveTo>
                  <a:lnTo>
                    <a:pt x="112776" y="1766316"/>
                  </a:lnTo>
                  <a:lnTo>
                    <a:pt x="96012" y="1728216"/>
                  </a:lnTo>
                  <a:lnTo>
                    <a:pt x="94488" y="1726692"/>
                  </a:lnTo>
                  <a:lnTo>
                    <a:pt x="89916" y="1726692"/>
                  </a:lnTo>
                  <a:lnTo>
                    <a:pt x="88392" y="1728216"/>
                  </a:lnTo>
                  <a:lnTo>
                    <a:pt x="88392" y="1731264"/>
                  </a:lnTo>
                  <a:lnTo>
                    <a:pt x="105156" y="1769364"/>
                  </a:lnTo>
                  <a:lnTo>
                    <a:pt x="114300" y="1786115"/>
                  </a:lnTo>
                  <a:lnTo>
                    <a:pt x="115824" y="1789176"/>
                  </a:lnTo>
                  <a:lnTo>
                    <a:pt x="120396" y="1787652"/>
                  </a:lnTo>
                  <a:lnTo>
                    <a:pt x="121920" y="1786115"/>
                  </a:lnTo>
                  <a:lnTo>
                    <a:pt x="121920" y="1783080"/>
                  </a:lnTo>
                  <a:close/>
                </a:path>
                <a:path w="2148840" h="2377440">
                  <a:moveTo>
                    <a:pt x="164592" y="745236"/>
                  </a:moveTo>
                  <a:lnTo>
                    <a:pt x="163068" y="742188"/>
                  </a:lnTo>
                  <a:lnTo>
                    <a:pt x="160020" y="742188"/>
                  </a:lnTo>
                  <a:lnTo>
                    <a:pt x="156972" y="743699"/>
                  </a:lnTo>
                  <a:lnTo>
                    <a:pt x="155435" y="745236"/>
                  </a:lnTo>
                  <a:lnTo>
                    <a:pt x="129540" y="790956"/>
                  </a:lnTo>
                  <a:lnTo>
                    <a:pt x="126492" y="795515"/>
                  </a:lnTo>
                  <a:lnTo>
                    <a:pt x="126492" y="798563"/>
                  </a:lnTo>
                  <a:lnTo>
                    <a:pt x="128016" y="801624"/>
                  </a:lnTo>
                  <a:lnTo>
                    <a:pt x="131064" y="801624"/>
                  </a:lnTo>
                  <a:lnTo>
                    <a:pt x="134112" y="800100"/>
                  </a:lnTo>
                  <a:lnTo>
                    <a:pt x="137160" y="795515"/>
                  </a:lnTo>
                  <a:lnTo>
                    <a:pt x="161544" y="749808"/>
                  </a:lnTo>
                  <a:lnTo>
                    <a:pt x="163068" y="748284"/>
                  </a:lnTo>
                  <a:lnTo>
                    <a:pt x="164592" y="745236"/>
                  </a:lnTo>
                  <a:close/>
                </a:path>
                <a:path w="2148840" h="2377440">
                  <a:moveTo>
                    <a:pt x="172212" y="1871472"/>
                  </a:moveTo>
                  <a:lnTo>
                    <a:pt x="161544" y="1856232"/>
                  </a:lnTo>
                  <a:lnTo>
                    <a:pt x="141732" y="1819656"/>
                  </a:lnTo>
                  <a:lnTo>
                    <a:pt x="138684" y="1818132"/>
                  </a:lnTo>
                  <a:lnTo>
                    <a:pt x="135636" y="1818132"/>
                  </a:lnTo>
                  <a:lnTo>
                    <a:pt x="134112" y="1821180"/>
                  </a:lnTo>
                  <a:lnTo>
                    <a:pt x="134112" y="1824215"/>
                  </a:lnTo>
                  <a:lnTo>
                    <a:pt x="155435" y="1860804"/>
                  </a:lnTo>
                  <a:lnTo>
                    <a:pt x="164592" y="1876031"/>
                  </a:lnTo>
                  <a:lnTo>
                    <a:pt x="167640" y="1877568"/>
                  </a:lnTo>
                  <a:lnTo>
                    <a:pt x="170688" y="1877568"/>
                  </a:lnTo>
                  <a:lnTo>
                    <a:pt x="172212" y="1874520"/>
                  </a:lnTo>
                  <a:lnTo>
                    <a:pt x="172212" y="1871472"/>
                  </a:lnTo>
                  <a:close/>
                </a:path>
                <a:path w="2148840" h="2377440">
                  <a:moveTo>
                    <a:pt x="222504" y="659892"/>
                  </a:moveTo>
                  <a:lnTo>
                    <a:pt x="220980" y="656831"/>
                  </a:lnTo>
                  <a:lnTo>
                    <a:pt x="217932" y="656831"/>
                  </a:lnTo>
                  <a:lnTo>
                    <a:pt x="182880" y="702564"/>
                  </a:lnTo>
                  <a:lnTo>
                    <a:pt x="178308" y="710184"/>
                  </a:lnTo>
                  <a:lnTo>
                    <a:pt x="181356" y="713232"/>
                  </a:lnTo>
                  <a:lnTo>
                    <a:pt x="184404" y="713232"/>
                  </a:lnTo>
                  <a:lnTo>
                    <a:pt x="187452" y="711708"/>
                  </a:lnTo>
                  <a:lnTo>
                    <a:pt x="190500" y="707136"/>
                  </a:lnTo>
                  <a:lnTo>
                    <a:pt x="219456" y="665988"/>
                  </a:lnTo>
                  <a:lnTo>
                    <a:pt x="222504" y="659892"/>
                  </a:lnTo>
                  <a:close/>
                </a:path>
                <a:path w="2148840" h="2377440">
                  <a:moveTo>
                    <a:pt x="231635" y="1958340"/>
                  </a:moveTo>
                  <a:lnTo>
                    <a:pt x="230124" y="1955292"/>
                  </a:lnTo>
                  <a:lnTo>
                    <a:pt x="219456" y="1941576"/>
                  </a:lnTo>
                  <a:lnTo>
                    <a:pt x="195072" y="1906524"/>
                  </a:lnTo>
                  <a:lnTo>
                    <a:pt x="192024" y="1905000"/>
                  </a:lnTo>
                  <a:lnTo>
                    <a:pt x="188976" y="1906524"/>
                  </a:lnTo>
                  <a:lnTo>
                    <a:pt x="187452" y="1911083"/>
                  </a:lnTo>
                  <a:lnTo>
                    <a:pt x="213360" y="1946148"/>
                  </a:lnTo>
                  <a:lnTo>
                    <a:pt x="224028" y="1959864"/>
                  </a:lnTo>
                  <a:lnTo>
                    <a:pt x="227076" y="1961388"/>
                  </a:lnTo>
                  <a:lnTo>
                    <a:pt x="230124" y="1961388"/>
                  </a:lnTo>
                  <a:lnTo>
                    <a:pt x="231635" y="1958340"/>
                  </a:lnTo>
                  <a:close/>
                </a:path>
                <a:path w="2148840" h="2377440">
                  <a:moveTo>
                    <a:pt x="288036" y="582168"/>
                  </a:moveTo>
                  <a:lnTo>
                    <a:pt x="286512" y="579120"/>
                  </a:lnTo>
                  <a:lnTo>
                    <a:pt x="283464" y="577583"/>
                  </a:lnTo>
                  <a:lnTo>
                    <a:pt x="280416" y="579120"/>
                  </a:lnTo>
                  <a:lnTo>
                    <a:pt x="278892" y="580631"/>
                  </a:lnTo>
                  <a:lnTo>
                    <a:pt x="245364" y="618731"/>
                  </a:lnTo>
                  <a:lnTo>
                    <a:pt x="240792" y="624840"/>
                  </a:lnTo>
                  <a:lnTo>
                    <a:pt x="239268" y="627888"/>
                  </a:lnTo>
                  <a:lnTo>
                    <a:pt x="240792" y="630936"/>
                  </a:lnTo>
                  <a:lnTo>
                    <a:pt x="243840" y="630936"/>
                  </a:lnTo>
                  <a:lnTo>
                    <a:pt x="246888" y="629399"/>
                  </a:lnTo>
                  <a:lnTo>
                    <a:pt x="251460" y="624840"/>
                  </a:lnTo>
                  <a:lnTo>
                    <a:pt x="284988" y="586740"/>
                  </a:lnTo>
                  <a:lnTo>
                    <a:pt x="286512" y="585216"/>
                  </a:lnTo>
                  <a:lnTo>
                    <a:pt x="288036" y="582168"/>
                  </a:lnTo>
                  <a:close/>
                </a:path>
                <a:path w="2148840" h="2377440">
                  <a:moveTo>
                    <a:pt x="297180" y="2033016"/>
                  </a:moveTo>
                  <a:lnTo>
                    <a:pt x="284988" y="2020824"/>
                  </a:lnTo>
                  <a:lnTo>
                    <a:pt x="257556" y="1988820"/>
                  </a:lnTo>
                  <a:lnTo>
                    <a:pt x="254508" y="1987283"/>
                  </a:lnTo>
                  <a:lnTo>
                    <a:pt x="251460" y="1987283"/>
                  </a:lnTo>
                  <a:lnTo>
                    <a:pt x="249936" y="1990331"/>
                  </a:lnTo>
                  <a:lnTo>
                    <a:pt x="249936" y="1993392"/>
                  </a:lnTo>
                  <a:lnTo>
                    <a:pt x="278892" y="2025383"/>
                  </a:lnTo>
                  <a:lnTo>
                    <a:pt x="291084" y="2039099"/>
                  </a:lnTo>
                  <a:lnTo>
                    <a:pt x="294132" y="2040636"/>
                  </a:lnTo>
                  <a:lnTo>
                    <a:pt x="297180" y="2039099"/>
                  </a:lnTo>
                  <a:lnTo>
                    <a:pt x="297180" y="2033016"/>
                  </a:lnTo>
                  <a:close/>
                </a:path>
                <a:path w="2148840" h="2377440">
                  <a:moveTo>
                    <a:pt x="359664" y="507492"/>
                  </a:moveTo>
                  <a:lnTo>
                    <a:pt x="356616" y="505968"/>
                  </a:lnTo>
                  <a:lnTo>
                    <a:pt x="353568" y="505968"/>
                  </a:lnTo>
                  <a:lnTo>
                    <a:pt x="352044" y="507492"/>
                  </a:lnTo>
                  <a:lnTo>
                    <a:pt x="313944" y="542531"/>
                  </a:lnTo>
                  <a:lnTo>
                    <a:pt x="309372" y="548640"/>
                  </a:lnTo>
                  <a:lnTo>
                    <a:pt x="309372" y="554736"/>
                  </a:lnTo>
                  <a:lnTo>
                    <a:pt x="312420" y="554736"/>
                  </a:lnTo>
                  <a:lnTo>
                    <a:pt x="315468" y="553199"/>
                  </a:lnTo>
                  <a:lnTo>
                    <a:pt x="320040" y="548640"/>
                  </a:lnTo>
                  <a:lnTo>
                    <a:pt x="356616" y="513588"/>
                  </a:lnTo>
                  <a:lnTo>
                    <a:pt x="359664" y="510540"/>
                  </a:lnTo>
                  <a:lnTo>
                    <a:pt x="359664" y="507492"/>
                  </a:lnTo>
                  <a:close/>
                </a:path>
                <a:path w="2148840" h="2377440">
                  <a:moveTo>
                    <a:pt x="371856" y="2106168"/>
                  </a:moveTo>
                  <a:lnTo>
                    <a:pt x="370332" y="2103120"/>
                  </a:lnTo>
                  <a:lnTo>
                    <a:pt x="356616" y="2092452"/>
                  </a:lnTo>
                  <a:lnTo>
                    <a:pt x="326136" y="2063483"/>
                  </a:lnTo>
                  <a:lnTo>
                    <a:pt x="320040" y="2063483"/>
                  </a:lnTo>
                  <a:lnTo>
                    <a:pt x="320040" y="2069592"/>
                  </a:lnTo>
                  <a:lnTo>
                    <a:pt x="352044" y="2098548"/>
                  </a:lnTo>
                  <a:lnTo>
                    <a:pt x="364236" y="2110740"/>
                  </a:lnTo>
                  <a:lnTo>
                    <a:pt x="367284" y="2110740"/>
                  </a:lnTo>
                  <a:lnTo>
                    <a:pt x="370332" y="2109216"/>
                  </a:lnTo>
                  <a:lnTo>
                    <a:pt x="371856" y="2106168"/>
                  </a:lnTo>
                  <a:close/>
                </a:path>
                <a:path w="2148840" h="2377440">
                  <a:moveTo>
                    <a:pt x="438912" y="441947"/>
                  </a:moveTo>
                  <a:lnTo>
                    <a:pt x="435864" y="440436"/>
                  </a:lnTo>
                  <a:lnTo>
                    <a:pt x="432816" y="440436"/>
                  </a:lnTo>
                  <a:lnTo>
                    <a:pt x="431292" y="441947"/>
                  </a:lnTo>
                  <a:lnTo>
                    <a:pt x="390144" y="473964"/>
                  </a:lnTo>
                  <a:lnTo>
                    <a:pt x="385572" y="478536"/>
                  </a:lnTo>
                  <a:lnTo>
                    <a:pt x="384048" y="481584"/>
                  </a:lnTo>
                  <a:lnTo>
                    <a:pt x="385572" y="484632"/>
                  </a:lnTo>
                  <a:lnTo>
                    <a:pt x="388620" y="486156"/>
                  </a:lnTo>
                  <a:lnTo>
                    <a:pt x="391668" y="484632"/>
                  </a:lnTo>
                  <a:lnTo>
                    <a:pt x="396240" y="480047"/>
                  </a:lnTo>
                  <a:lnTo>
                    <a:pt x="435864" y="449580"/>
                  </a:lnTo>
                  <a:lnTo>
                    <a:pt x="437388" y="448056"/>
                  </a:lnTo>
                  <a:lnTo>
                    <a:pt x="438912" y="445008"/>
                  </a:lnTo>
                  <a:lnTo>
                    <a:pt x="438912" y="441947"/>
                  </a:lnTo>
                  <a:close/>
                </a:path>
                <a:path w="2148840" h="2377440">
                  <a:moveTo>
                    <a:pt x="451104" y="2170176"/>
                  </a:moveTo>
                  <a:lnTo>
                    <a:pt x="449580" y="2167115"/>
                  </a:lnTo>
                  <a:lnTo>
                    <a:pt x="435864" y="2157984"/>
                  </a:lnTo>
                  <a:lnTo>
                    <a:pt x="402336" y="2132076"/>
                  </a:lnTo>
                  <a:lnTo>
                    <a:pt x="399288" y="2130552"/>
                  </a:lnTo>
                  <a:lnTo>
                    <a:pt x="396240" y="2132076"/>
                  </a:lnTo>
                  <a:lnTo>
                    <a:pt x="396240" y="2135124"/>
                  </a:lnTo>
                  <a:lnTo>
                    <a:pt x="397764" y="2138172"/>
                  </a:lnTo>
                  <a:lnTo>
                    <a:pt x="445008" y="2174748"/>
                  </a:lnTo>
                  <a:lnTo>
                    <a:pt x="451104" y="2173224"/>
                  </a:lnTo>
                  <a:lnTo>
                    <a:pt x="451104" y="2170176"/>
                  </a:lnTo>
                  <a:close/>
                </a:path>
                <a:path w="2148840" h="2377440">
                  <a:moveTo>
                    <a:pt x="524256" y="385572"/>
                  </a:moveTo>
                  <a:lnTo>
                    <a:pt x="521208" y="382524"/>
                  </a:lnTo>
                  <a:lnTo>
                    <a:pt x="518160" y="384048"/>
                  </a:lnTo>
                  <a:lnTo>
                    <a:pt x="516636" y="384048"/>
                  </a:lnTo>
                  <a:lnTo>
                    <a:pt x="473964" y="411480"/>
                  </a:lnTo>
                  <a:lnTo>
                    <a:pt x="467855" y="416052"/>
                  </a:lnTo>
                  <a:lnTo>
                    <a:pt x="466344" y="419100"/>
                  </a:lnTo>
                  <a:lnTo>
                    <a:pt x="466344" y="422148"/>
                  </a:lnTo>
                  <a:lnTo>
                    <a:pt x="469392" y="423672"/>
                  </a:lnTo>
                  <a:lnTo>
                    <a:pt x="472440" y="423672"/>
                  </a:lnTo>
                  <a:lnTo>
                    <a:pt x="478536" y="419100"/>
                  </a:lnTo>
                  <a:lnTo>
                    <a:pt x="521208" y="391668"/>
                  </a:lnTo>
                  <a:lnTo>
                    <a:pt x="524256" y="388620"/>
                  </a:lnTo>
                  <a:lnTo>
                    <a:pt x="524256" y="385572"/>
                  </a:lnTo>
                  <a:close/>
                </a:path>
                <a:path w="2148840" h="2377440">
                  <a:moveTo>
                    <a:pt x="536448" y="2226564"/>
                  </a:moveTo>
                  <a:lnTo>
                    <a:pt x="534924" y="2223516"/>
                  </a:lnTo>
                  <a:lnTo>
                    <a:pt x="521208" y="2215883"/>
                  </a:lnTo>
                  <a:lnTo>
                    <a:pt x="484619" y="2191499"/>
                  </a:lnTo>
                  <a:lnTo>
                    <a:pt x="481571" y="2191499"/>
                  </a:lnTo>
                  <a:lnTo>
                    <a:pt x="478536" y="2193036"/>
                  </a:lnTo>
                  <a:lnTo>
                    <a:pt x="478536" y="2196084"/>
                  </a:lnTo>
                  <a:lnTo>
                    <a:pt x="480060" y="2199132"/>
                  </a:lnTo>
                  <a:lnTo>
                    <a:pt x="516636" y="2221992"/>
                  </a:lnTo>
                  <a:lnTo>
                    <a:pt x="530339" y="2231136"/>
                  </a:lnTo>
                  <a:lnTo>
                    <a:pt x="533387" y="2231136"/>
                  </a:lnTo>
                  <a:lnTo>
                    <a:pt x="536448" y="2229599"/>
                  </a:lnTo>
                  <a:lnTo>
                    <a:pt x="536448" y="2226564"/>
                  </a:lnTo>
                  <a:close/>
                </a:path>
                <a:path w="2148840" h="2377440">
                  <a:moveTo>
                    <a:pt x="614172" y="336804"/>
                  </a:moveTo>
                  <a:lnTo>
                    <a:pt x="611124" y="333756"/>
                  </a:lnTo>
                  <a:lnTo>
                    <a:pt x="608076" y="333756"/>
                  </a:lnTo>
                  <a:lnTo>
                    <a:pt x="562356" y="358140"/>
                  </a:lnTo>
                  <a:lnTo>
                    <a:pt x="554736" y="362699"/>
                  </a:lnTo>
                  <a:lnTo>
                    <a:pt x="553212" y="364236"/>
                  </a:lnTo>
                  <a:lnTo>
                    <a:pt x="553212" y="367284"/>
                  </a:lnTo>
                  <a:lnTo>
                    <a:pt x="556260" y="370332"/>
                  </a:lnTo>
                  <a:lnTo>
                    <a:pt x="565404" y="365747"/>
                  </a:lnTo>
                  <a:lnTo>
                    <a:pt x="612648" y="341363"/>
                  </a:lnTo>
                  <a:lnTo>
                    <a:pt x="614172" y="339852"/>
                  </a:lnTo>
                  <a:lnTo>
                    <a:pt x="614172" y="336804"/>
                  </a:lnTo>
                  <a:close/>
                </a:path>
                <a:path w="2148840" h="2377440">
                  <a:moveTo>
                    <a:pt x="627888" y="2273808"/>
                  </a:moveTo>
                  <a:lnTo>
                    <a:pt x="626364" y="2270760"/>
                  </a:lnTo>
                  <a:lnTo>
                    <a:pt x="612648" y="2264664"/>
                  </a:lnTo>
                  <a:lnTo>
                    <a:pt x="571487" y="2244852"/>
                  </a:lnTo>
                  <a:lnTo>
                    <a:pt x="568439" y="2243315"/>
                  </a:lnTo>
                  <a:lnTo>
                    <a:pt x="566928" y="2246376"/>
                  </a:lnTo>
                  <a:lnTo>
                    <a:pt x="568439" y="2252472"/>
                  </a:lnTo>
                  <a:lnTo>
                    <a:pt x="608076" y="2272284"/>
                  </a:lnTo>
                  <a:lnTo>
                    <a:pt x="621792" y="2278380"/>
                  </a:lnTo>
                  <a:lnTo>
                    <a:pt x="624840" y="2278380"/>
                  </a:lnTo>
                  <a:lnTo>
                    <a:pt x="627888" y="2276856"/>
                  </a:lnTo>
                  <a:lnTo>
                    <a:pt x="627888" y="2273808"/>
                  </a:lnTo>
                  <a:close/>
                </a:path>
                <a:path w="2148840" h="2377440">
                  <a:moveTo>
                    <a:pt x="708660" y="297180"/>
                  </a:moveTo>
                  <a:lnTo>
                    <a:pt x="707136" y="294132"/>
                  </a:lnTo>
                  <a:lnTo>
                    <a:pt x="702564" y="294132"/>
                  </a:lnTo>
                  <a:lnTo>
                    <a:pt x="679704" y="303263"/>
                  </a:lnTo>
                  <a:lnTo>
                    <a:pt x="655320" y="312420"/>
                  </a:lnTo>
                  <a:lnTo>
                    <a:pt x="647687" y="316992"/>
                  </a:lnTo>
                  <a:lnTo>
                    <a:pt x="644639" y="318516"/>
                  </a:lnTo>
                  <a:lnTo>
                    <a:pt x="644639" y="323088"/>
                  </a:lnTo>
                  <a:lnTo>
                    <a:pt x="647687" y="324599"/>
                  </a:lnTo>
                  <a:lnTo>
                    <a:pt x="650748" y="324599"/>
                  </a:lnTo>
                  <a:lnTo>
                    <a:pt x="659892" y="320040"/>
                  </a:lnTo>
                  <a:lnTo>
                    <a:pt x="705612" y="301752"/>
                  </a:lnTo>
                  <a:lnTo>
                    <a:pt x="708660" y="300215"/>
                  </a:lnTo>
                  <a:lnTo>
                    <a:pt x="708660" y="297180"/>
                  </a:lnTo>
                  <a:close/>
                </a:path>
                <a:path w="2148840" h="2377440">
                  <a:moveTo>
                    <a:pt x="722376" y="2311908"/>
                  </a:moveTo>
                  <a:lnTo>
                    <a:pt x="720839" y="2308860"/>
                  </a:lnTo>
                  <a:lnTo>
                    <a:pt x="707136" y="2304288"/>
                  </a:lnTo>
                  <a:lnTo>
                    <a:pt x="682739" y="2295131"/>
                  </a:lnTo>
                  <a:lnTo>
                    <a:pt x="664464" y="2287524"/>
                  </a:lnTo>
                  <a:lnTo>
                    <a:pt x="661403" y="2287524"/>
                  </a:lnTo>
                  <a:lnTo>
                    <a:pt x="658355" y="2290572"/>
                  </a:lnTo>
                  <a:lnTo>
                    <a:pt x="661403" y="2296668"/>
                  </a:lnTo>
                  <a:lnTo>
                    <a:pt x="679704" y="2304288"/>
                  </a:lnTo>
                  <a:lnTo>
                    <a:pt x="704088" y="2313432"/>
                  </a:lnTo>
                  <a:lnTo>
                    <a:pt x="717804" y="2318004"/>
                  </a:lnTo>
                  <a:lnTo>
                    <a:pt x="720839" y="2318004"/>
                  </a:lnTo>
                  <a:lnTo>
                    <a:pt x="722376" y="2314956"/>
                  </a:lnTo>
                  <a:lnTo>
                    <a:pt x="722376" y="2311908"/>
                  </a:lnTo>
                  <a:close/>
                </a:path>
                <a:path w="2148840" h="2377440">
                  <a:moveTo>
                    <a:pt x="806196" y="266700"/>
                  </a:moveTo>
                  <a:lnTo>
                    <a:pt x="804672" y="263652"/>
                  </a:lnTo>
                  <a:lnTo>
                    <a:pt x="801624" y="263652"/>
                  </a:lnTo>
                  <a:lnTo>
                    <a:pt x="743712" y="280416"/>
                  </a:lnTo>
                  <a:lnTo>
                    <a:pt x="740664" y="284988"/>
                  </a:lnTo>
                  <a:lnTo>
                    <a:pt x="743712" y="288036"/>
                  </a:lnTo>
                  <a:lnTo>
                    <a:pt x="746760" y="288036"/>
                  </a:lnTo>
                  <a:lnTo>
                    <a:pt x="757428" y="284988"/>
                  </a:lnTo>
                  <a:lnTo>
                    <a:pt x="781812" y="277368"/>
                  </a:lnTo>
                  <a:lnTo>
                    <a:pt x="803148" y="271272"/>
                  </a:lnTo>
                  <a:lnTo>
                    <a:pt x="806196" y="266700"/>
                  </a:lnTo>
                  <a:close/>
                </a:path>
                <a:path w="2148840" h="2377440">
                  <a:moveTo>
                    <a:pt x="821436" y="2343899"/>
                  </a:moveTo>
                  <a:lnTo>
                    <a:pt x="818388" y="2337816"/>
                  </a:lnTo>
                  <a:lnTo>
                    <a:pt x="807720" y="2336292"/>
                  </a:lnTo>
                  <a:lnTo>
                    <a:pt x="760476" y="2322576"/>
                  </a:lnTo>
                  <a:lnTo>
                    <a:pt x="757428" y="2322576"/>
                  </a:lnTo>
                  <a:lnTo>
                    <a:pt x="755904" y="2325624"/>
                  </a:lnTo>
                  <a:lnTo>
                    <a:pt x="755904" y="2328672"/>
                  </a:lnTo>
                  <a:lnTo>
                    <a:pt x="757428" y="2330183"/>
                  </a:lnTo>
                  <a:lnTo>
                    <a:pt x="780288" y="2337816"/>
                  </a:lnTo>
                  <a:lnTo>
                    <a:pt x="806196" y="2343899"/>
                  </a:lnTo>
                  <a:lnTo>
                    <a:pt x="815340" y="2346960"/>
                  </a:lnTo>
                  <a:lnTo>
                    <a:pt x="819912" y="2346960"/>
                  </a:lnTo>
                  <a:lnTo>
                    <a:pt x="821436" y="2343899"/>
                  </a:lnTo>
                  <a:close/>
                </a:path>
                <a:path w="2148840" h="2377440">
                  <a:moveTo>
                    <a:pt x="906780" y="245364"/>
                  </a:moveTo>
                  <a:lnTo>
                    <a:pt x="905256" y="242316"/>
                  </a:lnTo>
                  <a:lnTo>
                    <a:pt x="902208" y="242316"/>
                  </a:lnTo>
                  <a:lnTo>
                    <a:pt x="858012" y="249936"/>
                  </a:lnTo>
                  <a:lnTo>
                    <a:pt x="842772" y="252984"/>
                  </a:lnTo>
                  <a:lnTo>
                    <a:pt x="839724" y="259080"/>
                  </a:lnTo>
                  <a:lnTo>
                    <a:pt x="841248" y="260604"/>
                  </a:lnTo>
                  <a:lnTo>
                    <a:pt x="844296" y="262128"/>
                  </a:lnTo>
                  <a:lnTo>
                    <a:pt x="859536" y="259080"/>
                  </a:lnTo>
                  <a:lnTo>
                    <a:pt x="885444" y="252984"/>
                  </a:lnTo>
                  <a:lnTo>
                    <a:pt x="903719" y="249936"/>
                  </a:lnTo>
                  <a:lnTo>
                    <a:pt x="906780" y="248412"/>
                  </a:lnTo>
                  <a:lnTo>
                    <a:pt x="906780" y="245364"/>
                  </a:lnTo>
                  <a:close/>
                </a:path>
                <a:path w="2148840" h="2377440">
                  <a:moveTo>
                    <a:pt x="922020" y="2363724"/>
                  </a:moveTo>
                  <a:lnTo>
                    <a:pt x="918972" y="2357615"/>
                  </a:lnTo>
                  <a:lnTo>
                    <a:pt x="911339" y="2357615"/>
                  </a:lnTo>
                  <a:lnTo>
                    <a:pt x="859536" y="2348484"/>
                  </a:lnTo>
                  <a:lnTo>
                    <a:pt x="856488" y="2348484"/>
                  </a:lnTo>
                  <a:lnTo>
                    <a:pt x="854964" y="2351532"/>
                  </a:lnTo>
                  <a:lnTo>
                    <a:pt x="854964" y="2354580"/>
                  </a:lnTo>
                  <a:lnTo>
                    <a:pt x="858012" y="2356104"/>
                  </a:lnTo>
                  <a:lnTo>
                    <a:pt x="909828" y="2365248"/>
                  </a:lnTo>
                  <a:lnTo>
                    <a:pt x="917448" y="2366772"/>
                  </a:lnTo>
                  <a:lnTo>
                    <a:pt x="920496" y="2365248"/>
                  </a:lnTo>
                  <a:lnTo>
                    <a:pt x="922020" y="2363724"/>
                  </a:lnTo>
                  <a:close/>
                </a:path>
                <a:path w="2148840" h="2377440">
                  <a:moveTo>
                    <a:pt x="1008888" y="234696"/>
                  </a:moveTo>
                  <a:lnTo>
                    <a:pt x="1004303" y="230124"/>
                  </a:lnTo>
                  <a:lnTo>
                    <a:pt x="992124" y="231648"/>
                  </a:lnTo>
                  <a:lnTo>
                    <a:pt x="964692" y="234696"/>
                  </a:lnTo>
                  <a:lnTo>
                    <a:pt x="944880" y="236220"/>
                  </a:lnTo>
                  <a:lnTo>
                    <a:pt x="941819" y="237744"/>
                  </a:lnTo>
                  <a:lnTo>
                    <a:pt x="940308" y="240792"/>
                  </a:lnTo>
                  <a:lnTo>
                    <a:pt x="946404" y="245364"/>
                  </a:lnTo>
                  <a:lnTo>
                    <a:pt x="964692" y="242316"/>
                  </a:lnTo>
                  <a:lnTo>
                    <a:pt x="992124" y="240792"/>
                  </a:lnTo>
                  <a:lnTo>
                    <a:pt x="1004303" y="239268"/>
                  </a:lnTo>
                  <a:lnTo>
                    <a:pt x="1008888" y="234696"/>
                  </a:lnTo>
                  <a:close/>
                </a:path>
                <a:path w="2148840" h="2377440">
                  <a:moveTo>
                    <a:pt x="1024128" y="2372868"/>
                  </a:moveTo>
                  <a:lnTo>
                    <a:pt x="1022604" y="2369820"/>
                  </a:lnTo>
                  <a:lnTo>
                    <a:pt x="1019556" y="2368283"/>
                  </a:lnTo>
                  <a:lnTo>
                    <a:pt x="992124" y="2366772"/>
                  </a:lnTo>
                  <a:lnTo>
                    <a:pt x="964692" y="2363724"/>
                  </a:lnTo>
                  <a:lnTo>
                    <a:pt x="957072" y="2363724"/>
                  </a:lnTo>
                  <a:lnTo>
                    <a:pt x="955548" y="2366772"/>
                  </a:lnTo>
                  <a:lnTo>
                    <a:pt x="957072" y="2369820"/>
                  </a:lnTo>
                  <a:lnTo>
                    <a:pt x="960120" y="2371331"/>
                  </a:lnTo>
                  <a:lnTo>
                    <a:pt x="964692" y="2372868"/>
                  </a:lnTo>
                  <a:lnTo>
                    <a:pt x="1019556" y="2375916"/>
                  </a:lnTo>
                  <a:lnTo>
                    <a:pt x="1022604" y="2375916"/>
                  </a:lnTo>
                  <a:lnTo>
                    <a:pt x="1024128" y="2372868"/>
                  </a:lnTo>
                  <a:close/>
                </a:path>
                <a:path w="2148840" h="2377440">
                  <a:moveTo>
                    <a:pt x="1046988" y="2054352"/>
                  </a:moveTo>
                  <a:lnTo>
                    <a:pt x="1045464" y="2049780"/>
                  </a:lnTo>
                  <a:lnTo>
                    <a:pt x="1039355" y="2049780"/>
                  </a:lnTo>
                  <a:lnTo>
                    <a:pt x="1039266" y="2054352"/>
                  </a:lnTo>
                  <a:lnTo>
                    <a:pt x="1037844" y="2078736"/>
                  </a:lnTo>
                  <a:lnTo>
                    <a:pt x="1039355" y="2081784"/>
                  </a:lnTo>
                  <a:lnTo>
                    <a:pt x="1042403" y="2083308"/>
                  </a:lnTo>
                  <a:lnTo>
                    <a:pt x="1045464" y="2081784"/>
                  </a:lnTo>
                  <a:lnTo>
                    <a:pt x="1046988" y="2078736"/>
                  </a:lnTo>
                  <a:lnTo>
                    <a:pt x="1046988" y="2054352"/>
                  </a:lnTo>
                  <a:close/>
                </a:path>
                <a:path w="2148840" h="2377440">
                  <a:moveTo>
                    <a:pt x="1048512" y="2002536"/>
                  </a:moveTo>
                  <a:lnTo>
                    <a:pt x="1046988" y="1999488"/>
                  </a:lnTo>
                  <a:lnTo>
                    <a:pt x="1043940" y="1997964"/>
                  </a:lnTo>
                  <a:lnTo>
                    <a:pt x="1040892" y="1999488"/>
                  </a:lnTo>
                  <a:lnTo>
                    <a:pt x="1039355" y="2002536"/>
                  </a:lnTo>
                  <a:lnTo>
                    <a:pt x="1039355" y="2028431"/>
                  </a:lnTo>
                  <a:lnTo>
                    <a:pt x="1040892" y="2031492"/>
                  </a:lnTo>
                  <a:lnTo>
                    <a:pt x="1046988" y="2031492"/>
                  </a:lnTo>
                  <a:lnTo>
                    <a:pt x="1048512" y="2028431"/>
                  </a:lnTo>
                  <a:lnTo>
                    <a:pt x="1048512" y="2002536"/>
                  </a:lnTo>
                  <a:close/>
                </a:path>
                <a:path w="2148840" h="2377440">
                  <a:moveTo>
                    <a:pt x="1050036" y="1950720"/>
                  </a:moveTo>
                  <a:lnTo>
                    <a:pt x="1048512" y="1947672"/>
                  </a:lnTo>
                  <a:lnTo>
                    <a:pt x="1045464" y="1946148"/>
                  </a:lnTo>
                  <a:lnTo>
                    <a:pt x="1042403" y="1947672"/>
                  </a:lnTo>
                  <a:lnTo>
                    <a:pt x="1040892" y="1950720"/>
                  </a:lnTo>
                  <a:lnTo>
                    <a:pt x="1040892" y="1979676"/>
                  </a:lnTo>
                  <a:lnTo>
                    <a:pt x="1043940" y="1981200"/>
                  </a:lnTo>
                  <a:lnTo>
                    <a:pt x="1046988" y="1979676"/>
                  </a:lnTo>
                  <a:lnTo>
                    <a:pt x="1048512" y="1976615"/>
                  </a:lnTo>
                  <a:lnTo>
                    <a:pt x="1050036" y="1950720"/>
                  </a:lnTo>
                  <a:close/>
                </a:path>
                <a:path w="2148840" h="2377440">
                  <a:moveTo>
                    <a:pt x="1050036" y="1897380"/>
                  </a:moveTo>
                  <a:lnTo>
                    <a:pt x="1046988" y="1895856"/>
                  </a:lnTo>
                  <a:lnTo>
                    <a:pt x="1043940" y="1895856"/>
                  </a:lnTo>
                  <a:lnTo>
                    <a:pt x="1042403" y="1898904"/>
                  </a:lnTo>
                  <a:lnTo>
                    <a:pt x="1040892" y="1924799"/>
                  </a:lnTo>
                  <a:lnTo>
                    <a:pt x="1042403" y="1927860"/>
                  </a:lnTo>
                  <a:lnTo>
                    <a:pt x="1045464" y="1929384"/>
                  </a:lnTo>
                  <a:lnTo>
                    <a:pt x="1048512" y="1927860"/>
                  </a:lnTo>
                  <a:lnTo>
                    <a:pt x="1050036" y="1924799"/>
                  </a:lnTo>
                  <a:lnTo>
                    <a:pt x="1050036" y="1897380"/>
                  </a:lnTo>
                  <a:close/>
                </a:path>
                <a:path w="2148840" h="2377440">
                  <a:moveTo>
                    <a:pt x="1051560" y="1848599"/>
                  </a:moveTo>
                  <a:lnTo>
                    <a:pt x="1050036" y="1845564"/>
                  </a:lnTo>
                  <a:lnTo>
                    <a:pt x="1046988" y="1844040"/>
                  </a:lnTo>
                  <a:lnTo>
                    <a:pt x="1043940" y="1845564"/>
                  </a:lnTo>
                  <a:lnTo>
                    <a:pt x="1043940" y="1848599"/>
                  </a:lnTo>
                  <a:lnTo>
                    <a:pt x="1042403" y="1874520"/>
                  </a:lnTo>
                  <a:lnTo>
                    <a:pt x="1043940" y="1877568"/>
                  </a:lnTo>
                  <a:lnTo>
                    <a:pt x="1046988" y="1879092"/>
                  </a:lnTo>
                  <a:lnTo>
                    <a:pt x="1050036" y="1877568"/>
                  </a:lnTo>
                  <a:lnTo>
                    <a:pt x="1051560" y="1874520"/>
                  </a:lnTo>
                  <a:lnTo>
                    <a:pt x="1051560" y="1848599"/>
                  </a:lnTo>
                  <a:close/>
                </a:path>
                <a:path w="2148840" h="2377440">
                  <a:moveTo>
                    <a:pt x="1053071" y="1796783"/>
                  </a:moveTo>
                  <a:lnTo>
                    <a:pt x="1051560" y="1793748"/>
                  </a:lnTo>
                  <a:lnTo>
                    <a:pt x="1048512" y="1792224"/>
                  </a:lnTo>
                  <a:lnTo>
                    <a:pt x="1045464" y="1793748"/>
                  </a:lnTo>
                  <a:lnTo>
                    <a:pt x="1043940" y="1796783"/>
                  </a:lnTo>
                  <a:lnTo>
                    <a:pt x="1043940" y="1822704"/>
                  </a:lnTo>
                  <a:lnTo>
                    <a:pt x="1045464" y="1825752"/>
                  </a:lnTo>
                  <a:lnTo>
                    <a:pt x="1048512" y="1827276"/>
                  </a:lnTo>
                  <a:lnTo>
                    <a:pt x="1051560" y="1825752"/>
                  </a:lnTo>
                  <a:lnTo>
                    <a:pt x="1053071" y="1822704"/>
                  </a:lnTo>
                  <a:lnTo>
                    <a:pt x="1053071" y="1796783"/>
                  </a:lnTo>
                  <a:close/>
                </a:path>
                <a:path w="2148840" h="2377440">
                  <a:moveTo>
                    <a:pt x="1054608" y="1746504"/>
                  </a:moveTo>
                  <a:lnTo>
                    <a:pt x="1053071" y="1743456"/>
                  </a:lnTo>
                  <a:lnTo>
                    <a:pt x="1050036" y="1741932"/>
                  </a:lnTo>
                  <a:lnTo>
                    <a:pt x="1046988" y="1743456"/>
                  </a:lnTo>
                  <a:lnTo>
                    <a:pt x="1045464" y="1746504"/>
                  </a:lnTo>
                  <a:lnTo>
                    <a:pt x="1045464" y="1773936"/>
                  </a:lnTo>
                  <a:lnTo>
                    <a:pt x="1048512" y="1775447"/>
                  </a:lnTo>
                  <a:lnTo>
                    <a:pt x="1051560" y="1775447"/>
                  </a:lnTo>
                  <a:lnTo>
                    <a:pt x="1053071" y="1772399"/>
                  </a:lnTo>
                  <a:lnTo>
                    <a:pt x="1054608" y="1746504"/>
                  </a:lnTo>
                  <a:close/>
                </a:path>
                <a:path w="2148840" h="2377440">
                  <a:moveTo>
                    <a:pt x="1054608" y="1691640"/>
                  </a:moveTo>
                  <a:lnTo>
                    <a:pt x="1051560" y="1690116"/>
                  </a:lnTo>
                  <a:lnTo>
                    <a:pt x="1048512" y="1691640"/>
                  </a:lnTo>
                  <a:lnTo>
                    <a:pt x="1046988" y="1694688"/>
                  </a:lnTo>
                  <a:lnTo>
                    <a:pt x="1045464" y="1720583"/>
                  </a:lnTo>
                  <a:lnTo>
                    <a:pt x="1046988" y="1723631"/>
                  </a:lnTo>
                  <a:lnTo>
                    <a:pt x="1050036" y="1725168"/>
                  </a:lnTo>
                  <a:lnTo>
                    <a:pt x="1053071" y="1723631"/>
                  </a:lnTo>
                  <a:lnTo>
                    <a:pt x="1054608" y="1720583"/>
                  </a:lnTo>
                  <a:lnTo>
                    <a:pt x="1054608" y="1691640"/>
                  </a:lnTo>
                  <a:close/>
                </a:path>
                <a:path w="2148840" h="2377440">
                  <a:moveTo>
                    <a:pt x="1056132" y="1642872"/>
                  </a:moveTo>
                  <a:lnTo>
                    <a:pt x="1054608" y="1639824"/>
                  </a:lnTo>
                  <a:lnTo>
                    <a:pt x="1048512" y="1639824"/>
                  </a:lnTo>
                  <a:lnTo>
                    <a:pt x="1046988" y="1642872"/>
                  </a:lnTo>
                  <a:lnTo>
                    <a:pt x="1046988" y="1668780"/>
                  </a:lnTo>
                  <a:lnTo>
                    <a:pt x="1048512" y="1671815"/>
                  </a:lnTo>
                  <a:lnTo>
                    <a:pt x="1051560" y="1673352"/>
                  </a:lnTo>
                  <a:lnTo>
                    <a:pt x="1054608" y="1671815"/>
                  </a:lnTo>
                  <a:lnTo>
                    <a:pt x="1056132" y="1668780"/>
                  </a:lnTo>
                  <a:lnTo>
                    <a:pt x="1056132" y="1642872"/>
                  </a:lnTo>
                  <a:close/>
                </a:path>
                <a:path w="2148840" h="2377440">
                  <a:moveTo>
                    <a:pt x="1057656" y="1592580"/>
                  </a:moveTo>
                  <a:lnTo>
                    <a:pt x="1056132" y="1589532"/>
                  </a:lnTo>
                  <a:lnTo>
                    <a:pt x="1053071" y="1588008"/>
                  </a:lnTo>
                  <a:lnTo>
                    <a:pt x="1050036" y="1589532"/>
                  </a:lnTo>
                  <a:lnTo>
                    <a:pt x="1048512" y="1592580"/>
                  </a:lnTo>
                  <a:lnTo>
                    <a:pt x="1048512" y="1616964"/>
                  </a:lnTo>
                  <a:lnTo>
                    <a:pt x="1050036" y="1619999"/>
                  </a:lnTo>
                  <a:lnTo>
                    <a:pt x="1053071" y="1621536"/>
                  </a:lnTo>
                  <a:lnTo>
                    <a:pt x="1056132" y="1621536"/>
                  </a:lnTo>
                  <a:lnTo>
                    <a:pt x="1056220" y="1616964"/>
                  </a:lnTo>
                  <a:lnTo>
                    <a:pt x="1057656" y="1592580"/>
                  </a:lnTo>
                  <a:close/>
                </a:path>
                <a:path w="2148840" h="2377440">
                  <a:moveTo>
                    <a:pt x="1059180" y="1540764"/>
                  </a:moveTo>
                  <a:lnTo>
                    <a:pt x="1057656" y="1537716"/>
                  </a:lnTo>
                  <a:lnTo>
                    <a:pt x="1054608" y="1536192"/>
                  </a:lnTo>
                  <a:lnTo>
                    <a:pt x="1051560" y="1537716"/>
                  </a:lnTo>
                  <a:lnTo>
                    <a:pt x="1050036" y="1540764"/>
                  </a:lnTo>
                  <a:lnTo>
                    <a:pt x="1050036" y="1569720"/>
                  </a:lnTo>
                  <a:lnTo>
                    <a:pt x="1053071" y="1571231"/>
                  </a:lnTo>
                  <a:lnTo>
                    <a:pt x="1056132" y="1569720"/>
                  </a:lnTo>
                  <a:lnTo>
                    <a:pt x="1057656" y="1566672"/>
                  </a:lnTo>
                  <a:lnTo>
                    <a:pt x="1059180" y="1540764"/>
                  </a:lnTo>
                  <a:close/>
                </a:path>
                <a:path w="2148840" h="2377440">
                  <a:moveTo>
                    <a:pt x="1059180" y="1485900"/>
                  </a:moveTo>
                  <a:lnTo>
                    <a:pt x="1053071" y="1485900"/>
                  </a:lnTo>
                  <a:lnTo>
                    <a:pt x="1051560" y="1488948"/>
                  </a:lnTo>
                  <a:lnTo>
                    <a:pt x="1050036" y="1514856"/>
                  </a:lnTo>
                  <a:lnTo>
                    <a:pt x="1051560" y="1517904"/>
                  </a:lnTo>
                  <a:lnTo>
                    <a:pt x="1054608" y="1519415"/>
                  </a:lnTo>
                  <a:lnTo>
                    <a:pt x="1057656" y="1517904"/>
                  </a:lnTo>
                  <a:lnTo>
                    <a:pt x="1059180" y="1514856"/>
                  </a:lnTo>
                  <a:lnTo>
                    <a:pt x="1059180" y="1485900"/>
                  </a:lnTo>
                  <a:close/>
                </a:path>
                <a:path w="2148840" h="2377440">
                  <a:moveTo>
                    <a:pt x="1060704" y="1438656"/>
                  </a:moveTo>
                  <a:lnTo>
                    <a:pt x="1059180" y="1435608"/>
                  </a:lnTo>
                  <a:lnTo>
                    <a:pt x="1056132" y="1434084"/>
                  </a:lnTo>
                  <a:lnTo>
                    <a:pt x="1053071" y="1435608"/>
                  </a:lnTo>
                  <a:lnTo>
                    <a:pt x="1051560" y="1438656"/>
                  </a:lnTo>
                  <a:lnTo>
                    <a:pt x="1051560" y="1464564"/>
                  </a:lnTo>
                  <a:lnTo>
                    <a:pt x="1053071" y="1467599"/>
                  </a:lnTo>
                  <a:lnTo>
                    <a:pt x="1059180" y="1467599"/>
                  </a:lnTo>
                  <a:lnTo>
                    <a:pt x="1060704" y="1464564"/>
                  </a:lnTo>
                  <a:lnTo>
                    <a:pt x="1060704" y="1438656"/>
                  </a:lnTo>
                  <a:close/>
                </a:path>
                <a:path w="2148840" h="2377440">
                  <a:moveTo>
                    <a:pt x="1062228" y="1386840"/>
                  </a:moveTo>
                  <a:lnTo>
                    <a:pt x="1060704" y="1383792"/>
                  </a:lnTo>
                  <a:lnTo>
                    <a:pt x="1057656" y="1382268"/>
                  </a:lnTo>
                  <a:lnTo>
                    <a:pt x="1054608" y="1383792"/>
                  </a:lnTo>
                  <a:lnTo>
                    <a:pt x="1053071" y="1386840"/>
                  </a:lnTo>
                  <a:lnTo>
                    <a:pt x="1053071" y="1412748"/>
                  </a:lnTo>
                  <a:lnTo>
                    <a:pt x="1054608" y="1415783"/>
                  </a:lnTo>
                  <a:lnTo>
                    <a:pt x="1057656" y="1417320"/>
                  </a:lnTo>
                  <a:lnTo>
                    <a:pt x="1060704" y="1415783"/>
                  </a:lnTo>
                  <a:lnTo>
                    <a:pt x="1060704" y="1412748"/>
                  </a:lnTo>
                  <a:lnTo>
                    <a:pt x="1062228" y="1386840"/>
                  </a:lnTo>
                  <a:close/>
                </a:path>
                <a:path w="2148840" h="2377440">
                  <a:moveTo>
                    <a:pt x="1063739" y="2095500"/>
                  </a:moveTo>
                  <a:lnTo>
                    <a:pt x="1062228" y="2093976"/>
                  </a:lnTo>
                  <a:lnTo>
                    <a:pt x="1059180" y="2093976"/>
                  </a:lnTo>
                  <a:lnTo>
                    <a:pt x="1056132" y="2095500"/>
                  </a:lnTo>
                  <a:lnTo>
                    <a:pt x="1045464" y="2118360"/>
                  </a:lnTo>
                  <a:lnTo>
                    <a:pt x="1045464" y="2101583"/>
                  </a:lnTo>
                  <a:lnTo>
                    <a:pt x="1042403" y="2100072"/>
                  </a:lnTo>
                  <a:lnTo>
                    <a:pt x="1039355" y="2101583"/>
                  </a:lnTo>
                  <a:lnTo>
                    <a:pt x="1037844" y="2104631"/>
                  </a:lnTo>
                  <a:lnTo>
                    <a:pt x="1036320" y="2130552"/>
                  </a:lnTo>
                  <a:lnTo>
                    <a:pt x="1037844" y="2133600"/>
                  </a:lnTo>
                  <a:lnTo>
                    <a:pt x="1040892" y="2135124"/>
                  </a:lnTo>
                  <a:lnTo>
                    <a:pt x="1043940" y="2133600"/>
                  </a:lnTo>
                  <a:lnTo>
                    <a:pt x="1045464" y="2130552"/>
                  </a:lnTo>
                  <a:lnTo>
                    <a:pt x="1045464" y="2121408"/>
                  </a:lnTo>
                  <a:lnTo>
                    <a:pt x="1048512" y="2124456"/>
                  </a:lnTo>
                  <a:lnTo>
                    <a:pt x="1051560" y="2124456"/>
                  </a:lnTo>
                  <a:lnTo>
                    <a:pt x="1053071" y="2122932"/>
                  </a:lnTo>
                  <a:lnTo>
                    <a:pt x="1063739" y="2098548"/>
                  </a:lnTo>
                  <a:lnTo>
                    <a:pt x="1063739" y="2095500"/>
                  </a:lnTo>
                  <a:close/>
                </a:path>
                <a:path w="2148840" h="2377440">
                  <a:moveTo>
                    <a:pt x="1063739" y="1336548"/>
                  </a:moveTo>
                  <a:lnTo>
                    <a:pt x="1062228" y="1331976"/>
                  </a:lnTo>
                  <a:lnTo>
                    <a:pt x="1056132" y="1331976"/>
                  </a:lnTo>
                  <a:lnTo>
                    <a:pt x="1054608" y="1335024"/>
                  </a:lnTo>
                  <a:lnTo>
                    <a:pt x="1054608" y="1363980"/>
                  </a:lnTo>
                  <a:lnTo>
                    <a:pt x="1057656" y="1365504"/>
                  </a:lnTo>
                  <a:lnTo>
                    <a:pt x="1060704" y="1363980"/>
                  </a:lnTo>
                  <a:lnTo>
                    <a:pt x="1062228" y="1360932"/>
                  </a:lnTo>
                  <a:lnTo>
                    <a:pt x="1063739" y="1336548"/>
                  </a:lnTo>
                  <a:close/>
                </a:path>
                <a:path w="2148840" h="2377440">
                  <a:moveTo>
                    <a:pt x="1063739" y="1281684"/>
                  </a:moveTo>
                  <a:lnTo>
                    <a:pt x="1060704" y="1280147"/>
                  </a:lnTo>
                  <a:lnTo>
                    <a:pt x="1056132" y="1281684"/>
                  </a:lnTo>
                  <a:lnTo>
                    <a:pt x="1056132" y="1284732"/>
                  </a:lnTo>
                  <a:lnTo>
                    <a:pt x="1054608" y="1310640"/>
                  </a:lnTo>
                  <a:lnTo>
                    <a:pt x="1056132" y="1313688"/>
                  </a:lnTo>
                  <a:lnTo>
                    <a:pt x="1062228" y="1313688"/>
                  </a:lnTo>
                  <a:lnTo>
                    <a:pt x="1063739" y="1310640"/>
                  </a:lnTo>
                  <a:lnTo>
                    <a:pt x="1063739" y="1281684"/>
                  </a:lnTo>
                  <a:close/>
                </a:path>
                <a:path w="2148840" h="2377440">
                  <a:moveTo>
                    <a:pt x="1065276" y="1232916"/>
                  </a:moveTo>
                  <a:lnTo>
                    <a:pt x="1063739" y="1229868"/>
                  </a:lnTo>
                  <a:lnTo>
                    <a:pt x="1060704" y="1228331"/>
                  </a:lnTo>
                  <a:lnTo>
                    <a:pt x="1057656" y="1229868"/>
                  </a:lnTo>
                  <a:lnTo>
                    <a:pt x="1056132" y="1232916"/>
                  </a:lnTo>
                  <a:lnTo>
                    <a:pt x="1056132" y="1258824"/>
                  </a:lnTo>
                  <a:lnTo>
                    <a:pt x="1057656" y="1261872"/>
                  </a:lnTo>
                  <a:lnTo>
                    <a:pt x="1060704" y="1263383"/>
                  </a:lnTo>
                  <a:lnTo>
                    <a:pt x="1063739" y="1261872"/>
                  </a:lnTo>
                  <a:lnTo>
                    <a:pt x="1065276" y="1258824"/>
                  </a:lnTo>
                  <a:lnTo>
                    <a:pt x="1065276" y="1232916"/>
                  </a:lnTo>
                  <a:close/>
                </a:path>
                <a:path w="2148840" h="2377440">
                  <a:moveTo>
                    <a:pt x="1066787" y="1182624"/>
                  </a:moveTo>
                  <a:lnTo>
                    <a:pt x="1065276" y="1179576"/>
                  </a:lnTo>
                  <a:lnTo>
                    <a:pt x="1062228" y="1178052"/>
                  </a:lnTo>
                  <a:lnTo>
                    <a:pt x="1059180" y="1178052"/>
                  </a:lnTo>
                  <a:lnTo>
                    <a:pt x="1057656" y="1181100"/>
                  </a:lnTo>
                  <a:lnTo>
                    <a:pt x="1057656" y="1207008"/>
                  </a:lnTo>
                  <a:lnTo>
                    <a:pt x="1059180" y="1210056"/>
                  </a:lnTo>
                  <a:lnTo>
                    <a:pt x="1062228" y="1211580"/>
                  </a:lnTo>
                  <a:lnTo>
                    <a:pt x="1065276" y="1210056"/>
                  </a:lnTo>
                  <a:lnTo>
                    <a:pt x="1065276" y="1207008"/>
                  </a:lnTo>
                  <a:lnTo>
                    <a:pt x="1066787" y="1182624"/>
                  </a:lnTo>
                  <a:close/>
                </a:path>
                <a:path w="2148840" h="2377440">
                  <a:moveTo>
                    <a:pt x="1068324" y="1130808"/>
                  </a:moveTo>
                  <a:lnTo>
                    <a:pt x="1066787" y="1127747"/>
                  </a:lnTo>
                  <a:lnTo>
                    <a:pt x="1063739" y="1126236"/>
                  </a:lnTo>
                  <a:lnTo>
                    <a:pt x="1060704" y="1127747"/>
                  </a:lnTo>
                  <a:lnTo>
                    <a:pt x="1059180" y="1130808"/>
                  </a:lnTo>
                  <a:lnTo>
                    <a:pt x="1059180" y="1159764"/>
                  </a:lnTo>
                  <a:lnTo>
                    <a:pt x="1062228" y="1161288"/>
                  </a:lnTo>
                  <a:lnTo>
                    <a:pt x="1065276" y="1159764"/>
                  </a:lnTo>
                  <a:lnTo>
                    <a:pt x="1066787" y="1156716"/>
                  </a:lnTo>
                  <a:lnTo>
                    <a:pt x="1068324" y="1130808"/>
                  </a:lnTo>
                  <a:close/>
                </a:path>
                <a:path w="2148840" h="2377440">
                  <a:moveTo>
                    <a:pt x="1068324" y="1075931"/>
                  </a:moveTo>
                  <a:lnTo>
                    <a:pt x="1065276" y="1074420"/>
                  </a:lnTo>
                  <a:lnTo>
                    <a:pt x="1060704" y="1075931"/>
                  </a:lnTo>
                  <a:lnTo>
                    <a:pt x="1060704" y="1078992"/>
                  </a:lnTo>
                  <a:lnTo>
                    <a:pt x="1059180" y="1104900"/>
                  </a:lnTo>
                  <a:lnTo>
                    <a:pt x="1060704" y="1107948"/>
                  </a:lnTo>
                  <a:lnTo>
                    <a:pt x="1063739" y="1109472"/>
                  </a:lnTo>
                  <a:lnTo>
                    <a:pt x="1066787" y="1107948"/>
                  </a:lnTo>
                  <a:lnTo>
                    <a:pt x="1068324" y="1104900"/>
                  </a:lnTo>
                  <a:lnTo>
                    <a:pt x="1068324" y="1075931"/>
                  </a:lnTo>
                  <a:close/>
                </a:path>
                <a:path w="2148840" h="2377440">
                  <a:moveTo>
                    <a:pt x="1069848" y="1028700"/>
                  </a:moveTo>
                  <a:lnTo>
                    <a:pt x="1068324" y="1025652"/>
                  </a:lnTo>
                  <a:lnTo>
                    <a:pt x="1065276" y="1024115"/>
                  </a:lnTo>
                  <a:lnTo>
                    <a:pt x="1062228" y="1025652"/>
                  </a:lnTo>
                  <a:lnTo>
                    <a:pt x="1060704" y="1028700"/>
                  </a:lnTo>
                  <a:lnTo>
                    <a:pt x="1060704" y="1053084"/>
                  </a:lnTo>
                  <a:lnTo>
                    <a:pt x="1062228" y="1056132"/>
                  </a:lnTo>
                  <a:lnTo>
                    <a:pt x="1065276" y="1057656"/>
                  </a:lnTo>
                  <a:lnTo>
                    <a:pt x="1068324" y="1057656"/>
                  </a:lnTo>
                  <a:lnTo>
                    <a:pt x="1069848" y="1053084"/>
                  </a:lnTo>
                  <a:lnTo>
                    <a:pt x="1069848" y="1028700"/>
                  </a:lnTo>
                  <a:close/>
                </a:path>
                <a:path w="2148840" h="2377440">
                  <a:moveTo>
                    <a:pt x="1071372" y="976884"/>
                  </a:moveTo>
                  <a:lnTo>
                    <a:pt x="1069848" y="973836"/>
                  </a:lnTo>
                  <a:lnTo>
                    <a:pt x="1066787" y="972299"/>
                  </a:lnTo>
                  <a:lnTo>
                    <a:pt x="1063739" y="973836"/>
                  </a:lnTo>
                  <a:lnTo>
                    <a:pt x="1062228" y="976884"/>
                  </a:lnTo>
                  <a:lnTo>
                    <a:pt x="1062228" y="1005840"/>
                  </a:lnTo>
                  <a:lnTo>
                    <a:pt x="1065276" y="1007364"/>
                  </a:lnTo>
                  <a:lnTo>
                    <a:pt x="1069848" y="1005840"/>
                  </a:lnTo>
                  <a:lnTo>
                    <a:pt x="1069848" y="1002792"/>
                  </a:lnTo>
                  <a:lnTo>
                    <a:pt x="1071372" y="976884"/>
                  </a:lnTo>
                  <a:close/>
                </a:path>
                <a:path w="2148840" h="2377440">
                  <a:moveTo>
                    <a:pt x="1071372" y="922020"/>
                  </a:moveTo>
                  <a:lnTo>
                    <a:pt x="1065276" y="922020"/>
                  </a:lnTo>
                  <a:lnTo>
                    <a:pt x="1063739" y="925068"/>
                  </a:lnTo>
                  <a:lnTo>
                    <a:pt x="1062228" y="950976"/>
                  </a:lnTo>
                  <a:lnTo>
                    <a:pt x="1063739" y="954024"/>
                  </a:lnTo>
                  <a:lnTo>
                    <a:pt x="1066787" y="955548"/>
                  </a:lnTo>
                  <a:lnTo>
                    <a:pt x="1069848" y="954024"/>
                  </a:lnTo>
                  <a:lnTo>
                    <a:pt x="1071372" y="950976"/>
                  </a:lnTo>
                  <a:lnTo>
                    <a:pt x="1071372" y="922020"/>
                  </a:lnTo>
                  <a:close/>
                </a:path>
                <a:path w="2148840" h="2377440">
                  <a:moveTo>
                    <a:pt x="1072896" y="874776"/>
                  </a:moveTo>
                  <a:lnTo>
                    <a:pt x="1071372" y="871715"/>
                  </a:lnTo>
                  <a:lnTo>
                    <a:pt x="1068324" y="870204"/>
                  </a:lnTo>
                  <a:lnTo>
                    <a:pt x="1065276" y="871715"/>
                  </a:lnTo>
                  <a:lnTo>
                    <a:pt x="1065276" y="874776"/>
                  </a:lnTo>
                  <a:lnTo>
                    <a:pt x="1063739" y="899147"/>
                  </a:lnTo>
                  <a:lnTo>
                    <a:pt x="1065276" y="902208"/>
                  </a:lnTo>
                  <a:lnTo>
                    <a:pt x="1068324" y="903732"/>
                  </a:lnTo>
                  <a:lnTo>
                    <a:pt x="1071372" y="903732"/>
                  </a:lnTo>
                  <a:lnTo>
                    <a:pt x="1072896" y="900684"/>
                  </a:lnTo>
                  <a:lnTo>
                    <a:pt x="1072896" y="874776"/>
                  </a:lnTo>
                  <a:close/>
                </a:path>
                <a:path w="2148840" h="2377440">
                  <a:moveTo>
                    <a:pt x="1074420" y="822947"/>
                  </a:moveTo>
                  <a:lnTo>
                    <a:pt x="1072896" y="819899"/>
                  </a:lnTo>
                  <a:lnTo>
                    <a:pt x="1069848" y="818388"/>
                  </a:lnTo>
                  <a:lnTo>
                    <a:pt x="1066787" y="819899"/>
                  </a:lnTo>
                  <a:lnTo>
                    <a:pt x="1065276" y="822947"/>
                  </a:lnTo>
                  <a:lnTo>
                    <a:pt x="1065276" y="848868"/>
                  </a:lnTo>
                  <a:lnTo>
                    <a:pt x="1066787" y="851916"/>
                  </a:lnTo>
                  <a:lnTo>
                    <a:pt x="1069848" y="853440"/>
                  </a:lnTo>
                  <a:lnTo>
                    <a:pt x="1072896" y="851916"/>
                  </a:lnTo>
                  <a:lnTo>
                    <a:pt x="1074420" y="848868"/>
                  </a:lnTo>
                  <a:lnTo>
                    <a:pt x="1074420" y="822947"/>
                  </a:lnTo>
                  <a:close/>
                </a:path>
                <a:path w="2148840" h="2377440">
                  <a:moveTo>
                    <a:pt x="1075944" y="771131"/>
                  </a:moveTo>
                  <a:lnTo>
                    <a:pt x="1074420" y="768083"/>
                  </a:lnTo>
                  <a:lnTo>
                    <a:pt x="1068324" y="768083"/>
                  </a:lnTo>
                  <a:lnTo>
                    <a:pt x="1066787" y="771131"/>
                  </a:lnTo>
                  <a:lnTo>
                    <a:pt x="1066787" y="800100"/>
                  </a:lnTo>
                  <a:lnTo>
                    <a:pt x="1069848" y="801624"/>
                  </a:lnTo>
                  <a:lnTo>
                    <a:pt x="1074420" y="800100"/>
                  </a:lnTo>
                  <a:lnTo>
                    <a:pt x="1074420" y="797052"/>
                  </a:lnTo>
                  <a:lnTo>
                    <a:pt x="1075944" y="771131"/>
                  </a:lnTo>
                  <a:close/>
                </a:path>
                <a:path w="2148840" h="2377440">
                  <a:moveTo>
                    <a:pt x="1075944" y="717804"/>
                  </a:moveTo>
                  <a:lnTo>
                    <a:pt x="1072896" y="716280"/>
                  </a:lnTo>
                  <a:lnTo>
                    <a:pt x="1069848" y="717804"/>
                  </a:lnTo>
                  <a:lnTo>
                    <a:pt x="1068324" y="720852"/>
                  </a:lnTo>
                  <a:lnTo>
                    <a:pt x="1066787" y="745236"/>
                  </a:lnTo>
                  <a:lnTo>
                    <a:pt x="1068324" y="749808"/>
                  </a:lnTo>
                  <a:lnTo>
                    <a:pt x="1074420" y="749808"/>
                  </a:lnTo>
                  <a:lnTo>
                    <a:pt x="1075944" y="746747"/>
                  </a:lnTo>
                  <a:lnTo>
                    <a:pt x="1075944" y="717804"/>
                  </a:lnTo>
                  <a:close/>
                </a:path>
                <a:path w="2148840" h="2377440">
                  <a:moveTo>
                    <a:pt x="1077455" y="669036"/>
                  </a:moveTo>
                  <a:lnTo>
                    <a:pt x="1075944" y="665988"/>
                  </a:lnTo>
                  <a:lnTo>
                    <a:pt x="1072896" y="664464"/>
                  </a:lnTo>
                  <a:lnTo>
                    <a:pt x="1069848" y="665988"/>
                  </a:lnTo>
                  <a:lnTo>
                    <a:pt x="1069848" y="669036"/>
                  </a:lnTo>
                  <a:lnTo>
                    <a:pt x="1068324" y="694931"/>
                  </a:lnTo>
                  <a:lnTo>
                    <a:pt x="1069848" y="697992"/>
                  </a:lnTo>
                  <a:lnTo>
                    <a:pt x="1072896" y="699516"/>
                  </a:lnTo>
                  <a:lnTo>
                    <a:pt x="1075944" y="697992"/>
                  </a:lnTo>
                  <a:lnTo>
                    <a:pt x="1077455" y="694931"/>
                  </a:lnTo>
                  <a:lnTo>
                    <a:pt x="1077455" y="669036"/>
                  </a:lnTo>
                  <a:close/>
                </a:path>
                <a:path w="2148840" h="2377440">
                  <a:moveTo>
                    <a:pt x="1078992" y="617220"/>
                  </a:moveTo>
                  <a:lnTo>
                    <a:pt x="1077455" y="614172"/>
                  </a:lnTo>
                  <a:lnTo>
                    <a:pt x="1071372" y="614172"/>
                  </a:lnTo>
                  <a:lnTo>
                    <a:pt x="1069848" y="617220"/>
                  </a:lnTo>
                  <a:lnTo>
                    <a:pt x="1069848" y="643115"/>
                  </a:lnTo>
                  <a:lnTo>
                    <a:pt x="1071372" y="646163"/>
                  </a:lnTo>
                  <a:lnTo>
                    <a:pt x="1074420" y="647700"/>
                  </a:lnTo>
                  <a:lnTo>
                    <a:pt x="1077455" y="646163"/>
                  </a:lnTo>
                  <a:lnTo>
                    <a:pt x="1078992" y="643115"/>
                  </a:lnTo>
                  <a:lnTo>
                    <a:pt x="1078992" y="617220"/>
                  </a:lnTo>
                  <a:close/>
                </a:path>
                <a:path w="2148840" h="2377440">
                  <a:moveTo>
                    <a:pt x="1080503" y="566915"/>
                  </a:moveTo>
                  <a:lnTo>
                    <a:pt x="1078992" y="563880"/>
                  </a:lnTo>
                  <a:lnTo>
                    <a:pt x="1075944" y="562356"/>
                  </a:lnTo>
                  <a:lnTo>
                    <a:pt x="1072896" y="563880"/>
                  </a:lnTo>
                  <a:lnTo>
                    <a:pt x="1071372" y="566915"/>
                  </a:lnTo>
                  <a:lnTo>
                    <a:pt x="1071372" y="595884"/>
                  </a:lnTo>
                  <a:lnTo>
                    <a:pt x="1077455" y="595884"/>
                  </a:lnTo>
                  <a:lnTo>
                    <a:pt x="1078992" y="592836"/>
                  </a:lnTo>
                  <a:lnTo>
                    <a:pt x="1080503" y="566915"/>
                  </a:lnTo>
                  <a:close/>
                </a:path>
                <a:path w="2148840" h="2377440">
                  <a:moveTo>
                    <a:pt x="1080503" y="512064"/>
                  </a:moveTo>
                  <a:lnTo>
                    <a:pt x="1077455" y="510540"/>
                  </a:lnTo>
                  <a:lnTo>
                    <a:pt x="1074420" y="512064"/>
                  </a:lnTo>
                  <a:lnTo>
                    <a:pt x="1072896" y="515099"/>
                  </a:lnTo>
                  <a:lnTo>
                    <a:pt x="1071372" y="541020"/>
                  </a:lnTo>
                  <a:lnTo>
                    <a:pt x="1072896" y="544068"/>
                  </a:lnTo>
                  <a:lnTo>
                    <a:pt x="1075944" y="545592"/>
                  </a:lnTo>
                  <a:lnTo>
                    <a:pt x="1078992" y="544068"/>
                  </a:lnTo>
                  <a:lnTo>
                    <a:pt x="1080503" y="541020"/>
                  </a:lnTo>
                  <a:lnTo>
                    <a:pt x="1080503" y="512064"/>
                  </a:lnTo>
                  <a:close/>
                </a:path>
                <a:path w="2148840" h="2377440">
                  <a:moveTo>
                    <a:pt x="1082040" y="464820"/>
                  </a:moveTo>
                  <a:lnTo>
                    <a:pt x="1080503" y="461772"/>
                  </a:lnTo>
                  <a:lnTo>
                    <a:pt x="1077455" y="460248"/>
                  </a:lnTo>
                  <a:lnTo>
                    <a:pt x="1074420" y="460248"/>
                  </a:lnTo>
                  <a:lnTo>
                    <a:pt x="1074318" y="464820"/>
                  </a:lnTo>
                  <a:lnTo>
                    <a:pt x="1072896" y="489204"/>
                  </a:lnTo>
                  <a:lnTo>
                    <a:pt x="1074420" y="492252"/>
                  </a:lnTo>
                  <a:lnTo>
                    <a:pt x="1077455" y="493763"/>
                  </a:lnTo>
                  <a:lnTo>
                    <a:pt x="1080503" y="492252"/>
                  </a:lnTo>
                  <a:lnTo>
                    <a:pt x="1082040" y="489204"/>
                  </a:lnTo>
                  <a:lnTo>
                    <a:pt x="1082040" y="464820"/>
                  </a:lnTo>
                  <a:close/>
                </a:path>
                <a:path w="2148840" h="2377440">
                  <a:moveTo>
                    <a:pt x="1083564" y="413004"/>
                  </a:moveTo>
                  <a:lnTo>
                    <a:pt x="1082040" y="409956"/>
                  </a:lnTo>
                  <a:lnTo>
                    <a:pt x="1078992" y="408432"/>
                  </a:lnTo>
                  <a:lnTo>
                    <a:pt x="1075944" y="409956"/>
                  </a:lnTo>
                  <a:lnTo>
                    <a:pt x="1074420" y="413004"/>
                  </a:lnTo>
                  <a:lnTo>
                    <a:pt x="1074420" y="438899"/>
                  </a:lnTo>
                  <a:lnTo>
                    <a:pt x="1075944" y="441947"/>
                  </a:lnTo>
                  <a:lnTo>
                    <a:pt x="1082040" y="441947"/>
                  </a:lnTo>
                  <a:lnTo>
                    <a:pt x="1083564" y="438899"/>
                  </a:lnTo>
                  <a:lnTo>
                    <a:pt x="1083564" y="413004"/>
                  </a:lnTo>
                  <a:close/>
                </a:path>
                <a:path w="2148840" h="2377440">
                  <a:moveTo>
                    <a:pt x="1085088" y="2048256"/>
                  </a:moveTo>
                  <a:lnTo>
                    <a:pt x="1083564" y="2046732"/>
                  </a:lnTo>
                  <a:lnTo>
                    <a:pt x="1080503" y="2046732"/>
                  </a:lnTo>
                  <a:lnTo>
                    <a:pt x="1077455" y="2048256"/>
                  </a:lnTo>
                  <a:lnTo>
                    <a:pt x="1066787" y="2072640"/>
                  </a:lnTo>
                  <a:lnTo>
                    <a:pt x="1066787" y="2075688"/>
                  </a:lnTo>
                  <a:lnTo>
                    <a:pt x="1068324" y="2077199"/>
                  </a:lnTo>
                  <a:lnTo>
                    <a:pt x="1072896" y="2077199"/>
                  </a:lnTo>
                  <a:lnTo>
                    <a:pt x="1074420" y="2075688"/>
                  </a:lnTo>
                  <a:lnTo>
                    <a:pt x="1085088" y="2052815"/>
                  </a:lnTo>
                  <a:lnTo>
                    <a:pt x="1085088" y="2048256"/>
                  </a:lnTo>
                  <a:close/>
                </a:path>
                <a:path w="2148840" h="2377440">
                  <a:moveTo>
                    <a:pt x="1085088" y="361188"/>
                  </a:moveTo>
                  <a:lnTo>
                    <a:pt x="1083564" y="358140"/>
                  </a:lnTo>
                  <a:lnTo>
                    <a:pt x="1080503" y="356616"/>
                  </a:lnTo>
                  <a:lnTo>
                    <a:pt x="1077455" y="358140"/>
                  </a:lnTo>
                  <a:lnTo>
                    <a:pt x="1075944" y="361188"/>
                  </a:lnTo>
                  <a:lnTo>
                    <a:pt x="1075944" y="390131"/>
                  </a:lnTo>
                  <a:lnTo>
                    <a:pt x="1078992" y="391668"/>
                  </a:lnTo>
                  <a:lnTo>
                    <a:pt x="1082040" y="390131"/>
                  </a:lnTo>
                  <a:lnTo>
                    <a:pt x="1083564" y="387083"/>
                  </a:lnTo>
                  <a:lnTo>
                    <a:pt x="1085088" y="361188"/>
                  </a:lnTo>
                  <a:close/>
                </a:path>
                <a:path w="2148840" h="2377440">
                  <a:moveTo>
                    <a:pt x="1085088" y="307848"/>
                  </a:moveTo>
                  <a:lnTo>
                    <a:pt x="1082040" y="306324"/>
                  </a:lnTo>
                  <a:lnTo>
                    <a:pt x="1078992" y="307848"/>
                  </a:lnTo>
                  <a:lnTo>
                    <a:pt x="1077455" y="310883"/>
                  </a:lnTo>
                  <a:lnTo>
                    <a:pt x="1075944" y="335280"/>
                  </a:lnTo>
                  <a:lnTo>
                    <a:pt x="1077455" y="338315"/>
                  </a:lnTo>
                  <a:lnTo>
                    <a:pt x="1080503" y="339852"/>
                  </a:lnTo>
                  <a:lnTo>
                    <a:pt x="1083564" y="338315"/>
                  </a:lnTo>
                  <a:lnTo>
                    <a:pt x="1085088" y="335280"/>
                  </a:lnTo>
                  <a:lnTo>
                    <a:pt x="1085088" y="307848"/>
                  </a:lnTo>
                  <a:close/>
                </a:path>
                <a:path w="2148840" h="2377440">
                  <a:moveTo>
                    <a:pt x="1086612" y="259080"/>
                  </a:moveTo>
                  <a:lnTo>
                    <a:pt x="1085088" y="256032"/>
                  </a:lnTo>
                  <a:lnTo>
                    <a:pt x="1082040" y="254508"/>
                  </a:lnTo>
                  <a:lnTo>
                    <a:pt x="1078992" y="256032"/>
                  </a:lnTo>
                  <a:lnTo>
                    <a:pt x="1077455" y="259080"/>
                  </a:lnTo>
                  <a:lnTo>
                    <a:pt x="1077455" y="284988"/>
                  </a:lnTo>
                  <a:lnTo>
                    <a:pt x="1078992" y="288036"/>
                  </a:lnTo>
                  <a:lnTo>
                    <a:pt x="1082040" y="289547"/>
                  </a:lnTo>
                  <a:lnTo>
                    <a:pt x="1085088" y="288036"/>
                  </a:lnTo>
                  <a:lnTo>
                    <a:pt x="1086612" y="284988"/>
                  </a:lnTo>
                  <a:lnTo>
                    <a:pt x="1086612" y="259080"/>
                  </a:lnTo>
                  <a:close/>
                </a:path>
                <a:path w="2148840" h="2377440">
                  <a:moveTo>
                    <a:pt x="1089660" y="156972"/>
                  </a:moveTo>
                  <a:lnTo>
                    <a:pt x="1088136" y="153924"/>
                  </a:lnTo>
                  <a:lnTo>
                    <a:pt x="1085088" y="152400"/>
                  </a:lnTo>
                  <a:lnTo>
                    <a:pt x="1082040" y="153924"/>
                  </a:lnTo>
                  <a:lnTo>
                    <a:pt x="1080503" y="156972"/>
                  </a:lnTo>
                  <a:lnTo>
                    <a:pt x="1080503" y="184404"/>
                  </a:lnTo>
                  <a:lnTo>
                    <a:pt x="1083564" y="185928"/>
                  </a:lnTo>
                  <a:lnTo>
                    <a:pt x="1086612" y="185928"/>
                  </a:lnTo>
                  <a:lnTo>
                    <a:pt x="1088136" y="182880"/>
                  </a:lnTo>
                  <a:lnTo>
                    <a:pt x="1089660" y="156972"/>
                  </a:lnTo>
                  <a:close/>
                </a:path>
                <a:path w="2148840" h="2377440">
                  <a:moveTo>
                    <a:pt x="1089660" y="102108"/>
                  </a:moveTo>
                  <a:lnTo>
                    <a:pt x="1086612" y="100584"/>
                  </a:lnTo>
                  <a:lnTo>
                    <a:pt x="1083564" y="102108"/>
                  </a:lnTo>
                  <a:lnTo>
                    <a:pt x="1082040" y="105156"/>
                  </a:lnTo>
                  <a:lnTo>
                    <a:pt x="1080503" y="131064"/>
                  </a:lnTo>
                  <a:lnTo>
                    <a:pt x="1082040" y="134112"/>
                  </a:lnTo>
                  <a:lnTo>
                    <a:pt x="1085088" y="135636"/>
                  </a:lnTo>
                  <a:lnTo>
                    <a:pt x="1088136" y="134112"/>
                  </a:lnTo>
                  <a:lnTo>
                    <a:pt x="1089660" y="131064"/>
                  </a:lnTo>
                  <a:lnTo>
                    <a:pt x="1089660" y="102108"/>
                  </a:lnTo>
                  <a:close/>
                </a:path>
                <a:path w="2148840" h="2377440">
                  <a:moveTo>
                    <a:pt x="1091171" y="53340"/>
                  </a:moveTo>
                  <a:lnTo>
                    <a:pt x="1089660" y="50279"/>
                  </a:lnTo>
                  <a:lnTo>
                    <a:pt x="1083564" y="50279"/>
                  </a:lnTo>
                  <a:lnTo>
                    <a:pt x="1082040" y="53340"/>
                  </a:lnTo>
                  <a:lnTo>
                    <a:pt x="1082040" y="79248"/>
                  </a:lnTo>
                  <a:lnTo>
                    <a:pt x="1083564" y="82296"/>
                  </a:lnTo>
                  <a:lnTo>
                    <a:pt x="1086612" y="83820"/>
                  </a:lnTo>
                  <a:lnTo>
                    <a:pt x="1089660" y="82296"/>
                  </a:lnTo>
                  <a:lnTo>
                    <a:pt x="1091171" y="79248"/>
                  </a:lnTo>
                  <a:lnTo>
                    <a:pt x="1091171" y="53340"/>
                  </a:lnTo>
                  <a:close/>
                </a:path>
                <a:path w="2148840" h="2377440">
                  <a:moveTo>
                    <a:pt x="1092708" y="1524"/>
                  </a:moveTo>
                  <a:lnTo>
                    <a:pt x="1086612" y="0"/>
                  </a:lnTo>
                  <a:lnTo>
                    <a:pt x="1083564" y="3048"/>
                  </a:lnTo>
                  <a:lnTo>
                    <a:pt x="1083564" y="4572"/>
                  </a:lnTo>
                  <a:lnTo>
                    <a:pt x="1083564" y="27432"/>
                  </a:lnTo>
                  <a:lnTo>
                    <a:pt x="1085088" y="32004"/>
                  </a:lnTo>
                  <a:lnTo>
                    <a:pt x="1091171" y="32004"/>
                  </a:lnTo>
                  <a:lnTo>
                    <a:pt x="1091272" y="27432"/>
                  </a:lnTo>
                  <a:lnTo>
                    <a:pt x="1092339" y="9144"/>
                  </a:lnTo>
                  <a:lnTo>
                    <a:pt x="1092517" y="6286"/>
                  </a:lnTo>
                  <a:lnTo>
                    <a:pt x="1092708" y="6096"/>
                  </a:lnTo>
                  <a:lnTo>
                    <a:pt x="1092708" y="3048"/>
                  </a:lnTo>
                  <a:lnTo>
                    <a:pt x="1092708" y="1524"/>
                  </a:lnTo>
                  <a:close/>
                </a:path>
                <a:path w="2148840" h="2377440">
                  <a:moveTo>
                    <a:pt x="1106424" y="2002536"/>
                  </a:moveTo>
                  <a:lnTo>
                    <a:pt x="1104887" y="1999488"/>
                  </a:lnTo>
                  <a:lnTo>
                    <a:pt x="1101839" y="1999488"/>
                  </a:lnTo>
                  <a:lnTo>
                    <a:pt x="1098804" y="2002536"/>
                  </a:lnTo>
                  <a:lnTo>
                    <a:pt x="1088136" y="2025383"/>
                  </a:lnTo>
                  <a:lnTo>
                    <a:pt x="1088136" y="2028431"/>
                  </a:lnTo>
                  <a:lnTo>
                    <a:pt x="1089660" y="2031492"/>
                  </a:lnTo>
                  <a:lnTo>
                    <a:pt x="1094232" y="2031492"/>
                  </a:lnTo>
                  <a:lnTo>
                    <a:pt x="1095756" y="2028431"/>
                  </a:lnTo>
                  <a:lnTo>
                    <a:pt x="1106424" y="2005584"/>
                  </a:lnTo>
                  <a:lnTo>
                    <a:pt x="1106424" y="2002536"/>
                  </a:lnTo>
                  <a:close/>
                </a:path>
                <a:path w="2148840" h="2377440">
                  <a:moveTo>
                    <a:pt x="1110996" y="230124"/>
                  </a:moveTo>
                  <a:lnTo>
                    <a:pt x="1107948" y="228600"/>
                  </a:lnTo>
                  <a:lnTo>
                    <a:pt x="1086878" y="228600"/>
                  </a:lnTo>
                  <a:lnTo>
                    <a:pt x="1088136" y="207264"/>
                  </a:lnTo>
                  <a:lnTo>
                    <a:pt x="1086612" y="204216"/>
                  </a:lnTo>
                  <a:lnTo>
                    <a:pt x="1083564" y="202692"/>
                  </a:lnTo>
                  <a:lnTo>
                    <a:pt x="1080503" y="204216"/>
                  </a:lnTo>
                  <a:lnTo>
                    <a:pt x="1078992" y="207264"/>
                  </a:lnTo>
                  <a:lnTo>
                    <a:pt x="1078992" y="228600"/>
                  </a:lnTo>
                  <a:lnTo>
                    <a:pt x="1046988" y="228600"/>
                  </a:lnTo>
                  <a:lnTo>
                    <a:pt x="1043940" y="230124"/>
                  </a:lnTo>
                  <a:lnTo>
                    <a:pt x="1043940" y="236220"/>
                  </a:lnTo>
                  <a:lnTo>
                    <a:pt x="1074420" y="236220"/>
                  </a:lnTo>
                  <a:lnTo>
                    <a:pt x="1080503" y="236220"/>
                  </a:lnTo>
                  <a:lnTo>
                    <a:pt x="1083564" y="237744"/>
                  </a:lnTo>
                  <a:lnTo>
                    <a:pt x="1086612" y="236220"/>
                  </a:lnTo>
                  <a:lnTo>
                    <a:pt x="1101839" y="236220"/>
                  </a:lnTo>
                  <a:lnTo>
                    <a:pt x="1110996" y="236220"/>
                  </a:lnTo>
                  <a:lnTo>
                    <a:pt x="1110996" y="230124"/>
                  </a:lnTo>
                  <a:close/>
                </a:path>
                <a:path w="2148840" h="2377440">
                  <a:moveTo>
                    <a:pt x="1112520" y="50279"/>
                  </a:moveTo>
                  <a:lnTo>
                    <a:pt x="1101839" y="25908"/>
                  </a:lnTo>
                  <a:lnTo>
                    <a:pt x="1100328" y="24384"/>
                  </a:lnTo>
                  <a:lnTo>
                    <a:pt x="1097280" y="24384"/>
                  </a:lnTo>
                  <a:lnTo>
                    <a:pt x="1094232" y="30480"/>
                  </a:lnTo>
                  <a:lnTo>
                    <a:pt x="1104887" y="53340"/>
                  </a:lnTo>
                  <a:lnTo>
                    <a:pt x="1106424" y="56388"/>
                  </a:lnTo>
                  <a:lnTo>
                    <a:pt x="1109472" y="56388"/>
                  </a:lnTo>
                  <a:lnTo>
                    <a:pt x="1112520" y="53340"/>
                  </a:lnTo>
                  <a:lnTo>
                    <a:pt x="1112520" y="50279"/>
                  </a:lnTo>
                  <a:close/>
                </a:path>
                <a:path w="2148840" h="2377440">
                  <a:moveTo>
                    <a:pt x="1126236" y="2372868"/>
                  </a:moveTo>
                  <a:lnTo>
                    <a:pt x="1124712" y="2369820"/>
                  </a:lnTo>
                  <a:lnTo>
                    <a:pt x="1121664" y="2368283"/>
                  </a:lnTo>
                  <a:lnTo>
                    <a:pt x="1101839" y="2369820"/>
                  </a:lnTo>
                  <a:lnTo>
                    <a:pt x="1059180" y="2369820"/>
                  </a:lnTo>
                  <a:lnTo>
                    <a:pt x="1057656" y="2372868"/>
                  </a:lnTo>
                  <a:lnTo>
                    <a:pt x="1059180" y="2375916"/>
                  </a:lnTo>
                  <a:lnTo>
                    <a:pt x="1062228" y="2377440"/>
                  </a:lnTo>
                  <a:lnTo>
                    <a:pt x="1123188" y="2377440"/>
                  </a:lnTo>
                  <a:lnTo>
                    <a:pt x="1126236" y="2375916"/>
                  </a:lnTo>
                  <a:lnTo>
                    <a:pt x="1126236" y="2372868"/>
                  </a:lnTo>
                  <a:close/>
                </a:path>
                <a:path w="2148840" h="2377440">
                  <a:moveTo>
                    <a:pt x="1127760" y="1955292"/>
                  </a:moveTo>
                  <a:lnTo>
                    <a:pt x="1126236" y="1953768"/>
                  </a:lnTo>
                  <a:lnTo>
                    <a:pt x="1121664" y="1953768"/>
                  </a:lnTo>
                  <a:lnTo>
                    <a:pt x="1120140" y="1955292"/>
                  </a:lnTo>
                  <a:lnTo>
                    <a:pt x="1109472" y="1978152"/>
                  </a:lnTo>
                  <a:lnTo>
                    <a:pt x="1110996" y="1984248"/>
                  </a:lnTo>
                  <a:lnTo>
                    <a:pt x="1117092" y="1982724"/>
                  </a:lnTo>
                  <a:lnTo>
                    <a:pt x="1127760" y="1958340"/>
                  </a:lnTo>
                  <a:lnTo>
                    <a:pt x="1127760" y="1955292"/>
                  </a:lnTo>
                  <a:close/>
                </a:path>
                <a:path w="2148840" h="2377440">
                  <a:moveTo>
                    <a:pt x="1132332" y="97536"/>
                  </a:moveTo>
                  <a:lnTo>
                    <a:pt x="1121664" y="74676"/>
                  </a:lnTo>
                  <a:lnTo>
                    <a:pt x="1120140" y="71628"/>
                  </a:lnTo>
                  <a:lnTo>
                    <a:pt x="1117092" y="71628"/>
                  </a:lnTo>
                  <a:lnTo>
                    <a:pt x="1114044" y="74676"/>
                  </a:lnTo>
                  <a:lnTo>
                    <a:pt x="1114044" y="77724"/>
                  </a:lnTo>
                  <a:lnTo>
                    <a:pt x="1124712" y="100584"/>
                  </a:lnTo>
                  <a:lnTo>
                    <a:pt x="1126236" y="103632"/>
                  </a:lnTo>
                  <a:lnTo>
                    <a:pt x="1129271" y="103632"/>
                  </a:lnTo>
                  <a:lnTo>
                    <a:pt x="1132332" y="100584"/>
                  </a:lnTo>
                  <a:lnTo>
                    <a:pt x="1132332" y="97536"/>
                  </a:lnTo>
                  <a:close/>
                </a:path>
                <a:path w="2148840" h="2377440">
                  <a:moveTo>
                    <a:pt x="1149096" y="1909572"/>
                  </a:moveTo>
                  <a:lnTo>
                    <a:pt x="1147572" y="1906524"/>
                  </a:lnTo>
                  <a:lnTo>
                    <a:pt x="1142987" y="1906524"/>
                  </a:lnTo>
                  <a:lnTo>
                    <a:pt x="1141476" y="1908048"/>
                  </a:lnTo>
                  <a:lnTo>
                    <a:pt x="1130808" y="1932432"/>
                  </a:lnTo>
                  <a:lnTo>
                    <a:pt x="1130808" y="1935480"/>
                  </a:lnTo>
                  <a:lnTo>
                    <a:pt x="1132332" y="1937004"/>
                  </a:lnTo>
                  <a:lnTo>
                    <a:pt x="1135380" y="1938515"/>
                  </a:lnTo>
                  <a:lnTo>
                    <a:pt x="1138428" y="1935480"/>
                  </a:lnTo>
                  <a:lnTo>
                    <a:pt x="1149096" y="1912620"/>
                  </a:lnTo>
                  <a:lnTo>
                    <a:pt x="1149096" y="1909572"/>
                  </a:lnTo>
                  <a:close/>
                </a:path>
                <a:path w="2148840" h="2377440">
                  <a:moveTo>
                    <a:pt x="1152144" y="144780"/>
                  </a:moveTo>
                  <a:lnTo>
                    <a:pt x="1141476" y="121920"/>
                  </a:lnTo>
                  <a:lnTo>
                    <a:pt x="1139939" y="118872"/>
                  </a:lnTo>
                  <a:lnTo>
                    <a:pt x="1135380" y="118872"/>
                  </a:lnTo>
                  <a:lnTo>
                    <a:pt x="1133856" y="121920"/>
                  </a:lnTo>
                  <a:lnTo>
                    <a:pt x="1133856" y="124968"/>
                  </a:lnTo>
                  <a:lnTo>
                    <a:pt x="1142987" y="147828"/>
                  </a:lnTo>
                  <a:lnTo>
                    <a:pt x="1146048" y="150876"/>
                  </a:lnTo>
                  <a:lnTo>
                    <a:pt x="1149096" y="150876"/>
                  </a:lnTo>
                  <a:lnTo>
                    <a:pt x="1152144" y="144780"/>
                  </a:lnTo>
                  <a:close/>
                </a:path>
                <a:path w="2148840" h="2377440">
                  <a:moveTo>
                    <a:pt x="1170432" y="1865376"/>
                  </a:moveTo>
                  <a:lnTo>
                    <a:pt x="1167371" y="1859280"/>
                  </a:lnTo>
                  <a:lnTo>
                    <a:pt x="1164336" y="1859280"/>
                  </a:lnTo>
                  <a:lnTo>
                    <a:pt x="1162812" y="1862315"/>
                  </a:lnTo>
                  <a:lnTo>
                    <a:pt x="1152144" y="1885188"/>
                  </a:lnTo>
                  <a:lnTo>
                    <a:pt x="1152144" y="1888236"/>
                  </a:lnTo>
                  <a:lnTo>
                    <a:pt x="1153655" y="1891284"/>
                  </a:lnTo>
                  <a:lnTo>
                    <a:pt x="1159764" y="1888236"/>
                  </a:lnTo>
                  <a:lnTo>
                    <a:pt x="1170432" y="1865376"/>
                  </a:lnTo>
                  <a:close/>
                </a:path>
                <a:path w="2148840" h="2377440">
                  <a:moveTo>
                    <a:pt x="1171956" y="192024"/>
                  </a:moveTo>
                  <a:lnTo>
                    <a:pt x="1161288" y="169164"/>
                  </a:lnTo>
                  <a:lnTo>
                    <a:pt x="1159764" y="166116"/>
                  </a:lnTo>
                  <a:lnTo>
                    <a:pt x="1155192" y="166116"/>
                  </a:lnTo>
                  <a:lnTo>
                    <a:pt x="1153655" y="172212"/>
                  </a:lnTo>
                  <a:lnTo>
                    <a:pt x="1162812" y="195072"/>
                  </a:lnTo>
                  <a:lnTo>
                    <a:pt x="1165860" y="198120"/>
                  </a:lnTo>
                  <a:lnTo>
                    <a:pt x="1168908" y="198120"/>
                  </a:lnTo>
                  <a:lnTo>
                    <a:pt x="1171956" y="195072"/>
                  </a:lnTo>
                  <a:lnTo>
                    <a:pt x="1171956" y="192024"/>
                  </a:lnTo>
                  <a:close/>
                </a:path>
                <a:path w="2148840" h="2377440">
                  <a:moveTo>
                    <a:pt x="1191755" y="1818132"/>
                  </a:moveTo>
                  <a:lnTo>
                    <a:pt x="1188720" y="1813560"/>
                  </a:lnTo>
                  <a:lnTo>
                    <a:pt x="1184148" y="1815084"/>
                  </a:lnTo>
                  <a:lnTo>
                    <a:pt x="1173480" y="1837931"/>
                  </a:lnTo>
                  <a:lnTo>
                    <a:pt x="1173480" y="1842516"/>
                  </a:lnTo>
                  <a:lnTo>
                    <a:pt x="1175004" y="1844040"/>
                  </a:lnTo>
                  <a:lnTo>
                    <a:pt x="1178039" y="1844040"/>
                  </a:lnTo>
                  <a:lnTo>
                    <a:pt x="1181087" y="1842516"/>
                  </a:lnTo>
                  <a:lnTo>
                    <a:pt x="1191755" y="1818132"/>
                  </a:lnTo>
                  <a:close/>
                </a:path>
                <a:path w="2148840" h="2377440">
                  <a:moveTo>
                    <a:pt x="1210056" y="286499"/>
                  </a:moveTo>
                  <a:lnTo>
                    <a:pt x="1200912" y="263652"/>
                  </a:lnTo>
                  <a:lnTo>
                    <a:pt x="1197864" y="260604"/>
                  </a:lnTo>
                  <a:lnTo>
                    <a:pt x="1194803" y="260604"/>
                  </a:lnTo>
                  <a:lnTo>
                    <a:pt x="1193292" y="263652"/>
                  </a:lnTo>
                  <a:lnTo>
                    <a:pt x="1193292" y="266700"/>
                  </a:lnTo>
                  <a:lnTo>
                    <a:pt x="1202436" y="291084"/>
                  </a:lnTo>
                  <a:lnTo>
                    <a:pt x="1205471" y="292608"/>
                  </a:lnTo>
                  <a:lnTo>
                    <a:pt x="1208532" y="292608"/>
                  </a:lnTo>
                  <a:lnTo>
                    <a:pt x="1210056" y="286499"/>
                  </a:lnTo>
                  <a:close/>
                </a:path>
                <a:path w="2148840" h="2377440">
                  <a:moveTo>
                    <a:pt x="1213104" y="1769364"/>
                  </a:moveTo>
                  <a:lnTo>
                    <a:pt x="1210056" y="1766316"/>
                  </a:lnTo>
                  <a:lnTo>
                    <a:pt x="1207008" y="1766316"/>
                  </a:lnTo>
                  <a:lnTo>
                    <a:pt x="1205471" y="1767840"/>
                  </a:lnTo>
                  <a:lnTo>
                    <a:pt x="1194803" y="1792224"/>
                  </a:lnTo>
                  <a:lnTo>
                    <a:pt x="1196340" y="1798320"/>
                  </a:lnTo>
                  <a:lnTo>
                    <a:pt x="1202436" y="1795272"/>
                  </a:lnTo>
                  <a:lnTo>
                    <a:pt x="1213104" y="1772399"/>
                  </a:lnTo>
                  <a:lnTo>
                    <a:pt x="1213104" y="1769364"/>
                  </a:lnTo>
                  <a:close/>
                </a:path>
                <a:path w="2148840" h="2377440">
                  <a:moveTo>
                    <a:pt x="1213104" y="237744"/>
                  </a:moveTo>
                  <a:lnTo>
                    <a:pt x="1210056" y="236220"/>
                  </a:lnTo>
                  <a:lnTo>
                    <a:pt x="1187970" y="233629"/>
                  </a:lnTo>
                  <a:lnTo>
                    <a:pt x="1181087" y="216408"/>
                  </a:lnTo>
                  <a:lnTo>
                    <a:pt x="1178039" y="213360"/>
                  </a:lnTo>
                  <a:lnTo>
                    <a:pt x="1175004" y="213360"/>
                  </a:lnTo>
                  <a:lnTo>
                    <a:pt x="1173480" y="216408"/>
                  </a:lnTo>
                  <a:lnTo>
                    <a:pt x="1173480" y="219456"/>
                  </a:lnTo>
                  <a:lnTo>
                    <a:pt x="1178839" y="232879"/>
                  </a:lnTo>
                  <a:lnTo>
                    <a:pt x="1156703" y="231648"/>
                  </a:lnTo>
                  <a:lnTo>
                    <a:pt x="1150620" y="230124"/>
                  </a:lnTo>
                  <a:lnTo>
                    <a:pt x="1147572" y="231648"/>
                  </a:lnTo>
                  <a:lnTo>
                    <a:pt x="1146048" y="234696"/>
                  </a:lnTo>
                  <a:lnTo>
                    <a:pt x="1146048" y="237744"/>
                  </a:lnTo>
                  <a:lnTo>
                    <a:pt x="1149096" y="239268"/>
                  </a:lnTo>
                  <a:lnTo>
                    <a:pt x="1156703" y="239268"/>
                  </a:lnTo>
                  <a:lnTo>
                    <a:pt x="1182624" y="242328"/>
                  </a:lnTo>
                  <a:lnTo>
                    <a:pt x="1185672" y="245364"/>
                  </a:lnTo>
                  <a:lnTo>
                    <a:pt x="1188720" y="245364"/>
                  </a:lnTo>
                  <a:lnTo>
                    <a:pt x="1189812" y="243166"/>
                  </a:lnTo>
                  <a:lnTo>
                    <a:pt x="1208532" y="245364"/>
                  </a:lnTo>
                  <a:lnTo>
                    <a:pt x="1211580" y="243840"/>
                  </a:lnTo>
                  <a:lnTo>
                    <a:pt x="1213104" y="240792"/>
                  </a:lnTo>
                  <a:lnTo>
                    <a:pt x="1213104" y="237744"/>
                  </a:lnTo>
                  <a:close/>
                </a:path>
                <a:path w="2148840" h="2377440">
                  <a:moveTo>
                    <a:pt x="1228344" y="2363724"/>
                  </a:moveTo>
                  <a:lnTo>
                    <a:pt x="1226820" y="2360676"/>
                  </a:lnTo>
                  <a:lnTo>
                    <a:pt x="1223772" y="2359152"/>
                  </a:lnTo>
                  <a:lnTo>
                    <a:pt x="1184148" y="2363724"/>
                  </a:lnTo>
                  <a:lnTo>
                    <a:pt x="1164336" y="2365248"/>
                  </a:lnTo>
                  <a:lnTo>
                    <a:pt x="1161288" y="2366772"/>
                  </a:lnTo>
                  <a:lnTo>
                    <a:pt x="1161288" y="2371331"/>
                  </a:lnTo>
                  <a:lnTo>
                    <a:pt x="1165860" y="2374392"/>
                  </a:lnTo>
                  <a:lnTo>
                    <a:pt x="1184148" y="2372868"/>
                  </a:lnTo>
                  <a:lnTo>
                    <a:pt x="1225296" y="2368283"/>
                  </a:lnTo>
                  <a:lnTo>
                    <a:pt x="1228344" y="2366772"/>
                  </a:lnTo>
                  <a:lnTo>
                    <a:pt x="1228344" y="2363724"/>
                  </a:lnTo>
                  <a:close/>
                </a:path>
                <a:path w="2148840" h="2377440">
                  <a:moveTo>
                    <a:pt x="1229855" y="333756"/>
                  </a:moveTo>
                  <a:lnTo>
                    <a:pt x="1220724" y="310883"/>
                  </a:lnTo>
                  <a:lnTo>
                    <a:pt x="1214628" y="307848"/>
                  </a:lnTo>
                  <a:lnTo>
                    <a:pt x="1213104" y="313931"/>
                  </a:lnTo>
                  <a:lnTo>
                    <a:pt x="1222248" y="338315"/>
                  </a:lnTo>
                  <a:lnTo>
                    <a:pt x="1225296" y="339852"/>
                  </a:lnTo>
                  <a:lnTo>
                    <a:pt x="1228344" y="339852"/>
                  </a:lnTo>
                  <a:lnTo>
                    <a:pt x="1229855" y="338315"/>
                  </a:lnTo>
                  <a:lnTo>
                    <a:pt x="1229855" y="333756"/>
                  </a:lnTo>
                  <a:close/>
                </a:path>
                <a:path w="2148840" h="2377440">
                  <a:moveTo>
                    <a:pt x="1234440" y="1722120"/>
                  </a:moveTo>
                  <a:lnTo>
                    <a:pt x="1231392" y="1719072"/>
                  </a:lnTo>
                  <a:lnTo>
                    <a:pt x="1228344" y="1719072"/>
                  </a:lnTo>
                  <a:lnTo>
                    <a:pt x="1226820" y="1722120"/>
                  </a:lnTo>
                  <a:lnTo>
                    <a:pt x="1216139" y="1744980"/>
                  </a:lnTo>
                  <a:lnTo>
                    <a:pt x="1216139" y="1748015"/>
                  </a:lnTo>
                  <a:lnTo>
                    <a:pt x="1217676" y="1751076"/>
                  </a:lnTo>
                  <a:lnTo>
                    <a:pt x="1220724" y="1751076"/>
                  </a:lnTo>
                  <a:lnTo>
                    <a:pt x="1223772" y="1748015"/>
                  </a:lnTo>
                  <a:lnTo>
                    <a:pt x="1234440" y="1725168"/>
                  </a:lnTo>
                  <a:lnTo>
                    <a:pt x="1234440" y="1722120"/>
                  </a:lnTo>
                  <a:close/>
                </a:path>
                <a:path w="2148840" h="2377440">
                  <a:moveTo>
                    <a:pt x="1249680" y="382524"/>
                  </a:moveTo>
                  <a:lnTo>
                    <a:pt x="1240536" y="358140"/>
                  </a:lnTo>
                  <a:lnTo>
                    <a:pt x="1237488" y="355092"/>
                  </a:lnTo>
                  <a:lnTo>
                    <a:pt x="1234440" y="355092"/>
                  </a:lnTo>
                  <a:lnTo>
                    <a:pt x="1232903" y="358140"/>
                  </a:lnTo>
                  <a:lnTo>
                    <a:pt x="1232903" y="361188"/>
                  </a:lnTo>
                  <a:lnTo>
                    <a:pt x="1242060" y="385572"/>
                  </a:lnTo>
                  <a:lnTo>
                    <a:pt x="1245108" y="387083"/>
                  </a:lnTo>
                  <a:lnTo>
                    <a:pt x="1248156" y="387083"/>
                  </a:lnTo>
                  <a:lnTo>
                    <a:pt x="1249680" y="385572"/>
                  </a:lnTo>
                  <a:lnTo>
                    <a:pt x="1249680" y="382524"/>
                  </a:lnTo>
                  <a:close/>
                </a:path>
                <a:path w="2148840" h="2377440">
                  <a:moveTo>
                    <a:pt x="1255776" y="1674876"/>
                  </a:moveTo>
                  <a:lnTo>
                    <a:pt x="1252728" y="1673352"/>
                  </a:lnTo>
                  <a:lnTo>
                    <a:pt x="1249680" y="1673352"/>
                  </a:lnTo>
                  <a:lnTo>
                    <a:pt x="1246632" y="1674876"/>
                  </a:lnTo>
                  <a:lnTo>
                    <a:pt x="1237488" y="1699247"/>
                  </a:lnTo>
                  <a:lnTo>
                    <a:pt x="1237488" y="1702308"/>
                  </a:lnTo>
                  <a:lnTo>
                    <a:pt x="1239012" y="1703832"/>
                  </a:lnTo>
                  <a:lnTo>
                    <a:pt x="1245108" y="1702308"/>
                  </a:lnTo>
                  <a:lnTo>
                    <a:pt x="1255776" y="1679448"/>
                  </a:lnTo>
                  <a:lnTo>
                    <a:pt x="1255776" y="1674876"/>
                  </a:lnTo>
                  <a:close/>
                </a:path>
                <a:path w="2148840" h="2377440">
                  <a:moveTo>
                    <a:pt x="1269492" y="429768"/>
                  </a:moveTo>
                  <a:lnTo>
                    <a:pt x="1260348" y="405384"/>
                  </a:lnTo>
                  <a:lnTo>
                    <a:pt x="1257287" y="403847"/>
                  </a:lnTo>
                  <a:lnTo>
                    <a:pt x="1254239" y="403847"/>
                  </a:lnTo>
                  <a:lnTo>
                    <a:pt x="1251204" y="405384"/>
                  </a:lnTo>
                  <a:lnTo>
                    <a:pt x="1251204" y="408432"/>
                  </a:lnTo>
                  <a:lnTo>
                    <a:pt x="1261872" y="432816"/>
                  </a:lnTo>
                  <a:lnTo>
                    <a:pt x="1263396" y="434340"/>
                  </a:lnTo>
                  <a:lnTo>
                    <a:pt x="1267955" y="434340"/>
                  </a:lnTo>
                  <a:lnTo>
                    <a:pt x="1269492" y="429768"/>
                  </a:lnTo>
                  <a:close/>
                </a:path>
                <a:path w="2148840" h="2377440">
                  <a:moveTo>
                    <a:pt x="1277112" y="1632204"/>
                  </a:moveTo>
                  <a:lnTo>
                    <a:pt x="1274064" y="1626108"/>
                  </a:lnTo>
                  <a:lnTo>
                    <a:pt x="1267955" y="1629156"/>
                  </a:lnTo>
                  <a:lnTo>
                    <a:pt x="1257287" y="1652016"/>
                  </a:lnTo>
                  <a:lnTo>
                    <a:pt x="1260348" y="1658099"/>
                  </a:lnTo>
                  <a:lnTo>
                    <a:pt x="1263396" y="1658099"/>
                  </a:lnTo>
                  <a:lnTo>
                    <a:pt x="1266444" y="1655064"/>
                  </a:lnTo>
                  <a:lnTo>
                    <a:pt x="1277112" y="1632204"/>
                  </a:lnTo>
                  <a:close/>
                </a:path>
                <a:path w="2148840" h="2377440">
                  <a:moveTo>
                    <a:pt x="1289304" y="476999"/>
                  </a:moveTo>
                  <a:lnTo>
                    <a:pt x="1280160" y="452615"/>
                  </a:lnTo>
                  <a:lnTo>
                    <a:pt x="1274064" y="451104"/>
                  </a:lnTo>
                  <a:lnTo>
                    <a:pt x="1271003" y="452615"/>
                  </a:lnTo>
                  <a:lnTo>
                    <a:pt x="1271003" y="455663"/>
                  </a:lnTo>
                  <a:lnTo>
                    <a:pt x="1281671" y="480047"/>
                  </a:lnTo>
                  <a:lnTo>
                    <a:pt x="1283208" y="481584"/>
                  </a:lnTo>
                  <a:lnTo>
                    <a:pt x="1287780" y="481584"/>
                  </a:lnTo>
                  <a:lnTo>
                    <a:pt x="1289304" y="480047"/>
                  </a:lnTo>
                  <a:lnTo>
                    <a:pt x="1289304" y="476999"/>
                  </a:lnTo>
                  <a:close/>
                </a:path>
                <a:path w="2148840" h="2377440">
                  <a:moveTo>
                    <a:pt x="1298448" y="1581899"/>
                  </a:moveTo>
                  <a:lnTo>
                    <a:pt x="1295387" y="1580388"/>
                  </a:lnTo>
                  <a:lnTo>
                    <a:pt x="1292339" y="1580388"/>
                  </a:lnTo>
                  <a:lnTo>
                    <a:pt x="1289304" y="1581899"/>
                  </a:lnTo>
                  <a:lnTo>
                    <a:pt x="1278636" y="1604772"/>
                  </a:lnTo>
                  <a:lnTo>
                    <a:pt x="1278636" y="1607820"/>
                  </a:lnTo>
                  <a:lnTo>
                    <a:pt x="1281671" y="1610868"/>
                  </a:lnTo>
                  <a:lnTo>
                    <a:pt x="1284732" y="1610868"/>
                  </a:lnTo>
                  <a:lnTo>
                    <a:pt x="1286256" y="1609331"/>
                  </a:lnTo>
                  <a:lnTo>
                    <a:pt x="1296924" y="1584947"/>
                  </a:lnTo>
                  <a:lnTo>
                    <a:pt x="1298448" y="1581899"/>
                  </a:lnTo>
                  <a:close/>
                </a:path>
                <a:path w="2148840" h="2377440">
                  <a:moveTo>
                    <a:pt x="1309103" y="524256"/>
                  </a:moveTo>
                  <a:lnTo>
                    <a:pt x="1299972" y="499872"/>
                  </a:lnTo>
                  <a:lnTo>
                    <a:pt x="1296924" y="498348"/>
                  </a:lnTo>
                  <a:lnTo>
                    <a:pt x="1293876" y="498348"/>
                  </a:lnTo>
                  <a:lnTo>
                    <a:pt x="1290828" y="499872"/>
                  </a:lnTo>
                  <a:lnTo>
                    <a:pt x="1290828" y="502920"/>
                  </a:lnTo>
                  <a:lnTo>
                    <a:pt x="1301496" y="527304"/>
                  </a:lnTo>
                  <a:lnTo>
                    <a:pt x="1303020" y="528815"/>
                  </a:lnTo>
                  <a:lnTo>
                    <a:pt x="1306055" y="528815"/>
                  </a:lnTo>
                  <a:lnTo>
                    <a:pt x="1309103" y="527304"/>
                  </a:lnTo>
                  <a:lnTo>
                    <a:pt x="1309103" y="524256"/>
                  </a:lnTo>
                  <a:close/>
                </a:path>
                <a:path w="2148840" h="2377440">
                  <a:moveTo>
                    <a:pt x="1315212" y="259080"/>
                  </a:moveTo>
                  <a:lnTo>
                    <a:pt x="1312164" y="254508"/>
                  </a:lnTo>
                  <a:lnTo>
                    <a:pt x="1290828" y="249936"/>
                  </a:lnTo>
                  <a:lnTo>
                    <a:pt x="1264920" y="245364"/>
                  </a:lnTo>
                  <a:lnTo>
                    <a:pt x="1252728" y="242316"/>
                  </a:lnTo>
                  <a:lnTo>
                    <a:pt x="1249680" y="243840"/>
                  </a:lnTo>
                  <a:lnTo>
                    <a:pt x="1248156" y="246888"/>
                  </a:lnTo>
                  <a:lnTo>
                    <a:pt x="1248156" y="249936"/>
                  </a:lnTo>
                  <a:lnTo>
                    <a:pt x="1251204" y="251460"/>
                  </a:lnTo>
                  <a:lnTo>
                    <a:pt x="1263396" y="252984"/>
                  </a:lnTo>
                  <a:lnTo>
                    <a:pt x="1289304" y="257556"/>
                  </a:lnTo>
                  <a:lnTo>
                    <a:pt x="1309103" y="262128"/>
                  </a:lnTo>
                  <a:lnTo>
                    <a:pt x="1312164" y="262128"/>
                  </a:lnTo>
                  <a:lnTo>
                    <a:pt x="1315212" y="259080"/>
                  </a:lnTo>
                  <a:close/>
                </a:path>
                <a:path w="2148840" h="2377440">
                  <a:moveTo>
                    <a:pt x="1319771" y="1534668"/>
                  </a:moveTo>
                  <a:lnTo>
                    <a:pt x="1316736" y="1533131"/>
                  </a:lnTo>
                  <a:lnTo>
                    <a:pt x="1313688" y="1533131"/>
                  </a:lnTo>
                  <a:lnTo>
                    <a:pt x="1310640" y="1534668"/>
                  </a:lnTo>
                  <a:lnTo>
                    <a:pt x="1299972" y="1559052"/>
                  </a:lnTo>
                  <a:lnTo>
                    <a:pt x="1299972" y="1562100"/>
                  </a:lnTo>
                  <a:lnTo>
                    <a:pt x="1303020" y="1563624"/>
                  </a:lnTo>
                  <a:lnTo>
                    <a:pt x="1306055" y="1563624"/>
                  </a:lnTo>
                  <a:lnTo>
                    <a:pt x="1307592" y="1562100"/>
                  </a:lnTo>
                  <a:lnTo>
                    <a:pt x="1318260" y="1539240"/>
                  </a:lnTo>
                  <a:lnTo>
                    <a:pt x="1319771" y="1534668"/>
                  </a:lnTo>
                  <a:close/>
                </a:path>
                <a:path w="2148840" h="2377440">
                  <a:moveTo>
                    <a:pt x="1328928" y="2343899"/>
                  </a:moveTo>
                  <a:lnTo>
                    <a:pt x="1324356" y="2340864"/>
                  </a:lnTo>
                  <a:lnTo>
                    <a:pt x="1315212" y="2342388"/>
                  </a:lnTo>
                  <a:lnTo>
                    <a:pt x="1289304" y="2348484"/>
                  </a:lnTo>
                  <a:lnTo>
                    <a:pt x="1266444" y="2353056"/>
                  </a:lnTo>
                  <a:lnTo>
                    <a:pt x="1263396" y="2354580"/>
                  </a:lnTo>
                  <a:lnTo>
                    <a:pt x="1261872" y="2357615"/>
                  </a:lnTo>
                  <a:lnTo>
                    <a:pt x="1264920" y="2360676"/>
                  </a:lnTo>
                  <a:lnTo>
                    <a:pt x="1267955" y="2360676"/>
                  </a:lnTo>
                  <a:lnTo>
                    <a:pt x="1290828" y="2356104"/>
                  </a:lnTo>
                  <a:lnTo>
                    <a:pt x="1316736" y="2351532"/>
                  </a:lnTo>
                  <a:lnTo>
                    <a:pt x="1325880" y="2348484"/>
                  </a:lnTo>
                  <a:lnTo>
                    <a:pt x="1328928" y="2346960"/>
                  </a:lnTo>
                  <a:lnTo>
                    <a:pt x="1328928" y="2343899"/>
                  </a:lnTo>
                  <a:close/>
                </a:path>
                <a:path w="2148840" h="2377440">
                  <a:moveTo>
                    <a:pt x="1328928" y="571500"/>
                  </a:moveTo>
                  <a:lnTo>
                    <a:pt x="1318260" y="547116"/>
                  </a:lnTo>
                  <a:lnTo>
                    <a:pt x="1316736" y="545592"/>
                  </a:lnTo>
                  <a:lnTo>
                    <a:pt x="1313688" y="545592"/>
                  </a:lnTo>
                  <a:lnTo>
                    <a:pt x="1310640" y="547116"/>
                  </a:lnTo>
                  <a:lnTo>
                    <a:pt x="1310640" y="550164"/>
                  </a:lnTo>
                  <a:lnTo>
                    <a:pt x="1321308" y="574548"/>
                  </a:lnTo>
                  <a:lnTo>
                    <a:pt x="1322832" y="576072"/>
                  </a:lnTo>
                  <a:lnTo>
                    <a:pt x="1325880" y="576072"/>
                  </a:lnTo>
                  <a:lnTo>
                    <a:pt x="1328928" y="571500"/>
                  </a:lnTo>
                  <a:close/>
                </a:path>
                <a:path w="2148840" h="2377440">
                  <a:moveTo>
                    <a:pt x="1339596" y="1488948"/>
                  </a:moveTo>
                  <a:lnTo>
                    <a:pt x="1338072" y="1485900"/>
                  </a:lnTo>
                  <a:lnTo>
                    <a:pt x="1335024" y="1485900"/>
                  </a:lnTo>
                  <a:lnTo>
                    <a:pt x="1331976" y="1488948"/>
                  </a:lnTo>
                  <a:lnTo>
                    <a:pt x="1321308" y="1511808"/>
                  </a:lnTo>
                  <a:lnTo>
                    <a:pt x="1321308" y="1514856"/>
                  </a:lnTo>
                  <a:lnTo>
                    <a:pt x="1324356" y="1517904"/>
                  </a:lnTo>
                  <a:lnTo>
                    <a:pt x="1327404" y="1517904"/>
                  </a:lnTo>
                  <a:lnTo>
                    <a:pt x="1328928" y="1514856"/>
                  </a:lnTo>
                  <a:lnTo>
                    <a:pt x="1339596" y="1491983"/>
                  </a:lnTo>
                  <a:lnTo>
                    <a:pt x="1339596" y="1488948"/>
                  </a:lnTo>
                  <a:close/>
                </a:path>
                <a:path w="2148840" h="2377440">
                  <a:moveTo>
                    <a:pt x="1348740" y="618731"/>
                  </a:moveTo>
                  <a:lnTo>
                    <a:pt x="1338072" y="594347"/>
                  </a:lnTo>
                  <a:lnTo>
                    <a:pt x="1333487" y="592836"/>
                  </a:lnTo>
                  <a:lnTo>
                    <a:pt x="1330439" y="594347"/>
                  </a:lnTo>
                  <a:lnTo>
                    <a:pt x="1330439" y="598932"/>
                  </a:lnTo>
                  <a:lnTo>
                    <a:pt x="1341120" y="621792"/>
                  </a:lnTo>
                  <a:lnTo>
                    <a:pt x="1342644" y="624840"/>
                  </a:lnTo>
                  <a:lnTo>
                    <a:pt x="1345692" y="624840"/>
                  </a:lnTo>
                  <a:lnTo>
                    <a:pt x="1348740" y="621792"/>
                  </a:lnTo>
                  <a:lnTo>
                    <a:pt x="1348740" y="618731"/>
                  </a:lnTo>
                  <a:close/>
                </a:path>
                <a:path w="2148840" h="2377440">
                  <a:moveTo>
                    <a:pt x="1360932" y="1444752"/>
                  </a:moveTo>
                  <a:lnTo>
                    <a:pt x="1359408" y="1440180"/>
                  </a:lnTo>
                  <a:lnTo>
                    <a:pt x="1353312" y="1441704"/>
                  </a:lnTo>
                  <a:lnTo>
                    <a:pt x="1342644" y="1464564"/>
                  </a:lnTo>
                  <a:lnTo>
                    <a:pt x="1345692" y="1470647"/>
                  </a:lnTo>
                  <a:lnTo>
                    <a:pt x="1350264" y="1469136"/>
                  </a:lnTo>
                  <a:lnTo>
                    <a:pt x="1360932" y="1444752"/>
                  </a:lnTo>
                  <a:close/>
                </a:path>
                <a:path w="2148840" h="2377440">
                  <a:moveTo>
                    <a:pt x="1368539" y="665988"/>
                  </a:moveTo>
                  <a:lnTo>
                    <a:pt x="1357871" y="641604"/>
                  </a:lnTo>
                  <a:lnTo>
                    <a:pt x="1356360" y="640080"/>
                  </a:lnTo>
                  <a:lnTo>
                    <a:pt x="1353312" y="640080"/>
                  </a:lnTo>
                  <a:lnTo>
                    <a:pt x="1350264" y="641604"/>
                  </a:lnTo>
                  <a:lnTo>
                    <a:pt x="1350264" y="646163"/>
                  </a:lnTo>
                  <a:lnTo>
                    <a:pt x="1360932" y="669036"/>
                  </a:lnTo>
                  <a:lnTo>
                    <a:pt x="1362456" y="672084"/>
                  </a:lnTo>
                  <a:lnTo>
                    <a:pt x="1365504" y="672084"/>
                  </a:lnTo>
                  <a:lnTo>
                    <a:pt x="1368539" y="669036"/>
                  </a:lnTo>
                  <a:lnTo>
                    <a:pt x="1368539" y="665988"/>
                  </a:lnTo>
                  <a:close/>
                </a:path>
                <a:path w="2148840" h="2377440">
                  <a:moveTo>
                    <a:pt x="1382255" y="1395984"/>
                  </a:moveTo>
                  <a:lnTo>
                    <a:pt x="1380744" y="1392936"/>
                  </a:lnTo>
                  <a:lnTo>
                    <a:pt x="1377696" y="1392936"/>
                  </a:lnTo>
                  <a:lnTo>
                    <a:pt x="1374648" y="1394447"/>
                  </a:lnTo>
                  <a:lnTo>
                    <a:pt x="1363980" y="1418831"/>
                  </a:lnTo>
                  <a:lnTo>
                    <a:pt x="1363980" y="1421892"/>
                  </a:lnTo>
                  <a:lnTo>
                    <a:pt x="1370076" y="1424940"/>
                  </a:lnTo>
                  <a:lnTo>
                    <a:pt x="1371587" y="1421892"/>
                  </a:lnTo>
                  <a:lnTo>
                    <a:pt x="1382255" y="1399032"/>
                  </a:lnTo>
                  <a:lnTo>
                    <a:pt x="1382255" y="1395984"/>
                  </a:lnTo>
                  <a:close/>
                </a:path>
                <a:path w="2148840" h="2377440">
                  <a:moveTo>
                    <a:pt x="1388364" y="713232"/>
                  </a:moveTo>
                  <a:lnTo>
                    <a:pt x="1377696" y="690372"/>
                  </a:lnTo>
                  <a:lnTo>
                    <a:pt x="1376172" y="687324"/>
                  </a:lnTo>
                  <a:lnTo>
                    <a:pt x="1373124" y="687324"/>
                  </a:lnTo>
                  <a:lnTo>
                    <a:pt x="1370076" y="690372"/>
                  </a:lnTo>
                  <a:lnTo>
                    <a:pt x="1370076" y="693420"/>
                  </a:lnTo>
                  <a:lnTo>
                    <a:pt x="1379220" y="716280"/>
                  </a:lnTo>
                  <a:lnTo>
                    <a:pt x="1382255" y="719315"/>
                  </a:lnTo>
                  <a:lnTo>
                    <a:pt x="1385303" y="719315"/>
                  </a:lnTo>
                  <a:lnTo>
                    <a:pt x="1388364" y="716280"/>
                  </a:lnTo>
                  <a:lnTo>
                    <a:pt x="1388364" y="713232"/>
                  </a:lnTo>
                  <a:close/>
                </a:path>
                <a:path w="2148840" h="2377440">
                  <a:moveTo>
                    <a:pt x="1403604" y="1348740"/>
                  </a:moveTo>
                  <a:lnTo>
                    <a:pt x="1402080" y="1345692"/>
                  </a:lnTo>
                  <a:lnTo>
                    <a:pt x="1399032" y="1345692"/>
                  </a:lnTo>
                  <a:lnTo>
                    <a:pt x="1395971" y="1348740"/>
                  </a:lnTo>
                  <a:lnTo>
                    <a:pt x="1385303" y="1371600"/>
                  </a:lnTo>
                  <a:lnTo>
                    <a:pt x="1385303" y="1374648"/>
                  </a:lnTo>
                  <a:lnTo>
                    <a:pt x="1386840" y="1377683"/>
                  </a:lnTo>
                  <a:lnTo>
                    <a:pt x="1391412" y="1377683"/>
                  </a:lnTo>
                  <a:lnTo>
                    <a:pt x="1392936" y="1374648"/>
                  </a:lnTo>
                  <a:lnTo>
                    <a:pt x="1403604" y="1351788"/>
                  </a:lnTo>
                  <a:lnTo>
                    <a:pt x="1403604" y="1348740"/>
                  </a:lnTo>
                  <a:close/>
                </a:path>
                <a:path w="2148840" h="2377440">
                  <a:moveTo>
                    <a:pt x="1408176" y="760463"/>
                  </a:moveTo>
                  <a:lnTo>
                    <a:pt x="1397508" y="737616"/>
                  </a:lnTo>
                  <a:lnTo>
                    <a:pt x="1395971" y="734568"/>
                  </a:lnTo>
                  <a:lnTo>
                    <a:pt x="1391412" y="734568"/>
                  </a:lnTo>
                  <a:lnTo>
                    <a:pt x="1389888" y="737616"/>
                  </a:lnTo>
                  <a:lnTo>
                    <a:pt x="1389888" y="740664"/>
                  </a:lnTo>
                  <a:lnTo>
                    <a:pt x="1399032" y="763524"/>
                  </a:lnTo>
                  <a:lnTo>
                    <a:pt x="1402080" y="766572"/>
                  </a:lnTo>
                  <a:lnTo>
                    <a:pt x="1405128" y="766572"/>
                  </a:lnTo>
                  <a:lnTo>
                    <a:pt x="1408176" y="763524"/>
                  </a:lnTo>
                  <a:lnTo>
                    <a:pt x="1408176" y="760463"/>
                  </a:lnTo>
                  <a:close/>
                </a:path>
                <a:path w="2148840" h="2377440">
                  <a:moveTo>
                    <a:pt x="1412748" y="283464"/>
                  </a:moveTo>
                  <a:lnTo>
                    <a:pt x="1411224" y="281940"/>
                  </a:lnTo>
                  <a:lnTo>
                    <a:pt x="1394460" y="275844"/>
                  </a:lnTo>
                  <a:lnTo>
                    <a:pt x="1368539" y="268224"/>
                  </a:lnTo>
                  <a:lnTo>
                    <a:pt x="1353312" y="265176"/>
                  </a:lnTo>
                  <a:lnTo>
                    <a:pt x="1347203" y="268224"/>
                  </a:lnTo>
                  <a:lnTo>
                    <a:pt x="1350264" y="272796"/>
                  </a:lnTo>
                  <a:lnTo>
                    <a:pt x="1367028" y="277368"/>
                  </a:lnTo>
                  <a:lnTo>
                    <a:pt x="1391412" y="284988"/>
                  </a:lnTo>
                  <a:lnTo>
                    <a:pt x="1408176" y="289547"/>
                  </a:lnTo>
                  <a:lnTo>
                    <a:pt x="1411224" y="289547"/>
                  </a:lnTo>
                  <a:lnTo>
                    <a:pt x="1412748" y="286499"/>
                  </a:lnTo>
                  <a:lnTo>
                    <a:pt x="1412748" y="283464"/>
                  </a:lnTo>
                  <a:close/>
                </a:path>
                <a:path w="2148840" h="2377440">
                  <a:moveTo>
                    <a:pt x="1424940" y="1301483"/>
                  </a:moveTo>
                  <a:lnTo>
                    <a:pt x="1423403" y="1299972"/>
                  </a:lnTo>
                  <a:lnTo>
                    <a:pt x="1420355" y="1299972"/>
                  </a:lnTo>
                  <a:lnTo>
                    <a:pt x="1417320" y="1301483"/>
                  </a:lnTo>
                  <a:lnTo>
                    <a:pt x="1406639" y="1324356"/>
                  </a:lnTo>
                  <a:lnTo>
                    <a:pt x="1406639" y="1328915"/>
                  </a:lnTo>
                  <a:lnTo>
                    <a:pt x="1408176" y="1330452"/>
                  </a:lnTo>
                  <a:lnTo>
                    <a:pt x="1412748" y="1330452"/>
                  </a:lnTo>
                  <a:lnTo>
                    <a:pt x="1414272" y="1328915"/>
                  </a:lnTo>
                  <a:lnTo>
                    <a:pt x="1424940" y="1304531"/>
                  </a:lnTo>
                  <a:lnTo>
                    <a:pt x="1424940" y="1301483"/>
                  </a:lnTo>
                  <a:close/>
                </a:path>
                <a:path w="2148840" h="2377440">
                  <a:moveTo>
                    <a:pt x="1426464" y="807720"/>
                  </a:moveTo>
                  <a:lnTo>
                    <a:pt x="1417320" y="784847"/>
                  </a:lnTo>
                  <a:lnTo>
                    <a:pt x="1411224" y="781799"/>
                  </a:lnTo>
                  <a:lnTo>
                    <a:pt x="1409687" y="784847"/>
                  </a:lnTo>
                  <a:lnTo>
                    <a:pt x="1409687" y="787908"/>
                  </a:lnTo>
                  <a:lnTo>
                    <a:pt x="1418844" y="810768"/>
                  </a:lnTo>
                  <a:lnTo>
                    <a:pt x="1421892" y="813816"/>
                  </a:lnTo>
                  <a:lnTo>
                    <a:pt x="1424940" y="813816"/>
                  </a:lnTo>
                  <a:lnTo>
                    <a:pt x="1426464" y="810768"/>
                  </a:lnTo>
                  <a:lnTo>
                    <a:pt x="1426464" y="807720"/>
                  </a:lnTo>
                  <a:close/>
                </a:path>
                <a:path w="2148840" h="2377440">
                  <a:moveTo>
                    <a:pt x="1427988" y="2314956"/>
                  </a:moveTo>
                  <a:lnTo>
                    <a:pt x="1424940" y="2311908"/>
                  </a:lnTo>
                  <a:lnTo>
                    <a:pt x="1421892" y="2311908"/>
                  </a:lnTo>
                  <a:lnTo>
                    <a:pt x="1417320" y="2313432"/>
                  </a:lnTo>
                  <a:lnTo>
                    <a:pt x="1391412" y="2322576"/>
                  </a:lnTo>
                  <a:lnTo>
                    <a:pt x="1367028" y="2328672"/>
                  </a:lnTo>
                  <a:lnTo>
                    <a:pt x="1365504" y="2330183"/>
                  </a:lnTo>
                  <a:lnTo>
                    <a:pt x="1362456" y="2334768"/>
                  </a:lnTo>
                  <a:lnTo>
                    <a:pt x="1367028" y="2337816"/>
                  </a:lnTo>
                  <a:lnTo>
                    <a:pt x="1368539" y="2337816"/>
                  </a:lnTo>
                  <a:lnTo>
                    <a:pt x="1394460" y="2330183"/>
                  </a:lnTo>
                  <a:lnTo>
                    <a:pt x="1418844" y="2322576"/>
                  </a:lnTo>
                  <a:lnTo>
                    <a:pt x="1427988" y="2318004"/>
                  </a:lnTo>
                  <a:lnTo>
                    <a:pt x="1427988" y="2314956"/>
                  </a:lnTo>
                  <a:close/>
                </a:path>
                <a:path w="2148840" h="2377440">
                  <a:moveTo>
                    <a:pt x="1446276" y="1255776"/>
                  </a:moveTo>
                  <a:lnTo>
                    <a:pt x="1444739" y="1252715"/>
                  </a:lnTo>
                  <a:lnTo>
                    <a:pt x="1440180" y="1252715"/>
                  </a:lnTo>
                  <a:lnTo>
                    <a:pt x="1438656" y="1255776"/>
                  </a:lnTo>
                  <a:lnTo>
                    <a:pt x="1427988" y="1278636"/>
                  </a:lnTo>
                  <a:lnTo>
                    <a:pt x="1429512" y="1284732"/>
                  </a:lnTo>
                  <a:lnTo>
                    <a:pt x="1435608" y="1281684"/>
                  </a:lnTo>
                  <a:lnTo>
                    <a:pt x="1446276" y="1258824"/>
                  </a:lnTo>
                  <a:lnTo>
                    <a:pt x="1446276" y="1255776"/>
                  </a:lnTo>
                  <a:close/>
                </a:path>
                <a:path w="2148840" h="2377440">
                  <a:moveTo>
                    <a:pt x="1446276" y="854964"/>
                  </a:moveTo>
                  <a:lnTo>
                    <a:pt x="1437132" y="832104"/>
                  </a:lnTo>
                  <a:lnTo>
                    <a:pt x="1434071" y="829056"/>
                  </a:lnTo>
                  <a:lnTo>
                    <a:pt x="1431036" y="829056"/>
                  </a:lnTo>
                  <a:lnTo>
                    <a:pt x="1429512" y="832104"/>
                  </a:lnTo>
                  <a:lnTo>
                    <a:pt x="1429512" y="835152"/>
                  </a:lnTo>
                  <a:lnTo>
                    <a:pt x="1438656" y="857999"/>
                  </a:lnTo>
                  <a:lnTo>
                    <a:pt x="1441704" y="861047"/>
                  </a:lnTo>
                  <a:lnTo>
                    <a:pt x="1444739" y="861047"/>
                  </a:lnTo>
                  <a:lnTo>
                    <a:pt x="1446276" y="857999"/>
                  </a:lnTo>
                  <a:lnTo>
                    <a:pt x="1446276" y="854964"/>
                  </a:lnTo>
                  <a:close/>
                </a:path>
                <a:path w="2148840" h="2377440">
                  <a:moveTo>
                    <a:pt x="1466088" y="902208"/>
                  </a:moveTo>
                  <a:lnTo>
                    <a:pt x="1456944" y="879348"/>
                  </a:lnTo>
                  <a:lnTo>
                    <a:pt x="1453896" y="876300"/>
                  </a:lnTo>
                  <a:lnTo>
                    <a:pt x="1450848" y="876300"/>
                  </a:lnTo>
                  <a:lnTo>
                    <a:pt x="1449324" y="879348"/>
                  </a:lnTo>
                  <a:lnTo>
                    <a:pt x="1449324" y="882383"/>
                  </a:lnTo>
                  <a:lnTo>
                    <a:pt x="1458455" y="906780"/>
                  </a:lnTo>
                  <a:lnTo>
                    <a:pt x="1461503" y="908304"/>
                  </a:lnTo>
                  <a:lnTo>
                    <a:pt x="1464564" y="908304"/>
                  </a:lnTo>
                  <a:lnTo>
                    <a:pt x="1466088" y="906780"/>
                  </a:lnTo>
                  <a:lnTo>
                    <a:pt x="1466088" y="902208"/>
                  </a:lnTo>
                  <a:close/>
                </a:path>
                <a:path w="2148840" h="2377440">
                  <a:moveTo>
                    <a:pt x="1467612" y="1208532"/>
                  </a:moveTo>
                  <a:lnTo>
                    <a:pt x="1466088" y="1205484"/>
                  </a:lnTo>
                  <a:lnTo>
                    <a:pt x="1461503" y="1205484"/>
                  </a:lnTo>
                  <a:lnTo>
                    <a:pt x="1459992" y="1208532"/>
                  </a:lnTo>
                  <a:lnTo>
                    <a:pt x="1449324" y="1231392"/>
                  </a:lnTo>
                  <a:lnTo>
                    <a:pt x="1449324" y="1234440"/>
                  </a:lnTo>
                  <a:lnTo>
                    <a:pt x="1450848" y="1237488"/>
                  </a:lnTo>
                  <a:lnTo>
                    <a:pt x="1453896" y="1237488"/>
                  </a:lnTo>
                  <a:lnTo>
                    <a:pt x="1456944" y="1235964"/>
                  </a:lnTo>
                  <a:lnTo>
                    <a:pt x="1467612" y="1211580"/>
                  </a:lnTo>
                  <a:lnTo>
                    <a:pt x="1467612" y="1208532"/>
                  </a:lnTo>
                  <a:close/>
                </a:path>
                <a:path w="2148840" h="2377440">
                  <a:moveTo>
                    <a:pt x="1485887" y="949452"/>
                  </a:moveTo>
                  <a:lnTo>
                    <a:pt x="1476756" y="926592"/>
                  </a:lnTo>
                  <a:lnTo>
                    <a:pt x="1470660" y="923531"/>
                  </a:lnTo>
                  <a:lnTo>
                    <a:pt x="1469136" y="926592"/>
                  </a:lnTo>
                  <a:lnTo>
                    <a:pt x="1469136" y="929640"/>
                  </a:lnTo>
                  <a:lnTo>
                    <a:pt x="1478280" y="954024"/>
                  </a:lnTo>
                  <a:lnTo>
                    <a:pt x="1481328" y="955548"/>
                  </a:lnTo>
                  <a:lnTo>
                    <a:pt x="1484376" y="955548"/>
                  </a:lnTo>
                  <a:lnTo>
                    <a:pt x="1485887" y="954024"/>
                  </a:lnTo>
                  <a:lnTo>
                    <a:pt x="1485887" y="949452"/>
                  </a:lnTo>
                  <a:close/>
                </a:path>
                <a:path w="2148840" h="2377440">
                  <a:moveTo>
                    <a:pt x="1488948" y="1161288"/>
                  </a:moveTo>
                  <a:lnTo>
                    <a:pt x="1485887" y="1159764"/>
                  </a:lnTo>
                  <a:lnTo>
                    <a:pt x="1482839" y="1159764"/>
                  </a:lnTo>
                  <a:lnTo>
                    <a:pt x="1481328" y="1161288"/>
                  </a:lnTo>
                  <a:lnTo>
                    <a:pt x="1470660" y="1185672"/>
                  </a:lnTo>
                  <a:lnTo>
                    <a:pt x="1470660" y="1188720"/>
                  </a:lnTo>
                  <a:lnTo>
                    <a:pt x="1472171" y="1190231"/>
                  </a:lnTo>
                  <a:lnTo>
                    <a:pt x="1475232" y="1190231"/>
                  </a:lnTo>
                  <a:lnTo>
                    <a:pt x="1478280" y="1188720"/>
                  </a:lnTo>
                  <a:lnTo>
                    <a:pt x="1488948" y="1165847"/>
                  </a:lnTo>
                  <a:lnTo>
                    <a:pt x="1488948" y="1161288"/>
                  </a:lnTo>
                  <a:close/>
                </a:path>
                <a:path w="2148840" h="2377440">
                  <a:moveTo>
                    <a:pt x="1505712" y="998220"/>
                  </a:moveTo>
                  <a:lnTo>
                    <a:pt x="1496555" y="973836"/>
                  </a:lnTo>
                  <a:lnTo>
                    <a:pt x="1493520" y="970788"/>
                  </a:lnTo>
                  <a:lnTo>
                    <a:pt x="1490472" y="970788"/>
                  </a:lnTo>
                  <a:lnTo>
                    <a:pt x="1488948" y="973836"/>
                  </a:lnTo>
                  <a:lnTo>
                    <a:pt x="1488948" y="976884"/>
                  </a:lnTo>
                  <a:lnTo>
                    <a:pt x="1498092" y="1001268"/>
                  </a:lnTo>
                  <a:lnTo>
                    <a:pt x="1499603" y="1002792"/>
                  </a:lnTo>
                  <a:lnTo>
                    <a:pt x="1504188" y="1002792"/>
                  </a:lnTo>
                  <a:lnTo>
                    <a:pt x="1505712" y="1001268"/>
                  </a:lnTo>
                  <a:lnTo>
                    <a:pt x="1505712" y="998220"/>
                  </a:lnTo>
                  <a:close/>
                </a:path>
                <a:path w="2148840" h="2377440">
                  <a:moveTo>
                    <a:pt x="1508760" y="321564"/>
                  </a:moveTo>
                  <a:lnTo>
                    <a:pt x="1507236" y="318516"/>
                  </a:lnTo>
                  <a:lnTo>
                    <a:pt x="1493520" y="312420"/>
                  </a:lnTo>
                  <a:lnTo>
                    <a:pt x="1469136" y="303263"/>
                  </a:lnTo>
                  <a:lnTo>
                    <a:pt x="1450848" y="295656"/>
                  </a:lnTo>
                  <a:lnTo>
                    <a:pt x="1447787" y="295656"/>
                  </a:lnTo>
                  <a:lnTo>
                    <a:pt x="1446276" y="298704"/>
                  </a:lnTo>
                  <a:lnTo>
                    <a:pt x="1446276" y="301752"/>
                  </a:lnTo>
                  <a:lnTo>
                    <a:pt x="1447787" y="304800"/>
                  </a:lnTo>
                  <a:lnTo>
                    <a:pt x="1466088" y="310883"/>
                  </a:lnTo>
                  <a:lnTo>
                    <a:pt x="1488948" y="320040"/>
                  </a:lnTo>
                  <a:lnTo>
                    <a:pt x="1502664" y="326136"/>
                  </a:lnTo>
                  <a:lnTo>
                    <a:pt x="1507236" y="326136"/>
                  </a:lnTo>
                  <a:lnTo>
                    <a:pt x="1508760" y="324599"/>
                  </a:lnTo>
                  <a:lnTo>
                    <a:pt x="1508760" y="321564"/>
                  </a:lnTo>
                  <a:close/>
                </a:path>
                <a:path w="2148840" h="2377440">
                  <a:moveTo>
                    <a:pt x="1510271" y="1118616"/>
                  </a:moveTo>
                  <a:lnTo>
                    <a:pt x="1507236" y="1112520"/>
                  </a:lnTo>
                  <a:lnTo>
                    <a:pt x="1502664" y="1115568"/>
                  </a:lnTo>
                  <a:lnTo>
                    <a:pt x="1491996" y="1138415"/>
                  </a:lnTo>
                  <a:lnTo>
                    <a:pt x="1491996" y="1141476"/>
                  </a:lnTo>
                  <a:lnTo>
                    <a:pt x="1493520" y="1144524"/>
                  </a:lnTo>
                  <a:lnTo>
                    <a:pt x="1496555" y="1144524"/>
                  </a:lnTo>
                  <a:lnTo>
                    <a:pt x="1499603" y="1141476"/>
                  </a:lnTo>
                  <a:lnTo>
                    <a:pt x="1510271" y="1118616"/>
                  </a:lnTo>
                  <a:close/>
                </a:path>
                <a:path w="2148840" h="2377440">
                  <a:moveTo>
                    <a:pt x="1522476" y="2275332"/>
                  </a:moveTo>
                  <a:lnTo>
                    <a:pt x="1516380" y="2273808"/>
                  </a:lnTo>
                  <a:lnTo>
                    <a:pt x="1490472" y="2286000"/>
                  </a:lnTo>
                  <a:lnTo>
                    <a:pt x="1466088" y="2295131"/>
                  </a:lnTo>
                  <a:lnTo>
                    <a:pt x="1461503" y="2296668"/>
                  </a:lnTo>
                  <a:lnTo>
                    <a:pt x="1459992" y="2299716"/>
                  </a:lnTo>
                  <a:lnTo>
                    <a:pt x="1459992" y="2302764"/>
                  </a:lnTo>
                  <a:lnTo>
                    <a:pt x="1461503" y="2305799"/>
                  </a:lnTo>
                  <a:lnTo>
                    <a:pt x="1464564" y="2305799"/>
                  </a:lnTo>
                  <a:lnTo>
                    <a:pt x="1469136" y="2304288"/>
                  </a:lnTo>
                  <a:lnTo>
                    <a:pt x="1520939" y="2281415"/>
                  </a:lnTo>
                  <a:lnTo>
                    <a:pt x="1522476" y="2279904"/>
                  </a:lnTo>
                  <a:lnTo>
                    <a:pt x="1522476" y="2275332"/>
                  </a:lnTo>
                  <a:close/>
                </a:path>
                <a:path w="2148840" h="2377440">
                  <a:moveTo>
                    <a:pt x="1525524" y="1045464"/>
                  </a:moveTo>
                  <a:lnTo>
                    <a:pt x="1516380" y="1021080"/>
                  </a:lnTo>
                  <a:lnTo>
                    <a:pt x="1513332" y="1019556"/>
                  </a:lnTo>
                  <a:lnTo>
                    <a:pt x="1510271" y="1019556"/>
                  </a:lnTo>
                  <a:lnTo>
                    <a:pt x="1507236" y="1021080"/>
                  </a:lnTo>
                  <a:lnTo>
                    <a:pt x="1507236" y="1024115"/>
                  </a:lnTo>
                  <a:lnTo>
                    <a:pt x="1517904" y="1048499"/>
                  </a:lnTo>
                  <a:lnTo>
                    <a:pt x="1519428" y="1050036"/>
                  </a:lnTo>
                  <a:lnTo>
                    <a:pt x="1523987" y="1050036"/>
                  </a:lnTo>
                  <a:lnTo>
                    <a:pt x="1525524" y="1048499"/>
                  </a:lnTo>
                  <a:lnTo>
                    <a:pt x="1525524" y="1045464"/>
                  </a:lnTo>
                  <a:close/>
                </a:path>
                <a:path w="2148840" h="2377440">
                  <a:moveTo>
                    <a:pt x="1531620" y="1068324"/>
                  </a:moveTo>
                  <a:lnTo>
                    <a:pt x="1528572" y="1066800"/>
                  </a:lnTo>
                  <a:lnTo>
                    <a:pt x="1525524" y="1066800"/>
                  </a:lnTo>
                  <a:lnTo>
                    <a:pt x="1523987" y="1068324"/>
                  </a:lnTo>
                  <a:lnTo>
                    <a:pt x="1513332" y="1091184"/>
                  </a:lnTo>
                  <a:lnTo>
                    <a:pt x="1514856" y="1097280"/>
                  </a:lnTo>
                  <a:lnTo>
                    <a:pt x="1520939" y="1095756"/>
                  </a:lnTo>
                  <a:lnTo>
                    <a:pt x="1531620" y="1071372"/>
                  </a:lnTo>
                  <a:lnTo>
                    <a:pt x="1531620" y="1068324"/>
                  </a:lnTo>
                  <a:close/>
                </a:path>
                <a:path w="2148840" h="2377440">
                  <a:moveTo>
                    <a:pt x="1600187" y="367284"/>
                  </a:moveTo>
                  <a:lnTo>
                    <a:pt x="1598676" y="364236"/>
                  </a:lnTo>
                  <a:lnTo>
                    <a:pt x="1586471" y="358140"/>
                  </a:lnTo>
                  <a:lnTo>
                    <a:pt x="1545336" y="336804"/>
                  </a:lnTo>
                  <a:lnTo>
                    <a:pt x="1542288" y="336804"/>
                  </a:lnTo>
                  <a:lnTo>
                    <a:pt x="1540764" y="338315"/>
                  </a:lnTo>
                  <a:lnTo>
                    <a:pt x="1539240" y="341363"/>
                  </a:lnTo>
                  <a:lnTo>
                    <a:pt x="1542288" y="344424"/>
                  </a:lnTo>
                  <a:lnTo>
                    <a:pt x="1583436" y="365747"/>
                  </a:lnTo>
                  <a:lnTo>
                    <a:pt x="1594104" y="371856"/>
                  </a:lnTo>
                  <a:lnTo>
                    <a:pt x="1597139" y="373380"/>
                  </a:lnTo>
                  <a:lnTo>
                    <a:pt x="1600187" y="370332"/>
                  </a:lnTo>
                  <a:lnTo>
                    <a:pt x="1600187" y="367284"/>
                  </a:lnTo>
                  <a:close/>
                </a:path>
                <a:path w="2148840" h="2377440">
                  <a:moveTo>
                    <a:pt x="1613903" y="2228088"/>
                  </a:moveTo>
                  <a:lnTo>
                    <a:pt x="1610855" y="2226564"/>
                  </a:lnTo>
                  <a:lnTo>
                    <a:pt x="1607820" y="2226564"/>
                  </a:lnTo>
                  <a:lnTo>
                    <a:pt x="1583436" y="2241804"/>
                  </a:lnTo>
                  <a:lnTo>
                    <a:pt x="1556004" y="2255520"/>
                  </a:lnTo>
                  <a:lnTo>
                    <a:pt x="1552956" y="2258568"/>
                  </a:lnTo>
                  <a:lnTo>
                    <a:pt x="1552956" y="2261616"/>
                  </a:lnTo>
                  <a:lnTo>
                    <a:pt x="1556004" y="2263140"/>
                  </a:lnTo>
                  <a:lnTo>
                    <a:pt x="1559039" y="2263140"/>
                  </a:lnTo>
                  <a:lnTo>
                    <a:pt x="1586471" y="2249424"/>
                  </a:lnTo>
                  <a:lnTo>
                    <a:pt x="1612392" y="2234184"/>
                  </a:lnTo>
                  <a:lnTo>
                    <a:pt x="1613903" y="2231136"/>
                  </a:lnTo>
                  <a:lnTo>
                    <a:pt x="1613903" y="2228088"/>
                  </a:lnTo>
                  <a:close/>
                </a:path>
                <a:path w="2148840" h="2377440">
                  <a:moveTo>
                    <a:pt x="1687055" y="425183"/>
                  </a:moveTo>
                  <a:lnTo>
                    <a:pt x="1685544" y="419100"/>
                  </a:lnTo>
                  <a:lnTo>
                    <a:pt x="1676387" y="411480"/>
                  </a:lnTo>
                  <a:lnTo>
                    <a:pt x="1636776" y="387083"/>
                  </a:lnTo>
                  <a:lnTo>
                    <a:pt x="1630680" y="387083"/>
                  </a:lnTo>
                  <a:lnTo>
                    <a:pt x="1630680" y="393192"/>
                  </a:lnTo>
                  <a:lnTo>
                    <a:pt x="1670304" y="419100"/>
                  </a:lnTo>
                  <a:lnTo>
                    <a:pt x="1680972" y="426720"/>
                  </a:lnTo>
                  <a:lnTo>
                    <a:pt x="1687055" y="425183"/>
                  </a:lnTo>
                  <a:close/>
                </a:path>
                <a:path w="2148840" h="2377440">
                  <a:moveTo>
                    <a:pt x="1700771" y="2176272"/>
                  </a:moveTo>
                  <a:lnTo>
                    <a:pt x="1699260" y="2173224"/>
                  </a:lnTo>
                  <a:lnTo>
                    <a:pt x="1693164" y="2171700"/>
                  </a:lnTo>
                  <a:lnTo>
                    <a:pt x="1670304" y="2188464"/>
                  </a:lnTo>
                  <a:lnTo>
                    <a:pt x="1644396" y="2205215"/>
                  </a:lnTo>
                  <a:lnTo>
                    <a:pt x="1642872" y="2208276"/>
                  </a:lnTo>
                  <a:lnTo>
                    <a:pt x="1642872" y="2211324"/>
                  </a:lnTo>
                  <a:lnTo>
                    <a:pt x="1645920" y="2212848"/>
                  </a:lnTo>
                  <a:lnTo>
                    <a:pt x="1648955" y="2212848"/>
                  </a:lnTo>
                  <a:lnTo>
                    <a:pt x="1699260" y="2179320"/>
                  </a:lnTo>
                  <a:lnTo>
                    <a:pt x="1700771" y="2176272"/>
                  </a:lnTo>
                  <a:close/>
                </a:path>
                <a:path w="2148840" h="2377440">
                  <a:moveTo>
                    <a:pt x="1769364" y="484632"/>
                  </a:moveTo>
                  <a:lnTo>
                    <a:pt x="1767840" y="481584"/>
                  </a:lnTo>
                  <a:lnTo>
                    <a:pt x="1758696" y="473964"/>
                  </a:lnTo>
                  <a:lnTo>
                    <a:pt x="1720596" y="445008"/>
                  </a:lnTo>
                  <a:lnTo>
                    <a:pt x="1717548" y="443484"/>
                  </a:lnTo>
                  <a:lnTo>
                    <a:pt x="1714487" y="445008"/>
                  </a:lnTo>
                  <a:lnTo>
                    <a:pt x="1714487" y="448056"/>
                  </a:lnTo>
                  <a:lnTo>
                    <a:pt x="1716024" y="451104"/>
                  </a:lnTo>
                  <a:lnTo>
                    <a:pt x="1752587" y="480047"/>
                  </a:lnTo>
                  <a:lnTo>
                    <a:pt x="1761744" y="489204"/>
                  </a:lnTo>
                  <a:lnTo>
                    <a:pt x="1764792" y="489204"/>
                  </a:lnTo>
                  <a:lnTo>
                    <a:pt x="1767840" y="487680"/>
                  </a:lnTo>
                  <a:lnTo>
                    <a:pt x="1769364" y="484632"/>
                  </a:lnTo>
                  <a:close/>
                </a:path>
                <a:path w="2148840" h="2377440">
                  <a:moveTo>
                    <a:pt x="1781556" y="2112264"/>
                  </a:moveTo>
                  <a:lnTo>
                    <a:pt x="1780032" y="2109216"/>
                  </a:lnTo>
                  <a:lnTo>
                    <a:pt x="1776971" y="2107692"/>
                  </a:lnTo>
                  <a:lnTo>
                    <a:pt x="1773936" y="2107692"/>
                  </a:lnTo>
                  <a:lnTo>
                    <a:pt x="1752587" y="2125980"/>
                  </a:lnTo>
                  <a:lnTo>
                    <a:pt x="1728203" y="2145792"/>
                  </a:lnTo>
                  <a:lnTo>
                    <a:pt x="1726692" y="2148840"/>
                  </a:lnTo>
                  <a:lnTo>
                    <a:pt x="1726692" y="2151888"/>
                  </a:lnTo>
                  <a:lnTo>
                    <a:pt x="1729740" y="2153399"/>
                  </a:lnTo>
                  <a:lnTo>
                    <a:pt x="1732788" y="2153399"/>
                  </a:lnTo>
                  <a:lnTo>
                    <a:pt x="1758696" y="2133600"/>
                  </a:lnTo>
                  <a:lnTo>
                    <a:pt x="1780032" y="2115299"/>
                  </a:lnTo>
                  <a:lnTo>
                    <a:pt x="1781556" y="2112264"/>
                  </a:lnTo>
                  <a:close/>
                </a:path>
                <a:path w="2148840" h="2377440">
                  <a:moveTo>
                    <a:pt x="1844040" y="551688"/>
                  </a:moveTo>
                  <a:lnTo>
                    <a:pt x="1834896" y="542531"/>
                  </a:lnTo>
                  <a:lnTo>
                    <a:pt x="1799844" y="510540"/>
                  </a:lnTo>
                  <a:lnTo>
                    <a:pt x="1796796" y="509016"/>
                  </a:lnTo>
                  <a:lnTo>
                    <a:pt x="1793748" y="510540"/>
                  </a:lnTo>
                  <a:lnTo>
                    <a:pt x="1793748" y="516636"/>
                  </a:lnTo>
                  <a:lnTo>
                    <a:pt x="1828787" y="548640"/>
                  </a:lnTo>
                  <a:lnTo>
                    <a:pt x="1836420" y="557784"/>
                  </a:lnTo>
                  <a:lnTo>
                    <a:pt x="1839455" y="559308"/>
                  </a:lnTo>
                  <a:lnTo>
                    <a:pt x="1842503" y="557784"/>
                  </a:lnTo>
                  <a:lnTo>
                    <a:pt x="1844040" y="554736"/>
                  </a:lnTo>
                  <a:lnTo>
                    <a:pt x="1844040" y="551688"/>
                  </a:lnTo>
                  <a:close/>
                </a:path>
                <a:path w="2148840" h="2377440">
                  <a:moveTo>
                    <a:pt x="1853171" y="2037588"/>
                  </a:moveTo>
                  <a:lnTo>
                    <a:pt x="1850136" y="2036064"/>
                  </a:lnTo>
                  <a:lnTo>
                    <a:pt x="1847088" y="2037588"/>
                  </a:lnTo>
                  <a:lnTo>
                    <a:pt x="1828787" y="2057400"/>
                  </a:lnTo>
                  <a:lnTo>
                    <a:pt x="1805940" y="2080260"/>
                  </a:lnTo>
                  <a:lnTo>
                    <a:pt x="1804403" y="2083308"/>
                  </a:lnTo>
                  <a:lnTo>
                    <a:pt x="1804403" y="2086356"/>
                  </a:lnTo>
                  <a:lnTo>
                    <a:pt x="1807464" y="2087880"/>
                  </a:lnTo>
                  <a:lnTo>
                    <a:pt x="1810512" y="2086356"/>
                  </a:lnTo>
                  <a:lnTo>
                    <a:pt x="1834896" y="2063483"/>
                  </a:lnTo>
                  <a:lnTo>
                    <a:pt x="1853171" y="2043684"/>
                  </a:lnTo>
                  <a:lnTo>
                    <a:pt x="1853171" y="2037588"/>
                  </a:lnTo>
                  <a:close/>
                </a:path>
                <a:path w="2148840" h="2377440">
                  <a:moveTo>
                    <a:pt x="1912620" y="632447"/>
                  </a:moveTo>
                  <a:lnTo>
                    <a:pt x="1911096" y="629399"/>
                  </a:lnTo>
                  <a:lnTo>
                    <a:pt x="1904987" y="620268"/>
                  </a:lnTo>
                  <a:lnTo>
                    <a:pt x="1872996" y="583692"/>
                  </a:lnTo>
                  <a:lnTo>
                    <a:pt x="1869948" y="582168"/>
                  </a:lnTo>
                  <a:lnTo>
                    <a:pt x="1866887" y="582168"/>
                  </a:lnTo>
                  <a:lnTo>
                    <a:pt x="1865376" y="585216"/>
                  </a:lnTo>
                  <a:lnTo>
                    <a:pt x="1866887" y="588264"/>
                  </a:lnTo>
                  <a:lnTo>
                    <a:pt x="1904987" y="633984"/>
                  </a:lnTo>
                  <a:lnTo>
                    <a:pt x="1908048" y="635508"/>
                  </a:lnTo>
                  <a:lnTo>
                    <a:pt x="1911096" y="635508"/>
                  </a:lnTo>
                  <a:lnTo>
                    <a:pt x="1912620" y="632447"/>
                  </a:lnTo>
                  <a:close/>
                </a:path>
                <a:path w="2148840" h="2377440">
                  <a:moveTo>
                    <a:pt x="1921764" y="1965960"/>
                  </a:moveTo>
                  <a:lnTo>
                    <a:pt x="1920240" y="1959864"/>
                  </a:lnTo>
                  <a:lnTo>
                    <a:pt x="1917192" y="1958340"/>
                  </a:lnTo>
                  <a:lnTo>
                    <a:pt x="1914144" y="1959864"/>
                  </a:lnTo>
                  <a:lnTo>
                    <a:pt x="1897380" y="1981200"/>
                  </a:lnTo>
                  <a:lnTo>
                    <a:pt x="1876044" y="2007108"/>
                  </a:lnTo>
                  <a:lnTo>
                    <a:pt x="1874520" y="2010156"/>
                  </a:lnTo>
                  <a:lnTo>
                    <a:pt x="1876044" y="2011680"/>
                  </a:lnTo>
                  <a:lnTo>
                    <a:pt x="1879092" y="2013204"/>
                  </a:lnTo>
                  <a:lnTo>
                    <a:pt x="1882140" y="2011680"/>
                  </a:lnTo>
                  <a:lnTo>
                    <a:pt x="1903476" y="1987283"/>
                  </a:lnTo>
                  <a:lnTo>
                    <a:pt x="1921764" y="1965960"/>
                  </a:lnTo>
                  <a:close/>
                </a:path>
                <a:path w="2148840" h="2377440">
                  <a:moveTo>
                    <a:pt x="1973580" y="714756"/>
                  </a:moveTo>
                  <a:lnTo>
                    <a:pt x="1972056" y="711708"/>
                  </a:lnTo>
                  <a:lnTo>
                    <a:pt x="1965960" y="702564"/>
                  </a:lnTo>
                  <a:lnTo>
                    <a:pt x="1938528" y="662940"/>
                  </a:lnTo>
                  <a:lnTo>
                    <a:pt x="1935480" y="661416"/>
                  </a:lnTo>
                  <a:lnTo>
                    <a:pt x="1932432" y="661416"/>
                  </a:lnTo>
                  <a:lnTo>
                    <a:pt x="1930908" y="664464"/>
                  </a:lnTo>
                  <a:lnTo>
                    <a:pt x="1930908" y="667499"/>
                  </a:lnTo>
                  <a:lnTo>
                    <a:pt x="1958340" y="707136"/>
                  </a:lnTo>
                  <a:lnTo>
                    <a:pt x="1965960" y="716280"/>
                  </a:lnTo>
                  <a:lnTo>
                    <a:pt x="1967471" y="719315"/>
                  </a:lnTo>
                  <a:lnTo>
                    <a:pt x="1970532" y="717804"/>
                  </a:lnTo>
                  <a:lnTo>
                    <a:pt x="1973580" y="714756"/>
                  </a:lnTo>
                  <a:close/>
                </a:path>
                <a:path w="2148840" h="2377440">
                  <a:moveTo>
                    <a:pt x="1981187" y="1879092"/>
                  </a:moveTo>
                  <a:lnTo>
                    <a:pt x="1979676" y="1876031"/>
                  </a:lnTo>
                  <a:lnTo>
                    <a:pt x="1976628" y="1876031"/>
                  </a:lnTo>
                  <a:lnTo>
                    <a:pt x="1973580" y="1877568"/>
                  </a:lnTo>
                  <a:lnTo>
                    <a:pt x="1958340" y="1898904"/>
                  </a:lnTo>
                  <a:lnTo>
                    <a:pt x="1940039" y="1926336"/>
                  </a:lnTo>
                  <a:lnTo>
                    <a:pt x="1938528" y="1929384"/>
                  </a:lnTo>
                  <a:lnTo>
                    <a:pt x="1941576" y="1932432"/>
                  </a:lnTo>
                  <a:lnTo>
                    <a:pt x="1946148" y="1930908"/>
                  </a:lnTo>
                  <a:lnTo>
                    <a:pt x="1965960" y="1905000"/>
                  </a:lnTo>
                  <a:lnTo>
                    <a:pt x="1981187" y="1882140"/>
                  </a:lnTo>
                  <a:lnTo>
                    <a:pt x="1981187" y="1879092"/>
                  </a:lnTo>
                  <a:close/>
                </a:path>
                <a:path w="2148840" h="2377440">
                  <a:moveTo>
                    <a:pt x="2025396" y="800100"/>
                  </a:moveTo>
                  <a:lnTo>
                    <a:pt x="2019287" y="790956"/>
                  </a:lnTo>
                  <a:lnTo>
                    <a:pt x="1994916" y="748284"/>
                  </a:lnTo>
                  <a:lnTo>
                    <a:pt x="1993392" y="746747"/>
                  </a:lnTo>
                  <a:lnTo>
                    <a:pt x="1990344" y="746747"/>
                  </a:lnTo>
                  <a:lnTo>
                    <a:pt x="1987296" y="749808"/>
                  </a:lnTo>
                  <a:lnTo>
                    <a:pt x="1988820" y="752856"/>
                  </a:lnTo>
                  <a:lnTo>
                    <a:pt x="2011680" y="795515"/>
                  </a:lnTo>
                  <a:lnTo>
                    <a:pt x="2017776" y="804672"/>
                  </a:lnTo>
                  <a:lnTo>
                    <a:pt x="2019287" y="806183"/>
                  </a:lnTo>
                  <a:lnTo>
                    <a:pt x="2022348" y="806183"/>
                  </a:lnTo>
                  <a:lnTo>
                    <a:pt x="2025396" y="804672"/>
                  </a:lnTo>
                  <a:lnTo>
                    <a:pt x="2025396" y="800100"/>
                  </a:lnTo>
                  <a:close/>
                </a:path>
                <a:path w="2148840" h="2377440">
                  <a:moveTo>
                    <a:pt x="2031492" y="1789176"/>
                  </a:moveTo>
                  <a:lnTo>
                    <a:pt x="2029955" y="1786115"/>
                  </a:lnTo>
                  <a:lnTo>
                    <a:pt x="2026920" y="1786115"/>
                  </a:lnTo>
                  <a:lnTo>
                    <a:pt x="2023872" y="1789176"/>
                  </a:lnTo>
                  <a:lnTo>
                    <a:pt x="2011680" y="1812036"/>
                  </a:lnTo>
                  <a:lnTo>
                    <a:pt x="1994916" y="1840992"/>
                  </a:lnTo>
                  <a:lnTo>
                    <a:pt x="1994916" y="1844040"/>
                  </a:lnTo>
                  <a:lnTo>
                    <a:pt x="1996440" y="1847088"/>
                  </a:lnTo>
                  <a:lnTo>
                    <a:pt x="2001012" y="1847088"/>
                  </a:lnTo>
                  <a:lnTo>
                    <a:pt x="2002536" y="1845564"/>
                  </a:lnTo>
                  <a:lnTo>
                    <a:pt x="2019287" y="1816608"/>
                  </a:lnTo>
                  <a:lnTo>
                    <a:pt x="2031492" y="1792224"/>
                  </a:lnTo>
                  <a:lnTo>
                    <a:pt x="2031492" y="1789176"/>
                  </a:lnTo>
                  <a:close/>
                </a:path>
                <a:path w="2148840" h="2377440">
                  <a:moveTo>
                    <a:pt x="2068055" y="893064"/>
                  </a:moveTo>
                  <a:lnTo>
                    <a:pt x="2065020" y="885431"/>
                  </a:lnTo>
                  <a:lnTo>
                    <a:pt x="2045208" y="839724"/>
                  </a:lnTo>
                  <a:lnTo>
                    <a:pt x="2042160" y="836663"/>
                  </a:lnTo>
                  <a:lnTo>
                    <a:pt x="2039112" y="836663"/>
                  </a:lnTo>
                  <a:lnTo>
                    <a:pt x="2036064" y="839724"/>
                  </a:lnTo>
                  <a:lnTo>
                    <a:pt x="2036064" y="842772"/>
                  </a:lnTo>
                  <a:lnTo>
                    <a:pt x="2057387" y="888492"/>
                  </a:lnTo>
                  <a:lnTo>
                    <a:pt x="2060448" y="897636"/>
                  </a:lnTo>
                  <a:lnTo>
                    <a:pt x="2063496" y="899147"/>
                  </a:lnTo>
                  <a:lnTo>
                    <a:pt x="2066544" y="899147"/>
                  </a:lnTo>
                  <a:lnTo>
                    <a:pt x="2068055" y="897636"/>
                  </a:lnTo>
                  <a:lnTo>
                    <a:pt x="2068055" y="893064"/>
                  </a:lnTo>
                  <a:close/>
                </a:path>
                <a:path w="2148840" h="2377440">
                  <a:moveTo>
                    <a:pt x="2074164" y="1696199"/>
                  </a:moveTo>
                  <a:lnTo>
                    <a:pt x="2072640" y="1693164"/>
                  </a:lnTo>
                  <a:lnTo>
                    <a:pt x="2066544" y="1696199"/>
                  </a:lnTo>
                  <a:lnTo>
                    <a:pt x="2057387" y="1719072"/>
                  </a:lnTo>
                  <a:lnTo>
                    <a:pt x="2042160" y="1751076"/>
                  </a:lnTo>
                  <a:lnTo>
                    <a:pt x="2045208" y="1755648"/>
                  </a:lnTo>
                  <a:lnTo>
                    <a:pt x="2051304" y="1754124"/>
                  </a:lnTo>
                  <a:lnTo>
                    <a:pt x="2065020" y="1722120"/>
                  </a:lnTo>
                  <a:lnTo>
                    <a:pt x="2074164" y="1699247"/>
                  </a:lnTo>
                  <a:lnTo>
                    <a:pt x="2074164" y="1696199"/>
                  </a:lnTo>
                  <a:close/>
                </a:path>
                <a:path w="2148840" h="2377440">
                  <a:moveTo>
                    <a:pt x="2103120" y="990600"/>
                  </a:moveTo>
                  <a:lnTo>
                    <a:pt x="2101596" y="984504"/>
                  </a:lnTo>
                  <a:lnTo>
                    <a:pt x="2092439" y="958583"/>
                  </a:lnTo>
                  <a:lnTo>
                    <a:pt x="2084832" y="934199"/>
                  </a:lnTo>
                  <a:lnTo>
                    <a:pt x="2081771" y="931164"/>
                  </a:lnTo>
                  <a:lnTo>
                    <a:pt x="2078736" y="931164"/>
                  </a:lnTo>
                  <a:lnTo>
                    <a:pt x="2075688" y="937247"/>
                  </a:lnTo>
                  <a:lnTo>
                    <a:pt x="2084832" y="961631"/>
                  </a:lnTo>
                  <a:lnTo>
                    <a:pt x="2092439" y="986015"/>
                  </a:lnTo>
                  <a:lnTo>
                    <a:pt x="2095487" y="993648"/>
                  </a:lnTo>
                  <a:lnTo>
                    <a:pt x="2097024" y="995172"/>
                  </a:lnTo>
                  <a:lnTo>
                    <a:pt x="2100072" y="996683"/>
                  </a:lnTo>
                  <a:lnTo>
                    <a:pt x="2103120" y="993648"/>
                  </a:lnTo>
                  <a:lnTo>
                    <a:pt x="2103120" y="990600"/>
                  </a:lnTo>
                  <a:close/>
                </a:path>
                <a:path w="2148840" h="2377440">
                  <a:moveTo>
                    <a:pt x="2107692" y="1598676"/>
                  </a:moveTo>
                  <a:lnTo>
                    <a:pt x="2104644" y="1595615"/>
                  </a:lnTo>
                  <a:lnTo>
                    <a:pt x="2101596" y="1597152"/>
                  </a:lnTo>
                  <a:lnTo>
                    <a:pt x="2100072" y="1598676"/>
                  </a:lnTo>
                  <a:lnTo>
                    <a:pt x="2092439" y="1619999"/>
                  </a:lnTo>
                  <a:lnTo>
                    <a:pt x="2084832" y="1645920"/>
                  </a:lnTo>
                  <a:lnTo>
                    <a:pt x="2081771" y="1655064"/>
                  </a:lnTo>
                  <a:lnTo>
                    <a:pt x="2081771" y="1659636"/>
                  </a:lnTo>
                  <a:lnTo>
                    <a:pt x="2083308" y="1661147"/>
                  </a:lnTo>
                  <a:lnTo>
                    <a:pt x="2087880" y="1661147"/>
                  </a:lnTo>
                  <a:lnTo>
                    <a:pt x="2089404" y="1658099"/>
                  </a:lnTo>
                  <a:lnTo>
                    <a:pt x="2092439" y="1647431"/>
                  </a:lnTo>
                  <a:lnTo>
                    <a:pt x="2101596" y="1623047"/>
                  </a:lnTo>
                  <a:lnTo>
                    <a:pt x="2107692" y="1601724"/>
                  </a:lnTo>
                  <a:lnTo>
                    <a:pt x="2107692" y="1598676"/>
                  </a:lnTo>
                  <a:close/>
                </a:path>
                <a:path w="2148840" h="2377440">
                  <a:moveTo>
                    <a:pt x="2129028" y="1091184"/>
                  </a:moveTo>
                  <a:lnTo>
                    <a:pt x="2127504" y="1086599"/>
                  </a:lnTo>
                  <a:lnTo>
                    <a:pt x="2115312" y="1034783"/>
                  </a:lnTo>
                  <a:lnTo>
                    <a:pt x="2115312" y="1031748"/>
                  </a:lnTo>
                  <a:lnTo>
                    <a:pt x="2109216" y="1028700"/>
                  </a:lnTo>
                  <a:lnTo>
                    <a:pt x="2106155" y="1034783"/>
                  </a:lnTo>
                  <a:lnTo>
                    <a:pt x="2107692" y="1036320"/>
                  </a:lnTo>
                  <a:lnTo>
                    <a:pt x="2119871" y="1088136"/>
                  </a:lnTo>
                  <a:lnTo>
                    <a:pt x="2119871" y="1092708"/>
                  </a:lnTo>
                  <a:lnTo>
                    <a:pt x="2121408" y="1094232"/>
                  </a:lnTo>
                  <a:lnTo>
                    <a:pt x="2124456" y="1095756"/>
                  </a:lnTo>
                  <a:lnTo>
                    <a:pt x="2127504" y="1094232"/>
                  </a:lnTo>
                  <a:lnTo>
                    <a:pt x="2129028" y="1091184"/>
                  </a:lnTo>
                  <a:close/>
                </a:path>
                <a:path w="2148840" h="2377440">
                  <a:moveTo>
                    <a:pt x="2130539" y="1498092"/>
                  </a:moveTo>
                  <a:lnTo>
                    <a:pt x="2127504" y="1496568"/>
                  </a:lnTo>
                  <a:lnTo>
                    <a:pt x="2124456" y="1496568"/>
                  </a:lnTo>
                  <a:lnTo>
                    <a:pt x="2122932" y="1499616"/>
                  </a:lnTo>
                  <a:lnTo>
                    <a:pt x="2119871" y="1517904"/>
                  </a:lnTo>
                  <a:lnTo>
                    <a:pt x="2113788" y="1543799"/>
                  </a:lnTo>
                  <a:lnTo>
                    <a:pt x="2110740" y="1557515"/>
                  </a:lnTo>
                  <a:lnTo>
                    <a:pt x="2110740" y="1560576"/>
                  </a:lnTo>
                  <a:lnTo>
                    <a:pt x="2113788" y="1563624"/>
                  </a:lnTo>
                  <a:lnTo>
                    <a:pt x="2116836" y="1562100"/>
                  </a:lnTo>
                  <a:lnTo>
                    <a:pt x="2118360" y="1560576"/>
                  </a:lnTo>
                  <a:lnTo>
                    <a:pt x="2127504" y="1519415"/>
                  </a:lnTo>
                  <a:lnTo>
                    <a:pt x="2130539" y="1501140"/>
                  </a:lnTo>
                  <a:lnTo>
                    <a:pt x="2130539" y="1498092"/>
                  </a:lnTo>
                  <a:close/>
                </a:path>
                <a:path w="2148840" h="2377440">
                  <a:moveTo>
                    <a:pt x="2144255" y="1191768"/>
                  </a:moveTo>
                  <a:lnTo>
                    <a:pt x="2141220" y="1165847"/>
                  </a:lnTo>
                  <a:lnTo>
                    <a:pt x="2136648" y="1139952"/>
                  </a:lnTo>
                  <a:lnTo>
                    <a:pt x="2136648" y="1132332"/>
                  </a:lnTo>
                  <a:lnTo>
                    <a:pt x="2133587" y="1129284"/>
                  </a:lnTo>
                  <a:lnTo>
                    <a:pt x="2130539" y="1129284"/>
                  </a:lnTo>
                  <a:lnTo>
                    <a:pt x="2129028" y="1130808"/>
                  </a:lnTo>
                  <a:lnTo>
                    <a:pt x="2127504" y="1133856"/>
                  </a:lnTo>
                  <a:lnTo>
                    <a:pt x="2129028" y="1141476"/>
                  </a:lnTo>
                  <a:lnTo>
                    <a:pt x="2135124" y="1193292"/>
                  </a:lnTo>
                  <a:lnTo>
                    <a:pt x="2136648" y="1196340"/>
                  </a:lnTo>
                  <a:lnTo>
                    <a:pt x="2139696" y="1196340"/>
                  </a:lnTo>
                  <a:lnTo>
                    <a:pt x="2142744" y="1194816"/>
                  </a:lnTo>
                  <a:lnTo>
                    <a:pt x="2144255" y="1191768"/>
                  </a:lnTo>
                  <a:close/>
                </a:path>
                <a:path w="2148840" h="2377440">
                  <a:moveTo>
                    <a:pt x="2145792" y="1399032"/>
                  </a:moveTo>
                  <a:lnTo>
                    <a:pt x="2144255" y="1395984"/>
                  </a:lnTo>
                  <a:lnTo>
                    <a:pt x="2141220" y="1394447"/>
                  </a:lnTo>
                  <a:lnTo>
                    <a:pt x="2138172" y="1395984"/>
                  </a:lnTo>
                  <a:lnTo>
                    <a:pt x="2136648" y="1399032"/>
                  </a:lnTo>
                  <a:lnTo>
                    <a:pt x="2135124" y="1412748"/>
                  </a:lnTo>
                  <a:lnTo>
                    <a:pt x="2132076" y="1438656"/>
                  </a:lnTo>
                  <a:lnTo>
                    <a:pt x="2129028" y="1456931"/>
                  </a:lnTo>
                  <a:lnTo>
                    <a:pt x="2130539" y="1461516"/>
                  </a:lnTo>
                  <a:lnTo>
                    <a:pt x="2133587" y="1463040"/>
                  </a:lnTo>
                  <a:lnTo>
                    <a:pt x="2136648" y="1461516"/>
                  </a:lnTo>
                  <a:lnTo>
                    <a:pt x="2138172" y="1458468"/>
                  </a:lnTo>
                  <a:lnTo>
                    <a:pt x="2141220" y="1440180"/>
                  </a:lnTo>
                  <a:lnTo>
                    <a:pt x="2145792" y="1399032"/>
                  </a:lnTo>
                  <a:close/>
                </a:path>
                <a:path w="2148840" h="2377440">
                  <a:moveTo>
                    <a:pt x="2148840" y="1299972"/>
                  </a:moveTo>
                  <a:lnTo>
                    <a:pt x="2147316" y="1299210"/>
                  </a:lnTo>
                  <a:lnTo>
                    <a:pt x="2144268" y="1299210"/>
                  </a:lnTo>
                  <a:lnTo>
                    <a:pt x="2142744" y="1299972"/>
                  </a:lnTo>
                  <a:lnTo>
                    <a:pt x="2141220" y="1303020"/>
                  </a:lnTo>
                  <a:lnTo>
                    <a:pt x="2141220" y="1330452"/>
                  </a:lnTo>
                  <a:lnTo>
                    <a:pt x="2139696" y="1356347"/>
                  </a:lnTo>
                  <a:lnTo>
                    <a:pt x="2141220" y="1359408"/>
                  </a:lnTo>
                  <a:lnTo>
                    <a:pt x="2144255" y="1360932"/>
                  </a:lnTo>
                  <a:lnTo>
                    <a:pt x="2148840" y="1356347"/>
                  </a:lnTo>
                  <a:lnTo>
                    <a:pt x="2148840" y="1299972"/>
                  </a:lnTo>
                  <a:close/>
                </a:path>
                <a:path w="2148840" h="2377440">
                  <a:moveTo>
                    <a:pt x="2148840" y="1248156"/>
                  </a:moveTo>
                  <a:lnTo>
                    <a:pt x="2147316" y="1234440"/>
                  </a:lnTo>
                  <a:lnTo>
                    <a:pt x="2145792" y="1231392"/>
                  </a:lnTo>
                  <a:lnTo>
                    <a:pt x="2142744" y="1231392"/>
                  </a:lnTo>
                  <a:lnTo>
                    <a:pt x="2139696" y="1232916"/>
                  </a:lnTo>
                  <a:lnTo>
                    <a:pt x="2138172" y="1235964"/>
                  </a:lnTo>
                  <a:lnTo>
                    <a:pt x="2139696" y="1248156"/>
                  </a:lnTo>
                  <a:lnTo>
                    <a:pt x="2141220" y="1275588"/>
                  </a:lnTo>
                  <a:lnTo>
                    <a:pt x="2141220" y="1295400"/>
                  </a:lnTo>
                  <a:lnTo>
                    <a:pt x="2142744" y="1298448"/>
                  </a:lnTo>
                  <a:lnTo>
                    <a:pt x="2145792" y="1298448"/>
                  </a:lnTo>
                  <a:lnTo>
                    <a:pt x="2148840" y="1298448"/>
                  </a:lnTo>
                  <a:lnTo>
                    <a:pt x="2148840" y="1248156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8" name="object 38"/>
            <p:cNvSpPr/>
            <p:nvPr/>
          </p:nvSpPr>
          <p:spPr>
            <a:xfrm>
              <a:off x="5430012" y="4579619"/>
              <a:ext cx="58419" cy="6350"/>
            </a:xfrm>
            <a:custGeom>
              <a:avLst/>
              <a:gdLst/>
              <a:ahLst/>
              <a:cxnLst/>
              <a:rect l="l" t="t" r="r" b="b"/>
              <a:pathLst>
                <a:path w="58420" h="6350">
                  <a:moveTo>
                    <a:pt x="-4572" y="3048"/>
                  </a:moveTo>
                  <a:lnTo>
                    <a:pt x="62483" y="3048"/>
                  </a:lnTo>
                </a:path>
              </a:pathLst>
            </a:custGeom>
            <a:ln w="15240">
              <a:solidFill>
                <a:srgbClr val="8A8A8A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9" name="object 39"/>
            <p:cNvSpPr/>
            <p:nvPr/>
          </p:nvSpPr>
          <p:spPr>
            <a:xfrm>
              <a:off x="5367528" y="5170932"/>
              <a:ext cx="58419" cy="6350"/>
            </a:xfrm>
            <a:custGeom>
              <a:avLst/>
              <a:gdLst/>
              <a:ahLst/>
              <a:cxnLst/>
              <a:rect l="l" t="t" r="r" b="b"/>
              <a:pathLst>
                <a:path w="58420" h="6350">
                  <a:moveTo>
                    <a:pt x="-4572" y="3048"/>
                  </a:moveTo>
                  <a:lnTo>
                    <a:pt x="62483" y="3048"/>
                  </a:lnTo>
                </a:path>
              </a:pathLst>
            </a:custGeom>
            <a:ln w="15240">
              <a:solidFill>
                <a:srgbClr val="8A8A8A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0" name="object 40"/>
            <p:cNvSpPr/>
            <p:nvPr/>
          </p:nvSpPr>
          <p:spPr>
            <a:xfrm>
              <a:off x="5364480" y="4579619"/>
              <a:ext cx="66040" cy="2158365"/>
            </a:xfrm>
            <a:custGeom>
              <a:avLst/>
              <a:gdLst/>
              <a:ahLst/>
              <a:cxnLst/>
              <a:rect l="l" t="t" r="r" b="b"/>
              <a:pathLst>
                <a:path w="66039" h="2158365">
                  <a:moveTo>
                    <a:pt x="65532" y="0"/>
                  </a:moveTo>
                  <a:lnTo>
                    <a:pt x="3048" y="591312"/>
                  </a:lnTo>
                </a:path>
                <a:path w="66039" h="2158365">
                  <a:moveTo>
                    <a:pt x="3048" y="635508"/>
                  </a:moveTo>
                  <a:lnTo>
                    <a:pt x="62483" y="635508"/>
                  </a:lnTo>
                </a:path>
                <a:path w="66039" h="2158365">
                  <a:moveTo>
                    <a:pt x="3048" y="1050035"/>
                  </a:moveTo>
                  <a:lnTo>
                    <a:pt x="62483" y="1050035"/>
                  </a:lnTo>
                </a:path>
                <a:path w="66039" h="2158365">
                  <a:moveTo>
                    <a:pt x="3048" y="635508"/>
                  </a:moveTo>
                  <a:lnTo>
                    <a:pt x="3048" y="1050035"/>
                  </a:lnTo>
                </a:path>
                <a:path w="66039" h="2158365">
                  <a:moveTo>
                    <a:pt x="0" y="1075944"/>
                  </a:moveTo>
                  <a:lnTo>
                    <a:pt x="57912" y="1075944"/>
                  </a:lnTo>
                </a:path>
                <a:path w="66039" h="2158365">
                  <a:moveTo>
                    <a:pt x="0" y="2157983"/>
                  </a:moveTo>
                  <a:lnTo>
                    <a:pt x="57912" y="2157983"/>
                  </a:lnTo>
                </a:path>
                <a:path w="66039" h="2158365">
                  <a:moveTo>
                    <a:pt x="0" y="1075944"/>
                  </a:moveTo>
                  <a:lnTo>
                    <a:pt x="0" y="2157983"/>
                  </a:lnTo>
                </a:path>
              </a:pathLst>
            </a:custGeom>
            <a:ln w="9144">
              <a:solidFill>
                <a:srgbClr val="8A8A8A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41" name="object 41"/>
            <p:cNvPicPr/>
            <p:nvPr/>
          </p:nvPicPr>
          <p:blipFill>
            <a:blip r:embed="rId4" cstate="print"/>
            <a:stretch>
              <a:fillRect/>
            </a:stretch>
          </p:blipFill>
          <p:spPr>
            <a:xfrm>
              <a:off x="6722364" y="5172455"/>
              <a:ext cx="53111" cy="60960"/>
            </a:xfrm>
            <a:prstGeom prst="rect">
              <a:avLst/>
            </a:prstGeom>
          </p:spPr>
        </p:pic>
        <p:pic>
          <p:nvPicPr>
            <p:cNvPr id="42" name="object 42"/>
            <p:cNvPicPr/>
            <p:nvPr/>
          </p:nvPicPr>
          <p:blipFill>
            <a:blip r:embed="rId18" cstate="print"/>
            <a:stretch>
              <a:fillRect/>
            </a:stretch>
          </p:blipFill>
          <p:spPr>
            <a:xfrm>
              <a:off x="5062728" y="4815840"/>
              <a:ext cx="280415" cy="237743"/>
            </a:xfrm>
            <a:prstGeom prst="rect">
              <a:avLst/>
            </a:prstGeom>
          </p:spPr>
        </p:pic>
        <p:pic>
          <p:nvPicPr>
            <p:cNvPr id="43" name="object 43"/>
            <p:cNvPicPr/>
            <p:nvPr/>
          </p:nvPicPr>
          <p:blipFill>
            <a:blip r:embed="rId8" cstate="print"/>
            <a:stretch>
              <a:fillRect/>
            </a:stretch>
          </p:blipFill>
          <p:spPr>
            <a:xfrm>
              <a:off x="6701028" y="5634228"/>
              <a:ext cx="57797" cy="60959"/>
            </a:xfrm>
            <a:prstGeom prst="rect">
              <a:avLst/>
            </a:prstGeom>
          </p:spPr>
        </p:pic>
        <p:pic>
          <p:nvPicPr>
            <p:cNvPr id="44" name="object 44"/>
            <p:cNvPicPr/>
            <p:nvPr/>
          </p:nvPicPr>
          <p:blipFill>
            <a:blip r:embed="rId19" cstate="print"/>
            <a:stretch>
              <a:fillRect/>
            </a:stretch>
          </p:blipFill>
          <p:spPr>
            <a:xfrm>
              <a:off x="5999988" y="5558028"/>
              <a:ext cx="50291" cy="182879"/>
            </a:xfrm>
            <a:prstGeom prst="rect">
              <a:avLst/>
            </a:prstGeom>
          </p:spPr>
        </p:pic>
        <p:pic>
          <p:nvPicPr>
            <p:cNvPr id="45" name="object 45"/>
            <p:cNvPicPr/>
            <p:nvPr/>
          </p:nvPicPr>
          <p:blipFill>
            <a:blip r:embed="rId20" cstate="print"/>
            <a:stretch>
              <a:fillRect/>
            </a:stretch>
          </p:blipFill>
          <p:spPr>
            <a:xfrm>
              <a:off x="5745480" y="5556503"/>
              <a:ext cx="50291" cy="192023"/>
            </a:xfrm>
            <a:prstGeom prst="rect">
              <a:avLst/>
            </a:prstGeom>
          </p:spPr>
        </p:pic>
        <p:pic>
          <p:nvPicPr>
            <p:cNvPr id="46" name="object 46"/>
            <p:cNvPicPr/>
            <p:nvPr/>
          </p:nvPicPr>
          <p:blipFill>
            <a:blip r:embed="rId21" cstate="print"/>
            <a:stretch>
              <a:fillRect/>
            </a:stretch>
          </p:blipFill>
          <p:spPr>
            <a:xfrm>
              <a:off x="5542787" y="5558028"/>
              <a:ext cx="50291" cy="182879"/>
            </a:xfrm>
            <a:prstGeom prst="rect">
              <a:avLst/>
            </a:prstGeom>
          </p:spPr>
        </p:pic>
        <p:pic>
          <p:nvPicPr>
            <p:cNvPr id="47" name="object 47"/>
            <p:cNvPicPr/>
            <p:nvPr/>
          </p:nvPicPr>
          <p:blipFill>
            <a:blip r:embed="rId22" cstate="print"/>
            <a:stretch>
              <a:fillRect/>
            </a:stretch>
          </p:blipFill>
          <p:spPr>
            <a:xfrm>
              <a:off x="5292852" y="5558028"/>
              <a:ext cx="50291" cy="182879"/>
            </a:xfrm>
            <a:prstGeom prst="rect">
              <a:avLst/>
            </a:prstGeom>
          </p:spPr>
        </p:pic>
        <p:pic>
          <p:nvPicPr>
            <p:cNvPr id="48" name="object 48"/>
            <p:cNvPicPr/>
            <p:nvPr/>
          </p:nvPicPr>
          <p:blipFill>
            <a:blip r:embed="rId23" cstate="print"/>
            <a:stretch>
              <a:fillRect/>
            </a:stretch>
          </p:blipFill>
          <p:spPr>
            <a:xfrm>
              <a:off x="5428487" y="4352544"/>
              <a:ext cx="153924" cy="347471"/>
            </a:xfrm>
            <a:prstGeom prst="rect">
              <a:avLst/>
            </a:prstGeom>
          </p:spPr>
        </p:pic>
        <p:pic>
          <p:nvPicPr>
            <p:cNvPr id="49" name="object 49"/>
            <p:cNvPicPr/>
            <p:nvPr/>
          </p:nvPicPr>
          <p:blipFill>
            <a:blip r:embed="rId24" cstate="print"/>
            <a:stretch>
              <a:fillRect/>
            </a:stretch>
          </p:blipFill>
          <p:spPr>
            <a:xfrm>
              <a:off x="4910328" y="5556503"/>
              <a:ext cx="62483" cy="192023"/>
            </a:xfrm>
            <a:prstGeom prst="rect">
              <a:avLst/>
            </a:prstGeom>
          </p:spPr>
        </p:pic>
        <p:pic>
          <p:nvPicPr>
            <p:cNvPr id="50" name="object 50"/>
            <p:cNvPicPr/>
            <p:nvPr/>
          </p:nvPicPr>
          <p:blipFill>
            <a:blip r:embed="rId25" cstate="print"/>
            <a:stretch>
              <a:fillRect/>
            </a:stretch>
          </p:blipFill>
          <p:spPr>
            <a:xfrm>
              <a:off x="5160264" y="6210300"/>
              <a:ext cx="156971" cy="233171"/>
            </a:xfrm>
            <a:prstGeom prst="rect">
              <a:avLst/>
            </a:prstGeom>
          </p:spPr>
        </p:pic>
        <p:pic>
          <p:nvPicPr>
            <p:cNvPr id="51" name="object 51"/>
            <p:cNvPicPr/>
            <p:nvPr/>
          </p:nvPicPr>
          <p:blipFill>
            <a:blip r:embed="rId15" cstate="print"/>
            <a:stretch>
              <a:fillRect/>
            </a:stretch>
          </p:blipFill>
          <p:spPr>
            <a:xfrm>
              <a:off x="4341876" y="5605271"/>
              <a:ext cx="47148" cy="60960"/>
            </a:xfrm>
            <a:prstGeom prst="rect">
              <a:avLst/>
            </a:prstGeom>
          </p:spPr>
        </p:pic>
        <p:pic>
          <p:nvPicPr>
            <p:cNvPr id="52" name="object 52"/>
            <p:cNvPicPr/>
            <p:nvPr/>
          </p:nvPicPr>
          <p:blipFill>
            <a:blip r:embed="rId16" cstate="print"/>
            <a:stretch>
              <a:fillRect/>
            </a:stretch>
          </p:blipFill>
          <p:spPr>
            <a:xfrm>
              <a:off x="5492496" y="6705600"/>
              <a:ext cx="60959" cy="193548"/>
            </a:xfrm>
            <a:prstGeom prst="rect">
              <a:avLst/>
            </a:prstGeom>
          </p:spPr>
        </p:pic>
        <p:sp>
          <p:nvSpPr>
            <p:cNvPr id="53" name="object 53"/>
            <p:cNvSpPr/>
            <p:nvPr/>
          </p:nvSpPr>
          <p:spPr>
            <a:xfrm>
              <a:off x="4815840" y="6998207"/>
              <a:ext cx="711835" cy="227329"/>
            </a:xfrm>
            <a:custGeom>
              <a:avLst/>
              <a:gdLst/>
              <a:ahLst/>
              <a:cxnLst/>
              <a:rect l="l" t="t" r="r" b="b"/>
              <a:pathLst>
                <a:path w="711835" h="227329">
                  <a:moveTo>
                    <a:pt x="158495" y="56388"/>
                  </a:moveTo>
                  <a:lnTo>
                    <a:pt x="170688" y="0"/>
                  </a:lnTo>
                </a:path>
                <a:path w="711835" h="227329">
                  <a:moveTo>
                    <a:pt x="701040" y="163068"/>
                  </a:moveTo>
                  <a:lnTo>
                    <a:pt x="711708" y="105156"/>
                  </a:lnTo>
                </a:path>
                <a:path w="711835" h="227329">
                  <a:moveTo>
                    <a:pt x="158495" y="56388"/>
                  </a:moveTo>
                  <a:lnTo>
                    <a:pt x="701040" y="163068"/>
                  </a:lnTo>
                </a:path>
                <a:path w="711835" h="227329">
                  <a:moveTo>
                    <a:pt x="0" y="227076"/>
                  </a:moveTo>
                  <a:lnTo>
                    <a:pt x="12191" y="169164"/>
                  </a:lnTo>
                </a:path>
              </a:pathLst>
            </a:custGeom>
            <a:ln w="9144">
              <a:solidFill>
                <a:srgbClr val="8A8A8A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54" name="object 54"/>
          <p:cNvGrpSpPr/>
          <p:nvPr/>
        </p:nvGrpSpPr>
        <p:grpSpPr>
          <a:xfrm>
            <a:off x="11068077" y="4223003"/>
            <a:ext cx="3194738" cy="3382010"/>
            <a:chOff x="4811267" y="4223003"/>
            <a:chExt cx="1388745" cy="3382010"/>
          </a:xfrm>
        </p:grpSpPr>
        <p:sp>
          <p:nvSpPr>
            <p:cNvPr id="55" name="object 55"/>
            <p:cNvSpPr/>
            <p:nvPr/>
          </p:nvSpPr>
          <p:spPr>
            <a:xfrm>
              <a:off x="4815839" y="7225283"/>
              <a:ext cx="795655" cy="152400"/>
            </a:xfrm>
            <a:custGeom>
              <a:avLst/>
              <a:gdLst/>
              <a:ahLst/>
              <a:cxnLst/>
              <a:rect l="l" t="t" r="r" b="b"/>
              <a:pathLst>
                <a:path w="795654" h="152400">
                  <a:moveTo>
                    <a:pt x="784859" y="152400"/>
                  </a:moveTo>
                  <a:lnTo>
                    <a:pt x="795527" y="96012"/>
                  </a:lnTo>
                </a:path>
                <a:path w="795654" h="152400">
                  <a:moveTo>
                    <a:pt x="0" y="0"/>
                  </a:moveTo>
                  <a:lnTo>
                    <a:pt x="784859" y="152400"/>
                  </a:lnTo>
                </a:path>
              </a:pathLst>
            </a:custGeom>
            <a:ln w="9144">
              <a:solidFill>
                <a:srgbClr val="8A8A8A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56" name="object 56"/>
            <p:cNvPicPr/>
            <p:nvPr/>
          </p:nvPicPr>
          <p:blipFill>
            <a:blip r:embed="rId26" cstate="print"/>
            <a:stretch>
              <a:fillRect/>
            </a:stretch>
          </p:blipFill>
          <p:spPr>
            <a:xfrm>
              <a:off x="5131307" y="7142987"/>
              <a:ext cx="182880" cy="269748"/>
            </a:xfrm>
            <a:prstGeom prst="rect">
              <a:avLst/>
            </a:prstGeom>
          </p:spPr>
        </p:pic>
        <p:pic>
          <p:nvPicPr>
            <p:cNvPr id="57" name="object 57"/>
            <p:cNvPicPr/>
            <p:nvPr/>
          </p:nvPicPr>
          <p:blipFill>
            <a:blip r:embed="rId27" cstate="print"/>
            <a:stretch>
              <a:fillRect/>
            </a:stretch>
          </p:blipFill>
          <p:spPr>
            <a:xfrm>
              <a:off x="5067299" y="7335012"/>
              <a:ext cx="182880" cy="269748"/>
            </a:xfrm>
            <a:prstGeom prst="rect">
              <a:avLst/>
            </a:prstGeom>
          </p:spPr>
        </p:pic>
        <p:sp>
          <p:nvSpPr>
            <p:cNvPr id="58" name="object 58"/>
            <p:cNvSpPr/>
            <p:nvPr/>
          </p:nvSpPr>
          <p:spPr>
            <a:xfrm>
              <a:off x="4829555" y="4227575"/>
              <a:ext cx="1365885" cy="3060700"/>
            </a:xfrm>
            <a:custGeom>
              <a:avLst/>
              <a:gdLst/>
              <a:ahLst/>
              <a:cxnLst/>
              <a:rect l="l" t="t" r="r" b="b"/>
              <a:pathLst>
                <a:path w="1365885" h="3060700">
                  <a:moveTo>
                    <a:pt x="560831" y="12191"/>
                  </a:moveTo>
                  <a:lnTo>
                    <a:pt x="0" y="2912363"/>
                  </a:lnTo>
                </a:path>
                <a:path w="1365885" h="3060700">
                  <a:moveTo>
                    <a:pt x="708659" y="0"/>
                  </a:moveTo>
                  <a:lnTo>
                    <a:pt x="161543" y="2744724"/>
                  </a:lnTo>
                </a:path>
                <a:path w="1365885" h="3060700">
                  <a:moveTo>
                    <a:pt x="1243583" y="99059"/>
                  </a:moveTo>
                  <a:lnTo>
                    <a:pt x="702563" y="2851404"/>
                  </a:lnTo>
                </a:path>
                <a:path w="1365885" h="3060700">
                  <a:moveTo>
                    <a:pt x="1365504" y="167640"/>
                  </a:moveTo>
                  <a:lnTo>
                    <a:pt x="789431" y="3060191"/>
                  </a:lnTo>
                </a:path>
              </a:pathLst>
            </a:custGeom>
            <a:ln w="9144">
              <a:solidFill>
                <a:srgbClr val="0099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9" name="object 59"/>
            <p:cNvSpPr/>
            <p:nvPr/>
          </p:nvSpPr>
          <p:spPr>
            <a:xfrm>
              <a:off x="5350763" y="4864607"/>
              <a:ext cx="43180" cy="3175"/>
            </a:xfrm>
            <a:custGeom>
              <a:avLst/>
              <a:gdLst/>
              <a:ahLst/>
              <a:cxnLst/>
              <a:rect l="l" t="t" r="r" b="b"/>
              <a:pathLst>
                <a:path w="43179" h="3175">
                  <a:moveTo>
                    <a:pt x="-4572" y="1524"/>
                  </a:moveTo>
                  <a:lnTo>
                    <a:pt x="47243" y="1524"/>
                  </a:lnTo>
                </a:path>
              </a:pathLst>
            </a:custGeom>
            <a:ln w="12192">
              <a:solidFill>
                <a:srgbClr val="8A8A8A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0" name="object 60"/>
            <p:cNvSpPr/>
            <p:nvPr/>
          </p:nvSpPr>
          <p:spPr>
            <a:xfrm>
              <a:off x="5326380" y="5411723"/>
              <a:ext cx="41275" cy="0"/>
            </a:xfrm>
            <a:custGeom>
              <a:avLst/>
              <a:gdLst/>
              <a:ahLst/>
              <a:cxnLst/>
              <a:rect l="l" t="t" r="r" b="b"/>
              <a:pathLst>
                <a:path w="41275">
                  <a:moveTo>
                    <a:pt x="0" y="0"/>
                  </a:moveTo>
                  <a:lnTo>
                    <a:pt x="41148" y="0"/>
                  </a:lnTo>
                </a:path>
              </a:pathLst>
            </a:custGeom>
            <a:ln w="9144">
              <a:solidFill>
                <a:srgbClr val="8A8A8A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61" name="object 61"/>
            <p:cNvPicPr/>
            <p:nvPr/>
          </p:nvPicPr>
          <p:blipFill>
            <a:blip r:embed="rId28" cstate="print"/>
            <a:stretch>
              <a:fillRect/>
            </a:stretch>
          </p:blipFill>
          <p:spPr>
            <a:xfrm>
              <a:off x="5085587" y="5373623"/>
              <a:ext cx="219456" cy="184403"/>
            </a:xfrm>
            <a:prstGeom prst="rect">
              <a:avLst/>
            </a:prstGeom>
          </p:spPr>
        </p:pic>
        <p:pic>
          <p:nvPicPr>
            <p:cNvPr id="62" name="object 62"/>
            <p:cNvPicPr/>
            <p:nvPr/>
          </p:nvPicPr>
          <p:blipFill>
            <a:blip r:embed="rId29" cstate="print"/>
            <a:stretch>
              <a:fillRect/>
            </a:stretch>
          </p:blipFill>
          <p:spPr>
            <a:xfrm>
              <a:off x="5155692" y="6114287"/>
              <a:ext cx="158495" cy="192023"/>
            </a:xfrm>
            <a:prstGeom prst="rect">
              <a:avLst/>
            </a:prstGeom>
          </p:spPr>
        </p:pic>
        <p:sp>
          <p:nvSpPr>
            <p:cNvPr id="63" name="object 63"/>
            <p:cNvSpPr/>
            <p:nvPr/>
          </p:nvSpPr>
          <p:spPr>
            <a:xfrm>
              <a:off x="5196839" y="6192011"/>
              <a:ext cx="160020" cy="1146175"/>
            </a:xfrm>
            <a:custGeom>
              <a:avLst/>
              <a:gdLst/>
              <a:ahLst/>
              <a:cxnLst/>
              <a:rect l="l" t="t" r="r" b="b"/>
              <a:pathLst>
                <a:path w="160020" h="1146175">
                  <a:moveTo>
                    <a:pt x="118872" y="0"/>
                  </a:moveTo>
                  <a:lnTo>
                    <a:pt x="160020" y="0"/>
                  </a:lnTo>
                </a:path>
                <a:path w="160020" h="1146175">
                  <a:moveTo>
                    <a:pt x="41148" y="949451"/>
                  </a:moveTo>
                  <a:lnTo>
                    <a:pt x="47244" y="915923"/>
                  </a:lnTo>
                </a:path>
                <a:path w="160020" h="1146175">
                  <a:moveTo>
                    <a:pt x="0" y="1146048"/>
                  </a:moveTo>
                  <a:lnTo>
                    <a:pt x="7620" y="1114043"/>
                  </a:lnTo>
                </a:path>
              </a:pathLst>
            </a:custGeom>
            <a:ln w="9144">
              <a:solidFill>
                <a:srgbClr val="8A8A8A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4" name="object 64"/>
            <p:cNvSpPr/>
            <p:nvPr/>
          </p:nvSpPr>
          <p:spPr>
            <a:xfrm>
              <a:off x="5445251" y="4588763"/>
              <a:ext cx="53340" cy="2143125"/>
            </a:xfrm>
            <a:custGeom>
              <a:avLst/>
              <a:gdLst/>
              <a:ahLst/>
              <a:cxnLst/>
              <a:rect l="l" t="t" r="r" b="b"/>
              <a:pathLst>
                <a:path w="53339" h="2143125">
                  <a:moveTo>
                    <a:pt x="0" y="2142743"/>
                  </a:moveTo>
                  <a:lnTo>
                    <a:pt x="12192" y="611123"/>
                  </a:lnTo>
                  <a:lnTo>
                    <a:pt x="53340" y="0"/>
                  </a:lnTo>
                </a:path>
              </a:pathLst>
            </a:custGeom>
            <a:ln w="13716">
              <a:solidFill>
                <a:srgbClr val="0099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65" name="object 65"/>
          <p:cNvSpPr/>
          <p:nvPr/>
        </p:nvSpPr>
        <p:spPr>
          <a:xfrm>
            <a:off x="1444422" y="9413748"/>
            <a:ext cx="15051933" cy="9525"/>
          </a:xfrm>
          <a:custGeom>
            <a:avLst/>
            <a:gdLst/>
            <a:ahLst/>
            <a:cxnLst/>
            <a:rect l="l" t="t" r="r" b="b"/>
            <a:pathLst>
              <a:path w="6543040" h="9525">
                <a:moveTo>
                  <a:pt x="6542531" y="9144"/>
                </a:moveTo>
                <a:lnTo>
                  <a:pt x="0" y="9144"/>
                </a:lnTo>
                <a:lnTo>
                  <a:pt x="0" y="0"/>
                </a:lnTo>
                <a:lnTo>
                  <a:pt x="6542531" y="0"/>
                </a:lnTo>
                <a:lnTo>
                  <a:pt x="6542531" y="9144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6" name="object 66"/>
          <p:cNvSpPr txBox="1"/>
          <p:nvPr/>
        </p:nvSpPr>
        <p:spPr>
          <a:xfrm>
            <a:off x="1415188" y="349008"/>
            <a:ext cx="192824" cy="135935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sz="800" spc="10" dirty="0">
                <a:latin typeface="Microsoft Sans Serif"/>
                <a:cs typeface="Microsoft Sans Serif"/>
              </a:rPr>
              <a:t>6</a:t>
            </a:r>
            <a:endParaRPr sz="800">
              <a:latin typeface="Microsoft Sans Serif"/>
              <a:cs typeface="Microsoft Sans Serif"/>
            </a:endParaRPr>
          </a:p>
        </p:txBody>
      </p:sp>
      <p:sp>
        <p:nvSpPr>
          <p:cNvPr id="67" name="object 67"/>
          <p:cNvSpPr txBox="1"/>
          <p:nvPr/>
        </p:nvSpPr>
        <p:spPr>
          <a:xfrm>
            <a:off x="1415159" y="635504"/>
            <a:ext cx="7404721" cy="2163797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sz="800" spc="-5" dirty="0">
                <a:latin typeface="Microsoft Sans Serif"/>
                <a:cs typeface="Microsoft Sans Serif"/>
              </a:rPr>
              <a:t>D.</a:t>
            </a:r>
            <a:r>
              <a:rPr sz="800" spc="-15" dirty="0">
                <a:latin typeface="Microsoft Sans Serif"/>
                <a:cs typeface="Microsoft Sans Serif"/>
              </a:rPr>
              <a:t> </a:t>
            </a:r>
            <a:r>
              <a:rPr sz="800" spc="5" dirty="0">
                <a:latin typeface="Microsoft Sans Serif"/>
                <a:cs typeface="Microsoft Sans Serif"/>
              </a:rPr>
              <a:t>Esquemas</a:t>
            </a:r>
            <a:r>
              <a:rPr sz="800" spc="-15" dirty="0">
                <a:latin typeface="Microsoft Sans Serif"/>
                <a:cs typeface="Microsoft Sans Serif"/>
              </a:rPr>
              <a:t> </a:t>
            </a:r>
            <a:r>
              <a:rPr sz="800" spc="25" dirty="0">
                <a:latin typeface="Microsoft Sans Serif"/>
                <a:cs typeface="Microsoft Sans Serif"/>
              </a:rPr>
              <a:t>de</a:t>
            </a:r>
            <a:r>
              <a:rPr sz="800" spc="-15" dirty="0">
                <a:latin typeface="Microsoft Sans Serif"/>
                <a:cs typeface="Microsoft Sans Serif"/>
              </a:rPr>
              <a:t> </a:t>
            </a:r>
            <a:r>
              <a:rPr sz="800" spc="30" dirty="0">
                <a:latin typeface="Microsoft Sans Serif"/>
                <a:cs typeface="Microsoft Sans Serif"/>
              </a:rPr>
              <a:t>doble</a:t>
            </a:r>
            <a:r>
              <a:rPr sz="800" spc="-15" dirty="0">
                <a:latin typeface="Microsoft Sans Serif"/>
                <a:cs typeface="Microsoft Sans Serif"/>
              </a:rPr>
              <a:t> </a:t>
            </a:r>
            <a:r>
              <a:rPr sz="800" spc="20" dirty="0">
                <a:latin typeface="Microsoft Sans Serif"/>
                <a:cs typeface="Microsoft Sans Serif"/>
              </a:rPr>
              <a:t>ciego</a:t>
            </a:r>
            <a:endParaRPr sz="800">
              <a:latin typeface="Microsoft Sans Serif"/>
              <a:cs typeface="Microsoft Sans Serif"/>
            </a:endParaRPr>
          </a:p>
          <a:p>
            <a:pPr marL="12700" marR="5080" indent="154940">
              <a:lnSpc>
                <a:spcPct val="143100"/>
              </a:lnSpc>
              <a:spcBef>
                <a:spcPts val="215"/>
              </a:spcBef>
            </a:pPr>
            <a:r>
              <a:rPr sz="700" dirty="0">
                <a:latin typeface="Microsoft Sans Serif"/>
                <a:cs typeface="Microsoft Sans Serif"/>
              </a:rPr>
              <a:t>Con </a:t>
            </a:r>
            <a:r>
              <a:rPr sz="700" spc="20" dirty="0">
                <a:latin typeface="Microsoft Sans Serif"/>
                <a:cs typeface="Microsoft Sans Serif"/>
              </a:rPr>
              <a:t>referencia </a:t>
            </a:r>
            <a:r>
              <a:rPr sz="700" dirty="0">
                <a:latin typeface="Microsoft Sans Serif"/>
                <a:cs typeface="Microsoft Sans Serif"/>
              </a:rPr>
              <a:t>a las </a:t>
            </a:r>
            <a:r>
              <a:rPr sz="700" spc="-5" dirty="0">
                <a:latin typeface="Microsoft Sans Serif"/>
                <a:cs typeface="Microsoft Sans Serif"/>
              </a:rPr>
              <a:t>Fig. </a:t>
            </a:r>
            <a:r>
              <a:rPr sz="700" spc="10" dirty="0">
                <a:latin typeface="Microsoft Sans Serif"/>
                <a:cs typeface="Microsoft Sans Serif"/>
              </a:rPr>
              <a:t>8 </a:t>
            </a:r>
            <a:r>
              <a:rPr sz="700" spc="5" dirty="0">
                <a:latin typeface="Microsoft Sans Serif"/>
                <a:cs typeface="Microsoft Sans Serif"/>
              </a:rPr>
              <a:t>y </a:t>
            </a:r>
            <a:r>
              <a:rPr sz="700" dirty="0">
                <a:latin typeface="Microsoft Sans Serif"/>
                <a:cs typeface="Microsoft Sans Serif"/>
              </a:rPr>
              <a:t>9, </a:t>
            </a:r>
            <a:r>
              <a:rPr sz="700" spc="10" dirty="0">
                <a:latin typeface="Microsoft Sans Serif"/>
                <a:cs typeface="Microsoft Sans Serif"/>
              </a:rPr>
              <a:t>el </a:t>
            </a:r>
            <a:r>
              <a:rPr sz="700" spc="30" dirty="0">
                <a:latin typeface="Microsoft Sans Serif"/>
                <a:cs typeface="Microsoft Sans Serif"/>
              </a:rPr>
              <a:t>elemento exterior </a:t>
            </a:r>
            <a:r>
              <a:rPr sz="700" spc="25" dirty="0">
                <a:latin typeface="Microsoft Sans Serif"/>
                <a:cs typeface="Microsoft Sans Serif"/>
              </a:rPr>
              <a:t>funciona cuando </a:t>
            </a:r>
            <a:r>
              <a:rPr sz="700" spc="10" dirty="0">
                <a:latin typeface="Microsoft Sans Serif"/>
                <a:cs typeface="Microsoft Sans Serif"/>
              </a:rPr>
              <a:t>la </a:t>
            </a:r>
            <a:r>
              <a:rPr sz="700" spc="15" dirty="0">
                <a:latin typeface="Microsoft Sans Serif"/>
                <a:cs typeface="Microsoft Sans Serif"/>
              </a:rPr>
              <a:t> </a:t>
            </a:r>
            <a:r>
              <a:rPr sz="700" spc="20" dirty="0">
                <a:latin typeface="Microsoft Sans Serif"/>
                <a:cs typeface="Microsoft Sans Serif"/>
              </a:rPr>
              <a:t>impedancia de </a:t>
            </a:r>
            <a:r>
              <a:rPr sz="700" spc="10" dirty="0">
                <a:latin typeface="Microsoft Sans Serif"/>
                <a:cs typeface="Microsoft Sans Serif"/>
              </a:rPr>
              <a:t>oscilación </a:t>
            </a:r>
            <a:r>
              <a:rPr sz="700" spc="30" dirty="0">
                <a:latin typeface="Microsoft Sans Serif"/>
                <a:cs typeface="Microsoft Sans Serif"/>
              </a:rPr>
              <a:t>entra </a:t>
            </a:r>
            <a:r>
              <a:rPr sz="700" spc="20" dirty="0">
                <a:latin typeface="Microsoft Sans Serif"/>
                <a:cs typeface="Microsoft Sans Serif"/>
              </a:rPr>
              <a:t>en </a:t>
            </a:r>
            <a:r>
              <a:rPr sz="700" dirty="0">
                <a:latin typeface="Microsoft Sans Serif"/>
                <a:cs typeface="Microsoft Sans Serif"/>
              </a:rPr>
              <a:t>sus </a:t>
            </a:r>
            <a:r>
              <a:rPr sz="700" spc="10" dirty="0">
                <a:latin typeface="Microsoft Sans Serif"/>
                <a:cs typeface="Microsoft Sans Serif"/>
              </a:rPr>
              <a:t>características </a:t>
            </a:r>
            <a:r>
              <a:rPr sz="700" spc="20" dirty="0">
                <a:latin typeface="Microsoft Sans Serif"/>
                <a:cs typeface="Microsoft Sans Serif"/>
              </a:rPr>
              <a:t>en </a:t>
            </a:r>
            <a:r>
              <a:rPr sz="700" spc="-40" dirty="0">
                <a:latin typeface="Microsoft Sans Serif"/>
                <a:cs typeface="Microsoft Sans Serif"/>
              </a:rPr>
              <a:t>F. </a:t>
            </a:r>
            <a:r>
              <a:rPr sz="700" spc="-30" dirty="0">
                <a:latin typeface="Microsoft Sans Serif"/>
                <a:cs typeface="Microsoft Sans Serif"/>
              </a:rPr>
              <a:t>El </a:t>
            </a:r>
            <a:r>
              <a:rPr sz="700" spc="30" dirty="0">
                <a:latin typeface="Microsoft Sans Serif"/>
                <a:cs typeface="Microsoft Sans Serif"/>
              </a:rPr>
              <a:t>elemento </a:t>
            </a:r>
            <a:r>
              <a:rPr sz="700" spc="45" dirty="0">
                <a:latin typeface="Microsoft Sans Serif"/>
                <a:cs typeface="Microsoft Sans Serif"/>
              </a:rPr>
              <a:t>mho </a:t>
            </a:r>
            <a:r>
              <a:rPr sz="700" spc="50" dirty="0">
                <a:latin typeface="Microsoft Sans Serif"/>
                <a:cs typeface="Microsoft Sans Serif"/>
              </a:rPr>
              <a:t> </a:t>
            </a:r>
            <a:r>
              <a:rPr sz="700" spc="20" dirty="0">
                <a:latin typeface="Microsoft Sans Serif"/>
                <a:cs typeface="Microsoft Sans Serif"/>
              </a:rPr>
              <a:t>en </a:t>
            </a:r>
            <a:r>
              <a:rPr sz="700" spc="10" dirty="0">
                <a:latin typeface="Microsoft Sans Serif"/>
                <a:cs typeface="Microsoft Sans Serif"/>
              </a:rPr>
              <a:t>el </a:t>
            </a:r>
            <a:r>
              <a:rPr sz="700" spc="20" dirty="0">
                <a:latin typeface="Microsoft Sans Serif"/>
                <a:cs typeface="Microsoft Sans Serif"/>
              </a:rPr>
              <a:t>esquema de </a:t>
            </a:r>
            <a:r>
              <a:rPr sz="700" spc="25" dirty="0">
                <a:latin typeface="Microsoft Sans Serif"/>
                <a:cs typeface="Microsoft Sans Serif"/>
              </a:rPr>
              <a:t>doble anteojo </a:t>
            </a:r>
            <a:r>
              <a:rPr sz="700" spc="-5" dirty="0">
                <a:latin typeface="Microsoft Sans Serif"/>
                <a:cs typeface="Microsoft Sans Serif"/>
              </a:rPr>
              <a:t>se </a:t>
            </a:r>
            <a:r>
              <a:rPr sz="700" spc="15" dirty="0">
                <a:latin typeface="Microsoft Sans Serif"/>
                <a:cs typeface="Microsoft Sans Serif"/>
              </a:rPr>
              <a:t>activará antes </a:t>
            </a:r>
            <a:r>
              <a:rPr sz="700" spc="30" dirty="0">
                <a:latin typeface="Microsoft Sans Serif"/>
                <a:cs typeface="Microsoft Sans Serif"/>
              </a:rPr>
              <a:t>que </a:t>
            </a:r>
            <a:r>
              <a:rPr sz="700" spc="10" dirty="0">
                <a:latin typeface="Microsoft Sans Serif"/>
                <a:cs typeface="Microsoft Sans Serif"/>
              </a:rPr>
              <a:t>el </a:t>
            </a:r>
            <a:r>
              <a:rPr sz="700" spc="30" dirty="0">
                <a:latin typeface="Microsoft Sans Serif"/>
                <a:cs typeface="Microsoft Sans Serif"/>
              </a:rPr>
              <a:t>elemento </a:t>
            </a:r>
            <a:r>
              <a:rPr sz="700" spc="20" dirty="0">
                <a:latin typeface="Microsoft Sans Serif"/>
                <a:cs typeface="Microsoft Sans Serif"/>
              </a:rPr>
              <a:t>de </a:t>
            </a:r>
            <a:r>
              <a:rPr sz="700" spc="25" dirty="0">
                <a:latin typeface="Microsoft Sans Serif"/>
                <a:cs typeface="Microsoft Sans Serif"/>
              </a:rPr>
              <a:t> anteojo exterior. </a:t>
            </a:r>
            <a:r>
              <a:rPr sz="700" spc="-35" dirty="0">
                <a:latin typeface="Microsoft Sans Serif"/>
                <a:cs typeface="Microsoft Sans Serif"/>
              </a:rPr>
              <a:t>Si </a:t>
            </a:r>
            <a:r>
              <a:rPr sz="700" spc="10" dirty="0">
                <a:latin typeface="Microsoft Sans Serif"/>
                <a:cs typeface="Microsoft Sans Serif"/>
              </a:rPr>
              <a:t>la </a:t>
            </a:r>
            <a:r>
              <a:rPr sz="700" spc="20" dirty="0">
                <a:latin typeface="Microsoft Sans Serif"/>
                <a:cs typeface="Microsoft Sans Serif"/>
              </a:rPr>
              <a:t>impedancia de </a:t>
            </a:r>
            <a:r>
              <a:rPr sz="700" spc="10" dirty="0">
                <a:latin typeface="Microsoft Sans Serif"/>
                <a:cs typeface="Microsoft Sans Serif"/>
              </a:rPr>
              <a:t>oscilación </a:t>
            </a:r>
            <a:r>
              <a:rPr sz="700" spc="20" dirty="0">
                <a:latin typeface="Microsoft Sans Serif"/>
                <a:cs typeface="Microsoft Sans Serif"/>
              </a:rPr>
              <a:t>permanece </a:t>
            </a:r>
            <a:r>
              <a:rPr sz="700" spc="30" dirty="0">
                <a:latin typeface="Microsoft Sans Serif"/>
                <a:cs typeface="Microsoft Sans Serif"/>
              </a:rPr>
              <a:t>entre </a:t>
            </a:r>
            <a:r>
              <a:rPr sz="700" dirty="0">
                <a:latin typeface="Microsoft Sans Serif"/>
                <a:cs typeface="Microsoft Sans Serif"/>
              </a:rPr>
              <a:t>las </a:t>
            </a:r>
            <a:r>
              <a:rPr sz="700" spc="5" dirty="0">
                <a:latin typeface="Microsoft Sans Serif"/>
                <a:cs typeface="Microsoft Sans Serif"/>
              </a:rPr>
              <a:t> </a:t>
            </a:r>
            <a:r>
              <a:rPr sz="700" spc="10" dirty="0">
                <a:latin typeface="Microsoft Sans Serif"/>
                <a:cs typeface="Microsoft Sans Serif"/>
              </a:rPr>
              <a:t>características </a:t>
            </a:r>
            <a:r>
              <a:rPr sz="700" spc="20" dirty="0">
                <a:latin typeface="Microsoft Sans Serif"/>
                <a:cs typeface="Microsoft Sans Serif"/>
              </a:rPr>
              <a:t>del </a:t>
            </a:r>
            <a:r>
              <a:rPr sz="700" spc="30" dirty="0">
                <a:latin typeface="Microsoft Sans Serif"/>
                <a:cs typeface="Microsoft Sans Serif"/>
              </a:rPr>
              <a:t>elemento exterior </a:t>
            </a:r>
            <a:r>
              <a:rPr sz="700" spc="5" dirty="0">
                <a:latin typeface="Microsoft Sans Serif"/>
                <a:cs typeface="Microsoft Sans Serif"/>
              </a:rPr>
              <a:t>e </a:t>
            </a:r>
            <a:r>
              <a:rPr sz="700" spc="35" dirty="0">
                <a:latin typeface="Microsoft Sans Serif"/>
                <a:cs typeface="Microsoft Sans Serif"/>
              </a:rPr>
              <a:t>interior durante </a:t>
            </a:r>
            <a:r>
              <a:rPr sz="700" spc="20" dirty="0">
                <a:latin typeface="Microsoft Sans Serif"/>
                <a:cs typeface="Microsoft Sans Serif"/>
              </a:rPr>
              <a:t>más </a:t>
            </a:r>
            <a:r>
              <a:rPr sz="700" spc="35" dirty="0">
                <a:latin typeface="Microsoft Sans Serif"/>
                <a:cs typeface="Microsoft Sans Serif"/>
              </a:rPr>
              <a:t>tiempo </a:t>
            </a:r>
            <a:r>
              <a:rPr sz="700" spc="30" dirty="0">
                <a:latin typeface="Microsoft Sans Serif"/>
                <a:cs typeface="Microsoft Sans Serif"/>
              </a:rPr>
              <a:t>que </a:t>
            </a:r>
            <a:r>
              <a:rPr sz="700" spc="40" dirty="0">
                <a:latin typeface="Microsoft Sans Serif"/>
                <a:cs typeface="Microsoft Sans Serif"/>
              </a:rPr>
              <a:t>un </a:t>
            </a:r>
            <a:r>
              <a:rPr sz="700" spc="45" dirty="0">
                <a:latin typeface="Microsoft Sans Serif"/>
                <a:cs typeface="Microsoft Sans Serif"/>
              </a:rPr>
              <a:t> </a:t>
            </a:r>
            <a:r>
              <a:rPr sz="700" spc="35" dirty="0">
                <a:latin typeface="Microsoft Sans Serif"/>
                <a:cs typeface="Microsoft Sans Serif"/>
              </a:rPr>
              <a:t>tiempo </a:t>
            </a:r>
            <a:r>
              <a:rPr sz="700" spc="15" dirty="0">
                <a:latin typeface="Microsoft Sans Serif"/>
                <a:cs typeface="Microsoft Sans Serif"/>
              </a:rPr>
              <a:t>preestablecido, </a:t>
            </a:r>
            <a:r>
              <a:rPr sz="700" spc="-5" dirty="0">
                <a:latin typeface="Microsoft Sans Serif"/>
                <a:cs typeface="Microsoft Sans Serif"/>
              </a:rPr>
              <a:t>se </a:t>
            </a:r>
            <a:r>
              <a:rPr sz="700" spc="15" dirty="0">
                <a:latin typeface="Microsoft Sans Serif"/>
                <a:cs typeface="Microsoft Sans Serif"/>
              </a:rPr>
              <a:t>reconoce </a:t>
            </a:r>
            <a:r>
              <a:rPr sz="700" spc="30" dirty="0">
                <a:latin typeface="Microsoft Sans Serif"/>
                <a:cs typeface="Microsoft Sans Serif"/>
              </a:rPr>
              <a:t>como una </a:t>
            </a:r>
            <a:r>
              <a:rPr sz="700" spc="20" dirty="0">
                <a:latin typeface="Microsoft Sans Serif"/>
                <a:cs typeface="Microsoft Sans Serif"/>
              </a:rPr>
              <a:t>condición </a:t>
            </a:r>
            <a:r>
              <a:rPr sz="700" spc="30" dirty="0">
                <a:latin typeface="Microsoft Sans Serif"/>
                <a:cs typeface="Microsoft Sans Serif"/>
              </a:rPr>
              <a:t>fuera </a:t>
            </a:r>
            <a:r>
              <a:rPr sz="700" spc="20" dirty="0">
                <a:latin typeface="Microsoft Sans Serif"/>
                <a:cs typeface="Microsoft Sans Serif"/>
              </a:rPr>
              <a:t>de </a:t>
            </a:r>
            <a:r>
              <a:rPr sz="700" spc="25" dirty="0">
                <a:latin typeface="Microsoft Sans Serif"/>
                <a:cs typeface="Microsoft Sans Serif"/>
              </a:rPr>
              <a:t> sincronismo </a:t>
            </a:r>
            <a:r>
              <a:rPr sz="700" spc="20" dirty="0">
                <a:latin typeface="Microsoft Sans Serif"/>
                <a:cs typeface="Microsoft Sans Serif"/>
              </a:rPr>
              <a:t>en </a:t>
            </a:r>
            <a:r>
              <a:rPr sz="700" spc="10" dirty="0">
                <a:latin typeface="Microsoft Sans Serif"/>
                <a:cs typeface="Microsoft Sans Serif"/>
              </a:rPr>
              <a:t>el </a:t>
            </a:r>
            <a:r>
              <a:rPr sz="700" spc="25" dirty="0">
                <a:latin typeface="Microsoft Sans Serif"/>
                <a:cs typeface="Microsoft Sans Serif"/>
              </a:rPr>
              <a:t>circuito </a:t>
            </a:r>
            <a:r>
              <a:rPr sz="700" spc="15" dirty="0">
                <a:latin typeface="Microsoft Sans Serif"/>
                <a:cs typeface="Microsoft Sans Serif"/>
              </a:rPr>
              <a:t>lógico. </a:t>
            </a:r>
            <a:r>
              <a:rPr sz="700" spc="-20" dirty="0">
                <a:latin typeface="Microsoft Sans Serif"/>
                <a:cs typeface="Microsoft Sans Serif"/>
              </a:rPr>
              <a:t>A </a:t>
            </a:r>
            <a:r>
              <a:rPr sz="700" spc="30" dirty="0">
                <a:latin typeface="Microsoft Sans Serif"/>
                <a:cs typeface="Microsoft Sans Serif"/>
              </a:rPr>
              <a:t>medida que </a:t>
            </a:r>
            <a:r>
              <a:rPr sz="700" spc="10" dirty="0">
                <a:latin typeface="Microsoft Sans Serif"/>
                <a:cs typeface="Microsoft Sans Serif"/>
              </a:rPr>
              <a:t>la </a:t>
            </a:r>
            <a:r>
              <a:rPr sz="700" spc="20" dirty="0">
                <a:latin typeface="Microsoft Sans Serif"/>
                <a:cs typeface="Microsoft Sans Serif"/>
              </a:rPr>
              <a:t>impedancia de </a:t>
            </a:r>
            <a:r>
              <a:rPr sz="700" spc="10" dirty="0">
                <a:latin typeface="Microsoft Sans Serif"/>
                <a:cs typeface="Microsoft Sans Serif"/>
              </a:rPr>
              <a:t>oscilación </a:t>
            </a:r>
            <a:r>
              <a:rPr sz="700" spc="15" dirty="0">
                <a:latin typeface="Microsoft Sans Serif"/>
                <a:cs typeface="Microsoft Sans Serif"/>
              </a:rPr>
              <a:t> </a:t>
            </a:r>
            <a:r>
              <a:rPr sz="700" spc="20" dirty="0">
                <a:latin typeface="Microsoft Sans Serif"/>
                <a:cs typeface="Microsoft Sans Serif"/>
              </a:rPr>
              <a:t>ingresa </a:t>
            </a:r>
            <a:r>
              <a:rPr sz="700" spc="10" dirty="0">
                <a:latin typeface="Microsoft Sans Serif"/>
                <a:cs typeface="Microsoft Sans Serif"/>
              </a:rPr>
              <a:t>al </a:t>
            </a:r>
            <a:r>
              <a:rPr sz="700" spc="30" dirty="0">
                <a:latin typeface="Microsoft Sans Serif"/>
                <a:cs typeface="Microsoft Sans Serif"/>
              </a:rPr>
              <a:t>elemento interno, </a:t>
            </a:r>
            <a:r>
              <a:rPr sz="700" spc="10" dirty="0">
                <a:latin typeface="Microsoft Sans Serif"/>
                <a:cs typeface="Microsoft Sans Serif"/>
              </a:rPr>
              <a:t>el </a:t>
            </a:r>
            <a:r>
              <a:rPr sz="700" spc="25" dirty="0">
                <a:latin typeface="Microsoft Sans Serif"/>
                <a:cs typeface="Microsoft Sans Serif"/>
              </a:rPr>
              <a:t>circuito </a:t>
            </a:r>
            <a:r>
              <a:rPr sz="700" spc="20" dirty="0">
                <a:latin typeface="Microsoft Sans Serif"/>
                <a:cs typeface="Microsoft Sans Serif"/>
              </a:rPr>
              <a:t>lógico </a:t>
            </a:r>
            <a:r>
              <a:rPr sz="700" spc="-5" dirty="0">
                <a:latin typeface="Microsoft Sans Serif"/>
                <a:cs typeface="Microsoft Sans Serif"/>
              </a:rPr>
              <a:t>se </a:t>
            </a:r>
            <a:r>
              <a:rPr sz="700" dirty="0">
                <a:latin typeface="Microsoft Sans Serif"/>
                <a:cs typeface="Microsoft Sans Serif"/>
              </a:rPr>
              <a:t>sella. </a:t>
            </a:r>
            <a:r>
              <a:rPr sz="700" spc="-20" dirty="0">
                <a:latin typeface="Microsoft Sans Serif"/>
                <a:cs typeface="Microsoft Sans Serif"/>
              </a:rPr>
              <a:t>A </a:t>
            </a:r>
            <a:r>
              <a:rPr sz="700" spc="30" dirty="0">
                <a:latin typeface="Microsoft Sans Serif"/>
                <a:cs typeface="Microsoft Sans Serif"/>
              </a:rPr>
              <a:t>medida que </a:t>
            </a:r>
            <a:r>
              <a:rPr sz="700" spc="10" dirty="0">
                <a:latin typeface="Microsoft Sans Serif"/>
                <a:cs typeface="Microsoft Sans Serif"/>
              </a:rPr>
              <a:t>la </a:t>
            </a:r>
            <a:r>
              <a:rPr sz="700" spc="15" dirty="0">
                <a:latin typeface="Microsoft Sans Serif"/>
                <a:cs typeface="Microsoft Sans Serif"/>
              </a:rPr>
              <a:t> </a:t>
            </a:r>
            <a:r>
              <a:rPr sz="700" spc="20" dirty="0">
                <a:latin typeface="Microsoft Sans Serif"/>
                <a:cs typeface="Microsoft Sans Serif"/>
              </a:rPr>
              <a:t>impedancia</a:t>
            </a:r>
            <a:r>
              <a:rPr sz="700" dirty="0">
                <a:latin typeface="Microsoft Sans Serif"/>
                <a:cs typeface="Microsoft Sans Serif"/>
              </a:rPr>
              <a:t> </a:t>
            </a:r>
            <a:r>
              <a:rPr sz="700" spc="20" dirty="0">
                <a:latin typeface="Microsoft Sans Serif"/>
                <a:cs typeface="Microsoft Sans Serif"/>
              </a:rPr>
              <a:t>de</a:t>
            </a:r>
            <a:r>
              <a:rPr sz="700" dirty="0">
                <a:latin typeface="Microsoft Sans Serif"/>
                <a:cs typeface="Microsoft Sans Serif"/>
              </a:rPr>
              <a:t> </a:t>
            </a:r>
            <a:r>
              <a:rPr sz="700" spc="10" dirty="0">
                <a:latin typeface="Microsoft Sans Serif"/>
                <a:cs typeface="Microsoft Sans Serif"/>
              </a:rPr>
              <a:t>oscilación</a:t>
            </a:r>
            <a:r>
              <a:rPr sz="700" dirty="0">
                <a:latin typeface="Microsoft Sans Serif"/>
                <a:cs typeface="Microsoft Sans Serif"/>
              </a:rPr>
              <a:t> sale</a:t>
            </a:r>
            <a:r>
              <a:rPr sz="700" spc="5" dirty="0">
                <a:latin typeface="Microsoft Sans Serif"/>
                <a:cs typeface="Microsoft Sans Serif"/>
              </a:rPr>
              <a:t> </a:t>
            </a:r>
            <a:r>
              <a:rPr sz="700" spc="20" dirty="0">
                <a:latin typeface="Microsoft Sans Serif"/>
                <a:cs typeface="Microsoft Sans Serif"/>
              </a:rPr>
              <a:t>del</a:t>
            </a:r>
            <a:r>
              <a:rPr sz="700" dirty="0">
                <a:latin typeface="Microsoft Sans Serif"/>
                <a:cs typeface="Microsoft Sans Serif"/>
              </a:rPr>
              <a:t> </a:t>
            </a:r>
            <a:r>
              <a:rPr sz="700" spc="30" dirty="0">
                <a:latin typeface="Microsoft Sans Serif"/>
                <a:cs typeface="Microsoft Sans Serif"/>
              </a:rPr>
              <a:t>elemento</a:t>
            </a:r>
            <a:r>
              <a:rPr sz="700" dirty="0">
                <a:latin typeface="Microsoft Sans Serif"/>
                <a:cs typeface="Microsoft Sans Serif"/>
              </a:rPr>
              <a:t> </a:t>
            </a:r>
            <a:r>
              <a:rPr sz="700" spc="30" dirty="0">
                <a:latin typeface="Microsoft Sans Serif"/>
                <a:cs typeface="Microsoft Sans Serif"/>
              </a:rPr>
              <a:t>interno,</a:t>
            </a:r>
            <a:r>
              <a:rPr sz="700" spc="5" dirty="0">
                <a:latin typeface="Microsoft Sans Serif"/>
                <a:cs typeface="Microsoft Sans Serif"/>
              </a:rPr>
              <a:t> </a:t>
            </a:r>
            <a:r>
              <a:rPr sz="700" spc="10" dirty="0">
                <a:latin typeface="Microsoft Sans Serif"/>
                <a:cs typeface="Microsoft Sans Serif"/>
              </a:rPr>
              <a:t>su</a:t>
            </a:r>
            <a:r>
              <a:rPr sz="700" dirty="0">
                <a:latin typeface="Microsoft Sans Serif"/>
                <a:cs typeface="Microsoft Sans Serif"/>
              </a:rPr>
              <a:t> </a:t>
            </a:r>
            <a:r>
              <a:rPr sz="700" spc="35" dirty="0">
                <a:latin typeface="Microsoft Sans Serif"/>
                <a:cs typeface="Microsoft Sans Serif"/>
              </a:rPr>
              <a:t>tiempo</a:t>
            </a:r>
            <a:r>
              <a:rPr sz="700" dirty="0">
                <a:latin typeface="Microsoft Sans Serif"/>
                <a:cs typeface="Microsoft Sans Serif"/>
              </a:rPr>
              <a:t> </a:t>
            </a:r>
            <a:r>
              <a:rPr sz="700" spc="20" dirty="0">
                <a:latin typeface="Microsoft Sans Serif"/>
                <a:cs typeface="Microsoft Sans Serif"/>
              </a:rPr>
              <a:t>de</a:t>
            </a:r>
            <a:r>
              <a:rPr sz="700" spc="5" dirty="0">
                <a:latin typeface="Microsoft Sans Serif"/>
                <a:cs typeface="Microsoft Sans Serif"/>
              </a:rPr>
              <a:t> </a:t>
            </a:r>
            <a:r>
              <a:rPr sz="700" spc="10" dirty="0">
                <a:latin typeface="Microsoft Sans Serif"/>
                <a:cs typeface="Microsoft Sans Serif"/>
              </a:rPr>
              <a:t>viaje</a:t>
            </a:r>
            <a:r>
              <a:rPr sz="700" dirty="0">
                <a:latin typeface="Microsoft Sans Serif"/>
                <a:cs typeface="Microsoft Sans Serif"/>
              </a:rPr>
              <a:t> </a:t>
            </a:r>
            <a:r>
              <a:rPr sz="700" spc="20" dirty="0">
                <a:latin typeface="Microsoft Sans Serif"/>
                <a:cs typeface="Microsoft Sans Serif"/>
              </a:rPr>
              <a:t>debe </a:t>
            </a:r>
            <a:r>
              <a:rPr sz="700" spc="-170" dirty="0">
                <a:latin typeface="Microsoft Sans Serif"/>
                <a:cs typeface="Microsoft Sans Serif"/>
              </a:rPr>
              <a:t> </a:t>
            </a:r>
            <a:r>
              <a:rPr sz="700" spc="15" dirty="0">
                <a:latin typeface="Microsoft Sans Serif"/>
                <a:cs typeface="Microsoft Sans Serif"/>
              </a:rPr>
              <a:t>exceder </a:t>
            </a:r>
            <a:r>
              <a:rPr sz="700" spc="40" dirty="0">
                <a:latin typeface="Microsoft Sans Serif"/>
                <a:cs typeface="Microsoft Sans Serif"/>
              </a:rPr>
              <a:t>un </a:t>
            </a:r>
            <a:r>
              <a:rPr sz="700" spc="35" dirty="0">
                <a:latin typeface="Microsoft Sans Serif"/>
                <a:cs typeface="Microsoft Sans Serif"/>
              </a:rPr>
              <a:t>tiempo </a:t>
            </a:r>
            <a:r>
              <a:rPr sz="700" spc="20" dirty="0">
                <a:latin typeface="Microsoft Sans Serif"/>
                <a:cs typeface="Microsoft Sans Serif"/>
              </a:rPr>
              <a:t>preestablecido </a:t>
            </a:r>
            <a:r>
              <a:rPr sz="700" spc="15" dirty="0">
                <a:latin typeface="Microsoft Sans Serif"/>
                <a:cs typeface="Microsoft Sans Serif"/>
              </a:rPr>
              <a:t>antes </a:t>
            </a:r>
            <a:r>
              <a:rPr sz="700" spc="20" dirty="0">
                <a:latin typeface="Microsoft Sans Serif"/>
                <a:cs typeface="Microsoft Sans Serif"/>
              </a:rPr>
              <a:t>de llegar </a:t>
            </a:r>
            <a:r>
              <a:rPr sz="700" spc="10" dirty="0">
                <a:latin typeface="Microsoft Sans Serif"/>
                <a:cs typeface="Microsoft Sans Serif"/>
              </a:rPr>
              <a:t>al </a:t>
            </a:r>
            <a:r>
              <a:rPr sz="700" spc="30" dirty="0">
                <a:latin typeface="Microsoft Sans Serif"/>
                <a:cs typeface="Microsoft Sans Serif"/>
              </a:rPr>
              <a:t>elemento </a:t>
            </a:r>
            <a:r>
              <a:rPr sz="700" spc="25" dirty="0">
                <a:latin typeface="Microsoft Sans Serif"/>
                <a:cs typeface="Microsoft Sans Serif"/>
              </a:rPr>
              <a:t>externo. </a:t>
            </a:r>
            <a:r>
              <a:rPr sz="700" spc="-30" dirty="0">
                <a:latin typeface="Microsoft Sans Serif"/>
                <a:cs typeface="Microsoft Sans Serif"/>
              </a:rPr>
              <a:t>El </a:t>
            </a:r>
            <a:r>
              <a:rPr sz="700" spc="-25" dirty="0">
                <a:latin typeface="Microsoft Sans Serif"/>
                <a:cs typeface="Microsoft Sans Serif"/>
              </a:rPr>
              <a:t> </a:t>
            </a:r>
            <a:r>
              <a:rPr sz="700" spc="25" dirty="0">
                <a:latin typeface="Microsoft Sans Serif"/>
                <a:cs typeface="Microsoft Sans Serif"/>
              </a:rPr>
              <a:t>disparo </a:t>
            </a:r>
            <a:r>
              <a:rPr sz="700" spc="35" dirty="0">
                <a:latin typeface="Microsoft Sans Serif"/>
                <a:cs typeface="Microsoft Sans Serif"/>
              </a:rPr>
              <a:t>no </a:t>
            </a:r>
            <a:r>
              <a:rPr sz="700" spc="-5" dirty="0">
                <a:latin typeface="Microsoft Sans Serif"/>
                <a:cs typeface="Microsoft Sans Serif"/>
              </a:rPr>
              <a:t>se </a:t>
            </a:r>
            <a:r>
              <a:rPr sz="700" spc="25" dirty="0">
                <a:latin typeface="Microsoft Sans Serif"/>
                <a:cs typeface="Microsoft Sans Serif"/>
              </a:rPr>
              <a:t>produce </a:t>
            </a:r>
            <a:r>
              <a:rPr sz="700" spc="15" dirty="0">
                <a:latin typeface="Microsoft Sans Serif"/>
                <a:cs typeface="Microsoft Sans Serif"/>
              </a:rPr>
              <a:t>hasta </a:t>
            </a:r>
            <a:r>
              <a:rPr sz="700" spc="30" dirty="0">
                <a:latin typeface="Microsoft Sans Serif"/>
                <a:cs typeface="Microsoft Sans Serif"/>
              </a:rPr>
              <a:t>que </a:t>
            </a:r>
            <a:r>
              <a:rPr sz="700" spc="10" dirty="0">
                <a:latin typeface="Microsoft Sans Serif"/>
                <a:cs typeface="Microsoft Sans Serif"/>
              </a:rPr>
              <a:t>la </a:t>
            </a:r>
            <a:r>
              <a:rPr sz="700" spc="20" dirty="0">
                <a:latin typeface="Microsoft Sans Serif"/>
                <a:cs typeface="Microsoft Sans Serif"/>
              </a:rPr>
              <a:t>impedancia de </a:t>
            </a:r>
            <a:r>
              <a:rPr sz="700" spc="10" dirty="0">
                <a:latin typeface="Microsoft Sans Serif"/>
                <a:cs typeface="Microsoft Sans Serif"/>
              </a:rPr>
              <a:t>oscilación </a:t>
            </a:r>
            <a:r>
              <a:rPr sz="700" dirty="0">
                <a:latin typeface="Microsoft Sans Serif"/>
                <a:cs typeface="Microsoft Sans Serif"/>
              </a:rPr>
              <a:t>sale </a:t>
            </a:r>
            <a:r>
              <a:rPr sz="700" spc="20" dirty="0">
                <a:latin typeface="Microsoft Sans Serif"/>
                <a:cs typeface="Microsoft Sans Serif"/>
              </a:rPr>
              <a:t>de </a:t>
            </a:r>
            <a:r>
              <a:rPr sz="700" spc="10" dirty="0">
                <a:latin typeface="Microsoft Sans Serif"/>
                <a:cs typeface="Microsoft Sans Serif"/>
              </a:rPr>
              <a:t>la </a:t>
            </a:r>
            <a:r>
              <a:rPr sz="700" spc="15" dirty="0">
                <a:latin typeface="Microsoft Sans Serif"/>
                <a:cs typeface="Microsoft Sans Serif"/>
              </a:rPr>
              <a:t> característica</a:t>
            </a:r>
            <a:r>
              <a:rPr sz="700" spc="-5" dirty="0">
                <a:latin typeface="Microsoft Sans Serif"/>
                <a:cs typeface="Microsoft Sans Serif"/>
              </a:rPr>
              <a:t> </a:t>
            </a:r>
            <a:r>
              <a:rPr sz="700" spc="30" dirty="0">
                <a:latin typeface="Microsoft Sans Serif"/>
                <a:cs typeface="Microsoft Sans Serif"/>
              </a:rPr>
              <a:t>exterior</a:t>
            </a:r>
            <a:r>
              <a:rPr sz="700" dirty="0">
                <a:latin typeface="Microsoft Sans Serif"/>
                <a:cs typeface="Microsoft Sans Serif"/>
              </a:rPr>
              <a:t> </a:t>
            </a:r>
            <a:r>
              <a:rPr sz="700" spc="10" dirty="0">
                <a:latin typeface="Microsoft Sans Serif"/>
                <a:cs typeface="Microsoft Sans Serif"/>
              </a:rPr>
              <a:t>o,</a:t>
            </a:r>
            <a:r>
              <a:rPr sz="700" dirty="0">
                <a:latin typeface="Microsoft Sans Serif"/>
                <a:cs typeface="Microsoft Sans Serif"/>
              </a:rPr>
              <a:t> </a:t>
            </a:r>
            <a:r>
              <a:rPr sz="700" spc="20" dirty="0">
                <a:latin typeface="Microsoft Sans Serif"/>
                <a:cs typeface="Microsoft Sans Serif"/>
              </a:rPr>
              <a:t>en</a:t>
            </a:r>
            <a:r>
              <a:rPr sz="700" dirty="0">
                <a:latin typeface="Microsoft Sans Serif"/>
                <a:cs typeface="Microsoft Sans Serif"/>
              </a:rPr>
              <a:t> </a:t>
            </a:r>
            <a:r>
              <a:rPr sz="700" spc="10" dirty="0">
                <a:latin typeface="Microsoft Sans Serif"/>
                <a:cs typeface="Microsoft Sans Serif"/>
              </a:rPr>
              <a:t>el</a:t>
            </a:r>
            <a:r>
              <a:rPr sz="700" dirty="0">
                <a:latin typeface="Microsoft Sans Serif"/>
                <a:cs typeface="Microsoft Sans Serif"/>
              </a:rPr>
              <a:t> caso </a:t>
            </a:r>
            <a:r>
              <a:rPr sz="700" spc="20" dirty="0">
                <a:latin typeface="Microsoft Sans Serif"/>
                <a:cs typeface="Microsoft Sans Serif"/>
              </a:rPr>
              <a:t>del</a:t>
            </a:r>
            <a:r>
              <a:rPr sz="700" dirty="0">
                <a:latin typeface="Microsoft Sans Serif"/>
                <a:cs typeface="Microsoft Sans Serif"/>
              </a:rPr>
              <a:t> </a:t>
            </a:r>
            <a:r>
              <a:rPr sz="700" spc="20" dirty="0">
                <a:latin typeface="Microsoft Sans Serif"/>
                <a:cs typeface="Microsoft Sans Serif"/>
              </a:rPr>
              <a:t>esquema</a:t>
            </a:r>
            <a:r>
              <a:rPr sz="700" dirty="0">
                <a:latin typeface="Microsoft Sans Serif"/>
                <a:cs typeface="Microsoft Sans Serif"/>
              </a:rPr>
              <a:t> </a:t>
            </a:r>
            <a:r>
              <a:rPr sz="700" spc="20" dirty="0">
                <a:latin typeface="Microsoft Sans Serif"/>
                <a:cs typeface="Microsoft Sans Serif"/>
              </a:rPr>
              <a:t>de</a:t>
            </a:r>
            <a:r>
              <a:rPr sz="700" dirty="0">
                <a:latin typeface="Microsoft Sans Serif"/>
                <a:cs typeface="Microsoft Sans Serif"/>
              </a:rPr>
              <a:t> </a:t>
            </a:r>
            <a:r>
              <a:rPr sz="700" spc="25" dirty="0">
                <a:latin typeface="Microsoft Sans Serif"/>
                <a:cs typeface="Microsoft Sans Serif"/>
              </a:rPr>
              <a:t>doble</a:t>
            </a:r>
            <a:r>
              <a:rPr sz="700" dirty="0">
                <a:latin typeface="Microsoft Sans Serif"/>
                <a:cs typeface="Microsoft Sans Serif"/>
              </a:rPr>
              <a:t> </a:t>
            </a:r>
            <a:r>
              <a:rPr sz="700" spc="10" dirty="0">
                <a:latin typeface="Microsoft Sans Serif"/>
                <a:cs typeface="Microsoft Sans Serif"/>
              </a:rPr>
              <a:t>ciego,</a:t>
            </a:r>
            <a:r>
              <a:rPr sz="700" dirty="0">
                <a:latin typeface="Microsoft Sans Serif"/>
                <a:cs typeface="Microsoft Sans Serif"/>
              </a:rPr>
              <a:t> </a:t>
            </a:r>
            <a:r>
              <a:rPr sz="700" spc="15" dirty="0">
                <a:latin typeface="Microsoft Sans Serif"/>
                <a:cs typeface="Microsoft Sans Serif"/>
              </a:rPr>
              <a:t>hasta</a:t>
            </a:r>
            <a:r>
              <a:rPr sz="700" dirty="0">
                <a:latin typeface="Microsoft Sans Serif"/>
                <a:cs typeface="Microsoft Sans Serif"/>
              </a:rPr>
              <a:t> </a:t>
            </a:r>
            <a:r>
              <a:rPr sz="700" spc="30" dirty="0">
                <a:latin typeface="Microsoft Sans Serif"/>
                <a:cs typeface="Microsoft Sans Serif"/>
              </a:rPr>
              <a:t>que</a:t>
            </a:r>
            <a:r>
              <a:rPr sz="700" dirty="0">
                <a:latin typeface="Microsoft Sans Serif"/>
                <a:cs typeface="Microsoft Sans Serif"/>
              </a:rPr>
              <a:t> </a:t>
            </a:r>
            <a:r>
              <a:rPr sz="700" spc="10" dirty="0">
                <a:latin typeface="Microsoft Sans Serif"/>
                <a:cs typeface="Microsoft Sans Serif"/>
              </a:rPr>
              <a:t>el </a:t>
            </a:r>
            <a:r>
              <a:rPr sz="700" spc="-175" dirty="0">
                <a:latin typeface="Microsoft Sans Serif"/>
                <a:cs typeface="Microsoft Sans Serif"/>
              </a:rPr>
              <a:t> </a:t>
            </a:r>
            <a:r>
              <a:rPr sz="700" spc="30" dirty="0">
                <a:latin typeface="Microsoft Sans Serif"/>
                <a:cs typeface="Microsoft Sans Serif"/>
              </a:rPr>
              <a:t>elemento </a:t>
            </a:r>
            <a:r>
              <a:rPr sz="700" spc="20" dirty="0">
                <a:latin typeface="Microsoft Sans Serif"/>
                <a:cs typeface="Microsoft Sans Serif"/>
              </a:rPr>
              <a:t>de supervisión </a:t>
            </a:r>
            <a:r>
              <a:rPr sz="700" spc="45" dirty="0">
                <a:latin typeface="Microsoft Sans Serif"/>
                <a:cs typeface="Microsoft Sans Serif"/>
              </a:rPr>
              <a:t>mho </a:t>
            </a:r>
            <a:r>
              <a:rPr sz="700" spc="-5" dirty="0">
                <a:latin typeface="Microsoft Sans Serif"/>
                <a:cs typeface="Microsoft Sans Serif"/>
              </a:rPr>
              <a:t>se </a:t>
            </a:r>
            <a:r>
              <a:rPr sz="700" spc="10" dirty="0">
                <a:latin typeface="Microsoft Sans Serif"/>
                <a:cs typeface="Microsoft Sans Serif"/>
              </a:rPr>
              <a:t>restablece, </a:t>
            </a:r>
            <a:r>
              <a:rPr sz="700" spc="25" dirty="0">
                <a:latin typeface="Microsoft Sans Serif"/>
                <a:cs typeface="Microsoft Sans Serif"/>
              </a:rPr>
              <a:t>dependiendo </a:t>
            </a:r>
            <a:r>
              <a:rPr sz="700" spc="20" dirty="0">
                <a:latin typeface="Microsoft Sans Serif"/>
                <a:cs typeface="Microsoft Sans Serif"/>
              </a:rPr>
              <a:t>de </a:t>
            </a:r>
            <a:r>
              <a:rPr sz="700" spc="10" dirty="0">
                <a:latin typeface="Microsoft Sans Serif"/>
                <a:cs typeface="Microsoft Sans Serif"/>
              </a:rPr>
              <a:t>la </a:t>
            </a:r>
            <a:r>
              <a:rPr sz="700" spc="15" dirty="0">
                <a:latin typeface="Microsoft Sans Serif"/>
                <a:cs typeface="Microsoft Sans Serif"/>
              </a:rPr>
              <a:t>lógica </a:t>
            </a:r>
            <a:r>
              <a:rPr sz="700" spc="20" dirty="0">
                <a:latin typeface="Microsoft Sans Serif"/>
                <a:cs typeface="Microsoft Sans Serif"/>
              </a:rPr>
              <a:t> </a:t>
            </a:r>
            <a:r>
              <a:rPr sz="700" spc="15" dirty="0">
                <a:latin typeface="Microsoft Sans Serif"/>
                <a:cs typeface="Microsoft Sans Serif"/>
              </a:rPr>
              <a:t>utilizada.</a:t>
            </a:r>
            <a:endParaRPr sz="700">
              <a:latin typeface="Microsoft Sans Serif"/>
              <a:cs typeface="Microsoft Sans Serif"/>
            </a:endParaRPr>
          </a:p>
          <a:p>
            <a:pPr marL="12700" marR="46355" indent="154940">
              <a:lnSpc>
                <a:spcPct val="142900"/>
              </a:lnSpc>
            </a:pPr>
            <a:r>
              <a:rPr sz="700" spc="-30" dirty="0">
                <a:latin typeface="Microsoft Sans Serif"/>
                <a:cs typeface="Microsoft Sans Serif"/>
              </a:rPr>
              <a:t>El </a:t>
            </a:r>
            <a:r>
              <a:rPr sz="700" spc="20" dirty="0">
                <a:latin typeface="Microsoft Sans Serif"/>
                <a:cs typeface="Microsoft Sans Serif"/>
              </a:rPr>
              <a:t>esquema de </a:t>
            </a:r>
            <a:r>
              <a:rPr sz="700" spc="25" dirty="0">
                <a:latin typeface="Microsoft Sans Serif"/>
                <a:cs typeface="Microsoft Sans Serif"/>
              </a:rPr>
              <a:t>doble </a:t>
            </a:r>
            <a:r>
              <a:rPr sz="700" spc="15" dirty="0">
                <a:latin typeface="Microsoft Sans Serif"/>
                <a:cs typeface="Microsoft Sans Serif"/>
              </a:rPr>
              <a:t>ciego </a:t>
            </a:r>
            <a:r>
              <a:rPr sz="700" spc="25" dirty="0">
                <a:latin typeface="Microsoft Sans Serif"/>
                <a:cs typeface="Microsoft Sans Serif"/>
              </a:rPr>
              <a:t>requiere </a:t>
            </a:r>
            <a:r>
              <a:rPr sz="700" spc="10" dirty="0">
                <a:latin typeface="Microsoft Sans Serif"/>
                <a:cs typeface="Microsoft Sans Serif"/>
              </a:rPr>
              <a:t>el </a:t>
            </a:r>
            <a:r>
              <a:rPr sz="700" spc="20" dirty="0">
                <a:latin typeface="Microsoft Sans Serif"/>
                <a:cs typeface="Microsoft Sans Serif"/>
              </a:rPr>
              <a:t>uso de </a:t>
            </a:r>
            <a:r>
              <a:rPr sz="700" spc="15" dirty="0">
                <a:latin typeface="Microsoft Sans Serif"/>
                <a:cs typeface="Microsoft Sans Serif"/>
              </a:rPr>
              <a:t>simulaciones </a:t>
            </a:r>
            <a:r>
              <a:rPr sz="700" spc="20" dirty="0">
                <a:latin typeface="Microsoft Sans Serif"/>
                <a:cs typeface="Microsoft Sans Serif"/>
              </a:rPr>
              <a:t>de </a:t>
            </a:r>
            <a:r>
              <a:rPr sz="700" spc="25" dirty="0">
                <a:latin typeface="Microsoft Sans Serif"/>
                <a:cs typeface="Microsoft Sans Serif"/>
              </a:rPr>
              <a:t> </a:t>
            </a:r>
            <a:r>
              <a:rPr sz="700" spc="20" dirty="0">
                <a:latin typeface="Microsoft Sans Serif"/>
                <a:cs typeface="Microsoft Sans Serif"/>
              </a:rPr>
              <a:t>estabilidad </a:t>
            </a:r>
            <a:r>
              <a:rPr sz="700" spc="30" dirty="0">
                <a:latin typeface="Microsoft Sans Serif"/>
                <a:cs typeface="Microsoft Sans Serif"/>
              </a:rPr>
              <a:t>transitoria </a:t>
            </a:r>
            <a:r>
              <a:rPr sz="700" spc="25" dirty="0">
                <a:latin typeface="Microsoft Sans Serif"/>
                <a:cs typeface="Microsoft Sans Serif"/>
              </a:rPr>
              <a:t>para </a:t>
            </a:r>
            <a:r>
              <a:rPr sz="700" spc="35" dirty="0">
                <a:latin typeface="Microsoft Sans Serif"/>
                <a:cs typeface="Microsoft Sans Serif"/>
              </a:rPr>
              <a:t>determinar </a:t>
            </a:r>
            <a:r>
              <a:rPr sz="700" spc="10" dirty="0">
                <a:latin typeface="Microsoft Sans Serif"/>
                <a:cs typeface="Microsoft Sans Serif"/>
              </a:rPr>
              <a:t>los ajustes </a:t>
            </a:r>
            <a:r>
              <a:rPr sz="700" spc="25" dirty="0">
                <a:latin typeface="Microsoft Sans Serif"/>
                <a:cs typeface="Microsoft Sans Serif"/>
              </a:rPr>
              <a:t>apropiados </a:t>
            </a:r>
            <a:r>
              <a:rPr sz="700" spc="20" dirty="0">
                <a:latin typeface="Microsoft Sans Serif"/>
                <a:cs typeface="Microsoft Sans Serif"/>
              </a:rPr>
              <a:t>del </a:t>
            </a:r>
            <a:r>
              <a:rPr sz="700" spc="15" dirty="0">
                <a:latin typeface="Microsoft Sans Serif"/>
                <a:cs typeface="Microsoft Sans Serif"/>
              </a:rPr>
              <a:t>ciego </a:t>
            </a:r>
            <a:r>
              <a:rPr sz="700" spc="20" dirty="0">
                <a:latin typeface="Microsoft Sans Serif"/>
                <a:cs typeface="Microsoft Sans Serif"/>
              </a:rPr>
              <a:t> </a:t>
            </a:r>
            <a:r>
              <a:rPr sz="700" spc="30" dirty="0">
                <a:latin typeface="Microsoft Sans Serif"/>
                <a:cs typeface="Microsoft Sans Serif"/>
              </a:rPr>
              <a:t>externo </a:t>
            </a:r>
            <a:r>
              <a:rPr sz="700" spc="5" dirty="0">
                <a:latin typeface="Microsoft Sans Serif"/>
                <a:cs typeface="Microsoft Sans Serif"/>
              </a:rPr>
              <a:t>e </a:t>
            </a:r>
            <a:r>
              <a:rPr sz="700" spc="35" dirty="0">
                <a:latin typeface="Microsoft Sans Serif"/>
                <a:cs typeface="Microsoft Sans Serif"/>
              </a:rPr>
              <a:t>interno </a:t>
            </a:r>
            <a:r>
              <a:rPr sz="700" spc="5" dirty="0">
                <a:latin typeface="Microsoft Sans Serif"/>
                <a:cs typeface="Microsoft Sans Serif"/>
              </a:rPr>
              <a:t>y </a:t>
            </a:r>
            <a:r>
              <a:rPr sz="700" spc="10" dirty="0">
                <a:latin typeface="Microsoft Sans Serif"/>
                <a:cs typeface="Microsoft Sans Serif"/>
              </a:rPr>
              <a:t>el </a:t>
            </a:r>
            <a:r>
              <a:rPr sz="700" spc="35" dirty="0">
                <a:latin typeface="Microsoft Sans Serif"/>
                <a:cs typeface="Microsoft Sans Serif"/>
              </a:rPr>
              <a:t>tiempo </a:t>
            </a:r>
            <a:r>
              <a:rPr sz="700" spc="20" dirty="0">
                <a:latin typeface="Microsoft Sans Serif"/>
                <a:cs typeface="Microsoft Sans Serif"/>
              </a:rPr>
              <a:t>de </a:t>
            </a:r>
            <a:r>
              <a:rPr sz="700" spc="15" dirty="0">
                <a:latin typeface="Microsoft Sans Serif"/>
                <a:cs typeface="Microsoft Sans Serif"/>
              </a:rPr>
              <a:t>excursión. </a:t>
            </a:r>
            <a:r>
              <a:rPr sz="700" spc="-10" dirty="0">
                <a:latin typeface="Microsoft Sans Serif"/>
                <a:cs typeface="Microsoft Sans Serif"/>
              </a:rPr>
              <a:t>Sin </a:t>
            </a:r>
            <a:r>
              <a:rPr sz="700" spc="30" dirty="0">
                <a:latin typeface="Microsoft Sans Serif"/>
                <a:cs typeface="Microsoft Sans Serif"/>
              </a:rPr>
              <a:t>embargo, </a:t>
            </a:r>
            <a:r>
              <a:rPr sz="700" spc="20" dirty="0">
                <a:latin typeface="Microsoft Sans Serif"/>
                <a:cs typeface="Microsoft Sans Serif"/>
              </a:rPr>
              <a:t>en </a:t>
            </a:r>
            <a:r>
              <a:rPr sz="700" spc="10" dirty="0">
                <a:latin typeface="Microsoft Sans Serif"/>
                <a:cs typeface="Microsoft Sans Serif"/>
              </a:rPr>
              <a:t>este </a:t>
            </a:r>
            <a:r>
              <a:rPr sz="700" dirty="0">
                <a:latin typeface="Microsoft Sans Serif"/>
                <a:cs typeface="Microsoft Sans Serif"/>
              </a:rPr>
              <a:t>caso, </a:t>
            </a:r>
            <a:r>
              <a:rPr sz="700" spc="-5" dirty="0">
                <a:latin typeface="Microsoft Sans Serif"/>
                <a:cs typeface="Microsoft Sans Serif"/>
              </a:rPr>
              <a:t>se </a:t>
            </a:r>
            <a:r>
              <a:rPr sz="700" dirty="0">
                <a:latin typeface="Microsoft Sans Serif"/>
                <a:cs typeface="Microsoft Sans Serif"/>
              </a:rPr>
              <a:t> </a:t>
            </a:r>
            <a:r>
              <a:rPr sz="700" spc="20" dirty="0">
                <a:latin typeface="Microsoft Sans Serif"/>
                <a:cs typeface="Microsoft Sans Serif"/>
              </a:rPr>
              <a:t>debe</a:t>
            </a:r>
            <a:r>
              <a:rPr sz="700" dirty="0">
                <a:latin typeface="Microsoft Sans Serif"/>
                <a:cs typeface="Microsoft Sans Serif"/>
              </a:rPr>
              <a:t> </a:t>
            </a:r>
            <a:r>
              <a:rPr sz="700" spc="30" dirty="0">
                <a:latin typeface="Microsoft Sans Serif"/>
                <a:cs typeface="Microsoft Sans Serif"/>
              </a:rPr>
              <a:t>tener</a:t>
            </a:r>
            <a:r>
              <a:rPr sz="700" dirty="0">
                <a:latin typeface="Microsoft Sans Serif"/>
                <a:cs typeface="Microsoft Sans Serif"/>
              </a:rPr>
              <a:t> </a:t>
            </a:r>
            <a:r>
              <a:rPr sz="700" spc="20" dirty="0">
                <a:latin typeface="Microsoft Sans Serif"/>
                <a:cs typeface="Microsoft Sans Serif"/>
              </a:rPr>
              <a:t>cuidado</a:t>
            </a:r>
            <a:r>
              <a:rPr sz="700" dirty="0">
                <a:latin typeface="Microsoft Sans Serif"/>
                <a:cs typeface="Microsoft Sans Serif"/>
              </a:rPr>
              <a:t> </a:t>
            </a:r>
            <a:r>
              <a:rPr sz="700" spc="25" dirty="0">
                <a:latin typeface="Microsoft Sans Serif"/>
                <a:cs typeface="Microsoft Sans Serif"/>
              </a:rPr>
              <a:t>para</a:t>
            </a:r>
            <a:r>
              <a:rPr sz="700" spc="5" dirty="0">
                <a:latin typeface="Microsoft Sans Serif"/>
                <a:cs typeface="Microsoft Sans Serif"/>
              </a:rPr>
              <a:t> </a:t>
            </a:r>
            <a:r>
              <a:rPr sz="700" spc="25" dirty="0">
                <a:latin typeface="Microsoft Sans Serif"/>
                <a:cs typeface="Microsoft Sans Serif"/>
              </a:rPr>
              <a:t>garantizar</a:t>
            </a:r>
            <a:r>
              <a:rPr sz="700" dirty="0">
                <a:latin typeface="Microsoft Sans Serif"/>
                <a:cs typeface="Microsoft Sans Serif"/>
              </a:rPr>
              <a:t> </a:t>
            </a:r>
            <a:r>
              <a:rPr sz="700" spc="30" dirty="0">
                <a:latin typeface="Microsoft Sans Serif"/>
                <a:cs typeface="Microsoft Sans Serif"/>
              </a:rPr>
              <a:t>que</a:t>
            </a:r>
            <a:r>
              <a:rPr sz="700" dirty="0">
                <a:latin typeface="Microsoft Sans Serif"/>
                <a:cs typeface="Microsoft Sans Serif"/>
              </a:rPr>
              <a:t> </a:t>
            </a:r>
            <a:r>
              <a:rPr sz="700" spc="10" dirty="0">
                <a:latin typeface="Microsoft Sans Serif"/>
                <a:cs typeface="Microsoft Sans Serif"/>
              </a:rPr>
              <a:t>la</a:t>
            </a:r>
            <a:r>
              <a:rPr sz="700" dirty="0">
                <a:latin typeface="Microsoft Sans Serif"/>
                <a:cs typeface="Microsoft Sans Serif"/>
              </a:rPr>
              <a:t> </a:t>
            </a:r>
            <a:r>
              <a:rPr sz="700" spc="20" dirty="0">
                <a:latin typeface="Microsoft Sans Serif"/>
                <a:cs typeface="Microsoft Sans Serif"/>
              </a:rPr>
              <a:t>condición</a:t>
            </a:r>
            <a:r>
              <a:rPr sz="700" spc="5" dirty="0">
                <a:latin typeface="Microsoft Sans Serif"/>
                <a:cs typeface="Microsoft Sans Serif"/>
              </a:rPr>
              <a:t> </a:t>
            </a:r>
            <a:r>
              <a:rPr sz="700" spc="20" dirty="0">
                <a:latin typeface="Microsoft Sans Serif"/>
                <a:cs typeface="Microsoft Sans Serif"/>
              </a:rPr>
              <a:t>produzca</a:t>
            </a:r>
            <a:r>
              <a:rPr sz="700" dirty="0">
                <a:latin typeface="Microsoft Sans Serif"/>
                <a:cs typeface="Microsoft Sans Serif"/>
              </a:rPr>
              <a:t> </a:t>
            </a:r>
            <a:r>
              <a:rPr sz="700" spc="10" dirty="0">
                <a:latin typeface="Microsoft Sans Serif"/>
                <a:cs typeface="Microsoft Sans Serif"/>
              </a:rPr>
              <a:t>el</a:t>
            </a:r>
            <a:r>
              <a:rPr sz="700" dirty="0">
                <a:latin typeface="Microsoft Sans Serif"/>
                <a:cs typeface="Microsoft Sans Serif"/>
              </a:rPr>
              <a:t> </a:t>
            </a:r>
            <a:r>
              <a:rPr sz="700" spc="35" dirty="0">
                <a:latin typeface="Microsoft Sans Serif"/>
                <a:cs typeface="Microsoft Sans Serif"/>
              </a:rPr>
              <a:t>tiempo</a:t>
            </a:r>
            <a:r>
              <a:rPr sz="700" spc="5" dirty="0">
                <a:latin typeface="Microsoft Sans Serif"/>
                <a:cs typeface="Microsoft Sans Serif"/>
              </a:rPr>
              <a:t> </a:t>
            </a:r>
            <a:r>
              <a:rPr sz="700" spc="20" dirty="0">
                <a:latin typeface="Microsoft Sans Serif"/>
                <a:cs typeface="Microsoft Sans Serif"/>
              </a:rPr>
              <a:t>de </a:t>
            </a:r>
            <a:r>
              <a:rPr sz="700" spc="-175" dirty="0">
                <a:latin typeface="Microsoft Sans Serif"/>
                <a:cs typeface="Microsoft Sans Serif"/>
              </a:rPr>
              <a:t> </a:t>
            </a:r>
            <a:r>
              <a:rPr sz="700" spc="10" dirty="0">
                <a:latin typeface="Microsoft Sans Serif"/>
                <a:cs typeface="Microsoft Sans Serif"/>
              </a:rPr>
              <a:t>viaje</a:t>
            </a:r>
            <a:r>
              <a:rPr sz="700" dirty="0">
                <a:latin typeface="Microsoft Sans Serif"/>
                <a:cs typeface="Microsoft Sans Serif"/>
              </a:rPr>
              <a:t> </a:t>
            </a:r>
            <a:r>
              <a:rPr sz="700" spc="20" dirty="0">
                <a:latin typeface="Microsoft Sans Serif"/>
                <a:cs typeface="Microsoft Sans Serif"/>
              </a:rPr>
              <a:t>de</a:t>
            </a:r>
            <a:r>
              <a:rPr sz="700" dirty="0">
                <a:latin typeface="Microsoft Sans Serif"/>
                <a:cs typeface="Microsoft Sans Serif"/>
              </a:rPr>
              <a:t> </a:t>
            </a:r>
            <a:r>
              <a:rPr sz="700" spc="20" dirty="0">
                <a:latin typeface="Microsoft Sans Serif"/>
                <a:cs typeface="Microsoft Sans Serif"/>
              </a:rPr>
              <a:t>impedancia</a:t>
            </a:r>
            <a:r>
              <a:rPr sz="700" dirty="0">
                <a:latin typeface="Microsoft Sans Serif"/>
                <a:cs typeface="Microsoft Sans Serif"/>
              </a:rPr>
              <a:t> </a:t>
            </a:r>
            <a:r>
              <a:rPr sz="700" spc="20" dirty="0">
                <a:latin typeface="Microsoft Sans Serif"/>
                <a:cs typeface="Microsoft Sans Serif"/>
              </a:rPr>
              <a:t>más</a:t>
            </a:r>
            <a:r>
              <a:rPr sz="700" dirty="0">
                <a:latin typeface="Microsoft Sans Serif"/>
                <a:cs typeface="Microsoft Sans Serif"/>
              </a:rPr>
              <a:t> </a:t>
            </a:r>
            <a:r>
              <a:rPr sz="700" spc="25" dirty="0">
                <a:latin typeface="Microsoft Sans Serif"/>
                <a:cs typeface="Microsoft Sans Serif"/>
              </a:rPr>
              <a:t>rápido.</a:t>
            </a:r>
            <a:r>
              <a:rPr sz="700" spc="5" dirty="0">
                <a:latin typeface="Microsoft Sans Serif"/>
                <a:cs typeface="Microsoft Sans Serif"/>
              </a:rPr>
              <a:t> De</a:t>
            </a:r>
            <a:r>
              <a:rPr sz="700" dirty="0">
                <a:latin typeface="Microsoft Sans Serif"/>
                <a:cs typeface="Microsoft Sans Serif"/>
              </a:rPr>
              <a:t> </a:t>
            </a:r>
            <a:r>
              <a:rPr sz="700" spc="25" dirty="0">
                <a:latin typeface="Microsoft Sans Serif"/>
                <a:cs typeface="Microsoft Sans Serif"/>
              </a:rPr>
              <a:t>lo</a:t>
            </a:r>
            <a:r>
              <a:rPr sz="700" dirty="0">
                <a:latin typeface="Microsoft Sans Serif"/>
                <a:cs typeface="Microsoft Sans Serif"/>
              </a:rPr>
              <a:t> </a:t>
            </a:r>
            <a:r>
              <a:rPr sz="700" spc="25" dirty="0">
                <a:latin typeface="Microsoft Sans Serif"/>
                <a:cs typeface="Microsoft Sans Serif"/>
              </a:rPr>
              <a:t>contrario,</a:t>
            </a:r>
            <a:r>
              <a:rPr sz="700" dirty="0">
                <a:latin typeface="Microsoft Sans Serif"/>
                <a:cs typeface="Microsoft Sans Serif"/>
              </a:rPr>
              <a:t> </a:t>
            </a:r>
            <a:r>
              <a:rPr sz="700" spc="10" dirty="0">
                <a:latin typeface="Microsoft Sans Serif"/>
                <a:cs typeface="Microsoft Sans Serif"/>
              </a:rPr>
              <a:t>la</a:t>
            </a:r>
            <a:r>
              <a:rPr sz="700" dirty="0">
                <a:latin typeface="Microsoft Sans Serif"/>
                <a:cs typeface="Microsoft Sans Serif"/>
              </a:rPr>
              <a:t> </a:t>
            </a:r>
            <a:r>
              <a:rPr sz="700" spc="25" dirty="0">
                <a:latin typeface="Microsoft Sans Serif"/>
                <a:cs typeface="Microsoft Sans Serif"/>
              </a:rPr>
              <a:t>configuración</a:t>
            </a:r>
            <a:r>
              <a:rPr sz="700" spc="5" dirty="0">
                <a:latin typeface="Microsoft Sans Serif"/>
                <a:cs typeface="Microsoft Sans Serif"/>
              </a:rPr>
              <a:t> </a:t>
            </a:r>
            <a:r>
              <a:rPr sz="700" spc="20" dirty="0">
                <a:latin typeface="Microsoft Sans Serif"/>
                <a:cs typeface="Microsoft Sans Serif"/>
              </a:rPr>
              <a:t>de</a:t>
            </a:r>
            <a:r>
              <a:rPr sz="700" dirty="0">
                <a:latin typeface="Microsoft Sans Serif"/>
                <a:cs typeface="Microsoft Sans Serif"/>
              </a:rPr>
              <a:t> </a:t>
            </a:r>
            <a:r>
              <a:rPr sz="700" spc="10" dirty="0">
                <a:latin typeface="Microsoft Sans Serif"/>
                <a:cs typeface="Microsoft Sans Serif"/>
              </a:rPr>
              <a:t>la</a:t>
            </a:r>
            <a:r>
              <a:rPr sz="700" dirty="0">
                <a:latin typeface="Microsoft Sans Serif"/>
                <a:cs typeface="Microsoft Sans Serif"/>
              </a:rPr>
              <a:t> </a:t>
            </a:r>
            <a:r>
              <a:rPr sz="700" spc="30" dirty="0">
                <a:latin typeface="Microsoft Sans Serif"/>
                <a:cs typeface="Microsoft Sans Serif"/>
              </a:rPr>
              <a:t>hora </a:t>
            </a:r>
            <a:r>
              <a:rPr sz="700" spc="-170" dirty="0">
                <a:latin typeface="Microsoft Sans Serif"/>
                <a:cs typeface="Microsoft Sans Serif"/>
              </a:rPr>
              <a:t> </a:t>
            </a:r>
            <a:r>
              <a:rPr sz="700" spc="30" dirty="0">
                <a:latin typeface="Microsoft Sans Serif"/>
                <a:cs typeface="Microsoft Sans Serif"/>
              </a:rPr>
              <a:t>podría </a:t>
            </a:r>
            <a:r>
              <a:rPr sz="700" spc="35" dirty="0">
                <a:latin typeface="Microsoft Sans Serif"/>
                <a:cs typeface="Microsoft Sans Serif"/>
              </a:rPr>
              <a:t>poner </a:t>
            </a:r>
            <a:r>
              <a:rPr sz="700" spc="20" dirty="0">
                <a:latin typeface="Microsoft Sans Serif"/>
                <a:cs typeface="Microsoft Sans Serif"/>
              </a:rPr>
              <a:t>en riesgo </a:t>
            </a:r>
            <a:r>
              <a:rPr sz="700" spc="10" dirty="0">
                <a:latin typeface="Microsoft Sans Serif"/>
                <a:cs typeface="Microsoft Sans Serif"/>
              </a:rPr>
              <a:t>la </a:t>
            </a:r>
            <a:r>
              <a:rPr sz="700" spc="25" dirty="0">
                <a:latin typeface="Microsoft Sans Serif"/>
                <a:cs typeface="Microsoft Sans Serif"/>
              </a:rPr>
              <a:t>seguridad </a:t>
            </a:r>
            <a:r>
              <a:rPr sz="700" spc="20" dirty="0">
                <a:latin typeface="Microsoft Sans Serif"/>
                <a:cs typeface="Microsoft Sans Serif"/>
              </a:rPr>
              <a:t>del </a:t>
            </a:r>
            <a:r>
              <a:rPr sz="700" spc="30" dirty="0">
                <a:latin typeface="Microsoft Sans Serif"/>
                <a:cs typeface="Microsoft Sans Serif"/>
              </a:rPr>
              <a:t>funcionamiento </a:t>
            </a:r>
            <a:r>
              <a:rPr sz="700" spc="20" dirty="0">
                <a:latin typeface="Microsoft Sans Serif"/>
                <a:cs typeface="Microsoft Sans Serif"/>
              </a:rPr>
              <a:t>del </a:t>
            </a:r>
            <a:r>
              <a:rPr sz="700" spc="15" dirty="0">
                <a:latin typeface="Microsoft Sans Serif"/>
                <a:cs typeface="Microsoft Sans Serif"/>
              </a:rPr>
              <a:t>relé. </a:t>
            </a:r>
            <a:r>
              <a:rPr sz="700" dirty="0">
                <a:latin typeface="Microsoft Sans Serif"/>
                <a:cs typeface="Microsoft Sans Serif"/>
              </a:rPr>
              <a:t>Esto </a:t>
            </a:r>
            <a:r>
              <a:rPr sz="700" spc="5" dirty="0">
                <a:latin typeface="Microsoft Sans Serif"/>
                <a:cs typeface="Microsoft Sans Serif"/>
              </a:rPr>
              <a:t>hace </a:t>
            </a:r>
            <a:r>
              <a:rPr sz="700" spc="-175" dirty="0">
                <a:latin typeface="Microsoft Sans Serif"/>
                <a:cs typeface="Microsoft Sans Serif"/>
              </a:rPr>
              <a:t> </a:t>
            </a:r>
            <a:r>
              <a:rPr sz="700" spc="30" dirty="0">
                <a:latin typeface="Microsoft Sans Serif"/>
                <a:cs typeface="Microsoft Sans Serif"/>
              </a:rPr>
              <a:t>que</a:t>
            </a:r>
            <a:r>
              <a:rPr sz="700" spc="-5" dirty="0">
                <a:latin typeface="Microsoft Sans Serif"/>
                <a:cs typeface="Microsoft Sans Serif"/>
              </a:rPr>
              <a:t> </a:t>
            </a:r>
            <a:r>
              <a:rPr sz="700" spc="10" dirty="0">
                <a:latin typeface="Microsoft Sans Serif"/>
                <a:cs typeface="Microsoft Sans Serif"/>
              </a:rPr>
              <a:t>este</a:t>
            </a:r>
            <a:r>
              <a:rPr sz="700" spc="-5" dirty="0">
                <a:latin typeface="Microsoft Sans Serif"/>
                <a:cs typeface="Microsoft Sans Serif"/>
              </a:rPr>
              <a:t> </a:t>
            </a:r>
            <a:r>
              <a:rPr sz="700" spc="20" dirty="0">
                <a:latin typeface="Microsoft Sans Serif"/>
                <a:cs typeface="Microsoft Sans Serif"/>
              </a:rPr>
              <a:t>esquema</a:t>
            </a:r>
            <a:r>
              <a:rPr sz="700" spc="-5" dirty="0">
                <a:latin typeface="Microsoft Sans Serif"/>
                <a:cs typeface="Microsoft Sans Serif"/>
              </a:rPr>
              <a:t> sea </a:t>
            </a:r>
            <a:r>
              <a:rPr sz="700" spc="20" dirty="0">
                <a:latin typeface="Microsoft Sans Serif"/>
                <a:cs typeface="Microsoft Sans Serif"/>
              </a:rPr>
              <a:t>más</a:t>
            </a:r>
            <a:r>
              <a:rPr sz="700" spc="-5" dirty="0">
                <a:latin typeface="Microsoft Sans Serif"/>
                <a:cs typeface="Microsoft Sans Serif"/>
              </a:rPr>
              <a:t> </a:t>
            </a:r>
            <a:r>
              <a:rPr sz="700" spc="20" dirty="0">
                <a:latin typeface="Microsoft Sans Serif"/>
                <a:cs typeface="Microsoft Sans Serif"/>
              </a:rPr>
              <a:t>difícil</a:t>
            </a:r>
            <a:r>
              <a:rPr sz="700" dirty="0">
                <a:latin typeface="Microsoft Sans Serif"/>
                <a:cs typeface="Microsoft Sans Serif"/>
              </a:rPr>
              <a:t> </a:t>
            </a:r>
            <a:r>
              <a:rPr sz="700" spc="20" dirty="0">
                <a:latin typeface="Microsoft Sans Serif"/>
                <a:cs typeface="Microsoft Sans Serif"/>
              </a:rPr>
              <a:t>de</a:t>
            </a:r>
            <a:r>
              <a:rPr sz="700" spc="-5" dirty="0">
                <a:latin typeface="Microsoft Sans Serif"/>
                <a:cs typeface="Microsoft Sans Serif"/>
              </a:rPr>
              <a:t> </a:t>
            </a:r>
            <a:r>
              <a:rPr sz="700" spc="30" dirty="0">
                <a:latin typeface="Microsoft Sans Serif"/>
                <a:cs typeface="Microsoft Sans Serif"/>
              </a:rPr>
              <a:t>configurar</a:t>
            </a:r>
            <a:r>
              <a:rPr sz="700" spc="-5" dirty="0">
                <a:latin typeface="Microsoft Sans Serif"/>
                <a:cs typeface="Microsoft Sans Serif"/>
              </a:rPr>
              <a:t> </a:t>
            </a:r>
            <a:r>
              <a:rPr sz="700" spc="5" dirty="0">
                <a:latin typeface="Microsoft Sans Serif"/>
                <a:cs typeface="Microsoft Sans Serif"/>
              </a:rPr>
              <a:t>y</a:t>
            </a:r>
            <a:r>
              <a:rPr sz="700" spc="-5" dirty="0">
                <a:latin typeface="Microsoft Sans Serif"/>
                <a:cs typeface="Microsoft Sans Serif"/>
              </a:rPr>
              <a:t> </a:t>
            </a:r>
            <a:r>
              <a:rPr sz="700" spc="25" dirty="0">
                <a:latin typeface="Microsoft Sans Serif"/>
                <a:cs typeface="Microsoft Sans Serif"/>
              </a:rPr>
              <a:t>menos</a:t>
            </a:r>
            <a:r>
              <a:rPr sz="700" spc="-5" dirty="0">
                <a:latin typeface="Microsoft Sans Serif"/>
                <a:cs typeface="Microsoft Sans Serif"/>
              </a:rPr>
              <a:t> </a:t>
            </a:r>
            <a:r>
              <a:rPr sz="700" spc="20" dirty="0">
                <a:latin typeface="Microsoft Sans Serif"/>
                <a:cs typeface="Microsoft Sans Serif"/>
              </a:rPr>
              <a:t>seguro.</a:t>
            </a:r>
            <a:endParaRPr sz="700">
              <a:latin typeface="Microsoft Sans Serif"/>
              <a:cs typeface="Microsoft Sans Serif"/>
            </a:endParaRPr>
          </a:p>
          <a:p>
            <a:pPr marL="12700" marR="84455" indent="154940">
              <a:lnSpc>
                <a:spcPct val="143000"/>
              </a:lnSpc>
              <a:spcBef>
                <a:spcPts val="10"/>
              </a:spcBef>
            </a:pPr>
            <a:r>
              <a:rPr sz="700" spc="-30" dirty="0">
                <a:latin typeface="Microsoft Sans Serif"/>
                <a:cs typeface="Microsoft Sans Serif"/>
              </a:rPr>
              <a:t>El </a:t>
            </a:r>
            <a:r>
              <a:rPr sz="700" spc="30" dirty="0">
                <a:latin typeface="Microsoft Sans Serif"/>
                <a:cs typeface="Microsoft Sans Serif"/>
              </a:rPr>
              <a:t>ángulo </a:t>
            </a:r>
            <a:r>
              <a:rPr sz="700" spc="-45" dirty="0">
                <a:latin typeface="Microsoft Sans Serif"/>
                <a:cs typeface="Microsoft Sans Serif"/>
              </a:rPr>
              <a:t>DFC </a:t>
            </a:r>
            <a:r>
              <a:rPr sz="700" spc="-5" dirty="0">
                <a:latin typeface="Microsoft Sans Serif"/>
                <a:cs typeface="Microsoft Sans Serif"/>
              </a:rPr>
              <a:t>se </a:t>
            </a:r>
            <a:r>
              <a:rPr sz="700" spc="25" dirty="0">
                <a:latin typeface="Microsoft Sans Serif"/>
                <a:cs typeface="Microsoft Sans Serif"/>
              </a:rPr>
              <a:t>controla </a:t>
            </a:r>
            <a:r>
              <a:rPr sz="700" spc="30" dirty="0">
                <a:latin typeface="Microsoft Sans Serif"/>
                <a:cs typeface="Microsoft Sans Serif"/>
              </a:rPr>
              <a:t>configurando </a:t>
            </a:r>
            <a:r>
              <a:rPr sz="700" spc="10" dirty="0">
                <a:latin typeface="Microsoft Sans Serif"/>
                <a:cs typeface="Microsoft Sans Serif"/>
              </a:rPr>
              <a:t>los </a:t>
            </a:r>
            <a:r>
              <a:rPr sz="700" spc="25" dirty="0">
                <a:latin typeface="Microsoft Sans Serif"/>
                <a:cs typeface="Microsoft Sans Serif"/>
              </a:rPr>
              <a:t>elementos externos para </a:t>
            </a:r>
            <a:r>
              <a:rPr sz="700" spc="30" dirty="0">
                <a:latin typeface="Microsoft Sans Serif"/>
                <a:cs typeface="Microsoft Sans Serif"/>
              </a:rPr>
              <a:t> </a:t>
            </a:r>
            <a:r>
              <a:rPr sz="700" spc="35" dirty="0">
                <a:latin typeface="Microsoft Sans Serif"/>
                <a:cs typeface="Microsoft Sans Serif"/>
              </a:rPr>
              <a:t>limitar </a:t>
            </a:r>
            <a:r>
              <a:rPr sz="700" spc="10" dirty="0">
                <a:latin typeface="Microsoft Sans Serif"/>
                <a:cs typeface="Microsoft Sans Serif"/>
              </a:rPr>
              <a:t>el </a:t>
            </a:r>
            <a:r>
              <a:rPr sz="700" spc="20" dirty="0">
                <a:latin typeface="Microsoft Sans Serif"/>
                <a:cs typeface="Microsoft Sans Serif"/>
              </a:rPr>
              <a:t>voltaje </a:t>
            </a:r>
            <a:r>
              <a:rPr sz="700" dirty="0">
                <a:latin typeface="Microsoft Sans Serif"/>
                <a:cs typeface="Microsoft Sans Serif"/>
              </a:rPr>
              <a:t>a </a:t>
            </a:r>
            <a:r>
              <a:rPr sz="700" spc="15" dirty="0">
                <a:latin typeface="Microsoft Sans Serif"/>
                <a:cs typeface="Microsoft Sans Serif"/>
              </a:rPr>
              <a:t>través </a:t>
            </a:r>
            <a:r>
              <a:rPr sz="700" spc="20" dirty="0">
                <a:latin typeface="Microsoft Sans Serif"/>
                <a:cs typeface="Microsoft Sans Serif"/>
              </a:rPr>
              <a:t>de </a:t>
            </a:r>
            <a:r>
              <a:rPr sz="700" spc="10" dirty="0">
                <a:latin typeface="Microsoft Sans Serif"/>
                <a:cs typeface="Microsoft Sans Serif"/>
              </a:rPr>
              <a:t>los </a:t>
            </a:r>
            <a:r>
              <a:rPr sz="700" spc="20" dirty="0">
                <a:latin typeface="Microsoft Sans Serif"/>
                <a:cs typeface="Microsoft Sans Serif"/>
              </a:rPr>
              <a:t>polos de </a:t>
            </a:r>
            <a:r>
              <a:rPr sz="700" spc="30" dirty="0">
                <a:latin typeface="Microsoft Sans Serif"/>
                <a:cs typeface="Microsoft Sans Serif"/>
              </a:rPr>
              <a:t>apertura </a:t>
            </a:r>
            <a:r>
              <a:rPr sz="700" spc="20" dirty="0">
                <a:latin typeface="Microsoft Sans Serif"/>
                <a:cs typeface="Microsoft Sans Serif"/>
              </a:rPr>
              <a:t>del </a:t>
            </a:r>
            <a:r>
              <a:rPr sz="700" spc="30" dirty="0">
                <a:latin typeface="Microsoft Sans Serif"/>
                <a:cs typeface="Microsoft Sans Serif"/>
              </a:rPr>
              <a:t>disyuntor </a:t>
            </a:r>
            <a:r>
              <a:rPr sz="700" spc="20" dirty="0">
                <a:latin typeface="Microsoft Sans Serif"/>
                <a:cs typeface="Microsoft Sans Serif"/>
              </a:rPr>
              <a:t>del </a:t>
            </a:r>
            <a:r>
              <a:rPr sz="700" spc="25" dirty="0">
                <a:latin typeface="Microsoft Sans Serif"/>
                <a:cs typeface="Microsoft Sans Serif"/>
              </a:rPr>
              <a:t> generador. </a:t>
            </a:r>
            <a:r>
              <a:rPr sz="700" spc="15" dirty="0">
                <a:latin typeface="Microsoft Sans Serif"/>
                <a:cs typeface="Microsoft Sans Serif"/>
              </a:rPr>
              <a:t>Una </a:t>
            </a:r>
            <a:r>
              <a:rPr sz="700" spc="-5" dirty="0">
                <a:latin typeface="Microsoft Sans Serif"/>
                <a:cs typeface="Microsoft Sans Serif"/>
              </a:rPr>
              <a:t>vez </a:t>
            </a:r>
            <a:r>
              <a:rPr sz="700" spc="30" dirty="0">
                <a:latin typeface="Microsoft Sans Serif"/>
                <a:cs typeface="Microsoft Sans Serif"/>
              </a:rPr>
              <a:t>que </a:t>
            </a:r>
            <a:r>
              <a:rPr sz="700" spc="-5" dirty="0">
                <a:latin typeface="Microsoft Sans Serif"/>
                <a:cs typeface="Microsoft Sans Serif"/>
              </a:rPr>
              <a:t>se </a:t>
            </a:r>
            <a:r>
              <a:rPr sz="700" spc="20" dirty="0">
                <a:latin typeface="Microsoft Sans Serif"/>
                <a:cs typeface="Microsoft Sans Serif"/>
              </a:rPr>
              <a:t>ha </a:t>
            </a:r>
            <a:r>
              <a:rPr sz="700" spc="25" dirty="0">
                <a:latin typeface="Microsoft Sans Serif"/>
                <a:cs typeface="Microsoft Sans Serif"/>
              </a:rPr>
              <a:t>detectado </a:t>
            </a:r>
            <a:r>
              <a:rPr sz="700" spc="10" dirty="0">
                <a:latin typeface="Microsoft Sans Serif"/>
                <a:cs typeface="Microsoft Sans Serif"/>
              </a:rPr>
              <a:t>la oscilación </a:t>
            </a:r>
            <a:r>
              <a:rPr sz="700" spc="5" dirty="0">
                <a:latin typeface="Microsoft Sans Serif"/>
                <a:cs typeface="Microsoft Sans Serif"/>
              </a:rPr>
              <a:t>y </a:t>
            </a:r>
            <a:r>
              <a:rPr sz="700" spc="10" dirty="0">
                <a:latin typeface="Microsoft Sans Serif"/>
                <a:cs typeface="Microsoft Sans Serif"/>
              </a:rPr>
              <a:t>la </a:t>
            </a:r>
            <a:r>
              <a:rPr sz="700" spc="20" dirty="0">
                <a:latin typeface="Microsoft Sans Serif"/>
                <a:cs typeface="Microsoft Sans Serif"/>
              </a:rPr>
              <a:t>impedancia de </a:t>
            </a:r>
            <a:r>
              <a:rPr sz="700" spc="25" dirty="0">
                <a:latin typeface="Microsoft Sans Serif"/>
                <a:cs typeface="Microsoft Sans Serif"/>
              </a:rPr>
              <a:t> </a:t>
            </a:r>
            <a:r>
              <a:rPr sz="700" spc="10" dirty="0">
                <a:latin typeface="Microsoft Sans Serif"/>
                <a:cs typeface="Microsoft Sans Serif"/>
              </a:rPr>
              <a:t>oscilación</a:t>
            </a:r>
            <a:r>
              <a:rPr sz="700" dirty="0">
                <a:latin typeface="Microsoft Sans Serif"/>
                <a:cs typeface="Microsoft Sans Serif"/>
              </a:rPr>
              <a:t> </a:t>
            </a:r>
            <a:r>
              <a:rPr sz="700" spc="20" dirty="0">
                <a:latin typeface="Microsoft Sans Serif"/>
                <a:cs typeface="Microsoft Sans Serif"/>
              </a:rPr>
              <a:t>ha</a:t>
            </a:r>
            <a:r>
              <a:rPr sz="700" dirty="0">
                <a:latin typeface="Microsoft Sans Serif"/>
                <a:cs typeface="Microsoft Sans Serif"/>
              </a:rPr>
              <a:t> </a:t>
            </a:r>
            <a:r>
              <a:rPr sz="700" spc="30" dirty="0">
                <a:latin typeface="Microsoft Sans Serif"/>
                <a:cs typeface="Microsoft Sans Serif"/>
              </a:rPr>
              <a:t>entrado</a:t>
            </a:r>
            <a:r>
              <a:rPr sz="700" dirty="0">
                <a:latin typeface="Microsoft Sans Serif"/>
                <a:cs typeface="Microsoft Sans Serif"/>
              </a:rPr>
              <a:t> </a:t>
            </a:r>
            <a:r>
              <a:rPr sz="700" spc="20" dirty="0">
                <a:latin typeface="Microsoft Sans Serif"/>
                <a:cs typeface="Microsoft Sans Serif"/>
              </a:rPr>
              <a:t>en</a:t>
            </a:r>
            <a:r>
              <a:rPr sz="700" dirty="0">
                <a:latin typeface="Microsoft Sans Serif"/>
                <a:cs typeface="Microsoft Sans Serif"/>
              </a:rPr>
              <a:t> </a:t>
            </a:r>
            <a:r>
              <a:rPr sz="700" spc="10" dirty="0">
                <a:latin typeface="Microsoft Sans Serif"/>
                <a:cs typeface="Microsoft Sans Serif"/>
              </a:rPr>
              <a:t>el</a:t>
            </a:r>
            <a:r>
              <a:rPr sz="700" dirty="0">
                <a:latin typeface="Microsoft Sans Serif"/>
                <a:cs typeface="Microsoft Sans Serif"/>
              </a:rPr>
              <a:t> </a:t>
            </a:r>
            <a:r>
              <a:rPr sz="700" spc="30" dirty="0">
                <a:latin typeface="Microsoft Sans Serif"/>
                <a:cs typeface="Microsoft Sans Serif"/>
              </a:rPr>
              <a:t>elemento</a:t>
            </a:r>
            <a:r>
              <a:rPr sz="700" dirty="0">
                <a:latin typeface="Microsoft Sans Serif"/>
                <a:cs typeface="Microsoft Sans Serif"/>
              </a:rPr>
              <a:t> </a:t>
            </a:r>
            <a:r>
              <a:rPr sz="700" spc="30" dirty="0">
                <a:latin typeface="Microsoft Sans Serif"/>
                <a:cs typeface="Microsoft Sans Serif"/>
              </a:rPr>
              <a:t>interior,</a:t>
            </a:r>
            <a:r>
              <a:rPr sz="700" dirty="0">
                <a:latin typeface="Microsoft Sans Serif"/>
                <a:cs typeface="Microsoft Sans Serif"/>
              </a:rPr>
              <a:t> </a:t>
            </a:r>
            <a:r>
              <a:rPr sz="700" spc="25" dirty="0">
                <a:latin typeface="Microsoft Sans Serif"/>
                <a:cs typeface="Microsoft Sans Serif"/>
              </a:rPr>
              <a:t>puede</a:t>
            </a:r>
            <a:r>
              <a:rPr sz="700" dirty="0">
                <a:latin typeface="Microsoft Sans Serif"/>
                <a:cs typeface="Microsoft Sans Serif"/>
              </a:rPr>
              <a:t> </a:t>
            </a:r>
            <a:r>
              <a:rPr sz="700" spc="15" dirty="0">
                <a:latin typeface="Microsoft Sans Serif"/>
                <a:cs typeface="Microsoft Sans Serif"/>
              </a:rPr>
              <a:t>salir</a:t>
            </a:r>
            <a:r>
              <a:rPr sz="700" dirty="0">
                <a:latin typeface="Microsoft Sans Serif"/>
                <a:cs typeface="Microsoft Sans Serif"/>
              </a:rPr>
              <a:t> </a:t>
            </a:r>
            <a:r>
              <a:rPr sz="700" spc="20" dirty="0">
                <a:latin typeface="Microsoft Sans Serif"/>
                <a:cs typeface="Microsoft Sans Serif"/>
              </a:rPr>
              <a:t>de</a:t>
            </a:r>
            <a:r>
              <a:rPr sz="700" dirty="0">
                <a:latin typeface="Microsoft Sans Serif"/>
                <a:cs typeface="Microsoft Sans Serif"/>
              </a:rPr>
              <a:t> </a:t>
            </a:r>
            <a:r>
              <a:rPr sz="700" spc="10" dirty="0">
                <a:latin typeface="Microsoft Sans Serif"/>
                <a:cs typeface="Microsoft Sans Serif"/>
              </a:rPr>
              <a:t>los</a:t>
            </a:r>
            <a:r>
              <a:rPr sz="700" dirty="0">
                <a:latin typeface="Microsoft Sans Serif"/>
                <a:cs typeface="Microsoft Sans Serif"/>
              </a:rPr>
              <a:t> </a:t>
            </a:r>
            <a:r>
              <a:rPr sz="700" spc="25" dirty="0">
                <a:latin typeface="Microsoft Sans Serif"/>
                <a:cs typeface="Microsoft Sans Serif"/>
              </a:rPr>
              <a:t>elementos </a:t>
            </a:r>
            <a:r>
              <a:rPr sz="700" spc="-170" dirty="0">
                <a:latin typeface="Microsoft Sans Serif"/>
                <a:cs typeface="Microsoft Sans Serif"/>
              </a:rPr>
              <a:t> </a:t>
            </a:r>
            <a:r>
              <a:rPr sz="700" spc="35" dirty="0">
                <a:latin typeface="Microsoft Sans Serif"/>
                <a:cs typeface="Microsoft Sans Serif"/>
              </a:rPr>
              <a:t>interior </a:t>
            </a:r>
            <a:r>
              <a:rPr sz="700" spc="5" dirty="0">
                <a:latin typeface="Microsoft Sans Serif"/>
                <a:cs typeface="Microsoft Sans Serif"/>
              </a:rPr>
              <a:t>y </a:t>
            </a:r>
            <a:r>
              <a:rPr sz="700" spc="30" dirty="0">
                <a:latin typeface="Microsoft Sans Serif"/>
                <a:cs typeface="Microsoft Sans Serif"/>
              </a:rPr>
              <a:t>exterior </a:t>
            </a:r>
            <a:r>
              <a:rPr sz="700" spc="20" dirty="0">
                <a:latin typeface="Microsoft Sans Serif"/>
                <a:cs typeface="Microsoft Sans Serif"/>
              </a:rPr>
              <a:t>en cualquier dirección </a:t>
            </a:r>
            <a:r>
              <a:rPr sz="700" spc="5" dirty="0">
                <a:latin typeface="Microsoft Sans Serif"/>
                <a:cs typeface="Microsoft Sans Serif"/>
              </a:rPr>
              <a:t>y </a:t>
            </a:r>
            <a:r>
              <a:rPr sz="700" spc="-5" dirty="0">
                <a:latin typeface="Microsoft Sans Serif"/>
                <a:cs typeface="Microsoft Sans Serif"/>
              </a:rPr>
              <a:t>se </a:t>
            </a:r>
            <a:r>
              <a:rPr sz="700" spc="30" dirty="0">
                <a:latin typeface="Microsoft Sans Serif"/>
                <a:cs typeface="Microsoft Sans Serif"/>
              </a:rPr>
              <a:t>producirá </a:t>
            </a:r>
            <a:r>
              <a:rPr sz="700" spc="10" dirty="0">
                <a:latin typeface="Microsoft Sans Serif"/>
                <a:cs typeface="Microsoft Sans Serif"/>
              </a:rPr>
              <a:t>el </a:t>
            </a:r>
            <a:r>
              <a:rPr sz="700" spc="20" dirty="0">
                <a:latin typeface="Microsoft Sans Serif"/>
                <a:cs typeface="Microsoft Sans Serif"/>
              </a:rPr>
              <a:t>disparo. </a:t>
            </a:r>
            <a:r>
              <a:rPr sz="700" spc="15" dirty="0">
                <a:latin typeface="Microsoft Sans Serif"/>
                <a:cs typeface="Microsoft Sans Serif"/>
              </a:rPr>
              <a:t>Por </a:t>
            </a:r>
            <a:r>
              <a:rPr sz="700" spc="25" dirty="0">
                <a:latin typeface="Microsoft Sans Serif"/>
                <a:cs typeface="Microsoft Sans Serif"/>
              </a:rPr>
              <a:t>lo </a:t>
            </a:r>
            <a:r>
              <a:rPr sz="700" spc="30" dirty="0">
                <a:latin typeface="Microsoft Sans Serif"/>
                <a:cs typeface="Microsoft Sans Serif"/>
              </a:rPr>
              <a:t> tanto, </a:t>
            </a:r>
            <a:r>
              <a:rPr sz="700" spc="10" dirty="0">
                <a:latin typeface="Microsoft Sans Serif"/>
                <a:cs typeface="Microsoft Sans Serif"/>
              </a:rPr>
              <a:t>la </a:t>
            </a:r>
            <a:r>
              <a:rPr sz="700" spc="25" dirty="0">
                <a:latin typeface="Microsoft Sans Serif"/>
                <a:cs typeface="Microsoft Sans Serif"/>
              </a:rPr>
              <a:t>configuración </a:t>
            </a:r>
            <a:r>
              <a:rPr sz="700" spc="20" dirty="0">
                <a:latin typeface="Microsoft Sans Serif"/>
                <a:cs typeface="Microsoft Sans Serif"/>
              </a:rPr>
              <a:t>del </a:t>
            </a:r>
            <a:r>
              <a:rPr sz="700" spc="30" dirty="0">
                <a:latin typeface="Microsoft Sans Serif"/>
                <a:cs typeface="Microsoft Sans Serif"/>
              </a:rPr>
              <a:t>elemento </a:t>
            </a:r>
            <a:r>
              <a:rPr sz="700" spc="35" dirty="0">
                <a:latin typeface="Microsoft Sans Serif"/>
                <a:cs typeface="Microsoft Sans Serif"/>
              </a:rPr>
              <a:t>interior </a:t>
            </a:r>
            <a:r>
              <a:rPr sz="700" spc="20" dirty="0">
                <a:latin typeface="Microsoft Sans Serif"/>
                <a:cs typeface="Microsoft Sans Serif"/>
              </a:rPr>
              <a:t>debería </a:t>
            </a:r>
            <a:r>
              <a:rPr sz="700" spc="25" dirty="0">
                <a:latin typeface="Microsoft Sans Serif"/>
                <a:cs typeface="Microsoft Sans Serif"/>
              </a:rPr>
              <a:t>responder </a:t>
            </a:r>
            <a:r>
              <a:rPr sz="700" spc="15" dirty="0">
                <a:latin typeface="Microsoft Sans Serif"/>
                <a:cs typeface="Microsoft Sans Serif"/>
              </a:rPr>
              <a:t>sólo </a:t>
            </a:r>
            <a:r>
              <a:rPr sz="700" dirty="0">
                <a:latin typeface="Microsoft Sans Serif"/>
                <a:cs typeface="Microsoft Sans Serif"/>
              </a:rPr>
              <a:t>a </a:t>
            </a:r>
            <a:r>
              <a:rPr sz="700" spc="5" dirty="0">
                <a:latin typeface="Microsoft Sans Serif"/>
                <a:cs typeface="Microsoft Sans Serif"/>
              </a:rPr>
              <a:t> </a:t>
            </a:r>
            <a:r>
              <a:rPr sz="700" spc="10" dirty="0">
                <a:latin typeface="Microsoft Sans Serif"/>
                <a:cs typeface="Microsoft Sans Serif"/>
              </a:rPr>
              <a:t>oscilaciones </a:t>
            </a:r>
            <a:r>
              <a:rPr sz="700" spc="35" dirty="0">
                <a:latin typeface="Microsoft Sans Serif"/>
                <a:cs typeface="Microsoft Sans Serif"/>
              </a:rPr>
              <a:t>no </a:t>
            </a:r>
            <a:r>
              <a:rPr sz="700" spc="15" dirty="0">
                <a:latin typeface="Microsoft Sans Serif"/>
                <a:cs typeface="Microsoft Sans Serif"/>
              </a:rPr>
              <a:t>recuperables. Por </a:t>
            </a:r>
            <a:r>
              <a:rPr sz="700" spc="10" dirty="0">
                <a:latin typeface="Microsoft Sans Serif"/>
                <a:cs typeface="Microsoft Sans Serif"/>
              </a:rPr>
              <a:t>esta </a:t>
            </a:r>
            <a:r>
              <a:rPr sz="700" spc="15" dirty="0">
                <a:latin typeface="Microsoft Sans Serif"/>
                <a:cs typeface="Microsoft Sans Serif"/>
              </a:rPr>
              <a:t>razón, </a:t>
            </a:r>
            <a:r>
              <a:rPr sz="700" spc="10" dirty="0">
                <a:latin typeface="Microsoft Sans Serif"/>
                <a:cs typeface="Microsoft Sans Serif"/>
              </a:rPr>
              <a:t>el análisis </a:t>
            </a:r>
            <a:r>
              <a:rPr sz="700" spc="20" dirty="0">
                <a:latin typeface="Microsoft Sans Serif"/>
                <a:cs typeface="Microsoft Sans Serif"/>
              </a:rPr>
              <a:t>de estabilidad </a:t>
            </a:r>
            <a:r>
              <a:rPr sz="700" spc="25" dirty="0">
                <a:latin typeface="Microsoft Sans Serif"/>
                <a:cs typeface="Microsoft Sans Serif"/>
              </a:rPr>
              <a:t> </a:t>
            </a:r>
            <a:r>
              <a:rPr sz="700" spc="30" dirty="0">
                <a:latin typeface="Microsoft Sans Serif"/>
                <a:cs typeface="Microsoft Sans Serif"/>
              </a:rPr>
              <a:t>transitoria</a:t>
            </a:r>
            <a:r>
              <a:rPr sz="700" dirty="0">
                <a:latin typeface="Microsoft Sans Serif"/>
                <a:cs typeface="Microsoft Sans Serif"/>
              </a:rPr>
              <a:t> </a:t>
            </a:r>
            <a:r>
              <a:rPr sz="700" spc="-5" dirty="0">
                <a:latin typeface="Microsoft Sans Serif"/>
                <a:cs typeface="Microsoft Sans Serif"/>
              </a:rPr>
              <a:t>es</a:t>
            </a:r>
            <a:r>
              <a:rPr sz="700" dirty="0">
                <a:latin typeface="Microsoft Sans Serif"/>
                <a:cs typeface="Microsoft Sans Serif"/>
              </a:rPr>
              <a:t> </a:t>
            </a:r>
            <a:r>
              <a:rPr sz="700" spc="30" dirty="0">
                <a:latin typeface="Microsoft Sans Serif"/>
                <a:cs typeface="Microsoft Sans Serif"/>
              </a:rPr>
              <a:t>extremadamente</a:t>
            </a:r>
            <a:r>
              <a:rPr sz="700" dirty="0">
                <a:latin typeface="Microsoft Sans Serif"/>
                <a:cs typeface="Microsoft Sans Serif"/>
              </a:rPr>
              <a:t> </a:t>
            </a:r>
            <a:r>
              <a:rPr sz="700" spc="35" dirty="0">
                <a:latin typeface="Microsoft Sans Serif"/>
                <a:cs typeface="Microsoft Sans Serif"/>
              </a:rPr>
              <a:t>importante</a:t>
            </a:r>
            <a:r>
              <a:rPr sz="700" dirty="0">
                <a:latin typeface="Microsoft Sans Serif"/>
                <a:cs typeface="Microsoft Sans Serif"/>
              </a:rPr>
              <a:t> </a:t>
            </a:r>
            <a:r>
              <a:rPr sz="700" spc="25" dirty="0">
                <a:latin typeface="Microsoft Sans Serif"/>
                <a:cs typeface="Microsoft Sans Serif"/>
              </a:rPr>
              <a:t>para</a:t>
            </a:r>
            <a:r>
              <a:rPr sz="700" dirty="0">
                <a:latin typeface="Microsoft Sans Serif"/>
                <a:cs typeface="Microsoft Sans Serif"/>
              </a:rPr>
              <a:t> </a:t>
            </a:r>
            <a:r>
              <a:rPr sz="700" spc="15" dirty="0">
                <a:latin typeface="Microsoft Sans Serif"/>
                <a:cs typeface="Microsoft Sans Serif"/>
              </a:rPr>
              <a:t>establecer</a:t>
            </a:r>
            <a:r>
              <a:rPr sz="700" dirty="0">
                <a:latin typeface="Microsoft Sans Serif"/>
                <a:cs typeface="Microsoft Sans Serif"/>
              </a:rPr>
              <a:t> </a:t>
            </a:r>
            <a:r>
              <a:rPr sz="700" spc="10" dirty="0">
                <a:latin typeface="Microsoft Sans Serif"/>
                <a:cs typeface="Microsoft Sans Serif"/>
              </a:rPr>
              <a:t>este</a:t>
            </a:r>
            <a:r>
              <a:rPr sz="700" spc="5" dirty="0">
                <a:latin typeface="Microsoft Sans Serif"/>
                <a:cs typeface="Microsoft Sans Serif"/>
              </a:rPr>
              <a:t> </a:t>
            </a:r>
            <a:r>
              <a:rPr sz="700" spc="15" dirty="0">
                <a:latin typeface="Microsoft Sans Serif"/>
                <a:cs typeface="Microsoft Sans Serif"/>
              </a:rPr>
              <a:t>esquema.</a:t>
            </a:r>
            <a:endParaRPr sz="700">
              <a:latin typeface="Microsoft Sans Serif"/>
              <a:cs typeface="Microsoft Sans Serif"/>
            </a:endParaRPr>
          </a:p>
        </p:txBody>
      </p:sp>
      <p:sp>
        <p:nvSpPr>
          <p:cNvPr id="68" name="object 68"/>
          <p:cNvSpPr txBox="1"/>
          <p:nvPr/>
        </p:nvSpPr>
        <p:spPr>
          <a:xfrm>
            <a:off x="9100126" y="4020049"/>
            <a:ext cx="2706835" cy="97463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sz="500" spc="10" dirty="0">
                <a:latin typeface="Microsoft Sans Serif"/>
                <a:cs typeface="Microsoft Sans Serif"/>
              </a:rPr>
              <a:t>Figura</a:t>
            </a:r>
            <a:r>
              <a:rPr sz="500" spc="5" dirty="0">
                <a:latin typeface="Microsoft Sans Serif"/>
                <a:cs typeface="Microsoft Sans Serif"/>
              </a:rPr>
              <a:t> </a:t>
            </a:r>
            <a:r>
              <a:rPr sz="500" dirty="0">
                <a:latin typeface="Microsoft Sans Serif"/>
                <a:cs typeface="Microsoft Sans Serif"/>
              </a:rPr>
              <a:t>8.      </a:t>
            </a:r>
            <a:r>
              <a:rPr sz="550" spc="5" dirty="0">
                <a:latin typeface="Microsoft Sans Serif"/>
                <a:cs typeface="Microsoft Sans Serif"/>
              </a:rPr>
              <a:t>Esquema</a:t>
            </a:r>
            <a:r>
              <a:rPr sz="550" spc="-15" dirty="0">
                <a:latin typeface="Microsoft Sans Serif"/>
                <a:cs typeface="Microsoft Sans Serif"/>
              </a:rPr>
              <a:t> </a:t>
            </a:r>
            <a:r>
              <a:rPr sz="550" spc="15" dirty="0">
                <a:latin typeface="Microsoft Sans Serif"/>
                <a:cs typeface="Microsoft Sans Serif"/>
              </a:rPr>
              <a:t>de</a:t>
            </a:r>
            <a:r>
              <a:rPr sz="550" spc="-20" dirty="0">
                <a:latin typeface="Microsoft Sans Serif"/>
                <a:cs typeface="Microsoft Sans Serif"/>
              </a:rPr>
              <a:t> </a:t>
            </a:r>
            <a:r>
              <a:rPr sz="550" spc="20" dirty="0">
                <a:latin typeface="Microsoft Sans Serif"/>
                <a:cs typeface="Microsoft Sans Serif"/>
              </a:rPr>
              <a:t>doble</a:t>
            </a:r>
            <a:r>
              <a:rPr sz="550" spc="-20" dirty="0">
                <a:latin typeface="Microsoft Sans Serif"/>
                <a:cs typeface="Microsoft Sans Serif"/>
              </a:rPr>
              <a:t> </a:t>
            </a:r>
            <a:r>
              <a:rPr sz="550" spc="20" dirty="0">
                <a:latin typeface="Microsoft Sans Serif"/>
                <a:cs typeface="Microsoft Sans Serif"/>
              </a:rPr>
              <a:t>lente</a:t>
            </a:r>
            <a:endParaRPr sz="550">
              <a:latin typeface="Microsoft Sans Serif"/>
              <a:cs typeface="Microsoft Sans Serif"/>
            </a:endParaRPr>
          </a:p>
        </p:txBody>
      </p:sp>
      <p:sp>
        <p:nvSpPr>
          <p:cNvPr id="69" name="object 69"/>
          <p:cNvSpPr txBox="1"/>
          <p:nvPr/>
        </p:nvSpPr>
        <p:spPr>
          <a:xfrm>
            <a:off x="1415160" y="5490217"/>
            <a:ext cx="7334603" cy="459357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sz="650" spc="-40" dirty="0">
                <a:latin typeface="Microsoft Sans Serif"/>
                <a:cs typeface="Microsoft Sans Serif"/>
              </a:rPr>
              <a:t>E.</a:t>
            </a:r>
            <a:r>
              <a:rPr sz="650" spc="-5" dirty="0">
                <a:latin typeface="Microsoft Sans Serif"/>
                <a:cs typeface="Microsoft Sans Serif"/>
              </a:rPr>
              <a:t> </a:t>
            </a:r>
            <a:r>
              <a:rPr sz="650" spc="5" dirty="0">
                <a:latin typeface="Microsoft Sans Serif"/>
                <a:cs typeface="Microsoft Sans Serif"/>
              </a:rPr>
              <a:t>Esquema</a:t>
            </a:r>
            <a:r>
              <a:rPr sz="650" spc="-5" dirty="0">
                <a:latin typeface="Microsoft Sans Serif"/>
                <a:cs typeface="Microsoft Sans Serif"/>
              </a:rPr>
              <a:t> </a:t>
            </a:r>
            <a:r>
              <a:rPr sz="650" spc="20" dirty="0">
                <a:latin typeface="Microsoft Sans Serif"/>
                <a:cs typeface="Microsoft Sans Serif"/>
              </a:rPr>
              <a:t>de</a:t>
            </a:r>
            <a:r>
              <a:rPr sz="650" spc="-5" dirty="0">
                <a:latin typeface="Microsoft Sans Serif"/>
                <a:cs typeface="Microsoft Sans Serif"/>
              </a:rPr>
              <a:t> </a:t>
            </a:r>
            <a:r>
              <a:rPr sz="650" spc="15" dirty="0">
                <a:latin typeface="Microsoft Sans Serif"/>
                <a:cs typeface="Microsoft Sans Serif"/>
              </a:rPr>
              <a:t>círculos</a:t>
            </a:r>
            <a:r>
              <a:rPr sz="650" spc="-5" dirty="0">
                <a:latin typeface="Microsoft Sans Serif"/>
                <a:cs typeface="Microsoft Sans Serif"/>
              </a:rPr>
              <a:t> </a:t>
            </a:r>
            <a:r>
              <a:rPr sz="650" spc="15" dirty="0">
                <a:latin typeface="Microsoft Sans Serif"/>
                <a:cs typeface="Microsoft Sans Serif"/>
              </a:rPr>
              <a:t>concéntricos</a:t>
            </a:r>
            <a:endParaRPr sz="650">
              <a:latin typeface="Microsoft Sans Serif"/>
              <a:cs typeface="Microsoft Sans Serif"/>
            </a:endParaRPr>
          </a:p>
          <a:p>
            <a:pPr marL="12700" marR="5080" indent="154940">
              <a:lnSpc>
                <a:spcPct val="142900"/>
              </a:lnSpc>
              <a:spcBef>
                <a:spcPts val="260"/>
              </a:spcBef>
            </a:pPr>
            <a:r>
              <a:rPr sz="700" spc="-30" dirty="0">
                <a:latin typeface="Microsoft Sans Serif"/>
                <a:cs typeface="Microsoft Sans Serif"/>
              </a:rPr>
              <a:t>El </a:t>
            </a:r>
            <a:r>
              <a:rPr sz="700" spc="20" dirty="0">
                <a:latin typeface="Microsoft Sans Serif"/>
                <a:cs typeface="Microsoft Sans Serif"/>
              </a:rPr>
              <a:t>esquema de </a:t>
            </a:r>
            <a:r>
              <a:rPr sz="700" spc="15" dirty="0">
                <a:latin typeface="Microsoft Sans Serif"/>
                <a:cs typeface="Microsoft Sans Serif"/>
              </a:rPr>
              <a:t>círculos concéntricos </a:t>
            </a:r>
            <a:r>
              <a:rPr sz="700" spc="20" dirty="0">
                <a:latin typeface="Microsoft Sans Serif"/>
                <a:cs typeface="Microsoft Sans Serif"/>
              </a:rPr>
              <a:t>utiliza dos </a:t>
            </a:r>
            <a:r>
              <a:rPr sz="700" spc="10" dirty="0">
                <a:latin typeface="Microsoft Sans Serif"/>
                <a:cs typeface="Microsoft Sans Serif"/>
              </a:rPr>
              <a:t>relés </a:t>
            </a:r>
            <a:r>
              <a:rPr sz="700" spc="35" dirty="0">
                <a:latin typeface="Microsoft Sans Serif"/>
                <a:cs typeface="Microsoft Sans Serif"/>
              </a:rPr>
              <a:t>mho. </a:t>
            </a:r>
            <a:r>
              <a:rPr sz="700" spc="10" dirty="0">
                <a:latin typeface="Microsoft Sans Serif"/>
                <a:cs typeface="Microsoft Sans Serif"/>
              </a:rPr>
              <a:t>Funciona </a:t>
            </a:r>
            <a:r>
              <a:rPr sz="700" spc="15" dirty="0">
                <a:latin typeface="Microsoft Sans Serif"/>
                <a:cs typeface="Microsoft Sans Serif"/>
              </a:rPr>
              <a:t> esencialmente </a:t>
            </a:r>
            <a:r>
              <a:rPr sz="700" spc="25" dirty="0">
                <a:latin typeface="Microsoft Sans Serif"/>
                <a:cs typeface="Microsoft Sans Serif"/>
              </a:rPr>
              <a:t>igual </a:t>
            </a:r>
            <a:r>
              <a:rPr sz="700" spc="30" dirty="0">
                <a:latin typeface="Microsoft Sans Serif"/>
                <a:cs typeface="Microsoft Sans Serif"/>
              </a:rPr>
              <a:t>que </a:t>
            </a:r>
            <a:r>
              <a:rPr sz="700" spc="10" dirty="0">
                <a:latin typeface="Microsoft Sans Serif"/>
                <a:cs typeface="Microsoft Sans Serif"/>
              </a:rPr>
              <a:t>el </a:t>
            </a:r>
            <a:r>
              <a:rPr sz="700" spc="20" dirty="0">
                <a:latin typeface="Microsoft Sans Serif"/>
                <a:cs typeface="Microsoft Sans Serif"/>
              </a:rPr>
              <a:t>esquema de </a:t>
            </a:r>
            <a:r>
              <a:rPr sz="700" spc="25" dirty="0">
                <a:latin typeface="Microsoft Sans Serif"/>
                <a:cs typeface="Microsoft Sans Serif"/>
              </a:rPr>
              <a:t>doble </a:t>
            </a:r>
            <a:r>
              <a:rPr sz="700" spc="20" dirty="0">
                <a:latin typeface="Microsoft Sans Serif"/>
                <a:cs typeface="Microsoft Sans Serif"/>
              </a:rPr>
              <a:t>lente. </a:t>
            </a:r>
            <a:r>
              <a:rPr sz="700" spc="15" dirty="0">
                <a:latin typeface="Microsoft Sans Serif"/>
                <a:cs typeface="Microsoft Sans Serif"/>
              </a:rPr>
              <a:t>Cuando </a:t>
            </a:r>
            <a:r>
              <a:rPr sz="700" spc="-5" dirty="0">
                <a:latin typeface="Microsoft Sans Serif"/>
                <a:cs typeface="Microsoft Sans Serif"/>
              </a:rPr>
              <a:t>se </a:t>
            </a:r>
            <a:r>
              <a:rPr sz="700" spc="20" dirty="0">
                <a:latin typeface="Microsoft Sans Serif"/>
                <a:cs typeface="Microsoft Sans Serif"/>
              </a:rPr>
              <a:t>utiliza </a:t>
            </a:r>
            <a:r>
              <a:rPr sz="700" spc="10" dirty="0">
                <a:latin typeface="Microsoft Sans Serif"/>
                <a:cs typeface="Microsoft Sans Serif"/>
              </a:rPr>
              <a:t>el </a:t>
            </a:r>
            <a:r>
              <a:rPr sz="700" spc="15" dirty="0">
                <a:latin typeface="Microsoft Sans Serif"/>
                <a:cs typeface="Microsoft Sans Serif"/>
              </a:rPr>
              <a:t> </a:t>
            </a:r>
            <a:r>
              <a:rPr sz="700" spc="20" dirty="0">
                <a:latin typeface="Microsoft Sans Serif"/>
                <a:cs typeface="Microsoft Sans Serif"/>
              </a:rPr>
              <a:t>esquema</a:t>
            </a:r>
            <a:r>
              <a:rPr sz="700" spc="-5" dirty="0">
                <a:latin typeface="Microsoft Sans Serif"/>
                <a:cs typeface="Microsoft Sans Serif"/>
              </a:rPr>
              <a:t> </a:t>
            </a:r>
            <a:r>
              <a:rPr sz="700" spc="20" dirty="0">
                <a:latin typeface="Microsoft Sans Serif"/>
                <a:cs typeface="Microsoft Sans Serif"/>
              </a:rPr>
              <a:t>de</a:t>
            </a:r>
            <a:r>
              <a:rPr sz="700" dirty="0">
                <a:latin typeface="Microsoft Sans Serif"/>
                <a:cs typeface="Microsoft Sans Serif"/>
              </a:rPr>
              <a:t> </a:t>
            </a:r>
            <a:r>
              <a:rPr sz="700" spc="15" dirty="0">
                <a:latin typeface="Microsoft Sans Serif"/>
                <a:cs typeface="Microsoft Sans Serif"/>
              </a:rPr>
              <a:t>círculos</a:t>
            </a:r>
            <a:r>
              <a:rPr sz="700" dirty="0">
                <a:latin typeface="Microsoft Sans Serif"/>
                <a:cs typeface="Microsoft Sans Serif"/>
              </a:rPr>
              <a:t> </a:t>
            </a:r>
            <a:r>
              <a:rPr sz="700" spc="15" dirty="0">
                <a:latin typeface="Microsoft Sans Serif"/>
                <a:cs typeface="Microsoft Sans Serif"/>
              </a:rPr>
              <a:t>concéntricos,</a:t>
            </a:r>
            <a:r>
              <a:rPr sz="700" dirty="0">
                <a:latin typeface="Microsoft Sans Serif"/>
                <a:cs typeface="Microsoft Sans Serif"/>
              </a:rPr>
              <a:t> </a:t>
            </a:r>
            <a:r>
              <a:rPr sz="700" spc="10" dirty="0">
                <a:latin typeface="Microsoft Sans Serif"/>
                <a:cs typeface="Microsoft Sans Serif"/>
              </a:rPr>
              <a:t>el</a:t>
            </a:r>
            <a:r>
              <a:rPr sz="700" dirty="0">
                <a:latin typeface="Microsoft Sans Serif"/>
                <a:cs typeface="Microsoft Sans Serif"/>
              </a:rPr>
              <a:t> </a:t>
            </a:r>
            <a:r>
              <a:rPr sz="700" spc="20" dirty="0">
                <a:latin typeface="Microsoft Sans Serif"/>
                <a:cs typeface="Microsoft Sans Serif"/>
              </a:rPr>
              <a:t>círculo</a:t>
            </a:r>
            <a:r>
              <a:rPr sz="700" dirty="0">
                <a:latin typeface="Microsoft Sans Serif"/>
                <a:cs typeface="Microsoft Sans Serif"/>
              </a:rPr>
              <a:t> </a:t>
            </a:r>
            <a:r>
              <a:rPr sz="700" spc="35" dirty="0">
                <a:latin typeface="Microsoft Sans Serif"/>
                <a:cs typeface="Microsoft Sans Serif"/>
              </a:rPr>
              <a:t>interior</a:t>
            </a:r>
            <a:r>
              <a:rPr sz="700" dirty="0">
                <a:latin typeface="Microsoft Sans Serif"/>
                <a:cs typeface="Microsoft Sans Serif"/>
              </a:rPr>
              <a:t> </a:t>
            </a:r>
            <a:r>
              <a:rPr sz="700" spc="20" dirty="0">
                <a:latin typeface="Microsoft Sans Serif"/>
                <a:cs typeface="Microsoft Sans Serif"/>
              </a:rPr>
              <a:t>debe</a:t>
            </a:r>
            <a:r>
              <a:rPr sz="700" dirty="0">
                <a:latin typeface="Microsoft Sans Serif"/>
                <a:cs typeface="Microsoft Sans Serif"/>
              </a:rPr>
              <a:t> </a:t>
            </a:r>
            <a:r>
              <a:rPr sz="700" spc="25" dirty="0">
                <a:latin typeface="Microsoft Sans Serif"/>
                <a:cs typeface="Microsoft Sans Serif"/>
              </a:rPr>
              <a:t>configurarse</a:t>
            </a:r>
            <a:r>
              <a:rPr sz="700" spc="-5" dirty="0">
                <a:latin typeface="Microsoft Sans Serif"/>
                <a:cs typeface="Microsoft Sans Serif"/>
              </a:rPr>
              <a:t> </a:t>
            </a:r>
            <a:r>
              <a:rPr sz="700" spc="25" dirty="0">
                <a:latin typeface="Microsoft Sans Serif"/>
                <a:cs typeface="Microsoft Sans Serif"/>
              </a:rPr>
              <a:t>para </a:t>
            </a:r>
            <a:r>
              <a:rPr sz="700" spc="-170" dirty="0">
                <a:latin typeface="Microsoft Sans Serif"/>
                <a:cs typeface="Microsoft Sans Serif"/>
              </a:rPr>
              <a:t> </a:t>
            </a:r>
            <a:r>
              <a:rPr sz="700" spc="30" dirty="0">
                <a:latin typeface="Microsoft Sans Serif"/>
                <a:cs typeface="Microsoft Sans Serif"/>
              </a:rPr>
              <a:t>que</a:t>
            </a:r>
            <a:r>
              <a:rPr sz="700" spc="-10" dirty="0">
                <a:latin typeface="Microsoft Sans Serif"/>
                <a:cs typeface="Microsoft Sans Serif"/>
              </a:rPr>
              <a:t> </a:t>
            </a:r>
            <a:r>
              <a:rPr sz="700" spc="25" dirty="0">
                <a:latin typeface="Microsoft Sans Serif"/>
                <a:cs typeface="Microsoft Sans Serif"/>
              </a:rPr>
              <a:t>responda</a:t>
            </a:r>
            <a:r>
              <a:rPr sz="700" spc="-5" dirty="0">
                <a:latin typeface="Microsoft Sans Serif"/>
                <a:cs typeface="Microsoft Sans Serif"/>
              </a:rPr>
              <a:t> </a:t>
            </a:r>
            <a:r>
              <a:rPr sz="700" spc="15" dirty="0">
                <a:latin typeface="Microsoft Sans Serif"/>
                <a:cs typeface="Microsoft Sans Serif"/>
              </a:rPr>
              <a:t>sólo</a:t>
            </a:r>
            <a:r>
              <a:rPr sz="700" spc="-5" dirty="0">
                <a:latin typeface="Microsoft Sans Serif"/>
                <a:cs typeface="Microsoft Sans Serif"/>
              </a:rPr>
              <a:t> </a:t>
            </a:r>
            <a:r>
              <a:rPr sz="700" dirty="0">
                <a:latin typeface="Microsoft Sans Serif"/>
                <a:cs typeface="Microsoft Sans Serif"/>
              </a:rPr>
              <a:t>a</a:t>
            </a:r>
            <a:r>
              <a:rPr sz="700" spc="-5" dirty="0">
                <a:latin typeface="Microsoft Sans Serif"/>
                <a:cs typeface="Microsoft Sans Serif"/>
              </a:rPr>
              <a:t> </a:t>
            </a:r>
            <a:r>
              <a:rPr sz="700" spc="10" dirty="0">
                <a:latin typeface="Microsoft Sans Serif"/>
                <a:cs typeface="Microsoft Sans Serif"/>
              </a:rPr>
              <a:t>oscilaciones</a:t>
            </a:r>
            <a:r>
              <a:rPr sz="700" spc="-5" dirty="0">
                <a:latin typeface="Microsoft Sans Serif"/>
                <a:cs typeface="Microsoft Sans Serif"/>
              </a:rPr>
              <a:t> </a:t>
            </a:r>
            <a:r>
              <a:rPr sz="700" spc="35" dirty="0">
                <a:latin typeface="Microsoft Sans Serif"/>
                <a:cs typeface="Microsoft Sans Serif"/>
              </a:rPr>
              <a:t>no</a:t>
            </a:r>
            <a:r>
              <a:rPr sz="700" spc="-5" dirty="0">
                <a:latin typeface="Microsoft Sans Serif"/>
                <a:cs typeface="Microsoft Sans Serif"/>
              </a:rPr>
              <a:t> </a:t>
            </a:r>
            <a:r>
              <a:rPr sz="700" spc="15" dirty="0">
                <a:latin typeface="Microsoft Sans Serif"/>
                <a:cs typeface="Microsoft Sans Serif"/>
              </a:rPr>
              <a:t>recuperables.</a:t>
            </a:r>
            <a:endParaRPr sz="700">
              <a:latin typeface="Microsoft Sans Serif"/>
              <a:cs typeface="Microsoft Sans Serif"/>
            </a:endParaRPr>
          </a:p>
        </p:txBody>
      </p:sp>
      <p:sp>
        <p:nvSpPr>
          <p:cNvPr id="70" name="object 70"/>
          <p:cNvSpPr txBox="1"/>
          <p:nvPr/>
        </p:nvSpPr>
        <p:spPr>
          <a:xfrm>
            <a:off x="9100126" y="7498540"/>
            <a:ext cx="3022365" cy="120546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sz="700" spc="-5" dirty="0">
                <a:latin typeface="Microsoft Sans Serif"/>
                <a:cs typeface="Microsoft Sans Serif"/>
              </a:rPr>
              <a:t>Fig.</a:t>
            </a:r>
            <a:r>
              <a:rPr sz="700" spc="-15" dirty="0">
                <a:latin typeface="Microsoft Sans Serif"/>
                <a:cs typeface="Microsoft Sans Serif"/>
              </a:rPr>
              <a:t> </a:t>
            </a:r>
            <a:r>
              <a:rPr sz="700" dirty="0">
                <a:latin typeface="Microsoft Sans Serif"/>
                <a:cs typeface="Microsoft Sans Serif"/>
              </a:rPr>
              <a:t>9.</a:t>
            </a:r>
            <a:r>
              <a:rPr sz="700" spc="-15" dirty="0">
                <a:latin typeface="Microsoft Sans Serif"/>
                <a:cs typeface="Microsoft Sans Serif"/>
              </a:rPr>
              <a:t> </a:t>
            </a:r>
            <a:r>
              <a:rPr sz="700" spc="10" dirty="0">
                <a:latin typeface="Microsoft Sans Serif"/>
                <a:cs typeface="Microsoft Sans Serif"/>
              </a:rPr>
              <a:t>Esquema</a:t>
            </a:r>
            <a:r>
              <a:rPr sz="700" spc="-10" dirty="0">
                <a:latin typeface="Microsoft Sans Serif"/>
                <a:cs typeface="Microsoft Sans Serif"/>
              </a:rPr>
              <a:t> </a:t>
            </a:r>
            <a:r>
              <a:rPr sz="700" spc="20" dirty="0">
                <a:latin typeface="Microsoft Sans Serif"/>
                <a:cs typeface="Microsoft Sans Serif"/>
              </a:rPr>
              <a:t>de</a:t>
            </a:r>
            <a:r>
              <a:rPr sz="700" spc="-15" dirty="0">
                <a:latin typeface="Microsoft Sans Serif"/>
                <a:cs typeface="Microsoft Sans Serif"/>
              </a:rPr>
              <a:t> </a:t>
            </a:r>
            <a:r>
              <a:rPr sz="700" spc="25" dirty="0">
                <a:latin typeface="Microsoft Sans Serif"/>
                <a:cs typeface="Microsoft Sans Serif"/>
              </a:rPr>
              <a:t>doble</a:t>
            </a:r>
            <a:r>
              <a:rPr sz="700" spc="-10" dirty="0">
                <a:latin typeface="Microsoft Sans Serif"/>
                <a:cs typeface="Microsoft Sans Serif"/>
              </a:rPr>
              <a:t> </a:t>
            </a:r>
            <a:r>
              <a:rPr sz="700" spc="15" dirty="0">
                <a:latin typeface="Microsoft Sans Serif"/>
                <a:cs typeface="Microsoft Sans Serif"/>
              </a:rPr>
              <a:t>ciego</a:t>
            </a:r>
            <a:endParaRPr sz="700">
              <a:latin typeface="Microsoft Sans Serif"/>
              <a:cs typeface="Microsoft Sans Serif"/>
            </a:endParaRPr>
          </a:p>
        </p:txBody>
      </p:sp>
      <p:sp>
        <p:nvSpPr>
          <p:cNvPr id="71" name="object 71"/>
          <p:cNvSpPr txBox="1"/>
          <p:nvPr/>
        </p:nvSpPr>
        <p:spPr>
          <a:xfrm>
            <a:off x="1415277" y="9415125"/>
            <a:ext cx="2852914" cy="143629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sz="850" spc="-25" dirty="0">
                <a:latin typeface="Microsoft Sans Serif"/>
                <a:cs typeface="Microsoft Sans Serif"/>
              </a:rPr>
              <a:t>CAPÍTULO</a:t>
            </a:r>
            <a:r>
              <a:rPr sz="850" spc="-20" dirty="0">
                <a:latin typeface="Microsoft Sans Serif"/>
                <a:cs typeface="Microsoft Sans Serif"/>
              </a:rPr>
              <a:t> </a:t>
            </a:r>
            <a:r>
              <a:rPr sz="850" dirty="0">
                <a:latin typeface="Microsoft Sans Serif"/>
                <a:cs typeface="Microsoft Sans Serif"/>
              </a:rPr>
              <a:t>3,</a:t>
            </a:r>
            <a:r>
              <a:rPr sz="850" spc="-15" dirty="0">
                <a:latin typeface="Microsoft Sans Serif"/>
                <a:cs typeface="Microsoft Sans Serif"/>
              </a:rPr>
              <a:t> </a:t>
            </a:r>
            <a:r>
              <a:rPr sz="850" spc="-40" dirty="0">
                <a:latin typeface="Microsoft Sans Serif"/>
                <a:cs typeface="Microsoft Sans Serif"/>
              </a:rPr>
              <a:t>SECCIÓN</a:t>
            </a:r>
            <a:r>
              <a:rPr sz="850" spc="-15" dirty="0">
                <a:latin typeface="Microsoft Sans Serif"/>
                <a:cs typeface="Microsoft Sans Serif"/>
              </a:rPr>
              <a:t> </a:t>
            </a:r>
            <a:r>
              <a:rPr sz="850" spc="10" dirty="0">
                <a:latin typeface="Microsoft Sans Serif"/>
                <a:cs typeface="Microsoft Sans Serif"/>
              </a:rPr>
              <a:t>6</a:t>
            </a:r>
            <a:endParaRPr sz="850">
              <a:latin typeface="Microsoft Sans Serif"/>
              <a:cs typeface="Microsoft Sans Serif"/>
            </a:endParaRPr>
          </a:p>
        </p:txBody>
      </p:sp>
      <p:sp>
        <p:nvSpPr>
          <p:cNvPr id="72" name="object 72"/>
          <p:cNvSpPr txBox="1"/>
          <p:nvPr/>
        </p:nvSpPr>
        <p:spPr>
          <a:xfrm>
            <a:off x="7777344" y="9415126"/>
            <a:ext cx="7797670" cy="285115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sz="850" spc="-25" dirty="0">
                <a:latin typeface="Microsoft Sans Serif"/>
                <a:cs typeface="Microsoft Sans Serif"/>
              </a:rPr>
              <a:t>TUTORIAL</a:t>
            </a:r>
            <a:r>
              <a:rPr sz="850" spc="-5" dirty="0">
                <a:latin typeface="Microsoft Sans Serif"/>
                <a:cs typeface="Microsoft Sans Serif"/>
              </a:rPr>
              <a:t> </a:t>
            </a:r>
            <a:r>
              <a:rPr sz="850" spc="-60" dirty="0">
                <a:latin typeface="Microsoft Sans Serif"/>
                <a:cs typeface="Microsoft Sans Serif"/>
              </a:rPr>
              <a:t>SOBRE</a:t>
            </a:r>
            <a:r>
              <a:rPr sz="850" spc="-5" dirty="0">
                <a:latin typeface="Microsoft Sans Serif"/>
                <a:cs typeface="Microsoft Sans Serif"/>
              </a:rPr>
              <a:t> </a:t>
            </a:r>
            <a:r>
              <a:rPr sz="850" spc="-35" dirty="0">
                <a:latin typeface="Microsoft Sans Serif"/>
                <a:cs typeface="Microsoft Sans Serif"/>
              </a:rPr>
              <a:t>PROTECCIÓN</a:t>
            </a:r>
            <a:r>
              <a:rPr sz="850" spc="-5" dirty="0">
                <a:latin typeface="Microsoft Sans Serif"/>
                <a:cs typeface="Microsoft Sans Serif"/>
              </a:rPr>
              <a:t> </a:t>
            </a:r>
            <a:r>
              <a:rPr sz="850" spc="-45" dirty="0">
                <a:latin typeface="Microsoft Sans Serif"/>
                <a:cs typeface="Microsoft Sans Serif"/>
              </a:rPr>
              <a:t>DE</a:t>
            </a:r>
            <a:r>
              <a:rPr sz="850" spc="-5" dirty="0">
                <a:latin typeface="Microsoft Sans Serif"/>
                <a:cs typeface="Microsoft Sans Serif"/>
              </a:rPr>
              <a:t> </a:t>
            </a:r>
            <a:r>
              <a:rPr sz="850" spc="-55" dirty="0">
                <a:latin typeface="Microsoft Sans Serif"/>
                <a:cs typeface="Microsoft Sans Serif"/>
              </a:rPr>
              <a:t>GENERADORES</a:t>
            </a:r>
            <a:r>
              <a:rPr sz="850" dirty="0">
                <a:latin typeface="Microsoft Sans Serif"/>
                <a:cs typeface="Microsoft Sans Serif"/>
              </a:rPr>
              <a:t> </a:t>
            </a:r>
            <a:r>
              <a:rPr sz="850" spc="-30" dirty="0">
                <a:latin typeface="Microsoft Sans Serif"/>
                <a:cs typeface="Microsoft Sans Serif"/>
              </a:rPr>
              <a:t>SÍNCRONOS</a:t>
            </a:r>
            <a:endParaRPr sz="850">
              <a:latin typeface="Microsoft Sans Serif"/>
              <a:cs typeface="Microsoft Sans Serif"/>
            </a:endParaRPr>
          </a:p>
          <a:p>
            <a:pPr marL="1401445">
              <a:lnSpc>
                <a:spcPct val="100000"/>
              </a:lnSpc>
            </a:pPr>
            <a:r>
              <a:rPr sz="850" spc="-15" dirty="0">
                <a:latin typeface="Microsoft Sans Serif"/>
                <a:cs typeface="Microsoft Sans Serif"/>
              </a:rPr>
              <a:t>PUBLICACIÓN</a:t>
            </a:r>
            <a:r>
              <a:rPr sz="850" spc="-5" dirty="0">
                <a:latin typeface="Microsoft Sans Serif"/>
                <a:cs typeface="Microsoft Sans Serif"/>
              </a:rPr>
              <a:t> </a:t>
            </a:r>
            <a:r>
              <a:rPr sz="850" spc="-55" dirty="0">
                <a:latin typeface="Microsoft Sans Serif"/>
                <a:cs typeface="Microsoft Sans Serif"/>
              </a:rPr>
              <a:t>ESPECIAL</a:t>
            </a:r>
            <a:r>
              <a:rPr sz="850" spc="-5" dirty="0">
                <a:latin typeface="Microsoft Sans Serif"/>
                <a:cs typeface="Microsoft Sans Serif"/>
              </a:rPr>
              <a:t> </a:t>
            </a:r>
            <a:r>
              <a:rPr sz="850" spc="-40" dirty="0">
                <a:latin typeface="Microsoft Sans Serif"/>
                <a:cs typeface="Microsoft Sans Serif"/>
              </a:rPr>
              <a:t>DEL</a:t>
            </a:r>
            <a:r>
              <a:rPr sz="850" spc="-5" dirty="0">
                <a:latin typeface="Microsoft Sans Serif"/>
                <a:cs typeface="Microsoft Sans Serif"/>
              </a:rPr>
              <a:t> </a:t>
            </a:r>
            <a:r>
              <a:rPr sz="850" spc="-60" dirty="0">
                <a:latin typeface="Microsoft Sans Serif"/>
                <a:cs typeface="Microsoft Sans Serif"/>
              </a:rPr>
              <a:t>IEEE</a:t>
            </a:r>
            <a:r>
              <a:rPr sz="850" spc="-5" dirty="0">
                <a:latin typeface="Microsoft Sans Serif"/>
                <a:cs typeface="Microsoft Sans Serif"/>
              </a:rPr>
              <a:t> </a:t>
            </a:r>
            <a:r>
              <a:rPr sz="850" spc="-80" dirty="0">
                <a:latin typeface="Microsoft Sans Serif"/>
                <a:cs typeface="Microsoft Sans Serif"/>
              </a:rPr>
              <a:t>PSRC</a:t>
            </a:r>
            <a:endParaRPr sz="850">
              <a:latin typeface="Microsoft Sans Serif"/>
              <a:cs typeface="Microsoft Sans Serif"/>
            </a:endParaRPr>
          </a:p>
        </p:txBody>
      </p:sp>
    </p:spTree>
  </p:cSld>
  <p:clrMapOvr>
    <a:masterClrMapping/>
  </p:clrMapOvr>
</p:sld>
</file>

<file path=ppt/slides/slide74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" name="object 2"/>
          <p:cNvGrpSpPr/>
          <p:nvPr/>
        </p:nvGrpSpPr>
        <p:grpSpPr>
          <a:xfrm>
            <a:off x="9697277" y="697991"/>
            <a:ext cx="6202495" cy="2794000"/>
            <a:chOff x="4215384" y="697991"/>
            <a:chExt cx="2696210" cy="2794000"/>
          </a:xfrm>
        </p:grpSpPr>
        <p:sp>
          <p:nvSpPr>
            <p:cNvPr id="3" name="object 3"/>
            <p:cNvSpPr/>
            <p:nvPr/>
          </p:nvSpPr>
          <p:spPr>
            <a:xfrm>
              <a:off x="5626607" y="697991"/>
              <a:ext cx="0" cy="2338070"/>
            </a:xfrm>
            <a:custGeom>
              <a:avLst/>
              <a:gdLst/>
              <a:ahLst/>
              <a:cxnLst/>
              <a:rect l="l" t="t" r="r" b="b"/>
              <a:pathLst>
                <a:path h="2338070">
                  <a:moveTo>
                    <a:pt x="0" y="2337816"/>
                  </a:moveTo>
                  <a:lnTo>
                    <a:pt x="0" y="0"/>
                  </a:lnTo>
                </a:path>
              </a:pathLst>
            </a:custGeom>
            <a:ln w="1524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" name="object 4"/>
            <p:cNvSpPr/>
            <p:nvPr/>
          </p:nvSpPr>
          <p:spPr>
            <a:xfrm>
              <a:off x="4572000" y="1921763"/>
              <a:ext cx="2273935" cy="0"/>
            </a:xfrm>
            <a:custGeom>
              <a:avLst/>
              <a:gdLst/>
              <a:ahLst/>
              <a:cxnLst/>
              <a:rect l="l" t="t" r="r" b="b"/>
              <a:pathLst>
                <a:path w="2273934">
                  <a:moveTo>
                    <a:pt x="0" y="0"/>
                  </a:moveTo>
                  <a:lnTo>
                    <a:pt x="2273807" y="0"/>
                  </a:lnTo>
                </a:path>
              </a:pathLst>
            </a:custGeom>
            <a:ln w="9144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" name="object 5"/>
            <p:cNvSpPr/>
            <p:nvPr/>
          </p:nvSpPr>
          <p:spPr>
            <a:xfrm>
              <a:off x="4494276" y="1833372"/>
              <a:ext cx="2409825" cy="173990"/>
            </a:xfrm>
            <a:custGeom>
              <a:avLst/>
              <a:gdLst/>
              <a:ahLst/>
              <a:cxnLst/>
              <a:rect l="l" t="t" r="r" b="b"/>
              <a:pathLst>
                <a:path w="2409825" h="173989">
                  <a:moveTo>
                    <a:pt x="0" y="0"/>
                  </a:moveTo>
                  <a:lnTo>
                    <a:pt x="2409443" y="173736"/>
                  </a:lnTo>
                </a:path>
              </a:pathLst>
            </a:custGeom>
            <a:ln w="15240">
              <a:solidFill>
                <a:srgbClr val="0099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" name="object 6"/>
            <p:cNvSpPr/>
            <p:nvPr/>
          </p:nvSpPr>
          <p:spPr>
            <a:xfrm>
              <a:off x="4482084" y="1075956"/>
              <a:ext cx="2295525" cy="2240280"/>
            </a:xfrm>
            <a:custGeom>
              <a:avLst/>
              <a:gdLst/>
              <a:ahLst/>
              <a:cxnLst/>
              <a:rect l="l" t="t" r="r" b="b"/>
              <a:pathLst>
                <a:path w="2295525" h="2240279">
                  <a:moveTo>
                    <a:pt x="10668" y="1069835"/>
                  </a:moveTo>
                  <a:lnTo>
                    <a:pt x="9144" y="1066787"/>
                  </a:lnTo>
                  <a:lnTo>
                    <a:pt x="6096" y="1065263"/>
                  </a:lnTo>
                  <a:lnTo>
                    <a:pt x="3048" y="1066787"/>
                  </a:lnTo>
                  <a:lnTo>
                    <a:pt x="1524" y="1069835"/>
                  </a:lnTo>
                  <a:lnTo>
                    <a:pt x="0" y="1092695"/>
                  </a:lnTo>
                  <a:lnTo>
                    <a:pt x="0" y="1133843"/>
                  </a:lnTo>
                  <a:lnTo>
                    <a:pt x="1524" y="1136891"/>
                  </a:lnTo>
                  <a:lnTo>
                    <a:pt x="4572" y="1138415"/>
                  </a:lnTo>
                  <a:lnTo>
                    <a:pt x="7620" y="1136891"/>
                  </a:lnTo>
                  <a:lnTo>
                    <a:pt x="9144" y="1133843"/>
                  </a:lnTo>
                  <a:lnTo>
                    <a:pt x="9144" y="1092695"/>
                  </a:lnTo>
                  <a:lnTo>
                    <a:pt x="10668" y="1069835"/>
                  </a:lnTo>
                  <a:close/>
                </a:path>
                <a:path w="2295525" h="2240279">
                  <a:moveTo>
                    <a:pt x="16764" y="1242047"/>
                  </a:moveTo>
                  <a:lnTo>
                    <a:pt x="15240" y="1235964"/>
                  </a:lnTo>
                  <a:lnTo>
                    <a:pt x="12192" y="1206995"/>
                  </a:lnTo>
                  <a:lnTo>
                    <a:pt x="10668" y="1179563"/>
                  </a:lnTo>
                  <a:lnTo>
                    <a:pt x="9144" y="1176515"/>
                  </a:lnTo>
                  <a:lnTo>
                    <a:pt x="6096" y="1174991"/>
                  </a:lnTo>
                  <a:lnTo>
                    <a:pt x="3048" y="1176515"/>
                  </a:lnTo>
                  <a:lnTo>
                    <a:pt x="1524" y="1179563"/>
                  </a:lnTo>
                  <a:lnTo>
                    <a:pt x="3048" y="1208519"/>
                  </a:lnTo>
                  <a:lnTo>
                    <a:pt x="6096" y="1235964"/>
                  </a:lnTo>
                  <a:lnTo>
                    <a:pt x="7620" y="1243571"/>
                  </a:lnTo>
                  <a:lnTo>
                    <a:pt x="9144" y="1246619"/>
                  </a:lnTo>
                  <a:lnTo>
                    <a:pt x="12192" y="1246619"/>
                  </a:lnTo>
                  <a:lnTo>
                    <a:pt x="15240" y="1245095"/>
                  </a:lnTo>
                  <a:lnTo>
                    <a:pt x="16764" y="1242047"/>
                  </a:lnTo>
                  <a:close/>
                </a:path>
                <a:path w="2295525" h="2240279">
                  <a:moveTo>
                    <a:pt x="21323" y="963155"/>
                  </a:moveTo>
                  <a:lnTo>
                    <a:pt x="19799" y="958596"/>
                  </a:lnTo>
                  <a:lnTo>
                    <a:pt x="16751" y="957059"/>
                  </a:lnTo>
                  <a:lnTo>
                    <a:pt x="13703" y="958596"/>
                  </a:lnTo>
                  <a:lnTo>
                    <a:pt x="12179" y="961644"/>
                  </a:lnTo>
                  <a:lnTo>
                    <a:pt x="9131" y="978395"/>
                  </a:lnTo>
                  <a:lnTo>
                    <a:pt x="6083" y="1007351"/>
                  </a:lnTo>
                  <a:lnTo>
                    <a:pt x="4559" y="1024115"/>
                  </a:lnTo>
                  <a:lnTo>
                    <a:pt x="6083" y="1028700"/>
                  </a:lnTo>
                  <a:lnTo>
                    <a:pt x="9131" y="1030211"/>
                  </a:lnTo>
                  <a:lnTo>
                    <a:pt x="12179" y="1028700"/>
                  </a:lnTo>
                  <a:lnTo>
                    <a:pt x="13703" y="1025652"/>
                  </a:lnTo>
                  <a:lnTo>
                    <a:pt x="15227" y="1007351"/>
                  </a:lnTo>
                  <a:lnTo>
                    <a:pt x="18275" y="979919"/>
                  </a:lnTo>
                  <a:lnTo>
                    <a:pt x="21323" y="963155"/>
                  </a:lnTo>
                  <a:close/>
                </a:path>
                <a:path w="2295525" h="2240279">
                  <a:moveTo>
                    <a:pt x="33528" y="1348740"/>
                  </a:moveTo>
                  <a:lnTo>
                    <a:pt x="32004" y="1345679"/>
                  </a:lnTo>
                  <a:lnTo>
                    <a:pt x="22860" y="1290828"/>
                  </a:lnTo>
                  <a:lnTo>
                    <a:pt x="19812" y="1284719"/>
                  </a:lnTo>
                  <a:lnTo>
                    <a:pt x="16764" y="1283195"/>
                  </a:lnTo>
                  <a:lnTo>
                    <a:pt x="13716" y="1284719"/>
                  </a:lnTo>
                  <a:lnTo>
                    <a:pt x="13716" y="1292352"/>
                  </a:lnTo>
                  <a:lnTo>
                    <a:pt x="18288" y="1319771"/>
                  </a:lnTo>
                  <a:lnTo>
                    <a:pt x="24384" y="1347216"/>
                  </a:lnTo>
                  <a:lnTo>
                    <a:pt x="24384" y="1351775"/>
                  </a:lnTo>
                  <a:lnTo>
                    <a:pt x="25908" y="1354823"/>
                  </a:lnTo>
                  <a:lnTo>
                    <a:pt x="30480" y="1354823"/>
                  </a:lnTo>
                  <a:lnTo>
                    <a:pt x="33528" y="1353299"/>
                  </a:lnTo>
                  <a:lnTo>
                    <a:pt x="33528" y="1348740"/>
                  </a:lnTo>
                  <a:close/>
                </a:path>
                <a:path w="2295525" h="2240279">
                  <a:moveTo>
                    <a:pt x="42659" y="856475"/>
                  </a:moveTo>
                  <a:lnTo>
                    <a:pt x="39611" y="850379"/>
                  </a:lnTo>
                  <a:lnTo>
                    <a:pt x="35039" y="851903"/>
                  </a:lnTo>
                  <a:lnTo>
                    <a:pt x="33515" y="853427"/>
                  </a:lnTo>
                  <a:lnTo>
                    <a:pt x="30467" y="868667"/>
                  </a:lnTo>
                  <a:lnTo>
                    <a:pt x="24371" y="896099"/>
                  </a:lnTo>
                  <a:lnTo>
                    <a:pt x="19799" y="915911"/>
                  </a:lnTo>
                  <a:lnTo>
                    <a:pt x="19799" y="918959"/>
                  </a:lnTo>
                  <a:lnTo>
                    <a:pt x="22847" y="922007"/>
                  </a:lnTo>
                  <a:lnTo>
                    <a:pt x="25895" y="920496"/>
                  </a:lnTo>
                  <a:lnTo>
                    <a:pt x="28943" y="917448"/>
                  </a:lnTo>
                  <a:lnTo>
                    <a:pt x="31991" y="897623"/>
                  </a:lnTo>
                  <a:lnTo>
                    <a:pt x="38087" y="870191"/>
                  </a:lnTo>
                  <a:lnTo>
                    <a:pt x="42659" y="856475"/>
                  </a:lnTo>
                  <a:close/>
                </a:path>
                <a:path w="2295525" h="2240279">
                  <a:moveTo>
                    <a:pt x="60960" y="1452372"/>
                  </a:moveTo>
                  <a:lnTo>
                    <a:pt x="53340" y="1426451"/>
                  </a:lnTo>
                  <a:lnTo>
                    <a:pt x="45720" y="1399032"/>
                  </a:lnTo>
                  <a:lnTo>
                    <a:pt x="44196" y="1392923"/>
                  </a:lnTo>
                  <a:lnTo>
                    <a:pt x="38100" y="1389875"/>
                  </a:lnTo>
                  <a:lnTo>
                    <a:pt x="35052" y="1392923"/>
                  </a:lnTo>
                  <a:lnTo>
                    <a:pt x="35052" y="1395984"/>
                  </a:lnTo>
                  <a:lnTo>
                    <a:pt x="36576" y="1402080"/>
                  </a:lnTo>
                  <a:lnTo>
                    <a:pt x="51816" y="1453896"/>
                  </a:lnTo>
                  <a:lnTo>
                    <a:pt x="54864" y="1459979"/>
                  </a:lnTo>
                  <a:lnTo>
                    <a:pt x="57912" y="1459979"/>
                  </a:lnTo>
                  <a:lnTo>
                    <a:pt x="60960" y="1456931"/>
                  </a:lnTo>
                  <a:lnTo>
                    <a:pt x="60960" y="1452372"/>
                  </a:lnTo>
                  <a:close/>
                </a:path>
                <a:path w="2295525" h="2240279">
                  <a:moveTo>
                    <a:pt x="74663" y="752843"/>
                  </a:moveTo>
                  <a:lnTo>
                    <a:pt x="73139" y="748271"/>
                  </a:lnTo>
                  <a:lnTo>
                    <a:pt x="71615" y="746747"/>
                  </a:lnTo>
                  <a:lnTo>
                    <a:pt x="67043" y="746747"/>
                  </a:lnTo>
                  <a:lnTo>
                    <a:pt x="65519" y="749795"/>
                  </a:lnTo>
                  <a:lnTo>
                    <a:pt x="60947" y="761987"/>
                  </a:lnTo>
                  <a:lnTo>
                    <a:pt x="51803" y="787895"/>
                  </a:lnTo>
                  <a:lnTo>
                    <a:pt x="45707" y="809231"/>
                  </a:lnTo>
                  <a:lnTo>
                    <a:pt x="45707" y="813803"/>
                  </a:lnTo>
                  <a:lnTo>
                    <a:pt x="48755" y="815327"/>
                  </a:lnTo>
                  <a:lnTo>
                    <a:pt x="51803" y="815327"/>
                  </a:lnTo>
                  <a:lnTo>
                    <a:pt x="54851" y="812279"/>
                  </a:lnTo>
                  <a:lnTo>
                    <a:pt x="60947" y="790943"/>
                  </a:lnTo>
                  <a:lnTo>
                    <a:pt x="68567" y="765035"/>
                  </a:lnTo>
                  <a:lnTo>
                    <a:pt x="74663" y="752843"/>
                  </a:lnTo>
                  <a:close/>
                </a:path>
                <a:path w="2295525" h="2240279">
                  <a:moveTo>
                    <a:pt x="99060" y="1554480"/>
                  </a:moveTo>
                  <a:lnTo>
                    <a:pt x="88392" y="1528572"/>
                  </a:lnTo>
                  <a:lnTo>
                    <a:pt x="79248" y="1504175"/>
                  </a:lnTo>
                  <a:lnTo>
                    <a:pt x="76200" y="1496555"/>
                  </a:lnTo>
                  <a:lnTo>
                    <a:pt x="70104" y="1493520"/>
                  </a:lnTo>
                  <a:lnTo>
                    <a:pt x="67056" y="1499603"/>
                  </a:lnTo>
                  <a:lnTo>
                    <a:pt x="70104" y="1507223"/>
                  </a:lnTo>
                  <a:lnTo>
                    <a:pt x="80772" y="1531620"/>
                  </a:lnTo>
                  <a:lnTo>
                    <a:pt x="89916" y="1557528"/>
                  </a:lnTo>
                  <a:lnTo>
                    <a:pt x="94488" y="1562100"/>
                  </a:lnTo>
                  <a:lnTo>
                    <a:pt x="97536" y="1562100"/>
                  </a:lnTo>
                  <a:lnTo>
                    <a:pt x="99060" y="1559052"/>
                  </a:lnTo>
                  <a:lnTo>
                    <a:pt x="99060" y="1554480"/>
                  </a:lnTo>
                  <a:close/>
                </a:path>
                <a:path w="2295525" h="2240279">
                  <a:moveTo>
                    <a:pt x="115811" y="649211"/>
                  </a:moveTo>
                  <a:lnTo>
                    <a:pt x="114287" y="646163"/>
                  </a:lnTo>
                  <a:lnTo>
                    <a:pt x="109715" y="646163"/>
                  </a:lnTo>
                  <a:lnTo>
                    <a:pt x="108191" y="647687"/>
                  </a:lnTo>
                  <a:lnTo>
                    <a:pt x="102095" y="661403"/>
                  </a:lnTo>
                  <a:lnTo>
                    <a:pt x="89903" y="685787"/>
                  </a:lnTo>
                  <a:lnTo>
                    <a:pt x="82283" y="707123"/>
                  </a:lnTo>
                  <a:lnTo>
                    <a:pt x="83807" y="713219"/>
                  </a:lnTo>
                  <a:lnTo>
                    <a:pt x="88379" y="713219"/>
                  </a:lnTo>
                  <a:lnTo>
                    <a:pt x="89903" y="710171"/>
                  </a:lnTo>
                  <a:lnTo>
                    <a:pt x="99047" y="688835"/>
                  </a:lnTo>
                  <a:lnTo>
                    <a:pt x="109715" y="664451"/>
                  </a:lnTo>
                  <a:lnTo>
                    <a:pt x="115811" y="652259"/>
                  </a:lnTo>
                  <a:lnTo>
                    <a:pt x="115811" y="649211"/>
                  </a:lnTo>
                  <a:close/>
                </a:path>
                <a:path w="2295525" h="2240279">
                  <a:moveTo>
                    <a:pt x="147828" y="1653527"/>
                  </a:moveTo>
                  <a:lnTo>
                    <a:pt x="146304" y="1650479"/>
                  </a:lnTo>
                  <a:lnTo>
                    <a:pt x="134112" y="1627632"/>
                  </a:lnTo>
                  <a:lnTo>
                    <a:pt x="118872" y="1597152"/>
                  </a:lnTo>
                  <a:lnTo>
                    <a:pt x="115824" y="1594104"/>
                  </a:lnTo>
                  <a:lnTo>
                    <a:pt x="112776" y="1594104"/>
                  </a:lnTo>
                  <a:lnTo>
                    <a:pt x="109728" y="1597152"/>
                  </a:lnTo>
                  <a:lnTo>
                    <a:pt x="140208" y="1658099"/>
                  </a:lnTo>
                  <a:lnTo>
                    <a:pt x="143256" y="1659623"/>
                  </a:lnTo>
                  <a:lnTo>
                    <a:pt x="146304" y="1659623"/>
                  </a:lnTo>
                  <a:lnTo>
                    <a:pt x="147828" y="1656575"/>
                  </a:lnTo>
                  <a:lnTo>
                    <a:pt x="147828" y="1653527"/>
                  </a:lnTo>
                  <a:close/>
                </a:path>
                <a:path w="2295525" h="2240279">
                  <a:moveTo>
                    <a:pt x="167627" y="553199"/>
                  </a:moveTo>
                  <a:lnTo>
                    <a:pt x="166103" y="550151"/>
                  </a:lnTo>
                  <a:lnTo>
                    <a:pt x="163055" y="550151"/>
                  </a:lnTo>
                  <a:lnTo>
                    <a:pt x="160007" y="551675"/>
                  </a:lnTo>
                  <a:lnTo>
                    <a:pt x="138671" y="588251"/>
                  </a:lnTo>
                  <a:lnTo>
                    <a:pt x="128003" y="608063"/>
                  </a:lnTo>
                  <a:lnTo>
                    <a:pt x="128003" y="611111"/>
                  </a:lnTo>
                  <a:lnTo>
                    <a:pt x="129527" y="614159"/>
                  </a:lnTo>
                  <a:lnTo>
                    <a:pt x="134099" y="614159"/>
                  </a:lnTo>
                  <a:lnTo>
                    <a:pt x="135623" y="612635"/>
                  </a:lnTo>
                  <a:lnTo>
                    <a:pt x="146291" y="592823"/>
                  </a:lnTo>
                  <a:lnTo>
                    <a:pt x="167627" y="556247"/>
                  </a:lnTo>
                  <a:lnTo>
                    <a:pt x="167627" y="553199"/>
                  </a:lnTo>
                  <a:close/>
                </a:path>
                <a:path w="2295525" h="2240279">
                  <a:moveTo>
                    <a:pt x="205740" y="1744967"/>
                  </a:moveTo>
                  <a:lnTo>
                    <a:pt x="204216" y="1741919"/>
                  </a:lnTo>
                  <a:lnTo>
                    <a:pt x="173736" y="1697723"/>
                  </a:lnTo>
                  <a:lnTo>
                    <a:pt x="170688" y="1691627"/>
                  </a:lnTo>
                  <a:lnTo>
                    <a:pt x="167640" y="1690116"/>
                  </a:lnTo>
                  <a:lnTo>
                    <a:pt x="164592" y="1690116"/>
                  </a:lnTo>
                  <a:lnTo>
                    <a:pt x="163068" y="1693164"/>
                  </a:lnTo>
                  <a:lnTo>
                    <a:pt x="163068" y="1696212"/>
                  </a:lnTo>
                  <a:lnTo>
                    <a:pt x="166116" y="1702308"/>
                  </a:lnTo>
                  <a:lnTo>
                    <a:pt x="196596" y="1748015"/>
                  </a:lnTo>
                  <a:lnTo>
                    <a:pt x="201168" y="1752600"/>
                  </a:lnTo>
                  <a:lnTo>
                    <a:pt x="204216" y="1751063"/>
                  </a:lnTo>
                  <a:lnTo>
                    <a:pt x="205740" y="1748015"/>
                  </a:lnTo>
                  <a:lnTo>
                    <a:pt x="205740" y="1744967"/>
                  </a:lnTo>
                  <a:close/>
                </a:path>
                <a:path w="2295525" h="2240279">
                  <a:moveTo>
                    <a:pt x="228587" y="463283"/>
                  </a:moveTo>
                  <a:lnTo>
                    <a:pt x="227063" y="460235"/>
                  </a:lnTo>
                  <a:lnTo>
                    <a:pt x="224015" y="460235"/>
                  </a:lnTo>
                  <a:lnTo>
                    <a:pt x="220967" y="461759"/>
                  </a:lnTo>
                  <a:lnTo>
                    <a:pt x="196583" y="495287"/>
                  </a:lnTo>
                  <a:lnTo>
                    <a:pt x="184391" y="513575"/>
                  </a:lnTo>
                  <a:lnTo>
                    <a:pt x="184391" y="516623"/>
                  </a:lnTo>
                  <a:lnTo>
                    <a:pt x="185915" y="519671"/>
                  </a:lnTo>
                  <a:lnTo>
                    <a:pt x="188963" y="521195"/>
                  </a:lnTo>
                  <a:lnTo>
                    <a:pt x="192011" y="518147"/>
                  </a:lnTo>
                  <a:lnTo>
                    <a:pt x="204203" y="499859"/>
                  </a:lnTo>
                  <a:lnTo>
                    <a:pt x="228587" y="466331"/>
                  </a:lnTo>
                  <a:lnTo>
                    <a:pt x="228587" y="463283"/>
                  </a:lnTo>
                  <a:close/>
                </a:path>
                <a:path w="2295525" h="2240279">
                  <a:moveTo>
                    <a:pt x="272796" y="1830311"/>
                  </a:moveTo>
                  <a:lnTo>
                    <a:pt x="269748" y="1827263"/>
                  </a:lnTo>
                  <a:lnTo>
                    <a:pt x="236220" y="1786115"/>
                  </a:lnTo>
                  <a:lnTo>
                    <a:pt x="233172" y="1781556"/>
                  </a:lnTo>
                  <a:lnTo>
                    <a:pt x="230124" y="1780019"/>
                  </a:lnTo>
                  <a:lnTo>
                    <a:pt x="225552" y="1780019"/>
                  </a:lnTo>
                  <a:lnTo>
                    <a:pt x="224028" y="1783067"/>
                  </a:lnTo>
                  <a:lnTo>
                    <a:pt x="262128" y="1833372"/>
                  </a:lnTo>
                  <a:lnTo>
                    <a:pt x="268224" y="1837944"/>
                  </a:lnTo>
                  <a:lnTo>
                    <a:pt x="271272" y="1836420"/>
                  </a:lnTo>
                  <a:lnTo>
                    <a:pt x="272796" y="1833372"/>
                  </a:lnTo>
                  <a:lnTo>
                    <a:pt x="272796" y="1830311"/>
                  </a:lnTo>
                  <a:close/>
                </a:path>
                <a:path w="2295525" h="2240279">
                  <a:moveTo>
                    <a:pt x="298691" y="379463"/>
                  </a:moveTo>
                  <a:lnTo>
                    <a:pt x="297167" y="376415"/>
                  </a:lnTo>
                  <a:lnTo>
                    <a:pt x="294119" y="376415"/>
                  </a:lnTo>
                  <a:lnTo>
                    <a:pt x="291071" y="377939"/>
                  </a:lnTo>
                  <a:lnTo>
                    <a:pt x="262115" y="408419"/>
                  </a:lnTo>
                  <a:lnTo>
                    <a:pt x="249923" y="425183"/>
                  </a:lnTo>
                  <a:lnTo>
                    <a:pt x="248399" y="429755"/>
                  </a:lnTo>
                  <a:lnTo>
                    <a:pt x="249923" y="432803"/>
                  </a:lnTo>
                  <a:lnTo>
                    <a:pt x="252971" y="432803"/>
                  </a:lnTo>
                  <a:lnTo>
                    <a:pt x="256019" y="431279"/>
                  </a:lnTo>
                  <a:lnTo>
                    <a:pt x="269735" y="414515"/>
                  </a:lnTo>
                  <a:lnTo>
                    <a:pt x="297167" y="384035"/>
                  </a:lnTo>
                  <a:lnTo>
                    <a:pt x="298691" y="379463"/>
                  </a:lnTo>
                  <a:close/>
                </a:path>
                <a:path w="2295525" h="2240279">
                  <a:moveTo>
                    <a:pt x="347472" y="1912607"/>
                  </a:moveTo>
                  <a:lnTo>
                    <a:pt x="345948" y="1909559"/>
                  </a:lnTo>
                  <a:lnTo>
                    <a:pt x="301752" y="1865363"/>
                  </a:lnTo>
                  <a:lnTo>
                    <a:pt x="298704" y="1863839"/>
                  </a:lnTo>
                  <a:lnTo>
                    <a:pt x="295656" y="1863839"/>
                  </a:lnTo>
                  <a:lnTo>
                    <a:pt x="294132" y="1866887"/>
                  </a:lnTo>
                  <a:lnTo>
                    <a:pt x="295656" y="1869935"/>
                  </a:lnTo>
                  <a:lnTo>
                    <a:pt x="298704" y="1874507"/>
                  </a:lnTo>
                  <a:lnTo>
                    <a:pt x="339852" y="1915655"/>
                  </a:lnTo>
                  <a:lnTo>
                    <a:pt x="342900" y="1917179"/>
                  </a:lnTo>
                  <a:lnTo>
                    <a:pt x="347472" y="1915655"/>
                  </a:lnTo>
                  <a:lnTo>
                    <a:pt x="347472" y="1912607"/>
                  </a:lnTo>
                  <a:close/>
                </a:path>
                <a:path w="2295525" h="2240279">
                  <a:moveTo>
                    <a:pt x="376415" y="303263"/>
                  </a:moveTo>
                  <a:lnTo>
                    <a:pt x="374891" y="300215"/>
                  </a:lnTo>
                  <a:lnTo>
                    <a:pt x="371843" y="298691"/>
                  </a:lnTo>
                  <a:lnTo>
                    <a:pt x="368795" y="300215"/>
                  </a:lnTo>
                  <a:lnTo>
                    <a:pt x="336791" y="329171"/>
                  </a:lnTo>
                  <a:lnTo>
                    <a:pt x="323075" y="344411"/>
                  </a:lnTo>
                  <a:lnTo>
                    <a:pt x="321551" y="347459"/>
                  </a:lnTo>
                  <a:lnTo>
                    <a:pt x="323075" y="350507"/>
                  </a:lnTo>
                  <a:lnTo>
                    <a:pt x="326123" y="352031"/>
                  </a:lnTo>
                  <a:lnTo>
                    <a:pt x="329171" y="350507"/>
                  </a:lnTo>
                  <a:lnTo>
                    <a:pt x="342887" y="335267"/>
                  </a:lnTo>
                  <a:lnTo>
                    <a:pt x="374891" y="306311"/>
                  </a:lnTo>
                  <a:lnTo>
                    <a:pt x="376415" y="303263"/>
                  </a:lnTo>
                  <a:close/>
                </a:path>
                <a:path w="2295525" h="2240279">
                  <a:moveTo>
                    <a:pt x="429768" y="1984235"/>
                  </a:moveTo>
                  <a:lnTo>
                    <a:pt x="428244" y="1981187"/>
                  </a:lnTo>
                  <a:lnTo>
                    <a:pt x="423672" y="1978139"/>
                  </a:lnTo>
                  <a:lnTo>
                    <a:pt x="382524" y="1943087"/>
                  </a:lnTo>
                  <a:lnTo>
                    <a:pt x="379476" y="1940039"/>
                  </a:lnTo>
                  <a:lnTo>
                    <a:pt x="376428" y="1940039"/>
                  </a:lnTo>
                  <a:lnTo>
                    <a:pt x="373380" y="1941563"/>
                  </a:lnTo>
                  <a:lnTo>
                    <a:pt x="371856" y="1944611"/>
                  </a:lnTo>
                  <a:lnTo>
                    <a:pt x="373380" y="1947659"/>
                  </a:lnTo>
                  <a:lnTo>
                    <a:pt x="376428" y="1950707"/>
                  </a:lnTo>
                  <a:lnTo>
                    <a:pt x="417576" y="1985759"/>
                  </a:lnTo>
                  <a:lnTo>
                    <a:pt x="422148" y="1988807"/>
                  </a:lnTo>
                  <a:lnTo>
                    <a:pt x="425196" y="1988807"/>
                  </a:lnTo>
                  <a:lnTo>
                    <a:pt x="428244" y="1987283"/>
                  </a:lnTo>
                  <a:lnTo>
                    <a:pt x="429768" y="1984235"/>
                  </a:lnTo>
                  <a:close/>
                </a:path>
                <a:path w="2295525" h="2240279">
                  <a:moveTo>
                    <a:pt x="460248" y="234696"/>
                  </a:moveTo>
                  <a:lnTo>
                    <a:pt x="458724" y="231648"/>
                  </a:lnTo>
                  <a:lnTo>
                    <a:pt x="455676" y="230124"/>
                  </a:lnTo>
                  <a:lnTo>
                    <a:pt x="452628" y="230124"/>
                  </a:lnTo>
                  <a:lnTo>
                    <a:pt x="419100" y="257556"/>
                  </a:lnTo>
                  <a:lnTo>
                    <a:pt x="402336" y="269748"/>
                  </a:lnTo>
                  <a:lnTo>
                    <a:pt x="400812" y="272796"/>
                  </a:lnTo>
                  <a:lnTo>
                    <a:pt x="402336" y="277368"/>
                  </a:lnTo>
                  <a:lnTo>
                    <a:pt x="405384" y="278892"/>
                  </a:lnTo>
                  <a:lnTo>
                    <a:pt x="408432" y="277368"/>
                  </a:lnTo>
                  <a:lnTo>
                    <a:pt x="423672" y="263652"/>
                  </a:lnTo>
                  <a:lnTo>
                    <a:pt x="458724" y="237744"/>
                  </a:lnTo>
                  <a:lnTo>
                    <a:pt x="460248" y="234696"/>
                  </a:lnTo>
                  <a:close/>
                </a:path>
                <a:path w="2295525" h="2240279">
                  <a:moveTo>
                    <a:pt x="518160" y="2048243"/>
                  </a:moveTo>
                  <a:lnTo>
                    <a:pt x="516636" y="2045195"/>
                  </a:lnTo>
                  <a:lnTo>
                    <a:pt x="512064" y="2042147"/>
                  </a:lnTo>
                  <a:lnTo>
                    <a:pt x="467868" y="2011667"/>
                  </a:lnTo>
                  <a:lnTo>
                    <a:pt x="464820" y="2008619"/>
                  </a:lnTo>
                  <a:lnTo>
                    <a:pt x="460248" y="2008619"/>
                  </a:lnTo>
                  <a:lnTo>
                    <a:pt x="457200" y="2010143"/>
                  </a:lnTo>
                  <a:lnTo>
                    <a:pt x="457200" y="2013191"/>
                  </a:lnTo>
                  <a:lnTo>
                    <a:pt x="458724" y="2016239"/>
                  </a:lnTo>
                  <a:lnTo>
                    <a:pt x="461772" y="2017763"/>
                  </a:lnTo>
                  <a:lnTo>
                    <a:pt x="505968" y="2049767"/>
                  </a:lnTo>
                  <a:lnTo>
                    <a:pt x="510540" y="2052828"/>
                  </a:lnTo>
                  <a:lnTo>
                    <a:pt x="515112" y="2052828"/>
                  </a:lnTo>
                  <a:lnTo>
                    <a:pt x="518160" y="2051304"/>
                  </a:lnTo>
                  <a:lnTo>
                    <a:pt x="518160" y="2048243"/>
                  </a:lnTo>
                  <a:close/>
                </a:path>
                <a:path w="2295525" h="2240279">
                  <a:moveTo>
                    <a:pt x="550164" y="170688"/>
                  </a:moveTo>
                  <a:lnTo>
                    <a:pt x="547116" y="169164"/>
                  </a:lnTo>
                  <a:lnTo>
                    <a:pt x="544068" y="169164"/>
                  </a:lnTo>
                  <a:lnTo>
                    <a:pt x="507492" y="192024"/>
                  </a:lnTo>
                  <a:lnTo>
                    <a:pt x="490728" y="204216"/>
                  </a:lnTo>
                  <a:lnTo>
                    <a:pt x="487680" y="207264"/>
                  </a:lnTo>
                  <a:lnTo>
                    <a:pt x="489204" y="210312"/>
                  </a:lnTo>
                  <a:lnTo>
                    <a:pt x="492252" y="211836"/>
                  </a:lnTo>
                  <a:lnTo>
                    <a:pt x="495300" y="211836"/>
                  </a:lnTo>
                  <a:lnTo>
                    <a:pt x="512064" y="199644"/>
                  </a:lnTo>
                  <a:lnTo>
                    <a:pt x="548640" y="176784"/>
                  </a:lnTo>
                  <a:lnTo>
                    <a:pt x="550164" y="173736"/>
                  </a:lnTo>
                  <a:lnTo>
                    <a:pt x="550164" y="170688"/>
                  </a:lnTo>
                  <a:close/>
                </a:path>
                <a:path w="2295525" h="2240279">
                  <a:moveTo>
                    <a:pt x="612648" y="2103107"/>
                  </a:moveTo>
                  <a:lnTo>
                    <a:pt x="609600" y="2100059"/>
                  </a:lnTo>
                  <a:lnTo>
                    <a:pt x="605028" y="2098535"/>
                  </a:lnTo>
                  <a:lnTo>
                    <a:pt x="557784" y="2071116"/>
                  </a:lnTo>
                  <a:lnTo>
                    <a:pt x="551688" y="2068055"/>
                  </a:lnTo>
                  <a:lnTo>
                    <a:pt x="548640" y="2071116"/>
                  </a:lnTo>
                  <a:lnTo>
                    <a:pt x="547116" y="2074164"/>
                  </a:lnTo>
                  <a:lnTo>
                    <a:pt x="550164" y="2077199"/>
                  </a:lnTo>
                  <a:lnTo>
                    <a:pt x="553212" y="2078723"/>
                  </a:lnTo>
                  <a:lnTo>
                    <a:pt x="601980" y="2106155"/>
                  </a:lnTo>
                  <a:lnTo>
                    <a:pt x="605028" y="2107679"/>
                  </a:lnTo>
                  <a:lnTo>
                    <a:pt x="609600" y="2107679"/>
                  </a:lnTo>
                  <a:lnTo>
                    <a:pt x="611124" y="2106155"/>
                  </a:lnTo>
                  <a:lnTo>
                    <a:pt x="612648" y="2103107"/>
                  </a:lnTo>
                  <a:close/>
                </a:path>
                <a:path w="2295525" h="2240279">
                  <a:moveTo>
                    <a:pt x="646176" y="118872"/>
                  </a:moveTo>
                  <a:lnTo>
                    <a:pt x="643128" y="117348"/>
                  </a:lnTo>
                  <a:lnTo>
                    <a:pt x="640080" y="117348"/>
                  </a:lnTo>
                  <a:lnTo>
                    <a:pt x="626364" y="123444"/>
                  </a:lnTo>
                  <a:lnTo>
                    <a:pt x="601980" y="135636"/>
                  </a:lnTo>
                  <a:lnTo>
                    <a:pt x="583692" y="146304"/>
                  </a:lnTo>
                  <a:lnTo>
                    <a:pt x="580644" y="149352"/>
                  </a:lnTo>
                  <a:lnTo>
                    <a:pt x="583692" y="155448"/>
                  </a:lnTo>
                  <a:lnTo>
                    <a:pt x="588264" y="153924"/>
                  </a:lnTo>
                  <a:lnTo>
                    <a:pt x="605028" y="144780"/>
                  </a:lnTo>
                  <a:lnTo>
                    <a:pt x="629412" y="132588"/>
                  </a:lnTo>
                  <a:lnTo>
                    <a:pt x="643128" y="124968"/>
                  </a:lnTo>
                  <a:lnTo>
                    <a:pt x="646176" y="118872"/>
                  </a:lnTo>
                  <a:close/>
                </a:path>
                <a:path w="2295525" h="2240279">
                  <a:moveTo>
                    <a:pt x="710184" y="2148840"/>
                  </a:moveTo>
                  <a:lnTo>
                    <a:pt x="708660" y="2145779"/>
                  </a:lnTo>
                  <a:lnTo>
                    <a:pt x="705612" y="2144255"/>
                  </a:lnTo>
                  <a:lnTo>
                    <a:pt x="679704" y="2133587"/>
                  </a:lnTo>
                  <a:lnTo>
                    <a:pt x="655320" y="2122919"/>
                  </a:lnTo>
                  <a:lnTo>
                    <a:pt x="650748" y="2119871"/>
                  </a:lnTo>
                  <a:lnTo>
                    <a:pt x="646176" y="2119871"/>
                  </a:lnTo>
                  <a:lnTo>
                    <a:pt x="644652" y="2122919"/>
                  </a:lnTo>
                  <a:lnTo>
                    <a:pt x="644652" y="2125967"/>
                  </a:lnTo>
                  <a:lnTo>
                    <a:pt x="646176" y="2129028"/>
                  </a:lnTo>
                  <a:lnTo>
                    <a:pt x="650748" y="2130552"/>
                  </a:lnTo>
                  <a:lnTo>
                    <a:pt x="676656" y="2141207"/>
                  </a:lnTo>
                  <a:lnTo>
                    <a:pt x="701040" y="2153399"/>
                  </a:lnTo>
                  <a:lnTo>
                    <a:pt x="708660" y="2153399"/>
                  </a:lnTo>
                  <a:lnTo>
                    <a:pt x="710184" y="2151875"/>
                  </a:lnTo>
                  <a:lnTo>
                    <a:pt x="710184" y="2148840"/>
                  </a:lnTo>
                  <a:close/>
                </a:path>
                <a:path w="2295525" h="2240279">
                  <a:moveTo>
                    <a:pt x="746760" y="76200"/>
                  </a:moveTo>
                  <a:lnTo>
                    <a:pt x="743712" y="74676"/>
                  </a:lnTo>
                  <a:lnTo>
                    <a:pt x="740664" y="74676"/>
                  </a:lnTo>
                  <a:lnTo>
                    <a:pt x="728472" y="79248"/>
                  </a:lnTo>
                  <a:lnTo>
                    <a:pt x="702564" y="88392"/>
                  </a:lnTo>
                  <a:lnTo>
                    <a:pt x="681228" y="97536"/>
                  </a:lnTo>
                  <a:lnTo>
                    <a:pt x="678180" y="100584"/>
                  </a:lnTo>
                  <a:lnTo>
                    <a:pt x="678180" y="103632"/>
                  </a:lnTo>
                  <a:lnTo>
                    <a:pt x="681228" y="106680"/>
                  </a:lnTo>
                  <a:lnTo>
                    <a:pt x="684276" y="106680"/>
                  </a:lnTo>
                  <a:lnTo>
                    <a:pt x="705612" y="97536"/>
                  </a:lnTo>
                  <a:lnTo>
                    <a:pt x="731520" y="86868"/>
                  </a:lnTo>
                  <a:lnTo>
                    <a:pt x="743712" y="82296"/>
                  </a:lnTo>
                  <a:lnTo>
                    <a:pt x="746760" y="80772"/>
                  </a:lnTo>
                  <a:lnTo>
                    <a:pt x="746760" y="76200"/>
                  </a:lnTo>
                  <a:close/>
                </a:path>
                <a:path w="2295525" h="2240279">
                  <a:moveTo>
                    <a:pt x="813816" y="2183879"/>
                  </a:moveTo>
                  <a:lnTo>
                    <a:pt x="810768" y="2182355"/>
                  </a:lnTo>
                  <a:lnTo>
                    <a:pt x="809244" y="2182355"/>
                  </a:lnTo>
                  <a:lnTo>
                    <a:pt x="757428" y="2164067"/>
                  </a:lnTo>
                  <a:lnTo>
                    <a:pt x="749808" y="2162543"/>
                  </a:lnTo>
                  <a:lnTo>
                    <a:pt x="746760" y="2162543"/>
                  </a:lnTo>
                  <a:lnTo>
                    <a:pt x="745236" y="2164067"/>
                  </a:lnTo>
                  <a:lnTo>
                    <a:pt x="745236" y="2168652"/>
                  </a:lnTo>
                  <a:lnTo>
                    <a:pt x="746760" y="2170163"/>
                  </a:lnTo>
                  <a:lnTo>
                    <a:pt x="754380" y="2173211"/>
                  </a:lnTo>
                  <a:lnTo>
                    <a:pt x="780288" y="2182355"/>
                  </a:lnTo>
                  <a:lnTo>
                    <a:pt x="807720" y="2189975"/>
                  </a:lnTo>
                  <a:lnTo>
                    <a:pt x="810768" y="2189975"/>
                  </a:lnTo>
                  <a:lnTo>
                    <a:pt x="813816" y="2186927"/>
                  </a:lnTo>
                  <a:lnTo>
                    <a:pt x="813816" y="2183879"/>
                  </a:lnTo>
                  <a:close/>
                </a:path>
                <a:path w="2295525" h="2240279">
                  <a:moveTo>
                    <a:pt x="850392" y="44196"/>
                  </a:moveTo>
                  <a:lnTo>
                    <a:pt x="847344" y="41148"/>
                  </a:lnTo>
                  <a:lnTo>
                    <a:pt x="844296" y="41148"/>
                  </a:lnTo>
                  <a:lnTo>
                    <a:pt x="835152" y="44196"/>
                  </a:lnTo>
                  <a:lnTo>
                    <a:pt x="807720" y="51816"/>
                  </a:lnTo>
                  <a:lnTo>
                    <a:pt x="783336" y="59436"/>
                  </a:lnTo>
                  <a:lnTo>
                    <a:pt x="780288" y="60960"/>
                  </a:lnTo>
                  <a:lnTo>
                    <a:pt x="780288" y="64008"/>
                  </a:lnTo>
                  <a:lnTo>
                    <a:pt x="783336" y="67056"/>
                  </a:lnTo>
                  <a:lnTo>
                    <a:pt x="786384" y="67056"/>
                  </a:lnTo>
                  <a:lnTo>
                    <a:pt x="809244" y="59436"/>
                  </a:lnTo>
                  <a:lnTo>
                    <a:pt x="836676" y="51816"/>
                  </a:lnTo>
                  <a:lnTo>
                    <a:pt x="847344" y="50292"/>
                  </a:lnTo>
                  <a:lnTo>
                    <a:pt x="850392" y="47244"/>
                  </a:lnTo>
                  <a:lnTo>
                    <a:pt x="850392" y="44196"/>
                  </a:lnTo>
                  <a:close/>
                </a:path>
                <a:path w="2295525" h="2240279">
                  <a:moveTo>
                    <a:pt x="918972" y="2209800"/>
                  </a:moveTo>
                  <a:lnTo>
                    <a:pt x="915924" y="2208276"/>
                  </a:lnTo>
                  <a:lnTo>
                    <a:pt x="891540" y="2203704"/>
                  </a:lnTo>
                  <a:lnTo>
                    <a:pt x="864108" y="2196084"/>
                  </a:lnTo>
                  <a:lnTo>
                    <a:pt x="853440" y="2194560"/>
                  </a:lnTo>
                  <a:lnTo>
                    <a:pt x="850392" y="2194560"/>
                  </a:lnTo>
                  <a:lnTo>
                    <a:pt x="848868" y="2197608"/>
                  </a:lnTo>
                  <a:lnTo>
                    <a:pt x="848868" y="2200656"/>
                  </a:lnTo>
                  <a:lnTo>
                    <a:pt x="851916" y="2203704"/>
                  </a:lnTo>
                  <a:lnTo>
                    <a:pt x="861060" y="2205228"/>
                  </a:lnTo>
                  <a:lnTo>
                    <a:pt x="888492" y="2211324"/>
                  </a:lnTo>
                  <a:lnTo>
                    <a:pt x="914400" y="2217420"/>
                  </a:lnTo>
                  <a:lnTo>
                    <a:pt x="917448" y="2217420"/>
                  </a:lnTo>
                  <a:lnTo>
                    <a:pt x="918972" y="2214372"/>
                  </a:lnTo>
                  <a:lnTo>
                    <a:pt x="918972" y="2209800"/>
                  </a:lnTo>
                  <a:close/>
                </a:path>
                <a:path w="2295525" h="2240279">
                  <a:moveTo>
                    <a:pt x="957072" y="21336"/>
                  </a:moveTo>
                  <a:lnTo>
                    <a:pt x="955548" y="18288"/>
                  </a:lnTo>
                  <a:lnTo>
                    <a:pt x="950976" y="16764"/>
                  </a:lnTo>
                  <a:lnTo>
                    <a:pt x="944880" y="18288"/>
                  </a:lnTo>
                  <a:lnTo>
                    <a:pt x="917448" y="24384"/>
                  </a:lnTo>
                  <a:lnTo>
                    <a:pt x="890016" y="28956"/>
                  </a:lnTo>
                  <a:lnTo>
                    <a:pt x="888492" y="30480"/>
                  </a:lnTo>
                  <a:lnTo>
                    <a:pt x="885444" y="32004"/>
                  </a:lnTo>
                  <a:lnTo>
                    <a:pt x="885444" y="35052"/>
                  </a:lnTo>
                  <a:lnTo>
                    <a:pt x="886968" y="38100"/>
                  </a:lnTo>
                  <a:lnTo>
                    <a:pt x="891540" y="38100"/>
                  </a:lnTo>
                  <a:lnTo>
                    <a:pt x="918972" y="32004"/>
                  </a:lnTo>
                  <a:lnTo>
                    <a:pt x="946404" y="27432"/>
                  </a:lnTo>
                  <a:lnTo>
                    <a:pt x="952500" y="25908"/>
                  </a:lnTo>
                  <a:lnTo>
                    <a:pt x="955548" y="24384"/>
                  </a:lnTo>
                  <a:lnTo>
                    <a:pt x="957072" y="21336"/>
                  </a:lnTo>
                  <a:close/>
                </a:path>
                <a:path w="2295525" h="2240279">
                  <a:moveTo>
                    <a:pt x="1027176" y="2229599"/>
                  </a:moveTo>
                  <a:lnTo>
                    <a:pt x="1025652" y="2226551"/>
                  </a:lnTo>
                  <a:lnTo>
                    <a:pt x="1022604" y="2225027"/>
                  </a:lnTo>
                  <a:lnTo>
                    <a:pt x="1002792" y="2221979"/>
                  </a:lnTo>
                  <a:lnTo>
                    <a:pt x="975360" y="2218931"/>
                  </a:lnTo>
                  <a:lnTo>
                    <a:pt x="960120" y="2215896"/>
                  </a:lnTo>
                  <a:lnTo>
                    <a:pt x="957072" y="2217420"/>
                  </a:lnTo>
                  <a:lnTo>
                    <a:pt x="955548" y="2220455"/>
                  </a:lnTo>
                  <a:lnTo>
                    <a:pt x="955548" y="2223503"/>
                  </a:lnTo>
                  <a:lnTo>
                    <a:pt x="958596" y="2225027"/>
                  </a:lnTo>
                  <a:lnTo>
                    <a:pt x="973836" y="2228075"/>
                  </a:lnTo>
                  <a:lnTo>
                    <a:pt x="1001268" y="2231123"/>
                  </a:lnTo>
                  <a:lnTo>
                    <a:pt x="1022604" y="2234184"/>
                  </a:lnTo>
                  <a:lnTo>
                    <a:pt x="1025652" y="2232660"/>
                  </a:lnTo>
                  <a:lnTo>
                    <a:pt x="1027176" y="2229599"/>
                  </a:lnTo>
                  <a:close/>
                </a:path>
                <a:path w="2295525" h="2240279">
                  <a:moveTo>
                    <a:pt x="1065276" y="7620"/>
                  </a:moveTo>
                  <a:lnTo>
                    <a:pt x="1063752" y="4572"/>
                  </a:lnTo>
                  <a:lnTo>
                    <a:pt x="1060704" y="4572"/>
                  </a:lnTo>
                  <a:lnTo>
                    <a:pt x="1031748" y="6096"/>
                  </a:lnTo>
                  <a:lnTo>
                    <a:pt x="1002792" y="10668"/>
                  </a:lnTo>
                  <a:lnTo>
                    <a:pt x="996696" y="10668"/>
                  </a:lnTo>
                  <a:lnTo>
                    <a:pt x="993648" y="12192"/>
                  </a:lnTo>
                  <a:lnTo>
                    <a:pt x="992124" y="15240"/>
                  </a:lnTo>
                  <a:lnTo>
                    <a:pt x="995172" y="18288"/>
                  </a:lnTo>
                  <a:lnTo>
                    <a:pt x="998220" y="19812"/>
                  </a:lnTo>
                  <a:lnTo>
                    <a:pt x="1002792" y="18288"/>
                  </a:lnTo>
                  <a:lnTo>
                    <a:pt x="1031748" y="15240"/>
                  </a:lnTo>
                  <a:lnTo>
                    <a:pt x="1060704" y="13716"/>
                  </a:lnTo>
                  <a:lnTo>
                    <a:pt x="1063752" y="12192"/>
                  </a:lnTo>
                  <a:lnTo>
                    <a:pt x="1065276" y="7620"/>
                  </a:lnTo>
                  <a:close/>
                </a:path>
                <a:path w="2295525" h="2240279">
                  <a:moveTo>
                    <a:pt x="1135367" y="2232647"/>
                  </a:moveTo>
                  <a:lnTo>
                    <a:pt x="1130795" y="2231123"/>
                  </a:lnTo>
                  <a:lnTo>
                    <a:pt x="1118603" y="2231123"/>
                  </a:lnTo>
                  <a:lnTo>
                    <a:pt x="1089647" y="2229599"/>
                  </a:lnTo>
                  <a:lnTo>
                    <a:pt x="1068311" y="2228075"/>
                  </a:lnTo>
                  <a:lnTo>
                    <a:pt x="1065263" y="2229599"/>
                  </a:lnTo>
                  <a:lnTo>
                    <a:pt x="1063739" y="2232647"/>
                  </a:lnTo>
                  <a:lnTo>
                    <a:pt x="1063739" y="2235695"/>
                  </a:lnTo>
                  <a:lnTo>
                    <a:pt x="1068311" y="2237219"/>
                  </a:lnTo>
                  <a:lnTo>
                    <a:pt x="1089647" y="2238743"/>
                  </a:lnTo>
                  <a:lnTo>
                    <a:pt x="1118603" y="2240267"/>
                  </a:lnTo>
                  <a:lnTo>
                    <a:pt x="1130795" y="2240267"/>
                  </a:lnTo>
                  <a:lnTo>
                    <a:pt x="1135367" y="2238743"/>
                  </a:lnTo>
                  <a:lnTo>
                    <a:pt x="1135367" y="2232647"/>
                  </a:lnTo>
                  <a:close/>
                </a:path>
                <a:path w="2295525" h="2240279">
                  <a:moveTo>
                    <a:pt x="1173480" y="1524"/>
                  </a:moveTo>
                  <a:lnTo>
                    <a:pt x="1168908" y="1524"/>
                  </a:lnTo>
                  <a:lnTo>
                    <a:pt x="1149096" y="0"/>
                  </a:lnTo>
                  <a:lnTo>
                    <a:pt x="1118616" y="1524"/>
                  </a:lnTo>
                  <a:lnTo>
                    <a:pt x="1104900" y="1524"/>
                  </a:lnTo>
                  <a:lnTo>
                    <a:pt x="1101852" y="3048"/>
                  </a:lnTo>
                  <a:lnTo>
                    <a:pt x="1101852" y="6096"/>
                  </a:lnTo>
                  <a:lnTo>
                    <a:pt x="1103376" y="9144"/>
                  </a:lnTo>
                  <a:lnTo>
                    <a:pt x="1106424" y="10668"/>
                  </a:lnTo>
                  <a:lnTo>
                    <a:pt x="1118616" y="10668"/>
                  </a:lnTo>
                  <a:lnTo>
                    <a:pt x="1149096" y="9144"/>
                  </a:lnTo>
                  <a:lnTo>
                    <a:pt x="1168908" y="10668"/>
                  </a:lnTo>
                  <a:lnTo>
                    <a:pt x="1171956" y="9144"/>
                  </a:lnTo>
                  <a:lnTo>
                    <a:pt x="1173480" y="6096"/>
                  </a:lnTo>
                  <a:lnTo>
                    <a:pt x="1173480" y="1524"/>
                  </a:lnTo>
                  <a:close/>
                </a:path>
                <a:path w="2295525" h="2240279">
                  <a:moveTo>
                    <a:pt x="1245095" y="2232647"/>
                  </a:moveTo>
                  <a:lnTo>
                    <a:pt x="1240523" y="2228075"/>
                  </a:lnTo>
                  <a:lnTo>
                    <a:pt x="1235951" y="2228075"/>
                  </a:lnTo>
                  <a:lnTo>
                    <a:pt x="1206995" y="2231123"/>
                  </a:lnTo>
                  <a:lnTo>
                    <a:pt x="1176515" y="2231123"/>
                  </a:lnTo>
                  <a:lnTo>
                    <a:pt x="1173467" y="2232647"/>
                  </a:lnTo>
                  <a:lnTo>
                    <a:pt x="1171943" y="2235695"/>
                  </a:lnTo>
                  <a:lnTo>
                    <a:pt x="1173467" y="2238743"/>
                  </a:lnTo>
                  <a:lnTo>
                    <a:pt x="1176515" y="2240267"/>
                  </a:lnTo>
                  <a:lnTo>
                    <a:pt x="1206995" y="2240267"/>
                  </a:lnTo>
                  <a:lnTo>
                    <a:pt x="1235951" y="2237219"/>
                  </a:lnTo>
                  <a:lnTo>
                    <a:pt x="1240523" y="2237219"/>
                  </a:lnTo>
                  <a:lnTo>
                    <a:pt x="1243571" y="2235695"/>
                  </a:lnTo>
                  <a:lnTo>
                    <a:pt x="1245095" y="2232647"/>
                  </a:lnTo>
                  <a:close/>
                </a:path>
                <a:path w="2295525" h="2240279">
                  <a:moveTo>
                    <a:pt x="1283195" y="13716"/>
                  </a:moveTo>
                  <a:lnTo>
                    <a:pt x="1281671" y="9144"/>
                  </a:lnTo>
                  <a:lnTo>
                    <a:pt x="1278623" y="7620"/>
                  </a:lnTo>
                  <a:lnTo>
                    <a:pt x="1266431" y="6096"/>
                  </a:lnTo>
                  <a:lnTo>
                    <a:pt x="1237475" y="4572"/>
                  </a:lnTo>
                  <a:lnTo>
                    <a:pt x="1214615" y="3048"/>
                  </a:lnTo>
                  <a:lnTo>
                    <a:pt x="1211567" y="3048"/>
                  </a:lnTo>
                  <a:lnTo>
                    <a:pt x="1210043" y="6096"/>
                  </a:lnTo>
                  <a:lnTo>
                    <a:pt x="1211567" y="10668"/>
                  </a:lnTo>
                  <a:lnTo>
                    <a:pt x="1214615" y="12192"/>
                  </a:lnTo>
                  <a:lnTo>
                    <a:pt x="1235951" y="13716"/>
                  </a:lnTo>
                  <a:lnTo>
                    <a:pt x="1264907" y="15240"/>
                  </a:lnTo>
                  <a:lnTo>
                    <a:pt x="1277099" y="16764"/>
                  </a:lnTo>
                  <a:lnTo>
                    <a:pt x="1280147" y="16764"/>
                  </a:lnTo>
                  <a:lnTo>
                    <a:pt x="1283195" y="13716"/>
                  </a:lnTo>
                  <a:close/>
                </a:path>
                <a:path w="2295525" h="2240279">
                  <a:moveTo>
                    <a:pt x="1353299" y="2218931"/>
                  </a:moveTo>
                  <a:lnTo>
                    <a:pt x="1351775" y="2215883"/>
                  </a:lnTo>
                  <a:lnTo>
                    <a:pt x="1347203" y="2214359"/>
                  </a:lnTo>
                  <a:lnTo>
                    <a:pt x="1293863" y="2223503"/>
                  </a:lnTo>
                  <a:lnTo>
                    <a:pt x="1284719" y="2223503"/>
                  </a:lnTo>
                  <a:lnTo>
                    <a:pt x="1281671" y="2225027"/>
                  </a:lnTo>
                  <a:lnTo>
                    <a:pt x="1281671" y="2229599"/>
                  </a:lnTo>
                  <a:lnTo>
                    <a:pt x="1283195" y="2232647"/>
                  </a:lnTo>
                  <a:lnTo>
                    <a:pt x="1293863" y="2232647"/>
                  </a:lnTo>
                  <a:lnTo>
                    <a:pt x="1322819" y="2228075"/>
                  </a:lnTo>
                  <a:lnTo>
                    <a:pt x="1348727" y="2223503"/>
                  </a:lnTo>
                  <a:lnTo>
                    <a:pt x="1351775" y="2221979"/>
                  </a:lnTo>
                  <a:lnTo>
                    <a:pt x="1353299" y="2218931"/>
                  </a:lnTo>
                  <a:close/>
                </a:path>
                <a:path w="2295525" h="2240279">
                  <a:moveTo>
                    <a:pt x="1389875" y="27432"/>
                  </a:moveTo>
                  <a:lnTo>
                    <a:pt x="1386827" y="24384"/>
                  </a:lnTo>
                  <a:lnTo>
                    <a:pt x="1379207" y="22860"/>
                  </a:lnTo>
                  <a:lnTo>
                    <a:pt x="1324343" y="13716"/>
                  </a:lnTo>
                  <a:lnTo>
                    <a:pt x="1321295" y="15240"/>
                  </a:lnTo>
                  <a:lnTo>
                    <a:pt x="1318247" y="18288"/>
                  </a:lnTo>
                  <a:lnTo>
                    <a:pt x="1319771" y="21336"/>
                  </a:lnTo>
                  <a:lnTo>
                    <a:pt x="1322819" y="22860"/>
                  </a:lnTo>
                  <a:lnTo>
                    <a:pt x="1377683" y="32004"/>
                  </a:lnTo>
                  <a:lnTo>
                    <a:pt x="1385303" y="33528"/>
                  </a:lnTo>
                  <a:lnTo>
                    <a:pt x="1388351" y="33528"/>
                  </a:lnTo>
                  <a:lnTo>
                    <a:pt x="1389875" y="30480"/>
                  </a:lnTo>
                  <a:lnTo>
                    <a:pt x="1389875" y="27432"/>
                  </a:lnTo>
                  <a:close/>
                </a:path>
                <a:path w="2295525" h="2240279">
                  <a:moveTo>
                    <a:pt x="1459979" y="2194547"/>
                  </a:moveTo>
                  <a:lnTo>
                    <a:pt x="1453883" y="2191499"/>
                  </a:lnTo>
                  <a:lnTo>
                    <a:pt x="1432547" y="2197595"/>
                  </a:lnTo>
                  <a:lnTo>
                    <a:pt x="1405115" y="2203691"/>
                  </a:lnTo>
                  <a:lnTo>
                    <a:pt x="1392923" y="2206739"/>
                  </a:lnTo>
                  <a:lnTo>
                    <a:pt x="1389875" y="2208263"/>
                  </a:lnTo>
                  <a:lnTo>
                    <a:pt x="1388351" y="2211311"/>
                  </a:lnTo>
                  <a:lnTo>
                    <a:pt x="1391399" y="2214359"/>
                  </a:lnTo>
                  <a:lnTo>
                    <a:pt x="1394447" y="2215883"/>
                  </a:lnTo>
                  <a:lnTo>
                    <a:pt x="1408163" y="2212835"/>
                  </a:lnTo>
                  <a:lnTo>
                    <a:pt x="1435595" y="2205215"/>
                  </a:lnTo>
                  <a:lnTo>
                    <a:pt x="1455407" y="2200643"/>
                  </a:lnTo>
                  <a:lnTo>
                    <a:pt x="1458455" y="2197595"/>
                  </a:lnTo>
                  <a:lnTo>
                    <a:pt x="1459979" y="2194547"/>
                  </a:lnTo>
                  <a:close/>
                </a:path>
                <a:path w="2295525" h="2240279">
                  <a:moveTo>
                    <a:pt x="1495031" y="54864"/>
                  </a:moveTo>
                  <a:lnTo>
                    <a:pt x="1491983" y="51816"/>
                  </a:lnTo>
                  <a:lnTo>
                    <a:pt x="1488935" y="51816"/>
                  </a:lnTo>
                  <a:lnTo>
                    <a:pt x="1463027" y="42672"/>
                  </a:lnTo>
                  <a:lnTo>
                    <a:pt x="1435595" y="36576"/>
                  </a:lnTo>
                  <a:lnTo>
                    <a:pt x="1431023" y="35052"/>
                  </a:lnTo>
                  <a:lnTo>
                    <a:pt x="1427975" y="35052"/>
                  </a:lnTo>
                  <a:lnTo>
                    <a:pt x="1424927" y="38100"/>
                  </a:lnTo>
                  <a:lnTo>
                    <a:pt x="1426451" y="42672"/>
                  </a:lnTo>
                  <a:lnTo>
                    <a:pt x="1429499" y="44196"/>
                  </a:lnTo>
                  <a:lnTo>
                    <a:pt x="1432547" y="44196"/>
                  </a:lnTo>
                  <a:lnTo>
                    <a:pt x="1487411" y="59436"/>
                  </a:lnTo>
                  <a:lnTo>
                    <a:pt x="1490459" y="60960"/>
                  </a:lnTo>
                  <a:lnTo>
                    <a:pt x="1495031" y="57912"/>
                  </a:lnTo>
                  <a:lnTo>
                    <a:pt x="1495031" y="54864"/>
                  </a:lnTo>
                  <a:close/>
                </a:path>
                <a:path w="2295525" h="2240279">
                  <a:moveTo>
                    <a:pt x="1563611" y="2161019"/>
                  </a:moveTo>
                  <a:lnTo>
                    <a:pt x="1560563" y="2157971"/>
                  </a:lnTo>
                  <a:lnTo>
                    <a:pt x="1557515" y="2157971"/>
                  </a:lnTo>
                  <a:lnTo>
                    <a:pt x="1513319" y="2173211"/>
                  </a:lnTo>
                  <a:lnTo>
                    <a:pt x="1493507" y="2183879"/>
                  </a:lnTo>
                  <a:lnTo>
                    <a:pt x="1496555" y="2186927"/>
                  </a:lnTo>
                  <a:lnTo>
                    <a:pt x="1499603" y="2186927"/>
                  </a:lnTo>
                  <a:lnTo>
                    <a:pt x="1516367" y="2182355"/>
                  </a:lnTo>
                  <a:lnTo>
                    <a:pt x="1542275" y="2173211"/>
                  </a:lnTo>
                  <a:lnTo>
                    <a:pt x="1560563" y="2167115"/>
                  </a:lnTo>
                  <a:lnTo>
                    <a:pt x="1563611" y="2164067"/>
                  </a:lnTo>
                  <a:lnTo>
                    <a:pt x="1563611" y="2161019"/>
                  </a:lnTo>
                  <a:close/>
                </a:path>
                <a:path w="2295525" h="2240279">
                  <a:moveTo>
                    <a:pt x="1598663" y="91440"/>
                  </a:moveTo>
                  <a:lnTo>
                    <a:pt x="1595615" y="89916"/>
                  </a:lnTo>
                  <a:lnTo>
                    <a:pt x="1595615" y="88392"/>
                  </a:lnTo>
                  <a:lnTo>
                    <a:pt x="1569707" y="79248"/>
                  </a:lnTo>
                  <a:lnTo>
                    <a:pt x="1542275" y="68580"/>
                  </a:lnTo>
                  <a:lnTo>
                    <a:pt x="1536179" y="67056"/>
                  </a:lnTo>
                  <a:lnTo>
                    <a:pt x="1533131" y="67056"/>
                  </a:lnTo>
                  <a:lnTo>
                    <a:pt x="1530083" y="68580"/>
                  </a:lnTo>
                  <a:lnTo>
                    <a:pt x="1530083" y="73152"/>
                  </a:lnTo>
                  <a:lnTo>
                    <a:pt x="1539227" y="77724"/>
                  </a:lnTo>
                  <a:lnTo>
                    <a:pt x="1565135" y="86868"/>
                  </a:lnTo>
                  <a:lnTo>
                    <a:pt x="1591043" y="97536"/>
                  </a:lnTo>
                  <a:lnTo>
                    <a:pt x="1595615" y="97536"/>
                  </a:lnTo>
                  <a:lnTo>
                    <a:pt x="1598663" y="96012"/>
                  </a:lnTo>
                  <a:lnTo>
                    <a:pt x="1598663" y="91440"/>
                  </a:lnTo>
                  <a:close/>
                </a:path>
                <a:path w="2295525" h="2240279">
                  <a:moveTo>
                    <a:pt x="1662671" y="2116823"/>
                  </a:moveTo>
                  <a:lnTo>
                    <a:pt x="1659623" y="2115299"/>
                  </a:lnTo>
                  <a:lnTo>
                    <a:pt x="1656575" y="2115299"/>
                  </a:lnTo>
                  <a:lnTo>
                    <a:pt x="1641335" y="2122919"/>
                  </a:lnTo>
                  <a:lnTo>
                    <a:pt x="1616951" y="2133587"/>
                  </a:lnTo>
                  <a:lnTo>
                    <a:pt x="1598663" y="2141207"/>
                  </a:lnTo>
                  <a:lnTo>
                    <a:pt x="1597139" y="2144255"/>
                  </a:lnTo>
                  <a:lnTo>
                    <a:pt x="1597139" y="2147303"/>
                  </a:lnTo>
                  <a:lnTo>
                    <a:pt x="1598663" y="2150351"/>
                  </a:lnTo>
                  <a:lnTo>
                    <a:pt x="1603235" y="2150351"/>
                  </a:lnTo>
                  <a:lnTo>
                    <a:pt x="1619999" y="2142731"/>
                  </a:lnTo>
                  <a:lnTo>
                    <a:pt x="1645907" y="2130539"/>
                  </a:lnTo>
                  <a:lnTo>
                    <a:pt x="1661147" y="2122919"/>
                  </a:lnTo>
                  <a:lnTo>
                    <a:pt x="1662671" y="2121395"/>
                  </a:lnTo>
                  <a:lnTo>
                    <a:pt x="1662671" y="2116823"/>
                  </a:lnTo>
                  <a:close/>
                </a:path>
                <a:path w="2295525" h="2240279">
                  <a:moveTo>
                    <a:pt x="1696199" y="138684"/>
                  </a:moveTo>
                  <a:lnTo>
                    <a:pt x="1694675" y="135636"/>
                  </a:lnTo>
                  <a:lnTo>
                    <a:pt x="1645907" y="111252"/>
                  </a:lnTo>
                  <a:lnTo>
                    <a:pt x="1636763" y="108204"/>
                  </a:lnTo>
                  <a:lnTo>
                    <a:pt x="1633715" y="108204"/>
                  </a:lnTo>
                  <a:lnTo>
                    <a:pt x="1630667" y="109728"/>
                  </a:lnTo>
                  <a:lnTo>
                    <a:pt x="1633715" y="115824"/>
                  </a:lnTo>
                  <a:lnTo>
                    <a:pt x="1641335" y="120396"/>
                  </a:lnTo>
                  <a:lnTo>
                    <a:pt x="1665719" y="131064"/>
                  </a:lnTo>
                  <a:lnTo>
                    <a:pt x="1690103" y="144780"/>
                  </a:lnTo>
                  <a:lnTo>
                    <a:pt x="1693151" y="144780"/>
                  </a:lnTo>
                  <a:lnTo>
                    <a:pt x="1696199" y="141732"/>
                  </a:lnTo>
                  <a:lnTo>
                    <a:pt x="1696199" y="138684"/>
                  </a:lnTo>
                  <a:close/>
                </a:path>
                <a:path w="2295525" h="2240279">
                  <a:moveTo>
                    <a:pt x="1758683" y="2065007"/>
                  </a:moveTo>
                  <a:lnTo>
                    <a:pt x="1755635" y="2061959"/>
                  </a:lnTo>
                  <a:lnTo>
                    <a:pt x="1752587" y="2063483"/>
                  </a:lnTo>
                  <a:lnTo>
                    <a:pt x="1738871" y="2071103"/>
                  </a:lnTo>
                  <a:lnTo>
                    <a:pt x="1696199" y="2093963"/>
                  </a:lnTo>
                  <a:lnTo>
                    <a:pt x="1694675" y="2097011"/>
                  </a:lnTo>
                  <a:lnTo>
                    <a:pt x="1694675" y="2100059"/>
                  </a:lnTo>
                  <a:lnTo>
                    <a:pt x="1697723" y="2103107"/>
                  </a:lnTo>
                  <a:lnTo>
                    <a:pt x="1700771" y="2103107"/>
                  </a:lnTo>
                  <a:lnTo>
                    <a:pt x="1743443" y="2078723"/>
                  </a:lnTo>
                  <a:lnTo>
                    <a:pt x="1757159" y="2071103"/>
                  </a:lnTo>
                  <a:lnTo>
                    <a:pt x="1758683" y="2068055"/>
                  </a:lnTo>
                  <a:lnTo>
                    <a:pt x="1758683" y="2065007"/>
                  </a:lnTo>
                  <a:close/>
                </a:path>
                <a:path w="2295525" h="2240279">
                  <a:moveTo>
                    <a:pt x="1790687" y="195072"/>
                  </a:moveTo>
                  <a:lnTo>
                    <a:pt x="1789163" y="192024"/>
                  </a:lnTo>
                  <a:lnTo>
                    <a:pt x="1743443" y="163068"/>
                  </a:lnTo>
                  <a:lnTo>
                    <a:pt x="1734299" y="158496"/>
                  </a:lnTo>
                  <a:lnTo>
                    <a:pt x="1731251" y="158496"/>
                  </a:lnTo>
                  <a:lnTo>
                    <a:pt x="1728203" y="160020"/>
                  </a:lnTo>
                  <a:lnTo>
                    <a:pt x="1728203" y="163068"/>
                  </a:lnTo>
                  <a:lnTo>
                    <a:pt x="1729727" y="166116"/>
                  </a:lnTo>
                  <a:lnTo>
                    <a:pt x="1738871" y="170688"/>
                  </a:lnTo>
                  <a:lnTo>
                    <a:pt x="1783067" y="199644"/>
                  </a:lnTo>
                  <a:lnTo>
                    <a:pt x="1787639" y="199644"/>
                  </a:lnTo>
                  <a:lnTo>
                    <a:pt x="1790687" y="198120"/>
                  </a:lnTo>
                  <a:lnTo>
                    <a:pt x="1790687" y="195072"/>
                  </a:lnTo>
                  <a:close/>
                </a:path>
                <a:path w="2295525" h="2240279">
                  <a:moveTo>
                    <a:pt x="1848599" y="2002523"/>
                  </a:moveTo>
                  <a:lnTo>
                    <a:pt x="1845551" y="2000999"/>
                  </a:lnTo>
                  <a:lnTo>
                    <a:pt x="1840979" y="2002523"/>
                  </a:lnTo>
                  <a:lnTo>
                    <a:pt x="1828787" y="2011667"/>
                  </a:lnTo>
                  <a:lnTo>
                    <a:pt x="1790687" y="2039099"/>
                  </a:lnTo>
                  <a:lnTo>
                    <a:pt x="1787639" y="2042147"/>
                  </a:lnTo>
                  <a:lnTo>
                    <a:pt x="1789163" y="2045195"/>
                  </a:lnTo>
                  <a:lnTo>
                    <a:pt x="1792211" y="2046719"/>
                  </a:lnTo>
                  <a:lnTo>
                    <a:pt x="1795259" y="2046719"/>
                  </a:lnTo>
                  <a:lnTo>
                    <a:pt x="1834883" y="2019287"/>
                  </a:lnTo>
                  <a:lnTo>
                    <a:pt x="1847075" y="2008619"/>
                  </a:lnTo>
                  <a:lnTo>
                    <a:pt x="1848599" y="2005571"/>
                  </a:lnTo>
                  <a:lnTo>
                    <a:pt x="1848599" y="2002523"/>
                  </a:lnTo>
                  <a:close/>
                </a:path>
                <a:path w="2295525" h="2240279">
                  <a:moveTo>
                    <a:pt x="1879079" y="259080"/>
                  </a:moveTo>
                  <a:lnTo>
                    <a:pt x="1877555" y="256032"/>
                  </a:lnTo>
                  <a:lnTo>
                    <a:pt x="1834883" y="224028"/>
                  </a:lnTo>
                  <a:lnTo>
                    <a:pt x="1825739" y="217932"/>
                  </a:lnTo>
                  <a:lnTo>
                    <a:pt x="1819643" y="219456"/>
                  </a:lnTo>
                  <a:lnTo>
                    <a:pt x="1819643" y="222504"/>
                  </a:lnTo>
                  <a:lnTo>
                    <a:pt x="1821167" y="225552"/>
                  </a:lnTo>
                  <a:lnTo>
                    <a:pt x="1828787" y="231648"/>
                  </a:lnTo>
                  <a:lnTo>
                    <a:pt x="1871459" y="263652"/>
                  </a:lnTo>
                  <a:lnTo>
                    <a:pt x="1874507" y="263652"/>
                  </a:lnTo>
                  <a:lnTo>
                    <a:pt x="1877555" y="262128"/>
                  </a:lnTo>
                  <a:lnTo>
                    <a:pt x="1879079" y="259080"/>
                  </a:lnTo>
                  <a:close/>
                </a:path>
                <a:path w="2295525" h="2240279">
                  <a:moveTo>
                    <a:pt x="1932432" y="1935467"/>
                  </a:moveTo>
                  <a:lnTo>
                    <a:pt x="1930908" y="1932419"/>
                  </a:lnTo>
                  <a:lnTo>
                    <a:pt x="1927860" y="1930895"/>
                  </a:lnTo>
                  <a:lnTo>
                    <a:pt x="1924812" y="1932419"/>
                  </a:lnTo>
                  <a:lnTo>
                    <a:pt x="1914144" y="1943087"/>
                  </a:lnTo>
                  <a:lnTo>
                    <a:pt x="1877568" y="1973567"/>
                  </a:lnTo>
                  <a:lnTo>
                    <a:pt x="1876044" y="1976615"/>
                  </a:lnTo>
                  <a:lnTo>
                    <a:pt x="1876044" y="1981187"/>
                  </a:lnTo>
                  <a:lnTo>
                    <a:pt x="1880616" y="1982711"/>
                  </a:lnTo>
                  <a:lnTo>
                    <a:pt x="1883664" y="1981187"/>
                  </a:lnTo>
                  <a:lnTo>
                    <a:pt x="1918716" y="1950707"/>
                  </a:lnTo>
                  <a:lnTo>
                    <a:pt x="1930908" y="1938515"/>
                  </a:lnTo>
                  <a:lnTo>
                    <a:pt x="1932432" y="1935467"/>
                  </a:lnTo>
                  <a:close/>
                </a:path>
                <a:path w="2295525" h="2240279">
                  <a:moveTo>
                    <a:pt x="1959851" y="332232"/>
                  </a:moveTo>
                  <a:lnTo>
                    <a:pt x="1958327" y="329184"/>
                  </a:lnTo>
                  <a:lnTo>
                    <a:pt x="1920227" y="292608"/>
                  </a:lnTo>
                  <a:lnTo>
                    <a:pt x="1912607" y="286512"/>
                  </a:lnTo>
                  <a:lnTo>
                    <a:pt x="1908035" y="284988"/>
                  </a:lnTo>
                  <a:lnTo>
                    <a:pt x="1904987" y="286512"/>
                  </a:lnTo>
                  <a:lnTo>
                    <a:pt x="1904987" y="289560"/>
                  </a:lnTo>
                  <a:lnTo>
                    <a:pt x="1906511" y="292608"/>
                  </a:lnTo>
                  <a:lnTo>
                    <a:pt x="1914131" y="298704"/>
                  </a:lnTo>
                  <a:lnTo>
                    <a:pt x="1952231" y="335280"/>
                  </a:lnTo>
                  <a:lnTo>
                    <a:pt x="1956803" y="336804"/>
                  </a:lnTo>
                  <a:lnTo>
                    <a:pt x="1959851" y="335280"/>
                  </a:lnTo>
                  <a:lnTo>
                    <a:pt x="1959851" y="332232"/>
                  </a:lnTo>
                  <a:close/>
                </a:path>
                <a:path w="2295525" h="2240279">
                  <a:moveTo>
                    <a:pt x="2010156" y="1857743"/>
                  </a:moveTo>
                  <a:lnTo>
                    <a:pt x="2008632" y="1854695"/>
                  </a:lnTo>
                  <a:lnTo>
                    <a:pt x="2005584" y="1854695"/>
                  </a:lnTo>
                  <a:lnTo>
                    <a:pt x="2001012" y="1856219"/>
                  </a:lnTo>
                  <a:lnTo>
                    <a:pt x="1990344" y="1868411"/>
                  </a:lnTo>
                  <a:lnTo>
                    <a:pt x="1958340" y="1901939"/>
                  </a:lnTo>
                  <a:lnTo>
                    <a:pt x="1956816" y="1904987"/>
                  </a:lnTo>
                  <a:lnTo>
                    <a:pt x="1958340" y="1908035"/>
                  </a:lnTo>
                  <a:lnTo>
                    <a:pt x="1961388" y="1909559"/>
                  </a:lnTo>
                  <a:lnTo>
                    <a:pt x="1964436" y="1908035"/>
                  </a:lnTo>
                  <a:lnTo>
                    <a:pt x="1997964" y="1874507"/>
                  </a:lnTo>
                  <a:lnTo>
                    <a:pt x="2008632" y="1862315"/>
                  </a:lnTo>
                  <a:lnTo>
                    <a:pt x="2010156" y="1857743"/>
                  </a:lnTo>
                  <a:close/>
                </a:path>
                <a:path w="2295525" h="2240279">
                  <a:moveTo>
                    <a:pt x="2034540" y="412991"/>
                  </a:moveTo>
                  <a:lnTo>
                    <a:pt x="2033016" y="409943"/>
                  </a:lnTo>
                  <a:lnTo>
                    <a:pt x="1997964" y="368795"/>
                  </a:lnTo>
                  <a:lnTo>
                    <a:pt x="1990344" y="361175"/>
                  </a:lnTo>
                  <a:lnTo>
                    <a:pt x="1987296" y="359651"/>
                  </a:lnTo>
                  <a:lnTo>
                    <a:pt x="1984248" y="361175"/>
                  </a:lnTo>
                  <a:lnTo>
                    <a:pt x="1982724" y="364223"/>
                  </a:lnTo>
                  <a:lnTo>
                    <a:pt x="1984248" y="367271"/>
                  </a:lnTo>
                  <a:lnTo>
                    <a:pt x="1990344" y="374891"/>
                  </a:lnTo>
                  <a:lnTo>
                    <a:pt x="2026920" y="414515"/>
                  </a:lnTo>
                  <a:lnTo>
                    <a:pt x="2029968" y="416039"/>
                  </a:lnTo>
                  <a:lnTo>
                    <a:pt x="2033016" y="416039"/>
                  </a:lnTo>
                  <a:lnTo>
                    <a:pt x="2034540" y="412991"/>
                  </a:lnTo>
                  <a:close/>
                </a:path>
                <a:path w="2295525" h="2240279">
                  <a:moveTo>
                    <a:pt x="2078736" y="1773923"/>
                  </a:moveTo>
                  <a:lnTo>
                    <a:pt x="2077212" y="1770875"/>
                  </a:lnTo>
                  <a:lnTo>
                    <a:pt x="2074164" y="1769351"/>
                  </a:lnTo>
                  <a:lnTo>
                    <a:pt x="2071116" y="1772399"/>
                  </a:lnTo>
                  <a:lnTo>
                    <a:pt x="2060448" y="1786115"/>
                  </a:lnTo>
                  <a:lnTo>
                    <a:pt x="2031492" y="1821167"/>
                  </a:lnTo>
                  <a:lnTo>
                    <a:pt x="2029968" y="1824215"/>
                  </a:lnTo>
                  <a:lnTo>
                    <a:pt x="2031492" y="1827263"/>
                  </a:lnTo>
                  <a:lnTo>
                    <a:pt x="2036064" y="1828787"/>
                  </a:lnTo>
                  <a:lnTo>
                    <a:pt x="2039112" y="1827263"/>
                  </a:lnTo>
                  <a:lnTo>
                    <a:pt x="2068068" y="1792211"/>
                  </a:lnTo>
                  <a:lnTo>
                    <a:pt x="2077212" y="1776971"/>
                  </a:lnTo>
                  <a:lnTo>
                    <a:pt x="2078736" y="1773923"/>
                  </a:lnTo>
                  <a:close/>
                </a:path>
                <a:path w="2295525" h="2240279">
                  <a:moveTo>
                    <a:pt x="2100072" y="495287"/>
                  </a:moveTo>
                  <a:lnTo>
                    <a:pt x="2068068" y="451091"/>
                  </a:lnTo>
                  <a:lnTo>
                    <a:pt x="2061972" y="444995"/>
                  </a:lnTo>
                  <a:lnTo>
                    <a:pt x="2058924" y="443471"/>
                  </a:lnTo>
                  <a:lnTo>
                    <a:pt x="2055876" y="443471"/>
                  </a:lnTo>
                  <a:lnTo>
                    <a:pt x="2054352" y="446519"/>
                  </a:lnTo>
                  <a:lnTo>
                    <a:pt x="2054352" y="451091"/>
                  </a:lnTo>
                  <a:lnTo>
                    <a:pt x="2060448" y="457187"/>
                  </a:lnTo>
                  <a:lnTo>
                    <a:pt x="2092452" y="499859"/>
                  </a:lnTo>
                  <a:lnTo>
                    <a:pt x="2092452" y="501383"/>
                  </a:lnTo>
                  <a:lnTo>
                    <a:pt x="2095500" y="502907"/>
                  </a:lnTo>
                  <a:lnTo>
                    <a:pt x="2098548" y="502907"/>
                  </a:lnTo>
                  <a:lnTo>
                    <a:pt x="2100072" y="499859"/>
                  </a:lnTo>
                  <a:lnTo>
                    <a:pt x="2100072" y="495287"/>
                  </a:lnTo>
                  <a:close/>
                </a:path>
                <a:path w="2295525" h="2240279">
                  <a:moveTo>
                    <a:pt x="2139696" y="1682483"/>
                  </a:moveTo>
                  <a:lnTo>
                    <a:pt x="2136648" y="1679435"/>
                  </a:lnTo>
                  <a:lnTo>
                    <a:pt x="2133600" y="1679435"/>
                  </a:lnTo>
                  <a:lnTo>
                    <a:pt x="2130552" y="1680959"/>
                  </a:lnTo>
                  <a:lnTo>
                    <a:pt x="2121408" y="1697723"/>
                  </a:lnTo>
                  <a:lnTo>
                    <a:pt x="2097024" y="1734299"/>
                  </a:lnTo>
                  <a:lnTo>
                    <a:pt x="2095500" y="1738871"/>
                  </a:lnTo>
                  <a:lnTo>
                    <a:pt x="2098548" y="1741919"/>
                  </a:lnTo>
                  <a:lnTo>
                    <a:pt x="2101596" y="1741919"/>
                  </a:lnTo>
                  <a:lnTo>
                    <a:pt x="2104644" y="1740395"/>
                  </a:lnTo>
                  <a:lnTo>
                    <a:pt x="2129028" y="1702295"/>
                  </a:lnTo>
                  <a:lnTo>
                    <a:pt x="2138172" y="1685531"/>
                  </a:lnTo>
                  <a:lnTo>
                    <a:pt x="2139696" y="1682483"/>
                  </a:lnTo>
                  <a:close/>
                </a:path>
                <a:path w="2295525" h="2240279">
                  <a:moveTo>
                    <a:pt x="2157984" y="589775"/>
                  </a:moveTo>
                  <a:lnTo>
                    <a:pt x="2156460" y="588251"/>
                  </a:lnTo>
                  <a:lnTo>
                    <a:pt x="2129028" y="541007"/>
                  </a:lnTo>
                  <a:lnTo>
                    <a:pt x="2124456" y="534911"/>
                  </a:lnTo>
                  <a:lnTo>
                    <a:pt x="2121408" y="531863"/>
                  </a:lnTo>
                  <a:lnTo>
                    <a:pt x="2118360" y="533387"/>
                  </a:lnTo>
                  <a:lnTo>
                    <a:pt x="2116836" y="536435"/>
                  </a:lnTo>
                  <a:lnTo>
                    <a:pt x="2116836" y="539483"/>
                  </a:lnTo>
                  <a:lnTo>
                    <a:pt x="2121408" y="545579"/>
                  </a:lnTo>
                  <a:lnTo>
                    <a:pt x="2148840" y="592823"/>
                  </a:lnTo>
                  <a:lnTo>
                    <a:pt x="2151888" y="595871"/>
                  </a:lnTo>
                  <a:lnTo>
                    <a:pt x="2156460" y="595871"/>
                  </a:lnTo>
                  <a:lnTo>
                    <a:pt x="2157984" y="592823"/>
                  </a:lnTo>
                  <a:lnTo>
                    <a:pt x="2157984" y="589775"/>
                  </a:lnTo>
                  <a:close/>
                </a:path>
                <a:path w="2295525" h="2240279">
                  <a:moveTo>
                    <a:pt x="2189988" y="1586471"/>
                  </a:moveTo>
                  <a:lnTo>
                    <a:pt x="2188464" y="1583423"/>
                  </a:lnTo>
                  <a:lnTo>
                    <a:pt x="2185416" y="1583423"/>
                  </a:lnTo>
                  <a:lnTo>
                    <a:pt x="2182368" y="1586471"/>
                  </a:lnTo>
                  <a:lnTo>
                    <a:pt x="2173224" y="1603235"/>
                  </a:lnTo>
                  <a:lnTo>
                    <a:pt x="2153412" y="1642859"/>
                  </a:lnTo>
                  <a:lnTo>
                    <a:pt x="2153412" y="1645907"/>
                  </a:lnTo>
                  <a:lnTo>
                    <a:pt x="2154936" y="1648955"/>
                  </a:lnTo>
                  <a:lnTo>
                    <a:pt x="2157984" y="1648955"/>
                  </a:lnTo>
                  <a:lnTo>
                    <a:pt x="2161032" y="1645907"/>
                  </a:lnTo>
                  <a:lnTo>
                    <a:pt x="2170176" y="1630667"/>
                  </a:lnTo>
                  <a:lnTo>
                    <a:pt x="2182368" y="1607807"/>
                  </a:lnTo>
                  <a:lnTo>
                    <a:pt x="2189988" y="1589519"/>
                  </a:lnTo>
                  <a:lnTo>
                    <a:pt x="2189988" y="1586471"/>
                  </a:lnTo>
                  <a:close/>
                </a:path>
                <a:path w="2295525" h="2240279">
                  <a:moveTo>
                    <a:pt x="2205228" y="685787"/>
                  </a:moveTo>
                  <a:lnTo>
                    <a:pt x="2194560" y="661403"/>
                  </a:lnTo>
                  <a:lnTo>
                    <a:pt x="2182368" y="635495"/>
                  </a:lnTo>
                  <a:lnTo>
                    <a:pt x="2179320" y="629399"/>
                  </a:lnTo>
                  <a:lnTo>
                    <a:pt x="2176272" y="627875"/>
                  </a:lnTo>
                  <a:lnTo>
                    <a:pt x="2173224" y="627875"/>
                  </a:lnTo>
                  <a:lnTo>
                    <a:pt x="2170176" y="630923"/>
                  </a:lnTo>
                  <a:lnTo>
                    <a:pt x="2170176" y="633971"/>
                  </a:lnTo>
                  <a:lnTo>
                    <a:pt x="2185416" y="664451"/>
                  </a:lnTo>
                  <a:lnTo>
                    <a:pt x="2196084" y="688835"/>
                  </a:lnTo>
                  <a:lnTo>
                    <a:pt x="2200656" y="693407"/>
                  </a:lnTo>
                  <a:lnTo>
                    <a:pt x="2203704" y="693407"/>
                  </a:lnTo>
                  <a:lnTo>
                    <a:pt x="2205228" y="690359"/>
                  </a:lnTo>
                  <a:lnTo>
                    <a:pt x="2205228" y="685787"/>
                  </a:lnTo>
                  <a:close/>
                </a:path>
                <a:path w="2295525" h="2240279">
                  <a:moveTo>
                    <a:pt x="2232660" y="1488935"/>
                  </a:moveTo>
                  <a:lnTo>
                    <a:pt x="2231136" y="1484363"/>
                  </a:lnTo>
                  <a:lnTo>
                    <a:pt x="2229612" y="1482839"/>
                  </a:lnTo>
                  <a:lnTo>
                    <a:pt x="2225040" y="1482839"/>
                  </a:lnTo>
                  <a:lnTo>
                    <a:pt x="2223516" y="1485887"/>
                  </a:lnTo>
                  <a:lnTo>
                    <a:pt x="2217420" y="1502651"/>
                  </a:lnTo>
                  <a:lnTo>
                    <a:pt x="2206752" y="1528559"/>
                  </a:lnTo>
                  <a:lnTo>
                    <a:pt x="2200656" y="1543799"/>
                  </a:lnTo>
                  <a:lnTo>
                    <a:pt x="2202180" y="1549895"/>
                  </a:lnTo>
                  <a:lnTo>
                    <a:pt x="2206752" y="1549895"/>
                  </a:lnTo>
                  <a:lnTo>
                    <a:pt x="2208276" y="1548371"/>
                  </a:lnTo>
                  <a:lnTo>
                    <a:pt x="2215896" y="1531607"/>
                  </a:lnTo>
                  <a:lnTo>
                    <a:pt x="2225040" y="1507223"/>
                  </a:lnTo>
                  <a:lnTo>
                    <a:pt x="2232660" y="1488935"/>
                  </a:lnTo>
                  <a:close/>
                </a:path>
                <a:path w="2295525" h="2240279">
                  <a:moveTo>
                    <a:pt x="2243328" y="789419"/>
                  </a:moveTo>
                  <a:lnTo>
                    <a:pt x="2235708" y="761987"/>
                  </a:lnTo>
                  <a:lnTo>
                    <a:pt x="2225040" y="736079"/>
                  </a:lnTo>
                  <a:lnTo>
                    <a:pt x="2223516" y="729983"/>
                  </a:lnTo>
                  <a:lnTo>
                    <a:pt x="2220468" y="726935"/>
                  </a:lnTo>
                  <a:lnTo>
                    <a:pt x="2217420" y="726935"/>
                  </a:lnTo>
                  <a:lnTo>
                    <a:pt x="2214372" y="729983"/>
                  </a:lnTo>
                  <a:lnTo>
                    <a:pt x="2214372" y="733031"/>
                  </a:lnTo>
                  <a:lnTo>
                    <a:pt x="2217420" y="739127"/>
                  </a:lnTo>
                  <a:lnTo>
                    <a:pt x="2235708" y="790943"/>
                  </a:lnTo>
                  <a:lnTo>
                    <a:pt x="2235708" y="792467"/>
                  </a:lnTo>
                  <a:lnTo>
                    <a:pt x="2237232" y="795515"/>
                  </a:lnTo>
                  <a:lnTo>
                    <a:pt x="2240280" y="795515"/>
                  </a:lnTo>
                  <a:lnTo>
                    <a:pt x="2243328" y="793991"/>
                  </a:lnTo>
                  <a:lnTo>
                    <a:pt x="2243328" y="789419"/>
                  </a:lnTo>
                  <a:close/>
                </a:path>
                <a:path w="2295525" h="2240279">
                  <a:moveTo>
                    <a:pt x="2263140" y="1380731"/>
                  </a:moveTo>
                  <a:lnTo>
                    <a:pt x="2260092" y="1377683"/>
                  </a:lnTo>
                  <a:lnTo>
                    <a:pt x="2253996" y="1380731"/>
                  </a:lnTo>
                  <a:lnTo>
                    <a:pt x="2249424" y="1399019"/>
                  </a:lnTo>
                  <a:lnTo>
                    <a:pt x="2243328" y="1424927"/>
                  </a:lnTo>
                  <a:lnTo>
                    <a:pt x="2237232" y="1443215"/>
                  </a:lnTo>
                  <a:lnTo>
                    <a:pt x="2237232" y="1446263"/>
                  </a:lnTo>
                  <a:lnTo>
                    <a:pt x="2240280" y="1447787"/>
                  </a:lnTo>
                  <a:lnTo>
                    <a:pt x="2243328" y="1447787"/>
                  </a:lnTo>
                  <a:lnTo>
                    <a:pt x="2246376" y="1444739"/>
                  </a:lnTo>
                  <a:lnTo>
                    <a:pt x="2250948" y="1427975"/>
                  </a:lnTo>
                  <a:lnTo>
                    <a:pt x="2258568" y="1402067"/>
                  </a:lnTo>
                  <a:lnTo>
                    <a:pt x="2263140" y="1383779"/>
                  </a:lnTo>
                  <a:lnTo>
                    <a:pt x="2263140" y="1380731"/>
                  </a:lnTo>
                  <a:close/>
                </a:path>
                <a:path w="2295525" h="2240279">
                  <a:moveTo>
                    <a:pt x="2272284" y="896099"/>
                  </a:moveTo>
                  <a:lnTo>
                    <a:pt x="2266188" y="868667"/>
                  </a:lnTo>
                  <a:lnTo>
                    <a:pt x="2258568" y="841235"/>
                  </a:lnTo>
                  <a:lnTo>
                    <a:pt x="2257044" y="833615"/>
                  </a:lnTo>
                  <a:lnTo>
                    <a:pt x="2250948" y="830567"/>
                  </a:lnTo>
                  <a:lnTo>
                    <a:pt x="2247900" y="832091"/>
                  </a:lnTo>
                  <a:lnTo>
                    <a:pt x="2247900" y="836663"/>
                  </a:lnTo>
                  <a:lnTo>
                    <a:pt x="2250948" y="844283"/>
                  </a:lnTo>
                  <a:lnTo>
                    <a:pt x="2257044" y="870191"/>
                  </a:lnTo>
                  <a:lnTo>
                    <a:pt x="2263140" y="897623"/>
                  </a:lnTo>
                  <a:lnTo>
                    <a:pt x="2264664" y="900671"/>
                  </a:lnTo>
                  <a:lnTo>
                    <a:pt x="2267712" y="900671"/>
                  </a:lnTo>
                  <a:lnTo>
                    <a:pt x="2270760" y="899147"/>
                  </a:lnTo>
                  <a:lnTo>
                    <a:pt x="2272284" y="896099"/>
                  </a:lnTo>
                  <a:close/>
                </a:path>
                <a:path w="2295525" h="2240279">
                  <a:moveTo>
                    <a:pt x="2284476" y="1275575"/>
                  </a:moveTo>
                  <a:lnTo>
                    <a:pt x="2282952" y="1272527"/>
                  </a:lnTo>
                  <a:lnTo>
                    <a:pt x="2279904" y="1271003"/>
                  </a:lnTo>
                  <a:lnTo>
                    <a:pt x="2276856" y="1272527"/>
                  </a:lnTo>
                  <a:lnTo>
                    <a:pt x="2275332" y="1275575"/>
                  </a:lnTo>
                  <a:lnTo>
                    <a:pt x="2272284" y="1290815"/>
                  </a:lnTo>
                  <a:lnTo>
                    <a:pt x="2267712" y="1318247"/>
                  </a:lnTo>
                  <a:lnTo>
                    <a:pt x="2264664" y="1338059"/>
                  </a:lnTo>
                  <a:lnTo>
                    <a:pt x="2264664" y="1341107"/>
                  </a:lnTo>
                  <a:lnTo>
                    <a:pt x="2267712" y="1342631"/>
                  </a:lnTo>
                  <a:lnTo>
                    <a:pt x="2270760" y="1342631"/>
                  </a:lnTo>
                  <a:lnTo>
                    <a:pt x="2273808" y="1339583"/>
                  </a:lnTo>
                  <a:lnTo>
                    <a:pt x="2276856" y="1319771"/>
                  </a:lnTo>
                  <a:lnTo>
                    <a:pt x="2281428" y="1292339"/>
                  </a:lnTo>
                  <a:lnTo>
                    <a:pt x="2284476" y="1275575"/>
                  </a:lnTo>
                  <a:close/>
                </a:path>
                <a:path w="2295525" h="2240279">
                  <a:moveTo>
                    <a:pt x="2289048" y="1004303"/>
                  </a:moveTo>
                  <a:lnTo>
                    <a:pt x="2286000" y="979919"/>
                  </a:lnTo>
                  <a:lnTo>
                    <a:pt x="2281428" y="950963"/>
                  </a:lnTo>
                  <a:lnTo>
                    <a:pt x="2279904" y="940295"/>
                  </a:lnTo>
                  <a:lnTo>
                    <a:pt x="2278380" y="937247"/>
                  </a:lnTo>
                  <a:lnTo>
                    <a:pt x="2275332" y="937247"/>
                  </a:lnTo>
                  <a:lnTo>
                    <a:pt x="2272284" y="938771"/>
                  </a:lnTo>
                  <a:lnTo>
                    <a:pt x="2270760" y="941819"/>
                  </a:lnTo>
                  <a:lnTo>
                    <a:pt x="2272284" y="952487"/>
                  </a:lnTo>
                  <a:lnTo>
                    <a:pt x="2276856" y="979919"/>
                  </a:lnTo>
                  <a:lnTo>
                    <a:pt x="2279904" y="1004303"/>
                  </a:lnTo>
                  <a:lnTo>
                    <a:pt x="2281428" y="1007351"/>
                  </a:lnTo>
                  <a:lnTo>
                    <a:pt x="2284476" y="1008875"/>
                  </a:lnTo>
                  <a:lnTo>
                    <a:pt x="2287524" y="1007351"/>
                  </a:lnTo>
                  <a:lnTo>
                    <a:pt x="2289048" y="1004303"/>
                  </a:lnTo>
                  <a:close/>
                </a:path>
                <a:path w="2295525" h="2240279">
                  <a:moveTo>
                    <a:pt x="2293620" y="1167371"/>
                  </a:moveTo>
                  <a:lnTo>
                    <a:pt x="2292096" y="1164323"/>
                  </a:lnTo>
                  <a:lnTo>
                    <a:pt x="2289048" y="1162799"/>
                  </a:lnTo>
                  <a:lnTo>
                    <a:pt x="2286000" y="1164323"/>
                  </a:lnTo>
                  <a:lnTo>
                    <a:pt x="2284476" y="1167371"/>
                  </a:lnTo>
                  <a:lnTo>
                    <a:pt x="2284387" y="1179563"/>
                  </a:lnTo>
                  <a:lnTo>
                    <a:pt x="2282952" y="1206995"/>
                  </a:lnTo>
                  <a:lnTo>
                    <a:pt x="2279904" y="1229855"/>
                  </a:lnTo>
                  <a:lnTo>
                    <a:pt x="2281428" y="1232903"/>
                  </a:lnTo>
                  <a:lnTo>
                    <a:pt x="2284476" y="1234427"/>
                  </a:lnTo>
                  <a:lnTo>
                    <a:pt x="2287524" y="1234427"/>
                  </a:lnTo>
                  <a:lnTo>
                    <a:pt x="2289048" y="1231379"/>
                  </a:lnTo>
                  <a:lnTo>
                    <a:pt x="2292096" y="1208519"/>
                  </a:lnTo>
                  <a:lnTo>
                    <a:pt x="2293620" y="1179563"/>
                  </a:lnTo>
                  <a:lnTo>
                    <a:pt x="2293620" y="1167371"/>
                  </a:lnTo>
                  <a:close/>
                </a:path>
                <a:path w="2295525" h="2240279">
                  <a:moveTo>
                    <a:pt x="2295144" y="1092695"/>
                  </a:moveTo>
                  <a:lnTo>
                    <a:pt x="2293620" y="1063739"/>
                  </a:lnTo>
                  <a:lnTo>
                    <a:pt x="2292096" y="1050023"/>
                  </a:lnTo>
                  <a:lnTo>
                    <a:pt x="2290572" y="1045451"/>
                  </a:lnTo>
                  <a:lnTo>
                    <a:pt x="2287524" y="1045451"/>
                  </a:lnTo>
                  <a:lnTo>
                    <a:pt x="2284476" y="1046975"/>
                  </a:lnTo>
                  <a:lnTo>
                    <a:pt x="2282952" y="1050023"/>
                  </a:lnTo>
                  <a:lnTo>
                    <a:pt x="2284476" y="1065263"/>
                  </a:lnTo>
                  <a:lnTo>
                    <a:pt x="2286000" y="1092695"/>
                  </a:lnTo>
                  <a:lnTo>
                    <a:pt x="2286000" y="1112507"/>
                  </a:lnTo>
                  <a:lnTo>
                    <a:pt x="2287524" y="1117079"/>
                  </a:lnTo>
                  <a:lnTo>
                    <a:pt x="2293620" y="1117079"/>
                  </a:lnTo>
                  <a:lnTo>
                    <a:pt x="2295144" y="1112507"/>
                  </a:lnTo>
                  <a:lnTo>
                    <a:pt x="2295144" y="1092695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7" name="object 7"/>
            <p:cNvPicPr/>
            <p:nvPr/>
          </p:nvPicPr>
          <p:blipFill>
            <a:blip r:embed="rId2" cstate="print"/>
            <a:stretch>
              <a:fillRect/>
            </a:stretch>
          </p:blipFill>
          <p:spPr>
            <a:xfrm>
              <a:off x="5387339" y="2506980"/>
              <a:ext cx="13715" cy="24383"/>
            </a:xfrm>
            <a:prstGeom prst="rect">
              <a:avLst/>
            </a:prstGeom>
          </p:spPr>
        </p:pic>
        <p:sp>
          <p:nvSpPr>
            <p:cNvPr id="8" name="object 8"/>
            <p:cNvSpPr/>
            <p:nvPr/>
          </p:nvSpPr>
          <p:spPr>
            <a:xfrm>
              <a:off x="6441948" y="2561843"/>
              <a:ext cx="125095" cy="123825"/>
            </a:xfrm>
            <a:custGeom>
              <a:avLst/>
              <a:gdLst/>
              <a:ahLst/>
              <a:cxnLst/>
              <a:rect l="l" t="t" r="r" b="b"/>
              <a:pathLst>
                <a:path w="125095" h="123825">
                  <a:moveTo>
                    <a:pt x="0" y="0"/>
                  </a:moveTo>
                  <a:lnTo>
                    <a:pt x="124967" y="123444"/>
                  </a:lnTo>
                </a:path>
              </a:pathLst>
            </a:custGeom>
            <a:ln w="9144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" name="object 9"/>
            <p:cNvSpPr/>
            <p:nvPr/>
          </p:nvSpPr>
          <p:spPr>
            <a:xfrm>
              <a:off x="6542532" y="2662427"/>
              <a:ext cx="76200" cy="76200"/>
            </a:xfrm>
            <a:custGeom>
              <a:avLst/>
              <a:gdLst/>
              <a:ahLst/>
              <a:cxnLst/>
              <a:rect l="l" t="t" r="r" b="b"/>
              <a:pathLst>
                <a:path w="76200" h="76200">
                  <a:moveTo>
                    <a:pt x="76200" y="76199"/>
                  </a:moveTo>
                  <a:lnTo>
                    <a:pt x="0" y="36575"/>
                  </a:lnTo>
                  <a:lnTo>
                    <a:pt x="38100" y="0"/>
                  </a:lnTo>
                  <a:lnTo>
                    <a:pt x="76200" y="76199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" name="object 10"/>
            <p:cNvSpPr/>
            <p:nvPr/>
          </p:nvSpPr>
          <p:spPr>
            <a:xfrm>
              <a:off x="5155692" y="870204"/>
              <a:ext cx="937260" cy="2612390"/>
            </a:xfrm>
            <a:custGeom>
              <a:avLst/>
              <a:gdLst/>
              <a:ahLst/>
              <a:cxnLst/>
              <a:rect l="l" t="t" r="r" b="b"/>
              <a:pathLst>
                <a:path w="937260" h="2612390">
                  <a:moveTo>
                    <a:pt x="0" y="0"/>
                  </a:moveTo>
                  <a:lnTo>
                    <a:pt x="0" y="2612136"/>
                  </a:lnTo>
                </a:path>
                <a:path w="937260" h="2612390">
                  <a:moveTo>
                    <a:pt x="937259" y="0"/>
                  </a:moveTo>
                  <a:lnTo>
                    <a:pt x="937259" y="2612136"/>
                  </a:lnTo>
                </a:path>
              </a:pathLst>
            </a:custGeom>
            <a:ln w="15240">
              <a:solidFill>
                <a:srgbClr val="0099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" name="object 11"/>
            <p:cNvSpPr/>
            <p:nvPr/>
          </p:nvSpPr>
          <p:spPr>
            <a:xfrm>
              <a:off x="5236464" y="3395472"/>
              <a:ext cx="216535" cy="91440"/>
            </a:xfrm>
            <a:custGeom>
              <a:avLst/>
              <a:gdLst/>
              <a:ahLst/>
              <a:cxnLst/>
              <a:rect l="l" t="t" r="r" b="b"/>
              <a:pathLst>
                <a:path w="216535" h="91439">
                  <a:moveTo>
                    <a:pt x="216407" y="91439"/>
                  </a:moveTo>
                  <a:lnTo>
                    <a:pt x="0" y="0"/>
                  </a:lnTo>
                </a:path>
              </a:pathLst>
            </a:custGeom>
            <a:ln w="9144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" name="object 12"/>
            <p:cNvSpPr/>
            <p:nvPr/>
          </p:nvSpPr>
          <p:spPr>
            <a:xfrm>
              <a:off x="5167884" y="3366515"/>
              <a:ext cx="85725" cy="58419"/>
            </a:xfrm>
            <a:custGeom>
              <a:avLst/>
              <a:gdLst/>
              <a:ahLst/>
              <a:cxnLst/>
              <a:rect l="l" t="t" r="r" b="b"/>
              <a:pathLst>
                <a:path w="85725" h="58420">
                  <a:moveTo>
                    <a:pt x="65532" y="57911"/>
                  </a:moveTo>
                  <a:lnTo>
                    <a:pt x="0" y="0"/>
                  </a:lnTo>
                  <a:lnTo>
                    <a:pt x="85344" y="6095"/>
                  </a:lnTo>
                  <a:lnTo>
                    <a:pt x="65532" y="57911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" name="object 13"/>
            <p:cNvSpPr/>
            <p:nvPr/>
          </p:nvSpPr>
          <p:spPr>
            <a:xfrm>
              <a:off x="5800344" y="3396996"/>
              <a:ext cx="215265" cy="90170"/>
            </a:xfrm>
            <a:custGeom>
              <a:avLst/>
              <a:gdLst/>
              <a:ahLst/>
              <a:cxnLst/>
              <a:rect l="l" t="t" r="r" b="b"/>
              <a:pathLst>
                <a:path w="215264" h="90170">
                  <a:moveTo>
                    <a:pt x="0" y="89915"/>
                  </a:moveTo>
                  <a:lnTo>
                    <a:pt x="214883" y="0"/>
                  </a:lnTo>
                </a:path>
              </a:pathLst>
            </a:custGeom>
            <a:ln w="9144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4" name="object 14"/>
            <p:cNvSpPr/>
            <p:nvPr/>
          </p:nvSpPr>
          <p:spPr>
            <a:xfrm>
              <a:off x="5998464" y="3368040"/>
              <a:ext cx="86995" cy="56515"/>
            </a:xfrm>
            <a:custGeom>
              <a:avLst/>
              <a:gdLst/>
              <a:ahLst/>
              <a:cxnLst/>
              <a:rect l="l" t="t" r="r" b="b"/>
              <a:pathLst>
                <a:path w="86995" h="56514">
                  <a:moveTo>
                    <a:pt x="21335" y="56387"/>
                  </a:moveTo>
                  <a:lnTo>
                    <a:pt x="0" y="6095"/>
                  </a:lnTo>
                  <a:lnTo>
                    <a:pt x="86867" y="0"/>
                  </a:lnTo>
                  <a:lnTo>
                    <a:pt x="21335" y="56387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5" name="object 15"/>
            <p:cNvSpPr/>
            <p:nvPr/>
          </p:nvSpPr>
          <p:spPr>
            <a:xfrm>
              <a:off x="5163312" y="2798064"/>
              <a:ext cx="108585" cy="0"/>
            </a:xfrm>
            <a:custGeom>
              <a:avLst/>
              <a:gdLst/>
              <a:ahLst/>
              <a:cxnLst/>
              <a:rect l="l" t="t" r="r" b="b"/>
              <a:pathLst>
                <a:path w="108585">
                  <a:moveTo>
                    <a:pt x="0" y="0"/>
                  </a:moveTo>
                  <a:lnTo>
                    <a:pt x="108203" y="0"/>
                  </a:lnTo>
                </a:path>
              </a:pathLst>
            </a:custGeom>
            <a:ln w="9144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6" name="object 16"/>
            <p:cNvSpPr/>
            <p:nvPr/>
          </p:nvSpPr>
          <p:spPr>
            <a:xfrm>
              <a:off x="5263896" y="2770631"/>
              <a:ext cx="81280" cy="55244"/>
            </a:xfrm>
            <a:custGeom>
              <a:avLst/>
              <a:gdLst/>
              <a:ahLst/>
              <a:cxnLst/>
              <a:rect l="l" t="t" r="r" b="b"/>
              <a:pathLst>
                <a:path w="81279" h="55244">
                  <a:moveTo>
                    <a:pt x="0" y="54864"/>
                  </a:moveTo>
                  <a:lnTo>
                    <a:pt x="0" y="0"/>
                  </a:lnTo>
                  <a:lnTo>
                    <a:pt x="80771" y="27432"/>
                  </a:lnTo>
                  <a:lnTo>
                    <a:pt x="0" y="54864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7" name="object 17"/>
            <p:cNvSpPr/>
            <p:nvPr/>
          </p:nvSpPr>
          <p:spPr>
            <a:xfrm>
              <a:off x="5986271" y="2801111"/>
              <a:ext cx="106680" cy="0"/>
            </a:xfrm>
            <a:custGeom>
              <a:avLst/>
              <a:gdLst/>
              <a:ahLst/>
              <a:cxnLst/>
              <a:rect l="l" t="t" r="r" b="b"/>
              <a:pathLst>
                <a:path w="106679">
                  <a:moveTo>
                    <a:pt x="106680" y="0"/>
                  </a:moveTo>
                  <a:lnTo>
                    <a:pt x="0" y="0"/>
                  </a:lnTo>
                </a:path>
              </a:pathLst>
            </a:custGeom>
            <a:ln w="9144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8" name="object 18"/>
            <p:cNvSpPr/>
            <p:nvPr/>
          </p:nvSpPr>
          <p:spPr>
            <a:xfrm>
              <a:off x="5911596" y="2773680"/>
              <a:ext cx="81280" cy="55244"/>
            </a:xfrm>
            <a:custGeom>
              <a:avLst/>
              <a:gdLst/>
              <a:ahLst/>
              <a:cxnLst/>
              <a:rect l="l" t="t" r="r" b="b"/>
              <a:pathLst>
                <a:path w="81279" h="55244">
                  <a:moveTo>
                    <a:pt x="80771" y="54863"/>
                  </a:moveTo>
                  <a:lnTo>
                    <a:pt x="0" y="27431"/>
                  </a:lnTo>
                  <a:lnTo>
                    <a:pt x="80771" y="0"/>
                  </a:lnTo>
                  <a:lnTo>
                    <a:pt x="80771" y="54863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9" name="object 19"/>
            <p:cNvSpPr/>
            <p:nvPr/>
          </p:nvSpPr>
          <p:spPr>
            <a:xfrm>
              <a:off x="5625084" y="870204"/>
              <a:ext cx="85725" cy="2158365"/>
            </a:xfrm>
            <a:custGeom>
              <a:avLst/>
              <a:gdLst/>
              <a:ahLst/>
              <a:cxnLst/>
              <a:rect l="l" t="t" r="r" b="b"/>
              <a:pathLst>
                <a:path w="85725" h="2158365">
                  <a:moveTo>
                    <a:pt x="0" y="2157984"/>
                  </a:moveTo>
                  <a:lnTo>
                    <a:pt x="0" y="566928"/>
                  </a:lnTo>
                  <a:lnTo>
                    <a:pt x="85344" y="0"/>
                  </a:lnTo>
                </a:path>
              </a:pathLst>
            </a:custGeom>
            <a:ln w="9144">
              <a:solidFill>
                <a:srgbClr val="0099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20" name="object 20"/>
            <p:cNvPicPr/>
            <p:nvPr/>
          </p:nvPicPr>
          <p:blipFill>
            <a:blip r:embed="rId3" cstate="print"/>
            <a:stretch>
              <a:fillRect/>
            </a:stretch>
          </p:blipFill>
          <p:spPr>
            <a:xfrm>
              <a:off x="4215384" y="865631"/>
              <a:ext cx="1882139" cy="2458211"/>
            </a:xfrm>
            <a:prstGeom prst="rect">
              <a:avLst/>
            </a:prstGeom>
          </p:spPr>
        </p:pic>
        <p:sp>
          <p:nvSpPr>
            <p:cNvPr id="21" name="object 21"/>
            <p:cNvSpPr/>
            <p:nvPr/>
          </p:nvSpPr>
          <p:spPr>
            <a:xfrm>
              <a:off x="4262627" y="1167383"/>
              <a:ext cx="0" cy="673735"/>
            </a:xfrm>
            <a:custGeom>
              <a:avLst/>
              <a:gdLst/>
              <a:ahLst/>
              <a:cxnLst/>
              <a:rect l="l" t="t" r="r" b="b"/>
              <a:pathLst>
                <a:path h="673735">
                  <a:moveTo>
                    <a:pt x="0" y="384048"/>
                  </a:moveTo>
                  <a:lnTo>
                    <a:pt x="0" y="673608"/>
                  </a:lnTo>
                </a:path>
                <a:path h="673735">
                  <a:moveTo>
                    <a:pt x="0" y="0"/>
                  </a:moveTo>
                  <a:lnTo>
                    <a:pt x="0" y="284987"/>
                  </a:lnTo>
                </a:path>
              </a:pathLst>
            </a:custGeom>
            <a:ln w="9144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2" name="object 22"/>
            <p:cNvSpPr/>
            <p:nvPr/>
          </p:nvSpPr>
          <p:spPr>
            <a:xfrm>
              <a:off x="4235196" y="1094231"/>
              <a:ext cx="55244" cy="821690"/>
            </a:xfrm>
            <a:custGeom>
              <a:avLst/>
              <a:gdLst/>
              <a:ahLst/>
              <a:cxnLst/>
              <a:rect l="l" t="t" r="r" b="b"/>
              <a:pathLst>
                <a:path w="55245" h="821689">
                  <a:moveTo>
                    <a:pt x="54851" y="740664"/>
                  </a:moveTo>
                  <a:lnTo>
                    <a:pt x="0" y="740664"/>
                  </a:lnTo>
                  <a:lnTo>
                    <a:pt x="27419" y="821436"/>
                  </a:lnTo>
                  <a:lnTo>
                    <a:pt x="54851" y="740664"/>
                  </a:lnTo>
                  <a:close/>
                </a:path>
                <a:path w="55245" h="821689">
                  <a:moveTo>
                    <a:pt x="54851" y="79248"/>
                  </a:moveTo>
                  <a:lnTo>
                    <a:pt x="27419" y="0"/>
                  </a:lnTo>
                  <a:lnTo>
                    <a:pt x="0" y="79248"/>
                  </a:lnTo>
                  <a:lnTo>
                    <a:pt x="54851" y="79248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23" name="object 23"/>
            <p:cNvPicPr/>
            <p:nvPr/>
          </p:nvPicPr>
          <p:blipFill>
            <a:blip r:embed="rId4" cstate="print"/>
            <a:stretch>
              <a:fillRect/>
            </a:stretch>
          </p:blipFill>
          <p:spPr>
            <a:xfrm>
              <a:off x="5861303" y="1805940"/>
              <a:ext cx="38100" cy="187451"/>
            </a:xfrm>
            <a:prstGeom prst="rect">
              <a:avLst/>
            </a:prstGeom>
          </p:spPr>
        </p:pic>
        <p:sp>
          <p:nvSpPr>
            <p:cNvPr id="24" name="object 24"/>
            <p:cNvSpPr/>
            <p:nvPr/>
          </p:nvSpPr>
          <p:spPr>
            <a:xfrm>
              <a:off x="6477000" y="2058924"/>
              <a:ext cx="40005" cy="88900"/>
            </a:xfrm>
            <a:custGeom>
              <a:avLst/>
              <a:gdLst/>
              <a:ahLst/>
              <a:cxnLst/>
              <a:rect l="l" t="t" r="r" b="b"/>
              <a:pathLst>
                <a:path w="40004" h="88900">
                  <a:moveTo>
                    <a:pt x="0" y="88391"/>
                  </a:moveTo>
                  <a:lnTo>
                    <a:pt x="39623" y="0"/>
                  </a:lnTo>
                </a:path>
              </a:pathLst>
            </a:custGeom>
            <a:ln w="9144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5" name="object 25"/>
            <p:cNvSpPr/>
            <p:nvPr/>
          </p:nvSpPr>
          <p:spPr>
            <a:xfrm>
              <a:off x="6489192" y="1991867"/>
              <a:ext cx="59690" cy="85725"/>
            </a:xfrm>
            <a:custGeom>
              <a:avLst/>
              <a:gdLst/>
              <a:ahLst/>
              <a:cxnLst/>
              <a:rect l="l" t="t" r="r" b="b"/>
              <a:pathLst>
                <a:path w="59690" h="85725">
                  <a:moveTo>
                    <a:pt x="50291" y="85344"/>
                  </a:moveTo>
                  <a:lnTo>
                    <a:pt x="0" y="62483"/>
                  </a:lnTo>
                  <a:lnTo>
                    <a:pt x="59435" y="0"/>
                  </a:lnTo>
                  <a:lnTo>
                    <a:pt x="50291" y="85344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6" name="object 26"/>
            <p:cNvSpPr/>
            <p:nvPr/>
          </p:nvSpPr>
          <p:spPr>
            <a:xfrm>
              <a:off x="5713476" y="2659380"/>
              <a:ext cx="304800" cy="0"/>
            </a:xfrm>
            <a:custGeom>
              <a:avLst/>
              <a:gdLst/>
              <a:ahLst/>
              <a:cxnLst/>
              <a:rect l="l" t="t" r="r" b="b"/>
              <a:pathLst>
                <a:path w="304800">
                  <a:moveTo>
                    <a:pt x="0" y="0"/>
                  </a:moveTo>
                  <a:lnTo>
                    <a:pt x="304800" y="0"/>
                  </a:lnTo>
                </a:path>
              </a:pathLst>
            </a:custGeom>
            <a:ln w="9144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7" name="object 27"/>
            <p:cNvSpPr/>
            <p:nvPr/>
          </p:nvSpPr>
          <p:spPr>
            <a:xfrm>
              <a:off x="5640311" y="2631960"/>
              <a:ext cx="452755" cy="53340"/>
            </a:xfrm>
            <a:custGeom>
              <a:avLst/>
              <a:gdLst/>
              <a:ahLst/>
              <a:cxnLst/>
              <a:rect l="l" t="t" r="r" b="b"/>
              <a:pathLst>
                <a:path w="452754" h="53339">
                  <a:moveTo>
                    <a:pt x="80784" y="0"/>
                  </a:moveTo>
                  <a:lnTo>
                    <a:pt x="0" y="27432"/>
                  </a:lnTo>
                  <a:lnTo>
                    <a:pt x="80784" y="53340"/>
                  </a:lnTo>
                  <a:lnTo>
                    <a:pt x="80784" y="0"/>
                  </a:lnTo>
                  <a:close/>
                </a:path>
                <a:path w="452754" h="53339">
                  <a:moveTo>
                    <a:pt x="452628" y="27432"/>
                  </a:moveTo>
                  <a:lnTo>
                    <a:pt x="370332" y="0"/>
                  </a:lnTo>
                  <a:lnTo>
                    <a:pt x="370332" y="53340"/>
                  </a:lnTo>
                  <a:lnTo>
                    <a:pt x="452628" y="27432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8" name="object 28"/>
            <p:cNvSpPr/>
            <p:nvPr/>
          </p:nvSpPr>
          <p:spPr>
            <a:xfrm>
              <a:off x="5841492" y="2606040"/>
              <a:ext cx="50800" cy="106680"/>
            </a:xfrm>
            <a:custGeom>
              <a:avLst/>
              <a:gdLst/>
              <a:ahLst/>
              <a:cxnLst/>
              <a:rect l="l" t="t" r="r" b="b"/>
              <a:pathLst>
                <a:path w="50800" h="106680">
                  <a:moveTo>
                    <a:pt x="50291" y="106679"/>
                  </a:moveTo>
                  <a:lnTo>
                    <a:pt x="0" y="106679"/>
                  </a:lnTo>
                  <a:lnTo>
                    <a:pt x="0" y="0"/>
                  </a:lnTo>
                  <a:lnTo>
                    <a:pt x="50291" y="0"/>
                  </a:lnTo>
                  <a:lnTo>
                    <a:pt x="50291" y="106679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9" name="object 29"/>
            <p:cNvSpPr/>
            <p:nvPr/>
          </p:nvSpPr>
          <p:spPr>
            <a:xfrm>
              <a:off x="5492496" y="854964"/>
              <a:ext cx="195580" cy="2173605"/>
            </a:xfrm>
            <a:custGeom>
              <a:avLst/>
              <a:gdLst/>
              <a:ahLst/>
              <a:cxnLst/>
              <a:rect l="l" t="t" r="r" b="b"/>
              <a:pathLst>
                <a:path w="195579" h="2173605">
                  <a:moveTo>
                    <a:pt x="134111" y="0"/>
                  </a:moveTo>
                  <a:lnTo>
                    <a:pt x="195071" y="10667"/>
                  </a:lnTo>
                </a:path>
                <a:path w="195579" h="2173605">
                  <a:moveTo>
                    <a:pt x="36575" y="548639"/>
                  </a:moveTo>
                  <a:lnTo>
                    <a:pt x="99059" y="559307"/>
                  </a:lnTo>
                </a:path>
                <a:path w="195579" h="2173605">
                  <a:moveTo>
                    <a:pt x="134111" y="0"/>
                  </a:moveTo>
                  <a:lnTo>
                    <a:pt x="36575" y="548639"/>
                  </a:lnTo>
                </a:path>
                <a:path w="195579" h="2173605">
                  <a:moveTo>
                    <a:pt x="67055" y="364235"/>
                  </a:moveTo>
                  <a:lnTo>
                    <a:pt x="32003" y="358139"/>
                  </a:lnTo>
                </a:path>
                <a:path w="195579" h="2173605">
                  <a:moveTo>
                    <a:pt x="42671" y="582168"/>
                  </a:moveTo>
                  <a:lnTo>
                    <a:pt x="105155" y="582168"/>
                  </a:lnTo>
                </a:path>
                <a:path w="195579" h="2173605">
                  <a:moveTo>
                    <a:pt x="42671" y="1037843"/>
                  </a:moveTo>
                  <a:lnTo>
                    <a:pt x="105155" y="1037843"/>
                  </a:lnTo>
                </a:path>
                <a:path w="195579" h="2173605">
                  <a:moveTo>
                    <a:pt x="42671" y="582168"/>
                  </a:moveTo>
                  <a:lnTo>
                    <a:pt x="42671" y="1037843"/>
                  </a:lnTo>
                </a:path>
                <a:path w="195579" h="2173605">
                  <a:moveTo>
                    <a:pt x="0" y="824484"/>
                  </a:moveTo>
                  <a:lnTo>
                    <a:pt x="41148" y="824484"/>
                  </a:lnTo>
                </a:path>
                <a:path w="195579" h="2173605">
                  <a:moveTo>
                    <a:pt x="42671" y="1080515"/>
                  </a:moveTo>
                  <a:lnTo>
                    <a:pt x="105155" y="1080515"/>
                  </a:lnTo>
                </a:path>
                <a:path w="195579" h="2173605">
                  <a:moveTo>
                    <a:pt x="42671" y="2173224"/>
                  </a:moveTo>
                  <a:lnTo>
                    <a:pt x="105155" y="2173224"/>
                  </a:lnTo>
                </a:path>
                <a:path w="195579" h="2173605">
                  <a:moveTo>
                    <a:pt x="42671" y="1080515"/>
                  </a:moveTo>
                  <a:lnTo>
                    <a:pt x="42671" y="2173224"/>
                  </a:lnTo>
                </a:path>
                <a:path w="195579" h="2173605">
                  <a:moveTo>
                    <a:pt x="0" y="1626108"/>
                  </a:moveTo>
                  <a:lnTo>
                    <a:pt x="41148" y="1626108"/>
                  </a:lnTo>
                </a:path>
              </a:pathLst>
            </a:custGeom>
            <a:ln w="9144">
              <a:solidFill>
                <a:srgbClr val="8A8A8A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30" name="object 30"/>
          <p:cNvGrpSpPr/>
          <p:nvPr/>
        </p:nvGrpSpPr>
        <p:grpSpPr>
          <a:xfrm>
            <a:off x="9502701" y="5927598"/>
            <a:ext cx="695334" cy="304800"/>
            <a:chOff x="4130802" y="5927598"/>
            <a:chExt cx="302260" cy="304800"/>
          </a:xfrm>
        </p:grpSpPr>
        <p:sp>
          <p:nvSpPr>
            <p:cNvPr id="31" name="object 31"/>
            <p:cNvSpPr/>
            <p:nvPr/>
          </p:nvSpPr>
          <p:spPr>
            <a:xfrm>
              <a:off x="4137660" y="5934456"/>
              <a:ext cx="288290" cy="291465"/>
            </a:xfrm>
            <a:custGeom>
              <a:avLst/>
              <a:gdLst/>
              <a:ahLst/>
              <a:cxnLst/>
              <a:rect l="l" t="t" r="r" b="b"/>
              <a:pathLst>
                <a:path w="288289" h="291464">
                  <a:moveTo>
                    <a:pt x="0" y="146303"/>
                  </a:moveTo>
                  <a:lnTo>
                    <a:pt x="7449" y="100071"/>
                  </a:lnTo>
                  <a:lnTo>
                    <a:pt x="28139" y="59911"/>
                  </a:lnTo>
                  <a:lnTo>
                    <a:pt x="59582" y="28236"/>
                  </a:lnTo>
                  <a:lnTo>
                    <a:pt x="99291" y="7461"/>
                  </a:lnTo>
                  <a:lnTo>
                    <a:pt x="144779" y="0"/>
                  </a:lnTo>
                  <a:lnTo>
                    <a:pt x="190109" y="7461"/>
                  </a:lnTo>
                  <a:lnTo>
                    <a:pt x="229441" y="28236"/>
                  </a:lnTo>
                  <a:lnTo>
                    <a:pt x="260433" y="59911"/>
                  </a:lnTo>
                  <a:lnTo>
                    <a:pt x="280745" y="100071"/>
                  </a:lnTo>
                  <a:lnTo>
                    <a:pt x="288036" y="146303"/>
                  </a:lnTo>
                  <a:lnTo>
                    <a:pt x="280745" y="191792"/>
                  </a:lnTo>
                  <a:lnTo>
                    <a:pt x="260433" y="231501"/>
                  </a:lnTo>
                  <a:lnTo>
                    <a:pt x="229441" y="262944"/>
                  </a:lnTo>
                  <a:lnTo>
                    <a:pt x="190109" y="283634"/>
                  </a:lnTo>
                  <a:lnTo>
                    <a:pt x="144779" y="291083"/>
                  </a:lnTo>
                  <a:lnTo>
                    <a:pt x="99291" y="283634"/>
                  </a:lnTo>
                  <a:lnTo>
                    <a:pt x="59582" y="262944"/>
                  </a:lnTo>
                  <a:lnTo>
                    <a:pt x="28139" y="231501"/>
                  </a:lnTo>
                  <a:lnTo>
                    <a:pt x="7449" y="191792"/>
                  </a:lnTo>
                  <a:lnTo>
                    <a:pt x="0" y="146303"/>
                  </a:lnTo>
                </a:path>
              </a:pathLst>
            </a:custGeom>
            <a:ln w="13716">
              <a:solidFill>
                <a:srgbClr val="FFBF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32" name="object 32"/>
            <p:cNvPicPr/>
            <p:nvPr/>
          </p:nvPicPr>
          <p:blipFill>
            <a:blip r:embed="rId5" cstate="print"/>
            <a:stretch>
              <a:fillRect/>
            </a:stretch>
          </p:blipFill>
          <p:spPr>
            <a:xfrm>
              <a:off x="4191762" y="6038850"/>
              <a:ext cx="181356" cy="83820"/>
            </a:xfrm>
            <a:prstGeom prst="rect">
              <a:avLst/>
            </a:prstGeom>
          </p:spPr>
        </p:pic>
      </p:grpSp>
      <p:pic>
        <p:nvPicPr>
          <p:cNvPr id="33" name="object 33"/>
          <p:cNvPicPr/>
          <p:nvPr/>
        </p:nvPicPr>
        <p:blipFill>
          <a:blip r:embed="rId6" cstate="print"/>
          <a:stretch>
            <a:fillRect/>
          </a:stretch>
        </p:blipFill>
        <p:spPr>
          <a:xfrm>
            <a:off x="11744716" y="5918453"/>
            <a:ext cx="287480" cy="323088"/>
          </a:xfrm>
          <a:prstGeom prst="rect">
            <a:avLst/>
          </a:prstGeom>
        </p:spPr>
      </p:pic>
      <p:pic>
        <p:nvPicPr>
          <p:cNvPr id="34" name="object 34"/>
          <p:cNvPicPr/>
          <p:nvPr/>
        </p:nvPicPr>
        <p:blipFill>
          <a:blip r:embed="rId7" cstate="print"/>
          <a:stretch>
            <a:fillRect/>
          </a:stretch>
        </p:blipFill>
        <p:spPr>
          <a:xfrm>
            <a:off x="13555502" y="7118604"/>
            <a:ext cx="736236" cy="124967"/>
          </a:xfrm>
          <a:prstGeom prst="rect">
            <a:avLst/>
          </a:prstGeom>
        </p:spPr>
      </p:pic>
      <p:sp>
        <p:nvSpPr>
          <p:cNvPr id="35" name="object 35"/>
          <p:cNvSpPr/>
          <p:nvPr/>
        </p:nvSpPr>
        <p:spPr>
          <a:xfrm>
            <a:off x="15709870" y="5942077"/>
            <a:ext cx="382726" cy="169545"/>
          </a:xfrm>
          <a:custGeom>
            <a:avLst/>
            <a:gdLst/>
            <a:ahLst/>
            <a:cxnLst/>
            <a:rect l="l" t="t" r="r" b="b"/>
            <a:pathLst>
              <a:path w="166370" h="169545">
                <a:moveTo>
                  <a:pt x="0" y="169163"/>
                </a:moveTo>
                <a:lnTo>
                  <a:pt x="166116" y="169163"/>
                </a:lnTo>
                <a:lnTo>
                  <a:pt x="166116" y="0"/>
                </a:lnTo>
                <a:lnTo>
                  <a:pt x="0" y="0"/>
                </a:lnTo>
                <a:lnTo>
                  <a:pt x="0" y="169163"/>
                </a:lnTo>
                <a:close/>
              </a:path>
            </a:pathLst>
          </a:custGeom>
          <a:ln w="13715">
            <a:solidFill>
              <a:srgbClr val="0099F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6" name="object 36"/>
          <p:cNvSpPr/>
          <p:nvPr/>
        </p:nvSpPr>
        <p:spPr>
          <a:xfrm>
            <a:off x="15124385" y="5809488"/>
            <a:ext cx="0" cy="568960"/>
          </a:xfrm>
          <a:custGeom>
            <a:avLst/>
            <a:gdLst/>
            <a:ahLst/>
            <a:cxnLst/>
            <a:rect l="l" t="t" r="r" b="b"/>
            <a:pathLst>
              <a:path h="568960">
                <a:moveTo>
                  <a:pt x="0" y="0"/>
                </a:moveTo>
                <a:lnTo>
                  <a:pt x="0" y="568451"/>
                </a:lnTo>
              </a:path>
            </a:pathLst>
          </a:custGeom>
          <a:ln w="25908">
            <a:solidFill>
              <a:srgbClr val="0099F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grpSp>
        <p:nvGrpSpPr>
          <p:cNvPr id="37" name="object 37"/>
          <p:cNvGrpSpPr/>
          <p:nvPr/>
        </p:nvGrpSpPr>
        <p:grpSpPr>
          <a:xfrm>
            <a:off x="12503737" y="5806439"/>
            <a:ext cx="2636718" cy="1325880"/>
            <a:chOff x="5435345" y="5806439"/>
            <a:chExt cx="1146175" cy="1325880"/>
          </a:xfrm>
        </p:grpSpPr>
        <p:sp>
          <p:nvSpPr>
            <p:cNvPr id="38" name="object 38"/>
            <p:cNvSpPr/>
            <p:nvPr/>
          </p:nvSpPr>
          <p:spPr>
            <a:xfrm>
              <a:off x="5448299" y="5806439"/>
              <a:ext cx="0" cy="581025"/>
            </a:xfrm>
            <a:custGeom>
              <a:avLst/>
              <a:gdLst/>
              <a:ahLst/>
              <a:cxnLst/>
              <a:rect l="l" t="t" r="r" b="b"/>
              <a:pathLst>
                <a:path h="581025">
                  <a:moveTo>
                    <a:pt x="0" y="0"/>
                  </a:moveTo>
                  <a:lnTo>
                    <a:pt x="0" y="580644"/>
                  </a:lnTo>
                </a:path>
              </a:pathLst>
            </a:custGeom>
            <a:ln w="25908">
              <a:solidFill>
                <a:srgbClr val="0099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9" name="object 39"/>
            <p:cNvSpPr/>
            <p:nvPr/>
          </p:nvSpPr>
          <p:spPr>
            <a:xfrm>
              <a:off x="5442203" y="5917692"/>
              <a:ext cx="1132840" cy="1214755"/>
            </a:xfrm>
            <a:custGeom>
              <a:avLst/>
              <a:gdLst/>
              <a:ahLst/>
              <a:cxnLst/>
              <a:rect l="l" t="t" r="r" b="b"/>
              <a:pathLst>
                <a:path w="1132840" h="1214754">
                  <a:moveTo>
                    <a:pt x="0" y="0"/>
                  </a:moveTo>
                  <a:lnTo>
                    <a:pt x="1132332" y="0"/>
                  </a:lnTo>
                </a:path>
                <a:path w="1132840" h="1214754">
                  <a:moveTo>
                    <a:pt x="0" y="216407"/>
                  </a:moveTo>
                  <a:lnTo>
                    <a:pt x="504444" y="216407"/>
                  </a:lnTo>
                  <a:lnTo>
                    <a:pt x="504444" y="972311"/>
                  </a:lnTo>
                </a:path>
                <a:path w="1132840" h="1214754">
                  <a:moveTo>
                    <a:pt x="1132332" y="216407"/>
                  </a:moveTo>
                  <a:lnTo>
                    <a:pt x="704088" y="216407"/>
                  </a:lnTo>
                  <a:lnTo>
                    <a:pt x="704088" y="972311"/>
                  </a:lnTo>
                </a:path>
                <a:path w="1132840" h="1214754">
                  <a:moveTo>
                    <a:pt x="1132332" y="377951"/>
                  </a:moveTo>
                  <a:lnTo>
                    <a:pt x="877824" y="377951"/>
                  </a:lnTo>
                  <a:lnTo>
                    <a:pt x="877824" y="972311"/>
                  </a:lnTo>
                </a:path>
                <a:path w="1132840" h="1214754">
                  <a:moveTo>
                    <a:pt x="611124" y="1214627"/>
                  </a:moveTo>
                  <a:lnTo>
                    <a:pt x="611124" y="972311"/>
                  </a:lnTo>
                </a:path>
              </a:pathLst>
            </a:custGeom>
            <a:ln w="13716">
              <a:solidFill>
                <a:srgbClr val="0099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0" name="object 40"/>
            <p:cNvSpPr/>
            <p:nvPr/>
          </p:nvSpPr>
          <p:spPr>
            <a:xfrm>
              <a:off x="5550407" y="6890003"/>
              <a:ext cx="876300" cy="0"/>
            </a:xfrm>
            <a:custGeom>
              <a:avLst/>
              <a:gdLst/>
              <a:ahLst/>
              <a:cxnLst/>
              <a:rect l="l" t="t" r="r" b="b"/>
              <a:pathLst>
                <a:path w="876300">
                  <a:moveTo>
                    <a:pt x="0" y="0"/>
                  </a:moveTo>
                  <a:lnTo>
                    <a:pt x="876300" y="0"/>
                  </a:lnTo>
                </a:path>
              </a:pathLst>
            </a:custGeom>
            <a:ln w="25908">
              <a:solidFill>
                <a:srgbClr val="0099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41" name="object 41"/>
          <p:cNvGrpSpPr/>
          <p:nvPr/>
        </p:nvGrpSpPr>
        <p:grpSpPr>
          <a:xfrm>
            <a:off x="13576539" y="7826502"/>
            <a:ext cx="698255" cy="304800"/>
            <a:chOff x="5901690" y="7826502"/>
            <a:chExt cx="303530" cy="304800"/>
          </a:xfrm>
        </p:grpSpPr>
        <p:sp>
          <p:nvSpPr>
            <p:cNvPr id="42" name="object 42"/>
            <p:cNvSpPr/>
            <p:nvPr/>
          </p:nvSpPr>
          <p:spPr>
            <a:xfrm>
              <a:off x="5908548" y="7833360"/>
              <a:ext cx="289560" cy="291465"/>
            </a:xfrm>
            <a:custGeom>
              <a:avLst/>
              <a:gdLst/>
              <a:ahLst/>
              <a:cxnLst/>
              <a:rect l="l" t="t" r="r" b="b"/>
              <a:pathLst>
                <a:path w="289560" h="291465">
                  <a:moveTo>
                    <a:pt x="0" y="146303"/>
                  </a:moveTo>
                  <a:lnTo>
                    <a:pt x="7290" y="100071"/>
                  </a:lnTo>
                  <a:lnTo>
                    <a:pt x="27602" y="59911"/>
                  </a:lnTo>
                  <a:lnTo>
                    <a:pt x="58594" y="28236"/>
                  </a:lnTo>
                  <a:lnTo>
                    <a:pt x="97926" y="7461"/>
                  </a:lnTo>
                  <a:lnTo>
                    <a:pt x="143256" y="0"/>
                  </a:lnTo>
                  <a:lnTo>
                    <a:pt x="189488" y="7461"/>
                  </a:lnTo>
                  <a:lnTo>
                    <a:pt x="229648" y="28236"/>
                  </a:lnTo>
                  <a:lnTo>
                    <a:pt x="261323" y="59911"/>
                  </a:lnTo>
                  <a:lnTo>
                    <a:pt x="282098" y="100071"/>
                  </a:lnTo>
                  <a:lnTo>
                    <a:pt x="289559" y="146303"/>
                  </a:lnTo>
                  <a:lnTo>
                    <a:pt x="282098" y="191792"/>
                  </a:lnTo>
                  <a:lnTo>
                    <a:pt x="261323" y="231501"/>
                  </a:lnTo>
                  <a:lnTo>
                    <a:pt x="229648" y="262944"/>
                  </a:lnTo>
                  <a:lnTo>
                    <a:pt x="189488" y="283634"/>
                  </a:lnTo>
                  <a:lnTo>
                    <a:pt x="143256" y="291083"/>
                  </a:lnTo>
                  <a:lnTo>
                    <a:pt x="97926" y="283634"/>
                  </a:lnTo>
                  <a:lnTo>
                    <a:pt x="58594" y="262944"/>
                  </a:lnTo>
                  <a:lnTo>
                    <a:pt x="27602" y="231501"/>
                  </a:lnTo>
                  <a:lnTo>
                    <a:pt x="7290" y="191792"/>
                  </a:lnTo>
                  <a:lnTo>
                    <a:pt x="0" y="146303"/>
                  </a:lnTo>
                </a:path>
              </a:pathLst>
            </a:custGeom>
            <a:ln w="13716">
              <a:solidFill>
                <a:srgbClr val="8021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43" name="object 43"/>
            <p:cNvPicPr/>
            <p:nvPr/>
          </p:nvPicPr>
          <p:blipFill>
            <a:blip r:embed="rId8" cstate="print"/>
            <a:stretch>
              <a:fillRect/>
            </a:stretch>
          </p:blipFill>
          <p:spPr>
            <a:xfrm>
              <a:off x="5962530" y="7937754"/>
              <a:ext cx="181475" cy="82295"/>
            </a:xfrm>
            <a:prstGeom prst="rect">
              <a:avLst/>
            </a:prstGeom>
          </p:spPr>
        </p:pic>
      </p:grpSp>
      <p:grpSp>
        <p:nvGrpSpPr>
          <p:cNvPr id="44" name="object 44"/>
          <p:cNvGrpSpPr/>
          <p:nvPr/>
        </p:nvGrpSpPr>
        <p:grpSpPr>
          <a:xfrm>
            <a:off x="12533540" y="6265165"/>
            <a:ext cx="723089" cy="62865"/>
            <a:chOff x="5448300" y="6265164"/>
            <a:chExt cx="314325" cy="62865"/>
          </a:xfrm>
        </p:grpSpPr>
        <p:sp>
          <p:nvSpPr>
            <p:cNvPr id="45" name="object 45"/>
            <p:cNvSpPr/>
            <p:nvPr/>
          </p:nvSpPr>
          <p:spPr>
            <a:xfrm>
              <a:off x="5448300" y="6295644"/>
              <a:ext cx="228600" cy="0"/>
            </a:xfrm>
            <a:custGeom>
              <a:avLst/>
              <a:gdLst/>
              <a:ahLst/>
              <a:cxnLst/>
              <a:rect l="l" t="t" r="r" b="b"/>
              <a:pathLst>
                <a:path w="228600">
                  <a:moveTo>
                    <a:pt x="0" y="0"/>
                  </a:moveTo>
                  <a:lnTo>
                    <a:pt x="228600" y="0"/>
                  </a:lnTo>
                </a:path>
              </a:pathLst>
            </a:custGeom>
            <a:ln w="13716">
              <a:solidFill>
                <a:srgbClr val="0099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6" name="object 46"/>
            <p:cNvSpPr/>
            <p:nvPr/>
          </p:nvSpPr>
          <p:spPr>
            <a:xfrm>
              <a:off x="5667755" y="6265164"/>
              <a:ext cx="94615" cy="62865"/>
            </a:xfrm>
            <a:custGeom>
              <a:avLst/>
              <a:gdLst/>
              <a:ahLst/>
              <a:cxnLst/>
              <a:rect l="l" t="t" r="r" b="b"/>
              <a:pathLst>
                <a:path w="94614" h="62864">
                  <a:moveTo>
                    <a:pt x="0" y="62483"/>
                  </a:moveTo>
                  <a:lnTo>
                    <a:pt x="0" y="0"/>
                  </a:lnTo>
                  <a:lnTo>
                    <a:pt x="94488" y="30480"/>
                  </a:lnTo>
                  <a:lnTo>
                    <a:pt x="0" y="62483"/>
                  </a:lnTo>
                  <a:close/>
                </a:path>
              </a:pathLst>
            </a:custGeom>
            <a:solidFill>
              <a:srgbClr val="0099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47" name="object 47"/>
          <p:cNvGrpSpPr/>
          <p:nvPr/>
        </p:nvGrpSpPr>
        <p:grpSpPr>
          <a:xfrm>
            <a:off x="15124385" y="5937505"/>
            <a:ext cx="978726" cy="178435"/>
            <a:chOff x="6574535" y="5937504"/>
            <a:chExt cx="425450" cy="178435"/>
          </a:xfrm>
        </p:grpSpPr>
        <p:sp>
          <p:nvSpPr>
            <p:cNvPr id="48" name="object 48"/>
            <p:cNvSpPr/>
            <p:nvPr/>
          </p:nvSpPr>
          <p:spPr>
            <a:xfrm>
              <a:off x="6574535" y="6027419"/>
              <a:ext cx="254635" cy="0"/>
            </a:xfrm>
            <a:custGeom>
              <a:avLst/>
              <a:gdLst/>
              <a:ahLst/>
              <a:cxnLst/>
              <a:rect l="l" t="t" r="r" b="b"/>
              <a:pathLst>
                <a:path w="254634">
                  <a:moveTo>
                    <a:pt x="254508" y="0"/>
                  </a:moveTo>
                  <a:lnTo>
                    <a:pt x="0" y="0"/>
                  </a:lnTo>
                </a:path>
              </a:pathLst>
            </a:custGeom>
            <a:ln w="13716">
              <a:solidFill>
                <a:srgbClr val="0099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49" name="object 49"/>
            <p:cNvPicPr/>
            <p:nvPr/>
          </p:nvPicPr>
          <p:blipFill>
            <a:blip r:embed="rId9" cstate="print"/>
            <a:stretch>
              <a:fillRect/>
            </a:stretch>
          </p:blipFill>
          <p:spPr>
            <a:xfrm>
              <a:off x="6824472" y="5937504"/>
              <a:ext cx="175260" cy="178307"/>
            </a:xfrm>
            <a:prstGeom prst="rect">
              <a:avLst/>
            </a:prstGeom>
          </p:spPr>
        </p:pic>
      </p:grpSp>
      <p:sp>
        <p:nvSpPr>
          <p:cNvPr id="50" name="object 50"/>
          <p:cNvSpPr/>
          <p:nvPr/>
        </p:nvSpPr>
        <p:spPr>
          <a:xfrm>
            <a:off x="10181090" y="6080760"/>
            <a:ext cx="1449099" cy="0"/>
          </a:xfrm>
          <a:custGeom>
            <a:avLst/>
            <a:gdLst/>
            <a:ahLst/>
            <a:cxnLst/>
            <a:rect l="l" t="t" r="r" b="b"/>
            <a:pathLst>
              <a:path w="629920">
                <a:moveTo>
                  <a:pt x="0" y="0"/>
                </a:moveTo>
                <a:lnTo>
                  <a:pt x="629411" y="0"/>
                </a:lnTo>
              </a:path>
            </a:pathLst>
          </a:custGeom>
          <a:ln w="13716">
            <a:solidFill>
              <a:srgbClr val="FFBF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1" name="object 51"/>
          <p:cNvSpPr/>
          <p:nvPr/>
        </p:nvSpPr>
        <p:spPr>
          <a:xfrm>
            <a:off x="11965583" y="6080760"/>
            <a:ext cx="555098" cy="0"/>
          </a:xfrm>
          <a:custGeom>
            <a:avLst/>
            <a:gdLst/>
            <a:ahLst/>
            <a:cxnLst/>
            <a:rect l="l" t="t" r="r" b="b"/>
            <a:pathLst>
              <a:path w="241300">
                <a:moveTo>
                  <a:pt x="0" y="0"/>
                </a:moveTo>
                <a:lnTo>
                  <a:pt x="240791" y="0"/>
                </a:lnTo>
              </a:path>
            </a:pathLst>
          </a:custGeom>
          <a:ln w="13716">
            <a:solidFill>
              <a:srgbClr val="0099F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grpSp>
        <p:nvGrpSpPr>
          <p:cNvPr id="52" name="object 52"/>
          <p:cNvGrpSpPr/>
          <p:nvPr/>
        </p:nvGrpSpPr>
        <p:grpSpPr>
          <a:xfrm>
            <a:off x="13031373" y="6890003"/>
            <a:ext cx="144618" cy="332740"/>
            <a:chOff x="5664707" y="6890003"/>
            <a:chExt cx="62865" cy="332740"/>
          </a:xfrm>
        </p:grpSpPr>
        <p:sp>
          <p:nvSpPr>
            <p:cNvPr id="53" name="object 53"/>
            <p:cNvSpPr/>
            <p:nvPr/>
          </p:nvSpPr>
          <p:spPr>
            <a:xfrm>
              <a:off x="5695187" y="6890003"/>
              <a:ext cx="0" cy="245745"/>
            </a:xfrm>
            <a:custGeom>
              <a:avLst/>
              <a:gdLst/>
              <a:ahLst/>
              <a:cxnLst/>
              <a:rect l="l" t="t" r="r" b="b"/>
              <a:pathLst>
                <a:path h="245745">
                  <a:moveTo>
                    <a:pt x="0" y="0"/>
                  </a:moveTo>
                  <a:lnTo>
                    <a:pt x="0" y="245364"/>
                  </a:lnTo>
                </a:path>
              </a:pathLst>
            </a:custGeom>
            <a:ln w="13716">
              <a:solidFill>
                <a:srgbClr val="0099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4" name="object 54"/>
            <p:cNvSpPr/>
            <p:nvPr/>
          </p:nvSpPr>
          <p:spPr>
            <a:xfrm>
              <a:off x="5664707" y="7127747"/>
              <a:ext cx="62865" cy="94615"/>
            </a:xfrm>
            <a:custGeom>
              <a:avLst/>
              <a:gdLst/>
              <a:ahLst/>
              <a:cxnLst/>
              <a:rect l="l" t="t" r="r" b="b"/>
              <a:pathLst>
                <a:path w="62864" h="94615">
                  <a:moveTo>
                    <a:pt x="30480" y="94487"/>
                  </a:moveTo>
                  <a:lnTo>
                    <a:pt x="0" y="0"/>
                  </a:lnTo>
                  <a:lnTo>
                    <a:pt x="62484" y="0"/>
                  </a:lnTo>
                  <a:lnTo>
                    <a:pt x="30480" y="94487"/>
                  </a:lnTo>
                  <a:close/>
                </a:path>
              </a:pathLst>
            </a:custGeom>
            <a:solidFill>
              <a:srgbClr val="0099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55" name="object 55"/>
          <p:cNvSpPr/>
          <p:nvPr/>
        </p:nvSpPr>
        <p:spPr>
          <a:xfrm>
            <a:off x="13925375" y="7293864"/>
            <a:ext cx="0" cy="539750"/>
          </a:xfrm>
          <a:custGeom>
            <a:avLst/>
            <a:gdLst/>
            <a:ahLst/>
            <a:cxnLst/>
            <a:rect l="l" t="t" r="r" b="b"/>
            <a:pathLst>
              <a:path h="539750">
                <a:moveTo>
                  <a:pt x="0" y="539496"/>
                </a:moveTo>
                <a:lnTo>
                  <a:pt x="0" y="0"/>
                </a:lnTo>
              </a:path>
            </a:pathLst>
          </a:custGeom>
          <a:ln w="13716">
            <a:solidFill>
              <a:srgbClr val="8021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grpSp>
        <p:nvGrpSpPr>
          <p:cNvPr id="56" name="object 56"/>
          <p:cNvGrpSpPr/>
          <p:nvPr/>
        </p:nvGrpSpPr>
        <p:grpSpPr>
          <a:xfrm>
            <a:off x="14957856" y="5898642"/>
            <a:ext cx="87647" cy="40005"/>
            <a:chOff x="6502145" y="5898641"/>
            <a:chExt cx="38100" cy="40005"/>
          </a:xfrm>
        </p:grpSpPr>
        <p:sp>
          <p:nvSpPr>
            <p:cNvPr id="57" name="object 57"/>
            <p:cNvSpPr/>
            <p:nvPr/>
          </p:nvSpPr>
          <p:spPr>
            <a:xfrm>
              <a:off x="6509003" y="5905499"/>
              <a:ext cx="24765" cy="26034"/>
            </a:xfrm>
            <a:custGeom>
              <a:avLst/>
              <a:gdLst/>
              <a:ahLst/>
              <a:cxnLst/>
              <a:rect l="l" t="t" r="r" b="b"/>
              <a:pathLst>
                <a:path w="24765" h="26035">
                  <a:moveTo>
                    <a:pt x="24383" y="25907"/>
                  </a:moveTo>
                  <a:lnTo>
                    <a:pt x="0" y="25907"/>
                  </a:lnTo>
                  <a:lnTo>
                    <a:pt x="0" y="0"/>
                  </a:lnTo>
                  <a:lnTo>
                    <a:pt x="24383" y="0"/>
                  </a:lnTo>
                  <a:lnTo>
                    <a:pt x="24383" y="25907"/>
                  </a:lnTo>
                  <a:close/>
                </a:path>
              </a:pathLst>
            </a:custGeom>
            <a:solidFill>
              <a:srgbClr val="3399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8" name="object 58"/>
            <p:cNvSpPr/>
            <p:nvPr/>
          </p:nvSpPr>
          <p:spPr>
            <a:xfrm>
              <a:off x="6509003" y="5905499"/>
              <a:ext cx="24765" cy="26034"/>
            </a:xfrm>
            <a:custGeom>
              <a:avLst/>
              <a:gdLst/>
              <a:ahLst/>
              <a:cxnLst/>
              <a:rect l="l" t="t" r="r" b="b"/>
              <a:pathLst>
                <a:path w="24765" h="26035">
                  <a:moveTo>
                    <a:pt x="24383" y="0"/>
                  </a:moveTo>
                  <a:lnTo>
                    <a:pt x="0" y="0"/>
                  </a:lnTo>
                  <a:lnTo>
                    <a:pt x="0" y="25907"/>
                  </a:lnTo>
                  <a:lnTo>
                    <a:pt x="24383" y="25907"/>
                  </a:lnTo>
                  <a:lnTo>
                    <a:pt x="24383" y="0"/>
                  </a:lnTo>
                  <a:close/>
                </a:path>
                <a:path w="24765" h="26035">
                  <a:moveTo>
                    <a:pt x="0" y="0"/>
                  </a:moveTo>
                  <a:lnTo>
                    <a:pt x="0" y="0"/>
                  </a:lnTo>
                </a:path>
              </a:pathLst>
            </a:custGeom>
            <a:ln w="13716">
              <a:solidFill>
                <a:srgbClr val="0099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59" name="object 59"/>
          <p:cNvGrpSpPr/>
          <p:nvPr/>
        </p:nvGrpSpPr>
        <p:grpSpPr>
          <a:xfrm>
            <a:off x="14957856" y="6113527"/>
            <a:ext cx="87647" cy="41275"/>
            <a:chOff x="6502145" y="6113526"/>
            <a:chExt cx="38100" cy="41275"/>
          </a:xfrm>
        </p:grpSpPr>
        <p:sp>
          <p:nvSpPr>
            <p:cNvPr id="60" name="object 60"/>
            <p:cNvSpPr/>
            <p:nvPr/>
          </p:nvSpPr>
          <p:spPr>
            <a:xfrm>
              <a:off x="6509003" y="6120384"/>
              <a:ext cx="24765" cy="27940"/>
            </a:xfrm>
            <a:custGeom>
              <a:avLst/>
              <a:gdLst/>
              <a:ahLst/>
              <a:cxnLst/>
              <a:rect l="l" t="t" r="r" b="b"/>
              <a:pathLst>
                <a:path w="24765" h="27939">
                  <a:moveTo>
                    <a:pt x="24383" y="27432"/>
                  </a:moveTo>
                  <a:lnTo>
                    <a:pt x="0" y="27432"/>
                  </a:lnTo>
                  <a:lnTo>
                    <a:pt x="0" y="0"/>
                  </a:lnTo>
                  <a:lnTo>
                    <a:pt x="24383" y="0"/>
                  </a:lnTo>
                  <a:lnTo>
                    <a:pt x="24383" y="27432"/>
                  </a:lnTo>
                  <a:close/>
                </a:path>
              </a:pathLst>
            </a:custGeom>
            <a:solidFill>
              <a:srgbClr val="3399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1" name="object 61"/>
            <p:cNvSpPr/>
            <p:nvPr/>
          </p:nvSpPr>
          <p:spPr>
            <a:xfrm>
              <a:off x="6509003" y="6120384"/>
              <a:ext cx="24765" cy="27940"/>
            </a:xfrm>
            <a:custGeom>
              <a:avLst/>
              <a:gdLst/>
              <a:ahLst/>
              <a:cxnLst/>
              <a:rect l="l" t="t" r="r" b="b"/>
              <a:pathLst>
                <a:path w="24765" h="27939">
                  <a:moveTo>
                    <a:pt x="24383" y="0"/>
                  </a:moveTo>
                  <a:lnTo>
                    <a:pt x="0" y="0"/>
                  </a:lnTo>
                  <a:lnTo>
                    <a:pt x="0" y="27432"/>
                  </a:lnTo>
                  <a:lnTo>
                    <a:pt x="24383" y="27432"/>
                  </a:lnTo>
                  <a:lnTo>
                    <a:pt x="24383" y="0"/>
                  </a:lnTo>
                  <a:close/>
                </a:path>
                <a:path w="24765" h="27939">
                  <a:moveTo>
                    <a:pt x="0" y="0"/>
                  </a:moveTo>
                  <a:lnTo>
                    <a:pt x="0" y="0"/>
                  </a:lnTo>
                </a:path>
              </a:pathLst>
            </a:custGeom>
            <a:ln w="13716">
              <a:solidFill>
                <a:srgbClr val="0099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62" name="object 62"/>
          <p:cNvGrpSpPr/>
          <p:nvPr/>
        </p:nvGrpSpPr>
        <p:grpSpPr>
          <a:xfrm>
            <a:off x="14957856" y="6276595"/>
            <a:ext cx="87647" cy="40005"/>
            <a:chOff x="6502145" y="6276594"/>
            <a:chExt cx="38100" cy="40005"/>
          </a:xfrm>
        </p:grpSpPr>
        <p:sp>
          <p:nvSpPr>
            <p:cNvPr id="63" name="object 63"/>
            <p:cNvSpPr/>
            <p:nvPr/>
          </p:nvSpPr>
          <p:spPr>
            <a:xfrm>
              <a:off x="6509003" y="6283452"/>
              <a:ext cx="24765" cy="26034"/>
            </a:xfrm>
            <a:custGeom>
              <a:avLst/>
              <a:gdLst/>
              <a:ahLst/>
              <a:cxnLst/>
              <a:rect l="l" t="t" r="r" b="b"/>
              <a:pathLst>
                <a:path w="24765" h="26035">
                  <a:moveTo>
                    <a:pt x="24383" y="25908"/>
                  </a:moveTo>
                  <a:lnTo>
                    <a:pt x="0" y="25908"/>
                  </a:lnTo>
                  <a:lnTo>
                    <a:pt x="0" y="0"/>
                  </a:lnTo>
                  <a:lnTo>
                    <a:pt x="24383" y="0"/>
                  </a:lnTo>
                  <a:lnTo>
                    <a:pt x="24383" y="25908"/>
                  </a:lnTo>
                  <a:close/>
                </a:path>
              </a:pathLst>
            </a:custGeom>
            <a:solidFill>
              <a:srgbClr val="3399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4" name="object 64"/>
            <p:cNvSpPr/>
            <p:nvPr/>
          </p:nvSpPr>
          <p:spPr>
            <a:xfrm>
              <a:off x="6509003" y="6283452"/>
              <a:ext cx="24765" cy="26034"/>
            </a:xfrm>
            <a:custGeom>
              <a:avLst/>
              <a:gdLst/>
              <a:ahLst/>
              <a:cxnLst/>
              <a:rect l="l" t="t" r="r" b="b"/>
              <a:pathLst>
                <a:path w="24765" h="26035">
                  <a:moveTo>
                    <a:pt x="24383" y="0"/>
                  </a:moveTo>
                  <a:lnTo>
                    <a:pt x="0" y="0"/>
                  </a:lnTo>
                  <a:lnTo>
                    <a:pt x="0" y="25908"/>
                  </a:lnTo>
                  <a:lnTo>
                    <a:pt x="24383" y="25908"/>
                  </a:lnTo>
                  <a:lnTo>
                    <a:pt x="24383" y="0"/>
                  </a:lnTo>
                  <a:close/>
                </a:path>
                <a:path w="24765" h="26035">
                  <a:moveTo>
                    <a:pt x="0" y="0"/>
                  </a:moveTo>
                  <a:lnTo>
                    <a:pt x="0" y="0"/>
                  </a:lnTo>
                </a:path>
              </a:pathLst>
            </a:custGeom>
            <a:ln w="13716">
              <a:solidFill>
                <a:srgbClr val="0099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65" name="object 65"/>
          <p:cNvGrpSpPr/>
          <p:nvPr/>
        </p:nvGrpSpPr>
        <p:grpSpPr>
          <a:xfrm>
            <a:off x="15213785" y="6006846"/>
            <a:ext cx="87647" cy="41275"/>
            <a:chOff x="6613397" y="6006845"/>
            <a:chExt cx="38100" cy="41275"/>
          </a:xfrm>
        </p:grpSpPr>
        <p:sp>
          <p:nvSpPr>
            <p:cNvPr id="66" name="object 66"/>
            <p:cNvSpPr/>
            <p:nvPr/>
          </p:nvSpPr>
          <p:spPr>
            <a:xfrm>
              <a:off x="6620255" y="6013703"/>
              <a:ext cx="24765" cy="27940"/>
            </a:xfrm>
            <a:custGeom>
              <a:avLst/>
              <a:gdLst/>
              <a:ahLst/>
              <a:cxnLst/>
              <a:rect l="l" t="t" r="r" b="b"/>
              <a:pathLst>
                <a:path w="24765" h="27939">
                  <a:moveTo>
                    <a:pt x="24383" y="27432"/>
                  </a:moveTo>
                  <a:lnTo>
                    <a:pt x="0" y="27432"/>
                  </a:lnTo>
                  <a:lnTo>
                    <a:pt x="0" y="0"/>
                  </a:lnTo>
                  <a:lnTo>
                    <a:pt x="24383" y="0"/>
                  </a:lnTo>
                  <a:lnTo>
                    <a:pt x="24383" y="27432"/>
                  </a:lnTo>
                  <a:close/>
                </a:path>
              </a:pathLst>
            </a:custGeom>
            <a:solidFill>
              <a:srgbClr val="3399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7" name="object 67"/>
            <p:cNvSpPr/>
            <p:nvPr/>
          </p:nvSpPr>
          <p:spPr>
            <a:xfrm>
              <a:off x="6620255" y="6013703"/>
              <a:ext cx="24765" cy="27940"/>
            </a:xfrm>
            <a:custGeom>
              <a:avLst/>
              <a:gdLst/>
              <a:ahLst/>
              <a:cxnLst/>
              <a:rect l="l" t="t" r="r" b="b"/>
              <a:pathLst>
                <a:path w="24765" h="27939">
                  <a:moveTo>
                    <a:pt x="24383" y="0"/>
                  </a:moveTo>
                  <a:lnTo>
                    <a:pt x="0" y="0"/>
                  </a:lnTo>
                  <a:lnTo>
                    <a:pt x="0" y="27432"/>
                  </a:lnTo>
                  <a:lnTo>
                    <a:pt x="24383" y="27432"/>
                  </a:lnTo>
                  <a:lnTo>
                    <a:pt x="24383" y="0"/>
                  </a:lnTo>
                  <a:close/>
                </a:path>
              </a:pathLst>
            </a:custGeom>
            <a:ln w="13716">
              <a:solidFill>
                <a:srgbClr val="0099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8" name="object 68"/>
            <p:cNvSpPr/>
            <p:nvPr/>
          </p:nvSpPr>
          <p:spPr>
            <a:xfrm>
              <a:off x="6620255" y="6013703"/>
              <a:ext cx="1905" cy="0"/>
            </a:xfrm>
            <a:custGeom>
              <a:avLst/>
              <a:gdLst/>
              <a:ahLst/>
              <a:cxnLst/>
              <a:rect l="l" t="t" r="r" b="b"/>
              <a:pathLst>
                <a:path w="1904">
                  <a:moveTo>
                    <a:pt x="762" y="-6858"/>
                  </a:moveTo>
                  <a:lnTo>
                    <a:pt x="762" y="6858"/>
                  </a:lnTo>
                </a:path>
              </a:pathLst>
            </a:custGeom>
            <a:ln w="3175">
              <a:solidFill>
                <a:srgbClr val="0099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69" name="object 69"/>
          <p:cNvGrpSpPr/>
          <p:nvPr/>
        </p:nvGrpSpPr>
        <p:grpSpPr>
          <a:xfrm>
            <a:off x="15066540" y="5892547"/>
            <a:ext cx="116863" cy="52069"/>
            <a:chOff x="6549390" y="5892546"/>
            <a:chExt cx="50800" cy="52069"/>
          </a:xfrm>
        </p:grpSpPr>
        <p:sp>
          <p:nvSpPr>
            <p:cNvPr id="70" name="object 70"/>
            <p:cNvSpPr/>
            <p:nvPr/>
          </p:nvSpPr>
          <p:spPr>
            <a:xfrm>
              <a:off x="6556248" y="5899404"/>
              <a:ext cx="36830" cy="38100"/>
            </a:xfrm>
            <a:custGeom>
              <a:avLst/>
              <a:gdLst/>
              <a:ahLst/>
              <a:cxnLst/>
              <a:rect l="l" t="t" r="r" b="b"/>
              <a:pathLst>
                <a:path w="36829" h="38100">
                  <a:moveTo>
                    <a:pt x="18288" y="38099"/>
                  </a:moveTo>
                  <a:lnTo>
                    <a:pt x="11572" y="36504"/>
                  </a:lnTo>
                  <a:lnTo>
                    <a:pt x="5714" y="32194"/>
                  </a:lnTo>
                  <a:lnTo>
                    <a:pt x="1571" y="25884"/>
                  </a:lnTo>
                  <a:lnTo>
                    <a:pt x="0" y="18287"/>
                  </a:lnTo>
                  <a:lnTo>
                    <a:pt x="1571" y="11572"/>
                  </a:lnTo>
                  <a:lnTo>
                    <a:pt x="5715" y="5714"/>
                  </a:lnTo>
                  <a:lnTo>
                    <a:pt x="11572" y="1571"/>
                  </a:lnTo>
                  <a:lnTo>
                    <a:pt x="18288" y="0"/>
                  </a:lnTo>
                  <a:lnTo>
                    <a:pt x="25646" y="1571"/>
                  </a:lnTo>
                  <a:lnTo>
                    <a:pt x="31432" y="5714"/>
                  </a:lnTo>
                  <a:lnTo>
                    <a:pt x="35218" y="11572"/>
                  </a:lnTo>
                  <a:lnTo>
                    <a:pt x="36576" y="18287"/>
                  </a:lnTo>
                  <a:lnTo>
                    <a:pt x="35218" y="25884"/>
                  </a:lnTo>
                  <a:lnTo>
                    <a:pt x="31432" y="32194"/>
                  </a:lnTo>
                  <a:lnTo>
                    <a:pt x="25646" y="36504"/>
                  </a:lnTo>
                  <a:lnTo>
                    <a:pt x="18288" y="38099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1" name="object 71"/>
            <p:cNvSpPr/>
            <p:nvPr/>
          </p:nvSpPr>
          <p:spPr>
            <a:xfrm>
              <a:off x="6556248" y="5899404"/>
              <a:ext cx="36830" cy="38100"/>
            </a:xfrm>
            <a:custGeom>
              <a:avLst/>
              <a:gdLst/>
              <a:ahLst/>
              <a:cxnLst/>
              <a:rect l="l" t="t" r="r" b="b"/>
              <a:pathLst>
                <a:path w="36829" h="38100">
                  <a:moveTo>
                    <a:pt x="0" y="18287"/>
                  </a:moveTo>
                  <a:lnTo>
                    <a:pt x="1571" y="11572"/>
                  </a:lnTo>
                  <a:lnTo>
                    <a:pt x="5715" y="5714"/>
                  </a:lnTo>
                  <a:lnTo>
                    <a:pt x="11572" y="1571"/>
                  </a:lnTo>
                  <a:lnTo>
                    <a:pt x="18288" y="0"/>
                  </a:lnTo>
                  <a:lnTo>
                    <a:pt x="25646" y="1571"/>
                  </a:lnTo>
                  <a:lnTo>
                    <a:pt x="31432" y="5714"/>
                  </a:lnTo>
                  <a:lnTo>
                    <a:pt x="35218" y="11572"/>
                  </a:lnTo>
                  <a:lnTo>
                    <a:pt x="36576" y="18287"/>
                  </a:lnTo>
                  <a:lnTo>
                    <a:pt x="35218" y="25884"/>
                  </a:lnTo>
                  <a:lnTo>
                    <a:pt x="31432" y="32194"/>
                  </a:lnTo>
                  <a:lnTo>
                    <a:pt x="25646" y="36504"/>
                  </a:lnTo>
                  <a:lnTo>
                    <a:pt x="18288" y="38099"/>
                  </a:lnTo>
                  <a:lnTo>
                    <a:pt x="11572" y="36504"/>
                  </a:lnTo>
                  <a:lnTo>
                    <a:pt x="5714" y="32194"/>
                  </a:lnTo>
                  <a:lnTo>
                    <a:pt x="1571" y="25884"/>
                  </a:lnTo>
                  <a:lnTo>
                    <a:pt x="0" y="18287"/>
                  </a:lnTo>
                </a:path>
              </a:pathLst>
            </a:custGeom>
            <a:ln w="13716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72" name="object 72"/>
          <p:cNvGrpSpPr/>
          <p:nvPr/>
        </p:nvGrpSpPr>
        <p:grpSpPr>
          <a:xfrm>
            <a:off x="15066540" y="6108953"/>
            <a:ext cx="116863" cy="50800"/>
            <a:chOff x="6549390" y="6108953"/>
            <a:chExt cx="50800" cy="50800"/>
          </a:xfrm>
        </p:grpSpPr>
        <p:sp>
          <p:nvSpPr>
            <p:cNvPr id="73" name="object 73"/>
            <p:cNvSpPr/>
            <p:nvPr/>
          </p:nvSpPr>
          <p:spPr>
            <a:xfrm>
              <a:off x="6556248" y="6115811"/>
              <a:ext cx="36830" cy="36830"/>
            </a:xfrm>
            <a:custGeom>
              <a:avLst/>
              <a:gdLst/>
              <a:ahLst/>
              <a:cxnLst/>
              <a:rect l="l" t="t" r="r" b="b"/>
              <a:pathLst>
                <a:path w="36829" h="36829">
                  <a:moveTo>
                    <a:pt x="18288" y="36575"/>
                  </a:moveTo>
                  <a:lnTo>
                    <a:pt x="11572" y="35004"/>
                  </a:lnTo>
                  <a:lnTo>
                    <a:pt x="5714" y="30860"/>
                  </a:lnTo>
                  <a:lnTo>
                    <a:pt x="1571" y="25003"/>
                  </a:lnTo>
                  <a:lnTo>
                    <a:pt x="0" y="18287"/>
                  </a:lnTo>
                  <a:lnTo>
                    <a:pt x="1571" y="10929"/>
                  </a:lnTo>
                  <a:lnTo>
                    <a:pt x="5715" y="5143"/>
                  </a:lnTo>
                  <a:lnTo>
                    <a:pt x="11572" y="1357"/>
                  </a:lnTo>
                  <a:lnTo>
                    <a:pt x="18288" y="0"/>
                  </a:lnTo>
                  <a:lnTo>
                    <a:pt x="25646" y="1357"/>
                  </a:lnTo>
                  <a:lnTo>
                    <a:pt x="31432" y="5143"/>
                  </a:lnTo>
                  <a:lnTo>
                    <a:pt x="35218" y="10929"/>
                  </a:lnTo>
                  <a:lnTo>
                    <a:pt x="36576" y="18287"/>
                  </a:lnTo>
                  <a:lnTo>
                    <a:pt x="35218" y="25003"/>
                  </a:lnTo>
                  <a:lnTo>
                    <a:pt x="31432" y="30860"/>
                  </a:lnTo>
                  <a:lnTo>
                    <a:pt x="25646" y="35004"/>
                  </a:lnTo>
                  <a:lnTo>
                    <a:pt x="18288" y="36575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4" name="object 74"/>
            <p:cNvSpPr/>
            <p:nvPr/>
          </p:nvSpPr>
          <p:spPr>
            <a:xfrm>
              <a:off x="6556248" y="6115811"/>
              <a:ext cx="36830" cy="36830"/>
            </a:xfrm>
            <a:custGeom>
              <a:avLst/>
              <a:gdLst/>
              <a:ahLst/>
              <a:cxnLst/>
              <a:rect l="l" t="t" r="r" b="b"/>
              <a:pathLst>
                <a:path w="36829" h="36829">
                  <a:moveTo>
                    <a:pt x="0" y="18287"/>
                  </a:moveTo>
                  <a:lnTo>
                    <a:pt x="1571" y="10929"/>
                  </a:lnTo>
                  <a:lnTo>
                    <a:pt x="5715" y="5143"/>
                  </a:lnTo>
                  <a:lnTo>
                    <a:pt x="11572" y="1357"/>
                  </a:lnTo>
                  <a:lnTo>
                    <a:pt x="18288" y="0"/>
                  </a:lnTo>
                  <a:lnTo>
                    <a:pt x="25646" y="1357"/>
                  </a:lnTo>
                  <a:lnTo>
                    <a:pt x="31432" y="5143"/>
                  </a:lnTo>
                  <a:lnTo>
                    <a:pt x="35218" y="10929"/>
                  </a:lnTo>
                  <a:lnTo>
                    <a:pt x="36576" y="18287"/>
                  </a:lnTo>
                  <a:lnTo>
                    <a:pt x="35218" y="25003"/>
                  </a:lnTo>
                  <a:lnTo>
                    <a:pt x="31432" y="30860"/>
                  </a:lnTo>
                  <a:lnTo>
                    <a:pt x="25646" y="35004"/>
                  </a:lnTo>
                  <a:lnTo>
                    <a:pt x="18288" y="36575"/>
                  </a:lnTo>
                  <a:lnTo>
                    <a:pt x="11572" y="35004"/>
                  </a:lnTo>
                  <a:lnTo>
                    <a:pt x="5714" y="30860"/>
                  </a:lnTo>
                  <a:lnTo>
                    <a:pt x="1571" y="25003"/>
                  </a:lnTo>
                  <a:lnTo>
                    <a:pt x="0" y="18287"/>
                  </a:lnTo>
                </a:path>
              </a:pathLst>
            </a:custGeom>
            <a:ln w="13716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75" name="object 75"/>
          <p:cNvGrpSpPr/>
          <p:nvPr/>
        </p:nvGrpSpPr>
        <p:grpSpPr>
          <a:xfrm>
            <a:off x="15066540" y="6270498"/>
            <a:ext cx="116863" cy="50800"/>
            <a:chOff x="6549390" y="6270498"/>
            <a:chExt cx="50800" cy="50800"/>
          </a:xfrm>
        </p:grpSpPr>
        <p:sp>
          <p:nvSpPr>
            <p:cNvPr id="76" name="object 76"/>
            <p:cNvSpPr/>
            <p:nvPr/>
          </p:nvSpPr>
          <p:spPr>
            <a:xfrm>
              <a:off x="6556248" y="6277356"/>
              <a:ext cx="36830" cy="36830"/>
            </a:xfrm>
            <a:custGeom>
              <a:avLst/>
              <a:gdLst/>
              <a:ahLst/>
              <a:cxnLst/>
              <a:rect l="l" t="t" r="r" b="b"/>
              <a:pathLst>
                <a:path w="36829" h="36829">
                  <a:moveTo>
                    <a:pt x="18288" y="36575"/>
                  </a:moveTo>
                  <a:lnTo>
                    <a:pt x="11572" y="35218"/>
                  </a:lnTo>
                  <a:lnTo>
                    <a:pt x="5714" y="31432"/>
                  </a:lnTo>
                  <a:lnTo>
                    <a:pt x="1571" y="25646"/>
                  </a:lnTo>
                  <a:lnTo>
                    <a:pt x="0" y="18287"/>
                  </a:lnTo>
                  <a:lnTo>
                    <a:pt x="1571" y="11572"/>
                  </a:lnTo>
                  <a:lnTo>
                    <a:pt x="5715" y="5714"/>
                  </a:lnTo>
                  <a:lnTo>
                    <a:pt x="11572" y="1571"/>
                  </a:lnTo>
                  <a:lnTo>
                    <a:pt x="18288" y="0"/>
                  </a:lnTo>
                  <a:lnTo>
                    <a:pt x="25646" y="1571"/>
                  </a:lnTo>
                  <a:lnTo>
                    <a:pt x="31432" y="5714"/>
                  </a:lnTo>
                  <a:lnTo>
                    <a:pt x="35218" y="11572"/>
                  </a:lnTo>
                  <a:lnTo>
                    <a:pt x="36576" y="18287"/>
                  </a:lnTo>
                  <a:lnTo>
                    <a:pt x="35218" y="25646"/>
                  </a:lnTo>
                  <a:lnTo>
                    <a:pt x="31432" y="31432"/>
                  </a:lnTo>
                  <a:lnTo>
                    <a:pt x="25646" y="35218"/>
                  </a:lnTo>
                  <a:lnTo>
                    <a:pt x="18288" y="36575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7" name="object 77"/>
            <p:cNvSpPr/>
            <p:nvPr/>
          </p:nvSpPr>
          <p:spPr>
            <a:xfrm>
              <a:off x="6556248" y="6277356"/>
              <a:ext cx="36830" cy="36830"/>
            </a:xfrm>
            <a:custGeom>
              <a:avLst/>
              <a:gdLst/>
              <a:ahLst/>
              <a:cxnLst/>
              <a:rect l="l" t="t" r="r" b="b"/>
              <a:pathLst>
                <a:path w="36829" h="36829">
                  <a:moveTo>
                    <a:pt x="0" y="18287"/>
                  </a:moveTo>
                  <a:lnTo>
                    <a:pt x="1571" y="11572"/>
                  </a:lnTo>
                  <a:lnTo>
                    <a:pt x="5715" y="5714"/>
                  </a:lnTo>
                  <a:lnTo>
                    <a:pt x="11572" y="1571"/>
                  </a:lnTo>
                  <a:lnTo>
                    <a:pt x="18288" y="0"/>
                  </a:lnTo>
                  <a:lnTo>
                    <a:pt x="25646" y="1571"/>
                  </a:lnTo>
                  <a:lnTo>
                    <a:pt x="31432" y="5714"/>
                  </a:lnTo>
                  <a:lnTo>
                    <a:pt x="35218" y="11572"/>
                  </a:lnTo>
                  <a:lnTo>
                    <a:pt x="36576" y="18287"/>
                  </a:lnTo>
                  <a:lnTo>
                    <a:pt x="35218" y="25646"/>
                  </a:lnTo>
                  <a:lnTo>
                    <a:pt x="31432" y="31432"/>
                  </a:lnTo>
                  <a:lnTo>
                    <a:pt x="25646" y="35218"/>
                  </a:lnTo>
                  <a:lnTo>
                    <a:pt x="18288" y="36575"/>
                  </a:lnTo>
                  <a:lnTo>
                    <a:pt x="11572" y="35218"/>
                  </a:lnTo>
                  <a:lnTo>
                    <a:pt x="5714" y="31432"/>
                  </a:lnTo>
                  <a:lnTo>
                    <a:pt x="1571" y="25646"/>
                  </a:lnTo>
                  <a:lnTo>
                    <a:pt x="0" y="18287"/>
                  </a:lnTo>
                </a:path>
              </a:pathLst>
            </a:custGeom>
            <a:ln w="13716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78" name="object 78"/>
          <p:cNvGrpSpPr/>
          <p:nvPr/>
        </p:nvGrpSpPr>
        <p:grpSpPr>
          <a:xfrm>
            <a:off x="15066540" y="6002273"/>
            <a:ext cx="116863" cy="50800"/>
            <a:chOff x="6549390" y="6002273"/>
            <a:chExt cx="50800" cy="50800"/>
          </a:xfrm>
        </p:grpSpPr>
        <p:sp>
          <p:nvSpPr>
            <p:cNvPr id="79" name="object 79"/>
            <p:cNvSpPr/>
            <p:nvPr/>
          </p:nvSpPr>
          <p:spPr>
            <a:xfrm>
              <a:off x="6556248" y="6009131"/>
              <a:ext cx="36830" cy="36830"/>
            </a:xfrm>
            <a:custGeom>
              <a:avLst/>
              <a:gdLst/>
              <a:ahLst/>
              <a:cxnLst/>
              <a:rect l="l" t="t" r="r" b="b"/>
              <a:pathLst>
                <a:path w="36829" h="36829">
                  <a:moveTo>
                    <a:pt x="18288" y="36575"/>
                  </a:moveTo>
                  <a:lnTo>
                    <a:pt x="11572" y="35004"/>
                  </a:lnTo>
                  <a:lnTo>
                    <a:pt x="5714" y="30860"/>
                  </a:lnTo>
                  <a:lnTo>
                    <a:pt x="1571" y="25003"/>
                  </a:lnTo>
                  <a:lnTo>
                    <a:pt x="0" y="18287"/>
                  </a:lnTo>
                  <a:lnTo>
                    <a:pt x="1571" y="10929"/>
                  </a:lnTo>
                  <a:lnTo>
                    <a:pt x="5715" y="5143"/>
                  </a:lnTo>
                  <a:lnTo>
                    <a:pt x="11572" y="1357"/>
                  </a:lnTo>
                  <a:lnTo>
                    <a:pt x="18288" y="0"/>
                  </a:lnTo>
                  <a:lnTo>
                    <a:pt x="25646" y="1357"/>
                  </a:lnTo>
                  <a:lnTo>
                    <a:pt x="31432" y="5143"/>
                  </a:lnTo>
                  <a:lnTo>
                    <a:pt x="35218" y="10929"/>
                  </a:lnTo>
                  <a:lnTo>
                    <a:pt x="36576" y="18287"/>
                  </a:lnTo>
                  <a:lnTo>
                    <a:pt x="35218" y="25003"/>
                  </a:lnTo>
                  <a:lnTo>
                    <a:pt x="31432" y="30860"/>
                  </a:lnTo>
                  <a:lnTo>
                    <a:pt x="25646" y="35004"/>
                  </a:lnTo>
                  <a:lnTo>
                    <a:pt x="18288" y="36575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0" name="object 80"/>
            <p:cNvSpPr/>
            <p:nvPr/>
          </p:nvSpPr>
          <p:spPr>
            <a:xfrm>
              <a:off x="6556248" y="6009131"/>
              <a:ext cx="36830" cy="36830"/>
            </a:xfrm>
            <a:custGeom>
              <a:avLst/>
              <a:gdLst/>
              <a:ahLst/>
              <a:cxnLst/>
              <a:rect l="l" t="t" r="r" b="b"/>
              <a:pathLst>
                <a:path w="36829" h="36829">
                  <a:moveTo>
                    <a:pt x="0" y="18287"/>
                  </a:moveTo>
                  <a:lnTo>
                    <a:pt x="1571" y="10929"/>
                  </a:lnTo>
                  <a:lnTo>
                    <a:pt x="5715" y="5143"/>
                  </a:lnTo>
                  <a:lnTo>
                    <a:pt x="11572" y="1357"/>
                  </a:lnTo>
                  <a:lnTo>
                    <a:pt x="18288" y="0"/>
                  </a:lnTo>
                  <a:lnTo>
                    <a:pt x="25646" y="1357"/>
                  </a:lnTo>
                  <a:lnTo>
                    <a:pt x="31432" y="5143"/>
                  </a:lnTo>
                  <a:lnTo>
                    <a:pt x="35218" y="10929"/>
                  </a:lnTo>
                  <a:lnTo>
                    <a:pt x="36576" y="18287"/>
                  </a:lnTo>
                  <a:lnTo>
                    <a:pt x="35218" y="25003"/>
                  </a:lnTo>
                  <a:lnTo>
                    <a:pt x="31432" y="30860"/>
                  </a:lnTo>
                  <a:lnTo>
                    <a:pt x="25646" y="35004"/>
                  </a:lnTo>
                  <a:lnTo>
                    <a:pt x="18288" y="36575"/>
                  </a:lnTo>
                  <a:lnTo>
                    <a:pt x="11572" y="35004"/>
                  </a:lnTo>
                  <a:lnTo>
                    <a:pt x="5714" y="30860"/>
                  </a:lnTo>
                  <a:lnTo>
                    <a:pt x="1571" y="25003"/>
                  </a:lnTo>
                  <a:lnTo>
                    <a:pt x="0" y="18287"/>
                  </a:lnTo>
                </a:path>
              </a:pathLst>
            </a:custGeom>
            <a:ln w="13716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81" name="object 81"/>
          <p:cNvGrpSpPr/>
          <p:nvPr/>
        </p:nvGrpSpPr>
        <p:grpSpPr>
          <a:xfrm>
            <a:off x="12472183" y="5892547"/>
            <a:ext cx="116863" cy="52069"/>
            <a:chOff x="5421629" y="5892546"/>
            <a:chExt cx="50800" cy="52069"/>
          </a:xfrm>
        </p:grpSpPr>
        <p:sp>
          <p:nvSpPr>
            <p:cNvPr id="82" name="object 82"/>
            <p:cNvSpPr/>
            <p:nvPr/>
          </p:nvSpPr>
          <p:spPr>
            <a:xfrm>
              <a:off x="5428487" y="5899404"/>
              <a:ext cx="36830" cy="38100"/>
            </a:xfrm>
            <a:custGeom>
              <a:avLst/>
              <a:gdLst/>
              <a:ahLst/>
              <a:cxnLst/>
              <a:rect l="l" t="t" r="r" b="b"/>
              <a:pathLst>
                <a:path w="36829" h="38100">
                  <a:moveTo>
                    <a:pt x="18288" y="38099"/>
                  </a:moveTo>
                  <a:lnTo>
                    <a:pt x="11572" y="36504"/>
                  </a:lnTo>
                  <a:lnTo>
                    <a:pt x="5714" y="32194"/>
                  </a:lnTo>
                  <a:lnTo>
                    <a:pt x="1571" y="25884"/>
                  </a:lnTo>
                  <a:lnTo>
                    <a:pt x="0" y="18287"/>
                  </a:lnTo>
                  <a:lnTo>
                    <a:pt x="1571" y="11572"/>
                  </a:lnTo>
                  <a:lnTo>
                    <a:pt x="5715" y="5714"/>
                  </a:lnTo>
                  <a:lnTo>
                    <a:pt x="11572" y="1571"/>
                  </a:lnTo>
                  <a:lnTo>
                    <a:pt x="18288" y="0"/>
                  </a:lnTo>
                  <a:lnTo>
                    <a:pt x="25646" y="1571"/>
                  </a:lnTo>
                  <a:lnTo>
                    <a:pt x="31432" y="5714"/>
                  </a:lnTo>
                  <a:lnTo>
                    <a:pt x="35218" y="11572"/>
                  </a:lnTo>
                  <a:lnTo>
                    <a:pt x="36576" y="18287"/>
                  </a:lnTo>
                  <a:lnTo>
                    <a:pt x="35218" y="25884"/>
                  </a:lnTo>
                  <a:lnTo>
                    <a:pt x="31432" y="32194"/>
                  </a:lnTo>
                  <a:lnTo>
                    <a:pt x="25646" y="36504"/>
                  </a:lnTo>
                  <a:lnTo>
                    <a:pt x="18288" y="38099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3" name="object 83"/>
            <p:cNvSpPr/>
            <p:nvPr/>
          </p:nvSpPr>
          <p:spPr>
            <a:xfrm>
              <a:off x="5428487" y="5899404"/>
              <a:ext cx="36830" cy="38100"/>
            </a:xfrm>
            <a:custGeom>
              <a:avLst/>
              <a:gdLst/>
              <a:ahLst/>
              <a:cxnLst/>
              <a:rect l="l" t="t" r="r" b="b"/>
              <a:pathLst>
                <a:path w="36829" h="38100">
                  <a:moveTo>
                    <a:pt x="0" y="18287"/>
                  </a:moveTo>
                  <a:lnTo>
                    <a:pt x="1571" y="11572"/>
                  </a:lnTo>
                  <a:lnTo>
                    <a:pt x="5715" y="5714"/>
                  </a:lnTo>
                  <a:lnTo>
                    <a:pt x="11572" y="1571"/>
                  </a:lnTo>
                  <a:lnTo>
                    <a:pt x="18288" y="0"/>
                  </a:lnTo>
                  <a:lnTo>
                    <a:pt x="25646" y="1571"/>
                  </a:lnTo>
                  <a:lnTo>
                    <a:pt x="31432" y="5714"/>
                  </a:lnTo>
                  <a:lnTo>
                    <a:pt x="35218" y="11572"/>
                  </a:lnTo>
                  <a:lnTo>
                    <a:pt x="36576" y="18287"/>
                  </a:lnTo>
                  <a:lnTo>
                    <a:pt x="35218" y="25884"/>
                  </a:lnTo>
                  <a:lnTo>
                    <a:pt x="31432" y="32194"/>
                  </a:lnTo>
                  <a:lnTo>
                    <a:pt x="25646" y="36504"/>
                  </a:lnTo>
                  <a:lnTo>
                    <a:pt x="18288" y="38099"/>
                  </a:lnTo>
                  <a:lnTo>
                    <a:pt x="11572" y="36504"/>
                  </a:lnTo>
                  <a:lnTo>
                    <a:pt x="5714" y="32194"/>
                  </a:lnTo>
                  <a:lnTo>
                    <a:pt x="1571" y="25884"/>
                  </a:lnTo>
                  <a:lnTo>
                    <a:pt x="0" y="18287"/>
                  </a:lnTo>
                </a:path>
              </a:pathLst>
            </a:custGeom>
            <a:ln w="13716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84" name="object 84"/>
          <p:cNvGrpSpPr/>
          <p:nvPr/>
        </p:nvGrpSpPr>
        <p:grpSpPr>
          <a:xfrm>
            <a:off x="12472183" y="6055615"/>
            <a:ext cx="116863" cy="104139"/>
            <a:chOff x="5421629" y="6055614"/>
            <a:chExt cx="50800" cy="104139"/>
          </a:xfrm>
        </p:grpSpPr>
        <p:sp>
          <p:nvSpPr>
            <p:cNvPr id="85" name="object 85"/>
            <p:cNvSpPr/>
            <p:nvPr/>
          </p:nvSpPr>
          <p:spPr>
            <a:xfrm>
              <a:off x="5428487" y="6062472"/>
              <a:ext cx="36830" cy="36830"/>
            </a:xfrm>
            <a:custGeom>
              <a:avLst/>
              <a:gdLst/>
              <a:ahLst/>
              <a:cxnLst/>
              <a:rect l="l" t="t" r="r" b="b"/>
              <a:pathLst>
                <a:path w="36829" h="36829">
                  <a:moveTo>
                    <a:pt x="18288" y="36575"/>
                  </a:moveTo>
                  <a:lnTo>
                    <a:pt x="11572" y="35218"/>
                  </a:lnTo>
                  <a:lnTo>
                    <a:pt x="5714" y="31432"/>
                  </a:lnTo>
                  <a:lnTo>
                    <a:pt x="1571" y="25646"/>
                  </a:lnTo>
                  <a:lnTo>
                    <a:pt x="0" y="18287"/>
                  </a:lnTo>
                  <a:lnTo>
                    <a:pt x="1571" y="11572"/>
                  </a:lnTo>
                  <a:lnTo>
                    <a:pt x="5715" y="5714"/>
                  </a:lnTo>
                  <a:lnTo>
                    <a:pt x="11572" y="1571"/>
                  </a:lnTo>
                  <a:lnTo>
                    <a:pt x="18288" y="0"/>
                  </a:lnTo>
                  <a:lnTo>
                    <a:pt x="25646" y="1571"/>
                  </a:lnTo>
                  <a:lnTo>
                    <a:pt x="31432" y="5714"/>
                  </a:lnTo>
                  <a:lnTo>
                    <a:pt x="35218" y="11572"/>
                  </a:lnTo>
                  <a:lnTo>
                    <a:pt x="36576" y="18287"/>
                  </a:lnTo>
                  <a:lnTo>
                    <a:pt x="35218" y="25646"/>
                  </a:lnTo>
                  <a:lnTo>
                    <a:pt x="31432" y="31432"/>
                  </a:lnTo>
                  <a:lnTo>
                    <a:pt x="25646" y="35218"/>
                  </a:lnTo>
                  <a:lnTo>
                    <a:pt x="18288" y="36575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6" name="object 86"/>
            <p:cNvSpPr/>
            <p:nvPr/>
          </p:nvSpPr>
          <p:spPr>
            <a:xfrm>
              <a:off x="5428487" y="6062472"/>
              <a:ext cx="36830" cy="36830"/>
            </a:xfrm>
            <a:custGeom>
              <a:avLst/>
              <a:gdLst/>
              <a:ahLst/>
              <a:cxnLst/>
              <a:rect l="l" t="t" r="r" b="b"/>
              <a:pathLst>
                <a:path w="36829" h="36829">
                  <a:moveTo>
                    <a:pt x="0" y="18287"/>
                  </a:moveTo>
                  <a:lnTo>
                    <a:pt x="1571" y="11572"/>
                  </a:lnTo>
                  <a:lnTo>
                    <a:pt x="5715" y="5714"/>
                  </a:lnTo>
                  <a:lnTo>
                    <a:pt x="11572" y="1571"/>
                  </a:lnTo>
                  <a:lnTo>
                    <a:pt x="18288" y="0"/>
                  </a:lnTo>
                  <a:lnTo>
                    <a:pt x="25646" y="1571"/>
                  </a:lnTo>
                  <a:lnTo>
                    <a:pt x="31432" y="5714"/>
                  </a:lnTo>
                  <a:lnTo>
                    <a:pt x="35218" y="11572"/>
                  </a:lnTo>
                  <a:lnTo>
                    <a:pt x="36576" y="18287"/>
                  </a:lnTo>
                  <a:lnTo>
                    <a:pt x="35218" y="25646"/>
                  </a:lnTo>
                  <a:lnTo>
                    <a:pt x="31432" y="31432"/>
                  </a:lnTo>
                  <a:lnTo>
                    <a:pt x="25646" y="35218"/>
                  </a:lnTo>
                  <a:lnTo>
                    <a:pt x="18288" y="36575"/>
                  </a:lnTo>
                  <a:lnTo>
                    <a:pt x="11572" y="35218"/>
                  </a:lnTo>
                  <a:lnTo>
                    <a:pt x="5714" y="31432"/>
                  </a:lnTo>
                  <a:lnTo>
                    <a:pt x="1571" y="25646"/>
                  </a:lnTo>
                  <a:lnTo>
                    <a:pt x="0" y="18287"/>
                  </a:lnTo>
                </a:path>
              </a:pathLst>
            </a:custGeom>
            <a:ln w="13716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7" name="object 87"/>
            <p:cNvSpPr/>
            <p:nvPr/>
          </p:nvSpPr>
          <p:spPr>
            <a:xfrm>
              <a:off x="5428487" y="6115811"/>
              <a:ext cx="36830" cy="36830"/>
            </a:xfrm>
            <a:custGeom>
              <a:avLst/>
              <a:gdLst/>
              <a:ahLst/>
              <a:cxnLst/>
              <a:rect l="l" t="t" r="r" b="b"/>
              <a:pathLst>
                <a:path w="36829" h="36829">
                  <a:moveTo>
                    <a:pt x="18288" y="36575"/>
                  </a:moveTo>
                  <a:lnTo>
                    <a:pt x="11572" y="35004"/>
                  </a:lnTo>
                  <a:lnTo>
                    <a:pt x="5714" y="30860"/>
                  </a:lnTo>
                  <a:lnTo>
                    <a:pt x="1571" y="25003"/>
                  </a:lnTo>
                  <a:lnTo>
                    <a:pt x="0" y="18287"/>
                  </a:lnTo>
                  <a:lnTo>
                    <a:pt x="1571" y="10929"/>
                  </a:lnTo>
                  <a:lnTo>
                    <a:pt x="5715" y="5143"/>
                  </a:lnTo>
                  <a:lnTo>
                    <a:pt x="11572" y="1357"/>
                  </a:lnTo>
                  <a:lnTo>
                    <a:pt x="18288" y="0"/>
                  </a:lnTo>
                  <a:lnTo>
                    <a:pt x="25646" y="1357"/>
                  </a:lnTo>
                  <a:lnTo>
                    <a:pt x="31432" y="5143"/>
                  </a:lnTo>
                  <a:lnTo>
                    <a:pt x="35218" y="10929"/>
                  </a:lnTo>
                  <a:lnTo>
                    <a:pt x="36576" y="18287"/>
                  </a:lnTo>
                  <a:lnTo>
                    <a:pt x="35218" y="25003"/>
                  </a:lnTo>
                  <a:lnTo>
                    <a:pt x="31432" y="30860"/>
                  </a:lnTo>
                  <a:lnTo>
                    <a:pt x="25646" y="35004"/>
                  </a:lnTo>
                  <a:lnTo>
                    <a:pt x="18288" y="36575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8" name="object 88"/>
            <p:cNvSpPr/>
            <p:nvPr/>
          </p:nvSpPr>
          <p:spPr>
            <a:xfrm>
              <a:off x="5428487" y="6115811"/>
              <a:ext cx="36830" cy="36830"/>
            </a:xfrm>
            <a:custGeom>
              <a:avLst/>
              <a:gdLst/>
              <a:ahLst/>
              <a:cxnLst/>
              <a:rect l="l" t="t" r="r" b="b"/>
              <a:pathLst>
                <a:path w="36829" h="36829">
                  <a:moveTo>
                    <a:pt x="0" y="18287"/>
                  </a:moveTo>
                  <a:lnTo>
                    <a:pt x="1571" y="10929"/>
                  </a:lnTo>
                  <a:lnTo>
                    <a:pt x="5715" y="5143"/>
                  </a:lnTo>
                  <a:lnTo>
                    <a:pt x="11572" y="1357"/>
                  </a:lnTo>
                  <a:lnTo>
                    <a:pt x="18288" y="0"/>
                  </a:lnTo>
                  <a:lnTo>
                    <a:pt x="25646" y="1357"/>
                  </a:lnTo>
                  <a:lnTo>
                    <a:pt x="31432" y="5143"/>
                  </a:lnTo>
                  <a:lnTo>
                    <a:pt x="35218" y="10929"/>
                  </a:lnTo>
                  <a:lnTo>
                    <a:pt x="36576" y="18287"/>
                  </a:lnTo>
                  <a:lnTo>
                    <a:pt x="35218" y="25003"/>
                  </a:lnTo>
                  <a:lnTo>
                    <a:pt x="31432" y="30860"/>
                  </a:lnTo>
                  <a:lnTo>
                    <a:pt x="25646" y="35004"/>
                  </a:lnTo>
                  <a:lnTo>
                    <a:pt x="18288" y="36575"/>
                  </a:lnTo>
                  <a:lnTo>
                    <a:pt x="11572" y="35004"/>
                  </a:lnTo>
                  <a:lnTo>
                    <a:pt x="5714" y="30860"/>
                  </a:lnTo>
                  <a:lnTo>
                    <a:pt x="1571" y="25003"/>
                  </a:lnTo>
                  <a:lnTo>
                    <a:pt x="0" y="18287"/>
                  </a:lnTo>
                </a:path>
              </a:pathLst>
            </a:custGeom>
            <a:ln w="13716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89" name="object 89"/>
          <p:cNvGrpSpPr/>
          <p:nvPr/>
        </p:nvGrpSpPr>
        <p:grpSpPr>
          <a:xfrm>
            <a:off x="12472183" y="6270498"/>
            <a:ext cx="116863" cy="50800"/>
            <a:chOff x="5421629" y="6270498"/>
            <a:chExt cx="50800" cy="50800"/>
          </a:xfrm>
        </p:grpSpPr>
        <p:sp>
          <p:nvSpPr>
            <p:cNvPr id="90" name="object 90"/>
            <p:cNvSpPr/>
            <p:nvPr/>
          </p:nvSpPr>
          <p:spPr>
            <a:xfrm>
              <a:off x="5428487" y="6277356"/>
              <a:ext cx="36830" cy="36830"/>
            </a:xfrm>
            <a:custGeom>
              <a:avLst/>
              <a:gdLst/>
              <a:ahLst/>
              <a:cxnLst/>
              <a:rect l="l" t="t" r="r" b="b"/>
              <a:pathLst>
                <a:path w="36829" h="36829">
                  <a:moveTo>
                    <a:pt x="18288" y="36575"/>
                  </a:moveTo>
                  <a:lnTo>
                    <a:pt x="11572" y="35218"/>
                  </a:lnTo>
                  <a:lnTo>
                    <a:pt x="5714" y="31432"/>
                  </a:lnTo>
                  <a:lnTo>
                    <a:pt x="1571" y="25646"/>
                  </a:lnTo>
                  <a:lnTo>
                    <a:pt x="0" y="18287"/>
                  </a:lnTo>
                  <a:lnTo>
                    <a:pt x="1571" y="11572"/>
                  </a:lnTo>
                  <a:lnTo>
                    <a:pt x="5715" y="5714"/>
                  </a:lnTo>
                  <a:lnTo>
                    <a:pt x="11572" y="1571"/>
                  </a:lnTo>
                  <a:lnTo>
                    <a:pt x="18288" y="0"/>
                  </a:lnTo>
                  <a:lnTo>
                    <a:pt x="25646" y="1571"/>
                  </a:lnTo>
                  <a:lnTo>
                    <a:pt x="31432" y="5714"/>
                  </a:lnTo>
                  <a:lnTo>
                    <a:pt x="35218" y="11572"/>
                  </a:lnTo>
                  <a:lnTo>
                    <a:pt x="36576" y="18287"/>
                  </a:lnTo>
                  <a:lnTo>
                    <a:pt x="35218" y="25646"/>
                  </a:lnTo>
                  <a:lnTo>
                    <a:pt x="31432" y="31432"/>
                  </a:lnTo>
                  <a:lnTo>
                    <a:pt x="25646" y="35218"/>
                  </a:lnTo>
                  <a:lnTo>
                    <a:pt x="18288" y="36575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1" name="object 91"/>
            <p:cNvSpPr/>
            <p:nvPr/>
          </p:nvSpPr>
          <p:spPr>
            <a:xfrm>
              <a:off x="5428487" y="6277356"/>
              <a:ext cx="36830" cy="36830"/>
            </a:xfrm>
            <a:custGeom>
              <a:avLst/>
              <a:gdLst/>
              <a:ahLst/>
              <a:cxnLst/>
              <a:rect l="l" t="t" r="r" b="b"/>
              <a:pathLst>
                <a:path w="36829" h="36829">
                  <a:moveTo>
                    <a:pt x="0" y="18287"/>
                  </a:moveTo>
                  <a:lnTo>
                    <a:pt x="1571" y="11572"/>
                  </a:lnTo>
                  <a:lnTo>
                    <a:pt x="5715" y="5714"/>
                  </a:lnTo>
                  <a:lnTo>
                    <a:pt x="11572" y="1571"/>
                  </a:lnTo>
                  <a:lnTo>
                    <a:pt x="18288" y="0"/>
                  </a:lnTo>
                  <a:lnTo>
                    <a:pt x="25646" y="1571"/>
                  </a:lnTo>
                  <a:lnTo>
                    <a:pt x="31432" y="5714"/>
                  </a:lnTo>
                  <a:lnTo>
                    <a:pt x="35218" y="11572"/>
                  </a:lnTo>
                  <a:lnTo>
                    <a:pt x="36576" y="18287"/>
                  </a:lnTo>
                  <a:lnTo>
                    <a:pt x="35218" y="25646"/>
                  </a:lnTo>
                  <a:lnTo>
                    <a:pt x="31432" y="31432"/>
                  </a:lnTo>
                  <a:lnTo>
                    <a:pt x="25646" y="35218"/>
                  </a:lnTo>
                  <a:lnTo>
                    <a:pt x="18288" y="36575"/>
                  </a:lnTo>
                  <a:lnTo>
                    <a:pt x="11572" y="35218"/>
                  </a:lnTo>
                  <a:lnTo>
                    <a:pt x="5714" y="31432"/>
                  </a:lnTo>
                  <a:lnTo>
                    <a:pt x="1571" y="25646"/>
                  </a:lnTo>
                  <a:lnTo>
                    <a:pt x="0" y="18287"/>
                  </a:lnTo>
                </a:path>
              </a:pathLst>
            </a:custGeom>
            <a:ln w="13716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92" name="object 92"/>
          <p:cNvGrpSpPr/>
          <p:nvPr/>
        </p:nvGrpSpPr>
        <p:grpSpPr>
          <a:xfrm>
            <a:off x="12629948" y="5898642"/>
            <a:ext cx="87647" cy="40005"/>
            <a:chOff x="5490209" y="5898641"/>
            <a:chExt cx="38100" cy="40005"/>
          </a:xfrm>
        </p:grpSpPr>
        <p:sp>
          <p:nvSpPr>
            <p:cNvPr id="93" name="object 93"/>
            <p:cNvSpPr/>
            <p:nvPr/>
          </p:nvSpPr>
          <p:spPr>
            <a:xfrm>
              <a:off x="5497067" y="5905499"/>
              <a:ext cx="24765" cy="26034"/>
            </a:xfrm>
            <a:custGeom>
              <a:avLst/>
              <a:gdLst/>
              <a:ahLst/>
              <a:cxnLst/>
              <a:rect l="l" t="t" r="r" b="b"/>
              <a:pathLst>
                <a:path w="24764" h="26035">
                  <a:moveTo>
                    <a:pt x="24383" y="25907"/>
                  </a:moveTo>
                  <a:lnTo>
                    <a:pt x="0" y="25907"/>
                  </a:lnTo>
                  <a:lnTo>
                    <a:pt x="0" y="0"/>
                  </a:lnTo>
                  <a:lnTo>
                    <a:pt x="24383" y="0"/>
                  </a:lnTo>
                  <a:lnTo>
                    <a:pt x="24383" y="25907"/>
                  </a:lnTo>
                  <a:close/>
                </a:path>
              </a:pathLst>
            </a:custGeom>
            <a:solidFill>
              <a:srgbClr val="3399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4" name="object 94"/>
            <p:cNvSpPr/>
            <p:nvPr/>
          </p:nvSpPr>
          <p:spPr>
            <a:xfrm>
              <a:off x="5497067" y="5905499"/>
              <a:ext cx="24765" cy="26034"/>
            </a:xfrm>
            <a:custGeom>
              <a:avLst/>
              <a:gdLst/>
              <a:ahLst/>
              <a:cxnLst/>
              <a:rect l="l" t="t" r="r" b="b"/>
              <a:pathLst>
                <a:path w="24764" h="26035">
                  <a:moveTo>
                    <a:pt x="24383" y="0"/>
                  </a:moveTo>
                  <a:lnTo>
                    <a:pt x="0" y="0"/>
                  </a:lnTo>
                  <a:lnTo>
                    <a:pt x="0" y="25907"/>
                  </a:lnTo>
                  <a:lnTo>
                    <a:pt x="24383" y="25907"/>
                  </a:lnTo>
                  <a:lnTo>
                    <a:pt x="24383" y="0"/>
                  </a:lnTo>
                  <a:close/>
                </a:path>
                <a:path w="24764" h="26035">
                  <a:moveTo>
                    <a:pt x="0" y="0"/>
                  </a:moveTo>
                  <a:lnTo>
                    <a:pt x="0" y="0"/>
                  </a:lnTo>
                </a:path>
              </a:pathLst>
            </a:custGeom>
            <a:ln w="13716">
              <a:solidFill>
                <a:srgbClr val="0099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95" name="object 95"/>
          <p:cNvGrpSpPr/>
          <p:nvPr/>
        </p:nvGrpSpPr>
        <p:grpSpPr>
          <a:xfrm>
            <a:off x="12629948" y="6113527"/>
            <a:ext cx="87647" cy="41275"/>
            <a:chOff x="5490209" y="6113526"/>
            <a:chExt cx="38100" cy="41275"/>
          </a:xfrm>
        </p:grpSpPr>
        <p:sp>
          <p:nvSpPr>
            <p:cNvPr id="96" name="object 96"/>
            <p:cNvSpPr/>
            <p:nvPr/>
          </p:nvSpPr>
          <p:spPr>
            <a:xfrm>
              <a:off x="5497067" y="6120384"/>
              <a:ext cx="24765" cy="27940"/>
            </a:xfrm>
            <a:custGeom>
              <a:avLst/>
              <a:gdLst/>
              <a:ahLst/>
              <a:cxnLst/>
              <a:rect l="l" t="t" r="r" b="b"/>
              <a:pathLst>
                <a:path w="24764" h="27939">
                  <a:moveTo>
                    <a:pt x="24383" y="27432"/>
                  </a:moveTo>
                  <a:lnTo>
                    <a:pt x="0" y="27432"/>
                  </a:lnTo>
                  <a:lnTo>
                    <a:pt x="0" y="0"/>
                  </a:lnTo>
                  <a:lnTo>
                    <a:pt x="24383" y="0"/>
                  </a:lnTo>
                  <a:lnTo>
                    <a:pt x="24383" y="27432"/>
                  </a:lnTo>
                  <a:close/>
                </a:path>
              </a:pathLst>
            </a:custGeom>
            <a:solidFill>
              <a:srgbClr val="3399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7" name="object 97"/>
            <p:cNvSpPr/>
            <p:nvPr/>
          </p:nvSpPr>
          <p:spPr>
            <a:xfrm>
              <a:off x="5497067" y="6120384"/>
              <a:ext cx="24765" cy="27940"/>
            </a:xfrm>
            <a:custGeom>
              <a:avLst/>
              <a:gdLst/>
              <a:ahLst/>
              <a:cxnLst/>
              <a:rect l="l" t="t" r="r" b="b"/>
              <a:pathLst>
                <a:path w="24764" h="27939">
                  <a:moveTo>
                    <a:pt x="24383" y="0"/>
                  </a:moveTo>
                  <a:lnTo>
                    <a:pt x="0" y="0"/>
                  </a:lnTo>
                  <a:lnTo>
                    <a:pt x="0" y="27432"/>
                  </a:lnTo>
                  <a:lnTo>
                    <a:pt x="24383" y="27432"/>
                  </a:lnTo>
                  <a:lnTo>
                    <a:pt x="24383" y="0"/>
                  </a:lnTo>
                  <a:close/>
                </a:path>
                <a:path w="24764" h="27939">
                  <a:moveTo>
                    <a:pt x="0" y="0"/>
                  </a:moveTo>
                  <a:lnTo>
                    <a:pt x="0" y="0"/>
                  </a:lnTo>
                </a:path>
              </a:pathLst>
            </a:custGeom>
            <a:ln w="13716">
              <a:solidFill>
                <a:srgbClr val="0099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98" name="object 98"/>
          <p:cNvGrpSpPr/>
          <p:nvPr/>
        </p:nvGrpSpPr>
        <p:grpSpPr>
          <a:xfrm>
            <a:off x="12629948" y="6276595"/>
            <a:ext cx="87647" cy="40005"/>
            <a:chOff x="5490209" y="6276594"/>
            <a:chExt cx="38100" cy="40005"/>
          </a:xfrm>
        </p:grpSpPr>
        <p:sp>
          <p:nvSpPr>
            <p:cNvPr id="99" name="object 99"/>
            <p:cNvSpPr/>
            <p:nvPr/>
          </p:nvSpPr>
          <p:spPr>
            <a:xfrm>
              <a:off x="5497067" y="6283452"/>
              <a:ext cx="24765" cy="26034"/>
            </a:xfrm>
            <a:custGeom>
              <a:avLst/>
              <a:gdLst/>
              <a:ahLst/>
              <a:cxnLst/>
              <a:rect l="l" t="t" r="r" b="b"/>
              <a:pathLst>
                <a:path w="24764" h="26035">
                  <a:moveTo>
                    <a:pt x="24383" y="25908"/>
                  </a:moveTo>
                  <a:lnTo>
                    <a:pt x="0" y="25908"/>
                  </a:lnTo>
                  <a:lnTo>
                    <a:pt x="0" y="0"/>
                  </a:lnTo>
                  <a:lnTo>
                    <a:pt x="24383" y="0"/>
                  </a:lnTo>
                  <a:lnTo>
                    <a:pt x="24383" y="25908"/>
                  </a:lnTo>
                  <a:close/>
                </a:path>
              </a:pathLst>
            </a:custGeom>
            <a:solidFill>
              <a:srgbClr val="3399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0" name="object 100"/>
            <p:cNvSpPr/>
            <p:nvPr/>
          </p:nvSpPr>
          <p:spPr>
            <a:xfrm>
              <a:off x="5497067" y="6283452"/>
              <a:ext cx="24765" cy="26034"/>
            </a:xfrm>
            <a:custGeom>
              <a:avLst/>
              <a:gdLst/>
              <a:ahLst/>
              <a:cxnLst/>
              <a:rect l="l" t="t" r="r" b="b"/>
              <a:pathLst>
                <a:path w="24764" h="26035">
                  <a:moveTo>
                    <a:pt x="24383" y="0"/>
                  </a:moveTo>
                  <a:lnTo>
                    <a:pt x="0" y="0"/>
                  </a:lnTo>
                  <a:lnTo>
                    <a:pt x="0" y="25908"/>
                  </a:lnTo>
                  <a:lnTo>
                    <a:pt x="24383" y="25908"/>
                  </a:lnTo>
                  <a:lnTo>
                    <a:pt x="24383" y="0"/>
                  </a:lnTo>
                  <a:close/>
                </a:path>
                <a:path w="24764" h="26035">
                  <a:moveTo>
                    <a:pt x="0" y="0"/>
                  </a:moveTo>
                  <a:lnTo>
                    <a:pt x="0" y="0"/>
                  </a:lnTo>
                </a:path>
              </a:pathLst>
            </a:custGeom>
            <a:ln w="13716">
              <a:solidFill>
                <a:srgbClr val="0099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101" name="object 101"/>
          <p:cNvGrpSpPr/>
          <p:nvPr/>
        </p:nvGrpSpPr>
        <p:grpSpPr>
          <a:xfrm>
            <a:off x="12356491" y="6060187"/>
            <a:ext cx="87647" cy="41275"/>
            <a:chOff x="5371338" y="6060186"/>
            <a:chExt cx="38100" cy="41275"/>
          </a:xfrm>
        </p:grpSpPr>
        <p:sp>
          <p:nvSpPr>
            <p:cNvPr id="102" name="object 102"/>
            <p:cNvSpPr/>
            <p:nvPr/>
          </p:nvSpPr>
          <p:spPr>
            <a:xfrm>
              <a:off x="5378196" y="6067044"/>
              <a:ext cx="24765" cy="27940"/>
            </a:xfrm>
            <a:custGeom>
              <a:avLst/>
              <a:gdLst/>
              <a:ahLst/>
              <a:cxnLst/>
              <a:rect l="l" t="t" r="r" b="b"/>
              <a:pathLst>
                <a:path w="24764" h="27939">
                  <a:moveTo>
                    <a:pt x="24383" y="27432"/>
                  </a:moveTo>
                  <a:lnTo>
                    <a:pt x="0" y="27432"/>
                  </a:lnTo>
                  <a:lnTo>
                    <a:pt x="0" y="0"/>
                  </a:lnTo>
                  <a:lnTo>
                    <a:pt x="24383" y="0"/>
                  </a:lnTo>
                  <a:lnTo>
                    <a:pt x="24383" y="27432"/>
                  </a:lnTo>
                  <a:close/>
                </a:path>
              </a:pathLst>
            </a:custGeom>
            <a:solidFill>
              <a:srgbClr val="0099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3" name="object 103"/>
            <p:cNvSpPr/>
            <p:nvPr/>
          </p:nvSpPr>
          <p:spPr>
            <a:xfrm>
              <a:off x="5378196" y="6067044"/>
              <a:ext cx="24765" cy="27940"/>
            </a:xfrm>
            <a:custGeom>
              <a:avLst/>
              <a:gdLst/>
              <a:ahLst/>
              <a:cxnLst/>
              <a:rect l="l" t="t" r="r" b="b"/>
              <a:pathLst>
                <a:path w="24764" h="27939">
                  <a:moveTo>
                    <a:pt x="24383" y="0"/>
                  </a:moveTo>
                  <a:lnTo>
                    <a:pt x="0" y="0"/>
                  </a:lnTo>
                  <a:lnTo>
                    <a:pt x="0" y="27432"/>
                  </a:lnTo>
                  <a:lnTo>
                    <a:pt x="24383" y="27432"/>
                  </a:lnTo>
                  <a:lnTo>
                    <a:pt x="24383" y="0"/>
                  </a:lnTo>
                  <a:close/>
                </a:path>
                <a:path w="24764" h="27939">
                  <a:moveTo>
                    <a:pt x="0" y="0"/>
                  </a:moveTo>
                  <a:lnTo>
                    <a:pt x="0" y="0"/>
                  </a:lnTo>
                </a:path>
              </a:pathLst>
            </a:custGeom>
            <a:ln w="13716">
              <a:solidFill>
                <a:srgbClr val="0099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104" name="object 104"/>
          <p:cNvGrpSpPr/>
          <p:nvPr/>
        </p:nvGrpSpPr>
        <p:grpSpPr>
          <a:xfrm>
            <a:off x="13057668" y="6930391"/>
            <a:ext cx="87647" cy="41275"/>
            <a:chOff x="5676138" y="6930390"/>
            <a:chExt cx="38100" cy="41275"/>
          </a:xfrm>
        </p:grpSpPr>
        <p:sp>
          <p:nvSpPr>
            <p:cNvPr id="105" name="object 105"/>
            <p:cNvSpPr/>
            <p:nvPr/>
          </p:nvSpPr>
          <p:spPr>
            <a:xfrm>
              <a:off x="5682996" y="6937248"/>
              <a:ext cx="24765" cy="27940"/>
            </a:xfrm>
            <a:custGeom>
              <a:avLst/>
              <a:gdLst/>
              <a:ahLst/>
              <a:cxnLst/>
              <a:rect l="l" t="t" r="r" b="b"/>
              <a:pathLst>
                <a:path w="24764" h="27940">
                  <a:moveTo>
                    <a:pt x="24383" y="27432"/>
                  </a:moveTo>
                  <a:lnTo>
                    <a:pt x="0" y="27432"/>
                  </a:lnTo>
                  <a:lnTo>
                    <a:pt x="0" y="0"/>
                  </a:lnTo>
                  <a:lnTo>
                    <a:pt x="24383" y="0"/>
                  </a:lnTo>
                  <a:lnTo>
                    <a:pt x="24383" y="27432"/>
                  </a:lnTo>
                  <a:close/>
                </a:path>
              </a:pathLst>
            </a:custGeom>
            <a:solidFill>
              <a:srgbClr val="3399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6" name="object 106"/>
            <p:cNvSpPr/>
            <p:nvPr/>
          </p:nvSpPr>
          <p:spPr>
            <a:xfrm>
              <a:off x="5682996" y="6937248"/>
              <a:ext cx="24765" cy="27940"/>
            </a:xfrm>
            <a:custGeom>
              <a:avLst/>
              <a:gdLst/>
              <a:ahLst/>
              <a:cxnLst/>
              <a:rect l="l" t="t" r="r" b="b"/>
              <a:pathLst>
                <a:path w="24764" h="27940">
                  <a:moveTo>
                    <a:pt x="24383" y="0"/>
                  </a:moveTo>
                  <a:lnTo>
                    <a:pt x="0" y="0"/>
                  </a:lnTo>
                  <a:lnTo>
                    <a:pt x="0" y="27432"/>
                  </a:lnTo>
                  <a:lnTo>
                    <a:pt x="24383" y="27432"/>
                  </a:lnTo>
                  <a:lnTo>
                    <a:pt x="24383" y="0"/>
                  </a:lnTo>
                  <a:close/>
                </a:path>
                <a:path w="24764" h="27940">
                  <a:moveTo>
                    <a:pt x="0" y="0"/>
                  </a:moveTo>
                  <a:lnTo>
                    <a:pt x="0" y="0"/>
                  </a:lnTo>
                </a:path>
              </a:pathLst>
            </a:custGeom>
            <a:ln w="13716">
              <a:solidFill>
                <a:srgbClr val="0099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107" name="object 107"/>
          <p:cNvGrpSpPr/>
          <p:nvPr/>
        </p:nvGrpSpPr>
        <p:grpSpPr>
          <a:xfrm>
            <a:off x="13636137" y="6814566"/>
            <a:ext cx="87647" cy="41275"/>
            <a:chOff x="5927597" y="6814565"/>
            <a:chExt cx="38100" cy="41275"/>
          </a:xfrm>
        </p:grpSpPr>
        <p:sp>
          <p:nvSpPr>
            <p:cNvPr id="108" name="object 108"/>
            <p:cNvSpPr/>
            <p:nvPr/>
          </p:nvSpPr>
          <p:spPr>
            <a:xfrm>
              <a:off x="5934455" y="6821423"/>
              <a:ext cx="24765" cy="27940"/>
            </a:xfrm>
            <a:custGeom>
              <a:avLst/>
              <a:gdLst/>
              <a:ahLst/>
              <a:cxnLst/>
              <a:rect l="l" t="t" r="r" b="b"/>
              <a:pathLst>
                <a:path w="24764" h="27940">
                  <a:moveTo>
                    <a:pt x="24383" y="27432"/>
                  </a:moveTo>
                  <a:lnTo>
                    <a:pt x="0" y="27432"/>
                  </a:lnTo>
                  <a:lnTo>
                    <a:pt x="0" y="0"/>
                  </a:lnTo>
                  <a:lnTo>
                    <a:pt x="24383" y="0"/>
                  </a:lnTo>
                  <a:lnTo>
                    <a:pt x="24383" y="27432"/>
                  </a:lnTo>
                  <a:close/>
                </a:path>
              </a:pathLst>
            </a:custGeom>
            <a:solidFill>
              <a:srgbClr val="3399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9" name="object 109"/>
            <p:cNvSpPr/>
            <p:nvPr/>
          </p:nvSpPr>
          <p:spPr>
            <a:xfrm>
              <a:off x="5934455" y="6821423"/>
              <a:ext cx="24765" cy="27940"/>
            </a:xfrm>
            <a:custGeom>
              <a:avLst/>
              <a:gdLst/>
              <a:ahLst/>
              <a:cxnLst/>
              <a:rect l="l" t="t" r="r" b="b"/>
              <a:pathLst>
                <a:path w="24764" h="27940">
                  <a:moveTo>
                    <a:pt x="24383" y="0"/>
                  </a:moveTo>
                  <a:lnTo>
                    <a:pt x="0" y="0"/>
                  </a:lnTo>
                  <a:lnTo>
                    <a:pt x="0" y="27432"/>
                  </a:lnTo>
                  <a:lnTo>
                    <a:pt x="24383" y="27432"/>
                  </a:lnTo>
                  <a:lnTo>
                    <a:pt x="24383" y="0"/>
                  </a:lnTo>
                  <a:close/>
                </a:path>
                <a:path w="24764" h="27940">
                  <a:moveTo>
                    <a:pt x="0" y="0"/>
                  </a:moveTo>
                  <a:lnTo>
                    <a:pt x="0" y="0"/>
                  </a:lnTo>
                </a:path>
              </a:pathLst>
            </a:custGeom>
            <a:ln w="13716">
              <a:solidFill>
                <a:srgbClr val="0099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110" name="object 110"/>
          <p:cNvGrpSpPr/>
          <p:nvPr/>
        </p:nvGrpSpPr>
        <p:grpSpPr>
          <a:xfrm>
            <a:off x="13881549" y="6922771"/>
            <a:ext cx="87647" cy="41275"/>
            <a:chOff x="6034277" y="6922770"/>
            <a:chExt cx="38100" cy="41275"/>
          </a:xfrm>
        </p:grpSpPr>
        <p:sp>
          <p:nvSpPr>
            <p:cNvPr id="111" name="object 111"/>
            <p:cNvSpPr/>
            <p:nvPr/>
          </p:nvSpPr>
          <p:spPr>
            <a:xfrm>
              <a:off x="6041135" y="6929628"/>
              <a:ext cx="24765" cy="27940"/>
            </a:xfrm>
            <a:custGeom>
              <a:avLst/>
              <a:gdLst/>
              <a:ahLst/>
              <a:cxnLst/>
              <a:rect l="l" t="t" r="r" b="b"/>
              <a:pathLst>
                <a:path w="24764" h="27940">
                  <a:moveTo>
                    <a:pt x="24383" y="27432"/>
                  </a:moveTo>
                  <a:lnTo>
                    <a:pt x="0" y="27432"/>
                  </a:lnTo>
                  <a:lnTo>
                    <a:pt x="0" y="0"/>
                  </a:lnTo>
                  <a:lnTo>
                    <a:pt x="24383" y="0"/>
                  </a:lnTo>
                  <a:lnTo>
                    <a:pt x="24383" y="27432"/>
                  </a:lnTo>
                  <a:close/>
                </a:path>
              </a:pathLst>
            </a:custGeom>
            <a:solidFill>
              <a:srgbClr val="3399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2" name="object 112"/>
            <p:cNvSpPr/>
            <p:nvPr/>
          </p:nvSpPr>
          <p:spPr>
            <a:xfrm>
              <a:off x="6041135" y="6929628"/>
              <a:ext cx="24765" cy="27940"/>
            </a:xfrm>
            <a:custGeom>
              <a:avLst/>
              <a:gdLst/>
              <a:ahLst/>
              <a:cxnLst/>
              <a:rect l="l" t="t" r="r" b="b"/>
              <a:pathLst>
                <a:path w="24764" h="27940">
                  <a:moveTo>
                    <a:pt x="24383" y="0"/>
                  </a:moveTo>
                  <a:lnTo>
                    <a:pt x="0" y="0"/>
                  </a:lnTo>
                  <a:lnTo>
                    <a:pt x="0" y="27432"/>
                  </a:lnTo>
                  <a:lnTo>
                    <a:pt x="24383" y="27432"/>
                  </a:lnTo>
                  <a:lnTo>
                    <a:pt x="24383" y="0"/>
                  </a:lnTo>
                  <a:close/>
                </a:path>
                <a:path w="24764" h="27940">
                  <a:moveTo>
                    <a:pt x="0" y="0"/>
                  </a:moveTo>
                  <a:lnTo>
                    <a:pt x="0" y="0"/>
                  </a:lnTo>
                </a:path>
              </a:pathLst>
            </a:custGeom>
            <a:ln w="13716">
              <a:solidFill>
                <a:srgbClr val="0099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113" name="object 113"/>
          <p:cNvGrpSpPr/>
          <p:nvPr/>
        </p:nvGrpSpPr>
        <p:grpSpPr>
          <a:xfrm>
            <a:off x="14095408" y="6814566"/>
            <a:ext cx="87647" cy="41275"/>
            <a:chOff x="6127241" y="6814565"/>
            <a:chExt cx="38100" cy="41275"/>
          </a:xfrm>
        </p:grpSpPr>
        <p:sp>
          <p:nvSpPr>
            <p:cNvPr id="114" name="object 114"/>
            <p:cNvSpPr/>
            <p:nvPr/>
          </p:nvSpPr>
          <p:spPr>
            <a:xfrm>
              <a:off x="6134099" y="6821423"/>
              <a:ext cx="24765" cy="27940"/>
            </a:xfrm>
            <a:custGeom>
              <a:avLst/>
              <a:gdLst/>
              <a:ahLst/>
              <a:cxnLst/>
              <a:rect l="l" t="t" r="r" b="b"/>
              <a:pathLst>
                <a:path w="24764" h="27940">
                  <a:moveTo>
                    <a:pt x="24383" y="27432"/>
                  </a:moveTo>
                  <a:lnTo>
                    <a:pt x="0" y="27432"/>
                  </a:lnTo>
                  <a:lnTo>
                    <a:pt x="0" y="0"/>
                  </a:lnTo>
                  <a:lnTo>
                    <a:pt x="24383" y="0"/>
                  </a:lnTo>
                  <a:lnTo>
                    <a:pt x="24383" y="27432"/>
                  </a:lnTo>
                  <a:close/>
                </a:path>
              </a:pathLst>
            </a:custGeom>
            <a:solidFill>
              <a:srgbClr val="3399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5" name="object 115"/>
            <p:cNvSpPr/>
            <p:nvPr/>
          </p:nvSpPr>
          <p:spPr>
            <a:xfrm>
              <a:off x="6134099" y="6821423"/>
              <a:ext cx="24765" cy="27940"/>
            </a:xfrm>
            <a:custGeom>
              <a:avLst/>
              <a:gdLst/>
              <a:ahLst/>
              <a:cxnLst/>
              <a:rect l="l" t="t" r="r" b="b"/>
              <a:pathLst>
                <a:path w="24764" h="27940">
                  <a:moveTo>
                    <a:pt x="24383" y="0"/>
                  </a:moveTo>
                  <a:lnTo>
                    <a:pt x="0" y="0"/>
                  </a:lnTo>
                  <a:lnTo>
                    <a:pt x="0" y="27432"/>
                  </a:lnTo>
                  <a:lnTo>
                    <a:pt x="24383" y="27432"/>
                  </a:lnTo>
                  <a:lnTo>
                    <a:pt x="24383" y="0"/>
                  </a:lnTo>
                  <a:close/>
                </a:path>
                <a:path w="24764" h="27940">
                  <a:moveTo>
                    <a:pt x="0" y="0"/>
                  </a:moveTo>
                  <a:lnTo>
                    <a:pt x="0" y="0"/>
                  </a:lnTo>
                </a:path>
              </a:pathLst>
            </a:custGeom>
            <a:ln w="13716">
              <a:solidFill>
                <a:srgbClr val="0099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116" name="object 116"/>
          <p:cNvGrpSpPr/>
          <p:nvPr/>
        </p:nvGrpSpPr>
        <p:grpSpPr>
          <a:xfrm>
            <a:off x="14481055" y="6814566"/>
            <a:ext cx="116863" cy="100965"/>
            <a:chOff x="6294881" y="6814565"/>
            <a:chExt cx="50800" cy="100965"/>
          </a:xfrm>
        </p:grpSpPr>
        <p:sp>
          <p:nvSpPr>
            <p:cNvPr id="117" name="object 117"/>
            <p:cNvSpPr/>
            <p:nvPr/>
          </p:nvSpPr>
          <p:spPr>
            <a:xfrm>
              <a:off x="6307835" y="6821423"/>
              <a:ext cx="24765" cy="27940"/>
            </a:xfrm>
            <a:custGeom>
              <a:avLst/>
              <a:gdLst/>
              <a:ahLst/>
              <a:cxnLst/>
              <a:rect l="l" t="t" r="r" b="b"/>
              <a:pathLst>
                <a:path w="24764" h="27940">
                  <a:moveTo>
                    <a:pt x="24383" y="27432"/>
                  </a:moveTo>
                  <a:lnTo>
                    <a:pt x="0" y="27432"/>
                  </a:lnTo>
                  <a:lnTo>
                    <a:pt x="0" y="0"/>
                  </a:lnTo>
                  <a:lnTo>
                    <a:pt x="24383" y="0"/>
                  </a:lnTo>
                  <a:lnTo>
                    <a:pt x="24383" y="27432"/>
                  </a:lnTo>
                  <a:close/>
                </a:path>
              </a:pathLst>
            </a:custGeom>
            <a:solidFill>
              <a:srgbClr val="3399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8" name="object 118"/>
            <p:cNvSpPr/>
            <p:nvPr/>
          </p:nvSpPr>
          <p:spPr>
            <a:xfrm>
              <a:off x="6307835" y="6821423"/>
              <a:ext cx="24765" cy="27940"/>
            </a:xfrm>
            <a:custGeom>
              <a:avLst/>
              <a:gdLst/>
              <a:ahLst/>
              <a:cxnLst/>
              <a:rect l="l" t="t" r="r" b="b"/>
              <a:pathLst>
                <a:path w="24764" h="27940">
                  <a:moveTo>
                    <a:pt x="24383" y="0"/>
                  </a:moveTo>
                  <a:lnTo>
                    <a:pt x="0" y="0"/>
                  </a:lnTo>
                  <a:lnTo>
                    <a:pt x="0" y="27432"/>
                  </a:lnTo>
                  <a:lnTo>
                    <a:pt x="24383" y="27432"/>
                  </a:lnTo>
                  <a:lnTo>
                    <a:pt x="24383" y="0"/>
                  </a:lnTo>
                  <a:close/>
                </a:path>
              </a:pathLst>
            </a:custGeom>
            <a:ln w="13716">
              <a:solidFill>
                <a:srgbClr val="0099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9" name="object 119"/>
            <p:cNvSpPr/>
            <p:nvPr/>
          </p:nvSpPr>
          <p:spPr>
            <a:xfrm>
              <a:off x="6307835" y="6821423"/>
              <a:ext cx="1905" cy="0"/>
            </a:xfrm>
            <a:custGeom>
              <a:avLst/>
              <a:gdLst/>
              <a:ahLst/>
              <a:cxnLst/>
              <a:rect l="l" t="t" r="r" b="b"/>
              <a:pathLst>
                <a:path w="1904">
                  <a:moveTo>
                    <a:pt x="762" y="-6857"/>
                  </a:moveTo>
                  <a:lnTo>
                    <a:pt x="762" y="6857"/>
                  </a:lnTo>
                </a:path>
              </a:pathLst>
            </a:custGeom>
            <a:ln w="3175">
              <a:solidFill>
                <a:srgbClr val="0099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0" name="object 120"/>
            <p:cNvSpPr/>
            <p:nvPr/>
          </p:nvSpPr>
          <p:spPr>
            <a:xfrm>
              <a:off x="6301739" y="6871715"/>
              <a:ext cx="36830" cy="36830"/>
            </a:xfrm>
            <a:custGeom>
              <a:avLst/>
              <a:gdLst/>
              <a:ahLst/>
              <a:cxnLst/>
              <a:rect l="l" t="t" r="r" b="b"/>
              <a:pathLst>
                <a:path w="36829" h="36829">
                  <a:moveTo>
                    <a:pt x="18288" y="36576"/>
                  </a:moveTo>
                  <a:lnTo>
                    <a:pt x="10929" y="35004"/>
                  </a:lnTo>
                  <a:lnTo>
                    <a:pt x="5143" y="30861"/>
                  </a:lnTo>
                  <a:lnTo>
                    <a:pt x="1357" y="25003"/>
                  </a:lnTo>
                  <a:lnTo>
                    <a:pt x="0" y="18288"/>
                  </a:lnTo>
                  <a:lnTo>
                    <a:pt x="1357" y="10929"/>
                  </a:lnTo>
                  <a:lnTo>
                    <a:pt x="5143" y="5143"/>
                  </a:lnTo>
                  <a:lnTo>
                    <a:pt x="10929" y="1357"/>
                  </a:lnTo>
                  <a:lnTo>
                    <a:pt x="18288" y="0"/>
                  </a:lnTo>
                  <a:lnTo>
                    <a:pt x="25003" y="1357"/>
                  </a:lnTo>
                  <a:lnTo>
                    <a:pt x="30860" y="5143"/>
                  </a:lnTo>
                  <a:lnTo>
                    <a:pt x="35004" y="10929"/>
                  </a:lnTo>
                  <a:lnTo>
                    <a:pt x="36576" y="18288"/>
                  </a:lnTo>
                  <a:lnTo>
                    <a:pt x="35004" y="25003"/>
                  </a:lnTo>
                  <a:lnTo>
                    <a:pt x="30861" y="30861"/>
                  </a:lnTo>
                  <a:lnTo>
                    <a:pt x="25003" y="35004"/>
                  </a:lnTo>
                  <a:lnTo>
                    <a:pt x="18288" y="36576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1" name="object 121"/>
            <p:cNvSpPr/>
            <p:nvPr/>
          </p:nvSpPr>
          <p:spPr>
            <a:xfrm>
              <a:off x="6301739" y="6871715"/>
              <a:ext cx="36830" cy="36830"/>
            </a:xfrm>
            <a:custGeom>
              <a:avLst/>
              <a:gdLst/>
              <a:ahLst/>
              <a:cxnLst/>
              <a:rect l="l" t="t" r="r" b="b"/>
              <a:pathLst>
                <a:path w="36829" h="36829">
                  <a:moveTo>
                    <a:pt x="0" y="18288"/>
                  </a:moveTo>
                  <a:lnTo>
                    <a:pt x="1357" y="10929"/>
                  </a:lnTo>
                  <a:lnTo>
                    <a:pt x="5143" y="5143"/>
                  </a:lnTo>
                  <a:lnTo>
                    <a:pt x="10929" y="1357"/>
                  </a:lnTo>
                  <a:lnTo>
                    <a:pt x="18288" y="0"/>
                  </a:lnTo>
                  <a:lnTo>
                    <a:pt x="25003" y="1357"/>
                  </a:lnTo>
                  <a:lnTo>
                    <a:pt x="30860" y="5143"/>
                  </a:lnTo>
                  <a:lnTo>
                    <a:pt x="35004" y="10929"/>
                  </a:lnTo>
                  <a:lnTo>
                    <a:pt x="36576" y="18288"/>
                  </a:lnTo>
                  <a:lnTo>
                    <a:pt x="35004" y="25003"/>
                  </a:lnTo>
                  <a:lnTo>
                    <a:pt x="30861" y="30861"/>
                  </a:lnTo>
                  <a:lnTo>
                    <a:pt x="25003" y="35004"/>
                  </a:lnTo>
                  <a:lnTo>
                    <a:pt x="18288" y="36576"/>
                  </a:lnTo>
                  <a:lnTo>
                    <a:pt x="10929" y="35004"/>
                  </a:lnTo>
                  <a:lnTo>
                    <a:pt x="5143" y="30861"/>
                  </a:lnTo>
                  <a:lnTo>
                    <a:pt x="1357" y="25003"/>
                  </a:lnTo>
                  <a:lnTo>
                    <a:pt x="0" y="18288"/>
                  </a:lnTo>
                </a:path>
              </a:pathLst>
            </a:custGeom>
            <a:ln w="13716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122" name="object 122"/>
          <p:cNvGrpSpPr/>
          <p:nvPr/>
        </p:nvGrpSpPr>
        <p:grpSpPr>
          <a:xfrm>
            <a:off x="14088400" y="6866382"/>
            <a:ext cx="112480" cy="50800"/>
            <a:chOff x="6124194" y="6866382"/>
            <a:chExt cx="48895" cy="50800"/>
          </a:xfrm>
        </p:grpSpPr>
        <p:sp>
          <p:nvSpPr>
            <p:cNvPr id="123" name="object 123"/>
            <p:cNvSpPr/>
            <p:nvPr/>
          </p:nvSpPr>
          <p:spPr>
            <a:xfrm>
              <a:off x="6131052" y="6873240"/>
              <a:ext cx="35560" cy="36830"/>
            </a:xfrm>
            <a:custGeom>
              <a:avLst/>
              <a:gdLst/>
              <a:ahLst/>
              <a:cxnLst/>
              <a:rect l="l" t="t" r="r" b="b"/>
              <a:pathLst>
                <a:path w="35560" h="36829">
                  <a:moveTo>
                    <a:pt x="27432" y="36575"/>
                  </a:moveTo>
                  <a:lnTo>
                    <a:pt x="18288" y="36575"/>
                  </a:lnTo>
                  <a:lnTo>
                    <a:pt x="10929" y="35218"/>
                  </a:lnTo>
                  <a:lnTo>
                    <a:pt x="5143" y="31432"/>
                  </a:lnTo>
                  <a:lnTo>
                    <a:pt x="1357" y="25646"/>
                  </a:lnTo>
                  <a:lnTo>
                    <a:pt x="0" y="18287"/>
                  </a:lnTo>
                  <a:lnTo>
                    <a:pt x="1357" y="10929"/>
                  </a:lnTo>
                  <a:lnTo>
                    <a:pt x="5143" y="5143"/>
                  </a:lnTo>
                  <a:lnTo>
                    <a:pt x="10929" y="1357"/>
                  </a:lnTo>
                  <a:lnTo>
                    <a:pt x="18288" y="0"/>
                  </a:lnTo>
                  <a:lnTo>
                    <a:pt x="27432" y="0"/>
                  </a:lnTo>
                  <a:lnTo>
                    <a:pt x="35052" y="7619"/>
                  </a:lnTo>
                  <a:lnTo>
                    <a:pt x="35052" y="28955"/>
                  </a:lnTo>
                  <a:lnTo>
                    <a:pt x="27432" y="36575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4" name="object 124"/>
            <p:cNvSpPr/>
            <p:nvPr/>
          </p:nvSpPr>
          <p:spPr>
            <a:xfrm>
              <a:off x="6131052" y="6873240"/>
              <a:ext cx="35560" cy="36830"/>
            </a:xfrm>
            <a:custGeom>
              <a:avLst/>
              <a:gdLst/>
              <a:ahLst/>
              <a:cxnLst/>
              <a:rect l="l" t="t" r="r" b="b"/>
              <a:pathLst>
                <a:path w="35560" h="36829">
                  <a:moveTo>
                    <a:pt x="0" y="18287"/>
                  </a:moveTo>
                  <a:lnTo>
                    <a:pt x="1357" y="10929"/>
                  </a:lnTo>
                  <a:lnTo>
                    <a:pt x="5143" y="5143"/>
                  </a:lnTo>
                  <a:lnTo>
                    <a:pt x="10929" y="1357"/>
                  </a:lnTo>
                  <a:lnTo>
                    <a:pt x="18288" y="0"/>
                  </a:lnTo>
                  <a:lnTo>
                    <a:pt x="27432" y="0"/>
                  </a:lnTo>
                  <a:lnTo>
                    <a:pt x="35052" y="7619"/>
                  </a:lnTo>
                  <a:lnTo>
                    <a:pt x="35052" y="18287"/>
                  </a:lnTo>
                  <a:lnTo>
                    <a:pt x="35052" y="28955"/>
                  </a:lnTo>
                  <a:lnTo>
                    <a:pt x="27432" y="36575"/>
                  </a:lnTo>
                  <a:lnTo>
                    <a:pt x="18288" y="36575"/>
                  </a:lnTo>
                  <a:lnTo>
                    <a:pt x="10929" y="35218"/>
                  </a:lnTo>
                  <a:lnTo>
                    <a:pt x="5143" y="31432"/>
                  </a:lnTo>
                  <a:lnTo>
                    <a:pt x="1357" y="25646"/>
                  </a:lnTo>
                  <a:lnTo>
                    <a:pt x="0" y="18287"/>
                  </a:lnTo>
                </a:path>
              </a:pathLst>
            </a:custGeom>
            <a:ln w="13716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125" name="object 125"/>
          <p:cNvGrpSpPr/>
          <p:nvPr/>
        </p:nvGrpSpPr>
        <p:grpSpPr>
          <a:xfrm>
            <a:off x="13867527" y="6864857"/>
            <a:ext cx="112480" cy="50800"/>
            <a:chOff x="6028181" y="6864857"/>
            <a:chExt cx="48895" cy="50800"/>
          </a:xfrm>
        </p:grpSpPr>
        <p:sp>
          <p:nvSpPr>
            <p:cNvPr id="126" name="object 126"/>
            <p:cNvSpPr/>
            <p:nvPr/>
          </p:nvSpPr>
          <p:spPr>
            <a:xfrm>
              <a:off x="6035039" y="6871715"/>
              <a:ext cx="35560" cy="36830"/>
            </a:xfrm>
            <a:custGeom>
              <a:avLst/>
              <a:gdLst/>
              <a:ahLst/>
              <a:cxnLst/>
              <a:rect l="l" t="t" r="r" b="b"/>
              <a:pathLst>
                <a:path w="35560" h="36829">
                  <a:moveTo>
                    <a:pt x="27432" y="36576"/>
                  </a:moveTo>
                  <a:lnTo>
                    <a:pt x="18288" y="36576"/>
                  </a:lnTo>
                  <a:lnTo>
                    <a:pt x="10929" y="35004"/>
                  </a:lnTo>
                  <a:lnTo>
                    <a:pt x="5143" y="30861"/>
                  </a:lnTo>
                  <a:lnTo>
                    <a:pt x="1357" y="25003"/>
                  </a:lnTo>
                  <a:lnTo>
                    <a:pt x="0" y="18288"/>
                  </a:lnTo>
                  <a:lnTo>
                    <a:pt x="1357" y="10929"/>
                  </a:lnTo>
                  <a:lnTo>
                    <a:pt x="5143" y="5143"/>
                  </a:lnTo>
                  <a:lnTo>
                    <a:pt x="10929" y="1357"/>
                  </a:lnTo>
                  <a:lnTo>
                    <a:pt x="18288" y="0"/>
                  </a:lnTo>
                  <a:lnTo>
                    <a:pt x="27432" y="0"/>
                  </a:lnTo>
                  <a:lnTo>
                    <a:pt x="35052" y="7620"/>
                  </a:lnTo>
                  <a:lnTo>
                    <a:pt x="35052" y="27432"/>
                  </a:lnTo>
                  <a:lnTo>
                    <a:pt x="27432" y="36576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7" name="object 127"/>
            <p:cNvSpPr/>
            <p:nvPr/>
          </p:nvSpPr>
          <p:spPr>
            <a:xfrm>
              <a:off x="6035039" y="6871715"/>
              <a:ext cx="35560" cy="36830"/>
            </a:xfrm>
            <a:custGeom>
              <a:avLst/>
              <a:gdLst/>
              <a:ahLst/>
              <a:cxnLst/>
              <a:rect l="l" t="t" r="r" b="b"/>
              <a:pathLst>
                <a:path w="35560" h="36829">
                  <a:moveTo>
                    <a:pt x="0" y="18288"/>
                  </a:moveTo>
                  <a:lnTo>
                    <a:pt x="1357" y="10929"/>
                  </a:lnTo>
                  <a:lnTo>
                    <a:pt x="5143" y="5143"/>
                  </a:lnTo>
                  <a:lnTo>
                    <a:pt x="10929" y="1357"/>
                  </a:lnTo>
                  <a:lnTo>
                    <a:pt x="18288" y="0"/>
                  </a:lnTo>
                  <a:lnTo>
                    <a:pt x="27432" y="0"/>
                  </a:lnTo>
                  <a:lnTo>
                    <a:pt x="35052" y="7620"/>
                  </a:lnTo>
                  <a:lnTo>
                    <a:pt x="35052" y="18288"/>
                  </a:lnTo>
                  <a:lnTo>
                    <a:pt x="35052" y="27432"/>
                  </a:lnTo>
                  <a:lnTo>
                    <a:pt x="27432" y="36576"/>
                  </a:lnTo>
                  <a:lnTo>
                    <a:pt x="18288" y="36576"/>
                  </a:lnTo>
                  <a:lnTo>
                    <a:pt x="10929" y="35004"/>
                  </a:lnTo>
                  <a:lnTo>
                    <a:pt x="5143" y="30861"/>
                  </a:lnTo>
                  <a:lnTo>
                    <a:pt x="1357" y="25003"/>
                  </a:lnTo>
                  <a:lnTo>
                    <a:pt x="0" y="18288"/>
                  </a:lnTo>
                </a:path>
              </a:pathLst>
            </a:custGeom>
            <a:ln w="13716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128" name="object 128"/>
          <p:cNvGrpSpPr/>
          <p:nvPr/>
        </p:nvGrpSpPr>
        <p:grpSpPr>
          <a:xfrm>
            <a:off x="13622116" y="6864857"/>
            <a:ext cx="116863" cy="50800"/>
            <a:chOff x="5921502" y="6864857"/>
            <a:chExt cx="50800" cy="50800"/>
          </a:xfrm>
        </p:grpSpPr>
        <p:sp>
          <p:nvSpPr>
            <p:cNvPr id="129" name="object 129"/>
            <p:cNvSpPr/>
            <p:nvPr/>
          </p:nvSpPr>
          <p:spPr>
            <a:xfrm>
              <a:off x="5928360" y="6871715"/>
              <a:ext cx="36830" cy="36830"/>
            </a:xfrm>
            <a:custGeom>
              <a:avLst/>
              <a:gdLst/>
              <a:ahLst/>
              <a:cxnLst/>
              <a:rect l="l" t="t" r="r" b="b"/>
              <a:pathLst>
                <a:path w="36829" h="36829">
                  <a:moveTo>
                    <a:pt x="18288" y="36576"/>
                  </a:moveTo>
                  <a:lnTo>
                    <a:pt x="11572" y="35004"/>
                  </a:lnTo>
                  <a:lnTo>
                    <a:pt x="5714" y="30861"/>
                  </a:lnTo>
                  <a:lnTo>
                    <a:pt x="1571" y="25003"/>
                  </a:lnTo>
                  <a:lnTo>
                    <a:pt x="0" y="18288"/>
                  </a:lnTo>
                  <a:lnTo>
                    <a:pt x="1571" y="10929"/>
                  </a:lnTo>
                  <a:lnTo>
                    <a:pt x="5715" y="5143"/>
                  </a:lnTo>
                  <a:lnTo>
                    <a:pt x="11572" y="1357"/>
                  </a:lnTo>
                  <a:lnTo>
                    <a:pt x="18288" y="0"/>
                  </a:lnTo>
                  <a:lnTo>
                    <a:pt x="25646" y="1357"/>
                  </a:lnTo>
                  <a:lnTo>
                    <a:pt x="31432" y="5143"/>
                  </a:lnTo>
                  <a:lnTo>
                    <a:pt x="35218" y="10929"/>
                  </a:lnTo>
                  <a:lnTo>
                    <a:pt x="36576" y="18288"/>
                  </a:lnTo>
                  <a:lnTo>
                    <a:pt x="35218" y="25003"/>
                  </a:lnTo>
                  <a:lnTo>
                    <a:pt x="31432" y="30861"/>
                  </a:lnTo>
                  <a:lnTo>
                    <a:pt x="25646" y="35004"/>
                  </a:lnTo>
                  <a:lnTo>
                    <a:pt x="18288" y="36576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0" name="object 130"/>
            <p:cNvSpPr/>
            <p:nvPr/>
          </p:nvSpPr>
          <p:spPr>
            <a:xfrm>
              <a:off x="5928360" y="6871715"/>
              <a:ext cx="36830" cy="36830"/>
            </a:xfrm>
            <a:custGeom>
              <a:avLst/>
              <a:gdLst/>
              <a:ahLst/>
              <a:cxnLst/>
              <a:rect l="l" t="t" r="r" b="b"/>
              <a:pathLst>
                <a:path w="36829" h="36829">
                  <a:moveTo>
                    <a:pt x="0" y="18288"/>
                  </a:moveTo>
                  <a:lnTo>
                    <a:pt x="1571" y="10929"/>
                  </a:lnTo>
                  <a:lnTo>
                    <a:pt x="5715" y="5143"/>
                  </a:lnTo>
                  <a:lnTo>
                    <a:pt x="11572" y="1357"/>
                  </a:lnTo>
                  <a:lnTo>
                    <a:pt x="18288" y="0"/>
                  </a:lnTo>
                  <a:lnTo>
                    <a:pt x="25646" y="1357"/>
                  </a:lnTo>
                  <a:lnTo>
                    <a:pt x="31432" y="5143"/>
                  </a:lnTo>
                  <a:lnTo>
                    <a:pt x="35218" y="10929"/>
                  </a:lnTo>
                  <a:lnTo>
                    <a:pt x="36576" y="18288"/>
                  </a:lnTo>
                  <a:lnTo>
                    <a:pt x="35218" y="25003"/>
                  </a:lnTo>
                  <a:lnTo>
                    <a:pt x="31432" y="30861"/>
                  </a:lnTo>
                  <a:lnTo>
                    <a:pt x="25646" y="35004"/>
                  </a:lnTo>
                  <a:lnTo>
                    <a:pt x="18288" y="36576"/>
                  </a:lnTo>
                  <a:lnTo>
                    <a:pt x="11572" y="35004"/>
                  </a:lnTo>
                  <a:lnTo>
                    <a:pt x="5714" y="30861"/>
                  </a:lnTo>
                  <a:lnTo>
                    <a:pt x="1571" y="25003"/>
                  </a:lnTo>
                  <a:lnTo>
                    <a:pt x="0" y="18288"/>
                  </a:lnTo>
                </a:path>
              </a:pathLst>
            </a:custGeom>
            <a:ln w="13716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131" name="object 131"/>
          <p:cNvGrpSpPr/>
          <p:nvPr/>
        </p:nvGrpSpPr>
        <p:grpSpPr>
          <a:xfrm>
            <a:off x="13047150" y="6864857"/>
            <a:ext cx="112480" cy="50800"/>
            <a:chOff x="5671565" y="6864857"/>
            <a:chExt cx="48895" cy="50800"/>
          </a:xfrm>
        </p:grpSpPr>
        <p:sp>
          <p:nvSpPr>
            <p:cNvPr id="132" name="object 132"/>
            <p:cNvSpPr/>
            <p:nvPr/>
          </p:nvSpPr>
          <p:spPr>
            <a:xfrm>
              <a:off x="5678423" y="6871715"/>
              <a:ext cx="35560" cy="36830"/>
            </a:xfrm>
            <a:custGeom>
              <a:avLst/>
              <a:gdLst/>
              <a:ahLst/>
              <a:cxnLst/>
              <a:rect l="l" t="t" r="r" b="b"/>
              <a:pathLst>
                <a:path w="35560" h="36829">
                  <a:moveTo>
                    <a:pt x="16764" y="36576"/>
                  </a:moveTo>
                  <a:lnTo>
                    <a:pt x="7620" y="36576"/>
                  </a:lnTo>
                  <a:lnTo>
                    <a:pt x="0" y="27432"/>
                  </a:lnTo>
                  <a:lnTo>
                    <a:pt x="0" y="18288"/>
                  </a:lnTo>
                  <a:lnTo>
                    <a:pt x="0" y="7620"/>
                  </a:lnTo>
                  <a:lnTo>
                    <a:pt x="7620" y="0"/>
                  </a:lnTo>
                  <a:lnTo>
                    <a:pt x="16764" y="0"/>
                  </a:lnTo>
                  <a:lnTo>
                    <a:pt x="24122" y="1357"/>
                  </a:lnTo>
                  <a:lnTo>
                    <a:pt x="29908" y="5143"/>
                  </a:lnTo>
                  <a:lnTo>
                    <a:pt x="33694" y="10929"/>
                  </a:lnTo>
                  <a:lnTo>
                    <a:pt x="35052" y="18288"/>
                  </a:lnTo>
                  <a:lnTo>
                    <a:pt x="33694" y="25003"/>
                  </a:lnTo>
                  <a:lnTo>
                    <a:pt x="29908" y="30861"/>
                  </a:lnTo>
                  <a:lnTo>
                    <a:pt x="24122" y="35004"/>
                  </a:lnTo>
                  <a:lnTo>
                    <a:pt x="16764" y="36576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3" name="object 133"/>
            <p:cNvSpPr/>
            <p:nvPr/>
          </p:nvSpPr>
          <p:spPr>
            <a:xfrm>
              <a:off x="5678423" y="6871715"/>
              <a:ext cx="35560" cy="36830"/>
            </a:xfrm>
            <a:custGeom>
              <a:avLst/>
              <a:gdLst/>
              <a:ahLst/>
              <a:cxnLst/>
              <a:rect l="l" t="t" r="r" b="b"/>
              <a:pathLst>
                <a:path w="35560" h="36829">
                  <a:moveTo>
                    <a:pt x="0" y="18288"/>
                  </a:moveTo>
                  <a:lnTo>
                    <a:pt x="0" y="7620"/>
                  </a:lnTo>
                  <a:lnTo>
                    <a:pt x="7620" y="0"/>
                  </a:lnTo>
                  <a:lnTo>
                    <a:pt x="16764" y="0"/>
                  </a:lnTo>
                  <a:lnTo>
                    <a:pt x="24122" y="1357"/>
                  </a:lnTo>
                  <a:lnTo>
                    <a:pt x="29908" y="5143"/>
                  </a:lnTo>
                  <a:lnTo>
                    <a:pt x="33694" y="10929"/>
                  </a:lnTo>
                  <a:lnTo>
                    <a:pt x="35052" y="18288"/>
                  </a:lnTo>
                  <a:lnTo>
                    <a:pt x="33694" y="25003"/>
                  </a:lnTo>
                  <a:lnTo>
                    <a:pt x="29908" y="30861"/>
                  </a:lnTo>
                  <a:lnTo>
                    <a:pt x="24122" y="35004"/>
                  </a:lnTo>
                  <a:lnTo>
                    <a:pt x="16764" y="36576"/>
                  </a:lnTo>
                  <a:lnTo>
                    <a:pt x="7620" y="36576"/>
                  </a:lnTo>
                  <a:lnTo>
                    <a:pt x="0" y="27432"/>
                  </a:lnTo>
                  <a:lnTo>
                    <a:pt x="0" y="18288"/>
                  </a:lnTo>
                </a:path>
              </a:pathLst>
            </a:custGeom>
            <a:ln w="13716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134" name="object 134"/>
          <p:cNvGrpSpPr/>
          <p:nvPr/>
        </p:nvGrpSpPr>
        <p:grpSpPr>
          <a:xfrm>
            <a:off x="10542195" y="6060949"/>
            <a:ext cx="92029" cy="40005"/>
            <a:chOff x="4582667" y="6060948"/>
            <a:chExt cx="40005" cy="40005"/>
          </a:xfrm>
        </p:grpSpPr>
        <p:sp>
          <p:nvSpPr>
            <p:cNvPr id="135" name="object 135"/>
            <p:cNvSpPr/>
            <p:nvPr/>
          </p:nvSpPr>
          <p:spPr>
            <a:xfrm>
              <a:off x="4584191" y="6062472"/>
              <a:ext cx="36830" cy="36830"/>
            </a:xfrm>
            <a:custGeom>
              <a:avLst/>
              <a:gdLst/>
              <a:ahLst/>
              <a:cxnLst/>
              <a:rect l="l" t="t" r="r" b="b"/>
              <a:pathLst>
                <a:path w="36829" h="36829">
                  <a:moveTo>
                    <a:pt x="18288" y="36575"/>
                  </a:moveTo>
                  <a:lnTo>
                    <a:pt x="11572" y="35218"/>
                  </a:lnTo>
                  <a:lnTo>
                    <a:pt x="5714" y="31432"/>
                  </a:lnTo>
                  <a:lnTo>
                    <a:pt x="1571" y="25646"/>
                  </a:lnTo>
                  <a:lnTo>
                    <a:pt x="0" y="18287"/>
                  </a:lnTo>
                  <a:lnTo>
                    <a:pt x="1571" y="11572"/>
                  </a:lnTo>
                  <a:lnTo>
                    <a:pt x="5715" y="5714"/>
                  </a:lnTo>
                  <a:lnTo>
                    <a:pt x="11572" y="1571"/>
                  </a:lnTo>
                  <a:lnTo>
                    <a:pt x="18288" y="0"/>
                  </a:lnTo>
                  <a:lnTo>
                    <a:pt x="25646" y="1571"/>
                  </a:lnTo>
                  <a:lnTo>
                    <a:pt x="31432" y="5714"/>
                  </a:lnTo>
                  <a:lnTo>
                    <a:pt x="35218" y="11572"/>
                  </a:lnTo>
                  <a:lnTo>
                    <a:pt x="36576" y="18287"/>
                  </a:lnTo>
                  <a:lnTo>
                    <a:pt x="35218" y="25646"/>
                  </a:lnTo>
                  <a:lnTo>
                    <a:pt x="31432" y="31432"/>
                  </a:lnTo>
                  <a:lnTo>
                    <a:pt x="25646" y="35218"/>
                  </a:lnTo>
                  <a:lnTo>
                    <a:pt x="18288" y="36575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6" name="object 136"/>
            <p:cNvSpPr/>
            <p:nvPr/>
          </p:nvSpPr>
          <p:spPr>
            <a:xfrm>
              <a:off x="4584191" y="6062472"/>
              <a:ext cx="36830" cy="36830"/>
            </a:xfrm>
            <a:custGeom>
              <a:avLst/>
              <a:gdLst/>
              <a:ahLst/>
              <a:cxnLst/>
              <a:rect l="l" t="t" r="r" b="b"/>
              <a:pathLst>
                <a:path w="36829" h="36829">
                  <a:moveTo>
                    <a:pt x="0" y="18287"/>
                  </a:moveTo>
                  <a:lnTo>
                    <a:pt x="1571" y="11572"/>
                  </a:lnTo>
                  <a:lnTo>
                    <a:pt x="5715" y="5714"/>
                  </a:lnTo>
                  <a:lnTo>
                    <a:pt x="11572" y="1571"/>
                  </a:lnTo>
                  <a:lnTo>
                    <a:pt x="18288" y="0"/>
                  </a:lnTo>
                  <a:lnTo>
                    <a:pt x="25646" y="1571"/>
                  </a:lnTo>
                  <a:lnTo>
                    <a:pt x="31432" y="5714"/>
                  </a:lnTo>
                  <a:lnTo>
                    <a:pt x="35218" y="11572"/>
                  </a:lnTo>
                  <a:lnTo>
                    <a:pt x="36576" y="18287"/>
                  </a:lnTo>
                  <a:lnTo>
                    <a:pt x="35218" y="25646"/>
                  </a:lnTo>
                  <a:lnTo>
                    <a:pt x="31432" y="31432"/>
                  </a:lnTo>
                  <a:lnTo>
                    <a:pt x="25646" y="35218"/>
                  </a:lnTo>
                  <a:lnTo>
                    <a:pt x="18288" y="36575"/>
                  </a:lnTo>
                  <a:lnTo>
                    <a:pt x="11572" y="35218"/>
                  </a:lnTo>
                  <a:lnTo>
                    <a:pt x="5714" y="31432"/>
                  </a:lnTo>
                  <a:lnTo>
                    <a:pt x="1571" y="25646"/>
                  </a:lnTo>
                  <a:lnTo>
                    <a:pt x="0" y="18287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137" name="object 137"/>
          <p:cNvGrpSpPr/>
          <p:nvPr/>
        </p:nvGrpSpPr>
        <p:grpSpPr>
          <a:xfrm>
            <a:off x="12060242" y="6060949"/>
            <a:ext cx="87647" cy="40005"/>
            <a:chOff x="5242559" y="6060948"/>
            <a:chExt cx="38100" cy="40005"/>
          </a:xfrm>
        </p:grpSpPr>
        <p:sp>
          <p:nvSpPr>
            <p:cNvPr id="138" name="object 138"/>
            <p:cNvSpPr/>
            <p:nvPr/>
          </p:nvSpPr>
          <p:spPr>
            <a:xfrm>
              <a:off x="5244083" y="6062472"/>
              <a:ext cx="35560" cy="36830"/>
            </a:xfrm>
            <a:custGeom>
              <a:avLst/>
              <a:gdLst/>
              <a:ahLst/>
              <a:cxnLst/>
              <a:rect l="l" t="t" r="r" b="b"/>
              <a:pathLst>
                <a:path w="35560" h="36829">
                  <a:moveTo>
                    <a:pt x="16764" y="36575"/>
                  </a:moveTo>
                  <a:lnTo>
                    <a:pt x="7620" y="36575"/>
                  </a:lnTo>
                  <a:lnTo>
                    <a:pt x="0" y="28955"/>
                  </a:lnTo>
                  <a:lnTo>
                    <a:pt x="0" y="18287"/>
                  </a:lnTo>
                  <a:lnTo>
                    <a:pt x="0" y="9143"/>
                  </a:lnTo>
                  <a:lnTo>
                    <a:pt x="7620" y="0"/>
                  </a:lnTo>
                  <a:lnTo>
                    <a:pt x="16764" y="0"/>
                  </a:lnTo>
                  <a:lnTo>
                    <a:pt x="24122" y="1571"/>
                  </a:lnTo>
                  <a:lnTo>
                    <a:pt x="29908" y="5714"/>
                  </a:lnTo>
                  <a:lnTo>
                    <a:pt x="33694" y="11572"/>
                  </a:lnTo>
                  <a:lnTo>
                    <a:pt x="35052" y="18287"/>
                  </a:lnTo>
                  <a:lnTo>
                    <a:pt x="33694" y="25646"/>
                  </a:lnTo>
                  <a:lnTo>
                    <a:pt x="29908" y="31432"/>
                  </a:lnTo>
                  <a:lnTo>
                    <a:pt x="24122" y="35218"/>
                  </a:lnTo>
                  <a:lnTo>
                    <a:pt x="16764" y="36575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9" name="object 139"/>
            <p:cNvSpPr/>
            <p:nvPr/>
          </p:nvSpPr>
          <p:spPr>
            <a:xfrm>
              <a:off x="5244083" y="6062472"/>
              <a:ext cx="35560" cy="36830"/>
            </a:xfrm>
            <a:custGeom>
              <a:avLst/>
              <a:gdLst/>
              <a:ahLst/>
              <a:cxnLst/>
              <a:rect l="l" t="t" r="r" b="b"/>
              <a:pathLst>
                <a:path w="35560" h="36829">
                  <a:moveTo>
                    <a:pt x="0" y="18287"/>
                  </a:moveTo>
                  <a:lnTo>
                    <a:pt x="0" y="9143"/>
                  </a:lnTo>
                  <a:lnTo>
                    <a:pt x="7620" y="0"/>
                  </a:lnTo>
                  <a:lnTo>
                    <a:pt x="16764" y="0"/>
                  </a:lnTo>
                  <a:lnTo>
                    <a:pt x="24122" y="1571"/>
                  </a:lnTo>
                  <a:lnTo>
                    <a:pt x="29908" y="5714"/>
                  </a:lnTo>
                  <a:lnTo>
                    <a:pt x="33694" y="11572"/>
                  </a:lnTo>
                  <a:lnTo>
                    <a:pt x="35052" y="18287"/>
                  </a:lnTo>
                  <a:lnTo>
                    <a:pt x="33694" y="25646"/>
                  </a:lnTo>
                  <a:lnTo>
                    <a:pt x="29908" y="31432"/>
                  </a:lnTo>
                  <a:lnTo>
                    <a:pt x="24122" y="35218"/>
                  </a:lnTo>
                  <a:lnTo>
                    <a:pt x="16764" y="36575"/>
                  </a:lnTo>
                  <a:lnTo>
                    <a:pt x="7620" y="36575"/>
                  </a:lnTo>
                  <a:lnTo>
                    <a:pt x="0" y="28955"/>
                  </a:lnTo>
                  <a:lnTo>
                    <a:pt x="0" y="18287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140" name="object 140"/>
          <p:cNvGrpSpPr/>
          <p:nvPr/>
        </p:nvGrpSpPr>
        <p:grpSpPr>
          <a:xfrm>
            <a:off x="15457444" y="6007608"/>
            <a:ext cx="87647" cy="40005"/>
            <a:chOff x="6719315" y="6007607"/>
            <a:chExt cx="38100" cy="40005"/>
          </a:xfrm>
        </p:grpSpPr>
        <p:sp>
          <p:nvSpPr>
            <p:cNvPr id="141" name="object 141"/>
            <p:cNvSpPr/>
            <p:nvPr/>
          </p:nvSpPr>
          <p:spPr>
            <a:xfrm>
              <a:off x="6720839" y="6009131"/>
              <a:ext cx="35560" cy="36830"/>
            </a:xfrm>
            <a:custGeom>
              <a:avLst/>
              <a:gdLst/>
              <a:ahLst/>
              <a:cxnLst/>
              <a:rect l="l" t="t" r="r" b="b"/>
              <a:pathLst>
                <a:path w="35559" h="36829">
                  <a:moveTo>
                    <a:pt x="27432" y="36575"/>
                  </a:moveTo>
                  <a:lnTo>
                    <a:pt x="18288" y="36575"/>
                  </a:lnTo>
                  <a:lnTo>
                    <a:pt x="10929" y="35004"/>
                  </a:lnTo>
                  <a:lnTo>
                    <a:pt x="5143" y="30860"/>
                  </a:lnTo>
                  <a:lnTo>
                    <a:pt x="1357" y="25003"/>
                  </a:lnTo>
                  <a:lnTo>
                    <a:pt x="0" y="18287"/>
                  </a:lnTo>
                  <a:lnTo>
                    <a:pt x="1357" y="10929"/>
                  </a:lnTo>
                  <a:lnTo>
                    <a:pt x="5143" y="5143"/>
                  </a:lnTo>
                  <a:lnTo>
                    <a:pt x="10929" y="1357"/>
                  </a:lnTo>
                  <a:lnTo>
                    <a:pt x="18288" y="0"/>
                  </a:lnTo>
                  <a:lnTo>
                    <a:pt x="27432" y="0"/>
                  </a:lnTo>
                  <a:lnTo>
                    <a:pt x="35052" y="7619"/>
                  </a:lnTo>
                  <a:lnTo>
                    <a:pt x="35052" y="27431"/>
                  </a:lnTo>
                  <a:lnTo>
                    <a:pt x="27432" y="36575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42" name="object 142"/>
            <p:cNvSpPr/>
            <p:nvPr/>
          </p:nvSpPr>
          <p:spPr>
            <a:xfrm>
              <a:off x="6720839" y="6009131"/>
              <a:ext cx="35560" cy="36830"/>
            </a:xfrm>
            <a:custGeom>
              <a:avLst/>
              <a:gdLst/>
              <a:ahLst/>
              <a:cxnLst/>
              <a:rect l="l" t="t" r="r" b="b"/>
              <a:pathLst>
                <a:path w="35559" h="36829">
                  <a:moveTo>
                    <a:pt x="0" y="18287"/>
                  </a:moveTo>
                  <a:lnTo>
                    <a:pt x="1357" y="10929"/>
                  </a:lnTo>
                  <a:lnTo>
                    <a:pt x="5143" y="5143"/>
                  </a:lnTo>
                  <a:lnTo>
                    <a:pt x="10929" y="1357"/>
                  </a:lnTo>
                  <a:lnTo>
                    <a:pt x="18288" y="0"/>
                  </a:lnTo>
                  <a:lnTo>
                    <a:pt x="27432" y="0"/>
                  </a:lnTo>
                  <a:lnTo>
                    <a:pt x="35052" y="7619"/>
                  </a:lnTo>
                  <a:lnTo>
                    <a:pt x="35052" y="18287"/>
                  </a:lnTo>
                  <a:lnTo>
                    <a:pt x="35052" y="27431"/>
                  </a:lnTo>
                  <a:lnTo>
                    <a:pt x="27432" y="36575"/>
                  </a:lnTo>
                  <a:lnTo>
                    <a:pt x="18288" y="36575"/>
                  </a:lnTo>
                  <a:lnTo>
                    <a:pt x="10929" y="35004"/>
                  </a:lnTo>
                  <a:lnTo>
                    <a:pt x="5143" y="30860"/>
                  </a:lnTo>
                  <a:lnTo>
                    <a:pt x="1357" y="25003"/>
                  </a:lnTo>
                  <a:lnTo>
                    <a:pt x="0" y="18287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143" name="object 143"/>
          <p:cNvGrpSpPr/>
          <p:nvPr/>
        </p:nvGrpSpPr>
        <p:grpSpPr>
          <a:xfrm>
            <a:off x="12838550" y="6272784"/>
            <a:ext cx="105177" cy="45720"/>
            <a:chOff x="5580888" y="6272784"/>
            <a:chExt cx="45720" cy="45720"/>
          </a:xfrm>
        </p:grpSpPr>
        <p:sp>
          <p:nvSpPr>
            <p:cNvPr id="144" name="object 144"/>
            <p:cNvSpPr/>
            <p:nvPr/>
          </p:nvSpPr>
          <p:spPr>
            <a:xfrm>
              <a:off x="5585460" y="6277356"/>
              <a:ext cx="36830" cy="36830"/>
            </a:xfrm>
            <a:custGeom>
              <a:avLst/>
              <a:gdLst/>
              <a:ahLst/>
              <a:cxnLst/>
              <a:rect l="l" t="t" r="r" b="b"/>
              <a:pathLst>
                <a:path w="36829" h="36829">
                  <a:moveTo>
                    <a:pt x="18288" y="36575"/>
                  </a:moveTo>
                  <a:lnTo>
                    <a:pt x="10929" y="35218"/>
                  </a:lnTo>
                  <a:lnTo>
                    <a:pt x="5143" y="31432"/>
                  </a:lnTo>
                  <a:lnTo>
                    <a:pt x="1357" y="25646"/>
                  </a:lnTo>
                  <a:lnTo>
                    <a:pt x="0" y="18287"/>
                  </a:lnTo>
                  <a:lnTo>
                    <a:pt x="1357" y="11572"/>
                  </a:lnTo>
                  <a:lnTo>
                    <a:pt x="5143" y="5714"/>
                  </a:lnTo>
                  <a:lnTo>
                    <a:pt x="10929" y="1571"/>
                  </a:lnTo>
                  <a:lnTo>
                    <a:pt x="18288" y="0"/>
                  </a:lnTo>
                  <a:lnTo>
                    <a:pt x="25003" y="1571"/>
                  </a:lnTo>
                  <a:lnTo>
                    <a:pt x="30860" y="5714"/>
                  </a:lnTo>
                  <a:lnTo>
                    <a:pt x="35004" y="11572"/>
                  </a:lnTo>
                  <a:lnTo>
                    <a:pt x="36576" y="18287"/>
                  </a:lnTo>
                  <a:lnTo>
                    <a:pt x="35004" y="25646"/>
                  </a:lnTo>
                  <a:lnTo>
                    <a:pt x="30861" y="31432"/>
                  </a:lnTo>
                  <a:lnTo>
                    <a:pt x="25003" y="35218"/>
                  </a:lnTo>
                  <a:lnTo>
                    <a:pt x="18288" y="36575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45" name="object 145"/>
            <p:cNvSpPr/>
            <p:nvPr/>
          </p:nvSpPr>
          <p:spPr>
            <a:xfrm>
              <a:off x="5585460" y="6277356"/>
              <a:ext cx="36830" cy="36830"/>
            </a:xfrm>
            <a:custGeom>
              <a:avLst/>
              <a:gdLst/>
              <a:ahLst/>
              <a:cxnLst/>
              <a:rect l="l" t="t" r="r" b="b"/>
              <a:pathLst>
                <a:path w="36829" h="36829">
                  <a:moveTo>
                    <a:pt x="0" y="18287"/>
                  </a:moveTo>
                  <a:lnTo>
                    <a:pt x="1357" y="11572"/>
                  </a:lnTo>
                  <a:lnTo>
                    <a:pt x="5143" y="5714"/>
                  </a:lnTo>
                  <a:lnTo>
                    <a:pt x="10929" y="1571"/>
                  </a:lnTo>
                  <a:lnTo>
                    <a:pt x="18288" y="0"/>
                  </a:lnTo>
                  <a:lnTo>
                    <a:pt x="25003" y="1571"/>
                  </a:lnTo>
                  <a:lnTo>
                    <a:pt x="30860" y="5714"/>
                  </a:lnTo>
                  <a:lnTo>
                    <a:pt x="35004" y="11572"/>
                  </a:lnTo>
                  <a:lnTo>
                    <a:pt x="36576" y="18287"/>
                  </a:lnTo>
                  <a:lnTo>
                    <a:pt x="35004" y="25646"/>
                  </a:lnTo>
                  <a:lnTo>
                    <a:pt x="30861" y="31432"/>
                  </a:lnTo>
                  <a:lnTo>
                    <a:pt x="25003" y="35218"/>
                  </a:lnTo>
                  <a:lnTo>
                    <a:pt x="18288" y="36575"/>
                  </a:lnTo>
                  <a:lnTo>
                    <a:pt x="10929" y="35218"/>
                  </a:lnTo>
                  <a:lnTo>
                    <a:pt x="5143" y="31432"/>
                  </a:lnTo>
                  <a:lnTo>
                    <a:pt x="1357" y="25646"/>
                  </a:lnTo>
                  <a:lnTo>
                    <a:pt x="0" y="18287"/>
                  </a:lnTo>
                </a:path>
              </a:pathLst>
            </a:custGeom>
            <a:ln w="9144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146" name="object 146"/>
          <p:cNvGrpSpPr/>
          <p:nvPr/>
        </p:nvGrpSpPr>
        <p:grpSpPr>
          <a:xfrm>
            <a:off x="10999714" y="5945124"/>
            <a:ext cx="368118" cy="269875"/>
            <a:chOff x="4781550" y="5945123"/>
            <a:chExt cx="160020" cy="269875"/>
          </a:xfrm>
        </p:grpSpPr>
        <p:sp>
          <p:nvSpPr>
            <p:cNvPr id="147" name="object 147"/>
            <p:cNvSpPr/>
            <p:nvPr/>
          </p:nvSpPr>
          <p:spPr>
            <a:xfrm>
              <a:off x="4860035" y="5945123"/>
              <a:ext cx="0" cy="269875"/>
            </a:xfrm>
            <a:custGeom>
              <a:avLst/>
              <a:gdLst/>
              <a:ahLst/>
              <a:cxnLst/>
              <a:rect l="l" t="t" r="r" b="b"/>
              <a:pathLst>
                <a:path h="269875">
                  <a:moveTo>
                    <a:pt x="0" y="0"/>
                  </a:moveTo>
                  <a:lnTo>
                    <a:pt x="0" y="269748"/>
                  </a:lnTo>
                </a:path>
              </a:pathLst>
            </a:custGeom>
            <a:ln w="25908">
              <a:solidFill>
                <a:srgbClr val="FFBF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48" name="object 148"/>
            <p:cNvSpPr/>
            <p:nvPr/>
          </p:nvSpPr>
          <p:spPr>
            <a:xfrm>
              <a:off x="4841748" y="6062472"/>
              <a:ext cx="36830" cy="36830"/>
            </a:xfrm>
            <a:custGeom>
              <a:avLst/>
              <a:gdLst/>
              <a:ahLst/>
              <a:cxnLst/>
              <a:rect l="l" t="t" r="r" b="b"/>
              <a:pathLst>
                <a:path w="36829" h="36829">
                  <a:moveTo>
                    <a:pt x="18288" y="36575"/>
                  </a:moveTo>
                  <a:lnTo>
                    <a:pt x="10929" y="35218"/>
                  </a:lnTo>
                  <a:lnTo>
                    <a:pt x="5143" y="31432"/>
                  </a:lnTo>
                  <a:lnTo>
                    <a:pt x="1357" y="25646"/>
                  </a:lnTo>
                  <a:lnTo>
                    <a:pt x="0" y="18287"/>
                  </a:lnTo>
                  <a:lnTo>
                    <a:pt x="1357" y="11572"/>
                  </a:lnTo>
                  <a:lnTo>
                    <a:pt x="5143" y="5714"/>
                  </a:lnTo>
                  <a:lnTo>
                    <a:pt x="10929" y="1571"/>
                  </a:lnTo>
                  <a:lnTo>
                    <a:pt x="18288" y="0"/>
                  </a:lnTo>
                  <a:lnTo>
                    <a:pt x="25003" y="1571"/>
                  </a:lnTo>
                  <a:lnTo>
                    <a:pt x="30860" y="5714"/>
                  </a:lnTo>
                  <a:lnTo>
                    <a:pt x="35004" y="11572"/>
                  </a:lnTo>
                  <a:lnTo>
                    <a:pt x="36576" y="18287"/>
                  </a:lnTo>
                  <a:lnTo>
                    <a:pt x="35004" y="25646"/>
                  </a:lnTo>
                  <a:lnTo>
                    <a:pt x="30861" y="31432"/>
                  </a:lnTo>
                  <a:lnTo>
                    <a:pt x="25003" y="35218"/>
                  </a:lnTo>
                  <a:lnTo>
                    <a:pt x="18288" y="36575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49" name="object 149"/>
            <p:cNvSpPr/>
            <p:nvPr/>
          </p:nvSpPr>
          <p:spPr>
            <a:xfrm>
              <a:off x="4841748" y="6062472"/>
              <a:ext cx="36830" cy="36830"/>
            </a:xfrm>
            <a:custGeom>
              <a:avLst/>
              <a:gdLst/>
              <a:ahLst/>
              <a:cxnLst/>
              <a:rect l="l" t="t" r="r" b="b"/>
              <a:pathLst>
                <a:path w="36829" h="36829">
                  <a:moveTo>
                    <a:pt x="0" y="18287"/>
                  </a:moveTo>
                  <a:lnTo>
                    <a:pt x="1357" y="11572"/>
                  </a:lnTo>
                  <a:lnTo>
                    <a:pt x="5143" y="5714"/>
                  </a:lnTo>
                  <a:lnTo>
                    <a:pt x="10929" y="1571"/>
                  </a:lnTo>
                  <a:lnTo>
                    <a:pt x="18288" y="0"/>
                  </a:lnTo>
                  <a:lnTo>
                    <a:pt x="25003" y="1571"/>
                  </a:lnTo>
                  <a:lnTo>
                    <a:pt x="30860" y="5714"/>
                  </a:lnTo>
                  <a:lnTo>
                    <a:pt x="35004" y="11572"/>
                  </a:lnTo>
                  <a:lnTo>
                    <a:pt x="36576" y="18287"/>
                  </a:lnTo>
                  <a:lnTo>
                    <a:pt x="35004" y="25646"/>
                  </a:lnTo>
                  <a:lnTo>
                    <a:pt x="30861" y="31432"/>
                  </a:lnTo>
                  <a:lnTo>
                    <a:pt x="25003" y="35218"/>
                  </a:lnTo>
                  <a:lnTo>
                    <a:pt x="18288" y="36575"/>
                  </a:lnTo>
                  <a:lnTo>
                    <a:pt x="10929" y="35218"/>
                  </a:lnTo>
                  <a:lnTo>
                    <a:pt x="5143" y="31432"/>
                  </a:lnTo>
                  <a:lnTo>
                    <a:pt x="1357" y="25646"/>
                  </a:lnTo>
                  <a:lnTo>
                    <a:pt x="0" y="18287"/>
                  </a:lnTo>
                </a:path>
              </a:pathLst>
            </a:custGeom>
            <a:ln w="13716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50" name="object 150"/>
            <p:cNvSpPr/>
            <p:nvPr/>
          </p:nvSpPr>
          <p:spPr>
            <a:xfrm>
              <a:off x="4788408" y="6067044"/>
              <a:ext cx="24765" cy="27940"/>
            </a:xfrm>
            <a:custGeom>
              <a:avLst/>
              <a:gdLst/>
              <a:ahLst/>
              <a:cxnLst/>
              <a:rect l="l" t="t" r="r" b="b"/>
              <a:pathLst>
                <a:path w="24764" h="27939">
                  <a:moveTo>
                    <a:pt x="24383" y="27432"/>
                  </a:moveTo>
                  <a:lnTo>
                    <a:pt x="0" y="27432"/>
                  </a:lnTo>
                  <a:lnTo>
                    <a:pt x="0" y="0"/>
                  </a:lnTo>
                  <a:lnTo>
                    <a:pt x="24383" y="0"/>
                  </a:lnTo>
                  <a:lnTo>
                    <a:pt x="24383" y="27432"/>
                  </a:lnTo>
                  <a:close/>
                </a:path>
              </a:pathLst>
            </a:custGeom>
            <a:solidFill>
              <a:srgbClr val="FFBF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51" name="object 151"/>
            <p:cNvSpPr/>
            <p:nvPr/>
          </p:nvSpPr>
          <p:spPr>
            <a:xfrm>
              <a:off x="4788408" y="6067044"/>
              <a:ext cx="24765" cy="27940"/>
            </a:xfrm>
            <a:custGeom>
              <a:avLst/>
              <a:gdLst/>
              <a:ahLst/>
              <a:cxnLst/>
              <a:rect l="l" t="t" r="r" b="b"/>
              <a:pathLst>
                <a:path w="24764" h="27939">
                  <a:moveTo>
                    <a:pt x="24383" y="0"/>
                  </a:moveTo>
                  <a:lnTo>
                    <a:pt x="0" y="0"/>
                  </a:lnTo>
                  <a:lnTo>
                    <a:pt x="0" y="27432"/>
                  </a:lnTo>
                  <a:lnTo>
                    <a:pt x="24383" y="27432"/>
                  </a:lnTo>
                  <a:lnTo>
                    <a:pt x="24383" y="0"/>
                  </a:lnTo>
                  <a:close/>
                </a:path>
                <a:path w="24764" h="27939">
                  <a:moveTo>
                    <a:pt x="0" y="0"/>
                  </a:moveTo>
                  <a:lnTo>
                    <a:pt x="0" y="0"/>
                  </a:lnTo>
                </a:path>
              </a:pathLst>
            </a:custGeom>
            <a:ln w="13716">
              <a:solidFill>
                <a:srgbClr val="FFBF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52" name="object 152"/>
            <p:cNvSpPr/>
            <p:nvPr/>
          </p:nvSpPr>
          <p:spPr>
            <a:xfrm>
              <a:off x="4910328" y="6067044"/>
              <a:ext cx="24765" cy="27940"/>
            </a:xfrm>
            <a:custGeom>
              <a:avLst/>
              <a:gdLst/>
              <a:ahLst/>
              <a:cxnLst/>
              <a:rect l="l" t="t" r="r" b="b"/>
              <a:pathLst>
                <a:path w="24764" h="27939">
                  <a:moveTo>
                    <a:pt x="24383" y="27432"/>
                  </a:moveTo>
                  <a:lnTo>
                    <a:pt x="0" y="27432"/>
                  </a:lnTo>
                  <a:lnTo>
                    <a:pt x="0" y="0"/>
                  </a:lnTo>
                  <a:lnTo>
                    <a:pt x="24383" y="0"/>
                  </a:lnTo>
                  <a:lnTo>
                    <a:pt x="24383" y="27432"/>
                  </a:lnTo>
                  <a:close/>
                </a:path>
              </a:pathLst>
            </a:custGeom>
            <a:solidFill>
              <a:srgbClr val="FFBF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53" name="object 153"/>
            <p:cNvSpPr/>
            <p:nvPr/>
          </p:nvSpPr>
          <p:spPr>
            <a:xfrm>
              <a:off x="4910328" y="6067044"/>
              <a:ext cx="24765" cy="27940"/>
            </a:xfrm>
            <a:custGeom>
              <a:avLst/>
              <a:gdLst/>
              <a:ahLst/>
              <a:cxnLst/>
              <a:rect l="l" t="t" r="r" b="b"/>
              <a:pathLst>
                <a:path w="24764" h="27939">
                  <a:moveTo>
                    <a:pt x="24383" y="0"/>
                  </a:moveTo>
                  <a:lnTo>
                    <a:pt x="0" y="0"/>
                  </a:lnTo>
                  <a:lnTo>
                    <a:pt x="0" y="27432"/>
                  </a:lnTo>
                  <a:lnTo>
                    <a:pt x="24383" y="27432"/>
                  </a:lnTo>
                  <a:lnTo>
                    <a:pt x="24383" y="0"/>
                  </a:lnTo>
                  <a:close/>
                </a:path>
                <a:path w="24764" h="27939">
                  <a:moveTo>
                    <a:pt x="0" y="0"/>
                  </a:moveTo>
                  <a:lnTo>
                    <a:pt x="0" y="0"/>
                  </a:lnTo>
                </a:path>
              </a:pathLst>
            </a:custGeom>
            <a:ln w="13716">
              <a:solidFill>
                <a:srgbClr val="FFBF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154" name="object 154"/>
          <p:cNvGrpSpPr/>
          <p:nvPr/>
        </p:nvGrpSpPr>
        <p:grpSpPr>
          <a:xfrm>
            <a:off x="13616856" y="7489698"/>
            <a:ext cx="617912" cy="161925"/>
            <a:chOff x="5919215" y="7489697"/>
            <a:chExt cx="268605" cy="161925"/>
          </a:xfrm>
        </p:grpSpPr>
        <p:sp>
          <p:nvSpPr>
            <p:cNvPr id="155" name="object 155"/>
            <p:cNvSpPr/>
            <p:nvPr/>
          </p:nvSpPr>
          <p:spPr>
            <a:xfrm>
              <a:off x="5919215" y="7568184"/>
              <a:ext cx="268605" cy="0"/>
            </a:xfrm>
            <a:custGeom>
              <a:avLst/>
              <a:gdLst/>
              <a:ahLst/>
              <a:cxnLst/>
              <a:rect l="l" t="t" r="r" b="b"/>
              <a:pathLst>
                <a:path w="268604">
                  <a:moveTo>
                    <a:pt x="268223" y="0"/>
                  </a:moveTo>
                  <a:lnTo>
                    <a:pt x="0" y="0"/>
                  </a:lnTo>
                </a:path>
              </a:pathLst>
            </a:custGeom>
            <a:ln w="25908">
              <a:solidFill>
                <a:srgbClr val="8021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56" name="object 156"/>
            <p:cNvSpPr/>
            <p:nvPr/>
          </p:nvSpPr>
          <p:spPr>
            <a:xfrm>
              <a:off x="6035039" y="7549896"/>
              <a:ext cx="35560" cy="36830"/>
            </a:xfrm>
            <a:custGeom>
              <a:avLst/>
              <a:gdLst/>
              <a:ahLst/>
              <a:cxnLst/>
              <a:rect l="l" t="t" r="r" b="b"/>
              <a:pathLst>
                <a:path w="35560" h="36829">
                  <a:moveTo>
                    <a:pt x="27431" y="36576"/>
                  </a:moveTo>
                  <a:lnTo>
                    <a:pt x="18287" y="36576"/>
                  </a:lnTo>
                  <a:lnTo>
                    <a:pt x="10929" y="35218"/>
                  </a:lnTo>
                  <a:lnTo>
                    <a:pt x="5143" y="31432"/>
                  </a:lnTo>
                  <a:lnTo>
                    <a:pt x="1357" y="25646"/>
                  </a:lnTo>
                  <a:lnTo>
                    <a:pt x="0" y="18288"/>
                  </a:lnTo>
                  <a:lnTo>
                    <a:pt x="1357" y="11572"/>
                  </a:lnTo>
                  <a:lnTo>
                    <a:pt x="5143" y="5714"/>
                  </a:lnTo>
                  <a:lnTo>
                    <a:pt x="10929" y="1571"/>
                  </a:lnTo>
                  <a:lnTo>
                    <a:pt x="18287" y="0"/>
                  </a:lnTo>
                  <a:lnTo>
                    <a:pt x="27431" y="0"/>
                  </a:lnTo>
                  <a:lnTo>
                    <a:pt x="35051" y="9144"/>
                  </a:lnTo>
                  <a:lnTo>
                    <a:pt x="35051" y="28956"/>
                  </a:lnTo>
                  <a:lnTo>
                    <a:pt x="27431" y="36576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57" name="object 157"/>
            <p:cNvSpPr/>
            <p:nvPr/>
          </p:nvSpPr>
          <p:spPr>
            <a:xfrm>
              <a:off x="6035039" y="7549896"/>
              <a:ext cx="35560" cy="36830"/>
            </a:xfrm>
            <a:custGeom>
              <a:avLst/>
              <a:gdLst/>
              <a:ahLst/>
              <a:cxnLst/>
              <a:rect l="l" t="t" r="r" b="b"/>
              <a:pathLst>
                <a:path w="35560" h="36829">
                  <a:moveTo>
                    <a:pt x="18287" y="0"/>
                  </a:moveTo>
                  <a:lnTo>
                    <a:pt x="27431" y="0"/>
                  </a:lnTo>
                  <a:lnTo>
                    <a:pt x="35051" y="9144"/>
                  </a:lnTo>
                  <a:lnTo>
                    <a:pt x="35051" y="18288"/>
                  </a:lnTo>
                  <a:lnTo>
                    <a:pt x="35051" y="28956"/>
                  </a:lnTo>
                  <a:lnTo>
                    <a:pt x="27431" y="36576"/>
                  </a:lnTo>
                  <a:lnTo>
                    <a:pt x="18287" y="36576"/>
                  </a:lnTo>
                  <a:lnTo>
                    <a:pt x="10929" y="35218"/>
                  </a:lnTo>
                  <a:lnTo>
                    <a:pt x="5143" y="31432"/>
                  </a:lnTo>
                  <a:lnTo>
                    <a:pt x="1357" y="25646"/>
                  </a:lnTo>
                  <a:lnTo>
                    <a:pt x="0" y="18288"/>
                  </a:lnTo>
                  <a:lnTo>
                    <a:pt x="1357" y="11572"/>
                  </a:lnTo>
                  <a:lnTo>
                    <a:pt x="5143" y="5714"/>
                  </a:lnTo>
                  <a:lnTo>
                    <a:pt x="10929" y="1571"/>
                  </a:lnTo>
                  <a:lnTo>
                    <a:pt x="18287" y="0"/>
                  </a:lnTo>
                </a:path>
              </a:pathLst>
            </a:custGeom>
            <a:ln w="13716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58" name="object 158"/>
            <p:cNvSpPr/>
            <p:nvPr/>
          </p:nvSpPr>
          <p:spPr>
            <a:xfrm>
              <a:off x="6039611" y="7496555"/>
              <a:ext cx="26034" cy="24765"/>
            </a:xfrm>
            <a:custGeom>
              <a:avLst/>
              <a:gdLst/>
              <a:ahLst/>
              <a:cxnLst/>
              <a:rect l="l" t="t" r="r" b="b"/>
              <a:pathLst>
                <a:path w="26035" h="24765">
                  <a:moveTo>
                    <a:pt x="25907" y="24383"/>
                  </a:moveTo>
                  <a:lnTo>
                    <a:pt x="0" y="24383"/>
                  </a:lnTo>
                  <a:lnTo>
                    <a:pt x="0" y="0"/>
                  </a:lnTo>
                  <a:lnTo>
                    <a:pt x="25907" y="0"/>
                  </a:lnTo>
                  <a:lnTo>
                    <a:pt x="25907" y="24383"/>
                  </a:lnTo>
                  <a:close/>
                </a:path>
              </a:pathLst>
            </a:custGeom>
            <a:solidFill>
              <a:srgbClr val="8021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59" name="object 159"/>
            <p:cNvSpPr/>
            <p:nvPr/>
          </p:nvSpPr>
          <p:spPr>
            <a:xfrm>
              <a:off x="6039611" y="7496555"/>
              <a:ext cx="26034" cy="24765"/>
            </a:xfrm>
            <a:custGeom>
              <a:avLst/>
              <a:gdLst/>
              <a:ahLst/>
              <a:cxnLst/>
              <a:rect l="l" t="t" r="r" b="b"/>
              <a:pathLst>
                <a:path w="26035" h="24765">
                  <a:moveTo>
                    <a:pt x="25907" y="0"/>
                  </a:moveTo>
                  <a:lnTo>
                    <a:pt x="0" y="0"/>
                  </a:lnTo>
                  <a:lnTo>
                    <a:pt x="0" y="24383"/>
                  </a:lnTo>
                  <a:lnTo>
                    <a:pt x="25907" y="24383"/>
                  </a:lnTo>
                  <a:lnTo>
                    <a:pt x="25907" y="0"/>
                  </a:lnTo>
                  <a:close/>
                </a:path>
              </a:pathLst>
            </a:custGeom>
            <a:ln w="13716">
              <a:solidFill>
                <a:srgbClr val="8021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60" name="object 160"/>
            <p:cNvSpPr/>
            <p:nvPr/>
          </p:nvSpPr>
          <p:spPr>
            <a:xfrm>
              <a:off x="6039611" y="7620000"/>
              <a:ext cx="26034" cy="24765"/>
            </a:xfrm>
            <a:custGeom>
              <a:avLst/>
              <a:gdLst/>
              <a:ahLst/>
              <a:cxnLst/>
              <a:rect l="l" t="t" r="r" b="b"/>
              <a:pathLst>
                <a:path w="26035" h="24765">
                  <a:moveTo>
                    <a:pt x="25907" y="24383"/>
                  </a:moveTo>
                  <a:lnTo>
                    <a:pt x="0" y="24383"/>
                  </a:lnTo>
                  <a:lnTo>
                    <a:pt x="0" y="0"/>
                  </a:lnTo>
                  <a:lnTo>
                    <a:pt x="25907" y="0"/>
                  </a:lnTo>
                  <a:lnTo>
                    <a:pt x="25907" y="24383"/>
                  </a:lnTo>
                  <a:close/>
                </a:path>
              </a:pathLst>
            </a:custGeom>
            <a:solidFill>
              <a:srgbClr val="8021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61" name="object 161"/>
            <p:cNvSpPr/>
            <p:nvPr/>
          </p:nvSpPr>
          <p:spPr>
            <a:xfrm>
              <a:off x="6039611" y="7620000"/>
              <a:ext cx="26034" cy="24765"/>
            </a:xfrm>
            <a:custGeom>
              <a:avLst/>
              <a:gdLst/>
              <a:ahLst/>
              <a:cxnLst/>
              <a:rect l="l" t="t" r="r" b="b"/>
              <a:pathLst>
                <a:path w="26035" h="24765">
                  <a:moveTo>
                    <a:pt x="25907" y="0"/>
                  </a:moveTo>
                  <a:lnTo>
                    <a:pt x="0" y="0"/>
                  </a:lnTo>
                  <a:lnTo>
                    <a:pt x="0" y="24383"/>
                  </a:lnTo>
                  <a:lnTo>
                    <a:pt x="25907" y="24383"/>
                  </a:lnTo>
                  <a:lnTo>
                    <a:pt x="25907" y="0"/>
                  </a:lnTo>
                  <a:close/>
                </a:path>
              </a:pathLst>
            </a:custGeom>
            <a:ln w="13716">
              <a:solidFill>
                <a:srgbClr val="8021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162" name="object 162"/>
          <p:cNvGrpSpPr/>
          <p:nvPr/>
        </p:nvGrpSpPr>
        <p:grpSpPr>
          <a:xfrm>
            <a:off x="13872784" y="7722107"/>
            <a:ext cx="102255" cy="45720"/>
            <a:chOff x="6030467" y="7722107"/>
            <a:chExt cx="44450" cy="45720"/>
          </a:xfrm>
        </p:grpSpPr>
        <p:sp>
          <p:nvSpPr>
            <p:cNvPr id="163" name="object 163"/>
            <p:cNvSpPr/>
            <p:nvPr/>
          </p:nvSpPr>
          <p:spPr>
            <a:xfrm>
              <a:off x="6035039" y="7726679"/>
              <a:ext cx="35560" cy="36830"/>
            </a:xfrm>
            <a:custGeom>
              <a:avLst/>
              <a:gdLst/>
              <a:ahLst/>
              <a:cxnLst/>
              <a:rect l="l" t="t" r="r" b="b"/>
              <a:pathLst>
                <a:path w="35560" h="36829">
                  <a:moveTo>
                    <a:pt x="27432" y="36576"/>
                  </a:moveTo>
                  <a:lnTo>
                    <a:pt x="18288" y="36576"/>
                  </a:lnTo>
                  <a:lnTo>
                    <a:pt x="10929" y="35218"/>
                  </a:lnTo>
                  <a:lnTo>
                    <a:pt x="5143" y="31432"/>
                  </a:lnTo>
                  <a:lnTo>
                    <a:pt x="1357" y="25646"/>
                  </a:lnTo>
                  <a:lnTo>
                    <a:pt x="0" y="18288"/>
                  </a:lnTo>
                  <a:lnTo>
                    <a:pt x="1357" y="11572"/>
                  </a:lnTo>
                  <a:lnTo>
                    <a:pt x="5143" y="5715"/>
                  </a:lnTo>
                  <a:lnTo>
                    <a:pt x="10929" y="1571"/>
                  </a:lnTo>
                  <a:lnTo>
                    <a:pt x="18288" y="0"/>
                  </a:lnTo>
                  <a:lnTo>
                    <a:pt x="27432" y="0"/>
                  </a:lnTo>
                  <a:lnTo>
                    <a:pt x="35052" y="9144"/>
                  </a:lnTo>
                  <a:lnTo>
                    <a:pt x="35052" y="28956"/>
                  </a:lnTo>
                  <a:lnTo>
                    <a:pt x="27432" y="36576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64" name="object 164"/>
            <p:cNvSpPr/>
            <p:nvPr/>
          </p:nvSpPr>
          <p:spPr>
            <a:xfrm>
              <a:off x="6035039" y="7726679"/>
              <a:ext cx="35560" cy="36830"/>
            </a:xfrm>
            <a:custGeom>
              <a:avLst/>
              <a:gdLst/>
              <a:ahLst/>
              <a:cxnLst/>
              <a:rect l="l" t="t" r="r" b="b"/>
              <a:pathLst>
                <a:path w="35560" h="36829">
                  <a:moveTo>
                    <a:pt x="0" y="18288"/>
                  </a:moveTo>
                  <a:lnTo>
                    <a:pt x="1357" y="11572"/>
                  </a:lnTo>
                  <a:lnTo>
                    <a:pt x="5143" y="5715"/>
                  </a:lnTo>
                  <a:lnTo>
                    <a:pt x="10929" y="1571"/>
                  </a:lnTo>
                  <a:lnTo>
                    <a:pt x="18288" y="0"/>
                  </a:lnTo>
                  <a:lnTo>
                    <a:pt x="27432" y="0"/>
                  </a:lnTo>
                  <a:lnTo>
                    <a:pt x="35052" y="9144"/>
                  </a:lnTo>
                  <a:lnTo>
                    <a:pt x="35052" y="18288"/>
                  </a:lnTo>
                  <a:lnTo>
                    <a:pt x="35052" y="28956"/>
                  </a:lnTo>
                  <a:lnTo>
                    <a:pt x="27432" y="36576"/>
                  </a:lnTo>
                  <a:lnTo>
                    <a:pt x="18288" y="36576"/>
                  </a:lnTo>
                  <a:lnTo>
                    <a:pt x="10929" y="35218"/>
                  </a:lnTo>
                  <a:lnTo>
                    <a:pt x="5143" y="31432"/>
                  </a:lnTo>
                  <a:lnTo>
                    <a:pt x="1357" y="25646"/>
                  </a:lnTo>
                  <a:lnTo>
                    <a:pt x="0" y="18288"/>
                  </a:lnTo>
                </a:path>
              </a:pathLst>
            </a:custGeom>
            <a:ln w="9144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165" name="object 165"/>
          <p:cNvGrpSpPr/>
          <p:nvPr/>
        </p:nvGrpSpPr>
        <p:grpSpPr>
          <a:xfrm>
            <a:off x="13879796" y="7240524"/>
            <a:ext cx="87647" cy="85725"/>
            <a:chOff x="6033515" y="7240523"/>
            <a:chExt cx="38100" cy="85725"/>
          </a:xfrm>
        </p:grpSpPr>
        <p:sp>
          <p:nvSpPr>
            <p:cNvPr id="166" name="object 166"/>
            <p:cNvSpPr/>
            <p:nvPr/>
          </p:nvSpPr>
          <p:spPr>
            <a:xfrm>
              <a:off x="6053328" y="7240523"/>
              <a:ext cx="0" cy="58419"/>
            </a:xfrm>
            <a:custGeom>
              <a:avLst/>
              <a:gdLst/>
              <a:ahLst/>
              <a:cxnLst/>
              <a:rect l="l" t="t" r="r" b="b"/>
              <a:pathLst>
                <a:path h="58420">
                  <a:moveTo>
                    <a:pt x="0" y="0"/>
                  </a:moveTo>
                  <a:lnTo>
                    <a:pt x="0" y="57912"/>
                  </a:lnTo>
                </a:path>
              </a:pathLst>
            </a:custGeom>
            <a:ln w="13716">
              <a:solidFill>
                <a:srgbClr val="0099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67" name="object 167"/>
            <p:cNvSpPr/>
            <p:nvPr/>
          </p:nvSpPr>
          <p:spPr>
            <a:xfrm>
              <a:off x="6035039" y="7287767"/>
              <a:ext cx="35560" cy="36830"/>
            </a:xfrm>
            <a:custGeom>
              <a:avLst/>
              <a:gdLst/>
              <a:ahLst/>
              <a:cxnLst/>
              <a:rect l="l" t="t" r="r" b="b"/>
              <a:pathLst>
                <a:path w="35560" h="36829">
                  <a:moveTo>
                    <a:pt x="27432" y="36576"/>
                  </a:moveTo>
                  <a:lnTo>
                    <a:pt x="18288" y="36576"/>
                  </a:lnTo>
                  <a:lnTo>
                    <a:pt x="10929" y="35218"/>
                  </a:lnTo>
                  <a:lnTo>
                    <a:pt x="5143" y="31432"/>
                  </a:lnTo>
                  <a:lnTo>
                    <a:pt x="1357" y="25646"/>
                  </a:lnTo>
                  <a:lnTo>
                    <a:pt x="0" y="18288"/>
                  </a:lnTo>
                  <a:lnTo>
                    <a:pt x="1357" y="10929"/>
                  </a:lnTo>
                  <a:lnTo>
                    <a:pt x="5143" y="5143"/>
                  </a:lnTo>
                  <a:lnTo>
                    <a:pt x="10929" y="1357"/>
                  </a:lnTo>
                  <a:lnTo>
                    <a:pt x="18288" y="0"/>
                  </a:lnTo>
                  <a:lnTo>
                    <a:pt x="27432" y="0"/>
                  </a:lnTo>
                  <a:lnTo>
                    <a:pt x="35052" y="7620"/>
                  </a:lnTo>
                  <a:lnTo>
                    <a:pt x="35052" y="28956"/>
                  </a:lnTo>
                  <a:lnTo>
                    <a:pt x="27432" y="36576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68" name="object 168"/>
            <p:cNvSpPr/>
            <p:nvPr/>
          </p:nvSpPr>
          <p:spPr>
            <a:xfrm>
              <a:off x="6035039" y="7287767"/>
              <a:ext cx="35560" cy="36830"/>
            </a:xfrm>
            <a:custGeom>
              <a:avLst/>
              <a:gdLst/>
              <a:ahLst/>
              <a:cxnLst/>
              <a:rect l="l" t="t" r="r" b="b"/>
              <a:pathLst>
                <a:path w="35560" h="36829">
                  <a:moveTo>
                    <a:pt x="0" y="18288"/>
                  </a:moveTo>
                  <a:lnTo>
                    <a:pt x="1357" y="10929"/>
                  </a:lnTo>
                  <a:lnTo>
                    <a:pt x="5143" y="5143"/>
                  </a:lnTo>
                  <a:lnTo>
                    <a:pt x="10929" y="1357"/>
                  </a:lnTo>
                  <a:lnTo>
                    <a:pt x="18288" y="0"/>
                  </a:lnTo>
                  <a:lnTo>
                    <a:pt x="27432" y="0"/>
                  </a:lnTo>
                  <a:lnTo>
                    <a:pt x="35052" y="7620"/>
                  </a:lnTo>
                  <a:lnTo>
                    <a:pt x="35052" y="18288"/>
                  </a:lnTo>
                  <a:lnTo>
                    <a:pt x="35052" y="28956"/>
                  </a:lnTo>
                  <a:lnTo>
                    <a:pt x="27432" y="36576"/>
                  </a:lnTo>
                  <a:lnTo>
                    <a:pt x="18288" y="36576"/>
                  </a:lnTo>
                  <a:lnTo>
                    <a:pt x="10929" y="35218"/>
                  </a:lnTo>
                  <a:lnTo>
                    <a:pt x="5143" y="31432"/>
                  </a:lnTo>
                  <a:lnTo>
                    <a:pt x="1357" y="25646"/>
                  </a:lnTo>
                  <a:lnTo>
                    <a:pt x="0" y="18288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169" name="object 169"/>
          <p:cNvGrpSpPr/>
          <p:nvPr/>
        </p:nvGrpSpPr>
        <p:grpSpPr>
          <a:xfrm>
            <a:off x="11593963" y="6060949"/>
            <a:ext cx="182598" cy="40005"/>
            <a:chOff x="5039868" y="6060948"/>
            <a:chExt cx="79375" cy="40005"/>
          </a:xfrm>
        </p:grpSpPr>
        <p:sp>
          <p:nvSpPr>
            <p:cNvPr id="170" name="object 170"/>
            <p:cNvSpPr/>
            <p:nvPr/>
          </p:nvSpPr>
          <p:spPr>
            <a:xfrm>
              <a:off x="5067300" y="6080760"/>
              <a:ext cx="52069" cy="0"/>
            </a:xfrm>
            <a:custGeom>
              <a:avLst/>
              <a:gdLst/>
              <a:ahLst/>
              <a:cxnLst/>
              <a:rect l="l" t="t" r="r" b="b"/>
              <a:pathLst>
                <a:path w="52070">
                  <a:moveTo>
                    <a:pt x="0" y="0"/>
                  </a:moveTo>
                  <a:lnTo>
                    <a:pt x="51816" y="0"/>
                  </a:lnTo>
                </a:path>
              </a:pathLst>
            </a:custGeom>
            <a:ln w="13716">
              <a:solidFill>
                <a:srgbClr val="0099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71" name="object 171"/>
            <p:cNvSpPr/>
            <p:nvPr/>
          </p:nvSpPr>
          <p:spPr>
            <a:xfrm>
              <a:off x="5041392" y="6062472"/>
              <a:ext cx="36830" cy="36830"/>
            </a:xfrm>
            <a:custGeom>
              <a:avLst/>
              <a:gdLst/>
              <a:ahLst/>
              <a:cxnLst/>
              <a:rect l="l" t="t" r="r" b="b"/>
              <a:pathLst>
                <a:path w="36829" h="36829">
                  <a:moveTo>
                    <a:pt x="18288" y="36575"/>
                  </a:moveTo>
                  <a:lnTo>
                    <a:pt x="10929" y="35218"/>
                  </a:lnTo>
                  <a:lnTo>
                    <a:pt x="5143" y="31432"/>
                  </a:lnTo>
                  <a:lnTo>
                    <a:pt x="1357" y="25646"/>
                  </a:lnTo>
                  <a:lnTo>
                    <a:pt x="0" y="18287"/>
                  </a:lnTo>
                  <a:lnTo>
                    <a:pt x="1357" y="11572"/>
                  </a:lnTo>
                  <a:lnTo>
                    <a:pt x="5143" y="5714"/>
                  </a:lnTo>
                  <a:lnTo>
                    <a:pt x="10929" y="1571"/>
                  </a:lnTo>
                  <a:lnTo>
                    <a:pt x="18288" y="0"/>
                  </a:lnTo>
                  <a:lnTo>
                    <a:pt x="25003" y="1571"/>
                  </a:lnTo>
                  <a:lnTo>
                    <a:pt x="30860" y="5714"/>
                  </a:lnTo>
                  <a:lnTo>
                    <a:pt x="35004" y="11572"/>
                  </a:lnTo>
                  <a:lnTo>
                    <a:pt x="36576" y="18287"/>
                  </a:lnTo>
                  <a:lnTo>
                    <a:pt x="35004" y="25646"/>
                  </a:lnTo>
                  <a:lnTo>
                    <a:pt x="30861" y="31432"/>
                  </a:lnTo>
                  <a:lnTo>
                    <a:pt x="25003" y="35218"/>
                  </a:lnTo>
                  <a:lnTo>
                    <a:pt x="18288" y="36575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72" name="object 172"/>
            <p:cNvSpPr/>
            <p:nvPr/>
          </p:nvSpPr>
          <p:spPr>
            <a:xfrm>
              <a:off x="5041392" y="6062472"/>
              <a:ext cx="36830" cy="36830"/>
            </a:xfrm>
            <a:custGeom>
              <a:avLst/>
              <a:gdLst/>
              <a:ahLst/>
              <a:cxnLst/>
              <a:rect l="l" t="t" r="r" b="b"/>
              <a:pathLst>
                <a:path w="36829" h="36829">
                  <a:moveTo>
                    <a:pt x="0" y="18287"/>
                  </a:moveTo>
                  <a:lnTo>
                    <a:pt x="1357" y="11572"/>
                  </a:lnTo>
                  <a:lnTo>
                    <a:pt x="5143" y="5714"/>
                  </a:lnTo>
                  <a:lnTo>
                    <a:pt x="10929" y="1571"/>
                  </a:lnTo>
                  <a:lnTo>
                    <a:pt x="18288" y="0"/>
                  </a:lnTo>
                  <a:lnTo>
                    <a:pt x="25003" y="1571"/>
                  </a:lnTo>
                  <a:lnTo>
                    <a:pt x="30860" y="5714"/>
                  </a:lnTo>
                  <a:lnTo>
                    <a:pt x="35004" y="11572"/>
                  </a:lnTo>
                  <a:lnTo>
                    <a:pt x="36576" y="18287"/>
                  </a:lnTo>
                  <a:lnTo>
                    <a:pt x="35004" y="25646"/>
                  </a:lnTo>
                  <a:lnTo>
                    <a:pt x="30861" y="31432"/>
                  </a:lnTo>
                  <a:lnTo>
                    <a:pt x="25003" y="35218"/>
                  </a:lnTo>
                  <a:lnTo>
                    <a:pt x="18288" y="36575"/>
                  </a:lnTo>
                  <a:lnTo>
                    <a:pt x="10929" y="35218"/>
                  </a:lnTo>
                  <a:lnTo>
                    <a:pt x="5143" y="31432"/>
                  </a:lnTo>
                  <a:lnTo>
                    <a:pt x="1357" y="25646"/>
                  </a:lnTo>
                  <a:lnTo>
                    <a:pt x="0" y="18287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173" name="object 173"/>
          <p:cNvGrpSpPr/>
          <p:nvPr/>
        </p:nvGrpSpPr>
        <p:grpSpPr>
          <a:xfrm>
            <a:off x="13059419" y="7042404"/>
            <a:ext cx="87647" cy="38100"/>
            <a:chOff x="5676899" y="7042404"/>
            <a:chExt cx="38100" cy="38100"/>
          </a:xfrm>
        </p:grpSpPr>
        <p:sp>
          <p:nvSpPr>
            <p:cNvPr id="174" name="object 174"/>
            <p:cNvSpPr/>
            <p:nvPr/>
          </p:nvSpPr>
          <p:spPr>
            <a:xfrm>
              <a:off x="5678423" y="7043928"/>
              <a:ext cx="35560" cy="35560"/>
            </a:xfrm>
            <a:custGeom>
              <a:avLst/>
              <a:gdLst/>
              <a:ahLst/>
              <a:cxnLst/>
              <a:rect l="l" t="t" r="r" b="b"/>
              <a:pathLst>
                <a:path w="35560" h="35559">
                  <a:moveTo>
                    <a:pt x="16764" y="35052"/>
                  </a:moveTo>
                  <a:lnTo>
                    <a:pt x="7620" y="35052"/>
                  </a:lnTo>
                  <a:lnTo>
                    <a:pt x="0" y="25908"/>
                  </a:lnTo>
                  <a:lnTo>
                    <a:pt x="0" y="16764"/>
                  </a:lnTo>
                  <a:lnTo>
                    <a:pt x="0" y="7620"/>
                  </a:lnTo>
                  <a:lnTo>
                    <a:pt x="7620" y="0"/>
                  </a:lnTo>
                  <a:lnTo>
                    <a:pt x="27432" y="0"/>
                  </a:lnTo>
                  <a:lnTo>
                    <a:pt x="35052" y="7620"/>
                  </a:lnTo>
                  <a:lnTo>
                    <a:pt x="35052" y="16764"/>
                  </a:lnTo>
                  <a:lnTo>
                    <a:pt x="33694" y="23479"/>
                  </a:lnTo>
                  <a:lnTo>
                    <a:pt x="29908" y="29337"/>
                  </a:lnTo>
                  <a:lnTo>
                    <a:pt x="24122" y="33480"/>
                  </a:lnTo>
                  <a:lnTo>
                    <a:pt x="16764" y="35052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75" name="object 175"/>
            <p:cNvSpPr/>
            <p:nvPr/>
          </p:nvSpPr>
          <p:spPr>
            <a:xfrm>
              <a:off x="5678423" y="7043928"/>
              <a:ext cx="35560" cy="35560"/>
            </a:xfrm>
            <a:custGeom>
              <a:avLst/>
              <a:gdLst/>
              <a:ahLst/>
              <a:cxnLst/>
              <a:rect l="l" t="t" r="r" b="b"/>
              <a:pathLst>
                <a:path w="35560" h="35559">
                  <a:moveTo>
                    <a:pt x="0" y="16764"/>
                  </a:moveTo>
                  <a:lnTo>
                    <a:pt x="0" y="7620"/>
                  </a:lnTo>
                  <a:lnTo>
                    <a:pt x="7620" y="0"/>
                  </a:lnTo>
                  <a:lnTo>
                    <a:pt x="16764" y="0"/>
                  </a:lnTo>
                  <a:lnTo>
                    <a:pt x="27432" y="0"/>
                  </a:lnTo>
                  <a:lnTo>
                    <a:pt x="35052" y="7620"/>
                  </a:lnTo>
                  <a:lnTo>
                    <a:pt x="35052" y="16764"/>
                  </a:lnTo>
                  <a:lnTo>
                    <a:pt x="33694" y="23479"/>
                  </a:lnTo>
                  <a:lnTo>
                    <a:pt x="29908" y="29337"/>
                  </a:lnTo>
                  <a:lnTo>
                    <a:pt x="24122" y="33480"/>
                  </a:lnTo>
                  <a:lnTo>
                    <a:pt x="16764" y="35052"/>
                  </a:lnTo>
                  <a:lnTo>
                    <a:pt x="7620" y="35052"/>
                  </a:lnTo>
                  <a:lnTo>
                    <a:pt x="0" y="25908"/>
                  </a:lnTo>
                  <a:lnTo>
                    <a:pt x="0" y="16764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176" name="object 176"/>
          <p:cNvGrpSpPr/>
          <p:nvPr/>
        </p:nvGrpSpPr>
        <p:grpSpPr>
          <a:xfrm>
            <a:off x="13876292" y="7046976"/>
            <a:ext cx="92029" cy="38100"/>
            <a:chOff x="6031991" y="7046976"/>
            <a:chExt cx="40005" cy="38100"/>
          </a:xfrm>
        </p:grpSpPr>
        <p:sp>
          <p:nvSpPr>
            <p:cNvPr id="177" name="object 177"/>
            <p:cNvSpPr/>
            <p:nvPr/>
          </p:nvSpPr>
          <p:spPr>
            <a:xfrm>
              <a:off x="6033515" y="7048500"/>
              <a:ext cx="36830" cy="35560"/>
            </a:xfrm>
            <a:custGeom>
              <a:avLst/>
              <a:gdLst/>
              <a:ahLst/>
              <a:cxnLst/>
              <a:rect l="l" t="t" r="r" b="b"/>
              <a:pathLst>
                <a:path w="36829" h="35559">
                  <a:moveTo>
                    <a:pt x="18288" y="35051"/>
                  </a:moveTo>
                  <a:lnTo>
                    <a:pt x="11572" y="33480"/>
                  </a:lnTo>
                  <a:lnTo>
                    <a:pt x="5714" y="29336"/>
                  </a:lnTo>
                  <a:lnTo>
                    <a:pt x="1571" y="23479"/>
                  </a:lnTo>
                  <a:lnTo>
                    <a:pt x="0" y="16763"/>
                  </a:lnTo>
                  <a:lnTo>
                    <a:pt x="0" y="6095"/>
                  </a:lnTo>
                  <a:lnTo>
                    <a:pt x="9144" y="0"/>
                  </a:lnTo>
                  <a:lnTo>
                    <a:pt x="28956" y="0"/>
                  </a:lnTo>
                  <a:lnTo>
                    <a:pt x="36576" y="6095"/>
                  </a:lnTo>
                  <a:lnTo>
                    <a:pt x="36576" y="16763"/>
                  </a:lnTo>
                  <a:lnTo>
                    <a:pt x="35218" y="23479"/>
                  </a:lnTo>
                  <a:lnTo>
                    <a:pt x="31432" y="29336"/>
                  </a:lnTo>
                  <a:lnTo>
                    <a:pt x="25646" y="33480"/>
                  </a:lnTo>
                  <a:lnTo>
                    <a:pt x="18288" y="35051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78" name="object 178"/>
            <p:cNvSpPr/>
            <p:nvPr/>
          </p:nvSpPr>
          <p:spPr>
            <a:xfrm>
              <a:off x="6033515" y="7048500"/>
              <a:ext cx="36830" cy="35560"/>
            </a:xfrm>
            <a:custGeom>
              <a:avLst/>
              <a:gdLst/>
              <a:ahLst/>
              <a:cxnLst/>
              <a:rect l="l" t="t" r="r" b="b"/>
              <a:pathLst>
                <a:path w="36829" h="35559">
                  <a:moveTo>
                    <a:pt x="0" y="16763"/>
                  </a:moveTo>
                  <a:lnTo>
                    <a:pt x="0" y="6095"/>
                  </a:lnTo>
                  <a:lnTo>
                    <a:pt x="9144" y="0"/>
                  </a:lnTo>
                  <a:lnTo>
                    <a:pt x="18288" y="0"/>
                  </a:lnTo>
                  <a:lnTo>
                    <a:pt x="28956" y="0"/>
                  </a:lnTo>
                  <a:lnTo>
                    <a:pt x="36576" y="6095"/>
                  </a:lnTo>
                  <a:lnTo>
                    <a:pt x="36576" y="16763"/>
                  </a:lnTo>
                  <a:lnTo>
                    <a:pt x="35218" y="23479"/>
                  </a:lnTo>
                  <a:lnTo>
                    <a:pt x="31432" y="29336"/>
                  </a:lnTo>
                  <a:lnTo>
                    <a:pt x="25646" y="33480"/>
                  </a:lnTo>
                  <a:lnTo>
                    <a:pt x="18288" y="35051"/>
                  </a:lnTo>
                  <a:lnTo>
                    <a:pt x="11572" y="33480"/>
                  </a:lnTo>
                  <a:lnTo>
                    <a:pt x="5714" y="29336"/>
                  </a:lnTo>
                  <a:lnTo>
                    <a:pt x="1571" y="23479"/>
                  </a:lnTo>
                  <a:lnTo>
                    <a:pt x="0" y="16763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pic>
        <p:nvPicPr>
          <p:cNvPr id="179" name="object 179"/>
          <p:cNvPicPr/>
          <p:nvPr/>
        </p:nvPicPr>
        <p:blipFill>
          <a:blip r:embed="rId10" cstate="print"/>
          <a:stretch>
            <a:fillRect/>
          </a:stretch>
        </p:blipFill>
        <p:spPr>
          <a:xfrm>
            <a:off x="9672734" y="6268212"/>
            <a:ext cx="322541" cy="192023"/>
          </a:xfrm>
          <a:prstGeom prst="rect">
            <a:avLst/>
          </a:prstGeom>
        </p:spPr>
      </p:pic>
      <p:pic>
        <p:nvPicPr>
          <p:cNvPr id="180" name="object 180"/>
          <p:cNvPicPr/>
          <p:nvPr/>
        </p:nvPicPr>
        <p:blipFill>
          <a:blip r:embed="rId11" cstate="print"/>
          <a:stretch>
            <a:fillRect/>
          </a:stretch>
        </p:blipFill>
        <p:spPr>
          <a:xfrm>
            <a:off x="9339676" y="5971033"/>
            <a:ext cx="143739" cy="380999"/>
          </a:xfrm>
          <a:prstGeom prst="rect">
            <a:avLst/>
          </a:prstGeom>
        </p:spPr>
      </p:pic>
      <p:grpSp>
        <p:nvGrpSpPr>
          <p:cNvPr id="181" name="object 181"/>
          <p:cNvGrpSpPr/>
          <p:nvPr/>
        </p:nvGrpSpPr>
        <p:grpSpPr>
          <a:xfrm>
            <a:off x="10938360" y="5740907"/>
            <a:ext cx="480598" cy="160020"/>
            <a:chOff x="4754879" y="5740907"/>
            <a:chExt cx="208915" cy="160020"/>
          </a:xfrm>
        </p:grpSpPr>
        <p:pic>
          <p:nvPicPr>
            <p:cNvPr id="182" name="object 182"/>
            <p:cNvPicPr/>
            <p:nvPr/>
          </p:nvPicPr>
          <p:blipFill>
            <a:blip r:embed="rId12" cstate="print"/>
            <a:stretch>
              <a:fillRect/>
            </a:stretch>
          </p:blipFill>
          <p:spPr>
            <a:xfrm>
              <a:off x="4844795" y="5740907"/>
              <a:ext cx="22859" cy="59943"/>
            </a:xfrm>
            <a:prstGeom prst="rect">
              <a:avLst/>
            </a:prstGeom>
          </p:spPr>
        </p:pic>
        <p:pic>
          <p:nvPicPr>
            <p:cNvPr id="183" name="object 183"/>
            <p:cNvPicPr/>
            <p:nvPr/>
          </p:nvPicPr>
          <p:blipFill>
            <a:blip r:embed="rId13" cstate="print"/>
            <a:stretch>
              <a:fillRect/>
            </a:stretch>
          </p:blipFill>
          <p:spPr>
            <a:xfrm>
              <a:off x="4754879" y="5841492"/>
              <a:ext cx="86867" cy="59435"/>
            </a:xfrm>
            <a:prstGeom prst="rect">
              <a:avLst/>
            </a:prstGeom>
          </p:spPr>
        </p:pic>
        <p:pic>
          <p:nvPicPr>
            <p:cNvPr id="184" name="object 184"/>
            <p:cNvPicPr/>
            <p:nvPr/>
          </p:nvPicPr>
          <p:blipFill>
            <a:blip r:embed="rId14" cstate="print"/>
            <a:stretch>
              <a:fillRect/>
            </a:stretch>
          </p:blipFill>
          <p:spPr>
            <a:xfrm>
              <a:off x="4872227" y="5839967"/>
              <a:ext cx="91320" cy="60960"/>
            </a:xfrm>
            <a:prstGeom prst="rect">
              <a:avLst/>
            </a:prstGeom>
          </p:spPr>
        </p:pic>
      </p:grpSp>
      <p:pic>
        <p:nvPicPr>
          <p:cNvPr id="185" name="object 185"/>
          <p:cNvPicPr/>
          <p:nvPr/>
        </p:nvPicPr>
        <p:blipFill>
          <a:blip r:embed="rId15" cstate="print"/>
          <a:stretch>
            <a:fillRect/>
          </a:stretch>
        </p:blipFill>
        <p:spPr>
          <a:xfrm>
            <a:off x="11555394" y="6301740"/>
            <a:ext cx="645083" cy="184403"/>
          </a:xfrm>
          <a:prstGeom prst="rect">
            <a:avLst/>
          </a:prstGeom>
        </p:spPr>
      </p:pic>
      <p:grpSp>
        <p:nvGrpSpPr>
          <p:cNvPr id="186" name="object 186"/>
          <p:cNvGrpSpPr/>
          <p:nvPr/>
        </p:nvGrpSpPr>
        <p:grpSpPr>
          <a:xfrm>
            <a:off x="12232031" y="5606796"/>
            <a:ext cx="595998" cy="287020"/>
            <a:chOff x="5317235" y="5606796"/>
            <a:chExt cx="259079" cy="287020"/>
          </a:xfrm>
        </p:grpSpPr>
        <p:pic>
          <p:nvPicPr>
            <p:cNvPr id="187" name="object 187"/>
            <p:cNvPicPr/>
            <p:nvPr/>
          </p:nvPicPr>
          <p:blipFill>
            <a:blip r:embed="rId16" cstate="print"/>
            <a:stretch>
              <a:fillRect/>
            </a:stretch>
          </p:blipFill>
          <p:spPr>
            <a:xfrm>
              <a:off x="5423916" y="5606796"/>
              <a:ext cx="45576" cy="59435"/>
            </a:xfrm>
            <a:prstGeom prst="rect">
              <a:avLst/>
            </a:prstGeom>
          </p:spPr>
        </p:pic>
        <p:pic>
          <p:nvPicPr>
            <p:cNvPr id="188" name="object 188"/>
            <p:cNvPicPr/>
            <p:nvPr/>
          </p:nvPicPr>
          <p:blipFill>
            <a:blip r:embed="rId17" cstate="print"/>
            <a:stretch>
              <a:fillRect/>
            </a:stretch>
          </p:blipFill>
          <p:spPr>
            <a:xfrm>
              <a:off x="5317235" y="5704332"/>
              <a:ext cx="135635" cy="188975"/>
            </a:xfrm>
            <a:prstGeom prst="rect">
              <a:avLst/>
            </a:prstGeom>
          </p:spPr>
        </p:pic>
        <p:pic>
          <p:nvPicPr>
            <p:cNvPr id="189" name="object 189"/>
            <p:cNvPicPr/>
            <p:nvPr/>
          </p:nvPicPr>
          <p:blipFill>
            <a:blip r:embed="rId18" cstate="print"/>
            <a:stretch>
              <a:fillRect/>
            </a:stretch>
          </p:blipFill>
          <p:spPr>
            <a:xfrm>
              <a:off x="5481828" y="5704332"/>
              <a:ext cx="94487" cy="61467"/>
            </a:xfrm>
            <a:prstGeom prst="rect">
              <a:avLst/>
            </a:prstGeom>
          </p:spPr>
        </p:pic>
      </p:grpSp>
      <p:grpSp>
        <p:nvGrpSpPr>
          <p:cNvPr id="190" name="object 190"/>
          <p:cNvGrpSpPr/>
          <p:nvPr/>
        </p:nvGrpSpPr>
        <p:grpSpPr>
          <a:xfrm>
            <a:off x="14829893" y="5606796"/>
            <a:ext cx="590157" cy="279400"/>
            <a:chOff x="6446520" y="5606796"/>
            <a:chExt cx="256540" cy="279400"/>
          </a:xfrm>
        </p:grpSpPr>
        <p:pic>
          <p:nvPicPr>
            <p:cNvPr id="191" name="object 191"/>
            <p:cNvPicPr/>
            <p:nvPr/>
          </p:nvPicPr>
          <p:blipFill>
            <a:blip r:embed="rId19" cstate="print"/>
            <a:stretch>
              <a:fillRect/>
            </a:stretch>
          </p:blipFill>
          <p:spPr>
            <a:xfrm>
              <a:off x="6553200" y="5606796"/>
              <a:ext cx="39290" cy="59435"/>
            </a:xfrm>
            <a:prstGeom prst="rect">
              <a:avLst/>
            </a:prstGeom>
          </p:spPr>
        </p:pic>
        <p:pic>
          <p:nvPicPr>
            <p:cNvPr id="192" name="object 192"/>
            <p:cNvPicPr/>
            <p:nvPr/>
          </p:nvPicPr>
          <p:blipFill>
            <a:blip r:embed="rId20" cstate="print"/>
            <a:stretch>
              <a:fillRect/>
            </a:stretch>
          </p:blipFill>
          <p:spPr>
            <a:xfrm>
              <a:off x="6446520" y="5705855"/>
              <a:ext cx="134112" cy="179831"/>
            </a:xfrm>
            <a:prstGeom prst="rect">
              <a:avLst/>
            </a:prstGeom>
          </p:spPr>
        </p:pic>
        <p:pic>
          <p:nvPicPr>
            <p:cNvPr id="193" name="object 193"/>
            <p:cNvPicPr/>
            <p:nvPr/>
          </p:nvPicPr>
          <p:blipFill>
            <a:blip r:embed="rId14" cstate="print"/>
            <a:stretch>
              <a:fillRect/>
            </a:stretch>
          </p:blipFill>
          <p:spPr>
            <a:xfrm>
              <a:off x="6611112" y="5704332"/>
              <a:ext cx="91320" cy="61467"/>
            </a:xfrm>
            <a:prstGeom prst="rect">
              <a:avLst/>
            </a:prstGeom>
          </p:spPr>
        </p:pic>
      </p:grpSp>
      <p:pic>
        <p:nvPicPr>
          <p:cNvPr id="194" name="object 194"/>
          <p:cNvPicPr/>
          <p:nvPr/>
        </p:nvPicPr>
        <p:blipFill>
          <a:blip r:embed="rId21" cstate="print"/>
          <a:stretch>
            <a:fillRect/>
          </a:stretch>
        </p:blipFill>
        <p:spPr>
          <a:xfrm>
            <a:off x="12740385" y="5945124"/>
            <a:ext cx="2601364" cy="769619"/>
          </a:xfrm>
          <a:prstGeom prst="rect">
            <a:avLst/>
          </a:prstGeom>
        </p:spPr>
      </p:pic>
      <p:pic>
        <p:nvPicPr>
          <p:cNvPr id="195" name="object 195"/>
          <p:cNvPicPr/>
          <p:nvPr/>
        </p:nvPicPr>
        <p:blipFill>
          <a:blip r:embed="rId22" cstate="print"/>
          <a:stretch>
            <a:fillRect/>
          </a:stretch>
        </p:blipFill>
        <p:spPr>
          <a:xfrm>
            <a:off x="15674809" y="6161533"/>
            <a:ext cx="515365" cy="233171"/>
          </a:xfrm>
          <a:prstGeom prst="rect">
            <a:avLst/>
          </a:prstGeom>
        </p:spPr>
      </p:pic>
      <p:pic>
        <p:nvPicPr>
          <p:cNvPr id="196" name="object 196"/>
          <p:cNvPicPr/>
          <p:nvPr/>
        </p:nvPicPr>
        <p:blipFill>
          <a:blip r:embed="rId23" cstate="print"/>
          <a:stretch>
            <a:fillRect/>
          </a:stretch>
        </p:blipFill>
        <p:spPr>
          <a:xfrm>
            <a:off x="14332056" y="7146035"/>
            <a:ext cx="652092" cy="182880"/>
          </a:xfrm>
          <a:prstGeom prst="rect">
            <a:avLst/>
          </a:prstGeom>
        </p:spPr>
      </p:pic>
      <p:pic>
        <p:nvPicPr>
          <p:cNvPr id="197" name="object 197"/>
          <p:cNvPicPr/>
          <p:nvPr/>
        </p:nvPicPr>
        <p:blipFill>
          <a:blip r:embed="rId24" cstate="print"/>
          <a:stretch>
            <a:fillRect/>
          </a:stretch>
        </p:blipFill>
        <p:spPr>
          <a:xfrm>
            <a:off x="12975278" y="7252717"/>
            <a:ext cx="283977" cy="184403"/>
          </a:xfrm>
          <a:prstGeom prst="rect">
            <a:avLst/>
          </a:prstGeom>
        </p:spPr>
      </p:pic>
      <p:grpSp>
        <p:nvGrpSpPr>
          <p:cNvPr id="198" name="object 198"/>
          <p:cNvGrpSpPr/>
          <p:nvPr/>
        </p:nvGrpSpPr>
        <p:grpSpPr>
          <a:xfrm>
            <a:off x="12011159" y="6800088"/>
            <a:ext cx="593079" cy="160020"/>
            <a:chOff x="5221223" y="6800088"/>
            <a:chExt cx="257810" cy="160020"/>
          </a:xfrm>
        </p:grpSpPr>
        <p:pic>
          <p:nvPicPr>
            <p:cNvPr id="199" name="object 199"/>
            <p:cNvPicPr/>
            <p:nvPr/>
          </p:nvPicPr>
          <p:blipFill>
            <a:blip r:embed="rId25" cstate="print"/>
            <a:stretch>
              <a:fillRect/>
            </a:stretch>
          </p:blipFill>
          <p:spPr>
            <a:xfrm>
              <a:off x="5329427" y="6800088"/>
              <a:ext cx="39290" cy="59435"/>
            </a:xfrm>
            <a:prstGeom prst="rect">
              <a:avLst/>
            </a:prstGeom>
          </p:spPr>
        </p:pic>
        <p:pic>
          <p:nvPicPr>
            <p:cNvPr id="200" name="object 200"/>
            <p:cNvPicPr/>
            <p:nvPr/>
          </p:nvPicPr>
          <p:blipFill>
            <a:blip r:embed="rId26" cstate="print"/>
            <a:stretch>
              <a:fillRect/>
            </a:stretch>
          </p:blipFill>
          <p:spPr>
            <a:xfrm>
              <a:off x="5221223" y="6900672"/>
              <a:ext cx="134094" cy="59435"/>
            </a:xfrm>
            <a:prstGeom prst="rect">
              <a:avLst/>
            </a:prstGeom>
          </p:spPr>
        </p:pic>
        <p:pic>
          <p:nvPicPr>
            <p:cNvPr id="201" name="object 201"/>
            <p:cNvPicPr/>
            <p:nvPr/>
          </p:nvPicPr>
          <p:blipFill>
            <a:blip r:embed="rId27" cstate="print"/>
            <a:stretch>
              <a:fillRect/>
            </a:stretch>
          </p:blipFill>
          <p:spPr>
            <a:xfrm>
              <a:off x="5385815" y="6899148"/>
              <a:ext cx="92868" cy="60960"/>
            </a:xfrm>
            <a:prstGeom prst="rect">
              <a:avLst/>
            </a:prstGeom>
          </p:spPr>
        </p:pic>
      </p:grpSp>
      <p:grpSp>
        <p:nvGrpSpPr>
          <p:cNvPr id="202" name="object 202"/>
          <p:cNvGrpSpPr/>
          <p:nvPr/>
        </p:nvGrpSpPr>
        <p:grpSpPr>
          <a:xfrm>
            <a:off x="14353090" y="7481317"/>
            <a:ext cx="470373" cy="159385"/>
            <a:chOff x="6239255" y="7481316"/>
            <a:chExt cx="204470" cy="159385"/>
          </a:xfrm>
        </p:grpSpPr>
        <p:pic>
          <p:nvPicPr>
            <p:cNvPr id="203" name="object 203"/>
            <p:cNvPicPr/>
            <p:nvPr/>
          </p:nvPicPr>
          <p:blipFill>
            <a:blip r:embed="rId28" cstate="print"/>
            <a:stretch>
              <a:fillRect/>
            </a:stretch>
          </p:blipFill>
          <p:spPr>
            <a:xfrm>
              <a:off x="6316979" y="7481316"/>
              <a:ext cx="40862" cy="59435"/>
            </a:xfrm>
            <a:prstGeom prst="rect">
              <a:avLst/>
            </a:prstGeom>
          </p:spPr>
        </p:pic>
        <p:pic>
          <p:nvPicPr>
            <p:cNvPr id="204" name="object 204"/>
            <p:cNvPicPr/>
            <p:nvPr/>
          </p:nvPicPr>
          <p:blipFill>
            <a:blip r:embed="rId29" cstate="print"/>
            <a:stretch>
              <a:fillRect/>
            </a:stretch>
          </p:blipFill>
          <p:spPr>
            <a:xfrm>
              <a:off x="6239255" y="7580376"/>
              <a:ext cx="80663" cy="59943"/>
            </a:xfrm>
            <a:prstGeom prst="rect">
              <a:avLst/>
            </a:prstGeom>
          </p:spPr>
        </p:pic>
        <p:pic>
          <p:nvPicPr>
            <p:cNvPr id="205" name="object 205"/>
            <p:cNvPicPr/>
            <p:nvPr/>
          </p:nvPicPr>
          <p:blipFill>
            <a:blip r:embed="rId14" cstate="print"/>
            <a:stretch>
              <a:fillRect/>
            </a:stretch>
          </p:blipFill>
          <p:spPr>
            <a:xfrm>
              <a:off x="6352031" y="7578852"/>
              <a:ext cx="91320" cy="61467"/>
            </a:xfrm>
            <a:prstGeom prst="rect">
              <a:avLst/>
            </a:prstGeom>
          </p:spPr>
        </p:pic>
      </p:grpSp>
      <p:pic>
        <p:nvPicPr>
          <p:cNvPr id="206" name="object 206"/>
          <p:cNvPicPr/>
          <p:nvPr/>
        </p:nvPicPr>
        <p:blipFill>
          <a:blip r:embed="rId30" cstate="print"/>
          <a:stretch>
            <a:fillRect/>
          </a:stretch>
        </p:blipFill>
        <p:spPr>
          <a:xfrm>
            <a:off x="13630879" y="8142732"/>
            <a:ext cx="603010" cy="300228"/>
          </a:xfrm>
          <a:prstGeom prst="rect">
            <a:avLst/>
          </a:prstGeom>
        </p:spPr>
      </p:pic>
      <p:sp>
        <p:nvSpPr>
          <p:cNvPr id="207" name="object 207"/>
          <p:cNvSpPr/>
          <p:nvPr/>
        </p:nvSpPr>
        <p:spPr>
          <a:xfrm>
            <a:off x="1444422" y="9413748"/>
            <a:ext cx="15051933" cy="9525"/>
          </a:xfrm>
          <a:custGeom>
            <a:avLst/>
            <a:gdLst/>
            <a:ahLst/>
            <a:cxnLst/>
            <a:rect l="l" t="t" r="r" b="b"/>
            <a:pathLst>
              <a:path w="6543040" h="9525">
                <a:moveTo>
                  <a:pt x="6542531" y="9144"/>
                </a:moveTo>
                <a:lnTo>
                  <a:pt x="0" y="9144"/>
                </a:lnTo>
                <a:lnTo>
                  <a:pt x="0" y="0"/>
                </a:lnTo>
                <a:lnTo>
                  <a:pt x="6542531" y="0"/>
                </a:lnTo>
                <a:lnTo>
                  <a:pt x="6542531" y="9144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8" name="object 208"/>
          <p:cNvSpPr txBox="1"/>
          <p:nvPr/>
        </p:nvSpPr>
        <p:spPr>
          <a:xfrm>
            <a:off x="16270181" y="349008"/>
            <a:ext cx="192824" cy="135935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sz="800" spc="10" dirty="0">
                <a:latin typeface="Microsoft Sans Serif"/>
                <a:cs typeface="Microsoft Sans Serif"/>
              </a:rPr>
              <a:t>7</a:t>
            </a:r>
            <a:endParaRPr sz="800">
              <a:latin typeface="Microsoft Sans Serif"/>
              <a:cs typeface="Microsoft Sans Serif"/>
            </a:endParaRPr>
          </a:p>
        </p:txBody>
      </p:sp>
      <p:sp>
        <p:nvSpPr>
          <p:cNvPr id="209" name="object 209"/>
          <p:cNvSpPr txBox="1"/>
          <p:nvPr/>
        </p:nvSpPr>
        <p:spPr>
          <a:xfrm>
            <a:off x="1415158" y="582318"/>
            <a:ext cx="7429554" cy="2731004"/>
          </a:xfrm>
          <a:prstGeom prst="rect">
            <a:avLst/>
          </a:prstGeom>
        </p:spPr>
        <p:txBody>
          <a:bodyPr vert="horz" wrap="square" lIns="0" tIns="46355" rIns="0" bIns="0" rtlCol="0">
            <a:spAutoFit/>
          </a:bodyPr>
          <a:lstStyle/>
          <a:p>
            <a:pPr marL="472440">
              <a:lnSpc>
                <a:spcPct val="100000"/>
              </a:lnSpc>
              <a:spcBef>
                <a:spcPts val="365"/>
              </a:spcBef>
            </a:pPr>
            <a:r>
              <a:rPr sz="950" spc="-5" dirty="0">
                <a:latin typeface="Microsoft Sans Serif"/>
                <a:cs typeface="Microsoft Sans Serif"/>
              </a:rPr>
              <a:t>VI.</a:t>
            </a:r>
            <a:r>
              <a:rPr sz="950" spc="-10" dirty="0">
                <a:latin typeface="Microsoft Sans Serif"/>
                <a:cs typeface="Microsoft Sans Serif"/>
              </a:rPr>
              <a:t> </a:t>
            </a:r>
            <a:r>
              <a:rPr sz="950" spc="-30" dirty="0">
                <a:latin typeface="Microsoft Sans Serif"/>
                <a:cs typeface="Microsoft Sans Serif"/>
              </a:rPr>
              <a:t>S</a:t>
            </a:r>
            <a:r>
              <a:rPr sz="750" spc="-30" dirty="0">
                <a:latin typeface="Microsoft Sans Serif"/>
                <a:cs typeface="Microsoft Sans Serif"/>
              </a:rPr>
              <a:t>ESTAR</a:t>
            </a:r>
            <a:r>
              <a:rPr sz="950" spc="-30" dirty="0">
                <a:latin typeface="Microsoft Sans Serif"/>
                <a:cs typeface="Microsoft Sans Serif"/>
              </a:rPr>
              <a:t>S</a:t>
            </a:r>
            <a:r>
              <a:rPr sz="750" spc="-30" dirty="0">
                <a:latin typeface="Microsoft Sans Serif"/>
                <a:cs typeface="Microsoft Sans Serif"/>
              </a:rPr>
              <a:t>INGLE</a:t>
            </a:r>
            <a:r>
              <a:rPr sz="950" spc="-30" dirty="0">
                <a:latin typeface="Microsoft Sans Serif"/>
                <a:cs typeface="Microsoft Sans Serif"/>
              </a:rPr>
              <a:t>B</a:t>
            </a:r>
            <a:r>
              <a:rPr sz="750" spc="-30" dirty="0">
                <a:latin typeface="Microsoft Sans Serif"/>
                <a:cs typeface="Microsoft Sans Serif"/>
              </a:rPr>
              <a:t>LÍNDER</a:t>
            </a:r>
            <a:r>
              <a:rPr sz="950" spc="-30" dirty="0">
                <a:latin typeface="Microsoft Sans Serif"/>
                <a:cs typeface="Microsoft Sans Serif"/>
              </a:rPr>
              <a:t>oh</a:t>
            </a:r>
            <a:r>
              <a:rPr sz="750" spc="-30" dirty="0">
                <a:latin typeface="Microsoft Sans Serif"/>
                <a:cs typeface="Microsoft Sans Serif"/>
              </a:rPr>
              <a:t>Utah</a:t>
            </a:r>
            <a:r>
              <a:rPr sz="950" spc="-30" dirty="0">
                <a:latin typeface="Microsoft Sans Serif"/>
                <a:cs typeface="Microsoft Sans Serif"/>
              </a:rPr>
              <a:t>-</a:t>
            </a:r>
            <a:r>
              <a:rPr sz="750" spc="-30" dirty="0">
                <a:latin typeface="Microsoft Sans Serif"/>
                <a:cs typeface="Microsoft Sans Serif"/>
              </a:rPr>
              <a:t>DE</a:t>
            </a:r>
            <a:r>
              <a:rPr sz="950" spc="-30" dirty="0">
                <a:latin typeface="Microsoft Sans Serif"/>
                <a:cs typeface="Microsoft Sans Serif"/>
              </a:rPr>
              <a:t>-S</a:t>
            </a:r>
            <a:r>
              <a:rPr sz="750" spc="-30" dirty="0">
                <a:latin typeface="Microsoft Sans Serif"/>
                <a:cs typeface="Microsoft Sans Serif"/>
              </a:rPr>
              <a:t>TEP</a:t>
            </a:r>
            <a:endParaRPr sz="750">
              <a:latin typeface="Microsoft Sans Serif"/>
              <a:cs typeface="Microsoft Sans Serif"/>
            </a:endParaRPr>
          </a:p>
          <a:p>
            <a:pPr marL="993775">
              <a:lnSpc>
                <a:spcPct val="100000"/>
              </a:lnSpc>
              <a:spcBef>
                <a:spcPts val="215"/>
              </a:spcBef>
            </a:pPr>
            <a:r>
              <a:rPr sz="750" spc="-20" dirty="0">
                <a:latin typeface="Microsoft Sans Serif"/>
                <a:cs typeface="Microsoft Sans Serif"/>
              </a:rPr>
              <a:t>PAG</a:t>
            </a:r>
            <a:r>
              <a:rPr sz="600" spc="-20" dirty="0">
                <a:latin typeface="Microsoft Sans Serif"/>
                <a:cs typeface="Microsoft Sans Serif"/>
              </a:rPr>
              <a:t>ROTECCIÓN</a:t>
            </a:r>
            <a:r>
              <a:rPr sz="750" spc="-20" dirty="0">
                <a:latin typeface="Microsoft Sans Serif"/>
                <a:cs typeface="Microsoft Sans Serif"/>
              </a:rPr>
              <a:t>mi</a:t>
            </a:r>
            <a:r>
              <a:rPr sz="600" spc="-20" dirty="0">
                <a:latin typeface="Microsoft Sans Serif"/>
                <a:cs typeface="Microsoft Sans Serif"/>
              </a:rPr>
              <a:t>LEMENTOS</a:t>
            </a:r>
            <a:endParaRPr sz="600">
              <a:latin typeface="Microsoft Sans Serif"/>
              <a:cs typeface="Microsoft Sans Serif"/>
            </a:endParaRPr>
          </a:p>
          <a:p>
            <a:pPr marL="12700" marR="5080" indent="154940">
              <a:lnSpc>
                <a:spcPct val="125000"/>
              </a:lnSpc>
              <a:spcBef>
                <a:spcPts val="345"/>
              </a:spcBef>
            </a:pPr>
            <a:r>
              <a:rPr sz="800" spc="-15" dirty="0">
                <a:latin typeface="Microsoft Sans Serif"/>
                <a:cs typeface="Microsoft Sans Serif"/>
              </a:rPr>
              <a:t>La</a:t>
            </a:r>
            <a:r>
              <a:rPr sz="800" spc="-5" dirty="0">
                <a:latin typeface="Microsoft Sans Serif"/>
                <a:cs typeface="Microsoft Sans Serif"/>
              </a:rPr>
              <a:t> Fig. </a:t>
            </a:r>
            <a:r>
              <a:rPr sz="800" spc="10" dirty="0">
                <a:latin typeface="Microsoft Sans Serif"/>
                <a:cs typeface="Microsoft Sans Serif"/>
              </a:rPr>
              <a:t>10</a:t>
            </a:r>
            <a:r>
              <a:rPr sz="800" dirty="0">
                <a:latin typeface="Microsoft Sans Serif"/>
                <a:cs typeface="Microsoft Sans Serif"/>
              </a:rPr>
              <a:t> </a:t>
            </a:r>
            <a:r>
              <a:rPr sz="800" spc="30" dirty="0">
                <a:latin typeface="Microsoft Sans Serif"/>
                <a:cs typeface="Microsoft Sans Serif"/>
              </a:rPr>
              <a:t>ilustra</a:t>
            </a:r>
            <a:r>
              <a:rPr sz="800" spc="-5" dirty="0">
                <a:latin typeface="Microsoft Sans Serif"/>
                <a:cs typeface="Microsoft Sans Serif"/>
              </a:rPr>
              <a:t> </a:t>
            </a:r>
            <a:r>
              <a:rPr sz="800" spc="15" dirty="0">
                <a:latin typeface="Microsoft Sans Serif"/>
                <a:cs typeface="Microsoft Sans Serif"/>
              </a:rPr>
              <a:t>los</a:t>
            </a:r>
            <a:r>
              <a:rPr sz="800" spc="-5" dirty="0">
                <a:latin typeface="Microsoft Sans Serif"/>
                <a:cs typeface="Microsoft Sans Serif"/>
              </a:rPr>
              <a:t> </a:t>
            </a:r>
            <a:r>
              <a:rPr sz="800" spc="15" dirty="0">
                <a:latin typeface="Microsoft Sans Serif"/>
                <a:cs typeface="Microsoft Sans Serif"/>
              </a:rPr>
              <a:t>ajustes</a:t>
            </a:r>
            <a:r>
              <a:rPr sz="800" dirty="0">
                <a:latin typeface="Microsoft Sans Serif"/>
                <a:cs typeface="Microsoft Sans Serif"/>
              </a:rPr>
              <a:t> </a:t>
            </a:r>
            <a:r>
              <a:rPr sz="800" spc="25" dirty="0">
                <a:latin typeface="Microsoft Sans Serif"/>
                <a:cs typeface="Microsoft Sans Serif"/>
              </a:rPr>
              <a:t>de</a:t>
            </a:r>
            <a:r>
              <a:rPr sz="800" spc="-5" dirty="0">
                <a:latin typeface="Microsoft Sans Serif"/>
                <a:cs typeface="Microsoft Sans Serif"/>
              </a:rPr>
              <a:t> </a:t>
            </a:r>
            <a:r>
              <a:rPr sz="800" spc="20" dirty="0">
                <a:latin typeface="Microsoft Sans Serif"/>
                <a:cs typeface="Microsoft Sans Serif"/>
              </a:rPr>
              <a:t>impedancia.</a:t>
            </a:r>
            <a:r>
              <a:rPr sz="800" spc="-5" dirty="0">
                <a:latin typeface="Microsoft Sans Serif"/>
                <a:cs typeface="Microsoft Sans Serif"/>
              </a:rPr>
              <a:t> </a:t>
            </a:r>
            <a:r>
              <a:rPr sz="800" spc="-15" dirty="0">
                <a:latin typeface="Microsoft Sans Serif"/>
                <a:cs typeface="Microsoft Sans Serif"/>
              </a:rPr>
              <a:t>La</a:t>
            </a:r>
            <a:r>
              <a:rPr sz="800" dirty="0">
                <a:latin typeface="Microsoft Sans Serif"/>
                <a:cs typeface="Microsoft Sans Serif"/>
              </a:rPr>
              <a:t> </a:t>
            </a:r>
            <a:r>
              <a:rPr sz="800" spc="30" dirty="0">
                <a:latin typeface="Microsoft Sans Serif"/>
                <a:cs typeface="Microsoft Sans Serif"/>
              </a:rPr>
              <a:t>configuración</a:t>
            </a:r>
            <a:r>
              <a:rPr sz="800" spc="-5" dirty="0">
                <a:latin typeface="Microsoft Sans Serif"/>
                <a:cs typeface="Microsoft Sans Serif"/>
              </a:rPr>
              <a:t> </a:t>
            </a:r>
            <a:r>
              <a:rPr sz="800" spc="25" dirty="0">
                <a:latin typeface="Microsoft Sans Serif"/>
                <a:cs typeface="Microsoft Sans Serif"/>
              </a:rPr>
              <a:t>del </a:t>
            </a:r>
            <a:r>
              <a:rPr sz="800" spc="-195" dirty="0">
                <a:latin typeface="Microsoft Sans Serif"/>
                <a:cs typeface="Microsoft Sans Serif"/>
              </a:rPr>
              <a:t> </a:t>
            </a:r>
            <a:r>
              <a:rPr sz="800" spc="30" dirty="0">
                <a:latin typeface="Microsoft Sans Serif"/>
                <a:cs typeface="Microsoft Sans Serif"/>
              </a:rPr>
              <a:t>elemento</a:t>
            </a:r>
            <a:r>
              <a:rPr sz="800" spc="-5" dirty="0">
                <a:latin typeface="Microsoft Sans Serif"/>
                <a:cs typeface="Microsoft Sans Serif"/>
              </a:rPr>
              <a:t> </a:t>
            </a:r>
            <a:r>
              <a:rPr sz="800" spc="10" dirty="0">
                <a:latin typeface="Microsoft Sans Serif"/>
                <a:cs typeface="Microsoft Sans Serif"/>
              </a:rPr>
              <a:t>78</a:t>
            </a:r>
            <a:r>
              <a:rPr sz="800" dirty="0">
                <a:latin typeface="Microsoft Sans Serif"/>
                <a:cs typeface="Microsoft Sans Serif"/>
              </a:rPr>
              <a:t> </a:t>
            </a:r>
            <a:r>
              <a:rPr sz="800" spc="-10" dirty="0">
                <a:latin typeface="Microsoft Sans Serif"/>
                <a:cs typeface="Microsoft Sans Serif"/>
              </a:rPr>
              <a:t>se</a:t>
            </a:r>
            <a:r>
              <a:rPr sz="800" spc="-5" dirty="0">
                <a:latin typeface="Microsoft Sans Serif"/>
                <a:cs typeface="Microsoft Sans Serif"/>
              </a:rPr>
              <a:t> </a:t>
            </a:r>
            <a:r>
              <a:rPr sz="800" spc="10" dirty="0">
                <a:latin typeface="Microsoft Sans Serif"/>
                <a:cs typeface="Microsoft Sans Serif"/>
              </a:rPr>
              <a:t>realiza</a:t>
            </a:r>
            <a:r>
              <a:rPr sz="800" dirty="0">
                <a:latin typeface="Microsoft Sans Serif"/>
                <a:cs typeface="Microsoft Sans Serif"/>
              </a:rPr>
              <a:t> </a:t>
            </a:r>
            <a:r>
              <a:rPr sz="800" spc="20" dirty="0">
                <a:latin typeface="Microsoft Sans Serif"/>
                <a:cs typeface="Microsoft Sans Serif"/>
              </a:rPr>
              <a:t>con</a:t>
            </a:r>
            <a:r>
              <a:rPr sz="800" spc="-5" dirty="0">
                <a:latin typeface="Microsoft Sans Serif"/>
                <a:cs typeface="Microsoft Sans Serif"/>
              </a:rPr>
              <a:t> </a:t>
            </a:r>
            <a:r>
              <a:rPr sz="800" spc="15" dirty="0">
                <a:latin typeface="Microsoft Sans Serif"/>
                <a:cs typeface="Microsoft Sans Serif"/>
              </a:rPr>
              <a:t>el</a:t>
            </a:r>
            <a:r>
              <a:rPr sz="800" dirty="0">
                <a:latin typeface="Microsoft Sans Serif"/>
                <a:cs typeface="Microsoft Sans Serif"/>
              </a:rPr>
              <a:t> </a:t>
            </a:r>
            <a:r>
              <a:rPr sz="800" spc="25" dirty="0">
                <a:latin typeface="Microsoft Sans Serif"/>
                <a:cs typeface="Microsoft Sans Serif"/>
              </a:rPr>
              <a:t>siguiente</a:t>
            </a:r>
            <a:r>
              <a:rPr sz="800" spc="-5" dirty="0">
                <a:latin typeface="Microsoft Sans Serif"/>
                <a:cs typeface="Microsoft Sans Serif"/>
              </a:rPr>
              <a:t> </a:t>
            </a:r>
            <a:r>
              <a:rPr sz="800" spc="30" dirty="0">
                <a:latin typeface="Microsoft Sans Serif"/>
                <a:cs typeface="Microsoft Sans Serif"/>
              </a:rPr>
              <a:t>procedimiento:</a:t>
            </a:r>
            <a:endParaRPr sz="800">
              <a:latin typeface="Microsoft Sans Serif"/>
              <a:cs typeface="Microsoft Sans Serif"/>
            </a:endParaRPr>
          </a:p>
          <a:p>
            <a:pPr marL="413384" marR="151130" indent="-173990">
              <a:lnSpc>
                <a:spcPts val="1200"/>
              </a:lnSpc>
              <a:spcBef>
                <a:spcPts val="80"/>
              </a:spcBef>
              <a:buAutoNum type="arabicPeriod"/>
              <a:tabLst>
                <a:tab pos="337820" algn="l"/>
              </a:tabLst>
            </a:pPr>
            <a:r>
              <a:rPr sz="700" spc="30" dirty="0">
                <a:latin typeface="Microsoft Sans Serif"/>
                <a:cs typeface="Microsoft Sans Serif"/>
              </a:rPr>
              <a:t>Modelar </a:t>
            </a:r>
            <a:r>
              <a:rPr sz="700" spc="10" dirty="0">
                <a:latin typeface="Microsoft Sans Serif"/>
                <a:cs typeface="Microsoft Sans Serif"/>
              </a:rPr>
              <a:t>el </a:t>
            </a:r>
            <a:r>
              <a:rPr sz="700" spc="15" dirty="0">
                <a:latin typeface="Microsoft Sans Serif"/>
                <a:cs typeface="Microsoft Sans Serif"/>
              </a:rPr>
              <a:t>sistema </a:t>
            </a:r>
            <a:r>
              <a:rPr sz="700" spc="25" dirty="0">
                <a:latin typeface="Microsoft Sans Serif"/>
                <a:cs typeface="Microsoft Sans Serif"/>
              </a:rPr>
              <a:t>general </a:t>
            </a:r>
            <a:r>
              <a:rPr sz="700" spc="5" dirty="0">
                <a:latin typeface="Microsoft Sans Serif"/>
                <a:cs typeface="Microsoft Sans Serif"/>
              </a:rPr>
              <a:t>y </a:t>
            </a:r>
            <a:r>
              <a:rPr sz="700" spc="15" dirty="0">
                <a:latin typeface="Microsoft Sans Serif"/>
                <a:cs typeface="Microsoft Sans Serif"/>
              </a:rPr>
              <a:t>realizar </a:t>
            </a:r>
            <a:r>
              <a:rPr sz="700" spc="-5" dirty="0">
                <a:latin typeface="Microsoft Sans Serif"/>
                <a:cs typeface="Microsoft Sans Serif"/>
              </a:rPr>
              <a:t>casos </a:t>
            </a:r>
            <a:r>
              <a:rPr sz="700" spc="20" dirty="0">
                <a:latin typeface="Microsoft Sans Serif"/>
                <a:cs typeface="Microsoft Sans Serif"/>
              </a:rPr>
              <a:t>de simulación de </a:t>
            </a:r>
            <a:r>
              <a:rPr sz="700" spc="25" dirty="0">
                <a:latin typeface="Microsoft Sans Serif"/>
                <a:cs typeface="Microsoft Sans Serif"/>
              </a:rPr>
              <a:t> </a:t>
            </a:r>
            <a:r>
              <a:rPr sz="700" spc="20" dirty="0">
                <a:latin typeface="Microsoft Sans Serif"/>
                <a:cs typeface="Microsoft Sans Serif"/>
              </a:rPr>
              <a:t>estabilidad </a:t>
            </a:r>
            <a:r>
              <a:rPr sz="700" spc="30" dirty="0">
                <a:latin typeface="Microsoft Sans Serif"/>
                <a:cs typeface="Microsoft Sans Serif"/>
              </a:rPr>
              <a:t>transitoria </a:t>
            </a:r>
            <a:r>
              <a:rPr sz="700" spc="25" dirty="0">
                <a:latin typeface="Microsoft Sans Serif"/>
                <a:cs typeface="Microsoft Sans Serif"/>
              </a:rPr>
              <a:t>para </a:t>
            </a:r>
            <a:r>
              <a:rPr sz="700" spc="15" dirty="0">
                <a:latin typeface="Microsoft Sans Serif"/>
                <a:cs typeface="Microsoft Sans Serif"/>
              </a:rPr>
              <a:t>condiciones </a:t>
            </a:r>
            <a:r>
              <a:rPr sz="700" spc="20" dirty="0">
                <a:latin typeface="Microsoft Sans Serif"/>
                <a:cs typeface="Microsoft Sans Serif"/>
              </a:rPr>
              <a:t>operativas </a:t>
            </a:r>
            <a:r>
              <a:rPr sz="700" spc="25" dirty="0">
                <a:latin typeface="Microsoft Sans Serif"/>
                <a:cs typeface="Microsoft Sans Serif"/>
              </a:rPr>
              <a:t> </a:t>
            </a:r>
            <a:r>
              <a:rPr sz="700" spc="20" dirty="0">
                <a:latin typeface="Microsoft Sans Serif"/>
                <a:cs typeface="Microsoft Sans Serif"/>
              </a:rPr>
              <a:t>representativas.</a:t>
            </a:r>
            <a:r>
              <a:rPr sz="700" spc="-10" dirty="0">
                <a:latin typeface="Microsoft Sans Serif"/>
                <a:cs typeface="Microsoft Sans Serif"/>
              </a:rPr>
              <a:t> </a:t>
            </a:r>
            <a:r>
              <a:rPr sz="700" spc="-30" dirty="0">
                <a:latin typeface="Microsoft Sans Serif"/>
                <a:cs typeface="Microsoft Sans Serif"/>
              </a:rPr>
              <a:t>El</a:t>
            </a:r>
            <a:r>
              <a:rPr sz="700" spc="-10" dirty="0">
                <a:latin typeface="Microsoft Sans Serif"/>
                <a:cs typeface="Microsoft Sans Serif"/>
              </a:rPr>
              <a:t> </a:t>
            </a:r>
            <a:r>
              <a:rPr sz="700" spc="30" dirty="0">
                <a:latin typeface="Microsoft Sans Serif"/>
                <a:cs typeface="Microsoft Sans Serif"/>
              </a:rPr>
              <a:t>modelado</a:t>
            </a:r>
            <a:r>
              <a:rPr sz="700" spc="-5" dirty="0">
                <a:latin typeface="Microsoft Sans Serif"/>
                <a:cs typeface="Microsoft Sans Serif"/>
              </a:rPr>
              <a:t> </a:t>
            </a:r>
            <a:r>
              <a:rPr sz="700" spc="20" dirty="0">
                <a:latin typeface="Microsoft Sans Serif"/>
                <a:cs typeface="Microsoft Sans Serif"/>
              </a:rPr>
              <a:t>de</a:t>
            </a:r>
            <a:r>
              <a:rPr sz="700" spc="-10" dirty="0">
                <a:latin typeface="Microsoft Sans Serif"/>
                <a:cs typeface="Microsoft Sans Serif"/>
              </a:rPr>
              <a:t> </a:t>
            </a:r>
            <a:r>
              <a:rPr sz="700" spc="10" dirty="0">
                <a:latin typeface="Microsoft Sans Serif"/>
                <a:cs typeface="Microsoft Sans Serif"/>
              </a:rPr>
              <a:t>los</a:t>
            </a:r>
            <a:r>
              <a:rPr sz="700" spc="-5" dirty="0">
                <a:latin typeface="Microsoft Sans Serif"/>
                <a:cs typeface="Microsoft Sans Serif"/>
              </a:rPr>
              <a:t> </a:t>
            </a:r>
            <a:r>
              <a:rPr sz="700" spc="25" dirty="0">
                <a:latin typeface="Microsoft Sans Serif"/>
                <a:cs typeface="Microsoft Sans Serif"/>
              </a:rPr>
              <a:t>generadores</a:t>
            </a:r>
            <a:r>
              <a:rPr sz="700" spc="-10" dirty="0">
                <a:latin typeface="Microsoft Sans Serif"/>
                <a:cs typeface="Microsoft Sans Serif"/>
              </a:rPr>
              <a:t> </a:t>
            </a:r>
            <a:r>
              <a:rPr sz="700" spc="20" dirty="0">
                <a:latin typeface="Microsoft Sans Serif"/>
                <a:cs typeface="Microsoft Sans Serif"/>
              </a:rPr>
              <a:t>debe</a:t>
            </a:r>
            <a:r>
              <a:rPr sz="700" spc="-5" dirty="0">
                <a:latin typeface="Microsoft Sans Serif"/>
                <a:cs typeface="Microsoft Sans Serif"/>
              </a:rPr>
              <a:t> </a:t>
            </a:r>
            <a:r>
              <a:rPr sz="700" spc="25" dirty="0">
                <a:latin typeface="Microsoft Sans Serif"/>
                <a:cs typeface="Microsoft Sans Serif"/>
              </a:rPr>
              <a:t>incluir</a:t>
            </a:r>
            <a:r>
              <a:rPr sz="700" spc="-10" dirty="0">
                <a:latin typeface="Microsoft Sans Serif"/>
                <a:cs typeface="Microsoft Sans Serif"/>
              </a:rPr>
              <a:t> </a:t>
            </a:r>
            <a:r>
              <a:rPr sz="700" spc="10" dirty="0">
                <a:latin typeface="Microsoft Sans Serif"/>
                <a:cs typeface="Microsoft Sans Serif"/>
              </a:rPr>
              <a:t>el </a:t>
            </a:r>
            <a:r>
              <a:rPr sz="700" spc="-170" dirty="0">
                <a:latin typeface="Microsoft Sans Serif"/>
                <a:cs typeface="Microsoft Sans Serif"/>
              </a:rPr>
              <a:t> </a:t>
            </a:r>
            <a:r>
              <a:rPr sz="700" spc="30" dirty="0">
                <a:latin typeface="Microsoft Sans Serif"/>
                <a:cs typeface="Microsoft Sans Serif"/>
              </a:rPr>
              <a:t>regulador </a:t>
            </a:r>
            <a:r>
              <a:rPr sz="700" spc="20" dirty="0">
                <a:latin typeface="Microsoft Sans Serif"/>
                <a:cs typeface="Microsoft Sans Serif"/>
              </a:rPr>
              <a:t>de </a:t>
            </a:r>
            <a:r>
              <a:rPr sz="700" spc="15" dirty="0">
                <a:latin typeface="Microsoft Sans Serif"/>
                <a:cs typeface="Microsoft Sans Serif"/>
              </a:rPr>
              <a:t>voltaje, </a:t>
            </a:r>
            <a:r>
              <a:rPr sz="700" spc="10" dirty="0">
                <a:latin typeface="Microsoft Sans Serif"/>
                <a:cs typeface="Microsoft Sans Serif"/>
              </a:rPr>
              <a:t>el </a:t>
            </a:r>
            <a:r>
              <a:rPr sz="700" spc="35" dirty="0">
                <a:latin typeface="Microsoft Sans Serif"/>
                <a:cs typeface="Microsoft Sans Serif"/>
              </a:rPr>
              <a:t>gobernador </a:t>
            </a:r>
            <a:r>
              <a:rPr sz="700" spc="20" dirty="0">
                <a:latin typeface="Microsoft Sans Serif"/>
                <a:cs typeface="Microsoft Sans Serif"/>
              </a:rPr>
              <a:t>del </a:t>
            </a:r>
            <a:r>
              <a:rPr sz="700" spc="30" dirty="0">
                <a:latin typeface="Microsoft Sans Serif"/>
                <a:cs typeface="Microsoft Sans Serif"/>
              </a:rPr>
              <a:t>generador </a:t>
            </a:r>
            <a:r>
              <a:rPr sz="700" spc="5" dirty="0">
                <a:latin typeface="Microsoft Sans Serif"/>
                <a:cs typeface="Microsoft Sans Serif"/>
              </a:rPr>
              <a:t>y </a:t>
            </a:r>
            <a:r>
              <a:rPr sz="700" spc="10" dirty="0">
                <a:latin typeface="Microsoft Sans Serif"/>
                <a:cs typeface="Microsoft Sans Serif"/>
              </a:rPr>
              <a:t>el </a:t>
            </a:r>
            <a:r>
              <a:rPr sz="700" spc="-70" dirty="0">
                <a:latin typeface="Microsoft Sans Serif"/>
                <a:cs typeface="Microsoft Sans Serif"/>
              </a:rPr>
              <a:t>PSS </a:t>
            </a:r>
            <a:r>
              <a:rPr sz="700" spc="-65" dirty="0">
                <a:latin typeface="Microsoft Sans Serif"/>
                <a:cs typeface="Microsoft Sans Serif"/>
              </a:rPr>
              <a:t> </a:t>
            </a:r>
            <a:r>
              <a:rPr sz="700" spc="15" dirty="0">
                <a:latin typeface="Microsoft Sans Serif"/>
                <a:cs typeface="Microsoft Sans Serif"/>
              </a:rPr>
              <a:t>(estabilizador</a:t>
            </a:r>
            <a:r>
              <a:rPr sz="700" dirty="0">
                <a:latin typeface="Microsoft Sans Serif"/>
                <a:cs typeface="Microsoft Sans Serif"/>
              </a:rPr>
              <a:t> </a:t>
            </a:r>
            <a:r>
              <a:rPr sz="700" spc="20" dirty="0">
                <a:latin typeface="Microsoft Sans Serif"/>
                <a:cs typeface="Microsoft Sans Serif"/>
              </a:rPr>
              <a:t>del</a:t>
            </a:r>
            <a:r>
              <a:rPr sz="700" dirty="0">
                <a:latin typeface="Microsoft Sans Serif"/>
                <a:cs typeface="Microsoft Sans Serif"/>
              </a:rPr>
              <a:t> </a:t>
            </a:r>
            <a:r>
              <a:rPr sz="700" spc="15" dirty="0">
                <a:latin typeface="Microsoft Sans Serif"/>
                <a:cs typeface="Microsoft Sans Serif"/>
              </a:rPr>
              <a:t>sistema</a:t>
            </a:r>
            <a:r>
              <a:rPr sz="700" dirty="0">
                <a:latin typeface="Microsoft Sans Serif"/>
                <a:cs typeface="Microsoft Sans Serif"/>
              </a:rPr>
              <a:t> </a:t>
            </a:r>
            <a:r>
              <a:rPr sz="700" spc="20" dirty="0">
                <a:latin typeface="Microsoft Sans Serif"/>
                <a:cs typeface="Microsoft Sans Serif"/>
              </a:rPr>
              <a:t>de</a:t>
            </a:r>
            <a:r>
              <a:rPr sz="700" spc="5" dirty="0">
                <a:latin typeface="Microsoft Sans Serif"/>
                <a:cs typeface="Microsoft Sans Serif"/>
              </a:rPr>
              <a:t> </a:t>
            </a:r>
            <a:r>
              <a:rPr sz="700" spc="15" dirty="0">
                <a:latin typeface="Microsoft Sans Serif"/>
                <a:cs typeface="Microsoft Sans Serif"/>
              </a:rPr>
              <a:t>energía),</a:t>
            </a:r>
            <a:r>
              <a:rPr sz="700" dirty="0">
                <a:latin typeface="Microsoft Sans Serif"/>
                <a:cs typeface="Microsoft Sans Serif"/>
              </a:rPr>
              <a:t> si </a:t>
            </a:r>
            <a:r>
              <a:rPr sz="700" spc="10" dirty="0">
                <a:latin typeface="Microsoft Sans Serif"/>
                <a:cs typeface="Microsoft Sans Serif"/>
              </a:rPr>
              <a:t>está</a:t>
            </a:r>
            <a:r>
              <a:rPr sz="700" spc="5" dirty="0">
                <a:latin typeface="Microsoft Sans Serif"/>
                <a:cs typeface="Microsoft Sans Serif"/>
              </a:rPr>
              <a:t> </a:t>
            </a:r>
            <a:r>
              <a:rPr sz="700" spc="20" dirty="0">
                <a:latin typeface="Microsoft Sans Serif"/>
                <a:cs typeface="Microsoft Sans Serif"/>
              </a:rPr>
              <a:t>disponible.</a:t>
            </a:r>
            <a:r>
              <a:rPr sz="700" dirty="0">
                <a:latin typeface="Microsoft Sans Serif"/>
                <a:cs typeface="Microsoft Sans Serif"/>
              </a:rPr>
              <a:t> Para </a:t>
            </a:r>
            <a:r>
              <a:rPr sz="700" spc="10" dirty="0">
                <a:latin typeface="Microsoft Sans Serif"/>
                <a:cs typeface="Microsoft Sans Serif"/>
              </a:rPr>
              <a:t>el </a:t>
            </a:r>
            <a:r>
              <a:rPr sz="700" spc="-170" dirty="0">
                <a:latin typeface="Microsoft Sans Serif"/>
                <a:cs typeface="Microsoft Sans Serif"/>
              </a:rPr>
              <a:t> </a:t>
            </a:r>
            <a:r>
              <a:rPr sz="700" spc="20" dirty="0">
                <a:latin typeface="Microsoft Sans Serif"/>
                <a:cs typeface="Microsoft Sans Serif"/>
              </a:rPr>
              <a:t>esquema de </a:t>
            </a:r>
            <a:r>
              <a:rPr sz="700" spc="15" dirty="0">
                <a:latin typeface="Microsoft Sans Serif"/>
                <a:cs typeface="Microsoft Sans Serif"/>
              </a:rPr>
              <a:t>ciego </a:t>
            </a:r>
            <a:r>
              <a:rPr sz="700" spc="20" dirty="0">
                <a:latin typeface="Microsoft Sans Serif"/>
                <a:cs typeface="Microsoft Sans Serif"/>
              </a:rPr>
              <a:t>único, </a:t>
            </a:r>
            <a:r>
              <a:rPr sz="700" spc="10" dirty="0">
                <a:latin typeface="Microsoft Sans Serif"/>
                <a:cs typeface="Microsoft Sans Serif"/>
              </a:rPr>
              <a:t>los </a:t>
            </a:r>
            <a:r>
              <a:rPr sz="700" spc="20" dirty="0">
                <a:latin typeface="Microsoft Sans Serif"/>
                <a:cs typeface="Microsoft Sans Serif"/>
              </a:rPr>
              <a:t>datos </a:t>
            </a:r>
            <a:r>
              <a:rPr sz="700" spc="25" dirty="0">
                <a:latin typeface="Microsoft Sans Serif"/>
                <a:cs typeface="Microsoft Sans Serif"/>
              </a:rPr>
              <a:t>obtenidos </a:t>
            </a:r>
            <a:r>
              <a:rPr sz="700" spc="20" dirty="0">
                <a:latin typeface="Microsoft Sans Serif"/>
                <a:cs typeface="Microsoft Sans Serif"/>
              </a:rPr>
              <a:t>de </a:t>
            </a:r>
            <a:r>
              <a:rPr sz="700" spc="10" dirty="0">
                <a:latin typeface="Microsoft Sans Serif"/>
                <a:cs typeface="Microsoft Sans Serif"/>
              </a:rPr>
              <a:t>los </a:t>
            </a:r>
            <a:r>
              <a:rPr sz="700" spc="-5" dirty="0">
                <a:latin typeface="Microsoft Sans Serif"/>
                <a:cs typeface="Microsoft Sans Serif"/>
              </a:rPr>
              <a:t>casos </a:t>
            </a:r>
            <a:r>
              <a:rPr sz="700" spc="20" dirty="0">
                <a:latin typeface="Microsoft Sans Serif"/>
                <a:cs typeface="Microsoft Sans Serif"/>
              </a:rPr>
              <a:t>de </a:t>
            </a:r>
            <a:r>
              <a:rPr sz="700" spc="25" dirty="0">
                <a:latin typeface="Microsoft Sans Serif"/>
                <a:cs typeface="Microsoft Sans Serif"/>
              </a:rPr>
              <a:t> </a:t>
            </a:r>
            <a:r>
              <a:rPr sz="700" spc="20" dirty="0">
                <a:latin typeface="Microsoft Sans Serif"/>
                <a:cs typeface="Microsoft Sans Serif"/>
              </a:rPr>
              <a:t>simulación</a:t>
            </a:r>
            <a:r>
              <a:rPr sz="700" spc="-10" dirty="0">
                <a:latin typeface="Microsoft Sans Serif"/>
                <a:cs typeface="Microsoft Sans Serif"/>
              </a:rPr>
              <a:t> </a:t>
            </a:r>
            <a:r>
              <a:rPr sz="700" spc="20" dirty="0">
                <a:latin typeface="Microsoft Sans Serif"/>
                <a:cs typeface="Microsoft Sans Serif"/>
              </a:rPr>
              <a:t>de</a:t>
            </a:r>
            <a:r>
              <a:rPr sz="700" spc="-5" dirty="0">
                <a:latin typeface="Microsoft Sans Serif"/>
                <a:cs typeface="Microsoft Sans Serif"/>
              </a:rPr>
              <a:t> </a:t>
            </a:r>
            <a:r>
              <a:rPr sz="700" spc="20" dirty="0">
                <a:latin typeface="Microsoft Sans Serif"/>
                <a:cs typeface="Microsoft Sans Serif"/>
              </a:rPr>
              <a:t>estabilidad</a:t>
            </a:r>
            <a:r>
              <a:rPr sz="700" spc="-5" dirty="0">
                <a:latin typeface="Microsoft Sans Serif"/>
                <a:cs typeface="Microsoft Sans Serif"/>
              </a:rPr>
              <a:t> </a:t>
            </a:r>
            <a:r>
              <a:rPr sz="700" spc="30" dirty="0">
                <a:latin typeface="Microsoft Sans Serif"/>
                <a:cs typeface="Microsoft Sans Serif"/>
              </a:rPr>
              <a:t>transitoria</a:t>
            </a:r>
            <a:r>
              <a:rPr sz="700" spc="-5" dirty="0">
                <a:latin typeface="Microsoft Sans Serif"/>
                <a:cs typeface="Microsoft Sans Serif"/>
              </a:rPr>
              <a:t> </a:t>
            </a:r>
            <a:r>
              <a:rPr sz="700" spc="20" dirty="0">
                <a:latin typeface="Microsoft Sans Serif"/>
                <a:cs typeface="Microsoft Sans Serif"/>
              </a:rPr>
              <a:t>son</a:t>
            </a:r>
            <a:r>
              <a:rPr sz="700" spc="-5" dirty="0">
                <a:latin typeface="Microsoft Sans Serif"/>
                <a:cs typeface="Microsoft Sans Serif"/>
              </a:rPr>
              <a:t> </a:t>
            </a:r>
            <a:r>
              <a:rPr sz="700" spc="15" dirty="0">
                <a:latin typeface="Microsoft Sans Serif"/>
                <a:cs typeface="Microsoft Sans Serif"/>
              </a:rPr>
              <a:t>útiles.</a:t>
            </a:r>
            <a:endParaRPr sz="700">
              <a:latin typeface="Microsoft Sans Serif"/>
              <a:cs typeface="Microsoft Sans Serif"/>
            </a:endParaRPr>
          </a:p>
          <a:p>
            <a:pPr marL="337185" indent="-98425">
              <a:lnSpc>
                <a:spcPct val="100000"/>
              </a:lnSpc>
              <a:spcBef>
                <a:spcPts val="275"/>
              </a:spcBef>
              <a:buAutoNum type="arabicPeriod"/>
              <a:tabLst>
                <a:tab pos="337820" algn="l"/>
              </a:tabLst>
            </a:pPr>
            <a:r>
              <a:rPr sz="700" spc="30" dirty="0">
                <a:latin typeface="Microsoft Sans Serif"/>
                <a:cs typeface="Microsoft Sans Serif"/>
              </a:rPr>
              <a:t>Determine</a:t>
            </a:r>
            <a:r>
              <a:rPr sz="700" spc="-10" dirty="0">
                <a:latin typeface="Microsoft Sans Serif"/>
                <a:cs typeface="Microsoft Sans Serif"/>
              </a:rPr>
              <a:t> </a:t>
            </a:r>
            <a:r>
              <a:rPr sz="700" spc="10" dirty="0">
                <a:latin typeface="Microsoft Sans Serif"/>
                <a:cs typeface="Microsoft Sans Serif"/>
              </a:rPr>
              <a:t>los</a:t>
            </a:r>
            <a:r>
              <a:rPr sz="700" spc="-5" dirty="0">
                <a:latin typeface="Microsoft Sans Serif"/>
                <a:cs typeface="Microsoft Sans Serif"/>
              </a:rPr>
              <a:t> </a:t>
            </a:r>
            <a:r>
              <a:rPr sz="700" spc="15" dirty="0">
                <a:latin typeface="Microsoft Sans Serif"/>
                <a:cs typeface="Microsoft Sans Serif"/>
              </a:rPr>
              <a:t>valores</a:t>
            </a:r>
            <a:r>
              <a:rPr sz="700" spc="-10" dirty="0">
                <a:latin typeface="Microsoft Sans Serif"/>
                <a:cs typeface="Microsoft Sans Serif"/>
              </a:rPr>
              <a:t> </a:t>
            </a:r>
            <a:r>
              <a:rPr sz="700" spc="20" dirty="0">
                <a:latin typeface="Microsoft Sans Serif"/>
                <a:cs typeface="Microsoft Sans Serif"/>
              </a:rPr>
              <a:t>de</a:t>
            </a:r>
            <a:r>
              <a:rPr sz="700" spc="-5" dirty="0">
                <a:latin typeface="Microsoft Sans Serif"/>
                <a:cs typeface="Microsoft Sans Serif"/>
              </a:rPr>
              <a:t> </a:t>
            </a:r>
            <a:r>
              <a:rPr sz="700" spc="10" dirty="0">
                <a:latin typeface="Microsoft Sans Serif"/>
                <a:cs typeface="Microsoft Sans Serif"/>
              </a:rPr>
              <a:t>la</a:t>
            </a:r>
            <a:r>
              <a:rPr sz="700" spc="-5" dirty="0">
                <a:latin typeface="Microsoft Sans Serif"/>
                <a:cs typeface="Microsoft Sans Serif"/>
              </a:rPr>
              <a:t> </a:t>
            </a:r>
            <a:r>
              <a:rPr sz="700" spc="15" dirty="0">
                <a:latin typeface="Microsoft Sans Serif"/>
                <a:cs typeface="Microsoft Sans Serif"/>
              </a:rPr>
              <a:t>reactancia</a:t>
            </a:r>
            <a:r>
              <a:rPr sz="700" spc="-10" dirty="0">
                <a:latin typeface="Microsoft Sans Serif"/>
                <a:cs typeface="Microsoft Sans Serif"/>
              </a:rPr>
              <a:t> </a:t>
            </a:r>
            <a:r>
              <a:rPr sz="700" spc="30" dirty="0">
                <a:latin typeface="Microsoft Sans Serif"/>
                <a:cs typeface="Microsoft Sans Serif"/>
              </a:rPr>
              <a:t>transitoria</a:t>
            </a:r>
            <a:r>
              <a:rPr sz="700" spc="-5" dirty="0">
                <a:latin typeface="Microsoft Sans Serif"/>
                <a:cs typeface="Microsoft Sans Serif"/>
              </a:rPr>
              <a:t> </a:t>
            </a:r>
            <a:r>
              <a:rPr sz="700" spc="20" dirty="0">
                <a:latin typeface="Microsoft Sans Serif"/>
                <a:cs typeface="Microsoft Sans Serif"/>
              </a:rPr>
              <a:t>del</a:t>
            </a:r>
            <a:r>
              <a:rPr sz="700" spc="-10" dirty="0">
                <a:latin typeface="Microsoft Sans Serif"/>
                <a:cs typeface="Microsoft Sans Serif"/>
              </a:rPr>
              <a:t> </a:t>
            </a:r>
            <a:r>
              <a:rPr sz="700" spc="30" dirty="0">
                <a:latin typeface="Microsoft Sans Serif"/>
                <a:cs typeface="Microsoft Sans Serif"/>
              </a:rPr>
              <a:t>generador</a:t>
            </a:r>
            <a:r>
              <a:rPr sz="700" spc="-5" dirty="0">
                <a:latin typeface="Microsoft Sans Serif"/>
                <a:cs typeface="Microsoft Sans Serif"/>
              </a:rPr>
              <a:t> </a:t>
            </a:r>
            <a:r>
              <a:rPr sz="700" spc="-40" dirty="0">
                <a:latin typeface="Microsoft Sans Serif"/>
                <a:cs typeface="Microsoft Sans Serif"/>
              </a:rPr>
              <a:t>(X</a:t>
            </a:r>
            <a:endParaRPr sz="700">
              <a:latin typeface="Microsoft Sans Serif"/>
              <a:cs typeface="Microsoft Sans Serif"/>
            </a:endParaRPr>
          </a:p>
          <a:p>
            <a:pPr marL="413384" marR="114935">
              <a:lnSpc>
                <a:spcPct val="147100"/>
              </a:lnSpc>
            </a:pPr>
            <a:r>
              <a:rPr sz="700" spc="-20" dirty="0">
                <a:latin typeface="Microsoft Sans Serif"/>
                <a:cs typeface="Microsoft Sans Serif"/>
              </a:rPr>
              <a:t>′</a:t>
            </a:r>
            <a:r>
              <a:rPr sz="450" spc="-20" dirty="0">
                <a:latin typeface="Microsoft Sans Serif"/>
                <a:cs typeface="Microsoft Sans Serif"/>
              </a:rPr>
              <a:t>d</a:t>
            </a:r>
            <a:r>
              <a:rPr sz="700" spc="-20" dirty="0">
                <a:latin typeface="Microsoft Sans Serif"/>
                <a:cs typeface="Microsoft Sans Serif"/>
              </a:rPr>
              <a:t>),</a:t>
            </a:r>
            <a:r>
              <a:rPr sz="700" dirty="0">
                <a:latin typeface="Microsoft Sans Serif"/>
                <a:cs typeface="Microsoft Sans Serif"/>
              </a:rPr>
              <a:t> </a:t>
            </a:r>
            <a:r>
              <a:rPr sz="700" spc="30" dirty="0">
                <a:latin typeface="Microsoft Sans Serif"/>
                <a:cs typeface="Microsoft Sans Serif"/>
              </a:rPr>
              <a:t>unidad</a:t>
            </a:r>
            <a:r>
              <a:rPr sz="700" dirty="0">
                <a:latin typeface="Microsoft Sans Serif"/>
                <a:cs typeface="Microsoft Sans Serif"/>
              </a:rPr>
              <a:t> </a:t>
            </a:r>
            <a:r>
              <a:rPr sz="700" spc="20" dirty="0">
                <a:latin typeface="Microsoft Sans Serif"/>
                <a:cs typeface="Microsoft Sans Serif"/>
              </a:rPr>
              <a:t>de</a:t>
            </a:r>
            <a:r>
              <a:rPr sz="700" dirty="0">
                <a:latin typeface="Microsoft Sans Serif"/>
                <a:cs typeface="Microsoft Sans Serif"/>
              </a:rPr>
              <a:t> </a:t>
            </a:r>
            <a:r>
              <a:rPr sz="700" spc="15" dirty="0">
                <a:latin typeface="Microsoft Sans Serif"/>
                <a:cs typeface="Microsoft Sans Serif"/>
              </a:rPr>
              <a:t>reactancia</a:t>
            </a:r>
            <a:r>
              <a:rPr sz="700" dirty="0">
                <a:latin typeface="Microsoft Sans Serif"/>
                <a:cs typeface="Microsoft Sans Serif"/>
              </a:rPr>
              <a:t> </a:t>
            </a:r>
            <a:r>
              <a:rPr sz="700" spc="20" dirty="0">
                <a:latin typeface="Microsoft Sans Serif"/>
                <a:cs typeface="Microsoft Sans Serif"/>
              </a:rPr>
              <a:t>del</a:t>
            </a:r>
            <a:r>
              <a:rPr sz="700" dirty="0">
                <a:latin typeface="Microsoft Sans Serif"/>
                <a:cs typeface="Microsoft Sans Serif"/>
              </a:rPr>
              <a:t> </a:t>
            </a:r>
            <a:r>
              <a:rPr sz="700" spc="35" dirty="0">
                <a:latin typeface="Microsoft Sans Serif"/>
                <a:cs typeface="Microsoft Sans Serif"/>
              </a:rPr>
              <a:t>transformador</a:t>
            </a:r>
            <a:r>
              <a:rPr sz="700" dirty="0">
                <a:latin typeface="Microsoft Sans Serif"/>
                <a:cs typeface="Microsoft Sans Serif"/>
              </a:rPr>
              <a:t> </a:t>
            </a:r>
            <a:r>
              <a:rPr sz="700" spc="-30" dirty="0">
                <a:latin typeface="Microsoft Sans Serif"/>
                <a:cs typeface="Microsoft Sans Serif"/>
              </a:rPr>
              <a:t>(X</a:t>
            </a:r>
            <a:r>
              <a:rPr sz="450" spc="-30" dirty="0">
                <a:latin typeface="Microsoft Sans Serif"/>
                <a:cs typeface="Microsoft Sans Serif"/>
              </a:rPr>
              <a:t>TG</a:t>
            </a:r>
            <a:r>
              <a:rPr sz="700" spc="-30" dirty="0">
                <a:latin typeface="Microsoft Sans Serif"/>
                <a:cs typeface="Microsoft Sans Serif"/>
              </a:rPr>
              <a:t>),</a:t>
            </a:r>
            <a:r>
              <a:rPr sz="700" dirty="0">
                <a:latin typeface="Microsoft Sans Serif"/>
                <a:cs typeface="Microsoft Sans Serif"/>
              </a:rPr>
              <a:t> </a:t>
            </a:r>
            <a:r>
              <a:rPr sz="700" spc="5" dirty="0">
                <a:latin typeface="Microsoft Sans Serif"/>
                <a:cs typeface="Microsoft Sans Serif"/>
              </a:rPr>
              <a:t>y</a:t>
            </a:r>
            <a:r>
              <a:rPr sz="700" dirty="0">
                <a:latin typeface="Microsoft Sans Serif"/>
                <a:cs typeface="Microsoft Sans Serif"/>
              </a:rPr>
              <a:t> </a:t>
            </a:r>
            <a:r>
              <a:rPr sz="700" spc="10" dirty="0">
                <a:latin typeface="Microsoft Sans Serif"/>
                <a:cs typeface="Microsoft Sans Serif"/>
              </a:rPr>
              <a:t>la</a:t>
            </a:r>
            <a:r>
              <a:rPr sz="700" dirty="0">
                <a:latin typeface="Microsoft Sans Serif"/>
                <a:cs typeface="Microsoft Sans Serif"/>
              </a:rPr>
              <a:t> </a:t>
            </a:r>
            <a:r>
              <a:rPr sz="700" spc="20" dirty="0">
                <a:latin typeface="Microsoft Sans Serif"/>
                <a:cs typeface="Microsoft Sans Serif"/>
              </a:rPr>
              <a:t>impedancia </a:t>
            </a:r>
            <a:r>
              <a:rPr sz="700" spc="-170" dirty="0">
                <a:latin typeface="Microsoft Sans Serif"/>
                <a:cs typeface="Microsoft Sans Serif"/>
              </a:rPr>
              <a:t> </a:t>
            </a:r>
            <a:r>
              <a:rPr sz="700" spc="20" dirty="0">
                <a:latin typeface="Microsoft Sans Serif"/>
                <a:cs typeface="Microsoft Sans Serif"/>
              </a:rPr>
              <a:t>del</a:t>
            </a:r>
            <a:r>
              <a:rPr sz="700" spc="-5" dirty="0">
                <a:latin typeface="Microsoft Sans Serif"/>
                <a:cs typeface="Microsoft Sans Serif"/>
              </a:rPr>
              <a:t> </a:t>
            </a:r>
            <a:r>
              <a:rPr sz="700" spc="15" dirty="0">
                <a:latin typeface="Microsoft Sans Serif"/>
                <a:cs typeface="Microsoft Sans Serif"/>
              </a:rPr>
              <a:t>sistema</a:t>
            </a:r>
            <a:r>
              <a:rPr sz="700" spc="-5" dirty="0">
                <a:latin typeface="Microsoft Sans Serif"/>
                <a:cs typeface="Microsoft Sans Serif"/>
              </a:rPr>
              <a:t> </a:t>
            </a:r>
            <a:r>
              <a:rPr sz="700" spc="20" dirty="0">
                <a:latin typeface="Microsoft Sans Serif"/>
                <a:cs typeface="Microsoft Sans Serif"/>
              </a:rPr>
              <a:t>bajo</a:t>
            </a:r>
            <a:r>
              <a:rPr sz="700" spc="-5" dirty="0">
                <a:latin typeface="Microsoft Sans Serif"/>
                <a:cs typeface="Microsoft Sans Serif"/>
              </a:rPr>
              <a:t> </a:t>
            </a:r>
            <a:r>
              <a:rPr sz="700" spc="20" dirty="0">
                <a:latin typeface="Microsoft Sans Serif"/>
                <a:cs typeface="Microsoft Sans Serif"/>
              </a:rPr>
              <a:t>generación</a:t>
            </a:r>
            <a:r>
              <a:rPr sz="700" spc="-5" dirty="0">
                <a:latin typeface="Microsoft Sans Serif"/>
                <a:cs typeface="Microsoft Sans Serif"/>
              </a:rPr>
              <a:t> </a:t>
            </a:r>
            <a:r>
              <a:rPr sz="700" spc="30" dirty="0">
                <a:latin typeface="Microsoft Sans Serif"/>
                <a:cs typeface="Microsoft Sans Serif"/>
              </a:rPr>
              <a:t>máxima</a:t>
            </a:r>
            <a:r>
              <a:rPr sz="700" spc="-5" dirty="0">
                <a:latin typeface="Microsoft Sans Serif"/>
                <a:cs typeface="Microsoft Sans Serif"/>
              </a:rPr>
              <a:t> </a:t>
            </a:r>
            <a:r>
              <a:rPr sz="700" spc="-15" dirty="0">
                <a:latin typeface="Microsoft Sans Serif"/>
                <a:cs typeface="Microsoft Sans Serif"/>
              </a:rPr>
              <a:t>(X</a:t>
            </a:r>
            <a:r>
              <a:rPr sz="450" spc="-15" dirty="0">
                <a:latin typeface="Microsoft Sans Serif"/>
                <a:cs typeface="Microsoft Sans Serif"/>
              </a:rPr>
              <a:t>maxSG1</a:t>
            </a:r>
            <a:r>
              <a:rPr sz="700" spc="-15" dirty="0">
                <a:latin typeface="Microsoft Sans Serif"/>
                <a:cs typeface="Microsoft Sans Serif"/>
              </a:rPr>
              <a:t>).</a:t>
            </a:r>
            <a:endParaRPr sz="700">
              <a:latin typeface="Microsoft Sans Serif"/>
              <a:cs typeface="Microsoft Sans Serif"/>
            </a:endParaRPr>
          </a:p>
          <a:p>
            <a:pPr marL="413384" marR="201930" indent="-173990">
              <a:lnSpc>
                <a:spcPct val="153800"/>
              </a:lnSpc>
              <a:buAutoNum type="arabicPeriod" startAt="3"/>
              <a:tabLst>
                <a:tab pos="330835" algn="l"/>
              </a:tabLst>
            </a:pPr>
            <a:r>
              <a:rPr sz="650" spc="20" dirty="0">
                <a:latin typeface="Microsoft Sans Serif"/>
                <a:cs typeface="Microsoft Sans Serif"/>
              </a:rPr>
              <a:t>Configure </a:t>
            </a:r>
            <a:r>
              <a:rPr sz="650" spc="10" dirty="0">
                <a:latin typeface="Microsoft Sans Serif"/>
                <a:cs typeface="Microsoft Sans Serif"/>
              </a:rPr>
              <a:t>la </a:t>
            </a:r>
            <a:r>
              <a:rPr sz="650" spc="25" dirty="0">
                <a:latin typeface="Microsoft Sans Serif"/>
                <a:cs typeface="Microsoft Sans Serif"/>
              </a:rPr>
              <a:t>unidad </a:t>
            </a:r>
            <a:r>
              <a:rPr sz="650" spc="45" dirty="0">
                <a:latin typeface="Microsoft Sans Serif"/>
                <a:cs typeface="Microsoft Sans Serif"/>
              </a:rPr>
              <a:t>mho </a:t>
            </a:r>
            <a:r>
              <a:rPr sz="650" spc="20" dirty="0">
                <a:latin typeface="Microsoft Sans Serif"/>
                <a:cs typeface="Microsoft Sans Serif"/>
              </a:rPr>
              <a:t>para </a:t>
            </a:r>
            <a:r>
              <a:rPr sz="650" spc="30" dirty="0">
                <a:latin typeface="Microsoft Sans Serif"/>
                <a:cs typeface="Microsoft Sans Serif"/>
              </a:rPr>
              <a:t>limitar </a:t>
            </a:r>
            <a:r>
              <a:rPr sz="650" spc="10" dirty="0">
                <a:latin typeface="Microsoft Sans Serif"/>
                <a:cs typeface="Microsoft Sans Serif"/>
              </a:rPr>
              <a:t>el </a:t>
            </a:r>
            <a:r>
              <a:rPr sz="650" spc="5" dirty="0">
                <a:latin typeface="Microsoft Sans Serif"/>
                <a:cs typeface="Microsoft Sans Serif"/>
              </a:rPr>
              <a:t>alcance </a:t>
            </a:r>
            <a:r>
              <a:rPr sz="650" dirty="0">
                <a:latin typeface="Microsoft Sans Serif"/>
                <a:cs typeface="Microsoft Sans Serif"/>
              </a:rPr>
              <a:t>a 1,5 </a:t>
            </a:r>
            <a:r>
              <a:rPr sz="650" spc="-5" dirty="0">
                <a:latin typeface="Microsoft Sans Serif"/>
                <a:cs typeface="Microsoft Sans Serif"/>
              </a:rPr>
              <a:t>veces </a:t>
            </a:r>
            <a:r>
              <a:rPr sz="650" spc="10" dirty="0">
                <a:latin typeface="Microsoft Sans Serif"/>
                <a:cs typeface="Microsoft Sans Serif"/>
              </a:rPr>
              <a:t>la </a:t>
            </a:r>
            <a:r>
              <a:rPr sz="650" spc="15" dirty="0">
                <a:latin typeface="Microsoft Sans Serif"/>
                <a:cs typeface="Microsoft Sans Serif"/>
              </a:rPr>
              <a:t> </a:t>
            </a:r>
            <a:r>
              <a:rPr sz="650" spc="20" dirty="0">
                <a:latin typeface="Microsoft Sans Serif"/>
                <a:cs typeface="Microsoft Sans Serif"/>
              </a:rPr>
              <a:t>impedancia del </a:t>
            </a:r>
            <a:r>
              <a:rPr sz="650" spc="30" dirty="0">
                <a:latin typeface="Microsoft Sans Serif"/>
                <a:cs typeface="Microsoft Sans Serif"/>
              </a:rPr>
              <a:t>transformador </a:t>
            </a:r>
            <a:r>
              <a:rPr sz="650" spc="20" dirty="0">
                <a:latin typeface="Microsoft Sans Serif"/>
                <a:cs typeface="Microsoft Sans Serif"/>
              </a:rPr>
              <a:t>en </a:t>
            </a:r>
            <a:r>
              <a:rPr sz="650" spc="10" dirty="0">
                <a:latin typeface="Microsoft Sans Serif"/>
                <a:cs typeface="Microsoft Sans Serif"/>
              </a:rPr>
              <a:t>la </a:t>
            </a:r>
            <a:r>
              <a:rPr sz="650" spc="20" dirty="0">
                <a:latin typeface="Microsoft Sans Serif"/>
                <a:cs typeface="Microsoft Sans Serif"/>
              </a:rPr>
              <a:t>dirección del </a:t>
            </a:r>
            <a:r>
              <a:rPr sz="650" spc="10" dirty="0">
                <a:latin typeface="Microsoft Sans Serif"/>
                <a:cs typeface="Microsoft Sans Serif"/>
              </a:rPr>
              <a:t>sistema. </a:t>
            </a:r>
            <a:r>
              <a:rPr sz="650" spc="-20" dirty="0">
                <a:latin typeface="Microsoft Sans Serif"/>
                <a:cs typeface="Microsoft Sans Serif"/>
              </a:rPr>
              <a:t>En </a:t>
            </a:r>
            <a:r>
              <a:rPr sz="650" spc="10" dirty="0">
                <a:latin typeface="Microsoft Sans Serif"/>
                <a:cs typeface="Microsoft Sans Serif"/>
              </a:rPr>
              <a:t>la </a:t>
            </a:r>
            <a:r>
              <a:rPr sz="650" spc="15" dirty="0">
                <a:latin typeface="Microsoft Sans Serif"/>
                <a:cs typeface="Microsoft Sans Serif"/>
              </a:rPr>
              <a:t> </a:t>
            </a:r>
            <a:r>
              <a:rPr sz="650" spc="20" dirty="0">
                <a:latin typeface="Microsoft Sans Serif"/>
                <a:cs typeface="Microsoft Sans Serif"/>
              </a:rPr>
              <a:t>dirección</a:t>
            </a:r>
            <a:r>
              <a:rPr sz="650" spc="-5" dirty="0">
                <a:latin typeface="Microsoft Sans Serif"/>
                <a:cs typeface="Microsoft Sans Serif"/>
              </a:rPr>
              <a:t> </a:t>
            </a:r>
            <a:r>
              <a:rPr sz="650" spc="20" dirty="0">
                <a:latin typeface="Microsoft Sans Serif"/>
                <a:cs typeface="Microsoft Sans Serif"/>
              </a:rPr>
              <a:t>del</a:t>
            </a:r>
            <a:r>
              <a:rPr sz="650" spc="-5" dirty="0">
                <a:latin typeface="Microsoft Sans Serif"/>
                <a:cs typeface="Microsoft Sans Serif"/>
              </a:rPr>
              <a:t> </a:t>
            </a:r>
            <a:r>
              <a:rPr sz="650" spc="25" dirty="0">
                <a:latin typeface="Microsoft Sans Serif"/>
                <a:cs typeface="Microsoft Sans Serif"/>
              </a:rPr>
              <a:t>generador,</a:t>
            </a:r>
            <a:r>
              <a:rPr sz="650" spc="-5" dirty="0">
                <a:latin typeface="Microsoft Sans Serif"/>
                <a:cs typeface="Microsoft Sans Serif"/>
              </a:rPr>
              <a:t> </a:t>
            </a:r>
            <a:r>
              <a:rPr sz="650" spc="10" dirty="0">
                <a:latin typeface="Microsoft Sans Serif"/>
                <a:cs typeface="Microsoft Sans Serif"/>
              </a:rPr>
              <a:t>el</a:t>
            </a:r>
            <a:r>
              <a:rPr sz="650" spc="-5" dirty="0">
                <a:latin typeface="Microsoft Sans Serif"/>
                <a:cs typeface="Microsoft Sans Serif"/>
              </a:rPr>
              <a:t> </a:t>
            </a:r>
            <a:r>
              <a:rPr sz="650" spc="5" dirty="0">
                <a:latin typeface="Microsoft Sans Serif"/>
                <a:cs typeface="Microsoft Sans Serif"/>
              </a:rPr>
              <a:t>alcance</a:t>
            </a:r>
            <a:r>
              <a:rPr sz="650" spc="-5" dirty="0">
                <a:latin typeface="Microsoft Sans Serif"/>
                <a:cs typeface="Microsoft Sans Serif"/>
              </a:rPr>
              <a:t> </a:t>
            </a:r>
            <a:r>
              <a:rPr sz="650" spc="30" dirty="0">
                <a:latin typeface="Microsoft Sans Serif"/>
                <a:cs typeface="Microsoft Sans Serif"/>
              </a:rPr>
              <a:t>normalmente</a:t>
            </a:r>
            <a:r>
              <a:rPr sz="650" spc="-5" dirty="0">
                <a:latin typeface="Microsoft Sans Serif"/>
                <a:cs typeface="Microsoft Sans Serif"/>
              </a:rPr>
              <a:t> se </a:t>
            </a:r>
            <a:r>
              <a:rPr sz="650" spc="10" dirty="0">
                <a:latin typeface="Microsoft Sans Serif"/>
                <a:cs typeface="Microsoft Sans Serif"/>
              </a:rPr>
              <a:t>establece</a:t>
            </a:r>
            <a:r>
              <a:rPr sz="650" dirty="0">
                <a:latin typeface="Microsoft Sans Serif"/>
                <a:cs typeface="Microsoft Sans Serif"/>
              </a:rPr>
              <a:t> </a:t>
            </a:r>
            <a:r>
              <a:rPr sz="650" spc="20" dirty="0">
                <a:latin typeface="Microsoft Sans Serif"/>
                <a:cs typeface="Microsoft Sans Serif"/>
              </a:rPr>
              <a:t>en</a:t>
            </a:r>
            <a:r>
              <a:rPr sz="650" spc="-5" dirty="0">
                <a:latin typeface="Microsoft Sans Serif"/>
                <a:cs typeface="Microsoft Sans Serif"/>
              </a:rPr>
              <a:t> </a:t>
            </a:r>
            <a:r>
              <a:rPr sz="650" spc="10" dirty="0">
                <a:latin typeface="Microsoft Sans Serif"/>
                <a:cs typeface="Microsoft Sans Serif"/>
              </a:rPr>
              <a:t>el </a:t>
            </a:r>
            <a:r>
              <a:rPr sz="650" spc="-160" dirty="0">
                <a:latin typeface="Microsoft Sans Serif"/>
                <a:cs typeface="Microsoft Sans Serif"/>
              </a:rPr>
              <a:t> </a:t>
            </a:r>
            <a:r>
              <a:rPr sz="650" spc="25" dirty="0">
                <a:latin typeface="Microsoft Sans Serif"/>
                <a:cs typeface="Microsoft Sans Serif"/>
              </a:rPr>
              <a:t>doble</a:t>
            </a:r>
            <a:r>
              <a:rPr sz="650" spc="-5" dirty="0">
                <a:latin typeface="Microsoft Sans Serif"/>
                <a:cs typeface="Microsoft Sans Serif"/>
              </a:rPr>
              <a:t> </a:t>
            </a:r>
            <a:r>
              <a:rPr sz="650" spc="20" dirty="0">
                <a:latin typeface="Microsoft Sans Serif"/>
                <a:cs typeface="Microsoft Sans Serif"/>
              </a:rPr>
              <a:t>de</a:t>
            </a:r>
            <a:r>
              <a:rPr sz="650" spc="-5" dirty="0">
                <a:latin typeface="Microsoft Sans Serif"/>
                <a:cs typeface="Microsoft Sans Serif"/>
              </a:rPr>
              <a:t> </a:t>
            </a:r>
            <a:r>
              <a:rPr sz="650" spc="10" dirty="0">
                <a:latin typeface="Microsoft Sans Serif"/>
                <a:cs typeface="Microsoft Sans Serif"/>
              </a:rPr>
              <a:t>la</a:t>
            </a:r>
            <a:r>
              <a:rPr sz="650" spc="-5" dirty="0">
                <a:latin typeface="Microsoft Sans Serif"/>
                <a:cs typeface="Microsoft Sans Serif"/>
              </a:rPr>
              <a:t> </a:t>
            </a:r>
            <a:r>
              <a:rPr sz="650" spc="15" dirty="0">
                <a:latin typeface="Microsoft Sans Serif"/>
                <a:cs typeface="Microsoft Sans Serif"/>
              </a:rPr>
              <a:t>reactancia</a:t>
            </a:r>
            <a:r>
              <a:rPr sz="650" spc="-5" dirty="0">
                <a:latin typeface="Microsoft Sans Serif"/>
                <a:cs typeface="Microsoft Sans Serif"/>
              </a:rPr>
              <a:t> </a:t>
            </a:r>
            <a:r>
              <a:rPr sz="650" spc="25" dirty="0">
                <a:latin typeface="Microsoft Sans Serif"/>
                <a:cs typeface="Microsoft Sans Serif"/>
              </a:rPr>
              <a:t>transitoria</a:t>
            </a:r>
            <a:r>
              <a:rPr sz="650" spc="-5" dirty="0">
                <a:latin typeface="Microsoft Sans Serif"/>
                <a:cs typeface="Microsoft Sans Serif"/>
              </a:rPr>
              <a:t> </a:t>
            </a:r>
            <a:r>
              <a:rPr sz="650" spc="20" dirty="0">
                <a:latin typeface="Microsoft Sans Serif"/>
                <a:cs typeface="Microsoft Sans Serif"/>
              </a:rPr>
              <a:t>del</a:t>
            </a:r>
            <a:r>
              <a:rPr sz="650" dirty="0">
                <a:latin typeface="Microsoft Sans Serif"/>
                <a:cs typeface="Microsoft Sans Serif"/>
              </a:rPr>
              <a:t> </a:t>
            </a:r>
            <a:r>
              <a:rPr sz="650" spc="25" dirty="0">
                <a:latin typeface="Microsoft Sans Serif"/>
                <a:cs typeface="Microsoft Sans Serif"/>
              </a:rPr>
              <a:t>generador.</a:t>
            </a:r>
            <a:r>
              <a:rPr sz="650" spc="-5" dirty="0">
                <a:latin typeface="Microsoft Sans Serif"/>
                <a:cs typeface="Microsoft Sans Serif"/>
              </a:rPr>
              <a:t> </a:t>
            </a:r>
            <a:r>
              <a:rPr sz="650" spc="10" dirty="0">
                <a:latin typeface="Microsoft Sans Serif"/>
                <a:cs typeface="Microsoft Sans Serif"/>
              </a:rPr>
              <a:t>Por</a:t>
            </a:r>
            <a:r>
              <a:rPr sz="650" spc="-5" dirty="0">
                <a:latin typeface="Microsoft Sans Serif"/>
                <a:cs typeface="Microsoft Sans Serif"/>
              </a:rPr>
              <a:t> </a:t>
            </a:r>
            <a:r>
              <a:rPr sz="650" spc="25" dirty="0">
                <a:latin typeface="Microsoft Sans Serif"/>
                <a:cs typeface="Microsoft Sans Serif"/>
              </a:rPr>
              <a:t>lo</a:t>
            </a:r>
            <a:r>
              <a:rPr sz="650" spc="-5" dirty="0">
                <a:latin typeface="Microsoft Sans Serif"/>
                <a:cs typeface="Microsoft Sans Serif"/>
              </a:rPr>
              <a:t> </a:t>
            </a:r>
            <a:r>
              <a:rPr sz="650" spc="25" dirty="0">
                <a:latin typeface="Microsoft Sans Serif"/>
                <a:cs typeface="Microsoft Sans Serif"/>
              </a:rPr>
              <a:t>tanto,</a:t>
            </a:r>
            <a:r>
              <a:rPr sz="650" spc="-5" dirty="0">
                <a:latin typeface="Microsoft Sans Serif"/>
                <a:cs typeface="Microsoft Sans Serif"/>
              </a:rPr>
              <a:t> </a:t>
            </a:r>
            <a:r>
              <a:rPr sz="650" spc="10" dirty="0">
                <a:latin typeface="Microsoft Sans Serif"/>
                <a:cs typeface="Microsoft Sans Serif"/>
              </a:rPr>
              <a:t>la</a:t>
            </a:r>
            <a:endParaRPr sz="650">
              <a:latin typeface="Microsoft Sans Serif"/>
              <a:cs typeface="Microsoft Sans Serif"/>
            </a:endParaRPr>
          </a:p>
          <a:p>
            <a:pPr marL="413384">
              <a:lnSpc>
                <a:spcPct val="100000"/>
              </a:lnSpc>
              <a:spcBef>
                <a:spcPts val="365"/>
              </a:spcBef>
            </a:pPr>
            <a:r>
              <a:rPr sz="800" spc="-35" dirty="0">
                <a:latin typeface="Microsoft Sans Serif"/>
                <a:cs typeface="Microsoft Sans Serif"/>
              </a:rPr>
              <a:t>El</a:t>
            </a:r>
            <a:r>
              <a:rPr sz="800" dirty="0">
                <a:latin typeface="Microsoft Sans Serif"/>
                <a:cs typeface="Microsoft Sans Serif"/>
              </a:rPr>
              <a:t> </a:t>
            </a:r>
            <a:r>
              <a:rPr sz="800" spc="40" dirty="0">
                <a:latin typeface="Microsoft Sans Serif"/>
                <a:cs typeface="Microsoft Sans Serif"/>
              </a:rPr>
              <a:t>diámetro</a:t>
            </a:r>
            <a:r>
              <a:rPr sz="800" dirty="0">
                <a:latin typeface="Microsoft Sans Serif"/>
                <a:cs typeface="Microsoft Sans Serif"/>
              </a:rPr>
              <a:t> </a:t>
            </a:r>
            <a:r>
              <a:rPr sz="800" spc="25" dirty="0">
                <a:latin typeface="Microsoft Sans Serif"/>
                <a:cs typeface="Microsoft Sans Serif"/>
              </a:rPr>
              <a:t>de</a:t>
            </a:r>
            <a:r>
              <a:rPr sz="800" dirty="0">
                <a:latin typeface="Microsoft Sans Serif"/>
                <a:cs typeface="Microsoft Sans Serif"/>
              </a:rPr>
              <a:t> </a:t>
            </a:r>
            <a:r>
              <a:rPr sz="800" spc="10" dirty="0">
                <a:latin typeface="Microsoft Sans Serif"/>
                <a:cs typeface="Microsoft Sans Serif"/>
              </a:rPr>
              <a:t>la</a:t>
            </a:r>
            <a:r>
              <a:rPr sz="800" dirty="0">
                <a:latin typeface="Microsoft Sans Serif"/>
                <a:cs typeface="Microsoft Sans Serif"/>
              </a:rPr>
              <a:t> </a:t>
            </a:r>
            <a:r>
              <a:rPr sz="800" spc="15" dirty="0">
                <a:latin typeface="Microsoft Sans Serif"/>
                <a:cs typeface="Microsoft Sans Serif"/>
              </a:rPr>
              <a:t>característica</a:t>
            </a:r>
            <a:r>
              <a:rPr sz="800" spc="5" dirty="0">
                <a:latin typeface="Microsoft Sans Serif"/>
                <a:cs typeface="Microsoft Sans Serif"/>
              </a:rPr>
              <a:t> </a:t>
            </a:r>
            <a:r>
              <a:rPr sz="800" spc="55" dirty="0">
                <a:latin typeface="Microsoft Sans Serif"/>
                <a:cs typeface="Microsoft Sans Serif"/>
              </a:rPr>
              <a:t>mho</a:t>
            </a:r>
            <a:r>
              <a:rPr sz="800" dirty="0">
                <a:latin typeface="Microsoft Sans Serif"/>
                <a:cs typeface="Microsoft Sans Serif"/>
              </a:rPr>
              <a:t> </a:t>
            </a:r>
            <a:r>
              <a:rPr sz="800" spc="-10" dirty="0">
                <a:latin typeface="Microsoft Sans Serif"/>
                <a:cs typeface="Microsoft Sans Serif"/>
              </a:rPr>
              <a:t>es</a:t>
            </a:r>
            <a:r>
              <a:rPr sz="800" dirty="0">
                <a:latin typeface="Microsoft Sans Serif"/>
                <a:cs typeface="Microsoft Sans Serif"/>
              </a:rPr>
              <a:t> </a:t>
            </a:r>
            <a:r>
              <a:rPr sz="800" spc="-25" dirty="0">
                <a:latin typeface="Microsoft Sans Serif"/>
                <a:cs typeface="Microsoft Sans Serif"/>
              </a:rPr>
              <a:t>2X.′</a:t>
            </a:r>
            <a:r>
              <a:rPr sz="500" spc="-25" dirty="0">
                <a:latin typeface="Microsoft Sans Serif"/>
                <a:cs typeface="Microsoft Sans Serif"/>
              </a:rPr>
              <a:t>d</a:t>
            </a:r>
            <a:r>
              <a:rPr sz="800" spc="-25" dirty="0">
                <a:latin typeface="Microsoft Sans Serif"/>
                <a:cs typeface="Microsoft Sans Serif"/>
              </a:rPr>
              <a:t>+</a:t>
            </a:r>
            <a:r>
              <a:rPr sz="800" dirty="0">
                <a:latin typeface="Microsoft Sans Serif"/>
                <a:cs typeface="Microsoft Sans Serif"/>
              </a:rPr>
              <a:t> </a:t>
            </a:r>
            <a:r>
              <a:rPr sz="800" spc="-20" dirty="0">
                <a:latin typeface="Microsoft Sans Serif"/>
                <a:cs typeface="Microsoft Sans Serif"/>
              </a:rPr>
              <a:t>1,5X</a:t>
            </a:r>
            <a:r>
              <a:rPr sz="500" spc="-20" dirty="0">
                <a:latin typeface="Microsoft Sans Serif"/>
                <a:cs typeface="Microsoft Sans Serif"/>
              </a:rPr>
              <a:t>TG</a:t>
            </a:r>
            <a:r>
              <a:rPr sz="800" spc="-20" dirty="0">
                <a:latin typeface="Microsoft Sans Serif"/>
                <a:cs typeface="Microsoft Sans Serif"/>
              </a:rPr>
              <a:t>.</a:t>
            </a:r>
            <a:endParaRPr sz="800">
              <a:latin typeface="Microsoft Sans Serif"/>
              <a:cs typeface="Microsoft Sans Serif"/>
            </a:endParaRPr>
          </a:p>
          <a:p>
            <a:pPr marL="351155" indent="-112395">
              <a:lnSpc>
                <a:spcPct val="100000"/>
              </a:lnSpc>
              <a:spcBef>
                <a:spcPts val="229"/>
              </a:spcBef>
              <a:buAutoNum type="arabicPeriod" startAt="4"/>
              <a:tabLst>
                <a:tab pos="351790" algn="l"/>
              </a:tabLst>
            </a:pPr>
            <a:r>
              <a:rPr sz="800" spc="30" dirty="0">
                <a:latin typeface="Microsoft Sans Serif"/>
                <a:cs typeface="Microsoft Sans Serif"/>
              </a:rPr>
              <a:t>Determinar,</a:t>
            </a:r>
            <a:r>
              <a:rPr sz="800" spc="-15" dirty="0">
                <a:latin typeface="Microsoft Sans Serif"/>
                <a:cs typeface="Microsoft Sans Serif"/>
              </a:rPr>
              <a:t> </a:t>
            </a:r>
            <a:r>
              <a:rPr sz="800" spc="35" dirty="0">
                <a:latin typeface="Microsoft Sans Serif"/>
                <a:cs typeface="Microsoft Sans Serif"/>
              </a:rPr>
              <a:t>mediante</a:t>
            </a:r>
            <a:r>
              <a:rPr sz="800" spc="-15" dirty="0">
                <a:latin typeface="Microsoft Sans Serif"/>
                <a:cs typeface="Microsoft Sans Serif"/>
              </a:rPr>
              <a:t> </a:t>
            </a:r>
            <a:r>
              <a:rPr sz="800" spc="10" dirty="0">
                <a:latin typeface="Microsoft Sans Serif"/>
                <a:cs typeface="Microsoft Sans Serif"/>
              </a:rPr>
              <a:t>la</a:t>
            </a:r>
            <a:r>
              <a:rPr sz="800" spc="-15" dirty="0">
                <a:latin typeface="Microsoft Sans Serif"/>
                <a:cs typeface="Microsoft Sans Serif"/>
              </a:rPr>
              <a:t> </a:t>
            </a:r>
            <a:r>
              <a:rPr sz="800" spc="25" dirty="0">
                <a:latin typeface="Microsoft Sans Serif"/>
                <a:cs typeface="Microsoft Sans Serif"/>
              </a:rPr>
              <a:t>estabilidad</a:t>
            </a:r>
            <a:r>
              <a:rPr sz="800" spc="-15" dirty="0">
                <a:latin typeface="Microsoft Sans Serif"/>
                <a:cs typeface="Microsoft Sans Serif"/>
              </a:rPr>
              <a:t> </a:t>
            </a:r>
            <a:r>
              <a:rPr sz="800" spc="35" dirty="0">
                <a:latin typeface="Microsoft Sans Serif"/>
                <a:cs typeface="Microsoft Sans Serif"/>
              </a:rPr>
              <a:t>transitoria</a:t>
            </a:r>
            <a:endParaRPr sz="800">
              <a:latin typeface="Microsoft Sans Serif"/>
              <a:cs typeface="Microsoft Sans Serif"/>
            </a:endParaRPr>
          </a:p>
          <a:p>
            <a:pPr marL="413384" marR="158115">
              <a:lnSpc>
                <a:spcPct val="133300"/>
              </a:lnSpc>
              <a:spcBef>
                <a:spcPts val="75"/>
              </a:spcBef>
            </a:pPr>
            <a:r>
              <a:rPr sz="750" spc="-5" dirty="0">
                <a:latin typeface="Microsoft Sans Serif"/>
                <a:cs typeface="Microsoft Sans Serif"/>
              </a:rPr>
              <a:t>casos </a:t>
            </a:r>
            <a:r>
              <a:rPr sz="750" spc="25" dirty="0">
                <a:latin typeface="Microsoft Sans Serif"/>
                <a:cs typeface="Microsoft Sans Serif"/>
              </a:rPr>
              <a:t>de </a:t>
            </a:r>
            <a:r>
              <a:rPr sz="750" spc="20" dirty="0">
                <a:latin typeface="Microsoft Sans Serif"/>
                <a:cs typeface="Microsoft Sans Serif"/>
              </a:rPr>
              <a:t>simulación, </a:t>
            </a:r>
            <a:r>
              <a:rPr sz="750" spc="10" dirty="0">
                <a:latin typeface="Microsoft Sans Serif"/>
                <a:cs typeface="Microsoft Sans Serif"/>
              </a:rPr>
              <a:t>el </a:t>
            </a:r>
            <a:r>
              <a:rPr sz="750" spc="30" dirty="0">
                <a:latin typeface="Microsoft Sans Serif"/>
                <a:cs typeface="Microsoft Sans Serif"/>
              </a:rPr>
              <a:t>ángulo </a:t>
            </a:r>
            <a:r>
              <a:rPr sz="750" spc="20" dirty="0">
                <a:latin typeface="Microsoft Sans Serif"/>
                <a:cs typeface="Microsoft Sans Serif"/>
              </a:rPr>
              <a:t>crítico δ</a:t>
            </a:r>
            <a:r>
              <a:rPr sz="500" spc="20" dirty="0">
                <a:latin typeface="Microsoft Sans Serif"/>
                <a:cs typeface="Microsoft Sans Serif"/>
              </a:rPr>
              <a:t>C</a:t>
            </a:r>
            <a:r>
              <a:rPr sz="750" spc="20" dirty="0">
                <a:latin typeface="Microsoft Sans Serif"/>
                <a:cs typeface="Microsoft Sans Serif"/>
              </a:rPr>
              <a:t>entre </a:t>
            </a:r>
            <a:r>
              <a:rPr sz="750" spc="10" dirty="0">
                <a:latin typeface="Microsoft Sans Serif"/>
                <a:cs typeface="Microsoft Sans Serif"/>
              </a:rPr>
              <a:t>el </a:t>
            </a:r>
            <a:r>
              <a:rPr sz="750" spc="30" dirty="0">
                <a:latin typeface="Microsoft Sans Serif"/>
                <a:cs typeface="Microsoft Sans Serif"/>
              </a:rPr>
              <a:t>generador </a:t>
            </a:r>
            <a:r>
              <a:rPr sz="750" spc="-185" dirty="0">
                <a:latin typeface="Microsoft Sans Serif"/>
                <a:cs typeface="Microsoft Sans Serif"/>
              </a:rPr>
              <a:t> </a:t>
            </a:r>
            <a:r>
              <a:rPr sz="750" spc="5" dirty="0">
                <a:latin typeface="Microsoft Sans Serif"/>
                <a:cs typeface="Microsoft Sans Serif"/>
              </a:rPr>
              <a:t>y </a:t>
            </a:r>
            <a:r>
              <a:rPr sz="750" spc="10" dirty="0">
                <a:latin typeface="Microsoft Sans Serif"/>
                <a:cs typeface="Microsoft Sans Serif"/>
              </a:rPr>
              <a:t>el </a:t>
            </a:r>
            <a:r>
              <a:rPr sz="750" spc="15" dirty="0">
                <a:latin typeface="Microsoft Sans Serif"/>
                <a:cs typeface="Microsoft Sans Serif"/>
              </a:rPr>
              <a:t>sistema. </a:t>
            </a:r>
            <a:r>
              <a:rPr sz="750" dirty="0">
                <a:latin typeface="Microsoft Sans Serif"/>
                <a:cs typeface="Microsoft Sans Serif"/>
              </a:rPr>
              <a:t>Esto </a:t>
            </a:r>
            <a:r>
              <a:rPr sz="750" spc="10" dirty="0">
                <a:latin typeface="Microsoft Sans Serif"/>
                <a:cs typeface="Microsoft Sans Serif"/>
              </a:rPr>
              <a:t>sucede </a:t>
            </a:r>
            <a:r>
              <a:rPr sz="750" spc="25" dirty="0">
                <a:latin typeface="Microsoft Sans Serif"/>
                <a:cs typeface="Microsoft Sans Serif"/>
              </a:rPr>
              <a:t>en </a:t>
            </a:r>
            <a:r>
              <a:rPr sz="750" spc="10" dirty="0">
                <a:latin typeface="Microsoft Sans Serif"/>
                <a:cs typeface="Microsoft Sans Serif"/>
              </a:rPr>
              <a:t>el </a:t>
            </a:r>
            <a:r>
              <a:rPr sz="750" spc="45" dirty="0">
                <a:latin typeface="Microsoft Sans Serif"/>
                <a:cs typeface="Microsoft Sans Serif"/>
              </a:rPr>
              <a:t>punto </a:t>
            </a:r>
            <a:r>
              <a:rPr sz="750" spc="35" dirty="0">
                <a:latin typeface="Microsoft Sans Serif"/>
                <a:cs typeface="Microsoft Sans Serif"/>
              </a:rPr>
              <a:t>donde </a:t>
            </a:r>
            <a:r>
              <a:rPr sz="750" spc="10" dirty="0">
                <a:latin typeface="Microsoft Sans Serif"/>
                <a:cs typeface="Microsoft Sans Serif"/>
              </a:rPr>
              <a:t>el </a:t>
            </a:r>
            <a:r>
              <a:rPr sz="750" spc="15" dirty="0">
                <a:latin typeface="Microsoft Sans Serif"/>
                <a:cs typeface="Microsoft Sans Serif"/>
              </a:rPr>
              <a:t>sistema </a:t>
            </a:r>
            <a:r>
              <a:rPr sz="750" spc="20" dirty="0">
                <a:latin typeface="Microsoft Sans Serif"/>
                <a:cs typeface="Microsoft Sans Serif"/>
              </a:rPr>
              <a:t> </a:t>
            </a:r>
            <a:r>
              <a:rPr sz="750" spc="15" dirty="0">
                <a:latin typeface="Microsoft Sans Serif"/>
                <a:cs typeface="Microsoft Sans Serif"/>
              </a:rPr>
              <a:t>comienza</a:t>
            </a:r>
            <a:r>
              <a:rPr sz="750" spc="-5" dirty="0">
                <a:latin typeface="Microsoft Sans Serif"/>
                <a:cs typeface="Microsoft Sans Serif"/>
              </a:rPr>
              <a:t> </a:t>
            </a:r>
            <a:r>
              <a:rPr sz="750" dirty="0">
                <a:latin typeface="Microsoft Sans Serif"/>
                <a:cs typeface="Microsoft Sans Serif"/>
              </a:rPr>
              <a:t>a </a:t>
            </a:r>
            <a:r>
              <a:rPr sz="750" spc="15" dirty="0">
                <a:latin typeface="Microsoft Sans Serif"/>
                <a:cs typeface="Microsoft Sans Serif"/>
              </a:rPr>
              <a:t>volverse</a:t>
            </a:r>
            <a:r>
              <a:rPr sz="750" spc="-5" dirty="0">
                <a:latin typeface="Microsoft Sans Serif"/>
                <a:cs typeface="Microsoft Sans Serif"/>
              </a:rPr>
              <a:t> </a:t>
            </a:r>
            <a:r>
              <a:rPr sz="750" spc="15" dirty="0">
                <a:latin typeface="Microsoft Sans Serif"/>
                <a:cs typeface="Microsoft Sans Serif"/>
              </a:rPr>
              <a:t>inestable.</a:t>
            </a:r>
            <a:r>
              <a:rPr sz="750" dirty="0">
                <a:latin typeface="Microsoft Sans Serif"/>
                <a:cs typeface="Microsoft Sans Serif"/>
              </a:rPr>
              <a:t> </a:t>
            </a:r>
            <a:r>
              <a:rPr sz="750" spc="-35" dirty="0">
                <a:latin typeface="Microsoft Sans Serif"/>
                <a:cs typeface="Microsoft Sans Serif"/>
              </a:rPr>
              <a:t>Si</a:t>
            </a:r>
            <a:r>
              <a:rPr sz="750" dirty="0">
                <a:latin typeface="Microsoft Sans Serif"/>
                <a:cs typeface="Microsoft Sans Serif"/>
              </a:rPr>
              <a:t> </a:t>
            </a:r>
            <a:r>
              <a:rPr sz="750" spc="40" dirty="0">
                <a:latin typeface="Microsoft Sans Serif"/>
                <a:cs typeface="Microsoft Sans Serif"/>
              </a:rPr>
              <a:t>no</a:t>
            </a:r>
            <a:r>
              <a:rPr sz="750" spc="-5" dirty="0">
                <a:latin typeface="Microsoft Sans Serif"/>
                <a:cs typeface="Microsoft Sans Serif"/>
              </a:rPr>
              <a:t> se</a:t>
            </a:r>
            <a:r>
              <a:rPr sz="750" dirty="0">
                <a:latin typeface="Microsoft Sans Serif"/>
                <a:cs typeface="Microsoft Sans Serif"/>
              </a:rPr>
              <a:t> </a:t>
            </a:r>
            <a:r>
              <a:rPr sz="750" spc="25" dirty="0">
                <a:latin typeface="Microsoft Sans Serif"/>
                <a:cs typeface="Microsoft Sans Serif"/>
              </a:rPr>
              <a:t>dispone</a:t>
            </a:r>
            <a:r>
              <a:rPr sz="750" spc="-5" dirty="0">
                <a:latin typeface="Microsoft Sans Serif"/>
                <a:cs typeface="Microsoft Sans Serif"/>
              </a:rPr>
              <a:t> </a:t>
            </a:r>
            <a:r>
              <a:rPr sz="750" spc="25" dirty="0">
                <a:latin typeface="Microsoft Sans Serif"/>
                <a:cs typeface="Microsoft Sans Serif"/>
              </a:rPr>
              <a:t>de</a:t>
            </a:r>
            <a:r>
              <a:rPr sz="750" dirty="0">
                <a:latin typeface="Microsoft Sans Serif"/>
                <a:cs typeface="Microsoft Sans Serif"/>
              </a:rPr>
              <a:t> </a:t>
            </a:r>
            <a:r>
              <a:rPr sz="750" spc="20" dirty="0">
                <a:latin typeface="Microsoft Sans Serif"/>
                <a:cs typeface="Microsoft Sans Serif"/>
              </a:rPr>
              <a:t>estudios </a:t>
            </a:r>
            <a:r>
              <a:rPr sz="750" spc="-185" dirty="0">
                <a:latin typeface="Microsoft Sans Serif"/>
                <a:cs typeface="Microsoft Sans Serif"/>
              </a:rPr>
              <a:t> </a:t>
            </a:r>
            <a:r>
              <a:rPr sz="750" spc="25" dirty="0">
                <a:latin typeface="Microsoft Sans Serif"/>
                <a:cs typeface="Microsoft Sans Serif"/>
              </a:rPr>
              <a:t>de </a:t>
            </a:r>
            <a:r>
              <a:rPr sz="750" spc="20" dirty="0">
                <a:latin typeface="Microsoft Sans Serif"/>
                <a:cs typeface="Microsoft Sans Serif"/>
              </a:rPr>
              <a:t>estabilidad </a:t>
            </a:r>
            <a:r>
              <a:rPr sz="750" spc="25" dirty="0">
                <a:latin typeface="Microsoft Sans Serif"/>
                <a:cs typeface="Microsoft Sans Serif"/>
              </a:rPr>
              <a:t>transitoria, en </a:t>
            </a:r>
            <a:r>
              <a:rPr sz="750" spc="10" dirty="0">
                <a:latin typeface="Microsoft Sans Serif"/>
                <a:cs typeface="Microsoft Sans Serif"/>
              </a:rPr>
              <a:t>la </a:t>
            </a:r>
            <a:r>
              <a:rPr sz="750" spc="30" dirty="0">
                <a:latin typeface="Microsoft Sans Serif"/>
                <a:cs typeface="Microsoft Sans Serif"/>
              </a:rPr>
              <a:t>industria </a:t>
            </a:r>
            <a:r>
              <a:rPr sz="750" spc="-5" dirty="0">
                <a:latin typeface="Microsoft Sans Serif"/>
                <a:cs typeface="Microsoft Sans Serif"/>
              </a:rPr>
              <a:t>se </a:t>
            </a:r>
            <a:r>
              <a:rPr sz="750" spc="20" dirty="0">
                <a:latin typeface="Microsoft Sans Serif"/>
                <a:cs typeface="Microsoft Sans Serif"/>
              </a:rPr>
              <a:t>utiliza </a:t>
            </a:r>
            <a:r>
              <a:rPr sz="750" spc="25" dirty="0">
                <a:latin typeface="Microsoft Sans Serif"/>
                <a:cs typeface="Microsoft Sans Serif"/>
              </a:rPr>
              <a:t> </a:t>
            </a:r>
            <a:r>
              <a:rPr sz="750" spc="30" dirty="0">
                <a:latin typeface="Microsoft Sans Serif"/>
                <a:cs typeface="Microsoft Sans Serif"/>
              </a:rPr>
              <a:t>ampliamente</a:t>
            </a:r>
            <a:r>
              <a:rPr sz="750" spc="-10" dirty="0">
                <a:latin typeface="Microsoft Sans Serif"/>
                <a:cs typeface="Microsoft Sans Serif"/>
              </a:rPr>
              <a:t> </a:t>
            </a:r>
            <a:r>
              <a:rPr sz="750" spc="45" dirty="0">
                <a:latin typeface="Microsoft Sans Serif"/>
                <a:cs typeface="Microsoft Sans Serif"/>
              </a:rPr>
              <a:t>un</a:t>
            </a:r>
            <a:r>
              <a:rPr sz="750" spc="-5" dirty="0">
                <a:latin typeface="Microsoft Sans Serif"/>
                <a:cs typeface="Microsoft Sans Serif"/>
              </a:rPr>
              <a:t> </a:t>
            </a:r>
            <a:r>
              <a:rPr sz="750" spc="30" dirty="0">
                <a:latin typeface="Microsoft Sans Serif"/>
                <a:cs typeface="Microsoft Sans Serif"/>
              </a:rPr>
              <a:t>ángulo</a:t>
            </a:r>
            <a:r>
              <a:rPr sz="750" spc="-5" dirty="0">
                <a:latin typeface="Microsoft Sans Serif"/>
                <a:cs typeface="Microsoft Sans Serif"/>
              </a:rPr>
              <a:t> </a:t>
            </a:r>
            <a:r>
              <a:rPr sz="750" spc="25" dirty="0">
                <a:latin typeface="Microsoft Sans Serif"/>
                <a:cs typeface="Microsoft Sans Serif"/>
              </a:rPr>
              <a:t>de</a:t>
            </a:r>
            <a:r>
              <a:rPr sz="750" spc="-5" dirty="0">
                <a:latin typeface="Microsoft Sans Serif"/>
                <a:cs typeface="Microsoft Sans Serif"/>
              </a:rPr>
              <a:t> </a:t>
            </a:r>
            <a:r>
              <a:rPr sz="750" spc="10" dirty="0">
                <a:latin typeface="Microsoft Sans Serif"/>
                <a:cs typeface="Microsoft Sans Serif"/>
              </a:rPr>
              <a:t>120</a:t>
            </a:r>
            <a:r>
              <a:rPr sz="750" spc="-5" dirty="0">
                <a:latin typeface="Microsoft Sans Serif"/>
                <a:cs typeface="Microsoft Sans Serif"/>
              </a:rPr>
              <a:t> </a:t>
            </a:r>
            <a:r>
              <a:rPr sz="750" spc="20" dirty="0">
                <a:latin typeface="Microsoft Sans Serif"/>
                <a:cs typeface="Microsoft Sans Serif"/>
              </a:rPr>
              <a:t>grados.</a:t>
            </a:r>
            <a:endParaRPr sz="750">
              <a:latin typeface="Microsoft Sans Serif"/>
              <a:cs typeface="Microsoft Sans Serif"/>
            </a:endParaRPr>
          </a:p>
          <a:p>
            <a:pPr marL="413384" marR="107950" indent="-173990">
              <a:lnSpc>
                <a:spcPts val="1200"/>
              </a:lnSpc>
              <a:spcBef>
                <a:spcPts val="90"/>
              </a:spcBef>
              <a:buAutoNum type="arabicPeriod" startAt="5"/>
              <a:tabLst>
                <a:tab pos="337820" algn="l"/>
              </a:tabLst>
            </a:pPr>
            <a:r>
              <a:rPr sz="700" spc="20" dirty="0">
                <a:latin typeface="Microsoft Sans Serif"/>
                <a:cs typeface="Microsoft Sans Serif"/>
              </a:rPr>
              <a:t>Defina</a:t>
            </a:r>
            <a:r>
              <a:rPr sz="700" dirty="0">
                <a:latin typeface="Microsoft Sans Serif"/>
                <a:cs typeface="Microsoft Sans Serif"/>
              </a:rPr>
              <a:t> </a:t>
            </a:r>
            <a:r>
              <a:rPr sz="700" spc="10" dirty="0">
                <a:latin typeface="Microsoft Sans Serif"/>
                <a:cs typeface="Microsoft Sans Serif"/>
              </a:rPr>
              <a:t>la</a:t>
            </a:r>
            <a:r>
              <a:rPr sz="700" spc="-5" dirty="0">
                <a:latin typeface="Microsoft Sans Serif"/>
                <a:cs typeface="Microsoft Sans Serif"/>
              </a:rPr>
              <a:t> </a:t>
            </a:r>
            <a:r>
              <a:rPr sz="700" spc="25" dirty="0">
                <a:latin typeface="Microsoft Sans Serif"/>
                <a:cs typeface="Microsoft Sans Serif"/>
              </a:rPr>
              <a:t>configuración</a:t>
            </a:r>
            <a:r>
              <a:rPr sz="700" dirty="0">
                <a:latin typeface="Microsoft Sans Serif"/>
                <a:cs typeface="Microsoft Sans Serif"/>
              </a:rPr>
              <a:t> </a:t>
            </a:r>
            <a:r>
              <a:rPr sz="700" spc="20" dirty="0">
                <a:latin typeface="Microsoft Sans Serif"/>
                <a:cs typeface="Microsoft Sans Serif"/>
              </a:rPr>
              <a:t>de</a:t>
            </a:r>
            <a:r>
              <a:rPr sz="700" dirty="0">
                <a:latin typeface="Microsoft Sans Serif"/>
                <a:cs typeface="Microsoft Sans Serif"/>
              </a:rPr>
              <a:t> las </a:t>
            </a:r>
            <a:r>
              <a:rPr sz="700" spc="15" dirty="0">
                <a:latin typeface="Microsoft Sans Serif"/>
                <a:cs typeface="Microsoft Sans Serif"/>
              </a:rPr>
              <a:t>anteojeras.</a:t>
            </a:r>
            <a:r>
              <a:rPr sz="700" dirty="0">
                <a:latin typeface="Microsoft Sans Serif"/>
                <a:cs typeface="Microsoft Sans Serif"/>
              </a:rPr>
              <a:t> </a:t>
            </a:r>
            <a:r>
              <a:rPr sz="700" spc="-30" dirty="0">
                <a:latin typeface="Microsoft Sans Serif"/>
                <a:cs typeface="Microsoft Sans Serif"/>
              </a:rPr>
              <a:t>El</a:t>
            </a:r>
            <a:r>
              <a:rPr sz="700" dirty="0">
                <a:latin typeface="Microsoft Sans Serif"/>
                <a:cs typeface="Microsoft Sans Serif"/>
              </a:rPr>
              <a:t> </a:t>
            </a:r>
            <a:r>
              <a:rPr sz="700" spc="40" dirty="0">
                <a:latin typeface="Microsoft Sans Serif"/>
                <a:cs typeface="Microsoft Sans Serif"/>
              </a:rPr>
              <a:t>primero</a:t>
            </a:r>
            <a:r>
              <a:rPr sz="700" dirty="0">
                <a:latin typeface="Microsoft Sans Serif"/>
                <a:cs typeface="Microsoft Sans Serif"/>
              </a:rPr>
              <a:t> </a:t>
            </a:r>
            <a:r>
              <a:rPr sz="700" spc="35" dirty="0">
                <a:latin typeface="Microsoft Sans Serif"/>
                <a:cs typeface="Microsoft Sans Serif"/>
              </a:rPr>
              <a:t>normalmente </a:t>
            </a:r>
            <a:r>
              <a:rPr sz="700" spc="-170" dirty="0">
                <a:latin typeface="Microsoft Sans Serif"/>
                <a:cs typeface="Microsoft Sans Serif"/>
              </a:rPr>
              <a:t> </a:t>
            </a:r>
            <a:r>
              <a:rPr sz="700" spc="-5" dirty="0">
                <a:latin typeface="Microsoft Sans Serif"/>
                <a:cs typeface="Microsoft Sans Serif"/>
              </a:rPr>
              <a:t>se </a:t>
            </a:r>
            <a:r>
              <a:rPr sz="700" spc="10" dirty="0">
                <a:latin typeface="Microsoft Sans Serif"/>
                <a:cs typeface="Microsoft Sans Serif"/>
              </a:rPr>
              <a:t>establece </a:t>
            </a:r>
            <a:r>
              <a:rPr sz="700" spc="20" dirty="0">
                <a:latin typeface="Microsoft Sans Serif"/>
                <a:cs typeface="Microsoft Sans Serif"/>
              </a:rPr>
              <a:t>en </a:t>
            </a:r>
            <a:r>
              <a:rPr sz="700" spc="10" dirty="0">
                <a:latin typeface="Microsoft Sans Serif"/>
                <a:cs typeface="Microsoft Sans Serif"/>
              </a:rPr>
              <a:t>el </a:t>
            </a:r>
            <a:r>
              <a:rPr sz="700" spc="30" dirty="0">
                <a:latin typeface="Microsoft Sans Serif"/>
                <a:cs typeface="Microsoft Sans Serif"/>
              </a:rPr>
              <a:t>ángulo </a:t>
            </a:r>
            <a:r>
              <a:rPr sz="700" spc="20" dirty="0">
                <a:latin typeface="Microsoft Sans Serif"/>
                <a:cs typeface="Microsoft Sans Serif"/>
              </a:rPr>
              <a:t>crítico </a:t>
            </a:r>
            <a:r>
              <a:rPr sz="700" spc="30" dirty="0">
                <a:latin typeface="Microsoft Sans Serif"/>
                <a:cs typeface="Microsoft Sans Serif"/>
              </a:rPr>
              <a:t>obtenido </a:t>
            </a:r>
            <a:r>
              <a:rPr sz="700" spc="20" dirty="0">
                <a:latin typeface="Microsoft Sans Serif"/>
                <a:cs typeface="Microsoft Sans Serif"/>
              </a:rPr>
              <a:t>del </a:t>
            </a:r>
            <a:r>
              <a:rPr sz="700" spc="25" dirty="0">
                <a:latin typeface="Microsoft Sans Serif"/>
                <a:cs typeface="Microsoft Sans Serif"/>
              </a:rPr>
              <a:t>estudio </a:t>
            </a:r>
            <a:r>
              <a:rPr sz="700" spc="20" dirty="0">
                <a:latin typeface="Microsoft Sans Serif"/>
                <a:cs typeface="Microsoft Sans Serif"/>
              </a:rPr>
              <a:t>de </a:t>
            </a:r>
            <a:r>
              <a:rPr sz="700" spc="25" dirty="0">
                <a:latin typeface="Microsoft Sans Serif"/>
                <a:cs typeface="Microsoft Sans Serif"/>
              </a:rPr>
              <a:t> </a:t>
            </a:r>
            <a:r>
              <a:rPr sz="700" spc="20" dirty="0">
                <a:latin typeface="Microsoft Sans Serif"/>
                <a:cs typeface="Microsoft Sans Serif"/>
              </a:rPr>
              <a:t>estabilidad más </a:t>
            </a:r>
            <a:r>
              <a:rPr sz="700" spc="10" dirty="0">
                <a:latin typeface="Microsoft Sans Serif"/>
                <a:cs typeface="Microsoft Sans Serif"/>
              </a:rPr>
              <a:t>10 </a:t>
            </a:r>
            <a:r>
              <a:rPr sz="700" spc="25" dirty="0">
                <a:latin typeface="Microsoft Sans Serif"/>
                <a:cs typeface="Microsoft Sans Serif"/>
              </a:rPr>
              <a:t>grados para </a:t>
            </a:r>
            <a:r>
              <a:rPr sz="700" spc="35" dirty="0">
                <a:latin typeface="Microsoft Sans Serif"/>
                <a:cs typeface="Microsoft Sans Serif"/>
              </a:rPr>
              <a:t>aumentar </a:t>
            </a:r>
            <a:r>
              <a:rPr sz="700" spc="10" dirty="0">
                <a:latin typeface="Microsoft Sans Serif"/>
                <a:cs typeface="Microsoft Sans Serif"/>
              </a:rPr>
              <a:t>la </a:t>
            </a:r>
            <a:r>
              <a:rPr sz="700" spc="25" dirty="0">
                <a:latin typeface="Microsoft Sans Serif"/>
                <a:cs typeface="Microsoft Sans Serif"/>
              </a:rPr>
              <a:t>seguridad </a:t>
            </a:r>
            <a:r>
              <a:rPr sz="700" spc="20" dirty="0">
                <a:latin typeface="Microsoft Sans Serif"/>
                <a:cs typeface="Microsoft Sans Serif"/>
              </a:rPr>
              <a:t>de </a:t>
            </a:r>
            <a:r>
              <a:rPr sz="700" spc="10" dirty="0">
                <a:latin typeface="Microsoft Sans Serif"/>
                <a:cs typeface="Microsoft Sans Serif"/>
              </a:rPr>
              <a:t>la </a:t>
            </a:r>
            <a:r>
              <a:rPr sz="700" spc="15" dirty="0">
                <a:latin typeface="Microsoft Sans Serif"/>
                <a:cs typeface="Microsoft Sans Serif"/>
              </a:rPr>
              <a:t> </a:t>
            </a:r>
            <a:r>
              <a:rPr sz="700" spc="25" dirty="0">
                <a:latin typeface="Microsoft Sans Serif"/>
                <a:cs typeface="Microsoft Sans Serif"/>
              </a:rPr>
              <a:t>operación </a:t>
            </a:r>
            <a:r>
              <a:rPr sz="700" spc="20" dirty="0">
                <a:latin typeface="Microsoft Sans Serif"/>
                <a:cs typeface="Microsoft Sans Serif"/>
              </a:rPr>
              <a:t>del </a:t>
            </a:r>
            <a:r>
              <a:rPr sz="700" spc="15" dirty="0">
                <a:latin typeface="Microsoft Sans Serif"/>
                <a:cs typeface="Microsoft Sans Serif"/>
              </a:rPr>
              <a:t>relevo. </a:t>
            </a:r>
            <a:r>
              <a:rPr sz="700" spc="-30" dirty="0">
                <a:latin typeface="Microsoft Sans Serif"/>
                <a:cs typeface="Microsoft Sans Serif"/>
              </a:rPr>
              <a:t>El </a:t>
            </a:r>
            <a:r>
              <a:rPr sz="700" spc="25" dirty="0">
                <a:latin typeface="Microsoft Sans Serif"/>
                <a:cs typeface="Microsoft Sans Serif"/>
              </a:rPr>
              <a:t>segundo </a:t>
            </a:r>
            <a:r>
              <a:rPr sz="700" spc="-5" dirty="0">
                <a:latin typeface="Microsoft Sans Serif"/>
                <a:cs typeface="Microsoft Sans Serif"/>
              </a:rPr>
              <a:t>se </a:t>
            </a:r>
            <a:r>
              <a:rPr sz="700" spc="10" dirty="0">
                <a:latin typeface="Microsoft Sans Serif"/>
                <a:cs typeface="Microsoft Sans Serif"/>
              </a:rPr>
              <a:t>establece </a:t>
            </a:r>
            <a:r>
              <a:rPr sz="700" spc="25" dirty="0">
                <a:latin typeface="Microsoft Sans Serif"/>
                <a:cs typeface="Microsoft Sans Serif"/>
              </a:rPr>
              <a:t>simétrico </a:t>
            </a:r>
            <a:r>
              <a:rPr sz="700" spc="10" dirty="0">
                <a:latin typeface="Microsoft Sans Serif"/>
                <a:cs typeface="Microsoft Sans Serif"/>
              </a:rPr>
              <a:t>al </a:t>
            </a:r>
            <a:r>
              <a:rPr sz="700" spc="15" dirty="0">
                <a:latin typeface="Microsoft Sans Serif"/>
                <a:cs typeface="Microsoft Sans Serif"/>
              </a:rPr>
              <a:t> </a:t>
            </a:r>
            <a:r>
              <a:rPr sz="700" spc="40" dirty="0">
                <a:latin typeface="Microsoft Sans Serif"/>
                <a:cs typeface="Microsoft Sans Serif"/>
              </a:rPr>
              <a:t>primero</a:t>
            </a:r>
            <a:r>
              <a:rPr sz="700" spc="-10" dirty="0">
                <a:latin typeface="Microsoft Sans Serif"/>
                <a:cs typeface="Microsoft Sans Serif"/>
              </a:rPr>
              <a:t> </a:t>
            </a:r>
            <a:r>
              <a:rPr sz="700" spc="20" dirty="0">
                <a:latin typeface="Microsoft Sans Serif"/>
                <a:cs typeface="Microsoft Sans Serif"/>
              </a:rPr>
              <a:t>considerando</a:t>
            </a:r>
            <a:r>
              <a:rPr sz="700" spc="-5" dirty="0">
                <a:latin typeface="Microsoft Sans Serif"/>
                <a:cs typeface="Microsoft Sans Serif"/>
              </a:rPr>
              <a:t> </a:t>
            </a:r>
            <a:r>
              <a:rPr sz="700" spc="10" dirty="0">
                <a:latin typeface="Microsoft Sans Serif"/>
                <a:cs typeface="Microsoft Sans Serif"/>
              </a:rPr>
              <a:t>el</a:t>
            </a:r>
            <a:r>
              <a:rPr sz="700" spc="-5" dirty="0">
                <a:latin typeface="Microsoft Sans Serif"/>
                <a:cs typeface="Microsoft Sans Serif"/>
              </a:rPr>
              <a:t> </a:t>
            </a:r>
            <a:r>
              <a:rPr sz="700" spc="10" dirty="0">
                <a:latin typeface="Microsoft Sans Serif"/>
                <a:cs typeface="Microsoft Sans Serif"/>
              </a:rPr>
              <a:t>eje</a:t>
            </a:r>
            <a:r>
              <a:rPr sz="700" spc="-5" dirty="0">
                <a:latin typeface="Microsoft Sans Serif"/>
                <a:cs typeface="Microsoft Sans Serif"/>
              </a:rPr>
              <a:t> </a:t>
            </a:r>
            <a:r>
              <a:rPr sz="700" spc="15" dirty="0">
                <a:latin typeface="Microsoft Sans Serif"/>
                <a:cs typeface="Microsoft Sans Serif"/>
              </a:rPr>
              <a:t>vertical.</a:t>
            </a:r>
            <a:endParaRPr sz="700">
              <a:latin typeface="Microsoft Sans Serif"/>
              <a:cs typeface="Microsoft Sans Serif"/>
            </a:endParaRPr>
          </a:p>
          <a:p>
            <a:pPr marL="413384" marR="200025" indent="-173990">
              <a:lnSpc>
                <a:spcPts val="1200"/>
              </a:lnSpc>
              <a:spcBef>
                <a:spcPts val="10"/>
              </a:spcBef>
              <a:buAutoNum type="arabicPeriod" startAt="5"/>
              <a:tabLst>
                <a:tab pos="365760" algn="l"/>
              </a:tabLst>
            </a:pPr>
            <a:r>
              <a:rPr sz="900" spc="35" dirty="0">
                <a:latin typeface="Microsoft Sans Serif"/>
                <a:cs typeface="Microsoft Sans Serif"/>
              </a:rPr>
              <a:t>Determine</a:t>
            </a:r>
            <a:r>
              <a:rPr sz="900" spc="-15" dirty="0">
                <a:latin typeface="Microsoft Sans Serif"/>
                <a:cs typeface="Microsoft Sans Serif"/>
              </a:rPr>
              <a:t> </a:t>
            </a:r>
            <a:r>
              <a:rPr sz="900" spc="15" dirty="0">
                <a:latin typeface="Microsoft Sans Serif"/>
                <a:cs typeface="Microsoft Sans Serif"/>
              </a:rPr>
              <a:t>la</a:t>
            </a:r>
            <a:r>
              <a:rPr sz="900" spc="-10" dirty="0">
                <a:latin typeface="Microsoft Sans Serif"/>
                <a:cs typeface="Microsoft Sans Serif"/>
              </a:rPr>
              <a:t> </a:t>
            </a:r>
            <a:r>
              <a:rPr sz="900" spc="20" dirty="0">
                <a:latin typeface="Microsoft Sans Serif"/>
                <a:cs typeface="Microsoft Sans Serif"/>
              </a:rPr>
              <a:t>distancia</a:t>
            </a:r>
            <a:r>
              <a:rPr sz="900" spc="-10" dirty="0">
                <a:latin typeface="Microsoft Sans Serif"/>
                <a:cs typeface="Microsoft Sans Serif"/>
              </a:rPr>
              <a:t> </a:t>
            </a:r>
            <a:r>
              <a:rPr sz="900" spc="25" dirty="0">
                <a:latin typeface="Microsoft Sans Serif"/>
                <a:cs typeface="Microsoft Sans Serif"/>
              </a:rPr>
              <a:t>más</a:t>
            </a:r>
            <a:r>
              <a:rPr sz="900" spc="-15" dirty="0">
                <a:latin typeface="Microsoft Sans Serif"/>
                <a:cs typeface="Microsoft Sans Serif"/>
              </a:rPr>
              <a:t> </a:t>
            </a:r>
            <a:r>
              <a:rPr sz="900" spc="20" dirty="0">
                <a:latin typeface="Microsoft Sans Serif"/>
                <a:cs typeface="Microsoft Sans Serif"/>
              </a:rPr>
              <a:t>ciega,d,que</a:t>
            </a:r>
            <a:r>
              <a:rPr sz="900" spc="-10" dirty="0">
                <a:latin typeface="Microsoft Sans Serif"/>
                <a:cs typeface="Microsoft Sans Serif"/>
              </a:rPr>
              <a:t> se </a:t>
            </a:r>
            <a:r>
              <a:rPr sz="900" spc="10" dirty="0">
                <a:latin typeface="Microsoft Sans Serif"/>
                <a:cs typeface="Microsoft Sans Serif"/>
              </a:rPr>
              <a:t>calcula </a:t>
            </a:r>
            <a:r>
              <a:rPr sz="900" spc="-225" dirty="0">
                <a:latin typeface="Microsoft Sans Serif"/>
                <a:cs typeface="Microsoft Sans Serif"/>
              </a:rPr>
              <a:t> </a:t>
            </a:r>
            <a:r>
              <a:rPr sz="900" spc="25" dirty="0">
                <a:latin typeface="Microsoft Sans Serif"/>
                <a:cs typeface="Microsoft Sans Serif"/>
              </a:rPr>
              <a:t>con</a:t>
            </a:r>
            <a:r>
              <a:rPr sz="900" spc="-15" dirty="0">
                <a:latin typeface="Microsoft Sans Serif"/>
                <a:cs typeface="Microsoft Sans Serif"/>
              </a:rPr>
              <a:t> </a:t>
            </a:r>
            <a:r>
              <a:rPr sz="900" spc="15" dirty="0">
                <a:latin typeface="Microsoft Sans Serif"/>
                <a:cs typeface="Microsoft Sans Serif"/>
              </a:rPr>
              <a:t>la</a:t>
            </a:r>
            <a:r>
              <a:rPr sz="900" spc="-10" dirty="0">
                <a:latin typeface="Microsoft Sans Serif"/>
                <a:cs typeface="Microsoft Sans Serif"/>
              </a:rPr>
              <a:t> </a:t>
            </a:r>
            <a:r>
              <a:rPr sz="900" spc="30" dirty="0">
                <a:latin typeface="Microsoft Sans Serif"/>
                <a:cs typeface="Microsoft Sans Serif"/>
              </a:rPr>
              <a:t>siguiente</a:t>
            </a:r>
            <a:r>
              <a:rPr sz="900" spc="-10" dirty="0">
                <a:latin typeface="Microsoft Sans Serif"/>
                <a:cs typeface="Microsoft Sans Serif"/>
              </a:rPr>
              <a:t> </a:t>
            </a:r>
            <a:r>
              <a:rPr sz="900" spc="25" dirty="0">
                <a:latin typeface="Microsoft Sans Serif"/>
                <a:cs typeface="Microsoft Sans Serif"/>
              </a:rPr>
              <a:t>expresión:</a:t>
            </a:r>
            <a:endParaRPr sz="900">
              <a:latin typeface="Microsoft Sans Serif"/>
              <a:cs typeface="Microsoft Sans Serif"/>
            </a:endParaRPr>
          </a:p>
        </p:txBody>
      </p:sp>
      <p:sp>
        <p:nvSpPr>
          <p:cNvPr id="210" name="object 210"/>
          <p:cNvSpPr txBox="1"/>
          <p:nvPr/>
        </p:nvSpPr>
        <p:spPr>
          <a:xfrm>
            <a:off x="12679579" y="629939"/>
            <a:ext cx="179677" cy="120546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sz="700" spc="-60" dirty="0">
                <a:latin typeface="Microsoft Sans Serif"/>
                <a:cs typeface="Microsoft Sans Serif"/>
              </a:rPr>
              <a:t>X</a:t>
            </a:r>
            <a:endParaRPr sz="700">
              <a:latin typeface="Microsoft Sans Serif"/>
              <a:cs typeface="Microsoft Sans Serif"/>
            </a:endParaRPr>
          </a:p>
        </p:txBody>
      </p:sp>
      <p:sp>
        <p:nvSpPr>
          <p:cNvPr id="211" name="object 211"/>
          <p:cNvSpPr txBox="1"/>
          <p:nvPr/>
        </p:nvSpPr>
        <p:spPr>
          <a:xfrm>
            <a:off x="11739980" y="736586"/>
            <a:ext cx="189902" cy="120546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sz="700" spc="-20" dirty="0">
                <a:latin typeface="Microsoft Sans Serif"/>
                <a:cs typeface="Microsoft Sans Serif"/>
              </a:rPr>
              <a:t>A</a:t>
            </a:r>
            <a:endParaRPr sz="700">
              <a:latin typeface="Microsoft Sans Serif"/>
              <a:cs typeface="Microsoft Sans Serif"/>
            </a:endParaRPr>
          </a:p>
        </p:txBody>
      </p:sp>
      <p:sp>
        <p:nvSpPr>
          <p:cNvPr id="212" name="object 212"/>
          <p:cNvSpPr txBox="1"/>
          <p:nvPr/>
        </p:nvSpPr>
        <p:spPr>
          <a:xfrm>
            <a:off x="13093391" y="736586"/>
            <a:ext cx="208892" cy="120546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sz="700" spc="5" dirty="0">
                <a:latin typeface="Microsoft Sans Serif"/>
                <a:cs typeface="Microsoft Sans Serif"/>
              </a:rPr>
              <a:t>D</a:t>
            </a:r>
            <a:endParaRPr sz="700">
              <a:latin typeface="Microsoft Sans Serif"/>
              <a:cs typeface="Microsoft Sans Serif"/>
            </a:endParaRPr>
          </a:p>
        </p:txBody>
      </p:sp>
      <p:sp>
        <p:nvSpPr>
          <p:cNvPr id="213" name="object 213"/>
          <p:cNvSpPr txBox="1"/>
          <p:nvPr/>
        </p:nvSpPr>
        <p:spPr>
          <a:xfrm>
            <a:off x="13931263" y="736586"/>
            <a:ext cx="191363" cy="120546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sz="700" spc="-15" dirty="0">
                <a:latin typeface="Microsoft Sans Serif"/>
                <a:cs typeface="Microsoft Sans Serif"/>
              </a:rPr>
              <a:t>B</a:t>
            </a:r>
            <a:endParaRPr sz="700">
              <a:latin typeface="Microsoft Sans Serif"/>
              <a:cs typeface="Microsoft Sans Serif"/>
            </a:endParaRPr>
          </a:p>
        </p:txBody>
      </p:sp>
      <p:sp>
        <p:nvSpPr>
          <p:cNvPr id="214" name="object 214"/>
          <p:cNvSpPr txBox="1"/>
          <p:nvPr/>
        </p:nvSpPr>
        <p:spPr>
          <a:xfrm>
            <a:off x="11936325" y="1160799"/>
            <a:ext cx="708481" cy="105157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sz="600" spc="5" dirty="0">
                <a:latin typeface="Microsoft Sans Serif"/>
                <a:cs typeface="Microsoft Sans Serif"/>
              </a:rPr>
              <a:t>Sistema</a:t>
            </a:r>
            <a:endParaRPr sz="600">
              <a:latin typeface="Microsoft Sans Serif"/>
              <a:cs typeface="Microsoft Sans Serif"/>
            </a:endParaRPr>
          </a:p>
        </p:txBody>
      </p:sp>
      <p:sp>
        <p:nvSpPr>
          <p:cNvPr id="215" name="object 215"/>
          <p:cNvSpPr txBox="1"/>
          <p:nvPr/>
        </p:nvSpPr>
        <p:spPr>
          <a:xfrm>
            <a:off x="11891975" y="1254779"/>
            <a:ext cx="1218295" cy="120546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38100">
              <a:lnSpc>
                <a:spcPct val="100000"/>
              </a:lnSpc>
              <a:spcBef>
                <a:spcPts val="100"/>
              </a:spcBef>
            </a:pPr>
            <a:r>
              <a:rPr sz="650" spc="-10" dirty="0">
                <a:latin typeface="Microsoft Sans Serif"/>
                <a:cs typeface="Microsoft Sans Serif"/>
              </a:rPr>
              <a:t>X</a:t>
            </a:r>
            <a:r>
              <a:rPr sz="450" spc="-10" dirty="0">
                <a:latin typeface="Microsoft Sans Serif"/>
                <a:cs typeface="Microsoft Sans Serif"/>
              </a:rPr>
              <a:t>maxSG1</a:t>
            </a:r>
            <a:r>
              <a:rPr sz="450" spc="175" dirty="0">
                <a:latin typeface="Microsoft Sans Serif"/>
                <a:cs typeface="Microsoft Sans Serif"/>
              </a:rPr>
              <a:t>  </a:t>
            </a:r>
            <a:r>
              <a:rPr sz="1050" spc="52" baseline="-23809" dirty="0">
                <a:latin typeface="Microsoft Sans Serif"/>
                <a:cs typeface="Microsoft Sans Serif"/>
              </a:rPr>
              <a:t>oh</a:t>
            </a:r>
            <a:endParaRPr sz="1050" baseline="-23809">
              <a:latin typeface="Microsoft Sans Serif"/>
              <a:cs typeface="Microsoft Sans Serif"/>
            </a:endParaRPr>
          </a:p>
        </p:txBody>
      </p:sp>
      <p:sp>
        <p:nvSpPr>
          <p:cNvPr id="216" name="object 216"/>
          <p:cNvSpPr txBox="1"/>
          <p:nvPr/>
        </p:nvSpPr>
        <p:spPr>
          <a:xfrm>
            <a:off x="9485703" y="1431783"/>
            <a:ext cx="607687" cy="112851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sz="650" spc="-10" dirty="0">
                <a:latin typeface="Microsoft Sans Serif"/>
                <a:cs typeface="Microsoft Sans Serif"/>
              </a:rPr>
              <a:t>1,5X</a:t>
            </a:r>
            <a:r>
              <a:rPr sz="450" spc="-25" dirty="0">
                <a:latin typeface="Microsoft Sans Serif"/>
                <a:cs typeface="Microsoft Sans Serif"/>
              </a:rPr>
              <a:t>TG</a:t>
            </a:r>
            <a:endParaRPr sz="450">
              <a:latin typeface="Microsoft Sans Serif"/>
              <a:cs typeface="Microsoft Sans Serif"/>
            </a:endParaRPr>
          </a:p>
        </p:txBody>
      </p:sp>
      <p:sp>
        <p:nvSpPr>
          <p:cNvPr id="217" name="object 217"/>
          <p:cNvSpPr txBox="1"/>
          <p:nvPr/>
        </p:nvSpPr>
        <p:spPr>
          <a:xfrm>
            <a:off x="12060221" y="1578116"/>
            <a:ext cx="499589" cy="23114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>
              <a:lnSpc>
                <a:spcPts val="780"/>
              </a:lnSpc>
              <a:spcBef>
                <a:spcPts val="100"/>
              </a:spcBef>
            </a:pPr>
            <a:r>
              <a:rPr sz="650" spc="5" dirty="0">
                <a:latin typeface="Microsoft Sans Serif"/>
                <a:cs typeface="Microsoft Sans Serif"/>
              </a:rPr>
              <a:t>Trans</a:t>
            </a:r>
            <a:endParaRPr sz="650">
              <a:latin typeface="Microsoft Sans Serif"/>
              <a:cs typeface="Microsoft Sans Serif"/>
            </a:endParaRPr>
          </a:p>
          <a:p>
            <a:pPr marL="42545">
              <a:lnSpc>
                <a:spcPct val="100000"/>
              </a:lnSpc>
            </a:pPr>
            <a:r>
              <a:rPr sz="700" spc="-35" dirty="0">
                <a:latin typeface="Microsoft Sans Serif"/>
                <a:cs typeface="Microsoft Sans Serif"/>
              </a:rPr>
              <a:t>X</a:t>
            </a:r>
            <a:r>
              <a:rPr sz="450" spc="-35" dirty="0">
                <a:latin typeface="Microsoft Sans Serif"/>
                <a:cs typeface="Microsoft Sans Serif"/>
              </a:rPr>
              <a:t>TG</a:t>
            </a:r>
            <a:endParaRPr sz="450">
              <a:latin typeface="Microsoft Sans Serif"/>
              <a:cs typeface="Microsoft Sans Serif"/>
            </a:endParaRPr>
          </a:p>
        </p:txBody>
      </p:sp>
      <p:sp>
        <p:nvSpPr>
          <p:cNvPr id="218" name="object 218"/>
          <p:cNvSpPr txBox="1"/>
          <p:nvPr/>
        </p:nvSpPr>
        <p:spPr>
          <a:xfrm>
            <a:off x="10109754" y="1763757"/>
            <a:ext cx="463069" cy="120546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sz="700" spc="-35" dirty="0">
                <a:latin typeface="Microsoft Sans Serif"/>
                <a:cs typeface="Microsoft Sans Serif"/>
              </a:rPr>
              <a:t>PAG</a:t>
            </a:r>
            <a:endParaRPr sz="700">
              <a:latin typeface="Microsoft Sans Serif"/>
              <a:cs typeface="Microsoft Sans Serif"/>
            </a:endParaRPr>
          </a:p>
        </p:txBody>
      </p:sp>
      <p:sp>
        <p:nvSpPr>
          <p:cNvPr id="219" name="object 219"/>
          <p:cNvSpPr txBox="1"/>
          <p:nvPr/>
        </p:nvSpPr>
        <p:spPr>
          <a:xfrm>
            <a:off x="15764750" y="1835399"/>
            <a:ext cx="186981" cy="120546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sz="700" spc="-75" dirty="0">
                <a:latin typeface="Microsoft Sans Serif"/>
                <a:cs typeface="Microsoft Sans Serif"/>
              </a:rPr>
              <a:t>R</a:t>
            </a:r>
            <a:endParaRPr sz="700">
              <a:latin typeface="Microsoft Sans Serif"/>
              <a:cs typeface="Microsoft Sans Serif"/>
            </a:endParaRPr>
          </a:p>
        </p:txBody>
      </p:sp>
      <p:sp>
        <p:nvSpPr>
          <p:cNvPr id="220" name="object 220"/>
          <p:cNvSpPr txBox="1"/>
          <p:nvPr/>
        </p:nvSpPr>
        <p:spPr>
          <a:xfrm>
            <a:off x="12533512" y="1899396"/>
            <a:ext cx="392951" cy="120546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>
              <a:lnSpc>
                <a:spcPct val="100000"/>
              </a:lnSpc>
              <a:spcBef>
                <a:spcPts val="100"/>
              </a:spcBef>
            </a:pPr>
            <a:r>
              <a:rPr sz="700" spc="35" dirty="0">
                <a:latin typeface="Microsoft Sans Serif"/>
                <a:cs typeface="Microsoft Sans Serif"/>
              </a:rPr>
              <a:t>oh</a:t>
            </a:r>
            <a:endParaRPr sz="700">
              <a:latin typeface="Microsoft Sans Serif"/>
              <a:cs typeface="Microsoft Sans Serif"/>
            </a:endParaRPr>
          </a:p>
        </p:txBody>
      </p:sp>
      <p:sp>
        <p:nvSpPr>
          <p:cNvPr id="221" name="object 221"/>
          <p:cNvSpPr txBox="1"/>
          <p:nvPr/>
        </p:nvSpPr>
        <p:spPr>
          <a:xfrm>
            <a:off x="15908533" y="1994392"/>
            <a:ext cx="359353" cy="58991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sz="300" spc="-15" dirty="0">
                <a:latin typeface="Microsoft Sans Serif"/>
                <a:cs typeface="Microsoft Sans Serif"/>
              </a:rPr>
              <a:t>METRO</a:t>
            </a:r>
            <a:endParaRPr sz="300">
              <a:latin typeface="Microsoft Sans Serif"/>
              <a:cs typeface="Microsoft Sans Serif"/>
            </a:endParaRPr>
          </a:p>
        </p:txBody>
      </p:sp>
      <p:sp>
        <p:nvSpPr>
          <p:cNvPr id="222" name="object 222"/>
          <p:cNvSpPr txBox="1"/>
          <p:nvPr/>
        </p:nvSpPr>
        <p:spPr>
          <a:xfrm>
            <a:off x="12157188" y="2415011"/>
            <a:ext cx="522959" cy="166712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sz="300" spc="10" dirty="0">
                <a:latin typeface="Microsoft Sans Serif"/>
                <a:cs typeface="Microsoft Sans Serif"/>
              </a:rPr>
              <a:t>generación</a:t>
            </a:r>
            <a:endParaRPr sz="300">
              <a:latin typeface="Microsoft Sans Serif"/>
              <a:cs typeface="Microsoft Sans Serif"/>
            </a:endParaRPr>
          </a:p>
          <a:p>
            <a:pPr marL="40005">
              <a:lnSpc>
                <a:spcPct val="100000"/>
              </a:lnSpc>
              <a:spcBef>
                <a:spcPts val="30"/>
              </a:spcBef>
            </a:pPr>
            <a:r>
              <a:rPr sz="700" spc="-20" dirty="0">
                <a:latin typeface="Microsoft Sans Serif"/>
                <a:cs typeface="Microsoft Sans Serif"/>
              </a:rPr>
              <a:t>X</a:t>
            </a:r>
            <a:r>
              <a:rPr sz="450" spc="-20" dirty="0">
                <a:latin typeface="Microsoft Sans Serif"/>
                <a:cs typeface="Microsoft Sans Serif"/>
              </a:rPr>
              <a:t>d</a:t>
            </a:r>
            <a:endParaRPr sz="450">
              <a:latin typeface="Microsoft Sans Serif"/>
              <a:cs typeface="Microsoft Sans Serif"/>
            </a:endParaRPr>
          </a:p>
        </p:txBody>
      </p:sp>
      <p:sp>
        <p:nvSpPr>
          <p:cNvPr id="223" name="object 223"/>
          <p:cNvSpPr txBox="1"/>
          <p:nvPr/>
        </p:nvSpPr>
        <p:spPr>
          <a:xfrm>
            <a:off x="14102964" y="2134625"/>
            <a:ext cx="1374599" cy="429895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02235">
              <a:lnSpc>
                <a:spcPct val="100000"/>
              </a:lnSpc>
              <a:spcBef>
                <a:spcPts val="100"/>
              </a:spcBef>
            </a:pPr>
            <a:r>
              <a:rPr sz="600" spc="20" dirty="0">
                <a:latin typeface="Microsoft Sans Serif"/>
                <a:cs typeface="Microsoft Sans Serif"/>
              </a:rPr>
              <a:t>Lugar</a:t>
            </a:r>
            <a:r>
              <a:rPr sz="600" spc="-40" dirty="0">
                <a:latin typeface="Microsoft Sans Serif"/>
                <a:cs typeface="Microsoft Sans Serif"/>
              </a:rPr>
              <a:t> </a:t>
            </a:r>
            <a:r>
              <a:rPr sz="600" spc="20" dirty="0">
                <a:latin typeface="Microsoft Sans Serif"/>
                <a:cs typeface="Microsoft Sans Serif"/>
              </a:rPr>
              <a:t>de</a:t>
            </a:r>
            <a:r>
              <a:rPr sz="600" spc="-35" dirty="0">
                <a:latin typeface="Microsoft Sans Serif"/>
                <a:cs typeface="Microsoft Sans Serif"/>
              </a:rPr>
              <a:t> </a:t>
            </a:r>
            <a:r>
              <a:rPr sz="600" spc="30" dirty="0">
                <a:latin typeface="Microsoft Sans Serif"/>
                <a:cs typeface="Microsoft Sans Serif"/>
              </a:rPr>
              <a:t>giro</a:t>
            </a:r>
            <a:endParaRPr sz="600">
              <a:latin typeface="Microsoft Sans Serif"/>
              <a:cs typeface="Microsoft Sans Serif"/>
            </a:endParaRPr>
          </a:p>
          <a:p>
            <a:pPr>
              <a:lnSpc>
                <a:spcPct val="100000"/>
              </a:lnSpc>
              <a:spcBef>
                <a:spcPts val="15"/>
              </a:spcBef>
            </a:pPr>
            <a:endParaRPr sz="700">
              <a:latin typeface="Microsoft Sans Serif"/>
              <a:cs typeface="Microsoft Sans Serif"/>
            </a:endParaRPr>
          </a:p>
          <a:p>
            <a:pPr marL="90170">
              <a:lnSpc>
                <a:spcPct val="100000"/>
              </a:lnSpc>
              <a:spcBef>
                <a:spcPts val="5"/>
              </a:spcBef>
            </a:pPr>
            <a:r>
              <a:rPr sz="700" spc="40" dirty="0">
                <a:latin typeface="Microsoft Sans Serif"/>
                <a:cs typeface="Microsoft Sans Serif"/>
              </a:rPr>
              <a:t>Mho</a:t>
            </a:r>
            <a:endParaRPr sz="700">
              <a:latin typeface="Microsoft Sans Serif"/>
              <a:cs typeface="Microsoft Sans Serif"/>
            </a:endParaRPr>
          </a:p>
          <a:p>
            <a:pPr marL="12700">
              <a:lnSpc>
                <a:spcPct val="100000"/>
              </a:lnSpc>
              <a:spcBef>
                <a:spcPts val="150"/>
              </a:spcBef>
            </a:pPr>
            <a:r>
              <a:rPr sz="550" spc="15" dirty="0">
                <a:latin typeface="Microsoft Sans Serif"/>
                <a:cs typeface="Microsoft Sans Serif"/>
              </a:rPr>
              <a:t>Elemento</a:t>
            </a:r>
            <a:endParaRPr sz="550">
              <a:latin typeface="Microsoft Sans Serif"/>
              <a:cs typeface="Microsoft Sans Serif"/>
            </a:endParaRPr>
          </a:p>
        </p:txBody>
      </p:sp>
      <p:sp>
        <p:nvSpPr>
          <p:cNvPr id="224" name="object 224"/>
          <p:cNvSpPr txBox="1"/>
          <p:nvPr/>
        </p:nvSpPr>
        <p:spPr>
          <a:xfrm>
            <a:off x="9528933" y="2496855"/>
            <a:ext cx="558020" cy="120546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38100">
              <a:lnSpc>
                <a:spcPct val="100000"/>
              </a:lnSpc>
              <a:spcBef>
                <a:spcPts val="100"/>
              </a:spcBef>
            </a:pPr>
            <a:r>
              <a:rPr sz="1050" spc="-37" baseline="7936" dirty="0">
                <a:latin typeface="Microsoft Sans Serif"/>
                <a:cs typeface="Microsoft Sans Serif"/>
              </a:rPr>
              <a:t>2X</a:t>
            </a:r>
            <a:r>
              <a:rPr sz="1050" spc="-30" baseline="7936" dirty="0">
                <a:latin typeface="Microsoft Sans Serif"/>
                <a:cs typeface="Microsoft Sans Serif"/>
              </a:rPr>
              <a:t> </a:t>
            </a:r>
            <a:r>
              <a:rPr sz="450" spc="25" dirty="0">
                <a:latin typeface="Microsoft Sans Serif"/>
                <a:cs typeface="Microsoft Sans Serif"/>
              </a:rPr>
              <a:t>d</a:t>
            </a:r>
            <a:endParaRPr sz="450">
              <a:latin typeface="Microsoft Sans Serif"/>
              <a:cs typeface="Microsoft Sans Serif"/>
            </a:endParaRPr>
          </a:p>
        </p:txBody>
      </p:sp>
      <p:sp>
        <p:nvSpPr>
          <p:cNvPr id="225" name="object 225"/>
          <p:cNvSpPr txBox="1"/>
          <p:nvPr/>
        </p:nvSpPr>
        <p:spPr>
          <a:xfrm>
            <a:off x="13408750" y="2583690"/>
            <a:ext cx="185520" cy="120546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sz="700" spc="40" dirty="0">
                <a:latin typeface="Microsoft Sans Serif"/>
                <a:cs typeface="Microsoft Sans Serif"/>
              </a:rPr>
              <a:t>d</a:t>
            </a:r>
            <a:endParaRPr sz="700">
              <a:latin typeface="Microsoft Sans Serif"/>
              <a:cs typeface="Microsoft Sans Serif"/>
            </a:endParaRPr>
          </a:p>
        </p:txBody>
      </p:sp>
      <p:sp>
        <p:nvSpPr>
          <p:cNvPr id="226" name="object 226"/>
          <p:cNvSpPr txBox="1"/>
          <p:nvPr/>
        </p:nvSpPr>
        <p:spPr>
          <a:xfrm>
            <a:off x="11866163" y="2782375"/>
            <a:ext cx="775677" cy="240450"/>
          </a:xfrm>
          <a:prstGeom prst="rect">
            <a:avLst/>
          </a:prstGeom>
        </p:spPr>
        <p:txBody>
          <a:bodyPr vert="horz" wrap="square" lIns="0" tIns="34925" rIns="0" bIns="0" rtlCol="0">
            <a:spAutoFit/>
          </a:bodyPr>
          <a:lstStyle/>
          <a:p>
            <a:pPr marL="13335" algn="ctr">
              <a:lnSpc>
                <a:spcPct val="100000"/>
              </a:lnSpc>
              <a:spcBef>
                <a:spcPts val="275"/>
              </a:spcBef>
            </a:pPr>
            <a:r>
              <a:rPr sz="700" spc="-20" dirty="0">
                <a:latin typeface="Microsoft Sans Serif"/>
                <a:cs typeface="Microsoft Sans Serif"/>
              </a:rPr>
              <a:t>A</a:t>
            </a:r>
            <a:endParaRPr sz="700">
              <a:latin typeface="Microsoft Sans Serif"/>
              <a:cs typeface="Microsoft Sans Serif"/>
            </a:endParaRPr>
          </a:p>
          <a:p>
            <a:pPr algn="ctr">
              <a:lnSpc>
                <a:spcPct val="100000"/>
              </a:lnSpc>
              <a:spcBef>
                <a:spcPts val="135"/>
              </a:spcBef>
            </a:pPr>
            <a:r>
              <a:rPr sz="550" spc="15" dirty="0">
                <a:latin typeface="Microsoft Sans Serif"/>
                <a:cs typeface="Microsoft Sans Serif"/>
              </a:rPr>
              <a:t>Elemento</a:t>
            </a:r>
            <a:endParaRPr sz="550">
              <a:latin typeface="Microsoft Sans Serif"/>
              <a:cs typeface="Microsoft Sans Serif"/>
            </a:endParaRPr>
          </a:p>
        </p:txBody>
      </p:sp>
      <p:sp>
        <p:nvSpPr>
          <p:cNvPr id="227" name="object 227"/>
          <p:cNvSpPr txBox="1"/>
          <p:nvPr/>
        </p:nvSpPr>
        <p:spPr>
          <a:xfrm>
            <a:off x="13187886" y="2782375"/>
            <a:ext cx="775677" cy="240450"/>
          </a:xfrm>
          <a:prstGeom prst="rect">
            <a:avLst/>
          </a:prstGeom>
        </p:spPr>
        <p:txBody>
          <a:bodyPr vert="horz" wrap="square" lIns="0" tIns="34925" rIns="0" bIns="0" rtlCol="0">
            <a:spAutoFit/>
          </a:bodyPr>
          <a:lstStyle/>
          <a:p>
            <a:pPr marL="13970" algn="ctr">
              <a:lnSpc>
                <a:spcPct val="100000"/>
              </a:lnSpc>
              <a:spcBef>
                <a:spcPts val="275"/>
              </a:spcBef>
            </a:pPr>
            <a:r>
              <a:rPr sz="700" spc="-15" dirty="0">
                <a:latin typeface="Microsoft Sans Serif"/>
                <a:cs typeface="Microsoft Sans Serif"/>
              </a:rPr>
              <a:t>B</a:t>
            </a:r>
            <a:endParaRPr sz="700">
              <a:latin typeface="Microsoft Sans Serif"/>
              <a:cs typeface="Microsoft Sans Serif"/>
            </a:endParaRPr>
          </a:p>
          <a:p>
            <a:pPr algn="ctr">
              <a:lnSpc>
                <a:spcPct val="100000"/>
              </a:lnSpc>
              <a:spcBef>
                <a:spcPts val="135"/>
              </a:spcBef>
            </a:pPr>
            <a:r>
              <a:rPr sz="550" spc="15" dirty="0">
                <a:latin typeface="Microsoft Sans Serif"/>
                <a:cs typeface="Microsoft Sans Serif"/>
              </a:rPr>
              <a:t>Elemento</a:t>
            </a:r>
            <a:endParaRPr sz="550">
              <a:latin typeface="Microsoft Sans Serif"/>
              <a:cs typeface="Microsoft Sans Serif"/>
            </a:endParaRPr>
          </a:p>
        </p:txBody>
      </p:sp>
      <p:sp>
        <p:nvSpPr>
          <p:cNvPr id="228" name="object 228"/>
          <p:cNvSpPr txBox="1"/>
          <p:nvPr/>
        </p:nvSpPr>
        <p:spPr>
          <a:xfrm>
            <a:off x="13258048" y="3041900"/>
            <a:ext cx="658814" cy="89768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sz="500" spc="10" dirty="0">
                <a:latin typeface="Microsoft Sans Serif"/>
                <a:cs typeface="Microsoft Sans Serif"/>
              </a:rPr>
              <a:t>Levantar</a:t>
            </a:r>
            <a:endParaRPr sz="500">
              <a:latin typeface="Microsoft Sans Serif"/>
              <a:cs typeface="Microsoft Sans Serif"/>
            </a:endParaRPr>
          </a:p>
        </p:txBody>
      </p:sp>
      <p:sp>
        <p:nvSpPr>
          <p:cNvPr id="229" name="object 229"/>
          <p:cNvSpPr txBox="1"/>
          <p:nvPr/>
        </p:nvSpPr>
        <p:spPr>
          <a:xfrm>
            <a:off x="11936325" y="3016500"/>
            <a:ext cx="997716" cy="120546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sz="500" spc="10" dirty="0">
                <a:latin typeface="Microsoft Sans Serif"/>
                <a:cs typeface="Microsoft Sans Serif"/>
              </a:rPr>
              <a:t>Levantar    </a:t>
            </a:r>
            <a:r>
              <a:rPr sz="500" spc="50" dirty="0">
                <a:latin typeface="Microsoft Sans Serif"/>
                <a:cs typeface="Microsoft Sans Serif"/>
              </a:rPr>
              <a:t> </a:t>
            </a:r>
            <a:r>
              <a:rPr sz="700" spc="-65" dirty="0">
                <a:latin typeface="Microsoft Sans Serif"/>
                <a:cs typeface="Microsoft Sans Serif"/>
              </a:rPr>
              <a:t>C</a:t>
            </a:r>
            <a:endParaRPr sz="700">
              <a:latin typeface="Microsoft Sans Serif"/>
              <a:cs typeface="Microsoft Sans Serif"/>
            </a:endParaRPr>
          </a:p>
        </p:txBody>
      </p:sp>
      <p:sp>
        <p:nvSpPr>
          <p:cNvPr id="230" name="object 230"/>
          <p:cNvSpPr txBox="1"/>
          <p:nvPr/>
        </p:nvSpPr>
        <p:spPr>
          <a:xfrm>
            <a:off x="12497253" y="3394752"/>
            <a:ext cx="853099" cy="212879"/>
          </a:xfrm>
          <a:prstGeom prst="rect">
            <a:avLst/>
          </a:prstGeom>
        </p:spPr>
        <p:txBody>
          <a:bodyPr vert="horz" wrap="square" lIns="0" tIns="33020" rIns="0" bIns="0" rtlCol="0">
            <a:spAutoFit/>
          </a:bodyPr>
          <a:lstStyle/>
          <a:p>
            <a:pPr marL="59690">
              <a:lnSpc>
                <a:spcPct val="100000"/>
              </a:lnSpc>
              <a:spcBef>
                <a:spcPts val="260"/>
              </a:spcBef>
            </a:pPr>
            <a:r>
              <a:rPr sz="450" spc="10" dirty="0">
                <a:latin typeface="Microsoft Sans Serif"/>
                <a:cs typeface="Microsoft Sans Serif"/>
              </a:rPr>
              <a:t>Anteojera</a:t>
            </a:r>
            <a:endParaRPr sz="450">
              <a:latin typeface="Microsoft Sans Serif"/>
              <a:cs typeface="Microsoft Sans Serif"/>
            </a:endParaRPr>
          </a:p>
          <a:p>
            <a:pPr marL="12700">
              <a:lnSpc>
                <a:spcPct val="100000"/>
              </a:lnSpc>
              <a:spcBef>
                <a:spcPts val="200"/>
              </a:spcBef>
            </a:pPr>
            <a:r>
              <a:rPr sz="550" spc="10" dirty="0">
                <a:latin typeface="Microsoft Sans Serif"/>
                <a:cs typeface="Microsoft Sans Serif"/>
              </a:rPr>
              <a:t>Elementos</a:t>
            </a:r>
            <a:endParaRPr sz="550">
              <a:latin typeface="Microsoft Sans Serif"/>
              <a:cs typeface="Microsoft Sans Serif"/>
            </a:endParaRPr>
          </a:p>
        </p:txBody>
      </p:sp>
      <p:sp>
        <p:nvSpPr>
          <p:cNvPr id="231" name="object 231"/>
          <p:cNvSpPr txBox="1"/>
          <p:nvPr/>
        </p:nvSpPr>
        <p:spPr>
          <a:xfrm>
            <a:off x="9100125" y="3689542"/>
            <a:ext cx="4303474" cy="89768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sz="500" spc="10" dirty="0">
                <a:latin typeface="Microsoft Sans Serif"/>
                <a:cs typeface="Microsoft Sans Serif"/>
              </a:rPr>
              <a:t>Figura</a:t>
            </a:r>
            <a:r>
              <a:rPr sz="500" spc="15" dirty="0">
                <a:latin typeface="Microsoft Sans Serif"/>
                <a:cs typeface="Microsoft Sans Serif"/>
              </a:rPr>
              <a:t> </a:t>
            </a:r>
            <a:r>
              <a:rPr sz="500" dirty="0">
                <a:latin typeface="Microsoft Sans Serif"/>
                <a:cs typeface="Microsoft Sans Serif"/>
              </a:rPr>
              <a:t>10.     </a:t>
            </a:r>
            <a:r>
              <a:rPr sz="500" spc="114" dirty="0">
                <a:latin typeface="Microsoft Sans Serif"/>
                <a:cs typeface="Microsoft Sans Serif"/>
              </a:rPr>
              <a:t> </a:t>
            </a:r>
            <a:r>
              <a:rPr sz="500" spc="15" dirty="0">
                <a:latin typeface="Microsoft Sans Serif"/>
                <a:cs typeface="Microsoft Sans Serif"/>
              </a:rPr>
              <a:t>Procedimiento</a:t>
            </a:r>
            <a:r>
              <a:rPr sz="500" dirty="0">
                <a:latin typeface="Microsoft Sans Serif"/>
                <a:cs typeface="Microsoft Sans Serif"/>
              </a:rPr>
              <a:t> </a:t>
            </a:r>
            <a:r>
              <a:rPr sz="500" spc="15" dirty="0">
                <a:latin typeface="Microsoft Sans Serif"/>
                <a:cs typeface="Microsoft Sans Serif"/>
              </a:rPr>
              <a:t>para</a:t>
            </a:r>
            <a:r>
              <a:rPr sz="500" spc="5" dirty="0">
                <a:latin typeface="Microsoft Sans Serif"/>
                <a:cs typeface="Microsoft Sans Serif"/>
              </a:rPr>
              <a:t> </a:t>
            </a:r>
            <a:r>
              <a:rPr sz="500" spc="20" dirty="0">
                <a:latin typeface="Microsoft Sans Serif"/>
                <a:cs typeface="Microsoft Sans Serif"/>
              </a:rPr>
              <a:t>configurar</a:t>
            </a:r>
            <a:r>
              <a:rPr sz="500" spc="5" dirty="0">
                <a:latin typeface="Microsoft Sans Serif"/>
                <a:cs typeface="Microsoft Sans Serif"/>
              </a:rPr>
              <a:t> </a:t>
            </a:r>
            <a:r>
              <a:rPr sz="500" spc="10" dirty="0">
                <a:latin typeface="Microsoft Sans Serif"/>
                <a:cs typeface="Microsoft Sans Serif"/>
              </a:rPr>
              <a:t>relés</a:t>
            </a:r>
            <a:r>
              <a:rPr sz="500" dirty="0">
                <a:latin typeface="Microsoft Sans Serif"/>
                <a:cs typeface="Microsoft Sans Serif"/>
              </a:rPr>
              <a:t> </a:t>
            </a:r>
            <a:r>
              <a:rPr sz="500" spc="5" dirty="0">
                <a:latin typeface="Microsoft Sans Serif"/>
                <a:cs typeface="Microsoft Sans Serif"/>
              </a:rPr>
              <a:t>desfasados</a:t>
            </a:r>
            <a:endParaRPr sz="500">
              <a:latin typeface="Microsoft Sans Serif"/>
              <a:cs typeface="Microsoft Sans Serif"/>
            </a:endParaRPr>
          </a:p>
        </p:txBody>
      </p:sp>
      <p:sp>
        <p:nvSpPr>
          <p:cNvPr id="232" name="object 232"/>
          <p:cNvSpPr txBox="1"/>
          <p:nvPr/>
        </p:nvSpPr>
        <p:spPr>
          <a:xfrm>
            <a:off x="11690891" y="3993360"/>
            <a:ext cx="2109374" cy="74379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sz="400" dirty="0">
                <a:latin typeface="Microsoft Sans Serif"/>
                <a:cs typeface="Microsoft Sans Serif"/>
              </a:rPr>
              <a:t>VII.</a:t>
            </a:r>
            <a:r>
              <a:rPr sz="400" spc="-5" dirty="0">
                <a:latin typeface="Microsoft Sans Serif"/>
                <a:cs typeface="Microsoft Sans Serif"/>
              </a:rPr>
              <a:t> </a:t>
            </a:r>
            <a:r>
              <a:rPr sz="400" spc="-40" dirty="0">
                <a:latin typeface="Microsoft Sans Serif"/>
                <a:cs typeface="Microsoft Sans Serif"/>
              </a:rPr>
              <a:t>C</a:t>
            </a:r>
            <a:r>
              <a:rPr sz="350" spc="-5" dirty="0">
                <a:latin typeface="Microsoft Sans Serif"/>
                <a:cs typeface="Microsoft Sans Serif"/>
              </a:rPr>
              <a:t>Plaza </a:t>
            </a:r>
            <a:r>
              <a:rPr sz="350" spc="10" dirty="0">
                <a:latin typeface="Microsoft Sans Serif"/>
                <a:cs typeface="Microsoft Sans Serif"/>
              </a:rPr>
              <a:t>bursátil</a:t>
            </a:r>
            <a:r>
              <a:rPr sz="350" spc="-5" dirty="0">
                <a:latin typeface="Microsoft Sans Serif"/>
                <a:cs typeface="Microsoft Sans Serif"/>
              </a:rPr>
              <a:t> </a:t>
            </a:r>
            <a:r>
              <a:rPr sz="350" spc="10" dirty="0">
                <a:latin typeface="Microsoft Sans Serif"/>
                <a:cs typeface="Microsoft Sans Serif"/>
              </a:rPr>
              <a:t>norteamericana</a:t>
            </a:r>
            <a:r>
              <a:rPr sz="400" spc="-50" dirty="0">
                <a:latin typeface="Microsoft Sans Serif"/>
                <a:cs typeface="Microsoft Sans Serif"/>
              </a:rPr>
              <a:t>S</a:t>
            </a:r>
            <a:r>
              <a:rPr sz="350" spc="-15" dirty="0">
                <a:latin typeface="Microsoft Sans Serif"/>
                <a:cs typeface="Microsoft Sans Serif"/>
              </a:rPr>
              <a:t>TUDY</a:t>
            </a:r>
            <a:endParaRPr sz="350">
              <a:latin typeface="Microsoft Sans Serif"/>
              <a:cs typeface="Microsoft Sans Serif"/>
            </a:endParaRPr>
          </a:p>
        </p:txBody>
      </p:sp>
      <p:sp>
        <p:nvSpPr>
          <p:cNvPr id="233" name="object 233"/>
          <p:cNvSpPr txBox="1"/>
          <p:nvPr/>
        </p:nvSpPr>
        <p:spPr>
          <a:xfrm>
            <a:off x="9100021" y="4106929"/>
            <a:ext cx="7382809" cy="628377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 marR="5080" indent="153670">
              <a:lnSpc>
                <a:spcPct val="125200"/>
              </a:lnSpc>
              <a:spcBef>
                <a:spcPts val="100"/>
              </a:spcBef>
            </a:pPr>
            <a:r>
              <a:rPr sz="800" spc="15" dirty="0">
                <a:latin typeface="Microsoft Sans Serif"/>
                <a:cs typeface="Microsoft Sans Serif"/>
              </a:rPr>
              <a:t>Considere el </a:t>
            </a:r>
            <a:r>
              <a:rPr sz="800" spc="20" dirty="0">
                <a:latin typeface="Microsoft Sans Serif"/>
                <a:cs typeface="Microsoft Sans Serif"/>
              </a:rPr>
              <a:t>sistema </a:t>
            </a:r>
            <a:r>
              <a:rPr sz="800" spc="25" dirty="0">
                <a:latin typeface="Microsoft Sans Serif"/>
                <a:cs typeface="Microsoft Sans Serif"/>
              </a:rPr>
              <a:t>de energía </a:t>
            </a:r>
            <a:r>
              <a:rPr sz="800" spc="30" dirty="0">
                <a:latin typeface="Microsoft Sans Serif"/>
                <a:cs typeface="Microsoft Sans Serif"/>
              </a:rPr>
              <a:t>ilustrado </a:t>
            </a:r>
            <a:r>
              <a:rPr sz="800" spc="25" dirty="0">
                <a:latin typeface="Microsoft Sans Serif"/>
                <a:cs typeface="Microsoft Sans Serif"/>
              </a:rPr>
              <a:t>en </a:t>
            </a:r>
            <a:r>
              <a:rPr sz="800" spc="10" dirty="0">
                <a:latin typeface="Microsoft Sans Serif"/>
                <a:cs typeface="Microsoft Sans Serif"/>
              </a:rPr>
              <a:t>la </a:t>
            </a:r>
            <a:r>
              <a:rPr sz="800" spc="-5" dirty="0">
                <a:latin typeface="Microsoft Sans Serif"/>
                <a:cs typeface="Microsoft Sans Serif"/>
              </a:rPr>
              <a:t>Fig. </a:t>
            </a:r>
            <a:r>
              <a:rPr sz="800" spc="10" dirty="0">
                <a:latin typeface="Microsoft Sans Serif"/>
                <a:cs typeface="Microsoft Sans Serif"/>
              </a:rPr>
              <a:t>11 </a:t>
            </a:r>
            <a:r>
              <a:rPr sz="800" spc="30" dirty="0">
                <a:latin typeface="Microsoft Sans Serif"/>
                <a:cs typeface="Microsoft Sans Serif"/>
              </a:rPr>
              <a:t>que </a:t>
            </a:r>
            <a:r>
              <a:rPr sz="800" spc="35" dirty="0">
                <a:latin typeface="Microsoft Sans Serif"/>
                <a:cs typeface="Microsoft Sans Serif"/>
              </a:rPr>
              <a:t> </a:t>
            </a:r>
            <a:r>
              <a:rPr sz="800" spc="30" dirty="0">
                <a:latin typeface="Microsoft Sans Serif"/>
                <a:cs typeface="Microsoft Sans Serif"/>
              </a:rPr>
              <a:t>corresponde </a:t>
            </a:r>
            <a:r>
              <a:rPr sz="800" spc="10" dirty="0">
                <a:latin typeface="Microsoft Sans Serif"/>
                <a:cs typeface="Microsoft Sans Serif"/>
              </a:rPr>
              <a:t>al </a:t>
            </a:r>
            <a:r>
              <a:rPr sz="800" spc="15" dirty="0">
                <a:latin typeface="Microsoft Sans Serif"/>
                <a:cs typeface="Microsoft Sans Serif"/>
              </a:rPr>
              <a:t>Ejemplo </a:t>
            </a:r>
            <a:r>
              <a:rPr sz="800" spc="5" dirty="0">
                <a:latin typeface="Microsoft Sans Serif"/>
                <a:cs typeface="Microsoft Sans Serif"/>
              </a:rPr>
              <a:t>14.9 </a:t>
            </a:r>
            <a:r>
              <a:rPr sz="800" spc="25" dirty="0">
                <a:latin typeface="Microsoft Sans Serif"/>
                <a:cs typeface="Microsoft Sans Serif"/>
              </a:rPr>
              <a:t>de </a:t>
            </a:r>
            <a:r>
              <a:rPr sz="800" spc="20" dirty="0">
                <a:latin typeface="Microsoft Sans Serif"/>
                <a:cs typeface="Microsoft Sans Serif"/>
              </a:rPr>
              <a:t>[2]. </a:t>
            </a:r>
            <a:r>
              <a:rPr sz="800" spc="-10" dirty="0">
                <a:latin typeface="Microsoft Sans Serif"/>
                <a:cs typeface="Microsoft Sans Serif"/>
              </a:rPr>
              <a:t>Este </a:t>
            </a:r>
            <a:r>
              <a:rPr sz="800" dirty="0">
                <a:latin typeface="Microsoft Sans Serif"/>
                <a:cs typeface="Microsoft Sans Serif"/>
              </a:rPr>
              <a:t>caso </a:t>
            </a:r>
            <a:r>
              <a:rPr sz="800" spc="25" dirty="0">
                <a:latin typeface="Microsoft Sans Serif"/>
                <a:cs typeface="Microsoft Sans Serif"/>
              </a:rPr>
              <a:t>de </a:t>
            </a:r>
            <a:r>
              <a:rPr sz="800" spc="30" dirty="0">
                <a:latin typeface="Microsoft Sans Serif"/>
                <a:cs typeface="Microsoft Sans Serif"/>
              </a:rPr>
              <a:t>estudio ilustra </a:t>
            </a:r>
            <a:r>
              <a:rPr sz="800" spc="15" dirty="0">
                <a:latin typeface="Microsoft Sans Serif"/>
                <a:cs typeface="Microsoft Sans Serif"/>
              </a:rPr>
              <a:t>el </a:t>
            </a:r>
            <a:r>
              <a:rPr sz="800" spc="20" dirty="0">
                <a:latin typeface="Microsoft Sans Serif"/>
                <a:cs typeface="Microsoft Sans Serif"/>
              </a:rPr>
              <a:t> </a:t>
            </a:r>
            <a:r>
              <a:rPr sz="800" spc="35" dirty="0">
                <a:latin typeface="Microsoft Sans Serif"/>
                <a:cs typeface="Microsoft Sans Serif"/>
              </a:rPr>
              <a:t>procedimiento </a:t>
            </a:r>
            <a:r>
              <a:rPr sz="800" spc="25" dirty="0">
                <a:latin typeface="Microsoft Sans Serif"/>
                <a:cs typeface="Microsoft Sans Serif"/>
              </a:rPr>
              <a:t>para </a:t>
            </a:r>
            <a:r>
              <a:rPr sz="800" spc="40" dirty="0">
                <a:latin typeface="Microsoft Sans Serif"/>
                <a:cs typeface="Microsoft Sans Serif"/>
              </a:rPr>
              <a:t>determinar </a:t>
            </a:r>
            <a:r>
              <a:rPr sz="800" spc="15" dirty="0">
                <a:latin typeface="Microsoft Sans Serif"/>
                <a:cs typeface="Microsoft Sans Serif"/>
              </a:rPr>
              <a:t>el </a:t>
            </a:r>
            <a:r>
              <a:rPr sz="800" spc="40" dirty="0">
                <a:latin typeface="Microsoft Sans Serif"/>
                <a:cs typeface="Microsoft Sans Serif"/>
              </a:rPr>
              <a:t>tiempo </a:t>
            </a:r>
            <a:r>
              <a:rPr sz="800" spc="25" dirty="0">
                <a:latin typeface="Microsoft Sans Serif"/>
                <a:cs typeface="Microsoft Sans Serif"/>
              </a:rPr>
              <a:t>crítico de </a:t>
            </a:r>
            <a:r>
              <a:rPr sz="800" spc="20" dirty="0">
                <a:latin typeface="Microsoft Sans Serif"/>
                <a:cs typeface="Microsoft Sans Serif"/>
              </a:rPr>
              <a:t>limpieza </a:t>
            </a:r>
            <a:r>
              <a:rPr sz="800" spc="5" dirty="0">
                <a:latin typeface="Microsoft Sans Serif"/>
                <a:cs typeface="Microsoft Sans Serif"/>
              </a:rPr>
              <a:t>y </a:t>
            </a:r>
            <a:r>
              <a:rPr sz="800" spc="15" dirty="0">
                <a:latin typeface="Microsoft Sans Serif"/>
                <a:cs typeface="Microsoft Sans Serif"/>
              </a:rPr>
              <a:t>el </a:t>
            </a:r>
            <a:r>
              <a:rPr sz="800" spc="20" dirty="0">
                <a:latin typeface="Microsoft Sans Serif"/>
                <a:cs typeface="Microsoft Sans Serif"/>
              </a:rPr>
              <a:t> </a:t>
            </a:r>
            <a:r>
              <a:rPr sz="800" spc="40" dirty="0">
                <a:latin typeface="Microsoft Sans Serif"/>
                <a:cs typeface="Microsoft Sans Serif"/>
              </a:rPr>
              <a:t>tiempo </a:t>
            </a:r>
            <a:r>
              <a:rPr sz="800" spc="25" dirty="0">
                <a:latin typeface="Microsoft Sans Serif"/>
                <a:cs typeface="Microsoft Sans Serif"/>
              </a:rPr>
              <a:t>de </a:t>
            </a:r>
            <a:r>
              <a:rPr sz="800" spc="10" dirty="0">
                <a:latin typeface="Microsoft Sans Serif"/>
                <a:cs typeface="Microsoft Sans Serif"/>
              </a:rPr>
              <a:t>viaje </a:t>
            </a:r>
            <a:r>
              <a:rPr sz="800" spc="45" dirty="0">
                <a:latin typeface="Microsoft Sans Serif"/>
                <a:cs typeface="Microsoft Sans Serif"/>
              </a:rPr>
              <a:t>dentro </a:t>
            </a:r>
            <a:r>
              <a:rPr sz="800" spc="25" dirty="0">
                <a:latin typeface="Microsoft Sans Serif"/>
                <a:cs typeface="Microsoft Sans Serif"/>
              </a:rPr>
              <a:t>de </a:t>
            </a:r>
            <a:r>
              <a:rPr sz="800" dirty="0">
                <a:latin typeface="Microsoft Sans Serif"/>
                <a:cs typeface="Microsoft Sans Serif"/>
              </a:rPr>
              <a:t>las </a:t>
            </a:r>
            <a:r>
              <a:rPr sz="800" spc="20" dirty="0">
                <a:latin typeface="Microsoft Sans Serif"/>
                <a:cs typeface="Microsoft Sans Serif"/>
              </a:rPr>
              <a:t>anteojeras </a:t>
            </a:r>
            <a:r>
              <a:rPr sz="800" spc="25" dirty="0">
                <a:latin typeface="Microsoft Sans Serif"/>
                <a:cs typeface="Microsoft Sans Serif"/>
              </a:rPr>
              <a:t>de </a:t>
            </a:r>
            <a:r>
              <a:rPr sz="800" spc="45" dirty="0">
                <a:latin typeface="Microsoft Sans Serif"/>
                <a:cs typeface="Microsoft Sans Serif"/>
              </a:rPr>
              <a:t>un </a:t>
            </a:r>
            <a:r>
              <a:rPr sz="800" spc="25" dirty="0">
                <a:latin typeface="Microsoft Sans Serif"/>
                <a:cs typeface="Microsoft Sans Serif"/>
              </a:rPr>
              <a:t>relé </a:t>
            </a:r>
            <a:r>
              <a:rPr sz="800" spc="15" dirty="0">
                <a:latin typeface="Microsoft Sans Serif"/>
                <a:cs typeface="Microsoft Sans Serif"/>
              </a:rPr>
              <a:t>desfasado </a:t>
            </a:r>
            <a:r>
              <a:rPr sz="800" spc="20" dirty="0">
                <a:latin typeface="Microsoft Sans Serif"/>
                <a:cs typeface="Microsoft Sans Serif"/>
              </a:rPr>
              <a:t> </a:t>
            </a:r>
            <a:r>
              <a:rPr sz="800" spc="35" dirty="0">
                <a:latin typeface="Microsoft Sans Serif"/>
                <a:cs typeface="Microsoft Sans Serif"/>
              </a:rPr>
              <a:t>mediante </a:t>
            </a:r>
            <a:r>
              <a:rPr sz="800" spc="45" dirty="0">
                <a:latin typeface="Microsoft Sans Serif"/>
                <a:cs typeface="Microsoft Sans Serif"/>
              </a:rPr>
              <a:t>un </a:t>
            </a:r>
            <a:r>
              <a:rPr sz="800" spc="30" dirty="0">
                <a:latin typeface="Microsoft Sans Serif"/>
                <a:cs typeface="Microsoft Sans Serif"/>
              </a:rPr>
              <a:t>estudio </a:t>
            </a:r>
            <a:r>
              <a:rPr sz="800" spc="25" dirty="0">
                <a:latin typeface="Microsoft Sans Serif"/>
                <a:cs typeface="Microsoft Sans Serif"/>
              </a:rPr>
              <a:t>de estabilidad </a:t>
            </a:r>
            <a:r>
              <a:rPr sz="800" spc="30" dirty="0">
                <a:latin typeface="Microsoft Sans Serif"/>
                <a:cs typeface="Microsoft Sans Serif"/>
              </a:rPr>
              <a:t>transitoria. </a:t>
            </a:r>
            <a:r>
              <a:rPr sz="800" spc="-35" dirty="0">
                <a:latin typeface="Microsoft Sans Serif"/>
                <a:cs typeface="Microsoft Sans Serif"/>
              </a:rPr>
              <a:t>El </a:t>
            </a:r>
            <a:r>
              <a:rPr sz="800" spc="10" dirty="0">
                <a:latin typeface="Microsoft Sans Serif"/>
                <a:cs typeface="Microsoft Sans Serif"/>
              </a:rPr>
              <a:t>análisis </a:t>
            </a:r>
            <a:r>
              <a:rPr sz="800" spc="25" dirty="0">
                <a:latin typeface="Microsoft Sans Serif"/>
                <a:cs typeface="Microsoft Sans Serif"/>
              </a:rPr>
              <a:t>de </a:t>
            </a:r>
            <a:r>
              <a:rPr sz="800" spc="30" dirty="0">
                <a:latin typeface="Microsoft Sans Serif"/>
                <a:cs typeface="Microsoft Sans Serif"/>
              </a:rPr>
              <a:t> </a:t>
            </a:r>
            <a:r>
              <a:rPr sz="800" spc="25" dirty="0">
                <a:latin typeface="Microsoft Sans Serif"/>
                <a:cs typeface="Microsoft Sans Serif"/>
              </a:rPr>
              <a:t>estabilidad </a:t>
            </a:r>
            <a:r>
              <a:rPr sz="800" spc="35" dirty="0">
                <a:latin typeface="Microsoft Sans Serif"/>
                <a:cs typeface="Microsoft Sans Serif"/>
              </a:rPr>
              <a:t>transitoria </a:t>
            </a:r>
            <a:r>
              <a:rPr sz="800" spc="20" dirty="0">
                <a:latin typeface="Microsoft Sans Serif"/>
                <a:cs typeface="Microsoft Sans Serif"/>
              </a:rPr>
              <a:t>utiliza </a:t>
            </a:r>
            <a:r>
              <a:rPr sz="800" spc="30" dirty="0">
                <a:latin typeface="Microsoft Sans Serif"/>
                <a:cs typeface="Microsoft Sans Serif"/>
              </a:rPr>
              <a:t>una </a:t>
            </a:r>
            <a:r>
              <a:rPr sz="800" spc="20" dirty="0">
                <a:latin typeface="Microsoft Sans Serif"/>
                <a:cs typeface="Microsoft Sans Serif"/>
              </a:rPr>
              <a:t>falla trifásica </a:t>
            </a:r>
            <a:r>
              <a:rPr sz="800" spc="25" dirty="0">
                <a:latin typeface="Microsoft Sans Serif"/>
                <a:cs typeface="Microsoft Sans Serif"/>
              </a:rPr>
              <a:t>en </a:t>
            </a:r>
            <a:r>
              <a:rPr sz="800" spc="10" dirty="0">
                <a:latin typeface="Microsoft Sans Serif"/>
                <a:cs typeface="Microsoft Sans Serif"/>
              </a:rPr>
              <a:t>la Línea </a:t>
            </a:r>
            <a:r>
              <a:rPr sz="800" spc="-20" dirty="0">
                <a:latin typeface="Microsoft Sans Serif"/>
                <a:cs typeface="Microsoft Sans Serif"/>
              </a:rPr>
              <a:t>L_4-5 </a:t>
            </a:r>
            <a:r>
              <a:rPr sz="800" spc="25" dirty="0">
                <a:latin typeface="Microsoft Sans Serif"/>
                <a:cs typeface="Microsoft Sans Serif"/>
              </a:rPr>
              <a:t>en </a:t>
            </a:r>
            <a:r>
              <a:rPr sz="800" spc="-200" dirty="0">
                <a:latin typeface="Microsoft Sans Serif"/>
                <a:cs typeface="Microsoft Sans Serif"/>
              </a:rPr>
              <a:t> </a:t>
            </a:r>
            <a:r>
              <a:rPr sz="800" spc="15" dirty="0">
                <a:latin typeface="Microsoft Sans Serif"/>
                <a:cs typeface="Microsoft Sans Serif"/>
              </a:rPr>
              <a:t>el</a:t>
            </a:r>
            <a:r>
              <a:rPr sz="800" spc="-10" dirty="0">
                <a:latin typeface="Microsoft Sans Serif"/>
                <a:cs typeface="Microsoft Sans Serif"/>
              </a:rPr>
              <a:t> </a:t>
            </a:r>
            <a:r>
              <a:rPr sz="800" spc="50" dirty="0">
                <a:latin typeface="Microsoft Sans Serif"/>
                <a:cs typeface="Microsoft Sans Serif"/>
              </a:rPr>
              <a:t>punto</a:t>
            </a:r>
            <a:r>
              <a:rPr sz="800" spc="-5" dirty="0">
                <a:latin typeface="Microsoft Sans Serif"/>
                <a:cs typeface="Microsoft Sans Serif"/>
              </a:rPr>
              <a:t> </a:t>
            </a:r>
            <a:r>
              <a:rPr sz="800" spc="25" dirty="0">
                <a:latin typeface="Microsoft Sans Serif"/>
                <a:cs typeface="Microsoft Sans Serif"/>
              </a:rPr>
              <a:t>de</a:t>
            </a:r>
            <a:r>
              <a:rPr sz="800" spc="-5" dirty="0">
                <a:latin typeface="Microsoft Sans Serif"/>
                <a:cs typeface="Microsoft Sans Serif"/>
              </a:rPr>
              <a:t> </a:t>
            </a:r>
            <a:r>
              <a:rPr sz="800" spc="25" dirty="0">
                <a:latin typeface="Microsoft Sans Serif"/>
                <a:cs typeface="Microsoft Sans Serif"/>
              </a:rPr>
              <a:t>conexión</a:t>
            </a:r>
            <a:r>
              <a:rPr sz="800" spc="-5" dirty="0">
                <a:latin typeface="Microsoft Sans Serif"/>
                <a:cs typeface="Microsoft Sans Serif"/>
              </a:rPr>
              <a:t> </a:t>
            </a:r>
            <a:r>
              <a:rPr sz="800" spc="10" dirty="0">
                <a:latin typeface="Microsoft Sans Serif"/>
                <a:cs typeface="Microsoft Sans Serif"/>
              </a:rPr>
              <a:t>al</a:t>
            </a:r>
            <a:r>
              <a:rPr sz="800" spc="-5" dirty="0">
                <a:latin typeface="Microsoft Sans Serif"/>
                <a:cs typeface="Microsoft Sans Serif"/>
              </a:rPr>
              <a:t> </a:t>
            </a:r>
            <a:r>
              <a:rPr sz="800" spc="35" dirty="0">
                <a:latin typeface="Microsoft Sans Serif"/>
                <a:cs typeface="Microsoft Sans Serif"/>
              </a:rPr>
              <a:t>Nodo</a:t>
            </a:r>
            <a:r>
              <a:rPr sz="800" spc="-5" dirty="0">
                <a:latin typeface="Microsoft Sans Serif"/>
                <a:cs typeface="Microsoft Sans Serif"/>
              </a:rPr>
              <a:t> </a:t>
            </a:r>
            <a:r>
              <a:rPr sz="800" dirty="0">
                <a:latin typeface="Microsoft Sans Serif"/>
                <a:cs typeface="Microsoft Sans Serif"/>
              </a:rPr>
              <a:t>4.</a:t>
            </a:r>
            <a:r>
              <a:rPr sz="800" spc="-5" dirty="0">
                <a:latin typeface="Microsoft Sans Serif"/>
                <a:cs typeface="Microsoft Sans Serif"/>
              </a:rPr>
              <a:t> </a:t>
            </a:r>
            <a:r>
              <a:rPr sz="800" spc="-20" dirty="0">
                <a:latin typeface="Microsoft Sans Serif"/>
                <a:cs typeface="Microsoft Sans Serif"/>
              </a:rPr>
              <a:t>(Las</a:t>
            </a:r>
            <a:r>
              <a:rPr sz="800" spc="-5" dirty="0">
                <a:latin typeface="Microsoft Sans Serif"/>
                <a:cs typeface="Microsoft Sans Serif"/>
              </a:rPr>
              <a:t> </a:t>
            </a:r>
            <a:r>
              <a:rPr sz="800" spc="30" dirty="0">
                <a:latin typeface="Microsoft Sans Serif"/>
                <a:cs typeface="Microsoft Sans Serif"/>
              </a:rPr>
              <a:t>otras</a:t>
            </a:r>
            <a:r>
              <a:rPr sz="800" spc="-5" dirty="0">
                <a:latin typeface="Microsoft Sans Serif"/>
                <a:cs typeface="Microsoft Sans Serif"/>
              </a:rPr>
              <a:t> </a:t>
            </a:r>
            <a:r>
              <a:rPr sz="800" spc="25" dirty="0">
                <a:latin typeface="Microsoft Sans Serif"/>
                <a:cs typeface="Microsoft Sans Serif"/>
              </a:rPr>
              <a:t>configuraciones</a:t>
            </a:r>
            <a:r>
              <a:rPr sz="800" spc="-5" dirty="0">
                <a:latin typeface="Microsoft Sans Serif"/>
                <a:cs typeface="Microsoft Sans Serif"/>
              </a:rPr>
              <a:t> </a:t>
            </a:r>
            <a:r>
              <a:rPr sz="800" spc="25" dirty="0">
                <a:latin typeface="Microsoft Sans Serif"/>
                <a:cs typeface="Microsoft Sans Serif"/>
              </a:rPr>
              <a:t>del</a:t>
            </a:r>
            <a:r>
              <a:rPr sz="800" spc="-5" dirty="0">
                <a:latin typeface="Microsoft Sans Serif"/>
                <a:cs typeface="Microsoft Sans Serif"/>
              </a:rPr>
              <a:t> </a:t>
            </a:r>
            <a:r>
              <a:rPr sz="800" spc="25" dirty="0">
                <a:latin typeface="Microsoft Sans Serif"/>
                <a:cs typeface="Microsoft Sans Serif"/>
              </a:rPr>
              <a:t>relé </a:t>
            </a:r>
            <a:r>
              <a:rPr sz="800" spc="-195" dirty="0">
                <a:latin typeface="Microsoft Sans Serif"/>
                <a:cs typeface="Microsoft Sans Serif"/>
              </a:rPr>
              <a:t> </a:t>
            </a:r>
            <a:r>
              <a:rPr sz="800" spc="40" dirty="0">
                <a:latin typeface="Microsoft Sans Serif"/>
                <a:cs typeface="Microsoft Sans Serif"/>
              </a:rPr>
              <a:t>no</a:t>
            </a:r>
            <a:r>
              <a:rPr sz="800" dirty="0">
                <a:latin typeface="Microsoft Sans Serif"/>
                <a:cs typeface="Microsoft Sans Serif"/>
              </a:rPr>
              <a:t> </a:t>
            </a:r>
            <a:r>
              <a:rPr sz="800" spc="-10" dirty="0">
                <a:latin typeface="Microsoft Sans Serif"/>
                <a:cs typeface="Microsoft Sans Serif"/>
              </a:rPr>
              <a:t>se</a:t>
            </a:r>
            <a:r>
              <a:rPr sz="800" dirty="0">
                <a:latin typeface="Microsoft Sans Serif"/>
                <a:cs typeface="Microsoft Sans Serif"/>
              </a:rPr>
              <a:t> </a:t>
            </a:r>
            <a:r>
              <a:rPr sz="800" spc="30" dirty="0">
                <a:latin typeface="Microsoft Sans Serif"/>
                <a:cs typeface="Microsoft Sans Serif"/>
              </a:rPr>
              <a:t>ilustran</a:t>
            </a:r>
            <a:r>
              <a:rPr sz="800" spc="5" dirty="0">
                <a:latin typeface="Microsoft Sans Serif"/>
                <a:cs typeface="Microsoft Sans Serif"/>
              </a:rPr>
              <a:t> </a:t>
            </a:r>
            <a:r>
              <a:rPr sz="800" spc="30" dirty="0">
                <a:latin typeface="Microsoft Sans Serif"/>
                <a:cs typeface="Microsoft Sans Serif"/>
              </a:rPr>
              <a:t>aquí</a:t>
            </a:r>
            <a:r>
              <a:rPr sz="800" dirty="0">
                <a:latin typeface="Microsoft Sans Serif"/>
                <a:cs typeface="Microsoft Sans Serif"/>
              </a:rPr>
              <a:t> </a:t>
            </a:r>
            <a:r>
              <a:rPr sz="800" spc="40" dirty="0">
                <a:latin typeface="Microsoft Sans Serif"/>
                <a:cs typeface="Microsoft Sans Serif"/>
              </a:rPr>
              <a:t>porque</a:t>
            </a:r>
            <a:r>
              <a:rPr sz="800" dirty="0">
                <a:latin typeface="Microsoft Sans Serif"/>
                <a:cs typeface="Microsoft Sans Serif"/>
              </a:rPr>
              <a:t> </a:t>
            </a:r>
            <a:r>
              <a:rPr sz="800" spc="20" dirty="0">
                <a:latin typeface="Microsoft Sans Serif"/>
                <a:cs typeface="Microsoft Sans Serif"/>
              </a:rPr>
              <a:t>son</a:t>
            </a:r>
            <a:r>
              <a:rPr sz="800" spc="5" dirty="0">
                <a:latin typeface="Microsoft Sans Serif"/>
                <a:cs typeface="Microsoft Sans Serif"/>
              </a:rPr>
              <a:t> </a:t>
            </a:r>
            <a:r>
              <a:rPr sz="800" spc="25" dirty="0">
                <a:latin typeface="Microsoft Sans Serif"/>
                <a:cs typeface="Microsoft Sans Serif"/>
              </a:rPr>
              <a:t>bastante</a:t>
            </a:r>
            <a:r>
              <a:rPr sz="800" dirty="0">
                <a:latin typeface="Microsoft Sans Serif"/>
                <a:cs typeface="Microsoft Sans Serif"/>
              </a:rPr>
              <a:t> </a:t>
            </a:r>
            <a:r>
              <a:rPr sz="800" spc="5" dirty="0">
                <a:latin typeface="Microsoft Sans Serif"/>
                <a:cs typeface="Microsoft Sans Serif"/>
              </a:rPr>
              <a:t>sencillas</a:t>
            </a:r>
            <a:r>
              <a:rPr sz="800" dirty="0">
                <a:latin typeface="Microsoft Sans Serif"/>
                <a:cs typeface="Microsoft Sans Serif"/>
              </a:rPr>
              <a:t> </a:t>
            </a:r>
            <a:r>
              <a:rPr sz="800" spc="5" dirty="0">
                <a:latin typeface="Microsoft Sans Serif"/>
                <a:cs typeface="Microsoft Sans Serif"/>
              </a:rPr>
              <a:t>ya </a:t>
            </a:r>
            <a:r>
              <a:rPr sz="800" spc="30" dirty="0">
                <a:latin typeface="Microsoft Sans Serif"/>
                <a:cs typeface="Microsoft Sans Serif"/>
              </a:rPr>
              <a:t>que</a:t>
            </a:r>
            <a:r>
              <a:rPr sz="800" dirty="0">
                <a:latin typeface="Microsoft Sans Serif"/>
                <a:cs typeface="Microsoft Sans Serif"/>
              </a:rPr>
              <a:t> </a:t>
            </a:r>
            <a:r>
              <a:rPr sz="800" spc="30" dirty="0">
                <a:latin typeface="Microsoft Sans Serif"/>
                <a:cs typeface="Microsoft Sans Serif"/>
              </a:rPr>
              <a:t>dependen </a:t>
            </a:r>
            <a:r>
              <a:rPr sz="800" spc="-195" dirty="0">
                <a:latin typeface="Microsoft Sans Serif"/>
                <a:cs typeface="Microsoft Sans Serif"/>
              </a:rPr>
              <a:t> </a:t>
            </a:r>
            <a:r>
              <a:rPr sz="800" spc="25" dirty="0">
                <a:latin typeface="Microsoft Sans Serif"/>
                <a:cs typeface="Microsoft Sans Serif"/>
              </a:rPr>
              <a:t>de</a:t>
            </a:r>
            <a:r>
              <a:rPr sz="800" spc="-10" dirty="0">
                <a:latin typeface="Microsoft Sans Serif"/>
                <a:cs typeface="Microsoft Sans Serif"/>
              </a:rPr>
              <a:t> </a:t>
            </a:r>
            <a:r>
              <a:rPr sz="800" dirty="0">
                <a:latin typeface="Microsoft Sans Serif"/>
                <a:cs typeface="Microsoft Sans Serif"/>
              </a:rPr>
              <a:t>las</a:t>
            </a:r>
            <a:r>
              <a:rPr sz="800" spc="-5" dirty="0">
                <a:latin typeface="Microsoft Sans Serif"/>
                <a:cs typeface="Microsoft Sans Serif"/>
              </a:rPr>
              <a:t> </a:t>
            </a:r>
            <a:r>
              <a:rPr sz="800" spc="15" dirty="0">
                <a:latin typeface="Microsoft Sans Serif"/>
                <a:cs typeface="Microsoft Sans Serif"/>
              </a:rPr>
              <a:t>reactancias</a:t>
            </a:r>
            <a:r>
              <a:rPr sz="800" spc="-5" dirty="0">
                <a:latin typeface="Microsoft Sans Serif"/>
                <a:cs typeface="Microsoft Sans Serif"/>
              </a:rPr>
              <a:t> </a:t>
            </a:r>
            <a:r>
              <a:rPr sz="800" spc="25" dirty="0">
                <a:latin typeface="Microsoft Sans Serif"/>
                <a:cs typeface="Microsoft Sans Serif"/>
              </a:rPr>
              <a:t>de</a:t>
            </a:r>
            <a:r>
              <a:rPr sz="800" spc="-5" dirty="0">
                <a:latin typeface="Microsoft Sans Serif"/>
                <a:cs typeface="Microsoft Sans Serif"/>
              </a:rPr>
              <a:t> </a:t>
            </a:r>
            <a:r>
              <a:rPr sz="800" spc="15" dirty="0">
                <a:latin typeface="Microsoft Sans Serif"/>
                <a:cs typeface="Microsoft Sans Serif"/>
              </a:rPr>
              <a:t>los</a:t>
            </a:r>
            <a:r>
              <a:rPr sz="800" spc="-10" dirty="0">
                <a:latin typeface="Microsoft Sans Serif"/>
                <a:cs typeface="Microsoft Sans Serif"/>
              </a:rPr>
              <a:t> </a:t>
            </a:r>
            <a:r>
              <a:rPr sz="800" spc="20" dirty="0">
                <a:latin typeface="Microsoft Sans Serif"/>
                <a:cs typeface="Microsoft Sans Serif"/>
              </a:rPr>
              <a:t>elementos).</a:t>
            </a:r>
            <a:endParaRPr sz="800">
              <a:latin typeface="Microsoft Sans Serif"/>
              <a:cs typeface="Microsoft Sans Serif"/>
            </a:endParaRPr>
          </a:p>
        </p:txBody>
      </p:sp>
      <p:sp>
        <p:nvSpPr>
          <p:cNvPr id="234" name="object 234"/>
          <p:cNvSpPr txBox="1"/>
          <p:nvPr/>
        </p:nvSpPr>
        <p:spPr>
          <a:xfrm>
            <a:off x="2484518" y="5667174"/>
            <a:ext cx="6357338" cy="173766"/>
          </a:xfrm>
          <a:prstGeom prst="rect">
            <a:avLst/>
          </a:prstGeom>
        </p:spPr>
        <p:txBody>
          <a:bodyPr vert="horz" wrap="square" lIns="0" tIns="12065" rIns="0" bIns="0" rtlCol="0">
            <a:spAutoFit/>
          </a:bodyPr>
          <a:lstStyle/>
          <a:p>
            <a:pPr marL="50800">
              <a:lnSpc>
                <a:spcPct val="100000"/>
              </a:lnSpc>
              <a:spcBef>
                <a:spcPts val="95"/>
              </a:spcBef>
              <a:tabLst>
                <a:tab pos="1391285" algn="l"/>
                <a:tab pos="2575560" algn="l"/>
              </a:tabLst>
            </a:pPr>
            <a:r>
              <a:rPr sz="900" spc="35" dirty="0">
                <a:latin typeface="Microsoft Sans Serif"/>
                <a:cs typeface="Microsoft Sans Serif"/>
              </a:rPr>
              <a:t>re</a:t>
            </a:r>
            <a:r>
              <a:rPr sz="900" dirty="0">
                <a:latin typeface="Microsoft Sans Serif"/>
                <a:cs typeface="Microsoft Sans Serif"/>
              </a:rPr>
              <a:t> </a:t>
            </a:r>
            <a:r>
              <a:rPr sz="900" spc="-254" dirty="0">
                <a:latin typeface="Microsoft Sans Serif"/>
                <a:cs typeface="Microsoft Sans Serif"/>
              </a:rPr>
              <a:t>=</a:t>
            </a:r>
            <a:r>
              <a:rPr sz="1500" spc="-382" baseline="36111" dirty="0">
                <a:latin typeface="Cambria"/>
                <a:cs typeface="Cambria"/>
              </a:rPr>
              <a:t>⎡</a:t>
            </a:r>
            <a:r>
              <a:rPr sz="900" spc="-254" dirty="0">
                <a:latin typeface="Cambria"/>
                <a:cs typeface="Cambria"/>
              </a:rPr>
              <a:t>⎢</a:t>
            </a:r>
            <a:r>
              <a:rPr sz="1500" spc="-382" baseline="36111" dirty="0">
                <a:latin typeface="Cambria"/>
                <a:cs typeface="Cambria"/>
              </a:rPr>
              <a:t>⎛</a:t>
            </a:r>
            <a:r>
              <a:rPr sz="900" spc="-254" dirty="0">
                <a:latin typeface="Cambria"/>
                <a:cs typeface="Cambria"/>
              </a:rPr>
              <a:t>⎜</a:t>
            </a:r>
            <a:r>
              <a:rPr sz="1500" spc="-382" baseline="36111" dirty="0">
                <a:latin typeface="Microsoft Sans Serif"/>
                <a:cs typeface="Microsoft Sans Serif"/>
              </a:rPr>
              <a:t>X</a:t>
            </a:r>
            <a:r>
              <a:rPr sz="1500" u="sng" spc="-382" baseline="36111" dirty="0">
                <a:uFill>
                  <a:solidFill>
                    <a:srgbClr val="000000"/>
                  </a:solidFill>
                </a:uFill>
                <a:latin typeface="Microsoft Sans Serif"/>
                <a:cs typeface="Microsoft Sans Serif"/>
              </a:rPr>
              <a:t>′</a:t>
            </a:r>
            <a:r>
              <a:rPr sz="1500" u="sng" spc="112" baseline="36111" dirty="0">
                <a:uFill>
                  <a:solidFill>
                    <a:srgbClr val="000000"/>
                  </a:solidFill>
                </a:uFill>
                <a:latin typeface="Microsoft Sans Serif"/>
                <a:cs typeface="Microsoft Sans Serif"/>
              </a:rPr>
              <a:t> </a:t>
            </a:r>
            <a:r>
              <a:rPr sz="900" u="sng" spc="-75" baseline="37037" dirty="0">
                <a:uFill>
                  <a:solidFill>
                    <a:srgbClr val="000000"/>
                  </a:solidFill>
                </a:uFill>
                <a:latin typeface="Microsoft Sans Serif"/>
                <a:cs typeface="Microsoft Sans Serif"/>
              </a:rPr>
              <a:t>d</a:t>
            </a:r>
            <a:r>
              <a:rPr sz="1425" u="sng" spc="-75" baseline="23391" dirty="0">
                <a:uFill>
                  <a:solidFill>
                    <a:srgbClr val="000000"/>
                  </a:solidFill>
                </a:uFill>
                <a:latin typeface="Microsoft Sans Serif"/>
                <a:cs typeface="Microsoft Sans Serif"/>
              </a:rPr>
              <a:t>+X</a:t>
            </a:r>
            <a:r>
              <a:rPr sz="900" u="sng" spc="-75" baseline="37037" dirty="0">
                <a:uFill>
                  <a:solidFill>
                    <a:srgbClr val="000000"/>
                  </a:solidFill>
                </a:uFill>
                <a:latin typeface="Microsoft Sans Serif"/>
                <a:cs typeface="Microsoft Sans Serif"/>
              </a:rPr>
              <a:t>TG</a:t>
            </a:r>
            <a:r>
              <a:rPr sz="1425" u="sng" spc="-75" baseline="23391" dirty="0">
                <a:uFill>
                  <a:solidFill>
                    <a:srgbClr val="000000"/>
                  </a:solidFill>
                </a:uFill>
                <a:latin typeface="Microsoft Sans Serif"/>
                <a:cs typeface="Microsoft Sans Serif"/>
              </a:rPr>
              <a:t>+X</a:t>
            </a:r>
            <a:r>
              <a:rPr sz="900" u="sng" spc="-75" baseline="37037" dirty="0">
                <a:uFill>
                  <a:solidFill>
                    <a:srgbClr val="000000"/>
                  </a:solidFill>
                </a:uFill>
                <a:latin typeface="Microsoft Sans Serif"/>
                <a:cs typeface="Microsoft Sans Serif"/>
              </a:rPr>
              <a:t>maxSG1</a:t>
            </a:r>
            <a:r>
              <a:rPr sz="1425" u="sng" spc="-75" baseline="23391" dirty="0">
                <a:uFill>
                  <a:solidFill>
                    <a:srgbClr val="000000"/>
                  </a:solidFill>
                </a:uFill>
                <a:latin typeface="Cambria"/>
                <a:cs typeface="Cambria"/>
              </a:rPr>
              <a:t>⎞	</a:t>
            </a:r>
            <a:r>
              <a:rPr sz="550" spc="-120" dirty="0">
                <a:latin typeface="Cambria"/>
                <a:cs typeface="Cambria"/>
              </a:rPr>
              <a:t>⎟</a:t>
            </a:r>
            <a:r>
              <a:rPr sz="550" spc="-120" dirty="0">
                <a:latin typeface="Microsoft Sans Serif"/>
                <a:cs typeface="Microsoft Sans Serif"/>
              </a:rPr>
              <a:t>•</a:t>
            </a:r>
            <a:r>
              <a:rPr sz="550" dirty="0">
                <a:latin typeface="Microsoft Sans Serif"/>
                <a:cs typeface="Microsoft Sans Serif"/>
              </a:rPr>
              <a:t> </a:t>
            </a:r>
            <a:r>
              <a:rPr sz="550" spc="-60" dirty="0">
                <a:latin typeface="Microsoft Sans Serif"/>
                <a:cs typeface="Microsoft Sans Serif"/>
              </a:rPr>
              <a:t>broncea</a:t>
            </a:r>
            <a:r>
              <a:rPr sz="1500" spc="-89" baseline="30555" dirty="0">
                <a:latin typeface="Cambria"/>
                <a:cs typeface="Cambria"/>
              </a:rPr>
              <a:t>⎛</a:t>
            </a:r>
            <a:r>
              <a:rPr sz="550" spc="-60" dirty="0">
                <a:latin typeface="Microsoft Sans Serif"/>
                <a:cs typeface="Microsoft Sans Serif"/>
              </a:rPr>
              <a:t>do</a:t>
            </a:r>
            <a:r>
              <a:rPr sz="550" spc="-60" dirty="0">
                <a:latin typeface="Cambria"/>
                <a:cs typeface="Cambria"/>
              </a:rPr>
              <a:t>⎜</a:t>
            </a:r>
            <a:r>
              <a:rPr sz="550" spc="-60" dirty="0">
                <a:latin typeface="Microsoft Sans Serif"/>
                <a:cs typeface="Microsoft Sans Serif"/>
              </a:rPr>
              <a:t>90-</a:t>
            </a:r>
            <a:r>
              <a:rPr sz="550" spc="95" dirty="0">
                <a:latin typeface="Microsoft Sans Serif"/>
                <a:cs typeface="Microsoft Sans Serif"/>
              </a:rPr>
              <a:t>  </a:t>
            </a:r>
            <a:r>
              <a:rPr sz="1575" i="1" u="sng" spc="-262" baseline="34391" dirty="0">
                <a:uFill>
                  <a:solidFill>
                    <a:srgbClr val="000000"/>
                  </a:solidFill>
                </a:uFill>
                <a:latin typeface="Courier New"/>
                <a:cs typeface="Courier New"/>
              </a:rPr>
              <a:t>δ</a:t>
            </a:r>
            <a:r>
              <a:rPr sz="1500" spc="-262" baseline="36111" dirty="0">
                <a:latin typeface="Cambria"/>
                <a:cs typeface="Cambria"/>
              </a:rPr>
              <a:t>⎞⎤	</a:t>
            </a:r>
            <a:r>
              <a:rPr sz="1000" spc="-20" dirty="0">
                <a:latin typeface="Microsoft Sans Serif"/>
                <a:cs typeface="Microsoft Sans Serif"/>
              </a:rPr>
              <a:t>(2)</a:t>
            </a:r>
            <a:endParaRPr sz="1000">
              <a:latin typeface="Microsoft Sans Serif"/>
              <a:cs typeface="Microsoft Sans Serif"/>
            </a:endParaRPr>
          </a:p>
        </p:txBody>
      </p:sp>
      <p:sp>
        <p:nvSpPr>
          <p:cNvPr id="235" name="object 235"/>
          <p:cNvSpPr txBox="1"/>
          <p:nvPr/>
        </p:nvSpPr>
        <p:spPr>
          <a:xfrm>
            <a:off x="4412670" y="5770331"/>
            <a:ext cx="226422" cy="166712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sz="1000" spc="15" dirty="0">
                <a:latin typeface="Microsoft Sans Serif"/>
                <a:cs typeface="Microsoft Sans Serif"/>
              </a:rPr>
              <a:t>2</a:t>
            </a:r>
            <a:endParaRPr sz="1000">
              <a:latin typeface="Microsoft Sans Serif"/>
              <a:cs typeface="Microsoft Sans Serif"/>
            </a:endParaRPr>
          </a:p>
        </p:txBody>
      </p:sp>
      <p:sp>
        <p:nvSpPr>
          <p:cNvPr id="236" name="object 236"/>
          <p:cNvSpPr txBox="1"/>
          <p:nvPr/>
        </p:nvSpPr>
        <p:spPr>
          <a:xfrm>
            <a:off x="2973009" y="5794694"/>
            <a:ext cx="4721258" cy="166712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38100">
              <a:lnSpc>
                <a:spcPct val="100000"/>
              </a:lnSpc>
              <a:spcBef>
                <a:spcPts val="100"/>
              </a:spcBef>
              <a:tabLst>
                <a:tab pos="1198880" algn="l"/>
                <a:tab pos="1821180" algn="l"/>
              </a:tabLst>
            </a:pPr>
            <a:r>
              <a:rPr sz="1000" spc="-250" dirty="0">
                <a:latin typeface="Cambria"/>
                <a:cs typeface="Cambria"/>
              </a:rPr>
              <a:t>⎣⎝	</a:t>
            </a:r>
            <a:r>
              <a:rPr sz="1500" spc="-682" baseline="2777" dirty="0">
                <a:latin typeface="Cambria"/>
                <a:cs typeface="Cambria"/>
              </a:rPr>
              <a:t>⎠</a:t>
            </a:r>
            <a:r>
              <a:rPr sz="1500" spc="52" baseline="2777" dirty="0">
                <a:latin typeface="Cambria"/>
                <a:cs typeface="Cambria"/>
              </a:rPr>
              <a:t> </a:t>
            </a:r>
            <a:r>
              <a:rPr sz="1500" spc="-682" baseline="2777" dirty="0">
                <a:latin typeface="Cambria"/>
                <a:cs typeface="Cambria"/>
              </a:rPr>
              <a:t>⎝	</a:t>
            </a:r>
            <a:r>
              <a:rPr sz="1000" spc="-295" dirty="0">
                <a:latin typeface="Microsoft Sans Serif"/>
                <a:cs typeface="Microsoft Sans Serif"/>
              </a:rPr>
              <a:t>2</a:t>
            </a:r>
            <a:r>
              <a:rPr sz="1000" spc="-295" dirty="0">
                <a:latin typeface="Cambria"/>
                <a:cs typeface="Cambria"/>
              </a:rPr>
              <a:t>⎠</a:t>
            </a:r>
            <a:r>
              <a:rPr sz="1500" spc="-442" baseline="38888" dirty="0">
                <a:latin typeface="Cambria"/>
                <a:cs typeface="Cambria"/>
              </a:rPr>
              <a:t>⎟</a:t>
            </a:r>
            <a:r>
              <a:rPr sz="1000" spc="-295" dirty="0">
                <a:latin typeface="Cambria"/>
                <a:cs typeface="Cambria"/>
              </a:rPr>
              <a:t>⎦</a:t>
            </a:r>
            <a:r>
              <a:rPr sz="1500" spc="-442" baseline="38888" dirty="0">
                <a:latin typeface="Cambria"/>
                <a:cs typeface="Cambria"/>
              </a:rPr>
              <a:t>⎥</a:t>
            </a:r>
            <a:endParaRPr sz="1500" baseline="38888">
              <a:latin typeface="Cambria"/>
              <a:cs typeface="Cambria"/>
            </a:endParaRPr>
          </a:p>
        </p:txBody>
      </p:sp>
      <p:sp>
        <p:nvSpPr>
          <p:cNvPr id="237" name="object 237"/>
          <p:cNvSpPr txBox="1"/>
          <p:nvPr/>
        </p:nvSpPr>
        <p:spPr>
          <a:xfrm>
            <a:off x="1937630" y="5945542"/>
            <a:ext cx="6798495" cy="1566711"/>
          </a:xfrm>
          <a:prstGeom prst="rect">
            <a:avLst/>
          </a:prstGeom>
        </p:spPr>
        <p:txBody>
          <a:bodyPr vert="horz" wrap="square" lIns="0" tIns="9525" rIns="0" bIns="0" rtlCol="0">
            <a:spAutoFit/>
          </a:bodyPr>
          <a:lstStyle/>
          <a:p>
            <a:pPr marL="110489" marR="14604" indent="-110489">
              <a:lnSpc>
                <a:spcPct val="144400"/>
              </a:lnSpc>
              <a:spcBef>
                <a:spcPts val="75"/>
              </a:spcBef>
              <a:buAutoNum type="arabicPeriod" startAt="7"/>
              <a:tabLst>
                <a:tab pos="110489" algn="l"/>
              </a:tabLst>
            </a:pPr>
            <a:r>
              <a:rPr sz="700" spc="30" dirty="0">
                <a:latin typeface="Microsoft Sans Serif"/>
                <a:cs typeface="Microsoft Sans Serif"/>
              </a:rPr>
              <a:t>Determine </a:t>
            </a:r>
            <a:r>
              <a:rPr sz="700" spc="10" dirty="0">
                <a:latin typeface="Microsoft Sans Serif"/>
                <a:cs typeface="Microsoft Sans Serif"/>
              </a:rPr>
              <a:t>el </a:t>
            </a:r>
            <a:r>
              <a:rPr sz="700" spc="35" dirty="0">
                <a:latin typeface="Microsoft Sans Serif"/>
                <a:cs typeface="Microsoft Sans Serif"/>
              </a:rPr>
              <a:t>tiempo </a:t>
            </a:r>
            <a:r>
              <a:rPr sz="700" spc="30" dirty="0">
                <a:latin typeface="Microsoft Sans Serif"/>
                <a:cs typeface="Microsoft Sans Serif"/>
              </a:rPr>
              <a:t>que tarda </a:t>
            </a:r>
            <a:r>
              <a:rPr sz="700" spc="10" dirty="0">
                <a:latin typeface="Microsoft Sans Serif"/>
                <a:cs typeface="Microsoft Sans Serif"/>
              </a:rPr>
              <a:t>la oscilación </a:t>
            </a:r>
            <a:r>
              <a:rPr sz="700" spc="20" dirty="0">
                <a:latin typeface="Microsoft Sans Serif"/>
                <a:cs typeface="Microsoft Sans Serif"/>
              </a:rPr>
              <a:t>de impedancia </a:t>
            </a:r>
            <a:r>
              <a:rPr sz="700" spc="30" dirty="0">
                <a:latin typeface="Microsoft Sans Serif"/>
                <a:cs typeface="Microsoft Sans Serif"/>
              </a:rPr>
              <a:t>entre </a:t>
            </a:r>
            <a:r>
              <a:rPr sz="700" spc="35" dirty="0">
                <a:latin typeface="Microsoft Sans Serif"/>
                <a:cs typeface="Microsoft Sans Serif"/>
              </a:rPr>
              <a:t> </a:t>
            </a:r>
            <a:r>
              <a:rPr sz="700" dirty="0">
                <a:latin typeface="Microsoft Sans Serif"/>
                <a:cs typeface="Microsoft Sans Serif"/>
              </a:rPr>
              <a:t>las </a:t>
            </a:r>
            <a:r>
              <a:rPr sz="700" spc="20" dirty="0">
                <a:latin typeface="Microsoft Sans Serif"/>
                <a:cs typeface="Microsoft Sans Serif"/>
              </a:rPr>
              <a:t>anteojeras </a:t>
            </a:r>
            <a:r>
              <a:rPr sz="700" spc="25" dirty="0">
                <a:latin typeface="Microsoft Sans Serif"/>
                <a:cs typeface="Microsoft Sans Serif"/>
              </a:rPr>
              <a:t>para </a:t>
            </a:r>
            <a:r>
              <a:rPr sz="700" spc="30" dirty="0">
                <a:latin typeface="Microsoft Sans Serif"/>
                <a:cs typeface="Microsoft Sans Serif"/>
              </a:rPr>
              <a:t>obtener </a:t>
            </a:r>
            <a:r>
              <a:rPr sz="700" spc="10" dirty="0">
                <a:latin typeface="Microsoft Sans Serif"/>
                <a:cs typeface="Microsoft Sans Serif"/>
              </a:rPr>
              <a:t>la oscilación </a:t>
            </a:r>
            <a:r>
              <a:rPr sz="700" spc="20" dirty="0">
                <a:latin typeface="Microsoft Sans Serif"/>
                <a:cs typeface="Microsoft Sans Serif"/>
              </a:rPr>
              <a:t>anticipada más rápida. </a:t>
            </a:r>
            <a:r>
              <a:rPr sz="700" spc="25" dirty="0">
                <a:latin typeface="Microsoft Sans Serif"/>
                <a:cs typeface="Microsoft Sans Serif"/>
              </a:rPr>
              <a:t> </a:t>
            </a:r>
            <a:r>
              <a:rPr sz="700" spc="10" dirty="0">
                <a:latin typeface="Microsoft Sans Serif"/>
                <a:cs typeface="Microsoft Sans Serif"/>
              </a:rPr>
              <a:t>Tenga </a:t>
            </a:r>
            <a:r>
              <a:rPr sz="700" spc="20" dirty="0">
                <a:latin typeface="Microsoft Sans Serif"/>
                <a:cs typeface="Microsoft Sans Serif"/>
              </a:rPr>
              <a:t>en cuenta </a:t>
            </a:r>
            <a:r>
              <a:rPr sz="700" spc="30" dirty="0">
                <a:latin typeface="Microsoft Sans Serif"/>
                <a:cs typeface="Microsoft Sans Serif"/>
              </a:rPr>
              <a:t>que </a:t>
            </a:r>
            <a:r>
              <a:rPr sz="700" spc="10" dirty="0">
                <a:latin typeface="Microsoft Sans Serif"/>
                <a:cs typeface="Microsoft Sans Serif"/>
              </a:rPr>
              <a:t>la oscilación </a:t>
            </a:r>
            <a:r>
              <a:rPr sz="700" spc="20" dirty="0">
                <a:latin typeface="Microsoft Sans Serif"/>
                <a:cs typeface="Microsoft Sans Serif"/>
              </a:rPr>
              <a:t>utilizada en </a:t>
            </a:r>
            <a:r>
              <a:rPr sz="700" spc="10" dirty="0">
                <a:latin typeface="Microsoft Sans Serif"/>
                <a:cs typeface="Microsoft Sans Serif"/>
              </a:rPr>
              <a:t>el </a:t>
            </a:r>
            <a:r>
              <a:rPr sz="700" spc="-10" dirty="0">
                <a:latin typeface="Microsoft Sans Serif"/>
                <a:cs typeface="Microsoft Sans Serif"/>
              </a:rPr>
              <a:t>Paso </a:t>
            </a:r>
            <a:r>
              <a:rPr sz="700" spc="10" dirty="0">
                <a:latin typeface="Microsoft Sans Serif"/>
                <a:cs typeface="Microsoft Sans Serif"/>
              </a:rPr>
              <a:t>4 </a:t>
            </a:r>
            <a:r>
              <a:rPr sz="700" spc="25" dirty="0">
                <a:latin typeface="Microsoft Sans Serif"/>
                <a:cs typeface="Microsoft Sans Serif"/>
              </a:rPr>
              <a:t>para </a:t>
            </a:r>
            <a:r>
              <a:rPr sz="700" spc="30" dirty="0">
                <a:latin typeface="Microsoft Sans Serif"/>
                <a:cs typeface="Microsoft Sans Serif"/>
              </a:rPr>
              <a:t> </a:t>
            </a:r>
            <a:r>
              <a:rPr sz="700" spc="35" dirty="0">
                <a:latin typeface="Microsoft Sans Serif"/>
                <a:cs typeface="Microsoft Sans Serif"/>
              </a:rPr>
              <a:t>determinar</a:t>
            </a:r>
            <a:r>
              <a:rPr sz="700" spc="-5" dirty="0">
                <a:latin typeface="Microsoft Sans Serif"/>
                <a:cs typeface="Microsoft Sans Serif"/>
              </a:rPr>
              <a:t> </a:t>
            </a:r>
            <a:r>
              <a:rPr sz="700" spc="20" dirty="0">
                <a:latin typeface="Microsoft Sans Serif"/>
                <a:cs typeface="Microsoft Sans Serif"/>
              </a:rPr>
              <a:t>δ</a:t>
            </a:r>
            <a:r>
              <a:rPr sz="450" spc="20" dirty="0">
                <a:latin typeface="Microsoft Sans Serif"/>
                <a:cs typeface="Microsoft Sans Serif"/>
              </a:rPr>
              <a:t>C</a:t>
            </a:r>
            <a:r>
              <a:rPr sz="700" spc="20" dirty="0">
                <a:latin typeface="Microsoft Sans Serif"/>
                <a:cs typeface="Microsoft Sans Serif"/>
              </a:rPr>
              <a:t>resultará</a:t>
            </a:r>
            <a:r>
              <a:rPr sz="700" spc="-5" dirty="0">
                <a:latin typeface="Microsoft Sans Serif"/>
                <a:cs typeface="Microsoft Sans Serif"/>
              </a:rPr>
              <a:t> </a:t>
            </a:r>
            <a:r>
              <a:rPr sz="700" spc="20" dirty="0">
                <a:latin typeface="Microsoft Sans Serif"/>
                <a:cs typeface="Microsoft Sans Serif"/>
              </a:rPr>
              <a:t>en</a:t>
            </a:r>
            <a:r>
              <a:rPr sz="700" spc="-5" dirty="0">
                <a:latin typeface="Microsoft Sans Serif"/>
                <a:cs typeface="Microsoft Sans Serif"/>
              </a:rPr>
              <a:t> </a:t>
            </a:r>
            <a:r>
              <a:rPr sz="700" spc="10" dirty="0">
                <a:latin typeface="Microsoft Sans Serif"/>
                <a:cs typeface="Microsoft Sans Serif"/>
              </a:rPr>
              <a:t>la</a:t>
            </a:r>
            <a:r>
              <a:rPr sz="700" spc="-5" dirty="0">
                <a:latin typeface="Microsoft Sans Serif"/>
                <a:cs typeface="Microsoft Sans Serif"/>
              </a:rPr>
              <a:t> </a:t>
            </a:r>
            <a:r>
              <a:rPr sz="700" spc="10" dirty="0">
                <a:latin typeface="Microsoft Sans Serif"/>
                <a:cs typeface="Microsoft Sans Serif"/>
              </a:rPr>
              <a:t>oscilación</a:t>
            </a:r>
            <a:r>
              <a:rPr sz="700" dirty="0">
                <a:latin typeface="Microsoft Sans Serif"/>
                <a:cs typeface="Microsoft Sans Serif"/>
              </a:rPr>
              <a:t> </a:t>
            </a:r>
            <a:r>
              <a:rPr sz="700" spc="20" dirty="0">
                <a:latin typeface="Microsoft Sans Serif"/>
                <a:cs typeface="Microsoft Sans Serif"/>
              </a:rPr>
              <a:t>más</a:t>
            </a:r>
            <a:r>
              <a:rPr sz="700" spc="-5" dirty="0">
                <a:latin typeface="Microsoft Sans Serif"/>
                <a:cs typeface="Microsoft Sans Serif"/>
              </a:rPr>
              <a:t> </a:t>
            </a:r>
            <a:r>
              <a:rPr sz="700" spc="25" dirty="0">
                <a:latin typeface="Microsoft Sans Serif"/>
                <a:cs typeface="Microsoft Sans Serif"/>
              </a:rPr>
              <a:t>lenta</a:t>
            </a:r>
            <a:r>
              <a:rPr sz="700" spc="-5" dirty="0">
                <a:latin typeface="Microsoft Sans Serif"/>
                <a:cs typeface="Microsoft Sans Serif"/>
              </a:rPr>
              <a:t> </a:t>
            </a:r>
            <a:r>
              <a:rPr sz="700" spc="5" dirty="0">
                <a:latin typeface="Microsoft Sans Serif"/>
                <a:cs typeface="Microsoft Sans Serif"/>
              </a:rPr>
              <a:t>e</a:t>
            </a:r>
            <a:r>
              <a:rPr sz="700" spc="-5" dirty="0">
                <a:latin typeface="Microsoft Sans Serif"/>
                <a:cs typeface="Microsoft Sans Serif"/>
              </a:rPr>
              <a:t> </a:t>
            </a:r>
            <a:r>
              <a:rPr sz="700" spc="15" dirty="0">
                <a:latin typeface="Microsoft Sans Serif"/>
                <a:cs typeface="Microsoft Sans Serif"/>
              </a:rPr>
              <a:t>inestable.</a:t>
            </a:r>
            <a:r>
              <a:rPr sz="700" dirty="0">
                <a:latin typeface="Microsoft Sans Serif"/>
                <a:cs typeface="Microsoft Sans Serif"/>
              </a:rPr>
              <a:t> </a:t>
            </a:r>
            <a:r>
              <a:rPr sz="700" spc="-10" dirty="0">
                <a:latin typeface="Microsoft Sans Serif"/>
                <a:cs typeface="Microsoft Sans Serif"/>
              </a:rPr>
              <a:t>Este </a:t>
            </a:r>
            <a:r>
              <a:rPr sz="700" spc="-175" dirty="0">
                <a:latin typeface="Microsoft Sans Serif"/>
                <a:cs typeface="Microsoft Sans Serif"/>
              </a:rPr>
              <a:t> </a:t>
            </a:r>
            <a:r>
              <a:rPr sz="700" spc="20" dirty="0">
                <a:latin typeface="Microsoft Sans Serif"/>
                <a:cs typeface="Microsoft Sans Serif"/>
              </a:rPr>
              <a:t>valor </a:t>
            </a:r>
            <a:r>
              <a:rPr sz="700" spc="-5" dirty="0">
                <a:latin typeface="Microsoft Sans Serif"/>
                <a:cs typeface="Microsoft Sans Serif"/>
              </a:rPr>
              <a:t>se </a:t>
            </a:r>
            <a:r>
              <a:rPr sz="700" spc="25" dirty="0">
                <a:latin typeface="Microsoft Sans Serif"/>
                <a:cs typeface="Microsoft Sans Serif"/>
              </a:rPr>
              <a:t>obtiene </a:t>
            </a:r>
            <a:r>
              <a:rPr sz="700" spc="20" dirty="0">
                <a:latin typeface="Microsoft Sans Serif"/>
                <a:cs typeface="Microsoft Sans Serif"/>
              </a:rPr>
              <a:t>de </a:t>
            </a:r>
            <a:r>
              <a:rPr sz="700" spc="40" dirty="0">
                <a:latin typeface="Microsoft Sans Serif"/>
                <a:cs typeface="Microsoft Sans Serif"/>
              </a:rPr>
              <a:t>un </a:t>
            </a:r>
            <a:r>
              <a:rPr sz="700" spc="25" dirty="0">
                <a:latin typeface="Microsoft Sans Serif"/>
                <a:cs typeface="Microsoft Sans Serif"/>
              </a:rPr>
              <a:t>estudio </a:t>
            </a:r>
            <a:r>
              <a:rPr sz="700" spc="20" dirty="0">
                <a:latin typeface="Microsoft Sans Serif"/>
                <a:cs typeface="Microsoft Sans Serif"/>
              </a:rPr>
              <a:t>de estabilidad </a:t>
            </a:r>
            <a:r>
              <a:rPr sz="700" spc="30" dirty="0">
                <a:latin typeface="Microsoft Sans Serif"/>
                <a:cs typeface="Microsoft Sans Serif"/>
              </a:rPr>
              <a:t>transitoria </a:t>
            </a:r>
            <a:r>
              <a:rPr sz="700" spc="20" dirty="0">
                <a:latin typeface="Microsoft Sans Serif"/>
                <a:cs typeface="Microsoft Sans Serif"/>
              </a:rPr>
              <a:t>de </a:t>
            </a:r>
            <a:r>
              <a:rPr sz="700" spc="40" dirty="0">
                <a:latin typeface="Microsoft Sans Serif"/>
                <a:cs typeface="Microsoft Sans Serif"/>
              </a:rPr>
              <a:t>un </a:t>
            </a:r>
            <a:r>
              <a:rPr sz="700" spc="45" dirty="0">
                <a:latin typeface="Microsoft Sans Serif"/>
                <a:cs typeface="Microsoft Sans Serif"/>
              </a:rPr>
              <a:t> </a:t>
            </a:r>
            <a:r>
              <a:rPr sz="700" spc="15" dirty="0">
                <a:latin typeface="Microsoft Sans Serif"/>
                <a:cs typeface="Microsoft Sans Serif"/>
              </a:rPr>
              <a:t>sistema inestable. </a:t>
            </a:r>
            <a:r>
              <a:rPr sz="700" dirty="0">
                <a:latin typeface="Microsoft Sans Serif"/>
                <a:cs typeface="Microsoft Sans Serif"/>
              </a:rPr>
              <a:t>Para </a:t>
            </a:r>
            <a:r>
              <a:rPr sz="700" spc="25" dirty="0">
                <a:latin typeface="Microsoft Sans Serif"/>
                <a:cs typeface="Microsoft Sans Serif"/>
              </a:rPr>
              <a:t>implementaciones </a:t>
            </a:r>
            <a:r>
              <a:rPr sz="700" spc="20" dirty="0">
                <a:latin typeface="Microsoft Sans Serif"/>
                <a:cs typeface="Microsoft Sans Serif"/>
              </a:rPr>
              <a:t>del esquema </a:t>
            </a:r>
            <a:r>
              <a:rPr sz="700" spc="30" dirty="0">
                <a:latin typeface="Microsoft Sans Serif"/>
                <a:cs typeface="Microsoft Sans Serif"/>
              </a:rPr>
              <a:t>que </a:t>
            </a:r>
            <a:r>
              <a:rPr sz="700" spc="35" dirty="0">
                <a:latin typeface="Microsoft Sans Serif"/>
                <a:cs typeface="Microsoft Sans Serif"/>
              </a:rPr>
              <a:t> </a:t>
            </a:r>
            <a:r>
              <a:rPr sz="700" spc="30" dirty="0">
                <a:latin typeface="Microsoft Sans Serif"/>
                <a:cs typeface="Microsoft Sans Serif"/>
              </a:rPr>
              <a:t>requieren </a:t>
            </a:r>
            <a:r>
              <a:rPr sz="700" spc="40" dirty="0">
                <a:latin typeface="Microsoft Sans Serif"/>
                <a:cs typeface="Microsoft Sans Serif"/>
              </a:rPr>
              <a:t>un </a:t>
            </a:r>
            <a:r>
              <a:rPr sz="700" spc="35" dirty="0">
                <a:latin typeface="Microsoft Sans Serif"/>
                <a:cs typeface="Microsoft Sans Serif"/>
              </a:rPr>
              <a:t>tiempo </a:t>
            </a:r>
            <a:r>
              <a:rPr sz="700" spc="20" dirty="0">
                <a:latin typeface="Microsoft Sans Serif"/>
                <a:cs typeface="Microsoft Sans Serif"/>
              </a:rPr>
              <a:t>de </a:t>
            </a:r>
            <a:r>
              <a:rPr sz="700" spc="30" dirty="0">
                <a:latin typeface="Microsoft Sans Serif"/>
                <a:cs typeface="Microsoft Sans Serif"/>
              </a:rPr>
              <a:t>recorrido </a:t>
            </a:r>
            <a:r>
              <a:rPr sz="700" spc="40" dirty="0">
                <a:latin typeface="Microsoft Sans Serif"/>
                <a:cs typeface="Microsoft Sans Serif"/>
              </a:rPr>
              <a:t>mínimo </a:t>
            </a:r>
            <a:r>
              <a:rPr sz="700" spc="30" dirty="0">
                <a:latin typeface="Microsoft Sans Serif"/>
                <a:cs typeface="Microsoft Sans Serif"/>
              </a:rPr>
              <a:t>entre </a:t>
            </a:r>
            <a:r>
              <a:rPr sz="700" dirty="0">
                <a:latin typeface="Microsoft Sans Serif"/>
                <a:cs typeface="Microsoft Sans Serif"/>
              </a:rPr>
              <a:t>las </a:t>
            </a:r>
            <a:r>
              <a:rPr sz="700" spc="15" dirty="0">
                <a:latin typeface="Microsoft Sans Serif"/>
                <a:cs typeface="Microsoft Sans Serif"/>
              </a:rPr>
              <a:t>anteojeras, </a:t>
            </a:r>
            <a:r>
              <a:rPr sz="700" spc="10" dirty="0">
                <a:latin typeface="Microsoft Sans Serif"/>
                <a:cs typeface="Microsoft Sans Serif"/>
              </a:rPr>
              <a:t>el </a:t>
            </a:r>
            <a:r>
              <a:rPr sz="700" spc="-175" dirty="0">
                <a:latin typeface="Microsoft Sans Serif"/>
                <a:cs typeface="Microsoft Sans Serif"/>
              </a:rPr>
              <a:t> </a:t>
            </a:r>
            <a:r>
              <a:rPr sz="700" spc="35" dirty="0">
                <a:latin typeface="Microsoft Sans Serif"/>
                <a:cs typeface="Microsoft Sans Serif"/>
              </a:rPr>
              <a:t>retardo</a:t>
            </a:r>
            <a:r>
              <a:rPr sz="700" dirty="0">
                <a:latin typeface="Microsoft Sans Serif"/>
                <a:cs typeface="Microsoft Sans Serif"/>
              </a:rPr>
              <a:t> </a:t>
            </a:r>
            <a:r>
              <a:rPr sz="700" spc="20" dirty="0">
                <a:latin typeface="Microsoft Sans Serif"/>
                <a:cs typeface="Microsoft Sans Serif"/>
              </a:rPr>
              <a:t>de</a:t>
            </a:r>
            <a:r>
              <a:rPr sz="700" dirty="0">
                <a:latin typeface="Microsoft Sans Serif"/>
                <a:cs typeface="Microsoft Sans Serif"/>
              </a:rPr>
              <a:t> </a:t>
            </a:r>
            <a:r>
              <a:rPr sz="700" spc="35" dirty="0">
                <a:latin typeface="Microsoft Sans Serif"/>
                <a:cs typeface="Microsoft Sans Serif"/>
              </a:rPr>
              <a:t>tiempo</a:t>
            </a:r>
            <a:r>
              <a:rPr sz="700" dirty="0">
                <a:latin typeface="Microsoft Sans Serif"/>
                <a:cs typeface="Microsoft Sans Serif"/>
              </a:rPr>
              <a:t> </a:t>
            </a:r>
            <a:r>
              <a:rPr sz="700" spc="20" dirty="0">
                <a:latin typeface="Microsoft Sans Serif"/>
                <a:cs typeface="Microsoft Sans Serif"/>
              </a:rPr>
              <a:t>debe</a:t>
            </a:r>
            <a:r>
              <a:rPr sz="700" dirty="0">
                <a:latin typeface="Microsoft Sans Serif"/>
                <a:cs typeface="Microsoft Sans Serif"/>
              </a:rPr>
              <a:t> </a:t>
            </a:r>
            <a:r>
              <a:rPr sz="700" spc="10" dirty="0">
                <a:latin typeface="Microsoft Sans Serif"/>
                <a:cs typeface="Microsoft Sans Serif"/>
              </a:rPr>
              <a:t>establecerse</a:t>
            </a:r>
            <a:r>
              <a:rPr sz="700" dirty="0">
                <a:latin typeface="Microsoft Sans Serif"/>
                <a:cs typeface="Microsoft Sans Serif"/>
              </a:rPr>
              <a:t> </a:t>
            </a:r>
            <a:r>
              <a:rPr sz="700" spc="20" dirty="0">
                <a:latin typeface="Microsoft Sans Serif"/>
                <a:cs typeface="Microsoft Sans Serif"/>
              </a:rPr>
              <a:t>en</a:t>
            </a:r>
            <a:r>
              <a:rPr sz="700" dirty="0">
                <a:latin typeface="Microsoft Sans Serif"/>
                <a:cs typeface="Microsoft Sans Serif"/>
              </a:rPr>
              <a:t> </a:t>
            </a:r>
            <a:r>
              <a:rPr sz="700" spc="40" dirty="0">
                <a:latin typeface="Microsoft Sans Serif"/>
                <a:cs typeface="Microsoft Sans Serif"/>
              </a:rPr>
              <a:t>un</a:t>
            </a:r>
            <a:r>
              <a:rPr sz="700" dirty="0">
                <a:latin typeface="Microsoft Sans Serif"/>
                <a:cs typeface="Microsoft Sans Serif"/>
              </a:rPr>
              <a:t> </a:t>
            </a:r>
            <a:r>
              <a:rPr sz="700" spc="20" dirty="0">
                <a:latin typeface="Microsoft Sans Serif"/>
                <a:cs typeface="Microsoft Sans Serif"/>
              </a:rPr>
              <a:t>valor</a:t>
            </a:r>
            <a:r>
              <a:rPr sz="700" spc="5" dirty="0">
                <a:latin typeface="Microsoft Sans Serif"/>
                <a:cs typeface="Microsoft Sans Serif"/>
              </a:rPr>
              <a:t> </a:t>
            </a:r>
            <a:r>
              <a:rPr sz="700" spc="40" dirty="0">
                <a:latin typeface="Microsoft Sans Serif"/>
                <a:cs typeface="Microsoft Sans Serif"/>
              </a:rPr>
              <a:t>muy</a:t>
            </a:r>
            <a:r>
              <a:rPr sz="700" dirty="0">
                <a:latin typeface="Microsoft Sans Serif"/>
                <a:cs typeface="Microsoft Sans Serif"/>
              </a:rPr>
              <a:t> </a:t>
            </a:r>
            <a:r>
              <a:rPr sz="700" spc="40" dirty="0">
                <a:latin typeface="Microsoft Sans Serif"/>
                <a:cs typeface="Microsoft Sans Serif"/>
              </a:rPr>
              <a:t>por</a:t>
            </a:r>
            <a:r>
              <a:rPr sz="700" dirty="0">
                <a:latin typeface="Microsoft Sans Serif"/>
                <a:cs typeface="Microsoft Sans Serif"/>
              </a:rPr>
              <a:t> </a:t>
            </a:r>
            <a:r>
              <a:rPr sz="700" spc="20" dirty="0">
                <a:latin typeface="Microsoft Sans Serif"/>
                <a:cs typeface="Microsoft Sans Serif"/>
              </a:rPr>
              <a:t>debajo</a:t>
            </a:r>
            <a:endParaRPr sz="700">
              <a:latin typeface="Microsoft Sans Serif"/>
              <a:cs typeface="Microsoft Sans Serif"/>
            </a:endParaRPr>
          </a:p>
          <a:p>
            <a:pPr marL="186055" marR="5080">
              <a:lnSpc>
                <a:spcPct val="143000"/>
              </a:lnSpc>
            </a:pPr>
            <a:r>
              <a:rPr sz="700" spc="20" dirty="0">
                <a:latin typeface="Microsoft Sans Serif"/>
                <a:cs typeface="Microsoft Sans Serif"/>
              </a:rPr>
              <a:t>del </a:t>
            </a:r>
            <a:r>
              <a:rPr sz="700" spc="35" dirty="0">
                <a:latin typeface="Microsoft Sans Serif"/>
                <a:cs typeface="Microsoft Sans Serif"/>
              </a:rPr>
              <a:t>tiempo </a:t>
            </a:r>
            <a:r>
              <a:rPr sz="700" spc="20" dirty="0">
                <a:latin typeface="Microsoft Sans Serif"/>
                <a:cs typeface="Microsoft Sans Serif"/>
              </a:rPr>
              <a:t>de </a:t>
            </a:r>
            <a:r>
              <a:rPr sz="700" spc="10" dirty="0">
                <a:latin typeface="Microsoft Sans Serif"/>
                <a:cs typeface="Microsoft Sans Serif"/>
              </a:rPr>
              <a:t>viaje </a:t>
            </a:r>
            <a:r>
              <a:rPr sz="700" spc="20" dirty="0">
                <a:latin typeface="Microsoft Sans Serif"/>
                <a:cs typeface="Microsoft Sans Serif"/>
              </a:rPr>
              <a:t>más </a:t>
            </a:r>
            <a:r>
              <a:rPr sz="700" spc="30" dirty="0">
                <a:latin typeface="Microsoft Sans Serif"/>
                <a:cs typeface="Microsoft Sans Serif"/>
              </a:rPr>
              <a:t>rápido entre </a:t>
            </a:r>
            <a:r>
              <a:rPr sz="700" dirty="0">
                <a:latin typeface="Microsoft Sans Serif"/>
                <a:cs typeface="Microsoft Sans Serif"/>
              </a:rPr>
              <a:t>las </a:t>
            </a:r>
            <a:r>
              <a:rPr sz="700" spc="20" dirty="0">
                <a:latin typeface="Microsoft Sans Serif"/>
                <a:cs typeface="Microsoft Sans Serif"/>
              </a:rPr>
              <a:t>dos </a:t>
            </a:r>
            <a:r>
              <a:rPr sz="700" spc="15" dirty="0">
                <a:latin typeface="Microsoft Sans Serif"/>
                <a:cs typeface="Microsoft Sans Serif"/>
              </a:rPr>
              <a:t>anteojeras. </a:t>
            </a:r>
            <a:r>
              <a:rPr sz="700" spc="-10" dirty="0">
                <a:latin typeface="Microsoft Sans Serif"/>
                <a:cs typeface="Microsoft Sans Serif"/>
              </a:rPr>
              <a:t>La </a:t>
            </a:r>
            <a:r>
              <a:rPr sz="700" spc="-5" dirty="0">
                <a:latin typeface="Microsoft Sans Serif"/>
                <a:cs typeface="Microsoft Sans Serif"/>
              </a:rPr>
              <a:t> </a:t>
            </a:r>
            <a:r>
              <a:rPr sz="700" spc="25" dirty="0">
                <a:latin typeface="Microsoft Sans Serif"/>
                <a:cs typeface="Microsoft Sans Serif"/>
              </a:rPr>
              <a:t>configuración </a:t>
            </a:r>
            <a:r>
              <a:rPr sz="700" spc="20" dirty="0">
                <a:latin typeface="Microsoft Sans Serif"/>
                <a:cs typeface="Microsoft Sans Serif"/>
              </a:rPr>
              <a:t>sugerida </a:t>
            </a:r>
            <a:r>
              <a:rPr sz="700" spc="40" dirty="0">
                <a:latin typeface="Microsoft Sans Serif"/>
                <a:cs typeface="Microsoft Sans Serif"/>
              </a:rPr>
              <a:t>por </a:t>
            </a:r>
            <a:r>
              <a:rPr sz="700" spc="10" dirty="0">
                <a:latin typeface="Microsoft Sans Serif"/>
                <a:cs typeface="Microsoft Sans Serif"/>
              </a:rPr>
              <a:t>el </a:t>
            </a:r>
            <a:r>
              <a:rPr sz="700" spc="20" dirty="0">
                <a:latin typeface="Microsoft Sans Serif"/>
                <a:cs typeface="Microsoft Sans Serif"/>
              </a:rPr>
              <a:t>estándar </a:t>
            </a:r>
            <a:r>
              <a:rPr sz="700" spc="-50" dirty="0">
                <a:latin typeface="Microsoft Sans Serif"/>
                <a:cs typeface="Microsoft Sans Serif"/>
              </a:rPr>
              <a:t>IEEE </a:t>
            </a:r>
            <a:r>
              <a:rPr sz="700" spc="-5" dirty="0">
                <a:latin typeface="Microsoft Sans Serif"/>
                <a:cs typeface="Microsoft Sans Serif"/>
              </a:rPr>
              <a:t>C37.102 </a:t>
            </a:r>
            <a:r>
              <a:rPr sz="700" spc="20" dirty="0">
                <a:latin typeface="Microsoft Sans Serif"/>
                <a:cs typeface="Microsoft Sans Serif"/>
              </a:rPr>
              <a:t>debe </a:t>
            </a:r>
            <a:r>
              <a:rPr sz="700" spc="15" dirty="0">
                <a:latin typeface="Microsoft Sans Serif"/>
                <a:cs typeface="Microsoft Sans Serif"/>
              </a:rPr>
              <a:t>oscilar </a:t>
            </a:r>
            <a:r>
              <a:rPr sz="700" spc="20" dirty="0">
                <a:latin typeface="Microsoft Sans Serif"/>
                <a:cs typeface="Microsoft Sans Serif"/>
              </a:rPr>
              <a:t> </a:t>
            </a:r>
            <a:r>
              <a:rPr sz="700" spc="30" dirty="0">
                <a:latin typeface="Microsoft Sans Serif"/>
                <a:cs typeface="Microsoft Sans Serif"/>
              </a:rPr>
              <a:t>entre </a:t>
            </a:r>
            <a:r>
              <a:rPr sz="700" spc="10" dirty="0">
                <a:latin typeface="Microsoft Sans Serif"/>
                <a:cs typeface="Microsoft Sans Serif"/>
              </a:rPr>
              <a:t>40 </a:t>
            </a:r>
            <a:r>
              <a:rPr sz="700" spc="5" dirty="0">
                <a:latin typeface="Microsoft Sans Serif"/>
                <a:cs typeface="Microsoft Sans Serif"/>
              </a:rPr>
              <a:t>y </a:t>
            </a:r>
            <a:r>
              <a:rPr sz="700" spc="10" dirty="0">
                <a:latin typeface="Microsoft Sans Serif"/>
                <a:cs typeface="Microsoft Sans Serif"/>
              </a:rPr>
              <a:t>100 </a:t>
            </a:r>
            <a:r>
              <a:rPr sz="700" spc="20" dirty="0">
                <a:latin typeface="Microsoft Sans Serif"/>
                <a:cs typeface="Microsoft Sans Serif"/>
              </a:rPr>
              <a:t>milisegundos. </a:t>
            </a:r>
            <a:r>
              <a:rPr sz="700" spc="5" dirty="0">
                <a:latin typeface="Microsoft Sans Serif"/>
                <a:cs typeface="Microsoft Sans Serif"/>
              </a:rPr>
              <a:t>Establecer </a:t>
            </a:r>
            <a:r>
              <a:rPr sz="700" spc="40" dirty="0">
                <a:latin typeface="Microsoft Sans Serif"/>
                <a:cs typeface="Microsoft Sans Serif"/>
              </a:rPr>
              <a:t>un </a:t>
            </a:r>
            <a:r>
              <a:rPr sz="700" spc="25" dirty="0">
                <a:latin typeface="Microsoft Sans Serif"/>
                <a:cs typeface="Microsoft Sans Serif"/>
              </a:rPr>
              <a:t>retraso </a:t>
            </a:r>
            <a:r>
              <a:rPr sz="700" spc="20" dirty="0">
                <a:latin typeface="Microsoft Sans Serif"/>
                <a:cs typeface="Microsoft Sans Serif"/>
              </a:rPr>
              <a:t>demasiado </a:t>
            </a:r>
            <a:r>
              <a:rPr sz="700" spc="25" dirty="0">
                <a:latin typeface="Microsoft Sans Serif"/>
                <a:cs typeface="Microsoft Sans Serif"/>
              </a:rPr>
              <a:t> </a:t>
            </a:r>
            <a:r>
              <a:rPr sz="700" spc="30" dirty="0">
                <a:latin typeface="Microsoft Sans Serif"/>
                <a:cs typeface="Microsoft Sans Serif"/>
              </a:rPr>
              <a:t>largo </a:t>
            </a:r>
            <a:r>
              <a:rPr sz="700" spc="25" dirty="0">
                <a:latin typeface="Microsoft Sans Serif"/>
                <a:cs typeface="Microsoft Sans Serif"/>
              </a:rPr>
              <a:t>puede reducir </a:t>
            </a:r>
            <a:r>
              <a:rPr sz="700" spc="10" dirty="0">
                <a:latin typeface="Microsoft Sans Serif"/>
                <a:cs typeface="Microsoft Sans Serif"/>
              </a:rPr>
              <a:t>la </a:t>
            </a:r>
            <a:r>
              <a:rPr sz="700" spc="20" dirty="0">
                <a:latin typeface="Microsoft Sans Serif"/>
                <a:cs typeface="Microsoft Sans Serif"/>
              </a:rPr>
              <a:t>confiabilidad. Un </a:t>
            </a:r>
            <a:r>
              <a:rPr sz="700" spc="25" dirty="0">
                <a:latin typeface="Microsoft Sans Serif"/>
                <a:cs typeface="Microsoft Sans Serif"/>
              </a:rPr>
              <a:t>retraso </a:t>
            </a:r>
            <a:r>
              <a:rPr sz="700" spc="20" dirty="0">
                <a:latin typeface="Microsoft Sans Serif"/>
                <a:cs typeface="Microsoft Sans Serif"/>
              </a:rPr>
              <a:t>de </a:t>
            </a:r>
            <a:r>
              <a:rPr sz="700" spc="35" dirty="0">
                <a:latin typeface="Microsoft Sans Serif"/>
                <a:cs typeface="Microsoft Sans Serif"/>
              </a:rPr>
              <a:t>tiempo </a:t>
            </a:r>
            <a:r>
              <a:rPr sz="700" spc="40" dirty="0">
                <a:latin typeface="Microsoft Sans Serif"/>
                <a:cs typeface="Microsoft Sans Serif"/>
              </a:rPr>
              <a:t> </a:t>
            </a:r>
            <a:r>
              <a:rPr sz="700" spc="20" dirty="0">
                <a:latin typeface="Microsoft Sans Serif"/>
                <a:cs typeface="Microsoft Sans Serif"/>
              </a:rPr>
              <a:t>suficiente</a:t>
            </a:r>
            <a:r>
              <a:rPr sz="700" spc="5" dirty="0">
                <a:latin typeface="Microsoft Sans Serif"/>
                <a:cs typeface="Microsoft Sans Serif"/>
              </a:rPr>
              <a:t> </a:t>
            </a:r>
            <a:r>
              <a:rPr sz="700" spc="25" dirty="0">
                <a:latin typeface="Microsoft Sans Serif"/>
                <a:cs typeface="Microsoft Sans Serif"/>
              </a:rPr>
              <a:t>para</a:t>
            </a:r>
            <a:r>
              <a:rPr sz="700" spc="5" dirty="0">
                <a:latin typeface="Microsoft Sans Serif"/>
                <a:cs typeface="Microsoft Sans Serif"/>
              </a:rPr>
              <a:t> </a:t>
            </a:r>
            <a:r>
              <a:rPr sz="700" spc="20" dirty="0">
                <a:latin typeface="Microsoft Sans Serif"/>
                <a:cs typeface="Microsoft Sans Serif"/>
              </a:rPr>
              <a:t>evitar</a:t>
            </a:r>
            <a:r>
              <a:rPr sz="700" spc="5" dirty="0">
                <a:latin typeface="Microsoft Sans Serif"/>
                <a:cs typeface="Microsoft Sans Serif"/>
              </a:rPr>
              <a:t> </a:t>
            </a:r>
            <a:r>
              <a:rPr sz="700" spc="40" dirty="0">
                <a:latin typeface="Microsoft Sans Serif"/>
                <a:cs typeface="Microsoft Sans Serif"/>
              </a:rPr>
              <a:t>un</a:t>
            </a:r>
            <a:r>
              <a:rPr sz="700" spc="5" dirty="0">
                <a:latin typeface="Microsoft Sans Serif"/>
                <a:cs typeface="Microsoft Sans Serif"/>
              </a:rPr>
              <a:t> </a:t>
            </a:r>
            <a:r>
              <a:rPr sz="700" spc="30" dirty="0">
                <a:latin typeface="Microsoft Sans Serif"/>
                <a:cs typeface="Microsoft Sans Serif"/>
              </a:rPr>
              <a:t>mal</a:t>
            </a:r>
            <a:r>
              <a:rPr sz="700" spc="5" dirty="0">
                <a:latin typeface="Microsoft Sans Serif"/>
                <a:cs typeface="Microsoft Sans Serif"/>
              </a:rPr>
              <a:t> </a:t>
            </a:r>
            <a:r>
              <a:rPr sz="700" spc="30" dirty="0">
                <a:latin typeface="Microsoft Sans Serif"/>
                <a:cs typeface="Microsoft Sans Serif"/>
              </a:rPr>
              <a:t>funcionamiento</a:t>
            </a:r>
            <a:r>
              <a:rPr sz="700" spc="5" dirty="0">
                <a:latin typeface="Microsoft Sans Serif"/>
                <a:cs typeface="Microsoft Sans Serif"/>
              </a:rPr>
              <a:t> </a:t>
            </a:r>
            <a:r>
              <a:rPr sz="700" spc="20" dirty="0">
                <a:latin typeface="Microsoft Sans Serif"/>
                <a:cs typeface="Microsoft Sans Serif"/>
              </a:rPr>
              <a:t>en</a:t>
            </a:r>
            <a:r>
              <a:rPr sz="700" spc="5" dirty="0">
                <a:latin typeface="Microsoft Sans Serif"/>
                <a:cs typeface="Microsoft Sans Serif"/>
              </a:rPr>
              <a:t> </a:t>
            </a:r>
            <a:r>
              <a:rPr sz="700" spc="25" dirty="0">
                <a:latin typeface="Microsoft Sans Serif"/>
                <a:cs typeface="Microsoft Sans Serif"/>
              </a:rPr>
              <a:t>transitorios</a:t>
            </a:r>
            <a:r>
              <a:rPr sz="700" spc="5" dirty="0">
                <a:latin typeface="Microsoft Sans Serif"/>
                <a:cs typeface="Microsoft Sans Serif"/>
              </a:rPr>
              <a:t> </a:t>
            </a:r>
            <a:r>
              <a:rPr sz="700" spc="15" dirty="0">
                <a:latin typeface="Microsoft Sans Serif"/>
                <a:cs typeface="Microsoft Sans Serif"/>
              </a:rPr>
              <a:t>sigue </a:t>
            </a:r>
            <a:r>
              <a:rPr sz="700" spc="-175" dirty="0">
                <a:latin typeface="Microsoft Sans Serif"/>
                <a:cs typeface="Microsoft Sans Serif"/>
              </a:rPr>
              <a:t> </a:t>
            </a:r>
            <a:r>
              <a:rPr sz="700" spc="20" dirty="0">
                <a:latin typeface="Microsoft Sans Serif"/>
                <a:cs typeface="Microsoft Sans Serif"/>
              </a:rPr>
              <a:t>siendo </a:t>
            </a:r>
            <a:r>
              <a:rPr sz="700" spc="25" dirty="0">
                <a:latin typeface="Microsoft Sans Serif"/>
                <a:cs typeface="Microsoft Sans Serif"/>
              </a:rPr>
              <a:t>seguro </a:t>
            </a:r>
            <a:r>
              <a:rPr sz="700" spc="35" dirty="0">
                <a:latin typeface="Microsoft Sans Serif"/>
                <a:cs typeface="Microsoft Sans Serif"/>
              </a:rPr>
              <a:t>porque </a:t>
            </a:r>
            <a:r>
              <a:rPr sz="700" spc="40" dirty="0">
                <a:latin typeface="Microsoft Sans Serif"/>
                <a:cs typeface="Microsoft Sans Serif"/>
              </a:rPr>
              <a:t>un </a:t>
            </a:r>
            <a:r>
              <a:rPr sz="700" spc="20" dirty="0">
                <a:latin typeface="Microsoft Sans Serif"/>
                <a:cs typeface="Microsoft Sans Serif"/>
              </a:rPr>
              <a:t>esquema de </a:t>
            </a:r>
            <a:r>
              <a:rPr sz="700" spc="25" dirty="0">
                <a:latin typeface="Microsoft Sans Serif"/>
                <a:cs typeface="Microsoft Sans Serif"/>
              </a:rPr>
              <a:t>anteojera </a:t>
            </a:r>
            <a:r>
              <a:rPr sz="700" spc="15" dirty="0">
                <a:latin typeface="Microsoft Sans Serif"/>
                <a:cs typeface="Microsoft Sans Serif"/>
              </a:rPr>
              <a:t>única </a:t>
            </a:r>
            <a:r>
              <a:rPr sz="700" spc="25" dirty="0">
                <a:latin typeface="Microsoft Sans Serif"/>
                <a:cs typeface="Microsoft Sans Serif"/>
              </a:rPr>
              <a:t>requiere </a:t>
            </a:r>
            <a:r>
              <a:rPr sz="700" spc="30" dirty="0">
                <a:latin typeface="Microsoft Sans Serif"/>
                <a:cs typeface="Microsoft Sans Serif"/>
              </a:rPr>
              <a:t> </a:t>
            </a:r>
            <a:r>
              <a:rPr sz="700" spc="35" dirty="0">
                <a:latin typeface="Microsoft Sans Serif"/>
                <a:cs typeface="Microsoft Sans Serif"/>
              </a:rPr>
              <a:t>entrar </a:t>
            </a:r>
            <a:r>
              <a:rPr sz="700" spc="40" dirty="0">
                <a:latin typeface="Microsoft Sans Serif"/>
                <a:cs typeface="Microsoft Sans Serif"/>
              </a:rPr>
              <a:t>por un </a:t>
            </a:r>
            <a:r>
              <a:rPr sz="700" spc="20" dirty="0">
                <a:latin typeface="Microsoft Sans Serif"/>
                <a:cs typeface="Microsoft Sans Serif"/>
              </a:rPr>
              <a:t>lado </a:t>
            </a:r>
            <a:r>
              <a:rPr sz="700" spc="5" dirty="0">
                <a:latin typeface="Microsoft Sans Serif"/>
                <a:cs typeface="Microsoft Sans Serif"/>
              </a:rPr>
              <a:t>y </a:t>
            </a:r>
            <a:r>
              <a:rPr sz="700" spc="15" dirty="0">
                <a:latin typeface="Microsoft Sans Serif"/>
                <a:cs typeface="Microsoft Sans Serif"/>
              </a:rPr>
              <a:t>salir </a:t>
            </a:r>
            <a:r>
              <a:rPr sz="700" spc="40" dirty="0">
                <a:latin typeface="Microsoft Sans Serif"/>
                <a:cs typeface="Microsoft Sans Serif"/>
              </a:rPr>
              <a:t>por </a:t>
            </a:r>
            <a:r>
              <a:rPr sz="700" spc="10" dirty="0">
                <a:latin typeface="Microsoft Sans Serif"/>
                <a:cs typeface="Microsoft Sans Serif"/>
              </a:rPr>
              <a:t>el </a:t>
            </a:r>
            <a:r>
              <a:rPr sz="700" spc="35" dirty="0">
                <a:latin typeface="Microsoft Sans Serif"/>
                <a:cs typeface="Microsoft Sans Serif"/>
              </a:rPr>
              <a:t>otro, </a:t>
            </a:r>
            <a:r>
              <a:rPr sz="700" spc="25" dirty="0">
                <a:latin typeface="Microsoft Sans Serif"/>
                <a:cs typeface="Microsoft Sans Serif"/>
              </a:rPr>
              <a:t>lo </a:t>
            </a:r>
            <a:r>
              <a:rPr sz="700" spc="30" dirty="0">
                <a:latin typeface="Microsoft Sans Serif"/>
                <a:cs typeface="Microsoft Sans Serif"/>
              </a:rPr>
              <a:t>que </a:t>
            </a:r>
            <a:r>
              <a:rPr sz="700" spc="15" dirty="0">
                <a:latin typeface="Microsoft Sans Serif"/>
                <a:cs typeface="Microsoft Sans Serif"/>
              </a:rPr>
              <a:t>sólo </a:t>
            </a:r>
            <a:r>
              <a:rPr sz="700" spc="25" dirty="0">
                <a:latin typeface="Microsoft Sans Serif"/>
                <a:cs typeface="Microsoft Sans Serif"/>
              </a:rPr>
              <a:t>puede </a:t>
            </a:r>
            <a:r>
              <a:rPr sz="700" spc="35" dirty="0">
                <a:latin typeface="Microsoft Sans Serif"/>
                <a:cs typeface="Microsoft Sans Serif"/>
              </a:rPr>
              <a:t>ocurrir </a:t>
            </a:r>
            <a:r>
              <a:rPr sz="700" spc="40" dirty="0">
                <a:latin typeface="Microsoft Sans Serif"/>
                <a:cs typeface="Microsoft Sans Serif"/>
              </a:rPr>
              <a:t> </a:t>
            </a:r>
            <a:r>
              <a:rPr sz="700" spc="25" dirty="0">
                <a:latin typeface="Microsoft Sans Serif"/>
                <a:cs typeface="Microsoft Sans Serif"/>
              </a:rPr>
              <a:t>cuando</a:t>
            </a:r>
            <a:r>
              <a:rPr sz="700" spc="-10" dirty="0">
                <a:latin typeface="Microsoft Sans Serif"/>
                <a:cs typeface="Microsoft Sans Serif"/>
              </a:rPr>
              <a:t> </a:t>
            </a:r>
            <a:r>
              <a:rPr sz="700" spc="-5" dirty="0">
                <a:latin typeface="Microsoft Sans Serif"/>
                <a:cs typeface="Microsoft Sans Serif"/>
              </a:rPr>
              <a:t>se </a:t>
            </a:r>
            <a:r>
              <a:rPr sz="700" spc="5" dirty="0">
                <a:latin typeface="Microsoft Sans Serif"/>
                <a:cs typeface="Microsoft Sans Serif"/>
              </a:rPr>
              <a:t>desliza</a:t>
            </a:r>
            <a:r>
              <a:rPr sz="700" spc="-5" dirty="0">
                <a:latin typeface="Microsoft Sans Serif"/>
                <a:cs typeface="Microsoft Sans Serif"/>
              </a:rPr>
              <a:t> </a:t>
            </a:r>
            <a:r>
              <a:rPr sz="700" spc="40" dirty="0">
                <a:latin typeface="Microsoft Sans Serif"/>
                <a:cs typeface="Microsoft Sans Serif"/>
              </a:rPr>
              <a:t>un</a:t>
            </a:r>
            <a:r>
              <a:rPr sz="700" spc="-5" dirty="0">
                <a:latin typeface="Microsoft Sans Serif"/>
                <a:cs typeface="Microsoft Sans Serif"/>
              </a:rPr>
              <a:t> </a:t>
            </a:r>
            <a:r>
              <a:rPr sz="700" spc="15" dirty="0">
                <a:latin typeface="Microsoft Sans Serif"/>
                <a:cs typeface="Microsoft Sans Serif"/>
              </a:rPr>
              <a:t>poste.</a:t>
            </a:r>
            <a:endParaRPr sz="700">
              <a:latin typeface="Microsoft Sans Serif"/>
              <a:cs typeface="Microsoft Sans Serif"/>
            </a:endParaRPr>
          </a:p>
          <a:p>
            <a:pPr marL="103505" marR="129539" indent="-103505">
              <a:lnSpc>
                <a:spcPts val="1200"/>
              </a:lnSpc>
              <a:spcBef>
                <a:spcPts val="90"/>
              </a:spcBef>
              <a:buAutoNum type="arabicPeriod" startAt="8"/>
              <a:tabLst>
                <a:tab pos="103505" algn="l"/>
              </a:tabLst>
            </a:pPr>
            <a:r>
              <a:rPr sz="650" spc="15" dirty="0">
                <a:latin typeface="Microsoft Sans Serif"/>
                <a:cs typeface="Microsoft Sans Serif"/>
              </a:rPr>
              <a:t>Verifique con </a:t>
            </a:r>
            <a:r>
              <a:rPr sz="650" spc="10" dirty="0">
                <a:latin typeface="Microsoft Sans Serif"/>
                <a:cs typeface="Microsoft Sans Serif"/>
              </a:rPr>
              <a:t>el </a:t>
            </a:r>
            <a:r>
              <a:rPr sz="650" spc="25" dirty="0">
                <a:latin typeface="Microsoft Sans Serif"/>
                <a:cs typeface="Microsoft Sans Serif"/>
              </a:rPr>
              <a:t>estudio </a:t>
            </a:r>
            <a:r>
              <a:rPr sz="650" spc="20" dirty="0">
                <a:latin typeface="Microsoft Sans Serif"/>
                <a:cs typeface="Microsoft Sans Serif"/>
              </a:rPr>
              <a:t>de estabilidad </a:t>
            </a:r>
            <a:r>
              <a:rPr sz="650" spc="25" dirty="0">
                <a:latin typeface="Microsoft Sans Serif"/>
                <a:cs typeface="Microsoft Sans Serif"/>
              </a:rPr>
              <a:t>transitoria </a:t>
            </a:r>
            <a:r>
              <a:rPr sz="650" spc="10" dirty="0">
                <a:latin typeface="Microsoft Sans Serif"/>
                <a:cs typeface="Microsoft Sans Serif"/>
              </a:rPr>
              <a:t>los ajustes </a:t>
            </a:r>
            <a:r>
              <a:rPr sz="650" spc="15" dirty="0">
                <a:latin typeface="Microsoft Sans Serif"/>
                <a:cs typeface="Microsoft Sans Serif"/>
              </a:rPr>
              <a:t> </a:t>
            </a:r>
            <a:r>
              <a:rPr sz="650" spc="30" dirty="0">
                <a:latin typeface="Microsoft Sans Serif"/>
                <a:cs typeface="Microsoft Sans Serif"/>
              </a:rPr>
              <a:t>comprobando</a:t>
            </a:r>
            <a:r>
              <a:rPr sz="650" spc="-10" dirty="0">
                <a:latin typeface="Microsoft Sans Serif"/>
                <a:cs typeface="Microsoft Sans Serif"/>
              </a:rPr>
              <a:t> </a:t>
            </a:r>
            <a:r>
              <a:rPr sz="650" spc="25" dirty="0">
                <a:latin typeface="Microsoft Sans Serif"/>
                <a:cs typeface="Microsoft Sans Serif"/>
              </a:rPr>
              <a:t>que</a:t>
            </a:r>
            <a:r>
              <a:rPr sz="650" spc="-5" dirty="0">
                <a:latin typeface="Microsoft Sans Serif"/>
                <a:cs typeface="Microsoft Sans Serif"/>
              </a:rPr>
              <a:t> </a:t>
            </a:r>
            <a:r>
              <a:rPr sz="650" spc="10" dirty="0">
                <a:latin typeface="Microsoft Sans Serif"/>
                <a:cs typeface="Microsoft Sans Serif"/>
              </a:rPr>
              <a:t>los</a:t>
            </a:r>
            <a:r>
              <a:rPr sz="650" spc="-5" dirty="0">
                <a:latin typeface="Microsoft Sans Serif"/>
                <a:cs typeface="Microsoft Sans Serif"/>
              </a:rPr>
              <a:t> </a:t>
            </a:r>
            <a:r>
              <a:rPr sz="650" spc="20" dirty="0">
                <a:latin typeface="Microsoft Sans Serif"/>
                <a:cs typeface="Microsoft Sans Serif"/>
              </a:rPr>
              <a:t>lugares</a:t>
            </a:r>
            <a:r>
              <a:rPr sz="650" spc="-5" dirty="0">
                <a:latin typeface="Microsoft Sans Serif"/>
                <a:cs typeface="Microsoft Sans Serif"/>
              </a:rPr>
              <a:t> </a:t>
            </a:r>
            <a:r>
              <a:rPr sz="650" spc="25" dirty="0">
                <a:latin typeface="Microsoft Sans Serif"/>
                <a:cs typeface="Microsoft Sans Serif"/>
              </a:rPr>
              <a:t>geométricos</a:t>
            </a:r>
            <a:r>
              <a:rPr sz="650" spc="-5" dirty="0">
                <a:latin typeface="Microsoft Sans Serif"/>
                <a:cs typeface="Microsoft Sans Serif"/>
              </a:rPr>
              <a:t> </a:t>
            </a:r>
            <a:r>
              <a:rPr sz="650" spc="20" dirty="0">
                <a:latin typeface="Microsoft Sans Serif"/>
                <a:cs typeface="Microsoft Sans Serif"/>
              </a:rPr>
              <a:t>de</a:t>
            </a:r>
            <a:r>
              <a:rPr sz="650" spc="-5" dirty="0">
                <a:latin typeface="Microsoft Sans Serif"/>
                <a:cs typeface="Microsoft Sans Serif"/>
              </a:rPr>
              <a:t> </a:t>
            </a:r>
            <a:r>
              <a:rPr sz="650" spc="20" dirty="0">
                <a:latin typeface="Microsoft Sans Serif"/>
                <a:cs typeface="Microsoft Sans Serif"/>
              </a:rPr>
              <a:t>impedancia</a:t>
            </a:r>
            <a:r>
              <a:rPr sz="650" spc="-5" dirty="0">
                <a:latin typeface="Microsoft Sans Serif"/>
                <a:cs typeface="Microsoft Sans Serif"/>
              </a:rPr>
              <a:t> </a:t>
            </a:r>
            <a:r>
              <a:rPr sz="650" spc="30" dirty="0">
                <a:latin typeface="Microsoft Sans Serif"/>
                <a:cs typeface="Microsoft Sans Serif"/>
              </a:rPr>
              <a:t>entren</a:t>
            </a:r>
            <a:r>
              <a:rPr sz="650" spc="-10" dirty="0">
                <a:latin typeface="Microsoft Sans Serif"/>
                <a:cs typeface="Microsoft Sans Serif"/>
              </a:rPr>
              <a:t> </a:t>
            </a:r>
            <a:r>
              <a:rPr sz="650" spc="10" dirty="0">
                <a:latin typeface="Microsoft Sans Serif"/>
                <a:cs typeface="Microsoft Sans Serif"/>
              </a:rPr>
              <a:t>al </a:t>
            </a:r>
            <a:r>
              <a:rPr sz="650" spc="-155" dirty="0">
                <a:latin typeface="Microsoft Sans Serif"/>
                <a:cs typeface="Microsoft Sans Serif"/>
              </a:rPr>
              <a:t> </a:t>
            </a:r>
            <a:r>
              <a:rPr sz="650" spc="25" dirty="0">
                <a:latin typeface="Microsoft Sans Serif"/>
                <a:cs typeface="Microsoft Sans Serif"/>
              </a:rPr>
              <a:t>elemento </a:t>
            </a:r>
            <a:r>
              <a:rPr sz="650" spc="45" dirty="0">
                <a:latin typeface="Microsoft Sans Serif"/>
                <a:cs typeface="Microsoft Sans Serif"/>
              </a:rPr>
              <a:t>mho </a:t>
            </a:r>
            <a:r>
              <a:rPr sz="650" spc="25" dirty="0">
                <a:latin typeface="Microsoft Sans Serif"/>
                <a:cs typeface="Microsoft Sans Serif"/>
              </a:rPr>
              <a:t>fuera </a:t>
            </a:r>
            <a:r>
              <a:rPr sz="650" spc="20" dirty="0">
                <a:latin typeface="Microsoft Sans Serif"/>
                <a:cs typeface="Microsoft Sans Serif"/>
              </a:rPr>
              <a:t>de </a:t>
            </a:r>
            <a:r>
              <a:rPr sz="650" dirty="0">
                <a:latin typeface="Microsoft Sans Serif"/>
                <a:cs typeface="Microsoft Sans Serif"/>
              </a:rPr>
              <a:t>las </a:t>
            </a:r>
            <a:r>
              <a:rPr sz="650" spc="15" dirty="0">
                <a:latin typeface="Microsoft Sans Serif"/>
                <a:cs typeface="Microsoft Sans Serif"/>
              </a:rPr>
              <a:t>anteojeras, crucen ambas </a:t>
            </a:r>
            <a:r>
              <a:rPr sz="650" spc="20" dirty="0">
                <a:latin typeface="Microsoft Sans Serif"/>
                <a:cs typeface="Microsoft Sans Serif"/>
              </a:rPr>
              <a:t>anteojeras </a:t>
            </a:r>
            <a:r>
              <a:rPr sz="650" spc="5" dirty="0">
                <a:latin typeface="Microsoft Sans Serif"/>
                <a:cs typeface="Microsoft Sans Serif"/>
              </a:rPr>
              <a:t>y </a:t>
            </a:r>
            <a:r>
              <a:rPr sz="650" spc="10" dirty="0">
                <a:latin typeface="Microsoft Sans Serif"/>
                <a:cs typeface="Microsoft Sans Serif"/>
              </a:rPr>
              <a:t> </a:t>
            </a:r>
            <a:r>
              <a:rPr sz="650" spc="25" dirty="0">
                <a:latin typeface="Microsoft Sans Serif"/>
                <a:cs typeface="Microsoft Sans Serif"/>
              </a:rPr>
              <a:t>luego</a:t>
            </a:r>
            <a:r>
              <a:rPr sz="650" spc="-10" dirty="0">
                <a:latin typeface="Microsoft Sans Serif"/>
                <a:cs typeface="Microsoft Sans Serif"/>
              </a:rPr>
              <a:t> </a:t>
            </a:r>
            <a:r>
              <a:rPr sz="650" spc="15" dirty="0">
                <a:latin typeface="Microsoft Sans Serif"/>
                <a:cs typeface="Microsoft Sans Serif"/>
              </a:rPr>
              <a:t>salgan</a:t>
            </a:r>
            <a:r>
              <a:rPr sz="650" spc="-5" dirty="0">
                <a:latin typeface="Microsoft Sans Serif"/>
                <a:cs typeface="Microsoft Sans Serif"/>
              </a:rPr>
              <a:t> </a:t>
            </a:r>
            <a:r>
              <a:rPr sz="650" spc="20" dirty="0">
                <a:latin typeface="Microsoft Sans Serif"/>
                <a:cs typeface="Microsoft Sans Serif"/>
              </a:rPr>
              <a:t>del</a:t>
            </a:r>
            <a:r>
              <a:rPr sz="650" spc="-5" dirty="0">
                <a:latin typeface="Microsoft Sans Serif"/>
                <a:cs typeface="Microsoft Sans Serif"/>
              </a:rPr>
              <a:t> </a:t>
            </a:r>
            <a:r>
              <a:rPr sz="650" spc="25" dirty="0">
                <a:latin typeface="Microsoft Sans Serif"/>
                <a:cs typeface="Microsoft Sans Serif"/>
              </a:rPr>
              <a:t>elemento</a:t>
            </a:r>
            <a:r>
              <a:rPr sz="650" spc="-5" dirty="0">
                <a:latin typeface="Microsoft Sans Serif"/>
                <a:cs typeface="Microsoft Sans Serif"/>
              </a:rPr>
              <a:t> </a:t>
            </a:r>
            <a:r>
              <a:rPr sz="650" spc="30" dirty="0">
                <a:latin typeface="Microsoft Sans Serif"/>
                <a:cs typeface="Microsoft Sans Serif"/>
              </a:rPr>
              <a:t>mho.</a:t>
            </a:r>
            <a:endParaRPr sz="650">
              <a:latin typeface="Microsoft Sans Serif"/>
              <a:cs typeface="Microsoft Sans Serif"/>
            </a:endParaRPr>
          </a:p>
        </p:txBody>
      </p:sp>
      <p:sp>
        <p:nvSpPr>
          <p:cNvPr id="238" name="object 238"/>
          <p:cNvSpPr txBox="1"/>
          <p:nvPr/>
        </p:nvSpPr>
        <p:spPr>
          <a:xfrm>
            <a:off x="9100126" y="8433520"/>
            <a:ext cx="3089561" cy="97463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sz="550" spc="-5" dirty="0">
                <a:latin typeface="Microsoft Sans Serif"/>
                <a:cs typeface="Microsoft Sans Serif"/>
              </a:rPr>
              <a:t>Fig.</a:t>
            </a:r>
            <a:r>
              <a:rPr sz="550" spc="-10" dirty="0">
                <a:latin typeface="Microsoft Sans Serif"/>
                <a:cs typeface="Microsoft Sans Serif"/>
              </a:rPr>
              <a:t> </a:t>
            </a:r>
            <a:r>
              <a:rPr sz="550" dirty="0">
                <a:latin typeface="Microsoft Sans Serif"/>
                <a:cs typeface="Microsoft Sans Serif"/>
              </a:rPr>
              <a:t>11.-</a:t>
            </a:r>
            <a:r>
              <a:rPr sz="550" spc="-10" dirty="0">
                <a:latin typeface="Microsoft Sans Serif"/>
                <a:cs typeface="Microsoft Sans Serif"/>
              </a:rPr>
              <a:t> </a:t>
            </a:r>
            <a:r>
              <a:rPr sz="550" spc="10" dirty="0">
                <a:latin typeface="Microsoft Sans Serif"/>
                <a:cs typeface="Microsoft Sans Serif"/>
              </a:rPr>
              <a:t>Ejemplo</a:t>
            </a:r>
            <a:r>
              <a:rPr sz="550" spc="-10" dirty="0">
                <a:latin typeface="Microsoft Sans Serif"/>
                <a:cs typeface="Microsoft Sans Serif"/>
              </a:rPr>
              <a:t> </a:t>
            </a:r>
            <a:r>
              <a:rPr sz="550" spc="15" dirty="0">
                <a:latin typeface="Microsoft Sans Serif"/>
                <a:cs typeface="Microsoft Sans Serif"/>
              </a:rPr>
              <a:t>de</a:t>
            </a:r>
            <a:r>
              <a:rPr sz="550" spc="-10" dirty="0">
                <a:latin typeface="Microsoft Sans Serif"/>
                <a:cs typeface="Microsoft Sans Serif"/>
              </a:rPr>
              <a:t> </a:t>
            </a:r>
            <a:r>
              <a:rPr sz="550" spc="5" dirty="0">
                <a:latin typeface="Microsoft Sans Serif"/>
                <a:cs typeface="Microsoft Sans Serif"/>
              </a:rPr>
              <a:t>Sistema</a:t>
            </a:r>
            <a:r>
              <a:rPr sz="550" spc="-10" dirty="0">
                <a:latin typeface="Microsoft Sans Serif"/>
                <a:cs typeface="Microsoft Sans Serif"/>
              </a:rPr>
              <a:t> </a:t>
            </a:r>
            <a:r>
              <a:rPr sz="550" spc="15" dirty="0">
                <a:latin typeface="Microsoft Sans Serif"/>
                <a:cs typeface="Microsoft Sans Serif"/>
              </a:rPr>
              <a:t>de</a:t>
            </a:r>
            <a:r>
              <a:rPr sz="550" spc="-5" dirty="0">
                <a:latin typeface="Microsoft Sans Serif"/>
                <a:cs typeface="Microsoft Sans Serif"/>
              </a:rPr>
              <a:t> </a:t>
            </a:r>
            <a:r>
              <a:rPr sz="550" spc="10" dirty="0">
                <a:latin typeface="Microsoft Sans Serif"/>
                <a:cs typeface="Microsoft Sans Serif"/>
              </a:rPr>
              <a:t>Potencia</a:t>
            </a:r>
            <a:endParaRPr sz="550">
              <a:latin typeface="Microsoft Sans Serif"/>
              <a:cs typeface="Microsoft Sans Serif"/>
            </a:endParaRPr>
          </a:p>
        </p:txBody>
      </p:sp>
      <p:sp>
        <p:nvSpPr>
          <p:cNvPr id="239" name="object 239"/>
          <p:cNvSpPr txBox="1"/>
          <p:nvPr/>
        </p:nvSpPr>
        <p:spPr>
          <a:xfrm>
            <a:off x="1415277" y="9415126"/>
            <a:ext cx="7416407" cy="143629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 marR="5080">
              <a:lnSpc>
                <a:spcPct val="100000"/>
              </a:lnSpc>
              <a:spcBef>
                <a:spcPts val="100"/>
              </a:spcBef>
            </a:pPr>
            <a:r>
              <a:rPr sz="850" spc="-25" dirty="0">
                <a:latin typeface="Microsoft Sans Serif"/>
                <a:cs typeface="Microsoft Sans Serif"/>
              </a:rPr>
              <a:t>TUTORIAL</a:t>
            </a:r>
            <a:r>
              <a:rPr sz="850" spc="-5" dirty="0">
                <a:latin typeface="Microsoft Sans Serif"/>
                <a:cs typeface="Microsoft Sans Serif"/>
              </a:rPr>
              <a:t> </a:t>
            </a:r>
            <a:r>
              <a:rPr sz="850" spc="-60" dirty="0">
                <a:latin typeface="Microsoft Sans Serif"/>
                <a:cs typeface="Microsoft Sans Serif"/>
              </a:rPr>
              <a:t>SOBRE</a:t>
            </a:r>
            <a:r>
              <a:rPr sz="850" spc="-5" dirty="0">
                <a:latin typeface="Microsoft Sans Serif"/>
                <a:cs typeface="Microsoft Sans Serif"/>
              </a:rPr>
              <a:t> </a:t>
            </a:r>
            <a:r>
              <a:rPr sz="850" spc="-35" dirty="0">
                <a:latin typeface="Microsoft Sans Serif"/>
                <a:cs typeface="Microsoft Sans Serif"/>
              </a:rPr>
              <a:t>PROTECCIÓN</a:t>
            </a:r>
            <a:r>
              <a:rPr sz="850" spc="-5" dirty="0">
                <a:latin typeface="Microsoft Sans Serif"/>
                <a:cs typeface="Microsoft Sans Serif"/>
              </a:rPr>
              <a:t> </a:t>
            </a:r>
            <a:r>
              <a:rPr sz="850" spc="-45" dirty="0">
                <a:latin typeface="Microsoft Sans Serif"/>
                <a:cs typeface="Microsoft Sans Serif"/>
              </a:rPr>
              <a:t>DE</a:t>
            </a:r>
            <a:r>
              <a:rPr sz="850" dirty="0">
                <a:latin typeface="Microsoft Sans Serif"/>
                <a:cs typeface="Microsoft Sans Serif"/>
              </a:rPr>
              <a:t> </a:t>
            </a:r>
            <a:r>
              <a:rPr sz="850" spc="-55" dirty="0">
                <a:latin typeface="Microsoft Sans Serif"/>
                <a:cs typeface="Microsoft Sans Serif"/>
              </a:rPr>
              <a:t>GENERADORES</a:t>
            </a:r>
            <a:r>
              <a:rPr sz="850" spc="-5" dirty="0">
                <a:latin typeface="Microsoft Sans Serif"/>
                <a:cs typeface="Microsoft Sans Serif"/>
              </a:rPr>
              <a:t> </a:t>
            </a:r>
            <a:r>
              <a:rPr sz="850" spc="-30" dirty="0">
                <a:latin typeface="Microsoft Sans Serif"/>
                <a:cs typeface="Microsoft Sans Serif"/>
              </a:rPr>
              <a:t>SÍNCRONOS </a:t>
            </a:r>
            <a:r>
              <a:rPr sz="850" spc="-215" dirty="0">
                <a:latin typeface="Microsoft Sans Serif"/>
                <a:cs typeface="Microsoft Sans Serif"/>
              </a:rPr>
              <a:t> </a:t>
            </a:r>
            <a:r>
              <a:rPr sz="850" spc="-15" dirty="0">
                <a:latin typeface="Microsoft Sans Serif"/>
                <a:cs typeface="Microsoft Sans Serif"/>
              </a:rPr>
              <a:t>PUBLICACIÓN</a:t>
            </a:r>
            <a:r>
              <a:rPr sz="850" spc="-5" dirty="0">
                <a:latin typeface="Microsoft Sans Serif"/>
                <a:cs typeface="Microsoft Sans Serif"/>
              </a:rPr>
              <a:t> </a:t>
            </a:r>
            <a:r>
              <a:rPr sz="850" spc="-55" dirty="0">
                <a:latin typeface="Microsoft Sans Serif"/>
                <a:cs typeface="Microsoft Sans Serif"/>
              </a:rPr>
              <a:t>ESPECIAL</a:t>
            </a:r>
            <a:r>
              <a:rPr sz="850" spc="-5" dirty="0">
                <a:latin typeface="Microsoft Sans Serif"/>
                <a:cs typeface="Microsoft Sans Serif"/>
              </a:rPr>
              <a:t> </a:t>
            </a:r>
            <a:r>
              <a:rPr sz="850" spc="-40" dirty="0">
                <a:latin typeface="Microsoft Sans Serif"/>
                <a:cs typeface="Microsoft Sans Serif"/>
              </a:rPr>
              <a:t>DEL</a:t>
            </a:r>
            <a:r>
              <a:rPr sz="850" spc="-5" dirty="0">
                <a:latin typeface="Microsoft Sans Serif"/>
                <a:cs typeface="Microsoft Sans Serif"/>
              </a:rPr>
              <a:t> </a:t>
            </a:r>
            <a:r>
              <a:rPr sz="850" spc="-60" dirty="0">
                <a:latin typeface="Microsoft Sans Serif"/>
                <a:cs typeface="Microsoft Sans Serif"/>
              </a:rPr>
              <a:t>IEEE</a:t>
            </a:r>
            <a:r>
              <a:rPr sz="850" spc="-5" dirty="0">
                <a:latin typeface="Microsoft Sans Serif"/>
                <a:cs typeface="Microsoft Sans Serif"/>
              </a:rPr>
              <a:t> </a:t>
            </a:r>
            <a:r>
              <a:rPr sz="850" spc="-80" dirty="0">
                <a:latin typeface="Microsoft Sans Serif"/>
                <a:cs typeface="Microsoft Sans Serif"/>
              </a:rPr>
              <a:t>PSRC</a:t>
            </a:r>
            <a:endParaRPr sz="850">
              <a:latin typeface="Microsoft Sans Serif"/>
              <a:cs typeface="Microsoft Sans Serif"/>
            </a:endParaRPr>
          </a:p>
        </p:txBody>
      </p:sp>
      <p:sp>
        <p:nvSpPr>
          <p:cNvPr id="240" name="object 240"/>
          <p:cNvSpPr txBox="1"/>
          <p:nvPr/>
        </p:nvSpPr>
        <p:spPr>
          <a:xfrm>
            <a:off x="13472061" y="9415125"/>
            <a:ext cx="2852914" cy="143629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sz="850" spc="-25" dirty="0">
                <a:latin typeface="Microsoft Sans Serif"/>
                <a:cs typeface="Microsoft Sans Serif"/>
              </a:rPr>
              <a:t>CAPÍTULO</a:t>
            </a:r>
            <a:r>
              <a:rPr sz="850" spc="-20" dirty="0">
                <a:latin typeface="Microsoft Sans Serif"/>
                <a:cs typeface="Microsoft Sans Serif"/>
              </a:rPr>
              <a:t> </a:t>
            </a:r>
            <a:r>
              <a:rPr sz="850" dirty="0">
                <a:latin typeface="Microsoft Sans Serif"/>
                <a:cs typeface="Microsoft Sans Serif"/>
              </a:rPr>
              <a:t>3,</a:t>
            </a:r>
            <a:r>
              <a:rPr sz="850" spc="-15" dirty="0">
                <a:latin typeface="Microsoft Sans Serif"/>
                <a:cs typeface="Microsoft Sans Serif"/>
              </a:rPr>
              <a:t> </a:t>
            </a:r>
            <a:r>
              <a:rPr sz="850" spc="-40" dirty="0">
                <a:latin typeface="Microsoft Sans Serif"/>
                <a:cs typeface="Microsoft Sans Serif"/>
              </a:rPr>
              <a:t>SECCIÓN</a:t>
            </a:r>
            <a:r>
              <a:rPr sz="850" spc="-15" dirty="0">
                <a:latin typeface="Microsoft Sans Serif"/>
                <a:cs typeface="Microsoft Sans Serif"/>
              </a:rPr>
              <a:t> </a:t>
            </a:r>
            <a:r>
              <a:rPr sz="850" spc="10" dirty="0">
                <a:latin typeface="Microsoft Sans Serif"/>
                <a:cs typeface="Microsoft Sans Serif"/>
              </a:rPr>
              <a:t>6</a:t>
            </a:r>
            <a:endParaRPr sz="850">
              <a:latin typeface="Microsoft Sans Serif"/>
              <a:cs typeface="Microsoft Sans Serif"/>
            </a:endParaRPr>
          </a:p>
        </p:txBody>
      </p:sp>
    </p:spTree>
  </p:cSld>
  <p:clrMapOvr>
    <a:masterClrMapping/>
  </p:clrMapOvr>
</p:sld>
</file>

<file path=ppt/slides/slide75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" name="object 2"/>
          <p:cNvGrpSpPr/>
          <p:nvPr/>
        </p:nvGrpSpPr>
        <p:grpSpPr>
          <a:xfrm>
            <a:off x="5514757" y="1109473"/>
            <a:ext cx="525883" cy="268605"/>
            <a:chOff x="2397252" y="1109472"/>
            <a:chExt cx="228600" cy="268605"/>
          </a:xfrm>
        </p:grpSpPr>
        <p:pic>
          <p:nvPicPr>
            <p:cNvPr id="3" name="object 3"/>
            <p:cNvPicPr/>
            <p:nvPr/>
          </p:nvPicPr>
          <p:blipFill>
            <a:blip r:embed="rId2" cstate="print"/>
            <a:stretch>
              <a:fillRect/>
            </a:stretch>
          </p:blipFill>
          <p:spPr>
            <a:xfrm>
              <a:off x="2397252" y="1109472"/>
              <a:ext cx="228600" cy="231648"/>
            </a:xfrm>
            <a:prstGeom prst="rect">
              <a:avLst/>
            </a:prstGeom>
          </p:spPr>
        </p:pic>
        <p:pic>
          <p:nvPicPr>
            <p:cNvPr id="4" name="object 4"/>
            <p:cNvPicPr/>
            <p:nvPr/>
          </p:nvPicPr>
          <p:blipFill>
            <a:blip r:embed="rId3" cstate="print"/>
            <a:stretch>
              <a:fillRect/>
            </a:stretch>
          </p:blipFill>
          <p:spPr>
            <a:xfrm>
              <a:off x="2485643" y="1190244"/>
              <a:ext cx="50291" cy="187451"/>
            </a:xfrm>
            <a:prstGeom prst="rect">
              <a:avLst/>
            </a:prstGeom>
          </p:spPr>
        </p:pic>
      </p:grpSp>
      <p:grpSp>
        <p:nvGrpSpPr>
          <p:cNvPr id="5" name="object 5"/>
          <p:cNvGrpSpPr/>
          <p:nvPr/>
        </p:nvGrpSpPr>
        <p:grpSpPr>
          <a:xfrm>
            <a:off x="6952170" y="1109473"/>
            <a:ext cx="530263" cy="268605"/>
            <a:chOff x="3022092" y="1109472"/>
            <a:chExt cx="230504" cy="268605"/>
          </a:xfrm>
        </p:grpSpPr>
        <p:pic>
          <p:nvPicPr>
            <p:cNvPr id="6" name="object 6"/>
            <p:cNvPicPr/>
            <p:nvPr/>
          </p:nvPicPr>
          <p:blipFill>
            <a:blip r:embed="rId4" cstate="print"/>
            <a:stretch>
              <a:fillRect/>
            </a:stretch>
          </p:blipFill>
          <p:spPr>
            <a:xfrm>
              <a:off x="3022092" y="1109472"/>
              <a:ext cx="230124" cy="231648"/>
            </a:xfrm>
            <a:prstGeom prst="rect">
              <a:avLst/>
            </a:prstGeom>
          </p:spPr>
        </p:pic>
        <p:pic>
          <p:nvPicPr>
            <p:cNvPr id="7" name="object 7"/>
            <p:cNvPicPr/>
            <p:nvPr/>
          </p:nvPicPr>
          <p:blipFill>
            <a:blip r:embed="rId3" cstate="print"/>
            <a:stretch>
              <a:fillRect/>
            </a:stretch>
          </p:blipFill>
          <p:spPr>
            <a:xfrm>
              <a:off x="3110483" y="1190244"/>
              <a:ext cx="50291" cy="187451"/>
            </a:xfrm>
            <a:prstGeom prst="rect">
              <a:avLst/>
            </a:prstGeom>
          </p:spPr>
        </p:pic>
      </p:grpSp>
      <p:pic>
        <p:nvPicPr>
          <p:cNvPr id="8" name="object 8"/>
          <p:cNvPicPr/>
          <p:nvPr/>
        </p:nvPicPr>
        <p:blipFill>
          <a:blip r:embed="rId5" cstate="print"/>
          <a:stretch>
            <a:fillRect/>
          </a:stretch>
        </p:blipFill>
        <p:spPr>
          <a:xfrm>
            <a:off x="2713554" y="1185672"/>
            <a:ext cx="245410" cy="201168"/>
          </a:xfrm>
          <a:prstGeom prst="rect">
            <a:avLst/>
          </a:prstGeom>
        </p:spPr>
      </p:pic>
      <p:grpSp>
        <p:nvGrpSpPr>
          <p:cNvPr id="9" name="object 9"/>
          <p:cNvGrpSpPr/>
          <p:nvPr/>
        </p:nvGrpSpPr>
        <p:grpSpPr>
          <a:xfrm>
            <a:off x="3866992" y="1075945"/>
            <a:ext cx="778599" cy="277495"/>
            <a:chOff x="1680972" y="1075944"/>
            <a:chExt cx="338455" cy="277495"/>
          </a:xfrm>
        </p:grpSpPr>
        <p:sp>
          <p:nvSpPr>
            <p:cNvPr id="10" name="object 10"/>
            <p:cNvSpPr/>
            <p:nvPr/>
          </p:nvSpPr>
          <p:spPr>
            <a:xfrm>
              <a:off x="1685544" y="1080516"/>
              <a:ext cx="329565" cy="268605"/>
            </a:xfrm>
            <a:custGeom>
              <a:avLst/>
              <a:gdLst/>
              <a:ahLst/>
              <a:cxnLst/>
              <a:rect l="l" t="t" r="r" b="b"/>
              <a:pathLst>
                <a:path w="329564" h="268605">
                  <a:moveTo>
                    <a:pt x="0" y="268224"/>
                  </a:moveTo>
                  <a:lnTo>
                    <a:pt x="329183" y="268224"/>
                  </a:lnTo>
                  <a:lnTo>
                    <a:pt x="329183" y="0"/>
                  </a:lnTo>
                  <a:lnTo>
                    <a:pt x="0" y="0"/>
                  </a:lnTo>
                  <a:lnTo>
                    <a:pt x="0" y="268224"/>
                  </a:lnTo>
                  <a:close/>
                </a:path>
              </a:pathLst>
            </a:custGeom>
            <a:ln w="9143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" name="object 11"/>
            <p:cNvSpPr/>
            <p:nvPr/>
          </p:nvSpPr>
          <p:spPr>
            <a:xfrm>
              <a:off x="1709927" y="1213104"/>
              <a:ext cx="273050" cy="0"/>
            </a:xfrm>
            <a:custGeom>
              <a:avLst/>
              <a:gdLst/>
              <a:ahLst/>
              <a:cxnLst/>
              <a:rect l="l" t="t" r="r" b="b"/>
              <a:pathLst>
                <a:path w="273050">
                  <a:moveTo>
                    <a:pt x="0" y="0"/>
                  </a:moveTo>
                  <a:lnTo>
                    <a:pt x="272795" y="0"/>
                  </a:lnTo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12" name="object 12"/>
          <p:cNvGrpSpPr/>
          <p:nvPr/>
        </p:nvGrpSpPr>
        <p:grpSpPr>
          <a:xfrm>
            <a:off x="5563839" y="800101"/>
            <a:ext cx="414863" cy="79375"/>
            <a:chOff x="2418588" y="800100"/>
            <a:chExt cx="180340" cy="79375"/>
          </a:xfrm>
        </p:grpSpPr>
        <p:pic>
          <p:nvPicPr>
            <p:cNvPr id="13" name="object 13"/>
            <p:cNvPicPr/>
            <p:nvPr/>
          </p:nvPicPr>
          <p:blipFill>
            <a:blip r:embed="rId6" cstate="print"/>
            <a:stretch>
              <a:fillRect/>
            </a:stretch>
          </p:blipFill>
          <p:spPr>
            <a:xfrm>
              <a:off x="2418588" y="800100"/>
              <a:ext cx="63785" cy="67056"/>
            </a:xfrm>
            <a:prstGeom prst="rect">
              <a:avLst/>
            </a:prstGeom>
          </p:spPr>
        </p:pic>
        <p:pic>
          <p:nvPicPr>
            <p:cNvPr id="14" name="object 14"/>
            <p:cNvPicPr/>
            <p:nvPr/>
          </p:nvPicPr>
          <p:blipFill>
            <a:blip r:embed="rId7" cstate="print"/>
            <a:stretch>
              <a:fillRect/>
            </a:stretch>
          </p:blipFill>
          <p:spPr>
            <a:xfrm>
              <a:off x="2485643" y="835151"/>
              <a:ext cx="112775" cy="44195"/>
            </a:xfrm>
            <a:prstGeom prst="rect">
              <a:avLst/>
            </a:prstGeom>
          </p:spPr>
        </p:pic>
      </p:grpSp>
      <p:grpSp>
        <p:nvGrpSpPr>
          <p:cNvPr id="15" name="object 15"/>
          <p:cNvGrpSpPr/>
          <p:nvPr/>
        </p:nvGrpSpPr>
        <p:grpSpPr>
          <a:xfrm>
            <a:off x="6163345" y="1260348"/>
            <a:ext cx="438236" cy="80010"/>
            <a:chOff x="2679192" y="1260348"/>
            <a:chExt cx="190500" cy="80010"/>
          </a:xfrm>
        </p:grpSpPr>
        <p:pic>
          <p:nvPicPr>
            <p:cNvPr id="16" name="object 16"/>
            <p:cNvPicPr/>
            <p:nvPr/>
          </p:nvPicPr>
          <p:blipFill>
            <a:blip r:embed="rId6" cstate="print"/>
            <a:stretch>
              <a:fillRect/>
            </a:stretch>
          </p:blipFill>
          <p:spPr>
            <a:xfrm>
              <a:off x="2679192" y="1260348"/>
              <a:ext cx="63785" cy="67055"/>
            </a:xfrm>
            <a:prstGeom prst="rect">
              <a:avLst/>
            </a:prstGeom>
          </p:spPr>
        </p:pic>
        <p:pic>
          <p:nvPicPr>
            <p:cNvPr id="17" name="object 17"/>
            <p:cNvPicPr/>
            <p:nvPr/>
          </p:nvPicPr>
          <p:blipFill>
            <a:blip r:embed="rId8" cstate="print"/>
            <a:stretch>
              <a:fillRect/>
            </a:stretch>
          </p:blipFill>
          <p:spPr>
            <a:xfrm>
              <a:off x="2746248" y="1295400"/>
              <a:ext cx="123443" cy="44703"/>
            </a:xfrm>
            <a:prstGeom prst="rect">
              <a:avLst/>
            </a:prstGeom>
          </p:spPr>
        </p:pic>
      </p:grpSp>
      <p:pic>
        <p:nvPicPr>
          <p:cNvPr id="18" name="object 18"/>
          <p:cNvPicPr/>
          <p:nvPr/>
        </p:nvPicPr>
        <p:blipFill>
          <a:blip r:embed="rId9" cstate="print"/>
          <a:stretch>
            <a:fillRect/>
          </a:stretch>
        </p:blipFill>
        <p:spPr>
          <a:xfrm>
            <a:off x="7085391" y="800100"/>
            <a:ext cx="238400" cy="201168"/>
          </a:xfrm>
          <a:prstGeom prst="rect">
            <a:avLst/>
          </a:prstGeom>
        </p:spPr>
      </p:pic>
      <p:grpSp>
        <p:nvGrpSpPr>
          <p:cNvPr id="19" name="object 19"/>
          <p:cNvGrpSpPr/>
          <p:nvPr/>
        </p:nvGrpSpPr>
        <p:grpSpPr>
          <a:xfrm>
            <a:off x="8242333" y="969263"/>
            <a:ext cx="490824" cy="81280"/>
            <a:chOff x="3582923" y="969263"/>
            <a:chExt cx="213360" cy="81280"/>
          </a:xfrm>
        </p:grpSpPr>
        <p:pic>
          <p:nvPicPr>
            <p:cNvPr id="20" name="object 20"/>
            <p:cNvPicPr/>
            <p:nvPr/>
          </p:nvPicPr>
          <p:blipFill>
            <a:blip r:embed="rId6" cstate="print"/>
            <a:stretch>
              <a:fillRect/>
            </a:stretch>
          </p:blipFill>
          <p:spPr>
            <a:xfrm>
              <a:off x="3582923" y="969263"/>
              <a:ext cx="63785" cy="67563"/>
            </a:xfrm>
            <a:prstGeom prst="rect">
              <a:avLst/>
            </a:prstGeom>
          </p:spPr>
        </p:pic>
        <p:pic>
          <p:nvPicPr>
            <p:cNvPr id="21" name="object 21"/>
            <p:cNvPicPr/>
            <p:nvPr/>
          </p:nvPicPr>
          <p:blipFill>
            <a:blip r:embed="rId10" cstate="print"/>
            <a:stretch>
              <a:fillRect/>
            </a:stretch>
          </p:blipFill>
          <p:spPr>
            <a:xfrm>
              <a:off x="3649980" y="1005839"/>
              <a:ext cx="146288" cy="44703"/>
            </a:xfrm>
            <a:prstGeom prst="rect">
              <a:avLst/>
            </a:prstGeom>
          </p:spPr>
        </p:pic>
      </p:grpSp>
      <p:grpSp>
        <p:nvGrpSpPr>
          <p:cNvPr id="22" name="object 22"/>
          <p:cNvGrpSpPr/>
          <p:nvPr/>
        </p:nvGrpSpPr>
        <p:grpSpPr>
          <a:xfrm>
            <a:off x="8081065" y="1083563"/>
            <a:ext cx="449922" cy="398780"/>
            <a:chOff x="3512820" y="1083563"/>
            <a:chExt cx="195580" cy="398780"/>
          </a:xfrm>
        </p:grpSpPr>
        <p:pic>
          <p:nvPicPr>
            <p:cNvPr id="23" name="object 23"/>
            <p:cNvPicPr/>
            <p:nvPr/>
          </p:nvPicPr>
          <p:blipFill>
            <a:blip r:embed="rId6" cstate="print"/>
            <a:stretch>
              <a:fillRect/>
            </a:stretch>
          </p:blipFill>
          <p:spPr>
            <a:xfrm>
              <a:off x="3512820" y="1400555"/>
              <a:ext cx="62484" cy="67055"/>
            </a:xfrm>
            <a:prstGeom prst="rect">
              <a:avLst/>
            </a:prstGeom>
          </p:spPr>
        </p:pic>
        <p:pic>
          <p:nvPicPr>
            <p:cNvPr id="24" name="object 24"/>
            <p:cNvPicPr/>
            <p:nvPr/>
          </p:nvPicPr>
          <p:blipFill>
            <a:blip r:embed="rId11" cstate="print"/>
            <a:stretch>
              <a:fillRect/>
            </a:stretch>
          </p:blipFill>
          <p:spPr>
            <a:xfrm>
              <a:off x="3578352" y="1437132"/>
              <a:ext cx="120357" cy="44703"/>
            </a:xfrm>
            <a:prstGeom prst="rect">
              <a:avLst/>
            </a:prstGeom>
          </p:spPr>
        </p:pic>
        <p:sp>
          <p:nvSpPr>
            <p:cNvPr id="25" name="object 25"/>
            <p:cNvSpPr/>
            <p:nvPr/>
          </p:nvSpPr>
          <p:spPr>
            <a:xfrm>
              <a:off x="3517392" y="1088135"/>
              <a:ext cx="190500" cy="276225"/>
            </a:xfrm>
            <a:custGeom>
              <a:avLst/>
              <a:gdLst/>
              <a:ahLst/>
              <a:cxnLst/>
              <a:rect l="l" t="t" r="r" b="b"/>
              <a:pathLst>
                <a:path w="190500" h="276225">
                  <a:moveTo>
                    <a:pt x="128016" y="0"/>
                  </a:moveTo>
                  <a:lnTo>
                    <a:pt x="54864" y="275843"/>
                  </a:lnTo>
                </a:path>
                <a:path w="190500" h="276225">
                  <a:moveTo>
                    <a:pt x="129540" y="1524"/>
                  </a:moveTo>
                  <a:lnTo>
                    <a:pt x="190500" y="1524"/>
                  </a:lnTo>
                </a:path>
                <a:path w="190500" h="276225">
                  <a:moveTo>
                    <a:pt x="53340" y="275843"/>
                  </a:moveTo>
                  <a:lnTo>
                    <a:pt x="0" y="275843"/>
                  </a:lnTo>
                </a:path>
              </a:pathLst>
            </a:custGeom>
            <a:ln w="9144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26" name="object 26"/>
          <p:cNvGrpSpPr/>
          <p:nvPr/>
        </p:nvGrpSpPr>
        <p:grpSpPr>
          <a:xfrm>
            <a:off x="9252029" y="1075945"/>
            <a:ext cx="775677" cy="277495"/>
            <a:chOff x="4021835" y="1075944"/>
            <a:chExt cx="337185" cy="277495"/>
          </a:xfrm>
        </p:grpSpPr>
        <p:sp>
          <p:nvSpPr>
            <p:cNvPr id="27" name="object 27"/>
            <p:cNvSpPr/>
            <p:nvPr/>
          </p:nvSpPr>
          <p:spPr>
            <a:xfrm>
              <a:off x="4026407" y="1080516"/>
              <a:ext cx="327660" cy="268605"/>
            </a:xfrm>
            <a:custGeom>
              <a:avLst/>
              <a:gdLst/>
              <a:ahLst/>
              <a:cxnLst/>
              <a:rect l="l" t="t" r="r" b="b"/>
              <a:pathLst>
                <a:path w="327660" h="268605">
                  <a:moveTo>
                    <a:pt x="0" y="268224"/>
                  </a:moveTo>
                  <a:lnTo>
                    <a:pt x="327659" y="268224"/>
                  </a:lnTo>
                  <a:lnTo>
                    <a:pt x="327659" y="0"/>
                  </a:lnTo>
                  <a:lnTo>
                    <a:pt x="0" y="0"/>
                  </a:lnTo>
                  <a:lnTo>
                    <a:pt x="0" y="268224"/>
                  </a:lnTo>
                  <a:close/>
                </a:path>
              </a:pathLst>
            </a:custGeom>
            <a:ln w="9144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8" name="object 28"/>
            <p:cNvSpPr/>
            <p:nvPr/>
          </p:nvSpPr>
          <p:spPr>
            <a:xfrm>
              <a:off x="4049267" y="1213104"/>
              <a:ext cx="274320" cy="0"/>
            </a:xfrm>
            <a:custGeom>
              <a:avLst/>
              <a:gdLst/>
              <a:ahLst/>
              <a:cxnLst/>
              <a:rect l="l" t="t" r="r" b="b"/>
              <a:pathLst>
                <a:path w="274320">
                  <a:moveTo>
                    <a:pt x="0" y="0"/>
                  </a:moveTo>
                  <a:lnTo>
                    <a:pt x="274320" y="0"/>
                  </a:lnTo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29" name="object 29"/>
          <p:cNvGrpSpPr/>
          <p:nvPr/>
        </p:nvGrpSpPr>
        <p:grpSpPr>
          <a:xfrm>
            <a:off x="9259043" y="1583437"/>
            <a:ext cx="775677" cy="276225"/>
            <a:chOff x="4024884" y="1583436"/>
            <a:chExt cx="337185" cy="276225"/>
          </a:xfrm>
        </p:grpSpPr>
        <p:sp>
          <p:nvSpPr>
            <p:cNvPr id="30" name="object 30"/>
            <p:cNvSpPr/>
            <p:nvPr/>
          </p:nvSpPr>
          <p:spPr>
            <a:xfrm>
              <a:off x="4029456" y="1588008"/>
              <a:ext cx="327660" cy="266700"/>
            </a:xfrm>
            <a:custGeom>
              <a:avLst/>
              <a:gdLst/>
              <a:ahLst/>
              <a:cxnLst/>
              <a:rect l="l" t="t" r="r" b="b"/>
              <a:pathLst>
                <a:path w="327660" h="266700">
                  <a:moveTo>
                    <a:pt x="0" y="266700"/>
                  </a:moveTo>
                  <a:lnTo>
                    <a:pt x="327659" y="266700"/>
                  </a:lnTo>
                  <a:lnTo>
                    <a:pt x="327659" y="0"/>
                  </a:lnTo>
                  <a:lnTo>
                    <a:pt x="0" y="0"/>
                  </a:lnTo>
                  <a:lnTo>
                    <a:pt x="0" y="266700"/>
                  </a:lnTo>
                  <a:close/>
                </a:path>
              </a:pathLst>
            </a:custGeom>
            <a:ln w="9144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1" name="object 31"/>
            <p:cNvSpPr/>
            <p:nvPr/>
          </p:nvSpPr>
          <p:spPr>
            <a:xfrm>
              <a:off x="4052316" y="1722120"/>
              <a:ext cx="265430" cy="0"/>
            </a:xfrm>
            <a:custGeom>
              <a:avLst/>
              <a:gdLst/>
              <a:ahLst/>
              <a:cxnLst/>
              <a:rect l="l" t="t" r="r" b="b"/>
              <a:pathLst>
                <a:path w="265429">
                  <a:moveTo>
                    <a:pt x="0" y="0"/>
                  </a:moveTo>
                  <a:lnTo>
                    <a:pt x="265175" y="0"/>
                  </a:lnTo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32" name="object 32"/>
          <p:cNvGrpSpPr/>
          <p:nvPr/>
        </p:nvGrpSpPr>
        <p:grpSpPr>
          <a:xfrm>
            <a:off x="10892783" y="1075945"/>
            <a:ext cx="775677" cy="277495"/>
            <a:chOff x="4735067" y="1075944"/>
            <a:chExt cx="337185" cy="277495"/>
          </a:xfrm>
        </p:grpSpPr>
        <p:sp>
          <p:nvSpPr>
            <p:cNvPr id="33" name="object 33"/>
            <p:cNvSpPr/>
            <p:nvPr/>
          </p:nvSpPr>
          <p:spPr>
            <a:xfrm>
              <a:off x="4739639" y="1080516"/>
              <a:ext cx="327660" cy="268605"/>
            </a:xfrm>
            <a:custGeom>
              <a:avLst/>
              <a:gdLst/>
              <a:ahLst/>
              <a:cxnLst/>
              <a:rect l="l" t="t" r="r" b="b"/>
              <a:pathLst>
                <a:path w="327660" h="268605">
                  <a:moveTo>
                    <a:pt x="0" y="268224"/>
                  </a:moveTo>
                  <a:lnTo>
                    <a:pt x="327659" y="268224"/>
                  </a:lnTo>
                  <a:lnTo>
                    <a:pt x="327659" y="0"/>
                  </a:lnTo>
                  <a:lnTo>
                    <a:pt x="0" y="0"/>
                  </a:lnTo>
                  <a:lnTo>
                    <a:pt x="0" y="268224"/>
                  </a:lnTo>
                  <a:close/>
                </a:path>
              </a:pathLst>
            </a:custGeom>
            <a:ln w="9144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4" name="object 34"/>
            <p:cNvSpPr/>
            <p:nvPr/>
          </p:nvSpPr>
          <p:spPr>
            <a:xfrm>
              <a:off x="4764023" y="1213104"/>
              <a:ext cx="276225" cy="0"/>
            </a:xfrm>
            <a:custGeom>
              <a:avLst/>
              <a:gdLst/>
              <a:ahLst/>
              <a:cxnLst/>
              <a:rect l="l" t="t" r="r" b="b"/>
              <a:pathLst>
                <a:path w="276225">
                  <a:moveTo>
                    <a:pt x="0" y="0"/>
                  </a:moveTo>
                  <a:lnTo>
                    <a:pt x="275843" y="0"/>
                  </a:lnTo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35" name="object 35"/>
          <p:cNvGrpSpPr/>
          <p:nvPr/>
        </p:nvGrpSpPr>
        <p:grpSpPr>
          <a:xfrm>
            <a:off x="3008047" y="1194817"/>
            <a:ext cx="876471" cy="56515"/>
            <a:chOff x="1307591" y="1194816"/>
            <a:chExt cx="381000" cy="56515"/>
          </a:xfrm>
        </p:grpSpPr>
        <p:sp>
          <p:nvSpPr>
            <p:cNvPr id="36" name="object 36"/>
            <p:cNvSpPr/>
            <p:nvPr/>
          </p:nvSpPr>
          <p:spPr>
            <a:xfrm>
              <a:off x="1307591" y="1223771"/>
              <a:ext cx="303530" cy="0"/>
            </a:xfrm>
            <a:custGeom>
              <a:avLst/>
              <a:gdLst/>
              <a:ahLst/>
              <a:cxnLst/>
              <a:rect l="l" t="t" r="r" b="b"/>
              <a:pathLst>
                <a:path w="303530">
                  <a:moveTo>
                    <a:pt x="0" y="0"/>
                  </a:moveTo>
                  <a:lnTo>
                    <a:pt x="303275" y="0"/>
                  </a:lnTo>
                </a:path>
              </a:pathLst>
            </a:custGeom>
            <a:ln w="9144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7" name="object 37"/>
            <p:cNvSpPr/>
            <p:nvPr/>
          </p:nvSpPr>
          <p:spPr>
            <a:xfrm>
              <a:off x="1603248" y="1194816"/>
              <a:ext cx="85725" cy="56515"/>
            </a:xfrm>
            <a:custGeom>
              <a:avLst/>
              <a:gdLst/>
              <a:ahLst/>
              <a:cxnLst/>
              <a:rect l="l" t="t" r="r" b="b"/>
              <a:pathLst>
                <a:path w="85725" h="56515">
                  <a:moveTo>
                    <a:pt x="0" y="56387"/>
                  </a:moveTo>
                  <a:lnTo>
                    <a:pt x="0" y="0"/>
                  </a:lnTo>
                  <a:lnTo>
                    <a:pt x="85343" y="28955"/>
                  </a:lnTo>
                  <a:lnTo>
                    <a:pt x="0" y="56387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38" name="object 38"/>
          <p:cNvGrpSpPr/>
          <p:nvPr/>
        </p:nvGrpSpPr>
        <p:grpSpPr>
          <a:xfrm>
            <a:off x="7148498" y="906781"/>
            <a:ext cx="134390" cy="207645"/>
            <a:chOff x="3107435" y="906780"/>
            <a:chExt cx="58419" cy="207645"/>
          </a:xfrm>
        </p:grpSpPr>
        <p:sp>
          <p:nvSpPr>
            <p:cNvPr id="39" name="object 39"/>
            <p:cNvSpPr/>
            <p:nvPr/>
          </p:nvSpPr>
          <p:spPr>
            <a:xfrm>
              <a:off x="3136391" y="906780"/>
              <a:ext cx="0" cy="131445"/>
            </a:xfrm>
            <a:custGeom>
              <a:avLst/>
              <a:gdLst/>
              <a:ahLst/>
              <a:cxnLst/>
              <a:rect l="l" t="t" r="r" b="b"/>
              <a:pathLst>
                <a:path h="131444">
                  <a:moveTo>
                    <a:pt x="0" y="0"/>
                  </a:moveTo>
                  <a:lnTo>
                    <a:pt x="0" y="131064"/>
                  </a:lnTo>
                </a:path>
              </a:pathLst>
            </a:custGeom>
            <a:ln w="9144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0" name="object 40"/>
            <p:cNvSpPr/>
            <p:nvPr/>
          </p:nvSpPr>
          <p:spPr>
            <a:xfrm>
              <a:off x="3107435" y="1030224"/>
              <a:ext cx="58419" cy="83820"/>
            </a:xfrm>
            <a:custGeom>
              <a:avLst/>
              <a:gdLst/>
              <a:ahLst/>
              <a:cxnLst/>
              <a:rect l="l" t="t" r="r" b="b"/>
              <a:pathLst>
                <a:path w="58419" h="83819">
                  <a:moveTo>
                    <a:pt x="28956" y="83819"/>
                  </a:moveTo>
                  <a:lnTo>
                    <a:pt x="0" y="0"/>
                  </a:lnTo>
                  <a:lnTo>
                    <a:pt x="57912" y="0"/>
                  </a:lnTo>
                  <a:lnTo>
                    <a:pt x="28956" y="83819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41" name="object 41"/>
          <p:cNvGrpSpPr/>
          <p:nvPr/>
        </p:nvGrpSpPr>
        <p:grpSpPr>
          <a:xfrm>
            <a:off x="7481557" y="1196340"/>
            <a:ext cx="1777776" cy="58419"/>
            <a:chOff x="3252215" y="1196339"/>
            <a:chExt cx="772795" cy="58419"/>
          </a:xfrm>
        </p:grpSpPr>
        <p:sp>
          <p:nvSpPr>
            <p:cNvPr id="42" name="object 42"/>
            <p:cNvSpPr/>
            <p:nvPr/>
          </p:nvSpPr>
          <p:spPr>
            <a:xfrm>
              <a:off x="3252215" y="1225295"/>
              <a:ext cx="693420" cy="0"/>
            </a:xfrm>
            <a:custGeom>
              <a:avLst/>
              <a:gdLst/>
              <a:ahLst/>
              <a:cxnLst/>
              <a:rect l="l" t="t" r="r" b="b"/>
              <a:pathLst>
                <a:path w="693420">
                  <a:moveTo>
                    <a:pt x="0" y="0"/>
                  </a:moveTo>
                  <a:lnTo>
                    <a:pt x="693419" y="0"/>
                  </a:lnTo>
                </a:path>
              </a:pathLst>
            </a:custGeom>
            <a:ln w="9144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3" name="object 43"/>
            <p:cNvSpPr/>
            <p:nvPr/>
          </p:nvSpPr>
          <p:spPr>
            <a:xfrm>
              <a:off x="3938015" y="1196339"/>
              <a:ext cx="86995" cy="58419"/>
            </a:xfrm>
            <a:custGeom>
              <a:avLst/>
              <a:gdLst/>
              <a:ahLst/>
              <a:cxnLst/>
              <a:rect l="l" t="t" r="r" b="b"/>
              <a:pathLst>
                <a:path w="86995" h="58419">
                  <a:moveTo>
                    <a:pt x="0" y="57911"/>
                  </a:moveTo>
                  <a:lnTo>
                    <a:pt x="0" y="0"/>
                  </a:lnTo>
                  <a:lnTo>
                    <a:pt x="86867" y="28956"/>
                  </a:lnTo>
                  <a:lnTo>
                    <a:pt x="0" y="57911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44" name="object 44"/>
          <p:cNvSpPr/>
          <p:nvPr/>
        </p:nvSpPr>
        <p:spPr>
          <a:xfrm>
            <a:off x="6040639" y="1225296"/>
            <a:ext cx="740618" cy="1905"/>
          </a:xfrm>
          <a:custGeom>
            <a:avLst/>
            <a:gdLst/>
            <a:ahLst/>
            <a:cxnLst/>
            <a:rect l="l" t="t" r="r" b="b"/>
            <a:pathLst>
              <a:path w="321944" h="1905">
                <a:moveTo>
                  <a:pt x="0" y="1524"/>
                </a:moveTo>
                <a:lnTo>
                  <a:pt x="321564" y="0"/>
                </a:lnTo>
              </a:path>
            </a:pathLst>
          </a:custGeom>
          <a:ln w="9143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grpSp>
        <p:nvGrpSpPr>
          <p:cNvPr id="45" name="object 45"/>
          <p:cNvGrpSpPr/>
          <p:nvPr/>
        </p:nvGrpSpPr>
        <p:grpSpPr>
          <a:xfrm>
            <a:off x="5707582" y="906780"/>
            <a:ext cx="134390" cy="208915"/>
            <a:chOff x="2481072" y="906780"/>
            <a:chExt cx="58419" cy="208915"/>
          </a:xfrm>
        </p:grpSpPr>
        <p:sp>
          <p:nvSpPr>
            <p:cNvPr id="46" name="object 46"/>
            <p:cNvSpPr/>
            <p:nvPr/>
          </p:nvSpPr>
          <p:spPr>
            <a:xfrm>
              <a:off x="2510027" y="906780"/>
              <a:ext cx="0" cy="131445"/>
            </a:xfrm>
            <a:custGeom>
              <a:avLst/>
              <a:gdLst/>
              <a:ahLst/>
              <a:cxnLst/>
              <a:rect l="l" t="t" r="r" b="b"/>
              <a:pathLst>
                <a:path h="131444">
                  <a:moveTo>
                    <a:pt x="0" y="0"/>
                  </a:moveTo>
                  <a:lnTo>
                    <a:pt x="0" y="131064"/>
                  </a:lnTo>
                </a:path>
              </a:pathLst>
            </a:custGeom>
            <a:ln w="9144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7" name="object 47"/>
            <p:cNvSpPr/>
            <p:nvPr/>
          </p:nvSpPr>
          <p:spPr>
            <a:xfrm>
              <a:off x="2481072" y="1030224"/>
              <a:ext cx="58419" cy="85725"/>
            </a:xfrm>
            <a:custGeom>
              <a:avLst/>
              <a:gdLst/>
              <a:ahLst/>
              <a:cxnLst/>
              <a:rect l="l" t="t" r="r" b="b"/>
              <a:pathLst>
                <a:path w="58419" h="85725">
                  <a:moveTo>
                    <a:pt x="28955" y="85343"/>
                  </a:moveTo>
                  <a:lnTo>
                    <a:pt x="0" y="0"/>
                  </a:lnTo>
                  <a:lnTo>
                    <a:pt x="57911" y="0"/>
                  </a:lnTo>
                  <a:lnTo>
                    <a:pt x="28955" y="85343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48" name="object 48"/>
          <p:cNvGrpSpPr/>
          <p:nvPr/>
        </p:nvGrpSpPr>
        <p:grpSpPr>
          <a:xfrm>
            <a:off x="4638284" y="1194817"/>
            <a:ext cx="876471" cy="56515"/>
            <a:chOff x="2016251" y="1194816"/>
            <a:chExt cx="381000" cy="56515"/>
          </a:xfrm>
        </p:grpSpPr>
        <p:sp>
          <p:nvSpPr>
            <p:cNvPr id="49" name="object 49"/>
            <p:cNvSpPr/>
            <p:nvPr/>
          </p:nvSpPr>
          <p:spPr>
            <a:xfrm>
              <a:off x="2016251" y="1223771"/>
              <a:ext cx="302260" cy="0"/>
            </a:xfrm>
            <a:custGeom>
              <a:avLst/>
              <a:gdLst/>
              <a:ahLst/>
              <a:cxnLst/>
              <a:rect l="l" t="t" r="r" b="b"/>
              <a:pathLst>
                <a:path w="302260">
                  <a:moveTo>
                    <a:pt x="0" y="0"/>
                  </a:moveTo>
                  <a:lnTo>
                    <a:pt x="301752" y="0"/>
                  </a:lnTo>
                </a:path>
              </a:pathLst>
            </a:custGeom>
            <a:ln w="9144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0" name="object 50"/>
            <p:cNvSpPr/>
            <p:nvPr/>
          </p:nvSpPr>
          <p:spPr>
            <a:xfrm>
              <a:off x="2310383" y="1194816"/>
              <a:ext cx="86995" cy="56515"/>
            </a:xfrm>
            <a:custGeom>
              <a:avLst/>
              <a:gdLst/>
              <a:ahLst/>
              <a:cxnLst/>
              <a:rect l="l" t="t" r="r" b="b"/>
              <a:pathLst>
                <a:path w="86994" h="56515">
                  <a:moveTo>
                    <a:pt x="0" y="56387"/>
                  </a:moveTo>
                  <a:lnTo>
                    <a:pt x="0" y="0"/>
                  </a:lnTo>
                  <a:lnTo>
                    <a:pt x="86867" y="28955"/>
                  </a:lnTo>
                  <a:lnTo>
                    <a:pt x="0" y="56387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51" name="object 51"/>
          <p:cNvGrpSpPr/>
          <p:nvPr/>
        </p:nvGrpSpPr>
        <p:grpSpPr>
          <a:xfrm>
            <a:off x="10019817" y="1194817"/>
            <a:ext cx="873550" cy="56515"/>
            <a:chOff x="4355591" y="1194816"/>
            <a:chExt cx="379730" cy="56515"/>
          </a:xfrm>
        </p:grpSpPr>
        <p:sp>
          <p:nvSpPr>
            <p:cNvPr id="52" name="object 52"/>
            <p:cNvSpPr/>
            <p:nvPr/>
          </p:nvSpPr>
          <p:spPr>
            <a:xfrm>
              <a:off x="4355591" y="1223771"/>
              <a:ext cx="302260" cy="0"/>
            </a:xfrm>
            <a:custGeom>
              <a:avLst/>
              <a:gdLst/>
              <a:ahLst/>
              <a:cxnLst/>
              <a:rect l="l" t="t" r="r" b="b"/>
              <a:pathLst>
                <a:path w="302260">
                  <a:moveTo>
                    <a:pt x="0" y="0"/>
                  </a:moveTo>
                  <a:lnTo>
                    <a:pt x="301751" y="0"/>
                  </a:lnTo>
                </a:path>
              </a:pathLst>
            </a:custGeom>
            <a:ln w="9144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3" name="object 53"/>
            <p:cNvSpPr/>
            <p:nvPr/>
          </p:nvSpPr>
          <p:spPr>
            <a:xfrm>
              <a:off x="4651247" y="1194816"/>
              <a:ext cx="83820" cy="56515"/>
            </a:xfrm>
            <a:custGeom>
              <a:avLst/>
              <a:gdLst/>
              <a:ahLst/>
              <a:cxnLst/>
              <a:rect l="l" t="t" r="r" b="b"/>
              <a:pathLst>
                <a:path w="83820" h="56515">
                  <a:moveTo>
                    <a:pt x="0" y="56387"/>
                  </a:moveTo>
                  <a:lnTo>
                    <a:pt x="0" y="0"/>
                  </a:lnTo>
                  <a:lnTo>
                    <a:pt x="83819" y="28955"/>
                  </a:lnTo>
                  <a:lnTo>
                    <a:pt x="0" y="56387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pic>
        <p:nvPicPr>
          <p:cNvPr id="54" name="object 54"/>
          <p:cNvPicPr/>
          <p:nvPr/>
        </p:nvPicPr>
        <p:blipFill>
          <a:blip r:embed="rId12" cstate="print"/>
          <a:stretch>
            <a:fillRect/>
          </a:stretch>
        </p:blipFill>
        <p:spPr>
          <a:xfrm>
            <a:off x="14731726" y="1182625"/>
            <a:ext cx="399671" cy="67055"/>
          </a:xfrm>
          <a:prstGeom prst="rect">
            <a:avLst/>
          </a:prstGeom>
        </p:spPr>
      </p:pic>
      <p:grpSp>
        <p:nvGrpSpPr>
          <p:cNvPr id="55" name="object 55"/>
          <p:cNvGrpSpPr/>
          <p:nvPr/>
        </p:nvGrpSpPr>
        <p:grpSpPr>
          <a:xfrm>
            <a:off x="11660572" y="1194817"/>
            <a:ext cx="2882130" cy="56515"/>
            <a:chOff x="5068823" y="1194816"/>
            <a:chExt cx="1252855" cy="56515"/>
          </a:xfrm>
        </p:grpSpPr>
        <p:sp>
          <p:nvSpPr>
            <p:cNvPr id="56" name="object 56"/>
            <p:cNvSpPr/>
            <p:nvPr/>
          </p:nvSpPr>
          <p:spPr>
            <a:xfrm>
              <a:off x="5068823" y="1223771"/>
              <a:ext cx="1175385" cy="0"/>
            </a:xfrm>
            <a:custGeom>
              <a:avLst/>
              <a:gdLst/>
              <a:ahLst/>
              <a:cxnLst/>
              <a:rect l="l" t="t" r="r" b="b"/>
              <a:pathLst>
                <a:path w="1175385">
                  <a:moveTo>
                    <a:pt x="0" y="0"/>
                  </a:moveTo>
                  <a:lnTo>
                    <a:pt x="1175004" y="0"/>
                  </a:lnTo>
                </a:path>
              </a:pathLst>
            </a:custGeom>
            <a:ln w="9144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7" name="object 57"/>
            <p:cNvSpPr/>
            <p:nvPr/>
          </p:nvSpPr>
          <p:spPr>
            <a:xfrm>
              <a:off x="6236207" y="1194816"/>
              <a:ext cx="85725" cy="56515"/>
            </a:xfrm>
            <a:custGeom>
              <a:avLst/>
              <a:gdLst/>
              <a:ahLst/>
              <a:cxnLst/>
              <a:rect l="l" t="t" r="r" b="b"/>
              <a:pathLst>
                <a:path w="85725" h="56515">
                  <a:moveTo>
                    <a:pt x="0" y="56387"/>
                  </a:moveTo>
                  <a:lnTo>
                    <a:pt x="0" y="0"/>
                  </a:lnTo>
                  <a:lnTo>
                    <a:pt x="85344" y="28955"/>
                  </a:lnTo>
                  <a:lnTo>
                    <a:pt x="0" y="56387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pic>
        <p:nvPicPr>
          <p:cNvPr id="58" name="object 58"/>
          <p:cNvPicPr/>
          <p:nvPr/>
        </p:nvPicPr>
        <p:blipFill>
          <a:blip r:embed="rId13" cstate="print"/>
          <a:stretch>
            <a:fillRect/>
          </a:stretch>
        </p:blipFill>
        <p:spPr>
          <a:xfrm>
            <a:off x="6762853" y="1133856"/>
            <a:ext cx="199833" cy="134111"/>
          </a:xfrm>
          <a:prstGeom prst="rect">
            <a:avLst/>
          </a:prstGeom>
        </p:spPr>
      </p:pic>
      <p:grpSp>
        <p:nvGrpSpPr>
          <p:cNvPr id="59" name="object 59"/>
          <p:cNvGrpSpPr/>
          <p:nvPr/>
        </p:nvGrpSpPr>
        <p:grpSpPr>
          <a:xfrm>
            <a:off x="10019818" y="1202436"/>
            <a:ext cx="2373776" cy="554990"/>
            <a:chOff x="4355591" y="1202436"/>
            <a:chExt cx="1031875" cy="554990"/>
          </a:xfrm>
        </p:grpSpPr>
        <p:sp>
          <p:nvSpPr>
            <p:cNvPr id="60" name="object 60"/>
            <p:cNvSpPr/>
            <p:nvPr/>
          </p:nvSpPr>
          <p:spPr>
            <a:xfrm>
              <a:off x="5347715" y="1202436"/>
              <a:ext cx="40005" cy="41275"/>
            </a:xfrm>
            <a:custGeom>
              <a:avLst/>
              <a:gdLst/>
              <a:ahLst/>
              <a:cxnLst/>
              <a:rect l="l" t="t" r="r" b="b"/>
              <a:pathLst>
                <a:path w="40004" h="41275">
                  <a:moveTo>
                    <a:pt x="19812" y="41147"/>
                  </a:moveTo>
                  <a:lnTo>
                    <a:pt x="12215" y="39552"/>
                  </a:lnTo>
                  <a:lnTo>
                    <a:pt x="5905" y="35242"/>
                  </a:lnTo>
                  <a:lnTo>
                    <a:pt x="1595" y="28932"/>
                  </a:lnTo>
                  <a:lnTo>
                    <a:pt x="0" y="21335"/>
                  </a:lnTo>
                  <a:lnTo>
                    <a:pt x="1595" y="12858"/>
                  </a:lnTo>
                  <a:lnTo>
                    <a:pt x="5905" y="6095"/>
                  </a:lnTo>
                  <a:lnTo>
                    <a:pt x="12215" y="1619"/>
                  </a:lnTo>
                  <a:lnTo>
                    <a:pt x="19812" y="0"/>
                  </a:lnTo>
                  <a:lnTo>
                    <a:pt x="27408" y="1619"/>
                  </a:lnTo>
                  <a:lnTo>
                    <a:pt x="33718" y="6095"/>
                  </a:lnTo>
                  <a:lnTo>
                    <a:pt x="38028" y="12858"/>
                  </a:lnTo>
                  <a:lnTo>
                    <a:pt x="39624" y="21335"/>
                  </a:lnTo>
                  <a:lnTo>
                    <a:pt x="38028" y="28932"/>
                  </a:lnTo>
                  <a:lnTo>
                    <a:pt x="33718" y="35242"/>
                  </a:lnTo>
                  <a:lnTo>
                    <a:pt x="27408" y="39552"/>
                  </a:lnTo>
                  <a:lnTo>
                    <a:pt x="19812" y="41147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1" name="object 61"/>
            <p:cNvSpPr/>
            <p:nvPr/>
          </p:nvSpPr>
          <p:spPr>
            <a:xfrm>
              <a:off x="4433315" y="1223772"/>
              <a:ext cx="934719" cy="506095"/>
            </a:xfrm>
            <a:custGeom>
              <a:avLst/>
              <a:gdLst/>
              <a:ahLst/>
              <a:cxnLst/>
              <a:rect l="l" t="t" r="r" b="b"/>
              <a:pathLst>
                <a:path w="934720" h="506094">
                  <a:moveTo>
                    <a:pt x="934212" y="0"/>
                  </a:moveTo>
                  <a:lnTo>
                    <a:pt x="934212" y="505968"/>
                  </a:lnTo>
                  <a:lnTo>
                    <a:pt x="0" y="505968"/>
                  </a:lnTo>
                </a:path>
              </a:pathLst>
            </a:custGeom>
            <a:ln w="9144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2" name="object 62"/>
            <p:cNvSpPr/>
            <p:nvPr/>
          </p:nvSpPr>
          <p:spPr>
            <a:xfrm>
              <a:off x="4355591" y="1700784"/>
              <a:ext cx="83820" cy="56515"/>
            </a:xfrm>
            <a:custGeom>
              <a:avLst/>
              <a:gdLst/>
              <a:ahLst/>
              <a:cxnLst/>
              <a:rect l="l" t="t" r="r" b="b"/>
              <a:pathLst>
                <a:path w="83820" h="56514">
                  <a:moveTo>
                    <a:pt x="83819" y="56387"/>
                  </a:moveTo>
                  <a:lnTo>
                    <a:pt x="0" y="28956"/>
                  </a:lnTo>
                  <a:lnTo>
                    <a:pt x="83819" y="0"/>
                  </a:lnTo>
                  <a:lnTo>
                    <a:pt x="83819" y="56387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63" name="object 63"/>
          <p:cNvGrpSpPr/>
          <p:nvPr/>
        </p:nvGrpSpPr>
        <p:grpSpPr>
          <a:xfrm>
            <a:off x="7166030" y="1342645"/>
            <a:ext cx="2110835" cy="391795"/>
            <a:chOff x="3115056" y="1342644"/>
            <a:chExt cx="917575" cy="391795"/>
          </a:xfrm>
        </p:grpSpPr>
        <p:sp>
          <p:nvSpPr>
            <p:cNvPr id="64" name="object 64"/>
            <p:cNvSpPr/>
            <p:nvPr/>
          </p:nvSpPr>
          <p:spPr>
            <a:xfrm>
              <a:off x="3144011" y="1421892"/>
              <a:ext cx="883919" cy="307975"/>
            </a:xfrm>
            <a:custGeom>
              <a:avLst/>
              <a:gdLst/>
              <a:ahLst/>
              <a:cxnLst/>
              <a:rect l="l" t="t" r="r" b="b"/>
              <a:pathLst>
                <a:path w="883920" h="307975">
                  <a:moveTo>
                    <a:pt x="883920" y="307848"/>
                  </a:moveTo>
                  <a:lnTo>
                    <a:pt x="0" y="307848"/>
                  </a:lnTo>
                  <a:lnTo>
                    <a:pt x="0" y="0"/>
                  </a:lnTo>
                </a:path>
              </a:pathLst>
            </a:custGeom>
            <a:ln w="9144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5" name="object 65"/>
            <p:cNvSpPr/>
            <p:nvPr/>
          </p:nvSpPr>
          <p:spPr>
            <a:xfrm>
              <a:off x="3115056" y="1342644"/>
              <a:ext cx="58419" cy="83820"/>
            </a:xfrm>
            <a:custGeom>
              <a:avLst/>
              <a:gdLst/>
              <a:ahLst/>
              <a:cxnLst/>
              <a:rect l="l" t="t" r="r" b="b"/>
              <a:pathLst>
                <a:path w="58419" h="83819">
                  <a:moveTo>
                    <a:pt x="57911" y="83819"/>
                  </a:moveTo>
                  <a:lnTo>
                    <a:pt x="0" y="83819"/>
                  </a:lnTo>
                  <a:lnTo>
                    <a:pt x="28955" y="0"/>
                  </a:lnTo>
                  <a:lnTo>
                    <a:pt x="57911" y="83819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pic>
        <p:nvPicPr>
          <p:cNvPr id="66" name="object 66"/>
          <p:cNvPicPr/>
          <p:nvPr/>
        </p:nvPicPr>
        <p:blipFill>
          <a:blip r:embed="rId14" cstate="print"/>
          <a:stretch>
            <a:fillRect/>
          </a:stretch>
        </p:blipFill>
        <p:spPr>
          <a:xfrm>
            <a:off x="5875864" y="964692"/>
            <a:ext cx="101668" cy="44703"/>
          </a:xfrm>
          <a:prstGeom prst="rect">
            <a:avLst/>
          </a:prstGeom>
        </p:spPr>
      </p:pic>
      <p:pic>
        <p:nvPicPr>
          <p:cNvPr id="67" name="object 67"/>
          <p:cNvPicPr/>
          <p:nvPr/>
        </p:nvPicPr>
        <p:blipFill>
          <a:blip r:embed="rId14" cstate="print"/>
          <a:stretch>
            <a:fillRect/>
          </a:stretch>
        </p:blipFill>
        <p:spPr>
          <a:xfrm>
            <a:off x="7337818" y="964692"/>
            <a:ext cx="104848" cy="44703"/>
          </a:xfrm>
          <a:prstGeom prst="rect">
            <a:avLst/>
          </a:prstGeom>
        </p:spPr>
      </p:pic>
      <p:pic>
        <p:nvPicPr>
          <p:cNvPr id="68" name="object 68"/>
          <p:cNvPicPr/>
          <p:nvPr/>
        </p:nvPicPr>
        <p:blipFill>
          <a:blip r:embed="rId15" cstate="print"/>
          <a:stretch>
            <a:fillRect/>
          </a:stretch>
        </p:blipFill>
        <p:spPr>
          <a:xfrm>
            <a:off x="5258829" y="1159764"/>
            <a:ext cx="122179" cy="8127"/>
          </a:xfrm>
          <a:prstGeom prst="rect">
            <a:avLst/>
          </a:prstGeom>
        </p:spPr>
      </p:pic>
      <p:pic>
        <p:nvPicPr>
          <p:cNvPr id="69" name="object 69"/>
          <p:cNvPicPr/>
          <p:nvPr/>
        </p:nvPicPr>
        <p:blipFill>
          <a:blip r:embed="rId15" cstate="print"/>
          <a:stretch>
            <a:fillRect/>
          </a:stretch>
        </p:blipFill>
        <p:spPr>
          <a:xfrm>
            <a:off x="7330804" y="1379220"/>
            <a:ext cx="119198" cy="8127"/>
          </a:xfrm>
          <a:prstGeom prst="rect">
            <a:avLst/>
          </a:prstGeom>
        </p:spPr>
      </p:pic>
      <p:grpSp>
        <p:nvGrpSpPr>
          <p:cNvPr id="70" name="object 70"/>
          <p:cNvGrpSpPr/>
          <p:nvPr/>
        </p:nvGrpSpPr>
        <p:grpSpPr>
          <a:xfrm>
            <a:off x="12558077" y="949453"/>
            <a:ext cx="1606864" cy="201295"/>
            <a:chOff x="5458967" y="949452"/>
            <a:chExt cx="698500" cy="201295"/>
          </a:xfrm>
        </p:grpSpPr>
        <p:pic>
          <p:nvPicPr>
            <p:cNvPr id="71" name="object 71"/>
            <p:cNvPicPr/>
            <p:nvPr/>
          </p:nvPicPr>
          <p:blipFill>
            <a:blip r:embed="rId16" cstate="print"/>
            <a:stretch>
              <a:fillRect/>
            </a:stretch>
          </p:blipFill>
          <p:spPr>
            <a:xfrm>
              <a:off x="5458967" y="949452"/>
              <a:ext cx="100583" cy="201168"/>
            </a:xfrm>
            <a:prstGeom prst="rect">
              <a:avLst/>
            </a:prstGeom>
          </p:spPr>
        </p:pic>
        <p:pic>
          <p:nvPicPr>
            <p:cNvPr id="72" name="object 72"/>
            <p:cNvPicPr/>
            <p:nvPr/>
          </p:nvPicPr>
          <p:blipFill>
            <a:blip r:embed="rId6" cstate="print"/>
            <a:stretch>
              <a:fillRect/>
            </a:stretch>
          </p:blipFill>
          <p:spPr>
            <a:xfrm>
              <a:off x="5574792" y="949452"/>
              <a:ext cx="63785" cy="67056"/>
            </a:xfrm>
            <a:prstGeom prst="rect">
              <a:avLst/>
            </a:prstGeom>
          </p:spPr>
        </p:pic>
        <p:pic>
          <p:nvPicPr>
            <p:cNvPr id="73" name="object 73"/>
            <p:cNvPicPr/>
            <p:nvPr/>
          </p:nvPicPr>
          <p:blipFill>
            <a:blip r:embed="rId17" cstate="print"/>
            <a:stretch>
              <a:fillRect/>
            </a:stretch>
          </p:blipFill>
          <p:spPr>
            <a:xfrm>
              <a:off x="5640323" y="949452"/>
              <a:ext cx="417576" cy="201168"/>
            </a:xfrm>
            <a:prstGeom prst="rect">
              <a:avLst/>
            </a:prstGeom>
          </p:spPr>
        </p:pic>
        <p:pic>
          <p:nvPicPr>
            <p:cNvPr id="74" name="object 74"/>
            <p:cNvPicPr/>
            <p:nvPr/>
          </p:nvPicPr>
          <p:blipFill>
            <a:blip r:embed="rId18" cstate="print"/>
            <a:stretch>
              <a:fillRect/>
            </a:stretch>
          </p:blipFill>
          <p:spPr>
            <a:xfrm>
              <a:off x="6067044" y="982979"/>
              <a:ext cx="89915" cy="44703"/>
            </a:xfrm>
            <a:prstGeom prst="rect">
              <a:avLst/>
            </a:prstGeom>
          </p:spPr>
        </p:pic>
      </p:grpSp>
      <p:grpSp>
        <p:nvGrpSpPr>
          <p:cNvPr id="75" name="object 75"/>
          <p:cNvGrpSpPr/>
          <p:nvPr/>
        </p:nvGrpSpPr>
        <p:grpSpPr>
          <a:xfrm>
            <a:off x="12631701" y="1424941"/>
            <a:ext cx="1560119" cy="201295"/>
            <a:chOff x="5490971" y="1424940"/>
            <a:chExt cx="678180" cy="201295"/>
          </a:xfrm>
        </p:grpSpPr>
        <p:pic>
          <p:nvPicPr>
            <p:cNvPr id="76" name="object 76"/>
            <p:cNvPicPr/>
            <p:nvPr/>
          </p:nvPicPr>
          <p:blipFill>
            <a:blip r:embed="rId19" cstate="print"/>
            <a:stretch>
              <a:fillRect/>
            </a:stretch>
          </p:blipFill>
          <p:spPr>
            <a:xfrm>
              <a:off x="5490971" y="1424940"/>
              <a:ext cx="100583" cy="201167"/>
            </a:xfrm>
            <a:prstGeom prst="rect">
              <a:avLst/>
            </a:prstGeom>
          </p:spPr>
        </p:pic>
        <p:pic>
          <p:nvPicPr>
            <p:cNvPr id="77" name="object 77"/>
            <p:cNvPicPr/>
            <p:nvPr/>
          </p:nvPicPr>
          <p:blipFill>
            <a:blip r:embed="rId6" cstate="print"/>
            <a:stretch>
              <a:fillRect/>
            </a:stretch>
          </p:blipFill>
          <p:spPr>
            <a:xfrm>
              <a:off x="5606796" y="1424940"/>
              <a:ext cx="63785" cy="67055"/>
            </a:xfrm>
            <a:prstGeom prst="rect">
              <a:avLst/>
            </a:prstGeom>
          </p:spPr>
        </p:pic>
        <p:pic>
          <p:nvPicPr>
            <p:cNvPr id="78" name="object 78"/>
            <p:cNvPicPr/>
            <p:nvPr/>
          </p:nvPicPr>
          <p:blipFill>
            <a:blip r:embed="rId20" cstate="print"/>
            <a:stretch>
              <a:fillRect/>
            </a:stretch>
          </p:blipFill>
          <p:spPr>
            <a:xfrm>
              <a:off x="5672328" y="1424940"/>
              <a:ext cx="396239" cy="201167"/>
            </a:xfrm>
            <a:prstGeom prst="rect">
              <a:avLst/>
            </a:prstGeom>
          </p:spPr>
        </p:pic>
        <p:pic>
          <p:nvPicPr>
            <p:cNvPr id="79" name="object 79"/>
            <p:cNvPicPr/>
            <p:nvPr/>
          </p:nvPicPr>
          <p:blipFill>
            <a:blip r:embed="rId21" cstate="print"/>
            <a:stretch>
              <a:fillRect/>
            </a:stretch>
          </p:blipFill>
          <p:spPr>
            <a:xfrm>
              <a:off x="6077712" y="1459991"/>
              <a:ext cx="91439" cy="44195"/>
            </a:xfrm>
            <a:prstGeom prst="rect">
              <a:avLst/>
            </a:prstGeom>
          </p:spPr>
        </p:pic>
      </p:grpSp>
      <p:sp>
        <p:nvSpPr>
          <p:cNvPr id="80" name="object 80"/>
          <p:cNvSpPr/>
          <p:nvPr/>
        </p:nvSpPr>
        <p:spPr>
          <a:xfrm>
            <a:off x="13119019" y="1085088"/>
            <a:ext cx="435314" cy="276225"/>
          </a:xfrm>
          <a:custGeom>
            <a:avLst/>
            <a:gdLst/>
            <a:ahLst/>
            <a:cxnLst/>
            <a:rect l="l" t="t" r="r" b="b"/>
            <a:pathLst>
              <a:path w="189229" h="276225">
                <a:moveTo>
                  <a:pt x="128016" y="0"/>
                </a:moveTo>
                <a:lnTo>
                  <a:pt x="53340" y="275844"/>
                </a:lnTo>
              </a:path>
              <a:path w="189229" h="276225">
                <a:moveTo>
                  <a:pt x="129540" y="1524"/>
                </a:moveTo>
                <a:lnTo>
                  <a:pt x="188976" y="1524"/>
                </a:lnTo>
              </a:path>
              <a:path w="189229" h="276225">
                <a:moveTo>
                  <a:pt x="53340" y="275844"/>
                </a:moveTo>
                <a:lnTo>
                  <a:pt x="0" y="275844"/>
                </a:lnTo>
              </a:path>
            </a:pathLst>
          </a:custGeom>
          <a:ln w="9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grpSp>
        <p:nvGrpSpPr>
          <p:cNvPr id="81" name="object 81"/>
          <p:cNvGrpSpPr/>
          <p:nvPr/>
        </p:nvGrpSpPr>
        <p:grpSpPr>
          <a:xfrm>
            <a:off x="3446283" y="2961132"/>
            <a:ext cx="1051765" cy="276225"/>
            <a:chOff x="1498091" y="2961131"/>
            <a:chExt cx="457200" cy="276225"/>
          </a:xfrm>
        </p:grpSpPr>
        <p:sp>
          <p:nvSpPr>
            <p:cNvPr id="82" name="object 82"/>
            <p:cNvSpPr/>
            <p:nvPr/>
          </p:nvSpPr>
          <p:spPr>
            <a:xfrm>
              <a:off x="1502663" y="2965703"/>
              <a:ext cx="448309" cy="266700"/>
            </a:xfrm>
            <a:custGeom>
              <a:avLst/>
              <a:gdLst/>
              <a:ahLst/>
              <a:cxnLst/>
              <a:rect l="l" t="t" r="r" b="b"/>
              <a:pathLst>
                <a:path w="448310" h="266700">
                  <a:moveTo>
                    <a:pt x="0" y="266699"/>
                  </a:moveTo>
                  <a:lnTo>
                    <a:pt x="448056" y="266699"/>
                  </a:lnTo>
                  <a:lnTo>
                    <a:pt x="448056" y="0"/>
                  </a:lnTo>
                  <a:lnTo>
                    <a:pt x="0" y="0"/>
                  </a:lnTo>
                  <a:lnTo>
                    <a:pt x="0" y="266699"/>
                  </a:lnTo>
                  <a:close/>
                </a:path>
              </a:pathLst>
            </a:custGeom>
            <a:ln w="9144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3" name="object 83"/>
            <p:cNvSpPr/>
            <p:nvPr/>
          </p:nvSpPr>
          <p:spPr>
            <a:xfrm>
              <a:off x="1522475" y="3104388"/>
              <a:ext cx="403860" cy="0"/>
            </a:xfrm>
            <a:custGeom>
              <a:avLst/>
              <a:gdLst/>
              <a:ahLst/>
              <a:cxnLst/>
              <a:rect l="l" t="t" r="r" b="b"/>
              <a:pathLst>
                <a:path w="403860">
                  <a:moveTo>
                    <a:pt x="0" y="0"/>
                  </a:moveTo>
                  <a:lnTo>
                    <a:pt x="403860" y="0"/>
                  </a:lnTo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pic>
        <p:nvPicPr>
          <p:cNvPr id="84" name="object 84"/>
          <p:cNvPicPr/>
          <p:nvPr/>
        </p:nvPicPr>
        <p:blipFill>
          <a:blip r:embed="rId22" cstate="print"/>
          <a:stretch>
            <a:fillRect/>
          </a:stretch>
        </p:blipFill>
        <p:spPr>
          <a:xfrm>
            <a:off x="4841627" y="2994660"/>
            <a:ext cx="529389" cy="230124"/>
          </a:xfrm>
          <a:prstGeom prst="rect">
            <a:avLst/>
          </a:prstGeom>
        </p:spPr>
      </p:pic>
      <p:sp>
        <p:nvSpPr>
          <p:cNvPr id="85" name="object 85"/>
          <p:cNvSpPr/>
          <p:nvPr/>
        </p:nvSpPr>
        <p:spPr>
          <a:xfrm>
            <a:off x="8063535" y="2959607"/>
            <a:ext cx="753765" cy="266700"/>
          </a:xfrm>
          <a:custGeom>
            <a:avLst/>
            <a:gdLst/>
            <a:ahLst/>
            <a:cxnLst/>
            <a:rect l="l" t="t" r="r" b="b"/>
            <a:pathLst>
              <a:path w="327660" h="266700">
                <a:moveTo>
                  <a:pt x="0" y="266700"/>
                </a:moveTo>
                <a:lnTo>
                  <a:pt x="327659" y="266700"/>
                </a:lnTo>
                <a:lnTo>
                  <a:pt x="327659" y="0"/>
                </a:lnTo>
                <a:lnTo>
                  <a:pt x="0" y="0"/>
                </a:lnTo>
                <a:lnTo>
                  <a:pt x="0" y="266700"/>
                </a:lnTo>
                <a:close/>
              </a:path>
            </a:pathLst>
          </a:custGeom>
          <a:ln w="9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6" name="object 86"/>
          <p:cNvSpPr/>
          <p:nvPr/>
        </p:nvSpPr>
        <p:spPr>
          <a:xfrm>
            <a:off x="9469393" y="2959607"/>
            <a:ext cx="753765" cy="266700"/>
          </a:xfrm>
          <a:custGeom>
            <a:avLst/>
            <a:gdLst/>
            <a:ahLst/>
            <a:cxnLst/>
            <a:rect l="l" t="t" r="r" b="b"/>
            <a:pathLst>
              <a:path w="327660" h="266700">
                <a:moveTo>
                  <a:pt x="0" y="266700"/>
                </a:moveTo>
                <a:lnTo>
                  <a:pt x="327659" y="266700"/>
                </a:lnTo>
                <a:lnTo>
                  <a:pt x="327659" y="0"/>
                </a:lnTo>
                <a:lnTo>
                  <a:pt x="0" y="0"/>
                </a:lnTo>
                <a:lnTo>
                  <a:pt x="0" y="266700"/>
                </a:lnTo>
                <a:close/>
              </a:path>
            </a:pathLst>
          </a:custGeom>
          <a:ln w="9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7" name="object 87"/>
          <p:cNvSpPr/>
          <p:nvPr/>
        </p:nvSpPr>
        <p:spPr>
          <a:xfrm>
            <a:off x="10871747" y="2959607"/>
            <a:ext cx="753765" cy="266700"/>
          </a:xfrm>
          <a:custGeom>
            <a:avLst/>
            <a:gdLst/>
            <a:ahLst/>
            <a:cxnLst/>
            <a:rect l="l" t="t" r="r" b="b"/>
            <a:pathLst>
              <a:path w="327660" h="266700">
                <a:moveTo>
                  <a:pt x="0" y="266700"/>
                </a:moveTo>
                <a:lnTo>
                  <a:pt x="327659" y="266700"/>
                </a:lnTo>
                <a:lnTo>
                  <a:pt x="327659" y="0"/>
                </a:lnTo>
                <a:lnTo>
                  <a:pt x="0" y="0"/>
                </a:lnTo>
                <a:lnTo>
                  <a:pt x="0" y="266700"/>
                </a:lnTo>
                <a:close/>
              </a:path>
            </a:pathLst>
          </a:custGeom>
          <a:ln w="9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pic>
        <p:nvPicPr>
          <p:cNvPr id="88" name="object 88"/>
          <p:cNvPicPr/>
          <p:nvPr/>
        </p:nvPicPr>
        <p:blipFill>
          <a:blip r:embed="rId23" cstate="print"/>
          <a:stretch>
            <a:fillRect/>
          </a:stretch>
        </p:blipFill>
        <p:spPr>
          <a:xfrm>
            <a:off x="8894431" y="3340609"/>
            <a:ext cx="399669" cy="254507"/>
          </a:xfrm>
          <a:prstGeom prst="rect">
            <a:avLst/>
          </a:prstGeom>
        </p:spPr>
      </p:pic>
      <p:pic>
        <p:nvPicPr>
          <p:cNvPr id="89" name="object 89"/>
          <p:cNvPicPr/>
          <p:nvPr/>
        </p:nvPicPr>
        <p:blipFill>
          <a:blip r:embed="rId24" cstate="print"/>
          <a:stretch>
            <a:fillRect/>
          </a:stretch>
        </p:blipFill>
        <p:spPr>
          <a:xfrm>
            <a:off x="11716668" y="3340609"/>
            <a:ext cx="399669" cy="254507"/>
          </a:xfrm>
          <a:prstGeom prst="rect">
            <a:avLst/>
          </a:prstGeom>
        </p:spPr>
      </p:pic>
      <p:pic>
        <p:nvPicPr>
          <p:cNvPr id="90" name="object 90"/>
          <p:cNvPicPr/>
          <p:nvPr/>
        </p:nvPicPr>
        <p:blipFill>
          <a:blip r:embed="rId25" cstate="print"/>
          <a:stretch>
            <a:fillRect/>
          </a:stretch>
        </p:blipFill>
        <p:spPr>
          <a:xfrm>
            <a:off x="10328336" y="3340609"/>
            <a:ext cx="399669" cy="254507"/>
          </a:xfrm>
          <a:prstGeom prst="rect">
            <a:avLst/>
          </a:prstGeom>
        </p:spPr>
      </p:pic>
      <p:pic>
        <p:nvPicPr>
          <p:cNvPr id="91" name="object 91"/>
          <p:cNvPicPr/>
          <p:nvPr/>
        </p:nvPicPr>
        <p:blipFill>
          <a:blip r:embed="rId26" cstate="print"/>
          <a:stretch>
            <a:fillRect/>
          </a:stretch>
        </p:blipFill>
        <p:spPr>
          <a:xfrm>
            <a:off x="13171607" y="2688337"/>
            <a:ext cx="399671" cy="254507"/>
          </a:xfrm>
          <a:prstGeom prst="rect">
            <a:avLst/>
          </a:prstGeom>
        </p:spPr>
      </p:pic>
      <p:pic>
        <p:nvPicPr>
          <p:cNvPr id="92" name="object 92"/>
          <p:cNvPicPr/>
          <p:nvPr/>
        </p:nvPicPr>
        <p:blipFill>
          <a:blip r:embed="rId27" cstate="print"/>
          <a:stretch>
            <a:fillRect/>
          </a:stretch>
        </p:blipFill>
        <p:spPr>
          <a:xfrm>
            <a:off x="11716668" y="2688337"/>
            <a:ext cx="399669" cy="254507"/>
          </a:xfrm>
          <a:prstGeom prst="rect">
            <a:avLst/>
          </a:prstGeom>
        </p:spPr>
      </p:pic>
      <p:pic>
        <p:nvPicPr>
          <p:cNvPr id="93" name="object 93"/>
          <p:cNvPicPr/>
          <p:nvPr/>
        </p:nvPicPr>
        <p:blipFill>
          <a:blip r:embed="rId28" cstate="print"/>
          <a:stretch>
            <a:fillRect/>
          </a:stretch>
        </p:blipFill>
        <p:spPr>
          <a:xfrm>
            <a:off x="10328336" y="2688337"/>
            <a:ext cx="399669" cy="254507"/>
          </a:xfrm>
          <a:prstGeom prst="rect">
            <a:avLst/>
          </a:prstGeom>
        </p:spPr>
      </p:pic>
      <p:pic>
        <p:nvPicPr>
          <p:cNvPr id="94" name="object 94"/>
          <p:cNvPicPr/>
          <p:nvPr/>
        </p:nvPicPr>
        <p:blipFill>
          <a:blip r:embed="rId29" cstate="print"/>
          <a:stretch>
            <a:fillRect/>
          </a:stretch>
        </p:blipFill>
        <p:spPr>
          <a:xfrm>
            <a:off x="8894431" y="2688337"/>
            <a:ext cx="399669" cy="254507"/>
          </a:xfrm>
          <a:prstGeom prst="rect">
            <a:avLst/>
          </a:prstGeom>
        </p:spPr>
      </p:pic>
      <p:pic>
        <p:nvPicPr>
          <p:cNvPr id="95" name="object 95"/>
          <p:cNvPicPr/>
          <p:nvPr/>
        </p:nvPicPr>
        <p:blipFill>
          <a:blip r:embed="rId30" cstate="print"/>
          <a:stretch>
            <a:fillRect/>
          </a:stretch>
        </p:blipFill>
        <p:spPr>
          <a:xfrm>
            <a:off x="13171607" y="3340609"/>
            <a:ext cx="399671" cy="254507"/>
          </a:xfrm>
          <a:prstGeom prst="rect">
            <a:avLst/>
          </a:prstGeom>
        </p:spPr>
      </p:pic>
      <p:pic>
        <p:nvPicPr>
          <p:cNvPr id="96" name="object 96"/>
          <p:cNvPicPr/>
          <p:nvPr/>
        </p:nvPicPr>
        <p:blipFill>
          <a:blip r:embed="rId31" cstate="print"/>
          <a:stretch>
            <a:fillRect/>
          </a:stretch>
        </p:blipFill>
        <p:spPr>
          <a:xfrm>
            <a:off x="6545486" y="2843783"/>
            <a:ext cx="227880" cy="207264"/>
          </a:xfrm>
          <a:prstGeom prst="rect">
            <a:avLst/>
          </a:prstGeom>
        </p:spPr>
      </p:pic>
      <p:pic>
        <p:nvPicPr>
          <p:cNvPr id="97" name="object 97"/>
          <p:cNvPicPr/>
          <p:nvPr/>
        </p:nvPicPr>
        <p:blipFill>
          <a:blip r:embed="rId32" cstate="print"/>
          <a:stretch>
            <a:fillRect/>
          </a:stretch>
        </p:blipFill>
        <p:spPr>
          <a:xfrm>
            <a:off x="6240474" y="3317748"/>
            <a:ext cx="231386" cy="205740"/>
          </a:xfrm>
          <a:prstGeom prst="rect">
            <a:avLst/>
          </a:prstGeom>
        </p:spPr>
      </p:pic>
      <p:sp>
        <p:nvSpPr>
          <p:cNvPr id="98" name="object 98"/>
          <p:cNvSpPr/>
          <p:nvPr/>
        </p:nvSpPr>
        <p:spPr>
          <a:xfrm>
            <a:off x="6250993" y="2982468"/>
            <a:ext cx="432392" cy="276225"/>
          </a:xfrm>
          <a:custGeom>
            <a:avLst/>
            <a:gdLst/>
            <a:ahLst/>
            <a:cxnLst/>
            <a:rect l="l" t="t" r="r" b="b"/>
            <a:pathLst>
              <a:path w="187960" h="276225">
                <a:moveTo>
                  <a:pt x="126491" y="0"/>
                </a:moveTo>
                <a:lnTo>
                  <a:pt x="51816" y="275843"/>
                </a:lnTo>
              </a:path>
              <a:path w="187960" h="276225">
                <a:moveTo>
                  <a:pt x="128016" y="1524"/>
                </a:moveTo>
                <a:lnTo>
                  <a:pt x="187451" y="1524"/>
                </a:lnTo>
              </a:path>
              <a:path w="187960" h="276225">
                <a:moveTo>
                  <a:pt x="51816" y="275843"/>
                </a:moveTo>
                <a:lnTo>
                  <a:pt x="0" y="275843"/>
                </a:lnTo>
              </a:path>
            </a:pathLst>
          </a:custGeom>
          <a:ln w="9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grpSp>
        <p:nvGrpSpPr>
          <p:cNvPr id="99" name="object 99"/>
          <p:cNvGrpSpPr/>
          <p:nvPr/>
        </p:nvGrpSpPr>
        <p:grpSpPr>
          <a:xfrm>
            <a:off x="2187670" y="3008376"/>
            <a:ext cx="1262119" cy="189865"/>
            <a:chOff x="950975" y="3008375"/>
            <a:chExt cx="548640" cy="189865"/>
          </a:xfrm>
        </p:grpSpPr>
        <p:pic>
          <p:nvPicPr>
            <p:cNvPr id="100" name="object 100"/>
            <p:cNvPicPr/>
            <p:nvPr/>
          </p:nvPicPr>
          <p:blipFill>
            <a:blip r:embed="rId33" cstate="print"/>
            <a:stretch>
              <a:fillRect/>
            </a:stretch>
          </p:blipFill>
          <p:spPr>
            <a:xfrm>
              <a:off x="1086612" y="3008375"/>
              <a:ext cx="112642" cy="65531"/>
            </a:xfrm>
            <a:prstGeom prst="rect">
              <a:avLst/>
            </a:prstGeom>
          </p:spPr>
        </p:pic>
        <p:pic>
          <p:nvPicPr>
            <p:cNvPr id="101" name="object 101"/>
            <p:cNvPicPr/>
            <p:nvPr/>
          </p:nvPicPr>
          <p:blipFill>
            <a:blip r:embed="rId34" cstate="print"/>
            <a:stretch>
              <a:fillRect/>
            </a:stretch>
          </p:blipFill>
          <p:spPr>
            <a:xfrm>
              <a:off x="950975" y="3116580"/>
              <a:ext cx="306323" cy="70103"/>
            </a:xfrm>
            <a:prstGeom prst="rect">
              <a:avLst/>
            </a:prstGeom>
          </p:spPr>
        </p:pic>
        <p:pic>
          <p:nvPicPr>
            <p:cNvPr id="102" name="object 102"/>
            <p:cNvPicPr/>
            <p:nvPr/>
          </p:nvPicPr>
          <p:blipFill>
            <a:blip r:embed="rId35" cstate="print"/>
            <a:stretch>
              <a:fillRect/>
            </a:stretch>
          </p:blipFill>
          <p:spPr>
            <a:xfrm>
              <a:off x="1264920" y="3153155"/>
              <a:ext cx="77723" cy="44703"/>
            </a:xfrm>
            <a:prstGeom prst="rect">
              <a:avLst/>
            </a:prstGeom>
          </p:spPr>
        </p:pic>
        <p:sp>
          <p:nvSpPr>
            <p:cNvPr id="103" name="object 103"/>
            <p:cNvSpPr/>
            <p:nvPr/>
          </p:nvSpPr>
          <p:spPr>
            <a:xfrm>
              <a:off x="1347216" y="3110483"/>
              <a:ext cx="76200" cy="0"/>
            </a:xfrm>
            <a:custGeom>
              <a:avLst/>
              <a:gdLst/>
              <a:ahLst/>
              <a:cxnLst/>
              <a:rect l="l" t="t" r="r" b="b"/>
              <a:pathLst>
                <a:path w="76200">
                  <a:moveTo>
                    <a:pt x="0" y="0"/>
                  </a:moveTo>
                  <a:lnTo>
                    <a:pt x="76200" y="0"/>
                  </a:lnTo>
                </a:path>
              </a:pathLst>
            </a:custGeom>
            <a:ln w="9144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4" name="object 104"/>
            <p:cNvSpPr/>
            <p:nvPr/>
          </p:nvSpPr>
          <p:spPr>
            <a:xfrm>
              <a:off x="1415795" y="3081527"/>
              <a:ext cx="83820" cy="56515"/>
            </a:xfrm>
            <a:custGeom>
              <a:avLst/>
              <a:gdLst/>
              <a:ahLst/>
              <a:cxnLst/>
              <a:rect l="l" t="t" r="r" b="b"/>
              <a:pathLst>
                <a:path w="83819" h="56514">
                  <a:moveTo>
                    <a:pt x="0" y="56388"/>
                  </a:moveTo>
                  <a:lnTo>
                    <a:pt x="0" y="0"/>
                  </a:lnTo>
                  <a:lnTo>
                    <a:pt x="83820" y="28956"/>
                  </a:lnTo>
                  <a:lnTo>
                    <a:pt x="0" y="56388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105" name="object 105"/>
          <p:cNvGrpSpPr/>
          <p:nvPr/>
        </p:nvGrpSpPr>
        <p:grpSpPr>
          <a:xfrm>
            <a:off x="4487533" y="3081527"/>
            <a:ext cx="350588" cy="56515"/>
            <a:chOff x="1950720" y="3081527"/>
            <a:chExt cx="152400" cy="56515"/>
          </a:xfrm>
        </p:grpSpPr>
        <p:sp>
          <p:nvSpPr>
            <p:cNvPr id="106" name="object 106"/>
            <p:cNvSpPr/>
            <p:nvPr/>
          </p:nvSpPr>
          <p:spPr>
            <a:xfrm>
              <a:off x="1950720" y="3110483"/>
              <a:ext cx="74930" cy="0"/>
            </a:xfrm>
            <a:custGeom>
              <a:avLst/>
              <a:gdLst/>
              <a:ahLst/>
              <a:cxnLst/>
              <a:rect l="l" t="t" r="r" b="b"/>
              <a:pathLst>
                <a:path w="74930">
                  <a:moveTo>
                    <a:pt x="0" y="0"/>
                  </a:moveTo>
                  <a:lnTo>
                    <a:pt x="74675" y="0"/>
                  </a:lnTo>
                </a:path>
              </a:pathLst>
            </a:custGeom>
            <a:ln w="9144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7" name="object 107"/>
            <p:cNvSpPr/>
            <p:nvPr/>
          </p:nvSpPr>
          <p:spPr>
            <a:xfrm>
              <a:off x="2017776" y="3081527"/>
              <a:ext cx="85725" cy="56515"/>
            </a:xfrm>
            <a:custGeom>
              <a:avLst/>
              <a:gdLst/>
              <a:ahLst/>
              <a:cxnLst/>
              <a:rect l="l" t="t" r="r" b="b"/>
              <a:pathLst>
                <a:path w="85725" h="56514">
                  <a:moveTo>
                    <a:pt x="0" y="56388"/>
                  </a:moveTo>
                  <a:lnTo>
                    <a:pt x="0" y="0"/>
                  </a:lnTo>
                  <a:lnTo>
                    <a:pt x="85344" y="28956"/>
                  </a:lnTo>
                  <a:lnTo>
                    <a:pt x="0" y="56388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108" name="object 108"/>
          <p:cNvGrpSpPr/>
          <p:nvPr/>
        </p:nvGrpSpPr>
        <p:grpSpPr>
          <a:xfrm>
            <a:off x="5725110" y="2958085"/>
            <a:ext cx="400255" cy="276225"/>
            <a:chOff x="2488692" y="2958084"/>
            <a:chExt cx="173990" cy="276225"/>
          </a:xfrm>
        </p:grpSpPr>
        <p:sp>
          <p:nvSpPr>
            <p:cNvPr id="109" name="object 109"/>
            <p:cNvSpPr/>
            <p:nvPr/>
          </p:nvSpPr>
          <p:spPr>
            <a:xfrm>
              <a:off x="2493264" y="2962656"/>
              <a:ext cx="165100" cy="266700"/>
            </a:xfrm>
            <a:custGeom>
              <a:avLst/>
              <a:gdLst/>
              <a:ahLst/>
              <a:cxnLst/>
              <a:rect l="l" t="t" r="r" b="b"/>
              <a:pathLst>
                <a:path w="165100" h="266700">
                  <a:moveTo>
                    <a:pt x="0" y="266700"/>
                  </a:moveTo>
                  <a:lnTo>
                    <a:pt x="164591" y="266700"/>
                  </a:lnTo>
                  <a:lnTo>
                    <a:pt x="164591" y="0"/>
                  </a:lnTo>
                  <a:lnTo>
                    <a:pt x="0" y="0"/>
                  </a:lnTo>
                  <a:lnTo>
                    <a:pt x="0" y="266700"/>
                  </a:lnTo>
                  <a:close/>
                </a:path>
              </a:pathLst>
            </a:custGeom>
            <a:ln w="9144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0" name="object 110"/>
            <p:cNvSpPr/>
            <p:nvPr/>
          </p:nvSpPr>
          <p:spPr>
            <a:xfrm>
              <a:off x="2523743" y="3095244"/>
              <a:ext cx="99060" cy="0"/>
            </a:xfrm>
            <a:custGeom>
              <a:avLst/>
              <a:gdLst/>
              <a:ahLst/>
              <a:cxnLst/>
              <a:rect l="l" t="t" r="r" b="b"/>
              <a:pathLst>
                <a:path w="99060">
                  <a:moveTo>
                    <a:pt x="0" y="0"/>
                  </a:moveTo>
                  <a:lnTo>
                    <a:pt x="99059" y="0"/>
                  </a:lnTo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111" name="object 111"/>
          <p:cNvGrpSpPr/>
          <p:nvPr/>
        </p:nvGrpSpPr>
        <p:grpSpPr>
          <a:xfrm>
            <a:off x="5048475" y="2919983"/>
            <a:ext cx="673422" cy="365760"/>
            <a:chOff x="2194560" y="2919983"/>
            <a:chExt cx="292735" cy="365760"/>
          </a:xfrm>
        </p:grpSpPr>
        <p:pic>
          <p:nvPicPr>
            <p:cNvPr id="112" name="object 112"/>
            <p:cNvPicPr/>
            <p:nvPr/>
          </p:nvPicPr>
          <p:blipFill>
            <a:blip r:embed="rId36" cstate="print"/>
            <a:stretch>
              <a:fillRect/>
            </a:stretch>
          </p:blipFill>
          <p:spPr>
            <a:xfrm>
              <a:off x="2194560" y="2919983"/>
              <a:ext cx="149352" cy="365759"/>
            </a:xfrm>
            <a:prstGeom prst="rect">
              <a:avLst/>
            </a:prstGeom>
          </p:spPr>
        </p:pic>
        <p:sp>
          <p:nvSpPr>
            <p:cNvPr id="113" name="object 113"/>
            <p:cNvSpPr/>
            <p:nvPr/>
          </p:nvSpPr>
          <p:spPr>
            <a:xfrm>
              <a:off x="2333244" y="3110483"/>
              <a:ext cx="76200" cy="0"/>
            </a:xfrm>
            <a:custGeom>
              <a:avLst/>
              <a:gdLst/>
              <a:ahLst/>
              <a:cxnLst/>
              <a:rect l="l" t="t" r="r" b="b"/>
              <a:pathLst>
                <a:path w="76200">
                  <a:moveTo>
                    <a:pt x="0" y="0"/>
                  </a:moveTo>
                  <a:lnTo>
                    <a:pt x="76200" y="0"/>
                  </a:lnTo>
                </a:path>
              </a:pathLst>
            </a:custGeom>
            <a:ln w="9144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4" name="object 114"/>
            <p:cNvSpPr/>
            <p:nvPr/>
          </p:nvSpPr>
          <p:spPr>
            <a:xfrm>
              <a:off x="2401824" y="3081527"/>
              <a:ext cx="85725" cy="56515"/>
            </a:xfrm>
            <a:custGeom>
              <a:avLst/>
              <a:gdLst/>
              <a:ahLst/>
              <a:cxnLst/>
              <a:rect l="l" t="t" r="r" b="b"/>
              <a:pathLst>
                <a:path w="85725" h="56514">
                  <a:moveTo>
                    <a:pt x="0" y="56388"/>
                  </a:moveTo>
                  <a:lnTo>
                    <a:pt x="0" y="0"/>
                  </a:lnTo>
                  <a:lnTo>
                    <a:pt x="85343" y="28956"/>
                  </a:lnTo>
                  <a:lnTo>
                    <a:pt x="0" y="56388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115" name="object 115"/>
          <p:cNvGrpSpPr/>
          <p:nvPr/>
        </p:nvGrpSpPr>
        <p:grpSpPr>
          <a:xfrm>
            <a:off x="6103746" y="3078481"/>
            <a:ext cx="936361" cy="58419"/>
            <a:chOff x="2653284" y="3078480"/>
            <a:chExt cx="407034" cy="58419"/>
          </a:xfrm>
        </p:grpSpPr>
        <p:sp>
          <p:nvSpPr>
            <p:cNvPr id="116" name="object 116"/>
            <p:cNvSpPr/>
            <p:nvPr/>
          </p:nvSpPr>
          <p:spPr>
            <a:xfrm>
              <a:off x="2657856" y="3107435"/>
              <a:ext cx="325120" cy="3175"/>
            </a:xfrm>
            <a:custGeom>
              <a:avLst/>
              <a:gdLst/>
              <a:ahLst/>
              <a:cxnLst/>
              <a:rect l="l" t="t" r="r" b="b"/>
              <a:pathLst>
                <a:path w="325119" h="3175">
                  <a:moveTo>
                    <a:pt x="0" y="3048"/>
                  </a:moveTo>
                  <a:lnTo>
                    <a:pt x="324611" y="0"/>
                  </a:lnTo>
                </a:path>
              </a:pathLst>
            </a:custGeom>
            <a:ln w="9143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7" name="object 117"/>
            <p:cNvSpPr/>
            <p:nvPr/>
          </p:nvSpPr>
          <p:spPr>
            <a:xfrm>
              <a:off x="2974848" y="3078480"/>
              <a:ext cx="85725" cy="58419"/>
            </a:xfrm>
            <a:custGeom>
              <a:avLst/>
              <a:gdLst/>
              <a:ahLst/>
              <a:cxnLst/>
              <a:rect l="l" t="t" r="r" b="b"/>
              <a:pathLst>
                <a:path w="85725" h="58419">
                  <a:moveTo>
                    <a:pt x="0" y="57911"/>
                  </a:moveTo>
                  <a:lnTo>
                    <a:pt x="0" y="0"/>
                  </a:lnTo>
                  <a:lnTo>
                    <a:pt x="85343" y="27431"/>
                  </a:lnTo>
                  <a:lnTo>
                    <a:pt x="0" y="57911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118" name="object 118"/>
          <p:cNvGrpSpPr/>
          <p:nvPr/>
        </p:nvGrpSpPr>
        <p:grpSpPr>
          <a:xfrm>
            <a:off x="7414948" y="3078481"/>
            <a:ext cx="652971" cy="56515"/>
            <a:chOff x="3223260" y="3078480"/>
            <a:chExt cx="283845" cy="56515"/>
          </a:xfrm>
        </p:grpSpPr>
        <p:sp>
          <p:nvSpPr>
            <p:cNvPr id="119" name="object 119"/>
            <p:cNvSpPr/>
            <p:nvPr/>
          </p:nvSpPr>
          <p:spPr>
            <a:xfrm>
              <a:off x="3223260" y="3105911"/>
              <a:ext cx="204470" cy="0"/>
            </a:xfrm>
            <a:custGeom>
              <a:avLst/>
              <a:gdLst/>
              <a:ahLst/>
              <a:cxnLst/>
              <a:rect l="l" t="t" r="r" b="b"/>
              <a:pathLst>
                <a:path w="204470">
                  <a:moveTo>
                    <a:pt x="0" y="0"/>
                  </a:moveTo>
                  <a:lnTo>
                    <a:pt x="204216" y="0"/>
                  </a:lnTo>
                </a:path>
              </a:pathLst>
            </a:custGeom>
            <a:ln w="9144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0" name="object 120"/>
            <p:cNvSpPr/>
            <p:nvPr/>
          </p:nvSpPr>
          <p:spPr>
            <a:xfrm>
              <a:off x="3419856" y="3078480"/>
              <a:ext cx="86995" cy="56515"/>
            </a:xfrm>
            <a:custGeom>
              <a:avLst/>
              <a:gdLst/>
              <a:ahLst/>
              <a:cxnLst/>
              <a:rect l="l" t="t" r="r" b="b"/>
              <a:pathLst>
                <a:path w="86995" h="56514">
                  <a:moveTo>
                    <a:pt x="0" y="56387"/>
                  </a:moveTo>
                  <a:lnTo>
                    <a:pt x="0" y="0"/>
                  </a:lnTo>
                  <a:lnTo>
                    <a:pt x="86867" y="27431"/>
                  </a:lnTo>
                  <a:lnTo>
                    <a:pt x="0" y="56387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121" name="object 121"/>
          <p:cNvGrpSpPr/>
          <p:nvPr/>
        </p:nvGrpSpPr>
        <p:grpSpPr>
          <a:xfrm>
            <a:off x="8820806" y="3070861"/>
            <a:ext cx="648589" cy="56515"/>
            <a:chOff x="3834384" y="3070860"/>
            <a:chExt cx="281940" cy="56515"/>
          </a:xfrm>
        </p:grpSpPr>
        <p:sp>
          <p:nvSpPr>
            <p:cNvPr id="122" name="object 122"/>
            <p:cNvSpPr/>
            <p:nvPr/>
          </p:nvSpPr>
          <p:spPr>
            <a:xfrm>
              <a:off x="3834384" y="3099816"/>
              <a:ext cx="203200" cy="0"/>
            </a:xfrm>
            <a:custGeom>
              <a:avLst/>
              <a:gdLst/>
              <a:ahLst/>
              <a:cxnLst/>
              <a:rect l="l" t="t" r="r" b="b"/>
              <a:pathLst>
                <a:path w="203200">
                  <a:moveTo>
                    <a:pt x="0" y="0"/>
                  </a:moveTo>
                  <a:lnTo>
                    <a:pt x="202691" y="0"/>
                  </a:lnTo>
                </a:path>
              </a:pathLst>
            </a:custGeom>
            <a:ln w="9144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3" name="object 123"/>
            <p:cNvSpPr/>
            <p:nvPr/>
          </p:nvSpPr>
          <p:spPr>
            <a:xfrm>
              <a:off x="4032504" y="3070860"/>
              <a:ext cx="83820" cy="56515"/>
            </a:xfrm>
            <a:custGeom>
              <a:avLst/>
              <a:gdLst/>
              <a:ahLst/>
              <a:cxnLst/>
              <a:rect l="l" t="t" r="r" b="b"/>
              <a:pathLst>
                <a:path w="83820" h="56514">
                  <a:moveTo>
                    <a:pt x="0" y="56388"/>
                  </a:moveTo>
                  <a:lnTo>
                    <a:pt x="0" y="0"/>
                  </a:lnTo>
                  <a:lnTo>
                    <a:pt x="83820" y="28956"/>
                  </a:lnTo>
                  <a:lnTo>
                    <a:pt x="0" y="56388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124" name="object 124"/>
          <p:cNvGrpSpPr/>
          <p:nvPr/>
        </p:nvGrpSpPr>
        <p:grpSpPr>
          <a:xfrm>
            <a:off x="10226666" y="3063240"/>
            <a:ext cx="648589" cy="56515"/>
            <a:chOff x="4445508" y="3063239"/>
            <a:chExt cx="281940" cy="56515"/>
          </a:xfrm>
        </p:grpSpPr>
        <p:sp>
          <p:nvSpPr>
            <p:cNvPr id="125" name="object 125"/>
            <p:cNvSpPr/>
            <p:nvPr/>
          </p:nvSpPr>
          <p:spPr>
            <a:xfrm>
              <a:off x="4445508" y="3092196"/>
              <a:ext cx="205740" cy="0"/>
            </a:xfrm>
            <a:custGeom>
              <a:avLst/>
              <a:gdLst/>
              <a:ahLst/>
              <a:cxnLst/>
              <a:rect l="l" t="t" r="r" b="b"/>
              <a:pathLst>
                <a:path w="205739">
                  <a:moveTo>
                    <a:pt x="0" y="0"/>
                  </a:moveTo>
                  <a:lnTo>
                    <a:pt x="205740" y="0"/>
                  </a:lnTo>
                </a:path>
              </a:pathLst>
            </a:custGeom>
            <a:ln w="9144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6" name="object 126"/>
            <p:cNvSpPr/>
            <p:nvPr/>
          </p:nvSpPr>
          <p:spPr>
            <a:xfrm>
              <a:off x="4643627" y="3063239"/>
              <a:ext cx="83820" cy="56515"/>
            </a:xfrm>
            <a:custGeom>
              <a:avLst/>
              <a:gdLst/>
              <a:ahLst/>
              <a:cxnLst/>
              <a:rect l="l" t="t" r="r" b="b"/>
              <a:pathLst>
                <a:path w="83820" h="56514">
                  <a:moveTo>
                    <a:pt x="0" y="56387"/>
                  </a:moveTo>
                  <a:lnTo>
                    <a:pt x="0" y="0"/>
                  </a:lnTo>
                  <a:lnTo>
                    <a:pt x="83820" y="28956"/>
                  </a:lnTo>
                  <a:lnTo>
                    <a:pt x="0" y="56387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127" name="object 127"/>
          <p:cNvGrpSpPr/>
          <p:nvPr/>
        </p:nvGrpSpPr>
        <p:grpSpPr>
          <a:xfrm>
            <a:off x="11625514" y="2947417"/>
            <a:ext cx="1416962" cy="276225"/>
            <a:chOff x="5053584" y="2947416"/>
            <a:chExt cx="615950" cy="276225"/>
          </a:xfrm>
        </p:grpSpPr>
        <p:sp>
          <p:nvSpPr>
            <p:cNvPr id="128" name="object 128"/>
            <p:cNvSpPr/>
            <p:nvPr/>
          </p:nvSpPr>
          <p:spPr>
            <a:xfrm>
              <a:off x="5053584" y="3092196"/>
              <a:ext cx="205740" cy="0"/>
            </a:xfrm>
            <a:custGeom>
              <a:avLst/>
              <a:gdLst/>
              <a:ahLst/>
              <a:cxnLst/>
              <a:rect l="l" t="t" r="r" b="b"/>
              <a:pathLst>
                <a:path w="205739">
                  <a:moveTo>
                    <a:pt x="0" y="0"/>
                  </a:moveTo>
                  <a:lnTo>
                    <a:pt x="205739" y="0"/>
                  </a:lnTo>
                </a:path>
              </a:pathLst>
            </a:custGeom>
            <a:ln w="9144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9" name="object 129"/>
            <p:cNvSpPr/>
            <p:nvPr/>
          </p:nvSpPr>
          <p:spPr>
            <a:xfrm>
              <a:off x="5251704" y="3063240"/>
              <a:ext cx="85725" cy="56515"/>
            </a:xfrm>
            <a:custGeom>
              <a:avLst/>
              <a:gdLst/>
              <a:ahLst/>
              <a:cxnLst/>
              <a:rect l="l" t="t" r="r" b="b"/>
              <a:pathLst>
                <a:path w="85725" h="56514">
                  <a:moveTo>
                    <a:pt x="0" y="56387"/>
                  </a:moveTo>
                  <a:lnTo>
                    <a:pt x="0" y="0"/>
                  </a:lnTo>
                  <a:lnTo>
                    <a:pt x="85344" y="28956"/>
                  </a:lnTo>
                  <a:lnTo>
                    <a:pt x="0" y="56387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0" name="object 130"/>
            <p:cNvSpPr/>
            <p:nvPr/>
          </p:nvSpPr>
          <p:spPr>
            <a:xfrm>
              <a:off x="5337048" y="2951988"/>
              <a:ext cx="327660" cy="266700"/>
            </a:xfrm>
            <a:custGeom>
              <a:avLst/>
              <a:gdLst/>
              <a:ahLst/>
              <a:cxnLst/>
              <a:rect l="l" t="t" r="r" b="b"/>
              <a:pathLst>
                <a:path w="327660" h="266700">
                  <a:moveTo>
                    <a:pt x="0" y="266700"/>
                  </a:moveTo>
                  <a:lnTo>
                    <a:pt x="327659" y="266700"/>
                  </a:lnTo>
                  <a:lnTo>
                    <a:pt x="327659" y="0"/>
                  </a:lnTo>
                  <a:lnTo>
                    <a:pt x="0" y="0"/>
                  </a:lnTo>
                  <a:lnTo>
                    <a:pt x="0" y="266700"/>
                  </a:lnTo>
                  <a:close/>
                </a:path>
              </a:pathLst>
            </a:custGeom>
            <a:ln w="9143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131" name="object 131"/>
          <p:cNvGrpSpPr/>
          <p:nvPr/>
        </p:nvGrpSpPr>
        <p:grpSpPr>
          <a:xfrm>
            <a:off x="9027655" y="2871217"/>
            <a:ext cx="130010" cy="474345"/>
            <a:chOff x="3924300" y="2871216"/>
            <a:chExt cx="56515" cy="474345"/>
          </a:xfrm>
        </p:grpSpPr>
        <p:sp>
          <p:nvSpPr>
            <p:cNvPr id="132" name="object 132"/>
            <p:cNvSpPr/>
            <p:nvPr/>
          </p:nvSpPr>
          <p:spPr>
            <a:xfrm>
              <a:off x="3953256" y="2950464"/>
              <a:ext cx="0" cy="317500"/>
            </a:xfrm>
            <a:custGeom>
              <a:avLst/>
              <a:gdLst/>
              <a:ahLst/>
              <a:cxnLst/>
              <a:rect l="l" t="t" r="r" b="b"/>
              <a:pathLst>
                <a:path h="317500">
                  <a:moveTo>
                    <a:pt x="0" y="0"/>
                  </a:moveTo>
                  <a:lnTo>
                    <a:pt x="0" y="316991"/>
                  </a:lnTo>
                </a:path>
              </a:pathLst>
            </a:custGeom>
            <a:ln w="9144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3" name="object 133"/>
            <p:cNvSpPr/>
            <p:nvPr/>
          </p:nvSpPr>
          <p:spPr>
            <a:xfrm>
              <a:off x="3924300" y="2871228"/>
              <a:ext cx="56515" cy="474345"/>
            </a:xfrm>
            <a:custGeom>
              <a:avLst/>
              <a:gdLst/>
              <a:ahLst/>
              <a:cxnLst/>
              <a:rect l="l" t="t" r="r" b="b"/>
              <a:pathLst>
                <a:path w="56514" h="474345">
                  <a:moveTo>
                    <a:pt x="56388" y="390131"/>
                  </a:moveTo>
                  <a:lnTo>
                    <a:pt x="0" y="390131"/>
                  </a:lnTo>
                  <a:lnTo>
                    <a:pt x="28956" y="473964"/>
                  </a:lnTo>
                  <a:lnTo>
                    <a:pt x="56388" y="390131"/>
                  </a:lnTo>
                  <a:close/>
                </a:path>
                <a:path w="56514" h="474345">
                  <a:moveTo>
                    <a:pt x="56388" y="85331"/>
                  </a:moveTo>
                  <a:lnTo>
                    <a:pt x="28956" y="0"/>
                  </a:lnTo>
                  <a:lnTo>
                    <a:pt x="0" y="85331"/>
                  </a:lnTo>
                  <a:lnTo>
                    <a:pt x="56388" y="85331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134" name="object 134"/>
          <p:cNvGrpSpPr/>
          <p:nvPr/>
        </p:nvGrpSpPr>
        <p:grpSpPr>
          <a:xfrm>
            <a:off x="13318858" y="2871217"/>
            <a:ext cx="130010" cy="474345"/>
            <a:chOff x="5789676" y="2871216"/>
            <a:chExt cx="56515" cy="474345"/>
          </a:xfrm>
        </p:grpSpPr>
        <p:sp>
          <p:nvSpPr>
            <p:cNvPr id="135" name="object 135"/>
            <p:cNvSpPr/>
            <p:nvPr/>
          </p:nvSpPr>
          <p:spPr>
            <a:xfrm>
              <a:off x="5817107" y="2950464"/>
              <a:ext cx="0" cy="317500"/>
            </a:xfrm>
            <a:custGeom>
              <a:avLst/>
              <a:gdLst/>
              <a:ahLst/>
              <a:cxnLst/>
              <a:rect l="l" t="t" r="r" b="b"/>
              <a:pathLst>
                <a:path h="317500">
                  <a:moveTo>
                    <a:pt x="0" y="0"/>
                  </a:moveTo>
                  <a:lnTo>
                    <a:pt x="0" y="316991"/>
                  </a:lnTo>
                </a:path>
              </a:pathLst>
            </a:custGeom>
            <a:ln w="9144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6" name="object 136"/>
            <p:cNvSpPr/>
            <p:nvPr/>
          </p:nvSpPr>
          <p:spPr>
            <a:xfrm>
              <a:off x="5789676" y="2871228"/>
              <a:ext cx="56515" cy="474345"/>
            </a:xfrm>
            <a:custGeom>
              <a:avLst/>
              <a:gdLst/>
              <a:ahLst/>
              <a:cxnLst/>
              <a:rect l="l" t="t" r="r" b="b"/>
              <a:pathLst>
                <a:path w="56514" h="474345">
                  <a:moveTo>
                    <a:pt x="56388" y="390131"/>
                  </a:moveTo>
                  <a:lnTo>
                    <a:pt x="0" y="390131"/>
                  </a:lnTo>
                  <a:lnTo>
                    <a:pt x="27419" y="473964"/>
                  </a:lnTo>
                  <a:lnTo>
                    <a:pt x="56388" y="390131"/>
                  </a:lnTo>
                  <a:close/>
                </a:path>
                <a:path w="56514" h="474345">
                  <a:moveTo>
                    <a:pt x="56388" y="85331"/>
                  </a:moveTo>
                  <a:lnTo>
                    <a:pt x="27419" y="0"/>
                  </a:lnTo>
                  <a:lnTo>
                    <a:pt x="0" y="85331"/>
                  </a:lnTo>
                  <a:lnTo>
                    <a:pt x="56388" y="85331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137" name="object 137"/>
          <p:cNvGrpSpPr/>
          <p:nvPr/>
        </p:nvGrpSpPr>
        <p:grpSpPr>
          <a:xfrm>
            <a:off x="11863913" y="2871217"/>
            <a:ext cx="130010" cy="474345"/>
            <a:chOff x="5157215" y="2871216"/>
            <a:chExt cx="56515" cy="474345"/>
          </a:xfrm>
        </p:grpSpPr>
        <p:sp>
          <p:nvSpPr>
            <p:cNvPr id="138" name="object 138"/>
            <p:cNvSpPr/>
            <p:nvPr/>
          </p:nvSpPr>
          <p:spPr>
            <a:xfrm>
              <a:off x="5184647" y="2950464"/>
              <a:ext cx="0" cy="317500"/>
            </a:xfrm>
            <a:custGeom>
              <a:avLst/>
              <a:gdLst/>
              <a:ahLst/>
              <a:cxnLst/>
              <a:rect l="l" t="t" r="r" b="b"/>
              <a:pathLst>
                <a:path h="317500">
                  <a:moveTo>
                    <a:pt x="0" y="0"/>
                  </a:moveTo>
                  <a:lnTo>
                    <a:pt x="0" y="316991"/>
                  </a:lnTo>
                </a:path>
              </a:pathLst>
            </a:custGeom>
            <a:ln w="9144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9" name="object 139"/>
            <p:cNvSpPr/>
            <p:nvPr/>
          </p:nvSpPr>
          <p:spPr>
            <a:xfrm>
              <a:off x="5157216" y="2871228"/>
              <a:ext cx="56515" cy="474345"/>
            </a:xfrm>
            <a:custGeom>
              <a:avLst/>
              <a:gdLst/>
              <a:ahLst/>
              <a:cxnLst/>
              <a:rect l="l" t="t" r="r" b="b"/>
              <a:pathLst>
                <a:path w="56514" h="474345">
                  <a:moveTo>
                    <a:pt x="56375" y="390131"/>
                  </a:moveTo>
                  <a:lnTo>
                    <a:pt x="0" y="390131"/>
                  </a:lnTo>
                  <a:lnTo>
                    <a:pt x="27432" y="473964"/>
                  </a:lnTo>
                  <a:lnTo>
                    <a:pt x="56375" y="390131"/>
                  </a:lnTo>
                  <a:close/>
                </a:path>
                <a:path w="56514" h="474345">
                  <a:moveTo>
                    <a:pt x="56375" y="85331"/>
                  </a:moveTo>
                  <a:lnTo>
                    <a:pt x="27432" y="0"/>
                  </a:lnTo>
                  <a:lnTo>
                    <a:pt x="0" y="85331"/>
                  </a:lnTo>
                  <a:lnTo>
                    <a:pt x="56375" y="85331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140" name="object 140"/>
          <p:cNvGrpSpPr/>
          <p:nvPr/>
        </p:nvGrpSpPr>
        <p:grpSpPr>
          <a:xfrm>
            <a:off x="10468573" y="2871217"/>
            <a:ext cx="130010" cy="474345"/>
            <a:chOff x="4550664" y="2871216"/>
            <a:chExt cx="56515" cy="474345"/>
          </a:xfrm>
        </p:grpSpPr>
        <p:sp>
          <p:nvSpPr>
            <p:cNvPr id="141" name="object 141"/>
            <p:cNvSpPr/>
            <p:nvPr/>
          </p:nvSpPr>
          <p:spPr>
            <a:xfrm>
              <a:off x="4578096" y="2950464"/>
              <a:ext cx="0" cy="317500"/>
            </a:xfrm>
            <a:custGeom>
              <a:avLst/>
              <a:gdLst/>
              <a:ahLst/>
              <a:cxnLst/>
              <a:rect l="l" t="t" r="r" b="b"/>
              <a:pathLst>
                <a:path h="317500">
                  <a:moveTo>
                    <a:pt x="0" y="0"/>
                  </a:moveTo>
                  <a:lnTo>
                    <a:pt x="0" y="316991"/>
                  </a:lnTo>
                </a:path>
              </a:pathLst>
            </a:custGeom>
            <a:ln w="9144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42" name="object 142"/>
            <p:cNvSpPr/>
            <p:nvPr/>
          </p:nvSpPr>
          <p:spPr>
            <a:xfrm>
              <a:off x="4550664" y="2871228"/>
              <a:ext cx="56515" cy="474345"/>
            </a:xfrm>
            <a:custGeom>
              <a:avLst/>
              <a:gdLst/>
              <a:ahLst/>
              <a:cxnLst/>
              <a:rect l="l" t="t" r="r" b="b"/>
              <a:pathLst>
                <a:path w="56514" h="474345">
                  <a:moveTo>
                    <a:pt x="56375" y="390131"/>
                  </a:moveTo>
                  <a:lnTo>
                    <a:pt x="0" y="390131"/>
                  </a:lnTo>
                  <a:lnTo>
                    <a:pt x="27432" y="473964"/>
                  </a:lnTo>
                  <a:lnTo>
                    <a:pt x="56375" y="390131"/>
                  </a:lnTo>
                  <a:close/>
                </a:path>
                <a:path w="56514" h="474345">
                  <a:moveTo>
                    <a:pt x="56375" y="85331"/>
                  </a:moveTo>
                  <a:lnTo>
                    <a:pt x="27432" y="0"/>
                  </a:lnTo>
                  <a:lnTo>
                    <a:pt x="0" y="85331"/>
                  </a:lnTo>
                  <a:lnTo>
                    <a:pt x="56375" y="85331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143" name="object 143"/>
          <p:cNvGrpSpPr/>
          <p:nvPr/>
        </p:nvGrpSpPr>
        <p:grpSpPr>
          <a:xfrm>
            <a:off x="10261723" y="2292095"/>
            <a:ext cx="530263" cy="401320"/>
            <a:chOff x="4460747" y="2292095"/>
            <a:chExt cx="230504" cy="401320"/>
          </a:xfrm>
        </p:grpSpPr>
        <p:sp>
          <p:nvSpPr>
            <p:cNvPr id="144" name="object 144"/>
            <p:cNvSpPr/>
            <p:nvPr/>
          </p:nvSpPr>
          <p:spPr>
            <a:xfrm>
              <a:off x="4465319" y="2296667"/>
              <a:ext cx="220979" cy="218440"/>
            </a:xfrm>
            <a:custGeom>
              <a:avLst/>
              <a:gdLst/>
              <a:ahLst/>
              <a:cxnLst/>
              <a:rect l="l" t="t" r="r" b="b"/>
              <a:pathLst>
                <a:path w="220979" h="218439">
                  <a:moveTo>
                    <a:pt x="0" y="108203"/>
                  </a:moveTo>
                  <a:lnTo>
                    <a:pt x="8810" y="66222"/>
                  </a:lnTo>
                  <a:lnTo>
                    <a:pt x="32766" y="31813"/>
                  </a:lnTo>
                  <a:lnTo>
                    <a:pt x="68151" y="8548"/>
                  </a:lnTo>
                  <a:lnTo>
                    <a:pt x="111252" y="0"/>
                  </a:lnTo>
                  <a:lnTo>
                    <a:pt x="154114" y="8548"/>
                  </a:lnTo>
                  <a:lnTo>
                    <a:pt x="188976" y="31813"/>
                  </a:lnTo>
                  <a:lnTo>
                    <a:pt x="212407" y="66222"/>
                  </a:lnTo>
                  <a:lnTo>
                    <a:pt x="220980" y="108203"/>
                  </a:lnTo>
                  <a:lnTo>
                    <a:pt x="212407" y="151066"/>
                  </a:lnTo>
                  <a:lnTo>
                    <a:pt x="188976" y="185927"/>
                  </a:lnTo>
                  <a:lnTo>
                    <a:pt x="154114" y="209359"/>
                  </a:lnTo>
                  <a:lnTo>
                    <a:pt x="111252" y="217931"/>
                  </a:lnTo>
                  <a:lnTo>
                    <a:pt x="68151" y="209359"/>
                  </a:lnTo>
                  <a:lnTo>
                    <a:pt x="32766" y="185927"/>
                  </a:lnTo>
                  <a:lnTo>
                    <a:pt x="8810" y="151066"/>
                  </a:lnTo>
                  <a:lnTo>
                    <a:pt x="0" y="108203"/>
                  </a:lnTo>
                </a:path>
              </a:pathLst>
            </a:custGeom>
            <a:ln w="9144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145" name="object 145"/>
            <p:cNvPicPr/>
            <p:nvPr/>
          </p:nvPicPr>
          <p:blipFill>
            <a:blip r:embed="rId3" cstate="print"/>
            <a:stretch>
              <a:fillRect/>
            </a:stretch>
          </p:blipFill>
          <p:spPr>
            <a:xfrm>
              <a:off x="4549140" y="2369820"/>
              <a:ext cx="50291" cy="187451"/>
            </a:xfrm>
            <a:prstGeom prst="rect">
              <a:avLst/>
            </a:prstGeom>
          </p:spPr>
        </p:pic>
        <p:sp>
          <p:nvSpPr>
            <p:cNvPr id="146" name="object 146"/>
            <p:cNvSpPr/>
            <p:nvPr/>
          </p:nvSpPr>
          <p:spPr>
            <a:xfrm>
              <a:off x="4576572" y="2593848"/>
              <a:ext cx="0" cy="99060"/>
            </a:xfrm>
            <a:custGeom>
              <a:avLst/>
              <a:gdLst/>
              <a:ahLst/>
              <a:cxnLst/>
              <a:rect l="l" t="t" r="r" b="b"/>
              <a:pathLst>
                <a:path h="99060">
                  <a:moveTo>
                    <a:pt x="0" y="99059"/>
                  </a:moveTo>
                  <a:lnTo>
                    <a:pt x="0" y="0"/>
                  </a:lnTo>
                </a:path>
              </a:pathLst>
            </a:custGeom>
            <a:ln w="9144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47" name="object 147"/>
            <p:cNvSpPr/>
            <p:nvPr/>
          </p:nvSpPr>
          <p:spPr>
            <a:xfrm>
              <a:off x="4547616" y="2514599"/>
              <a:ext cx="58419" cy="86995"/>
            </a:xfrm>
            <a:custGeom>
              <a:avLst/>
              <a:gdLst/>
              <a:ahLst/>
              <a:cxnLst/>
              <a:rect l="l" t="t" r="r" b="b"/>
              <a:pathLst>
                <a:path w="58420" h="86994">
                  <a:moveTo>
                    <a:pt x="57911" y="86867"/>
                  </a:moveTo>
                  <a:lnTo>
                    <a:pt x="0" y="86867"/>
                  </a:lnTo>
                  <a:lnTo>
                    <a:pt x="28956" y="0"/>
                  </a:lnTo>
                  <a:lnTo>
                    <a:pt x="57911" y="86867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148" name="object 148"/>
          <p:cNvGrpSpPr/>
          <p:nvPr/>
        </p:nvGrpSpPr>
        <p:grpSpPr>
          <a:xfrm>
            <a:off x="13108501" y="2292095"/>
            <a:ext cx="530263" cy="401320"/>
            <a:chOff x="5698235" y="2292095"/>
            <a:chExt cx="230504" cy="401320"/>
          </a:xfrm>
        </p:grpSpPr>
        <p:sp>
          <p:nvSpPr>
            <p:cNvPr id="149" name="object 149"/>
            <p:cNvSpPr/>
            <p:nvPr/>
          </p:nvSpPr>
          <p:spPr>
            <a:xfrm>
              <a:off x="5702807" y="2296667"/>
              <a:ext cx="220979" cy="218440"/>
            </a:xfrm>
            <a:custGeom>
              <a:avLst/>
              <a:gdLst/>
              <a:ahLst/>
              <a:cxnLst/>
              <a:rect l="l" t="t" r="r" b="b"/>
              <a:pathLst>
                <a:path w="220979" h="218439">
                  <a:moveTo>
                    <a:pt x="0" y="108203"/>
                  </a:moveTo>
                  <a:lnTo>
                    <a:pt x="8572" y="66222"/>
                  </a:lnTo>
                  <a:lnTo>
                    <a:pt x="32004" y="31813"/>
                  </a:lnTo>
                  <a:lnTo>
                    <a:pt x="66865" y="8548"/>
                  </a:lnTo>
                  <a:lnTo>
                    <a:pt x="109728" y="0"/>
                  </a:lnTo>
                  <a:lnTo>
                    <a:pt x="152828" y="8548"/>
                  </a:lnTo>
                  <a:lnTo>
                    <a:pt x="188214" y="31813"/>
                  </a:lnTo>
                  <a:lnTo>
                    <a:pt x="212169" y="66222"/>
                  </a:lnTo>
                  <a:lnTo>
                    <a:pt x="220980" y="108203"/>
                  </a:lnTo>
                  <a:lnTo>
                    <a:pt x="212169" y="151066"/>
                  </a:lnTo>
                  <a:lnTo>
                    <a:pt x="188214" y="185927"/>
                  </a:lnTo>
                  <a:lnTo>
                    <a:pt x="152828" y="209359"/>
                  </a:lnTo>
                  <a:lnTo>
                    <a:pt x="109728" y="217931"/>
                  </a:lnTo>
                  <a:lnTo>
                    <a:pt x="66865" y="209359"/>
                  </a:lnTo>
                  <a:lnTo>
                    <a:pt x="32004" y="185927"/>
                  </a:lnTo>
                  <a:lnTo>
                    <a:pt x="8572" y="151066"/>
                  </a:lnTo>
                  <a:lnTo>
                    <a:pt x="0" y="108203"/>
                  </a:lnTo>
                </a:path>
              </a:pathLst>
            </a:custGeom>
            <a:ln w="9144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150" name="object 150"/>
            <p:cNvPicPr/>
            <p:nvPr/>
          </p:nvPicPr>
          <p:blipFill>
            <a:blip r:embed="rId3" cstate="print"/>
            <a:stretch>
              <a:fillRect/>
            </a:stretch>
          </p:blipFill>
          <p:spPr>
            <a:xfrm>
              <a:off x="5788152" y="2369820"/>
              <a:ext cx="48767" cy="187451"/>
            </a:xfrm>
            <a:prstGeom prst="rect">
              <a:avLst/>
            </a:prstGeom>
          </p:spPr>
        </p:pic>
        <p:sp>
          <p:nvSpPr>
            <p:cNvPr id="151" name="object 151"/>
            <p:cNvSpPr/>
            <p:nvPr/>
          </p:nvSpPr>
          <p:spPr>
            <a:xfrm>
              <a:off x="5812536" y="2593848"/>
              <a:ext cx="0" cy="99060"/>
            </a:xfrm>
            <a:custGeom>
              <a:avLst/>
              <a:gdLst/>
              <a:ahLst/>
              <a:cxnLst/>
              <a:rect l="l" t="t" r="r" b="b"/>
              <a:pathLst>
                <a:path h="99060">
                  <a:moveTo>
                    <a:pt x="0" y="99059"/>
                  </a:moveTo>
                  <a:lnTo>
                    <a:pt x="0" y="0"/>
                  </a:lnTo>
                </a:path>
              </a:pathLst>
            </a:custGeom>
            <a:ln w="9144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52" name="object 152"/>
            <p:cNvSpPr/>
            <p:nvPr/>
          </p:nvSpPr>
          <p:spPr>
            <a:xfrm>
              <a:off x="5783580" y="2514599"/>
              <a:ext cx="58419" cy="86995"/>
            </a:xfrm>
            <a:custGeom>
              <a:avLst/>
              <a:gdLst/>
              <a:ahLst/>
              <a:cxnLst/>
              <a:rect l="l" t="t" r="r" b="b"/>
              <a:pathLst>
                <a:path w="58420" h="86994">
                  <a:moveTo>
                    <a:pt x="57912" y="86867"/>
                  </a:moveTo>
                  <a:lnTo>
                    <a:pt x="0" y="86867"/>
                  </a:lnTo>
                  <a:lnTo>
                    <a:pt x="28955" y="0"/>
                  </a:lnTo>
                  <a:lnTo>
                    <a:pt x="57912" y="86867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153" name="object 153"/>
          <p:cNvGrpSpPr/>
          <p:nvPr/>
        </p:nvGrpSpPr>
        <p:grpSpPr>
          <a:xfrm>
            <a:off x="11650054" y="2292095"/>
            <a:ext cx="533187" cy="401320"/>
            <a:chOff x="5064251" y="2292095"/>
            <a:chExt cx="231775" cy="401320"/>
          </a:xfrm>
        </p:grpSpPr>
        <p:sp>
          <p:nvSpPr>
            <p:cNvPr id="154" name="object 154"/>
            <p:cNvSpPr/>
            <p:nvPr/>
          </p:nvSpPr>
          <p:spPr>
            <a:xfrm>
              <a:off x="5068823" y="2296667"/>
              <a:ext cx="222885" cy="218440"/>
            </a:xfrm>
            <a:custGeom>
              <a:avLst/>
              <a:gdLst/>
              <a:ahLst/>
              <a:cxnLst/>
              <a:rect l="l" t="t" r="r" b="b"/>
              <a:pathLst>
                <a:path w="222885" h="218439">
                  <a:moveTo>
                    <a:pt x="0" y="108203"/>
                  </a:moveTo>
                  <a:lnTo>
                    <a:pt x="8810" y="66222"/>
                  </a:lnTo>
                  <a:lnTo>
                    <a:pt x="32766" y="31813"/>
                  </a:lnTo>
                  <a:lnTo>
                    <a:pt x="68151" y="8548"/>
                  </a:lnTo>
                  <a:lnTo>
                    <a:pt x="111252" y="0"/>
                  </a:lnTo>
                  <a:lnTo>
                    <a:pt x="154352" y="8548"/>
                  </a:lnTo>
                  <a:lnTo>
                    <a:pt x="189738" y="31813"/>
                  </a:lnTo>
                  <a:lnTo>
                    <a:pt x="213693" y="66222"/>
                  </a:lnTo>
                  <a:lnTo>
                    <a:pt x="222504" y="108203"/>
                  </a:lnTo>
                  <a:lnTo>
                    <a:pt x="213693" y="151066"/>
                  </a:lnTo>
                  <a:lnTo>
                    <a:pt x="189738" y="185927"/>
                  </a:lnTo>
                  <a:lnTo>
                    <a:pt x="154352" y="209359"/>
                  </a:lnTo>
                  <a:lnTo>
                    <a:pt x="111252" y="217931"/>
                  </a:lnTo>
                  <a:lnTo>
                    <a:pt x="68151" y="209359"/>
                  </a:lnTo>
                  <a:lnTo>
                    <a:pt x="32766" y="185927"/>
                  </a:lnTo>
                  <a:lnTo>
                    <a:pt x="8810" y="151066"/>
                  </a:lnTo>
                  <a:lnTo>
                    <a:pt x="0" y="108203"/>
                  </a:lnTo>
                </a:path>
              </a:pathLst>
            </a:custGeom>
            <a:ln w="9144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155" name="object 155"/>
            <p:cNvPicPr/>
            <p:nvPr/>
          </p:nvPicPr>
          <p:blipFill>
            <a:blip r:embed="rId3" cstate="print"/>
            <a:stretch>
              <a:fillRect/>
            </a:stretch>
          </p:blipFill>
          <p:spPr>
            <a:xfrm>
              <a:off x="5155692" y="2369820"/>
              <a:ext cx="48767" cy="187451"/>
            </a:xfrm>
            <a:prstGeom prst="rect">
              <a:avLst/>
            </a:prstGeom>
          </p:spPr>
        </p:pic>
        <p:sp>
          <p:nvSpPr>
            <p:cNvPr id="156" name="object 156"/>
            <p:cNvSpPr/>
            <p:nvPr/>
          </p:nvSpPr>
          <p:spPr>
            <a:xfrm>
              <a:off x="5180076" y="2593848"/>
              <a:ext cx="0" cy="99060"/>
            </a:xfrm>
            <a:custGeom>
              <a:avLst/>
              <a:gdLst/>
              <a:ahLst/>
              <a:cxnLst/>
              <a:rect l="l" t="t" r="r" b="b"/>
              <a:pathLst>
                <a:path h="99060">
                  <a:moveTo>
                    <a:pt x="0" y="99059"/>
                  </a:moveTo>
                  <a:lnTo>
                    <a:pt x="0" y="0"/>
                  </a:lnTo>
                </a:path>
              </a:pathLst>
            </a:custGeom>
            <a:ln w="9144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57" name="object 157"/>
            <p:cNvSpPr/>
            <p:nvPr/>
          </p:nvSpPr>
          <p:spPr>
            <a:xfrm>
              <a:off x="5151119" y="2514599"/>
              <a:ext cx="58419" cy="86995"/>
            </a:xfrm>
            <a:custGeom>
              <a:avLst/>
              <a:gdLst/>
              <a:ahLst/>
              <a:cxnLst/>
              <a:rect l="l" t="t" r="r" b="b"/>
              <a:pathLst>
                <a:path w="58420" h="86994">
                  <a:moveTo>
                    <a:pt x="57912" y="86867"/>
                  </a:moveTo>
                  <a:lnTo>
                    <a:pt x="0" y="86867"/>
                  </a:lnTo>
                  <a:lnTo>
                    <a:pt x="28956" y="0"/>
                  </a:lnTo>
                  <a:lnTo>
                    <a:pt x="57912" y="86867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158" name="object 158"/>
          <p:cNvSpPr/>
          <p:nvPr/>
        </p:nvSpPr>
        <p:spPr>
          <a:xfrm>
            <a:off x="13034881" y="3095243"/>
            <a:ext cx="354971" cy="0"/>
          </a:xfrm>
          <a:custGeom>
            <a:avLst/>
            <a:gdLst/>
            <a:ahLst/>
            <a:cxnLst/>
            <a:rect l="l" t="t" r="r" b="b"/>
            <a:pathLst>
              <a:path w="154304">
                <a:moveTo>
                  <a:pt x="0" y="0"/>
                </a:moveTo>
                <a:lnTo>
                  <a:pt x="153923" y="0"/>
                </a:lnTo>
              </a:path>
            </a:pathLst>
          </a:custGeom>
          <a:ln w="9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grpSp>
        <p:nvGrpSpPr>
          <p:cNvPr id="159" name="object 159"/>
          <p:cNvGrpSpPr/>
          <p:nvPr/>
        </p:nvGrpSpPr>
        <p:grpSpPr>
          <a:xfrm>
            <a:off x="10261723" y="3695701"/>
            <a:ext cx="530263" cy="268605"/>
            <a:chOff x="4460747" y="3695700"/>
            <a:chExt cx="230504" cy="268605"/>
          </a:xfrm>
        </p:grpSpPr>
        <p:sp>
          <p:nvSpPr>
            <p:cNvPr id="160" name="object 160"/>
            <p:cNvSpPr/>
            <p:nvPr/>
          </p:nvSpPr>
          <p:spPr>
            <a:xfrm>
              <a:off x="4465319" y="3700272"/>
              <a:ext cx="220979" cy="220979"/>
            </a:xfrm>
            <a:custGeom>
              <a:avLst/>
              <a:gdLst/>
              <a:ahLst/>
              <a:cxnLst/>
              <a:rect l="l" t="t" r="r" b="b"/>
              <a:pathLst>
                <a:path w="220979" h="220979">
                  <a:moveTo>
                    <a:pt x="220980" y="111251"/>
                  </a:moveTo>
                  <a:lnTo>
                    <a:pt x="212407" y="154114"/>
                  </a:lnTo>
                  <a:lnTo>
                    <a:pt x="188976" y="188975"/>
                  </a:lnTo>
                  <a:lnTo>
                    <a:pt x="154114" y="212407"/>
                  </a:lnTo>
                  <a:lnTo>
                    <a:pt x="111252" y="220979"/>
                  </a:lnTo>
                  <a:lnTo>
                    <a:pt x="68151" y="212407"/>
                  </a:lnTo>
                  <a:lnTo>
                    <a:pt x="32766" y="188975"/>
                  </a:lnTo>
                  <a:lnTo>
                    <a:pt x="8810" y="154114"/>
                  </a:lnTo>
                  <a:lnTo>
                    <a:pt x="0" y="111251"/>
                  </a:lnTo>
                  <a:lnTo>
                    <a:pt x="8810" y="68151"/>
                  </a:lnTo>
                  <a:lnTo>
                    <a:pt x="32766" y="32765"/>
                  </a:lnTo>
                  <a:lnTo>
                    <a:pt x="68151" y="8810"/>
                  </a:lnTo>
                  <a:lnTo>
                    <a:pt x="111252" y="0"/>
                  </a:lnTo>
                  <a:lnTo>
                    <a:pt x="154114" y="8810"/>
                  </a:lnTo>
                  <a:lnTo>
                    <a:pt x="188976" y="32765"/>
                  </a:lnTo>
                  <a:lnTo>
                    <a:pt x="212407" y="68151"/>
                  </a:lnTo>
                  <a:lnTo>
                    <a:pt x="220980" y="111251"/>
                  </a:lnTo>
                </a:path>
              </a:pathLst>
            </a:custGeom>
            <a:ln w="9144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161" name="object 161"/>
            <p:cNvPicPr/>
            <p:nvPr/>
          </p:nvPicPr>
          <p:blipFill>
            <a:blip r:embed="rId3" cstate="print"/>
            <a:stretch>
              <a:fillRect/>
            </a:stretch>
          </p:blipFill>
          <p:spPr>
            <a:xfrm>
              <a:off x="4549139" y="3776472"/>
              <a:ext cx="50291" cy="187451"/>
            </a:xfrm>
            <a:prstGeom prst="rect">
              <a:avLst/>
            </a:prstGeom>
          </p:spPr>
        </p:pic>
      </p:grpSp>
      <p:grpSp>
        <p:nvGrpSpPr>
          <p:cNvPr id="162" name="object 162"/>
          <p:cNvGrpSpPr/>
          <p:nvPr/>
        </p:nvGrpSpPr>
        <p:grpSpPr>
          <a:xfrm>
            <a:off x="10461559" y="3523489"/>
            <a:ext cx="134390" cy="177165"/>
            <a:chOff x="4547615" y="3523488"/>
            <a:chExt cx="58419" cy="177165"/>
          </a:xfrm>
        </p:grpSpPr>
        <p:sp>
          <p:nvSpPr>
            <p:cNvPr id="163" name="object 163"/>
            <p:cNvSpPr/>
            <p:nvPr/>
          </p:nvSpPr>
          <p:spPr>
            <a:xfrm>
              <a:off x="4576571" y="3523488"/>
              <a:ext cx="0" cy="99060"/>
            </a:xfrm>
            <a:custGeom>
              <a:avLst/>
              <a:gdLst/>
              <a:ahLst/>
              <a:cxnLst/>
              <a:rect l="l" t="t" r="r" b="b"/>
              <a:pathLst>
                <a:path h="99060">
                  <a:moveTo>
                    <a:pt x="0" y="0"/>
                  </a:moveTo>
                  <a:lnTo>
                    <a:pt x="0" y="99059"/>
                  </a:lnTo>
                </a:path>
              </a:pathLst>
            </a:custGeom>
            <a:ln w="9144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64" name="object 164"/>
            <p:cNvSpPr/>
            <p:nvPr/>
          </p:nvSpPr>
          <p:spPr>
            <a:xfrm>
              <a:off x="4547615" y="3614927"/>
              <a:ext cx="58419" cy="85725"/>
            </a:xfrm>
            <a:custGeom>
              <a:avLst/>
              <a:gdLst/>
              <a:ahLst/>
              <a:cxnLst/>
              <a:rect l="l" t="t" r="r" b="b"/>
              <a:pathLst>
                <a:path w="58420" h="85725">
                  <a:moveTo>
                    <a:pt x="28956" y="85344"/>
                  </a:moveTo>
                  <a:lnTo>
                    <a:pt x="0" y="0"/>
                  </a:lnTo>
                  <a:lnTo>
                    <a:pt x="57911" y="0"/>
                  </a:lnTo>
                  <a:lnTo>
                    <a:pt x="28956" y="85344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165" name="object 165"/>
          <p:cNvGrpSpPr/>
          <p:nvPr/>
        </p:nvGrpSpPr>
        <p:grpSpPr>
          <a:xfrm>
            <a:off x="13108501" y="3695701"/>
            <a:ext cx="530263" cy="268605"/>
            <a:chOff x="5698235" y="3695700"/>
            <a:chExt cx="230504" cy="268605"/>
          </a:xfrm>
        </p:grpSpPr>
        <p:sp>
          <p:nvSpPr>
            <p:cNvPr id="166" name="object 166"/>
            <p:cNvSpPr/>
            <p:nvPr/>
          </p:nvSpPr>
          <p:spPr>
            <a:xfrm>
              <a:off x="5702807" y="3700272"/>
              <a:ext cx="220979" cy="220979"/>
            </a:xfrm>
            <a:custGeom>
              <a:avLst/>
              <a:gdLst/>
              <a:ahLst/>
              <a:cxnLst/>
              <a:rect l="l" t="t" r="r" b="b"/>
              <a:pathLst>
                <a:path w="220979" h="220979">
                  <a:moveTo>
                    <a:pt x="220980" y="111251"/>
                  </a:moveTo>
                  <a:lnTo>
                    <a:pt x="212169" y="154114"/>
                  </a:lnTo>
                  <a:lnTo>
                    <a:pt x="188214" y="188975"/>
                  </a:lnTo>
                  <a:lnTo>
                    <a:pt x="152828" y="212407"/>
                  </a:lnTo>
                  <a:lnTo>
                    <a:pt x="109728" y="220979"/>
                  </a:lnTo>
                  <a:lnTo>
                    <a:pt x="66865" y="212407"/>
                  </a:lnTo>
                  <a:lnTo>
                    <a:pt x="32004" y="188975"/>
                  </a:lnTo>
                  <a:lnTo>
                    <a:pt x="8572" y="154114"/>
                  </a:lnTo>
                  <a:lnTo>
                    <a:pt x="0" y="111251"/>
                  </a:lnTo>
                  <a:lnTo>
                    <a:pt x="8572" y="68151"/>
                  </a:lnTo>
                  <a:lnTo>
                    <a:pt x="32004" y="32765"/>
                  </a:lnTo>
                  <a:lnTo>
                    <a:pt x="66865" y="8810"/>
                  </a:lnTo>
                  <a:lnTo>
                    <a:pt x="109728" y="0"/>
                  </a:lnTo>
                  <a:lnTo>
                    <a:pt x="152828" y="8810"/>
                  </a:lnTo>
                  <a:lnTo>
                    <a:pt x="188214" y="32765"/>
                  </a:lnTo>
                  <a:lnTo>
                    <a:pt x="212169" y="68151"/>
                  </a:lnTo>
                  <a:lnTo>
                    <a:pt x="220980" y="111251"/>
                  </a:lnTo>
                </a:path>
              </a:pathLst>
            </a:custGeom>
            <a:ln w="9144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167" name="object 167"/>
            <p:cNvPicPr/>
            <p:nvPr/>
          </p:nvPicPr>
          <p:blipFill>
            <a:blip r:embed="rId3" cstate="print"/>
            <a:stretch>
              <a:fillRect/>
            </a:stretch>
          </p:blipFill>
          <p:spPr>
            <a:xfrm>
              <a:off x="5788152" y="3776472"/>
              <a:ext cx="48767" cy="187451"/>
            </a:xfrm>
            <a:prstGeom prst="rect">
              <a:avLst/>
            </a:prstGeom>
          </p:spPr>
        </p:pic>
      </p:grpSp>
      <p:grpSp>
        <p:nvGrpSpPr>
          <p:cNvPr id="168" name="object 168"/>
          <p:cNvGrpSpPr/>
          <p:nvPr/>
        </p:nvGrpSpPr>
        <p:grpSpPr>
          <a:xfrm>
            <a:off x="13304832" y="3523489"/>
            <a:ext cx="134390" cy="177165"/>
            <a:chOff x="5783579" y="3523488"/>
            <a:chExt cx="58419" cy="177165"/>
          </a:xfrm>
        </p:grpSpPr>
        <p:sp>
          <p:nvSpPr>
            <p:cNvPr id="169" name="object 169"/>
            <p:cNvSpPr/>
            <p:nvPr/>
          </p:nvSpPr>
          <p:spPr>
            <a:xfrm>
              <a:off x="5812535" y="3523488"/>
              <a:ext cx="0" cy="99060"/>
            </a:xfrm>
            <a:custGeom>
              <a:avLst/>
              <a:gdLst/>
              <a:ahLst/>
              <a:cxnLst/>
              <a:rect l="l" t="t" r="r" b="b"/>
              <a:pathLst>
                <a:path h="99060">
                  <a:moveTo>
                    <a:pt x="0" y="0"/>
                  </a:moveTo>
                  <a:lnTo>
                    <a:pt x="0" y="99059"/>
                  </a:lnTo>
                </a:path>
              </a:pathLst>
            </a:custGeom>
            <a:ln w="9144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70" name="object 170"/>
            <p:cNvSpPr/>
            <p:nvPr/>
          </p:nvSpPr>
          <p:spPr>
            <a:xfrm>
              <a:off x="5783579" y="3614927"/>
              <a:ext cx="58419" cy="85725"/>
            </a:xfrm>
            <a:custGeom>
              <a:avLst/>
              <a:gdLst/>
              <a:ahLst/>
              <a:cxnLst/>
              <a:rect l="l" t="t" r="r" b="b"/>
              <a:pathLst>
                <a:path w="58420" h="85725">
                  <a:moveTo>
                    <a:pt x="28955" y="85344"/>
                  </a:moveTo>
                  <a:lnTo>
                    <a:pt x="0" y="0"/>
                  </a:lnTo>
                  <a:lnTo>
                    <a:pt x="57912" y="0"/>
                  </a:lnTo>
                  <a:lnTo>
                    <a:pt x="28955" y="85344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171" name="object 171"/>
          <p:cNvGrpSpPr/>
          <p:nvPr/>
        </p:nvGrpSpPr>
        <p:grpSpPr>
          <a:xfrm>
            <a:off x="11664078" y="3695701"/>
            <a:ext cx="533187" cy="268605"/>
            <a:chOff x="5070347" y="3695700"/>
            <a:chExt cx="231775" cy="268605"/>
          </a:xfrm>
        </p:grpSpPr>
        <p:sp>
          <p:nvSpPr>
            <p:cNvPr id="172" name="object 172"/>
            <p:cNvSpPr/>
            <p:nvPr/>
          </p:nvSpPr>
          <p:spPr>
            <a:xfrm>
              <a:off x="5074919" y="3700272"/>
              <a:ext cx="222885" cy="220979"/>
            </a:xfrm>
            <a:custGeom>
              <a:avLst/>
              <a:gdLst/>
              <a:ahLst/>
              <a:cxnLst/>
              <a:rect l="l" t="t" r="r" b="b"/>
              <a:pathLst>
                <a:path w="222885" h="220979">
                  <a:moveTo>
                    <a:pt x="222504" y="111251"/>
                  </a:moveTo>
                  <a:lnTo>
                    <a:pt x="213693" y="154114"/>
                  </a:lnTo>
                  <a:lnTo>
                    <a:pt x="189738" y="188975"/>
                  </a:lnTo>
                  <a:lnTo>
                    <a:pt x="154352" y="212407"/>
                  </a:lnTo>
                  <a:lnTo>
                    <a:pt x="111252" y="220979"/>
                  </a:lnTo>
                  <a:lnTo>
                    <a:pt x="68151" y="212407"/>
                  </a:lnTo>
                  <a:lnTo>
                    <a:pt x="32766" y="188975"/>
                  </a:lnTo>
                  <a:lnTo>
                    <a:pt x="8810" y="154114"/>
                  </a:lnTo>
                  <a:lnTo>
                    <a:pt x="0" y="111251"/>
                  </a:lnTo>
                  <a:lnTo>
                    <a:pt x="8810" y="68151"/>
                  </a:lnTo>
                  <a:lnTo>
                    <a:pt x="32766" y="32765"/>
                  </a:lnTo>
                  <a:lnTo>
                    <a:pt x="68151" y="8810"/>
                  </a:lnTo>
                  <a:lnTo>
                    <a:pt x="111252" y="0"/>
                  </a:lnTo>
                  <a:lnTo>
                    <a:pt x="154352" y="8810"/>
                  </a:lnTo>
                  <a:lnTo>
                    <a:pt x="189738" y="32765"/>
                  </a:lnTo>
                  <a:lnTo>
                    <a:pt x="213693" y="68151"/>
                  </a:lnTo>
                  <a:lnTo>
                    <a:pt x="222504" y="111251"/>
                  </a:lnTo>
                </a:path>
              </a:pathLst>
            </a:custGeom>
            <a:ln w="9144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173" name="object 173"/>
            <p:cNvPicPr/>
            <p:nvPr/>
          </p:nvPicPr>
          <p:blipFill>
            <a:blip r:embed="rId3" cstate="print"/>
            <a:stretch>
              <a:fillRect/>
            </a:stretch>
          </p:blipFill>
          <p:spPr>
            <a:xfrm>
              <a:off x="5161787" y="3776472"/>
              <a:ext cx="48767" cy="187451"/>
            </a:xfrm>
            <a:prstGeom prst="rect">
              <a:avLst/>
            </a:prstGeom>
          </p:spPr>
        </p:pic>
      </p:grpSp>
      <p:grpSp>
        <p:nvGrpSpPr>
          <p:cNvPr id="174" name="object 174"/>
          <p:cNvGrpSpPr/>
          <p:nvPr/>
        </p:nvGrpSpPr>
        <p:grpSpPr>
          <a:xfrm>
            <a:off x="11863913" y="3523489"/>
            <a:ext cx="134390" cy="177165"/>
            <a:chOff x="5157215" y="3523488"/>
            <a:chExt cx="58419" cy="177165"/>
          </a:xfrm>
        </p:grpSpPr>
        <p:sp>
          <p:nvSpPr>
            <p:cNvPr id="175" name="object 175"/>
            <p:cNvSpPr/>
            <p:nvPr/>
          </p:nvSpPr>
          <p:spPr>
            <a:xfrm>
              <a:off x="5186171" y="3523488"/>
              <a:ext cx="0" cy="99060"/>
            </a:xfrm>
            <a:custGeom>
              <a:avLst/>
              <a:gdLst/>
              <a:ahLst/>
              <a:cxnLst/>
              <a:rect l="l" t="t" r="r" b="b"/>
              <a:pathLst>
                <a:path h="99060">
                  <a:moveTo>
                    <a:pt x="0" y="0"/>
                  </a:moveTo>
                  <a:lnTo>
                    <a:pt x="0" y="99059"/>
                  </a:lnTo>
                </a:path>
              </a:pathLst>
            </a:custGeom>
            <a:ln w="9144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76" name="object 176"/>
            <p:cNvSpPr/>
            <p:nvPr/>
          </p:nvSpPr>
          <p:spPr>
            <a:xfrm>
              <a:off x="5157215" y="3614927"/>
              <a:ext cx="58419" cy="85725"/>
            </a:xfrm>
            <a:custGeom>
              <a:avLst/>
              <a:gdLst/>
              <a:ahLst/>
              <a:cxnLst/>
              <a:rect l="l" t="t" r="r" b="b"/>
              <a:pathLst>
                <a:path w="58420" h="85725">
                  <a:moveTo>
                    <a:pt x="28955" y="85344"/>
                  </a:moveTo>
                  <a:lnTo>
                    <a:pt x="0" y="0"/>
                  </a:lnTo>
                  <a:lnTo>
                    <a:pt x="57912" y="0"/>
                  </a:lnTo>
                  <a:lnTo>
                    <a:pt x="28955" y="85344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pic>
        <p:nvPicPr>
          <p:cNvPr id="177" name="object 177"/>
          <p:cNvPicPr/>
          <p:nvPr/>
        </p:nvPicPr>
        <p:blipFill>
          <a:blip r:embed="rId15" cstate="print"/>
          <a:stretch>
            <a:fillRect/>
          </a:stretch>
        </p:blipFill>
        <p:spPr>
          <a:xfrm>
            <a:off x="4606734" y="3040381"/>
            <a:ext cx="122179" cy="8127"/>
          </a:xfrm>
          <a:prstGeom prst="rect">
            <a:avLst/>
          </a:prstGeom>
        </p:spPr>
      </p:pic>
      <p:pic>
        <p:nvPicPr>
          <p:cNvPr id="178" name="object 178"/>
          <p:cNvPicPr/>
          <p:nvPr/>
        </p:nvPicPr>
        <p:blipFill>
          <a:blip r:embed="rId14" cstate="print"/>
          <a:stretch>
            <a:fillRect/>
          </a:stretch>
        </p:blipFill>
        <p:spPr>
          <a:xfrm>
            <a:off x="10093444" y="3715511"/>
            <a:ext cx="104848" cy="44196"/>
          </a:xfrm>
          <a:prstGeom prst="rect">
            <a:avLst/>
          </a:prstGeom>
        </p:spPr>
      </p:pic>
      <p:pic>
        <p:nvPicPr>
          <p:cNvPr id="179" name="object 179"/>
          <p:cNvPicPr/>
          <p:nvPr/>
        </p:nvPicPr>
        <p:blipFill>
          <a:blip r:embed="rId14" cstate="print"/>
          <a:stretch>
            <a:fillRect/>
          </a:stretch>
        </p:blipFill>
        <p:spPr>
          <a:xfrm>
            <a:off x="11488783" y="3715511"/>
            <a:ext cx="104845" cy="44196"/>
          </a:xfrm>
          <a:prstGeom prst="rect">
            <a:avLst/>
          </a:prstGeom>
        </p:spPr>
      </p:pic>
      <p:pic>
        <p:nvPicPr>
          <p:cNvPr id="180" name="object 180"/>
          <p:cNvPicPr/>
          <p:nvPr/>
        </p:nvPicPr>
        <p:blipFill>
          <a:blip r:embed="rId14" cstate="print"/>
          <a:stretch>
            <a:fillRect/>
          </a:stretch>
        </p:blipFill>
        <p:spPr>
          <a:xfrm>
            <a:off x="12968268" y="3715511"/>
            <a:ext cx="104845" cy="44196"/>
          </a:xfrm>
          <a:prstGeom prst="rect">
            <a:avLst/>
          </a:prstGeom>
        </p:spPr>
      </p:pic>
      <p:pic>
        <p:nvPicPr>
          <p:cNvPr id="181" name="object 181"/>
          <p:cNvPicPr/>
          <p:nvPr/>
        </p:nvPicPr>
        <p:blipFill>
          <a:blip r:embed="rId37" cstate="print"/>
          <a:stretch>
            <a:fillRect/>
          </a:stretch>
        </p:blipFill>
        <p:spPr>
          <a:xfrm>
            <a:off x="13476620" y="3558541"/>
            <a:ext cx="115692" cy="134111"/>
          </a:xfrm>
          <a:prstGeom prst="rect">
            <a:avLst/>
          </a:prstGeom>
        </p:spPr>
      </p:pic>
      <p:pic>
        <p:nvPicPr>
          <p:cNvPr id="182" name="object 182"/>
          <p:cNvPicPr/>
          <p:nvPr/>
        </p:nvPicPr>
        <p:blipFill>
          <a:blip r:embed="rId37" cstate="print"/>
          <a:stretch>
            <a:fillRect/>
          </a:stretch>
        </p:blipFill>
        <p:spPr>
          <a:xfrm>
            <a:off x="12018172" y="3558541"/>
            <a:ext cx="115692" cy="134111"/>
          </a:xfrm>
          <a:prstGeom prst="rect">
            <a:avLst/>
          </a:prstGeom>
        </p:spPr>
      </p:pic>
      <p:pic>
        <p:nvPicPr>
          <p:cNvPr id="183" name="object 183"/>
          <p:cNvPicPr/>
          <p:nvPr/>
        </p:nvPicPr>
        <p:blipFill>
          <a:blip r:embed="rId37" cstate="print"/>
          <a:stretch>
            <a:fillRect/>
          </a:stretch>
        </p:blipFill>
        <p:spPr>
          <a:xfrm>
            <a:off x="10650877" y="3558541"/>
            <a:ext cx="115692" cy="134111"/>
          </a:xfrm>
          <a:prstGeom prst="rect">
            <a:avLst/>
          </a:prstGeom>
        </p:spPr>
      </p:pic>
      <p:pic>
        <p:nvPicPr>
          <p:cNvPr id="184" name="object 184"/>
          <p:cNvPicPr/>
          <p:nvPr/>
        </p:nvPicPr>
        <p:blipFill>
          <a:blip r:embed="rId37" cstate="print"/>
          <a:stretch>
            <a:fillRect/>
          </a:stretch>
        </p:blipFill>
        <p:spPr>
          <a:xfrm>
            <a:off x="13476620" y="2601468"/>
            <a:ext cx="115692" cy="134111"/>
          </a:xfrm>
          <a:prstGeom prst="rect">
            <a:avLst/>
          </a:prstGeom>
        </p:spPr>
      </p:pic>
      <p:pic>
        <p:nvPicPr>
          <p:cNvPr id="185" name="object 185"/>
          <p:cNvPicPr/>
          <p:nvPr/>
        </p:nvPicPr>
        <p:blipFill>
          <a:blip r:embed="rId37" cstate="print"/>
          <a:stretch>
            <a:fillRect/>
          </a:stretch>
        </p:blipFill>
        <p:spPr>
          <a:xfrm>
            <a:off x="12018172" y="2601468"/>
            <a:ext cx="115692" cy="134111"/>
          </a:xfrm>
          <a:prstGeom prst="rect">
            <a:avLst/>
          </a:prstGeom>
        </p:spPr>
      </p:pic>
      <p:pic>
        <p:nvPicPr>
          <p:cNvPr id="186" name="object 186"/>
          <p:cNvPicPr/>
          <p:nvPr/>
        </p:nvPicPr>
        <p:blipFill>
          <a:blip r:embed="rId37" cstate="print"/>
          <a:stretch>
            <a:fillRect/>
          </a:stretch>
        </p:blipFill>
        <p:spPr>
          <a:xfrm>
            <a:off x="10650877" y="2601468"/>
            <a:ext cx="115692" cy="134111"/>
          </a:xfrm>
          <a:prstGeom prst="rect">
            <a:avLst/>
          </a:prstGeom>
        </p:spPr>
      </p:pic>
      <p:pic>
        <p:nvPicPr>
          <p:cNvPr id="187" name="object 187"/>
          <p:cNvPicPr/>
          <p:nvPr/>
        </p:nvPicPr>
        <p:blipFill>
          <a:blip r:embed="rId14" cstate="print"/>
          <a:stretch>
            <a:fillRect/>
          </a:stretch>
        </p:blipFill>
        <p:spPr>
          <a:xfrm>
            <a:off x="12968268" y="2305812"/>
            <a:ext cx="104845" cy="44703"/>
          </a:xfrm>
          <a:prstGeom prst="rect">
            <a:avLst/>
          </a:prstGeom>
        </p:spPr>
      </p:pic>
      <p:pic>
        <p:nvPicPr>
          <p:cNvPr id="188" name="object 188"/>
          <p:cNvPicPr/>
          <p:nvPr/>
        </p:nvPicPr>
        <p:blipFill>
          <a:blip r:embed="rId14" cstate="print"/>
          <a:stretch>
            <a:fillRect/>
          </a:stretch>
        </p:blipFill>
        <p:spPr>
          <a:xfrm>
            <a:off x="11488783" y="2305812"/>
            <a:ext cx="104845" cy="44703"/>
          </a:xfrm>
          <a:prstGeom prst="rect">
            <a:avLst/>
          </a:prstGeom>
        </p:spPr>
      </p:pic>
      <p:pic>
        <p:nvPicPr>
          <p:cNvPr id="189" name="object 189"/>
          <p:cNvPicPr/>
          <p:nvPr/>
        </p:nvPicPr>
        <p:blipFill>
          <a:blip r:embed="rId14" cstate="print"/>
          <a:stretch>
            <a:fillRect/>
          </a:stretch>
        </p:blipFill>
        <p:spPr>
          <a:xfrm>
            <a:off x="10093444" y="2305812"/>
            <a:ext cx="104848" cy="44703"/>
          </a:xfrm>
          <a:prstGeom prst="rect">
            <a:avLst/>
          </a:prstGeom>
        </p:spPr>
      </p:pic>
      <p:grpSp>
        <p:nvGrpSpPr>
          <p:cNvPr id="190" name="object 190"/>
          <p:cNvGrpSpPr/>
          <p:nvPr/>
        </p:nvGrpSpPr>
        <p:grpSpPr>
          <a:xfrm>
            <a:off x="9090761" y="2382012"/>
            <a:ext cx="1161324" cy="315595"/>
            <a:chOff x="3951732" y="2382011"/>
            <a:chExt cx="504825" cy="315595"/>
          </a:xfrm>
        </p:grpSpPr>
        <p:sp>
          <p:nvSpPr>
            <p:cNvPr id="191" name="object 191"/>
            <p:cNvSpPr/>
            <p:nvPr/>
          </p:nvSpPr>
          <p:spPr>
            <a:xfrm>
              <a:off x="3956304" y="2410967"/>
              <a:ext cx="421005" cy="281940"/>
            </a:xfrm>
            <a:custGeom>
              <a:avLst/>
              <a:gdLst/>
              <a:ahLst/>
              <a:cxnLst/>
              <a:rect l="l" t="t" r="r" b="b"/>
              <a:pathLst>
                <a:path w="421004" h="281939">
                  <a:moveTo>
                    <a:pt x="0" y="281940"/>
                  </a:moveTo>
                  <a:lnTo>
                    <a:pt x="0" y="0"/>
                  </a:lnTo>
                  <a:lnTo>
                    <a:pt x="420624" y="0"/>
                  </a:lnTo>
                </a:path>
              </a:pathLst>
            </a:custGeom>
            <a:ln w="9144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92" name="object 192"/>
            <p:cNvSpPr/>
            <p:nvPr/>
          </p:nvSpPr>
          <p:spPr>
            <a:xfrm>
              <a:off x="4369308" y="2382011"/>
              <a:ext cx="86995" cy="58419"/>
            </a:xfrm>
            <a:custGeom>
              <a:avLst/>
              <a:gdLst/>
              <a:ahLst/>
              <a:cxnLst/>
              <a:rect l="l" t="t" r="r" b="b"/>
              <a:pathLst>
                <a:path w="86995" h="58419">
                  <a:moveTo>
                    <a:pt x="0" y="57912"/>
                  </a:moveTo>
                  <a:lnTo>
                    <a:pt x="0" y="0"/>
                  </a:lnTo>
                  <a:lnTo>
                    <a:pt x="86867" y="28955"/>
                  </a:lnTo>
                  <a:lnTo>
                    <a:pt x="0" y="57912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193" name="object 193"/>
          <p:cNvGrpSpPr/>
          <p:nvPr/>
        </p:nvGrpSpPr>
        <p:grpSpPr>
          <a:xfrm>
            <a:off x="10780597" y="2375917"/>
            <a:ext cx="880854" cy="58419"/>
            <a:chOff x="4686300" y="2375916"/>
            <a:chExt cx="382905" cy="58419"/>
          </a:xfrm>
        </p:grpSpPr>
        <p:sp>
          <p:nvSpPr>
            <p:cNvPr id="194" name="object 194"/>
            <p:cNvSpPr/>
            <p:nvPr/>
          </p:nvSpPr>
          <p:spPr>
            <a:xfrm>
              <a:off x="4686300" y="2404871"/>
              <a:ext cx="306705" cy="0"/>
            </a:xfrm>
            <a:custGeom>
              <a:avLst/>
              <a:gdLst/>
              <a:ahLst/>
              <a:cxnLst/>
              <a:rect l="l" t="t" r="r" b="b"/>
              <a:pathLst>
                <a:path w="306704">
                  <a:moveTo>
                    <a:pt x="0" y="0"/>
                  </a:moveTo>
                  <a:lnTo>
                    <a:pt x="306323" y="0"/>
                  </a:lnTo>
                </a:path>
              </a:pathLst>
            </a:custGeom>
            <a:ln w="9144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95" name="object 195"/>
            <p:cNvSpPr/>
            <p:nvPr/>
          </p:nvSpPr>
          <p:spPr>
            <a:xfrm>
              <a:off x="4985003" y="2375916"/>
              <a:ext cx="83820" cy="58419"/>
            </a:xfrm>
            <a:custGeom>
              <a:avLst/>
              <a:gdLst/>
              <a:ahLst/>
              <a:cxnLst/>
              <a:rect l="l" t="t" r="r" b="b"/>
              <a:pathLst>
                <a:path w="83820" h="58419">
                  <a:moveTo>
                    <a:pt x="0" y="57912"/>
                  </a:moveTo>
                  <a:lnTo>
                    <a:pt x="0" y="0"/>
                  </a:lnTo>
                  <a:lnTo>
                    <a:pt x="83819" y="28955"/>
                  </a:lnTo>
                  <a:lnTo>
                    <a:pt x="0" y="57912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196" name="object 196"/>
          <p:cNvGrpSpPr/>
          <p:nvPr/>
        </p:nvGrpSpPr>
        <p:grpSpPr>
          <a:xfrm>
            <a:off x="12172432" y="2375917"/>
            <a:ext cx="946589" cy="58419"/>
            <a:chOff x="5291328" y="2375916"/>
            <a:chExt cx="411480" cy="58419"/>
          </a:xfrm>
        </p:grpSpPr>
        <p:sp>
          <p:nvSpPr>
            <p:cNvPr id="197" name="object 197"/>
            <p:cNvSpPr/>
            <p:nvPr/>
          </p:nvSpPr>
          <p:spPr>
            <a:xfrm>
              <a:off x="5291328" y="2404871"/>
              <a:ext cx="334010" cy="0"/>
            </a:xfrm>
            <a:custGeom>
              <a:avLst/>
              <a:gdLst/>
              <a:ahLst/>
              <a:cxnLst/>
              <a:rect l="l" t="t" r="r" b="b"/>
              <a:pathLst>
                <a:path w="334010">
                  <a:moveTo>
                    <a:pt x="0" y="0"/>
                  </a:moveTo>
                  <a:lnTo>
                    <a:pt x="333755" y="0"/>
                  </a:lnTo>
                </a:path>
              </a:pathLst>
            </a:custGeom>
            <a:ln w="9144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98" name="object 198"/>
            <p:cNvSpPr/>
            <p:nvPr/>
          </p:nvSpPr>
          <p:spPr>
            <a:xfrm>
              <a:off x="5617464" y="2375916"/>
              <a:ext cx="85725" cy="58419"/>
            </a:xfrm>
            <a:custGeom>
              <a:avLst/>
              <a:gdLst/>
              <a:ahLst/>
              <a:cxnLst/>
              <a:rect l="l" t="t" r="r" b="b"/>
              <a:pathLst>
                <a:path w="85725" h="58419">
                  <a:moveTo>
                    <a:pt x="0" y="57912"/>
                  </a:moveTo>
                  <a:lnTo>
                    <a:pt x="0" y="0"/>
                  </a:lnTo>
                  <a:lnTo>
                    <a:pt x="85343" y="28955"/>
                  </a:lnTo>
                  <a:lnTo>
                    <a:pt x="0" y="57912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199" name="object 199"/>
          <p:cNvGrpSpPr/>
          <p:nvPr/>
        </p:nvGrpSpPr>
        <p:grpSpPr>
          <a:xfrm>
            <a:off x="13627376" y="2375917"/>
            <a:ext cx="880854" cy="58419"/>
            <a:chOff x="5923788" y="2375916"/>
            <a:chExt cx="382905" cy="58419"/>
          </a:xfrm>
        </p:grpSpPr>
        <p:sp>
          <p:nvSpPr>
            <p:cNvPr id="200" name="object 200"/>
            <p:cNvSpPr/>
            <p:nvPr/>
          </p:nvSpPr>
          <p:spPr>
            <a:xfrm>
              <a:off x="5923788" y="2404871"/>
              <a:ext cx="304800" cy="0"/>
            </a:xfrm>
            <a:custGeom>
              <a:avLst/>
              <a:gdLst/>
              <a:ahLst/>
              <a:cxnLst/>
              <a:rect l="l" t="t" r="r" b="b"/>
              <a:pathLst>
                <a:path w="304800">
                  <a:moveTo>
                    <a:pt x="0" y="0"/>
                  </a:moveTo>
                  <a:lnTo>
                    <a:pt x="304800" y="0"/>
                  </a:lnTo>
                </a:path>
              </a:pathLst>
            </a:custGeom>
            <a:ln w="9144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01" name="object 201"/>
            <p:cNvSpPr/>
            <p:nvPr/>
          </p:nvSpPr>
          <p:spPr>
            <a:xfrm>
              <a:off x="6220968" y="2375916"/>
              <a:ext cx="85725" cy="58419"/>
            </a:xfrm>
            <a:custGeom>
              <a:avLst/>
              <a:gdLst/>
              <a:ahLst/>
              <a:cxnLst/>
              <a:rect l="l" t="t" r="r" b="b"/>
              <a:pathLst>
                <a:path w="85725" h="58419">
                  <a:moveTo>
                    <a:pt x="0" y="57912"/>
                  </a:moveTo>
                  <a:lnTo>
                    <a:pt x="0" y="0"/>
                  </a:lnTo>
                  <a:lnTo>
                    <a:pt x="85344" y="28955"/>
                  </a:lnTo>
                  <a:lnTo>
                    <a:pt x="0" y="57912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202" name="object 202"/>
          <p:cNvGrpSpPr/>
          <p:nvPr/>
        </p:nvGrpSpPr>
        <p:grpSpPr>
          <a:xfrm>
            <a:off x="9080242" y="3518917"/>
            <a:ext cx="1156942" cy="315595"/>
            <a:chOff x="3947160" y="3518916"/>
            <a:chExt cx="502920" cy="315595"/>
          </a:xfrm>
        </p:grpSpPr>
        <p:sp>
          <p:nvSpPr>
            <p:cNvPr id="203" name="object 203"/>
            <p:cNvSpPr/>
            <p:nvPr/>
          </p:nvSpPr>
          <p:spPr>
            <a:xfrm>
              <a:off x="3951732" y="3523488"/>
              <a:ext cx="421005" cy="281940"/>
            </a:xfrm>
            <a:custGeom>
              <a:avLst/>
              <a:gdLst/>
              <a:ahLst/>
              <a:cxnLst/>
              <a:rect l="l" t="t" r="r" b="b"/>
              <a:pathLst>
                <a:path w="421004" h="281939">
                  <a:moveTo>
                    <a:pt x="0" y="0"/>
                  </a:moveTo>
                  <a:lnTo>
                    <a:pt x="0" y="281939"/>
                  </a:lnTo>
                  <a:lnTo>
                    <a:pt x="420624" y="281939"/>
                  </a:lnTo>
                </a:path>
              </a:pathLst>
            </a:custGeom>
            <a:ln w="9144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04" name="object 204"/>
            <p:cNvSpPr/>
            <p:nvPr/>
          </p:nvSpPr>
          <p:spPr>
            <a:xfrm>
              <a:off x="4364736" y="3776472"/>
              <a:ext cx="85725" cy="58419"/>
            </a:xfrm>
            <a:custGeom>
              <a:avLst/>
              <a:gdLst/>
              <a:ahLst/>
              <a:cxnLst/>
              <a:rect l="l" t="t" r="r" b="b"/>
              <a:pathLst>
                <a:path w="85725" h="58420">
                  <a:moveTo>
                    <a:pt x="0" y="57911"/>
                  </a:moveTo>
                  <a:lnTo>
                    <a:pt x="0" y="0"/>
                  </a:lnTo>
                  <a:lnTo>
                    <a:pt x="85344" y="28955"/>
                  </a:lnTo>
                  <a:lnTo>
                    <a:pt x="0" y="57911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205" name="object 205"/>
          <p:cNvGrpSpPr/>
          <p:nvPr/>
        </p:nvGrpSpPr>
        <p:grpSpPr>
          <a:xfrm>
            <a:off x="10780597" y="3782568"/>
            <a:ext cx="880854" cy="58419"/>
            <a:chOff x="4686300" y="3782567"/>
            <a:chExt cx="382905" cy="58419"/>
          </a:xfrm>
        </p:grpSpPr>
        <p:sp>
          <p:nvSpPr>
            <p:cNvPr id="206" name="object 206"/>
            <p:cNvSpPr/>
            <p:nvPr/>
          </p:nvSpPr>
          <p:spPr>
            <a:xfrm>
              <a:off x="4686300" y="3811524"/>
              <a:ext cx="306705" cy="0"/>
            </a:xfrm>
            <a:custGeom>
              <a:avLst/>
              <a:gdLst/>
              <a:ahLst/>
              <a:cxnLst/>
              <a:rect l="l" t="t" r="r" b="b"/>
              <a:pathLst>
                <a:path w="306704">
                  <a:moveTo>
                    <a:pt x="0" y="0"/>
                  </a:moveTo>
                  <a:lnTo>
                    <a:pt x="306323" y="0"/>
                  </a:lnTo>
                </a:path>
              </a:pathLst>
            </a:custGeom>
            <a:ln w="9144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07" name="object 207"/>
            <p:cNvSpPr/>
            <p:nvPr/>
          </p:nvSpPr>
          <p:spPr>
            <a:xfrm>
              <a:off x="4985003" y="3782567"/>
              <a:ext cx="83820" cy="58419"/>
            </a:xfrm>
            <a:custGeom>
              <a:avLst/>
              <a:gdLst/>
              <a:ahLst/>
              <a:cxnLst/>
              <a:rect l="l" t="t" r="r" b="b"/>
              <a:pathLst>
                <a:path w="83820" h="58420">
                  <a:moveTo>
                    <a:pt x="0" y="57912"/>
                  </a:moveTo>
                  <a:lnTo>
                    <a:pt x="0" y="0"/>
                  </a:lnTo>
                  <a:lnTo>
                    <a:pt x="83819" y="28956"/>
                  </a:lnTo>
                  <a:lnTo>
                    <a:pt x="0" y="57912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208" name="object 208"/>
          <p:cNvGrpSpPr/>
          <p:nvPr/>
        </p:nvGrpSpPr>
        <p:grpSpPr>
          <a:xfrm>
            <a:off x="12225022" y="3782568"/>
            <a:ext cx="880854" cy="58419"/>
            <a:chOff x="5314188" y="3782567"/>
            <a:chExt cx="382905" cy="58419"/>
          </a:xfrm>
        </p:grpSpPr>
        <p:sp>
          <p:nvSpPr>
            <p:cNvPr id="209" name="object 209"/>
            <p:cNvSpPr/>
            <p:nvPr/>
          </p:nvSpPr>
          <p:spPr>
            <a:xfrm>
              <a:off x="5314188" y="3811524"/>
              <a:ext cx="306705" cy="0"/>
            </a:xfrm>
            <a:custGeom>
              <a:avLst/>
              <a:gdLst/>
              <a:ahLst/>
              <a:cxnLst/>
              <a:rect l="l" t="t" r="r" b="b"/>
              <a:pathLst>
                <a:path w="306704">
                  <a:moveTo>
                    <a:pt x="0" y="0"/>
                  </a:moveTo>
                  <a:lnTo>
                    <a:pt x="306324" y="0"/>
                  </a:lnTo>
                </a:path>
              </a:pathLst>
            </a:custGeom>
            <a:ln w="9144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10" name="object 210"/>
            <p:cNvSpPr/>
            <p:nvPr/>
          </p:nvSpPr>
          <p:spPr>
            <a:xfrm>
              <a:off x="5612892" y="3782567"/>
              <a:ext cx="83820" cy="58419"/>
            </a:xfrm>
            <a:custGeom>
              <a:avLst/>
              <a:gdLst/>
              <a:ahLst/>
              <a:cxnLst/>
              <a:rect l="l" t="t" r="r" b="b"/>
              <a:pathLst>
                <a:path w="83820" h="58420">
                  <a:moveTo>
                    <a:pt x="0" y="57912"/>
                  </a:moveTo>
                  <a:lnTo>
                    <a:pt x="0" y="0"/>
                  </a:lnTo>
                  <a:lnTo>
                    <a:pt x="83819" y="28956"/>
                  </a:lnTo>
                  <a:lnTo>
                    <a:pt x="0" y="57912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211" name="object 211"/>
          <p:cNvGrpSpPr/>
          <p:nvPr/>
        </p:nvGrpSpPr>
        <p:grpSpPr>
          <a:xfrm>
            <a:off x="13627376" y="3782568"/>
            <a:ext cx="880854" cy="58419"/>
            <a:chOff x="5923788" y="3782567"/>
            <a:chExt cx="382905" cy="58419"/>
          </a:xfrm>
        </p:grpSpPr>
        <p:sp>
          <p:nvSpPr>
            <p:cNvPr id="212" name="object 212"/>
            <p:cNvSpPr/>
            <p:nvPr/>
          </p:nvSpPr>
          <p:spPr>
            <a:xfrm>
              <a:off x="5923788" y="3811524"/>
              <a:ext cx="304800" cy="0"/>
            </a:xfrm>
            <a:custGeom>
              <a:avLst/>
              <a:gdLst/>
              <a:ahLst/>
              <a:cxnLst/>
              <a:rect l="l" t="t" r="r" b="b"/>
              <a:pathLst>
                <a:path w="304800">
                  <a:moveTo>
                    <a:pt x="0" y="0"/>
                  </a:moveTo>
                  <a:lnTo>
                    <a:pt x="304800" y="0"/>
                  </a:lnTo>
                </a:path>
              </a:pathLst>
            </a:custGeom>
            <a:ln w="9144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13" name="object 213"/>
            <p:cNvSpPr/>
            <p:nvPr/>
          </p:nvSpPr>
          <p:spPr>
            <a:xfrm>
              <a:off x="6220968" y="3782567"/>
              <a:ext cx="85725" cy="58419"/>
            </a:xfrm>
            <a:custGeom>
              <a:avLst/>
              <a:gdLst/>
              <a:ahLst/>
              <a:cxnLst/>
              <a:rect l="l" t="t" r="r" b="b"/>
              <a:pathLst>
                <a:path w="85725" h="58420">
                  <a:moveTo>
                    <a:pt x="0" y="57912"/>
                  </a:moveTo>
                  <a:lnTo>
                    <a:pt x="0" y="0"/>
                  </a:lnTo>
                  <a:lnTo>
                    <a:pt x="85344" y="28956"/>
                  </a:lnTo>
                  <a:lnTo>
                    <a:pt x="0" y="57912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214" name="object 214"/>
          <p:cNvGrpSpPr/>
          <p:nvPr/>
        </p:nvGrpSpPr>
        <p:grpSpPr>
          <a:xfrm>
            <a:off x="5023933" y="3087624"/>
            <a:ext cx="2728747" cy="558165"/>
            <a:chOff x="2183892" y="3087623"/>
            <a:chExt cx="1186180" cy="558165"/>
          </a:xfrm>
        </p:grpSpPr>
        <p:sp>
          <p:nvSpPr>
            <p:cNvPr id="215" name="object 215"/>
            <p:cNvSpPr/>
            <p:nvPr/>
          </p:nvSpPr>
          <p:spPr>
            <a:xfrm>
              <a:off x="2203704" y="3105911"/>
              <a:ext cx="1146175" cy="535305"/>
            </a:xfrm>
            <a:custGeom>
              <a:avLst/>
              <a:gdLst/>
              <a:ahLst/>
              <a:cxnLst/>
              <a:rect l="l" t="t" r="r" b="b"/>
              <a:pathLst>
                <a:path w="1146175" h="535304">
                  <a:moveTo>
                    <a:pt x="1146047" y="0"/>
                  </a:moveTo>
                  <a:lnTo>
                    <a:pt x="1146047" y="534924"/>
                  </a:lnTo>
                  <a:lnTo>
                    <a:pt x="0" y="534924"/>
                  </a:lnTo>
                  <a:lnTo>
                    <a:pt x="7620" y="192024"/>
                  </a:lnTo>
                </a:path>
              </a:pathLst>
            </a:custGeom>
            <a:ln w="9144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16" name="object 216"/>
            <p:cNvSpPr/>
            <p:nvPr/>
          </p:nvSpPr>
          <p:spPr>
            <a:xfrm>
              <a:off x="2183879" y="3087623"/>
              <a:ext cx="1186180" cy="216535"/>
            </a:xfrm>
            <a:custGeom>
              <a:avLst/>
              <a:gdLst/>
              <a:ahLst/>
              <a:cxnLst/>
              <a:rect l="l" t="t" r="r" b="b"/>
              <a:pathLst>
                <a:path w="1186179" h="216535">
                  <a:moveTo>
                    <a:pt x="56388" y="216420"/>
                  </a:moveTo>
                  <a:lnTo>
                    <a:pt x="30480" y="131076"/>
                  </a:lnTo>
                  <a:lnTo>
                    <a:pt x="0" y="214896"/>
                  </a:lnTo>
                  <a:lnTo>
                    <a:pt x="56388" y="216420"/>
                  </a:lnTo>
                  <a:close/>
                </a:path>
                <a:path w="1186179" h="216535">
                  <a:moveTo>
                    <a:pt x="1185684" y="19812"/>
                  </a:moveTo>
                  <a:lnTo>
                    <a:pt x="1184300" y="12217"/>
                  </a:lnTo>
                  <a:lnTo>
                    <a:pt x="1180350" y="5905"/>
                  </a:lnTo>
                  <a:lnTo>
                    <a:pt x="1174102" y="1600"/>
                  </a:lnTo>
                  <a:lnTo>
                    <a:pt x="1165872" y="0"/>
                  </a:lnTo>
                  <a:lnTo>
                    <a:pt x="1158265" y="1600"/>
                  </a:lnTo>
                  <a:lnTo>
                    <a:pt x="1151966" y="5905"/>
                  </a:lnTo>
                  <a:lnTo>
                    <a:pt x="1147648" y="12217"/>
                  </a:lnTo>
                  <a:lnTo>
                    <a:pt x="1146060" y="19812"/>
                  </a:lnTo>
                  <a:lnTo>
                    <a:pt x="1147648" y="28295"/>
                  </a:lnTo>
                  <a:lnTo>
                    <a:pt x="1151966" y="35052"/>
                  </a:lnTo>
                  <a:lnTo>
                    <a:pt x="1158265" y="39535"/>
                  </a:lnTo>
                  <a:lnTo>
                    <a:pt x="1165872" y="41148"/>
                  </a:lnTo>
                  <a:lnTo>
                    <a:pt x="1174102" y="39535"/>
                  </a:lnTo>
                  <a:lnTo>
                    <a:pt x="1180350" y="35052"/>
                  </a:lnTo>
                  <a:lnTo>
                    <a:pt x="1184300" y="28295"/>
                  </a:lnTo>
                  <a:lnTo>
                    <a:pt x="1185684" y="19812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217" name="object 217"/>
          <p:cNvSpPr/>
          <p:nvPr/>
        </p:nvSpPr>
        <p:spPr>
          <a:xfrm>
            <a:off x="9052194" y="3078480"/>
            <a:ext cx="92029" cy="40005"/>
          </a:xfrm>
          <a:custGeom>
            <a:avLst/>
            <a:gdLst/>
            <a:ahLst/>
            <a:cxnLst/>
            <a:rect l="l" t="t" r="r" b="b"/>
            <a:pathLst>
              <a:path w="40004" h="40005">
                <a:moveTo>
                  <a:pt x="19812" y="39623"/>
                </a:moveTo>
                <a:lnTo>
                  <a:pt x="12215" y="38028"/>
                </a:lnTo>
                <a:lnTo>
                  <a:pt x="5905" y="33718"/>
                </a:lnTo>
                <a:lnTo>
                  <a:pt x="1595" y="27408"/>
                </a:lnTo>
                <a:lnTo>
                  <a:pt x="0" y="19811"/>
                </a:lnTo>
                <a:lnTo>
                  <a:pt x="1595" y="12215"/>
                </a:lnTo>
                <a:lnTo>
                  <a:pt x="5905" y="5905"/>
                </a:lnTo>
                <a:lnTo>
                  <a:pt x="12215" y="1595"/>
                </a:lnTo>
                <a:lnTo>
                  <a:pt x="19812" y="0"/>
                </a:lnTo>
                <a:lnTo>
                  <a:pt x="27408" y="1595"/>
                </a:lnTo>
                <a:lnTo>
                  <a:pt x="33718" y="5905"/>
                </a:lnTo>
                <a:lnTo>
                  <a:pt x="38028" y="12215"/>
                </a:lnTo>
                <a:lnTo>
                  <a:pt x="39624" y="19811"/>
                </a:lnTo>
                <a:lnTo>
                  <a:pt x="38028" y="27408"/>
                </a:lnTo>
                <a:lnTo>
                  <a:pt x="33718" y="33718"/>
                </a:lnTo>
                <a:lnTo>
                  <a:pt x="27408" y="38028"/>
                </a:lnTo>
                <a:lnTo>
                  <a:pt x="19812" y="3962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8" name="object 218"/>
          <p:cNvSpPr/>
          <p:nvPr/>
        </p:nvSpPr>
        <p:spPr>
          <a:xfrm>
            <a:off x="10489609" y="3075432"/>
            <a:ext cx="92029" cy="40005"/>
          </a:xfrm>
          <a:custGeom>
            <a:avLst/>
            <a:gdLst/>
            <a:ahLst/>
            <a:cxnLst/>
            <a:rect l="l" t="t" r="r" b="b"/>
            <a:pathLst>
              <a:path w="40004" h="40005">
                <a:moveTo>
                  <a:pt x="19812" y="39623"/>
                </a:moveTo>
                <a:lnTo>
                  <a:pt x="12215" y="38028"/>
                </a:lnTo>
                <a:lnTo>
                  <a:pt x="5905" y="33718"/>
                </a:lnTo>
                <a:lnTo>
                  <a:pt x="1595" y="27408"/>
                </a:lnTo>
                <a:lnTo>
                  <a:pt x="0" y="19811"/>
                </a:lnTo>
                <a:lnTo>
                  <a:pt x="1595" y="12215"/>
                </a:lnTo>
                <a:lnTo>
                  <a:pt x="5905" y="5905"/>
                </a:lnTo>
                <a:lnTo>
                  <a:pt x="12215" y="1595"/>
                </a:lnTo>
                <a:lnTo>
                  <a:pt x="19812" y="0"/>
                </a:lnTo>
                <a:lnTo>
                  <a:pt x="28051" y="1595"/>
                </a:lnTo>
                <a:lnTo>
                  <a:pt x="34290" y="5905"/>
                </a:lnTo>
                <a:lnTo>
                  <a:pt x="38242" y="12215"/>
                </a:lnTo>
                <a:lnTo>
                  <a:pt x="39624" y="19811"/>
                </a:lnTo>
                <a:lnTo>
                  <a:pt x="38242" y="27408"/>
                </a:lnTo>
                <a:lnTo>
                  <a:pt x="34290" y="33718"/>
                </a:lnTo>
                <a:lnTo>
                  <a:pt x="28051" y="38028"/>
                </a:lnTo>
                <a:lnTo>
                  <a:pt x="19812" y="3962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9" name="object 219"/>
          <p:cNvSpPr/>
          <p:nvPr/>
        </p:nvSpPr>
        <p:spPr>
          <a:xfrm>
            <a:off x="11881443" y="3070861"/>
            <a:ext cx="94951" cy="40005"/>
          </a:xfrm>
          <a:custGeom>
            <a:avLst/>
            <a:gdLst/>
            <a:ahLst/>
            <a:cxnLst/>
            <a:rect l="l" t="t" r="r" b="b"/>
            <a:pathLst>
              <a:path w="41275" h="40005">
                <a:moveTo>
                  <a:pt x="21336" y="39623"/>
                </a:moveTo>
                <a:lnTo>
                  <a:pt x="12858" y="38242"/>
                </a:lnTo>
                <a:lnTo>
                  <a:pt x="6095" y="34289"/>
                </a:lnTo>
                <a:lnTo>
                  <a:pt x="1619" y="28051"/>
                </a:lnTo>
                <a:lnTo>
                  <a:pt x="0" y="19811"/>
                </a:lnTo>
                <a:lnTo>
                  <a:pt x="1619" y="12215"/>
                </a:lnTo>
                <a:lnTo>
                  <a:pt x="6096" y="5905"/>
                </a:lnTo>
                <a:lnTo>
                  <a:pt x="12858" y="1595"/>
                </a:lnTo>
                <a:lnTo>
                  <a:pt x="21336" y="0"/>
                </a:lnTo>
                <a:lnTo>
                  <a:pt x="28932" y="1595"/>
                </a:lnTo>
                <a:lnTo>
                  <a:pt x="35242" y="5905"/>
                </a:lnTo>
                <a:lnTo>
                  <a:pt x="39552" y="12215"/>
                </a:lnTo>
                <a:lnTo>
                  <a:pt x="41148" y="19811"/>
                </a:lnTo>
                <a:lnTo>
                  <a:pt x="39552" y="28051"/>
                </a:lnTo>
                <a:lnTo>
                  <a:pt x="35242" y="34289"/>
                </a:lnTo>
                <a:lnTo>
                  <a:pt x="28932" y="38242"/>
                </a:lnTo>
                <a:lnTo>
                  <a:pt x="21336" y="3962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20" name="object 220"/>
          <p:cNvSpPr/>
          <p:nvPr/>
        </p:nvSpPr>
        <p:spPr>
          <a:xfrm>
            <a:off x="13343399" y="3075432"/>
            <a:ext cx="92029" cy="40005"/>
          </a:xfrm>
          <a:custGeom>
            <a:avLst/>
            <a:gdLst/>
            <a:ahLst/>
            <a:cxnLst/>
            <a:rect l="l" t="t" r="r" b="b"/>
            <a:pathLst>
              <a:path w="40004" h="40005">
                <a:moveTo>
                  <a:pt x="19812" y="39623"/>
                </a:moveTo>
                <a:lnTo>
                  <a:pt x="12215" y="38028"/>
                </a:lnTo>
                <a:lnTo>
                  <a:pt x="5905" y="33718"/>
                </a:lnTo>
                <a:lnTo>
                  <a:pt x="1595" y="27408"/>
                </a:lnTo>
                <a:lnTo>
                  <a:pt x="0" y="19811"/>
                </a:lnTo>
                <a:lnTo>
                  <a:pt x="1595" y="12215"/>
                </a:lnTo>
                <a:lnTo>
                  <a:pt x="5905" y="5905"/>
                </a:lnTo>
                <a:lnTo>
                  <a:pt x="12215" y="1595"/>
                </a:lnTo>
                <a:lnTo>
                  <a:pt x="19812" y="0"/>
                </a:lnTo>
                <a:lnTo>
                  <a:pt x="27408" y="1595"/>
                </a:lnTo>
                <a:lnTo>
                  <a:pt x="33718" y="5905"/>
                </a:lnTo>
                <a:lnTo>
                  <a:pt x="38028" y="12215"/>
                </a:lnTo>
                <a:lnTo>
                  <a:pt x="39624" y="19811"/>
                </a:lnTo>
                <a:lnTo>
                  <a:pt x="38028" y="27408"/>
                </a:lnTo>
                <a:lnTo>
                  <a:pt x="33718" y="33718"/>
                </a:lnTo>
                <a:lnTo>
                  <a:pt x="27408" y="38028"/>
                </a:lnTo>
                <a:lnTo>
                  <a:pt x="19812" y="3962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21" name="object 221"/>
          <p:cNvSpPr/>
          <p:nvPr/>
        </p:nvSpPr>
        <p:spPr>
          <a:xfrm>
            <a:off x="7144991" y="3226307"/>
            <a:ext cx="84726" cy="135890"/>
          </a:xfrm>
          <a:custGeom>
            <a:avLst/>
            <a:gdLst/>
            <a:ahLst/>
            <a:cxnLst/>
            <a:rect l="l" t="t" r="r" b="b"/>
            <a:pathLst>
              <a:path w="36830" h="135889">
                <a:moveTo>
                  <a:pt x="36576" y="0"/>
                </a:moveTo>
                <a:lnTo>
                  <a:pt x="0" y="135635"/>
                </a:lnTo>
              </a:path>
            </a:pathLst>
          </a:custGeom>
          <a:ln w="9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grpSp>
        <p:nvGrpSpPr>
          <p:cNvPr id="222" name="object 222"/>
          <p:cNvGrpSpPr/>
          <p:nvPr/>
        </p:nvGrpSpPr>
        <p:grpSpPr>
          <a:xfrm>
            <a:off x="7218618" y="2712719"/>
            <a:ext cx="568246" cy="251460"/>
            <a:chOff x="3137916" y="2712719"/>
            <a:chExt cx="247015" cy="251460"/>
          </a:xfrm>
        </p:grpSpPr>
        <p:pic>
          <p:nvPicPr>
            <p:cNvPr id="223" name="object 223"/>
            <p:cNvPicPr/>
            <p:nvPr/>
          </p:nvPicPr>
          <p:blipFill>
            <a:blip r:embed="rId38" cstate="print"/>
            <a:stretch>
              <a:fillRect/>
            </a:stretch>
          </p:blipFill>
          <p:spPr>
            <a:xfrm>
              <a:off x="3137916" y="2712719"/>
              <a:ext cx="114299" cy="251460"/>
            </a:xfrm>
            <a:prstGeom prst="rect">
              <a:avLst/>
            </a:prstGeom>
          </p:spPr>
        </p:pic>
        <p:pic>
          <p:nvPicPr>
            <p:cNvPr id="224" name="object 224"/>
            <p:cNvPicPr/>
            <p:nvPr/>
          </p:nvPicPr>
          <p:blipFill>
            <a:blip r:embed="rId39" cstate="print"/>
            <a:stretch>
              <a:fillRect/>
            </a:stretch>
          </p:blipFill>
          <p:spPr>
            <a:xfrm>
              <a:off x="3249168" y="2747772"/>
              <a:ext cx="135635" cy="132587"/>
            </a:xfrm>
            <a:prstGeom prst="rect">
              <a:avLst/>
            </a:prstGeom>
          </p:spPr>
        </p:pic>
        <p:sp>
          <p:nvSpPr>
            <p:cNvPr id="225" name="object 225"/>
            <p:cNvSpPr/>
            <p:nvPr/>
          </p:nvSpPr>
          <p:spPr>
            <a:xfrm>
              <a:off x="3180588" y="2820924"/>
              <a:ext cx="111760" cy="0"/>
            </a:xfrm>
            <a:custGeom>
              <a:avLst/>
              <a:gdLst/>
              <a:ahLst/>
              <a:cxnLst/>
              <a:rect l="l" t="t" r="r" b="b"/>
              <a:pathLst>
                <a:path w="111760">
                  <a:moveTo>
                    <a:pt x="0" y="0"/>
                  </a:moveTo>
                  <a:lnTo>
                    <a:pt x="111251" y="0"/>
                  </a:lnTo>
                </a:path>
              </a:pathLst>
            </a:custGeom>
            <a:ln w="9144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226" name="object 226"/>
          <p:cNvGrpSpPr/>
          <p:nvPr/>
        </p:nvGrpSpPr>
        <p:grpSpPr>
          <a:xfrm>
            <a:off x="6773369" y="3357371"/>
            <a:ext cx="372500" cy="117475"/>
            <a:chOff x="2944367" y="3357371"/>
            <a:chExt cx="161925" cy="117475"/>
          </a:xfrm>
        </p:grpSpPr>
        <p:sp>
          <p:nvSpPr>
            <p:cNvPr id="227" name="object 227"/>
            <p:cNvSpPr/>
            <p:nvPr/>
          </p:nvSpPr>
          <p:spPr>
            <a:xfrm>
              <a:off x="2994659" y="3361943"/>
              <a:ext cx="111760" cy="0"/>
            </a:xfrm>
            <a:custGeom>
              <a:avLst/>
              <a:gdLst/>
              <a:ahLst/>
              <a:cxnLst/>
              <a:rect l="l" t="t" r="r" b="b"/>
              <a:pathLst>
                <a:path w="111760">
                  <a:moveTo>
                    <a:pt x="0" y="0"/>
                  </a:moveTo>
                  <a:lnTo>
                    <a:pt x="111251" y="0"/>
                  </a:lnTo>
                </a:path>
              </a:pathLst>
            </a:custGeom>
            <a:ln w="9144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228" name="object 228"/>
            <p:cNvPicPr/>
            <p:nvPr/>
          </p:nvPicPr>
          <p:blipFill>
            <a:blip r:embed="rId40" cstate="print"/>
            <a:stretch>
              <a:fillRect/>
            </a:stretch>
          </p:blipFill>
          <p:spPr>
            <a:xfrm>
              <a:off x="2944367" y="3395472"/>
              <a:ext cx="51549" cy="67055"/>
            </a:xfrm>
            <a:prstGeom prst="rect">
              <a:avLst/>
            </a:prstGeom>
          </p:spPr>
        </p:pic>
        <p:pic>
          <p:nvPicPr>
            <p:cNvPr id="229" name="object 229"/>
            <p:cNvPicPr/>
            <p:nvPr/>
          </p:nvPicPr>
          <p:blipFill>
            <a:blip r:embed="rId41" cstate="print"/>
            <a:stretch>
              <a:fillRect/>
            </a:stretch>
          </p:blipFill>
          <p:spPr>
            <a:xfrm>
              <a:off x="3002280" y="3430524"/>
              <a:ext cx="103526" cy="44195"/>
            </a:xfrm>
            <a:prstGeom prst="rect">
              <a:avLst/>
            </a:prstGeom>
          </p:spPr>
        </p:pic>
      </p:grpSp>
      <p:pic>
        <p:nvPicPr>
          <p:cNvPr id="230" name="object 230"/>
          <p:cNvPicPr/>
          <p:nvPr/>
        </p:nvPicPr>
        <p:blipFill>
          <a:blip r:embed="rId42" cstate="print"/>
          <a:stretch>
            <a:fillRect/>
          </a:stretch>
        </p:blipFill>
        <p:spPr>
          <a:xfrm>
            <a:off x="13858762" y="2438401"/>
            <a:ext cx="312021" cy="201167"/>
          </a:xfrm>
          <a:prstGeom prst="rect">
            <a:avLst/>
          </a:prstGeom>
        </p:spPr>
      </p:pic>
      <p:pic>
        <p:nvPicPr>
          <p:cNvPr id="231" name="object 231"/>
          <p:cNvPicPr/>
          <p:nvPr/>
        </p:nvPicPr>
        <p:blipFill>
          <a:blip r:embed="rId43" cstate="print"/>
          <a:stretch>
            <a:fillRect/>
          </a:stretch>
        </p:blipFill>
        <p:spPr>
          <a:xfrm>
            <a:off x="13848247" y="3846577"/>
            <a:ext cx="326045" cy="202691"/>
          </a:xfrm>
          <a:prstGeom prst="rect">
            <a:avLst/>
          </a:prstGeom>
        </p:spPr>
      </p:pic>
      <p:grpSp>
        <p:nvGrpSpPr>
          <p:cNvPr id="232" name="object 232"/>
          <p:cNvGrpSpPr/>
          <p:nvPr/>
        </p:nvGrpSpPr>
        <p:grpSpPr>
          <a:xfrm>
            <a:off x="14637071" y="2354580"/>
            <a:ext cx="943665" cy="83185"/>
            <a:chOff x="6362700" y="2354579"/>
            <a:chExt cx="410209" cy="83185"/>
          </a:xfrm>
        </p:grpSpPr>
        <p:pic>
          <p:nvPicPr>
            <p:cNvPr id="233" name="object 233"/>
            <p:cNvPicPr/>
            <p:nvPr/>
          </p:nvPicPr>
          <p:blipFill>
            <a:blip r:embed="rId44" cstate="print"/>
            <a:stretch>
              <a:fillRect/>
            </a:stretch>
          </p:blipFill>
          <p:spPr>
            <a:xfrm>
              <a:off x="6362700" y="2354579"/>
              <a:ext cx="320039" cy="70103"/>
            </a:xfrm>
            <a:prstGeom prst="rect">
              <a:avLst/>
            </a:prstGeom>
          </p:spPr>
        </p:pic>
        <p:pic>
          <p:nvPicPr>
            <p:cNvPr id="234" name="object 234"/>
            <p:cNvPicPr/>
            <p:nvPr/>
          </p:nvPicPr>
          <p:blipFill>
            <a:blip r:embed="rId35" cstate="print"/>
            <a:stretch>
              <a:fillRect/>
            </a:stretch>
          </p:blipFill>
          <p:spPr>
            <a:xfrm>
              <a:off x="6693407" y="2392679"/>
              <a:ext cx="79111" cy="44703"/>
            </a:xfrm>
            <a:prstGeom prst="rect">
              <a:avLst/>
            </a:prstGeom>
          </p:spPr>
        </p:pic>
      </p:grpSp>
      <p:grpSp>
        <p:nvGrpSpPr>
          <p:cNvPr id="235" name="object 235"/>
          <p:cNvGrpSpPr/>
          <p:nvPr/>
        </p:nvGrpSpPr>
        <p:grpSpPr>
          <a:xfrm>
            <a:off x="14647586" y="3777996"/>
            <a:ext cx="918834" cy="81280"/>
            <a:chOff x="6367271" y="3777996"/>
            <a:chExt cx="399415" cy="81280"/>
          </a:xfrm>
        </p:grpSpPr>
        <p:pic>
          <p:nvPicPr>
            <p:cNvPr id="236" name="object 236"/>
            <p:cNvPicPr/>
            <p:nvPr/>
          </p:nvPicPr>
          <p:blipFill>
            <a:blip r:embed="rId45" cstate="print"/>
            <a:stretch>
              <a:fillRect/>
            </a:stretch>
          </p:blipFill>
          <p:spPr>
            <a:xfrm>
              <a:off x="6367271" y="3777996"/>
              <a:ext cx="320039" cy="70103"/>
            </a:xfrm>
            <a:prstGeom prst="rect">
              <a:avLst/>
            </a:prstGeom>
          </p:spPr>
        </p:pic>
        <p:pic>
          <p:nvPicPr>
            <p:cNvPr id="237" name="object 237"/>
            <p:cNvPicPr/>
            <p:nvPr/>
          </p:nvPicPr>
          <p:blipFill>
            <a:blip r:embed="rId46" cstate="print"/>
            <a:stretch>
              <a:fillRect/>
            </a:stretch>
          </p:blipFill>
          <p:spPr>
            <a:xfrm>
              <a:off x="6697980" y="3814572"/>
              <a:ext cx="68452" cy="44703"/>
            </a:xfrm>
            <a:prstGeom prst="rect">
              <a:avLst/>
            </a:prstGeom>
          </p:spPr>
        </p:pic>
      </p:grpSp>
      <p:grpSp>
        <p:nvGrpSpPr>
          <p:cNvPr id="238" name="object 238"/>
          <p:cNvGrpSpPr/>
          <p:nvPr/>
        </p:nvGrpSpPr>
        <p:grpSpPr>
          <a:xfrm>
            <a:off x="5037957" y="2653283"/>
            <a:ext cx="222039" cy="335280"/>
            <a:chOff x="2189988" y="2653283"/>
            <a:chExt cx="96520" cy="335280"/>
          </a:xfrm>
        </p:grpSpPr>
        <p:sp>
          <p:nvSpPr>
            <p:cNvPr id="239" name="object 239"/>
            <p:cNvSpPr/>
            <p:nvPr/>
          </p:nvSpPr>
          <p:spPr>
            <a:xfrm>
              <a:off x="2217420" y="2752343"/>
              <a:ext cx="0" cy="160020"/>
            </a:xfrm>
            <a:custGeom>
              <a:avLst/>
              <a:gdLst/>
              <a:ahLst/>
              <a:cxnLst/>
              <a:rect l="l" t="t" r="r" b="b"/>
              <a:pathLst>
                <a:path h="160019">
                  <a:moveTo>
                    <a:pt x="0" y="0"/>
                  </a:moveTo>
                  <a:lnTo>
                    <a:pt x="0" y="160020"/>
                  </a:lnTo>
                </a:path>
              </a:pathLst>
            </a:custGeom>
            <a:ln w="9144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40" name="object 240"/>
            <p:cNvSpPr/>
            <p:nvPr/>
          </p:nvSpPr>
          <p:spPr>
            <a:xfrm>
              <a:off x="2189988" y="2904743"/>
              <a:ext cx="56515" cy="83820"/>
            </a:xfrm>
            <a:custGeom>
              <a:avLst/>
              <a:gdLst/>
              <a:ahLst/>
              <a:cxnLst/>
              <a:rect l="l" t="t" r="r" b="b"/>
              <a:pathLst>
                <a:path w="56514" h="83819">
                  <a:moveTo>
                    <a:pt x="27432" y="83820"/>
                  </a:moveTo>
                  <a:lnTo>
                    <a:pt x="0" y="0"/>
                  </a:lnTo>
                  <a:lnTo>
                    <a:pt x="56387" y="0"/>
                  </a:lnTo>
                  <a:lnTo>
                    <a:pt x="27432" y="8382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241" name="object 241"/>
            <p:cNvPicPr/>
            <p:nvPr/>
          </p:nvPicPr>
          <p:blipFill>
            <a:blip r:embed="rId47" cstate="print"/>
            <a:stretch>
              <a:fillRect/>
            </a:stretch>
          </p:blipFill>
          <p:spPr>
            <a:xfrm>
              <a:off x="2191512" y="2653283"/>
              <a:ext cx="94487" cy="201167"/>
            </a:xfrm>
            <a:prstGeom prst="rect">
              <a:avLst/>
            </a:prstGeom>
          </p:spPr>
        </p:pic>
      </p:grpSp>
      <p:sp>
        <p:nvSpPr>
          <p:cNvPr id="242" name="object 242"/>
          <p:cNvSpPr/>
          <p:nvPr/>
        </p:nvSpPr>
        <p:spPr>
          <a:xfrm>
            <a:off x="1444422" y="9413748"/>
            <a:ext cx="15051933" cy="9525"/>
          </a:xfrm>
          <a:custGeom>
            <a:avLst/>
            <a:gdLst/>
            <a:ahLst/>
            <a:cxnLst/>
            <a:rect l="l" t="t" r="r" b="b"/>
            <a:pathLst>
              <a:path w="6543040" h="9525">
                <a:moveTo>
                  <a:pt x="6542531" y="9144"/>
                </a:moveTo>
                <a:lnTo>
                  <a:pt x="0" y="9144"/>
                </a:lnTo>
                <a:lnTo>
                  <a:pt x="0" y="0"/>
                </a:lnTo>
                <a:lnTo>
                  <a:pt x="6542531" y="0"/>
                </a:lnTo>
                <a:lnTo>
                  <a:pt x="6542531" y="9144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43" name="object 243"/>
          <p:cNvSpPr txBox="1"/>
          <p:nvPr/>
        </p:nvSpPr>
        <p:spPr>
          <a:xfrm>
            <a:off x="1415188" y="349008"/>
            <a:ext cx="192824" cy="135935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sz="800" spc="10" dirty="0">
                <a:latin typeface="Microsoft Sans Serif"/>
                <a:cs typeface="Microsoft Sans Serif"/>
              </a:rPr>
              <a:t>8</a:t>
            </a:r>
            <a:endParaRPr sz="800">
              <a:latin typeface="Microsoft Sans Serif"/>
              <a:cs typeface="Microsoft Sans Serif"/>
            </a:endParaRPr>
          </a:p>
        </p:txBody>
      </p:sp>
      <p:sp>
        <p:nvSpPr>
          <p:cNvPr id="244" name="object 244"/>
          <p:cNvSpPr txBox="1"/>
          <p:nvPr/>
        </p:nvSpPr>
        <p:spPr>
          <a:xfrm>
            <a:off x="4167299" y="1071618"/>
            <a:ext cx="184059" cy="12824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sz="750" spc="10" dirty="0">
                <a:latin typeface="Microsoft Sans Serif"/>
                <a:cs typeface="Microsoft Sans Serif"/>
              </a:rPr>
              <a:t>1</a:t>
            </a:r>
            <a:endParaRPr sz="750">
              <a:latin typeface="Microsoft Sans Serif"/>
              <a:cs typeface="Microsoft Sans Serif"/>
            </a:endParaRPr>
          </a:p>
        </p:txBody>
      </p:sp>
      <p:sp>
        <p:nvSpPr>
          <p:cNvPr id="245" name="object 245"/>
          <p:cNvSpPr txBox="1"/>
          <p:nvPr/>
        </p:nvSpPr>
        <p:spPr>
          <a:xfrm>
            <a:off x="3900843" y="1239271"/>
            <a:ext cx="658814" cy="82074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sz="450" dirty="0">
                <a:latin typeface="Microsoft Sans Serif"/>
                <a:cs typeface="Microsoft Sans Serif"/>
              </a:rPr>
              <a:t>1+</a:t>
            </a:r>
            <a:r>
              <a:rPr sz="450" spc="-5" dirty="0">
                <a:latin typeface="Microsoft Sans Serif"/>
                <a:cs typeface="Microsoft Sans Serif"/>
              </a:rPr>
              <a:t> </a:t>
            </a:r>
            <a:r>
              <a:rPr sz="450" spc="25" dirty="0">
                <a:latin typeface="Microsoft Sans Serif"/>
                <a:cs typeface="Microsoft Sans Serif"/>
              </a:rPr>
              <a:t>punto</a:t>
            </a:r>
            <a:r>
              <a:rPr sz="250" spc="-25" dirty="0">
                <a:latin typeface="Microsoft Sans Serif"/>
                <a:cs typeface="Microsoft Sans Serif"/>
              </a:rPr>
              <a:t>R</a:t>
            </a:r>
            <a:endParaRPr sz="250">
              <a:latin typeface="Microsoft Sans Serif"/>
              <a:cs typeface="Microsoft Sans Serif"/>
            </a:endParaRPr>
          </a:p>
        </p:txBody>
      </p:sp>
      <p:sp>
        <p:nvSpPr>
          <p:cNvPr id="246" name="object 246"/>
          <p:cNvSpPr txBox="1"/>
          <p:nvPr/>
        </p:nvSpPr>
        <p:spPr>
          <a:xfrm>
            <a:off x="9282507" y="1108188"/>
            <a:ext cx="660275" cy="82074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sz="450" dirty="0">
                <a:latin typeface="Microsoft Sans Serif"/>
                <a:cs typeface="Microsoft Sans Serif"/>
              </a:rPr>
              <a:t>1+</a:t>
            </a:r>
            <a:r>
              <a:rPr sz="450" spc="-5" dirty="0">
                <a:latin typeface="Microsoft Sans Serif"/>
                <a:cs typeface="Microsoft Sans Serif"/>
              </a:rPr>
              <a:t> </a:t>
            </a:r>
            <a:r>
              <a:rPr sz="450" spc="25" dirty="0">
                <a:latin typeface="Microsoft Sans Serif"/>
                <a:cs typeface="Microsoft Sans Serif"/>
              </a:rPr>
              <a:t>punto</a:t>
            </a:r>
            <a:r>
              <a:rPr sz="250" spc="-25" dirty="0">
                <a:latin typeface="Microsoft Sans Serif"/>
                <a:cs typeface="Microsoft Sans Serif"/>
              </a:rPr>
              <a:t>C</a:t>
            </a:r>
            <a:endParaRPr sz="250">
              <a:latin typeface="Microsoft Sans Serif"/>
              <a:cs typeface="Microsoft Sans Serif"/>
            </a:endParaRPr>
          </a:p>
        </p:txBody>
      </p:sp>
      <p:sp>
        <p:nvSpPr>
          <p:cNvPr id="247" name="object 247"/>
          <p:cNvSpPr txBox="1"/>
          <p:nvPr/>
        </p:nvSpPr>
        <p:spPr>
          <a:xfrm>
            <a:off x="11105676" y="1076472"/>
            <a:ext cx="252716" cy="120546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sz="700" spc="20" dirty="0">
                <a:latin typeface="Microsoft Sans Serif"/>
                <a:cs typeface="Microsoft Sans Serif"/>
              </a:rPr>
              <a:t>k</a:t>
            </a:r>
            <a:r>
              <a:rPr sz="450" spc="-15" dirty="0">
                <a:latin typeface="Microsoft Sans Serif"/>
                <a:cs typeface="Microsoft Sans Serif"/>
              </a:rPr>
              <a:t>A</a:t>
            </a:r>
            <a:endParaRPr sz="450">
              <a:latin typeface="Microsoft Sans Serif"/>
              <a:cs typeface="Microsoft Sans Serif"/>
            </a:endParaRPr>
          </a:p>
        </p:txBody>
      </p:sp>
      <p:sp>
        <p:nvSpPr>
          <p:cNvPr id="248" name="object 248"/>
          <p:cNvSpPr txBox="1"/>
          <p:nvPr/>
        </p:nvSpPr>
        <p:spPr>
          <a:xfrm>
            <a:off x="9289563" y="1239271"/>
            <a:ext cx="661736" cy="82074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sz="450" dirty="0">
                <a:latin typeface="Microsoft Sans Serif"/>
                <a:cs typeface="Microsoft Sans Serif"/>
              </a:rPr>
              <a:t>1+</a:t>
            </a:r>
            <a:r>
              <a:rPr sz="450" spc="-5" dirty="0">
                <a:latin typeface="Microsoft Sans Serif"/>
                <a:cs typeface="Microsoft Sans Serif"/>
              </a:rPr>
              <a:t> </a:t>
            </a:r>
            <a:r>
              <a:rPr sz="450" spc="25" dirty="0">
                <a:latin typeface="Microsoft Sans Serif"/>
                <a:cs typeface="Microsoft Sans Serif"/>
              </a:rPr>
              <a:t>punto</a:t>
            </a:r>
            <a:r>
              <a:rPr sz="250" spc="-5" dirty="0">
                <a:latin typeface="Microsoft Sans Serif"/>
                <a:cs typeface="Microsoft Sans Serif"/>
              </a:rPr>
              <a:t>B</a:t>
            </a:r>
            <a:endParaRPr sz="250">
              <a:latin typeface="Microsoft Sans Serif"/>
              <a:cs typeface="Microsoft Sans Serif"/>
            </a:endParaRPr>
          </a:p>
        </p:txBody>
      </p:sp>
      <p:sp>
        <p:nvSpPr>
          <p:cNvPr id="249" name="object 249"/>
          <p:cNvSpPr txBox="1"/>
          <p:nvPr/>
        </p:nvSpPr>
        <p:spPr>
          <a:xfrm>
            <a:off x="10923384" y="1239288"/>
            <a:ext cx="670500" cy="82074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sz="450" dirty="0">
                <a:latin typeface="Microsoft Sans Serif"/>
                <a:cs typeface="Microsoft Sans Serif"/>
              </a:rPr>
              <a:t>1+</a:t>
            </a:r>
            <a:r>
              <a:rPr sz="450" spc="-5" dirty="0">
                <a:latin typeface="Microsoft Sans Serif"/>
                <a:cs typeface="Microsoft Sans Serif"/>
              </a:rPr>
              <a:t> </a:t>
            </a:r>
            <a:r>
              <a:rPr sz="450" spc="25" dirty="0">
                <a:latin typeface="Microsoft Sans Serif"/>
                <a:cs typeface="Microsoft Sans Serif"/>
              </a:rPr>
              <a:t>punto</a:t>
            </a:r>
            <a:r>
              <a:rPr sz="300" spc="-10" dirty="0">
                <a:latin typeface="Microsoft Sans Serif"/>
                <a:cs typeface="Microsoft Sans Serif"/>
              </a:rPr>
              <a:t>A</a:t>
            </a:r>
            <a:endParaRPr sz="300">
              <a:latin typeface="Microsoft Sans Serif"/>
              <a:cs typeface="Microsoft Sans Serif"/>
            </a:endParaRPr>
          </a:p>
        </p:txBody>
      </p:sp>
      <p:sp>
        <p:nvSpPr>
          <p:cNvPr id="250" name="object 250"/>
          <p:cNvSpPr txBox="1"/>
          <p:nvPr/>
        </p:nvSpPr>
        <p:spPr>
          <a:xfrm>
            <a:off x="9289562" y="1585476"/>
            <a:ext cx="660275" cy="241092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68580">
              <a:lnSpc>
                <a:spcPct val="100000"/>
              </a:lnSpc>
              <a:spcBef>
                <a:spcPts val="100"/>
              </a:spcBef>
            </a:pPr>
            <a:r>
              <a:rPr sz="700" spc="-55" dirty="0">
                <a:latin typeface="Microsoft Sans Serif"/>
                <a:cs typeface="Microsoft Sans Serif"/>
              </a:rPr>
              <a:t>SK</a:t>
            </a:r>
            <a:r>
              <a:rPr sz="450" spc="-55" dirty="0">
                <a:latin typeface="Microsoft Sans Serif"/>
                <a:cs typeface="Microsoft Sans Serif"/>
              </a:rPr>
              <a:t>F</a:t>
            </a:r>
            <a:endParaRPr sz="450">
              <a:latin typeface="Microsoft Sans Serif"/>
              <a:cs typeface="Microsoft Sans Serif"/>
            </a:endParaRPr>
          </a:p>
          <a:p>
            <a:pPr marL="12700">
              <a:lnSpc>
                <a:spcPct val="100000"/>
              </a:lnSpc>
              <a:spcBef>
                <a:spcPts val="430"/>
              </a:spcBef>
            </a:pPr>
            <a:r>
              <a:rPr sz="450" dirty="0">
                <a:latin typeface="Microsoft Sans Serif"/>
                <a:cs typeface="Microsoft Sans Serif"/>
              </a:rPr>
              <a:t>1+</a:t>
            </a:r>
            <a:r>
              <a:rPr sz="450" spc="-5" dirty="0">
                <a:latin typeface="Microsoft Sans Serif"/>
                <a:cs typeface="Microsoft Sans Serif"/>
              </a:rPr>
              <a:t> </a:t>
            </a:r>
            <a:r>
              <a:rPr sz="450" spc="25" dirty="0">
                <a:latin typeface="Microsoft Sans Serif"/>
                <a:cs typeface="Microsoft Sans Serif"/>
              </a:rPr>
              <a:t>punto</a:t>
            </a:r>
            <a:r>
              <a:rPr sz="300" spc="-30" dirty="0">
                <a:latin typeface="Microsoft Sans Serif"/>
                <a:cs typeface="Microsoft Sans Serif"/>
              </a:rPr>
              <a:t>F</a:t>
            </a:r>
            <a:endParaRPr sz="300">
              <a:latin typeface="Microsoft Sans Serif"/>
              <a:cs typeface="Microsoft Sans Serif"/>
            </a:endParaRPr>
          </a:p>
        </p:txBody>
      </p:sp>
      <p:sp>
        <p:nvSpPr>
          <p:cNvPr id="251" name="object 251"/>
          <p:cNvSpPr txBox="1"/>
          <p:nvPr/>
        </p:nvSpPr>
        <p:spPr>
          <a:xfrm>
            <a:off x="1415189" y="1969493"/>
            <a:ext cx="4153013" cy="120546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sz="700" spc="-5" dirty="0">
                <a:latin typeface="Microsoft Sans Serif"/>
                <a:cs typeface="Microsoft Sans Serif"/>
              </a:rPr>
              <a:t>Fig. </a:t>
            </a:r>
            <a:r>
              <a:rPr sz="700" spc="5" dirty="0">
                <a:latin typeface="Microsoft Sans Serif"/>
                <a:cs typeface="Microsoft Sans Serif"/>
              </a:rPr>
              <a:t>12.</a:t>
            </a:r>
            <a:r>
              <a:rPr sz="700" spc="-5" dirty="0">
                <a:latin typeface="Microsoft Sans Serif"/>
                <a:cs typeface="Microsoft Sans Serif"/>
              </a:rPr>
              <a:t> </a:t>
            </a:r>
            <a:r>
              <a:rPr sz="700" spc="5" dirty="0">
                <a:latin typeface="Microsoft Sans Serif"/>
                <a:cs typeface="Microsoft Sans Serif"/>
              </a:rPr>
              <a:t>Sistema</a:t>
            </a:r>
            <a:r>
              <a:rPr sz="700" spc="-5" dirty="0">
                <a:latin typeface="Microsoft Sans Serif"/>
                <a:cs typeface="Microsoft Sans Serif"/>
              </a:rPr>
              <a:t> </a:t>
            </a:r>
            <a:r>
              <a:rPr sz="700" spc="20" dirty="0">
                <a:latin typeface="Microsoft Sans Serif"/>
                <a:cs typeface="Microsoft Sans Serif"/>
              </a:rPr>
              <a:t>de</a:t>
            </a:r>
            <a:r>
              <a:rPr sz="700" spc="-5" dirty="0">
                <a:latin typeface="Microsoft Sans Serif"/>
                <a:cs typeface="Microsoft Sans Serif"/>
              </a:rPr>
              <a:t> </a:t>
            </a:r>
            <a:r>
              <a:rPr sz="700" spc="15" dirty="0">
                <a:latin typeface="Microsoft Sans Serif"/>
                <a:cs typeface="Microsoft Sans Serif"/>
              </a:rPr>
              <a:t>excitación</a:t>
            </a:r>
            <a:r>
              <a:rPr sz="700" dirty="0">
                <a:latin typeface="Microsoft Sans Serif"/>
                <a:cs typeface="Microsoft Sans Serif"/>
              </a:rPr>
              <a:t> </a:t>
            </a:r>
            <a:r>
              <a:rPr sz="700" spc="-50" dirty="0">
                <a:latin typeface="Microsoft Sans Serif"/>
                <a:cs typeface="Microsoft Sans Serif"/>
              </a:rPr>
              <a:t>IEEE</a:t>
            </a:r>
            <a:r>
              <a:rPr sz="700" spc="-5" dirty="0">
                <a:latin typeface="Microsoft Sans Serif"/>
                <a:cs typeface="Microsoft Sans Serif"/>
              </a:rPr>
              <a:t> </a:t>
            </a:r>
            <a:r>
              <a:rPr sz="700" spc="35" dirty="0">
                <a:latin typeface="Microsoft Sans Serif"/>
                <a:cs typeface="Microsoft Sans Serif"/>
              </a:rPr>
              <a:t>tipo</a:t>
            </a:r>
            <a:r>
              <a:rPr sz="700" spc="-5" dirty="0">
                <a:latin typeface="Microsoft Sans Serif"/>
                <a:cs typeface="Microsoft Sans Serif"/>
              </a:rPr>
              <a:t> </a:t>
            </a:r>
            <a:r>
              <a:rPr sz="700" spc="-40" dirty="0">
                <a:latin typeface="Microsoft Sans Serif"/>
                <a:cs typeface="Microsoft Sans Serif"/>
              </a:rPr>
              <a:t>ST1</a:t>
            </a:r>
            <a:endParaRPr sz="700">
              <a:latin typeface="Microsoft Sans Serif"/>
              <a:cs typeface="Microsoft Sans Serif"/>
            </a:endParaRPr>
          </a:p>
        </p:txBody>
      </p:sp>
      <p:sp>
        <p:nvSpPr>
          <p:cNvPr id="252" name="object 252"/>
          <p:cNvSpPr txBox="1"/>
          <p:nvPr/>
        </p:nvSpPr>
        <p:spPr>
          <a:xfrm>
            <a:off x="3473122" y="2961644"/>
            <a:ext cx="926138" cy="120546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sz="500" spc="15" dirty="0">
                <a:latin typeface="Microsoft Sans Serif"/>
                <a:cs typeface="Microsoft Sans Serif"/>
              </a:rPr>
              <a:t>k</a:t>
            </a:r>
            <a:r>
              <a:rPr sz="700" spc="-25" dirty="0">
                <a:latin typeface="Microsoft Sans Serif"/>
                <a:cs typeface="Microsoft Sans Serif"/>
              </a:rPr>
              <a:t>(</a:t>
            </a:r>
            <a:r>
              <a:rPr sz="500" dirty="0">
                <a:latin typeface="Microsoft Sans Serif"/>
                <a:cs typeface="Microsoft Sans Serif"/>
              </a:rPr>
              <a:t>1+</a:t>
            </a:r>
            <a:r>
              <a:rPr sz="500" spc="-5" dirty="0">
                <a:latin typeface="Microsoft Sans Serif"/>
                <a:cs typeface="Microsoft Sans Serif"/>
              </a:rPr>
              <a:t> </a:t>
            </a:r>
            <a:r>
              <a:rPr sz="500" spc="30" dirty="0">
                <a:latin typeface="Microsoft Sans Serif"/>
                <a:cs typeface="Microsoft Sans Serif"/>
              </a:rPr>
              <a:t>punto</a:t>
            </a:r>
            <a:r>
              <a:rPr sz="300" dirty="0">
                <a:latin typeface="Microsoft Sans Serif"/>
                <a:cs typeface="Microsoft Sans Serif"/>
              </a:rPr>
              <a:t>2</a:t>
            </a:r>
            <a:r>
              <a:rPr sz="700" spc="-25" dirty="0">
                <a:latin typeface="Microsoft Sans Serif"/>
                <a:cs typeface="Microsoft Sans Serif"/>
              </a:rPr>
              <a:t>)</a:t>
            </a:r>
            <a:endParaRPr sz="700">
              <a:latin typeface="Microsoft Sans Serif"/>
              <a:cs typeface="Microsoft Sans Serif"/>
            </a:endParaRPr>
          </a:p>
        </p:txBody>
      </p:sp>
      <p:sp>
        <p:nvSpPr>
          <p:cNvPr id="253" name="object 253"/>
          <p:cNvSpPr txBox="1"/>
          <p:nvPr/>
        </p:nvSpPr>
        <p:spPr>
          <a:xfrm>
            <a:off x="5786936" y="2937276"/>
            <a:ext cx="229343" cy="284480"/>
          </a:xfrm>
          <a:prstGeom prst="rect">
            <a:avLst/>
          </a:prstGeom>
        </p:spPr>
        <p:txBody>
          <a:bodyPr vert="horz" wrap="square" lIns="0" tIns="35560" rIns="0" bIns="0" rtlCol="0">
            <a:spAutoFit/>
          </a:bodyPr>
          <a:lstStyle/>
          <a:p>
            <a:pPr marL="35560">
              <a:lnSpc>
                <a:spcPct val="100000"/>
              </a:lnSpc>
              <a:spcBef>
                <a:spcPts val="280"/>
              </a:spcBef>
            </a:pPr>
            <a:r>
              <a:rPr sz="700" spc="10" dirty="0">
                <a:latin typeface="Microsoft Sans Serif"/>
                <a:cs typeface="Microsoft Sans Serif"/>
              </a:rPr>
              <a:t>1</a:t>
            </a:r>
            <a:endParaRPr sz="700">
              <a:latin typeface="Microsoft Sans Serif"/>
              <a:cs typeface="Microsoft Sans Serif"/>
            </a:endParaRPr>
          </a:p>
          <a:p>
            <a:pPr marL="12700">
              <a:lnSpc>
                <a:spcPct val="100000"/>
              </a:lnSpc>
              <a:spcBef>
                <a:spcPts val="180"/>
              </a:spcBef>
            </a:pPr>
            <a:r>
              <a:rPr sz="700" spc="30" dirty="0">
                <a:latin typeface="Microsoft Sans Serif"/>
                <a:cs typeface="Microsoft Sans Serif"/>
              </a:rPr>
              <a:t>t</a:t>
            </a:r>
            <a:r>
              <a:rPr sz="450" spc="30" dirty="0">
                <a:latin typeface="Microsoft Sans Serif"/>
                <a:cs typeface="Microsoft Sans Serif"/>
              </a:rPr>
              <a:t>3</a:t>
            </a:r>
            <a:endParaRPr sz="450">
              <a:latin typeface="Microsoft Sans Serif"/>
              <a:cs typeface="Microsoft Sans Serif"/>
            </a:endParaRPr>
          </a:p>
        </p:txBody>
      </p:sp>
      <p:sp>
        <p:nvSpPr>
          <p:cNvPr id="254" name="object 254"/>
          <p:cNvSpPr txBox="1"/>
          <p:nvPr/>
        </p:nvSpPr>
        <p:spPr>
          <a:xfrm>
            <a:off x="7126138" y="2952559"/>
            <a:ext cx="197206" cy="281940"/>
          </a:xfrm>
          <a:prstGeom prst="rect">
            <a:avLst/>
          </a:prstGeom>
        </p:spPr>
        <p:txBody>
          <a:bodyPr vert="horz" wrap="square" lIns="0" tIns="33655" rIns="0" bIns="0" rtlCol="0">
            <a:spAutoFit/>
          </a:bodyPr>
          <a:lstStyle/>
          <a:p>
            <a:pPr marL="21590">
              <a:lnSpc>
                <a:spcPct val="100000"/>
              </a:lnSpc>
              <a:spcBef>
                <a:spcPts val="265"/>
              </a:spcBef>
            </a:pPr>
            <a:r>
              <a:rPr sz="700" u="sng" spc="10" dirty="0">
                <a:uFill>
                  <a:solidFill>
                    <a:srgbClr val="000000"/>
                  </a:solidFill>
                </a:uFill>
                <a:latin typeface="Microsoft Sans Serif"/>
                <a:cs typeface="Microsoft Sans Serif"/>
              </a:rPr>
              <a:t>1</a:t>
            </a:r>
            <a:endParaRPr sz="700">
              <a:latin typeface="Microsoft Sans Serif"/>
              <a:cs typeface="Microsoft Sans Serif"/>
            </a:endParaRPr>
          </a:p>
          <a:p>
            <a:pPr marL="12700">
              <a:lnSpc>
                <a:spcPct val="100000"/>
              </a:lnSpc>
              <a:spcBef>
                <a:spcPts val="170"/>
              </a:spcBef>
            </a:pPr>
            <a:r>
              <a:rPr sz="700" spc="-85" dirty="0">
                <a:latin typeface="Microsoft Sans Serif"/>
                <a:cs typeface="Microsoft Sans Serif"/>
              </a:rPr>
              <a:t>S</a:t>
            </a:r>
            <a:endParaRPr sz="700">
              <a:latin typeface="Microsoft Sans Serif"/>
              <a:cs typeface="Microsoft Sans Serif"/>
            </a:endParaRPr>
          </a:p>
        </p:txBody>
      </p:sp>
      <p:sp>
        <p:nvSpPr>
          <p:cNvPr id="255" name="object 255"/>
          <p:cNvSpPr/>
          <p:nvPr/>
        </p:nvSpPr>
        <p:spPr>
          <a:xfrm>
            <a:off x="7155354" y="3221278"/>
            <a:ext cx="112480" cy="0"/>
          </a:xfrm>
          <a:custGeom>
            <a:avLst/>
            <a:gdLst/>
            <a:ahLst/>
            <a:cxnLst/>
            <a:rect l="l" t="t" r="r" b="b"/>
            <a:pathLst>
              <a:path w="48894">
                <a:moveTo>
                  <a:pt x="0" y="0"/>
                </a:moveTo>
                <a:lnTo>
                  <a:pt x="48806" y="0"/>
                </a:lnTo>
              </a:path>
            </a:pathLst>
          </a:custGeom>
          <a:ln w="127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56" name="object 256"/>
          <p:cNvSpPr txBox="1"/>
          <p:nvPr/>
        </p:nvSpPr>
        <p:spPr>
          <a:xfrm>
            <a:off x="8083322" y="2957066"/>
            <a:ext cx="676344" cy="241092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5240">
              <a:lnSpc>
                <a:spcPct val="100000"/>
              </a:lnSpc>
              <a:spcBef>
                <a:spcPts val="100"/>
              </a:spcBef>
            </a:pPr>
            <a:r>
              <a:rPr sz="700" u="sng" dirty="0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     </a:t>
            </a:r>
            <a:r>
              <a:rPr sz="700" u="sng" spc="10" dirty="0">
                <a:uFill>
                  <a:solidFill>
                    <a:srgbClr val="000000"/>
                  </a:solidFill>
                </a:uFill>
                <a:latin typeface="Microsoft Sans Serif"/>
                <a:cs typeface="Microsoft Sans Serif"/>
              </a:rPr>
              <a:t>1</a:t>
            </a:r>
            <a:r>
              <a:rPr sz="700" u="sng" spc="65" dirty="0">
                <a:uFill>
                  <a:solidFill>
                    <a:srgbClr val="000000"/>
                  </a:solidFill>
                </a:uFill>
                <a:latin typeface="Microsoft Sans Serif"/>
                <a:cs typeface="Microsoft Sans Serif"/>
              </a:rPr>
              <a:t> </a:t>
            </a:r>
            <a:endParaRPr sz="700">
              <a:latin typeface="Microsoft Sans Serif"/>
              <a:cs typeface="Microsoft Sans Serif"/>
            </a:endParaRPr>
          </a:p>
          <a:p>
            <a:pPr marL="12700">
              <a:lnSpc>
                <a:spcPct val="100000"/>
              </a:lnSpc>
              <a:spcBef>
                <a:spcPts val="430"/>
              </a:spcBef>
            </a:pPr>
            <a:r>
              <a:rPr sz="450" dirty="0">
                <a:latin typeface="Microsoft Sans Serif"/>
                <a:cs typeface="Microsoft Sans Serif"/>
              </a:rPr>
              <a:t>1+</a:t>
            </a:r>
            <a:r>
              <a:rPr sz="450" spc="-5" dirty="0">
                <a:latin typeface="Microsoft Sans Serif"/>
                <a:cs typeface="Microsoft Sans Serif"/>
              </a:rPr>
              <a:t> </a:t>
            </a:r>
            <a:r>
              <a:rPr sz="450" spc="25" dirty="0">
                <a:latin typeface="Microsoft Sans Serif"/>
                <a:cs typeface="Microsoft Sans Serif"/>
              </a:rPr>
              <a:t>punto</a:t>
            </a:r>
            <a:r>
              <a:rPr sz="300" dirty="0">
                <a:latin typeface="Microsoft Sans Serif"/>
                <a:cs typeface="Microsoft Sans Serif"/>
              </a:rPr>
              <a:t>4</a:t>
            </a:r>
            <a:endParaRPr sz="300">
              <a:latin typeface="Microsoft Sans Serif"/>
              <a:cs typeface="Microsoft Sans Serif"/>
            </a:endParaRPr>
          </a:p>
        </p:txBody>
      </p:sp>
      <p:sp>
        <p:nvSpPr>
          <p:cNvPr id="257" name="object 257"/>
          <p:cNvSpPr txBox="1"/>
          <p:nvPr/>
        </p:nvSpPr>
        <p:spPr>
          <a:xfrm>
            <a:off x="9489157" y="2957066"/>
            <a:ext cx="673422" cy="241092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5240">
              <a:lnSpc>
                <a:spcPct val="100000"/>
              </a:lnSpc>
              <a:spcBef>
                <a:spcPts val="100"/>
              </a:spcBef>
            </a:pPr>
            <a:r>
              <a:rPr sz="700" u="sng" dirty="0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     </a:t>
            </a:r>
            <a:r>
              <a:rPr sz="700" u="sng" spc="10" dirty="0">
                <a:uFill>
                  <a:solidFill>
                    <a:srgbClr val="000000"/>
                  </a:solidFill>
                </a:uFill>
                <a:latin typeface="Microsoft Sans Serif"/>
                <a:cs typeface="Microsoft Sans Serif"/>
              </a:rPr>
              <a:t>1</a:t>
            </a:r>
            <a:r>
              <a:rPr sz="700" u="sng" spc="55" dirty="0">
                <a:uFill>
                  <a:solidFill>
                    <a:srgbClr val="000000"/>
                  </a:solidFill>
                </a:uFill>
                <a:latin typeface="Microsoft Sans Serif"/>
                <a:cs typeface="Microsoft Sans Serif"/>
              </a:rPr>
              <a:t> </a:t>
            </a:r>
            <a:endParaRPr sz="700">
              <a:latin typeface="Microsoft Sans Serif"/>
              <a:cs typeface="Microsoft Sans Serif"/>
            </a:endParaRPr>
          </a:p>
          <a:p>
            <a:pPr marL="12700">
              <a:lnSpc>
                <a:spcPct val="100000"/>
              </a:lnSpc>
              <a:spcBef>
                <a:spcPts val="430"/>
              </a:spcBef>
            </a:pPr>
            <a:r>
              <a:rPr sz="450" dirty="0">
                <a:latin typeface="Microsoft Sans Serif"/>
                <a:cs typeface="Microsoft Sans Serif"/>
              </a:rPr>
              <a:t>1+</a:t>
            </a:r>
            <a:r>
              <a:rPr sz="450" spc="-5" dirty="0">
                <a:latin typeface="Microsoft Sans Serif"/>
                <a:cs typeface="Microsoft Sans Serif"/>
              </a:rPr>
              <a:t> </a:t>
            </a:r>
            <a:r>
              <a:rPr sz="450" spc="25" dirty="0">
                <a:latin typeface="Microsoft Sans Serif"/>
                <a:cs typeface="Microsoft Sans Serif"/>
              </a:rPr>
              <a:t>punto</a:t>
            </a:r>
            <a:r>
              <a:rPr sz="300" dirty="0">
                <a:latin typeface="Microsoft Sans Serif"/>
                <a:cs typeface="Microsoft Sans Serif"/>
              </a:rPr>
              <a:t>5</a:t>
            </a:r>
            <a:endParaRPr sz="300">
              <a:latin typeface="Microsoft Sans Serif"/>
              <a:cs typeface="Microsoft Sans Serif"/>
            </a:endParaRPr>
          </a:p>
        </p:txBody>
      </p:sp>
      <p:sp>
        <p:nvSpPr>
          <p:cNvPr id="258" name="object 258"/>
          <p:cNvSpPr txBox="1"/>
          <p:nvPr/>
        </p:nvSpPr>
        <p:spPr>
          <a:xfrm>
            <a:off x="10891557" y="2957066"/>
            <a:ext cx="673422" cy="241092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5240">
              <a:lnSpc>
                <a:spcPct val="100000"/>
              </a:lnSpc>
              <a:spcBef>
                <a:spcPts val="100"/>
              </a:spcBef>
            </a:pPr>
            <a:r>
              <a:rPr sz="700" u="sng" dirty="0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     </a:t>
            </a:r>
            <a:r>
              <a:rPr sz="700" u="sng" spc="10" dirty="0">
                <a:uFill>
                  <a:solidFill>
                    <a:srgbClr val="000000"/>
                  </a:solidFill>
                </a:uFill>
                <a:latin typeface="Microsoft Sans Serif"/>
                <a:cs typeface="Microsoft Sans Serif"/>
              </a:rPr>
              <a:t>1</a:t>
            </a:r>
            <a:r>
              <a:rPr sz="700" u="sng" spc="55" dirty="0">
                <a:uFill>
                  <a:solidFill>
                    <a:srgbClr val="000000"/>
                  </a:solidFill>
                </a:uFill>
                <a:latin typeface="Microsoft Sans Serif"/>
                <a:cs typeface="Microsoft Sans Serif"/>
              </a:rPr>
              <a:t> </a:t>
            </a:r>
            <a:endParaRPr sz="700">
              <a:latin typeface="Microsoft Sans Serif"/>
              <a:cs typeface="Microsoft Sans Serif"/>
            </a:endParaRPr>
          </a:p>
          <a:p>
            <a:pPr marL="12700">
              <a:lnSpc>
                <a:spcPct val="100000"/>
              </a:lnSpc>
              <a:spcBef>
                <a:spcPts val="430"/>
              </a:spcBef>
            </a:pPr>
            <a:r>
              <a:rPr sz="450" dirty="0">
                <a:latin typeface="Microsoft Sans Serif"/>
                <a:cs typeface="Microsoft Sans Serif"/>
              </a:rPr>
              <a:t>1+</a:t>
            </a:r>
            <a:r>
              <a:rPr sz="450" spc="-5" dirty="0">
                <a:latin typeface="Microsoft Sans Serif"/>
                <a:cs typeface="Microsoft Sans Serif"/>
              </a:rPr>
              <a:t> </a:t>
            </a:r>
            <a:r>
              <a:rPr sz="450" spc="25" dirty="0">
                <a:latin typeface="Microsoft Sans Serif"/>
                <a:cs typeface="Microsoft Sans Serif"/>
              </a:rPr>
              <a:t>punto</a:t>
            </a:r>
            <a:r>
              <a:rPr sz="300" dirty="0">
                <a:latin typeface="Microsoft Sans Serif"/>
                <a:cs typeface="Microsoft Sans Serif"/>
              </a:rPr>
              <a:t>6</a:t>
            </a:r>
            <a:endParaRPr sz="300">
              <a:latin typeface="Microsoft Sans Serif"/>
              <a:cs typeface="Microsoft Sans Serif"/>
            </a:endParaRPr>
          </a:p>
        </p:txBody>
      </p:sp>
      <p:sp>
        <p:nvSpPr>
          <p:cNvPr id="259" name="object 259"/>
          <p:cNvSpPr txBox="1"/>
          <p:nvPr/>
        </p:nvSpPr>
        <p:spPr>
          <a:xfrm>
            <a:off x="12297327" y="2949475"/>
            <a:ext cx="676344" cy="241092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5240">
              <a:lnSpc>
                <a:spcPct val="100000"/>
              </a:lnSpc>
              <a:spcBef>
                <a:spcPts val="100"/>
              </a:spcBef>
            </a:pPr>
            <a:r>
              <a:rPr sz="700" u="sng" dirty="0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     </a:t>
            </a:r>
            <a:r>
              <a:rPr sz="700" u="sng" spc="10" dirty="0">
                <a:uFill>
                  <a:solidFill>
                    <a:srgbClr val="000000"/>
                  </a:solidFill>
                </a:uFill>
                <a:latin typeface="Microsoft Sans Serif"/>
                <a:cs typeface="Microsoft Sans Serif"/>
              </a:rPr>
              <a:t>1</a:t>
            </a:r>
            <a:r>
              <a:rPr sz="700" u="sng" spc="65" dirty="0">
                <a:uFill>
                  <a:solidFill>
                    <a:srgbClr val="000000"/>
                  </a:solidFill>
                </a:uFill>
                <a:latin typeface="Microsoft Sans Serif"/>
                <a:cs typeface="Microsoft Sans Serif"/>
              </a:rPr>
              <a:t> </a:t>
            </a:r>
            <a:endParaRPr sz="700">
              <a:latin typeface="Microsoft Sans Serif"/>
              <a:cs typeface="Microsoft Sans Serif"/>
            </a:endParaRPr>
          </a:p>
          <a:p>
            <a:pPr marL="12700">
              <a:lnSpc>
                <a:spcPct val="100000"/>
              </a:lnSpc>
              <a:spcBef>
                <a:spcPts val="430"/>
              </a:spcBef>
            </a:pPr>
            <a:r>
              <a:rPr sz="450" dirty="0">
                <a:latin typeface="Microsoft Sans Serif"/>
                <a:cs typeface="Microsoft Sans Serif"/>
              </a:rPr>
              <a:t>1+</a:t>
            </a:r>
            <a:r>
              <a:rPr sz="450" spc="-5" dirty="0">
                <a:latin typeface="Microsoft Sans Serif"/>
                <a:cs typeface="Microsoft Sans Serif"/>
              </a:rPr>
              <a:t> </a:t>
            </a:r>
            <a:r>
              <a:rPr sz="450" spc="25" dirty="0">
                <a:latin typeface="Microsoft Sans Serif"/>
                <a:cs typeface="Microsoft Sans Serif"/>
              </a:rPr>
              <a:t>punto</a:t>
            </a:r>
            <a:r>
              <a:rPr sz="300" dirty="0">
                <a:latin typeface="Microsoft Sans Serif"/>
                <a:cs typeface="Microsoft Sans Serif"/>
              </a:rPr>
              <a:t>7</a:t>
            </a:r>
            <a:endParaRPr sz="300">
              <a:latin typeface="Microsoft Sans Serif"/>
              <a:cs typeface="Microsoft Sans Serif"/>
            </a:endParaRPr>
          </a:p>
        </p:txBody>
      </p:sp>
      <p:sp>
        <p:nvSpPr>
          <p:cNvPr id="260" name="object 260"/>
          <p:cNvSpPr txBox="1"/>
          <p:nvPr/>
        </p:nvSpPr>
        <p:spPr>
          <a:xfrm>
            <a:off x="3641373" y="3136899"/>
            <a:ext cx="594540" cy="74379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sz="400" dirty="0">
                <a:latin typeface="Microsoft Sans Serif"/>
                <a:cs typeface="Microsoft Sans Serif"/>
              </a:rPr>
              <a:t>1+</a:t>
            </a:r>
            <a:r>
              <a:rPr sz="400" spc="-5" dirty="0">
                <a:latin typeface="Microsoft Sans Serif"/>
                <a:cs typeface="Microsoft Sans Serif"/>
              </a:rPr>
              <a:t> </a:t>
            </a:r>
            <a:r>
              <a:rPr sz="400" spc="25" dirty="0">
                <a:latin typeface="Microsoft Sans Serif"/>
                <a:cs typeface="Microsoft Sans Serif"/>
              </a:rPr>
              <a:t>punto</a:t>
            </a:r>
            <a:r>
              <a:rPr sz="250" dirty="0">
                <a:latin typeface="Microsoft Sans Serif"/>
                <a:cs typeface="Microsoft Sans Serif"/>
              </a:rPr>
              <a:t>1</a:t>
            </a:r>
            <a:endParaRPr sz="250">
              <a:latin typeface="Microsoft Sans Serif"/>
              <a:cs typeface="Microsoft Sans Serif"/>
            </a:endParaRPr>
          </a:p>
        </p:txBody>
      </p:sp>
      <p:sp>
        <p:nvSpPr>
          <p:cNvPr id="261" name="object 261"/>
          <p:cNvSpPr txBox="1"/>
          <p:nvPr/>
        </p:nvSpPr>
        <p:spPr>
          <a:xfrm>
            <a:off x="1415190" y="4066795"/>
            <a:ext cx="4529895" cy="112851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sz="650" spc="-5" dirty="0">
                <a:latin typeface="Microsoft Sans Serif"/>
                <a:cs typeface="Microsoft Sans Serif"/>
              </a:rPr>
              <a:t>Fig. </a:t>
            </a:r>
            <a:r>
              <a:rPr sz="650" dirty="0">
                <a:latin typeface="Microsoft Sans Serif"/>
                <a:cs typeface="Microsoft Sans Serif"/>
              </a:rPr>
              <a:t>13.</a:t>
            </a:r>
            <a:r>
              <a:rPr sz="650" spc="-5" dirty="0">
                <a:latin typeface="Microsoft Sans Serif"/>
                <a:cs typeface="Microsoft Sans Serif"/>
              </a:rPr>
              <a:t> </a:t>
            </a:r>
            <a:r>
              <a:rPr sz="650" spc="25" dirty="0">
                <a:latin typeface="Microsoft Sans Serif"/>
                <a:cs typeface="Microsoft Sans Serif"/>
              </a:rPr>
              <a:t>Modelo</a:t>
            </a:r>
            <a:r>
              <a:rPr sz="650" spc="-5" dirty="0">
                <a:latin typeface="Microsoft Sans Serif"/>
                <a:cs typeface="Microsoft Sans Serif"/>
              </a:rPr>
              <a:t> </a:t>
            </a:r>
            <a:r>
              <a:rPr sz="650" spc="20" dirty="0">
                <a:latin typeface="Microsoft Sans Serif"/>
                <a:cs typeface="Microsoft Sans Serif"/>
              </a:rPr>
              <a:t>de</a:t>
            </a:r>
            <a:r>
              <a:rPr sz="650" spc="-5" dirty="0">
                <a:latin typeface="Microsoft Sans Serif"/>
                <a:cs typeface="Microsoft Sans Serif"/>
              </a:rPr>
              <a:t> </a:t>
            </a:r>
            <a:r>
              <a:rPr sz="650" spc="30" dirty="0">
                <a:latin typeface="Microsoft Sans Serif"/>
                <a:cs typeface="Microsoft Sans Serif"/>
              </a:rPr>
              <a:t>control</a:t>
            </a:r>
            <a:r>
              <a:rPr sz="650" spc="-5" dirty="0">
                <a:latin typeface="Microsoft Sans Serif"/>
                <a:cs typeface="Microsoft Sans Serif"/>
              </a:rPr>
              <a:t> </a:t>
            </a:r>
            <a:r>
              <a:rPr sz="650" spc="20" dirty="0">
                <a:latin typeface="Microsoft Sans Serif"/>
                <a:cs typeface="Microsoft Sans Serif"/>
              </a:rPr>
              <a:t>de</a:t>
            </a:r>
            <a:r>
              <a:rPr sz="650" spc="-5" dirty="0">
                <a:latin typeface="Microsoft Sans Serif"/>
                <a:cs typeface="Microsoft Sans Serif"/>
              </a:rPr>
              <a:t> </a:t>
            </a:r>
            <a:r>
              <a:rPr sz="650" spc="15" dirty="0">
                <a:latin typeface="Microsoft Sans Serif"/>
                <a:cs typeface="Microsoft Sans Serif"/>
              </a:rPr>
              <a:t>velocidad</a:t>
            </a:r>
            <a:r>
              <a:rPr sz="650" spc="-5" dirty="0">
                <a:latin typeface="Microsoft Sans Serif"/>
                <a:cs typeface="Microsoft Sans Serif"/>
              </a:rPr>
              <a:t> </a:t>
            </a:r>
            <a:r>
              <a:rPr sz="650" spc="-45" dirty="0">
                <a:latin typeface="Microsoft Sans Serif"/>
                <a:cs typeface="Microsoft Sans Serif"/>
              </a:rPr>
              <a:t>IEEE</a:t>
            </a:r>
            <a:r>
              <a:rPr sz="650" spc="-5" dirty="0">
                <a:latin typeface="Microsoft Sans Serif"/>
                <a:cs typeface="Microsoft Sans Serif"/>
              </a:rPr>
              <a:t> </a:t>
            </a:r>
            <a:r>
              <a:rPr sz="650" spc="35" dirty="0">
                <a:latin typeface="Microsoft Sans Serif"/>
                <a:cs typeface="Microsoft Sans Serif"/>
              </a:rPr>
              <a:t>tipo</a:t>
            </a:r>
            <a:r>
              <a:rPr sz="650" spc="-5" dirty="0">
                <a:latin typeface="Microsoft Sans Serif"/>
                <a:cs typeface="Microsoft Sans Serif"/>
              </a:rPr>
              <a:t> </a:t>
            </a:r>
            <a:r>
              <a:rPr sz="650" spc="10" dirty="0">
                <a:latin typeface="Microsoft Sans Serif"/>
                <a:cs typeface="Microsoft Sans Serif"/>
              </a:rPr>
              <a:t>1</a:t>
            </a:r>
            <a:endParaRPr sz="650">
              <a:latin typeface="Microsoft Sans Serif"/>
              <a:cs typeface="Microsoft Sans Serif"/>
            </a:endParaRPr>
          </a:p>
        </p:txBody>
      </p:sp>
      <p:sp>
        <p:nvSpPr>
          <p:cNvPr id="262" name="object 262"/>
          <p:cNvSpPr txBox="1"/>
          <p:nvPr/>
        </p:nvSpPr>
        <p:spPr>
          <a:xfrm>
            <a:off x="1415216" y="4276472"/>
            <a:ext cx="7099417" cy="378245"/>
          </a:xfrm>
          <a:prstGeom prst="rect">
            <a:avLst/>
          </a:prstGeom>
        </p:spPr>
        <p:txBody>
          <a:bodyPr vert="horz" wrap="square" lIns="0" tIns="7366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580"/>
              </a:spcBef>
            </a:pPr>
            <a:r>
              <a:rPr sz="800" spc="-20" dirty="0">
                <a:latin typeface="Microsoft Sans Serif"/>
                <a:cs typeface="Microsoft Sans Serif"/>
              </a:rPr>
              <a:t>A.</a:t>
            </a:r>
            <a:r>
              <a:rPr sz="800" spc="-5" dirty="0">
                <a:latin typeface="Microsoft Sans Serif"/>
                <a:cs typeface="Microsoft Sans Serif"/>
              </a:rPr>
              <a:t> </a:t>
            </a:r>
            <a:r>
              <a:rPr sz="800" spc="15" dirty="0">
                <a:latin typeface="Microsoft Sans Serif"/>
                <a:cs typeface="Microsoft Sans Serif"/>
              </a:rPr>
              <a:t>Consideraciones</a:t>
            </a:r>
            <a:endParaRPr sz="800">
              <a:latin typeface="Microsoft Sans Serif"/>
              <a:cs typeface="Microsoft Sans Serif"/>
            </a:endParaRPr>
          </a:p>
          <a:p>
            <a:pPr marL="167640" marR="5080">
              <a:lnSpc>
                <a:spcPct val="126299"/>
              </a:lnSpc>
              <a:spcBef>
                <a:spcPts val="225"/>
              </a:spcBef>
            </a:pPr>
            <a:r>
              <a:rPr sz="800" spc="5" dirty="0">
                <a:latin typeface="Microsoft Sans Serif"/>
                <a:cs typeface="Microsoft Sans Serif"/>
              </a:rPr>
              <a:t>Para</a:t>
            </a:r>
            <a:r>
              <a:rPr sz="800" spc="-5" dirty="0">
                <a:latin typeface="Microsoft Sans Serif"/>
                <a:cs typeface="Microsoft Sans Serif"/>
              </a:rPr>
              <a:t> </a:t>
            </a:r>
            <a:r>
              <a:rPr sz="800" spc="15" dirty="0">
                <a:latin typeface="Microsoft Sans Serif"/>
                <a:cs typeface="Microsoft Sans Serif"/>
              </a:rPr>
              <a:t>el</a:t>
            </a:r>
            <a:r>
              <a:rPr sz="800" dirty="0">
                <a:latin typeface="Microsoft Sans Serif"/>
                <a:cs typeface="Microsoft Sans Serif"/>
              </a:rPr>
              <a:t> </a:t>
            </a:r>
            <a:r>
              <a:rPr sz="800" spc="5" dirty="0">
                <a:latin typeface="Microsoft Sans Serif"/>
                <a:cs typeface="Microsoft Sans Serif"/>
              </a:rPr>
              <a:t>análisis,</a:t>
            </a:r>
            <a:r>
              <a:rPr sz="800" dirty="0">
                <a:latin typeface="Microsoft Sans Serif"/>
                <a:cs typeface="Microsoft Sans Serif"/>
              </a:rPr>
              <a:t> </a:t>
            </a:r>
            <a:r>
              <a:rPr sz="800" spc="20" dirty="0">
                <a:latin typeface="Microsoft Sans Serif"/>
                <a:cs typeface="Microsoft Sans Serif"/>
              </a:rPr>
              <a:t>considere</a:t>
            </a:r>
            <a:r>
              <a:rPr sz="800" spc="-5" dirty="0">
                <a:latin typeface="Microsoft Sans Serif"/>
                <a:cs typeface="Microsoft Sans Serif"/>
              </a:rPr>
              <a:t> </a:t>
            </a:r>
            <a:r>
              <a:rPr sz="800" spc="15" dirty="0">
                <a:latin typeface="Microsoft Sans Serif"/>
                <a:cs typeface="Microsoft Sans Serif"/>
              </a:rPr>
              <a:t>el</a:t>
            </a:r>
            <a:r>
              <a:rPr sz="800" dirty="0">
                <a:latin typeface="Microsoft Sans Serif"/>
                <a:cs typeface="Microsoft Sans Serif"/>
              </a:rPr>
              <a:t> </a:t>
            </a:r>
            <a:r>
              <a:rPr sz="800" spc="25" dirty="0">
                <a:latin typeface="Microsoft Sans Serif"/>
                <a:cs typeface="Microsoft Sans Serif"/>
              </a:rPr>
              <a:t>siguiente</a:t>
            </a:r>
            <a:r>
              <a:rPr sz="800" dirty="0">
                <a:latin typeface="Microsoft Sans Serif"/>
                <a:cs typeface="Microsoft Sans Serif"/>
              </a:rPr>
              <a:t> </a:t>
            </a:r>
            <a:r>
              <a:rPr sz="800" spc="30" dirty="0">
                <a:latin typeface="Microsoft Sans Serif"/>
                <a:cs typeface="Microsoft Sans Serif"/>
              </a:rPr>
              <a:t>ejemplo</a:t>
            </a:r>
            <a:r>
              <a:rPr sz="800" dirty="0">
                <a:latin typeface="Microsoft Sans Serif"/>
                <a:cs typeface="Microsoft Sans Serif"/>
              </a:rPr>
              <a:t> </a:t>
            </a:r>
            <a:r>
              <a:rPr sz="800" spc="25" dirty="0">
                <a:latin typeface="Microsoft Sans Serif"/>
                <a:cs typeface="Microsoft Sans Serif"/>
              </a:rPr>
              <a:t>de</a:t>
            </a:r>
            <a:r>
              <a:rPr sz="800" spc="-5" dirty="0">
                <a:latin typeface="Microsoft Sans Serif"/>
                <a:cs typeface="Microsoft Sans Serif"/>
              </a:rPr>
              <a:t> </a:t>
            </a:r>
            <a:r>
              <a:rPr sz="800" spc="20" dirty="0">
                <a:latin typeface="Microsoft Sans Serif"/>
                <a:cs typeface="Microsoft Sans Serif"/>
              </a:rPr>
              <a:t>sistema</a:t>
            </a:r>
            <a:r>
              <a:rPr sz="800" dirty="0">
                <a:latin typeface="Microsoft Sans Serif"/>
                <a:cs typeface="Microsoft Sans Serif"/>
              </a:rPr>
              <a:t> </a:t>
            </a:r>
            <a:r>
              <a:rPr sz="800" spc="25" dirty="0">
                <a:latin typeface="Microsoft Sans Serif"/>
                <a:cs typeface="Microsoft Sans Serif"/>
              </a:rPr>
              <a:t>de </a:t>
            </a:r>
            <a:r>
              <a:rPr sz="800" spc="-195" dirty="0">
                <a:latin typeface="Microsoft Sans Serif"/>
                <a:cs typeface="Microsoft Sans Serif"/>
              </a:rPr>
              <a:t> </a:t>
            </a:r>
            <a:r>
              <a:rPr sz="800" spc="20" dirty="0">
                <a:latin typeface="Microsoft Sans Serif"/>
                <a:cs typeface="Microsoft Sans Serif"/>
              </a:rPr>
              <a:t>energía:</a:t>
            </a:r>
            <a:endParaRPr sz="800">
              <a:latin typeface="Microsoft Sans Serif"/>
              <a:cs typeface="Microsoft Sans Serif"/>
            </a:endParaRPr>
          </a:p>
        </p:txBody>
      </p:sp>
      <p:sp>
        <p:nvSpPr>
          <p:cNvPr id="263" name="object 263"/>
          <p:cNvSpPr txBox="1"/>
          <p:nvPr/>
        </p:nvSpPr>
        <p:spPr>
          <a:xfrm>
            <a:off x="9100022" y="4308093"/>
            <a:ext cx="7384270" cy="1204817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 marR="33020" indent="153670">
              <a:lnSpc>
                <a:spcPct val="117600"/>
              </a:lnSpc>
              <a:spcBef>
                <a:spcPts val="100"/>
              </a:spcBef>
            </a:pPr>
            <a:r>
              <a:rPr sz="850" spc="-5" dirty="0">
                <a:latin typeface="Microsoft Sans Serif"/>
                <a:cs typeface="Microsoft Sans Serif"/>
              </a:rPr>
              <a:t>Los </a:t>
            </a:r>
            <a:r>
              <a:rPr sz="850" spc="30" dirty="0">
                <a:latin typeface="Microsoft Sans Serif"/>
                <a:cs typeface="Microsoft Sans Serif"/>
              </a:rPr>
              <a:t>modelos</a:t>
            </a:r>
            <a:r>
              <a:rPr sz="850" spc="-5" dirty="0">
                <a:latin typeface="Microsoft Sans Serif"/>
                <a:cs typeface="Microsoft Sans Serif"/>
              </a:rPr>
              <a:t> </a:t>
            </a:r>
            <a:r>
              <a:rPr sz="850" spc="30" dirty="0">
                <a:latin typeface="Microsoft Sans Serif"/>
                <a:cs typeface="Microsoft Sans Serif"/>
              </a:rPr>
              <a:t>para</a:t>
            </a:r>
            <a:r>
              <a:rPr sz="850" spc="-5" dirty="0">
                <a:latin typeface="Microsoft Sans Serif"/>
                <a:cs typeface="Microsoft Sans Serif"/>
              </a:rPr>
              <a:t> </a:t>
            </a:r>
            <a:r>
              <a:rPr sz="850" spc="15" dirty="0">
                <a:latin typeface="Microsoft Sans Serif"/>
                <a:cs typeface="Microsoft Sans Serif"/>
              </a:rPr>
              <a:t>el</a:t>
            </a:r>
            <a:r>
              <a:rPr sz="850" spc="-5" dirty="0">
                <a:latin typeface="Microsoft Sans Serif"/>
                <a:cs typeface="Microsoft Sans Serif"/>
              </a:rPr>
              <a:t> </a:t>
            </a:r>
            <a:r>
              <a:rPr sz="850" spc="20" dirty="0">
                <a:latin typeface="Microsoft Sans Serif"/>
                <a:cs typeface="Microsoft Sans Serif"/>
              </a:rPr>
              <a:t>sistema</a:t>
            </a:r>
            <a:r>
              <a:rPr sz="850" spc="-5" dirty="0">
                <a:latin typeface="Microsoft Sans Serif"/>
                <a:cs typeface="Microsoft Sans Serif"/>
              </a:rPr>
              <a:t> </a:t>
            </a:r>
            <a:r>
              <a:rPr sz="850" spc="25" dirty="0">
                <a:latin typeface="Microsoft Sans Serif"/>
                <a:cs typeface="Microsoft Sans Serif"/>
              </a:rPr>
              <a:t>de</a:t>
            </a:r>
            <a:r>
              <a:rPr sz="850" spc="-5" dirty="0">
                <a:latin typeface="Microsoft Sans Serif"/>
                <a:cs typeface="Microsoft Sans Serif"/>
              </a:rPr>
              <a:t> </a:t>
            </a:r>
            <a:r>
              <a:rPr sz="850" spc="20" dirty="0">
                <a:latin typeface="Microsoft Sans Serif"/>
                <a:cs typeface="Microsoft Sans Serif"/>
              </a:rPr>
              <a:t>excitación</a:t>
            </a:r>
            <a:r>
              <a:rPr sz="850" spc="-5" dirty="0">
                <a:latin typeface="Microsoft Sans Serif"/>
                <a:cs typeface="Microsoft Sans Serif"/>
              </a:rPr>
              <a:t> </a:t>
            </a:r>
            <a:r>
              <a:rPr sz="850" spc="5" dirty="0">
                <a:latin typeface="Microsoft Sans Serif"/>
                <a:cs typeface="Microsoft Sans Serif"/>
              </a:rPr>
              <a:t>y</a:t>
            </a:r>
            <a:r>
              <a:rPr sz="850" dirty="0">
                <a:latin typeface="Microsoft Sans Serif"/>
                <a:cs typeface="Microsoft Sans Serif"/>
              </a:rPr>
              <a:t> </a:t>
            </a:r>
            <a:r>
              <a:rPr sz="850" spc="15" dirty="0">
                <a:latin typeface="Microsoft Sans Serif"/>
                <a:cs typeface="Microsoft Sans Serif"/>
              </a:rPr>
              <a:t>el</a:t>
            </a:r>
            <a:r>
              <a:rPr sz="850" spc="-5" dirty="0">
                <a:latin typeface="Microsoft Sans Serif"/>
                <a:cs typeface="Microsoft Sans Serif"/>
              </a:rPr>
              <a:t> </a:t>
            </a:r>
            <a:r>
              <a:rPr sz="850" spc="40" dirty="0">
                <a:latin typeface="Microsoft Sans Serif"/>
                <a:cs typeface="Microsoft Sans Serif"/>
              </a:rPr>
              <a:t>regulador</a:t>
            </a:r>
            <a:r>
              <a:rPr sz="850" spc="-5" dirty="0">
                <a:latin typeface="Microsoft Sans Serif"/>
                <a:cs typeface="Microsoft Sans Serif"/>
              </a:rPr>
              <a:t> </a:t>
            </a:r>
            <a:r>
              <a:rPr sz="850" spc="-10" dirty="0">
                <a:latin typeface="Microsoft Sans Serif"/>
                <a:cs typeface="Microsoft Sans Serif"/>
              </a:rPr>
              <a:t>se </a:t>
            </a:r>
            <a:r>
              <a:rPr sz="850" spc="-210" dirty="0">
                <a:latin typeface="Microsoft Sans Serif"/>
                <a:cs typeface="Microsoft Sans Serif"/>
              </a:rPr>
              <a:t> </a:t>
            </a:r>
            <a:r>
              <a:rPr sz="850" spc="40" dirty="0">
                <a:latin typeface="Microsoft Sans Serif"/>
                <a:cs typeface="Microsoft Sans Serif"/>
              </a:rPr>
              <a:t>muestran </a:t>
            </a:r>
            <a:r>
              <a:rPr sz="850" spc="25" dirty="0">
                <a:latin typeface="Microsoft Sans Serif"/>
                <a:cs typeface="Microsoft Sans Serif"/>
              </a:rPr>
              <a:t>en </a:t>
            </a:r>
            <a:r>
              <a:rPr sz="850" dirty="0">
                <a:latin typeface="Microsoft Sans Serif"/>
                <a:cs typeface="Microsoft Sans Serif"/>
              </a:rPr>
              <a:t>las </a:t>
            </a:r>
            <a:r>
              <a:rPr sz="850" spc="-5" dirty="0">
                <a:latin typeface="Microsoft Sans Serif"/>
                <a:cs typeface="Microsoft Sans Serif"/>
              </a:rPr>
              <a:t>Fig. </a:t>
            </a:r>
            <a:r>
              <a:rPr sz="850" spc="10" dirty="0">
                <a:latin typeface="Microsoft Sans Serif"/>
                <a:cs typeface="Microsoft Sans Serif"/>
              </a:rPr>
              <a:t>12 </a:t>
            </a:r>
            <a:r>
              <a:rPr sz="850" spc="5" dirty="0">
                <a:latin typeface="Microsoft Sans Serif"/>
                <a:cs typeface="Microsoft Sans Serif"/>
              </a:rPr>
              <a:t>y 13. </a:t>
            </a:r>
            <a:r>
              <a:rPr sz="850" spc="-35" dirty="0">
                <a:latin typeface="Microsoft Sans Serif"/>
                <a:cs typeface="Microsoft Sans Serif"/>
              </a:rPr>
              <a:t>El </a:t>
            </a:r>
            <a:r>
              <a:rPr sz="850" spc="20" dirty="0">
                <a:latin typeface="Microsoft Sans Serif"/>
                <a:cs typeface="Microsoft Sans Serif"/>
              </a:rPr>
              <a:t>sistema </a:t>
            </a:r>
            <a:r>
              <a:rPr sz="850" spc="25" dirty="0">
                <a:latin typeface="Microsoft Sans Serif"/>
                <a:cs typeface="Microsoft Sans Serif"/>
              </a:rPr>
              <a:t>de </a:t>
            </a:r>
            <a:r>
              <a:rPr sz="850" spc="20" dirty="0">
                <a:latin typeface="Microsoft Sans Serif"/>
                <a:cs typeface="Microsoft Sans Serif"/>
              </a:rPr>
              <a:t>excitación </a:t>
            </a:r>
            <a:r>
              <a:rPr sz="850" spc="-10" dirty="0">
                <a:latin typeface="Microsoft Sans Serif"/>
                <a:cs typeface="Microsoft Sans Serif"/>
              </a:rPr>
              <a:t>se </a:t>
            </a:r>
            <a:r>
              <a:rPr sz="850" spc="-5" dirty="0">
                <a:latin typeface="Microsoft Sans Serif"/>
                <a:cs typeface="Microsoft Sans Serif"/>
              </a:rPr>
              <a:t> </a:t>
            </a:r>
            <a:r>
              <a:rPr sz="850" spc="40" dirty="0">
                <a:latin typeface="Microsoft Sans Serif"/>
                <a:cs typeface="Microsoft Sans Serif"/>
              </a:rPr>
              <a:t>modeló</a:t>
            </a:r>
            <a:r>
              <a:rPr sz="850" spc="-5" dirty="0">
                <a:latin typeface="Microsoft Sans Serif"/>
                <a:cs typeface="Microsoft Sans Serif"/>
              </a:rPr>
              <a:t> </a:t>
            </a:r>
            <a:r>
              <a:rPr sz="850" spc="25" dirty="0">
                <a:latin typeface="Microsoft Sans Serif"/>
                <a:cs typeface="Microsoft Sans Serif"/>
              </a:rPr>
              <a:t>según</a:t>
            </a:r>
            <a:r>
              <a:rPr sz="850" dirty="0">
                <a:latin typeface="Microsoft Sans Serif"/>
                <a:cs typeface="Microsoft Sans Serif"/>
              </a:rPr>
              <a:t> </a:t>
            </a:r>
            <a:r>
              <a:rPr sz="850" spc="20" dirty="0">
                <a:latin typeface="Microsoft Sans Serif"/>
                <a:cs typeface="Microsoft Sans Serif"/>
              </a:rPr>
              <a:t>[3].</a:t>
            </a:r>
            <a:r>
              <a:rPr sz="850" spc="-5" dirty="0">
                <a:latin typeface="Microsoft Sans Serif"/>
                <a:cs typeface="Microsoft Sans Serif"/>
              </a:rPr>
              <a:t> </a:t>
            </a:r>
            <a:r>
              <a:rPr sz="850" spc="-35" dirty="0">
                <a:latin typeface="Microsoft Sans Serif"/>
                <a:cs typeface="Microsoft Sans Serif"/>
              </a:rPr>
              <a:t>El</a:t>
            </a:r>
            <a:r>
              <a:rPr sz="850" dirty="0">
                <a:latin typeface="Microsoft Sans Serif"/>
                <a:cs typeface="Microsoft Sans Serif"/>
              </a:rPr>
              <a:t> </a:t>
            </a:r>
            <a:r>
              <a:rPr sz="850" spc="40" dirty="0">
                <a:latin typeface="Microsoft Sans Serif"/>
                <a:cs typeface="Microsoft Sans Serif"/>
              </a:rPr>
              <a:t>gobernador</a:t>
            </a:r>
            <a:r>
              <a:rPr sz="850" spc="-5" dirty="0">
                <a:latin typeface="Microsoft Sans Serif"/>
                <a:cs typeface="Microsoft Sans Serif"/>
              </a:rPr>
              <a:t> </a:t>
            </a:r>
            <a:r>
              <a:rPr sz="850" spc="35" dirty="0">
                <a:latin typeface="Microsoft Sans Serif"/>
                <a:cs typeface="Microsoft Sans Serif"/>
              </a:rPr>
              <a:t>fue</a:t>
            </a:r>
            <a:r>
              <a:rPr sz="850" dirty="0">
                <a:latin typeface="Microsoft Sans Serif"/>
                <a:cs typeface="Microsoft Sans Serif"/>
              </a:rPr>
              <a:t> </a:t>
            </a:r>
            <a:r>
              <a:rPr sz="850" spc="35" dirty="0">
                <a:latin typeface="Microsoft Sans Serif"/>
                <a:cs typeface="Microsoft Sans Serif"/>
              </a:rPr>
              <a:t>modelado</a:t>
            </a:r>
            <a:r>
              <a:rPr sz="850" spc="-5" dirty="0">
                <a:latin typeface="Microsoft Sans Serif"/>
                <a:cs typeface="Microsoft Sans Serif"/>
              </a:rPr>
              <a:t> </a:t>
            </a:r>
            <a:r>
              <a:rPr sz="850" spc="25" dirty="0">
                <a:latin typeface="Microsoft Sans Serif"/>
                <a:cs typeface="Microsoft Sans Serif"/>
              </a:rPr>
              <a:t>según</a:t>
            </a:r>
            <a:r>
              <a:rPr sz="850" dirty="0">
                <a:latin typeface="Microsoft Sans Serif"/>
                <a:cs typeface="Microsoft Sans Serif"/>
              </a:rPr>
              <a:t> </a:t>
            </a:r>
            <a:r>
              <a:rPr sz="850" spc="20" dirty="0">
                <a:latin typeface="Microsoft Sans Serif"/>
                <a:cs typeface="Microsoft Sans Serif"/>
              </a:rPr>
              <a:t>[4].</a:t>
            </a:r>
            <a:endParaRPr sz="850">
              <a:latin typeface="Microsoft Sans Serif"/>
              <a:cs typeface="Microsoft Sans Serif"/>
            </a:endParaRPr>
          </a:p>
          <a:p>
            <a:pPr>
              <a:lnSpc>
                <a:spcPct val="100000"/>
              </a:lnSpc>
              <a:spcBef>
                <a:spcPts val="10"/>
              </a:spcBef>
            </a:pPr>
            <a:endParaRPr sz="900">
              <a:latin typeface="Microsoft Sans Serif"/>
              <a:cs typeface="Microsoft Sans Serif"/>
            </a:endParaRPr>
          </a:p>
          <a:p>
            <a:pPr marL="12700">
              <a:lnSpc>
                <a:spcPct val="100000"/>
              </a:lnSpc>
            </a:pPr>
            <a:r>
              <a:rPr sz="600" spc="-10" dirty="0">
                <a:latin typeface="Microsoft Sans Serif"/>
                <a:cs typeface="Microsoft Sans Serif"/>
              </a:rPr>
              <a:t>B.</a:t>
            </a:r>
            <a:r>
              <a:rPr sz="600" spc="-5" dirty="0">
                <a:latin typeface="Microsoft Sans Serif"/>
                <a:cs typeface="Microsoft Sans Serif"/>
              </a:rPr>
              <a:t> </a:t>
            </a:r>
            <a:r>
              <a:rPr sz="600" spc="15" dirty="0">
                <a:latin typeface="Microsoft Sans Serif"/>
                <a:cs typeface="Microsoft Sans Serif"/>
              </a:rPr>
              <a:t>Tiempo</a:t>
            </a:r>
            <a:r>
              <a:rPr sz="600" spc="-5" dirty="0">
                <a:latin typeface="Microsoft Sans Serif"/>
                <a:cs typeface="Microsoft Sans Serif"/>
              </a:rPr>
              <a:t> </a:t>
            </a:r>
            <a:r>
              <a:rPr sz="600" spc="20" dirty="0">
                <a:latin typeface="Microsoft Sans Serif"/>
                <a:cs typeface="Microsoft Sans Serif"/>
              </a:rPr>
              <a:t>de</a:t>
            </a:r>
            <a:r>
              <a:rPr sz="600" spc="-5" dirty="0">
                <a:latin typeface="Microsoft Sans Serif"/>
                <a:cs typeface="Microsoft Sans Serif"/>
              </a:rPr>
              <a:t> </a:t>
            </a:r>
            <a:r>
              <a:rPr sz="600" spc="15" dirty="0">
                <a:latin typeface="Microsoft Sans Serif"/>
                <a:cs typeface="Microsoft Sans Serif"/>
              </a:rPr>
              <a:t>compensación</a:t>
            </a:r>
            <a:r>
              <a:rPr sz="600" spc="-5" dirty="0">
                <a:latin typeface="Microsoft Sans Serif"/>
                <a:cs typeface="Microsoft Sans Serif"/>
              </a:rPr>
              <a:t> </a:t>
            </a:r>
            <a:r>
              <a:rPr sz="600" spc="15" dirty="0">
                <a:latin typeface="Microsoft Sans Serif"/>
                <a:cs typeface="Microsoft Sans Serif"/>
              </a:rPr>
              <a:t>crítico</a:t>
            </a:r>
            <a:endParaRPr sz="600">
              <a:latin typeface="Microsoft Sans Serif"/>
              <a:cs typeface="Microsoft Sans Serif"/>
            </a:endParaRPr>
          </a:p>
          <a:p>
            <a:pPr marL="12700" marR="5080" indent="153670">
              <a:lnSpc>
                <a:spcPct val="133300"/>
              </a:lnSpc>
              <a:spcBef>
                <a:spcPts val="284"/>
              </a:spcBef>
            </a:pPr>
            <a:r>
              <a:rPr sz="750" spc="30" dirty="0">
                <a:latin typeface="Microsoft Sans Serif"/>
                <a:cs typeface="Microsoft Sans Serif"/>
              </a:rPr>
              <a:t>Determinar </a:t>
            </a:r>
            <a:r>
              <a:rPr sz="750" spc="10" dirty="0">
                <a:latin typeface="Microsoft Sans Serif"/>
                <a:cs typeface="Microsoft Sans Serif"/>
              </a:rPr>
              <a:t>el </a:t>
            </a:r>
            <a:r>
              <a:rPr sz="750" spc="40" dirty="0">
                <a:latin typeface="Microsoft Sans Serif"/>
                <a:cs typeface="Microsoft Sans Serif"/>
              </a:rPr>
              <a:t>tiempo </a:t>
            </a:r>
            <a:r>
              <a:rPr sz="750" spc="20" dirty="0">
                <a:latin typeface="Microsoft Sans Serif"/>
                <a:cs typeface="Microsoft Sans Serif"/>
              </a:rPr>
              <a:t>crítico </a:t>
            </a:r>
            <a:r>
              <a:rPr sz="750" spc="25" dirty="0">
                <a:latin typeface="Microsoft Sans Serif"/>
                <a:cs typeface="Microsoft Sans Serif"/>
              </a:rPr>
              <a:t>de </a:t>
            </a:r>
            <a:r>
              <a:rPr sz="750" spc="20" dirty="0">
                <a:latin typeface="Microsoft Sans Serif"/>
                <a:cs typeface="Microsoft Sans Serif"/>
              </a:rPr>
              <a:t>limpieza </a:t>
            </a:r>
            <a:r>
              <a:rPr sz="750" spc="-5" dirty="0">
                <a:latin typeface="Microsoft Sans Serif"/>
                <a:cs typeface="Microsoft Sans Serif"/>
              </a:rPr>
              <a:t>es </a:t>
            </a:r>
            <a:r>
              <a:rPr sz="750" spc="10" dirty="0">
                <a:latin typeface="Microsoft Sans Serif"/>
                <a:cs typeface="Microsoft Sans Serif"/>
              </a:rPr>
              <a:t>quizás la </a:t>
            </a:r>
            <a:r>
              <a:rPr sz="750" spc="35" dirty="0">
                <a:latin typeface="Microsoft Sans Serif"/>
                <a:cs typeface="Microsoft Sans Serif"/>
              </a:rPr>
              <a:t>parte </a:t>
            </a:r>
            <a:r>
              <a:rPr sz="750" spc="20" dirty="0">
                <a:latin typeface="Microsoft Sans Serif"/>
                <a:cs typeface="Microsoft Sans Serif"/>
              </a:rPr>
              <a:t>más </a:t>
            </a:r>
            <a:r>
              <a:rPr sz="750" spc="25" dirty="0">
                <a:latin typeface="Microsoft Sans Serif"/>
                <a:cs typeface="Microsoft Sans Serif"/>
              </a:rPr>
              <a:t> </a:t>
            </a:r>
            <a:r>
              <a:rPr sz="750" spc="20" dirty="0">
                <a:latin typeface="Microsoft Sans Serif"/>
                <a:cs typeface="Microsoft Sans Serif"/>
              </a:rPr>
              <a:t>elaborada </a:t>
            </a:r>
            <a:r>
              <a:rPr sz="750" spc="25" dirty="0">
                <a:latin typeface="Microsoft Sans Serif"/>
                <a:cs typeface="Microsoft Sans Serif"/>
              </a:rPr>
              <a:t>de </a:t>
            </a:r>
            <a:r>
              <a:rPr sz="750" spc="40" dirty="0">
                <a:latin typeface="Microsoft Sans Serif"/>
                <a:cs typeface="Microsoft Sans Serif"/>
              </a:rPr>
              <a:t>todo </a:t>
            </a:r>
            <a:r>
              <a:rPr sz="750" spc="10" dirty="0">
                <a:latin typeface="Microsoft Sans Serif"/>
                <a:cs typeface="Microsoft Sans Serif"/>
              </a:rPr>
              <a:t>el </a:t>
            </a:r>
            <a:r>
              <a:rPr sz="750" spc="20" dirty="0">
                <a:latin typeface="Microsoft Sans Serif"/>
                <a:cs typeface="Microsoft Sans Serif"/>
              </a:rPr>
              <a:t>proceso </a:t>
            </a:r>
            <a:r>
              <a:rPr sz="750" spc="25" dirty="0">
                <a:latin typeface="Microsoft Sans Serif"/>
                <a:cs typeface="Microsoft Sans Serif"/>
              </a:rPr>
              <a:t>de configuración. </a:t>
            </a:r>
            <a:r>
              <a:rPr sz="750" spc="5" dirty="0">
                <a:latin typeface="Microsoft Sans Serif"/>
                <a:cs typeface="Microsoft Sans Serif"/>
              </a:rPr>
              <a:t>Para </a:t>
            </a:r>
            <a:r>
              <a:rPr sz="750" spc="35" dirty="0">
                <a:latin typeface="Microsoft Sans Serif"/>
                <a:cs typeface="Microsoft Sans Serif"/>
              </a:rPr>
              <a:t>lograr </a:t>
            </a:r>
            <a:r>
              <a:rPr sz="750" spc="15" dirty="0">
                <a:latin typeface="Microsoft Sans Serif"/>
                <a:cs typeface="Microsoft Sans Serif"/>
              </a:rPr>
              <a:t>esto, </a:t>
            </a:r>
            <a:r>
              <a:rPr sz="750" spc="-5" dirty="0">
                <a:latin typeface="Microsoft Sans Serif"/>
                <a:cs typeface="Microsoft Sans Serif"/>
              </a:rPr>
              <a:t>se </a:t>
            </a:r>
            <a:r>
              <a:rPr sz="750" dirty="0">
                <a:latin typeface="Microsoft Sans Serif"/>
                <a:cs typeface="Microsoft Sans Serif"/>
              </a:rPr>
              <a:t> </a:t>
            </a:r>
            <a:r>
              <a:rPr sz="750" spc="15" dirty="0">
                <a:latin typeface="Microsoft Sans Serif"/>
                <a:cs typeface="Microsoft Sans Serif"/>
              </a:rPr>
              <a:t>necesitan varios </a:t>
            </a:r>
            <a:r>
              <a:rPr sz="750" spc="-5" dirty="0">
                <a:latin typeface="Microsoft Sans Serif"/>
                <a:cs typeface="Microsoft Sans Serif"/>
              </a:rPr>
              <a:t>casos </a:t>
            </a:r>
            <a:r>
              <a:rPr sz="750" spc="25" dirty="0">
                <a:latin typeface="Microsoft Sans Serif"/>
                <a:cs typeface="Microsoft Sans Serif"/>
              </a:rPr>
              <a:t>de </a:t>
            </a:r>
            <a:r>
              <a:rPr sz="750" spc="20" dirty="0">
                <a:latin typeface="Microsoft Sans Serif"/>
                <a:cs typeface="Microsoft Sans Serif"/>
              </a:rPr>
              <a:t>simulación del </a:t>
            </a:r>
            <a:r>
              <a:rPr sz="750" spc="25" dirty="0">
                <a:latin typeface="Microsoft Sans Serif"/>
                <a:cs typeface="Microsoft Sans Serif"/>
              </a:rPr>
              <a:t>estudio de </a:t>
            </a:r>
            <a:r>
              <a:rPr sz="750" spc="20" dirty="0">
                <a:latin typeface="Microsoft Sans Serif"/>
                <a:cs typeface="Microsoft Sans Serif"/>
              </a:rPr>
              <a:t>estabilidad </a:t>
            </a:r>
            <a:r>
              <a:rPr sz="750" spc="25" dirty="0">
                <a:latin typeface="Microsoft Sans Serif"/>
                <a:cs typeface="Microsoft Sans Serif"/>
              </a:rPr>
              <a:t> </a:t>
            </a:r>
            <a:r>
              <a:rPr sz="750" spc="30" dirty="0">
                <a:latin typeface="Microsoft Sans Serif"/>
                <a:cs typeface="Microsoft Sans Serif"/>
              </a:rPr>
              <a:t>transitoria </a:t>
            </a:r>
            <a:r>
              <a:rPr sz="750" spc="25" dirty="0">
                <a:latin typeface="Microsoft Sans Serif"/>
                <a:cs typeface="Microsoft Sans Serif"/>
              </a:rPr>
              <a:t>para </a:t>
            </a:r>
            <a:r>
              <a:rPr sz="750" spc="35" dirty="0">
                <a:latin typeface="Microsoft Sans Serif"/>
                <a:cs typeface="Microsoft Sans Serif"/>
              </a:rPr>
              <a:t>determinar </a:t>
            </a:r>
            <a:r>
              <a:rPr sz="750" spc="25" dirty="0">
                <a:latin typeface="Microsoft Sans Serif"/>
                <a:cs typeface="Microsoft Sans Serif"/>
              </a:rPr>
              <a:t>cuándo </a:t>
            </a:r>
            <a:r>
              <a:rPr sz="750" spc="10" dirty="0">
                <a:latin typeface="Microsoft Sans Serif"/>
                <a:cs typeface="Microsoft Sans Serif"/>
              </a:rPr>
              <a:t>el </a:t>
            </a:r>
            <a:r>
              <a:rPr sz="750" spc="15" dirty="0">
                <a:latin typeface="Microsoft Sans Serif"/>
                <a:cs typeface="Microsoft Sans Serif"/>
              </a:rPr>
              <a:t>sistema </a:t>
            </a:r>
            <a:r>
              <a:rPr sz="750" spc="30" dirty="0">
                <a:latin typeface="Microsoft Sans Serif"/>
                <a:cs typeface="Microsoft Sans Serif"/>
              </a:rPr>
              <a:t>pierde </a:t>
            </a:r>
            <a:r>
              <a:rPr sz="750" spc="25" dirty="0">
                <a:latin typeface="Microsoft Sans Serif"/>
                <a:cs typeface="Microsoft Sans Serif"/>
              </a:rPr>
              <a:t>sincronismo </a:t>
            </a:r>
            <a:r>
              <a:rPr sz="750" spc="35" dirty="0">
                <a:latin typeface="Microsoft Sans Serif"/>
                <a:cs typeface="Microsoft Sans Serif"/>
              </a:rPr>
              <a:t>o </a:t>
            </a:r>
            <a:r>
              <a:rPr sz="750" spc="40" dirty="0">
                <a:latin typeface="Microsoft Sans Serif"/>
                <a:cs typeface="Microsoft Sans Serif"/>
              </a:rPr>
              <a:t> </a:t>
            </a:r>
            <a:r>
              <a:rPr sz="750" spc="25" dirty="0">
                <a:latin typeface="Microsoft Sans Serif"/>
                <a:cs typeface="Microsoft Sans Serif"/>
              </a:rPr>
              <a:t>tiene </a:t>
            </a:r>
            <a:r>
              <a:rPr sz="750" spc="10" dirty="0">
                <a:latin typeface="Microsoft Sans Serif"/>
                <a:cs typeface="Microsoft Sans Serif"/>
              </a:rPr>
              <a:t>el </a:t>
            </a:r>
            <a:r>
              <a:rPr sz="750" spc="40" dirty="0">
                <a:latin typeface="Microsoft Sans Serif"/>
                <a:cs typeface="Microsoft Sans Serif"/>
              </a:rPr>
              <a:t>primer </a:t>
            </a:r>
            <a:r>
              <a:rPr sz="750" spc="20" dirty="0">
                <a:latin typeface="Microsoft Sans Serif"/>
                <a:cs typeface="Microsoft Sans Serif"/>
              </a:rPr>
              <a:t>deslizamiento. </a:t>
            </a:r>
            <a:r>
              <a:rPr sz="750" spc="-35" dirty="0">
                <a:latin typeface="Microsoft Sans Serif"/>
                <a:cs typeface="Microsoft Sans Serif"/>
              </a:rPr>
              <a:t>El </a:t>
            </a:r>
            <a:r>
              <a:rPr sz="750" spc="10" dirty="0">
                <a:latin typeface="Microsoft Sans Serif"/>
                <a:cs typeface="Microsoft Sans Serif"/>
              </a:rPr>
              <a:t>análisis </a:t>
            </a:r>
            <a:r>
              <a:rPr sz="750" spc="25" dirty="0">
                <a:latin typeface="Microsoft Sans Serif"/>
                <a:cs typeface="Microsoft Sans Serif"/>
              </a:rPr>
              <a:t>de criterios de </a:t>
            </a:r>
            <a:r>
              <a:rPr sz="750" spc="10" dirty="0">
                <a:latin typeface="Microsoft Sans Serif"/>
                <a:cs typeface="Microsoft Sans Serif"/>
              </a:rPr>
              <a:t>áreas </a:t>
            </a:r>
            <a:r>
              <a:rPr sz="750" spc="15" dirty="0">
                <a:latin typeface="Microsoft Sans Serif"/>
                <a:cs typeface="Microsoft Sans Serif"/>
              </a:rPr>
              <a:t>iguales </a:t>
            </a:r>
            <a:r>
              <a:rPr sz="750" spc="20" dirty="0">
                <a:latin typeface="Microsoft Sans Serif"/>
                <a:cs typeface="Microsoft Sans Serif"/>
              </a:rPr>
              <a:t> </a:t>
            </a:r>
            <a:r>
              <a:rPr sz="750" spc="25" dirty="0">
                <a:latin typeface="Microsoft Sans Serif"/>
                <a:cs typeface="Microsoft Sans Serif"/>
              </a:rPr>
              <a:t>citado</a:t>
            </a:r>
            <a:r>
              <a:rPr sz="750" spc="-5" dirty="0">
                <a:latin typeface="Microsoft Sans Serif"/>
                <a:cs typeface="Microsoft Sans Serif"/>
              </a:rPr>
              <a:t> </a:t>
            </a:r>
            <a:r>
              <a:rPr sz="750" spc="25" dirty="0">
                <a:latin typeface="Microsoft Sans Serif"/>
                <a:cs typeface="Microsoft Sans Serif"/>
              </a:rPr>
              <a:t>en</a:t>
            </a:r>
            <a:r>
              <a:rPr sz="750" dirty="0">
                <a:latin typeface="Microsoft Sans Serif"/>
                <a:cs typeface="Microsoft Sans Serif"/>
              </a:rPr>
              <a:t> </a:t>
            </a:r>
            <a:r>
              <a:rPr sz="750" spc="10" dirty="0">
                <a:latin typeface="Microsoft Sans Serif"/>
                <a:cs typeface="Microsoft Sans Serif"/>
              </a:rPr>
              <a:t>el</a:t>
            </a:r>
            <a:r>
              <a:rPr sz="750" spc="-5" dirty="0">
                <a:latin typeface="Microsoft Sans Serif"/>
                <a:cs typeface="Microsoft Sans Serif"/>
              </a:rPr>
              <a:t> </a:t>
            </a:r>
            <a:r>
              <a:rPr sz="750" spc="20" dirty="0">
                <a:latin typeface="Microsoft Sans Serif"/>
                <a:cs typeface="Microsoft Sans Serif"/>
              </a:rPr>
              <a:t>Capítulo</a:t>
            </a:r>
            <a:r>
              <a:rPr sz="750" dirty="0">
                <a:latin typeface="Microsoft Sans Serif"/>
                <a:cs typeface="Microsoft Sans Serif"/>
              </a:rPr>
              <a:t> </a:t>
            </a:r>
            <a:r>
              <a:rPr sz="750" spc="10" dirty="0">
                <a:latin typeface="Microsoft Sans Serif"/>
                <a:cs typeface="Microsoft Sans Serif"/>
              </a:rPr>
              <a:t>1</a:t>
            </a:r>
            <a:r>
              <a:rPr sz="750" dirty="0">
                <a:latin typeface="Microsoft Sans Serif"/>
                <a:cs typeface="Microsoft Sans Serif"/>
              </a:rPr>
              <a:t> </a:t>
            </a:r>
            <a:r>
              <a:rPr sz="750" spc="25" dirty="0">
                <a:latin typeface="Microsoft Sans Serif"/>
                <a:cs typeface="Microsoft Sans Serif"/>
              </a:rPr>
              <a:t>puede</a:t>
            </a:r>
            <a:r>
              <a:rPr sz="750" spc="-5" dirty="0">
                <a:latin typeface="Microsoft Sans Serif"/>
                <a:cs typeface="Microsoft Sans Serif"/>
              </a:rPr>
              <a:t> </a:t>
            </a:r>
            <a:r>
              <a:rPr sz="750" spc="30" dirty="0">
                <a:latin typeface="Microsoft Sans Serif"/>
                <a:cs typeface="Microsoft Sans Serif"/>
              </a:rPr>
              <a:t>reducir</a:t>
            </a:r>
            <a:r>
              <a:rPr sz="750" dirty="0">
                <a:latin typeface="Microsoft Sans Serif"/>
                <a:cs typeface="Microsoft Sans Serif"/>
              </a:rPr>
              <a:t> </a:t>
            </a:r>
            <a:r>
              <a:rPr sz="750" spc="10" dirty="0">
                <a:latin typeface="Microsoft Sans Serif"/>
                <a:cs typeface="Microsoft Sans Serif"/>
              </a:rPr>
              <a:t>el</a:t>
            </a:r>
            <a:r>
              <a:rPr sz="750" spc="-5" dirty="0">
                <a:latin typeface="Microsoft Sans Serif"/>
                <a:cs typeface="Microsoft Sans Serif"/>
              </a:rPr>
              <a:t> </a:t>
            </a:r>
            <a:r>
              <a:rPr sz="750" spc="45" dirty="0">
                <a:latin typeface="Microsoft Sans Serif"/>
                <a:cs typeface="Microsoft Sans Serif"/>
              </a:rPr>
              <a:t>número</a:t>
            </a:r>
            <a:r>
              <a:rPr sz="750" dirty="0">
                <a:latin typeface="Microsoft Sans Serif"/>
                <a:cs typeface="Microsoft Sans Serif"/>
              </a:rPr>
              <a:t> </a:t>
            </a:r>
            <a:r>
              <a:rPr sz="750" spc="25" dirty="0">
                <a:latin typeface="Microsoft Sans Serif"/>
                <a:cs typeface="Microsoft Sans Serif"/>
              </a:rPr>
              <a:t>de</a:t>
            </a:r>
            <a:r>
              <a:rPr sz="750" dirty="0">
                <a:latin typeface="Microsoft Sans Serif"/>
                <a:cs typeface="Microsoft Sans Serif"/>
              </a:rPr>
              <a:t> </a:t>
            </a:r>
            <a:r>
              <a:rPr sz="750" spc="-5" dirty="0">
                <a:latin typeface="Microsoft Sans Serif"/>
                <a:cs typeface="Microsoft Sans Serif"/>
              </a:rPr>
              <a:t>casos </a:t>
            </a:r>
            <a:r>
              <a:rPr sz="750" spc="25" dirty="0">
                <a:latin typeface="Microsoft Sans Serif"/>
                <a:cs typeface="Microsoft Sans Serif"/>
              </a:rPr>
              <a:t>de</a:t>
            </a:r>
            <a:r>
              <a:rPr sz="750" dirty="0">
                <a:latin typeface="Microsoft Sans Serif"/>
                <a:cs typeface="Microsoft Sans Serif"/>
              </a:rPr>
              <a:t> </a:t>
            </a:r>
            <a:r>
              <a:rPr sz="750" spc="20" dirty="0">
                <a:latin typeface="Microsoft Sans Serif"/>
                <a:cs typeface="Microsoft Sans Serif"/>
              </a:rPr>
              <a:t>simulación </a:t>
            </a:r>
            <a:r>
              <a:rPr sz="750" spc="-185" dirty="0">
                <a:latin typeface="Microsoft Sans Serif"/>
                <a:cs typeface="Microsoft Sans Serif"/>
              </a:rPr>
              <a:t> </a:t>
            </a:r>
            <a:r>
              <a:rPr sz="750" spc="45" dirty="0">
                <a:latin typeface="Microsoft Sans Serif"/>
                <a:cs typeface="Microsoft Sans Serif"/>
              </a:rPr>
              <a:t>por </a:t>
            </a:r>
            <a:r>
              <a:rPr sz="750" spc="35" dirty="0">
                <a:latin typeface="Microsoft Sans Serif"/>
                <a:cs typeface="Microsoft Sans Serif"/>
              </a:rPr>
              <a:t>computadora </a:t>
            </a:r>
            <a:r>
              <a:rPr sz="750" spc="10" dirty="0">
                <a:latin typeface="Microsoft Sans Serif"/>
                <a:cs typeface="Microsoft Sans Serif"/>
              </a:rPr>
              <a:t>al </a:t>
            </a:r>
            <a:r>
              <a:rPr sz="750" spc="35" dirty="0">
                <a:latin typeface="Microsoft Sans Serif"/>
                <a:cs typeface="Microsoft Sans Serif"/>
              </a:rPr>
              <a:t>proporcionar </a:t>
            </a:r>
            <a:r>
              <a:rPr sz="750" spc="30" dirty="0">
                <a:latin typeface="Microsoft Sans Serif"/>
                <a:cs typeface="Microsoft Sans Serif"/>
              </a:rPr>
              <a:t>una </a:t>
            </a:r>
            <a:r>
              <a:rPr sz="750" spc="20" dirty="0">
                <a:latin typeface="Microsoft Sans Serif"/>
                <a:cs typeface="Microsoft Sans Serif"/>
              </a:rPr>
              <a:t>estimación del </a:t>
            </a:r>
            <a:r>
              <a:rPr sz="750" spc="40" dirty="0">
                <a:latin typeface="Microsoft Sans Serif"/>
                <a:cs typeface="Microsoft Sans Serif"/>
              </a:rPr>
              <a:t>tiempo </a:t>
            </a:r>
            <a:r>
              <a:rPr sz="750" spc="25" dirty="0">
                <a:latin typeface="Microsoft Sans Serif"/>
                <a:cs typeface="Microsoft Sans Serif"/>
              </a:rPr>
              <a:t>de </a:t>
            </a:r>
            <a:r>
              <a:rPr sz="750" spc="30" dirty="0">
                <a:latin typeface="Microsoft Sans Serif"/>
                <a:cs typeface="Microsoft Sans Serif"/>
              </a:rPr>
              <a:t> conmutación</a:t>
            </a:r>
            <a:r>
              <a:rPr sz="750" spc="-5" dirty="0">
                <a:latin typeface="Microsoft Sans Serif"/>
                <a:cs typeface="Microsoft Sans Serif"/>
              </a:rPr>
              <a:t> </a:t>
            </a:r>
            <a:r>
              <a:rPr sz="750" spc="20" dirty="0">
                <a:latin typeface="Microsoft Sans Serif"/>
                <a:cs typeface="Microsoft Sans Serif"/>
              </a:rPr>
              <a:t>crítico</a:t>
            </a:r>
            <a:r>
              <a:rPr sz="750" spc="-5" dirty="0">
                <a:latin typeface="Microsoft Sans Serif"/>
                <a:cs typeface="Microsoft Sans Serif"/>
              </a:rPr>
              <a:t> </a:t>
            </a:r>
            <a:r>
              <a:rPr sz="750" spc="25" dirty="0">
                <a:latin typeface="Microsoft Sans Serif"/>
                <a:cs typeface="Microsoft Sans Serif"/>
              </a:rPr>
              <a:t>de</a:t>
            </a:r>
            <a:r>
              <a:rPr sz="750" spc="-5" dirty="0">
                <a:latin typeface="Microsoft Sans Serif"/>
                <a:cs typeface="Microsoft Sans Serif"/>
              </a:rPr>
              <a:t> </a:t>
            </a:r>
            <a:r>
              <a:rPr sz="750" spc="45" dirty="0">
                <a:latin typeface="Microsoft Sans Serif"/>
                <a:cs typeface="Microsoft Sans Serif"/>
              </a:rPr>
              <a:t>un</a:t>
            </a:r>
            <a:r>
              <a:rPr sz="750" spc="-5" dirty="0">
                <a:latin typeface="Microsoft Sans Serif"/>
                <a:cs typeface="Microsoft Sans Serif"/>
              </a:rPr>
              <a:t> </a:t>
            </a:r>
            <a:r>
              <a:rPr sz="750" dirty="0">
                <a:latin typeface="Microsoft Sans Serif"/>
                <a:cs typeface="Microsoft Sans Serif"/>
              </a:rPr>
              <a:t>caso</a:t>
            </a:r>
            <a:r>
              <a:rPr sz="750" spc="-5" dirty="0">
                <a:latin typeface="Microsoft Sans Serif"/>
                <a:cs typeface="Microsoft Sans Serif"/>
              </a:rPr>
              <a:t> </a:t>
            </a:r>
            <a:r>
              <a:rPr sz="750" spc="15" dirty="0">
                <a:latin typeface="Microsoft Sans Serif"/>
                <a:cs typeface="Microsoft Sans Serif"/>
              </a:rPr>
              <a:t>estable</a:t>
            </a:r>
            <a:r>
              <a:rPr sz="750" spc="-5" dirty="0">
                <a:latin typeface="Microsoft Sans Serif"/>
                <a:cs typeface="Microsoft Sans Serif"/>
              </a:rPr>
              <a:t> </a:t>
            </a:r>
            <a:r>
              <a:rPr sz="750" spc="35" dirty="0">
                <a:latin typeface="Microsoft Sans Serif"/>
                <a:cs typeface="Microsoft Sans Serif"/>
              </a:rPr>
              <a:t>o</a:t>
            </a:r>
            <a:r>
              <a:rPr sz="750" spc="-5" dirty="0">
                <a:latin typeface="Microsoft Sans Serif"/>
                <a:cs typeface="Microsoft Sans Serif"/>
              </a:rPr>
              <a:t> </a:t>
            </a:r>
            <a:r>
              <a:rPr sz="750" spc="15" dirty="0">
                <a:latin typeface="Microsoft Sans Serif"/>
                <a:cs typeface="Microsoft Sans Serif"/>
              </a:rPr>
              <a:t>inestable.</a:t>
            </a:r>
            <a:endParaRPr sz="750">
              <a:latin typeface="Microsoft Sans Serif"/>
              <a:cs typeface="Microsoft Sans Serif"/>
            </a:endParaRPr>
          </a:p>
        </p:txBody>
      </p:sp>
      <p:sp>
        <p:nvSpPr>
          <p:cNvPr id="264" name="object 264"/>
          <p:cNvSpPr txBox="1"/>
          <p:nvPr/>
        </p:nvSpPr>
        <p:spPr>
          <a:xfrm>
            <a:off x="2463406" y="4821506"/>
            <a:ext cx="6266769" cy="1587935"/>
          </a:xfrm>
          <a:prstGeom prst="rect">
            <a:avLst/>
          </a:prstGeom>
        </p:spPr>
        <p:txBody>
          <a:bodyPr vert="horz" wrap="square" lIns="0" tIns="25400" rIns="0" bIns="0" rtlCol="0">
            <a:spAutoFit/>
          </a:bodyPr>
          <a:lstStyle/>
          <a:p>
            <a:pPr marL="195580" indent="-182880">
              <a:lnSpc>
                <a:spcPct val="100000"/>
              </a:lnSpc>
              <a:spcBef>
                <a:spcPts val="200"/>
              </a:spcBef>
              <a:buSzPct val="125000"/>
              <a:buChar char="•"/>
              <a:tabLst>
                <a:tab pos="194945" algn="l"/>
                <a:tab pos="195580" algn="l"/>
              </a:tabLst>
            </a:pPr>
            <a:r>
              <a:rPr sz="800" spc="-35" dirty="0">
                <a:latin typeface="Microsoft Sans Serif"/>
                <a:cs typeface="Microsoft Sans Serif"/>
              </a:rPr>
              <a:t>El</a:t>
            </a:r>
            <a:r>
              <a:rPr sz="800" spc="-10" dirty="0">
                <a:latin typeface="Microsoft Sans Serif"/>
                <a:cs typeface="Microsoft Sans Serif"/>
              </a:rPr>
              <a:t> </a:t>
            </a:r>
            <a:r>
              <a:rPr sz="800" spc="20" dirty="0">
                <a:latin typeface="Microsoft Sans Serif"/>
                <a:cs typeface="Microsoft Sans Serif"/>
              </a:rPr>
              <a:t>inicio</a:t>
            </a:r>
            <a:r>
              <a:rPr sz="800" spc="-5" dirty="0">
                <a:latin typeface="Microsoft Sans Serif"/>
                <a:cs typeface="Microsoft Sans Serif"/>
              </a:rPr>
              <a:t> </a:t>
            </a:r>
            <a:r>
              <a:rPr sz="800" spc="25" dirty="0">
                <a:latin typeface="Microsoft Sans Serif"/>
                <a:cs typeface="Microsoft Sans Serif"/>
              </a:rPr>
              <a:t>de</a:t>
            </a:r>
            <a:r>
              <a:rPr sz="800" spc="-10" dirty="0">
                <a:latin typeface="Microsoft Sans Serif"/>
                <a:cs typeface="Microsoft Sans Serif"/>
              </a:rPr>
              <a:t> </a:t>
            </a:r>
            <a:r>
              <a:rPr sz="800" spc="10" dirty="0">
                <a:latin typeface="Microsoft Sans Serif"/>
                <a:cs typeface="Microsoft Sans Serif"/>
              </a:rPr>
              <a:t>la</a:t>
            </a:r>
            <a:r>
              <a:rPr sz="800" spc="-5" dirty="0">
                <a:latin typeface="Microsoft Sans Serif"/>
                <a:cs typeface="Microsoft Sans Serif"/>
              </a:rPr>
              <a:t> </a:t>
            </a:r>
            <a:r>
              <a:rPr sz="800" spc="20" dirty="0">
                <a:latin typeface="Microsoft Sans Serif"/>
                <a:cs typeface="Microsoft Sans Serif"/>
              </a:rPr>
              <a:t>falla</a:t>
            </a:r>
            <a:r>
              <a:rPr sz="800" spc="-5" dirty="0">
                <a:latin typeface="Microsoft Sans Serif"/>
                <a:cs typeface="Microsoft Sans Serif"/>
              </a:rPr>
              <a:t> </a:t>
            </a:r>
            <a:r>
              <a:rPr sz="800" spc="15" dirty="0">
                <a:latin typeface="Microsoft Sans Serif"/>
                <a:cs typeface="Microsoft Sans Serif"/>
              </a:rPr>
              <a:t>est</a:t>
            </a:r>
            <a:r>
              <a:rPr sz="800" spc="-10" dirty="0">
                <a:latin typeface="Microsoft Sans Serif"/>
                <a:cs typeface="Microsoft Sans Serif"/>
              </a:rPr>
              <a:t> </a:t>
            </a:r>
            <a:r>
              <a:rPr sz="800" dirty="0">
                <a:latin typeface="Microsoft Sans Serif"/>
                <a:cs typeface="Microsoft Sans Serif"/>
              </a:rPr>
              <a:t>=0,5</a:t>
            </a:r>
            <a:r>
              <a:rPr sz="800" spc="-5" dirty="0">
                <a:latin typeface="Microsoft Sans Serif"/>
                <a:cs typeface="Microsoft Sans Serif"/>
              </a:rPr>
              <a:t> </a:t>
            </a:r>
            <a:r>
              <a:rPr sz="800" spc="20" dirty="0">
                <a:latin typeface="Microsoft Sans Serif"/>
                <a:cs typeface="Microsoft Sans Serif"/>
              </a:rPr>
              <a:t>segundos.</a:t>
            </a:r>
            <a:endParaRPr sz="800">
              <a:latin typeface="Microsoft Sans Serif"/>
              <a:cs typeface="Microsoft Sans Serif"/>
            </a:endParaRPr>
          </a:p>
          <a:p>
            <a:pPr marL="194945" marR="254000" indent="-194945">
              <a:lnSpc>
                <a:spcPct val="142900"/>
              </a:lnSpc>
              <a:spcBef>
                <a:spcPts val="60"/>
              </a:spcBef>
              <a:buSzPct val="142857"/>
              <a:buChar char="•"/>
              <a:tabLst>
                <a:tab pos="194945" algn="l"/>
                <a:tab pos="195580" algn="l"/>
              </a:tabLst>
            </a:pPr>
            <a:r>
              <a:rPr sz="700" spc="25" dirty="0">
                <a:latin typeface="Microsoft Sans Serif"/>
                <a:cs typeface="Microsoft Sans Serif"/>
              </a:rPr>
              <a:t>Horarios</a:t>
            </a:r>
            <a:r>
              <a:rPr sz="700" spc="-5" dirty="0">
                <a:latin typeface="Microsoft Sans Serif"/>
                <a:cs typeface="Microsoft Sans Serif"/>
              </a:rPr>
              <a:t> </a:t>
            </a:r>
            <a:r>
              <a:rPr sz="700" spc="20" dirty="0">
                <a:latin typeface="Microsoft Sans Serif"/>
                <a:cs typeface="Microsoft Sans Serif"/>
              </a:rPr>
              <a:t>de</a:t>
            </a:r>
            <a:r>
              <a:rPr sz="700" spc="-10" dirty="0">
                <a:latin typeface="Microsoft Sans Serif"/>
                <a:cs typeface="Microsoft Sans Serif"/>
              </a:rPr>
              <a:t> </a:t>
            </a:r>
            <a:r>
              <a:rPr sz="700" spc="25" dirty="0">
                <a:latin typeface="Microsoft Sans Serif"/>
                <a:cs typeface="Microsoft Sans Serif"/>
              </a:rPr>
              <a:t>liquidación</a:t>
            </a:r>
            <a:r>
              <a:rPr sz="700" spc="-5" dirty="0">
                <a:latin typeface="Microsoft Sans Serif"/>
                <a:cs typeface="Microsoft Sans Serif"/>
              </a:rPr>
              <a:t> </a:t>
            </a:r>
            <a:r>
              <a:rPr sz="700" dirty="0">
                <a:latin typeface="Microsoft Sans Serif"/>
                <a:cs typeface="Microsoft Sans Serif"/>
              </a:rPr>
              <a:t>a</a:t>
            </a:r>
            <a:r>
              <a:rPr sz="700" spc="-5" dirty="0">
                <a:latin typeface="Microsoft Sans Serif"/>
                <a:cs typeface="Microsoft Sans Serif"/>
              </a:rPr>
              <a:t> </a:t>
            </a:r>
            <a:r>
              <a:rPr sz="700" spc="35" dirty="0">
                <a:latin typeface="Microsoft Sans Serif"/>
                <a:cs typeface="Microsoft Sans Serif"/>
              </a:rPr>
              <a:t>partir</a:t>
            </a:r>
            <a:r>
              <a:rPr sz="700" spc="-5" dirty="0">
                <a:latin typeface="Microsoft Sans Serif"/>
                <a:cs typeface="Microsoft Sans Serif"/>
              </a:rPr>
              <a:t> </a:t>
            </a:r>
            <a:r>
              <a:rPr sz="700" spc="20" dirty="0">
                <a:latin typeface="Microsoft Sans Serif"/>
                <a:cs typeface="Microsoft Sans Serif"/>
              </a:rPr>
              <a:t>de</a:t>
            </a:r>
            <a:r>
              <a:rPr sz="700" spc="-5" dirty="0">
                <a:latin typeface="Microsoft Sans Serif"/>
                <a:cs typeface="Microsoft Sans Serif"/>
              </a:rPr>
              <a:t> </a:t>
            </a:r>
            <a:r>
              <a:rPr sz="700" spc="15" dirty="0">
                <a:latin typeface="Microsoft Sans Serif"/>
                <a:cs typeface="Microsoft Sans Serif"/>
              </a:rPr>
              <a:t>last</a:t>
            </a:r>
            <a:r>
              <a:rPr sz="700" spc="-5" dirty="0">
                <a:latin typeface="Microsoft Sans Serif"/>
                <a:cs typeface="Microsoft Sans Serif"/>
              </a:rPr>
              <a:t> </a:t>
            </a:r>
            <a:r>
              <a:rPr sz="700" spc="-30" dirty="0">
                <a:latin typeface="Microsoft Sans Serif"/>
                <a:cs typeface="Microsoft Sans Serif"/>
              </a:rPr>
              <a:t>=Se</a:t>
            </a:r>
            <a:r>
              <a:rPr sz="700" spc="-5" dirty="0">
                <a:latin typeface="Microsoft Sans Serif"/>
                <a:cs typeface="Microsoft Sans Serif"/>
              </a:rPr>
              <a:t> </a:t>
            </a:r>
            <a:r>
              <a:rPr sz="700" spc="10" dirty="0">
                <a:latin typeface="Microsoft Sans Serif"/>
                <a:cs typeface="Microsoft Sans Serif"/>
              </a:rPr>
              <a:t>analizan</a:t>
            </a:r>
            <a:r>
              <a:rPr sz="700" spc="-5" dirty="0">
                <a:latin typeface="Microsoft Sans Serif"/>
                <a:cs typeface="Microsoft Sans Serif"/>
              </a:rPr>
              <a:t> </a:t>
            </a:r>
            <a:r>
              <a:rPr sz="700" spc="10" dirty="0">
                <a:latin typeface="Microsoft Sans Serif"/>
                <a:cs typeface="Microsoft Sans Serif"/>
              </a:rPr>
              <a:t>90 </a:t>
            </a:r>
            <a:r>
              <a:rPr sz="700" spc="-170" dirty="0">
                <a:latin typeface="Microsoft Sans Serif"/>
                <a:cs typeface="Microsoft Sans Serif"/>
              </a:rPr>
              <a:t> </a:t>
            </a:r>
            <a:r>
              <a:rPr sz="700" spc="25" dirty="0">
                <a:latin typeface="Microsoft Sans Serif"/>
                <a:cs typeface="Microsoft Sans Serif"/>
              </a:rPr>
              <a:t>milisegundos (aproximadamente </a:t>
            </a:r>
            <a:r>
              <a:rPr sz="700" spc="10" dirty="0">
                <a:latin typeface="Microsoft Sans Serif"/>
                <a:cs typeface="Microsoft Sans Serif"/>
              </a:rPr>
              <a:t>5 </a:t>
            </a:r>
            <a:r>
              <a:rPr sz="700" dirty="0">
                <a:latin typeface="Microsoft Sans Serif"/>
                <a:cs typeface="Microsoft Sans Serif"/>
              </a:rPr>
              <a:t>ciclos) </a:t>
            </a:r>
            <a:r>
              <a:rPr sz="700" spc="20" dirty="0">
                <a:latin typeface="Microsoft Sans Serif"/>
                <a:cs typeface="Microsoft Sans Serif"/>
              </a:rPr>
              <a:t>en </a:t>
            </a:r>
            <a:r>
              <a:rPr sz="700" spc="5" dirty="0">
                <a:latin typeface="Microsoft Sans Serif"/>
                <a:cs typeface="Microsoft Sans Serif"/>
              </a:rPr>
              <a:t>pasos </a:t>
            </a:r>
            <a:r>
              <a:rPr sz="700" spc="10" dirty="0">
                <a:latin typeface="Microsoft Sans Serif"/>
                <a:cs typeface="Microsoft Sans Serif"/>
              </a:rPr>
              <a:t> </a:t>
            </a:r>
            <a:r>
              <a:rPr sz="700" spc="15" dirty="0">
                <a:latin typeface="Microsoft Sans Serif"/>
                <a:cs typeface="Microsoft Sans Serif"/>
              </a:rPr>
              <a:t>consecutivos</a:t>
            </a:r>
            <a:r>
              <a:rPr sz="700" spc="-10" dirty="0">
                <a:latin typeface="Microsoft Sans Serif"/>
                <a:cs typeface="Microsoft Sans Serif"/>
              </a:rPr>
              <a:t> </a:t>
            </a:r>
            <a:r>
              <a:rPr sz="700" spc="20" dirty="0">
                <a:latin typeface="Microsoft Sans Serif"/>
                <a:cs typeface="Microsoft Sans Serif"/>
              </a:rPr>
              <a:t>de</a:t>
            </a:r>
            <a:r>
              <a:rPr sz="700" spc="-5" dirty="0">
                <a:latin typeface="Microsoft Sans Serif"/>
                <a:cs typeface="Microsoft Sans Serif"/>
              </a:rPr>
              <a:t> </a:t>
            </a:r>
            <a:r>
              <a:rPr sz="700" spc="10" dirty="0">
                <a:latin typeface="Microsoft Sans Serif"/>
                <a:cs typeface="Microsoft Sans Serif"/>
              </a:rPr>
              <a:t>10</a:t>
            </a:r>
            <a:r>
              <a:rPr sz="700" spc="-5" dirty="0">
                <a:latin typeface="Microsoft Sans Serif"/>
                <a:cs typeface="Microsoft Sans Serif"/>
              </a:rPr>
              <a:t> </a:t>
            </a:r>
            <a:r>
              <a:rPr sz="700" spc="20" dirty="0">
                <a:latin typeface="Microsoft Sans Serif"/>
                <a:cs typeface="Microsoft Sans Serif"/>
              </a:rPr>
              <a:t>milisegundos.</a:t>
            </a:r>
            <a:endParaRPr sz="700">
              <a:latin typeface="Microsoft Sans Serif"/>
              <a:cs typeface="Microsoft Sans Serif"/>
            </a:endParaRPr>
          </a:p>
          <a:p>
            <a:pPr marL="194945" marR="764540" indent="-194945">
              <a:lnSpc>
                <a:spcPct val="142800"/>
              </a:lnSpc>
              <a:spcBef>
                <a:spcPts val="75"/>
              </a:spcBef>
              <a:buSzPct val="142857"/>
              <a:buChar char="•"/>
              <a:tabLst>
                <a:tab pos="194945" algn="l"/>
                <a:tab pos="195580" algn="l"/>
              </a:tabLst>
            </a:pPr>
            <a:r>
              <a:rPr sz="700" spc="15" dirty="0">
                <a:latin typeface="Microsoft Sans Serif"/>
                <a:cs typeface="Microsoft Sans Serif"/>
              </a:rPr>
              <a:t>Por</a:t>
            </a:r>
            <a:r>
              <a:rPr sz="700" spc="-15" dirty="0">
                <a:latin typeface="Microsoft Sans Serif"/>
                <a:cs typeface="Microsoft Sans Serif"/>
              </a:rPr>
              <a:t> </a:t>
            </a:r>
            <a:r>
              <a:rPr sz="700" spc="20" dirty="0">
                <a:latin typeface="Microsoft Sans Serif"/>
                <a:cs typeface="Microsoft Sans Serif"/>
              </a:rPr>
              <a:t>simplicidad,</a:t>
            </a:r>
            <a:r>
              <a:rPr sz="700" spc="-15" dirty="0">
                <a:latin typeface="Microsoft Sans Serif"/>
                <a:cs typeface="Microsoft Sans Serif"/>
              </a:rPr>
              <a:t> </a:t>
            </a:r>
            <a:r>
              <a:rPr sz="700" spc="-5" dirty="0">
                <a:latin typeface="Microsoft Sans Serif"/>
                <a:cs typeface="Microsoft Sans Serif"/>
              </a:rPr>
              <a:t>se</a:t>
            </a:r>
            <a:r>
              <a:rPr sz="700" spc="-15" dirty="0">
                <a:latin typeface="Microsoft Sans Serif"/>
                <a:cs typeface="Microsoft Sans Serif"/>
              </a:rPr>
              <a:t> </a:t>
            </a:r>
            <a:r>
              <a:rPr sz="700" spc="25" dirty="0">
                <a:latin typeface="Microsoft Sans Serif"/>
                <a:cs typeface="Microsoft Sans Serif"/>
              </a:rPr>
              <a:t>elimina</a:t>
            </a:r>
            <a:r>
              <a:rPr sz="700" spc="-10" dirty="0">
                <a:latin typeface="Microsoft Sans Serif"/>
                <a:cs typeface="Microsoft Sans Serif"/>
              </a:rPr>
              <a:t> </a:t>
            </a:r>
            <a:r>
              <a:rPr sz="700" spc="10" dirty="0">
                <a:latin typeface="Microsoft Sans Serif"/>
                <a:cs typeface="Microsoft Sans Serif"/>
              </a:rPr>
              <a:t>la</a:t>
            </a:r>
            <a:r>
              <a:rPr sz="700" spc="-15" dirty="0">
                <a:latin typeface="Microsoft Sans Serif"/>
                <a:cs typeface="Microsoft Sans Serif"/>
              </a:rPr>
              <a:t> </a:t>
            </a:r>
            <a:r>
              <a:rPr sz="700" spc="15" dirty="0">
                <a:latin typeface="Microsoft Sans Serif"/>
                <a:cs typeface="Microsoft Sans Serif"/>
              </a:rPr>
              <a:t>avería</a:t>
            </a:r>
            <a:r>
              <a:rPr sz="700" spc="-15" dirty="0">
                <a:latin typeface="Microsoft Sans Serif"/>
                <a:cs typeface="Microsoft Sans Serif"/>
              </a:rPr>
              <a:t> </a:t>
            </a:r>
            <a:r>
              <a:rPr sz="700" spc="20" dirty="0">
                <a:latin typeface="Microsoft Sans Serif"/>
                <a:cs typeface="Microsoft Sans Serif"/>
              </a:rPr>
              <a:t>con</a:t>
            </a:r>
            <a:r>
              <a:rPr sz="700" spc="-15" dirty="0">
                <a:latin typeface="Microsoft Sans Serif"/>
                <a:cs typeface="Microsoft Sans Serif"/>
              </a:rPr>
              <a:t> </a:t>
            </a:r>
            <a:r>
              <a:rPr sz="700" spc="10" dirty="0">
                <a:latin typeface="Microsoft Sans Serif"/>
                <a:cs typeface="Microsoft Sans Serif"/>
              </a:rPr>
              <a:t>la </a:t>
            </a:r>
            <a:r>
              <a:rPr sz="700" spc="-170" dirty="0">
                <a:latin typeface="Microsoft Sans Serif"/>
                <a:cs typeface="Microsoft Sans Serif"/>
              </a:rPr>
              <a:t> </a:t>
            </a:r>
            <a:r>
              <a:rPr sz="700" spc="20" dirty="0">
                <a:latin typeface="Microsoft Sans Serif"/>
                <a:cs typeface="Microsoft Sans Serif"/>
              </a:rPr>
              <a:t>consiguiente</a:t>
            </a:r>
            <a:r>
              <a:rPr sz="700" spc="-5" dirty="0">
                <a:latin typeface="Microsoft Sans Serif"/>
                <a:cs typeface="Microsoft Sans Serif"/>
              </a:rPr>
              <a:t> </a:t>
            </a:r>
            <a:r>
              <a:rPr sz="700" spc="30" dirty="0">
                <a:latin typeface="Microsoft Sans Serif"/>
                <a:cs typeface="Microsoft Sans Serif"/>
              </a:rPr>
              <a:t>interrupción</a:t>
            </a:r>
            <a:r>
              <a:rPr sz="700" dirty="0">
                <a:latin typeface="Microsoft Sans Serif"/>
                <a:cs typeface="Microsoft Sans Serif"/>
              </a:rPr>
              <a:t> </a:t>
            </a:r>
            <a:r>
              <a:rPr sz="700" spc="20" dirty="0">
                <a:latin typeface="Microsoft Sans Serif"/>
                <a:cs typeface="Microsoft Sans Serif"/>
              </a:rPr>
              <a:t>de</a:t>
            </a:r>
            <a:r>
              <a:rPr sz="700" spc="-5" dirty="0">
                <a:latin typeface="Microsoft Sans Serif"/>
                <a:cs typeface="Microsoft Sans Serif"/>
              </a:rPr>
              <a:t> </a:t>
            </a:r>
            <a:r>
              <a:rPr sz="700" spc="10" dirty="0">
                <a:latin typeface="Microsoft Sans Serif"/>
                <a:cs typeface="Microsoft Sans Serif"/>
              </a:rPr>
              <a:t>la</a:t>
            </a:r>
            <a:r>
              <a:rPr sz="700" dirty="0">
                <a:latin typeface="Microsoft Sans Serif"/>
                <a:cs typeface="Microsoft Sans Serif"/>
              </a:rPr>
              <a:t> </a:t>
            </a:r>
            <a:r>
              <a:rPr sz="700" spc="10" dirty="0">
                <a:latin typeface="Microsoft Sans Serif"/>
                <a:cs typeface="Microsoft Sans Serif"/>
              </a:rPr>
              <a:t>línea.</a:t>
            </a:r>
            <a:endParaRPr sz="700">
              <a:latin typeface="Microsoft Sans Serif"/>
              <a:cs typeface="Microsoft Sans Serif"/>
            </a:endParaRPr>
          </a:p>
          <a:p>
            <a:pPr marL="194945" marR="5080" indent="-194945">
              <a:lnSpc>
                <a:spcPct val="154100"/>
              </a:lnSpc>
              <a:spcBef>
                <a:spcPts val="60"/>
              </a:spcBef>
              <a:buSzPct val="153846"/>
              <a:buChar char="•"/>
              <a:tabLst>
                <a:tab pos="194945" algn="l"/>
                <a:tab pos="195580" algn="l"/>
              </a:tabLst>
            </a:pPr>
            <a:r>
              <a:rPr sz="650" spc="-30" dirty="0">
                <a:latin typeface="Microsoft Sans Serif"/>
                <a:cs typeface="Microsoft Sans Serif"/>
              </a:rPr>
              <a:t>El </a:t>
            </a:r>
            <a:r>
              <a:rPr sz="650" spc="30" dirty="0">
                <a:latin typeface="Microsoft Sans Serif"/>
                <a:cs typeface="Microsoft Sans Serif"/>
              </a:rPr>
              <a:t>regulador </a:t>
            </a:r>
            <a:r>
              <a:rPr sz="650" spc="20" dirty="0">
                <a:latin typeface="Microsoft Sans Serif"/>
                <a:cs typeface="Microsoft Sans Serif"/>
              </a:rPr>
              <a:t>de </a:t>
            </a:r>
            <a:r>
              <a:rPr sz="650" spc="15" dirty="0">
                <a:latin typeface="Microsoft Sans Serif"/>
                <a:cs typeface="Microsoft Sans Serif"/>
              </a:rPr>
              <a:t>voltaje </a:t>
            </a:r>
            <a:r>
              <a:rPr sz="650" spc="-5" dirty="0">
                <a:latin typeface="Microsoft Sans Serif"/>
                <a:cs typeface="Microsoft Sans Serif"/>
              </a:rPr>
              <a:t>es </a:t>
            </a:r>
            <a:r>
              <a:rPr sz="650" spc="40" dirty="0">
                <a:latin typeface="Microsoft Sans Serif"/>
                <a:cs typeface="Microsoft Sans Serif"/>
              </a:rPr>
              <a:t>un </a:t>
            </a:r>
            <a:r>
              <a:rPr sz="650" spc="15" dirty="0">
                <a:latin typeface="Microsoft Sans Serif"/>
                <a:cs typeface="Microsoft Sans Serif"/>
              </a:rPr>
              <a:t>sistema </a:t>
            </a:r>
            <a:r>
              <a:rPr sz="650" spc="20" dirty="0">
                <a:latin typeface="Microsoft Sans Serif"/>
                <a:cs typeface="Microsoft Sans Serif"/>
              </a:rPr>
              <a:t>de </a:t>
            </a:r>
            <a:r>
              <a:rPr sz="650" spc="15" dirty="0">
                <a:latin typeface="Microsoft Sans Serif"/>
                <a:cs typeface="Microsoft Sans Serif"/>
              </a:rPr>
              <a:t>excitación </a:t>
            </a:r>
            <a:r>
              <a:rPr sz="650" spc="-45" dirty="0">
                <a:latin typeface="Microsoft Sans Serif"/>
                <a:cs typeface="Microsoft Sans Serif"/>
              </a:rPr>
              <a:t>IEEE </a:t>
            </a:r>
            <a:r>
              <a:rPr sz="650" spc="35" dirty="0">
                <a:latin typeface="Microsoft Sans Serif"/>
                <a:cs typeface="Microsoft Sans Serif"/>
              </a:rPr>
              <a:t>tipo </a:t>
            </a:r>
            <a:r>
              <a:rPr sz="650" spc="-30" dirty="0">
                <a:latin typeface="Microsoft Sans Serif"/>
                <a:cs typeface="Microsoft Sans Serif"/>
              </a:rPr>
              <a:t>ST1. </a:t>
            </a:r>
            <a:r>
              <a:rPr sz="650" spc="-160" dirty="0">
                <a:latin typeface="Microsoft Sans Serif"/>
                <a:cs typeface="Microsoft Sans Serif"/>
              </a:rPr>
              <a:t> </a:t>
            </a:r>
            <a:r>
              <a:rPr sz="650" spc="-10" dirty="0">
                <a:latin typeface="Microsoft Sans Serif"/>
                <a:cs typeface="Microsoft Sans Serif"/>
              </a:rPr>
              <a:t>Este </a:t>
            </a:r>
            <a:r>
              <a:rPr sz="650" spc="-5" dirty="0">
                <a:latin typeface="Microsoft Sans Serif"/>
                <a:cs typeface="Microsoft Sans Serif"/>
              </a:rPr>
              <a:t>es </a:t>
            </a:r>
            <a:r>
              <a:rPr sz="650" spc="40" dirty="0">
                <a:latin typeface="Microsoft Sans Serif"/>
                <a:cs typeface="Microsoft Sans Serif"/>
              </a:rPr>
              <a:t>un </a:t>
            </a:r>
            <a:r>
              <a:rPr sz="650" spc="30" dirty="0">
                <a:latin typeface="Microsoft Sans Serif"/>
                <a:cs typeface="Microsoft Sans Serif"/>
              </a:rPr>
              <a:t>regulador </a:t>
            </a:r>
            <a:r>
              <a:rPr sz="650" spc="20" dirty="0">
                <a:latin typeface="Microsoft Sans Serif"/>
                <a:cs typeface="Microsoft Sans Serif"/>
              </a:rPr>
              <a:t>de </a:t>
            </a:r>
            <a:r>
              <a:rPr sz="650" spc="15" dirty="0">
                <a:latin typeface="Microsoft Sans Serif"/>
                <a:cs typeface="Microsoft Sans Serif"/>
              </a:rPr>
              <a:t>voltaje </a:t>
            </a:r>
            <a:r>
              <a:rPr sz="650" spc="20" dirty="0">
                <a:latin typeface="Microsoft Sans Serif"/>
                <a:cs typeface="Microsoft Sans Serif"/>
              </a:rPr>
              <a:t>de </a:t>
            </a:r>
            <a:r>
              <a:rPr sz="650" spc="15" dirty="0">
                <a:latin typeface="Microsoft Sans Serif"/>
                <a:cs typeface="Microsoft Sans Serif"/>
              </a:rPr>
              <a:t>excitación </a:t>
            </a:r>
            <a:r>
              <a:rPr sz="650" spc="10" dirty="0">
                <a:latin typeface="Microsoft Sans Serif"/>
                <a:cs typeface="Microsoft Sans Serif"/>
              </a:rPr>
              <a:t>estática </a:t>
            </a:r>
            <a:r>
              <a:rPr sz="650" spc="30" dirty="0">
                <a:latin typeface="Microsoft Sans Serif"/>
                <a:cs typeface="Microsoft Sans Serif"/>
              </a:rPr>
              <a:t>donde </a:t>
            </a:r>
            <a:r>
              <a:rPr sz="650" spc="10" dirty="0">
                <a:latin typeface="Microsoft Sans Serif"/>
                <a:cs typeface="Microsoft Sans Serif"/>
              </a:rPr>
              <a:t>los </a:t>
            </a:r>
            <a:r>
              <a:rPr sz="650" spc="-165" dirty="0">
                <a:latin typeface="Microsoft Sans Serif"/>
                <a:cs typeface="Microsoft Sans Serif"/>
              </a:rPr>
              <a:t> </a:t>
            </a:r>
            <a:r>
              <a:rPr sz="650" spc="20" dirty="0">
                <a:latin typeface="Microsoft Sans Serif"/>
                <a:cs typeface="Microsoft Sans Serif"/>
              </a:rPr>
              <a:t>rectificadores </a:t>
            </a:r>
            <a:r>
              <a:rPr sz="650" spc="30" dirty="0">
                <a:latin typeface="Microsoft Sans Serif"/>
                <a:cs typeface="Microsoft Sans Serif"/>
              </a:rPr>
              <a:t>proporcionan </a:t>
            </a:r>
            <a:r>
              <a:rPr sz="650" spc="25" dirty="0">
                <a:latin typeface="Microsoft Sans Serif"/>
                <a:cs typeface="Microsoft Sans Serif"/>
              </a:rPr>
              <a:t>corriente continua </a:t>
            </a:r>
            <a:r>
              <a:rPr sz="650" spc="20" dirty="0">
                <a:latin typeface="Microsoft Sans Serif"/>
                <a:cs typeface="Microsoft Sans Serif"/>
              </a:rPr>
              <a:t>para </a:t>
            </a:r>
            <a:r>
              <a:rPr sz="650" spc="25" dirty="0">
                <a:latin typeface="Microsoft Sans Serif"/>
                <a:cs typeface="Microsoft Sans Serif"/>
              </a:rPr>
              <a:t>alimentar </a:t>
            </a:r>
            <a:r>
              <a:rPr sz="650" spc="30" dirty="0">
                <a:latin typeface="Microsoft Sans Serif"/>
                <a:cs typeface="Microsoft Sans Serif"/>
              </a:rPr>
              <a:t> </a:t>
            </a:r>
            <a:r>
              <a:rPr sz="650" spc="10" dirty="0">
                <a:latin typeface="Microsoft Sans Serif"/>
                <a:cs typeface="Microsoft Sans Serif"/>
              </a:rPr>
              <a:t>el </a:t>
            </a:r>
            <a:r>
              <a:rPr sz="650" spc="25" dirty="0">
                <a:latin typeface="Microsoft Sans Serif"/>
                <a:cs typeface="Microsoft Sans Serif"/>
              </a:rPr>
              <a:t>campo </a:t>
            </a:r>
            <a:r>
              <a:rPr sz="650" spc="20" dirty="0">
                <a:latin typeface="Microsoft Sans Serif"/>
                <a:cs typeface="Microsoft Sans Serif"/>
              </a:rPr>
              <a:t>del </a:t>
            </a:r>
            <a:r>
              <a:rPr sz="650" spc="25" dirty="0">
                <a:latin typeface="Microsoft Sans Serif"/>
                <a:cs typeface="Microsoft Sans Serif"/>
              </a:rPr>
              <a:t>generador. </a:t>
            </a:r>
            <a:r>
              <a:rPr sz="650" spc="-30" dirty="0">
                <a:latin typeface="Microsoft Sans Serif"/>
                <a:cs typeface="Microsoft Sans Serif"/>
              </a:rPr>
              <a:t>El </a:t>
            </a:r>
            <a:r>
              <a:rPr sz="650" spc="30" dirty="0">
                <a:latin typeface="Microsoft Sans Serif"/>
                <a:cs typeface="Microsoft Sans Serif"/>
              </a:rPr>
              <a:t>modelo </a:t>
            </a:r>
            <a:r>
              <a:rPr sz="650" spc="20" dirty="0">
                <a:latin typeface="Microsoft Sans Serif"/>
                <a:cs typeface="Microsoft Sans Serif"/>
              </a:rPr>
              <a:t>representa </a:t>
            </a:r>
            <a:r>
              <a:rPr sz="650" spc="40" dirty="0">
                <a:latin typeface="Microsoft Sans Serif"/>
                <a:cs typeface="Microsoft Sans Serif"/>
              </a:rPr>
              <a:t>un </a:t>
            </a:r>
            <a:r>
              <a:rPr sz="650" spc="15" dirty="0">
                <a:latin typeface="Microsoft Sans Serif"/>
                <a:cs typeface="Microsoft Sans Serif"/>
              </a:rPr>
              <a:t>sistema con </a:t>
            </a:r>
            <a:r>
              <a:rPr sz="650" spc="20" dirty="0">
                <a:latin typeface="Microsoft Sans Serif"/>
                <a:cs typeface="Microsoft Sans Serif"/>
              </a:rPr>
              <a:t> </a:t>
            </a:r>
            <a:r>
              <a:rPr sz="650" spc="10" dirty="0">
                <a:latin typeface="Microsoft Sans Serif"/>
                <a:cs typeface="Microsoft Sans Serif"/>
              </a:rPr>
              <a:t>la </a:t>
            </a:r>
            <a:r>
              <a:rPr sz="650" spc="20" dirty="0">
                <a:latin typeface="Microsoft Sans Serif"/>
                <a:cs typeface="Microsoft Sans Serif"/>
              </a:rPr>
              <a:t>potencia de </a:t>
            </a:r>
            <a:r>
              <a:rPr sz="650" spc="15" dirty="0">
                <a:latin typeface="Microsoft Sans Serif"/>
                <a:cs typeface="Microsoft Sans Serif"/>
              </a:rPr>
              <a:t>excitación </a:t>
            </a:r>
            <a:r>
              <a:rPr sz="650" spc="25" dirty="0">
                <a:latin typeface="Microsoft Sans Serif"/>
                <a:cs typeface="Microsoft Sans Serif"/>
              </a:rPr>
              <a:t>suministrada </a:t>
            </a:r>
            <a:r>
              <a:rPr sz="650" spc="10" dirty="0">
                <a:latin typeface="Microsoft Sans Serif"/>
                <a:cs typeface="Microsoft Sans Serif"/>
              </a:rPr>
              <a:t>desde </a:t>
            </a:r>
            <a:r>
              <a:rPr sz="650" spc="40" dirty="0">
                <a:latin typeface="Microsoft Sans Serif"/>
                <a:cs typeface="Microsoft Sans Serif"/>
              </a:rPr>
              <a:t>un </a:t>
            </a:r>
            <a:r>
              <a:rPr sz="650" spc="30" dirty="0">
                <a:latin typeface="Microsoft Sans Serif"/>
                <a:cs typeface="Microsoft Sans Serif"/>
              </a:rPr>
              <a:t>transformador </a:t>
            </a:r>
            <a:r>
              <a:rPr sz="650" spc="-165" dirty="0">
                <a:latin typeface="Microsoft Sans Serif"/>
                <a:cs typeface="Microsoft Sans Serif"/>
              </a:rPr>
              <a:t> </a:t>
            </a:r>
            <a:r>
              <a:rPr sz="650" spc="25" dirty="0">
                <a:latin typeface="Microsoft Sans Serif"/>
                <a:cs typeface="Microsoft Sans Serif"/>
              </a:rPr>
              <a:t>que</a:t>
            </a:r>
            <a:r>
              <a:rPr sz="650" spc="-5" dirty="0">
                <a:latin typeface="Microsoft Sans Serif"/>
                <a:cs typeface="Microsoft Sans Serif"/>
              </a:rPr>
              <a:t> se</a:t>
            </a:r>
            <a:r>
              <a:rPr sz="650" dirty="0">
                <a:latin typeface="Microsoft Sans Serif"/>
                <a:cs typeface="Microsoft Sans Serif"/>
              </a:rPr>
              <a:t> </a:t>
            </a:r>
            <a:r>
              <a:rPr sz="650" spc="25" dirty="0">
                <a:latin typeface="Microsoft Sans Serif"/>
                <a:cs typeface="Microsoft Sans Serif"/>
              </a:rPr>
              <a:t>alimenta</a:t>
            </a:r>
            <a:r>
              <a:rPr sz="650" spc="-5" dirty="0">
                <a:latin typeface="Microsoft Sans Serif"/>
                <a:cs typeface="Microsoft Sans Serif"/>
              </a:rPr>
              <a:t> </a:t>
            </a:r>
            <a:r>
              <a:rPr sz="650" spc="10" dirty="0">
                <a:latin typeface="Microsoft Sans Serif"/>
                <a:cs typeface="Microsoft Sans Serif"/>
              </a:rPr>
              <a:t>desde</a:t>
            </a:r>
            <a:r>
              <a:rPr sz="650" dirty="0">
                <a:latin typeface="Microsoft Sans Serif"/>
                <a:cs typeface="Microsoft Sans Serif"/>
              </a:rPr>
              <a:t> </a:t>
            </a:r>
            <a:r>
              <a:rPr sz="650" spc="10" dirty="0">
                <a:latin typeface="Microsoft Sans Serif"/>
                <a:cs typeface="Microsoft Sans Serif"/>
              </a:rPr>
              <a:t>los</a:t>
            </a:r>
            <a:r>
              <a:rPr sz="650" spc="-5" dirty="0">
                <a:latin typeface="Microsoft Sans Serif"/>
                <a:cs typeface="Microsoft Sans Serif"/>
              </a:rPr>
              <a:t> </a:t>
            </a:r>
            <a:r>
              <a:rPr sz="650" spc="25" dirty="0">
                <a:latin typeface="Microsoft Sans Serif"/>
                <a:cs typeface="Microsoft Sans Serif"/>
              </a:rPr>
              <a:t>terminales</a:t>
            </a:r>
            <a:r>
              <a:rPr sz="650" dirty="0">
                <a:latin typeface="Microsoft Sans Serif"/>
                <a:cs typeface="Microsoft Sans Serif"/>
              </a:rPr>
              <a:t> </a:t>
            </a:r>
            <a:r>
              <a:rPr sz="650" spc="20" dirty="0">
                <a:latin typeface="Microsoft Sans Serif"/>
                <a:cs typeface="Microsoft Sans Serif"/>
              </a:rPr>
              <a:t>del</a:t>
            </a:r>
            <a:r>
              <a:rPr sz="650" spc="-5" dirty="0">
                <a:latin typeface="Microsoft Sans Serif"/>
                <a:cs typeface="Microsoft Sans Serif"/>
              </a:rPr>
              <a:t> </a:t>
            </a:r>
            <a:r>
              <a:rPr sz="650" spc="25" dirty="0">
                <a:latin typeface="Microsoft Sans Serif"/>
                <a:cs typeface="Microsoft Sans Serif"/>
              </a:rPr>
              <a:t>generador</a:t>
            </a:r>
            <a:r>
              <a:rPr sz="650" dirty="0">
                <a:latin typeface="Microsoft Sans Serif"/>
                <a:cs typeface="Microsoft Sans Serif"/>
              </a:rPr>
              <a:t> </a:t>
            </a:r>
            <a:r>
              <a:rPr sz="650" spc="30" dirty="0">
                <a:latin typeface="Microsoft Sans Serif"/>
                <a:cs typeface="Microsoft Sans Serif"/>
              </a:rPr>
              <a:t>o</a:t>
            </a:r>
            <a:r>
              <a:rPr sz="650" dirty="0">
                <a:latin typeface="Microsoft Sans Serif"/>
                <a:cs typeface="Microsoft Sans Serif"/>
              </a:rPr>
              <a:t> </a:t>
            </a:r>
            <a:r>
              <a:rPr sz="650" spc="10" dirty="0">
                <a:latin typeface="Microsoft Sans Serif"/>
                <a:cs typeface="Microsoft Sans Serif"/>
              </a:rPr>
              <a:t>desde</a:t>
            </a:r>
            <a:r>
              <a:rPr sz="650" spc="-5" dirty="0">
                <a:latin typeface="Microsoft Sans Serif"/>
                <a:cs typeface="Microsoft Sans Serif"/>
              </a:rPr>
              <a:t> </a:t>
            </a:r>
            <a:r>
              <a:rPr sz="650" spc="10" dirty="0">
                <a:latin typeface="Microsoft Sans Serif"/>
                <a:cs typeface="Microsoft Sans Serif"/>
              </a:rPr>
              <a:t>los </a:t>
            </a:r>
            <a:r>
              <a:rPr sz="650" spc="-155" dirty="0">
                <a:latin typeface="Microsoft Sans Serif"/>
                <a:cs typeface="Microsoft Sans Serif"/>
              </a:rPr>
              <a:t> </a:t>
            </a:r>
            <a:r>
              <a:rPr sz="650" spc="10" dirty="0">
                <a:latin typeface="Microsoft Sans Serif"/>
                <a:cs typeface="Microsoft Sans Serif"/>
              </a:rPr>
              <a:t>servicios</a:t>
            </a:r>
            <a:r>
              <a:rPr sz="650" spc="20" dirty="0">
                <a:latin typeface="Microsoft Sans Serif"/>
                <a:cs typeface="Microsoft Sans Serif"/>
              </a:rPr>
              <a:t> </a:t>
            </a:r>
            <a:r>
              <a:rPr sz="650" spc="15" dirty="0">
                <a:latin typeface="Microsoft Sans Serif"/>
                <a:cs typeface="Microsoft Sans Serif"/>
              </a:rPr>
              <a:t>auxiliares</a:t>
            </a:r>
            <a:r>
              <a:rPr sz="650" spc="25" dirty="0">
                <a:latin typeface="Microsoft Sans Serif"/>
                <a:cs typeface="Microsoft Sans Serif"/>
              </a:rPr>
              <a:t> </a:t>
            </a:r>
            <a:r>
              <a:rPr sz="650" spc="5" dirty="0">
                <a:latin typeface="Microsoft Sans Serif"/>
                <a:cs typeface="Microsoft Sans Serif"/>
              </a:rPr>
              <a:t>y</a:t>
            </a:r>
            <a:r>
              <a:rPr sz="650" spc="20" dirty="0">
                <a:latin typeface="Microsoft Sans Serif"/>
                <a:cs typeface="Microsoft Sans Serif"/>
              </a:rPr>
              <a:t> </a:t>
            </a:r>
            <a:r>
              <a:rPr sz="650" spc="-5" dirty="0">
                <a:latin typeface="Microsoft Sans Serif"/>
                <a:cs typeface="Microsoft Sans Serif"/>
              </a:rPr>
              <a:t>es</a:t>
            </a:r>
            <a:r>
              <a:rPr sz="650" spc="25" dirty="0">
                <a:latin typeface="Microsoft Sans Serif"/>
                <a:cs typeface="Microsoft Sans Serif"/>
              </a:rPr>
              <a:t> regulado </a:t>
            </a:r>
            <a:r>
              <a:rPr sz="650" spc="40" dirty="0">
                <a:latin typeface="Microsoft Sans Serif"/>
                <a:cs typeface="Microsoft Sans Serif"/>
              </a:rPr>
              <a:t>por</a:t>
            </a:r>
            <a:r>
              <a:rPr sz="650" spc="20" dirty="0">
                <a:latin typeface="Microsoft Sans Serif"/>
                <a:cs typeface="Microsoft Sans Serif"/>
              </a:rPr>
              <a:t> rectificadores </a:t>
            </a:r>
            <a:r>
              <a:rPr sz="650" spc="25" dirty="0">
                <a:latin typeface="Microsoft Sans Serif"/>
                <a:cs typeface="Microsoft Sans Serif"/>
              </a:rPr>
              <a:t> </a:t>
            </a:r>
            <a:r>
              <a:rPr sz="650" spc="20" dirty="0">
                <a:latin typeface="Microsoft Sans Serif"/>
                <a:cs typeface="Microsoft Sans Serif"/>
              </a:rPr>
              <a:t>controlados.</a:t>
            </a:r>
            <a:endParaRPr sz="650">
              <a:latin typeface="Microsoft Sans Serif"/>
              <a:cs typeface="Microsoft Sans Serif"/>
            </a:endParaRPr>
          </a:p>
          <a:p>
            <a:pPr marL="194945" marR="139700" indent="-194945">
              <a:lnSpc>
                <a:spcPct val="142900"/>
              </a:lnSpc>
              <a:spcBef>
                <a:spcPts val="90"/>
              </a:spcBef>
              <a:buSzPct val="142857"/>
              <a:buChar char="•"/>
              <a:tabLst>
                <a:tab pos="194945" algn="l"/>
                <a:tab pos="195580" algn="l"/>
              </a:tabLst>
            </a:pPr>
            <a:r>
              <a:rPr sz="700" spc="-30" dirty="0">
                <a:latin typeface="Microsoft Sans Serif"/>
                <a:cs typeface="Microsoft Sans Serif"/>
              </a:rPr>
              <a:t>El </a:t>
            </a:r>
            <a:r>
              <a:rPr sz="700" spc="35" dirty="0">
                <a:latin typeface="Microsoft Sans Serif"/>
                <a:cs typeface="Microsoft Sans Serif"/>
              </a:rPr>
              <a:t>gobernador </a:t>
            </a:r>
            <a:r>
              <a:rPr sz="700" spc="20" dirty="0">
                <a:latin typeface="Microsoft Sans Serif"/>
                <a:cs typeface="Microsoft Sans Serif"/>
              </a:rPr>
              <a:t>de </a:t>
            </a:r>
            <a:r>
              <a:rPr sz="700" spc="35" dirty="0">
                <a:latin typeface="Microsoft Sans Serif"/>
                <a:cs typeface="Microsoft Sans Serif"/>
              </a:rPr>
              <a:t>turbina </a:t>
            </a:r>
            <a:r>
              <a:rPr sz="700" spc="-5" dirty="0">
                <a:latin typeface="Microsoft Sans Serif"/>
                <a:cs typeface="Microsoft Sans Serif"/>
              </a:rPr>
              <a:t>es </a:t>
            </a:r>
            <a:r>
              <a:rPr sz="700" spc="40" dirty="0">
                <a:latin typeface="Microsoft Sans Serif"/>
                <a:cs typeface="Microsoft Sans Serif"/>
              </a:rPr>
              <a:t>un </a:t>
            </a:r>
            <a:r>
              <a:rPr sz="700" spc="30" dirty="0">
                <a:latin typeface="Microsoft Sans Serif"/>
                <a:cs typeface="Microsoft Sans Serif"/>
              </a:rPr>
              <a:t>modelo </a:t>
            </a:r>
            <a:r>
              <a:rPr sz="700" spc="20" dirty="0">
                <a:latin typeface="Microsoft Sans Serif"/>
                <a:cs typeface="Microsoft Sans Serif"/>
              </a:rPr>
              <a:t>de </a:t>
            </a:r>
            <a:r>
              <a:rPr sz="700" spc="30" dirty="0">
                <a:latin typeface="Microsoft Sans Serif"/>
                <a:cs typeface="Microsoft Sans Serif"/>
              </a:rPr>
              <a:t>control </a:t>
            </a:r>
            <a:r>
              <a:rPr sz="700" spc="20" dirty="0">
                <a:latin typeface="Microsoft Sans Serif"/>
                <a:cs typeface="Microsoft Sans Serif"/>
              </a:rPr>
              <a:t>de </a:t>
            </a:r>
            <a:r>
              <a:rPr sz="700" spc="25" dirty="0">
                <a:latin typeface="Microsoft Sans Serif"/>
                <a:cs typeface="Microsoft Sans Serif"/>
              </a:rPr>
              <a:t> </a:t>
            </a:r>
            <a:r>
              <a:rPr sz="700" spc="15" dirty="0">
                <a:latin typeface="Microsoft Sans Serif"/>
                <a:cs typeface="Microsoft Sans Serif"/>
              </a:rPr>
              <a:t>velocidad</a:t>
            </a:r>
            <a:r>
              <a:rPr sz="700" spc="-5" dirty="0">
                <a:latin typeface="Microsoft Sans Serif"/>
                <a:cs typeface="Microsoft Sans Serif"/>
              </a:rPr>
              <a:t> </a:t>
            </a:r>
            <a:r>
              <a:rPr sz="700" spc="-50" dirty="0">
                <a:latin typeface="Microsoft Sans Serif"/>
                <a:cs typeface="Microsoft Sans Serif"/>
              </a:rPr>
              <a:t>IEEE</a:t>
            </a:r>
            <a:r>
              <a:rPr sz="700" dirty="0">
                <a:latin typeface="Microsoft Sans Serif"/>
                <a:cs typeface="Microsoft Sans Serif"/>
              </a:rPr>
              <a:t> </a:t>
            </a:r>
            <a:r>
              <a:rPr sz="700" spc="10" dirty="0">
                <a:latin typeface="Microsoft Sans Serif"/>
                <a:cs typeface="Microsoft Sans Serif"/>
              </a:rPr>
              <a:t>Tipo</a:t>
            </a:r>
            <a:r>
              <a:rPr sz="700" dirty="0">
                <a:latin typeface="Microsoft Sans Serif"/>
                <a:cs typeface="Microsoft Sans Serif"/>
              </a:rPr>
              <a:t> 1. </a:t>
            </a:r>
            <a:r>
              <a:rPr sz="700" spc="-10" dirty="0">
                <a:latin typeface="Microsoft Sans Serif"/>
                <a:cs typeface="Microsoft Sans Serif"/>
              </a:rPr>
              <a:t>Este</a:t>
            </a:r>
            <a:r>
              <a:rPr sz="700" dirty="0">
                <a:latin typeface="Microsoft Sans Serif"/>
                <a:cs typeface="Microsoft Sans Serif"/>
              </a:rPr>
              <a:t> </a:t>
            </a:r>
            <a:r>
              <a:rPr sz="700" spc="30" dirty="0">
                <a:latin typeface="Microsoft Sans Serif"/>
                <a:cs typeface="Microsoft Sans Serif"/>
              </a:rPr>
              <a:t>modelo</a:t>
            </a:r>
            <a:r>
              <a:rPr sz="700" dirty="0">
                <a:latin typeface="Microsoft Sans Serif"/>
                <a:cs typeface="Microsoft Sans Serif"/>
              </a:rPr>
              <a:t> </a:t>
            </a:r>
            <a:r>
              <a:rPr sz="700" spc="25" dirty="0">
                <a:latin typeface="Microsoft Sans Serif"/>
                <a:cs typeface="Microsoft Sans Serif"/>
              </a:rPr>
              <a:t>representa</a:t>
            </a:r>
            <a:r>
              <a:rPr sz="700" spc="-5" dirty="0">
                <a:latin typeface="Microsoft Sans Serif"/>
                <a:cs typeface="Microsoft Sans Serif"/>
              </a:rPr>
              <a:t> </a:t>
            </a:r>
            <a:r>
              <a:rPr sz="700" spc="10" dirty="0">
                <a:latin typeface="Microsoft Sans Serif"/>
                <a:cs typeface="Microsoft Sans Serif"/>
              </a:rPr>
              <a:t>el</a:t>
            </a:r>
            <a:r>
              <a:rPr sz="700" dirty="0">
                <a:latin typeface="Microsoft Sans Serif"/>
                <a:cs typeface="Microsoft Sans Serif"/>
              </a:rPr>
              <a:t> </a:t>
            </a:r>
            <a:r>
              <a:rPr sz="700" spc="30" dirty="0">
                <a:latin typeface="Microsoft Sans Serif"/>
                <a:cs typeface="Microsoft Sans Serif"/>
              </a:rPr>
              <a:t>control </a:t>
            </a:r>
            <a:r>
              <a:rPr sz="700" spc="-170" dirty="0">
                <a:latin typeface="Microsoft Sans Serif"/>
                <a:cs typeface="Microsoft Sans Serif"/>
              </a:rPr>
              <a:t> </a:t>
            </a:r>
            <a:r>
              <a:rPr sz="700" spc="20" dirty="0">
                <a:latin typeface="Microsoft Sans Serif"/>
                <a:cs typeface="Microsoft Sans Serif"/>
              </a:rPr>
              <a:t>de</a:t>
            </a:r>
            <a:r>
              <a:rPr sz="700" spc="-5" dirty="0">
                <a:latin typeface="Microsoft Sans Serif"/>
                <a:cs typeface="Microsoft Sans Serif"/>
              </a:rPr>
              <a:t> </a:t>
            </a:r>
            <a:r>
              <a:rPr sz="700" spc="15" dirty="0">
                <a:latin typeface="Microsoft Sans Serif"/>
                <a:cs typeface="Microsoft Sans Serif"/>
              </a:rPr>
              <a:t>velocidad</a:t>
            </a:r>
            <a:r>
              <a:rPr sz="700" dirty="0">
                <a:latin typeface="Microsoft Sans Serif"/>
                <a:cs typeface="Microsoft Sans Serif"/>
              </a:rPr>
              <a:t> </a:t>
            </a:r>
            <a:r>
              <a:rPr sz="700" spc="15" dirty="0">
                <a:latin typeface="Microsoft Sans Serif"/>
                <a:cs typeface="Microsoft Sans Serif"/>
              </a:rPr>
              <a:t>(mecánico-hidráulico)</a:t>
            </a:r>
            <a:r>
              <a:rPr sz="700" dirty="0">
                <a:latin typeface="Microsoft Sans Serif"/>
                <a:cs typeface="Microsoft Sans Serif"/>
              </a:rPr>
              <a:t> </a:t>
            </a:r>
            <a:r>
              <a:rPr sz="700" spc="5" dirty="0">
                <a:latin typeface="Microsoft Sans Serif"/>
                <a:cs typeface="Microsoft Sans Serif"/>
              </a:rPr>
              <a:t>y</a:t>
            </a:r>
            <a:r>
              <a:rPr sz="700" dirty="0">
                <a:latin typeface="Microsoft Sans Serif"/>
                <a:cs typeface="Microsoft Sans Serif"/>
              </a:rPr>
              <a:t> </a:t>
            </a:r>
            <a:r>
              <a:rPr sz="700" spc="10" dirty="0">
                <a:latin typeface="Microsoft Sans Serif"/>
                <a:cs typeface="Microsoft Sans Serif"/>
              </a:rPr>
              <a:t>la</a:t>
            </a:r>
            <a:r>
              <a:rPr sz="700" dirty="0">
                <a:latin typeface="Microsoft Sans Serif"/>
                <a:cs typeface="Microsoft Sans Serif"/>
              </a:rPr>
              <a:t> </a:t>
            </a:r>
            <a:r>
              <a:rPr sz="700" spc="35" dirty="0">
                <a:latin typeface="Microsoft Sans Serif"/>
                <a:cs typeface="Microsoft Sans Serif"/>
              </a:rPr>
              <a:t>turbina</a:t>
            </a:r>
            <a:r>
              <a:rPr sz="700" dirty="0">
                <a:latin typeface="Microsoft Sans Serif"/>
                <a:cs typeface="Microsoft Sans Serif"/>
              </a:rPr>
              <a:t> </a:t>
            </a:r>
            <a:r>
              <a:rPr sz="700" spc="20" dirty="0">
                <a:latin typeface="Microsoft Sans Serif"/>
                <a:cs typeface="Microsoft Sans Serif"/>
              </a:rPr>
              <a:t>de</a:t>
            </a:r>
            <a:r>
              <a:rPr sz="700" dirty="0">
                <a:latin typeface="Microsoft Sans Serif"/>
                <a:cs typeface="Microsoft Sans Serif"/>
              </a:rPr>
              <a:t> </a:t>
            </a:r>
            <a:r>
              <a:rPr sz="700" spc="25" dirty="0">
                <a:latin typeface="Microsoft Sans Serif"/>
                <a:cs typeface="Microsoft Sans Serif"/>
              </a:rPr>
              <a:t>vapor </a:t>
            </a:r>
            <a:r>
              <a:rPr sz="700" spc="-170" dirty="0">
                <a:latin typeface="Microsoft Sans Serif"/>
                <a:cs typeface="Microsoft Sans Serif"/>
              </a:rPr>
              <a:t> </a:t>
            </a:r>
            <a:r>
              <a:rPr sz="700" spc="20" dirty="0">
                <a:latin typeface="Microsoft Sans Serif"/>
                <a:cs typeface="Microsoft Sans Serif"/>
              </a:rPr>
              <a:t>térmica.</a:t>
            </a:r>
            <a:endParaRPr sz="700">
              <a:latin typeface="Microsoft Sans Serif"/>
              <a:cs typeface="Microsoft Sans Serif"/>
            </a:endParaRPr>
          </a:p>
          <a:p>
            <a:pPr marL="195580" marR="196850" indent="-182880">
              <a:lnSpc>
                <a:spcPct val="183700"/>
              </a:lnSpc>
              <a:spcBef>
                <a:spcPts val="20"/>
              </a:spcBef>
              <a:buSzPct val="181818"/>
              <a:buChar char="•"/>
              <a:tabLst>
                <a:tab pos="194945" algn="l"/>
                <a:tab pos="195580" algn="l"/>
              </a:tabLst>
            </a:pPr>
            <a:r>
              <a:rPr sz="550" dirty="0">
                <a:latin typeface="Microsoft Sans Serif"/>
                <a:cs typeface="Microsoft Sans Serif"/>
              </a:rPr>
              <a:t>Para</a:t>
            </a:r>
            <a:r>
              <a:rPr sz="550" spc="-5" dirty="0">
                <a:latin typeface="Microsoft Sans Serif"/>
                <a:cs typeface="Microsoft Sans Serif"/>
              </a:rPr>
              <a:t> </a:t>
            </a:r>
            <a:r>
              <a:rPr sz="550" spc="10" dirty="0">
                <a:latin typeface="Microsoft Sans Serif"/>
                <a:cs typeface="Microsoft Sans Serif"/>
              </a:rPr>
              <a:t>esta</a:t>
            </a:r>
            <a:r>
              <a:rPr sz="550" dirty="0">
                <a:latin typeface="Microsoft Sans Serif"/>
                <a:cs typeface="Microsoft Sans Serif"/>
              </a:rPr>
              <a:t> </a:t>
            </a:r>
            <a:r>
              <a:rPr sz="550" spc="20" dirty="0">
                <a:latin typeface="Microsoft Sans Serif"/>
                <a:cs typeface="Microsoft Sans Serif"/>
              </a:rPr>
              <a:t>máquina,</a:t>
            </a:r>
            <a:r>
              <a:rPr sz="550" dirty="0">
                <a:latin typeface="Microsoft Sans Serif"/>
                <a:cs typeface="Microsoft Sans Serif"/>
              </a:rPr>
              <a:t> </a:t>
            </a:r>
            <a:r>
              <a:rPr sz="550" spc="30" dirty="0">
                <a:latin typeface="Microsoft Sans Serif"/>
                <a:cs typeface="Microsoft Sans Serif"/>
              </a:rPr>
              <a:t>no</a:t>
            </a:r>
            <a:r>
              <a:rPr sz="550" dirty="0">
                <a:latin typeface="Microsoft Sans Serif"/>
                <a:cs typeface="Microsoft Sans Serif"/>
              </a:rPr>
              <a:t> </a:t>
            </a:r>
            <a:r>
              <a:rPr sz="550" spc="10" dirty="0">
                <a:latin typeface="Microsoft Sans Serif"/>
                <a:cs typeface="Microsoft Sans Serif"/>
              </a:rPr>
              <a:t>hay</a:t>
            </a:r>
            <a:r>
              <a:rPr sz="550" dirty="0">
                <a:latin typeface="Microsoft Sans Serif"/>
                <a:cs typeface="Microsoft Sans Serif"/>
              </a:rPr>
              <a:t> </a:t>
            </a:r>
            <a:r>
              <a:rPr sz="550" spc="30" dirty="0">
                <a:latin typeface="Microsoft Sans Serif"/>
                <a:cs typeface="Microsoft Sans Serif"/>
              </a:rPr>
              <a:t>ningún</a:t>
            </a:r>
            <a:r>
              <a:rPr sz="550" dirty="0">
                <a:latin typeface="Microsoft Sans Serif"/>
                <a:cs typeface="Microsoft Sans Serif"/>
              </a:rPr>
              <a:t> </a:t>
            </a:r>
            <a:r>
              <a:rPr sz="550" spc="15" dirty="0">
                <a:latin typeface="Microsoft Sans Serif"/>
                <a:cs typeface="Microsoft Sans Serif"/>
              </a:rPr>
              <a:t>estabilizador</a:t>
            </a:r>
            <a:r>
              <a:rPr sz="550" dirty="0">
                <a:latin typeface="Microsoft Sans Serif"/>
                <a:cs typeface="Microsoft Sans Serif"/>
              </a:rPr>
              <a:t> </a:t>
            </a:r>
            <a:r>
              <a:rPr sz="550" spc="15" dirty="0">
                <a:latin typeface="Microsoft Sans Serif"/>
                <a:cs typeface="Microsoft Sans Serif"/>
              </a:rPr>
              <a:t>del</a:t>
            </a:r>
            <a:r>
              <a:rPr sz="550" dirty="0">
                <a:latin typeface="Microsoft Sans Serif"/>
                <a:cs typeface="Microsoft Sans Serif"/>
              </a:rPr>
              <a:t> </a:t>
            </a:r>
            <a:r>
              <a:rPr sz="550" spc="10" dirty="0">
                <a:latin typeface="Microsoft Sans Serif"/>
                <a:cs typeface="Microsoft Sans Serif"/>
              </a:rPr>
              <a:t>sistema</a:t>
            </a:r>
            <a:r>
              <a:rPr sz="550" spc="-5" dirty="0">
                <a:latin typeface="Microsoft Sans Serif"/>
                <a:cs typeface="Microsoft Sans Serif"/>
              </a:rPr>
              <a:t> </a:t>
            </a:r>
            <a:r>
              <a:rPr sz="550" spc="15" dirty="0">
                <a:latin typeface="Microsoft Sans Serif"/>
                <a:cs typeface="Microsoft Sans Serif"/>
              </a:rPr>
              <a:t>de</a:t>
            </a:r>
            <a:r>
              <a:rPr sz="550" dirty="0">
                <a:latin typeface="Microsoft Sans Serif"/>
                <a:cs typeface="Microsoft Sans Serif"/>
              </a:rPr>
              <a:t> </a:t>
            </a:r>
            <a:r>
              <a:rPr sz="550" spc="15" dirty="0">
                <a:latin typeface="Microsoft Sans Serif"/>
                <a:cs typeface="Microsoft Sans Serif"/>
              </a:rPr>
              <a:t>energía </a:t>
            </a:r>
            <a:r>
              <a:rPr sz="550" spc="-130" dirty="0">
                <a:latin typeface="Microsoft Sans Serif"/>
                <a:cs typeface="Microsoft Sans Serif"/>
              </a:rPr>
              <a:t> </a:t>
            </a:r>
            <a:r>
              <a:rPr sz="550" spc="15" dirty="0">
                <a:latin typeface="Microsoft Sans Serif"/>
                <a:cs typeface="Microsoft Sans Serif"/>
              </a:rPr>
              <a:t>disponible.</a:t>
            </a:r>
            <a:endParaRPr sz="550">
              <a:latin typeface="Microsoft Sans Serif"/>
              <a:cs typeface="Microsoft Sans Serif"/>
            </a:endParaRPr>
          </a:p>
        </p:txBody>
      </p:sp>
      <p:sp>
        <p:nvSpPr>
          <p:cNvPr id="265" name="object 265"/>
          <p:cNvSpPr txBox="1"/>
          <p:nvPr/>
        </p:nvSpPr>
        <p:spPr>
          <a:xfrm>
            <a:off x="9100021" y="6375931"/>
            <a:ext cx="7420790" cy="759695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sz="600" spc="-30" dirty="0">
                <a:latin typeface="Microsoft Sans Serif"/>
                <a:cs typeface="Microsoft Sans Serif"/>
              </a:rPr>
              <a:t>C.</a:t>
            </a:r>
            <a:r>
              <a:rPr sz="600" spc="-5" dirty="0">
                <a:latin typeface="Microsoft Sans Serif"/>
                <a:cs typeface="Microsoft Sans Serif"/>
              </a:rPr>
              <a:t> </a:t>
            </a:r>
            <a:r>
              <a:rPr sz="600" spc="15" dirty="0">
                <a:latin typeface="Microsoft Sans Serif"/>
                <a:cs typeface="Microsoft Sans Serif"/>
              </a:rPr>
              <a:t>Deslizamiento</a:t>
            </a:r>
            <a:r>
              <a:rPr sz="600" spc="-5" dirty="0">
                <a:latin typeface="Microsoft Sans Serif"/>
                <a:cs typeface="Microsoft Sans Serif"/>
              </a:rPr>
              <a:t> </a:t>
            </a:r>
            <a:r>
              <a:rPr sz="600" spc="30" dirty="0">
                <a:latin typeface="Microsoft Sans Serif"/>
                <a:cs typeface="Microsoft Sans Serif"/>
              </a:rPr>
              <a:t>máximo</a:t>
            </a:r>
            <a:r>
              <a:rPr sz="600" spc="-5" dirty="0">
                <a:latin typeface="Microsoft Sans Serif"/>
                <a:cs typeface="Microsoft Sans Serif"/>
              </a:rPr>
              <a:t> </a:t>
            </a:r>
            <a:r>
              <a:rPr sz="600" spc="15" dirty="0">
                <a:latin typeface="Microsoft Sans Serif"/>
                <a:cs typeface="Microsoft Sans Serif"/>
              </a:rPr>
              <a:t>del</a:t>
            </a:r>
            <a:r>
              <a:rPr sz="600" spc="-5" dirty="0">
                <a:latin typeface="Microsoft Sans Serif"/>
                <a:cs typeface="Microsoft Sans Serif"/>
              </a:rPr>
              <a:t> </a:t>
            </a:r>
            <a:r>
              <a:rPr sz="600" spc="25" dirty="0">
                <a:latin typeface="Microsoft Sans Serif"/>
                <a:cs typeface="Microsoft Sans Serif"/>
              </a:rPr>
              <a:t>generador</a:t>
            </a:r>
            <a:endParaRPr sz="600">
              <a:latin typeface="Microsoft Sans Serif"/>
              <a:cs typeface="Microsoft Sans Serif"/>
            </a:endParaRPr>
          </a:p>
          <a:p>
            <a:pPr marL="12700" marR="5080" indent="153670">
              <a:lnSpc>
                <a:spcPct val="143000"/>
              </a:lnSpc>
              <a:spcBef>
                <a:spcPts val="270"/>
              </a:spcBef>
            </a:pPr>
            <a:r>
              <a:rPr sz="700" spc="-30" dirty="0">
                <a:latin typeface="Microsoft Sans Serif"/>
                <a:cs typeface="Microsoft Sans Serif"/>
              </a:rPr>
              <a:t>El </a:t>
            </a:r>
            <a:r>
              <a:rPr sz="700" spc="20" dirty="0">
                <a:latin typeface="Microsoft Sans Serif"/>
                <a:cs typeface="Microsoft Sans Serif"/>
              </a:rPr>
              <a:t>deslizamiento </a:t>
            </a:r>
            <a:r>
              <a:rPr sz="700" spc="35" dirty="0">
                <a:latin typeface="Microsoft Sans Serif"/>
                <a:cs typeface="Microsoft Sans Serif"/>
              </a:rPr>
              <a:t>promedio </a:t>
            </a:r>
            <a:r>
              <a:rPr sz="700" spc="-5" dirty="0">
                <a:latin typeface="Microsoft Sans Serif"/>
                <a:cs typeface="Microsoft Sans Serif"/>
              </a:rPr>
              <a:t>se </a:t>
            </a:r>
            <a:r>
              <a:rPr sz="700" spc="25" dirty="0">
                <a:latin typeface="Microsoft Sans Serif"/>
                <a:cs typeface="Microsoft Sans Serif"/>
              </a:rPr>
              <a:t>obtiene </a:t>
            </a:r>
            <a:r>
              <a:rPr sz="700" dirty="0">
                <a:latin typeface="Microsoft Sans Serif"/>
                <a:cs typeface="Microsoft Sans Serif"/>
              </a:rPr>
              <a:t>a </a:t>
            </a:r>
            <a:r>
              <a:rPr sz="700" spc="35" dirty="0">
                <a:latin typeface="Microsoft Sans Serif"/>
                <a:cs typeface="Microsoft Sans Serif"/>
              </a:rPr>
              <a:t>partir </a:t>
            </a:r>
            <a:r>
              <a:rPr sz="700" spc="20" dirty="0">
                <a:latin typeface="Microsoft Sans Serif"/>
                <a:cs typeface="Microsoft Sans Serif"/>
              </a:rPr>
              <a:t>del </a:t>
            </a:r>
            <a:r>
              <a:rPr sz="700" spc="25" dirty="0">
                <a:latin typeface="Microsoft Sans Serif"/>
                <a:cs typeface="Microsoft Sans Serif"/>
              </a:rPr>
              <a:t>cambio </a:t>
            </a:r>
            <a:r>
              <a:rPr sz="700" spc="30" dirty="0">
                <a:latin typeface="Microsoft Sans Serif"/>
                <a:cs typeface="Microsoft Sans Serif"/>
              </a:rPr>
              <a:t>angular </a:t>
            </a:r>
            <a:r>
              <a:rPr sz="700" spc="20" dirty="0">
                <a:latin typeface="Microsoft Sans Serif"/>
                <a:cs typeface="Microsoft Sans Serif"/>
              </a:rPr>
              <a:t>del </a:t>
            </a:r>
            <a:r>
              <a:rPr sz="700" spc="25" dirty="0">
                <a:latin typeface="Microsoft Sans Serif"/>
                <a:cs typeface="Microsoft Sans Serif"/>
              </a:rPr>
              <a:t> </a:t>
            </a:r>
            <a:r>
              <a:rPr sz="700" spc="45" dirty="0">
                <a:latin typeface="Microsoft Sans Serif"/>
                <a:cs typeface="Microsoft Sans Serif"/>
              </a:rPr>
              <a:t>rotor </a:t>
            </a:r>
            <a:r>
              <a:rPr sz="700" spc="20" dirty="0">
                <a:latin typeface="Microsoft Sans Serif"/>
                <a:cs typeface="Microsoft Sans Serif"/>
              </a:rPr>
              <a:t>del </a:t>
            </a:r>
            <a:r>
              <a:rPr sz="700" spc="30" dirty="0">
                <a:latin typeface="Microsoft Sans Serif"/>
                <a:cs typeface="Microsoft Sans Serif"/>
              </a:rPr>
              <a:t>generador mediante </a:t>
            </a:r>
            <a:r>
              <a:rPr sz="700" spc="40" dirty="0">
                <a:latin typeface="Microsoft Sans Serif"/>
                <a:cs typeface="Microsoft Sans Serif"/>
              </a:rPr>
              <a:t>un </a:t>
            </a:r>
            <a:r>
              <a:rPr sz="700" spc="25" dirty="0">
                <a:latin typeface="Microsoft Sans Serif"/>
                <a:cs typeface="Microsoft Sans Serif"/>
              </a:rPr>
              <a:t>gráfico </a:t>
            </a:r>
            <a:r>
              <a:rPr sz="700" spc="20" dirty="0">
                <a:latin typeface="Microsoft Sans Serif"/>
                <a:cs typeface="Microsoft Sans Serif"/>
              </a:rPr>
              <a:t>de </a:t>
            </a:r>
            <a:r>
              <a:rPr sz="700" spc="30" dirty="0">
                <a:latin typeface="Microsoft Sans Serif"/>
                <a:cs typeface="Microsoft Sans Serif"/>
              </a:rPr>
              <a:t>tiempo. </a:t>
            </a:r>
            <a:r>
              <a:rPr sz="700" spc="-30" dirty="0">
                <a:latin typeface="Microsoft Sans Serif"/>
                <a:cs typeface="Microsoft Sans Serif"/>
              </a:rPr>
              <a:t>El </a:t>
            </a:r>
            <a:r>
              <a:rPr sz="700" spc="20" dirty="0">
                <a:latin typeface="Microsoft Sans Serif"/>
                <a:cs typeface="Microsoft Sans Serif"/>
              </a:rPr>
              <a:t>deslizamiento </a:t>
            </a:r>
            <a:r>
              <a:rPr sz="700" spc="25" dirty="0">
                <a:latin typeface="Microsoft Sans Serif"/>
                <a:cs typeface="Microsoft Sans Serif"/>
              </a:rPr>
              <a:t> </a:t>
            </a:r>
            <a:r>
              <a:rPr sz="700" spc="35" dirty="0">
                <a:latin typeface="Microsoft Sans Serif"/>
                <a:cs typeface="Microsoft Sans Serif"/>
              </a:rPr>
              <a:t>máximo </a:t>
            </a:r>
            <a:r>
              <a:rPr sz="700" spc="15" dirty="0">
                <a:latin typeface="Microsoft Sans Serif"/>
                <a:cs typeface="Microsoft Sans Serif"/>
              </a:rPr>
              <a:t>sólo </a:t>
            </a:r>
            <a:r>
              <a:rPr sz="700" spc="-5" dirty="0">
                <a:latin typeface="Microsoft Sans Serif"/>
                <a:cs typeface="Microsoft Sans Serif"/>
              </a:rPr>
              <a:t>es </a:t>
            </a:r>
            <a:r>
              <a:rPr sz="700" spc="35" dirty="0">
                <a:latin typeface="Microsoft Sans Serif"/>
                <a:cs typeface="Microsoft Sans Serif"/>
              </a:rPr>
              <a:t>motivo </a:t>
            </a:r>
            <a:r>
              <a:rPr sz="700" spc="20" dirty="0">
                <a:latin typeface="Microsoft Sans Serif"/>
                <a:cs typeface="Microsoft Sans Serif"/>
              </a:rPr>
              <a:t>de preocupación </a:t>
            </a:r>
            <a:r>
              <a:rPr sz="700" spc="25" dirty="0">
                <a:latin typeface="Microsoft Sans Serif"/>
                <a:cs typeface="Microsoft Sans Serif"/>
              </a:rPr>
              <a:t>para </a:t>
            </a:r>
            <a:r>
              <a:rPr sz="700" spc="35" dirty="0">
                <a:latin typeface="Microsoft Sans Serif"/>
                <a:cs typeface="Microsoft Sans Serif"/>
              </a:rPr>
              <a:t>determinar </a:t>
            </a:r>
            <a:r>
              <a:rPr sz="700" dirty="0">
                <a:latin typeface="Microsoft Sans Serif"/>
                <a:cs typeface="Microsoft Sans Serif"/>
              </a:rPr>
              <a:t>si </a:t>
            </a:r>
            <a:r>
              <a:rPr sz="700" spc="10" dirty="0">
                <a:latin typeface="Microsoft Sans Serif"/>
                <a:cs typeface="Microsoft Sans Serif"/>
              </a:rPr>
              <a:t>está </a:t>
            </a:r>
            <a:r>
              <a:rPr sz="700" spc="35" dirty="0">
                <a:latin typeface="Microsoft Sans Serif"/>
                <a:cs typeface="Microsoft Sans Serif"/>
              </a:rPr>
              <a:t>dentro </a:t>
            </a:r>
            <a:r>
              <a:rPr sz="700" spc="20" dirty="0">
                <a:latin typeface="Microsoft Sans Serif"/>
                <a:cs typeface="Microsoft Sans Serif"/>
              </a:rPr>
              <a:t>de </a:t>
            </a:r>
            <a:r>
              <a:rPr sz="700" spc="25" dirty="0">
                <a:latin typeface="Microsoft Sans Serif"/>
                <a:cs typeface="Microsoft Sans Serif"/>
              </a:rPr>
              <a:t> </a:t>
            </a:r>
            <a:r>
              <a:rPr sz="700" spc="10" dirty="0">
                <a:latin typeface="Microsoft Sans Serif"/>
                <a:cs typeface="Microsoft Sans Serif"/>
              </a:rPr>
              <a:t>la capacidad </a:t>
            </a:r>
            <a:r>
              <a:rPr sz="700" spc="20" dirty="0">
                <a:latin typeface="Microsoft Sans Serif"/>
                <a:cs typeface="Microsoft Sans Serif"/>
              </a:rPr>
              <a:t>del esquema de </a:t>
            </a:r>
            <a:r>
              <a:rPr sz="700" spc="25" dirty="0">
                <a:latin typeface="Microsoft Sans Serif"/>
                <a:cs typeface="Microsoft Sans Serif"/>
              </a:rPr>
              <a:t>retransmisión. </a:t>
            </a:r>
            <a:r>
              <a:rPr sz="700" spc="-30" dirty="0">
                <a:latin typeface="Microsoft Sans Serif"/>
                <a:cs typeface="Microsoft Sans Serif"/>
              </a:rPr>
              <a:t>El </a:t>
            </a:r>
            <a:r>
              <a:rPr sz="700" spc="20" dirty="0">
                <a:latin typeface="Microsoft Sans Serif"/>
                <a:cs typeface="Microsoft Sans Serif"/>
              </a:rPr>
              <a:t>deslizamiento </a:t>
            </a:r>
            <a:r>
              <a:rPr sz="700" spc="35" dirty="0">
                <a:latin typeface="Microsoft Sans Serif"/>
                <a:cs typeface="Microsoft Sans Serif"/>
              </a:rPr>
              <a:t>máximo </a:t>
            </a:r>
            <a:r>
              <a:rPr sz="700" spc="-5" dirty="0">
                <a:latin typeface="Microsoft Sans Serif"/>
                <a:cs typeface="Microsoft Sans Serif"/>
              </a:rPr>
              <a:t>es </a:t>
            </a:r>
            <a:r>
              <a:rPr sz="700" dirty="0">
                <a:latin typeface="Microsoft Sans Serif"/>
                <a:cs typeface="Microsoft Sans Serif"/>
              </a:rPr>
              <a:t> </a:t>
            </a:r>
            <a:r>
              <a:rPr sz="700" spc="30" dirty="0">
                <a:latin typeface="Microsoft Sans Serif"/>
                <a:cs typeface="Microsoft Sans Serif"/>
              </a:rPr>
              <a:t>función </a:t>
            </a:r>
            <a:r>
              <a:rPr sz="700" spc="20" dirty="0">
                <a:latin typeface="Microsoft Sans Serif"/>
                <a:cs typeface="Microsoft Sans Serif"/>
              </a:rPr>
              <a:t>de </a:t>
            </a:r>
            <a:r>
              <a:rPr sz="700" spc="10" dirty="0">
                <a:latin typeface="Microsoft Sans Serif"/>
                <a:cs typeface="Microsoft Sans Serif"/>
              </a:rPr>
              <a:t>la </a:t>
            </a:r>
            <a:r>
              <a:rPr sz="700" spc="15" dirty="0">
                <a:latin typeface="Microsoft Sans Serif"/>
                <a:cs typeface="Microsoft Sans Serif"/>
              </a:rPr>
              <a:t>inercia </a:t>
            </a:r>
            <a:r>
              <a:rPr sz="700" spc="20" dirty="0">
                <a:latin typeface="Microsoft Sans Serif"/>
                <a:cs typeface="Microsoft Sans Serif"/>
              </a:rPr>
              <a:t>del </a:t>
            </a:r>
            <a:r>
              <a:rPr sz="700" spc="25" dirty="0">
                <a:latin typeface="Microsoft Sans Serif"/>
                <a:cs typeface="Microsoft Sans Serif"/>
              </a:rPr>
              <a:t>generador, </a:t>
            </a:r>
            <a:r>
              <a:rPr sz="700" spc="10" dirty="0">
                <a:latin typeface="Microsoft Sans Serif"/>
                <a:cs typeface="Microsoft Sans Serif"/>
              </a:rPr>
              <a:t>el </a:t>
            </a:r>
            <a:r>
              <a:rPr sz="700" spc="30" dirty="0">
                <a:latin typeface="Microsoft Sans Serif"/>
                <a:cs typeface="Microsoft Sans Serif"/>
              </a:rPr>
              <a:t>par </a:t>
            </a:r>
            <a:r>
              <a:rPr sz="700" spc="20" dirty="0">
                <a:latin typeface="Microsoft Sans Serif"/>
                <a:cs typeface="Microsoft Sans Serif"/>
              </a:rPr>
              <a:t>de </a:t>
            </a:r>
            <a:r>
              <a:rPr sz="700" spc="15" dirty="0">
                <a:latin typeface="Microsoft Sans Serif"/>
                <a:cs typeface="Microsoft Sans Serif"/>
              </a:rPr>
              <a:t>aceleración </a:t>
            </a:r>
            <a:r>
              <a:rPr sz="700" spc="5" dirty="0">
                <a:latin typeface="Microsoft Sans Serif"/>
                <a:cs typeface="Microsoft Sans Serif"/>
              </a:rPr>
              <a:t>y </a:t>
            </a:r>
            <a:r>
              <a:rPr sz="700" spc="10" dirty="0">
                <a:latin typeface="Microsoft Sans Serif"/>
                <a:cs typeface="Microsoft Sans Serif"/>
              </a:rPr>
              <a:t>los </a:t>
            </a:r>
            <a:r>
              <a:rPr sz="700" spc="30" dirty="0">
                <a:latin typeface="Microsoft Sans Serif"/>
                <a:cs typeface="Microsoft Sans Serif"/>
              </a:rPr>
              <a:t>tiempos </a:t>
            </a:r>
            <a:r>
              <a:rPr sz="700" spc="20" dirty="0">
                <a:latin typeface="Microsoft Sans Serif"/>
                <a:cs typeface="Microsoft Sans Serif"/>
              </a:rPr>
              <a:t>de </a:t>
            </a:r>
            <a:r>
              <a:rPr sz="700" spc="25" dirty="0">
                <a:latin typeface="Microsoft Sans Serif"/>
                <a:cs typeface="Microsoft Sans Serif"/>
              </a:rPr>
              <a:t> </a:t>
            </a:r>
            <a:r>
              <a:rPr sz="700" spc="20" dirty="0">
                <a:latin typeface="Microsoft Sans Serif"/>
                <a:cs typeface="Microsoft Sans Serif"/>
              </a:rPr>
              <a:t>eliminación de </a:t>
            </a:r>
            <a:r>
              <a:rPr sz="700" spc="10" dirty="0">
                <a:latin typeface="Microsoft Sans Serif"/>
                <a:cs typeface="Microsoft Sans Serif"/>
              </a:rPr>
              <a:t>fallas. </a:t>
            </a:r>
            <a:r>
              <a:rPr sz="700" spc="-5" dirty="0">
                <a:latin typeface="Microsoft Sans Serif"/>
                <a:cs typeface="Microsoft Sans Serif"/>
              </a:rPr>
              <a:t>Los </a:t>
            </a:r>
            <a:r>
              <a:rPr sz="700" spc="15" dirty="0">
                <a:latin typeface="Microsoft Sans Serif"/>
                <a:cs typeface="Microsoft Sans Serif"/>
              </a:rPr>
              <a:t>pares </a:t>
            </a:r>
            <a:r>
              <a:rPr sz="700" spc="20" dirty="0">
                <a:latin typeface="Microsoft Sans Serif"/>
                <a:cs typeface="Microsoft Sans Serif"/>
              </a:rPr>
              <a:t>de </a:t>
            </a:r>
            <a:r>
              <a:rPr sz="700" spc="15" dirty="0">
                <a:latin typeface="Microsoft Sans Serif"/>
                <a:cs typeface="Microsoft Sans Serif"/>
              </a:rPr>
              <a:t>aceleración </a:t>
            </a:r>
            <a:r>
              <a:rPr sz="700" spc="25" dirty="0">
                <a:latin typeface="Microsoft Sans Serif"/>
                <a:cs typeface="Microsoft Sans Serif"/>
              </a:rPr>
              <a:t>máximos </a:t>
            </a:r>
            <a:r>
              <a:rPr sz="700" spc="-5" dirty="0">
                <a:latin typeface="Microsoft Sans Serif"/>
                <a:cs typeface="Microsoft Sans Serif"/>
              </a:rPr>
              <a:t>se </a:t>
            </a:r>
            <a:r>
              <a:rPr sz="700" spc="30" dirty="0">
                <a:latin typeface="Microsoft Sans Serif"/>
                <a:cs typeface="Microsoft Sans Serif"/>
              </a:rPr>
              <a:t>producen </a:t>
            </a:r>
            <a:r>
              <a:rPr sz="700" spc="35" dirty="0">
                <a:latin typeface="Microsoft Sans Serif"/>
                <a:cs typeface="Microsoft Sans Serif"/>
              </a:rPr>
              <a:t> </a:t>
            </a:r>
            <a:r>
              <a:rPr sz="700" spc="30" dirty="0">
                <a:latin typeface="Microsoft Sans Serif"/>
                <a:cs typeface="Microsoft Sans Serif"/>
              </a:rPr>
              <a:t>mediante</a:t>
            </a:r>
            <a:r>
              <a:rPr sz="700" dirty="0">
                <a:latin typeface="Microsoft Sans Serif"/>
                <a:cs typeface="Microsoft Sans Serif"/>
              </a:rPr>
              <a:t> </a:t>
            </a:r>
            <a:r>
              <a:rPr sz="700" spc="10" dirty="0">
                <a:latin typeface="Microsoft Sans Serif"/>
                <a:cs typeface="Microsoft Sans Serif"/>
              </a:rPr>
              <a:t>fallas</a:t>
            </a:r>
            <a:r>
              <a:rPr sz="700" spc="5" dirty="0">
                <a:latin typeface="Microsoft Sans Serif"/>
                <a:cs typeface="Microsoft Sans Serif"/>
              </a:rPr>
              <a:t> </a:t>
            </a:r>
            <a:r>
              <a:rPr sz="700" spc="15" dirty="0">
                <a:latin typeface="Microsoft Sans Serif"/>
                <a:cs typeface="Microsoft Sans Serif"/>
              </a:rPr>
              <a:t>trifásicas</a:t>
            </a:r>
            <a:r>
              <a:rPr sz="700" spc="5" dirty="0">
                <a:latin typeface="Microsoft Sans Serif"/>
                <a:cs typeface="Microsoft Sans Serif"/>
              </a:rPr>
              <a:t> cercanas.</a:t>
            </a:r>
            <a:r>
              <a:rPr sz="700" dirty="0">
                <a:latin typeface="Microsoft Sans Serif"/>
                <a:cs typeface="Microsoft Sans Serif"/>
              </a:rPr>
              <a:t> </a:t>
            </a:r>
            <a:r>
              <a:rPr sz="700" spc="20" dirty="0">
                <a:latin typeface="Microsoft Sans Serif"/>
                <a:cs typeface="Microsoft Sans Serif"/>
              </a:rPr>
              <a:t>Generalmente</a:t>
            </a:r>
            <a:r>
              <a:rPr sz="700" spc="5" dirty="0">
                <a:latin typeface="Microsoft Sans Serif"/>
                <a:cs typeface="Microsoft Sans Serif"/>
              </a:rPr>
              <a:t> </a:t>
            </a:r>
            <a:r>
              <a:rPr sz="700" spc="20" dirty="0">
                <a:latin typeface="Microsoft Sans Serif"/>
                <a:cs typeface="Microsoft Sans Serif"/>
              </a:rPr>
              <a:t>considerado</a:t>
            </a:r>
            <a:r>
              <a:rPr sz="700" spc="5" dirty="0">
                <a:latin typeface="Microsoft Sans Serif"/>
                <a:cs typeface="Microsoft Sans Serif"/>
              </a:rPr>
              <a:t> </a:t>
            </a:r>
            <a:r>
              <a:rPr sz="700" spc="10" dirty="0">
                <a:latin typeface="Microsoft Sans Serif"/>
                <a:cs typeface="Microsoft Sans Serif"/>
              </a:rPr>
              <a:t>el</a:t>
            </a:r>
            <a:r>
              <a:rPr sz="700" dirty="0">
                <a:latin typeface="Microsoft Sans Serif"/>
                <a:cs typeface="Microsoft Sans Serif"/>
              </a:rPr>
              <a:t> </a:t>
            </a:r>
            <a:r>
              <a:rPr sz="700" spc="30" dirty="0">
                <a:latin typeface="Microsoft Sans Serif"/>
                <a:cs typeface="Microsoft Sans Serif"/>
              </a:rPr>
              <a:t>peor</a:t>
            </a:r>
            <a:r>
              <a:rPr sz="700" spc="5" dirty="0">
                <a:latin typeface="Microsoft Sans Serif"/>
                <a:cs typeface="Microsoft Sans Serif"/>
              </a:rPr>
              <a:t> </a:t>
            </a:r>
            <a:r>
              <a:rPr sz="700" spc="20" dirty="0">
                <a:latin typeface="Microsoft Sans Serif"/>
                <a:cs typeface="Microsoft Sans Serif"/>
              </a:rPr>
              <a:t>de</a:t>
            </a:r>
            <a:r>
              <a:rPr sz="700" spc="5" dirty="0">
                <a:latin typeface="Microsoft Sans Serif"/>
                <a:cs typeface="Microsoft Sans Serif"/>
              </a:rPr>
              <a:t> </a:t>
            </a:r>
            <a:r>
              <a:rPr sz="700" spc="10" dirty="0">
                <a:latin typeface="Microsoft Sans Serif"/>
                <a:cs typeface="Microsoft Sans Serif"/>
              </a:rPr>
              <a:t>los </a:t>
            </a:r>
            <a:r>
              <a:rPr sz="700" spc="-170" dirty="0">
                <a:latin typeface="Microsoft Sans Serif"/>
                <a:cs typeface="Microsoft Sans Serif"/>
              </a:rPr>
              <a:t> </a:t>
            </a:r>
            <a:r>
              <a:rPr sz="700" spc="-5" dirty="0">
                <a:latin typeface="Microsoft Sans Serif"/>
                <a:cs typeface="Microsoft Sans Serif"/>
              </a:rPr>
              <a:t>casos, </a:t>
            </a:r>
            <a:r>
              <a:rPr sz="700" spc="10" dirty="0">
                <a:latin typeface="Microsoft Sans Serif"/>
                <a:cs typeface="Microsoft Sans Serif"/>
              </a:rPr>
              <a:t>este </a:t>
            </a:r>
            <a:r>
              <a:rPr sz="700" spc="15" dirty="0">
                <a:latin typeface="Microsoft Sans Serif"/>
                <a:cs typeface="Microsoft Sans Serif"/>
              </a:rPr>
              <a:t>escenario </a:t>
            </a:r>
            <a:r>
              <a:rPr sz="700" spc="-5" dirty="0">
                <a:latin typeface="Microsoft Sans Serif"/>
                <a:cs typeface="Microsoft Sans Serif"/>
              </a:rPr>
              <a:t>se </a:t>
            </a:r>
            <a:r>
              <a:rPr sz="700" spc="20" dirty="0">
                <a:latin typeface="Microsoft Sans Serif"/>
                <a:cs typeface="Microsoft Sans Serif"/>
              </a:rPr>
              <a:t>estudia </a:t>
            </a:r>
            <a:r>
              <a:rPr sz="700" spc="25" dirty="0">
                <a:latin typeface="Microsoft Sans Serif"/>
                <a:cs typeface="Microsoft Sans Serif"/>
              </a:rPr>
              <a:t>para </a:t>
            </a:r>
            <a:r>
              <a:rPr sz="700" spc="35" dirty="0">
                <a:latin typeface="Microsoft Sans Serif"/>
                <a:cs typeface="Microsoft Sans Serif"/>
              </a:rPr>
              <a:t>determinar </a:t>
            </a:r>
            <a:r>
              <a:rPr sz="700" spc="10" dirty="0">
                <a:latin typeface="Microsoft Sans Serif"/>
                <a:cs typeface="Microsoft Sans Serif"/>
              </a:rPr>
              <a:t>el </a:t>
            </a:r>
            <a:r>
              <a:rPr sz="700" spc="35" dirty="0">
                <a:latin typeface="Microsoft Sans Serif"/>
                <a:cs typeface="Microsoft Sans Serif"/>
              </a:rPr>
              <a:t>tiempo </a:t>
            </a:r>
            <a:r>
              <a:rPr sz="700" spc="20" dirty="0">
                <a:latin typeface="Microsoft Sans Serif"/>
                <a:cs typeface="Microsoft Sans Serif"/>
              </a:rPr>
              <a:t>crítico de </a:t>
            </a:r>
            <a:r>
              <a:rPr sz="700" spc="25" dirty="0">
                <a:latin typeface="Microsoft Sans Serif"/>
                <a:cs typeface="Microsoft Sans Serif"/>
              </a:rPr>
              <a:t> </a:t>
            </a:r>
            <a:r>
              <a:rPr sz="700" spc="15" dirty="0">
                <a:latin typeface="Microsoft Sans Serif"/>
                <a:cs typeface="Microsoft Sans Serif"/>
              </a:rPr>
              <a:t>compensación.</a:t>
            </a:r>
            <a:r>
              <a:rPr sz="700" spc="-5" dirty="0">
                <a:latin typeface="Microsoft Sans Serif"/>
                <a:cs typeface="Microsoft Sans Serif"/>
              </a:rPr>
              <a:t> </a:t>
            </a:r>
            <a:r>
              <a:rPr sz="700" dirty="0">
                <a:latin typeface="Microsoft Sans Serif"/>
                <a:cs typeface="Microsoft Sans Serif"/>
              </a:rPr>
              <a:t>Esto</a:t>
            </a:r>
            <a:r>
              <a:rPr sz="700" spc="-5" dirty="0">
                <a:latin typeface="Microsoft Sans Serif"/>
                <a:cs typeface="Microsoft Sans Serif"/>
              </a:rPr>
              <a:t> se </a:t>
            </a:r>
            <a:r>
              <a:rPr sz="700" spc="25" dirty="0">
                <a:latin typeface="Microsoft Sans Serif"/>
                <a:cs typeface="Microsoft Sans Serif"/>
              </a:rPr>
              <a:t>ilustra</a:t>
            </a:r>
            <a:r>
              <a:rPr sz="700" spc="-5" dirty="0">
                <a:latin typeface="Microsoft Sans Serif"/>
                <a:cs typeface="Microsoft Sans Serif"/>
              </a:rPr>
              <a:t> </a:t>
            </a:r>
            <a:r>
              <a:rPr sz="700" spc="20" dirty="0">
                <a:latin typeface="Microsoft Sans Serif"/>
                <a:cs typeface="Microsoft Sans Serif"/>
              </a:rPr>
              <a:t>en</a:t>
            </a:r>
            <a:r>
              <a:rPr sz="700" dirty="0">
                <a:latin typeface="Microsoft Sans Serif"/>
                <a:cs typeface="Microsoft Sans Serif"/>
              </a:rPr>
              <a:t> </a:t>
            </a:r>
            <a:r>
              <a:rPr sz="700" spc="10" dirty="0">
                <a:latin typeface="Microsoft Sans Serif"/>
                <a:cs typeface="Microsoft Sans Serif"/>
              </a:rPr>
              <a:t>el</a:t>
            </a:r>
            <a:r>
              <a:rPr sz="700" spc="-5" dirty="0">
                <a:latin typeface="Microsoft Sans Serif"/>
                <a:cs typeface="Microsoft Sans Serif"/>
              </a:rPr>
              <a:t> </a:t>
            </a:r>
            <a:r>
              <a:rPr sz="700" spc="20" dirty="0">
                <a:latin typeface="Microsoft Sans Serif"/>
                <a:cs typeface="Microsoft Sans Serif"/>
              </a:rPr>
              <a:t>siguiente</a:t>
            </a:r>
            <a:r>
              <a:rPr sz="700" spc="-5" dirty="0">
                <a:latin typeface="Microsoft Sans Serif"/>
                <a:cs typeface="Microsoft Sans Serif"/>
              </a:rPr>
              <a:t> </a:t>
            </a:r>
            <a:r>
              <a:rPr sz="700" spc="20" dirty="0">
                <a:latin typeface="Microsoft Sans Serif"/>
                <a:cs typeface="Microsoft Sans Serif"/>
              </a:rPr>
              <a:t>ejemplo.</a:t>
            </a:r>
            <a:endParaRPr sz="700">
              <a:latin typeface="Microsoft Sans Serif"/>
              <a:cs typeface="Microsoft Sans Serif"/>
            </a:endParaRPr>
          </a:p>
        </p:txBody>
      </p:sp>
      <p:sp>
        <p:nvSpPr>
          <p:cNvPr id="266" name="object 266"/>
          <p:cNvSpPr txBox="1"/>
          <p:nvPr/>
        </p:nvSpPr>
        <p:spPr>
          <a:xfrm>
            <a:off x="1415277" y="9415125"/>
            <a:ext cx="2852914" cy="143629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sz="850" spc="-25" dirty="0">
                <a:latin typeface="Microsoft Sans Serif"/>
                <a:cs typeface="Microsoft Sans Serif"/>
              </a:rPr>
              <a:t>CAPÍTULO</a:t>
            </a:r>
            <a:r>
              <a:rPr sz="850" spc="-20" dirty="0">
                <a:latin typeface="Microsoft Sans Serif"/>
                <a:cs typeface="Microsoft Sans Serif"/>
              </a:rPr>
              <a:t> </a:t>
            </a:r>
            <a:r>
              <a:rPr sz="850" dirty="0">
                <a:latin typeface="Microsoft Sans Serif"/>
                <a:cs typeface="Microsoft Sans Serif"/>
              </a:rPr>
              <a:t>3,</a:t>
            </a:r>
            <a:r>
              <a:rPr sz="850" spc="-15" dirty="0">
                <a:latin typeface="Microsoft Sans Serif"/>
                <a:cs typeface="Microsoft Sans Serif"/>
              </a:rPr>
              <a:t> </a:t>
            </a:r>
            <a:r>
              <a:rPr sz="850" spc="-40" dirty="0">
                <a:latin typeface="Microsoft Sans Serif"/>
                <a:cs typeface="Microsoft Sans Serif"/>
              </a:rPr>
              <a:t>SECCIÓN</a:t>
            </a:r>
            <a:r>
              <a:rPr sz="850" spc="-15" dirty="0">
                <a:latin typeface="Microsoft Sans Serif"/>
                <a:cs typeface="Microsoft Sans Serif"/>
              </a:rPr>
              <a:t> </a:t>
            </a:r>
            <a:r>
              <a:rPr sz="850" spc="10" dirty="0">
                <a:latin typeface="Microsoft Sans Serif"/>
                <a:cs typeface="Microsoft Sans Serif"/>
              </a:rPr>
              <a:t>6</a:t>
            </a:r>
            <a:endParaRPr sz="850">
              <a:latin typeface="Microsoft Sans Serif"/>
              <a:cs typeface="Microsoft Sans Serif"/>
            </a:endParaRPr>
          </a:p>
        </p:txBody>
      </p:sp>
      <p:sp>
        <p:nvSpPr>
          <p:cNvPr id="267" name="object 267"/>
          <p:cNvSpPr txBox="1"/>
          <p:nvPr/>
        </p:nvSpPr>
        <p:spPr>
          <a:xfrm>
            <a:off x="7777344" y="9415126"/>
            <a:ext cx="7797670" cy="285115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sz="850" spc="-25" dirty="0">
                <a:latin typeface="Microsoft Sans Serif"/>
                <a:cs typeface="Microsoft Sans Serif"/>
              </a:rPr>
              <a:t>TUTORIAL</a:t>
            </a:r>
            <a:r>
              <a:rPr sz="850" spc="-5" dirty="0">
                <a:latin typeface="Microsoft Sans Serif"/>
                <a:cs typeface="Microsoft Sans Serif"/>
              </a:rPr>
              <a:t> </a:t>
            </a:r>
            <a:r>
              <a:rPr sz="850" spc="-60" dirty="0">
                <a:latin typeface="Microsoft Sans Serif"/>
                <a:cs typeface="Microsoft Sans Serif"/>
              </a:rPr>
              <a:t>SOBRE</a:t>
            </a:r>
            <a:r>
              <a:rPr sz="850" spc="-5" dirty="0">
                <a:latin typeface="Microsoft Sans Serif"/>
                <a:cs typeface="Microsoft Sans Serif"/>
              </a:rPr>
              <a:t> </a:t>
            </a:r>
            <a:r>
              <a:rPr sz="850" spc="-35" dirty="0">
                <a:latin typeface="Microsoft Sans Serif"/>
                <a:cs typeface="Microsoft Sans Serif"/>
              </a:rPr>
              <a:t>PROTECCIÓN</a:t>
            </a:r>
            <a:r>
              <a:rPr sz="850" spc="-5" dirty="0">
                <a:latin typeface="Microsoft Sans Serif"/>
                <a:cs typeface="Microsoft Sans Serif"/>
              </a:rPr>
              <a:t> </a:t>
            </a:r>
            <a:r>
              <a:rPr sz="850" spc="-45" dirty="0">
                <a:latin typeface="Microsoft Sans Serif"/>
                <a:cs typeface="Microsoft Sans Serif"/>
              </a:rPr>
              <a:t>DE</a:t>
            </a:r>
            <a:r>
              <a:rPr sz="850" spc="-5" dirty="0">
                <a:latin typeface="Microsoft Sans Serif"/>
                <a:cs typeface="Microsoft Sans Serif"/>
              </a:rPr>
              <a:t> </a:t>
            </a:r>
            <a:r>
              <a:rPr sz="850" spc="-55" dirty="0">
                <a:latin typeface="Microsoft Sans Serif"/>
                <a:cs typeface="Microsoft Sans Serif"/>
              </a:rPr>
              <a:t>GENERADORES</a:t>
            </a:r>
            <a:r>
              <a:rPr sz="850" dirty="0">
                <a:latin typeface="Microsoft Sans Serif"/>
                <a:cs typeface="Microsoft Sans Serif"/>
              </a:rPr>
              <a:t> </a:t>
            </a:r>
            <a:r>
              <a:rPr sz="850" spc="-30" dirty="0">
                <a:latin typeface="Microsoft Sans Serif"/>
                <a:cs typeface="Microsoft Sans Serif"/>
              </a:rPr>
              <a:t>SÍNCRONOS</a:t>
            </a:r>
            <a:endParaRPr sz="850">
              <a:latin typeface="Microsoft Sans Serif"/>
              <a:cs typeface="Microsoft Sans Serif"/>
            </a:endParaRPr>
          </a:p>
          <a:p>
            <a:pPr marL="1401445">
              <a:lnSpc>
                <a:spcPct val="100000"/>
              </a:lnSpc>
            </a:pPr>
            <a:r>
              <a:rPr sz="850" spc="-15" dirty="0">
                <a:latin typeface="Microsoft Sans Serif"/>
                <a:cs typeface="Microsoft Sans Serif"/>
              </a:rPr>
              <a:t>PUBLICACIÓN</a:t>
            </a:r>
            <a:r>
              <a:rPr sz="850" spc="-5" dirty="0">
                <a:latin typeface="Microsoft Sans Serif"/>
                <a:cs typeface="Microsoft Sans Serif"/>
              </a:rPr>
              <a:t> </a:t>
            </a:r>
            <a:r>
              <a:rPr sz="850" spc="-55" dirty="0">
                <a:latin typeface="Microsoft Sans Serif"/>
                <a:cs typeface="Microsoft Sans Serif"/>
              </a:rPr>
              <a:t>ESPECIAL</a:t>
            </a:r>
            <a:r>
              <a:rPr sz="850" spc="-5" dirty="0">
                <a:latin typeface="Microsoft Sans Serif"/>
                <a:cs typeface="Microsoft Sans Serif"/>
              </a:rPr>
              <a:t> </a:t>
            </a:r>
            <a:r>
              <a:rPr sz="850" spc="-40" dirty="0">
                <a:latin typeface="Microsoft Sans Serif"/>
                <a:cs typeface="Microsoft Sans Serif"/>
              </a:rPr>
              <a:t>DEL</a:t>
            </a:r>
            <a:r>
              <a:rPr sz="850" spc="-5" dirty="0">
                <a:latin typeface="Microsoft Sans Serif"/>
                <a:cs typeface="Microsoft Sans Serif"/>
              </a:rPr>
              <a:t> </a:t>
            </a:r>
            <a:r>
              <a:rPr sz="850" spc="-60" dirty="0">
                <a:latin typeface="Microsoft Sans Serif"/>
                <a:cs typeface="Microsoft Sans Serif"/>
              </a:rPr>
              <a:t>IEEE</a:t>
            </a:r>
            <a:r>
              <a:rPr sz="850" spc="-5" dirty="0">
                <a:latin typeface="Microsoft Sans Serif"/>
                <a:cs typeface="Microsoft Sans Serif"/>
              </a:rPr>
              <a:t> </a:t>
            </a:r>
            <a:r>
              <a:rPr sz="850" spc="-80" dirty="0">
                <a:latin typeface="Microsoft Sans Serif"/>
                <a:cs typeface="Microsoft Sans Serif"/>
              </a:rPr>
              <a:t>PSRC</a:t>
            </a:r>
            <a:endParaRPr sz="850">
              <a:latin typeface="Microsoft Sans Serif"/>
              <a:cs typeface="Microsoft Sans Serif"/>
            </a:endParaRPr>
          </a:p>
        </p:txBody>
      </p:sp>
    </p:spTree>
  </p:cSld>
  <p:clrMapOvr>
    <a:masterClrMapping/>
  </p:clrMapOvr>
</p:sld>
</file>

<file path=ppt/slides/slide76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2" name="object 2"/>
          <p:cNvGraphicFramePr>
            <a:graphicFrameLocks noGrp="1"/>
          </p:cNvGraphicFramePr>
          <p:nvPr/>
        </p:nvGraphicFramePr>
        <p:xfrm>
          <a:off x="1444423" y="2551176"/>
          <a:ext cx="7296623" cy="814069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2759424"/>
                <a:gridCol w="4515288"/>
              </a:tblGrid>
              <a:tr h="211835">
                <a:tc>
                  <a:txBody>
                    <a:bodyPr/>
                    <a:lstStyle/>
                    <a:p>
                      <a:pPr marL="36195" algn="ctr">
                        <a:lnSpc>
                          <a:spcPct val="100000"/>
                        </a:lnSpc>
                        <a:spcBef>
                          <a:spcPts val="250"/>
                        </a:spcBef>
                      </a:pPr>
                      <a:r>
                        <a:rPr sz="900" spc="-15" dirty="0">
                          <a:latin typeface="Microsoft Sans Serif"/>
                          <a:cs typeface="Microsoft Sans Serif"/>
                        </a:rPr>
                        <a:t>Caso</a:t>
                      </a:r>
                      <a:endParaRPr sz="900">
                        <a:latin typeface="Microsoft Sans Serif"/>
                        <a:cs typeface="Microsoft Sans Serif"/>
                      </a:endParaRPr>
                    </a:p>
                  </a:txBody>
                  <a:tcPr marL="0" marR="0" marT="31750" marB="0"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359410">
                        <a:lnSpc>
                          <a:spcPct val="100000"/>
                        </a:lnSpc>
                        <a:spcBef>
                          <a:spcPts val="600"/>
                        </a:spcBef>
                      </a:pPr>
                      <a:r>
                        <a:rPr sz="550" spc="15" dirty="0">
                          <a:latin typeface="Microsoft Sans Serif"/>
                          <a:cs typeface="Microsoft Sans Serif"/>
                        </a:rPr>
                        <a:t>Tiempo</a:t>
                      </a:r>
                      <a:r>
                        <a:rPr sz="550" spc="-10" dirty="0"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sz="550" spc="15" dirty="0">
                          <a:latin typeface="Microsoft Sans Serif"/>
                          <a:cs typeface="Microsoft Sans Serif"/>
                        </a:rPr>
                        <a:t>de</a:t>
                      </a:r>
                      <a:r>
                        <a:rPr sz="550" spc="-5" dirty="0"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sz="550" spc="15" dirty="0">
                          <a:latin typeface="Microsoft Sans Serif"/>
                          <a:cs typeface="Microsoft Sans Serif"/>
                        </a:rPr>
                        <a:t>eliminación</a:t>
                      </a:r>
                      <a:r>
                        <a:rPr sz="550" spc="-10" dirty="0"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sz="550" spc="15" dirty="0">
                          <a:latin typeface="Microsoft Sans Serif"/>
                          <a:cs typeface="Microsoft Sans Serif"/>
                        </a:rPr>
                        <a:t>de</a:t>
                      </a:r>
                      <a:r>
                        <a:rPr sz="550" spc="-5" dirty="0"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sz="550" spc="10" dirty="0">
                          <a:latin typeface="Microsoft Sans Serif"/>
                          <a:cs typeface="Microsoft Sans Serif"/>
                        </a:rPr>
                        <a:t>fallas</a:t>
                      </a:r>
                      <a:r>
                        <a:rPr sz="550" spc="-5" dirty="0"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sz="550" dirty="0">
                          <a:latin typeface="Microsoft Sans Serif"/>
                          <a:cs typeface="Microsoft Sans Serif"/>
                        </a:rPr>
                        <a:t>(ms)</a:t>
                      </a:r>
                      <a:endParaRPr sz="550">
                        <a:latin typeface="Microsoft Sans Serif"/>
                        <a:cs typeface="Microsoft Sans Serif"/>
                      </a:endParaRPr>
                    </a:p>
                  </a:txBody>
                  <a:tcPr marL="0" marR="0" marT="76200" marB="0">
                    <a:lnL w="6350">
                      <a:solidFill>
                        <a:srgbClr val="000000"/>
                      </a:solidFill>
                      <a:prstDash val="solid"/>
                    </a:lnL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</a:tr>
              <a:tr h="199644">
                <a:tc>
                  <a:txBody>
                    <a:bodyPr/>
                    <a:lstStyle/>
                    <a:p>
                      <a:pPr marL="16510" algn="ctr">
                        <a:lnSpc>
                          <a:spcPct val="100000"/>
                        </a:lnSpc>
                        <a:spcBef>
                          <a:spcPts val="254"/>
                        </a:spcBef>
                      </a:pPr>
                      <a:r>
                        <a:rPr sz="800" dirty="0">
                          <a:latin typeface="Microsoft Sans Serif"/>
                          <a:cs typeface="Microsoft Sans Serif"/>
                        </a:rPr>
                        <a:t>1</a:t>
                      </a:r>
                      <a:endParaRPr sz="800">
                        <a:latin typeface="Microsoft Sans Serif"/>
                        <a:cs typeface="Microsoft Sans Serif"/>
                      </a:endParaRPr>
                    </a:p>
                  </a:txBody>
                  <a:tcPr marL="0" marR="0" marT="32384" marB="0"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15875" algn="ctr">
                        <a:lnSpc>
                          <a:spcPct val="100000"/>
                        </a:lnSpc>
                        <a:spcBef>
                          <a:spcPts val="254"/>
                        </a:spcBef>
                      </a:pPr>
                      <a:r>
                        <a:rPr sz="800" spc="10" dirty="0">
                          <a:latin typeface="Microsoft Sans Serif"/>
                          <a:cs typeface="Microsoft Sans Serif"/>
                        </a:rPr>
                        <a:t>90</a:t>
                      </a:r>
                      <a:endParaRPr sz="800">
                        <a:latin typeface="Microsoft Sans Serif"/>
                        <a:cs typeface="Microsoft Sans Serif"/>
                      </a:endParaRPr>
                    </a:p>
                  </a:txBody>
                  <a:tcPr marL="0" marR="0" marT="32384" marB="0">
                    <a:lnL w="6350">
                      <a:solidFill>
                        <a:srgbClr val="000000"/>
                      </a:solidFill>
                      <a:prstDash val="solid"/>
                    </a:lnL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</a:tr>
              <a:tr h="198120">
                <a:tc>
                  <a:txBody>
                    <a:bodyPr/>
                    <a:lstStyle/>
                    <a:p>
                      <a:pPr marL="16510" algn="ctr">
                        <a:lnSpc>
                          <a:spcPct val="100000"/>
                        </a:lnSpc>
                        <a:spcBef>
                          <a:spcPts val="229"/>
                        </a:spcBef>
                      </a:pPr>
                      <a:r>
                        <a:rPr sz="800" dirty="0">
                          <a:latin typeface="Microsoft Sans Serif"/>
                          <a:cs typeface="Microsoft Sans Serif"/>
                        </a:rPr>
                        <a:t>2</a:t>
                      </a:r>
                      <a:endParaRPr sz="800">
                        <a:latin typeface="Microsoft Sans Serif"/>
                        <a:cs typeface="Microsoft Sans Serif"/>
                      </a:endParaRPr>
                    </a:p>
                  </a:txBody>
                  <a:tcPr marL="0" marR="0" marT="29209" marB="0"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21590" algn="ctr">
                        <a:lnSpc>
                          <a:spcPct val="100000"/>
                        </a:lnSpc>
                        <a:spcBef>
                          <a:spcPts val="229"/>
                        </a:spcBef>
                      </a:pPr>
                      <a:r>
                        <a:rPr sz="800" spc="10" dirty="0">
                          <a:latin typeface="Microsoft Sans Serif"/>
                          <a:cs typeface="Microsoft Sans Serif"/>
                        </a:rPr>
                        <a:t>180</a:t>
                      </a:r>
                      <a:endParaRPr sz="800">
                        <a:latin typeface="Microsoft Sans Serif"/>
                        <a:cs typeface="Microsoft Sans Serif"/>
                      </a:endParaRPr>
                    </a:p>
                  </a:txBody>
                  <a:tcPr marL="0" marR="0" marT="29209" marB="0">
                    <a:lnL w="6350">
                      <a:solidFill>
                        <a:srgbClr val="000000"/>
                      </a:solidFill>
                      <a:prstDash val="solid"/>
                    </a:lnL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</a:tr>
              <a:tr h="198119">
                <a:tc>
                  <a:txBody>
                    <a:bodyPr/>
                    <a:lstStyle/>
                    <a:p>
                      <a:pPr marL="16510" algn="ctr">
                        <a:lnSpc>
                          <a:spcPct val="100000"/>
                        </a:lnSpc>
                        <a:spcBef>
                          <a:spcPts val="240"/>
                        </a:spcBef>
                      </a:pPr>
                      <a:r>
                        <a:rPr sz="800" dirty="0">
                          <a:latin typeface="Microsoft Sans Serif"/>
                          <a:cs typeface="Microsoft Sans Serif"/>
                        </a:rPr>
                        <a:t>3</a:t>
                      </a:r>
                      <a:endParaRPr sz="800">
                        <a:latin typeface="Microsoft Sans Serif"/>
                        <a:cs typeface="Microsoft Sans Serif"/>
                      </a:endParaRPr>
                    </a:p>
                  </a:txBody>
                  <a:tcPr marL="0" marR="0" marT="30480" marB="0"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21590" algn="ctr">
                        <a:lnSpc>
                          <a:spcPct val="100000"/>
                        </a:lnSpc>
                        <a:spcBef>
                          <a:spcPts val="240"/>
                        </a:spcBef>
                      </a:pPr>
                      <a:r>
                        <a:rPr sz="800" spc="10" dirty="0">
                          <a:latin typeface="Microsoft Sans Serif"/>
                          <a:cs typeface="Microsoft Sans Serif"/>
                        </a:rPr>
                        <a:t>190</a:t>
                      </a:r>
                      <a:endParaRPr sz="800">
                        <a:latin typeface="Microsoft Sans Serif"/>
                        <a:cs typeface="Microsoft Sans Serif"/>
                      </a:endParaRPr>
                    </a:p>
                  </a:txBody>
                  <a:tcPr marL="0" marR="0" marT="30480" marB="0">
                    <a:lnL w="6350">
                      <a:solidFill>
                        <a:srgbClr val="000000"/>
                      </a:solidFill>
                      <a:prstDash val="solid"/>
                    </a:lnL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</a:tr>
            </a:tbl>
          </a:graphicData>
        </a:graphic>
      </p:graphicFrame>
      <p:sp>
        <p:nvSpPr>
          <p:cNvPr id="3" name="object 3"/>
          <p:cNvSpPr/>
          <p:nvPr/>
        </p:nvSpPr>
        <p:spPr>
          <a:xfrm>
            <a:off x="1444422" y="9413748"/>
            <a:ext cx="15051933" cy="9525"/>
          </a:xfrm>
          <a:custGeom>
            <a:avLst/>
            <a:gdLst/>
            <a:ahLst/>
            <a:cxnLst/>
            <a:rect l="l" t="t" r="r" b="b"/>
            <a:pathLst>
              <a:path w="6543040" h="9525">
                <a:moveTo>
                  <a:pt x="6542531" y="9144"/>
                </a:moveTo>
                <a:lnTo>
                  <a:pt x="0" y="9144"/>
                </a:lnTo>
                <a:lnTo>
                  <a:pt x="0" y="0"/>
                </a:lnTo>
                <a:lnTo>
                  <a:pt x="6542531" y="0"/>
                </a:lnTo>
                <a:lnTo>
                  <a:pt x="6542531" y="9144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grpSp>
        <p:nvGrpSpPr>
          <p:cNvPr id="4" name="object 4"/>
          <p:cNvGrpSpPr/>
          <p:nvPr/>
        </p:nvGrpSpPr>
        <p:grpSpPr>
          <a:xfrm>
            <a:off x="9290595" y="1813560"/>
            <a:ext cx="7076044" cy="1865630"/>
            <a:chOff x="4038600" y="1813560"/>
            <a:chExt cx="3075940" cy="1865630"/>
          </a:xfrm>
        </p:grpSpPr>
        <p:pic>
          <p:nvPicPr>
            <p:cNvPr id="5" name="object 5"/>
            <p:cNvPicPr/>
            <p:nvPr/>
          </p:nvPicPr>
          <p:blipFill>
            <a:blip r:embed="rId2" cstate="print"/>
            <a:stretch>
              <a:fillRect/>
            </a:stretch>
          </p:blipFill>
          <p:spPr>
            <a:xfrm>
              <a:off x="4162043" y="1946148"/>
              <a:ext cx="2951988" cy="1732787"/>
            </a:xfrm>
            <a:prstGeom prst="rect">
              <a:avLst/>
            </a:prstGeom>
          </p:spPr>
        </p:pic>
        <p:pic>
          <p:nvPicPr>
            <p:cNvPr id="6" name="object 6"/>
            <p:cNvPicPr/>
            <p:nvPr/>
          </p:nvPicPr>
          <p:blipFill>
            <a:blip r:embed="rId3" cstate="print"/>
            <a:stretch>
              <a:fillRect/>
            </a:stretch>
          </p:blipFill>
          <p:spPr>
            <a:xfrm>
              <a:off x="5116067" y="1813560"/>
              <a:ext cx="1040892" cy="190499"/>
            </a:xfrm>
            <a:prstGeom prst="rect">
              <a:avLst/>
            </a:prstGeom>
          </p:spPr>
        </p:pic>
        <p:pic>
          <p:nvPicPr>
            <p:cNvPr id="7" name="object 7"/>
            <p:cNvPicPr/>
            <p:nvPr/>
          </p:nvPicPr>
          <p:blipFill>
            <a:blip r:embed="rId4" cstate="print"/>
            <a:stretch>
              <a:fillRect/>
            </a:stretch>
          </p:blipFill>
          <p:spPr>
            <a:xfrm>
              <a:off x="4038600" y="2793492"/>
              <a:ext cx="86867" cy="719327"/>
            </a:xfrm>
            <a:prstGeom prst="rect">
              <a:avLst/>
            </a:prstGeom>
          </p:spPr>
        </p:pic>
        <p:pic>
          <p:nvPicPr>
            <p:cNvPr id="8" name="object 8"/>
            <p:cNvPicPr/>
            <p:nvPr/>
          </p:nvPicPr>
          <p:blipFill>
            <a:blip r:embed="rId5" cstate="print"/>
            <a:stretch>
              <a:fillRect/>
            </a:stretch>
          </p:blipFill>
          <p:spPr>
            <a:xfrm>
              <a:off x="4038600" y="2496311"/>
              <a:ext cx="86867" cy="822959"/>
            </a:xfrm>
            <a:prstGeom prst="rect">
              <a:avLst/>
            </a:prstGeom>
          </p:spPr>
        </p:pic>
      </p:grpSp>
      <p:pic>
        <p:nvPicPr>
          <p:cNvPr id="9" name="object 9"/>
          <p:cNvPicPr/>
          <p:nvPr/>
        </p:nvPicPr>
        <p:blipFill>
          <a:blip r:embed="rId6" cstate="print"/>
          <a:stretch>
            <a:fillRect/>
          </a:stretch>
        </p:blipFill>
        <p:spPr>
          <a:xfrm>
            <a:off x="12610669" y="3742944"/>
            <a:ext cx="725716" cy="246888"/>
          </a:xfrm>
          <a:prstGeom prst="rect">
            <a:avLst/>
          </a:prstGeom>
        </p:spPr>
      </p:pic>
      <p:grpSp>
        <p:nvGrpSpPr>
          <p:cNvPr id="10" name="object 10"/>
          <p:cNvGrpSpPr/>
          <p:nvPr/>
        </p:nvGrpSpPr>
        <p:grpSpPr>
          <a:xfrm>
            <a:off x="12200481" y="2001011"/>
            <a:ext cx="3968954" cy="1056640"/>
            <a:chOff x="5303520" y="2001011"/>
            <a:chExt cx="1725295" cy="1056640"/>
          </a:xfrm>
        </p:grpSpPr>
        <p:sp>
          <p:nvSpPr>
            <p:cNvPr id="11" name="object 11"/>
            <p:cNvSpPr/>
            <p:nvPr/>
          </p:nvSpPr>
          <p:spPr>
            <a:xfrm>
              <a:off x="5305044" y="2001011"/>
              <a:ext cx="1724025" cy="923925"/>
            </a:xfrm>
            <a:custGeom>
              <a:avLst/>
              <a:gdLst/>
              <a:ahLst/>
              <a:cxnLst/>
              <a:rect l="l" t="t" r="r" b="b"/>
              <a:pathLst>
                <a:path w="1724025" h="923925">
                  <a:moveTo>
                    <a:pt x="1723643" y="923544"/>
                  </a:moveTo>
                  <a:lnTo>
                    <a:pt x="0" y="923544"/>
                  </a:lnTo>
                  <a:lnTo>
                    <a:pt x="0" y="0"/>
                  </a:lnTo>
                  <a:lnTo>
                    <a:pt x="1723643" y="0"/>
                  </a:lnTo>
                  <a:lnTo>
                    <a:pt x="1723643" y="923544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12" name="object 12"/>
            <p:cNvPicPr/>
            <p:nvPr/>
          </p:nvPicPr>
          <p:blipFill>
            <a:blip r:embed="rId7" cstate="print"/>
            <a:stretch>
              <a:fillRect/>
            </a:stretch>
          </p:blipFill>
          <p:spPr>
            <a:xfrm>
              <a:off x="5303520" y="2069591"/>
              <a:ext cx="147827" cy="38100"/>
            </a:xfrm>
            <a:prstGeom prst="rect">
              <a:avLst/>
            </a:prstGeom>
          </p:spPr>
        </p:pic>
        <p:pic>
          <p:nvPicPr>
            <p:cNvPr id="13" name="object 13"/>
            <p:cNvPicPr/>
            <p:nvPr/>
          </p:nvPicPr>
          <p:blipFill>
            <a:blip r:embed="rId8" cstate="print"/>
            <a:stretch>
              <a:fillRect/>
            </a:stretch>
          </p:blipFill>
          <p:spPr>
            <a:xfrm>
              <a:off x="5530596" y="2034540"/>
              <a:ext cx="259079" cy="201167"/>
            </a:xfrm>
            <a:prstGeom prst="rect">
              <a:avLst/>
            </a:prstGeom>
          </p:spPr>
        </p:pic>
        <p:pic>
          <p:nvPicPr>
            <p:cNvPr id="14" name="object 14"/>
            <p:cNvPicPr/>
            <p:nvPr/>
          </p:nvPicPr>
          <p:blipFill>
            <a:blip r:embed="rId9" cstate="print"/>
            <a:stretch>
              <a:fillRect/>
            </a:stretch>
          </p:blipFill>
          <p:spPr>
            <a:xfrm>
              <a:off x="6135623" y="2036063"/>
              <a:ext cx="158496" cy="246887"/>
            </a:xfrm>
            <a:prstGeom prst="rect">
              <a:avLst/>
            </a:prstGeom>
          </p:spPr>
        </p:pic>
        <p:pic>
          <p:nvPicPr>
            <p:cNvPr id="15" name="object 15"/>
            <p:cNvPicPr/>
            <p:nvPr/>
          </p:nvPicPr>
          <p:blipFill>
            <a:blip r:embed="rId10" cstate="print"/>
            <a:stretch>
              <a:fillRect/>
            </a:stretch>
          </p:blipFill>
          <p:spPr>
            <a:xfrm>
              <a:off x="5530596" y="2036063"/>
              <a:ext cx="580643" cy="402336"/>
            </a:xfrm>
            <a:prstGeom prst="rect">
              <a:avLst/>
            </a:prstGeom>
          </p:spPr>
        </p:pic>
        <p:pic>
          <p:nvPicPr>
            <p:cNvPr id="16" name="object 16"/>
            <p:cNvPicPr/>
            <p:nvPr/>
          </p:nvPicPr>
          <p:blipFill>
            <a:blip r:embed="rId11" cstate="print"/>
            <a:stretch>
              <a:fillRect/>
            </a:stretch>
          </p:blipFill>
          <p:spPr>
            <a:xfrm>
              <a:off x="5303520" y="2223515"/>
              <a:ext cx="147827" cy="38100"/>
            </a:xfrm>
            <a:prstGeom prst="rect">
              <a:avLst/>
            </a:prstGeom>
          </p:spPr>
        </p:pic>
        <p:pic>
          <p:nvPicPr>
            <p:cNvPr id="17" name="object 17"/>
            <p:cNvPicPr/>
            <p:nvPr/>
          </p:nvPicPr>
          <p:blipFill>
            <a:blip r:embed="rId12" cstate="print"/>
            <a:stretch>
              <a:fillRect/>
            </a:stretch>
          </p:blipFill>
          <p:spPr>
            <a:xfrm>
              <a:off x="6182868" y="2036063"/>
              <a:ext cx="623316" cy="402336"/>
            </a:xfrm>
            <a:prstGeom prst="rect">
              <a:avLst/>
            </a:prstGeom>
          </p:spPr>
        </p:pic>
        <p:pic>
          <p:nvPicPr>
            <p:cNvPr id="18" name="object 18"/>
            <p:cNvPicPr/>
            <p:nvPr/>
          </p:nvPicPr>
          <p:blipFill>
            <a:blip r:embed="rId13" cstate="print"/>
            <a:stretch>
              <a:fillRect/>
            </a:stretch>
          </p:blipFill>
          <p:spPr>
            <a:xfrm>
              <a:off x="5303520" y="2378963"/>
              <a:ext cx="147827" cy="38100"/>
            </a:xfrm>
            <a:prstGeom prst="rect">
              <a:avLst/>
            </a:prstGeom>
          </p:spPr>
        </p:pic>
        <p:pic>
          <p:nvPicPr>
            <p:cNvPr id="19" name="object 19"/>
            <p:cNvPicPr/>
            <p:nvPr/>
          </p:nvPicPr>
          <p:blipFill>
            <a:blip r:embed="rId14" cstate="print"/>
            <a:stretch>
              <a:fillRect/>
            </a:stretch>
          </p:blipFill>
          <p:spPr>
            <a:xfrm>
              <a:off x="5530596" y="2193036"/>
              <a:ext cx="620267" cy="399287"/>
            </a:xfrm>
            <a:prstGeom prst="rect">
              <a:avLst/>
            </a:prstGeom>
          </p:spPr>
        </p:pic>
        <p:pic>
          <p:nvPicPr>
            <p:cNvPr id="20" name="object 20"/>
            <p:cNvPicPr/>
            <p:nvPr/>
          </p:nvPicPr>
          <p:blipFill>
            <a:blip r:embed="rId15" cstate="print"/>
            <a:stretch>
              <a:fillRect/>
            </a:stretch>
          </p:blipFill>
          <p:spPr>
            <a:xfrm>
              <a:off x="6182868" y="2191511"/>
              <a:ext cx="672083" cy="400812"/>
            </a:xfrm>
            <a:prstGeom prst="rect">
              <a:avLst/>
            </a:prstGeom>
          </p:spPr>
        </p:pic>
        <p:pic>
          <p:nvPicPr>
            <p:cNvPr id="21" name="object 21"/>
            <p:cNvPicPr/>
            <p:nvPr/>
          </p:nvPicPr>
          <p:blipFill>
            <a:blip r:embed="rId16" cstate="print"/>
            <a:stretch>
              <a:fillRect/>
            </a:stretch>
          </p:blipFill>
          <p:spPr>
            <a:xfrm>
              <a:off x="6368796" y="2345436"/>
              <a:ext cx="486155" cy="196595"/>
            </a:xfrm>
            <a:prstGeom prst="rect">
              <a:avLst/>
            </a:prstGeom>
          </p:spPr>
        </p:pic>
        <p:pic>
          <p:nvPicPr>
            <p:cNvPr id="22" name="object 22"/>
            <p:cNvPicPr/>
            <p:nvPr/>
          </p:nvPicPr>
          <p:blipFill>
            <a:blip r:embed="rId17" cstate="print"/>
            <a:stretch>
              <a:fillRect/>
            </a:stretch>
          </p:blipFill>
          <p:spPr>
            <a:xfrm>
              <a:off x="5832348" y="2346959"/>
              <a:ext cx="318515" cy="400812"/>
            </a:xfrm>
            <a:prstGeom prst="rect">
              <a:avLst/>
            </a:prstGeom>
          </p:spPr>
        </p:pic>
        <p:pic>
          <p:nvPicPr>
            <p:cNvPr id="23" name="object 23"/>
            <p:cNvPicPr/>
            <p:nvPr/>
          </p:nvPicPr>
          <p:blipFill>
            <a:blip r:embed="rId18" cstate="print"/>
            <a:stretch>
              <a:fillRect/>
            </a:stretch>
          </p:blipFill>
          <p:spPr>
            <a:xfrm>
              <a:off x="5303520" y="2532888"/>
              <a:ext cx="50291" cy="38100"/>
            </a:xfrm>
            <a:prstGeom prst="rect">
              <a:avLst/>
            </a:prstGeom>
          </p:spPr>
        </p:pic>
        <p:pic>
          <p:nvPicPr>
            <p:cNvPr id="24" name="object 24"/>
            <p:cNvPicPr/>
            <p:nvPr/>
          </p:nvPicPr>
          <p:blipFill>
            <a:blip r:embed="rId18" cstate="print"/>
            <a:stretch>
              <a:fillRect/>
            </a:stretch>
          </p:blipFill>
          <p:spPr>
            <a:xfrm>
              <a:off x="5401055" y="2532888"/>
              <a:ext cx="50291" cy="38100"/>
            </a:xfrm>
            <a:prstGeom prst="rect">
              <a:avLst/>
            </a:prstGeom>
          </p:spPr>
        </p:pic>
        <p:pic>
          <p:nvPicPr>
            <p:cNvPr id="25" name="object 25"/>
            <p:cNvPicPr/>
            <p:nvPr/>
          </p:nvPicPr>
          <p:blipFill>
            <a:blip r:embed="rId8" cstate="print"/>
            <a:stretch>
              <a:fillRect/>
            </a:stretch>
          </p:blipFill>
          <p:spPr>
            <a:xfrm>
              <a:off x="5530596" y="2499359"/>
              <a:ext cx="259079" cy="201167"/>
            </a:xfrm>
            <a:prstGeom prst="rect">
              <a:avLst/>
            </a:prstGeom>
          </p:spPr>
        </p:pic>
        <p:pic>
          <p:nvPicPr>
            <p:cNvPr id="26" name="object 26"/>
            <p:cNvPicPr/>
            <p:nvPr/>
          </p:nvPicPr>
          <p:blipFill>
            <a:blip r:embed="rId19" cstate="print"/>
            <a:stretch>
              <a:fillRect/>
            </a:stretch>
          </p:blipFill>
          <p:spPr>
            <a:xfrm>
              <a:off x="6135623" y="2500884"/>
              <a:ext cx="158496" cy="246888"/>
            </a:xfrm>
            <a:prstGeom prst="rect">
              <a:avLst/>
            </a:prstGeom>
          </p:spPr>
        </p:pic>
        <p:pic>
          <p:nvPicPr>
            <p:cNvPr id="27" name="object 27"/>
            <p:cNvPicPr/>
            <p:nvPr/>
          </p:nvPicPr>
          <p:blipFill>
            <a:blip r:embed="rId20" cstate="print"/>
            <a:stretch>
              <a:fillRect/>
            </a:stretch>
          </p:blipFill>
          <p:spPr>
            <a:xfrm>
              <a:off x="5303520" y="2688335"/>
              <a:ext cx="50291" cy="38100"/>
            </a:xfrm>
            <a:prstGeom prst="rect">
              <a:avLst/>
            </a:prstGeom>
          </p:spPr>
        </p:pic>
        <p:pic>
          <p:nvPicPr>
            <p:cNvPr id="28" name="object 28"/>
            <p:cNvPicPr/>
            <p:nvPr/>
          </p:nvPicPr>
          <p:blipFill>
            <a:blip r:embed="rId21" cstate="print"/>
            <a:stretch>
              <a:fillRect/>
            </a:stretch>
          </p:blipFill>
          <p:spPr>
            <a:xfrm>
              <a:off x="6182868" y="2500884"/>
              <a:ext cx="745235" cy="400812"/>
            </a:xfrm>
            <a:prstGeom prst="rect">
              <a:avLst/>
            </a:prstGeom>
          </p:spPr>
        </p:pic>
        <p:pic>
          <p:nvPicPr>
            <p:cNvPr id="29" name="object 29"/>
            <p:cNvPicPr/>
            <p:nvPr/>
          </p:nvPicPr>
          <p:blipFill>
            <a:blip r:embed="rId20" cstate="print"/>
            <a:stretch>
              <a:fillRect/>
            </a:stretch>
          </p:blipFill>
          <p:spPr>
            <a:xfrm>
              <a:off x="5401055" y="2688335"/>
              <a:ext cx="50291" cy="38100"/>
            </a:xfrm>
            <a:prstGeom prst="rect">
              <a:avLst/>
            </a:prstGeom>
          </p:spPr>
        </p:pic>
        <p:pic>
          <p:nvPicPr>
            <p:cNvPr id="30" name="object 30"/>
            <p:cNvPicPr/>
            <p:nvPr/>
          </p:nvPicPr>
          <p:blipFill>
            <a:blip r:embed="rId22" cstate="print"/>
            <a:stretch>
              <a:fillRect/>
            </a:stretch>
          </p:blipFill>
          <p:spPr>
            <a:xfrm>
              <a:off x="5530596" y="2502407"/>
              <a:ext cx="580643" cy="399288"/>
            </a:xfrm>
            <a:prstGeom prst="rect">
              <a:avLst/>
            </a:prstGeom>
          </p:spPr>
        </p:pic>
        <p:pic>
          <p:nvPicPr>
            <p:cNvPr id="31" name="object 31"/>
            <p:cNvPicPr/>
            <p:nvPr/>
          </p:nvPicPr>
          <p:blipFill>
            <a:blip r:embed="rId23" cstate="print"/>
            <a:stretch>
              <a:fillRect/>
            </a:stretch>
          </p:blipFill>
          <p:spPr>
            <a:xfrm>
              <a:off x="5303520" y="2842259"/>
              <a:ext cx="50291" cy="38100"/>
            </a:xfrm>
            <a:prstGeom prst="rect">
              <a:avLst/>
            </a:prstGeom>
          </p:spPr>
        </p:pic>
        <p:pic>
          <p:nvPicPr>
            <p:cNvPr id="32" name="object 32"/>
            <p:cNvPicPr/>
            <p:nvPr/>
          </p:nvPicPr>
          <p:blipFill>
            <a:blip r:embed="rId24" cstate="print"/>
            <a:stretch>
              <a:fillRect/>
            </a:stretch>
          </p:blipFill>
          <p:spPr>
            <a:xfrm>
              <a:off x="6182868" y="2654807"/>
              <a:ext cx="794003" cy="402335"/>
            </a:xfrm>
            <a:prstGeom prst="rect">
              <a:avLst/>
            </a:prstGeom>
          </p:spPr>
        </p:pic>
        <p:pic>
          <p:nvPicPr>
            <p:cNvPr id="33" name="object 33"/>
            <p:cNvPicPr/>
            <p:nvPr/>
          </p:nvPicPr>
          <p:blipFill>
            <a:blip r:embed="rId25" cstate="print"/>
            <a:stretch>
              <a:fillRect/>
            </a:stretch>
          </p:blipFill>
          <p:spPr>
            <a:xfrm>
              <a:off x="5530596" y="2656331"/>
              <a:ext cx="620267" cy="400811"/>
            </a:xfrm>
            <a:prstGeom prst="rect">
              <a:avLst/>
            </a:prstGeom>
          </p:spPr>
        </p:pic>
        <p:pic>
          <p:nvPicPr>
            <p:cNvPr id="34" name="object 34"/>
            <p:cNvPicPr/>
            <p:nvPr/>
          </p:nvPicPr>
          <p:blipFill>
            <a:blip r:embed="rId23" cstate="print"/>
            <a:stretch>
              <a:fillRect/>
            </a:stretch>
          </p:blipFill>
          <p:spPr>
            <a:xfrm>
              <a:off x="5401055" y="2842259"/>
              <a:ext cx="50291" cy="38100"/>
            </a:xfrm>
            <a:prstGeom prst="rect">
              <a:avLst/>
            </a:prstGeom>
          </p:spPr>
        </p:pic>
        <p:pic>
          <p:nvPicPr>
            <p:cNvPr id="35" name="object 35"/>
            <p:cNvPicPr/>
            <p:nvPr/>
          </p:nvPicPr>
          <p:blipFill>
            <a:blip r:embed="rId26" cstate="print"/>
            <a:stretch>
              <a:fillRect/>
            </a:stretch>
          </p:blipFill>
          <p:spPr>
            <a:xfrm>
              <a:off x="6016752" y="2811780"/>
              <a:ext cx="134112" cy="187451"/>
            </a:xfrm>
            <a:prstGeom prst="rect">
              <a:avLst/>
            </a:prstGeom>
          </p:spPr>
        </p:pic>
        <p:pic>
          <p:nvPicPr>
            <p:cNvPr id="36" name="object 36"/>
            <p:cNvPicPr/>
            <p:nvPr/>
          </p:nvPicPr>
          <p:blipFill>
            <a:blip r:embed="rId27" cstate="print"/>
            <a:stretch>
              <a:fillRect/>
            </a:stretch>
          </p:blipFill>
          <p:spPr>
            <a:xfrm>
              <a:off x="6368796" y="2810256"/>
              <a:ext cx="608075" cy="196595"/>
            </a:xfrm>
            <a:prstGeom prst="rect">
              <a:avLst/>
            </a:prstGeom>
          </p:spPr>
        </p:pic>
      </p:grpSp>
      <p:sp>
        <p:nvSpPr>
          <p:cNvPr id="37" name="object 37"/>
          <p:cNvSpPr/>
          <p:nvPr/>
        </p:nvSpPr>
        <p:spPr>
          <a:xfrm>
            <a:off x="9851538" y="3509785"/>
            <a:ext cx="119782" cy="70485"/>
          </a:xfrm>
          <a:custGeom>
            <a:avLst/>
            <a:gdLst/>
            <a:ahLst/>
            <a:cxnLst/>
            <a:rect l="l" t="t" r="r" b="b"/>
            <a:pathLst>
              <a:path w="52070" h="70485">
                <a:moveTo>
                  <a:pt x="51816" y="50292"/>
                </a:moveTo>
                <a:lnTo>
                  <a:pt x="41148" y="50292"/>
                </a:lnTo>
                <a:lnTo>
                  <a:pt x="41148" y="0"/>
                </a:lnTo>
                <a:lnTo>
                  <a:pt x="0" y="0"/>
                </a:lnTo>
                <a:lnTo>
                  <a:pt x="0" y="70091"/>
                </a:lnTo>
                <a:lnTo>
                  <a:pt x="41148" y="70091"/>
                </a:lnTo>
                <a:lnTo>
                  <a:pt x="41148" y="59436"/>
                </a:lnTo>
                <a:lnTo>
                  <a:pt x="51816" y="59436"/>
                </a:lnTo>
                <a:lnTo>
                  <a:pt x="51816" y="50292"/>
                </a:lnTo>
                <a:close/>
              </a:path>
            </a:pathLst>
          </a:custGeom>
          <a:solidFill>
            <a:srgbClr val="FFFF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8" name="object 38"/>
          <p:cNvSpPr txBox="1"/>
          <p:nvPr/>
        </p:nvSpPr>
        <p:spPr>
          <a:xfrm>
            <a:off x="16270181" y="349008"/>
            <a:ext cx="192824" cy="135935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sz="800" spc="10" dirty="0">
                <a:latin typeface="Microsoft Sans Serif"/>
                <a:cs typeface="Microsoft Sans Serif"/>
              </a:rPr>
              <a:t>9</a:t>
            </a:r>
            <a:endParaRPr sz="800">
              <a:latin typeface="Microsoft Sans Serif"/>
              <a:cs typeface="Microsoft Sans Serif"/>
            </a:endParaRPr>
          </a:p>
        </p:txBody>
      </p:sp>
      <p:sp>
        <p:nvSpPr>
          <p:cNvPr id="39" name="object 39"/>
          <p:cNvSpPr txBox="1"/>
          <p:nvPr/>
        </p:nvSpPr>
        <p:spPr>
          <a:xfrm>
            <a:off x="1415216" y="643370"/>
            <a:ext cx="7341907" cy="1142877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16025">
              <a:lnSpc>
                <a:spcPct val="100000"/>
              </a:lnSpc>
              <a:spcBef>
                <a:spcPts val="100"/>
              </a:spcBef>
            </a:pPr>
            <a:r>
              <a:rPr sz="750" spc="15" dirty="0">
                <a:latin typeface="Microsoft Sans Serif"/>
                <a:cs typeface="Microsoft Sans Serif"/>
              </a:rPr>
              <a:t>VIII.</a:t>
            </a:r>
            <a:r>
              <a:rPr sz="750" spc="-30" dirty="0">
                <a:latin typeface="Microsoft Sans Serif"/>
                <a:cs typeface="Microsoft Sans Serif"/>
              </a:rPr>
              <a:t> </a:t>
            </a:r>
            <a:r>
              <a:rPr sz="750" spc="-40" dirty="0">
                <a:latin typeface="Microsoft Sans Serif"/>
                <a:cs typeface="Microsoft Sans Serif"/>
              </a:rPr>
              <a:t>R</a:t>
            </a:r>
            <a:r>
              <a:rPr sz="600" spc="-40" dirty="0">
                <a:latin typeface="Microsoft Sans Serif"/>
                <a:cs typeface="Microsoft Sans Serif"/>
              </a:rPr>
              <a:t>RESULTADOS</a:t>
            </a:r>
            <a:endParaRPr sz="600">
              <a:latin typeface="Microsoft Sans Serif"/>
              <a:cs typeface="Microsoft Sans Serif"/>
            </a:endParaRPr>
          </a:p>
          <a:p>
            <a:pPr marL="12700" marR="89535" indent="154940">
              <a:lnSpc>
                <a:spcPct val="133800"/>
              </a:lnSpc>
              <a:spcBef>
                <a:spcPts val="320"/>
              </a:spcBef>
            </a:pPr>
            <a:r>
              <a:rPr sz="750" spc="5" dirty="0">
                <a:latin typeface="Microsoft Sans Serif"/>
                <a:cs typeface="Microsoft Sans Serif"/>
              </a:rPr>
              <a:t>Recuerde </a:t>
            </a:r>
            <a:r>
              <a:rPr sz="750" spc="30" dirty="0">
                <a:latin typeface="Microsoft Sans Serif"/>
                <a:cs typeface="Microsoft Sans Serif"/>
              </a:rPr>
              <a:t>que </a:t>
            </a:r>
            <a:r>
              <a:rPr sz="750" spc="10" dirty="0">
                <a:latin typeface="Microsoft Sans Serif"/>
                <a:cs typeface="Microsoft Sans Serif"/>
              </a:rPr>
              <a:t>el análisis </a:t>
            </a:r>
            <a:r>
              <a:rPr sz="750" spc="25" dirty="0">
                <a:latin typeface="Microsoft Sans Serif"/>
                <a:cs typeface="Microsoft Sans Serif"/>
              </a:rPr>
              <a:t>de </a:t>
            </a:r>
            <a:r>
              <a:rPr sz="750" spc="20" dirty="0">
                <a:latin typeface="Microsoft Sans Serif"/>
                <a:cs typeface="Microsoft Sans Serif"/>
              </a:rPr>
              <a:t>estabilidad </a:t>
            </a:r>
            <a:r>
              <a:rPr sz="750" spc="30" dirty="0">
                <a:latin typeface="Microsoft Sans Serif"/>
                <a:cs typeface="Microsoft Sans Serif"/>
              </a:rPr>
              <a:t>transitoria </a:t>
            </a:r>
            <a:r>
              <a:rPr sz="750" spc="-5" dirty="0">
                <a:latin typeface="Microsoft Sans Serif"/>
                <a:cs typeface="Microsoft Sans Serif"/>
              </a:rPr>
              <a:t>se </a:t>
            </a:r>
            <a:r>
              <a:rPr sz="750" spc="15" dirty="0">
                <a:latin typeface="Microsoft Sans Serif"/>
                <a:cs typeface="Microsoft Sans Serif"/>
              </a:rPr>
              <a:t>realizó </a:t>
            </a:r>
            <a:r>
              <a:rPr sz="750" spc="25" dirty="0">
                <a:latin typeface="Microsoft Sans Serif"/>
                <a:cs typeface="Microsoft Sans Serif"/>
              </a:rPr>
              <a:t>para </a:t>
            </a:r>
            <a:r>
              <a:rPr sz="750" spc="-185" dirty="0">
                <a:latin typeface="Microsoft Sans Serif"/>
                <a:cs typeface="Microsoft Sans Serif"/>
              </a:rPr>
              <a:t> </a:t>
            </a:r>
            <a:r>
              <a:rPr sz="750" spc="30" dirty="0">
                <a:latin typeface="Microsoft Sans Serif"/>
                <a:cs typeface="Microsoft Sans Serif"/>
              </a:rPr>
              <a:t>una</a:t>
            </a:r>
            <a:r>
              <a:rPr sz="750" spc="-10" dirty="0">
                <a:latin typeface="Microsoft Sans Serif"/>
                <a:cs typeface="Microsoft Sans Serif"/>
              </a:rPr>
              <a:t> </a:t>
            </a:r>
            <a:r>
              <a:rPr sz="750" spc="20" dirty="0">
                <a:latin typeface="Microsoft Sans Serif"/>
                <a:cs typeface="Microsoft Sans Serif"/>
              </a:rPr>
              <a:t>falla</a:t>
            </a:r>
            <a:r>
              <a:rPr sz="750" spc="-5" dirty="0">
                <a:latin typeface="Microsoft Sans Serif"/>
                <a:cs typeface="Microsoft Sans Serif"/>
              </a:rPr>
              <a:t> </a:t>
            </a:r>
            <a:r>
              <a:rPr sz="750" spc="20" dirty="0">
                <a:latin typeface="Microsoft Sans Serif"/>
                <a:cs typeface="Microsoft Sans Serif"/>
              </a:rPr>
              <a:t>trifásica</a:t>
            </a:r>
            <a:r>
              <a:rPr sz="750" spc="-5" dirty="0">
                <a:latin typeface="Microsoft Sans Serif"/>
                <a:cs typeface="Microsoft Sans Serif"/>
              </a:rPr>
              <a:t> </a:t>
            </a:r>
            <a:r>
              <a:rPr sz="750" spc="25" dirty="0">
                <a:latin typeface="Microsoft Sans Serif"/>
                <a:cs typeface="Microsoft Sans Serif"/>
              </a:rPr>
              <a:t>en</a:t>
            </a:r>
            <a:r>
              <a:rPr sz="750" spc="-10" dirty="0">
                <a:latin typeface="Microsoft Sans Serif"/>
                <a:cs typeface="Microsoft Sans Serif"/>
              </a:rPr>
              <a:t> </a:t>
            </a:r>
            <a:r>
              <a:rPr sz="750" spc="10" dirty="0">
                <a:latin typeface="Microsoft Sans Serif"/>
                <a:cs typeface="Microsoft Sans Serif"/>
              </a:rPr>
              <a:t>la</a:t>
            </a:r>
            <a:r>
              <a:rPr sz="750" spc="-5" dirty="0">
                <a:latin typeface="Microsoft Sans Serif"/>
                <a:cs typeface="Microsoft Sans Serif"/>
              </a:rPr>
              <a:t> </a:t>
            </a:r>
            <a:r>
              <a:rPr sz="750" spc="10" dirty="0">
                <a:latin typeface="Microsoft Sans Serif"/>
                <a:cs typeface="Microsoft Sans Serif"/>
              </a:rPr>
              <a:t>Línea</a:t>
            </a:r>
            <a:r>
              <a:rPr sz="750" spc="-5" dirty="0">
                <a:latin typeface="Microsoft Sans Serif"/>
                <a:cs typeface="Microsoft Sans Serif"/>
              </a:rPr>
              <a:t> </a:t>
            </a:r>
            <a:r>
              <a:rPr sz="750" spc="-20" dirty="0">
                <a:latin typeface="Microsoft Sans Serif"/>
                <a:cs typeface="Microsoft Sans Serif"/>
              </a:rPr>
              <a:t>L_4-5</a:t>
            </a:r>
            <a:r>
              <a:rPr sz="750" spc="-5" dirty="0">
                <a:latin typeface="Microsoft Sans Serif"/>
                <a:cs typeface="Microsoft Sans Serif"/>
              </a:rPr>
              <a:t> </a:t>
            </a:r>
            <a:r>
              <a:rPr sz="750" spc="25" dirty="0">
                <a:latin typeface="Microsoft Sans Serif"/>
                <a:cs typeface="Microsoft Sans Serif"/>
              </a:rPr>
              <a:t>en</a:t>
            </a:r>
            <a:r>
              <a:rPr sz="750" spc="-10" dirty="0">
                <a:latin typeface="Microsoft Sans Serif"/>
                <a:cs typeface="Microsoft Sans Serif"/>
              </a:rPr>
              <a:t> </a:t>
            </a:r>
            <a:r>
              <a:rPr sz="750" spc="10" dirty="0">
                <a:latin typeface="Microsoft Sans Serif"/>
                <a:cs typeface="Microsoft Sans Serif"/>
              </a:rPr>
              <a:t>el</a:t>
            </a:r>
            <a:r>
              <a:rPr sz="750" spc="-5" dirty="0">
                <a:latin typeface="Microsoft Sans Serif"/>
                <a:cs typeface="Microsoft Sans Serif"/>
              </a:rPr>
              <a:t> </a:t>
            </a:r>
            <a:r>
              <a:rPr sz="750" spc="45" dirty="0">
                <a:latin typeface="Microsoft Sans Serif"/>
                <a:cs typeface="Microsoft Sans Serif"/>
              </a:rPr>
              <a:t>punto</a:t>
            </a:r>
            <a:r>
              <a:rPr sz="750" spc="-5" dirty="0">
                <a:latin typeface="Microsoft Sans Serif"/>
                <a:cs typeface="Microsoft Sans Serif"/>
              </a:rPr>
              <a:t> </a:t>
            </a:r>
            <a:r>
              <a:rPr sz="750" spc="25" dirty="0">
                <a:latin typeface="Microsoft Sans Serif"/>
                <a:cs typeface="Microsoft Sans Serif"/>
              </a:rPr>
              <a:t>de</a:t>
            </a:r>
            <a:r>
              <a:rPr sz="750" spc="-5" dirty="0">
                <a:latin typeface="Microsoft Sans Serif"/>
                <a:cs typeface="Microsoft Sans Serif"/>
              </a:rPr>
              <a:t> </a:t>
            </a:r>
            <a:r>
              <a:rPr sz="750" spc="25" dirty="0">
                <a:latin typeface="Microsoft Sans Serif"/>
                <a:cs typeface="Microsoft Sans Serif"/>
              </a:rPr>
              <a:t>conexión</a:t>
            </a:r>
            <a:r>
              <a:rPr sz="750" spc="-10" dirty="0">
                <a:latin typeface="Microsoft Sans Serif"/>
                <a:cs typeface="Microsoft Sans Serif"/>
              </a:rPr>
              <a:t> </a:t>
            </a:r>
            <a:r>
              <a:rPr sz="750" spc="10" dirty="0">
                <a:latin typeface="Microsoft Sans Serif"/>
                <a:cs typeface="Microsoft Sans Serif"/>
              </a:rPr>
              <a:t>al</a:t>
            </a:r>
            <a:r>
              <a:rPr sz="750" spc="-5" dirty="0">
                <a:latin typeface="Microsoft Sans Serif"/>
                <a:cs typeface="Microsoft Sans Serif"/>
              </a:rPr>
              <a:t> </a:t>
            </a:r>
            <a:r>
              <a:rPr sz="750" spc="35" dirty="0">
                <a:latin typeface="Microsoft Sans Serif"/>
                <a:cs typeface="Microsoft Sans Serif"/>
              </a:rPr>
              <a:t>Nodo</a:t>
            </a:r>
            <a:r>
              <a:rPr sz="750" spc="-5" dirty="0">
                <a:latin typeface="Microsoft Sans Serif"/>
                <a:cs typeface="Microsoft Sans Serif"/>
              </a:rPr>
              <a:t> </a:t>
            </a:r>
            <a:r>
              <a:rPr sz="750" spc="10" dirty="0">
                <a:latin typeface="Microsoft Sans Serif"/>
                <a:cs typeface="Microsoft Sans Serif"/>
              </a:rPr>
              <a:t>4 </a:t>
            </a:r>
            <a:r>
              <a:rPr sz="750" spc="-185" dirty="0">
                <a:latin typeface="Microsoft Sans Serif"/>
                <a:cs typeface="Microsoft Sans Serif"/>
              </a:rPr>
              <a:t> </a:t>
            </a:r>
            <a:r>
              <a:rPr sz="750" spc="20" dirty="0">
                <a:latin typeface="Microsoft Sans Serif"/>
                <a:cs typeface="Microsoft Sans Serif"/>
              </a:rPr>
              <a:t>del </a:t>
            </a:r>
            <a:r>
              <a:rPr sz="750" spc="15" dirty="0">
                <a:latin typeface="Microsoft Sans Serif"/>
                <a:cs typeface="Microsoft Sans Serif"/>
              </a:rPr>
              <a:t>sistema </a:t>
            </a:r>
            <a:r>
              <a:rPr sz="750" spc="30" dirty="0">
                <a:latin typeface="Microsoft Sans Serif"/>
                <a:cs typeface="Microsoft Sans Serif"/>
              </a:rPr>
              <a:t>que </a:t>
            </a:r>
            <a:r>
              <a:rPr sz="750" spc="-5" dirty="0">
                <a:latin typeface="Microsoft Sans Serif"/>
                <a:cs typeface="Microsoft Sans Serif"/>
              </a:rPr>
              <a:t>se </a:t>
            </a:r>
            <a:r>
              <a:rPr sz="750" spc="30" dirty="0">
                <a:latin typeface="Microsoft Sans Serif"/>
                <a:cs typeface="Microsoft Sans Serif"/>
              </a:rPr>
              <a:t>muestra </a:t>
            </a:r>
            <a:r>
              <a:rPr sz="750" spc="25" dirty="0">
                <a:latin typeface="Microsoft Sans Serif"/>
                <a:cs typeface="Microsoft Sans Serif"/>
              </a:rPr>
              <a:t>en </a:t>
            </a:r>
            <a:r>
              <a:rPr sz="750" spc="10" dirty="0">
                <a:latin typeface="Microsoft Sans Serif"/>
                <a:cs typeface="Microsoft Sans Serif"/>
              </a:rPr>
              <a:t>la </a:t>
            </a:r>
            <a:r>
              <a:rPr sz="750" spc="-5" dirty="0">
                <a:latin typeface="Microsoft Sans Serif"/>
                <a:cs typeface="Microsoft Sans Serif"/>
              </a:rPr>
              <a:t>Fig. </a:t>
            </a:r>
            <a:r>
              <a:rPr sz="750" spc="5" dirty="0">
                <a:latin typeface="Microsoft Sans Serif"/>
                <a:cs typeface="Microsoft Sans Serif"/>
              </a:rPr>
              <a:t>11. </a:t>
            </a:r>
            <a:r>
              <a:rPr sz="750" spc="-15" dirty="0">
                <a:latin typeface="Microsoft Sans Serif"/>
                <a:cs typeface="Microsoft Sans Serif"/>
              </a:rPr>
              <a:t>La </a:t>
            </a:r>
            <a:r>
              <a:rPr sz="750" spc="20" dirty="0">
                <a:latin typeface="Microsoft Sans Serif"/>
                <a:cs typeface="Microsoft Sans Serif"/>
              </a:rPr>
              <a:t>solución </a:t>
            </a:r>
            <a:r>
              <a:rPr sz="750" spc="-5" dirty="0">
                <a:latin typeface="Microsoft Sans Serif"/>
                <a:cs typeface="Microsoft Sans Serif"/>
              </a:rPr>
              <a:t>se </a:t>
            </a:r>
            <a:r>
              <a:rPr sz="750" spc="35" dirty="0">
                <a:latin typeface="Microsoft Sans Serif"/>
                <a:cs typeface="Microsoft Sans Serif"/>
              </a:rPr>
              <a:t>obtuvo </a:t>
            </a:r>
            <a:r>
              <a:rPr sz="750" spc="40" dirty="0">
                <a:latin typeface="Microsoft Sans Serif"/>
                <a:cs typeface="Microsoft Sans Serif"/>
              </a:rPr>
              <a:t> </a:t>
            </a:r>
            <a:r>
              <a:rPr sz="750" spc="25" dirty="0">
                <a:latin typeface="Microsoft Sans Serif"/>
                <a:cs typeface="Microsoft Sans Serif"/>
              </a:rPr>
              <a:t>utilizando</a:t>
            </a:r>
            <a:r>
              <a:rPr sz="750" spc="-10" dirty="0">
                <a:latin typeface="Microsoft Sans Serif"/>
                <a:cs typeface="Microsoft Sans Serif"/>
              </a:rPr>
              <a:t> </a:t>
            </a:r>
            <a:r>
              <a:rPr sz="750" spc="45" dirty="0">
                <a:latin typeface="Microsoft Sans Serif"/>
                <a:cs typeface="Microsoft Sans Serif"/>
              </a:rPr>
              <a:t>un</a:t>
            </a:r>
            <a:r>
              <a:rPr sz="750" spc="-5" dirty="0">
                <a:latin typeface="Microsoft Sans Serif"/>
                <a:cs typeface="Microsoft Sans Serif"/>
              </a:rPr>
              <a:t> </a:t>
            </a:r>
            <a:r>
              <a:rPr sz="750" spc="30" dirty="0">
                <a:latin typeface="Microsoft Sans Serif"/>
                <a:cs typeface="Microsoft Sans Serif"/>
              </a:rPr>
              <a:t>paquete</a:t>
            </a:r>
            <a:r>
              <a:rPr sz="750" spc="-5" dirty="0">
                <a:latin typeface="Microsoft Sans Serif"/>
                <a:cs typeface="Microsoft Sans Serif"/>
              </a:rPr>
              <a:t> </a:t>
            </a:r>
            <a:r>
              <a:rPr sz="750" spc="25" dirty="0">
                <a:latin typeface="Microsoft Sans Serif"/>
                <a:cs typeface="Microsoft Sans Serif"/>
              </a:rPr>
              <a:t>de</a:t>
            </a:r>
            <a:r>
              <a:rPr sz="750" spc="-5" dirty="0">
                <a:latin typeface="Microsoft Sans Serif"/>
                <a:cs typeface="Microsoft Sans Serif"/>
              </a:rPr>
              <a:t> </a:t>
            </a:r>
            <a:r>
              <a:rPr sz="750" spc="30" dirty="0">
                <a:latin typeface="Microsoft Sans Serif"/>
                <a:cs typeface="Microsoft Sans Serif"/>
              </a:rPr>
              <a:t>software</a:t>
            </a:r>
            <a:r>
              <a:rPr sz="750" spc="-5" dirty="0">
                <a:latin typeface="Microsoft Sans Serif"/>
                <a:cs typeface="Microsoft Sans Serif"/>
              </a:rPr>
              <a:t> </a:t>
            </a:r>
            <a:r>
              <a:rPr sz="750" spc="25" dirty="0">
                <a:latin typeface="Microsoft Sans Serif"/>
                <a:cs typeface="Microsoft Sans Serif"/>
              </a:rPr>
              <a:t>disponible</a:t>
            </a:r>
            <a:r>
              <a:rPr sz="750" spc="-5" dirty="0">
                <a:latin typeface="Microsoft Sans Serif"/>
                <a:cs typeface="Microsoft Sans Serif"/>
              </a:rPr>
              <a:t> </a:t>
            </a:r>
            <a:r>
              <a:rPr sz="750" spc="25" dirty="0">
                <a:latin typeface="Microsoft Sans Serif"/>
                <a:cs typeface="Microsoft Sans Serif"/>
              </a:rPr>
              <a:t>comercialmente.</a:t>
            </a:r>
            <a:endParaRPr sz="750">
              <a:latin typeface="Microsoft Sans Serif"/>
              <a:cs typeface="Microsoft Sans Serif"/>
            </a:endParaRPr>
          </a:p>
          <a:p>
            <a:pPr marL="12700" marR="5080" indent="154940">
              <a:lnSpc>
                <a:spcPts val="1200"/>
              </a:lnSpc>
              <a:spcBef>
                <a:spcPts val="90"/>
              </a:spcBef>
            </a:pPr>
            <a:r>
              <a:rPr sz="700" spc="-40" dirty="0">
                <a:latin typeface="Microsoft Sans Serif"/>
                <a:cs typeface="Microsoft Sans Serif"/>
              </a:rPr>
              <a:t>Se </a:t>
            </a:r>
            <a:r>
              <a:rPr sz="700" spc="25" dirty="0">
                <a:latin typeface="Microsoft Sans Serif"/>
                <a:cs typeface="Microsoft Sans Serif"/>
              </a:rPr>
              <a:t>ejecutaron numerosos </a:t>
            </a:r>
            <a:r>
              <a:rPr sz="700" spc="-5" dirty="0">
                <a:latin typeface="Microsoft Sans Serif"/>
                <a:cs typeface="Microsoft Sans Serif"/>
              </a:rPr>
              <a:t>casos </a:t>
            </a:r>
            <a:r>
              <a:rPr sz="700" spc="20" dirty="0">
                <a:latin typeface="Microsoft Sans Serif"/>
                <a:cs typeface="Microsoft Sans Serif"/>
              </a:rPr>
              <a:t>con </a:t>
            </a:r>
            <a:r>
              <a:rPr sz="700" spc="30" dirty="0">
                <a:latin typeface="Microsoft Sans Serif"/>
                <a:cs typeface="Microsoft Sans Serif"/>
              </a:rPr>
              <a:t>tiempos </a:t>
            </a:r>
            <a:r>
              <a:rPr sz="700" spc="20" dirty="0">
                <a:latin typeface="Microsoft Sans Serif"/>
                <a:cs typeface="Microsoft Sans Serif"/>
              </a:rPr>
              <a:t>de compensación </a:t>
            </a:r>
            <a:r>
              <a:rPr sz="700" dirty="0">
                <a:latin typeface="Microsoft Sans Serif"/>
                <a:cs typeface="Microsoft Sans Serif"/>
              </a:rPr>
              <a:t>a </a:t>
            </a:r>
            <a:r>
              <a:rPr sz="700" spc="35" dirty="0">
                <a:latin typeface="Microsoft Sans Serif"/>
                <a:cs typeface="Microsoft Sans Serif"/>
              </a:rPr>
              <a:t>partir </a:t>
            </a:r>
            <a:r>
              <a:rPr sz="700" spc="40" dirty="0">
                <a:latin typeface="Microsoft Sans Serif"/>
                <a:cs typeface="Microsoft Sans Serif"/>
              </a:rPr>
              <a:t> </a:t>
            </a:r>
            <a:r>
              <a:rPr sz="700" spc="20" dirty="0">
                <a:latin typeface="Microsoft Sans Serif"/>
                <a:cs typeface="Microsoft Sans Serif"/>
              </a:rPr>
              <a:t>de </a:t>
            </a:r>
            <a:r>
              <a:rPr sz="700" dirty="0">
                <a:latin typeface="Microsoft Sans Serif"/>
                <a:cs typeface="Microsoft Sans Serif"/>
              </a:rPr>
              <a:t>las </a:t>
            </a:r>
            <a:r>
              <a:rPr sz="700" spc="30" dirty="0">
                <a:latin typeface="Microsoft Sans Serif"/>
                <a:cs typeface="Microsoft Sans Serif"/>
              </a:rPr>
              <a:t>tigual </a:t>
            </a:r>
            <a:r>
              <a:rPr sz="700" dirty="0">
                <a:latin typeface="Microsoft Sans Serif"/>
                <a:cs typeface="Microsoft Sans Serif"/>
              </a:rPr>
              <a:t>a </a:t>
            </a:r>
            <a:r>
              <a:rPr sz="700" spc="10" dirty="0">
                <a:latin typeface="Microsoft Sans Serif"/>
                <a:cs typeface="Microsoft Sans Serif"/>
              </a:rPr>
              <a:t>90 </a:t>
            </a:r>
            <a:r>
              <a:rPr sz="700" spc="25" dirty="0">
                <a:latin typeface="Microsoft Sans Serif"/>
                <a:cs typeface="Microsoft Sans Serif"/>
              </a:rPr>
              <a:t>milisegundos </a:t>
            </a:r>
            <a:r>
              <a:rPr sz="700" spc="20" dirty="0">
                <a:latin typeface="Microsoft Sans Serif"/>
                <a:cs typeface="Microsoft Sans Serif"/>
              </a:rPr>
              <a:t>con </a:t>
            </a:r>
            <a:r>
              <a:rPr sz="700" spc="25" dirty="0">
                <a:latin typeface="Microsoft Sans Serif"/>
                <a:cs typeface="Microsoft Sans Serif"/>
              </a:rPr>
              <a:t>incrementos </a:t>
            </a:r>
            <a:r>
              <a:rPr sz="700" spc="20" dirty="0">
                <a:latin typeface="Microsoft Sans Serif"/>
                <a:cs typeface="Microsoft Sans Serif"/>
              </a:rPr>
              <a:t>de </a:t>
            </a:r>
            <a:r>
              <a:rPr sz="700" spc="10" dirty="0">
                <a:latin typeface="Microsoft Sans Serif"/>
                <a:cs typeface="Microsoft Sans Serif"/>
              </a:rPr>
              <a:t>10 </a:t>
            </a:r>
            <a:r>
              <a:rPr sz="700" spc="25" dirty="0">
                <a:latin typeface="Microsoft Sans Serif"/>
                <a:cs typeface="Microsoft Sans Serif"/>
              </a:rPr>
              <a:t>milisegundos </a:t>
            </a:r>
            <a:r>
              <a:rPr sz="700" spc="20" dirty="0">
                <a:latin typeface="Microsoft Sans Serif"/>
                <a:cs typeface="Microsoft Sans Serif"/>
              </a:rPr>
              <a:t>en </a:t>
            </a:r>
            <a:r>
              <a:rPr sz="700" spc="40" dirty="0">
                <a:latin typeface="Microsoft Sans Serif"/>
                <a:cs typeface="Microsoft Sans Serif"/>
              </a:rPr>
              <a:t>un </a:t>
            </a:r>
            <a:r>
              <a:rPr sz="700" spc="45" dirty="0">
                <a:latin typeface="Microsoft Sans Serif"/>
                <a:cs typeface="Microsoft Sans Serif"/>
              </a:rPr>
              <a:t> </a:t>
            </a:r>
            <a:r>
              <a:rPr sz="700" spc="20" dirty="0">
                <a:latin typeface="Microsoft Sans Serif"/>
                <a:cs typeface="Microsoft Sans Serif"/>
              </a:rPr>
              <a:t>proceso </a:t>
            </a:r>
            <a:r>
              <a:rPr sz="700" spc="25" dirty="0">
                <a:latin typeface="Microsoft Sans Serif"/>
                <a:cs typeface="Microsoft Sans Serif"/>
              </a:rPr>
              <a:t>iterativo </a:t>
            </a:r>
            <a:r>
              <a:rPr sz="700" spc="15" dirty="0">
                <a:latin typeface="Microsoft Sans Serif"/>
                <a:cs typeface="Microsoft Sans Serif"/>
              </a:rPr>
              <a:t>hasta </a:t>
            </a:r>
            <a:r>
              <a:rPr sz="700" spc="30" dirty="0">
                <a:latin typeface="Microsoft Sans Serif"/>
                <a:cs typeface="Microsoft Sans Serif"/>
              </a:rPr>
              <a:t>que </a:t>
            </a:r>
            <a:r>
              <a:rPr sz="700" spc="-5" dirty="0">
                <a:latin typeface="Microsoft Sans Serif"/>
                <a:cs typeface="Microsoft Sans Serif"/>
              </a:rPr>
              <a:t>se </a:t>
            </a:r>
            <a:r>
              <a:rPr sz="700" spc="30" dirty="0">
                <a:latin typeface="Microsoft Sans Serif"/>
                <a:cs typeface="Microsoft Sans Serif"/>
              </a:rPr>
              <a:t>perdió </a:t>
            </a:r>
            <a:r>
              <a:rPr sz="700" spc="10" dirty="0">
                <a:latin typeface="Microsoft Sans Serif"/>
                <a:cs typeface="Microsoft Sans Serif"/>
              </a:rPr>
              <a:t>la </a:t>
            </a:r>
            <a:r>
              <a:rPr sz="700" spc="15" dirty="0">
                <a:latin typeface="Microsoft Sans Serif"/>
                <a:cs typeface="Microsoft Sans Serif"/>
              </a:rPr>
              <a:t>estabilidad. </a:t>
            </a:r>
            <a:r>
              <a:rPr sz="700" spc="-40" dirty="0">
                <a:latin typeface="Microsoft Sans Serif"/>
                <a:cs typeface="Microsoft Sans Serif"/>
              </a:rPr>
              <a:t>Se </a:t>
            </a:r>
            <a:r>
              <a:rPr sz="700" spc="20" dirty="0">
                <a:latin typeface="Microsoft Sans Serif"/>
                <a:cs typeface="Microsoft Sans Serif"/>
              </a:rPr>
              <a:t>analizaron </a:t>
            </a:r>
            <a:r>
              <a:rPr sz="700" spc="10" dirty="0">
                <a:latin typeface="Microsoft Sans Serif"/>
                <a:cs typeface="Microsoft Sans Serif"/>
              </a:rPr>
              <a:t>los </a:t>
            </a:r>
            <a:r>
              <a:rPr sz="700" spc="15" dirty="0">
                <a:latin typeface="Microsoft Sans Serif"/>
                <a:cs typeface="Microsoft Sans Serif"/>
              </a:rPr>
              <a:t> </a:t>
            </a:r>
            <a:r>
              <a:rPr sz="700" spc="20" dirty="0">
                <a:latin typeface="Microsoft Sans Serif"/>
                <a:cs typeface="Microsoft Sans Serif"/>
              </a:rPr>
              <a:t>resultados</a:t>
            </a:r>
            <a:r>
              <a:rPr sz="700" spc="5" dirty="0">
                <a:latin typeface="Microsoft Sans Serif"/>
                <a:cs typeface="Microsoft Sans Serif"/>
              </a:rPr>
              <a:t> </a:t>
            </a:r>
            <a:r>
              <a:rPr sz="700" spc="20" dirty="0">
                <a:latin typeface="Microsoft Sans Serif"/>
                <a:cs typeface="Microsoft Sans Serif"/>
              </a:rPr>
              <a:t>de</a:t>
            </a:r>
            <a:r>
              <a:rPr sz="700" spc="5" dirty="0">
                <a:latin typeface="Microsoft Sans Serif"/>
                <a:cs typeface="Microsoft Sans Serif"/>
              </a:rPr>
              <a:t> </a:t>
            </a:r>
            <a:r>
              <a:rPr sz="700" spc="25" dirty="0">
                <a:latin typeface="Microsoft Sans Serif"/>
                <a:cs typeface="Microsoft Sans Serif"/>
              </a:rPr>
              <a:t>tres</a:t>
            </a:r>
            <a:r>
              <a:rPr sz="700" spc="5" dirty="0">
                <a:latin typeface="Microsoft Sans Serif"/>
                <a:cs typeface="Microsoft Sans Serif"/>
              </a:rPr>
              <a:t> </a:t>
            </a:r>
            <a:r>
              <a:rPr sz="700" spc="-5" dirty="0">
                <a:latin typeface="Microsoft Sans Serif"/>
                <a:cs typeface="Microsoft Sans Serif"/>
              </a:rPr>
              <a:t>casos</a:t>
            </a:r>
            <a:r>
              <a:rPr sz="700" spc="10" dirty="0">
                <a:latin typeface="Microsoft Sans Serif"/>
                <a:cs typeface="Microsoft Sans Serif"/>
              </a:rPr>
              <a:t> </a:t>
            </a:r>
            <a:r>
              <a:rPr sz="700" spc="20" dirty="0">
                <a:latin typeface="Microsoft Sans Serif"/>
                <a:cs typeface="Microsoft Sans Serif"/>
              </a:rPr>
              <a:t>representativos;</a:t>
            </a:r>
            <a:r>
              <a:rPr sz="700" spc="5" dirty="0">
                <a:latin typeface="Microsoft Sans Serif"/>
                <a:cs typeface="Microsoft Sans Serif"/>
              </a:rPr>
              <a:t> </a:t>
            </a:r>
            <a:r>
              <a:rPr sz="700" spc="10" dirty="0">
                <a:latin typeface="Microsoft Sans Serif"/>
                <a:cs typeface="Microsoft Sans Serif"/>
              </a:rPr>
              <a:t>los</a:t>
            </a:r>
            <a:r>
              <a:rPr sz="700" spc="5" dirty="0">
                <a:latin typeface="Microsoft Sans Serif"/>
                <a:cs typeface="Microsoft Sans Serif"/>
              </a:rPr>
              <a:t> </a:t>
            </a:r>
            <a:r>
              <a:rPr sz="700" spc="30" dirty="0">
                <a:latin typeface="Microsoft Sans Serif"/>
                <a:cs typeface="Microsoft Sans Serif"/>
              </a:rPr>
              <a:t>tiempos</a:t>
            </a:r>
            <a:r>
              <a:rPr sz="700" spc="5" dirty="0">
                <a:latin typeface="Microsoft Sans Serif"/>
                <a:cs typeface="Microsoft Sans Serif"/>
              </a:rPr>
              <a:t> </a:t>
            </a:r>
            <a:r>
              <a:rPr sz="700" spc="15" dirty="0">
                <a:latin typeface="Microsoft Sans Serif"/>
                <a:cs typeface="Microsoft Sans Serif"/>
              </a:rPr>
              <a:t>críticos</a:t>
            </a:r>
            <a:r>
              <a:rPr sz="700" spc="10" dirty="0">
                <a:latin typeface="Microsoft Sans Serif"/>
                <a:cs typeface="Microsoft Sans Serif"/>
              </a:rPr>
              <a:t> </a:t>
            </a:r>
            <a:r>
              <a:rPr sz="700" spc="20" dirty="0">
                <a:latin typeface="Microsoft Sans Serif"/>
                <a:cs typeface="Microsoft Sans Serif"/>
              </a:rPr>
              <a:t>de</a:t>
            </a:r>
            <a:r>
              <a:rPr sz="700" spc="5" dirty="0">
                <a:latin typeface="Microsoft Sans Serif"/>
                <a:cs typeface="Microsoft Sans Serif"/>
              </a:rPr>
              <a:t> </a:t>
            </a:r>
            <a:r>
              <a:rPr sz="700" spc="20" dirty="0">
                <a:latin typeface="Microsoft Sans Serif"/>
                <a:cs typeface="Microsoft Sans Serif"/>
              </a:rPr>
              <a:t>eliminación </a:t>
            </a:r>
            <a:r>
              <a:rPr sz="700" spc="-170" dirty="0">
                <a:latin typeface="Microsoft Sans Serif"/>
                <a:cs typeface="Microsoft Sans Serif"/>
              </a:rPr>
              <a:t> </a:t>
            </a:r>
            <a:r>
              <a:rPr sz="700" spc="20" dirty="0">
                <a:latin typeface="Microsoft Sans Serif"/>
                <a:cs typeface="Microsoft Sans Serif"/>
              </a:rPr>
              <a:t>de</a:t>
            </a:r>
            <a:r>
              <a:rPr sz="700" spc="-10" dirty="0">
                <a:latin typeface="Microsoft Sans Serif"/>
                <a:cs typeface="Microsoft Sans Serif"/>
              </a:rPr>
              <a:t> </a:t>
            </a:r>
            <a:r>
              <a:rPr sz="700" spc="10" dirty="0">
                <a:latin typeface="Microsoft Sans Serif"/>
                <a:cs typeface="Microsoft Sans Serif"/>
              </a:rPr>
              <a:t>fallas</a:t>
            </a:r>
            <a:r>
              <a:rPr sz="700" spc="-5" dirty="0">
                <a:latin typeface="Microsoft Sans Serif"/>
                <a:cs typeface="Microsoft Sans Serif"/>
              </a:rPr>
              <a:t> </a:t>
            </a:r>
            <a:r>
              <a:rPr sz="700" spc="25" dirty="0">
                <a:latin typeface="Microsoft Sans Serif"/>
                <a:cs typeface="Microsoft Sans Serif"/>
              </a:rPr>
              <a:t>correspondientes</a:t>
            </a:r>
            <a:r>
              <a:rPr sz="700" spc="-5" dirty="0">
                <a:latin typeface="Microsoft Sans Serif"/>
                <a:cs typeface="Microsoft Sans Serif"/>
              </a:rPr>
              <a:t> se </a:t>
            </a:r>
            <a:r>
              <a:rPr sz="700" spc="30" dirty="0">
                <a:latin typeface="Microsoft Sans Serif"/>
                <a:cs typeface="Microsoft Sans Serif"/>
              </a:rPr>
              <a:t>muestran</a:t>
            </a:r>
            <a:r>
              <a:rPr sz="700" spc="-5" dirty="0">
                <a:latin typeface="Microsoft Sans Serif"/>
                <a:cs typeface="Microsoft Sans Serif"/>
              </a:rPr>
              <a:t> </a:t>
            </a:r>
            <a:r>
              <a:rPr sz="700" spc="20" dirty="0">
                <a:latin typeface="Microsoft Sans Serif"/>
                <a:cs typeface="Microsoft Sans Serif"/>
              </a:rPr>
              <a:t>en</a:t>
            </a:r>
            <a:r>
              <a:rPr sz="700" spc="-5" dirty="0">
                <a:latin typeface="Microsoft Sans Serif"/>
                <a:cs typeface="Microsoft Sans Serif"/>
              </a:rPr>
              <a:t> </a:t>
            </a:r>
            <a:r>
              <a:rPr sz="700" spc="10" dirty="0">
                <a:latin typeface="Microsoft Sans Serif"/>
                <a:cs typeface="Microsoft Sans Serif"/>
              </a:rPr>
              <a:t>la</a:t>
            </a:r>
            <a:r>
              <a:rPr sz="700" spc="-5" dirty="0">
                <a:latin typeface="Microsoft Sans Serif"/>
                <a:cs typeface="Microsoft Sans Serif"/>
              </a:rPr>
              <a:t> </a:t>
            </a:r>
            <a:r>
              <a:rPr sz="700" spc="5" dirty="0">
                <a:latin typeface="Microsoft Sans Serif"/>
                <a:cs typeface="Microsoft Sans Serif"/>
              </a:rPr>
              <a:t>Tabla</a:t>
            </a:r>
            <a:r>
              <a:rPr sz="700" spc="-5" dirty="0">
                <a:latin typeface="Microsoft Sans Serif"/>
                <a:cs typeface="Microsoft Sans Serif"/>
              </a:rPr>
              <a:t> </a:t>
            </a:r>
            <a:r>
              <a:rPr sz="700" spc="15" dirty="0">
                <a:latin typeface="Microsoft Sans Serif"/>
                <a:cs typeface="Microsoft Sans Serif"/>
              </a:rPr>
              <a:t>I.</a:t>
            </a:r>
            <a:endParaRPr sz="700">
              <a:latin typeface="Microsoft Sans Serif"/>
              <a:cs typeface="Microsoft Sans Serif"/>
            </a:endParaRPr>
          </a:p>
          <a:p>
            <a:pPr marL="885825" marR="919480" indent="549910">
              <a:lnSpc>
                <a:spcPct val="100000"/>
              </a:lnSpc>
              <a:spcBef>
                <a:spcPts val="640"/>
              </a:spcBef>
            </a:pPr>
            <a:r>
              <a:rPr sz="750" spc="-10" dirty="0">
                <a:latin typeface="Microsoft Sans Serif"/>
                <a:cs typeface="Microsoft Sans Serif"/>
              </a:rPr>
              <a:t>t</a:t>
            </a:r>
            <a:r>
              <a:rPr sz="600" spc="-10" dirty="0">
                <a:latin typeface="Microsoft Sans Serif"/>
                <a:cs typeface="Microsoft Sans Serif"/>
              </a:rPr>
              <a:t>CAPAZ</a:t>
            </a:r>
            <a:r>
              <a:rPr sz="750" spc="-10" dirty="0">
                <a:latin typeface="Microsoft Sans Serif"/>
                <a:cs typeface="Microsoft Sans Serif"/>
              </a:rPr>
              <a:t>I </a:t>
            </a:r>
            <a:r>
              <a:rPr sz="750" spc="-5" dirty="0">
                <a:latin typeface="Microsoft Sans Serif"/>
                <a:cs typeface="Microsoft Sans Serif"/>
              </a:rPr>
              <a:t> </a:t>
            </a:r>
            <a:r>
              <a:rPr sz="750" spc="-70" dirty="0">
                <a:latin typeface="Microsoft Sans Serif"/>
                <a:cs typeface="Microsoft Sans Serif"/>
              </a:rPr>
              <a:t>C</a:t>
            </a:r>
            <a:r>
              <a:rPr sz="600" spc="-15" dirty="0">
                <a:latin typeface="Microsoft Sans Serif"/>
                <a:cs typeface="Microsoft Sans Serif"/>
              </a:rPr>
              <a:t>RÍTICO</a:t>
            </a:r>
            <a:r>
              <a:rPr sz="750" spc="-70" dirty="0">
                <a:latin typeface="Microsoft Sans Serif"/>
                <a:cs typeface="Microsoft Sans Serif"/>
              </a:rPr>
              <a:t>F</a:t>
            </a:r>
            <a:r>
              <a:rPr sz="600" spc="-20" dirty="0">
                <a:latin typeface="Microsoft Sans Serif"/>
                <a:cs typeface="Microsoft Sans Serif"/>
              </a:rPr>
              <a:t>AULTA</a:t>
            </a:r>
            <a:r>
              <a:rPr sz="750" spc="-40" dirty="0">
                <a:latin typeface="Microsoft Sans Serif"/>
                <a:cs typeface="Microsoft Sans Serif"/>
              </a:rPr>
              <a:t>-C</a:t>
            </a:r>
            <a:r>
              <a:rPr sz="600" spc="-35" dirty="0">
                <a:latin typeface="Microsoft Sans Serif"/>
                <a:cs typeface="Microsoft Sans Serif"/>
              </a:rPr>
              <a:t>APRENDIZAJE</a:t>
            </a:r>
            <a:r>
              <a:rPr sz="750" spc="60" dirty="0">
                <a:latin typeface="Microsoft Sans Serif"/>
                <a:cs typeface="Microsoft Sans Serif"/>
              </a:rPr>
              <a:t>t</a:t>
            </a:r>
            <a:r>
              <a:rPr sz="600" spc="-15" dirty="0">
                <a:latin typeface="Microsoft Sans Serif"/>
                <a:cs typeface="Microsoft Sans Serif"/>
              </a:rPr>
              <a:t>IMES</a:t>
            </a:r>
            <a:endParaRPr sz="600">
              <a:latin typeface="Microsoft Sans Serif"/>
              <a:cs typeface="Microsoft Sans Serif"/>
            </a:endParaRPr>
          </a:p>
        </p:txBody>
      </p:sp>
      <p:sp>
        <p:nvSpPr>
          <p:cNvPr id="40" name="object 40"/>
          <p:cNvSpPr txBox="1"/>
          <p:nvPr/>
        </p:nvSpPr>
        <p:spPr>
          <a:xfrm>
            <a:off x="9100021" y="600935"/>
            <a:ext cx="7417868" cy="474874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 marR="5080" indent="153670">
              <a:lnSpc>
                <a:spcPct val="154100"/>
              </a:lnSpc>
              <a:spcBef>
                <a:spcPts val="100"/>
              </a:spcBef>
            </a:pPr>
            <a:r>
              <a:rPr sz="650" spc="-10" dirty="0">
                <a:latin typeface="Microsoft Sans Serif"/>
                <a:cs typeface="Microsoft Sans Serif"/>
              </a:rPr>
              <a:t>La </a:t>
            </a:r>
            <a:r>
              <a:rPr sz="650" spc="-5" dirty="0">
                <a:latin typeface="Microsoft Sans Serif"/>
                <a:cs typeface="Microsoft Sans Serif"/>
              </a:rPr>
              <a:t>Fig. </a:t>
            </a:r>
            <a:r>
              <a:rPr sz="650" spc="10" dirty="0">
                <a:latin typeface="Microsoft Sans Serif"/>
                <a:cs typeface="Microsoft Sans Serif"/>
              </a:rPr>
              <a:t>14 </a:t>
            </a:r>
            <a:r>
              <a:rPr sz="650" spc="20" dirty="0">
                <a:latin typeface="Microsoft Sans Serif"/>
                <a:cs typeface="Microsoft Sans Serif"/>
              </a:rPr>
              <a:t>presenta </a:t>
            </a:r>
            <a:r>
              <a:rPr sz="650" spc="10" dirty="0">
                <a:latin typeface="Microsoft Sans Serif"/>
                <a:cs typeface="Microsoft Sans Serif"/>
              </a:rPr>
              <a:t>el </a:t>
            </a:r>
            <a:r>
              <a:rPr sz="650" spc="25" dirty="0">
                <a:latin typeface="Microsoft Sans Serif"/>
                <a:cs typeface="Microsoft Sans Serif"/>
              </a:rPr>
              <a:t>ángulo </a:t>
            </a:r>
            <a:r>
              <a:rPr sz="650" spc="20" dirty="0">
                <a:latin typeface="Microsoft Sans Serif"/>
                <a:cs typeface="Microsoft Sans Serif"/>
              </a:rPr>
              <a:t>del </a:t>
            </a:r>
            <a:r>
              <a:rPr sz="650" spc="40" dirty="0">
                <a:latin typeface="Microsoft Sans Serif"/>
                <a:cs typeface="Microsoft Sans Serif"/>
              </a:rPr>
              <a:t>rotor </a:t>
            </a:r>
            <a:r>
              <a:rPr sz="650" spc="10" dirty="0">
                <a:latin typeface="Microsoft Sans Serif"/>
                <a:cs typeface="Microsoft Sans Serif"/>
              </a:rPr>
              <a:t>versus el </a:t>
            </a:r>
            <a:r>
              <a:rPr sz="650" spc="35" dirty="0">
                <a:latin typeface="Microsoft Sans Serif"/>
                <a:cs typeface="Microsoft Sans Serif"/>
              </a:rPr>
              <a:t>tiempo </a:t>
            </a:r>
            <a:r>
              <a:rPr sz="650" spc="20" dirty="0">
                <a:latin typeface="Microsoft Sans Serif"/>
                <a:cs typeface="Microsoft Sans Serif"/>
              </a:rPr>
              <a:t>para </a:t>
            </a:r>
            <a:r>
              <a:rPr sz="650" spc="10" dirty="0">
                <a:latin typeface="Microsoft Sans Serif"/>
                <a:cs typeface="Microsoft Sans Serif"/>
              </a:rPr>
              <a:t>los </a:t>
            </a:r>
            <a:r>
              <a:rPr sz="650" spc="20" dirty="0">
                <a:latin typeface="Microsoft Sans Serif"/>
                <a:cs typeface="Microsoft Sans Serif"/>
              </a:rPr>
              <a:t>tres </a:t>
            </a:r>
            <a:r>
              <a:rPr sz="650" spc="-5" dirty="0">
                <a:latin typeface="Microsoft Sans Serif"/>
                <a:cs typeface="Microsoft Sans Serif"/>
              </a:rPr>
              <a:t>casos </a:t>
            </a:r>
            <a:r>
              <a:rPr sz="650" dirty="0">
                <a:latin typeface="Microsoft Sans Serif"/>
                <a:cs typeface="Microsoft Sans Serif"/>
              </a:rPr>
              <a:t> </a:t>
            </a:r>
            <a:r>
              <a:rPr sz="650" spc="15" dirty="0">
                <a:latin typeface="Microsoft Sans Serif"/>
                <a:cs typeface="Microsoft Sans Serif"/>
              </a:rPr>
              <a:t>considerados,</a:t>
            </a:r>
            <a:r>
              <a:rPr sz="650" spc="-5" dirty="0">
                <a:latin typeface="Microsoft Sans Serif"/>
                <a:cs typeface="Microsoft Sans Serif"/>
              </a:rPr>
              <a:t> </a:t>
            </a:r>
            <a:r>
              <a:rPr sz="650" spc="5" dirty="0">
                <a:latin typeface="Microsoft Sans Serif"/>
                <a:cs typeface="Microsoft Sans Serif"/>
              </a:rPr>
              <a:t>cada</a:t>
            </a:r>
            <a:r>
              <a:rPr sz="650" dirty="0">
                <a:latin typeface="Microsoft Sans Serif"/>
                <a:cs typeface="Microsoft Sans Serif"/>
              </a:rPr>
              <a:t> </a:t>
            </a:r>
            <a:r>
              <a:rPr sz="650" spc="35" dirty="0">
                <a:latin typeface="Microsoft Sans Serif"/>
                <a:cs typeface="Microsoft Sans Serif"/>
              </a:rPr>
              <a:t>uno</a:t>
            </a:r>
            <a:r>
              <a:rPr sz="650" dirty="0">
                <a:latin typeface="Microsoft Sans Serif"/>
                <a:cs typeface="Microsoft Sans Serif"/>
              </a:rPr>
              <a:t> </a:t>
            </a:r>
            <a:r>
              <a:rPr sz="650" spc="15" dirty="0">
                <a:latin typeface="Microsoft Sans Serif"/>
                <a:cs typeface="Microsoft Sans Serif"/>
              </a:rPr>
              <a:t>con</a:t>
            </a:r>
            <a:r>
              <a:rPr sz="650" spc="-5" dirty="0">
                <a:latin typeface="Microsoft Sans Serif"/>
                <a:cs typeface="Microsoft Sans Serif"/>
              </a:rPr>
              <a:t> </a:t>
            </a:r>
            <a:r>
              <a:rPr sz="650" spc="40" dirty="0">
                <a:latin typeface="Microsoft Sans Serif"/>
                <a:cs typeface="Microsoft Sans Serif"/>
              </a:rPr>
              <a:t>un</a:t>
            </a:r>
            <a:r>
              <a:rPr sz="650" dirty="0">
                <a:latin typeface="Microsoft Sans Serif"/>
                <a:cs typeface="Microsoft Sans Serif"/>
              </a:rPr>
              <a:t> </a:t>
            </a:r>
            <a:r>
              <a:rPr sz="650" spc="35" dirty="0">
                <a:latin typeface="Microsoft Sans Serif"/>
                <a:cs typeface="Microsoft Sans Serif"/>
              </a:rPr>
              <a:t>tiempo</a:t>
            </a:r>
            <a:r>
              <a:rPr sz="650" dirty="0">
                <a:latin typeface="Microsoft Sans Serif"/>
                <a:cs typeface="Microsoft Sans Serif"/>
              </a:rPr>
              <a:t> </a:t>
            </a:r>
            <a:r>
              <a:rPr sz="650" spc="20" dirty="0">
                <a:latin typeface="Microsoft Sans Serif"/>
                <a:cs typeface="Microsoft Sans Serif"/>
              </a:rPr>
              <a:t>de</a:t>
            </a:r>
            <a:r>
              <a:rPr sz="650" spc="-5" dirty="0">
                <a:latin typeface="Microsoft Sans Serif"/>
                <a:cs typeface="Microsoft Sans Serif"/>
              </a:rPr>
              <a:t> </a:t>
            </a:r>
            <a:r>
              <a:rPr sz="650" spc="15" dirty="0">
                <a:latin typeface="Microsoft Sans Serif"/>
                <a:cs typeface="Microsoft Sans Serif"/>
              </a:rPr>
              <a:t>limpieza</a:t>
            </a:r>
            <a:r>
              <a:rPr sz="650" dirty="0">
                <a:latin typeface="Microsoft Sans Serif"/>
                <a:cs typeface="Microsoft Sans Serif"/>
              </a:rPr>
              <a:t> </a:t>
            </a:r>
            <a:r>
              <a:rPr sz="650" spc="20" dirty="0">
                <a:latin typeface="Microsoft Sans Serif"/>
                <a:cs typeface="Microsoft Sans Serif"/>
              </a:rPr>
              <a:t>diferente.t</a:t>
            </a:r>
            <a:r>
              <a:rPr sz="450" spc="20" dirty="0">
                <a:latin typeface="Microsoft Sans Serif"/>
                <a:cs typeface="Microsoft Sans Serif"/>
              </a:rPr>
              <a:t>C</a:t>
            </a:r>
            <a:r>
              <a:rPr sz="650" spc="20" dirty="0">
                <a:latin typeface="Microsoft Sans Serif"/>
                <a:cs typeface="Microsoft Sans Serif"/>
              </a:rPr>
              <a:t>.</a:t>
            </a:r>
            <a:r>
              <a:rPr sz="650" dirty="0">
                <a:latin typeface="Microsoft Sans Serif"/>
                <a:cs typeface="Microsoft Sans Serif"/>
              </a:rPr>
              <a:t> </a:t>
            </a:r>
            <a:r>
              <a:rPr sz="650" spc="-5" dirty="0">
                <a:latin typeface="Microsoft Sans Serif"/>
                <a:cs typeface="Microsoft Sans Serif"/>
              </a:rPr>
              <a:t>Los </a:t>
            </a:r>
            <a:r>
              <a:rPr sz="650" spc="20" dirty="0">
                <a:latin typeface="Microsoft Sans Serif"/>
                <a:cs typeface="Microsoft Sans Serif"/>
              </a:rPr>
              <a:t>resultados</a:t>
            </a:r>
            <a:r>
              <a:rPr sz="650" dirty="0">
                <a:latin typeface="Microsoft Sans Serif"/>
                <a:cs typeface="Microsoft Sans Serif"/>
              </a:rPr>
              <a:t> </a:t>
            </a:r>
            <a:r>
              <a:rPr sz="650" spc="15" dirty="0">
                <a:latin typeface="Microsoft Sans Serif"/>
                <a:cs typeface="Microsoft Sans Serif"/>
              </a:rPr>
              <a:t>con </a:t>
            </a:r>
            <a:r>
              <a:rPr sz="650" spc="-160" dirty="0">
                <a:latin typeface="Microsoft Sans Serif"/>
                <a:cs typeface="Microsoft Sans Serif"/>
              </a:rPr>
              <a:t> </a:t>
            </a:r>
            <a:r>
              <a:rPr sz="650" spc="10" dirty="0">
                <a:latin typeface="Microsoft Sans Serif"/>
                <a:cs typeface="Microsoft Sans Serif"/>
              </a:rPr>
              <a:t>los sistemas </a:t>
            </a:r>
            <a:r>
              <a:rPr sz="650" spc="20" dirty="0">
                <a:latin typeface="Microsoft Sans Serif"/>
                <a:cs typeface="Microsoft Sans Serif"/>
              </a:rPr>
              <a:t>reguladores de </a:t>
            </a:r>
            <a:r>
              <a:rPr sz="650" spc="15" dirty="0">
                <a:latin typeface="Microsoft Sans Serif"/>
                <a:cs typeface="Microsoft Sans Serif"/>
              </a:rPr>
              <a:t>voltaje </a:t>
            </a:r>
            <a:r>
              <a:rPr sz="650" spc="5" dirty="0">
                <a:latin typeface="Microsoft Sans Serif"/>
                <a:cs typeface="Microsoft Sans Serif"/>
              </a:rPr>
              <a:t>y </a:t>
            </a:r>
            <a:r>
              <a:rPr sz="650" spc="20" dirty="0">
                <a:latin typeface="Microsoft Sans Serif"/>
                <a:cs typeface="Microsoft Sans Serif"/>
              </a:rPr>
              <a:t>de </a:t>
            </a:r>
            <a:r>
              <a:rPr sz="650" spc="30" dirty="0">
                <a:latin typeface="Microsoft Sans Serif"/>
                <a:cs typeface="Microsoft Sans Serif"/>
              </a:rPr>
              <a:t>control </a:t>
            </a:r>
            <a:r>
              <a:rPr sz="650" spc="20" dirty="0">
                <a:latin typeface="Microsoft Sans Serif"/>
                <a:cs typeface="Microsoft Sans Serif"/>
              </a:rPr>
              <a:t>de </a:t>
            </a:r>
            <a:r>
              <a:rPr sz="650" spc="15" dirty="0">
                <a:latin typeface="Microsoft Sans Serif"/>
                <a:cs typeface="Microsoft Sans Serif"/>
              </a:rPr>
              <a:t>velocidad </a:t>
            </a:r>
            <a:r>
              <a:rPr sz="650" spc="-5" dirty="0">
                <a:latin typeface="Microsoft Sans Serif"/>
                <a:cs typeface="Microsoft Sans Serif"/>
              </a:rPr>
              <a:t>se </a:t>
            </a:r>
            <a:r>
              <a:rPr sz="650" spc="20" dirty="0">
                <a:latin typeface="Microsoft Sans Serif"/>
                <a:cs typeface="Microsoft Sans Serif"/>
              </a:rPr>
              <a:t>presentan </a:t>
            </a:r>
            <a:r>
              <a:rPr sz="650" spc="25" dirty="0">
                <a:latin typeface="Microsoft Sans Serif"/>
                <a:cs typeface="Microsoft Sans Serif"/>
              </a:rPr>
              <a:t>como </a:t>
            </a:r>
            <a:r>
              <a:rPr sz="650" spc="30" dirty="0">
                <a:latin typeface="Microsoft Sans Serif"/>
                <a:cs typeface="Microsoft Sans Serif"/>
              </a:rPr>
              <a:t> </a:t>
            </a:r>
            <a:r>
              <a:rPr sz="650" spc="10" dirty="0">
                <a:latin typeface="Microsoft Sans Serif"/>
                <a:cs typeface="Microsoft Sans Serif"/>
              </a:rPr>
              <a:t>líneas </a:t>
            </a:r>
            <a:r>
              <a:rPr sz="650" spc="15" dirty="0">
                <a:latin typeface="Microsoft Sans Serif"/>
                <a:cs typeface="Microsoft Sans Serif"/>
              </a:rPr>
              <a:t>continuas. </a:t>
            </a:r>
            <a:r>
              <a:rPr sz="650" spc="-15" dirty="0">
                <a:latin typeface="Microsoft Sans Serif"/>
                <a:cs typeface="Microsoft Sans Serif"/>
              </a:rPr>
              <a:t>Las </a:t>
            </a:r>
            <a:r>
              <a:rPr sz="650" spc="10" dirty="0">
                <a:latin typeface="Microsoft Sans Serif"/>
                <a:cs typeface="Microsoft Sans Serif"/>
              </a:rPr>
              <a:t>líneas </a:t>
            </a:r>
            <a:r>
              <a:rPr sz="650" spc="20" dirty="0">
                <a:latin typeface="Microsoft Sans Serif"/>
                <a:cs typeface="Microsoft Sans Serif"/>
              </a:rPr>
              <a:t>de </a:t>
            </a:r>
            <a:r>
              <a:rPr sz="650" spc="30" dirty="0">
                <a:latin typeface="Microsoft Sans Serif"/>
                <a:cs typeface="Microsoft Sans Serif"/>
              </a:rPr>
              <a:t>puntos </a:t>
            </a:r>
            <a:r>
              <a:rPr sz="650" spc="25" dirty="0">
                <a:latin typeface="Microsoft Sans Serif"/>
                <a:cs typeface="Microsoft Sans Serif"/>
              </a:rPr>
              <a:t>corresponden </a:t>
            </a:r>
            <a:r>
              <a:rPr sz="650" dirty="0">
                <a:latin typeface="Microsoft Sans Serif"/>
                <a:cs typeface="Microsoft Sans Serif"/>
              </a:rPr>
              <a:t>a </a:t>
            </a:r>
            <a:r>
              <a:rPr sz="650" spc="10" dirty="0">
                <a:latin typeface="Microsoft Sans Serif"/>
                <a:cs typeface="Microsoft Sans Serif"/>
              </a:rPr>
              <a:t>los </a:t>
            </a:r>
            <a:r>
              <a:rPr sz="650" spc="20" dirty="0">
                <a:latin typeface="Microsoft Sans Serif"/>
                <a:cs typeface="Microsoft Sans Serif"/>
              </a:rPr>
              <a:t>resultados </a:t>
            </a:r>
            <a:r>
              <a:rPr sz="650" spc="15" dirty="0">
                <a:latin typeface="Microsoft Sans Serif"/>
                <a:cs typeface="Microsoft Sans Serif"/>
              </a:rPr>
              <a:t>sin </a:t>
            </a:r>
            <a:r>
              <a:rPr sz="650" spc="10" dirty="0">
                <a:latin typeface="Microsoft Sans Serif"/>
                <a:cs typeface="Microsoft Sans Serif"/>
              </a:rPr>
              <a:t>estos </a:t>
            </a:r>
            <a:r>
              <a:rPr sz="650" spc="15" dirty="0">
                <a:latin typeface="Microsoft Sans Serif"/>
                <a:cs typeface="Microsoft Sans Serif"/>
              </a:rPr>
              <a:t> </a:t>
            </a:r>
            <a:r>
              <a:rPr sz="650" spc="20" dirty="0">
                <a:latin typeface="Microsoft Sans Serif"/>
                <a:cs typeface="Microsoft Sans Serif"/>
              </a:rPr>
              <a:t>controles. </a:t>
            </a:r>
            <a:r>
              <a:rPr sz="650" spc="-10" dirty="0">
                <a:latin typeface="Microsoft Sans Serif"/>
                <a:cs typeface="Microsoft Sans Serif"/>
              </a:rPr>
              <a:t>Esta </a:t>
            </a:r>
            <a:r>
              <a:rPr sz="650" spc="30" dirty="0">
                <a:latin typeface="Microsoft Sans Serif"/>
                <a:cs typeface="Microsoft Sans Serif"/>
              </a:rPr>
              <a:t>figura </a:t>
            </a:r>
            <a:r>
              <a:rPr sz="650" spc="25" dirty="0">
                <a:latin typeface="Microsoft Sans Serif"/>
                <a:cs typeface="Microsoft Sans Serif"/>
              </a:rPr>
              <a:t>muestra que </a:t>
            </a:r>
            <a:r>
              <a:rPr sz="650" dirty="0">
                <a:latin typeface="Microsoft Sans Serif"/>
                <a:cs typeface="Microsoft Sans Serif"/>
              </a:rPr>
              <a:t>las </a:t>
            </a:r>
            <a:r>
              <a:rPr sz="650" spc="5" dirty="0">
                <a:latin typeface="Microsoft Sans Serif"/>
                <a:cs typeface="Microsoft Sans Serif"/>
              </a:rPr>
              <a:t>oscilaciones </a:t>
            </a:r>
            <a:r>
              <a:rPr sz="650" spc="10" dirty="0">
                <a:latin typeface="Microsoft Sans Serif"/>
                <a:cs typeface="Microsoft Sans Serif"/>
              </a:rPr>
              <a:t>desaparecen </a:t>
            </a:r>
            <a:r>
              <a:rPr sz="650" spc="15" dirty="0">
                <a:latin typeface="Microsoft Sans Serif"/>
                <a:cs typeface="Microsoft Sans Serif"/>
              </a:rPr>
              <a:t>más </a:t>
            </a:r>
            <a:r>
              <a:rPr sz="650" spc="30" dirty="0">
                <a:latin typeface="Microsoft Sans Serif"/>
                <a:cs typeface="Microsoft Sans Serif"/>
              </a:rPr>
              <a:t>rápido </a:t>
            </a:r>
            <a:r>
              <a:rPr sz="650" spc="35" dirty="0">
                <a:latin typeface="Microsoft Sans Serif"/>
                <a:cs typeface="Microsoft Sans Serif"/>
              </a:rPr>
              <a:t> </a:t>
            </a:r>
            <a:r>
              <a:rPr sz="650" spc="20" dirty="0">
                <a:latin typeface="Microsoft Sans Serif"/>
                <a:cs typeface="Microsoft Sans Serif"/>
              </a:rPr>
              <a:t>cuando </a:t>
            </a:r>
            <a:r>
              <a:rPr sz="650" spc="10" dirty="0">
                <a:latin typeface="Microsoft Sans Serif"/>
                <a:cs typeface="Microsoft Sans Serif"/>
              </a:rPr>
              <a:t>el </a:t>
            </a:r>
            <a:r>
              <a:rPr sz="650" spc="30" dirty="0">
                <a:latin typeface="Microsoft Sans Serif"/>
                <a:cs typeface="Microsoft Sans Serif"/>
              </a:rPr>
              <a:t>regulador </a:t>
            </a:r>
            <a:r>
              <a:rPr sz="650" spc="20" dirty="0">
                <a:latin typeface="Microsoft Sans Serif"/>
                <a:cs typeface="Microsoft Sans Serif"/>
              </a:rPr>
              <a:t>de </a:t>
            </a:r>
            <a:r>
              <a:rPr sz="650" spc="15" dirty="0">
                <a:latin typeface="Microsoft Sans Serif"/>
                <a:cs typeface="Microsoft Sans Serif"/>
              </a:rPr>
              <a:t>voltaje </a:t>
            </a:r>
            <a:r>
              <a:rPr sz="650" spc="5" dirty="0">
                <a:latin typeface="Microsoft Sans Serif"/>
                <a:cs typeface="Microsoft Sans Serif"/>
              </a:rPr>
              <a:t>y </a:t>
            </a:r>
            <a:r>
              <a:rPr sz="650" spc="10" dirty="0">
                <a:latin typeface="Microsoft Sans Serif"/>
                <a:cs typeface="Microsoft Sans Serif"/>
              </a:rPr>
              <a:t>los sistemas </a:t>
            </a:r>
            <a:r>
              <a:rPr sz="650" spc="20" dirty="0">
                <a:latin typeface="Microsoft Sans Serif"/>
                <a:cs typeface="Microsoft Sans Serif"/>
              </a:rPr>
              <a:t>de </a:t>
            </a:r>
            <a:r>
              <a:rPr sz="650" spc="30" dirty="0">
                <a:latin typeface="Microsoft Sans Serif"/>
                <a:cs typeface="Microsoft Sans Serif"/>
              </a:rPr>
              <a:t>control </a:t>
            </a:r>
            <a:r>
              <a:rPr sz="650" spc="20" dirty="0">
                <a:latin typeface="Microsoft Sans Serif"/>
                <a:cs typeface="Microsoft Sans Serif"/>
              </a:rPr>
              <a:t>de </a:t>
            </a:r>
            <a:r>
              <a:rPr sz="650" spc="15" dirty="0">
                <a:latin typeface="Microsoft Sans Serif"/>
                <a:cs typeface="Microsoft Sans Serif"/>
              </a:rPr>
              <a:t>velocidad están </a:t>
            </a:r>
            <a:r>
              <a:rPr sz="650" spc="20" dirty="0">
                <a:latin typeface="Microsoft Sans Serif"/>
                <a:cs typeface="Microsoft Sans Serif"/>
              </a:rPr>
              <a:t> habilitados.</a:t>
            </a:r>
            <a:endParaRPr sz="650">
              <a:latin typeface="Microsoft Sans Serif"/>
              <a:cs typeface="Microsoft Sans Serif"/>
            </a:endParaRPr>
          </a:p>
        </p:txBody>
      </p:sp>
      <p:sp>
        <p:nvSpPr>
          <p:cNvPr id="41" name="object 41"/>
          <p:cNvSpPr txBox="1"/>
          <p:nvPr/>
        </p:nvSpPr>
        <p:spPr>
          <a:xfrm>
            <a:off x="1415255" y="3409242"/>
            <a:ext cx="7239652" cy="786113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 marR="5080" indent="154940">
              <a:lnSpc>
                <a:spcPct val="133500"/>
              </a:lnSpc>
              <a:spcBef>
                <a:spcPts val="100"/>
              </a:spcBef>
            </a:pPr>
            <a:r>
              <a:rPr sz="750" spc="-45" dirty="0">
                <a:latin typeface="Microsoft Sans Serif"/>
                <a:cs typeface="Microsoft Sans Serif"/>
              </a:rPr>
              <a:t>Se </a:t>
            </a:r>
            <a:r>
              <a:rPr sz="750" spc="30" dirty="0">
                <a:latin typeface="Microsoft Sans Serif"/>
                <a:cs typeface="Microsoft Sans Serif"/>
              </a:rPr>
              <a:t>pueden </a:t>
            </a:r>
            <a:r>
              <a:rPr sz="750" spc="35" dirty="0">
                <a:latin typeface="Microsoft Sans Serif"/>
                <a:cs typeface="Microsoft Sans Serif"/>
              </a:rPr>
              <a:t>obtener </a:t>
            </a:r>
            <a:r>
              <a:rPr sz="750" spc="15" dirty="0">
                <a:latin typeface="Microsoft Sans Serif"/>
                <a:cs typeface="Microsoft Sans Serif"/>
              </a:rPr>
              <a:t>varios </a:t>
            </a:r>
            <a:r>
              <a:rPr sz="750" spc="20" dirty="0">
                <a:latin typeface="Microsoft Sans Serif"/>
                <a:cs typeface="Microsoft Sans Serif"/>
              </a:rPr>
              <a:t>gráficos </a:t>
            </a:r>
            <a:r>
              <a:rPr sz="750" spc="25" dirty="0">
                <a:latin typeface="Microsoft Sans Serif"/>
                <a:cs typeface="Microsoft Sans Serif"/>
              </a:rPr>
              <a:t>de </a:t>
            </a:r>
            <a:r>
              <a:rPr sz="750" spc="10" dirty="0">
                <a:latin typeface="Microsoft Sans Serif"/>
                <a:cs typeface="Microsoft Sans Serif"/>
              </a:rPr>
              <a:t>los </a:t>
            </a:r>
            <a:r>
              <a:rPr sz="750" spc="-5" dirty="0">
                <a:latin typeface="Microsoft Sans Serif"/>
                <a:cs typeface="Microsoft Sans Serif"/>
              </a:rPr>
              <a:t>casos </a:t>
            </a:r>
            <a:r>
              <a:rPr sz="750" spc="25" dirty="0">
                <a:latin typeface="Microsoft Sans Serif"/>
                <a:cs typeface="Microsoft Sans Serif"/>
              </a:rPr>
              <a:t>de </a:t>
            </a:r>
            <a:r>
              <a:rPr sz="750" spc="20" dirty="0">
                <a:latin typeface="Microsoft Sans Serif"/>
                <a:cs typeface="Microsoft Sans Serif"/>
              </a:rPr>
              <a:t>simulación </a:t>
            </a:r>
            <a:r>
              <a:rPr sz="750" spc="25" dirty="0">
                <a:latin typeface="Microsoft Sans Serif"/>
                <a:cs typeface="Microsoft Sans Serif"/>
              </a:rPr>
              <a:t>de </a:t>
            </a:r>
            <a:r>
              <a:rPr sz="750" spc="30" dirty="0">
                <a:latin typeface="Microsoft Sans Serif"/>
                <a:cs typeface="Microsoft Sans Serif"/>
              </a:rPr>
              <a:t> </a:t>
            </a:r>
            <a:r>
              <a:rPr sz="750" spc="20" dirty="0">
                <a:latin typeface="Microsoft Sans Serif"/>
                <a:cs typeface="Microsoft Sans Serif"/>
              </a:rPr>
              <a:t>estabilidad </a:t>
            </a:r>
            <a:r>
              <a:rPr sz="750" spc="30" dirty="0">
                <a:latin typeface="Microsoft Sans Serif"/>
                <a:cs typeface="Microsoft Sans Serif"/>
              </a:rPr>
              <a:t>transitoria </a:t>
            </a:r>
            <a:r>
              <a:rPr sz="750" spc="25" dirty="0">
                <a:latin typeface="Microsoft Sans Serif"/>
                <a:cs typeface="Microsoft Sans Serif"/>
              </a:rPr>
              <a:t>para </a:t>
            </a:r>
            <a:r>
              <a:rPr sz="750" spc="30" dirty="0">
                <a:latin typeface="Microsoft Sans Serif"/>
                <a:cs typeface="Microsoft Sans Serif"/>
              </a:rPr>
              <a:t>una </a:t>
            </a:r>
            <a:r>
              <a:rPr sz="750" spc="35" dirty="0">
                <a:latin typeface="Microsoft Sans Serif"/>
                <a:cs typeface="Microsoft Sans Serif"/>
              </a:rPr>
              <a:t>gran </a:t>
            </a:r>
            <a:r>
              <a:rPr sz="750" spc="20" dirty="0">
                <a:latin typeface="Microsoft Sans Serif"/>
                <a:cs typeface="Microsoft Sans Serif"/>
              </a:rPr>
              <a:t>variedad </a:t>
            </a:r>
            <a:r>
              <a:rPr sz="750" spc="25" dirty="0">
                <a:latin typeface="Microsoft Sans Serif"/>
                <a:cs typeface="Microsoft Sans Serif"/>
              </a:rPr>
              <a:t>de </a:t>
            </a:r>
            <a:r>
              <a:rPr sz="750" spc="10" dirty="0">
                <a:latin typeface="Microsoft Sans Serif"/>
                <a:cs typeface="Microsoft Sans Serif"/>
              </a:rPr>
              <a:t>aplicaciones. </a:t>
            </a:r>
            <a:r>
              <a:rPr sz="750" spc="5" dirty="0">
                <a:latin typeface="Microsoft Sans Serif"/>
                <a:cs typeface="Microsoft Sans Serif"/>
              </a:rPr>
              <a:t>Para </a:t>
            </a:r>
            <a:r>
              <a:rPr sz="750" spc="10" dirty="0">
                <a:latin typeface="Microsoft Sans Serif"/>
                <a:cs typeface="Microsoft Sans Serif"/>
              </a:rPr>
              <a:t> </a:t>
            </a:r>
            <a:r>
              <a:rPr sz="750" spc="35" dirty="0">
                <a:latin typeface="Microsoft Sans Serif"/>
                <a:cs typeface="Microsoft Sans Serif"/>
              </a:rPr>
              <a:t>configurar </a:t>
            </a:r>
            <a:r>
              <a:rPr sz="750" spc="25" dirty="0">
                <a:latin typeface="Microsoft Sans Serif"/>
                <a:cs typeface="Microsoft Sans Serif"/>
              </a:rPr>
              <a:t>elementos de disparo </a:t>
            </a:r>
            <a:r>
              <a:rPr sz="750" spc="10" dirty="0">
                <a:latin typeface="Microsoft Sans Serif"/>
                <a:cs typeface="Microsoft Sans Serif"/>
              </a:rPr>
              <a:t>desfasados, la </a:t>
            </a:r>
            <a:r>
              <a:rPr sz="750" spc="35" dirty="0">
                <a:latin typeface="Microsoft Sans Serif"/>
                <a:cs typeface="Microsoft Sans Serif"/>
              </a:rPr>
              <a:t>información </a:t>
            </a:r>
            <a:r>
              <a:rPr sz="750" spc="20" dirty="0">
                <a:latin typeface="Microsoft Sans Serif"/>
                <a:cs typeface="Microsoft Sans Serif"/>
              </a:rPr>
              <a:t>más </a:t>
            </a:r>
            <a:r>
              <a:rPr sz="750" spc="25" dirty="0">
                <a:latin typeface="Microsoft Sans Serif"/>
                <a:cs typeface="Microsoft Sans Serif"/>
              </a:rPr>
              <a:t> </a:t>
            </a:r>
            <a:r>
              <a:rPr sz="750" spc="40" dirty="0">
                <a:latin typeface="Microsoft Sans Serif"/>
                <a:cs typeface="Microsoft Sans Serif"/>
              </a:rPr>
              <a:t>importante </a:t>
            </a:r>
            <a:r>
              <a:rPr sz="750" spc="-5" dirty="0">
                <a:latin typeface="Microsoft Sans Serif"/>
                <a:cs typeface="Microsoft Sans Serif"/>
              </a:rPr>
              <a:t>es </a:t>
            </a:r>
            <a:r>
              <a:rPr sz="750" spc="10" dirty="0">
                <a:latin typeface="Microsoft Sans Serif"/>
                <a:cs typeface="Microsoft Sans Serif"/>
              </a:rPr>
              <a:t>el </a:t>
            </a:r>
            <a:r>
              <a:rPr sz="750" spc="30" dirty="0">
                <a:latin typeface="Microsoft Sans Serif"/>
                <a:cs typeface="Microsoft Sans Serif"/>
              </a:rPr>
              <a:t>ángulo </a:t>
            </a:r>
            <a:r>
              <a:rPr sz="750" spc="20" dirty="0">
                <a:latin typeface="Microsoft Sans Serif"/>
                <a:cs typeface="Microsoft Sans Serif"/>
              </a:rPr>
              <a:t>del </a:t>
            </a:r>
            <a:r>
              <a:rPr sz="750" spc="50" dirty="0">
                <a:latin typeface="Microsoft Sans Serif"/>
                <a:cs typeface="Microsoft Sans Serif"/>
              </a:rPr>
              <a:t>rotor </a:t>
            </a:r>
            <a:r>
              <a:rPr sz="750" spc="10" dirty="0">
                <a:latin typeface="Microsoft Sans Serif"/>
                <a:cs typeface="Microsoft Sans Serif"/>
              </a:rPr>
              <a:t>versus el </a:t>
            </a:r>
            <a:r>
              <a:rPr sz="750" spc="40" dirty="0">
                <a:latin typeface="Microsoft Sans Serif"/>
                <a:cs typeface="Microsoft Sans Serif"/>
              </a:rPr>
              <a:t>tiempo </a:t>
            </a:r>
            <a:r>
              <a:rPr sz="750" spc="5" dirty="0">
                <a:latin typeface="Microsoft Sans Serif"/>
                <a:cs typeface="Microsoft Sans Serif"/>
              </a:rPr>
              <a:t>y </a:t>
            </a:r>
            <a:r>
              <a:rPr sz="750" spc="-80" dirty="0">
                <a:latin typeface="Microsoft Sans Serif"/>
                <a:cs typeface="Microsoft Sans Serif"/>
              </a:rPr>
              <a:t>R </a:t>
            </a:r>
            <a:r>
              <a:rPr sz="750" spc="-10" dirty="0">
                <a:latin typeface="Microsoft Sans Serif"/>
                <a:cs typeface="Microsoft Sans Serif"/>
              </a:rPr>
              <a:t>+ </a:t>
            </a:r>
            <a:r>
              <a:rPr sz="750" spc="-20" dirty="0">
                <a:latin typeface="Microsoft Sans Serif"/>
                <a:cs typeface="Microsoft Sans Serif"/>
              </a:rPr>
              <a:t>jX </a:t>
            </a:r>
            <a:r>
              <a:rPr sz="750" spc="10" dirty="0">
                <a:latin typeface="Microsoft Sans Serif"/>
                <a:cs typeface="Microsoft Sans Serif"/>
              </a:rPr>
              <a:t>versus el </a:t>
            </a:r>
            <a:r>
              <a:rPr sz="750" spc="15" dirty="0">
                <a:latin typeface="Microsoft Sans Serif"/>
                <a:cs typeface="Microsoft Sans Serif"/>
              </a:rPr>
              <a:t> </a:t>
            </a:r>
            <a:r>
              <a:rPr sz="750" spc="30" dirty="0">
                <a:latin typeface="Microsoft Sans Serif"/>
                <a:cs typeface="Microsoft Sans Serif"/>
              </a:rPr>
              <a:t>tiempo. </a:t>
            </a:r>
            <a:r>
              <a:rPr sz="750" spc="5" dirty="0">
                <a:latin typeface="Microsoft Sans Serif"/>
                <a:cs typeface="Microsoft Sans Serif"/>
              </a:rPr>
              <a:t>De </a:t>
            </a:r>
            <a:r>
              <a:rPr sz="750" spc="10" dirty="0">
                <a:latin typeface="Microsoft Sans Serif"/>
                <a:cs typeface="Microsoft Sans Serif"/>
              </a:rPr>
              <a:t>los </a:t>
            </a:r>
            <a:r>
              <a:rPr sz="750" spc="15" dirty="0">
                <a:latin typeface="Microsoft Sans Serif"/>
                <a:cs typeface="Microsoft Sans Serif"/>
              </a:rPr>
              <a:t>respectivos gráficos, </a:t>
            </a:r>
            <a:r>
              <a:rPr sz="750" spc="10" dirty="0">
                <a:latin typeface="Microsoft Sans Serif"/>
                <a:cs typeface="Microsoft Sans Serif"/>
              </a:rPr>
              <a:t>el </a:t>
            </a:r>
            <a:r>
              <a:rPr sz="750" spc="-15" dirty="0">
                <a:latin typeface="Microsoft Sans Serif"/>
                <a:cs typeface="Microsoft Sans Serif"/>
              </a:rPr>
              <a:t>Caso </a:t>
            </a:r>
            <a:r>
              <a:rPr sz="750" spc="10" dirty="0">
                <a:latin typeface="Microsoft Sans Serif"/>
                <a:cs typeface="Microsoft Sans Serif"/>
              </a:rPr>
              <a:t>1 </a:t>
            </a:r>
            <a:r>
              <a:rPr sz="750" spc="25" dirty="0">
                <a:latin typeface="Microsoft Sans Serif"/>
                <a:cs typeface="Microsoft Sans Serif"/>
              </a:rPr>
              <a:t>tiene </a:t>
            </a:r>
            <a:r>
              <a:rPr sz="750" spc="45" dirty="0">
                <a:latin typeface="Microsoft Sans Serif"/>
                <a:cs typeface="Microsoft Sans Serif"/>
              </a:rPr>
              <a:t>un </a:t>
            </a:r>
            <a:r>
              <a:rPr sz="750" spc="40" dirty="0">
                <a:latin typeface="Microsoft Sans Serif"/>
                <a:cs typeface="Microsoft Sans Serif"/>
              </a:rPr>
              <a:t>tiempo </a:t>
            </a:r>
            <a:r>
              <a:rPr sz="750" spc="25" dirty="0">
                <a:latin typeface="Microsoft Sans Serif"/>
                <a:cs typeface="Microsoft Sans Serif"/>
              </a:rPr>
              <a:t>de </a:t>
            </a:r>
            <a:r>
              <a:rPr sz="750" spc="30" dirty="0">
                <a:latin typeface="Microsoft Sans Serif"/>
                <a:cs typeface="Microsoft Sans Serif"/>
              </a:rPr>
              <a:t> </a:t>
            </a:r>
            <a:r>
              <a:rPr sz="750" spc="20" dirty="0">
                <a:latin typeface="Microsoft Sans Serif"/>
                <a:cs typeface="Microsoft Sans Serif"/>
              </a:rPr>
              <a:t>limpieza </a:t>
            </a:r>
            <a:r>
              <a:rPr sz="750" spc="25" dirty="0">
                <a:latin typeface="Microsoft Sans Serif"/>
                <a:cs typeface="Microsoft Sans Serif"/>
              </a:rPr>
              <a:t>de </a:t>
            </a:r>
            <a:r>
              <a:rPr sz="750" spc="10" dirty="0">
                <a:latin typeface="Microsoft Sans Serif"/>
                <a:cs typeface="Microsoft Sans Serif"/>
              </a:rPr>
              <a:t>90 </a:t>
            </a:r>
            <a:r>
              <a:rPr sz="750" spc="25" dirty="0">
                <a:latin typeface="Microsoft Sans Serif"/>
                <a:cs typeface="Microsoft Sans Serif"/>
              </a:rPr>
              <a:t>milisegundos </a:t>
            </a:r>
            <a:r>
              <a:rPr sz="750" spc="5" dirty="0">
                <a:latin typeface="Microsoft Sans Serif"/>
                <a:cs typeface="Microsoft Sans Serif"/>
              </a:rPr>
              <a:t>y </a:t>
            </a:r>
            <a:r>
              <a:rPr sz="750" spc="10" dirty="0">
                <a:latin typeface="Microsoft Sans Serif"/>
                <a:cs typeface="Microsoft Sans Serif"/>
              </a:rPr>
              <a:t>el </a:t>
            </a:r>
            <a:r>
              <a:rPr sz="750" spc="15" dirty="0">
                <a:latin typeface="Microsoft Sans Serif"/>
                <a:cs typeface="Microsoft Sans Serif"/>
              </a:rPr>
              <a:t>sistema </a:t>
            </a:r>
            <a:r>
              <a:rPr sz="750" spc="25" dirty="0">
                <a:latin typeface="Microsoft Sans Serif"/>
                <a:cs typeface="Microsoft Sans Serif"/>
              </a:rPr>
              <a:t>permanece en </a:t>
            </a:r>
            <a:r>
              <a:rPr sz="750" spc="20" dirty="0">
                <a:latin typeface="Microsoft Sans Serif"/>
                <a:cs typeface="Microsoft Sans Serif"/>
              </a:rPr>
              <a:t>sincronismo. </a:t>
            </a:r>
            <a:r>
              <a:rPr sz="750" spc="-185" dirty="0">
                <a:latin typeface="Microsoft Sans Serif"/>
                <a:cs typeface="Microsoft Sans Serif"/>
              </a:rPr>
              <a:t> </a:t>
            </a:r>
            <a:r>
              <a:rPr sz="750" spc="-20" dirty="0">
                <a:latin typeface="Microsoft Sans Serif"/>
                <a:cs typeface="Microsoft Sans Serif"/>
              </a:rPr>
              <a:t>En</a:t>
            </a:r>
            <a:r>
              <a:rPr sz="750" spc="-5" dirty="0">
                <a:latin typeface="Microsoft Sans Serif"/>
                <a:cs typeface="Microsoft Sans Serif"/>
              </a:rPr>
              <a:t> </a:t>
            </a:r>
            <a:r>
              <a:rPr sz="750" spc="10" dirty="0">
                <a:latin typeface="Microsoft Sans Serif"/>
                <a:cs typeface="Microsoft Sans Serif"/>
              </a:rPr>
              <a:t>el</a:t>
            </a:r>
            <a:r>
              <a:rPr sz="750" dirty="0">
                <a:latin typeface="Microsoft Sans Serif"/>
                <a:cs typeface="Microsoft Sans Serif"/>
              </a:rPr>
              <a:t> </a:t>
            </a:r>
            <a:r>
              <a:rPr sz="750" spc="-15" dirty="0">
                <a:latin typeface="Microsoft Sans Serif"/>
                <a:cs typeface="Microsoft Sans Serif"/>
              </a:rPr>
              <a:t>Caso</a:t>
            </a:r>
            <a:r>
              <a:rPr sz="750" spc="-5" dirty="0">
                <a:latin typeface="Microsoft Sans Serif"/>
                <a:cs typeface="Microsoft Sans Serif"/>
              </a:rPr>
              <a:t> </a:t>
            </a:r>
            <a:r>
              <a:rPr sz="750" dirty="0">
                <a:latin typeface="Microsoft Sans Serif"/>
                <a:cs typeface="Microsoft Sans Serif"/>
              </a:rPr>
              <a:t>2, </a:t>
            </a:r>
            <a:r>
              <a:rPr sz="750" spc="10" dirty="0">
                <a:latin typeface="Microsoft Sans Serif"/>
                <a:cs typeface="Microsoft Sans Serif"/>
              </a:rPr>
              <a:t>el</a:t>
            </a:r>
            <a:r>
              <a:rPr sz="750" dirty="0">
                <a:latin typeface="Microsoft Sans Serif"/>
                <a:cs typeface="Microsoft Sans Serif"/>
              </a:rPr>
              <a:t> </a:t>
            </a:r>
            <a:r>
              <a:rPr sz="750" spc="15" dirty="0">
                <a:latin typeface="Microsoft Sans Serif"/>
                <a:cs typeface="Microsoft Sans Serif"/>
              </a:rPr>
              <a:t>sistema</a:t>
            </a:r>
            <a:r>
              <a:rPr sz="750" spc="-5" dirty="0">
                <a:latin typeface="Microsoft Sans Serif"/>
                <a:cs typeface="Microsoft Sans Serif"/>
              </a:rPr>
              <a:t> </a:t>
            </a:r>
            <a:r>
              <a:rPr sz="750" spc="25" dirty="0">
                <a:latin typeface="Microsoft Sans Serif"/>
                <a:cs typeface="Microsoft Sans Serif"/>
              </a:rPr>
              <a:t>todavía</a:t>
            </a:r>
            <a:r>
              <a:rPr sz="750" dirty="0">
                <a:latin typeface="Microsoft Sans Serif"/>
                <a:cs typeface="Microsoft Sans Serif"/>
              </a:rPr>
              <a:t> </a:t>
            </a:r>
            <a:r>
              <a:rPr sz="750" spc="10" dirty="0">
                <a:latin typeface="Microsoft Sans Serif"/>
                <a:cs typeface="Microsoft Sans Serif"/>
              </a:rPr>
              <a:t>está</a:t>
            </a:r>
            <a:r>
              <a:rPr sz="750" dirty="0">
                <a:latin typeface="Microsoft Sans Serif"/>
                <a:cs typeface="Microsoft Sans Serif"/>
              </a:rPr>
              <a:t> </a:t>
            </a:r>
            <a:r>
              <a:rPr sz="750" spc="25" dirty="0">
                <a:latin typeface="Microsoft Sans Serif"/>
                <a:cs typeface="Microsoft Sans Serif"/>
              </a:rPr>
              <a:t>en</a:t>
            </a:r>
            <a:r>
              <a:rPr sz="750" spc="-5" dirty="0">
                <a:latin typeface="Microsoft Sans Serif"/>
                <a:cs typeface="Microsoft Sans Serif"/>
              </a:rPr>
              <a:t> </a:t>
            </a:r>
            <a:r>
              <a:rPr sz="750" spc="25" dirty="0">
                <a:latin typeface="Microsoft Sans Serif"/>
                <a:cs typeface="Microsoft Sans Serif"/>
              </a:rPr>
              <a:t>sincronismo</a:t>
            </a:r>
            <a:r>
              <a:rPr sz="750" dirty="0">
                <a:latin typeface="Microsoft Sans Serif"/>
                <a:cs typeface="Microsoft Sans Serif"/>
              </a:rPr>
              <a:t> </a:t>
            </a:r>
            <a:r>
              <a:rPr sz="750" spc="20" dirty="0">
                <a:latin typeface="Microsoft Sans Serif"/>
                <a:cs typeface="Microsoft Sans Serif"/>
              </a:rPr>
              <a:t>con</a:t>
            </a:r>
            <a:r>
              <a:rPr sz="750" dirty="0">
                <a:latin typeface="Microsoft Sans Serif"/>
                <a:cs typeface="Microsoft Sans Serif"/>
              </a:rPr>
              <a:t> </a:t>
            </a:r>
            <a:r>
              <a:rPr sz="750" spc="45" dirty="0">
                <a:latin typeface="Microsoft Sans Serif"/>
                <a:cs typeface="Microsoft Sans Serif"/>
              </a:rPr>
              <a:t>un</a:t>
            </a:r>
            <a:r>
              <a:rPr sz="750" spc="-5" dirty="0">
                <a:latin typeface="Microsoft Sans Serif"/>
                <a:cs typeface="Microsoft Sans Serif"/>
              </a:rPr>
              <a:t> </a:t>
            </a:r>
            <a:r>
              <a:rPr sz="750" spc="40" dirty="0">
                <a:latin typeface="Microsoft Sans Serif"/>
                <a:cs typeface="Microsoft Sans Serif"/>
              </a:rPr>
              <a:t>tiempo</a:t>
            </a:r>
            <a:r>
              <a:rPr sz="750" dirty="0">
                <a:latin typeface="Microsoft Sans Serif"/>
                <a:cs typeface="Microsoft Sans Serif"/>
              </a:rPr>
              <a:t> </a:t>
            </a:r>
            <a:r>
              <a:rPr sz="750" spc="25" dirty="0">
                <a:latin typeface="Microsoft Sans Serif"/>
                <a:cs typeface="Microsoft Sans Serif"/>
              </a:rPr>
              <a:t>de </a:t>
            </a:r>
            <a:r>
              <a:rPr sz="750" spc="-185" dirty="0">
                <a:latin typeface="Microsoft Sans Serif"/>
                <a:cs typeface="Microsoft Sans Serif"/>
              </a:rPr>
              <a:t> </a:t>
            </a:r>
            <a:r>
              <a:rPr sz="750" spc="20" dirty="0">
                <a:latin typeface="Microsoft Sans Serif"/>
                <a:cs typeface="Microsoft Sans Serif"/>
              </a:rPr>
              <a:t>limpieza </a:t>
            </a:r>
            <a:r>
              <a:rPr sz="750" spc="25" dirty="0">
                <a:latin typeface="Microsoft Sans Serif"/>
                <a:cs typeface="Microsoft Sans Serif"/>
              </a:rPr>
              <a:t>de </a:t>
            </a:r>
            <a:r>
              <a:rPr sz="750" spc="10" dirty="0">
                <a:latin typeface="Microsoft Sans Serif"/>
                <a:cs typeface="Microsoft Sans Serif"/>
              </a:rPr>
              <a:t>180 </a:t>
            </a:r>
            <a:r>
              <a:rPr sz="750" spc="25" dirty="0">
                <a:latin typeface="Microsoft Sans Serif"/>
                <a:cs typeface="Microsoft Sans Serif"/>
              </a:rPr>
              <a:t>milisegundos. </a:t>
            </a:r>
            <a:r>
              <a:rPr sz="750" spc="5" dirty="0">
                <a:latin typeface="Microsoft Sans Serif"/>
                <a:cs typeface="Microsoft Sans Serif"/>
              </a:rPr>
              <a:t>Para </a:t>
            </a:r>
            <a:r>
              <a:rPr sz="750" spc="10" dirty="0">
                <a:latin typeface="Microsoft Sans Serif"/>
                <a:cs typeface="Microsoft Sans Serif"/>
              </a:rPr>
              <a:t>el </a:t>
            </a:r>
            <a:r>
              <a:rPr sz="750" spc="-15" dirty="0">
                <a:latin typeface="Microsoft Sans Serif"/>
                <a:cs typeface="Microsoft Sans Serif"/>
              </a:rPr>
              <a:t>Caso </a:t>
            </a:r>
            <a:r>
              <a:rPr sz="750" dirty="0">
                <a:latin typeface="Microsoft Sans Serif"/>
                <a:cs typeface="Microsoft Sans Serif"/>
              </a:rPr>
              <a:t>3, </a:t>
            </a:r>
            <a:r>
              <a:rPr sz="750" spc="10" dirty="0">
                <a:latin typeface="Microsoft Sans Serif"/>
                <a:cs typeface="Microsoft Sans Serif"/>
              </a:rPr>
              <a:t>el </a:t>
            </a:r>
            <a:r>
              <a:rPr sz="750" spc="15" dirty="0">
                <a:latin typeface="Microsoft Sans Serif"/>
                <a:cs typeface="Microsoft Sans Serif"/>
              </a:rPr>
              <a:t>sistema </a:t>
            </a:r>
            <a:r>
              <a:rPr sz="750" spc="30" dirty="0">
                <a:latin typeface="Microsoft Sans Serif"/>
                <a:cs typeface="Microsoft Sans Serif"/>
              </a:rPr>
              <a:t>pierde </a:t>
            </a:r>
            <a:r>
              <a:rPr sz="750" spc="35" dirty="0">
                <a:latin typeface="Microsoft Sans Serif"/>
                <a:cs typeface="Microsoft Sans Serif"/>
              </a:rPr>
              <a:t> </a:t>
            </a:r>
            <a:r>
              <a:rPr sz="750" spc="25" dirty="0">
                <a:latin typeface="Microsoft Sans Serif"/>
                <a:cs typeface="Microsoft Sans Serif"/>
              </a:rPr>
              <a:t>sincronismo</a:t>
            </a:r>
            <a:r>
              <a:rPr sz="750" spc="-10" dirty="0">
                <a:latin typeface="Microsoft Sans Serif"/>
                <a:cs typeface="Microsoft Sans Serif"/>
              </a:rPr>
              <a:t> </a:t>
            </a:r>
            <a:r>
              <a:rPr sz="750" spc="20" dirty="0">
                <a:latin typeface="Microsoft Sans Serif"/>
                <a:cs typeface="Microsoft Sans Serif"/>
              </a:rPr>
              <a:t>con</a:t>
            </a:r>
            <a:r>
              <a:rPr sz="750" spc="-5" dirty="0">
                <a:latin typeface="Microsoft Sans Serif"/>
                <a:cs typeface="Microsoft Sans Serif"/>
              </a:rPr>
              <a:t> </a:t>
            </a:r>
            <a:r>
              <a:rPr sz="750" spc="45" dirty="0">
                <a:latin typeface="Microsoft Sans Serif"/>
                <a:cs typeface="Microsoft Sans Serif"/>
              </a:rPr>
              <a:t>un</a:t>
            </a:r>
            <a:r>
              <a:rPr sz="750" spc="-5" dirty="0">
                <a:latin typeface="Microsoft Sans Serif"/>
                <a:cs typeface="Microsoft Sans Serif"/>
              </a:rPr>
              <a:t> </a:t>
            </a:r>
            <a:r>
              <a:rPr sz="750" spc="40" dirty="0">
                <a:latin typeface="Microsoft Sans Serif"/>
                <a:cs typeface="Microsoft Sans Serif"/>
              </a:rPr>
              <a:t>tiempo</a:t>
            </a:r>
            <a:r>
              <a:rPr sz="750" spc="-5" dirty="0">
                <a:latin typeface="Microsoft Sans Serif"/>
                <a:cs typeface="Microsoft Sans Serif"/>
              </a:rPr>
              <a:t> </a:t>
            </a:r>
            <a:r>
              <a:rPr sz="750" spc="25" dirty="0">
                <a:latin typeface="Microsoft Sans Serif"/>
                <a:cs typeface="Microsoft Sans Serif"/>
              </a:rPr>
              <a:t>de</a:t>
            </a:r>
            <a:r>
              <a:rPr sz="750" spc="-10" dirty="0">
                <a:latin typeface="Microsoft Sans Serif"/>
                <a:cs typeface="Microsoft Sans Serif"/>
              </a:rPr>
              <a:t> </a:t>
            </a:r>
            <a:r>
              <a:rPr sz="750" spc="20" dirty="0">
                <a:latin typeface="Microsoft Sans Serif"/>
                <a:cs typeface="Microsoft Sans Serif"/>
              </a:rPr>
              <a:t>limpieza</a:t>
            </a:r>
            <a:r>
              <a:rPr sz="750" spc="-5" dirty="0">
                <a:latin typeface="Microsoft Sans Serif"/>
                <a:cs typeface="Microsoft Sans Serif"/>
              </a:rPr>
              <a:t> </a:t>
            </a:r>
            <a:r>
              <a:rPr sz="750" spc="25" dirty="0">
                <a:latin typeface="Microsoft Sans Serif"/>
                <a:cs typeface="Microsoft Sans Serif"/>
              </a:rPr>
              <a:t>de</a:t>
            </a:r>
            <a:r>
              <a:rPr sz="750" spc="-5" dirty="0">
                <a:latin typeface="Microsoft Sans Serif"/>
                <a:cs typeface="Microsoft Sans Serif"/>
              </a:rPr>
              <a:t> </a:t>
            </a:r>
            <a:r>
              <a:rPr sz="750" spc="10" dirty="0">
                <a:latin typeface="Microsoft Sans Serif"/>
                <a:cs typeface="Microsoft Sans Serif"/>
              </a:rPr>
              <a:t>190</a:t>
            </a:r>
            <a:r>
              <a:rPr sz="750" spc="-5" dirty="0">
                <a:latin typeface="Microsoft Sans Serif"/>
                <a:cs typeface="Microsoft Sans Serif"/>
              </a:rPr>
              <a:t> </a:t>
            </a:r>
            <a:r>
              <a:rPr sz="750" spc="25" dirty="0">
                <a:latin typeface="Microsoft Sans Serif"/>
                <a:cs typeface="Microsoft Sans Serif"/>
              </a:rPr>
              <a:t>milisegundos.</a:t>
            </a:r>
            <a:r>
              <a:rPr sz="750" spc="-10" dirty="0">
                <a:latin typeface="Microsoft Sans Serif"/>
                <a:cs typeface="Microsoft Sans Serif"/>
              </a:rPr>
              <a:t> </a:t>
            </a:r>
            <a:r>
              <a:rPr sz="750" spc="-25" dirty="0">
                <a:latin typeface="Microsoft Sans Serif"/>
                <a:cs typeface="Microsoft Sans Serif"/>
              </a:rPr>
              <a:t>A</a:t>
            </a:r>
            <a:r>
              <a:rPr sz="750" spc="-5" dirty="0">
                <a:latin typeface="Microsoft Sans Serif"/>
                <a:cs typeface="Microsoft Sans Serif"/>
              </a:rPr>
              <a:t> </a:t>
            </a:r>
            <a:r>
              <a:rPr sz="750" spc="40" dirty="0">
                <a:latin typeface="Microsoft Sans Serif"/>
                <a:cs typeface="Microsoft Sans Serif"/>
              </a:rPr>
              <a:t>partir </a:t>
            </a:r>
            <a:r>
              <a:rPr sz="750" spc="45" dirty="0">
                <a:latin typeface="Microsoft Sans Serif"/>
                <a:cs typeface="Microsoft Sans Serif"/>
              </a:rPr>
              <a:t> </a:t>
            </a:r>
            <a:r>
              <a:rPr sz="750" spc="25" dirty="0">
                <a:latin typeface="Microsoft Sans Serif"/>
                <a:cs typeface="Microsoft Sans Serif"/>
              </a:rPr>
              <a:t>de</a:t>
            </a:r>
            <a:r>
              <a:rPr sz="750" dirty="0">
                <a:latin typeface="Microsoft Sans Serif"/>
                <a:cs typeface="Microsoft Sans Serif"/>
              </a:rPr>
              <a:t> </a:t>
            </a:r>
            <a:r>
              <a:rPr sz="750" spc="10" dirty="0">
                <a:latin typeface="Microsoft Sans Serif"/>
                <a:cs typeface="Microsoft Sans Serif"/>
              </a:rPr>
              <a:t>esta</a:t>
            </a:r>
            <a:r>
              <a:rPr sz="750" spc="5" dirty="0">
                <a:latin typeface="Microsoft Sans Serif"/>
                <a:cs typeface="Microsoft Sans Serif"/>
              </a:rPr>
              <a:t> </a:t>
            </a:r>
            <a:r>
              <a:rPr sz="750" spc="30" dirty="0">
                <a:latin typeface="Microsoft Sans Serif"/>
                <a:cs typeface="Microsoft Sans Serif"/>
              </a:rPr>
              <a:t>información,</a:t>
            </a:r>
            <a:r>
              <a:rPr sz="750" dirty="0">
                <a:latin typeface="Microsoft Sans Serif"/>
                <a:cs typeface="Microsoft Sans Serif"/>
              </a:rPr>
              <a:t> </a:t>
            </a:r>
            <a:r>
              <a:rPr sz="750" spc="-5" dirty="0">
                <a:latin typeface="Microsoft Sans Serif"/>
                <a:cs typeface="Microsoft Sans Serif"/>
              </a:rPr>
              <a:t>es</a:t>
            </a:r>
            <a:r>
              <a:rPr sz="750" spc="5" dirty="0">
                <a:latin typeface="Microsoft Sans Serif"/>
                <a:cs typeface="Microsoft Sans Serif"/>
              </a:rPr>
              <a:t> </a:t>
            </a:r>
            <a:r>
              <a:rPr sz="750" spc="20" dirty="0">
                <a:latin typeface="Microsoft Sans Serif"/>
                <a:cs typeface="Microsoft Sans Serif"/>
              </a:rPr>
              <a:t>evidente</a:t>
            </a:r>
            <a:r>
              <a:rPr sz="750" spc="5" dirty="0">
                <a:latin typeface="Microsoft Sans Serif"/>
                <a:cs typeface="Microsoft Sans Serif"/>
              </a:rPr>
              <a:t> </a:t>
            </a:r>
            <a:r>
              <a:rPr sz="750" spc="30" dirty="0">
                <a:latin typeface="Microsoft Sans Serif"/>
                <a:cs typeface="Microsoft Sans Serif"/>
              </a:rPr>
              <a:t>que</a:t>
            </a:r>
            <a:r>
              <a:rPr sz="750" dirty="0">
                <a:latin typeface="Microsoft Sans Serif"/>
                <a:cs typeface="Microsoft Sans Serif"/>
              </a:rPr>
              <a:t> </a:t>
            </a:r>
            <a:r>
              <a:rPr sz="750" spc="10" dirty="0">
                <a:latin typeface="Microsoft Sans Serif"/>
                <a:cs typeface="Microsoft Sans Serif"/>
              </a:rPr>
              <a:t>el</a:t>
            </a:r>
            <a:r>
              <a:rPr sz="750" spc="5" dirty="0">
                <a:latin typeface="Microsoft Sans Serif"/>
                <a:cs typeface="Microsoft Sans Serif"/>
              </a:rPr>
              <a:t> </a:t>
            </a:r>
            <a:r>
              <a:rPr sz="750" spc="40" dirty="0">
                <a:latin typeface="Microsoft Sans Serif"/>
                <a:cs typeface="Microsoft Sans Serif"/>
              </a:rPr>
              <a:t>tiempo</a:t>
            </a:r>
            <a:r>
              <a:rPr sz="750" spc="5" dirty="0">
                <a:latin typeface="Microsoft Sans Serif"/>
                <a:cs typeface="Microsoft Sans Serif"/>
              </a:rPr>
              <a:t> </a:t>
            </a:r>
            <a:r>
              <a:rPr sz="750" spc="20" dirty="0">
                <a:latin typeface="Microsoft Sans Serif"/>
                <a:cs typeface="Microsoft Sans Serif"/>
              </a:rPr>
              <a:t>crítico</a:t>
            </a:r>
            <a:r>
              <a:rPr sz="750" dirty="0">
                <a:latin typeface="Microsoft Sans Serif"/>
                <a:cs typeface="Microsoft Sans Serif"/>
              </a:rPr>
              <a:t> </a:t>
            </a:r>
            <a:r>
              <a:rPr sz="750" spc="25" dirty="0">
                <a:latin typeface="Microsoft Sans Serif"/>
                <a:cs typeface="Microsoft Sans Serif"/>
              </a:rPr>
              <a:t>para</a:t>
            </a:r>
            <a:r>
              <a:rPr sz="750" spc="5" dirty="0">
                <a:latin typeface="Microsoft Sans Serif"/>
                <a:cs typeface="Microsoft Sans Serif"/>
              </a:rPr>
              <a:t> </a:t>
            </a:r>
            <a:r>
              <a:rPr sz="750" spc="20" dirty="0">
                <a:latin typeface="Microsoft Sans Serif"/>
                <a:cs typeface="Microsoft Sans Serif"/>
              </a:rPr>
              <a:t>solucionar </a:t>
            </a:r>
            <a:r>
              <a:rPr sz="750" spc="-185" dirty="0">
                <a:latin typeface="Microsoft Sans Serif"/>
                <a:cs typeface="Microsoft Sans Serif"/>
              </a:rPr>
              <a:t> </a:t>
            </a:r>
            <a:r>
              <a:rPr sz="750" spc="10" dirty="0">
                <a:latin typeface="Microsoft Sans Serif"/>
                <a:cs typeface="Microsoft Sans Serif"/>
              </a:rPr>
              <a:t>la</a:t>
            </a:r>
            <a:r>
              <a:rPr sz="750" spc="-5" dirty="0">
                <a:latin typeface="Microsoft Sans Serif"/>
                <a:cs typeface="Microsoft Sans Serif"/>
              </a:rPr>
              <a:t> </a:t>
            </a:r>
            <a:r>
              <a:rPr sz="750" spc="20" dirty="0">
                <a:latin typeface="Microsoft Sans Serif"/>
                <a:cs typeface="Microsoft Sans Serif"/>
              </a:rPr>
              <a:t>falla</a:t>
            </a:r>
            <a:r>
              <a:rPr sz="750" spc="-5" dirty="0">
                <a:latin typeface="Microsoft Sans Serif"/>
                <a:cs typeface="Microsoft Sans Serif"/>
              </a:rPr>
              <a:t> es </a:t>
            </a:r>
            <a:r>
              <a:rPr sz="750" spc="25" dirty="0">
                <a:latin typeface="Microsoft Sans Serif"/>
                <a:cs typeface="Microsoft Sans Serif"/>
              </a:rPr>
              <a:t>igual</a:t>
            </a:r>
            <a:r>
              <a:rPr sz="750" spc="-5" dirty="0">
                <a:latin typeface="Microsoft Sans Serif"/>
                <a:cs typeface="Microsoft Sans Serif"/>
              </a:rPr>
              <a:t> </a:t>
            </a:r>
            <a:r>
              <a:rPr sz="750" dirty="0">
                <a:latin typeface="Microsoft Sans Serif"/>
                <a:cs typeface="Microsoft Sans Serif"/>
              </a:rPr>
              <a:t>a</a:t>
            </a:r>
            <a:r>
              <a:rPr sz="750" spc="-5" dirty="0">
                <a:latin typeface="Microsoft Sans Serif"/>
                <a:cs typeface="Microsoft Sans Serif"/>
              </a:rPr>
              <a:t> </a:t>
            </a:r>
            <a:r>
              <a:rPr sz="750" spc="10" dirty="0">
                <a:latin typeface="Microsoft Sans Serif"/>
                <a:cs typeface="Microsoft Sans Serif"/>
              </a:rPr>
              <a:t>180</a:t>
            </a:r>
            <a:r>
              <a:rPr sz="750" spc="-5" dirty="0">
                <a:latin typeface="Microsoft Sans Serif"/>
                <a:cs typeface="Microsoft Sans Serif"/>
              </a:rPr>
              <a:t> </a:t>
            </a:r>
            <a:r>
              <a:rPr sz="750" spc="25" dirty="0">
                <a:latin typeface="Microsoft Sans Serif"/>
                <a:cs typeface="Microsoft Sans Serif"/>
              </a:rPr>
              <a:t>milisegundos</a:t>
            </a:r>
            <a:r>
              <a:rPr sz="750" spc="-5" dirty="0">
                <a:latin typeface="Microsoft Sans Serif"/>
                <a:cs typeface="Microsoft Sans Serif"/>
              </a:rPr>
              <a:t> </a:t>
            </a:r>
            <a:r>
              <a:rPr sz="750" spc="15" dirty="0">
                <a:latin typeface="Microsoft Sans Serif"/>
                <a:cs typeface="Microsoft Sans Serif"/>
              </a:rPr>
              <a:t>después</a:t>
            </a:r>
            <a:r>
              <a:rPr sz="750" dirty="0">
                <a:latin typeface="Microsoft Sans Serif"/>
                <a:cs typeface="Microsoft Sans Serif"/>
              </a:rPr>
              <a:t> </a:t>
            </a:r>
            <a:r>
              <a:rPr sz="750" spc="20" dirty="0">
                <a:latin typeface="Microsoft Sans Serif"/>
                <a:cs typeface="Microsoft Sans Serif"/>
              </a:rPr>
              <a:t>del</a:t>
            </a:r>
            <a:r>
              <a:rPr sz="750" spc="-5" dirty="0">
                <a:latin typeface="Microsoft Sans Serif"/>
                <a:cs typeface="Microsoft Sans Serif"/>
              </a:rPr>
              <a:t> </a:t>
            </a:r>
            <a:r>
              <a:rPr sz="750" spc="20" dirty="0">
                <a:latin typeface="Microsoft Sans Serif"/>
                <a:cs typeface="Microsoft Sans Serif"/>
              </a:rPr>
              <a:t>inicio</a:t>
            </a:r>
            <a:r>
              <a:rPr sz="750" spc="-5" dirty="0">
                <a:latin typeface="Microsoft Sans Serif"/>
                <a:cs typeface="Microsoft Sans Serif"/>
              </a:rPr>
              <a:t> </a:t>
            </a:r>
            <a:r>
              <a:rPr sz="750" spc="25" dirty="0">
                <a:latin typeface="Microsoft Sans Serif"/>
                <a:cs typeface="Microsoft Sans Serif"/>
              </a:rPr>
              <a:t>de</a:t>
            </a:r>
            <a:r>
              <a:rPr sz="750" spc="-5" dirty="0">
                <a:latin typeface="Microsoft Sans Serif"/>
                <a:cs typeface="Microsoft Sans Serif"/>
              </a:rPr>
              <a:t> </a:t>
            </a:r>
            <a:r>
              <a:rPr sz="750" spc="10" dirty="0">
                <a:latin typeface="Microsoft Sans Serif"/>
                <a:cs typeface="Microsoft Sans Serif"/>
              </a:rPr>
              <a:t>la</a:t>
            </a:r>
            <a:r>
              <a:rPr sz="750" spc="-5" dirty="0">
                <a:latin typeface="Microsoft Sans Serif"/>
                <a:cs typeface="Microsoft Sans Serif"/>
              </a:rPr>
              <a:t> </a:t>
            </a:r>
            <a:r>
              <a:rPr sz="750" spc="15" dirty="0">
                <a:latin typeface="Microsoft Sans Serif"/>
                <a:cs typeface="Microsoft Sans Serif"/>
              </a:rPr>
              <a:t>falla.</a:t>
            </a:r>
            <a:endParaRPr sz="750">
              <a:latin typeface="Microsoft Sans Serif"/>
              <a:cs typeface="Microsoft Sans Serif"/>
            </a:endParaRPr>
          </a:p>
        </p:txBody>
      </p:sp>
      <p:sp>
        <p:nvSpPr>
          <p:cNvPr id="42" name="object 42"/>
          <p:cNvSpPr txBox="1"/>
          <p:nvPr/>
        </p:nvSpPr>
        <p:spPr>
          <a:xfrm>
            <a:off x="9100022" y="3914625"/>
            <a:ext cx="7369662" cy="801245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sz="500" spc="10" dirty="0">
                <a:latin typeface="Microsoft Sans Serif"/>
                <a:cs typeface="Microsoft Sans Serif"/>
              </a:rPr>
              <a:t>Figura</a:t>
            </a:r>
            <a:r>
              <a:rPr sz="500" spc="15" dirty="0">
                <a:latin typeface="Microsoft Sans Serif"/>
                <a:cs typeface="Microsoft Sans Serif"/>
              </a:rPr>
              <a:t> </a:t>
            </a:r>
            <a:r>
              <a:rPr sz="500" dirty="0">
                <a:latin typeface="Microsoft Sans Serif"/>
                <a:cs typeface="Microsoft Sans Serif"/>
              </a:rPr>
              <a:t>14.     </a:t>
            </a:r>
            <a:r>
              <a:rPr sz="500" spc="114" dirty="0">
                <a:latin typeface="Microsoft Sans Serif"/>
                <a:cs typeface="Microsoft Sans Serif"/>
              </a:rPr>
              <a:t> </a:t>
            </a:r>
            <a:r>
              <a:rPr sz="600" spc="20" dirty="0">
                <a:latin typeface="Microsoft Sans Serif"/>
                <a:cs typeface="Microsoft Sans Serif"/>
              </a:rPr>
              <a:t>Ángulo</a:t>
            </a:r>
            <a:r>
              <a:rPr sz="600" spc="-5" dirty="0">
                <a:latin typeface="Microsoft Sans Serif"/>
                <a:cs typeface="Microsoft Sans Serif"/>
              </a:rPr>
              <a:t> </a:t>
            </a:r>
            <a:r>
              <a:rPr sz="600" spc="15" dirty="0">
                <a:latin typeface="Microsoft Sans Serif"/>
                <a:cs typeface="Microsoft Sans Serif"/>
              </a:rPr>
              <a:t>del</a:t>
            </a:r>
            <a:r>
              <a:rPr sz="600" dirty="0">
                <a:latin typeface="Microsoft Sans Serif"/>
                <a:cs typeface="Microsoft Sans Serif"/>
              </a:rPr>
              <a:t> </a:t>
            </a:r>
            <a:r>
              <a:rPr sz="600" spc="40" dirty="0">
                <a:latin typeface="Microsoft Sans Serif"/>
                <a:cs typeface="Microsoft Sans Serif"/>
              </a:rPr>
              <a:t>rotor</a:t>
            </a:r>
            <a:r>
              <a:rPr sz="600" dirty="0">
                <a:latin typeface="Microsoft Sans Serif"/>
                <a:cs typeface="Microsoft Sans Serif"/>
              </a:rPr>
              <a:t> </a:t>
            </a:r>
            <a:r>
              <a:rPr sz="600" spc="10" dirty="0">
                <a:latin typeface="Microsoft Sans Serif"/>
                <a:cs typeface="Microsoft Sans Serif"/>
              </a:rPr>
              <a:t>versus</a:t>
            </a:r>
            <a:r>
              <a:rPr sz="600" dirty="0">
                <a:latin typeface="Microsoft Sans Serif"/>
                <a:cs typeface="Microsoft Sans Serif"/>
              </a:rPr>
              <a:t> </a:t>
            </a:r>
            <a:r>
              <a:rPr sz="600" spc="30" dirty="0">
                <a:latin typeface="Microsoft Sans Serif"/>
                <a:cs typeface="Microsoft Sans Serif"/>
              </a:rPr>
              <a:t>tiempo</a:t>
            </a:r>
            <a:r>
              <a:rPr sz="600" spc="-5" dirty="0">
                <a:latin typeface="Microsoft Sans Serif"/>
                <a:cs typeface="Microsoft Sans Serif"/>
              </a:rPr>
              <a:t> </a:t>
            </a:r>
            <a:r>
              <a:rPr sz="600" spc="20" dirty="0">
                <a:latin typeface="Microsoft Sans Serif"/>
                <a:cs typeface="Microsoft Sans Serif"/>
              </a:rPr>
              <a:t>para</a:t>
            </a:r>
            <a:r>
              <a:rPr sz="600" dirty="0">
                <a:latin typeface="Microsoft Sans Serif"/>
                <a:cs typeface="Microsoft Sans Serif"/>
              </a:rPr>
              <a:t> </a:t>
            </a:r>
            <a:r>
              <a:rPr sz="600" spc="10" dirty="0">
                <a:latin typeface="Microsoft Sans Serif"/>
                <a:cs typeface="Microsoft Sans Serif"/>
              </a:rPr>
              <a:t>los</a:t>
            </a:r>
            <a:r>
              <a:rPr sz="600" dirty="0">
                <a:latin typeface="Microsoft Sans Serif"/>
                <a:cs typeface="Microsoft Sans Serif"/>
              </a:rPr>
              <a:t> </a:t>
            </a:r>
            <a:r>
              <a:rPr sz="600" spc="20" dirty="0">
                <a:latin typeface="Microsoft Sans Serif"/>
                <a:cs typeface="Microsoft Sans Serif"/>
              </a:rPr>
              <a:t>tres</a:t>
            </a:r>
            <a:r>
              <a:rPr sz="600" spc="-5" dirty="0">
                <a:latin typeface="Microsoft Sans Serif"/>
                <a:cs typeface="Microsoft Sans Serif"/>
              </a:rPr>
              <a:t> casos</a:t>
            </a:r>
            <a:r>
              <a:rPr sz="600" dirty="0">
                <a:latin typeface="Microsoft Sans Serif"/>
                <a:cs typeface="Microsoft Sans Serif"/>
              </a:rPr>
              <a:t> </a:t>
            </a:r>
            <a:r>
              <a:rPr sz="600" spc="15" dirty="0">
                <a:latin typeface="Microsoft Sans Serif"/>
                <a:cs typeface="Microsoft Sans Serif"/>
              </a:rPr>
              <a:t>considerados</a:t>
            </a:r>
            <a:endParaRPr sz="600">
              <a:latin typeface="Microsoft Sans Serif"/>
              <a:cs typeface="Microsoft Sans Serif"/>
            </a:endParaRPr>
          </a:p>
          <a:p>
            <a:pPr marL="12700" marR="56515" indent="153670">
              <a:lnSpc>
                <a:spcPct val="132000"/>
              </a:lnSpc>
              <a:spcBef>
                <a:spcPts val="545"/>
              </a:spcBef>
            </a:pPr>
            <a:r>
              <a:rPr sz="750" spc="-5" dirty="0">
                <a:latin typeface="Microsoft Sans Serif"/>
                <a:cs typeface="Microsoft Sans Serif"/>
              </a:rPr>
              <a:t>Los </a:t>
            </a:r>
            <a:r>
              <a:rPr sz="750" spc="25" dirty="0">
                <a:latin typeface="Microsoft Sans Serif"/>
                <a:cs typeface="Microsoft Sans Serif"/>
              </a:rPr>
              <a:t>resultados</a:t>
            </a:r>
            <a:r>
              <a:rPr sz="750" spc="-5" dirty="0">
                <a:latin typeface="Microsoft Sans Serif"/>
                <a:cs typeface="Microsoft Sans Serif"/>
              </a:rPr>
              <a:t> </a:t>
            </a:r>
            <a:r>
              <a:rPr sz="750" spc="20" dirty="0">
                <a:latin typeface="Microsoft Sans Serif"/>
                <a:cs typeface="Microsoft Sans Serif"/>
              </a:rPr>
              <a:t>del</a:t>
            </a:r>
            <a:r>
              <a:rPr sz="750" dirty="0">
                <a:latin typeface="Microsoft Sans Serif"/>
                <a:cs typeface="Microsoft Sans Serif"/>
              </a:rPr>
              <a:t> </a:t>
            </a:r>
            <a:r>
              <a:rPr sz="750" spc="-15" dirty="0">
                <a:latin typeface="Microsoft Sans Serif"/>
                <a:cs typeface="Microsoft Sans Serif"/>
              </a:rPr>
              <a:t>Caso</a:t>
            </a:r>
            <a:r>
              <a:rPr sz="750" spc="-5" dirty="0">
                <a:latin typeface="Microsoft Sans Serif"/>
                <a:cs typeface="Microsoft Sans Serif"/>
              </a:rPr>
              <a:t> </a:t>
            </a:r>
            <a:r>
              <a:rPr sz="750" spc="10" dirty="0">
                <a:latin typeface="Microsoft Sans Serif"/>
                <a:cs typeface="Microsoft Sans Serif"/>
              </a:rPr>
              <a:t>2</a:t>
            </a:r>
            <a:r>
              <a:rPr sz="750" spc="-5" dirty="0">
                <a:latin typeface="Microsoft Sans Serif"/>
                <a:cs typeface="Microsoft Sans Serif"/>
              </a:rPr>
              <a:t> </a:t>
            </a:r>
            <a:r>
              <a:rPr sz="750" spc="35" dirty="0">
                <a:latin typeface="Microsoft Sans Serif"/>
                <a:cs typeface="Microsoft Sans Serif"/>
              </a:rPr>
              <a:t>muestran</a:t>
            </a:r>
            <a:r>
              <a:rPr sz="750" dirty="0">
                <a:latin typeface="Microsoft Sans Serif"/>
                <a:cs typeface="Microsoft Sans Serif"/>
              </a:rPr>
              <a:t> </a:t>
            </a:r>
            <a:r>
              <a:rPr sz="750" spc="30" dirty="0">
                <a:latin typeface="Microsoft Sans Serif"/>
                <a:cs typeface="Microsoft Sans Serif"/>
              </a:rPr>
              <a:t>que</a:t>
            </a:r>
            <a:r>
              <a:rPr sz="750" spc="-5" dirty="0">
                <a:latin typeface="Microsoft Sans Serif"/>
                <a:cs typeface="Microsoft Sans Serif"/>
              </a:rPr>
              <a:t> </a:t>
            </a:r>
            <a:r>
              <a:rPr sz="750" spc="10" dirty="0">
                <a:latin typeface="Microsoft Sans Serif"/>
                <a:cs typeface="Microsoft Sans Serif"/>
              </a:rPr>
              <a:t>el</a:t>
            </a:r>
            <a:r>
              <a:rPr sz="750" dirty="0">
                <a:latin typeface="Microsoft Sans Serif"/>
                <a:cs typeface="Microsoft Sans Serif"/>
              </a:rPr>
              <a:t> </a:t>
            </a:r>
            <a:r>
              <a:rPr sz="750" spc="30" dirty="0">
                <a:latin typeface="Microsoft Sans Serif"/>
                <a:cs typeface="Microsoft Sans Serif"/>
              </a:rPr>
              <a:t>ángulo</a:t>
            </a:r>
            <a:r>
              <a:rPr sz="750" spc="-5" dirty="0">
                <a:latin typeface="Microsoft Sans Serif"/>
                <a:cs typeface="Microsoft Sans Serif"/>
              </a:rPr>
              <a:t> </a:t>
            </a:r>
            <a:r>
              <a:rPr sz="750" spc="20" dirty="0">
                <a:latin typeface="Microsoft Sans Serif"/>
                <a:cs typeface="Microsoft Sans Serif"/>
              </a:rPr>
              <a:t>crítico</a:t>
            </a:r>
            <a:r>
              <a:rPr sz="750" spc="-5" dirty="0">
                <a:latin typeface="Microsoft Sans Serif"/>
                <a:cs typeface="Microsoft Sans Serif"/>
              </a:rPr>
              <a:t> es</a:t>
            </a:r>
            <a:r>
              <a:rPr sz="750" dirty="0">
                <a:latin typeface="Microsoft Sans Serif"/>
                <a:cs typeface="Microsoft Sans Serif"/>
              </a:rPr>
              <a:t> </a:t>
            </a:r>
            <a:r>
              <a:rPr sz="750" spc="25" dirty="0">
                <a:latin typeface="Microsoft Sans Serif"/>
                <a:cs typeface="Microsoft Sans Serif"/>
              </a:rPr>
              <a:t>de</a:t>
            </a:r>
            <a:r>
              <a:rPr sz="750" spc="-5" dirty="0">
                <a:latin typeface="Microsoft Sans Serif"/>
                <a:cs typeface="Microsoft Sans Serif"/>
              </a:rPr>
              <a:t> </a:t>
            </a:r>
            <a:r>
              <a:rPr sz="750" spc="10" dirty="0">
                <a:latin typeface="Microsoft Sans Serif"/>
                <a:cs typeface="Microsoft Sans Serif"/>
              </a:rPr>
              <a:t>145 </a:t>
            </a:r>
            <a:r>
              <a:rPr sz="750" spc="-185" dirty="0">
                <a:latin typeface="Microsoft Sans Serif"/>
                <a:cs typeface="Microsoft Sans Serif"/>
              </a:rPr>
              <a:t> </a:t>
            </a:r>
            <a:r>
              <a:rPr sz="750" spc="20" dirty="0">
                <a:latin typeface="Microsoft Sans Serif"/>
                <a:cs typeface="Microsoft Sans Serif"/>
              </a:rPr>
              <a:t>grados.</a:t>
            </a:r>
            <a:r>
              <a:rPr sz="750" spc="-5" dirty="0">
                <a:latin typeface="Microsoft Sans Serif"/>
                <a:cs typeface="Microsoft Sans Serif"/>
              </a:rPr>
              <a:t> </a:t>
            </a:r>
            <a:r>
              <a:rPr sz="750" spc="15" dirty="0">
                <a:latin typeface="Microsoft Sans Serif"/>
                <a:cs typeface="Microsoft Sans Serif"/>
              </a:rPr>
              <a:t>Por</a:t>
            </a:r>
            <a:r>
              <a:rPr sz="750" dirty="0">
                <a:latin typeface="Microsoft Sans Serif"/>
                <a:cs typeface="Microsoft Sans Serif"/>
              </a:rPr>
              <a:t> </a:t>
            </a:r>
            <a:r>
              <a:rPr sz="750" spc="25" dirty="0">
                <a:latin typeface="Microsoft Sans Serif"/>
                <a:cs typeface="Microsoft Sans Serif"/>
              </a:rPr>
              <a:t>lo</a:t>
            </a:r>
            <a:r>
              <a:rPr sz="750" spc="-5" dirty="0">
                <a:latin typeface="Microsoft Sans Serif"/>
                <a:cs typeface="Microsoft Sans Serif"/>
              </a:rPr>
              <a:t> </a:t>
            </a:r>
            <a:r>
              <a:rPr sz="750" spc="30" dirty="0">
                <a:latin typeface="Microsoft Sans Serif"/>
                <a:cs typeface="Microsoft Sans Serif"/>
              </a:rPr>
              <a:t>tanto,</a:t>
            </a:r>
            <a:r>
              <a:rPr sz="750" dirty="0">
                <a:latin typeface="Microsoft Sans Serif"/>
                <a:cs typeface="Microsoft Sans Serif"/>
              </a:rPr>
              <a:t> </a:t>
            </a:r>
            <a:r>
              <a:rPr sz="750" spc="10" dirty="0">
                <a:latin typeface="Microsoft Sans Serif"/>
                <a:cs typeface="Microsoft Sans Serif"/>
              </a:rPr>
              <a:t>el</a:t>
            </a:r>
            <a:r>
              <a:rPr sz="750" dirty="0">
                <a:latin typeface="Microsoft Sans Serif"/>
                <a:cs typeface="Microsoft Sans Serif"/>
              </a:rPr>
              <a:t> </a:t>
            </a:r>
            <a:r>
              <a:rPr sz="750" spc="40" dirty="0">
                <a:latin typeface="Microsoft Sans Serif"/>
                <a:cs typeface="Microsoft Sans Serif"/>
              </a:rPr>
              <a:t>primer</a:t>
            </a:r>
            <a:r>
              <a:rPr sz="750" spc="-5" dirty="0">
                <a:latin typeface="Microsoft Sans Serif"/>
                <a:cs typeface="Microsoft Sans Serif"/>
              </a:rPr>
              <a:t> </a:t>
            </a:r>
            <a:r>
              <a:rPr sz="750" spc="35" dirty="0">
                <a:latin typeface="Microsoft Sans Serif"/>
                <a:cs typeface="Microsoft Sans Serif"/>
              </a:rPr>
              <a:t>par</a:t>
            </a:r>
            <a:r>
              <a:rPr sz="750" dirty="0">
                <a:latin typeface="Microsoft Sans Serif"/>
                <a:cs typeface="Microsoft Sans Serif"/>
              </a:rPr>
              <a:t> </a:t>
            </a:r>
            <a:r>
              <a:rPr sz="750" spc="25" dirty="0">
                <a:latin typeface="Microsoft Sans Serif"/>
                <a:cs typeface="Microsoft Sans Serif"/>
              </a:rPr>
              <a:t>de</a:t>
            </a:r>
            <a:r>
              <a:rPr sz="750" dirty="0">
                <a:latin typeface="Microsoft Sans Serif"/>
                <a:cs typeface="Microsoft Sans Serif"/>
              </a:rPr>
              <a:t> </a:t>
            </a:r>
            <a:r>
              <a:rPr sz="750" spc="20" dirty="0">
                <a:latin typeface="Microsoft Sans Serif"/>
                <a:cs typeface="Microsoft Sans Serif"/>
              </a:rPr>
              <a:t>anteojeras</a:t>
            </a:r>
            <a:r>
              <a:rPr sz="750" spc="-5" dirty="0">
                <a:latin typeface="Microsoft Sans Serif"/>
                <a:cs typeface="Microsoft Sans Serif"/>
              </a:rPr>
              <a:t> </a:t>
            </a:r>
            <a:r>
              <a:rPr sz="750" spc="10" dirty="0">
                <a:latin typeface="Microsoft Sans Serif"/>
                <a:cs typeface="Microsoft Sans Serif"/>
              </a:rPr>
              <a:t>está</a:t>
            </a:r>
            <a:r>
              <a:rPr sz="750" dirty="0">
                <a:latin typeface="Microsoft Sans Serif"/>
                <a:cs typeface="Microsoft Sans Serif"/>
              </a:rPr>
              <a:t> </a:t>
            </a:r>
            <a:r>
              <a:rPr sz="750" spc="20" dirty="0">
                <a:latin typeface="Microsoft Sans Serif"/>
                <a:cs typeface="Microsoft Sans Serif"/>
              </a:rPr>
              <a:t>puesto.</a:t>
            </a:r>
            <a:endParaRPr sz="750">
              <a:latin typeface="Microsoft Sans Serif"/>
              <a:cs typeface="Microsoft Sans Serif"/>
            </a:endParaRPr>
          </a:p>
          <a:p>
            <a:pPr marL="12700">
              <a:lnSpc>
                <a:spcPct val="100000"/>
              </a:lnSpc>
              <a:spcBef>
                <a:spcPts val="110"/>
              </a:spcBef>
            </a:pPr>
            <a:r>
              <a:rPr sz="950" spc="15" dirty="0">
                <a:latin typeface="Microsoft Sans Serif"/>
                <a:cs typeface="Microsoft Sans Serif"/>
              </a:rPr>
              <a:t>10</a:t>
            </a:r>
            <a:r>
              <a:rPr sz="950" spc="-15" dirty="0">
                <a:latin typeface="Microsoft Sans Serif"/>
                <a:cs typeface="Microsoft Sans Serif"/>
              </a:rPr>
              <a:t> </a:t>
            </a:r>
            <a:r>
              <a:rPr sz="950" spc="35" dirty="0">
                <a:latin typeface="Microsoft Sans Serif"/>
                <a:cs typeface="Microsoft Sans Serif"/>
              </a:rPr>
              <a:t>grados</a:t>
            </a:r>
            <a:r>
              <a:rPr sz="950" spc="-15" dirty="0">
                <a:latin typeface="Microsoft Sans Serif"/>
                <a:cs typeface="Microsoft Sans Serif"/>
              </a:rPr>
              <a:t> </a:t>
            </a:r>
            <a:r>
              <a:rPr sz="950" spc="25" dirty="0">
                <a:latin typeface="Microsoft Sans Serif"/>
                <a:cs typeface="Microsoft Sans Serif"/>
              </a:rPr>
              <a:t>más</a:t>
            </a:r>
            <a:r>
              <a:rPr sz="950" spc="-10" dirty="0">
                <a:latin typeface="Microsoft Sans Serif"/>
                <a:cs typeface="Microsoft Sans Serif"/>
              </a:rPr>
              <a:t> </a:t>
            </a:r>
            <a:r>
              <a:rPr sz="950" dirty="0">
                <a:latin typeface="Microsoft Sans Serif"/>
                <a:cs typeface="Microsoft Sans Serif"/>
              </a:rPr>
              <a:t>a</a:t>
            </a:r>
            <a:r>
              <a:rPr sz="950" spc="-15" dirty="0">
                <a:latin typeface="Microsoft Sans Serif"/>
                <a:cs typeface="Microsoft Sans Serif"/>
              </a:rPr>
              <a:t> </a:t>
            </a:r>
            <a:r>
              <a:rPr sz="950" spc="15" dirty="0">
                <a:latin typeface="Microsoft Sans Serif"/>
                <a:cs typeface="Microsoft Sans Serif"/>
              </a:rPr>
              <a:t>155</a:t>
            </a:r>
            <a:r>
              <a:rPr sz="950" spc="-10" dirty="0">
                <a:latin typeface="Microsoft Sans Serif"/>
                <a:cs typeface="Microsoft Sans Serif"/>
              </a:rPr>
              <a:t> </a:t>
            </a:r>
            <a:r>
              <a:rPr sz="950" spc="35" dirty="0">
                <a:latin typeface="Microsoft Sans Serif"/>
                <a:cs typeface="Microsoft Sans Serif"/>
              </a:rPr>
              <a:t>grados</a:t>
            </a:r>
            <a:r>
              <a:rPr sz="950" spc="-15" dirty="0">
                <a:latin typeface="Microsoft Sans Serif"/>
                <a:cs typeface="Microsoft Sans Serif"/>
              </a:rPr>
              <a:t> </a:t>
            </a:r>
            <a:r>
              <a:rPr sz="950" spc="20" dirty="0">
                <a:latin typeface="Microsoft Sans Serif"/>
                <a:cs typeface="Microsoft Sans Serif"/>
              </a:rPr>
              <a:t>(cuandotes</a:t>
            </a:r>
            <a:r>
              <a:rPr sz="950" spc="-10" dirty="0">
                <a:latin typeface="Microsoft Sans Serif"/>
                <a:cs typeface="Microsoft Sans Serif"/>
              </a:rPr>
              <a:t> </a:t>
            </a:r>
            <a:r>
              <a:rPr sz="950" spc="35" dirty="0">
                <a:latin typeface="Microsoft Sans Serif"/>
                <a:cs typeface="Microsoft Sans Serif"/>
              </a:rPr>
              <a:t>igual</a:t>
            </a:r>
            <a:r>
              <a:rPr sz="950" spc="-15" dirty="0">
                <a:latin typeface="Microsoft Sans Serif"/>
                <a:cs typeface="Microsoft Sans Serif"/>
              </a:rPr>
              <a:t> </a:t>
            </a:r>
            <a:r>
              <a:rPr sz="950" dirty="0">
                <a:latin typeface="Microsoft Sans Serif"/>
                <a:cs typeface="Microsoft Sans Serif"/>
              </a:rPr>
              <a:t>a</a:t>
            </a:r>
            <a:endParaRPr sz="950">
              <a:latin typeface="Microsoft Sans Serif"/>
              <a:cs typeface="Microsoft Sans Serif"/>
            </a:endParaRPr>
          </a:p>
          <a:p>
            <a:pPr marL="12700" marR="5080" algn="just">
              <a:lnSpc>
                <a:spcPts val="1200"/>
              </a:lnSpc>
              <a:spcBef>
                <a:spcPts val="50"/>
              </a:spcBef>
            </a:pPr>
            <a:r>
              <a:rPr sz="750" spc="10" dirty="0">
                <a:latin typeface="Microsoft Sans Serif"/>
                <a:cs typeface="Microsoft Sans Serif"/>
              </a:rPr>
              <a:t>810</a:t>
            </a:r>
            <a:r>
              <a:rPr sz="750" dirty="0">
                <a:latin typeface="Microsoft Sans Serif"/>
                <a:cs typeface="Microsoft Sans Serif"/>
              </a:rPr>
              <a:t> </a:t>
            </a:r>
            <a:r>
              <a:rPr sz="750" spc="20" dirty="0">
                <a:latin typeface="Microsoft Sans Serif"/>
                <a:cs typeface="Microsoft Sans Serif"/>
              </a:rPr>
              <a:t>milisegundos)</a:t>
            </a:r>
            <a:r>
              <a:rPr sz="750" dirty="0">
                <a:latin typeface="Microsoft Sans Serif"/>
                <a:cs typeface="Microsoft Sans Serif"/>
              </a:rPr>
              <a:t> </a:t>
            </a:r>
            <a:r>
              <a:rPr sz="750" spc="5" dirty="0">
                <a:latin typeface="Microsoft Sans Serif"/>
                <a:cs typeface="Microsoft Sans Serif"/>
              </a:rPr>
              <a:t>y</a:t>
            </a:r>
            <a:r>
              <a:rPr sz="750" dirty="0">
                <a:latin typeface="Microsoft Sans Serif"/>
                <a:cs typeface="Microsoft Sans Serif"/>
              </a:rPr>
              <a:t> </a:t>
            </a:r>
            <a:r>
              <a:rPr sz="750" spc="10" dirty="0">
                <a:latin typeface="Microsoft Sans Serif"/>
                <a:cs typeface="Microsoft Sans Serif"/>
              </a:rPr>
              <a:t>el</a:t>
            </a:r>
            <a:r>
              <a:rPr sz="750" spc="5" dirty="0">
                <a:latin typeface="Microsoft Sans Serif"/>
                <a:cs typeface="Microsoft Sans Serif"/>
              </a:rPr>
              <a:t> </a:t>
            </a:r>
            <a:r>
              <a:rPr sz="750" spc="25" dirty="0">
                <a:latin typeface="Microsoft Sans Serif"/>
                <a:cs typeface="Microsoft Sans Serif"/>
              </a:rPr>
              <a:t>segundo</a:t>
            </a:r>
            <a:r>
              <a:rPr sz="750" dirty="0">
                <a:latin typeface="Microsoft Sans Serif"/>
                <a:cs typeface="Microsoft Sans Serif"/>
              </a:rPr>
              <a:t> </a:t>
            </a:r>
            <a:r>
              <a:rPr sz="750" spc="35" dirty="0">
                <a:latin typeface="Microsoft Sans Serif"/>
                <a:cs typeface="Microsoft Sans Serif"/>
              </a:rPr>
              <a:t>conjunto</a:t>
            </a:r>
            <a:r>
              <a:rPr sz="750" dirty="0">
                <a:latin typeface="Microsoft Sans Serif"/>
                <a:cs typeface="Microsoft Sans Serif"/>
              </a:rPr>
              <a:t> </a:t>
            </a:r>
            <a:r>
              <a:rPr sz="750" spc="25" dirty="0">
                <a:latin typeface="Microsoft Sans Serif"/>
                <a:cs typeface="Microsoft Sans Serif"/>
              </a:rPr>
              <a:t>de</a:t>
            </a:r>
            <a:r>
              <a:rPr sz="750" spc="5" dirty="0">
                <a:latin typeface="Microsoft Sans Serif"/>
                <a:cs typeface="Microsoft Sans Serif"/>
              </a:rPr>
              <a:t> </a:t>
            </a:r>
            <a:r>
              <a:rPr sz="750" spc="20" dirty="0">
                <a:latin typeface="Microsoft Sans Serif"/>
                <a:cs typeface="Microsoft Sans Serif"/>
              </a:rPr>
              <a:t>anteojeras</a:t>
            </a:r>
            <a:r>
              <a:rPr sz="750" dirty="0">
                <a:latin typeface="Microsoft Sans Serif"/>
                <a:cs typeface="Microsoft Sans Serif"/>
              </a:rPr>
              <a:t> </a:t>
            </a:r>
            <a:r>
              <a:rPr sz="750" spc="-5" dirty="0">
                <a:latin typeface="Microsoft Sans Serif"/>
                <a:cs typeface="Microsoft Sans Serif"/>
              </a:rPr>
              <a:t>se</a:t>
            </a:r>
            <a:r>
              <a:rPr sz="750" dirty="0">
                <a:latin typeface="Microsoft Sans Serif"/>
                <a:cs typeface="Microsoft Sans Serif"/>
              </a:rPr>
              <a:t> </a:t>
            </a:r>
            <a:r>
              <a:rPr sz="750" spc="10" dirty="0">
                <a:latin typeface="Microsoft Sans Serif"/>
                <a:cs typeface="Microsoft Sans Serif"/>
              </a:rPr>
              <a:t>establece</a:t>
            </a:r>
            <a:r>
              <a:rPr sz="750" spc="5" dirty="0">
                <a:latin typeface="Microsoft Sans Serif"/>
                <a:cs typeface="Microsoft Sans Serif"/>
              </a:rPr>
              <a:t> </a:t>
            </a:r>
            <a:r>
              <a:rPr sz="750" spc="25" dirty="0">
                <a:latin typeface="Microsoft Sans Serif"/>
                <a:cs typeface="Microsoft Sans Serif"/>
              </a:rPr>
              <a:t>en </a:t>
            </a:r>
            <a:r>
              <a:rPr sz="750" spc="-190" dirty="0">
                <a:latin typeface="Microsoft Sans Serif"/>
                <a:cs typeface="Microsoft Sans Serif"/>
              </a:rPr>
              <a:t> </a:t>
            </a:r>
            <a:r>
              <a:rPr sz="750" spc="10" dirty="0">
                <a:latin typeface="Microsoft Sans Serif"/>
                <a:cs typeface="Microsoft Sans Serif"/>
              </a:rPr>
              <a:t>205</a:t>
            </a:r>
            <a:r>
              <a:rPr sz="750" spc="-5" dirty="0">
                <a:latin typeface="Microsoft Sans Serif"/>
                <a:cs typeface="Microsoft Sans Serif"/>
              </a:rPr>
              <a:t> </a:t>
            </a:r>
            <a:r>
              <a:rPr sz="750" spc="25" dirty="0">
                <a:latin typeface="Microsoft Sans Serif"/>
                <a:cs typeface="Microsoft Sans Serif"/>
              </a:rPr>
              <a:t>grados</a:t>
            </a:r>
            <a:r>
              <a:rPr sz="750" dirty="0">
                <a:latin typeface="Microsoft Sans Serif"/>
                <a:cs typeface="Microsoft Sans Serif"/>
              </a:rPr>
              <a:t> </a:t>
            </a:r>
            <a:r>
              <a:rPr sz="750" spc="15" dirty="0">
                <a:latin typeface="Microsoft Sans Serif"/>
                <a:cs typeface="Microsoft Sans Serif"/>
              </a:rPr>
              <a:t>(cuandotes</a:t>
            </a:r>
            <a:r>
              <a:rPr sz="750" spc="-5" dirty="0">
                <a:latin typeface="Microsoft Sans Serif"/>
                <a:cs typeface="Microsoft Sans Serif"/>
              </a:rPr>
              <a:t> </a:t>
            </a:r>
            <a:r>
              <a:rPr sz="750" spc="25" dirty="0">
                <a:latin typeface="Microsoft Sans Serif"/>
                <a:cs typeface="Microsoft Sans Serif"/>
              </a:rPr>
              <a:t>igual</a:t>
            </a:r>
            <a:r>
              <a:rPr sz="750" dirty="0">
                <a:latin typeface="Microsoft Sans Serif"/>
                <a:cs typeface="Microsoft Sans Serif"/>
              </a:rPr>
              <a:t> a </a:t>
            </a:r>
            <a:r>
              <a:rPr sz="750" spc="10" dirty="0">
                <a:latin typeface="Microsoft Sans Serif"/>
                <a:cs typeface="Microsoft Sans Serif"/>
              </a:rPr>
              <a:t>1020</a:t>
            </a:r>
            <a:r>
              <a:rPr sz="750" spc="-5" dirty="0">
                <a:latin typeface="Microsoft Sans Serif"/>
                <a:cs typeface="Microsoft Sans Serif"/>
              </a:rPr>
              <a:t> </a:t>
            </a:r>
            <a:r>
              <a:rPr sz="750" spc="20" dirty="0">
                <a:latin typeface="Microsoft Sans Serif"/>
                <a:cs typeface="Microsoft Sans Serif"/>
              </a:rPr>
              <a:t>milisegundos).</a:t>
            </a:r>
            <a:r>
              <a:rPr sz="750" dirty="0">
                <a:latin typeface="Microsoft Sans Serif"/>
                <a:cs typeface="Microsoft Sans Serif"/>
              </a:rPr>
              <a:t> Esto </a:t>
            </a:r>
            <a:r>
              <a:rPr sz="750" spc="20" dirty="0">
                <a:latin typeface="Microsoft Sans Serif"/>
                <a:cs typeface="Microsoft Sans Serif"/>
              </a:rPr>
              <a:t>significa</a:t>
            </a:r>
            <a:r>
              <a:rPr sz="750" spc="-5" dirty="0">
                <a:latin typeface="Microsoft Sans Serif"/>
                <a:cs typeface="Microsoft Sans Serif"/>
              </a:rPr>
              <a:t> </a:t>
            </a:r>
            <a:r>
              <a:rPr sz="750" spc="30" dirty="0">
                <a:latin typeface="Microsoft Sans Serif"/>
                <a:cs typeface="Microsoft Sans Serif"/>
              </a:rPr>
              <a:t>que</a:t>
            </a:r>
            <a:r>
              <a:rPr sz="750" dirty="0">
                <a:latin typeface="Microsoft Sans Serif"/>
                <a:cs typeface="Microsoft Sans Serif"/>
              </a:rPr>
              <a:t> </a:t>
            </a:r>
            <a:r>
              <a:rPr sz="750" spc="10" dirty="0">
                <a:latin typeface="Microsoft Sans Serif"/>
                <a:cs typeface="Microsoft Sans Serif"/>
              </a:rPr>
              <a:t>el </a:t>
            </a:r>
            <a:r>
              <a:rPr sz="750" spc="-190" dirty="0">
                <a:latin typeface="Microsoft Sans Serif"/>
                <a:cs typeface="Microsoft Sans Serif"/>
              </a:rPr>
              <a:t> </a:t>
            </a:r>
            <a:r>
              <a:rPr sz="750" spc="40" dirty="0">
                <a:latin typeface="Microsoft Sans Serif"/>
                <a:cs typeface="Microsoft Sans Serif"/>
              </a:rPr>
              <a:t>tiempo</a:t>
            </a:r>
            <a:r>
              <a:rPr sz="750" dirty="0">
                <a:latin typeface="Microsoft Sans Serif"/>
                <a:cs typeface="Microsoft Sans Serif"/>
              </a:rPr>
              <a:t> </a:t>
            </a:r>
            <a:r>
              <a:rPr sz="750" spc="25" dirty="0">
                <a:latin typeface="Microsoft Sans Serif"/>
                <a:cs typeface="Microsoft Sans Serif"/>
              </a:rPr>
              <a:t>de</a:t>
            </a:r>
            <a:r>
              <a:rPr sz="750" dirty="0">
                <a:latin typeface="Microsoft Sans Serif"/>
                <a:cs typeface="Microsoft Sans Serif"/>
              </a:rPr>
              <a:t> </a:t>
            </a:r>
            <a:r>
              <a:rPr sz="750" spc="20" dirty="0">
                <a:latin typeface="Microsoft Sans Serif"/>
                <a:cs typeface="Microsoft Sans Serif"/>
              </a:rPr>
              <a:t>desplazamiento</a:t>
            </a:r>
            <a:r>
              <a:rPr sz="750" dirty="0">
                <a:latin typeface="Microsoft Sans Serif"/>
                <a:cs typeface="Microsoft Sans Serif"/>
              </a:rPr>
              <a:t> </a:t>
            </a:r>
            <a:r>
              <a:rPr sz="750" spc="20" dirty="0">
                <a:latin typeface="Microsoft Sans Serif"/>
                <a:cs typeface="Microsoft Sans Serif"/>
              </a:rPr>
              <a:t>más</a:t>
            </a:r>
            <a:r>
              <a:rPr sz="750" spc="5" dirty="0">
                <a:latin typeface="Microsoft Sans Serif"/>
                <a:cs typeface="Microsoft Sans Serif"/>
              </a:rPr>
              <a:t> </a:t>
            </a:r>
            <a:r>
              <a:rPr sz="750" spc="30" dirty="0">
                <a:latin typeface="Microsoft Sans Serif"/>
                <a:cs typeface="Microsoft Sans Serif"/>
              </a:rPr>
              <a:t>lento</a:t>
            </a:r>
            <a:r>
              <a:rPr sz="750" dirty="0">
                <a:latin typeface="Microsoft Sans Serif"/>
                <a:cs typeface="Microsoft Sans Serif"/>
              </a:rPr>
              <a:t> </a:t>
            </a:r>
            <a:r>
              <a:rPr sz="750" spc="20" dirty="0">
                <a:latin typeface="Microsoft Sans Serif"/>
                <a:cs typeface="Microsoft Sans Serif"/>
              </a:rPr>
              <a:t>del</a:t>
            </a:r>
            <a:r>
              <a:rPr sz="750" dirty="0">
                <a:latin typeface="Microsoft Sans Serif"/>
                <a:cs typeface="Microsoft Sans Serif"/>
              </a:rPr>
              <a:t> </a:t>
            </a:r>
            <a:r>
              <a:rPr sz="750" spc="25" dirty="0">
                <a:latin typeface="Microsoft Sans Serif"/>
                <a:cs typeface="Microsoft Sans Serif"/>
              </a:rPr>
              <a:t>valor</a:t>
            </a:r>
            <a:r>
              <a:rPr sz="750" spc="5" dirty="0">
                <a:latin typeface="Microsoft Sans Serif"/>
                <a:cs typeface="Microsoft Sans Serif"/>
              </a:rPr>
              <a:t> </a:t>
            </a:r>
            <a:r>
              <a:rPr sz="750" spc="25" dirty="0">
                <a:latin typeface="Microsoft Sans Serif"/>
                <a:cs typeface="Microsoft Sans Serif"/>
              </a:rPr>
              <a:t>de</a:t>
            </a:r>
            <a:r>
              <a:rPr sz="750" dirty="0">
                <a:latin typeface="Microsoft Sans Serif"/>
                <a:cs typeface="Microsoft Sans Serif"/>
              </a:rPr>
              <a:t> </a:t>
            </a:r>
            <a:r>
              <a:rPr sz="750" spc="15" dirty="0">
                <a:latin typeface="Microsoft Sans Serif"/>
                <a:cs typeface="Microsoft Sans Serif"/>
              </a:rPr>
              <a:t>carga</a:t>
            </a:r>
            <a:r>
              <a:rPr sz="750" dirty="0">
                <a:latin typeface="Microsoft Sans Serif"/>
                <a:cs typeface="Microsoft Sans Serif"/>
              </a:rPr>
              <a:t> </a:t>
            </a:r>
            <a:r>
              <a:rPr sz="750" spc="15" dirty="0">
                <a:latin typeface="Microsoft Sans Serif"/>
                <a:cs typeface="Microsoft Sans Serif"/>
              </a:rPr>
              <a:t>oscilante</a:t>
            </a:r>
            <a:r>
              <a:rPr sz="750" spc="5" dirty="0">
                <a:latin typeface="Microsoft Sans Serif"/>
                <a:cs typeface="Microsoft Sans Serif"/>
              </a:rPr>
              <a:t> </a:t>
            </a:r>
            <a:r>
              <a:rPr sz="750" spc="35" dirty="0">
                <a:latin typeface="Microsoft Sans Serif"/>
                <a:cs typeface="Microsoft Sans Serif"/>
              </a:rPr>
              <a:t>entre </a:t>
            </a:r>
            <a:r>
              <a:rPr sz="750" spc="-190" dirty="0">
                <a:latin typeface="Microsoft Sans Serif"/>
                <a:cs typeface="Microsoft Sans Serif"/>
              </a:rPr>
              <a:t> </a:t>
            </a:r>
            <a:r>
              <a:rPr sz="750" dirty="0">
                <a:latin typeface="Microsoft Sans Serif"/>
                <a:cs typeface="Microsoft Sans Serif"/>
              </a:rPr>
              <a:t>las</a:t>
            </a:r>
            <a:r>
              <a:rPr sz="750" spc="-10" dirty="0">
                <a:latin typeface="Microsoft Sans Serif"/>
                <a:cs typeface="Microsoft Sans Serif"/>
              </a:rPr>
              <a:t> </a:t>
            </a:r>
            <a:r>
              <a:rPr sz="750" spc="20" dirty="0">
                <a:latin typeface="Microsoft Sans Serif"/>
                <a:cs typeface="Microsoft Sans Serif"/>
              </a:rPr>
              <a:t>dos</a:t>
            </a:r>
            <a:r>
              <a:rPr sz="750" spc="-5" dirty="0">
                <a:latin typeface="Microsoft Sans Serif"/>
                <a:cs typeface="Microsoft Sans Serif"/>
              </a:rPr>
              <a:t> </a:t>
            </a:r>
            <a:r>
              <a:rPr sz="750" spc="20" dirty="0">
                <a:latin typeface="Microsoft Sans Serif"/>
                <a:cs typeface="Microsoft Sans Serif"/>
              </a:rPr>
              <a:t>anteojeras</a:t>
            </a:r>
            <a:r>
              <a:rPr sz="750" spc="-5" dirty="0">
                <a:latin typeface="Microsoft Sans Serif"/>
                <a:cs typeface="Microsoft Sans Serif"/>
              </a:rPr>
              <a:t> es </a:t>
            </a:r>
            <a:r>
              <a:rPr sz="750" spc="25" dirty="0">
                <a:latin typeface="Microsoft Sans Serif"/>
                <a:cs typeface="Microsoft Sans Serif"/>
              </a:rPr>
              <a:t>de</a:t>
            </a:r>
            <a:r>
              <a:rPr sz="750" spc="-5" dirty="0">
                <a:latin typeface="Microsoft Sans Serif"/>
                <a:cs typeface="Microsoft Sans Serif"/>
              </a:rPr>
              <a:t> </a:t>
            </a:r>
            <a:r>
              <a:rPr sz="750" spc="10" dirty="0">
                <a:latin typeface="Microsoft Sans Serif"/>
                <a:cs typeface="Microsoft Sans Serif"/>
              </a:rPr>
              <a:t>210</a:t>
            </a:r>
            <a:r>
              <a:rPr sz="750" spc="-5" dirty="0">
                <a:latin typeface="Microsoft Sans Serif"/>
                <a:cs typeface="Microsoft Sans Serif"/>
              </a:rPr>
              <a:t> </a:t>
            </a:r>
            <a:r>
              <a:rPr sz="750" spc="25" dirty="0">
                <a:latin typeface="Microsoft Sans Serif"/>
                <a:cs typeface="Microsoft Sans Serif"/>
              </a:rPr>
              <a:t>milisegundos.</a:t>
            </a:r>
            <a:endParaRPr sz="750">
              <a:latin typeface="Microsoft Sans Serif"/>
              <a:cs typeface="Microsoft Sans Serif"/>
            </a:endParaRPr>
          </a:p>
        </p:txBody>
      </p:sp>
      <p:sp>
        <p:nvSpPr>
          <p:cNvPr id="43" name="object 43"/>
          <p:cNvSpPr txBox="1"/>
          <p:nvPr/>
        </p:nvSpPr>
        <p:spPr>
          <a:xfrm>
            <a:off x="1415277" y="9415126"/>
            <a:ext cx="7416407" cy="143629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 marR="5080">
              <a:lnSpc>
                <a:spcPct val="100000"/>
              </a:lnSpc>
              <a:spcBef>
                <a:spcPts val="100"/>
              </a:spcBef>
            </a:pPr>
            <a:r>
              <a:rPr sz="850" spc="-25" dirty="0">
                <a:latin typeface="Microsoft Sans Serif"/>
                <a:cs typeface="Microsoft Sans Serif"/>
              </a:rPr>
              <a:t>TUTORIAL</a:t>
            </a:r>
            <a:r>
              <a:rPr sz="850" spc="-5" dirty="0">
                <a:latin typeface="Microsoft Sans Serif"/>
                <a:cs typeface="Microsoft Sans Serif"/>
              </a:rPr>
              <a:t> </a:t>
            </a:r>
            <a:r>
              <a:rPr sz="850" spc="-60" dirty="0">
                <a:latin typeface="Microsoft Sans Serif"/>
                <a:cs typeface="Microsoft Sans Serif"/>
              </a:rPr>
              <a:t>SOBRE</a:t>
            </a:r>
            <a:r>
              <a:rPr sz="850" spc="-5" dirty="0">
                <a:latin typeface="Microsoft Sans Serif"/>
                <a:cs typeface="Microsoft Sans Serif"/>
              </a:rPr>
              <a:t> </a:t>
            </a:r>
            <a:r>
              <a:rPr sz="850" spc="-35" dirty="0">
                <a:latin typeface="Microsoft Sans Serif"/>
                <a:cs typeface="Microsoft Sans Serif"/>
              </a:rPr>
              <a:t>PROTECCIÓN</a:t>
            </a:r>
            <a:r>
              <a:rPr sz="850" spc="-5" dirty="0">
                <a:latin typeface="Microsoft Sans Serif"/>
                <a:cs typeface="Microsoft Sans Serif"/>
              </a:rPr>
              <a:t> </a:t>
            </a:r>
            <a:r>
              <a:rPr sz="850" spc="-45" dirty="0">
                <a:latin typeface="Microsoft Sans Serif"/>
                <a:cs typeface="Microsoft Sans Serif"/>
              </a:rPr>
              <a:t>DE</a:t>
            </a:r>
            <a:r>
              <a:rPr sz="850" dirty="0">
                <a:latin typeface="Microsoft Sans Serif"/>
                <a:cs typeface="Microsoft Sans Serif"/>
              </a:rPr>
              <a:t> </a:t>
            </a:r>
            <a:r>
              <a:rPr sz="850" spc="-55" dirty="0">
                <a:latin typeface="Microsoft Sans Serif"/>
                <a:cs typeface="Microsoft Sans Serif"/>
              </a:rPr>
              <a:t>GENERADORES</a:t>
            </a:r>
            <a:r>
              <a:rPr sz="850" spc="-5" dirty="0">
                <a:latin typeface="Microsoft Sans Serif"/>
                <a:cs typeface="Microsoft Sans Serif"/>
              </a:rPr>
              <a:t> </a:t>
            </a:r>
            <a:r>
              <a:rPr sz="850" spc="-30" dirty="0">
                <a:latin typeface="Microsoft Sans Serif"/>
                <a:cs typeface="Microsoft Sans Serif"/>
              </a:rPr>
              <a:t>SÍNCRONOS </a:t>
            </a:r>
            <a:r>
              <a:rPr sz="850" spc="-215" dirty="0">
                <a:latin typeface="Microsoft Sans Serif"/>
                <a:cs typeface="Microsoft Sans Serif"/>
              </a:rPr>
              <a:t> </a:t>
            </a:r>
            <a:r>
              <a:rPr sz="850" spc="-15" dirty="0">
                <a:latin typeface="Microsoft Sans Serif"/>
                <a:cs typeface="Microsoft Sans Serif"/>
              </a:rPr>
              <a:t>PUBLICACIÓN</a:t>
            </a:r>
            <a:r>
              <a:rPr sz="850" spc="-5" dirty="0">
                <a:latin typeface="Microsoft Sans Serif"/>
                <a:cs typeface="Microsoft Sans Serif"/>
              </a:rPr>
              <a:t> </a:t>
            </a:r>
            <a:r>
              <a:rPr sz="850" spc="-55" dirty="0">
                <a:latin typeface="Microsoft Sans Serif"/>
                <a:cs typeface="Microsoft Sans Serif"/>
              </a:rPr>
              <a:t>ESPECIAL</a:t>
            </a:r>
            <a:r>
              <a:rPr sz="850" spc="-5" dirty="0">
                <a:latin typeface="Microsoft Sans Serif"/>
                <a:cs typeface="Microsoft Sans Serif"/>
              </a:rPr>
              <a:t> </a:t>
            </a:r>
            <a:r>
              <a:rPr sz="850" spc="-40" dirty="0">
                <a:latin typeface="Microsoft Sans Serif"/>
                <a:cs typeface="Microsoft Sans Serif"/>
              </a:rPr>
              <a:t>DEL</a:t>
            </a:r>
            <a:r>
              <a:rPr sz="850" spc="-5" dirty="0">
                <a:latin typeface="Microsoft Sans Serif"/>
                <a:cs typeface="Microsoft Sans Serif"/>
              </a:rPr>
              <a:t> </a:t>
            </a:r>
            <a:r>
              <a:rPr sz="850" spc="-60" dirty="0">
                <a:latin typeface="Microsoft Sans Serif"/>
                <a:cs typeface="Microsoft Sans Serif"/>
              </a:rPr>
              <a:t>IEEE</a:t>
            </a:r>
            <a:r>
              <a:rPr sz="850" spc="-5" dirty="0">
                <a:latin typeface="Microsoft Sans Serif"/>
                <a:cs typeface="Microsoft Sans Serif"/>
              </a:rPr>
              <a:t> </a:t>
            </a:r>
            <a:r>
              <a:rPr sz="850" spc="-80" dirty="0">
                <a:latin typeface="Microsoft Sans Serif"/>
                <a:cs typeface="Microsoft Sans Serif"/>
              </a:rPr>
              <a:t>PSRC</a:t>
            </a:r>
            <a:endParaRPr sz="850">
              <a:latin typeface="Microsoft Sans Serif"/>
              <a:cs typeface="Microsoft Sans Serif"/>
            </a:endParaRPr>
          </a:p>
        </p:txBody>
      </p:sp>
      <p:sp>
        <p:nvSpPr>
          <p:cNvPr id="44" name="object 44"/>
          <p:cNvSpPr txBox="1"/>
          <p:nvPr/>
        </p:nvSpPr>
        <p:spPr>
          <a:xfrm>
            <a:off x="13472061" y="9415125"/>
            <a:ext cx="2852914" cy="143629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sz="850" spc="-25" dirty="0">
                <a:latin typeface="Microsoft Sans Serif"/>
                <a:cs typeface="Microsoft Sans Serif"/>
              </a:rPr>
              <a:t>CAPÍTULO</a:t>
            </a:r>
            <a:r>
              <a:rPr sz="850" spc="-20" dirty="0">
                <a:latin typeface="Microsoft Sans Serif"/>
                <a:cs typeface="Microsoft Sans Serif"/>
              </a:rPr>
              <a:t> </a:t>
            </a:r>
            <a:r>
              <a:rPr sz="850" dirty="0">
                <a:latin typeface="Microsoft Sans Serif"/>
                <a:cs typeface="Microsoft Sans Serif"/>
              </a:rPr>
              <a:t>3,</a:t>
            </a:r>
            <a:r>
              <a:rPr sz="850" spc="-15" dirty="0">
                <a:latin typeface="Microsoft Sans Serif"/>
                <a:cs typeface="Microsoft Sans Serif"/>
              </a:rPr>
              <a:t> </a:t>
            </a:r>
            <a:r>
              <a:rPr sz="850" spc="-40" dirty="0">
                <a:latin typeface="Microsoft Sans Serif"/>
                <a:cs typeface="Microsoft Sans Serif"/>
              </a:rPr>
              <a:t>SECCIÓN</a:t>
            </a:r>
            <a:r>
              <a:rPr sz="850" spc="-15" dirty="0">
                <a:latin typeface="Microsoft Sans Serif"/>
                <a:cs typeface="Microsoft Sans Serif"/>
              </a:rPr>
              <a:t> </a:t>
            </a:r>
            <a:r>
              <a:rPr sz="850" spc="10" dirty="0">
                <a:latin typeface="Microsoft Sans Serif"/>
                <a:cs typeface="Microsoft Sans Serif"/>
              </a:rPr>
              <a:t>6</a:t>
            </a:r>
            <a:endParaRPr sz="850">
              <a:latin typeface="Microsoft Sans Serif"/>
              <a:cs typeface="Microsoft Sans Serif"/>
            </a:endParaRPr>
          </a:p>
        </p:txBody>
      </p:sp>
    </p:spTree>
  </p:cSld>
  <p:clrMapOvr>
    <a:masterClrMapping/>
  </p:clrMapOvr>
</p:sld>
</file>

<file path=ppt/slides/slide77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" name="object 2"/>
          <p:cNvGrpSpPr/>
          <p:nvPr/>
        </p:nvGrpSpPr>
        <p:grpSpPr>
          <a:xfrm>
            <a:off x="1500519" y="2869693"/>
            <a:ext cx="7184142" cy="2776855"/>
            <a:chOff x="652272" y="2869692"/>
            <a:chExt cx="3122930" cy="2776855"/>
          </a:xfrm>
        </p:grpSpPr>
        <p:pic>
          <p:nvPicPr>
            <p:cNvPr id="3" name="object 3"/>
            <p:cNvPicPr/>
            <p:nvPr/>
          </p:nvPicPr>
          <p:blipFill>
            <a:blip r:embed="rId2" cstate="print"/>
            <a:stretch>
              <a:fillRect/>
            </a:stretch>
          </p:blipFill>
          <p:spPr>
            <a:xfrm>
              <a:off x="707135" y="2869692"/>
              <a:ext cx="3067812" cy="2776727"/>
            </a:xfrm>
            <a:prstGeom prst="rect">
              <a:avLst/>
            </a:prstGeom>
          </p:spPr>
        </p:pic>
        <p:sp>
          <p:nvSpPr>
            <p:cNvPr id="4" name="object 4"/>
            <p:cNvSpPr/>
            <p:nvPr/>
          </p:nvSpPr>
          <p:spPr>
            <a:xfrm>
              <a:off x="652272" y="4043172"/>
              <a:ext cx="114300" cy="455930"/>
            </a:xfrm>
            <a:custGeom>
              <a:avLst/>
              <a:gdLst/>
              <a:ahLst/>
              <a:cxnLst/>
              <a:rect l="l" t="t" r="r" b="b"/>
              <a:pathLst>
                <a:path w="114300" h="455929">
                  <a:moveTo>
                    <a:pt x="114300" y="455675"/>
                  </a:moveTo>
                  <a:lnTo>
                    <a:pt x="0" y="455675"/>
                  </a:lnTo>
                  <a:lnTo>
                    <a:pt x="0" y="0"/>
                  </a:lnTo>
                  <a:lnTo>
                    <a:pt x="114300" y="0"/>
                  </a:lnTo>
                  <a:lnTo>
                    <a:pt x="114300" y="455675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5" name="object 5"/>
            <p:cNvPicPr/>
            <p:nvPr/>
          </p:nvPicPr>
          <p:blipFill>
            <a:blip r:embed="rId3" cstate="print"/>
            <a:stretch>
              <a:fillRect/>
            </a:stretch>
          </p:blipFill>
          <p:spPr>
            <a:xfrm>
              <a:off x="669035" y="4370832"/>
              <a:ext cx="74676" cy="169163"/>
            </a:xfrm>
            <a:prstGeom prst="rect">
              <a:avLst/>
            </a:prstGeom>
          </p:spPr>
        </p:pic>
        <p:pic>
          <p:nvPicPr>
            <p:cNvPr id="6" name="object 6"/>
            <p:cNvPicPr/>
            <p:nvPr/>
          </p:nvPicPr>
          <p:blipFill>
            <a:blip r:embed="rId4" cstate="print"/>
            <a:stretch>
              <a:fillRect/>
            </a:stretch>
          </p:blipFill>
          <p:spPr>
            <a:xfrm>
              <a:off x="669035" y="4315968"/>
              <a:ext cx="86868" cy="65532"/>
            </a:xfrm>
            <a:prstGeom prst="rect">
              <a:avLst/>
            </a:prstGeom>
          </p:spPr>
        </p:pic>
        <p:pic>
          <p:nvPicPr>
            <p:cNvPr id="7" name="object 7"/>
            <p:cNvPicPr/>
            <p:nvPr/>
          </p:nvPicPr>
          <p:blipFill>
            <a:blip r:embed="rId5" cstate="print"/>
            <a:stretch>
              <a:fillRect/>
            </a:stretch>
          </p:blipFill>
          <p:spPr>
            <a:xfrm>
              <a:off x="669035" y="4146803"/>
              <a:ext cx="74676" cy="493775"/>
            </a:xfrm>
            <a:prstGeom prst="rect">
              <a:avLst/>
            </a:prstGeom>
          </p:spPr>
        </p:pic>
        <p:pic>
          <p:nvPicPr>
            <p:cNvPr id="8" name="object 8"/>
            <p:cNvPicPr/>
            <p:nvPr/>
          </p:nvPicPr>
          <p:blipFill>
            <a:blip r:embed="rId6" cstate="print"/>
            <a:stretch>
              <a:fillRect/>
            </a:stretch>
          </p:blipFill>
          <p:spPr>
            <a:xfrm>
              <a:off x="669035" y="4117848"/>
              <a:ext cx="86868" cy="65532"/>
            </a:xfrm>
            <a:prstGeom prst="rect">
              <a:avLst/>
            </a:prstGeom>
          </p:spPr>
        </p:pic>
      </p:grpSp>
      <p:sp>
        <p:nvSpPr>
          <p:cNvPr id="9" name="object 9"/>
          <p:cNvSpPr/>
          <p:nvPr/>
        </p:nvSpPr>
        <p:spPr>
          <a:xfrm>
            <a:off x="2671482" y="5119115"/>
            <a:ext cx="49667" cy="327660"/>
          </a:xfrm>
          <a:custGeom>
            <a:avLst/>
            <a:gdLst/>
            <a:ahLst/>
            <a:cxnLst/>
            <a:rect l="l" t="t" r="r" b="b"/>
            <a:pathLst>
              <a:path w="21590" h="327660">
                <a:moveTo>
                  <a:pt x="21336" y="0"/>
                </a:moveTo>
                <a:lnTo>
                  <a:pt x="0" y="141732"/>
                </a:lnTo>
                <a:lnTo>
                  <a:pt x="0" y="327660"/>
                </a:lnTo>
              </a:path>
            </a:pathLst>
          </a:custGeom>
          <a:ln w="15240">
            <a:solidFill>
              <a:srgbClr val="FF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" name="object 10"/>
          <p:cNvSpPr/>
          <p:nvPr/>
        </p:nvSpPr>
        <p:spPr>
          <a:xfrm>
            <a:off x="6594567" y="5522976"/>
            <a:ext cx="262941" cy="0"/>
          </a:xfrm>
          <a:custGeom>
            <a:avLst/>
            <a:gdLst/>
            <a:ahLst/>
            <a:cxnLst/>
            <a:rect l="l" t="t" r="r" b="b"/>
            <a:pathLst>
              <a:path w="114300">
                <a:moveTo>
                  <a:pt x="0" y="0"/>
                </a:moveTo>
                <a:lnTo>
                  <a:pt x="114300" y="0"/>
                </a:lnTo>
              </a:path>
            </a:pathLst>
          </a:custGeom>
          <a:ln w="15240">
            <a:solidFill>
              <a:srgbClr val="FF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grpSp>
        <p:nvGrpSpPr>
          <p:cNvPr id="11" name="object 11"/>
          <p:cNvGrpSpPr/>
          <p:nvPr/>
        </p:nvGrpSpPr>
        <p:grpSpPr>
          <a:xfrm>
            <a:off x="1500519" y="6079235"/>
            <a:ext cx="7187064" cy="2985770"/>
            <a:chOff x="652272" y="6079235"/>
            <a:chExt cx="3124200" cy="2985770"/>
          </a:xfrm>
        </p:grpSpPr>
        <p:pic>
          <p:nvPicPr>
            <p:cNvPr id="12" name="object 12"/>
            <p:cNvPicPr/>
            <p:nvPr/>
          </p:nvPicPr>
          <p:blipFill>
            <a:blip r:embed="rId7" cstate="print"/>
            <a:stretch>
              <a:fillRect/>
            </a:stretch>
          </p:blipFill>
          <p:spPr>
            <a:xfrm>
              <a:off x="2072640" y="8816339"/>
              <a:ext cx="112775" cy="248412"/>
            </a:xfrm>
            <a:prstGeom prst="rect">
              <a:avLst/>
            </a:prstGeom>
          </p:spPr>
        </p:pic>
        <p:pic>
          <p:nvPicPr>
            <p:cNvPr id="13" name="object 13"/>
            <p:cNvPicPr/>
            <p:nvPr/>
          </p:nvPicPr>
          <p:blipFill>
            <a:blip r:embed="rId8" cstate="print"/>
            <a:stretch>
              <a:fillRect/>
            </a:stretch>
          </p:blipFill>
          <p:spPr>
            <a:xfrm>
              <a:off x="2185416" y="8816339"/>
              <a:ext cx="195071" cy="248412"/>
            </a:xfrm>
            <a:prstGeom prst="rect">
              <a:avLst/>
            </a:prstGeom>
          </p:spPr>
        </p:pic>
        <p:pic>
          <p:nvPicPr>
            <p:cNvPr id="14" name="object 14"/>
            <p:cNvPicPr/>
            <p:nvPr/>
          </p:nvPicPr>
          <p:blipFill>
            <a:blip r:embed="rId9" cstate="print"/>
            <a:stretch>
              <a:fillRect/>
            </a:stretch>
          </p:blipFill>
          <p:spPr>
            <a:xfrm>
              <a:off x="697991" y="6079235"/>
              <a:ext cx="3078480" cy="2720340"/>
            </a:xfrm>
            <a:prstGeom prst="rect">
              <a:avLst/>
            </a:prstGeom>
          </p:spPr>
        </p:pic>
        <p:sp>
          <p:nvSpPr>
            <p:cNvPr id="15" name="object 15"/>
            <p:cNvSpPr/>
            <p:nvPr/>
          </p:nvSpPr>
          <p:spPr>
            <a:xfrm>
              <a:off x="652272" y="7251192"/>
              <a:ext cx="113030" cy="452755"/>
            </a:xfrm>
            <a:custGeom>
              <a:avLst/>
              <a:gdLst/>
              <a:ahLst/>
              <a:cxnLst/>
              <a:rect l="l" t="t" r="r" b="b"/>
              <a:pathLst>
                <a:path w="113029" h="452754">
                  <a:moveTo>
                    <a:pt x="112775" y="452627"/>
                  </a:moveTo>
                  <a:lnTo>
                    <a:pt x="0" y="452627"/>
                  </a:lnTo>
                  <a:lnTo>
                    <a:pt x="0" y="0"/>
                  </a:lnTo>
                  <a:lnTo>
                    <a:pt x="112775" y="0"/>
                  </a:lnTo>
                  <a:lnTo>
                    <a:pt x="112775" y="452627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6" name="object 16"/>
            <p:cNvSpPr/>
            <p:nvPr/>
          </p:nvSpPr>
          <p:spPr>
            <a:xfrm>
              <a:off x="2243327" y="6638544"/>
              <a:ext cx="734695" cy="2011680"/>
            </a:xfrm>
            <a:custGeom>
              <a:avLst/>
              <a:gdLst/>
              <a:ahLst/>
              <a:cxnLst/>
              <a:rect l="l" t="t" r="r" b="b"/>
              <a:pathLst>
                <a:path w="734694" h="2011679">
                  <a:moveTo>
                    <a:pt x="0" y="71627"/>
                  </a:moveTo>
                  <a:lnTo>
                    <a:pt x="0" y="28955"/>
                  </a:lnTo>
                  <a:lnTo>
                    <a:pt x="7620" y="0"/>
                  </a:lnTo>
                </a:path>
                <a:path w="734694" h="2011679">
                  <a:moveTo>
                    <a:pt x="734568" y="2011679"/>
                  </a:moveTo>
                  <a:lnTo>
                    <a:pt x="629412" y="2011679"/>
                  </a:lnTo>
                </a:path>
              </a:pathLst>
            </a:custGeom>
            <a:ln w="15240">
              <a:solidFill>
                <a:srgbClr val="FF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17" name="object 17"/>
          <p:cNvGrpSpPr/>
          <p:nvPr/>
        </p:nvGrpSpPr>
        <p:grpSpPr>
          <a:xfrm>
            <a:off x="9167887" y="652272"/>
            <a:ext cx="7219201" cy="2842260"/>
            <a:chOff x="3985259" y="652272"/>
            <a:chExt cx="3138170" cy="2842260"/>
          </a:xfrm>
        </p:grpSpPr>
        <p:pic>
          <p:nvPicPr>
            <p:cNvPr id="18" name="object 18"/>
            <p:cNvPicPr/>
            <p:nvPr/>
          </p:nvPicPr>
          <p:blipFill>
            <a:blip r:embed="rId10" cstate="print"/>
            <a:stretch>
              <a:fillRect/>
            </a:stretch>
          </p:blipFill>
          <p:spPr>
            <a:xfrm>
              <a:off x="4026407" y="652272"/>
              <a:ext cx="3096768" cy="2842260"/>
            </a:xfrm>
            <a:prstGeom prst="rect">
              <a:avLst/>
            </a:prstGeom>
          </p:spPr>
        </p:pic>
        <p:sp>
          <p:nvSpPr>
            <p:cNvPr id="19" name="object 19"/>
            <p:cNvSpPr/>
            <p:nvPr/>
          </p:nvSpPr>
          <p:spPr>
            <a:xfrm>
              <a:off x="3985259" y="1808987"/>
              <a:ext cx="114300" cy="455930"/>
            </a:xfrm>
            <a:custGeom>
              <a:avLst/>
              <a:gdLst/>
              <a:ahLst/>
              <a:cxnLst/>
              <a:rect l="l" t="t" r="r" b="b"/>
              <a:pathLst>
                <a:path w="114300" h="455930">
                  <a:moveTo>
                    <a:pt x="114300" y="455675"/>
                  </a:moveTo>
                  <a:lnTo>
                    <a:pt x="0" y="455675"/>
                  </a:lnTo>
                  <a:lnTo>
                    <a:pt x="0" y="0"/>
                  </a:lnTo>
                  <a:lnTo>
                    <a:pt x="114300" y="0"/>
                  </a:lnTo>
                  <a:lnTo>
                    <a:pt x="114300" y="455675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20" name="object 20"/>
            <p:cNvPicPr/>
            <p:nvPr/>
          </p:nvPicPr>
          <p:blipFill>
            <a:blip r:embed="rId3" cstate="print"/>
            <a:stretch>
              <a:fillRect/>
            </a:stretch>
          </p:blipFill>
          <p:spPr>
            <a:xfrm>
              <a:off x="4002023" y="2138171"/>
              <a:ext cx="74675" cy="169163"/>
            </a:xfrm>
            <a:prstGeom prst="rect">
              <a:avLst/>
            </a:prstGeom>
          </p:spPr>
        </p:pic>
        <p:pic>
          <p:nvPicPr>
            <p:cNvPr id="21" name="object 21"/>
            <p:cNvPicPr/>
            <p:nvPr/>
          </p:nvPicPr>
          <p:blipFill>
            <a:blip r:embed="rId4" cstate="print"/>
            <a:stretch>
              <a:fillRect/>
            </a:stretch>
          </p:blipFill>
          <p:spPr>
            <a:xfrm>
              <a:off x="4002023" y="2083308"/>
              <a:ext cx="86867" cy="65531"/>
            </a:xfrm>
            <a:prstGeom prst="rect">
              <a:avLst/>
            </a:prstGeom>
          </p:spPr>
        </p:pic>
        <p:pic>
          <p:nvPicPr>
            <p:cNvPr id="22" name="object 22"/>
            <p:cNvPicPr/>
            <p:nvPr/>
          </p:nvPicPr>
          <p:blipFill>
            <a:blip r:embed="rId11" cstate="print"/>
            <a:stretch>
              <a:fillRect/>
            </a:stretch>
          </p:blipFill>
          <p:spPr>
            <a:xfrm>
              <a:off x="4002023" y="1912620"/>
              <a:ext cx="74675" cy="493775"/>
            </a:xfrm>
            <a:prstGeom prst="rect">
              <a:avLst/>
            </a:prstGeom>
          </p:spPr>
        </p:pic>
        <p:pic>
          <p:nvPicPr>
            <p:cNvPr id="23" name="object 23"/>
            <p:cNvPicPr/>
            <p:nvPr/>
          </p:nvPicPr>
          <p:blipFill>
            <a:blip r:embed="rId6" cstate="print"/>
            <a:stretch>
              <a:fillRect/>
            </a:stretch>
          </p:blipFill>
          <p:spPr>
            <a:xfrm>
              <a:off x="4002023" y="1886712"/>
              <a:ext cx="86867" cy="64007"/>
            </a:xfrm>
            <a:prstGeom prst="rect">
              <a:avLst/>
            </a:prstGeom>
          </p:spPr>
        </p:pic>
        <p:sp>
          <p:nvSpPr>
            <p:cNvPr id="24" name="object 24"/>
            <p:cNvSpPr/>
            <p:nvPr/>
          </p:nvSpPr>
          <p:spPr>
            <a:xfrm>
              <a:off x="5292851" y="1013460"/>
              <a:ext cx="853440" cy="2326005"/>
            </a:xfrm>
            <a:custGeom>
              <a:avLst/>
              <a:gdLst/>
              <a:ahLst/>
              <a:cxnLst/>
              <a:rect l="l" t="t" r="r" b="b"/>
              <a:pathLst>
                <a:path w="853439" h="2326004">
                  <a:moveTo>
                    <a:pt x="0" y="539495"/>
                  </a:moveTo>
                  <a:lnTo>
                    <a:pt x="0" y="240791"/>
                  </a:lnTo>
                  <a:lnTo>
                    <a:pt x="28955" y="0"/>
                  </a:lnTo>
                </a:path>
                <a:path w="853439" h="2326004">
                  <a:moveTo>
                    <a:pt x="739140" y="2325623"/>
                  </a:moveTo>
                  <a:lnTo>
                    <a:pt x="853440" y="2325623"/>
                  </a:lnTo>
                </a:path>
              </a:pathLst>
            </a:custGeom>
            <a:ln w="15240">
              <a:solidFill>
                <a:srgbClr val="FF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25" name="object 25"/>
          <p:cNvGrpSpPr/>
          <p:nvPr/>
        </p:nvGrpSpPr>
        <p:grpSpPr>
          <a:xfrm>
            <a:off x="9181910" y="3944112"/>
            <a:ext cx="7184142" cy="3238500"/>
            <a:chOff x="3991355" y="3944112"/>
            <a:chExt cx="3122930" cy="3238500"/>
          </a:xfrm>
        </p:grpSpPr>
        <p:pic>
          <p:nvPicPr>
            <p:cNvPr id="26" name="object 26"/>
            <p:cNvPicPr/>
            <p:nvPr/>
          </p:nvPicPr>
          <p:blipFill>
            <a:blip r:embed="rId12" cstate="print"/>
            <a:stretch>
              <a:fillRect/>
            </a:stretch>
          </p:blipFill>
          <p:spPr>
            <a:xfrm>
              <a:off x="4037075" y="3944112"/>
              <a:ext cx="3076956" cy="2775203"/>
            </a:xfrm>
            <a:prstGeom prst="rect">
              <a:avLst/>
            </a:prstGeom>
          </p:spPr>
        </p:pic>
        <p:sp>
          <p:nvSpPr>
            <p:cNvPr id="27" name="object 27"/>
            <p:cNvSpPr/>
            <p:nvPr/>
          </p:nvSpPr>
          <p:spPr>
            <a:xfrm>
              <a:off x="3991356" y="5042928"/>
              <a:ext cx="2001520" cy="1704339"/>
            </a:xfrm>
            <a:custGeom>
              <a:avLst/>
              <a:gdLst/>
              <a:ahLst/>
              <a:cxnLst/>
              <a:rect l="l" t="t" r="r" b="b"/>
              <a:pathLst>
                <a:path w="2001520" h="1704340">
                  <a:moveTo>
                    <a:pt x="112776" y="0"/>
                  </a:moveTo>
                  <a:lnTo>
                    <a:pt x="0" y="0"/>
                  </a:lnTo>
                  <a:lnTo>
                    <a:pt x="0" y="451091"/>
                  </a:lnTo>
                  <a:lnTo>
                    <a:pt x="112776" y="451091"/>
                  </a:lnTo>
                  <a:lnTo>
                    <a:pt x="112776" y="0"/>
                  </a:lnTo>
                  <a:close/>
                </a:path>
                <a:path w="2001520" h="1704340">
                  <a:moveTo>
                    <a:pt x="2000999" y="1575816"/>
                  </a:moveTo>
                  <a:lnTo>
                    <a:pt x="1664208" y="1575816"/>
                  </a:lnTo>
                  <a:lnTo>
                    <a:pt x="1664208" y="1703832"/>
                  </a:lnTo>
                  <a:lnTo>
                    <a:pt x="2000999" y="1703832"/>
                  </a:lnTo>
                  <a:lnTo>
                    <a:pt x="2000999" y="1575816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28" name="object 28"/>
            <p:cNvPicPr/>
            <p:nvPr/>
          </p:nvPicPr>
          <p:blipFill>
            <a:blip r:embed="rId13" cstate="print"/>
            <a:stretch>
              <a:fillRect/>
            </a:stretch>
          </p:blipFill>
          <p:spPr>
            <a:xfrm>
              <a:off x="5425439" y="6678168"/>
              <a:ext cx="109728" cy="246887"/>
            </a:xfrm>
            <a:prstGeom prst="rect">
              <a:avLst/>
            </a:prstGeom>
          </p:spPr>
        </p:pic>
        <p:pic>
          <p:nvPicPr>
            <p:cNvPr id="29" name="object 29"/>
            <p:cNvPicPr/>
            <p:nvPr/>
          </p:nvPicPr>
          <p:blipFill>
            <a:blip r:embed="rId14" cstate="print"/>
            <a:stretch>
              <a:fillRect/>
            </a:stretch>
          </p:blipFill>
          <p:spPr>
            <a:xfrm>
              <a:off x="4361688" y="6829044"/>
              <a:ext cx="409955" cy="201167"/>
            </a:xfrm>
            <a:prstGeom prst="rect">
              <a:avLst/>
            </a:prstGeom>
          </p:spPr>
        </p:pic>
        <p:pic>
          <p:nvPicPr>
            <p:cNvPr id="30" name="object 30"/>
            <p:cNvPicPr/>
            <p:nvPr/>
          </p:nvPicPr>
          <p:blipFill>
            <a:blip r:embed="rId15" cstate="print"/>
            <a:stretch>
              <a:fillRect/>
            </a:stretch>
          </p:blipFill>
          <p:spPr>
            <a:xfrm>
              <a:off x="5175503" y="6678168"/>
              <a:ext cx="556259" cy="352044"/>
            </a:xfrm>
            <a:prstGeom prst="rect">
              <a:avLst/>
            </a:prstGeom>
          </p:spPr>
        </p:pic>
        <p:pic>
          <p:nvPicPr>
            <p:cNvPr id="31" name="object 31"/>
            <p:cNvPicPr/>
            <p:nvPr/>
          </p:nvPicPr>
          <p:blipFill>
            <a:blip r:embed="rId16" cstate="print"/>
            <a:stretch>
              <a:fillRect/>
            </a:stretch>
          </p:blipFill>
          <p:spPr>
            <a:xfrm>
              <a:off x="4796027" y="6832092"/>
              <a:ext cx="88391" cy="62483"/>
            </a:xfrm>
            <a:prstGeom prst="rect">
              <a:avLst/>
            </a:prstGeom>
          </p:spPr>
        </p:pic>
        <p:pic>
          <p:nvPicPr>
            <p:cNvPr id="32" name="object 32"/>
            <p:cNvPicPr/>
            <p:nvPr/>
          </p:nvPicPr>
          <p:blipFill>
            <a:blip r:embed="rId17" cstate="print"/>
            <a:stretch>
              <a:fillRect/>
            </a:stretch>
          </p:blipFill>
          <p:spPr>
            <a:xfrm>
              <a:off x="4919471" y="6845808"/>
              <a:ext cx="109706" cy="50291"/>
            </a:xfrm>
            <a:prstGeom prst="rect">
              <a:avLst/>
            </a:prstGeom>
          </p:spPr>
        </p:pic>
        <p:pic>
          <p:nvPicPr>
            <p:cNvPr id="33" name="object 33"/>
            <p:cNvPicPr/>
            <p:nvPr/>
          </p:nvPicPr>
          <p:blipFill>
            <a:blip r:embed="rId18" cstate="print"/>
            <a:stretch>
              <a:fillRect/>
            </a:stretch>
          </p:blipFill>
          <p:spPr>
            <a:xfrm>
              <a:off x="5614415" y="6832092"/>
              <a:ext cx="135635" cy="187451"/>
            </a:xfrm>
            <a:prstGeom prst="rect">
              <a:avLst/>
            </a:prstGeom>
          </p:spPr>
        </p:pic>
        <p:pic>
          <p:nvPicPr>
            <p:cNvPr id="34" name="object 34"/>
            <p:cNvPicPr/>
            <p:nvPr/>
          </p:nvPicPr>
          <p:blipFill>
            <a:blip r:embed="rId17" cstate="print"/>
            <a:stretch>
              <a:fillRect/>
            </a:stretch>
          </p:blipFill>
          <p:spPr>
            <a:xfrm>
              <a:off x="5782055" y="6845808"/>
              <a:ext cx="108203" cy="50291"/>
            </a:xfrm>
            <a:prstGeom prst="rect">
              <a:avLst/>
            </a:prstGeom>
          </p:spPr>
        </p:pic>
        <p:pic>
          <p:nvPicPr>
            <p:cNvPr id="35" name="object 35"/>
            <p:cNvPicPr/>
            <p:nvPr/>
          </p:nvPicPr>
          <p:blipFill>
            <a:blip r:embed="rId19" cstate="print"/>
            <a:stretch>
              <a:fillRect/>
            </a:stretch>
          </p:blipFill>
          <p:spPr>
            <a:xfrm>
              <a:off x="6062471" y="6829044"/>
              <a:ext cx="408432" cy="201167"/>
            </a:xfrm>
            <a:prstGeom prst="rect">
              <a:avLst/>
            </a:prstGeom>
          </p:spPr>
        </p:pic>
        <p:pic>
          <p:nvPicPr>
            <p:cNvPr id="36" name="object 36"/>
            <p:cNvPicPr/>
            <p:nvPr/>
          </p:nvPicPr>
          <p:blipFill>
            <a:blip r:embed="rId20" cstate="print"/>
            <a:stretch>
              <a:fillRect/>
            </a:stretch>
          </p:blipFill>
          <p:spPr>
            <a:xfrm>
              <a:off x="6499860" y="6832092"/>
              <a:ext cx="135635" cy="62483"/>
            </a:xfrm>
            <a:prstGeom prst="rect">
              <a:avLst/>
            </a:prstGeom>
          </p:spPr>
        </p:pic>
        <p:pic>
          <p:nvPicPr>
            <p:cNvPr id="37" name="object 37"/>
            <p:cNvPicPr/>
            <p:nvPr/>
          </p:nvPicPr>
          <p:blipFill>
            <a:blip r:embed="rId17" cstate="print"/>
            <a:stretch>
              <a:fillRect/>
            </a:stretch>
          </p:blipFill>
          <p:spPr>
            <a:xfrm>
              <a:off x="6669023" y="6845808"/>
              <a:ext cx="109706" cy="50291"/>
            </a:xfrm>
            <a:prstGeom prst="rect">
              <a:avLst/>
            </a:prstGeom>
          </p:spPr>
        </p:pic>
        <p:pic>
          <p:nvPicPr>
            <p:cNvPr id="38" name="object 38"/>
            <p:cNvPicPr/>
            <p:nvPr/>
          </p:nvPicPr>
          <p:blipFill>
            <a:blip r:embed="rId21" cstate="print"/>
            <a:stretch>
              <a:fillRect/>
            </a:stretch>
          </p:blipFill>
          <p:spPr>
            <a:xfrm>
              <a:off x="5202935" y="6967728"/>
              <a:ext cx="99060" cy="38100"/>
            </a:xfrm>
            <a:prstGeom prst="rect">
              <a:avLst/>
            </a:prstGeom>
          </p:spPr>
        </p:pic>
        <p:pic>
          <p:nvPicPr>
            <p:cNvPr id="39" name="object 39"/>
            <p:cNvPicPr/>
            <p:nvPr/>
          </p:nvPicPr>
          <p:blipFill>
            <a:blip r:embed="rId22" cstate="print"/>
            <a:stretch>
              <a:fillRect/>
            </a:stretch>
          </p:blipFill>
          <p:spPr>
            <a:xfrm>
              <a:off x="5323331" y="6934200"/>
              <a:ext cx="620267" cy="248412"/>
            </a:xfrm>
            <a:prstGeom prst="rect">
              <a:avLst/>
            </a:prstGeom>
          </p:spPr>
        </p:pic>
        <p:sp>
          <p:nvSpPr>
            <p:cNvPr id="40" name="object 40"/>
            <p:cNvSpPr/>
            <p:nvPr/>
          </p:nvSpPr>
          <p:spPr>
            <a:xfrm>
              <a:off x="5576315" y="4492752"/>
              <a:ext cx="0" cy="64135"/>
            </a:xfrm>
            <a:custGeom>
              <a:avLst/>
              <a:gdLst/>
              <a:ahLst/>
              <a:cxnLst/>
              <a:rect l="l" t="t" r="r" b="b"/>
              <a:pathLst>
                <a:path h="64135">
                  <a:moveTo>
                    <a:pt x="0" y="0"/>
                  </a:moveTo>
                  <a:lnTo>
                    <a:pt x="0" y="64008"/>
                  </a:lnTo>
                </a:path>
              </a:pathLst>
            </a:custGeom>
            <a:ln w="15240">
              <a:solidFill>
                <a:srgbClr val="FF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41" name="object 41"/>
          <p:cNvSpPr/>
          <p:nvPr/>
        </p:nvSpPr>
        <p:spPr>
          <a:xfrm>
            <a:off x="1444422" y="9413748"/>
            <a:ext cx="15051933" cy="9525"/>
          </a:xfrm>
          <a:custGeom>
            <a:avLst/>
            <a:gdLst/>
            <a:ahLst/>
            <a:cxnLst/>
            <a:rect l="l" t="t" r="r" b="b"/>
            <a:pathLst>
              <a:path w="6543040" h="9525">
                <a:moveTo>
                  <a:pt x="6542531" y="9144"/>
                </a:moveTo>
                <a:lnTo>
                  <a:pt x="0" y="9144"/>
                </a:lnTo>
                <a:lnTo>
                  <a:pt x="0" y="0"/>
                </a:lnTo>
                <a:lnTo>
                  <a:pt x="6542531" y="0"/>
                </a:lnTo>
                <a:lnTo>
                  <a:pt x="6542531" y="9144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2" name="object 42"/>
          <p:cNvSpPr txBox="1"/>
          <p:nvPr/>
        </p:nvSpPr>
        <p:spPr>
          <a:xfrm>
            <a:off x="1415188" y="349008"/>
            <a:ext cx="327216" cy="135935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sz="800" spc="10" dirty="0">
                <a:latin typeface="Microsoft Sans Serif"/>
                <a:cs typeface="Microsoft Sans Serif"/>
              </a:rPr>
              <a:t>10</a:t>
            </a:r>
            <a:endParaRPr sz="800">
              <a:latin typeface="Microsoft Sans Serif"/>
              <a:cs typeface="Microsoft Sans Serif"/>
            </a:endParaRPr>
          </a:p>
        </p:txBody>
      </p:sp>
      <p:sp>
        <p:nvSpPr>
          <p:cNvPr id="43" name="object 43"/>
          <p:cNvSpPr txBox="1"/>
          <p:nvPr/>
        </p:nvSpPr>
        <p:spPr>
          <a:xfrm>
            <a:off x="1415255" y="604620"/>
            <a:ext cx="7292241" cy="948978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 marR="5080" indent="154940">
              <a:lnSpc>
                <a:spcPct val="125299"/>
              </a:lnSpc>
              <a:spcBef>
                <a:spcPts val="100"/>
              </a:spcBef>
            </a:pPr>
            <a:r>
              <a:rPr sz="800" spc="-5" dirty="0">
                <a:latin typeface="Microsoft Sans Serif"/>
                <a:cs typeface="Microsoft Sans Serif"/>
              </a:rPr>
              <a:t>Los </a:t>
            </a:r>
            <a:r>
              <a:rPr sz="800" spc="25" dirty="0">
                <a:latin typeface="Microsoft Sans Serif"/>
                <a:cs typeface="Microsoft Sans Serif"/>
              </a:rPr>
              <a:t>diagramas</a:t>
            </a:r>
            <a:r>
              <a:rPr sz="800" dirty="0">
                <a:latin typeface="Microsoft Sans Serif"/>
                <a:cs typeface="Microsoft Sans Serif"/>
              </a:rPr>
              <a:t> </a:t>
            </a:r>
            <a:r>
              <a:rPr sz="800" spc="-75" dirty="0">
                <a:latin typeface="Microsoft Sans Serif"/>
                <a:cs typeface="Microsoft Sans Serif"/>
              </a:rPr>
              <a:t>RX</a:t>
            </a:r>
            <a:r>
              <a:rPr sz="800" spc="-5" dirty="0">
                <a:latin typeface="Microsoft Sans Serif"/>
                <a:cs typeface="Microsoft Sans Serif"/>
              </a:rPr>
              <a:t> </a:t>
            </a:r>
            <a:r>
              <a:rPr sz="800" spc="25" dirty="0">
                <a:latin typeface="Microsoft Sans Serif"/>
                <a:cs typeface="Microsoft Sans Serif"/>
              </a:rPr>
              <a:t>para</a:t>
            </a:r>
            <a:r>
              <a:rPr sz="800" dirty="0">
                <a:latin typeface="Microsoft Sans Serif"/>
                <a:cs typeface="Microsoft Sans Serif"/>
              </a:rPr>
              <a:t> </a:t>
            </a:r>
            <a:r>
              <a:rPr sz="800" spc="15" dirty="0">
                <a:latin typeface="Microsoft Sans Serif"/>
                <a:cs typeface="Microsoft Sans Serif"/>
              </a:rPr>
              <a:t>los</a:t>
            </a:r>
            <a:r>
              <a:rPr sz="800" dirty="0">
                <a:latin typeface="Microsoft Sans Serif"/>
                <a:cs typeface="Microsoft Sans Serif"/>
              </a:rPr>
              <a:t> </a:t>
            </a:r>
            <a:r>
              <a:rPr sz="800" spc="30" dirty="0">
                <a:latin typeface="Microsoft Sans Serif"/>
                <a:cs typeface="Microsoft Sans Serif"/>
              </a:rPr>
              <a:t>tres</a:t>
            </a:r>
            <a:r>
              <a:rPr sz="800" spc="-5" dirty="0">
                <a:latin typeface="Microsoft Sans Serif"/>
                <a:cs typeface="Microsoft Sans Serif"/>
              </a:rPr>
              <a:t> casos</a:t>
            </a:r>
            <a:r>
              <a:rPr sz="800" dirty="0">
                <a:latin typeface="Microsoft Sans Serif"/>
                <a:cs typeface="Microsoft Sans Serif"/>
              </a:rPr>
              <a:t> </a:t>
            </a:r>
            <a:r>
              <a:rPr sz="800" spc="25" dirty="0">
                <a:latin typeface="Microsoft Sans Serif"/>
                <a:cs typeface="Microsoft Sans Serif"/>
              </a:rPr>
              <a:t>en</a:t>
            </a:r>
            <a:r>
              <a:rPr sz="800" spc="-5" dirty="0">
                <a:latin typeface="Microsoft Sans Serif"/>
                <a:cs typeface="Microsoft Sans Serif"/>
              </a:rPr>
              <a:t> </a:t>
            </a:r>
            <a:r>
              <a:rPr sz="800" spc="10" dirty="0">
                <a:latin typeface="Microsoft Sans Serif"/>
                <a:cs typeface="Microsoft Sans Serif"/>
              </a:rPr>
              <a:t>la</a:t>
            </a:r>
            <a:r>
              <a:rPr sz="800" dirty="0">
                <a:latin typeface="Microsoft Sans Serif"/>
                <a:cs typeface="Microsoft Sans Serif"/>
              </a:rPr>
              <a:t> </a:t>
            </a:r>
            <a:r>
              <a:rPr sz="800" spc="-5" dirty="0">
                <a:latin typeface="Microsoft Sans Serif"/>
                <a:cs typeface="Microsoft Sans Serif"/>
              </a:rPr>
              <a:t>Fig. </a:t>
            </a:r>
            <a:r>
              <a:rPr sz="800" spc="5" dirty="0">
                <a:latin typeface="Microsoft Sans Serif"/>
                <a:cs typeface="Microsoft Sans Serif"/>
              </a:rPr>
              <a:t>15,</a:t>
            </a:r>
            <a:r>
              <a:rPr sz="800" dirty="0">
                <a:latin typeface="Microsoft Sans Serif"/>
                <a:cs typeface="Microsoft Sans Serif"/>
              </a:rPr>
              <a:t> </a:t>
            </a:r>
            <a:r>
              <a:rPr sz="800" spc="-5" dirty="0">
                <a:latin typeface="Microsoft Sans Serif"/>
                <a:cs typeface="Microsoft Sans Serif"/>
              </a:rPr>
              <a:t>Fig.</a:t>
            </a:r>
            <a:r>
              <a:rPr sz="800" dirty="0">
                <a:latin typeface="Microsoft Sans Serif"/>
                <a:cs typeface="Microsoft Sans Serif"/>
              </a:rPr>
              <a:t> </a:t>
            </a:r>
            <a:r>
              <a:rPr sz="800" spc="10" dirty="0">
                <a:latin typeface="Microsoft Sans Serif"/>
                <a:cs typeface="Microsoft Sans Serif"/>
              </a:rPr>
              <a:t>16</a:t>
            </a:r>
            <a:r>
              <a:rPr sz="800" spc="-5" dirty="0">
                <a:latin typeface="Microsoft Sans Serif"/>
                <a:cs typeface="Microsoft Sans Serif"/>
              </a:rPr>
              <a:t> </a:t>
            </a:r>
            <a:r>
              <a:rPr sz="800" spc="5" dirty="0">
                <a:latin typeface="Microsoft Sans Serif"/>
                <a:cs typeface="Microsoft Sans Serif"/>
              </a:rPr>
              <a:t>y</a:t>
            </a:r>
            <a:r>
              <a:rPr sz="800" dirty="0">
                <a:latin typeface="Microsoft Sans Serif"/>
                <a:cs typeface="Microsoft Sans Serif"/>
              </a:rPr>
              <a:t> </a:t>
            </a:r>
            <a:r>
              <a:rPr sz="800" spc="-5" dirty="0">
                <a:latin typeface="Microsoft Sans Serif"/>
                <a:cs typeface="Microsoft Sans Serif"/>
              </a:rPr>
              <a:t>Fig. </a:t>
            </a:r>
            <a:r>
              <a:rPr sz="800" spc="-200" dirty="0">
                <a:latin typeface="Microsoft Sans Serif"/>
                <a:cs typeface="Microsoft Sans Serif"/>
              </a:rPr>
              <a:t> </a:t>
            </a:r>
            <a:r>
              <a:rPr sz="800" spc="10" dirty="0">
                <a:latin typeface="Microsoft Sans Serif"/>
                <a:cs typeface="Microsoft Sans Serif"/>
              </a:rPr>
              <a:t>17 </a:t>
            </a:r>
            <a:r>
              <a:rPr sz="800" spc="35" dirty="0">
                <a:latin typeface="Microsoft Sans Serif"/>
                <a:cs typeface="Microsoft Sans Serif"/>
              </a:rPr>
              <a:t>muestran </a:t>
            </a:r>
            <a:r>
              <a:rPr sz="800" spc="10" dirty="0">
                <a:latin typeface="Microsoft Sans Serif"/>
                <a:cs typeface="Microsoft Sans Serif"/>
              </a:rPr>
              <a:t>la </a:t>
            </a:r>
            <a:r>
              <a:rPr sz="800" spc="30" dirty="0">
                <a:latin typeface="Microsoft Sans Serif"/>
                <a:cs typeface="Microsoft Sans Serif"/>
              </a:rPr>
              <a:t>trayectoria </a:t>
            </a:r>
            <a:r>
              <a:rPr sz="800" spc="20" dirty="0">
                <a:latin typeface="Microsoft Sans Serif"/>
                <a:cs typeface="Microsoft Sans Serif"/>
              </a:rPr>
              <a:t>seguida </a:t>
            </a:r>
            <a:r>
              <a:rPr sz="800" spc="50" dirty="0">
                <a:latin typeface="Microsoft Sans Serif"/>
                <a:cs typeface="Microsoft Sans Serif"/>
              </a:rPr>
              <a:t>por </a:t>
            </a:r>
            <a:r>
              <a:rPr sz="800" spc="10" dirty="0">
                <a:latin typeface="Microsoft Sans Serif"/>
                <a:cs typeface="Microsoft Sans Serif"/>
              </a:rPr>
              <a:t>la </a:t>
            </a:r>
            <a:r>
              <a:rPr sz="800" spc="25" dirty="0">
                <a:latin typeface="Microsoft Sans Serif"/>
                <a:cs typeface="Microsoft Sans Serif"/>
              </a:rPr>
              <a:t>impedancia </a:t>
            </a:r>
            <a:r>
              <a:rPr sz="800" spc="15" dirty="0">
                <a:latin typeface="Microsoft Sans Serif"/>
                <a:cs typeface="Microsoft Sans Serif"/>
              </a:rPr>
              <a:t>vista </a:t>
            </a:r>
            <a:r>
              <a:rPr sz="800" spc="50" dirty="0">
                <a:latin typeface="Microsoft Sans Serif"/>
                <a:cs typeface="Microsoft Sans Serif"/>
              </a:rPr>
              <a:t>por </a:t>
            </a:r>
            <a:r>
              <a:rPr sz="800" spc="15" dirty="0">
                <a:latin typeface="Microsoft Sans Serif"/>
                <a:cs typeface="Microsoft Sans Serif"/>
              </a:rPr>
              <a:t>el </a:t>
            </a:r>
            <a:r>
              <a:rPr sz="800" spc="-200" dirty="0">
                <a:latin typeface="Microsoft Sans Serif"/>
                <a:cs typeface="Microsoft Sans Serif"/>
              </a:rPr>
              <a:t> </a:t>
            </a:r>
            <a:r>
              <a:rPr sz="800" spc="25" dirty="0">
                <a:latin typeface="Microsoft Sans Serif"/>
                <a:cs typeface="Microsoft Sans Serif"/>
              </a:rPr>
              <a:t>relé </a:t>
            </a:r>
            <a:r>
              <a:rPr sz="800" spc="40" dirty="0">
                <a:latin typeface="Microsoft Sans Serif"/>
                <a:cs typeface="Microsoft Sans Serif"/>
              </a:rPr>
              <a:t>durante </a:t>
            </a:r>
            <a:r>
              <a:rPr sz="800" dirty="0">
                <a:latin typeface="Microsoft Sans Serif"/>
                <a:cs typeface="Microsoft Sans Serif"/>
              </a:rPr>
              <a:t>las </a:t>
            </a:r>
            <a:r>
              <a:rPr sz="800" spc="25" dirty="0">
                <a:latin typeface="Microsoft Sans Serif"/>
                <a:cs typeface="Microsoft Sans Serif"/>
              </a:rPr>
              <a:t>perturbaciones. </a:t>
            </a:r>
            <a:r>
              <a:rPr sz="800" spc="15" dirty="0">
                <a:latin typeface="Microsoft Sans Serif"/>
                <a:cs typeface="Microsoft Sans Serif"/>
              </a:rPr>
              <a:t>Cuando </a:t>
            </a:r>
            <a:r>
              <a:rPr sz="800" spc="20" dirty="0">
                <a:latin typeface="Microsoft Sans Serif"/>
                <a:cs typeface="Microsoft Sans Serif"/>
              </a:rPr>
              <a:t>hay </a:t>
            </a:r>
            <a:r>
              <a:rPr sz="800" spc="30" dirty="0">
                <a:latin typeface="Microsoft Sans Serif"/>
                <a:cs typeface="Microsoft Sans Serif"/>
              </a:rPr>
              <a:t>una </a:t>
            </a:r>
            <a:r>
              <a:rPr sz="800" spc="15" dirty="0">
                <a:latin typeface="Microsoft Sans Serif"/>
                <a:cs typeface="Microsoft Sans Serif"/>
              </a:rPr>
              <a:t>oscilación </a:t>
            </a:r>
            <a:r>
              <a:rPr sz="800" spc="25" dirty="0">
                <a:latin typeface="Microsoft Sans Serif"/>
                <a:cs typeface="Microsoft Sans Serif"/>
              </a:rPr>
              <a:t>en </a:t>
            </a:r>
            <a:r>
              <a:rPr sz="800" spc="15" dirty="0">
                <a:latin typeface="Microsoft Sans Serif"/>
                <a:cs typeface="Microsoft Sans Serif"/>
              </a:rPr>
              <a:t>el </a:t>
            </a:r>
            <a:r>
              <a:rPr sz="800" spc="20" dirty="0">
                <a:latin typeface="Microsoft Sans Serif"/>
                <a:cs typeface="Microsoft Sans Serif"/>
              </a:rPr>
              <a:t> </a:t>
            </a:r>
            <a:r>
              <a:rPr sz="800" spc="35" dirty="0">
                <a:latin typeface="Microsoft Sans Serif"/>
                <a:cs typeface="Microsoft Sans Serif"/>
              </a:rPr>
              <a:t>generador</a:t>
            </a:r>
            <a:r>
              <a:rPr sz="800" spc="-5" dirty="0">
                <a:latin typeface="Microsoft Sans Serif"/>
                <a:cs typeface="Microsoft Sans Serif"/>
              </a:rPr>
              <a:t> </a:t>
            </a:r>
            <a:r>
              <a:rPr sz="800" spc="30" dirty="0">
                <a:latin typeface="Microsoft Sans Serif"/>
                <a:cs typeface="Microsoft Sans Serif"/>
              </a:rPr>
              <a:t>que</a:t>
            </a:r>
            <a:r>
              <a:rPr sz="800" spc="-10" dirty="0">
                <a:latin typeface="Microsoft Sans Serif"/>
                <a:cs typeface="Microsoft Sans Serif"/>
              </a:rPr>
              <a:t> es</a:t>
            </a:r>
            <a:r>
              <a:rPr sz="800" spc="-5" dirty="0">
                <a:latin typeface="Microsoft Sans Serif"/>
                <a:cs typeface="Microsoft Sans Serif"/>
              </a:rPr>
              <a:t> </a:t>
            </a:r>
            <a:r>
              <a:rPr sz="800" spc="15" dirty="0">
                <a:latin typeface="Microsoft Sans Serif"/>
                <a:cs typeface="Microsoft Sans Serif"/>
              </a:rPr>
              <a:t>estable,</a:t>
            </a:r>
            <a:r>
              <a:rPr sz="800" spc="-5" dirty="0">
                <a:latin typeface="Microsoft Sans Serif"/>
                <a:cs typeface="Microsoft Sans Serif"/>
              </a:rPr>
              <a:t> </a:t>
            </a:r>
            <a:r>
              <a:rPr sz="800" spc="10" dirty="0">
                <a:latin typeface="Microsoft Sans Serif"/>
                <a:cs typeface="Microsoft Sans Serif"/>
              </a:rPr>
              <a:t>la</a:t>
            </a:r>
            <a:r>
              <a:rPr sz="800" spc="-5" dirty="0">
                <a:latin typeface="Microsoft Sans Serif"/>
                <a:cs typeface="Microsoft Sans Serif"/>
              </a:rPr>
              <a:t> </a:t>
            </a:r>
            <a:r>
              <a:rPr sz="800" spc="25" dirty="0">
                <a:latin typeface="Microsoft Sans Serif"/>
                <a:cs typeface="Microsoft Sans Serif"/>
              </a:rPr>
              <a:t>impedancia</a:t>
            </a:r>
            <a:r>
              <a:rPr sz="800" spc="-5" dirty="0">
                <a:latin typeface="Microsoft Sans Serif"/>
                <a:cs typeface="Microsoft Sans Serif"/>
              </a:rPr>
              <a:t> </a:t>
            </a:r>
            <a:r>
              <a:rPr sz="800" spc="25" dirty="0">
                <a:latin typeface="Microsoft Sans Serif"/>
                <a:cs typeface="Microsoft Sans Serif"/>
              </a:rPr>
              <a:t>de</a:t>
            </a:r>
            <a:r>
              <a:rPr sz="800" spc="-5" dirty="0">
                <a:latin typeface="Microsoft Sans Serif"/>
                <a:cs typeface="Microsoft Sans Serif"/>
              </a:rPr>
              <a:t> </a:t>
            </a:r>
            <a:r>
              <a:rPr sz="800" spc="15" dirty="0">
                <a:latin typeface="Microsoft Sans Serif"/>
                <a:cs typeface="Microsoft Sans Serif"/>
              </a:rPr>
              <a:t>oscilación</a:t>
            </a:r>
            <a:r>
              <a:rPr sz="800" spc="-5" dirty="0">
                <a:latin typeface="Microsoft Sans Serif"/>
                <a:cs typeface="Microsoft Sans Serif"/>
              </a:rPr>
              <a:t> </a:t>
            </a:r>
            <a:r>
              <a:rPr sz="800" spc="40" dirty="0">
                <a:latin typeface="Microsoft Sans Serif"/>
                <a:cs typeface="Microsoft Sans Serif"/>
              </a:rPr>
              <a:t>no</a:t>
            </a:r>
            <a:r>
              <a:rPr sz="800" spc="-5" dirty="0">
                <a:latin typeface="Microsoft Sans Serif"/>
                <a:cs typeface="Microsoft Sans Serif"/>
              </a:rPr>
              <a:t> </a:t>
            </a:r>
            <a:r>
              <a:rPr sz="800" spc="15" dirty="0">
                <a:latin typeface="Microsoft Sans Serif"/>
                <a:cs typeface="Microsoft Sans Serif"/>
              </a:rPr>
              <a:t>cruza</a:t>
            </a:r>
            <a:r>
              <a:rPr sz="800" spc="-5" dirty="0">
                <a:latin typeface="Microsoft Sans Serif"/>
                <a:cs typeface="Microsoft Sans Serif"/>
              </a:rPr>
              <a:t> </a:t>
            </a:r>
            <a:r>
              <a:rPr sz="800" spc="10" dirty="0">
                <a:latin typeface="Microsoft Sans Serif"/>
                <a:cs typeface="Microsoft Sans Serif"/>
              </a:rPr>
              <a:t>la </a:t>
            </a:r>
            <a:r>
              <a:rPr sz="800" spc="-195" dirty="0">
                <a:latin typeface="Microsoft Sans Serif"/>
                <a:cs typeface="Microsoft Sans Serif"/>
              </a:rPr>
              <a:t> </a:t>
            </a:r>
            <a:r>
              <a:rPr sz="800" spc="20" dirty="0">
                <a:latin typeface="Microsoft Sans Serif"/>
                <a:cs typeface="Microsoft Sans Serif"/>
              </a:rPr>
              <a:t>línea</a:t>
            </a:r>
            <a:r>
              <a:rPr sz="800" spc="-10" dirty="0">
                <a:latin typeface="Microsoft Sans Serif"/>
                <a:cs typeface="Microsoft Sans Serif"/>
              </a:rPr>
              <a:t> </a:t>
            </a:r>
            <a:r>
              <a:rPr sz="800" spc="25" dirty="0">
                <a:latin typeface="Microsoft Sans Serif"/>
                <a:cs typeface="Microsoft Sans Serif"/>
              </a:rPr>
              <a:t>de</a:t>
            </a:r>
            <a:r>
              <a:rPr sz="800" spc="-5" dirty="0">
                <a:latin typeface="Microsoft Sans Serif"/>
                <a:cs typeface="Microsoft Sans Serif"/>
              </a:rPr>
              <a:t> </a:t>
            </a:r>
            <a:r>
              <a:rPr sz="800" spc="20" dirty="0">
                <a:latin typeface="Microsoft Sans Serif"/>
                <a:cs typeface="Microsoft Sans Serif"/>
              </a:rPr>
              <a:t>impedancia.</a:t>
            </a:r>
            <a:endParaRPr sz="800">
              <a:latin typeface="Microsoft Sans Serif"/>
              <a:cs typeface="Microsoft Sans Serif"/>
            </a:endParaRPr>
          </a:p>
          <a:p>
            <a:pPr marL="12700" marR="18415" indent="154940">
              <a:lnSpc>
                <a:spcPts val="1200"/>
              </a:lnSpc>
              <a:spcBef>
                <a:spcPts val="65"/>
              </a:spcBef>
            </a:pPr>
            <a:r>
              <a:rPr sz="750" spc="15" dirty="0">
                <a:latin typeface="Microsoft Sans Serif"/>
                <a:cs typeface="Microsoft Sans Serif"/>
              </a:rPr>
              <a:t>Cuando </a:t>
            </a:r>
            <a:r>
              <a:rPr sz="750" spc="10" dirty="0">
                <a:latin typeface="Microsoft Sans Serif"/>
                <a:cs typeface="Microsoft Sans Serif"/>
              </a:rPr>
              <a:t>el </a:t>
            </a:r>
            <a:r>
              <a:rPr sz="750" spc="30" dirty="0">
                <a:latin typeface="Microsoft Sans Serif"/>
                <a:cs typeface="Microsoft Sans Serif"/>
              </a:rPr>
              <a:t>generador </a:t>
            </a:r>
            <a:r>
              <a:rPr sz="750" spc="-5" dirty="0">
                <a:latin typeface="Microsoft Sans Serif"/>
                <a:cs typeface="Microsoft Sans Serif"/>
              </a:rPr>
              <a:t>se </a:t>
            </a:r>
            <a:r>
              <a:rPr sz="750" spc="5" dirty="0">
                <a:latin typeface="Microsoft Sans Serif"/>
                <a:cs typeface="Microsoft Sans Serif"/>
              </a:rPr>
              <a:t>desfasa, </a:t>
            </a:r>
            <a:r>
              <a:rPr sz="750" spc="10" dirty="0">
                <a:latin typeface="Microsoft Sans Serif"/>
                <a:cs typeface="Microsoft Sans Serif"/>
              </a:rPr>
              <a:t>la oscilación </a:t>
            </a:r>
            <a:r>
              <a:rPr sz="750" spc="30" dirty="0">
                <a:latin typeface="Microsoft Sans Serif"/>
                <a:cs typeface="Microsoft Sans Serif"/>
              </a:rPr>
              <a:t>transitoria </a:t>
            </a:r>
            <a:r>
              <a:rPr sz="750" spc="10" dirty="0">
                <a:latin typeface="Microsoft Sans Serif"/>
                <a:cs typeface="Microsoft Sans Serif"/>
              </a:rPr>
              <a:t>cruza la </a:t>
            </a:r>
            <a:r>
              <a:rPr sz="750" spc="15" dirty="0">
                <a:latin typeface="Microsoft Sans Serif"/>
                <a:cs typeface="Microsoft Sans Serif"/>
              </a:rPr>
              <a:t> </a:t>
            </a:r>
            <a:r>
              <a:rPr sz="750" spc="20" dirty="0">
                <a:latin typeface="Microsoft Sans Serif"/>
                <a:cs typeface="Microsoft Sans Serif"/>
              </a:rPr>
              <a:t>línea </a:t>
            </a:r>
            <a:r>
              <a:rPr sz="750" spc="25" dirty="0">
                <a:latin typeface="Microsoft Sans Serif"/>
                <a:cs typeface="Microsoft Sans Serif"/>
              </a:rPr>
              <a:t>de impedancia </a:t>
            </a:r>
            <a:r>
              <a:rPr sz="750" spc="20" dirty="0">
                <a:latin typeface="Microsoft Sans Serif"/>
                <a:cs typeface="Microsoft Sans Serif"/>
              </a:rPr>
              <a:t>del </a:t>
            </a:r>
            <a:r>
              <a:rPr sz="750" spc="15" dirty="0">
                <a:latin typeface="Microsoft Sans Serif"/>
                <a:cs typeface="Microsoft Sans Serif"/>
              </a:rPr>
              <a:t>sistema </a:t>
            </a:r>
            <a:r>
              <a:rPr sz="750" spc="5" dirty="0">
                <a:latin typeface="Microsoft Sans Serif"/>
                <a:cs typeface="Microsoft Sans Serif"/>
              </a:rPr>
              <a:t>cada </a:t>
            </a:r>
            <a:r>
              <a:rPr sz="750" spc="-5" dirty="0">
                <a:latin typeface="Microsoft Sans Serif"/>
                <a:cs typeface="Microsoft Sans Serif"/>
              </a:rPr>
              <a:t>vez </a:t>
            </a:r>
            <a:r>
              <a:rPr sz="750" spc="30" dirty="0">
                <a:latin typeface="Microsoft Sans Serif"/>
                <a:cs typeface="Microsoft Sans Serif"/>
              </a:rPr>
              <a:t>que </a:t>
            </a:r>
            <a:r>
              <a:rPr sz="750" spc="-5" dirty="0">
                <a:latin typeface="Microsoft Sans Serif"/>
                <a:cs typeface="Microsoft Sans Serif"/>
              </a:rPr>
              <a:t>se </a:t>
            </a:r>
            <a:r>
              <a:rPr sz="750" spc="25" dirty="0">
                <a:latin typeface="Microsoft Sans Serif"/>
                <a:cs typeface="Microsoft Sans Serif"/>
              </a:rPr>
              <a:t>completa </a:t>
            </a:r>
            <a:r>
              <a:rPr sz="750" spc="45" dirty="0">
                <a:latin typeface="Microsoft Sans Serif"/>
                <a:cs typeface="Microsoft Sans Serif"/>
              </a:rPr>
              <a:t>un </a:t>
            </a:r>
            <a:r>
              <a:rPr sz="750" spc="50" dirty="0">
                <a:latin typeface="Microsoft Sans Serif"/>
                <a:cs typeface="Microsoft Sans Serif"/>
              </a:rPr>
              <a:t> </a:t>
            </a:r>
            <a:r>
              <a:rPr sz="750" spc="20" dirty="0">
                <a:latin typeface="Microsoft Sans Serif"/>
                <a:cs typeface="Microsoft Sans Serif"/>
              </a:rPr>
              <a:t>deslizamiento </a:t>
            </a:r>
            <a:r>
              <a:rPr sz="750" spc="5" dirty="0">
                <a:latin typeface="Microsoft Sans Serif"/>
                <a:cs typeface="Microsoft Sans Serif"/>
              </a:rPr>
              <a:t>y </a:t>
            </a:r>
            <a:r>
              <a:rPr sz="750" spc="10" dirty="0">
                <a:latin typeface="Microsoft Sans Serif"/>
                <a:cs typeface="Microsoft Sans Serif"/>
              </a:rPr>
              <a:t>el </a:t>
            </a:r>
            <a:r>
              <a:rPr sz="750" spc="20" dirty="0">
                <a:latin typeface="Microsoft Sans Serif"/>
                <a:cs typeface="Microsoft Sans Serif"/>
              </a:rPr>
              <a:t>relé </a:t>
            </a:r>
            <a:r>
              <a:rPr sz="750" spc="25" dirty="0">
                <a:latin typeface="Microsoft Sans Serif"/>
                <a:cs typeface="Microsoft Sans Serif"/>
              </a:rPr>
              <a:t>debe disparar </a:t>
            </a:r>
            <a:r>
              <a:rPr sz="750" spc="10" dirty="0">
                <a:latin typeface="Microsoft Sans Serif"/>
                <a:cs typeface="Microsoft Sans Serif"/>
              </a:rPr>
              <a:t>el </a:t>
            </a:r>
            <a:r>
              <a:rPr sz="750" spc="25" dirty="0">
                <a:latin typeface="Microsoft Sans Serif"/>
                <a:cs typeface="Microsoft Sans Serif"/>
              </a:rPr>
              <a:t>generador. </a:t>
            </a:r>
            <a:r>
              <a:rPr sz="750" spc="-20" dirty="0">
                <a:latin typeface="Microsoft Sans Serif"/>
                <a:cs typeface="Microsoft Sans Serif"/>
              </a:rPr>
              <a:t>En </a:t>
            </a:r>
            <a:r>
              <a:rPr sz="750" spc="10" dirty="0">
                <a:latin typeface="Microsoft Sans Serif"/>
                <a:cs typeface="Microsoft Sans Serif"/>
              </a:rPr>
              <a:t>los </a:t>
            </a:r>
            <a:r>
              <a:rPr sz="750" spc="-15" dirty="0">
                <a:latin typeface="Microsoft Sans Serif"/>
                <a:cs typeface="Microsoft Sans Serif"/>
              </a:rPr>
              <a:t>Casos </a:t>
            </a:r>
            <a:r>
              <a:rPr sz="750" spc="10" dirty="0">
                <a:latin typeface="Microsoft Sans Serif"/>
                <a:cs typeface="Microsoft Sans Serif"/>
              </a:rPr>
              <a:t>1 </a:t>
            </a:r>
            <a:r>
              <a:rPr sz="750" spc="5" dirty="0">
                <a:latin typeface="Microsoft Sans Serif"/>
                <a:cs typeface="Microsoft Sans Serif"/>
              </a:rPr>
              <a:t>y </a:t>
            </a:r>
            <a:r>
              <a:rPr sz="750" dirty="0">
                <a:latin typeface="Microsoft Sans Serif"/>
                <a:cs typeface="Microsoft Sans Serif"/>
              </a:rPr>
              <a:t>2, </a:t>
            </a:r>
            <a:r>
              <a:rPr sz="750" spc="-185" dirty="0">
                <a:latin typeface="Microsoft Sans Serif"/>
                <a:cs typeface="Microsoft Sans Serif"/>
              </a:rPr>
              <a:t> </a:t>
            </a:r>
            <a:r>
              <a:rPr sz="750" spc="10" dirty="0">
                <a:latin typeface="Microsoft Sans Serif"/>
                <a:cs typeface="Microsoft Sans Serif"/>
              </a:rPr>
              <a:t>la </a:t>
            </a:r>
            <a:r>
              <a:rPr sz="750" spc="25" dirty="0">
                <a:latin typeface="Microsoft Sans Serif"/>
                <a:cs typeface="Microsoft Sans Serif"/>
              </a:rPr>
              <a:t>impedancia aparente </a:t>
            </a:r>
            <a:r>
              <a:rPr sz="750" spc="40" dirty="0">
                <a:latin typeface="Microsoft Sans Serif"/>
                <a:cs typeface="Microsoft Sans Serif"/>
              </a:rPr>
              <a:t>no </a:t>
            </a:r>
            <a:r>
              <a:rPr sz="750" spc="10" dirty="0">
                <a:latin typeface="Microsoft Sans Serif"/>
                <a:cs typeface="Microsoft Sans Serif"/>
              </a:rPr>
              <a:t>cruza la </a:t>
            </a:r>
            <a:r>
              <a:rPr sz="750" spc="20" dirty="0">
                <a:latin typeface="Microsoft Sans Serif"/>
                <a:cs typeface="Microsoft Sans Serif"/>
              </a:rPr>
              <a:t>línea </a:t>
            </a:r>
            <a:r>
              <a:rPr sz="750" spc="25" dirty="0">
                <a:latin typeface="Microsoft Sans Serif"/>
                <a:cs typeface="Microsoft Sans Serif"/>
              </a:rPr>
              <a:t>de impedancia </a:t>
            </a:r>
            <a:r>
              <a:rPr sz="750" spc="20" dirty="0">
                <a:latin typeface="Microsoft Sans Serif"/>
                <a:cs typeface="Microsoft Sans Serif"/>
              </a:rPr>
              <a:t>del </a:t>
            </a:r>
            <a:r>
              <a:rPr sz="750" spc="15" dirty="0">
                <a:latin typeface="Microsoft Sans Serif"/>
                <a:cs typeface="Microsoft Sans Serif"/>
              </a:rPr>
              <a:t>sistema. </a:t>
            </a:r>
            <a:r>
              <a:rPr sz="750" spc="20" dirty="0">
                <a:latin typeface="Microsoft Sans Serif"/>
                <a:cs typeface="Microsoft Sans Serif"/>
              </a:rPr>
              <a:t> </a:t>
            </a:r>
            <a:r>
              <a:rPr sz="750" spc="5" dirty="0">
                <a:latin typeface="Microsoft Sans Serif"/>
                <a:cs typeface="Microsoft Sans Serif"/>
              </a:rPr>
              <a:t>Para </a:t>
            </a:r>
            <a:r>
              <a:rPr sz="750" spc="10" dirty="0">
                <a:latin typeface="Microsoft Sans Serif"/>
                <a:cs typeface="Microsoft Sans Serif"/>
              </a:rPr>
              <a:t>el </a:t>
            </a:r>
            <a:r>
              <a:rPr sz="750" spc="-15" dirty="0">
                <a:latin typeface="Microsoft Sans Serif"/>
                <a:cs typeface="Microsoft Sans Serif"/>
              </a:rPr>
              <a:t>Caso </a:t>
            </a:r>
            <a:r>
              <a:rPr sz="750" dirty="0">
                <a:latin typeface="Microsoft Sans Serif"/>
                <a:cs typeface="Microsoft Sans Serif"/>
              </a:rPr>
              <a:t>3, </a:t>
            </a:r>
            <a:r>
              <a:rPr sz="750" spc="10" dirty="0">
                <a:latin typeface="Microsoft Sans Serif"/>
                <a:cs typeface="Microsoft Sans Serif"/>
              </a:rPr>
              <a:t>el </a:t>
            </a:r>
            <a:r>
              <a:rPr sz="750" spc="45" dirty="0">
                <a:latin typeface="Microsoft Sans Serif"/>
                <a:cs typeface="Microsoft Sans Serif"/>
              </a:rPr>
              <a:t>punto </a:t>
            </a:r>
            <a:r>
              <a:rPr sz="750" spc="25" dirty="0">
                <a:latin typeface="Microsoft Sans Serif"/>
                <a:cs typeface="Microsoft Sans Serif"/>
              </a:rPr>
              <a:t>de </a:t>
            </a:r>
            <a:r>
              <a:rPr sz="750" spc="15" dirty="0">
                <a:latin typeface="Microsoft Sans Serif"/>
                <a:cs typeface="Microsoft Sans Serif"/>
              </a:rPr>
              <a:t>carga </a:t>
            </a:r>
            <a:r>
              <a:rPr sz="750" spc="10" dirty="0">
                <a:latin typeface="Microsoft Sans Serif"/>
                <a:cs typeface="Microsoft Sans Serif"/>
              </a:rPr>
              <a:t>cruza la </a:t>
            </a:r>
            <a:r>
              <a:rPr sz="750" spc="20" dirty="0">
                <a:latin typeface="Microsoft Sans Serif"/>
                <a:cs typeface="Microsoft Sans Serif"/>
              </a:rPr>
              <a:t>línea </a:t>
            </a:r>
            <a:r>
              <a:rPr sz="750" spc="25" dirty="0">
                <a:latin typeface="Microsoft Sans Serif"/>
                <a:cs typeface="Microsoft Sans Serif"/>
              </a:rPr>
              <a:t>de impedancia </a:t>
            </a:r>
            <a:r>
              <a:rPr sz="750" spc="20" dirty="0">
                <a:latin typeface="Microsoft Sans Serif"/>
                <a:cs typeface="Microsoft Sans Serif"/>
              </a:rPr>
              <a:t>del </a:t>
            </a:r>
            <a:r>
              <a:rPr sz="750" spc="25" dirty="0">
                <a:latin typeface="Microsoft Sans Serif"/>
                <a:cs typeface="Microsoft Sans Serif"/>
              </a:rPr>
              <a:t> </a:t>
            </a:r>
            <a:r>
              <a:rPr sz="750" spc="15" dirty="0">
                <a:latin typeface="Microsoft Sans Serif"/>
                <a:cs typeface="Microsoft Sans Serif"/>
              </a:rPr>
              <a:t>sistema, </a:t>
            </a:r>
            <a:r>
              <a:rPr sz="750" spc="25" dirty="0">
                <a:latin typeface="Microsoft Sans Serif"/>
                <a:cs typeface="Microsoft Sans Serif"/>
              </a:rPr>
              <a:t>lo </a:t>
            </a:r>
            <a:r>
              <a:rPr sz="750" spc="30" dirty="0">
                <a:latin typeface="Microsoft Sans Serif"/>
                <a:cs typeface="Microsoft Sans Serif"/>
              </a:rPr>
              <a:t>que </a:t>
            </a:r>
            <a:r>
              <a:rPr sz="750" spc="20" dirty="0">
                <a:latin typeface="Microsoft Sans Serif"/>
                <a:cs typeface="Microsoft Sans Serif"/>
              </a:rPr>
              <a:t>indica </a:t>
            </a:r>
            <a:r>
              <a:rPr sz="750" spc="30" dirty="0">
                <a:latin typeface="Microsoft Sans Serif"/>
                <a:cs typeface="Microsoft Sans Serif"/>
              </a:rPr>
              <a:t>que </a:t>
            </a:r>
            <a:r>
              <a:rPr sz="750" spc="-5" dirty="0">
                <a:latin typeface="Microsoft Sans Serif"/>
                <a:cs typeface="Microsoft Sans Serif"/>
              </a:rPr>
              <a:t>se </a:t>
            </a:r>
            <a:r>
              <a:rPr sz="750" spc="30" dirty="0">
                <a:latin typeface="Microsoft Sans Serif"/>
                <a:cs typeface="Microsoft Sans Serif"/>
              </a:rPr>
              <a:t>pierde </a:t>
            </a:r>
            <a:r>
              <a:rPr sz="750" spc="10" dirty="0">
                <a:latin typeface="Microsoft Sans Serif"/>
                <a:cs typeface="Microsoft Sans Serif"/>
              </a:rPr>
              <a:t>el </a:t>
            </a:r>
            <a:r>
              <a:rPr sz="750" spc="20" dirty="0">
                <a:latin typeface="Microsoft Sans Serif"/>
                <a:cs typeface="Microsoft Sans Serif"/>
              </a:rPr>
              <a:t>sincronismo; </a:t>
            </a:r>
            <a:r>
              <a:rPr sz="750" spc="45" dirty="0">
                <a:latin typeface="Microsoft Sans Serif"/>
                <a:cs typeface="Microsoft Sans Serif"/>
              </a:rPr>
              <a:t>por </a:t>
            </a:r>
            <a:r>
              <a:rPr sz="750" spc="25" dirty="0">
                <a:latin typeface="Microsoft Sans Serif"/>
                <a:cs typeface="Microsoft Sans Serif"/>
              </a:rPr>
              <a:t>lo </a:t>
            </a:r>
            <a:r>
              <a:rPr sz="750" spc="30" dirty="0">
                <a:latin typeface="Microsoft Sans Serif"/>
                <a:cs typeface="Microsoft Sans Serif"/>
              </a:rPr>
              <a:t>tanto, </a:t>
            </a:r>
            <a:r>
              <a:rPr sz="750" spc="-5" dirty="0">
                <a:latin typeface="Microsoft Sans Serif"/>
                <a:cs typeface="Microsoft Sans Serif"/>
              </a:rPr>
              <a:t>se </a:t>
            </a:r>
            <a:r>
              <a:rPr sz="750" dirty="0">
                <a:latin typeface="Microsoft Sans Serif"/>
                <a:cs typeface="Microsoft Sans Serif"/>
              </a:rPr>
              <a:t> </a:t>
            </a:r>
            <a:r>
              <a:rPr sz="750" spc="25" dirty="0">
                <a:latin typeface="Microsoft Sans Serif"/>
                <a:cs typeface="Microsoft Sans Serif"/>
              </a:rPr>
              <a:t>deben</a:t>
            </a:r>
            <a:r>
              <a:rPr sz="750" dirty="0">
                <a:latin typeface="Microsoft Sans Serif"/>
                <a:cs typeface="Microsoft Sans Serif"/>
              </a:rPr>
              <a:t> </a:t>
            </a:r>
            <a:r>
              <a:rPr sz="750" spc="40" dirty="0">
                <a:latin typeface="Microsoft Sans Serif"/>
                <a:cs typeface="Microsoft Sans Serif"/>
              </a:rPr>
              <a:t>permitir</a:t>
            </a:r>
            <a:r>
              <a:rPr sz="750" spc="5" dirty="0">
                <a:latin typeface="Microsoft Sans Serif"/>
                <a:cs typeface="Microsoft Sans Serif"/>
              </a:rPr>
              <a:t> </a:t>
            </a:r>
            <a:r>
              <a:rPr sz="750" spc="20" dirty="0">
                <a:latin typeface="Microsoft Sans Serif"/>
                <a:cs typeface="Microsoft Sans Serif"/>
              </a:rPr>
              <a:t>disparos</a:t>
            </a:r>
            <a:r>
              <a:rPr sz="750" spc="5" dirty="0">
                <a:latin typeface="Microsoft Sans Serif"/>
                <a:cs typeface="Microsoft Sans Serif"/>
              </a:rPr>
              <a:t> </a:t>
            </a:r>
            <a:r>
              <a:rPr sz="750" spc="30" dirty="0">
                <a:latin typeface="Microsoft Sans Serif"/>
                <a:cs typeface="Microsoft Sans Serif"/>
              </a:rPr>
              <a:t>fuera</a:t>
            </a:r>
            <a:r>
              <a:rPr sz="750" spc="5" dirty="0">
                <a:latin typeface="Microsoft Sans Serif"/>
                <a:cs typeface="Microsoft Sans Serif"/>
              </a:rPr>
              <a:t> </a:t>
            </a:r>
            <a:r>
              <a:rPr sz="750" spc="25" dirty="0">
                <a:latin typeface="Microsoft Sans Serif"/>
                <a:cs typeface="Microsoft Sans Serif"/>
              </a:rPr>
              <a:t>de</a:t>
            </a:r>
            <a:r>
              <a:rPr sz="750" spc="5" dirty="0">
                <a:latin typeface="Microsoft Sans Serif"/>
                <a:cs typeface="Microsoft Sans Serif"/>
              </a:rPr>
              <a:t> </a:t>
            </a:r>
            <a:r>
              <a:rPr sz="750" spc="20" dirty="0">
                <a:latin typeface="Microsoft Sans Serif"/>
                <a:cs typeface="Microsoft Sans Serif"/>
              </a:rPr>
              <a:t>sincronismo.</a:t>
            </a:r>
            <a:r>
              <a:rPr sz="750" spc="5" dirty="0">
                <a:latin typeface="Microsoft Sans Serif"/>
                <a:cs typeface="Microsoft Sans Serif"/>
              </a:rPr>
              <a:t> </a:t>
            </a:r>
            <a:r>
              <a:rPr sz="750" spc="-15" dirty="0">
                <a:latin typeface="Microsoft Sans Serif"/>
                <a:cs typeface="Microsoft Sans Serif"/>
              </a:rPr>
              <a:t>La</a:t>
            </a:r>
            <a:r>
              <a:rPr sz="750" spc="5" dirty="0">
                <a:latin typeface="Microsoft Sans Serif"/>
                <a:cs typeface="Microsoft Sans Serif"/>
              </a:rPr>
              <a:t> </a:t>
            </a:r>
            <a:r>
              <a:rPr sz="750" spc="-5" dirty="0">
                <a:latin typeface="Microsoft Sans Serif"/>
                <a:cs typeface="Microsoft Sans Serif"/>
              </a:rPr>
              <a:t>Fig.</a:t>
            </a:r>
            <a:r>
              <a:rPr sz="750" spc="5" dirty="0">
                <a:latin typeface="Microsoft Sans Serif"/>
                <a:cs typeface="Microsoft Sans Serif"/>
              </a:rPr>
              <a:t> </a:t>
            </a:r>
            <a:r>
              <a:rPr sz="750" spc="10" dirty="0">
                <a:latin typeface="Microsoft Sans Serif"/>
                <a:cs typeface="Microsoft Sans Serif"/>
              </a:rPr>
              <a:t>18</a:t>
            </a:r>
            <a:r>
              <a:rPr sz="750" spc="5" dirty="0">
                <a:latin typeface="Microsoft Sans Serif"/>
                <a:cs typeface="Microsoft Sans Serif"/>
              </a:rPr>
              <a:t> </a:t>
            </a:r>
            <a:r>
              <a:rPr sz="750" spc="30" dirty="0">
                <a:latin typeface="Microsoft Sans Serif"/>
                <a:cs typeface="Microsoft Sans Serif"/>
              </a:rPr>
              <a:t>diagrama</a:t>
            </a:r>
            <a:r>
              <a:rPr sz="750" spc="5" dirty="0">
                <a:latin typeface="Microsoft Sans Serif"/>
                <a:cs typeface="Microsoft Sans Serif"/>
              </a:rPr>
              <a:t> </a:t>
            </a:r>
            <a:r>
              <a:rPr sz="750" spc="10" dirty="0">
                <a:latin typeface="Microsoft Sans Serif"/>
                <a:cs typeface="Microsoft Sans Serif"/>
              </a:rPr>
              <a:t>los </a:t>
            </a:r>
            <a:r>
              <a:rPr sz="750" spc="-185" dirty="0">
                <a:latin typeface="Microsoft Sans Serif"/>
                <a:cs typeface="Microsoft Sans Serif"/>
              </a:rPr>
              <a:t> </a:t>
            </a:r>
            <a:r>
              <a:rPr sz="750" spc="25" dirty="0">
                <a:latin typeface="Microsoft Sans Serif"/>
                <a:cs typeface="Microsoft Sans Serif"/>
              </a:rPr>
              <a:t>tres</a:t>
            </a:r>
            <a:r>
              <a:rPr sz="750" dirty="0">
                <a:latin typeface="Microsoft Sans Serif"/>
                <a:cs typeface="Microsoft Sans Serif"/>
              </a:rPr>
              <a:t> </a:t>
            </a:r>
            <a:r>
              <a:rPr sz="750" spc="-5" dirty="0">
                <a:latin typeface="Microsoft Sans Serif"/>
                <a:cs typeface="Microsoft Sans Serif"/>
              </a:rPr>
              <a:t>casos</a:t>
            </a:r>
            <a:r>
              <a:rPr sz="750" spc="5" dirty="0">
                <a:latin typeface="Microsoft Sans Serif"/>
                <a:cs typeface="Microsoft Sans Serif"/>
              </a:rPr>
              <a:t> y </a:t>
            </a:r>
            <a:r>
              <a:rPr sz="750" spc="30" dirty="0">
                <a:latin typeface="Microsoft Sans Serif"/>
                <a:cs typeface="Microsoft Sans Serif"/>
              </a:rPr>
              <a:t>muestra</a:t>
            </a:r>
            <a:r>
              <a:rPr sz="750" dirty="0">
                <a:latin typeface="Microsoft Sans Serif"/>
                <a:cs typeface="Microsoft Sans Serif"/>
              </a:rPr>
              <a:t> </a:t>
            </a:r>
            <a:r>
              <a:rPr sz="750" spc="30" dirty="0">
                <a:latin typeface="Microsoft Sans Serif"/>
                <a:cs typeface="Microsoft Sans Serif"/>
              </a:rPr>
              <a:t>una</a:t>
            </a:r>
            <a:r>
              <a:rPr sz="750" spc="5" dirty="0">
                <a:latin typeface="Microsoft Sans Serif"/>
                <a:cs typeface="Microsoft Sans Serif"/>
              </a:rPr>
              <a:t> </a:t>
            </a:r>
            <a:r>
              <a:rPr sz="750" spc="35" dirty="0">
                <a:latin typeface="Microsoft Sans Serif"/>
                <a:cs typeface="Microsoft Sans Serif"/>
              </a:rPr>
              <a:t>gran</a:t>
            </a:r>
            <a:r>
              <a:rPr sz="750" spc="5" dirty="0">
                <a:latin typeface="Microsoft Sans Serif"/>
                <a:cs typeface="Microsoft Sans Serif"/>
              </a:rPr>
              <a:t> </a:t>
            </a:r>
            <a:r>
              <a:rPr sz="750" spc="20" dirty="0">
                <a:latin typeface="Microsoft Sans Serif"/>
                <a:cs typeface="Microsoft Sans Serif"/>
              </a:rPr>
              <a:t>diferencia</a:t>
            </a:r>
            <a:r>
              <a:rPr sz="750" dirty="0">
                <a:latin typeface="Microsoft Sans Serif"/>
                <a:cs typeface="Microsoft Sans Serif"/>
              </a:rPr>
              <a:t> </a:t>
            </a:r>
            <a:r>
              <a:rPr sz="750" spc="25" dirty="0">
                <a:latin typeface="Microsoft Sans Serif"/>
                <a:cs typeface="Microsoft Sans Serif"/>
              </a:rPr>
              <a:t>en</a:t>
            </a:r>
            <a:r>
              <a:rPr sz="750" spc="5" dirty="0">
                <a:latin typeface="Microsoft Sans Serif"/>
                <a:cs typeface="Microsoft Sans Serif"/>
              </a:rPr>
              <a:t> </a:t>
            </a:r>
            <a:r>
              <a:rPr sz="750" dirty="0">
                <a:latin typeface="Microsoft Sans Serif"/>
                <a:cs typeface="Microsoft Sans Serif"/>
              </a:rPr>
              <a:t>las</a:t>
            </a:r>
            <a:r>
              <a:rPr sz="750" spc="5" dirty="0">
                <a:latin typeface="Microsoft Sans Serif"/>
                <a:cs typeface="Microsoft Sans Serif"/>
              </a:rPr>
              <a:t> </a:t>
            </a:r>
            <a:r>
              <a:rPr sz="750" spc="15" dirty="0">
                <a:latin typeface="Microsoft Sans Serif"/>
                <a:cs typeface="Microsoft Sans Serif"/>
              </a:rPr>
              <a:t>excursiones</a:t>
            </a:r>
            <a:r>
              <a:rPr sz="750" spc="5" dirty="0">
                <a:latin typeface="Microsoft Sans Serif"/>
                <a:cs typeface="Microsoft Sans Serif"/>
              </a:rPr>
              <a:t> </a:t>
            </a:r>
            <a:r>
              <a:rPr sz="750" spc="20" dirty="0">
                <a:latin typeface="Microsoft Sans Serif"/>
                <a:cs typeface="Microsoft Sans Serif"/>
              </a:rPr>
              <a:t>del</a:t>
            </a:r>
            <a:r>
              <a:rPr sz="750" dirty="0">
                <a:latin typeface="Microsoft Sans Serif"/>
                <a:cs typeface="Microsoft Sans Serif"/>
              </a:rPr>
              <a:t> </a:t>
            </a:r>
            <a:r>
              <a:rPr sz="750" spc="45" dirty="0">
                <a:latin typeface="Microsoft Sans Serif"/>
                <a:cs typeface="Microsoft Sans Serif"/>
              </a:rPr>
              <a:t>punto </a:t>
            </a:r>
            <a:r>
              <a:rPr sz="750" spc="-185" dirty="0">
                <a:latin typeface="Microsoft Sans Serif"/>
                <a:cs typeface="Microsoft Sans Serif"/>
              </a:rPr>
              <a:t> </a:t>
            </a:r>
            <a:r>
              <a:rPr sz="750" spc="25" dirty="0">
                <a:latin typeface="Microsoft Sans Serif"/>
                <a:cs typeface="Microsoft Sans Serif"/>
              </a:rPr>
              <a:t>de</a:t>
            </a:r>
            <a:r>
              <a:rPr sz="750" spc="-10" dirty="0">
                <a:latin typeface="Microsoft Sans Serif"/>
                <a:cs typeface="Microsoft Sans Serif"/>
              </a:rPr>
              <a:t> </a:t>
            </a:r>
            <a:r>
              <a:rPr sz="750" spc="10" dirty="0">
                <a:latin typeface="Microsoft Sans Serif"/>
                <a:cs typeface="Microsoft Sans Serif"/>
              </a:rPr>
              <a:t>carga.</a:t>
            </a:r>
            <a:endParaRPr sz="750">
              <a:latin typeface="Microsoft Sans Serif"/>
              <a:cs typeface="Microsoft Sans Serif"/>
            </a:endParaRPr>
          </a:p>
        </p:txBody>
      </p:sp>
      <p:sp>
        <p:nvSpPr>
          <p:cNvPr id="44" name="object 44"/>
          <p:cNvSpPr txBox="1"/>
          <p:nvPr/>
        </p:nvSpPr>
        <p:spPr>
          <a:xfrm>
            <a:off x="12122108" y="1286744"/>
            <a:ext cx="113941" cy="120546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sz="700" spc="-10" dirty="0">
                <a:latin typeface="Microsoft Sans Serif"/>
                <a:cs typeface="Microsoft Sans Serif"/>
              </a:rPr>
              <a:t>.</a:t>
            </a:r>
            <a:endParaRPr sz="700">
              <a:latin typeface="Microsoft Sans Serif"/>
              <a:cs typeface="Microsoft Sans Serif"/>
            </a:endParaRPr>
          </a:p>
        </p:txBody>
      </p:sp>
      <p:sp>
        <p:nvSpPr>
          <p:cNvPr id="45" name="object 45"/>
          <p:cNvSpPr txBox="1"/>
          <p:nvPr/>
        </p:nvSpPr>
        <p:spPr>
          <a:xfrm>
            <a:off x="9100125" y="3523461"/>
            <a:ext cx="4117952" cy="333425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R="5080" algn="r">
              <a:lnSpc>
                <a:spcPct val="100000"/>
              </a:lnSpc>
              <a:spcBef>
                <a:spcPts val="100"/>
              </a:spcBef>
            </a:pPr>
            <a:r>
              <a:rPr sz="500" spc="-55" dirty="0">
                <a:latin typeface="Microsoft Sans Serif"/>
                <a:cs typeface="Microsoft Sans Serif"/>
              </a:rPr>
              <a:t>R</a:t>
            </a:r>
            <a:r>
              <a:rPr sz="500" spc="-5" dirty="0">
                <a:latin typeface="Microsoft Sans Serif"/>
                <a:cs typeface="Microsoft Sans Serif"/>
              </a:rPr>
              <a:t> </a:t>
            </a:r>
            <a:r>
              <a:rPr sz="500" spc="10" dirty="0">
                <a:latin typeface="Microsoft Sans Serif"/>
                <a:cs typeface="Microsoft Sans Serif"/>
              </a:rPr>
              <a:t>(ohmios)</a:t>
            </a:r>
            <a:endParaRPr sz="500">
              <a:latin typeface="Microsoft Sans Serif"/>
              <a:cs typeface="Microsoft Sans Serif"/>
            </a:endParaRPr>
          </a:p>
          <a:p>
            <a:pPr>
              <a:lnSpc>
                <a:spcPct val="100000"/>
              </a:lnSpc>
              <a:spcBef>
                <a:spcPts val="50"/>
              </a:spcBef>
            </a:pPr>
            <a:endParaRPr sz="850">
              <a:latin typeface="Microsoft Sans Serif"/>
              <a:cs typeface="Microsoft Sans Serif"/>
            </a:endParaRPr>
          </a:p>
          <a:p>
            <a:pPr marL="12700">
              <a:lnSpc>
                <a:spcPct val="100000"/>
              </a:lnSpc>
            </a:pPr>
            <a:r>
              <a:rPr sz="650" spc="-5" dirty="0">
                <a:latin typeface="Microsoft Sans Serif"/>
                <a:cs typeface="Microsoft Sans Serif"/>
              </a:rPr>
              <a:t>Fig. </a:t>
            </a:r>
            <a:r>
              <a:rPr sz="650" dirty="0">
                <a:latin typeface="Microsoft Sans Serif"/>
                <a:cs typeface="Microsoft Sans Serif"/>
              </a:rPr>
              <a:t>17.</a:t>
            </a:r>
            <a:r>
              <a:rPr sz="650" spc="-5" dirty="0">
                <a:latin typeface="Microsoft Sans Serif"/>
                <a:cs typeface="Microsoft Sans Serif"/>
              </a:rPr>
              <a:t> </a:t>
            </a:r>
            <a:r>
              <a:rPr sz="650" spc="20" dirty="0">
                <a:latin typeface="Microsoft Sans Serif"/>
                <a:cs typeface="Microsoft Sans Serif"/>
              </a:rPr>
              <a:t>Diagrama</a:t>
            </a:r>
            <a:r>
              <a:rPr sz="650" spc="-5" dirty="0">
                <a:latin typeface="Microsoft Sans Serif"/>
                <a:cs typeface="Microsoft Sans Serif"/>
              </a:rPr>
              <a:t> </a:t>
            </a:r>
            <a:r>
              <a:rPr sz="650" spc="-60" dirty="0">
                <a:latin typeface="Microsoft Sans Serif"/>
                <a:cs typeface="Microsoft Sans Serif"/>
              </a:rPr>
              <a:t>RX</a:t>
            </a:r>
            <a:r>
              <a:rPr sz="650" spc="-5" dirty="0">
                <a:latin typeface="Microsoft Sans Serif"/>
                <a:cs typeface="Microsoft Sans Serif"/>
              </a:rPr>
              <a:t> </a:t>
            </a:r>
            <a:r>
              <a:rPr sz="650" spc="20" dirty="0">
                <a:latin typeface="Microsoft Sans Serif"/>
                <a:cs typeface="Microsoft Sans Serif"/>
              </a:rPr>
              <a:t>para</a:t>
            </a:r>
            <a:r>
              <a:rPr sz="650" spc="-5" dirty="0">
                <a:latin typeface="Microsoft Sans Serif"/>
                <a:cs typeface="Microsoft Sans Serif"/>
              </a:rPr>
              <a:t> </a:t>
            </a:r>
            <a:r>
              <a:rPr sz="650" spc="10" dirty="0">
                <a:latin typeface="Microsoft Sans Serif"/>
                <a:cs typeface="Microsoft Sans Serif"/>
              </a:rPr>
              <a:t>el</a:t>
            </a:r>
            <a:r>
              <a:rPr sz="650" spc="-5" dirty="0">
                <a:latin typeface="Microsoft Sans Serif"/>
                <a:cs typeface="Microsoft Sans Serif"/>
              </a:rPr>
              <a:t> </a:t>
            </a:r>
            <a:r>
              <a:rPr sz="650" spc="-10" dirty="0">
                <a:latin typeface="Microsoft Sans Serif"/>
                <a:cs typeface="Microsoft Sans Serif"/>
              </a:rPr>
              <a:t>Caso</a:t>
            </a:r>
            <a:r>
              <a:rPr sz="650" spc="-5" dirty="0">
                <a:latin typeface="Microsoft Sans Serif"/>
                <a:cs typeface="Microsoft Sans Serif"/>
              </a:rPr>
              <a:t> </a:t>
            </a:r>
            <a:r>
              <a:rPr sz="650" spc="10" dirty="0">
                <a:latin typeface="Microsoft Sans Serif"/>
                <a:cs typeface="Microsoft Sans Serif"/>
              </a:rPr>
              <a:t>3</a:t>
            </a:r>
            <a:endParaRPr sz="650">
              <a:latin typeface="Microsoft Sans Serif"/>
              <a:cs typeface="Microsoft Sans Serif"/>
            </a:endParaRPr>
          </a:p>
        </p:txBody>
      </p:sp>
      <p:sp>
        <p:nvSpPr>
          <p:cNvPr id="46" name="object 46"/>
          <p:cNvSpPr txBox="1"/>
          <p:nvPr/>
        </p:nvSpPr>
        <p:spPr>
          <a:xfrm>
            <a:off x="1415188" y="5657100"/>
            <a:ext cx="4264030" cy="32639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R="5080" algn="r">
              <a:lnSpc>
                <a:spcPct val="100000"/>
              </a:lnSpc>
              <a:spcBef>
                <a:spcPts val="100"/>
              </a:spcBef>
            </a:pPr>
            <a:r>
              <a:rPr sz="500" spc="-55" dirty="0">
                <a:latin typeface="Microsoft Sans Serif"/>
                <a:cs typeface="Microsoft Sans Serif"/>
              </a:rPr>
              <a:t>R</a:t>
            </a:r>
            <a:r>
              <a:rPr sz="500" spc="-5" dirty="0">
                <a:latin typeface="Microsoft Sans Serif"/>
                <a:cs typeface="Microsoft Sans Serif"/>
              </a:rPr>
              <a:t> </a:t>
            </a:r>
            <a:r>
              <a:rPr sz="500" spc="10" dirty="0">
                <a:latin typeface="Microsoft Sans Serif"/>
                <a:cs typeface="Microsoft Sans Serif"/>
              </a:rPr>
              <a:t>(ohmios)</a:t>
            </a:r>
            <a:endParaRPr sz="500">
              <a:latin typeface="Microsoft Sans Serif"/>
              <a:cs typeface="Microsoft Sans Serif"/>
            </a:endParaRPr>
          </a:p>
          <a:p>
            <a:pPr>
              <a:lnSpc>
                <a:spcPct val="100000"/>
              </a:lnSpc>
              <a:spcBef>
                <a:spcPts val="25"/>
              </a:spcBef>
            </a:pPr>
            <a:endParaRPr sz="850">
              <a:latin typeface="Microsoft Sans Serif"/>
              <a:cs typeface="Microsoft Sans Serif"/>
            </a:endParaRPr>
          </a:p>
          <a:p>
            <a:pPr marL="12700">
              <a:lnSpc>
                <a:spcPct val="100000"/>
              </a:lnSpc>
            </a:pPr>
            <a:r>
              <a:rPr sz="650" spc="-5" dirty="0">
                <a:latin typeface="Microsoft Sans Serif"/>
                <a:cs typeface="Microsoft Sans Serif"/>
              </a:rPr>
              <a:t>Fig. </a:t>
            </a:r>
            <a:r>
              <a:rPr sz="650" dirty="0">
                <a:latin typeface="Microsoft Sans Serif"/>
                <a:cs typeface="Microsoft Sans Serif"/>
              </a:rPr>
              <a:t>15.</a:t>
            </a:r>
            <a:r>
              <a:rPr sz="650" spc="-5" dirty="0">
                <a:latin typeface="Microsoft Sans Serif"/>
                <a:cs typeface="Microsoft Sans Serif"/>
              </a:rPr>
              <a:t> </a:t>
            </a:r>
            <a:r>
              <a:rPr sz="650" spc="20" dirty="0">
                <a:latin typeface="Microsoft Sans Serif"/>
                <a:cs typeface="Microsoft Sans Serif"/>
              </a:rPr>
              <a:t>Diagrama</a:t>
            </a:r>
            <a:r>
              <a:rPr sz="650" spc="-5" dirty="0">
                <a:latin typeface="Microsoft Sans Serif"/>
                <a:cs typeface="Microsoft Sans Serif"/>
              </a:rPr>
              <a:t> </a:t>
            </a:r>
            <a:r>
              <a:rPr sz="650" spc="-60" dirty="0">
                <a:latin typeface="Microsoft Sans Serif"/>
                <a:cs typeface="Microsoft Sans Serif"/>
              </a:rPr>
              <a:t>RX</a:t>
            </a:r>
            <a:r>
              <a:rPr sz="650" spc="-5" dirty="0">
                <a:latin typeface="Microsoft Sans Serif"/>
                <a:cs typeface="Microsoft Sans Serif"/>
              </a:rPr>
              <a:t> </a:t>
            </a:r>
            <a:r>
              <a:rPr sz="650" spc="20" dirty="0">
                <a:latin typeface="Microsoft Sans Serif"/>
                <a:cs typeface="Microsoft Sans Serif"/>
              </a:rPr>
              <a:t>para</a:t>
            </a:r>
            <a:r>
              <a:rPr sz="650" spc="-5" dirty="0">
                <a:latin typeface="Microsoft Sans Serif"/>
                <a:cs typeface="Microsoft Sans Serif"/>
              </a:rPr>
              <a:t> </a:t>
            </a:r>
            <a:r>
              <a:rPr sz="650" spc="10" dirty="0">
                <a:latin typeface="Microsoft Sans Serif"/>
                <a:cs typeface="Microsoft Sans Serif"/>
              </a:rPr>
              <a:t>el</a:t>
            </a:r>
            <a:r>
              <a:rPr sz="650" spc="-5" dirty="0">
                <a:latin typeface="Microsoft Sans Serif"/>
                <a:cs typeface="Microsoft Sans Serif"/>
              </a:rPr>
              <a:t> </a:t>
            </a:r>
            <a:r>
              <a:rPr sz="650" spc="-10" dirty="0">
                <a:latin typeface="Microsoft Sans Serif"/>
                <a:cs typeface="Microsoft Sans Serif"/>
              </a:rPr>
              <a:t>Caso</a:t>
            </a:r>
            <a:r>
              <a:rPr sz="650" spc="-5" dirty="0">
                <a:latin typeface="Microsoft Sans Serif"/>
                <a:cs typeface="Microsoft Sans Serif"/>
              </a:rPr>
              <a:t> </a:t>
            </a:r>
            <a:r>
              <a:rPr sz="650" spc="10" dirty="0">
                <a:latin typeface="Microsoft Sans Serif"/>
                <a:cs typeface="Microsoft Sans Serif"/>
              </a:rPr>
              <a:t>1</a:t>
            </a:r>
            <a:endParaRPr sz="650">
              <a:latin typeface="Microsoft Sans Serif"/>
              <a:cs typeface="Microsoft Sans Serif"/>
            </a:endParaRPr>
          </a:p>
        </p:txBody>
      </p:sp>
      <p:sp>
        <p:nvSpPr>
          <p:cNvPr id="47" name="object 47"/>
          <p:cNvSpPr txBox="1"/>
          <p:nvPr/>
        </p:nvSpPr>
        <p:spPr>
          <a:xfrm>
            <a:off x="9100022" y="7113209"/>
            <a:ext cx="7363819" cy="1103957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sz="650" spc="-5" dirty="0">
                <a:latin typeface="Microsoft Sans Serif"/>
                <a:cs typeface="Microsoft Sans Serif"/>
              </a:rPr>
              <a:t>Fig. </a:t>
            </a:r>
            <a:r>
              <a:rPr sz="650" dirty="0">
                <a:latin typeface="Microsoft Sans Serif"/>
                <a:cs typeface="Microsoft Sans Serif"/>
              </a:rPr>
              <a:t>18. </a:t>
            </a:r>
            <a:r>
              <a:rPr sz="650" spc="20" dirty="0">
                <a:latin typeface="Microsoft Sans Serif"/>
                <a:cs typeface="Microsoft Sans Serif"/>
              </a:rPr>
              <a:t>Diagrama</a:t>
            </a:r>
            <a:r>
              <a:rPr sz="650" dirty="0">
                <a:latin typeface="Microsoft Sans Serif"/>
                <a:cs typeface="Microsoft Sans Serif"/>
              </a:rPr>
              <a:t> </a:t>
            </a:r>
            <a:r>
              <a:rPr sz="650" spc="-60" dirty="0">
                <a:latin typeface="Microsoft Sans Serif"/>
                <a:cs typeface="Microsoft Sans Serif"/>
              </a:rPr>
              <a:t>RX</a:t>
            </a:r>
            <a:r>
              <a:rPr sz="650" spc="-5" dirty="0">
                <a:latin typeface="Microsoft Sans Serif"/>
                <a:cs typeface="Microsoft Sans Serif"/>
              </a:rPr>
              <a:t> </a:t>
            </a:r>
            <a:r>
              <a:rPr sz="650" spc="20" dirty="0">
                <a:latin typeface="Microsoft Sans Serif"/>
                <a:cs typeface="Microsoft Sans Serif"/>
              </a:rPr>
              <a:t>para</a:t>
            </a:r>
            <a:r>
              <a:rPr sz="650" dirty="0">
                <a:latin typeface="Microsoft Sans Serif"/>
                <a:cs typeface="Microsoft Sans Serif"/>
              </a:rPr>
              <a:t> </a:t>
            </a:r>
            <a:r>
              <a:rPr sz="650" spc="10" dirty="0">
                <a:latin typeface="Microsoft Sans Serif"/>
                <a:cs typeface="Microsoft Sans Serif"/>
              </a:rPr>
              <a:t>los</a:t>
            </a:r>
            <a:r>
              <a:rPr sz="650" dirty="0">
                <a:latin typeface="Microsoft Sans Serif"/>
                <a:cs typeface="Microsoft Sans Serif"/>
              </a:rPr>
              <a:t> </a:t>
            </a:r>
            <a:r>
              <a:rPr sz="650" spc="-5" dirty="0">
                <a:latin typeface="Microsoft Sans Serif"/>
                <a:cs typeface="Microsoft Sans Serif"/>
              </a:rPr>
              <a:t>casos </a:t>
            </a:r>
            <a:r>
              <a:rPr sz="650" dirty="0">
                <a:latin typeface="Microsoft Sans Serif"/>
                <a:cs typeface="Microsoft Sans Serif"/>
              </a:rPr>
              <a:t>1, </a:t>
            </a:r>
            <a:r>
              <a:rPr sz="650" spc="10" dirty="0">
                <a:latin typeface="Microsoft Sans Serif"/>
                <a:cs typeface="Microsoft Sans Serif"/>
              </a:rPr>
              <a:t>2</a:t>
            </a:r>
            <a:r>
              <a:rPr sz="650" dirty="0">
                <a:latin typeface="Microsoft Sans Serif"/>
                <a:cs typeface="Microsoft Sans Serif"/>
              </a:rPr>
              <a:t> </a:t>
            </a:r>
            <a:r>
              <a:rPr sz="650" spc="5" dirty="0">
                <a:latin typeface="Microsoft Sans Serif"/>
                <a:cs typeface="Microsoft Sans Serif"/>
              </a:rPr>
              <a:t>y</a:t>
            </a:r>
            <a:r>
              <a:rPr sz="650" spc="-5" dirty="0">
                <a:latin typeface="Microsoft Sans Serif"/>
                <a:cs typeface="Microsoft Sans Serif"/>
              </a:rPr>
              <a:t> </a:t>
            </a:r>
            <a:r>
              <a:rPr sz="650" spc="10" dirty="0">
                <a:latin typeface="Microsoft Sans Serif"/>
                <a:cs typeface="Microsoft Sans Serif"/>
              </a:rPr>
              <a:t>3</a:t>
            </a:r>
            <a:r>
              <a:rPr sz="650" dirty="0">
                <a:latin typeface="Microsoft Sans Serif"/>
                <a:cs typeface="Microsoft Sans Serif"/>
              </a:rPr>
              <a:t> </a:t>
            </a:r>
            <a:r>
              <a:rPr sz="650" spc="25" dirty="0">
                <a:latin typeface="Microsoft Sans Serif"/>
                <a:cs typeface="Microsoft Sans Serif"/>
              </a:rPr>
              <a:t>simultáneamente</a:t>
            </a:r>
            <a:endParaRPr sz="650">
              <a:latin typeface="Microsoft Sans Serif"/>
              <a:cs typeface="Microsoft Sans Serif"/>
            </a:endParaRPr>
          </a:p>
          <a:p>
            <a:pPr marL="12700" marR="91440" indent="153670">
              <a:lnSpc>
                <a:spcPct val="133600"/>
              </a:lnSpc>
              <a:spcBef>
                <a:spcPts val="509"/>
              </a:spcBef>
            </a:pPr>
            <a:r>
              <a:rPr sz="750" spc="-35" dirty="0">
                <a:latin typeface="Microsoft Sans Serif"/>
                <a:cs typeface="Microsoft Sans Serif"/>
              </a:rPr>
              <a:t>El </a:t>
            </a:r>
            <a:r>
              <a:rPr sz="750" spc="20" dirty="0">
                <a:latin typeface="Microsoft Sans Serif"/>
                <a:cs typeface="Microsoft Sans Serif"/>
              </a:rPr>
              <a:t>proceso descrito, </a:t>
            </a:r>
            <a:r>
              <a:rPr sz="750" spc="30" dirty="0">
                <a:latin typeface="Microsoft Sans Serif"/>
                <a:cs typeface="Microsoft Sans Serif"/>
              </a:rPr>
              <a:t>aunque </a:t>
            </a:r>
            <a:r>
              <a:rPr sz="750" spc="25" dirty="0">
                <a:latin typeface="Microsoft Sans Serif"/>
                <a:cs typeface="Microsoft Sans Serif"/>
              </a:rPr>
              <a:t>en </a:t>
            </a:r>
            <a:r>
              <a:rPr sz="750" spc="10" dirty="0">
                <a:latin typeface="Microsoft Sans Serif"/>
                <a:cs typeface="Microsoft Sans Serif"/>
              </a:rPr>
              <a:t>ocasiones </a:t>
            </a:r>
            <a:r>
              <a:rPr sz="750" spc="-5" dirty="0">
                <a:latin typeface="Microsoft Sans Serif"/>
                <a:cs typeface="Microsoft Sans Serif"/>
              </a:rPr>
              <a:t>es </a:t>
            </a:r>
            <a:r>
              <a:rPr sz="750" spc="25" dirty="0">
                <a:latin typeface="Microsoft Sans Serif"/>
                <a:cs typeface="Microsoft Sans Serif"/>
              </a:rPr>
              <a:t>tedioso </a:t>
            </a:r>
            <a:r>
              <a:rPr sz="750" spc="5" dirty="0">
                <a:latin typeface="Microsoft Sans Serif"/>
                <a:cs typeface="Microsoft Sans Serif"/>
              </a:rPr>
              <a:t>y </a:t>
            </a:r>
            <a:r>
              <a:rPr sz="750" spc="30" dirty="0">
                <a:latin typeface="Microsoft Sans Serif"/>
                <a:cs typeface="Microsoft Sans Serif"/>
              </a:rPr>
              <a:t>requiere </a:t>
            </a:r>
            <a:r>
              <a:rPr sz="750" spc="35" dirty="0">
                <a:latin typeface="Microsoft Sans Serif"/>
                <a:cs typeface="Microsoft Sans Serif"/>
              </a:rPr>
              <a:t> mucho </a:t>
            </a:r>
            <a:r>
              <a:rPr sz="750" spc="30" dirty="0">
                <a:latin typeface="Microsoft Sans Serif"/>
                <a:cs typeface="Microsoft Sans Serif"/>
              </a:rPr>
              <a:t>tiempo, </a:t>
            </a:r>
            <a:r>
              <a:rPr sz="750" spc="20" dirty="0">
                <a:latin typeface="Microsoft Sans Serif"/>
                <a:cs typeface="Microsoft Sans Serif"/>
              </a:rPr>
              <a:t>ayuda </a:t>
            </a:r>
            <a:r>
              <a:rPr sz="750" dirty="0">
                <a:latin typeface="Microsoft Sans Serif"/>
                <a:cs typeface="Microsoft Sans Serif"/>
              </a:rPr>
              <a:t>a </a:t>
            </a:r>
            <a:r>
              <a:rPr sz="750" spc="35" dirty="0">
                <a:latin typeface="Microsoft Sans Serif"/>
                <a:cs typeface="Microsoft Sans Serif"/>
              </a:rPr>
              <a:t>determinar </a:t>
            </a:r>
            <a:r>
              <a:rPr sz="750" spc="20" dirty="0">
                <a:latin typeface="Microsoft Sans Serif"/>
                <a:cs typeface="Microsoft Sans Serif"/>
              </a:rPr>
              <a:t>con </a:t>
            </a:r>
            <a:r>
              <a:rPr sz="750" spc="15" dirty="0">
                <a:latin typeface="Microsoft Sans Serif"/>
                <a:cs typeface="Microsoft Sans Serif"/>
              </a:rPr>
              <a:t>confianza </a:t>
            </a:r>
            <a:r>
              <a:rPr sz="750" spc="10" dirty="0">
                <a:latin typeface="Microsoft Sans Serif"/>
                <a:cs typeface="Microsoft Sans Serif"/>
              </a:rPr>
              <a:t>el </a:t>
            </a:r>
            <a:r>
              <a:rPr sz="750" spc="45" dirty="0">
                <a:latin typeface="Microsoft Sans Serif"/>
                <a:cs typeface="Microsoft Sans Serif"/>
              </a:rPr>
              <a:t>punto </a:t>
            </a:r>
            <a:r>
              <a:rPr sz="750" spc="25" dirty="0">
                <a:latin typeface="Microsoft Sans Serif"/>
                <a:cs typeface="Microsoft Sans Serif"/>
              </a:rPr>
              <a:t>de </a:t>
            </a:r>
            <a:r>
              <a:rPr sz="750" spc="30" dirty="0">
                <a:latin typeface="Microsoft Sans Serif"/>
                <a:cs typeface="Microsoft Sans Serif"/>
              </a:rPr>
              <a:t> </a:t>
            </a:r>
            <a:r>
              <a:rPr sz="750" spc="25" dirty="0">
                <a:latin typeface="Microsoft Sans Serif"/>
                <a:cs typeface="Microsoft Sans Serif"/>
              </a:rPr>
              <a:t>inestabilidad</a:t>
            </a:r>
            <a:r>
              <a:rPr sz="750" spc="-5" dirty="0">
                <a:latin typeface="Microsoft Sans Serif"/>
                <a:cs typeface="Microsoft Sans Serif"/>
              </a:rPr>
              <a:t> </a:t>
            </a:r>
            <a:r>
              <a:rPr sz="750" spc="20" dirty="0">
                <a:latin typeface="Microsoft Sans Serif"/>
                <a:cs typeface="Microsoft Sans Serif"/>
              </a:rPr>
              <a:t>del</a:t>
            </a:r>
            <a:r>
              <a:rPr sz="750" dirty="0">
                <a:latin typeface="Microsoft Sans Serif"/>
                <a:cs typeface="Microsoft Sans Serif"/>
              </a:rPr>
              <a:t> </a:t>
            </a:r>
            <a:r>
              <a:rPr sz="750" spc="15" dirty="0">
                <a:latin typeface="Microsoft Sans Serif"/>
                <a:cs typeface="Microsoft Sans Serif"/>
              </a:rPr>
              <a:t>sistema</a:t>
            </a:r>
            <a:r>
              <a:rPr sz="750" spc="-5" dirty="0">
                <a:latin typeface="Microsoft Sans Serif"/>
                <a:cs typeface="Microsoft Sans Serif"/>
              </a:rPr>
              <a:t> </a:t>
            </a:r>
            <a:r>
              <a:rPr sz="750" spc="5" dirty="0">
                <a:latin typeface="Microsoft Sans Serif"/>
                <a:cs typeface="Microsoft Sans Serif"/>
              </a:rPr>
              <a:t>y</a:t>
            </a:r>
            <a:r>
              <a:rPr sz="750" dirty="0">
                <a:latin typeface="Microsoft Sans Serif"/>
                <a:cs typeface="Microsoft Sans Serif"/>
              </a:rPr>
              <a:t> </a:t>
            </a:r>
            <a:r>
              <a:rPr sz="750" spc="10" dirty="0">
                <a:latin typeface="Microsoft Sans Serif"/>
                <a:cs typeface="Microsoft Sans Serif"/>
              </a:rPr>
              <a:t>el</a:t>
            </a:r>
            <a:r>
              <a:rPr sz="750" spc="-5" dirty="0">
                <a:latin typeface="Microsoft Sans Serif"/>
                <a:cs typeface="Microsoft Sans Serif"/>
              </a:rPr>
              <a:t> </a:t>
            </a:r>
            <a:r>
              <a:rPr sz="750" spc="40" dirty="0">
                <a:latin typeface="Microsoft Sans Serif"/>
                <a:cs typeface="Microsoft Sans Serif"/>
              </a:rPr>
              <a:t>tiempo</a:t>
            </a:r>
            <a:r>
              <a:rPr sz="750" dirty="0">
                <a:latin typeface="Microsoft Sans Serif"/>
                <a:cs typeface="Microsoft Sans Serif"/>
              </a:rPr>
              <a:t> </a:t>
            </a:r>
            <a:r>
              <a:rPr sz="750" spc="25" dirty="0">
                <a:latin typeface="Microsoft Sans Serif"/>
                <a:cs typeface="Microsoft Sans Serif"/>
              </a:rPr>
              <a:t>de</a:t>
            </a:r>
            <a:r>
              <a:rPr sz="750" dirty="0">
                <a:latin typeface="Microsoft Sans Serif"/>
                <a:cs typeface="Microsoft Sans Serif"/>
              </a:rPr>
              <a:t> </a:t>
            </a:r>
            <a:r>
              <a:rPr sz="750" spc="10" dirty="0">
                <a:latin typeface="Microsoft Sans Serif"/>
                <a:cs typeface="Microsoft Sans Serif"/>
              </a:rPr>
              <a:t>viaje</a:t>
            </a:r>
            <a:r>
              <a:rPr sz="750" spc="-5" dirty="0">
                <a:latin typeface="Microsoft Sans Serif"/>
                <a:cs typeface="Microsoft Sans Serif"/>
              </a:rPr>
              <a:t> </a:t>
            </a:r>
            <a:r>
              <a:rPr sz="750" spc="20" dirty="0">
                <a:latin typeface="Microsoft Sans Serif"/>
                <a:cs typeface="Microsoft Sans Serif"/>
              </a:rPr>
              <a:t>del</a:t>
            </a:r>
            <a:r>
              <a:rPr sz="750" dirty="0">
                <a:latin typeface="Microsoft Sans Serif"/>
                <a:cs typeface="Microsoft Sans Serif"/>
              </a:rPr>
              <a:t> </a:t>
            </a:r>
            <a:r>
              <a:rPr sz="750" spc="45" dirty="0">
                <a:latin typeface="Microsoft Sans Serif"/>
                <a:cs typeface="Microsoft Sans Serif"/>
              </a:rPr>
              <a:t>punto</a:t>
            </a:r>
            <a:r>
              <a:rPr sz="750" spc="-5" dirty="0">
                <a:latin typeface="Microsoft Sans Serif"/>
                <a:cs typeface="Microsoft Sans Serif"/>
              </a:rPr>
              <a:t> </a:t>
            </a:r>
            <a:r>
              <a:rPr sz="750" spc="25" dirty="0">
                <a:latin typeface="Microsoft Sans Serif"/>
                <a:cs typeface="Microsoft Sans Serif"/>
              </a:rPr>
              <a:t>de</a:t>
            </a:r>
            <a:r>
              <a:rPr sz="750" dirty="0">
                <a:latin typeface="Microsoft Sans Serif"/>
                <a:cs typeface="Microsoft Sans Serif"/>
              </a:rPr>
              <a:t> </a:t>
            </a:r>
            <a:r>
              <a:rPr sz="750" spc="15" dirty="0">
                <a:latin typeface="Microsoft Sans Serif"/>
                <a:cs typeface="Microsoft Sans Serif"/>
              </a:rPr>
              <a:t>carga</a:t>
            </a:r>
            <a:r>
              <a:rPr sz="750" dirty="0">
                <a:latin typeface="Microsoft Sans Serif"/>
                <a:cs typeface="Microsoft Sans Serif"/>
              </a:rPr>
              <a:t> </a:t>
            </a:r>
            <a:r>
              <a:rPr sz="750" spc="25" dirty="0">
                <a:latin typeface="Microsoft Sans Serif"/>
                <a:cs typeface="Microsoft Sans Serif"/>
              </a:rPr>
              <a:t>para </a:t>
            </a:r>
            <a:r>
              <a:rPr sz="750" spc="-185" dirty="0">
                <a:latin typeface="Microsoft Sans Serif"/>
                <a:cs typeface="Microsoft Sans Serif"/>
              </a:rPr>
              <a:t> </a:t>
            </a:r>
            <a:r>
              <a:rPr sz="750" spc="5" dirty="0">
                <a:latin typeface="Microsoft Sans Serif"/>
                <a:cs typeface="Microsoft Sans Serif"/>
              </a:rPr>
              <a:t>cada </a:t>
            </a:r>
            <a:r>
              <a:rPr sz="750" spc="10" dirty="0">
                <a:latin typeface="Microsoft Sans Serif"/>
                <a:cs typeface="Microsoft Sans Serif"/>
              </a:rPr>
              <a:t>escenario. </a:t>
            </a:r>
            <a:r>
              <a:rPr sz="750" spc="-5" dirty="0">
                <a:latin typeface="Microsoft Sans Serif"/>
                <a:cs typeface="Microsoft Sans Serif"/>
              </a:rPr>
              <a:t>Estos </a:t>
            </a:r>
            <a:r>
              <a:rPr sz="750" spc="15" dirty="0">
                <a:latin typeface="Microsoft Sans Serif"/>
                <a:cs typeface="Microsoft Sans Serif"/>
              </a:rPr>
              <a:t>valores </a:t>
            </a:r>
            <a:r>
              <a:rPr sz="750" spc="20" dirty="0">
                <a:latin typeface="Microsoft Sans Serif"/>
                <a:cs typeface="Microsoft Sans Serif"/>
              </a:rPr>
              <a:t>son </a:t>
            </a:r>
            <a:r>
              <a:rPr sz="750" spc="10" dirty="0">
                <a:latin typeface="Microsoft Sans Serif"/>
                <a:cs typeface="Microsoft Sans Serif"/>
              </a:rPr>
              <a:t>necesarios </a:t>
            </a:r>
            <a:r>
              <a:rPr sz="750" spc="25" dirty="0">
                <a:latin typeface="Microsoft Sans Serif"/>
                <a:cs typeface="Microsoft Sans Serif"/>
              </a:rPr>
              <a:t>para </a:t>
            </a:r>
            <a:r>
              <a:rPr sz="750" spc="35" dirty="0">
                <a:latin typeface="Microsoft Sans Serif"/>
                <a:cs typeface="Microsoft Sans Serif"/>
              </a:rPr>
              <a:t>determinar </a:t>
            </a:r>
            <a:r>
              <a:rPr sz="750" spc="10" dirty="0">
                <a:latin typeface="Microsoft Sans Serif"/>
                <a:cs typeface="Microsoft Sans Serif"/>
              </a:rPr>
              <a:t>los </a:t>
            </a:r>
            <a:r>
              <a:rPr sz="750" spc="15" dirty="0">
                <a:latin typeface="Microsoft Sans Serif"/>
                <a:cs typeface="Microsoft Sans Serif"/>
              </a:rPr>
              <a:t> ajustes </a:t>
            </a:r>
            <a:r>
              <a:rPr sz="750" spc="25" dirty="0">
                <a:latin typeface="Microsoft Sans Serif"/>
                <a:cs typeface="Microsoft Sans Serif"/>
              </a:rPr>
              <a:t>de </a:t>
            </a:r>
            <a:r>
              <a:rPr sz="750" dirty="0">
                <a:latin typeface="Microsoft Sans Serif"/>
                <a:cs typeface="Microsoft Sans Serif"/>
              </a:rPr>
              <a:t>las </a:t>
            </a:r>
            <a:r>
              <a:rPr sz="750" spc="15" dirty="0">
                <a:latin typeface="Microsoft Sans Serif"/>
                <a:cs typeface="Microsoft Sans Serif"/>
              </a:rPr>
              <a:t>persianas </a:t>
            </a:r>
            <a:r>
              <a:rPr sz="750" spc="5" dirty="0">
                <a:latin typeface="Microsoft Sans Serif"/>
                <a:cs typeface="Microsoft Sans Serif"/>
              </a:rPr>
              <a:t>y </a:t>
            </a:r>
            <a:r>
              <a:rPr sz="750" spc="10" dirty="0">
                <a:latin typeface="Microsoft Sans Serif"/>
                <a:cs typeface="Microsoft Sans Serif"/>
              </a:rPr>
              <a:t>el </a:t>
            </a:r>
            <a:r>
              <a:rPr sz="750" spc="40" dirty="0">
                <a:latin typeface="Microsoft Sans Serif"/>
                <a:cs typeface="Microsoft Sans Serif"/>
              </a:rPr>
              <a:t>tiempo </a:t>
            </a:r>
            <a:r>
              <a:rPr sz="750" spc="20" dirty="0">
                <a:latin typeface="Microsoft Sans Serif"/>
                <a:cs typeface="Microsoft Sans Serif"/>
              </a:rPr>
              <a:t>del relé </a:t>
            </a:r>
            <a:r>
              <a:rPr sz="750" spc="25" dirty="0">
                <a:latin typeface="Microsoft Sans Serif"/>
                <a:cs typeface="Microsoft Sans Serif"/>
              </a:rPr>
              <a:t>de </a:t>
            </a:r>
            <a:r>
              <a:rPr sz="750" spc="5" dirty="0">
                <a:latin typeface="Microsoft Sans Serif"/>
                <a:cs typeface="Microsoft Sans Serif"/>
              </a:rPr>
              <a:t>desfase, </a:t>
            </a:r>
            <a:r>
              <a:rPr sz="750" spc="25" dirty="0">
                <a:latin typeface="Microsoft Sans Serif"/>
                <a:cs typeface="Microsoft Sans Serif"/>
              </a:rPr>
              <a:t>según </a:t>
            </a:r>
            <a:r>
              <a:rPr sz="750" spc="10" dirty="0">
                <a:latin typeface="Microsoft Sans Serif"/>
                <a:cs typeface="Microsoft Sans Serif"/>
              </a:rPr>
              <a:t>el </a:t>
            </a:r>
            <a:r>
              <a:rPr sz="750" spc="15" dirty="0">
                <a:latin typeface="Microsoft Sans Serif"/>
                <a:cs typeface="Microsoft Sans Serif"/>
              </a:rPr>
              <a:t> </a:t>
            </a:r>
            <a:r>
              <a:rPr sz="750" spc="30" dirty="0">
                <a:latin typeface="Microsoft Sans Serif"/>
                <a:cs typeface="Microsoft Sans Serif"/>
              </a:rPr>
              <a:t>procedimiento</a:t>
            </a:r>
            <a:r>
              <a:rPr sz="750" spc="-5" dirty="0">
                <a:latin typeface="Microsoft Sans Serif"/>
                <a:cs typeface="Microsoft Sans Serif"/>
              </a:rPr>
              <a:t> </a:t>
            </a:r>
            <a:r>
              <a:rPr sz="750" spc="25" dirty="0">
                <a:latin typeface="Microsoft Sans Serif"/>
                <a:cs typeface="Microsoft Sans Serif"/>
              </a:rPr>
              <a:t>indicado</a:t>
            </a:r>
            <a:r>
              <a:rPr sz="750" spc="-5" dirty="0">
                <a:latin typeface="Microsoft Sans Serif"/>
                <a:cs typeface="Microsoft Sans Serif"/>
              </a:rPr>
              <a:t> </a:t>
            </a:r>
            <a:r>
              <a:rPr sz="750" spc="25" dirty="0">
                <a:latin typeface="Microsoft Sans Serif"/>
                <a:cs typeface="Microsoft Sans Serif"/>
              </a:rPr>
              <a:t>en</a:t>
            </a:r>
            <a:r>
              <a:rPr sz="750" spc="-5" dirty="0">
                <a:latin typeface="Microsoft Sans Serif"/>
                <a:cs typeface="Microsoft Sans Serif"/>
              </a:rPr>
              <a:t> </a:t>
            </a:r>
            <a:r>
              <a:rPr sz="750" spc="10" dirty="0">
                <a:latin typeface="Microsoft Sans Serif"/>
                <a:cs typeface="Microsoft Sans Serif"/>
              </a:rPr>
              <a:t>la</a:t>
            </a:r>
            <a:r>
              <a:rPr sz="750" spc="-5" dirty="0">
                <a:latin typeface="Microsoft Sans Serif"/>
                <a:cs typeface="Microsoft Sans Serif"/>
              </a:rPr>
              <a:t> Sección VI.</a:t>
            </a:r>
            <a:endParaRPr sz="750">
              <a:latin typeface="Microsoft Sans Serif"/>
              <a:cs typeface="Microsoft Sans Serif"/>
            </a:endParaRPr>
          </a:p>
          <a:p>
            <a:pPr marL="12700" marR="5080" indent="153670">
              <a:lnSpc>
                <a:spcPct val="117700"/>
              </a:lnSpc>
              <a:spcBef>
                <a:spcPts val="30"/>
              </a:spcBef>
            </a:pPr>
            <a:r>
              <a:rPr sz="850" spc="35" dirty="0">
                <a:latin typeface="Microsoft Sans Serif"/>
                <a:cs typeface="Microsoft Sans Serif"/>
              </a:rPr>
              <a:t>Otra </a:t>
            </a:r>
            <a:r>
              <a:rPr sz="850" spc="20" dirty="0">
                <a:latin typeface="Microsoft Sans Serif"/>
                <a:cs typeface="Microsoft Sans Serif"/>
              </a:rPr>
              <a:t>consideración </a:t>
            </a:r>
            <a:r>
              <a:rPr sz="850" spc="-10" dirty="0">
                <a:latin typeface="Microsoft Sans Serif"/>
                <a:cs typeface="Microsoft Sans Serif"/>
              </a:rPr>
              <a:t>es </a:t>
            </a:r>
            <a:r>
              <a:rPr sz="850" spc="10" dirty="0">
                <a:latin typeface="Microsoft Sans Serif"/>
                <a:cs typeface="Microsoft Sans Serif"/>
              </a:rPr>
              <a:t>la </a:t>
            </a:r>
            <a:r>
              <a:rPr sz="850" spc="35" dirty="0">
                <a:latin typeface="Microsoft Sans Serif"/>
                <a:cs typeface="Microsoft Sans Serif"/>
              </a:rPr>
              <a:t>determinación </a:t>
            </a:r>
            <a:r>
              <a:rPr sz="850" spc="25" dirty="0">
                <a:latin typeface="Microsoft Sans Serif"/>
                <a:cs typeface="Microsoft Sans Serif"/>
              </a:rPr>
              <a:t>de </a:t>
            </a:r>
            <a:r>
              <a:rPr sz="850" spc="10" dirty="0">
                <a:latin typeface="Microsoft Sans Serif"/>
                <a:cs typeface="Microsoft Sans Serif"/>
              </a:rPr>
              <a:t>la </a:t>
            </a:r>
            <a:r>
              <a:rPr sz="850" spc="30" dirty="0">
                <a:latin typeface="Microsoft Sans Serif"/>
                <a:cs typeface="Microsoft Sans Serif"/>
              </a:rPr>
              <a:t>falta </a:t>
            </a:r>
            <a:r>
              <a:rPr sz="850" spc="20" dirty="0">
                <a:latin typeface="Microsoft Sans Serif"/>
                <a:cs typeface="Microsoft Sans Serif"/>
              </a:rPr>
              <a:t>más </a:t>
            </a:r>
            <a:r>
              <a:rPr sz="850" spc="25" dirty="0">
                <a:latin typeface="Microsoft Sans Serif"/>
                <a:cs typeface="Microsoft Sans Serif"/>
              </a:rPr>
              <a:t> </a:t>
            </a:r>
            <a:r>
              <a:rPr sz="850" spc="20" dirty="0">
                <a:latin typeface="Microsoft Sans Serif"/>
                <a:cs typeface="Microsoft Sans Serif"/>
              </a:rPr>
              <a:t>estricta. </a:t>
            </a:r>
            <a:r>
              <a:rPr sz="850" spc="-25" dirty="0">
                <a:latin typeface="Microsoft Sans Serif"/>
                <a:cs typeface="Microsoft Sans Serif"/>
              </a:rPr>
              <a:t>En </a:t>
            </a:r>
            <a:r>
              <a:rPr sz="850" spc="10" dirty="0">
                <a:latin typeface="Microsoft Sans Serif"/>
                <a:cs typeface="Microsoft Sans Serif"/>
              </a:rPr>
              <a:t>la </a:t>
            </a:r>
            <a:r>
              <a:rPr sz="850" spc="-5" dirty="0">
                <a:latin typeface="Microsoft Sans Serif"/>
                <a:cs typeface="Microsoft Sans Serif"/>
              </a:rPr>
              <a:t>Sección </a:t>
            </a:r>
            <a:r>
              <a:rPr sz="850" spc="5" dirty="0">
                <a:latin typeface="Microsoft Sans Serif"/>
                <a:cs typeface="Microsoft Sans Serif"/>
              </a:rPr>
              <a:t>VII, Subsección </a:t>
            </a:r>
            <a:r>
              <a:rPr sz="850" spc="-45" dirty="0">
                <a:latin typeface="Microsoft Sans Serif"/>
                <a:cs typeface="Microsoft Sans Serif"/>
              </a:rPr>
              <a:t>C, </a:t>
            </a:r>
            <a:r>
              <a:rPr sz="850" spc="-10" dirty="0">
                <a:latin typeface="Microsoft Sans Serif"/>
                <a:cs typeface="Microsoft Sans Serif"/>
              </a:rPr>
              <a:t>se </a:t>
            </a:r>
            <a:r>
              <a:rPr sz="850" spc="35" dirty="0">
                <a:latin typeface="Microsoft Sans Serif"/>
                <a:cs typeface="Microsoft Sans Serif"/>
              </a:rPr>
              <a:t>mencionó que </a:t>
            </a:r>
            <a:r>
              <a:rPr sz="850" spc="15" dirty="0">
                <a:latin typeface="Microsoft Sans Serif"/>
                <a:cs typeface="Microsoft Sans Serif"/>
              </a:rPr>
              <a:t>los </a:t>
            </a:r>
            <a:r>
              <a:rPr sz="850" spc="20" dirty="0">
                <a:latin typeface="Microsoft Sans Serif"/>
                <a:cs typeface="Microsoft Sans Serif"/>
              </a:rPr>
              <a:t> pares</a:t>
            </a:r>
            <a:r>
              <a:rPr sz="850" spc="-5" dirty="0">
                <a:latin typeface="Microsoft Sans Serif"/>
                <a:cs typeface="Microsoft Sans Serif"/>
              </a:rPr>
              <a:t> </a:t>
            </a:r>
            <a:r>
              <a:rPr sz="850" spc="35" dirty="0">
                <a:latin typeface="Microsoft Sans Serif"/>
                <a:cs typeface="Microsoft Sans Serif"/>
              </a:rPr>
              <a:t>máximos</a:t>
            </a:r>
            <a:r>
              <a:rPr sz="850" spc="-5" dirty="0">
                <a:latin typeface="Microsoft Sans Serif"/>
                <a:cs typeface="Microsoft Sans Serif"/>
              </a:rPr>
              <a:t> </a:t>
            </a:r>
            <a:r>
              <a:rPr sz="850" spc="25" dirty="0">
                <a:latin typeface="Microsoft Sans Serif"/>
                <a:cs typeface="Microsoft Sans Serif"/>
              </a:rPr>
              <a:t>de</a:t>
            </a:r>
            <a:r>
              <a:rPr sz="850" spc="-5" dirty="0">
                <a:latin typeface="Microsoft Sans Serif"/>
                <a:cs typeface="Microsoft Sans Serif"/>
              </a:rPr>
              <a:t> </a:t>
            </a:r>
            <a:r>
              <a:rPr sz="850" spc="15" dirty="0">
                <a:latin typeface="Microsoft Sans Serif"/>
                <a:cs typeface="Microsoft Sans Serif"/>
              </a:rPr>
              <a:t>aceleración</a:t>
            </a:r>
            <a:r>
              <a:rPr sz="850" dirty="0">
                <a:latin typeface="Microsoft Sans Serif"/>
                <a:cs typeface="Microsoft Sans Serif"/>
              </a:rPr>
              <a:t> </a:t>
            </a:r>
            <a:r>
              <a:rPr sz="850" spc="-10" dirty="0">
                <a:latin typeface="Microsoft Sans Serif"/>
                <a:cs typeface="Microsoft Sans Serif"/>
              </a:rPr>
              <a:t>se</a:t>
            </a:r>
            <a:r>
              <a:rPr sz="850" spc="-5" dirty="0">
                <a:latin typeface="Microsoft Sans Serif"/>
                <a:cs typeface="Microsoft Sans Serif"/>
              </a:rPr>
              <a:t> </a:t>
            </a:r>
            <a:r>
              <a:rPr sz="850" spc="35" dirty="0">
                <a:latin typeface="Microsoft Sans Serif"/>
                <a:cs typeface="Microsoft Sans Serif"/>
              </a:rPr>
              <a:t>producen</a:t>
            </a:r>
            <a:r>
              <a:rPr sz="850" spc="-5" dirty="0">
                <a:latin typeface="Microsoft Sans Serif"/>
                <a:cs typeface="Microsoft Sans Serif"/>
              </a:rPr>
              <a:t> </a:t>
            </a:r>
            <a:r>
              <a:rPr sz="850" spc="50" dirty="0">
                <a:latin typeface="Microsoft Sans Serif"/>
                <a:cs typeface="Microsoft Sans Serif"/>
              </a:rPr>
              <a:t>por</a:t>
            </a:r>
            <a:r>
              <a:rPr sz="850" spc="-5" dirty="0">
                <a:latin typeface="Microsoft Sans Serif"/>
                <a:cs typeface="Microsoft Sans Serif"/>
              </a:rPr>
              <a:t> </a:t>
            </a:r>
            <a:r>
              <a:rPr sz="850" spc="15" dirty="0">
                <a:latin typeface="Microsoft Sans Serif"/>
                <a:cs typeface="Microsoft Sans Serif"/>
              </a:rPr>
              <a:t>fallas</a:t>
            </a:r>
            <a:r>
              <a:rPr sz="850" dirty="0">
                <a:latin typeface="Microsoft Sans Serif"/>
                <a:cs typeface="Microsoft Sans Serif"/>
              </a:rPr>
              <a:t> </a:t>
            </a:r>
            <a:r>
              <a:rPr sz="850" spc="20" dirty="0">
                <a:latin typeface="Microsoft Sans Serif"/>
                <a:cs typeface="Microsoft Sans Serif"/>
              </a:rPr>
              <a:t>trifásicas </a:t>
            </a:r>
            <a:r>
              <a:rPr sz="850" spc="-215" dirty="0">
                <a:latin typeface="Microsoft Sans Serif"/>
                <a:cs typeface="Microsoft Sans Serif"/>
              </a:rPr>
              <a:t> </a:t>
            </a:r>
            <a:r>
              <a:rPr sz="850" spc="10" dirty="0">
                <a:latin typeface="Microsoft Sans Serif"/>
                <a:cs typeface="Microsoft Sans Serif"/>
              </a:rPr>
              <a:t>cercanas </a:t>
            </a:r>
            <a:r>
              <a:rPr sz="850" spc="35" dirty="0">
                <a:latin typeface="Microsoft Sans Serif"/>
                <a:cs typeface="Microsoft Sans Serif"/>
              </a:rPr>
              <a:t>que </a:t>
            </a:r>
            <a:r>
              <a:rPr sz="850" spc="-10" dirty="0">
                <a:latin typeface="Microsoft Sans Serif"/>
                <a:cs typeface="Microsoft Sans Serif"/>
              </a:rPr>
              <a:t>se </a:t>
            </a:r>
            <a:r>
              <a:rPr sz="850" spc="35" dirty="0">
                <a:latin typeface="Microsoft Sans Serif"/>
                <a:cs typeface="Microsoft Sans Serif"/>
              </a:rPr>
              <a:t>ilustran comparando </a:t>
            </a:r>
            <a:r>
              <a:rPr sz="850" spc="15" dirty="0">
                <a:latin typeface="Microsoft Sans Serif"/>
                <a:cs typeface="Microsoft Sans Serif"/>
              </a:rPr>
              <a:t>los </a:t>
            </a:r>
            <a:r>
              <a:rPr sz="850" spc="25" dirty="0">
                <a:latin typeface="Microsoft Sans Serif"/>
                <a:cs typeface="Microsoft Sans Serif"/>
              </a:rPr>
              <a:t>resultados </a:t>
            </a:r>
            <a:r>
              <a:rPr sz="850" spc="30" dirty="0">
                <a:latin typeface="Microsoft Sans Serif"/>
                <a:cs typeface="Microsoft Sans Serif"/>
              </a:rPr>
              <a:t>para </a:t>
            </a:r>
            <a:r>
              <a:rPr sz="850" spc="35" dirty="0">
                <a:latin typeface="Microsoft Sans Serif"/>
                <a:cs typeface="Microsoft Sans Serif"/>
              </a:rPr>
              <a:t>una </a:t>
            </a:r>
            <a:r>
              <a:rPr sz="850" spc="-215" dirty="0">
                <a:latin typeface="Microsoft Sans Serif"/>
                <a:cs typeface="Microsoft Sans Serif"/>
              </a:rPr>
              <a:t> </a:t>
            </a:r>
            <a:r>
              <a:rPr sz="850" spc="20" dirty="0">
                <a:latin typeface="Microsoft Sans Serif"/>
                <a:cs typeface="Microsoft Sans Serif"/>
              </a:rPr>
              <a:t>falla trifásica </a:t>
            </a:r>
            <a:r>
              <a:rPr sz="850" spc="25" dirty="0">
                <a:latin typeface="Microsoft Sans Serif"/>
                <a:cs typeface="Microsoft Sans Serif"/>
              </a:rPr>
              <a:t>en </a:t>
            </a:r>
            <a:r>
              <a:rPr sz="850" spc="10" dirty="0">
                <a:latin typeface="Microsoft Sans Serif"/>
                <a:cs typeface="Microsoft Sans Serif"/>
              </a:rPr>
              <a:t>la </a:t>
            </a:r>
            <a:r>
              <a:rPr sz="850" spc="20" dirty="0">
                <a:latin typeface="Microsoft Sans Serif"/>
                <a:cs typeface="Microsoft Sans Serif"/>
              </a:rPr>
              <a:t>subestación </a:t>
            </a:r>
            <a:r>
              <a:rPr sz="850" spc="5" dirty="0">
                <a:latin typeface="Microsoft Sans Serif"/>
                <a:cs typeface="Microsoft Sans Serif"/>
              </a:rPr>
              <a:t>y </a:t>
            </a:r>
            <a:r>
              <a:rPr sz="850" dirty="0">
                <a:latin typeface="Microsoft Sans Serif"/>
                <a:cs typeface="Microsoft Sans Serif"/>
              </a:rPr>
              <a:t>a </a:t>
            </a:r>
            <a:r>
              <a:rPr sz="850" spc="30" dirty="0">
                <a:latin typeface="Microsoft Sans Serif"/>
                <a:cs typeface="Microsoft Sans Serif"/>
              </a:rPr>
              <a:t>lo </a:t>
            </a:r>
            <a:r>
              <a:rPr sz="850" spc="35" dirty="0">
                <a:latin typeface="Microsoft Sans Serif"/>
                <a:cs typeface="Microsoft Sans Serif"/>
              </a:rPr>
              <a:t>largo </a:t>
            </a:r>
            <a:r>
              <a:rPr sz="850" spc="25" dirty="0">
                <a:latin typeface="Microsoft Sans Serif"/>
                <a:cs typeface="Microsoft Sans Serif"/>
              </a:rPr>
              <a:t>de </a:t>
            </a:r>
            <a:r>
              <a:rPr sz="850" spc="10" dirty="0">
                <a:latin typeface="Microsoft Sans Serif"/>
                <a:cs typeface="Microsoft Sans Serif"/>
              </a:rPr>
              <a:t>la </a:t>
            </a:r>
            <a:r>
              <a:rPr sz="850" spc="15" dirty="0">
                <a:latin typeface="Microsoft Sans Serif"/>
                <a:cs typeface="Microsoft Sans Serif"/>
              </a:rPr>
              <a:t>línea. </a:t>
            </a:r>
            <a:r>
              <a:rPr sz="850" spc="-15" dirty="0">
                <a:latin typeface="Microsoft Sans Serif"/>
                <a:cs typeface="Microsoft Sans Serif"/>
              </a:rPr>
              <a:t>Las </a:t>
            </a:r>
            <a:r>
              <a:rPr sz="850" spc="-10" dirty="0">
                <a:latin typeface="Microsoft Sans Serif"/>
                <a:cs typeface="Microsoft Sans Serif"/>
              </a:rPr>
              <a:t> </a:t>
            </a:r>
            <a:r>
              <a:rPr sz="850" spc="20" dirty="0">
                <a:latin typeface="Microsoft Sans Serif"/>
                <a:cs typeface="Microsoft Sans Serif"/>
              </a:rPr>
              <a:t>gráficas</a:t>
            </a:r>
            <a:r>
              <a:rPr sz="850" spc="-10" dirty="0">
                <a:latin typeface="Microsoft Sans Serif"/>
                <a:cs typeface="Microsoft Sans Serif"/>
              </a:rPr>
              <a:t> </a:t>
            </a:r>
            <a:r>
              <a:rPr sz="850" spc="25" dirty="0">
                <a:latin typeface="Microsoft Sans Serif"/>
                <a:cs typeface="Microsoft Sans Serif"/>
              </a:rPr>
              <a:t>de</a:t>
            </a:r>
            <a:r>
              <a:rPr sz="850" spc="-5" dirty="0">
                <a:latin typeface="Microsoft Sans Serif"/>
                <a:cs typeface="Microsoft Sans Serif"/>
              </a:rPr>
              <a:t> </a:t>
            </a:r>
            <a:r>
              <a:rPr sz="850" spc="35" dirty="0">
                <a:latin typeface="Microsoft Sans Serif"/>
                <a:cs typeface="Microsoft Sans Serif"/>
              </a:rPr>
              <a:t>ángulo</a:t>
            </a:r>
            <a:r>
              <a:rPr sz="850" spc="-5" dirty="0">
                <a:latin typeface="Microsoft Sans Serif"/>
                <a:cs typeface="Microsoft Sans Serif"/>
              </a:rPr>
              <a:t> </a:t>
            </a:r>
            <a:r>
              <a:rPr sz="850" spc="15" dirty="0">
                <a:latin typeface="Microsoft Sans Serif"/>
                <a:cs typeface="Microsoft Sans Serif"/>
              </a:rPr>
              <a:t>versus</a:t>
            </a:r>
            <a:r>
              <a:rPr sz="850" spc="-5" dirty="0">
                <a:latin typeface="Microsoft Sans Serif"/>
                <a:cs typeface="Microsoft Sans Serif"/>
              </a:rPr>
              <a:t> </a:t>
            </a:r>
            <a:r>
              <a:rPr sz="850" spc="45" dirty="0">
                <a:latin typeface="Microsoft Sans Serif"/>
                <a:cs typeface="Microsoft Sans Serif"/>
              </a:rPr>
              <a:t>tiempo</a:t>
            </a:r>
            <a:r>
              <a:rPr sz="850" spc="-5" dirty="0">
                <a:latin typeface="Microsoft Sans Serif"/>
                <a:cs typeface="Microsoft Sans Serif"/>
              </a:rPr>
              <a:t> </a:t>
            </a:r>
            <a:r>
              <a:rPr sz="850" spc="30" dirty="0">
                <a:latin typeface="Microsoft Sans Serif"/>
                <a:cs typeface="Microsoft Sans Serif"/>
              </a:rPr>
              <a:t>para</a:t>
            </a:r>
            <a:r>
              <a:rPr sz="850" spc="-5" dirty="0">
                <a:latin typeface="Microsoft Sans Serif"/>
                <a:cs typeface="Microsoft Sans Serif"/>
              </a:rPr>
              <a:t> </a:t>
            </a:r>
            <a:r>
              <a:rPr sz="850" spc="15" dirty="0">
                <a:latin typeface="Microsoft Sans Serif"/>
                <a:cs typeface="Microsoft Sans Serif"/>
              </a:rPr>
              <a:t>el</a:t>
            </a:r>
            <a:r>
              <a:rPr sz="850" spc="-5" dirty="0">
                <a:latin typeface="Microsoft Sans Serif"/>
                <a:cs typeface="Microsoft Sans Serif"/>
              </a:rPr>
              <a:t> </a:t>
            </a:r>
            <a:r>
              <a:rPr sz="850" spc="25" dirty="0">
                <a:latin typeface="Microsoft Sans Serif"/>
                <a:cs typeface="Microsoft Sans Serif"/>
              </a:rPr>
              <a:t>Generador</a:t>
            </a:r>
            <a:r>
              <a:rPr sz="850" spc="-5" dirty="0">
                <a:latin typeface="Microsoft Sans Serif"/>
                <a:cs typeface="Microsoft Sans Serif"/>
              </a:rPr>
              <a:t> </a:t>
            </a:r>
            <a:r>
              <a:rPr sz="850" spc="10" dirty="0">
                <a:latin typeface="Microsoft Sans Serif"/>
                <a:cs typeface="Microsoft Sans Serif"/>
              </a:rPr>
              <a:t>1</a:t>
            </a:r>
            <a:r>
              <a:rPr sz="850" spc="-5" dirty="0">
                <a:latin typeface="Microsoft Sans Serif"/>
                <a:cs typeface="Microsoft Sans Serif"/>
              </a:rPr>
              <a:t> </a:t>
            </a:r>
            <a:r>
              <a:rPr sz="850" spc="25" dirty="0">
                <a:latin typeface="Microsoft Sans Serif"/>
                <a:cs typeface="Microsoft Sans Serif"/>
              </a:rPr>
              <a:t>son</a:t>
            </a:r>
            <a:endParaRPr sz="850">
              <a:latin typeface="Microsoft Sans Serif"/>
              <a:cs typeface="Microsoft Sans Serif"/>
            </a:endParaRPr>
          </a:p>
        </p:txBody>
      </p:sp>
      <p:sp>
        <p:nvSpPr>
          <p:cNvPr id="48" name="object 48"/>
          <p:cNvSpPr txBox="1"/>
          <p:nvPr/>
        </p:nvSpPr>
        <p:spPr>
          <a:xfrm>
            <a:off x="1415188" y="9013873"/>
            <a:ext cx="3254630" cy="105157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sz="500" spc="10" dirty="0">
                <a:latin typeface="Microsoft Sans Serif"/>
                <a:cs typeface="Microsoft Sans Serif"/>
              </a:rPr>
              <a:t>Figura</a:t>
            </a:r>
            <a:r>
              <a:rPr sz="500" spc="-5" dirty="0">
                <a:latin typeface="Microsoft Sans Serif"/>
                <a:cs typeface="Microsoft Sans Serif"/>
              </a:rPr>
              <a:t> </a:t>
            </a:r>
            <a:r>
              <a:rPr sz="500" dirty="0">
                <a:latin typeface="Microsoft Sans Serif"/>
                <a:cs typeface="Microsoft Sans Serif"/>
              </a:rPr>
              <a:t>16.      </a:t>
            </a:r>
            <a:r>
              <a:rPr sz="500" spc="-10" dirty="0">
                <a:latin typeface="Microsoft Sans Serif"/>
                <a:cs typeface="Microsoft Sans Serif"/>
              </a:rPr>
              <a:t> </a:t>
            </a:r>
            <a:r>
              <a:rPr sz="600" spc="20" dirty="0">
                <a:latin typeface="Microsoft Sans Serif"/>
                <a:cs typeface="Microsoft Sans Serif"/>
              </a:rPr>
              <a:t>Diagrama</a:t>
            </a:r>
            <a:r>
              <a:rPr sz="600" spc="-5" dirty="0">
                <a:latin typeface="Microsoft Sans Serif"/>
                <a:cs typeface="Microsoft Sans Serif"/>
              </a:rPr>
              <a:t> </a:t>
            </a:r>
            <a:r>
              <a:rPr sz="600" spc="-55" dirty="0">
                <a:latin typeface="Microsoft Sans Serif"/>
                <a:cs typeface="Microsoft Sans Serif"/>
              </a:rPr>
              <a:t>RX</a:t>
            </a:r>
            <a:r>
              <a:rPr sz="600" spc="-5" dirty="0">
                <a:latin typeface="Microsoft Sans Serif"/>
                <a:cs typeface="Microsoft Sans Serif"/>
              </a:rPr>
              <a:t> </a:t>
            </a:r>
            <a:r>
              <a:rPr sz="600" spc="20" dirty="0">
                <a:latin typeface="Microsoft Sans Serif"/>
                <a:cs typeface="Microsoft Sans Serif"/>
              </a:rPr>
              <a:t>para</a:t>
            </a:r>
            <a:r>
              <a:rPr sz="600" spc="-5" dirty="0">
                <a:latin typeface="Microsoft Sans Serif"/>
                <a:cs typeface="Microsoft Sans Serif"/>
              </a:rPr>
              <a:t> </a:t>
            </a:r>
            <a:r>
              <a:rPr sz="600" spc="10" dirty="0">
                <a:latin typeface="Microsoft Sans Serif"/>
                <a:cs typeface="Microsoft Sans Serif"/>
              </a:rPr>
              <a:t>el</a:t>
            </a:r>
            <a:r>
              <a:rPr sz="600" spc="-5" dirty="0">
                <a:latin typeface="Microsoft Sans Serif"/>
                <a:cs typeface="Microsoft Sans Serif"/>
              </a:rPr>
              <a:t> </a:t>
            </a:r>
            <a:r>
              <a:rPr sz="600" dirty="0">
                <a:latin typeface="Microsoft Sans Serif"/>
                <a:cs typeface="Microsoft Sans Serif"/>
              </a:rPr>
              <a:t>caso</a:t>
            </a:r>
            <a:r>
              <a:rPr sz="600" spc="-5" dirty="0">
                <a:latin typeface="Microsoft Sans Serif"/>
                <a:cs typeface="Microsoft Sans Serif"/>
              </a:rPr>
              <a:t> </a:t>
            </a:r>
            <a:r>
              <a:rPr sz="600" spc="5" dirty="0">
                <a:latin typeface="Microsoft Sans Serif"/>
                <a:cs typeface="Microsoft Sans Serif"/>
              </a:rPr>
              <a:t>2</a:t>
            </a:r>
            <a:endParaRPr sz="600">
              <a:latin typeface="Microsoft Sans Serif"/>
              <a:cs typeface="Microsoft Sans Serif"/>
            </a:endParaRPr>
          </a:p>
        </p:txBody>
      </p:sp>
      <p:sp>
        <p:nvSpPr>
          <p:cNvPr id="49" name="object 49"/>
          <p:cNvSpPr txBox="1"/>
          <p:nvPr/>
        </p:nvSpPr>
        <p:spPr>
          <a:xfrm>
            <a:off x="1415277" y="9415125"/>
            <a:ext cx="2852914" cy="143629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sz="850" spc="-25" dirty="0">
                <a:latin typeface="Microsoft Sans Serif"/>
                <a:cs typeface="Microsoft Sans Serif"/>
              </a:rPr>
              <a:t>CAPÍTULO</a:t>
            </a:r>
            <a:r>
              <a:rPr sz="850" spc="-20" dirty="0">
                <a:latin typeface="Microsoft Sans Serif"/>
                <a:cs typeface="Microsoft Sans Serif"/>
              </a:rPr>
              <a:t> </a:t>
            </a:r>
            <a:r>
              <a:rPr sz="850" dirty="0">
                <a:latin typeface="Microsoft Sans Serif"/>
                <a:cs typeface="Microsoft Sans Serif"/>
              </a:rPr>
              <a:t>3,</a:t>
            </a:r>
            <a:r>
              <a:rPr sz="850" spc="-15" dirty="0">
                <a:latin typeface="Microsoft Sans Serif"/>
                <a:cs typeface="Microsoft Sans Serif"/>
              </a:rPr>
              <a:t> </a:t>
            </a:r>
            <a:r>
              <a:rPr sz="850" spc="-40" dirty="0">
                <a:latin typeface="Microsoft Sans Serif"/>
                <a:cs typeface="Microsoft Sans Serif"/>
              </a:rPr>
              <a:t>SECCIÓN</a:t>
            </a:r>
            <a:r>
              <a:rPr sz="850" spc="-15" dirty="0">
                <a:latin typeface="Microsoft Sans Serif"/>
                <a:cs typeface="Microsoft Sans Serif"/>
              </a:rPr>
              <a:t> </a:t>
            </a:r>
            <a:r>
              <a:rPr sz="850" spc="10" dirty="0">
                <a:latin typeface="Microsoft Sans Serif"/>
                <a:cs typeface="Microsoft Sans Serif"/>
              </a:rPr>
              <a:t>6</a:t>
            </a:r>
            <a:endParaRPr sz="850">
              <a:latin typeface="Microsoft Sans Serif"/>
              <a:cs typeface="Microsoft Sans Serif"/>
            </a:endParaRPr>
          </a:p>
        </p:txBody>
      </p:sp>
      <p:sp>
        <p:nvSpPr>
          <p:cNvPr id="50" name="object 50"/>
          <p:cNvSpPr txBox="1"/>
          <p:nvPr/>
        </p:nvSpPr>
        <p:spPr>
          <a:xfrm>
            <a:off x="7777344" y="9415126"/>
            <a:ext cx="7797670" cy="285115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sz="850" spc="-25" dirty="0">
                <a:latin typeface="Microsoft Sans Serif"/>
                <a:cs typeface="Microsoft Sans Serif"/>
              </a:rPr>
              <a:t>TUTORIAL</a:t>
            </a:r>
            <a:r>
              <a:rPr sz="850" spc="-5" dirty="0">
                <a:latin typeface="Microsoft Sans Serif"/>
                <a:cs typeface="Microsoft Sans Serif"/>
              </a:rPr>
              <a:t> </a:t>
            </a:r>
            <a:r>
              <a:rPr sz="850" spc="-60" dirty="0">
                <a:latin typeface="Microsoft Sans Serif"/>
                <a:cs typeface="Microsoft Sans Serif"/>
              </a:rPr>
              <a:t>SOBRE</a:t>
            </a:r>
            <a:r>
              <a:rPr sz="850" spc="-5" dirty="0">
                <a:latin typeface="Microsoft Sans Serif"/>
                <a:cs typeface="Microsoft Sans Serif"/>
              </a:rPr>
              <a:t> </a:t>
            </a:r>
            <a:r>
              <a:rPr sz="850" spc="-35" dirty="0">
                <a:latin typeface="Microsoft Sans Serif"/>
                <a:cs typeface="Microsoft Sans Serif"/>
              </a:rPr>
              <a:t>PROTECCIÓN</a:t>
            </a:r>
            <a:r>
              <a:rPr sz="850" spc="-5" dirty="0">
                <a:latin typeface="Microsoft Sans Serif"/>
                <a:cs typeface="Microsoft Sans Serif"/>
              </a:rPr>
              <a:t> </a:t>
            </a:r>
            <a:r>
              <a:rPr sz="850" spc="-45" dirty="0">
                <a:latin typeface="Microsoft Sans Serif"/>
                <a:cs typeface="Microsoft Sans Serif"/>
              </a:rPr>
              <a:t>DE</a:t>
            </a:r>
            <a:r>
              <a:rPr sz="850" spc="-5" dirty="0">
                <a:latin typeface="Microsoft Sans Serif"/>
                <a:cs typeface="Microsoft Sans Serif"/>
              </a:rPr>
              <a:t> </a:t>
            </a:r>
            <a:r>
              <a:rPr sz="850" spc="-55" dirty="0">
                <a:latin typeface="Microsoft Sans Serif"/>
                <a:cs typeface="Microsoft Sans Serif"/>
              </a:rPr>
              <a:t>GENERADORES</a:t>
            </a:r>
            <a:r>
              <a:rPr sz="850" dirty="0">
                <a:latin typeface="Microsoft Sans Serif"/>
                <a:cs typeface="Microsoft Sans Serif"/>
              </a:rPr>
              <a:t> </a:t>
            </a:r>
            <a:r>
              <a:rPr sz="850" spc="-30" dirty="0">
                <a:latin typeface="Microsoft Sans Serif"/>
                <a:cs typeface="Microsoft Sans Serif"/>
              </a:rPr>
              <a:t>SÍNCRONOS</a:t>
            </a:r>
            <a:endParaRPr sz="850">
              <a:latin typeface="Microsoft Sans Serif"/>
              <a:cs typeface="Microsoft Sans Serif"/>
            </a:endParaRPr>
          </a:p>
          <a:p>
            <a:pPr marL="1401445">
              <a:lnSpc>
                <a:spcPct val="100000"/>
              </a:lnSpc>
            </a:pPr>
            <a:r>
              <a:rPr sz="850" spc="-15" dirty="0">
                <a:latin typeface="Microsoft Sans Serif"/>
                <a:cs typeface="Microsoft Sans Serif"/>
              </a:rPr>
              <a:t>PUBLICACIÓN</a:t>
            </a:r>
            <a:r>
              <a:rPr sz="850" spc="-5" dirty="0">
                <a:latin typeface="Microsoft Sans Serif"/>
                <a:cs typeface="Microsoft Sans Serif"/>
              </a:rPr>
              <a:t> </a:t>
            </a:r>
            <a:r>
              <a:rPr sz="850" spc="-55" dirty="0">
                <a:latin typeface="Microsoft Sans Serif"/>
                <a:cs typeface="Microsoft Sans Serif"/>
              </a:rPr>
              <a:t>ESPECIAL</a:t>
            </a:r>
            <a:r>
              <a:rPr sz="850" spc="-5" dirty="0">
                <a:latin typeface="Microsoft Sans Serif"/>
                <a:cs typeface="Microsoft Sans Serif"/>
              </a:rPr>
              <a:t> </a:t>
            </a:r>
            <a:r>
              <a:rPr sz="850" spc="-40" dirty="0">
                <a:latin typeface="Microsoft Sans Serif"/>
                <a:cs typeface="Microsoft Sans Serif"/>
              </a:rPr>
              <a:t>DEL</a:t>
            </a:r>
            <a:r>
              <a:rPr sz="850" spc="-5" dirty="0">
                <a:latin typeface="Microsoft Sans Serif"/>
                <a:cs typeface="Microsoft Sans Serif"/>
              </a:rPr>
              <a:t> </a:t>
            </a:r>
            <a:r>
              <a:rPr sz="850" spc="-60" dirty="0">
                <a:latin typeface="Microsoft Sans Serif"/>
                <a:cs typeface="Microsoft Sans Serif"/>
              </a:rPr>
              <a:t>IEEE</a:t>
            </a:r>
            <a:r>
              <a:rPr sz="850" spc="-5" dirty="0">
                <a:latin typeface="Microsoft Sans Serif"/>
                <a:cs typeface="Microsoft Sans Serif"/>
              </a:rPr>
              <a:t> </a:t>
            </a:r>
            <a:r>
              <a:rPr sz="850" spc="-80" dirty="0">
                <a:latin typeface="Microsoft Sans Serif"/>
                <a:cs typeface="Microsoft Sans Serif"/>
              </a:rPr>
              <a:t>PSRC</a:t>
            </a:r>
            <a:endParaRPr sz="850">
              <a:latin typeface="Microsoft Sans Serif"/>
              <a:cs typeface="Microsoft Sans Serif"/>
            </a:endParaRPr>
          </a:p>
        </p:txBody>
      </p:sp>
      <p:sp>
        <p:nvSpPr>
          <p:cNvPr id="51" name="object 51"/>
          <p:cNvSpPr txBox="1"/>
          <p:nvPr/>
        </p:nvSpPr>
        <p:spPr>
          <a:xfrm>
            <a:off x="1520071" y="7336848"/>
            <a:ext cx="69250" cy="308610"/>
          </a:xfrm>
          <a:prstGeom prst="rect">
            <a:avLst/>
          </a:prstGeom>
        </p:spPr>
        <p:txBody>
          <a:bodyPr vert="vert270" wrap="square" lIns="0" tIns="1651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30"/>
              </a:spcBef>
            </a:pPr>
            <a:r>
              <a:rPr sz="450" dirty="0">
                <a:latin typeface="Microsoft Sans Serif"/>
                <a:cs typeface="Microsoft Sans Serif"/>
              </a:rPr>
              <a:t>X</a:t>
            </a:r>
            <a:r>
              <a:rPr sz="450" spc="-5" dirty="0">
                <a:latin typeface="Microsoft Sans Serif"/>
                <a:cs typeface="Microsoft Sans Serif"/>
              </a:rPr>
              <a:t> </a:t>
            </a:r>
            <a:r>
              <a:rPr sz="450" dirty="0">
                <a:latin typeface="Microsoft Sans Serif"/>
                <a:cs typeface="Microsoft Sans Serif"/>
              </a:rPr>
              <a:t>(ohmios)</a:t>
            </a:r>
            <a:endParaRPr sz="450">
              <a:latin typeface="Microsoft Sans Serif"/>
              <a:cs typeface="Microsoft Sans Serif"/>
            </a:endParaRPr>
          </a:p>
        </p:txBody>
      </p:sp>
      <p:sp>
        <p:nvSpPr>
          <p:cNvPr id="52" name="object 52"/>
          <p:cNvSpPr txBox="1"/>
          <p:nvPr/>
        </p:nvSpPr>
        <p:spPr>
          <a:xfrm>
            <a:off x="9201502" y="5128555"/>
            <a:ext cx="69250" cy="308610"/>
          </a:xfrm>
          <a:prstGeom prst="rect">
            <a:avLst/>
          </a:prstGeom>
        </p:spPr>
        <p:txBody>
          <a:bodyPr vert="vert270" wrap="square" lIns="0" tIns="1651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30"/>
              </a:spcBef>
            </a:pPr>
            <a:r>
              <a:rPr sz="450" dirty="0">
                <a:latin typeface="Microsoft Sans Serif"/>
                <a:cs typeface="Microsoft Sans Serif"/>
              </a:rPr>
              <a:t>X</a:t>
            </a:r>
            <a:r>
              <a:rPr sz="450" spc="-5" dirty="0">
                <a:latin typeface="Microsoft Sans Serif"/>
                <a:cs typeface="Microsoft Sans Serif"/>
              </a:rPr>
              <a:t> </a:t>
            </a:r>
            <a:r>
              <a:rPr sz="450" dirty="0">
                <a:latin typeface="Microsoft Sans Serif"/>
                <a:cs typeface="Microsoft Sans Serif"/>
              </a:rPr>
              <a:t>(ohmios)</a:t>
            </a:r>
            <a:endParaRPr sz="450">
              <a:latin typeface="Microsoft Sans Serif"/>
              <a:cs typeface="Microsoft Sans Serif"/>
            </a:endParaRPr>
          </a:p>
        </p:txBody>
      </p:sp>
    </p:spTree>
  </p:cSld>
  <p:clrMapOvr>
    <a:masterClrMapping/>
  </p:clrMapOvr>
</p:sld>
</file>

<file path=ppt/slides/slide78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2" name="object 2"/>
          <p:cNvGraphicFramePr>
            <a:graphicFrameLocks noGrp="1"/>
          </p:cNvGraphicFramePr>
          <p:nvPr/>
        </p:nvGraphicFramePr>
        <p:xfrm>
          <a:off x="10026830" y="810768"/>
          <a:ext cx="6054955" cy="1516380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430932"/>
                <a:gridCol w="428008"/>
                <a:gridCol w="430932"/>
                <a:gridCol w="428008"/>
                <a:gridCol w="430932"/>
                <a:gridCol w="430932"/>
                <a:gridCol w="428010"/>
                <a:gridCol w="430932"/>
                <a:gridCol w="2148815"/>
                <a:gridCol w="428010"/>
              </a:tblGrid>
              <a:tr h="169164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7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9050">
                      <a:solidFill>
                        <a:srgbClr val="000000"/>
                      </a:solidFill>
                      <a:prstDash val="solid"/>
                    </a:lnL>
                    <a:lnR w="9525">
                      <a:solidFill>
                        <a:srgbClr val="000000"/>
                      </a:solidFill>
                      <a:prstDash val="solid"/>
                    </a:lnR>
                    <a:lnT w="9525">
                      <a:solidFill>
                        <a:srgbClr val="000000"/>
                      </a:solidFill>
                      <a:prstDash val="solid"/>
                    </a:lnT>
                    <a:lnB w="9525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7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9525">
                      <a:solidFill>
                        <a:srgbClr val="000000"/>
                      </a:solidFill>
                      <a:prstDash val="solid"/>
                    </a:lnL>
                    <a:lnR w="9525">
                      <a:solidFill>
                        <a:srgbClr val="000000"/>
                      </a:solidFill>
                      <a:prstDash val="solid"/>
                    </a:lnR>
                    <a:lnT w="9525">
                      <a:solidFill>
                        <a:srgbClr val="000000"/>
                      </a:solidFill>
                      <a:prstDash val="solid"/>
                    </a:lnT>
                    <a:lnB w="9525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7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9525">
                      <a:solidFill>
                        <a:srgbClr val="000000"/>
                      </a:solidFill>
                      <a:prstDash val="solid"/>
                    </a:lnL>
                    <a:lnR w="9525">
                      <a:solidFill>
                        <a:srgbClr val="000000"/>
                      </a:solidFill>
                      <a:prstDash val="solid"/>
                    </a:lnR>
                    <a:lnT w="9525">
                      <a:solidFill>
                        <a:srgbClr val="000000"/>
                      </a:solidFill>
                      <a:prstDash val="solid"/>
                    </a:lnT>
                    <a:lnB w="9525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7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9525">
                      <a:solidFill>
                        <a:srgbClr val="000000"/>
                      </a:solidFill>
                      <a:prstDash val="solid"/>
                    </a:lnL>
                    <a:lnR w="9525">
                      <a:solidFill>
                        <a:srgbClr val="000000"/>
                      </a:solidFill>
                      <a:prstDash val="solid"/>
                    </a:lnR>
                    <a:lnT w="9525">
                      <a:solidFill>
                        <a:srgbClr val="000000"/>
                      </a:solidFill>
                      <a:prstDash val="solid"/>
                    </a:lnT>
                    <a:lnB w="9525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7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9525">
                      <a:solidFill>
                        <a:srgbClr val="000000"/>
                      </a:solidFill>
                      <a:prstDash val="solid"/>
                    </a:lnL>
                    <a:lnR w="9525">
                      <a:solidFill>
                        <a:srgbClr val="000000"/>
                      </a:solidFill>
                      <a:prstDash val="solid"/>
                    </a:lnR>
                    <a:lnT w="9525">
                      <a:solidFill>
                        <a:srgbClr val="000000"/>
                      </a:solidFill>
                      <a:prstDash val="solid"/>
                    </a:lnT>
                    <a:lnB w="9525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7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9525">
                      <a:solidFill>
                        <a:srgbClr val="000000"/>
                      </a:solidFill>
                      <a:prstDash val="solid"/>
                    </a:lnL>
                    <a:lnR w="9525">
                      <a:solidFill>
                        <a:srgbClr val="000000"/>
                      </a:solidFill>
                      <a:prstDash val="solid"/>
                    </a:lnR>
                    <a:lnT w="9525">
                      <a:solidFill>
                        <a:srgbClr val="000000"/>
                      </a:solidFill>
                      <a:prstDash val="solid"/>
                    </a:lnT>
                    <a:lnB w="9525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7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9525">
                      <a:solidFill>
                        <a:srgbClr val="000000"/>
                      </a:solidFill>
                      <a:prstDash val="solid"/>
                    </a:lnL>
                    <a:lnR w="9525">
                      <a:solidFill>
                        <a:srgbClr val="000000"/>
                      </a:solidFill>
                      <a:prstDash val="solid"/>
                    </a:lnR>
                    <a:lnT w="9525">
                      <a:solidFill>
                        <a:srgbClr val="000000"/>
                      </a:solidFill>
                      <a:prstDash val="solid"/>
                    </a:lnT>
                    <a:lnB w="9525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7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9525">
                      <a:solidFill>
                        <a:srgbClr val="000000"/>
                      </a:solidFill>
                      <a:prstDash val="solid"/>
                    </a:lnL>
                    <a:lnR w="9525">
                      <a:solidFill>
                        <a:srgbClr val="000000"/>
                      </a:solidFill>
                      <a:prstDash val="solid"/>
                    </a:lnR>
                    <a:lnT w="9525">
                      <a:solidFill>
                        <a:srgbClr val="000000"/>
                      </a:solidFill>
                      <a:prstDash val="solid"/>
                    </a:lnT>
                    <a:lnB w="9525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7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9525">
                      <a:solidFill>
                        <a:srgbClr val="000000"/>
                      </a:solidFill>
                      <a:prstDash val="solid"/>
                    </a:lnL>
                    <a:lnR w="9525">
                      <a:solidFill>
                        <a:srgbClr val="000000"/>
                      </a:solidFill>
                      <a:prstDash val="solid"/>
                    </a:lnR>
                    <a:lnT w="9525">
                      <a:solidFill>
                        <a:srgbClr val="000000"/>
                      </a:solidFill>
                      <a:prstDash val="solid"/>
                    </a:lnT>
                    <a:lnB w="9525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7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9525">
                      <a:solidFill>
                        <a:srgbClr val="000000"/>
                      </a:solidFill>
                      <a:prstDash val="solid"/>
                    </a:lnL>
                    <a:lnR w="9525">
                      <a:solidFill>
                        <a:srgbClr val="000000"/>
                      </a:solidFill>
                      <a:prstDash val="solid"/>
                    </a:lnR>
                    <a:lnT w="9525">
                      <a:solidFill>
                        <a:srgbClr val="000000"/>
                      </a:solidFill>
                      <a:prstDash val="solid"/>
                    </a:lnT>
                    <a:lnB w="9525">
                      <a:solidFill>
                        <a:srgbClr val="000000"/>
                      </a:solidFill>
                      <a:prstDash val="solid"/>
                    </a:lnB>
                  </a:tcPr>
                </a:tc>
              </a:tr>
              <a:tr h="166116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7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9050">
                      <a:solidFill>
                        <a:srgbClr val="000000"/>
                      </a:solidFill>
                      <a:prstDash val="solid"/>
                    </a:lnL>
                    <a:lnR w="9525">
                      <a:solidFill>
                        <a:srgbClr val="000000"/>
                      </a:solidFill>
                      <a:prstDash val="solid"/>
                    </a:lnR>
                    <a:lnT w="9525">
                      <a:solidFill>
                        <a:srgbClr val="000000"/>
                      </a:solidFill>
                      <a:prstDash val="solid"/>
                    </a:lnT>
                    <a:lnB w="9525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7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9525">
                      <a:solidFill>
                        <a:srgbClr val="000000"/>
                      </a:solidFill>
                      <a:prstDash val="solid"/>
                    </a:lnL>
                    <a:lnR w="9525">
                      <a:solidFill>
                        <a:srgbClr val="000000"/>
                      </a:solidFill>
                      <a:prstDash val="solid"/>
                    </a:lnR>
                    <a:lnT w="9525">
                      <a:solidFill>
                        <a:srgbClr val="000000"/>
                      </a:solidFill>
                      <a:prstDash val="solid"/>
                    </a:lnT>
                    <a:lnB w="9525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7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9525">
                      <a:solidFill>
                        <a:srgbClr val="000000"/>
                      </a:solidFill>
                      <a:prstDash val="solid"/>
                    </a:lnL>
                    <a:lnR w="9525">
                      <a:solidFill>
                        <a:srgbClr val="000000"/>
                      </a:solidFill>
                      <a:prstDash val="solid"/>
                    </a:lnR>
                    <a:lnT w="9525">
                      <a:solidFill>
                        <a:srgbClr val="000000"/>
                      </a:solidFill>
                      <a:prstDash val="solid"/>
                    </a:lnT>
                    <a:lnB w="9525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7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9525">
                      <a:solidFill>
                        <a:srgbClr val="000000"/>
                      </a:solidFill>
                      <a:prstDash val="solid"/>
                    </a:lnL>
                    <a:lnR w="9525">
                      <a:solidFill>
                        <a:srgbClr val="000000"/>
                      </a:solidFill>
                      <a:prstDash val="solid"/>
                    </a:lnR>
                    <a:lnT w="9525">
                      <a:solidFill>
                        <a:srgbClr val="000000"/>
                      </a:solidFill>
                      <a:prstDash val="solid"/>
                    </a:lnT>
                    <a:lnB w="9525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7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9525">
                      <a:solidFill>
                        <a:srgbClr val="000000"/>
                      </a:solidFill>
                      <a:prstDash val="solid"/>
                    </a:lnL>
                    <a:lnR w="9525">
                      <a:solidFill>
                        <a:srgbClr val="000000"/>
                      </a:solidFill>
                      <a:prstDash val="solid"/>
                    </a:lnR>
                    <a:lnT w="9525">
                      <a:solidFill>
                        <a:srgbClr val="000000"/>
                      </a:solidFill>
                      <a:prstDash val="solid"/>
                    </a:lnT>
                    <a:lnB w="9525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7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9525">
                      <a:solidFill>
                        <a:srgbClr val="000000"/>
                      </a:solidFill>
                      <a:prstDash val="solid"/>
                    </a:lnL>
                    <a:lnR w="9525">
                      <a:solidFill>
                        <a:srgbClr val="000000"/>
                      </a:solidFill>
                      <a:prstDash val="solid"/>
                    </a:lnR>
                    <a:lnT w="9525">
                      <a:solidFill>
                        <a:srgbClr val="000000"/>
                      </a:solidFill>
                      <a:prstDash val="solid"/>
                    </a:lnT>
                    <a:lnB w="9525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7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9525">
                      <a:solidFill>
                        <a:srgbClr val="000000"/>
                      </a:solidFill>
                      <a:prstDash val="solid"/>
                    </a:lnL>
                    <a:lnR w="9525">
                      <a:solidFill>
                        <a:srgbClr val="000000"/>
                      </a:solidFill>
                      <a:prstDash val="solid"/>
                    </a:lnR>
                    <a:lnT w="9525">
                      <a:solidFill>
                        <a:srgbClr val="000000"/>
                      </a:solidFill>
                      <a:prstDash val="solid"/>
                    </a:lnT>
                    <a:lnB w="9525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7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9525">
                      <a:solidFill>
                        <a:srgbClr val="000000"/>
                      </a:solidFill>
                      <a:prstDash val="solid"/>
                    </a:lnL>
                    <a:lnR w="9525">
                      <a:solidFill>
                        <a:srgbClr val="000000"/>
                      </a:solidFill>
                      <a:prstDash val="solid"/>
                    </a:lnR>
                    <a:lnT w="9525">
                      <a:solidFill>
                        <a:srgbClr val="000000"/>
                      </a:solidFill>
                      <a:prstDash val="solid"/>
                    </a:lnT>
                    <a:lnB w="9525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7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9525">
                      <a:solidFill>
                        <a:srgbClr val="000000"/>
                      </a:solidFill>
                      <a:prstDash val="solid"/>
                    </a:lnL>
                    <a:lnR w="9525">
                      <a:solidFill>
                        <a:srgbClr val="000000"/>
                      </a:solidFill>
                      <a:prstDash val="solid"/>
                    </a:lnR>
                    <a:lnT w="9525">
                      <a:solidFill>
                        <a:srgbClr val="000000"/>
                      </a:solidFill>
                      <a:prstDash val="solid"/>
                    </a:lnT>
                    <a:lnB w="9525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7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9525">
                      <a:solidFill>
                        <a:srgbClr val="000000"/>
                      </a:solidFill>
                      <a:prstDash val="solid"/>
                    </a:lnL>
                    <a:lnR w="9525">
                      <a:solidFill>
                        <a:srgbClr val="000000"/>
                      </a:solidFill>
                      <a:prstDash val="solid"/>
                    </a:lnR>
                    <a:lnT w="9525">
                      <a:solidFill>
                        <a:srgbClr val="000000"/>
                      </a:solidFill>
                      <a:prstDash val="solid"/>
                    </a:lnT>
                    <a:lnB w="9525">
                      <a:solidFill>
                        <a:srgbClr val="000000"/>
                      </a:solidFill>
                      <a:prstDash val="solid"/>
                    </a:lnB>
                  </a:tcPr>
                </a:tc>
              </a:tr>
              <a:tr h="167639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7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9050">
                      <a:solidFill>
                        <a:srgbClr val="000000"/>
                      </a:solidFill>
                      <a:prstDash val="solid"/>
                    </a:lnL>
                    <a:lnR w="9525">
                      <a:solidFill>
                        <a:srgbClr val="000000"/>
                      </a:solidFill>
                      <a:prstDash val="solid"/>
                    </a:lnR>
                    <a:lnT w="9525">
                      <a:solidFill>
                        <a:srgbClr val="000000"/>
                      </a:solidFill>
                      <a:prstDash val="solid"/>
                    </a:lnT>
                    <a:lnB w="9525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7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9525">
                      <a:solidFill>
                        <a:srgbClr val="000000"/>
                      </a:solidFill>
                      <a:prstDash val="solid"/>
                    </a:lnL>
                    <a:lnR w="9525">
                      <a:solidFill>
                        <a:srgbClr val="000000"/>
                      </a:solidFill>
                      <a:prstDash val="solid"/>
                    </a:lnR>
                    <a:lnT w="9525">
                      <a:solidFill>
                        <a:srgbClr val="000000"/>
                      </a:solidFill>
                      <a:prstDash val="solid"/>
                    </a:lnT>
                    <a:lnB w="9525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7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9525">
                      <a:solidFill>
                        <a:srgbClr val="000000"/>
                      </a:solidFill>
                      <a:prstDash val="solid"/>
                    </a:lnL>
                    <a:lnR w="9525">
                      <a:solidFill>
                        <a:srgbClr val="000000"/>
                      </a:solidFill>
                      <a:prstDash val="solid"/>
                    </a:lnR>
                    <a:lnT w="9525">
                      <a:solidFill>
                        <a:srgbClr val="000000"/>
                      </a:solidFill>
                      <a:prstDash val="solid"/>
                    </a:lnT>
                    <a:lnB w="9525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7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9525">
                      <a:solidFill>
                        <a:srgbClr val="000000"/>
                      </a:solidFill>
                      <a:prstDash val="solid"/>
                    </a:lnL>
                    <a:lnR w="9525">
                      <a:solidFill>
                        <a:srgbClr val="000000"/>
                      </a:solidFill>
                      <a:prstDash val="solid"/>
                    </a:lnR>
                    <a:lnT w="9525">
                      <a:solidFill>
                        <a:srgbClr val="000000"/>
                      </a:solidFill>
                      <a:prstDash val="solid"/>
                    </a:lnT>
                    <a:lnB w="9525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7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9525">
                      <a:solidFill>
                        <a:srgbClr val="000000"/>
                      </a:solidFill>
                      <a:prstDash val="solid"/>
                    </a:lnL>
                    <a:lnR w="9525">
                      <a:solidFill>
                        <a:srgbClr val="000000"/>
                      </a:solidFill>
                      <a:prstDash val="solid"/>
                    </a:lnR>
                    <a:lnT w="9525">
                      <a:solidFill>
                        <a:srgbClr val="000000"/>
                      </a:solidFill>
                      <a:prstDash val="solid"/>
                    </a:lnT>
                    <a:lnB w="9525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7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9525">
                      <a:solidFill>
                        <a:srgbClr val="000000"/>
                      </a:solidFill>
                      <a:prstDash val="solid"/>
                    </a:lnL>
                    <a:lnR w="9525">
                      <a:solidFill>
                        <a:srgbClr val="000000"/>
                      </a:solidFill>
                      <a:prstDash val="solid"/>
                    </a:lnR>
                    <a:lnT w="9525">
                      <a:solidFill>
                        <a:srgbClr val="000000"/>
                      </a:solidFill>
                      <a:prstDash val="solid"/>
                    </a:lnT>
                    <a:lnB w="9525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7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9525">
                      <a:solidFill>
                        <a:srgbClr val="000000"/>
                      </a:solidFill>
                      <a:prstDash val="solid"/>
                    </a:lnL>
                    <a:lnR w="9525">
                      <a:solidFill>
                        <a:srgbClr val="000000"/>
                      </a:solidFill>
                      <a:prstDash val="solid"/>
                    </a:lnR>
                    <a:lnT w="9525">
                      <a:solidFill>
                        <a:srgbClr val="000000"/>
                      </a:solidFill>
                      <a:prstDash val="solid"/>
                    </a:lnT>
                    <a:lnB w="9525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7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9525">
                      <a:solidFill>
                        <a:srgbClr val="000000"/>
                      </a:solidFill>
                      <a:prstDash val="solid"/>
                    </a:lnL>
                    <a:lnR w="9525">
                      <a:solidFill>
                        <a:srgbClr val="000000"/>
                      </a:solidFill>
                      <a:prstDash val="solid"/>
                    </a:lnR>
                    <a:lnT w="9525">
                      <a:solidFill>
                        <a:srgbClr val="000000"/>
                      </a:solidFill>
                      <a:prstDash val="solid"/>
                    </a:lnT>
                    <a:lnB w="9525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7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9525">
                      <a:solidFill>
                        <a:srgbClr val="000000"/>
                      </a:solidFill>
                      <a:prstDash val="solid"/>
                    </a:lnL>
                    <a:lnR w="9525">
                      <a:solidFill>
                        <a:srgbClr val="000000"/>
                      </a:solidFill>
                      <a:prstDash val="solid"/>
                    </a:lnR>
                    <a:lnT w="9525">
                      <a:solidFill>
                        <a:srgbClr val="000000"/>
                      </a:solidFill>
                      <a:prstDash val="solid"/>
                    </a:lnT>
                    <a:lnB w="9525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7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9525">
                      <a:solidFill>
                        <a:srgbClr val="000000"/>
                      </a:solidFill>
                      <a:prstDash val="solid"/>
                    </a:lnL>
                    <a:lnR w="9525">
                      <a:solidFill>
                        <a:srgbClr val="000000"/>
                      </a:solidFill>
                      <a:prstDash val="solid"/>
                    </a:lnR>
                    <a:lnT w="9525">
                      <a:solidFill>
                        <a:srgbClr val="000000"/>
                      </a:solidFill>
                      <a:prstDash val="solid"/>
                    </a:lnT>
                    <a:lnB w="9525">
                      <a:solidFill>
                        <a:srgbClr val="000000"/>
                      </a:solidFill>
                      <a:prstDash val="solid"/>
                    </a:lnB>
                  </a:tcPr>
                </a:tc>
              </a:tr>
              <a:tr h="166116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7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9050">
                      <a:solidFill>
                        <a:srgbClr val="000000"/>
                      </a:solidFill>
                      <a:prstDash val="solid"/>
                    </a:lnL>
                    <a:lnR w="9525">
                      <a:solidFill>
                        <a:srgbClr val="000000"/>
                      </a:solidFill>
                      <a:prstDash val="solid"/>
                    </a:lnR>
                    <a:lnT w="9525">
                      <a:solidFill>
                        <a:srgbClr val="000000"/>
                      </a:solidFill>
                      <a:prstDash val="solid"/>
                    </a:lnT>
                    <a:lnB w="9525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7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9525">
                      <a:solidFill>
                        <a:srgbClr val="000000"/>
                      </a:solidFill>
                      <a:prstDash val="solid"/>
                    </a:lnL>
                    <a:lnR w="9525">
                      <a:solidFill>
                        <a:srgbClr val="000000"/>
                      </a:solidFill>
                      <a:prstDash val="solid"/>
                    </a:lnR>
                    <a:lnT w="9525">
                      <a:solidFill>
                        <a:srgbClr val="000000"/>
                      </a:solidFill>
                      <a:prstDash val="solid"/>
                    </a:lnT>
                    <a:lnB w="9525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7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9525">
                      <a:solidFill>
                        <a:srgbClr val="000000"/>
                      </a:solidFill>
                      <a:prstDash val="solid"/>
                    </a:lnL>
                    <a:lnR w="9525">
                      <a:solidFill>
                        <a:srgbClr val="000000"/>
                      </a:solidFill>
                      <a:prstDash val="solid"/>
                    </a:lnR>
                    <a:lnT w="9525">
                      <a:solidFill>
                        <a:srgbClr val="000000"/>
                      </a:solidFill>
                      <a:prstDash val="solid"/>
                    </a:lnT>
                    <a:lnB w="9525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7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9525">
                      <a:solidFill>
                        <a:srgbClr val="000000"/>
                      </a:solidFill>
                      <a:prstDash val="solid"/>
                    </a:lnL>
                    <a:lnR w="9525">
                      <a:solidFill>
                        <a:srgbClr val="000000"/>
                      </a:solidFill>
                      <a:prstDash val="solid"/>
                    </a:lnR>
                    <a:lnT w="9525">
                      <a:solidFill>
                        <a:srgbClr val="000000"/>
                      </a:solidFill>
                      <a:prstDash val="solid"/>
                    </a:lnT>
                    <a:lnB w="9525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7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9525">
                      <a:solidFill>
                        <a:srgbClr val="000000"/>
                      </a:solidFill>
                      <a:prstDash val="solid"/>
                    </a:lnL>
                    <a:lnR w="9525">
                      <a:solidFill>
                        <a:srgbClr val="000000"/>
                      </a:solidFill>
                      <a:prstDash val="solid"/>
                    </a:lnR>
                    <a:lnT w="9525">
                      <a:solidFill>
                        <a:srgbClr val="000000"/>
                      </a:solidFill>
                      <a:prstDash val="solid"/>
                    </a:lnT>
                    <a:lnB w="9525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7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9525">
                      <a:solidFill>
                        <a:srgbClr val="000000"/>
                      </a:solidFill>
                      <a:prstDash val="solid"/>
                    </a:lnL>
                    <a:lnR w="9525">
                      <a:solidFill>
                        <a:srgbClr val="000000"/>
                      </a:solidFill>
                      <a:prstDash val="solid"/>
                    </a:lnR>
                    <a:lnT w="9525">
                      <a:solidFill>
                        <a:srgbClr val="000000"/>
                      </a:solidFill>
                      <a:prstDash val="solid"/>
                    </a:lnT>
                    <a:lnB w="9525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7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9525">
                      <a:solidFill>
                        <a:srgbClr val="000000"/>
                      </a:solidFill>
                      <a:prstDash val="solid"/>
                    </a:lnL>
                    <a:lnR w="9525">
                      <a:solidFill>
                        <a:srgbClr val="000000"/>
                      </a:solidFill>
                      <a:prstDash val="solid"/>
                    </a:lnR>
                    <a:lnT w="9525">
                      <a:solidFill>
                        <a:srgbClr val="000000"/>
                      </a:solidFill>
                      <a:prstDash val="solid"/>
                    </a:lnT>
                    <a:lnB w="9525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7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9525">
                      <a:solidFill>
                        <a:srgbClr val="000000"/>
                      </a:solidFill>
                      <a:prstDash val="solid"/>
                    </a:lnL>
                    <a:lnR w="9525">
                      <a:solidFill>
                        <a:srgbClr val="000000"/>
                      </a:solidFill>
                      <a:prstDash val="solid"/>
                    </a:lnR>
                    <a:lnT w="9525">
                      <a:solidFill>
                        <a:srgbClr val="000000"/>
                      </a:solidFill>
                      <a:prstDash val="solid"/>
                    </a:lnT>
                    <a:lnB w="9525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7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9525">
                      <a:solidFill>
                        <a:srgbClr val="000000"/>
                      </a:solidFill>
                      <a:prstDash val="solid"/>
                    </a:lnL>
                    <a:lnR w="9525">
                      <a:solidFill>
                        <a:srgbClr val="000000"/>
                      </a:solidFill>
                      <a:prstDash val="solid"/>
                    </a:lnR>
                    <a:lnT w="9525">
                      <a:solidFill>
                        <a:srgbClr val="000000"/>
                      </a:solidFill>
                      <a:prstDash val="solid"/>
                    </a:lnT>
                    <a:lnB w="9525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7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9525">
                      <a:solidFill>
                        <a:srgbClr val="000000"/>
                      </a:solidFill>
                      <a:prstDash val="solid"/>
                    </a:lnL>
                    <a:lnR w="9525">
                      <a:solidFill>
                        <a:srgbClr val="000000"/>
                      </a:solidFill>
                      <a:prstDash val="solid"/>
                    </a:lnR>
                    <a:lnT w="9525">
                      <a:solidFill>
                        <a:srgbClr val="000000"/>
                      </a:solidFill>
                      <a:prstDash val="solid"/>
                    </a:lnT>
                    <a:lnB w="9525">
                      <a:solidFill>
                        <a:srgbClr val="000000"/>
                      </a:solidFill>
                      <a:prstDash val="solid"/>
                    </a:lnB>
                  </a:tcPr>
                </a:tc>
              </a:tr>
              <a:tr h="167640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7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9050">
                      <a:solidFill>
                        <a:srgbClr val="000000"/>
                      </a:solidFill>
                      <a:prstDash val="solid"/>
                    </a:lnL>
                    <a:lnR w="9525">
                      <a:solidFill>
                        <a:srgbClr val="000000"/>
                      </a:solidFill>
                      <a:prstDash val="solid"/>
                    </a:lnR>
                    <a:lnT w="9525">
                      <a:solidFill>
                        <a:srgbClr val="000000"/>
                      </a:solidFill>
                      <a:prstDash val="solid"/>
                    </a:lnT>
                    <a:lnB w="9525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7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9525">
                      <a:solidFill>
                        <a:srgbClr val="000000"/>
                      </a:solidFill>
                      <a:prstDash val="solid"/>
                    </a:lnL>
                    <a:lnR w="9525">
                      <a:solidFill>
                        <a:srgbClr val="000000"/>
                      </a:solidFill>
                      <a:prstDash val="solid"/>
                    </a:lnR>
                    <a:lnT w="9525">
                      <a:solidFill>
                        <a:srgbClr val="000000"/>
                      </a:solidFill>
                      <a:prstDash val="solid"/>
                    </a:lnT>
                    <a:lnB w="9525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7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9525">
                      <a:solidFill>
                        <a:srgbClr val="000000"/>
                      </a:solidFill>
                      <a:prstDash val="solid"/>
                    </a:lnL>
                    <a:lnR w="9525">
                      <a:solidFill>
                        <a:srgbClr val="000000"/>
                      </a:solidFill>
                      <a:prstDash val="solid"/>
                    </a:lnR>
                    <a:lnT w="9525">
                      <a:solidFill>
                        <a:srgbClr val="000000"/>
                      </a:solidFill>
                      <a:prstDash val="solid"/>
                    </a:lnT>
                    <a:lnB w="9525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7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9525">
                      <a:solidFill>
                        <a:srgbClr val="000000"/>
                      </a:solidFill>
                      <a:prstDash val="solid"/>
                    </a:lnL>
                    <a:lnR w="9525">
                      <a:solidFill>
                        <a:srgbClr val="000000"/>
                      </a:solidFill>
                      <a:prstDash val="solid"/>
                    </a:lnR>
                    <a:lnT w="9525">
                      <a:solidFill>
                        <a:srgbClr val="000000"/>
                      </a:solidFill>
                      <a:prstDash val="solid"/>
                    </a:lnT>
                    <a:lnB w="9525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7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9525">
                      <a:solidFill>
                        <a:srgbClr val="000000"/>
                      </a:solidFill>
                      <a:prstDash val="solid"/>
                    </a:lnL>
                    <a:lnR w="9525">
                      <a:solidFill>
                        <a:srgbClr val="000000"/>
                      </a:solidFill>
                      <a:prstDash val="solid"/>
                    </a:lnR>
                    <a:lnT w="9525">
                      <a:solidFill>
                        <a:srgbClr val="000000"/>
                      </a:solidFill>
                      <a:prstDash val="solid"/>
                    </a:lnT>
                    <a:lnB w="9525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7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9525">
                      <a:solidFill>
                        <a:srgbClr val="000000"/>
                      </a:solidFill>
                      <a:prstDash val="solid"/>
                    </a:lnL>
                    <a:lnR w="9525">
                      <a:solidFill>
                        <a:srgbClr val="000000"/>
                      </a:solidFill>
                      <a:prstDash val="solid"/>
                    </a:lnR>
                    <a:lnT w="9525">
                      <a:solidFill>
                        <a:srgbClr val="000000"/>
                      </a:solidFill>
                      <a:prstDash val="solid"/>
                    </a:lnT>
                    <a:lnB w="9525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7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9525">
                      <a:solidFill>
                        <a:srgbClr val="000000"/>
                      </a:solidFill>
                      <a:prstDash val="solid"/>
                    </a:lnL>
                    <a:lnR w="9525">
                      <a:solidFill>
                        <a:srgbClr val="000000"/>
                      </a:solidFill>
                      <a:prstDash val="solid"/>
                    </a:lnR>
                    <a:lnT w="9525">
                      <a:solidFill>
                        <a:srgbClr val="000000"/>
                      </a:solidFill>
                      <a:prstDash val="solid"/>
                    </a:lnT>
                    <a:lnB w="9525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7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9525">
                      <a:solidFill>
                        <a:srgbClr val="000000"/>
                      </a:solidFill>
                      <a:prstDash val="solid"/>
                    </a:lnL>
                    <a:lnR w="9525">
                      <a:solidFill>
                        <a:srgbClr val="000000"/>
                      </a:solidFill>
                      <a:prstDash val="solid"/>
                    </a:lnR>
                    <a:lnT w="9525">
                      <a:solidFill>
                        <a:srgbClr val="000000"/>
                      </a:solidFill>
                      <a:prstDash val="solid"/>
                    </a:lnT>
                    <a:lnB w="9525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7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9525">
                      <a:solidFill>
                        <a:srgbClr val="000000"/>
                      </a:solidFill>
                      <a:prstDash val="solid"/>
                    </a:lnL>
                    <a:lnR w="9525">
                      <a:solidFill>
                        <a:srgbClr val="000000"/>
                      </a:solidFill>
                      <a:prstDash val="solid"/>
                    </a:lnR>
                    <a:lnT w="9525">
                      <a:solidFill>
                        <a:srgbClr val="000000"/>
                      </a:solidFill>
                      <a:prstDash val="solid"/>
                    </a:lnT>
                    <a:lnB w="9525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7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9525">
                      <a:solidFill>
                        <a:srgbClr val="000000"/>
                      </a:solidFill>
                      <a:prstDash val="solid"/>
                    </a:lnL>
                    <a:lnR w="9525">
                      <a:solidFill>
                        <a:srgbClr val="000000"/>
                      </a:solidFill>
                      <a:prstDash val="solid"/>
                    </a:lnR>
                    <a:lnT w="9525">
                      <a:solidFill>
                        <a:srgbClr val="000000"/>
                      </a:solidFill>
                      <a:prstDash val="solid"/>
                    </a:lnT>
                    <a:lnB w="9525">
                      <a:solidFill>
                        <a:srgbClr val="000000"/>
                      </a:solidFill>
                      <a:prstDash val="solid"/>
                    </a:lnB>
                  </a:tcPr>
                </a:tc>
              </a:tr>
              <a:tr h="166116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7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9050">
                      <a:solidFill>
                        <a:srgbClr val="000000"/>
                      </a:solidFill>
                      <a:prstDash val="solid"/>
                    </a:lnL>
                    <a:lnR w="9525">
                      <a:solidFill>
                        <a:srgbClr val="000000"/>
                      </a:solidFill>
                      <a:prstDash val="solid"/>
                    </a:lnR>
                    <a:lnT w="9525">
                      <a:solidFill>
                        <a:srgbClr val="000000"/>
                      </a:solidFill>
                      <a:prstDash val="solid"/>
                    </a:lnT>
                    <a:lnB w="9525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7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9525">
                      <a:solidFill>
                        <a:srgbClr val="000000"/>
                      </a:solidFill>
                      <a:prstDash val="solid"/>
                    </a:lnL>
                    <a:lnR w="9525">
                      <a:solidFill>
                        <a:srgbClr val="000000"/>
                      </a:solidFill>
                      <a:prstDash val="solid"/>
                    </a:lnR>
                    <a:lnT w="9525">
                      <a:solidFill>
                        <a:srgbClr val="000000"/>
                      </a:solidFill>
                      <a:prstDash val="solid"/>
                    </a:lnT>
                    <a:lnB w="9525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7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9525">
                      <a:solidFill>
                        <a:srgbClr val="000000"/>
                      </a:solidFill>
                      <a:prstDash val="solid"/>
                    </a:lnL>
                    <a:lnR w="9525">
                      <a:solidFill>
                        <a:srgbClr val="000000"/>
                      </a:solidFill>
                      <a:prstDash val="solid"/>
                    </a:lnR>
                    <a:lnT w="9525">
                      <a:solidFill>
                        <a:srgbClr val="000000"/>
                      </a:solidFill>
                      <a:prstDash val="solid"/>
                    </a:lnT>
                    <a:lnB w="9525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7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9525">
                      <a:solidFill>
                        <a:srgbClr val="000000"/>
                      </a:solidFill>
                      <a:prstDash val="solid"/>
                    </a:lnL>
                    <a:lnR w="9525">
                      <a:solidFill>
                        <a:srgbClr val="000000"/>
                      </a:solidFill>
                      <a:prstDash val="solid"/>
                    </a:lnR>
                    <a:lnT w="9525">
                      <a:solidFill>
                        <a:srgbClr val="000000"/>
                      </a:solidFill>
                      <a:prstDash val="solid"/>
                    </a:lnT>
                    <a:lnB w="9525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7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9525">
                      <a:solidFill>
                        <a:srgbClr val="000000"/>
                      </a:solidFill>
                      <a:prstDash val="solid"/>
                    </a:lnL>
                    <a:lnR w="9525">
                      <a:solidFill>
                        <a:srgbClr val="000000"/>
                      </a:solidFill>
                      <a:prstDash val="solid"/>
                    </a:lnR>
                    <a:lnT w="9525">
                      <a:solidFill>
                        <a:srgbClr val="000000"/>
                      </a:solidFill>
                      <a:prstDash val="solid"/>
                    </a:lnT>
                    <a:lnB w="9525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7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9525">
                      <a:solidFill>
                        <a:srgbClr val="000000"/>
                      </a:solidFill>
                      <a:prstDash val="solid"/>
                    </a:lnL>
                    <a:lnR w="9525">
                      <a:solidFill>
                        <a:srgbClr val="000000"/>
                      </a:solidFill>
                      <a:prstDash val="solid"/>
                    </a:lnR>
                    <a:lnT w="9525">
                      <a:solidFill>
                        <a:srgbClr val="000000"/>
                      </a:solidFill>
                      <a:prstDash val="solid"/>
                    </a:lnT>
                    <a:lnB w="9525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7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9525">
                      <a:solidFill>
                        <a:srgbClr val="000000"/>
                      </a:solidFill>
                      <a:prstDash val="solid"/>
                    </a:lnL>
                    <a:lnR w="9525">
                      <a:solidFill>
                        <a:srgbClr val="000000"/>
                      </a:solidFill>
                      <a:prstDash val="solid"/>
                    </a:lnR>
                    <a:lnT w="9525">
                      <a:solidFill>
                        <a:srgbClr val="000000"/>
                      </a:solidFill>
                      <a:prstDash val="solid"/>
                    </a:lnT>
                    <a:lnB w="9525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7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9525">
                      <a:solidFill>
                        <a:srgbClr val="000000"/>
                      </a:solidFill>
                      <a:prstDash val="solid"/>
                    </a:lnL>
                    <a:lnR w="9525">
                      <a:solidFill>
                        <a:srgbClr val="000000"/>
                      </a:solidFill>
                      <a:prstDash val="solid"/>
                    </a:lnR>
                    <a:lnT w="9525">
                      <a:solidFill>
                        <a:srgbClr val="000000"/>
                      </a:solidFill>
                      <a:prstDash val="solid"/>
                    </a:lnT>
                    <a:lnB w="9525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7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9525">
                      <a:solidFill>
                        <a:srgbClr val="000000"/>
                      </a:solidFill>
                      <a:prstDash val="solid"/>
                    </a:lnL>
                    <a:lnR w="9525">
                      <a:solidFill>
                        <a:srgbClr val="000000"/>
                      </a:solidFill>
                      <a:prstDash val="solid"/>
                    </a:lnR>
                    <a:lnT w="9525">
                      <a:solidFill>
                        <a:srgbClr val="000000"/>
                      </a:solidFill>
                      <a:prstDash val="solid"/>
                    </a:lnT>
                    <a:lnB w="9525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7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9525">
                      <a:solidFill>
                        <a:srgbClr val="000000"/>
                      </a:solidFill>
                      <a:prstDash val="solid"/>
                    </a:lnL>
                    <a:lnR w="9525">
                      <a:solidFill>
                        <a:srgbClr val="000000"/>
                      </a:solidFill>
                      <a:prstDash val="solid"/>
                    </a:lnR>
                    <a:lnT w="9525">
                      <a:solidFill>
                        <a:srgbClr val="000000"/>
                      </a:solidFill>
                      <a:prstDash val="solid"/>
                    </a:lnT>
                    <a:lnB w="9525">
                      <a:solidFill>
                        <a:srgbClr val="000000"/>
                      </a:solidFill>
                      <a:prstDash val="solid"/>
                    </a:lnB>
                  </a:tcPr>
                </a:tc>
              </a:tr>
              <a:tr h="167639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7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9050">
                      <a:solidFill>
                        <a:srgbClr val="000000"/>
                      </a:solidFill>
                      <a:prstDash val="solid"/>
                    </a:lnL>
                    <a:lnR w="9525">
                      <a:solidFill>
                        <a:srgbClr val="000000"/>
                      </a:solidFill>
                      <a:prstDash val="solid"/>
                    </a:lnR>
                    <a:lnT w="9525">
                      <a:solidFill>
                        <a:srgbClr val="000000"/>
                      </a:solidFill>
                      <a:prstDash val="solid"/>
                    </a:lnT>
                    <a:lnB w="9525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7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9525">
                      <a:solidFill>
                        <a:srgbClr val="000000"/>
                      </a:solidFill>
                      <a:prstDash val="solid"/>
                    </a:lnL>
                    <a:lnR w="9525">
                      <a:solidFill>
                        <a:srgbClr val="000000"/>
                      </a:solidFill>
                      <a:prstDash val="solid"/>
                    </a:lnR>
                    <a:lnT w="9525">
                      <a:solidFill>
                        <a:srgbClr val="000000"/>
                      </a:solidFill>
                      <a:prstDash val="solid"/>
                    </a:lnT>
                    <a:lnB w="9525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7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9525">
                      <a:solidFill>
                        <a:srgbClr val="000000"/>
                      </a:solidFill>
                      <a:prstDash val="solid"/>
                    </a:lnL>
                    <a:lnR w="9525">
                      <a:solidFill>
                        <a:srgbClr val="000000"/>
                      </a:solidFill>
                      <a:prstDash val="solid"/>
                    </a:lnR>
                    <a:lnT w="9525">
                      <a:solidFill>
                        <a:srgbClr val="000000"/>
                      </a:solidFill>
                      <a:prstDash val="solid"/>
                    </a:lnT>
                    <a:lnB w="9525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7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9525">
                      <a:solidFill>
                        <a:srgbClr val="000000"/>
                      </a:solidFill>
                      <a:prstDash val="solid"/>
                    </a:lnL>
                    <a:lnR w="9525">
                      <a:solidFill>
                        <a:srgbClr val="000000"/>
                      </a:solidFill>
                      <a:prstDash val="solid"/>
                    </a:lnR>
                    <a:lnT w="9525">
                      <a:solidFill>
                        <a:srgbClr val="000000"/>
                      </a:solidFill>
                      <a:prstDash val="solid"/>
                    </a:lnT>
                    <a:lnB w="9525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7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9525">
                      <a:solidFill>
                        <a:srgbClr val="000000"/>
                      </a:solidFill>
                      <a:prstDash val="solid"/>
                    </a:lnL>
                    <a:lnR w="9525">
                      <a:solidFill>
                        <a:srgbClr val="000000"/>
                      </a:solidFill>
                      <a:prstDash val="solid"/>
                    </a:lnR>
                    <a:lnT w="9525">
                      <a:solidFill>
                        <a:srgbClr val="000000"/>
                      </a:solidFill>
                      <a:prstDash val="solid"/>
                    </a:lnT>
                    <a:lnB w="9525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7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9525">
                      <a:solidFill>
                        <a:srgbClr val="000000"/>
                      </a:solidFill>
                      <a:prstDash val="solid"/>
                    </a:lnL>
                    <a:lnR w="9525">
                      <a:solidFill>
                        <a:srgbClr val="000000"/>
                      </a:solidFill>
                      <a:prstDash val="solid"/>
                    </a:lnR>
                    <a:lnT w="9525">
                      <a:solidFill>
                        <a:srgbClr val="000000"/>
                      </a:solidFill>
                      <a:prstDash val="solid"/>
                    </a:lnT>
                    <a:lnB w="9525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7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9525">
                      <a:solidFill>
                        <a:srgbClr val="000000"/>
                      </a:solidFill>
                      <a:prstDash val="solid"/>
                    </a:lnL>
                    <a:lnR w="9525">
                      <a:solidFill>
                        <a:srgbClr val="000000"/>
                      </a:solidFill>
                      <a:prstDash val="solid"/>
                    </a:lnR>
                    <a:lnT w="9525">
                      <a:solidFill>
                        <a:srgbClr val="000000"/>
                      </a:solidFill>
                      <a:prstDash val="solid"/>
                    </a:lnT>
                    <a:lnB w="9525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7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9525">
                      <a:solidFill>
                        <a:srgbClr val="000000"/>
                      </a:solidFill>
                      <a:prstDash val="solid"/>
                    </a:lnL>
                    <a:lnR w="9525">
                      <a:solidFill>
                        <a:srgbClr val="000000"/>
                      </a:solidFill>
                      <a:prstDash val="solid"/>
                    </a:lnR>
                    <a:lnT w="9525">
                      <a:solidFill>
                        <a:srgbClr val="000000"/>
                      </a:solidFill>
                      <a:prstDash val="solid"/>
                    </a:lnT>
                    <a:lnB w="9525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7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9525">
                      <a:solidFill>
                        <a:srgbClr val="000000"/>
                      </a:solidFill>
                      <a:prstDash val="solid"/>
                    </a:lnL>
                    <a:lnR w="9525">
                      <a:solidFill>
                        <a:srgbClr val="000000"/>
                      </a:solidFill>
                      <a:prstDash val="solid"/>
                    </a:lnR>
                    <a:lnT w="9525">
                      <a:solidFill>
                        <a:srgbClr val="000000"/>
                      </a:solidFill>
                      <a:prstDash val="solid"/>
                    </a:lnT>
                    <a:lnB w="9525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7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9525">
                      <a:solidFill>
                        <a:srgbClr val="000000"/>
                      </a:solidFill>
                      <a:prstDash val="solid"/>
                    </a:lnL>
                    <a:lnR w="9525">
                      <a:solidFill>
                        <a:srgbClr val="000000"/>
                      </a:solidFill>
                      <a:prstDash val="solid"/>
                    </a:lnR>
                    <a:lnT w="9525">
                      <a:solidFill>
                        <a:srgbClr val="000000"/>
                      </a:solidFill>
                      <a:prstDash val="solid"/>
                    </a:lnT>
                    <a:lnB w="9525">
                      <a:solidFill>
                        <a:srgbClr val="000000"/>
                      </a:solidFill>
                      <a:prstDash val="solid"/>
                    </a:lnB>
                  </a:tcPr>
                </a:tc>
              </a:tr>
              <a:tr h="166116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7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9050">
                      <a:solidFill>
                        <a:srgbClr val="000000"/>
                      </a:solidFill>
                      <a:prstDash val="solid"/>
                    </a:lnL>
                    <a:lnR w="9525">
                      <a:solidFill>
                        <a:srgbClr val="000000"/>
                      </a:solidFill>
                      <a:prstDash val="solid"/>
                    </a:lnR>
                    <a:lnT w="9525">
                      <a:solidFill>
                        <a:srgbClr val="000000"/>
                      </a:solidFill>
                      <a:prstDash val="solid"/>
                    </a:lnT>
                    <a:lnB w="9525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7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9525">
                      <a:solidFill>
                        <a:srgbClr val="000000"/>
                      </a:solidFill>
                      <a:prstDash val="solid"/>
                    </a:lnL>
                    <a:lnR w="9525">
                      <a:solidFill>
                        <a:srgbClr val="000000"/>
                      </a:solidFill>
                      <a:prstDash val="solid"/>
                    </a:lnR>
                    <a:lnT w="9525">
                      <a:solidFill>
                        <a:srgbClr val="000000"/>
                      </a:solidFill>
                      <a:prstDash val="solid"/>
                    </a:lnT>
                    <a:lnB w="9525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7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9525">
                      <a:solidFill>
                        <a:srgbClr val="000000"/>
                      </a:solidFill>
                      <a:prstDash val="solid"/>
                    </a:lnL>
                    <a:lnR w="9525">
                      <a:solidFill>
                        <a:srgbClr val="000000"/>
                      </a:solidFill>
                      <a:prstDash val="solid"/>
                    </a:lnR>
                    <a:lnT w="9525">
                      <a:solidFill>
                        <a:srgbClr val="000000"/>
                      </a:solidFill>
                      <a:prstDash val="solid"/>
                    </a:lnT>
                    <a:lnB w="9525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7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9525">
                      <a:solidFill>
                        <a:srgbClr val="000000"/>
                      </a:solidFill>
                      <a:prstDash val="solid"/>
                    </a:lnL>
                    <a:lnR w="9525">
                      <a:solidFill>
                        <a:srgbClr val="000000"/>
                      </a:solidFill>
                      <a:prstDash val="solid"/>
                    </a:lnR>
                    <a:lnT w="9525">
                      <a:solidFill>
                        <a:srgbClr val="000000"/>
                      </a:solidFill>
                      <a:prstDash val="solid"/>
                    </a:lnT>
                    <a:lnB w="9525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7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9525">
                      <a:solidFill>
                        <a:srgbClr val="000000"/>
                      </a:solidFill>
                      <a:prstDash val="solid"/>
                    </a:lnL>
                    <a:lnR w="9525">
                      <a:solidFill>
                        <a:srgbClr val="000000"/>
                      </a:solidFill>
                      <a:prstDash val="solid"/>
                    </a:lnR>
                    <a:lnT w="9525">
                      <a:solidFill>
                        <a:srgbClr val="000000"/>
                      </a:solidFill>
                      <a:prstDash val="solid"/>
                    </a:lnT>
                    <a:lnB w="9525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7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9525">
                      <a:solidFill>
                        <a:srgbClr val="000000"/>
                      </a:solidFill>
                      <a:prstDash val="solid"/>
                    </a:lnL>
                    <a:lnR w="9525">
                      <a:solidFill>
                        <a:srgbClr val="000000"/>
                      </a:solidFill>
                      <a:prstDash val="solid"/>
                    </a:lnR>
                    <a:lnT w="9525">
                      <a:solidFill>
                        <a:srgbClr val="000000"/>
                      </a:solidFill>
                      <a:prstDash val="solid"/>
                    </a:lnT>
                    <a:lnB w="9525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7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9525">
                      <a:solidFill>
                        <a:srgbClr val="000000"/>
                      </a:solidFill>
                      <a:prstDash val="solid"/>
                    </a:lnL>
                    <a:lnR w="9525">
                      <a:solidFill>
                        <a:srgbClr val="000000"/>
                      </a:solidFill>
                      <a:prstDash val="solid"/>
                    </a:lnR>
                    <a:lnT w="9525">
                      <a:solidFill>
                        <a:srgbClr val="000000"/>
                      </a:solidFill>
                      <a:prstDash val="solid"/>
                    </a:lnT>
                    <a:lnB w="9525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7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9525">
                      <a:solidFill>
                        <a:srgbClr val="000000"/>
                      </a:solidFill>
                      <a:prstDash val="solid"/>
                    </a:lnL>
                    <a:lnR w="9525">
                      <a:solidFill>
                        <a:srgbClr val="000000"/>
                      </a:solidFill>
                      <a:prstDash val="solid"/>
                    </a:lnR>
                    <a:lnT w="9525">
                      <a:solidFill>
                        <a:srgbClr val="000000"/>
                      </a:solidFill>
                      <a:prstDash val="solid"/>
                    </a:lnT>
                    <a:lnB w="9525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7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9525">
                      <a:solidFill>
                        <a:srgbClr val="000000"/>
                      </a:solidFill>
                      <a:prstDash val="solid"/>
                    </a:lnL>
                    <a:lnR w="9525">
                      <a:solidFill>
                        <a:srgbClr val="000000"/>
                      </a:solidFill>
                      <a:prstDash val="solid"/>
                    </a:lnR>
                    <a:lnT w="9525">
                      <a:solidFill>
                        <a:srgbClr val="000000"/>
                      </a:solidFill>
                      <a:prstDash val="solid"/>
                    </a:lnT>
                    <a:lnB w="9525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7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9525">
                      <a:solidFill>
                        <a:srgbClr val="000000"/>
                      </a:solidFill>
                      <a:prstDash val="solid"/>
                    </a:lnL>
                    <a:lnR w="9525">
                      <a:solidFill>
                        <a:srgbClr val="000000"/>
                      </a:solidFill>
                      <a:prstDash val="solid"/>
                    </a:lnR>
                    <a:lnT w="9525">
                      <a:solidFill>
                        <a:srgbClr val="000000"/>
                      </a:solidFill>
                      <a:prstDash val="solid"/>
                    </a:lnT>
                    <a:lnB w="9525">
                      <a:solidFill>
                        <a:srgbClr val="000000"/>
                      </a:solidFill>
                      <a:prstDash val="solid"/>
                    </a:lnB>
                  </a:tcPr>
                </a:tc>
              </a:tr>
              <a:tr h="167640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7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9050">
                      <a:solidFill>
                        <a:srgbClr val="000000"/>
                      </a:solidFill>
                      <a:prstDash val="solid"/>
                    </a:lnL>
                    <a:lnR w="9525">
                      <a:solidFill>
                        <a:srgbClr val="000000"/>
                      </a:solidFill>
                      <a:prstDash val="solid"/>
                    </a:lnR>
                    <a:lnT w="9525">
                      <a:solidFill>
                        <a:srgbClr val="000000"/>
                      </a:solidFill>
                      <a:prstDash val="solid"/>
                    </a:lnT>
                    <a:lnB w="190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7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9525">
                      <a:solidFill>
                        <a:srgbClr val="000000"/>
                      </a:solidFill>
                      <a:prstDash val="solid"/>
                    </a:lnL>
                    <a:lnR w="9525">
                      <a:solidFill>
                        <a:srgbClr val="000000"/>
                      </a:solidFill>
                      <a:prstDash val="solid"/>
                    </a:lnR>
                    <a:lnT w="9525">
                      <a:solidFill>
                        <a:srgbClr val="000000"/>
                      </a:solidFill>
                      <a:prstDash val="solid"/>
                    </a:lnT>
                    <a:lnB w="190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7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9525">
                      <a:solidFill>
                        <a:srgbClr val="000000"/>
                      </a:solidFill>
                      <a:prstDash val="solid"/>
                    </a:lnL>
                    <a:lnR w="9525">
                      <a:solidFill>
                        <a:srgbClr val="000000"/>
                      </a:solidFill>
                      <a:prstDash val="solid"/>
                    </a:lnR>
                    <a:lnT w="9525">
                      <a:solidFill>
                        <a:srgbClr val="000000"/>
                      </a:solidFill>
                      <a:prstDash val="solid"/>
                    </a:lnT>
                    <a:lnB w="190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7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9525">
                      <a:solidFill>
                        <a:srgbClr val="000000"/>
                      </a:solidFill>
                      <a:prstDash val="solid"/>
                    </a:lnL>
                    <a:lnR w="9525">
                      <a:solidFill>
                        <a:srgbClr val="000000"/>
                      </a:solidFill>
                      <a:prstDash val="solid"/>
                    </a:lnR>
                    <a:lnT w="9525">
                      <a:solidFill>
                        <a:srgbClr val="000000"/>
                      </a:solidFill>
                      <a:prstDash val="solid"/>
                    </a:lnT>
                    <a:lnB w="190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7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9525">
                      <a:solidFill>
                        <a:srgbClr val="000000"/>
                      </a:solidFill>
                      <a:prstDash val="solid"/>
                    </a:lnL>
                    <a:lnR w="9525">
                      <a:solidFill>
                        <a:srgbClr val="000000"/>
                      </a:solidFill>
                      <a:prstDash val="solid"/>
                    </a:lnR>
                    <a:lnT w="9525">
                      <a:solidFill>
                        <a:srgbClr val="000000"/>
                      </a:solidFill>
                      <a:prstDash val="solid"/>
                    </a:lnT>
                    <a:lnB w="190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7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9525">
                      <a:solidFill>
                        <a:srgbClr val="000000"/>
                      </a:solidFill>
                      <a:prstDash val="solid"/>
                    </a:lnL>
                    <a:lnR w="9525">
                      <a:solidFill>
                        <a:srgbClr val="000000"/>
                      </a:solidFill>
                      <a:prstDash val="solid"/>
                    </a:lnR>
                    <a:lnT w="9525">
                      <a:solidFill>
                        <a:srgbClr val="000000"/>
                      </a:solidFill>
                      <a:prstDash val="solid"/>
                    </a:lnT>
                    <a:lnB w="190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7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9525">
                      <a:solidFill>
                        <a:srgbClr val="000000"/>
                      </a:solidFill>
                      <a:prstDash val="solid"/>
                    </a:lnL>
                    <a:lnR w="9525">
                      <a:solidFill>
                        <a:srgbClr val="000000"/>
                      </a:solidFill>
                      <a:prstDash val="solid"/>
                    </a:lnR>
                    <a:lnT w="9525">
                      <a:solidFill>
                        <a:srgbClr val="000000"/>
                      </a:solidFill>
                      <a:prstDash val="solid"/>
                    </a:lnT>
                    <a:lnB w="190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7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9525">
                      <a:solidFill>
                        <a:srgbClr val="000000"/>
                      </a:solidFill>
                      <a:prstDash val="solid"/>
                    </a:lnL>
                    <a:lnR w="9525">
                      <a:solidFill>
                        <a:srgbClr val="000000"/>
                      </a:solidFill>
                      <a:prstDash val="solid"/>
                    </a:lnR>
                    <a:lnT w="9525">
                      <a:solidFill>
                        <a:srgbClr val="000000"/>
                      </a:solidFill>
                      <a:prstDash val="solid"/>
                    </a:lnT>
                    <a:lnB w="190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7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9525">
                      <a:solidFill>
                        <a:srgbClr val="000000"/>
                      </a:solidFill>
                      <a:prstDash val="solid"/>
                    </a:lnL>
                    <a:lnR w="9525">
                      <a:solidFill>
                        <a:srgbClr val="000000"/>
                      </a:solidFill>
                      <a:prstDash val="solid"/>
                    </a:lnR>
                    <a:lnT w="9525">
                      <a:solidFill>
                        <a:srgbClr val="000000"/>
                      </a:solidFill>
                      <a:prstDash val="solid"/>
                    </a:lnT>
                    <a:lnB w="190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7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9525">
                      <a:solidFill>
                        <a:srgbClr val="000000"/>
                      </a:solidFill>
                      <a:prstDash val="solid"/>
                    </a:lnL>
                    <a:lnR w="9525">
                      <a:solidFill>
                        <a:srgbClr val="000000"/>
                      </a:solidFill>
                      <a:prstDash val="solid"/>
                    </a:lnR>
                    <a:lnT w="9525">
                      <a:solidFill>
                        <a:srgbClr val="000000"/>
                      </a:solidFill>
                      <a:prstDash val="solid"/>
                    </a:lnT>
                    <a:lnB w="19050">
                      <a:solidFill>
                        <a:srgbClr val="000000"/>
                      </a:solidFill>
                      <a:prstDash val="solid"/>
                    </a:lnB>
                  </a:tcPr>
                </a:tc>
              </a:tr>
            </a:tbl>
          </a:graphicData>
        </a:graphic>
      </p:graphicFrame>
      <p:grpSp>
        <p:nvGrpSpPr>
          <p:cNvPr id="3" name="object 3"/>
          <p:cNvGrpSpPr/>
          <p:nvPr/>
        </p:nvGrpSpPr>
        <p:grpSpPr>
          <a:xfrm>
            <a:off x="9669229" y="780288"/>
            <a:ext cx="322834" cy="1396365"/>
            <a:chOff x="4203191" y="780287"/>
            <a:chExt cx="140335" cy="1396365"/>
          </a:xfrm>
        </p:grpSpPr>
        <p:pic>
          <p:nvPicPr>
            <p:cNvPr id="4" name="object 4"/>
            <p:cNvPicPr/>
            <p:nvPr/>
          </p:nvPicPr>
          <p:blipFill>
            <a:blip r:embed="rId2" cstate="print"/>
            <a:stretch>
              <a:fillRect/>
            </a:stretch>
          </p:blipFill>
          <p:spPr>
            <a:xfrm>
              <a:off x="4245863" y="2116836"/>
              <a:ext cx="88225" cy="59435"/>
            </a:xfrm>
            <a:prstGeom prst="rect">
              <a:avLst/>
            </a:prstGeom>
          </p:spPr>
        </p:pic>
        <p:pic>
          <p:nvPicPr>
            <p:cNvPr id="5" name="object 5"/>
            <p:cNvPicPr/>
            <p:nvPr/>
          </p:nvPicPr>
          <p:blipFill>
            <a:blip r:embed="rId3" cstate="print"/>
            <a:stretch>
              <a:fillRect/>
            </a:stretch>
          </p:blipFill>
          <p:spPr>
            <a:xfrm>
              <a:off x="4247388" y="1949196"/>
              <a:ext cx="86867" cy="179831"/>
            </a:xfrm>
            <a:prstGeom prst="rect">
              <a:avLst/>
            </a:prstGeom>
          </p:spPr>
        </p:pic>
        <p:pic>
          <p:nvPicPr>
            <p:cNvPr id="6" name="object 6"/>
            <p:cNvPicPr/>
            <p:nvPr/>
          </p:nvPicPr>
          <p:blipFill>
            <a:blip r:embed="rId4" cstate="print"/>
            <a:stretch>
              <a:fillRect/>
            </a:stretch>
          </p:blipFill>
          <p:spPr>
            <a:xfrm>
              <a:off x="4207763" y="1613916"/>
              <a:ext cx="135635" cy="347471"/>
            </a:xfrm>
            <a:prstGeom prst="rect">
              <a:avLst/>
            </a:prstGeom>
          </p:spPr>
        </p:pic>
        <p:pic>
          <p:nvPicPr>
            <p:cNvPr id="7" name="object 7"/>
            <p:cNvPicPr/>
            <p:nvPr/>
          </p:nvPicPr>
          <p:blipFill>
            <a:blip r:embed="rId5" cstate="print"/>
            <a:stretch>
              <a:fillRect/>
            </a:stretch>
          </p:blipFill>
          <p:spPr>
            <a:xfrm>
              <a:off x="4203191" y="780287"/>
              <a:ext cx="134111" cy="845820"/>
            </a:xfrm>
            <a:prstGeom prst="rect">
              <a:avLst/>
            </a:prstGeom>
          </p:spPr>
        </p:pic>
      </p:grpSp>
      <p:grpSp>
        <p:nvGrpSpPr>
          <p:cNvPr id="8" name="object 8"/>
          <p:cNvGrpSpPr/>
          <p:nvPr/>
        </p:nvGrpSpPr>
        <p:grpSpPr>
          <a:xfrm>
            <a:off x="15909703" y="2395728"/>
            <a:ext cx="347667" cy="178435"/>
            <a:chOff x="6915911" y="2395727"/>
            <a:chExt cx="151130" cy="178435"/>
          </a:xfrm>
        </p:grpSpPr>
        <p:pic>
          <p:nvPicPr>
            <p:cNvPr id="9" name="object 9"/>
            <p:cNvPicPr/>
            <p:nvPr/>
          </p:nvPicPr>
          <p:blipFill>
            <a:blip r:embed="rId6" cstate="print"/>
            <a:stretch>
              <a:fillRect/>
            </a:stretch>
          </p:blipFill>
          <p:spPr>
            <a:xfrm>
              <a:off x="6915911" y="2395727"/>
              <a:ext cx="57911" cy="178307"/>
            </a:xfrm>
            <a:prstGeom prst="rect">
              <a:avLst/>
            </a:prstGeom>
          </p:spPr>
        </p:pic>
        <p:pic>
          <p:nvPicPr>
            <p:cNvPr id="10" name="object 10"/>
            <p:cNvPicPr/>
            <p:nvPr/>
          </p:nvPicPr>
          <p:blipFill>
            <a:blip r:embed="rId7" cstate="print"/>
            <a:stretch>
              <a:fillRect/>
            </a:stretch>
          </p:blipFill>
          <p:spPr>
            <a:xfrm>
              <a:off x="6978395" y="2395727"/>
              <a:ext cx="88224" cy="59435"/>
            </a:xfrm>
            <a:prstGeom prst="rect">
              <a:avLst/>
            </a:prstGeom>
          </p:spPr>
        </p:pic>
      </p:grpSp>
      <p:grpSp>
        <p:nvGrpSpPr>
          <p:cNvPr id="11" name="object 11"/>
          <p:cNvGrpSpPr/>
          <p:nvPr/>
        </p:nvGrpSpPr>
        <p:grpSpPr>
          <a:xfrm>
            <a:off x="15471469" y="2395728"/>
            <a:ext cx="340363" cy="178435"/>
            <a:chOff x="6725411" y="2395727"/>
            <a:chExt cx="147955" cy="178435"/>
          </a:xfrm>
        </p:grpSpPr>
        <p:pic>
          <p:nvPicPr>
            <p:cNvPr id="12" name="object 12"/>
            <p:cNvPicPr/>
            <p:nvPr/>
          </p:nvPicPr>
          <p:blipFill>
            <a:blip r:embed="rId6" cstate="print"/>
            <a:stretch>
              <a:fillRect/>
            </a:stretch>
          </p:blipFill>
          <p:spPr>
            <a:xfrm>
              <a:off x="6725411" y="2395727"/>
              <a:ext cx="57911" cy="178307"/>
            </a:xfrm>
            <a:prstGeom prst="rect">
              <a:avLst/>
            </a:prstGeom>
          </p:spPr>
        </p:pic>
        <p:pic>
          <p:nvPicPr>
            <p:cNvPr id="13" name="object 13"/>
            <p:cNvPicPr/>
            <p:nvPr/>
          </p:nvPicPr>
          <p:blipFill>
            <a:blip r:embed="rId8" cstate="print"/>
            <a:stretch>
              <a:fillRect/>
            </a:stretch>
          </p:blipFill>
          <p:spPr>
            <a:xfrm>
              <a:off x="6792467" y="2395727"/>
              <a:ext cx="80663" cy="59435"/>
            </a:xfrm>
            <a:prstGeom prst="rect">
              <a:avLst/>
            </a:prstGeom>
          </p:spPr>
        </p:pic>
      </p:grpSp>
      <p:grpSp>
        <p:nvGrpSpPr>
          <p:cNvPr id="14" name="object 14"/>
          <p:cNvGrpSpPr/>
          <p:nvPr/>
        </p:nvGrpSpPr>
        <p:grpSpPr>
          <a:xfrm>
            <a:off x="15043750" y="2395728"/>
            <a:ext cx="344745" cy="178435"/>
            <a:chOff x="6539483" y="2395727"/>
            <a:chExt cx="149860" cy="178435"/>
          </a:xfrm>
        </p:grpSpPr>
        <p:pic>
          <p:nvPicPr>
            <p:cNvPr id="15" name="object 15"/>
            <p:cNvPicPr/>
            <p:nvPr/>
          </p:nvPicPr>
          <p:blipFill>
            <a:blip r:embed="rId6" cstate="print"/>
            <a:stretch>
              <a:fillRect/>
            </a:stretch>
          </p:blipFill>
          <p:spPr>
            <a:xfrm>
              <a:off x="6539483" y="2395727"/>
              <a:ext cx="57912" cy="178307"/>
            </a:xfrm>
            <a:prstGeom prst="rect">
              <a:avLst/>
            </a:prstGeom>
          </p:spPr>
        </p:pic>
        <p:pic>
          <p:nvPicPr>
            <p:cNvPr id="16" name="object 16"/>
            <p:cNvPicPr/>
            <p:nvPr/>
          </p:nvPicPr>
          <p:blipFill>
            <a:blip r:embed="rId9" cstate="print"/>
            <a:stretch>
              <a:fillRect/>
            </a:stretch>
          </p:blipFill>
          <p:spPr>
            <a:xfrm>
              <a:off x="6608063" y="2395727"/>
              <a:ext cx="80663" cy="59435"/>
            </a:xfrm>
            <a:prstGeom prst="rect">
              <a:avLst/>
            </a:prstGeom>
          </p:spPr>
        </p:pic>
      </p:grpSp>
      <p:grpSp>
        <p:nvGrpSpPr>
          <p:cNvPr id="17" name="object 17"/>
          <p:cNvGrpSpPr/>
          <p:nvPr/>
        </p:nvGrpSpPr>
        <p:grpSpPr>
          <a:xfrm>
            <a:off x="14616033" y="2395728"/>
            <a:ext cx="340363" cy="178435"/>
            <a:chOff x="6353555" y="2395727"/>
            <a:chExt cx="147955" cy="178435"/>
          </a:xfrm>
        </p:grpSpPr>
        <p:pic>
          <p:nvPicPr>
            <p:cNvPr id="18" name="object 18"/>
            <p:cNvPicPr/>
            <p:nvPr/>
          </p:nvPicPr>
          <p:blipFill>
            <a:blip r:embed="rId6" cstate="print"/>
            <a:stretch>
              <a:fillRect/>
            </a:stretch>
          </p:blipFill>
          <p:spPr>
            <a:xfrm>
              <a:off x="6353555" y="2395727"/>
              <a:ext cx="57912" cy="178307"/>
            </a:xfrm>
            <a:prstGeom prst="rect">
              <a:avLst/>
            </a:prstGeom>
          </p:spPr>
        </p:pic>
        <p:pic>
          <p:nvPicPr>
            <p:cNvPr id="19" name="object 19"/>
            <p:cNvPicPr/>
            <p:nvPr/>
          </p:nvPicPr>
          <p:blipFill>
            <a:blip r:embed="rId10" cstate="print"/>
            <a:stretch>
              <a:fillRect/>
            </a:stretch>
          </p:blipFill>
          <p:spPr>
            <a:xfrm>
              <a:off x="6416039" y="2395727"/>
              <a:ext cx="85344" cy="59435"/>
            </a:xfrm>
            <a:prstGeom prst="rect">
              <a:avLst/>
            </a:prstGeom>
          </p:spPr>
        </p:pic>
      </p:grpSp>
      <p:grpSp>
        <p:nvGrpSpPr>
          <p:cNvPr id="20" name="object 20"/>
          <p:cNvGrpSpPr/>
          <p:nvPr/>
        </p:nvGrpSpPr>
        <p:grpSpPr>
          <a:xfrm>
            <a:off x="14177796" y="2395728"/>
            <a:ext cx="344745" cy="178435"/>
            <a:chOff x="6163055" y="2395727"/>
            <a:chExt cx="149860" cy="178435"/>
          </a:xfrm>
        </p:grpSpPr>
        <p:pic>
          <p:nvPicPr>
            <p:cNvPr id="21" name="object 21"/>
            <p:cNvPicPr/>
            <p:nvPr/>
          </p:nvPicPr>
          <p:blipFill>
            <a:blip r:embed="rId6" cstate="print"/>
            <a:stretch>
              <a:fillRect/>
            </a:stretch>
          </p:blipFill>
          <p:spPr>
            <a:xfrm>
              <a:off x="6163055" y="2395727"/>
              <a:ext cx="57912" cy="178307"/>
            </a:xfrm>
            <a:prstGeom prst="rect">
              <a:avLst/>
            </a:prstGeom>
          </p:spPr>
        </p:pic>
        <p:pic>
          <p:nvPicPr>
            <p:cNvPr id="22" name="object 22"/>
            <p:cNvPicPr/>
            <p:nvPr/>
          </p:nvPicPr>
          <p:blipFill>
            <a:blip r:embed="rId11" cstate="print"/>
            <a:stretch>
              <a:fillRect/>
            </a:stretch>
          </p:blipFill>
          <p:spPr>
            <a:xfrm>
              <a:off x="6225539" y="2395727"/>
              <a:ext cx="86867" cy="59435"/>
            </a:xfrm>
            <a:prstGeom prst="rect">
              <a:avLst/>
            </a:prstGeom>
          </p:spPr>
        </p:pic>
      </p:grpSp>
      <p:grpSp>
        <p:nvGrpSpPr>
          <p:cNvPr id="23" name="object 23"/>
          <p:cNvGrpSpPr/>
          <p:nvPr/>
        </p:nvGrpSpPr>
        <p:grpSpPr>
          <a:xfrm>
            <a:off x="13739562" y="2395728"/>
            <a:ext cx="357892" cy="178435"/>
            <a:chOff x="5972555" y="2395727"/>
            <a:chExt cx="155575" cy="178435"/>
          </a:xfrm>
        </p:grpSpPr>
        <p:pic>
          <p:nvPicPr>
            <p:cNvPr id="24" name="object 24"/>
            <p:cNvPicPr/>
            <p:nvPr/>
          </p:nvPicPr>
          <p:blipFill>
            <a:blip r:embed="rId12" cstate="print"/>
            <a:stretch>
              <a:fillRect/>
            </a:stretch>
          </p:blipFill>
          <p:spPr>
            <a:xfrm>
              <a:off x="5972555" y="2395727"/>
              <a:ext cx="64008" cy="178307"/>
            </a:xfrm>
            <a:prstGeom prst="rect">
              <a:avLst/>
            </a:prstGeom>
          </p:spPr>
        </p:pic>
        <p:pic>
          <p:nvPicPr>
            <p:cNvPr id="25" name="object 25"/>
            <p:cNvPicPr/>
            <p:nvPr/>
          </p:nvPicPr>
          <p:blipFill>
            <a:blip r:embed="rId13" cstate="print"/>
            <a:stretch>
              <a:fillRect/>
            </a:stretch>
          </p:blipFill>
          <p:spPr>
            <a:xfrm>
              <a:off x="6041135" y="2395727"/>
              <a:ext cx="86867" cy="59435"/>
            </a:xfrm>
            <a:prstGeom prst="rect">
              <a:avLst/>
            </a:prstGeom>
          </p:spPr>
        </p:pic>
      </p:grpSp>
      <p:grpSp>
        <p:nvGrpSpPr>
          <p:cNvPr id="26" name="object 26"/>
          <p:cNvGrpSpPr/>
          <p:nvPr/>
        </p:nvGrpSpPr>
        <p:grpSpPr>
          <a:xfrm>
            <a:off x="13297823" y="2395728"/>
            <a:ext cx="357892" cy="178435"/>
            <a:chOff x="5780532" y="2395727"/>
            <a:chExt cx="155575" cy="178435"/>
          </a:xfrm>
        </p:grpSpPr>
        <p:pic>
          <p:nvPicPr>
            <p:cNvPr id="27" name="object 27"/>
            <p:cNvPicPr/>
            <p:nvPr/>
          </p:nvPicPr>
          <p:blipFill>
            <a:blip r:embed="rId14" cstate="print"/>
            <a:stretch>
              <a:fillRect/>
            </a:stretch>
          </p:blipFill>
          <p:spPr>
            <a:xfrm>
              <a:off x="5780532" y="2395727"/>
              <a:ext cx="62483" cy="178307"/>
            </a:xfrm>
            <a:prstGeom prst="rect">
              <a:avLst/>
            </a:prstGeom>
          </p:spPr>
        </p:pic>
        <p:pic>
          <p:nvPicPr>
            <p:cNvPr id="28" name="object 28"/>
            <p:cNvPicPr/>
            <p:nvPr/>
          </p:nvPicPr>
          <p:blipFill>
            <a:blip r:embed="rId15" cstate="print"/>
            <a:stretch>
              <a:fillRect/>
            </a:stretch>
          </p:blipFill>
          <p:spPr>
            <a:xfrm>
              <a:off x="5849112" y="2395727"/>
              <a:ext cx="86867" cy="59435"/>
            </a:xfrm>
            <a:prstGeom prst="rect">
              <a:avLst/>
            </a:prstGeom>
          </p:spPr>
        </p:pic>
      </p:grpSp>
      <p:pic>
        <p:nvPicPr>
          <p:cNvPr id="29" name="object 29"/>
          <p:cNvPicPr/>
          <p:nvPr/>
        </p:nvPicPr>
        <p:blipFill>
          <a:blip r:embed="rId16" cstate="print"/>
          <a:stretch>
            <a:fillRect/>
          </a:stretch>
        </p:blipFill>
        <p:spPr>
          <a:xfrm>
            <a:off x="9862052" y="2282952"/>
            <a:ext cx="150753" cy="291083"/>
          </a:xfrm>
          <a:prstGeom prst="rect">
            <a:avLst/>
          </a:prstGeom>
        </p:spPr>
      </p:pic>
      <p:pic>
        <p:nvPicPr>
          <p:cNvPr id="30" name="object 30"/>
          <p:cNvPicPr/>
          <p:nvPr/>
        </p:nvPicPr>
        <p:blipFill>
          <a:blip r:embed="rId12" cstate="print"/>
          <a:stretch>
            <a:fillRect/>
          </a:stretch>
        </p:blipFill>
        <p:spPr>
          <a:xfrm>
            <a:off x="12873610" y="2395728"/>
            <a:ext cx="147245" cy="178307"/>
          </a:xfrm>
          <a:prstGeom prst="rect">
            <a:avLst/>
          </a:prstGeom>
        </p:spPr>
      </p:pic>
      <p:grpSp>
        <p:nvGrpSpPr>
          <p:cNvPr id="31" name="object 31"/>
          <p:cNvGrpSpPr/>
          <p:nvPr/>
        </p:nvGrpSpPr>
        <p:grpSpPr>
          <a:xfrm>
            <a:off x="12449396" y="2395728"/>
            <a:ext cx="354971" cy="178435"/>
            <a:chOff x="5411723" y="2395727"/>
            <a:chExt cx="154305" cy="178435"/>
          </a:xfrm>
        </p:grpSpPr>
        <p:pic>
          <p:nvPicPr>
            <p:cNvPr id="32" name="object 32"/>
            <p:cNvPicPr/>
            <p:nvPr/>
          </p:nvPicPr>
          <p:blipFill>
            <a:blip r:embed="rId12" cstate="print"/>
            <a:stretch>
              <a:fillRect/>
            </a:stretch>
          </p:blipFill>
          <p:spPr>
            <a:xfrm>
              <a:off x="5411723" y="2395727"/>
              <a:ext cx="64008" cy="178307"/>
            </a:xfrm>
            <a:prstGeom prst="rect">
              <a:avLst/>
            </a:prstGeom>
          </p:spPr>
        </p:pic>
        <p:pic>
          <p:nvPicPr>
            <p:cNvPr id="33" name="object 33"/>
            <p:cNvPicPr/>
            <p:nvPr/>
          </p:nvPicPr>
          <p:blipFill>
            <a:blip r:embed="rId17" cstate="print"/>
            <a:stretch>
              <a:fillRect/>
            </a:stretch>
          </p:blipFill>
          <p:spPr>
            <a:xfrm>
              <a:off x="5480303" y="2395727"/>
              <a:ext cx="85344" cy="59435"/>
            </a:xfrm>
            <a:prstGeom prst="rect">
              <a:avLst/>
            </a:prstGeom>
          </p:spPr>
        </p:pic>
      </p:grpSp>
      <p:grpSp>
        <p:nvGrpSpPr>
          <p:cNvPr id="34" name="object 34"/>
          <p:cNvGrpSpPr/>
          <p:nvPr/>
        </p:nvGrpSpPr>
        <p:grpSpPr>
          <a:xfrm>
            <a:off x="12021681" y="2395728"/>
            <a:ext cx="357892" cy="178435"/>
            <a:chOff x="5225796" y="2395727"/>
            <a:chExt cx="155575" cy="178435"/>
          </a:xfrm>
        </p:grpSpPr>
        <p:pic>
          <p:nvPicPr>
            <p:cNvPr id="35" name="object 35"/>
            <p:cNvPicPr/>
            <p:nvPr/>
          </p:nvPicPr>
          <p:blipFill>
            <a:blip r:embed="rId12" cstate="print"/>
            <a:stretch>
              <a:fillRect/>
            </a:stretch>
          </p:blipFill>
          <p:spPr>
            <a:xfrm>
              <a:off x="5225796" y="2395727"/>
              <a:ext cx="64007" cy="178307"/>
            </a:xfrm>
            <a:prstGeom prst="rect">
              <a:avLst/>
            </a:prstGeom>
          </p:spPr>
        </p:pic>
        <p:pic>
          <p:nvPicPr>
            <p:cNvPr id="36" name="object 36"/>
            <p:cNvPicPr/>
            <p:nvPr/>
          </p:nvPicPr>
          <p:blipFill>
            <a:blip r:embed="rId18" cstate="print"/>
            <a:stretch>
              <a:fillRect/>
            </a:stretch>
          </p:blipFill>
          <p:spPr>
            <a:xfrm>
              <a:off x="5295899" y="2395727"/>
              <a:ext cx="85316" cy="59435"/>
            </a:xfrm>
            <a:prstGeom prst="rect">
              <a:avLst/>
            </a:prstGeom>
          </p:spPr>
        </p:pic>
      </p:grpSp>
      <p:grpSp>
        <p:nvGrpSpPr>
          <p:cNvPr id="37" name="object 37"/>
          <p:cNvGrpSpPr/>
          <p:nvPr/>
        </p:nvGrpSpPr>
        <p:grpSpPr>
          <a:xfrm>
            <a:off x="11579937" y="2395728"/>
            <a:ext cx="357892" cy="178435"/>
            <a:chOff x="5033771" y="2395727"/>
            <a:chExt cx="155575" cy="178435"/>
          </a:xfrm>
        </p:grpSpPr>
        <p:pic>
          <p:nvPicPr>
            <p:cNvPr id="38" name="object 38"/>
            <p:cNvPicPr/>
            <p:nvPr/>
          </p:nvPicPr>
          <p:blipFill>
            <a:blip r:embed="rId19" cstate="print"/>
            <a:stretch>
              <a:fillRect/>
            </a:stretch>
          </p:blipFill>
          <p:spPr>
            <a:xfrm>
              <a:off x="5033771" y="2395727"/>
              <a:ext cx="65532" cy="178307"/>
            </a:xfrm>
            <a:prstGeom prst="rect">
              <a:avLst/>
            </a:prstGeom>
          </p:spPr>
        </p:pic>
        <p:pic>
          <p:nvPicPr>
            <p:cNvPr id="39" name="object 39"/>
            <p:cNvPicPr/>
            <p:nvPr/>
          </p:nvPicPr>
          <p:blipFill>
            <a:blip r:embed="rId20" cstate="print"/>
            <a:stretch>
              <a:fillRect/>
            </a:stretch>
          </p:blipFill>
          <p:spPr>
            <a:xfrm>
              <a:off x="5105400" y="2395727"/>
              <a:ext cx="83820" cy="59435"/>
            </a:xfrm>
            <a:prstGeom prst="rect">
              <a:avLst/>
            </a:prstGeom>
          </p:spPr>
        </p:pic>
      </p:grpSp>
      <p:grpSp>
        <p:nvGrpSpPr>
          <p:cNvPr id="40" name="object 40"/>
          <p:cNvGrpSpPr/>
          <p:nvPr/>
        </p:nvGrpSpPr>
        <p:grpSpPr>
          <a:xfrm>
            <a:off x="11159230" y="2395728"/>
            <a:ext cx="354971" cy="178435"/>
            <a:chOff x="4850891" y="2395727"/>
            <a:chExt cx="154305" cy="178435"/>
          </a:xfrm>
        </p:grpSpPr>
        <p:pic>
          <p:nvPicPr>
            <p:cNvPr id="41" name="object 41"/>
            <p:cNvPicPr/>
            <p:nvPr/>
          </p:nvPicPr>
          <p:blipFill>
            <a:blip r:embed="rId14" cstate="print"/>
            <a:stretch>
              <a:fillRect/>
            </a:stretch>
          </p:blipFill>
          <p:spPr>
            <a:xfrm>
              <a:off x="4850891" y="2395727"/>
              <a:ext cx="62484" cy="178307"/>
            </a:xfrm>
            <a:prstGeom prst="rect">
              <a:avLst/>
            </a:prstGeom>
          </p:spPr>
        </p:pic>
        <p:pic>
          <p:nvPicPr>
            <p:cNvPr id="42" name="object 42"/>
            <p:cNvPicPr/>
            <p:nvPr/>
          </p:nvPicPr>
          <p:blipFill>
            <a:blip r:embed="rId21" cstate="print"/>
            <a:stretch>
              <a:fillRect/>
            </a:stretch>
          </p:blipFill>
          <p:spPr>
            <a:xfrm>
              <a:off x="4917947" y="2395727"/>
              <a:ext cx="86867" cy="59435"/>
            </a:xfrm>
            <a:prstGeom prst="rect">
              <a:avLst/>
            </a:prstGeom>
          </p:spPr>
        </p:pic>
      </p:grpSp>
      <p:grpSp>
        <p:nvGrpSpPr>
          <p:cNvPr id="43" name="object 43"/>
          <p:cNvGrpSpPr/>
          <p:nvPr/>
        </p:nvGrpSpPr>
        <p:grpSpPr>
          <a:xfrm>
            <a:off x="10731515" y="2395728"/>
            <a:ext cx="357892" cy="178435"/>
            <a:chOff x="4664964" y="2395727"/>
            <a:chExt cx="155575" cy="178435"/>
          </a:xfrm>
        </p:grpSpPr>
        <p:pic>
          <p:nvPicPr>
            <p:cNvPr id="44" name="object 44"/>
            <p:cNvPicPr/>
            <p:nvPr/>
          </p:nvPicPr>
          <p:blipFill>
            <a:blip r:embed="rId12" cstate="print"/>
            <a:stretch>
              <a:fillRect/>
            </a:stretch>
          </p:blipFill>
          <p:spPr>
            <a:xfrm>
              <a:off x="4664964" y="2395727"/>
              <a:ext cx="64007" cy="178307"/>
            </a:xfrm>
            <a:prstGeom prst="rect">
              <a:avLst/>
            </a:prstGeom>
          </p:spPr>
        </p:pic>
        <p:pic>
          <p:nvPicPr>
            <p:cNvPr id="45" name="object 45"/>
            <p:cNvPicPr/>
            <p:nvPr/>
          </p:nvPicPr>
          <p:blipFill>
            <a:blip r:embed="rId22" cstate="print"/>
            <a:stretch>
              <a:fillRect/>
            </a:stretch>
          </p:blipFill>
          <p:spPr>
            <a:xfrm>
              <a:off x="4733543" y="2395727"/>
              <a:ext cx="86867" cy="59435"/>
            </a:xfrm>
            <a:prstGeom prst="rect">
              <a:avLst/>
            </a:prstGeom>
          </p:spPr>
        </p:pic>
      </p:grpSp>
      <p:pic>
        <p:nvPicPr>
          <p:cNvPr id="46" name="object 46"/>
          <p:cNvPicPr/>
          <p:nvPr/>
        </p:nvPicPr>
        <p:blipFill>
          <a:blip r:embed="rId23" cstate="print"/>
          <a:stretch>
            <a:fillRect/>
          </a:stretch>
        </p:blipFill>
        <p:spPr>
          <a:xfrm>
            <a:off x="10289773" y="2395728"/>
            <a:ext cx="143739" cy="178307"/>
          </a:xfrm>
          <a:prstGeom prst="rect">
            <a:avLst/>
          </a:prstGeom>
        </p:spPr>
      </p:pic>
      <p:pic>
        <p:nvPicPr>
          <p:cNvPr id="47" name="object 47"/>
          <p:cNvPicPr/>
          <p:nvPr/>
        </p:nvPicPr>
        <p:blipFill>
          <a:blip r:embed="rId24" cstate="print"/>
          <a:stretch>
            <a:fillRect/>
          </a:stretch>
        </p:blipFill>
        <p:spPr>
          <a:xfrm>
            <a:off x="12330196" y="2395728"/>
            <a:ext cx="901010" cy="358139"/>
          </a:xfrm>
          <a:prstGeom prst="rect">
            <a:avLst/>
          </a:prstGeom>
        </p:spPr>
      </p:pic>
      <p:pic>
        <p:nvPicPr>
          <p:cNvPr id="48" name="object 48"/>
          <p:cNvPicPr/>
          <p:nvPr/>
        </p:nvPicPr>
        <p:blipFill>
          <a:blip r:embed="rId25" cstate="print"/>
          <a:stretch>
            <a:fillRect/>
          </a:stretch>
        </p:blipFill>
        <p:spPr>
          <a:xfrm>
            <a:off x="10444032" y="2395728"/>
            <a:ext cx="202957" cy="59435"/>
          </a:xfrm>
          <a:prstGeom prst="rect">
            <a:avLst/>
          </a:prstGeom>
        </p:spPr>
      </p:pic>
      <p:pic>
        <p:nvPicPr>
          <p:cNvPr id="49" name="object 49"/>
          <p:cNvPicPr/>
          <p:nvPr/>
        </p:nvPicPr>
        <p:blipFill>
          <a:blip r:embed="rId26" cstate="print"/>
          <a:stretch>
            <a:fillRect/>
          </a:stretch>
        </p:blipFill>
        <p:spPr>
          <a:xfrm>
            <a:off x="10023324" y="2395728"/>
            <a:ext cx="199833" cy="59435"/>
          </a:xfrm>
          <a:prstGeom prst="rect">
            <a:avLst/>
          </a:prstGeom>
        </p:spPr>
      </p:pic>
      <p:sp>
        <p:nvSpPr>
          <p:cNvPr id="50" name="object 50"/>
          <p:cNvSpPr/>
          <p:nvPr/>
        </p:nvSpPr>
        <p:spPr>
          <a:xfrm>
            <a:off x="10843702" y="2004060"/>
            <a:ext cx="5238376" cy="251460"/>
          </a:xfrm>
          <a:custGeom>
            <a:avLst/>
            <a:gdLst/>
            <a:ahLst/>
            <a:cxnLst/>
            <a:rect l="l" t="t" r="r" b="b"/>
            <a:pathLst>
              <a:path w="2277109" h="251460">
                <a:moveTo>
                  <a:pt x="2223516" y="153924"/>
                </a:moveTo>
                <a:lnTo>
                  <a:pt x="2220468" y="153924"/>
                </a:lnTo>
                <a:lnTo>
                  <a:pt x="2215896" y="150876"/>
                </a:lnTo>
                <a:lnTo>
                  <a:pt x="2215896" y="143256"/>
                </a:lnTo>
                <a:lnTo>
                  <a:pt x="2217419" y="140208"/>
                </a:lnTo>
                <a:lnTo>
                  <a:pt x="2221991" y="138684"/>
                </a:lnTo>
                <a:lnTo>
                  <a:pt x="2267712" y="132588"/>
                </a:lnTo>
                <a:lnTo>
                  <a:pt x="2270760" y="132588"/>
                </a:lnTo>
                <a:lnTo>
                  <a:pt x="2275332" y="135636"/>
                </a:lnTo>
                <a:lnTo>
                  <a:pt x="2275332" y="140208"/>
                </a:lnTo>
                <a:lnTo>
                  <a:pt x="2276855" y="143256"/>
                </a:lnTo>
                <a:lnTo>
                  <a:pt x="2273807" y="147828"/>
                </a:lnTo>
                <a:lnTo>
                  <a:pt x="2269235" y="147828"/>
                </a:lnTo>
                <a:lnTo>
                  <a:pt x="2223516" y="153924"/>
                </a:lnTo>
                <a:close/>
              </a:path>
              <a:path w="2277109" h="251460">
                <a:moveTo>
                  <a:pt x="2133600" y="166116"/>
                </a:moveTo>
                <a:lnTo>
                  <a:pt x="2130551" y="166116"/>
                </a:lnTo>
                <a:lnTo>
                  <a:pt x="2125980" y="163068"/>
                </a:lnTo>
                <a:lnTo>
                  <a:pt x="2125980" y="160020"/>
                </a:lnTo>
                <a:lnTo>
                  <a:pt x="2124455" y="155448"/>
                </a:lnTo>
                <a:lnTo>
                  <a:pt x="2127503" y="150876"/>
                </a:lnTo>
                <a:lnTo>
                  <a:pt x="2132075" y="150876"/>
                </a:lnTo>
                <a:lnTo>
                  <a:pt x="2177796" y="144780"/>
                </a:lnTo>
                <a:lnTo>
                  <a:pt x="2180844" y="144780"/>
                </a:lnTo>
                <a:lnTo>
                  <a:pt x="2185416" y="147828"/>
                </a:lnTo>
                <a:lnTo>
                  <a:pt x="2185416" y="150876"/>
                </a:lnTo>
                <a:lnTo>
                  <a:pt x="2186939" y="155448"/>
                </a:lnTo>
                <a:lnTo>
                  <a:pt x="2183891" y="160020"/>
                </a:lnTo>
                <a:lnTo>
                  <a:pt x="2179319" y="160020"/>
                </a:lnTo>
                <a:lnTo>
                  <a:pt x="2133600" y="166116"/>
                </a:lnTo>
                <a:close/>
              </a:path>
              <a:path w="2277109" h="251460">
                <a:moveTo>
                  <a:pt x="2043684" y="178308"/>
                </a:moveTo>
                <a:lnTo>
                  <a:pt x="2039112" y="178308"/>
                </a:lnTo>
                <a:lnTo>
                  <a:pt x="2036064" y="175260"/>
                </a:lnTo>
                <a:lnTo>
                  <a:pt x="2036064" y="170688"/>
                </a:lnTo>
                <a:lnTo>
                  <a:pt x="2034539" y="167640"/>
                </a:lnTo>
                <a:lnTo>
                  <a:pt x="2037587" y="163068"/>
                </a:lnTo>
                <a:lnTo>
                  <a:pt x="2042160" y="163068"/>
                </a:lnTo>
                <a:lnTo>
                  <a:pt x="2086355" y="156972"/>
                </a:lnTo>
                <a:lnTo>
                  <a:pt x="2090928" y="155448"/>
                </a:lnTo>
                <a:lnTo>
                  <a:pt x="2095500" y="158495"/>
                </a:lnTo>
                <a:lnTo>
                  <a:pt x="2095500" y="167640"/>
                </a:lnTo>
                <a:lnTo>
                  <a:pt x="2092451" y="170688"/>
                </a:lnTo>
                <a:lnTo>
                  <a:pt x="2089403" y="172212"/>
                </a:lnTo>
                <a:lnTo>
                  <a:pt x="2043684" y="178308"/>
                </a:lnTo>
                <a:close/>
              </a:path>
              <a:path w="2277109" h="251460">
                <a:moveTo>
                  <a:pt x="1952244" y="199644"/>
                </a:moveTo>
                <a:lnTo>
                  <a:pt x="1947671" y="196595"/>
                </a:lnTo>
                <a:lnTo>
                  <a:pt x="1947671" y="193548"/>
                </a:lnTo>
                <a:lnTo>
                  <a:pt x="1946148" y="188976"/>
                </a:lnTo>
                <a:lnTo>
                  <a:pt x="1949196" y="184404"/>
                </a:lnTo>
                <a:lnTo>
                  <a:pt x="1952244" y="184404"/>
                </a:lnTo>
                <a:lnTo>
                  <a:pt x="1964435" y="181356"/>
                </a:lnTo>
                <a:lnTo>
                  <a:pt x="1996439" y="172212"/>
                </a:lnTo>
                <a:lnTo>
                  <a:pt x="2001012" y="170688"/>
                </a:lnTo>
                <a:lnTo>
                  <a:pt x="2004060" y="173736"/>
                </a:lnTo>
                <a:lnTo>
                  <a:pt x="2005584" y="178308"/>
                </a:lnTo>
                <a:lnTo>
                  <a:pt x="2007107" y="181356"/>
                </a:lnTo>
                <a:lnTo>
                  <a:pt x="2004060" y="185928"/>
                </a:lnTo>
                <a:lnTo>
                  <a:pt x="2001012" y="187452"/>
                </a:lnTo>
                <a:lnTo>
                  <a:pt x="1969007" y="195072"/>
                </a:lnTo>
                <a:lnTo>
                  <a:pt x="1956816" y="198120"/>
                </a:lnTo>
                <a:lnTo>
                  <a:pt x="1952244" y="199644"/>
                </a:lnTo>
                <a:close/>
              </a:path>
              <a:path w="2277109" h="251460">
                <a:moveTo>
                  <a:pt x="1863851" y="219456"/>
                </a:moveTo>
                <a:lnTo>
                  <a:pt x="1859280" y="216408"/>
                </a:lnTo>
                <a:lnTo>
                  <a:pt x="1857755" y="211836"/>
                </a:lnTo>
                <a:lnTo>
                  <a:pt x="1857755" y="208788"/>
                </a:lnTo>
                <a:lnTo>
                  <a:pt x="1860803" y="204216"/>
                </a:lnTo>
                <a:lnTo>
                  <a:pt x="1863851" y="204216"/>
                </a:lnTo>
                <a:lnTo>
                  <a:pt x="1905000" y="195072"/>
                </a:lnTo>
                <a:lnTo>
                  <a:pt x="1908048" y="195072"/>
                </a:lnTo>
                <a:lnTo>
                  <a:pt x="1912619" y="193548"/>
                </a:lnTo>
                <a:lnTo>
                  <a:pt x="1917191" y="196595"/>
                </a:lnTo>
                <a:lnTo>
                  <a:pt x="1917191" y="199644"/>
                </a:lnTo>
                <a:lnTo>
                  <a:pt x="1918716" y="204216"/>
                </a:lnTo>
                <a:lnTo>
                  <a:pt x="1915668" y="208788"/>
                </a:lnTo>
                <a:lnTo>
                  <a:pt x="1912619" y="208788"/>
                </a:lnTo>
                <a:lnTo>
                  <a:pt x="1909571" y="210312"/>
                </a:lnTo>
                <a:lnTo>
                  <a:pt x="1866900" y="217932"/>
                </a:lnTo>
                <a:lnTo>
                  <a:pt x="1863851" y="219456"/>
                </a:lnTo>
                <a:close/>
              </a:path>
              <a:path w="2277109" h="251460">
                <a:moveTo>
                  <a:pt x="1772412" y="234695"/>
                </a:moveTo>
                <a:lnTo>
                  <a:pt x="1769364" y="231648"/>
                </a:lnTo>
                <a:lnTo>
                  <a:pt x="1767839" y="227076"/>
                </a:lnTo>
                <a:lnTo>
                  <a:pt x="1767839" y="222504"/>
                </a:lnTo>
                <a:lnTo>
                  <a:pt x="1770887" y="219456"/>
                </a:lnTo>
                <a:lnTo>
                  <a:pt x="1775460" y="217932"/>
                </a:lnTo>
                <a:lnTo>
                  <a:pt x="1819655" y="211836"/>
                </a:lnTo>
                <a:lnTo>
                  <a:pt x="1824228" y="210312"/>
                </a:lnTo>
                <a:lnTo>
                  <a:pt x="1827275" y="213360"/>
                </a:lnTo>
                <a:lnTo>
                  <a:pt x="1828800" y="217932"/>
                </a:lnTo>
                <a:lnTo>
                  <a:pt x="1828800" y="222504"/>
                </a:lnTo>
                <a:lnTo>
                  <a:pt x="1825751" y="225552"/>
                </a:lnTo>
                <a:lnTo>
                  <a:pt x="1822703" y="227076"/>
                </a:lnTo>
                <a:lnTo>
                  <a:pt x="1789175" y="231648"/>
                </a:lnTo>
                <a:lnTo>
                  <a:pt x="1776984" y="233172"/>
                </a:lnTo>
                <a:lnTo>
                  <a:pt x="1772412" y="234695"/>
                </a:lnTo>
                <a:close/>
              </a:path>
              <a:path w="2277109" h="251460">
                <a:moveTo>
                  <a:pt x="1687068" y="243840"/>
                </a:moveTo>
                <a:lnTo>
                  <a:pt x="1682496" y="243840"/>
                </a:lnTo>
                <a:lnTo>
                  <a:pt x="1677923" y="240791"/>
                </a:lnTo>
                <a:lnTo>
                  <a:pt x="1677923" y="233172"/>
                </a:lnTo>
                <a:lnTo>
                  <a:pt x="1680971" y="228600"/>
                </a:lnTo>
                <a:lnTo>
                  <a:pt x="1685544" y="228600"/>
                </a:lnTo>
                <a:lnTo>
                  <a:pt x="1725168" y="225552"/>
                </a:lnTo>
                <a:lnTo>
                  <a:pt x="1729739" y="224028"/>
                </a:lnTo>
                <a:lnTo>
                  <a:pt x="1734312" y="224028"/>
                </a:lnTo>
                <a:lnTo>
                  <a:pt x="1737360" y="227076"/>
                </a:lnTo>
                <a:lnTo>
                  <a:pt x="1738884" y="231648"/>
                </a:lnTo>
                <a:lnTo>
                  <a:pt x="1738884" y="234695"/>
                </a:lnTo>
                <a:lnTo>
                  <a:pt x="1735835" y="239268"/>
                </a:lnTo>
                <a:lnTo>
                  <a:pt x="1728216" y="239268"/>
                </a:lnTo>
                <a:lnTo>
                  <a:pt x="1687068" y="243840"/>
                </a:lnTo>
                <a:close/>
              </a:path>
              <a:path w="2277109" h="251460">
                <a:moveTo>
                  <a:pt x="1604771" y="249936"/>
                </a:moveTo>
                <a:lnTo>
                  <a:pt x="1591055" y="249936"/>
                </a:lnTo>
                <a:lnTo>
                  <a:pt x="1588007" y="246888"/>
                </a:lnTo>
                <a:lnTo>
                  <a:pt x="1588007" y="237744"/>
                </a:lnTo>
                <a:lnTo>
                  <a:pt x="1591055" y="234695"/>
                </a:lnTo>
                <a:lnTo>
                  <a:pt x="1604771" y="234695"/>
                </a:lnTo>
                <a:lnTo>
                  <a:pt x="1639823" y="231648"/>
                </a:lnTo>
                <a:lnTo>
                  <a:pt x="1644396" y="231648"/>
                </a:lnTo>
                <a:lnTo>
                  <a:pt x="1647444" y="234695"/>
                </a:lnTo>
                <a:lnTo>
                  <a:pt x="1647444" y="243840"/>
                </a:lnTo>
                <a:lnTo>
                  <a:pt x="1644396" y="246888"/>
                </a:lnTo>
                <a:lnTo>
                  <a:pt x="1641348" y="246888"/>
                </a:lnTo>
                <a:lnTo>
                  <a:pt x="1604771" y="249936"/>
                </a:lnTo>
                <a:close/>
              </a:path>
              <a:path w="2277109" h="251460">
                <a:moveTo>
                  <a:pt x="1554480" y="251460"/>
                </a:moveTo>
                <a:lnTo>
                  <a:pt x="1543812" y="251460"/>
                </a:lnTo>
                <a:lnTo>
                  <a:pt x="1507235" y="249936"/>
                </a:lnTo>
                <a:lnTo>
                  <a:pt x="1499616" y="249936"/>
                </a:lnTo>
                <a:lnTo>
                  <a:pt x="1496567" y="245364"/>
                </a:lnTo>
                <a:lnTo>
                  <a:pt x="1496567" y="237744"/>
                </a:lnTo>
                <a:lnTo>
                  <a:pt x="1499616" y="234695"/>
                </a:lnTo>
                <a:lnTo>
                  <a:pt x="1507235" y="234695"/>
                </a:lnTo>
                <a:lnTo>
                  <a:pt x="1543812" y="236220"/>
                </a:lnTo>
                <a:lnTo>
                  <a:pt x="1552955" y="236220"/>
                </a:lnTo>
                <a:lnTo>
                  <a:pt x="1557528" y="239268"/>
                </a:lnTo>
                <a:lnTo>
                  <a:pt x="1557528" y="246888"/>
                </a:lnTo>
                <a:lnTo>
                  <a:pt x="1554480" y="251460"/>
                </a:lnTo>
                <a:close/>
              </a:path>
              <a:path w="2277109" h="251460">
                <a:moveTo>
                  <a:pt x="1461516" y="246888"/>
                </a:moveTo>
                <a:lnTo>
                  <a:pt x="1458467" y="246888"/>
                </a:lnTo>
                <a:lnTo>
                  <a:pt x="1434084" y="243840"/>
                </a:lnTo>
                <a:lnTo>
                  <a:pt x="1412748" y="242316"/>
                </a:lnTo>
                <a:lnTo>
                  <a:pt x="1408175" y="242316"/>
                </a:lnTo>
                <a:lnTo>
                  <a:pt x="1405128" y="237744"/>
                </a:lnTo>
                <a:lnTo>
                  <a:pt x="1405128" y="233172"/>
                </a:lnTo>
                <a:lnTo>
                  <a:pt x="1406651" y="230124"/>
                </a:lnTo>
                <a:lnTo>
                  <a:pt x="1409700" y="227076"/>
                </a:lnTo>
                <a:lnTo>
                  <a:pt x="1414271" y="227076"/>
                </a:lnTo>
                <a:lnTo>
                  <a:pt x="1435607" y="228600"/>
                </a:lnTo>
                <a:lnTo>
                  <a:pt x="1459991" y="231648"/>
                </a:lnTo>
                <a:lnTo>
                  <a:pt x="1463039" y="231648"/>
                </a:lnTo>
                <a:lnTo>
                  <a:pt x="1466087" y="234695"/>
                </a:lnTo>
                <a:lnTo>
                  <a:pt x="1466087" y="243840"/>
                </a:lnTo>
                <a:lnTo>
                  <a:pt x="1461516" y="246888"/>
                </a:lnTo>
                <a:close/>
              </a:path>
              <a:path w="2277109" h="251460">
                <a:moveTo>
                  <a:pt x="1371600" y="237744"/>
                </a:moveTo>
                <a:lnTo>
                  <a:pt x="1367028" y="236220"/>
                </a:lnTo>
                <a:lnTo>
                  <a:pt x="1360932" y="236220"/>
                </a:lnTo>
                <a:lnTo>
                  <a:pt x="1324355" y="230124"/>
                </a:lnTo>
                <a:lnTo>
                  <a:pt x="1321307" y="230124"/>
                </a:lnTo>
                <a:lnTo>
                  <a:pt x="1318260" y="228600"/>
                </a:lnTo>
                <a:lnTo>
                  <a:pt x="1315212" y="225552"/>
                </a:lnTo>
                <a:lnTo>
                  <a:pt x="1315212" y="220980"/>
                </a:lnTo>
                <a:lnTo>
                  <a:pt x="1316735" y="217932"/>
                </a:lnTo>
                <a:lnTo>
                  <a:pt x="1319784" y="214884"/>
                </a:lnTo>
                <a:lnTo>
                  <a:pt x="1327403" y="214884"/>
                </a:lnTo>
                <a:lnTo>
                  <a:pt x="1362455" y="220980"/>
                </a:lnTo>
                <a:lnTo>
                  <a:pt x="1368551" y="220980"/>
                </a:lnTo>
                <a:lnTo>
                  <a:pt x="1373123" y="222504"/>
                </a:lnTo>
                <a:lnTo>
                  <a:pt x="1376171" y="225552"/>
                </a:lnTo>
                <a:lnTo>
                  <a:pt x="1376171" y="230124"/>
                </a:lnTo>
                <a:lnTo>
                  <a:pt x="1374648" y="234695"/>
                </a:lnTo>
                <a:lnTo>
                  <a:pt x="1371600" y="237744"/>
                </a:lnTo>
                <a:close/>
              </a:path>
              <a:path w="2277109" h="251460">
                <a:moveTo>
                  <a:pt x="1281684" y="222504"/>
                </a:moveTo>
                <a:lnTo>
                  <a:pt x="1277112" y="222504"/>
                </a:lnTo>
                <a:lnTo>
                  <a:pt x="1252728" y="217932"/>
                </a:lnTo>
                <a:lnTo>
                  <a:pt x="1232916" y="213360"/>
                </a:lnTo>
                <a:lnTo>
                  <a:pt x="1228344" y="211836"/>
                </a:lnTo>
                <a:lnTo>
                  <a:pt x="1225296" y="208788"/>
                </a:lnTo>
                <a:lnTo>
                  <a:pt x="1226819" y="204216"/>
                </a:lnTo>
                <a:lnTo>
                  <a:pt x="1226819" y="199644"/>
                </a:lnTo>
                <a:lnTo>
                  <a:pt x="1231391" y="198120"/>
                </a:lnTo>
                <a:lnTo>
                  <a:pt x="1235964" y="198120"/>
                </a:lnTo>
                <a:lnTo>
                  <a:pt x="1255775" y="202691"/>
                </a:lnTo>
                <a:lnTo>
                  <a:pt x="1280160" y="207264"/>
                </a:lnTo>
                <a:lnTo>
                  <a:pt x="1284732" y="208788"/>
                </a:lnTo>
                <a:lnTo>
                  <a:pt x="1286255" y="211836"/>
                </a:lnTo>
                <a:lnTo>
                  <a:pt x="1286255" y="216408"/>
                </a:lnTo>
                <a:lnTo>
                  <a:pt x="1284732" y="220980"/>
                </a:lnTo>
                <a:lnTo>
                  <a:pt x="1281684" y="222504"/>
                </a:lnTo>
                <a:close/>
              </a:path>
              <a:path w="2277109" h="251460">
                <a:moveTo>
                  <a:pt x="1191767" y="204216"/>
                </a:moveTo>
                <a:lnTo>
                  <a:pt x="1187196" y="202691"/>
                </a:lnTo>
                <a:lnTo>
                  <a:pt x="1181100" y="201168"/>
                </a:lnTo>
                <a:lnTo>
                  <a:pt x="1146048" y="192024"/>
                </a:lnTo>
                <a:lnTo>
                  <a:pt x="1143000" y="192024"/>
                </a:lnTo>
                <a:lnTo>
                  <a:pt x="1139951" y="190500"/>
                </a:lnTo>
                <a:lnTo>
                  <a:pt x="1136903" y="185928"/>
                </a:lnTo>
                <a:lnTo>
                  <a:pt x="1138428" y="182880"/>
                </a:lnTo>
                <a:lnTo>
                  <a:pt x="1139951" y="178308"/>
                </a:lnTo>
                <a:lnTo>
                  <a:pt x="1143000" y="176784"/>
                </a:lnTo>
                <a:lnTo>
                  <a:pt x="1147571" y="176784"/>
                </a:lnTo>
                <a:lnTo>
                  <a:pt x="1149096" y="178308"/>
                </a:lnTo>
                <a:lnTo>
                  <a:pt x="1191767" y="188976"/>
                </a:lnTo>
                <a:lnTo>
                  <a:pt x="1194816" y="188976"/>
                </a:lnTo>
                <a:lnTo>
                  <a:pt x="1197864" y="193548"/>
                </a:lnTo>
                <a:lnTo>
                  <a:pt x="1196339" y="198120"/>
                </a:lnTo>
                <a:lnTo>
                  <a:pt x="1196339" y="201168"/>
                </a:lnTo>
                <a:lnTo>
                  <a:pt x="1191767" y="204216"/>
                </a:lnTo>
                <a:close/>
              </a:path>
              <a:path w="2277109" h="251460">
                <a:moveTo>
                  <a:pt x="1103375" y="181356"/>
                </a:moveTo>
                <a:lnTo>
                  <a:pt x="1075944" y="172212"/>
                </a:lnTo>
                <a:lnTo>
                  <a:pt x="1056132" y="166116"/>
                </a:lnTo>
                <a:lnTo>
                  <a:pt x="1051560" y="164591"/>
                </a:lnTo>
                <a:lnTo>
                  <a:pt x="1050035" y="160020"/>
                </a:lnTo>
                <a:lnTo>
                  <a:pt x="1051560" y="156972"/>
                </a:lnTo>
                <a:lnTo>
                  <a:pt x="1051560" y="152400"/>
                </a:lnTo>
                <a:lnTo>
                  <a:pt x="1056132" y="150876"/>
                </a:lnTo>
                <a:lnTo>
                  <a:pt x="1060703" y="152400"/>
                </a:lnTo>
                <a:lnTo>
                  <a:pt x="1080516" y="158495"/>
                </a:lnTo>
                <a:lnTo>
                  <a:pt x="1103375" y="164591"/>
                </a:lnTo>
                <a:lnTo>
                  <a:pt x="1107948" y="166116"/>
                </a:lnTo>
                <a:lnTo>
                  <a:pt x="1109471" y="170688"/>
                </a:lnTo>
                <a:lnTo>
                  <a:pt x="1109471" y="175260"/>
                </a:lnTo>
                <a:lnTo>
                  <a:pt x="1107948" y="178308"/>
                </a:lnTo>
                <a:lnTo>
                  <a:pt x="1103375" y="181356"/>
                </a:lnTo>
                <a:close/>
              </a:path>
              <a:path w="2277109" h="251460">
                <a:moveTo>
                  <a:pt x="1016507" y="152400"/>
                </a:moveTo>
                <a:lnTo>
                  <a:pt x="1011935" y="152400"/>
                </a:lnTo>
                <a:lnTo>
                  <a:pt x="1005839" y="149352"/>
                </a:lnTo>
                <a:lnTo>
                  <a:pt x="972312" y="137160"/>
                </a:lnTo>
                <a:lnTo>
                  <a:pt x="969264" y="137160"/>
                </a:lnTo>
                <a:lnTo>
                  <a:pt x="966216" y="135636"/>
                </a:lnTo>
                <a:lnTo>
                  <a:pt x="963167" y="131064"/>
                </a:lnTo>
                <a:lnTo>
                  <a:pt x="964691" y="126491"/>
                </a:lnTo>
                <a:lnTo>
                  <a:pt x="966216" y="123444"/>
                </a:lnTo>
                <a:lnTo>
                  <a:pt x="970787" y="120395"/>
                </a:lnTo>
                <a:lnTo>
                  <a:pt x="976884" y="123444"/>
                </a:lnTo>
                <a:lnTo>
                  <a:pt x="1011935" y="135636"/>
                </a:lnTo>
                <a:lnTo>
                  <a:pt x="1018032" y="137160"/>
                </a:lnTo>
                <a:lnTo>
                  <a:pt x="1021080" y="138684"/>
                </a:lnTo>
                <a:lnTo>
                  <a:pt x="1024128" y="143256"/>
                </a:lnTo>
                <a:lnTo>
                  <a:pt x="1022603" y="146304"/>
                </a:lnTo>
                <a:lnTo>
                  <a:pt x="1021080" y="150876"/>
                </a:lnTo>
                <a:lnTo>
                  <a:pt x="1016507" y="152400"/>
                </a:lnTo>
                <a:close/>
              </a:path>
              <a:path w="2277109" h="251460">
                <a:moveTo>
                  <a:pt x="931164" y="123444"/>
                </a:moveTo>
                <a:lnTo>
                  <a:pt x="926591" y="121920"/>
                </a:lnTo>
                <a:lnTo>
                  <a:pt x="925067" y="121920"/>
                </a:lnTo>
                <a:lnTo>
                  <a:pt x="883919" y="109728"/>
                </a:lnTo>
                <a:lnTo>
                  <a:pt x="879348" y="108204"/>
                </a:lnTo>
                <a:lnTo>
                  <a:pt x="876300" y="103632"/>
                </a:lnTo>
                <a:lnTo>
                  <a:pt x="877823" y="100584"/>
                </a:lnTo>
                <a:lnTo>
                  <a:pt x="879348" y="96012"/>
                </a:lnTo>
                <a:lnTo>
                  <a:pt x="883919" y="92964"/>
                </a:lnTo>
                <a:lnTo>
                  <a:pt x="886967" y="94488"/>
                </a:lnTo>
                <a:lnTo>
                  <a:pt x="929639" y="108204"/>
                </a:lnTo>
                <a:lnTo>
                  <a:pt x="931164" y="108204"/>
                </a:lnTo>
                <a:lnTo>
                  <a:pt x="935735" y="109728"/>
                </a:lnTo>
                <a:lnTo>
                  <a:pt x="937260" y="114300"/>
                </a:lnTo>
                <a:lnTo>
                  <a:pt x="935735" y="117348"/>
                </a:lnTo>
                <a:lnTo>
                  <a:pt x="934212" y="121920"/>
                </a:lnTo>
                <a:lnTo>
                  <a:pt x="931164" y="123444"/>
                </a:lnTo>
                <a:close/>
              </a:path>
              <a:path w="2277109" h="251460">
                <a:moveTo>
                  <a:pt x="844296" y="97536"/>
                </a:moveTo>
                <a:lnTo>
                  <a:pt x="839723" y="96012"/>
                </a:lnTo>
                <a:lnTo>
                  <a:pt x="830580" y="94488"/>
                </a:lnTo>
                <a:lnTo>
                  <a:pt x="795528" y="83820"/>
                </a:lnTo>
                <a:lnTo>
                  <a:pt x="792480" y="83820"/>
                </a:lnTo>
                <a:lnTo>
                  <a:pt x="789432" y="79248"/>
                </a:lnTo>
                <a:lnTo>
                  <a:pt x="790955" y="74676"/>
                </a:lnTo>
                <a:lnTo>
                  <a:pt x="790955" y="71628"/>
                </a:lnTo>
                <a:lnTo>
                  <a:pt x="795528" y="68580"/>
                </a:lnTo>
                <a:lnTo>
                  <a:pt x="800100" y="70104"/>
                </a:lnTo>
                <a:lnTo>
                  <a:pt x="833628" y="79248"/>
                </a:lnTo>
                <a:lnTo>
                  <a:pt x="844296" y="82295"/>
                </a:lnTo>
                <a:lnTo>
                  <a:pt x="847344" y="83820"/>
                </a:lnTo>
                <a:lnTo>
                  <a:pt x="850391" y="86868"/>
                </a:lnTo>
                <a:lnTo>
                  <a:pt x="847344" y="96012"/>
                </a:lnTo>
                <a:lnTo>
                  <a:pt x="844296" y="97536"/>
                </a:lnTo>
                <a:close/>
              </a:path>
              <a:path w="2277109" h="251460">
                <a:moveTo>
                  <a:pt x="755903" y="74676"/>
                </a:moveTo>
                <a:lnTo>
                  <a:pt x="751332" y="73152"/>
                </a:lnTo>
                <a:lnTo>
                  <a:pt x="734567" y="68580"/>
                </a:lnTo>
                <a:lnTo>
                  <a:pt x="708660" y="62484"/>
                </a:lnTo>
                <a:lnTo>
                  <a:pt x="704087" y="60960"/>
                </a:lnTo>
                <a:lnTo>
                  <a:pt x="701039" y="56388"/>
                </a:lnTo>
                <a:lnTo>
                  <a:pt x="702564" y="53340"/>
                </a:lnTo>
                <a:lnTo>
                  <a:pt x="704087" y="48768"/>
                </a:lnTo>
                <a:lnTo>
                  <a:pt x="707135" y="45720"/>
                </a:lnTo>
                <a:lnTo>
                  <a:pt x="711707" y="47244"/>
                </a:lnTo>
                <a:lnTo>
                  <a:pt x="737616" y="53340"/>
                </a:lnTo>
                <a:lnTo>
                  <a:pt x="755903" y="57912"/>
                </a:lnTo>
                <a:lnTo>
                  <a:pt x="760475" y="59436"/>
                </a:lnTo>
                <a:lnTo>
                  <a:pt x="762000" y="64008"/>
                </a:lnTo>
                <a:lnTo>
                  <a:pt x="762000" y="67056"/>
                </a:lnTo>
                <a:lnTo>
                  <a:pt x="760475" y="71628"/>
                </a:lnTo>
                <a:lnTo>
                  <a:pt x="755903" y="74676"/>
                </a:lnTo>
                <a:close/>
              </a:path>
              <a:path w="2277109" h="251460">
                <a:moveTo>
                  <a:pt x="667512" y="53340"/>
                </a:moveTo>
                <a:lnTo>
                  <a:pt x="664464" y="51816"/>
                </a:lnTo>
                <a:lnTo>
                  <a:pt x="637032" y="45720"/>
                </a:lnTo>
                <a:lnTo>
                  <a:pt x="620267" y="42672"/>
                </a:lnTo>
                <a:lnTo>
                  <a:pt x="615696" y="41148"/>
                </a:lnTo>
                <a:lnTo>
                  <a:pt x="612648" y="36576"/>
                </a:lnTo>
                <a:lnTo>
                  <a:pt x="614171" y="33528"/>
                </a:lnTo>
                <a:lnTo>
                  <a:pt x="614171" y="28956"/>
                </a:lnTo>
                <a:lnTo>
                  <a:pt x="618744" y="25908"/>
                </a:lnTo>
                <a:lnTo>
                  <a:pt x="623316" y="27432"/>
                </a:lnTo>
                <a:lnTo>
                  <a:pt x="641603" y="30480"/>
                </a:lnTo>
                <a:lnTo>
                  <a:pt x="667512" y="36576"/>
                </a:lnTo>
                <a:lnTo>
                  <a:pt x="670560" y="38100"/>
                </a:lnTo>
                <a:lnTo>
                  <a:pt x="673607" y="41148"/>
                </a:lnTo>
                <a:lnTo>
                  <a:pt x="673607" y="45720"/>
                </a:lnTo>
                <a:lnTo>
                  <a:pt x="672083" y="50291"/>
                </a:lnTo>
                <a:lnTo>
                  <a:pt x="667512" y="53340"/>
                </a:lnTo>
                <a:close/>
              </a:path>
              <a:path w="2277109" h="251460">
                <a:moveTo>
                  <a:pt x="579119" y="33528"/>
                </a:moveTo>
                <a:lnTo>
                  <a:pt x="574548" y="32004"/>
                </a:lnTo>
                <a:lnTo>
                  <a:pt x="530351" y="24384"/>
                </a:lnTo>
                <a:lnTo>
                  <a:pt x="527303" y="24384"/>
                </a:lnTo>
                <a:lnTo>
                  <a:pt x="524255" y="19812"/>
                </a:lnTo>
                <a:lnTo>
                  <a:pt x="524255" y="15240"/>
                </a:lnTo>
                <a:lnTo>
                  <a:pt x="525780" y="12191"/>
                </a:lnTo>
                <a:lnTo>
                  <a:pt x="528828" y="9144"/>
                </a:lnTo>
                <a:lnTo>
                  <a:pt x="533400" y="9144"/>
                </a:lnTo>
                <a:lnTo>
                  <a:pt x="551687" y="12191"/>
                </a:lnTo>
                <a:lnTo>
                  <a:pt x="577596" y="18288"/>
                </a:lnTo>
                <a:lnTo>
                  <a:pt x="582167" y="18288"/>
                </a:lnTo>
                <a:lnTo>
                  <a:pt x="585216" y="22860"/>
                </a:lnTo>
                <a:lnTo>
                  <a:pt x="583691" y="27432"/>
                </a:lnTo>
                <a:lnTo>
                  <a:pt x="583691" y="30480"/>
                </a:lnTo>
                <a:lnTo>
                  <a:pt x="579119" y="33528"/>
                </a:lnTo>
                <a:close/>
              </a:path>
              <a:path w="2277109" h="251460">
                <a:moveTo>
                  <a:pt x="490728" y="18288"/>
                </a:moveTo>
                <a:lnTo>
                  <a:pt x="486155" y="18288"/>
                </a:lnTo>
                <a:lnTo>
                  <a:pt x="467867" y="16764"/>
                </a:lnTo>
                <a:lnTo>
                  <a:pt x="440435" y="15240"/>
                </a:lnTo>
                <a:lnTo>
                  <a:pt x="437387" y="15240"/>
                </a:lnTo>
                <a:lnTo>
                  <a:pt x="434339" y="10668"/>
                </a:lnTo>
                <a:lnTo>
                  <a:pt x="434339" y="3048"/>
                </a:lnTo>
                <a:lnTo>
                  <a:pt x="437387" y="0"/>
                </a:lnTo>
                <a:lnTo>
                  <a:pt x="441960" y="0"/>
                </a:lnTo>
                <a:lnTo>
                  <a:pt x="469391" y="1524"/>
                </a:lnTo>
                <a:lnTo>
                  <a:pt x="487680" y="3048"/>
                </a:lnTo>
                <a:lnTo>
                  <a:pt x="492251" y="4572"/>
                </a:lnTo>
                <a:lnTo>
                  <a:pt x="495300" y="7620"/>
                </a:lnTo>
                <a:lnTo>
                  <a:pt x="493775" y="12191"/>
                </a:lnTo>
                <a:lnTo>
                  <a:pt x="493775" y="15240"/>
                </a:lnTo>
                <a:lnTo>
                  <a:pt x="490728" y="18288"/>
                </a:lnTo>
                <a:close/>
              </a:path>
              <a:path w="2277109" h="251460">
                <a:moveTo>
                  <a:pt x="350519" y="16764"/>
                </a:moveTo>
                <a:lnTo>
                  <a:pt x="347471" y="16764"/>
                </a:lnTo>
                <a:lnTo>
                  <a:pt x="342900" y="13716"/>
                </a:lnTo>
                <a:lnTo>
                  <a:pt x="342900" y="4572"/>
                </a:lnTo>
                <a:lnTo>
                  <a:pt x="345948" y="1524"/>
                </a:lnTo>
                <a:lnTo>
                  <a:pt x="350519" y="1524"/>
                </a:lnTo>
                <a:lnTo>
                  <a:pt x="387096" y="0"/>
                </a:lnTo>
                <a:lnTo>
                  <a:pt x="400812" y="0"/>
                </a:lnTo>
                <a:lnTo>
                  <a:pt x="403860" y="3048"/>
                </a:lnTo>
                <a:lnTo>
                  <a:pt x="403860" y="10668"/>
                </a:lnTo>
                <a:lnTo>
                  <a:pt x="400812" y="15240"/>
                </a:lnTo>
                <a:lnTo>
                  <a:pt x="387096" y="15240"/>
                </a:lnTo>
                <a:lnTo>
                  <a:pt x="350519" y="16764"/>
                </a:lnTo>
                <a:close/>
              </a:path>
              <a:path w="2277109" h="251460">
                <a:moveTo>
                  <a:pt x="262128" y="28956"/>
                </a:moveTo>
                <a:lnTo>
                  <a:pt x="257555" y="28956"/>
                </a:lnTo>
                <a:lnTo>
                  <a:pt x="254507" y="27432"/>
                </a:lnTo>
                <a:lnTo>
                  <a:pt x="252983" y="22860"/>
                </a:lnTo>
                <a:lnTo>
                  <a:pt x="252983" y="18288"/>
                </a:lnTo>
                <a:lnTo>
                  <a:pt x="254507" y="15240"/>
                </a:lnTo>
                <a:lnTo>
                  <a:pt x="259080" y="13716"/>
                </a:lnTo>
                <a:lnTo>
                  <a:pt x="263651" y="13716"/>
                </a:lnTo>
                <a:lnTo>
                  <a:pt x="304800" y="6095"/>
                </a:lnTo>
                <a:lnTo>
                  <a:pt x="309371" y="6095"/>
                </a:lnTo>
                <a:lnTo>
                  <a:pt x="312419" y="9144"/>
                </a:lnTo>
                <a:lnTo>
                  <a:pt x="312419" y="13716"/>
                </a:lnTo>
                <a:lnTo>
                  <a:pt x="313944" y="16764"/>
                </a:lnTo>
                <a:lnTo>
                  <a:pt x="310896" y="21336"/>
                </a:lnTo>
                <a:lnTo>
                  <a:pt x="306323" y="21336"/>
                </a:lnTo>
                <a:lnTo>
                  <a:pt x="265175" y="27432"/>
                </a:lnTo>
                <a:lnTo>
                  <a:pt x="262128" y="28956"/>
                </a:lnTo>
                <a:close/>
              </a:path>
              <a:path w="2277109" h="251460">
                <a:moveTo>
                  <a:pt x="173735" y="47244"/>
                </a:moveTo>
                <a:lnTo>
                  <a:pt x="169164" y="47244"/>
                </a:lnTo>
                <a:lnTo>
                  <a:pt x="164591" y="45720"/>
                </a:lnTo>
                <a:lnTo>
                  <a:pt x="164591" y="41148"/>
                </a:lnTo>
                <a:lnTo>
                  <a:pt x="163067" y="36576"/>
                </a:lnTo>
                <a:lnTo>
                  <a:pt x="166116" y="33528"/>
                </a:lnTo>
                <a:lnTo>
                  <a:pt x="169164" y="32004"/>
                </a:lnTo>
                <a:lnTo>
                  <a:pt x="198119" y="25908"/>
                </a:lnTo>
                <a:lnTo>
                  <a:pt x="214883" y="22860"/>
                </a:lnTo>
                <a:lnTo>
                  <a:pt x="217932" y="21336"/>
                </a:lnTo>
                <a:lnTo>
                  <a:pt x="222503" y="24384"/>
                </a:lnTo>
                <a:lnTo>
                  <a:pt x="224028" y="28956"/>
                </a:lnTo>
                <a:lnTo>
                  <a:pt x="224028" y="32004"/>
                </a:lnTo>
                <a:lnTo>
                  <a:pt x="220980" y="36576"/>
                </a:lnTo>
                <a:lnTo>
                  <a:pt x="217932" y="38100"/>
                </a:lnTo>
                <a:lnTo>
                  <a:pt x="201167" y="41148"/>
                </a:lnTo>
                <a:lnTo>
                  <a:pt x="173735" y="47244"/>
                </a:lnTo>
                <a:close/>
              </a:path>
              <a:path w="2277109" h="251460">
                <a:moveTo>
                  <a:pt x="80771" y="70104"/>
                </a:moveTo>
                <a:lnTo>
                  <a:pt x="77724" y="68580"/>
                </a:lnTo>
                <a:lnTo>
                  <a:pt x="74675" y="59436"/>
                </a:lnTo>
                <a:lnTo>
                  <a:pt x="77724" y="54864"/>
                </a:lnTo>
                <a:lnTo>
                  <a:pt x="80771" y="54864"/>
                </a:lnTo>
                <a:lnTo>
                  <a:pt x="124967" y="42672"/>
                </a:lnTo>
                <a:lnTo>
                  <a:pt x="129540" y="41148"/>
                </a:lnTo>
                <a:lnTo>
                  <a:pt x="134111" y="44195"/>
                </a:lnTo>
                <a:lnTo>
                  <a:pt x="134111" y="48768"/>
                </a:lnTo>
                <a:lnTo>
                  <a:pt x="135635" y="51816"/>
                </a:lnTo>
                <a:lnTo>
                  <a:pt x="132587" y="56388"/>
                </a:lnTo>
                <a:lnTo>
                  <a:pt x="129540" y="57912"/>
                </a:lnTo>
                <a:lnTo>
                  <a:pt x="85343" y="68580"/>
                </a:lnTo>
                <a:lnTo>
                  <a:pt x="80771" y="70104"/>
                </a:lnTo>
                <a:close/>
              </a:path>
              <a:path w="2277109" h="251460">
                <a:moveTo>
                  <a:pt x="6095" y="92964"/>
                </a:moveTo>
                <a:lnTo>
                  <a:pt x="1524" y="89916"/>
                </a:lnTo>
                <a:lnTo>
                  <a:pt x="1524" y="86868"/>
                </a:lnTo>
                <a:lnTo>
                  <a:pt x="0" y="82295"/>
                </a:lnTo>
                <a:lnTo>
                  <a:pt x="1524" y="77724"/>
                </a:lnTo>
                <a:lnTo>
                  <a:pt x="6095" y="77724"/>
                </a:lnTo>
                <a:lnTo>
                  <a:pt x="38100" y="67056"/>
                </a:lnTo>
                <a:lnTo>
                  <a:pt x="41148" y="67056"/>
                </a:lnTo>
                <a:lnTo>
                  <a:pt x="45719" y="68580"/>
                </a:lnTo>
                <a:lnTo>
                  <a:pt x="47243" y="73152"/>
                </a:lnTo>
                <a:lnTo>
                  <a:pt x="48767" y="76200"/>
                </a:lnTo>
                <a:lnTo>
                  <a:pt x="45719" y="80772"/>
                </a:lnTo>
                <a:lnTo>
                  <a:pt x="41148" y="82295"/>
                </a:lnTo>
                <a:lnTo>
                  <a:pt x="10667" y="91440"/>
                </a:lnTo>
                <a:lnTo>
                  <a:pt x="6095" y="92964"/>
                </a:lnTo>
                <a:close/>
              </a:path>
            </a:pathLst>
          </a:custGeom>
          <a:solidFill>
            <a:srgbClr val="009900"/>
          </a:solidFill>
        </p:spPr>
        <p:txBody>
          <a:bodyPr wrap="square" lIns="0" tIns="0" rIns="0" bIns="0" rtlCol="0"/>
          <a:lstStyle/>
          <a:p>
            <a:endParaRPr/>
          </a:p>
        </p:txBody>
      </p:sp>
      <p:grpSp>
        <p:nvGrpSpPr>
          <p:cNvPr id="51" name="object 51"/>
          <p:cNvGrpSpPr/>
          <p:nvPr/>
        </p:nvGrpSpPr>
        <p:grpSpPr>
          <a:xfrm>
            <a:off x="9269558" y="1286255"/>
            <a:ext cx="200128" cy="1074420"/>
            <a:chOff x="4029455" y="1286255"/>
            <a:chExt cx="86995" cy="1074420"/>
          </a:xfrm>
        </p:grpSpPr>
        <p:pic>
          <p:nvPicPr>
            <p:cNvPr id="52" name="object 52"/>
            <p:cNvPicPr/>
            <p:nvPr/>
          </p:nvPicPr>
          <p:blipFill>
            <a:blip r:embed="rId27" cstate="print"/>
            <a:stretch>
              <a:fillRect/>
            </a:stretch>
          </p:blipFill>
          <p:spPr>
            <a:xfrm>
              <a:off x="4029455" y="1630680"/>
              <a:ext cx="86867" cy="729995"/>
            </a:xfrm>
            <a:prstGeom prst="rect">
              <a:avLst/>
            </a:prstGeom>
          </p:spPr>
        </p:pic>
        <p:pic>
          <p:nvPicPr>
            <p:cNvPr id="53" name="object 53"/>
            <p:cNvPicPr/>
            <p:nvPr/>
          </p:nvPicPr>
          <p:blipFill>
            <a:blip r:embed="rId28" cstate="print"/>
            <a:stretch>
              <a:fillRect/>
            </a:stretch>
          </p:blipFill>
          <p:spPr>
            <a:xfrm>
              <a:off x="4029455" y="1286255"/>
              <a:ext cx="86867" cy="966215"/>
            </a:xfrm>
            <a:prstGeom prst="rect">
              <a:avLst/>
            </a:prstGeom>
          </p:spPr>
        </p:pic>
      </p:grpSp>
      <p:grpSp>
        <p:nvGrpSpPr>
          <p:cNvPr id="54" name="object 54"/>
          <p:cNvGrpSpPr/>
          <p:nvPr/>
        </p:nvGrpSpPr>
        <p:grpSpPr>
          <a:xfrm>
            <a:off x="11793795" y="662939"/>
            <a:ext cx="1244589" cy="203200"/>
            <a:chOff x="5126735" y="662939"/>
            <a:chExt cx="541020" cy="203200"/>
          </a:xfrm>
        </p:grpSpPr>
        <p:pic>
          <p:nvPicPr>
            <p:cNvPr id="55" name="object 55"/>
            <p:cNvPicPr/>
            <p:nvPr/>
          </p:nvPicPr>
          <p:blipFill>
            <a:blip r:embed="rId29" cstate="print"/>
            <a:stretch>
              <a:fillRect/>
            </a:stretch>
          </p:blipFill>
          <p:spPr>
            <a:xfrm>
              <a:off x="5126735" y="662939"/>
              <a:ext cx="452627" cy="202691"/>
            </a:xfrm>
            <a:prstGeom prst="rect">
              <a:avLst/>
            </a:prstGeom>
          </p:spPr>
        </p:pic>
        <p:pic>
          <p:nvPicPr>
            <p:cNvPr id="56" name="object 56"/>
            <p:cNvPicPr/>
            <p:nvPr/>
          </p:nvPicPr>
          <p:blipFill>
            <a:blip r:embed="rId30" cstate="print"/>
            <a:stretch>
              <a:fillRect/>
            </a:stretch>
          </p:blipFill>
          <p:spPr>
            <a:xfrm>
              <a:off x="5617464" y="701039"/>
              <a:ext cx="50291" cy="8127"/>
            </a:xfrm>
            <a:prstGeom prst="rect">
              <a:avLst/>
            </a:prstGeom>
          </p:spPr>
        </p:pic>
      </p:grpSp>
      <p:pic>
        <p:nvPicPr>
          <p:cNvPr id="57" name="object 57"/>
          <p:cNvPicPr/>
          <p:nvPr/>
        </p:nvPicPr>
        <p:blipFill>
          <a:blip r:embed="rId31" cstate="print"/>
          <a:stretch>
            <a:fillRect/>
          </a:stretch>
        </p:blipFill>
        <p:spPr>
          <a:xfrm>
            <a:off x="13090972" y="664464"/>
            <a:ext cx="532895" cy="248411"/>
          </a:xfrm>
          <a:prstGeom prst="rect">
            <a:avLst/>
          </a:prstGeom>
        </p:spPr>
      </p:pic>
      <p:sp>
        <p:nvSpPr>
          <p:cNvPr id="58" name="object 58"/>
          <p:cNvSpPr/>
          <p:nvPr/>
        </p:nvSpPr>
        <p:spPr>
          <a:xfrm>
            <a:off x="11579938" y="1703832"/>
            <a:ext cx="1294256" cy="227329"/>
          </a:xfrm>
          <a:custGeom>
            <a:avLst/>
            <a:gdLst/>
            <a:ahLst/>
            <a:cxnLst/>
            <a:rect l="l" t="t" r="r" b="b"/>
            <a:pathLst>
              <a:path w="562610" h="227330">
                <a:moveTo>
                  <a:pt x="9144" y="227076"/>
                </a:moveTo>
                <a:lnTo>
                  <a:pt x="4572" y="225552"/>
                </a:lnTo>
                <a:lnTo>
                  <a:pt x="1524" y="220980"/>
                </a:lnTo>
                <a:lnTo>
                  <a:pt x="0" y="217932"/>
                </a:lnTo>
                <a:lnTo>
                  <a:pt x="0" y="213360"/>
                </a:lnTo>
                <a:lnTo>
                  <a:pt x="4572" y="211836"/>
                </a:lnTo>
                <a:lnTo>
                  <a:pt x="57912" y="178308"/>
                </a:lnTo>
                <a:lnTo>
                  <a:pt x="96012" y="156972"/>
                </a:lnTo>
                <a:lnTo>
                  <a:pt x="99060" y="155448"/>
                </a:lnTo>
                <a:lnTo>
                  <a:pt x="103632" y="155448"/>
                </a:lnTo>
                <a:lnTo>
                  <a:pt x="106680" y="160020"/>
                </a:lnTo>
                <a:lnTo>
                  <a:pt x="108204" y="163068"/>
                </a:lnTo>
                <a:lnTo>
                  <a:pt x="106680" y="167640"/>
                </a:lnTo>
                <a:lnTo>
                  <a:pt x="103632" y="170688"/>
                </a:lnTo>
                <a:lnTo>
                  <a:pt x="65532" y="192024"/>
                </a:lnTo>
                <a:lnTo>
                  <a:pt x="12192" y="224028"/>
                </a:lnTo>
                <a:lnTo>
                  <a:pt x="9144" y="227076"/>
                </a:lnTo>
                <a:close/>
              </a:path>
              <a:path w="562610" h="227330">
                <a:moveTo>
                  <a:pt x="166116" y="135636"/>
                </a:moveTo>
                <a:lnTo>
                  <a:pt x="161544" y="134112"/>
                </a:lnTo>
                <a:lnTo>
                  <a:pt x="158496" y="131064"/>
                </a:lnTo>
                <a:lnTo>
                  <a:pt x="156972" y="126492"/>
                </a:lnTo>
                <a:lnTo>
                  <a:pt x="158496" y="121920"/>
                </a:lnTo>
                <a:lnTo>
                  <a:pt x="161544" y="120396"/>
                </a:lnTo>
                <a:lnTo>
                  <a:pt x="166116" y="117348"/>
                </a:lnTo>
                <a:lnTo>
                  <a:pt x="170687" y="118872"/>
                </a:lnTo>
                <a:lnTo>
                  <a:pt x="172211" y="123444"/>
                </a:lnTo>
                <a:lnTo>
                  <a:pt x="173735" y="126492"/>
                </a:lnTo>
                <a:lnTo>
                  <a:pt x="173735" y="131064"/>
                </a:lnTo>
                <a:lnTo>
                  <a:pt x="169164" y="134112"/>
                </a:lnTo>
                <a:lnTo>
                  <a:pt x="166116" y="135636"/>
                </a:lnTo>
                <a:close/>
              </a:path>
              <a:path w="562610" h="227330">
                <a:moveTo>
                  <a:pt x="233172" y="100584"/>
                </a:moveTo>
                <a:lnTo>
                  <a:pt x="228599" y="99060"/>
                </a:lnTo>
                <a:lnTo>
                  <a:pt x="227075" y="96012"/>
                </a:lnTo>
                <a:lnTo>
                  <a:pt x="225552" y="91440"/>
                </a:lnTo>
                <a:lnTo>
                  <a:pt x="227075" y="86868"/>
                </a:lnTo>
                <a:lnTo>
                  <a:pt x="230123" y="85344"/>
                </a:lnTo>
                <a:lnTo>
                  <a:pt x="234696" y="83820"/>
                </a:lnTo>
                <a:lnTo>
                  <a:pt x="239268" y="85344"/>
                </a:lnTo>
                <a:lnTo>
                  <a:pt x="240792" y="89916"/>
                </a:lnTo>
                <a:lnTo>
                  <a:pt x="242316" y="92964"/>
                </a:lnTo>
                <a:lnTo>
                  <a:pt x="240792" y="97536"/>
                </a:lnTo>
                <a:lnTo>
                  <a:pt x="236220" y="99060"/>
                </a:lnTo>
                <a:lnTo>
                  <a:pt x="233172" y="100584"/>
                </a:lnTo>
                <a:close/>
              </a:path>
              <a:path w="562610" h="227330">
                <a:moveTo>
                  <a:pt x="301752" y="73152"/>
                </a:moveTo>
                <a:lnTo>
                  <a:pt x="298704" y="70104"/>
                </a:lnTo>
                <a:lnTo>
                  <a:pt x="297180" y="67056"/>
                </a:lnTo>
                <a:lnTo>
                  <a:pt x="295656" y="62484"/>
                </a:lnTo>
                <a:lnTo>
                  <a:pt x="297180" y="57911"/>
                </a:lnTo>
                <a:lnTo>
                  <a:pt x="352044" y="39623"/>
                </a:lnTo>
                <a:lnTo>
                  <a:pt x="396240" y="27432"/>
                </a:lnTo>
                <a:lnTo>
                  <a:pt x="403860" y="25908"/>
                </a:lnTo>
                <a:lnTo>
                  <a:pt x="408431" y="24384"/>
                </a:lnTo>
                <a:lnTo>
                  <a:pt x="411479" y="27432"/>
                </a:lnTo>
                <a:lnTo>
                  <a:pt x="413004" y="32004"/>
                </a:lnTo>
                <a:lnTo>
                  <a:pt x="413004" y="36576"/>
                </a:lnTo>
                <a:lnTo>
                  <a:pt x="409955" y="39623"/>
                </a:lnTo>
                <a:lnTo>
                  <a:pt x="406908" y="41147"/>
                </a:lnTo>
                <a:lnTo>
                  <a:pt x="400812" y="41147"/>
                </a:lnTo>
                <a:lnTo>
                  <a:pt x="356616" y="53340"/>
                </a:lnTo>
                <a:lnTo>
                  <a:pt x="313944" y="67056"/>
                </a:lnTo>
                <a:lnTo>
                  <a:pt x="306323" y="71628"/>
                </a:lnTo>
                <a:lnTo>
                  <a:pt x="301752" y="73152"/>
                </a:lnTo>
                <a:close/>
              </a:path>
              <a:path w="562610" h="227330">
                <a:moveTo>
                  <a:pt x="477012" y="28956"/>
                </a:moveTo>
                <a:lnTo>
                  <a:pt x="472440" y="25908"/>
                </a:lnTo>
                <a:lnTo>
                  <a:pt x="472440" y="21335"/>
                </a:lnTo>
                <a:lnTo>
                  <a:pt x="470916" y="18288"/>
                </a:lnTo>
                <a:lnTo>
                  <a:pt x="473964" y="13716"/>
                </a:lnTo>
                <a:lnTo>
                  <a:pt x="478536" y="13716"/>
                </a:lnTo>
                <a:lnTo>
                  <a:pt x="483108" y="12192"/>
                </a:lnTo>
                <a:lnTo>
                  <a:pt x="486155" y="15240"/>
                </a:lnTo>
                <a:lnTo>
                  <a:pt x="487679" y="19811"/>
                </a:lnTo>
                <a:lnTo>
                  <a:pt x="487679" y="22859"/>
                </a:lnTo>
                <a:lnTo>
                  <a:pt x="484631" y="27432"/>
                </a:lnTo>
                <a:lnTo>
                  <a:pt x="481584" y="27432"/>
                </a:lnTo>
                <a:lnTo>
                  <a:pt x="477012" y="28956"/>
                </a:lnTo>
                <a:close/>
              </a:path>
              <a:path w="562610" h="227330">
                <a:moveTo>
                  <a:pt x="551688" y="16764"/>
                </a:moveTo>
                <a:lnTo>
                  <a:pt x="547116" y="13716"/>
                </a:lnTo>
                <a:lnTo>
                  <a:pt x="547116" y="4571"/>
                </a:lnTo>
                <a:lnTo>
                  <a:pt x="548640" y="1523"/>
                </a:lnTo>
                <a:lnTo>
                  <a:pt x="553212" y="0"/>
                </a:lnTo>
                <a:lnTo>
                  <a:pt x="557784" y="0"/>
                </a:lnTo>
                <a:lnTo>
                  <a:pt x="560831" y="3047"/>
                </a:lnTo>
                <a:lnTo>
                  <a:pt x="562355" y="6096"/>
                </a:lnTo>
                <a:lnTo>
                  <a:pt x="562355" y="10668"/>
                </a:lnTo>
                <a:lnTo>
                  <a:pt x="559308" y="15240"/>
                </a:lnTo>
                <a:lnTo>
                  <a:pt x="556260" y="15240"/>
                </a:lnTo>
                <a:lnTo>
                  <a:pt x="551688" y="16764"/>
                </a:lnTo>
                <a:close/>
              </a:path>
            </a:pathLst>
          </a:custGeom>
          <a:solidFill>
            <a:srgbClr val="BF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grpSp>
        <p:nvGrpSpPr>
          <p:cNvPr id="59" name="object 59"/>
          <p:cNvGrpSpPr/>
          <p:nvPr/>
        </p:nvGrpSpPr>
        <p:grpSpPr>
          <a:xfrm>
            <a:off x="10026830" y="807720"/>
            <a:ext cx="6037426" cy="1470660"/>
            <a:chOff x="4358639" y="807720"/>
            <a:chExt cx="2624455" cy="1470660"/>
          </a:xfrm>
        </p:grpSpPr>
        <p:sp>
          <p:nvSpPr>
            <p:cNvPr id="60" name="object 60"/>
            <p:cNvSpPr/>
            <p:nvPr/>
          </p:nvSpPr>
          <p:spPr>
            <a:xfrm>
              <a:off x="5644896" y="1693163"/>
              <a:ext cx="1338580" cy="585470"/>
            </a:xfrm>
            <a:custGeom>
              <a:avLst/>
              <a:gdLst/>
              <a:ahLst/>
              <a:cxnLst/>
              <a:rect l="l" t="t" r="r" b="b"/>
              <a:pathLst>
                <a:path w="1338579" h="585469">
                  <a:moveTo>
                    <a:pt x="228600" y="10680"/>
                  </a:moveTo>
                  <a:lnTo>
                    <a:pt x="225552" y="7632"/>
                  </a:lnTo>
                  <a:lnTo>
                    <a:pt x="220980" y="7632"/>
                  </a:lnTo>
                  <a:lnTo>
                    <a:pt x="119151" y="1816"/>
                  </a:lnTo>
                  <a:lnTo>
                    <a:pt x="118872" y="1524"/>
                  </a:lnTo>
                  <a:lnTo>
                    <a:pt x="114300" y="1524"/>
                  </a:lnTo>
                  <a:lnTo>
                    <a:pt x="74676" y="0"/>
                  </a:lnTo>
                  <a:lnTo>
                    <a:pt x="35052" y="1524"/>
                  </a:lnTo>
                  <a:lnTo>
                    <a:pt x="7620" y="3048"/>
                  </a:lnTo>
                  <a:lnTo>
                    <a:pt x="3048" y="3048"/>
                  </a:lnTo>
                  <a:lnTo>
                    <a:pt x="0" y="7620"/>
                  </a:lnTo>
                  <a:lnTo>
                    <a:pt x="1524" y="10668"/>
                  </a:lnTo>
                  <a:lnTo>
                    <a:pt x="1524" y="15240"/>
                  </a:lnTo>
                  <a:lnTo>
                    <a:pt x="4572" y="18288"/>
                  </a:lnTo>
                  <a:lnTo>
                    <a:pt x="9144" y="18288"/>
                  </a:lnTo>
                  <a:lnTo>
                    <a:pt x="36576" y="16764"/>
                  </a:lnTo>
                  <a:lnTo>
                    <a:pt x="74676" y="15240"/>
                  </a:lnTo>
                  <a:lnTo>
                    <a:pt x="114249" y="16764"/>
                  </a:lnTo>
                  <a:lnTo>
                    <a:pt x="219456" y="22872"/>
                  </a:lnTo>
                  <a:lnTo>
                    <a:pt x="224028" y="22872"/>
                  </a:lnTo>
                  <a:lnTo>
                    <a:pt x="227076" y="19824"/>
                  </a:lnTo>
                  <a:lnTo>
                    <a:pt x="228600" y="15252"/>
                  </a:lnTo>
                  <a:lnTo>
                    <a:pt x="228600" y="10680"/>
                  </a:lnTo>
                  <a:close/>
                </a:path>
                <a:path w="1338579" h="585469">
                  <a:moveTo>
                    <a:pt x="303276" y="22872"/>
                  </a:moveTo>
                  <a:lnTo>
                    <a:pt x="300228" y="19824"/>
                  </a:lnTo>
                  <a:lnTo>
                    <a:pt x="297180" y="18300"/>
                  </a:lnTo>
                  <a:lnTo>
                    <a:pt x="292608" y="18300"/>
                  </a:lnTo>
                  <a:lnTo>
                    <a:pt x="288036" y="19824"/>
                  </a:lnTo>
                  <a:lnTo>
                    <a:pt x="288036" y="24396"/>
                  </a:lnTo>
                  <a:lnTo>
                    <a:pt x="286512" y="28968"/>
                  </a:lnTo>
                  <a:lnTo>
                    <a:pt x="289560" y="32016"/>
                  </a:lnTo>
                  <a:lnTo>
                    <a:pt x="294132" y="33540"/>
                  </a:lnTo>
                  <a:lnTo>
                    <a:pt x="298704" y="33540"/>
                  </a:lnTo>
                  <a:lnTo>
                    <a:pt x="301752" y="32016"/>
                  </a:lnTo>
                  <a:lnTo>
                    <a:pt x="303276" y="27444"/>
                  </a:lnTo>
                  <a:lnTo>
                    <a:pt x="303276" y="22872"/>
                  </a:lnTo>
                  <a:close/>
                </a:path>
                <a:path w="1338579" h="585469">
                  <a:moveTo>
                    <a:pt x="377952" y="36588"/>
                  </a:moveTo>
                  <a:lnTo>
                    <a:pt x="374904" y="33540"/>
                  </a:lnTo>
                  <a:lnTo>
                    <a:pt x="371856" y="32016"/>
                  </a:lnTo>
                  <a:lnTo>
                    <a:pt x="367284" y="32016"/>
                  </a:lnTo>
                  <a:lnTo>
                    <a:pt x="362712" y="33540"/>
                  </a:lnTo>
                  <a:lnTo>
                    <a:pt x="362712" y="38112"/>
                  </a:lnTo>
                  <a:lnTo>
                    <a:pt x="361188" y="42684"/>
                  </a:lnTo>
                  <a:lnTo>
                    <a:pt x="364236" y="45732"/>
                  </a:lnTo>
                  <a:lnTo>
                    <a:pt x="368808" y="47256"/>
                  </a:lnTo>
                  <a:lnTo>
                    <a:pt x="373380" y="47256"/>
                  </a:lnTo>
                  <a:lnTo>
                    <a:pt x="376428" y="45732"/>
                  </a:lnTo>
                  <a:lnTo>
                    <a:pt x="377952" y="41160"/>
                  </a:lnTo>
                  <a:lnTo>
                    <a:pt x="377952" y="36588"/>
                  </a:lnTo>
                  <a:close/>
                </a:path>
                <a:path w="1338579" h="585469">
                  <a:moveTo>
                    <a:pt x="553212" y="88404"/>
                  </a:moveTo>
                  <a:lnTo>
                    <a:pt x="551688" y="83832"/>
                  </a:lnTo>
                  <a:lnTo>
                    <a:pt x="547116" y="82308"/>
                  </a:lnTo>
                  <a:lnTo>
                    <a:pt x="504444" y="67068"/>
                  </a:lnTo>
                  <a:lnTo>
                    <a:pt x="452628" y="51828"/>
                  </a:lnTo>
                  <a:lnTo>
                    <a:pt x="445008" y="50304"/>
                  </a:lnTo>
                  <a:lnTo>
                    <a:pt x="441960" y="48780"/>
                  </a:lnTo>
                  <a:lnTo>
                    <a:pt x="437388" y="51828"/>
                  </a:lnTo>
                  <a:lnTo>
                    <a:pt x="435864" y="54876"/>
                  </a:lnTo>
                  <a:lnTo>
                    <a:pt x="435864" y="59448"/>
                  </a:lnTo>
                  <a:lnTo>
                    <a:pt x="437388" y="64020"/>
                  </a:lnTo>
                  <a:lnTo>
                    <a:pt x="441960" y="64020"/>
                  </a:lnTo>
                  <a:lnTo>
                    <a:pt x="448056" y="67068"/>
                  </a:lnTo>
                  <a:lnTo>
                    <a:pt x="499872" y="82308"/>
                  </a:lnTo>
                  <a:lnTo>
                    <a:pt x="542544" y="96024"/>
                  </a:lnTo>
                  <a:lnTo>
                    <a:pt x="545592" y="97548"/>
                  </a:lnTo>
                  <a:lnTo>
                    <a:pt x="550164" y="96024"/>
                  </a:lnTo>
                  <a:lnTo>
                    <a:pt x="551688" y="91452"/>
                  </a:lnTo>
                  <a:lnTo>
                    <a:pt x="553212" y="88404"/>
                  </a:lnTo>
                  <a:close/>
                </a:path>
                <a:path w="1338579" h="585469">
                  <a:moveTo>
                    <a:pt x="623316" y="115836"/>
                  </a:moveTo>
                  <a:lnTo>
                    <a:pt x="621792" y="111264"/>
                  </a:lnTo>
                  <a:lnTo>
                    <a:pt x="618744" y="109740"/>
                  </a:lnTo>
                  <a:lnTo>
                    <a:pt x="614172" y="108216"/>
                  </a:lnTo>
                  <a:lnTo>
                    <a:pt x="609600" y="109740"/>
                  </a:lnTo>
                  <a:lnTo>
                    <a:pt x="608076" y="114312"/>
                  </a:lnTo>
                  <a:lnTo>
                    <a:pt x="606552" y="117360"/>
                  </a:lnTo>
                  <a:lnTo>
                    <a:pt x="608076" y="121932"/>
                  </a:lnTo>
                  <a:lnTo>
                    <a:pt x="612648" y="123456"/>
                  </a:lnTo>
                  <a:lnTo>
                    <a:pt x="615696" y="124980"/>
                  </a:lnTo>
                  <a:lnTo>
                    <a:pt x="620268" y="123456"/>
                  </a:lnTo>
                  <a:lnTo>
                    <a:pt x="621792" y="120408"/>
                  </a:lnTo>
                  <a:lnTo>
                    <a:pt x="623316" y="115836"/>
                  </a:lnTo>
                  <a:close/>
                </a:path>
                <a:path w="1338579" h="585469">
                  <a:moveTo>
                    <a:pt x="693420" y="147840"/>
                  </a:moveTo>
                  <a:lnTo>
                    <a:pt x="691896" y="143268"/>
                  </a:lnTo>
                  <a:lnTo>
                    <a:pt x="687324" y="141744"/>
                  </a:lnTo>
                  <a:lnTo>
                    <a:pt x="684276" y="138696"/>
                  </a:lnTo>
                  <a:lnTo>
                    <a:pt x="679704" y="140220"/>
                  </a:lnTo>
                  <a:lnTo>
                    <a:pt x="678180" y="144792"/>
                  </a:lnTo>
                  <a:lnTo>
                    <a:pt x="676656" y="147840"/>
                  </a:lnTo>
                  <a:lnTo>
                    <a:pt x="678180" y="152412"/>
                  </a:lnTo>
                  <a:lnTo>
                    <a:pt x="681228" y="155460"/>
                  </a:lnTo>
                  <a:lnTo>
                    <a:pt x="685800" y="156984"/>
                  </a:lnTo>
                  <a:lnTo>
                    <a:pt x="690372" y="155460"/>
                  </a:lnTo>
                  <a:lnTo>
                    <a:pt x="691896" y="150888"/>
                  </a:lnTo>
                  <a:lnTo>
                    <a:pt x="693420" y="147840"/>
                  </a:lnTo>
                  <a:close/>
                </a:path>
                <a:path w="1338579" h="585469">
                  <a:moveTo>
                    <a:pt x="848868" y="236232"/>
                  </a:moveTo>
                  <a:lnTo>
                    <a:pt x="845820" y="234708"/>
                  </a:lnTo>
                  <a:lnTo>
                    <a:pt x="801624" y="201180"/>
                  </a:lnTo>
                  <a:lnTo>
                    <a:pt x="755904" y="175272"/>
                  </a:lnTo>
                  <a:lnTo>
                    <a:pt x="752856" y="173748"/>
                  </a:lnTo>
                  <a:lnTo>
                    <a:pt x="748284" y="175272"/>
                  </a:lnTo>
                  <a:lnTo>
                    <a:pt x="745236" y="178320"/>
                  </a:lnTo>
                  <a:lnTo>
                    <a:pt x="743712" y="181368"/>
                  </a:lnTo>
                  <a:lnTo>
                    <a:pt x="745236" y="185940"/>
                  </a:lnTo>
                  <a:lnTo>
                    <a:pt x="748284" y="188988"/>
                  </a:lnTo>
                  <a:lnTo>
                    <a:pt x="794004" y="213372"/>
                  </a:lnTo>
                  <a:lnTo>
                    <a:pt x="836676" y="245376"/>
                  </a:lnTo>
                  <a:lnTo>
                    <a:pt x="839724" y="248424"/>
                  </a:lnTo>
                  <a:lnTo>
                    <a:pt x="844296" y="248424"/>
                  </a:lnTo>
                  <a:lnTo>
                    <a:pt x="847344" y="243852"/>
                  </a:lnTo>
                  <a:lnTo>
                    <a:pt x="848868" y="240804"/>
                  </a:lnTo>
                  <a:lnTo>
                    <a:pt x="848868" y="236232"/>
                  </a:lnTo>
                  <a:close/>
                </a:path>
                <a:path w="1338579" h="585469">
                  <a:moveTo>
                    <a:pt x="909828" y="281952"/>
                  </a:moveTo>
                  <a:lnTo>
                    <a:pt x="906780" y="278904"/>
                  </a:lnTo>
                  <a:lnTo>
                    <a:pt x="902208" y="277380"/>
                  </a:lnTo>
                  <a:lnTo>
                    <a:pt x="897636" y="277380"/>
                  </a:lnTo>
                  <a:lnTo>
                    <a:pt x="896112" y="280428"/>
                  </a:lnTo>
                  <a:lnTo>
                    <a:pt x="893064" y="285000"/>
                  </a:lnTo>
                  <a:lnTo>
                    <a:pt x="893064" y="289572"/>
                  </a:lnTo>
                  <a:lnTo>
                    <a:pt x="897636" y="291096"/>
                  </a:lnTo>
                  <a:lnTo>
                    <a:pt x="900684" y="294144"/>
                  </a:lnTo>
                  <a:lnTo>
                    <a:pt x="905256" y="294144"/>
                  </a:lnTo>
                  <a:lnTo>
                    <a:pt x="908304" y="289572"/>
                  </a:lnTo>
                  <a:lnTo>
                    <a:pt x="909828" y="286524"/>
                  </a:lnTo>
                  <a:lnTo>
                    <a:pt x="909828" y="281952"/>
                  </a:lnTo>
                  <a:close/>
                </a:path>
                <a:path w="1338579" h="585469">
                  <a:moveTo>
                    <a:pt x="970788" y="326148"/>
                  </a:moveTo>
                  <a:lnTo>
                    <a:pt x="967740" y="323100"/>
                  </a:lnTo>
                  <a:lnTo>
                    <a:pt x="964692" y="321576"/>
                  </a:lnTo>
                  <a:lnTo>
                    <a:pt x="958596" y="321576"/>
                  </a:lnTo>
                  <a:lnTo>
                    <a:pt x="957072" y="326148"/>
                  </a:lnTo>
                  <a:lnTo>
                    <a:pt x="954024" y="329196"/>
                  </a:lnTo>
                  <a:lnTo>
                    <a:pt x="955548" y="333768"/>
                  </a:lnTo>
                  <a:lnTo>
                    <a:pt x="958596" y="336816"/>
                  </a:lnTo>
                  <a:lnTo>
                    <a:pt x="961644" y="338340"/>
                  </a:lnTo>
                  <a:lnTo>
                    <a:pt x="966216" y="338340"/>
                  </a:lnTo>
                  <a:lnTo>
                    <a:pt x="969264" y="333768"/>
                  </a:lnTo>
                  <a:lnTo>
                    <a:pt x="970788" y="330720"/>
                  </a:lnTo>
                  <a:lnTo>
                    <a:pt x="970788" y="326148"/>
                  </a:lnTo>
                  <a:close/>
                </a:path>
                <a:path w="1338579" h="585469">
                  <a:moveTo>
                    <a:pt x="1120140" y="431304"/>
                  </a:moveTo>
                  <a:lnTo>
                    <a:pt x="1115568" y="428256"/>
                  </a:lnTo>
                  <a:lnTo>
                    <a:pt x="1028700" y="367296"/>
                  </a:lnTo>
                  <a:lnTo>
                    <a:pt x="1025652" y="365772"/>
                  </a:lnTo>
                  <a:lnTo>
                    <a:pt x="1021080" y="365772"/>
                  </a:lnTo>
                  <a:lnTo>
                    <a:pt x="1018032" y="370344"/>
                  </a:lnTo>
                  <a:lnTo>
                    <a:pt x="1016508" y="373392"/>
                  </a:lnTo>
                  <a:lnTo>
                    <a:pt x="1016508" y="377964"/>
                  </a:lnTo>
                  <a:lnTo>
                    <a:pt x="1019556" y="381012"/>
                  </a:lnTo>
                  <a:lnTo>
                    <a:pt x="1107948" y="440448"/>
                  </a:lnTo>
                  <a:lnTo>
                    <a:pt x="1110996" y="443496"/>
                  </a:lnTo>
                  <a:lnTo>
                    <a:pt x="1115568" y="441972"/>
                  </a:lnTo>
                  <a:lnTo>
                    <a:pt x="1118616" y="438924"/>
                  </a:lnTo>
                  <a:lnTo>
                    <a:pt x="1120140" y="435876"/>
                  </a:lnTo>
                  <a:lnTo>
                    <a:pt x="1120140" y="431304"/>
                  </a:lnTo>
                  <a:close/>
                </a:path>
                <a:path w="1338579" h="585469">
                  <a:moveTo>
                    <a:pt x="1182624" y="473976"/>
                  </a:moveTo>
                  <a:lnTo>
                    <a:pt x="1178052" y="470928"/>
                  </a:lnTo>
                  <a:lnTo>
                    <a:pt x="1175004" y="469404"/>
                  </a:lnTo>
                  <a:lnTo>
                    <a:pt x="1170432" y="469404"/>
                  </a:lnTo>
                  <a:lnTo>
                    <a:pt x="1167384" y="472452"/>
                  </a:lnTo>
                  <a:lnTo>
                    <a:pt x="1165860" y="477024"/>
                  </a:lnTo>
                  <a:lnTo>
                    <a:pt x="1165860" y="481596"/>
                  </a:lnTo>
                  <a:lnTo>
                    <a:pt x="1170432" y="483120"/>
                  </a:lnTo>
                  <a:lnTo>
                    <a:pt x="1173480" y="486168"/>
                  </a:lnTo>
                  <a:lnTo>
                    <a:pt x="1178052" y="484644"/>
                  </a:lnTo>
                  <a:lnTo>
                    <a:pt x="1181100" y="481596"/>
                  </a:lnTo>
                  <a:lnTo>
                    <a:pt x="1182624" y="478548"/>
                  </a:lnTo>
                  <a:lnTo>
                    <a:pt x="1182624" y="473976"/>
                  </a:lnTo>
                  <a:close/>
                </a:path>
                <a:path w="1338579" h="585469">
                  <a:moveTo>
                    <a:pt x="1245108" y="516648"/>
                  </a:moveTo>
                  <a:lnTo>
                    <a:pt x="1242060" y="513600"/>
                  </a:lnTo>
                  <a:lnTo>
                    <a:pt x="1237488" y="510552"/>
                  </a:lnTo>
                  <a:lnTo>
                    <a:pt x="1232916" y="512076"/>
                  </a:lnTo>
                  <a:lnTo>
                    <a:pt x="1231392" y="515124"/>
                  </a:lnTo>
                  <a:lnTo>
                    <a:pt x="1228344" y="518172"/>
                  </a:lnTo>
                  <a:lnTo>
                    <a:pt x="1229868" y="524268"/>
                  </a:lnTo>
                  <a:lnTo>
                    <a:pt x="1232916" y="525792"/>
                  </a:lnTo>
                  <a:lnTo>
                    <a:pt x="1235964" y="528840"/>
                  </a:lnTo>
                  <a:lnTo>
                    <a:pt x="1240536" y="527316"/>
                  </a:lnTo>
                  <a:lnTo>
                    <a:pt x="1243584" y="524268"/>
                  </a:lnTo>
                  <a:lnTo>
                    <a:pt x="1245108" y="521220"/>
                  </a:lnTo>
                  <a:lnTo>
                    <a:pt x="1245108" y="516648"/>
                  </a:lnTo>
                  <a:close/>
                </a:path>
                <a:path w="1338579" h="585469">
                  <a:moveTo>
                    <a:pt x="1338072" y="576084"/>
                  </a:moveTo>
                  <a:lnTo>
                    <a:pt x="1336548" y="571512"/>
                  </a:lnTo>
                  <a:lnTo>
                    <a:pt x="1333500" y="568464"/>
                  </a:lnTo>
                  <a:lnTo>
                    <a:pt x="1309116" y="557796"/>
                  </a:lnTo>
                  <a:lnTo>
                    <a:pt x="1304544" y="554748"/>
                  </a:lnTo>
                  <a:lnTo>
                    <a:pt x="1301496" y="551700"/>
                  </a:lnTo>
                  <a:lnTo>
                    <a:pt x="1296924" y="553224"/>
                  </a:lnTo>
                  <a:lnTo>
                    <a:pt x="1293876" y="557796"/>
                  </a:lnTo>
                  <a:lnTo>
                    <a:pt x="1292352" y="560844"/>
                  </a:lnTo>
                  <a:lnTo>
                    <a:pt x="1293876" y="565416"/>
                  </a:lnTo>
                  <a:lnTo>
                    <a:pt x="1296924" y="566940"/>
                  </a:lnTo>
                  <a:lnTo>
                    <a:pt x="1301496" y="569988"/>
                  </a:lnTo>
                  <a:lnTo>
                    <a:pt x="1325880" y="582180"/>
                  </a:lnTo>
                  <a:lnTo>
                    <a:pt x="1330452" y="585228"/>
                  </a:lnTo>
                  <a:lnTo>
                    <a:pt x="1335024" y="583704"/>
                  </a:lnTo>
                  <a:lnTo>
                    <a:pt x="1336548" y="579132"/>
                  </a:lnTo>
                  <a:lnTo>
                    <a:pt x="1338072" y="576084"/>
                  </a:lnTo>
                  <a:close/>
                </a:path>
              </a:pathLst>
            </a:custGeom>
            <a:solidFill>
              <a:srgbClr val="BF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1" name="object 61"/>
            <p:cNvSpPr/>
            <p:nvPr/>
          </p:nvSpPr>
          <p:spPr>
            <a:xfrm>
              <a:off x="4366259" y="815340"/>
              <a:ext cx="2438400" cy="1333500"/>
            </a:xfrm>
            <a:custGeom>
              <a:avLst/>
              <a:gdLst/>
              <a:ahLst/>
              <a:cxnLst/>
              <a:rect l="l" t="t" r="r" b="b"/>
              <a:pathLst>
                <a:path w="2438400" h="1333500">
                  <a:moveTo>
                    <a:pt x="0" y="1333500"/>
                  </a:moveTo>
                  <a:lnTo>
                    <a:pt x="184404" y="1318260"/>
                  </a:lnTo>
                  <a:lnTo>
                    <a:pt x="326136" y="1283208"/>
                  </a:lnTo>
                  <a:lnTo>
                    <a:pt x="370575" y="1267992"/>
                  </a:lnTo>
                  <a:lnTo>
                    <a:pt x="414284" y="1251460"/>
                  </a:lnTo>
                  <a:lnTo>
                    <a:pt x="457260" y="1233391"/>
                  </a:lnTo>
                  <a:lnTo>
                    <a:pt x="499506" y="1213567"/>
                  </a:lnTo>
                  <a:lnTo>
                    <a:pt x="541019" y="1191768"/>
                  </a:lnTo>
                  <a:lnTo>
                    <a:pt x="838200" y="999743"/>
                  </a:lnTo>
                  <a:lnTo>
                    <a:pt x="878861" y="974851"/>
                  </a:lnTo>
                  <a:lnTo>
                    <a:pt x="920157" y="951991"/>
                  </a:lnTo>
                  <a:lnTo>
                    <a:pt x="962215" y="931164"/>
                  </a:lnTo>
                  <a:lnTo>
                    <a:pt x="1005162" y="912368"/>
                  </a:lnTo>
                  <a:lnTo>
                    <a:pt x="1049125" y="895604"/>
                  </a:lnTo>
                  <a:lnTo>
                    <a:pt x="1094231" y="880872"/>
                  </a:lnTo>
                  <a:lnTo>
                    <a:pt x="1140213" y="865179"/>
                  </a:lnTo>
                  <a:lnTo>
                    <a:pt x="1186624" y="850201"/>
                  </a:lnTo>
                  <a:lnTo>
                    <a:pt x="1233320" y="836080"/>
                  </a:lnTo>
                  <a:lnTo>
                    <a:pt x="1280159" y="822960"/>
                  </a:lnTo>
                  <a:lnTo>
                    <a:pt x="1549908" y="752856"/>
                  </a:lnTo>
                  <a:lnTo>
                    <a:pt x="1697736" y="710183"/>
                  </a:lnTo>
                  <a:lnTo>
                    <a:pt x="1862328" y="638556"/>
                  </a:lnTo>
                  <a:lnTo>
                    <a:pt x="1905987" y="613678"/>
                  </a:lnTo>
                  <a:lnTo>
                    <a:pt x="1948462" y="586344"/>
                  </a:lnTo>
                  <a:lnTo>
                    <a:pt x="1989582" y="556640"/>
                  </a:lnTo>
                  <a:lnTo>
                    <a:pt x="2029177" y="524651"/>
                  </a:lnTo>
                  <a:lnTo>
                    <a:pt x="2067080" y="490459"/>
                  </a:lnTo>
                  <a:lnTo>
                    <a:pt x="2103120" y="454152"/>
                  </a:lnTo>
                  <a:lnTo>
                    <a:pt x="2136828" y="415269"/>
                  </a:lnTo>
                  <a:lnTo>
                    <a:pt x="2169809" y="375927"/>
                  </a:lnTo>
                  <a:lnTo>
                    <a:pt x="2202089" y="336118"/>
                  </a:lnTo>
                  <a:lnTo>
                    <a:pt x="2233696" y="295834"/>
                  </a:lnTo>
                  <a:lnTo>
                    <a:pt x="2264657" y="255070"/>
                  </a:lnTo>
                  <a:lnTo>
                    <a:pt x="2294999" y="213818"/>
                  </a:lnTo>
                  <a:lnTo>
                    <a:pt x="2324751" y="172071"/>
                  </a:lnTo>
                  <a:lnTo>
                    <a:pt x="2353939" y="129822"/>
                  </a:lnTo>
                  <a:lnTo>
                    <a:pt x="2382592" y="87066"/>
                  </a:lnTo>
                  <a:lnTo>
                    <a:pt x="2410736" y="43794"/>
                  </a:lnTo>
                  <a:lnTo>
                    <a:pt x="2438400" y="0"/>
                  </a:lnTo>
                </a:path>
              </a:pathLst>
            </a:custGeom>
            <a:ln w="15240">
              <a:solidFill>
                <a:srgbClr val="001F5E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62" name="object 62"/>
          <p:cNvGrpSpPr/>
          <p:nvPr/>
        </p:nvGrpSpPr>
        <p:grpSpPr>
          <a:xfrm>
            <a:off x="9616644" y="2703575"/>
            <a:ext cx="1887332" cy="251460"/>
            <a:chOff x="4180332" y="2703575"/>
            <a:chExt cx="820419" cy="251460"/>
          </a:xfrm>
        </p:grpSpPr>
        <p:pic>
          <p:nvPicPr>
            <p:cNvPr id="63" name="object 63"/>
            <p:cNvPicPr/>
            <p:nvPr/>
          </p:nvPicPr>
          <p:blipFill>
            <a:blip r:embed="rId32" cstate="print"/>
            <a:stretch>
              <a:fillRect/>
            </a:stretch>
          </p:blipFill>
          <p:spPr>
            <a:xfrm>
              <a:off x="4180332" y="2703575"/>
              <a:ext cx="641603" cy="251459"/>
            </a:xfrm>
            <a:prstGeom prst="rect">
              <a:avLst/>
            </a:prstGeom>
          </p:spPr>
        </p:pic>
        <p:pic>
          <p:nvPicPr>
            <p:cNvPr id="64" name="object 64"/>
            <p:cNvPicPr/>
            <p:nvPr/>
          </p:nvPicPr>
          <p:blipFill>
            <a:blip r:embed="rId33" cstate="print"/>
            <a:stretch>
              <a:fillRect/>
            </a:stretch>
          </p:blipFill>
          <p:spPr>
            <a:xfrm>
              <a:off x="4829556" y="2706623"/>
              <a:ext cx="170687" cy="187451"/>
            </a:xfrm>
            <a:prstGeom prst="rect">
              <a:avLst/>
            </a:prstGeom>
          </p:spPr>
        </p:pic>
      </p:grpSp>
      <p:grpSp>
        <p:nvGrpSpPr>
          <p:cNvPr id="65" name="object 65"/>
          <p:cNvGrpSpPr/>
          <p:nvPr/>
        </p:nvGrpSpPr>
        <p:grpSpPr>
          <a:xfrm>
            <a:off x="11891961" y="2703575"/>
            <a:ext cx="1882952" cy="251460"/>
            <a:chOff x="5169407" y="2703575"/>
            <a:chExt cx="818515" cy="251460"/>
          </a:xfrm>
        </p:grpSpPr>
        <p:pic>
          <p:nvPicPr>
            <p:cNvPr id="66" name="object 66"/>
            <p:cNvPicPr/>
            <p:nvPr/>
          </p:nvPicPr>
          <p:blipFill>
            <a:blip r:embed="rId34" cstate="print"/>
            <a:stretch>
              <a:fillRect/>
            </a:stretch>
          </p:blipFill>
          <p:spPr>
            <a:xfrm>
              <a:off x="5169407" y="2703575"/>
              <a:ext cx="640080" cy="251459"/>
            </a:xfrm>
            <a:prstGeom prst="rect">
              <a:avLst/>
            </a:prstGeom>
          </p:spPr>
        </p:pic>
        <p:pic>
          <p:nvPicPr>
            <p:cNvPr id="67" name="object 67"/>
            <p:cNvPicPr/>
            <p:nvPr/>
          </p:nvPicPr>
          <p:blipFill>
            <a:blip r:embed="rId35" cstate="print"/>
            <a:stretch>
              <a:fillRect/>
            </a:stretch>
          </p:blipFill>
          <p:spPr>
            <a:xfrm>
              <a:off x="5820155" y="2706623"/>
              <a:ext cx="167640" cy="187451"/>
            </a:xfrm>
            <a:prstGeom prst="rect">
              <a:avLst/>
            </a:prstGeom>
          </p:spPr>
        </p:pic>
      </p:grpSp>
      <p:grpSp>
        <p:nvGrpSpPr>
          <p:cNvPr id="68" name="object 68"/>
          <p:cNvGrpSpPr/>
          <p:nvPr/>
        </p:nvGrpSpPr>
        <p:grpSpPr>
          <a:xfrm>
            <a:off x="14160267" y="2703575"/>
            <a:ext cx="1890256" cy="251460"/>
            <a:chOff x="6155435" y="2703575"/>
            <a:chExt cx="821690" cy="251460"/>
          </a:xfrm>
        </p:grpSpPr>
        <p:pic>
          <p:nvPicPr>
            <p:cNvPr id="69" name="object 69"/>
            <p:cNvPicPr/>
            <p:nvPr/>
          </p:nvPicPr>
          <p:blipFill>
            <a:blip r:embed="rId36" cstate="print"/>
            <a:stretch>
              <a:fillRect/>
            </a:stretch>
          </p:blipFill>
          <p:spPr>
            <a:xfrm>
              <a:off x="6155435" y="2703575"/>
              <a:ext cx="640079" cy="251459"/>
            </a:xfrm>
            <a:prstGeom prst="rect">
              <a:avLst/>
            </a:prstGeom>
          </p:spPr>
        </p:pic>
        <p:pic>
          <p:nvPicPr>
            <p:cNvPr id="70" name="object 70"/>
            <p:cNvPicPr/>
            <p:nvPr/>
          </p:nvPicPr>
          <p:blipFill>
            <a:blip r:embed="rId37" cstate="print"/>
            <a:stretch>
              <a:fillRect/>
            </a:stretch>
          </p:blipFill>
          <p:spPr>
            <a:xfrm>
              <a:off x="6809232" y="2706623"/>
              <a:ext cx="167639" cy="187451"/>
            </a:xfrm>
            <a:prstGeom prst="rect">
              <a:avLst/>
            </a:prstGeom>
          </p:spPr>
        </p:pic>
      </p:grpSp>
      <p:sp>
        <p:nvSpPr>
          <p:cNvPr id="71" name="object 71"/>
          <p:cNvSpPr/>
          <p:nvPr/>
        </p:nvSpPr>
        <p:spPr>
          <a:xfrm>
            <a:off x="10009301" y="2651760"/>
            <a:ext cx="1080981" cy="15240"/>
          </a:xfrm>
          <a:custGeom>
            <a:avLst/>
            <a:gdLst/>
            <a:ahLst/>
            <a:cxnLst/>
            <a:rect l="l" t="t" r="r" b="b"/>
            <a:pathLst>
              <a:path w="469900" h="15239">
                <a:moveTo>
                  <a:pt x="56388" y="15240"/>
                </a:moveTo>
                <a:lnTo>
                  <a:pt x="3048" y="15240"/>
                </a:lnTo>
                <a:lnTo>
                  <a:pt x="0" y="10668"/>
                </a:lnTo>
                <a:lnTo>
                  <a:pt x="0" y="3048"/>
                </a:lnTo>
                <a:lnTo>
                  <a:pt x="3048" y="0"/>
                </a:lnTo>
                <a:lnTo>
                  <a:pt x="56388" y="0"/>
                </a:lnTo>
                <a:lnTo>
                  <a:pt x="59436" y="3048"/>
                </a:lnTo>
                <a:lnTo>
                  <a:pt x="59436" y="10668"/>
                </a:lnTo>
                <a:lnTo>
                  <a:pt x="56388" y="15240"/>
                </a:lnTo>
                <a:close/>
              </a:path>
              <a:path w="469900" h="15239">
                <a:moveTo>
                  <a:pt x="147828" y="15240"/>
                </a:moveTo>
                <a:lnTo>
                  <a:pt x="92964" y="15240"/>
                </a:lnTo>
                <a:lnTo>
                  <a:pt x="89916" y="10668"/>
                </a:lnTo>
                <a:lnTo>
                  <a:pt x="89916" y="3048"/>
                </a:lnTo>
                <a:lnTo>
                  <a:pt x="92964" y="0"/>
                </a:lnTo>
                <a:lnTo>
                  <a:pt x="147828" y="0"/>
                </a:lnTo>
                <a:lnTo>
                  <a:pt x="150876" y="3048"/>
                </a:lnTo>
                <a:lnTo>
                  <a:pt x="150876" y="10668"/>
                </a:lnTo>
                <a:lnTo>
                  <a:pt x="147828" y="15240"/>
                </a:lnTo>
                <a:close/>
              </a:path>
              <a:path w="469900" h="15239">
                <a:moveTo>
                  <a:pt x="237744" y="15240"/>
                </a:moveTo>
                <a:lnTo>
                  <a:pt x="184403" y="15240"/>
                </a:lnTo>
                <a:lnTo>
                  <a:pt x="181356" y="10668"/>
                </a:lnTo>
                <a:lnTo>
                  <a:pt x="181356" y="3048"/>
                </a:lnTo>
                <a:lnTo>
                  <a:pt x="184403" y="0"/>
                </a:lnTo>
                <a:lnTo>
                  <a:pt x="237744" y="0"/>
                </a:lnTo>
                <a:lnTo>
                  <a:pt x="242315" y="3048"/>
                </a:lnTo>
                <a:lnTo>
                  <a:pt x="242315" y="10668"/>
                </a:lnTo>
                <a:lnTo>
                  <a:pt x="237744" y="15240"/>
                </a:lnTo>
                <a:close/>
              </a:path>
              <a:path w="469900" h="15239">
                <a:moveTo>
                  <a:pt x="329183" y="15240"/>
                </a:moveTo>
                <a:lnTo>
                  <a:pt x="275844" y="15240"/>
                </a:lnTo>
                <a:lnTo>
                  <a:pt x="272796" y="10668"/>
                </a:lnTo>
                <a:lnTo>
                  <a:pt x="272796" y="3048"/>
                </a:lnTo>
                <a:lnTo>
                  <a:pt x="275844" y="0"/>
                </a:lnTo>
                <a:lnTo>
                  <a:pt x="329183" y="0"/>
                </a:lnTo>
                <a:lnTo>
                  <a:pt x="332232" y="3048"/>
                </a:lnTo>
                <a:lnTo>
                  <a:pt x="332232" y="10668"/>
                </a:lnTo>
                <a:lnTo>
                  <a:pt x="329183" y="15240"/>
                </a:lnTo>
                <a:close/>
              </a:path>
              <a:path w="469900" h="15239">
                <a:moveTo>
                  <a:pt x="420624" y="15240"/>
                </a:moveTo>
                <a:lnTo>
                  <a:pt x="365759" y="15240"/>
                </a:lnTo>
                <a:lnTo>
                  <a:pt x="362712" y="10668"/>
                </a:lnTo>
                <a:lnTo>
                  <a:pt x="362712" y="3048"/>
                </a:lnTo>
                <a:lnTo>
                  <a:pt x="365759" y="0"/>
                </a:lnTo>
                <a:lnTo>
                  <a:pt x="420624" y="0"/>
                </a:lnTo>
                <a:lnTo>
                  <a:pt x="423672" y="3048"/>
                </a:lnTo>
                <a:lnTo>
                  <a:pt x="423672" y="10668"/>
                </a:lnTo>
                <a:lnTo>
                  <a:pt x="420624" y="15240"/>
                </a:lnTo>
                <a:close/>
              </a:path>
              <a:path w="469900" h="15239">
                <a:moveTo>
                  <a:pt x="466344" y="15240"/>
                </a:moveTo>
                <a:lnTo>
                  <a:pt x="457200" y="15240"/>
                </a:lnTo>
                <a:lnTo>
                  <a:pt x="454152" y="10668"/>
                </a:lnTo>
                <a:lnTo>
                  <a:pt x="454152" y="3048"/>
                </a:lnTo>
                <a:lnTo>
                  <a:pt x="457200" y="0"/>
                </a:lnTo>
                <a:lnTo>
                  <a:pt x="466344" y="0"/>
                </a:lnTo>
                <a:lnTo>
                  <a:pt x="469392" y="3048"/>
                </a:lnTo>
                <a:lnTo>
                  <a:pt x="469392" y="10668"/>
                </a:lnTo>
                <a:lnTo>
                  <a:pt x="466344" y="15240"/>
                </a:lnTo>
                <a:close/>
              </a:path>
            </a:pathLst>
          </a:custGeom>
          <a:solidFill>
            <a:srgbClr val="0099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2" name="object 72"/>
          <p:cNvSpPr/>
          <p:nvPr/>
        </p:nvSpPr>
        <p:spPr>
          <a:xfrm>
            <a:off x="14566952" y="2659380"/>
            <a:ext cx="1048844" cy="0"/>
          </a:xfrm>
          <a:custGeom>
            <a:avLst/>
            <a:gdLst/>
            <a:ahLst/>
            <a:cxnLst/>
            <a:rect l="l" t="t" r="r" b="b"/>
            <a:pathLst>
              <a:path w="455929">
                <a:moveTo>
                  <a:pt x="0" y="0"/>
                </a:moveTo>
                <a:lnTo>
                  <a:pt x="455676" y="0"/>
                </a:lnTo>
              </a:path>
            </a:pathLst>
          </a:custGeom>
          <a:ln w="15240">
            <a:solidFill>
              <a:srgbClr val="001F5E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3" name="object 73"/>
          <p:cNvSpPr/>
          <p:nvPr/>
        </p:nvSpPr>
        <p:spPr>
          <a:xfrm>
            <a:off x="12277607" y="2651760"/>
            <a:ext cx="1048844" cy="15240"/>
          </a:xfrm>
          <a:custGeom>
            <a:avLst/>
            <a:gdLst/>
            <a:ahLst/>
            <a:cxnLst/>
            <a:rect l="l" t="t" r="r" b="b"/>
            <a:pathLst>
              <a:path w="455929" h="15239">
                <a:moveTo>
                  <a:pt x="118872" y="15240"/>
                </a:moveTo>
                <a:lnTo>
                  <a:pt x="4572" y="15240"/>
                </a:lnTo>
                <a:lnTo>
                  <a:pt x="0" y="10668"/>
                </a:lnTo>
                <a:lnTo>
                  <a:pt x="0" y="3048"/>
                </a:lnTo>
                <a:lnTo>
                  <a:pt x="4572" y="0"/>
                </a:lnTo>
                <a:lnTo>
                  <a:pt x="118872" y="0"/>
                </a:lnTo>
                <a:lnTo>
                  <a:pt x="121920" y="3048"/>
                </a:lnTo>
                <a:lnTo>
                  <a:pt x="121920" y="10668"/>
                </a:lnTo>
                <a:lnTo>
                  <a:pt x="118872" y="15240"/>
                </a:lnTo>
                <a:close/>
              </a:path>
              <a:path w="455929" h="15239">
                <a:moveTo>
                  <a:pt x="195072" y="15240"/>
                </a:moveTo>
                <a:lnTo>
                  <a:pt x="185927" y="15240"/>
                </a:lnTo>
                <a:lnTo>
                  <a:pt x="182880" y="10668"/>
                </a:lnTo>
                <a:lnTo>
                  <a:pt x="182880" y="3048"/>
                </a:lnTo>
                <a:lnTo>
                  <a:pt x="185927" y="0"/>
                </a:lnTo>
                <a:lnTo>
                  <a:pt x="195072" y="0"/>
                </a:lnTo>
                <a:lnTo>
                  <a:pt x="198120" y="3048"/>
                </a:lnTo>
                <a:lnTo>
                  <a:pt x="198120" y="10668"/>
                </a:lnTo>
                <a:lnTo>
                  <a:pt x="195072" y="15240"/>
                </a:lnTo>
                <a:close/>
              </a:path>
              <a:path w="455929" h="15239">
                <a:moveTo>
                  <a:pt x="269748" y="15240"/>
                </a:moveTo>
                <a:lnTo>
                  <a:pt x="262127" y="15240"/>
                </a:lnTo>
                <a:lnTo>
                  <a:pt x="259080" y="10668"/>
                </a:lnTo>
                <a:lnTo>
                  <a:pt x="259080" y="3048"/>
                </a:lnTo>
                <a:lnTo>
                  <a:pt x="262127" y="0"/>
                </a:lnTo>
                <a:lnTo>
                  <a:pt x="269748" y="0"/>
                </a:lnTo>
                <a:lnTo>
                  <a:pt x="274320" y="3048"/>
                </a:lnTo>
                <a:lnTo>
                  <a:pt x="274320" y="10668"/>
                </a:lnTo>
                <a:lnTo>
                  <a:pt x="269748" y="15240"/>
                </a:lnTo>
                <a:close/>
              </a:path>
              <a:path w="455929" h="15239">
                <a:moveTo>
                  <a:pt x="452628" y="15240"/>
                </a:moveTo>
                <a:lnTo>
                  <a:pt x="338328" y="15240"/>
                </a:lnTo>
                <a:lnTo>
                  <a:pt x="333756" y="10668"/>
                </a:lnTo>
                <a:lnTo>
                  <a:pt x="333756" y="3048"/>
                </a:lnTo>
                <a:lnTo>
                  <a:pt x="338328" y="0"/>
                </a:lnTo>
                <a:lnTo>
                  <a:pt x="452628" y="0"/>
                </a:lnTo>
                <a:lnTo>
                  <a:pt x="455676" y="3048"/>
                </a:lnTo>
                <a:lnTo>
                  <a:pt x="455676" y="10668"/>
                </a:lnTo>
                <a:lnTo>
                  <a:pt x="452628" y="15240"/>
                </a:lnTo>
                <a:close/>
              </a:path>
            </a:pathLst>
          </a:custGeom>
          <a:solidFill>
            <a:srgbClr val="BF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4" name="object 74"/>
          <p:cNvSpPr/>
          <p:nvPr/>
        </p:nvSpPr>
        <p:spPr>
          <a:xfrm>
            <a:off x="15573138" y="3374136"/>
            <a:ext cx="35059" cy="29209"/>
          </a:xfrm>
          <a:custGeom>
            <a:avLst/>
            <a:gdLst/>
            <a:ahLst/>
            <a:cxnLst/>
            <a:rect l="l" t="t" r="r" b="b"/>
            <a:pathLst>
              <a:path w="15240" h="29210">
                <a:moveTo>
                  <a:pt x="15240" y="0"/>
                </a:moveTo>
                <a:lnTo>
                  <a:pt x="0" y="28956"/>
                </a:lnTo>
              </a:path>
            </a:pathLst>
          </a:custGeom>
          <a:ln w="15240">
            <a:solidFill>
              <a:srgbClr val="0099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graphicFrame>
        <p:nvGraphicFramePr>
          <p:cNvPr id="75" name="object 75"/>
          <p:cNvGraphicFramePr>
            <a:graphicFrameLocks noGrp="1"/>
          </p:cNvGraphicFramePr>
          <p:nvPr/>
        </p:nvGraphicFramePr>
        <p:xfrm>
          <a:off x="10033844" y="3361944"/>
          <a:ext cx="6052034" cy="1515110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550716"/>
                <a:gridCol w="543412"/>
                <a:gridCol w="546334"/>
                <a:gridCol w="549253"/>
                <a:gridCol w="541949"/>
                <a:gridCol w="544873"/>
                <a:gridCol w="2182413"/>
                <a:gridCol w="544873"/>
              </a:tblGrid>
              <a:tr h="169164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7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9050">
                      <a:solidFill>
                        <a:srgbClr val="000000"/>
                      </a:solidFill>
                      <a:prstDash val="solid"/>
                    </a:lnL>
                    <a:lnR w="9525">
                      <a:solidFill>
                        <a:srgbClr val="000000"/>
                      </a:solidFill>
                      <a:prstDash val="solid"/>
                    </a:lnR>
                    <a:lnT w="9525">
                      <a:solidFill>
                        <a:srgbClr val="000000"/>
                      </a:solidFill>
                      <a:prstDash val="solid"/>
                    </a:lnT>
                    <a:lnB w="9525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7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9525">
                      <a:solidFill>
                        <a:srgbClr val="000000"/>
                      </a:solidFill>
                      <a:prstDash val="solid"/>
                    </a:lnL>
                    <a:lnR w="9525">
                      <a:solidFill>
                        <a:srgbClr val="000000"/>
                      </a:solidFill>
                      <a:prstDash val="solid"/>
                    </a:lnR>
                    <a:lnT w="9525">
                      <a:solidFill>
                        <a:srgbClr val="000000"/>
                      </a:solidFill>
                      <a:prstDash val="solid"/>
                    </a:lnT>
                    <a:lnB w="9525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7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9525">
                      <a:solidFill>
                        <a:srgbClr val="000000"/>
                      </a:solidFill>
                      <a:prstDash val="solid"/>
                    </a:lnL>
                    <a:lnR w="9525">
                      <a:solidFill>
                        <a:srgbClr val="000000"/>
                      </a:solidFill>
                      <a:prstDash val="solid"/>
                    </a:lnR>
                    <a:lnT w="9525">
                      <a:solidFill>
                        <a:srgbClr val="000000"/>
                      </a:solidFill>
                      <a:prstDash val="solid"/>
                    </a:lnT>
                    <a:lnB w="9525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7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9525">
                      <a:solidFill>
                        <a:srgbClr val="000000"/>
                      </a:solidFill>
                      <a:prstDash val="solid"/>
                    </a:lnL>
                    <a:lnR w="9525">
                      <a:solidFill>
                        <a:srgbClr val="000000"/>
                      </a:solidFill>
                      <a:prstDash val="solid"/>
                    </a:lnR>
                    <a:lnT w="9525">
                      <a:solidFill>
                        <a:srgbClr val="000000"/>
                      </a:solidFill>
                      <a:prstDash val="solid"/>
                    </a:lnT>
                    <a:lnB w="9525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7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9525">
                      <a:solidFill>
                        <a:srgbClr val="000000"/>
                      </a:solidFill>
                      <a:prstDash val="solid"/>
                    </a:lnL>
                    <a:lnR w="9525">
                      <a:solidFill>
                        <a:srgbClr val="000000"/>
                      </a:solidFill>
                      <a:prstDash val="solid"/>
                    </a:lnR>
                    <a:lnT w="9525">
                      <a:solidFill>
                        <a:srgbClr val="000000"/>
                      </a:solidFill>
                      <a:prstDash val="solid"/>
                    </a:lnT>
                    <a:lnB w="9525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7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9525">
                      <a:solidFill>
                        <a:srgbClr val="000000"/>
                      </a:solidFill>
                      <a:prstDash val="solid"/>
                    </a:lnL>
                    <a:lnR w="9525">
                      <a:solidFill>
                        <a:srgbClr val="000000"/>
                      </a:solidFill>
                      <a:prstDash val="solid"/>
                    </a:lnR>
                    <a:lnT w="9525">
                      <a:solidFill>
                        <a:srgbClr val="000000"/>
                      </a:solidFill>
                      <a:prstDash val="solid"/>
                    </a:lnT>
                    <a:lnB w="9525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7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9525">
                      <a:solidFill>
                        <a:srgbClr val="000000"/>
                      </a:solidFill>
                      <a:prstDash val="solid"/>
                    </a:lnL>
                    <a:lnR w="9525">
                      <a:solidFill>
                        <a:srgbClr val="000000"/>
                      </a:solidFill>
                      <a:prstDash val="solid"/>
                    </a:lnR>
                    <a:lnT w="9525">
                      <a:solidFill>
                        <a:srgbClr val="000000"/>
                      </a:solidFill>
                      <a:prstDash val="solid"/>
                    </a:lnT>
                    <a:lnB w="9525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7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9525">
                      <a:solidFill>
                        <a:srgbClr val="000000"/>
                      </a:solidFill>
                      <a:prstDash val="solid"/>
                    </a:lnL>
                    <a:lnR w="9525">
                      <a:solidFill>
                        <a:srgbClr val="000000"/>
                      </a:solidFill>
                      <a:prstDash val="solid"/>
                    </a:lnR>
                    <a:lnT w="9525">
                      <a:solidFill>
                        <a:srgbClr val="000000"/>
                      </a:solidFill>
                      <a:prstDash val="solid"/>
                    </a:lnT>
                    <a:lnB w="9525">
                      <a:solidFill>
                        <a:srgbClr val="000000"/>
                      </a:solidFill>
                      <a:prstDash val="solid"/>
                    </a:lnB>
                  </a:tcPr>
                </a:tc>
              </a:tr>
              <a:tr h="166116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7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9050">
                      <a:solidFill>
                        <a:srgbClr val="000000"/>
                      </a:solidFill>
                      <a:prstDash val="solid"/>
                    </a:lnL>
                    <a:lnR w="9525">
                      <a:solidFill>
                        <a:srgbClr val="000000"/>
                      </a:solidFill>
                      <a:prstDash val="solid"/>
                    </a:lnR>
                    <a:lnT w="9525">
                      <a:solidFill>
                        <a:srgbClr val="000000"/>
                      </a:solidFill>
                      <a:prstDash val="solid"/>
                    </a:lnT>
                    <a:lnB w="9525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7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9525">
                      <a:solidFill>
                        <a:srgbClr val="000000"/>
                      </a:solidFill>
                      <a:prstDash val="solid"/>
                    </a:lnL>
                    <a:lnR w="9525">
                      <a:solidFill>
                        <a:srgbClr val="000000"/>
                      </a:solidFill>
                      <a:prstDash val="solid"/>
                    </a:lnR>
                    <a:lnT w="9525">
                      <a:solidFill>
                        <a:srgbClr val="000000"/>
                      </a:solidFill>
                      <a:prstDash val="solid"/>
                    </a:lnT>
                    <a:lnB w="9525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7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9525">
                      <a:solidFill>
                        <a:srgbClr val="000000"/>
                      </a:solidFill>
                      <a:prstDash val="solid"/>
                    </a:lnL>
                    <a:lnR w="9525">
                      <a:solidFill>
                        <a:srgbClr val="000000"/>
                      </a:solidFill>
                      <a:prstDash val="solid"/>
                    </a:lnR>
                    <a:lnT w="9525">
                      <a:solidFill>
                        <a:srgbClr val="000000"/>
                      </a:solidFill>
                      <a:prstDash val="solid"/>
                    </a:lnT>
                    <a:lnB w="9525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7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9525">
                      <a:solidFill>
                        <a:srgbClr val="000000"/>
                      </a:solidFill>
                      <a:prstDash val="solid"/>
                    </a:lnL>
                    <a:lnR w="9525">
                      <a:solidFill>
                        <a:srgbClr val="000000"/>
                      </a:solidFill>
                      <a:prstDash val="solid"/>
                    </a:lnR>
                    <a:lnT w="9525">
                      <a:solidFill>
                        <a:srgbClr val="000000"/>
                      </a:solidFill>
                      <a:prstDash val="solid"/>
                    </a:lnT>
                    <a:lnB w="9525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7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9525">
                      <a:solidFill>
                        <a:srgbClr val="000000"/>
                      </a:solidFill>
                      <a:prstDash val="solid"/>
                    </a:lnL>
                    <a:lnR w="9525">
                      <a:solidFill>
                        <a:srgbClr val="000000"/>
                      </a:solidFill>
                      <a:prstDash val="solid"/>
                    </a:lnR>
                    <a:lnT w="9525">
                      <a:solidFill>
                        <a:srgbClr val="000000"/>
                      </a:solidFill>
                      <a:prstDash val="solid"/>
                    </a:lnT>
                    <a:lnB w="9525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7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9525">
                      <a:solidFill>
                        <a:srgbClr val="000000"/>
                      </a:solidFill>
                      <a:prstDash val="solid"/>
                    </a:lnL>
                    <a:lnR w="9525">
                      <a:solidFill>
                        <a:srgbClr val="000000"/>
                      </a:solidFill>
                      <a:prstDash val="solid"/>
                    </a:lnR>
                    <a:lnT w="9525">
                      <a:solidFill>
                        <a:srgbClr val="000000"/>
                      </a:solidFill>
                      <a:prstDash val="solid"/>
                    </a:lnT>
                    <a:lnB w="9525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7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9525">
                      <a:solidFill>
                        <a:srgbClr val="000000"/>
                      </a:solidFill>
                      <a:prstDash val="solid"/>
                    </a:lnL>
                    <a:lnR w="9525">
                      <a:solidFill>
                        <a:srgbClr val="000000"/>
                      </a:solidFill>
                      <a:prstDash val="solid"/>
                    </a:lnR>
                    <a:lnT w="9525">
                      <a:solidFill>
                        <a:srgbClr val="000000"/>
                      </a:solidFill>
                      <a:prstDash val="solid"/>
                    </a:lnT>
                    <a:lnB w="9525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7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9525">
                      <a:solidFill>
                        <a:srgbClr val="000000"/>
                      </a:solidFill>
                      <a:prstDash val="solid"/>
                    </a:lnL>
                    <a:lnR w="9525">
                      <a:solidFill>
                        <a:srgbClr val="000000"/>
                      </a:solidFill>
                      <a:prstDash val="solid"/>
                    </a:lnR>
                    <a:lnT w="9525">
                      <a:solidFill>
                        <a:srgbClr val="000000"/>
                      </a:solidFill>
                      <a:prstDash val="solid"/>
                    </a:lnT>
                    <a:lnB w="9525">
                      <a:solidFill>
                        <a:srgbClr val="000000"/>
                      </a:solidFill>
                      <a:prstDash val="solid"/>
                    </a:lnB>
                  </a:tcPr>
                </a:tc>
              </a:tr>
              <a:tr h="167639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7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9050">
                      <a:solidFill>
                        <a:srgbClr val="000000"/>
                      </a:solidFill>
                      <a:prstDash val="solid"/>
                    </a:lnL>
                    <a:lnR w="9525">
                      <a:solidFill>
                        <a:srgbClr val="000000"/>
                      </a:solidFill>
                      <a:prstDash val="solid"/>
                    </a:lnR>
                    <a:lnT w="9525">
                      <a:solidFill>
                        <a:srgbClr val="000000"/>
                      </a:solidFill>
                      <a:prstDash val="solid"/>
                    </a:lnT>
                    <a:lnB w="9525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7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9525">
                      <a:solidFill>
                        <a:srgbClr val="000000"/>
                      </a:solidFill>
                      <a:prstDash val="solid"/>
                    </a:lnL>
                    <a:lnR w="9525">
                      <a:solidFill>
                        <a:srgbClr val="000000"/>
                      </a:solidFill>
                      <a:prstDash val="solid"/>
                    </a:lnR>
                    <a:lnT w="9525">
                      <a:solidFill>
                        <a:srgbClr val="000000"/>
                      </a:solidFill>
                      <a:prstDash val="solid"/>
                    </a:lnT>
                    <a:lnB w="9525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7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9525">
                      <a:solidFill>
                        <a:srgbClr val="000000"/>
                      </a:solidFill>
                      <a:prstDash val="solid"/>
                    </a:lnL>
                    <a:lnR w="9525">
                      <a:solidFill>
                        <a:srgbClr val="000000"/>
                      </a:solidFill>
                      <a:prstDash val="solid"/>
                    </a:lnR>
                    <a:lnT w="9525">
                      <a:solidFill>
                        <a:srgbClr val="000000"/>
                      </a:solidFill>
                      <a:prstDash val="solid"/>
                    </a:lnT>
                    <a:lnB w="9525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7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9525">
                      <a:solidFill>
                        <a:srgbClr val="000000"/>
                      </a:solidFill>
                      <a:prstDash val="solid"/>
                    </a:lnL>
                    <a:lnR w="9525">
                      <a:solidFill>
                        <a:srgbClr val="000000"/>
                      </a:solidFill>
                      <a:prstDash val="solid"/>
                    </a:lnR>
                    <a:lnT w="9525">
                      <a:solidFill>
                        <a:srgbClr val="000000"/>
                      </a:solidFill>
                      <a:prstDash val="solid"/>
                    </a:lnT>
                    <a:lnB w="9525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7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9525">
                      <a:solidFill>
                        <a:srgbClr val="000000"/>
                      </a:solidFill>
                      <a:prstDash val="solid"/>
                    </a:lnL>
                    <a:lnR w="9525">
                      <a:solidFill>
                        <a:srgbClr val="000000"/>
                      </a:solidFill>
                      <a:prstDash val="solid"/>
                    </a:lnR>
                    <a:lnT w="9525">
                      <a:solidFill>
                        <a:srgbClr val="000000"/>
                      </a:solidFill>
                      <a:prstDash val="solid"/>
                    </a:lnT>
                    <a:lnB w="9525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7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9525">
                      <a:solidFill>
                        <a:srgbClr val="000000"/>
                      </a:solidFill>
                      <a:prstDash val="solid"/>
                    </a:lnL>
                    <a:lnR w="9525">
                      <a:solidFill>
                        <a:srgbClr val="000000"/>
                      </a:solidFill>
                      <a:prstDash val="solid"/>
                    </a:lnR>
                    <a:lnT w="9525">
                      <a:solidFill>
                        <a:srgbClr val="000000"/>
                      </a:solidFill>
                      <a:prstDash val="solid"/>
                    </a:lnT>
                    <a:lnB w="9525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7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9525">
                      <a:solidFill>
                        <a:srgbClr val="000000"/>
                      </a:solidFill>
                      <a:prstDash val="solid"/>
                    </a:lnL>
                    <a:lnR w="9525">
                      <a:solidFill>
                        <a:srgbClr val="000000"/>
                      </a:solidFill>
                      <a:prstDash val="solid"/>
                    </a:lnR>
                    <a:lnT w="9525">
                      <a:solidFill>
                        <a:srgbClr val="000000"/>
                      </a:solidFill>
                      <a:prstDash val="solid"/>
                    </a:lnT>
                    <a:lnB w="9525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7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9525">
                      <a:solidFill>
                        <a:srgbClr val="000000"/>
                      </a:solidFill>
                      <a:prstDash val="solid"/>
                    </a:lnL>
                    <a:lnR w="9525">
                      <a:solidFill>
                        <a:srgbClr val="000000"/>
                      </a:solidFill>
                      <a:prstDash val="solid"/>
                    </a:lnR>
                    <a:lnT w="9525">
                      <a:solidFill>
                        <a:srgbClr val="000000"/>
                      </a:solidFill>
                      <a:prstDash val="solid"/>
                    </a:lnT>
                    <a:lnB w="9525">
                      <a:solidFill>
                        <a:srgbClr val="000000"/>
                      </a:solidFill>
                      <a:prstDash val="solid"/>
                    </a:lnB>
                  </a:tcPr>
                </a:tc>
              </a:tr>
              <a:tr h="166116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7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9050">
                      <a:solidFill>
                        <a:srgbClr val="000000"/>
                      </a:solidFill>
                      <a:prstDash val="solid"/>
                    </a:lnL>
                    <a:lnR w="9525">
                      <a:solidFill>
                        <a:srgbClr val="000000"/>
                      </a:solidFill>
                      <a:prstDash val="solid"/>
                    </a:lnR>
                    <a:lnT w="9525">
                      <a:solidFill>
                        <a:srgbClr val="000000"/>
                      </a:solidFill>
                      <a:prstDash val="solid"/>
                    </a:lnT>
                    <a:lnB w="9525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7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9525">
                      <a:solidFill>
                        <a:srgbClr val="000000"/>
                      </a:solidFill>
                      <a:prstDash val="solid"/>
                    </a:lnL>
                    <a:lnR w="9525">
                      <a:solidFill>
                        <a:srgbClr val="000000"/>
                      </a:solidFill>
                      <a:prstDash val="solid"/>
                    </a:lnR>
                    <a:lnT w="9525">
                      <a:solidFill>
                        <a:srgbClr val="000000"/>
                      </a:solidFill>
                      <a:prstDash val="solid"/>
                    </a:lnT>
                    <a:lnB w="9525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7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9525">
                      <a:solidFill>
                        <a:srgbClr val="000000"/>
                      </a:solidFill>
                      <a:prstDash val="solid"/>
                    </a:lnL>
                    <a:lnR w="9525">
                      <a:solidFill>
                        <a:srgbClr val="000000"/>
                      </a:solidFill>
                      <a:prstDash val="solid"/>
                    </a:lnR>
                    <a:lnT w="9525">
                      <a:solidFill>
                        <a:srgbClr val="000000"/>
                      </a:solidFill>
                      <a:prstDash val="solid"/>
                    </a:lnT>
                    <a:lnB w="9525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7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9525">
                      <a:solidFill>
                        <a:srgbClr val="000000"/>
                      </a:solidFill>
                      <a:prstDash val="solid"/>
                    </a:lnL>
                    <a:lnR w="9525">
                      <a:solidFill>
                        <a:srgbClr val="000000"/>
                      </a:solidFill>
                      <a:prstDash val="solid"/>
                    </a:lnR>
                    <a:lnT w="9525">
                      <a:solidFill>
                        <a:srgbClr val="000000"/>
                      </a:solidFill>
                      <a:prstDash val="solid"/>
                    </a:lnT>
                    <a:lnB w="9525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7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9525">
                      <a:solidFill>
                        <a:srgbClr val="000000"/>
                      </a:solidFill>
                      <a:prstDash val="solid"/>
                    </a:lnL>
                    <a:lnR w="9525">
                      <a:solidFill>
                        <a:srgbClr val="000000"/>
                      </a:solidFill>
                      <a:prstDash val="solid"/>
                    </a:lnR>
                    <a:lnT w="9525">
                      <a:solidFill>
                        <a:srgbClr val="000000"/>
                      </a:solidFill>
                      <a:prstDash val="solid"/>
                    </a:lnT>
                    <a:lnB w="9525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7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9525">
                      <a:solidFill>
                        <a:srgbClr val="000000"/>
                      </a:solidFill>
                      <a:prstDash val="solid"/>
                    </a:lnL>
                    <a:lnR w="9525">
                      <a:solidFill>
                        <a:srgbClr val="000000"/>
                      </a:solidFill>
                      <a:prstDash val="solid"/>
                    </a:lnR>
                    <a:lnT w="9525">
                      <a:solidFill>
                        <a:srgbClr val="000000"/>
                      </a:solidFill>
                      <a:prstDash val="solid"/>
                    </a:lnT>
                    <a:lnB w="9525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7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9525">
                      <a:solidFill>
                        <a:srgbClr val="000000"/>
                      </a:solidFill>
                      <a:prstDash val="solid"/>
                    </a:lnL>
                    <a:lnR w="9525">
                      <a:solidFill>
                        <a:srgbClr val="000000"/>
                      </a:solidFill>
                      <a:prstDash val="solid"/>
                    </a:lnR>
                    <a:lnT w="9525">
                      <a:solidFill>
                        <a:srgbClr val="000000"/>
                      </a:solidFill>
                      <a:prstDash val="solid"/>
                    </a:lnT>
                    <a:lnB w="9525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7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9525">
                      <a:solidFill>
                        <a:srgbClr val="000000"/>
                      </a:solidFill>
                      <a:prstDash val="solid"/>
                    </a:lnL>
                    <a:lnR w="9525">
                      <a:solidFill>
                        <a:srgbClr val="000000"/>
                      </a:solidFill>
                      <a:prstDash val="solid"/>
                    </a:lnR>
                    <a:lnT w="9525">
                      <a:solidFill>
                        <a:srgbClr val="000000"/>
                      </a:solidFill>
                      <a:prstDash val="solid"/>
                    </a:lnT>
                    <a:lnB w="9525">
                      <a:solidFill>
                        <a:srgbClr val="000000"/>
                      </a:solidFill>
                      <a:prstDash val="solid"/>
                    </a:lnB>
                  </a:tcPr>
                </a:tc>
              </a:tr>
              <a:tr h="167640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7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9050">
                      <a:solidFill>
                        <a:srgbClr val="000000"/>
                      </a:solidFill>
                      <a:prstDash val="solid"/>
                    </a:lnL>
                    <a:lnR w="9525">
                      <a:solidFill>
                        <a:srgbClr val="000000"/>
                      </a:solidFill>
                      <a:prstDash val="solid"/>
                    </a:lnR>
                    <a:lnT w="9525">
                      <a:solidFill>
                        <a:srgbClr val="000000"/>
                      </a:solidFill>
                      <a:prstDash val="solid"/>
                    </a:lnT>
                    <a:lnB w="9525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7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9525">
                      <a:solidFill>
                        <a:srgbClr val="000000"/>
                      </a:solidFill>
                      <a:prstDash val="solid"/>
                    </a:lnL>
                    <a:lnR w="9525">
                      <a:solidFill>
                        <a:srgbClr val="000000"/>
                      </a:solidFill>
                      <a:prstDash val="solid"/>
                    </a:lnR>
                    <a:lnT w="9525">
                      <a:solidFill>
                        <a:srgbClr val="000000"/>
                      </a:solidFill>
                      <a:prstDash val="solid"/>
                    </a:lnT>
                    <a:lnB w="9525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7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9525">
                      <a:solidFill>
                        <a:srgbClr val="000000"/>
                      </a:solidFill>
                      <a:prstDash val="solid"/>
                    </a:lnL>
                    <a:lnR w="9525">
                      <a:solidFill>
                        <a:srgbClr val="000000"/>
                      </a:solidFill>
                      <a:prstDash val="solid"/>
                    </a:lnR>
                    <a:lnT w="9525">
                      <a:solidFill>
                        <a:srgbClr val="000000"/>
                      </a:solidFill>
                      <a:prstDash val="solid"/>
                    </a:lnT>
                    <a:lnB w="9525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7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9525">
                      <a:solidFill>
                        <a:srgbClr val="000000"/>
                      </a:solidFill>
                      <a:prstDash val="solid"/>
                    </a:lnL>
                    <a:lnR w="9525">
                      <a:solidFill>
                        <a:srgbClr val="000000"/>
                      </a:solidFill>
                      <a:prstDash val="solid"/>
                    </a:lnR>
                    <a:lnT w="9525">
                      <a:solidFill>
                        <a:srgbClr val="000000"/>
                      </a:solidFill>
                      <a:prstDash val="solid"/>
                    </a:lnT>
                    <a:lnB w="9525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7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9525">
                      <a:solidFill>
                        <a:srgbClr val="000000"/>
                      </a:solidFill>
                      <a:prstDash val="solid"/>
                    </a:lnL>
                    <a:lnR w="9525">
                      <a:solidFill>
                        <a:srgbClr val="000000"/>
                      </a:solidFill>
                      <a:prstDash val="solid"/>
                    </a:lnR>
                    <a:lnT w="9525">
                      <a:solidFill>
                        <a:srgbClr val="000000"/>
                      </a:solidFill>
                      <a:prstDash val="solid"/>
                    </a:lnT>
                    <a:lnB w="9525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7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9525">
                      <a:solidFill>
                        <a:srgbClr val="000000"/>
                      </a:solidFill>
                      <a:prstDash val="solid"/>
                    </a:lnL>
                    <a:lnR w="9525">
                      <a:solidFill>
                        <a:srgbClr val="000000"/>
                      </a:solidFill>
                      <a:prstDash val="solid"/>
                    </a:lnR>
                    <a:lnT w="9525">
                      <a:solidFill>
                        <a:srgbClr val="000000"/>
                      </a:solidFill>
                      <a:prstDash val="solid"/>
                    </a:lnT>
                    <a:lnB w="9525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7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9525">
                      <a:solidFill>
                        <a:srgbClr val="000000"/>
                      </a:solidFill>
                      <a:prstDash val="solid"/>
                    </a:lnL>
                    <a:lnR w="9525">
                      <a:solidFill>
                        <a:srgbClr val="000000"/>
                      </a:solidFill>
                      <a:prstDash val="solid"/>
                    </a:lnR>
                    <a:lnT w="9525">
                      <a:solidFill>
                        <a:srgbClr val="000000"/>
                      </a:solidFill>
                      <a:prstDash val="solid"/>
                    </a:lnT>
                    <a:lnB w="9525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7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9525">
                      <a:solidFill>
                        <a:srgbClr val="000000"/>
                      </a:solidFill>
                      <a:prstDash val="solid"/>
                    </a:lnL>
                    <a:lnR w="9525">
                      <a:solidFill>
                        <a:srgbClr val="000000"/>
                      </a:solidFill>
                      <a:prstDash val="solid"/>
                    </a:lnR>
                    <a:lnT w="9525">
                      <a:solidFill>
                        <a:srgbClr val="000000"/>
                      </a:solidFill>
                      <a:prstDash val="solid"/>
                    </a:lnT>
                    <a:lnB w="9525">
                      <a:solidFill>
                        <a:srgbClr val="000000"/>
                      </a:solidFill>
                      <a:prstDash val="solid"/>
                    </a:lnB>
                  </a:tcPr>
                </a:tc>
              </a:tr>
              <a:tr h="166116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7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9050">
                      <a:solidFill>
                        <a:srgbClr val="000000"/>
                      </a:solidFill>
                      <a:prstDash val="solid"/>
                    </a:lnL>
                    <a:lnR w="9525">
                      <a:solidFill>
                        <a:srgbClr val="000000"/>
                      </a:solidFill>
                      <a:prstDash val="solid"/>
                    </a:lnR>
                    <a:lnT w="9525">
                      <a:solidFill>
                        <a:srgbClr val="000000"/>
                      </a:solidFill>
                      <a:prstDash val="solid"/>
                    </a:lnT>
                    <a:lnB w="9525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7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9525">
                      <a:solidFill>
                        <a:srgbClr val="000000"/>
                      </a:solidFill>
                      <a:prstDash val="solid"/>
                    </a:lnL>
                    <a:lnR w="9525">
                      <a:solidFill>
                        <a:srgbClr val="000000"/>
                      </a:solidFill>
                      <a:prstDash val="solid"/>
                    </a:lnR>
                    <a:lnT w="9525">
                      <a:solidFill>
                        <a:srgbClr val="000000"/>
                      </a:solidFill>
                      <a:prstDash val="solid"/>
                    </a:lnT>
                    <a:lnB w="9525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7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9525">
                      <a:solidFill>
                        <a:srgbClr val="000000"/>
                      </a:solidFill>
                      <a:prstDash val="solid"/>
                    </a:lnL>
                    <a:lnR w="9525">
                      <a:solidFill>
                        <a:srgbClr val="000000"/>
                      </a:solidFill>
                      <a:prstDash val="solid"/>
                    </a:lnR>
                    <a:lnT w="9525">
                      <a:solidFill>
                        <a:srgbClr val="000000"/>
                      </a:solidFill>
                      <a:prstDash val="solid"/>
                    </a:lnT>
                    <a:lnB w="9525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7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9525">
                      <a:solidFill>
                        <a:srgbClr val="000000"/>
                      </a:solidFill>
                      <a:prstDash val="solid"/>
                    </a:lnL>
                    <a:lnR w="9525">
                      <a:solidFill>
                        <a:srgbClr val="000000"/>
                      </a:solidFill>
                      <a:prstDash val="solid"/>
                    </a:lnR>
                    <a:lnT w="9525">
                      <a:solidFill>
                        <a:srgbClr val="000000"/>
                      </a:solidFill>
                      <a:prstDash val="solid"/>
                    </a:lnT>
                    <a:lnB w="9525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7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9525">
                      <a:solidFill>
                        <a:srgbClr val="000000"/>
                      </a:solidFill>
                      <a:prstDash val="solid"/>
                    </a:lnL>
                    <a:lnR w="9525">
                      <a:solidFill>
                        <a:srgbClr val="000000"/>
                      </a:solidFill>
                      <a:prstDash val="solid"/>
                    </a:lnR>
                    <a:lnT w="9525">
                      <a:solidFill>
                        <a:srgbClr val="000000"/>
                      </a:solidFill>
                      <a:prstDash val="solid"/>
                    </a:lnT>
                    <a:lnB w="9525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7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9525">
                      <a:solidFill>
                        <a:srgbClr val="000000"/>
                      </a:solidFill>
                      <a:prstDash val="solid"/>
                    </a:lnL>
                    <a:lnR w="9525">
                      <a:solidFill>
                        <a:srgbClr val="000000"/>
                      </a:solidFill>
                      <a:prstDash val="solid"/>
                    </a:lnR>
                    <a:lnT w="9525">
                      <a:solidFill>
                        <a:srgbClr val="000000"/>
                      </a:solidFill>
                      <a:prstDash val="solid"/>
                    </a:lnT>
                    <a:lnB w="9525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7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9525">
                      <a:solidFill>
                        <a:srgbClr val="000000"/>
                      </a:solidFill>
                      <a:prstDash val="solid"/>
                    </a:lnL>
                    <a:lnR w="9525">
                      <a:solidFill>
                        <a:srgbClr val="000000"/>
                      </a:solidFill>
                      <a:prstDash val="solid"/>
                    </a:lnR>
                    <a:lnT w="9525">
                      <a:solidFill>
                        <a:srgbClr val="000000"/>
                      </a:solidFill>
                      <a:prstDash val="solid"/>
                    </a:lnT>
                    <a:lnB w="9525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7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9525">
                      <a:solidFill>
                        <a:srgbClr val="000000"/>
                      </a:solidFill>
                      <a:prstDash val="solid"/>
                    </a:lnL>
                    <a:lnR w="9525">
                      <a:solidFill>
                        <a:srgbClr val="000000"/>
                      </a:solidFill>
                      <a:prstDash val="solid"/>
                    </a:lnR>
                    <a:lnT w="9525">
                      <a:solidFill>
                        <a:srgbClr val="000000"/>
                      </a:solidFill>
                      <a:prstDash val="solid"/>
                    </a:lnT>
                    <a:lnB w="9525">
                      <a:solidFill>
                        <a:srgbClr val="000000"/>
                      </a:solidFill>
                      <a:prstDash val="solid"/>
                    </a:lnB>
                  </a:tcPr>
                </a:tc>
              </a:tr>
              <a:tr h="167640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7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9050">
                      <a:solidFill>
                        <a:srgbClr val="000000"/>
                      </a:solidFill>
                      <a:prstDash val="solid"/>
                    </a:lnL>
                    <a:lnR w="9525">
                      <a:solidFill>
                        <a:srgbClr val="000000"/>
                      </a:solidFill>
                      <a:prstDash val="solid"/>
                    </a:lnR>
                    <a:lnT w="9525">
                      <a:solidFill>
                        <a:srgbClr val="000000"/>
                      </a:solidFill>
                      <a:prstDash val="solid"/>
                    </a:lnT>
                    <a:lnB w="9525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7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9525">
                      <a:solidFill>
                        <a:srgbClr val="000000"/>
                      </a:solidFill>
                      <a:prstDash val="solid"/>
                    </a:lnL>
                    <a:lnR w="9525">
                      <a:solidFill>
                        <a:srgbClr val="000000"/>
                      </a:solidFill>
                      <a:prstDash val="solid"/>
                    </a:lnR>
                    <a:lnT w="9525">
                      <a:solidFill>
                        <a:srgbClr val="000000"/>
                      </a:solidFill>
                      <a:prstDash val="solid"/>
                    </a:lnT>
                    <a:lnB w="9525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7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9525">
                      <a:solidFill>
                        <a:srgbClr val="000000"/>
                      </a:solidFill>
                      <a:prstDash val="solid"/>
                    </a:lnL>
                    <a:lnR w="9525">
                      <a:solidFill>
                        <a:srgbClr val="000000"/>
                      </a:solidFill>
                      <a:prstDash val="solid"/>
                    </a:lnR>
                    <a:lnT w="9525">
                      <a:solidFill>
                        <a:srgbClr val="000000"/>
                      </a:solidFill>
                      <a:prstDash val="solid"/>
                    </a:lnT>
                    <a:lnB w="9525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7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9525">
                      <a:solidFill>
                        <a:srgbClr val="000000"/>
                      </a:solidFill>
                      <a:prstDash val="solid"/>
                    </a:lnL>
                    <a:lnR w="9525">
                      <a:solidFill>
                        <a:srgbClr val="000000"/>
                      </a:solidFill>
                      <a:prstDash val="solid"/>
                    </a:lnR>
                    <a:lnT w="9525">
                      <a:solidFill>
                        <a:srgbClr val="000000"/>
                      </a:solidFill>
                      <a:prstDash val="solid"/>
                    </a:lnT>
                    <a:lnB w="9525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7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9525">
                      <a:solidFill>
                        <a:srgbClr val="000000"/>
                      </a:solidFill>
                      <a:prstDash val="solid"/>
                    </a:lnL>
                    <a:lnR w="9525">
                      <a:solidFill>
                        <a:srgbClr val="000000"/>
                      </a:solidFill>
                      <a:prstDash val="solid"/>
                    </a:lnR>
                    <a:lnT w="9525">
                      <a:solidFill>
                        <a:srgbClr val="000000"/>
                      </a:solidFill>
                      <a:prstDash val="solid"/>
                    </a:lnT>
                    <a:lnB w="9525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7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9525">
                      <a:solidFill>
                        <a:srgbClr val="000000"/>
                      </a:solidFill>
                      <a:prstDash val="solid"/>
                    </a:lnL>
                    <a:lnR w="9525">
                      <a:solidFill>
                        <a:srgbClr val="000000"/>
                      </a:solidFill>
                      <a:prstDash val="solid"/>
                    </a:lnR>
                    <a:lnT w="9525">
                      <a:solidFill>
                        <a:srgbClr val="000000"/>
                      </a:solidFill>
                      <a:prstDash val="solid"/>
                    </a:lnT>
                    <a:lnB w="9525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7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9525">
                      <a:solidFill>
                        <a:srgbClr val="000000"/>
                      </a:solidFill>
                      <a:prstDash val="solid"/>
                    </a:lnL>
                    <a:lnR w="9525">
                      <a:solidFill>
                        <a:srgbClr val="000000"/>
                      </a:solidFill>
                      <a:prstDash val="solid"/>
                    </a:lnR>
                    <a:lnT w="9525">
                      <a:solidFill>
                        <a:srgbClr val="000000"/>
                      </a:solidFill>
                      <a:prstDash val="solid"/>
                    </a:lnT>
                    <a:lnB w="9525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7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9525">
                      <a:solidFill>
                        <a:srgbClr val="000000"/>
                      </a:solidFill>
                      <a:prstDash val="solid"/>
                    </a:lnL>
                    <a:lnR w="9525">
                      <a:solidFill>
                        <a:srgbClr val="000000"/>
                      </a:solidFill>
                      <a:prstDash val="solid"/>
                    </a:lnR>
                    <a:lnT w="9525">
                      <a:solidFill>
                        <a:srgbClr val="000000"/>
                      </a:solidFill>
                      <a:prstDash val="solid"/>
                    </a:lnT>
                    <a:lnB w="9525">
                      <a:solidFill>
                        <a:srgbClr val="000000"/>
                      </a:solidFill>
                      <a:prstDash val="solid"/>
                    </a:lnB>
                  </a:tcPr>
                </a:tc>
              </a:tr>
              <a:tr h="166116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7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9050">
                      <a:solidFill>
                        <a:srgbClr val="000000"/>
                      </a:solidFill>
                      <a:prstDash val="solid"/>
                    </a:lnL>
                    <a:lnR w="9525">
                      <a:solidFill>
                        <a:srgbClr val="000000"/>
                      </a:solidFill>
                      <a:prstDash val="solid"/>
                    </a:lnR>
                    <a:lnT w="9525">
                      <a:solidFill>
                        <a:srgbClr val="000000"/>
                      </a:solidFill>
                      <a:prstDash val="solid"/>
                    </a:lnT>
                    <a:lnB w="9525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7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9525">
                      <a:solidFill>
                        <a:srgbClr val="000000"/>
                      </a:solidFill>
                      <a:prstDash val="solid"/>
                    </a:lnL>
                    <a:lnR w="9525">
                      <a:solidFill>
                        <a:srgbClr val="000000"/>
                      </a:solidFill>
                      <a:prstDash val="solid"/>
                    </a:lnR>
                    <a:lnT w="9525">
                      <a:solidFill>
                        <a:srgbClr val="000000"/>
                      </a:solidFill>
                      <a:prstDash val="solid"/>
                    </a:lnT>
                    <a:lnB w="9525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7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9525">
                      <a:solidFill>
                        <a:srgbClr val="000000"/>
                      </a:solidFill>
                      <a:prstDash val="solid"/>
                    </a:lnL>
                    <a:lnR w="9525">
                      <a:solidFill>
                        <a:srgbClr val="000000"/>
                      </a:solidFill>
                      <a:prstDash val="solid"/>
                    </a:lnR>
                    <a:lnT w="9525">
                      <a:solidFill>
                        <a:srgbClr val="000000"/>
                      </a:solidFill>
                      <a:prstDash val="solid"/>
                    </a:lnT>
                    <a:lnB w="9525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7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9525">
                      <a:solidFill>
                        <a:srgbClr val="000000"/>
                      </a:solidFill>
                      <a:prstDash val="solid"/>
                    </a:lnL>
                    <a:lnR w="9525">
                      <a:solidFill>
                        <a:srgbClr val="000000"/>
                      </a:solidFill>
                      <a:prstDash val="solid"/>
                    </a:lnR>
                    <a:lnT w="9525">
                      <a:solidFill>
                        <a:srgbClr val="000000"/>
                      </a:solidFill>
                      <a:prstDash val="solid"/>
                    </a:lnT>
                    <a:lnB w="9525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7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9525">
                      <a:solidFill>
                        <a:srgbClr val="000000"/>
                      </a:solidFill>
                      <a:prstDash val="solid"/>
                    </a:lnL>
                    <a:lnR w="9525">
                      <a:solidFill>
                        <a:srgbClr val="000000"/>
                      </a:solidFill>
                      <a:prstDash val="solid"/>
                    </a:lnR>
                    <a:lnT w="9525">
                      <a:solidFill>
                        <a:srgbClr val="000000"/>
                      </a:solidFill>
                      <a:prstDash val="solid"/>
                    </a:lnT>
                    <a:lnB w="9525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7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9525">
                      <a:solidFill>
                        <a:srgbClr val="000000"/>
                      </a:solidFill>
                      <a:prstDash val="solid"/>
                    </a:lnL>
                    <a:lnR w="9525">
                      <a:solidFill>
                        <a:srgbClr val="000000"/>
                      </a:solidFill>
                      <a:prstDash val="solid"/>
                    </a:lnR>
                    <a:lnT w="9525">
                      <a:solidFill>
                        <a:srgbClr val="000000"/>
                      </a:solidFill>
                      <a:prstDash val="solid"/>
                    </a:lnT>
                    <a:lnB w="9525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7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9525">
                      <a:solidFill>
                        <a:srgbClr val="000000"/>
                      </a:solidFill>
                      <a:prstDash val="solid"/>
                    </a:lnL>
                    <a:lnR w="9525">
                      <a:solidFill>
                        <a:srgbClr val="000000"/>
                      </a:solidFill>
                      <a:prstDash val="solid"/>
                    </a:lnR>
                    <a:lnT w="9525">
                      <a:solidFill>
                        <a:srgbClr val="000000"/>
                      </a:solidFill>
                      <a:prstDash val="solid"/>
                    </a:lnT>
                    <a:lnB w="9525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7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9525">
                      <a:solidFill>
                        <a:srgbClr val="000000"/>
                      </a:solidFill>
                      <a:prstDash val="solid"/>
                    </a:lnL>
                    <a:lnR w="9525">
                      <a:solidFill>
                        <a:srgbClr val="000000"/>
                      </a:solidFill>
                      <a:prstDash val="solid"/>
                    </a:lnR>
                    <a:lnT w="9525">
                      <a:solidFill>
                        <a:srgbClr val="000000"/>
                      </a:solidFill>
                      <a:prstDash val="solid"/>
                    </a:lnT>
                    <a:lnB w="9525">
                      <a:solidFill>
                        <a:srgbClr val="000000"/>
                      </a:solidFill>
                      <a:prstDash val="solid"/>
                    </a:lnB>
                  </a:tcPr>
                </a:tc>
              </a:tr>
              <a:tr h="166116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7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9050">
                      <a:solidFill>
                        <a:srgbClr val="000000"/>
                      </a:solidFill>
                      <a:prstDash val="solid"/>
                    </a:lnL>
                    <a:lnR w="9525">
                      <a:solidFill>
                        <a:srgbClr val="000000"/>
                      </a:solidFill>
                      <a:prstDash val="solid"/>
                    </a:lnR>
                    <a:lnT w="9525">
                      <a:solidFill>
                        <a:srgbClr val="000000"/>
                      </a:solidFill>
                      <a:prstDash val="solid"/>
                    </a:lnT>
                    <a:lnB w="190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7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9525">
                      <a:solidFill>
                        <a:srgbClr val="000000"/>
                      </a:solidFill>
                      <a:prstDash val="solid"/>
                    </a:lnL>
                    <a:lnR w="9525">
                      <a:solidFill>
                        <a:srgbClr val="000000"/>
                      </a:solidFill>
                      <a:prstDash val="solid"/>
                    </a:lnR>
                    <a:lnT w="9525">
                      <a:solidFill>
                        <a:srgbClr val="000000"/>
                      </a:solidFill>
                      <a:prstDash val="solid"/>
                    </a:lnT>
                    <a:lnB w="190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7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9525">
                      <a:solidFill>
                        <a:srgbClr val="000000"/>
                      </a:solidFill>
                      <a:prstDash val="solid"/>
                    </a:lnL>
                    <a:lnR w="9525">
                      <a:solidFill>
                        <a:srgbClr val="000000"/>
                      </a:solidFill>
                      <a:prstDash val="solid"/>
                    </a:lnR>
                    <a:lnT w="9525">
                      <a:solidFill>
                        <a:srgbClr val="000000"/>
                      </a:solidFill>
                      <a:prstDash val="solid"/>
                    </a:lnT>
                    <a:lnB w="190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7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9525">
                      <a:solidFill>
                        <a:srgbClr val="000000"/>
                      </a:solidFill>
                      <a:prstDash val="solid"/>
                    </a:lnL>
                    <a:lnR w="9525">
                      <a:solidFill>
                        <a:srgbClr val="000000"/>
                      </a:solidFill>
                      <a:prstDash val="solid"/>
                    </a:lnR>
                    <a:lnT w="9525">
                      <a:solidFill>
                        <a:srgbClr val="000000"/>
                      </a:solidFill>
                      <a:prstDash val="solid"/>
                    </a:lnT>
                    <a:lnB w="190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7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9525">
                      <a:solidFill>
                        <a:srgbClr val="000000"/>
                      </a:solidFill>
                      <a:prstDash val="solid"/>
                    </a:lnL>
                    <a:lnR w="9525">
                      <a:solidFill>
                        <a:srgbClr val="000000"/>
                      </a:solidFill>
                      <a:prstDash val="solid"/>
                    </a:lnR>
                    <a:lnT w="9525">
                      <a:solidFill>
                        <a:srgbClr val="000000"/>
                      </a:solidFill>
                      <a:prstDash val="solid"/>
                    </a:lnT>
                    <a:lnB w="190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7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9525">
                      <a:solidFill>
                        <a:srgbClr val="000000"/>
                      </a:solidFill>
                      <a:prstDash val="solid"/>
                    </a:lnL>
                    <a:lnR w="9525">
                      <a:solidFill>
                        <a:srgbClr val="000000"/>
                      </a:solidFill>
                      <a:prstDash val="solid"/>
                    </a:lnR>
                    <a:lnT w="9525">
                      <a:solidFill>
                        <a:srgbClr val="000000"/>
                      </a:solidFill>
                      <a:prstDash val="solid"/>
                    </a:lnT>
                    <a:lnB w="190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7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9525">
                      <a:solidFill>
                        <a:srgbClr val="000000"/>
                      </a:solidFill>
                      <a:prstDash val="solid"/>
                    </a:lnL>
                    <a:lnR w="9525">
                      <a:solidFill>
                        <a:srgbClr val="000000"/>
                      </a:solidFill>
                      <a:prstDash val="solid"/>
                    </a:lnR>
                    <a:lnT w="9525">
                      <a:solidFill>
                        <a:srgbClr val="000000"/>
                      </a:solidFill>
                      <a:prstDash val="solid"/>
                    </a:lnT>
                    <a:lnB w="190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7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9525">
                      <a:solidFill>
                        <a:srgbClr val="000000"/>
                      </a:solidFill>
                      <a:prstDash val="solid"/>
                    </a:lnL>
                    <a:lnR w="9525">
                      <a:solidFill>
                        <a:srgbClr val="000000"/>
                      </a:solidFill>
                      <a:prstDash val="solid"/>
                    </a:lnR>
                    <a:lnT w="9525">
                      <a:solidFill>
                        <a:srgbClr val="000000"/>
                      </a:solidFill>
                      <a:prstDash val="solid"/>
                    </a:lnT>
                    <a:lnB w="19050">
                      <a:solidFill>
                        <a:srgbClr val="000000"/>
                      </a:solidFill>
                      <a:prstDash val="solid"/>
                    </a:lnB>
                  </a:tcPr>
                </a:tc>
              </a:tr>
            </a:tbl>
          </a:graphicData>
        </a:graphic>
      </p:graphicFrame>
      <p:grpSp>
        <p:nvGrpSpPr>
          <p:cNvPr id="76" name="object 76"/>
          <p:cNvGrpSpPr/>
          <p:nvPr/>
        </p:nvGrpSpPr>
        <p:grpSpPr>
          <a:xfrm>
            <a:off x="9679749" y="3331465"/>
            <a:ext cx="322834" cy="1396365"/>
            <a:chOff x="4207764" y="3331464"/>
            <a:chExt cx="140335" cy="1396365"/>
          </a:xfrm>
        </p:grpSpPr>
        <p:pic>
          <p:nvPicPr>
            <p:cNvPr id="77" name="object 77"/>
            <p:cNvPicPr/>
            <p:nvPr/>
          </p:nvPicPr>
          <p:blipFill>
            <a:blip r:embed="rId2" cstate="print"/>
            <a:stretch>
              <a:fillRect/>
            </a:stretch>
          </p:blipFill>
          <p:spPr>
            <a:xfrm>
              <a:off x="4250435" y="4668011"/>
              <a:ext cx="88225" cy="59435"/>
            </a:xfrm>
            <a:prstGeom prst="rect">
              <a:avLst/>
            </a:prstGeom>
          </p:spPr>
        </p:pic>
        <p:pic>
          <p:nvPicPr>
            <p:cNvPr id="78" name="object 78"/>
            <p:cNvPicPr/>
            <p:nvPr/>
          </p:nvPicPr>
          <p:blipFill>
            <a:blip r:embed="rId3" cstate="print"/>
            <a:stretch>
              <a:fillRect/>
            </a:stretch>
          </p:blipFill>
          <p:spPr>
            <a:xfrm>
              <a:off x="4251959" y="4500372"/>
              <a:ext cx="86867" cy="179831"/>
            </a:xfrm>
            <a:prstGeom prst="rect">
              <a:avLst/>
            </a:prstGeom>
          </p:spPr>
        </p:pic>
        <p:pic>
          <p:nvPicPr>
            <p:cNvPr id="79" name="object 79"/>
            <p:cNvPicPr/>
            <p:nvPr/>
          </p:nvPicPr>
          <p:blipFill>
            <a:blip r:embed="rId4" cstate="print"/>
            <a:stretch>
              <a:fillRect/>
            </a:stretch>
          </p:blipFill>
          <p:spPr>
            <a:xfrm>
              <a:off x="4212335" y="4165091"/>
              <a:ext cx="135636" cy="347472"/>
            </a:xfrm>
            <a:prstGeom prst="rect">
              <a:avLst/>
            </a:prstGeom>
          </p:spPr>
        </p:pic>
        <p:pic>
          <p:nvPicPr>
            <p:cNvPr id="80" name="object 80"/>
            <p:cNvPicPr/>
            <p:nvPr/>
          </p:nvPicPr>
          <p:blipFill>
            <a:blip r:embed="rId38" cstate="print"/>
            <a:stretch>
              <a:fillRect/>
            </a:stretch>
          </p:blipFill>
          <p:spPr>
            <a:xfrm>
              <a:off x="4207764" y="3331464"/>
              <a:ext cx="134111" cy="845819"/>
            </a:xfrm>
            <a:prstGeom prst="rect">
              <a:avLst/>
            </a:prstGeom>
          </p:spPr>
        </p:pic>
      </p:grpSp>
      <p:grpSp>
        <p:nvGrpSpPr>
          <p:cNvPr id="81" name="object 81"/>
          <p:cNvGrpSpPr/>
          <p:nvPr/>
        </p:nvGrpSpPr>
        <p:grpSpPr>
          <a:xfrm>
            <a:off x="15899188" y="4946904"/>
            <a:ext cx="344745" cy="178435"/>
            <a:chOff x="6911340" y="4946903"/>
            <a:chExt cx="149860" cy="178435"/>
          </a:xfrm>
        </p:grpSpPr>
        <p:pic>
          <p:nvPicPr>
            <p:cNvPr id="82" name="object 82"/>
            <p:cNvPicPr/>
            <p:nvPr/>
          </p:nvPicPr>
          <p:blipFill>
            <a:blip r:embed="rId6" cstate="print"/>
            <a:stretch>
              <a:fillRect/>
            </a:stretch>
          </p:blipFill>
          <p:spPr>
            <a:xfrm>
              <a:off x="6911340" y="4946903"/>
              <a:ext cx="57912" cy="178307"/>
            </a:xfrm>
            <a:prstGeom prst="rect">
              <a:avLst/>
            </a:prstGeom>
          </p:spPr>
        </p:pic>
        <p:pic>
          <p:nvPicPr>
            <p:cNvPr id="83" name="object 83"/>
            <p:cNvPicPr/>
            <p:nvPr/>
          </p:nvPicPr>
          <p:blipFill>
            <a:blip r:embed="rId22" cstate="print"/>
            <a:stretch>
              <a:fillRect/>
            </a:stretch>
          </p:blipFill>
          <p:spPr>
            <a:xfrm>
              <a:off x="6973824" y="4946903"/>
              <a:ext cx="86868" cy="59435"/>
            </a:xfrm>
            <a:prstGeom prst="rect">
              <a:avLst/>
            </a:prstGeom>
          </p:spPr>
        </p:pic>
      </p:grpSp>
      <p:grpSp>
        <p:nvGrpSpPr>
          <p:cNvPr id="84" name="object 84"/>
          <p:cNvGrpSpPr/>
          <p:nvPr/>
        </p:nvGrpSpPr>
        <p:grpSpPr>
          <a:xfrm>
            <a:off x="15352271" y="4946904"/>
            <a:ext cx="340363" cy="178435"/>
            <a:chOff x="6673596" y="4946903"/>
            <a:chExt cx="147955" cy="178435"/>
          </a:xfrm>
        </p:grpSpPr>
        <p:pic>
          <p:nvPicPr>
            <p:cNvPr id="85" name="object 85"/>
            <p:cNvPicPr/>
            <p:nvPr/>
          </p:nvPicPr>
          <p:blipFill>
            <a:blip r:embed="rId6" cstate="print"/>
            <a:stretch>
              <a:fillRect/>
            </a:stretch>
          </p:blipFill>
          <p:spPr>
            <a:xfrm>
              <a:off x="6673596" y="4946903"/>
              <a:ext cx="57911" cy="178307"/>
            </a:xfrm>
            <a:prstGeom prst="rect">
              <a:avLst/>
            </a:prstGeom>
          </p:spPr>
        </p:pic>
        <p:pic>
          <p:nvPicPr>
            <p:cNvPr id="86" name="object 86"/>
            <p:cNvPicPr/>
            <p:nvPr/>
          </p:nvPicPr>
          <p:blipFill>
            <a:blip r:embed="rId26" cstate="print"/>
            <a:stretch>
              <a:fillRect/>
            </a:stretch>
          </p:blipFill>
          <p:spPr>
            <a:xfrm>
              <a:off x="6736080" y="4946903"/>
              <a:ext cx="85343" cy="59435"/>
            </a:xfrm>
            <a:prstGeom prst="rect">
              <a:avLst/>
            </a:prstGeom>
          </p:spPr>
        </p:pic>
      </p:grpSp>
      <p:grpSp>
        <p:nvGrpSpPr>
          <p:cNvPr id="87" name="object 87"/>
          <p:cNvGrpSpPr/>
          <p:nvPr/>
        </p:nvGrpSpPr>
        <p:grpSpPr>
          <a:xfrm>
            <a:off x="14805353" y="4946904"/>
            <a:ext cx="343285" cy="178435"/>
            <a:chOff x="6435852" y="4946903"/>
            <a:chExt cx="149225" cy="178435"/>
          </a:xfrm>
        </p:grpSpPr>
        <p:pic>
          <p:nvPicPr>
            <p:cNvPr id="88" name="object 88"/>
            <p:cNvPicPr/>
            <p:nvPr/>
          </p:nvPicPr>
          <p:blipFill>
            <a:blip r:embed="rId39" cstate="print"/>
            <a:stretch>
              <a:fillRect/>
            </a:stretch>
          </p:blipFill>
          <p:spPr>
            <a:xfrm>
              <a:off x="6435852" y="4946903"/>
              <a:ext cx="56387" cy="178307"/>
            </a:xfrm>
            <a:prstGeom prst="rect">
              <a:avLst/>
            </a:prstGeom>
          </p:spPr>
        </p:pic>
        <p:pic>
          <p:nvPicPr>
            <p:cNvPr id="89" name="object 89"/>
            <p:cNvPicPr/>
            <p:nvPr/>
          </p:nvPicPr>
          <p:blipFill>
            <a:blip r:embed="rId40" cstate="print"/>
            <a:stretch>
              <a:fillRect/>
            </a:stretch>
          </p:blipFill>
          <p:spPr>
            <a:xfrm>
              <a:off x="6495288" y="4946903"/>
              <a:ext cx="89773" cy="59435"/>
            </a:xfrm>
            <a:prstGeom prst="rect">
              <a:avLst/>
            </a:prstGeom>
          </p:spPr>
        </p:pic>
      </p:grpSp>
      <p:grpSp>
        <p:nvGrpSpPr>
          <p:cNvPr id="90" name="object 90"/>
          <p:cNvGrpSpPr/>
          <p:nvPr/>
        </p:nvGrpSpPr>
        <p:grpSpPr>
          <a:xfrm>
            <a:off x="14258432" y="4946904"/>
            <a:ext cx="344745" cy="178435"/>
            <a:chOff x="6198107" y="4946903"/>
            <a:chExt cx="149860" cy="178435"/>
          </a:xfrm>
        </p:grpSpPr>
        <p:pic>
          <p:nvPicPr>
            <p:cNvPr id="91" name="object 91"/>
            <p:cNvPicPr/>
            <p:nvPr/>
          </p:nvPicPr>
          <p:blipFill>
            <a:blip r:embed="rId6" cstate="print"/>
            <a:stretch>
              <a:fillRect/>
            </a:stretch>
          </p:blipFill>
          <p:spPr>
            <a:xfrm>
              <a:off x="6198107" y="4946903"/>
              <a:ext cx="57912" cy="178307"/>
            </a:xfrm>
            <a:prstGeom prst="rect">
              <a:avLst/>
            </a:prstGeom>
          </p:spPr>
        </p:pic>
        <p:pic>
          <p:nvPicPr>
            <p:cNvPr id="92" name="object 92"/>
            <p:cNvPicPr/>
            <p:nvPr/>
          </p:nvPicPr>
          <p:blipFill>
            <a:blip r:embed="rId41" cstate="print"/>
            <a:stretch>
              <a:fillRect/>
            </a:stretch>
          </p:blipFill>
          <p:spPr>
            <a:xfrm>
              <a:off x="6260592" y="4946903"/>
              <a:ext cx="86867" cy="59435"/>
            </a:xfrm>
            <a:prstGeom prst="rect">
              <a:avLst/>
            </a:prstGeom>
          </p:spPr>
        </p:pic>
      </p:grpSp>
      <p:grpSp>
        <p:nvGrpSpPr>
          <p:cNvPr id="93" name="object 93"/>
          <p:cNvGrpSpPr/>
          <p:nvPr/>
        </p:nvGrpSpPr>
        <p:grpSpPr>
          <a:xfrm>
            <a:off x="13711516" y="4946904"/>
            <a:ext cx="344745" cy="178435"/>
            <a:chOff x="5960364" y="4946903"/>
            <a:chExt cx="149860" cy="178435"/>
          </a:xfrm>
        </p:grpSpPr>
        <p:pic>
          <p:nvPicPr>
            <p:cNvPr id="94" name="object 94"/>
            <p:cNvPicPr/>
            <p:nvPr/>
          </p:nvPicPr>
          <p:blipFill>
            <a:blip r:embed="rId6" cstate="print"/>
            <a:stretch>
              <a:fillRect/>
            </a:stretch>
          </p:blipFill>
          <p:spPr>
            <a:xfrm>
              <a:off x="5960364" y="4946903"/>
              <a:ext cx="57912" cy="178307"/>
            </a:xfrm>
            <a:prstGeom prst="rect">
              <a:avLst/>
            </a:prstGeom>
          </p:spPr>
        </p:pic>
        <p:pic>
          <p:nvPicPr>
            <p:cNvPr id="95" name="object 95"/>
            <p:cNvPicPr/>
            <p:nvPr/>
          </p:nvPicPr>
          <p:blipFill>
            <a:blip r:embed="rId42" cstate="print"/>
            <a:stretch>
              <a:fillRect/>
            </a:stretch>
          </p:blipFill>
          <p:spPr>
            <a:xfrm>
              <a:off x="6022848" y="4946903"/>
              <a:ext cx="86867" cy="59435"/>
            </a:xfrm>
            <a:prstGeom prst="rect">
              <a:avLst/>
            </a:prstGeom>
          </p:spPr>
        </p:pic>
      </p:grpSp>
      <p:pic>
        <p:nvPicPr>
          <p:cNvPr id="96" name="object 96"/>
          <p:cNvPicPr/>
          <p:nvPr/>
        </p:nvPicPr>
        <p:blipFill>
          <a:blip r:embed="rId6" cstate="print"/>
          <a:stretch>
            <a:fillRect/>
          </a:stretch>
        </p:blipFill>
        <p:spPr>
          <a:xfrm>
            <a:off x="13168105" y="4946904"/>
            <a:ext cx="133221" cy="178307"/>
          </a:xfrm>
          <a:prstGeom prst="rect">
            <a:avLst/>
          </a:prstGeom>
        </p:spPr>
      </p:pic>
      <p:pic>
        <p:nvPicPr>
          <p:cNvPr id="97" name="object 97"/>
          <p:cNvPicPr/>
          <p:nvPr/>
        </p:nvPicPr>
        <p:blipFill>
          <a:blip r:embed="rId43" cstate="print"/>
          <a:stretch>
            <a:fillRect/>
          </a:stretch>
        </p:blipFill>
        <p:spPr>
          <a:xfrm>
            <a:off x="9872573" y="4834128"/>
            <a:ext cx="147245" cy="291083"/>
          </a:xfrm>
          <a:prstGeom prst="rect">
            <a:avLst/>
          </a:prstGeom>
        </p:spPr>
      </p:pic>
      <p:grpSp>
        <p:nvGrpSpPr>
          <p:cNvPr id="98" name="object 98"/>
          <p:cNvGrpSpPr/>
          <p:nvPr/>
        </p:nvGrpSpPr>
        <p:grpSpPr>
          <a:xfrm>
            <a:off x="12621187" y="4946904"/>
            <a:ext cx="340363" cy="178435"/>
            <a:chOff x="5486400" y="4946903"/>
            <a:chExt cx="147955" cy="178435"/>
          </a:xfrm>
        </p:grpSpPr>
        <p:pic>
          <p:nvPicPr>
            <p:cNvPr id="99" name="object 99"/>
            <p:cNvPicPr/>
            <p:nvPr/>
          </p:nvPicPr>
          <p:blipFill>
            <a:blip r:embed="rId44" cstate="print"/>
            <a:stretch>
              <a:fillRect/>
            </a:stretch>
          </p:blipFill>
          <p:spPr>
            <a:xfrm>
              <a:off x="5486400" y="4946903"/>
              <a:ext cx="56387" cy="178307"/>
            </a:xfrm>
            <a:prstGeom prst="rect">
              <a:avLst/>
            </a:prstGeom>
          </p:spPr>
        </p:pic>
        <p:pic>
          <p:nvPicPr>
            <p:cNvPr id="100" name="object 100"/>
            <p:cNvPicPr/>
            <p:nvPr/>
          </p:nvPicPr>
          <p:blipFill>
            <a:blip r:embed="rId11" cstate="print"/>
            <a:stretch>
              <a:fillRect/>
            </a:stretch>
          </p:blipFill>
          <p:spPr>
            <a:xfrm>
              <a:off x="5547360" y="4946903"/>
              <a:ext cx="86867" cy="59435"/>
            </a:xfrm>
            <a:prstGeom prst="rect">
              <a:avLst/>
            </a:prstGeom>
          </p:spPr>
        </p:pic>
      </p:grpSp>
      <p:grpSp>
        <p:nvGrpSpPr>
          <p:cNvPr id="101" name="object 101"/>
          <p:cNvGrpSpPr/>
          <p:nvPr/>
        </p:nvGrpSpPr>
        <p:grpSpPr>
          <a:xfrm>
            <a:off x="12060245" y="4946904"/>
            <a:ext cx="357892" cy="178435"/>
            <a:chOff x="5242560" y="4946903"/>
            <a:chExt cx="155575" cy="178435"/>
          </a:xfrm>
        </p:grpSpPr>
        <p:pic>
          <p:nvPicPr>
            <p:cNvPr id="102" name="object 102"/>
            <p:cNvPicPr/>
            <p:nvPr/>
          </p:nvPicPr>
          <p:blipFill>
            <a:blip r:embed="rId12" cstate="print"/>
            <a:stretch>
              <a:fillRect/>
            </a:stretch>
          </p:blipFill>
          <p:spPr>
            <a:xfrm>
              <a:off x="5242560" y="4946903"/>
              <a:ext cx="64007" cy="178307"/>
            </a:xfrm>
            <a:prstGeom prst="rect">
              <a:avLst/>
            </a:prstGeom>
          </p:spPr>
        </p:pic>
        <p:pic>
          <p:nvPicPr>
            <p:cNvPr id="103" name="object 103"/>
            <p:cNvPicPr/>
            <p:nvPr/>
          </p:nvPicPr>
          <p:blipFill>
            <a:blip r:embed="rId15" cstate="print"/>
            <a:stretch>
              <a:fillRect/>
            </a:stretch>
          </p:blipFill>
          <p:spPr>
            <a:xfrm>
              <a:off x="5311139" y="4946903"/>
              <a:ext cx="86867" cy="59435"/>
            </a:xfrm>
            <a:prstGeom prst="rect">
              <a:avLst/>
            </a:prstGeom>
          </p:spPr>
        </p:pic>
      </p:grpSp>
      <p:grpSp>
        <p:nvGrpSpPr>
          <p:cNvPr id="104" name="object 104"/>
          <p:cNvGrpSpPr/>
          <p:nvPr/>
        </p:nvGrpSpPr>
        <p:grpSpPr>
          <a:xfrm>
            <a:off x="11513325" y="4946904"/>
            <a:ext cx="357892" cy="178435"/>
            <a:chOff x="5004815" y="4946903"/>
            <a:chExt cx="155575" cy="178435"/>
          </a:xfrm>
        </p:grpSpPr>
        <p:pic>
          <p:nvPicPr>
            <p:cNvPr id="105" name="object 105"/>
            <p:cNvPicPr/>
            <p:nvPr/>
          </p:nvPicPr>
          <p:blipFill>
            <a:blip r:embed="rId12" cstate="print"/>
            <a:stretch>
              <a:fillRect/>
            </a:stretch>
          </p:blipFill>
          <p:spPr>
            <a:xfrm>
              <a:off x="5004815" y="4946903"/>
              <a:ext cx="64007" cy="178307"/>
            </a:xfrm>
            <a:prstGeom prst="rect">
              <a:avLst/>
            </a:prstGeom>
          </p:spPr>
        </p:pic>
        <p:pic>
          <p:nvPicPr>
            <p:cNvPr id="106" name="object 106"/>
            <p:cNvPicPr/>
            <p:nvPr/>
          </p:nvPicPr>
          <p:blipFill>
            <a:blip r:embed="rId17" cstate="print"/>
            <a:stretch>
              <a:fillRect/>
            </a:stretch>
          </p:blipFill>
          <p:spPr>
            <a:xfrm>
              <a:off x="5073395" y="4946903"/>
              <a:ext cx="86867" cy="59435"/>
            </a:xfrm>
            <a:prstGeom prst="rect">
              <a:avLst/>
            </a:prstGeom>
          </p:spPr>
        </p:pic>
      </p:grpSp>
      <p:grpSp>
        <p:nvGrpSpPr>
          <p:cNvPr id="107" name="object 107"/>
          <p:cNvGrpSpPr/>
          <p:nvPr/>
        </p:nvGrpSpPr>
        <p:grpSpPr>
          <a:xfrm>
            <a:off x="10966409" y="4946904"/>
            <a:ext cx="357892" cy="178435"/>
            <a:chOff x="4767072" y="4946903"/>
            <a:chExt cx="155575" cy="178435"/>
          </a:xfrm>
        </p:grpSpPr>
        <p:pic>
          <p:nvPicPr>
            <p:cNvPr id="108" name="object 108"/>
            <p:cNvPicPr/>
            <p:nvPr/>
          </p:nvPicPr>
          <p:blipFill>
            <a:blip r:embed="rId12" cstate="print"/>
            <a:stretch>
              <a:fillRect/>
            </a:stretch>
          </p:blipFill>
          <p:spPr>
            <a:xfrm>
              <a:off x="4767072" y="4946903"/>
              <a:ext cx="64007" cy="178307"/>
            </a:xfrm>
            <a:prstGeom prst="rect">
              <a:avLst/>
            </a:prstGeom>
          </p:spPr>
        </p:pic>
        <p:pic>
          <p:nvPicPr>
            <p:cNvPr id="109" name="object 109"/>
            <p:cNvPicPr/>
            <p:nvPr/>
          </p:nvPicPr>
          <p:blipFill>
            <a:blip r:embed="rId20" cstate="print"/>
            <a:stretch>
              <a:fillRect/>
            </a:stretch>
          </p:blipFill>
          <p:spPr>
            <a:xfrm>
              <a:off x="4838700" y="4946903"/>
              <a:ext cx="83820" cy="59435"/>
            </a:xfrm>
            <a:prstGeom prst="rect">
              <a:avLst/>
            </a:prstGeom>
          </p:spPr>
        </p:pic>
      </p:grpSp>
      <p:grpSp>
        <p:nvGrpSpPr>
          <p:cNvPr id="110" name="object 110"/>
          <p:cNvGrpSpPr/>
          <p:nvPr/>
        </p:nvGrpSpPr>
        <p:grpSpPr>
          <a:xfrm>
            <a:off x="10422997" y="4946904"/>
            <a:ext cx="354971" cy="178435"/>
            <a:chOff x="4530852" y="4946903"/>
            <a:chExt cx="154305" cy="178435"/>
          </a:xfrm>
        </p:grpSpPr>
        <p:pic>
          <p:nvPicPr>
            <p:cNvPr id="111" name="object 111"/>
            <p:cNvPicPr/>
            <p:nvPr/>
          </p:nvPicPr>
          <p:blipFill>
            <a:blip r:embed="rId14" cstate="print"/>
            <a:stretch>
              <a:fillRect/>
            </a:stretch>
          </p:blipFill>
          <p:spPr>
            <a:xfrm>
              <a:off x="4530852" y="4946903"/>
              <a:ext cx="62483" cy="178307"/>
            </a:xfrm>
            <a:prstGeom prst="rect">
              <a:avLst/>
            </a:prstGeom>
          </p:spPr>
        </p:pic>
        <p:pic>
          <p:nvPicPr>
            <p:cNvPr id="112" name="object 112"/>
            <p:cNvPicPr/>
            <p:nvPr/>
          </p:nvPicPr>
          <p:blipFill>
            <a:blip r:embed="rId22" cstate="print"/>
            <a:stretch>
              <a:fillRect/>
            </a:stretch>
          </p:blipFill>
          <p:spPr>
            <a:xfrm>
              <a:off x="4597908" y="4946903"/>
              <a:ext cx="86867" cy="59435"/>
            </a:xfrm>
            <a:prstGeom prst="rect">
              <a:avLst/>
            </a:prstGeom>
          </p:spPr>
        </p:pic>
      </p:grpSp>
      <p:pic>
        <p:nvPicPr>
          <p:cNvPr id="113" name="object 113"/>
          <p:cNvPicPr/>
          <p:nvPr/>
        </p:nvPicPr>
        <p:blipFill>
          <a:blip r:embed="rId45" cstate="print"/>
          <a:stretch>
            <a:fillRect/>
          </a:stretch>
        </p:blipFill>
        <p:spPr>
          <a:xfrm>
            <a:off x="12575610" y="4946903"/>
            <a:ext cx="946587" cy="358140"/>
          </a:xfrm>
          <a:prstGeom prst="rect">
            <a:avLst/>
          </a:prstGeom>
        </p:spPr>
      </p:pic>
      <p:pic>
        <p:nvPicPr>
          <p:cNvPr id="114" name="object 114"/>
          <p:cNvPicPr/>
          <p:nvPr/>
        </p:nvPicPr>
        <p:blipFill>
          <a:blip r:embed="rId26" cstate="print"/>
          <a:stretch>
            <a:fillRect/>
          </a:stretch>
        </p:blipFill>
        <p:spPr>
          <a:xfrm>
            <a:off x="10030338" y="4946904"/>
            <a:ext cx="199833" cy="59435"/>
          </a:xfrm>
          <a:prstGeom prst="rect">
            <a:avLst/>
          </a:prstGeom>
        </p:spPr>
      </p:pic>
      <p:grpSp>
        <p:nvGrpSpPr>
          <p:cNvPr id="115" name="object 115"/>
          <p:cNvGrpSpPr/>
          <p:nvPr/>
        </p:nvGrpSpPr>
        <p:grpSpPr>
          <a:xfrm>
            <a:off x="9280076" y="3837432"/>
            <a:ext cx="200128" cy="1074420"/>
            <a:chOff x="4034027" y="3837432"/>
            <a:chExt cx="86995" cy="1074420"/>
          </a:xfrm>
        </p:grpSpPr>
        <p:pic>
          <p:nvPicPr>
            <p:cNvPr id="116" name="object 116"/>
            <p:cNvPicPr/>
            <p:nvPr/>
          </p:nvPicPr>
          <p:blipFill>
            <a:blip r:embed="rId27" cstate="print"/>
            <a:stretch>
              <a:fillRect/>
            </a:stretch>
          </p:blipFill>
          <p:spPr>
            <a:xfrm>
              <a:off x="4034027" y="4181856"/>
              <a:ext cx="86867" cy="729995"/>
            </a:xfrm>
            <a:prstGeom prst="rect">
              <a:avLst/>
            </a:prstGeom>
          </p:spPr>
        </p:pic>
        <p:pic>
          <p:nvPicPr>
            <p:cNvPr id="117" name="object 117"/>
            <p:cNvPicPr/>
            <p:nvPr/>
          </p:nvPicPr>
          <p:blipFill>
            <a:blip r:embed="rId28" cstate="print"/>
            <a:stretch>
              <a:fillRect/>
            </a:stretch>
          </p:blipFill>
          <p:spPr>
            <a:xfrm>
              <a:off x="4034027" y="3837432"/>
              <a:ext cx="86867" cy="966215"/>
            </a:xfrm>
            <a:prstGeom prst="rect">
              <a:avLst/>
            </a:prstGeom>
          </p:spPr>
        </p:pic>
      </p:grpSp>
      <p:grpSp>
        <p:nvGrpSpPr>
          <p:cNvPr id="118" name="object 118"/>
          <p:cNvGrpSpPr/>
          <p:nvPr/>
        </p:nvGrpSpPr>
        <p:grpSpPr>
          <a:xfrm>
            <a:off x="12035704" y="3214116"/>
            <a:ext cx="1248971" cy="203200"/>
            <a:chOff x="5231892" y="3214116"/>
            <a:chExt cx="542925" cy="203200"/>
          </a:xfrm>
        </p:grpSpPr>
        <p:pic>
          <p:nvPicPr>
            <p:cNvPr id="119" name="object 119"/>
            <p:cNvPicPr/>
            <p:nvPr/>
          </p:nvPicPr>
          <p:blipFill>
            <a:blip r:embed="rId46" cstate="print"/>
            <a:stretch>
              <a:fillRect/>
            </a:stretch>
          </p:blipFill>
          <p:spPr>
            <a:xfrm>
              <a:off x="5231892" y="3214116"/>
              <a:ext cx="452627" cy="202691"/>
            </a:xfrm>
            <a:prstGeom prst="rect">
              <a:avLst/>
            </a:prstGeom>
          </p:spPr>
        </p:pic>
        <p:pic>
          <p:nvPicPr>
            <p:cNvPr id="120" name="object 120"/>
            <p:cNvPicPr/>
            <p:nvPr/>
          </p:nvPicPr>
          <p:blipFill>
            <a:blip r:embed="rId30" cstate="print"/>
            <a:stretch>
              <a:fillRect/>
            </a:stretch>
          </p:blipFill>
          <p:spPr>
            <a:xfrm>
              <a:off x="5724144" y="3252216"/>
              <a:ext cx="50291" cy="8127"/>
            </a:xfrm>
            <a:prstGeom prst="rect">
              <a:avLst/>
            </a:prstGeom>
          </p:spPr>
        </p:pic>
      </p:grpSp>
      <p:pic>
        <p:nvPicPr>
          <p:cNvPr id="121" name="object 121"/>
          <p:cNvPicPr/>
          <p:nvPr/>
        </p:nvPicPr>
        <p:blipFill>
          <a:blip r:embed="rId47" cstate="print"/>
          <a:stretch>
            <a:fillRect/>
          </a:stretch>
        </p:blipFill>
        <p:spPr>
          <a:xfrm>
            <a:off x="13336386" y="3215640"/>
            <a:ext cx="532895" cy="248411"/>
          </a:xfrm>
          <a:prstGeom prst="rect">
            <a:avLst/>
          </a:prstGeom>
        </p:spPr>
      </p:pic>
      <p:grpSp>
        <p:nvGrpSpPr>
          <p:cNvPr id="122" name="object 122"/>
          <p:cNvGrpSpPr/>
          <p:nvPr/>
        </p:nvGrpSpPr>
        <p:grpSpPr>
          <a:xfrm>
            <a:off x="10075914" y="3384803"/>
            <a:ext cx="5984838" cy="1454150"/>
            <a:chOff x="4379976" y="3384803"/>
            <a:chExt cx="2601595" cy="1454150"/>
          </a:xfrm>
        </p:grpSpPr>
        <p:sp>
          <p:nvSpPr>
            <p:cNvPr id="123" name="object 123"/>
            <p:cNvSpPr/>
            <p:nvPr/>
          </p:nvSpPr>
          <p:spPr>
            <a:xfrm>
              <a:off x="5600700" y="4198619"/>
              <a:ext cx="1381125" cy="640080"/>
            </a:xfrm>
            <a:custGeom>
              <a:avLst/>
              <a:gdLst/>
              <a:ahLst/>
              <a:cxnLst/>
              <a:rect l="l" t="t" r="r" b="b"/>
              <a:pathLst>
                <a:path w="1381125" h="640079">
                  <a:moveTo>
                    <a:pt x="1376171" y="640080"/>
                  </a:moveTo>
                  <a:lnTo>
                    <a:pt x="1371600" y="640080"/>
                  </a:lnTo>
                  <a:lnTo>
                    <a:pt x="1368551" y="638556"/>
                  </a:lnTo>
                  <a:lnTo>
                    <a:pt x="1330451" y="614172"/>
                  </a:lnTo>
                  <a:lnTo>
                    <a:pt x="1325880" y="612648"/>
                  </a:lnTo>
                  <a:lnTo>
                    <a:pt x="1324355" y="608076"/>
                  </a:lnTo>
                  <a:lnTo>
                    <a:pt x="1327403" y="603504"/>
                  </a:lnTo>
                  <a:lnTo>
                    <a:pt x="1328928" y="600456"/>
                  </a:lnTo>
                  <a:lnTo>
                    <a:pt x="1333500" y="598932"/>
                  </a:lnTo>
                  <a:lnTo>
                    <a:pt x="1338071" y="601980"/>
                  </a:lnTo>
                  <a:lnTo>
                    <a:pt x="1376171" y="624840"/>
                  </a:lnTo>
                  <a:lnTo>
                    <a:pt x="1379219" y="627888"/>
                  </a:lnTo>
                  <a:lnTo>
                    <a:pt x="1380744" y="632460"/>
                  </a:lnTo>
                  <a:lnTo>
                    <a:pt x="1379219" y="635508"/>
                  </a:lnTo>
                  <a:lnTo>
                    <a:pt x="1376171" y="640080"/>
                  </a:lnTo>
                  <a:close/>
                </a:path>
                <a:path w="1381125" h="640079">
                  <a:moveTo>
                    <a:pt x="1295400" y="592836"/>
                  </a:moveTo>
                  <a:lnTo>
                    <a:pt x="1290828" y="589788"/>
                  </a:lnTo>
                  <a:lnTo>
                    <a:pt x="1254251" y="566928"/>
                  </a:lnTo>
                  <a:lnTo>
                    <a:pt x="1252728" y="565404"/>
                  </a:lnTo>
                  <a:lnTo>
                    <a:pt x="1251203" y="565404"/>
                  </a:lnTo>
                  <a:lnTo>
                    <a:pt x="1248155" y="562356"/>
                  </a:lnTo>
                  <a:lnTo>
                    <a:pt x="1248155" y="556260"/>
                  </a:lnTo>
                  <a:lnTo>
                    <a:pt x="1251203" y="553212"/>
                  </a:lnTo>
                  <a:lnTo>
                    <a:pt x="1254251" y="551688"/>
                  </a:lnTo>
                  <a:lnTo>
                    <a:pt x="1258823" y="550164"/>
                  </a:lnTo>
                  <a:lnTo>
                    <a:pt x="1263396" y="554736"/>
                  </a:lnTo>
                  <a:lnTo>
                    <a:pt x="1261871" y="554736"/>
                  </a:lnTo>
                  <a:lnTo>
                    <a:pt x="1299971" y="577596"/>
                  </a:lnTo>
                  <a:lnTo>
                    <a:pt x="1303019" y="579120"/>
                  </a:lnTo>
                  <a:lnTo>
                    <a:pt x="1304544" y="583692"/>
                  </a:lnTo>
                  <a:lnTo>
                    <a:pt x="1301496" y="588264"/>
                  </a:lnTo>
                  <a:lnTo>
                    <a:pt x="1299971" y="591312"/>
                  </a:lnTo>
                  <a:lnTo>
                    <a:pt x="1295400" y="592836"/>
                  </a:lnTo>
                  <a:close/>
                </a:path>
                <a:path w="1381125" h="640079">
                  <a:moveTo>
                    <a:pt x="1226819" y="536448"/>
                  </a:moveTo>
                  <a:lnTo>
                    <a:pt x="1222248" y="536448"/>
                  </a:lnTo>
                  <a:lnTo>
                    <a:pt x="1219200" y="533400"/>
                  </a:lnTo>
                  <a:lnTo>
                    <a:pt x="1185671" y="501396"/>
                  </a:lnTo>
                  <a:lnTo>
                    <a:pt x="1182623" y="498348"/>
                  </a:lnTo>
                  <a:lnTo>
                    <a:pt x="1182623" y="493776"/>
                  </a:lnTo>
                  <a:lnTo>
                    <a:pt x="1188719" y="487680"/>
                  </a:lnTo>
                  <a:lnTo>
                    <a:pt x="1193292" y="487680"/>
                  </a:lnTo>
                  <a:lnTo>
                    <a:pt x="1196339" y="490728"/>
                  </a:lnTo>
                  <a:lnTo>
                    <a:pt x="1229867" y="522732"/>
                  </a:lnTo>
                  <a:lnTo>
                    <a:pt x="1232916" y="525780"/>
                  </a:lnTo>
                  <a:lnTo>
                    <a:pt x="1232916" y="530352"/>
                  </a:lnTo>
                  <a:lnTo>
                    <a:pt x="1226819" y="536448"/>
                  </a:lnTo>
                  <a:close/>
                </a:path>
                <a:path w="1381125" h="640079">
                  <a:moveTo>
                    <a:pt x="1161287" y="473964"/>
                  </a:moveTo>
                  <a:lnTo>
                    <a:pt x="1156716" y="473964"/>
                  </a:lnTo>
                  <a:lnTo>
                    <a:pt x="1153667" y="470916"/>
                  </a:lnTo>
                  <a:lnTo>
                    <a:pt x="1120139" y="438912"/>
                  </a:lnTo>
                  <a:lnTo>
                    <a:pt x="1117092" y="435864"/>
                  </a:lnTo>
                  <a:lnTo>
                    <a:pt x="1117092" y="431292"/>
                  </a:lnTo>
                  <a:lnTo>
                    <a:pt x="1123187" y="425196"/>
                  </a:lnTo>
                  <a:lnTo>
                    <a:pt x="1127760" y="425196"/>
                  </a:lnTo>
                  <a:lnTo>
                    <a:pt x="1130807" y="428244"/>
                  </a:lnTo>
                  <a:lnTo>
                    <a:pt x="1164335" y="460248"/>
                  </a:lnTo>
                  <a:lnTo>
                    <a:pt x="1167384" y="461772"/>
                  </a:lnTo>
                  <a:lnTo>
                    <a:pt x="1167384" y="467868"/>
                  </a:lnTo>
                  <a:lnTo>
                    <a:pt x="1161287" y="473964"/>
                  </a:lnTo>
                  <a:close/>
                </a:path>
                <a:path w="1381125" h="640079">
                  <a:moveTo>
                    <a:pt x="1091184" y="411480"/>
                  </a:moveTo>
                  <a:lnTo>
                    <a:pt x="1083564" y="403860"/>
                  </a:lnTo>
                  <a:lnTo>
                    <a:pt x="1054607" y="376428"/>
                  </a:lnTo>
                  <a:lnTo>
                    <a:pt x="1051560" y="373380"/>
                  </a:lnTo>
                  <a:lnTo>
                    <a:pt x="1051560" y="368808"/>
                  </a:lnTo>
                  <a:lnTo>
                    <a:pt x="1057655" y="362712"/>
                  </a:lnTo>
                  <a:lnTo>
                    <a:pt x="1062228" y="362712"/>
                  </a:lnTo>
                  <a:lnTo>
                    <a:pt x="1065276" y="365760"/>
                  </a:lnTo>
                  <a:lnTo>
                    <a:pt x="1094232" y="393192"/>
                  </a:lnTo>
                  <a:lnTo>
                    <a:pt x="1100328" y="399288"/>
                  </a:lnTo>
                  <a:lnTo>
                    <a:pt x="1101851" y="403860"/>
                  </a:lnTo>
                  <a:lnTo>
                    <a:pt x="1095755" y="409956"/>
                  </a:lnTo>
                  <a:lnTo>
                    <a:pt x="1091184" y="411480"/>
                  </a:lnTo>
                  <a:close/>
                </a:path>
                <a:path w="1381125" h="640079">
                  <a:moveTo>
                    <a:pt x="1030223" y="347472"/>
                  </a:moveTo>
                  <a:lnTo>
                    <a:pt x="1024128" y="347472"/>
                  </a:lnTo>
                  <a:lnTo>
                    <a:pt x="1021080" y="344424"/>
                  </a:lnTo>
                  <a:lnTo>
                    <a:pt x="989076" y="313944"/>
                  </a:lnTo>
                  <a:lnTo>
                    <a:pt x="986028" y="310896"/>
                  </a:lnTo>
                  <a:lnTo>
                    <a:pt x="986028" y="306324"/>
                  </a:lnTo>
                  <a:lnTo>
                    <a:pt x="992123" y="300228"/>
                  </a:lnTo>
                  <a:lnTo>
                    <a:pt x="996696" y="300228"/>
                  </a:lnTo>
                  <a:lnTo>
                    <a:pt x="999744" y="303276"/>
                  </a:lnTo>
                  <a:lnTo>
                    <a:pt x="1031748" y="333756"/>
                  </a:lnTo>
                  <a:lnTo>
                    <a:pt x="1034796" y="336804"/>
                  </a:lnTo>
                  <a:lnTo>
                    <a:pt x="1034796" y="341376"/>
                  </a:lnTo>
                  <a:lnTo>
                    <a:pt x="1031748" y="344424"/>
                  </a:lnTo>
                  <a:lnTo>
                    <a:pt x="1030223" y="347472"/>
                  </a:lnTo>
                  <a:close/>
                </a:path>
                <a:path w="1381125" h="640079">
                  <a:moveTo>
                    <a:pt x="963167" y="284988"/>
                  </a:moveTo>
                  <a:lnTo>
                    <a:pt x="958596" y="284988"/>
                  </a:lnTo>
                  <a:lnTo>
                    <a:pt x="955548" y="281940"/>
                  </a:lnTo>
                  <a:lnTo>
                    <a:pt x="923544" y="251460"/>
                  </a:lnTo>
                  <a:lnTo>
                    <a:pt x="920496" y="248412"/>
                  </a:lnTo>
                  <a:lnTo>
                    <a:pt x="920496" y="243840"/>
                  </a:lnTo>
                  <a:lnTo>
                    <a:pt x="926592" y="237744"/>
                  </a:lnTo>
                  <a:lnTo>
                    <a:pt x="931164" y="237744"/>
                  </a:lnTo>
                  <a:lnTo>
                    <a:pt x="934212" y="240791"/>
                  </a:lnTo>
                  <a:lnTo>
                    <a:pt x="966216" y="271272"/>
                  </a:lnTo>
                  <a:lnTo>
                    <a:pt x="969264" y="274320"/>
                  </a:lnTo>
                  <a:lnTo>
                    <a:pt x="969264" y="278891"/>
                  </a:lnTo>
                  <a:lnTo>
                    <a:pt x="963167" y="284988"/>
                  </a:lnTo>
                  <a:close/>
                </a:path>
                <a:path w="1381125" h="640079">
                  <a:moveTo>
                    <a:pt x="897635" y="222504"/>
                  </a:moveTo>
                  <a:lnTo>
                    <a:pt x="893064" y="222504"/>
                  </a:lnTo>
                  <a:lnTo>
                    <a:pt x="890016" y="219456"/>
                  </a:lnTo>
                  <a:lnTo>
                    <a:pt x="882396" y="213360"/>
                  </a:lnTo>
                  <a:lnTo>
                    <a:pt x="862584" y="196596"/>
                  </a:lnTo>
                  <a:lnTo>
                    <a:pt x="853439" y="187452"/>
                  </a:lnTo>
                  <a:lnTo>
                    <a:pt x="851916" y="182880"/>
                  </a:lnTo>
                  <a:lnTo>
                    <a:pt x="858012" y="176783"/>
                  </a:lnTo>
                  <a:lnTo>
                    <a:pt x="862584" y="175260"/>
                  </a:lnTo>
                  <a:lnTo>
                    <a:pt x="865632" y="178308"/>
                  </a:lnTo>
                  <a:lnTo>
                    <a:pt x="873251" y="184404"/>
                  </a:lnTo>
                  <a:lnTo>
                    <a:pt x="893064" y="201168"/>
                  </a:lnTo>
                  <a:lnTo>
                    <a:pt x="903732" y="211836"/>
                  </a:lnTo>
                  <a:lnTo>
                    <a:pt x="903732" y="216408"/>
                  </a:lnTo>
                  <a:lnTo>
                    <a:pt x="897635" y="222504"/>
                  </a:lnTo>
                  <a:close/>
                </a:path>
                <a:path w="1381125" h="640079">
                  <a:moveTo>
                    <a:pt x="824484" y="166116"/>
                  </a:moveTo>
                  <a:lnTo>
                    <a:pt x="819912" y="163068"/>
                  </a:lnTo>
                  <a:lnTo>
                    <a:pt x="800100" y="149352"/>
                  </a:lnTo>
                  <a:lnTo>
                    <a:pt x="783335" y="138683"/>
                  </a:lnTo>
                  <a:lnTo>
                    <a:pt x="778764" y="137160"/>
                  </a:lnTo>
                  <a:lnTo>
                    <a:pt x="777239" y="132588"/>
                  </a:lnTo>
                  <a:lnTo>
                    <a:pt x="780287" y="129540"/>
                  </a:lnTo>
                  <a:lnTo>
                    <a:pt x="781812" y="124968"/>
                  </a:lnTo>
                  <a:lnTo>
                    <a:pt x="786384" y="123444"/>
                  </a:lnTo>
                  <a:lnTo>
                    <a:pt x="790955" y="126491"/>
                  </a:lnTo>
                  <a:lnTo>
                    <a:pt x="829055" y="150876"/>
                  </a:lnTo>
                  <a:lnTo>
                    <a:pt x="832103" y="153924"/>
                  </a:lnTo>
                  <a:lnTo>
                    <a:pt x="833628" y="158496"/>
                  </a:lnTo>
                  <a:lnTo>
                    <a:pt x="830580" y="161544"/>
                  </a:lnTo>
                  <a:lnTo>
                    <a:pt x="829055" y="164591"/>
                  </a:lnTo>
                  <a:lnTo>
                    <a:pt x="824484" y="166116"/>
                  </a:lnTo>
                  <a:close/>
                </a:path>
                <a:path w="1381125" h="640079">
                  <a:moveTo>
                    <a:pt x="746760" y="118872"/>
                  </a:moveTo>
                  <a:lnTo>
                    <a:pt x="731519" y="111252"/>
                  </a:lnTo>
                  <a:lnTo>
                    <a:pt x="707135" y="100583"/>
                  </a:lnTo>
                  <a:lnTo>
                    <a:pt x="702564" y="97536"/>
                  </a:lnTo>
                  <a:lnTo>
                    <a:pt x="699516" y="96012"/>
                  </a:lnTo>
                  <a:lnTo>
                    <a:pt x="697992" y="91440"/>
                  </a:lnTo>
                  <a:lnTo>
                    <a:pt x="699516" y="88391"/>
                  </a:lnTo>
                  <a:lnTo>
                    <a:pt x="701039" y="83820"/>
                  </a:lnTo>
                  <a:lnTo>
                    <a:pt x="705612" y="82296"/>
                  </a:lnTo>
                  <a:lnTo>
                    <a:pt x="714755" y="86868"/>
                  </a:lnTo>
                  <a:lnTo>
                    <a:pt x="739139" y="97536"/>
                  </a:lnTo>
                  <a:lnTo>
                    <a:pt x="749807" y="103632"/>
                  </a:lnTo>
                  <a:lnTo>
                    <a:pt x="754380" y="106680"/>
                  </a:lnTo>
                  <a:lnTo>
                    <a:pt x="755903" y="111252"/>
                  </a:lnTo>
                  <a:lnTo>
                    <a:pt x="752855" y="114300"/>
                  </a:lnTo>
                  <a:lnTo>
                    <a:pt x="751332" y="117348"/>
                  </a:lnTo>
                  <a:lnTo>
                    <a:pt x="746760" y="118872"/>
                  </a:lnTo>
                  <a:close/>
                </a:path>
                <a:path w="1381125" h="640079">
                  <a:moveTo>
                    <a:pt x="665987" y="80772"/>
                  </a:moveTo>
                  <a:lnTo>
                    <a:pt x="661416" y="79248"/>
                  </a:lnTo>
                  <a:lnTo>
                    <a:pt x="620267" y="59436"/>
                  </a:lnTo>
                  <a:lnTo>
                    <a:pt x="617219" y="57912"/>
                  </a:lnTo>
                  <a:lnTo>
                    <a:pt x="615696" y="53340"/>
                  </a:lnTo>
                  <a:lnTo>
                    <a:pt x="617219" y="48768"/>
                  </a:lnTo>
                  <a:lnTo>
                    <a:pt x="618744" y="45720"/>
                  </a:lnTo>
                  <a:lnTo>
                    <a:pt x="623316" y="44196"/>
                  </a:lnTo>
                  <a:lnTo>
                    <a:pt x="626364" y="45720"/>
                  </a:lnTo>
                  <a:lnTo>
                    <a:pt x="667512" y="65532"/>
                  </a:lnTo>
                  <a:lnTo>
                    <a:pt x="672084" y="67056"/>
                  </a:lnTo>
                  <a:lnTo>
                    <a:pt x="673607" y="71628"/>
                  </a:lnTo>
                  <a:lnTo>
                    <a:pt x="672084" y="74676"/>
                  </a:lnTo>
                  <a:lnTo>
                    <a:pt x="670560" y="79248"/>
                  </a:lnTo>
                  <a:lnTo>
                    <a:pt x="665987" y="80772"/>
                  </a:lnTo>
                  <a:close/>
                </a:path>
                <a:path w="1381125" h="640079">
                  <a:moveTo>
                    <a:pt x="582167" y="47244"/>
                  </a:moveTo>
                  <a:lnTo>
                    <a:pt x="573023" y="44196"/>
                  </a:lnTo>
                  <a:lnTo>
                    <a:pt x="550164" y="38100"/>
                  </a:lnTo>
                  <a:lnTo>
                    <a:pt x="534923" y="35052"/>
                  </a:lnTo>
                  <a:lnTo>
                    <a:pt x="530351" y="35052"/>
                  </a:lnTo>
                  <a:lnTo>
                    <a:pt x="527303" y="30480"/>
                  </a:lnTo>
                  <a:lnTo>
                    <a:pt x="528828" y="25908"/>
                  </a:lnTo>
                  <a:lnTo>
                    <a:pt x="530351" y="22860"/>
                  </a:lnTo>
                  <a:lnTo>
                    <a:pt x="533400" y="19812"/>
                  </a:lnTo>
                  <a:lnTo>
                    <a:pt x="537971" y="19812"/>
                  </a:lnTo>
                  <a:lnTo>
                    <a:pt x="553212" y="24383"/>
                  </a:lnTo>
                  <a:lnTo>
                    <a:pt x="577596" y="28956"/>
                  </a:lnTo>
                  <a:lnTo>
                    <a:pt x="586739" y="32004"/>
                  </a:lnTo>
                  <a:lnTo>
                    <a:pt x="588264" y="36576"/>
                  </a:lnTo>
                  <a:lnTo>
                    <a:pt x="588264" y="41148"/>
                  </a:lnTo>
                  <a:lnTo>
                    <a:pt x="586739" y="44196"/>
                  </a:lnTo>
                  <a:lnTo>
                    <a:pt x="582167" y="47244"/>
                  </a:lnTo>
                  <a:close/>
                </a:path>
                <a:path w="1381125" h="640079">
                  <a:moveTo>
                    <a:pt x="495300" y="28956"/>
                  </a:moveTo>
                  <a:lnTo>
                    <a:pt x="490728" y="27432"/>
                  </a:lnTo>
                  <a:lnTo>
                    <a:pt x="480060" y="27432"/>
                  </a:lnTo>
                  <a:lnTo>
                    <a:pt x="457200" y="24383"/>
                  </a:lnTo>
                  <a:lnTo>
                    <a:pt x="441960" y="24383"/>
                  </a:lnTo>
                  <a:lnTo>
                    <a:pt x="438912" y="19812"/>
                  </a:lnTo>
                  <a:lnTo>
                    <a:pt x="438912" y="12191"/>
                  </a:lnTo>
                  <a:lnTo>
                    <a:pt x="441960" y="9144"/>
                  </a:lnTo>
                  <a:lnTo>
                    <a:pt x="458723" y="9144"/>
                  </a:lnTo>
                  <a:lnTo>
                    <a:pt x="483107" y="12191"/>
                  </a:lnTo>
                  <a:lnTo>
                    <a:pt x="492251" y="13716"/>
                  </a:lnTo>
                  <a:lnTo>
                    <a:pt x="496823" y="13716"/>
                  </a:lnTo>
                  <a:lnTo>
                    <a:pt x="499871" y="16764"/>
                  </a:lnTo>
                  <a:lnTo>
                    <a:pt x="498348" y="21336"/>
                  </a:lnTo>
                  <a:lnTo>
                    <a:pt x="498348" y="25908"/>
                  </a:lnTo>
                  <a:lnTo>
                    <a:pt x="495300" y="28956"/>
                  </a:lnTo>
                  <a:close/>
                </a:path>
                <a:path w="1381125" h="640079">
                  <a:moveTo>
                    <a:pt x="403860" y="21336"/>
                  </a:moveTo>
                  <a:lnTo>
                    <a:pt x="400812" y="19812"/>
                  </a:lnTo>
                  <a:lnTo>
                    <a:pt x="384048" y="18288"/>
                  </a:lnTo>
                  <a:lnTo>
                    <a:pt x="355092" y="16764"/>
                  </a:lnTo>
                  <a:lnTo>
                    <a:pt x="350519" y="16764"/>
                  </a:lnTo>
                  <a:lnTo>
                    <a:pt x="347471" y="13716"/>
                  </a:lnTo>
                  <a:lnTo>
                    <a:pt x="347471" y="9144"/>
                  </a:lnTo>
                  <a:lnTo>
                    <a:pt x="348996" y="4572"/>
                  </a:lnTo>
                  <a:lnTo>
                    <a:pt x="352044" y="1524"/>
                  </a:lnTo>
                  <a:lnTo>
                    <a:pt x="356616" y="1524"/>
                  </a:lnTo>
                  <a:lnTo>
                    <a:pt x="385571" y="4572"/>
                  </a:lnTo>
                  <a:lnTo>
                    <a:pt x="402335" y="6096"/>
                  </a:lnTo>
                  <a:lnTo>
                    <a:pt x="405383" y="6096"/>
                  </a:lnTo>
                  <a:lnTo>
                    <a:pt x="408432" y="9144"/>
                  </a:lnTo>
                  <a:lnTo>
                    <a:pt x="408432" y="18288"/>
                  </a:lnTo>
                  <a:lnTo>
                    <a:pt x="403860" y="21336"/>
                  </a:lnTo>
                  <a:close/>
                </a:path>
                <a:path w="1381125" h="640079">
                  <a:moveTo>
                    <a:pt x="313944" y="15240"/>
                  </a:moveTo>
                  <a:lnTo>
                    <a:pt x="260603" y="15240"/>
                  </a:lnTo>
                  <a:lnTo>
                    <a:pt x="257555" y="12191"/>
                  </a:lnTo>
                  <a:lnTo>
                    <a:pt x="257555" y="4572"/>
                  </a:lnTo>
                  <a:lnTo>
                    <a:pt x="260603" y="0"/>
                  </a:lnTo>
                  <a:lnTo>
                    <a:pt x="313944" y="0"/>
                  </a:lnTo>
                  <a:lnTo>
                    <a:pt x="318516" y="4572"/>
                  </a:lnTo>
                  <a:lnTo>
                    <a:pt x="318516" y="12191"/>
                  </a:lnTo>
                  <a:lnTo>
                    <a:pt x="313944" y="15240"/>
                  </a:lnTo>
                  <a:close/>
                </a:path>
                <a:path w="1381125" h="640079">
                  <a:moveTo>
                    <a:pt x="170687" y="19812"/>
                  </a:moveTo>
                  <a:lnTo>
                    <a:pt x="167639" y="16764"/>
                  </a:lnTo>
                  <a:lnTo>
                    <a:pt x="166116" y="12191"/>
                  </a:lnTo>
                  <a:lnTo>
                    <a:pt x="166116" y="7620"/>
                  </a:lnTo>
                  <a:lnTo>
                    <a:pt x="169164" y="4572"/>
                  </a:lnTo>
                  <a:lnTo>
                    <a:pt x="173735" y="3048"/>
                  </a:lnTo>
                  <a:lnTo>
                    <a:pt x="178307" y="3048"/>
                  </a:lnTo>
                  <a:lnTo>
                    <a:pt x="207264" y="1524"/>
                  </a:lnTo>
                  <a:lnTo>
                    <a:pt x="224028" y="1524"/>
                  </a:lnTo>
                  <a:lnTo>
                    <a:pt x="227076" y="4572"/>
                  </a:lnTo>
                  <a:lnTo>
                    <a:pt x="227076" y="13716"/>
                  </a:lnTo>
                  <a:lnTo>
                    <a:pt x="224028" y="16764"/>
                  </a:lnTo>
                  <a:lnTo>
                    <a:pt x="207264" y="16764"/>
                  </a:lnTo>
                  <a:lnTo>
                    <a:pt x="178307" y="18288"/>
                  </a:lnTo>
                  <a:lnTo>
                    <a:pt x="175260" y="18288"/>
                  </a:lnTo>
                  <a:lnTo>
                    <a:pt x="170687" y="19812"/>
                  </a:lnTo>
                  <a:close/>
                </a:path>
                <a:path w="1381125" h="640079">
                  <a:moveTo>
                    <a:pt x="85344" y="32004"/>
                  </a:moveTo>
                  <a:lnTo>
                    <a:pt x="82296" y="32004"/>
                  </a:lnTo>
                  <a:lnTo>
                    <a:pt x="77723" y="30480"/>
                  </a:lnTo>
                  <a:lnTo>
                    <a:pt x="76200" y="25908"/>
                  </a:lnTo>
                  <a:lnTo>
                    <a:pt x="76200" y="21336"/>
                  </a:lnTo>
                  <a:lnTo>
                    <a:pt x="79248" y="18288"/>
                  </a:lnTo>
                  <a:lnTo>
                    <a:pt x="82296" y="16764"/>
                  </a:lnTo>
                  <a:lnTo>
                    <a:pt x="120396" y="10668"/>
                  </a:lnTo>
                  <a:lnTo>
                    <a:pt x="128016" y="9144"/>
                  </a:lnTo>
                  <a:lnTo>
                    <a:pt x="132587" y="7620"/>
                  </a:lnTo>
                  <a:lnTo>
                    <a:pt x="135635" y="10668"/>
                  </a:lnTo>
                  <a:lnTo>
                    <a:pt x="137160" y="15240"/>
                  </a:lnTo>
                  <a:lnTo>
                    <a:pt x="137160" y="19812"/>
                  </a:lnTo>
                  <a:lnTo>
                    <a:pt x="134112" y="22860"/>
                  </a:lnTo>
                  <a:lnTo>
                    <a:pt x="129539" y="24383"/>
                  </a:lnTo>
                  <a:lnTo>
                    <a:pt x="121919" y="24383"/>
                  </a:lnTo>
                  <a:lnTo>
                    <a:pt x="94487" y="30480"/>
                  </a:lnTo>
                  <a:lnTo>
                    <a:pt x="85344" y="32004"/>
                  </a:lnTo>
                  <a:close/>
                </a:path>
                <a:path w="1381125" h="640079">
                  <a:moveTo>
                    <a:pt x="6096" y="51816"/>
                  </a:moveTo>
                  <a:lnTo>
                    <a:pt x="3048" y="50291"/>
                  </a:lnTo>
                  <a:lnTo>
                    <a:pt x="0" y="41148"/>
                  </a:lnTo>
                  <a:lnTo>
                    <a:pt x="3048" y="38100"/>
                  </a:lnTo>
                  <a:lnTo>
                    <a:pt x="6096" y="36576"/>
                  </a:lnTo>
                  <a:lnTo>
                    <a:pt x="35051" y="27432"/>
                  </a:lnTo>
                  <a:lnTo>
                    <a:pt x="38100" y="27432"/>
                  </a:lnTo>
                  <a:lnTo>
                    <a:pt x="42671" y="25908"/>
                  </a:lnTo>
                  <a:lnTo>
                    <a:pt x="45719" y="28956"/>
                  </a:lnTo>
                  <a:lnTo>
                    <a:pt x="47244" y="32004"/>
                  </a:lnTo>
                  <a:lnTo>
                    <a:pt x="48767" y="36576"/>
                  </a:lnTo>
                  <a:lnTo>
                    <a:pt x="45719" y="41148"/>
                  </a:lnTo>
                  <a:lnTo>
                    <a:pt x="41148" y="42672"/>
                  </a:lnTo>
                  <a:lnTo>
                    <a:pt x="38100" y="42672"/>
                  </a:lnTo>
                  <a:lnTo>
                    <a:pt x="10667" y="50291"/>
                  </a:lnTo>
                  <a:lnTo>
                    <a:pt x="6096" y="51816"/>
                  </a:lnTo>
                  <a:close/>
                </a:path>
              </a:pathLst>
            </a:custGeom>
            <a:solidFill>
              <a:srgbClr val="BF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4" name="object 124"/>
            <p:cNvSpPr/>
            <p:nvPr/>
          </p:nvSpPr>
          <p:spPr>
            <a:xfrm>
              <a:off x="4387596" y="3392423"/>
              <a:ext cx="2386965" cy="1303020"/>
            </a:xfrm>
            <a:custGeom>
              <a:avLst/>
              <a:gdLst/>
              <a:ahLst/>
              <a:cxnLst/>
              <a:rect l="l" t="t" r="r" b="b"/>
              <a:pathLst>
                <a:path w="2386965" h="1303020">
                  <a:moveTo>
                    <a:pt x="0" y="1303020"/>
                  </a:moveTo>
                  <a:lnTo>
                    <a:pt x="50100" y="1298736"/>
                  </a:lnTo>
                  <a:lnTo>
                    <a:pt x="99802" y="1292454"/>
                  </a:lnTo>
                  <a:lnTo>
                    <a:pt x="149076" y="1284225"/>
                  </a:lnTo>
                  <a:lnTo>
                    <a:pt x="197897" y="1274104"/>
                  </a:lnTo>
                  <a:lnTo>
                    <a:pt x="246239" y="1262143"/>
                  </a:lnTo>
                  <a:lnTo>
                    <a:pt x="294074" y="1248395"/>
                  </a:lnTo>
                  <a:lnTo>
                    <a:pt x="341376" y="1232916"/>
                  </a:lnTo>
                  <a:lnTo>
                    <a:pt x="387422" y="1213545"/>
                  </a:lnTo>
                  <a:lnTo>
                    <a:pt x="433422" y="1194121"/>
                  </a:lnTo>
                  <a:lnTo>
                    <a:pt x="479385" y="1174643"/>
                  </a:lnTo>
                  <a:lnTo>
                    <a:pt x="525318" y="1155110"/>
                  </a:lnTo>
                  <a:lnTo>
                    <a:pt x="571231" y="1135524"/>
                  </a:lnTo>
                  <a:lnTo>
                    <a:pt x="617131" y="1115883"/>
                  </a:lnTo>
                  <a:lnTo>
                    <a:pt x="663028" y="1096188"/>
                  </a:lnTo>
                  <a:lnTo>
                    <a:pt x="708928" y="1076439"/>
                  </a:lnTo>
                  <a:lnTo>
                    <a:pt x="754841" y="1056637"/>
                  </a:lnTo>
                  <a:lnTo>
                    <a:pt x="800774" y="1036779"/>
                  </a:lnTo>
                  <a:lnTo>
                    <a:pt x="846737" y="1016868"/>
                  </a:lnTo>
                  <a:lnTo>
                    <a:pt x="892737" y="996903"/>
                  </a:lnTo>
                  <a:lnTo>
                    <a:pt x="938783" y="976884"/>
                  </a:lnTo>
                  <a:lnTo>
                    <a:pt x="1222248" y="848868"/>
                  </a:lnTo>
                  <a:lnTo>
                    <a:pt x="1272730" y="828936"/>
                  </a:lnTo>
                  <a:lnTo>
                    <a:pt x="1325499" y="812863"/>
                  </a:lnTo>
                  <a:lnTo>
                    <a:pt x="1379982" y="801076"/>
                  </a:lnTo>
                  <a:lnTo>
                    <a:pt x="1435608" y="794004"/>
                  </a:lnTo>
                  <a:lnTo>
                    <a:pt x="1434083" y="794004"/>
                  </a:lnTo>
                  <a:lnTo>
                    <a:pt x="1483545" y="786539"/>
                  </a:lnTo>
                  <a:lnTo>
                    <a:pt x="1532686" y="778515"/>
                  </a:lnTo>
                  <a:lnTo>
                    <a:pt x="1581560" y="769931"/>
                  </a:lnTo>
                  <a:lnTo>
                    <a:pt x="1630222" y="760787"/>
                  </a:lnTo>
                  <a:lnTo>
                    <a:pt x="1678723" y="751083"/>
                  </a:lnTo>
                  <a:lnTo>
                    <a:pt x="1727118" y="740819"/>
                  </a:lnTo>
                  <a:lnTo>
                    <a:pt x="1775459" y="729996"/>
                  </a:lnTo>
                  <a:lnTo>
                    <a:pt x="1829252" y="711398"/>
                  </a:lnTo>
                  <a:lnTo>
                    <a:pt x="1881187" y="689800"/>
                  </a:lnTo>
                  <a:lnTo>
                    <a:pt x="1931693" y="665059"/>
                  </a:lnTo>
                  <a:lnTo>
                    <a:pt x="1981200" y="637032"/>
                  </a:lnTo>
                  <a:lnTo>
                    <a:pt x="2022128" y="605576"/>
                  </a:lnTo>
                  <a:lnTo>
                    <a:pt x="2060643" y="571561"/>
                  </a:lnTo>
                  <a:lnTo>
                    <a:pt x="2096524" y="534985"/>
                  </a:lnTo>
                  <a:lnTo>
                    <a:pt x="2129552" y="495848"/>
                  </a:lnTo>
                  <a:lnTo>
                    <a:pt x="2159508" y="454151"/>
                  </a:lnTo>
                  <a:lnTo>
                    <a:pt x="2186069" y="410533"/>
                  </a:lnTo>
                  <a:lnTo>
                    <a:pt x="2211799" y="366540"/>
                  </a:lnTo>
                  <a:lnTo>
                    <a:pt x="2236687" y="322162"/>
                  </a:lnTo>
                  <a:lnTo>
                    <a:pt x="2260726" y="277392"/>
                  </a:lnTo>
                  <a:lnTo>
                    <a:pt x="2283904" y="232219"/>
                  </a:lnTo>
                  <a:lnTo>
                    <a:pt x="2306214" y="186635"/>
                  </a:lnTo>
                  <a:lnTo>
                    <a:pt x="2327646" y="140630"/>
                  </a:lnTo>
                  <a:lnTo>
                    <a:pt x="2348191" y="94195"/>
                  </a:lnTo>
                  <a:lnTo>
                    <a:pt x="2367840" y="47321"/>
                  </a:lnTo>
                  <a:lnTo>
                    <a:pt x="2386583" y="0"/>
                  </a:lnTo>
                </a:path>
              </a:pathLst>
            </a:custGeom>
            <a:ln w="15240">
              <a:solidFill>
                <a:srgbClr val="0099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125" name="object 125"/>
          <p:cNvGrpSpPr/>
          <p:nvPr/>
        </p:nvGrpSpPr>
        <p:grpSpPr>
          <a:xfrm>
            <a:off x="10878762" y="5254752"/>
            <a:ext cx="1887332" cy="251460"/>
            <a:chOff x="4728972" y="5254752"/>
            <a:chExt cx="820419" cy="251460"/>
          </a:xfrm>
        </p:grpSpPr>
        <p:pic>
          <p:nvPicPr>
            <p:cNvPr id="126" name="object 126"/>
            <p:cNvPicPr/>
            <p:nvPr/>
          </p:nvPicPr>
          <p:blipFill>
            <a:blip r:embed="rId48" cstate="print"/>
            <a:stretch>
              <a:fillRect/>
            </a:stretch>
          </p:blipFill>
          <p:spPr>
            <a:xfrm>
              <a:off x="4728972" y="5254752"/>
              <a:ext cx="640079" cy="251460"/>
            </a:xfrm>
            <a:prstGeom prst="rect">
              <a:avLst/>
            </a:prstGeom>
          </p:spPr>
        </p:pic>
        <p:pic>
          <p:nvPicPr>
            <p:cNvPr id="127" name="object 127"/>
            <p:cNvPicPr/>
            <p:nvPr/>
          </p:nvPicPr>
          <p:blipFill>
            <a:blip r:embed="rId49" cstate="print"/>
            <a:stretch>
              <a:fillRect/>
            </a:stretch>
          </p:blipFill>
          <p:spPr>
            <a:xfrm>
              <a:off x="5375148" y="5257799"/>
              <a:ext cx="173735" cy="187451"/>
            </a:xfrm>
            <a:prstGeom prst="rect">
              <a:avLst/>
            </a:prstGeom>
          </p:spPr>
        </p:pic>
      </p:grpSp>
      <p:grpSp>
        <p:nvGrpSpPr>
          <p:cNvPr id="128" name="object 128"/>
          <p:cNvGrpSpPr/>
          <p:nvPr/>
        </p:nvGrpSpPr>
        <p:grpSpPr>
          <a:xfrm>
            <a:off x="13150573" y="5201411"/>
            <a:ext cx="1882952" cy="304800"/>
            <a:chOff x="5716523" y="5201411"/>
            <a:chExt cx="818515" cy="304800"/>
          </a:xfrm>
        </p:grpSpPr>
        <p:pic>
          <p:nvPicPr>
            <p:cNvPr id="129" name="object 129"/>
            <p:cNvPicPr/>
            <p:nvPr/>
          </p:nvPicPr>
          <p:blipFill>
            <a:blip r:embed="rId50" cstate="print"/>
            <a:stretch>
              <a:fillRect/>
            </a:stretch>
          </p:blipFill>
          <p:spPr>
            <a:xfrm>
              <a:off x="5716523" y="5254752"/>
              <a:ext cx="640080" cy="251460"/>
            </a:xfrm>
            <a:prstGeom prst="rect">
              <a:avLst/>
            </a:prstGeom>
          </p:spPr>
        </p:pic>
        <p:pic>
          <p:nvPicPr>
            <p:cNvPr id="130" name="object 130"/>
            <p:cNvPicPr/>
            <p:nvPr/>
          </p:nvPicPr>
          <p:blipFill>
            <a:blip r:embed="rId51" cstate="print"/>
            <a:stretch>
              <a:fillRect/>
            </a:stretch>
          </p:blipFill>
          <p:spPr>
            <a:xfrm>
              <a:off x="6361176" y="5257800"/>
              <a:ext cx="173735" cy="187451"/>
            </a:xfrm>
            <a:prstGeom prst="rect">
              <a:avLst/>
            </a:prstGeom>
          </p:spPr>
        </p:pic>
        <p:sp>
          <p:nvSpPr>
            <p:cNvPr id="131" name="object 131"/>
            <p:cNvSpPr/>
            <p:nvPr/>
          </p:nvSpPr>
          <p:spPr>
            <a:xfrm>
              <a:off x="5885687" y="5201411"/>
              <a:ext cx="469900" cy="15240"/>
            </a:xfrm>
            <a:custGeom>
              <a:avLst/>
              <a:gdLst/>
              <a:ahLst/>
              <a:cxnLst/>
              <a:rect l="l" t="t" r="r" b="b"/>
              <a:pathLst>
                <a:path w="469900" h="15239">
                  <a:moveTo>
                    <a:pt x="56388" y="15240"/>
                  </a:moveTo>
                  <a:lnTo>
                    <a:pt x="3048" y="15240"/>
                  </a:lnTo>
                  <a:lnTo>
                    <a:pt x="0" y="12192"/>
                  </a:lnTo>
                  <a:lnTo>
                    <a:pt x="0" y="4572"/>
                  </a:lnTo>
                  <a:lnTo>
                    <a:pt x="3048" y="0"/>
                  </a:lnTo>
                  <a:lnTo>
                    <a:pt x="56388" y="0"/>
                  </a:lnTo>
                  <a:lnTo>
                    <a:pt x="60960" y="4572"/>
                  </a:lnTo>
                  <a:lnTo>
                    <a:pt x="60960" y="12192"/>
                  </a:lnTo>
                  <a:lnTo>
                    <a:pt x="56388" y="15240"/>
                  </a:lnTo>
                  <a:close/>
                </a:path>
                <a:path w="469900" h="15239">
                  <a:moveTo>
                    <a:pt x="147828" y="15240"/>
                  </a:moveTo>
                  <a:lnTo>
                    <a:pt x="94488" y="15240"/>
                  </a:lnTo>
                  <a:lnTo>
                    <a:pt x="89916" y="12192"/>
                  </a:lnTo>
                  <a:lnTo>
                    <a:pt x="89916" y="4572"/>
                  </a:lnTo>
                  <a:lnTo>
                    <a:pt x="94488" y="0"/>
                  </a:lnTo>
                  <a:lnTo>
                    <a:pt x="147828" y="0"/>
                  </a:lnTo>
                  <a:lnTo>
                    <a:pt x="150876" y="4572"/>
                  </a:lnTo>
                  <a:lnTo>
                    <a:pt x="150876" y="12192"/>
                  </a:lnTo>
                  <a:lnTo>
                    <a:pt x="147828" y="15240"/>
                  </a:lnTo>
                  <a:close/>
                </a:path>
                <a:path w="469900" h="15239">
                  <a:moveTo>
                    <a:pt x="239268" y="15240"/>
                  </a:moveTo>
                  <a:lnTo>
                    <a:pt x="184403" y="15240"/>
                  </a:lnTo>
                  <a:lnTo>
                    <a:pt x="181356" y="12192"/>
                  </a:lnTo>
                  <a:lnTo>
                    <a:pt x="181356" y="4572"/>
                  </a:lnTo>
                  <a:lnTo>
                    <a:pt x="184403" y="0"/>
                  </a:lnTo>
                  <a:lnTo>
                    <a:pt x="239268" y="0"/>
                  </a:lnTo>
                  <a:lnTo>
                    <a:pt x="242315" y="4572"/>
                  </a:lnTo>
                  <a:lnTo>
                    <a:pt x="242315" y="12192"/>
                  </a:lnTo>
                  <a:lnTo>
                    <a:pt x="239268" y="15240"/>
                  </a:lnTo>
                  <a:close/>
                </a:path>
                <a:path w="469900" h="15239">
                  <a:moveTo>
                    <a:pt x="329183" y="15240"/>
                  </a:moveTo>
                  <a:lnTo>
                    <a:pt x="275844" y="15240"/>
                  </a:lnTo>
                  <a:lnTo>
                    <a:pt x="272796" y="12192"/>
                  </a:lnTo>
                  <a:lnTo>
                    <a:pt x="272796" y="4572"/>
                  </a:lnTo>
                  <a:lnTo>
                    <a:pt x="275844" y="0"/>
                  </a:lnTo>
                  <a:lnTo>
                    <a:pt x="329183" y="0"/>
                  </a:lnTo>
                  <a:lnTo>
                    <a:pt x="332232" y="4572"/>
                  </a:lnTo>
                  <a:lnTo>
                    <a:pt x="332232" y="12192"/>
                  </a:lnTo>
                  <a:lnTo>
                    <a:pt x="329183" y="15240"/>
                  </a:lnTo>
                  <a:close/>
                </a:path>
                <a:path w="469900" h="15239">
                  <a:moveTo>
                    <a:pt x="420624" y="15240"/>
                  </a:moveTo>
                  <a:lnTo>
                    <a:pt x="365759" y="15240"/>
                  </a:lnTo>
                  <a:lnTo>
                    <a:pt x="362712" y="12192"/>
                  </a:lnTo>
                  <a:lnTo>
                    <a:pt x="362712" y="4572"/>
                  </a:lnTo>
                  <a:lnTo>
                    <a:pt x="365759" y="0"/>
                  </a:lnTo>
                  <a:lnTo>
                    <a:pt x="420624" y="0"/>
                  </a:lnTo>
                  <a:lnTo>
                    <a:pt x="423672" y="4572"/>
                  </a:lnTo>
                  <a:lnTo>
                    <a:pt x="423672" y="12192"/>
                  </a:lnTo>
                  <a:lnTo>
                    <a:pt x="420624" y="15240"/>
                  </a:lnTo>
                  <a:close/>
                </a:path>
                <a:path w="469900" h="15239">
                  <a:moveTo>
                    <a:pt x="466344" y="15240"/>
                  </a:moveTo>
                  <a:lnTo>
                    <a:pt x="457200" y="15240"/>
                  </a:lnTo>
                  <a:lnTo>
                    <a:pt x="454152" y="12192"/>
                  </a:lnTo>
                  <a:lnTo>
                    <a:pt x="454152" y="4572"/>
                  </a:lnTo>
                  <a:lnTo>
                    <a:pt x="457200" y="0"/>
                  </a:lnTo>
                  <a:lnTo>
                    <a:pt x="466344" y="0"/>
                  </a:lnTo>
                  <a:lnTo>
                    <a:pt x="469392" y="4572"/>
                  </a:lnTo>
                  <a:lnTo>
                    <a:pt x="469392" y="12192"/>
                  </a:lnTo>
                  <a:lnTo>
                    <a:pt x="466344" y="15240"/>
                  </a:lnTo>
                  <a:close/>
                </a:path>
              </a:pathLst>
            </a:custGeom>
            <a:solidFill>
              <a:srgbClr val="BF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132" name="object 132"/>
          <p:cNvGrpSpPr/>
          <p:nvPr/>
        </p:nvGrpSpPr>
        <p:grpSpPr>
          <a:xfrm>
            <a:off x="3500405" y="5887878"/>
            <a:ext cx="11741793" cy="2990850"/>
            <a:chOff x="1521618" y="5887878"/>
            <a:chExt cx="5104130" cy="2990850"/>
          </a:xfrm>
        </p:grpSpPr>
        <p:sp>
          <p:nvSpPr>
            <p:cNvPr id="133" name="object 133"/>
            <p:cNvSpPr/>
            <p:nvPr/>
          </p:nvSpPr>
          <p:spPr>
            <a:xfrm>
              <a:off x="1546859" y="5891783"/>
              <a:ext cx="5076825" cy="2984500"/>
            </a:xfrm>
            <a:custGeom>
              <a:avLst/>
              <a:gdLst/>
              <a:ahLst/>
              <a:cxnLst/>
              <a:rect l="l" t="t" r="r" b="b"/>
              <a:pathLst>
                <a:path w="5076825" h="2984500">
                  <a:moveTo>
                    <a:pt x="5076443" y="2983992"/>
                  </a:moveTo>
                  <a:lnTo>
                    <a:pt x="0" y="2983992"/>
                  </a:lnTo>
                  <a:lnTo>
                    <a:pt x="0" y="0"/>
                  </a:lnTo>
                  <a:lnTo>
                    <a:pt x="5076443" y="0"/>
                  </a:lnTo>
                  <a:lnTo>
                    <a:pt x="5076443" y="2983992"/>
                  </a:lnTo>
                  <a:close/>
                </a:path>
              </a:pathLst>
            </a:custGeom>
            <a:solidFill>
              <a:srgbClr val="BFBFB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4" name="object 134"/>
            <p:cNvSpPr/>
            <p:nvPr/>
          </p:nvSpPr>
          <p:spPr>
            <a:xfrm>
              <a:off x="1545336" y="6487667"/>
              <a:ext cx="5076825" cy="2388235"/>
            </a:xfrm>
            <a:custGeom>
              <a:avLst/>
              <a:gdLst/>
              <a:ahLst/>
              <a:cxnLst/>
              <a:rect l="l" t="t" r="r" b="b"/>
              <a:pathLst>
                <a:path w="5076825" h="2388234">
                  <a:moveTo>
                    <a:pt x="0" y="2388108"/>
                  </a:moveTo>
                  <a:lnTo>
                    <a:pt x="5076444" y="2388108"/>
                  </a:lnTo>
                </a:path>
                <a:path w="5076825" h="2388234">
                  <a:moveTo>
                    <a:pt x="0" y="2089403"/>
                  </a:moveTo>
                  <a:lnTo>
                    <a:pt x="5076444" y="2090928"/>
                  </a:lnTo>
                </a:path>
                <a:path w="5076825" h="2388234">
                  <a:moveTo>
                    <a:pt x="0" y="1790700"/>
                  </a:moveTo>
                  <a:lnTo>
                    <a:pt x="5076444" y="1792224"/>
                  </a:lnTo>
                </a:path>
                <a:path w="5076825" h="2388234">
                  <a:moveTo>
                    <a:pt x="0" y="1493519"/>
                  </a:moveTo>
                  <a:lnTo>
                    <a:pt x="5076444" y="1493519"/>
                  </a:lnTo>
                </a:path>
                <a:path w="5076825" h="2388234">
                  <a:moveTo>
                    <a:pt x="0" y="1193292"/>
                  </a:moveTo>
                  <a:lnTo>
                    <a:pt x="5076444" y="1194816"/>
                  </a:lnTo>
                </a:path>
                <a:path w="5076825" h="2388234">
                  <a:moveTo>
                    <a:pt x="0" y="595883"/>
                  </a:moveTo>
                  <a:lnTo>
                    <a:pt x="5076444" y="597408"/>
                  </a:lnTo>
                </a:path>
                <a:path w="5076825" h="2388234">
                  <a:moveTo>
                    <a:pt x="0" y="297180"/>
                  </a:moveTo>
                  <a:lnTo>
                    <a:pt x="5076444" y="298703"/>
                  </a:lnTo>
                </a:path>
                <a:path w="5076825" h="2388234">
                  <a:moveTo>
                    <a:pt x="0" y="0"/>
                  </a:moveTo>
                  <a:lnTo>
                    <a:pt x="5076444" y="1524"/>
                  </a:lnTo>
                </a:path>
              </a:pathLst>
            </a:custGeom>
            <a:ln w="476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5" name="object 135"/>
            <p:cNvSpPr/>
            <p:nvPr/>
          </p:nvSpPr>
          <p:spPr>
            <a:xfrm>
              <a:off x="1542954" y="6189725"/>
              <a:ext cx="5081270" cy="0"/>
            </a:xfrm>
            <a:custGeom>
              <a:avLst/>
              <a:gdLst/>
              <a:ahLst/>
              <a:cxnLst/>
              <a:rect l="l" t="t" r="r" b="b"/>
              <a:pathLst>
                <a:path w="5081270">
                  <a:moveTo>
                    <a:pt x="0" y="0"/>
                  </a:moveTo>
                  <a:lnTo>
                    <a:pt x="4181189" y="0"/>
                  </a:lnTo>
                </a:path>
                <a:path w="5081270">
                  <a:moveTo>
                    <a:pt x="5008721" y="0"/>
                  </a:moveTo>
                  <a:lnTo>
                    <a:pt x="5081206" y="0"/>
                  </a:lnTo>
                </a:path>
              </a:pathLst>
            </a:custGeom>
            <a:ln w="6286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6" name="object 136"/>
            <p:cNvSpPr/>
            <p:nvPr/>
          </p:nvSpPr>
          <p:spPr>
            <a:xfrm>
              <a:off x="1545336" y="5891783"/>
              <a:ext cx="5076825" cy="0"/>
            </a:xfrm>
            <a:custGeom>
              <a:avLst/>
              <a:gdLst/>
              <a:ahLst/>
              <a:cxnLst/>
              <a:rect l="l" t="t" r="r" b="b"/>
              <a:pathLst>
                <a:path w="5076825">
                  <a:moveTo>
                    <a:pt x="0" y="0"/>
                  </a:moveTo>
                  <a:lnTo>
                    <a:pt x="5076444" y="0"/>
                  </a:lnTo>
                </a:path>
              </a:pathLst>
            </a:custGeom>
            <a:ln w="476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7" name="object 137"/>
            <p:cNvSpPr/>
            <p:nvPr/>
          </p:nvSpPr>
          <p:spPr>
            <a:xfrm>
              <a:off x="1545336" y="5890260"/>
              <a:ext cx="5076825" cy="2984500"/>
            </a:xfrm>
            <a:custGeom>
              <a:avLst/>
              <a:gdLst/>
              <a:ahLst/>
              <a:cxnLst/>
              <a:rect l="l" t="t" r="r" b="b"/>
              <a:pathLst>
                <a:path w="5076825" h="2984500">
                  <a:moveTo>
                    <a:pt x="5076444" y="0"/>
                  </a:moveTo>
                  <a:lnTo>
                    <a:pt x="0" y="0"/>
                  </a:lnTo>
                  <a:lnTo>
                    <a:pt x="0" y="2983991"/>
                  </a:lnTo>
                  <a:lnTo>
                    <a:pt x="5076444" y="2983991"/>
                  </a:lnTo>
                  <a:lnTo>
                    <a:pt x="5076444" y="0"/>
                  </a:lnTo>
                  <a:close/>
                </a:path>
                <a:path w="5076825" h="2984500">
                  <a:moveTo>
                    <a:pt x="0" y="0"/>
                  </a:moveTo>
                  <a:lnTo>
                    <a:pt x="0" y="0"/>
                  </a:lnTo>
                </a:path>
              </a:pathLst>
            </a:custGeom>
            <a:ln w="4762">
              <a:solidFill>
                <a:srgbClr val="80808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8" name="object 138"/>
            <p:cNvSpPr/>
            <p:nvPr/>
          </p:nvSpPr>
          <p:spPr>
            <a:xfrm>
              <a:off x="1524000" y="5891783"/>
              <a:ext cx="22860" cy="2984500"/>
            </a:xfrm>
            <a:custGeom>
              <a:avLst/>
              <a:gdLst/>
              <a:ahLst/>
              <a:cxnLst/>
              <a:rect l="l" t="t" r="r" b="b"/>
              <a:pathLst>
                <a:path w="22859" h="2984500">
                  <a:moveTo>
                    <a:pt x="21336" y="0"/>
                  </a:moveTo>
                  <a:lnTo>
                    <a:pt x="22859" y="2983992"/>
                  </a:lnTo>
                </a:path>
                <a:path w="22859" h="2984500">
                  <a:moveTo>
                    <a:pt x="0" y="2983992"/>
                  </a:moveTo>
                  <a:lnTo>
                    <a:pt x="21336" y="2983992"/>
                  </a:lnTo>
                </a:path>
              </a:pathLst>
            </a:custGeom>
            <a:ln w="476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9" name="object 139"/>
            <p:cNvSpPr/>
            <p:nvPr/>
          </p:nvSpPr>
          <p:spPr>
            <a:xfrm>
              <a:off x="1524000" y="8577071"/>
              <a:ext cx="21590" cy="1905"/>
            </a:xfrm>
            <a:custGeom>
              <a:avLst/>
              <a:gdLst/>
              <a:ahLst/>
              <a:cxnLst/>
              <a:rect l="l" t="t" r="r" b="b"/>
              <a:pathLst>
                <a:path w="21590" h="1904">
                  <a:moveTo>
                    <a:pt x="-2381" y="762"/>
                  </a:moveTo>
                  <a:lnTo>
                    <a:pt x="23717" y="762"/>
                  </a:lnTo>
                </a:path>
              </a:pathLst>
            </a:custGeom>
            <a:ln w="6286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40" name="object 140"/>
            <p:cNvSpPr/>
            <p:nvPr/>
          </p:nvSpPr>
          <p:spPr>
            <a:xfrm>
              <a:off x="1524000" y="8278367"/>
              <a:ext cx="21590" cy="1905"/>
            </a:xfrm>
            <a:custGeom>
              <a:avLst/>
              <a:gdLst/>
              <a:ahLst/>
              <a:cxnLst/>
              <a:rect l="l" t="t" r="r" b="b"/>
              <a:pathLst>
                <a:path w="21590" h="1904">
                  <a:moveTo>
                    <a:pt x="-2381" y="762"/>
                  </a:moveTo>
                  <a:lnTo>
                    <a:pt x="23717" y="762"/>
                  </a:lnTo>
                </a:path>
              </a:pathLst>
            </a:custGeom>
            <a:ln w="6286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41" name="object 141"/>
            <p:cNvSpPr/>
            <p:nvPr/>
          </p:nvSpPr>
          <p:spPr>
            <a:xfrm>
              <a:off x="1524000" y="7981187"/>
              <a:ext cx="21590" cy="0"/>
            </a:xfrm>
            <a:custGeom>
              <a:avLst/>
              <a:gdLst/>
              <a:ahLst/>
              <a:cxnLst/>
              <a:rect l="l" t="t" r="r" b="b"/>
              <a:pathLst>
                <a:path w="21590">
                  <a:moveTo>
                    <a:pt x="0" y="0"/>
                  </a:moveTo>
                  <a:lnTo>
                    <a:pt x="21336" y="0"/>
                  </a:lnTo>
                </a:path>
              </a:pathLst>
            </a:custGeom>
            <a:ln w="476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42" name="object 142"/>
            <p:cNvSpPr/>
            <p:nvPr/>
          </p:nvSpPr>
          <p:spPr>
            <a:xfrm>
              <a:off x="1524000" y="7680960"/>
              <a:ext cx="21590" cy="1905"/>
            </a:xfrm>
            <a:custGeom>
              <a:avLst/>
              <a:gdLst/>
              <a:ahLst/>
              <a:cxnLst/>
              <a:rect l="l" t="t" r="r" b="b"/>
              <a:pathLst>
                <a:path w="21590" h="1904">
                  <a:moveTo>
                    <a:pt x="-2381" y="761"/>
                  </a:moveTo>
                  <a:lnTo>
                    <a:pt x="23717" y="761"/>
                  </a:lnTo>
                </a:path>
              </a:pathLst>
            </a:custGeom>
            <a:ln w="6286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43" name="object 143"/>
            <p:cNvSpPr/>
            <p:nvPr/>
          </p:nvSpPr>
          <p:spPr>
            <a:xfrm>
              <a:off x="1524000" y="7383780"/>
              <a:ext cx="21590" cy="0"/>
            </a:xfrm>
            <a:custGeom>
              <a:avLst/>
              <a:gdLst/>
              <a:ahLst/>
              <a:cxnLst/>
              <a:rect l="l" t="t" r="r" b="b"/>
              <a:pathLst>
                <a:path w="21590">
                  <a:moveTo>
                    <a:pt x="0" y="0"/>
                  </a:moveTo>
                  <a:lnTo>
                    <a:pt x="21336" y="0"/>
                  </a:lnTo>
                </a:path>
              </a:pathLst>
            </a:custGeom>
            <a:ln w="476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44" name="object 144"/>
            <p:cNvSpPr/>
            <p:nvPr/>
          </p:nvSpPr>
          <p:spPr>
            <a:xfrm>
              <a:off x="1524000" y="7083551"/>
              <a:ext cx="21590" cy="1905"/>
            </a:xfrm>
            <a:custGeom>
              <a:avLst/>
              <a:gdLst/>
              <a:ahLst/>
              <a:cxnLst/>
              <a:rect l="l" t="t" r="r" b="b"/>
              <a:pathLst>
                <a:path w="21590" h="1904">
                  <a:moveTo>
                    <a:pt x="-2381" y="762"/>
                  </a:moveTo>
                  <a:lnTo>
                    <a:pt x="23717" y="762"/>
                  </a:lnTo>
                </a:path>
              </a:pathLst>
            </a:custGeom>
            <a:ln w="6286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45" name="object 145"/>
            <p:cNvSpPr/>
            <p:nvPr/>
          </p:nvSpPr>
          <p:spPr>
            <a:xfrm>
              <a:off x="1524000" y="6784848"/>
              <a:ext cx="21590" cy="1905"/>
            </a:xfrm>
            <a:custGeom>
              <a:avLst/>
              <a:gdLst/>
              <a:ahLst/>
              <a:cxnLst/>
              <a:rect l="l" t="t" r="r" b="b"/>
              <a:pathLst>
                <a:path w="21590" h="1904">
                  <a:moveTo>
                    <a:pt x="-2381" y="761"/>
                  </a:moveTo>
                  <a:lnTo>
                    <a:pt x="23717" y="761"/>
                  </a:lnTo>
                </a:path>
              </a:pathLst>
            </a:custGeom>
            <a:ln w="6286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46" name="object 146"/>
            <p:cNvSpPr/>
            <p:nvPr/>
          </p:nvSpPr>
          <p:spPr>
            <a:xfrm>
              <a:off x="1524000" y="6487667"/>
              <a:ext cx="21590" cy="1905"/>
            </a:xfrm>
            <a:custGeom>
              <a:avLst/>
              <a:gdLst/>
              <a:ahLst/>
              <a:cxnLst/>
              <a:rect l="l" t="t" r="r" b="b"/>
              <a:pathLst>
                <a:path w="21590" h="1904">
                  <a:moveTo>
                    <a:pt x="-2381" y="762"/>
                  </a:moveTo>
                  <a:lnTo>
                    <a:pt x="23717" y="762"/>
                  </a:lnTo>
                </a:path>
              </a:pathLst>
            </a:custGeom>
            <a:ln w="6286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47" name="object 147"/>
            <p:cNvSpPr/>
            <p:nvPr/>
          </p:nvSpPr>
          <p:spPr>
            <a:xfrm>
              <a:off x="1524000" y="6188964"/>
              <a:ext cx="21590" cy="1905"/>
            </a:xfrm>
            <a:custGeom>
              <a:avLst/>
              <a:gdLst/>
              <a:ahLst/>
              <a:cxnLst/>
              <a:rect l="l" t="t" r="r" b="b"/>
              <a:pathLst>
                <a:path w="21590" h="1904">
                  <a:moveTo>
                    <a:pt x="-2381" y="761"/>
                  </a:moveTo>
                  <a:lnTo>
                    <a:pt x="23717" y="761"/>
                  </a:lnTo>
                </a:path>
              </a:pathLst>
            </a:custGeom>
            <a:ln w="6286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48" name="object 148"/>
            <p:cNvSpPr/>
            <p:nvPr/>
          </p:nvSpPr>
          <p:spPr>
            <a:xfrm>
              <a:off x="1524000" y="5891783"/>
              <a:ext cx="5097780" cy="1492250"/>
            </a:xfrm>
            <a:custGeom>
              <a:avLst/>
              <a:gdLst/>
              <a:ahLst/>
              <a:cxnLst/>
              <a:rect l="l" t="t" r="r" b="b"/>
              <a:pathLst>
                <a:path w="5097780" h="1492250">
                  <a:moveTo>
                    <a:pt x="0" y="0"/>
                  </a:moveTo>
                  <a:lnTo>
                    <a:pt x="21336" y="0"/>
                  </a:lnTo>
                </a:path>
                <a:path w="5097780" h="1492250">
                  <a:moveTo>
                    <a:pt x="21336" y="1491996"/>
                  </a:moveTo>
                  <a:lnTo>
                    <a:pt x="5097780" y="1491996"/>
                  </a:lnTo>
                </a:path>
              </a:pathLst>
            </a:custGeom>
            <a:ln w="476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49" name="object 149"/>
            <p:cNvSpPr/>
            <p:nvPr/>
          </p:nvSpPr>
          <p:spPr>
            <a:xfrm>
              <a:off x="1545336" y="7383780"/>
              <a:ext cx="1905" cy="22860"/>
            </a:xfrm>
            <a:custGeom>
              <a:avLst/>
              <a:gdLst/>
              <a:ahLst/>
              <a:cxnLst/>
              <a:rect l="l" t="t" r="r" b="b"/>
              <a:pathLst>
                <a:path w="1905" h="22859">
                  <a:moveTo>
                    <a:pt x="761" y="-2381"/>
                  </a:moveTo>
                  <a:lnTo>
                    <a:pt x="761" y="25240"/>
                  </a:lnTo>
                </a:path>
              </a:pathLst>
            </a:custGeom>
            <a:ln w="6286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50" name="object 150"/>
            <p:cNvSpPr/>
            <p:nvPr/>
          </p:nvSpPr>
          <p:spPr>
            <a:xfrm>
              <a:off x="1548383" y="7383780"/>
              <a:ext cx="3175" cy="22860"/>
            </a:xfrm>
            <a:custGeom>
              <a:avLst/>
              <a:gdLst/>
              <a:ahLst/>
              <a:cxnLst/>
              <a:rect l="l" t="t" r="r" b="b"/>
              <a:pathLst>
                <a:path w="3175" h="22859">
                  <a:moveTo>
                    <a:pt x="0" y="22859"/>
                  </a:moveTo>
                  <a:lnTo>
                    <a:pt x="0" y="0"/>
                  </a:lnTo>
                </a:path>
                <a:path w="3175" h="22859">
                  <a:moveTo>
                    <a:pt x="0" y="22859"/>
                  </a:moveTo>
                  <a:lnTo>
                    <a:pt x="0" y="0"/>
                  </a:lnTo>
                </a:path>
                <a:path w="3175" h="22859">
                  <a:moveTo>
                    <a:pt x="1524" y="22859"/>
                  </a:moveTo>
                  <a:lnTo>
                    <a:pt x="1524" y="0"/>
                  </a:lnTo>
                </a:path>
                <a:path w="3175" h="22859">
                  <a:moveTo>
                    <a:pt x="3048" y="22859"/>
                  </a:moveTo>
                  <a:lnTo>
                    <a:pt x="3048" y="0"/>
                  </a:lnTo>
                </a:path>
              </a:pathLst>
            </a:custGeom>
            <a:ln w="476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51" name="object 151"/>
            <p:cNvSpPr/>
            <p:nvPr/>
          </p:nvSpPr>
          <p:spPr>
            <a:xfrm>
              <a:off x="1552193" y="7381398"/>
              <a:ext cx="0" cy="27940"/>
            </a:xfrm>
            <a:custGeom>
              <a:avLst/>
              <a:gdLst/>
              <a:ahLst/>
              <a:cxnLst/>
              <a:rect l="l" t="t" r="r" b="b"/>
              <a:pathLst>
                <a:path h="27940">
                  <a:moveTo>
                    <a:pt x="0" y="0"/>
                  </a:moveTo>
                  <a:lnTo>
                    <a:pt x="0" y="27622"/>
                  </a:lnTo>
                </a:path>
                <a:path h="27940">
                  <a:moveTo>
                    <a:pt x="0" y="0"/>
                  </a:moveTo>
                  <a:lnTo>
                    <a:pt x="0" y="27622"/>
                  </a:lnTo>
                </a:path>
              </a:pathLst>
            </a:custGeom>
            <a:ln w="6286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52" name="object 152"/>
            <p:cNvSpPr/>
            <p:nvPr/>
          </p:nvSpPr>
          <p:spPr>
            <a:xfrm>
              <a:off x="1552955" y="7383780"/>
              <a:ext cx="1905" cy="22860"/>
            </a:xfrm>
            <a:custGeom>
              <a:avLst/>
              <a:gdLst/>
              <a:ahLst/>
              <a:cxnLst/>
              <a:rect l="l" t="t" r="r" b="b"/>
              <a:pathLst>
                <a:path w="1905" h="22859">
                  <a:moveTo>
                    <a:pt x="762" y="-2381"/>
                  </a:moveTo>
                  <a:lnTo>
                    <a:pt x="762" y="25240"/>
                  </a:lnTo>
                </a:path>
              </a:pathLst>
            </a:custGeom>
            <a:ln w="6286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53" name="object 153"/>
            <p:cNvSpPr/>
            <p:nvPr/>
          </p:nvSpPr>
          <p:spPr>
            <a:xfrm>
              <a:off x="1554479" y="7383780"/>
              <a:ext cx="1905" cy="22860"/>
            </a:xfrm>
            <a:custGeom>
              <a:avLst/>
              <a:gdLst/>
              <a:ahLst/>
              <a:cxnLst/>
              <a:rect l="l" t="t" r="r" b="b"/>
              <a:pathLst>
                <a:path w="1905" h="22859">
                  <a:moveTo>
                    <a:pt x="762" y="-2381"/>
                  </a:moveTo>
                  <a:lnTo>
                    <a:pt x="762" y="25240"/>
                  </a:lnTo>
                </a:path>
              </a:pathLst>
            </a:custGeom>
            <a:ln w="6286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54" name="object 154"/>
            <p:cNvSpPr/>
            <p:nvPr/>
          </p:nvSpPr>
          <p:spPr>
            <a:xfrm>
              <a:off x="1556766" y="7381398"/>
              <a:ext cx="0" cy="27940"/>
            </a:xfrm>
            <a:custGeom>
              <a:avLst/>
              <a:gdLst/>
              <a:ahLst/>
              <a:cxnLst/>
              <a:rect l="l" t="t" r="r" b="b"/>
              <a:pathLst>
                <a:path h="27940">
                  <a:moveTo>
                    <a:pt x="0" y="0"/>
                  </a:moveTo>
                  <a:lnTo>
                    <a:pt x="0" y="27622"/>
                  </a:lnTo>
                </a:path>
                <a:path h="27940">
                  <a:moveTo>
                    <a:pt x="0" y="0"/>
                  </a:moveTo>
                  <a:lnTo>
                    <a:pt x="0" y="27622"/>
                  </a:lnTo>
                </a:path>
              </a:pathLst>
            </a:custGeom>
            <a:ln w="6286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55" name="object 155"/>
            <p:cNvSpPr/>
            <p:nvPr/>
          </p:nvSpPr>
          <p:spPr>
            <a:xfrm>
              <a:off x="1557528" y="7383780"/>
              <a:ext cx="1905" cy="22860"/>
            </a:xfrm>
            <a:custGeom>
              <a:avLst/>
              <a:gdLst/>
              <a:ahLst/>
              <a:cxnLst/>
              <a:rect l="l" t="t" r="r" b="b"/>
              <a:pathLst>
                <a:path w="1905" h="22859">
                  <a:moveTo>
                    <a:pt x="761" y="-2381"/>
                  </a:moveTo>
                  <a:lnTo>
                    <a:pt x="761" y="25240"/>
                  </a:lnTo>
                </a:path>
              </a:pathLst>
            </a:custGeom>
            <a:ln w="6286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56" name="object 156"/>
            <p:cNvSpPr/>
            <p:nvPr/>
          </p:nvSpPr>
          <p:spPr>
            <a:xfrm>
              <a:off x="1559051" y="7383780"/>
              <a:ext cx="6350" cy="22860"/>
            </a:xfrm>
            <a:custGeom>
              <a:avLst/>
              <a:gdLst/>
              <a:ahLst/>
              <a:cxnLst/>
              <a:rect l="l" t="t" r="r" b="b"/>
              <a:pathLst>
                <a:path w="6350" h="22859">
                  <a:moveTo>
                    <a:pt x="0" y="22859"/>
                  </a:moveTo>
                  <a:lnTo>
                    <a:pt x="0" y="0"/>
                  </a:lnTo>
                </a:path>
                <a:path w="6350" h="22859">
                  <a:moveTo>
                    <a:pt x="0" y="22859"/>
                  </a:moveTo>
                  <a:lnTo>
                    <a:pt x="0" y="0"/>
                  </a:lnTo>
                </a:path>
                <a:path w="6350" h="22859">
                  <a:moveTo>
                    <a:pt x="1524" y="22859"/>
                  </a:moveTo>
                  <a:lnTo>
                    <a:pt x="1524" y="0"/>
                  </a:lnTo>
                </a:path>
                <a:path w="6350" h="22859">
                  <a:moveTo>
                    <a:pt x="3048" y="22859"/>
                  </a:moveTo>
                  <a:lnTo>
                    <a:pt x="3048" y="0"/>
                  </a:lnTo>
                </a:path>
                <a:path w="6350" h="22859">
                  <a:moveTo>
                    <a:pt x="4572" y="22859"/>
                  </a:moveTo>
                  <a:lnTo>
                    <a:pt x="4572" y="0"/>
                  </a:lnTo>
                </a:path>
                <a:path w="6350" h="22859">
                  <a:moveTo>
                    <a:pt x="4572" y="22859"/>
                  </a:moveTo>
                  <a:lnTo>
                    <a:pt x="4572" y="0"/>
                  </a:lnTo>
                </a:path>
                <a:path w="6350" h="22859">
                  <a:moveTo>
                    <a:pt x="6096" y="22859"/>
                  </a:moveTo>
                  <a:lnTo>
                    <a:pt x="6096" y="0"/>
                  </a:lnTo>
                </a:path>
              </a:pathLst>
            </a:custGeom>
            <a:ln w="476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57" name="object 157"/>
            <p:cNvSpPr/>
            <p:nvPr/>
          </p:nvSpPr>
          <p:spPr>
            <a:xfrm>
              <a:off x="1565148" y="7383780"/>
              <a:ext cx="1905" cy="22860"/>
            </a:xfrm>
            <a:custGeom>
              <a:avLst/>
              <a:gdLst/>
              <a:ahLst/>
              <a:cxnLst/>
              <a:rect l="l" t="t" r="r" b="b"/>
              <a:pathLst>
                <a:path w="1905" h="22859">
                  <a:moveTo>
                    <a:pt x="761" y="-2381"/>
                  </a:moveTo>
                  <a:lnTo>
                    <a:pt x="761" y="25240"/>
                  </a:lnTo>
                </a:path>
              </a:pathLst>
            </a:custGeom>
            <a:ln w="6286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58" name="object 158"/>
            <p:cNvSpPr/>
            <p:nvPr/>
          </p:nvSpPr>
          <p:spPr>
            <a:xfrm>
              <a:off x="1567433" y="7381398"/>
              <a:ext cx="0" cy="27940"/>
            </a:xfrm>
            <a:custGeom>
              <a:avLst/>
              <a:gdLst/>
              <a:ahLst/>
              <a:cxnLst/>
              <a:rect l="l" t="t" r="r" b="b"/>
              <a:pathLst>
                <a:path h="27940">
                  <a:moveTo>
                    <a:pt x="0" y="0"/>
                  </a:moveTo>
                  <a:lnTo>
                    <a:pt x="0" y="27622"/>
                  </a:lnTo>
                </a:path>
                <a:path h="27940">
                  <a:moveTo>
                    <a:pt x="0" y="0"/>
                  </a:moveTo>
                  <a:lnTo>
                    <a:pt x="0" y="27622"/>
                  </a:lnTo>
                </a:path>
              </a:pathLst>
            </a:custGeom>
            <a:ln w="6286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59" name="object 159"/>
            <p:cNvSpPr/>
            <p:nvPr/>
          </p:nvSpPr>
          <p:spPr>
            <a:xfrm>
              <a:off x="1568195" y="7383780"/>
              <a:ext cx="1905" cy="22860"/>
            </a:xfrm>
            <a:custGeom>
              <a:avLst/>
              <a:gdLst/>
              <a:ahLst/>
              <a:cxnLst/>
              <a:rect l="l" t="t" r="r" b="b"/>
              <a:pathLst>
                <a:path w="1905" h="22859">
                  <a:moveTo>
                    <a:pt x="762" y="-2381"/>
                  </a:moveTo>
                  <a:lnTo>
                    <a:pt x="762" y="25240"/>
                  </a:lnTo>
                </a:path>
              </a:pathLst>
            </a:custGeom>
            <a:ln w="6286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60" name="object 160"/>
            <p:cNvSpPr/>
            <p:nvPr/>
          </p:nvSpPr>
          <p:spPr>
            <a:xfrm>
              <a:off x="1570482" y="7381398"/>
              <a:ext cx="0" cy="27940"/>
            </a:xfrm>
            <a:custGeom>
              <a:avLst/>
              <a:gdLst/>
              <a:ahLst/>
              <a:cxnLst/>
              <a:rect l="l" t="t" r="r" b="b"/>
              <a:pathLst>
                <a:path h="27940">
                  <a:moveTo>
                    <a:pt x="0" y="0"/>
                  </a:moveTo>
                  <a:lnTo>
                    <a:pt x="0" y="27622"/>
                  </a:lnTo>
                </a:path>
                <a:path h="27940">
                  <a:moveTo>
                    <a:pt x="0" y="0"/>
                  </a:moveTo>
                  <a:lnTo>
                    <a:pt x="0" y="27622"/>
                  </a:lnTo>
                </a:path>
              </a:pathLst>
            </a:custGeom>
            <a:ln w="6286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61" name="object 161"/>
            <p:cNvSpPr/>
            <p:nvPr/>
          </p:nvSpPr>
          <p:spPr>
            <a:xfrm>
              <a:off x="1572767" y="7383780"/>
              <a:ext cx="0" cy="22860"/>
            </a:xfrm>
            <a:custGeom>
              <a:avLst/>
              <a:gdLst/>
              <a:ahLst/>
              <a:cxnLst/>
              <a:rect l="l" t="t" r="r" b="b"/>
              <a:pathLst>
                <a:path h="22859">
                  <a:moveTo>
                    <a:pt x="0" y="22859"/>
                  </a:moveTo>
                  <a:lnTo>
                    <a:pt x="0" y="0"/>
                  </a:lnTo>
                </a:path>
                <a:path h="22859">
                  <a:moveTo>
                    <a:pt x="0" y="22859"/>
                  </a:moveTo>
                  <a:lnTo>
                    <a:pt x="0" y="0"/>
                  </a:lnTo>
                </a:path>
              </a:pathLst>
            </a:custGeom>
            <a:ln w="476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62" name="object 162"/>
            <p:cNvSpPr/>
            <p:nvPr/>
          </p:nvSpPr>
          <p:spPr>
            <a:xfrm>
              <a:off x="1575054" y="7381398"/>
              <a:ext cx="0" cy="27940"/>
            </a:xfrm>
            <a:custGeom>
              <a:avLst/>
              <a:gdLst/>
              <a:ahLst/>
              <a:cxnLst/>
              <a:rect l="l" t="t" r="r" b="b"/>
              <a:pathLst>
                <a:path h="27940">
                  <a:moveTo>
                    <a:pt x="0" y="0"/>
                  </a:moveTo>
                  <a:lnTo>
                    <a:pt x="0" y="27622"/>
                  </a:lnTo>
                </a:path>
                <a:path h="27940">
                  <a:moveTo>
                    <a:pt x="0" y="0"/>
                  </a:moveTo>
                  <a:lnTo>
                    <a:pt x="0" y="27622"/>
                  </a:lnTo>
                </a:path>
              </a:pathLst>
            </a:custGeom>
            <a:ln w="6286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63" name="object 163"/>
            <p:cNvSpPr/>
            <p:nvPr/>
          </p:nvSpPr>
          <p:spPr>
            <a:xfrm>
              <a:off x="1575816" y="7383780"/>
              <a:ext cx="1905" cy="22860"/>
            </a:xfrm>
            <a:custGeom>
              <a:avLst/>
              <a:gdLst/>
              <a:ahLst/>
              <a:cxnLst/>
              <a:rect l="l" t="t" r="r" b="b"/>
              <a:pathLst>
                <a:path w="1905" h="22859">
                  <a:moveTo>
                    <a:pt x="0" y="22859"/>
                  </a:moveTo>
                  <a:lnTo>
                    <a:pt x="0" y="0"/>
                  </a:lnTo>
                </a:path>
                <a:path w="1905" h="22859">
                  <a:moveTo>
                    <a:pt x="1524" y="22859"/>
                  </a:moveTo>
                  <a:lnTo>
                    <a:pt x="1524" y="0"/>
                  </a:lnTo>
                </a:path>
              </a:pathLst>
            </a:custGeom>
            <a:ln w="476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64" name="object 164"/>
            <p:cNvSpPr/>
            <p:nvPr/>
          </p:nvSpPr>
          <p:spPr>
            <a:xfrm>
              <a:off x="1579625" y="7381398"/>
              <a:ext cx="0" cy="27940"/>
            </a:xfrm>
            <a:custGeom>
              <a:avLst/>
              <a:gdLst/>
              <a:ahLst/>
              <a:cxnLst/>
              <a:rect l="l" t="t" r="r" b="b"/>
              <a:pathLst>
                <a:path h="27940">
                  <a:moveTo>
                    <a:pt x="0" y="0"/>
                  </a:moveTo>
                  <a:lnTo>
                    <a:pt x="0" y="27622"/>
                  </a:lnTo>
                </a:path>
                <a:path h="27940">
                  <a:moveTo>
                    <a:pt x="0" y="0"/>
                  </a:moveTo>
                  <a:lnTo>
                    <a:pt x="0" y="27622"/>
                  </a:lnTo>
                </a:path>
              </a:pathLst>
            </a:custGeom>
            <a:ln w="6286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65" name="object 165"/>
            <p:cNvSpPr/>
            <p:nvPr/>
          </p:nvSpPr>
          <p:spPr>
            <a:xfrm>
              <a:off x="1580387" y="7383780"/>
              <a:ext cx="0" cy="22860"/>
            </a:xfrm>
            <a:custGeom>
              <a:avLst/>
              <a:gdLst/>
              <a:ahLst/>
              <a:cxnLst/>
              <a:rect l="l" t="t" r="r" b="b"/>
              <a:pathLst>
                <a:path h="22859">
                  <a:moveTo>
                    <a:pt x="0" y="22859"/>
                  </a:moveTo>
                  <a:lnTo>
                    <a:pt x="0" y="0"/>
                  </a:lnTo>
                </a:path>
              </a:pathLst>
            </a:custGeom>
            <a:ln w="476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66" name="object 166"/>
            <p:cNvSpPr/>
            <p:nvPr/>
          </p:nvSpPr>
          <p:spPr>
            <a:xfrm>
              <a:off x="1581150" y="7381398"/>
              <a:ext cx="0" cy="27940"/>
            </a:xfrm>
            <a:custGeom>
              <a:avLst/>
              <a:gdLst/>
              <a:ahLst/>
              <a:cxnLst/>
              <a:rect l="l" t="t" r="r" b="b"/>
              <a:pathLst>
                <a:path h="27940">
                  <a:moveTo>
                    <a:pt x="0" y="0"/>
                  </a:moveTo>
                  <a:lnTo>
                    <a:pt x="0" y="27622"/>
                  </a:lnTo>
                </a:path>
                <a:path h="27940">
                  <a:moveTo>
                    <a:pt x="0" y="0"/>
                  </a:moveTo>
                  <a:lnTo>
                    <a:pt x="0" y="27622"/>
                  </a:lnTo>
                </a:path>
              </a:pathLst>
            </a:custGeom>
            <a:ln w="6286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67" name="object 167"/>
            <p:cNvSpPr/>
            <p:nvPr/>
          </p:nvSpPr>
          <p:spPr>
            <a:xfrm>
              <a:off x="1583436" y="7383780"/>
              <a:ext cx="0" cy="22860"/>
            </a:xfrm>
            <a:custGeom>
              <a:avLst/>
              <a:gdLst/>
              <a:ahLst/>
              <a:cxnLst/>
              <a:rect l="l" t="t" r="r" b="b"/>
              <a:pathLst>
                <a:path h="22859">
                  <a:moveTo>
                    <a:pt x="0" y="22859"/>
                  </a:moveTo>
                  <a:lnTo>
                    <a:pt x="0" y="0"/>
                  </a:lnTo>
                </a:path>
              </a:pathLst>
            </a:custGeom>
            <a:ln w="476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68" name="object 168"/>
            <p:cNvSpPr/>
            <p:nvPr/>
          </p:nvSpPr>
          <p:spPr>
            <a:xfrm>
              <a:off x="1583436" y="7383780"/>
              <a:ext cx="1905" cy="22860"/>
            </a:xfrm>
            <a:custGeom>
              <a:avLst/>
              <a:gdLst/>
              <a:ahLst/>
              <a:cxnLst/>
              <a:rect l="l" t="t" r="r" b="b"/>
              <a:pathLst>
                <a:path w="1905" h="22859">
                  <a:moveTo>
                    <a:pt x="761" y="-2381"/>
                  </a:moveTo>
                  <a:lnTo>
                    <a:pt x="761" y="25240"/>
                  </a:lnTo>
                </a:path>
              </a:pathLst>
            </a:custGeom>
            <a:ln w="6286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69" name="object 169"/>
            <p:cNvSpPr/>
            <p:nvPr/>
          </p:nvSpPr>
          <p:spPr>
            <a:xfrm>
              <a:off x="1586483" y="7383780"/>
              <a:ext cx="1905" cy="22860"/>
            </a:xfrm>
            <a:custGeom>
              <a:avLst/>
              <a:gdLst/>
              <a:ahLst/>
              <a:cxnLst/>
              <a:rect l="l" t="t" r="r" b="b"/>
              <a:pathLst>
                <a:path w="1905" h="22859">
                  <a:moveTo>
                    <a:pt x="0" y="22859"/>
                  </a:moveTo>
                  <a:lnTo>
                    <a:pt x="0" y="0"/>
                  </a:lnTo>
                </a:path>
                <a:path w="1905" h="22859">
                  <a:moveTo>
                    <a:pt x="0" y="22859"/>
                  </a:moveTo>
                  <a:lnTo>
                    <a:pt x="0" y="0"/>
                  </a:lnTo>
                </a:path>
                <a:path w="1905" h="22859">
                  <a:moveTo>
                    <a:pt x="1524" y="22859"/>
                  </a:moveTo>
                  <a:lnTo>
                    <a:pt x="1524" y="0"/>
                  </a:lnTo>
                </a:path>
              </a:pathLst>
            </a:custGeom>
            <a:ln w="476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70" name="object 170"/>
            <p:cNvSpPr/>
            <p:nvPr/>
          </p:nvSpPr>
          <p:spPr>
            <a:xfrm>
              <a:off x="1588008" y="7383780"/>
              <a:ext cx="1905" cy="22860"/>
            </a:xfrm>
            <a:custGeom>
              <a:avLst/>
              <a:gdLst/>
              <a:ahLst/>
              <a:cxnLst/>
              <a:rect l="l" t="t" r="r" b="b"/>
              <a:pathLst>
                <a:path w="1905" h="22859">
                  <a:moveTo>
                    <a:pt x="762" y="-2381"/>
                  </a:moveTo>
                  <a:lnTo>
                    <a:pt x="762" y="25240"/>
                  </a:lnTo>
                </a:path>
              </a:pathLst>
            </a:custGeom>
            <a:ln w="6286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71" name="object 171"/>
            <p:cNvSpPr/>
            <p:nvPr/>
          </p:nvSpPr>
          <p:spPr>
            <a:xfrm>
              <a:off x="1590293" y="7381398"/>
              <a:ext cx="0" cy="27940"/>
            </a:xfrm>
            <a:custGeom>
              <a:avLst/>
              <a:gdLst/>
              <a:ahLst/>
              <a:cxnLst/>
              <a:rect l="l" t="t" r="r" b="b"/>
              <a:pathLst>
                <a:path h="27940">
                  <a:moveTo>
                    <a:pt x="0" y="0"/>
                  </a:moveTo>
                  <a:lnTo>
                    <a:pt x="0" y="27622"/>
                  </a:lnTo>
                </a:path>
                <a:path h="27940">
                  <a:moveTo>
                    <a:pt x="0" y="0"/>
                  </a:moveTo>
                  <a:lnTo>
                    <a:pt x="0" y="27622"/>
                  </a:lnTo>
                </a:path>
              </a:pathLst>
            </a:custGeom>
            <a:ln w="6286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72" name="object 172"/>
            <p:cNvSpPr/>
            <p:nvPr/>
          </p:nvSpPr>
          <p:spPr>
            <a:xfrm>
              <a:off x="1591055" y="7383780"/>
              <a:ext cx="0" cy="22860"/>
            </a:xfrm>
            <a:custGeom>
              <a:avLst/>
              <a:gdLst/>
              <a:ahLst/>
              <a:cxnLst/>
              <a:rect l="l" t="t" r="r" b="b"/>
              <a:pathLst>
                <a:path h="22859">
                  <a:moveTo>
                    <a:pt x="0" y="22859"/>
                  </a:moveTo>
                  <a:lnTo>
                    <a:pt x="0" y="0"/>
                  </a:lnTo>
                </a:path>
              </a:pathLst>
            </a:custGeom>
            <a:ln w="476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73" name="object 173"/>
            <p:cNvSpPr/>
            <p:nvPr/>
          </p:nvSpPr>
          <p:spPr>
            <a:xfrm>
              <a:off x="1593341" y="7381398"/>
              <a:ext cx="0" cy="27940"/>
            </a:xfrm>
            <a:custGeom>
              <a:avLst/>
              <a:gdLst/>
              <a:ahLst/>
              <a:cxnLst/>
              <a:rect l="l" t="t" r="r" b="b"/>
              <a:pathLst>
                <a:path h="27940">
                  <a:moveTo>
                    <a:pt x="0" y="0"/>
                  </a:moveTo>
                  <a:lnTo>
                    <a:pt x="0" y="27622"/>
                  </a:lnTo>
                </a:path>
                <a:path h="27940">
                  <a:moveTo>
                    <a:pt x="0" y="0"/>
                  </a:moveTo>
                  <a:lnTo>
                    <a:pt x="0" y="27622"/>
                  </a:lnTo>
                </a:path>
              </a:pathLst>
            </a:custGeom>
            <a:ln w="6286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74" name="object 174"/>
            <p:cNvSpPr/>
            <p:nvPr/>
          </p:nvSpPr>
          <p:spPr>
            <a:xfrm>
              <a:off x="1594104" y="7383780"/>
              <a:ext cx="1905" cy="22860"/>
            </a:xfrm>
            <a:custGeom>
              <a:avLst/>
              <a:gdLst/>
              <a:ahLst/>
              <a:cxnLst/>
              <a:rect l="l" t="t" r="r" b="b"/>
              <a:pathLst>
                <a:path w="1905" h="22859">
                  <a:moveTo>
                    <a:pt x="762" y="-2381"/>
                  </a:moveTo>
                  <a:lnTo>
                    <a:pt x="762" y="25240"/>
                  </a:lnTo>
                </a:path>
              </a:pathLst>
            </a:custGeom>
            <a:ln w="6286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75" name="object 175"/>
            <p:cNvSpPr/>
            <p:nvPr/>
          </p:nvSpPr>
          <p:spPr>
            <a:xfrm>
              <a:off x="1595628" y="7383780"/>
              <a:ext cx="6350" cy="22860"/>
            </a:xfrm>
            <a:custGeom>
              <a:avLst/>
              <a:gdLst/>
              <a:ahLst/>
              <a:cxnLst/>
              <a:rect l="l" t="t" r="r" b="b"/>
              <a:pathLst>
                <a:path w="6350" h="22859">
                  <a:moveTo>
                    <a:pt x="0" y="22859"/>
                  </a:moveTo>
                  <a:lnTo>
                    <a:pt x="0" y="0"/>
                  </a:lnTo>
                </a:path>
                <a:path w="6350" h="22859">
                  <a:moveTo>
                    <a:pt x="1523" y="22859"/>
                  </a:moveTo>
                  <a:lnTo>
                    <a:pt x="1523" y="0"/>
                  </a:lnTo>
                </a:path>
                <a:path w="6350" h="22859">
                  <a:moveTo>
                    <a:pt x="1523" y="22859"/>
                  </a:moveTo>
                  <a:lnTo>
                    <a:pt x="1523" y="0"/>
                  </a:lnTo>
                </a:path>
                <a:path w="6350" h="22859">
                  <a:moveTo>
                    <a:pt x="3047" y="22859"/>
                  </a:moveTo>
                  <a:lnTo>
                    <a:pt x="3047" y="0"/>
                  </a:lnTo>
                </a:path>
                <a:path w="6350" h="22859">
                  <a:moveTo>
                    <a:pt x="4571" y="22859"/>
                  </a:moveTo>
                  <a:lnTo>
                    <a:pt x="4571" y="0"/>
                  </a:lnTo>
                </a:path>
                <a:path w="6350" h="22859">
                  <a:moveTo>
                    <a:pt x="6095" y="22859"/>
                  </a:moveTo>
                  <a:lnTo>
                    <a:pt x="6095" y="0"/>
                  </a:lnTo>
                </a:path>
                <a:path w="6350" h="22859">
                  <a:moveTo>
                    <a:pt x="6095" y="22859"/>
                  </a:moveTo>
                  <a:lnTo>
                    <a:pt x="6095" y="0"/>
                  </a:lnTo>
                </a:path>
              </a:pathLst>
            </a:custGeom>
            <a:ln w="476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76" name="object 176"/>
            <p:cNvSpPr/>
            <p:nvPr/>
          </p:nvSpPr>
          <p:spPr>
            <a:xfrm>
              <a:off x="1601724" y="7383780"/>
              <a:ext cx="1905" cy="22860"/>
            </a:xfrm>
            <a:custGeom>
              <a:avLst/>
              <a:gdLst/>
              <a:ahLst/>
              <a:cxnLst/>
              <a:rect l="l" t="t" r="r" b="b"/>
              <a:pathLst>
                <a:path w="1905" h="22859">
                  <a:moveTo>
                    <a:pt x="762" y="-2381"/>
                  </a:moveTo>
                  <a:lnTo>
                    <a:pt x="762" y="25240"/>
                  </a:lnTo>
                </a:path>
              </a:pathLst>
            </a:custGeom>
            <a:ln w="6286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77" name="object 177"/>
            <p:cNvSpPr/>
            <p:nvPr/>
          </p:nvSpPr>
          <p:spPr>
            <a:xfrm>
              <a:off x="1604010" y="7381398"/>
              <a:ext cx="0" cy="27940"/>
            </a:xfrm>
            <a:custGeom>
              <a:avLst/>
              <a:gdLst/>
              <a:ahLst/>
              <a:cxnLst/>
              <a:rect l="l" t="t" r="r" b="b"/>
              <a:pathLst>
                <a:path h="27940">
                  <a:moveTo>
                    <a:pt x="0" y="0"/>
                  </a:moveTo>
                  <a:lnTo>
                    <a:pt x="0" y="27622"/>
                  </a:lnTo>
                </a:path>
                <a:path h="27940">
                  <a:moveTo>
                    <a:pt x="0" y="0"/>
                  </a:moveTo>
                  <a:lnTo>
                    <a:pt x="0" y="27622"/>
                  </a:lnTo>
                </a:path>
              </a:pathLst>
            </a:custGeom>
            <a:ln w="6286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78" name="object 178"/>
            <p:cNvSpPr/>
            <p:nvPr/>
          </p:nvSpPr>
          <p:spPr>
            <a:xfrm>
              <a:off x="1604771" y="7383780"/>
              <a:ext cx="1905" cy="22860"/>
            </a:xfrm>
            <a:custGeom>
              <a:avLst/>
              <a:gdLst/>
              <a:ahLst/>
              <a:cxnLst/>
              <a:rect l="l" t="t" r="r" b="b"/>
              <a:pathLst>
                <a:path w="1905" h="22859">
                  <a:moveTo>
                    <a:pt x="762" y="-2381"/>
                  </a:moveTo>
                  <a:lnTo>
                    <a:pt x="762" y="25240"/>
                  </a:lnTo>
                </a:path>
              </a:pathLst>
            </a:custGeom>
            <a:ln w="6286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79" name="object 179"/>
            <p:cNvSpPr/>
            <p:nvPr/>
          </p:nvSpPr>
          <p:spPr>
            <a:xfrm>
              <a:off x="1606295" y="7383780"/>
              <a:ext cx="1905" cy="22860"/>
            </a:xfrm>
            <a:custGeom>
              <a:avLst/>
              <a:gdLst/>
              <a:ahLst/>
              <a:cxnLst/>
              <a:rect l="l" t="t" r="r" b="b"/>
              <a:pathLst>
                <a:path w="1905" h="22859">
                  <a:moveTo>
                    <a:pt x="762" y="-2381"/>
                  </a:moveTo>
                  <a:lnTo>
                    <a:pt x="762" y="25240"/>
                  </a:lnTo>
                </a:path>
              </a:pathLst>
            </a:custGeom>
            <a:ln w="6286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80" name="object 180"/>
            <p:cNvSpPr/>
            <p:nvPr/>
          </p:nvSpPr>
          <p:spPr>
            <a:xfrm>
              <a:off x="1608582" y="7381398"/>
              <a:ext cx="0" cy="27940"/>
            </a:xfrm>
            <a:custGeom>
              <a:avLst/>
              <a:gdLst/>
              <a:ahLst/>
              <a:cxnLst/>
              <a:rect l="l" t="t" r="r" b="b"/>
              <a:pathLst>
                <a:path h="27940">
                  <a:moveTo>
                    <a:pt x="0" y="0"/>
                  </a:moveTo>
                  <a:lnTo>
                    <a:pt x="0" y="27622"/>
                  </a:lnTo>
                </a:path>
                <a:path h="27940">
                  <a:moveTo>
                    <a:pt x="0" y="0"/>
                  </a:moveTo>
                  <a:lnTo>
                    <a:pt x="0" y="27622"/>
                  </a:lnTo>
                </a:path>
              </a:pathLst>
            </a:custGeom>
            <a:ln w="6286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81" name="object 181"/>
            <p:cNvSpPr/>
            <p:nvPr/>
          </p:nvSpPr>
          <p:spPr>
            <a:xfrm>
              <a:off x="1609344" y="7383780"/>
              <a:ext cx="1905" cy="22860"/>
            </a:xfrm>
            <a:custGeom>
              <a:avLst/>
              <a:gdLst/>
              <a:ahLst/>
              <a:cxnLst/>
              <a:rect l="l" t="t" r="r" b="b"/>
              <a:pathLst>
                <a:path w="1905" h="22859">
                  <a:moveTo>
                    <a:pt x="761" y="-2381"/>
                  </a:moveTo>
                  <a:lnTo>
                    <a:pt x="761" y="25240"/>
                  </a:lnTo>
                </a:path>
              </a:pathLst>
            </a:custGeom>
            <a:ln w="6286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82" name="object 182"/>
            <p:cNvSpPr/>
            <p:nvPr/>
          </p:nvSpPr>
          <p:spPr>
            <a:xfrm>
              <a:off x="1610867" y="7383780"/>
              <a:ext cx="5080" cy="22860"/>
            </a:xfrm>
            <a:custGeom>
              <a:avLst/>
              <a:gdLst/>
              <a:ahLst/>
              <a:cxnLst/>
              <a:rect l="l" t="t" r="r" b="b"/>
              <a:pathLst>
                <a:path w="5080" h="22859">
                  <a:moveTo>
                    <a:pt x="0" y="22859"/>
                  </a:moveTo>
                  <a:lnTo>
                    <a:pt x="0" y="0"/>
                  </a:lnTo>
                </a:path>
                <a:path w="5080" h="22859">
                  <a:moveTo>
                    <a:pt x="1524" y="22859"/>
                  </a:moveTo>
                  <a:lnTo>
                    <a:pt x="1524" y="0"/>
                  </a:lnTo>
                </a:path>
                <a:path w="5080" h="22859">
                  <a:moveTo>
                    <a:pt x="1524" y="22859"/>
                  </a:moveTo>
                  <a:lnTo>
                    <a:pt x="1524" y="0"/>
                  </a:lnTo>
                </a:path>
                <a:path w="5080" h="22859">
                  <a:moveTo>
                    <a:pt x="3048" y="22859"/>
                  </a:moveTo>
                  <a:lnTo>
                    <a:pt x="3048" y="0"/>
                  </a:lnTo>
                </a:path>
                <a:path w="5080" h="22859">
                  <a:moveTo>
                    <a:pt x="4572" y="22859"/>
                  </a:moveTo>
                  <a:lnTo>
                    <a:pt x="4572" y="0"/>
                  </a:lnTo>
                </a:path>
                <a:path w="5080" h="22859">
                  <a:moveTo>
                    <a:pt x="4572" y="22859"/>
                  </a:moveTo>
                  <a:lnTo>
                    <a:pt x="4572" y="0"/>
                  </a:lnTo>
                </a:path>
              </a:pathLst>
            </a:custGeom>
            <a:ln w="476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83" name="object 183"/>
            <p:cNvSpPr/>
            <p:nvPr/>
          </p:nvSpPr>
          <p:spPr>
            <a:xfrm>
              <a:off x="1616963" y="7383780"/>
              <a:ext cx="1905" cy="22860"/>
            </a:xfrm>
            <a:custGeom>
              <a:avLst/>
              <a:gdLst/>
              <a:ahLst/>
              <a:cxnLst/>
              <a:rect l="l" t="t" r="r" b="b"/>
              <a:pathLst>
                <a:path w="1905" h="22859">
                  <a:moveTo>
                    <a:pt x="762" y="-2381"/>
                  </a:moveTo>
                  <a:lnTo>
                    <a:pt x="762" y="25240"/>
                  </a:lnTo>
                </a:path>
              </a:pathLst>
            </a:custGeom>
            <a:ln w="6286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84" name="object 184"/>
            <p:cNvSpPr/>
            <p:nvPr/>
          </p:nvSpPr>
          <p:spPr>
            <a:xfrm>
              <a:off x="1618487" y="7383780"/>
              <a:ext cx="0" cy="22860"/>
            </a:xfrm>
            <a:custGeom>
              <a:avLst/>
              <a:gdLst/>
              <a:ahLst/>
              <a:cxnLst/>
              <a:rect l="l" t="t" r="r" b="b"/>
              <a:pathLst>
                <a:path h="22859">
                  <a:moveTo>
                    <a:pt x="0" y="22859"/>
                  </a:moveTo>
                  <a:lnTo>
                    <a:pt x="0" y="0"/>
                  </a:lnTo>
                </a:path>
              </a:pathLst>
            </a:custGeom>
            <a:ln w="476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85" name="object 185"/>
            <p:cNvSpPr/>
            <p:nvPr/>
          </p:nvSpPr>
          <p:spPr>
            <a:xfrm>
              <a:off x="1619250" y="7381398"/>
              <a:ext cx="0" cy="27940"/>
            </a:xfrm>
            <a:custGeom>
              <a:avLst/>
              <a:gdLst/>
              <a:ahLst/>
              <a:cxnLst/>
              <a:rect l="l" t="t" r="r" b="b"/>
              <a:pathLst>
                <a:path h="27940">
                  <a:moveTo>
                    <a:pt x="0" y="0"/>
                  </a:moveTo>
                  <a:lnTo>
                    <a:pt x="0" y="27622"/>
                  </a:lnTo>
                </a:path>
                <a:path h="27940">
                  <a:moveTo>
                    <a:pt x="0" y="0"/>
                  </a:moveTo>
                  <a:lnTo>
                    <a:pt x="0" y="27622"/>
                  </a:lnTo>
                </a:path>
              </a:pathLst>
            </a:custGeom>
            <a:ln w="6286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86" name="object 186"/>
            <p:cNvSpPr/>
            <p:nvPr/>
          </p:nvSpPr>
          <p:spPr>
            <a:xfrm>
              <a:off x="1621536" y="7383780"/>
              <a:ext cx="0" cy="22860"/>
            </a:xfrm>
            <a:custGeom>
              <a:avLst/>
              <a:gdLst/>
              <a:ahLst/>
              <a:cxnLst/>
              <a:rect l="l" t="t" r="r" b="b"/>
              <a:pathLst>
                <a:path h="22859">
                  <a:moveTo>
                    <a:pt x="0" y="22859"/>
                  </a:moveTo>
                  <a:lnTo>
                    <a:pt x="0" y="0"/>
                  </a:lnTo>
                </a:path>
              </a:pathLst>
            </a:custGeom>
            <a:ln w="476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87" name="object 187"/>
            <p:cNvSpPr/>
            <p:nvPr/>
          </p:nvSpPr>
          <p:spPr>
            <a:xfrm>
              <a:off x="1621536" y="7383780"/>
              <a:ext cx="1905" cy="22860"/>
            </a:xfrm>
            <a:custGeom>
              <a:avLst/>
              <a:gdLst/>
              <a:ahLst/>
              <a:cxnLst/>
              <a:rect l="l" t="t" r="r" b="b"/>
              <a:pathLst>
                <a:path w="1905" h="22859">
                  <a:moveTo>
                    <a:pt x="761" y="-2381"/>
                  </a:moveTo>
                  <a:lnTo>
                    <a:pt x="761" y="25240"/>
                  </a:lnTo>
                </a:path>
              </a:pathLst>
            </a:custGeom>
            <a:ln w="6286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88" name="object 188"/>
            <p:cNvSpPr/>
            <p:nvPr/>
          </p:nvSpPr>
          <p:spPr>
            <a:xfrm>
              <a:off x="1623821" y="7381398"/>
              <a:ext cx="0" cy="27940"/>
            </a:xfrm>
            <a:custGeom>
              <a:avLst/>
              <a:gdLst/>
              <a:ahLst/>
              <a:cxnLst/>
              <a:rect l="l" t="t" r="r" b="b"/>
              <a:pathLst>
                <a:path h="27940">
                  <a:moveTo>
                    <a:pt x="0" y="0"/>
                  </a:moveTo>
                  <a:lnTo>
                    <a:pt x="0" y="27622"/>
                  </a:lnTo>
                </a:path>
                <a:path h="27940">
                  <a:moveTo>
                    <a:pt x="0" y="0"/>
                  </a:moveTo>
                  <a:lnTo>
                    <a:pt x="0" y="27622"/>
                  </a:lnTo>
                </a:path>
              </a:pathLst>
            </a:custGeom>
            <a:ln w="6286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89" name="object 189"/>
            <p:cNvSpPr/>
            <p:nvPr/>
          </p:nvSpPr>
          <p:spPr>
            <a:xfrm>
              <a:off x="1624583" y="7383780"/>
              <a:ext cx="1905" cy="22860"/>
            </a:xfrm>
            <a:custGeom>
              <a:avLst/>
              <a:gdLst/>
              <a:ahLst/>
              <a:cxnLst/>
              <a:rect l="l" t="t" r="r" b="b"/>
              <a:pathLst>
                <a:path w="1905" h="22859">
                  <a:moveTo>
                    <a:pt x="762" y="-2381"/>
                  </a:moveTo>
                  <a:lnTo>
                    <a:pt x="762" y="25240"/>
                  </a:lnTo>
                </a:path>
              </a:pathLst>
            </a:custGeom>
            <a:ln w="6286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90" name="object 190"/>
            <p:cNvSpPr/>
            <p:nvPr/>
          </p:nvSpPr>
          <p:spPr>
            <a:xfrm>
              <a:off x="1626108" y="7383780"/>
              <a:ext cx="0" cy="22860"/>
            </a:xfrm>
            <a:custGeom>
              <a:avLst/>
              <a:gdLst/>
              <a:ahLst/>
              <a:cxnLst/>
              <a:rect l="l" t="t" r="r" b="b"/>
              <a:pathLst>
                <a:path h="22859">
                  <a:moveTo>
                    <a:pt x="0" y="22859"/>
                  </a:moveTo>
                  <a:lnTo>
                    <a:pt x="0" y="0"/>
                  </a:lnTo>
                </a:path>
                <a:path h="22859">
                  <a:moveTo>
                    <a:pt x="0" y="22859"/>
                  </a:moveTo>
                  <a:lnTo>
                    <a:pt x="0" y="0"/>
                  </a:lnTo>
                </a:path>
              </a:pathLst>
            </a:custGeom>
            <a:ln w="476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91" name="object 191"/>
            <p:cNvSpPr/>
            <p:nvPr/>
          </p:nvSpPr>
          <p:spPr>
            <a:xfrm>
              <a:off x="1627632" y="7383780"/>
              <a:ext cx="1905" cy="22860"/>
            </a:xfrm>
            <a:custGeom>
              <a:avLst/>
              <a:gdLst/>
              <a:ahLst/>
              <a:cxnLst/>
              <a:rect l="l" t="t" r="r" b="b"/>
              <a:pathLst>
                <a:path w="1905" h="22859">
                  <a:moveTo>
                    <a:pt x="761" y="-2381"/>
                  </a:moveTo>
                  <a:lnTo>
                    <a:pt x="761" y="25240"/>
                  </a:lnTo>
                </a:path>
              </a:pathLst>
            </a:custGeom>
            <a:ln w="6286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92" name="object 192"/>
            <p:cNvSpPr/>
            <p:nvPr/>
          </p:nvSpPr>
          <p:spPr>
            <a:xfrm>
              <a:off x="1629155" y="7383780"/>
              <a:ext cx="0" cy="22860"/>
            </a:xfrm>
            <a:custGeom>
              <a:avLst/>
              <a:gdLst/>
              <a:ahLst/>
              <a:cxnLst/>
              <a:rect l="l" t="t" r="r" b="b"/>
              <a:pathLst>
                <a:path h="22859">
                  <a:moveTo>
                    <a:pt x="0" y="22859"/>
                  </a:moveTo>
                  <a:lnTo>
                    <a:pt x="0" y="0"/>
                  </a:lnTo>
                </a:path>
              </a:pathLst>
            </a:custGeom>
            <a:ln w="476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93" name="object 193"/>
            <p:cNvSpPr/>
            <p:nvPr/>
          </p:nvSpPr>
          <p:spPr>
            <a:xfrm>
              <a:off x="1631441" y="7381398"/>
              <a:ext cx="0" cy="27940"/>
            </a:xfrm>
            <a:custGeom>
              <a:avLst/>
              <a:gdLst/>
              <a:ahLst/>
              <a:cxnLst/>
              <a:rect l="l" t="t" r="r" b="b"/>
              <a:pathLst>
                <a:path h="27940">
                  <a:moveTo>
                    <a:pt x="0" y="0"/>
                  </a:moveTo>
                  <a:lnTo>
                    <a:pt x="0" y="27622"/>
                  </a:lnTo>
                </a:path>
                <a:path h="27940">
                  <a:moveTo>
                    <a:pt x="0" y="0"/>
                  </a:moveTo>
                  <a:lnTo>
                    <a:pt x="0" y="27622"/>
                  </a:lnTo>
                </a:path>
              </a:pathLst>
            </a:custGeom>
            <a:ln w="6286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94" name="object 194"/>
            <p:cNvSpPr/>
            <p:nvPr/>
          </p:nvSpPr>
          <p:spPr>
            <a:xfrm>
              <a:off x="1632204" y="7383780"/>
              <a:ext cx="5080" cy="22860"/>
            </a:xfrm>
            <a:custGeom>
              <a:avLst/>
              <a:gdLst/>
              <a:ahLst/>
              <a:cxnLst/>
              <a:rect l="l" t="t" r="r" b="b"/>
              <a:pathLst>
                <a:path w="5080" h="22859">
                  <a:moveTo>
                    <a:pt x="0" y="22859"/>
                  </a:moveTo>
                  <a:lnTo>
                    <a:pt x="0" y="0"/>
                  </a:lnTo>
                </a:path>
                <a:path w="5080" h="22859">
                  <a:moveTo>
                    <a:pt x="1524" y="22859"/>
                  </a:moveTo>
                  <a:lnTo>
                    <a:pt x="1524" y="0"/>
                  </a:lnTo>
                </a:path>
                <a:path w="5080" h="22859">
                  <a:moveTo>
                    <a:pt x="3047" y="22859"/>
                  </a:moveTo>
                  <a:lnTo>
                    <a:pt x="3047" y="0"/>
                  </a:lnTo>
                </a:path>
                <a:path w="5080" h="22859">
                  <a:moveTo>
                    <a:pt x="3047" y="22859"/>
                  </a:moveTo>
                  <a:lnTo>
                    <a:pt x="3047" y="0"/>
                  </a:lnTo>
                </a:path>
                <a:path w="5080" h="22859">
                  <a:moveTo>
                    <a:pt x="4571" y="22859"/>
                  </a:moveTo>
                  <a:lnTo>
                    <a:pt x="4571" y="0"/>
                  </a:lnTo>
                </a:path>
              </a:pathLst>
            </a:custGeom>
            <a:ln w="476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95" name="object 195"/>
            <p:cNvSpPr/>
            <p:nvPr/>
          </p:nvSpPr>
          <p:spPr>
            <a:xfrm>
              <a:off x="1637537" y="7381398"/>
              <a:ext cx="1905" cy="27940"/>
            </a:xfrm>
            <a:custGeom>
              <a:avLst/>
              <a:gdLst/>
              <a:ahLst/>
              <a:cxnLst/>
              <a:rect l="l" t="t" r="r" b="b"/>
              <a:pathLst>
                <a:path w="1905" h="27940">
                  <a:moveTo>
                    <a:pt x="0" y="0"/>
                  </a:moveTo>
                  <a:lnTo>
                    <a:pt x="0" y="27622"/>
                  </a:lnTo>
                </a:path>
                <a:path w="1905" h="27940">
                  <a:moveTo>
                    <a:pt x="0" y="0"/>
                  </a:moveTo>
                  <a:lnTo>
                    <a:pt x="0" y="27622"/>
                  </a:lnTo>
                </a:path>
                <a:path w="1905" h="27940">
                  <a:moveTo>
                    <a:pt x="1524" y="0"/>
                  </a:moveTo>
                  <a:lnTo>
                    <a:pt x="1524" y="27622"/>
                  </a:lnTo>
                </a:path>
              </a:pathLst>
            </a:custGeom>
            <a:ln w="6286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96" name="object 196"/>
            <p:cNvSpPr/>
            <p:nvPr/>
          </p:nvSpPr>
          <p:spPr>
            <a:xfrm>
              <a:off x="1639824" y="7383780"/>
              <a:ext cx="1905" cy="22860"/>
            </a:xfrm>
            <a:custGeom>
              <a:avLst/>
              <a:gdLst/>
              <a:ahLst/>
              <a:cxnLst/>
              <a:rect l="l" t="t" r="r" b="b"/>
              <a:pathLst>
                <a:path w="1905" h="22859">
                  <a:moveTo>
                    <a:pt x="762" y="-2381"/>
                  </a:moveTo>
                  <a:lnTo>
                    <a:pt x="762" y="25240"/>
                  </a:lnTo>
                </a:path>
              </a:pathLst>
            </a:custGeom>
            <a:ln w="6286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97" name="object 197"/>
            <p:cNvSpPr/>
            <p:nvPr/>
          </p:nvSpPr>
          <p:spPr>
            <a:xfrm>
              <a:off x="1642110" y="7381398"/>
              <a:ext cx="0" cy="27940"/>
            </a:xfrm>
            <a:custGeom>
              <a:avLst/>
              <a:gdLst/>
              <a:ahLst/>
              <a:cxnLst/>
              <a:rect l="l" t="t" r="r" b="b"/>
              <a:pathLst>
                <a:path h="27940">
                  <a:moveTo>
                    <a:pt x="0" y="0"/>
                  </a:moveTo>
                  <a:lnTo>
                    <a:pt x="0" y="27622"/>
                  </a:lnTo>
                </a:path>
                <a:path h="27940">
                  <a:moveTo>
                    <a:pt x="0" y="0"/>
                  </a:moveTo>
                  <a:lnTo>
                    <a:pt x="0" y="27622"/>
                  </a:lnTo>
                </a:path>
              </a:pathLst>
            </a:custGeom>
            <a:ln w="6286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98" name="object 198"/>
            <p:cNvSpPr/>
            <p:nvPr/>
          </p:nvSpPr>
          <p:spPr>
            <a:xfrm>
              <a:off x="1642871" y="7383780"/>
              <a:ext cx="1905" cy="22860"/>
            </a:xfrm>
            <a:custGeom>
              <a:avLst/>
              <a:gdLst/>
              <a:ahLst/>
              <a:cxnLst/>
              <a:rect l="l" t="t" r="r" b="b"/>
              <a:pathLst>
                <a:path w="1905" h="22859">
                  <a:moveTo>
                    <a:pt x="762" y="-2381"/>
                  </a:moveTo>
                  <a:lnTo>
                    <a:pt x="762" y="25240"/>
                  </a:lnTo>
                </a:path>
              </a:pathLst>
            </a:custGeom>
            <a:ln w="6286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99" name="object 199"/>
            <p:cNvSpPr/>
            <p:nvPr/>
          </p:nvSpPr>
          <p:spPr>
            <a:xfrm>
              <a:off x="1645158" y="7381398"/>
              <a:ext cx="1905" cy="27940"/>
            </a:xfrm>
            <a:custGeom>
              <a:avLst/>
              <a:gdLst/>
              <a:ahLst/>
              <a:cxnLst/>
              <a:rect l="l" t="t" r="r" b="b"/>
              <a:pathLst>
                <a:path w="1905" h="27940">
                  <a:moveTo>
                    <a:pt x="0" y="0"/>
                  </a:moveTo>
                  <a:lnTo>
                    <a:pt x="0" y="27622"/>
                  </a:lnTo>
                </a:path>
                <a:path w="1905" h="27940">
                  <a:moveTo>
                    <a:pt x="1524" y="0"/>
                  </a:moveTo>
                  <a:lnTo>
                    <a:pt x="1524" y="27622"/>
                  </a:lnTo>
                </a:path>
                <a:path w="1905" h="27940">
                  <a:moveTo>
                    <a:pt x="1524" y="0"/>
                  </a:moveTo>
                  <a:lnTo>
                    <a:pt x="1524" y="27622"/>
                  </a:lnTo>
                </a:path>
              </a:pathLst>
            </a:custGeom>
            <a:ln w="6286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00" name="object 200"/>
            <p:cNvSpPr/>
            <p:nvPr/>
          </p:nvSpPr>
          <p:spPr>
            <a:xfrm>
              <a:off x="1647444" y="7383780"/>
              <a:ext cx="6350" cy="22860"/>
            </a:xfrm>
            <a:custGeom>
              <a:avLst/>
              <a:gdLst/>
              <a:ahLst/>
              <a:cxnLst/>
              <a:rect l="l" t="t" r="r" b="b"/>
              <a:pathLst>
                <a:path w="6350" h="22859">
                  <a:moveTo>
                    <a:pt x="0" y="22859"/>
                  </a:moveTo>
                  <a:lnTo>
                    <a:pt x="0" y="0"/>
                  </a:lnTo>
                </a:path>
                <a:path w="6350" h="22859">
                  <a:moveTo>
                    <a:pt x="1523" y="22859"/>
                  </a:moveTo>
                  <a:lnTo>
                    <a:pt x="1523" y="0"/>
                  </a:lnTo>
                </a:path>
                <a:path w="6350" h="22859">
                  <a:moveTo>
                    <a:pt x="1523" y="22859"/>
                  </a:moveTo>
                  <a:lnTo>
                    <a:pt x="1523" y="0"/>
                  </a:lnTo>
                </a:path>
                <a:path w="6350" h="22859">
                  <a:moveTo>
                    <a:pt x="3047" y="22859"/>
                  </a:moveTo>
                  <a:lnTo>
                    <a:pt x="3047" y="0"/>
                  </a:lnTo>
                </a:path>
                <a:path w="6350" h="22859">
                  <a:moveTo>
                    <a:pt x="4571" y="22859"/>
                  </a:moveTo>
                  <a:lnTo>
                    <a:pt x="4571" y="0"/>
                  </a:lnTo>
                </a:path>
                <a:path w="6350" h="22859">
                  <a:moveTo>
                    <a:pt x="6095" y="22859"/>
                  </a:moveTo>
                  <a:lnTo>
                    <a:pt x="6095" y="0"/>
                  </a:lnTo>
                </a:path>
                <a:path w="6350" h="22859">
                  <a:moveTo>
                    <a:pt x="6095" y="22859"/>
                  </a:moveTo>
                  <a:lnTo>
                    <a:pt x="6095" y="0"/>
                  </a:lnTo>
                </a:path>
              </a:pathLst>
            </a:custGeom>
            <a:ln w="476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01" name="object 201"/>
            <p:cNvSpPr/>
            <p:nvPr/>
          </p:nvSpPr>
          <p:spPr>
            <a:xfrm>
              <a:off x="1653540" y="7383780"/>
              <a:ext cx="1905" cy="22860"/>
            </a:xfrm>
            <a:custGeom>
              <a:avLst/>
              <a:gdLst/>
              <a:ahLst/>
              <a:cxnLst/>
              <a:rect l="l" t="t" r="r" b="b"/>
              <a:pathLst>
                <a:path w="1905" h="22859">
                  <a:moveTo>
                    <a:pt x="761" y="-2381"/>
                  </a:moveTo>
                  <a:lnTo>
                    <a:pt x="761" y="25240"/>
                  </a:lnTo>
                </a:path>
              </a:pathLst>
            </a:custGeom>
            <a:ln w="6286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02" name="object 202"/>
            <p:cNvSpPr/>
            <p:nvPr/>
          </p:nvSpPr>
          <p:spPr>
            <a:xfrm>
              <a:off x="1656587" y="7383780"/>
              <a:ext cx="0" cy="22860"/>
            </a:xfrm>
            <a:custGeom>
              <a:avLst/>
              <a:gdLst/>
              <a:ahLst/>
              <a:cxnLst/>
              <a:rect l="l" t="t" r="r" b="b"/>
              <a:pathLst>
                <a:path h="22859">
                  <a:moveTo>
                    <a:pt x="0" y="22859"/>
                  </a:moveTo>
                  <a:lnTo>
                    <a:pt x="0" y="0"/>
                  </a:lnTo>
                </a:path>
              </a:pathLst>
            </a:custGeom>
            <a:ln w="476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03" name="object 203"/>
            <p:cNvSpPr/>
            <p:nvPr/>
          </p:nvSpPr>
          <p:spPr>
            <a:xfrm>
              <a:off x="1657350" y="7381398"/>
              <a:ext cx="0" cy="27940"/>
            </a:xfrm>
            <a:custGeom>
              <a:avLst/>
              <a:gdLst/>
              <a:ahLst/>
              <a:cxnLst/>
              <a:rect l="l" t="t" r="r" b="b"/>
              <a:pathLst>
                <a:path h="27940">
                  <a:moveTo>
                    <a:pt x="0" y="0"/>
                  </a:moveTo>
                  <a:lnTo>
                    <a:pt x="0" y="27622"/>
                  </a:lnTo>
                </a:path>
                <a:path h="27940">
                  <a:moveTo>
                    <a:pt x="0" y="0"/>
                  </a:moveTo>
                  <a:lnTo>
                    <a:pt x="0" y="27622"/>
                  </a:lnTo>
                </a:path>
              </a:pathLst>
            </a:custGeom>
            <a:ln w="6286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04" name="object 204"/>
            <p:cNvSpPr/>
            <p:nvPr/>
          </p:nvSpPr>
          <p:spPr>
            <a:xfrm>
              <a:off x="1658112" y="7383780"/>
              <a:ext cx="1905" cy="22860"/>
            </a:xfrm>
            <a:custGeom>
              <a:avLst/>
              <a:gdLst/>
              <a:ahLst/>
              <a:cxnLst/>
              <a:rect l="l" t="t" r="r" b="b"/>
              <a:pathLst>
                <a:path w="1905" h="22859">
                  <a:moveTo>
                    <a:pt x="762" y="-2381"/>
                  </a:moveTo>
                  <a:lnTo>
                    <a:pt x="762" y="25240"/>
                  </a:lnTo>
                </a:path>
              </a:pathLst>
            </a:custGeom>
            <a:ln w="6286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05" name="object 205"/>
            <p:cNvSpPr/>
            <p:nvPr/>
          </p:nvSpPr>
          <p:spPr>
            <a:xfrm>
              <a:off x="1660397" y="7381398"/>
              <a:ext cx="0" cy="27940"/>
            </a:xfrm>
            <a:custGeom>
              <a:avLst/>
              <a:gdLst/>
              <a:ahLst/>
              <a:cxnLst/>
              <a:rect l="l" t="t" r="r" b="b"/>
              <a:pathLst>
                <a:path h="27940">
                  <a:moveTo>
                    <a:pt x="0" y="0"/>
                  </a:moveTo>
                  <a:lnTo>
                    <a:pt x="0" y="27622"/>
                  </a:lnTo>
                </a:path>
                <a:path h="27940">
                  <a:moveTo>
                    <a:pt x="0" y="0"/>
                  </a:moveTo>
                  <a:lnTo>
                    <a:pt x="0" y="27622"/>
                  </a:lnTo>
                </a:path>
              </a:pathLst>
            </a:custGeom>
            <a:ln w="6286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06" name="object 206"/>
            <p:cNvSpPr/>
            <p:nvPr/>
          </p:nvSpPr>
          <p:spPr>
            <a:xfrm>
              <a:off x="1661159" y="7383780"/>
              <a:ext cx="0" cy="22860"/>
            </a:xfrm>
            <a:custGeom>
              <a:avLst/>
              <a:gdLst/>
              <a:ahLst/>
              <a:cxnLst/>
              <a:rect l="l" t="t" r="r" b="b"/>
              <a:pathLst>
                <a:path h="22859">
                  <a:moveTo>
                    <a:pt x="0" y="22859"/>
                  </a:moveTo>
                  <a:lnTo>
                    <a:pt x="0" y="0"/>
                  </a:lnTo>
                </a:path>
              </a:pathLst>
            </a:custGeom>
            <a:ln w="476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07" name="object 207"/>
            <p:cNvSpPr/>
            <p:nvPr/>
          </p:nvSpPr>
          <p:spPr>
            <a:xfrm>
              <a:off x="1662683" y="7383780"/>
              <a:ext cx="1905" cy="22860"/>
            </a:xfrm>
            <a:custGeom>
              <a:avLst/>
              <a:gdLst/>
              <a:ahLst/>
              <a:cxnLst/>
              <a:rect l="l" t="t" r="r" b="b"/>
              <a:pathLst>
                <a:path w="1905" h="22859">
                  <a:moveTo>
                    <a:pt x="762" y="-2381"/>
                  </a:moveTo>
                  <a:lnTo>
                    <a:pt x="762" y="25240"/>
                  </a:lnTo>
                </a:path>
              </a:pathLst>
            </a:custGeom>
            <a:ln w="6286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08" name="object 208"/>
            <p:cNvSpPr/>
            <p:nvPr/>
          </p:nvSpPr>
          <p:spPr>
            <a:xfrm>
              <a:off x="1664208" y="7383780"/>
              <a:ext cx="0" cy="22860"/>
            </a:xfrm>
            <a:custGeom>
              <a:avLst/>
              <a:gdLst/>
              <a:ahLst/>
              <a:cxnLst/>
              <a:rect l="l" t="t" r="r" b="b"/>
              <a:pathLst>
                <a:path h="22859">
                  <a:moveTo>
                    <a:pt x="0" y="22859"/>
                  </a:moveTo>
                  <a:lnTo>
                    <a:pt x="0" y="0"/>
                  </a:lnTo>
                </a:path>
                <a:path h="22859">
                  <a:moveTo>
                    <a:pt x="0" y="22859"/>
                  </a:moveTo>
                  <a:lnTo>
                    <a:pt x="0" y="0"/>
                  </a:lnTo>
                </a:path>
              </a:pathLst>
            </a:custGeom>
            <a:ln w="476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09" name="object 209"/>
            <p:cNvSpPr/>
            <p:nvPr/>
          </p:nvSpPr>
          <p:spPr>
            <a:xfrm>
              <a:off x="1665732" y="7383780"/>
              <a:ext cx="1905" cy="22860"/>
            </a:xfrm>
            <a:custGeom>
              <a:avLst/>
              <a:gdLst/>
              <a:ahLst/>
              <a:cxnLst/>
              <a:rect l="l" t="t" r="r" b="b"/>
              <a:pathLst>
                <a:path w="1905" h="22859">
                  <a:moveTo>
                    <a:pt x="761" y="-2381"/>
                  </a:moveTo>
                  <a:lnTo>
                    <a:pt x="761" y="25240"/>
                  </a:lnTo>
                </a:path>
              </a:pathLst>
            </a:custGeom>
            <a:ln w="6286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10" name="object 210"/>
            <p:cNvSpPr/>
            <p:nvPr/>
          </p:nvSpPr>
          <p:spPr>
            <a:xfrm>
              <a:off x="1667255" y="7383780"/>
              <a:ext cx="0" cy="22860"/>
            </a:xfrm>
            <a:custGeom>
              <a:avLst/>
              <a:gdLst/>
              <a:ahLst/>
              <a:cxnLst/>
              <a:rect l="l" t="t" r="r" b="b"/>
              <a:pathLst>
                <a:path h="22859">
                  <a:moveTo>
                    <a:pt x="0" y="22859"/>
                  </a:moveTo>
                  <a:lnTo>
                    <a:pt x="0" y="0"/>
                  </a:lnTo>
                </a:path>
              </a:pathLst>
            </a:custGeom>
            <a:ln w="476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11" name="object 211"/>
            <p:cNvSpPr/>
            <p:nvPr/>
          </p:nvSpPr>
          <p:spPr>
            <a:xfrm>
              <a:off x="1668017" y="7381398"/>
              <a:ext cx="1905" cy="27940"/>
            </a:xfrm>
            <a:custGeom>
              <a:avLst/>
              <a:gdLst/>
              <a:ahLst/>
              <a:cxnLst/>
              <a:rect l="l" t="t" r="r" b="b"/>
              <a:pathLst>
                <a:path w="1905" h="27940">
                  <a:moveTo>
                    <a:pt x="0" y="0"/>
                  </a:moveTo>
                  <a:lnTo>
                    <a:pt x="0" y="27622"/>
                  </a:lnTo>
                </a:path>
                <a:path w="1905" h="27940">
                  <a:moveTo>
                    <a:pt x="0" y="0"/>
                  </a:moveTo>
                  <a:lnTo>
                    <a:pt x="0" y="27622"/>
                  </a:lnTo>
                </a:path>
                <a:path w="1905" h="27940">
                  <a:moveTo>
                    <a:pt x="1524" y="0"/>
                  </a:moveTo>
                  <a:lnTo>
                    <a:pt x="1524" y="27622"/>
                  </a:lnTo>
                </a:path>
              </a:pathLst>
            </a:custGeom>
            <a:ln w="6286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12" name="object 212"/>
            <p:cNvSpPr/>
            <p:nvPr/>
          </p:nvSpPr>
          <p:spPr>
            <a:xfrm>
              <a:off x="1671828" y="7383780"/>
              <a:ext cx="0" cy="22860"/>
            </a:xfrm>
            <a:custGeom>
              <a:avLst/>
              <a:gdLst/>
              <a:ahLst/>
              <a:cxnLst/>
              <a:rect l="l" t="t" r="r" b="b"/>
              <a:pathLst>
                <a:path h="22859">
                  <a:moveTo>
                    <a:pt x="0" y="22859"/>
                  </a:moveTo>
                  <a:lnTo>
                    <a:pt x="0" y="0"/>
                  </a:lnTo>
                </a:path>
                <a:path h="22859">
                  <a:moveTo>
                    <a:pt x="0" y="22859"/>
                  </a:moveTo>
                  <a:lnTo>
                    <a:pt x="0" y="0"/>
                  </a:lnTo>
                </a:path>
              </a:pathLst>
            </a:custGeom>
            <a:ln w="476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13" name="object 213"/>
            <p:cNvSpPr/>
            <p:nvPr/>
          </p:nvSpPr>
          <p:spPr>
            <a:xfrm>
              <a:off x="1671828" y="7383780"/>
              <a:ext cx="1905" cy="22860"/>
            </a:xfrm>
            <a:custGeom>
              <a:avLst/>
              <a:gdLst/>
              <a:ahLst/>
              <a:cxnLst/>
              <a:rect l="l" t="t" r="r" b="b"/>
              <a:pathLst>
                <a:path w="1905" h="22859">
                  <a:moveTo>
                    <a:pt x="761" y="-2381"/>
                  </a:moveTo>
                  <a:lnTo>
                    <a:pt x="761" y="25240"/>
                  </a:lnTo>
                </a:path>
              </a:pathLst>
            </a:custGeom>
            <a:ln w="6286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14" name="object 214"/>
            <p:cNvSpPr/>
            <p:nvPr/>
          </p:nvSpPr>
          <p:spPr>
            <a:xfrm>
              <a:off x="1674875" y="7383780"/>
              <a:ext cx="0" cy="22860"/>
            </a:xfrm>
            <a:custGeom>
              <a:avLst/>
              <a:gdLst/>
              <a:ahLst/>
              <a:cxnLst/>
              <a:rect l="l" t="t" r="r" b="b"/>
              <a:pathLst>
                <a:path h="22859">
                  <a:moveTo>
                    <a:pt x="0" y="22859"/>
                  </a:moveTo>
                  <a:lnTo>
                    <a:pt x="0" y="0"/>
                  </a:lnTo>
                </a:path>
              </a:pathLst>
            </a:custGeom>
            <a:ln w="476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15" name="object 215"/>
            <p:cNvSpPr/>
            <p:nvPr/>
          </p:nvSpPr>
          <p:spPr>
            <a:xfrm>
              <a:off x="1675637" y="7381398"/>
              <a:ext cx="1905" cy="27940"/>
            </a:xfrm>
            <a:custGeom>
              <a:avLst/>
              <a:gdLst/>
              <a:ahLst/>
              <a:cxnLst/>
              <a:rect l="l" t="t" r="r" b="b"/>
              <a:pathLst>
                <a:path w="1905" h="27940">
                  <a:moveTo>
                    <a:pt x="0" y="0"/>
                  </a:moveTo>
                  <a:lnTo>
                    <a:pt x="0" y="27622"/>
                  </a:lnTo>
                </a:path>
                <a:path w="1905" h="27940">
                  <a:moveTo>
                    <a:pt x="0" y="0"/>
                  </a:moveTo>
                  <a:lnTo>
                    <a:pt x="0" y="27622"/>
                  </a:lnTo>
                </a:path>
                <a:path w="1905" h="27940">
                  <a:moveTo>
                    <a:pt x="1524" y="0"/>
                  </a:moveTo>
                  <a:lnTo>
                    <a:pt x="1524" y="27622"/>
                  </a:lnTo>
                </a:path>
              </a:pathLst>
            </a:custGeom>
            <a:ln w="6286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16" name="object 216"/>
            <p:cNvSpPr/>
            <p:nvPr/>
          </p:nvSpPr>
          <p:spPr>
            <a:xfrm>
              <a:off x="1677924" y="7383780"/>
              <a:ext cx="1905" cy="22860"/>
            </a:xfrm>
            <a:custGeom>
              <a:avLst/>
              <a:gdLst/>
              <a:ahLst/>
              <a:cxnLst/>
              <a:rect l="l" t="t" r="r" b="b"/>
              <a:pathLst>
                <a:path w="1905" h="22859">
                  <a:moveTo>
                    <a:pt x="762" y="-2381"/>
                  </a:moveTo>
                  <a:lnTo>
                    <a:pt x="762" y="25240"/>
                  </a:lnTo>
                </a:path>
              </a:pathLst>
            </a:custGeom>
            <a:ln w="6286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17" name="object 217"/>
            <p:cNvSpPr/>
            <p:nvPr/>
          </p:nvSpPr>
          <p:spPr>
            <a:xfrm>
              <a:off x="1680210" y="7381398"/>
              <a:ext cx="0" cy="27940"/>
            </a:xfrm>
            <a:custGeom>
              <a:avLst/>
              <a:gdLst/>
              <a:ahLst/>
              <a:cxnLst/>
              <a:rect l="l" t="t" r="r" b="b"/>
              <a:pathLst>
                <a:path h="27940">
                  <a:moveTo>
                    <a:pt x="0" y="0"/>
                  </a:moveTo>
                  <a:lnTo>
                    <a:pt x="0" y="27622"/>
                  </a:lnTo>
                </a:path>
                <a:path h="27940">
                  <a:moveTo>
                    <a:pt x="0" y="0"/>
                  </a:moveTo>
                  <a:lnTo>
                    <a:pt x="0" y="27622"/>
                  </a:lnTo>
                </a:path>
              </a:pathLst>
            </a:custGeom>
            <a:ln w="6286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18" name="object 218"/>
            <p:cNvSpPr/>
            <p:nvPr/>
          </p:nvSpPr>
          <p:spPr>
            <a:xfrm>
              <a:off x="1680971" y="7383780"/>
              <a:ext cx="1905" cy="22860"/>
            </a:xfrm>
            <a:custGeom>
              <a:avLst/>
              <a:gdLst/>
              <a:ahLst/>
              <a:cxnLst/>
              <a:rect l="l" t="t" r="r" b="b"/>
              <a:pathLst>
                <a:path w="1905" h="22859">
                  <a:moveTo>
                    <a:pt x="762" y="-2381"/>
                  </a:moveTo>
                  <a:lnTo>
                    <a:pt x="762" y="25240"/>
                  </a:lnTo>
                </a:path>
              </a:pathLst>
            </a:custGeom>
            <a:ln w="6286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19" name="object 219"/>
            <p:cNvSpPr/>
            <p:nvPr/>
          </p:nvSpPr>
          <p:spPr>
            <a:xfrm>
              <a:off x="1682495" y="7383780"/>
              <a:ext cx="0" cy="22860"/>
            </a:xfrm>
            <a:custGeom>
              <a:avLst/>
              <a:gdLst/>
              <a:ahLst/>
              <a:cxnLst/>
              <a:rect l="l" t="t" r="r" b="b"/>
              <a:pathLst>
                <a:path h="22859">
                  <a:moveTo>
                    <a:pt x="0" y="22859"/>
                  </a:moveTo>
                  <a:lnTo>
                    <a:pt x="0" y="0"/>
                  </a:lnTo>
                </a:path>
                <a:path h="22859">
                  <a:moveTo>
                    <a:pt x="0" y="22859"/>
                  </a:moveTo>
                  <a:lnTo>
                    <a:pt x="0" y="0"/>
                  </a:lnTo>
                </a:path>
              </a:pathLst>
            </a:custGeom>
            <a:ln w="476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20" name="object 220"/>
            <p:cNvSpPr/>
            <p:nvPr/>
          </p:nvSpPr>
          <p:spPr>
            <a:xfrm>
              <a:off x="1682495" y="7383780"/>
              <a:ext cx="1905" cy="22860"/>
            </a:xfrm>
            <a:custGeom>
              <a:avLst/>
              <a:gdLst/>
              <a:ahLst/>
              <a:cxnLst/>
              <a:rect l="l" t="t" r="r" b="b"/>
              <a:pathLst>
                <a:path w="1905" h="22859">
                  <a:moveTo>
                    <a:pt x="762" y="-2381"/>
                  </a:moveTo>
                  <a:lnTo>
                    <a:pt x="762" y="25240"/>
                  </a:lnTo>
                </a:path>
              </a:pathLst>
            </a:custGeom>
            <a:ln w="6286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21" name="object 221"/>
            <p:cNvSpPr/>
            <p:nvPr/>
          </p:nvSpPr>
          <p:spPr>
            <a:xfrm>
              <a:off x="1685544" y="7383780"/>
              <a:ext cx="5080" cy="22860"/>
            </a:xfrm>
            <a:custGeom>
              <a:avLst/>
              <a:gdLst/>
              <a:ahLst/>
              <a:cxnLst/>
              <a:rect l="l" t="t" r="r" b="b"/>
              <a:pathLst>
                <a:path w="5080" h="22859">
                  <a:moveTo>
                    <a:pt x="0" y="22859"/>
                  </a:moveTo>
                  <a:lnTo>
                    <a:pt x="0" y="0"/>
                  </a:lnTo>
                </a:path>
                <a:path w="5080" h="22859">
                  <a:moveTo>
                    <a:pt x="1523" y="22859"/>
                  </a:moveTo>
                  <a:lnTo>
                    <a:pt x="1523" y="0"/>
                  </a:lnTo>
                </a:path>
                <a:path w="5080" h="22859">
                  <a:moveTo>
                    <a:pt x="1523" y="22859"/>
                  </a:moveTo>
                  <a:lnTo>
                    <a:pt x="1523" y="0"/>
                  </a:lnTo>
                </a:path>
                <a:path w="5080" h="22859">
                  <a:moveTo>
                    <a:pt x="3047" y="22859"/>
                  </a:moveTo>
                  <a:lnTo>
                    <a:pt x="3047" y="0"/>
                  </a:lnTo>
                </a:path>
                <a:path w="5080" h="22859">
                  <a:moveTo>
                    <a:pt x="4571" y="22859"/>
                  </a:moveTo>
                  <a:lnTo>
                    <a:pt x="4571" y="0"/>
                  </a:lnTo>
                </a:path>
              </a:pathLst>
            </a:custGeom>
            <a:ln w="476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22" name="object 222"/>
            <p:cNvSpPr/>
            <p:nvPr/>
          </p:nvSpPr>
          <p:spPr>
            <a:xfrm>
              <a:off x="1690878" y="7381398"/>
              <a:ext cx="0" cy="27940"/>
            </a:xfrm>
            <a:custGeom>
              <a:avLst/>
              <a:gdLst/>
              <a:ahLst/>
              <a:cxnLst/>
              <a:rect l="l" t="t" r="r" b="b"/>
              <a:pathLst>
                <a:path h="27940">
                  <a:moveTo>
                    <a:pt x="0" y="0"/>
                  </a:moveTo>
                  <a:lnTo>
                    <a:pt x="0" y="27622"/>
                  </a:lnTo>
                </a:path>
                <a:path h="27940">
                  <a:moveTo>
                    <a:pt x="0" y="0"/>
                  </a:moveTo>
                  <a:lnTo>
                    <a:pt x="0" y="27622"/>
                  </a:lnTo>
                </a:path>
              </a:pathLst>
            </a:custGeom>
            <a:ln w="6286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23" name="object 223"/>
            <p:cNvSpPr/>
            <p:nvPr/>
          </p:nvSpPr>
          <p:spPr>
            <a:xfrm>
              <a:off x="1691640" y="7383780"/>
              <a:ext cx="1905" cy="22860"/>
            </a:xfrm>
            <a:custGeom>
              <a:avLst/>
              <a:gdLst/>
              <a:ahLst/>
              <a:cxnLst/>
              <a:rect l="l" t="t" r="r" b="b"/>
              <a:pathLst>
                <a:path w="1905" h="22859">
                  <a:moveTo>
                    <a:pt x="761" y="-2381"/>
                  </a:moveTo>
                  <a:lnTo>
                    <a:pt x="761" y="25240"/>
                  </a:lnTo>
                </a:path>
              </a:pathLst>
            </a:custGeom>
            <a:ln w="6286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24" name="object 224"/>
            <p:cNvSpPr/>
            <p:nvPr/>
          </p:nvSpPr>
          <p:spPr>
            <a:xfrm>
              <a:off x="1693925" y="7381398"/>
              <a:ext cx="0" cy="27940"/>
            </a:xfrm>
            <a:custGeom>
              <a:avLst/>
              <a:gdLst/>
              <a:ahLst/>
              <a:cxnLst/>
              <a:rect l="l" t="t" r="r" b="b"/>
              <a:pathLst>
                <a:path h="27940">
                  <a:moveTo>
                    <a:pt x="0" y="0"/>
                  </a:moveTo>
                  <a:lnTo>
                    <a:pt x="0" y="27622"/>
                  </a:lnTo>
                </a:path>
                <a:path h="27940">
                  <a:moveTo>
                    <a:pt x="0" y="0"/>
                  </a:moveTo>
                  <a:lnTo>
                    <a:pt x="0" y="27622"/>
                  </a:lnTo>
                </a:path>
              </a:pathLst>
            </a:custGeom>
            <a:ln w="6286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25" name="object 225"/>
            <p:cNvSpPr/>
            <p:nvPr/>
          </p:nvSpPr>
          <p:spPr>
            <a:xfrm>
              <a:off x="1694687" y="7383780"/>
              <a:ext cx="1905" cy="22860"/>
            </a:xfrm>
            <a:custGeom>
              <a:avLst/>
              <a:gdLst/>
              <a:ahLst/>
              <a:cxnLst/>
              <a:rect l="l" t="t" r="r" b="b"/>
              <a:pathLst>
                <a:path w="1905" h="22859">
                  <a:moveTo>
                    <a:pt x="762" y="-2381"/>
                  </a:moveTo>
                  <a:lnTo>
                    <a:pt x="762" y="25240"/>
                  </a:lnTo>
                </a:path>
              </a:pathLst>
            </a:custGeom>
            <a:ln w="6286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26" name="object 226"/>
            <p:cNvSpPr/>
            <p:nvPr/>
          </p:nvSpPr>
          <p:spPr>
            <a:xfrm>
              <a:off x="1696212" y="7383780"/>
              <a:ext cx="1905" cy="22860"/>
            </a:xfrm>
            <a:custGeom>
              <a:avLst/>
              <a:gdLst/>
              <a:ahLst/>
              <a:cxnLst/>
              <a:rect l="l" t="t" r="r" b="b"/>
              <a:pathLst>
                <a:path w="1905" h="22859">
                  <a:moveTo>
                    <a:pt x="762" y="-2381"/>
                  </a:moveTo>
                  <a:lnTo>
                    <a:pt x="762" y="25240"/>
                  </a:lnTo>
                </a:path>
              </a:pathLst>
            </a:custGeom>
            <a:ln w="6286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27" name="object 227"/>
            <p:cNvSpPr/>
            <p:nvPr/>
          </p:nvSpPr>
          <p:spPr>
            <a:xfrm>
              <a:off x="1697736" y="7383780"/>
              <a:ext cx="1905" cy="22860"/>
            </a:xfrm>
            <a:custGeom>
              <a:avLst/>
              <a:gdLst/>
              <a:ahLst/>
              <a:cxnLst/>
              <a:rect l="l" t="t" r="r" b="b"/>
              <a:pathLst>
                <a:path w="1905" h="22859">
                  <a:moveTo>
                    <a:pt x="0" y="22859"/>
                  </a:moveTo>
                  <a:lnTo>
                    <a:pt x="0" y="0"/>
                  </a:lnTo>
                </a:path>
                <a:path w="1905" h="22859">
                  <a:moveTo>
                    <a:pt x="0" y="22859"/>
                  </a:moveTo>
                  <a:lnTo>
                    <a:pt x="0" y="0"/>
                  </a:lnTo>
                </a:path>
                <a:path w="1905" h="22859">
                  <a:moveTo>
                    <a:pt x="1523" y="22859"/>
                  </a:moveTo>
                  <a:lnTo>
                    <a:pt x="1523" y="0"/>
                  </a:lnTo>
                </a:path>
              </a:pathLst>
            </a:custGeom>
            <a:ln w="476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28" name="object 228"/>
            <p:cNvSpPr/>
            <p:nvPr/>
          </p:nvSpPr>
          <p:spPr>
            <a:xfrm>
              <a:off x="1700783" y="7383780"/>
              <a:ext cx="1905" cy="22860"/>
            </a:xfrm>
            <a:custGeom>
              <a:avLst/>
              <a:gdLst/>
              <a:ahLst/>
              <a:cxnLst/>
              <a:rect l="l" t="t" r="r" b="b"/>
              <a:pathLst>
                <a:path w="1905" h="22859">
                  <a:moveTo>
                    <a:pt x="762" y="-2381"/>
                  </a:moveTo>
                  <a:lnTo>
                    <a:pt x="762" y="25240"/>
                  </a:lnTo>
                </a:path>
              </a:pathLst>
            </a:custGeom>
            <a:ln w="6286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29" name="object 229"/>
            <p:cNvSpPr/>
            <p:nvPr/>
          </p:nvSpPr>
          <p:spPr>
            <a:xfrm>
              <a:off x="1702308" y="7383780"/>
              <a:ext cx="3175" cy="22860"/>
            </a:xfrm>
            <a:custGeom>
              <a:avLst/>
              <a:gdLst/>
              <a:ahLst/>
              <a:cxnLst/>
              <a:rect l="l" t="t" r="r" b="b"/>
              <a:pathLst>
                <a:path w="3175" h="22859">
                  <a:moveTo>
                    <a:pt x="0" y="22859"/>
                  </a:moveTo>
                  <a:lnTo>
                    <a:pt x="0" y="0"/>
                  </a:lnTo>
                </a:path>
                <a:path w="3175" h="22859">
                  <a:moveTo>
                    <a:pt x="0" y="22859"/>
                  </a:moveTo>
                  <a:lnTo>
                    <a:pt x="0" y="0"/>
                  </a:lnTo>
                </a:path>
                <a:path w="3175" h="22859">
                  <a:moveTo>
                    <a:pt x="1524" y="22859"/>
                  </a:moveTo>
                  <a:lnTo>
                    <a:pt x="1524" y="0"/>
                  </a:lnTo>
                </a:path>
                <a:path w="3175" h="22859">
                  <a:moveTo>
                    <a:pt x="3047" y="22859"/>
                  </a:moveTo>
                  <a:lnTo>
                    <a:pt x="3047" y="0"/>
                  </a:lnTo>
                </a:path>
                <a:path w="3175" h="22859">
                  <a:moveTo>
                    <a:pt x="3047" y="22859"/>
                  </a:moveTo>
                  <a:lnTo>
                    <a:pt x="3047" y="0"/>
                  </a:lnTo>
                </a:path>
              </a:pathLst>
            </a:custGeom>
            <a:ln w="476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30" name="object 230"/>
            <p:cNvSpPr/>
            <p:nvPr/>
          </p:nvSpPr>
          <p:spPr>
            <a:xfrm>
              <a:off x="1706117" y="7381398"/>
              <a:ext cx="1905" cy="27940"/>
            </a:xfrm>
            <a:custGeom>
              <a:avLst/>
              <a:gdLst/>
              <a:ahLst/>
              <a:cxnLst/>
              <a:rect l="l" t="t" r="r" b="b"/>
              <a:pathLst>
                <a:path w="1905" h="27940">
                  <a:moveTo>
                    <a:pt x="0" y="0"/>
                  </a:moveTo>
                  <a:lnTo>
                    <a:pt x="0" y="27622"/>
                  </a:lnTo>
                </a:path>
                <a:path w="1905" h="27940">
                  <a:moveTo>
                    <a:pt x="1524" y="0"/>
                  </a:moveTo>
                  <a:lnTo>
                    <a:pt x="1524" y="27622"/>
                  </a:lnTo>
                </a:path>
              </a:pathLst>
            </a:custGeom>
            <a:ln w="6286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31" name="object 231"/>
            <p:cNvSpPr/>
            <p:nvPr/>
          </p:nvSpPr>
          <p:spPr>
            <a:xfrm>
              <a:off x="1709928" y="7383780"/>
              <a:ext cx="0" cy="22860"/>
            </a:xfrm>
            <a:custGeom>
              <a:avLst/>
              <a:gdLst/>
              <a:ahLst/>
              <a:cxnLst/>
              <a:rect l="l" t="t" r="r" b="b"/>
              <a:pathLst>
                <a:path h="22859">
                  <a:moveTo>
                    <a:pt x="0" y="22859"/>
                  </a:moveTo>
                  <a:lnTo>
                    <a:pt x="0" y="0"/>
                  </a:lnTo>
                </a:path>
                <a:path h="22859">
                  <a:moveTo>
                    <a:pt x="0" y="22859"/>
                  </a:moveTo>
                  <a:lnTo>
                    <a:pt x="0" y="0"/>
                  </a:lnTo>
                </a:path>
              </a:pathLst>
            </a:custGeom>
            <a:ln w="476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32" name="object 232"/>
            <p:cNvSpPr/>
            <p:nvPr/>
          </p:nvSpPr>
          <p:spPr>
            <a:xfrm>
              <a:off x="1709928" y="7383780"/>
              <a:ext cx="1905" cy="22860"/>
            </a:xfrm>
            <a:custGeom>
              <a:avLst/>
              <a:gdLst/>
              <a:ahLst/>
              <a:cxnLst/>
              <a:rect l="l" t="t" r="r" b="b"/>
              <a:pathLst>
                <a:path w="1905" h="22859">
                  <a:moveTo>
                    <a:pt x="761" y="-2381"/>
                  </a:moveTo>
                  <a:lnTo>
                    <a:pt x="761" y="25240"/>
                  </a:lnTo>
                </a:path>
              </a:pathLst>
            </a:custGeom>
            <a:ln w="6286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33" name="object 233"/>
            <p:cNvSpPr/>
            <p:nvPr/>
          </p:nvSpPr>
          <p:spPr>
            <a:xfrm>
              <a:off x="1712975" y="7383780"/>
              <a:ext cx="1905" cy="22860"/>
            </a:xfrm>
            <a:custGeom>
              <a:avLst/>
              <a:gdLst/>
              <a:ahLst/>
              <a:cxnLst/>
              <a:rect l="l" t="t" r="r" b="b"/>
              <a:pathLst>
                <a:path w="1905" h="22859">
                  <a:moveTo>
                    <a:pt x="0" y="22859"/>
                  </a:moveTo>
                  <a:lnTo>
                    <a:pt x="0" y="0"/>
                  </a:lnTo>
                </a:path>
                <a:path w="1905" h="22859">
                  <a:moveTo>
                    <a:pt x="0" y="22859"/>
                  </a:moveTo>
                  <a:lnTo>
                    <a:pt x="0" y="0"/>
                  </a:lnTo>
                </a:path>
                <a:path w="1905" h="22859">
                  <a:moveTo>
                    <a:pt x="0" y="22859"/>
                  </a:moveTo>
                  <a:lnTo>
                    <a:pt x="0" y="0"/>
                  </a:lnTo>
                </a:path>
                <a:path w="1905" h="22859">
                  <a:moveTo>
                    <a:pt x="1524" y="22859"/>
                  </a:moveTo>
                  <a:lnTo>
                    <a:pt x="1524" y="0"/>
                  </a:lnTo>
                </a:path>
              </a:pathLst>
            </a:custGeom>
            <a:ln w="476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34" name="object 234"/>
            <p:cNvSpPr/>
            <p:nvPr/>
          </p:nvSpPr>
          <p:spPr>
            <a:xfrm>
              <a:off x="1716024" y="7383780"/>
              <a:ext cx="1905" cy="22860"/>
            </a:xfrm>
            <a:custGeom>
              <a:avLst/>
              <a:gdLst/>
              <a:ahLst/>
              <a:cxnLst/>
              <a:rect l="l" t="t" r="r" b="b"/>
              <a:pathLst>
                <a:path w="1905" h="22859">
                  <a:moveTo>
                    <a:pt x="762" y="-2381"/>
                  </a:moveTo>
                  <a:lnTo>
                    <a:pt x="762" y="25240"/>
                  </a:lnTo>
                </a:path>
              </a:pathLst>
            </a:custGeom>
            <a:ln w="6286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35" name="object 235"/>
            <p:cNvSpPr/>
            <p:nvPr/>
          </p:nvSpPr>
          <p:spPr>
            <a:xfrm>
              <a:off x="1717548" y="7383780"/>
              <a:ext cx="0" cy="22860"/>
            </a:xfrm>
            <a:custGeom>
              <a:avLst/>
              <a:gdLst/>
              <a:ahLst/>
              <a:cxnLst/>
              <a:rect l="l" t="t" r="r" b="b"/>
              <a:pathLst>
                <a:path h="22859">
                  <a:moveTo>
                    <a:pt x="0" y="22859"/>
                  </a:moveTo>
                  <a:lnTo>
                    <a:pt x="0" y="0"/>
                  </a:lnTo>
                </a:path>
                <a:path h="22859">
                  <a:moveTo>
                    <a:pt x="0" y="22859"/>
                  </a:moveTo>
                  <a:lnTo>
                    <a:pt x="0" y="0"/>
                  </a:lnTo>
                </a:path>
              </a:pathLst>
            </a:custGeom>
            <a:ln w="476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36" name="object 236"/>
            <p:cNvSpPr/>
            <p:nvPr/>
          </p:nvSpPr>
          <p:spPr>
            <a:xfrm>
              <a:off x="1719071" y="7383780"/>
              <a:ext cx="1905" cy="22860"/>
            </a:xfrm>
            <a:custGeom>
              <a:avLst/>
              <a:gdLst/>
              <a:ahLst/>
              <a:cxnLst/>
              <a:rect l="l" t="t" r="r" b="b"/>
              <a:pathLst>
                <a:path w="1905" h="22859">
                  <a:moveTo>
                    <a:pt x="762" y="-2381"/>
                  </a:moveTo>
                  <a:lnTo>
                    <a:pt x="762" y="25240"/>
                  </a:lnTo>
                </a:path>
              </a:pathLst>
            </a:custGeom>
            <a:ln w="6286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37" name="object 237"/>
            <p:cNvSpPr/>
            <p:nvPr/>
          </p:nvSpPr>
          <p:spPr>
            <a:xfrm>
              <a:off x="1720595" y="7383780"/>
              <a:ext cx="0" cy="22860"/>
            </a:xfrm>
            <a:custGeom>
              <a:avLst/>
              <a:gdLst/>
              <a:ahLst/>
              <a:cxnLst/>
              <a:rect l="l" t="t" r="r" b="b"/>
              <a:pathLst>
                <a:path h="22859">
                  <a:moveTo>
                    <a:pt x="0" y="22859"/>
                  </a:moveTo>
                  <a:lnTo>
                    <a:pt x="0" y="0"/>
                  </a:lnTo>
                </a:path>
                <a:path h="22859">
                  <a:moveTo>
                    <a:pt x="0" y="22859"/>
                  </a:moveTo>
                  <a:lnTo>
                    <a:pt x="0" y="0"/>
                  </a:lnTo>
                </a:path>
              </a:pathLst>
            </a:custGeom>
            <a:ln w="476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38" name="object 238"/>
            <p:cNvSpPr/>
            <p:nvPr/>
          </p:nvSpPr>
          <p:spPr>
            <a:xfrm>
              <a:off x="1720595" y="7383780"/>
              <a:ext cx="1905" cy="22860"/>
            </a:xfrm>
            <a:custGeom>
              <a:avLst/>
              <a:gdLst/>
              <a:ahLst/>
              <a:cxnLst/>
              <a:rect l="l" t="t" r="r" b="b"/>
              <a:pathLst>
                <a:path w="1905" h="22859">
                  <a:moveTo>
                    <a:pt x="762" y="-2381"/>
                  </a:moveTo>
                  <a:lnTo>
                    <a:pt x="762" y="25240"/>
                  </a:lnTo>
                </a:path>
              </a:pathLst>
            </a:custGeom>
            <a:ln w="6286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39" name="object 239"/>
            <p:cNvSpPr/>
            <p:nvPr/>
          </p:nvSpPr>
          <p:spPr>
            <a:xfrm>
              <a:off x="1723644" y="7383780"/>
              <a:ext cx="1905" cy="22860"/>
            </a:xfrm>
            <a:custGeom>
              <a:avLst/>
              <a:gdLst/>
              <a:ahLst/>
              <a:cxnLst/>
              <a:rect l="l" t="t" r="r" b="b"/>
              <a:pathLst>
                <a:path w="1905" h="22859">
                  <a:moveTo>
                    <a:pt x="0" y="22859"/>
                  </a:moveTo>
                  <a:lnTo>
                    <a:pt x="0" y="0"/>
                  </a:lnTo>
                </a:path>
                <a:path w="1905" h="22859">
                  <a:moveTo>
                    <a:pt x="1523" y="22859"/>
                  </a:moveTo>
                  <a:lnTo>
                    <a:pt x="1523" y="0"/>
                  </a:lnTo>
                </a:path>
              </a:pathLst>
            </a:custGeom>
            <a:ln w="476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40" name="object 240"/>
            <p:cNvSpPr/>
            <p:nvPr/>
          </p:nvSpPr>
          <p:spPr>
            <a:xfrm>
              <a:off x="1546859" y="6230112"/>
              <a:ext cx="5074920" cy="2307590"/>
            </a:xfrm>
            <a:custGeom>
              <a:avLst/>
              <a:gdLst/>
              <a:ahLst/>
              <a:cxnLst/>
              <a:rect l="l" t="t" r="r" b="b"/>
              <a:pathLst>
                <a:path w="5074920" h="2307590">
                  <a:moveTo>
                    <a:pt x="0" y="1153667"/>
                  </a:moveTo>
                  <a:lnTo>
                    <a:pt x="1524" y="1043939"/>
                  </a:lnTo>
                  <a:lnTo>
                    <a:pt x="3048" y="949451"/>
                  </a:lnTo>
                  <a:lnTo>
                    <a:pt x="4572" y="882395"/>
                  </a:lnTo>
                  <a:lnTo>
                    <a:pt x="4572" y="854964"/>
                  </a:lnTo>
                  <a:lnTo>
                    <a:pt x="6095" y="868680"/>
                  </a:lnTo>
                  <a:lnTo>
                    <a:pt x="6095" y="1008887"/>
                  </a:lnTo>
                  <a:lnTo>
                    <a:pt x="7620" y="1117091"/>
                  </a:lnTo>
                  <a:lnTo>
                    <a:pt x="9144" y="1226819"/>
                  </a:lnTo>
                  <a:lnTo>
                    <a:pt x="10668" y="1327403"/>
                  </a:lnTo>
                  <a:lnTo>
                    <a:pt x="10668" y="1405127"/>
                  </a:lnTo>
                  <a:lnTo>
                    <a:pt x="12191" y="1446275"/>
                  </a:lnTo>
                  <a:lnTo>
                    <a:pt x="13716" y="1446275"/>
                  </a:lnTo>
                  <a:lnTo>
                    <a:pt x="15240" y="1405127"/>
                  </a:lnTo>
                  <a:lnTo>
                    <a:pt x="15240" y="1327403"/>
                  </a:lnTo>
                  <a:lnTo>
                    <a:pt x="16764" y="1226819"/>
                  </a:lnTo>
                  <a:lnTo>
                    <a:pt x="18288" y="1117091"/>
                  </a:lnTo>
                  <a:lnTo>
                    <a:pt x="18288" y="1008887"/>
                  </a:lnTo>
                  <a:lnTo>
                    <a:pt x="19812" y="922019"/>
                  </a:lnTo>
                  <a:lnTo>
                    <a:pt x="21336" y="868680"/>
                  </a:lnTo>
                  <a:lnTo>
                    <a:pt x="22860" y="854964"/>
                  </a:lnTo>
                  <a:lnTo>
                    <a:pt x="22860" y="882395"/>
                  </a:lnTo>
                  <a:lnTo>
                    <a:pt x="24384" y="949451"/>
                  </a:lnTo>
                  <a:lnTo>
                    <a:pt x="24384" y="1043939"/>
                  </a:lnTo>
                  <a:lnTo>
                    <a:pt x="25908" y="1153667"/>
                  </a:lnTo>
                  <a:lnTo>
                    <a:pt x="25908" y="1261871"/>
                  </a:lnTo>
                  <a:lnTo>
                    <a:pt x="27432" y="1357883"/>
                  </a:lnTo>
                  <a:lnTo>
                    <a:pt x="28956" y="1423416"/>
                  </a:lnTo>
                  <a:lnTo>
                    <a:pt x="28956" y="1449323"/>
                  </a:lnTo>
                  <a:lnTo>
                    <a:pt x="30480" y="1437132"/>
                  </a:lnTo>
                  <a:lnTo>
                    <a:pt x="32004" y="1383791"/>
                  </a:lnTo>
                  <a:lnTo>
                    <a:pt x="33528" y="1296923"/>
                  </a:lnTo>
                  <a:lnTo>
                    <a:pt x="33528" y="1190243"/>
                  </a:lnTo>
                  <a:lnTo>
                    <a:pt x="35052" y="1078991"/>
                  </a:lnTo>
                  <a:lnTo>
                    <a:pt x="36576" y="978407"/>
                  </a:lnTo>
                  <a:lnTo>
                    <a:pt x="38100" y="900683"/>
                  </a:lnTo>
                  <a:lnTo>
                    <a:pt x="38100" y="859535"/>
                  </a:lnTo>
                  <a:lnTo>
                    <a:pt x="39624" y="859535"/>
                  </a:lnTo>
                  <a:lnTo>
                    <a:pt x="41148" y="900683"/>
                  </a:lnTo>
                  <a:lnTo>
                    <a:pt x="41148" y="1078991"/>
                  </a:lnTo>
                  <a:lnTo>
                    <a:pt x="42672" y="1190243"/>
                  </a:lnTo>
                  <a:lnTo>
                    <a:pt x="44195" y="1296923"/>
                  </a:lnTo>
                  <a:lnTo>
                    <a:pt x="44195" y="1383791"/>
                  </a:lnTo>
                  <a:lnTo>
                    <a:pt x="45720" y="1437132"/>
                  </a:lnTo>
                  <a:lnTo>
                    <a:pt x="47244" y="1449323"/>
                  </a:lnTo>
                  <a:lnTo>
                    <a:pt x="48768" y="1423416"/>
                  </a:lnTo>
                  <a:lnTo>
                    <a:pt x="48768" y="1357883"/>
                  </a:lnTo>
                  <a:lnTo>
                    <a:pt x="50291" y="1261871"/>
                  </a:lnTo>
                  <a:lnTo>
                    <a:pt x="51816" y="1152143"/>
                  </a:lnTo>
                  <a:lnTo>
                    <a:pt x="51816" y="1043939"/>
                  </a:lnTo>
                  <a:lnTo>
                    <a:pt x="53340" y="949451"/>
                  </a:lnTo>
                  <a:lnTo>
                    <a:pt x="54864" y="882395"/>
                  </a:lnTo>
                  <a:lnTo>
                    <a:pt x="56388" y="854964"/>
                  </a:lnTo>
                  <a:lnTo>
                    <a:pt x="56388" y="868680"/>
                  </a:lnTo>
                  <a:lnTo>
                    <a:pt x="57912" y="922019"/>
                  </a:lnTo>
                  <a:lnTo>
                    <a:pt x="59436" y="1008887"/>
                  </a:lnTo>
                  <a:lnTo>
                    <a:pt x="59436" y="1226819"/>
                  </a:lnTo>
                  <a:lnTo>
                    <a:pt x="60960" y="1327403"/>
                  </a:lnTo>
                  <a:lnTo>
                    <a:pt x="62484" y="1405127"/>
                  </a:lnTo>
                  <a:lnTo>
                    <a:pt x="62484" y="1446275"/>
                  </a:lnTo>
                  <a:lnTo>
                    <a:pt x="64008" y="1446275"/>
                  </a:lnTo>
                  <a:lnTo>
                    <a:pt x="65532" y="1405127"/>
                  </a:lnTo>
                  <a:lnTo>
                    <a:pt x="67056" y="1327403"/>
                  </a:lnTo>
                  <a:lnTo>
                    <a:pt x="67056" y="1226819"/>
                  </a:lnTo>
                  <a:lnTo>
                    <a:pt x="68580" y="1117091"/>
                  </a:lnTo>
                  <a:lnTo>
                    <a:pt x="70104" y="1008887"/>
                  </a:lnTo>
                  <a:lnTo>
                    <a:pt x="71628" y="922019"/>
                  </a:lnTo>
                  <a:lnTo>
                    <a:pt x="71628" y="868680"/>
                  </a:lnTo>
                  <a:lnTo>
                    <a:pt x="73152" y="854964"/>
                  </a:lnTo>
                  <a:lnTo>
                    <a:pt x="74676" y="882395"/>
                  </a:lnTo>
                  <a:lnTo>
                    <a:pt x="74676" y="949451"/>
                  </a:lnTo>
                  <a:lnTo>
                    <a:pt x="76200" y="1043939"/>
                  </a:lnTo>
                  <a:lnTo>
                    <a:pt x="76200" y="1153667"/>
                  </a:lnTo>
                  <a:lnTo>
                    <a:pt x="77724" y="1261871"/>
                  </a:lnTo>
                  <a:lnTo>
                    <a:pt x="77724" y="1357883"/>
                  </a:lnTo>
                  <a:lnTo>
                    <a:pt x="79248" y="1423416"/>
                  </a:lnTo>
                  <a:lnTo>
                    <a:pt x="80772" y="1449323"/>
                  </a:lnTo>
                  <a:lnTo>
                    <a:pt x="82295" y="1437132"/>
                  </a:lnTo>
                  <a:lnTo>
                    <a:pt x="82295" y="1383791"/>
                  </a:lnTo>
                  <a:lnTo>
                    <a:pt x="83820" y="1296923"/>
                  </a:lnTo>
                  <a:lnTo>
                    <a:pt x="85344" y="1190243"/>
                  </a:lnTo>
                  <a:lnTo>
                    <a:pt x="85344" y="1078991"/>
                  </a:lnTo>
                  <a:lnTo>
                    <a:pt x="86868" y="978407"/>
                  </a:lnTo>
                  <a:lnTo>
                    <a:pt x="88391" y="900683"/>
                  </a:lnTo>
                  <a:lnTo>
                    <a:pt x="89916" y="859535"/>
                  </a:lnTo>
                  <a:lnTo>
                    <a:pt x="91440" y="900683"/>
                  </a:lnTo>
                  <a:lnTo>
                    <a:pt x="92964" y="978407"/>
                  </a:lnTo>
                  <a:lnTo>
                    <a:pt x="94488" y="1078991"/>
                  </a:lnTo>
                  <a:lnTo>
                    <a:pt x="94488" y="1296923"/>
                  </a:lnTo>
                  <a:lnTo>
                    <a:pt x="96012" y="1383791"/>
                  </a:lnTo>
                  <a:lnTo>
                    <a:pt x="96012" y="1437132"/>
                  </a:lnTo>
                  <a:lnTo>
                    <a:pt x="97536" y="1449323"/>
                  </a:lnTo>
                  <a:lnTo>
                    <a:pt x="99060" y="1423416"/>
                  </a:lnTo>
                  <a:lnTo>
                    <a:pt x="100584" y="1357883"/>
                  </a:lnTo>
                  <a:lnTo>
                    <a:pt x="100584" y="1261871"/>
                  </a:lnTo>
                  <a:lnTo>
                    <a:pt x="102108" y="1152143"/>
                  </a:lnTo>
                  <a:lnTo>
                    <a:pt x="103632" y="1043939"/>
                  </a:lnTo>
                  <a:lnTo>
                    <a:pt x="105156" y="949451"/>
                  </a:lnTo>
                  <a:lnTo>
                    <a:pt x="105156" y="882395"/>
                  </a:lnTo>
                  <a:lnTo>
                    <a:pt x="106680" y="854964"/>
                  </a:lnTo>
                  <a:lnTo>
                    <a:pt x="108204" y="868680"/>
                  </a:lnTo>
                  <a:lnTo>
                    <a:pt x="108204" y="922019"/>
                  </a:lnTo>
                  <a:lnTo>
                    <a:pt x="109728" y="1008887"/>
                  </a:lnTo>
                  <a:lnTo>
                    <a:pt x="111252" y="1117091"/>
                  </a:lnTo>
                  <a:lnTo>
                    <a:pt x="111252" y="1327403"/>
                  </a:lnTo>
                  <a:lnTo>
                    <a:pt x="112776" y="1405127"/>
                  </a:lnTo>
                  <a:lnTo>
                    <a:pt x="114300" y="1446275"/>
                  </a:lnTo>
                  <a:lnTo>
                    <a:pt x="115824" y="1446275"/>
                  </a:lnTo>
                  <a:lnTo>
                    <a:pt x="115824" y="1405127"/>
                  </a:lnTo>
                  <a:lnTo>
                    <a:pt x="117348" y="1327403"/>
                  </a:lnTo>
                  <a:lnTo>
                    <a:pt x="118872" y="1226819"/>
                  </a:lnTo>
                  <a:lnTo>
                    <a:pt x="118872" y="1117091"/>
                  </a:lnTo>
                  <a:lnTo>
                    <a:pt x="120395" y="1008887"/>
                  </a:lnTo>
                  <a:lnTo>
                    <a:pt x="121920" y="922019"/>
                  </a:lnTo>
                  <a:lnTo>
                    <a:pt x="123444" y="868680"/>
                  </a:lnTo>
                  <a:lnTo>
                    <a:pt x="123444" y="854964"/>
                  </a:lnTo>
                  <a:lnTo>
                    <a:pt x="124968" y="882395"/>
                  </a:lnTo>
                  <a:lnTo>
                    <a:pt x="126491" y="949451"/>
                  </a:lnTo>
                  <a:lnTo>
                    <a:pt x="128016" y="1043939"/>
                  </a:lnTo>
                  <a:lnTo>
                    <a:pt x="128016" y="1153667"/>
                  </a:lnTo>
                  <a:lnTo>
                    <a:pt x="129540" y="1261871"/>
                  </a:lnTo>
                  <a:lnTo>
                    <a:pt x="129540" y="1423416"/>
                  </a:lnTo>
                  <a:lnTo>
                    <a:pt x="131064" y="1449323"/>
                  </a:lnTo>
                  <a:lnTo>
                    <a:pt x="132588" y="1437132"/>
                  </a:lnTo>
                  <a:lnTo>
                    <a:pt x="134112" y="1383791"/>
                  </a:lnTo>
                  <a:lnTo>
                    <a:pt x="134112" y="1296923"/>
                  </a:lnTo>
                  <a:lnTo>
                    <a:pt x="135636" y="1190243"/>
                  </a:lnTo>
                  <a:lnTo>
                    <a:pt x="137160" y="1078991"/>
                  </a:lnTo>
                  <a:lnTo>
                    <a:pt x="138684" y="978407"/>
                  </a:lnTo>
                  <a:lnTo>
                    <a:pt x="138684" y="900683"/>
                  </a:lnTo>
                  <a:lnTo>
                    <a:pt x="140208" y="859535"/>
                  </a:lnTo>
                  <a:lnTo>
                    <a:pt x="141732" y="859535"/>
                  </a:lnTo>
                  <a:lnTo>
                    <a:pt x="141732" y="900683"/>
                  </a:lnTo>
                  <a:lnTo>
                    <a:pt x="143256" y="978407"/>
                  </a:lnTo>
                  <a:lnTo>
                    <a:pt x="144780" y="1078991"/>
                  </a:lnTo>
                  <a:lnTo>
                    <a:pt x="146304" y="1190243"/>
                  </a:lnTo>
                  <a:lnTo>
                    <a:pt x="146304" y="1383791"/>
                  </a:lnTo>
                  <a:lnTo>
                    <a:pt x="147828" y="1437132"/>
                  </a:lnTo>
                  <a:lnTo>
                    <a:pt x="149352" y="1449323"/>
                  </a:lnTo>
                  <a:lnTo>
                    <a:pt x="149352" y="1423416"/>
                  </a:lnTo>
                  <a:lnTo>
                    <a:pt x="150876" y="1357883"/>
                  </a:lnTo>
                  <a:lnTo>
                    <a:pt x="152400" y="1261871"/>
                  </a:lnTo>
                  <a:lnTo>
                    <a:pt x="152400" y="1152143"/>
                  </a:lnTo>
                  <a:lnTo>
                    <a:pt x="153924" y="1043939"/>
                  </a:lnTo>
                  <a:lnTo>
                    <a:pt x="155448" y="949451"/>
                  </a:lnTo>
                  <a:lnTo>
                    <a:pt x="156972" y="882395"/>
                  </a:lnTo>
                  <a:lnTo>
                    <a:pt x="156972" y="854964"/>
                  </a:lnTo>
                  <a:lnTo>
                    <a:pt x="158495" y="868680"/>
                  </a:lnTo>
                  <a:lnTo>
                    <a:pt x="160020" y="922019"/>
                  </a:lnTo>
                  <a:lnTo>
                    <a:pt x="161544" y="1008887"/>
                  </a:lnTo>
                  <a:lnTo>
                    <a:pt x="161544" y="1117091"/>
                  </a:lnTo>
                  <a:lnTo>
                    <a:pt x="163068" y="1226819"/>
                  </a:lnTo>
                  <a:lnTo>
                    <a:pt x="164591" y="1328927"/>
                  </a:lnTo>
                  <a:lnTo>
                    <a:pt x="164591" y="1446275"/>
                  </a:lnTo>
                  <a:lnTo>
                    <a:pt x="166116" y="1446275"/>
                  </a:lnTo>
                  <a:lnTo>
                    <a:pt x="167640" y="1405127"/>
                  </a:lnTo>
                  <a:lnTo>
                    <a:pt x="167640" y="1327403"/>
                  </a:lnTo>
                  <a:lnTo>
                    <a:pt x="169164" y="1226819"/>
                  </a:lnTo>
                  <a:lnTo>
                    <a:pt x="170688" y="1117091"/>
                  </a:lnTo>
                  <a:lnTo>
                    <a:pt x="172212" y="1008887"/>
                  </a:lnTo>
                  <a:lnTo>
                    <a:pt x="172212" y="922019"/>
                  </a:lnTo>
                  <a:lnTo>
                    <a:pt x="173736" y="868680"/>
                  </a:lnTo>
                  <a:lnTo>
                    <a:pt x="175260" y="854964"/>
                  </a:lnTo>
                  <a:lnTo>
                    <a:pt x="176784" y="882395"/>
                  </a:lnTo>
                  <a:lnTo>
                    <a:pt x="176784" y="949451"/>
                  </a:lnTo>
                  <a:lnTo>
                    <a:pt x="178308" y="1043939"/>
                  </a:lnTo>
                  <a:lnTo>
                    <a:pt x="179832" y="1153667"/>
                  </a:lnTo>
                  <a:lnTo>
                    <a:pt x="179832" y="1261871"/>
                  </a:lnTo>
                  <a:lnTo>
                    <a:pt x="181356" y="1357883"/>
                  </a:lnTo>
                  <a:lnTo>
                    <a:pt x="181356" y="1423416"/>
                  </a:lnTo>
                  <a:lnTo>
                    <a:pt x="182880" y="1449323"/>
                  </a:lnTo>
                  <a:lnTo>
                    <a:pt x="182880" y="1437132"/>
                  </a:lnTo>
                  <a:lnTo>
                    <a:pt x="184404" y="1383791"/>
                  </a:lnTo>
                  <a:lnTo>
                    <a:pt x="185928" y="1296923"/>
                  </a:lnTo>
                  <a:lnTo>
                    <a:pt x="187452" y="1190243"/>
                  </a:lnTo>
                  <a:lnTo>
                    <a:pt x="187452" y="1078991"/>
                  </a:lnTo>
                  <a:lnTo>
                    <a:pt x="188976" y="976883"/>
                  </a:lnTo>
                  <a:lnTo>
                    <a:pt x="190500" y="900683"/>
                  </a:lnTo>
                  <a:lnTo>
                    <a:pt x="190500" y="859535"/>
                  </a:lnTo>
                  <a:lnTo>
                    <a:pt x="192024" y="859535"/>
                  </a:lnTo>
                  <a:lnTo>
                    <a:pt x="193548" y="900683"/>
                  </a:lnTo>
                  <a:lnTo>
                    <a:pt x="195072" y="978407"/>
                  </a:lnTo>
                  <a:lnTo>
                    <a:pt x="195072" y="1078991"/>
                  </a:lnTo>
                  <a:lnTo>
                    <a:pt x="196595" y="1190243"/>
                  </a:lnTo>
                  <a:lnTo>
                    <a:pt x="198120" y="1296923"/>
                  </a:lnTo>
                  <a:lnTo>
                    <a:pt x="199644" y="1383791"/>
                  </a:lnTo>
                  <a:lnTo>
                    <a:pt x="199644" y="1449323"/>
                  </a:lnTo>
                  <a:lnTo>
                    <a:pt x="201168" y="1423416"/>
                  </a:lnTo>
                  <a:lnTo>
                    <a:pt x="201168" y="1357883"/>
                  </a:lnTo>
                  <a:lnTo>
                    <a:pt x="202691" y="1261871"/>
                  </a:lnTo>
                  <a:lnTo>
                    <a:pt x="205740" y="1043939"/>
                  </a:lnTo>
                  <a:lnTo>
                    <a:pt x="205740" y="949451"/>
                  </a:lnTo>
                  <a:lnTo>
                    <a:pt x="207264" y="882395"/>
                  </a:lnTo>
                  <a:lnTo>
                    <a:pt x="208788" y="854964"/>
                  </a:lnTo>
                  <a:lnTo>
                    <a:pt x="210312" y="868680"/>
                  </a:lnTo>
                  <a:lnTo>
                    <a:pt x="210312" y="922019"/>
                  </a:lnTo>
                  <a:lnTo>
                    <a:pt x="211836" y="1008887"/>
                  </a:lnTo>
                  <a:lnTo>
                    <a:pt x="213360" y="1117091"/>
                  </a:lnTo>
                  <a:lnTo>
                    <a:pt x="213360" y="1226819"/>
                  </a:lnTo>
                  <a:lnTo>
                    <a:pt x="214884" y="1328927"/>
                  </a:lnTo>
                  <a:lnTo>
                    <a:pt x="216408" y="1405127"/>
                  </a:lnTo>
                  <a:lnTo>
                    <a:pt x="216408" y="1446275"/>
                  </a:lnTo>
                  <a:lnTo>
                    <a:pt x="217932" y="1405127"/>
                  </a:lnTo>
                  <a:lnTo>
                    <a:pt x="219456" y="1327403"/>
                  </a:lnTo>
                  <a:lnTo>
                    <a:pt x="220980" y="1226819"/>
                  </a:lnTo>
                  <a:lnTo>
                    <a:pt x="220980" y="1117091"/>
                  </a:lnTo>
                  <a:lnTo>
                    <a:pt x="222504" y="1008887"/>
                  </a:lnTo>
                  <a:lnTo>
                    <a:pt x="224028" y="922019"/>
                  </a:lnTo>
                  <a:lnTo>
                    <a:pt x="224028" y="868680"/>
                  </a:lnTo>
                  <a:lnTo>
                    <a:pt x="225552" y="854964"/>
                  </a:lnTo>
                  <a:lnTo>
                    <a:pt x="227076" y="882395"/>
                  </a:lnTo>
                  <a:lnTo>
                    <a:pt x="228600" y="949451"/>
                  </a:lnTo>
                  <a:lnTo>
                    <a:pt x="228600" y="1043939"/>
                  </a:lnTo>
                  <a:lnTo>
                    <a:pt x="230124" y="1153667"/>
                  </a:lnTo>
                  <a:lnTo>
                    <a:pt x="231648" y="1261871"/>
                  </a:lnTo>
                  <a:lnTo>
                    <a:pt x="233172" y="1357883"/>
                  </a:lnTo>
                  <a:lnTo>
                    <a:pt x="233172" y="1423416"/>
                  </a:lnTo>
                  <a:lnTo>
                    <a:pt x="234695" y="1449323"/>
                  </a:lnTo>
                  <a:lnTo>
                    <a:pt x="234695" y="1383791"/>
                  </a:lnTo>
                  <a:lnTo>
                    <a:pt x="234695" y="1296923"/>
                  </a:lnTo>
                  <a:lnTo>
                    <a:pt x="236220" y="1190243"/>
                  </a:lnTo>
                  <a:lnTo>
                    <a:pt x="237744" y="1078991"/>
                  </a:lnTo>
                  <a:lnTo>
                    <a:pt x="237744" y="976883"/>
                  </a:lnTo>
                  <a:lnTo>
                    <a:pt x="239268" y="900683"/>
                  </a:lnTo>
                  <a:lnTo>
                    <a:pt x="240791" y="859535"/>
                  </a:lnTo>
                  <a:lnTo>
                    <a:pt x="242316" y="859535"/>
                  </a:lnTo>
                  <a:lnTo>
                    <a:pt x="242316" y="900683"/>
                  </a:lnTo>
                  <a:lnTo>
                    <a:pt x="243840" y="978407"/>
                  </a:lnTo>
                  <a:lnTo>
                    <a:pt x="245364" y="1078991"/>
                  </a:lnTo>
                  <a:lnTo>
                    <a:pt x="245364" y="1190243"/>
                  </a:lnTo>
                  <a:lnTo>
                    <a:pt x="246888" y="1296923"/>
                  </a:lnTo>
                  <a:lnTo>
                    <a:pt x="248412" y="1383791"/>
                  </a:lnTo>
                  <a:lnTo>
                    <a:pt x="249936" y="1437132"/>
                  </a:lnTo>
                  <a:lnTo>
                    <a:pt x="249936" y="1449323"/>
                  </a:lnTo>
                  <a:lnTo>
                    <a:pt x="249936" y="1423416"/>
                  </a:lnTo>
                  <a:lnTo>
                    <a:pt x="251460" y="1357883"/>
                  </a:lnTo>
                  <a:lnTo>
                    <a:pt x="252984" y="1261871"/>
                  </a:lnTo>
                  <a:lnTo>
                    <a:pt x="252984" y="1152143"/>
                  </a:lnTo>
                  <a:lnTo>
                    <a:pt x="254508" y="1043939"/>
                  </a:lnTo>
                  <a:lnTo>
                    <a:pt x="256032" y="949451"/>
                  </a:lnTo>
                  <a:lnTo>
                    <a:pt x="256032" y="882395"/>
                  </a:lnTo>
                  <a:lnTo>
                    <a:pt x="257556" y="854964"/>
                  </a:lnTo>
                  <a:lnTo>
                    <a:pt x="259080" y="868680"/>
                  </a:lnTo>
                  <a:lnTo>
                    <a:pt x="260604" y="922019"/>
                  </a:lnTo>
                  <a:lnTo>
                    <a:pt x="260604" y="1008887"/>
                  </a:lnTo>
                  <a:lnTo>
                    <a:pt x="262128" y="1117091"/>
                  </a:lnTo>
                  <a:lnTo>
                    <a:pt x="263652" y="1226819"/>
                  </a:lnTo>
                  <a:lnTo>
                    <a:pt x="265176" y="1328927"/>
                  </a:lnTo>
                  <a:lnTo>
                    <a:pt x="265176" y="1405127"/>
                  </a:lnTo>
                  <a:lnTo>
                    <a:pt x="266700" y="1446275"/>
                  </a:lnTo>
                  <a:lnTo>
                    <a:pt x="268224" y="1446275"/>
                  </a:lnTo>
                  <a:lnTo>
                    <a:pt x="268224" y="1327403"/>
                  </a:lnTo>
                  <a:lnTo>
                    <a:pt x="269748" y="1226819"/>
                  </a:lnTo>
                  <a:lnTo>
                    <a:pt x="271272" y="1117091"/>
                  </a:lnTo>
                  <a:lnTo>
                    <a:pt x="271272" y="1008887"/>
                  </a:lnTo>
                  <a:lnTo>
                    <a:pt x="272795" y="922019"/>
                  </a:lnTo>
                  <a:lnTo>
                    <a:pt x="274320" y="868680"/>
                  </a:lnTo>
                  <a:lnTo>
                    <a:pt x="275844" y="854964"/>
                  </a:lnTo>
                  <a:lnTo>
                    <a:pt x="275844" y="882395"/>
                  </a:lnTo>
                  <a:lnTo>
                    <a:pt x="277368" y="949451"/>
                  </a:lnTo>
                  <a:lnTo>
                    <a:pt x="278891" y="1043939"/>
                  </a:lnTo>
                  <a:lnTo>
                    <a:pt x="278891" y="1153667"/>
                  </a:lnTo>
                  <a:lnTo>
                    <a:pt x="280416" y="1261871"/>
                  </a:lnTo>
                  <a:lnTo>
                    <a:pt x="281940" y="1357883"/>
                  </a:lnTo>
                  <a:lnTo>
                    <a:pt x="283464" y="1423416"/>
                  </a:lnTo>
                  <a:lnTo>
                    <a:pt x="283464" y="1449323"/>
                  </a:lnTo>
                  <a:lnTo>
                    <a:pt x="284988" y="1437132"/>
                  </a:lnTo>
                  <a:lnTo>
                    <a:pt x="284988" y="1383791"/>
                  </a:lnTo>
                  <a:lnTo>
                    <a:pt x="286512" y="1296923"/>
                  </a:lnTo>
                  <a:lnTo>
                    <a:pt x="286512" y="1190243"/>
                  </a:lnTo>
                  <a:lnTo>
                    <a:pt x="288036" y="1078991"/>
                  </a:lnTo>
                  <a:lnTo>
                    <a:pt x="289560" y="976883"/>
                  </a:lnTo>
                  <a:lnTo>
                    <a:pt x="289560" y="900683"/>
                  </a:lnTo>
                  <a:lnTo>
                    <a:pt x="291084" y="859535"/>
                  </a:lnTo>
                  <a:lnTo>
                    <a:pt x="292608" y="859535"/>
                  </a:lnTo>
                  <a:lnTo>
                    <a:pt x="294132" y="900683"/>
                  </a:lnTo>
                  <a:lnTo>
                    <a:pt x="294132" y="978407"/>
                  </a:lnTo>
                  <a:lnTo>
                    <a:pt x="295656" y="1078991"/>
                  </a:lnTo>
                  <a:lnTo>
                    <a:pt x="297180" y="1190243"/>
                  </a:lnTo>
                  <a:lnTo>
                    <a:pt x="298704" y="1296923"/>
                  </a:lnTo>
                  <a:lnTo>
                    <a:pt x="298704" y="1383791"/>
                  </a:lnTo>
                  <a:lnTo>
                    <a:pt x="300228" y="1437132"/>
                  </a:lnTo>
                  <a:lnTo>
                    <a:pt x="301752" y="1449323"/>
                  </a:lnTo>
                  <a:lnTo>
                    <a:pt x="301752" y="1423416"/>
                  </a:lnTo>
                  <a:lnTo>
                    <a:pt x="303276" y="1357883"/>
                  </a:lnTo>
                  <a:lnTo>
                    <a:pt x="303276" y="1261871"/>
                  </a:lnTo>
                  <a:lnTo>
                    <a:pt x="304800" y="1152143"/>
                  </a:lnTo>
                  <a:lnTo>
                    <a:pt x="304800" y="1043939"/>
                  </a:lnTo>
                  <a:lnTo>
                    <a:pt x="306324" y="949451"/>
                  </a:lnTo>
                  <a:lnTo>
                    <a:pt x="307848" y="882395"/>
                  </a:lnTo>
                  <a:lnTo>
                    <a:pt x="309372" y="854964"/>
                  </a:lnTo>
                  <a:lnTo>
                    <a:pt x="309372" y="868680"/>
                  </a:lnTo>
                  <a:lnTo>
                    <a:pt x="310895" y="922019"/>
                  </a:lnTo>
                  <a:lnTo>
                    <a:pt x="312420" y="1008887"/>
                  </a:lnTo>
                  <a:lnTo>
                    <a:pt x="312420" y="1117091"/>
                  </a:lnTo>
                  <a:lnTo>
                    <a:pt x="313944" y="1226819"/>
                  </a:lnTo>
                  <a:lnTo>
                    <a:pt x="315468" y="1328927"/>
                  </a:lnTo>
                  <a:lnTo>
                    <a:pt x="316991" y="1405127"/>
                  </a:lnTo>
                  <a:lnTo>
                    <a:pt x="316991" y="1446275"/>
                  </a:lnTo>
                  <a:lnTo>
                    <a:pt x="318516" y="1446275"/>
                  </a:lnTo>
                  <a:lnTo>
                    <a:pt x="320040" y="1405127"/>
                  </a:lnTo>
                  <a:lnTo>
                    <a:pt x="320040" y="1226819"/>
                  </a:lnTo>
                  <a:lnTo>
                    <a:pt x="321564" y="1117091"/>
                  </a:lnTo>
                  <a:lnTo>
                    <a:pt x="323088" y="1008887"/>
                  </a:lnTo>
                  <a:lnTo>
                    <a:pt x="323088" y="922019"/>
                  </a:lnTo>
                  <a:lnTo>
                    <a:pt x="324612" y="868680"/>
                  </a:lnTo>
                  <a:lnTo>
                    <a:pt x="326136" y="854964"/>
                  </a:lnTo>
                  <a:lnTo>
                    <a:pt x="327660" y="882395"/>
                  </a:lnTo>
                  <a:lnTo>
                    <a:pt x="327660" y="949451"/>
                  </a:lnTo>
                  <a:lnTo>
                    <a:pt x="329184" y="1043939"/>
                  </a:lnTo>
                  <a:lnTo>
                    <a:pt x="330708" y="1153667"/>
                  </a:lnTo>
                  <a:lnTo>
                    <a:pt x="332232" y="1261871"/>
                  </a:lnTo>
                  <a:lnTo>
                    <a:pt x="332232" y="1357883"/>
                  </a:lnTo>
                  <a:lnTo>
                    <a:pt x="333756" y="1423416"/>
                  </a:lnTo>
                  <a:lnTo>
                    <a:pt x="335280" y="1449323"/>
                  </a:lnTo>
                  <a:lnTo>
                    <a:pt x="335280" y="1437132"/>
                  </a:lnTo>
                  <a:lnTo>
                    <a:pt x="336804" y="1383791"/>
                  </a:lnTo>
                  <a:lnTo>
                    <a:pt x="338328" y="1296923"/>
                  </a:lnTo>
                  <a:lnTo>
                    <a:pt x="338328" y="1078991"/>
                  </a:lnTo>
                  <a:lnTo>
                    <a:pt x="339852" y="976883"/>
                  </a:lnTo>
                  <a:lnTo>
                    <a:pt x="341376" y="900683"/>
                  </a:lnTo>
                  <a:lnTo>
                    <a:pt x="342900" y="859535"/>
                  </a:lnTo>
                  <a:lnTo>
                    <a:pt x="344424" y="900683"/>
                  </a:lnTo>
                  <a:lnTo>
                    <a:pt x="345948" y="978407"/>
                  </a:lnTo>
                  <a:lnTo>
                    <a:pt x="345948" y="1078991"/>
                  </a:lnTo>
                  <a:lnTo>
                    <a:pt x="347472" y="1190243"/>
                  </a:lnTo>
                  <a:lnTo>
                    <a:pt x="348995" y="1296923"/>
                  </a:lnTo>
                  <a:lnTo>
                    <a:pt x="350520" y="1383791"/>
                  </a:lnTo>
                  <a:lnTo>
                    <a:pt x="350520" y="1437132"/>
                  </a:lnTo>
                  <a:lnTo>
                    <a:pt x="352044" y="1449323"/>
                  </a:lnTo>
                  <a:lnTo>
                    <a:pt x="353568" y="1423416"/>
                  </a:lnTo>
                  <a:lnTo>
                    <a:pt x="355091" y="1357883"/>
                  </a:lnTo>
                  <a:lnTo>
                    <a:pt x="355091" y="1261871"/>
                  </a:lnTo>
                  <a:lnTo>
                    <a:pt x="356616" y="1152143"/>
                  </a:lnTo>
                  <a:lnTo>
                    <a:pt x="356616" y="949451"/>
                  </a:lnTo>
                  <a:lnTo>
                    <a:pt x="358140" y="882395"/>
                  </a:lnTo>
                  <a:lnTo>
                    <a:pt x="359664" y="854964"/>
                  </a:lnTo>
                  <a:lnTo>
                    <a:pt x="361188" y="868680"/>
                  </a:lnTo>
                  <a:lnTo>
                    <a:pt x="361188" y="922019"/>
                  </a:lnTo>
                  <a:lnTo>
                    <a:pt x="362712" y="1008887"/>
                  </a:lnTo>
                  <a:lnTo>
                    <a:pt x="364236" y="1117091"/>
                  </a:lnTo>
                  <a:lnTo>
                    <a:pt x="365760" y="1226819"/>
                  </a:lnTo>
                  <a:lnTo>
                    <a:pt x="365760" y="1328927"/>
                  </a:lnTo>
                  <a:lnTo>
                    <a:pt x="367284" y="1405127"/>
                  </a:lnTo>
                  <a:lnTo>
                    <a:pt x="368808" y="1446275"/>
                  </a:lnTo>
                  <a:lnTo>
                    <a:pt x="370332" y="1405127"/>
                  </a:lnTo>
                  <a:lnTo>
                    <a:pt x="371856" y="1327403"/>
                  </a:lnTo>
                  <a:lnTo>
                    <a:pt x="373380" y="1226819"/>
                  </a:lnTo>
                  <a:lnTo>
                    <a:pt x="373380" y="1008887"/>
                  </a:lnTo>
                  <a:lnTo>
                    <a:pt x="374904" y="922019"/>
                  </a:lnTo>
                  <a:lnTo>
                    <a:pt x="376428" y="868680"/>
                  </a:lnTo>
                  <a:lnTo>
                    <a:pt x="376428" y="854964"/>
                  </a:lnTo>
                  <a:lnTo>
                    <a:pt x="377952" y="882395"/>
                  </a:lnTo>
                  <a:lnTo>
                    <a:pt x="379476" y="949451"/>
                  </a:lnTo>
                  <a:lnTo>
                    <a:pt x="379476" y="1043939"/>
                  </a:lnTo>
                  <a:lnTo>
                    <a:pt x="381000" y="1153667"/>
                  </a:lnTo>
                  <a:lnTo>
                    <a:pt x="382524" y="1261871"/>
                  </a:lnTo>
                  <a:lnTo>
                    <a:pt x="384048" y="1357883"/>
                  </a:lnTo>
                  <a:lnTo>
                    <a:pt x="384048" y="1423416"/>
                  </a:lnTo>
                  <a:lnTo>
                    <a:pt x="385572" y="1449323"/>
                  </a:lnTo>
                  <a:lnTo>
                    <a:pt x="387095" y="1437132"/>
                  </a:lnTo>
                  <a:lnTo>
                    <a:pt x="388620" y="1383791"/>
                  </a:lnTo>
                  <a:lnTo>
                    <a:pt x="388620" y="1296923"/>
                  </a:lnTo>
                  <a:lnTo>
                    <a:pt x="390144" y="1190243"/>
                  </a:lnTo>
                  <a:lnTo>
                    <a:pt x="391668" y="1078991"/>
                  </a:lnTo>
                  <a:lnTo>
                    <a:pt x="391668" y="899159"/>
                  </a:lnTo>
                  <a:lnTo>
                    <a:pt x="393191" y="859535"/>
                  </a:lnTo>
                  <a:lnTo>
                    <a:pt x="394716" y="859535"/>
                  </a:lnTo>
                  <a:lnTo>
                    <a:pt x="394716" y="900683"/>
                  </a:lnTo>
                  <a:lnTo>
                    <a:pt x="396240" y="978407"/>
                  </a:lnTo>
                  <a:lnTo>
                    <a:pt x="397764" y="1078991"/>
                  </a:lnTo>
                  <a:lnTo>
                    <a:pt x="399288" y="1190243"/>
                  </a:lnTo>
                  <a:lnTo>
                    <a:pt x="399288" y="1296923"/>
                  </a:lnTo>
                  <a:lnTo>
                    <a:pt x="400812" y="1383791"/>
                  </a:lnTo>
                  <a:lnTo>
                    <a:pt x="402336" y="1437132"/>
                  </a:lnTo>
                  <a:lnTo>
                    <a:pt x="402336" y="1449323"/>
                  </a:lnTo>
                  <a:lnTo>
                    <a:pt x="403860" y="1423416"/>
                  </a:lnTo>
                  <a:lnTo>
                    <a:pt x="405384" y="1357883"/>
                  </a:lnTo>
                  <a:lnTo>
                    <a:pt x="406908" y="1261871"/>
                  </a:lnTo>
                  <a:lnTo>
                    <a:pt x="406908" y="1152143"/>
                  </a:lnTo>
                  <a:lnTo>
                    <a:pt x="408432" y="1043939"/>
                  </a:lnTo>
                  <a:lnTo>
                    <a:pt x="408432" y="949451"/>
                  </a:lnTo>
                  <a:lnTo>
                    <a:pt x="409956" y="882395"/>
                  </a:lnTo>
                  <a:lnTo>
                    <a:pt x="409956" y="854964"/>
                  </a:lnTo>
                  <a:lnTo>
                    <a:pt x="411480" y="868680"/>
                  </a:lnTo>
                  <a:lnTo>
                    <a:pt x="413004" y="922019"/>
                  </a:lnTo>
                  <a:lnTo>
                    <a:pt x="413004" y="1008887"/>
                  </a:lnTo>
                  <a:lnTo>
                    <a:pt x="414528" y="1117091"/>
                  </a:lnTo>
                  <a:lnTo>
                    <a:pt x="416052" y="1226819"/>
                  </a:lnTo>
                  <a:lnTo>
                    <a:pt x="417576" y="1328927"/>
                  </a:lnTo>
                  <a:lnTo>
                    <a:pt x="417576" y="1406651"/>
                  </a:lnTo>
                  <a:lnTo>
                    <a:pt x="419100" y="1446275"/>
                  </a:lnTo>
                  <a:lnTo>
                    <a:pt x="420624" y="1446275"/>
                  </a:lnTo>
                  <a:lnTo>
                    <a:pt x="422148" y="1405127"/>
                  </a:lnTo>
                  <a:lnTo>
                    <a:pt x="422148" y="1327403"/>
                  </a:lnTo>
                  <a:lnTo>
                    <a:pt x="423672" y="1226819"/>
                  </a:lnTo>
                  <a:lnTo>
                    <a:pt x="425195" y="1117091"/>
                  </a:lnTo>
                  <a:lnTo>
                    <a:pt x="425195" y="1008887"/>
                  </a:lnTo>
                  <a:lnTo>
                    <a:pt x="426720" y="922019"/>
                  </a:lnTo>
                  <a:lnTo>
                    <a:pt x="426720" y="868680"/>
                  </a:lnTo>
                  <a:lnTo>
                    <a:pt x="428244" y="854964"/>
                  </a:lnTo>
                  <a:lnTo>
                    <a:pt x="428244" y="882395"/>
                  </a:lnTo>
                  <a:lnTo>
                    <a:pt x="429768" y="949451"/>
                  </a:lnTo>
                  <a:lnTo>
                    <a:pt x="431291" y="1043939"/>
                  </a:lnTo>
                  <a:lnTo>
                    <a:pt x="432816" y="1153667"/>
                  </a:lnTo>
                  <a:lnTo>
                    <a:pt x="432816" y="1261871"/>
                  </a:lnTo>
                  <a:lnTo>
                    <a:pt x="434340" y="1357883"/>
                  </a:lnTo>
                  <a:lnTo>
                    <a:pt x="435864" y="1423416"/>
                  </a:lnTo>
                  <a:lnTo>
                    <a:pt x="435864" y="1449323"/>
                  </a:lnTo>
                  <a:lnTo>
                    <a:pt x="437388" y="1437132"/>
                  </a:lnTo>
                  <a:lnTo>
                    <a:pt x="438912" y="1383791"/>
                  </a:lnTo>
                  <a:lnTo>
                    <a:pt x="440436" y="1296923"/>
                  </a:lnTo>
                  <a:lnTo>
                    <a:pt x="440436" y="1190243"/>
                  </a:lnTo>
                  <a:lnTo>
                    <a:pt x="441960" y="1078991"/>
                  </a:lnTo>
                  <a:lnTo>
                    <a:pt x="443484" y="976883"/>
                  </a:lnTo>
                  <a:lnTo>
                    <a:pt x="443484" y="859535"/>
                  </a:lnTo>
                  <a:lnTo>
                    <a:pt x="445008" y="859535"/>
                  </a:lnTo>
                  <a:lnTo>
                    <a:pt x="446532" y="900683"/>
                  </a:lnTo>
                  <a:lnTo>
                    <a:pt x="446532" y="978407"/>
                  </a:lnTo>
                  <a:lnTo>
                    <a:pt x="448056" y="1078991"/>
                  </a:lnTo>
                  <a:lnTo>
                    <a:pt x="449580" y="1190243"/>
                  </a:lnTo>
                  <a:lnTo>
                    <a:pt x="451104" y="1296923"/>
                  </a:lnTo>
                  <a:lnTo>
                    <a:pt x="451104" y="1383791"/>
                  </a:lnTo>
                  <a:lnTo>
                    <a:pt x="452628" y="1437132"/>
                  </a:lnTo>
                  <a:lnTo>
                    <a:pt x="454152" y="1449323"/>
                  </a:lnTo>
                  <a:lnTo>
                    <a:pt x="455676" y="1423416"/>
                  </a:lnTo>
                  <a:lnTo>
                    <a:pt x="455676" y="1357883"/>
                  </a:lnTo>
                  <a:lnTo>
                    <a:pt x="457200" y="1261871"/>
                  </a:lnTo>
                  <a:lnTo>
                    <a:pt x="458724" y="1152143"/>
                  </a:lnTo>
                  <a:lnTo>
                    <a:pt x="458724" y="1043939"/>
                  </a:lnTo>
                  <a:lnTo>
                    <a:pt x="460248" y="949451"/>
                  </a:lnTo>
                  <a:lnTo>
                    <a:pt x="461772" y="882395"/>
                  </a:lnTo>
                  <a:lnTo>
                    <a:pt x="461772" y="854964"/>
                  </a:lnTo>
                  <a:lnTo>
                    <a:pt x="461772" y="868680"/>
                  </a:lnTo>
                  <a:lnTo>
                    <a:pt x="463295" y="922019"/>
                  </a:lnTo>
                  <a:lnTo>
                    <a:pt x="464820" y="1008887"/>
                  </a:lnTo>
                  <a:lnTo>
                    <a:pt x="466344" y="1117091"/>
                  </a:lnTo>
                  <a:lnTo>
                    <a:pt x="466344" y="1226819"/>
                  </a:lnTo>
                  <a:lnTo>
                    <a:pt x="467868" y="1328927"/>
                  </a:lnTo>
                  <a:lnTo>
                    <a:pt x="469391" y="1406651"/>
                  </a:lnTo>
                  <a:lnTo>
                    <a:pt x="469391" y="1446275"/>
                  </a:lnTo>
                  <a:lnTo>
                    <a:pt x="470916" y="1446275"/>
                  </a:lnTo>
                  <a:lnTo>
                    <a:pt x="472440" y="1405127"/>
                  </a:lnTo>
                  <a:lnTo>
                    <a:pt x="473964" y="1327403"/>
                  </a:lnTo>
                  <a:lnTo>
                    <a:pt x="473964" y="1226819"/>
                  </a:lnTo>
                  <a:lnTo>
                    <a:pt x="475488" y="1117091"/>
                  </a:lnTo>
                  <a:lnTo>
                    <a:pt x="477012" y="1008887"/>
                  </a:lnTo>
                  <a:lnTo>
                    <a:pt x="478536" y="922019"/>
                  </a:lnTo>
                  <a:lnTo>
                    <a:pt x="478536" y="854964"/>
                  </a:lnTo>
                  <a:lnTo>
                    <a:pt x="480060" y="882395"/>
                  </a:lnTo>
                  <a:lnTo>
                    <a:pt x="480060" y="949451"/>
                  </a:lnTo>
                  <a:lnTo>
                    <a:pt x="481584" y="1043939"/>
                  </a:lnTo>
                  <a:lnTo>
                    <a:pt x="483108" y="1153667"/>
                  </a:lnTo>
                  <a:lnTo>
                    <a:pt x="484632" y="1261871"/>
                  </a:lnTo>
                  <a:lnTo>
                    <a:pt x="484632" y="1357883"/>
                  </a:lnTo>
                  <a:lnTo>
                    <a:pt x="486156" y="1423416"/>
                  </a:lnTo>
                  <a:lnTo>
                    <a:pt x="487680" y="1449323"/>
                  </a:lnTo>
                  <a:lnTo>
                    <a:pt x="489204" y="1437132"/>
                  </a:lnTo>
                  <a:lnTo>
                    <a:pt x="489204" y="1383791"/>
                  </a:lnTo>
                  <a:lnTo>
                    <a:pt x="490728" y="1296923"/>
                  </a:lnTo>
                  <a:lnTo>
                    <a:pt x="492252" y="1190243"/>
                  </a:lnTo>
                  <a:lnTo>
                    <a:pt x="492252" y="1078991"/>
                  </a:lnTo>
                  <a:lnTo>
                    <a:pt x="493776" y="976883"/>
                  </a:lnTo>
                  <a:lnTo>
                    <a:pt x="495300" y="899159"/>
                  </a:lnTo>
                  <a:lnTo>
                    <a:pt x="496824" y="859535"/>
                  </a:lnTo>
                  <a:lnTo>
                    <a:pt x="496824" y="900683"/>
                  </a:lnTo>
                  <a:lnTo>
                    <a:pt x="498348" y="978407"/>
                  </a:lnTo>
                  <a:lnTo>
                    <a:pt x="499872" y="1078991"/>
                  </a:lnTo>
                  <a:lnTo>
                    <a:pt x="499872" y="1190243"/>
                  </a:lnTo>
                  <a:lnTo>
                    <a:pt x="501395" y="1296923"/>
                  </a:lnTo>
                  <a:lnTo>
                    <a:pt x="502920" y="1383791"/>
                  </a:lnTo>
                  <a:lnTo>
                    <a:pt x="502920" y="1437132"/>
                  </a:lnTo>
                  <a:lnTo>
                    <a:pt x="504444" y="1449323"/>
                  </a:lnTo>
                  <a:lnTo>
                    <a:pt x="505968" y="1423416"/>
                  </a:lnTo>
                  <a:lnTo>
                    <a:pt x="507491" y="1357883"/>
                  </a:lnTo>
                  <a:lnTo>
                    <a:pt x="507491" y="1261871"/>
                  </a:lnTo>
                  <a:lnTo>
                    <a:pt x="509016" y="1152143"/>
                  </a:lnTo>
                  <a:lnTo>
                    <a:pt x="510540" y="1152143"/>
                  </a:lnTo>
                  <a:lnTo>
                    <a:pt x="512064" y="766571"/>
                  </a:lnTo>
                  <a:lnTo>
                    <a:pt x="512064" y="437387"/>
                  </a:lnTo>
                  <a:lnTo>
                    <a:pt x="513588" y="205739"/>
                  </a:lnTo>
                  <a:lnTo>
                    <a:pt x="513588" y="112775"/>
                  </a:lnTo>
                  <a:lnTo>
                    <a:pt x="515112" y="163067"/>
                  </a:lnTo>
                  <a:lnTo>
                    <a:pt x="515112" y="352043"/>
                  </a:lnTo>
                  <a:lnTo>
                    <a:pt x="516636" y="652271"/>
                  </a:lnTo>
                  <a:lnTo>
                    <a:pt x="518160" y="1022603"/>
                  </a:lnTo>
                  <a:lnTo>
                    <a:pt x="518160" y="1412748"/>
                  </a:lnTo>
                  <a:lnTo>
                    <a:pt x="519684" y="1761743"/>
                  </a:lnTo>
                  <a:lnTo>
                    <a:pt x="521208" y="2026919"/>
                  </a:lnTo>
                  <a:lnTo>
                    <a:pt x="522732" y="2168651"/>
                  </a:lnTo>
                  <a:lnTo>
                    <a:pt x="522732" y="2167127"/>
                  </a:lnTo>
                  <a:lnTo>
                    <a:pt x="524256" y="2025395"/>
                  </a:lnTo>
                  <a:lnTo>
                    <a:pt x="525780" y="1758695"/>
                  </a:lnTo>
                  <a:lnTo>
                    <a:pt x="527304" y="1409699"/>
                  </a:lnTo>
                  <a:lnTo>
                    <a:pt x="527304" y="1024127"/>
                  </a:lnTo>
                  <a:lnTo>
                    <a:pt x="528828" y="658367"/>
                  </a:lnTo>
                  <a:lnTo>
                    <a:pt x="530352" y="362711"/>
                  </a:lnTo>
                  <a:lnTo>
                    <a:pt x="530352" y="178307"/>
                  </a:lnTo>
                  <a:lnTo>
                    <a:pt x="531876" y="132587"/>
                  </a:lnTo>
                  <a:lnTo>
                    <a:pt x="531876" y="227075"/>
                  </a:lnTo>
                  <a:lnTo>
                    <a:pt x="533400" y="454151"/>
                  </a:lnTo>
                  <a:lnTo>
                    <a:pt x="533400" y="778764"/>
                  </a:lnTo>
                  <a:lnTo>
                    <a:pt x="534924" y="1153667"/>
                  </a:lnTo>
                  <a:lnTo>
                    <a:pt x="536448" y="1528571"/>
                  </a:lnTo>
                  <a:lnTo>
                    <a:pt x="537972" y="1850135"/>
                  </a:lnTo>
                  <a:lnTo>
                    <a:pt x="537972" y="2075687"/>
                  </a:lnTo>
                  <a:lnTo>
                    <a:pt x="539495" y="2167127"/>
                  </a:lnTo>
                  <a:lnTo>
                    <a:pt x="541020" y="2118359"/>
                  </a:lnTo>
                  <a:lnTo>
                    <a:pt x="541020" y="1935480"/>
                  </a:lnTo>
                  <a:lnTo>
                    <a:pt x="542544" y="1641348"/>
                  </a:lnTo>
                  <a:lnTo>
                    <a:pt x="544068" y="1278635"/>
                  </a:lnTo>
                  <a:lnTo>
                    <a:pt x="545591" y="899159"/>
                  </a:lnTo>
                  <a:lnTo>
                    <a:pt x="545591" y="557783"/>
                  </a:lnTo>
                  <a:lnTo>
                    <a:pt x="547116" y="300227"/>
                  </a:lnTo>
                  <a:lnTo>
                    <a:pt x="548640" y="161543"/>
                  </a:lnTo>
                  <a:lnTo>
                    <a:pt x="548640" y="301751"/>
                  </a:lnTo>
                  <a:lnTo>
                    <a:pt x="550164" y="559307"/>
                  </a:lnTo>
                  <a:lnTo>
                    <a:pt x="551688" y="902207"/>
                  </a:lnTo>
                  <a:lnTo>
                    <a:pt x="551688" y="1278635"/>
                  </a:lnTo>
                  <a:lnTo>
                    <a:pt x="553212" y="1638299"/>
                  </a:lnTo>
                  <a:lnTo>
                    <a:pt x="554736" y="1927859"/>
                  </a:lnTo>
                  <a:lnTo>
                    <a:pt x="556260" y="2107691"/>
                  </a:lnTo>
                  <a:lnTo>
                    <a:pt x="556260" y="2153411"/>
                  </a:lnTo>
                  <a:lnTo>
                    <a:pt x="556260" y="2060448"/>
                  </a:lnTo>
                  <a:lnTo>
                    <a:pt x="557784" y="1837943"/>
                  </a:lnTo>
                  <a:lnTo>
                    <a:pt x="559308" y="1520951"/>
                  </a:lnTo>
                  <a:lnTo>
                    <a:pt x="559308" y="1152143"/>
                  </a:lnTo>
                  <a:lnTo>
                    <a:pt x="560832" y="784859"/>
                  </a:lnTo>
                  <a:lnTo>
                    <a:pt x="562356" y="469391"/>
                  </a:lnTo>
                  <a:lnTo>
                    <a:pt x="562356" y="248411"/>
                  </a:lnTo>
                  <a:lnTo>
                    <a:pt x="563880" y="156971"/>
                  </a:lnTo>
                  <a:lnTo>
                    <a:pt x="565404" y="202691"/>
                  </a:lnTo>
                  <a:lnTo>
                    <a:pt x="565404" y="673607"/>
                  </a:lnTo>
                  <a:lnTo>
                    <a:pt x="566928" y="1028699"/>
                  </a:lnTo>
                  <a:lnTo>
                    <a:pt x="568452" y="1402080"/>
                  </a:lnTo>
                  <a:lnTo>
                    <a:pt x="569976" y="1737359"/>
                  </a:lnTo>
                  <a:lnTo>
                    <a:pt x="569976" y="1991867"/>
                  </a:lnTo>
                  <a:lnTo>
                    <a:pt x="571500" y="2129027"/>
                  </a:lnTo>
                  <a:lnTo>
                    <a:pt x="573024" y="2129027"/>
                  </a:lnTo>
                  <a:lnTo>
                    <a:pt x="573024" y="1991867"/>
                  </a:lnTo>
                  <a:lnTo>
                    <a:pt x="574548" y="1737359"/>
                  </a:lnTo>
                  <a:lnTo>
                    <a:pt x="576072" y="1399032"/>
                  </a:lnTo>
                  <a:lnTo>
                    <a:pt x="577595" y="1028699"/>
                  </a:lnTo>
                  <a:lnTo>
                    <a:pt x="577595" y="676655"/>
                  </a:lnTo>
                  <a:lnTo>
                    <a:pt x="579120" y="390143"/>
                  </a:lnTo>
                  <a:lnTo>
                    <a:pt x="580644" y="211835"/>
                  </a:lnTo>
                  <a:lnTo>
                    <a:pt x="582168" y="167639"/>
                  </a:lnTo>
                  <a:lnTo>
                    <a:pt x="582168" y="477011"/>
                  </a:lnTo>
                  <a:lnTo>
                    <a:pt x="583691" y="790955"/>
                  </a:lnTo>
                  <a:lnTo>
                    <a:pt x="583691" y="1153667"/>
                  </a:lnTo>
                  <a:lnTo>
                    <a:pt x="585216" y="1514855"/>
                  </a:lnTo>
                  <a:lnTo>
                    <a:pt x="586740" y="1827275"/>
                  </a:lnTo>
                  <a:lnTo>
                    <a:pt x="588264" y="2043683"/>
                  </a:lnTo>
                  <a:lnTo>
                    <a:pt x="588264" y="2135123"/>
                  </a:lnTo>
                  <a:lnTo>
                    <a:pt x="589788" y="2087880"/>
                  </a:lnTo>
                  <a:lnTo>
                    <a:pt x="591312" y="1909571"/>
                  </a:lnTo>
                  <a:lnTo>
                    <a:pt x="592836" y="1626107"/>
                  </a:lnTo>
                  <a:lnTo>
                    <a:pt x="592836" y="1275587"/>
                  </a:lnTo>
                  <a:lnTo>
                    <a:pt x="594360" y="908303"/>
                  </a:lnTo>
                  <a:lnTo>
                    <a:pt x="595884" y="576071"/>
                  </a:lnTo>
                  <a:lnTo>
                    <a:pt x="595884" y="324611"/>
                  </a:lnTo>
                  <a:lnTo>
                    <a:pt x="597408" y="190500"/>
                  </a:lnTo>
                  <a:lnTo>
                    <a:pt x="598932" y="190500"/>
                  </a:lnTo>
                  <a:lnTo>
                    <a:pt x="600456" y="326135"/>
                  </a:lnTo>
                  <a:lnTo>
                    <a:pt x="600456" y="577595"/>
                  </a:lnTo>
                  <a:lnTo>
                    <a:pt x="601980" y="909827"/>
                  </a:lnTo>
                  <a:lnTo>
                    <a:pt x="603504" y="1275587"/>
                  </a:lnTo>
                  <a:lnTo>
                    <a:pt x="603504" y="1624583"/>
                  </a:lnTo>
                  <a:lnTo>
                    <a:pt x="605028" y="1906523"/>
                  </a:lnTo>
                  <a:lnTo>
                    <a:pt x="606552" y="2081783"/>
                  </a:lnTo>
                  <a:lnTo>
                    <a:pt x="606552" y="2127503"/>
                  </a:lnTo>
                  <a:lnTo>
                    <a:pt x="608076" y="2036064"/>
                  </a:lnTo>
                  <a:lnTo>
                    <a:pt x="609600" y="1821180"/>
                  </a:lnTo>
                  <a:lnTo>
                    <a:pt x="611124" y="1511807"/>
                  </a:lnTo>
                  <a:lnTo>
                    <a:pt x="611124" y="1152143"/>
                  </a:lnTo>
                  <a:lnTo>
                    <a:pt x="612648" y="795527"/>
                  </a:lnTo>
                  <a:lnTo>
                    <a:pt x="614172" y="487680"/>
                  </a:lnTo>
                  <a:lnTo>
                    <a:pt x="615695" y="271271"/>
                  </a:lnTo>
                  <a:lnTo>
                    <a:pt x="615695" y="182880"/>
                  </a:lnTo>
                  <a:lnTo>
                    <a:pt x="617220" y="227075"/>
                  </a:lnTo>
                  <a:lnTo>
                    <a:pt x="617220" y="685799"/>
                  </a:lnTo>
                  <a:lnTo>
                    <a:pt x="618744" y="1031748"/>
                  </a:lnTo>
                  <a:lnTo>
                    <a:pt x="620268" y="1395983"/>
                  </a:lnTo>
                  <a:lnTo>
                    <a:pt x="621791" y="1723643"/>
                  </a:lnTo>
                  <a:lnTo>
                    <a:pt x="621791" y="1973580"/>
                  </a:lnTo>
                  <a:lnTo>
                    <a:pt x="623316" y="2106167"/>
                  </a:lnTo>
                  <a:lnTo>
                    <a:pt x="624840" y="2104643"/>
                  </a:lnTo>
                  <a:lnTo>
                    <a:pt x="626364" y="1972055"/>
                  </a:lnTo>
                  <a:lnTo>
                    <a:pt x="626364" y="1722119"/>
                  </a:lnTo>
                  <a:lnTo>
                    <a:pt x="627888" y="1394459"/>
                  </a:lnTo>
                  <a:lnTo>
                    <a:pt x="629412" y="1031748"/>
                  </a:lnTo>
                  <a:lnTo>
                    <a:pt x="629412" y="685799"/>
                  </a:lnTo>
                  <a:lnTo>
                    <a:pt x="630936" y="406907"/>
                  </a:lnTo>
                  <a:lnTo>
                    <a:pt x="632460" y="233171"/>
                  </a:lnTo>
                  <a:lnTo>
                    <a:pt x="633984" y="188975"/>
                  </a:lnTo>
                  <a:lnTo>
                    <a:pt x="633984" y="278891"/>
                  </a:lnTo>
                  <a:lnTo>
                    <a:pt x="635508" y="492251"/>
                  </a:lnTo>
                  <a:lnTo>
                    <a:pt x="635508" y="798575"/>
                  </a:lnTo>
                  <a:lnTo>
                    <a:pt x="637032" y="1153667"/>
                  </a:lnTo>
                  <a:lnTo>
                    <a:pt x="637032" y="1508759"/>
                  </a:lnTo>
                  <a:lnTo>
                    <a:pt x="638556" y="1813559"/>
                  </a:lnTo>
                  <a:lnTo>
                    <a:pt x="640080" y="2026919"/>
                  </a:lnTo>
                  <a:lnTo>
                    <a:pt x="640080" y="2113787"/>
                  </a:lnTo>
                  <a:lnTo>
                    <a:pt x="641604" y="2069591"/>
                  </a:lnTo>
                  <a:lnTo>
                    <a:pt x="643128" y="1894332"/>
                  </a:lnTo>
                  <a:lnTo>
                    <a:pt x="644652" y="1616964"/>
                  </a:lnTo>
                  <a:lnTo>
                    <a:pt x="644652" y="1274064"/>
                  </a:lnTo>
                  <a:lnTo>
                    <a:pt x="646176" y="912875"/>
                  </a:lnTo>
                  <a:lnTo>
                    <a:pt x="647700" y="586739"/>
                  </a:lnTo>
                  <a:lnTo>
                    <a:pt x="649224" y="341375"/>
                  </a:lnTo>
                  <a:lnTo>
                    <a:pt x="649224" y="208787"/>
                  </a:lnTo>
                  <a:lnTo>
                    <a:pt x="650748" y="208787"/>
                  </a:lnTo>
                  <a:lnTo>
                    <a:pt x="652272" y="342899"/>
                  </a:lnTo>
                  <a:lnTo>
                    <a:pt x="652272" y="915923"/>
                  </a:lnTo>
                  <a:lnTo>
                    <a:pt x="653795" y="1274064"/>
                  </a:lnTo>
                  <a:lnTo>
                    <a:pt x="655320" y="1615439"/>
                  </a:lnTo>
                  <a:lnTo>
                    <a:pt x="655320" y="1891283"/>
                  </a:lnTo>
                  <a:lnTo>
                    <a:pt x="656844" y="2065019"/>
                  </a:lnTo>
                  <a:lnTo>
                    <a:pt x="658368" y="2109216"/>
                  </a:lnTo>
                  <a:lnTo>
                    <a:pt x="659891" y="2019299"/>
                  </a:lnTo>
                  <a:lnTo>
                    <a:pt x="659891" y="1807464"/>
                  </a:lnTo>
                  <a:lnTo>
                    <a:pt x="661416" y="1504187"/>
                  </a:lnTo>
                  <a:lnTo>
                    <a:pt x="662940" y="1152143"/>
                  </a:lnTo>
                  <a:lnTo>
                    <a:pt x="662940" y="800099"/>
                  </a:lnTo>
                  <a:lnTo>
                    <a:pt x="664464" y="498348"/>
                  </a:lnTo>
                  <a:lnTo>
                    <a:pt x="665988" y="288035"/>
                  </a:lnTo>
                  <a:lnTo>
                    <a:pt x="667512" y="199643"/>
                  </a:lnTo>
                  <a:lnTo>
                    <a:pt x="667512" y="245364"/>
                  </a:lnTo>
                  <a:lnTo>
                    <a:pt x="669036" y="419099"/>
                  </a:lnTo>
                  <a:lnTo>
                    <a:pt x="670560" y="694943"/>
                  </a:lnTo>
                  <a:lnTo>
                    <a:pt x="670560" y="1391411"/>
                  </a:lnTo>
                  <a:lnTo>
                    <a:pt x="672084" y="1714499"/>
                  </a:lnTo>
                  <a:lnTo>
                    <a:pt x="673608" y="1958339"/>
                  </a:lnTo>
                  <a:lnTo>
                    <a:pt x="673608" y="2087880"/>
                  </a:lnTo>
                  <a:lnTo>
                    <a:pt x="675132" y="2087880"/>
                  </a:lnTo>
                  <a:lnTo>
                    <a:pt x="676656" y="1956816"/>
                  </a:lnTo>
                  <a:lnTo>
                    <a:pt x="678180" y="1712975"/>
                  </a:lnTo>
                  <a:lnTo>
                    <a:pt x="678180" y="1389887"/>
                  </a:lnTo>
                  <a:lnTo>
                    <a:pt x="679704" y="1034795"/>
                  </a:lnTo>
                  <a:lnTo>
                    <a:pt x="681228" y="694943"/>
                  </a:lnTo>
                  <a:lnTo>
                    <a:pt x="682752" y="422148"/>
                  </a:lnTo>
                  <a:lnTo>
                    <a:pt x="682752" y="249935"/>
                  </a:lnTo>
                  <a:lnTo>
                    <a:pt x="684276" y="204216"/>
                  </a:lnTo>
                  <a:lnTo>
                    <a:pt x="685800" y="294132"/>
                  </a:lnTo>
                  <a:lnTo>
                    <a:pt x="685800" y="504443"/>
                  </a:lnTo>
                  <a:lnTo>
                    <a:pt x="687324" y="804671"/>
                  </a:lnTo>
                  <a:lnTo>
                    <a:pt x="687324" y="1153667"/>
                  </a:lnTo>
                  <a:lnTo>
                    <a:pt x="688848" y="1501139"/>
                  </a:lnTo>
                  <a:lnTo>
                    <a:pt x="688848" y="1802891"/>
                  </a:lnTo>
                  <a:lnTo>
                    <a:pt x="690372" y="2010155"/>
                  </a:lnTo>
                  <a:lnTo>
                    <a:pt x="691895" y="2097023"/>
                  </a:lnTo>
                  <a:lnTo>
                    <a:pt x="693420" y="2045207"/>
                  </a:lnTo>
                  <a:lnTo>
                    <a:pt x="693420" y="1877567"/>
                  </a:lnTo>
                  <a:lnTo>
                    <a:pt x="694944" y="1607819"/>
                  </a:lnTo>
                  <a:lnTo>
                    <a:pt x="696468" y="1271016"/>
                  </a:lnTo>
                  <a:lnTo>
                    <a:pt x="696468" y="917448"/>
                  </a:lnTo>
                  <a:lnTo>
                    <a:pt x="697991" y="592835"/>
                  </a:lnTo>
                  <a:lnTo>
                    <a:pt x="699516" y="345948"/>
                  </a:lnTo>
                  <a:lnTo>
                    <a:pt x="701040" y="211835"/>
                  </a:lnTo>
                  <a:lnTo>
                    <a:pt x="701040" y="208787"/>
                  </a:lnTo>
                  <a:lnTo>
                    <a:pt x="702564" y="338327"/>
                  </a:lnTo>
                  <a:lnTo>
                    <a:pt x="704088" y="585216"/>
                  </a:lnTo>
                  <a:lnTo>
                    <a:pt x="705612" y="912875"/>
                  </a:lnTo>
                  <a:lnTo>
                    <a:pt x="705612" y="1623059"/>
                  </a:lnTo>
                  <a:lnTo>
                    <a:pt x="707136" y="1906523"/>
                  </a:lnTo>
                  <a:lnTo>
                    <a:pt x="707136" y="2084832"/>
                  </a:lnTo>
                  <a:lnTo>
                    <a:pt x="708660" y="2133599"/>
                  </a:lnTo>
                  <a:lnTo>
                    <a:pt x="710184" y="2045207"/>
                  </a:lnTo>
                  <a:lnTo>
                    <a:pt x="711708" y="1828799"/>
                  </a:lnTo>
                  <a:lnTo>
                    <a:pt x="711708" y="1516380"/>
                  </a:lnTo>
                  <a:lnTo>
                    <a:pt x="713232" y="1152143"/>
                  </a:lnTo>
                  <a:lnTo>
                    <a:pt x="714756" y="786383"/>
                  </a:lnTo>
                  <a:lnTo>
                    <a:pt x="716280" y="469391"/>
                  </a:lnTo>
                  <a:lnTo>
                    <a:pt x="716280" y="246887"/>
                  </a:lnTo>
                  <a:lnTo>
                    <a:pt x="717804" y="150875"/>
                  </a:lnTo>
                  <a:lnTo>
                    <a:pt x="719328" y="196595"/>
                  </a:lnTo>
                  <a:lnTo>
                    <a:pt x="719328" y="374903"/>
                  </a:lnTo>
                  <a:lnTo>
                    <a:pt x="720852" y="665987"/>
                  </a:lnTo>
                  <a:lnTo>
                    <a:pt x="722376" y="1027175"/>
                  </a:lnTo>
                  <a:lnTo>
                    <a:pt x="722376" y="1754123"/>
                  </a:lnTo>
                  <a:lnTo>
                    <a:pt x="723900" y="2016251"/>
                  </a:lnTo>
                  <a:lnTo>
                    <a:pt x="725424" y="2159507"/>
                  </a:lnTo>
                  <a:lnTo>
                    <a:pt x="726948" y="2161032"/>
                  </a:lnTo>
                  <a:lnTo>
                    <a:pt x="726948" y="2022348"/>
                  </a:lnTo>
                  <a:lnTo>
                    <a:pt x="728472" y="1758695"/>
                  </a:lnTo>
                  <a:lnTo>
                    <a:pt x="729995" y="1411223"/>
                  </a:lnTo>
                  <a:lnTo>
                    <a:pt x="729995" y="1022603"/>
                  </a:lnTo>
                  <a:lnTo>
                    <a:pt x="731520" y="652271"/>
                  </a:lnTo>
                  <a:lnTo>
                    <a:pt x="733044" y="352043"/>
                  </a:lnTo>
                  <a:lnTo>
                    <a:pt x="734568" y="161543"/>
                  </a:lnTo>
                  <a:lnTo>
                    <a:pt x="734568" y="111251"/>
                  </a:lnTo>
                  <a:lnTo>
                    <a:pt x="736091" y="204216"/>
                  </a:lnTo>
                  <a:lnTo>
                    <a:pt x="737616" y="435864"/>
                  </a:lnTo>
                  <a:lnTo>
                    <a:pt x="739140" y="766571"/>
                  </a:lnTo>
                  <a:lnTo>
                    <a:pt x="739140" y="1153667"/>
                  </a:lnTo>
                  <a:lnTo>
                    <a:pt x="740664" y="1542287"/>
                  </a:lnTo>
                  <a:lnTo>
                    <a:pt x="740664" y="2110739"/>
                  </a:lnTo>
                  <a:lnTo>
                    <a:pt x="742188" y="2212848"/>
                  </a:lnTo>
                  <a:lnTo>
                    <a:pt x="743712" y="2164080"/>
                  </a:lnTo>
                  <a:lnTo>
                    <a:pt x="745236" y="1975103"/>
                  </a:lnTo>
                  <a:lnTo>
                    <a:pt x="745236" y="1667255"/>
                  </a:lnTo>
                  <a:lnTo>
                    <a:pt x="746760" y="1286255"/>
                  </a:lnTo>
                  <a:lnTo>
                    <a:pt x="748284" y="885443"/>
                  </a:lnTo>
                  <a:lnTo>
                    <a:pt x="749808" y="521207"/>
                  </a:lnTo>
                  <a:lnTo>
                    <a:pt x="749808" y="243839"/>
                  </a:lnTo>
                  <a:lnTo>
                    <a:pt x="751332" y="96011"/>
                  </a:lnTo>
                  <a:lnTo>
                    <a:pt x="752856" y="92964"/>
                  </a:lnTo>
                  <a:lnTo>
                    <a:pt x="752856" y="239267"/>
                  </a:lnTo>
                  <a:lnTo>
                    <a:pt x="754380" y="516635"/>
                  </a:lnTo>
                  <a:lnTo>
                    <a:pt x="755904" y="882395"/>
                  </a:lnTo>
                  <a:lnTo>
                    <a:pt x="757428" y="1290827"/>
                  </a:lnTo>
                  <a:lnTo>
                    <a:pt x="757428" y="1993391"/>
                  </a:lnTo>
                  <a:lnTo>
                    <a:pt x="758952" y="2191511"/>
                  </a:lnTo>
                  <a:lnTo>
                    <a:pt x="760476" y="2244851"/>
                  </a:lnTo>
                  <a:lnTo>
                    <a:pt x="760476" y="2142743"/>
                  </a:lnTo>
                  <a:lnTo>
                    <a:pt x="762000" y="1903475"/>
                  </a:lnTo>
                  <a:lnTo>
                    <a:pt x="763524" y="1556003"/>
                  </a:lnTo>
                  <a:lnTo>
                    <a:pt x="763524" y="1152143"/>
                  </a:lnTo>
                  <a:lnTo>
                    <a:pt x="765048" y="746759"/>
                  </a:lnTo>
                  <a:lnTo>
                    <a:pt x="766572" y="397764"/>
                  </a:lnTo>
                  <a:lnTo>
                    <a:pt x="768095" y="153923"/>
                  </a:lnTo>
                  <a:lnTo>
                    <a:pt x="768095" y="48767"/>
                  </a:lnTo>
                  <a:lnTo>
                    <a:pt x="769620" y="100583"/>
                  </a:lnTo>
                  <a:lnTo>
                    <a:pt x="771144" y="300227"/>
                  </a:lnTo>
                  <a:lnTo>
                    <a:pt x="772668" y="618743"/>
                  </a:lnTo>
                  <a:lnTo>
                    <a:pt x="772668" y="1014983"/>
                  </a:lnTo>
                  <a:lnTo>
                    <a:pt x="774191" y="1431035"/>
                  </a:lnTo>
                  <a:lnTo>
                    <a:pt x="775716" y="1807464"/>
                  </a:lnTo>
                  <a:lnTo>
                    <a:pt x="775716" y="2249423"/>
                  </a:lnTo>
                  <a:lnTo>
                    <a:pt x="777240" y="2249423"/>
                  </a:lnTo>
                  <a:lnTo>
                    <a:pt x="778764" y="2095499"/>
                  </a:lnTo>
                  <a:lnTo>
                    <a:pt x="778764" y="1810511"/>
                  </a:lnTo>
                  <a:lnTo>
                    <a:pt x="780288" y="1431035"/>
                  </a:lnTo>
                  <a:lnTo>
                    <a:pt x="781812" y="1011935"/>
                  </a:lnTo>
                  <a:lnTo>
                    <a:pt x="783336" y="609599"/>
                  </a:lnTo>
                  <a:lnTo>
                    <a:pt x="783336" y="284987"/>
                  </a:lnTo>
                  <a:lnTo>
                    <a:pt x="784860" y="82295"/>
                  </a:lnTo>
                  <a:lnTo>
                    <a:pt x="786384" y="28955"/>
                  </a:lnTo>
                  <a:lnTo>
                    <a:pt x="786384" y="132587"/>
                  </a:lnTo>
                  <a:lnTo>
                    <a:pt x="787908" y="380999"/>
                  </a:lnTo>
                  <a:lnTo>
                    <a:pt x="789432" y="737616"/>
                  </a:lnTo>
                  <a:lnTo>
                    <a:pt x="790956" y="1153667"/>
                  </a:lnTo>
                  <a:lnTo>
                    <a:pt x="790956" y="1569719"/>
                  </a:lnTo>
                  <a:lnTo>
                    <a:pt x="792480" y="1929383"/>
                  </a:lnTo>
                  <a:lnTo>
                    <a:pt x="792480" y="2179319"/>
                  </a:lnTo>
                  <a:lnTo>
                    <a:pt x="794004" y="2284475"/>
                  </a:lnTo>
                  <a:lnTo>
                    <a:pt x="794004" y="2231135"/>
                  </a:lnTo>
                  <a:lnTo>
                    <a:pt x="795528" y="2028443"/>
                  </a:lnTo>
                  <a:lnTo>
                    <a:pt x="797052" y="1700783"/>
                  </a:lnTo>
                  <a:lnTo>
                    <a:pt x="797052" y="1293875"/>
                  </a:lnTo>
                  <a:lnTo>
                    <a:pt x="798576" y="868680"/>
                  </a:lnTo>
                  <a:lnTo>
                    <a:pt x="800100" y="483107"/>
                  </a:lnTo>
                  <a:lnTo>
                    <a:pt x="801624" y="190500"/>
                  </a:lnTo>
                  <a:lnTo>
                    <a:pt x="801624" y="32003"/>
                  </a:lnTo>
                  <a:lnTo>
                    <a:pt x="803148" y="32003"/>
                  </a:lnTo>
                  <a:lnTo>
                    <a:pt x="804672" y="188975"/>
                  </a:lnTo>
                  <a:lnTo>
                    <a:pt x="806195" y="483107"/>
                  </a:lnTo>
                  <a:lnTo>
                    <a:pt x="806195" y="868680"/>
                  </a:lnTo>
                  <a:lnTo>
                    <a:pt x="807720" y="1296923"/>
                  </a:lnTo>
                  <a:lnTo>
                    <a:pt x="809244" y="1705355"/>
                  </a:lnTo>
                  <a:lnTo>
                    <a:pt x="809244" y="2037587"/>
                  </a:lnTo>
                  <a:lnTo>
                    <a:pt x="810768" y="2243327"/>
                  </a:lnTo>
                  <a:lnTo>
                    <a:pt x="810768" y="2298191"/>
                  </a:lnTo>
                  <a:lnTo>
                    <a:pt x="812291" y="2189987"/>
                  </a:lnTo>
                  <a:lnTo>
                    <a:pt x="812291" y="1938527"/>
                  </a:lnTo>
                  <a:lnTo>
                    <a:pt x="813816" y="1574291"/>
                  </a:lnTo>
                  <a:lnTo>
                    <a:pt x="815340" y="1152143"/>
                  </a:lnTo>
                  <a:lnTo>
                    <a:pt x="816864" y="729995"/>
                  </a:lnTo>
                  <a:lnTo>
                    <a:pt x="816864" y="365759"/>
                  </a:lnTo>
                  <a:lnTo>
                    <a:pt x="818388" y="112775"/>
                  </a:lnTo>
                  <a:lnTo>
                    <a:pt x="819912" y="4571"/>
                  </a:lnTo>
                  <a:lnTo>
                    <a:pt x="819912" y="59435"/>
                  </a:lnTo>
                  <a:lnTo>
                    <a:pt x="821436" y="266700"/>
                  </a:lnTo>
                  <a:lnTo>
                    <a:pt x="822960" y="598932"/>
                  </a:lnTo>
                  <a:lnTo>
                    <a:pt x="824484" y="1008887"/>
                  </a:lnTo>
                  <a:lnTo>
                    <a:pt x="824484" y="1441703"/>
                  </a:lnTo>
                  <a:lnTo>
                    <a:pt x="826008" y="1830323"/>
                  </a:lnTo>
                  <a:lnTo>
                    <a:pt x="827532" y="2127503"/>
                  </a:lnTo>
                  <a:lnTo>
                    <a:pt x="827532" y="2285999"/>
                  </a:lnTo>
                  <a:lnTo>
                    <a:pt x="829056" y="2127503"/>
                  </a:lnTo>
                  <a:lnTo>
                    <a:pt x="830580" y="1830323"/>
                  </a:lnTo>
                  <a:lnTo>
                    <a:pt x="830580" y="1440180"/>
                  </a:lnTo>
                  <a:lnTo>
                    <a:pt x="832104" y="1007364"/>
                  </a:lnTo>
                  <a:lnTo>
                    <a:pt x="833628" y="595883"/>
                  </a:lnTo>
                  <a:lnTo>
                    <a:pt x="835152" y="262127"/>
                  </a:lnTo>
                  <a:lnTo>
                    <a:pt x="835152" y="54864"/>
                  </a:lnTo>
                  <a:lnTo>
                    <a:pt x="836676" y="0"/>
                  </a:lnTo>
                  <a:lnTo>
                    <a:pt x="838200" y="108203"/>
                  </a:lnTo>
                  <a:lnTo>
                    <a:pt x="839724" y="362711"/>
                  </a:lnTo>
                  <a:lnTo>
                    <a:pt x="839724" y="729995"/>
                  </a:lnTo>
                  <a:lnTo>
                    <a:pt x="841248" y="1153667"/>
                  </a:lnTo>
                  <a:lnTo>
                    <a:pt x="842772" y="1578864"/>
                  </a:lnTo>
                  <a:lnTo>
                    <a:pt x="842772" y="1944623"/>
                  </a:lnTo>
                  <a:lnTo>
                    <a:pt x="844295" y="2199132"/>
                  </a:lnTo>
                  <a:lnTo>
                    <a:pt x="845820" y="2307335"/>
                  </a:lnTo>
                  <a:lnTo>
                    <a:pt x="845820" y="2043683"/>
                  </a:lnTo>
                  <a:lnTo>
                    <a:pt x="847344" y="1709927"/>
                  </a:lnTo>
                  <a:lnTo>
                    <a:pt x="848868" y="1296923"/>
                  </a:lnTo>
                  <a:lnTo>
                    <a:pt x="850391" y="865632"/>
                  </a:lnTo>
                  <a:lnTo>
                    <a:pt x="850391" y="473964"/>
                  </a:lnTo>
                  <a:lnTo>
                    <a:pt x="851916" y="178307"/>
                  </a:lnTo>
                  <a:lnTo>
                    <a:pt x="853440" y="18287"/>
                  </a:lnTo>
                  <a:lnTo>
                    <a:pt x="854964" y="18287"/>
                  </a:lnTo>
                  <a:lnTo>
                    <a:pt x="854964" y="179832"/>
                  </a:lnTo>
                  <a:lnTo>
                    <a:pt x="856488" y="475487"/>
                  </a:lnTo>
                  <a:lnTo>
                    <a:pt x="858012" y="865632"/>
                  </a:lnTo>
                  <a:lnTo>
                    <a:pt x="858012" y="1298448"/>
                  </a:lnTo>
                  <a:lnTo>
                    <a:pt x="859536" y="1709927"/>
                  </a:lnTo>
                  <a:lnTo>
                    <a:pt x="861060" y="2043683"/>
                  </a:lnTo>
                  <a:lnTo>
                    <a:pt x="862584" y="2250948"/>
                  </a:lnTo>
                  <a:lnTo>
                    <a:pt x="862584" y="2304287"/>
                  </a:lnTo>
                  <a:lnTo>
                    <a:pt x="862584" y="2197607"/>
                  </a:lnTo>
                  <a:lnTo>
                    <a:pt x="864108" y="1941575"/>
                  </a:lnTo>
                  <a:lnTo>
                    <a:pt x="865632" y="1577339"/>
                  </a:lnTo>
                  <a:lnTo>
                    <a:pt x="865632" y="1152143"/>
                  </a:lnTo>
                  <a:lnTo>
                    <a:pt x="867156" y="728471"/>
                  </a:lnTo>
                  <a:lnTo>
                    <a:pt x="868680" y="364235"/>
                  </a:lnTo>
                  <a:lnTo>
                    <a:pt x="868680" y="111251"/>
                  </a:lnTo>
                  <a:lnTo>
                    <a:pt x="870204" y="3048"/>
                  </a:lnTo>
                  <a:lnTo>
                    <a:pt x="871728" y="59435"/>
                  </a:lnTo>
                  <a:lnTo>
                    <a:pt x="873252" y="266700"/>
                  </a:lnTo>
                  <a:lnTo>
                    <a:pt x="873252" y="598932"/>
                  </a:lnTo>
                  <a:lnTo>
                    <a:pt x="874776" y="1010411"/>
                  </a:lnTo>
                  <a:lnTo>
                    <a:pt x="876300" y="1440180"/>
                  </a:lnTo>
                  <a:lnTo>
                    <a:pt x="877824" y="1828799"/>
                  </a:lnTo>
                  <a:lnTo>
                    <a:pt x="877824" y="2122932"/>
                  </a:lnTo>
                  <a:lnTo>
                    <a:pt x="879348" y="2281427"/>
                  </a:lnTo>
                  <a:lnTo>
                    <a:pt x="879348" y="1825751"/>
                  </a:lnTo>
                  <a:lnTo>
                    <a:pt x="880872" y="1438655"/>
                  </a:lnTo>
                  <a:lnTo>
                    <a:pt x="882395" y="1008887"/>
                  </a:lnTo>
                  <a:lnTo>
                    <a:pt x="882395" y="600455"/>
                  </a:lnTo>
                  <a:lnTo>
                    <a:pt x="883920" y="269748"/>
                  </a:lnTo>
                  <a:lnTo>
                    <a:pt x="885444" y="64007"/>
                  </a:lnTo>
                  <a:lnTo>
                    <a:pt x="886968" y="12191"/>
                  </a:lnTo>
                  <a:lnTo>
                    <a:pt x="886968" y="120395"/>
                  </a:lnTo>
                  <a:lnTo>
                    <a:pt x="888491" y="371855"/>
                  </a:lnTo>
                  <a:lnTo>
                    <a:pt x="890016" y="733043"/>
                  </a:lnTo>
                  <a:lnTo>
                    <a:pt x="890016" y="1153667"/>
                  </a:lnTo>
                  <a:lnTo>
                    <a:pt x="891540" y="1572767"/>
                  </a:lnTo>
                  <a:lnTo>
                    <a:pt x="893064" y="1933955"/>
                  </a:lnTo>
                  <a:lnTo>
                    <a:pt x="894588" y="2182367"/>
                  </a:lnTo>
                  <a:lnTo>
                    <a:pt x="894588" y="2289048"/>
                  </a:lnTo>
                  <a:lnTo>
                    <a:pt x="896112" y="2234183"/>
                  </a:lnTo>
                  <a:lnTo>
                    <a:pt x="896112" y="2028443"/>
                  </a:lnTo>
                  <a:lnTo>
                    <a:pt x="897636" y="1700783"/>
                  </a:lnTo>
                  <a:lnTo>
                    <a:pt x="897636" y="1293875"/>
                  </a:lnTo>
                  <a:lnTo>
                    <a:pt x="899159" y="868680"/>
                  </a:lnTo>
                  <a:lnTo>
                    <a:pt x="900683" y="487680"/>
                  </a:lnTo>
                  <a:lnTo>
                    <a:pt x="900683" y="198119"/>
                  </a:lnTo>
                  <a:lnTo>
                    <a:pt x="902208" y="42671"/>
                  </a:lnTo>
                  <a:lnTo>
                    <a:pt x="903732" y="44195"/>
                  </a:lnTo>
                  <a:lnTo>
                    <a:pt x="905256" y="199643"/>
                  </a:lnTo>
                  <a:lnTo>
                    <a:pt x="905256" y="490727"/>
                  </a:lnTo>
                  <a:lnTo>
                    <a:pt x="906780" y="873251"/>
                  </a:lnTo>
                  <a:lnTo>
                    <a:pt x="908304" y="1293875"/>
                  </a:lnTo>
                  <a:lnTo>
                    <a:pt x="909828" y="1696211"/>
                  </a:lnTo>
                  <a:lnTo>
                    <a:pt x="909828" y="2020823"/>
                  </a:lnTo>
                  <a:lnTo>
                    <a:pt x="911351" y="2221991"/>
                  </a:lnTo>
                  <a:lnTo>
                    <a:pt x="912875" y="2273807"/>
                  </a:lnTo>
                  <a:lnTo>
                    <a:pt x="912875" y="2167127"/>
                  </a:lnTo>
                  <a:lnTo>
                    <a:pt x="914400" y="1920239"/>
                  </a:lnTo>
                  <a:lnTo>
                    <a:pt x="914400" y="1565148"/>
                  </a:lnTo>
                  <a:lnTo>
                    <a:pt x="915924" y="1152143"/>
                  </a:lnTo>
                  <a:lnTo>
                    <a:pt x="915924" y="742187"/>
                  </a:lnTo>
                  <a:lnTo>
                    <a:pt x="917448" y="388619"/>
                  </a:lnTo>
                  <a:lnTo>
                    <a:pt x="918972" y="144780"/>
                  </a:lnTo>
                  <a:lnTo>
                    <a:pt x="920496" y="42671"/>
                  </a:lnTo>
                  <a:lnTo>
                    <a:pt x="920496" y="96011"/>
                  </a:lnTo>
                  <a:lnTo>
                    <a:pt x="922020" y="297180"/>
                  </a:lnTo>
                  <a:lnTo>
                    <a:pt x="923543" y="618743"/>
                  </a:lnTo>
                  <a:lnTo>
                    <a:pt x="923543" y="1014983"/>
                  </a:lnTo>
                  <a:lnTo>
                    <a:pt x="925067" y="1429511"/>
                  </a:lnTo>
                  <a:lnTo>
                    <a:pt x="926591" y="1804416"/>
                  </a:lnTo>
                  <a:lnTo>
                    <a:pt x="928116" y="2084832"/>
                  </a:lnTo>
                  <a:lnTo>
                    <a:pt x="928116" y="2235707"/>
                  </a:lnTo>
                  <a:lnTo>
                    <a:pt x="929640" y="2234183"/>
                  </a:lnTo>
                  <a:lnTo>
                    <a:pt x="931164" y="2080259"/>
                  </a:lnTo>
                  <a:lnTo>
                    <a:pt x="931164" y="1426464"/>
                  </a:lnTo>
                  <a:lnTo>
                    <a:pt x="932688" y="1014983"/>
                  </a:lnTo>
                  <a:lnTo>
                    <a:pt x="934212" y="626364"/>
                  </a:lnTo>
                  <a:lnTo>
                    <a:pt x="934212" y="310895"/>
                  </a:lnTo>
                  <a:lnTo>
                    <a:pt x="935736" y="115823"/>
                  </a:lnTo>
                  <a:lnTo>
                    <a:pt x="937259" y="65532"/>
                  </a:lnTo>
                  <a:lnTo>
                    <a:pt x="938783" y="169164"/>
                  </a:lnTo>
                  <a:lnTo>
                    <a:pt x="938783" y="409955"/>
                  </a:lnTo>
                  <a:lnTo>
                    <a:pt x="940308" y="755903"/>
                  </a:lnTo>
                  <a:lnTo>
                    <a:pt x="941832" y="1153667"/>
                  </a:lnTo>
                  <a:lnTo>
                    <a:pt x="943356" y="1551432"/>
                  </a:lnTo>
                  <a:lnTo>
                    <a:pt x="943356" y="1891283"/>
                  </a:lnTo>
                  <a:lnTo>
                    <a:pt x="944880" y="2127503"/>
                  </a:lnTo>
                  <a:lnTo>
                    <a:pt x="946404" y="2226564"/>
                  </a:lnTo>
                  <a:lnTo>
                    <a:pt x="946404" y="2173223"/>
                  </a:lnTo>
                  <a:lnTo>
                    <a:pt x="947928" y="1978151"/>
                  </a:lnTo>
                  <a:lnTo>
                    <a:pt x="949451" y="1668780"/>
                  </a:lnTo>
                  <a:lnTo>
                    <a:pt x="949451" y="886967"/>
                  </a:lnTo>
                  <a:lnTo>
                    <a:pt x="950975" y="525780"/>
                  </a:lnTo>
                  <a:lnTo>
                    <a:pt x="952500" y="256032"/>
                  </a:lnTo>
                  <a:lnTo>
                    <a:pt x="954024" y="114300"/>
                  </a:lnTo>
                  <a:lnTo>
                    <a:pt x="954024" y="115823"/>
                  </a:lnTo>
                  <a:lnTo>
                    <a:pt x="955548" y="263651"/>
                  </a:lnTo>
                  <a:lnTo>
                    <a:pt x="957072" y="534923"/>
                  </a:lnTo>
                  <a:lnTo>
                    <a:pt x="957072" y="893064"/>
                  </a:lnTo>
                  <a:lnTo>
                    <a:pt x="958596" y="1284732"/>
                  </a:lnTo>
                  <a:lnTo>
                    <a:pt x="960120" y="1658111"/>
                  </a:lnTo>
                  <a:lnTo>
                    <a:pt x="961643" y="1958339"/>
                  </a:lnTo>
                  <a:lnTo>
                    <a:pt x="961643" y="2142743"/>
                  </a:lnTo>
                  <a:lnTo>
                    <a:pt x="963167" y="2188464"/>
                  </a:lnTo>
                  <a:lnTo>
                    <a:pt x="964691" y="2089403"/>
                  </a:lnTo>
                  <a:lnTo>
                    <a:pt x="966216" y="1859280"/>
                  </a:lnTo>
                  <a:lnTo>
                    <a:pt x="966216" y="1152143"/>
                  </a:lnTo>
                  <a:lnTo>
                    <a:pt x="967740" y="775716"/>
                  </a:lnTo>
                  <a:lnTo>
                    <a:pt x="967740" y="454151"/>
                  </a:lnTo>
                  <a:lnTo>
                    <a:pt x="969264" y="230123"/>
                  </a:lnTo>
                  <a:lnTo>
                    <a:pt x="970788" y="138683"/>
                  </a:lnTo>
                  <a:lnTo>
                    <a:pt x="972312" y="188975"/>
                  </a:lnTo>
                  <a:lnTo>
                    <a:pt x="972312" y="373380"/>
                  </a:lnTo>
                  <a:lnTo>
                    <a:pt x="973836" y="667511"/>
                  </a:lnTo>
                  <a:lnTo>
                    <a:pt x="975359" y="1028699"/>
                  </a:lnTo>
                  <a:lnTo>
                    <a:pt x="976883" y="1403603"/>
                  </a:lnTo>
                  <a:lnTo>
                    <a:pt x="976883" y="1741932"/>
                  </a:lnTo>
                  <a:lnTo>
                    <a:pt x="978408" y="1994916"/>
                  </a:lnTo>
                  <a:lnTo>
                    <a:pt x="979932" y="2129027"/>
                  </a:lnTo>
                  <a:lnTo>
                    <a:pt x="979932" y="2125980"/>
                  </a:lnTo>
                  <a:lnTo>
                    <a:pt x="981456" y="1985771"/>
                  </a:lnTo>
                  <a:lnTo>
                    <a:pt x="982980" y="1731264"/>
                  </a:lnTo>
                  <a:lnTo>
                    <a:pt x="984504" y="1395983"/>
                  </a:lnTo>
                  <a:lnTo>
                    <a:pt x="984504" y="682751"/>
                  </a:lnTo>
                  <a:lnTo>
                    <a:pt x="986028" y="405383"/>
                  </a:lnTo>
                  <a:lnTo>
                    <a:pt x="987551" y="233171"/>
                  </a:lnTo>
                  <a:lnTo>
                    <a:pt x="987551" y="192023"/>
                  </a:lnTo>
                  <a:lnTo>
                    <a:pt x="989075" y="284987"/>
                  </a:lnTo>
                  <a:lnTo>
                    <a:pt x="990600" y="499871"/>
                  </a:lnTo>
                  <a:lnTo>
                    <a:pt x="990600" y="803148"/>
                  </a:lnTo>
                  <a:lnTo>
                    <a:pt x="992124" y="1153667"/>
                  </a:lnTo>
                  <a:lnTo>
                    <a:pt x="993648" y="1501139"/>
                  </a:lnTo>
                  <a:lnTo>
                    <a:pt x="995172" y="1796795"/>
                  </a:lnTo>
                  <a:lnTo>
                    <a:pt x="995172" y="2001011"/>
                  </a:lnTo>
                  <a:lnTo>
                    <a:pt x="996696" y="2083307"/>
                  </a:lnTo>
                  <a:lnTo>
                    <a:pt x="998220" y="2037587"/>
                  </a:lnTo>
                  <a:lnTo>
                    <a:pt x="999743" y="1865375"/>
                  </a:lnTo>
                  <a:lnTo>
                    <a:pt x="999743" y="1595627"/>
                  </a:lnTo>
                  <a:lnTo>
                    <a:pt x="1001267" y="1266443"/>
                  </a:lnTo>
                  <a:lnTo>
                    <a:pt x="1001267" y="618743"/>
                  </a:lnTo>
                  <a:lnTo>
                    <a:pt x="1002791" y="388619"/>
                  </a:lnTo>
                  <a:lnTo>
                    <a:pt x="1004316" y="268223"/>
                  </a:lnTo>
                  <a:lnTo>
                    <a:pt x="1005840" y="272795"/>
                  </a:lnTo>
                  <a:lnTo>
                    <a:pt x="1005840" y="402335"/>
                  </a:lnTo>
                  <a:lnTo>
                    <a:pt x="1007364" y="632459"/>
                  </a:lnTo>
                  <a:lnTo>
                    <a:pt x="1008888" y="934211"/>
                  </a:lnTo>
                  <a:lnTo>
                    <a:pt x="1010412" y="1263395"/>
                  </a:lnTo>
                  <a:lnTo>
                    <a:pt x="1010412" y="1574291"/>
                  </a:lnTo>
                  <a:lnTo>
                    <a:pt x="1011936" y="1821180"/>
                  </a:lnTo>
                  <a:lnTo>
                    <a:pt x="1013459" y="1975103"/>
                  </a:lnTo>
                  <a:lnTo>
                    <a:pt x="1013459" y="2010155"/>
                  </a:lnTo>
                  <a:lnTo>
                    <a:pt x="1014983" y="1923287"/>
                  </a:lnTo>
                  <a:lnTo>
                    <a:pt x="1016508" y="1734311"/>
                  </a:lnTo>
                  <a:lnTo>
                    <a:pt x="1018032" y="1463039"/>
                  </a:lnTo>
                  <a:lnTo>
                    <a:pt x="1018032" y="1152143"/>
                  </a:lnTo>
                  <a:lnTo>
                    <a:pt x="1019556" y="845819"/>
                  </a:lnTo>
                  <a:lnTo>
                    <a:pt x="1019556" y="586739"/>
                  </a:lnTo>
                  <a:lnTo>
                    <a:pt x="1021080" y="408432"/>
                  </a:lnTo>
                  <a:lnTo>
                    <a:pt x="1021080" y="336803"/>
                  </a:lnTo>
                  <a:lnTo>
                    <a:pt x="1022604" y="382523"/>
                  </a:lnTo>
                  <a:lnTo>
                    <a:pt x="1024128" y="531875"/>
                  </a:lnTo>
                  <a:lnTo>
                    <a:pt x="1024128" y="768095"/>
                  </a:lnTo>
                  <a:lnTo>
                    <a:pt x="1025651" y="1054607"/>
                  </a:lnTo>
                  <a:lnTo>
                    <a:pt x="1027175" y="1350264"/>
                  </a:lnTo>
                  <a:lnTo>
                    <a:pt x="1028700" y="1615439"/>
                  </a:lnTo>
                  <a:lnTo>
                    <a:pt x="1028700" y="1808987"/>
                  </a:lnTo>
                  <a:lnTo>
                    <a:pt x="1030224" y="1911095"/>
                  </a:lnTo>
                  <a:lnTo>
                    <a:pt x="1031748" y="1906523"/>
                  </a:lnTo>
                  <a:lnTo>
                    <a:pt x="1033272" y="1793748"/>
                  </a:lnTo>
                  <a:lnTo>
                    <a:pt x="1033272" y="1597151"/>
                  </a:lnTo>
                  <a:lnTo>
                    <a:pt x="1034796" y="1339595"/>
                  </a:lnTo>
                  <a:lnTo>
                    <a:pt x="1036320" y="1059180"/>
                  </a:lnTo>
                  <a:lnTo>
                    <a:pt x="1036320" y="589787"/>
                  </a:lnTo>
                  <a:lnTo>
                    <a:pt x="1037843" y="464819"/>
                  </a:lnTo>
                  <a:lnTo>
                    <a:pt x="1039367" y="437387"/>
                  </a:lnTo>
                  <a:lnTo>
                    <a:pt x="1039367" y="509016"/>
                  </a:lnTo>
                  <a:lnTo>
                    <a:pt x="1040891" y="670559"/>
                  </a:lnTo>
                  <a:lnTo>
                    <a:pt x="1042416" y="896111"/>
                  </a:lnTo>
                  <a:lnTo>
                    <a:pt x="1043940" y="1153667"/>
                  </a:lnTo>
                  <a:lnTo>
                    <a:pt x="1043940" y="1406651"/>
                  </a:lnTo>
                  <a:lnTo>
                    <a:pt x="1045464" y="1618487"/>
                  </a:lnTo>
                  <a:lnTo>
                    <a:pt x="1046988" y="1761743"/>
                  </a:lnTo>
                  <a:lnTo>
                    <a:pt x="1046988" y="1818132"/>
                  </a:lnTo>
                  <a:lnTo>
                    <a:pt x="1048512" y="1780032"/>
                  </a:lnTo>
                  <a:lnTo>
                    <a:pt x="1050036" y="1655064"/>
                  </a:lnTo>
                  <a:lnTo>
                    <a:pt x="1051559" y="1463039"/>
                  </a:lnTo>
                  <a:lnTo>
                    <a:pt x="1051559" y="1232916"/>
                  </a:lnTo>
                  <a:lnTo>
                    <a:pt x="1053083" y="995171"/>
                  </a:lnTo>
                  <a:lnTo>
                    <a:pt x="1054608" y="784859"/>
                  </a:lnTo>
                  <a:lnTo>
                    <a:pt x="1054608" y="551687"/>
                  </a:lnTo>
                  <a:lnTo>
                    <a:pt x="1056132" y="557783"/>
                  </a:lnTo>
                  <a:lnTo>
                    <a:pt x="1057656" y="647699"/>
                  </a:lnTo>
                  <a:lnTo>
                    <a:pt x="1057656" y="807719"/>
                  </a:lnTo>
                  <a:lnTo>
                    <a:pt x="1059180" y="1008887"/>
                  </a:lnTo>
                  <a:lnTo>
                    <a:pt x="1060704" y="1225295"/>
                  </a:lnTo>
                  <a:lnTo>
                    <a:pt x="1062228" y="1429511"/>
                  </a:lnTo>
                  <a:lnTo>
                    <a:pt x="1062228" y="1586483"/>
                  </a:lnTo>
                  <a:lnTo>
                    <a:pt x="1063751" y="1680971"/>
                  </a:lnTo>
                  <a:lnTo>
                    <a:pt x="1065275" y="1700783"/>
                  </a:lnTo>
                  <a:lnTo>
                    <a:pt x="1066800" y="1641348"/>
                  </a:lnTo>
                  <a:lnTo>
                    <a:pt x="1066800" y="1516380"/>
                  </a:lnTo>
                  <a:lnTo>
                    <a:pt x="1068324" y="1345691"/>
                  </a:lnTo>
                  <a:lnTo>
                    <a:pt x="1069848" y="1152143"/>
                  </a:lnTo>
                  <a:lnTo>
                    <a:pt x="1069848" y="964691"/>
                  </a:lnTo>
                  <a:lnTo>
                    <a:pt x="1071372" y="809243"/>
                  </a:lnTo>
                  <a:lnTo>
                    <a:pt x="1071372" y="704087"/>
                  </a:lnTo>
                  <a:lnTo>
                    <a:pt x="1072896" y="665987"/>
                  </a:lnTo>
                  <a:lnTo>
                    <a:pt x="1072896" y="694943"/>
                  </a:lnTo>
                  <a:lnTo>
                    <a:pt x="1074420" y="789432"/>
                  </a:lnTo>
                  <a:lnTo>
                    <a:pt x="1075943" y="929639"/>
                  </a:lnTo>
                  <a:lnTo>
                    <a:pt x="1077467" y="1097280"/>
                  </a:lnTo>
                  <a:lnTo>
                    <a:pt x="1077467" y="1264919"/>
                  </a:lnTo>
                  <a:lnTo>
                    <a:pt x="1078991" y="1414271"/>
                  </a:lnTo>
                  <a:lnTo>
                    <a:pt x="1080516" y="1519427"/>
                  </a:lnTo>
                  <a:lnTo>
                    <a:pt x="1080516" y="1572767"/>
                  </a:lnTo>
                  <a:lnTo>
                    <a:pt x="1082040" y="1565148"/>
                  </a:lnTo>
                  <a:lnTo>
                    <a:pt x="1083564" y="1499616"/>
                  </a:lnTo>
                  <a:lnTo>
                    <a:pt x="1085088" y="1391411"/>
                  </a:lnTo>
                  <a:lnTo>
                    <a:pt x="1085088" y="1251203"/>
                  </a:lnTo>
                  <a:lnTo>
                    <a:pt x="1086612" y="1104899"/>
                  </a:lnTo>
                  <a:lnTo>
                    <a:pt x="1088136" y="967739"/>
                  </a:lnTo>
                  <a:lnTo>
                    <a:pt x="1089659" y="864107"/>
                  </a:lnTo>
                  <a:lnTo>
                    <a:pt x="1089659" y="797051"/>
                  </a:lnTo>
                  <a:lnTo>
                    <a:pt x="1091183" y="835151"/>
                  </a:lnTo>
                  <a:lnTo>
                    <a:pt x="1091183" y="917448"/>
                  </a:lnTo>
                  <a:lnTo>
                    <a:pt x="1092708" y="1030223"/>
                  </a:lnTo>
                  <a:lnTo>
                    <a:pt x="1094232" y="1153667"/>
                  </a:lnTo>
                  <a:lnTo>
                    <a:pt x="1095756" y="1271016"/>
                  </a:lnTo>
                  <a:lnTo>
                    <a:pt x="1095756" y="1367027"/>
                  </a:lnTo>
                  <a:lnTo>
                    <a:pt x="1097280" y="1429511"/>
                  </a:lnTo>
                  <a:lnTo>
                    <a:pt x="1098804" y="1449323"/>
                  </a:lnTo>
                  <a:lnTo>
                    <a:pt x="1100328" y="1429511"/>
                  </a:lnTo>
                  <a:lnTo>
                    <a:pt x="1100328" y="1371599"/>
                  </a:lnTo>
                  <a:lnTo>
                    <a:pt x="1101851" y="1284732"/>
                  </a:lnTo>
                  <a:lnTo>
                    <a:pt x="1103375" y="1185671"/>
                  </a:lnTo>
                  <a:lnTo>
                    <a:pt x="1103375" y="1088135"/>
                  </a:lnTo>
                  <a:lnTo>
                    <a:pt x="1104900" y="1004316"/>
                  </a:lnTo>
                  <a:lnTo>
                    <a:pt x="1106424" y="946403"/>
                  </a:lnTo>
                  <a:lnTo>
                    <a:pt x="1106424" y="918971"/>
                  </a:lnTo>
                  <a:lnTo>
                    <a:pt x="1106424" y="926591"/>
                  </a:lnTo>
                  <a:lnTo>
                    <a:pt x="1107948" y="964691"/>
                  </a:lnTo>
                  <a:lnTo>
                    <a:pt x="1109472" y="1027175"/>
                  </a:lnTo>
                  <a:lnTo>
                    <a:pt x="1110996" y="1101851"/>
                  </a:lnTo>
                  <a:lnTo>
                    <a:pt x="1110996" y="1178051"/>
                  </a:lnTo>
                  <a:lnTo>
                    <a:pt x="1112520" y="1246632"/>
                  </a:lnTo>
                  <a:lnTo>
                    <a:pt x="1114043" y="1296923"/>
                  </a:lnTo>
                  <a:lnTo>
                    <a:pt x="1114043" y="1324355"/>
                  </a:lnTo>
                  <a:lnTo>
                    <a:pt x="1115567" y="1325880"/>
                  </a:lnTo>
                  <a:lnTo>
                    <a:pt x="1117091" y="1303019"/>
                  </a:lnTo>
                  <a:lnTo>
                    <a:pt x="1118616" y="1260348"/>
                  </a:lnTo>
                  <a:lnTo>
                    <a:pt x="1118616" y="1207007"/>
                  </a:lnTo>
                  <a:lnTo>
                    <a:pt x="1120140" y="1152143"/>
                  </a:lnTo>
                  <a:lnTo>
                    <a:pt x="1121664" y="1103375"/>
                  </a:lnTo>
                  <a:lnTo>
                    <a:pt x="1123188" y="1063751"/>
                  </a:lnTo>
                  <a:lnTo>
                    <a:pt x="1123188" y="1040891"/>
                  </a:lnTo>
                  <a:lnTo>
                    <a:pt x="1124712" y="1036319"/>
                  </a:lnTo>
                  <a:lnTo>
                    <a:pt x="1124712" y="1072895"/>
                  </a:lnTo>
                  <a:lnTo>
                    <a:pt x="1126236" y="1106423"/>
                  </a:lnTo>
                  <a:lnTo>
                    <a:pt x="1127759" y="1139951"/>
                  </a:lnTo>
                  <a:lnTo>
                    <a:pt x="1129283" y="1173480"/>
                  </a:lnTo>
                  <a:lnTo>
                    <a:pt x="1129283" y="1199387"/>
                  </a:lnTo>
                  <a:lnTo>
                    <a:pt x="1130808" y="1213103"/>
                  </a:lnTo>
                  <a:lnTo>
                    <a:pt x="1132332" y="1217675"/>
                  </a:lnTo>
                  <a:lnTo>
                    <a:pt x="1133856" y="1210055"/>
                  </a:lnTo>
                  <a:lnTo>
                    <a:pt x="1133856" y="1197864"/>
                  </a:lnTo>
                  <a:lnTo>
                    <a:pt x="1135380" y="1179575"/>
                  </a:lnTo>
                  <a:lnTo>
                    <a:pt x="1136904" y="1162811"/>
                  </a:lnTo>
                  <a:lnTo>
                    <a:pt x="1136904" y="1147571"/>
                  </a:lnTo>
                  <a:lnTo>
                    <a:pt x="1138428" y="1138427"/>
                  </a:lnTo>
                  <a:lnTo>
                    <a:pt x="1139951" y="1135380"/>
                  </a:lnTo>
                  <a:lnTo>
                    <a:pt x="1141475" y="1135380"/>
                  </a:lnTo>
                  <a:lnTo>
                    <a:pt x="1141475" y="1141475"/>
                  </a:lnTo>
                  <a:lnTo>
                    <a:pt x="1143000" y="1159764"/>
                  </a:lnTo>
                  <a:lnTo>
                    <a:pt x="1144524" y="1156716"/>
                  </a:lnTo>
                  <a:lnTo>
                    <a:pt x="1144524" y="1152143"/>
                  </a:lnTo>
                  <a:lnTo>
                    <a:pt x="1146048" y="1144523"/>
                  </a:lnTo>
                  <a:lnTo>
                    <a:pt x="1147572" y="1136903"/>
                  </a:lnTo>
                  <a:lnTo>
                    <a:pt x="1147572" y="1126235"/>
                  </a:lnTo>
                  <a:lnTo>
                    <a:pt x="1149096" y="1118616"/>
                  </a:lnTo>
                  <a:lnTo>
                    <a:pt x="1150620" y="1115567"/>
                  </a:lnTo>
                  <a:lnTo>
                    <a:pt x="1152143" y="1118616"/>
                  </a:lnTo>
                  <a:lnTo>
                    <a:pt x="1152143" y="1129283"/>
                  </a:lnTo>
                  <a:lnTo>
                    <a:pt x="1153667" y="1146048"/>
                  </a:lnTo>
                  <a:lnTo>
                    <a:pt x="1155191" y="1167383"/>
                  </a:lnTo>
                  <a:lnTo>
                    <a:pt x="1156716" y="1190243"/>
                  </a:lnTo>
                  <a:lnTo>
                    <a:pt x="1156716" y="1211580"/>
                  </a:lnTo>
                  <a:lnTo>
                    <a:pt x="1158240" y="1225295"/>
                  </a:lnTo>
                  <a:lnTo>
                    <a:pt x="1159764" y="1229867"/>
                  </a:lnTo>
                  <a:lnTo>
                    <a:pt x="1159764" y="1205483"/>
                  </a:lnTo>
                  <a:lnTo>
                    <a:pt x="1161288" y="1175003"/>
                  </a:lnTo>
                  <a:lnTo>
                    <a:pt x="1162812" y="1139951"/>
                  </a:lnTo>
                  <a:lnTo>
                    <a:pt x="1162812" y="1104899"/>
                  </a:lnTo>
                  <a:lnTo>
                    <a:pt x="1164336" y="1071371"/>
                  </a:lnTo>
                  <a:lnTo>
                    <a:pt x="1165859" y="1048511"/>
                  </a:lnTo>
                  <a:lnTo>
                    <a:pt x="1167383" y="1039367"/>
                  </a:lnTo>
                  <a:lnTo>
                    <a:pt x="1167383" y="1046987"/>
                  </a:lnTo>
                  <a:lnTo>
                    <a:pt x="1168908" y="1071371"/>
                  </a:lnTo>
                  <a:lnTo>
                    <a:pt x="1170432" y="1106423"/>
                  </a:lnTo>
                  <a:lnTo>
                    <a:pt x="1170432" y="1153667"/>
                  </a:lnTo>
                  <a:lnTo>
                    <a:pt x="1171956" y="1202435"/>
                  </a:lnTo>
                  <a:lnTo>
                    <a:pt x="1173480" y="1246632"/>
                  </a:lnTo>
                  <a:lnTo>
                    <a:pt x="1175004" y="1280159"/>
                  </a:lnTo>
                  <a:lnTo>
                    <a:pt x="1175004" y="1296923"/>
                  </a:lnTo>
                  <a:lnTo>
                    <a:pt x="1176528" y="1293875"/>
                  </a:lnTo>
                  <a:lnTo>
                    <a:pt x="1176528" y="1269491"/>
                  </a:lnTo>
                  <a:lnTo>
                    <a:pt x="1178051" y="1226819"/>
                  </a:lnTo>
                  <a:lnTo>
                    <a:pt x="1178051" y="1171955"/>
                  </a:lnTo>
                  <a:lnTo>
                    <a:pt x="1179575" y="1114043"/>
                  </a:lnTo>
                  <a:lnTo>
                    <a:pt x="1181100" y="1056132"/>
                  </a:lnTo>
                  <a:lnTo>
                    <a:pt x="1181100" y="1011935"/>
                  </a:lnTo>
                  <a:lnTo>
                    <a:pt x="1182624" y="986027"/>
                  </a:lnTo>
                  <a:lnTo>
                    <a:pt x="1184148" y="982980"/>
                  </a:lnTo>
                  <a:lnTo>
                    <a:pt x="1185672" y="1002791"/>
                  </a:lnTo>
                  <a:lnTo>
                    <a:pt x="1185672" y="1048511"/>
                  </a:lnTo>
                  <a:lnTo>
                    <a:pt x="1187196" y="1107948"/>
                  </a:lnTo>
                  <a:lnTo>
                    <a:pt x="1190243" y="1243583"/>
                  </a:lnTo>
                  <a:lnTo>
                    <a:pt x="1190243" y="1299971"/>
                  </a:lnTo>
                  <a:lnTo>
                    <a:pt x="1191767" y="1336548"/>
                  </a:lnTo>
                  <a:lnTo>
                    <a:pt x="1193291" y="1348739"/>
                  </a:lnTo>
                  <a:lnTo>
                    <a:pt x="1194816" y="1331975"/>
                  </a:lnTo>
                  <a:lnTo>
                    <a:pt x="1194816" y="1226819"/>
                  </a:lnTo>
                  <a:lnTo>
                    <a:pt x="1196340" y="1152143"/>
                  </a:lnTo>
                  <a:lnTo>
                    <a:pt x="1196340" y="1077467"/>
                  </a:lnTo>
                  <a:lnTo>
                    <a:pt x="1197864" y="1010411"/>
                  </a:lnTo>
                  <a:lnTo>
                    <a:pt x="1199388" y="961643"/>
                  </a:lnTo>
                  <a:lnTo>
                    <a:pt x="1200912" y="940307"/>
                  </a:lnTo>
                  <a:lnTo>
                    <a:pt x="1200912" y="949451"/>
                  </a:lnTo>
                  <a:lnTo>
                    <a:pt x="1200912" y="986027"/>
                  </a:lnTo>
                  <a:lnTo>
                    <a:pt x="1202436" y="1048511"/>
                  </a:lnTo>
                  <a:lnTo>
                    <a:pt x="1203959" y="1126235"/>
                  </a:lnTo>
                  <a:lnTo>
                    <a:pt x="1203959" y="1207007"/>
                  </a:lnTo>
                  <a:lnTo>
                    <a:pt x="1205483" y="1284732"/>
                  </a:lnTo>
                  <a:lnTo>
                    <a:pt x="1207008" y="1344167"/>
                  </a:lnTo>
                  <a:lnTo>
                    <a:pt x="1207008" y="1377695"/>
                  </a:lnTo>
                  <a:lnTo>
                    <a:pt x="1208532" y="1377695"/>
                  </a:lnTo>
                  <a:lnTo>
                    <a:pt x="1210056" y="1347216"/>
                  </a:lnTo>
                  <a:lnTo>
                    <a:pt x="1210056" y="1210055"/>
                  </a:lnTo>
                  <a:lnTo>
                    <a:pt x="1211580" y="1123187"/>
                  </a:lnTo>
                  <a:lnTo>
                    <a:pt x="1213104" y="1039367"/>
                  </a:lnTo>
                  <a:lnTo>
                    <a:pt x="1214628" y="970787"/>
                  </a:lnTo>
                  <a:lnTo>
                    <a:pt x="1214628" y="928116"/>
                  </a:lnTo>
                  <a:lnTo>
                    <a:pt x="1216151" y="915923"/>
                  </a:lnTo>
                  <a:lnTo>
                    <a:pt x="1217675" y="935735"/>
                  </a:lnTo>
                  <a:lnTo>
                    <a:pt x="1217675" y="989075"/>
                  </a:lnTo>
                  <a:lnTo>
                    <a:pt x="1219200" y="1065275"/>
                  </a:lnTo>
                  <a:lnTo>
                    <a:pt x="1220724" y="1153667"/>
                  </a:lnTo>
                  <a:lnTo>
                    <a:pt x="1222248" y="1242059"/>
                  </a:lnTo>
                  <a:lnTo>
                    <a:pt x="1222248" y="1319783"/>
                  </a:lnTo>
                  <a:lnTo>
                    <a:pt x="1223772" y="1374648"/>
                  </a:lnTo>
                  <a:lnTo>
                    <a:pt x="1225296" y="1395983"/>
                  </a:lnTo>
                  <a:lnTo>
                    <a:pt x="1226820" y="1386839"/>
                  </a:lnTo>
                  <a:lnTo>
                    <a:pt x="1226820" y="1342643"/>
                  </a:lnTo>
                  <a:lnTo>
                    <a:pt x="1228343" y="1271016"/>
                  </a:lnTo>
                  <a:lnTo>
                    <a:pt x="1228343" y="1091183"/>
                  </a:lnTo>
                  <a:lnTo>
                    <a:pt x="1229867" y="1007364"/>
                  </a:lnTo>
                  <a:lnTo>
                    <a:pt x="1231391" y="944880"/>
                  </a:lnTo>
                  <a:lnTo>
                    <a:pt x="1232916" y="909827"/>
                  </a:lnTo>
                  <a:lnTo>
                    <a:pt x="1234440" y="944880"/>
                  </a:lnTo>
                  <a:lnTo>
                    <a:pt x="1235964" y="1007364"/>
                  </a:lnTo>
                  <a:lnTo>
                    <a:pt x="1237488" y="1092707"/>
                  </a:lnTo>
                  <a:lnTo>
                    <a:pt x="1237488" y="1184148"/>
                  </a:lnTo>
                  <a:lnTo>
                    <a:pt x="1239012" y="1272539"/>
                  </a:lnTo>
                  <a:lnTo>
                    <a:pt x="1240536" y="1344167"/>
                  </a:lnTo>
                  <a:lnTo>
                    <a:pt x="1240536" y="1388364"/>
                  </a:lnTo>
                  <a:lnTo>
                    <a:pt x="1242059" y="1399032"/>
                  </a:lnTo>
                  <a:lnTo>
                    <a:pt x="1243583" y="1376171"/>
                  </a:lnTo>
                  <a:lnTo>
                    <a:pt x="1245108" y="1321307"/>
                  </a:lnTo>
                  <a:lnTo>
                    <a:pt x="1245108" y="1152143"/>
                  </a:lnTo>
                  <a:lnTo>
                    <a:pt x="1246632" y="1063751"/>
                  </a:lnTo>
                  <a:lnTo>
                    <a:pt x="1248156" y="986027"/>
                  </a:lnTo>
                  <a:lnTo>
                    <a:pt x="1248156" y="932687"/>
                  </a:lnTo>
                  <a:lnTo>
                    <a:pt x="1249680" y="911351"/>
                  </a:lnTo>
                  <a:lnTo>
                    <a:pt x="1251204" y="922019"/>
                  </a:lnTo>
                  <a:lnTo>
                    <a:pt x="1251204" y="967739"/>
                  </a:lnTo>
                  <a:lnTo>
                    <a:pt x="1252728" y="1036319"/>
                  </a:lnTo>
                  <a:lnTo>
                    <a:pt x="1254251" y="1123187"/>
                  </a:lnTo>
                  <a:lnTo>
                    <a:pt x="1255775" y="1211580"/>
                  </a:lnTo>
                  <a:lnTo>
                    <a:pt x="1255775" y="1292351"/>
                  </a:lnTo>
                  <a:lnTo>
                    <a:pt x="1257300" y="1353311"/>
                  </a:lnTo>
                  <a:lnTo>
                    <a:pt x="1258824" y="1385316"/>
                  </a:lnTo>
                  <a:lnTo>
                    <a:pt x="1260348" y="1383791"/>
                  </a:lnTo>
                  <a:lnTo>
                    <a:pt x="1260348" y="1350264"/>
                  </a:lnTo>
                  <a:lnTo>
                    <a:pt x="1261872" y="1290827"/>
                  </a:lnTo>
                  <a:lnTo>
                    <a:pt x="1263396" y="1210055"/>
                  </a:lnTo>
                  <a:lnTo>
                    <a:pt x="1263396" y="1042416"/>
                  </a:lnTo>
                  <a:lnTo>
                    <a:pt x="1264920" y="976883"/>
                  </a:lnTo>
                  <a:lnTo>
                    <a:pt x="1266443" y="937259"/>
                  </a:lnTo>
                  <a:lnTo>
                    <a:pt x="1266443" y="928116"/>
                  </a:lnTo>
                  <a:lnTo>
                    <a:pt x="1267967" y="950975"/>
                  </a:lnTo>
                  <a:lnTo>
                    <a:pt x="1269491" y="1001267"/>
                  </a:lnTo>
                  <a:lnTo>
                    <a:pt x="1271016" y="1071371"/>
                  </a:lnTo>
                  <a:lnTo>
                    <a:pt x="1271016" y="1153667"/>
                  </a:lnTo>
                  <a:lnTo>
                    <a:pt x="1272540" y="1232916"/>
                  </a:lnTo>
                  <a:lnTo>
                    <a:pt x="1274064" y="1301495"/>
                  </a:lnTo>
                  <a:lnTo>
                    <a:pt x="1274064" y="1347216"/>
                  </a:lnTo>
                  <a:lnTo>
                    <a:pt x="1275588" y="1365503"/>
                  </a:lnTo>
                  <a:lnTo>
                    <a:pt x="1277112" y="1354835"/>
                  </a:lnTo>
                  <a:lnTo>
                    <a:pt x="1278636" y="1315211"/>
                  </a:lnTo>
                  <a:lnTo>
                    <a:pt x="1278636" y="1252727"/>
                  </a:lnTo>
                  <a:lnTo>
                    <a:pt x="1280159" y="1178051"/>
                  </a:lnTo>
                  <a:lnTo>
                    <a:pt x="1280159" y="1103375"/>
                  </a:lnTo>
                  <a:lnTo>
                    <a:pt x="1281683" y="1034795"/>
                  </a:lnTo>
                  <a:lnTo>
                    <a:pt x="1281683" y="984503"/>
                  </a:lnTo>
                  <a:lnTo>
                    <a:pt x="1283208" y="957071"/>
                  </a:lnTo>
                  <a:lnTo>
                    <a:pt x="1284732" y="960119"/>
                  </a:lnTo>
                  <a:lnTo>
                    <a:pt x="1284732" y="989075"/>
                  </a:lnTo>
                  <a:lnTo>
                    <a:pt x="1286256" y="1039367"/>
                  </a:lnTo>
                  <a:lnTo>
                    <a:pt x="1287780" y="1106423"/>
                  </a:lnTo>
                  <a:lnTo>
                    <a:pt x="1289304" y="1176527"/>
                  </a:lnTo>
                  <a:lnTo>
                    <a:pt x="1289304" y="1242059"/>
                  </a:lnTo>
                  <a:lnTo>
                    <a:pt x="1290828" y="1293875"/>
                  </a:lnTo>
                  <a:lnTo>
                    <a:pt x="1292351" y="1327403"/>
                  </a:lnTo>
                  <a:lnTo>
                    <a:pt x="1293875" y="1331975"/>
                  </a:lnTo>
                  <a:lnTo>
                    <a:pt x="1293875" y="1313687"/>
                  </a:lnTo>
                  <a:lnTo>
                    <a:pt x="1295400" y="1272539"/>
                  </a:lnTo>
                  <a:lnTo>
                    <a:pt x="1296924" y="1216151"/>
                  </a:lnTo>
                  <a:lnTo>
                    <a:pt x="1296924" y="1152143"/>
                  </a:lnTo>
                  <a:lnTo>
                    <a:pt x="1298448" y="1091183"/>
                  </a:lnTo>
                  <a:lnTo>
                    <a:pt x="1298448" y="1039367"/>
                  </a:lnTo>
                  <a:lnTo>
                    <a:pt x="1299972" y="1005839"/>
                  </a:lnTo>
                  <a:lnTo>
                    <a:pt x="1299972" y="993648"/>
                  </a:lnTo>
                  <a:lnTo>
                    <a:pt x="1301496" y="1002791"/>
                  </a:lnTo>
                  <a:lnTo>
                    <a:pt x="1303020" y="1034795"/>
                  </a:lnTo>
                  <a:lnTo>
                    <a:pt x="1304543" y="1080516"/>
                  </a:lnTo>
                  <a:lnTo>
                    <a:pt x="1304543" y="1135380"/>
                  </a:lnTo>
                  <a:lnTo>
                    <a:pt x="1306067" y="1190243"/>
                  </a:lnTo>
                  <a:lnTo>
                    <a:pt x="1307591" y="1239011"/>
                  </a:lnTo>
                  <a:lnTo>
                    <a:pt x="1307591" y="1274064"/>
                  </a:lnTo>
                  <a:lnTo>
                    <a:pt x="1309116" y="1290827"/>
                  </a:lnTo>
                  <a:lnTo>
                    <a:pt x="1310640" y="1287780"/>
                  </a:lnTo>
                  <a:lnTo>
                    <a:pt x="1312164" y="1266443"/>
                  </a:lnTo>
                  <a:lnTo>
                    <a:pt x="1312164" y="1229867"/>
                  </a:lnTo>
                  <a:lnTo>
                    <a:pt x="1313688" y="1184148"/>
                  </a:lnTo>
                  <a:lnTo>
                    <a:pt x="1315212" y="1136903"/>
                  </a:lnTo>
                  <a:lnTo>
                    <a:pt x="1315212" y="1060703"/>
                  </a:lnTo>
                  <a:lnTo>
                    <a:pt x="1316736" y="1040891"/>
                  </a:lnTo>
                  <a:lnTo>
                    <a:pt x="1318259" y="1039367"/>
                  </a:lnTo>
                  <a:lnTo>
                    <a:pt x="1318259" y="1053083"/>
                  </a:lnTo>
                  <a:lnTo>
                    <a:pt x="1319783" y="1078991"/>
                  </a:lnTo>
                  <a:lnTo>
                    <a:pt x="1321308" y="1115567"/>
                  </a:lnTo>
                  <a:lnTo>
                    <a:pt x="1322832" y="1153667"/>
                  </a:lnTo>
                  <a:lnTo>
                    <a:pt x="1322832" y="1190243"/>
                  </a:lnTo>
                  <a:lnTo>
                    <a:pt x="1324356" y="1219199"/>
                  </a:lnTo>
                  <a:lnTo>
                    <a:pt x="1325880" y="1239011"/>
                  </a:lnTo>
                  <a:lnTo>
                    <a:pt x="1327404" y="1243583"/>
                  </a:lnTo>
                  <a:lnTo>
                    <a:pt x="1327404" y="1237487"/>
                  </a:lnTo>
                  <a:lnTo>
                    <a:pt x="1328928" y="1219199"/>
                  </a:lnTo>
                  <a:lnTo>
                    <a:pt x="1330451" y="1191767"/>
                  </a:lnTo>
                  <a:lnTo>
                    <a:pt x="1330451" y="1162811"/>
                  </a:lnTo>
                  <a:lnTo>
                    <a:pt x="1331975" y="1135380"/>
                  </a:lnTo>
                  <a:lnTo>
                    <a:pt x="1333500" y="1109471"/>
                  </a:lnTo>
                  <a:lnTo>
                    <a:pt x="1333500" y="1085087"/>
                  </a:lnTo>
                  <a:lnTo>
                    <a:pt x="1335024" y="1088135"/>
                  </a:lnTo>
                  <a:lnTo>
                    <a:pt x="1336548" y="1098803"/>
                  </a:lnTo>
                  <a:lnTo>
                    <a:pt x="1338072" y="1117091"/>
                  </a:lnTo>
                  <a:lnTo>
                    <a:pt x="1338072" y="1138427"/>
                  </a:lnTo>
                  <a:lnTo>
                    <a:pt x="1339596" y="1159764"/>
                  </a:lnTo>
                  <a:lnTo>
                    <a:pt x="1341120" y="1179575"/>
                  </a:lnTo>
                  <a:lnTo>
                    <a:pt x="1341120" y="1194816"/>
                  </a:lnTo>
                  <a:lnTo>
                    <a:pt x="1342643" y="1203959"/>
                  </a:lnTo>
                  <a:lnTo>
                    <a:pt x="1344167" y="1203959"/>
                  </a:lnTo>
                  <a:lnTo>
                    <a:pt x="1345691" y="1197864"/>
                  </a:lnTo>
                  <a:lnTo>
                    <a:pt x="1345691" y="1187195"/>
                  </a:lnTo>
                  <a:lnTo>
                    <a:pt x="1347216" y="1170432"/>
                  </a:lnTo>
                  <a:lnTo>
                    <a:pt x="1348740" y="1152143"/>
                  </a:lnTo>
                  <a:lnTo>
                    <a:pt x="1350264" y="1136903"/>
                  </a:lnTo>
                  <a:lnTo>
                    <a:pt x="1350264" y="1185671"/>
                  </a:lnTo>
                  <a:lnTo>
                    <a:pt x="1351788" y="1196339"/>
                  </a:lnTo>
                  <a:lnTo>
                    <a:pt x="1351788" y="1202435"/>
                  </a:lnTo>
                  <a:lnTo>
                    <a:pt x="1351788" y="1200911"/>
                  </a:lnTo>
                  <a:lnTo>
                    <a:pt x="1353312" y="1191767"/>
                  </a:lnTo>
                  <a:lnTo>
                    <a:pt x="1354836" y="1178051"/>
                  </a:lnTo>
                  <a:lnTo>
                    <a:pt x="1356359" y="1158239"/>
                  </a:lnTo>
                  <a:lnTo>
                    <a:pt x="1356359" y="1138427"/>
                  </a:lnTo>
                  <a:lnTo>
                    <a:pt x="1357883" y="1118616"/>
                  </a:lnTo>
                  <a:lnTo>
                    <a:pt x="1359408" y="1101851"/>
                  </a:lnTo>
                  <a:lnTo>
                    <a:pt x="1360932" y="1089659"/>
                  </a:lnTo>
                  <a:lnTo>
                    <a:pt x="1360932" y="1088135"/>
                  </a:lnTo>
                  <a:lnTo>
                    <a:pt x="1362456" y="1094232"/>
                  </a:lnTo>
                  <a:lnTo>
                    <a:pt x="1363980" y="1110995"/>
                  </a:lnTo>
                  <a:lnTo>
                    <a:pt x="1363980" y="1135380"/>
                  </a:lnTo>
                  <a:lnTo>
                    <a:pt x="1365504" y="1162811"/>
                  </a:lnTo>
                  <a:lnTo>
                    <a:pt x="1367028" y="1191767"/>
                  </a:lnTo>
                  <a:lnTo>
                    <a:pt x="1368551" y="1219199"/>
                  </a:lnTo>
                  <a:lnTo>
                    <a:pt x="1368551" y="1245107"/>
                  </a:lnTo>
                  <a:lnTo>
                    <a:pt x="1370075" y="1240535"/>
                  </a:lnTo>
                  <a:lnTo>
                    <a:pt x="1371600" y="1220723"/>
                  </a:lnTo>
                  <a:lnTo>
                    <a:pt x="1371600" y="1190243"/>
                  </a:lnTo>
                  <a:lnTo>
                    <a:pt x="1373124" y="1152143"/>
                  </a:lnTo>
                  <a:lnTo>
                    <a:pt x="1374648" y="1112519"/>
                  </a:lnTo>
                  <a:lnTo>
                    <a:pt x="1374648" y="1075943"/>
                  </a:lnTo>
                  <a:lnTo>
                    <a:pt x="1376172" y="1046987"/>
                  </a:lnTo>
                  <a:lnTo>
                    <a:pt x="1377696" y="1033271"/>
                  </a:lnTo>
                  <a:lnTo>
                    <a:pt x="1379220" y="1034795"/>
                  </a:lnTo>
                  <a:lnTo>
                    <a:pt x="1379220" y="1054607"/>
                  </a:lnTo>
                  <a:lnTo>
                    <a:pt x="1380743" y="1089659"/>
                  </a:lnTo>
                  <a:lnTo>
                    <a:pt x="1382267" y="1136903"/>
                  </a:lnTo>
                  <a:lnTo>
                    <a:pt x="1383791" y="1188719"/>
                  </a:lnTo>
                  <a:lnTo>
                    <a:pt x="1383791" y="1237487"/>
                  </a:lnTo>
                  <a:lnTo>
                    <a:pt x="1385316" y="1277111"/>
                  </a:lnTo>
                  <a:lnTo>
                    <a:pt x="1386840" y="1301495"/>
                  </a:lnTo>
                  <a:lnTo>
                    <a:pt x="1386840" y="1306067"/>
                  </a:lnTo>
                  <a:lnTo>
                    <a:pt x="1386840" y="1287780"/>
                  </a:lnTo>
                  <a:lnTo>
                    <a:pt x="1388364" y="1248155"/>
                  </a:lnTo>
                  <a:lnTo>
                    <a:pt x="1389888" y="1193291"/>
                  </a:lnTo>
                  <a:lnTo>
                    <a:pt x="1389888" y="1132332"/>
                  </a:lnTo>
                  <a:lnTo>
                    <a:pt x="1391412" y="1069848"/>
                  </a:lnTo>
                  <a:lnTo>
                    <a:pt x="1392936" y="1016507"/>
                  </a:lnTo>
                  <a:lnTo>
                    <a:pt x="1394459" y="979932"/>
                  </a:lnTo>
                  <a:lnTo>
                    <a:pt x="1394459" y="967739"/>
                  </a:lnTo>
                  <a:lnTo>
                    <a:pt x="1395983" y="981455"/>
                  </a:lnTo>
                  <a:lnTo>
                    <a:pt x="1397508" y="1019555"/>
                  </a:lnTo>
                  <a:lnTo>
                    <a:pt x="1397508" y="1080516"/>
                  </a:lnTo>
                  <a:lnTo>
                    <a:pt x="1399032" y="1153667"/>
                  </a:lnTo>
                  <a:lnTo>
                    <a:pt x="1400556" y="1228343"/>
                  </a:lnTo>
                  <a:lnTo>
                    <a:pt x="1402080" y="1296923"/>
                  </a:lnTo>
                  <a:lnTo>
                    <a:pt x="1402080" y="1345691"/>
                  </a:lnTo>
                  <a:lnTo>
                    <a:pt x="1403604" y="1370075"/>
                  </a:lnTo>
                  <a:lnTo>
                    <a:pt x="1403604" y="1363980"/>
                  </a:lnTo>
                  <a:lnTo>
                    <a:pt x="1405128" y="1327403"/>
                  </a:lnTo>
                  <a:lnTo>
                    <a:pt x="1405128" y="1263395"/>
                  </a:lnTo>
                  <a:lnTo>
                    <a:pt x="1406651" y="1181099"/>
                  </a:lnTo>
                  <a:lnTo>
                    <a:pt x="1408175" y="1094232"/>
                  </a:lnTo>
                  <a:lnTo>
                    <a:pt x="1408175" y="1011935"/>
                  </a:lnTo>
                  <a:lnTo>
                    <a:pt x="1409700" y="946403"/>
                  </a:lnTo>
                  <a:lnTo>
                    <a:pt x="1411224" y="908303"/>
                  </a:lnTo>
                  <a:lnTo>
                    <a:pt x="1412748" y="903732"/>
                  </a:lnTo>
                  <a:lnTo>
                    <a:pt x="1412748" y="935735"/>
                  </a:lnTo>
                  <a:lnTo>
                    <a:pt x="1414272" y="1001267"/>
                  </a:lnTo>
                  <a:lnTo>
                    <a:pt x="1415796" y="1088135"/>
                  </a:lnTo>
                  <a:lnTo>
                    <a:pt x="1417320" y="1187195"/>
                  </a:lnTo>
                  <a:lnTo>
                    <a:pt x="1417320" y="1284732"/>
                  </a:lnTo>
                  <a:lnTo>
                    <a:pt x="1418843" y="1367027"/>
                  </a:lnTo>
                  <a:lnTo>
                    <a:pt x="1420367" y="1420367"/>
                  </a:lnTo>
                  <a:lnTo>
                    <a:pt x="1420367" y="1437132"/>
                  </a:lnTo>
                  <a:lnTo>
                    <a:pt x="1421891" y="1414271"/>
                  </a:lnTo>
                  <a:lnTo>
                    <a:pt x="1421891" y="1353311"/>
                  </a:lnTo>
                  <a:lnTo>
                    <a:pt x="1423416" y="1261871"/>
                  </a:lnTo>
                  <a:lnTo>
                    <a:pt x="1423416" y="1152143"/>
                  </a:lnTo>
                  <a:lnTo>
                    <a:pt x="1424940" y="1040891"/>
                  </a:lnTo>
                  <a:lnTo>
                    <a:pt x="1426464" y="941832"/>
                  </a:lnTo>
                  <a:lnTo>
                    <a:pt x="1427988" y="870203"/>
                  </a:lnTo>
                  <a:lnTo>
                    <a:pt x="1427988" y="836675"/>
                  </a:lnTo>
                  <a:lnTo>
                    <a:pt x="1429512" y="848867"/>
                  </a:lnTo>
                  <a:lnTo>
                    <a:pt x="1431036" y="903732"/>
                  </a:lnTo>
                  <a:lnTo>
                    <a:pt x="1431036" y="996695"/>
                  </a:lnTo>
                  <a:lnTo>
                    <a:pt x="1432559" y="1112519"/>
                  </a:lnTo>
                  <a:lnTo>
                    <a:pt x="1434083" y="1237487"/>
                  </a:lnTo>
                  <a:lnTo>
                    <a:pt x="1435608" y="1353311"/>
                  </a:lnTo>
                  <a:lnTo>
                    <a:pt x="1435608" y="1443227"/>
                  </a:lnTo>
                  <a:lnTo>
                    <a:pt x="1437132" y="1493519"/>
                  </a:lnTo>
                  <a:lnTo>
                    <a:pt x="1438656" y="1496567"/>
                  </a:lnTo>
                  <a:lnTo>
                    <a:pt x="1438656" y="1362455"/>
                  </a:lnTo>
                  <a:lnTo>
                    <a:pt x="1440180" y="1242059"/>
                  </a:lnTo>
                  <a:lnTo>
                    <a:pt x="1441704" y="1106423"/>
                  </a:lnTo>
                  <a:lnTo>
                    <a:pt x="1441704" y="973835"/>
                  </a:lnTo>
                  <a:lnTo>
                    <a:pt x="1443228" y="865632"/>
                  </a:lnTo>
                  <a:lnTo>
                    <a:pt x="1444751" y="795527"/>
                  </a:lnTo>
                  <a:lnTo>
                    <a:pt x="1446275" y="774191"/>
                  </a:lnTo>
                  <a:lnTo>
                    <a:pt x="1446275" y="806195"/>
                  </a:lnTo>
                  <a:lnTo>
                    <a:pt x="1447800" y="886967"/>
                  </a:lnTo>
                  <a:lnTo>
                    <a:pt x="1449324" y="1008887"/>
                  </a:lnTo>
                  <a:lnTo>
                    <a:pt x="1450848" y="1153667"/>
                  </a:lnTo>
                  <a:lnTo>
                    <a:pt x="1450848" y="1299971"/>
                  </a:lnTo>
                  <a:lnTo>
                    <a:pt x="1452372" y="1429511"/>
                  </a:lnTo>
                  <a:lnTo>
                    <a:pt x="1453896" y="1520951"/>
                  </a:lnTo>
                  <a:lnTo>
                    <a:pt x="1453896" y="1563623"/>
                  </a:lnTo>
                  <a:lnTo>
                    <a:pt x="1455420" y="1546859"/>
                  </a:lnTo>
                  <a:lnTo>
                    <a:pt x="1456943" y="1475232"/>
                  </a:lnTo>
                  <a:lnTo>
                    <a:pt x="1456943" y="1205483"/>
                  </a:lnTo>
                  <a:lnTo>
                    <a:pt x="1458467" y="1045464"/>
                  </a:lnTo>
                  <a:lnTo>
                    <a:pt x="1459991" y="897635"/>
                  </a:lnTo>
                  <a:lnTo>
                    <a:pt x="1461516" y="784859"/>
                  </a:lnTo>
                  <a:lnTo>
                    <a:pt x="1461516" y="720851"/>
                  </a:lnTo>
                  <a:lnTo>
                    <a:pt x="1463040" y="717803"/>
                  </a:lnTo>
                  <a:lnTo>
                    <a:pt x="1464564" y="775716"/>
                  </a:lnTo>
                  <a:lnTo>
                    <a:pt x="1464564" y="886967"/>
                  </a:lnTo>
                  <a:lnTo>
                    <a:pt x="1466088" y="1040891"/>
                  </a:lnTo>
                  <a:lnTo>
                    <a:pt x="1467612" y="1210055"/>
                  </a:lnTo>
                  <a:lnTo>
                    <a:pt x="1469136" y="1377695"/>
                  </a:lnTo>
                  <a:lnTo>
                    <a:pt x="1469136" y="1511807"/>
                  </a:lnTo>
                  <a:lnTo>
                    <a:pt x="1470659" y="1600199"/>
                  </a:lnTo>
                  <a:lnTo>
                    <a:pt x="1472183" y="1624583"/>
                  </a:lnTo>
                  <a:lnTo>
                    <a:pt x="1473708" y="1583435"/>
                  </a:lnTo>
                  <a:lnTo>
                    <a:pt x="1473708" y="1330451"/>
                  </a:lnTo>
                  <a:lnTo>
                    <a:pt x="1475232" y="1152143"/>
                  </a:lnTo>
                  <a:lnTo>
                    <a:pt x="1475232" y="970787"/>
                  </a:lnTo>
                  <a:lnTo>
                    <a:pt x="1476756" y="815339"/>
                  </a:lnTo>
                  <a:lnTo>
                    <a:pt x="1478280" y="702564"/>
                  </a:lnTo>
                  <a:lnTo>
                    <a:pt x="1479804" y="653795"/>
                  </a:lnTo>
                  <a:lnTo>
                    <a:pt x="1479804" y="673607"/>
                  </a:lnTo>
                  <a:lnTo>
                    <a:pt x="1481328" y="763523"/>
                  </a:lnTo>
                  <a:lnTo>
                    <a:pt x="1482851" y="906780"/>
                  </a:lnTo>
                  <a:lnTo>
                    <a:pt x="1484375" y="1089659"/>
                  </a:lnTo>
                  <a:lnTo>
                    <a:pt x="1484375" y="1281683"/>
                  </a:lnTo>
                  <a:lnTo>
                    <a:pt x="1485900" y="1459991"/>
                  </a:lnTo>
                  <a:lnTo>
                    <a:pt x="1487424" y="1597151"/>
                  </a:lnTo>
                  <a:lnTo>
                    <a:pt x="1487424" y="1671827"/>
                  </a:lnTo>
                  <a:lnTo>
                    <a:pt x="1488948" y="1674875"/>
                  </a:lnTo>
                  <a:lnTo>
                    <a:pt x="1490472" y="1604771"/>
                  </a:lnTo>
                  <a:lnTo>
                    <a:pt x="1491996" y="1467611"/>
                  </a:lnTo>
                  <a:lnTo>
                    <a:pt x="1491996" y="1085087"/>
                  </a:lnTo>
                  <a:lnTo>
                    <a:pt x="1493520" y="886967"/>
                  </a:lnTo>
                  <a:lnTo>
                    <a:pt x="1495043" y="728471"/>
                  </a:lnTo>
                  <a:lnTo>
                    <a:pt x="1495043" y="624839"/>
                  </a:lnTo>
                  <a:lnTo>
                    <a:pt x="1496567" y="595883"/>
                  </a:lnTo>
                  <a:lnTo>
                    <a:pt x="1498091" y="644651"/>
                  </a:lnTo>
                  <a:lnTo>
                    <a:pt x="1498091" y="766571"/>
                  </a:lnTo>
                  <a:lnTo>
                    <a:pt x="1499616" y="944880"/>
                  </a:lnTo>
                  <a:lnTo>
                    <a:pt x="1501140" y="1153667"/>
                  </a:lnTo>
                  <a:lnTo>
                    <a:pt x="1502664" y="1365503"/>
                  </a:lnTo>
                  <a:lnTo>
                    <a:pt x="1502664" y="1548383"/>
                  </a:lnTo>
                  <a:lnTo>
                    <a:pt x="1504188" y="1679448"/>
                  </a:lnTo>
                  <a:lnTo>
                    <a:pt x="1505712" y="1737359"/>
                  </a:lnTo>
                  <a:lnTo>
                    <a:pt x="1507236" y="1711451"/>
                  </a:lnTo>
                  <a:lnTo>
                    <a:pt x="1507236" y="1606295"/>
                  </a:lnTo>
                  <a:lnTo>
                    <a:pt x="1508759" y="1438655"/>
                  </a:lnTo>
                  <a:lnTo>
                    <a:pt x="1508759" y="1002791"/>
                  </a:lnTo>
                  <a:lnTo>
                    <a:pt x="1510283" y="798575"/>
                  </a:lnTo>
                  <a:lnTo>
                    <a:pt x="1511808" y="641603"/>
                  </a:lnTo>
                  <a:lnTo>
                    <a:pt x="1513332" y="554735"/>
                  </a:lnTo>
                  <a:lnTo>
                    <a:pt x="1513332" y="553211"/>
                  </a:lnTo>
                  <a:lnTo>
                    <a:pt x="1514856" y="635507"/>
                  </a:lnTo>
                  <a:lnTo>
                    <a:pt x="1516380" y="792480"/>
                  </a:lnTo>
                  <a:lnTo>
                    <a:pt x="1517904" y="999743"/>
                  </a:lnTo>
                  <a:lnTo>
                    <a:pt x="1517904" y="1231391"/>
                  </a:lnTo>
                  <a:lnTo>
                    <a:pt x="1519428" y="1453895"/>
                  </a:lnTo>
                  <a:lnTo>
                    <a:pt x="1520951" y="1638299"/>
                  </a:lnTo>
                  <a:lnTo>
                    <a:pt x="1520951" y="1754123"/>
                  </a:lnTo>
                  <a:lnTo>
                    <a:pt x="1522475" y="1786127"/>
                  </a:lnTo>
                  <a:lnTo>
                    <a:pt x="1524000" y="1729739"/>
                  </a:lnTo>
                  <a:lnTo>
                    <a:pt x="1524000" y="1591055"/>
                  </a:lnTo>
                  <a:lnTo>
                    <a:pt x="1524000" y="1389887"/>
                  </a:lnTo>
                  <a:lnTo>
                    <a:pt x="1525524" y="1152143"/>
                  </a:lnTo>
                  <a:lnTo>
                    <a:pt x="1525524" y="914399"/>
                  </a:lnTo>
                  <a:lnTo>
                    <a:pt x="1527048" y="707135"/>
                  </a:lnTo>
                  <a:lnTo>
                    <a:pt x="1527048" y="560832"/>
                  </a:lnTo>
                  <a:lnTo>
                    <a:pt x="1528572" y="498348"/>
                  </a:lnTo>
                  <a:lnTo>
                    <a:pt x="1530096" y="525780"/>
                  </a:lnTo>
                  <a:lnTo>
                    <a:pt x="1531620" y="644651"/>
                  </a:lnTo>
                  <a:lnTo>
                    <a:pt x="1531620" y="832103"/>
                  </a:lnTo>
                  <a:lnTo>
                    <a:pt x="1533143" y="1071371"/>
                  </a:lnTo>
                  <a:lnTo>
                    <a:pt x="1534667" y="1321307"/>
                  </a:lnTo>
                  <a:lnTo>
                    <a:pt x="1534667" y="1548383"/>
                  </a:lnTo>
                  <a:lnTo>
                    <a:pt x="1536191" y="1722119"/>
                  </a:lnTo>
                  <a:lnTo>
                    <a:pt x="1537716" y="1818132"/>
                  </a:lnTo>
                  <a:lnTo>
                    <a:pt x="1539240" y="1819655"/>
                  </a:lnTo>
                  <a:lnTo>
                    <a:pt x="1539240" y="1728216"/>
                  </a:lnTo>
                  <a:lnTo>
                    <a:pt x="1540764" y="1554480"/>
                  </a:lnTo>
                  <a:lnTo>
                    <a:pt x="1542288" y="1322832"/>
                  </a:lnTo>
                  <a:lnTo>
                    <a:pt x="1542288" y="819911"/>
                  </a:lnTo>
                  <a:lnTo>
                    <a:pt x="1543812" y="618743"/>
                  </a:lnTo>
                  <a:lnTo>
                    <a:pt x="1545336" y="490727"/>
                  </a:lnTo>
                  <a:lnTo>
                    <a:pt x="1545336" y="457199"/>
                  </a:lnTo>
                  <a:lnTo>
                    <a:pt x="1546859" y="519683"/>
                  </a:lnTo>
                  <a:lnTo>
                    <a:pt x="1548383" y="673607"/>
                  </a:lnTo>
                  <a:lnTo>
                    <a:pt x="1549908" y="894587"/>
                  </a:lnTo>
                  <a:lnTo>
                    <a:pt x="1549908" y="1153667"/>
                  </a:lnTo>
                  <a:lnTo>
                    <a:pt x="1551432" y="1414271"/>
                  </a:lnTo>
                  <a:lnTo>
                    <a:pt x="1552956" y="1639823"/>
                  </a:lnTo>
                  <a:lnTo>
                    <a:pt x="1554480" y="1798319"/>
                  </a:lnTo>
                  <a:lnTo>
                    <a:pt x="1554480" y="1866899"/>
                  </a:lnTo>
                  <a:lnTo>
                    <a:pt x="1556004" y="1834895"/>
                  </a:lnTo>
                  <a:lnTo>
                    <a:pt x="1557528" y="1706880"/>
                  </a:lnTo>
                  <a:lnTo>
                    <a:pt x="1557528" y="1498091"/>
                  </a:lnTo>
                  <a:lnTo>
                    <a:pt x="1559051" y="1242059"/>
                  </a:lnTo>
                  <a:lnTo>
                    <a:pt x="1560575" y="970787"/>
                  </a:lnTo>
                  <a:lnTo>
                    <a:pt x="1560575" y="537971"/>
                  </a:lnTo>
                  <a:lnTo>
                    <a:pt x="1562100" y="437387"/>
                  </a:lnTo>
                  <a:lnTo>
                    <a:pt x="1563624" y="435864"/>
                  </a:lnTo>
                  <a:lnTo>
                    <a:pt x="1565148" y="533399"/>
                  </a:lnTo>
                  <a:lnTo>
                    <a:pt x="1565148" y="722375"/>
                  </a:lnTo>
                  <a:lnTo>
                    <a:pt x="1566672" y="970787"/>
                  </a:lnTo>
                  <a:lnTo>
                    <a:pt x="1568196" y="1246632"/>
                  </a:lnTo>
                  <a:lnTo>
                    <a:pt x="1568196" y="1510283"/>
                  </a:lnTo>
                  <a:lnTo>
                    <a:pt x="1569720" y="1725167"/>
                  </a:lnTo>
                  <a:lnTo>
                    <a:pt x="1571243" y="1859280"/>
                  </a:lnTo>
                  <a:lnTo>
                    <a:pt x="1572767" y="1895855"/>
                  </a:lnTo>
                  <a:lnTo>
                    <a:pt x="1572767" y="1827275"/>
                  </a:lnTo>
                  <a:lnTo>
                    <a:pt x="1574291" y="1665732"/>
                  </a:lnTo>
                  <a:lnTo>
                    <a:pt x="1575816" y="1429511"/>
                  </a:lnTo>
                  <a:lnTo>
                    <a:pt x="1577340" y="1152143"/>
                  </a:lnTo>
                  <a:lnTo>
                    <a:pt x="1577340" y="635507"/>
                  </a:lnTo>
                  <a:lnTo>
                    <a:pt x="1578864" y="470916"/>
                  </a:lnTo>
                  <a:lnTo>
                    <a:pt x="1578864" y="397764"/>
                  </a:lnTo>
                  <a:lnTo>
                    <a:pt x="1580388" y="432816"/>
                  </a:lnTo>
                  <a:lnTo>
                    <a:pt x="1581912" y="568451"/>
                  </a:lnTo>
                  <a:lnTo>
                    <a:pt x="1583436" y="787907"/>
                  </a:lnTo>
                  <a:lnTo>
                    <a:pt x="1583436" y="1059180"/>
                  </a:lnTo>
                  <a:lnTo>
                    <a:pt x="1584959" y="1344167"/>
                  </a:lnTo>
                  <a:lnTo>
                    <a:pt x="1586483" y="1601723"/>
                  </a:lnTo>
                  <a:lnTo>
                    <a:pt x="1588008" y="1798319"/>
                  </a:lnTo>
                  <a:lnTo>
                    <a:pt x="1588008" y="1906523"/>
                  </a:lnTo>
                  <a:lnTo>
                    <a:pt x="1589532" y="1906523"/>
                  </a:lnTo>
                  <a:lnTo>
                    <a:pt x="1591056" y="1801367"/>
                  </a:lnTo>
                  <a:lnTo>
                    <a:pt x="1591056" y="1603248"/>
                  </a:lnTo>
                  <a:lnTo>
                    <a:pt x="1592580" y="1344167"/>
                  </a:lnTo>
                  <a:lnTo>
                    <a:pt x="1594104" y="1054607"/>
                  </a:lnTo>
                  <a:lnTo>
                    <a:pt x="1595628" y="781811"/>
                  </a:lnTo>
                  <a:lnTo>
                    <a:pt x="1595628" y="417575"/>
                  </a:lnTo>
                  <a:lnTo>
                    <a:pt x="1597151" y="380999"/>
                  </a:lnTo>
                  <a:lnTo>
                    <a:pt x="1598675" y="454151"/>
                  </a:lnTo>
                  <a:lnTo>
                    <a:pt x="1598675" y="623316"/>
                  </a:lnTo>
                  <a:lnTo>
                    <a:pt x="1600200" y="867155"/>
                  </a:lnTo>
                  <a:lnTo>
                    <a:pt x="1601724" y="1153667"/>
                  </a:lnTo>
                  <a:lnTo>
                    <a:pt x="1601724" y="1441703"/>
                  </a:lnTo>
                  <a:lnTo>
                    <a:pt x="1603248" y="1685543"/>
                  </a:lnTo>
                  <a:lnTo>
                    <a:pt x="1604772" y="1857755"/>
                  </a:lnTo>
                  <a:lnTo>
                    <a:pt x="1606296" y="1930907"/>
                  </a:lnTo>
                  <a:lnTo>
                    <a:pt x="1606296" y="1894332"/>
                  </a:lnTo>
                  <a:lnTo>
                    <a:pt x="1607820" y="1754123"/>
                  </a:lnTo>
                  <a:lnTo>
                    <a:pt x="1609343" y="1528571"/>
                  </a:lnTo>
                  <a:lnTo>
                    <a:pt x="1610867" y="1249680"/>
                  </a:lnTo>
                  <a:lnTo>
                    <a:pt x="1610867" y="957071"/>
                  </a:lnTo>
                  <a:lnTo>
                    <a:pt x="1612391" y="693419"/>
                  </a:lnTo>
                  <a:lnTo>
                    <a:pt x="1612391" y="385571"/>
                  </a:lnTo>
                  <a:lnTo>
                    <a:pt x="1613916" y="385571"/>
                  </a:lnTo>
                  <a:lnTo>
                    <a:pt x="1615440" y="493775"/>
                  </a:lnTo>
                  <a:lnTo>
                    <a:pt x="1616964" y="694943"/>
                  </a:lnTo>
                  <a:lnTo>
                    <a:pt x="1616964" y="960119"/>
                  </a:lnTo>
                  <a:lnTo>
                    <a:pt x="1618488" y="1252727"/>
                  </a:lnTo>
                  <a:lnTo>
                    <a:pt x="1620012" y="1531619"/>
                  </a:lnTo>
                  <a:lnTo>
                    <a:pt x="1621536" y="1757171"/>
                  </a:lnTo>
                  <a:lnTo>
                    <a:pt x="1621536" y="1897380"/>
                  </a:lnTo>
                  <a:lnTo>
                    <a:pt x="1623059" y="1933955"/>
                  </a:lnTo>
                  <a:lnTo>
                    <a:pt x="1624583" y="1860803"/>
                  </a:lnTo>
                  <a:lnTo>
                    <a:pt x="1624583" y="1687067"/>
                  </a:lnTo>
                  <a:lnTo>
                    <a:pt x="1626108" y="1441703"/>
                  </a:lnTo>
                  <a:lnTo>
                    <a:pt x="1629156" y="864107"/>
                  </a:lnTo>
                  <a:lnTo>
                    <a:pt x="1629156" y="617219"/>
                  </a:lnTo>
                  <a:lnTo>
                    <a:pt x="1630680" y="446532"/>
                  </a:lnTo>
                  <a:lnTo>
                    <a:pt x="1630680" y="373380"/>
                  </a:lnTo>
                  <a:lnTo>
                    <a:pt x="1632204" y="411480"/>
                  </a:lnTo>
                  <a:lnTo>
                    <a:pt x="1632204" y="551687"/>
                  </a:lnTo>
                  <a:lnTo>
                    <a:pt x="1633728" y="778764"/>
                  </a:lnTo>
                  <a:lnTo>
                    <a:pt x="1635251" y="1056132"/>
                  </a:lnTo>
                  <a:lnTo>
                    <a:pt x="1635251" y="1347216"/>
                  </a:lnTo>
                  <a:lnTo>
                    <a:pt x="1636775" y="1612391"/>
                  </a:lnTo>
                  <a:lnTo>
                    <a:pt x="1638300" y="1808987"/>
                  </a:lnTo>
                  <a:lnTo>
                    <a:pt x="1639824" y="1917191"/>
                  </a:lnTo>
                  <a:lnTo>
                    <a:pt x="1639824" y="1915667"/>
                  </a:lnTo>
                  <a:lnTo>
                    <a:pt x="1641348" y="1805939"/>
                  </a:lnTo>
                  <a:lnTo>
                    <a:pt x="1642872" y="1607819"/>
                  </a:lnTo>
                  <a:lnTo>
                    <a:pt x="1644396" y="1344167"/>
                  </a:lnTo>
                  <a:lnTo>
                    <a:pt x="1644396" y="1054607"/>
                  </a:lnTo>
                  <a:lnTo>
                    <a:pt x="1645920" y="781811"/>
                  </a:lnTo>
                  <a:lnTo>
                    <a:pt x="1647443" y="557783"/>
                  </a:lnTo>
                  <a:lnTo>
                    <a:pt x="1647443" y="385571"/>
                  </a:lnTo>
                  <a:lnTo>
                    <a:pt x="1648967" y="457199"/>
                  </a:lnTo>
                  <a:lnTo>
                    <a:pt x="1650491" y="627887"/>
                  </a:lnTo>
                  <a:lnTo>
                    <a:pt x="1650491" y="870203"/>
                  </a:lnTo>
                  <a:lnTo>
                    <a:pt x="1652016" y="1153667"/>
                  </a:lnTo>
                  <a:lnTo>
                    <a:pt x="1653540" y="1435607"/>
                  </a:lnTo>
                  <a:lnTo>
                    <a:pt x="1655064" y="1676399"/>
                  </a:lnTo>
                  <a:lnTo>
                    <a:pt x="1655064" y="1842516"/>
                  </a:lnTo>
                  <a:lnTo>
                    <a:pt x="1656588" y="1912619"/>
                  </a:lnTo>
                  <a:lnTo>
                    <a:pt x="1658112" y="1874519"/>
                  </a:lnTo>
                  <a:lnTo>
                    <a:pt x="1658112" y="1737359"/>
                  </a:lnTo>
                  <a:lnTo>
                    <a:pt x="1659636" y="1516380"/>
                  </a:lnTo>
                  <a:lnTo>
                    <a:pt x="1661159" y="1246632"/>
                  </a:lnTo>
                  <a:lnTo>
                    <a:pt x="1662683" y="964691"/>
                  </a:lnTo>
                  <a:lnTo>
                    <a:pt x="1662683" y="710183"/>
                  </a:lnTo>
                  <a:lnTo>
                    <a:pt x="1664208" y="516635"/>
                  </a:lnTo>
                  <a:lnTo>
                    <a:pt x="1665732" y="416051"/>
                  </a:lnTo>
                  <a:lnTo>
                    <a:pt x="1665732" y="522732"/>
                  </a:lnTo>
                  <a:lnTo>
                    <a:pt x="1667256" y="714755"/>
                  </a:lnTo>
                  <a:lnTo>
                    <a:pt x="1668780" y="967739"/>
                  </a:lnTo>
                  <a:lnTo>
                    <a:pt x="1668780" y="1246632"/>
                  </a:lnTo>
                  <a:lnTo>
                    <a:pt x="1670304" y="1510283"/>
                  </a:lnTo>
                  <a:lnTo>
                    <a:pt x="1671828" y="1723643"/>
                  </a:lnTo>
                  <a:lnTo>
                    <a:pt x="1673351" y="1854707"/>
                  </a:lnTo>
                  <a:lnTo>
                    <a:pt x="1673351" y="1886711"/>
                  </a:lnTo>
                  <a:lnTo>
                    <a:pt x="1674875" y="1816607"/>
                  </a:lnTo>
                  <a:lnTo>
                    <a:pt x="1676400" y="1653539"/>
                  </a:lnTo>
                  <a:lnTo>
                    <a:pt x="1677924" y="1421891"/>
                  </a:lnTo>
                  <a:lnTo>
                    <a:pt x="1677924" y="1152143"/>
                  </a:lnTo>
                  <a:lnTo>
                    <a:pt x="1679448" y="883919"/>
                  </a:lnTo>
                  <a:lnTo>
                    <a:pt x="1680972" y="656843"/>
                  </a:lnTo>
                  <a:lnTo>
                    <a:pt x="1680972" y="499871"/>
                  </a:lnTo>
                  <a:lnTo>
                    <a:pt x="1682496" y="435864"/>
                  </a:lnTo>
                  <a:lnTo>
                    <a:pt x="1682496" y="472439"/>
                  </a:lnTo>
                  <a:lnTo>
                    <a:pt x="1684020" y="601980"/>
                  </a:lnTo>
                  <a:lnTo>
                    <a:pt x="1684020" y="812291"/>
                  </a:lnTo>
                  <a:lnTo>
                    <a:pt x="1685543" y="1065275"/>
                  </a:lnTo>
                  <a:lnTo>
                    <a:pt x="1687067" y="1330451"/>
                  </a:lnTo>
                  <a:lnTo>
                    <a:pt x="1688591" y="1568195"/>
                  </a:lnTo>
                  <a:lnTo>
                    <a:pt x="1688591" y="1749551"/>
                  </a:lnTo>
                  <a:lnTo>
                    <a:pt x="1690116" y="1840991"/>
                  </a:lnTo>
                  <a:lnTo>
                    <a:pt x="1691640" y="1837943"/>
                  </a:lnTo>
                  <a:lnTo>
                    <a:pt x="1691640" y="1740407"/>
                  </a:lnTo>
                  <a:lnTo>
                    <a:pt x="1693164" y="1560575"/>
                  </a:lnTo>
                  <a:lnTo>
                    <a:pt x="1694688" y="1324355"/>
                  </a:lnTo>
                  <a:lnTo>
                    <a:pt x="1696212" y="1066799"/>
                  </a:lnTo>
                  <a:lnTo>
                    <a:pt x="1696212" y="822959"/>
                  </a:lnTo>
                  <a:lnTo>
                    <a:pt x="1697736" y="626364"/>
                  </a:lnTo>
                  <a:lnTo>
                    <a:pt x="1699259" y="505967"/>
                  </a:lnTo>
                  <a:lnTo>
                    <a:pt x="1700783" y="477011"/>
                  </a:lnTo>
                  <a:lnTo>
                    <a:pt x="1700783" y="693419"/>
                  </a:lnTo>
                  <a:lnTo>
                    <a:pt x="1702308" y="906780"/>
                  </a:lnTo>
                  <a:lnTo>
                    <a:pt x="1702308" y="1153667"/>
                  </a:lnTo>
                  <a:lnTo>
                    <a:pt x="1703832" y="1399032"/>
                  </a:lnTo>
                  <a:lnTo>
                    <a:pt x="1705356" y="1606295"/>
                  </a:lnTo>
                  <a:lnTo>
                    <a:pt x="1706880" y="1749551"/>
                  </a:lnTo>
                  <a:lnTo>
                    <a:pt x="1706880" y="1805939"/>
                  </a:lnTo>
                  <a:lnTo>
                    <a:pt x="1708404" y="1772411"/>
                  </a:lnTo>
                  <a:lnTo>
                    <a:pt x="1709928" y="1652016"/>
                  </a:lnTo>
                  <a:lnTo>
                    <a:pt x="1711451" y="1463039"/>
                  </a:lnTo>
                  <a:lnTo>
                    <a:pt x="1711451" y="1232916"/>
                  </a:lnTo>
                  <a:lnTo>
                    <a:pt x="1712975" y="993648"/>
                  </a:lnTo>
                  <a:lnTo>
                    <a:pt x="1714500" y="778764"/>
                  </a:lnTo>
                  <a:lnTo>
                    <a:pt x="1714500" y="617219"/>
                  </a:lnTo>
                  <a:lnTo>
                    <a:pt x="1716024" y="533399"/>
                  </a:lnTo>
                  <a:lnTo>
                    <a:pt x="1717548" y="537971"/>
                  </a:lnTo>
                  <a:lnTo>
                    <a:pt x="1717548" y="789432"/>
                  </a:lnTo>
                  <a:lnTo>
                    <a:pt x="1719072" y="1001267"/>
                  </a:lnTo>
                  <a:lnTo>
                    <a:pt x="1720596" y="1229867"/>
                  </a:lnTo>
                  <a:lnTo>
                    <a:pt x="1722120" y="1447799"/>
                  </a:lnTo>
                  <a:lnTo>
                    <a:pt x="1722120" y="1620011"/>
                  </a:lnTo>
                  <a:lnTo>
                    <a:pt x="1723643" y="1726691"/>
                  </a:lnTo>
                  <a:lnTo>
                    <a:pt x="1725167" y="1752599"/>
                  </a:lnTo>
                  <a:lnTo>
                    <a:pt x="1725167" y="1691639"/>
                  </a:lnTo>
                  <a:lnTo>
                    <a:pt x="1726691" y="1557527"/>
                  </a:lnTo>
                  <a:lnTo>
                    <a:pt x="1728216" y="1370075"/>
                  </a:lnTo>
                  <a:lnTo>
                    <a:pt x="1729740" y="1152143"/>
                  </a:lnTo>
                  <a:lnTo>
                    <a:pt x="1729740" y="937259"/>
                  </a:lnTo>
                  <a:lnTo>
                    <a:pt x="1731264" y="757427"/>
                  </a:lnTo>
                  <a:lnTo>
                    <a:pt x="1732788" y="632459"/>
                  </a:lnTo>
                  <a:lnTo>
                    <a:pt x="1734312" y="583691"/>
                  </a:lnTo>
                  <a:lnTo>
                    <a:pt x="1734312" y="614171"/>
                  </a:lnTo>
                  <a:lnTo>
                    <a:pt x="1735836" y="720851"/>
                  </a:lnTo>
                  <a:lnTo>
                    <a:pt x="1735836" y="1085087"/>
                  </a:lnTo>
                  <a:lnTo>
                    <a:pt x="1737359" y="1290827"/>
                  </a:lnTo>
                  <a:lnTo>
                    <a:pt x="1738883" y="1475232"/>
                  </a:lnTo>
                  <a:lnTo>
                    <a:pt x="1740408" y="1612391"/>
                  </a:lnTo>
                  <a:lnTo>
                    <a:pt x="1740408" y="1684019"/>
                  </a:lnTo>
                  <a:lnTo>
                    <a:pt x="1741932" y="1679448"/>
                  </a:lnTo>
                  <a:lnTo>
                    <a:pt x="1743456" y="1600199"/>
                  </a:lnTo>
                  <a:lnTo>
                    <a:pt x="1744980" y="1463039"/>
                  </a:lnTo>
                  <a:lnTo>
                    <a:pt x="1744980" y="1281683"/>
                  </a:lnTo>
                  <a:lnTo>
                    <a:pt x="1746504" y="1088135"/>
                  </a:lnTo>
                  <a:lnTo>
                    <a:pt x="1748028" y="903732"/>
                  </a:lnTo>
                  <a:lnTo>
                    <a:pt x="1748028" y="760475"/>
                  </a:lnTo>
                  <a:lnTo>
                    <a:pt x="1749551" y="670559"/>
                  </a:lnTo>
                  <a:lnTo>
                    <a:pt x="1751075" y="650748"/>
                  </a:lnTo>
                  <a:lnTo>
                    <a:pt x="1752600" y="702564"/>
                  </a:lnTo>
                  <a:lnTo>
                    <a:pt x="1752600" y="973835"/>
                  </a:lnTo>
                  <a:lnTo>
                    <a:pt x="1754124" y="1153667"/>
                  </a:lnTo>
                  <a:lnTo>
                    <a:pt x="1755648" y="1330451"/>
                  </a:lnTo>
                  <a:lnTo>
                    <a:pt x="1755648" y="1479803"/>
                  </a:lnTo>
                  <a:lnTo>
                    <a:pt x="1757172" y="1581911"/>
                  </a:lnTo>
                  <a:lnTo>
                    <a:pt x="1758696" y="1620011"/>
                  </a:lnTo>
                  <a:lnTo>
                    <a:pt x="1758696" y="1594103"/>
                  </a:lnTo>
                  <a:lnTo>
                    <a:pt x="1760220" y="1507235"/>
                  </a:lnTo>
                  <a:lnTo>
                    <a:pt x="1761743" y="1373123"/>
                  </a:lnTo>
                  <a:lnTo>
                    <a:pt x="1763267" y="1208532"/>
                  </a:lnTo>
                  <a:lnTo>
                    <a:pt x="1763267" y="1040891"/>
                  </a:lnTo>
                  <a:lnTo>
                    <a:pt x="1764791" y="891539"/>
                  </a:lnTo>
                  <a:lnTo>
                    <a:pt x="1766316" y="783335"/>
                  </a:lnTo>
                  <a:lnTo>
                    <a:pt x="1767840" y="728471"/>
                  </a:lnTo>
                  <a:lnTo>
                    <a:pt x="1767840" y="731519"/>
                  </a:lnTo>
                  <a:lnTo>
                    <a:pt x="1769364" y="795527"/>
                  </a:lnTo>
                  <a:lnTo>
                    <a:pt x="1770888" y="905255"/>
                  </a:lnTo>
                  <a:lnTo>
                    <a:pt x="1770888" y="1205483"/>
                  </a:lnTo>
                  <a:lnTo>
                    <a:pt x="1772412" y="1350264"/>
                  </a:lnTo>
                  <a:lnTo>
                    <a:pt x="1773936" y="1463039"/>
                  </a:lnTo>
                  <a:lnTo>
                    <a:pt x="1773936" y="1531619"/>
                  </a:lnTo>
                  <a:lnTo>
                    <a:pt x="1775459" y="1545335"/>
                  </a:lnTo>
                  <a:lnTo>
                    <a:pt x="1776983" y="1504187"/>
                  </a:lnTo>
                  <a:lnTo>
                    <a:pt x="1778508" y="1415795"/>
                  </a:lnTo>
                  <a:lnTo>
                    <a:pt x="1778508" y="1292351"/>
                  </a:lnTo>
                  <a:lnTo>
                    <a:pt x="1780032" y="1152143"/>
                  </a:lnTo>
                  <a:lnTo>
                    <a:pt x="1781556" y="1016507"/>
                  </a:lnTo>
                  <a:lnTo>
                    <a:pt x="1781556" y="900683"/>
                  </a:lnTo>
                  <a:lnTo>
                    <a:pt x="1783080" y="824483"/>
                  </a:lnTo>
                  <a:lnTo>
                    <a:pt x="1784604" y="797051"/>
                  </a:lnTo>
                  <a:lnTo>
                    <a:pt x="1786128" y="818387"/>
                  </a:lnTo>
                  <a:lnTo>
                    <a:pt x="1786128" y="883919"/>
                  </a:lnTo>
                  <a:lnTo>
                    <a:pt x="1787651" y="987551"/>
                  </a:lnTo>
                  <a:lnTo>
                    <a:pt x="1787651" y="1110995"/>
                  </a:lnTo>
                  <a:lnTo>
                    <a:pt x="1789175" y="1237487"/>
                  </a:lnTo>
                  <a:lnTo>
                    <a:pt x="1789175" y="1347216"/>
                  </a:lnTo>
                  <a:lnTo>
                    <a:pt x="1790700" y="1429511"/>
                  </a:lnTo>
                  <a:lnTo>
                    <a:pt x="1792224" y="1467611"/>
                  </a:lnTo>
                  <a:lnTo>
                    <a:pt x="1792224" y="1463039"/>
                  </a:lnTo>
                  <a:lnTo>
                    <a:pt x="1793748" y="1417319"/>
                  </a:lnTo>
                  <a:lnTo>
                    <a:pt x="1795272" y="1333499"/>
                  </a:lnTo>
                  <a:lnTo>
                    <a:pt x="1796796" y="1226819"/>
                  </a:lnTo>
                  <a:lnTo>
                    <a:pt x="1796796" y="1115567"/>
                  </a:lnTo>
                  <a:lnTo>
                    <a:pt x="1798320" y="1010411"/>
                  </a:lnTo>
                  <a:lnTo>
                    <a:pt x="1799843" y="929639"/>
                  </a:lnTo>
                  <a:lnTo>
                    <a:pt x="1801367" y="880871"/>
                  </a:lnTo>
                  <a:lnTo>
                    <a:pt x="1801367" y="871727"/>
                  </a:lnTo>
                  <a:lnTo>
                    <a:pt x="1802891" y="900683"/>
                  </a:lnTo>
                  <a:lnTo>
                    <a:pt x="1804416" y="967739"/>
                  </a:lnTo>
                  <a:lnTo>
                    <a:pt x="1804416" y="1054607"/>
                  </a:lnTo>
                  <a:lnTo>
                    <a:pt x="1805940" y="1153667"/>
                  </a:lnTo>
                  <a:lnTo>
                    <a:pt x="1805940" y="1248155"/>
                  </a:lnTo>
                  <a:lnTo>
                    <a:pt x="1807464" y="1327403"/>
                  </a:lnTo>
                  <a:lnTo>
                    <a:pt x="1807464" y="1380743"/>
                  </a:lnTo>
                  <a:lnTo>
                    <a:pt x="1808988" y="1400555"/>
                  </a:lnTo>
                  <a:lnTo>
                    <a:pt x="1810512" y="1383791"/>
                  </a:lnTo>
                  <a:lnTo>
                    <a:pt x="1812036" y="1336548"/>
                  </a:lnTo>
                  <a:lnTo>
                    <a:pt x="1812036" y="1264919"/>
                  </a:lnTo>
                  <a:lnTo>
                    <a:pt x="1813559" y="1181099"/>
                  </a:lnTo>
                  <a:lnTo>
                    <a:pt x="1815083" y="1097280"/>
                  </a:lnTo>
                  <a:lnTo>
                    <a:pt x="1815083" y="1022603"/>
                  </a:lnTo>
                  <a:lnTo>
                    <a:pt x="1816608" y="969264"/>
                  </a:lnTo>
                  <a:lnTo>
                    <a:pt x="1818132" y="943355"/>
                  </a:lnTo>
                  <a:lnTo>
                    <a:pt x="1819656" y="947927"/>
                  </a:lnTo>
                  <a:lnTo>
                    <a:pt x="1819656" y="979932"/>
                  </a:lnTo>
                  <a:lnTo>
                    <a:pt x="1821180" y="1036319"/>
                  </a:lnTo>
                  <a:lnTo>
                    <a:pt x="1822704" y="1104899"/>
                  </a:lnTo>
                  <a:lnTo>
                    <a:pt x="1822704" y="1243583"/>
                  </a:lnTo>
                  <a:lnTo>
                    <a:pt x="1824228" y="1295399"/>
                  </a:lnTo>
                  <a:lnTo>
                    <a:pt x="1825751" y="1325880"/>
                  </a:lnTo>
                  <a:lnTo>
                    <a:pt x="1825751" y="1330451"/>
                  </a:lnTo>
                  <a:lnTo>
                    <a:pt x="1827275" y="1309116"/>
                  </a:lnTo>
                  <a:lnTo>
                    <a:pt x="1828800" y="1269491"/>
                  </a:lnTo>
                  <a:lnTo>
                    <a:pt x="1830324" y="1213103"/>
                  </a:lnTo>
                  <a:lnTo>
                    <a:pt x="1830324" y="1152143"/>
                  </a:lnTo>
                  <a:lnTo>
                    <a:pt x="1831848" y="1095755"/>
                  </a:lnTo>
                  <a:lnTo>
                    <a:pt x="1833372" y="1048511"/>
                  </a:lnTo>
                  <a:lnTo>
                    <a:pt x="1834896" y="1018032"/>
                  </a:lnTo>
                  <a:lnTo>
                    <a:pt x="1834896" y="1005839"/>
                  </a:lnTo>
                  <a:lnTo>
                    <a:pt x="1836420" y="1018032"/>
                  </a:lnTo>
                  <a:lnTo>
                    <a:pt x="1837943" y="1045464"/>
                  </a:lnTo>
                  <a:lnTo>
                    <a:pt x="1837943" y="1088135"/>
                  </a:lnTo>
                  <a:lnTo>
                    <a:pt x="1839467" y="1136903"/>
                  </a:lnTo>
                  <a:lnTo>
                    <a:pt x="1840991" y="1185671"/>
                  </a:lnTo>
                  <a:lnTo>
                    <a:pt x="1840991" y="1257299"/>
                  </a:lnTo>
                  <a:lnTo>
                    <a:pt x="1842516" y="1269491"/>
                  </a:lnTo>
                  <a:lnTo>
                    <a:pt x="1844040" y="1266443"/>
                  </a:lnTo>
                  <a:lnTo>
                    <a:pt x="1845564" y="1246632"/>
                  </a:lnTo>
                  <a:lnTo>
                    <a:pt x="1845564" y="1216151"/>
                  </a:lnTo>
                  <a:lnTo>
                    <a:pt x="1845564" y="1178051"/>
                  </a:lnTo>
                  <a:lnTo>
                    <a:pt x="1847088" y="1138427"/>
                  </a:lnTo>
                  <a:lnTo>
                    <a:pt x="1847088" y="1104899"/>
                  </a:lnTo>
                  <a:lnTo>
                    <a:pt x="1848612" y="1080516"/>
                  </a:lnTo>
                  <a:lnTo>
                    <a:pt x="1850136" y="1065275"/>
                  </a:lnTo>
                  <a:lnTo>
                    <a:pt x="1851659" y="1065275"/>
                  </a:lnTo>
                  <a:lnTo>
                    <a:pt x="1851659" y="1075943"/>
                  </a:lnTo>
                  <a:lnTo>
                    <a:pt x="1853183" y="1097280"/>
                  </a:lnTo>
                  <a:lnTo>
                    <a:pt x="1854708" y="1123187"/>
                  </a:lnTo>
                  <a:lnTo>
                    <a:pt x="1856232" y="1153667"/>
                  </a:lnTo>
                  <a:lnTo>
                    <a:pt x="1856232" y="1202435"/>
                  </a:lnTo>
                  <a:lnTo>
                    <a:pt x="1857756" y="1214627"/>
                  </a:lnTo>
                  <a:lnTo>
                    <a:pt x="1857756" y="1219199"/>
                  </a:lnTo>
                  <a:lnTo>
                    <a:pt x="1859280" y="1213103"/>
                  </a:lnTo>
                  <a:lnTo>
                    <a:pt x="1860804" y="1199387"/>
                  </a:lnTo>
                  <a:lnTo>
                    <a:pt x="1862328" y="1179575"/>
                  </a:lnTo>
                  <a:lnTo>
                    <a:pt x="1862328" y="1158239"/>
                  </a:lnTo>
                  <a:lnTo>
                    <a:pt x="1863851" y="1138427"/>
                  </a:lnTo>
                  <a:lnTo>
                    <a:pt x="1865375" y="1123187"/>
                  </a:lnTo>
                  <a:lnTo>
                    <a:pt x="1866900" y="1114043"/>
                  </a:lnTo>
                  <a:lnTo>
                    <a:pt x="1866900" y="1109471"/>
                  </a:lnTo>
                  <a:lnTo>
                    <a:pt x="1868424" y="1110995"/>
                  </a:lnTo>
                  <a:lnTo>
                    <a:pt x="1869948" y="1120139"/>
                  </a:lnTo>
                  <a:lnTo>
                    <a:pt x="1871472" y="1132332"/>
                  </a:lnTo>
                  <a:lnTo>
                    <a:pt x="1871472" y="1142999"/>
                  </a:lnTo>
                  <a:lnTo>
                    <a:pt x="1872996" y="1156716"/>
                  </a:lnTo>
                  <a:lnTo>
                    <a:pt x="1874520" y="1167383"/>
                  </a:lnTo>
                  <a:lnTo>
                    <a:pt x="1874520" y="1178051"/>
                  </a:lnTo>
                  <a:lnTo>
                    <a:pt x="1876043" y="1178051"/>
                  </a:lnTo>
                  <a:lnTo>
                    <a:pt x="1877567" y="1173480"/>
                  </a:lnTo>
                  <a:lnTo>
                    <a:pt x="1877567" y="1167383"/>
                  </a:lnTo>
                  <a:lnTo>
                    <a:pt x="1879091" y="1159764"/>
                  </a:lnTo>
                  <a:lnTo>
                    <a:pt x="1880616" y="1152143"/>
                  </a:lnTo>
                  <a:lnTo>
                    <a:pt x="1882140" y="1146048"/>
                  </a:lnTo>
                  <a:lnTo>
                    <a:pt x="1882140" y="1141475"/>
                  </a:lnTo>
                  <a:lnTo>
                    <a:pt x="1883664" y="1138427"/>
                  </a:lnTo>
                  <a:lnTo>
                    <a:pt x="1885188" y="1138427"/>
                  </a:lnTo>
                  <a:lnTo>
                    <a:pt x="1885188" y="1139951"/>
                  </a:lnTo>
                  <a:lnTo>
                    <a:pt x="1886712" y="1142999"/>
                  </a:lnTo>
                  <a:lnTo>
                    <a:pt x="1888236" y="1146048"/>
                  </a:lnTo>
                  <a:lnTo>
                    <a:pt x="1889759" y="1150619"/>
                  </a:lnTo>
                  <a:lnTo>
                    <a:pt x="1889759" y="1149095"/>
                  </a:lnTo>
                  <a:lnTo>
                    <a:pt x="1891283" y="1144523"/>
                  </a:lnTo>
                  <a:lnTo>
                    <a:pt x="1891283" y="1139951"/>
                  </a:lnTo>
                  <a:lnTo>
                    <a:pt x="1892808" y="1138427"/>
                  </a:lnTo>
                  <a:lnTo>
                    <a:pt x="1894332" y="1138427"/>
                  </a:lnTo>
                  <a:lnTo>
                    <a:pt x="1895856" y="1141475"/>
                  </a:lnTo>
                  <a:lnTo>
                    <a:pt x="1895856" y="1147571"/>
                  </a:lnTo>
                  <a:lnTo>
                    <a:pt x="1897380" y="1155191"/>
                  </a:lnTo>
                  <a:lnTo>
                    <a:pt x="1898904" y="1162811"/>
                  </a:lnTo>
                  <a:lnTo>
                    <a:pt x="1900428" y="1168907"/>
                  </a:lnTo>
                  <a:lnTo>
                    <a:pt x="1900428" y="1173480"/>
                  </a:lnTo>
                  <a:lnTo>
                    <a:pt x="1901951" y="1175003"/>
                  </a:lnTo>
                  <a:lnTo>
                    <a:pt x="1903475" y="1173480"/>
                  </a:lnTo>
                  <a:lnTo>
                    <a:pt x="1905000" y="1170432"/>
                  </a:lnTo>
                  <a:lnTo>
                    <a:pt x="1905000" y="1161287"/>
                  </a:lnTo>
                  <a:lnTo>
                    <a:pt x="1906524" y="1152143"/>
                  </a:lnTo>
                  <a:lnTo>
                    <a:pt x="1908048" y="1141475"/>
                  </a:lnTo>
                  <a:lnTo>
                    <a:pt x="1908048" y="1133855"/>
                  </a:lnTo>
                  <a:lnTo>
                    <a:pt x="1909572" y="1126235"/>
                  </a:lnTo>
                  <a:lnTo>
                    <a:pt x="1909572" y="1123187"/>
                  </a:lnTo>
                  <a:lnTo>
                    <a:pt x="1911096" y="1123187"/>
                  </a:lnTo>
                  <a:lnTo>
                    <a:pt x="1911096" y="1127759"/>
                  </a:lnTo>
                  <a:lnTo>
                    <a:pt x="1914143" y="1147571"/>
                  </a:lnTo>
                  <a:lnTo>
                    <a:pt x="1915667" y="1161287"/>
                  </a:lnTo>
                  <a:lnTo>
                    <a:pt x="1915667" y="1171955"/>
                  </a:lnTo>
                  <a:lnTo>
                    <a:pt x="1917191" y="1182623"/>
                  </a:lnTo>
                  <a:lnTo>
                    <a:pt x="1918716" y="1188719"/>
                  </a:lnTo>
                  <a:lnTo>
                    <a:pt x="1918716" y="1190243"/>
                  </a:lnTo>
                  <a:lnTo>
                    <a:pt x="1920240" y="1184148"/>
                  </a:lnTo>
                  <a:lnTo>
                    <a:pt x="1921764" y="1175003"/>
                  </a:lnTo>
                  <a:lnTo>
                    <a:pt x="1923288" y="1161287"/>
                  </a:lnTo>
                  <a:lnTo>
                    <a:pt x="1923288" y="1147571"/>
                  </a:lnTo>
                  <a:lnTo>
                    <a:pt x="1924812" y="1135380"/>
                  </a:lnTo>
                  <a:lnTo>
                    <a:pt x="1926336" y="1123187"/>
                  </a:lnTo>
                  <a:lnTo>
                    <a:pt x="1926336" y="1112519"/>
                  </a:lnTo>
                  <a:lnTo>
                    <a:pt x="1927859" y="1117091"/>
                  </a:lnTo>
                  <a:lnTo>
                    <a:pt x="1929383" y="1124711"/>
                  </a:lnTo>
                  <a:lnTo>
                    <a:pt x="1929383" y="1138427"/>
                  </a:lnTo>
                  <a:lnTo>
                    <a:pt x="1932432" y="1168907"/>
                  </a:lnTo>
                  <a:lnTo>
                    <a:pt x="1933956" y="1181099"/>
                  </a:lnTo>
                  <a:lnTo>
                    <a:pt x="1933956" y="1190243"/>
                  </a:lnTo>
                  <a:lnTo>
                    <a:pt x="1935480" y="1194816"/>
                  </a:lnTo>
                  <a:lnTo>
                    <a:pt x="1937004" y="1191767"/>
                  </a:lnTo>
                  <a:lnTo>
                    <a:pt x="1938528" y="1185671"/>
                  </a:lnTo>
                  <a:lnTo>
                    <a:pt x="1938528" y="1171955"/>
                  </a:lnTo>
                  <a:lnTo>
                    <a:pt x="1941575" y="1141475"/>
                  </a:lnTo>
                  <a:lnTo>
                    <a:pt x="1941575" y="1129283"/>
                  </a:lnTo>
                  <a:lnTo>
                    <a:pt x="1943100" y="1118616"/>
                  </a:lnTo>
                  <a:lnTo>
                    <a:pt x="1944624" y="1112519"/>
                  </a:lnTo>
                  <a:lnTo>
                    <a:pt x="1944624" y="1118616"/>
                  </a:lnTo>
                  <a:lnTo>
                    <a:pt x="1946148" y="1129283"/>
                  </a:lnTo>
                  <a:lnTo>
                    <a:pt x="1947672" y="1141475"/>
                  </a:lnTo>
                  <a:lnTo>
                    <a:pt x="1949196" y="1156716"/>
                  </a:lnTo>
                  <a:lnTo>
                    <a:pt x="1949196" y="1171955"/>
                  </a:lnTo>
                  <a:lnTo>
                    <a:pt x="1950720" y="1184148"/>
                  </a:lnTo>
                  <a:lnTo>
                    <a:pt x="1952243" y="1190243"/>
                  </a:lnTo>
                  <a:lnTo>
                    <a:pt x="1952243" y="1191767"/>
                  </a:lnTo>
                  <a:lnTo>
                    <a:pt x="1953767" y="1188719"/>
                  </a:lnTo>
                  <a:lnTo>
                    <a:pt x="1955291" y="1179575"/>
                  </a:lnTo>
                  <a:lnTo>
                    <a:pt x="1956816" y="1167383"/>
                  </a:lnTo>
                  <a:lnTo>
                    <a:pt x="1956816" y="1152143"/>
                  </a:lnTo>
                  <a:lnTo>
                    <a:pt x="1958340" y="1138427"/>
                  </a:lnTo>
                  <a:lnTo>
                    <a:pt x="1959864" y="1127759"/>
                  </a:lnTo>
                  <a:lnTo>
                    <a:pt x="1961388" y="1120139"/>
                  </a:lnTo>
                  <a:lnTo>
                    <a:pt x="1961388" y="1117091"/>
                  </a:lnTo>
                  <a:lnTo>
                    <a:pt x="1961388" y="1118616"/>
                  </a:lnTo>
                  <a:lnTo>
                    <a:pt x="1962912" y="1124711"/>
                  </a:lnTo>
                  <a:lnTo>
                    <a:pt x="1962912" y="1136903"/>
                  </a:lnTo>
                  <a:lnTo>
                    <a:pt x="1964436" y="1147571"/>
                  </a:lnTo>
                  <a:lnTo>
                    <a:pt x="1965959" y="1161287"/>
                  </a:lnTo>
                  <a:lnTo>
                    <a:pt x="1967483" y="1171955"/>
                  </a:lnTo>
                  <a:lnTo>
                    <a:pt x="1967483" y="1181099"/>
                  </a:lnTo>
                  <a:lnTo>
                    <a:pt x="1969008" y="1187195"/>
                  </a:lnTo>
                  <a:lnTo>
                    <a:pt x="1970532" y="1185671"/>
                  </a:lnTo>
                  <a:lnTo>
                    <a:pt x="1972056" y="1181099"/>
                  </a:lnTo>
                  <a:lnTo>
                    <a:pt x="1972056" y="1171955"/>
                  </a:lnTo>
                  <a:lnTo>
                    <a:pt x="1973580" y="1159764"/>
                  </a:lnTo>
                  <a:lnTo>
                    <a:pt x="1975104" y="1147571"/>
                  </a:lnTo>
                  <a:lnTo>
                    <a:pt x="1975104" y="1136903"/>
                  </a:lnTo>
                  <a:lnTo>
                    <a:pt x="1976628" y="1127759"/>
                  </a:lnTo>
                  <a:lnTo>
                    <a:pt x="1978151" y="1123187"/>
                  </a:lnTo>
                  <a:lnTo>
                    <a:pt x="1979675" y="1121664"/>
                  </a:lnTo>
                  <a:lnTo>
                    <a:pt x="1979675" y="1130807"/>
                  </a:lnTo>
                  <a:lnTo>
                    <a:pt x="1981200" y="1164335"/>
                  </a:lnTo>
                  <a:lnTo>
                    <a:pt x="1982724" y="1152143"/>
                  </a:lnTo>
                  <a:lnTo>
                    <a:pt x="1982724" y="1139951"/>
                  </a:lnTo>
                  <a:lnTo>
                    <a:pt x="1984248" y="1130807"/>
                  </a:lnTo>
                  <a:lnTo>
                    <a:pt x="1985772" y="1123187"/>
                  </a:lnTo>
                  <a:lnTo>
                    <a:pt x="1985772" y="1120139"/>
                  </a:lnTo>
                  <a:lnTo>
                    <a:pt x="1987296" y="1121664"/>
                  </a:lnTo>
                  <a:lnTo>
                    <a:pt x="1988820" y="1126235"/>
                  </a:lnTo>
                  <a:lnTo>
                    <a:pt x="1990343" y="1136903"/>
                  </a:lnTo>
                  <a:lnTo>
                    <a:pt x="1990343" y="1147571"/>
                  </a:lnTo>
                  <a:lnTo>
                    <a:pt x="1993391" y="1175003"/>
                  </a:lnTo>
                  <a:lnTo>
                    <a:pt x="1994916" y="1185671"/>
                  </a:lnTo>
                  <a:lnTo>
                    <a:pt x="1994916" y="1191767"/>
                  </a:lnTo>
                  <a:lnTo>
                    <a:pt x="1996440" y="1193291"/>
                  </a:lnTo>
                  <a:lnTo>
                    <a:pt x="1996440" y="1178051"/>
                  </a:lnTo>
                  <a:lnTo>
                    <a:pt x="1997964" y="1162811"/>
                  </a:lnTo>
                  <a:lnTo>
                    <a:pt x="2001012" y="1130807"/>
                  </a:lnTo>
                  <a:lnTo>
                    <a:pt x="2001012" y="1117091"/>
                  </a:lnTo>
                  <a:lnTo>
                    <a:pt x="2002536" y="1106423"/>
                  </a:lnTo>
                  <a:lnTo>
                    <a:pt x="2004059" y="1103375"/>
                  </a:lnTo>
                  <a:lnTo>
                    <a:pt x="2005583" y="1104899"/>
                  </a:lnTo>
                  <a:lnTo>
                    <a:pt x="2005583" y="1117091"/>
                  </a:lnTo>
                  <a:lnTo>
                    <a:pt x="2007108" y="1133855"/>
                  </a:lnTo>
                  <a:lnTo>
                    <a:pt x="2008632" y="1153667"/>
                  </a:lnTo>
                  <a:lnTo>
                    <a:pt x="2008632" y="1173480"/>
                  </a:lnTo>
                  <a:lnTo>
                    <a:pt x="2010156" y="1193291"/>
                  </a:lnTo>
                  <a:lnTo>
                    <a:pt x="2011680" y="1208532"/>
                  </a:lnTo>
                  <a:lnTo>
                    <a:pt x="2013204" y="1216151"/>
                  </a:lnTo>
                  <a:lnTo>
                    <a:pt x="2013204" y="1214627"/>
                  </a:lnTo>
                  <a:lnTo>
                    <a:pt x="2014728" y="1205483"/>
                  </a:lnTo>
                  <a:lnTo>
                    <a:pt x="2014728" y="1185671"/>
                  </a:lnTo>
                  <a:lnTo>
                    <a:pt x="2016251" y="1161287"/>
                  </a:lnTo>
                  <a:lnTo>
                    <a:pt x="2016251" y="1135380"/>
                  </a:lnTo>
                  <a:lnTo>
                    <a:pt x="2017775" y="1109471"/>
                  </a:lnTo>
                  <a:lnTo>
                    <a:pt x="2019300" y="1088135"/>
                  </a:lnTo>
                  <a:lnTo>
                    <a:pt x="2019300" y="1075943"/>
                  </a:lnTo>
                  <a:lnTo>
                    <a:pt x="2020824" y="1074419"/>
                  </a:lnTo>
                  <a:lnTo>
                    <a:pt x="2022348" y="1085087"/>
                  </a:lnTo>
                  <a:lnTo>
                    <a:pt x="2023872" y="1104899"/>
                  </a:lnTo>
                  <a:lnTo>
                    <a:pt x="2023872" y="1132332"/>
                  </a:lnTo>
                  <a:lnTo>
                    <a:pt x="2025396" y="1164335"/>
                  </a:lnTo>
                  <a:lnTo>
                    <a:pt x="2026920" y="1196339"/>
                  </a:lnTo>
                  <a:lnTo>
                    <a:pt x="2028443" y="1223771"/>
                  </a:lnTo>
                  <a:lnTo>
                    <a:pt x="2028443" y="1242059"/>
                  </a:lnTo>
                  <a:lnTo>
                    <a:pt x="2029967" y="1249680"/>
                  </a:lnTo>
                  <a:lnTo>
                    <a:pt x="2031491" y="1242059"/>
                  </a:lnTo>
                  <a:lnTo>
                    <a:pt x="2031491" y="1190243"/>
                  </a:lnTo>
                  <a:lnTo>
                    <a:pt x="2033016" y="1152143"/>
                  </a:lnTo>
                  <a:lnTo>
                    <a:pt x="2034540" y="1114043"/>
                  </a:lnTo>
                  <a:lnTo>
                    <a:pt x="2034540" y="1077467"/>
                  </a:lnTo>
                  <a:lnTo>
                    <a:pt x="2036064" y="1051559"/>
                  </a:lnTo>
                  <a:lnTo>
                    <a:pt x="2037588" y="1037843"/>
                  </a:lnTo>
                  <a:lnTo>
                    <a:pt x="2039112" y="1042416"/>
                  </a:lnTo>
                  <a:lnTo>
                    <a:pt x="2039112" y="1062227"/>
                  </a:lnTo>
                  <a:lnTo>
                    <a:pt x="2040636" y="1095755"/>
                  </a:lnTo>
                  <a:lnTo>
                    <a:pt x="2042159" y="1138427"/>
                  </a:lnTo>
                  <a:lnTo>
                    <a:pt x="2042159" y="1184148"/>
                  </a:lnTo>
                  <a:lnTo>
                    <a:pt x="2043683" y="1228343"/>
                  </a:lnTo>
                  <a:lnTo>
                    <a:pt x="2045208" y="1263395"/>
                  </a:lnTo>
                  <a:lnTo>
                    <a:pt x="2046732" y="1284732"/>
                  </a:lnTo>
                  <a:lnTo>
                    <a:pt x="2046732" y="1286255"/>
                  </a:lnTo>
                  <a:lnTo>
                    <a:pt x="2048256" y="1269491"/>
                  </a:lnTo>
                  <a:lnTo>
                    <a:pt x="2049780" y="1235964"/>
                  </a:lnTo>
                  <a:lnTo>
                    <a:pt x="2049780" y="1135380"/>
                  </a:lnTo>
                  <a:lnTo>
                    <a:pt x="2051304" y="1082039"/>
                  </a:lnTo>
                  <a:lnTo>
                    <a:pt x="2052828" y="1036319"/>
                  </a:lnTo>
                  <a:lnTo>
                    <a:pt x="2052828" y="1007364"/>
                  </a:lnTo>
                  <a:lnTo>
                    <a:pt x="2054351" y="998219"/>
                  </a:lnTo>
                  <a:lnTo>
                    <a:pt x="2055875" y="1010411"/>
                  </a:lnTo>
                  <a:lnTo>
                    <a:pt x="2057400" y="1043939"/>
                  </a:lnTo>
                  <a:lnTo>
                    <a:pt x="2057400" y="1094232"/>
                  </a:lnTo>
                  <a:lnTo>
                    <a:pt x="2058924" y="1153667"/>
                  </a:lnTo>
                  <a:lnTo>
                    <a:pt x="2060448" y="1214627"/>
                  </a:lnTo>
                  <a:lnTo>
                    <a:pt x="2061972" y="1269491"/>
                  </a:lnTo>
                  <a:lnTo>
                    <a:pt x="2061972" y="1309116"/>
                  </a:lnTo>
                  <a:lnTo>
                    <a:pt x="2063496" y="1327403"/>
                  </a:lnTo>
                  <a:lnTo>
                    <a:pt x="2065020" y="1322832"/>
                  </a:lnTo>
                  <a:lnTo>
                    <a:pt x="2065020" y="1292351"/>
                  </a:lnTo>
                  <a:lnTo>
                    <a:pt x="2066543" y="1240535"/>
                  </a:lnTo>
                  <a:lnTo>
                    <a:pt x="2066543" y="1175003"/>
                  </a:lnTo>
                  <a:lnTo>
                    <a:pt x="2068067" y="1106423"/>
                  </a:lnTo>
                  <a:lnTo>
                    <a:pt x="2068067" y="1040891"/>
                  </a:lnTo>
                  <a:lnTo>
                    <a:pt x="2069591" y="989075"/>
                  </a:lnTo>
                  <a:lnTo>
                    <a:pt x="2071116" y="960119"/>
                  </a:lnTo>
                  <a:lnTo>
                    <a:pt x="2072640" y="957071"/>
                  </a:lnTo>
                  <a:lnTo>
                    <a:pt x="2072640" y="982980"/>
                  </a:lnTo>
                  <a:lnTo>
                    <a:pt x="2074164" y="1034795"/>
                  </a:lnTo>
                  <a:lnTo>
                    <a:pt x="2075688" y="1103375"/>
                  </a:lnTo>
                  <a:lnTo>
                    <a:pt x="2075688" y="1179575"/>
                  </a:lnTo>
                  <a:lnTo>
                    <a:pt x="2077212" y="1255775"/>
                  </a:lnTo>
                  <a:lnTo>
                    <a:pt x="2078736" y="1319783"/>
                  </a:lnTo>
                  <a:lnTo>
                    <a:pt x="2080259" y="1360932"/>
                  </a:lnTo>
                  <a:lnTo>
                    <a:pt x="2080259" y="1373123"/>
                  </a:lnTo>
                  <a:lnTo>
                    <a:pt x="2081783" y="1354835"/>
                  </a:lnTo>
                  <a:lnTo>
                    <a:pt x="2083308" y="1307591"/>
                  </a:lnTo>
                  <a:lnTo>
                    <a:pt x="2084832" y="1237487"/>
                  </a:lnTo>
                  <a:lnTo>
                    <a:pt x="2084832" y="1066799"/>
                  </a:lnTo>
                  <a:lnTo>
                    <a:pt x="2086356" y="990599"/>
                  </a:lnTo>
                  <a:lnTo>
                    <a:pt x="2086356" y="935735"/>
                  </a:lnTo>
                  <a:lnTo>
                    <a:pt x="2087880" y="911351"/>
                  </a:lnTo>
                  <a:lnTo>
                    <a:pt x="2089404" y="920495"/>
                  </a:lnTo>
                  <a:lnTo>
                    <a:pt x="2090928" y="963167"/>
                  </a:lnTo>
                  <a:lnTo>
                    <a:pt x="2090928" y="1033271"/>
                  </a:lnTo>
                  <a:lnTo>
                    <a:pt x="2092451" y="1123187"/>
                  </a:lnTo>
                  <a:lnTo>
                    <a:pt x="2093975" y="1216151"/>
                  </a:lnTo>
                  <a:lnTo>
                    <a:pt x="2095500" y="1306067"/>
                  </a:lnTo>
                  <a:lnTo>
                    <a:pt x="2095500" y="1374648"/>
                  </a:lnTo>
                  <a:lnTo>
                    <a:pt x="2097024" y="1412748"/>
                  </a:lnTo>
                  <a:lnTo>
                    <a:pt x="2098548" y="1414271"/>
                  </a:lnTo>
                  <a:lnTo>
                    <a:pt x="2098548" y="1379219"/>
                  </a:lnTo>
                  <a:lnTo>
                    <a:pt x="2100072" y="1312164"/>
                  </a:lnTo>
                  <a:lnTo>
                    <a:pt x="2101596" y="1220723"/>
                  </a:lnTo>
                  <a:lnTo>
                    <a:pt x="2101596" y="1019555"/>
                  </a:lnTo>
                  <a:lnTo>
                    <a:pt x="2103120" y="934211"/>
                  </a:lnTo>
                  <a:lnTo>
                    <a:pt x="2104643" y="882395"/>
                  </a:lnTo>
                  <a:lnTo>
                    <a:pt x="2106167" y="865632"/>
                  </a:lnTo>
                  <a:lnTo>
                    <a:pt x="2106167" y="890016"/>
                  </a:lnTo>
                  <a:lnTo>
                    <a:pt x="2107691" y="952499"/>
                  </a:lnTo>
                  <a:lnTo>
                    <a:pt x="2109216" y="1045464"/>
                  </a:lnTo>
                  <a:lnTo>
                    <a:pt x="2109216" y="1153667"/>
                  </a:lnTo>
                  <a:lnTo>
                    <a:pt x="2110740" y="1263395"/>
                  </a:lnTo>
                  <a:lnTo>
                    <a:pt x="2112264" y="1360932"/>
                  </a:lnTo>
                  <a:lnTo>
                    <a:pt x="2113788" y="1431035"/>
                  </a:lnTo>
                  <a:lnTo>
                    <a:pt x="2113788" y="1461516"/>
                  </a:lnTo>
                  <a:lnTo>
                    <a:pt x="2115312" y="1449323"/>
                  </a:lnTo>
                  <a:lnTo>
                    <a:pt x="2116836" y="1395983"/>
                  </a:lnTo>
                  <a:lnTo>
                    <a:pt x="2118359" y="1306067"/>
                  </a:lnTo>
                  <a:lnTo>
                    <a:pt x="2118359" y="1191767"/>
                  </a:lnTo>
                  <a:lnTo>
                    <a:pt x="2119883" y="1072895"/>
                  </a:lnTo>
                  <a:lnTo>
                    <a:pt x="2119883" y="876299"/>
                  </a:lnTo>
                  <a:lnTo>
                    <a:pt x="2121408" y="827532"/>
                  </a:lnTo>
                  <a:lnTo>
                    <a:pt x="2122932" y="826007"/>
                  </a:lnTo>
                  <a:lnTo>
                    <a:pt x="2124456" y="868680"/>
                  </a:lnTo>
                  <a:lnTo>
                    <a:pt x="2124456" y="954023"/>
                  </a:lnTo>
                  <a:lnTo>
                    <a:pt x="2125980" y="1069848"/>
                  </a:lnTo>
                  <a:lnTo>
                    <a:pt x="2127504" y="1196339"/>
                  </a:lnTo>
                  <a:lnTo>
                    <a:pt x="2129028" y="1321307"/>
                  </a:lnTo>
                  <a:lnTo>
                    <a:pt x="2129028" y="1423416"/>
                  </a:lnTo>
                  <a:lnTo>
                    <a:pt x="2130551" y="1487423"/>
                  </a:lnTo>
                  <a:lnTo>
                    <a:pt x="2132075" y="1505711"/>
                  </a:lnTo>
                  <a:lnTo>
                    <a:pt x="2132075" y="1475232"/>
                  </a:lnTo>
                  <a:lnTo>
                    <a:pt x="2133600" y="1399032"/>
                  </a:lnTo>
                  <a:lnTo>
                    <a:pt x="2135124" y="1286255"/>
                  </a:lnTo>
                  <a:lnTo>
                    <a:pt x="2136648" y="1152143"/>
                  </a:lnTo>
                  <a:lnTo>
                    <a:pt x="2136648" y="899159"/>
                  </a:lnTo>
                  <a:lnTo>
                    <a:pt x="2138172" y="815339"/>
                  </a:lnTo>
                  <a:lnTo>
                    <a:pt x="2139696" y="780287"/>
                  </a:lnTo>
                  <a:lnTo>
                    <a:pt x="2139696" y="795527"/>
                  </a:lnTo>
                  <a:lnTo>
                    <a:pt x="2141220" y="861059"/>
                  </a:lnTo>
                  <a:lnTo>
                    <a:pt x="2142743" y="969264"/>
                  </a:lnTo>
                  <a:lnTo>
                    <a:pt x="2142743" y="1104899"/>
                  </a:lnTo>
                  <a:lnTo>
                    <a:pt x="2144267" y="1249680"/>
                  </a:lnTo>
                  <a:lnTo>
                    <a:pt x="2145791" y="1383791"/>
                  </a:lnTo>
                  <a:lnTo>
                    <a:pt x="2147316" y="1484375"/>
                  </a:lnTo>
                  <a:lnTo>
                    <a:pt x="2147316" y="1540764"/>
                  </a:lnTo>
                  <a:lnTo>
                    <a:pt x="2148840" y="1543811"/>
                  </a:lnTo>
                  <a:lnTo>
                    <a:pt x="2150364" y="1490471"/>
                  </a:lnTo>
                  <a:lnTo>
                    <a:pt x="2151888" y="1389887"/>
                  </a:lnTo>
                  <a:lnTo>
                    <a:pt x="2151888" y="1252727"/>
                  </a:lnTo>
                  <a:lnTo>
                    <a:pt x="2153412" y="1101851"/>
                  </a:lnTo>
                  <a:lnTo>
                    <a:pt x="2154936" y="954023"/>
                  </a:lnTo>
                  <a:lnTo>
                    <a:pt x="2154936" y="758951"/>
                  </a:lnTo>
                  <a:lnTo>
                    <a:pt x="2156459" y="736091"/>
                  </a:lnTo>
                  <a:lnTo>
                    <a:pt x="2157983" y="774191"/>
                  </a:lnTo>
                  <a:lnTo>
                    <a:pt x="2157983" y="864107"/>
                  </a:lnTo>
                  <a:lnTo>
                    <a:pt x="2159508" y="998219"/>
                  </a:lnTo>
                  <a:lnTo>
                    <a:pt x="2161032" y="1153667"/>
                  </a:lnTo>
                  <a:lnTo>
                    <a:pt x="2162556" y="1312164"/>
                  </a:lnTo>
                  <a:lnTo>
                    <a:pt x="2162556" y="1449323"/>
                  </a:lnTo>
                  <a:lnTo>
                    <a:pt x="2164080" y="1546859"/>
                  </a:lnTo>
                  <a:lnTo>
                    <a:pt x="2165604" y="1588007"/>
                  </a:lnTo>
                  <a:lnTo>
                    <a:pt x="2165604" y="1569719"/>
                  </a:lnTo>
                  <a:lnTo>
                    <a:pt x="2167128" y="1491995"/>
                  </a:lnTo>
                  <a:lnTo>
                    <a:pt x="2168651" y="1365503"/>
                  </a:lnTo>
                  <a:lnTo>
                    <a:pt x="2168651" y="1207007"/>
                  </a:lnTo>
                  <a:lnTo>
                    <a:pt x="2168651" y="1040891"/>
                  </a:lnTo>
                  <a:lnTo>
                    <a:pt x="2170175" y="886967"/>
                  </a:lnTo>
                  <a:lnTo>
                    <a:pt x="2170175" y="771143"/>
                  </a:lnTo>
                  <a:lnTo>
                    <a:pt x="2171700" y="705611"/>
                  </a:lnTo>
                  <a:lnTo>
                    <a:pt x="2171700" y="704087"/>
                  </a:lnTo>
                  <a:lnTo>
                    <a:pt x="2173224" y="765048"/>
                  </a:lnTo>
                  <a:lnTo>
                    <a:pt x="2174748" y="882395"/>
                  </a:lnTo>
                  <a:lnTo>
                    <a:pt x="2174748" y="1037843"/>
                  </a:lnTo>
                  <a:lnTo>
                    <a:pt x="2176272" y="1211580"/>
                  </a:lnTo>
                  <a:lnTo>
                    <a:pt x="2177796" y="1379219"/>
                  </a:lnTo>
                  <a:lnTo>
                    <a:pt x="2179320" y="1514855"/>
                  </a:lnTo>
                  <a:lnTo>
                    <a:pt x="2179320" y="1601723"/>
                  </a:lnTo>
                  <a:lnTo>
                    <a:pt x="2180843" y="1627632"/>
                  </a:lnTo>
                  <a:lnTo>
                    <a:pt x="2182367" y="1583435"/>
                  </a:lnTo>
                  <a:lnTo>
                    <a:pt x="2183891" y="1479803"/>
                  </a:lnTo>
                  <a:lnTo>
                    <a:pt x="2183891" y="1328927"/>
                  </a:lnTo>
                  <a:lnTo>
                    <a:pt x="2185416" y="1152143"/>
                  </a:lnTo>
                  <a:lnTo>
                    <a:pt x="2186940" y="973835"/>
                  </a:lnTo>
                  <a:lnTo>
                    <a:pt x="2186940" y="818387"/>
                  </a:lnTo>
                  <a:lnTo>
                    <a:pt x="2188464" y="710183"/>
                  </a:lnTo>
                  <a:lnTo>
                    <a:pt x="2188464" y="661416"/>
                  </a:lnTo>
                  <a:lnTo>
                    <a:pt x="2189988" y="684275"/>
                  </a:lnTo>
                  <a:lnTo>
                    <a:pt x="2189988" y="772667"/>
                  </a:lnTo>
                  <a:lnTo>
                    <a:pt x="2191512" y="914399"/>
                  </a:lnTo>
                  <a:lnTo>
                    <a:pt x="2193036" y="1091183"/>
                  </a:lnTo>
                  <a:lnTo>
                    <a:pt x="2194559" y="1278635"/>
                  </a:lnTo>
                  <a:lnTo>
                    <a:pt x="2194559" y="1449323"/>
                  </a:lnTo>
                  <a:lnTo>
                    <a:pt x="2196083" y="1580387"/>
                  </a:lnTo>
                  <a:lnTo>
                    <a:pt x="2197608" y="1650491"/>
                  </a:lnTo>
                  <a:lnTo>
                    <a:pt x="2197608" y="1652016"/>
                  </a:lnTo>
                  <a:lnTo>
                    <a:pt x="2199132" y="1583435"/>
                  </a:lnTo>
                  <a:lnTo>
                    <a:pt x="2200656" y="1452371"/>
                  </a:lnTo>
                  <a:lnTo>
                    <a:pt x="2202180" y="1280159"/>
                  </a:lnTo>
                  <a:lnTo>
                    <a:pt x="2202180" y="1088135"/>
                  </a:lnTo>
                  <a:lnTo>
                    <a:pt x="2203704" y="902207"/>
                  </a:lnTo>
                  <a:lnTo>
                    <a:pt x="2205228" y="751332"/>
                  </a:lnTo>
                  <a:lnTo>
                    <a:pt x="2205228" y="629411"/>
                  </a:lnTo>
                  <a:lnTo>
                    <a:pt x="2206751" y="678180"/>
                  </a:lnTo>
                  <a:lnTo>
                    <a:pt x="2208275" y="794003"/>
                  </a:lnTo>
                  <a:lnTo>
                    <a:pt x="2209800" y="958595"/>
                  </a:lnTo>
                  <a:lnTo>
                    <a:pt x="2209800" y="1153667"/>
                  </a:lnTo>
                  <a:lnTo>
                    <a:pt x="2211324" y="1350264"/>
                  </a:lnTo>
                  <a:lnTo>
                    <a:pt x="2212848" y="1517903"/>
                  </a:lnTo>
                  <a:lnTo>
                    <a:pt x="2212848" y="1636775"/>
                  </a:lnTo>
                  <a:lnTo>
                    <a:pt x="2214372" y="1688591"/>
                  </a:lnTo>
                  <a:lnTo>
                    <a:pt x="2215896" y="1665732"/>
                  </a:lnTo>
                  <a:lnTo>
                    <a:pt x="2217420" y="1568195"/>
                  </a:lnTo>
                  <a:lnTo>
                    <a:pt x="2217420" y="1412748"/>
                  </a:lnTo>
                  <a:lnTo>
                    <a:pt x="2218943" y="1220723"/>
                  </a:lnTo>
                  <a:lnTo>
                    <a:pt x="2220467" y="1018032"/>
                  </a:lnTo>
                  <a:lnTo>
                    <a:pt x="2221991" y="830580"/>
                  </a:lnTo>
                  <a:lnTo>
                    <a:pt x="2221991" y="690371"/>
                  </a:lnTo>
                  <a:lnTo>
                    <a:pt x="2223516" y="612648"/>
                  </a:lnTo>
                  <a:lnTo>
                    <a:pt x="2223516" y="688848"/>
                  </a:lnTo>
                  <a:lnTo>
                    <a:pt x="2225040" y="829055"/>
                  </a:lnTo>
                  <a:lnTo>
                    <a:pt x="2226564" y="1016507"/>
                  </a:lnTo>
                  <a:lnTo>
                    <a:pt x="2228088" y="1223771"/>
                  </a:lnTo>
                  <a:lnTo>
                    <a:pt x="2228088" y="1423416"/>
                  </a:lnTo>
                  <a:lnTo>
                    <a:pt x="2229612" y="1583435"/>
                  </a:lnTo>
                  <a:lnTo>
                    <a:pt x="2231136" y="1685543"/>
                  </a:lnTo>
                  <a:lnTo>
                    <a:pt x="2232659" y="1712975"/>
                  </a:lnTo>
                  <a:lnTo>
                    <a:pt x="2232659" y="1661159"/>
                  </a:lnTo>
                  <a:lnTo>
                    <a:pt x="2234183" y="1537716"/>
                  </a:lnTo>
                  <a:lnTo>
                    <a:pt x="2235708" y="1360932"/>
                  </a:lnTo>
                  <a:lnTo>
                    <a:pt x="2235708" y="1152143"/>
                  </a:lnTo>
                  <a:lnTo>
                    <a:pt x="2237232" y="943355"/>
                  </a:lnTo>
                  <a:lnTo>
                    <a:pt x="2238756" y="763523"/>
                  </a:lnTo>
                  <a:lnTo>
                    <a:pt x="2240280" y="638555"/>
                  </a:lnTo>
                  <a:lnTo>
                    <a:pt x="2240280" y="583691"/>
                  </a:lnTo>
                  <a:lnTo>
                    <a:pt x="2240280" y="609599"/>
                  </a:lnTo>
                  <a:lnTo>
                    <a:pt x="2241804" y="713232"/>
                  </a:lnTo>
                  <a:lnTo>
                    <a:pt x="2243328" y="877823"/>
                  </a:lnTo>
                  <a:lnTo>
                    <a:pt x="2243328" y="1083564"/>
                  </a:lnTo>
                  <a:lnTo>
                    <a:pt x="2244851" y="1296923"/>
                  </a:lnTo>
                  <a:lnTo>
                    <a:pt x="2246375" y="1491995"/>
                  </a:lnTo>
                  <a:lnTo>
                    <a:pt x="2246375" y="1641348"/>
                  </a:lnTo>
                  <a:lnTo>
                    <a:pt x="2247900" y="1720595"/>
                  </a:lnTo>
                  <a:lnTo>
                    <a:pt x="2249424" y="1722119"/>
                  </a:lnTo>
                  <a:lnTo>
                    <a:pt x="2250948" y="1641348"/>
                  </a:lnTo>
                  <a:lnTo>
                    <a:pt x="2250948" y="1493519"/>
                  </a:lnTo>
                  <a:lnTo>
                    <a:pt x="2252472" y="1295399"/>
                  </a:lnTo>
                  <a:lnTo>
                    <a:pt x="2253996" y="1078991"/>
                  </a:lnTo>
                  <a:lnTo>
                    <a:pt x="2255520" y="870203"/>
                  </a:lnTo>
                  <a:lnTo>
                    <a:pt x="2255520" y="702564"/>
                  </a:lnTo>
                  <a:lnTo>
                    <a:pt x="2257043" y="595883"/>
                  </a:lnTo>
                  <a:lnTo>
                    <a:pt x="2258567" y="568451"/>
                  </a:lnTo>
                  <a:lnTo>
                    <a:pt x="2258567" y="752855"/>
                  </a:lnTo>
                  <a:lnTo>
                    <a:pt x="2260091" y="937259"/>
                  </a:lnTo>
                  <a:lnTo>
                    <a:pt x="2261616" y="1153667"/>
                  </a:lnTo>
                  <a:lnTo>
                    <a:pt x="2261616" y="1371599"/>
                  </a:lnTo>
                  <a:lnTo>
                    <a:pt x="2263140" y="1556003"/>
                  </a:lnTo>
                  <a:lnTo>
                    <a:pt x="2264664" y="1687067"/>
                  </a:lnTo>
                  <a:lnTo>
                    <a:pt x="2266188" y="1741932"/>
                  </a:lnTo>
                  <a:lnTo>
                    <a:pt x="2266188" y="1714499"/>
                  </a:lnTo>
                  <a:lnTo>
                    <a:pt x="2267712" y="1607819"/>
                  </a:lnTo>
                  <a:lnTo>
                    <a:pt x="2269236" y="1437132"/>
                  </a:lnTo>
                  <a:lnTo>
                    <a:pt x="2269236" y="1225295"/>
                  </a:lnTo>
                  <a:lnTo>
                    <a:pt x="2270759" y="1004316"/>
                  </a:lnTo>
                  <a:lnTo>
                    <a:pt x="2272283" y="804671"/>
                  </a:lnTo>
                  <a:lnTo>
                    <a:pt x="2273808" y="652271"/>
                  </a:lnTo>
                  <a:lnTo>
                    <a:pt x="2273808" y="569975"/>
                  </a:lnTo>
                  <a:lnTo>
                    <a:pt x="2275332" y="569975"/>
                  </a:lnTo>
                  <a:lnTo>
                    <a:pt x="2275332" y="652271"/>
                  </a:lnTo>
                  <a:lnTo>
                    <a:pt x="2276856" y="806195"/>
                  </a:lnTo>
                  <a:lnTo>
                    <a:pt x="2276856" y="1005839"/>
                  </a:lnTo>
                  <a:lnTo>
                    <a:pt x="2278380" y="1228343"/>
                  </a:lnTo>
                  <a:lnTo>
                    <a:pt x="2279904" y="1441703"/>
                  </a:lnTo>
                  <a:lnTo>
                    <a:pt x="2279904" y="1612391"/>
                  </a:lnTo>
                  <a:lnTo>
                    <a:pt x="2281428" y="1719071"/>
                  </a:lnTo>
                  <a:lnTo>
                    <a:pt x="2282951" y="1746503"/>
                  </a:lnTo>
                  <a:lnTo>
                    <a:pt x="2284475" y="1690116"/>
                  </a:lnTo>
                  <a:lnTo>
                    <a:pt x="2284475" y="1559051"/>
                  </a:lnTo>
                  <a:lnTo>
                    <a:pt x="2286000" y="1371599"/>
                  </a:lnTo>
                  <a:lnTo>
                    <a:pt x="2287524" y="1152143"/>
                  </a:lnTo>
                  <a:lnTo>
                    <a:pt x="2289048" y="934211"/>
                  </a:lnTo>
                  <a:lnTo>
                    <a:pt x="2289048" y="746759"/>
                  </a:lnTo>
                  <a:lnTo>
                    <a:pt x="2290572" y="614171"/>
                  </a:lnTo>
                  <a:lnTo>
                    <a:pt x="2292096" y="559307"/>
                  </a:lnTo>
                  <a:lnTo>
                    <a:pt x="2292096" y="588264"/>
                  </a:lnTo>
                  <a:lnTo>
                    <a:pt x="2293620" y="696467"/>
                  </a:lnTo>
                  <a:lnTo>
                    <a:pt x="2293620" y="867155"/>
                  </a:lnTo>
                  <a:lnTo>
                    <a:pt x="2295143" y="1080516"/>
                  </a:lnTo>
                  <a:lnTo>
                    <a:pt x="2295143" y="1301495"/>
                  </a:lnTo>
                  <a:lnTo>
                    <a:pt x="2296667" y="1501139"/>
                  </a:lnTo>
                  <a:lnTo>
                    <a:pt x="2298191" y="1653539"/>
                  </a:lnTo>
                  <a:lnTo>
                    <a:pt x="2299716" y="1735835"/>
                  </a:lnTo>
                  <a:lnTo>
                    <a:pt x="2301240" y="1650491"/>
                  </a:lnTo>
                  <a:lnTo>
                    <a:pt x="2302764" y="1498091"/>
                  </a:lnTo>
                  <a:lnTo>
                    <a:pt x="2302764" y="1298448"/>
                  </a:lnTo>
                  <a:lnTo>
                    <a:pt x="2304288" y="1078991"/>
                  </a:lnTo>
                  <a:lnTo>
                    <a:pt x="2305812" y="867155"/>
                  </a:lnTo>
                  <a:lnTo>
                    <a:pt x="2307336" y="697991"/>
                  </a:lnTo>
                  <a:lnTo>
                    <a:pt x="2307336" y="592835"/>
                  </a:lnTo>
                  <a:lnTo>
                    <a:pt x="2308859" y="565403"/>
                  </a:lnTo>
                  <a:lnTo>
                    <a:pt x="2310383" y="621791"/>
                  </a:lnTo>
                  <a:lnTo>
                    <a:pt x="2311908" y="752855"/>
                  </a:lnTo>
                  <a:lnTo>
                    <a:pt x="2311908" y="1153667"/>
                  </a:lnTo>
                  <a:lnTo>
                    <a:pt x="2313432" y="1370075"/>
                  </a:lnTo>
                  <a:lnTo>
                    <a:pt x="2313432" y="1552955"/>
                  </a:lnTo>
                  <a:lnTo>
                    <a:pt x="2314956" y="1682495"/>
                  </a:lnTo>
                  <a:lnTo>
                    <a:pt x="2316480" y="1735835"/>
                  </a:lnTo>
                  <a:lnTo>
                    <a:pt x="2318004" y="1705355"/>
                  </a:lnTo>
                  <a:lnTo>
                    <a:pt x="2318004" y="1600199"/>
                  </a:lnTo>
                  <a:lnTo>
                    <a:pt x="2319528" y="1431035"/>
                  </a:lnTo>
                  <a:lnTo>
                    <a:pt x="2321051" y="1223771"/>
                  </a:lnTo>
                  <a:lnTo>
                    <a:pt x="2322575" y="1007364"/>
                  </a:lnTo>
                  <a:lnTo>
                    <a:pt x="2322575" y="813816"/>
                  </a:lnTo>
                  <a:lnTo>
                    <a:pt x="2324100" y="665987"/>
                  </a:lnTo>
                  <a:lnTo>
                    <a:pt x="2325624" y="588264"/>
                  </a:lnTo>
                  <a:lnTo>
                    <a:pt x="2325624" y="589787"/>
                  </a:lnTo>
                  <a:lnTo>
                    <a:pt x="2327148" y="669035"/>
                  </a:lnTo>
                  <a:lnTo>
                    <a:pt x="2328672" y="818387"/>
                  </a:lnTo>
                  <a:lnTo>
                    <a:pt x="2328672" y="1225295"/>
                  </a:lnTo>
                  <a:lnTo>
                    <a:pt x="2330196" y="1429511"/>
                  </a:lnTo>
                  <a:lnTo>
                    <a:pt x="2331720" y="1591055"/>
                  </a:lnTo>
                  <a:lnTo>
                    <a:pt x="2333243" y="1693164"/>
                  </a:lnTo>
                  <a:lnTo>
                    <a:pt x="2333243" y="1719071"/>
                  </a:lnTo>
                  <a:lnTo>
                    <a:pt x="2334767" y="1664207"/>
                  </a:lnTo>
                  <a:lnTo>
                    <a:pt x="2336291" y="1537716"/>
                  </a:lnTo>
                  <a:lnTo>
                    <a:pt x="2336291" y="1359407"/>
                  </a:lnTo>
                  <a:lnTo>
                    <a:pt x="2339340" y="946403"/>
                  </a:lnTo>
                  <a:lnTo>
                    <a:pt x="2340864" y="771143"/>
                  </a:lnTo>
                  <a:lnTo>
                    <a:pt x="2340864" y="649223"/>
                  </a:lnTo>
                  <a:lnTo>
                    <a:pt x="2342388" y="598932"/>
                  </a:lnTo>
                  <a:lnTo>
                    <a:pt x="2343912" y="626364"/>
                  </a:lnTo>
                  <a:lnTo>
                    <a:pt x="2345436" y="729995"/>
                  </a:lnTo>
                  <a:lnTo>
                    <a:pt x="2345436" y="888491"/>
                  </a:lnTo>
                  <a:lnTo>
                    <a:pt x="2346959" y="1086611"/>
                  </a:lnTo>
                  <a:lnTo>
                    <a:pt x="2346959" y="1475232"/>
                  </a:lnTo>
                  <a:lnTo>
                    <a:pt x="2348483" y="1613916"/>
                  </a:lnTo>
                  <a:lnTo>
                    <a:pt x="2350008" y="1687067"/>
                  </a:lnTo>
                  <a:lnTo>
                    <a:pt x="2351532" y="1685543"/>
                  </a:lnTo>
                  <a:lnTo>
                    <a:pt x="2351532" y="1607819"/>
                  </a:lnTo>
                  <a:lnTo>
                    <a:pt x="2353056" y="1467611"/>
                  </a:lnTo>
                  <a:lnTo>
                    <a:pt x="2354580" y="1286255"/>
                  </a:lnTo>
                  <a:lnTo>
                    <a:pt x="2356104" y="1086611"/>
                  </a:lnTo>
                  <a:lnTo>
                    <a:pt x="2356104" y="894587"/>
                  </a:lnTo>
                  <a:lnTo>
                    <a:pt x="2357628" y="743711"/>
                  </a:lnTo>
                  <a:lnTo>
                    <a:pt x="2359151" y="647699"/>
                  </a:lnTo>
                  <a:lnTo>
                    <a:pt x="2359151" y="626364"/>
                  </a:lnTo>
                  <a:lnTo>
                    <a:pt x="2360675" y="678180"/>
                  </a:lnTo>
                  <a:lnTo>
                    <a:pt x="2362200" y="795527"/>
                  </a:lnTo>
                  <a:lnTo>
                    <a:pt x="2363724" y="961643"/>
                  </a:lnTo>
                  <a:lnTo>
                    <a:pt x="2363724" y="1344167"/>
                  </a:lnTo>
                  <a:lnTo>
                    <a:pt x="2365248" y="1507235"/>
                  </a:lnTo>
                  <a:lnTo>
                    <a:pt x="2366772" y="1618487"/>
                  </a:lnTo>
                  <a:lnTo>
                    <a:pt x="2366772" y="1665732"/>
                  </a:lnTo>
                  <a:lnTo>
                    <a:pt x="2368296" y="1638299"/>
                  </a:lnTo>
                  <a:lnTo>
                    <a:pt x="2369820" y="1545335"/>
                  </a:lnTo>
                  <a:lnTo>
                    <a:pt x="2369820" y="1395983"/>
                  </a:lnTo>
                  <a:lnTo>
                    <a:pt x="2371343" y="1214627"/>
                  </a:lnTo>
                  <a:lnTo>
                    <a:pt x="2372867" y="1027175"/>
                  </a:lnTo>
                  <a:lnTo>
                    <a:pt x="2374391" y="856487"/>
                  </a:lnTo>
                  <a:lnTo>
                    <a:pt x="2374391" y="731519"/>
                  </a:lnTo>
                  <a:lnTo>
                    <a:pt x="2375916" y="664464"/>
                  </a:lnTo>
                  <a:lnTo>
                    <a:pt x="2377440" y="667511"/>
                  </a:lnTo>
                  <a:lnTo>
                    <a:pt x="2378964" y="737616"/>
                  </a:lnTo>
                  <a:lnTo>
                    <a:pt x="2378964" y="865632"/>
                  </a:lnTo>
                  <a:lnTo>
                    <a:pt x="2380488" y="1033271"/>
                  </a:lnTo>
                  <a:lnTo>
                    <a:pt x="2382012" y="1214627"/>
                  </a:lnTo>
                  <a:lnTo>
                    <a:pt x="2382012" y="1525523"/>
                  </a:lnTo>
                  <a:lnTo>
                    <a:pt x="2383536" y="1609343"/>
                  </a:lnTo>
                  <a:lnTo>
                    <a:pt x="2385059" y="1630680"/>
                  </a:lnTo>
                  <a:lnTo>
                    <a:pt x="2385059" y="1581911"/>
                  </a:lnTo>
                  <a:lnTo>
                    <a:pt x="2386583" y="1475232"/>
                  </a:lnTo>
                  <a:lnTo>
                    <a:pt x="2388108" y="1325880"/>
                  </a:lnTo>
                  <a:lnTo>
                    <a:pt x="2389632" y="1152143"/>
                  </a:lnTo>
                  <a:lnTo>
                    <a:pt x="2389632" y="981455"/>
                  </a:lnTo>
                  <a:lnTo>
                    <a:pt x="2391156" y="833627"/>
                  </a:lnTo>
                  <a:lnTo>
                    <a:pt x="2392680" y="736091"/>
                  </a:lnTo>
                  <a:lnTo>
                    <a:pt x="2392680" y="694943"/>
                  </a:lnTo>
                  <a:lnTo>
                    <a:pt x="2394204" y="719327"/>
                  </a:lnTo>
                  <a:lnTo>
                    <a:pt x="2395728" y="804671"/>
                  </a:lnTo>
                  <a:lnTo>
                    <a:pt x="2397251" y="935735"/>
                  </a:lnTo>
                  <a:lnTo>
                    <a:pt x="2397251" y="1098803"/>
                  </a:lnTo>
                  <a:lnTo>
                    <a:pt x="2398775" y="1264919"/>
                  </a:lnTo>
                  <a:lnTo>
                    <a:pt x="2398775" y="1415795"/>
                  </a:lnTo>
                  <a:lnTo>
                    <a:pt x="2400300" y="1527048"/>
                  </a:lnTo>
                  <a:lnTo>
                    <a:pt x="2400300" y="1584959"/>
                  </a:lnTo>
                  <a:lnTo>
                    <a:pt x="2401824" y="1581911"/>
                  </a:lnTo>
                  <a:lnTo>
                    <a:pt x="2403348" y="1519427"/>
                  </a:lnTo>
                  <a:lnTo>
                    <a:pt x="2403348" y="1406651"/>
                  </a:lnTo>
                  <a:lnTo>
                    <a:pt x="2404872" y="1258823"/>
                  </a:lnTo>
                  <a:lnTo>
                    <a:pt x="2406396" y="1098803"/>
                  </a:lnTo>
                  <a:lnTo>
                    <a:pt x="2407920" y="947927"/>
                  </a:lnTo>
                  <a:lnTo>
                    <a:pt x="2407920" y="827532"/>
                  </a:lnTo>
                  <a:lnTo>
                    <a:pt x="2409443" y="754380"/>
                  </a:lnTo>
                  <a:lnTo>
                    <a:pt x="2410967" y="737616"/>
                  </a:lnTo>
                  <a:lnTo>
                    <a:pt x="2412491" y="780287"/>
                  </a:lnTo>
                  <a:lnTo>
                    <a:pt x="2412491" y="871727"/>
                  </a:lnTo>
                  <a:lnTo>
                    <a:pt x="2414016" y="1002791"/>
                  </a:lnTo>
                  <a:lnTo>
                    <a:pt x="2415540" y="1153667"/>
                  </a:lnTo>
                  <a:lnTo>
                    <a:pt x="2415540" y="1303019"/>
                  </a:lnTo>
                  <a:lnTo>
                    <a:pt x="2417064" y="1429511"/>
                  </a:lnTo>
                  <a:lnTo>
                    <a:pt x="2417064" y="1513332"/>
                  </a:lnTo>
                  <a:lnTo>
                    <a:pt x="2418588" y="1548383"/>
                  </a:lnTo>
                  <a:lnTo>
                    <a:pt x="2418588" y="1527048"/>
                  </a:lnTo>
                  <a:lnTo>
                    <a:pt x="2420112" y="1452371"/>
                  </a:lnTo>
                  <a:lnTo>
                    <a:pt x="2421636" y="1339595"/>
                  </a:lnTo>
                  <a:lnTo>
                    <a:pt x="2423159" y="1200911"/>
                  </a:lnTo>
                  <a:lnTo>
                    <a:pt x="2423159" y="1057655"/>
                  </a:lnTo>
                  <a:lnTo>
                    <a:pt x="2424683" y="929639"/>
                  </a:lnTo>
                  <a:lnTo>
                    <a:pt x="2426208" y="832103"/>
                  </a:lnTo>
                  <a:lnTo>
                    <a:pt x="2426208" y="784859"/>
                  </a:lnTo>
                  <a:lnTo>
                    <a:pt x="2427732" y="787907"/>
                  </a:lnTo>
                  <a:lnTo>
                    <a:pt x="2429256" y="841248"/>
                  </a:lnTo>
                  <a:lnTo>
                    <a:pt x="2430780" y="937259"/>
                  </a:lnTo>
                  <a:lnTo>
                    <a:pt x="2430780" y="1063751"/>
                  </a:lnTo>
                  <a:lnTo>
                    <a:pt x="2432304" y="1199387"/>
                  </a:lnTo>
                  <a:lnTo>
                    <a:pt x="2433828" y="1327403"/>
                  </a:lnTo>
                  <a:lnTo>
                    <a:pt x="2433828" y="1488948"/>
                  </a:lnTo>
                  <a:lnTo>
                    <a:pt x="2435351" y="1502664"/>
                  </a:lnTo>
                  <a:lnTo>
                    <a:pt x="2436875" y="1466087"/>
                  </a:lnTo>
                  <a:lnTo>
                    <a:pt x="2436875" y="1389887"/>
                  </a:lnTo>
                  <a:lnTo>
                    <a:pt x="2438400" y="1277111"/>
                  </a:lnTo>
                  <a:lnTo>
                    <a:pt x="2439924" y="1152143"/>
                  </a:lnTo>
                  <a:lnTo>
                    <a:pt x="2441448" y="1028699"/>
                  </a:lnTo>
                  <a:lnTo>
                    <a:pt x="2441448" y="923543"/>
                  </a:lnTo>
                  <a:lnTo>
                    <a:pt x="2442972" y="851916"/>
                  </a:lnTo>
                  <a:lnTo>
                    <a:pt x="2444496" y="824483"/>
                  </a:lnTo>
                  <a:lnTo>
                    <a:pt x="2446020" y="842771"/>
                  </a:lnTo>
                  <a:lnTo>
                    <a:pt x="2446020" y="903732"/>
                  </a:lnTo>
                  <a:lnTo>
                    <a:pt x="2447543" y="999743"/>
                  </a:lnTo>
                  <a:lnTo>
                    <a:pt x="2449067" y="1114043"/>
                  </a:lnTo>
                  <a:lnTo>
                    <a:pt x="2449067" y="1231391"/>
                  </a:lnTo>
                  <a:lnTo>
                    <a:pt x="2450591" y="1338071"/>
                  </a:lnTo>
                  <a:lnTo>
                    <a:pt x="2452116" y="1415795"/>
                  </a:lnTo>
                  <a:lnTo>
                    <a:pt x="2452116" y="1453895"/>
                  </a:lnTo>
                  <a:lnTo>
                    <a:pt x="2452116" y="1450848"/>
                  </a:lnTo>
                  <a:lnTo>
                    <a:pt x="2453640" y="1408175"/>
                  </a:lnTo>
                  <a:lnTo>
                    <a:pt x="2455164" y="1327403"/>
                  </a:lnTo>
                  <a:lnTo>
                    <a:pt x="2456688" y="1225295"/>
                  </a:lnTo>
                  <a:lnTo>
                    <a:pt x="2456688" y="1117091"/>
                  </a:lnTo>
                  <a:lnTo>
                    <a:pt x="2458212" y="1011935"/>
                  </a:lnTo>
                  <a:lnTo>
                    <a:pt x="2459736" y="931164"/>
                  </a:lnTo>
                  <a:lnTo>
                    <a:pt x="2459736" y="880871"/>
                  </a:lnTo>
                  <a:lnTo>
                    <a:pt x="2461259" y="868680"/>
                  </a:lnTo>
                  <a:lnTo>
                    <a:pt x="2462783" y="899159"/>
                  </a:lnTo>
                  <a:lnTo>
                    <a:pt x="2464308" y="963167"/>
                  </a:lnTo>
                  <a:lnTo>
                    <a:pt x="2464308" y="1053083"/>
                  </a:lnTo>
                  <a:lnTo>
                    <a:pt x="2465832" y="1153667"/>
                  </a:lnTo>
                  <a:lnTo>
                    <a:pt x="2467356" y="1252727"/>
                  </a:lnTo>
                  <a:lnTo>
                    <a:pt x="2468880" y="1336548"/>
                  </a:lnTo>
                  <a:lnTo>
                    <a:pt x="2468880" y="1415795"/>
                  </a:lnTo>
                  <a:lnTo>
                    <a:pt x="2470404" y="1400555"/>
                  </a:lnTo>
                  <a:lnTo>
                    <a:pt x="2470404" y="1351787"/>
                  </a:lnTo>
                  <a:lnTo>
                    <a:pt x="2471928" y="1275587"/>
                  </a:lnTo>
                  <a:lnTo>
                    <a:pt x="2473451" y="1184148"/>
                  </a:lnTo>
                  <a:lnTo>
                    <a:pt x="2474975" y="1089659"/>
                  </a:lnTo>
                  <a:lnTo>
                    <a:pt x="2474975" y="1007364"/>
                  </a:lnTo>
                  <a:lnTo>
                    <a:pt x="2476500" y="946403"/>
                  </a:lnTo>
                  <a:lnTo>
                    <a:pt x="2478024" y="914399"/>
                  </a:lnTo>
                  <a:lnTo>
                    <a:pt x="2479548" y="917448"/>
                  </a:lnTo>
                  <a:lnTo>
                    <a:pt x="2479548" y="950975"/>
                  </a:lnTo>
                  <a:lnTo>
                    <a:pt x="2481072" y="1014983"/>
                  </a:lnTo>
                  <a:lnTo>
                    <a:pt x="2482596" y="1095755"/>
                  </a:lnTo>
                  <a:lnTo>
                    <a:pt x="2482596" y="1182623"/>
                  </a:lnTo>
                  <a:lnTo>
                    <a:pt x="2484120" y="1263395"/>
                  </a:lnTo>
                  <a:lnTo>
                    <a:pt x="2485643" y="1327403"/>
                  </a:lnTo>
                  <a:lnTo>
                    <a:pt x="2487167" y="1365503"/>
                  </a:lnTo>
                  <a:lnTo>
                    <a:pt x="2487167" y="1374648"/>
                  </a:lnTo>
                  <a:lnTo>
                    <a:pt x="2487167" y="1351787"/>
                  </a:lnTo>
                  <a:lnTo>
                    <a:pt x="2488691" y="1301495"/>
                  </a:lnTo>
                  <a:lnTo>
                    <a:pt x="2490216" y="1231391"/>
                  </a:lnTo>
                  <a:lnTo>
                    <a:pt x="2490216" y="1152143"/>
                  </a:lnTo>
                  <a:lnTo>
                    <a:pt x="2490216" y="1075943"/>
                  </a:lnTo>
                  <a:lnTo>
                    <a:pt x="2491740" y="1010411"/>
                  </a:lnTo>
                  <a:lnTo>
                    <a:pt x="2491740" y="967739"/>
                  </a:lnTo>
                  <a:lnTo>
                    <a:pt x="2493264" y="950975"/>
                  </a:lnTo>
                  <a:lnTo>
                    <a:pt x="2494788" y="961643"/>
                  </a:lnTo>
                  <a:lnTo>
                    <a:pt x="2496312" y="1001267"/>
                  </a:lnTo>
                  <a:lnTo>
                    <a:pt x="2496312" y="1059180"/>
                  </a:lnTo>
                  <a:lnTo>
                    <a:pt x="2497836" y="1129283"/>
                  </a:lnTo>
                  <a:lnTo>
                    <a:pt x="2499359" y="1200911"/>
                  </a:lnTo>
                  <a:lnTo>
                    <a:pt x="2500883" y="1264919"/>
                  </a:lnTo>
                  <a:lnTo>
                    <a:pt x="2500883" y="1312164"/>
                  </a:lnTo>
                  <a:lnTo>
                    <a:pt x="2502408" y="1336548"/>
                  </a:lnTo>
                  <a:lnTo>
                    <a:pt x="2502408" y="1307591"/>
                  </a:lnTo>
                  <a:lnTo>
                    <a:pt x="2503932" y="1258823"/>
                  </a:lnTo>
                  <a:lnTo>
                    <a:pt x="2505456" y="1196339"/>
                  </a:lnTo>
                  <a:lnTo>
                    <a:pt x="2506980" y="1130807"/>
                  </a:lnTo>
                  <a:lnTo>
                    <a:pt x="2506980" y="1069848"/>
                  </a:lnTo>
                  <a:lnTo>
                    <a:pt x="2508504" y="1019555"/>
                  </a:lnTo>
                  <a:lnTo>
                    <a:pt x="2510028" y="990599"/>
                  </a:lnTo>
                  <a:lnTo>
                    <a:pt x="2511551" y="986027"/>
                  </a:lnTo>
                  <a:lnTo>
                    <a:pt x="2511551" y="1002791"/>
                  </a:lnTo>
                  <a:lnTo>
                    <a:pt x="2513075" y="1040891"/>
                  </a:lnTo>
                  <a:lnTo>
                    <a:pt x="2514600" y="1094232"/>
                  </a:lnTo>
                  <a:lnTo>
                    <a:pt x="2514600" y="1153667"/>
                  </a:lnTo>
                  <a:lnTo>
                    <a:pt x="2516124" y="1211580"/>
                  </a:lnTo>
                  <a:lnTo>
                    <a:pt x="2517648" y="1260348"/>
                  </a:lnTo>
                  <a:lnTo>
                    <a:pt x="2519172" y="1293875"/>
                  </a:lnTo>
                  <a:lnTo>
                    <a:pt x="2519172" y="1307591"/>
                  </a:lnTo>
                  <a:lnTo>
                    <a:pt x="2520696" y="1298448"/>
                  </a:lnTo>
                  <a:lnTo>
                    <a:pt x="2520696" y="1269491"/>
                  </a:lnTo>
                  <a:lnTo>
                    <a:pt x="2522220" y="1223771"/>
                  </a:lnTo>
                  <a:lnTo>
                    <a:pt x="2522220" y="1171955"/>
                  </a:lnTo>
                  <a:lnTo>
                    <a:pt x="2523743" y="1117091"/>
                  </a:lnTo>
                  <a:lnTo>
                    <a:pt x="2525267" y="1068323"/>
                  </a:lnTo>
                  <a:lnTo>
                    <a:pt x="2525267" y="1033271"/>
                  </a:lnTo>
                  <a:lnTo>
                    <a:pt x="2526791" y="1014983"/>
                  </a:lnTo>
                  <a:lnTo>
                    <a:pt x="2528316" y="1016507"/>
                  </a:lnTo>
                  <a:lnTo>
                    <a:pt x="2529840" y="1036319"/>
                  </a:lnTo>
                  <a:lnTo>
                    <a:pt x="2529840" y="1072895"/>
                  </a:lnTo>
                  <a:lnTo>
                    <a:pt x="2531364" y="1121664"/>
                  </a:lnTo>
                  <a:lnTo>
                    <a:pt x="2532888" y="1170432"/>
                  </a:lnTo>
                  <a:lnTo>
                    <a:pt x="2534412" y="1217675"/>
                  </a:lnTo>
                  <a:lnTo>
                    <a:pt x="2534412" y="1254251"/>
                  </a:lnTo>
                  <a:lnTo>
                    <a:pt x="2535936" y="1275587"/>
                  </a:lnTo>
                  <a:lnTo>
                    <a:pt x="2537459" y="1281683"/>
                  </a:lnTo>
                  <a:lnTo>
                    <a:pt x="2537459" y="1239011"/>
                  </a:lnTo>
                  <a:lnTo>
                    <a:pt x="2538983" y="1197864"/>
                  </a:lnTo>
                  <a:lnTo>
                    <a:pt x="2540508" y="1152143"/>
                  </a:lnTo>
                  <a:lnTo>
                    <a:pt x="2540508" y="1107948"/>
                  </a:lnTo>
                  <a:lnTo>
                    <a:pt x="2542032" y="1071371"/>
                  </a:lnTo>
                  <a:lnTo>
                    <a:pt x="2543556" y="1043939"/>
                  </a:lnTo>
                  <a:lnTo>
                    <a:pt x="2545080" y="1034795"/>
                  </a:lnTo>
                  <a:lnTo>
                    <a:pt x="2545080" y="1040891"/>
                  </a:lnTo>
                  <a:lnTo>
                    <a:pt x="2546604" y="1063751"/>
                  </a:lnTo>
                  <a:lnTo>
                    <a:pt x="2548128" y="1098803"/>
                  </a:lnTo>
                  <a:lnTo>
                    <a:pt x="2549651" y="1138427"/>
                  </a:lnTo>
                  <a:lnTo>
                    <a:pt x="2549651" y="1181099"/>
                  </a:lnTo>
                  <a:lnTo>
                    <a:pt x="2551175" y="1219199"/>
                  </a:lnTo>
                  <a:lnTo>
                    <a:pt x="2552700" y="1246632"/>
                  </a:lnTo>
                  <a:lnTo>
                    <a:pt x="2552700" y="1261871"/>
                  </a:lnTo>
                  <a:lnTo>
                    <a:pt x="2554224" y="1260348"/>
                  </a:lnTo>
                  <a:lnTo>
                    <a:pt x="2555748" y="1245107"/>
                  </a:lnTo>
                  <a:lnTo>
                    <a:pt x="2555748" y="1179575"/>
                  </a:lnTo>
                  <a:lnTo>
                    <a:pt x="2557272" y="1138427"/>
                  </a:lnTo>
                  <a:lnTo>
                    <a:pt x="2558796" y="1103375"/>
                  </a:lnTo>
                  <a:lnTo>
                    <a:pt x="2560320" y="1071371"/>
                  </a:lnTo>
                  <a:lnTo>
                    <a:pt x="2560320" y="1054607"/>
                  </a:lnTo>
                  <a:lnTo>
                    <a:pt x="2561843" y="1050035"/>
                  </a:lnTo>
                  <a:lnTo>
                    <a:pt x="2563367" y="1060703"/>
                  </a:lnTo>
                  <a:lnTo>
                    <a:pt x="2563367" y="1083564"/>
                  </a:lnTo>
                  <a:lnTo>
                    <a:pt x="2564891" y="1117091"/>
                  </a:lnTo>
                  <a:lnTo>
                    <a:pt x="2566416" y="1153667"/>
                  </a:lnTo>
                  <a:lnTo>
                    <a:pt x="2567940" y="1190243"/>
                  </a:lnTo>
                  <a:lnTo>
                    <a:pt x="2567940" y="1222248"/>
                  </a:lnTo>
                  <a:lnTo>
                    <a:pt x="2569464" y="1242059"/>
                  </a:lnTo>
                  <a:lnTo>
                    <a:pt x="2570988" y="1251203"/>
                  </a:lnTo>
                  <a:lnTo>
                    <a:pt x="2572512" y="1246632"/>
                  </a:lnTo>
                  <a:lnTo>
                    <a:pt x="2572512" y="1199387"/>
                  </a:lnTo>
                  <a:lnTo>
                    <a:pt x="2574036" y="1164335"/>
                  </a:lnTo>
                  <a:lnTo>
                    <a:pt x="2574036" y="1129283"/>
                  </a:lnTo>
                  <a:lnTo>
                    <a:pt x="2575559" y="1097280"/>
                  </a:lnTo>
                  <a:lnTo>
                    <a:pt x="2577083" y="1071371"/>
                  </a:lnTo>
                  <a:lnTo>
                    <a:pt x="2578608" y="1059180"/>
                  </a:lnTo>
                  <a:lnTo>
                    <a:pt x="2580132" y="1072895"/>
                  </a:lnTo>
                  <a:lnTo>
                    <a:pt x="2581656" y="1098803"/>
                  </a:lnTo>
                  <a:lnTo>
                    <a:pt x="2583180" y="1130807"/>
                  </a:lnTo>
                  <a:lnTo>
                    <a:pt x="2583180" y="1164335"/>
                  </a:lnTo>
                  <a:lnTo>
                    <a:pt x="2584704" y="1197864"/>
                  </a:lnTo>
                  <a:lnTo>
                    <a:pt x="2586228" y="1223771"/>
                  </a:lnTo>
                  <a:lnTo>
                    <a:pt x="2586228" y="1240535"/>
                  </a:lnTo>
                  <a:lnTo>
                    <a:pt x="2587751" y="1246632"/>
                  </a:lnTo>
                  <a:lnTo>
                    <a:pt x="2589275" y="1237487"/>
                  </a:lnTo>
                  <a:lnTo>
                    <a:pt x="2590800" y="1216151"/>
                  </a:lnTo>
                  <a:lnTo>
                    <a:pt x="2590800" y="1152143"/>
                  </a:lnTo>
                  <a:lnTo>
                    <a:pt x="2592324" y="1120139"/>
                  </a:lnTo>
                  <a:lnTo>
                    <a:pt x="2593848" y="1089659"/>
                  </a:lnTo>
                  <a:lnTo>
                    <a:pt x="2593848" y="1069848"/>
                  </a:lnTo>
                  <a:lnTo>
                    <a:pt x="2595372" y="1060703"/>
                  </a:lnTo>
                  <a:lnTo>
                    <a:pt x="2596896" y="1065275"/>
                  </a:lnTo>
                  <a:lnTo>
                    <a:pt x="2596896" y="1082039"/>
                  </a:lnTo>
                  <a:lnTo>
                    <a:pt x="2598420" y="1107948"/>
                  </a:lnTo>
                  <a:lnTo>
                    <a:pt x="2599943" y="1139951"/>
                  </a:lnTo>
                  <a:lnTo>
                    <a:pt x="2601467" y="1175003"/>
                  </a:lnTo>
                  <a:lnTo>
                    <a:pt x="2601467" y="1207007"/>
                  </a:lnTo>
                  <a:lnTo>
                    <a:pt x="2602991" y="1232916"/>
                  </a:lnTo>
                  <a:lnTo>
                    <a:pt x="2604516" y="1245107"/>
                  </a:lnTo>
                  <a:lnTo>
                    <a:pt x="2606040" y="1245107"/>
                  </a:lnTo>
                  <a:lnTo>
                    <a:pt x="2606040" y="1232916"/>
                  </a:lnTo>
                  <a:lnTo>
                    <a:pt x="2607564" y="1208532"/>
                  </a:lnTo>
                  <a:lnTo>
                    <a:pt x="2607564" y="1139951"/>
                  </a:lnTo>
                  <a:lnTo>
                    <a:pt x="2609088" y="1106423"/>
                  </a:lnTo>
                  <a:lnTo>
                    <a:pt x="2610612" y="1078991"/>
                  </a:lnTo>
                  <a:lnTo>
                    <a:pt x="2612136" y="1060703"/>
                  </a:lnTo>
                  <a:lnTo>
                    <a:pt x="2612136" y="1054607"/>
                  </a:lnTo>
                  <a:lnTo>
                    <a:pt x="2613659" y="1065275"/>
                  </a:lnTo>
                  <a:lnTo>
                    <a:pt x="2615183" y="1086611"/>
                  </a:lnTo>
                  <a:lnTo>
                    <a:pt x="2616708" y="1117091"/>
                  </a:lnTo>
                  <a:lnTo>
                    <a:pt x="2616708" y="1153667"/>
                  </a:lnTo>
                  <a:lnTo>
                    <a:pt x="2618232" y="1190243"/>
                  </a:lnTo>
                  <a:lnTo>
                    <a:pt x="2619756" y="1222248"/>
                  </a:lnTo>
                  <a:lnTo>
                    <a:pt x="2619756" y="1243583"/>
                  </a:lnTo>
                  <a:lnTo>
                    <a:pt x="2621280" y="1255775"/>
                  </a:lnTo>
                  <a:lnTo>
                    <a:pt x="2622804" y="1249680"/>
                  </a:lnTo>
                  <a:lnTo>
                    <a:pt x="2624328" y="1231391"/>
                  </a:lnTo>
                  <a:lnTo>
                    <a:pt x="2624328" y="1202435"/>
                  </a:lnTo>
                  <a:lnTo>
                    <a:pt x="2625851" y="1165859"/>
                  </a:lnTo>
                  <a:lnTo>
                    <a:pt x="2625851" y="1127759"/>
                  </a:lnTo>
                  <a:lnTo>
                    <a:pt x="2627375" y="1091183"/>
                  </a:lnTo>
                  <a:lnTo>
                    <a:pt x="2627375" y="1063751"/>
                  </a:lnTo>
                  <a:lnTo>
                    <a:pt x="2628900" y="1048511"/>
                  </a:lnTo>
                  <a:lnTo>
                    <a:pt x="2630424" y="1046987"/>
                  </a:lnTo>
                  <a:lnTo>
                    <a:pt x="2630424" y="1062227"/>
                  </a:lnTo>
                  <a:lnTo>
                    <a:pt x="2631948" y="1088135"/>
                  </a:lnTo>
                  <a:lnTo>
                    <a:pt x="2633472" y="1126235"/>
                  </a:lnTo>
                  <a:lnTo>
                    <a:pt x="2634996" y="1167383"/>
                  </a:lnTo>
                  <a:lnTo>
                    <a:pt x="2634996" y="1207007"/>
                  </a:lnTo>
                  <a:lnTo>
                    <a:pt x="2636520" y="1240535"/>
                  </a:lnTo>
                  <a:lnTo>
                    <a:pt x="2638043" y="1260348"/>
                  </a:lnTo>
                  <a:lnTo>
                    <a:pt x="2639567" y="1267967"/>
                  </a:lnTo>
                  <a:lnTo>
                    <a:pt x="2639567" y="1257299"/>
                  </a:lnTo>
                  <a:lnTo>
                    <a:pt x="2641091" y="1232916"/>
                  </a:lnTo>
                  <a:lnTo>
                    <a:pt x="2642616" y="1194816"/>
                  </a:lnTo>
                  <a:lnTo>
                    <a:pt x="2642616" y="1109471"/>
                  </a:lnTo>
                  <a:lnTo>
                    <a:pt x="2644140" y="1071371"/>
                  </a:lnTo>
                  <a:lnTo>
                    <a:pt x="2645664" y="1043939"/>
                  </a:lnTo>
                  <a:lnTo>
                    <a:pt x="2645664" y="1031748"/>
                  </a:lnTo>
                  <a:lnTo>
                    <a:pt x="2647188" y="1036319"/>
                  </a:lnTo>
                  <a:lnTo>
                    <a:pt x="2648712" y="1057655"/>
                  </a:lnTo>
                  <a:lnTo>
                    <a:pt x="2650236" y="1092707"/>
                  </a:lnTo>
                  <a:lnTo>
                    <a:pt x="2650236" y="1136903"/>
                  </a:lnTo>
                  <a:lnTo>
                    <a:pt x="2651759" y="1184148"/>
                  </a:lnTo>
                  <a:lnTo>
                    <a:pt x="2653283" y="1228343"/>
                  </a:lnTo>
                  <a:lnTo>
                    <a:pt x="2653283" y="1261871"/>
                  </a:lnTo>
                  <a:lnTo>
                    <a:pt x="2654808" y="1281683"/>
                  </a:lnTo>
                  <a:lnTo>
                    <a:pt x="2656332" y="1283207"/>
                  </a:lnTo>
                  <a:lnTo>
                    <a:pt x="2657856" y="1264919"/>
                  </a:lnTo>
                  <a:lnTo>
                    <a:pt x="2657856" y="1231391"/>
                  </a:lnTo>
                  <a:lnTo>
                    <a:pt x="2659380" y="1187195"/>
                  </a:lnTo>
                  <a:lnTo>
                    <a:pt x="2660904" y="1136903"/>
                  </a:lnTo>
                  <a:lnTo>
                    <a:pt x="2660904" y="1045464"/>
                  </a:lnTo>
                  <a:lnTo>
                    <a:pt x="2662428" y="1019555"/>
                  </a:lnTo>
                  <a:lnTo>
                    <a:pt x="2663951" y="1011935"/>
                  </a:lnTo>
                  <a:lnTo>
                    <a:pt x="2663951" y="1024127"/>
                  </a:lnTo>
                  <a:lnTo>
                    <a:pt x="2665475" y="1054607"/>
                  </a:lnTo>
                  <a:lnTo>
                    <a:pt x="2667000" y="1100327"/>
                  </a:lnTo>
                  <a:lnTo>
                    <a:pt x="2668524" y="1153667"/>
                  </a:lnTo>
                  <a:lnTo>
                    <a:pt x="2668524" y="1207007"/>
                  </a:lnTo>
                  <a:lnTo>
                    <a:pt x="2670048" y="1255775"/>
                  </a:lnTo>
                  <a:lnTo>
                    <a:pt x="2671572" y="1290827"/>
                  </a:lnTo>
                  <a:lnTo>
                    <a:pt x="2673096" y="1306067"/>
                  </a:lnTo>
                  <a:lnTo>
                    <a:pt x="2673096" y="1298448"/>
                  </a:lnTo>
                  <a:lnTo>
                    <a:pt x="2674620" y="1272539"/>
                  </a:lnTo>
                  <a:lnTo>
                    <a:pt x="2676143" y="1226819"/>
                  </a:lnTo>
                  <a:lnTo>
                    <a:pt x="2676143" y="1171955"/>
                  </a:lnTo>
                  <a:lnTo>
                    <a:pt x="2677667" y="1114043"/>
                  </a:lnTo>
                  <a:lnTo>
                    <a:pt x="2677667" y="1057655"/>
                  </a:lnTo>
                  <a:lnTo>
                    <a:pt x="2679191" y="1016507"/>
                  </a:lnTo>
                  <a:lnTo>
                    <a:pt x="2679191" y="992123"/>
                  </a:lnTo>
                  <a:lnTo>
                    <a:pt x="2680716" y="990599"/>
                  </a:lnTo>
                  <a:lnTo>
                    <a:pt x="2682240" y="1013459"/>
                  </a:lnTo>
                  <a:lnTo>
                    <a:pt x="2683764" y="1054607"/>
                  </a:lnTo>
                  <a:lnTo>
                    <a:pt x="2683764" y="1112519"/>
                  </a:lnTo>
                  <a:lnTo>
                    <a:pt x="2685288" y="1173480"/>
                  </a:lnTo>
                  <a:lnTo>
                    <a:pt x="2686812" y="1235964"/>
                  </a:lnTo>
                  <a:lnTo>
                    <a:pt x="2686812" y="1287780"/>
                  </a:lnTo>
                  <a:lnTo>
                    <a:pt x="2688336" y="1319783"/>
                  </a:lnTo>
                  <a:lnTo>
                    <a:pt x="2689859" y="1328927"/>
                  </a:lnTo>
                  <a:lnTo>
                    <a:pt x="2691383" y="1313687"/>
                  </a:lnTo>
                  <a:lnTo>
                    <a:pt x="2691383" y="1275587"/>
                  </a:lnTo>
                  <a:lnTo>
                    <a:pt x="2692908" y="1219199"/>
                  </a:lnTo>
                  <a:lnTo>
                    <a:pt x="2694432" y="1152143"/>
                  </a:lnTo>
                  <a:lnTo>
                    <a:pt x="2695956" y="1085087"/>
                  </a:lnTo>
                  <a:lnTo>
                    <a:pt x="2695956" y="982980"/>
                  </a:lnTo>
                  <a:lnTo>
                    <a:pt x="2697480" y="964691"/>
                  </a:lnTo>
                  <a:lnTo>
                    <a:pt x="2697480" y="970787"/>
                  </a:lnTo>
                  <a:lnTo>
                    <a:pt x="2699004" y="1004316"/>
                  </a:lnTo>
                  <a:lnTo>
                    <a:pt x="2700528" y="1059180"/>
                  </a:lnTo>
                  <a:lnTo>
                    <a:pt x="2702051" y="1129283"/>
                  </a:lnTo>
                  <a:lnTo>
                    <a:pt x="2702051" y="1202435"/>
                  </a:lnTo>
                  <a:lnTo>
                    <a:pt x="2703575" y="1271016"/>
                  </a:lnTo>
                  <a:lnTo>
                    <a:pt x="2705100" y="1324355"/>
                  </a:lnTo>
                  <a:lnTo>
                    <a:pt x="2706624" y="1353311"/>
                  </a:lnTo>
                  <a:lnTo>
                    <a:pt x="2706624" y="1354835"/>
                  </a:lnTo>
                  <a:lnTo>
                    <a:pt x="2708148" y="1327403"/>
                  </a:lnTo>
                  <a:lnTo>
                    <a:pt x="2709672" y="1275587"/>
                  </a:lnTo>
                  <a:lnTo>
                    <a:pt x="2709672" y="1205483"/>
                  </a:lnTo>
                  <a:lnTo>
                    <a:pt x="2711196" y="1126235"/>
                  </a:lnTo>
                  <a:lnTo>
                    <a:pt x="2712720" y="1051559"/>
                  </a:lnTo>
                  <a:lnTo>
                    <a:pt x="2712720" y="947927"/>
                  </a:lnTo>
                  <a:lnTo>
                    <a:pt x="2714243" y="934211"/>
                  </a:lnTo>
                  <a:lnTo>
                    <a:pt x="2715767" y="954023"/>
                  </a:lnTo>
                  <a:lnTo>
                    <a:pt x="2717291" y="1002791"/>
                  </a:lnTo>
                  <a:lnTo>
                    <a:pt x="2717291" y="1071371"/>
                  </a:lnTo>
                  <a:lnTo>
                    <a:pt x="2720340" y="1237487"/>
                  </a:lnTo>
                  <a:lnTo>
                    <a:pt x="2720340" y="1309116"/>
                  </a:lnTo>
                  <a:lnTo>
                    <a:pt x="2721864" y="1360932"/>
                  </a:lnTo>
                  <a:lnTo>
                    <a:pt x="2723388" y="1385316"/>
                  </a:lnTo>
                  <a:lnTo>
                    <a:pt x="2724912" y="1376171"/>
                  </a:lnTo>
                  <a:lnTo>
                    <a:pt x="2724912" y="1335023"/>
                  </a:lnTo>
                  <a:lnTo>
                    <a:pt x="2726436" y="1266443"/>
                  </a:lnTo>
                  <a:lnTo>
                    <a:pt x="2727959" y="1182623"/>
                  </a:lnTo>
                  <a:lnTo>
                    <a:pt x="2729483" y="1092707"/>
                  </a:lnTo>
                  <a:lnTo>
                    <a:pt x="2729483" y="1010411"/>
                  </a:lnTo>
                  <a:lnTo>
                    <a:pt x="2731008" y="946403"/>
                  </a:lnTo>
                  <a:lnTo>
                    <a:pt x="2731008" y="909827"/>
                  </a:lnTo>
                  <a:lnTo>
                    <a:pt x="2732532" y="941832"/>
                  </a:lnTo>
                  <a:lnTo>
                    <a:pt x="2734056" y="1005839"/>
                  </a:lnTo>
                  <a:lnTo>
                    <a:pt x="2735580" y="1091183"/>
                  </a:lnTo>
                  <a:lnTo>
                    <a:pt x="2735580" y="1185671"/>
                  </a:lnTo>
                  <a:lnTo>
                    <a:pt x="2737104" y="1277111"/>
                  </a:lnTo>
                  <a:lnTo>
                    <a:pt x="2738628" y="1353311"/>
                  </a:lnTo>
                  <a:lnTo>
                    <a:pt x="2740151" y="1402080"/>
                  </a:lnTo>
                  <a:lnTo>
                    <a:pt x="2740151" y="1415795"/>
                  </a:lnTo>
                  <a:lnTo>
                    <a:pt x="2741675" y="1392935"/>
                  </a:lnTo>
                  <a:lnTo>
                    <a:pt x="2743200" y="1335023"/>
                  </a:lnTo>
                  <a:lnTo>
                    <a:pt x="2743200" y="1251203"/>
                  </a:lnTo>
                  <a:lnTo>
                    <a:pt x="2744724" y="1152143"/>
                  </a:lnTo>
                  <a:lnTo>
                    <a:pt x="2746248" y="1053083"/>
                  </a:lnTo>
                  <a:lnTo>
                    <a:pt x="2747772" y="966216"/>
                  </a:lnTo>
                  <a:lnTo>
                    <a:pt x="2747772" y="876299"/>
                  </a:lnTo>
                  <a:lnTo>
                    <a:pt x="2749296" y="886967"/>
                  </a:lnTo>
                  <a:lnTo>
                    <a:pt x="2750820" y="937259"/>
                  </a:lnTo>
                  <a:lnTo>
                    <a:pt x="2750820" y="1018032"/>
                  </a:lnTo>
                  <a:lnTo>
                    <a:pt x="2752343" y="1118616"/>
                  </a:lnTo>
                  <a:lnTo>
                    <a:pt x="2753867" y="1223771"/>
                  </a:lnTo>
                  <a:lnTo>
                    <a:pt x="2753867" y="1322832"/>
                  </a:lnTo>
                  <a:lnTo>
                    <a:pt x="2755391" y="1397507"/>
                  </a:lnTo>
                  <a:lnTo>
                    <a:pt x="2756916" y="1440180"/>
                  </a:lnTo>
                  <a:lnTo>
                    <a:pt x="2758440" y="1441703"/>
                  </a:lnTo>
                  <a:lnTo>
                    <a:pt x="2758440" y="1402080"/>
                  </a:lnTo>
                  <a:lnTo>
                    <a:pt x="2759964" y="1327403"/>
                  </a:lnTo>
                  <a:lnTo>
                    <a:pt x="2761488" y="1225295"/>
                  </a:lnTo>
                  <a:lnTo>
                    <a:pt x="2763012" y="1115567"/>
                  </a:lnTo>
                  <a:lnTo>
                    <a:pt x="2763012" y="1005839"/>
                  </a:lnTo>
                  <a:lnTo>
                    <a:pt x="2764536" y="917448"/>
                  </a:lnTo>
                  <a:lnTo>
                    <a:pt x="2766059" y="861059"/>
                  </a:lnTo>
                  <a:lnTo>
                    <a:pt x="2766059" y="845819"/>
                  </a:lnTo>
                  <a:lnTo>
                    <a:pt x="2766059" y="873251"/>
                  </a:lnTo>
                  <a:lnTo>
                    <a:pt x="2767583" y="940307"/>
                  </a:lnTo>
                  <a:lnTo>
                    <a:pt x="2769108" y="1037843"/>
                  </a:lnTo>
                  <a:lnTo>
                    <a:pt x="2769108" y="1153667"/>
                  </a:lnTo>
                  <a:lnTo>
                    <a:pt x="2770632" y="1271016"/>
                  </a:lnTo>
                  <a:lnTo>
                    <a:pt x="2772156" y="1371599"/>
                  </a:lnTo>
                  <a:lnTo>
                    <a:pt x="2773680" y="1444751"/>
                  </a:lnTo>
                  <a:lnTo>
                    <a:pt x="2773680" y="1473707"/>
                  </a:lnTo>
                  <a:lnTo>
                    <a:pt x="2775204" y="1459991"/>
                  </a:lnTo>
                  <a:lnTo>
                    <a:pt x="2776728" y="1403603"/>
                  </a:lnTo>
                  <a:lnTo>
                    <a:pt x="2776728" y="1309116"/>
                  </a:lnTo>
                  <a:lnTo>
                    <a:pt x="2778251" y="1193291"/>
                  </a:lnTo>
                  <a:lnTo>
                    <a:pt x="2779775" y="1071371"/>
                  </a:lnTo>
                  <a:lnTo>
                    <a:pt x="2781300" y="957071"/>
                  </a:lnTo>
                  <a:lnTo>
                    <a:pt x="2781300" y="868680"/>
                  </a:lnTo>
                  <a:lnTo>
                    <a:pt x="2782824" y="822959"/>
                  </a:lnTo>
                  <a:lnTo>
                    <a:pt x="2782824" y="821435"/>
                  </a:lnTo>
                  <a:lnTo>
                    <a:pt x="2784348" y="865632"/>
                  </a:lnTo>
                  <a:lnTo>
                    <a:pt x="2784348" y="952499"/>
                  </a:lnTo>
                  <a:lnTo>
                    <a:pt x="2785872" y="1069848"/>
                  </a:lnTo>
                  <a:lnTo>
                    <a:pt x="2787396" y="1196339"/>
                  </a:lnTo>
                  <a:lnTo>
                    <a:pt x="2787396" y="1321307"/>
                  </a:lnTo>
                  <a:lnTo>
                    <a:pt x="2788920" y="1423416"/>
                  </a:lnTo>
                  <a:lnTo>
                    <a:pt x="2790443" y="1485899"/>
                  </a:lnTo>
                  <a:lnTo>
                    <a:pt x="2791967" y="1502664"/>
                  </a:lnTo>
                  <a:lnTo>
                    <a:pt x="2791967" y="1472183"/>
                  </a:lnTo>
                  <a:lnTo>
                    <a:pt x="2793491" y="1395983"/>
                  </a:lnTo>
                  <a:lnTo>
                    <a:pt x="2795016" y="1283207"/>
                  </a:lnTo>
                  <a:lnTo>
                    <a:pt x="2796540" y="1152143"/>
                  </a:lnTo>
                  <a:lnTo>
                    <a:pt x="2796540" y="1019555"/>
                  </a:lnTo>
                  <a:lnTo>
                    <a:pt x="2798064" y="903732"/>
                  </a:lnTo>
                  <a:lnTo>
                    <a:pt x="2799588" y="824483"/>
                  </a:lnTo>
                  <a:lnTo>
                    <a:pt x="2799588" y="789432"/>
                  </a:lnTo>
                  <a:lnTo>
                    <a:pt x="2801112" y="804671"/>
                  </a:lnTo>
                  <a:lnTo>
                    <a:pt x="2801112" y="868680"/>
                  </a:lnTo>
                  <a:lnTo>
                    <a:pt x="2802636" y="975359"/>
                  </a:lnTo>
                  <a:lnTo>
                    <a:pt x="2802636" y="1107948"/>
                  </a:lnTo>
                  <a:lnTo>
                    <a:pt x="2804159" y="1246632"/>
                  </a:lnTo>
                  <a:lnTo>
                    <a:pt x="2805683" y="1374648"/>
                  </a:lnTo>
                  <a:lnTo>
                    <a:pt x="2807208" y="1470659"/>
                  </a:lnTo>
                  <a:lnTo>
                    <a:pt x="2807208" y="1523999"/>
                  </a:lnTo>
                  <a:lnTo>
                    <a:pt x="2808732" y="1525523"/>
                  </a:lnTo>
                  <a:lnTo>
                    <a:pt x="2810256" y="1473707"/>
                  </a:lnTo>
                  <a:lnTo>
                    <a:pt x="2810256" y="1377695"/>
                  </a:lnTo>
                  <a:lnTo>
                    <a:pt x="2811780" y="1246632"/>
                  </a:lnTo>
                  <a:lnTo>
                    <a:pt x="2813304" y="1104899"/>
                  </a:lnTo>
                  <a:lnTo>
                    <a:pt x="2813304" y="966216"/>
                  </a:lnTo>
                  <a:lnTo>
                    <a:pt x="2813304" y="851916"/>
                  </a:lnTo>
                  <a:lnTo>
                    <a:pt x="2814828" y="781811"/>
                  </a:lnTo>
                  <a:lnTo>
                    <a:pt x="2816351" y="763523"/>
                  </a:lnTo>
                  <a:lnTo>
                    <a:pt x="2816351" y="882395"/>
                  </a:lnTo>
                  <a:lnTo>
                    <a:pt x="2817875" y="1007364"/>
                  </a:lnTo>
                  <a:lnTo>
                    <a:pt x="2819400" y="1153667"/>
                  </a:lnTo>
                  <a:lnTo>
                    <a:pt x="2819400" y="1301495"/>
                  </a:lnTo>
                  <a:lnTo>
                    <a:pt x="2820924" y="1429511"/>
                  </a:lnTo>
                  <a:lnTo>
                    <a:pt x="2822448" y="1516380"/>
                  </a:lnTo>
                  <a:lnTo>
                    <a:pt x="2823972" y="1556003"/>
                  </a:lnTo>
                  <a:lnTo>
                    <a:pt x="2823972" y="1537716"/>
                  </a:lnTo>
                  <a:lnTo>
                    <a:pt x="2825496" y="1464564"/>
                  </a:lnTo>
                  <a:lnTo>
                    <a:pt x="2827020" y="1348739"/>
                  </a:lnTo>
                  <a:lnTo>
                    <a:pt x="2828543" y="1203959"/>
                  </a:lnTo>
                  <a:lnTo>
                    <a:pt x="2828543" y="1050035"/>
                  </a:lnTo>
                  <a:lnTo>
                    <a:pt x="2830067" y="909827"/>
                  </a:lnTo>
                  <a:lnTo>
                    <a:pt x="2831591" y="803148"/>
                  </a:lnTo>
                  <a:lnTo>
                    <a:pt x="2831591" y="746759"/>
                  </a:lnTo>
                  <a:lnTo>
                    <a:pt x="2833116" y="745235"/>
                  </a:lnTo>
                  <a:lnTo>
                    <a:pt x="2834640" y="801623"/>
                  </a:lnTo>
                  <a:lnTo>
                    <a:pt x="2834640" y="1050035"/>
                  </a:lnTo>
                  <a:lnTo>
                    <a:pt x="2836164" y="1207007"/>
                  </a:lnTo>
                  <a:lnTo>
                    <a:pt x="2837688" y="1357883"/>
                  </a:lnTo>
                  <a:lnTo>
                    <a:pt x="2839212" y="1479803"/>
                  </a:lnTo>
                  <a:lnTo>
                    <a:pt x="2839212" y="1557527"/>
                  </a:lnTo>
                  <a:lnTo>
                    <a:pt x="2840736" y="1578864"/>
                  </a:lnTo>
                  <a:lnTo>
                    <a:pt x="2842259" y="1539239"/>
                  </a:lnTo>
                  <a:lnTo>
                    <a:pt x="2842259" y="1446275"/>
                  </a:lnTo>
                  <a:lnTo>
                    <a:pt x="2843783" y="1310639"/>
                  </a:lnTo>
                  <a:lnTo>
                    <a:pt x="2845308" y="1152143"/>
                  </a:lnTo>
                  <a:lnTo>
                    <a:pt x="2846832" y="992123"/>
                  </a:lnTo>
                  <a:lnTo>
                    <a:pt x="2846832" y="854964"/>
                  </a:lnTo>
                  <a:lnTo>
                    <a:pt x="2848356" y="758951"/>
                  </a:lnTo>
                  <a:lnTo>
                    <a:pt x="2849880" y="717803"/>
                  </a:lnTo>
                  <a:lnTo>
                    <a:pt x="2851404" y="737616"/>
                  </a:lnTo>
                  <a:lnTo>
                    <a:pt x="2851404" y="941832"/>
                  </a:lnTo>
                  <a:lnTo>
                    <a:pt x="2852928" y="1100327"/>
                  </a:lnTo>
                  <a:lnTo>
                    <a:pt x="2852928" y="1263395"/>
                  </a:lnTo>
                  <a:lnTo>
                    <a:pt x="2854451" y="1414271"/>
                  </a:lnTo>
                  <a:lnTo>
                    <a:pt x="2855975" y="1528571"/>
                  </a:lnTo>
                  <a:lnTo>
                    <a:pt x="2857500" y="1591055"/>
                  </a:lnTo>
                  <a:lnTo>
                    <a:pt x="2859024" y="1530095"/>
                  </a:lnTo>
                  <a:lnTo>
                    <a:pt x="2860548" y="1415795"/>
                  </a:lnTo>
                  <a:lnTo>
                    <a:pt x="2862072" y="1263395"/>
                  </a:lnTo>
                  <a:lnTo>
                    <a:pt x="2862072" y="1095755"/>
                  </a:lnTo>
                  <a:lnTo>
                    <a:pt x="2863596" y="934211"/>
                  </a:lnTo>
                  <a:lnTo>
                    <a:pt x="2865120" y="804671"/>
                  </a:lnTo>
                  <a:lnTo>
                    <a:pt x="2865120" y="722375"/>
                  </a:lnTo>
                  <a:lnTo>
                    <a:pt x="2866643" y="699516"/>
                  </a:lnTo>
                  <a:lnTo>
                    <a:pt x="2868167" y="742187"/>
                  </a:lnTo>
                  <a:lnTo>
                    <a:pt x="2869691" y="841248"/>
                  </a:lnTo>
                  <a:lnTo>
                    <a:pt x="2869691" y="1153667"/>
                  </a:lnTo>
                  <a:lnTo>
                    <a:pt x="2871216" y="1324355"/>
                  </a:lnTo>
                  <a:lnTo>
                    <a:pt x="2872740" y="1467611"/>
                  </a:lnTo>
                  <a:lnTo>
                    <a:pt x="2872740" y="1569719"/>
                  </a:lnTo>
                  <a:lnTo>
                    <a:pt x="2874264" y="1613916"/>
                  </a:lnTo>
                  <a:lnTo>
                    <a:pt x="2875788" y="1592580"/>
                  </a:lnTo>
                  <a:lnTo>
                    <a:pt x="2877312" y="1508759"/>
                  </a:lnTo>
                  <a:lnTo>
                    <a:pt x="2877312" y="1376171"/>
                  </a:lnTo>
                  <a:lnTo>
                    <a:pt x="2878836" y="1208532"/>
                  </a:lnTo>
                  <a:lnTo>
                    <a:pt x="2880359" y="1036319"/>
                  </a:lnTo>
                  <a:lnTo>
                    <a:pt x="2880359" y="877823"/>
                  </a:lnTo>
                  <a:lnTo>
                    <a:pt x="2881883" y="758951"/>
                  </a:lnTo>
                  <a:lnTo>
                    <a:pt x="2883408" y="694943"/>
                  </a:lnTo>
                  <a:lnTo>
                    <a:pt x="2884932" y="694943"/>
                  </a:lnTo>
                  <a:lnTo>
                    <a:pt x="2884932" y="758951"/>
                  </a:lnTo>
                  <a:lnTo>
                    <a:pt x="2886456" y="877823"/>
                  </a:lnTo>
                  <a:lnTo>
                    <a:pt x="2886456" y="1036319"/>
                  </a:lnTo>
                  <a:lnTo>
                    <a:pt x="2887980" y="1213103"/>
                  </a:lnTo>
                  <a:lnTo>
                    <a:pt x="2887980" y="1380743"/>
                  </a:lnTo>
                  <a:lnTo>
                    <a:pt x="2889504" y="1516380"/>
                  </a:lnTo>
                  <a:lnTo>
                    <a:pt x="2891028" y="1601723"/>
                  </a:lnTo>
                  <a:lnTo>
                    <a:pt x="2891028" y="1624583"/>
                  </a:lnTo>
                  <a:lnTo>
                    <a:pt x="2892551" y="1581911"/>
                  </a:lnTo>
                  <a:lnTo>
                    <a:pt x="2894075" y="1476755"/>
                  </a:lnTo>
                  <a:lnTo>
                    <a:pt x="2895600" y="1327403"/>
                  </a:lnTo>
                  <a:lnTo>
                    <a:pt x="2895600" y="1152143"/>
                  </a:lnTo>
                  <a:lnTo>
                    <a:pt x="2897124" y="976883"/>
                  </a:lnTo>
                  <a:lnTo>
                    <a:pt x="2898648" y="826007"/>
                  </a:lnTo>
                  <a:lnTo>
                    <a:pt x="2900172" y="722375"/>
                  </a:lnTo>
                  <a:lnTo>
                    <a:pt x="2900172" y="678180"/>
                  </a:lnTo>
                  <a:lnTo>
                    <a:pt x="2901696" y="699516"/>
                  </a:lnTo>
                  <a:lnTo>
                    <a:pt x="2903220" y="786383"/>
                  </a:lnTo>
                  <a:lnTo>
                    <a:pt x="2903220" y="923543"/>
                  </a:lnTo>
                  <a:lnTo>
                    <a:pt x="2904743" y="1094232"/>
                  </a:lnTo>
                  <a:lnTo>
                    <a:pt x="2904743" y="1274064"/>
                  </a:lnTo>
                  <a:lnTo>
                    <a:pt x="2906267" y="1435607"/>
                  </a:lnTo>
                  <a:lnTo>
                    <a:pt x="2906267" y="1559051"/>
                  </a:lnTo>
                  <a:lnTo>
                    <a:pt x="2907791" y="1624583"/>
                  </a:lnTo>
                  <a:lnTo>
                    <a:pt x="2909316" y="1624583"/>
                  </a:lnTo>
                  <a:lnTo>
                    <a:pt x="2910840" y="1557527"/>
                  </a:lnTo>
                  <a:lnTo>
                    <a:pt x="2910840" y="1435607"/>
                  </a:lnTo>
                  <a:lnTo>
                    <a:pt x="2912364" y="1272539"/>
                  </a:lnTo>
                  <a:lnTo>
                    <a:pt x="2913888" y="1091183"/>
                  </a:lnTo>
                  <a:lnTo>
                    <a:pt x="2913888" y="918971"/>
                  </a:lnTo>
                  <a:lnTo>
                    <a:pt x="2915412" y="781811"/>
                  </a:lnTo>
                  <a:lnTo>
                    <a:pt x="2916936" y="694943"/>
                  </a:lnTo>
                  <a:lnTo>
                    <a:pt x="2918459" y="672083"/>
                  </a:lnTo>
                  <a:lnTo>
                    <a:pt x="2918459" y="717803"/>
                  </a:lnTo>
                  <a:lnTo>
                    <a:pt x="2919983" y="824483"/>
                  </a:lnTo>
                  <a:lnTo>
                    <a:pt x="2921508" y="976883"/>
                  </a:lnTo>
                  <a:lnTo>
                    <a:pt x="2921508" y="1331975"/>
                  </a:lnTo>
                  <a:lnTo>
                    <a:pt x="2923032" y="1482851"/>
                  </a:lnTo>
                  <a:lnTo>
                    <a:pt x="2924556" y="1589532"/>
                  </a:lnTo>
                  <a:lnTo>
                    <a:pt x="2924556" y="1633727"/>
                  </a:lnTo>
                  <a:lnTo>
                    <a:pt x="2926080" y="1612391"/>
                  </a:lnTo>
                  <a:lnTo>
                    <a:pt x="2927604" y="1523999"/>
                  </a:lnTo>
                  <a:lnTo>
                    <a:pt x="2929128" y="1385316"/>
                  </a:lnTo>
                  <a:lnTo>
                    <a:pt x="2929128" y="1211580"/>
                  </a:lnTo>
                  <a:lnTo>
                    <a:pt x="2930651" y="1033271"/>
                  </a:lnTo>
                  <a:lnTo>
                    <a:pt x="2932175" y="867155"/>
                  </a:lnTo>
                  <a:lnTo>
                    <a:pt x="2933700" y="746759"/>
                  </a:lnTo>
                  <a:lnTo>
                    <a:pt x="2933700" y="678180"/>
                  </a:lnTo>
                  <a:lnTo>
                    <a:pt x="2935224" y="679703"/>
                  </a:lnTo>
                  <a:lnTo>
                    <a:pt x="2936748" y="746759"/>
                  </a:lnTo>
                  <a:lnTo>
                    <a:pt x="2936748" y="870203"/>
                  </a:lnTo>
                  <a:lnTo>
                    <a:pt x="2938272" y="1034795"/>
                  </a:lnTo>
                  <a:lnTo>
                    <a:pt x="2939796" y="1214627"/>
                  </a:lnTo>
                  <a:lnTo>
                    <a:pt x="2939796" y="1523999"/>
                  </a:lnTo>
                  <a:lnTo>
                    <a:pt x="2941320" y="1610867"/>
                  </a:lnTo>
                  <a:lnTo>
                    <a:pt x="2942843" y="1633727"/>
                  </a:lnTo>
                  <a:lnTo>
                    <a:pt x="2944367" y="1586483"/>
                  </a:lnTo>
                  <a:lnTo>
                    <a:pt x="2944367" y="1479803"/>
                  </a:lnTo>
                  <a:lnTo>
                    <a:pt x="2945891" y="1327403"/>
                  </a:lnTo>
                  <a:lnTo>
                    <a:pt x="2947416" y="1152143"/>
                  </a:lnTo>
                  <a:lnTo>
                    <a:pt x="2947416" y="975359"/>
                  </a:lnTo>
                  <a:lnTo>
                    <a:pt x="2948940" y="824483"/>
                  </a:lnTo>
                  <a:lnTo>
                    <a:pt x="2950464" y="720851"/>
                  </a:lnTo>
                  <a:lnTo>
                    <a:pt x="2951988" y="676655"/>
                  </a:lnTo>
                  <a:lnTo>
                    <a:pt x="2951988" y="699516"/>
                  </a:lnTo>
                  <a:lnTo>
                    <a:pt x="2953512" y="786383"/>
                  </a:lnTo>
                  <a:lnTo>
                    <a:pt x="2955036" y="925067"/>
                  </a:lnTo>
                  <a:lnTo>
                    <a:pt x="2956559" y="1095755"/>
                  </a:lnTo>
                  <a:lnTo>
                    <a:pt x="2956559" y="1434083"/>
                  </a:lnTo>
                  <a:lnTo>
                    <a:pt x="2958083" y="1552955"/>
                  </a:lnTo>
                  <a:lnTo>
                    <a:pt x="2958083" y="1618487"/>
                  </a:lnTo>
                  <a:lnTo>
                    <a:pt x="2959608" y="1616964"/>
                  </a:lnTo>
                  <a:lnTo>
                    <a:pt x="2961132" y="1551432"/>
                  </a:lnTo>
                  <a:lnTo>
                    <a:pt x="2962656" y="1429511"/>
                  </a:lnTo>
                  <a:lnTo>
                    <a:pt x="2962656" y="1269491"/>
                  </a:lnTo>
                  <a:lnTo>
                    <a:pt x="2964180" y="1092707"/>
                  </a:lnTo>
                  <a:lnTo>
                    <a:pt x="2965704" y="925067"/>
                  </a:lnTo>
                  <a:lnTo>
                    <a:pt x="2967228" y="790955"/>
                  </a:lnTo>
                  <a:lnTo>
                    <a:pt x="2967228" y="707135"/>
                  </a:lnTo>
                  <a:lnTo>
                    <a:pt x="2968751" y="685799"/>
                  </a:lnTo>
                  <a:lnTo>
                    <a:pt x="2970275" y="729995"/>
                  </a:lnTo>
                  <a:lnTo>
                    <a:pt x="2970275" y="833627"/>
                  </a:lnTo>
                  <a:lnTo>
                    <a:pt x="2971800" y="982980"/>
                  </a:lnTo>
                  <a:lnTo>
                    <a:pt x="2974848" y="1325880"/>
                  </a:lnTo>
                  <a:lnTo>
                    <a:pt x="2974848" y="1572767"/>
                  </a:lnTo>
                  <a:lnTo>
                    <a:pt x="2976372" y="1615439"/>
                  </a:lnTo>
                  <a:lnTo>
                    <a:pt x="2977896" y="1591055"/>
                  </a:lnTo>
                  <a:lnTo>
                    <a:pt x="2977896" y="1507235"/>
                  </a:lnTo>
                  <a:lnTo>
                    <a:pt x="2979420" y="1374648"/>
                  </a:lnTo>
                  <a:lnTo>
                    <a:pt x="2980943" y="1208532"/>
                  </a:lnTo>
                  <a:lnTo>
                    <a:pt x="2980943" y="1037843"/>
                  </a:lnTo>
                  <a:lnTo>
                    <a:pt x="2982467" y="882395"/>
                  </a:lnTo>
                  <a:lnTo>
                    <a:pt x="2983991" y="766571"/>
                  </a:lnTo>
                  <a:lnTo>
                    <a:pt x="2985516" y="705611"/>
                  </a:lnTo>
                  <a:lnTo>
                    <a:pt x="2985516" y="707135"/>
                  </a:lnTo>
                  <a:lnTo>
                    <a:pt x="2987040" y="771143"/>
                  </a:lnTo>
                  <a:lnTo>
                    <a:pt x="2988564" y="886967"/>
                  </a:lnTo>
                  <a:lnTo>
                    <a:pt x="2990088" y="1042416"/>
                  </a:lnTo>
                  <a:lnTo>
                    <a:pt x="2990088" y="1210055"/>
                  </a:lnTo>
                  <a:lnTo>
                    <a:pt x="2991612" y="1371599"/>
                  </a:lnTo>
                  <a:lnTo>
                    <a:pt x="2991612" y="1578864"/>
                  </a:lnTo>
                  <a:lnTo>
                    <a:pt x="2993136" y="1598675"/>
                  </a:lnTo>
                  <a:lnTo>
                    <a:pt x="2994659" y="1554480"/>
                  </a:lnTo>
                  <a:lnTo>
                    <a:pt x="2996183" y="1455419"/>
                  </a:lnTo>
                  <a:lnTo>
                    <a:pt x="2996183" y="1315211"/>
                  </a:lnTo>
                  <a:lnTo>
                    <a:pt x="2997708" y="1152143"/>
                  </a:lnTo>
                  <a:lnTo>
                    <a:pt x="2999232" y="989075"/>
                  </a:lnTo>
                  <a:lnTo>
                    <a:pt x="3000756" y="850391"/>
                  </a:lnTo>
                  <a:lnTo>
                    <a:pt x="3000756" y="755903"/>
                  </a:lnTo>
                  <a:lnTo>
                    <a:pt x="3002280" y="716280"/>
                  </a:lnTo>
                  <a:lnTo>
                    <a:pt x="3003804" y="739139"/>
                  </a:lnTo>
                  <a:lnTo>
                    <a:pt x="3003804" y="818387"/>
                  </a:lnTo>
                  <a:lnTo>
                    <a:pt x="3005328" y="944880"/>
                  </a:lnTo>
                  <a:lnTo>
                    <a:pt x="3006851" y="1100327"/>
                  </a:lnTo>
                  <a:lnTo>
                    <a:pt x="3008375" y="1260348"/>
                  </a:lnTo>
                  <a:lnTo>
                    <a:pt x="3008375" y="1408175"/>
                  </a:lnTo>
                  <a:lnTo>
                    <a:pt x="3009900" y="1514855"/>
                  </a:lnTo>
                  <a:lnTo>
                    <a:pt x="3009900" y="1572767"/>
                  </a:lnTo>
                  <a:lnTo>
                    <a:pt x="3011424" y="1571243"/>
                  </a:lnTo>
                  <a:lnTo>
                    <a:pt x="3011424" y="1511807"/>
                  </a:lnTo>
                  <a:lnTo>
                    <a:pt x="3012948" y="1402080"/>
                  </a:lnTo>
                  <a:lnTo>
                    <a:pt x="3014472" y="1257299"/>
                  </a:lnTo>
                  <a:lnTo>
                    <a:pt x="3014472" y="1100327"/>
                  </a:lnTo>
                  <a:lnTo>
                    <a:pt x="3015996" y="949451"/>
                  </a:lnTo>
                  <a:lnTo>
                    <a:pt x="3017520" y="829055"/>
                  </a:lnTo>
                  <a:lnTo>
                    <a:pt x="3019043" y="755903"/>
                  </a:lnTo>
                  <a:lnTo>
                    <a:pt x="3019043" y="737616"/>
                  </a:lnTo>
                  <a:lnTo>
                    <a:pt x="3020567" y="778764"/>
                  </a:lnTo>
                  <a:lnTo>
                    <a:pt x="3022091" y="870203"/>
                  </a:lnTo>
                  <a:lnTo>
                    <a:pt x="3023616" y="1002791"/>
                  </a:lnTo>
                  <a:lnTo>
                    <a:pt x="3023616" y="1153667"/>
                  </a:lnTo>
                  <a:lnTo>
                    <a:pt x="3025140" y="1304543"/>
                  </a:lnTo>
                  <a:lnTo>
                    <a:pt x="3026664" y="1434083"/>
                  </a:lnTo>
                  <a:lnTo>
                    <a:pt x="3026664" y="1557527"/>
                  </a:lnTo>
                  <a:lnTo>
                    <a:pt x="3028188" y="1536191"/>
                  </a:lnTo>
                  <a:lnTo>
                    <a:pt x="3029712" y="1463039"/>
                  </a:lnTo>
                  <a:lnTo>
                    <a:pt x="3029712" y="1344167"/>
                  </a:lnTo>
                  <a:lnTo>
                    <a:pt x="3031236" y="1202435"/>
                  </a:lnTo>
                  <a:lnTo>
                    <a:pt x="3032759" y="1054607"/>
                  </a:lnTo>
                  <a:lnTo>
                    <a:pt x="3034283" y="918971"/>
                  </a:lnTo>
                  <a:lnTo>
                    <a:pt x="3034283" y="819911"/>
                  </a:lnTo>
                  <a:lnTo>
                    <a:pt x="3035808" y="766571"/>
                  </a:lnTo>
                  <a:lnTo>
                    <a:pt x="3037332" y="768095"/>
                  </a:lnTo>
                  <a:lnTo>
                    <a:pt x="3037332" y="824483"/>
                  </a:lnTo>
                  <a:lnTo>
                    <a:pt x="3038856" y="925067"/>
                  </a:lnTo>
                  <a:lnTo>
                    <a:pt x="3040380" y="1057655"/>
                  </a:lnTo>
                  <a:lnTo>
                    <a:pt x="3041904" y="1202435"/>
                  </a:lnTo>
                  <a:lnTo>
                    <a:pt x="3041904" y="1339595"/>
                  </a:lnTo>
                  <a:lnTo>
                    <a:pt x="3043428" y="1449323"/>
                  </a:lnTo>
                  <a:lnTo>
                    <a:pt x="3044951" y="1514855"/>
                  </a:lnTo>
                  <a:lnTo>
                    <a:pt x="3044951" y="1531619"/>
                  </a:lnTo>
                  <a:lnTo>
                    <a:pt x="3044951" y="1495043"/>
                  </a:lnTo>
                  <a:lnTo>
                    <a:pt x="3046475" y="1411223"/>
                  </a:lnTo>
                  <a:lnTo>
                    <a:pt x="3048000" y="1290827"/>
                  </a:lnTo>
                  <a:lnTo>
                    <a:pt x="3048000" y="1152143"/>
                  </a:lnTo>
                  <a:lnTo>
                    <a:pt x="3049524" y="1016507"/>
                  </a:lnTo>
                  <a:lnTo>
                    <a:pt x="3051048" y="899159"/>
                  </a:lnTo>
                  <a:lnTo>
                    <a:pt x="3052572" y="819911"/>
                  </a:lnTo>
                  <a:lnTo>
                    <a:pt x="3052572" y="786383"/>
                  </a:lnTo>
                  <a:lnTo>
                    <a:pt x="3054096" y="806195"/>
                  </a:lnTo>
                  <a:lnTo>
                    <a:pt x="3055620" y="873251"/>
                  </a:lnTo>
                  <a:lnTo>
                    <a:pt x="3057143" y="979932"/>
                  </a:lnTo>
                  <a:lnTo>
                    <a:pt x="3057143" y="1109471"/>
                  </a:lnTo>
                  <a:lnTo>
                    <a:pt x="3058667" y="1242059"/>
                  </a:lnTo>
                  <a:lnTo>
                    <a:pt x="3060191" y="1363980"/>
                  </a:lnTo>
                  <a:lnTo>
                    <a:pt x="3060191" y="1453895"/>
                  </a:lnTo>
                  <a:lnTo>
                    <a:pt x="3061716" y="1499616"/>
                  </a:lnTo>
                  <a:lnTo>
                    <a:pt x="3061716" y="1498091"/>
                  </a:lnTo>
                  <a:lnTo>
                    <a:pt x="3063240" y="1449323"/>
                  </a:lnTo>
                  <a:lnTo>
                    <a:pt x="3063240" y="1357883"/>
                  </a:lnTo>
                  <a:lnTo>
                    <a:pt x="3064764" y="1239011"/>
                  </a:lnTo>
                  <a:lnTo>
                    <a:pt x="3066288" y="1109471"/>
                  </a:lnTo>
                  <a:lnTo>
                    <a:pt x="3067812" y="986027"/>
                  </a:lnTo>
                  <a:lnTo>
                    <a:pt x="3067812" y="886967"/>
                  </a:lnTo>
                  <a:lnTo>
                    <a:pt x="3069336" y="827532"/>
                  </a:lnTo>
                  <a:lnTo>
                    <a:pt x="3070859" y="815339"/>
                  </a:lnTo>
                  <a:lnTo>
                    <a:pt x="3070859" y="847343"/>
                  </a:lnTo>
                  <a:lnTo>
                    <a:pt x="3072383" y="923543"/>
                  </a:lnTo>
                  <a:lnTo>
                    <a:pt x="3073908" y="1031748"/>
                  </a:lnTo>
                  <a:lnTo>
                    <a:pt x="3075432" y="1153667"/>
                  </a:lnTo>
                  <a:lnTo>
                    <a:pt x="3075432" y="1275587"/>
                  </a:lnTo>
                  <a:lnTo>
                    <a:pt x="3076956" y="1379219"/>
                  </a:lnTo>
                  <a:lnTo>
                    <a:pt x="3078480" y="1449323"/>
                  </a:lnTo>
                  <a:lnTo>
                    <a:pt x="3080004" y="1478280"/>
                  </a:lnTo>
                  <a:lnTo>
                    <a:pt x="3080004" y="1402080"/>
                  </a:lnTo>
                  <a:lnTo>
                    <a:pt x="3081528" y="1307591"/>
                  </a:lnTo>
                  <a:lnTo>
                    <a:pt x="3081528" y="1191767"/>
                  </a:lnTo>
                  <a:lnTo>
                    <a:pt x="3083051" y="1072895"/>
                  </a:lnTo>
                  <a:lnTo>
                    <a:pt x="3084575" y="966216"/>
                  </a:lnTo>
                  <a:lnTo>
                    <a:pt x="3086100" y="885443"/>
                  </a:lnTo>
                  <a:lnTo>
                    <a:pt x="3086100" y="844295"/>
                  </a:lnTo>
                  <a:lnTo>
                    <a:pt x="3087624" y="847343"/>
                  </a:lnTo>
                  <a:lnTo>
                    <a:pt x="3089148" y="891539"/>
                  </a:lnTo>
                  <a:lnTo>
                    <a:pt x="3090672" y="972311"/>
                  </a:lnTo>
                  <a:lnTo>
                    <a:pt x="3090672" y="1077467"/>
                  </a:lnTo>
                  <a:lnTo>
                    <a:pt x="3092196" y="1191767"/>
                  </a:lnTo>
                  <a:lnTo>
                    <a:pt x="3093720" y="1299971"/>
                  </a:lnTo>
                  <a:lnTo>
                    <a:pt x="3093720" y="1386839"/>
                  </a:lnTo>
                  <a:lnTo>
                    <a:pt x="3095243" y="1440180"/>
                  </a:lnTo>
                  <a:lnTo>
                    <a:pt x="3096767" y="1449323"/>
                  </a:lnTo>
                  <a:lnTo>
                    <a:pt x="3096767" y="1354835"/>
                  </a:lnTo>
                  <a:lnTo>
                    <a:pt x="3098291" y="1260348"/>
                  </a:lnTo>
                  <a:lnTo>
                    <a:pt x="3099816" y="1152143"/>
                  </a:lnTo>
                  <a:lnTo>
                    <a:pt x="3101340" y="1045464"/>
                  </a:lnTo>
                  <a:lnTo>
                    <a:pt x="3101340" y="954023"/>
                  </a:lnTo>
                  <a:lnTo>
                    <a:pt x="3102864" y="893064"/>
                  </a:lnTo>
                  <a:lnTo>
                    <a:pt x="3104388" y="867155"/>
                  </a:lnTo>
                  <a:lnTo>
                    <a:pt x="3104388" y="882395"/>
                  </a:lnTo>
                  <a:lnTo>
                    <a:pt x="3105912" y="934211"/>
                  </a:lnTo>
                  <a:lnTo>
                    <a:pt x="3107436" y="1019555"/>
                  </a:lnTo>
                  <a:lnTo>
                    <a:pt x="3108959" y="1120139"/>
                  </a:lnTo>
                  <a:lnTo>
                    <a:pt x="3108959" y="1223771"/>
                  </a:lnTo>
                  <a:lnTo>
                    <a:pt x="3110483" y="1316735"/>
                  </a:lnTo>
                  <a:lnTo>
                    <a:pt x="3112008" y="1386839"/>
                  </a:lnTo>
                  <a:lnTo>
                    <a:pt x="3113532" y="1421891"/>
                  </a:lnTo>
                  <a:lnTo>
                    <a:pt x="3113532" y="1420367"/>
                  </a:lnTo>
                  <a:lnTo>
                    <a:pt x="3115056" y="1380743"/>
                  </a:lnTo>
                  <a:lnTo>
                    <a:pt x="3115056" y="1219199"/>
                  </a:lnTo>
                  <a:lnTo>
                    <a:pt x="3116580" y="1120139"/>
                  </a:lnTo>
                  <a:lnTo>
                    <a:pt x="3118104" y="1025651"/>
                  </a:lnTo>
                  <a:lnTo>
                    <a:pt x="3119628" y="950975"/>
                  </a:lnTo>
                  <a:lnTo>
                    <a:pt x="3119628" y="903732"/>
                  </a:lnTo>
                  <a:lnTo>
                    <a:pt x="3121151" y="893064"/>
                  </a:lnTo>
                  <a:lnTo>
                    <a:pt x="3122675" y="918971"/>
                  </a:lnTo>
                  <a:lnTo>
                    <a:pt x="3124200" y="976883"/>
                  </a:lnTo>
                  <a:lnTo>
                    <a:pt x="3124200" y="1059180"/>
                  </a:lnTo>
                  <a:lnTo>
                    <a:pt x="3125724" y="1153667"/>
                  </a:lnTo>
                  <a:lnTo>
                    <a:pt x="3127248" y="1246632"/>
                  </a:lnTo>
                  <a:lnTo>
                    <a:pt x="3127248" y="1325880"/>
                  </a:lnTo>
                  <a:lnTo>
                    <a:pt x="3128772" y="1379219"/>
                  </a:lnTo>
                  <a:lnTo>
                    <a:pt x="3130296" y="1402080"/>
                  </a:lnTo>
                  <a:lnTo>
                    <a:pt x="3131820" y="1388364"/>
                  </a:lnTo>
                  <a:lnTo>
                    <a:pt x="3131820" y="1271016"/>
                  </a:lnTo>
                  <a:lnTo>
                    <a:pt x="3133343" y="1182623"/>
                  </a:lnTo>
                  <a:lnTo>
                    <a:pt x="3134867" y="1092707"/>
                  </a:lnTo>
                  <a:lnTo>
                    <a:pt x="3134867" y="1011935"/>
                  </a:lnTo>
                  <a:lnTo>
                    <a:pt x="3134867" y="950975"/>
                  </a:lnTo>
                  <a:lnTo>
                    <a:pt x="3136391" y="918971"/>
                  </a:lnTo>
                  <a:lnTo>
                    <a:pt x="3136391" y="920495"/>
                  </a:lnTo>
                  <a:lnTo>
                    <a:pt x="3137916" y="954023"/>
                  </a:lnTo>
                  <a:lnTo>
                    <a:pt x="3139440" y="1016507"/>
                  </a:lnTo>
                  <a:lnTo>
                    <a:pt x="3140964" y="1095755"/>
                  </a:lnTo>
                  <a:lnTo>
                    <a:pt x="3140964" y="1182623"/>
                  </a:lnTo>
                  <a:lnTo>
                    <a:pt x="3142488" y="1263395"/>
                  </a:lnTo>
                  <a:lnTo>
                    <a:pt x="3144012" y="1328927"/>
                  </a:lnTo>
                  <a:lnTo>
                    <a:pt x="3145536" y="1370075"/>
                  </a:lnTo>
                  <a:lnTo>
                    <a:pt x="3145536" y="1379219"/>
                  </a:lnTo>
                  <a:lnTo>
                    <a:pt x="3147059" y="1357883"/>
                  </a:lnTo>
                  <a:lnTo>
                    <a:pt x="3148583" y="1306067"/>
                  </a:lnTo>
                  <a:lnTo>
                    <a:pt x="3148583" y="1152143"/>
                  </a:lnTo>
                  <a:lnTo>
                    <a:pt x="3150108" y="1071371"/>
                  </a:lnTo>
                  <a:lnTo>
                    <a:pt x="3151632" y="1002791"/>
                  </a:lnTo>
                  <a:lnTo>
                    <a:pt x="3151632" y="955548"/>
                  </a:lnTo>
                  <a:lnTo>
                    <a:pt x="3153156" y="935735"/>
                  </a:lnTo>
                  <a:lnTo>
                    <a:pt x="3154680" y="947927"/>
                  </a:lnTo>
                  <a:lnTo>
                    <a:pt x="3156204" y="987551"/>
                  </a:lnTo>
                  <a:lnTo>
                    <a:pt x="3156204" y="1051559"/>
                  </a:lnTo>
                  <a:lnTo>
                    <a:pt x="3157728" y="1127759"/>
                  </a:lnTo>
                  <a:lnTo>
                    <a:pt x="3159251" y="1207007"/>
                  </a:lnTo>
                  <a:lnTo>
                    <a:pt x="3159251" y="1277111"/>
                  </a:lnTo>
                  <a:lnTo>
                    <a:pt x="3160775" y="1330451"/>
                  </a:lnTo>
                  <a:lnTo>
                    <a:pt x="3162300" y="1359407"/>
                  </a:lnTo>
                  <a:lnTo>
                    <a:pt x="3163824" y="1357883"/>
                  </a:lnTo>
                  <a:lnTo>
                    <a:pt x="3163824" y="1327403"/>
                  </a:lnTo>
                  <a:lnTo>
                    <a:pt x="3165348" y="1274064"/>
                  </a:lnTo>
                  <a:lnTo>
                    <a:pt x="3165348" y="1203959"/>
                  </a:lnTo>
                  <a:lnTo>
                    <a:pt x="3166872" y="1127759"/>
                  </a:lnTo>
                  <a:lnTo>
                    <a:pt x="3166872" y="1054607"/>
                  </a:lnTo>
                  <a:lnTo>
                    <a:pt x="3168396" y="998219"/>
                  </a:lnTo>
                  <a:lnTo>
                    <a:pt x="3169920" y="961643"/>
                  </a:lnTo>
                  <a:lnTo>
                    <a:pt x="3169920" y="952499"/>
                  </a:lnTo>
                  <a:lnTo>
                    <a:pt x="3171443" y="972311"/>
                  </a:lnTo>
                  <a:lnTo>
                    <a:pt x="3172967" y="1018032"/>
                  </a:lnTo>
                  <a:lnTo>
                    <a:pt x="3174491" y="1082039"/>
                  </a:lnTo>
                  <a:lnTo>
                    <a:pt x="3174491" y="1153667"/>
                  </a:lnTo>
                  <a:lnTo>
                    <a:pt x="3176016" y="1225295"/>
                  </a:lnTo>
                  <a:lnTo>
                    <a:pt x="3177540" y="1286255"/>
                  </a:lnTo>
                  <a:lnTo>
                    <a:pt x="3179064" y="1328927"/>
                  </a:lnTo>
                  <a:lnTo>
                    <a:pt x="3179064" y="1345691"/>
                  </a:lnTo>
                  <a:lnTo>
                    <a:pt x="3180588" y="1336548"/>
                  </a:lnTo>
                  <a:lnTo>
                    <a:pt x="3182112" y="1299971"/>
                  </a:lnTo>
                  <a:lnTo>
                    <a:pt x="3182112" y="1243583"/>
                  </a:lnTo>
                  <a:lnTo>
                    <a:pt x="3183636" y="1175003"/>
                  </a:lnTo>
                  <a:lnTo>
                    <a:pt x="3183636" y="1104899"/>
                  </a:lnTo>
                  <a:lnTo>
                    <a:pt x="3185159" y="1042416"/>
                  </a:lnTo>
                  <a:lnTo>
                    <a:pt x="3185159" y="993648"/>
                  </a:lnTo>
                  <a:lnTo>
                    <a:pt x="3186683" y="967739"/>
                  </a:lnTo>
                  <a:lnTo>
                    <a:pt x="3188208" y="969264"/>
                  </a:lnTo>
                  <a:lnTo>
                    <a:pt x="3189732" y="996695"/>
                  </a:lnTo>
                  <a:lnTo>
                    <a:pt x="3189732" y="1045464"/>
                  </a:lnTo>
                  <a:lnTo>
                    <a:pt x="3191256" y="1107948"/>
                  </a:lnTo>
                  <a:lnTo>
                    <a:pt x="3192780" y="1175003"/>
                  </a:lnTo>
                  <a:lnTo>
                    <a:pt x="3192780" y="1240535"/>
                  </a:lnTo>
                  <a:lnTo>
                    <a:pt x="3194304" y="1293875"/>
                  </a:lnTo>
                  <a:lnTo>
                    <a:pt x="3195828" y="1327403"/>
                  </a:lnTo>
                  <a:lnTo>
                    <a:pt x="3197351" y="1335023"/>
                  </a:lnTo>
                  <a:lnTo>
                    <a:pt x="3197351" y="1316735"/>
                  </a:lnTo>
                  <a:lnTo>
                    <a:pt x="3198875" y="1275587"/>
                  </a:lnTo>
                  <a:lnTo>
                    <a:pt x="3200400" y="1219199"/>
                  </a:lnTo>
                  <a:lnTo>
                    <a:pt x="3200400" y="1088135"/>
                  </a:lnTo>
                  <a:lnTo>
                    <a:pt x="3201924" y="1030223"/>
                  </a:lnTo>
                  <a:lnTo>
                    <a:pt x="3203448" y="990599"/>
                  </a:lnTo>
                  <a:lnTo>
                    <a:pt x="3203448" y="975359"/>
                  </a:lnTo>
                  <a:lnTo>
                    <a:pt x="3204972" y="984503"/>
                  </a:lnTo>
                  <a:lnTo>
                    <a:pt x="3206496" y="1018032"/>
                  </a:lnTo>
                  <a:lnTo>
                    <a:pt x="3208020" y="1069848"/>
                  </a:lnTo>
                  <a:lnTo>
                    <a:pt x="3208020" y="1132332"/>
                  </a:lnTo>
                  <a:lnTo>
                    <a:pt x="3209543" y="1196339"/>
                  </a:lnTo>
                  <a:lnTo>
                    <a:pt x="3211067" y="1257299"/>
                  </a:lnTo>
                  <a:lnTo>
                    <a:pt x="3212591" y="1301495"/>
                  </a:lnTo>
                  <a:lnTo>
                    <a:pt x="3212591" y="1325880"/>
                  </a:lnTo>
                  <a:lnTo>
                    <a:pt x="3214116" y="1325880"/>
                  </a:lnTo>
                  <a:lnTo>
                    <a:pt x="3215640" y="1299971"/>
                  </a:lnTo>
                  <a:lnTo>
                    <a:pt x="3217164" y="1255775"/>
                  </a:lnTo>
                  <a:lnTo>
                    <a:pt x="3217164" y="1194816"/>
                  </a:lnTo>
                  <a:lnTo>
                    <a:pt x="3218688" y="1132332"/>
                  </a:lnTo>
                  <a:lnTo>
                    <a:pt x="3218688" y="1019555"/>
                  </a:lnTo>
                  <a:lnTo>
                    <a:pt x="3220212" y="987551"/>
                  </a:lnTo>
                  <a:lnTo>
                    <a:pt x="3221736" y="981455"/>
                  </a:lnTo>
                  <a:lnTo>
                    <a:pt x="3223259" y="996695"/>
                  </a:lnTo>
                  <a:lnTo>
                    <a:pt x="3223259" y="1036319"/>
                  </a:lnTo>
                  <a:lnTo>
                    <a:pt x="3224783" y="1089659"/>
                  </a:lnTo>
                  <a:lnTo>
                    <a:pt x="3226308" y="1153667"/>
                  </a:lnTo>
                  <a:lnTo>
                    <a:pt x="3227832" y="1216151"/>
                  </a:lnTo>
                  <a:lnTo>
                    <a:pt x="3227832" y="1271016"/>
                  </a:lnTo>
                  <a:lnTo>
                    <a:pt x="3229356" y="1309116"/>
                  </a:lnTo>
                  <a:lnTo>
                    <a:pt x="3230880" y="1325880"/>
                  </a:lnTo>
                  <a:lnTo>
                    <a:pt x="3230880" y="1316735"/>
                  </a:lnTo>
                  <a:lnTo>
                    <a:pt x="3232404" y="1284732"/>
                  </a:lnTo>
                  <a:lnTo>
                    <a:pt x="3233928" y="1235964"/>
                  </a:lnTo>
                  <a:lnTo>
                    <a:pt x="3235451" y="1173480"/>
                  </a:lnTo>
                  <a:lnTo>
                    <a:pt x="3235451" y="1053083"/>
                  </a:lnTo>
                  <a:lnTo>
                    <a:pt x="3236975" y="1007364"/>
                  </a:lnTo>
                  <a:lnTo>
                    <a:pt x="3238500" y="984503"/>
                  </a:lnTo>
                  <a:lnTo>
                    <a:pt x="3240024" y="1007364"/>
                  </a:lnTo>
                  <a:lnTo>
                    <a:pt x="3241548" y="1053083"/>
                  </a:lnTo>
                  <a:lnTo>
                    <a:pt x="3241548" y="1110995"/>
                  </a:lnTo>
                  <a:lnTo>
                    <a:pt x="3243072" y="1173480"/>
                  </a:lnTo>
                  <a:lnTo>
                    <a:pt x="3244596" y="1237487"/>
                  </a:lnTo>
                  <a:lnTo>
                    <a:pt x="3246120" y="1286255"/>
                  </a:lnTo>
                  <a:lnTo>
                    <a:pt x="3246120" y="1318259"/>
                  </a:lnTo>
                  <a:lnTo>
                    <a:pt x="3247643" y="1327403"/>
                  </a:lnTo>
                  <a:lnTo>
                    <a:pt x="3249167" y="1309116"/>
                  </a:lnTo>
                  <a:lnTo>
                    <a:pt x="3250691" y="1272539"/>
                  </a:lnTo>
                  <a:lnTo>
                    <a:pt x="3250691" y="1216151"/>
                  </a:lnTo>
                  <a:lnTo>
                    <a:pt x="3252216" y="1152143"/>
                  </a:lnTo>
                  <a:lnTo>
                    <a:pt x="3253740" y="1088135"/>
                  </a:lnTo>
                  <a:lnTo>
                    <a:pt x="3253740" y="995171"/>
                  </a:lnTo>
                  <a:lnTo>
                    <a:pt x="3255264" y="978407"/>
                  </a:lnTo>
                  <a:lnTo>
                    <a:pt x="3256788" y="986027"/>
                  </a:lnTo>
                  <a:lnTo>
                    <a:pt x="3256788" y="1018032"/>
                  </a:lnTo>
                  <a:lnTo>
                    <a:pt x="3258312" y="1069848"/>
                  </a:lnTo>
                  <a:lnTo>
                    <a:pt x="3259836" y="1132332"/>
                  </a:lnTo>
                  <a:lnTo>
                    <a:pt x="3261359" y="1196339"/>
                  </a:lnTo>
                  <a:lnTo>
                    <a:pt x="3261359" y="1258823"/>
                  </a:lnTo>
                  <a:lnTo>
                    <a:pt x="3262883" y="1303019"/>
                  </a:lnTo>
                  <a:lnTo>
                    <a:pt x="3264408" y="1327403"/>
                  </a:lnTo>
                  <a:lnTo>
                    <a:pt x="3265932" y="1304543"/>
                  </a:lnTo>
                  <a:lnTo>
                    <a:pt x="3267456" y="1258823"/>
                  </a:lnTo>
                  <a:lnTo>
                    <a:pt x="3268980" y="1196339"/>
                  </a:lnTo>
                  <a:lnTo>
                    <a:pt x="3268980" y="1130807"/>
                  </a:lnTo>
                  <a:lnTo>
                    <a:pt x="3270504" y="1066799"/>
                  </a:lnTo>
                  <a:lnTo>
                    <a:pt x="3272028" y="1013459"/>
                  </a:lnTo>
                  <a:lnTo>
                    <a:pt x="3272028" y="970787"/>
                  </a:lnTo>
                  <a:lnTo>
                    <a:pt x="3273551" y="987551"/>
                  </a:lnTo>
                  <a:lnTo>
                    <a:pt x="3275075" y="1028699"/>
                  </a:lnTo>
                  <a:lnTo>
                    <a:pt x="3275075" y="1086611"/>
                  </a:lnTo>
                  <a:lnTo>
                    <a:pt x="3278124" y="1222248"/>
                  </a:lnTo>
                  <a:lnTo>
                    <a:pt x="3279648" y="1280159"/>
                  </a:lnTo>
                  <a:lnTo>
                    <a:pt x="3279648" y="1321307"/>
                  </a:lnTo>
                  <a:lnTo>
                    <a:pt x="3281172" y="1339595"/>
                  </a:lnTo>
                  <a:lnTo>
                    <a:pt x="3282696" y="1330451"/>
                  </a:lnTo>
                  <a:lnTo>
                    <a:pt x="3284220" y="1296923"/>
                  </a:lnTo>
                  <a:lnTo>
                    <a:pt x="3284220" y="1242059"/>
                  </a:lnTo>
                  <a:lnTo>
                    <a:pt x="3285743" y="1175003"/>
                  </a:lnTo>
                  <a:lnTo>
                    <a:pt x="3287267" y="1104899"/>
                  </a:lnTo>
                  <a:lnTo>
                    <a:pt x="3287267" y="1040891"/>
                  </a:lnTo>
                  <a:lnTo>
                    <a:pt x="3288791" y="992123"/>
                  </a:lnTo>
                  <a:lnTo>
                    <a:pt x="3288791" y="964691"/>
                  </a:lnTo>
                  <a:lnTo>
                    <a:pt x="3290316" y="964691"/>
                  </a:lnTo>
                  <a:lnTo>
                    <a:pt x="3290316" y="990599"/>
                  </a:lnTo>
                  <a:lnTo>
                    <a:pt x="3291840" y="1039367"/>
                  </a:lnTo>
                  <a:lnTo>
                    <a:pt x="3293364" y="1104899"/>
                  </a:lnTo>
                  <a:lnTo>
                    <a:pt x="3294888" y="1176527"/>
                  </a:lnTo>
                  <a:lnTo>
                    <a:pt x="3294888" y="1248155"/>
                  </a:lnTo>
                  <a:lnTo>
                    <a:pt x="3296412" y="1304543"/>
                  </a:lnTo>
                  <a:lnTo>
                    <a:pt x="3297936" y="1341119"/>
                  </a:lnTo>
                  <a:lnTo>
                    <a:pt x="3297936" y="1350264"/>
                  </a:lnTo>
                  <a:lnTo>
                    <a:pt x="3299459" y="1331975"/>
                  </a:lnTo>
                  <a:lnTo>
                    <a:pt x="3300983" y="1289303"/>
                  </a:lnTo>
                  <a:lnTo>
                    <a:pt x="3302508" y="1225295"/>
                  </a:lnTo>
                  <a:lnTo>
                    <a:pt x="3302508" y="1152143"/>
                  </a:lnTo>
                  <a:lnTo>
                    <a:pt x="3304032" y="1078991"/>
                  </a:lnTo>
                  <a:lnTo>
                    <a:pt x="3305556" y="1014983"/>
                  </a:lnTo>
                  <a:lnTo>
                    <a:pt x="3307080" y="967739"/>
                  </a:lnTo>
                  <a:lnTo>
                    <a:pt x="3307080" y="949451"/>
                  </a:lnTo>
                  <a:lnTo>
                    <a:pt x="3307080" y="958595"/>
                  </a:lnTo>
                  <a:lnTo>
                    <a:pt x="3308604" y="995171"/>
                  </a:lnTo>
                  <a:lnTo>
                    <a:pt x="3308604" y="1054607"/>
                  </a:lnTo>
                  <a:lnTo>
                    <a:pt x="3310128" y="1127759"/>
                  </a:lnTo>
                  <a:lnTo>
                    <a:pt x="3311651" y="1205483"/>
                  </a:lnTo>
                  <a:lnTo>
                    <a:pt x="3313175" y="1275587"/>
                  </a:lnTo>
                  <a:lnTo>
                    <a:pt x="3313175" y="1330451"/>
                  </a:lnTo>
                  <a:lnTo>
                    <a:pt x="3314700" y="1360932"/>
                  </a:lnTo>
                  <a:lnTo>
                    <a:pt x="3316224" y="1360932"/>
                  </a:lnTo>
                  <a:lnTo>
                    <a:pt x="3317748" y="1331975"/>
                  </a:lnTo>
                  <a:lnTo>
                    <a:pt x="3317748" y="1277111"/>
                  </a:lnTo>
                  <a:lnTo>
                    <a:pt x="3319272" y="1205483"/>
                  </a:lnTo>
                  <a:lnTo>
                    <a:pt x="3320796" y="1126235"/>
                  </a:lnTo>
                  <a:lnTo>
                    <a:pt x="3320796" y="1048511"/>
                  </a:lnTo>
                  <a:lnTo>
                    <a:pt x="3322320" y="986027"/>
                  </a:lnTo>
                  <a:lnTo>
                    <a:pt x="3323843" y="944880"/>
                  </a:lnTo>
                  <a:lnTo>
                    <a:pt x="3323843" y="934211"/>
                  </a:lnTo>
                  <a:lnTo>
                    <a:pt x="3323843" y="952499"/>
                  </a:lnTo>
                  <a:lnTo>
                    <a:pt x="3325367" y="1002791"/>
                  </a:lnTo>
                  <a:lnTo>
                    <a:pt x="3326891" y="1071371"/>
                  </a:lnTo>
                  <a:lnTo>
                    <a:pt x="3328416" y="1153667"/>
                  </a:lnTo>
                  <a:lnTo>
                    <a:pt x="3328416" y="1235964"/>
                  </a:lnTo>
                  <a:lnTo>
                    <a:pt x="3329940" y="1309116"/>
                  </a:lnTo>
                  <a:lnTo>
                    <a:pt x="3331463" y="1359407"/>
                  </a:lnTo>
                  <a:lnTo>
                    <a:pt x="3331463" y="1380743"/>
                  </a:lnTo>
                  <a:lnTo>
                    <a:pt x="3332988" y="1370075"/>
                  </a:lnTo>
                  <a:lnTo>
                    <a:pt x="3334511" y="1328927"/>
                  </a:lnTo>
                  <a:lnTo>
                    <a:pt x="3336036" y="1263395"/>
                  </a:lnTo>
                  <a:lnTo>
                    <a:pt x="3336036" y="1181099"/>
                  </a:lnTo>
                  <a:lnTo>
                    <a:pt x="3337559" y="1094232"/>
                  </a:lnTo>
                  <a:lnTo>
                    <a:pt x="3339084" y="1014983"/>
                  </a:lnTo>
                  <a:lnTo>
                    <a:pt x="3340608" y="954023"/>
                  </a:lnTo>
                  <a:lnTo>
                    <a:pt x="3340608" y="920495"/>
                  </a:lnTo>
                  <a:lnTo>
                    <a:pt x="3342132" y="918971"/>
                  </a:lnTo>
                  <a:lnTo>
                    <a:pt x="3342132" y="1013459"/>
                  </a:lnTo>
                  <a:lnTo>
                    <a:pt x="3343656" y="1094232"/>
                  </a:lnTo>
                  <a:lnTo>
                    <a:pt x="3345179" y="1184148"/>
                  </a:lnTo>
                  <a:lnTo>
                    <a:pt x="3346704" y="1271016"/>
                  </a:lnTo>
                  <a:lnTo>
                    <a:pt x="3346704" y="1341119"/>
                  </a:lnTo>
                  <a:lnTo>
                    <a:pt x="3348227" y="1386839"/>
                  </a:lnTo>
                  <a:lnTo>
                    <a:pt x="3349752" y="1397507"/>
                  </a:lnTo>
                  <a:lnTo>
                    <a:pt x="3351275" y="1377695"/>
                  </a:lnTo>
                  <a:lnTo>
                    <a:pt x="3351275" y="1322832"/>
                  </a:lnTo>
                  <a:lnTo>
                    <a:pt x="3352800" y="1243583"/>
                  </a:lnTo>
                  <a:lnTo>
                    <a:pt x="3354324" y="1152143"/>
                  </a:lnTo>
                  <a:lnTo>
                    <a:pt x="3354324" y="1060703"/>
                  </a:lnTo>
                  <a:lnTo>
                    <a:pt x="3355847" y="979932"/>
                  </a:lnTo>
                  <a:lnTo>
                    <a:pt x="3357372" y="923543"/>
                  </a:lnTo>
                  <a:lnTo>
                    <a:pt x="3358895" y="899159"/>
                  </a:lnTo>
                  <a:lnTo>
                    <a:pt x="3358895" y="955548"/>
                  </a:lnTo>
                  <a:lnTo>
                    <a:pt x="3360420" y="1030223"/>
                  </a:lnTo>
                  <a:lnTo>
                    <a:pt x="3361943" y="1123187"/>
                  </a:lnTo>
                  <a:lnTo>
                    <a:pt x="3361943" y="1217675"/>
                  </a:lnTo>
                  <a:lnTo>
                    <a:pt x="3363468" y="1307591"/>
                  </a:lnTo>
                  <a:lnTo>
                    <a:pt x="3364991" y="1376171"/>
                  </a:lnTo>
                  <a:lnTo>
                    <a:pt x="3364991" y="1412748"/>
                  </a:lnTo>
                  <a:lnTo>
                    <a:pt x="3366516" y="1412748"/>
                  </a:lnTo>
                  <a:lnTo>
                    <a:pt x="3368040" y="1377695"/>
                  </a:lnTo>
                  <a:lnTo>
                    <a:pt x="3369563" y="1309116"/>
                  </a:lnTo>
                  <a:lnTo>
                    <a:pt x="3369563" y="1219199"/>
                  </a:lnTo>
                  <a:lnTo>
                    <a:pt x="3371088" y="1120139"/>
                  </a:lnTo>
                  <a:lnTo>
                    <a:pt x="3372611" y="1021080"/>
                  </a:lnTo>
                  <a:lnTo>
                    <a:pt x="3374136" y="943355"/>
                  </a:lnTo>
                  <a:lnTo>
                    <a:pt x="3374136" y="893064"/>
                  </a:lnTo>
                  <a:lnTo>
                    <a:pt x="3375659" y="879348"/>
                  </a:lnTo>
                  <a:lnTo>
                    <a:pt x="3377184" y="903732"/>
                  </a:lnTo>
                  <a:lnTo>
                    <a:pt x="3377184" y="1053083"/>
                  </a:lnTo>
                  <a:lnTo>
                    <a:pt x="3378708" y="1153667"/>
                  </a:lnTo>
                  <a:lnTo>
                    <a:pt x="3380232" y="1257299"/>
                  </a:lnTo>
                  <a:lnTo>
                    <a:pt x="3380232" y="1345691"/>
                  </a:lnTo>
                  <a:lnTo>
                    <a:pt x="3381756" y="1409699"/>
                  </a:lnTo>
                  <a:lnTo>
                    <a:pt x="3383279" y="1437132"/>
                  </a:lnTo>
                  <a:lnTo>
                    <a:pt x="3384804" y="1424939"/>
                  </a:lnTo>
                  <a:lnTo>
                    <a:pt x="3384804" y="1373123"/>
                  </a:lnTo>
                  <a:lnTo>
                    <a:pt x="3386327" y="1290827"/>
                  </a:lnTo>
                  <a:lnTo>
                    <a:pt x="3387852" y="1188719"/>
                  </a:lnTo>
                  <a:lnTo>
                    <a:pt x="3387852" y="1080516"/>
                  </a:lnTo>
                  <a:lnTo>
                    <a:pt x="3389375" y="981455"/>
                  </a:lnTo>
                  <a:lnTo>
                    <a:pt x="3390900" y="905255"/>
                  </a:lnTo>
                  <a:lnTo>
                    <a:pt x="3392424" y="865632"/>
                  </a:lnTo>
                  <a:lnTo>
                    <a:pt x="3392424" y="864107"/>
                  </a:lnTo>
                  <a:lnTo>
                    <a:pt x="3393947" y="903732"/>
                  </a:lnTo>
                  <a:lnTo>
                    <a:pt x="3393947" y="979932"/>
                  </a:lnTo>
                  <a:lnTo>
                    <a:pt x="3395472" y="1080516"/>
                  </a:lnTo>
                  <a:lnTo>
                    <a:pt x="3395472" y="1190243"/>
                  </a:lnTo>
                  <a:lnTo>
                    <a:pt x="3396995" y="1298448"/>
                  </a:lnTo>
                  <a:lnTo>
                    <a:pt x="3398520" y="1385316"/>
                  </a:lnTo>
                  <a:lnTo>
                    <a:pt x="3398520" y="1441703"/>
                  </a:lnTo>
                  <a:lnTo>
                    <a:pt x="3400043" y="1455419"/>
                  </a:lnTo>
                  <a:lnTo>
                    <a:pt x="3401568" y="1429511"/>
                  </a:lnTo>
                  <a:lnTo>
                    <a:pt x="3403091" y="1360932"/>
                  </a:lnTo>
                  <a:lnTo>
                    <a:pt x="3403091" y="1264919"/>
                  </a:lnTo>
                  <a:lnTo>
                    <a:pt x="3404616" y="1152143"/>
                  </a:lnTo>
                  <a:lnTo>
                    <a:pt x="3406140" y="1037843"/>
                  </a:lnTo>
                  <a:lnTo>
                    <a:pt x="3407663" y="938783"/>
                  </a:lnTo>
                  <a:lnTo>
                    <a:pt x="3407663" y="870203"/>
                  </a:lnTo>
                  <a:lnTo>
                    <a:pt x="3409188" y="839723"/>
                  </a:lnTo>
                  <a:lnTo>
                    <a:pt x="3410711" y="853439"/>
                  </a:lnTo>
                  <a:lnTo>
                    <a:pt x="3410711" y="911351"/>
                  </a:lnTo>
                  <a:lnTo>
                    <a:pt x="3412236" y="1002791"/>
                  </a:lnTo>
                  <a:lnTo>
                    <a:pt x="3412236" y="1115567"/>
                  </a:lnTo>
                  <a:lnTo>
                    <a:pt x="3413759" y="1232916"/>
                  </a:lnTo>
                  <a:lnTo>
                    <a:pt x="3413759" y="1342643"/>
                  </a:lnTo>
                  <a:lnTo>
                    <a:pt x="3415284" y="1424939"/>
                  </a:lnTo>
                  <a:lnTo>
                    <a:pt x="3416808" y="1469135"/>
                  </a:lnTo>
                  <a:lnTo>
                    <a:pt x="3418332" y="1469135"/>
                  </a:lnTo>
                  <a:lnTo>
                    <a:pt x="3418332" y="1427987"/>
                  </a:lnTo>
                  <a:lnTo>
                    <a:pt x="3419856" y="1344167"/>
                  </a:lnTo>
                  <a:lnTo>
                    <a:pt x="3421379" y="1232916"/>
                  </a:lnTo>
                  <a:lnTo>
                    <a:pt x="3421379" y="1110995"/>
                  </a:lnTo>
                  <a:lnTo>
                    <a:pt x="3422904" y="993648"/>
                  </a:lnTo>
                  <a:lnTo>
                    <a:pt x="3424427" y="899159"/>
                  </a:lnTo>
                  <a:lnTo>
                    <a:pt x="3425952" y="836675"/>
                  </a:lnTo>
                  <a:lnTo>
                    <a:pt x="3425952" y="822959"/>
                  </a:lnTo>
                  <a:lnTo>
                    <a:pt x="3427475" y="851916"/>
                  </a:lnTo>
                  <a:lnTo>
                    <a:pt x="3429000" y="925067"/>
                  </a:lnTo>
                  <a:lnTo>
                    <a:pt x="3429000" y="1153667"/>
                  </a:lnTo>
                  <a:lnTo>
                    <a:pt x="3430524" y="1277111"/>
                  </a:lnTo>
                  <a:lnTo>
                    <a:pt x="3432047" y="1385316"/>
                  </a:lnTo>
                  <a:lnTo>
                    <a:pt x="3432047" y="1459991"/>
                  </a:lnTo>
                  <a:lnTo>
                    <a:pt x="3433572" y="1493519"/>
                  </a:lnTo>
                  <a:lnTo>
                    <a:pt x="3435095" y="1476755"/>
                  </a:lnTo>
                  <a:lnTo>
                    <a:pt x="3436620" y="1417319"/>
                  </a:lnTo>
                  <a:lnTo>
                    <a:pt x="3436620" y="1318259"/>
                  </a:lnTo>
                  <a:lnTo>
                    <a:pt x="3438143" y="1194816"/>
                  </a:lnTo>
                  <a:lnTo>
                    <a:pt x="3439668" y="1066799"/>
                  </a:lnTo>
                  <a:lnTo>
                    <a:pt x="3441191" y="949451"/>
                  </a:lnTo>
                  <a:lnTo>
                    <a:pt x="3441191" y="858011"/>
                  </a:lnTo>
                  <a:lnTo>
                    <a:pt x="3442716" y="810767"/>
                  </a:lnTo>
                  <a:lnTo>
                    <a:pt x="3444240" y="810767"/>
                  </a:lnTo>
                  <a:lnTo>
                    <a:pt x="3444240" y="856487"/>
                  </a:lnTo>
                  <a:lnTo>
                    <a:pt x="3445763" y="947927"/>
                  </a:lnTo>
                  <a:lnTo>
                    <a:pt x="3447288" y="1066799"/>
                  </a:lnTo>
                  <a:lnTo>
                    <a:pt x="3447288" y="1325880"/>
                  </a:lnTo>
                  <a:lnTo>
                    <a:pt x="3448811" y="1429511"/>
                  </a:lnTo>
                  <a:lnTo>
                    <a:pt x="3450336" y="1491995"/>
                  </a:lnTo>
                  <a:lnTo>
                    <a:pt x="3451859" y="1510283"/>
                  </a:lnTo>
                  <a:lnTo>
                    <a:pt x="3451859" y="1476755"/>
                  </a:lnTo>
                  <a:lnTo>
                    <a:pt x="3453384" y="1399032"/>
                  </a:lnTo>
                  <a:lnTo>
                    <a:pt x="3454908" y="1284732"/>
                  </a:lnTo>
                  <a:lnTo>
                    <a:pt x="3454908" y="1152143"/>
                  </a:lnTo>
                  <a:lnTo>
                    <a:pt x="3456432" y="1019555"/>
                  </a:lnTo>
                  <a:lnTo>
                    <a:pt x="3457956" y="902207"/>
                  </a:lnTo>
                  <a:lnTo>
                    <a:pt x="3457956" y="822959"/>
                  </a:lnTo>
                  <a:lnTo>
                    <a:pt x="3457956" y="789432"/>
                  </a:lnTo>
                  <a:lnTo>
                    <a:pt x="3459479" y="806195"/>
                  </a:lnTo>
                  <a:lnTo>
                    <a:pt x="3461004" y="870203"/>
                  </a:lnTo>
                  <a:lnTo>
                    <a:pt x="3462527" y="976883"/>
                  </a:lnTo>
                  <a:lnTo>
                    <a:pt x="3462527" y="1245107"/>
                  </a:lnTo>
                  <a:lnTo>
                    <a:pt x="3464052" y="1373123"/>
                  </a:lnTo>
                  <a:lnTo>
                    <a:pt x="3464052" y="1466087"/>
                  </a:lnTo>
                  <a:lnTo>
                    <a:pt x="3465575" y="1517903"/>
                  </a:lnTo>
                  <a:lnTo>
                    <a:pt x="3467100" y="1519427"/>
                  </a:lnTo>
                  <a:lnTo>
                    <a:pt x="3468624" y="1467611"/>
                  </a:lnTo>
                  <a:lnTo>
                    <a:pt x="3468624" y="1373123"/>
                  </a:lnTo>
                  <a:lnTo>
                    <a:pt x="3470147" y="1245107"/>
                  </a:lnTo>
                  <a:lnTo>
                    <a:pt x="3471672" y="1104899"/>
                  </a:lnTo>
                  <a:lnTo>
                    <a:pt x="3473195" y="969264"/>
                  </a:lnTo>
                  <a:lnTo>
                    <a:pt x="3473195" y="861059"/>
                  </a:lnTo>
                  <a:lnTo>
                    <a:pt x="3474720" y="792480"/>
                  </a:lnTo>
                  <a:lnTo>
                    <a:pt x="3476243" y="774191"/>
                  </a:lnTo>
                  <a:lnTo>
                    <a:pt x="3476243" y="809243"/>
                  </a:lnTo>
                  <a:lnTo>
                    <a:pt x="3477768" y="893064"/>
                  </a:lnTo>
                  <a:lnTo>
                    <a:pt x="3479291" y="1013459"/>
                  </a:lnTo>
                  <a:lnTo>
                    <a:pt x="3480816" y="1153667"/>
                  </a:lnTo>
                  <a:lnTo>
                    <a:pt x="3480816" y="1417319"/>
                  </a:lnTo>
                  <a:lnTo>
                    <a:pt x="3482340" y="1501139"/>
                  </a:lnTo>
                  <a:lnTo>
                    <a:pt x="3483863" y="1537716"/>
                  </a:lnTo>
                  <a:lnTo>
                    <a:pt x="3483863" y="1519427"/>
                  </a:lnTo>
                  <a:lnTo>
                    <a:pt x="3485388" y="1449323"/>
                  </a:lnTo>
                  <a:lnTo>
                    <a:pt x="3486911" y="1339595"/>
                  </a:lnTo>
                  <a:lnTo>
                    <a:pt x="3486911" y="1200911"/>
                  </a:lnTo>
                  <a:lnTo>
                    <a:pt x="3488436" y="1054607"/>
                  </a:lnTo>
                  <a:lnTo>
                    <a:pt x="3489959" y="922019"/>
                  </a:lnTo>
                  <a:lnTo>
                    <a:pt x="3491484" y="822959"/>
                  </a:lnTo>
                  <a:lnTo>
                    <a:pt x="3491484" y="768095"/>
                  </a:lnTo>
                  <a:lnTo>
                    <a:pt x="3493008" y="768095"/>
                  </a:lnTo>
                  <a:lnTo>
                    <a:pt x="3494532" y="822959"/>
                  </a:lnTo>
                  <a:lnTo>
                    <a:pt x="3496056" y="922019"/>
                  </a:lnTo>
                  <a:lnTo>
                    <a:pt x="3496056" y="1056132"/>
                  </a:lnTo>
                  <a:lnTo>
                    <a:pt x="3497579" y="1203959"/>
                  </a:lnTo>
                  <a:lnTo>
                    <a:pt x="3497579" y="1458467"/>
                  </a:lnTo>
                  <a:lnTo>
                    <a:pt x="3499104" y="1531619"/>
                  </a:lnTo>
                  <a:lnTo>
                    <a:pt x="3500627" y="1548383"/>
                  </a:lnTo>
                  <a:lnTo>
                    <a:pt x="3502152" y="1513332"/>
                  </a:lnTo>
                  <a:lnTo>
                    <a:pt x="3502152" y="1426464"/>
                  </a:lnTo>
                  <a:lnTo>
                    <a:pt x="3503675" y="1298448"/>
                  </a:lnTo>
                  <a:lnTo>
                    <a:pt x="3505200" y="1152143"/>
                  </a:lnTo>
                  <a:lnTo>
                    <a:pt x="3506724" y="1004316"/>
                  </a:lnTo>
                  <a:lnTo>
                    <a:pt x="3506724" y="877823"/>
                  </a:lnTo>
                  <a:lnTo>
                    <a:pt x="3508247" y="790955"/>
                  </a:lnTo>
                  <a:lnTo>
                    <a:pt x="3509772" y="752855"/>
                  </a:lnTo>
                  <a:lnTo>
                    <a:pt x="3509772" y="771143"/>
                  </a:lnTo>
                  <a:lnTo>
                    <a:pt x="3511295" y="842771"/>
                  </a:lnTo>
                  <a:lnTo>
                    <a:pt x="3512820" y="960119"/>
                  </a:lnTo>
                  <a:lnTo>
                    <a:pt x="3514343" y="1104899"/>
                  </a:lnTo>
                  <a:lnTo>
                    <a:pt x="3514343" y="1254251"/>
                  </a:lnTo>
                  <a:lnTo>
                    <a:pt x="3515868" y="1392935"/>
                  </a:lnTo>
                  <a:lnTo>
                    <a:pt x="3515868" y="1495043"/>
                  </a:lnTo>
                  <a:lnTo>
                    <a:pt x="3517391" y="1549907"/>
                  </a:lnTo>
                  <a:lnTo>
                    <a:pt x="3518916" y="1495043"/>
                  </a:lnTo>
                  <a:lnTo>
                    <a:pt x="3520440" y="1391411"/>
                  </a:lnTo>
                  <a:lnTo>
                    <a:pt x="3520440" y="1252727"/>
                  </a:lnTo>
                  <a:lnTo>
                    <a:pt x="3521963" y="1101851"/>
                  </a:lnTo>
                  <a:lnTo>
                    <a:pt x="3523488" y="955548"/>
                  </a:lnTo>
                  <a:lnTo>
                    <a:pt x="3525011" y="836675"/>
                  </a:lnTo>
                  <a:lnTo>
                    <a:pt x="3525011" y="765048"/>
                  </a:lnTo>
                  <a:lnTo>
                    <a:pt x="3526536" y="746759"/>
                  </a:lnTo>
                  <a:lnTo>
                    <a:pt x="3528059" y="783335"/>
                  </a:lnTo>
                  <a:lnTo>
                    <a:pt x="3529584" y="873251"/>
                  </a:lnTo>
                  <a:lnTo>
                    <a:pt x="3529584" y="1002791"/>
                  </a:lnTo>
                  <a:lnTo>
                    <a:pt x="3532632" y="1306067"/>
                  </a:lnTo>
                  <a:lnTo>
                    <a:pt x="3532632" y="1525523"/>
                  </a:lnTo>
                  <a:lnTo>
                    <a:pt x="3534156" y="1563623"/>
                  </a:lnTo>
                  <a:lnTo>
                    <a:pt x="3535679" y="1543811"/>
                  </a:lnTo>
                  <a:lnTo>
                    <a:pt x="3535679" y="1467611"/>
                  </a:lnTo>
                  <a:lnTo>
                    <a:pt x="3537204" y="1350264"/>
                  </a:lnTo>
                  <a:lnTo>
                    <a:pt x="3538727" y="1203959"/>
                  </a:lnTo>
                  <a:lnTo>
                    <a:pt x="3540252" y="1050035"/>
                  </a:lnTo>
                  <a:lnTo>
                    <a:pt x="3540252" y="909827"/>
                  </a:lnTo>
                  <a:lnTo>
                    <a:pt x="3541775" y="804671"/>
                  </a:lnTo>
                  <a:lnTo>
                    <a:pt x="3543300" y="748283"/>
                  </a:lnTo>
                  <a:lnTo>
                    <a:pt x="3544824" y="806195"/>
                  </a:lnTo>
                  <a:lnTo>
                    <a:pt x="3546347" y="911351"/>
                  </a:lnTo>
                  <a:lnTo>
                    <a:pt x="3547872" y="1053083"/>
                  </a:lnTo>
                  <a:lnTo>
                    <a:pt x="3547872" y="1207007"/>
                  </a:lnTo>
                  <a:lnTo>
                    <a:pt x="3549395" y="1353311"/>
                  </a:lnTo>
                  <a:lnTo>
                    <a:pt x="3550920" y="1472183"/>
                  </a:lnTo>
                  <a:lnTo>
                    <a:pt x="3550920" y="1565148"/>
                  </a:lnTo>
                  <a:lnTo>
                    <a:pt x="3552443" y="1527048"/>
                  </a:lnTo>
                  <a:lnTo>
                    <a:pt x="3553968" y="1435607"/>
                  </a:lnTo>
                  <a:lnTo>
                    <a:pt x="3555491" y="1304543"/>
                  </a:lnTo>
                  <a:lnTo>
                    <a:pt x="3555491" y="1152143"/>
                  </a:lnTo>
                  <a:lnTo>
                    <a:pt x="3557016" y="999743"/>
                  </a:lnTo>
                  <a:lnTo>
                    <a:pt x="3558540" y="868680"/>
                  </a:lnTo>
                  <a:lnTo>
                    <a:pt x="3558540" y="780287"/>
                  </a:lnTo>
                  <a:lnTo>
                    <a:pt x="3560063" y="740664"/>
                  </a:lnTo>
                  <a:lnTo>
                    <a:pt x="3561588" y="761999"/>
                  </a:lnTo>
                  <a:lnTo>
                    <a:pt x="3563111" y="835151"/>
                  </a:lnTo>
                  <a:lnTo>
                    <a:pt x="3563111" y="954023"/>
                  </a:lnTo>
                  <a:lnTo>
                    <a:pt x="3564636" y="1103375"/>
                  </a:lnTo>
                  <a:lnTo>
                    <a:pt x="3566159" y="1257299"/>
                  </a:lnTo>
                  <a:lnTo>
                    <a:pt x="3567684" y="1395983"/>
                  </a:lnTo>
                  <a:lnTo>
                    <a:pt x="3567684" y="1559051"/>
                  </a:lnTo>
                  <a:lnTo>
                    <a:pt x="3569208" y="1557527"/>
                  </a:lnTo>
                  <a:lnTo>
                    <a:pt x="3569208" y="1499616"/>
                  </a:lnTo>
                  <a:lnTo>
                    <a:pt x="3570732" y="1395983"/>
                  </a:lnTo>
                  <a:lnTo>
                    <a:pt x="3572256" y="1254251"/>
                  </a:lnTo>
                  <a:lnTo>
                    <a:pt x="3573779" y="1101851"/>
                  </a:lnTo>
                  <a:lnTo>
                    <a:pt x="3573779" y="952499"/>
                  </a:lnTo>
                  <a:lnTo>
                    <a:pt x="3575304" y="833627"/>
                  </a:lnTo>
                  <a:lnTo>
                    <a:pt x="3576827" y="761999"/>
                  </a:lnTo>
                  <a:lnTo>
                    <a:pt x="3578352" y="743711"/>
                  </a:lnTo>
                  <a:lnTo>
                    <a:pt x="3578352" y="781811"/>
                  </a:lnTo>
                  <a:lnTo>
                    <a:pt x="3579875" y="871727"/>
                  </a:lnTo>
                  <a:lnTo>
                    <a:pt x="3581400" y="1002791"/>
                  </a:lnTo>
                  <a:lnTo>
                    <a:pt x="3581400" y="1153667"/>
                  </a:lnTo>
                  <a:lnTo>
                    <a:pt x="3582924" y="1306067"/>
                  </a:lnTo>
                  <a:lnTo>
                    <a:pt x="3584447" y="1435607"/>
                  </a:lnTo>
                  <a:lnTo>
                    <a:pt x="3585972" y="1523999"/>
                  </a:lnTo>
                  <a:lnTo>
                    <a:pt x="3585972" y="1562099"/>
                  </a:lnTo>
                  <a:lnTo>
                    <a:pt x="3585972" y="1540764"/>
                  </a:lnTo>
                  <a:lnTo>
                    <a:pt x="3587495" y="1466087"/>
                  </a:lnTo>
                  <a:lnTo>
                    <a:pt x="3589020" y="1348739"/>
                  </a:lnTo>
                  <a:lnTo>
                    <a:pt x="3589020" y="1202435"/>
                  </a:lnTo>
                  <a:lnTo>
                    <a:pt x="3590543" y="1051559"/>
                  </a:lnTo>
                  <a:lnTo>
                    <a:pt x="3592068" y="912875"/>
                  </a:lnTo>
                  <a:lnTo>
                    <a:pt x="3592068" y="809243"/>
                  </a:lnTo>
                  <a:lnTo>
                    <a:pt x="3593591" y="754380"/>
                  </a:lnTo>
                  <a:lnTo>
                    <a:pt x="3595116" y="754380"/>
                  </a:lnTo>
                  <a:lnTo>
                    <a:pt x="3596640" y="812291"/>
                  </a:lnTo>
                  <a:lnTo>
                    <a:pt x="3596640" y="915923"/>
                  </a:lnTo>
                  <a:lnTo>
                    <a:pt x="3598163" y="1054607"/>
                  </a:lnTo>
                  <a:lnTo>
                    <a:pt x="3599688" y="1205483"/>
                  </a:lnTo>
                  <a:lnTo>
                    <a:pt x="3601211" y="1348739"/>
                  </a:lnTo>
                  <a:lnTo>
                    <a:pt x="3601211" y="1463039"/>
                  </a:lnTo>
                  <a:lnTo>
                    <a:pt x="3602736" y="1536191"/>
                  </a:lnTo>
                  <a:lnTo>
                    <a:pt x="3602736" y="1554480"/>
                  </a:lnTo>
                  <a:lnTo>
                    <a:pt x="3602736" y="1514855"/>
                  </a:lnTo>
                  <a:lnTo>
                    <a:pt x="3604259" y="1427987"/>
                  </a:lnTo>
                  <a:lnTo>
                    <a:pt x="3605784" y="1299971"/>
                  </a:lnTo>
                  <a:lnTo>
                    <a:pt x="3607308" y="1152143"/>
                  </a:lnTo>
                  <a:lnTo>
                    <a:pt x="3607308" y="1004316"/>
                  </a:lnTo>
                  <a:lnTo>
                    <a:pt x="3608832" y="877823"/>
                  </a:lnTo>
                  <a:lnTo>
                    <a:pt x="3610356" y="792480"/>
                  </a:lnTo>
                  <a:lnTo>
                    <a:pt x="3611879" y="755903"/>
                  </a:lnTo>
                  <a:lnTo>
                    <a:pt x="3611879" y="775716"/>
                  </a:lnTo>
                  <a:lnTo>
                    <a:pt x="3613404" y="847343"/>
                  </a:lnTo>
                  <a:lnTo>
                    <a:pt x="3614927" y="963167"/>
                  </a:lnTo>
                  <a:lnTo>
                    <a:pt x="3614927" y="1104899"/>
                  </a:lnTo>
                  <a:lnTo>
                    <a:pt x="3616452" y="1252727"/>
                  </a:lnTo>
                  <a:lnTo>
                    <a:pt x="3617975" y="1386839"/>
                  </a:lnTo>
                  <a:lnTo>
                    <a:pt x="3619500" y="1485899"/>
                  </a:lnTo>
                  <a:lnTo>
                    <a:pt x="3619500" y="1540764"/>
                  </a:lnTo>
                  <a:lnTo>
                    <a:pt x="3621024" y="1539239"/>
                  </a:lnTo>
                  <a:lnTo>
                    <a:pt x="3621024" y="1482851"/>
                  </a:lnTo>
                  <a:lnTo>
                    <a:pt x="3622547" y="1382267"/>
                  </a:lnTo>
                  <a:lnTo>
                    <a:pt x="3622547" y="1249680"/>
                  </a:lnTo>
                  <a:lnTo>
                    <a:pt x="3624072" y="1103375"/>
                  </a:lnTo>
                  <a:lnTo>
                    <a:pt x="3625595" y="964691"/>
                  </a:lnTo>
                  <a:lnTo>
                    <a:pt x="3625595" y="850391"/>
                  </a:lnTo>
                  <a:lnTo>
                    <a:pt x="3627120" y="783335"/>
                  </a:lnTo>
                  <a:lnTo>
                    <a:pt x="3628643" y="765048"/>
                  </a:lnTo>
                  <a:lnTo>
                    <a:pt x="3630168" y="803148"/>
                  </a:lnTo>
                  <a:lnTo>
                    <a:pt x="3630168" y="888491"/>
                  </a:lnTo>
                  <a:lnTo>
                    <a:pt x="3631691" y="1011935"/>
                  </a:lnTo>
                  <a:lnTo>
                    <a:pt x="3633216" y="1153667"/>
                  </a:lnTo>
                  <a:lnTo>
                    <a:pt x="3634740" y="1295399"/>
                  </a:lnTo>
                  <a:lnTo>
                    <a:pt x="3634740" y="1417319"/>
                  </a:lnTo>
                  <a:lnTo>
                    <a:pt x="3636263" y="1499616"/>
                  </a:lnTo>
                  <a:lnTo>
                    <a:pt x="3637788" y="1534667"/>
                  </a:lnTo>
                  <a:lnTo>
                    <a:pt x="3637788" y="1446275"/>
                  </a:lnTo>
                  <a:lnTo>
                    <a:pt x="3639311" y="1335023"/>
                  </a:lnTo>
                  <a:lnTo>
                    <a:pt x="3640836" y="1199387"/>
                  </a:lnTo>
                  <a:lnTo>
                    <a:pt x="3640836" y="1057655"/>
                  </a:lnTo>
                  <a:lnTo>
                    <a:pt x="3642359" y="929639"/>
                  </a:lnTo>
                  <a:lnTo>
                    <a:pt x="3643884" y="833627"/>
                  </a:lnTo>
                  <a:lnTo>
                    <a:pt x="3645408" y="783335"/>
                  </a:lnTo>
                  <a:lnTo>
                    <a:pt x="3645408" y="784859"/>
                  </a:lnTo>
                  <a:lnTo>
                    <a:pt x="3646932" y="836675"/>
                  </a:lnTo>
                  <a:lnTo>
                    <a:pt x="3648456" y="934211"/>
                  </a:lnTo>
                  <a:lnTo>
                    <a:pt x="3648456" y="1062227"/>
                  </a:lnTo>
                  <a:lnTo>
                    <a:pt x="3649979" y="1200911"/>
                  </a:lnTo>
                  <a:lnTo>
                    <a:pt x="3651504" y="1333499"/>
                  </a:lnTo>
                  <a:lnTo>
                    <a:pt x="3653027" y="1440180"/>
                  </a:lnTo>
                  <a:lnTo>
                    <a:pt x="3653027" y="1504187"/>
                  </a:lnTo>
                  <a:lnTo>
                    <a:pt x="3654552" y="1520951"/>
                  </a:lnTo>
                  <a:lnTo>
                    <a:pt x="3656075" y="1484375"/>
                  </a:lnTo>
                  <a:lnTo>
                    <a:pt x="3656075" y="1287780"/>
                  </a:lnTo>
                  <a:lnTo>
                    <a:pt x="3659124" y="1018032"/>
                  </a:lnTo>
                  <a:lnTo>
                    <a:pt x="3659124" y="902207"/>
                  </a:lnTo>
                  <a:lnTo>
                    <a:pt x="3660647" y="824483"/>
                  </a:lnTo>
                  <a:lnTo>
                    <a:pt x="3662172" y="792480"/>
                  </a:lnTo>
                  <a:lnTo>
                    <a:pt x="3663695" y="810767"/>
                  </a:lnTo>
                  <a:lnTo>
                    <a:pt x="3663695" y="876299"/>
                  </a:lnTo>
                  <a:lnTo>
                    <a:pt x="3665220" y="981455"/>
                  </a:lnTo>
                  <a:lnTo>
                    <a:pt x="3666743" y="1109471"/>
                  </a:lnTo>
                  <a:lnTo>
                    <a:pt x="3668268" y="1242059"/>
                  </a:lnTo>
                  <a:lnTo>
                    <a:pt x="3668268" y="1362455"/>
                  </a:lnTo>
                  <a:lnTo>
                    <a:pt x="3669791" y="1452371"/>
                  </a:lnTo>
                  <a:lnTo>
                    <a:pt x="3671316" y="1501139"/>
                  </a:lnTo>
                  <a:lnTo>
                    <a:pt x="3671316" y="1499616"/>
                  </a:lnTo>
                  <a:lnTo>
                    <a:pt x="3672840" y="1449323"/>
                  </a:lnTo>
                  <a:lnTo>
                    <a:pt x="3672840" y="1359407"/>
                  </a:lnTo>
                  <a:lnTo>
                    <a:pt x="3674363" y="1239011"/>
                  </a:lnTo>
                  <a:lnTo>
                    <a:pt x="3674363" y="1107948"/>
                  </a:lnTo>
                  <a:lnTo>
                    <a:pt x="3675888" y="984503"/>
                  </a:lnTo>
                  <a:lnTo>
                    <a:pt x="3677411" y="883919"/>
                  </a:lnTo>
                  <a:lnTo>
                    <a:pt x="3678936" y="822959"/>
                  </a:lnTo>
                  <a:lnTo>
                    <a:pt x="3678936" y="809243"/>
                  </a:lnTo>
                  <a:lnTo>
                    <a:pt x="3680459" y="841248"/>
                  </a:lnTo>
                  <a:lnTo>
                    <a:pt x="3681984" y="917448"/>
                  </a:lnTo>
                  <a:lnTo>
                    <a:pt x="3681984" y="1028699"/>
                  </a:lnTo>
                  <a:lnTo>
                    <a:pt x="3683508" y="1153667"/>
                  </a:lnTo>
                  <a:lnTo>
                    <a:pt x="3685032" y="1278635"/>
                  </a:lnTo>
                  <a:lnTo>
                    <a:pt x="3686556" y="1386839"/>
                  </a:lnTo>
                  <a:lnTo>
                    <a:pt x="3686556" y="1459991"/>
                  </a:lnTo>
                  <a:lnTo>
                    <a:pt x="3688079" y="1490471"/>
                  </a:lnTo>
                  <a:lnTo>
                    <a:pt x="3689604" y="1472183"/>
                  </a:lnTo>
                  <a:lnTo>
                    <a:pt x="3691127" y="1412748"/>
                  </a:lnTo>
                  <a:lnTo>
                    <a:pt x="3691127" y="1193291"/>
                  </a:lnTo>
                  <a:lnTo>
                    <a:pt x="3692652" y="1069848"/>
                  </a:lnTo>
                  <a:lnTo>
                    <a:pt x="3692652" y="957071"/>
                  </a:lnTo>
                  <a:lnTo>
                    <a:pt x="3694175" y="871727"/>
                  </a:lnTo>
                  <a:lnTo>
                    <a:pt x="3695700" y="829055"/>
                  </a:lnTo>
                  <a:lnTo>
                    <a:pt x="3697224" y="830580"/>
                  </a:lnTo>
                  <a:lnTo>
                    <a:pt x="3697224" y="876299"/>
                  </a:lnTo>
                  <a:lnTo>
                    <a:pt x="3698747" y="961643"/>
                  </a:lnTo>
                  <a:lnTo>
                    <a:pt x="3700272" y="1072895"/>
                  </a:lnTo>
                  <a:lnTo>
                    <a:pt x="3701795" y="1193291"/>
                  </a:lnTo>
                  <a:lnTo>
                    <a:pt x="3701795" y="1309116"/>
                  </a:lnTo>
                  <a:lnTo>
                    <a:pt x="3703320" y="1403603"/>
                  </a:lnTo>
                  <a:lnTo>
                    <a:pt x="3704843" y="1459991"/>
                  </a:lnTo>
                  <a:lnTo>
                    <a:pt x="3704843" y="1473707"/>
                  </a:lnTo>
                  <a:lnTo>
                    <a:pt x="3706368" y="1443227"/>
                  </a:lnTo>
                  <a:lnTo>
                    <a:pt x="3707891" y="1371599"/>
                  </a:lnTo>
                  <a:lnTo>
                    <a:pt x="3707891" y="1152143"/>
                  </a:lnTo>
                  <a:lnTo>
                    <a:pt x="3709416" y="1036319"/>
                  </a:lnTo>
                  <a:lnTo>
                    <a:pt x="3710940" y="935735"/>
                  </a:lnTo>
                  <a:lnTo>
                    <a:pt x="3712463" y="867155"/>
                  </a:lnTo>
                  <a:lnTo>
                    <a:pt x="3712463" y="839723"/>
                  </a:lnTo>
                  <a:lnTo>
                    <a:pt x="3713988" y="856487"/>
                  </a:lnTo>
                  <a:lnTo>
                    <a:pt x="3715511" y="914399"/>
                  </a:lnTo>
                  <a:lnTo>
                    <a:pt x="3715511" y="1004316"/>
                  </a:lnTo>
                  <a:lnTo>
                    <a:pt x="3717036" y="1115567"/>
                  </a:lnTo>
                  <a:lnTo>
                    <a:pt x="3718559" y="1229867"/>
                  </a:lnTo>
                  <a:lnTo>
                    <a:pt x="3720084" y="1335023"/>
                  </a:lnTo>
                  <a:lnTo>
                    <a:pt x="3720084" y="1412748"/>
                  </a:lnTo>
                  <a:lnTo>
                    <a:pt x="3721608" y="1452371"/>
                  </a:lnTo>
                  <a:lnTo>
                    <a:pt x="3723132" y="1450848"/>
                  </a:lnTo>
                  <a:lnTo>
                    <a:pt x="3724656" y="1409699"/>
                  </a:lnTo>
                  <a:lnTo>
                    <a:pt x="3724656" y="1328927"/>
                  </a:lnTo>
                  <a:lnTo>
                    <a:pt x="3726179" y="1226819"/>
                  </a:lnTo>
                  <a:lnTo>
                    <a:pt x="3726179" y="1007364"/>
                  </a:lnTo>
                  <a:lnTo>
                    <a:pt x="3727704" y="922019"/>
                  </a:lnTo>
                  <a:lnTo>
                    <a:pt x="3729227" y="868680"/>
                  </a:lnTo>
                  <a:lnTo>
                    <a:pt x="3730752" y="856487"/>
                  </a:lnTo>
                  <a:lnTo>
                    <a:pt x="3730752" y="885443"/>
                  </a:lnTo>
                  <a:lnTo>
                    <a:pt x="3732275" y="950975"/>
                  </a:lnTo>
                  <a:lnTo>
                    <a:pt x="3733800" y="1046987"/>
                  </a:lnTo>
                  <a:lnTo>
                    <a:pt x="3735324" y="1153667"/>
                  </a:lnTo>
                  <a:lnTo>
                    <a:pt x="3735324" y="1260348"/>
                  </a:lnTo>
                  <a:lnTo>
                    <a:pt x="3736847" y="1353311"/>
                  </a:lnTo>
                  <a:lnTo>
                    <a:pt x="3738372" y="1415795"/>
                  </a:lnTo>
                  <a:lnTo>
                    <a:pt x="3738372" y="1441703"/>
                  </a:lnTo>
                  <a:lnTo>
                    <a:pt x="3739895" y="1427987"/>
                  </a:lnTo>
                  <a:lnTo>
                    <a:pt x="3741420" y="1374648"/>
                  </a:lnTo>
                  <a:lnTo>
                    <a:pt x="3742943" y="1290827"/>
                  </a:lnTo>
                  <a:lnTo>
                    <a:pt x="3742943" y="1082039"/>
                  </a:lnTo>
                  <a:lnTo>
                    <a:pt x="3744468" y="986027"/>
                  </a:lnTo>
                  <a:lnTo>
                    <a:pt x="3745991" y="914399"/>
                  </a:lnTo>
                  <a:lnTo>
                    <a:pt x="3745991" y="876299"/>
                  </a:lnTo>
                  <a:lnTo>
                    <a:pt x="3747516" y="877823"/>
                  </a:lnTo>
                  <a:lnTo>
                    <a:pt x="3749040" y="917448"/>
                  </a:lnTo>
                  <a:lnTo>
                    <a:pt x="3749040" y="990599"/>
                  </a:lnTo>
                  <a:lnTo>
                    <a:pt x="3750563" y="1086611"/>
                  </a:lnTo>
                  <a:lnTo>
                    <a:pt x="3752088" y="1188719"/>
                  </a:lnTo>
                  <a:lnTo>
                    <a:pt x="3753611" y="1286255"/>
                  </a:lnTo>
                  <a:lnTo>
                    <a:pt x="3753611" y="1365503"/>
                  </a:lnTo>
                  <a:lnTo>
                    <a:pt x="3755136" y="1414271"/>
                  </a:lnTo>
                  <a:lnTo>
                    <a:pt x="3756659" y="1426464"/>
                  </a:lnTo>
                  <a:lnTo>
                    <a:pt x="3758184" y="1399032"/>
                  </a:lnTo>
                  <a:lnTo>
                    <a:pt x="3758184" y="1338071"/>
                  </a:lnTo>
                  <a:lnTo>
                    <a:pt x="3759708" y="1251203"/>
                  </a:lnTo>
                  <a:lnTo>
                    <a:pt x="3761232" y="1152143"/>
                  </a:lnTo>
                  <a:lnTo>
                    <a:pt x="3761232" y="967739"/>
                  </a:lnTo>
                  <a:lnTo>
                    <a:pt x="3762756" y="911351"/>
                  </a:lnTo>
                  <a:lnTo>
                    <a:pt x="3764279" y="886967"/>
                  </a:lnTo>
                  <a:lnTo>
                    <a:pt x="3764279" y="899159"/>
                  </a:lnTo>
                  <a:lnTo>
                    <a:pt x="3765804" y="950975"/>
                  </a:lnTo>
                  <a:lnTo>
                    <a:pt x="3767327" y="1027175"/>
                  </a:lnTo>
                  <a:lnTo>
                    <a:pt x="3768852" y="1121664"/>
                  </a:lnTo>
                  <a:lnTo>
                    <a:pt x="3768852" y="1219199"/>
                  </a:lnTo>
                  <a:lnTo>
                    <a:pt x="3770375" y="1307591"/>
                  </a:lnTo>
                  <a:lnTo>
                    <a:pt x="3771900" y="1374648"/>
                  </a:lnTo>
                  <a:lnTo>
                    <a:pt x="3771900" y="1409699"/>
                  </a:lnTo>
                  <a:lnTo>
                    <a:pt x="3773424" y="1408175"/>
                  </a:lnTo>
                  <a:lnTo>
                    <a:pt x="3774947" y="1371599"/>
                  </a:lnTo>
                  <a:lnTo>
                    <a:pt x="3776472" y="1304543"/>
                  </a:lnTo>
                  <a:lnTo>
                    <a:pt x="3776472" y="1216151"/>
                  </a:lnTo>
                  <a:lnTo>
                    <a:pt x="3777995" y="1121664"/>
                  </a:lnTo>
                  <a:lnTo>
                    <a:pt x="3777995" y="1030223"/>
                  </a:lnTo>
                  <a:lnTo>
                    <a:pt x="3779520" y="955548"/>
                  </a:lnTo>
                  <a:lnTo>
                    <a:pt x="3779520" y="911351"/>
                  </a:lnTo>
                  <a:lnTo>
                    <a:pt x="3779520" y="899159"/>
                  </a:lnTo>
                  <a:lnTo>
                    <a:pt x="3781043" y="925067"/>
                  </a:lnTo>
                  <a:lnTo>
                    <a:pt x="3781043" y="981455"/>
                  </a:lnTo>
                  <a:lnTo>
                    <a:pt x="3782568" y="1062227"/>
                  </a:lnTo>
                  <a:lnTo>
                    <a:pt x="3784091" y="1153667"/>
                  </a:lnTo>
                  <a:lnTo>
                    <a:pt x="3785616" y="1245107"/>
                  </a:lnTo>
                  <a:lnTo>
                    <a:pt x="3785616" y="1324355"/>
                  </a:lnTo>
                  <a:lnTo>
                    <a:pt x="3787140" y="1377695"/>
                  </a:lnTo>
                  <a:lnTo>
                    <a:pt x="3788663" y="1400555"/>
                  </a:lnTo>
                  <a:lnTo>
                    <a:pt x="3790188" y="1388364"/>
                  </a:lnTo>
                  <a:lnTo>
                    <a:pt x="3790188" y="1342643"/>
                  </a:lnTo>
                  <a:lnTo>
                    <a:pt x="3791711" y="1271016"/>
                  </a:lnTo>
                  <a:lnTo>
                    <a:pt x="3793236" y="1182623"/>
                  </a:lnTo>
                  <a:lnTo>
                    <a:pt x="3793236" y="1091183"/>
                  </a:lnTo>
                  <a:lnTo>
                    <a:pt x="3794759" y="1008887"/>
                  </a:lnTo>
                  <a:lnTo>
                    <a:pt x="3794759" y="947927"/>
                  </a:lnTo>
                  <a:lnTo>
                    <a:pt x="3796284" y="914399"/>
                  </a:lnTo>
                  <a:lnTo>
                    <a:pt x="3796284" y="915923"/>
                  </a:lnTo>
                  <a:lnTo>
                    <a:pt x="3797808" y="950975"/>
                  </a:lnTo>
                  <a:lnTo>
                    <a:pt x="3799332" y="1011935"/>
                  </a:lnTo>
                  <a:lnTo>
                    <a:pt x="3800856" y="1094232"/>
                  </a:lnTo>
                  <a:lnTo>
                    <a:pt x="3800856" y="1184148"/>
                  </a:lnTo>
                  <a:lnTo>
                    <a:pt x="3802379" y="1269491"/>
                  </a:lnTo>
                  <a:lnTo>
                    <a:pt x="3803904" y="1338071"/>
                  </a:lnTo>
                  <a:lnTo>
                    <a:pt x="3803904" y="1379219"/>
                  </a:lnTo>
                  <a:lnTo>
                    <a:pt x="3805427" y="1391411"/>
                  </a:lnTo>
                  <a:lnTo>
                    <a:pt x="3806952" y="1367027"/>
                  </a:lnTo>
                  <a:lnTo>
                    <a:pt x="3808475" y="1313687"/>
                  </a:lnTo>
                  <a:lnTo>
                    <a:pt x="3808475" y="1239011"/>
                  </a:lnTo>
                  <a:lnTo>
                    <a:pt x="3811524" y="1066799"/>
                  </a:lnTo>
                  <a:lnTo>
                    <a:pt x="3811524" y="940307"/>
                  </a:lnTo>
                  <a:lnTo>
                    <a:pt x="3813047" y="918971"/>
                  </a:lnTo>
                  <a:lnTo>
                    <a:pt x="3814572" y="932687"/>
                  </a:lnTo>
                  <a:lnTo>
                    <a:pt x="3814572" y="973835"/>
                  </a:lnTo>
                  <a:lnTo>
                    <a:pt x="3816095" y="1042416"/>
                  </a:lnTo>
                  <a:lnTo>
                    <a:pt x="3817620" y="1124711"/>
                  </a:lnTo>
                  <a:lnTo>
                    <a:pt x="3819143" y="1210055"/>
                  </a:lnTo>
                  <a:lnTo>
                    <a:pt x="3819143" y="1289303"/>
                  </a:lnTo>
                  <a:lnTo>
                    <a:pt x="3820668" y="1348739"/>
                  </a:lnTo>
                  <a:lnTo>
                    <a:pt x="3822191" y="1379219"/>
                  </a:lnTo>
                  <a:lnTo>
                    <a:pt x="3823716" y="1377695"/>
                  </a:lnTo>
                  <a:lnTo>
                    <a:pt x="3823716" y="1345691"/>
                  </a:lnTo>
                  <a:lnTo>
                    <a:pt x="3825240" y="1287780"/>
                  </a:lnTo>
                  <a:lnTo>
                    <a:pt x="3826763" y="1208532"/>
                  </a:lnTo>
                  <a:lnTo>
                    <a:pt x="3826763" y="1123187"/>
                  </a:lnTo>
                  <a:lnTo>
                    <a:pt x="3828288" y="1042416"/>
                  </a:lnTo>
                  <a:lnTo>
                    <a:pt x="3829811" y="976883"/>
                  </a:lnTo>
                  <a:lnTo>
                    <a:pt x="3829811" y="926591"/>
                  </a:lnTo>
                  <a:lnTo>
                    <a:pt x="3831336" y="947927"/>
                  </a:lnTo>
                  <a:lnTo>
                    <a:pt x="3832859" y="999743"/>
                  </a:lnTo>
                  <a:lnTo>
                    <a:pt x="3834384" y="1071371"/>
                  </a:lnTo>
                  <a:lnTo>
                    <a:pt x="3834384" y="1153667"/>
                  </a:lnTo>
                  <a:lnTo>
                    <a:pt x="3835908" y="1237487"/>
                  </a:lnTo>
                  <a:lnTo>
                    <a:pt x="3837432" y="1309116"/>
                  </a:lnTo>
                  <a:lnTo>
                    <a:pt x="3837432" y="1357883"/>
                  </a:lnTo>
                  <a:lnTo>
                    <a:pt x="3838956" y="1377695"/>
                  </a:lnTo>
                  <a:lnTo>
                    <a:pt x="3840479" y="1367027"/>
                  </a:lnTo>
                  <a:lnTo>
                    <a:pt x="3842004" y="1325880"/>
                  </a:lnTo>
                  <a:lnTo>
                    <a:pt x="3842004" y="1260348"/>
                  </a:lnTo>
                  <a:lnTo>
                    <a:pt x="3843527" y="1179575"/>
                  </a:lnTo>
                  <a:lnTo>
                    <a:pt x="3845052" y="1097280"/>
                  </a:lnTo>
                  <a:lnTo>
                    <a:pt x="3846575" y="1021080"/>
                  </a:lnTo>
                  <a:lnTo>
                    <a:pt x="3846575" y="934211"/>
                  </a:lnTo>
                  <a:lnTo>
                    <a:pt x="3848100" y="934211"/>
                  </a:lnTo>
                  <a:lnTo>
                    <a:pt x="3848100" y="966216"/>
                  </a:lnTo>
                  <a:lnTo>
                    <a:pt x="3849624" y="1022603"/>
                  </a:lnTo>
                  <a:lnTo>
                    <a:pt x="3851147" y="1098803"/>
                  </a:lnTo>
                  <a:lnTo>
                    <a:pt x="3852672" y="1181099"/>
                  </a:lnTo>
                  <a:lnTo>
                    <a:pt x="3852672" y="1260348"/>
                  </a:lnTo>
                  <a:lnTo>
                    <a:pt x="3854195" y="1325880"/>
                  </a:lnTo>
                  <a:lnTo>
                    <a:pt x="3855720" y="1363980"/>
                  </a:lnTo>
                  <a:lnTo>
                    <a:pt x="3857243" y="1376171"/>
                  </a:lnTo>
                  <a:lnTo>
                    <a:pt x="3857243" y="1354835"/>
                  </a:lnTo>
                  <a:lnTo>
                    <a:pt x="3858768" y="1304543"/>
                  </a:lnTo>
                  <a:lnTo>
                    <a:pt x="3860291" y="1234439"/>
                  </a:lnTo>
                  <a:lnTo>
                    <a:pt x="3860291" y="1152143"/>
                  </a:lnTo>
                  <a:lnTo>
                    <a:pt x="3861816" y="1071371"/>
                  </a:lnTo>
                  <a:lnTo>
                    <a:pt x="3863340" y="1001267"/>
                  </a:lnTo>
                  <a:lnTo>
                    <a:pt x="3864863" y="950975"/>
                  </a:lnTo>
                  <a:lnTo>
                    <a:pt x="3864863" y="932687"/>
                  </a:lnTo>
                  <a:lnTo>
                    <a:pt x="3864863" y="941832"/>
                  </a:lnTo>
                  <a:lnTo>
                    <a:pt x="3866388" y="982980"/>
                  </a:lnTo>
                  <a:lnTo>
                    <a:pt x="3867911" y="1046987"/>
                  </a:lnTo>
                  <a:lnTo>
                    <a:pt x="3867911" y="1126235"/>
                  </a:lnTo>
                  <a:lnTo>
                    <a:pt x="3869436" y="1208532"/>
                  </a:lnTo>
                  <a:lnTo>
                    <a:pt x="3870959" y="1284732"/>
                  </a:lnTo>
                  <a:lnTo>
                    <a:pt x="3870959" y="1341119"/>
                  </a:lnTo>
                  <a:lnTo>
                    <a:pt x="3872484" y="1371599"/>
                  </a:lnTo>
                  <a:lnTo>
                    <a:pt x="3874008" y="1371599"/>
                  </a:lnTo>
                  <a:lnTo>
                    <a:pt x="3875532" y="1341119"/>
                  </a:lnTo>
                  <a:lnTo>
                    <a:pt x="3875532" y="1283207"/>
                  </a:lnTo>
                  <a:lnTo>
                    <a:pt x="3877056" y="1207007"/>
                  </a:lnTo>
                  <a:lnTo>
                    <a:pt x="3878579" y="1124711"/>
                  </a:lnTo>
                  <a:lnTo>
                    <a:pt x="3880104" y="1045464"/>
                  </a:lnTo>
                  <a:lnTo>
                    <a:pt x="3880104" y="981455"/>
                  </a:lnTo>
                  <a:lnTo>
                    <a:pt x="3881627" y="940307"/>
                  </a:lnTo>
                  <a:lnTo>
                    <a:pt x="3881627" y="931164"/>
                  </a:lnTo>
                  <a:lnTo>
                    <a:pt x="3881627" y="950975"/>
                  </a:lnTo>
                  <a:lnTo>
                    <a:pt x="3883152" y="1001267"/>
                  </a:lnTo>
                  <a:lnTo>
                    <a:pt x="3884675" y="1071371"/>
                  </a:lnTo>
                  <a:lnTo>
                    <a:pt x="3886200" y="1153667"/>
                  </a:lnTo>
                  <a:lnTo>
                    <a:pt x="3886200" y="1235964"/>
                  </a:lnTo>
                  <a:lnTo>
                    <a:pt x="3887724" y="1307591"/>
                  </a:lnTo>
                  <a:lnTo>
                    <a:pt x="3889247" y="1356359"/>
                  </a:lnTo>
                  <a:lnTo>
                    <a:pt x="3890772" y="1377695"/>
                  </a:lnTo>
                  <a:lnTo>
                    <a:pt x="3890772" y="1367027"/>
                  </a:lnTo>
                  <a:lnTo>
                    <a:pt x="3892295" y="1325880"/>
                  </a:lnTo>
                  <a:lnTo>
                    <a:pt x="3893820" y="1260348"/>
                  </a:lnTo>
                  <a:lnTo>
                    <a:pt x="3895343" y="1179575"/>
                  </a:lnTo>
                  <a:lnTo>
                    <a:pt x="3895343" y="1097280"/>
                  </a:lnTo>
                  <a:lnTo>
                    <a:pt x="3896868" y="1019555"/>
                  </a:lnTo>
                  <a:lnTo>
                    <a:pt x="3898391" y="961643"/>
                  </a:lnTo>
                  <a:lnTo>
                    <a:pt x="3898391" y="931164"/>
                  </a:lnTo>
                  <a:lnTo>
                    <a:pt x="3899916" y="931164"/>
                  </a:lnTo>
                  <a:lnTo>
                    <a:pt x="3899916" y="961643"/>
                  </a:lnTo>
                  <a:lnTo>
                    <a:pt x="3901440" y="1019555"/>
                  </a:lnTo>
                  <a:lnTo>
                    <a:pt x="3901440" y="1097280"/>
                  </a:lnTo>
                  <a:lnTo>
                    <a:pt x="3902963" y="1182623"/>
                  </a:lnTo>
                  <a:lnTo>
                    <a:pt x="3904488" y="1263395"/>
                  </a:lnTo>
                  <a:lnTo>
                    <a:pt x="3906011" y="1328927"/>
                  </a:lnTo>
                  <a:lnTo>
                    <a:pt x="3906011" y="1371599"/>
                  </a:lnTo>
                  <a:lnTo>
                    <a:pt x="3907536" y="1382267"/>
                  </a:lnTo>
                  <a:lnTo>
                    <a:pt x="3909059" y="1360932"/>
                  </a:lnTo>
                  <a:lnTo>
                    <a:pt x="3909059" y="1309116"/>
                  </a:lnTo>
                  <a:lnTo>
                    <a:pt x="3910584" y="1237487"/>
                  </a:lnTo>
                  <a:lnTo>
                    <a:pt x="3913632" y="1068323"/>
                  </a:lnTo>
                  <a:lnTo>
                    <a:pt x="3913632" y="995171"/>
                  </a:lnTo>
                  <a:lnTo>
                    <a:pt x="3915156" y="943355"/>
                  </a:lnTo>
                  <a:lnTo>
                    <a:pt x="3916679" y="920495"/>
                  </a:lnTo>
                  <a:lnTo>
                    <a:pt x="3916679" y="973835"/>
                  </a:lnTo>
                  <a:lnTo>
                    <a:pt x="3918204" y="1040891"/>
                  </a:lnTo>
                  <a:lnTo>
                    <a:pt x="3919727" y="1124711"/>
                  </a:lnTo>
                  <a:lnTo>
                    <a:pt x="3919727" y="1211580"/>
                  </a:lnTo>
                  <a:lnTo>
                    <a:pt x="3921252" y="1292351"/>
                  </a:lnTo>
                  <a:lnTo>
                    <a:pt x="3922775" y="1351787"/>
                  </a:lnTo>
                  <a:lnTo>
                    <a:pt x="3924300" y="1383791"/>
                  </a:lnTo>
                  <a:lnTo>
                    <a:pt x="3924300" y="1385316"/>
                  </a:lnTo>
                  <a:lnTo>
                    <a:pt x="3925824" y="1351787"/>
                  </a:lnTo>
                  <a:lnTo>
                    <a:pt x="3927347" y="1292351"/>
                  </a:lnTo>
                  <a:lnTo>
                    <a:pt x="3928872" y="1210055"/>
                  </a:lnTo>
                  <a:lnTo>
                    <a:pt x="3928872" y="1123187"/>
                  </a:lnTo>
                  <a:lnTo>
                    <a:pt x="3930395" y="1037843"/>
                  </a:lnTo>
                  <a:lnTo>
                    <a:pt x="3931920" y="967739"/>
                  </a:lnTo>
                  <a:lnTo>
                    <a:pt x="3931920" y="925067"/>
                  </a:lnTo>
                  <a:lnTo>
                    <a:pt x="3933443" y="914399"/>
                  </a:lnTo>
                  <a:lnTo>
                    <a:pt x="3934968" y="935735"/>
                  </a:lnTo>
                  <a:lnTo>
                    <a:pt x="3934968" y="1065275"/>
                  </a:lnTo>
                  <a:lnTo>
                    <a:pt x="3936491" y="1153667"/>
                  </a:lnTo>
                  <a:lnTo>
                    <a:pt x="3938016" y="1242059"/>
                  </a:lnTo>
                  <a:lnTo>
                    <a:pt x="3939540" y="1319783"/>
                  </a:lnTo>
                  <a:lnTo>
                    <a:pt x="3939540" y="1374648"/>
                  </a:lnTo>
                  <a:lnTo>
                    <a:pt x="3941063" y="1395983"/>
                  </a:lnTo>
                  <a:lnTo>
                    <a:pt x="3942588" y="1385316"/>
                  </a:lnTo>
                  <a:lnTo>
                    <a:pt x="3942588" y="1341119"/>
                  </a:lnTo>
                  <a:lnTo>
                    <a:pt x="3944111" y="1271016"/>
                  </a:lnTo>
                  <a:lnTo>
                    <a:pt x="3945636" y="1182623"/>
                  </a:lnTo>
                  <a:lnTo>
                    <a:pt x="3947159" y="1091183"/>
                  </a:lnTo>
                  <a:lnTo>
                    <a:pt x="3947159" y="1007364"/>
                  </a:lnTo>
                  <a:lnTo>
                    <a:pt x="3948684" y="943355"/>
                  </a:lnTo>
                  <a:lnTo>
                    <a:pt x="3950208" y="908303"/>
                  </a:lnTo>
                  <a:lnTo>
                    <a:pt x="3951732" y="908303"/>
                  </a:lnTo>
                  <a:lnTo>
                    <a:pt x="3951732" y="1007364"/>
                  </a:lnTo>
                  <a:lnTo>
                    <a:pt x="3953256" y="1091183"/>
                  </a:lnTo>
                  <a:lnTo>
                    <a:pt x="3953256" y="1185671"/>
                  </a:lnTo>
                  <a:lnTo>
                    <a:pt x="3954779" y="1275587"/>
                  </a:lnTo>
                  <a:lnTo>
                    <a:pt x="3956304" y="1347216"/>
                  </a:lnTo>
                  <a:lnTo>
                    <a:pt x="3957827" y="1394459"/>
                  </a:lnTo>
                  <a:lnTo>
                    <a:pt x="3957827" y="1406651"/>
                  </a:lnTo>
                  <a:lnTo>
                    <a:pt x="3959352" y="1382267"/>
                  </a:lnTo>
                  <a:lnTo>
                    <a:pt x="3960875" y="1327403"/>
                  </a:lnTo>
                  <a:lnTo>
                    <a:pt x="3962400" y="1245107"/>
                  </a:lnTo>
                  <a:lnTo>
                    <a:pt x="3962400" y="1152143"/>
                  </a:lnTo>
                  <a:lnTo>
                    <a:pt x="3963924" y="1057655"/>
                  </a:lnTo>
                  <a:lnTo>
                    <a:pt x="3965447" y="976883"/>
                  </a:lnTo>
                  <a:lnTo>
                    <a:pt x="3965447" y="918971"/>
                  </a:lnTo>
                  <a:lnTo>
                    <a:pt x="3966972" y="894587"/>
                  </a:lnTo>
                  <a:lnTo>
                    <a:pt x="3968495" y="906780"/>
                  </a:lnTo>
                  <a:lnTo>
                    <a:pt x="3970020" y="952499"/>
                  </a:lnTo>
                  <a:lnTo>
                    <a:pt x="3970020" y="1123187"/>
                  </a:lnTo>
                  <a:lnTo>
                    <a:pt x="3971543" y="1219199"/>
                  </a:lnTo>
                  <a:lnTo>
                    <a:pt x="3973068" y="1309116"/>
                  </a:lnTo>
                  <a:lnTo>
                    <a:pt x="3973068" y="1376171"/>
                  </a:lnTo>
                  <a:lnTo>
                    <a:pt x="3974591" y="1412748"/>
                  </a:lnTo>
                  <a:lnTo>
                    <a:pt x="3976116" y="1412748"/>
                  </a:lnTo>
                  <a:lnTo>
                    <a:pt x="3976116" y="1377695"/>
                  </a:lnTo>
                  <a:lnTo>
                    <a:pt x="3977640" y="1309116"/>
                  </a:lnTo>
                  <a:lnTo>
                    <a:pt x="3979163" y="1217675"/>
                  </a:lnTo>
                  <a:lnTo>
                    <a:pt x="3980688" y="1120139"/>
                  </a:lnTo>
                  <a:lnTo>
                    <a:pt x="3980688" y="1022603"/>
                  </a:lnTo>
                  <a:lnTo>
                    <a:pt x="3982211" y="944880"/>
                  </a:lnTo>
                  <a:lnTo>
                    <a:pt x="3983736" y="896111"/>
                  </a:lnTo>
                  <a:lnTo>
                    <a:pt x="3985259" y="882395"/>
                  </a:lnTo>
                  <a:lnTo>
                    <a:pt x="3985259" y="908303"/>
                  </a:lnTo>
                  <a:lnTo>
                    <a:pt x="3986784" y="967739"/>
                  </a:lnTo>
                  <a:lnTo>
                    <a:pt x="3986784" y="1153667"/>
                  </a:lnTo>
                  <a:lnTo>
                    <a:pt x="3988308" y="1255775"/>
                  </a:lnTo>
                  <a:lnTo>
                    <a:pt x="3989832" y="1342643"/>
                  </a:lnTo>
                  <a:lnTo>
                    <a:pt x="3991356" y="1403603"/>
                  </a:lnTo>
                  <a:lnTo>
                    <a:pt x="3991356" y="1429511"/>
                  </a:lnTo>
                  <a:lnTo>
                    <a:pt x="3992879" y="1415795"/>
                  </a:lnTo>
                  <a:lnTo>
                    <a:pt x="3994404" y="1367027"/>
                  </a:lnTo>
                  <a:lnTo>
                    <a:pt x="3995927" y="1286255"/>
                  </a:lnTo>
                  <a:lnTo>
                    <a:pt x="3995927" y="1187195"/>
                  </a:lnTo>
                  <a:lnTo>
                    <a:pt x="3997452" y="1083564"/>
                  </a:lnTo>
                  <a:lnTo>
                    <a:pt x="3998975" y="987551"/>
                  </a:lnTo>
                  <a:lnTo>
                    <a:pt x="3998975" y="915923"/>
                  </a:lnTo>
                  <a:lnTo>
                    <a:pt x="4000500" y="876299"/>
                  </a:lnTo>
                  <a:lnTo>
                    <a:pt x="4002024" y="874775"/>
                  </a:lnTo>
                  <a:lnTo>
                    <a:pt x="4003547" y="914399"/>
                  </a:lnTo>
                  <a:lnTo>
                    <a:pt x="4003547" y="986027"/>
                  </a:lnTo>
                  <a:lnTo>
                    <a:pt x="4005072" y="1083564"/>
                  </a:lnTo>
                  <a:lnTo>
                    <a:pt x="4005072" y="1190243"/>
                  </a:lnTo>
                  <a:lnTo>
                    <a:pt x="4006595" y="1292351"/>
                  </a:lnTo>
                  <a:lnTo>
                    <a:pt x="4006595" y="1376171"/>
                  </a:lnTo>
                  <a:lnTo>
                    <a:pt x="4008120" y="1427987"/>
                  </a:lnTo>
                  <a:lnTo>
                    <a:pt x="4009643" y="1441703"/>
                  </a:lnTo>
                  <a:lnTo>
                    <a:pt x="4009643" y="1414271"/>
                  </a:lnTo>
                  <a:lnTo>
                    <a:pt x="4011168" y="1350264"/>
                  </a:lnTo>
                  <a:lnTo>
                    <a:pt x="4012691" y="1258823"/>
                  </a:lnTo>
                  <a:lnTo>
                    <a:pt x="4014216" y="1152143"/>
                  </a:lnTo>
                  <a:lnTo>
                    <a:pt x="4014216" y="1045464"/>
                  </a:lnTo>
                  <a:lnTo>
                    <a:pt x="4015740" y="950975"/>
                  </a:lnTo>
                  <a:lnTo>
                    <a:pt x="4017263" y="885443"/>
                  </a:lnTo>
                  <a:lnTo>
                    <a:pt x="4018788" y="859535"/>
                  </a:lnTo>
                  <a:lnTo>
                    <a:pt x="4018788" y="871727"/>
                  </a:lnTo>
                  <a:lnTo>
                    <a:pt x="4020311" y="925067"/>
                  </a:lnTo>
                  <a:lnTo>
                    <a:pt x="4021836" y="1011935"/>
                  </a:lnTo>
                  <a:lnTo>
                    <a:pt x="4021836" y="1226819"/>
                  </a:lnTo>
                  <a:lnTo>
                    <a:pt x="4023359" y="1328927"/>
                  </a:lnTo>
                  <a:lnTo>
                    <a:pt x="4024884" y="1406651"/>
                  </a:lnTo>
                  <a:lnTo>
                    <a:pt x="4024884" y="1447799"/>
                  </a:lnTo>
                  <a:lnTo>
                    <a:pt x="4026408" y="1449323"/>
                  </a:lnTo>
                  <a:lnTo>
                    <a:pt x="4027932" y="1408175"/>
                  </a:lnTo>
                  <a:lnTo>
                    <a:pt x="4029456" y="1330451"/>
                  </a:lnTo>
                  <a:lnTo>
                    <a:pt x="4029456" y="1226819"/>
                  </a:lnTo>
                  <a:lnTo>
                    <a:pt x="4030979" y="1114043"/>
                  </a:lnTo>
                  <a:lnTo>
                    <a:pt x="4032504" y="1004316"/>
                  </a:lnTo>
                  <a:lnTo>
                    <a:pt x="4032504" y="917448"/>
                  </a:lnTo>
                  <a:lnTo>
                    <a:pt x="4034027" y="861059"/>
                  </a:lnTo>
                  <a:lnTo>
                    <a:pt x="4035552" y="847343"/>
                  </a:lnTo>
                  <a:lnTo>
                    <a:pt x="4037075" y="874775"/>
                  </a:lnTo>
                  <a:lnTo>
                    <a:pt x="4037075" y="943355"/>
                  </a:lnTo>
                  <a:lnTo>
                    <a:pt x="4038600" y="1040891"/>
                  </a:lnTo>
                  <a:lnTo>
                    <a:pt x="4040124" y="1153667"/>
                  </a:lnTo>
                  <a:lnTo>
                    <a:pt x="4040124" y="1367027"/>
                  </a:lnTo>
                  <a:lnTo>
                    <a:pt x="4041647" y="1435607"/>
                  </a:lnTo>
                  <a:lnTo>
                    <a:pt x="4043172" y="1464564"/>
                  </a:lnTo>
                  <a:lnTo>
                    <a:pt x="4043172" y="1449323"/>
                  </a:lnTo>
                  <a:lnTo>
                    <a:pt x="4044695" y="1395983"/>
                  </a:lnTo>
                  <a:lnTo>
                    <a:pt x="4046220" y="1304543"/>
                  </a:lnTo>
                  <a:lnTo>
                    <a:pt x="4047743" y="1190243"/>
                  </a:lnTo>
                  <a:lnTo>
                    <a:pt x="4047743" y="1072895"/>
                  </a:lnTo>
                  <a:lnTo>
                    <a:pt x="4049268" y="966216"/>
                  </a:lnTo>
                  <a:lnTo>
                    <a:pt x="4050791" y="883919"/>
                  </a:lnTo>
                  <a:lnTo>
                    <a:pt x="4052316" y="839723"/>
                  </a:lnTo>
                  <a:lnTo>
                    <a:pt x="4053840" y="882395"/>
                  </a:lnTo>
                  <a:lnTo>
                    <a:pt x="4055363" y="966216"/>
                  </a:lnTo>
                  <a:lnTo>
                    <a:pt x="4055363" y="1074419"/>
                  </a:lnTo>
                  <a:lnTo>
                    <a:pt x="4056888" y="1193291"/>
                  </a:lnTo>
                  <a:lnTo>
                    <a:pt x="4056888" y="1309116"/>
                  </a:lnTo>
                  <a:lnTo>
                    <a:pt x="4058411" y="1403603"/>
                  </a:lnTo>
                  <a:lnTo>
                    <a:pt x="4058411" y="1461516"/>
                  </a:lnTo>
                  <a:lnTo>
                    <a:pt x="4059936" y="1476755"/>
                  </a:lnTo>
                  <a:lnTo>
                    <a:pt x="4061459" y="1446275"/>
                  </a:lnTo>
                  <a:lnTo>
                    <a:pt x="4062984" y="1376171"/>
                  </a:lnTo>
                  <a:lnTo>
                    <a:pt x="4062984" y="1272539"/>
                  </a:lnTo>
                  <a:lnTo>
                    <a:pt x="4064508" y="1152143"/>
                  </a:lnTo>
                  <a:lnTo>
                    <a:pt x="4066032" y="1031748"/>
                  </a:lnTo>
                  <a:lnTo>
                    <a:pt x="4066032" y="928116"/>
                  </a:lnTo>
                  <a:lnTo>
                    <a:pt x="4067556" y="853439"/>
                  </a:lnTo>
                  <a:lnTo>
                    <a:pt x="4069079" y="824483"/>
                  </a:lnTo>
                  <a:lnTo>
                    <a:pt x="4070604" y="838199"/>
                  </a:lnTo>
                  <a:lnTo>
                    <a:pt x="4070604" y="899159"/>
                  </a:lnTo>
                  <a:lnTo>
                    <a:pt x="4072127" y="995171"/>
                  </a:lnTo>
                  <a:lnTo>
                    <a:pt x="4073652" y="1112519"/>
                  </a:lnTo>
                  <a:lnTo>
                    <a:pt x="4075175" y="1237487"/>
                  </a:lnTo>
                  <a:lnTo>
                    <a:pt x="4075175" y="1437132"/>
                  </a:lnTo>
                  <a:lnTo>
                    <a:pt x="4076700" y="1481327"/>
                  </a:lnTo>
                  <a:lnTo>
                    <a:pt x="4078224" y="1437132"/>
                  </a:lnTo>
                  <a:lnTo>
                    <a:pt x="4079747" y="1350264"/>
                  </a:lnTo>
                  <a:lnTo>
                    <a:pt x="4081272" y="1235964"/>
                  </a:lnTo>
                  <a:lnTo>
                    <a:pt x="4081272" y="1109471"/>
                  </a:lnTo>
                  <a:lnTo>
                    <a:pt x="4082795" y="989075"/>
                  </a:lnTo>
                  <a:lnTo>
                    <a:pt x="4084320" y="890016"/>
                  </a:lnTo>
                  <a:lnTo>
                    <a:pt x="4085843" y="829055"/>
                  </a:lnTo>
                  <a:lnTo>
                    <a:pt x="4085843" y="815339"/>
                  </a:lnTo>
                  <a:lnTo>
                    <a:pt x="4087368" y="844295"/>
                  </a:lnTo>
                  <a:lnTo>
                    <a:pt x="4088891" y="918971"/>
                  </a:lnTo>
                  <a:lnTo>
                    <a:pt x="4088891" y="1028699"/>
                  </a:lnTo>
                  <a:lnTo>
                    <a:pt x="4091940" y="1280159"/>
                  </a:lnTo>
                  <a:lnTo>
                    <a:pt x="4091940" y="1463039"/>
                  </a:lnTo>
                  <a:lnTo>
                    <a:pt x="4093463" y="1496567"/>
                  </a:lnTo>
                  <a:lnTo>
                    <a:pt x="4094988" y="1479803"/>
                  </a:lnTo>
                  <a:lnTo>
                    <a:pt x="4096511" y="1418843"/>
                  </a:lnTo>
                  <a:lnTo>
                    <a:pt x="4096511" y="1318259"/>
                  </a:lnTo>
                  <a:lnTo>
                    <a:pt x="4098036" y="1194816"/>
                  </a:lnTo>
                  <a:lnTo>
                    <a:pt x="4099559" y="1066799"/>
                  </a:lnTo>
                  <a:lnTo>
                    <a:pt x="4099559" y="947927"/>
                  </a:lnTo>
                  <a:lnTo>
                    <a:pt x="4101084" y="858011"/>
                  </a:lnTo>
                  <a:lnTo>
                    <a:pt x="4102608" y="810767"/>
                  </a:lnTo>
                  <a:lnTo>
                    <a:pt x="4102608" y="858011"/>
                  </a:lnTo>
                  <a:lnTo>
                    <a:pt x="4104132" y="947927"/>
                  </a:lnTo>
                  <a:lnTo>
                    <a:pt x="4105656" y="1068323"/>
                  </a:lnTo>
                  <a:lnTo>
                    <a:pt x="4107179" y="1197864"/>
                  </a:lnTo>
                  <a:lnTo>
                    <a:pt x="4107179" y="1324355"/>
                  </a:lnTo>
                  <a:lnTo>
                    <a:pt x="4108704" y="1426464"/>
                  </a:lnTo>
                  <a:lnTo>
                    <a:pt x="4108704" y="1505711"/>
                  </a:lnTo>
                  <a:lnTo>
                    <a:pt x="4110227" y="1472183"/>
                  </a:lnTo>
                  <a:lnTo>
                    <a:pt x="4111752" y="1395983"/>
                  </a:lnTo>
                  <a:lnTo>
                    <a:pt x="4113275" y="1281683"/>
                  </a:lnTo>
                  <a:lnTo>
                    <a:pt x="4113275" y="1152143"/>
                  </a:lnTo>
                  <a:lnTo>
                    <a:pt x="4114800" y="1021080"/>
                  </a:lnTo>
                  <a:lnTo>
                    <a:pt x="4116324" y="908303"/>
                  </a:lnTo>
                  <a:lnTo>
                    <a:pt x="4117847" y="830580"/>
                  </a:lnTo>
                  <a:lnTo>
                    <a:pt x="4117847" y="798575"/>
                  </a:lnTo>
                  <a:lnTo>
                    <a:pt x="4119372" y="815339"/>
                  </a:lnTo>
                  <a:lnTo>
                    <a:pt x="4120895" y="877823"/>
                  </a:lnTo>
                  <a:lnTo>
                    <a:pt x="4120895" y="982980"/>
                  </a:lnTo>
                  <a:lnTo>
                    <a:pt x="4122420" y="1109471"/>
                  </a:lnTo>
                  <a:lnTo>
                    <a:pt x="4123943" y="1242059"/>
                  </a:lnTo>
                  <a:lnTo>
                    <a:pt x="4125468" y="1365503"/>
                  </a:lnTo>
                  <a:lnTo>
                    <a:pt x="4125468" y="1505711"/>
                  </a:lnTo>
                  <a:lnTo>
                    <a:pt x="4126991" y="1505711"/>
                  </a:lnTo>
                  <a:lnTo>
                    <a:pt x="4128516" y="1456943"/>
                  </a:lnTo>
                  <a:lnTo>
                    <a:pt x="4128516" y="1363980"/>
                  </a:lnTo>
                  <a:lnTo>
                    <a:pt x="4130040" y="1240535"/>
                  </a:lnTo>
                  <a:lnTo>
                    <a:pt x="4131563" y="1106423"/>
                  </a:lnTo>
                  <a:lnTo>
                    <a:pt x="4131563" y="978407"/>
                  </a:lnTo>
                  <a:lnTo>
                    <a:pt x="4133088" y="873251"/>
                  </a:lnTo>
                  <a:lnTo>
                    <a:pt x="4134611" y="809243"/>
                  </a:lnTo>
                  <a:lnTo>
                    <a:pt x="4136136" y="792480"/>
                  </a:lnTo>
                  <a:lnTo>
                    <a:pt x="4136136" y="824483"/>
                  </a:lnTo>
                  <a:lnTo>
                    <a:pt x="4137659" y="905255"/>
                  </a:lnTo>
                  <a:lnTo>
                    <a:pt x="4139184" y="1019555"/>
                  </a:lnTo>
                  <a:lnTo>
                    <a:pt x="4140708" y="1153667"/>
                  </a:lnTo>
                  <a:lnTo>
                    <a:pt x="4140708" y="1289303"/>
                  </a:lnTo>
                  <a:lnTo>
                    <a:pt x="4142232" y="1403603"/>
                  </a:lnTo>
                  <a:lnTo>
                    <a:pt x="4143756" y="1482851"/>
                  </a:lnTo>
                  <a:lnTo>
                    <a:pt x="4143756" y="1516380"/>
                  </a:lnTo>
                  <a:lnTo>
                    <a:pt x="4143756" y="1499616"/>
                  </a:lnTo>
                  <a:lnTo>
                    <a:pt x="4145279" y="1434083"/>
                  </a:lnTo>
                  <a:lnTo>
                    <a:pt x="4146804" y="1327403"/>
                  </a:lnTo>
                  <a:lnTo>
                    <a:pt x="4146804" y="1196339"/>
                  </a:lnTo>
                  <a:lnTo>
                    <a:pt x="4148327" y="1060703"/>
                  </a:lnTo>
                  <a:lnTo>
                    <a:pt x="4149852" y="935735"/>
                  </a:lnTo>
                  <a:lnTo>
                    <a:pt x="4151375" y="842771"/>
                  </a:lnTo>
                  <a:lnTo>
                    <a:pt x="4151375" y="794003"/>
                  </a:lnTo>
                  <a:lnTo>
                    <a:pt x="4152900" y="794003"/>
                  </a:lnTo>
                  <a:lnTo>
                    <a:pt x="4154424" y="842771"/>
                  </a:lnTo>
                  <a:lnTo>
                    <a:pt x="4154424" y="937259"/>
                  </a:lnTo>
                  <a:lnTo>
                    <a:pt x="4155947" y="1063751"/>
                  </a:lnTo>
                  <a:lnTo>
                    <a:pt x="4157472" y="1200911"/>
                  </a:lnTo>
                  <a:lnTo>
                    <a:pt x="4158995" y="1331975"/>
                  </a:lnTo>
                  <a:lnTo>
                    <a:pt x="4158995" y="1438655"/>
                  </a:lnTo>
                  <a:lnTo>
                    <a:pt x="4160520" y="1502664"/>
                  </a:lnTo>
                  <a:lnTo>
                    <a:pt x="4160520" y="1520951"/>
                  </a:lnTo>
                  <a:lnTo>
                    <a:pt x="4162043" y="1485899"/>
                  </a:lnTo>
                  <a:lnTo>
                    <a:pt x="4162043" y="1405127"/>
                  </a:lnTo>
                  <a:lnTo>
                    <a:pt x="4163568" y="1287780"/>
                  </a:lnTo>
                  <a:lnTo>
                    <a:pt x="4165091" y="1152143"/>
                  </a:lnTo>
                  <a:lnTo>
                    <a:pt x="4165091" y="1016507"/>
                  </a:lnTo>
                  <a:lnTo>
                    <a:pt x="4166616" y="899159"/>
                  </a:lnTo>
                  <a:lnTo>
                    <a:pt x="4168140" y="818387"/>
                  </a:lnTo>
                  <a:lnTo>
                    <a:pt x="4169663" y="784859"/>
                  </a:lnTo>
                  <a:lnTo>
                    <a:pt x="4169663" y="801623"/>
                  </a:lnTo>
                  <a:lnTo>
                    <a:pt x="4171188" y="868680"/>
                  </a:lnTo>
                  <a:lnTo>
                    <a:pt x="4172711" y="975359"/>
                  </a:lnTo>
                  <a:lnTo>
                    <a:pt x="4174236" y="1107948"/>
                  </a:lnTo>
                  <a:lnTo>
                    <a:pt x="4174236" y="1245107"/>
                  </a:lnTo>
                  <a:lnTo>
                    <a:pt x="4175759" y="1371599"/>
                  </a:lnTo>
                  <a:lnTo>
                    <a:pt x="4177284" y="1464564"/>
                  </a:lnTo>
                  <a:lnTo>
                    <a:pt x="4177284" y="1516380"/>
                  </a:lnTo>
                  <a:lnTo>
                    <a:pt x="4178808" y="1514855"/>
                  </a:lnTo>
                  <a:lnTo>
                    <a:pt x="4178808" y="1463039"/>
                  </a:lnTo>
                  <a:lnTo>
                    <a:pt x="4180332" y="1370075"/>
                  </a:lnTo>
                  <a:lnTo>
                    <a:pt x="4180332" y="1243583"/>
                  </a:lnTo>
                  <a:lnTo>
                    <a:pt x="4181856" y="1104899"/>
                  </a:lnTo>
                  <a:lnTo>
                    <a:pt x="4183379" y="973835"/>
                  </a:lnTo>
                  <a:lnTo>
                    <a:pt x="4184904" y="865632"/>
                  </a:lnTo>
                  <a:lnTo>
                    <a:pt x="4184904" y="801623"/>
                  </a:lnTo>
                  <a:lnTo>
                    <a:pt x="4186427" y="783335"/>
                  </a:lnTo>
                  <a:lnTo>
                    <a:pt x="4187952" y="819911"/>
                  </a:lnTo>
                  <a:lnTo>
                    <a:pt x="4187952" y="899159"/>
                  </a:lnTo>
                  <a:lnTo>
                    <a:pt x="4189475" y="1019555"/>
                  </a:lnTo>
                  <a:lnTo>
                    <a:pt x="4191000" y="1153667"/>
                  </a:lnTo>
                  <a:lnTo>
                    <a:pt x="4192524" y="1290827"/>
                  </a:lnTo>
                  <a:lnTo>
                    <a:pt x="4192524" y="1408175"/>
                  </a:lnTo>
                  <a:lnTo>
                    <a:pt x="4194047" y="1487423"/>
                  </a:lnTo>
                  <a:lnTo>
                    <a:pt x="4195572" y="1520951"/>
                  </a:lnTo>
                  <a:lnTo>
                    <a:pt x="4195572" y="1437132"/>
                  </a:lnTo>
                  <a:lnTo>
                    <a:pt x="4197095" y="1328927"/>
                  </a:lnTo>
                  <a:lnTo>
                    <a:pt x="4198620" y="1197864"/>
                  </a:lnTo>
                  <a:lnTo>
                    <a:pt x="4198620" y="1060703"/>
                  </a:lnTo>
                  <a:lnTo>
                    <a:pt x="4200143" y="934211"/>
                  </a:lnTo>
                  <a:lnTo>
                    <a:pt x="4201668" y="839723"/>
                  </a:lnTo>
                  <a:lnTo>
                    <a:pt x="4203191" y="790955"/>
                  </a:lnTo>
                  <a:lnTo>
                    <a:pt x="4203191" y="792480"/>
                  </a:lnTo>
                  <a:lnTo>
                    <a:pt x="4204716" y="842771"/>
                  </a:lnTo>
                  <a:lnTo>
                    <a:pt x="4206240" y="937259"/>
                  </a:lnTo>
                  <a:lnTo>
                    <a:pt x="4207763" y="1063751"/>
                  </a:lnTo>
                  <a:lnTo>
                    <a:pt x="4207763" y="1200911"/>
                  </a:lnTo>
                  <a:lnTo>
                    <a:pt x="4209288" y="1331975"/>
                  </a:lnTo>
                  <a:lnTo>
                    <a:pt x="4210811" y="1437132"/>
                  </a:lnTo>
                  <a:lnTo>
                    <a:pt x="4210811" y="1502664"/>
                  </a:lnTo>
                  <a:lnTo>
                    <a:pt x="4212336" y="1519427"/>
                  </a:lnTo>
                  <a:lnTo>
                    <a:pt x="4213859" y="1484375"/>
                  </a:lnTo>
                  <a:lnTo>
                    <a:pt x="4213859" y="1286255"/>
                  </a:lnTo>
                  <a:lnTo>
                    <a:pt x="4215384" y="1152143"/>
                  </a:lnTo>
                  <a:lnTo>
                    <a:pt x="4216908" y="1018032"/>
                  </a:lnTo>
                  <a:lnTo>
                    <a:pt x="4218432" y="900683"/>
                  </a:lnTo>
                  <a:lnTo>
                    <a:pt x="4218432" y="821435"/>
                  </a:lnTo>
                  <a:lnTo>
                    <a:pt x="4219956" y="789432"/>
                  </a:lnTo>
                  <a:lnTo>
                    <a:pt x="4221479" y="806195"/>
                  </a:lnTo>
                  <a:lnTo>
                    <a:pt x="4221479" y="871727"/>
                  </a:lnTo>
                  <a:lnTo>
                    <a:pt x="4223004" y="978407"/>
                  </a:lnTo>
                  <a:lnTo>
                    <a:pt x="4224527" y="1109471"/>
                  </a:lnTo>
                  <a:lnTo>
                    <a:pt x="4226052" y="1243583"/>
                  </a:lnTo>
                  <a:lnTo>
                    <a:pt x="4226052" y="1368551"/>
                  </a:lnTo>
                  <a:lnTo>
                    <a:pt x="4227575" y="1459991"/>
                  </a:lnTo>
                  <a:lnTo>
                    <a:pt x="4229100" y="1510283"/>
                  </a:lnTo>
                  <a:lnTo>
                    <a:pt x="4230624" y="1508759"/>
                  </a:lnTo>
                  <a:lnTo>
                    <a:pt x="4230624" y="1458467"/>
                  </a:lnTo>
                  <a:lnTo>
                    <a:pt x="4232147" y="1365503"/>
                  </a:lnTo>
                  <a:lnTo>
                    <a:pt x="4232147" y="1240535"/>
                  </a:lnTo>
                  <a:lnTo>
                    <a:pt x="4233672" y="1106423"/>
                  </a:lnTo>
                  <a:lnTo>
                    <a:pt x="4233672" y="978407"/>
                  </a:lnTo>
                  <a:lnTo>
                    <a:pt x="4235195" y="873251"/>
                  </a:lnTo>
                  <a:lnTo>
                    <a:pt x="4236720" y="810767"/>
                  </a:lnTo>
                  <a:lnTo>
                    <a:pt x="4236720" y="794003"/>
                  </a:lnTo>
                  <a:lnTo>
                    <a:pt x="4238243" y="827532"/>
                  </a:lnTo>
                  <a:lnTo>
                    <a:pt x="4239768" y="906780"/>
                  </a:lnTo>
                  <a:lnTo>
                    <a:pt x="4241291" y="1021080"/>
                  </a:lnTo>
                  <a:lnTo>
                    <a:pt x="4241291" y="1153667"/>
                  </a:lnTo>
                  <a:lnTo>
                    <a:pt x="4242816" y="1286255"/>
                  </a:lnTo>
                  <a:lnTo>
                    <a:pt x="4244340" y="1399032"/>
                  </a:lnTo>
                  <a:lnTo>
                    <a:pt x="4245863" y="1478280"/>
                  </a:lnTo>
                  <a:lnTo>
                    <a:pt x="4245863" y="1510283"/>
                  </a:lnTo>
                  <a:lnTo>
                    <a:pt x="4247388" y="1491995"/>
                  </a:lnTo>
                  <a:lnTo>
                    <a:pt x="4248911" y="1427987"/>
                  </a:lnTo>
                  <a:lnTo>
                    <a:pt x="4248911" y="1196339"/>
                  </a:lnTo>
                  <a:lnTo>
                    <a:pt x="4250436" y="1063751"/>
                  </a:lnTo>
                  <a:lnTo>
                    <a:pt x="4251959" y="943355"/>
                  </a:lnTo>
                  <a:lnTo>
                    <a:pt x="4251959" y="851916"/>
                  </a:lnTo>
                  <a:lnTo>
                    <a:pt x="4253484" y="804671"/>
                  </a:lnTo>
                  <a:lnTo>
                    <a:pt x="4255008" y="806195"/>
                  </a:lnTo>
                  <a:lnTo>
                    <a:pt x="4256532" y="854964"/>
                  </a:lnTo>
                  <a:lnTo>
                    <a:pt x="4256532" y="946403"/>
                  </a:lnTo>
                  <a:lnTo>
                    <a:pt x="4258056" y="1066799"/>
                  </a:lnTo>
                  <a:lnTo>
                    <a:pt x="4259579" y="1197864"/>
                  </a:lnTo>
                  <a:lnTo>
                    <a:pt x="4259579" y="1324355"/>
                  </a:lnTo>
                  <a:lnTo>
                    <a:pt x="4261104" y="1424939"/>
                  </a:lnTo>
                  <a:lnTo>
                    <a:pt x="4262627" y="1485899"/>
                  </a:lnTo>
                  <a:lnTo>
                    <a:pt x="4264152" y="1502664"/>
                  </a:lnTo>
                  <a:lnTo>
                    <a:pt x="4264152" y="1467611"/>
                  </a:lnTo>
                  <a:lnTo>
                    <a:pt x="4265675" y="1392935"/>
                  </a:lnTo>
                  <a:lnTo>
                    <a:pt x="4267200" y="1280159"/>
                  </a:lnTo>
                  <a:lnTo>
                    <a:pt x="4267200" y="1024127"/>
                  </a:lnTo>
                  <a:lnTo>
                    <a:pt x="4268724" y="914399"/>
                  </a:lnTo>
                  <a:lnTo>
                    <a:pt x="4270247" y="838199"/>
                  </a:lnTo>
                  <a:lnTo>
                    <a:pt x="4270247" y="807719"/>
                  </a:lnTo>
                  <a:lnTo>
                    <a:pt x="4271772" y="824483"/>
                  </a:lnTo>
                  <a:lnTo>
                    <a:pt x="4273295" y="886967"/>
                  </a:lnTo>
                  <a:lnTo>
                    <a:pt x="4274820" y="987551"/>
                  </a:lnTo>
                  <a:lnTo>
                    <a:pt x="4274820" y="1110995"/>
                  </a:lnTo>
                  <a:lnTo>
                    <a:pt x="4276343" y="1240535"/>
                  </a:lnTo>
                  <a:lnTo>
                    <a:pt x="4277868" y="1356359"/>
                  </a:lnTo>
                  <a:lnTo>
                    <a:pt x="4279391" y="1444751"/>
                  </a:lnTo>
                  <a:lnTo>
                    <a:pt x="4279391" y="1488948"/>
                  </a:lnTo>
                  <a:lnTo>
                    <a:pt x="4280916" y="1488948"/>
                  </a:lnTo>
                  <a:lnTo>
                    <a:pt x="4282440" y="1441703"/>
                  </a:lnTo>
                  <a:lnTo>
                    <a:pt x="4282440" y="1353311"/>
                  </a:lnTo>
                  <a:lnTo>
                    <a:pt x="4283963" y="1235964"/>
                  </a:lnTo>
                  <a:lnTo>
                    <a:pt x="4283963" y="1109471"/>
                  </a:lnTo>
                  <a:lnTo>
                    <a:pt x="4285488" y="987551"/>
                  </a:lnTo>
                  <a:lnTo>
                    <a:pt x="4285488" y="890016"/>
                  </a:lnTo>
                  <a:lnTo>
                    <a:pt x="4287011" y="830580"/>
                  </a:lnTo>
                  <a:lnTo>
                    <a:pt x="4288536" y="816864"/>
                  </a:lnTo>
                  <a:lnTo>
                    <a:pt x="4290059" y="848867"/>
                  </a:lnTo>
                  <a:lnTo>
                    <a:pt x="4290059" y="923543"/>
                  </a:lnTo>
                  <a:lnTo>
                    <a:pt x="4291584" y="1031748"/>
                  </a:lnTo>
                  <a:lnTo>
                    <a:pt x="4293108" y="1153667"/>
                  </a:lnTo>
                  <a:lnTo>
                    <a:pt x="4293108" y="1277111"/>
                  </a:lnTo>
                  <a:lnTo>
                    <a:pt x="4294632" y="1383791"/>
                  </a:lnTo>
                  <a:lnTo>
                    <a:pt x="4296156" y="1455419"/>
                  </a:lnTo>
                  <a:lnTo>
                    <a:pt x="4297679" y="1484375"/>
                  </a:lnTo>
                  <a:lnTo>
                    <a:pt x="4297679" y="1467611"/>
                  </a:lnTo>
                  <a:lnTo>
                    <a:pt x="4299204" y="1409699"/>
                  </a:lnTo>
                  <a:lnTo>
                    <a:pt x="4300727" y="1310639"/>
                  </a:lnTo>
                  <a:lnTo>
                    <a:pt x="4302252" y="1191767"/>
                  </a:lnTo>
                  <a:lnTo>
                    <a:pt x="4302252" y="958595"/>
                  </a:lnTo>
                  <a:lnTo>
                    <a:pt x="4303775" y="873251"/>
                  </a:lnTo>
                  <a:lnTo>
                    <a:pt x="4303775" y="830580"/>
                  </a:lnTo>
                  <a:lnTo>
                    <a:pt x="4305300" y="830580"/>
                  </a:lnTo>
                  <a:lnTo>
                    <a:pt x="4306824" y="876299"/>
                  </a:lnTo>
                  <a:lnTo>
                    <a:pt x="4308347" y="961643"/>
                  </a:lnTo>
                  <a:lnTo>
                    <a:pt x="4308347" y="1072895"/>
                  </a:lnTo>
                  <a:lnTo>
                    <a:pt x="4309872" y="1194816"/>
                  </a:lnTo>
                  <a:lnTo>
                    <a:pt x="4311395" y="1310639"/>
                  </a:lnTo>
                  <a:lnTo>
                    <a:pt x="4312920" y="1405127"/>
                  </a:lnTo>
                  <a:lnTo>
                    <a:pt x="4312920" y="1461516"/>
                  </a:lnTo>
                  <a:lnTo>
                    <a:pt x="4314443" y="1475232"/>
                  </a:lnTo>
                  <a:lnTo>
                    <a:pt x="4315968" y="1446275"/>
                  </a:lnTo>
                  <a:lnTo>
                    <a:pt x="4315968" y="1373123"/>
                  </a:lnTo>
                  <a:lnTo>
                    <a:pt x="4317491" y="1271016"/>
                  </a:lnTo>
                  <a:lnTo>
                    <a:pt x="4319016" y="1152143"/>
                  </a:lnTo>
                  <a:lnTo>
                    <a:pt x="4319016" y="934211"/>
                  </a:lnTo>
                  <a:lnTo>
                    <a:pt x="4320540" y="864107"/>
                  </a:lnTo>
                  <a:lnTo>
                    <a:pt x="4322063" y="833627"/>
                  </a:lnTo>
                  <a:lnTo>
                    <a:pt x="4323588" y="850391"/>
                  </a:lnTo>
                  <a:lnTo>
                    <a:pt x="4323588" y="909827"/>
                  </a:lnTo>
                  <a:lnTo>
                    <a:pt x="4325111" y="1002791"/>
                  </a:lnTo>
                  <a:lnTo>
                    <a:pt x="4326636" y="1115567"/>
                  </a:lnTo>
                  <a:lnTo>
                    <a:pt x="4326636" y="1232916"/>
                  </a:lnTo>
                  <a:lnTo>
                    <a:pt x="4328159" y="1339595"/>
                  </a:lnTo>
                  <a:lnTo>
                    <a:pt x="4329684" y="1418843"/>
                  </a:lnTo>
                  <a:lnTo>
                    <a:pt x="4331208" y="1461516"/>
                  </a:lnTo>
                  <a:lnTo>
                    <a:pt x="4331208" y="1459991"/>
                  </a:lnTo>
                  <a:lnTo>
                    <a:pt x="4332732" y="1415795"/>
                  </a:lnTo>
                  <a:lnTo>
                    <a:pt x="4334256" y="1335023"/>
                  </a:lnTo>
                  <a:lnTo>
                    <a:pt x="4335779" y="1228343"/>
                  </a:lnTo>
                  <a:lnTo>
                    <a:pt x="4335779" y="1114043"/>
                  </a:lnTo>
                  <a:lnTo>
                    <a:pt x="4337304" y="1002791"/>
                  </a:lnTo>
                  <a:lnTo>
                    <a:pt x="4337304" y="858011"/>
                  </a:lnTo>
                  <a:lnTo>
                    <a:pt x="4338827" y="845819"/>
                  </a:lnTo>
                  <a:lnTo>
                    <a:pt x="4340352" y="874775"/>
                  </a:lnTo>
                  <a:lnTo>
                    <a:pt x="4341875" y="943355"/>
                  </a:lnTo>
                  <a:lnTo>
                    <a:pt x="4341875" y="1040891"/>
                  </a:lnTo>
                  <a:lnTo>
                    <a:pt x="4343400" y="1153667"/>
                  </a:lnTo>
                  <a:lnTo>
                    <a:pt x="4344924" y="1266443"/>
                  </a:lnTo>
                  <a:lnTo>
                    <a:pt x="4346447" y="1362455"/>
                  </a:lnTo>
                  <a:lnTo>
                    <a:pt x="4346447" y="1429511"/>
                  </a:lnTo>
                  <a:lnTo>
                    <a:pt x="4347972" y="1455419"/>
                  </a:lnTo>
                  <a:lnTo>
                    <a:pt x="4349495" y="1441703"/>
                  </a:lnTo>
                  <a:lnTo>
                    <a:pt x="4349495" y="1385316"/>
                  </a:lnTo>
                  <a:lnTo>
                    <a:pt x="4351020" y="1296923"/>
                  </a:lnTo>
                  <a:lnTo>
                    <a:pt x="4352543" y="1190243"/>
                  </a:lnTo>
                  <a:lnTo>
                    <a:pt x="4354068" y="1077467"/>
                  </a:lnTo>
                  <a:lnTo>
                    <a:pt x="4354068" y="899159"/>
                  </a:lnTo>
                  <a:lnTo>
                    <a:pt x="4355591" y="859535"/>
                  </a:lnTo>
                  <a:lnTo>
                    <a:pt x="4357116" y="861059"/>
                  </a:lnTo>
                  <a:lnTo>
                    <a:pt x="4357116" y="902207"/>
                  </a:lnTo>
                  <a:lnTo>
                    <a:pt x="4358640" y="979932"/>
                  </a:lnTo>
                  <a:lnTo>
                    <a:pt x="4360163" y="1080516"/>
                  </a:lnTo>
                  <a:lnTo>
                    <a:pt x="4360163" y="1190243"/>
                  </a:lnTo>
                  <a:lnTo>
                    <a:pt x="4361688" y="1295399"/>
                  </a:lnTo>
                  <a:lnTo>
                    <a:pt x="4363211" y="1380743"/>
                  </a:lnTo>
                  <a:lnTo>
                    <a:pt x="4364736" y="1432559"/>
                  </a:lnTo>
                  <a:lnTo>
                    <a:pt x="4364736" y="1446275"/>
                  </a:lnTo>
                  <a:lnTo>
                    <a:pt x="4366259" y="1417319"/>
                  </a:lnTo>
                  <a:lnTo>
                    <a:pt x="4367784" y="1351787"/>
                  </a:lnTo>
                  <a:lnTo>
                    <a:pt x="4369308" y="1258823"/>
                  </a:lnTo>
                  <a:lnTo>
                    <a:pt x="4369308" y="1152143"/>
                  </a:lnTo>
                  <a:lnTo>
                    <a:pt x="4370832" y="1045464"/>
                  </a:lnTo>
                  <a:lnTo>
                    <a:pt x="4372356" y="952499"/>
                  </a:lnTo>
                  <a:lnTo>
                    <a:pt x="4372356" y="865632"/>
                  </a:lnTo>
                  <a:lnTo>
                    <a:pt x="4373879" y="879348"/>
                  </a:lnTo>
                  <a:lnTo>
                    <a:pt x="4375404" y="932687"/>
                  </a:lnTo>
                  <a:lnTo>
                    <a:pt x="4375404" y="1016507"/>
                  </a:lnTo>
                  <a:lnTo>
                    <a:pt x="4376927" y="1120139"/>
                  </a:lnTo>
                  <a:lnTo>
                    <a:pt x="4378452" y="1223771"/>
                  </a:lnTo>
                  <a:lnTo>
                    <a:pt x="4379975" y="1322832"/>
                  </a:lnTo>
                  <a:lnTo>
                    <a:pt x="4379975" y="1395983"/>
                  </a:lnTo>
                  <a:lnTo>
                    <a:pt x="4381500" y="1432559"/>
                  </a:lnTo>
                  <a:lnTo>
                    <a:pt x="4383024" y="1431035"/>
                  </a:lnTo>
                  <a:lnTo>
                    <a:pt x="4383024" y="1392935"/>
                  </a:lnTo>
                  <a:lnTo>
                    <a:pt x="4384547" y="1318259"/>
                  </a:lnTo>
                  <a:lnTo>
                    <a:pt x="4386072" y="1222248"/>
                  </a:lnTo>
                  <a:lnTo>
                    <a:pt x="4387595" y="1117091"/>
                  </a:lnTo>
                  <a:lnTo>
                    <a:pt x="4387595" y="1018032"/>
                  </a:lnTo>
                  <a:lnTo>
                    <a:pt x="4389120" y="935735"/>
                  </a:lnTo>
                  <a:lnTo>
                    <a:pt x="4389120" y="885443"/>
                  </a:lnTo>
                  <a:lnTo>
                    <a:pt x="4390643" y="873251"/>
                  </a:lnTo>
                  <a:lnTo>
                    <a:pt x="4390643" y="899159"/>
                  </a:lnTo>
                  <a:lnTo>
                    <a:pt x="4392168" y="963167"/>
                  </a:lnTo>
                  <a:lnTo>
                    <a:pt x="4393691" y="1053083"/>
                  </a:lnTo>
                  <a:lnTo>
                    <a:pt x="4393691" y="1153667"/>
                  </a:lnTo>
                  <a:lnTo>
                    <a:pt x="4395216" y="1255775"/>
                  </a:lnTo>
                  <a:lnTo>
                    <a:pt x="4396740" y="1344167"/>
                  </a:lnTo>
                  <a:lnTo>
                    <a:pt x="4398263" y="1403603"/>
                  </a:lnTo>
                  <a:lnTo>
                    <a:pt x="4398263" y="1429511"/>
                  </a:lnTo>
                  <a:lnTo>
                    <a:pt x="4399788" y="1414271"/>
                  </a:lnTo>
                  <a:lnTo>
                    <a:pt x="4401311" y="1363980"/>
                  </a:lnTo>
                  <a:lnTo>
                    <a:pt x="4402836" y="1284732"/>
                  </a:lnTo>
                  <a:lnTo>
                    <a:pt x="4402836" y="1185671"/>
                  </a:lnTo>
                  <a:lnTo>
                    <a:pt x="4404359" y="1085087"/>
                  </a:lnTo>
                  <a:lnTo>
                    <a:pt x="4405884" y="992123"/>
                  </a:lnTo>
                  <a:lnTo>
                    <a:pt x="4405884" y="922019"/>
                  </a:lnTo>
                  <a:lnTo>
                    <a:pt x="4407408" y="883919"/>
                  </a:lnTo>
                  <a:lnTo>
                    <a:pt x="4407408" y="885443"/>
                  </a:lnTo>
                  <a:lnTo>
                    <a:pt x="4408932" y="923543"/>
                  </a:lnTo>
                  <a:lnTo>
                    <a:pt x="4408932" y="995171"/>
                  </a:lnTo>
                  <a:lnTo>
                    <a:pt x="4410456" y="1088135"/>
                  </a:lnTo>
                  <a:lnTo>
                    <a:pt x="4411979" y="1188719"/>
                  </a:lnTo>
                  <a:lnTo>
                    <a:pt x="4413504" y="1283207"/>
                  </a:lnTo>
                  <a:lnTo>
                    <a:pt x="4413504" y="1360932"/>
                  </a:lnTo>
                  <a:lnTo>
                    <a:pt x="4415027" y="1409699"/>
                  </a:lnTo>
                  <a:lnTo>
                    <a:pt x="4416552" y="1421891"/>
                  </a:lnTo>
                  <a:lnTo>
                    <a:pt x="4416552" y="1395983"/>
                  </a:lnTo>
                  <a:lnTo>
                    <a:pt x="4418075" y="1335023"/>
                  </a:lnTo>
                  <a:lnTo>
                    <a:pt x="4419600" y="1249680"/>
                  </a:lnTo>
                  <a:lnTo>
                    <a:pt x="4421124" y="1152143"/>
                  </a:lnTo>
                  <a:lnTo>
                    <a:pt x="4421124" y="1054607"/>
                  </a:lnTo>
                  <a:lnTo>
                    <a:pt x="4422647" y="969264"/>
                  </a:lnTo>
                  <a:lnTo>
                    <a:pt x="4424172" y="912875"/>
                  </a:lnTo>
                  <a:lnTo>
                    <a:pt x="4424172" y="886967"/>
                  </a:lnTo>
                  <a:lnTo>
                    <a:pt x="4424172" y="900683"/>
                  </a:lnTo>
                  <a:lnTo>
                    <a:pt x="4424172" y="950975"/>
                  </a:lnTo>
                  <a:lnTo>
                    <a:pt x="4425695" y="1027175"/>
                  </a:lnTo>
                  <a:lnTo>
                    <a:pt x="4425695" y="1121664"/>
                  </a:lnTo>
                  <a:lnTo>
                    <a:pt x="4427220" y="1219199"/>
                  </a:lnTo>
                  <a:lnTo>
                    <a:pt x="4428743" y="1309116"/>
                  </a:lnTo>
                  <a:lnTo>
                    <a:pt x="4430268" y="1376171"/>
                  </a:lnTo>
                  <a:lnTo>
                    <a:pt x="4430268" y="1412748"/>
                  </a:lnTo>
                  <a:lnTo>
                    <a:pt x="4431791" y="1411223"/>
                  </a:lnTo>
                  <a:lnTo>
                    <a:pt x="4433316" y="1374648"/>
                  </a:lnTo>
                  <a:lnTo>
                    <a:pt x="4434840" y="1306067"/>
                  </a:lnTo>
                  <a:lnTo>
                    <a:pt x="4434840" y="1216151"/>
                  </a:lnTo>
                  <a:lnTo>
                    <a:pt x="4436363" y="1120139"/>
                  </a:lnTo>
                  <a:lnTo>
                    <a:pt x="4437888" y="1027175"/>
                  </a:lnTo>
                  <a:lnTo>
                    <a:pt x="4437888" y="950975"/>
                  </a:lnTo>
                  <a:lnTo>
                    <a:pt x="4439411" y="905255"/>
                  </a:lnTo>
                  <a:lnTo>
                    <a:pt x="4440936" y="893064"/>
                  </a:lnTo>
                  <a:lnTo>
                    <a:pt x="4440936" y="976883"/>
                  </a:lnTo>
                  <a:lnTo>
                    <a:pt x="4442459" y="1059180"/>
                  </a:lnTo>
                  <a:lnTo>
                    <a:pt x="4443984" y="1153667"/>
                  </a:lnTo>
                  <a:lnTo>
                    <a:pt x="4445508" y="1248155"/>
                  </a:lnTo>
                  <a:lnTo>
                    <a:pt x="4445508" y="1330451"/>
                  </a:lnTo>
                  <a:lnTo>
                    <a:pt x="4447032" y="1386839"/>
                  </a:lnTo>
                  <a:lnTo>
                    <a:pt x="4448556" y="1411223"/>
                  </a:lnTo>
                  <a:lnTo>
                    <a:pt x="4448556" y="1397507"/>
                  </a:lnTo>
                  <a:lnTo>
                    <a:pt x="4450079" y="1350264"/>
                  </a:lnTo>
                  <a:lnTo>
                    <a:pt x="4451604" y="1275587"/>
                  </a:lnTo>
                  <a:lnTo>
                    <a:pt x="4453127" y="1184148"/>
                  </a:lnTo>
                  <a:lnTo>
                    <a:pt x="4453127" y="1088135"/>
                  </a:lnTo>
                  <a:lnTo>
                    <a:pt x="4454652" y="1002791"/>
                  </a:lnTo>
                  <a:lnTo>
                    <a:pt x="4456175" y="935735"/>
                  </a:lnTo>
                  <a:lnTo>
                    <a:pt x="4457700" y="900683"/>
                  </a:lnTo>
                  <a:lnTo>
                    <a:pt x="4457700" y="937259"/>
                  </a:lnTo>
                  <a:lnTo>
                    <a:pt x="4459224" y="1002791"/>
                  </a:lnTo>
                  <a:lnTo>
                    <a:pt x="4459224" y="1091183"/>
                  </a:lnTo>
                  <a:lnTo>
                    <a:pt x="4460747" y="1185671"/>
                  </a:lnTo>
                  <a:lnTo>
                    <a:pt x="4462272" y="1275587"/>
                  </a:lnTo>
                  <a:lnTo>
                    <a:pt x="4463795" y="1350264"/>
                  </a:lnTo>
                  <a:lnTo>
                    <a:pt x="4463795" y="1395983"/>
                  </a:lnTo>
                  <a:lnTo>
                    <a:pt x="4465320" y="1408175"/>
                  </a:lnTo>
                  <a:lnTo>
                    <a:pt x="4466843" y="1383791"/>
                  </a:lnTo>
                  <a:lnTo>
                    <a:pt x="4468368" y="1327403"/>
                  </a:lnTo>
                  <a:lnTo>
                    <a:pt x="4468368" y="1245107"/>
                  </a:lnTo>
                  <a:lnTo>
                    <a:pt x="4469891" y="1152143"/>
                  </a:lnTo>
                  <a:lnTo>
                    <a:pt x="4471416" y="1059180"/>
                  </a:lnTo>
                  <a:lnTo>
                    <a:pt x="4471416" y="978407"/>
                  </a:lnTo>
                  <a:lnTo>
                    <a:pt x="4472940" y="922019"/>
                  </a:lnTo>
                  <a:lnTo>
                    <a:pt x="4474463" y="899159"/>
                  </a:lnTo>
                  <a:lnTo>
                    <a:pt x="4475988" y="912875"/>
                  </a:lnTo>
                  <a:lnTo>
                    <a:pt x="4475988" y="1031748"/>
                  </a:lnTo>
                  <a:lnTo>
                    <a:pt x="4477511" y="1123187"/>
                  </a:lnTo>
                  <a:lnTo>
                    <a:pt x="4479036" y="1216151"/>
                  </a:lnTo>
                  <a:lnTo>
                    <a:pt x="4479036" y="1303019"/>
                  </a:lnTo>
                  <a:lnTo>
                    <a:pt x="4480559" y="1367027"/>
                  </a:lnTo>
                  <a:lnTo>
                    <a:pt x="4482084" y="1402080"/>
                  </a:lnTo>
                  <a:lnTo>
                    <a:pt x="4483608" y="1365503"/>
                  </a:lnTo>
                  <a:lnTo>
                    <a:pt x="4485132" y="1301495"/>
                  </a:lnTo>
                  <a:lnTo>
                    <a:pt x="4486656" y="1214627"/>
                  </a:lnTo>
                  <a:lnTo>
                    <a:pt x="4486656" y="1121664"/>
                  </a:lnTo>
                  <a:lnTo>
                    <a:pt x="4488179" y="1030223"/>
                  </a:lnTo>
                  <a:lnTo>
                    <a:pt x="4489704" y="957071"/>
                  </a:lnTo>
                  <a:lnTo>
                    <a:pt x="4491227" y="912875"/>
                  </a:lnTo>
                  <a:lnTo>
                    <a:pt x="4491227" y="899159"/>
                  </a:lnTo>
                  <a:lnTo>
                    <a:pt x="4492752" y="925067"/>
                  </a:lnTo>
                  <a:lnTo>
                    <a:pt x="4492752" y="1060703"/>
                  </a:lnTo>
                  <a:lnTo>
                    <a:pt x="4494275" y="1153667"/>
                  </a:lnTo>
                  <a:lnTo>
                    <a:pt x="4495800" y="1246632"/>
                  </a:lnTo>
                  <a:lnTo>
                    <a:pt x="4497324" y="1327403"/>
                  </a:lnTo>
                  <a:lnTo>
                    <a:pt x="4497324" y="1382267"/>
                  </a:lnTo>
                  <a:lnTo>
                    <a:pt x="4498847" y="1406651"/>
                  </a:lnTo>
                  <a:lnTo>
                    <a:pt x="4500372" y="1394459"/>
                  </a:lnTo>
                  <a:lnTo>
                    <a:pt x="4501895" y="1347216"/>
                  </a:lnTo>
                  <a:lnTo>
                    <a:pt x="4501895" y="1274064"/>
                  </a:lnTo>
                  <a:lnTo>
                    <a:pt x="4503420" y="1184148"/>
                  </a:lnTo>
                  <a:lnTo>
                    <a:pt x="4504943" y="1089659"/>
                  </a:lnTo>
                  <a:lnTo>
                    <a:pt x="4504943" y="1002791"/>
                  </a:lnTo>
                  <a:lnTo>
                    <a:pt x="4506468" y="938783"/>
                  </a:lnTo>
                  <a:lnTo>
                    <a:pt x="4507991" y="903732"/>
                  </a:lnTo>
                  <a:lnTo>
                    <a:pt x="4509516" y="903732"/>
                  </a:lnTo>
                  <a:lnTo>
                    <a:pt x="4509516" y="938783"/>
                  </a:lnTo>
                  <a:lnTo>
                    <a:pt x="4511040" y="1004316"/>
                  </a:lnTo>
                  <a:lnTo>
                    <a:pt x="4511040" y="1091183"/>
                  </a:lnTo>
                  <a:lnTo>
                    <a:pt x="4512563" y="1185671"/>
                  </a:lnTo>
                  <a:lnTo>
                    <a:pt x="4512563" y="1275587"/>
                  </a:lnTo>
                  <a:lnTo>
                    <a:pt x="4514088" y="1350264"/>
                  </a:lnTo>
                  <a:lnTo>
                    <a:pt x="4515611" y="1395983"/>
                  </a:lnTo>
                  <a:lnTo>
                    <a:pt x="4515611" y="1408175"/>
                  </a:lnTo>
                  <a:lnTo>
                    <a:pt x="4517136" y="1383791"/>
                  </a:lnTo>
                  <a:lnTo>
                    <a:pt x="4518659" y="1327403"/>
                  </a:lnTo>
                  <a:lnTo>
                    <a:pt x="4520184" y="1245107"/>
                  </a:lnTo>
                  <a:lnTo>
                    <a:pt x="4520184" y="1152143"/>
                  </a:lnTo>
                  <a:lnTo>
                    <a:pt x="4521708" y="1057655"/>
                  </a:lnTo>
                  <a:lnTo>
                    <a:pt x="4523232" y="976883"/>
                  </a:lnTo>
                  <a:lnTo>
                    <a:pt x="4524756" y="920495"/>
                  </a:lnTo>
                  <a:lnTo>
                    <a:pt x="4524756" y="897635"/>
                  </a:lnTo>
                  <a:lnTo>
                    <a:pt x="4526279" y="909827"/>
                  </a:lnTo>
                  <a:lnTo>
                    <a:pt x="4527804" y="955548"/>
                  </a:lnTo>
                  <a:lnTo>
                    <a:pt x="4527804" y="1123187"/>
                  </a:lnTo>
                  <a:lnTo>
                    <a:pt x="4529327" y="1217675"/>
                  </a:lnTo>
                  <a:lnTo>
                    <a:pt x="4530852" y="1304543"/>
                  </a:lnTo>
                  <a:lnTo>
                    <a:pt x="4530852" y="1371599"/>
                  </a:lnTo>
                  <a:lnTo>
                    <a:pt x="4532375" y="1406651"/>
                  </a:lnTo>
                  <a:lnTo>
                    <a:pt x="4533900" y="1406651"/>
                  </a:lnTo>
                  <a:lnTo>
                    <a:pt x="4535424" y="1370075"/>
                  </a:lnTo>
                  <a:lnTo>
                    <a:pt x="4535424" y="1304543"/>
                  </a:lnTo>
                  <a:lnTo>
                    <a:pt x="4536947" y="1216151"/>
                  </a:lnTo>
                  <a:lnTo>
                    <a:pt x="4538472" y="1121664"/>
                  </a:lnTo>
                  <a:lnTo>
                    <a:pt x="4538472" y="1027175"/>
                  </a:lnTo>
                  <a:lnTo>
                    <a:pt x="4539995" y="952499"/>
                  </a:lnTo>
                  <a:lnTo>
                    <a:pt x="4541520" y="905255"/>
                  </a:lnTo>
                  <a:lnTo>
                    <a:pt x="4543043" y="894587"/>
                  </a:lnTo>
                  <a:lnTo>
                    <a:pt x="4543043" y="917448"/>
                  </a:lnTo>
                  <a:lnTo>
                    <a:pt x="4544568" y="975359"/>
                  </a:lnTo>
                  <a:lnTo>
                    <a:pt x="4546091" y="1057655"/>
                  </a:lnTo>
                  <a:lnTo>
                    <a:pt x="4546091" y="1249680"/>
                  </a:lnTo>
                  <a:lnTo>
                    <a:pt x="4547616" y="1331975"/>
                  </a:lnTo>
                  <a:lnTo>
                    <a:pt x="4549140" y="1389887"/>
                  </a:lnTo>
                  <a:lnTo>
                    <a:pt x="4549140" y="1414271"/>
                  </a:lnTo>
                  <a:lnTo>
                    <a:pt x="4550663" y="1402080"/>
                  </a:lnTo>
                  <a:lnTo>
                    <a:pt x="4552188" y="1354835"/>
                  </a:lnTo>
                  <a:lnTo>
                    <a:pt x="4553711" y="1278635"/>
                  </a:lnTo>
                  <a:lnTo>
                    <a:pt x="4553711" y="1184148"/>
                  </a:lnTo>
                  <a:lnTo>
                    <a:pt x="4555236" y="1088135"/>
                  </a:lnTo>
                  <a:lnTo>
                    <a:pt x="4556759" y="998219"/>
                  </a:lnTo>
                  <a:lnTo>
                    <a:pt x="4558284" y="931164"/>
                  </a:lnTo>
                  <a:lnTo>
                    <a:pt x="4558284" y="893064"/>
                  </a:lnTo>
                  <a:lnTo>
                    <a:pt x="4559808" y="894587"/>
                  </a:lnTo>
                  <a:lnTo>
                    <a:pt x="4561332" y="931164"/>
                  </a:lnTo>
                  <a:lnTo>
                    <a:pt x="4561332" y="998219"/>
                  </a:lnTo>
                  <a:lnTo>
                    <a:pt x="4562856" y="1088135"/>
                  </a:lnTo>
                  <a:lnTo>
                    <a:pt x="4562856" y="1187195"/>
                  </a:lnTo>
                  <a:lnTo>
                    <a:pt x="4564379" y="1281683"/>
                  </a:lnTo>
                  <a:lnTo>
                    <a:pt x="4564379" y="1359407"/>
                  </a:lnTo>
                  <a:lnTo>
                    <a:pt x="4565904" y="1406651"/>
                  </a:lnTo>
                  <a:lnTo>
                    <a:pt x="4567427" y="1418843"/>
                  </a:lnTo>
                  <a:lnTo>
                    <a:pt x="4568952" y="1395983"/>
                  </a:lnTo>
                  <a:lnTo>
                    <a:pt x="4568952" y="1335023"/>
                  </a:lnTo>
                  <a:lnTo>
                    <a:pt x="4570475" y="1249680"/>
                  </a:lnTo>
                  <a:lnTo>
                    <a:pt x="4572000" y="1152143"/>
                  </a:lnTo>
                  <a:lnTo>
                    <a:pt x="4573524" y="1054607"/>
                  </a:lnTo>
                  <a:lnTo>
                    <a:pt x="4573524" y="967739"/>
                  </a:lnTo>
                  <a:lnTo>
                    <a:pt x="4575047" y="908303"/>
                  </a:lnTo>
                  <a:lnTo>
                    <a:pt x="4576572" y="882395"/>
                  </a:lnTo>
                  <a:lnTo>
                    <a:pt x="4576572" y="897635"/>
                  </a:lnTo>
                  <a:lnTo>
                    <a:pt x="4578095" y="946403"/>
                  </a:lnTo>
                  <a:lnTo>
                    <a:pt x="4579620" y="1024127"/>
                  </a:lnTo>
                  <a:lnTo>
                    <a:pt x="4581143" y="1121664"/>
                  </a:lnTo>
                  <a:lnTo>
                    <a:pt x="4581143" y="1313687"/>
                  </a:lnTo>
                  <a:lnTo>
                    <a:pt x="4582668" y="1383791"/>
                  </a:lnTo>
                  <a:lnTo>
                    <a:pt x="4584191" y="1421891"/>
                  </a:lnTo>
                  <a:lnTo>
                    <a:pt x="4585716" y="1383791"/>
                  </a:lnTo>
                  <a:lnTo>
                    <a:pt x="4587240" y="1312164"/>
                  </a:lnTo>
                  <a:lnTo>
                    <a:pt x="4587240" y="1220723"/>
                  </a:lnTo>
                  <a:lnTo>
                    <a:pt x="4588763" y="1118616"/>
                  </a:lnTo>
                  <a:lnTo>
                    <a:pt x="4590288" y="1019555"/>
                  </a:lnTo>
                  <a:lnTo>
                    <a:pt x="4591811" y="940307"/>
                  </a:lnTo>
                  <a:lnTo>
                    <a:pt x="4591811" y="890016"/>
                  </a:lnTo>
                  <a:lnTo>
                    <a:pt x="4593336" y="877823"/>
                  </a:lnTo>
                  <a:lnTo>
                    <a:pt x="4594859" y="902207"/>
                  </a:lnTo>
                  <a:lnTo>
                    <a:pt x="4596384" y="964691"/>
                  </a:lnTo>
                  <a:lnTo>
                    <a:pt x="4596384" y="1053083"/>
                  </a:lnTo>
                  <a:lnTo>
                    <a:pt x="4597908" y="1153667"/>
                  </a:lnTo>
                  <a:lnTo>
                    <a:pt x="4597908" y="1344167"/>
                  </a:lnTo>
                  <a:lnTo>
                    <a:pt x="4599432" y="1406651"/>
                  </a:lnTo>
                  <a:lnTo>
                    <a:pt x="4600956" y="1432559"/>
                  </a:lnTo>
                  <a:lnTo>
                    <a:pt x="4602479" y="1418843"/>
                  </a:lnTo>
                  <a:lnTo>
                    <a:pt x="4602479" y="1368551"/>
                  </a:lnTo>
                  <a:lnTo>
                    <a:pt x="4604004" y="1287780"/>
                  </a:lnTo>
                  <a:lnTo>
                    <a:pt x="4605527" y="1187195"/>
                  </a:lnTo>
                  <a:lnTo>
                    <a:pt x="4607052" y="1082039"/>
                  </a:lnTo>
                  <a:lnTo>
                    <a:pt x="4607052" y="986027"/>
                  </a:lnTo>
                  <a:lnTo>
                    <a:pt x="4608575" y="914399"/>
                  </a:lnTo>
                  <a:lnTo>
                    <a:pt x="4610100" y="874775"/>
                  </a:lnTo>
                  <a:lnTo>
                    <a:pt x="4611624" y="914399"/>
                  </a:lnTo>
                  <a:lnTo>
                    <a:pt x="4613147" y="986027"/>
                  </a:lnTo>
                  <a:lnTo>
                    <a:pt x="4614672" y="1085087"/>
                  </a:lnTo>
                  <a:lnTo>
                    <a:pt x="4614672" y="1190243"/>
                  </a:lnTo>
                  <a:lnTo>
                    <a:pt x="4616195" y="1292351"/>
                  </a:lnTo>
                  <a:lnTo>
                    <a:pt x="4616195" y="1374648"/>
                  </a:lnTo>
                  <a:lnTo>
                    <a:pt x="4617720" y="1426464"/>
                  </a:lnTo>
                  <a:lnTo>
                    <a:pt x="4617720" y="1440180"/>
                  </a:lnTo>
                  <a:lnTo>
                    <a:pt x="4619243" y="1412748"/>
                  </a:lnTo>
                  <a:lnTo>
                    <a:pt x="4620768" y="1348739"/>
                  </a:lnTo>
                  <a:lnTo>
                    <a:pt x="4620768" y="1258823"/>
                  </a:lnTo>
                  <a:lnTo>
                    <a:pt x="4622291" y="1152143"/>
                  </a:lnTo>
                  <a:lnTo>
                    <a:pt x="4623816" y="1045464"/>
                  </a:lnTo>
                  <a:lnTo>
                    <a:pt x="4625340" y="954023"/>
                  </a:lnTo>
                  <a:lnTo>
                    <a:pt x="4625340" y="890016"/>
                  </a:lnTo>
                  <a:lnTo>
                    <a:pt x="4626863" y="864107"/>
                  </a:lnTo>
                  <a:lnTo>
                    <a:pt x="4628388" y="876299"/>
                  </a:lnTo>
                  <a:lnTo>
                    <a:pt x="4629911" y="929639"/>
                  </a:lnTo>
                  <a:lnTo>
                    <a:pt x="4629911" y="1013459"/>
                  </a:lnTo>
                  <a:lnTo>
                    <a:pt x="4631436" y="1118616"/>
                  </a:lnTo>
                  <a:lnTo>
                    <a:pt x="4632959" y="1226819"/>
                  </a:lnTo>
                  <a:lnTo>
                    <a:pt x="4632959" y="1402080"/>
                  </a:lnTo>
                  <a:lnTo>
                    <a:pt x="4634484" y="1443227"/>
                  </a:lnTo>
                  <a:lnTo>
                    <a:pt x="4636008" y="1443227"/>
                  </a:lnTo>
                  <a:lnTo>
                    <a:pt x="4636008" y="1402080"/>
                  </a:lnTo>
                  <a:lnTo>
                    <a:pt x="4637532" y="1325880"/>
                  </a:lnTo>
                  <a:lnTo>
                    <a:pt x="4639056" y="1223771"/>
                  </a:lnTo>
                  <a:lnTo>
                    <a:pt x="4640579" y="1115567"/>
                  </a:lnTo>
                  <a:lnTo>
                    <a:pt x="4640579" y="1008887"/>
                  </a:lnTo>
                  <a:lnTo>
                    <a:pt x="4642104" y="923543"/>
                  </a:lnTo>
                  <a:lnTo>
                    <a:pt x="4643627" y="868680"/>
                  </a:lnTo>
                  <a:lnTo>
                    <a:pt x="4643627" y="854964"/>
                  </a:lnTo>
                  <a:lnTo>
                    <a:pt x="4645152" y="882395"/>
                  </a:lnTo>
                  <a:lnTo>
                    <a:pt x="4646675" y="949451"/>
                  </a:lnTo>
                  <a:lnTo>
                    <a:pt x="4648200" y="1043939"/>
                  </a:lnTo>
                  <a:lnTo>
                    <a:pt x="4648200" y="1153667"/>
                  </a:lnTo>
                  <a:lnTo>
                    <a:pt x="4649724" y="1264919"/>
                  </a:lnTo>
                  <a:lnTo>
                    <a:pt x="4651247" y="1360932"/>
                  </a:lnTo>
                  <a:lnTo>
                    <a:pt x="4651247" y="1453895"/>
                  </a:lnTo>
                  <a:lnTo>
                    <a:pt x="4652772" y="1440180"/>
                  </a:lnTo>
                  <a:lnTo>
                    <a:pt x="4654295" y="1385316"/>
                  </a:lnTo>
                  <a:lnTo>
                    <a:pt x="4654295" y="1298448"/>
                  </a:lnTo>
                  <a:lnTo>
                    <a:pt x="4655820" y="1190243"/>
                  </a:lnTo>
                  <a:lnTo>
                    <a:pt x="4657343" y="1075943"/>
                  </a:lnTo>
                  <a:lnTo>
                    <a:pt x="4658868" y="972311"/>
                  </a:lnTo>
                  <a:lnTo>
                    <a:pt x="4658868" y="894587"/>
                  </a:lnTo>
                  <a:lnTo>
                    <a:pt x="4660391" y="851916"/>
                  </a:lnTo>
                  <a:lnTo>
                    <a:pt x="4661916" y="851916"/>
                  </a:lnTo>
                  <a:lnTo>
                    <a:pt x="4663440" y="894587"/>
                  </a:lnTo>
                  <a:lnTo>
                    <a:pt x="4663440" y="973835"/>
                  </a:lnTo>
                  <a:lnTo>
                    <a:pt x="4664963" y="1078991"/>
                  </a:lnTo>
                  <a:lnTo>
                    <a:pt x="4666488" y="1191767"/>
                  </a:lnTo>
                  <a:lnTo>
                    <a:pt x="4666488" y="1303019"/>
                  </a:lnTo>
                  <a:lnTo>
                    <a:pt x="4668011" y="1392935"/>
                  </a:lnTo>
                  <a:lnTo>
                    <a:pt x="4668011" y="1447799"/>
                  </a:lnTo>
                  <a:lnTo>
                    <a:pt x="4669536" y="1461516"/>
                  </a:lnTo>
                  <a:lnTo>
                    <a:pt x="4669536" y="1432559"/>
                  </a:lnTo>
                  <a:lnTo>
                    <a:pt x="4671059" y="1363980"/>
                  </a:lnTo>
                  <a:lnTo>
                    <a:pt x="4672584" y="1266443"/>
                  </a:lnTo>
                  <a:lnTo>
                    <a:pt x="4674108" y="1152143"/>
                  </a:lnTo>
                  <a:lnTo>
                    <a:pt x="4674108" y="1036319"/>
                  </a:lnTo>
                  <a:lnTo>
                    <a:pt x="4675632" y="938783"/>
                  </a:lnTo>
                  <a:lnTo>
                    <a:pt x="4677156" y="868680"/>
                  </a:lnTo>
                  <a:lnTo>
                    <a:pt x="4677156" y="839723"/>
                  </a:lnTo>
                  <a:lnTo>
                    <a:pt x="4678679" y="854964"/>
                  </a:lnTo>
                  <a:lnTo>
                    <a:pt x="4680204" y="912875"/>
                  </a:lnTo>
                  <a:lnTo>
                    <a:pt x="4681727" y="1002791"/>
                  </a:lnTo>
                  <a:lnTo>
                    <a:pt x="4681727" y="1115567"/>
                  </a:lnTo>
                  <a:lnTo>
                    <a:pt x="4683252" y="1232916"/>
                  </a:lnTo>
                  <a:lnTo>
                    <a:pt x="4684775" y="1339595"/>
                  </a:lnTo>
                  <a:lnTo>
                    <a:pt x="4686300" y="1420367"/>
                  </a:lnTo>
                  <a:lnTo>
                    <a:pt x="4686300" y="1463039"/>
                  </a:lnTo>
                  <a:lnTo>
                    <a:pt x="4687824" y="1420367"/>
                  </a:lnTo>
                  <a:lnTo>
                    <a:pt x="4687824" y="1339595"/>
                  </a:lnTo>
                  <a:lnTo>
                    <a:pt x="4689347" y="1229867"/>
                  </a:lnTo>
                  <a:lnTo>
                    <a:pt x="4690872" y="1112519"/>
                  </a:lnTo>
                  <a:lnTo>
                    <a:pt x="4692395" y="999743"/>
                  </a:lnTo>
                  <a:lnTo>
                    <a:pt x="4692395" y="905255"/>
                  </a:lnTo>
                  <a:lnTo>
                    <a:pt x="4693920" y="848867"/>
                  </a:lnTo>
                  <a:lnTo>
                    <a:pt x="4695443" y="832103"/>
                  </a:lnTo>
                  <a:lnTo>
                    <a:pt x="4696968" y="864107"/>
                  </a:lnTo>
                  <a:lnTo>
                    <a:pt x="4696968" y="934211"/>
                  </a:lnTo>
                  <a:lnTo>
                    <a:pt x="4698491" y="1036319"/>
                  </a:lnTo>
                  <a:lnTo>
                    <a:pt x="4700016" y="1153667"/>
                  </a:lnTo>
                  <a:lnTo>
                    <a:pt x="4700016" y="1272539"/>
                  </a:lnTo>
                  <a:lnTo>
                    <a:pt x="4701540" y="1374648"/>
                  </a:lnTo>
                  <a:lnTo>
                    <a:pt x="4703063" y="1446275"/>
                  </a:lnTo>
                  <a:lnTo>
                    <a:pt x="4703063" y="1475232"/>
                  </a:lnTo>
                  <a:lnTo>
                    <a:pt x="4703063" y="1459991"/>
                  </a:lnTo>
                  <a:lnTo>
                    <a:pt x="4704588" y="1402080"/>
                  </a:lnTo>
                  <a:lnTo>
                    <a:pt x="4706111" y="1309116"/>
                  </a:lnTo>
                  <a:lnTo>
                    <a:pt x="4707636" y="1191767"/>
                  </a:lnTo>
                  <a:lnTo>
                    <a:pt x="4707636" y="1071371"/>
                  </a:lnTo>
                  <a:lnTo>
                    <a:pt x="4709159" y="961643"/>
                  </a:lnTo>
                  <a:lnTo>
                    <a:pt x="4710684" y="877823"/>
                  </a:lnTo>
                  <a:lnTo>
                    <a:pt x="4710684" y="832103"/>
                  </a:lnTo>
                  <a:lnTo>
                    <a:pt x="4712208" y="832103"/>
                  </a:lnTo>
                  <a:lnTo>
                    <a:pt x="4713732" y="877823"/>
                  </a:lnTo>
                  <a:lnTo>
                    <a:pt x="4715256" y="961643"/>
                  </a:lnTo>
                  <a:lnTo>
                    <a:pt x="4715256" y="1072895"/>
                  </a:lnTo>
                  <a:lnTo>
                    <a:pt x="4716779" y="1194816"/>
                  </a:lnTo>
                  <a:lnTo>
                    <a:pt x="4718304" y="1312164"/>
                  </a:lnTo>
                  <a:lnTo>
                    <a:pt x="4719827" y="1408175"/>
                  </a:lnTo>
                  <a:lnTo>
                    <a:pt x="4719827" y="1464564"/>
                  </a:lnTo>
                  <a:lnTo>
                    <a:pt x="4721352" y="1479803"/>
                  </a:lnTo>
                  <a:lnTo>
                    <a:pt x="4721352" y="1377695"/>
                  </a:lnTo>
                  <a:lnTo>
                    <a:pt x="4722875" y="1274064"/>
                  </a:lnTo>
                  <a:lnTo>
                    <a:pt x="4724400" y="1152143"/>
                  </a:lnTo>
                  <a:lnTo>
                    <a:pt x="4725924" y="1030223"/>
                  </a:lnTo>
                  <a:lnTo>
                    <a:pt x="4725924" y="925067"/>
                  </a:lnTo>
                  <a:lnTo>
                    <a:pt x="4727447" y="851916"/>
                  </a:lnTo>
                  <a:lnTo>
                    <a:pt x="4728972" y="822959"/>
                  </a:lnTo>
                  <a:lnTo>
                    <a:pt x="4730495" y="836675"/>
                  </a:lnTo>
                  <a:lnTo>
                    <a:pt x="4730495" y="899159"/>
                  </a:lnTo>
                  <a:lnTo>
                    <a:pt x="4732020" y="993648"/>
                  </a:lnTo>
                  <a:lnTo>
                    <a:pt x="4733543" y="1114043"/>
                  </a:lnTo>
                  <a:lnTo>
                    <a:pt x="4733543" y="1237487"/>
                  </a:lnTo>
                  <a:lnTo>
                    <a:pt x="4735068" y="1350264"/>
                  </a:lnTo>
                  <a:lnTo>
                    <a:pt x="4736591" y="1435607"/>
                  </a:lnTo>
                  <a:lnTo>
                    <a:pt x="4738116" y="1479803"/>
                  </a:lnTo>
                  <a:lnTo>
                    <a:pt x="4738116" y="1434083"/>
                  </a:lnTo>
                  <a:lnTo>
                    <a:pt x="4739640" y="1348739"/>
                  </a:lnTo>
                  <a:lnTo>
                    <a:pt x="4741163" y="1234439"/>
                  </a:lnTo>
                  <a:lnTo>
                    <a:pt x="4741163" y="1109471"/>
                  </a:lnTo>
                  <a:lnTo>
                    <a:pt x="4742688" y="990599"/>
                  </a:lnTo>
                  <a:lnTo>
                    <a:pt x="4744211" y="893064"/>
                  </a:lnTo>
                  <a:lnTo>
                    <a:pt x="4744211" y="832103"/>
                  </a:lnTo>
                  <a:lnTo>
                    <a:pt x="4745736" y="818387"/>
                  </a:lnTo>
                  <a:lnTo>
                    <a:pt x="4747259" y="848867"/>
                  </a:lnTo>
                  <a:lnTo>
                    <a:pt x="4747259" y="923543"/>
                  </a:lnTo>
                  <a:lnTo>
                    <a:pt x="4747259" y="1030223"/>
                  </a:lnTo>
                  <a:lnTo>
                    <a:pt x="4748784" y="1155191"/>
                  </a:lnTo>
                  <a:lnTo>
                    <a:pt x="4750308" y="1278635"/>
                  </a:lnTo>
                  <a:lnTo>
                    <a:pt x="4751832" y="1385316"/>
                  </a:lnTo>
                  <a:lnTo>
                    <a:pt x="4751832" y="1458467"/>
                  </a:lnTo>
                  <a:lnTo>
                    <a:pt x="4753356" y="1490471"/>
                  </a:lnTo>
                  <a:lnTo>
                    <a:pt x="4754879" y="1473707"/>
                  </a:lnTo>
                  <a:lnTo>
                    <a:pt x="4754879" y="1315211"/>
                  </a:lnTo>
                  <a:lnTo>
                    <a:pt x="4756404" y="1193291"/>
                  </a:lnTo>
                  <a:lnTo>
                    <a:pt x="4757927" y="1068323"/>
                  </a:lnTo>
                  <a:lnTo>
                    <a:pt x="4757927" y="952499"/>
                  </a:lnTo>
                  <a:lnTo>
                    <a:pt x="4759452" y="865632"/>
                  </a:lnTo>
                  <a:lnTo>
                    <a:pt x="4760975" y="819911"/>
                  </a:lnTo>
                  <a:lnTo>
                    <a:pt x="4762500" y="819911"/>
                  </a:lnTo>
                  <a:lnTo>
                    <a:pt x="4762500" y="865632"/>
                  </a:lnTo>
                  <a:lnTo>
                    <a:pt x="4764024" y="954023"/>
                  </a:lnTo>
                  <a:lnTo>
                    <a:pt x="4765547" y="1071371"/>
                  </a:lnTo>
                  <a:lnTo>
                    <a:pt x="4765547" y="1196339"/>
                  </a:lnTo>
                  <a:lnTo>
                    <a:pt x="4767072" y="1318259"/>
                  </a:lnTo>
                  <a:lnTo>
                    <a:pt x="4768595" y="1415795"/>
                  </a:lnTo>
                  <a:lnTo>
                    <a:pt x="4770120" y="1476755"/>
                  </a:lnTo>
                  <a:lnTo>
                    <a:pt x="4770120" y="1493519"/>
                  </a:lnTo>
                  <a:lnTo>
                    <a:pt x="4771643" y="1459991"/>
                  </a:lnTo>
                  <a:lnTo>
                    <a:pt x="4771643" y="1385316"/>
                  </a:lnTo>
                  <a:lnTo>
                    <a:pt x="4773168" y="1277111"/>
                  </a:lnTo>
                  <a:lnTo>
                    <a:pt x="4773168" y="1152143"/>
                  </a:lnTo>
                  <a:lnTo>
                    <a:pt x="4774691" y="1025651"/>
                  </a:lnTo>
                  <a:lnTo>
                    <a:pt x="4776216" y="917448"/>
                  </a:lnTo>
                  <a:lnTo>
                    <a:pt x="4776216" y="842771"/>
                  </a:lnTo>
                  <a:lnTo>
                    <a:pt x="4777740" y="813816"/>
                  </a:lnTo>
                  <a:lnTo>
                    <a:pt x="4779263" y="827532"/>
                  </a:lnTo>
                  <a:lnTo>
                    <a:pt x="4780788" y="890016"/>
                  </a:lnTo>
                  <a:lnTo>
                    <a:pt x="4780788" y="989075"/>
                  </a:lnTo>
                  <a:lnTo>
                    <a:pt x="4782311" y="1112519"/>
                  </a:lnTo>
                  <a:lnTo>
                    <a:pt x="4783836" y="1240535"/>
                  </a:lnTo>
                  <a:lnTo>
                    <a:pt x="4785359" y="1356359"/>
                  </a:lnTo>
                  <a:lnTo>
                    <a:pt x="4785359" y="1444751"/>
                  </a:lnTo>
                  <a:lnTo>
                    <a:pt x="4786884" y="1488948"/>
                  </a:lnTo>
                  <a:lnTo>
                    <a:pt x="4788408" y="1488948"/>
                  </a:lnTo>
                  <a:lnTo>
                    <a:pt x="4788408" y="1443227"/>
                  </a:lnTo>
                  <a:lnTo>
                    <a:pt x="4789932" y="1353311"/>
                  </a:lnTo>
                  <a:lnTo>
                    <a:pt x="4789932" y="1237487"/>
                  </a:lnTo>
                  <a:lnTo>
                    <a:pt x="4791456" y="1109471"/>
                  </a:lnTo>
                  <a:lnTo>
                    <a:pt x="4791456" y="986027"/>
                  </a:lnTo>
                  <a:lnTo>
                    <a:pt x="4792979" y="886967"/>
                  </a:lnTo>
                  <a:lnTo>
                    <a:pt x="4794504" y="826007"/>
                  </a:lnTo>
                  <a:lnTo>
                    <a:pt x="4796027" y="812291"/>
                  </a:lnTo>
                  <a:lnTo>
                    <a:pt x="4796027" y="842771"/>
                  </a:lnTo>
                  <a:lnTo>
                    <a:pt x="4797552" y="918971"/>
                  </a:lnTo>
                  <a:lnTo>
                    <a:pt x="4799075" y="1028699"/>
                  </a:lnTo>
                  <a:lnTo>
                    <a:pt x="4799075" y="1155191"/>
                  </a:lnTo>
                  <a:lnTo>
                    <a:pt x="4800600" y="1280159"/>
                  </a:lnTo>
                  <a:lnTo>
                    <a:pt x="4802124" y="1389887"/>
                  </a:lnTo>
                  <a:lnTo>
                    <a:pt x="4803647" y="1463039"/>
                  </a:lnTo>
                  <a:lnTo>
                    <a:pt x="4803647" y="1495043"/>
                  </a:lnTo>
                  <a:lnTo>
                    <a:pt x="4805172" y="1478280"/>
                  </a:lnTo>
                  <a:lnTo>
                    <a:pt x="4806695" y="1417319"/>
                  </a:lnTo>
                  <a:lnTo>
                    <a:pt x="4806695" y="1193291"/>
                  </a:lnTo>
                  <a:lnTo>
                    <a:pt x="4808220" y="1066799"/>
                  </a:lnTo>
                  <a:lnTo>
                    <a:pt x="4809743" y="950975"/>
                  </a:lnTo>
                  <a:lnTo>
                    <a:pt x="4809743" y="862583"/>
                  </a:lnTo>
                  <a:lnTo>
                    <a:pt x="4811268" y="815339"/>
                  </a:lnTo>
                  <a:lnTo>
                    <a:pt x="4812791" y="816864"/>
                  </a:lnTo>
                  <a:lnTo>
                    <a:pt x="4814316" y="864107"/>
                  </a:lnTo>
                  <a:lnTo>
                    <a:pt x="4814316" y="952499"/>
                  </a:lnTo>
                  <a:lnTo>
                    <a:pt x="4815840" y="1069848"/>
                  </a:lnTo>
                  <a:lnTo>
                    <a:pt x="4817363" y="1196339"/>
                  </a:lnTo>
                  <a:lnTo>
                    <a:pt x="4818888" y="1319783"/>
                  </a:lnTo>
                  <a:lnTo>
                    <a:pt x="4818888" y="1418843"/>
                  </a:lnTo>
                  <a:lnTo>
                    <a:pt x="4820411" y="1479803"/>
                  </a:lnTo>
                  <a:lnTo>
                    <a:pt x="4821936" y="1495043"/>
                  </a:lnTo>
                  <a:lnTo>
                    <a:pt x="4821936" y="1461516"/>
                  </a:lnTo>
                  <a:lnTo>
                    <a:pt x="4823459" y="1386839"/>
                  </a:lnTo>
                  <a:lnTo>
                    <a:pt x="4824984" y="1277111"/>
                  </a:lnTo>
                  <a:lnTo>
                    <a:pt x="4824984" y="1025651"/>
                  </a:lnTo>
                  <a:lnTo>
                    <a:pt x="4826508" y="917448"/>
                  </a:lnTo>
                  <a:lnTo>
                    <a:pt x="4828032" y="842771"/>
                  </a:lnTo>
                  <a:lnTo>
                    <a:pt x="4829556" y="813816"/>
                  </a:lnTo>
                  <a:lnTo>
                    <a:pt x="4829556" y="827532"/>
                  </a:lnTo>
                  <a:lnTo>
                    <a:pt x="4831079" y="890016"/>
                  </a:lnTo>
                  <a:lnTo>
                    <a:pt x="4832604" y="989075"/>
                  </a:lnTo>
                  <a:lnTo>
                    <a:pt x="4832604" y="1112519"/>
                  </a:lnTo>
                  <a:lnTo>
                    <a:pt x="4834127" y="1239011"/>
                  </a:lnTo>
                  <a:lnTo>
                    <a:pt x="4835652" y="1354835"/>
                  </a:lnTo>
                  <a:lnTo>
                    <a:pt x="4837175" y="1443227"/>
                  </a:lnTo>
                  <a:lnTo>
                    <a:pt x="4837175" y="1487423"/>
                  </a:lnTo>
                  <a:lnTo>
                    <a:pt x="4838700" y="1487423"/>
                  </a:lnTo>
                  <a:lnTo>
                    <a:pt x="4840224" y="1440180"/>
                  </a:lnTo>
                  <a:lnTo>
                    <a:pt x="4841747" y="1351787"/>
                  </a:lnTo>
                  <a:lnTo>
                    <a:pt x="4841747" y="1109471"/>
                  </a:lnTo>
                  <a:lnTo>
                    <a:pt x="4843272" y="987551"/>
                  </a:lnTo>
                  <a:lnTo>
                    <a:pt x="4843272" y="890016"/>
                  </a:lnTo>
                  <a:lnTo>
                    <a:pt x="4844795" y="829055"/>
                  </a:lnTo>
                  <a:lnTo>
                    <a:pt x="4846320" y="815339"/>
                  </a:lnTo>
                  <a:lnTo>
                    <a:pt x="4847843" y="845819"/>
                  </a:lnTo>
                  <a:lnTo>
                    <a:pt x="4847843" y="922019"/>
                  </a:lnTo>
                  <a:lnTo>
                    <a:pt x="4849368" y="1030223"/>
                  </a:lnTo>
                  <a:lnTo>
                    <a:pt x="4850891" y="1155191"/>
                  </a:lnTo>
                  <a:lnTo>
                    <a:pt x="4852416" y="1278635"/>
                  </a:lnTo>
                  <a:lnTo>
                    <a:pt x="4852416" y="1386839"/>
                  </a:lnTo>
                  <a:lnTo>
                    <a:pt x="4853940" y="1459991"/>
                  </a:lnTo>
                  <a:lnTo>
                    <a:pt x="4855463" y="1490471"/>
                  </a:lnTo>
                  <a:lnTo>
                    <a:pt x="4855463" y="1473707"/>
                  </a:lnTo>
                  <a:lnTo>
                    <a:pt x="4856988" y="1412748"/>
                  </a:lnTo>
                  <a:lnTo>
                    <a:pt x="4858511" y="1313687"/>
                  </a:lnTo>
                  <a:lnTo>
                    <a:pt x="4860036" y="1193291"/>
                  </a:lnTo>
                  <a:lnTo>
                    <a:pt x="4860036" y="954023"/>
                  </a:lnTo>
                  <a:lnTo>
                    <a:pt x="4861559" y="867155"/>
                  </a:lnTo>
                  <a:lnTo>
                    <a:pt x="4863084" y="822959"/>
                  </a:lnTo>
                  <a:lnTo>
                    <a:pt x="4863084" y="824483"/>
                  </a:lnTo>
                  <a:lnTo>
                    <a:pt x="4864608" y="868680"/>
                  </a:lnTo>
                  <a:lnTo>
                    <a:pt x="4866132" y="957071"/>
                  </a:lnTo>
                  <a:lnTo>
                    <a:pt x="4866132" y="1071371"/>
                  </a:lnTo>
                  <a:lnTo>
                    <a:pt x="4867656" y="1196339"/>
                  </a:lnTo>
                  <a:lnTo>
                    <a:pt x="4869179" y="1315211"/>
                  </a:lnTo>
                  <a:lnTo>
                    <a:pt x="4870704" y="1412748"/>
                  </a:lnTo>
                  <a:lnTo>
                    <a:pt x="4870704" y="1470659"/>
                  </a:lnTo>
                  <a:lnTo>
                    <a:pt x="4872227" y="1485899"/>
                  </a:lnTo>
                  <a:lnTo>
                    <a:pt x="4873752" y="1453895"/>
                  </a:lnTo>
                  <a:lnTo>
                    <a:pt x="4875275" y="1380743"/>
                  </a:lnTo>
                  <a:lnTo>
                    <a:pt x="4875275" y="1275587"/>
                  </a:lnTo>
                  <a:lnTo>
                    <a:pt x="4876800" y="1150619"/>
                  </a:lnTo>
                  <a:lnTo>
                    <a:pt x="4876800" y="923543"/>
                  </a:lnTo>
                  <a:lnTo>
                    <a:pt x="4878324" y="850391"/>
                  </a:lnTo>
                  <a:lnTo>
                    <a:pt x="4879847" y="821435"/>
                  </a:lnTo>
                  <a:lnTo>
                    <a:pt x="4881372" y="836675"/>
                  </a:lnTo>
                  <a:lnTo>
                    <a:pt x="4881372" y="899159"/>
                  </a:lnTo>
                  <a:lnTo>
                    <a:pt x="4882895" y="995171"/>
                  </a:lnTo>
                  <a:lnTo>
                    <a:pt x="4884420" y="1114043"/>
                  </a:lnTo>
                  <a:lnTo>
                    <a:pt x="4885943" y="1237487"/>
                  </a:lnTo>
                  <a:lnTo>
                    <a:pt x="4885943" y="1348739"/>
                  </a:lnTo>
                  <a:lnTo>
                    <a:pt x="4887468" y="1432559"/>
                  </a:lnTo>
                  <a:lnTo>
                    <a:pt x="4888991" y="1476755"/>
                  </a:lnTo>
                  <a:lnTo>
                    <a:pt x="4890516" y="1431035"/>
                  </a:lnTo>
                  <a:lnTo>
                    <a:pt x="4892040" y="1345691"/>
                  </a:lnTo>
                  <a:lnTo>
                    <a:pt x="4893563" y="1232916"/>
                  </a:lnTo>
                  <a:lnTo>
                    <a:pt x="4893563" y="1110995"/>
                  </a:lnTo>
                  <a:lnTo>
                    <a:pt x="4895088" y="993648"/>
                  </a:lnTo>
                  <a:lnTo>
                    <a:pt x="4895088" y="899159"/>
                  </a:lnTo>
                  <a:lnTo>
                    <a:pt x="4896611" y="839723"/>
                  </a:lnTo>
                  <a:lnTo>
                    <a:pt x="4896611" y="826007"/>
                  </a:lnTo>
                  <a:lnTo>
                    <a:pt x="4898136" y="856487"/>
                  </a:lnTo>
                  <a:lnTo>
                    <a:pt x="4899659" y="931164"/>
                  </a:lnTo>
                  <a:lnTo>
                    <a:pt x="4899659" y="1034795"/>
                  </a:lnTo>
                  <a:lnTo>
                    <a:pt x="4901184" y="1153667"/>
                  </a:lnTo>
                  <a:lnTo>
                    <a:pt x="4902708" y="1275587"/>
                  </a:lnTo>
                  <a:lnTo>
                    <a:pt x="4904232" y="1377695"/>
                  </a:lnTo>
                  <a:lnTo>
                    <a:pt x="4904232" y="1447799"/>
                  </a:lnTo>
                  <a:lnTo>
                    <a:pt x="4905756" y="1476755"/>
                  </a:lnTo>
                  <a:lnTo>
                    <a:pt x="4907279" y="1461516"/>
                  </a:lnTo>
                  <a:lnTo>
                    <a:pt x="4908804" y="1402080"/>
                  </a:lnTo>
                  <a:lnTo>
                    <a:pt x="4908804" y="1309116"/>
                  </a:lnTo>
                  <a:lnTo>
                    <a:pt x="4910327" y="1191767"/>
                  </a:lnTo>
                  <a:lnTo>
                    <a:pt x="4911852" y="1071371"/>
                  </a:lnTo>
                  <a:lnTo>
                    <a:pt x="4911852" y="879348"/>
                  </a:lnTo>
                  <a:lnTo>
                    <a:pt x="4913375" y="835151"/>
                  </a:lnTo>
                  <a:lnTo>
                    <a:pt x="4914900" y="836675"/>
                  </a:lnTo>
                  <a:lnTo>
                    <a:pt x="4914900" y="882395"/>
                  </a:lnTo>
                  <a:lnTo>
                    <a:pt x="4916424" y="966216"/>
                  </a:lnTo>
                  <a:lnTo>
                    <a:pt x="4917947" y="1074419"/>
                  </a:lnTo>
                  <a:lnTo>
                    <a:pt x="4919472" y="1193291"/>
                  </a:lnTo>
                  <a:lnTo>
                    <a:pt x="4919472" y="1309116"/>
                  </a:lnTo>
                  <a:lnTo>
                    <a:pt x="4920995" y="1400555"/>
                  </a:lnTo>
                  <a:lnTo>
                    <a:pt x="4922520" y="1456943"/>
                  </a:lnTo>
                  <a:lnTo>
                    <a:pt x="4924043" y="1470659"/>
                  </a:lnTo>
                  <a:lnTo>
                    <a:pt x="4924043" y="1441703"/>
                  </a:lnTo>
                  <a:lnTo>
                    <a:pt x="4925568" y="1370075"/>
                  </a:lnTo>
                  <a:lnTo>
                    <a:pt x="4927091" y="1269491"/>
                  </a:lnTo>
                  <a:lnTo>
                    <a:pt x="4927091" y="1152143"/>
                  </a:lnTo>
                  <a:lnTo>
                    <a:pt x="4928616" y="1036319"/>
                  </a:lnTo>
                  <a:lnTo>
                    <a:pt x="4930140" y="934211"/>
                  </a:lnTo>
                  <a:lnTo>
                    <a:pt x="4930140" y="836675"/>
                  </a:lnTo>
                  <a:lnTo>
                    <a:pt x="4931663" y="851916"/>
                  </a:lnTo>
                  <a:lnTo>
                    <a:pt x="4933188" y="911351"/>
                  </a:lnTo>
                  <a:lnTo>
                    <a:pt x="4934711" y="1002791"/>
                  </a:lnTo>
                  <a:lnTo>
                    <a:pt x="4934711" y="1115567"/>
                  </a:lnTo>
                  <a:lnTo>
                    <a:pt x="4936236" y="1232916"/>
                  </a:lnTo>
                  <a:lnTo>
                    <a:pt x="4937759" y="1339595"/>
                  </a:lnTo>
                  <a:lnTo>
                    <a:pt x="4937759" y="1418843"/>
                  </a:lnTo>
                  <a:lnTo>
                    <a:pt x="4939284" y="1461516"/>
                  </a:lnTo>
                  <a:lnTo>
                    <a:pt x="4940808" y="1459991"/>
                  </a:lnTo>
                  <a:lnTo>
                    <a:pt x="4942332" y="1415795"/>
                  </a:lnTo>
                  <a:lnTo>
                    <a:pt x="4942332" y="1335023"/>
                  </a:lnTo>
                  <a:lnTo>
                    <a:pt x="4943856" y="1228343"/>
                  </a:lnTo>
                  <a:lnTo>
                    <a:pt x="4945379" y="1114043"/>
                  </a:lnTo>
                  <a:lnTo>
                    <a:pt x="4946904" y="1002791"/>
                  </a:lnTo>
                  <a:lnTo>
                    <a:pt x="4946904" y="856487"/>
                  </a:lnTo>
                  <a:lnTo>
                    <a:pt x="4948427" y="842771"/>
                  </a:lnTo>
                  <a:lnTo>
                    <a:pt x="4948427" y="873251"/>
                  </a:lnTo>
                  <a:lnTo>
                    <a:pt x="4949952" y="941832"/>
                  </a:lnTo>
                  <a:lnTo>
                    <a:pt x="4951475" y="1040891"/>
                  </a:lnTo>
                  <a:lnTo>
                    <a:pt x="4953000" y="1153667"/>
                  </a:lnTo>
                  <a:lnTo>
                    <a:pt x="4953000" y="1267967"/>
                  </a:lnTo>
                  <a:lnTo>
                    <a:pt x="4954524" y="1363980"/>
                  </a:lnTo>
                  <a:lnTo>
                    <a:pt x="4956047" y="1432559"/>
                  </a:lnTo>
                  <a:lnTo>
                    <a:pt x="4957572" y="1459991"/>
                  </a:lnTo>
                  <a:lnTo>
                    <a:pt x="4957572" y="1446275"/>
                  </a:lnTo>
                  <a:lnTo>
                    <a:pt x="4959095" y="1388364"/>
                  </a:lnTo>
                  <a:lnTo>
                    <a:pt x="4960620" y="1298448"/>
                  </a:lnTo>
                  <a:lnTo>
                    <a:pt x="4960620" y="1190243"/>
                  </a:lnTo>
                  <a:lnTo>
                    <a:pt x="4962143" y="1075943"/>
                  </a:lnTo>
                  <a:lnTo>
                    <a:pt x="4963668" y="972311"/>
                  </a:lnTo>
                  <a:lnTo>
                    <a:pt x="4965191" y="894587"/>
                  </a:lnTo>
                  <a:lnTo>
                    <a:pt x="4965191" y="853439"/>
                  </a:lnTo>
                  <a:lnTo>
                    <a:pt x="4966716" y="897635"/>
                  </a:lnTo>
                  <a:lnTo>
                    <a:pt x="4968240" y="975359"/>
                  </a:lnTo>
                  <a:lnTo>
                    <a:pt x="4968240" y="1078991"/>
                  </a:lnTo>
                  <a:lnTo>
                    <a:pt x="4969763" y="1191767"/>
                  </a:lnTo>
                  <a:lnTo>
                    <a:pt x="4971288" y="1299971"/>
                  </a:lnTo>
                  <a:lnTo>
                    <a:pt x="4971288" y="1386839"/>
                  </a:lnTo>
                  <a:lnTo>
                    <a:pt x="4972811" y="1440180"/>
                  </a:lnTo>
                  <a:lnTo>
                    <a:pt x="4974336" y="1452371"/>
                  </a:lnTo>
                  <a:lnTo>
                    <a:pt x="4975859" y="1424939"/>
                  </a:lnTo>
                  <a:lnTo>
                    <a:pt x="4975859" y="1357883"/>
                  </a:lnTo>
                  <a:lnTo>
                    <a:pt x="4977384" y="1261871"/>
                  </a:lnTo>
                  <a:lnTo>
                    <a:pt x="4978908" y="1152143"/>
                  </a:lnTo>
                  <a:lnTo>
                    <a:pt x="4980432" y="1042416"/>
                  </a:lnTo>
                  <a:lnTo>
                    <a:pt x="4980432" y="947927"/>
                  </a:lnTo>
                  <a:lnTo>
                    <a:pt x="4981956" y="882395"/>
                  </a:lnTo>
                  <a:lnTo>
                    <a:pt x="4981956" y="854964"/>
                  </a:lnTo>
                  <a:lnTo>
                    <a:pt x="4981956" y="870203"/>
                  </a:lnTo>
                  <a:lnTo>
                    <a:pt x="4983479" y="925067"/>
                  </a:lnTo>
                  <a:lnTo>
                    <a:pt x="4985004" y="1011935"/>
                  </a:lnTo>
                  <a:lnTo>
                    <a:pt x="4986527" y="1118616"/>
                  </a:lnTo>
                  <a:lnTo>
                    <a:pt x="4986527" y="1226819"/>
                  </a:lnTo>
                  <a:lnTo>
                    <a:pt x="4988052" y="1327403"/>
                  </a:lnTo>
                  <a:lnTo>
                    <a:pt x="4989575" y="1403603"/>
                  </a:lnTo>
                  <a:lnTo>
                    <a:pt x="4991100" y="1444751"/>
                  </a:lnTo>
                  <a:lnTo>
                    <a:pt x="4991100" y="1443227"/>
                  </a:lnTo>
                  <a:lnTo>
                    <a:pt x="4992624" y="1402080"/>
                  </a:lnTo>
                  <a:lnTo>
                    <a:pt x="4994147" y="1325880"/>
                  </a:lnTo>
                  <a:lnTo>
                    <a:pt x="4994147" y="1223771"/>
                  </a:lnTo>
                  <a:lnTo>
                    <a:pt x="4995672" y="1115567"/>
                  </a:lnTo>
                  <a:lnTo>
                    <a:pt x="4997195" y="1010411"/>
                  </a:lnTo>
                  <a:lnTo>
                    <a:pt x="4998720" y="926591"/>
                  </a:lnTo>
                  <a:lnTo>
                    <a:pt x="4998720" y="873251"/>
                  </a:lnTo>
                  <a:lnTo>
                    <a:pt x="5000243" y="861059"/>
                  </a:lnTo>
                  <a:lnTo>
                    <a:pt x="5000243" y="888491"/>
                  </a:lnTo>
                  <a:lnTo>
                    <a:pt x="5001768" y="954023"/>
                  </a:lnTo>
                  <a:lnTo>
                    <a:pt x="5001768" y="1046987"/>
                  </a:lnTo>
                  <a:lnTo>
                    <a:pt x="5003291" y="1153667"/>
                  </a:lnTo>
                  <a:lnTo>
                    <a:pt x="5004816" y="1260348"/>
                  </a:lnTo>
                  <a:lnTo>
                    <a:pt x="5004816" y="1353311"/>
                  </a:lnTo>
                  <a:lnTo>
                    <a:pt x="5006340" y="1415795"/>
                  </a:lnTo>
                  <a:lnTo>
                    <a:pt x="5007863" y="1443227"/>
                  </a:lnTo>
                  <a:lnTo>
                    <a:pt x="5009388" y="1429511"/>
                  </a:lnTo>
                  <a:lnTo>
                    <a:pt x="5009388" y="1376171"/>
                  </a:lnTo>
                  <a:lnTo>
                    <a:pt x="5010911" y="1292351"/>
                  </a:lnTo>
                  <a:lnTo>
                    <a:pt x="5012436" y="1188719"/>
                  </a:lnTo>
                  <a:lnTo>
                    <a:pt x="5013959" y="1080516"/>
                  </a:lnTo>
                  <a:lnTo>
                    <a:pt x="5013959" y="982980"/>
                  </a:lnTo>
                  <a:lnTo>
                    <a:pt x="5015484" y="909827"/>
                  </a:lnTo>
                  <a:lnTo>
                    <a:pt x="5017008" y="870203"/>
                  </a:lnTo>
                  <a:lnTo>
                    <a:pt x="5017008" y="911351"/>
                  </a:lnTo>
                  <a:lnTo>
                    <a:pt x="5018532" y="986027"/>
                  </a:lnTo>
                  <a:lnTo>
                    <a:pt x="5020056" y="1083564"/>
                  </a:lnTo>
                  <a:lnTo>
                    <a:pt x="5020056" y="1190243"/>
                  </a:lnTo>
                  <a:lnTo>
                    <a:pt x="5021579" y="1292351"/>
                  </a:lnTo>
                  <a:lnTo>
                    <a:pt x="5023104" y="1374648"/>
                  </a:lnTo>
                  <a:lnTo>
                    <a:pt x="5024627" y="1424939"/>
                  </a:lnTo>
                  <a:lnTo>
                    <a:pt x="5024627" y="1437132"/>
                  </a:lnTo>
                  <a:lnTo>
                    <a:pt x="5026152" y="1411223"/>
                  </a:lnTo>
                  <a:lnTo>
                    <a:pt x="5027675" y="1345691"/>
                  </a:lnTo>
                  <a:lnTo>
                    <a:pt x="5027675" y="1257299"/>
                  </a:lnTo>
                  <a:lnTo>
                    <a:pt x="5030724" y="1048511"/>
                  </a:lnTo>
                  <a:lnTo>
                    <a:pt x="5032247" y="958595"/>
                  </a:lnTo>
                  <a:lnTo>
                    <a:pt x="5032247" y="896111"/>
                  </a:lnTo>
                  <a:lnTo>
                    <a:pt x="5033772" y="870203"/>
                  </a:lnTo>
                  <a:lnTo>
                    <a:pt x="5035295" y="883919"/>
                  </a:lnTo>
                  <a:lnTo>
                    <a:pt x="5035295" y="1019555"/>
                  </a:lnTo>
                  <a:lnTo>
                    <a:pt x="5036820" y="1120139"/>
                  </a:lnTo>
                  <a:lnTo>
                    <a:pt x="5038343" y="1223771"/>
                  </a:lnTo>
                  <a:lnTo>
                    <a:pt x="5038343" y="1319783"/>
                  </a:lnTo>
                  <a:lnTo>
                    <a:pt x="5039868" y="1391411"/>
                  </a:lnTo>
                  <a:lnTo>
                    <a:pt x="5041391" y="1429511"/>
                  </a:lnTo>
                  <a:lnTo>
                    <a:pt x="5042916" y="1429511"/>
                  </a:lnTo>
                  <a:lnTo>
                    <a:pt x="5042916" y="1389887"/>
                  </a:lnTo>
                  <a:lnTo>
                    <a:pt x="5044440" y="1316735"/>
                  </a:lnTo>
                  <a:lnTo>
                    <a:pt x="5045963" y="1222248"/>
                  </a:lnTo>
                  <a:lnTo>
                    <a:pt x="5047488" y="1117091"/>
                  </a:lnTo>
                  <a:lnTo>
                    <a:pt x="5047488" y="1018032"/>
                  </a:lnTo>
                  <a:lnTo>
                    <a:pt x="5049011" y="937259"/>
                  </a:lnTo>
                  <a:lnTo>
                    <a:pt x="5050536" y="886967"/>
                  </a:lnTo>
                  <a:lnTo>
                    <a:pt x="5050536" y="874775"/>
                  </a:lnTo>
                  <a:lnTo>
                    <a:pt x="5052059" y="900683"/>
                  </a:lnTo>
                  <a:lnTo>
                    <a:pt x="5052059" y="963167"/>
                  </a:lnTo>
                  <a:lnTo>
                    <a:pt x="5053584" y="1053083"/>
                  </a:lnTo>
                  <a:lnTo>
                    <a:pt x="5053584" y="1153667"/>
                  </a:lnTo>
                  <a:lnTo>
                    <a:pt x="5055108" y="1257299"/>
                  </a:lnTo>
                  <a:lnTo>
                    <a:pt x="5056632" y="1344167"/>
                  </a:lnTo>
                  <a:lnTo>
                    <a:pt x="5058156" y="1405127"/>
                  </a:lnTo>
                  <a:lnTo>
                    <a:pt x="5058156" y="1429511"/>
                  </a:lnTo>
                  <a:lnTo>
                    <a:pt x="5059679" y="1415795"/>
                  </a:lnTo>
                  <a:lnTo>
                    <a:pt x="5061204" y="1365503"/>
                  </a:lnTo>
                  <a:lnTo>
                    <a:pt x="5061204" y="1284732"/>
                  </a:lnTo>
                  <a:lnTo>
                    <a:pt x="5062727" y="1187195"/>
                  </a:lnTo>
                  <a:lnTo>
                    <a:pt x="5064252" y="1083564"/>
                  </a:lnTo>
                  <a:lnTo>
                    <a:pt x="5065775" y="989075"/>
                  </a:lnTo>
                  <a:lnTo>
                    <a:pt x="5065775" y="918971"/>
                  </a:lnTo>
                  <a:lnTo>
                    <a:pt x="5067300" y="882395"/>
                  </a:lnTo>
                  <a:lnTo>
                    <a:pt x="5068824" y="882395"/>
                  </a:lnTo>
                  <a:lnTo>
                    <a:pt x="5068824" y="920495"/>
                  </a:lnTo>
                  <a:lnTo>
                    <a:pt x="5068824" y="1086611"/>
                  </a:lnTo>
                  <a:lnTo>
                    <a:pt x="5070347" y="1188719"/>
                  </a:lnTo>
                  <a:lnTo>
                    <a:pt x="5070347" y="1286255"/>
                  </a:lnTo>
                  <a:lnTo>
                    <a:pt x="5071872" y="1365503"/>
                  </a:lnTo>
                  <a:lnTo>
                    <a:pt x="5073395" y="1414271"/>
                  </a:lnTo>
                  <a:lnTo>
                    <a:pt x="5074920" y="1427987"/>
                  </a:lnTo>
                </a:path>
              </a:pathLst>
            </a:custGeom>
            <a:ln w="4762">
              <a:solidFill>
                <a:srgbClr val="FF00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41" name="object 241"/>
            <p:cNvSpPr/>
            <p:nvPr/>
          </p:nvSpPr>
          <p:spPr>
            <a:xfrm>
              <a:off x="5724144" y="5975603"/>
              <a:ext cx="828040" cy="390525"/>
            </a:xfrm>
            <a:custGeom>
              <a:avLst/>
              <a:gdLst/>
              <a:ahLst/>
              <a:cxnLst/>
              <a:rect l="l" t="t" r="r" b="b"/>
              <a:pathLst>
                <a:path w="828040" h="390525">
                  <a:moveTo>
                    <a:pt x="827532" y="390144"/>
                  </a:moveTo>
                  <a:lnTo>
                    <a:pt x="0" y="390144"/>
                  </a:lnTo>
                  <a:lnTo>
                    <a:pt x="0" y="0"/>
                  </a:lnTo>
                  <a:lnTo>
                    <a:pt x="827532" y="0"/>
                  </a:lnTo>
                  <a:lnTo>
                    <a:pt x="827532" y="390144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42" name="object 242"/>
            <p:cNvSpPr/>
            <p:nvPr/>
          </p:nvSpPr>
          <p:spPr>
            <a:xfrm>
              <a:off x="5724144" y="5975603"/>
              <a:ext cx="828040" cy="390525"/>
            </a:xfrm>
            <a:custGeom>
              <a:avLst/>
              <a:gdLst/>
              <a:ahLst/>
              <a:cxnLst/>
              <a:rect l="l" t="t" r="r" b="b"/>
              <a:pathLst>
                <a:path w="828040" h="390525">
                  <a:moveTo>
                    <a:pt x="827532" y="0"/>
                  </a:moveTo>
                  <a:lnTo>
                    <a:pt x="0" y="0"/>
                  </a:lnTo>
                  <a:lnTo>
                    <a:pt x="0" y="390144"/>
                  </a:lnTo>
                  <a:lnTo>
                    <a:pt x="827532" y="390144"/>
                  </a:lnTo>
                  <a:lnTo>
                    <a:pt x="827532" y="0"/>
                  </a:lnTo>
                  <a:close/>
                </a:path>
                <a:path w="828040" h="390525">
                  <a:moveTo>
                    <a:pt x="0" y="0"/>
                  </a:moveTo>
                  <a:lnTo>
                    <a:pt x="0" y="0"/>
                  </a:lnTo>
                </a:path>
              </a:pathLst>
            </a:custGeom>
            <a:ln w="9144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43" name="object 243"/>
            <p:cNvSpPr/>
            <p:nvPr/>
          </p:nvSpPr>
          <p:spPr>
            <a:xfrm>
              <a:off x="5769864" y="6076187"/>
              <a:ext cx="127000" cy="3175"/>
            </a:xfrm>
            <a:custGeom>
              <a:avLst/>
              <a:gdLst/>
              <a:ahLst/>
              <a:cxnLst/>
              <a:rect l="l" t="t" r="r" b="b"/>
              <a:pathLst>
                <a:path w="127000" h="3175">
                  <a:moveTo>
                    <a:pt x="-9144" y="1524"/>
                  </a:moveTo>
                  <a:lnTo>
                    <a:pt x="135635" y="1524"/>
                  </a:lnTo>
                </a:path>
              </a:pathLst>
            </a:custGeom>
            <a:ln w="21336">
              <a:solidFill>
                <a:srgbClr val="00008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44" name="object 244"/>
            <p:cNvSpPr/>
            <p:nvPr/>
          </p:nvSpPr>
          <p:spPr>
            <a:xfrm>
              <a:off x="5769864" y="6242303"/>
              <a:ext cx="127000" cy="0"/>
            </a:xfrm>
            <a:custGeom>
              <a:avLst/>
              <a:gdLst/>
              <a:ahLst/>
              <a:cxnLst/>
              <a:rect l="l" t="t" r="r" b="b"/>
              <a:pathLst>
                <a:path w="127000">
                  <a:moveTo>
                    <a:pt x="0" y="0"/>
                  </a:moveTo>
                  <a:lnTo>
                    <a:pt x="126491" y="0"/>
                  </a:lnTo>
                </a:path>
              </a:pathLst>
            </a:custGeom>
            <a:ln w="18288">
              <a:solidFill>
                <a:srgbClr val="FF00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45" name="object 245"/>
            <p:cNvSpPr/>
            <p:nvPr/>
          </p:nvSpPr>
          <p:spPr>
            <a:xfrm>
              <a:off x="1725167" y="7383780"/>
              <a:ext cx="0" cy="22860"/>
            </a:xfrm>
            <a:custGeom>
              <a:avLst/>
              <a:gdLst/>
              <a:ahLst/>
              <a:cxnLst/>
              <a:rect l="l" t="t" r="r" b="b"/>
              <a:pathLst>
                <a:path h="22859">
                  <a:moveTo>
                    <a:pt x="0" y="22859"/>
                  </a:moveTo>
                  <a:lnTo>
                    <a:pt x="0" y="0"/>
                  </a:lnTo>
                </a:path>
              </a:pathLst>
            </a:custGeom>
            <a:ln w="476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46" name="object 246"/>
            <p:cNvSpPr/>
            <p:nvPr/>
          </p:nvSpPr>
          <p:spPr>
            <a:xfrm>
              <a:off x="1726691" y="7383780"/>
              <a:ext cx="1905" cy="22860"/>
            </a:xfrm>
            <a:custGeom>
              <a:avLst/>
              <a:gdLst/>
              <a:ahLst/>
              <a:cxnLst/>
              <a:rect l="l" t="t" r="r" b="b"/>
              <a:pathLst>
                <a:path w="1905" h="22859">
                  <a:moveTo>
                    <a:pt x="762" y="-2381"/>
                  </a:moveTo>
                  <a:lnTo>
                    <a:pt x="762" y="25240"/>
                  </a:lnTo>
                </a:path>
              </a:pathLst>
            </a:custGeom>
            <a:ln w="6286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47" name="object 247"/>
            <p:cNvSpPr/>
            <p:nvPr/>
          </p:nvSpPr>
          <p:spPr>
            <a:xfrm>
              <a:off x="1728216" y="7383780"/>
              <a:ext cx="0" cy="22860"/>
            </a:xfrm>
            <a:custGeom>
              <a:avLst/>
              <a:gdLst/>
              <a:ahLst/>
              <a:cxnLst/>
              <a:rect l="l" t="t" r="r" b="b"/>
              <a:pathLst>
                <a:path h="22859">
                  <a:moveTo>
                    <a:pt x="0" y="22859"/>
                  </a:moveTo>
                  <a:lnTo>
                    <a:pt x="0" y="0"/>
                  </a:lnTo>
                </a:path>
              </a:pathLst>
            </a:custGeom>
            <a:ln w="476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48" name="object 248"/>
            <p:cNvSpPr/>
            <p:nvPr/>
          </p:nvSpPr>
          <p:spPr>
            <a:xfrm>
              <a:off x="1728978" y="7381398"/>
              <a:ext cx="0" cy="27940"/>
            </a:xfrm>
            <a:custGeom>
              <a:avLst/>
              <a:gdLst/>
              <a:ahLst/>
              <a:cxnLst/>
              <a:rect l="l" t="t" r="r" b="b"/>
              <a:pathLst>
                <a:path h="27940">
                  <a:moveTo>
                    <a:pt x="0" y="0"/>
                  </a:moveTo>
                  <a:lnTo>
                    <a:pt x="0" y="27622"/>
                  </a:lnTo>
                </a:path>
                <a:path h="27940">
                  <a:moveTo>
                    <a:pt x="0" y="0"/>
                  </a:moveTo>
                  <a:lnTo>
                    <a:pt x="0" y="27622"/>
                  </a:lnTo>
                </a:path>
              </a:pathLst>
            </a:custGeom>
            <a:ln w="6286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49" name="object 249"/>
            <p:cNvSpPr/>
            <p:nvPr/>
          </p:nvSpPr>
          <p:spPr>
            <a:xfrm>
              <a:off x="1731263" y="7383780"/>
              <a:ext cx="1905" cy="22860"/>
            </a:xfrm>
            <a:custGeom>
              <a:avLst/>
              <a:gdLst/>
              <a:ahLst/>
              <a:cxnLst/>
              <a:rect l="l" t="t" r="r" b="b"/>
              <a:pathLst>
                <a:path w="1905" h="22859">
                  <a:moveTo>
                    <a:pt x="0" y="22859"/>
                  </a:moveTo>
                  <a:lnTo>
                    <a:pt x="0" y="0"/>
                  </a:lnTo>
                </a:path>
                <a:path w="1905" h="22859">
                  <a:moveTo>
                    <a:pt x="1524" y="22859"/>
                  </a:moveTo>
                  <a:lnTo>
                    <a:pt x="1524" y="0"/>
                  </a:lnTo>
                </a:path>
                <a:path w="1905" h="22859">
                  <a:moveTo>
                    <a:pt x="1524" y="22859"/>
                  </a:moveTo>
                  <a:lnTo>
                    <a:pt x="1524" y="0"/>
                  </a:lnTo>
                </a:path>
              </a:pathLst>
            </a:custGeom>
            <a:ln w="476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50" name="object 250"/>
            <p:cNvSpPr/>
            <p:nvPr/>
          </p:nvSpPr>
          <p:spPr>
            <a:xfrm>
              <a:off x="1732787" y="7383780"/>
              <a:ext cx="1905" cy="22860"/>
            </a:xfrm>
            <a:custGeom>
              <a:avLst/>
              <a:gdLst/>
              <a:ahLst/>
              <a:cxnLst/>
              <a:rect l="l" t="t" r="r" b="b"/>
              <a:pathLst>
                <a:path w="1905" h="22859">
                  <a:moveTo>
                    <a:pt x="762" y="-2381"/>
                  </a:moveTo>
                  <a:lnTo>
                    <a:pt x="762" y="25240"/>
                  </a:lnTo>
                </a:path>
              </a:pathLst>
            </a:custGeom>
            <a:ln w="6286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51" name="object 251"/>
            <p:cNvSpPr/>
            <p:nvPr/>
          </p:nvSpPr>
          <p:spPr>
            <a:xfrm>
              <a:off x="1735836" y="7383780"/>
              <a:ext cx="0" cy="22860"/>
            </a:xfrm>
            <a:custGeom>
              <a:avLst/>
              <a:gdLst/>
              <a:ahLst/>
              <a:cxnLst/>
              <a:rect l="l" t="t" r="r" b="b"/>
              <a:pathLst>
                <a:path h="22859">
                  <a:moveTo>
                    <a:pt x="0" y="22859"/>
                  </a:moveTo>
                  <a:lnTo>
                    <a:pt x="0" y="0"/>
                  </a:lnTo>
                </a:path>
                <a:path h="22859">
                  <a:moveTo>
                    <a:pt x="0" y="22859"/>
                  </a:moveTo>
                  <a:lnTo>
                    <a:pt x="0" y="0"/>
                  </a:lnTo>
                </a:path>
                <a:path h="22859">
                  <a:moveTo>
                    <a:pt x="0" y="22859"/>
                  </a:moveTo>
                  <a:lnTo>
                    <a:pt x="0" y="0"/>
                  </a:lnTo>
                </a:path>
              </a:pathLst>
            </a:custGeom>
            <a:ln w="476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52" name="object 252"/>
            <p:cNvSpPr/>
            <p:nvPr/>
          </p:nvSpPr>
          <p:spPr>
            <a:xfrm>
              <a:off x="1737359" y="7383780"/>
              <a:ext cx="1905" cy="22860"/>
            </a:xfrm>
            <a:custGeom>
              <a:avLst/>
              <a:gdLst/>
              <a:ahLst/>
              <a:cxnLst/>
              <a:rect l="l" t="t" r="r" b="b"/>
              <a:pathLst>
                <a:path w="1905" h="22859">
                  <a:moveTo>
                    <a:pt x="762" y="-2381"/>
                  </a:moveTo>
                  <a:lnTo>
                    <a:pt x="762" y="25240"/>
                  </a:lnTo>
                </a:path>
              </a:pathLst>
            </a:custGeom>
            <a:ln w="6286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53" name="object 253"/>
            <p:cNvSpPr/>
            <p:nvPr/>
          </p:nvSpPr>
          <p:spPr>
            <a:xfrm>
              <a:off x="1738883" y="7383780"/>
              <a:ext cx="1905" cy="22860"/>
            </a:xfrm>
            <a:custGeom>
              <a:avLst/>
              <a:gdLst/>
              <a:ahLst/>
              <a:cxnLst/>
              <a:rect l="l" t="t" r="r" b="b"/>
              <a:pathLst>
                <a:path w="1905" h="22859">
                  <a:moveTo>
                    <a:pt x="762" y="-2381"/>
                  </a:moveTo>
                  <a:lnTo>
                    <a:pt x="762" y="25240"/>
                  </a:lnTo>
                </a:path>
              </a:pathLst>
            </a:custGeom>
            <a:ln w="6286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54" name="object 254"/>
            <p:cNvSpPr/>
            <p:nvPr/>
          </p:nvSpPr>
          <p:spPr>
            <a:xfrm>
              <a:off x="1741170" y="7381398"/>
              <a:ext cx="0" cy="27940"/>
            </a:xfrm>
            <a:custGeom>
              <a:avLst/>
              <a:gdLst/>
              <a:ahLst/>
              <a:cxnLst/>
              <a:rect l="l" t="t" r="r" b="b"/>
              <a:pathLst>
                <a:path h="27940">
                  <a:moveTo>
                    <a:pt x="0" y="0"/>
                  </a:moveTo>
                  <a:lnTo>
                    <a:pt x="0" y="27622"/>
                  </a:lnTo>
                </a:path>
                <a:path h="27940">
                  <a:moveTo>
                    <a:pt x="0" y="0"/>
                  </a:moveTo>
                  <a:lnTo>
                    <a:pt x="0" y="27622"/>
                  </a:lnTo>
                </a:path>
              </a:pathLst>
            </a:custGeom>
            <a:ln w="6286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55" name="object 255"/>
            <p:cNvSpPr/>
            <p:nvPr/>
          </p:nvSpPr>
          <p:spPr>
            <a:xfrm>
              <a:off x="1741932" y="7383780"/>
              <a:ext cx="1905" cy="22860"/>
            </a:xfrm>
            <a:custGeom>
              <a:avLst/>
              <a:gdLst/>
              <a:ahLst/>
              <a:cxnLst/>
              <a:rect l="l" t="t" r="r" b="b"/>
              <a:pathLst>
                <a:path w="1905" h="22859">
                  <a:moveTo>
                    <a:pt x="761" y="-2381"/>
                  </a:moveTo>
                  <a:lnTo>
                    <a:pt x="761" y="25240"/>
                  </a:lnTo>
                </a:path>
              </a:pathLst>
            </a:custGeom>
            <a:ln w="6286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56" name="object 256"/>
            <p:cNvSpPr/>
            <p:nvPr/>
          </p:nvSpPr>
          <p:spPr>
            <a:xfrm>
              <a:off x="1743455" y="7383780"/>
              <a:ext cx="0" cy="22860"/>
            </a:xfrm>
            <a:custGeom>
              <a:avLst/>
              <a:gdLst/>
              <a:ahLst/>
              <a:cxnLst/>
              <a:rect l="l" t="t" r="r" b="b"/>
              <a:pathLst>
                <a:path h="22859">
                  <a:moveTo>
                    <a:pt x="0" y="22859"/>
                  </a:moveTo>
                  <a:lnTo>
                    <a:pt x="0" y="0"/>
                  </a:lnTo>
                </a:path>
                <a:path h="22859">
                  <a:moveTo>
                    <a:pt x="0" y="22859"/>
                  </a:moveTo>
                  <a:lnTo>
                    <a:pt x="0" y="0"/>
                  </a:lnTo>
                </a:path>
              </a:pathLst>
            </a:custGeom>
            <a:ln w="476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57" name="object 257"/>
            <p:cNvSpPr/>
            <p:nvPr/>
          </p:nvSpPr>
          <p:spPr>
            <a:xfrm>
              <a:off x="1743455" y="7383780"/>
              <a:ext cx="1905" cy="22860"/>
            </a:xfrm>
            <a:custGeom>
              <a:avLst/>
              <a:gdLst/>
              <a:ahLst/>
              <a:cxnLst/>
              <a:rect l="l" t="t" r="r" b="b"/>
              <a:pathLst>
                <a:path w="1905" h="22859">
                  <a:moveTo>
                    <a:pt x="762" y="-2381"/>
                  </a:moveTo>
                  <a:lnTo>
                    <a:pt x="762" y="25240"/>
                  </a:lnTo>
                </a:path>
              </a:pathLst>
            </a:custGeom>
            <a:ln w="6286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58" name="object 258"/>
            <p:cNvSpPr/>
            <p:nvPr/>
          </p:nvSpPr>
          <p:spPr>
            <a:xfrm>
              <a:off x="1746504" y="7383780"/>
              <a:ext cx="3175" cy="22860"/>
            </a:xfrm>
            <a:custGeom>
              <a:avLst/>
              <a:gdLst/>
              <a:ahLst/>
              <a:cxnLst/>
              <a:rect l="l" t="t" r="r" b="b"/>
              <a:pathLst>
                <a:path w="3175" h="22859">
                  <a:moveTo>
                    <a:pt x="0" y="22859"/>
                  </a:moveTo>
                  <a:lnTo>
                    <a:pt x="0" y="0"/>
                  </a:lnTo>
                </a:path>
                <a:path w="3175" h="22859">
                  <a:moveTo>
                    <a:pt x="1524" y="22859"/>
                  </a:moveTo>
                  <a:lnTo>
                    <a:pt x="1524" y="0"/>
                  </a:lnTo>
                </a:path>
                <a:path w="3175" h="22859">
                  <a:moveTo>
                    <a:pt x="1524" y="22859"/>
                  </a:moveTo>
                  <a:lnTo>
                    <a:pt x="1524" y="0"/>
                  </a:lnTo>
                </a:path>
                <a:path w="3175" h="22859">
                  <a:moveTo>
                    <a:pt x="3047" y="22859"/>
                  </a:moveTo>
                  <a:lnTo>
                    <a:pt x="3047" y="0"/>
                  </a:lnTo>
                </a:path>
              </a:pathLst>
            </a:custGeom>
            <a:ln w="476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59" name="object 259"/>
            <p:cNvSpPr/>
            <p:nvPr/>
          </p:nvSpPr>
          <p:spPr>
            <a:xfrm>
              <a:off x="1749551" y="7383780"/>
              <a:ext cx="1905" cy="22860"/>
            </a:xfrm>
            <a:custGeom>
              <a:avLst/>
              <a:gdLst/>
              <a:ahLst/>
              <a:cxnLst/>
              <a:rect l="l" t="t" r="r" b="b"/>
              <a:pathLst>
                <a:path w="1905" h="22859">
                  <a:moveTo>
                    <a:pt x="762" y="-2381"/>
                  </a:moveTo>
                  <a:lnTo>
                    <a:pt x="762" y="25240"/>
                  </a:lnTo>
                </a:path>
              </a:pathLst>
            </a:custGeom>
            <a:ln w="6286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60" name="object 260"/>
            <p:cNvSpPr/>
            <p:nvPr/>
          </p:nvSpPr>
          <p:spPr>
            <a:xfrm>
              <a:off x="1751837" y="7381398"/>
              <a:ext cx="1905" cy="27940"/>
            </a:xfrm>
            <a:custGeom>
              <a:avLst/>
              <a:gdLst/>
              <a:ahLst/>
              <a:cxnLst/>
              <a:rect l="l" t="t" r="r" b="b"/>
              <a:pathLst>
                <a:path w="1905" h="27940">
                  <a:moveTo>
                    <a:pt x="0" y="0"/>
                  </a:moveTo>
                  <a:lnTo>
                    <a:pt x="0" y="27622"/>
                  </a:lnTo>
                </a:path>
                <a:path w="1905" h="27940">
                  <a:moveTo>
                    <a:pt x="0" y="0"/>
                  </a:moveTo>
                  <a:lnTo>
                    <a:pt x="0" y="27622"/>
                  </a:lnTo>
                </a:path>
                <a:path w="1905" h="27940">
                  <a:moveTo>
                    <a:pt x="1524" y="0"/>
                  </a:moveTo>
                  <a:lnTo>
                    <a:pt x="1524" y="27622"/>
                  </a:lnTo>
                </a:path>
              </a:pathLst>
            </a:custGeom>
            <a:ln w="6286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61" name="object 261"/>
            <p:cNvSpPr/>
            <p:nvPr/>
          </p:nvSpPr>
          <p:spPr>
            <a:xfrm>
              <a:off x="1754886" y="7381398"/>
              <a:ext cx="0" cy="27940"/>
            </a:xfrm>
            <a:custGeom>
              <a:avLst/>
              <a:gdLst/>
              <a:ahLst/>
              <a:cxnLst/>
              <a:rect l="l" t="t" r="r" b="b"/>
              <a:pathLst>
                <a:path h="27940">
                  <a:moveTo>
                    <a:pt x="0" y="0"/>
                  </a:moveTo>
                  <a:lnTo>
                    <a:pt x="0" y="27622"/>
                  </a:lnTo>
                </a:path>
                <a:path h="27940">
                  <a:moveTo>
                    <a:pt x="0" y="0"/>
                  </a:moveTo>
                  <a:lnTo>
                    <a:pt x="0" y="27622"/>
                  </a:lnTo>
                </a:path>
              </a:pathLst>
            </a:custGeom>
            <a:ln w="6286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62" name="object 262"/>
            <p:cNvSpPr/>
            <p:nvPr/>
          </p:nvSpPr>
          <p:spPr>
            <a:xfrm>
              <a:off x="1755648" y="7383780"/>
              <a:ext cx="1905" cy="22860"/>
            </a:xfrm>
            <a:custGeom>
              <a:avLst/>
              <a:gdLst/>
              <a:ahLst/>
              <a:cxnLst/>
              <a:rect l="l" t="t" r="r" b="b"/>
              <a:pathLst>
                <a:path w="1905" h="22859">
                  <a:moveTo>
                    <a:pt x="761" y="-2381"/>
                  </a:moveTo>
                  <a:lnTo>
                    <a:pt x="761" y="25240"/>
                  </a:lnTo>
                </a:path>
              </a:pathLst>
            </a:custGeom>
            <a:ln w="6286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63" name="object 263"/>
            <p:cNvSpPr/>
            <p:nvPr/>
          </p:nvSpPr>
          <p:spPr>
            <a:xfrm>
              <a:off x="1757171" y="7383780"/>
              <a:ext cx="7620" cy="22860"/>
            </a:xfrm>
            <a:custGeom>
              <a:avLst/>
              <a:gdLst/>
              <a:ahLst/>
              <a:cxnLst/>
              <a:rect l="l" t="t" r="r" b="b"/>
              <a:pathLst>
                <a:path w="7619" h="22859">
                  <a:moveTo>
                    <a:pt x="0" y="22859"/>
                  </a:moveTo>
                  <a:lnTo>
                    <a:pt x="0" y="0"/>
                  </a:lnTo>
                </a:path>
                <a:path w="7619" h="22859">
                  <a:moveTo>
                    <a:pt x="1524" y="22859"/>
                  </a:moveTo>
                  <a:lnTo>
                    <a:pt x="1524" y="0"/>
                  </a:lnTo>
                </a:path>
                <a:path w="7619" h="22859">
                  <a:moveTo>
                    <a:pt x="1524" y="22859"/>
                  </a:moveTo>
                  <a:lnTo>
                    <a:pt x="1524" y="0"/>
                  </a:lnTo>
                </a:path>
                <a:path w="7619" h="22859">
                  <a:moveTo>
                    <a:pt x="3048" y="22859"/>
                  </a:moveTo>
                  <a:lnTo>
                    <a:pt x="3048" y="0"/>
                  </a:lnTo>
                </a:path>
                <a:path w="7619" h="22859">
                  <a:moveTo>
                    <a:pt x="4572" y="22859"/>
                  </a:moveTo>
                  <a:lnTo>
                    <a:pt x="4572" y="0"/>
                  </a:lnTo>
                </a:path>
                <a:path w="7619" h="22859">
                  <a:moveTo>
                    <a:pt x="6095" y="22859"/>
                  </a:moveTo>
                  <a:lnTo>
                    <a:pt x="6095" y="0"/>
                  </a:lnTo>
                </a:path>
                <a:path w="7619" h="22859">
                  <a:moveTo>
                    <a:pt x="6095" y="22859"/>
                  </a:moveTo>
                  <a:lnTo>
                    <a:pt x="6095" y="0"/>
                  </a:lnTo>
                </a:path>
                <a:path w="7619" h="22859">
                  <a:moveTo>
                    <a:pt x="7620" y="22859"/>
                  </a:moveTo>
                  <a:lnTo>
                    <a:pt x="7620" y="0"/>
                  </a:lnTo>
                </a:path>
              </a:pathLst>
            </a:custGeom>
            <a:ln w="476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64" name="object 264"/>
            <p:cNvSpPr/>
            <p:nvPr/>
          </p:nvSpPr>
          <p:spPr>
            <a:xfrm>
              <a:off x="1765554" y="7381398"/>
              <a:ext cx="0" cy="27940"/>
            </a:xfrm>
            <a:custGeom>
              <a:avLst/>
              <a:gdLst/>
              <a:ahLst/>
              <a:cxnLst/>
              <a:rect l="l" t="t" r="r" b="b"/>
              <a:pathLst>
                <a:path h="27940">
                  <a:moveTo>
                    <a:pt x="0" y="0"/>
                  </a:moveTo>
                  <a:lnTo>
                    <a:pt x="0" y="27622"/>
                  </a:lnTo>
                </a:path>
                <a:path h="27940">
                  <a:moveTo>
                    <a:pt x="0" y="0"/>
                  </a:moveTo>
                  <a:lnTo>
                    <a:pt x="0" y="27622"/>
                  </a:lnTo>
                </a:path>
              </a:pathLst>
            </a:custGeom>
            <a:ln w="6286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65" name="object 265"/>
            <p:cNvSpPr/>
            <p:nvPr/>
          </p:nvSpPr>
          <p:spPr>
            <a:xfrm>
              <a:off x="1766316" y="7383780"/>
              <a:ext cx="1905" cy="22860"/>
            </a:xfrm>
            <a:custGeom>
              <a:avLst/>
              <a:gdLst/>
              <a:ahLst/>
              <a:cxnLst/>
              <a:rect l="l" t="t" r="r" b="b"/>
              <a:pathLst>
                <a:path w="1905" h="22859">
                  <a:moveTo>
                    <a:pt x="762" y="-2381"/>
                  </a:moveTo>
                  <a:lnTo>
                    <a:pt x="762" y="25240"/>
                  </a:lnTo>
                </a:path>
              </a:pathLst>
            </a:custGeom>
            <a:ln w="6286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66" name="object 266"/>
            <p:cNvSpPr/>
            <p:nvPr/>
          </p:nvSpPr>
          <p:spPr>
            <a:xfrm>
              <a:off x="1767840" y="7383780"/>
              <a:ext cx="1905" cy="22860"/>
            </a:xfrm>
            <a:custGeom>
              <a:avLst/>
              <a:gdLst/>
              <a:ahLst/>
              <a:cxnLst/>
              <a:rect l="l" t="t" r="r" b="b"/>
              <a:pathLst>
                <a:path w="1905" h="22859">
                  <a:moveTo>
                    <a:pt x="761" y="-2381"/>
                  </a:moveTo>
                  <a:lnTo>
                    <a:pt x="761" y="25240"/>
                  </a:lnTo>
                </a:path>
              </a:pathLst>
            </a:custGeom>
            <a:ln w="6286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67" name="object 267"/>
            <p:cNvSpPr/>
            <p:nvPr/>
          </p:nvSpPr>
          <p:spPr>
            <a:xfrm>
              <a:off x="1770887" y="7383780"/>
              <a:ext cx="0" cy="22860"/>
            </a:xfrm>
            <a:custGeom>
              <a:avLst/>
              <a:gdLst/>
              <a:ahLst/>
              <a:cxnLst/>
              <a:rect l="l" t="t" r="r" b="b"/>
              <a:pathLst>
                <a:path h="22859">
                  <a:moveTo>
                    <a:pt x="0" y="22859"/>
                  </a:moveTo>
                  <a:lnTo>
                    <a:pt x="0" y="0"/>
                  </a:lnTo>
                </a:path>
                <a:path h="22859">
                  <a:moveTo>
                    <a:pt x="0" y="22859"/>
                  </a:moveTo>
                  <a:lnTo>
                    <a:pt x="0" y="0"/>
                  </a:lnTo>
                </a:path>
              </a:pathLst>
            </a:custGeom>
            <a:ln w="476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68" name="object 268"/>
            <p:cNvSpPr/>
            <p:nvPr/>
          </p:nvSpPr>
          <p:spPr>
            <a:xfrm>
              <a:off x="1770887" y="7383780"/>
              <a:ext cx="1905" cy="22860"/>
            </a:xfrm>
            <a:custGeom>
              <a:avLst/>
              <a:gdLst/>
              <a:ahLst/>
              <a:cxnLst/>
              <a:rect l="l" t="t" r="r" b="b"/>
              <a:pathLst>
                <a:path w="1905" h="22859">
                  <a:moveTo>
                    <a:pt x="762" y="-2381"/>
                  </a:moveTo>
                  <a:lnTo>
                    <a:pt x="762" y="25240"/>
                  </a:lnTo>
                </a:path>
              </a:pathLst>
            </a:custGeom>
            <a:ln w="6286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69" name="object 269"/>
            <p:cNvSpPr/>
            <p:nvPr/>
          </p:nvSpPr>
          <p:spPr>
            <a:xfrm>
              <a:off x="1772412" y="7383780"/>
              <a:ext cx="3175" cy="22860"/>
            </a:xfrm>
            <a:custGeom>
              <a:avLst/>
              <a:gdLst/>
              <a:ahLst/>
              <a:cxnLst/>
              <a:rect l="l" t="t" r="r" b="b"/>
              <a:pathLst>
                <a:path w="3175" h="22859">
                  <a:moveTo>
                    <a:pt x="0" y="22859"/>
                  </a:moveTo>
                  <a:lnTo>
                    <a:pt x="0" y="0"/>
                  </a:lnTo>
                </a:path>
                <a:path w="3175" h="22859">
                  <a:moveTo>
                    <a:pt x="1524" y="22859"/>
                  </a:moveTo>
                  <a:lnTo>
                    <a:pt x="1524" y="0"/>
                  </a:lnTo>
                </a:path>
                <a:path w="3175" h="22859">
                  <a:moveTo>
                    <a:pt x="1524" y="22859"/>
                  </a:moveTo>
                  <a:lnTo>
                    <a:pt x="1524" y="0"/>
                  </a:lnTo>
                </a:path>
                <a:path w="3175" h="22859">
                  <a:moveTo>
                    <a:pt x="3047" y="22859"/>
                  </a:moveTo>
                  <a:lnTo>
                    <a:pt x="3047" y="0"/>
                  </a:lnTo>
                </a:path>
              </a:pathLst>
            </a:custGeom>
            <a:ln w="476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70" name="object 270"/>
            <p:cNvSpPr/>
            <p:nvPr/>
          </p:nvSpPr>
          <p:spPr>
            <a:xfrm>
              <a:off x="1777745" y="7381398"/>
              <a:ext cx="0" cy="27940"/>
            </a:xfrm>
            <a:custGeom>
              <a:avLst/>
              <a:gdLst/>
              <a:ahLst/>
              <a:cxnLst/>
              <a:rect l="l" t="t" r="r" b="b"/>
              <a:pathLst>
                <a:path h="27940">
                  <a:moveTo>
                    <a:pt x="0" y="0"/>
                  </a:moveTo>
                  <a:lnTo>
                    <a:pt x="0" y="27622"/>
                  </a:lnTo>
                </a:path>
                <a:path h="27940">
                  <a:moveTo>
                    <a:pt x="0" y="0"/>
                  </a:moveTo>
                  <a:lnTo>
                    <a:pt x="0" y="27622"/>
                  </a:lnTo>
                </a:path>
              </a:pathLst>
            </a:custGeom>
            <a:ln w="6286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71" name="object 271"/>
            <p:cNvSpPr/>
            <p:nvPr/>
          </p:nvSpPr>
          <p:spPr>
            <a:xfrm>
              <a:off x="1778508" y="7383780"/>
              <a:ext cx="0" cy="22860"/>
            </a:xfrm>
            <a:custGeom>
              <a:avLst/>
              <a:gdLst/>
              <a:ahLst/>
              <a:cxnLst/>
              <a:rect l="l" t="t" r="r" b="b"/>
              <a:pathLst>
                <a:path h="22859">
                  <a:moveTo>
                    <a:pt x="0" y="22859"/>
                  </a:moveTo>
                  <a:lnTo>
                    <a:pt x="0" y="0"/>
                  </a:lnTo>
                </a:path>
              </a:pathLst>
            </a:custGeom>
            <a:ln w="476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72" name="object 272"/>
            <p:cNvSpPr/>
            <p:nvPr/>
          </p:nvSpPr>
          <p:spPr>
            <a:xfrm>
              <a:off x="1778508" y="7383780"/>
              <a:ext cx="1905" cy="22860"/>
            </a:xfrm>
            <a:custGeom>
              <a:avLst/>
              <a:gdLst/>
              <a:ahLst/>
              <a:cxnLst/>
              <a:rect l="l" t="t" r="r" b="b"/>
              <a:pathLst>
                <a:path w="1905" h="22859">
                  <a:moveTo>
                    <a:pt x="762" y="-2381"/>
                  </a:moveTo>
                  <a:lnTo>
                    <a:pt x="762" y="25240"/>
                  </a:lnTo>
                </a:path>
              </a:pathLst>
            </a:custGeom>
            <a:ln w="6286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73" name="object 273"/>
            <p:cNvSpPr/>
            <p:nvPr/>
          </p:nvSpPr>
          <p:spPr>
            <a:xfrm>
              <a:off x="1781555" y="7383780"/>
              <a:ext cx="0" cy="22860"/>
            </a:xfrm>
            <a:custGeom>
              <a:avLst/>
              <a:gdLst/>
              <a:ahLst/>
              <a:cxnLst/>
              <a:rect l="l" t="t" r="r" b="b"/>
              <a:pathLst>
                <a:path h="22859">
                  <a:moveTo>
                    <a:pt x="0" y="22859"/>
                  </a:moveTo>
                  <a:lnTo>
                    <a:pt x="0" y="0"/>
                  </a:lnTo>
                </a:path>
                <a:path h="22859">
                  <a:moveTo>
                    <a:pt x="0" y="22859"/>
                  </a:moveTo>
                  <a:lnTo>
                    <a:pt x="0" y="0"/>
                  </a:lnTo>
                </a:path>
                <a:path h="22859">
                  <a:moveTo>
                    <a:pt x="0" y="22859"/>
                  </a:moveTo>
                  <a:lnTo>
                    <a:pt x="0" y="0"/>
                  </a:lnTo>
                </a:path>
              </a:pathLst>
            </a:custGeom>
            <a:ln w="476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74" name="object 274"/>
            <p:cNvSpPr/>
            <p:nvPr/>
          </p:nvSpPr>
          <p:spPr>
            <a:xfrm>
              <a:off x="1781555" y="7383780"/>
              <a:ext cx="1905" cy="22860"/>
            </a:xfrm>
            <a:custGeom>
              <a:avLst/>
              <a:gdLst/>
              <a:ahLst/>
              <a:cxnLst/>
              <a:rect l="l" t="t" r="r" b="b"/>
              <a:pathLst>
                <a:path w="1905" h="22859">
                  <a:moveTo>
                    <a:pt x="762" y="-2381"/>
                  </a:moveTo>
                  <a:lnTo>
                    <a:pt x="762" y="25240"/>
                  </a:lnTo>
                </a:path>
              </a:pathLst>
            </a:custGeom>
            <a:ln w="6286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75" name="object 275"/>
            <p:cNvSpPr/>
            <p:nvPr/>
          </p:nvSpPr>
          <p:spPr>
            <a:xfrm>
              <a:off x="1784604" y="7383780"/>
              <a:ext cx="0" cy="22860"/>
            </a:xfrm>
            <a:custGeom>
              <a:avLst/>
              <a:gdLst/>
              <a:ahLst/>
              <a:cxnLst/>
              <a:rect l="l" t="t" r="r" b="b"/>
              <a:pathLst>
                <a:path h="22859">
                  <a:moveTo>
                    <a:pt x="0" y="22859"/>
                  </a:moveTo>
                  <a:lnTo>
                    <a:pt x="0" y="0"/>
                  </a:lnTo>
                </a:path>
                <a:path h="22859">
                  <a:moveTo>
                    <a:pt x="0" y="22859"/>
                  </a:moveTo>
                  <a:lnTo>
                    <a:pt x="0" y="0"/>
                  </a:lnTo>
                </a:path>
                <a:path h="22859">
                  <a:moveTo>
                    <a:pt x="0" y="22859"/>
                  </a:moveTo>
                  <a:lnTo>
                    <a:pt x="0" y="0"/>
                  </a:lnTo>
                </a:path>
              </a:pathLst>
            </a:custGeom>
            <a:ln w="476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76" name="object 276"/>
            <p:cNvSpPr/>
            <p:nvPr/>
          </p:nvSpPr>
          <p:spPr>
            <a:xfrm>
              <a:off x="1786889" y="7381398"/>
              <a:ext cx="0" cy="27940"/>
            </a:xfrm>
            <a:custGeom>
              <a:avLst/>
              <a:gdLst/>
              <a:ahLst/>
              <a:cxnLst/>
              <a:rect l="l" t="t" r="r" b="b"/>
              <a:pathLst>
                <a:path h="27940">
                  <a:moveTo>
                    <a:pt x="0" y="0"/>
                  </a:moveTo>
                  <a:lnTo>
                    <a:pt x="0" y="27622"/>
                  </a:lnTo>
                </a:path>
                <a:path h="27940">
                  <a:moveTo>
                    <a:pt x="0" y="0"/>
                  </a:moveTo>
                  <a:lnTo>
                    <a:pt x="0" y="27622"/>
                  </a:lnTo>
                </a:path>
              </a:pathLst>
            </a:custGeom>
            <a:ln w="6286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77" name="object 277"/>
            <p:cNvSpPr/>
            <p:nvPr/>
          </p:nvSpPr>
          <p:spPr>
            <a:xfrm>
              <a:off x="1787651" y="7383780"/>
              <a:ext cx="0" cy="22860"/>
            </a:xfrm>
            <a:custGeom>
              <a:avLst/>
              <a:gdLst/>
              <a:ahLst/>
              <a:cxnLst/>
              <a:rect l="l" t="t" r="r" b="b"/>
              <a:pathLst>
                <a:path h="22859">
                  <a:moveTo>
                    <a:pt x="0" y="22859"/>
                  </a:moveTo>
                  <a:lnTo>
                    <a:pt x="0" y="0"/>
                  </a:lnTo>
                </a:path>
              </a:pathLst>
            </a:custGeom>
            <a:ln w="476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78" name="object 278"/>
            <p:cNvSpPr/>
            <p:nvPr/>
          </p:nvSpPr>
          <p:spPr>
            <a:xfrm>
              <a:off x="1789937" y="7381398"/>
              <a:ext cx="1905" cy="27940"/>
            </a:xfrm>
            <a:custGeom>
              <a:avLst/>
              <a:gdLst/>
              <a:ahLst/>
              <a:cxnLst/>
              <a:rect l="l" t="t" r="r" b="b"/>
              <a:pathLst>
                <a:path w="1905" h="27940">
                  <a:moveTo>
                    <a:pt x="0" y="0"/>
                  </a:moveTo>
                  <a:lnTo>
                    <a:pt x="0" y="27622"/>
                  </a:lnTo>
                </a:path>
                <a:path w="1905" h="27940">
                  <a:moveTo>
                    <a:pt x="1524" y="0"/>
                  </a:moveTo>
                  <a:lnTo>
                    <a:pt x="1524" y="27622"/>
                  </a:lnTo>
                </a:path>
                <a:path w="1905" h="27940">
                  <a:moveTo>
                    <a:pt x="1524" y="0"/>
                  </a:moveTo>
                  <a:lnTo>
                    <a:pt x="1524" y="27622"/>
                  </a:lnTo>
                </a:path>
              </a:pathLst>
            </a:custGeom>
            <a:ln w="6286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79" name="object 279"/>
            <p:cNvSpPr/>
            <p:nvPr/>
          </p:nvSpPr>
          <p:spPr>
            <a:xfrm>
              <a:off x="1792224" y="7383780"/>
              <a:ext cx="3175" cy="22860"/>
            </a:xfrm>
            <a:custGeom>
              <a:avLst/>
              <a:gdLst/>
              <a:ahLst/>
              <a:cxnLst/>
              <a:rect l="l" t="t" r="r" b="b"/>
              <a:pathLst>
                <a:path w="3175" h="22859">
                  <a:moveTo>
                    <a:pt x="0" y="22859"/>
                  </a:moveTo>
                  <a:lnTo>
                    <a:pt x="0" y="0"/>
                  </a:lnTo>
                </a:path>
                <a:path w="3175" h="22859">
                  <a:moveTo>
                    <a:pt x="1524" y="22859"/>
                  </a:moveTo>
                  <a:lnTo>
                    <a:pt x="1524" y="0"/>
                  </a:lnTo>
                </a:path>
                <a:path w="3175" h="22859">
                  <a:moveTo>
                    <a:pt x="3047" y="22859"/>
                  </a:moveTo>
                  <a:lnTo>
                    <a:pt x="3047" y="0"/>
                  </a:lnTo>
                </a:path>
                <a:path w="3175" h="22859">
                  <a:moveTo>
                    <a:pt x="3047" y="22859"/>
                  </a:moveTo>
                  <a:lnTo>
                    <a:pt x="3047" y="0"/>
                  </a:lnTo>
                </a:path>
              </a:pathLst>
            </a:custGeom>
            <a:ln w="476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80" name="object 280"/>
            <p:cNvSpPr/>
            <p:nvPr/>
          </p:nvSpPr>
          <p:spPr>
            <a:xfrm>
              <a:off x="1795271" y="7383780"/>
              <a:ext cx="1905" cy="22860"/>
            </a:xfrm>
            <a:custGeom>
              <a:avLst/>
              <a:gdLst/>
              <a:ahLst/>
              <a:cxnLst/>
              <a:rect l="l" t="t" r="r" b="b"/>
              <a:pathLst>
                <a:path w="1905" h="22859">
                  <a:moveTo>
                    <a:pt x="762" y="-2381"/>
                  </a:moveTo>
                  <a:lnTo>
                    <a:pt x="762" y="25240"/>
                  </a:lnTo>
                </a:path>
              </a:pathLst>
            </a:custGeom>
            <a:ln w="6286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81" name="object 281"/>
            <p:cNvSpPr/>
            <p:nvPr/>
          </p:nvSpPr>
          <p:spPr>
            <a:xfrm>
              <a:off x="1798320" y="7383780"/>
              <a:ext cx="1905" cy="22860"/>
            </a:xfrm>
            <a:custGeom>
              <a:avLst/>
              <a:gdLst/>
              <a:ahLst/>
              <a:cxnLst/>
              <a:rect l="l" t="t" r="r" b="b"/>
              <a:pathLst>
                <a:path w="1905" h="22859">
                  <a:moveTo>
                    <a:pt x="0" y="22859"/>
                  </a:moveTo>
                  <a:lnTo>
                    <a:pt x="0" y="0"/>
                  </a:lnTo>
                </a:path>
                <a:path w="1905" h="22859">
                  <a:moveTo>
                    <a:pt x="0" y="22859"/>
                  </a:moveTo>
                  <a:lnTo>
                    <a:pt x="0" y="0"/>
                  </a:lnTo>
                </a:path>
                <a:path w="1905" h="22859">
                  <a:moveTo>
                    <a:pt x="1524" y="22859"/>
                  </a:moveTo>
                  <a:lnTo>
                    <a:pt x="1524" y="0"/>
                  </a:lnTo>
                </a:path>
              </a:pathLst>
            </a:custGeom>
            <a:ln w="476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82" name="object 282"/>
            <p:cNvSpPr/>
            <p:nvPr/>
          </p:nvSpPr>
          <p:spPr>
            <a:xfrm>
              <a:off x="1799844" y="7383780"/>
              <a:ext cx="1905" cy="22860"/>
            </a:xfrm>
            <a:custGeom>
              <a:avLst/>
              <a:gdLst/>
              <a:ahLst/>
              <a:cxnLst/>
              <a:rect l="l" t="t" r="r" b="b"/>
              <a:pathLst>
                <a:path w="1905" h="22859">
                  <a:moveTo>
                    <a:pt x="761" y="-2381"/>
                  </a:moveTo>
                  <a:lnTo>
                    <a:pt x="761" y="25240"/>
                  </a:lnTo>
                </a:path>
              </a:pathLst>
            </a:custGeom>
            <a:ln w="6286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83" name="object 283"/>
            <p:cNvSpPr/>
            <p:nvPr/>
          </p:nvSpPr>
          <p:spPr>
            <a:xfrm>
              <a:off x="1802129" y="7381398"/>
              <a:ext cx="0" cy="27940"/>
            </a:xfrm>
            <a:custGeom>
              <a:avLst/>
              <a:gdLst/>
              <a:ahLst/>
              <a:cxnLst/>
              <a:rect l="l" t="t" r="r" b="b"/>
              <a:pathLst>
                <a:path h="27940">
                  <a:moveTo>
                    <a:pt x="0" y="0"/>
                  </a:moveTo>
                  <a:lnTo>
                    <a:pt x="0" y="27622"/>
                  </a:lnTo>
                </a:path>
                <a:path h="27940">
                  <a:moveTo>
                    <a:pt x="0" y="0"/>
                  </a:moveTo>
                  <a:lnTo>
                    <a:pt x="0" y="27622"/>
                  </a:lnTo>
                </a:path>
              </a:pathLst>
            </a:custGeom>
            <a:ln w="6286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84" name="object 284"/>
            <p:cNvSpPr/>
            <p:nvPr/>
          </p:nvSpPr>
          <p:spPr>
            <a:xfrm>
              <a:off x="1802891" y="7383780"/>
              <a:ext cx="1905" cy="22860"/>
            </a:xfrm>
            <a:custGeom>
              <a:avLst/>
              <a:gdLst/>
              <a:ahLst/>
              <a:cxnLst/>
              <a:rect l="l" t="t" r="r" b="b"/>
              <a:pathLst>
                <a:path w="1905" h="22859">
                  <a:moveTo>
                    <a:pt x="762" y="-2381"/>
                  </a:moveTo>
                  <a:lnTo>
                    <a:pt x="762" y="25240"/>
                  </a:lnTo>
                </a:path>
              </a:pathLst>
            </a:custGeom>
            <a:ln w="6286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85" name="object 285"/>
            <p:cNvSpPr/>
            <p:nvPr/>
          </p:nvSpPr>
          <p:spPr>
            <a:xfrm>
              <a:off x="1804416" y="7383780"/>
              <a:ext cx="1905" cy="22860"/>
            </a:xfrm>
            <a:custGeom>
              <a:avLst/>
              <a:gdLst/>
              <a:ahLst/>
              <a:cxnLst/>
              <a:rect l="l" t="t" r="r" b="b"/>
              <a:pathLst>
                <a:path w="1905" h="22859">
                  <a:moveTo>
                    <a:pt x="762" y="-2381"/>
                  </a:moveTo>
                  <a:lnTo>
                    <a:pt x="762" y="25240"/>
                  </a:lnTo>
                </a:path>
              </a:pathLst>
            </a:custGeom>
            <a:ln w="6286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86" name="object 286"/>
            <p:cNvSpPr/>
            <p:nvPr/>
          </p:nvSpPr>
          <p:spPr>
            <a:xfrm>
              <a:off x="1806702" y="7381398"/>
              <a:ext cx="0" cy="27940"/>
            </a:xfrm>
            <a:custGeom>
              <a:avLst/>
              <a:gdLst/>
              <a:ahLst/>
              <a:cxnLst/>
              <a:rect l="l" t="t" r="r" b="b"/>
              <a:pathLst>
                <a:path h="27940">
                  <a:moveTo>
                    <a:pt x="0" y="0"/>
                  </a:moveTo>
                  <a:lnTo>
                    <a:pt x="0" y="27622"/>
                  </a:lnTo>
                </a:path>
                <a:path h="27940">
                  <a:moveTo>
                    <a:pt x="0" y="0"/>
                  </a:moveTo>
                  <a:lnTo>
                    <a:pt x="0" y="27622"/>
                  </a:lnTo>
                </a:path>
              </a:pathLst>
            </a:custGeom>
            <a:ln w="6286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87" name="object 287"/>
            <p:cNvSpPr/>
            <p:nvPr/>
          </p:nvSpPr>
          <p:spPr>
            <a:xfrm>
              <a:off x="1807463" y="7383780"/>
              <a:ext cx="6350" cy="22860"/>
            </a:xfrm>
            <a:custGeom>
              <a:avLst/>
              <a:gdLst/>
              <a:ahLst/>
              <a:cxnLst/>
              <a:rect l="l" t="t" r="r" b="b"/>
              <a:pathLst>
                <a:path w="6350" h="22859">
                  <a:moveTo>
                    <a:pt x="0" y="22859"/>
                  </a:moveTo>
                  <a:lnTo>
                    <a:pt x="0" y="0"/>
                  </a:lnTo>
                </a:path>
                <a:path w="6350" h="22859">
                  <a:moveTo>
                    <a:pt x="1524" y="22859"/>
                  </a:moveTo>
                  <a:lnTo>
                    <a:pt x="1524" y="0"/>
                  </a:lnTo>
                </a:path>
                <a:path w="6350" h="22859">
                  <a:moveTo>
                    <a:pt x="1524" y="22859"/>
                  </a:moveTo>
                  <a:lnTo>
                    <a:pt x="1524" y="0"/>
                  </a:lnTo>
                </a:path>
                <a:path w="6350" h="22859">
                  <a:moveTo>
                    <a:pt x="3048" y="22859"/>
                  </a:moveTo>
                  <a:lnTo>
                    <a:pt x="3048" y="0"/>
                  </a:lnTo>
                </a:path>
                <a:path w="6350" h="22859">
                  <a:moveTo>
                    <a:pt x="4572" y="22859"/>
                  </a:moveTo>
                  <a:lnTo>
                    <a:pt x="4572" y="0"/>
                  </a:lnTo>
                </a:path>
                <a:path w="6350" h="22859">
                  <a:moveTo>
                    <a:pt x="6095" y="22859"/>
                  </a:moveTo>
                  <a:lnTo>
                    <a:pt x="6095" y="0"/>
                  </a:lnTo>
                </a:path>
                <a:path w="6350" h="22859">
                  <a:moveTo>
                    <a:pt x="6095" y="22859"/>
                  </a:moveTo>
                  <a:lnTo>
                    <a:pt x="6095" y="0"/>
                  </a:lnTo>
                </a:path>
              </a:pathLst>
            </a:custGeom>
            <a:ln w="476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88" name="object 288"/>
            <p:cNvSpPr/>
            <p:nvPr/>
          </p:nvSpPr>
          <p:spPr>
            <a:xfrm>
              <a:off x="1813559" y="7383780"/>
              <a:ext cx="1905" cy="22860"/>
            </a:xfrm>
            <a:custGeom>
              <a:avLst/>
              <a:gdLst/>
              <a:ahLst/>
              <a:cxnLst/>
              <a:rect l="l" t="t" r="r" b="b"/>
              <a:pathLst>
                <a:path w="1905" h="22859">
                  <a:moveTo>
                    <a:pt x="762" y="-2381"/>
                  </a:moveTo>
                  <a:lnTo>
                    <a:pt x="762" y="25240"/>
                  </a:lnTo>
                </a:path>
              </a:pathLst>
            </a:custGeom>
            <a:ln w="6286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89" name="object 289"/>
            <p:cNvSpPr/>
            <p:nvPr/>
          </p:nvSpPr>
          <p:spPr>
            <a:xfrm>
              <a:off x="1815083" y="7383780"/>
              <a:ext cx="1905" cy="22860"/>
            </a:xfrm>
            <a:custGeom>
              <a:avLst/>
              <a:gdLst/>
              <a:ahLst/>
              <a:cxnLst/>
              <a:rect l="l" t="t" r="r" b="b"/>
              <a:pathLst>
                <a:path w="1905" h="22859">
                  <a:moveTo>
                    <a:pt x="762" y="-2381"/>
                  </a:moveTo>
                  <a:lnTo>
                    <a:pt x="762" y="25240"/>
                  </a:lnTo>
                </a:path>
              </a:pathLst>
            </a:custGeom>
            <a:ln w="6286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90" name="object 290"/>
            <p:cNvSpPr/>
            <p:nvPr/>
          </p:nvSpPr>
          <p:spPr>
            <a:xfrm>
              <a:off x="1817370" y="7381398"/>
              <a:ext cx="0" cy="27940"/>
            </a:xfrm>
            <a:custGeom>
              <a:avLst/>
              <a:gdLst/>
              <a:ahLst/>
              <a:cxnLst/>
              <a:rect l="l" t="t" r="r" b="b"/>
              <a:pathLst>
                <a:path h="27940">
                  <a:moveTo>
                    <a:pt x="0" y="0"/>
                  </a:moveTo>
                  <a:lnTo>
                    <a:pt x="0" y="27622"/>
                  </a:lnTo>
                </a:path>
                <a:path h="27940">
                  <a:moveTo>
                    <a:pt x="0" y="0"/>
                  </a:moveTo>
                  <a:lnTo>
                    <a:pt x="0" y="27622"/>
                  </a:lnTo>
                </a:path>
              </a:pathLst>
            </a:custGeom>
            <a:ln w="6286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91" name="object 291"/>
            <p:cNvSpPr/>
            <p:nvPr/>
          </p:nvSpPr>
          <p:spPr>
            <a:xfrm>
              <a:off x="1818132" y="7383780"/>
              <a:ext cx="1905" cy="22860"/>
            </a:xfrm>
            <a:custGeom>
              <a:avLst/>
              <a:gdLst/>
              <a:ahLst/>
              <a:cxnLst/>
              <a:rect l="l" t="t" r="r" b="b"/>
              <a:pathLst>
                <a:path w="1905" h="22859">
                  <a:moveTo>
                    <a:pt x="761" y="-2381"/>
                  </a:moveTo>
                  <a:lnTo>
                    <a:pt x="761" y="25240"/>
                  </a:lnTo>
                </a:path>
              </a:pathLst>
            </a:custGeom>
            <a:ln w="6286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92" name="object 292"/>
            <p:cNvSpPr/>
            <p:nvPr/>
          </p:nvSpPr>
          <p:spPr>
            <a:xfrm>
              <a:off x="1820417" y="7381398"/>
              <a:ext cx="1905" cy="27940"/>
            </a:xfrm>
            <a:custGeom>
              <a:avLst/>
              <a:gdLst/>
              <a:ahLst/>
              <a:cxnLst/>
              <a:rect l="l" t="t" r="r" b="b"/>
              <a:pathLst>
                <a:path w="1905" h="27940">
                  <a:moveTo>
                    <a:pt x="0" y="0"/>
                  </a:moveTo>
                  <a:lnTo>
                    <a:pt x="0" y="27622"/>
                  </a:lnTo>
                </a:path>
                <a:path w="1905" h="27940">
                  <a:moveTo>
                    <a:pt x="0" y="0"/>
                  </a:moveTo>
                  <a:lnTo>
                    <a:pt x="0" y="27622"/>
                  </a:lnTo>
                </a:path>
                <a:path w="1905" h="27940">
                  <a:moveTo>
                    <a:pt x="1524" y="0"/>
                  </a:moveTo>
                  <a:lnTo>
                    <a:pt x="1524" y="27622"/>
                  </a:lnTo>
                </a:path>
              </a:pathLst>
            </a:custGeom>
            <a:ln w="6286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93" name="object 293"/>
            <p:cNvSpPr/>
            <p:nvPr/>
          </p:nvSpPr>
          <p:spPr>
            <a:xfrm>
              <a:off x="1822704" y="7383780"/>
              <a:ext cx="5080" cy="22860"/>
            </a:xfrm>
            <a:custGeom>
              <a:avLst/>
              <a:gdLst/>
              <a:ahLst/>
              <a:cxnLst/>
              <a:rect l="l" t="t" r="r" b="b"/>
              <a:pathLst>
                <a:path w="5080" h="22859">
                  <a:moveTo>
                    <a:pt x="0" y="22859"/>
                  </a:moveTo>
                  <a:lnTo>
                    <a:pt x="0" y="0"/>
                  </a:lnTo>
                </a:path>
                <a:path w="5080" h="22859">
                  <a:moveTo>
                    <a:pt x="1524" y="22859"/>
                  </a:moveTo>
                  <a:lnTo>
                    <a:pt x="1524" y="0"/>
                  </a:lnTo>
                </a:path>
                <a:path w="5080" h="22859">
                  <a:moveTo>
                    <a:pt x="1524" y="22859"/>
                  </a:moveTo>
                  <a:lnTo>
                    <a:pt x="1524" y="0"/>
                  </a:lnTo>
                </a:path>
                <a:path w="5080" h="22859">
                  <a:moveTo>
                    <a:pt x="3047" y="22859"/>
                  </a:moveTo>
                  <a:lnTo>
                    <a:pt x="3047" y="0"/>
                  </a:lnTo>
                </a:path>
                <a:path w="5080" h="22859">
                  <a:moveTo>
                    <a:pt x="4571" y="22859"/>
                  </a:moveTo>
                  <a:lnTo>
                    <a:pt x="4571" y="0"/>
                  </a:lnTo>
                </a:path>
              </a:pathLst>
            </a:custGeom>
            <a:ln w="476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94" name="object 294"/>
            <p:cNvSpPr/>
            <p:nvPr/>
          </p:nvSpPr>
          <p:spPr>
            <a:xfrm>
              <a:off x="1829562" y="7381398"/>
              <a:ext cx="0" cy="27940"/>
            </a:xfrm>
            <a:custGeom>
              <a:avLst/>
              <a:gdLst/>
              <a:ahLst/>
              <a:cxnLst/>
              <a:rect l="l" t="t" r="r" b="b"/>
              <a:pathLst>
                <a:path h="27940">
                  <a:moveTo>
                    <a:pt x="0" y="0"/>
                  </a:moveTo>
                  <a:lnTo>
                    <a:pt x="0" y="27622"/>
                  </a:lnTo>
                </a:path>
                <a:path h="27940">
                  <a:moveTo>
                    <a:pt x="0" y="0"/>
                  </a:moveTo>
                  <a:lnTo>
                    <a:pt x="0" y="27622"/>
                  </a:lnTo>
                </a:path>
              </a:pathLst>
            </a:custGeom>
            <a:ln w="6286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95" name="object 295"/>
            <p:cNvSpPr/>
            <p:nvPr/>
          </p:nvSpPr>
          <p:spPr>
            <a:xfrm>
              <a:off x="1830324" y="7383780"/>
              <a:ext cx="0" cy="22860"/>
            </a:xfrm>
            <a:custGeom>
              <a:avLst/>
              <a:gdLst/>
              <a:ahLst/>
              <a:cxnLst/>
              <a:rect l="l" t="t" r="r" b="b"/>
              <a:pathLst>
                <a:path h="22859">
                  <a:moveTo>
                    <a:pt x="0" y="22859"/>
                  </a:moveTo>
                  <a:lnTo>
                    <a:pt x="0" y="0"/>
                  </a:lnTo>
                </a:path>
              </a:pathLst>
            </a:custGeom>
            <a:ln w="476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96" name="object 296"/>
            <p:cNvSpPr/>
            <p:nvPr/>
          </p:nvSpPr>
          <p:spPr>
            <a:xfrm>
              <a:off x="1831086" y="7381398"/>
              <a:ext cx="0" cy="27940"/>
            </a:xfrm>
            <a:custGeom>
              <a:avLst/>
              <a:gdLst/>
              <a:ahLst/>
              <a:cxnLst/>
              <a:rect l="l" t="t" r="r" b="b"/>
              <a:pathLst>
                <a:path h="27940">
                  <a:moveTo>
                    <a:pt x="0" y="0"/>
                  </a:moveTo>
                  <a:lnTo>
                    <a:pt x="0" y="27622"/>
                  </a:lnTo>
                </a:path>
                <a:path h="27940">
                  <a:moveTo>
                    <a:pt x="0" y="0"/>
                  </a:moveTo>
                  <a:lnTo>
                    <a:pt x="0" y="27622"/>
                  </a:lnTo>
                </a:path>
              </a:pathLst>
            </a:custGeom>
            <a:ln w="6286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97" name="object 297"/>
            <p:cNvSpPr/>
            <p:nvPr/>
          </p:nvSpPr>
          <p:spPr>
            <a:xfrm>
              <a:off x="1833371" y="7383780"/>
              <a:ext cx="0" cy="22860"/>
            </a:xfrm>
            <a:custGeom>
              <a:avLst/>
              <a:gdLst/>
              <a:ahLst/>
              <a:cxnLst/>
              <a:rect l="l" t="t" r="r" b="b"/>
              <a:pathLst>
                <a:path h="22859">
                  <a:moveTo>
                    <a:pt x="0" y="22859"/>
                  </a:moveTo>
                  <a:lnTo>
                    <a:pt x="0" y="0"/>
                  </a:lnTo>
                </a:path>
              </a:pathLst>
            </a:custGeom>
            <a:ln w="476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98" name="object 298"/>
            <p:cNvSpPr/>
            <p:nvPr/>
          </p:nvSpPr>
          <p:spPr>
            <a:xfrm>
              <a:off x="1833371" y="7383780"/>
              <a:ext cx="1905" cy="22860"/>
            </a:xfrm>
            <a:custGeom>
              <a:avLst/>
              <a:gdLst/>
              <a:ahLst/>
              <a:cxnLst/>
              <a:rect l="l" t="t" r="r" b="b"/>
              <a:pathLst>
                <a:path w="1905" h="22859">
                  <a:moveTo>
                    <a:pt x="762" y="-2381"/>
                  </a:moveTo>
                  <a:lnTo>
                    <a:pt x="762" y="25240"/>
                  </a:lnTo>
                </a:path>
              </a:pathLst>
            </a:custGeom>
            <a:ln w="6286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99" name="object 299"/>
            <p:cNvSpPr/>
            <p:nvPr/>
          </p:nvSpPr>
          <p:spPr>
            <a:xfrm>
              <a:off x="1835658" y="7381398"/>
              <a:ext cx="1905" cy="27940"/>
            </a:xfrm>
            <a:custGeom>
              <a:avLst/>
              <a:gdLst/>
              <a:ahLst/>
              <a:cxnLst/>
              <a:rect l="l" t="t" r="r" b="b"/>
              <a:pathLst>
                <a:path w="1905" h="27940">
                  <a:moveTo>
                    <a:pt x="0" y="0"/>
                  </a:moveTo>
                  <a:lnTo>
                    <a:pt x="0" y="27622"/>
                  </a:lnTo>
                </a:path>
                <a:path w="1905" h="27940">
                  <a:moveTo>
                    <a:pt x="0" y="0"/>
                  </a:moveTo>
                  <a:lnTo>
                    <a:pt x="0" y="27622"/>
                  </a:lnTo>
                </a:path>
                <a:path w="1905" h="27940">
                  <a:moveTo>
                    <a:pt x="1524" y="0"/>
                  </a:moveTo>
                  <a:lnTo>
                    <a:pt x="1524" y="27622"/>
                  </a:lnTo>
                </a:path>
              </a:pathLst>
            </a:custGeom>
            <a:ln w="6286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00" name="object 300"/>
            <p:cNvSpPr/>
            <p:nvPr/>
          </p:nvSpPr>
          <p:spPr>
            <a:xfrm>
              <a:off x="1837944" y="7383780"/>
              <a:ext cx="0" cy="22860"/>
            </a:xfrm>
            <a:custGeom>
              <a:avLst/>
              <a:gdLst/>
              <a:ahLst/>
              <a:cxnLst/>
              <a:rect l="l" t="t" r="r" b="b"/>
              <a:pathLst>
                <a:path h="22859">
                  <a:moveTo>
                    <a:pt x="0" y="22859"/>
                  </a:moveTo>
                  <a:lnTo>
                    <a:pt x="0" y="0"/>
                  </a:lnTo>
                </a:path>
              </a:pathLst>
            </a:custGeom>
            <a:ln w="476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01" name="object 301"/>
            <p:cNvSpPr/>
            <p:nvPr/>
          </p:nvSpPr>
          <p:spPr>
            <a:xfrm>
              <a:off x="1840229" y="7381398"/>
              <a:ext cx="0" cy="27940"/>
            </a:xfrm>
            <a:custGeom>
              <a:avLst/>
              <a:gdLst/>
              <a:ahLst/>
              <a:cxnLst/>
              <a:rect l="l" t="t" r="r" b="b"/>
              <a:pathLst>
                <a:path h="27940">
                  <a:moveTo>
                    <a:pt x="0" y="0"/>
                  </a:moveTo>
                  <a:lnTo>
                    <a:pt x="0" y="27622"/>
                  </a:lnTo>
                </a:path>
                <a:path h="27940">
                  <a:moveTo>
                    <a:pt x="0" y="0"/>
                  </a:moveTo>
                  <a:lnTo>
                    <a:pt x="0" y="27622"/>
                  </a:lnTo>
                </a:path>
              </a:pathLst>
            </a:custGeom>
            <a:ln w="6286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02" name="object 302"/>
            <p:cNvSpPr/>
            <p:nvPr/>
          </p:nvSpPr>
          <p:spPr>
            <a:xfrm>
              <a:off x="1840991" y="7383780"/>
              <a:ext cx="0" cy="22860"/>
            </a:xfrm>
            <a:custGeom>
              <a:avLst/>
              <a:gdLst/>
              <a:ahLst/>
              <a:cxnLst/>
              <a:rect l="l" t="t" r="r" b="b"/>
              <a:pathLst>
                <a:path h="22859">
                  <a:moveTo>
                    <a:pt x="0" y="22859"/>
                  </a:moveTo>
                  <a:lnTo>
                    <a:pt x="0" y="0"/>
                  </a:lnTo>
                </a:path>
              </a:pathLst>
            </a:custGeom>
            <a:ln w="476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03" name="object 303"/>
            <p:cNvSpPr/>
            <p:nvPr/>
          </p:nvSpPr>
          <p:spPr>
            <a:xfrm>
              <a:off x="1843278" y="7381398"/>
              <a:ext cx="0" cy="27940"/>
            </a:xfrm>
            <a:custGeom>
              <a:avLst/>
              <a:gdLst/>
              <a:ahLst/>
              <a:cxnLst/>
              <a:rect l="l" t="t" r="r" b="b"/>
              <a:pathLst>
                <a:path h="27940">
                  <a:moveTo>
                    <a:pt x="0" y="0"/>
                  </a:moveTo>
                  <a:lnTo>
                    <a:pt x="0" y="27622"/>
                  </a:lnTo>
                </a:path>
                <a:path h="27940">
                  <a:moveTo>
                    <a:pt x="0" y="0"/>
                  </a:moveTo>
                  <a:lnTo>
                    <a:pt x="0" y="27622"/>
                  </a:lnTo>
                </a:path>
              </a:pathLst>
            </a:custGeom>
            <a:ln w="6286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04" name="object 304"/>
            <p:cNvSpPr/>
            <p:nvPr/>
          </p:nvSpPr>
          <p:spPr>
            <a:xfrm>
              <a:off x="1844040" y="7383780"/>
              <a:ext cx="1905" cy="22860"/>
            </a:xfrm>
            <a:custGeom>
              <a:avLst/>
              <a:gdLst/>
              <a:ahLst/>
              <a:cxnLst/>
              <a:rect l="l" t="t" r="r" b="b"/>
              <a:pathLst>
                <a:path w="1905" h="22859">
                  <a:moveTo>
                    <a:pt x="0" y="22859"/>
                  </a:moveTo>
                  <a:lnTo>
                    <a:pt x="0" y="0"/>
                  </a:lnTo>
                </a:path>
                <a:path w="1905" h="22859">
                  <a:moveTo>
                    <a:pt x="1523" y="22859"/>
                  </a:moveTo>
                  <a:lnTo>
                    <a:pt x="1523" y="0"/>
                  </a:lnTo>
                </a:path>
              </a:pathLst>
            </a:custGeom>
            <a:ln w="476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05" name="object 305"/>
            <p:cNvSpPr/>
            <p:nvPr/>
          </p:nvSpPr>
          <p:spPr>
            <a:xfrm>
              <a:off x="1846325" y="7381398"/>
              <a:ext cx="0" cy="27940"/>
            </a:xfrm>
            <a:custGeom>
              <a:avLst/>
              <a:gdLst/>
              <a:ahLst/>
              <a:cxnLst/>
              <a:rect l="l" t="t" r="r" b="b"/>
              <a:pathLst>
                <a:path h="27940">
                  <a:moveTo>
                    <a:pt x="0" y="0"/>
                  </a:moveTo>
                  <a:lnTo>
                    <a:pt x="0" y="27622"/>
                  </a:lnTo>
                </a:path>
                <a:path h="27940">
                  <a:moveTo>
                    <a:pt x="0" y="0"/>
                  </a:moveTo>
                  <a:lnTo>
                    <a:pt x="0" y="27622"/>
                  </a:lnTo>
                </a:path>
              </a:pathLst>
            </a:custGeom>
            <a:ln w="6286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06" name="object 306"/>
            <p:cNvSpPr/>
            <p:nvPr/>
          </p:nvSpPr>
          <p:spPr>
            <a:xfrm>
              <a:off x="1848612" y="7383780"/>
              <a:ext cx="0" cy="22860"/>
            </a:xfrm>
            <a:custGeom>
              <a:avLst/>
              <a:gdLst/>
              <a:ahLst/>
              <a:cxnLst/>
              <a:rect l="l" t="t" r="r" b="b"/>
              <a:pathLst>
                <a:path h="22859">
                  <a:moveTo>
                    <a:pt x="0" y="22859"/>
                  </a:moveTo>
                  <a:lnTo>
                    <a:pt x="0" y="0"/>
                  </a:lnTo>
                </a:path>
              </a:pathLst>
            </a:custGeom>
            <a:ln w="476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07" name="object 307"/>
            <p:cNvSpPr/>
            <p:nvPr/>
          </p:nvSpPr>
          <p:spPr>
            <a:xfrm>
              <a:off x="1848612" y="7383780"/>
              <a:ext cx="1905" cy="22860"/>
            </a:xfrm>
            <a:custGeom>
              <a:avLst/>
              <a:gdLst/>
              <a:ahLst/>
              <a:cxnLst/>
              <a:rect l="l" t="t" r="r" b="b"/>
              <a:pathLst>
                <a:path w="1905" h="22859">
                  <a:moveTo>
                    <a:pt x="762" y="-2381"/>
                  </a:moveTo>
                  <a:lnTo>
                    <a:pt x="762" y="25240"/>
                  </a:lnTo>
                </a:path>
              </a:pathLst>
            </a:custGeom>
            <a:ln w="6286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08" name="object 308"/>
            <p:cNvSpPr/>
            <p:nvPr/>
          </p:nvSpPr>
          <p:spPr>
            <a:xfrm>
              <a:off x="1850897" y="7381398"/>
              <a:ext cx="0" cy="27940"/>
            </a:xfrm>
            <a:custGeom>
              <a:avLst/>
              <a:gdLst/>
              <a:ahLst/>
              <a:cxnLst/>
              <a:rect l="l" t="t" r="r" b="b"/>
              <a:pathLst>
                <a:path h="27940">
                  <a:moveTo>
                    <a:pt x="0" y="0"/>
                  </a:moveTo>
                  <a:lnTo>
                    <a:pt x="0" y="27622"/>
                  </a:lnTo>
                </a:path>
                <a:path h="27940">
                  <a:moveTo>
                    <a:pt x="0" y="0"/>
                  </a:moveTo>
                  <a:lnTo>
                    <a:pt x="0" y="27622"/>
                  </a:lnTo>
                </a:path>
              </a:pathLst>
            </a:custGeom>
            <a:ln w="6286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09" name="object 309"/>
            <p:cNvSpPr/>
            <p:nvPr/>
          </p:nvSpPr>
          <p:spPr>
            <a:xfrm>
              <a:off x="1851659" y="7383780"/>
              <a:ext cx="1905" cy="22860"/>
            </a:xfrm>
            <a:custGeom>
              <a:avLst/>
              <a:gdLst/>
              <a:ahLst/>
              <a:cxnLst/>
              <a:rect l="l" t="t" r="r" b="b"/>
              <a:pathLst>
                <a:path w="1905" h="22859">
                  <a:moveTo>
                    <a:pt x="762" y="-2381"/>
                  </a:moveTo>
                  <a:lnTo>
                    <a:pt x="762" y="25240"/>
                  </a:lnTo>
                </a:path>
              </a:pathLst>
            </a:custGeom>
            <a:ln w="6286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10" name="object 310"/>
            <p:cNvSpPr/>
            <p:nvPr/>
          </p:nvSpPr>
          <p:spPr>
            <a:xfrm>
              <a:off x="1853945" y="7381398"/>
              <a:ext cx="0" cy="27940"/>
            </a:xfrm>
            <a:custGeom>
              <a:avLst/>
              <a:gdLst/>
              <a:ahLst/>
              <a:cxnLst/>
              <a:rect l="l" t="t" r="r" b="b"/>
              <a:pathLst>
                <a:path h="27940">
                  <a:moveTo>
                    <a:pt x="0" y="0"/>
                  </a:moveTo>
                  <a:lnTo>
                    <a:pt x="0" y="27622"/>
                  </a:lnTo>
                </a:path>
                <a:path h="27940">
                  <a:moveTo>
                    <a:pt x="0" y="0"/>
                  </a:moveTo>
                  <a:lnTo>
                    <a:pt x="0" y="27622"/>
                  </a:lnTo>
                </a:path>
              </a:pathLst>
            </a:custGeom>
            <a:ln w="6286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11" name="object 311"/>
            <p:cNvSpPr/>
            <p:nvPr/>
          </p:nvSpPr>
          <p:spPr>
            <a:xfrm>
              <a:off x="1854708" y="7383780"/>
              <a:ext cx="1905" cy="22860"/>
            </a:xfrm>
            <a:custGeom>
              <a:avLst/>
              <a:gdLst/>
              <a:ahLst/>
              <a:cxnLst/>
              <a:rect l="l" t="t" r="r" b="b"/>
              <a:pathLst>
                <a:path w="1905" h="22859">
                  <a:moveTo>
                    <a:pt x="762" y="-2381"/>
                  </a:moveTo>
                  <a:lnTo>
                    <a:pt x="762" y="25240"/>
                  </a:lnTo>
                </a:path>
              </a:pathLst>
            </a:custGeom>
            <a:ln w="6286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12" name="object 312"/>
            <p:cNvSpPr/>
            <p:nvPr/>
          </p:nvSpPr>
          <p:spPr>
            <a:xfrm>
              <a:off x="1856232" y="7383780"/>
              <a:ext cx="0" cy="22860"/>
            </a:xfrm>
            <a:custGeom>
              <a:avLst/>
              <a:gdLst/>
              <a:ahLst/>
              <a:cxnLst/>
              <a:rect l="l" t="t" r="r" b="b"/>
              <a:pathLst>
                <a:path h="22859">
                  <a:moveTo>
                    <a:pt x="0" y="22859"/>
                  </a:moveTo>
                  <a:lnTo>
                    <a:pt x="0" y="0"/>
                  </a:lnTo>
                </a:path>
              </a:pathLst>
            </a:custGeom>
            <a:ln w="476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13" name="object 313"/>
            <p:cNvSpPr/>
            <p:nvPr/>
          </p:nvSpPr>
          <p:spPr>
            <a:xfrm>
              <a:off x="1858517" y="7381398"/>
              <a:ext cx="0" cy="27940"/>
            </a:xfrm>
            <a:custGeom>
              <a:avLst/>
              <a:gdLst/>
              <a:ahLst/>
              <a:cxnLst/>
              <a:rect l="l" t="t" r="r" b="b"/>
              <a:pathLst>
                <a:path h="27940">
                  <a:moveTo>
                    <a:pt x="0" y="0"/>
                  </a:moveTo>
                  <a:lnTo>
                    <a:pt x="0" y="27622"/>
                  </a:lnTo>
                </a:path>
                <a:path h="27940">
                  <a:moveTo>
                    <a:pt x="0" y="0"/>
                  </a:moveTo>
                  <a:lnTo>
                    <a:pt x="0" y="27622"/>
                  </a:lnTo>
                </a:path>
              </a:pathLst>
            </a:custGeom>
            <a:ln w="6286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14" name="object 314"/>
            <p:cNvSpPr/>
            <p:nvPr/>
          </p:nvSpPr>
          <p:spPr>
            <a:xfrm>
              <a:off x="1859279" y="7383780"/>
              <a:ext cx="6350" cy="22860"/>
            </a:xfrm>
            <a:custGeom>
              <a:avLst/>
              <a:gdLst/>
              <a:ahLst/>
              <a:cxnLst/>
              <a:rect l="l" t="t" r="r" b="b"/>
              <a:pathLst>
                <a:path w="6350" h="22859">
                  <a:moveTo>
                    <a:pt x="0" y="22859"/>
                  </a:moveTo>
                  <a:lnTo>
                    <a:pt x="0" y="0"/>
                  </a:lnTo>
                </a:path>
                <a:path w="6350" h="22859">
                  <a:moveTo>
                    <a:pt x="1524" y="22859"/>
                  </a:moveTo>
                  <a:lnTo>
                    <a:pt x="1524" y="0"/>
                  </a:lnTo>
                </a:path>
                <a:path w="6350" h="22859">
                  <a:moveTo>
                    <a:pt x="3048" y="22859"/>
                  </a:moveTo>
                  <a:lnTo>
                    <a:pt x="3048" y="0"/>
                  </a:lnTo>
                </a:path>
                <a:path w="6350" h="22859">
                  <a:moveTo>
                    <a:pt x="3048" y="22859"/>
                  </a:moveTo>
                  <a:lnTo>
                    <a:pt x="3048" y="0"/>
                  </a:lnTo>
                </a:path>
                <a:path w="6350" h="22859">
                  <a:moveTo>
                    <a:pt x="4571" y="22859"/>
                  </a:moveTo>
                  <a:lnTo>
                    <a:pt x="4571" y="0"/>
                  </a:lnTo>
                </a:path>
                <a:path w="6350" h="22859">
                  <a:moveTo>
                    <a:pt x="6095" y="22859"/>
                  </a:moveTo>
                  <a:lnTo>
                    <a:pt x="6095" y="0"/>
                  </a:lnTo>
                </a:path>
                <a:path w="6350" h="22859">
                  <a:moveTo>
                    <a:pt x="6095" y="22859"/>
                  </a:moveTo>
                  <a:lnTo>
                    <a:pt x="6095" y="0"/>
                  </a:lnTo>
                </a:path>
              </a:pathLst>
            </a:custGeom>
            <a:ln w="476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15" name="object 315"/>
            <p:cNvSpPr/>
            <p:nvPr/>
          </p:nvSpPr>
          <p:spPr>
            <a:xfrm>
              <a:off x="1866137" y="7381398"/>
              <a:ext cx="1905" cy="27940"/>
            </a:xfrm>
            <a:custGeom>
              <a:avLst/>
              <a:gdLst/>
              <a:ahLst/>
              <a:cxnLst/>
              <a:rect l="l" t="t" r="r" b="b"/>
              <a:pathLst>
                <a:path w="1905" h="27940">
                  <a:moveTo>
                    <a:pt x="0" y="0"/>
                  </a:moveTo>
                  <a:lnTo>
                    <a:pt x="0" y="27622"/>
                  </a:lnTo>
                </a:path>
                <a:path w="1905" h="27940">
                  <a:moveTo>
                    <a:pt x="1524" y="0"/>
                  </a:moveTo>
                  <a:lnTo>
                    <a:pt x="1524" y="27622"/>
                  </a:lnTo>
                </a:path>
              </a:pathLst>
            </a:custGeom>
            <a:ln w="6286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16" name="object 316"/>
            <p:cNvSpPr/>
            <p:nvPr/>
          </p:nvSpPr>
          <p:spPr>
            <a:xfrm>
              <a:off x="1869186" y="7381398"/>
              <a:ext cx="0" cy="27940"/>
            </a:xfrm>
            <a:custGeom>
              <a:avLst/>
              <a:gdLst/>
              <a:ahLst/>
              <a:cxnLst/>
              <a:rect l="l" t="t" r="r" b="b"/>
              <a:pathLst>
                <a:path h="27940">
                  <a:moveTo>
                    <a:pt x="0" y="0"/>
                  </a:moveTo>
                  <a:lnTo>
                    <a:pt x="0" y="27622"/>
                  </a:lnTo>
                </a:path>
                <a:path h="27940">
                  <a:moveTo>
                    <a:pt x="0" y="0"/>
                  </a:moveTo>
                  <a:lnTo>
                    <a:pt x="0" y="27622"/>
                  </a:lnTo>
                </a:path>
              </a:pathLst>
            </a:custGeom>
            <a:ln w="6286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17" name="object 317"/>
            <p:cNvSpPr/>
            <p:nvPr/>
          </p:nvSpPr>
          <p:spPr>
            <a:xfrm>
              <a:off x="1869948" y="7383780"/>
              <a:ext cx="1905" cy="22860"/>
            </a:xfrm>
            <a:custGeom>
              <a:avLst/>
              <a:gdLst/>
              <a:ahLst/>
              <a:cxnLst/>
              <a:rect l="l" t="t" r="r" b="b"/>
              <a:pathLst>
                <a:path w="1905" h="22859">
                  <a:moveTo>
                    <a:pt x="761" y="-2381"/>
                  </a:moveTo>
                  <a:lnTo>
                    <a:pt x="761" y="25240"/>
                  </a:lnTo>
                </a:path>
              </a:pathLst>
            </a:custGeom>
            <a:ln w="6286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18" name="object 318"/>
            <p:cNvSpPr/>
            <p:nvPr/>
          </p:nvSpPr>
          <p:spPr>
            <a:xfrm>
              <a:off x="1871471" y="7383780"/>
              <a:ext cx="1905" cy="22860"/>
            </a:xfrm>
            <a:custGeom>
              <a:avLst/>
              <a:gdLst/>
              <a:ahLst/>
              <a:cxnLst/>
              <a:rect l="l" t="t" r="r" b="b"/>
              <a:pathLst>
                <a:path w="1905" h="22859">
                  <a:moveTo>
                    <a:pt x="762" y="-2381"/>
                  </a:moveTo>
                  <a:lnTo>
                    <a:pt x="762" y="25240"/>
                  </a:lnTo>
                </a:path>
              </a:pathLst>
            </a:custGeom>
            <a:ln w="6286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19" name="object 319"/>
            <p:cNvSpPr/>
            <p:nvPr/>
          </p:nvSpPr>
          <p:spPr>
            <a:xfrm>
              <a:off x="1872995" y="7383780"/>
              <a:ext cx="6350" cy="22860"/>
            </a:xfrm>
            <a:custGeom>
              <a:avLst/>
              <a:gdLst/>
              <a:ahLst/>
              <a:cxnLst/>
              <a:rect l="l" t="t" r="r" b="b"/>
              <a:pathLst>
                <a:path w="6350" h="22859">
                  <a:moveTo>
                    <a:pt x="0" y="22859"/>
                  </a:moveTo>
                  <a:lnTo>
                    <a:pt x="0" y="0"/>
                  </a:lnTo>
                </a:path>
                <a:path w="6350" h="22859">
                  <a:moveTo>
                    <a:pt x="0" y="22859"/>
                  </a:moveTo>
                  <a:lnTo>
                    <a:pt x="0" y="0"/>
                  </a:lnTo>
                </a:path>
                <a:path w="6350" h="22859">
                  <a:moveTo>
                    <a:pt x="1524" y="22859"/>
                  </a:moveTo>
                  <a:lnTo>
                    <a:pt x="1524" y="0"/>
                  </a:lnTo>
                </a:path>
                <a:path w="6350" h="22859">
                  <a:moveTo>
                    <a:pt x="3048" y="22859"/>
                  </a:moveTo>
                  <a:lnTo>
                    <a:pt x="3048" y="0"/>
                  </a:lnTo>
                </a:path>
                <a:path w="6350" h="22859">
                  <a:moveTo>
                    <a:pt x="3048" y="22859"/>
                  </a:moveTo>
                  <a:lnTo>
                    <a:pt x="3048" y="0"/>
                  </a:lnTo>
                </a:path>
                <a:path w="6350" h="22859">
                  <a:moveTo>
                    <a:pt x="4571" y="22859"/>
                  </a:moveTo>
                  <a:lnTo>
                    <a:pt x="4571" y="0"/>
                  </a:lnTo>
                </a:path>
                <a:path w="6350" h="22859">
                  <a:moveTo>
                    <a:pt x="6096" y="22859"/>
                  </a:moveTo>
                  <a:lnTo>
                    <a:pt x="6096" y="0"/>
                  </a:lnTo>
                </a:path>
              </a:pathLst>
            </a:custGeom>
            <a:ln w="476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20" name="object 320"/>
            <p:cNvSpPr/>
            <p:nvPr/>
          </p:nvSpPr>
          <p:spPr>
            <a:xfrm>
              <a:off x="1879854" y="7381398"/>
              <a:ext cx="0" cy="27940"/>
            </a:xfrm>
            <a:custGeom>
              <a:avLst/>
              <a:gdLst/>
              <a:ahLst/>
              <a:cxnLst/>
              <a:rect l="l" t="t" r="r" b="b"/>
              <a:pathLst>
                <a:path h="27940">
                  <a:moveTo>
                    <a:pt x="0" y="0"/>
                  </a:moveTo>
                  <a:lnTo>
                    <a:pt x="0" y="27622"/>
                  </a:lnTo>
                </a:path>
                <a:path h="27940">
                  <a:moveTo>
                    <a:pt x="0" y="0"/>
                  </a:moveTo>
                  <a:lnTo>
                    <a:pt x="0" y="27622"/>
                  </a:lnTo>
                </a:path>
              </a:pathLst>
            </a:custGeom>
            <a:ln w="6286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21" name="object 321"/>
            <p:cNvSpPr/>
            <p:nvPr/>
          </p:nvSpPr>
          <p:spPr>
            <a:xfrm>
              <a:off x="1880616" y="7383780"/>
              <a:ext cx="1905" cy="22860"/>
            </a:xfrm>
            <a:custGeom>
              <a:avLst/>
              <a:gdLst/>
              <a:ahLst/>
              <a:cxnLst/>
              <a:rect l="l" t="t" r="r" b="b"/>
              <a:pathLst>
                <a:path w="1905" h="22859">
                  <a:moveTo>
                    <a:pt x="762" y="-2381"/>
                  </a:moveTo>
                  <a:lnTo>
                    <a:pt x="762" y="25240"/>
                  </a:lnTo>
                </a:path>
              </a:pathLst>
            </a:custGeom>
            <a:ln w="6286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22" name="object 322"/>
            <p:cNvSpPr/>
            <p:nvPr/>
          </p:nvSpPr>
          <p:spPr>
            <a:xfrm>
              <a:off x="1883663" y="7383780"/>
              <a:ext cx="0" cy="22860"/>
            </a:xfrm>
            <a:custGeom>
              <a:avLst/>
              <a:gdLst/>
              <a:ahLst/>
              <a:cxnLst/>
              <a:rect l="l" t="t" r="r" b="b"/>
              <a:pathLst>
                <a:path h="22859">
                  <a:moveTo>
                    <a:pt x="0" y="22859"/>
                  </a:moveTo>
                  <a:lnTo>
                    <a:pt x="0" y="0"/>
                  </a:lnTo>
                </a:path>
              </a:pathLst>
            </a:custGeom>
            <a:ln w="476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23" name="object 323"/>
            <p:cNvSpPr/>
            <p:nvPr/>
          </p:nvSpPr>
          <p:spPr>
            <a:xfrm>
              <a:off x="1884425" y="7381398"/>
              <a:ext cx="0" cy="27940"/>
            </a:xfrm>
            <a:custGeom>
              <a:avLst/>
              <a:gdLst/>
              <a:ahLst/>
              <a:cxnLst/>
              <a:rect l="l" t="t" r="r" b="b"/>
              <a:pathLst>
                <a:path h="27940">
                  <a:moveTo>
                    <a:pt x="0" y="0"/>
                  </a:moveTo>
                  <a:lnTo>
                    <a:pt x="0" y="27622"/>
                  </a:lnTo>
                </a:path>
                <a:path h="27940">
                  <a:moveTo>
                    <a:pt x="0" y="0"/>
                  </a:moveTo>
                  <a:lnTo>
                    <a:pt x="0" y="27622"/>
                  </a:lnTo>
                </a:path>
              </a:pathLst>
            </a:custGeom>
            <a:ln w="6286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24" name="object 324"/>
            <p:cNvSpPr/>
            <p:nvPr/>
          </p:nvSpPr>
          <p:spPr>
            <a:xfrm>
              <a:off x="1886712" y="7383780"/>
              <a:ext cx="0" cy="22860"/>
            </a:xfrm>
            <a:custGeom>
              <a:avLst/>
              <a:gdLst/>
              <a:ahLst/>
              <a:cxnLst/>
              <a:rect l="l" t="t" r="r" b="b"/>
              <a:pathLst>
                <a:path h="22859">
                  <a:moveTo>
                    <a:pt x="0" y="22859"/>
                  </a:moveTo>
                  <a:lnTo>
                    <a:pt x="0" y="0"/>
                  </a:lnTo>
                </a:path>
              </a:pathLst>
            </a:custGeom>
            <a:ln w="476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25" name="object 325"/>
            <p:cNvSpPr/>
            <p:nvPr/>
          </p:nvSpPr>
          <p:spPr>
            <a:xfrm>
              <a:off x="1887474" y="7381398"/>
              <a:ext cx="0" cy="27940"/>
            </a:xfrm>
            <a:custGeom>
              <a:avLst/>
              <a:gdLst/>
              <a:ahLst/>
              <a:cxnLst/>
              <a:rect l="l" t="t" r="r" b="b"/>
              <a:pathLst>
                <a:path h="27940">
                  <a:moveTo>
                    <a:pt x="0" y="0"/>
                  </a:moveTo>
                  <a:lnTo>
                    <a:pt x="0" y="27622"/>
                  </a:lnTo>
                </a:path>
                <a:path h="27940">
                  <a:moveTo>
                    <a:pt x="0" y="0"/>
                  </a:moveTo>
                  <a:lnTo>
                    <a:pt x="0" y="27622"/>
                  </a:lnTo>
                </a:path>
              </a:pathLst>
            </a:custGeom>
            <a:ln w="6286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26" name="object 326"/>
            <p:cNvSpPr/>
            <p:nvPr/>
          </p:nvSpPr>
          <p:spPr>
            <a:xfrm>
              <a:off x="1888236" y="7383780"/>
              <a:ext cx="0" cy="22860"/>
            </a:xfrm>
            <a:custGeom>
              <a:avLst/>
              <a:gdLst/>
              <a:ahLst/>
              <a:cxnLst/>
              <a:rect l="l" t="t" r="r" b="b"/>
              <a:pathLst>
                <a:path h="22859">
                  <a:moveTo>
                    <a:pt x="0" y="22859"/>
                  </a:moveTo>
                  <a:lnTo>
                    <a:pt x="0" y="0"/>
                  </a:lnTo>
                </a:path>
              </a:pathLst>
            </a:custGeom>
            <a:ln w="476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27" name="object 327"/>
            <p:cNvSpPr/>
            <p:nvPr/>
          </p:nvSpPr>
          <p:spPr>
            <a:xfrm>
              <a:off x="1889759" y="7383780"/>
              <a:ext cx="1905" cy="22860"/>
            </a:xfrm>
            <a:custGeom>
              <a:avLst/>
              <a:gdLst/>
              <a:ahLst/>
              <a:cxnLst/>
              <a:rect l="l" t="t" r="r" b="b"/>
              <a:pathLst>
                <a:path w="1905" h="22859">
                  <a:moveTo>
                    <a:pt x="762" y="-2381"/>
                  </a:moveTo>
                  <a:lnTo>
                    <a:pt x="762" y="25240"/>
                  </a:lnTo>
                </a:path>
              </a:pathLst>
            </a:custGeom>
            <a:ln w="6286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28" name="object 328"/>
            <p:cNvSpPr/>
            <p:nvPr/>
          </p:nvSpPr>
          <p:spPr>
            <a:xfrm>
              <a:off x="1891283" y="7383780"/>
              <a:ext cx="0" cy="22860"/>
            </a:xfrm>
            <a:custGeom>
              <a:avLst/>
              <a:gdLst/>
              <a:ahLst/>
              <a:cxnLst/>
              <a:rect l="l" t="t" r="r" b="b"/>
              <a:pathLst>
                <a:path h="22859">
                  <a:moveTo>
                    <a:pt x="0" y="22859"/>
                  </a:moveTo>
                  <a:lnTo>
                    <a:pt x="0" y="0"/>
                  </a:lnTo>
                </a:path>
                <a:path h="22859">
                  <a:moveTo>
                    <a:pt x="0" y="22859"/>
                  </a:moveTo>
                  <a:lnTo>
                    <a:pt x="0" y="0"/>
                  </a:lnTo>
                </a:path>
              </a:pathLst>
            </a:custGeom>
            <a:ln w="476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29" name="object 329"/>
            <p:cNvSpPr/>
            <p:nvPr/>
          </p:nvSpPr>
          <p:spPr>
            <a:xfrm>
              <a:off x="1892808" y="7383780"/>
              <a:ext cx="1905" cy="22860"/>
            </a:xfrm>
            <a:custGeom>
              <a:avLst/>
              <a:gdLst/>
              <a:ahLst/>
              <a:cxnLst/>
              <a:rect l="l" t="t" r="r" b="b"/>
              <a:pathLst>
                <a:path w="1905" h="22859">
                  <a:moveTo>
                    <a:pt x="762" y="-2381"/>
                  </a:moveTo>
                  <a:lnTo>
                    <a:pt x="762" y="25240"/>
                  </a:lnTo>
                </a:path>
              </a:pathLst>
            </a:custGeom>
            <a:ln w="6286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30" name="object 330"/>
            <p:cNvSpPr/>
            <p:nvPr/>
          </p:nvSpPr>
          <p:spPr>
            <a:xfrm>
              <a:off x="1894332" y="7383780"/>
              <a:ext cx="0" cy="22860"/>
            </a:xfrm>
            <a:custGeom>
              <a:avLst/>
              <a:gdLst/>
              <a:ahLst/>
              <a:cxnLst/>
              <a:rect l="l" t="t" r="r" b="b"/>
              <a:pathLst>
                <a:path h="22859">
                  <a:moveTo>
                    <a:pt x="0" y="22859"/>
                  </a:moveTo>
                  <a:lnTo>
                    <a:pt x="0" y="0"/>
                  </a:lnTo>
                </a:path>
              </a:pathLst>
            </a:custGeom>
            <a:ln w="476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31" name="object 331"/>
            <p:cNvSpPr/>
            <p:nvPr/>
          </p:nvSpPr>
          <p:spPr>
            <a:xfrm>
              <a:off x="1895093" y="7381398"/>
              <a:ext cx="0" cy="27940"/>
            </a:xfrm>
            <a:custGeom>
              <a:avLst/>
              <a:gdLst/>
              <a:ahLst/>
              <a:cxnLst/>
              <a:rect l="l" t="t" r="r" b="b"/>
              <a:pathLst>
                <a:path h="27940">
                  <a:moveTo>
                    <a:pt x="0" y="0"/>
                  </a:moveTo>
                  <a:lnTo>
                    <a:pt x="0" y="27622"/>
                  </a:lnTo>
                </a:path>
                <a:path h="27940">
                  <a:moveTo>
                    <a:pt x="0" y="0"/>
                  </a:moveTo>
                  <a:lnTo>
                    <a:pt x="0" y="27622"/>
                  </a:lnTo>
                </a:path>
              </a:pathLst>
            </a:custGeom>
            <a:ln w="6286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32" name="object 332"/>
            <p:cNvSpPr/>
            <p:nvPr/>
          </p:nvSpPr>
          <p:spPr>
            <a:xfrm>
              <a:off x="1897379" y="7383780"/>
              <a:ext cx="1905" cy="22860"/>
            </a:xfrm>
            <a:custGeom>
              <a:avLst/>
              <a:gdLst/>
              <a:ahLst/>
              <a:cxnLst/>
              <a:rect l="l" t="t" r="r" b="b"/>
              <a:pathLst>
                <a:path w="1905" h="22859">
                  <a:moveTo>
                    <a:pt x="0" y="22859"/>
                  </a:moveTo>
                  <a:lnTo>
                    <a:pt x="0" y="0"/>
                  </a:lnTo>
                </a:path>
                <a:path w="1905" h="22859">
                  <a:moveTo>
                    <a:pt x="1524" y="22859"/>
                  </a:moveTo>
                  <a:lnTo>
                    <a:pt x="1524" y="0"/>
                  </a:lnTo>
                </a:path>
                <a:path w="1905" h="22859">
                  <a:moveTo>
                    <a:pt x="1524" y="22859"/>
                  </a:moveTo>
                  <a:lnTo>
                    <a:pt x="1524" y="0"/>
                  </a:lnTo>
                </a:path>
              </a:pathLst>
            </a:custGeom>
            <a:ln w="476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33" name="object 333"/>
            <p:cNvSpPr/>
            <p:nvPr/>
          </p:nvSpPr>
          <p:spPr>
            <a:xfrm>
              <a:off x="1898904" y="7383780"/>
              <a:ext cx="1905" cy="22860"/>
            </a:xfrm>
            <a:custGeom>
              <a:avLst/>
              <a:gdLst/>
              <a:ahLst/>
              <a:cxnLst/>
              <a:rect l="l" t="t" r="r" b="b"/>
              <a:pathLst>
                <a:path w="1905" h="22859">
                  <a:moveTo>
                    <a:pt x="762" y="-2381"/>
                  </a:moveTo>
                  <a:lnTo>
                    <a:pt x="762" y="25240"/>
                  </a:lnTo>
                </a:path>
              </a:pathLst>
            </a:custGeom>
            <a:ln w="6286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34" name="object 334"/>
            <p:cNvSpPr/>
            <p:nvPr/>
          </p:nvSpPr>
          <p:spPr>
            <a:xfrm>
              <a:off x="1901951" y="7383780"/>
              <a:ext cx="0" cy="22860"/>
            </a:xfrm>
            <a:custGeom>
              <a:avLst/>
              <a:gdLst/>
              <a:ahLst/>
              <a:cxnLst/>
              <a:rect l="l" t="t" r="r" b="b"/>
              <a:pathLst>
                <a:path h="22859">
                  <a:moveTo>
                    <a:pt x="0" y="22859"/>
                  </a:moveTo>
                  <a:lnTo>
                    <a:pt x="0" y="0"/>
                  </a:lnTo>
                </a:path>
                <a:path h="22859">
                  <a:moveTo>
                    <a:pt x="0" y="22859"/>
                  </a:moveTo>
                  <a:lnTo>
                    <a:pt x="0" y="0"/>
                  </a:lnTo>
                </a:path>
                <a:path h="22859">
                  <a:moveTo>
                    <a:pt x="0" y="22859"/>
                  </a:moveTo>
                  <a:lnTo>
                    <a:pt x="0" y="0"/>
                  </a:lnTo>
                </a:path>
              </a:pathLst>
            </a:custGeom>
            <a:ln w="476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35" name="object 335"/>
            <p:cNvSpPr/>
            <p:nvPr/>
          </p:nvSpPr>
          <p:spPr>
            <a:xfrm>
              <a:off x="1904237" y="7381398"/>
              <a:ext cx="1905" cy="27940"/>
            </a:xfrm>
            <a:custGeom>
              <a:avLst/>
              <a:gdLst/>
              <a:ahLst/>
              <a:cxnLst/>
              <a:rect l="l" t="t" r="r" b="b"/>
              <a:pathLst>
                <a:path w="1905" h="27940">
                  <a:moveTo>
                    <a:pt x="0" y="0"/>
                  </a:moveTo>
                  <a:lnTo>
                    <a:pt x="0" y="27622"/>
                  </a:lnTo>
                </a:path>
                <a:path w="1905" h="27940">
                  <a:moveTo>
                    <a:pt x="1524" y="0"/>
                  </a:moveTo>
                  <a:lnTo>
                    <a:pt x="1524" y="27622"/>
                  </a:lnTo>
                </a:path>
              </a:pathLst>
            </a:custGeom>
            <a:ln w="6286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36" name="object 336"/>
            <p:cNvSpPr/>
            <p:nvPr/>
          </p:nvSpPr>
          <p:spPr>
            <a:xfrm>
              <a:off x="1907286" y="7381398"/>
              <a:ext cx="0" cy="27940"/>
            </a:xfrm>
            <a:custGeom>
              <a:avLst/>
              <a:gdLst/>
              <a:ahLst/>
              <a:cxnLst/>
              <a:rect l="l" t="t" r="r" b="b"/>
              <a:pathLst>
                <a:path h="27940">
                  <a:moveTo>
                    <a:pt x="0" y="0"/>
                  </a:moveTo>
                  <a:lnTo>
                    <a:pt x="0" y="27622"/>
                  </a:lnTo>
                </a:path>
                <a:path h="27940">
                  <a:moveTo>
                    <a:pt x="0" y="0"/>
                  </a:moveTo>
                  <a:lnTo>
                    <a:pt x="0" y="27622"/>
                  </a:lnTo>
                </a:path>
              </a:pathLst>
            </a:custGeom>
            <a:ln w="6286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37" name="object 337"/>
            <p:cNvSpPr/>
            <p:nvPr/>
          </p:nvSpPr>
          <p:spPr>
            <a:xfrm>
              <a:off x="1908048" y="7383780"/>
              <a:ext cx="1905" cy="22860"/>
            </a:xfrm>
            <a:custGeom>
              <a:avLst/>
              <a:gdLst/>
              <a:ahLst/>
              <a:cxnLst/>
              <a:rect l="l" t="t" r="r" b="b"/>
              <a:pathLst>
                <a:path w="1905" h="22859">
                  <a:moveTo>
                    <a:pt x="761" y="-2381"/>
                  </a:moveTo>
                  <a:lnTo>
                    <a:pt x="761" y="25240"/>
                  </a:lnTo>
                </a:path>
              </a:pathLst>
            </a:custGeom>
            <a:ln w="6286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38" name="object 338"/>
            <p:cNvSpPr/>
            <p:nvPr/>
          </p:nvSpPr>
          <p:spPr>
            <a:xfrm>
              <a:off x="1909571" y="7383780"/>
              <a:ext cx="0" cy="22860"/>
            </a:xfrm>
            <a:custGeom>
              <a:avLst/>
              <a:gdLst/>
              <a:ahLst/>
              <a:cxnLst/>
              <a:rect l="l" t="t" r="r" b="b"/>
              <a:pathLst>
                <a:path h="22859">
                  <a:moveTo>
                    <a:pt x="0" y="22859"/>
                  </a:moveTo>
                  <a:lnTo>
                    <a:pt x="0" y="0"/>
                  </a:lnTo>
                </a:path>
                <a:path h="22859">
                  <a:moveTo>
                    <a:pt x="0" y="22859"/>
                  </a:moveTo>
                  <a:lnTo>
                    <a:pt x="0" y="0"/>
                  </a:lnTo>
                </a:path>
              </a:pathLst>
            </a:custGeom>
            <a:ln w="476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39" name="object 339"/>
            <p:cNvSpPr/>
            <p:nvPr/>
          </p:nvSpPr>
          <p:spPr>
            <a:xfrm>
              <a:off x="1909571" y="7383780"/>
              <a:ext cx="1905" cy="22860"/>
            </a:xfrm>
            <a:custGeom>
              <a:avLst/>
              <a:gdLst/>
              <a:ahLst/>
              <a:cxnLst/>
              <a:rect l="l" t="t" r="r" b="b"/>
              <a:pathLst>
                <a:path w="1905" h="22859">
                  <a:moveTo>
                    <a:pt x="762" y="-2381"/>
                  </a:moveTo>
                  <a:lnTo>
                    <a:pt x="762" y="25240"/>
                  </a:lnTo>
                </a:path>
              </a:pathLst>
            </a:custGeom>
            <a:ln w="6286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40" name="object 340"/>
            <p:cNvSpPr/>
            <p:nvPr/>
          </p:nvSpPr>
          <p:spPr>
            <a:xfrm>
              <a:off x="1912620" y="7383780"/>
              <a:ext cx="5080" cy="22860"/>
            </a:xfrm>
            <a:custGeom>
              <a:avLst/>
              <a:gdLst/>
              <a:ahLst/>
              <a:cxnLst/>
              <a:rect l="l" t="t" r="r" b="b"/>
              <a:pathLst>
                <a:path w="5080" h="22859">
                  <a:moveTo>
                    <a:pt x="0" y="22859"/>
                  </a:moveTo>
                  <a:lnTo>
                    <a:pt x="0" y="0"/>
                  </a:lnTo>
                </a:path>
                <a:path w="5080" h="22859">
                  <a:moveTo>
                    <a:pt x="1524" y="22859"/>
                  </a:moveTo>
                  <a:lnTo>
                    <a:pt x="1524" y="0"/>
                  </a:lnTo>
                </a:path>
                <a:path w="5080" h="22859">
                  <a:moveTo>
                    <a:pt x="1524" y="22859"/>
                  </a:moveTo>
                  <a:lnTo>
                    <a:pt x="1524" y="0"/>
                  </a:lnTo>
                </a:path>
                <a:path w="5080" h="22859">
                  <a:moveTo>
                    <a:pt x="3047" y="22859"/>
                  </a:moveTo>
                  <a:lnTo>
                    <a:pt x="3047" y="0"/>
                  </a:lnTo>
                </a:path>
                <a:path w="5080" h="22859">
                  <a:moveTo>
                    <a:pt x="4571" y="22859"/>
                  </a:moveTo>
                  <a:lnTo>
                    <a:pt x="4571" y="0"/>
                  </a:lnTo>
                </a:path>
              </a:pathLst>
            </a:custGeom>
            <a:ln w="476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41" name="object 341"/>
            <p:cNvSpPr/>
            <p:nvPr/>
          </p:nvSpPr>
          <p:spPr>
            <a:xfrm>
              <a:off x="1917954" y="7381398"/>
              <a:ext cx="0" cy="27940"/>
            </a:xfrm>
            <a:custGeom>
              <a:avLst/>
              <a:gdLst/>
              <a:ahLst/>
              <a:cxnLst/>
              <a:rect l="l" t="t" r="r" b="b"/>
              <a:pathLst>
                <a:path h="27940">
                  <a:moveTo>
                    <a:pt x="0" y="0"/>
                  </a:moveTo>
                  <a:lnTo>
                    <a:pt x="0" y="27622"/>
                  </a:lnTo>
                </a:path>
                <a:path h="27940">
                  <a:moveTo>
                    <a:pt x="0" y="0"/>
                  </a:moveTo>
                  <a:lnTo>
                    <a:pt x="0" y="27622"/>
                  </a:lnTo>
                </a:path>
              </a:pathLst>
            </a:custGeom>
            <a:ln w="6286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42" name="object 342"/>
            <p:cNvSpPr/>
            <p:nvPr/>
          </p:nvSpPr>
          <p:spPr>
            <a:xfrm>
              <a:off x="1918716" y="7383780"/>
              <a:ext cx="1905" cy="22860"/>
            </a:xfrm>
            <a:custGeom>
              <a:avLst/>
              <a:gdLst/>
              <a:ahLst/>
              <a:cxnLst/>
              <a:rect l="l" t="t" r="r" b="b"/>
              <a:pathLst>
                <a:path w="1905" h="22859">
                  <a:moveTo>
                    <a:pt x="762" y="-2381"/>
                  </a:moveTo>
                  <a:lnTo>
                    <a:pt x="762" y="25240"/>
                  </a:lnTo>
                </a:path>
              </a:pathLst>
            </a:custGeom>
            <a:ln w="6286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43" name="object 343"/>
            <p:cNvSpPr/>
            <p:nvPr/>
          </p:nvSpPr>
          <p:spPr>
            <a:xfrm>
              <a:off x="1921002" y="7381398"/>
              <a:ext cx="0" cy="27940"/>
            </a:xfrm>
            <a:custGeom>
              <a:avLst/>
              <a:gdLst/>
              <a:ahLst/>
              <a:cxnLst/>
              <a:rect l="l" t="t" r="r" b="b"/>
              <a:pathLst>
                <a:path h="27940">
                  <a:moveTo>
                    <a:pt x="0" y="0"/>
                  </a:moveTo>
                  <a:lnTo>
                    <a:pt x="0" y="27622"/>
                  </a:lnTo>
                </a:path>
                <a:path h="27940">
                  <a:moveTo>
                    <a:pt x="0" y="0"/>
                  </a:moveTo>
                  <a:lnTo>
                    <a:pt x="0" y="27622"/>
                  </a:lnTo>
                </a:path>
              </a:pathLst>
            </a:custGeom>
            <a:ln w="6286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44" name="object 344"/>
            <p:cNvSpPr/>
            <p:nvPr/>
          </p:nvSpPr>
          <p:spPr>
            <a:xfrm>
              <a:off x="1921763" y="7383780"/>
              <a:ext cx="1905" cy="22860"/>
            </a:xfrm>
            <a:custGeom>
              <a:avLst/>
              <a:gdLst/>
              <a:ahLst/>
              <a:cxnLst/>
              <a:rect l="l" t="t" r="r" b="b"/>
              <a:pathLst>
                <a:path w="1905" h="22859">
                  <a:moveTo>
                    <a:pt x="762" y="-2381"/>
                  </a:moveTo>
                  <a:lnTo>
                    <a:pt x="762" y="25240"/>
                  </a:lnTo>
                </a:path>
              </a:pathLst>
            </a:custGeom>
            <a:ln w="6286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45" name="object 345"/>
            <p:cNvSpPr/>
            <p:nvPr/>
          </p:nvSpPr>
          <p:spPr>
            <a:xfrm>
              <a:off x="1923287" y="7383780"/>
              <a:ext cx="1905" cy="22860"/>
            </a:xfrm>
            <a:custGeom>
              <a:avLst/>
              <a:gdLst/>
              <a:ahLst/>
              <a:cxnLst/>
              <a:rect l="l" t="t" r="r" b="b"/>
              <a:pathLst>
                <a:path w="1905" h="22859">
                  <a:moveTo>
                    <a:pt x="762" y="-2381"/>
                  </a:moveTo>
                  <a:lnTo>
                    <a:pt x="762" y="25240"/>
                  </a:lnTo>
                </a:path>
              </a:pathLst>
            </a:custGeom>
            <a:ln w="6286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46" name="object 346"/>
            <p:cNvSpPr/>
            <p:nvPr/>
          </p:nvSpPr>
          <p:spPr>
            <a:xfrm>
              <a:off x="1924812" y="7383780"/>
              <a:ext cx="1905" cy="22860"/>
            </a:xfrm>
            <a:custGeom>
              <a:avLst/>
              <a:gdLst/>
              <a:ahLst/>
              <a:cxnLst/>
              <a:rect l="l" t="t" r="r" b="b"/>
              <a:pathLst>
                <a:path w="1905" h="22859">
                  <a:moveTo>
                    <a:pt x="0" y="22859"/>
                  </a:moveTo>
                  <a:lnTo>
                    <a:pt x="0" y="0"/>
                  </a:lnTo>
                </a:path>
                <a:path w="1905" h="22859">
                  <a:moveTo>
                    <a:pt x="0" y="22859"/>
                  </a:moveTo>
                  <a:lnTo>
                    <a:pt x="0" y="0"/>
                  </a:lnTo>
                </a:path>
                <a:path w="1905" h="22859">
                  <a:moveTo>
                    <a:pt x="1524" y="22859"/>
                  </a:moveTo>
                  <a:lnTo>
                    <a:pt x="1524" y="0"/>
                  </a:lnTo>
                </a:path>
              </a:pathLst>
            </a:custGeom>
            <a:ln w="476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47" name="object 347"/>
            <p:cNvSpPr/>
            <p:nvPr/>
          </p:nvSpPr>
          <p:spPr>
            <a:xfrm>
              <a:off x="1927859" y="7383780"/>
              <a:ext cx="1905" cy="22860"/>
            </a:xfrm>
            <a:custGeom>
              <a:avLst/>
              <a:gdLst/>
              <a:ahLst/>
              <a:cxnLst/>
              <a:rect l="l" t="t" r="r" b="b"/>
              <a:pathLst>
                <a:path w="1905" h="22859">
                  <a:moveTo>
                    <a:pt x="762" y="-2381"/>
                  </a:moveTo>
                  <a:lnTo>
                    <a:pt x="762" y="25240"/>
                  </a:lnTo>
                </a:path>
              </a:pathLst>
            </a:custGeom>
            <a:ln w="6286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48" name="object 348"/>
            <p:cNvSpPr/>
            <p:nvPr/>
          </p:nvSpPr>
          <p:spPr>
            <a:xfrm>
              <a:off x="1930145" y="7381398"/>
              <a:ext cx="0" cy="27940"/>
            </a:xfrm>
            <a:custGeom>
              <a:avLst/>
              <a:gdLst/>
              <a:ahLst/>
              <a:cxnLst/>
              <a:rect l="l" t="t" r="r" b="b"/>
              <a:pathLst>
                <a:path h="27940">
                  <a:moveTo>
                    <a:pt x="0" y="0"/>
                  </a:moveTo>
                  <a:lnTo>
                    <a:pt x="0" y="27622"/>
                  </a:lnTo>
                </a:path>
                <a:path h="27940">
                  <a:moveTo>
                    <a:pt x="0" y="0"/>
                  </a:moveTo>
                  <a:lnTo>
                    <a:pt x="0" y="27622"/>
                  </a:lnTo>
                </a:path>
              </a:pathLst>
            </a:custGeom>
            <a:ln w="6286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49" name="object 349"/>
            <p:cNvSpPr/>
            <p:nvPr/>
          </p:nvSpPr>
          <p:spPr>
            <a:xfrm>
              <a:off x="1930908" y="7383780"/>
              <a:ext cx="1905" cy="22860"/>
            </a:xfrm>
            <a:custGeom>
              <a:avLst/>
              <a:gdLst/>
              <a:ahLst/>
              <a:cxnLst/>
              <a:rect l="l" t="t" r="r" b="b"/>
              <a:pathLst>
                <a:path w="1905" h="22859">
                  <a:moveTo>
                    <a:pt x="762" y="-2381"/>
                  </a:moveTo>
                  <a:lnTo>
                    <a:pt x="762" y="25240"/>
                  </a:lnTo>
                </a:path>
              </a:pathLst>
            </a:custGeom>
            <a:ln w="6286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50" name="object 350"/>
            <p:cNvSpPr/>
            <p:nvPr/>
          </p:nvSpPr>
          <p:spPr>
            <a:xfrm>
              <a:off x="1932432" y="7383780"/>
              <a:ext cx="6350" cy="22860"/>
            </a:xfrm>
            <a:custGeom>
              <a:avLst/>
              <a:gdLst/>
              <a:ahLst/>
              <a:cxnLst/>
              <a:rect l="l" t="t" r="r" b="b"/>
              <a:pathLst>
                <a:path w="6350" h="22859">
                  <a:moveTo>
                    <a:pt x="0" y="22859"/>
                  </a:moveTo>
                  <a:lnTo>
                    <a:pt x="0" y="0"/>
                  </a:lnTo>
                </a:path>
                <a:path w="6350" h="22859">
                  <a:moveTo>
                    <a:pt x="0" y="22859"/>
                  </a:moveTo>
                  <a:lnTo>
                    <a:pt x="0" y="0"/>
                  </a:lnTo>
                </a:path>
                <a:path w="6350" h="22859">
                  <a:moveTo>
                    <a:pt x="1523" y="22859"/>
                  </a:moveTo>
                  <a:lnTo>
                    <a:pt x="1523" y="0"/>
                  </a:lnTo>
                </a:path>
                <a:path w="6350" h="22859">
                  <a:moveTo>
                    <a:pt x="3047" y="22859"/>
                  </a:moveTo>
                  <a:lnTo>
                    <a:pt x="3047" y="0"/>
                  </a:lnTo>
                </a:path>
                <a:path w="6350" h="22859">
                  <a:moveTo>
                    <a:pt x="4571" y="22859"/>
                  </a:moveTo>
                  <a:lnTo>
                    <a:pt x="4571" y="0"/>
                  </a:lnTo>
                </a:path>
                <a:path w="6350" h="22859">
                  <a:moveTo>
                    <a:pt x="4571" y="22859"/>
                  </a:moveTo>
                  <a:lnTo>
                    <a:pt x="4571" y="0"/>
                  </a:lnTo>
                </a:path>
                <a:path w="6350" h="22859">
                  <a:moveTo>
                    <a:pt x="6095" y="22859"/>
                  </a:moveTo>
                  <a:lnTo>
                    <a:pt x="6095" y="0"/>
                  </a:lnTo>
                </a:path>
              </a:pathLst>
            </a:custGeom>
            <a:ln w="476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51" name="object 351"/>
            <p:cNvSpPr/>
            <p:nvPr/>
          </p:nvSpPr>
          <p:spPr>
            <a:xfrm>
              <a:off x="1938528" y="7383780"/>
              <a:ext cx="1905" cy="22860"/>
            </a:xfrm>
            <a:custGeom>
              <a:avLst/>
              <a:gdLst/>
              <a:ahLst/>
              <a:cxnLst/>
              <a:rect l="l" t="t" r="r" b="b"/>
              <a:pathLst>
                <a:path w="1905" h="22859">
                  <a:moveTo>
                    <a:pt x="761" y="-2381"/>
                  </a:moveTo>
                  <a:lnTo>
                    <a:pt x="761" y="25240"/>
                  </a:lnTo>
                </a:path>
              </a:pathLst>
            </a:custGeom>
            <a:ln w="6286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52" name="object 352"/>
            <p:cNvSpPr/>
            <p:nvPr/>
          </p:nvSpPr>
          <p:spPr>
            <a:xfrm>
              <a:off x="1940813" y="7381398"/>
              <a:ext cx="0" cy="27940"/>
            </a:xfrm>
            <a:custGeom>
              <a:avLst/>
              <a:gdLst/>
              <a:ahLst/>
              <a:cxnLst/>
              <a:rect l="l" t="t" r="r" b="b"/>
              <a:pathLst>
                <a:path h="27940">
                  <a:moveTo>
                    <a:pt x="0" y="0"/>
                  </a:moveTo>
                  <a:lnTo>
                    <a:pt x="0" y="27622"/>
                  </a:lnTo>
                </a:path>
                <a:path h="27940">
                  <a:moveTo>
                    <a:pt x="0" y="0"/>
                  </a:moveTo>
                  <a:lnTo>
                    <a:pt x="0" y="27622"/>
                  </a:lnTo>
                </a:path>
              </a:pathLst>
            </a:custGeom>
            <a:ln w="6286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53" name="object 353"/>
            <p:cNvSpPr/>
            <p:nvPr/>
          </p:nvSpPr>
          <p:spPr>
            <a:xfrm>
              <a:off x="1942337" y="7381398"/>
              <a:ext cx="1905" cy="27940"/>
            </a:xfrm>
            <a:custGeom>
              <a:avLst/>
              <a:gdLst/>
              <a:ahLst/>
              <a:cxnLst/>
              <a:rect l="l" t="t" r="r" b="b"/>
              <a:pathLst>
                <a:path w="1905" h="27940">
                  <a:moveTo>
                    <a:pt x="0" y="0"/>
                  </a:moveTo>
                  <a:lnTo>
                    <a:pt x="0" y="27622"/>
                  </a:lnTo>
                </a:path>
                <a:path w="1905" h="27940">
                  <a:moveTo>
                    <a:pt x="1524" y="0"/>
                  </a:moveTo>
                  <a:lnTo>
                    <a:pt x="1524" y="27622"/>
                  </a:lnTo>
                </a:path>
                <a:path w="1905" h="27940">
                  <a:moveTo>
                    <a:pt x="1524" y="0"/>
                  </a:moveTo>
                  <a:lnTo>
                    <a:pt x="1524" y="27622"/>
                  </a:lnTo>
                </a:path>
              </a:pathLst>
            </a:custGeom>
            <a:ln w="6286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54" name="object 354"/>
            <p:cNvSpPr/>
            <p:nvPr/>
          </p:nvSpPr>
          <p:spPr>
            <a:xfrm>
              <a:off x="1944624" y="7383780"/>
              <a:ext cx="1905" cy="22860"/>
            </a:xfrm>
            <a:custGeom>
              <a:avLst/>
              <a:gdLst/>
              <a:ahLst/>
              <a:cxnLst/>
              <a:rect l="l" t="t" r="r" b="b"/>
              <a:pathLst>
                <a:path w="1905" h="22859">
                  <a:moveTo>
                    <a:pt x="762" y="-2381"/>
                  </a:moveTo>
                  <a:lnTo>
                    <a:pt x="762" y="25240"/>
                  </a:lnTo>
                </a:path>
              </a:pathLst>
            </a:custGeom>
            <a:ln w="6286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55" name="object 355"/>
            <p:cNvSpPr/>
            <p:nvPr/>
          </p:nvSpPr>
          <p:spPr>
            <a:xfrm>
              <a:off x="1946148" y="7383780"/>
              <a:ext cx="3175" cy="22860"/>
            </a:xfrm>
            <a:custGeom>
              <a:avLst/>
              <a:gdLst/>
              <a:ahLst/>
              <a:cxnLst/>
              <a:rect l="l" t="t" r="r" b="b"/>
              <a:pathLst>
                <a:path w="3175" h="22859">
                  <a:moveTo>
                    <a:pt x="0" y="22859"/>
                  </a:moveTo>
                  <a:lnTo>
                    <a:pt x="0" y="0"/>
                  </a:lnTo>
                </a:path>
                <a:path w="3175" h="22859">
                  <a:moveTo>
                    <a:pt x="1523" y="22859"/>
                  </a:moveTo>
                  <a:lnTo>
                    <a:pt x="1523" y="0"/>
                  </a:lnTo>
                </a:path>
                <a:path w="3175" h="22859">
                  <a:moveTo>
                    <a:pt x="1523" y="22859"/>
                  </a:moveTo>
                  <a:lnTo>
                    <a:pt x="1523" y="0"/>
                  </a:lnTo>
                </a:path>
                <a:path w="3175" h="22859">
                  <a:moveTo>
                    <a:pt x="3047" y="22859"/>
                  </a:moveTo>
                  <a:lnTo>
                    <a:pt x="3047" y="0"/>
                  </a:lnTo>
                </a:path>
              </a:pathLst>
            </a:custGeom>
            <a:ln w="476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56" name="object 356"/>
            <p:cNvSpPr/>
            <p:nvPr/>
          </p:nvSpPr>
          <p:spPr>
            <a:xfrm>
              <a:off x="1950720" y="7383780"/>
              <a:ext cx="1905" cy="22860"/>
            </a:xfrm>
            <a:custGeom>
              <a:avLst/>
              <a:gdLst/>
              <a:ahLst/>
              <a:cxnLst/>
              <a:rect l="l" t="t" r="r" b="b"/>
              <a:pathLst>
                <a:path w="1905" h="22859">
                  <a:moveTo>
                    <a:pt x="762" y="-2381"/>
                  </a:moveTo>
                  <a:lnTo>
                    <a:pt x="762" y="25240"/>
                  </a:lnTo>
                </a:path>
              </a:pathLst>
            </a:custGeom>
            <a:ln w="6286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57" name="object 357"/>
            <p:cNvSpPr/>
            <p:nvPr/>
          </p:nvSpPr>
          <p:spPr>
            <a:xfrm>
              <a:off x="1952244" y="7383780"/>
              <a:ext cx="1905" cy="22860"/>
            </a:xfrm>
            <a:custGeom>
              <a:avLst/>
              <a:gdLst/>
              <a:ahLst/>
              <a:cxnLst/>
              <a:rect l="l" t="t" r="r" b="b"/>
              <a:pathLst>
                <a:path w="1905" h="22859">
                  <a:moveTo>
                    <a:pt x="0" y="22859"/>
                  </a:moveTo>
                  <a:lnTo>
                    <a:pt x="0" y="0"/>
                  </a:lnTo>
                </a:path>
                <a:path w="1905" h="22859">
                  <a:moveTo>
                    <a:pt x="0" y="22859"/>
                  </a:moveTo>
                  <a:lnTo>
                    <a:pt x="0" y="0"/>
                  </a:lnTo>
                </a:path>
                <a:path w="1905" h="22859">
                  <a:moveTo>
                    <a:pt x="1523" y="22859"/>
                  </a:moveTo>
                  <a:lnTo>
                    <a:pt x="1523" y="0"/>
                  </a:lnTo>
                </a:path>
              </a:pathLst>
            </a:custGeom>
            <a:ln w="476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58" name="object 358"/>
            <p:cNvSpPr/>
            <p:nvPr/>
          </p:nvSpPr>
          <p:spPr>
            <a:xfrm>
              <a:off x="1954529" y="7381398"/>
              <a:ext cx="0" cy="27940"/>
            </a:xfrm>
            <a:custGeom>
              <a:avLst/>
              <a:gdLst/>
              <a:ahLst/>
              <a:cxnLst/>
              <a:rect l="l" t="t" r="r" b="b"/>
              <a:pathLst>
                <a:path h="27940">
                  <a:moveTo>
                    <a:pt x="0" y="0"/>
                  </a:moveTo>
                  <a:lnTo>
                    <a:pt x="0" y="27622"/>
                  </a:lnTo>
                </a:path>
                <a:path h="27940">
                  <a:moveTo>
                    <a:pt x="0" y="0"/>
                  </a:moveTo>
                  <a:lnTo>
                    <a:pt x="0" y="27622"/>
                  </a:lnTo>
                </a:path>
              </a:pathLst>
            </a:custGeom>
            <a:ln w="6286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59" name="object 359"/>
            <p:cNvSpPr/>
            <p:nvPr/>
          </p:nvSpPr>
          <p:spPr>
            <a:xfrm>
              <a:off x="1955291" y="7383780"/>
              <a:ext cx="1905" cy="22860"/>
            </a:xfrm>
            <a:custGeom>
              <a:avLst/>
              <a:gdLst/>
              <a:ahLst/>
              <a:cxnLst/>
              <a:rect l="l" t="t" r="r" b="b"/>
              <a:pathLst>
                <a:path w="1905" h="22859">
                  <a:moveTo>
                    <a:pt x="762" y="-2381"/>
                  </a:moveTo>
                  <a:lnTo>
                    <a:pt x="762" y="25240"/>
                  </a:lnTo>
                </a:path>
              </a:pathLst>
            </a:custGeom>
            <a:ln w="6286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60" name="object 360"/>
            <p:cNvSpPr/>
            <p:nvPr/>
          </p:nvSpPr>
          <p:spPr>
            <a:xfrm>
              <a:off x="1956816" y="7383780"/>
              <a:ext cx="1905" cy="22860"/>
            </a:xfrm>
            <a:custGeom>
              <a:avLst/>
              <a:gdLst/>
              <a:ahLst/>
              <a:cxnLst/>
              <a:rect l="l" t="t" r="r" b="b"/>
              <a:pathLst>
                <a:path w="1905" h="22859">
                  <a:moveTo>
                    <a:pt x="762" y="-2381"/>
                  </a:moveTo>
                  <a:lnTo>
                    <a:pt x="762" y="25240"/>
                  </a:lnTo>
                </a:path>
              </a:pathLst>
            </a:custGeom>
            <a:ln w="6286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61" name="object 361"/>
            <p:cNvSpPr/>
            <p:nvPr/>
          </p:nvSpPr>
          <p:spPr>
            <a:xfrm>
              <a:off x="1959863" y="7383780"/>
              <a:ext cx="0" cy="22860"/>
            </a:xfrm>
            <a:custGeom>
              <a:avLst/>
              <a:gdLst/>
              <a:ahLst/>
              <a:cxnLst/>
              <a:rect l="l" t="t" r="r" b="b"/>
              <a:pathLst>
                <a:path h="22859">
                  <a:moveTo>
                    <a:pt x="0" y="22859"/>
                  </a:moveTo>
                  <a:lnTo>
                    <a:pt x="0" y="0"/>
                  </a:lnTo>
                </a:path>
                <a:path h="22859">
                  <a:moveTo>
                    <a:pt x="0" y="22859"/>
                  </a:moveTo>
                  <a:lnTo>
                    <a:pt x="0" y="0"/>
                  </a:lnTo>
                </a:path>
              </a:pathLst>
            </a:custGeom>
            <a:ln w="476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62" name="object 362"/>
            <p:cNvSpPr/>
            <p:nvPr/>
          </p:nvSpPr>
          <p:spPr>
            <a:xfrm>
              <a:off x="1959863" y="7383780"/>
              <a:ext cx="1905" cy="22860"/>
            </a:xfrm>
            <a:custGeom>
              <a:avLst/>
              <a:gdLst/>
              <a:ahLst/>
              <a:cxnLst/>
              <a:rect l="l" t="t" r="r" b="b"/>
              <a:pathLst>
                <a:path w="1905" h="22859">
                  <a:moveTo>
                    <a:pt x="762" y="-2381"/>
                  </a:moveTo>
                  <a:lnTo>
                    <a:pt x="762" y="25240"/>
                  </a:lnTo>
                </a:path>
              </a:pathLst>
            </a:custGeom>
            <a:ln w="6286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63" name="object 363"/>
            <p:cNvSpPr/>
            <p:nvPr/>
          </p:nvSpPr>
          <p:spPr>
            <a:xfrm>
              <a:off x="1961387" y="7383780"/>
              <a:ext cx="1905" cy="22860"/>
            </a:xfrm>
            <a:custGeom>
              <a:avLst/>
              <a:gdLst/>
              <a:ahLst/>
              <a:cxnLst/>
              <a:rect l="l" t="t" r="r" b="b"/>
              <a:pathLst>
                <a:path w="1905" h="22859">
                  <a:moveTo>
                    <a:pt x="762" y="-2381"/>
                  </a:moveTo>
                  <a:lnTo>
                    <a:pt x="762" y="25240"/>
                  </a:lnTo>
                </a:path>
              </a:pathLst>
            </a:custGeom>
            <a:ln w="6286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64" name="object 364"/>
            <p:cNvSpPr/>
            <p:nvPr/>
          </p:nvSpPr>
          <p:spPr>
            <a:xfrm>
              <a:off x="1962912" y="7383780"/>
              <a:ext cx="1905" cy="22860"/>
            </a:xfrm>
            <a:custGeom>
              <a:avLst/>
              <a:gdLst/>
              <a:ahLst/>
              <a:cxnLst/>
              <a:rect l="l" t="t" r="r" b="b"/>
              <a:pathLst>
                <a:path w="1905" h="22859">
                  <a:moveTo>
                    <a:pt x="0" y="22859"/>
                  </a:moveTo>
                  <a:lnTo>
                    <a:pt x="0" y="0"/>
                  </a:lnTo>
                </a:path>
                <a:path w="1905" h="22859">
                  <a:moveTo>
                    <a:pt x="0" y="22859"/>
                  </a:moveTo>
                  <a:lnTo>
                    <a:pt x="0" y="0"/>
                  </a:lnTo>
                </a:path>
                <a:path w="1905" h="22859">
                  <a:moveTo>
                    <a:pt x="1524" y="22859"/>
                  </a:moveTo>
                  <a:lnTo>
                    <a:pt x="1524" y="0"/>
                  </a:lnTo>
                </a:path>
              </a:pathLst>
            </a:custGeom>
            <a:ln w="476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65" name="object 365"/>
            <p:cNvSpPr/>
            <p:nvPr/>
          </p:nvSpPr>
          <p:spPr>
            <a:xfrm>
              <a:off x="1966721" y="7381398"/>
              <a:ext cx="0" cy="27940"/>
            </a:xfrm>
            <a:custGeom>
              <a:avLst/>
              <a:gdLst/>
              <a:ahLst/>
              <a:cxnLst/>
              <a:rect l="l" t="t" r="r" b="b"/>
              <a:pathLst>
                <a:path h="27940">
                  <a:moveTo>
                    <a:pt x="0" y="0"/>
                  </a:moveTo>
                  <a:lnTo>
                    <a:pt x="0" y="27622"/>
                  </a:lnTo>
                </a:path>
                <a:path h="27940">
                  <a:moveTo>
                    <a:pt x="0" y="0"/>
                  </a:moveTo>
                  <a:lnTo>
                    <a:pt x="0" y="27622"/>
                  </a:lnTo>
                </a:path>
              </a:pathLst>
            </a:custGeom>
            <a:ln w="6286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66" name="object 366"/>
            <p:cNvSpPr/>
            <p:nvPr/>
          </p:nvSpPr>
          <p:spPr>
            <a:xfrm>
              <a:off x="1967483" y="7383780"/>
              <a:ext cx="0" cy="22860"/>
            </a:xfrm>
            <a:custGeom>
              <a:avLst/>
              <a:gdLst/>
              <a:ahLst/>
              <a:cxnLst/>
              <a:rect l="l" t="t" r="r" b="b"/>
              <a:pathLst>
                <a:path h="22859">
                  <a:moveTo>
                    <a:pt x="0" y="22859"/>
                  </a:moveTo>
                  <a:lnTo>
                    <a:pt x="0" y="0"/>
                  </a:lnTo>
                </a:path>
              </a:pathLst>
            </a:custGeom>
            <a:ln w="476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67" name="object 367"/>
            <p:cNvSpPr/>
            <p:nvPr/>
          </p:nvSpPr>
          <p:spPr>
            <a:xfrm>
              <a:off x="1967483" y="7383780"/>
              <a:ext cx="1905" cy="22860"/>
            </a:xfrm>
            <a:custGeom>
              <a:avLst/>
              <a:gdLst/>
              <a:ahLst/>
              <a:cxnLst/>
              <a:rect l="l" t="t" r="r" b="b"/>
              <a:pathLst>
                <a:path w="1905" h="22859">
                  <a:moveTo>
                    <a:pt x="762" y="-2381"/>
                  </a:moveTo>
                  <a:lnTo>
                    <a:pt x="762" y="25240"/>
                  </a:lnTo>
                </a:path>
              </a:pathLst>
            </a:custGeom>
            <a:ln w="6286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68" name="object 368"/>
            <p:cNvSpPr/>
            <p:nvPr/>
          </p:nvSpPr>
          <p:spPr>
            <a:xfrm>
              <a:off x="1970532" y="7383780"/>
              <a:ext cx="0" cy="22860"/>
            </a:xfrm>
            <a:custGeom>
              <a:avLst/>
              <a:gdLst/>
              <a:ahLst/>
              <a:cxnLst/>
              <a:rect l="l" t="t" r="r" b="b"/>
              <a:pathLst>
                <a:path h="22859">
                  <a:moveTo>
                    <a:pt x="0" y="22859"/>
                  </a:moveTo>
                  <a:lnTo>
                    <a:pt x="0" y="0"/>
                  </a:lnTo>
                </a:path>
                <a:path h="22859">
                  <a:moveTo>
                    <a:pt x="0" y="22859"/>
                  </a:moveTo>
                  <a:lnTo>
                    <a:pt x="0" y="0"/>
                  </a:lnTo>
                </a:path>
              </a:pathLst>
            </a:custGeom>
            <a:ln w="476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69" name="object 369"/>
            <p:cNvSpPr/>
            <p:nvPr/>
          </p:nvSpPr>
          <p:spPr>
            <a:xfrm>
              <a:off x="1970532" y="7383780"/>
              <a:ext cx="1905" cy="22860"/>
            </a:xfrm>
            <a:custGeom>
              <a:avLst/>
              <a:gdLst/>
              <a:ahLst/>
              <a:cxnLst/>
              <a:rect l="l" t="t" r="r" b="b"/>
              <a:pathLst>
                <a:path w="1905" h="22859">
                  <a:moveTo>
                    <a:pt x="761" y="-2381"/>
                  </a:moveTo>
                  <a:lnTo>
                    <a:pt x="761" y="25240"/>
                  </a:lnTo>
                </a:path>
              </a:pathLst>
            </a:custGeom>
            <a:ln w="6286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70" name="object 370"/>
            <p:cNvSpPr/>
            <p:nvPr/>
          </p:nvSpPr>
          <p:spPr>
            <a:xfrm>
              <a:off x="1973579" y="7383780"/>
              <a:ext cx="1905" cy="22860"/>
            </a:xfrm>
            <a:custGeom>
              <a:avLst/>
              <a:gdLst/>
              <a:ahLst/>
              <a:cxnLst/>
              <a:rect l="l" t="t" r="r" b="b"/>
              <a:pathLst>
                <a:path w="1905" h="22859">
                  <a:moveTo>
                    <a:pt x="0" y="22859"/>
                  </a:moveTo>
                  <a:lnTo>
                    <a:pt x="0" y="0"/>
                  </a:lnTo>
                </a:path>
                <a:path w="1905" h="22859">
                  <a:moveTo>
                    <a:pt x="1524" y="22859"/>
                  </a:moveTo>
                  <a:lnTo>
                    <a:pt x="1524" y="0"/>
                  </a:lnTo>
                </a:path>
                <a:path w="1905" h="22859">
                  <a:moveTo>
                    <a:pt x="1524" y="22859"/>
                  </a:moveTo>
                  <a:lnTo>
                    <a:pt x="1524" y="0"/>
                  </a:lnTo>
                </a:path>
                <a:path w="1905" h="22859">
                  <a:moveTo>
                    <a:pt x="1524" y="22859"/>
                  </a:moveTo>
                  <a:lnTo>
                    <a:pt x="1524" y="0"/>
                  </a:lnTo>
                </a:path>
              </a:pathLst>
            </a:custGeom>
            <a:ln w="476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71" name="object 371"/>
            <p:cNvSpPr/>
            <p:nvPr/>
          </p:nvSpPr>
          <p:spPr>
            <a:xfrm>
              <a:off x="1977390" y="7381398"/>
              <a:ext cx="0" cy="27940"/>
            </a:xfrm>
            <a:custGeom>
              <a:avLst/>
              <a:gdLst/>
              <a:ahLst/>
              <a:cxnLst/>
              <a:rect l="l" t="t" r="r" b="b"/>
              <a:pathLst>
                <a:path h="27940">
                  <a:moveTo>
                    <a:pt x="0" y="0"/>
                  </a:moveTo>
                  <a:lnTo>
                    <a:pt x="0" y="27622"/>
                  </a:lnTo>
                </a:path>
                <a:path h="27940">
                  <a:moveTo>
                    <a:pt x="0" y="0"/>
                  </a:moveTo>
                  <a:lnTo>
                    <a:pt x="0" y="27622"/>
                  </a:lnTo>
                </a:path>
              </a:pathLst>
            </a:custGeom>
            <a:ln w="6286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72" name="object 372"/>
            <p:cNvSpPr/>
            <p:nvPr/>
          </p:nvSpPr>
          <p:spPr>
            <a:xfrm>
              <a:off x="1978151" y="7383780"/>
              <a:ext cx="0" cy="22860"/>
            </a:xfrm>
            <a:custGeom>
              <a:avLst/>
              <a:gdLst/>
              <a:ahLst/>
              <a:cxnLst/>
              <a:rect l="l" t="t" r="r" b="b"/>
              <a:pathLst>
                <a:path h="22859">
                  <a:moveTo>
                    <a:pt x="0" y="22859"/>
                  </a:moveTo>
                  <a:lnTo>
                    <a:pt x="0" y="0"/>
                  </a:lnTo>
                </a:path>
              </a:pathLst>
            </a:custGeom>
            <a:ln w="476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73" name="object 373"/>
            <p:cNvSpPr/>
            <p:nvPr/>
          </p:nvSpPr>
          <p:spPr>
            <a:xfrm>
              <a:off x="1980437" y="7381398"/>
              <a:ext cx="1905" cy="27940"/>
            </a:xfrm>
            <a:custGeom>
              <a:avLst/>
              <a:gdLst/>
              <a:ahLst/>
              <a:cxnLst/>
              <a:rect l="l" t="t" r="r" b="b"/>
              <a:pathLst>
                <a:path w="1905" h="27940">
                  <a:moveTo>
                    <a:pt x="0" y="0"/>
                  </a:moveTo>
                  <a:lnTo>
                    <a:pt x="0" y="27622"/>
                  </a:lnTo>
                </a:path>
                <a:path w="1905" h="27940">
                  <a:moveTo>
                    <a:pt x="1524" y="0"/>
                  </a:moveTo>
                  <a:lnTo>
                    <a:pt x="1524" y="27622"/>
                  </a:lnTo>
                </a:path>
                <a:path w="1905" h="27940">
                  <a:moveTo>
                    <a:pt x="1524" y="0"/>
                  </a:moveTo>
                  <a:lnTo>
                    <a:pt x="1524" y="27622"/>
                  </a:lnTo>
                </a:path>
              </a:pathLst>
            </a:custGeom>
            <a:ln w="6286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74" name="object 374"/>
            <p:cNvSpPr/>
            <p:nvPr/>
          </p:nvSpPr>
          <p:spPr>
            <a:xfrm>
              <a:off x="1982724" y="7383780"/>
              <a:ext cx="1905" cy="22860"/>
            </a:xfrm>
            <a:custGeom>
              <a:avLst/>
              <a:gdLst/>
              <a:ahLst/>
              <a:cxnLst/>
              <a:rect l="l" t="t" r="r" b="b"/>
              <a:pathLst>
                <a:path w="1905" h="22859">
                  <a:moveTo>
                    <a:pt x="762" y="-2381"/>
                  </a:moveTo>
                  <a:lnTo>
                    <a:pt x="762" y="25240"/>
                  </a:lnTo>
                </a:path>
              </a:pathLst>
            </a:custGeom>
            <a:ln w="6286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75" name="object 375"/>
            <p:cNvSpPr/>
            <p:nvPr/>
          </p:nvSpPr>
          <p:spPr>
            <a:xfrm>
              <a:off x="1984248" y="7383780"/>
              <a:ext cx="1905" cy="22860"/>
            </a:xfrm>
            <a:custGeom>
              <a:avLst/>
              <a:gdLst/>
              <a:ahLst/>
              <a:cxnLst/>
              <a:rect l="l" t="t" r="r" b="b"/>
              <a:pathLst>
                <a:path w="1905" h="22859">
                  <a:moveTo>
                    <a:pt x="0" y="22859"/>
                  </a:moveTo>
                  <a:lnTo>
                    <a:pt x="0" y="0"/>
                  </a:lnTo>
                </a:path>
                <a:path w="1905" h="22859">
                  <a:moveTo>
                    <a:pt x="1523" y="22859"/>
                  </a:moveTo>
                  <a:lnTo>
                    <a:pt x="1523" y="0"/>
                  </a:lnTo>
                </a:path>
                <a:path w="1905" h="22859">
                  <a:moveTo>
                    <a:pt x="1523" y="22859"/>
                  </a:moveTo>
                  <a:lnTo>
                    <a:pt x="1523" y="0"/>
                  </a:lnTo>
                </a:path>
              </a:pathLst>
            </a:custGeom>
            <a:ln w="476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76" name="object 376"/>
            <p:cNvSpPr/>
            <p:nvPr/>
          </p:nvSpPr>
          <p:spPr>
            <a:xfrm>
              <a:off x="1985771" y="7383780"/>
              <a:ext cx="1905" cy="22860"/>
            </a:xfrm>
            <a:custGeom>
              <a:avLst/>
              <a:gdLst/>
              <a:ahLst/>
              <a:cxnLst/>
              <a:rect l="l" t="t" r="r" b="b"/>
              <a:pathLst>
                <a:path w="1905" h="22859">
                  <a:moveTo>
                    <a:pt x="762" y="-2381"/>
                  </a:moveTo>
                  <a:lnTo>
                    <a:pt x="762" y="25240"/>
                  </a:lnTo>
                </a:path>
              </a:pathLst>
            </a:custGeom>
            <a:ln w="6286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77" name="object 377"/>
            <p:cNvSpPr/>
            <p:nvPr/>
          </p:nvSpPr>
          <p:spPr>
            <a:xfrm>
              <a:off x="1988820" y="7383780"/>
              <a:ext cx="1905" cy="22860"/>
            </a:xfrm>
            <a:custGeom>
              <a:avLst/>
              <a:gdLst/>
              <a:ahLst/>
              <a:cxnLst/>
              <a:rect l="l" t="t" r="r" b="b"/>
              <a:pathLst>
                <a:path w="1905" h="22859">
                  <a:moveTo>
                    <a:pt x="0" y="22859"/>
                  </a:moveTo>
                  <a:lnTo>
                    <a:pt x="0" y="0"/>
                  </a:lnTo>
                </a:path>
                <a:path w="1905" h="22859">
                  <a:moveTo>
                    <a:pt x="0" y="22859"/>
                  </a:moveTo>
                  <a:lnTo>
                    <a:pt x="0" y="0"/>
                  </a:lnTo>
                </a:path>
                <a:path w="1905" h="22859">
                  <a:moveTo>
                    <a:pt x="1524" y="22859"/>
                  </a:moveTo>
                  <a:lnTo>
                    <a:pt x="1524" y="0"/>
                  </a:lnTo>
                </a:path>
              </a:pathLst>
            </a:custGeom>
            <a:ln w="476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78" name="object 378"/>
            <p:cNvSpPr/>
            <p:nvPr/>
          </p:nvSpPr>
          <p:spPr>
            <a:xfrm>
              <a:off x="1990344" y="7383780"/>
              <a:ext cx="1905" cy="22860"/>
            </a:xfrm>
            <a:custGeom>
              <a:avLst/>
              <a:gdLst/>
              <a:ahLst/>
              <a:cxnLst/>
              <a:rect l="l" t="t" r="r" b="b"/>
              <a:pathLst>
                <a:path w="1905" h="22859">
                  <a:moveTo>
                    <a:pt x="761" y="-2381"/>
                  </a:moveTo>
                  <a:lnTo>
                    <a:pt x="761" y="25240"/>
                  </a:lnTo>
                </a:path>
              </a:pathLst>
            </a:custGeom>
            <a:ln w="6286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79" name="object 379"/>
            <p:cNvSpPr/>
            <p:nvPr/>
          </p:nvSpPr>
          <p:spPr>
            <a:xfrm>
              <a:off x="1992629" y="7381398"/>
              <a:ext cx="0" cy="27940"/>
            </a:xfrm>
            <a:custGeom>
              <a:avLst/>
              <a:gdLst/>
              <a:ahLst/>
              <a:cxnLst/>
              <a:rect l="l" t="t" r="r" b="b"/>
              <a:pathLst>
                <a:path h="27940">
                  <a:moveTo>
                    <a:pt x="0" y="0"/>
                  </a:moveTo>
                  <a:lnTo>
                    <a:pt x="0" y="27622"/>
                  </a:lnTo>
                </a:path>
                <a:path h="27940">
                  <a:moveTo>
                    <a:pt x="0" y="0"/>
                  </a:moveTo>
                  <a:lnTo>
                    <a:pt x="0" y="27622"/>
                  </a:lnTo>
                </a:path>
              </a:pathLst>
            </a:custGeom>
            <a:ln w="6286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80" name="object 380"/>
            <p:cNvSpPr/>
            <p:nvPr/>
          </p:nvSpPr>
          <p:spPr>
            <a:xfrm>
              <a:off x="1993391" y="7383780"/>
              <a:ext cx="1905" cy="22860"/>
            </a:xfrm>
            <a:custGeom>
              <a:avLst/>
              <a:gdLst/>
              <a:ahLst/>
              <a:cxnLst/>
              <a:rect l="l" t="t" r="r" b="b"/>
              <a:pathLst>
                <a:path w="1905" h="22859">
                  <a:moveTo>
                    <a:pt x="762" y="-2381"/>
                  </a:moveTo>
                  <a:lnTo>
                    <a:pt x="762" y="25240"/>
                  </a:lnTo>
                </a:path>
              </a:pathLst>
            </a:custGeom>
            <a:ln w="6286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81" name="object 381"/>
            <p:cNvSpPr/>
            <p:nvPr/>
          </p:nvSpPr>
          <p:spPr>
            <a:xfrm>
              <a:off x="1994916" y="7383780"/>
              <a:ext cx="1905" cy="22860"/>
            </a:xfrm>
            <a:custGeom>
              <a:avLst/>
              <a:gdLst/>
              <a:ahLst/>
              <a:cxnLst/>
              <a:rect l="l" t="t" r="r" b="b"/>
              <a:pathLst>
                <a:path w="1905" h="22859">
                  <a:moveTo>
                    <a:pt x="762" y="-2381"/>
                  </a:moveTo>
                  <a:lnTo>
                    <a:pt x="762" y="25240"/>
                  </a:lnTo>
                </a:path>
              </a:pathLst>
            </a:custGeom>
            <a:ln w="6286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82" name="object 382"/>
            <p:cNvSpPr/>
            <p:nvPr/>
          </p:nvSpPr>
          <p:spPr>
            <a:xfrm>
              <a:off x="1997202" y="7381398"/>
              <a:ext cx="0" cy="27940"/>
            </a:xfrm>
            <a:custGeom>
              <a:avLst/>
              <a:gdLst/>
              <a:ahLst/>
              <a:cxnLst/>
              <a:rect l="l" t="t" r="r" b="b"/>
              <a:pathLst>
                <a:path h="27940">
                  <a:moveTo>
                    <a:pt x="0" y="0"/>
                  </a:moveTo>
                  <a:lnTo>
                    <a:pt x="0" y="27622"/>
                  </a:lnTo>
                </a:path>
                <a:path h="27940">
                  <a:moveTo>
                    <a:pt x="0" y="0"/>
                  </a:moveTo>
                  <a:lnTo>
                    <a:pt x="0" y="27622"/>
                  </a:lnTo>
                </a:path>
              </a:pathLst>
            </a:custGeom>
            <a:ln w="6286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83" name="object 383"/>
            <p:cNvSpPr/>
            <p:nvPr/>
          </p:nvSpPr>
          <p:spPr>
            <a:xfrm>
              <a:off x="1997963" y="7383780"/>
              <a:ext cx="6350" cy="22860"/>
            </a:xfrm>
            <a:custGeom>
              <a:avLst/>
              <a:gdLst/>
              <a:ahLst/>
              <a:cxnLst/>
              <a:rect l="l" t="t" r="r" b="b"/>
              <a:pathLst>
                <a:path w="6350" h="22859">
                  <a:moveTo>
                    <a:pt x="0" y="22859"/>
                  </a:moveTo>
                  <a:lnTo>
                    <a:pt x="0" y="0"/>
                  </a:lnTo>
                </a:path>
                <a:path w="6350" h="22859">
                  <a:moveTo>
                    <a:pt x="1524" y="22859"/>
                  </a:moveTo>
                  <a:lnTo>
                    <a:pt x="1524" y="0"/>
                  </a:lnTo>
                </a:path>
                <a:path w="6350" h="22859">
                  <a:moveTo>
                    <a:pt x="1524" y="22859"/>
                  </a:moveTo>
                  <a:lnTo>
                    <a:pt x="1524" y="0"/>
                  </a:lnTo>
                </a:path>
                <a:path w="6350" h="22859">
                  <a:moveTo>
                    <a:pt x="3048" y="22859"/>
                  </a:moveTo>
                  <a:lnTo>
                    <a:pt x="3048" y="0"/>
                  </a:lnTo>
                </a:path>
                <a:path w="6350" h="22859">
                  <a:moveTo>
                    <a:pt x="4572" y="22859"/>
                  </a:moveTo>
                  <a:lnTo>
                    <a:pt x="4572" y="0"/>
                  </a:lnTo>
                </a:path>
                <a:path w="6350" h="22859">
                  <a:moveTo>
                    <a:pt x="6095" y="22859"/>
                  </a:moveTo>
                  <a:lnTo>
                    <a:pt x="6095" y="0"/>
                  </a:lnTo>
                </a:path>
                <a:path w="6350" h="22859">
                  <a:moveTo>
                    <a:pt x="6095" y="22859"/>
                  </a:moveTo>
                  <a:lnTo>
                    <a:pt x="6095" y="0"/>
                  </a:lnTo>
                </a:path>
              </a:pathLst>
            </a:custGeom>
            <a:ln w="476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84" name="object 384"/>
            <p:cNvSpPr/>
            <p:nvPr/>
          </p:nvSpPr>
          <p:spPr>
            <a:xfrm>
              <a:off x="2004059" y="7383780"/>
              <a:ext cx="1905" cy="22860"/>
            </a:xfrm>
            <a:custGeom>
              <a:avLst/>
              <a:gdLst/>
              <a:ahLst/>
              <a:cxnLst/>
              <a:rect l="l" t="t" r="r" b="b"/>
              <a:pathLst>
                <a:path w="1905" h="22859">
                  <a:moveTo>
                    <a:pt x="762" y="-2381"/>
                  </a:moveTo>
                  <a:lnTo>
                    <a:pt x="762" y="25240"/>
                  </a:lnTo>
                </a:path>
              </a:pathLst>
            </a:custGeom>
            <a:ln w="6286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85" name="object 385"/>
            <p:cNvSpPr/>
            <p:nvPr/>
          </p:nvSpPr>
          <p:spPr>
            <a:xfrm>
              <a:off x="2005583" y="7383780"/>
              <a:ext cx="1905" cy="22860"/>
            </a:xfrm>
            <a:custGeom>
              <a:avLst/>
              <a:gdLst/>
              <a:ahLst/>
              <a:cxnLst/>
              <a:rect l="l" t="t" r="r" b="b"/>
              <a:pathLst>
                <a:path w="1905" h="22859">
                  <a:moveTo>
                    <a:pt x="762" y="-2381"/>
                  </a:moveTo>
                  <a:lnTo>
                    <a:pt x="762" y="25240"/>
                  </a:lnTo>
                </a:path>
              </a:pathLst>
            </a:custGeom>
            <a:ln w="6286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86" name="object 386"/>
            <p:cNvSpPr/>
            <p:nvPr/>
          </p:nvSpPr>
          <p:spPr>
            <a:xfrm>
              <a:off x="2007870" y="7381398"/>
              <a:ext cx="0" cy="27940"/>
            </a:xfrm>
            <a:custGeom>
              <a:avLst/>
              <a:gdLst/>
              <a:ahLst/>
              <a:cxnLst/>
              <a:rect l="l" t="t" r="r" b="b"/>
              <a:pathLst>
                <a:path h="27940">
                  <a:moveTo>
                    <a:pt x="0" y="0"/>
                  </a:moveTo>
                  <a:lnTo>
                    <a:pt x="0" y="27622"/>
                  </a:lnTo>
                </a:path>
                <a:path h="27940">
                  <a:moveTo>
                    <a:pt x="0" y="0"/>
                  </a:moveTo>
                  <a:lnTo>
                    <a:pt x="0" y="27622"/>
                  </a:lnTo>
                </a:path>
              </a:pathLst>
            </a:custGeom>
            <a:ln w="6286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87" name="object 387"/>
            <p:cNvSpPr/>
            <p:nvPr/>
          </p:nvSpPr>
          <p:spPr>
            <a:xfrm>
              <a:off x="2008632" y="7383780"/>
              <a:ext cx="1905" cy="22860"/>
            </a:xfrm>
            <a:custGeom>
              <a:avLst/>
              <a:gdLst/>
              <a:ahLst/>
              <a:cxnLst/>
              <a:rect l="l" t="t" r="r" b="b"/>
              <a:pathLst>
                <a:path w="1905" h="22859">
                  <a:moveTo>
                    <a:pt x="761" y="-2381"/>
                  </a:moveTo>
                  <a:lnTo>
                    <a:pt x="761" y="25240"/>
                  </a:lnTo>
                </a:path>
              </a:pathLst>
            </a:custGeom>
            <a:ln w="6286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88" name="object 388"/>
            <p:cNvSpPr/>
            <p:nvPr/>
          </p:nvSpPr>
          <p:spPr>
            <a:xfrm>
              <a:off x="2010917" y="7381398"/>
              <a:ext cx="0" cy="27940"/>
            </a:xfrm>
            <a:custGeom>
              <a:avLst/>
              <a:gdLst/>
              <a:ahLst/>
              <a:cxnLst/>
              <a:rect l="l" t="t" r="r" b="b"/>
              <a:pathLst>
                <a:path h="27940">
                  <a:moveTo>
                    <a:pt x="0" y="0"/>
                  </a:moveTo>
                  <a:lnTo>
                    <a:pt x="0" y="27622"/>
                  </a:lnTo>
                </a:path>
                <a:path h="27940">
                  <a:moveTo>
                    <a:pt x="0" y="0"/>
                  </a:moveTo>
                  <a:lnTo>
                    <a:pt x="0" y="27622"/>
                  </a:lnTo>
                </a:path>
              </a:pathLst>
            </a:custGeom>
            <a:ln w="6286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89" name="object 389"/>
            <p:cNvSpPr/>
            <p:nvPr/>
          </p:nvSpPr>
          <p:spPr>
            <a:xfrm>
              <a:off x="2013204" y="7383780"/>
              <a:ext cx="5080" cy="22860"/>
            </a:xfrm>
            <a:custGeom>
              <a:avLst/>
              <a:gdLst/>
              <a:ahLst/>
              <a:cxnLst/>
              <a:rect l="l" t="t" r="r" b="b"/>
              <a:pathLst>
                <a:path w="5080" h="22859">
                  <a:moveTo>
                    <a:pt x="0" y="22859"/>
                  </a:moveTo>
                  <a:lnTo>
                    <a:pt x="0" y="0"/>
                  </a:lnTo>
                </a:path>
                <a:path w="5080" h="22859">
                  <a:moveTo>
                    <a:pt x="0" y="22859"/>
                  </a:moveTo>
                  <a:lnTo>
                    <a:pt x="0" y="0"/>
                  </a:lnTo>
                </a:path>
                <a:path w="5080" h="22859">
                  <a:moveTo>
                    <a:pt x="1524" y="22859"/>
                  </a:moveTo>
                  <a:lnTo>
                    <a:pt x="1524" y="0"/>
                  </a:lnTo>
                </a:path>
                <a:path w="5080" h="22859">
                  <a:moveTo>
                    <a:pt x="1524" y="22859"/>
                  </a:moveTo>
                  <a:lnTo>
                    <a:pt x="1524" y="0"/>
                  </a:lnTo>
                </a:path>
                <a:path w="5080" h="22859">
                  <a:moveTo>
                    <a:pt x="3047" y="22859"/>
                  </a:moveTo>
                  <a:lnTo>
                    <a:pt x="3047" y="0"/>
                  </a:lnTo>
                </a:path>
                <a:path w="5080" h="22859">
                  <a:moveTo>
                    <a:pt x="4571" y="22859"/>
                  </a:moveTo>
                  <a:lnTo>
                    <a:pt x="4571" y="0"/>
                  </a:lnTo>
                </a:path>
              </a:pathLst>
            </a:custGeom>
            <a:ln w="476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90" name="object 390"/>
            <p:cNvSpPr/>
            <p:nvPr/>
          </p:nvSpPr>
          <p:spPr>
            <a:xfrm>
              <a:off x="2020062" y="7381398"/>
              <a:ext cx="0" cy="27940"/>
            </a:xfrm>
            <a:custGeom>
              <a:avLst/>
              <a:gdLst/>
              <a:ahLst/>
              <a:cxnLst/>
              <a:rect l="l" t="t" r="r" b="b"/>
              <a:pathLst>
                <a:path h="27940">
                  <a:moveTo>
                    <a:pt x="0" y="0"/>
                  </a:moveTo>
                  <a:lnTo>
                    <a:pt x="0" y="27622"/>
                  </a:lnTo>
                </a:path>
                <a:path h="27940">
                  <a:moveTo>
                    <a:pt x="0" y="0"/>
                  </a:moveTo>
                  <a:lnTo>
                    <a:pt x="0" y="27622"/>
                  </a:lnTo>
                </a:path>
              </a:pathLst>
            </a:custGeom>
            <a:ln w="6286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91" name="object 391"/>
            <p:cNvSpPr/>
            <p:nvPr/>
          </p:nvSpPr>
          <p:spPr>
            <a:xfrm>
              <a:off x="2020824" y="7383780"/>
              <a:ext cx="0" cy="22860"/>
            </a:xfrm>
            <a:custGeom>
              <a:avLst/>
              <a:gdLst/>
              <a:ahLst/>
              <a:cxnLst/>
              <a:rect l="l" t="t" r="r" b="b"/>
              <a:pathLst>
                <a:path h="22859">
                  <a:moveTo>
                    <a:pt x="0" y="22859"/>
                  </a:moveTo>
                  <a:lnTo>
                    <a:pt x="0" y="0"/>
                  </a:lnTo>
                </a:path>
              </a:pathLst>
            </a:custGeom>
            <a:ln w="476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92" name="object 392"/>
            <p:cNvSpPr/>
            <p:nvPr/>
          </p:nvSpPr>
          <p:spPr>
            <a:xfrm>
              <a:off x="2021586" y="7381398"/>
              <a:ext cx="0" cy="27940"/>
            </a:xfrm>
            <a:custGeom>
              <a:avLst/>
              <a:gdLst/>
              <a:ahLst/>
              <a:cxnLst/>
              <a:rect l="l" t="t" r="r" b="b"/>
              <a:pathLst>
                <a:path h="27940">
                  <a:moveTo>
                    <a:pt x="0" y="0"/>
                  </a:moveTo>
                  <a:lnTo>
                    <a:pt x="0" y="27622"/>
                  </a:lnTo>
                </a:path>
                <a:path h="27940">
                  <a:moveTo>
                    <a:pt x="0" y="0"/>
                  </a:moveTo>
                  <a:lnTo>
                    <a:pt x="0" y="27622"/>
                  </a:lnTo>
                </a:path>
              </a:pathLst>
            </a:custGeom>
            <a:ln w="6286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93" name="object 393"/>
            <p:cNvSpPr/>
            <p:nvPr/>
          </p:nvSpPr>
          <p:spPr>
            <a:xfrm>
              <a:off x="2023871" y="7383780"/>
              <a:ext cx="0" cy="22860"/>
            </a:xfrm>
            <a:custGeom>
              <a:avLst/>
              <a:gdLst/>
              <a:ahLst/>
              <a:cxnLst/>
              <a:rect l="l" t="t" r="r" b="b"/>
              <a:pathLst>
                <a:path h="22859">
                  <a:moveTo>
                    <a:pt x="0" y="22859"/>
                  </a:moveTo>
                  <a:lnTo>
                    <a:pt x="0" y="0"/>
                  </a:lnTo>
                </a:path>
              </a:pathLst>
            </a:custGeom>
            <a:ln w="476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94" name="object 394"/>
            <p:cNvSpPr/>
            <p:nvPr/>
          </p:nvSpPr>
          <p:spPr>
            <a:xfrm>
              <a:off x="2023871" y="7383780"/>
              <a:ext cx="1905" cy="22860"/>
            </a:xfrm>
            <a:custGeom>
              <a:avLst/>
              <a:gdLst/>
              <a:ahLst/>
              <a:cxnLst/>
              <a:rect l="l" t="t" r="r" b="b"/>
              <a:pathLst>
                <a:path w="1905" h="22859">
                  <a:moveTo>
                    <a:pt x="762" y="-2381"/>
                  </a:moveTo>
                  <a:lnTo>
                    <a:pt x="762" y="25240"/>
                  </a:lnTo>
                </a:path>
              </a:pathLst>
            </a:custGeom>
            <a:ln w="6286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95" name="object 395"/>
            <p:cNvSpPr/>
            <p:nvPr/>
          </p:nvSpPr>
          <p:spPr>
            <a:xfrm>
              <a:off x="2026920" y="7383780"/>
              <a:ext cx="0" cy="22860"/>
            </a:xfrm>
            <a:custGeom>
              <a:avLst/>
              <a:gdLst/>
              <a:ahLst/>
              <a:cxnLst/>
              <a:rect l="l" t="t" r="r" b="b"/>
              <a:pathLst>
                <a:path h="22859">
                  <a:moveTo>
                    <a:pt x="0" y="22859"/>
                  </a:moveTo>
                  <a:lnTo>
                    <a:pt x="0" y="0"/>
                  </a:lnTo>
                </a:path>
                <a:path h="22859">
                  <a:moveTo>
                    <a:pt x="0" y="22859"/>
                  </a:moveTo>
                  <a:lnTo>
                    <a:pt x="0" y="0"/>
                  </a:lnTo>
                </a:path>
              </a:pathLst>
            </a:custGeom>
            <a:ln w="476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96" name="object 396"/>
            <p:cNvSpPr/>
            <p:nvPr/>
          </p:nvSpPr>
          <p:spPr>
            <a:xfrm>
              <a:off x="2026920" y="7383780"/>
              <a:ext cx="1905" cy="22860"/>
            </a:xfrm>
            <a:custGeom>
              <a:avLst/>
              <a:gdLst/>
              <a:ahLst/>
              <a:cxnLst/>
              <a:rect l="l" t="t" r="r" b="b"/>
              <a:pathLst>
                <a:path w="1905" h="22859">
                  <a:moveTo>
                    <a:pt x="762" y="-2381"/>
                  </a:moveTo>
                  <a:lnTo>
                    <a:pt x="762" y="25240"/>
                  </a:lnTo>
                </a:path>
              </a:pathLst>
            </a:custGeom>
            <a:ln w="6286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97" name="object 397"/>
            <p:cNvSpPr/>
            <p:nvPr/>
          </p:nvSpPr>
          <p:spPr>
            <a:xfrm>
              <a:off x="2028444" y="7383780"/>
              <a:ext cx="0" cy="22860"/>
            </a:xfrm>
            <a:custGeom>
              <a:avLst/>
              <a:gdLst/>
              <a:ahLst/>
              <a:cxnLst/>
              <a:rect l="l" t="t" r="r" b="b"/>
              <a:pathLst>
                <a:path h="22859">
                  <a:moveTo>
                    <a:pt x="0" y="22859"/>
                  </a:moveTo>
                  <a:lnTo>
                    <a:pt x="0" y="0"/>
                  </a:lnTo>
                </a:path>
              </a:pathLst>
            </a:custGeom>
            <a:ln w="476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98" name="object 398"/>
            <p:cNvSpPr/>
            <p:nvPr/>
          </p:nvSpPr>
          <p:spPr>
            <a:xfrm>
              <a:off x="2030729" y="7381398"/>
              <a:ext cx="0" cy="27940"/>
            </a:xfrm>
            <a:custGeom>
              <a:avLst/>
              <a:gdLst/>
              <a:ahLst/>
              <a:cxnLst/>
              <a:rect l="l" t="t" r="r" b="b"/>
              <a:pathLst>
                <a:path h="27940">
                  <a:moveTo>
                    <a:pt x="0" y="0"/>
                  </a:moveTo>
                  <a:lnTo>
                    <a:pt x="0" y="27622"/>
                  </a:lnTo>
                </a:path>
                <a:path h="27940">
                  <a:moveTo>
                    <a:pt x="0" y="0"/>
                  </a:moveTo>
                  <a:lnTo>
                    <a:pt x="0" y="27622"/>
                  </a:lnTo>
                </a:path>
              </a:pathLst>
            </a:custGeom>
            <a:ln w="6286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99" name="object 399"/>
            <p:cNvSpPr/>
            <p:nvPr/>
          </p:nvSpPr>
          <p:spPr>
            <a:xfrm>
              <a:off x="2031491" y="7383780"/>
              <a:ext cx="0" cy="22860"/>
            </a:xfrm>
            <a:custGeom>
              <a:avLst/>
              <a:gdLst/>
              <a:ahLst/>
              <a:cxnLst/>
              <a:rect l="l" t="t" r="r" b="b"/>
              <a:pathLst>
                <a:path h="22859">
                  <a:moveTo>
                    <a:pt x="0" y="22859"/>
                  </a:moveTo>
                  <a:lnTo>
                    <a:pt x="0" y="0"/>
                  </a:lnTo>
                </a:path>
              </a:pathLst>
            </a:custGeom>
            <a:ln w="476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00" name="object 400"/>
            <p:cNvSpPr/>
            <p:nvPr/>
          </p:nvSpPr>
          <p:spPr>
            <a:xfrm>
              <a:off x="2033778" y="7381398"/>
              <a:ext cx="0" cy="27940"/>
            </a:xfrm>
            <a:custGeom>
              <a:avLst/>
              <a:gdLst/>
              <a:ahLst/>
              <a:cxnLst/>
              <a:rect l="l" t="t" r="r" b="b"/>
              <a:pathLst>
                <a:path h="27940">
                  <a:moveTo>
                    <a:pt x="0" y="0"/>
                  </a:moveTo>
                  <a:lnTo>
                    <a:pt x="0" y="27622"/>
                  </a:lnTo>
                </a:path>
                <a:path h="27940">
                  <a:moveTo>
                    <a:pt x="0" y="0"/>
                  </a:moveTo>
                  <a:lnTo>
                    <a:pt x="0" y="27622"/>
                  </a:lnTo>
                </a:path>
              </a:pathLst>
            </a:custGeom>
            <a:ln w="6286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01" name="object 401"/>
            <p:cNvSpPr/>
            <p:nvPr/>
          </p:nvSpPr>
          <p:spPr>
            <a:xfrm>
              <a:off x="2034540" y="7383780"/>
              <a:ext cx="5080" cy="22860"/>
            </a:xfrm>
            <a:custGeom>
              <a:avLst/>
              <a:gdLst/>
              <a:ahLst/>
              <a:cxnLst/>
              <a:rect l="l" t="t" r="r" b="b"/>
              <a:pathLst>
                <a:path w="5080" h="22859">
                  <a:moveTo>
                    <a:pt x="0" y="22859"/>
                  </a:moveTo>
                  <a:lnTo>
                    <a:pt x="0" y="0"/>
                  </a:lnTo>
                </a:path>
                <a:path w="5080" h="22859">
                  <a:moveTo>
                    <a:pt x="1523" y="22859"/>
                  </a:moveTo>
                  <a:lnTo>
                    <a:pt x="1523" y="0"/>
                  </a:lnTo>
                </a:path>
                <a:path w="5080" h="22859">
                  <a:moveTo>
                    <a:pt x="3047" y="22859"/>
                  </a:moveTo>
                  <a:lnTo>
                    <a:pt x="3047" y="0"/>
                  </a:lnTo>
                </a:path>
                <a:path w="5080" h="22859">
                  <a:moveTo>
                    <a:pt x="3047" y="22859"/>
                  </a:moveTo>
                  <a:lnTo>
                    <a:pt x="3047" y="0"/>
                  </a:lnTo>
                </a:path>
                <a:path w="5080" h="22859">
                  <a:moveTo>
                    <a:pt x="4571" y="22859"/>
                  </a:moveTo>
                  <a:lnTo>
                    <a:pt x="4571" y="0"/>
                  </a:lnTo>
                </a:path>
              </a:pathLst>
            </a:custGeom>
            <a:ln w="476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02" name="object 402"/>
            <p:cNvSpPr/>
            <p:nvPr/>
          </p:nvSpPr>
          <p:spPr>
            <a:xfrm>
              <a:off x="2039112" y="7383780"/>
              <a:ext cx="1905" cy="22860"/>
            </a:xfrm>
            <a:custGeom>
              <a:avLst/>
              <a:gdLst/>
              <a:ahLst/>
              <a:cxnLst/>
              <a:rect l="l" t="t" r="r" b="b"/>
              <a:pathLst>
                <a:path w="1905" h="22859">
                  <a:moveTo>
                    <a:pt x="762" y="-2381"/>
                  </a:moveTo>
                  <a:lnTo>
                    <a:pt x="762" y="25240"/>
                  </a:lnTo>
                </a:path>
              </a:pathLst>
            </a:custGeom>
            <a:ln w="6286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03" name="object 403"/>
            <p:cNvSpPr/>
            <p:nvPr/>
          </p:nvSpPr>
          <p:spPr>
            <a:xfrm>
              <a:off x="2042159" y="7383780"/>
              <a:ext cx="0" cy="22860"/>
            </a:xfrm>
            <a:custGeom>
              <a:avLst/>
              <a:gdLst/>
              <a:ahLst/>
              <a:cxnLst/>
              <a:rect l="l" t="t" r="r" b="b"/>
              <a:pathLst>
                <a:path h="22859">
                  <a:moveTo>
                    <a:pt x="0" y="22859"/>
                  </a:moveTo>
                  <a:lnTo>
                    <a:pt x="0" y="0"/>
                  </a:lnTo>
                </a:path>
                <a:path h="22859">
                  <a:moveTo>
                    <a:pt x="0" y="22859"/>
                  </a:moveTo>
                  <a:lnTo>
                    <a:pt x="0" y="0"/>
                  </a:lnTo>
                </a:path>
              </a:pathLst>
            </a:custGeom>
            <a:ln w="476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04" name="object 404"/>
            <p:cNvSpPr/>
            <p:nvPr/>
          </p:nvSpPr>
          <p:spPr>
            <a:xfrm>
              <a:off x="2042159" y="7383780"/>
              <a:ext cx="1905" cy="22860"/>
            </a:xfrm>
            <a:custGeom>
              <a:avLst/>
              <a:gdLst/>
              <a:ahLst/>
              <a:cxnLst/>
              <a:rect l="l" t="t" r="r" b="b"/>
              <a:pathLst>
                <a:path w="1905" h="22859">
                  <a:moveTo>
                    <a:pt x="762" y="-2381"/>
                  </a:moveTo>
                  <a:lnTo>
                    <a:pt x="762" y="25240"/>
                  </a:lnTo>
                </a:path>
              </a:pathLst>
            </a:custGeom>
            <a:ln w="6286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05" name="object 405"/>
            <p:cNvSpPr/>
            <p:nvPr/>
          </p:nvSpPr>
          <p:spPr>
            <a:xfrm>
              <a:off x="2044445" y="7381398"/>
              <a:ext cx="0" cy="27940"/>
            </a:xfrm>
            <a:custGeom>
              <a:avLst/>
              <a:gdLst/>
              <a:ahLst/>
              <a:cxnLst/>
              <a:rect l="l" t="t" r="r" b="b"/>
              <a:pathLst>
                <a:path h="27940">
                  <a:moveTo>
                    <a:pt x="0" y="0"/>
                  </a:moveTo>
                  <a:lnTo>
                    <a:pt x="0" y="27622"/>
                  </a:lnTo>
                </a:path>
                <a:path h="27940">
                  <a:moveTo>
                    <a:pt x="0" y="0"/>
                  </a:moveTo>
                  <a:lnTo>
                    <a:pt x="0" y="27622"/>
                  </a:lnTo>
                </a:path>
              </a:pathLst>
            </a:custGeom>
            <a:ln w="6286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06" name="object 406"/>
            <p:cNvSpPr/>
            <p:nvPr/>
          </p:nvSpPr>
          <p:spPr>
            <a:xfrm>
              <a:off x="2045208" y="7383780"/>
              <a:ext cx="1905" cy="22860"/>
            </a:xfrm>
            <a:custGeom>
              <a:avLst/>
              <a:gdLst/>
              <a:ahLst/>
              <a:cxnLst/>
              <a:rect l="l" t="t" r="r" b="b"/>
              <a:pathLst>
                <a:path w="1905" h="22859">
                  <a:moveTo>
                    <a:pt x="762" y="-2381"/>
                  </a:moveTo>
                  <a:lnTo>
                    <a:pt x="762" y="25240"/>
                  </a:lnTo>
                </a:path>
              </a:pathLst>
            </a:custGeom>
            <a:ln w="6286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07" name="object 407"/>
            <p:cNvSpPr/>
            <p:nvPr/>
          </p:nvSpPr>
          <p:spPr>
            <a:xfrm>
              <a:off x="2046732" y="7383780"/>
              <a:ext cx="1905" cy="22860"/>
            </a:xfrm>
            <a:custGeom>
              <a:avLst/>
              <a:gdLst/>
              <a:ahLst/>
              <a:cxnLst/>
              <a:rect l="l" t="t" r="r" b="b"/>
              <a:pathLst>
                <a:path w="1905" h="22859">
                  <a:moveTo>
                    <a:pt x="761" y="-2381"/>
                  </a:moveTo>
                  <a:lnTo>
                    <a:pt x="761" y="25240"/>
                  </a:lnTo>
                </a:path>
              </a:pathLst>
            </a:custGeom>
            <a:ln w="6286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08" name="object 408"/>
            <p:cNvSpPr/>
            <p:nvPr/>
          </p:nvSpPr>
          <p:spPr>
            <a:xfrm>
              <a:off x="2049017" y="7381398"/>
              <a:ext cx="0" cy="27940"/>
            </a:xfrm>
            <a:custGeom>
              <a:avLst/>
              <a:gdLst/>
              <a:ahLst/>
              <a:cxnLst/>
              <a:rect l="l" t="t" r="r" b="b"/>
              <a:pathLst>
                <a:path h="27940">
                  <a:moveTo>
                    <a:pt x="0" y="0"/>
                  </a:moveTo>
                  <a:lnTo>
                    <a:pt x="0" y="27622"/>
                  </a:lnTo>
                </a:path>
                <a:path h="27940">
                  <a:moveTo>
                    <a:pt x="0" y="0"/>
                  </a:moveTo>
                  <a:lnTo>
                    <a:pt x="0" y="27622"/>
                  </a:lnTo>
                </a:path>
              </a:pathLst>
            </a:custGeom>
            <a:ln w="6286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09" name="object 409"/>
            <p:cNvSpPr/>
            <p:nvPr/>
          </p:nvSpPr>
          <p:spPr>
            <a:xfrm>
              <a:off x="2049779" y="7383780"/>
              <a:ext cx="6350" cy="22860"/>
            </a:xfrm>
            <a:custGeom>
              <a:avLst/>
              <a:gdLst/>
              <a:ahLst/>
              <a:cxnLst/>
              <a:rect l="l" t="t" r="r" b="b"/>
              <a:pathLst>
                <a:path w="6350" h="22859">
                  <a:moveTo>
                    <a:pt x="0" y="22859"/>
                  </a:moveTo>
                  <a:lnTo>
                    <a:pt x="0" y="0"/>
                  </a:lnTo>
                </a:path>
                <a:path w="6350" h="22859">
                  <a:moveTo>
                    <a:pt x="1524" y="22859"/>
                  </a:moveTo>
                  <a:lnTo>
                    <a:pt x="1524" y="0"/>
                  </a:lnTo>
                </a:path>
                <a:path w="6350" h="22859">
                  <a:moveTo>
                    <a:pt x="3048" y="22859"/>
                  </a:moveTo>
                  <a:lnTo>
                    <a:pt x="3048" y="0"/>
                  </a:lnTo>
                </a:path>
                <a:path w="6350" h="22859">
                  <a:moveTo>
                    <a:pt x="3048" y="22859"/>
                  </a:moveTo>
                  <a:lnTo>
                    <a:pt x="3048" y="0"/>
                  </a:lnTo>
                </a:path>
                <a:path w="6350" h="22859">
                  <a:moveTo>
                    <a:pt x="4571" y="22859"/>
                  </a:moveTo>
                  <a:lnTo>
                    <a:pt x="4571" y="0"/>
                  </a:lnTo>
                </a:path>
                <a:path w="6350" h="22859">
                  <a:moveTo>
                    <a:pt x="6095" y="22859"/>
                  </a:moveTo>
                  <a:lnTo>
                    <a:pt x="6095" y="0"/>
                  </a:lnTo>
                </a:path>
              </a:pathLst>
            </a:custGeom>
            <a:ln w="476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10" name="object 410"/>
            <p:cNvSpPr/>
            <p:nvPr/>
          </p:nvSpPr>
          <p:spPr>
            <a:xfrm>
              <a:off x="2056637" y="7381398"/>
              <a:ext cx="1905" cy="27940"/>
            </a:xfrm>
            <a:custGeom>
              <a:avLst/>
              <a:gdLst/>
              <a:ahLst/>
              <a:cxnLst/>
              <a:rect l="l" t="t" r="r" b="b"/>
              <a:pathLst>
                <a:path w="1905" h="27940">
                  <a:moveTo>
                    <a:pt x="0" y="0"/>
                  </a:moveTo>
                  <a:lnTo>
                    <a:pt x="0" y="27622"/>
                  </a:lnTo>
                </a:path>
                <a:path w="1905" h="27940">
                  <a:moveTo>
                    <a:pt x="0" y="0"/>
                  </a:moveTo>
                  <a:lnTo>
                    <a:pt x="0" y="27622"/>
                  </a:lnTo>
                </a:path>
                <a:path w="1905" h="27940">
                  <a:moveTo>
                    <a:pt x="1524" y="0"/>
                  </a:moveTo>
                  <a:lnTo>
                    <a:pt x="1524" y="27622"/>
                  </a:lnTo>
                </a:path>
              </a:pathLst>
            </a:custGeom>
            <a:ln w="6286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11" name="object 411"/>
            <p:cNvSpPr/>
            <p:nvPr/>
          </p:nvSpPr>
          <p:spPr>
            <a:xfrm>
              <a:off x="2059686" y="7381398"/>
              <a:ext cx="0" cy="27940"/>
            </a:xfrm>
            <a:custGeom>
              <a:avLst/>
              <a:gdLst/>
              <a:ahLst/>
              <a:cxnLst/>
              <a:rect l="l" t="t" r="r" b="b"/>
              <a:pathLst>
                <a:path h="27940">
                  <a:moveTo>
                    <a:pt x="0" y="0"/>
                  </a:moveTo>
                  <a:lnTo>
                    <a:pt x="0" y="27622"/>
                  </a:lnTo>
                </a:path>
                <a:path h="27940">
                  <a:moveTo>
                    <a:pt x="0" y="0"/>
                  </a:moveTo>
                  <a:lnTo>
                    <a:pt x="0" y="27622"/>
                  </a:lnTo>
                </a:path>
              </a:pathLst>
            </a:custGeom>
            <a:ln w="6286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12" name="object 412"/>
            <p:cNvSpPr/>
            <p:nvPr/>
          </p:nvSpPr>
          <p:spPr>
            <a:xfrm>
              <a:off x="2060448" y="7383780"/>
              <a:ext cx="1905" cy="22860"/>
            </a:xfrm>
            <a:custGeom>
              <a:avLst/>
              <a:gdLst/>
              <a:ahLst/>
              <a:cxnLst/>
              <a:rect l="l" t="t" r="r" b="b"/>
              <a:pathLst>
                <a:path w="1905" h="22859">
                  <a:moveTo>
                    <a:pt x="761" y="-2381"/>
                  </a:moveTo>
                  <a:lnTo>
                    <a:pt x="761" y="25240"/>
                  </a:lnTo>
                </a:path>
              </a:pathLst>
            </a:custGeom>
            <a:ln w="6286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13" name="object 413"/>
            <p:cNvSpPr/>
            <p:nvPr/>
          </p:nvSpPr>
          <p:spPr>
            <a:xfrm>
              <a:off x="2061971" y="7383780"/>
              <a:ext cx="1905" cy="22860"/>
            </a:xfrm>
            <a:custGeom>
              <a:avLst/>
              <a:gdLst/>
              <a:ahLst/>
              <a:cxnLst/>
              <a:rect l="l" t="t" r="r" b="b"/>
              <a:pathLst>
                <a:path w="1905" h="22859">
                  <a:moveTo>
                    <a:pt x="762" y="-2381"/>
                  </a:moveTo>
                  <a:lnTo>
                    <a:pt x="762" y="25240"/>
                  </a:lnTo>
                </a:path>
              </a:pathLst>
            </a:custGeom>
            <a:ln w="6286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14" name="object 414"/>
            <p:cNvSpPr/>
            <p:nvPr/>
          </p:nvSpPr>
          <p:spPr>
            <a:xfrm>
              <a:off x="2063495" y="7383780"/>
              <a:ext cx="0" cy="22860"/>
            </a:xfrm>
            <a:custGeom>
              <a:avLst/>
              <a:gdLst/>
              <a:ahLst/>
              <a:cxnLst/>
              <a:rect l="l" t="t" r="r" b="b"/>
              <a:pathLst>
                <a:path h="22859">
                  <a:moveTo>
                    <a:pt x="0" y="22859"/>
                  </a:moveTo>
                  <a:lnTo>
                    <a:pt x="0" y="0"/>
                  </a:lnTo>
                </a:path>
                <a:path h="22859">
                  <a:moveTo>
                    <a:pt x="0" y="22859"/>
                  </a:moveTo>
                  <a:lnTo>
                    <a:pt x="0" y="0"/>
                  </a:lnTo>
                </a:path>
              </a:pathLst>
            </a:custGeom>
            <a:ln w="476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15" name="object 415"/>
            <p:cNvSpPr/>
            <p:nvPr/>
          </p:nvSpPr>
          <p:spPr>
            <a:xfrm>
              <a:off x="2065020" y="7383780"/>
              <a:ext cx="1905" cy="22860"/>
            </a:xfrm>
            <a:custGeom>
              <a:avLst/>
              <a:gdLst/>
              <a:ahLst/>
              <a:cxnLst/>
              <a:rect l="l" t="t" r="r" b="b"/>
              <a:pathLst>
                <a:path w="1905" h="22859">
                  <a:moveTo>
                    <a:pt x="762" y="-2381"/>
                  </a:moveTo>
                  <a:lnTo>
                    <a:pt x="762" y="25240"/>
                  </a:lnTo>
                </a:path>
              </a:pathLst>
            </a:custGeom>
            <a:ln w="6286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16" name="object 416"/>
            <p:cNvSpPr/>
            <p:nvPr/>
          </p:nvSpPr>
          <p:spPr>
            <a:xfrm>
              <a:off x="2066544" y="7383780"/>
              <a:ext cx="5080" cy="22860"/>
            </a:xfrm>
            <a:custGeom>
              <a:avLst/>
              <a:gdLst/>
              <a:ahLst/>
              <a:cxnLst/>
              <a:rect l="l" t="t" r="r" b="b"/>
              <a:pathLst>
                <a:path w="5080" h="22859">
                  <a:moveTo>
                    <a:pt x="0" y="22859"/>
                  </a:moveTo>
                  <a:lnTo>
                    <a:pt x="0" y="0"/>
                  </a:lnTo>
                </a:path>
                <a:path w="5080" h="22859">
                  <a:moveTo>
                    <a:pt x="1523" y="22859"/>
                  </a:moveTo>
                  <a:lnTo>
                    <a:pt x="1523" y="0"/>
                  </a:lnTo>
                </a:path>
                <a:path w="5080" h="22859">
                  <a:moveTo>
                    <a:pt x="1523" y="22859"/>
                  </a:moveTo>
                  <a:lnTo>
                    <a:pt x="1523" y="0"/>
                  </a:lnTo>
                </a:path>
                <a:path w="5080" h="22859">
                  <a:moveTo>
                    <a:pt x="3047" y="22859"/>
                  </a:moveTo>
                  <a:lnTo>
                    <a:pt x="3047" y="0"/>
                  </a:lnTo>
                </a:path>
                <a:path w="5080" h="22859">
                  <a:moveTo>
                    <a:pt x="4571" y="22859"/>
                  </a:moveTo>
                  <a:lnTo>
                    <a:pt x="4571" y="0"/>
                  </a:lnTo>
                </a:path>
                <a:path w="5080" h="22859">
                  <a:moveTo>
                    <a:pt x="4571" y="22859"/>
                  </a:moveTo>
                  <a:lnTo>
                    <a:pt x="4571" y="0"/>
                  </a:lnTo>
                </a:path>
              </a:pathLst>
            </a:custGeom>
            <a:ln w="476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17" name="object 417"/>
            <p:cNvSpPr/>
            <p:nvPr/>
          </p:nvSpPr>
          <p:spPr>
            <a:xfrm>
              <a:off x="2071116" y="7383780"/>
              <a:ext cx="1905" cy="22860"/>
            </a:xfrm>
            <a:custGeom>
              <a:avLst/>
              <a:gdLst/>
              <a:ahLst/>
              <a:cxnLst/>
              <a:rect l="l" t="t" r="r" b="b"/>
              <a:pathLst>
                <a:path w="1905" h="22859">
                  <a:moveTo>
                    <a:pt x="762" y="-2381"/>
                  </a:moveTo>
                  <a:lnTo>
                    <a:pt x="762" y="25240"/>
                  </a:lnTo>
                </a:path>
              </a:pathLst>
            </a:custGeom>
            <a:ln w="6286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18" name="object 418"/>
            <p:cNvSpPr/>
            <p:nvPr/>
          </p:nvSpPr>
          <p:spPr>
            <a:xfrm>
              <a:off x="2074163" y="7383780"/>
              <a:ext cx="0" cy="22860"/>
            </a:xfrm>
            <a:custGeom>
              <a:avLst/>
              <a:gdLst/>
              <a:ahLst/>
              <a:cxnLst/>
              <a:rect l="l" t="t" r="r" b="b"/>
              <a:pathLst>
                <a:path h="22859">
                  <a:moveTo>
                    <a:pt x="0" y="22859"/>
                  </a:moveTo>
                  <a:lnTo>
                    <a:pt x="0" y="0"/>
                  </a:lnTo>
                </a:path>
              </a:pathLst>
            </a:custGeom>
            <a:ln w="476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19" name="object 419"/>
            <p:cNvSpPr/>
            <p:nvPr/>
          </p:nvSpPr>
          <p:spPr>
            <a:xfrm>
              <a:off x="2074925" y="7381398"/>
              <a:ext cx="0" cy="27940"/>
            </a:xfrm>
            <a:custGeom>
              <a:avLst/>
              <a:gdLst/>
              <a:ahLst/>
              <a:cxnLst/>
              <a:rect l="l" t="t" r="r" b="b"/>
              <a:pathLst>
                <a:path h="27940">
                  <a:moveTo>
                    <a:pt x="0" y="0"/>
                  </a:moveTo>
                  <a:lnTo>
                    <a:pt x="0" y="27622"/>
                  </a:lnTo>
                </a:path>
                <a:path h="27940">
                  <a:moveTo>
                    <a:pt x="0" y="0"/>
                  </a:moveTo>
                  <a:lnTo>
                    <a:pt x="0" y="27622"/>
                  </a:lnTo>
                </a:path>
              </a:pathLst>
            </a:custGeom>
            <a:ln w="6286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20" name="object 420"/>
            <p:cNvSpPr/>
            <p:nvPr/>
          </p:nvSpPr>
          <p:spPr>
            <a:xfrm>
              <a:off x="2077212" y="7383780"/>
              <a:ext cx="0" cy="22860"/>
            </a:xfrm>
            <a:custGeom>
              <a:avLst/>
              <a:gdLst/>
              <a:ahLst/>
              <a:cxnLst/>
              <a:rect l="l" t="t" r="r" b="b"/>
              <a:pathLst>
                <a:path h="22859">
                  <a:moveTo>
                    <a:pt x="0" y="22859"/>
                  </a:moveTo>
                  <a:lnTo>
                    <a:pt x="0" y="0"/>
                  </a:lnTo>
                </a:path>
              </a:pathLst>
            </a:custGeom>
            <a:ln w="476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21" name="object 421"/>
            <p:cNvSpPr/>
            <p:nvPr/>
          </p:nvSpPr>
          <p:spPr>
            <a:xfrm>
              <a:off x="2077212" y="7383780"/>
              <a:ext cx="1905" cy="22860"/>
            </a:xfrm>
            <a:custGeom>
              <a:avLst/>
              <a:gdLst/>
              <a:ahLst/>
              <a:cxnLst/>
              <a:rect l="l" t="t" r="r" b="b"/>
              <a:pathLst>
                <a:path w="1905" h="22859">
                  <a:moveTo>
                    <a:pt x="762" y="-2381"/>
                  </a:moveTo>
                  <a:lnTo>
                    <a:pt x="762" y="25240"/>
                  </a:lnTo>
                </a:path>
              </a:pathLst>
            </a:custGeom>
            <a:ln w="6286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22" name="object 422"/>
            <p:cNvSpPr/>
            <p:nvPr/>
          </p:nvSpPr>
          <p:spPr>
            <a:xfrm>
              <a:off x="2078736" y="7383780"/>
              <a:ext cx="0" cy="22860"/>
            </a:xfrm>
            <a:custGeom>
              <a:avLst/>
              <a:gdLst/>
              <a:ahLst/>
              <a:cxnLst/>
              <a:rect l="l" t="t" r="r" b="b"/>
              <a:pathLst>
                <a:path h="22859">
                  <a:moveTo>
                    <a:pt x="0" y="22859"/>
                  </a:moveTo>
                  <a:lnTo>
                    <a:pt x="0" y="0"/>
                  </a:lnTo>
                </a:path>
                <a:path h="22859">
                  <a:moveTo>
                    <a:pt x="0" y="22859"/>
                  </a:moveTo>
                  <a:lnTo>
                    <a:pt x="0" y="0"/>
                  </a:lnTo>
                </a:path>
              </a:pathLst>
            </a:custGeom>
            <a:ln w="476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23" name="object 423"/>
            <p:cNvSpPr/>
            <p:nvPr/>
          </p:nvSpPr>
          <p:spPr>
            <a:xfrm>
              <a:off x="2080259" y="7383780"/>
              <a:ext cx="1905" cy="22860"/>
            </a:xfrm>
            <a:custGeom>
              <a:avLst/>
              <a:gdLst/>
              <a:ahLst/>
              <a:cxnLst/>
              <a:rect l="l" t="t" r="r" b="b"/>
              <a:pathLst>
                <a:path w="1905" h="22859">
                  <a:moveTo>
                    <a:pt x="762" y="-2381"/>
                  </a:moveTo>
                  <a:lnTo>
                    <a:pt x="762" y="25240"/>
                  </a:lnTo>
                </a:path>
              </a:pathLst>
            </a:custGeom>
            <a:ln w="6286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24" name="object 424"/>
            <p:cNvSpPr/>
            <p:nvPr/>
          </p:nvSpPr>
          <p:spPr>
            <a:xfrm>
              <a:off x="2081783" y="7383780"/>
              <a:ext cx="0" cy="22860"/>
            </a:xfrm>
            <a:custGeom>
              <a:avLst/>
              <a:gdLst/>
              <a:ahLst/>
              <a:cxnLst/>
              <a:rect l="l" t="t" r="r" b="b"/>
              <a:pathLst>
                <a:path h="22859">
                  <a:moveTo>
                    <a:pt x="0" y="22859"/>
                  </a:moveTo>
                  <a:lnTo>
                    <a:pt x="0" y="0"/>
                  </a:lnTo>
                </a:path>
                <a:path h="22859">
                  <a:moveTo>
                    <a:pt x="0" y="22859"/>
                  </a:moveTo>
                  <a:lnTo>
                    <a:pt x="0" y="0"/>
                  </a:lnTo>
                </a:path>
              </a:pathLst>
            </a:custGeom>
            <a:ln w="476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25" name="object 425"/>
            <p:cNvSpPr/>
            <p:nvPr/>
          </p:nvSpPr>
          <p:spPr>
            <a:xfrm>
              <a:off x="2083308" y="7383780"/>
              <a:ext cx="1905" cy="22860"/>
            </a:xfrm>
            <a:custGeom>
              <a:avLst/>
              <a:gdLst/>
              <a:ahLst/>
              <a:cxnLst/>
              <a:rect l="l" t="t" r="r" b="b"/>
              <a:pathLst>
                <a:path w="1905" h="22859">
                  <a:moveTo>
                    <a:pt x="762" y="-2381"/>
                  </a:moveTo>
                  <a:lnTo>
                    <a:pt x="762" y="25240"/>
                  </a:lnTo>
                </a:path>
              </a:pathLst>
            </a:custGeom>
            <a:ln w="6286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26" name="object 426"/>
            <p:cNvSpPr/>
            <p:nvPr/>
          </p:nvSpPr>
          <p:spPr>
            <a:xfrm>
              <a:off x="2084832" y="7383780"/>
              <a:ext cx="0" cy="22860"/>
            </a:xfrm>
            <a:custGeom>
              <a:avLst/>
              <a:gdLst/>
              <a:ahLst/>
              <a:cxnLst/>
              <a:rect l="l" t="t" r="r" b="b"/>
              <a:pathLst>
                <a:path h="22859">
                  <a:moveTo>
                    <a:pt x="0" y="22859"/>
                  </a:moveTo>
                  <a:lnTo>
                    <a:pt x="0" y="0"/>
                  </a:lnTo>
                </a:path>
              </a:pathLst>
            </a:custGeom>
            <a:ln w="476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27" name="object 427"/>
            <p:cNvSpPr/>
            <p:nvPr/>
          </p:nvSpPr>
          <p:spPr>
            <a:xfrm>
              <a:off x="2085593" y="7381398"/>
              <a:ext cx="0" cy="27940"/>
            </a:xfrm>
            <a:custGeom>
              <a:avLst/>
              <a:gdLst/>
              <a:ahLst/>
              <a:cxnLst/>
              <a:rect l="l" t="t" r="r" b="b"/>
              <a:pathLst>
                <a:path h="27940">
                  <a:moveTo>
                    <a:pt x="0" y="0"/>
                  </a:moveTo>
                  <a:lnTo>
                    <a:pt x="0" y="27622"/>
                  </a:lnTo>
                </a:path>
                <a:path h="27940">
                  <a:moveTo>
                    <a:pt x="0" y="0"/>
                  </a:moveTo>
                  <a:lnTo>
                    <a:pt x="0" y="27622"/>
                  </a:lnTo>
                </a:path>
              </a:pathLst>
            </a:custGeom>
            <a:ln w="6286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28" name="object 428"/>
            <p:cNvSpPr/>
            <p:nvPr/>
          </p:nvSpPr>
          <p:spPr>
            <a:xfrm>
              <a:off x="2087879" y="7383780"/>
              <a:ext cx="5080" cy="22860"/>
            </a:xfrm>
            <a:custGeom>
              <a:avLst/>
              <a:gdLst/>
              <a:ahLst/>
              <a:cxnLst/>
              <a:rect l="l" t="t" r="r" b="b"/>
              <a:pathLst>
                <a:path w="5080" h="22859">
                  <a:moveTo>
                    <a:pt x="0" y="22859"/>
                  </a:moveTo>
                  <a:lnTo>
                    <a:pt x="0" y="0"/>
                  </a:lnTo>
                </a:path>
                <a:path w="5080" h="22859">
                  <a:moveTo>
                    <a:pt x="1524" y="22859"/>
                  </a:moveTo>
                  <a:lnTo>
                    <a:pt x="1524" y="0"/>
                  </a:lnTo>
                </a:path>
                <a:path w="5080" h="22859">
                  <a:moveTo>
                    <a:pt x="3048" y="22859"/>
                  </a:moveTo>
                  <a:lnTo>
                    <a:pt x="3048" y="0"/>
                  </a:lnTo>
                </a:path>
                <a:path w="5080" h="22859">
                  <a:moveTo>
                    <a:pt x="3048" y="22859"/>
                  </a:moveTo>
                  <a:lnTo>
                    <a:pt x="3048" y="0"/>
                  </a:lnTo>
                </a:path>
                <a:path w="5080" h="22859">
                  <a:moveTo>
                    <a:pt x="4571" y="22859"/>
                  </a:moveTo>
                  <a:lnTo>
                    <a:pt x="4571" y="0"/>
                  </a:lnTo>
                </a:path>
                <a:path w="5080" h="22859">
                  <a:moveTo>
                    <a:pt x="4571" y="22859"/>
                  </a:moveTo>
                  <a:lnTo>
                    <a:pt x="4571" y="0"/>
                  </a:lnTo>
                </a:path>
                <a:path w="5080" h="22859">
                  <a:moveTo>
                    <a:pt x="4571" y="22859"/>
                  </a:moveTo>
                  <a:lnTo>
                    <a:pt x="4571" y="0"/>
                  </a:lnTo>
                </a:path>
              </a:pathLst>
            </a:custGeom>
            <a:ln w="476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29" name="object 429"/>
            <p:cNvSpPr/>
            <p:nvPr/>
          </p:nvSpPr>
          <p:spPr>
            <a:xfrm>
              <a:off x="2094737" y="7381398"/>
              <a:ext cx="1905" cy="27940"/>
            </a:xfrm>
            <a:custGeom>
              <a:avLst/>
              <a:gdLst/>
              <a:ahLst/>
              <a:cxnLst/>
              <a:rect l="l" t="t" r="r" b="b"/>
              <a:pathLst>
                <a:path w="1905" h="27940">
                  <a:moveTo>
                    <a:pt x="0" y="0"/>
                  </a:moveTo>
                  <a:lnTo>
                    <a:pt x="0" y="27622"/>
                  </a:lnTo>
                </a:path>
                <a:path w="1905" h="27940">
                  <a:moveTo>
                    <a:pt x="1524" y="0"/>
                  </a:moveTo>
                  <a:lnTo>
                    <a:pt x="1524" y="27622"/>
                  </a:lnTo>
                </a:path>
              </a:pathLst>
            </a:custGeom>
            <a:ln w="6286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30" name="object 430"/>
            <p:cNvSpPr/>
            <p:nvPr/>
          </p:nvSpPr>
          <p:spPr>
            <a:xfrm>
              <a:off x="2097786" y="7381398"/>
              <a:ext cx="0" cy="27940"/>
            </a:xfrm>
            <a:custGeom>
              <a:avLst/>
              <a:gdLst/>
              <a:ahLst/>
              <a:cxnLst/>
              <a:rect l="l" t="t" r="r" b="b"/>
              <a:pathLst>
                <a:path h="27940">
                  <a:moveTo>
                    <a:pt x="0" y="0"/>
                  </a:moveTo>
                  <a:lnTo>
                    <a:pt x="0" y="27622"/>
                  </a:lnTo>
                </a:path>
                <a:path h="27940">
                  <a:moveTo>
                    <a:pt x="0" y="0"/>
                  </a:moveTo>
                  <a:lnTo>
                    <a:pt x="0" y="27622"/>
                  </a:lnTo>
                </a:path>
              </a:pathLst>
            </a:custGeom>
            <a:ln w="6286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31" name="object 431"/>
            <p:cNvSpPr/>
            <p:nvPr/>
          </p:nvSpPr>
          <p:spPr>
            <a:xfrm>
              <a:off x="2098548" y="7383780"/>
              <a:ext cx="1905" cy="22860"/>
            </a:xfrm>
            <a:custGeom>
              <a:avLst/>
              <a:gdLst/>
              <a:ahLst/>
              <a:cxnLst/>
              <a:rect l="l" t="t" r="r" b="b"/>
              <a:pathLst>
                <a:path w="1905" h="22859">
                  <a:moveTo>
                    <a:pt x="761" y="-2381"/>
                  </a:moveTo>
                  <a:lnTo>
                    <a:pt x="761" y="25240"/>
                  </a:lnTo>
                </a:path>
              </a:pathLst>
            </a:custGeom>
            <a:ln w="6286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32" name="object 432"/>
            <p:cNvSpPr/>
            <p:nvPr/>
          </p:nvSpPr>
          <p:spPr>
            <a:xfrm>
              <a:off x="2100071" y="7383780"/>
              <a:ext cx="6350" cy="22860"/>
            </a:xfrm>
            <a:custGeom>
              <a:avLst/>
              <a:gdLst/>
              <a:ahLst/>
              <a:cxnLst/>
              <a:rect l="l" t="t" r="r" b="b"/>
              <a:pathLst>
                <a:path w="6350" h="22859">
                  <a:moveTo>
                    <a:pt x="0" y="22859"/>
                  </a:moveTo>
                  <a:lnTo>
                    <a:pt x="0" y="0"/>
                  </a:lnTo>
                </a:path>
                <a:path w="6350" h="22859">
                  <a:moveTo>
                    <a:pt x="1524" y="22859"/>
                  </a:moveTo>
                  <a:lnTo>
                    <a:pt x="1524" y="0"/>
                  </a:lnTo>
                </a:path>
                <a:path w="6350" h="22859">
                  <a:moveTo>
                    <a:pt x="1524" y="22859"/>
                  </a:moveTo>
                  <a:lnTo>
                    <a:pt x="1524" y="0"/>
                  </a:lnTo>
                </a:path>
                <a:path w="6350" h="22859">
                  <a:moveTo>
                    <a:pt x="3048" y="22859"/>
                  </a:moveTo>
                  <a:lnTo>
                    <a:pt x="3048" y="0"/>
                  </a:lnTo>
                </a:path>
                <a:path w="6350" h="22859">
                  <a:moveTo>
                    <a:pt x="3048" y="22859"/>
                  </a:moveTo>
                  <a:lnTo>
                    <a:pt x="3048" y="0"/>
                  </a:lnTo>
                </a:path>
                <a:path w="6350" h="22859">
                  <a:moveTo>
                    <a:pt x="3048" y="22859"/>
                  </a:moveTo>
                  <a:lnTo>
                    <a:pt x="3048" y="0"/>
                  </a:lnTo>
                </a:path>
                <a:path w="6350" h="22859">
                  <a:moveTo>
                    <a:pt x="4572" y="22859"/>
                  </a:moveTo>
                  <a:lnTo>
                    <a:pt x="4572" y="0"/>
                  </a:lnTo>
                </a:path>
                <a:path w="6350" h="22859">
                  <a:moveTo>
                    <a:pt x="6095" y="22859"/>
                  </a:moveTo>
                  <a:lnTo>
                    <a:pt x="6095" y="0"/>
                  </a:lnTo>
                </a:path>
              </a:pathLst>
            </a:custGeom>
            <a:ln w="476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33" name="object 433"/>
            <p:cNvSpPr/>
            <p:nvPr/>
          </p:nvSpPr>
          <p:spPr>
            <a:xfrm>
              <a:off x="2106929" y="7381398"/>
              <a:ext cx="0" cy="27940"/>
            </a:xfrm>
            <a:custGeom>
              <a:avLst/>
              <a:gdLst/>
              <a:ahLst/>
              <a:cxnLst/>
              <a:rect l="l" t="t" r="r" b="b"/>
              <a:pathLst>
                <a:path h="27940">
                  <a:moveTo>
                    <a:pt x="0" y="0"/>
                  </a:moveTo>
                  <a:lnTo>
                    <a:pt x="0" y="27622"/>
                  </a:lnTo>
                </a:path>
                <a:path h="27940">
                  <a:moveTo>
                    <a:pt x="0" y="0"/>
                  </a:moveTo>
                  <a:lnTo>
                    <a:pt x="0" y="27622"/>
                  </a:lnTo>
                </a:path>
              </a:pathLst>
            </a:custGeom>
            <a:ln w="6286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34" name="object 434"/>
            <p:cNvSpPr/>
            <p:nvPr/>
          </p:nvSpPr>
          <p:spPr>
            <a:xfrm>
              <a:off x="2107691" y="7383780"/>
              <a:ext cx="1905" cy="22860"/>
            </a:xfrm>
            <a:custGeom>
              <a:avLst/>
              <a:gdLst/>
              <a:ahLst/>
              <a:cxnLst/>
              <a:rect l="l" t="t" r="r" b="b"/>
              <a:pathLst>
                <a:path w="1905" h="22859">
                  <a:moveTo>
                    <a:pt x="762" y="-2381"/>
                  </a:moveTo>
                  <a:lnTo>
                    <a:pt x="762" y="25240"/>
                  </a:lnTo>
                </a:path>
              </a:pathLst>
            </a:custGeom>
            <a:ln w="6286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35" name="object 435"/>
            <p:cNvSpPr/>
            <p:nvPr/>
          </p:nvSpPr>
          <p:spPr>
            <a:xfrm>
              <a:off x="2109216" y="7383780"/>
              <a:ext cx="1905" cy="22860"/>
            </a:xfrm>
            <a:custGeom>
              <a:avLst/>
              <a:gdLst/>
              <a:ahLst/>
              <a:cxnLst/>
              <a:rect l="l" t="t" r="r" b="b"/>
              <a:pathLst>
                <a:path w="1905" h="22859">
                  <a:moveTo>
                    <a:pt x="762" y="-2381"/>
                  </a:moveTo>
                  <a:lnTo>
                    <a:pt x="762" y="25240"/>
                  </a:lnTo>
                </a:path>
              </a:pathLst>
            </a:custGeom>
            <a:ln w="6286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36" name="object 436"/>
            <p:cNvSpPr/>
            <p:nvPr/>
          </p:nvSpPr>
          <p:spPr>
            <a:xfrm>
              <a:off x="2111502" y="7381398"/>
              <a:ext cx="0" cy="27940"/>
            </a:xfrm>
            <a:custGeom>
              <a:avLst/>
              <a:gdLst/>
              <a:ahLst/>
              <a:cxnLst/>
              <a:rect l="l" t="t" r="r" b="b"/>
              <a:pathLst>
                <a:path h="27940">
                  <a:moveTo>
                    <a:pt x="0" y="0"/>
                  </a:moveTo>
                  <a:lnTo>
                    <a:pt x="0" y="27622"/>
                  </a:lnTo>
                </a:path>
                <a:path h="27940">
                  <a:moveTo>
                    <a:pt x="0" y="0"/>
                  </a:moveTo>
                  <a:lnTo>
                    <a:pt x="0" y="27622"/>
                  </a:lnTo>
                </a:path>
              </a:pathLst>
            </a:custGeom>
            <a:ln w="6286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37" name="object 437"/>
            <p:cNvSpPr/>
            <p:nvPr/>
          </p:nvSpPr>
          <p:spPr>
            <a:xfrm>
              <a:off x="2112263" y="7383780"/>
              <a:ext cx="1905" cy="22860"/>
            </a:xfrm>
            <a:custGeom>
              <a:avLst/>
              <a:gdLst/>
              <a:ahLst/>
              <a:cxnLst/>
              <a:rect l="l" t="t" r="r" b="b"/>
              <a:pathLst>
                <a:path w="1905" h="22859">
                  <a:moveTo>
                    <a:pt x="762" y="-2381"/>
                  </a:moveTo>
                  <a:lnTo>
                    <a:pt x="762" y="25240"/>
                  </a:lnTo>
                </a:path>
              </a:pathLst>
            </a:custGeom>
            <a:ln w="6286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38" name="object 438"/>
            <p:cNvSpPr/>
            <p:nvPr/>
          </p:nvSpPr>
          <p:spPr>
            <a:xfrm>
              <a:off x="2113787" y="7383780"/>
              <a:ext cx="1905" cy="22860"/>
            </a:xfrm>
            <a:custGeom>
              <a:avLst/>
              <a:gdLst/>
              <a:ahLst/>
              <a:cxnLst/>
              <a:rect l="l" t="t" r="r" b="b"/>
              <a:pathLst>
                <a:path w="1905" h="22859">
                  <a:moveTo>
                    <a:pt x="0" y="22859"/>
                  </a:moveTo>
                  <a:lnTo>
                    <a:pt x="0" y="0"/>
                  </a:lnTo>
                </a:path>
                <a:path w="1905" h="22859">
                  <a:moveTo>
                    <a:pt x="0" y="22859"/>
                  </a:moveTo>
                  <a:lnTo>
                    <a:pt x="0" y="0"/>
                  </a:lnTo>
                </a:path>
                <a:path w="1905" h="22859">
                  <a:moveTo>
                    <a:pt x="1524" y="22859"/>
                  </a:moveTo>
                  <a:lnTo>
                    <a:pt x="1524" y="0"/>
                  </a:lnTo>
                </a:path>
              </a:pathLst>
            </a:custGeom>
            <a:ln w="476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39" name="object 439"/>
            <p:cNvSpPr/>
            <p:nvPr/>
          </p:nvSpPr>
          <p:spPr>
            <a:xfrm>
              <a:off x="2116836" y="7383780"/>
              <a:ext cx="1905" cy="22860"/>
            </a:xfrm>
            <a:custGeom>
              <a:avLst/>
              <a:gdLst/>
              <a:ahLst/>
              <a:cxnLst/>
              <a:rect l="l" t="t" r="r" b="b"/>
              <a:pathLst>
                <a:path w="1905" h="22859">
                  <a:moveTo>
                    <a:pt x="761" y="-2381"/>
                  </a:moveTo>
                  <a:lnTo>
                    <a:pt x="761" y="25240"/>
                  </a:lnTo>
                </a:path>
              </a:pathLst>
            </a:custGeom>
            <a:ln w="6286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40" name="object 440"/>
            <p:cNvSpPr/>
            <p:nvPr/>
          </p:nvSpPr>
          <p:spPr>
            <a:xfrm>
              <a:off x="2118359" y="7383780"/>
              <a:ext cx="1905" cy="22860"/>
            </a:xfrm>
            <a:custGeom>
              <a:avLst/>
              <a:gdLst/>
              <a:ahLst/>
              <a:cxnLst/>
              <a:rect l="l" t="t" r="r" b="b"/>
              <a:pathLst>
                <a:path w="1905" h="22859">
                  <a:moveTo>
                    <a:pt x="0" y="22859"/>
                  </a:moveTo>
                  <a:lnTo>
                    <a:pt x="0" y="0"/>
                  </a:lnTo>
                </a:path>
                <a:path w="1905" h="22859">
                  <a:moveTo>
                    <a:pt x="0" y="22859"/>
                  </a:moveTo>
                  <a:lnTo>
                    <a:pt x="0" y="0"/>
                  </a:lnTo>
                </a:path>
                <a:path w="1905" h="22859">
                  <a:moveTo>
                    <a:pt x="1524" y="22859"/>
                  </a:moveTo>
                  <a:lnTo>
                    <a:pt x="1524" y="0"/>
                  </a:lnTo>
                </a:path>
              </a:pathLst>
            </a:custGeom>
            <a:ln w="476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41" name="object 441"/>
            <p:cNvSpPr/>
            <p:nvPr/>
          </p:nvSpPr>
          <p:spPr>
            <a:xfrm>
              <a:off x="2119883" y="7383780"/>
              <a:ext cx="1905" cy="22860"/>
            </a:xfrm>
            <a:custGeom>
              <a:avLst/>
              <a:gdLst/>
              <a:ahLst/>
              <a:cxnLst/>
              <a:rect l="l" t="t" r="r" b="b"/>
              <a:pathLst>
                <a:path w="1905" h="22859">
                  <a:moveTo>
                    <a:pt x="762" y="-2381"/>
                  </a:moveTo>
                  <a:lnTo>
                    <a:pt x="762" y="25240"/>
                  </a:lnTo>
                </a:path>
              </a:pathLst>
            </a:custGeom>
            <a:ln w="6286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42" name="object 442"/>
            <p:cNvSpPr/>
            <p:nvPr/>
          </p:nvSpPr>
          <p:spPr>
            <a:xfrm>
              <a:off x="2122170" y="7381398"/>
              <a:ext cx="0" cy="27940"/>
            </a:xfrm>
            <a:custGeom>
              <a:avLst/>
              <a:gdLst/>
              <a:ahLst/>
              <a:cxnLst/>
              <a:rect l="l" t="t" r="r" b="b"/>
              <a:pathLst>
                <a:path h="27940">
                  <a:moveTo>
                    <a:pt x="0" y="0"/>
                  </a:moveTo>
                  <a:lnTo>
                    <a:pt x="0" y="27622"/>
                  </a:lnTo>
                </a:path>
                <a:path h="27940">
                  <a:moveTo>
                    <a:pt x="0" y="0"/>
                  </a:moveTo>
                  <a:lnTo>
                    <a:pt x="0" y="27622"/>
                  </a:lnTo>
                </a:path>
              </a:pathLst>
            </a:custGeom>
            <a:ln w="6286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43" name="object 443"/>
            <p:cNvSpPr/>
            <p:nvPr/>
          </p:nvSpPr>
          <p:spPr>
            <a:xfrm>
              <a:off x="2122932" y="7383780"/>
              <a:ext cx="1905" cy="22860"/>
            </a:xfrm>
            <a:custGeom>
              <a:avLst/>
              <a:gdLst/>
              <a:ahLst/>
              <a:cxnLst/>
              <a:rect l="l" t="t" r="r" b="b"/>
              <a:pathLst>
                <a:path w="1905" h="22859">
                  <a:moveTo>
                    <a:pt x="761" y="-2381"/>
                  </a:moveTo>
                  <a:lnTo>
                    <a:pt x="761" y="25240"/>
                  </a:lnTo>
                </a:path>
              </a:pathLst>
            </a:custGeom>
            <a:ln w="6286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44" name="object 444"/>
            <p:cNvSpPr/>
            <p:nvPr/>
          </p:nvSpPr>
          <p:spPr>
            <a:xfrm>
              <a:off x="2125979" y="7383780"/>
              <a:ext cx="0" cy="22860"/>
            </a:xfrm>
            <a:custGeom>
              <a:avLst/>
              <a:gdLst/>
              <a:ahLst/>
              <a:cxnLst/>
              <a:rect l="l" t="t" r="r" b="b"/>
              <a:pathLst>
                <a:path h="22859">
                  <a:moveTo>
                    <a:pt x="0" y="22859"/>
                  </a:moveTo>
                  <a:lnTo>
                    <a:pt x="0" y="0"/>
                  </a:lnTo>
                </a:path>
                <a:path h="22859">
                  <a:moveTo>
                    <a:pt x="0" y="22859"/>
                  </a:moveTo>
                  <a:lnTo>
                    <a:pt x="0" y="0"/>
                  </a:lnTo>
                </a:path>
              </a:pathLst>
            </a:custGeom>
            <a:ln w="476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45" name="object 445"/>
            <p:cNvSpPr/>
            <p:nvPr/>
          </p:nvSpPr>
          <p:spPr>
            <a:xfrm>
              <a:off x="2125979" y="7383780"/>
              <a:ext cx="1905" cy="22860"/>
            </a:xfrm>
            <a:custGeom>
              <a:avLst/>
              <a:gdLst/>
              <a:ahLst/>
              <a:cxnLst/>
              <a:rect l="l" t="t" r="r" b="b"/>
              <a:pathLst>
                <a:path w="1905" h="22859">
                  <a:moveTo>
                    <a:pt x="762" y="-2381"/>
                  </a:moveTo>
                  <a:lnTo>
                    <a:pt x="762" y="25240"/>
                  </a:lnTo>
                </a:path>
              </a:pathLst>
            </a:custGeom>
            <a:ln w="6286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46" name="object 446"/>
            <p:cNvSpPr/>
            <p:nvPr/>
          </p:nvSpPr>
          <p:spPr>
            <a:xfrm>
              <a:off x="2127504" y="7383780"/>
              <a:ext cx="1905" cy="22860"/>
            </a:xfrm>
            <a:custGeom>
              <a:avLst/>
              <a:gdLst/>
              <a:ahLst/>
              <a:cxnLst/>
              <a:rect l="l" t="t" r="r" b="b"/>
              <a:pathLst>
                <a:path w="1905" h="22859">
                  <a:moveTo>
                    <a:pt x="762" y="-2381"/>
                  </a:moveTo>
                  <a:lnTo>
                    <a:pt x="762" y="25240"/>
                  </a:lnTo>
                </a:path>
              </a:pathLst>
            </a:custGeom>
            <a:ln w="6286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47" name="object 447"/>
            <p:cNvSpPr/>
            <p:nvPr/>
          </p:nvSpPr>
          <p:spPr>
            <a:xfrm>
              <a:off x="2129028" y="7383780"/>
              <a:ext cx="0" cy="22860"/>
            </a:xfrm>
            <a:custGeom>
              <a:avLst/>
              <a:gdLst/>
              <a:ahLst/>
              <a:cxnLst/>
              <a:rect l="l" t="t" r="r" b="b"/>
              <a:pathLst>
                <a:path h="22859">
                  <a:moveTo>
                    <a:pt x="0" y="22859"/>
                  </a:moveTo>
                  <a:lnTo>
                    <a:pt x="0" y="0"/>
                  </a:lnTo>
                </a:path>
                <a:path h="22859">
                  <a:moveTo>
                    <a:pt x="0" y="22859"/>
                  </a:moveTo>
                  <a:lnTo>
                    <a:pt x="0" y="0"/>
                  </a:lnTo>
                </a:path>
              </a:pathLst>
            </a:custGeom>
            <a:ln w="476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48" name="object 448"/>
            <p:cNvSpPr/>
            <p:nvPr/>
          </p:nvSpPr>
          <p:spPr>
            <a:xfrm>
              <a:off x="2130551" y="7383780"/>
              <a:ext cx="1905" cy="22860"/>
            </a:xfrm>
            <a:custGeom>
              <a:avLst/>
              <a:gdLst/>
              <a:ahLst/>
              <a:cxnLst/>
              <a:rect l="l" t="t" r="r" b="b"/>
              <a:pathLst>
                <a:path w="1905" h="22859">
                  <a:moveTo>
                    <a:pt x="762" y="-2381"/>
                  </a:moveTo>
                  <a:lnTo>
                    <a:pt x="762" y="25240"/>
                  </a:lnTo>
                </a:path>
              </a:pathLst>
            </a:custGeom>
            <a:ln w="6286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49" name="object 449"/>
            <p:cNvSpPr/>
            <p:nvPr/>
          </p:nvSpPr>
          <p:spPr>
            <a:xfrm>
              <a:off x="2132837" y="7381398"/>
              <a:ext cx="1905" cy="27940"/>
            </a:xfrm>
            <a:custGeom>
              <a:avLst/>
              <a:gdLst/>
              <a:ahLst/>
              <a:cxnLst/>
              <a:rect l="l" t="t" r="r" b="b"/>
              <a:pathLst>
                <a:path w="1905" h="27940">
                  <a:moveTo>
                    <a:pt x="0" y="0"/>
                  </a:moveTo>
                  <a:lnTo>
                    <a:pt x="0" y="27622"/>
                  </a:lnTo>
                </a:path>
                <a:path w="1905" h="27940">
                  <a:moveTo>
                    <a:pt x="1524" y="0"/>
                  </a:moveTo>
                  <a:lnTo>
                    <a:pt x="1524" y="27622"/>
                  </a:lnTo>
                </a:path>
                <a:path w="1905" h="27940">
                  <a:moveTo>
                    <a:pt x="1524" y="0"/>
                  </a:moveTo>
                  <a:lnTo>
                    <a:pt x="1524" y="27622"/>
                  </a:lnTo>
                </a:path>
              </a:pathLst>
            </a:custGeom>
            <a:ln w="6286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50" name="object 450"/>
            <p:cNvSpPr/>
            <p:nvPr/>
          </p:nvSpPr>
          <p:spPr>
            <a:xfrm>
              <a:off x="2135124" y="7383780"/>
              <a:ext cx="1905" cy="22860"/>
            </a:xfrm>
            <a:custGeom>
              <a:avLst/>
              <a:gdLst/>
              <a:ahLst/>
              <a:cxnLst/>
              <a:rect l="l" t="t" r="r" b="b"/>
              <a:pathLst>
                <a:path w="1905" h="22859">
                  <a:moveTo>
                    <a:pt x="762" y="-2381"/>
                  </a:moveTo>
                  <a:lnTo>
                    <a:pt x="762" y="25240"/>
                  </a:lnTo>
                </a:path>
              </a:pathLst>
            </a:custGeom>
            <a:ln w="6286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51" name="object 451"/>
            <p:cNvSpPr/>
            <p:nvPr/>
          </p:nvSpPr>
          <p:spPr>
            <a:xfrm>
              <a:off x="2136648" y="7383780"/>
              <a:ext cx="0" cy="22860"/>
            </a:xfrm>
            <a:custGeom>
              <a:avLst/>
              <a:gdLst/>
              <a:ahLst/>
              <a:cxnLst/>
              <a:rect l="l" t="t" r="r" b="b"/>
              <a:pathLst>
                <a:path h="22859">
                  <a:moveTo>
                    <a:pt x="0" y="22859"/>
                  </a:moveTo>
                  <a:lnTo>
                    <a:pt x="0" y="0"/>
                  </a:lnTo>
                </a:path>
                <a:path h="22859">
                  <a:moveTo>
                    <a:pt x="0" y="22859"/>
                  </a:moveTo>
                  <a:lnTo>
                    <a:pt x="0" y="0"/>
                  </a:lnTo>
                </a:path>
              </a:pathLst>
            </a:custGeom>
            <a:ln w="476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52" name="object 452"/>
            <p:cNvSpPr/>
            <p:nvPr/>
          </p:nvSpPr>
          <p:spPr>
            <a:xfrm>
              <a:off x="2136648" y="7383780"/>
              <a:ext cx="1905" cy="22860"/>
            </a:xfrm>
            <a:custGeom>
              <a:avLst/>
              <a:gdLst/>
              <a:ahLst/>
              <a:cxnLst/>
              <a:rect l="l" t="t" r="r" b="b"/>
              <a:pathLst>
                <a:path w="1905" h="22859">
                  <a:moveTo>
                    <a:pt x="761" y="-2381"/>
                  </a:moveTo>
                  <a:lnTo>
                    <a:pt x="761" y="25240"/>
                  </a:lnTo>
                </a:path>
              </a:pathLst>
            </a:custGeom>
            <a:ln w="6286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53" name="object 453"/>
            <p:cNvSpPr/>
            <p:nvPr/>
          </p:nvSpPr>
          <p:spPr>
            <a:xfrm>
              <a:off x="2139695" y="7383780"/>
              <a:ext cx="3175" cy="22860"/>
            </a:xfrm>
            <a:custGeom>
              <a:avLst/>
              <a:gdLst/>
              <a:ahLst/>
              <a:cxnLst/>
              <a:rect l="l" t="t" r="r" b="b"/>
              <a:pathLst>
                <a:path w="3175" h="22859">
                  <a:moveTo>
                    <a:pt x="0" y="22859"/>
                  </a:moveTo>
                  <a:lnTo>
                    <a:pt x="0" y="0"/>
                  </a:lnTo>
                </a:path>
                <a:path w="3175" h="22859">
                  <a:moveTo>
                    <a:pt x="1524" y="22859"/>
                  </a:moveTo>
                  <a:lnTo>
                    <a:pt x="1524" y="0"/>
                  </a:lnTo>
                </a:path>
                <a:path w="3175" h="22859">
                  <a:moveTo>
                    <a:pt x="1524" y="22859"/>
                  </a:moveTo>
                  <a:lnTo>
                    <a:pt x="1524" y="0"/>
                  </a:lnTo>
                </a:path>
                <a:path w="3175" h="22859">
                  <a:moveTo>
                    <a:pt x="3048" y="22859"/>
                  </a:moveTo>
                  <a:lnTo>
                    <a:pt x="3048" y="0"/>
                  </a:lnTo>
                </a:path>
              </a:pathLst>
            </a:custGeom>
            <a:ln w="476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54" name="object 454"/>
            <p:cNvSpPr/>
            <p:nvPr/>
          </p:nvSpPr>
          <p:spPr>
            <a:xfrm>
              <a:off x="2142744" y="7383780"/>
              <a:ext cx="1905" cy="22860"/>
            </a:xfrm>
            <a:custGeom>
              <a:avLst/>
              <a:gdLst/>
              <a:ahLst/>
              <a:cxnLst/>
              <a:rect l="l" t="t" r="r" b="b"/>
              <a:pathLst>
                <a:path w="1905" h="22859">
                  <a:moveTo>
                    <a:pt x="761" y="-2381"/>
                  </a:moveTo>
                  <a:lnTo>
                    <a:pt x="761" y="25240"/>
                  </a:lnTo>
                </a:path>
              </a:pathLst>
            </a:custGeom>
            <a:ln w="6286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55" name="object 455"/>
            <p:cNvSpPr/>
            <p:nvPr/>
          </p:nvSpPr>
          <p:spPr>
            <a:xfrm>
              <a:off x="2145029" y="7381398"/>
              <a:ext cx="0" cy="27940"/>
            </a:xfrm>
            <a:custGeom>
              <a:avLst/>
              <a:gdLst/>
              <a:ahLst/>
              <a:cxnLst/>
              <a:rect l="l" t="t" r="r" b="b"/>
              <a:pathLst>
                <a:path h="27940">
                  <a:moveTo>
                    <a:pt x="0" y="0"/>
                  </a:moveTo>
                  <a:lnTo>
                    <a:pt x="0" y="27622"/>
                  </a:lnTo>
                </a:path>
                <a:path h="27940">
                  <a:moveTo>
                    <a:pt x="0" y="0"/>
                  </a:moveTo>
                  <a:lnTo>
                    <a:pt x="0" y="27622"/>
                  </a:lnTo>
                </a:path>
              </a:pathLst>
            </a:custGeom>
            <a:ln w="6286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56" name="object 456"/>
            <p:cNvSpPr/>
            <p:nvPr/>
          </p:nvSpPr>
          <p:spPr>
            <a:xfrm>
              <a:off x="2145791" y="7383780"/>
              <a:ext cx="1905" cy="22860"/>
            </a:xfrm>
            <a:custGeom>
              <a:avLst/>
              <a:gdLst/>
              <a:ahLst/>
              <a:cxnLst/>
              <a:rect l="l" t="t" r="r" b="b"/>
              <a:pathLst>
                <a:path w="1905" h="22859">
                  <a:moveTo>
                    <a:pt x="762" y="-2381"/>
                  </a:moveTo>
                  <a:lnTo>
                    <a:pt x="762" y="25240"/>
                  </a:lnTo>
                </a:path>
              </a:pathLst>
            </a:custGeom>
            <a:ln w="6286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57" name="object 457"/>
            <p:cNvSpPr/>
            <p:nvPr/>
          </p:nvSpPr>
          <p:spPr>
            <a:xfrm>
              <a:off x="2148078" y="7381398"/>
              <a:ext cx="0" cy="27940"/>
            </a:xfrm>
            <a:custGeom>
              <a:avLst/>
              <a:gdLst/>
              <a:ahLst/>
              <a:cxnLst/>
              <a:rect l="l" t="t" r="r" b="b"/>
              <a:pathLst>
                <a:path h="27940">
                  <a:moveTo>
                    <a:pt x="0" y="0"/>
                  </a:moveTo>
                  <a:lnTo>
                    <a:pt x="0" y="27622"/>
                  </a:lnTo>
                </a:path>
                <a:path h="27940">
                  <a:moveTo>
                    <a:pt x="0" y="0"/>
                  </a:moveTo>
                  <a:lnTo>
                    <a:pt x="0" y="27622"/>
                  </a:lnTo>
                </a:path>
              </a:pathLst>
            </a:custGeom>
            <a:ln w="6286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58" name="object 458"/>
            <p:cNvSpPr/>
            <p:nvPr/>
          </p:nvSpPr>
          <p:spPr>
            <a:xfrm>
              <a:off x="2148840" y="7383780"/>
              <a:ext cx="1905" cy="22860"/>
            </a:xfrm>
            <a:custGeom>
              <a:avLst/>
              <a:gdLst/>
              <a:ahLst/>
              <a:cxnLst/>
              <a:rect l="l" t="t" r="r" b="b"/>
              <a:pathLst>
                <a:path w="1905" h="22859">
                  <a:moveTo>
                    <a:pt x="761" y="-2381"/>
                  </a:moveTo>
                  <a:lnTo>
                    <a:pt x="761" y="25240"/>
                  </a:lnTo>
                </a:path>
              </a:pathLst>
            </a:custGeom>
            <a:ln w="6286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59" name="object 459"/>
            <p:cNvSpPr/>
            <p:nvPr/>
          </p:nvSpPr>
          <p:spPr>
            <a:xfrm>
              <a:off x="2150363" y="7383780"/>
              <a:ext cx="6350" cy="22860"/>
            </a:xfrm>
            <a:custGeom>
              <a:avLst/>
              <a:gdLst/>
              <a:ahLst/>
              <a:cxnLst/>
              <a:rect l="l" t="t" r="r" b="b"/>
              <a:pathLst>
                <a:path w="6350" h="22859">
                  <a:moveTo>
                    <a:pt x="0" y="22859"/>
                  </a:moveTo>
                  <a:lnTo>
                    <a:pt x="0" y="0"/>
                  </a:lnTo>
                </a:path>
                <a:path w="6350" h="22859">
                  <a:moveTo>
                    <a:pt x="1524" y="22859"/>
                  </a:moveTo>
                  <a:lnTo>
                    <a:pt x="1524" y="0"/>
                  </a:lnTo>
                </a:path>
                <a:path w="6350" h="22859">
                  <a:moveTo>
                    <a:pt x="1524" y="22859"/>
                  </a:moveTo>
                  <a:lnTo>
                    <a:pt x="1524" y="0"/>
                  </a:lnTo>
                </a:path>
                <a:path w="6350" h="22859">
                  <a:moveTo>
                    <a:pt x="3048" y="22859"/>
                  </a:moveTo>
                  <a:lnTo>
                    <a:pt x="3048" y="0"/>
                  </a:lnTo>
                </a:path>
                <a:path w="6350" h="22859">
                  <a:moveTo>
                    <a:pt x="4572" y="22859"/>
                  </a:moveTo>
                  <a:lnTo>
                    <a:pt x="4572" y="0"/>
                  </a:lnTo>
                </a:path>
                <a:path w="6350" h="22859">
                  <a:moveTo>
                    <a:pt x="6095" y="22859"/>
                  </a:moveTo>
                  <a:lnTo>
                    <a:pt x="6095" y="0"/>
                  </a:lnTo>
                </a:path>
                <a:path w="6350" h="22859">
                  <a:moveTo>
                    <a:pt x="6095" y="22859"/>
                  </a:moveTo>
                  <a:lnTo>
                    <a:pt x="6095" y="0"/>
                  </a:lnTo>
                </a:path>
              </a:pathLst>
            </a:custGeom>
            <a:ln w="476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60" name="object 460"/>
            <p:cNvSpPr/>
            <p:nvPr/>
          </p:nvSpPr>
          <p:spPr>
            <a:xfrm>
              <a:off x="2156459" y="7383780"/>
              <a:ext cx="1905" cy="22860"/>
            </a:xfrm>
            <a:custGeom>
              <a:avLst/>
              <a:gdLst/>
              <a:ahLst/>
              <a:cxnLst/>
              <a:rect l="l" t="t" r="r" b="b"/>
              <a:pathLst>
                <a:path w="1905" h="22859">
                  <a:moveTo>
                    <a:pt x="762" y="-2381"/>
                  </a:moveTo>
                  <a:lnTo>
                    <a:pt x="762" y="25240"/>
                  </a:lnTo>
                </a:path>
              </a:pathLst>
            </a:custGeom>
            <a:ln w="6286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61" name="object 461"/>
            <p:cNvSpPr/>
            <p:nvPr/>
          </p:nvSpPr>
          <p:spPr>
            <a:xfrm>
              <a:off x="2158745" y="7381398"/>
              <a:ext cx="0" cy="27940"/>
            </a:xfrm>
            <a:custGeom>
              <a:avLst/>
              <a:gdLst/>
              <a:ahLst/>
              <a:cxnLst/>
              <a:rect l="l" t="t" r="r" b="b"/>
              <a:pathLst>
                <a:path h="27940">
                  <a:moveTo>
                    <a:pt x="0" y="0"/>
                  </a:moveTo>
                  <a:lnTo>
                    <a:pt x="0" y="27622"/>
                  </a:lnTo>
                </a:path>
                <a:path h="27940">
                  <a:moveTo>
                    <a:pt x="0" y="0"/>
                  </a:moveTo>
                  <a:lnTo>
                    <a:pt x="0" y="27622"/>
                  </a:lnTo>
                </a:path>
              </a:pathLst>
            </a:custGeom>
            <a:ln w="6286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62" name="object 462"/>
            <p:cNvSpPr/>
            <p:nvPr/>
          </p:nvSpPr>
          <p:spPr>
            <a:xfrm>
              <a:off x="2159508" y="7383780"/>
              <a:ext cx="1905" cy="22860"/>
            </a:xfrm>
            <a:custGeom>
              <a:avLst/>
              <a:gdLst/>
              <a:ahLst/>
              <a:cxnLst/>
              <a:rect l="l" t="t" r="r" b="b"/>
              <a:pathLst>
                <a:path w="1905" h="22859">
                  <a:moveTo>
                    <a:pt x="762" y="-2381"/>
                  </a:moveTo>
                  <a:lnTo>
                    <a:pt x="762" y="25240"/>
                  </a:lnTo>
                </a:path>
              </a:pathLst>
            </a:custGeom>
            <a:ln w="6286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63" name="object 463"/>
            <p:cNvSpPr/>
            <p:nvPr/>
          </p:nvSpPr>
          <p:spPr>
            <a:xfrm>
              <a:off x="2161032" y="7383780"/>
              <a:ext cx="1905" cy="22860"/>
            </a:xfrm>
            <a:custGeom>
              <a:avLst/>
              <a:gdLst/>
              <a:ahLst/>
              <a:cxnLst/>
              <a:rect l="l" t="t" r="r" b="b"/>
              <a:pathLst>
                <a:path w="1905" h="22859">
                  <a:moveTo>
                    <a:pt x="761" y="-2381"/>
                  </a:moveTo>
                  <a:lnTo>
                    <a:pt x="761" y="25240"/>
                  </a:lnTo>
                </a:path>
              </a:pathLst>
            </a:custGeom>
            <a:ln w="6286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64" name="object 464"/>
            <p:cNvSpPr/>
            <p:nvPr/>
          </p:nvSpPr>
          <p:spPr>
            <a:xfrm>
              <a:off x="2164079" y="7383780"/>
              <a:ext cx="0" cy="22860"/>
            </a:xfrm>
            <a:custGeom>
              <a:avLst/>
              <a:gdLst/>
              <a:ahLst/>
              <a:cxnLst/>
              <a:rect l="l" t="t" r="r" b="b"/>
              <a:pathLst>
                <a:path h="22859">
                  <a:moveTo>
                    <a:pt x="0" y="22859"/>
                  </a:moveTo>
                  <a:lnTo>
                    <a:pt x="0" y="0"/>
                  </a:lnTo>
                </a:path>
                <a:path h="22859">
                  <a:moveTo>
                    <a:pt x="0" y="22859"/>
                  </a:moveTo>
                  <a:lnTo>
                    <a:pt x="0" y="0"/>
                  </a:lnTo>
                </a:path>
              </a:pathLst>
            </a:custGeom>
            <a:ln w="476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65" name="object 465"/>
            <p:cNvSpPr/>
            <p:nvPr/>
          </p:nvSpPr>
          <p:spPr>
            <a:xfrm>
              <a:off x="2164079" y="7383780"/>
              <a:ext cx="1905" cy="22860"/>
            </a:xfrm>
            <a:custGeom>
              <a:avLst/>
              <a:gdLst/>
              <a:ahLst/>
              <a:cxnLst/>
              <a:rect l="l" t="t" r="r" b="b"/>
              <a:pathLst>
                <a:path w="1905" h="22859">
                  <a:moveTo>
                    <a:pt x="762" y="-2381"/>
                  </a:moveTo>
                  <a:lnTo>
                    <a:pt x="762" y="25240"/>
                  </a:lnTo>
                </a:path>
              </a:pathLst>
            </a:custGeom>
            <a:ln w="6286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66" name="object 466"/>
            <p:cNvSpPr/>
            <p:nvPr/>
          </p:nvSpPr>
          <p:spPr>
            <a:xfrm>
              <a:off x="2165604" y="7383780"/>
              <a:ext cx="1905" cy="22860"/>
            </a:xfrm>
            <a:custGeom>
              <a:avLst/>
              <a:gdLst/>
              <a:ahLst/>
              <a:cxnLst/>
              <a:rect l="l" t="t" r="r" b="b"/>
              <a:pathLst>
                <a:path w="1905" h="22859">
                  <a:moveTo>
                    <a:pt x="762" y="-2381"/>
                  </a:moveTo>
                  <a:lnTo>
                    <a:pt x="762" y="25240"/>
                  </a:lnTo>
                </a:path>
              </a:pathLst>
            </a:custGeom>
            <a:ln w="6286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67" name="object 467"/>
            <p:cNvSpPr/>
            <p:nvPr/>
          </p:nvSpPr>
          <p:spPr>
            <a:xfrm>
              <a:off x="2167128" y="7383780"/>
              <a:ext cx="1905" cy="22860"/>
            </a:xfrm>
            <a:custGeom>
              <a:avLst/>
              <a:gdLst/>
              <a:ahLst/>
              <a:cxnLst/>
              <a:rect l="l" t="t" r="r" b="b"/>
              <a:pathLst>
                <a:path w="1905" h="22859">
                  <a:moveTo>
                    <a:pt x="0" y="22859"/>
                  </a:moveTo>
                  <a:lnTo>
                    <a:pt x="0" y="0"/>
                  </a:lnTo>
                </a:path>
                <a:path w="1905" h="22859">
                  <a:moveTo>
                    <a:pt x="0" y="22859"/>
                  </a:moveTo>
                  <a:lnTo>
                    <a:pt x="0" y="0"/>
                  </a:lnTo>
                </a:path>
                <a:path w="1905" h="22859">
                  <a:moveTo>
                    <a:pt x="1523" y="22859"/>
                  </a:moveTo>
                  <a:lnTo>
                    <a:pt x="1523" y="0"/>
                  </a:lnTo>
                </a:path>
              </a:pathLst>
            </a:custGeom>
            <a:ln w="476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68" name="object 468"/>
            <p:cNvSpPr/>
            <p:nvPr/>
          </p:nvSpPr>
          <p:spPr>
            <a:xfrm>
              <a:off x="2170937" y="7381398"/>
              <a:ext cx="0" cy="27940"/>
            </a:xfrm>
            <a:custGeom>
              <a:avLst/>
              <a:gdLst/>
              <a:ahLst/>
              <a:cxnLst/>
              <a:rect l="l" t="t" r="r" b="b"/>
              <a:pathLst>
                <a:path h="27940">
                  <a:moveTo>
                    <a:pt x="0" y="0"/>
                  </a:moveTo>
                  <a:lnTo>
                    <a:pt x="0" y="27622"/>
                  </a:lnTo>
                </a:path>
                <a:path h="27940">
                  <a:moveTo>
                    <a:pt x="0" y="0"/>
                  </a:moveTo>
                  <a:lnTo>
                    <a:pt x="0" y="27622"/>
                  </a:lnTo>
                </a:path>
              </a:pathLst>
            </a:custGeom>
            <a:ln w="6286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69" name="object 469"/>
            <p:cNvSpPr/>
            <p:nvPr/>
          </p:nvSpPr>
          <p:spPr>
            <a:xfrm>
              <a:off x="2171700" y="7383780"/>
              <a:ext cx="0" cy="22860"/>
            </a:xfrm>
            <a:custGeom>
              <a:avLst/>
              <a:gdLst/>
              <a:ahLst/>
              <a:cxnLst/>
              <a:rect l="l" t="t" r="r" b="b"/>
              <a:pathLst>
                <a:path h="22859">
                  <a:moveTo>
                    <a:pt x="0" y="22859"/>
                  </a:moveTo>
                  <a:lnTo>
                    <a:pt x="0" y="0"/>
                  </a:lnTo>
                </a:path>
              </a:pathLst>
            </a:custGeom>
            <a:ln w="476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70" name="object 470"/>
            <p:cNvSpPr/>
            <p:nvPr/>
          </p:nvSpPr>
          <p:spPr>
            <a:xfrm>
              <a:off x="2171700" y="7383780"/>
              <a:ext cx="1905" cy="22860"/>
            </a:xfrm>
            <a:custGeom>
              <a:avLst/>
              <a:gdLst/>
              <a:ahLst/>
              <a:cxnLst/>
              <a:rect l="l" t="t" r="r" b="b"/>
              <a:pathLst>
                <a:path w="1905" h="22859">
                  <a:moveTo>
                    <a:pt x="762" y="-2381"/>
                  </a:moveTo>
                  <a:lnTo>
                    <a:pt x="762" y="25240"/>
                  </a:lnTo>
                </a:path>
              </a:pathLst>
            </a:custGeom>
            <a:ln w="6286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71" name="object 471"/>
            <p:cNvSpPr/>
            <p:nvPr/>
          </p:nvSpPr>
          <p:spPr>
            <a:xfrm>
              <a:off x="2174748" y="7383780"/>
              <a:ext cx="0" cy="22860"/>
            </a:xfrm>
            <a:custGeom>
              <a:avLst/>
              <a:gdLst/>
              <a:ahLst/>
              <a:cxnLst/>
              <a:rect l="l" t="t" r="r" b="b"/>
              <a:pathLst>
                <a:path h="22859">
                  <a:moveTo>
                    <a:pt x="0" y="22859"/>
                  </a:moveTo>
                  <a:lnTo>
                    <a:pt x="0" y="0"/>
                  </a:lnTo>
                </a:path>
                <a:path h="22859">
                  <a:moveTo>
                    <a:pt x="0" y="22859"/>
                  </a:moveTo>
                  <a:lnTo>
                    <a:pt x="0" y="0"/>
                  </a:lnTo>
                </a:path>
              </a:pathLst>
            </a:custGeom>
            <a:ln w="476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72" name="object 472"/>
            <p:cNvSpPr/>
            <p:nvPr/>
          </p:nvSpPr>
          <p:spPr>
            <a:xfrm>
              <a:off x="2174748" y="7383780"/>
              <a:ext cx="1905" cy="22860"/>
            </a:xfrm>
            <a:custGeom>
              <a:avLst/>
              <a:gdLst/>
              <a:ahLst/>
              <a:cxnLst/>
              <a:rect l="l" t="t" r="r" b="b"/>
              <a:pathLst>
                <a:path w="1905" h="22859">
                  <a:moveTo>
                    <a:pt x="761" y="-2381"/>
                  </a:moveTo>
                  <a:lnTo>
                    <a:pt x="761" y="25240"/>
                  </a:lnTo>
                </a:path>
              </a:pathLst>
            </a:custGeom>
            <a:ln w="6286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73" name="object 473"/>
            <p:cNvSpPr/>
            <p:nvPr/>
          </p:nvSpPr>
          <p:spPr>
            <a:xfrm>
              <a:off x="2177795" y="7383780"/>
              <a:ext cx="1905" cy="22860"/>
            </a:xfrm>
            <a:custGeom>
              <a:avLst/>
              <a:gdLst/>
              <a:ahLst/>
              <a:cxnLst/>
              <a:rect l="l" t="t" r="r" b="b"/>
              <a:pathLst>
                <a:path w="1905" h="22859">
                  <a:moveTo>
                    <a:pt x="0" y="22859"/>
                  </a:moveTo>
                  <a:lnTo>
                    <a:pt x="0" y="0"/>
                  </a:lnTo>
                </a:path>
                <a:path w="1905" h="22859">
                  <a:moveTo>
                    <a:pt x="1524" y="22859"/>
                  </a:moveTo>
                  <a:lnTo>
                    <a:pt x="1524" y="0"/>
                  </a:lnTo>
                </a:path>
                <a:path w="1905" h="22859">
                  <a:moveTo>
                    <a:pt x="1524" y="22859"/>
                  </a:moveTo>
                  <a:lnTo>
                    <a:pt x="1524" y="0"/>
                  </a:lnTo>
                </a:path>
              </a:pathLst>
            </a:custGeom>
            <a:ln w="476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74" name="object 474"/>
            <p:cNvSpPr/>
            <p:nvPr/>
          </p:nvSpPr>
          <p:spPr>
            <a:xfrm>
              <a:off x="2179320" y="7383780"/>
              <a:ext cx="1905" cy="22860"/>
            </a:xfrm>
            <a:custGeom>
              <a:avLst/>
              <a:gdLst/>
              <a:ahLst/>
              <a:cxnLst/>
              <a:rect l="l" t="t" r="r" b="b"/>
              <a:pathLst>
                <a:path w="1905" h="22859">
                  <a:moveTo>
                    <a:pt x="762" y="-2381"/>
                  </a:moveTo>
                  <a:lnTo>
                    <a:pt x="762" y="25240"/>
                  </a:lnTo>
                </a:path>
              </a:pathLst>
            </a:custGeom>
            <a:ln w="6286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75" name="object 475"/>
            <p:cNvSpPr/>
            <p:nvPr/>
          </p:nvSpPr>
          <p:spPr>
            <a:xfrm>
              <a:off x="2181606" y="7381398"/>
              <a:ext cx="0" cy="27940"/>
            </a:xfrm>
            <a:custGeom>
              <a:avLst/>
              <a:gdLst/>
              <a:ahLst/>
              <a:cxnLst/>
              <a:rect l="l" t="t" r="r" b="b"/>
              <a:pathLst>
                <a:path h="27940">
                  <a:moveTo>
                    <a:pt x="0" y="0"/>
                  </a:moveTo>
                  <a:lnTo>
                    <a:pt x="0" y="27622"/>
                  </a:lnTo>
                </a:path>
                <a:path h="27940">
                  <a:moveTo>
                    <a:pt x="0" y="0"/>
                  </a:moveTo>
                  <a:lnTo>
                    <a:pt x="0" y="27622"/>
                  </a:lnTo>
                </a:path>
              </a:pathLst>
            </a:custGeom>
            <a:ln w="6286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76" name="object 476"/>
            <p:cNvSpPr/>
            <p:nvPr/>
          </p:nvSpPr>
          <p:spPr>
            <a:xfrm>
              <a:off x="2182367" y="7383780"/>
              <a:ext cx="0" cy="22860"/>
            </a:xfrm>
            <a:custGeom>
              <a:avLst/>
              <a:gdLst/>
              <a:ahLst/>
              <a:cxnLst/>
              <a:rect l="l" t="t" r="r" b="b"/>
              <a:pathLst>
                <a:path h="22859">
                  <a:moveTo>
                    <a:pt x="0" y="22859"/>
                  </a:moveTo>
                  <a:lnTo>
                    <a:pt x="0" y="0"/>
                  </a:lnTo>
                </a:path>
              </a:pathLst>
            </a:custGeom>
            <a:ln w="476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77" name="object 477"/>
            <p:cNvSpPr/>
            <p:nvPr/>
          </p:nvSpPr>
          <p:spPr>
            <a:xfrm>
              <a:off x="2183891" y="7383780"/>
              <a:ext cx="1905" cy="22860"/>
            </a:xfrm>
            <a:custGeom>
              <a:avLst/>
              <a:gdLst/>
              <a:ahLst/>
              <a:cxnLst/>
              <a:rect l="l" t="t" r="r" b="b"/>
              <a:pathLst>
                <a:path w="1905" h="22859">
                  <a:moveTo>
                    <a:pt x="762" y="-2381"/>
                  </a:moveTo>
                  <a:lnTo>
                    <a:pt x="762" y="25240"/>
                  </a:lnTo>
                </a:path>
              </a:pathLst>
            </a:custGeom>
            <a:ln w="6286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78" name="object 478"/>
            <p:cNvSpPr/>
            <p:nvPr/>
          </p:nvSpPr>
          <p:spPr>
            <a:xfrm>
              <a:off x="2186178" y="7381398"/>
              <a:ext cx="0" cy="27940"/>
            </a:xfrm>
            <a:custGeom>
              <a:avLst/>
              <a:gdLst/>
              <a:ahLst/>
              <a:cxnLst/>
              <a:rect l="l" t="t" r="r" b="b"/>
              <a:pathLst>
                <a:path h="27940">
                  <a:moveTo>
                    <a:pt x="0" y="0"/>
                  </a:moveTo>
                  <a:lnTo>
                    <a:pt x="0" y="27622"/>
                  </a:lnTo>
                </a:path>
                <a:path h="27940">
                  <a:moveTo>
                    <a:pt x="0" y="0"/>
                  </a:moveTo>
                  <a:lnTo>
                    <a:pt x="0" y="27622"/>
                  </a:lnTo>
                </a:path>
              </a:pathLst>
            </a:custGeom>
            <a:ln w="6286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79" name="object 479"/>
            <p:cNvSpPr/>
            <p:nvPr/>
          </p:nvSpPr>
          <p:spPr>
            <a:xfrm>
              <a:off x="2186940" y="7383780"/>
              <a:ext cx="7620" cy="22860"/>
            </a:xfrm>
            <a:custGeom>
              <a:avLst/>
              <a:gdLst/>
              <a:ahLst/>
              <a:cxnLst/>
              <a:rect l="l" t="t" r="r" b="b"/>
              <a:pathLst>
                <a:path w="7619" h="22859">
                  <a:moveTo>
                    <a:pt x="0" y="22859"/>
                  </a:moveTo>
                  <a:lnTo>
                    <a:pt x="0" y="0"/>
                  </a:lnTo>
                </a:path>
                <a:path w="7619" h="22859">
                  <a:moveTo>
                    <a:pt x="1523" y="22859"/>
                  </a:moveTo>
                  <a:lnTo>
                    <a:pt x="1523" y="0"/>
                  </a:lnTo>
                </a:path>
                <a:path w="7619" h="22859">
                  <a:moveTo>
                    <a:pt x="3047" y="22859"/>
                  </a:moveTo>
                  <a:lnTo>
                    <a:pt x="3047" y="0"/>
                  </a:lnTo>
                </a:path>
                <a:path w="7619" h="22859">
                  <a:moveTo>
                    <a:pt x="3047" y="22859"/>
                  </a:moveTo>
                  <a:lnTo>
                    <a:pt x="3047" y="0"/>
                  </a:lnTo>
                </a:path>
                <a:path w="7619" h="22859">
                  <a:moveTo>
                    <a:pt x="4571" y="22859"/>
                  </a:moveTo>
                  <a:lnTo>
                    <a:pt x="4571" y="0"/>
                  </a:lnTo>
                </a:path>
                <a:path w="7619" h="22859">
                  <a:moveTo>
                    <a:pt x="6095" y="22859"/>
                  </a:moveTo>
                  <a:lnTo>
                    <a:pt x="6095" y="0"/>
                  </a:lnTo>
                </a:path>
                <a:path w="7619" h="22859">
                  <a:moveTo>
                    <a:pt x="6095" y="22859"/>
                  </a:moveTo>
                  <a:lnTo>
                    <a:pt x="6095" y="0"/>
                  </a:lnTo>
                </a:path>
                <a:path w="7619" h="22859">
                  <a:moveTo>
                    <a:pt x="7619" y="22859"/>
                  </a:moveTo>
                  <a:lnTo>
                    <a:pt x="7619" y="0"/>
                  </a:lnTo>
                </a:path>
              </a:pathLst>
            </a:custGeom>
            <a:ln w="476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80" name="object 480"/>
            <p:cNvSpPr/>
            <p:nvPr/>
          </p:nvSpPr>
          <p:spPr>
            <a:xfrm>
              <a:off x="2194559" y="7383780"/>
              <a:ext cx="1905" cy="22860"/>
            </a:xfrm>
            <a:custGeom>
              <a:avLst/>
              <a:gdLst/>
              <a:ahLst/>
              <a:cxnLst/>
              <a:rect l="l" t="t" r="r" b="b"/>
              <a:pathLst>
                <a:path w="1905" h="22859">
                  <a:moveTo>
                    <a:pt x="762" y="-2381"/>
                  </a:moveTo>
                  <a:lnTo>
                    <a:pt x="762" y="25240"/>
                  </a:lnTo>
                </a:path>
              </a:pathLst>
            </a:custGeom>
            <a:ln w="6286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81" name="object 481"/>
            <p:cNvSpPr/>
            <p:nvPr/>
          </p:nvSpPr>
          <p:spPr>
            <a:xfrm>
              <a:off x="2196845" y="7381398"/>
              <a:ext cx="0" cy="27940"/>
            </a:xfrm>
            <a:custGeom>
              <a:avLst/>
              <a:gdLst/>
              <a:ahLst/>
              <a:cxnLst/>
              <a:rect l="l" t="t" r="r" b="b"/>
              <a:pathLst>
                <a:path h="27940">
                  <a:moveTo>
                    <a:pt x="0" y="0"/>
                  </a:moveTo>
                  <a:lnTo>
                    <a:pt x="0" y="27622"/>
                  </a:lnTo>
                </a:path>
                <a:path h="27940">
                  <a:moveTo>
                    <a:pt x="0" y="0"/>
                  </a:moveTo>
                  <a:lnTo>
                    <a:pt x="0" y="27622"/>
                  </a:lnTo>
                </a:path>
              </a:pathLst>
            </a:custGeom>
            <a:ln w="6286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82" name="object 482"/>
            <p:cNvSpPr/>
            <p:nvPr/>
          </p:nvSpPr>
          <p:spPr>
            <a:xfrm>
              <a:off x="2197608" y="7383780"/>
              <a:ext cx="1905" cy="22860"/>
            </a:xfrm>
            <a:custGeom>
              <a:avLst/>
              <a:gdLst/>
              <a:ahLst/>
              <a:cxnLst/>
              <a:rect l="l" t="t" r="r" b="b"/>
              <a:pathLst>
                <a:path w="1905" h="22859">
                  <a:moveTo>
                    <a:pt x="762" y="-2381"/>
                  </a:moveTo>
                  <a:lnTo>
                    <a:pt x="762" y="25240"/>
                  </a:lnTo>
                </a:path>
              </a:pathLst>
            </a:custGeom>
            <a:ln w="6286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83" name="object 483"/>
            <p:cNvSpPr/>
            <p:nvPr/>
          </p:nvSpPr>
          <p:spPr>
            <a:xfrm>
              <a:off x="2199132" y="7383780"/>
              <a:ext cx="1905" cy="22860"/>
            </a:xfrm>
            <a:custGeom>
              <a:avLst/>
              <a:gdLst/>
              <a:ahLst/>
              <a:cxnLst/>
              <a:rect l="l" t="t" r="r" b="b"/>
              <a:pathLst>
                <a:path w="1905" h="22859">
                  <a:moveTo>
                    <a:pt x="761" y="-2381"/>
                  </a:moveTo>
                  <a:lnTo>
                    <a:pt x="761" y="25240"/>
                  </a:lnTo>
                </a:path>
              </a:pathLst>
            </a:custGeom>
            <a:ln w="6286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84" name="object 484"/>
            <p:cNvSpPr/>
            <p:nvPr/>
          </p:nvSpPr>
          <p:spPr>
            <a:xfrm>
              <a:off x="2201417" y="7381398"/>
              <a:ext cx="0" cy="27940"/>
            </a:xfrm>
            <a:custGeom>
              <a:avLst/>
              <a:gdLst/>
              <a:ahLst/>
              <a:cxnLst/>
              <a:rect l="l" t="t" r="r" b="b"/>
              <a:pathLst>
                <a:path h="27940">
                  <a:moveTo>
                    <a:pt x="0" y="0"/>
                  </a:moveTo>
                  <a:lnTo>
                    <a:pt x="0" y="27622"/>
                  </a:lnTo>
                </a:path>
                <a:path h="27940">
                  <a:moveTo>
                    <a:pt x="0" y="0"/>
                  </a:moveTo>
                  <a:lnTo>
                    <a:pt x="0" y="27622"/>
                  </a:lnTo>
                </a:path>
              </a:pathLst>
            </a:custGeom>
            <a:ln w="6286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85" name="object 485"/>
            <p:cNvSpPr/>
            <p:nvPr/>
          </p:nvSpPr>
          <p:spPr>
            <a:xfrm>
              <a:off x="2202179" y="7383780"/>
              <a:ext cx="5080" cy="22860"/>
            </a:xfrm>
            <a:custGeom>
              <a:avLst/>
              <a:gdLst/>
              <a:ahLst/>
              <a:cxnLst/>
              <a:rect l="l" t="t" r="r" b="b"/>
              <a:pathLst>
                <a:path w="5080" h="22859">
                  <a:moveTo>
                    <a:pt x="0" y="22859"/>
                  </a:moveTo>
                  <a:lnTo>
                    <a:pt x="0" y="0"/>
                  </a:lnTo>
                </a:path>
                <a:path w="5080" h="22859">
                  <a:moveTo>
                    <a:pt x="1524" y="22859"/>
                  </a:moveTo>
                  <a:lnTo>
                    <a:pt x="1524" y="0"/>
                  </a:lnTo>
                </a:path>
                <a:path w="5080" h="22859">
                  <a:moveTo>
                    <a:pt x="1524" y="22859"/>
                  </a:moveTo>
                  <a:lnTo>
                    <a:pt x="1524" y="0"/>
                  </a:lnTo>
                </a:path>
                <a:path w="5080" h="22859">
                  <a:moveTo>
                    <a:pt x="3048" y="22859"/>
                  </a:moveTo>
                  <a:lnTo>
                    <a:pt x="3048" y="0"/>
                  </a:lnTo>
                </a:path>
                <a:path w="5080" h="22859">
                  <a:moveTo>
                    <a:pt x="4571" y="22859"/>
                  </a:moveTo>
                  <a:lnTo>
                    <a:pt x="4571" y="0"/>
                  </a:lnTo>
                </a:path>
              </a:pathLst>
            </a:custGeom>
            <a:ln w="476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86" name="object 486"/>
            <p:cNvSpPr/>
            <p:nvPr/>
          </p:nvSpPr>
          <p:spPr>
            <a:xfrm>
              <a:off x="2209037" y="7381398"/>
              <a:ext cx="0" cy="27940"/>
            </a:xfrm>
            <a:custGeom>
              <a:avLst/>
              <a:gdLst/>
              <a:ahLst/>
              <a:cxnLst/>
              <a:rect l="l" t="t" r="r" b="b"/>
              <a:pathLst>
                <a:path h="27940">
                  <a:moveTo>
                    <a:pt x="0" y="0"/>
                  </a:moveTo>
                  <a:lnTo>
                    <a:pt x="0" y="27622"/>
                  </a:lnTo>
                </a:path>
                <a:path h="27940">
                  <a:moveTo>
                    <a:pt x="0" y="0"/>
                  </a:moveTo>
                  <a:lnTo>
                    <a:pt x="0" y="27622"/>
                  </a:lnTo>
                </a:path>
              </a:pathLst>
            </a:custGeom>
            <a:ln w="6286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87" name="object 487"/>
            <p:cNvSpPr/>
            <p:nvPr/>
          </p:nvSpPr>
          <p:spPr>
            <a:xfrm>
              <a:off x="2209800" y="7383780"/>
              <a:ext cx="0" cy="22860"/>
            </a:xfrm>
            <a:custGeom>
              <a:avLst/>
              <a:gdLst/>
              <a:ahLst/>
              <a:cxnLst/>
              <a:rect l="l" t="t" r="r" b="b"/>
              <a:pathLst>
                <a:path h="22859">
                  <a:moveTo>
                    <a:pt x="0" y="22859"/>
                  </a:moveTo>
                  <a:lnTo>
                    <a:pt x="0" y="0"/>
                  </a:lnTo>
                </a:path>
              </a:pathLst>
            </a:custGeom>
            <a:ln w="476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88" name="object 488"/>
            <p:cNvSpPr/>
            <p:nvPr/>
          </p:nvSpPr>
          <p:spPr>
            <a:xfrm>
              <a:off x="2209800" y="7383780"/>
              <a:ext cx="1905" cy="22860"/>
            </a:xfrm>
            <a:custGeom>
              <a:avLst/>
              <a:gdLst/>
              <a:ahLst/>
              <a:cxnLst/>
              <a:rect l="l" t="t" r="r" b="b"/>
              <a:pathLst>
                <a:path w="1905" h="22859">
                  <a:moveTo>
                    <a:pt x="762" y="-2381"/>
                  </a:moveTo>
                  <a:lnTo>
                    <a:pt x="762" y="25240"/>
                  </a:lnTo>
                </a:path>
              </a:pathLst>
            </a:custGeom>
            <a:ln w="6286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89" name="object 489"/>
            <p:cNvSpPr/>
            <p:nvPr/>
          </p:nvSpPr>
          <p:spPr>
            <a:xfrm>
              <a:off x="2212848" y="7383780"/>
              <a:ext cx="0" cy="22860"/>
            </a:xfrm>
            <a:custGeom>
              <a:avLst/>
              <a:gdLst/>
              <a:ahLst/>
              <a:cxnLst/>
              <a:rect l="l" t="t" r="r" b="b"/>
              <a:pathLst>
                <a:path h="22859">
                  <a:moveTo>
                    <a:pt x="0" y="22859"/>
                  </a:moveTo>
                  <a:lnTo>
                    <a:pt x="0" y="0"/>
                  </a:lnTo>
                </a:path>
                <a:path h="22859">
                  <a:moveTo>
                    <a:pt x="0" y="22859"/>
                  </a:moveTo>
                  <a:lnTo>
                    <a:pt x="0" y="0"/>
                  </a:lnTo>
                </a:path>
              </a:pathLst>
            </a:custGeom>
            <a:ln w="476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90" name="object 490"/>
            <p:cNvSpPr/>
            <p:nvPr/>
          </p:nvSpPr>
          <p:spPr>
            <a:xfrm>
              <a:off x="2212848" y="7383780"/>
              <a:ext cx="1905" cy="22860"/>
            </a:xfrm>
            <a:custGeom>
              <a:avLst/>
              <a:gdLst/>
              <a:ahLst/>
              <a:cxnLst/>
              <a:rect l="l" t="t" r="r" b="b"/>
              <a:pathLst>
                <a:path w="1905" h="22859">
                  <a:moveTo>
                    <a:pt x="761" y="-2381"/>
                  </a:moveTo>
                  <a:lnTo>
                    <a:pt x="761" y="25240"/>
                  </a:lnTo>
                </a:path>
              </a:pathLst>
            </a:custGeom>
            <a:ln w="6286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91" name="object 491"/>
            <p:cNvSpPr/>
            <p:nvPr/>
          </p:nvSpPr>
          <p:spPr>
            <a:xfrm>
              <a:off x="2215133" y="7381398"/>
              <a:ext cx="0" cy="27940"/>
            </a:xfrm>
            <a:custGeom>
              <a:avLst/>
              <a:gdLst/>
              <a:ahLst/>
              <a:cxnLst/>
              <a:rect l="l" t="t" r="r" b="b"/>
              <a:pathLst>
                <a:path h="27940">
                  <a:moveTo>
                    <a:pt x="0" y="0"/>
                  </a:moveTo>
                  <a:lnTo>
                    <a:pt x="0" y="27622"/>
                  </a:lnTo>
                </a:path>
                <a:path h="27940">
                  <a:moveTo>
                    <a:pt x="0" y="0"/>
                  </a:moveTo>
                  <a:lnTo>
                    <a:pt x="0" y="27622"/>
                  </a:lnTo>
                </a:path>
              </a:pathLst>
            </a:custGeom>
            <a:ln w="6286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92" name="object 492"/>
            <p:cNvSpPr/>
            <p:nvPr/>
          </p:nvSpPr>
          <p:spPr>
            <a:xfrm>
              <a:off x="2215895" y="7383780"/>
              <a:ext cx="1905" cy="22860"/>
            </a:xfrm>
            <a:custGeom>
              <a:avLst/>
              <a:gdLst/>
              <a:ahLst/>
              <a:cxnLst/>
              <a:rect l="l" t="t" r="r" b="b"/>
              <a:pathLst>
                <a:path w="1905" h="22859">
                  <a:moveTo>
                    <a:pt x="762" y="-2381"/>
                  </a:moveTo>
                  <a:lnTo>
                    <a:pt x="762" y="25240"/>
                  </a:lnTo>
                </a:path>
              </a:pathLst>
            </a:custGeom>
            <a:ln w="6286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93" name="object 493"/>
            <p:cNvSpPr/>
            <p:nvPr/>
          </p:nvSpPr>
          <p:spPr>
            <a:xfrm>
              <a:off x="2217420" y="7383780"/>
              <a:ext cx="0" cy="22860"/>
            </a:xfrm>
            <a:custGeom>
              <a:avLst/>
              <a:gdLst/>
              <a:ahLst/>
              <a:cxnLst/>
              <a:rect l="l" t="t" r="r" b="b"/>
              <a:pathLst>
                <a:path h="22859">
                  <a:moveTo>
                    <a:pt x="0" y="22859"/>
                  </a:moveTo>
                  <a:lnTo>
                    <a:pt x="0" y="0"/>
                  </a:lnTo>
                </a:path>
              </a:pathLst>
            </a:custGeom>
            <a:ln w="476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94" name="object 494"/>
            <p:cNvSpPr/>
            <p:nvPr/>
          </p:nvSpPr>
          <p:spPr>
            <a:xfrm>
              <a:off x="2219706" y="7381398"/>
              <a:ext cx="0" cy="27940"/>
            </a:xfrm>
            <a:custGeom>
              <a:avLst/>
              <a:gdLst/>
              <a:ahLst/>
              <a:cxnLst/>
              <a:rect l="l" t="t" r="r" b="b"/>
              <a:pathLst>
                <a:path h="27940">
                  <a:moveTo>
                    <a:pt x="0" y="0"/>
                  </a:moveTo>
                  <a:lnTo>
                    <a:pt x="0" y="27622"/>
                  </a:lnTo>
                </a:path>
                <a:path h="27940">
                  <a:moveTo>
                    <a:pt x="0" y="0"/>
                  </a:moveTo>
                  <a:lnTo>
                    <a:pt x="0" y="27622"/>
                  </a:lnTo>
                </a:path>
              </a:pathLst>
            </a:custGeom>
            <a:ln w="6286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95" name="object 495"/>
            <p:cNvSpPr/>
            <p:nvPr/>
          </p:nvSpPr>
          <p:spPr>
            <a:xfrm>
              <a:off x="2220467" y="7383780"/>
              <a:ext cx="0" cy="22860"/>
            </a:xfrm>
            <a:custGeom>
              <a:avLst/>
              <a:gdLst/>
              <a:ahLst/>
              <a:cxnLst/>
              <a:rect l="l" t="t" r="r" b="b"/>
              <a:pathLst>
                <a:path h="22859">
                  <a:moveTo>
                    <a:pt x="0" y="22859"/>
                  </a:moveTo>
                  <a:lnTo>
                    <a:pt x="0" y="0"/>
                  </a:lnTo>
                </a:path>
              </a:pathLst>
            </a:custGeom>
            <a:ln w="476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96" name="object 496"/>
            <p:cNvSpPr/>
            <p:nvPr/>
          </p:nvSpPr>
          <p:spPr>
            <a:xfrm>
              <a:off x="2221991" y="7383780"/>
              <a:ext cx="1905" cy="22860"/>
            </a:xfrm>
            <a:custGeom>
              <a:avLst/>
              <a:gdLst/>
              <a:ahLst/>
              <a:cxnLst/>
              <a:rect l="l" t="t" r="r" b="b"/>
              <a:pathLst>
                <a:path w="1905" h="22859">
                  <a:moveTo>
                    <a:pt x="762" y="-2381"/>
                  </a:moveTo>
                  <a:lnTo>
                    <a:pt x="762" y="25240"/>
                  </a:lnTo>
                </a:path>
              </a:pathLst>
            </a:custGeom>
            <a:ln w="6286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97" name="object 497"/>
            <p:cNvSpPr/>
            <p:nvPr/>
          </p:nvSpPr>
          <p:spPr>
            <a:xfrm>
              <a:off x="2224278" y="7381398"/>
              <a:ext cx="0" cy="27940"/>
            </a:xfrm>
            <a:custGeom>
              <a:avLst/>
              <a:gdLst/>
              <a:ahLst/>
              <a:cxnLst/>
              <a:rect l="l" t="t" r="r" b="b"/>
              <a:pathLst>
                <a:path h="27940">
                  <a:moveTo>
                    <a:pt x="0" y="0"/>
                  </a:moveTo>
                  <a:lnTo>
                    <a:pt x="0" y="27622"/>
                  </a:lnTo>
                </a:path>
                <a:path h="27940">
                  <a:moveTo>
                    <a:pt x="0" y="0"/>
                  </a:moveTo>
                  <a:lnTo>
                    <a:pt x="0" y="27622"/>
                  </a:lnTo>
                </a:path>
              </a:pathLst>
            </a:custGeom>
            <a:ln w="6286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98" name="object 498"/>
            <p:cNvSpPr/>
            <p:nvPr/>
          </p:nvSpPr>
          <p:spPr>
            <a:xfrm>
              <a:off x="2225040" y="7383780"/>
              <a:ext cx="0" cy="22860"/>
            </a:xfrm>
            <a:custGeom>
              <a:avLst/>
              <a:gdLst/>
              <a:ahLst/>
              <a:cxnLst/>
              <a:rect l="l" t="t" r="r" b="b"/>
              <a:pathLst>
                <a:path h="22859">
                  <a:moveTo>
                    <a:pt x="0" y="22859"/>
                  </a:moveTo>
                  <a:lnTo>
                    <a:pt x="0" y="0"/>
                  </a:lnTo>
                </a:path>
              </a:pathLst>
            </a:custGeom>
            <a:ln w="476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99" name="object 499"/>
            <p:cNvSpPr/>
            <p:nvPr/>
          </p:nvSpPr>
          <p:spPr>
            <a:xfrm>
              <a:off x="2225802" y="7381398"/>
              <a:ext cx="0" cy="27940"/>
            </a:xfrm>
            <a:custGeom>
              <a:avLst/>
              <a:gdLst/>
              <a:ahLst/>
              <a:cxnLst/>
              <a:rect l="l" t="t" r="r" b="b"/>
              <a:pathLst>
                <a:path h="27940">
                  <a:moveTo>
                    <a:pt x="0" y="0"/>
                  </a:moveTo>
                  <a:lnTo>
                    <a:pt x="0" y="27622"/>
                  </a:lnTo>
                </a:path>
                <a:path h="27940">
                  <a:moveTo>
                    <a:pt x="0" y="0"/>
                  </a:moveTo>
                  <a:lnTo>
                    <a:pt x="0" y="27622"/>
                  </a:lnTo>
                </a:path>
              </a:pathLst>
            </a:custGeom>
            <a:ln w="6286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00" name="object 500"/>
            <p:cNvSpPr/>
            <p:nvPr/>
          </p:nvSpPr>
          <p:spPr>
            <a:xfrm>
              <a:off x="2228087" y="7383780"/>
              <a:ext cx="0" cy="22860"/>
            </a:xfrm>
            <a:custGeom>
              <a:avLst/>
              <a:gdLst/>
              <a:ahLst/>
              <a:cxnLst/>
              <a:rect l="l" t="t" r="r" b="b"/>
              <a:pathLst>
                <a:path h="22859">
                  <a:moveTo>
                    <a:pt x="0" y="22859"/>
                  </a:moveTo>
                  <a:lnTo>
                    <a:pt x="0" y="0"/>
                  </a:lnTo>
                </a:path>
              </a:pathLst>
            </a:custGeom>
            <a:ln w="476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01" name="object 501"/>
            <p:cNvSpPr/>
            <p:nvPr/>
          </p:nvSpPr>
          <p:spPr>
            <a:xfrm>
              <a:off x="2228087" y="7383780"/>
              <a:ext cx="1905" cy="22860"/>
            </a:xfrm>
            <a:custGeom>
              <a:avLst/>
              <a:gdLst/>
              <a:ahLst/>
              <a:cxnLst/>
              <a:rect l="l" t="t" r="r" b="b"/>
              <a:pathLst>
                <a:path w="1905" h="22859">
                  <a:moveTo>
                    <a:pt x="762" y="-2381"/>
                  </a:moveTo>
                  <a:lnTo>
                    <a:pt x="762" y="25240"/>
                  </a:lnTo>
                </a:path>
              </a:pathLst>
            </a:custGeom>
            <a:ln w="6286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02" name="object 502"/>
            <p:cNvSpPr/>
            <p:nvPr/>
          </p:nvSpPr>
          <p:spPr>
            <a:xfrm>
              <a:off x="2231136" y="7383780"/>
              <a:ext cx="0" cy="22860"/>
            </a:xfrm>
            <a:custGeom>
              <a:avLst/>
              <a:gdLst/>
              <a:ahLst/>
              <a:cxnLst/>
              <a:rect l="l" t="t" r="r" b="b"/>
              <a:pathLst>
                <a:path h="22859">
                  <a:moveTo>
                    <a:pt x="0" y="22859"/>
                  </a:moveTo>
                  <a:lnTo>
                    <a:pt x="0" y="0"/>
                  </a:lnTo>
                </a:path>
                <a:path h="22859">
                  <a:moveTo>
                    <a:pt x="0" y="22859"/>
                  </a:moveTo>
                  <a:lnTo>
                    <a:pt x="0" y="0"/>
                  </a:lnTo>
                </a:path>
              </a:pathLst>
            </a:custGeom>
            <a:ln w="476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03" name="object 503"/>
            <p:cNvSpPr/>
            <p:nvPr/>
          </p:nvSpPr>
          <p:spPr>
            <a:xfrm>
              <a:off x="2231136" y="7383780"/>
              <a:ext cx="1905" cy="22860"/>
            </a:xfrm>
            <a:custGeom>
              <a:avLst/>
              <a:gdLst/>
              <a:ahLst/>
              <a:cxnLst/>
              <a:rect l="l" t="t" r="r" b="b"/>
              <a:pathLst>
                <a:path w="1905" h="22859">
                  <a:moveTo>
                    <a:pt x="761" y="-2381"/>
                  </a:moveTo>
                  <a:lnTo>
                    <a:pt x="761" y="25240"/>
                  </a:lnTo>
                </a:path>
              </a:pathLst>
            </a:custGeom>
            <a:ln w="6286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04" name="object 504"/>
            <p:cNvSpPr/>
            <p:nvPr/>
          </p:nvSpPr>
          <p:spPr>
            <a:xfrm>
              <a:off x="2232659" y="7383780"/>
              <a:ext cx="1905" cy="22860"/>
            </a:xfrm>
            <a:custGeom>
              <a:avLst/>
              <a:gdLst/>
              <a:ahLst/>
              <a:cxnLst/>
              <a:rect l="l" t="t" r="r" b="b"/>
              <a:pathLst>
                <a:path w="1905" h="22859">
                  <a:moveTo>
                    <a:pt x="762" y="-2381"/>
                  </a:moveTo>
                  <a:lnTo>
                    <a:pt x="762" y="25240"/>
                  </a:lnTo>
                </a:path>
              </a:pathLst>
            </a:custGeom>
            <a:ln w="6286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05" name="object 505"/>
            <p:cNvSpPr/>
            <p:nvPr/>
          </p:nvSpPr>
          <p:spPr>
            <a:xfrm>
              <a:off x="2234945" y="7381398"/>
              <a:ext cx="0" cy="27940"/>
            </a:xfrm>
            <a:custGeom>
              <a:avLst/>
              <a:gdLst/>
              <a:ahLst/>
              <a:cxnLst/>
              <a:rect l="l" t="t" r="r" b="b"/>
              <a:pathLst>
                <a:path h="27940">
                  <a:moveTo>
                    <a:pt x="0" y="0"/>
                  </a:moveTo>
                  <a:lnTo>
                    <a:pt x="0" y="27622"/>
                  </a:lnTo>
                </a:path>
                <a:path h="27940">
                  <a:moveTo>
                    <a:pt x="0" y="0"/>
                  </a:moveTo>
                  <a:lnTo>
                    <a:pt x="0" y="27622"/>
                  </a:lnTo>
                </a:path>
              </a:pathLst>
            </a:custGeom>
            <a:ln w="6286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06" name="object 506"/>
            <p:cNvSpPr/>
            <p:nvPr/>
          </p:nvSpPr>
          <p:spPr>
            <a:xfrm>
              <a:off x="2235708" y="7383780"/>
              <a:ext cx="1905" cy="22860"/>
            </a:xfrm>
            <a:custGeom>
              <a:avLst/>
              <a:gdLst/>
              <a:ahLst/>
              <a:cxnLst/>
              <a:rect l="l" t="t" r="r" b="b"/>
              <a:pathLst>
                <a:path w="1905" h="22859">
                  <a:moveTo>
                    <a:pt x="762" y="-2381"/>
                  </a:moveTo>
                  <a:lnTo>
                    <a:pt x="762" y="25240"/>
                  </a:lnTo>
                </a:path>
              </a:pathLst>
            </a:custGeom>
            <a:ln w="6286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07" name="object 507"/>
            <p:cNvSpPr/>
            <p:nvPr/>
          </p:nvSpPr>
          <p:spPr>
            <a:xfrm>
              <a:off x="2237993" y="7381398"/>
              <a:ext cx="0" cy="27940"/>
            </a:xfrm>
            <a:custGeom>
              <a:avLst/>
              <a:gdLst/>
              <a:ahLst/>
              <a:cxnLst/>
              <a:rect l="l" t="t" r="r" b="b"/>
              <a:pathLst>
                <a:path h="27940">
                  <a:moveTo>
                    <a:pt x="0" y="0"/>
                  </a:moveTo>
                  <a:lnTo>
                    <a:pt x="0" y="27622"/>
                  </a:lnTo>
                </a:path>
                <a:path h="27940">
                  <a:moveTo>
                    <a:pt x="0" y="0"/>
                  </a:moveTo>
                  <a:lnTo>
                    <a:pt x="0" y="27622"/>
                  </a:lnTo>
                </a:path>
              </a:pathLst>
            </a:custGeom>
            <a:ln w="6286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08" name="object 508"/>
            <p:cNvSpPr/>
            <p:nvPr/>
          </p:nvSpPr>
          <p:spPr>
            <a:xfrm>
              <a:off x="2238755" y="7383780"/>
              <a:ext cx="6350" cy="22860"/>
            </a:xfrm>
            <a:custGeom>
              <a:avLst/>
              <a:gdLst/>
              <a:ahLst/>
              <a:cxnLst/>
              <a:rect l="l" t="t" r="r" b="b"/>
              <a:pathLst>
                <a:path w="6350" h="22859">
                  <a:moveTo>
                    <a:pt x="0" y="22859"/>
                  </a:moveTo>
                  <a:lnTo>
                    <a:pt x="0" y="0"/>
                  </a:lnTo>
                </a:path>
                <a:path w="6350" h="22859">
                  <a:moveTo>
                    <a:pt x="1524" y="22859"/>
                  </a:moveTo>
                  <a:lnTo>
                    <a:pt x="1524" y="0"/>
                  </a:lnTo>
                </a:path>
                <a:path w="6350" h="22859">
                  <a:moveTo>
                    <a:pt x="3048" y="22859"/>
                  </a:moveTo>
                  <a:lnTo>
                    <a:pt x="3048" y="0"/>
                  </a:lnTo>
                </a:path>
                <a:path w="6350" h="22859">
                  <a:moveTo>
                    <a:pt x="3048" y="22859"/>
                  </a:moveTo>
                  <a:lnTo>
                    <a:pt x="3048" y="0"/>
                  </a:lnTo>
                </a:path>
                <a:path w="6350" h="22859">
                  <a:moveTo>
                    <a:pt x="4572" y="22859"/>
                  </a:moveTo>
                  <a:lnTo>
                    <a:pt x="4572" y="0"/>
                  </a:lnTo>
                </a:path>
                <a:path w="6350" h="22859">
                  <a:moveTo>
                    <a:pt x="6095" y="22859"/>
                  </a:moveTo>
                  <a:lnTo>
                    <a:pt x="6095" y="0"/>
                  </a:lnTo>
                </a:path>
              </a:pathLst>
            </a:custGeom>
            <a:ln w="476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09" name="object 509"/>
            <p:cNvSpPr/>
            <p:nvPr/>
          </p:nvSpPr>
          <p:spPr>
            <a:xfrm>
              <a:off x="2245613" y="7381398"/>
              <a:ext cx="0" cy="27940"/>
            </a:xfrm>
            <a:custGeom>
              <a:avLst/>
              <a:gdLst/>
              <a:ahLst/>
              <a:cxnLst/>
              <a:rect l="l" t="t" r="r" b="b"/>
              <a:pathLst>
                <a:path h="27940">
                  <a:moveTo>
                    <a:pt x="0" y="0"/>
                  </a:moveTo>
                  <a:lnTo>
                    <a:pt x="0" y="27622"/>
                  </a:lnTo>
                </a:path>
                <a:path h="27940">
                  <a:moveTo>
                    <a:pt x="0" y="0"/>
                  </a:moveTo>
                  <a:lnTo>
                    <a:pt x="0" y="27622"/>
                  </a:lnTo>
                </a:path>
              </a:pathLst>
            </a:custGeom>
            <a:ln w="6286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10" name="object 510"/>
            <p:cNvSpPr/>
            <p:nvPr/>
          </p:nvSpPr>
          <p:spPr>
            <a:xfrm>
              <a:off x="2247137" y="7381398"/>
              <a:ext cx="1905" cy="27940"/>
            </a:xfrm>
            <a:custGeom>
              <a:avLst/>
              <a:gdLst/>
              <a:ahLst/>
              <a:cxnLst/>
              <a:rect l="l" t="t" r="r" b="b"/>
              <a:pathLst>
                <a:path w="1905" h="27940">
                  <a:moveTo>
                    <a:pt x="0" y="0"/>
                  </a:moveTo>
                  <a:lnTo>
                    <a:pt x="0" y="27622"/>
                  </a:lnTo>
                </a:path>
                <a:path w="1905" h="27940">
                  <a:moveTo>
                    <a:pt x="1524" y="0"/>
                  </a:moveTo>
                  <a:lnTo>
                    <a:pt x="1524" y="27622"/>
                  </a:lnTo>
                </a:path>
                <a:path w="1905" h="27940">
                  <a:moveTo>
                    <a:pt x="1524" y="0"/>
                  </a:moveTo>
                  <a:lnTo>
                    <a:pt x="1524" y="27622"/>
                  </a:lnTo>
                </a:path>
              </a:pathLst>
            </a:custGeom>
            <a:ln w="6286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11" name="object 511"/>
            <p:cNvSpPr/>
            <p:nvPr/>
          </p:nvSpPr>
          <p:spPr>
            <a:xfrm>
              <a:off x="2249424" y="7383780"/>
              <a:ext cx="1905" cy="22860"/>
            </a:xfrm>
            <a:custGeom>
              <a:avLst/>
              <a:gdLst/>
              <a:ahLst/>
              <a:cxnLst/>
              <a:rect l="l" t="t" r="r" b="b"/>
              <a:pathLst>
                <a:path w="1905" h="22859">
                  <a:moveTo>
                    <a:pt x="762" y="-2381"/>
                  </a:moveTo>
                  <a:lnTo>
                    <a:pt x="762" y="25240"/>
                  </a:lnTo>
                </a:path>
              </a:pathLst>
            </a:custGeom>
            <a:ln w="6286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12" name="object 512"/>
            <p:cNvSpPr/>
            <p:nvPr/>
          </p:nvSpPr>
          <p:spPr>
            <a:xfrm>
              <a:off x="2250948" y="7383780"/>
              <a:ext cx="1905" cy="22860"/>
            </a:xfrm>
            <a:custGeom>
              <a:avLst/>
              <a:gdLst/>
              <a:ahLst/>
              <a:cxnLst/>
              <a:rect l="l" t="t" r="r" b="b"/>
              <a:pathLst>
                <a:path w="1905" h="22859">
                  <a:moveTo>
                    <a:pt x="761" y="-2381"/>
                  </a:moveTo>
                  <a:lnTo>
                    <a:pt x="761" y="25240"/>
                  </a:lnTo>
                </a:path>
              </a:pathLst>
            </a:custGeom>
            <a:ln w="6286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13" name="object 513"/>
            <p:cNvSpPr/>
            <p:nvPr/>
          </p:nvSpPr>
          <p:spPr>
            <a:xfrm>
              <a:off x="2253233" y="7381398"/>
              <a:ext cx="0" cy="27940"/>
            </a:xfrm>
            <a:custGeom>
              <a:avLst/>
              <a:gdLst/>
              <a:ahLst/>
              <a:cxnLst/>
              <a:rect l="l" t="t" r="r" b="b"/>
              <a:pathLst>
                <a:path h="27940">
                  <a:moveTo>
                    <a:pt x="0" y="0"/>
                  </a:moveTo>
                  <a:lnTo>
                    <a:pt x="0" y="27622"/>
                  </a:lnTo>
                </a:path>
                <a:path h="27940">
                  <a:moveTo>
                    <a:pt x="0" y="0"/>
                  </a:moveTo>
                  <a:lnTo>
                    <a:pt x="0" y="27622"/>
                  </a:lnTo>
                </a:path>
              </a:pathLst>
            </a:custGeom>
            <a:ln w="6286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14" name="object 514"/>
            <p:cNvSpPr/>
            <p:nvPr/>
          </p:nvSpPr>
          <p:spPr>
            <a:xfrm>
              <a:off x="2253995" y="7383780"/>
              <a:ext cx="1905" cy="22860"/>
            </a:xfrm>
            <a:custGeom>
              <a:avLst/>
              <a:gdLst/>
              <a:ahLst/>
              <a:cxnLst/>
              <a:rect l="l" t="t" r="r" b="b"/>
              <a:pathLst>
                <a:path w="1905" h="22859">
                  <a:moveTo>
                    <a:pt x="762" y="-2381"/>
                  </a:moveTo>
                  <a:lnTo>
                    <a:pt x="762" y="25240"/>
                  </a:lnTo>
                </a:path>
              </a:pathLst>
            </a:custGeom>
            <a:ln w="6286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15" name="object 515"/>
            <p:cNvSpPr/>
            <p:nvPr/>
          </p:nvSpPr>
          <p:spPr>
            <a:xfrm>
              <a:off x="2255520" y="7383780"/>
              <a:ext cx="5080" cy="22860"/>
            </a:xfrm>
            <a:custGeom>
              <a:avLst/>
              <a:gdLst/>
              <a:ahLst/>
              <a:cxnLst/>
              <a:rect l="l" t="t" r="r" b="b"/>
              <a:pathLst>
                <a:path w="5080" h="22859">
                  <a:moveTo>
                    <a:pt x="0" y="22859"/>
                  </a:moveTo>
                  <a:lnTo>
                    <a:pt x="0" y="0"/>
                  </a:lnTo>
                </a:path>
                <a:path w="5080" h="22859">
                  <a:moveTo>
                    <a:pt x="1524" y="22859"/>
                  </a:moveTo>
                  <a:lnTo>
                    <a:pt x="1524" y="0"/>
                  </a:lnTo>
                </a:path>
                <a:path w="5080" h="22859">
                  <a:moveTo>
                    <a:pt x="1524" y="22859"/>
                  </a:moveTo>
                  <a:lnTo>
                    <a:pt x="1524" y="0"/>
                  </a:lnTo>
                </a:path>
                <a:path w="5080" h="22859">
                  <a:moveTo>
                    <a:pt x="3047" y="22859"/>
                  </a:moveTo>
                  <a:lnTo>
                    <a:pt x="3047" y="0"/>
                  </a:lnTo>
                </a:path>
                <a:path w="5080" h="22859">
                  <a:moveTo>
                    <a:pt x="4571" y="22859"/>
                  </a:moveTo>
                  <a:lnTo>
                    <a:pt x="4571" y="0"/>
                  </a:lnTo>
                </a:path>
                <a:path w="5080" h="22859">
                  <a:moveTo>
                    <a:pt x="4571" y="22859"/>
                  </a:moveTo>
                  <a:lnTo>
                    <a:pt x="4571" y="0"/>
                  </a:lnTo>
                </a:path>
              </a:pathLst>
            </a:custGeom>
            <a:ln w="476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16" name="object 516"/>
            <p:cNvSpPr/>
            <p:nvPr/>
          </p:nvSpPr>
          <p:spPr>
            <a:xfrm>
              <a:off x="2260091" y="7383780"/>
              <a:ext cx="1905" cy="22860"/>
            </a:xfrm>
            <a:custGeom>
              <a:avLst/>
              <a:gdLst/>
              <a:ahLst/>
              <a:cxnLst/>
              <a:rect l="l" t="t" r="r" b="b"/>
              <a:pathLst>
                <a:path w="1905" h="22859">
                  <a:moveTo>
                    <a:pt x="762" y="-2381"/>
                  </a:moveTo>
                  <a:lnTo>
                    <a:pt x="762" y="25240"/>
                  </a:lnTo>
                </a:path>
              </a:pathLst>
            </a:custGeom>
            <a:ln w="6286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17" name="object 517"/>
            <p:cNvSpPr/>
            <p:nvPr/>
          </p:nvSpPr>
          <p:spPr>
            <a:xfrm>
              <a:off x="2263140" y="7383780"/>
              <a:ext cx="0" cy="22860"/>
            </a:xfrm>
            <a:custGeom>
              <a:avLst/>
              <a:gdLst/>
              <a:ahLst/>
              <a:cxnLst/>
              <a:rect l="l" t="t" r="r" b="b"/>
              <a:pathLst>
                <a:path h="22859">
                  <a:moveTo>
                    <a:pt x="0" y="22859"/>
                  </a:moveTo>
                  <a:lnTo>
                    <a:pt x="0" y="0"/>
                  </a:lnTo>
                </a:path>
              </a:pathLst>
            </a:custGeom>
            <a:ln w="476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18" name="object 518"/>
            <p:cNvSpPr/>
            <p:nvPr/>
          </p:nvSpPr>
          <p:spPr>
            <a:xfrm>
              <a:off x="2263902" y="7381398"/>
              <a:ext cx="0" cy="27940"/>
            </a:xfrm>
            <a:custGeom>
              <a:avLst/>
              <a:gdLst/>
              <a:ahLst/>
              <a:cxnLst/>
              <a:rect l="l" t="t" r="r" b="b"/>
              <a:pathLst>
                <a:path h="27940">
                  <a:moveTo>
                    <a:pt x="0" y="0"/>
                  </a:moveTo>
                  <a:lnTo>
                    <a:pt x="0" y="27622"/>
                  </a:lnTo>
                </a:path>
                <a:path h="27940">
                  <a:moveTo>
                    <a:pt x="0" y="0"/>
                  </a:moveTo>
                  <a:lnTo>
                    <a:pt x="0" y="27622"/>
                  </a:lnTo>
                </a:path>
              </a:pathLst>
            </a:custGeom>
            <a:ln w="6286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19" name="object 519"/>
            <p:cNvSpPr/>
            <p:nvPr/>
          </p:nvSpPr>
          <p:spPr>
            <a:xfrm>
              <a:off x="2266187" y="7383780"/>
              <a:ext cx="0" cy="22860"/>
            </a:xfrm>
            <a:custGeom>
              <a:avLst/>
              <a:gdLst/>
              <a:ahLst/>
              <a:cxnLst/>
              <a:rect l="l" t="t" r="r" b="b"/>
              <a:pathLst>
                <a:path h="22859">
                  <a:moveTo>
                    <a:pt x="0" y="22859"/>
                  </a:moveTo>
                  <a:lnTo>
                    <a:pt x="0" y="0"/>
                  </a:lnTo>
                </a:path>
              </a:pathLst>
            </a:custGeom>
            <a:ln w="476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20" name="object 520"/>
            <p:cNvSpPr/>
            <p:nvPr/>
          </p:nvSpPr>
          <p:spPr>
            <a:xfrm>
              <a:off x="2266187" y="7383780"/>
              <a:ext cx="1905" cy="22860"/>
            </a:xfrm>
            <a:custGeom>
              <a:avLst/>
              <a:gdLst/>
              <a:ahLst/>
              <a:cxnLst/>
              <a:rect l="l" t="t" r="r" b="b"/>
              <a:pathLst>
                <a:path w="1905" h="22859">
                  <a:moveTo>
                    <a:pt x="762" y="-2381"/>
                  </a:moveTo>
                  <a:lnTo>
                    <a:pt x="762" y="25240"/>
                  </a:lnTo>
                </a:path>
              </a:pathLst>
            </a:custGeom>
            <a:ln w="6286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21" name="object 521"/>
            <p:cNvSpPr/>
            <p:nvPr/>
          </p:nvSpPr>
          <p:spPr>
            <a:xfrm>
              <a:off x="2268474" y="7381398"/>
              <a:ext cx="0" cy="27940"/>
            </a:xfrm>
            <a:custGeom>
              <a:avLst/>
              <a:gdLst/>
              <a:ahLst/>
              <a:cxnLst/>
              <a:rect l="l" t="t" r="r" b="b"/>
              <a:pathLst>
                <a:path h="27940">
                  <a:moveTo>
                    <a:pt x="0" y="0"/>
                  </a:moveTo>
                  <a:lnTo>
                    <a:pt x="0" y="27622"/>
                  </a:lnTo>
                </a:path>
                <a:path h="27940">
                  <a:moveTo>
                    <a:pt x="0" y="0"/>
                  </a:moveTo>
                  <a:lnTo>
                    <a:pt x="0" y="27622"/>
                  </a:lnTo>
                </a:path>
              </a:pathLst>
            </a:custGeom>
            <a:ln w="6286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22" name="object 522"/>
            <p:cNvSpPr/>
            <p:nvPr/>
          </p:nvSpPr>
          <p:spPr>
            <a:xfrm>
              <a:off x="2269236" y="7383780"/>
              <a:ext cx="1905" cy="22860"/>
            </a:xfrm>
            <a:custGeom>
              <a:avLst/>
              <a:gdLst/>
              <a:ahLst/>
              <a:cxnLst/>
              <a:rect l="l" t="t" r="r" b="b"/>
              <a:pathLst>
                <a:path w="1905" h="22859">
                  <a:moveTo>
                    <a:pt x="761" y="-2381"/>
                  </a:moveTo>
                  <a:lnTo>
                    <a:pt x="761" y="25240"/>
                  </a:lnTo>
                </a:path>
              </a:pathLst>
            </a:custGeom>
            <a:ln w="6286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23" name="object 523"/>
            <p:cNvSpPr/>
            <p:nvPr/>
          </p:nvSpPr>
          <p:spPr>
            <a:xfrm>
              <a:off x="2270759" y="7383780"/>
              <a:ext cx="0" cy="22860"/>
            </a:xfrm>
            <a:custGeom>
              <a:avLst/>
              <a:gdLst/>
              <a:ahLst/>
              <a:cxnLst/>
              <a:rect l="l" t="t" r="r" b="b"/>
              <a:pathLst>
                <a:path h="22859">
                  <a:moveTo>
                    <a:pt x="0" y="22859"/>
                  </a:moveTo>
                  <a:lnTo>
                    <a:pt x="0" y="0"/>
                  </a:lnTo>
                </a:path>
                <a:path h="22859">
                  <a:moveTo>
                    <a:pt x="0" y="22859"/>
                  </a:moveTo>
                  <a:lnTo>
                    <a:pt x="0" y="0"/>
                  </a:lnTo>
                </a:path>
              </a:pathLst>
            </a:custGeom>
            <a:ln w="476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24" name="object 524"/>
            <p:cNvSpPr/>
            <p:nvPr/>
          </p:nvSpPr>
          <p:spPr>
            <a:xfrm>
              <a:off x="2272283" y="7383780"/>
              <a:ext cx="1905" cy="22860"/>
            </a:xfrm>
            <a:custGeom>
              <a:avLst/>
              <a:gdLst/>
              <a:ahLst/>
              <a:cxnLst/>
              <a:rect l="l" t="t" r="r" b="b"/>
              <a:pathLst>
                <a:path w="1905" h="22859">
                  <a:moveTo>
                    <a:pt x="762" y="-2381"/>
                  </a:moveTo>
                  <a:lnTo>
                    <a:pt x="762" y="25240"/>
                  </a:lnTo>
                </a:path>
              </a:pathLst>
            </a:custGeom>
            <a:ln w="6286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25" name="object 525"/>
            <p:cNvSpPr/>
            <p:nvPr/>
          </p:nvSpPr>
          <p:spPr>
            <a:xfrm>
              <a:off x="2273808" y="7383780"/>
              <a:ext cx="0" cy="22860"/>
            </a:xfrm>
            <a:custGeom>
              <a:avLst/>
              <a:gdLst/>
              <a:ahLst/>
              <a:cxnLst/>
              <a:rect l="l" t="t" r="r" b="b"/>
              <a:pathLst>
                <a:path h="22859">
                  <a:moveTo>
                    <a:pt x="0" y="22859"/>
                  </a:moveTo>
                  <a:lnTo>
                    <a:pt x="0" y="0"/>
                  </a:lnTo>
                </a:path>
              </a:pathLst>
            </a:custGeom>
            <a:ln w="476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26" name="object 526"/>
            <p:cNvSpPr/>
            <p:nvPr/>
          </p:nvSpPr>
          <p:spPr>
            <a:xfrm>
              <a:off x="2274570" y="7381398"/>
              <a:ext cx="0" cy="27940"/>
            </a:xfrm>
            <a:custGeom>
              <a:avLst/>
              <a:gdLst/>
              <a:ahLst/>
              <a:cxnLst/>
              <a:rect l="l" t="t" r="r" b="b"/>
              <a:pathLst>
                <a:path h="27940">
                  <a:moveTo>
                    <a:pt x="0" y="0"/>
                  </a:moveTo>
                  <a:lnTo>
                    <a:pt x="0" y="27622"/>
                  </a:lnTo>
                </a:path>
                <a:path h="27940">
                  <a:moveTo>
                    <a:pt x="0" y="0"/>
                  </a:moveTo>
                  <a:lnTo>
                    <a:pt x="0" y="27622"/>
                  </a:lnTo>
                </a:path>
              </a:pathLst>
            </a:custGeom>
            <a:ln w="6286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27" name="object 527"/>
            <p:cNvSpPr/>
            <p:nvPr/>
          </p:nvSpPr>
          <p:spPr>
            <a:xfrm>
              <a:off x="2276855" y="7383780"/>
              <a:ext cx="5080" cy="22860"/>
            </a:xfrm>
            <a:custGeom>
              <a:avLst/>
              <a:gdLst/>
              <a:ahLst/>
              <a:cxnLst/>
              <a:rect l="l" t="t" r="r" b="b"/>
              <a:pathLst>
                <a:path w="5080" h="22859">
                  <a:moveTo>
                    <a:pt x="0" y="22859"/>
                  </a:moveTo>
                  <a:lnTo>
                    <a:pt x="0" y="0"/>
                  </a:lnTo>
                </a:path>
                <a:path w="5080" h="22859">
                  <a:moveTo>
                    <a:pt x="1524" y="22859"/>
                  </a:moveTo>
                  <a:lnTo>
                    <a:pt x="1524" y="0"/>
                  </a:lnTo>
                </a:path>
                <a:path w="5080" h="22859">
                  <a:moveTo>
                    <a:pt x="3048" y="22859"/>
                  </a:moveTo>
                  <a:lnTo>
                    <a:pt x="3048" y="0"/>
                  </a:lnTo>
                </a:path>
                <a:path w="5080" h="22859">
                  <a:moveTo>
                    <a:pt x="3048" y="22859"/>
                  </a:moveTo>
                  <a:lnTo>
                    <a:pt x="3048" y="0"/>
                  </a:lnTo>
                </a:path>
                <a:path w="5080" h="22859">
                  <a:moveTo>
                    <a:pt x="4572" y="22859"/>
                  </a:moveTo>
                  <a:lnTo>
                    <a:pt x="4572" y="0"/>
                  </a:lnTo>
                </a:path>
              </a:pathLst>
            </a:custGeom>
            <a:ln w="476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28" name="object 528"/>
            <p:cNvSpPr/>
            <p:nvPr/>
          </p:nvSpPr>
          <p:spPr>
            <a:xfrm>
              <a:off x="2282190" y="7381398"/>
              <a:ext cx="0" cy="27940"/>
            </a:xfrm>
            <a:custGeom>
              <a:avLst/>
              <a:gdLst/>
              <a:ahLst/>
              <a:cxnLst/>
              <a:rect l="l" t="t" r="r" b="b"/>
              <a:pathLst>
                <a:path h="27940">
                  <a:moveTo>
                    <a:pt x="0" y="0"/>
                  </a:moveTo>
                  <a:lnTo>
                    <a:pt x="0" y="27622"/>
                  </a:lnTo>
                </a:path>
                <a:path h="27940">
                  <a:moveTo>
                    <a:pt x="0" y="0"/>
                  </a:moveTo>
                  <a:lnTo>
                    <a:pt x="0" y="27622"/>
                  </a:lnTo>
                </a:path>
              </a:pathLst>
            </a:custGeom>
            <a:ln w="6286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29" name="object 529"/>
            <p:cNvSpPr/>
            <p:nvPr/>
          </p:nvSpPr>
          <p:spPr>
            <a:xfrm>
              <a:off x="2282951" y="7383780"/>
              <a:ext cx="1905" cy="22860"/>
            </a:xfrm>
            <a:custGeom>
              <a:avLst/>
              <a:gdLst/>
              <a:ahLst/>
              <a:cxnLst/>
              <a:rect l="l" t="t" r="r" b="b"/>
              <a:pathLst>
                <a:path w="1905" h="22859">
                  <a:moveTo>
                    <a:pt x="762" y="-2381"/>
                  </a:moveTo>
                  <a:lnTo>
                    <a:pt x="762" y="25240"/>
                  </a:lnTo>
                </a:path>
              </a:pathLst>
            </a:custGeom>
            <a:ln w="6286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30" name="object 530"/>
            <p:cNvSpPr/>
            <p:nvPr/>
          </p:nvSpPr>
          <p:spPr>
            <a:xfrm>
              <a:off x="2285237" y="7381398"/>
              <a:ext cx="1905" cy="27940"/>
            </a:xfrm>
            <a:custGeom>
              <a:avLst/>
              <a:gdLst/>
              <a:ahLst/>
              <a:cxnLst/>
              <a:rect l="l" t="t" r="r" b="b"/>
              <a:pathLst>
                <a:path w="1905" h="27940">
                  <a:moveTo>
                    <a:pt x="0" y="0"/>
                  </a:moveTo>
                  <a:lnTo>
                    <a:pt x="0" y="27622"/>
                  </a:lnTo>
                </a:path>
                <a:path w="1905" h="27940">
                  <a:moveTo>
                    <a:pt x="1524" y="0"/>
                  </a:moveTo>
                  <a:lnTo>
                    <a:pt x="1524" y="27622"/>
                  </a:lnTo>
                </a:path>
                <a:path w="1905" h="27940">
                  <a:moveTo>
                    <a:pt x="1524" y="0"/>
                  </a:moveTo>
                  <a:lnTo>
                    <a:pt x="1524" y="27622"/>
                  </a:lnTo>
                </a:path>
              </a:pathLst>
            </a:custGeom>
            <a:ln w="6286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31" name="object 531"/>
            <p:cNvSpPr/>
            <p:nvPr/>
          </p:nvSpPr>
          <p:spPr>
            <a:xfrm>
              <a:off x="2287524" y="7383780"/>
              <a:ext cx="1905" cy="22860"/>
            </a:xfrm>
            <a:custGeom>
              <a:avLst/>
              <a:gdLst/>
              <a:ahLst/>
              <a:cxnLst/>
              <a:rect l="l" t="t" r="r" b="b"/>
              <a:pathLst>
                <a:path w="1905" h="22859">
                  <a:moveTo>
                    <a:pt x="762" y="-2381"/>
                  </a:moveTo>
                  <a:lnTo>
                    <a:pt x="762" y="25240"/>
                  </a:lnTo>
                </a:path>
              </a:pathLst>
            </a:custGeom>
            <a:ln w="6286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32" name="object 532"/>
            <p:cNvSpPr/>
            <p:nvPr/>
          </p:nvSpPr>
          <p:spPr>
            <a:xfrm>
              <a:off x="2289048" y="7383780"/>
              <a:ext cx="1905" cy="22860"/>
            </a:xfrm>
            <a:custGeom>
              <a:avLst/>
              <a:gdLst/>
              <a:ahLst/>
              <a:cxnLst/>
              <a:rect l="l" t="t" r="r" b="b"/>
              <a:pathLst>
                <a:path w="1905" h="22859">
                  <a:moveTo>
                    <a:pt x="761" y="-2381"/>
                  </a:moveTo>
                  <a:lnTo>
                    <a:pt x="761" y="25240"/>
                  </a:lnTo>
                </a:path>
              </a:pathLst>
            </a:custGeom>
            <a:ln w="6286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33" name="object 533"/>
            <p:cNvSpPr/>
            <p:nvPr/>
          </p:nvSpPr>
          <p:spPr>
            <a:xfrm>
              <a:off x="2290571" y="7383780"/>
              <a:ext cx="6350" cy="22860"/>
            </a:xfrm>
            <a:custGeom>
              <a:avLst/>
              <a:gdLst/>
              <a:ahLst/>
              <a:cxnLst/>
              <a:rect l="l" t="t" r="r" b="b"/>
              <a:pathLst>
                <a:path w="6350" h="22859">
                  <a:moveTo>
                    <a:pt x="0" y="22859"/>
                  </a:moveTo>
                  <a:lnTo>
                    <a:pt x="0" y="0"/>
                  </a:lnTo>
                </a:path>
                <a:path w="6350" h="22859">
                  <a:moveTo>
                    <a:pt x="0" y="22859"/>
                  </a:moveTo>
                  <a:lnTo>
                    <a:pt x="0" y="0"/>
                  </a:lnTo>
                </a:path>
                <a:path w="6350" h="22859">
                  <a:moveTo>
                    <a:pt x="1524" y="22859"/>
                  </a:moveTo>
                  <a:lnTo>
                    <a:pt x="1524" y="0"/>
                  </a:lnTo>
                </a:path>
                <a:path w="6350" h="22859">
                  <a:moveTo>
                    <a:pt x="3048" y="22859"/>
                  </a:moveTo>
                  <a:lnTo>
                    <a:pt x="3048" y="0"/>
                  </a:lnTo>
                </a:path>
                <a:path w="6350" h="22859">
                  <a:moveTo>
                    <a:pt x="3048" y="22859"/>
                  </a:moveTo>
                  <a:lnTo>
                    <a:pt x="3048" y="0"/>
                  </a:lnTo>
                </a:path>
                <a:path w="6350" h="22859">
                  <a:moveTo>
                    <a:pt x="4572" y="22859"/>
                  </a:moveTo>
                  <a:lnTo>
                    <a:pt x="4572" y="0"/>
                  </a:lnTo>
                </a:path>
                <a:path w="6350" h="22859">
                  <a:moveTo>
                    <a:pt x="6095" y="22859"/>
                  </a:moveTo>
                  <a:lnTo>
                    <a:pt x="6095" y="0"/>
                  </a:lnTo>
                </a:path>
              </a:pathLst>
            </a:custGeom>
            <a:ln w="476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34" name="object 534"/>
            <p:cNvSpPr/>
            <p:nvPr/>
          </p:nvSpPr>
          <p:spPr>
            <a:xfrm>
              <a:off x="2297429" y="7381398"/>
              <a:ext cx="0" cy="27940"/>
            </a:xfrm>
            <a:custGeom>
              <a:avLst/>
              <a:gdLst/>
              <a:ahLst/>
              <a:cxnLst/>
              <a:rect l="l" t="t" r="r" b="b"/>
              <a:pathLst>
                <a:path h="27940">
                  <a:moveTo>
                    <a:pt x="0" y="0"/>
                  </a:moveTo>
                  <a:lnTo>
                    <a:pt x="0" y="27622"/>
                  </a:lnTo>
                </a:path>
                <a:path h="27940">
                  <a:moveTo>
                    <a:pt x="0" y="0"/>
                  </a:moveTo>
                  <a:lnTo>
                    <a:pt x="0" y="27622"/>
                  </a:lnTo>
                </a:path>
              </a:pathLst>
            </a:custGeom>
            <a:ln w="6286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35" name="object 535"/>
            <p:cNvSpPr/>
            <p:nvPr/>
          </p:nvSpPr>
          <p:spPr>
            <a:xfrm>
              <a:off x="2298191" y="7383780"/>
              <a:ext cx="1905" cy="22860"/>
            </a:xfrm>
            <a:custGeom>
              <a:avLst/>
              <a:gdLst/>
              <a:ahLst/>
              <a:cxnLst/>
              <a:rect l="l" t="t" r="r" b="b"/>
              <a:pathLst>
                <a:path w="1905" h="22859">
                  <a:moveTo>
                    <a:pt x="762" y="-2381"/>
                  </a:moveTo>
                  <a:lnTo>
                    <a:pt x="762" y="25240"/>
                  </a:lnTo>
                </a:path>
              </a:pathLst>
            </a:custGeom>
            <a:ln w="6286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36" name="object 536"/>
            <p:cNvSpPr/>
            <p:nvPr/>
          </p:nvSpPr>
          <p:spPr>
            <a:xfrm>
              <a:off x="2301240" y="7383780"/>
              <a:ext cx="0" cy="22860"/>
            </a:xfrm>
            <a:custGeom>
              <a:avLst/>
              <a:gdLst/>
              <a:ahLst/>
              <a:cxnLst/>
              <a:rect l="l" t="t" r="r" b="b"/>
              <a:pathLst>
                <a:path h="22859">
                  <a:moveTo>
                    <a:pt x="0" y="22859"/>
                  </a:moveTo>
                  <a:lnTo>
                    <a:pt x="0" y="0"/>
                  </a:lnTo>
                </a:path>
              </a:pathLst>
            </a:custGeom>
            <a:ln w="476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37" name="object 537"/>
            <p:cNvSpPr/>
            <p:nvPr/>
          </p:nvSpPr>
          <p:spPr>
            <a:xfrm>
              <a:off x="2302002" y="7381398"/>
              <a:ext cx="0" cy="27940"/>
            </a:xfrm>
            <a:custGeom>
              <a:avLst/>
              <a:gdLst/>
              <a:ahLst/>
              <a:cxnLst/>
              <a:rect l="l" t="t" r="r" b="b"/>
              <a:pathLst>
                <a:path h="27940">
                  <a:moveTo>
                    <a:pt x="0" y="0"/>
                  </a:moveTo>
                  <a:lnTo>
                    <a:pt x="0" y="27622"/>
                  </a:lnTo>
                </a:path>
                <a:path h="27940">
                  <a:moveTo>
                    <a:pt x="0" y="0"/>
                  </a:moveTo>
                  <a:lnTo>
                    <a:pt x="0" y="27622"/>
                  </a:lnTo>
                </a:path>
              </a:pathLst>
            </a:custGeom>
            <a:ln w="6286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38" name="object 538"/>
            <p:cNvSpPr/>
            <p:nvPr/>
          </p:nvSpPr>
          <p:spPr>
            <a:xfrm>
              <a:off x="2302763" y="7383780"/>
              <a:ext cx="1905" cy="22860"/>
            </a:xfrm>
            <a:custGeom>
              <a:avLst/>
              <a:gdLst/>
              <a:ahLst/>
              <a:cxnLst/>
              <a:rect l="l" t="t" r="r" b="b"/>
              <a:pathLst>
                <a:path w="1905" h="22859">
                  <a:moveTo>
                    <a:pt x="762" y="-2381"/>
                  </a:moveTo>
                  <a:lnTo>
                    <a:pt x="762" y="25240"/>
                  </a:lnTo>
                </a:path>
              </a:pathLst>
            </a:custGeom>
            <a:ln w="6286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39" name="object 539"/>
            <p:cNvSpPr/>
            <p:nvPr/>
          </p:nvSpPr>
          <p:spPr>
            <a:xfrm>
              <a:off x="2304287" y="7383780"/>
              <a:ext cx="1905" cy="22860"/>
            </a:xfrm>
            <a:custGeom>
              <a:avLst/>
              <a:gdLst/>
              <a:ahLst/>
              <a:cxnLst/>
              <a:rect l="l" t="t" r="r" b="b"/>
              <a:pathLst>
                <a:path w="1905" h="22859">
                  <a:moveTo>
                    <a:pt x="0" y="22859"/>
                  </a:moveTo>
                  <a:lnTo>
                    <a:pt x="0" y="0"/>
                  </a:lnTo>
                </a:path>
                <a:path w="1905" h="22859">
                  <a:moveTo>
                    <a:pt x="0" y="22859"/>
                  </a:moveTo>
                  <a:lnTo>
                    <a:pt x="0" y="0"/>
                  </a:lnTo>
                </a:path>
                <a:path w="1905" h="22859">
                  <a:moveTo>
                    <a:pt x="1524" y="22859"/>
                  </a:moveTo>
                  <a:lnTo>
                    <a:pt x="1524" y="0"/>
                  </a:lnTo>
                </a:path>
              </a:pathLst>
            </a:custGeom>
            <a:ln w="476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40" name="object 540"/>
            <p:cNvSpPr/>
            <p:nvPr/>
          </p:nvSpPr>
          <p:spPr>
            <a:xfrm>
              <a:off x="2307336" y="7383780"/>
              <a:ext cx="1905" cy="22860"/>
            </a:xfrm>
            <a:custGeom>
              <a:avLst/>
              <a:gdLst/>
              <a:ahLst/>
              <a:cxnLst/>
              <a:rect l="l" t="t" r="r" b="b"/>
              <a:pathLst>
                <a:path w="1905" h="22859">
                  <a:moveTo>
                    <a:pt x="761" y="-2381"/>
                  </a:moveTo>
                  <a:lnTo>
                    <a:pt x="761" y="25240"/>
                  </a:lnTo>
                </a:path>
              </a:pathLst>
            </a:custGeom>
            <a:ln w="6286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41" name="object 541"/>
            <p:cNvSpPr/>
            <p:nvPr/>
          </p:nvSpPr>
          <p:spPr>
            <a:xfrm>
              <a:off x="2308859" y="7383780"/>
              <a:ext cx="0" cy="22860"/>
            </a:xfrm>
            <a:custGeom>
              <a:avLst/>
              <a:gdLst/>
              <a:ahLst/>
              <a:cxnLst/>
              <a:rect l="l" t="t" r="r" b="b"/>
              <a:pathLst>
                <a:path h="22859">
                  <a:moveTo>
                    <a:pt x="0" y="22859"/>
                  </a:moveTo>
                  <a:lnTo>
                    <a:pt x="0" y="0"/>
                  </a:lnTo>
                </a:path>
                <a:path h="22859">
                  <a:moveTo>
                    <a:pt x="0" y="22859"/>
                  </a:moveTo>
                  <a:lnTo>
                    <a:pt x="0" y="0"/>
                  </a:lnTo>
                </a:path>
              </a:pathLst>
            </a:custGeom>
            <a:ln w="476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42" name="object 542"/>
            <p:cNvSpPr/>
            <p:nvPr/>
          </p:nvSpPr>
          <p:spPr>
            <a:xfrm>
              <a:off x="2310383" y="7383780"/>
              <a:ext cx="1905" cy="22860"/>
            </a:xfrm>
            <a:custGeom>
              <a:avLst/>
              <a:gdLst/>
              <a:ahLst/>
              <a:cxnLst/>
              <a:rect l="l" t="t" r="r" b="b"/>
              <a:pathLst>
                <a:path w="1905" h="22859">
                  <a:moveTo>
                    <a:pt x="762" y="-2381"/>
                  </a:moveTo>
                  <a:lnTo>
                    <a:pt x="762" y="25240"/>
                  </a:lnTo>
                </a:path>
              </a:pathLst>
            </a:custGeom>
            <a:ln w="6286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43" name="object 543"/>
            <p:cNvSpPr/>
            <p:nvPr/>
          </p:nvSpPr>
          <p:spPr>
            <a:xfrm>
              <a:off x="2311908" y="7383780"/>
              <a:ext cx="0" cy="22860"/>
            </a:xfrm>
            <a:custGeom>
              <a:avLst/>
              <a:gdLst/>
              <a:ahLst/>
              <a:cxnLst/>
              <a:rect l="l" t="t" r="r" b="b"/>
              <a:pathLst>
                <a:path h="22859">
                  <a:moveTo>
                    <a:pt x="0" y="22859"/>
                  </a:moveTo>
                  <a:lnTo>
                    <a:pt x="0" y="0"/>
                  </a:lnTo>
                </a:path>
              </a:pathLst>
            </a:custGeom>
            <a:ln w="476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44" name="object 544"/>
            <p:cNvSpPr/>
            <p:nvPr/>
          </p:nvSpPr>
          <p:spPr>
            <a:xfrm>
              <a:off x="2312670" y="7381398"/>
              <a:ext cx="0" cy="27940"/>
            </a:xfrm>
            <a:custGeom>
              <a:avLst/>
              <a:gdLst/>
              <a:ahLst/>
              <a:cxnLst/>
              <a:rect l="l" t="t" r="r" b="b"/>
              <a:pathLst>
                <a:path h="27940">
                  <a:moveTo>
                    <a:pt x="0" y="0"/>
                  </a:moveTo>
                  <a:lnTo>
                    <a:pt x="0" y="27622"/>
                  </a:lnTo>
                </a:path>
                <a:path h="27940">
                  <a:moveTo>
                    <a:pt x="0" y="0"/>
                  </a:moveTo>
                  <a:lnTo>
                    <a:pt x="0" y="27622"/>
                  </a:lnTo>
                </a:path>
              </a:pathLst>
            </a:custGeom>
            <a:ln w="6286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45" name="object 545"/>
            <p:cNvSpPr/>
            <p:nvPr/>
          </p:nvSpPr>
          <p:spPr>
            <a:xfrm>
              <a:off x="2314955" y="7383780"/>
              <a:ext cx="1905" cy="22860"/>
            </a:xfrm>
            <a:custGeom>
              <a:avLst/>
              <a:gdLst/>
              <a:ahLst/>
              <a:cxnLst/>
              <a:rect l="l" t="t" r="r" b="b"/>
              <a:pathLst>
                <a:path w="1905" h="22859">
                  <a:moveTo>
                    <a:pt x="0" y="22859"/>
                  </a:moveTo>
                  <a:lnTo>
                    <a:pt x="0" y="0"/>
                  </a:lnTo>
                </a:path>
                <a:path w="1905" h="22859">
                  <a:moveTo>
                    <a:pt x="1524" y="22859"/>
                  </a:moveTo>
                  <a:lnTo>
                    <a:pt x="1524" y="0"/>
                  </a:lnTo>
                </a:path>
                <a:path w="1905" h="22859">
                  <a:moveTo>
                    <a:pt x="1524" y="22859"/>
                  </a:moveTo>
                  <a:lnTo>
                    <a:pt x="1524" y="0"/>
                  </a:lnTo>
                </a:path>
              </a:pathLst>
            </a:custGeom>
            <a:ln w="476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46" name="object 546"/>
            <p:cNvSpPr/>
            <p:nvPr/>
          </p:nvSpPr>
          <p:spPr>
            <a:xfrm>
              <a:off x="2316479" y="7383780"/>
              <a:ext cx="1905" cy="22860"/>
            </a:xfrm>
            <a:custGeom>
              <a:avLst/>
              <a:gdLst/>
              <a:ahLst/>
              <a:cxnLst/>
              <a:rect l="l" t="t" r="r" b="b"/>
              <a:pathLst>
                <a:path w="1905" h="22859">
                  <a:moveTo>
                    <a:pt x="762" y="-2381"/>
                  </a:moveTo>
                  <a:lnTo>
                    <a:pt x="762" y="25240"/>
                  </a:lnTo>
                </a:path>
              </a:pathLst>
            </a:custGeom>
            <a:ln w="6286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47" name="object 547"/>
            <p:cNvSpPr/>
            <p:nvPr/>
          </p:nvSpPr>
          <p:spPr>
            <a:xfrm>
              <a:off x="2319528" y="7383780"/>
              <a:ext cx="0" cy="22860"/>
            </a:xfrm>
            <a:custGeom>
              <a:avLst/>
              <a:gdLst/>
              <a:ahLst/>
              <a:cxnLst/>
              <a:rect l="l" t="t" r="r" b="b"/>
              <a:pathLst>
                <a:path h="22859">
                  <a:moveTo>
                    <a:pt x="0" y="22859"/>
                  </a:moveTo>
                  <a:lnTo>
                    <a:pt x="0" y="0"/>
                  </a:lnTo>
                </a:path>
                <a:path h="22859">
                  <a:moveTo>
                    <a:pt x="0" y="22859"/>
                  </a:moveTo>
                  <a:lnTo>
                    <a:pt x="0" y="0"/>
                  </a:lnTo>
                </a:path>
                <a:path h="22859">
                  <a:moveTo>
                    <a:pt x="0" y="22859"/>
                  </a:moveTo>
                  <a:lnTo>
                    <a:pt x="0" y="0"/>
                  </a:lnTo>
                </a:path>
              </a:pathLst>
            </a:custGeom>
            <a:ln w="476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48" name="object 548"/>
            <p:cNvSpPr/>
            <p:nvPr/>
          </p:nvSpPr>
          <p:spPr>
            <a:xfrm>
              <a:off x="2321051" y="7383780"/>
              <a:ext cx="1905" cy="22860"/>
            </a:xfrm>
            <a:custGeom>
              <a:avLst/>
              <a:gdLst/>
              <a:ahLst/>
              <a:cxnLst/>
              <a:rect l="l" t="t" r="r" b="b"/>
              <a:pathLst>
                <a:path w="1905" h="22859">
                  <a:moveTo>
                    <a:pt x="762" y="-2381"/>
                  </a:moveTo>
                  <a:lnTo>
                    <a:pt x="762" y="25240"/>
                  </a:lnTo>
                </a:path>
              </a:pathLst>
            </a:custGeom>
            <a:ln w="6286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49" name="object 549"/>
            <p:cNvSpPr/>
            <p:nvPr/>
          </p:nvSpPr>
          <p:spPr>
            <a:xfrm>
              <a:off x="2323337" y="7381398"/>
              <a:ext cx="1905" cy="27940"/>
            </a:xfrm>
            <a:custGeom>
              <a:avLst/>
              <a:gdLst/>
              <a:ahLst/>
              <a:cxnLst/>
              <a:rect l="l" t="t" r="r" b="b"/>
              <a:pathLst>
                <a:path w="1905" h="27940">
                  <a:moveTo>
                    <a:pt x="0" y="0"/>
                  </a:moveTo>
                  <a:lnTo>
                    <a:pt x="0" y="27622"/>
                  </a:lnTo>
                </a:path>
                <a:path w="1905" h="27940">
                  <a:moveTo>
                    <a:pt x="1524" y="0"/>
                  </a:moveTo>
                  <a:lnTo>
                    <a:pt x="1524" y="27622"/>
                  </a:lnTo>
                </a:path>
                <a:path w="1905" h="27940">
                  <a:moveTo>
                    <a:pt x="1524" y="0"/>
                  </a:moveTo>
                  <a:lnTo>
                    <a:pt x="1524" y="27622"/>
                  </a:lnTo>
                </a:path>
              </a:pathLst>
            </a:custGeom>
            <a:ln w="6286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50" name="object 550"/>
            <p:cNvSpPr/>
            <p:nvPr/>
          </p:nvSpPr>
          <p:spPr>
            <a:xfrm>
              <a:off x="2325624" y="7383780"/>
              <a:ext cx="1905" cy="22860"/>
            </a:xfrm>
            <a:custGeom>
              <a:avLst/>
              <a:gdLst/>
              <a:ahLst/>
              <a:cxnLst/>
              <a:rect l="l" t="t" r="r" b="b"/>
              <a:pathLst>
                <a:path w="1905" h="22859">
                  <a:moveTo>
                    <a:pt x="762" y="-2381"/>
                  </a:moveTo>
                  <a:lnTo>
                    <a:pt x="762" y="25240"/>
                  </a:lnTo>
                </a:path>
              </a:pathLst>
            </a:custGeom>
            <a:ln w="6286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51" name="object 551"/>
            <p:cNvSpPr/>
            <p:nvPr/>
          </p:nvSpPr>
          <p:spPr>
            <a:xfrm>
              <a:off x="2327148" y="7383780"/>
              <a:ext cx="0" cy="22860"/>
            </a:xfrm>
            <a:custGeom>
              <a:avLst/>
              <a:gdLst/>
              <a:ahLst/>
              <a:cxnLst/>
              <a:rect l="l" t="t" r="r" b="b"/>
              <a:pathLst>
                <a:path h="22859">
                  <a:moveTo>
                    <a:pt x="0" y="22859"/>
                  </a:moveTo>
                  <a:lnTo>
                    <a:pt x="0" y="0"/>
                  </a:lnTo>
                </a:path>
                <a:path h="22859">
                  <a:moveTo>
                    <a:pt x="0" y="22859"/>
                  </a:moveTo>
                  <a:lnTo>
                    <a:pt x="0" y="0"/>
                  </a:lnTo>
                </a:path>
              </a:pathLst>
            </a:custGeom>
            <a:ln w="476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52" name="object 552"/>
            <p:cNvSpPr/>
            <p:nvPr/>
          </p:nvSpPr>
          <p:spPr>
            <a:xfrm>
              <a:off x="2327148" y="7383780"/>
              <a:ext cx="1905" cy="22860"/>
            </a:xfrm>
            <a:custGeom>
              <a:avLst/>
              <a:gdLst/>
              <a:ahLst/>
              <a:cxnLst/>
              <a:rect l="l" t="t" r="r" b="b"/>
              <a:pathLst>
                <a:path w="1905" h="22859">
                  <a:moveTo>
                    <a:pt x="761" y="-2381"/>
                  </a:moveTo>
                  <a:lnTo>
                    <a:pt x="761" y="25240"/>
                  </a:lnTo>
                </a:path>
              </a:pathLst>
            </a:custGeom>
            <a:ln w="6286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53" name="object 553"/>
            <p:cNvSpPr/>
            <p:nvPr/>
          </p:nvSpPr>
          <p:spPr>
            <a:xfrm>
              <a:off x="2330195" y="7383780"/>
              <a:ext cx="3175" cy="22860"/>
            </a:xfrm>
            <a:custGeom>
              <a:avLst/>
              <a:gdLst/>
              <a:ahLst/>
              <a:cxnLst/>
              <a:rect l="l" t="t" r="r" b="b"/>
              <a:pathLst>
                <a:path w="3175" h="22859">
                  <a:moveTo>
                    <a:pt x="0" y="22859"/>
                  </a:moveTo>
                  <a:lnTo>
                    <a:pt x="0" y="0"/>
                  </a:lnTo>
                </a:path>
                <a:path w="3175" h="22859">
                  <a:moveTo>
                    <a:pt x="1524" y="22859"/>
                  </a:moveTo>
                  <a:lnTo>
                    <a:pt x="1524" y="0"/>
                  </a:lnTo>
                </a:path>
                <a:path w="3175" h="22859">
                  <a:moveTo>
                    <a:pt x="1524" y="22859"/>
                  </a:moveTo>
                  <a:lnTo>
                    <a:pt x="1524" y="0"/>
                  </a:lnTo>
                </a:path>
                <a:path w="3175" h="22859">
                  <a:moveTo>
                    <a:pt x="3048" y="22859"/>
                  </a:moveTo>
                  <a:lnTo>
                    <a:pt x="3048" y="0"/>
                  </a:lnTo>
                </a:path>
              </a:pathLst>
            </a:custGeom>
            <a:ln w="476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54" name="object 554"/>
            <p:cNvSpPr/>
            <p:nvPr/>
          </p:nvSpPr>
          <p:spPr>
            <a:xfrm>
              <a:off x="2333244" y="7383780"/>
              <a:ext cx="1905" cy="22860"/>
            </a:xfrm>
            <a:custGeom>
              <a:avLst/>
              <a:gdLst/>
              <a:ahLst/>
              <a:cxnLst/>
              <a:rect l="l" t="t" r="r" b="b"/>
              <a:pathLst>
                <a:path w="1905" h="22859">
                  <a:moveTo>
                    <a:pt x="761" y="-2381"/>
                  </a:moveTo>
                  <a:lnTo>
                    <a:pt x="761" y="25240"/>
                  </a:lnTo>
                </a:path>
              </a:pathLst>
            </a:custGeom>
            <a:ln w="6286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55" name="object 555"/>
            <p:cNvSpPr/>
            <p:nvPr/>
          </p:nvSpPr>
          <p:spPr>
            <a:xfrm>
              <a:off x="2335530" y="7381398"/>
              <a:ext cx="0" cy="27940"/>
            </a:xfrm>
            <a:custGeom>
              <a:avLst/>
              <a:gdLst/>
              <a:ahLst/>
              <a:cxnLst/>
              <a:rect l="l" t="t" r="r" b="b"/>
              <a:pathLst>
                <a:path h="27940">
                  <a:moveTo>
                    <a:pt x="0" y="0"/>
                  </a:moveTo>
                  <a:lnTo>
                    <a:pt x="0" y="27622"/>
                  </a:lnTo>
                </a:path>
                <a:path h="27940">
                  <a:moveTo>
                    <a:pt x="0" y="0"/>
                  </a:moveTo>
                  <a:lnTo>
                    <a:pt x="0" y="27622"/>
                  </a:lnTo>
                </a:path>
              </a:pathLst>
            </a:custGeom>
            <a:ln w="6286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56" name="object 556"/>
            <p:cNvSpPr/>
            <p:nvPr/>
          </p:nvSpPr>
          <p:spPr>
            <a:xfrm>
              <a:off x="2336291" y="7383780"/>
              <a:ext cx="1905" cy="22860"/>
            </a:xfrm>
            <a:custGeom>
              <a:avLst/>
              <a:gdLst/>
              <a:ahLst/>
              <a:cxnLst/>
              <a:rect l="l" t="t" r="r" b="b"/>
              <a:pathLst>
                <a:path w="1905" h="22859">
                  <a:moveTo>
                    <a:pt x="762" y="-2381"/>
                  </a:moveTo>
                  <a:lnTo>
                    <a:pt x="762" y="25240"/>
                  </a:lnTo>
                </a:path>
              </a:pathLst>
            </a:custGeom>
            <a:ln w="6286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57" name="object 557"/>
            <p:cNvSpPr/>
            <p:nvPr/>
          </p:nvSpPr>
          <p:spPr>
            <a:xfrm>
              <a:off x="2338577" y="7381398"/>
              <a:ext cx="0" cy="27940"/>
            </a:xfrm>
            <a:custGeom>
              <a:avLst/>
              <a:gdLst/>
              <a:ahLst/>
              <a:cxnLst/>
              <a:rect l="l" t="t" r="r" b="b"/>
              <a:pathLst>
                <a:path h="27940">
                  <a:moveTo>
                    <a:pt x="0" y="0"/>
                  </a:moveTo>
                  <a:lnTo>
                    <a:pt x="0" y="27622"/>
                  </a:lnTo>
                </a:path>
                <a:path h="27940">
                  <a:moveTo>
                    <a:pt x="0" y="0"/>
                  </a:moveTo>
                  <a:lnTo>
                    <a:pt x="0" y="27622"/>
                  </a:lnTo>
                </a:path>
              </a:pathLst>
            </a:custGeom>
            <a:ln w="6286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58" name="object 558"/>
            <p:cNvSpPr/>
            <p:nvPr/>
          </p:nvSpPr>
          <p:spPr>
            <a:xfrm>
              <a:off x="2339340" y="7383780"/>
              <a:ext cx="1905" cy="22860"/>
            </a:xfrm>
            <a:custGeom>
              <a:avLst/>
              <a:gdLst/>
              <a:ahLst/>
              <a:cxnLst/>
              <a:rect l="l" t="t" r="r" b="b"/>
              <a:pathLst>
                <a:path w="1905" h="22859">
                  <a:moveTo>
                    <a:pt x="761" y="-2381"/>
                  </a:moveTo>
                  <a:lnTo>
                    <a:pt x="761" y="25240"/>
                  </a:lnTo>
                </a:path>
              </a:pathLst>
            </a:custGeom>
            <a:ln w="6286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59" name="object 559"/>
            <p:cNvSpPr/>
            <p:nvPr/>
          </p:nvSpPr>
          <p:spPr>
            <a:xfrm>
              <a:off x="2340863" y="7383780"/>
              <a:ext cx="3175" cy="22860"/>
            </a:xfrm>
            <a:custGeom>
              <a:avLst/>
              <a:gdLst/>
              <a:ahLst/>
              <a:cxnLst/>
              <a:rect l="l" t="t" r="r" b="b"/>
              <a:pathLst>
                <a:path w="3175" h="22859">
                  <a:moveTo>
                    <a:pt x="0" y="22859"/>
                  </a:moveTo>
                  <a:lnTo>
                    <a:pt x="0" y="0"/>
                  </a:lnTo>
                </a:path>
                <a:path w="3175" h="22859">
                  <a:moveTo>
                    <a:pt x="1524" y="22859"/>
                  </a:moveTo>
                  <a:lnTo>
                    <a:pt x="1524" y="0"/>
                  </a:lnTo>
                </a:path>
                <a:path w="3175" h="22859">
                  <a:moveTo>
                    <a:pt x="1524" y="22859"/>
                  </a:moveTo>
                  <a:lnTo>
                    <a:pt x="1524" y="0"/>
                  </a:lnTo>
                </a:path>
                <a:path w="3175" h="22859">
                  <a:moveTo>
                    <a:pt x="3048" y="22859"/>
                  </a:moveTo>
                  <a:lnTo>
                    <a:pt x="3048" y="0"/>
                  </a:lnTo>
                </a:path>
              </a:pathLst>
            </a:custGeom>
            <a:ln w="476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60" name="object 560"/>
            <p:cNvSpPr/>
            <p:nvPr/>
          </p:nvSpPr>
          <p:spPr>
            <a:xfrm>
              <a:off x="2345436" y="7383780"/>
              <a:ext cx="1905" cy="22860"/>
            </a:xfrm>
            <a:custGeom>
              <a:avLst/>
              <a:gdLst/>
              <a:ahLst/>
              <a:cxnLst/>
              <a:rect l="l" t="t" r="r" b="b"/>
              <a:pathLst>
                <a:path w="1905" h="22859">
                  <a:moveTo>
                    <a:pt x="761" y="-2381"/>
                  </a:moveTo>
                  <a:lnTo>
                    <a:pt x="761" y="25240"/>
                  </a:lnTo>
                </a:path>
              </a:pathLst>
            </a:custGeom>
            <a:ln w="6286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61" name="object 561"/>
            <p:cNvSpPr/>
            <p:nvPr/>
          </p:nvSpPr>
          <p:spPr>
            <a:xfrm>
              <a:off x="2346959" y="7383780"/>
              <a:ext cx="0" cy="22860"/>
            </a:xfrm>
            <a:custGeom>
              <a:avLst/>
              <a:gdLst/>
              <a:ahLst/>
              <a:cxnLst/>
              <a:rect l="l" t="t" r="r" b="b"/>
              <a:pathLst>
                <a:path h="22859">
                  <a:moveTo>
                    <a:pt x="0" y="22859"/>
                  </a:moveTo>
                  <a:lnTo>
                    <a:pt x="0" y="0"/>
                  </a:lnTo>
                </a:path>
                <a:path h="22859">
                  <a:moveTo>
                    <a:pt x="0" y="22859"/>
                  </a:moveTo>
                  <a:lnTo>
                    <a:pt x="0" y="0"/>
                  </a:lnTo>
                </a:path>
              </a:pathLst>
            </a:custGeom>
            <a:ln w="476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62" name="object 562"/>
            <p:cNvSpPr/>
            <p:nvPr/>
          </p:nvSpPr>
          <p:spPr>
            <a:xfrm>
              <a:off x="2348483" y="7383780"/>
              <a:ext cx="1905" cy="22860"/>
            </a:xfrm>
            <a:custGeom>
              <a:avLst/>
              <a:gdLst/>
              <a:ahLst/>
              <a:cxnLst/>
              <a:rect l="l" t="t" r="r" b="b"/>
              <a:pathLst>
                <a:path w="1905" h="22859">
                  <a:moveTo>
                    <a:pt x="762" y="-2381"/>
                  </a:moveTo>
                  <a:lnTo>
                    <a:pt x="762" y="25240"/>
                  </a:lnTo>
                </a:path>
              </a:pathLst>
            </a:custGeom>
            <a:ln w="6286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63" name="object 563"/>
            <p:cNvSpPr/>
            <p:nvPr/>
          </p:nvSpPr>
          <p:spPr>
            <a:xfrm>
              <a:off x="2350008" y="7383780"/>
              <a:ext cx="0" cy="22860"/>
            </a:xfrm>
            <a:custGeom>
              <a:avLst/>
              <a:gdLst/>
              <a:ahLst/>
              <a:cxnLst/>
              <a:rect l="l" t="t" r="r" b="b"/>
              <a:pathLst>
                <a:path h="22859">
                  <a:moveTo>
                    <a:pt x="0" y="22859"/>
                  </a:moveTo>
                  <a:lnTo>
                    <a:pt x="0" y="0"/>
                  </a:lnTo>
                </a:path>
                <a:path h="22859">
                  <a:moveTo>
                    <a:pt x="0" y="22859"/>
                  </a:moveTo>
                  <a:lnTo>
                    <a:pt x="0" y="0"/>
                  </a:lnTo>
                </a:path>
              </a:pathLst>
            </a:custGeom>
            <a:ln w="476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64" name="object 564"/>
            <p:cNvSpPr/>
            <p:nvPr/>
          </p:nvSpPr>
          <p:spPr>
            <a:xfrm>
              <a:off x="2350008" y="7383780"/>
              <a:ext cx="1905" cy="22860"/>
            </a:xfrm>
            <a:custGeom>
              <a:avLst/>
              <a:gdLst/>
              <a:ahLst/>
              <a:cxnLst/>
              <a:rect l="l" t="t" r="r" b="b"/>
              <a:pathLst>
                <a:path w="1905" h="22859">
                  <a:moveTo>
                    <a:pt x="762" y="-2381"/>
                  </a:moveTo>
                  <a:lnTo>
                    <a:pt x="762" y="25240"/>
                  </a:lnTo>
                </a:path>
              </a:pathLst>
            </a:custGeom>
            <a:ln w="6286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65" name="object 565"/>
            <p:cNvSpPr/>
            <p:nvPr/>
          </p:nvSpPr>
          <p:spPr>
            <a:xfrm>
              <a:off x="2351532" y="7383780"/>
              <a:ext cx="1905" cy="22860"/>
            </a:xfrm>
            <a:custGeom>
              <a:avLst/>
              <a:gdLst/>
              <a:ahLst/>
              <a:cxnLst/>
              <a:rect l="l" t="t" r="r" b="b"/>
              <a:pathLst>
                <a:path w="1905" h="22859">
                  <a:moveTo>
                    <a:pt x="761" y="-2381"/>
                  </a:moveTo>
                  <a:lnTo>
                    <a:pt x="761" y="25240"/>
                  </a:lnTo>
                </a:path>
              </a:pathLst>
            </a:custGeom>
            <a:ln w="6286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66" name="object 566"/>
            <p:cNvSpPr/>
            <p:nvPr/>
          </p:nvSpPr>
          <p:spPr>
            <a:xfrm>
              <a:off x="2354580" y="7383780"/>
              <a:ext cx="0" cy="22860"/>
            </a:xfrm>
            <a:custGeom>
              <a:avLst/>
              <a:gdLst/>
              <a:ahLst/>
              <a:cxnLst/>
              <a:rect l="l" t="t" r="r" b="b"/>
              <a:pathLst>
                <a:path h="22859">
                  <a:moveTo>
                    <a:pt x="0" y="22859"/>
                  </a:moveTo>
                  <a:lnTo>
                    <a:pt x="0" y="0"/>
                  </a:lnTo>
                </a:path>
                <a:path h="22859">
                  <a:moveTo>
                    <a:pt x="0" y="22859"/>
                  </a:moveTo>
                  <a:lnTo>
                    <a:pt x="0" y="0"/>
                  </a:lnTo>
                </a:path>
              </a:pathLst>
            </a:custGeom>
            <a:ln w="476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67" name="object 567"/>
            <p:cNvSpPr/>
            <p:nvPr/>
          </p:nvSpPr>
          <p:spPr>
            <a:xfrm>
              <a:off x="2354580" y="7383780"/>
              <a:ext cx="1905" cy="22860"/>
            </a:xfrm>
            <a:custGeom>
              <a:avLst/>
              <a:gdLst/>
              <a:ahLst/>
              <a:cxnLst/>
              <a:rect l="l" t="t" r="r" b="b"/>
              <a:pathLst>
                <a:path w="1905" h="22859">
                  <a:moveTo>
                    <a:pt x="762" y="-2381"/>
                  </a:moveTo>
                  <a:lnTo>
                    <a:pt x="762" y="25240"/>
                  </a:lnTo>
                </a:path>
              </a:pathLst>
            </a:custGeom>
            <a:ln w="6286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68" name="object 568"/>
            <p:cNvSpPr/>
            <p:nvPr/>
          </p:nvSpPr>
          <p:spPr>
            <a:xfrm>
              <a:off x="2356104" y="7383780"/>
              <a:ext cx="1905" cy="22860"/>
            </a:xfrm>
            <a:custGeom>
              <a:avLst/>
              <a:gdLst/>
              <a:ahLst/>
              <a:cxnLst/>
              <a:rect l="l" t="t" r="r" b="b"/>
              <a:pathLst>
                <a:path w="1905" h="22859">
                  <a:moveTo>
                    <a:pt x="762" y="-2381"/>
                  </a:moveTo>
                  <a:lnTo>
                    <a:pt x="762" y="25240"/>
                  </a:lnTo>
                </a:path>
              </a:pathLst>
            </a:custGeom>
            <a:ln w="6286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69" name="object 569"/>
            <p:cNvSpPr/>
            <p:nvPr/>
          </p:nvSpPr>
          <p:spPr>
            <a:xfrm>
              <a:off x="2357627" y="7383780"/>
              <a:ext cx="0" cy="22860"/>
            </a:xfrm>
            <a:custGeom>
              <a:avLst/>
              <a:gdLst/>
              <a:ahLst/>
              <a:cxnLst/>
              <a:rect l="l" t="t" r="r" b="b"/>
              <a:pathLst>
                <a:path h="22859">
                  <a:moveTo>
                    <a:pt x="0" y="22859"/>
                  </a:moveTo>
                  <a:lnTo>
                    <a:pt x="0" y="0"/>
                  </a:lnTo>
                </a:path>
                <a:path h="22859">
                  <a:moveTo>
                    <a:pt x="0" y="22859"/>
                  </a:moveTo>
                  <a:lnTo>
                    <a:pt x="0" y="0"/>
                  </a:lnTo>
                </a:path>
              </a:pathLst>
            </a:custGeom>
            <a:ln w="476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70" name="object 570"/>
            <p:cNvSpPr/>
            <p:nvPr/>
          </p:nvSpPr>
          <p:spPr>
            <a:xfrm>
              <a:off x="2359151" y="7383780"/>
              <a:ext cx="1905" cy="22860"/>
            </a:xfrm>
            <a:custGeom>
              <a:avLst/>
              <a:gdLst/>
              <a:ahLst/>
              <a:cxnLst/>
              <a:rect l="l" t="t" r="r" b="b"/>
              <a:pathLst>
                <a:path w="1905" h="22859">
                  <a:moveTo>
                    <a:pt x="762" y="-2381"/>
                  </a:moveTo>
                  <a:lnTo>
                    <a:pt x="762" y="25240"/>
                  </a:lnTo>
                </a:path>
              </a:pathLst>
            </a:custGeom>
            <a:ln w="6286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71" name="object 571"/>
            <p:cNvSpPr/>
            <p:nvPr/>
          </p:nvSpPr>
          <p:spPr>
            <a:xfrm>
              <a:off x="2361437" y="7381398"/>
              <a:ext cx="1905" cy="27940"/>
            </a:xfrm>
            <a:custGeom>
              <a:avLst/>
              <a:gdLst/>
              <a:ahLst/>
              <a:cxnLst/>
              <a:rect l="l" t="t" r="r" b="b"/>
              <a:pathLst>
                <a:path w="1905" h="27940">
                  <a:moveTo>
                    <a:pt x="0" y="0"/>
                  </a:moveTo>
                  <a:lnTo>
                    <a:pt x="0" y="27622"/>
                  </a:lnTo>
                </a:path>
                <a:path w="1905" h="27940">
                  <a:moveTo>
                    <a:pt x="0" y="0"/>
                  </a:moveTo>
                  <a:lnTo>
                    <a:pt x="0" y="27622"/>
                  </a:lnTo>
                </a:path>
                <a:path w="1905" h="27940">
                  <a:moveTo>
                    <a:pt x="1524" y="0"/>
                  </a:moveTo>
                  <a:lnTo>
                    <a:pt x="1524" y="27622"/>
                  </a:lnTo>
                </a:path>
              </a:pathLst>
            </a:custGeom>
            <a:ln w="6286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72" name="object 572"/>
            <p:cNvSpPr/>
            <p:nvPr/>
          </p:nvSpPr>
          <p:spPr>
            <a:xfrm>
              <a:off x="2363724" y="7383780"/>
              <a:ext cx="6350" cy="22860"/>
            </a:xfrm>
            <a:custGeom>
              <a:avLst/>
              <a:gdLst/>
              <a:ahLst/>
              <a:cxnLst/>
              <a:rect l="l" t="t" r="r" b="b"/>
              <a:pathLst>
                <a:path w="6350" h="22859">
                  <a:moveTo>
                    <a:pt x="0" y="22859"/>
                  </a:moveTo>
                  <a:lnTo>
                    <a:pt x="0" y="0"/>
                  </a:lnTo>
                </a:path>
                <a:path w="6350" h="22859">
                  <a:moveTo>
                    <a:pt x="1524" y="22859"/>
                  </a:moveTo>
                  <a:lnTo>
                    <a:pt x="1524" y="0"/>
                  </a:lnTo>
                </a:path>
                <a:path w="6350" h="22859">
                  <a:moveTo>
                    <a:pt x="1524" y="22859"/>
                  </a:moveTo>
                  <a:lnTo>
                    <a:pt x="1524" y="0"/>
                  </a:lnTo>
                </a:path>
                <a:path w="6350" h="22859">
                  <a:moveTo>
                    <a:pt x="3047" y="22859"/>
                  </a:moveTo>
                  <a:lnTo>
                    <a:pt x="3047" y="0"/>
                  </a:lnTo>
                </a:path>
                <a:path w="6350" h="22859">
                  <a:moveTo>
                    <a:pt x="4571" y="22859"/>
                  </a:moveTo>
                  <a:lnTo>
                    <a:pt x="4571" y="0"/>
                  </a:lnTo>
                </a:path>
                <a:path w="6350" h="22859">
                  <a:moveTo>
                    <a:pt x="6095" y="22859"/>
                  </a:moveTo>
                  <a:lnTo>
                    <a:pt x="6095" y="0"/>
                  </a:lnTo>
                </a:path>
                <a:path w="6350" h="22859">
                  <a:moveTo>
                    <a:pt x="6095" y="22859"/>
                  </a:moveTo>
                  <a:lnTo>
                    <a:pt x="6095" y="0"/>
                  </a:lnTo>
                </a:path>
              </a:pathLst>
            </a:custGeom>
            <a:ln w="476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73" name="object 573"/>
            <p:cNvSpPr/>
            <p:nvPr/>
          </p:nvSpPr>
          <p:spPr>
            <a:xfrm>
              <a:off x="2369819" y="7383780"/>
              <a:ext cx="1905" cy="22860"/>
            </a:xfrm>
            <a:custGeom>
              <a:avLst/>
              <a:gdLst/>
              <a:ahLst/>
              <a:cxnLst/>
              <a:rect l="l" t="t" r="r" b="b"/>
              <a:pathLst>
                <a:path w="1905" h="22859">
                  <a:moveTo>
                    <a:pt x="762" y="-2381"/>
                  </a:moveTo>
                  <a:lnTo>
                    <a:pt x="762" y="25240"/>
                  </a:lnTo>
                </a:path>
              </a:pathLst>
            </a:custGeom>
            <a:ln w="6286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74" name="object 574"/>
            <p:cNvSpPr/>
            <p:nvPr/>
          </p:nvSpPr>
          <p:spPr>
            <a:xfrm>
              <a:off x="2372105" y="7381398"/>
              <a:ext cx="0" cy="27940"/>
            </a:xfrm>
            <a:custGeom>
              <a:avLst/>
              <a:gdLst/>
              <a:ahLst/>
              <a:cxnLst/>
              <a:rect l="l" t="t" r="r" b="b"/>
              <a:pathLst>
                <a:path h="27940">
                  <a:moveTo>
                    <a:pt x="0" y="0"/>
                  </a:moveTo>
                  <a:lnTo>
                    <a:pt x="0" y="27622"/>
                  </a:lnTo>
                </a:path>
                <a:path h="27940">
                  <a:moveTo>
                    <a:pt x="0" y="0"/>
                  </a:moveTo>
                  <a:lnTo>
                    <a:pt x="0" y="27622"/>
                  </a:lnTo>
                </a:path>
              </a:pathLst>
            </a:custGeom>
            <a:ln w="6286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75" name="object 575"/>
            <p:cNvSpPr/>
            <p:nvPr/>
          </p:nvSpPr>
          <p:spPr>
            <a:xfrm>
              <a:off x="2372867" y="7383780"/>
              <a:ext cx="1905" cy="22860"/>
            </a:xfrm>
            <a:custGeom>
              <a:avLst/>
              <a:gdLst/>
              <a:ahLst/>
              <a:cxnLst/>
              <a:rect l="l" t="t" r="r" b="b"/>
              <a:pathLst>
                <a:path w="1905" h="22859">
                  <a:moveTo>
                    <a:pt x="762" y="-2381"/>
                  </a:moveTo>
                  <a:lnTo>
                    <a:pt x="762" y="25240"/>
                  </a:lnTo>
                </a:path>
              </a:pathLst>
            </a:custGeom>
            <a:ln w="6286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76" name="object 576"/>
            <p:cNvSpPr/>
            <p:nvPr/>
          </p:nvSpPr>
          <p:spPr>
            <a:xfrm>
              <a:off x="2374391" y="7383780"/>
              <a:ext cx="1905" cy="22860"/>
            </a:xfrm>
            <a:custGeom>
              <a:avLst/>
              <a:gdLst/>
              <a:ahLst/>
              <a:cxnLst/>
              <a:rect l="l" t="t" r="r" b="b"/>
              <a:pathLst>
                <a:path w="1905" h="22859">
                  <a:moveTo>
                    <a:pt x="762" y="-2381"/>
                  </a:moveTo>
                  <a:lnTo>
                    <a:pt x="762" y="25240"/>
                  </a:lnTo>
                </a:path>
              </a:pathLst>
            </a:custGeom>
            <a:ln w="6286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77" name="object 577"/>
            <p:cNvSpPr/>
            <p:nvPr/>
          </p:nvSpPr>
          <p:spPr>
            <a:xfrm>
              <a:off x="2377440" y="7383780"/>
              <a:ext cx="0" cy="22860"/>
            </a:xfrm>
            <a:custGeom>
              <a:avLst/>
              <a:gdLst/>
              <a:ahLst/>
              <a:cxnLst/>
              <a:rect l="l" t="t" r="r" b="b"/>
              <a:pathLst>
                <a:path h="22859">
                  <a:moveTo>
                    <a:pt x="0" y="22859"/>
                  </a:moveTo>
                  <a:lnTo>
                    <a:pt x="0" y="0"/>
                  </a:lnTo>
                </a:path>
                <a:path h="22859">
                  <a:moveTo>
                    <a:pt x="0" y="22859"/>
                  </a:moveTo>
                  <a:lnTo>
                    <a:pt x="0" y="0"/>
                  </a:lnTo>
                </a:path>
              </a:pathLst>
            </a:custGeom>
            <a:ln w="476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78" name="object 578"/>
            <p:cNvSpPr/>
            <p:nvPr/>
          </p:nvSpPr>
          <p:spPr>
            <a:xfrm>
              <a:off x="2377440" y="7383780"/>
              <a:ext cx="1905" cy="22860"/>
            </a:xfrm>
            <a:custGeom>
              <a:avLst/>
              <a:gdLst/>
              <a:ahLst/>
              <a:cxnLst/>
              <a:rect l="l" t="t" r="r" b="b"/>
              <a:pathLst>
                <a:path w="1905" h="22859">
                  <a:moveTo>
                    <a:pt x="761" y="-2381"/>
                  </a:moveTo>
                  <a:lnTo>
                    <a:pt x="761" y="25240"/>
                  </a:lnTo>
                </a:path>
              </a:pathLst>
            </a:custGeom>
            <a:ln w="6286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79" name="object 579"/>
            <p:cNvSpPr/>
            <p:nvPr/>
          </p:nvSpPr>
          <p:spPr>
            <a:xfrm>
              <a:off x="2378963" y="7383780"/>
              <a:ext cx="3175" cy="22860"/>
            </a:xfrm>
            <a:custGeom>
              <a:avLst/>
              <a:gdLst/>
              <a:ahLst/>
              <a:cxnLst/>
              <a:rect l="l" t="t" r="r" b="b"/>
              <a:pathLst>
                <a:path w="3175" h="22859">
                  <a:moveTo>
                    <a:pt x="0" y="22859"/>
                  </a:moveTo>
                  <a:lnTo>
                    <a:pt x="0" y="0"/>
                  </a:lnTo>
                </a:path>
                <a:path w="3175" h="22859">
                  <a:moveTo>
                    <a:pt x="1524" y="22859"/>
                  </a:moveTo>
                  <a:lnTo>
                    <a:pt x="1524" y="0"/>
                  </a:lnTo>
                </a:path>
                <a:path w="3175" h="22859">
                  <a:moveTo>
                    <a:pt x="1524" y="22859"/>
                  </a:moveTo>
                  <a:lnTo>
                    <a:pt x="1524" y="0"/>
                  </a:lnTo>
                </a:path>
                <a:path w="3175" h="22859">
                  <a:moveTo>
                    <a:pt x="3048" y="22859"/>
                  </a:moveTo>
                  <a:lnTo>
                    <a:pt x="3048" y="0"/>
                  </a:lnTo>
                </a:path>
              </a:pathLst>
            </a:custGeom>
            <a:ln w="476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80" name="object 580"/>
            <p:cNvSpPr/>
            <p:nvPr/>
          </p:nvSpPr>
          <p:spPr>
            <a:xfrm>
              <a:off x="2384297" y="7381398"/>
              <a:ext cx="0" cy="27940"/>
            </a:xfrm>
            <a:custGeom>
              <a:avLst/>
              <a:gdLst/>
              <a:ahLst/>
              <a:cxnLst/>
              <a:rect l="l" t="t" r="r" b="b"/>
              <a:pathLst>
                <a:path h="27940">
                  <a:moveTo>
                    <a:pt x="0" y="0"/>
                  </a:moveTo>
                  <a:lnTo>
                    <a:pt x="0" y="27622"/>
                  </a:lnTo>
                </a:path>
                <a:path h="27940">
                  <a:moveTo>
                    <a:pt x="0" y="0"/>
                  </a:moveTo>
                  <a:lnTo>
                    <a:pt x="0" y="27622"/>
                  </a:lnTo>
                </a:path>
              </a:pathLst>
            </a:custGeom>
            <a:ln w="6286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81" name="object 581"/>
            <p:cNvSpPr/>
            <p:nvPr/>
          </p:nvSpPr>
          <p:spPr>
            <a:xfrm>
              <a:off x="2385059" y="7383780"/>
              <a:ext cx="0" cy="22860"/>
            </a:xfrm>
            <a:custGeom>
              <a:avLst/>
              <a:gdLst/>
              <a:ahLst/>
              <a:cxnLst/>
              <a:rect l="l" t="t" r="r" b="b"/>
              <a:pathLst>
                <a:path h="22859">
                  <a:moveTo>
                    <a:pt x="0" y="22859"/>
                  </a:moveTo>
                  <a:lnTo>
                    <a:pt x="0" y="0"/>
                  </a:lnTo>
                </a:path>
              </a:pathLst>
            </a:custGeom>
            <a:ln w="476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82" name="object 582"/>
            <p:cNvSpPr/>
            <p:nvPr/>
          </p:nvSpPr>
          <p:spPr>
            <a:xfrm>
              <a:off x="2385059" y="7383780"/>
              <a:ext cx="1905" cy="22860"/>
            </a:xfrm>
            <a:custGeom>
              <a:avLst/>
              <a:gdLst/>
              <a:ahLst/>
              <a:cxnLst/>
              <a:rect l="l" t="t" r="r" b="b"/>
              <a:pathLst>
                <a:path w="1905" h="22859">
                  <a:moveTo>
                    <a:pt x="762" y="-2381"/>
                  </a:moveTo>
                  <a:lnTo>
                    <a:pt x="762" y="25240"/>
                  </a:lnTo>
                </a:path>
              </a:pathLst>
            </a:custGeom>
            <a:ln w="6286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83" name="object 583"/>
            <p:cNvSpPr/>
            <p:nvPr/>
          </p:nvSpPr>
          <p:spPr>
            <a:xfrm>
              <a:off x="2388108" y="7383780"/>
              <a:ext cx="0" cy="22860"/>
            </a:xfrm>
            <a:custGeom>
              <a:avLst/>
              <a:gdLst/>
              <a:ahLst/>
              <a:cxnLst/>
              <a:rect l="l" t="t" r="r" b="b"/>
              <a:pathLst>
                <a:path h="22859">
                  <a:moveTo>
                    <a:pt x="0" y="22859"/>
                  </a:moveTo>
                  <a:lnTo>
                    <a:pt x="0" y="0"/>
                  </a:lnTo>
                </a:path>
                <a:path h="22859">
                  <a:moveTo>
                    <a:pt x="0" y="22859"/>
                  </a:moveTo>
                  <a:lnTo>
                    <a:pt x="0" y="0"/>
                  </a:lnTo>
                </a:path>
              </a:pathLst>
            </a:custGeom>
            <a:ln w="476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84" name="object 584"/>
            <p:cNvSpPr/>
            <p:nvPr/>
          </p:nvSpPr>
          <p:spPr>
            <a:xfrm>
              <a:off x="2388108" y="7383780"/>
              <a:ext cx="1905" cy="22860"/>
            </a:xfrm>
            <a:custGeom>
              <a:avLst/>
              <a:gdLst/>
              <a:ahLst/>
              <a:cxnLst/>
              <a:rect l="l" t="t" r="r" b="b"/>
              <a:pathLst>
                <a:path w="1905" h="22859">
                  <a:moveTo>
                    <a:pt x="762" y="-2381"/>
                  </a:moveTo>
                  <a:lnTo>
                    <a:pt x="762" y="25240"/>
                  </a:lnTo>
                </a:path>
              </a:pathLst>
            </a:custGeom>
            <a:ln w="6286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85" name="object 585"/>
            <p:cNvSpPr/>
            <p:nvPr/>
          </p:nvSpPr>
          <p:spPr>
            <a:xfrm>
              <a:off x="2391155" y="7383780"/>
              <a:ext cx="1905" cy="22860"/>
            </a:xfrm>
            <a:custGeom>
              <a:avLst/>
              <a:gdLst/>
              <a:ahLst/>
              <a:cxnLst/>
              <a:rect l="l" t="t" r="r" b="b"/>
              <a:pathLst>
                <a:path w="1905" h="22859">
                  <a:moveTo>
                    <a:pt x="0" y="22859"/>
                  </a:moveTo>
                  <a:lnTo>
                    <a:pt x="0" y="0"/>
                  </a:lnTo>
                </a:path>
                <a:path w="1905" h="22859">
                  <a:moveTo>
                    <a:pt x="1524" y="22859"/>
                  </a:moveTo>
                  <a:lnTo>
                    <a:pt x="1524" y="0"/>
                  </a:lnTo>
                </a:path>
                <a:path w="1905" h="22859">
                  <a:moveTo>
                    <a:pt x="1524" y="22859"/>
                  </a:moveTo>
                  <a:lnTo>
                    <a:pt x="1524" y="0"/>
                  </a:lnTo>
                </a:path>
              </a:pathLst>
            </a:custGeom>
            <a:ln w="476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86" name="object 586"/>
            <p:cNvSpPr/>
            <p:nvPr/>
          </p:nvSpPr>
          <p:spPr>
            <a:xfrm>
              <a:off x="2392680" y="7383780"/>
              <a:ext cx="1905" cy="22860"/>
            </a:xfrm>
            <a:custGeom>
              <a:avLst/>
              <a:gdLst/>
              <a:ahLst/>
              <a:cxnLst/>
              <a:rect l="l" t="t" r="r" b="b"/>
              <a:pathLst>
                <a:path w="1905" h="22859">
                  <a:moveTo>
                    <a:pt x="762" y="-2381"/>
                  </a:moveTo>
                  <a:lnTo>
                    <a:pt x="762" y="25240"/>
                  </a:lnTo>
                </a:path>
              </a:pathLst>
            </a:custGeom>
            <a:ln w="6286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87" name="object 587"/>
            <p:cNvSpPr/>
            <p:nvPr/>
          </p:nvSpPr>
          <p:spPr>
            <a:xfrm>
              <a:off x="2394204" y="7383780"/>
              <a:ext cx="1905" cy="22860"/>
            </a:xfrm>
            <a:custGeom>
              <a:avLst/>
              <a:gdLst/>
              <a:ahLst/>
              <a:cxnLst/>
              <a:rect l="l" t="t" r="r" b="b"/>
              <a:pathLst>
                <a:path w="1905" h="22859">
                  <a:moveTo>
                    <a:pt x="762" y="-2381"/>
                  </a:moveTo>
                  <a:lnTo>
                    <a:pt x="762" y="25240"/>
                  </a:lnTo>
                </a:path>
              </a:pathLst>
            </a:custGeom>
            <a:ln w="6286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88" name="object 588"/>
            <p:cNvSpPr/>
            <p:nvPr/>
          </p:nvSpPr>
          <p:spPr>
            <a:xfrm>
              <a:off x="2395727" y="7383780"/>
              <a:ext cx="0" cy="22860"/>
            </a:xfrm>
            <a:custGeom>
              <a:avLst/>
              <a:gdLst/>
              <a:ahLst/>
              <a:cxnLst/>
              <a:rect l="l" t="t" r="r" b="b"/>
              <a:pathLst>
                <a:path h="22859">
                  <a:moveTo>
                    <a:pt x="0" y="22859"/>
                  </a:moveTo>
                  <a:lnTo>
                    <a:pt x="0" y="0"/>
                  </a:lnTo>
                </a:path>
                <a:path h="22859">
                  <a:moveTo>
                    <a:pt x="0" y="22859"/>
                  </a:moveTo>
                  <a:lnTo>
                    <a:pt x="0" y="0"/>
                  </a:lnTo>
                </a:path>
              </a:pathLst>
            </a:custGeom>
            <a:ln w="476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89" name="object 589"/>
            <p:cNvSpPr/>
            <p:nvPr/>
          </p:nvSpPr>
          <p:spPr>
            <a:xfrm>
              <a:off x="2397251" y="7383780"/>
              <a:ext cx="1905" cy="22860"/>
            </a:xfrm>
            <a:custGeom>
              <a:avLst/>
              <a:gdLst/>
              <a:ahLst/>
              <a:cxnLst/>
              <a:rect l="l" t="t" r="r" b="b"/>
              <a:pathLst>
                <a:path w="1905" h="22859">
                  <a:moveTo>
                    <a:pt x="762" y="-2381"/>
                  </a:moveTo>
                  <a:lnTo>
                    <a:pt x="762" y="25240"/>
                  </a:lnTo>
                </a:path>
              </a:pathLst>
            </a:custGeom>
            <a:ln w="6286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90" name="object 590"/>
            <p:cNvSpPr/>
            <p:nvPr/>
          </p:nvSpPr>
          <p:spPr>
            <a:xfrm>
              <a:off x="2399537" y="7381398"/>
              <a:ext cx="0" cy="27940"/>
            </a:xfrm>
            <a:custGeom>
              <a:avLst/>
              <a:gdLst/>
              <a:ahLst/>
              <a:cxnLst/>
              <a:rect l="l" t="t" r="r" b="b"/>
              <a:pathLst>
                <a:path h="27940">
                  <a:moveTo>
                    <a:pt x="0" y="0"/>
                  </a:moveTo>
                  <a:lnTo>
                    <a:pt x="0" y="27622"/>
                  </a:lnTo>
                </a:path>
                <a:path h="27940">
                  <a:moveTo>
                    <a:pt x="0" y="0"/>
                  </a:moveTo>
                  <a:lnTo>
                    <a:pt x="0" y="27622"/>
                  </a:lnTo>
                </a:path>
              </a:pathLst>
            </a:custGeom>
            <a:ln w="6286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91" name="object 591"/>
            <p:cNvSpPr/>
            <p:nvPr/>
          </p:nvSpPr>
          <p:spPr>
            <a:xfrm>
              <a:off x="2400300" y="7383780"/>
              <a:ext cx="7620" cy="22860"/>
            </a:xfrm>
            <a:custGeom>
              <a:avLst/>
              <a:gdLst/>
              <a:ahLst/>
              <a:cxnLst/>
              <a:rect l="l" t="t" r="r" b="b"/>
              <a:pathLst>
                <a:path w="7619" h="22859">
                  <a:moveTo>
                    <a:pt x="0" y="22859"/>
                  </a:moveTo>
                  <a:lnTo>
                    <a:pt x="0" y="0"/>
                  </a:lnTo>
                </a:path>
                <a:path w="7619" h="22859">
                  <a:moveTo>
                    <a:pt x="1524" y="22859"/>
                  </a:moveTo>
                  <a:lnTo>
                    <a:pt x="1524" y="0"/>
                  </a:lnTo>
                </a:path>
                <a:path w="7619" h="22859">
                  <a:moveTo>
                    <a:pt x="3048" y="22859"/>
                  </a:moveTo>
                  <a:lnTo>
                    <a:pt x="3048" y="0"/>
                  </a:lnTo>
                </a:path>
                <a:path w="7619" h="22859">
                  <a:moveTo>
                    <a:pt x="3048" y="22859"/>
                  </a:moveTo>
                  <a:lnTo>
                    <a:pt x="3048" y="0"/>
                  </a:lnTo>
                </a:path>
                <a:path w="7619" h="22859">
                  <a:moveTo>
                    <a:pt x="4571" y="22859"/>
                  </a:moveTo>
                  <a:lnTo>
                    <a:pt x="4571" y="0"/>
                  </a:lnTo>
                </a:path>
                <a:path w="7619" h="22859">
                  <a:moveTo>
                    <a:pt x="6095" y="22859"/>
                  </a:moveTo>
                  <a:lnTo>
                    <a:pt x="6095" y="0"/>
                  </a:lnTo>
                </a:path>
                <a:path w="7619" h="22859">
                  <a:moveTo>
                    <a:pt x="7620" y="22859"/>
                  </a:moveTo>
                  <a:lnTo>
                    <a:pt x="7620" y="0"/>
                  </a:lnTo>
                </a:path>
                <a:path w="7619" h="22859">
                  <a:moveTo>
                    <a:pt x="7620" y="22859"/>
                  </a:moveTo>
                  <a:lnTo>
                    <a:pt x="7620" y="0"/>
                  </a:lnTo>
                </a:path>
              </a:pathLst>
            </a:custGeom>
            <a:ln w="476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92" name="object 592"/>
            <p:cNvSpPr/>
            <p:nvPr/>
          </p:nvSpPr>
          <p:spPr>
            <a:xfrm>
              <a:off x="2407919" y="7383780"/>
              <a:ext cx="1905" cy="22860"/>
            </a:xfrm>
            <a:custGeom>
              <a:avLst/>
              <a:gdLst/>
              <a:ahLst/>
              <a:cxnLst/>
              <a:rect l="l" t="t" r="r" b="b"/>
              <a:pathLst>
                <a:path w="1905" h="22859">
                  <a:moveTo>
                    <a:pt x="762" y="-2381"/>
                  </a:moveTo>
                  <a:lnTo>
                    <a:pt x="762" y="25240"/>
                  </a:lnTo>
                </a:path>
              </a:pathLst>
            </a:custGeom>
            <a:ln w="6286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93" name="object 593"/>
            <p:cNvSpPr/>
            <p:nvPr/>
          </p:nvSpPr>
          <p:spPr>
            <a:xfrm>
              <a:off x="2410205" y="7381398"/>
              <a:ext cx="0" cy="27940"/>
            </a:xfrm>
            <a:custGeom>
              <a:avLst/>
              <a:gdLst/>
              <a:ahLst/>
              <a:cxnLst/>
              <a:rect l="l" t="t" r="r" b="b"/>
              <a:pathLst>
                <a:path h="27940">
                  <a:moveTo>
                    <a:pt x="0" y="0"/>
                  </a:moveTo>
                  <a:lnTo>
                    <a:pt x="0" y="27622"/>
                  </a:lnTo>
                </a:path>
                <a:path h="27940">
                  <a:moveTo>
                    <a:pt x="0" y="0"/>
                  </a:moveTo>
                  <a:lnTo>
                    <a:pt x="0" y="27622"/>
                  </a:lnTo>
                </a:path>
              </a:pathLst>
            </a:custGeom>
            <a:ln w="6286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94" name="object 594"/>
            <p:cNvSpPr/>
            <p:nvPr/>
          </p:nvSpPr>
          <p:spPr>
            <a:xfrm>
              <a:off x="2410967" y="7383780"/>
              <a:ext cx="1905" cy="22860"/>
            </a:xfrm>
            <a:custGeom>
              <a:avLst/>
              <a:gdLst/>
              <a:ahLst/>
              <a:cxnLst/>
              <a:rect l="l" t="t" r="r" b="b"/>
              <a:pathLst>
                <a:path w="1905" h="22859">
                  <a:moveTo>
                    <a:pt x="762" y="-2381"/>
                  </a:moveTo>
                  <a:lnTo>
                    <a:pt x="762" y="25240"/>
                  </a:lnTo>
                </a:path>
              </a:pathLst>
            </a:custGeom>
            <a:ln w="6286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95" name="object 595"/>
            <p:cNvSpPr/>
            <p:nvPr/>
          </p:nvSpPr>
          <p:spPr>
            <a:xfrm>
              <a:off x="2412491" y="7383780"/>
              <a:ext cx="1905" cy="22860"/>
            </a:xfrm>
            <a:custGeom>
              <a:avLst/>
              <a:gdLst/>
              <a:ahLst/>
              <a:cxnLst/>
              <a:rect l="l" t="t" r="r" b="b"/>
              <a:pathLst>
                <a:path w="1905" h="22859">
                  <a:moveTo>
                    <a:pt x="762" y="-2381"/>
                  </a:moveTo>
                  <a:lnTo>
                    <a:pt x="762" y="25240"/>
                  </a:lnTo>
                </a:path>
              </a:pathLst>
            </a:custGeom>
            <a:ln w="6286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96" name="object 596"/>
            <p:cNvSpPr/>
            <p:nvPr/>
          </p:nvSpPr>
          <p:spPr>
            <a:xfrm>
              <a:off x="2415540" y="7383780"/>
              <a:ext cx="0" cy="22860"/>
            </a:xfrm>
            <a:custGeom>
              <a:avLst/>
              <a:gdLst/>
              <a:ahLst/>
              <a:cxnLst/>
              <a:rect l="l" t="t" r="r" b="b"/>
              <a:pathLst>
                <a:path h="22859">
                  <a:moveTo>
                    <a:pt x="0" y="22859"/>
                  </a:moveTo>
                  <a:lnTo>
                    <a:pt x="0" y="0"/>
                  </a:lnTo>
                </a:path>
                <a:path h="22859">
                  <a:moveTo>
                    <a:pt x="0" y="22859"/>
                  </a:moveTo>
                  <a:lnTo>
                    <a:pt x="0" y="0"/>
                  </a:lnTo>
                </a:path>
                <a:path h="22859">
                  <a:moveTo>
                    <a:pt x="0" y="22859"/>
                  </a:moveTo>
                  <a:lnTo>
                    <a:pt x="0" y="0"/>
                  </a:lnTo>
                </a:path>
              </a:pathLst>
            </a:custGeom>
            <a:ln w="476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97" name="object 597"/>
            <p:cNvSpPr/>
            <p:nvPr/>
          </p:nvSpPr>
          <p:spPr>
            <a:xfrm>
              <a:off x="2417063" y="7383780"/>
              <a:ext cx="1905" cy="22860"/>
            </a:xfrm>
            <a:custGeom>
              <a:avLst/>
              <a:gdLst/>
              <a:ahLst/>
              <a:cxnLst/>
              <a:rect l="l" t="t" r="r" b="b"/>
              <a:pathLst>
                <a:path w="1905" h="22859">
                  <a:moveTo>
                    <a:pt x="762" y="-2381"/>
                  </a:moveTo>
                  <a:lnTo>
                    <a:pt x="762" y="25240"/>
                  </a:lnTo>
                </a:path>
              </a:pathLst>
            </a:custGeom>
            <a:ln w="6286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98" name="object 598"/>
            <p:cNvSpPr/>
            <p:nvPr/>
          </p:nvSpPr>
          <p:spPr>
            <a:xfrm>
              <a:off x="2418587" y="7383780"/>
              <a:ext cx="1905" cy="22860"/>
            </a:xfrm>
            <a:custGeom>
              <a:avLst/>
              <a:gdLst/>
              <a:ahLst/>
              <a:cxnLst/>
              <a:rect l="l" t="t" r="r" b="b"/>
              <a:pathLst>
                <a:path w="1905" h="22859">
                  <a:moveTo>
                    <a:pt x="0" y="22859"/>
                  </a:moveTo>
                  <a:lnTo>
                    <a:pt x="0" y="0"/>
                  </a:lnTo>
                </a:path>
                <a:path w="1905" h="22859">
                  <a:moveTo>
                    <a:pt x="0" y="22859"/>
                  </a:moveTo>
                  <a:lnTo>
                    <a:pt x="0" y="0"/>
                  </a:lnTo>
                </a:path>
                <a:path w="1905" h="22859">
                  <a:moveTo>
                    <a:pt x="1524" y="22859"/>
                  </a:moveTo>
                  <a:lnTo>
                    <a:pt x="1524" y="0"/>
                  </a:lnTo>
                </a:path>
              </a:pathLst>
            </a:custGeom>
            <a:ln w="476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99" name="object 599"/>
            <p:cNvSpPr/>
            <p:nvPr/>
          </p:nvSpPr>
          <p:spPr>
            <a:xfrm>
              <a:off x="2422397" y="7381398"/>
              <a:ext cx="0" cy="27940"/>
            </a:xfrm>
            <a:custGeom>
              <a:avLst/>
              <a:gdLst/>
              <a:ahLst/>
              <a:cxnLst/>
              <a:rect l="l" t="t" r="r" b="b"/>
              <a:pathLst>
                <a:path h="27940">
                  <a:moveTo>
                    <a:pt x="0" y="0"/>
                  </a:moveTo>
                  <a:lnTo>
                    <a:pt x="0" y="27622"/>
                  </a:lnTo>
                </a:path>
                <a:path h="27940">
                  <a:moveTo>
                    <a:pt x="0" y="0"/>
                  </a:moveTo>
                  <a:lnTo>
                    <a:pt x="0" y="27622"/>
                  </a:lnTo>
                </a:path>
              </a:pathLst>
            </a:custGeom>
            <a:ln w="6286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00" name="object 600"/>
            <p:cNvSpPr/>
            <p:nvPr/>
          </p:nvSpPr>
          <p:spPr>
            <a:xfrm>
              <a:off x="2423159" y="7383780"/>
              <a:ext cx="0" cy="22860"/>
            </a:xfrm>
            <a:custGeom>
              <a:avLst/>
              <a:gdLst/>
              <a:ahLst/>
              <a:cxnLst/>
              <a:rect l="l" t="t" r="r" b="b"/>
              <a:pathLst>
                <a:path h="22859">
                  <a:moveTo>
                    <a:pt x="0" y="22859"/>
                  </a:moveTo>
                  <a:lnTo>
                    <a:pt x="0" y="0"/>
                  </a:lnTo>
                </a:path>
              </a:pathLst>
            </a:custGeom>
            <a:ln w="476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01" name="object 601"/>
            <p:cNvSpPr/>
            <p:nvPr/>
          </p:nvSpPr>
          <p:spPr>
            <a:xfrm>
              <a:off x="2423159" y="7383780"/>
              <a:ext cx="1905" cy="22860"/>
            </a:xfrm>
            <a:custGeom>
              <a:avLst/>
              <a:gdLst/>
              <a:ahLst/>
              <a:cxnLst/>
              <a:rect l="l" t="t" r="r" b="b"/>
              <a:pathLst>
                <a:path w="1905" h="22859">
                  <a:moveTo>
                    <a:pt x="762" y="-2381"/>
                  </a:moveTo>
                  <a:lnTo>
                    <a:pt x="762" y="25240"/>
                  </a:lnTo>
                </a:path>
              </a:pathLst>
            </a:custGeom>
            <a:ln w="6286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02" name="object 602"/>
            <p:cNvSpPr/>
            <p:nvPr/>
          </p:nvSpPr>
          <p:spPr>
            <a:xfrm>
              <a:off x="2426208" y="7383780"/>
              <a:ext cx="1905" cy="22860"/>
            </a:xfrm>
            <a:custGeom>
              <a:avLst/>
              <a:gdLst/>
              <a:ahLst/>
              <a:cxnLst/>
              <a:rect l="l" t="t" r="r" b="b"/>
              <a:pathLst>
                <a:path w="1905" h="22859">
                  <a:moveTo>
                    <a:pt x="0" y="22859"/>
                  </a:moveTo>
                  <a:lnTo>
                    <a:pt x="0" y="0"/>
                  </a:lnTo>
                </a:path>
                <a:path w="1905" h="22859">
                  <a:moveTo>
                    <a:pt x="0" y="22859"/>
                  </a:moveTo>
                  <a:lnTo>
                    <a:pt x="0" y="0"/>
                  </a:lnTo>
                </a:path>
                <a:path w="1905" h="22859">
                  <a:moveTo>
                    <a:pt x="0" y="22859"/>
                  </a:moveTo>
                  <a:lnTo>
                    <a:pt x="0" y="0"/>
                  </a:lnTo>
                </a:path>
                <a:path w="1905" h="22859">
                  <a:moveTo>
                    <a:pt x="1524" y="22859"/>
                  </a:moveTo>
                  <a:lnTo>
                    <a:pt x="1524" y="0"/>
                  </a:lnTo>
                </a:path>
              </a:pathLst>
            </a:custGeom>
            <a:ln w="476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03" name="object 603"/>
            <p:cNvSpPr/>
            <p:nvPr/>
          </p:nvSpPr>
          <p:spPr>
            <a:xfrm>
              <a:off x="2428494" y="7381398"/>
              <a:ext cx="0" cy="27940"/>
            </a:xfrm>
            <a:custGeom>
              <a:avLst/>
              <a:gdLst/>
              <a:ahLst/>
              <a:cxnLst/>
              <a:rect l="l" t="t" r="r" b="b"/>
              <a:pathLst>
                <a:path h="27940">
                  <a:moveTo>
                    <a:pt x="0" y="0"/>
                  </a:moveTo>
                  <a:lnTo>
                    <a:pt x="0" y="27622"/>
                  </a:lnTo>
                </a:path>
                <a:path h="27940">
                  <a:moveTo>
                    <a:pt x="0" y="0"/>
                  </a:moveTo>
                  <a:lnTo>
                    <a:pt x="0" y="27622"/>
                  </a:lnTo>
                </a:path>
              </a:pathLst>
            </a:custGeom>
            <a:ln w="6286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04" name="object 604"/>
            <p:cNvSpPr/>
            <p:nvPr/>
          </p:nvSpPr>
          <p:spPr>
            <a:xfrm>
              <a:off x="2430017" y="7381398"/>
              <a:ext cx="1905" cy="27940"/>
            </a:xfrm>
            <a:custGeom>
              <a:avLst/>
              <a:gdLst/>
              <a:ahLst/>
              <a:cxnLst/>
              <a:rect l="l" t="t" r="r" b="b"/>
              <a:pathLst>
                <a:path w="1905" h="27940">
                  <a:moveTo>
                    <a:pt x="0" y="0"/>
                  </a:moveTo>
                  <a:lnTo>
                    <a:pt x="0" y="27622"/>
                  </a:lnTo>
                </a:path>
                <a:path w="1905" h="27940">
                  <a:moveTo>
                    <a:pt x="1524" y="0"/>
                  </a:moveTo>
                  <a:lnTo>
                    <a:pt x="1524" y="27622"/>
                  </a:lnTo>
                </a:path>
                <a:path w="1905" h="27940">
                  <a:moveTo>
                    <a:pt x="1524" y="0"/>
                  </a:moveTo>
                  <a:lnTo>
                    <a:pt x="1524" y="27622"/>
                  </a:lnTo>
                </a:path>
              </a:pathLst>
            </a:custGeom>
            <a:ln w="6286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05" name="object 605"/>
            <p:cNvSpPr/>
            <p:nvPr/>
          </p:nvSpPr>
          <p:spPr>
            <a:xfrm>
              <a:off x="2432304" y="7383780"/>
              <a:ext cx="1905" cy="22860"/>
            </a:xfrm>
            <a:custGeom>
              <a:avLst/>
              <a:gdLst/>
              <a:ahLst/>
              <a:cxnLst/>
              <a:rect l="l" t="t" r="r" b="b"/>
              <a:pathLst>
                <a:path w="1905" h="22859">
                  <a:moveTo>
                    <a:pt x="762" y="-2381"/>
                  </a:moveTo>
                  <a:lnTo>
                    <a:pt x="762" y="25240"/>
                  </a:lnTo>
                </a:path>
              </a:pathLst>
            </a:custGeom>
            <a:ln w="6286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06" name="object 606"/>
            <p:cNvSpPr/>
            <p:nvPr/>
          </p:nvSpPr>
          <p:spPr>
            <a:xfrm>
              <a:off x="2433827" y="7383780"/>
              <a:ext cx="1905" cy="22860"/>
            </a:xfrm>
            <a:custGeom>
              <a:avLst/>
              <a:gdLst/>
              <a:ahLst/>
              <a:cxnLst/>
              <a:rect l="l" t="t" r="r" b="b"/>
              <a:pathLst>
                <a:path w="1905" h="22859">
                  <a:moveTo>
                    <a:pt x="761" y="-2381"/>
                  </a:moveTo>
                  <a:lnTo>
                    <a:pt x="761" y="25240"/>
                  </a:lnTo>
                </a:path>
              </a:pathLst>
            </a:custGeom>
            <a:ln w="6286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07" name="object 607"/>
            <p:cNvSpPr/>
            <p:nvPr/>
          </p:nvSpPr>
          <p:spPr>
            <a:xfrm>
              <a:off x="2435351" y="7383780"/>
              <a:ext cx="6350" cy="22860"/>
            </a:xfrm>
            <a:custGeom>
              <a:avLst/>
              <a:gdLst/>
              <a:ahLst/>
              <a:cxnLst/>
              <a:rect l="l" t="t" r="r" b="b"/>
              <a:pathLst>
                <a:path w="6350" h="22859">
                  <a:moveTo>
                    <a:pt x="0" y="22859"/>
                  </a:moveTo>
                  <a:lnTo>
                    <a:pt x="0" y="0"/>
                  </a:lnTo>
                </a:path>
                <a:path w="6350" h="22859">
                  <a:moveTo>
                    <a:pt x="0" y="22859"/>
                  </a:moveTo>
                  <a:lnTo>
                    <a:pt x="0" y="0"/>
                  </a:lnTo>
                </a:path>
                <a:path w="6350" h="22859">
                  <a:moveTo>
                    <a:pt x="1524" y="22859"/>
                  </a:moveTo>
                  <a:lnTo>
                    <a:pt x="1524" y="0"/>
                  </a:lnTo>
                </a:path>
                <a:path w="6350" h="22859">
                  <a:moveTo>
                    <a:pt x="3048" y="22859"/>
                  </a:moveTo>
                  <a:lnTo>
                    <a:pt x="3048" y="0"/>
                  </a:lnTo>
                </a:path>
                <a:path w="6350" h="22859">
                  <a:moveTo>
                    <a:pt x="4572" y="22859"/>
                  </a:moveTo>
                  <a:lnTo>
                    <a:pt x="4572" y="0"/>
                  </a:lnTo>
                </a:path>
                <a:path w="6350" h="22859">
                  <a:moveTo>
                    <a:pt x="4572" y="22859"/>
                  </a:moveTo>
                  <a:lnTo>
                    <a:pt x="4572" y="0"/>
                  </a:lnTo>
                </a:path>
                <a:path w="6350" h="22859">
                  <a:moveTo>
                    <a:pt x="6096" y="22859"/>
                  </a:moveTo>
                  <a:lnTo>
                    <a:pt x="6096" y="0"/>
                  </a:lnTo>
                </a:path>
              </a:pathLst>
            </a:custGeom>
            <a:ln w="476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08" name="object 608"/>
            <p:cNvSpPr/>
            <p:nvPr/>
          </p:nvSpPr>
          <p:spPr>
            <a:xfrm>
              <a:off x="2443734" y="7381398"/>
              <a:ext cx="0" cy="27940"/>
            </a:xfrm>
            <a:custGeom>
              <a:avLst/>
              <a:gdLst/>
              <a:ahLst/>
              <a:cxnLst/>
              <a:rect l="l" t="t" r="r" b="b"/>
              <a:pathLst>
                <a:path h="27940">
                  <a:moveTo>
                    <a:pt x="0" y="0"/>
                  </a:moveTo>
                  <a:lnTo>
                    <a:pt x="0" y="27622"/>
                  </a:lnTo>
                </a:path>
                <a:path h="27940">
                  <a:moveTo>
                    <a:pt x="0" y="0"/>
                  </a:moveTo>
                  <a:lnTo>
                    <a:pt x="0" y="27622"/>
                  </a:lnTo>
                </a:path>
              </a:pathLst>
            </a:custGeom>
            <a:ln w="6286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09" name="object 609"/>
            <p:cNvSpPr/>
            <p:nvPr/>
          </p:nvSpPr>
          <p:spPr>
            <a:xfrm>
              <a:off x="2444496" y="7383780"/>
              <a:ext cx="0" cy="22860"/>
            </a:xfrm>
            <a:custGeom>
              <a:avLst/>
              <a:gdLst/>
              <a:ahLst/>
              <a:cxnLst/>
              <a:rect l="l" t="t" r="r" b="b"/>
              <a:pathLst>
                <a:path h="22859">
                  <a:moveTo>
                    <a:pt x="0" y="22859"/>
                  </a:moveTo>
                  <a:lnTo>
                    <a:pt x="0" y="0"/>
                  </a:lnTo>
                </a:path>
              </a:pathLst>
            </a:custGeom>
            <a:ln w="476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10" name="object 610"/>
            <p:cNvSpPr/>
            <p:nvPr/>
          </p:nvSpPr>
          <p:spPr>
            <a:xfrm>
              <a:off x="2444496" y="7383780"/>
              <a:ext cx="1905" cy="22860"/>
            </a:xfrm>
            <a:custGeom>
              <a:avLst/>
              <a:gdLst/>
              <a:ahLst/>
              <a:cxnLst/>
              <a:rect l="l" t="t" r="r" b="b"/>
              <a:pathLst>
                <a:path w="1905" h="22859">
                  <a:moveTo>
                    <a:pt x="761" y="-2381"/>
                  </a:moveTo>
                  <a:lnTo>
                    <a:pt x="761" y="25240"/>
                  </a:lnTo>
                </a:path>
              </a:pathLst>
            </a:custGeom>
            <a:ln w="6286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11" name="object 611"/>
            <p:cNvSpPr/>
            <p:nvPr/>
          </p:nvSpPr>
          <p:spPr>
            <a:xfrm>
              <a:off x="2446781" y="7381398"/>
              <a:ext cx="0" cy="27940"/>
            </a:xfrm>
            <a:custGeom>
              <a:avLst/>
              <a:gdLst/>
              <a:ahLst/>
              <a:cxnLst/>
              <a:rect l="l" t="t" r="r" b="b"/>
              <a:pathLst>
                <a:path h="27940">
                  <a:moveTo>
                    <a:pt x="0" y="0"/>
                  </a:moveTo>
                  <a:lnTo>
                    <a:pt x="0" y="27622"/>
                  </a:lnTo>
                </a:path>
                <a:path h="27940">
                  <a:moveTo>
                    <a:pt x="0" y="0"/>
                  </a:moveTo>
                  <a:lnTo>
                    <a:pt x="0" y="27622"/>
                  </a:lnTo>
                </a:path>
              </a:pathLst>
            </a:custGeom>
            <a:ln w="6286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12" name="object 612"/>
            <p:cNvSpPr/>
            <p:nvPr/>
          </p:nvSpPr>
          <p:spPr>
            <a:xfrm>
              <a:off x="2447543" y="7383780"/>
              <a:ext cx="1905" cy="22860"/>
            </a:xfrm>
            <a:custGeom>
              <a:avLst/>
              <a:gdLst/>
              <a:ahLst/>
              <a:cxnLst/>
              <a:rect l="l" t="t" r="r" b="b"/>
              <a:pathLst>
                <a:path w="1905" h="22859">
                  <a:moveTo>
                    <a:pt x="762" y="-2381"/>
                  </a:moveTo>
                  <a:lnTo>
                    <a:pt x="762" y="25240"/>
                  </a:lnTo>
                </a:path>
              </a:pathLst>
            </a:custGeom>
            <a:ln w="6286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13" name="object 613"/>
            <p:cNvSpPr/>
            <p:nvPr/>
          </p:nvSpPr>
          <p:spPr>
            <a:xfrm>
              <a:off x="2449067" y="7383780"/>
              <a:ext cx="1905" cy="22860"/>
            </a:xfrm>
            <a:custGeom>
              <a:avLst/>
              <a:gdLst/>
              <a:ahLst/>
              <a:cxnLst/>
              <a:rect l="l" t="t" r="r" b="b"/>
              <a:pathLst>
                <a:path w="1905" h="22859">
                  <a:moveTo>
                    <a:pt x="762" y="-2381"/>
                  </a:moveTo>
                  <a:lnTo>
                    <a:pt x="762" y="25240"/>
                  </a:lnTo>
                </a:path>
              </a:pathLst>
            </a:custGeom>
            <a:ln w="6286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14" name="object 614"/>
            <p:cNvSpPr/>
            <p:nvPr/>
          </p:nvSpPr>
          <p:spPr>
            <a:xfrm>
              <a:off x="2451353" y="7381398"/>
              <a:ext cx="0" cy="27940"/>
            </a:xfrm>
            <a:custGeom>
              <a:avLst/>
              <a:gdLst/>
              <a:ahLst/>
              <a:cxnLst/>
              <a:rect l="l" t="t" r="r" b="b"/>
              <a:pathLst>
                <a:path h="27940">
                  <a:moveTo>
                    <a:pt x="0" y="0"/>
                  </a:moveTo>
                  <a:lnTo>
                    <a:pt x="0" y="27622"/>
                  </a:lnTo>
                </a:path>
                <a:path h="27940">
                  <a:moveTo>
                    <a:pt x="0" y="0"/>
                  </a:moveTo>
                  <a:lnTo>
                    <a:pt x="0" y="27622"/>
                  </a:lnTo>
                </a:path>
              </a:pathLst>
            </a:custGeom>
            <a:ln w="6286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15" name="object 615"/>
            <p:cNvSpPr/>
            <p:nvPr/>
          </p:nvSpPr>
          <p:spPr>
            <a:xfrm>
              <a:off x="2452116" y="7383780"/>
              <a:ext cx="0" cy="22860"/>
            </a:xfrm>
            <a:custGeom>
              <a:avLst/>
              <a:gdLst/>
              <a:ahLst/>
              <a:cxnLst/>
              <a:rect l="l" t="t" r="r" b="b"/>
              <a:pathLst>
                <a:path h="22859">
                  <a:moveTo>
                    <a:pt x="0" y="22859"/>
                  </a:moveTo>
                  <a:lnTo>
                    <a:pt x="0" y="0"/>
                  </a:lnTo>
                </a:path>
              </a:pathLst>
            </a:custGeom>
            <a:ln w="476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16" name="object 616"/>
            <p:cNvSpPr/>
            <p:nvPr/>
          </p:nvSpPr>
          <p:spPr>
            <a:xfrm>
              <a:off x="2454402" y="7381398"/>
              <a:ext cx="0" cy="27940"/>
            </a:xfrm>
            <a:custGeom>
              <a:avLst/>
              <a:gdLst/>
              <a:ahLst/>
              <a:cxnLst/>
              <a:rect l="l" t="t" r="r" b="b"/>
              <a:pathLst>
                <a:path h="27940">
                  <a:moveTo>
                    <a:pt x="0" y="0"/>
                  </a:moveTo>
                  <a:lnTo>
                    <a:pt x="0" y="27622"/>
                  </a:lnTo>
                </a:path>
                <a:path h="27940">
                  <a:moveTo>
                    <a:pt x="0" y="0"/>
                  </a:moveTo>
                  <a:lnTo>
                    <a:pt x="0" y="27622"/>
                  </a:lnTo>
                </a:path>
              </a:pathLst>
            </a:custGeom>
            <a:ln w="6286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17" name="object 617"/>
            <p:cNvSpPr/>
            <p:nvPr/>
          </p:nvSpPr>
          <p:spPr>
            <a:xfrm>
              <a:off x="2455164" y="7383780"/>
              <a:ext cx="0" cy="22860"/>
            </a:xfrm>
            <a:custGeom>
              <a:avLst/>
              <a:gdLst/>
              <a:ahLst/>
              <a:cxnLst/>
              <a:rect l="l" t="t" r="r" b="b"/>
              <a:pathLst>
                <a:path h="22859">
                  <a:moveTo>
                    <a:pt x="0" y="22859"/>
                  </a:moveTo>
                  <a:lnTo>
                    <a:pt x="0" y="0"/>
                  </a:lnTo>
                </a:path>
              </a:pathLst>
            </a:custGeom>
            <a:ln w="476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18" name="object 618"/>
            <p:cNvSpPr/>
            <p:nvPr/>
          </p:nvSpPr>
          <p:spPr>
            <a:xfrm>
              <a:off x="2456688" y="7383780"/>
              <a:ext cx="1905" cy="22860"/>
            </a:xfrm>
            <a:custGeom>
              <a:avLst/>
              <a:gdLst/>
              <a:ahLst/>
              <a:cxnLst/>
              <a:rect l="l" t="t" r="r" b="b"/>
              <a:pathLst>
                <a:path w="1905" h="22859">
                  <a:moveTo>
                    <a:pt x="761" y="-2381"/>
                  </a:moveTo>
                  <a:lnTo>
                    <a:pt x="761" y="25240"/>
                  </a:lnTo>
                </a:path>
              </a:pathLst>
            </a:custGeom>
            <a:ln w="6286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19" name="object 619"/>
            <p:cNvSpPr/>
            <p:nvPr/>
          </p:nvSpPr>
          <p:spPr>
            <a:xfrm>
              <a:off x="2458211" y="7383780"/>
              <a:ext cx="5080" cy="22860"/>
            </a:xfrm>
            <a:custGeom>
              <a:avLst/>
              <a:gdLst/>
              <a:ahLst/>
              <a:cxnLst/>
              <a:rect l="l" t="t" r="r" b="b"/>
              <a:pathLst>
                <a:path w="5080" h="22859">
                  <a:moveTo>
                    <a:pt x="0" y="22859"/>
                  </a:moveTo>
                  <a:lnTo>
                    <a:pt x="0" y="0"/>
                  </a:lnTo>
                </a:path>
                <a:path w="5080" h="22859">
                  <a:moveTo>
                    <a:pt x="0" y="22859"/>
                  </a:moveTo>
                  <a:lnTo>
                    <a:pt x="0" y="0"/>
                  </a:lnTo>
                </a:path>
                <a:path w="5080" h="22859">
                  <a:moveTo>
                    <a:pt x="1524" y="22859"/>
                  </a:moveTo>
                  <a:lnTo>
                    <a:pt x="1524" y="0"/>
                  </a:lnTo>
                </a:path>
                <a:path w="5080" h="22859">
                  <a:moveTo>
                    <a:pt x="3048" y="22859"/>
                  </a:moveTo>
                  <a:lnTo>
                    <a:pt x="3048" y="0"/>
                  </a:lnTo>
                </a:path>
                <a:path w="5080" h="22859">
                  <a:moveTo>
                    <a:pt x="4572" y="22859"/>
                  </a:moveTo>
                  <a:lnTo>
                    <a:pt x="4572" y="0"/>
                  </a:lnTo>
                </a:path>
                <a:path w="5080" h="22859">
                  <a:moveTo>
                    <a:pt x="4572" y="22859"/>
                  </a:moveTo>
                  <a:lnTo>
                    <a:pt x="4572" y="0"/>
                  </a:lnTo>
                </a:path>
              </a:pathLst>
            </a:custGeom>
            <a:ln w="476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20" name="object 620"/>
            <p:cNvSpPr/>
            <p:nvPr/>
          </p:nvSpPr>
          <p:spPr>
            <a:xfrm>
              <a:off x="2462783" y="7383780"/>
              <a:ext cx="1905" cy="22860"/>
            </a:xfrm>
            <a:custGeom>
              <a:avLst/>
              <a:gdLst/>
              <a:ahLst/>
              <a:cxnLst/>
              <a:rect l="l" t="t" r="r" b="b"/>
              <a:pathLst>
                <a:path w="1905" h="22859">
                  <a:moveTo>
                    <a:pt x="762" y="-2381"/>
                  </a:moveTo>
                  <a:lnTo>
                    <a:pt x="762" y="25240"/>
                  </a:lnTo>
                </a:path>
              </a:pathLst>
            </a:custGeom>
            <a:ln w="6286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21" name="object 621"/>
            <p:cNvSpPr/>
            <p:nvPr/>
          </p:nvSpPr>
          <p:spPr>
            <a:xfrm>
              <a:off x="2465069" y="7381398"/>
              <a:ext cx="0" cy="27940"/>
            </a:xfrm>
            <a:custGeom>
              <a:avLst/>
              <a:gdLst/>
              <a:ahLst/>
              <a:cxnLst/>
              <a:rect l="l" t="t" r="r" b="b"/>
              <a:pathLst>
                <a:path h="27940">
                  <a:moveTo>
                    <a:pt x="0" y="0"/>
                  </a:moveTo>
                  <a:lnTo>
                    <a:pt x="0" y="27622"/>
                  </a:lnTo>
                </a:path>
                <a:path h="27940">
                  <a:moveTo>
                    <a:pt x="0" y="0"/>
                  </a:moveTo>
                  <a:lnTo>
                    <a:pt x="0" y="27622"/>
                  </a:lnTo>
                </a:path>
              </a:pathLst>
            </a:custGeom>
            <a:ln w="6286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22" name="object 622"/>
            <p:cNvSpPr/>
            <p:nvPr/>
          </p:nvSpPr>
          <p:spPr>
            <a:xfrm>
              <a:off x="2465832" y="7383780"/>
              <a:ext cx="1905" cy="22860"/>
            </a:xfrm>
            <a:custGeom>
              <a:avLst/>
              <a:gdLst/>
              <a:ahLst/>
              <a:cxnLst/>
              <a:rect l="l" t="t" r="r" b="b"/>
              <a:pathLst>
                <a:path w="1905" h="22859">
                  <a:moveTo>
                    <a:pt x="762" y="-2381"/>
                  </a:moveTo>
                  <a:lnTo>
                    <a:pt x="762" y="25240"/>
                  </a:lnTo>
                </a:path>
              </a:pathLst>
            </a:custGeom>
            <a:ln w="6286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23" name="object 623"/>
            <p:cNvSpPr/>
            <p:nvPr/>
          </p:nvSpPr>
          <p:spPr>
            <a:xfrm>
              <a:off x="2467356" y="7383780"/>
              <a:ext cx="1905" cy="22860"/>
            </a:xfrm>
            <a:custGeom>
              <a:avLst/>
              <a:gdLst/>
              <a:ahLst/>
              <a:cxnLst/>
              <a:rect l="l" t="t" r="r" b="b"/>
              <a:pathLst>
                <a:path w="1905" h="22859">
                  <a:moveTo>
                    <a:pt x="762" y="-2381"/>
                  </a:moveTo>
                  <a:lnTo>
                    <a:pt x="762" y="25240"/>
                  </a:lnTo>
                </a:path>
              </a:pathLst>
            </a:custGeom>
            <a:ln w="6286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24" name="object 624"/>
            <p:cNvSpPr/>
            <p:nvPr/>
          </p:nvSpPr>
          <p:spPr>
            <a:xfrm>
              <a:off x="2469641" y="7381398"/>
              <a:ext cx="0" cy="27940"/>
            </a:xfrm>
            <a:custGeom>
              <a:avLst/>
              <a:gdLst/>
              <a:ahLst/>
              <a:cxnLst/>
              <a:rect l="l" t="t" r="r" b="b"/>
              <a:pathLst>
                <a:path h="27940">
                  <a:moveTo>
                    <a:pt x="0" y="0"/>
                  </a:moveTo>
                  <a:lnTo>
                    <a:pt x="0" y="27622"/>
                  </a:lnTo>
                </a:path>
                <a:path h="27940">
                  <a:moveTo>
                    <a:pt x="0" y="0"/>
                  </a:moveTo>
                  <a:lnTo>
                    <a:pt x="0" y="27622"/>
                  </a:lnTo>
                </a:path>
              </a:pathLst>
            </a:custGeom>
            <a:ln w="6286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25" name="object 625"/>
            <p:cNvSpPr/>
            <p:nvPr/>
          </p:nvSpPr>
          <p:spPr>
            <a:xfrm>
              <a:off x="2471165" y="7381398"/>
              <a:ext cx="1905" cy="27940"/>
            </a:xfrm>
            <a:custGeom>
              <a:avLst/>
              <a:gdLst/>
              <a:ahLst/>
              <a:cxnLst/>
              <a:rect l="l" t="t" r="r" b="b"/>
              <a:pathLst>
                <a:path w="1905" h="27940">
                  <a:moveTo>
                    <a:pt x="0" y="0"/>
                  </a:moveTo>
                  <a:lnTo>
                    <a:pt x="0" y="27622"/>
                  </a:lnTo>
                </a:path>
                <a:path w="1905" h="27940">
                  <a:moveTo>
                    <a:pt x="1524" y="0"/>
                  </a:moveTo>
                  <a:lnTo>
                    <a:pt x="1524" y="27622"/>
                  </a:lnTo>
                </a:path>
              </a:pathLst>
            </a:custGeom>
            <a:ln w="6286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26" name="object 626"/>
            <p:cNvSpPr/>
            <p:nvPr/>
          </p:nvSpPr>
          <p:spPr>
            <a:xfrm>
              <a:off x="2473451" y="7383780"/>
              <a:ext cx="6350" cy="22860"/>
            </a:xfrm>
            <a:custGeom>
              <a:avLst/>
              <a:gdLst/>
              <a:ahLst/>
              <a:cxnLst/>
              <a:rect l="l" t="t" r="r" b="b"/>
              <a:pathLst>
                <a:path w="6350" h="22859">
                  <a:moveTo>
                    <a:pt x="0" y="22859"/>
                  </a:moveTo>
                  <a:lnTo>
                    <a:pt x="0" y="0"/>
                  </a:lnTo>
                </a:path>
                <a:path w="6350" h="22859">
                  <a:moveTo>
                    <a:pt x="0" y="22859"/>
                  </a:moveTo>
                  <a:lnTo>
                    <a:pt x="0" y="0"/>
                  </a:lnTo>
                </a:path>
                <a:path w="6350" h="22859">
                  <a:moveTo>
                    <a:pt x="1524" y="22859"/>
                  </a:moveTo>
                  <a:lnTo>
                    <a:pt x="1524" y="0"/>
                  </a:lnTo>
                </a:path>
                <a:path w="6350" h="22859">
                  <a:moveTo>
                    <a:pt x="3048" y="22859"/>
                  </a:moveTo>
                  <a:lnTo>
                    <a:pt x="3048" y="0"/>
                  </a:lnTo>
                </a:path>
                <a:path w="6350" h="22859">
                  <a:moveTo>
                    <a:pt x="3048" y="22859"/>
                  </a:moveTo>
                  <a:lnTo>
                    <a:pt x="3048" y="0"/>
                  </a:lnTo>
                </a:path>
                <a:path w="6350" h="22859">
                  <a:moveTo>
                    <a:pt x="4572" y="22859"/>
                  </a:moveTo>
                  <a:lnTo>
                    <a:pt x="4572" y="0"/>
                  </a:lnTo>
                </a:path>
                <a:path w="6350" h="22859">
                  <a:moveTo>
                    <a:pt x="6096" y="22859"/>
                  </a:moveTo>
                  <a:lnTo>
                    <a:pt x="6096" y="0"/>
                  </a:lnTo>
                </a:path>
              </a:pathLst>
            </a:custGeom>
            <a:ln w="476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27" name="object 627"/>
            <p:cNvSpPr/>
            <p:nvPr/>
          </p:nvSpPr>
          <p:spPr>
            <a:xfrm>
              <a:off x="2480310" y="7381398"/>
              <a:ext cx="0" cy="27940"/>
            </a:xfrm>
            <a:custGeom>
              <a:avLst/>
              <a:gdLst/>
              <a:ahLst/>
              <a:cxnLst/>
              <a:rect l="l" t="t" r="r" b="b"/>
              <a:pathLst>
                <a:path h="27940">
                  <a:moveTo>
                    <a:pt x="0" y="0"/>
                  </a:moveTo>
                  <a:lnTo>
                    <a:pt x="0" y="27622"/>
                  </a:lnTo>
                </a:path>
                <a:path h="27940">
                  <a:moveTo>
                    <a:pt x="0" y="0"/>
                  </a:moveTo>
                  <a:lnTo>
                    <a:pt x="0" y="27622"/>
                  </a:lnTo>
                </a:path>
              </a:pathLst>
            </a:custGeom>
            <a:ln w="6286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28" name="object 628"/>
            <p:cNvSpPr/>
            <p:nvPr/>
          </p:nvSpPr>
          <p:spPr>
            <a:xfrm>
              <a:off x="2482596" y="7383780"/>
              <a:ext cx="0" cy="22860"/>
            </a:xfrm>
            <a:custGeom>
              <a:avLst/>
              <a:gdLst/>
              <a:ahLst/>
              <a:cxnLst/>
              <a:rect l="l" t="t" r="r" b="b"/>
              <a:pathLst>
                <a:path h="22859">
                  <a:moveTo>
                    <a:pt x="0" y="22859"/>
                  </a:moveTo>
                  <a:lnTo>
                    <a:pt x="0" y="0"/>
                  </a:lnTo>
                </a:path>
              </a:pathLst>
            </a:custGeom>
            <a:ln w="476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29" name="object 629"/>
            <p:cNvSpPr/>
            <p:nvPr/>
          </p:nvSpPr>
          <p:spPr>
            <a:xfrm>
              <a:off x="2482596" y="7383780"/>
              <a:ext cx="1905" cy="22860"/>
            </a:xfrm>
            <a:custGeom>
              <a:avLst/>
              <a:gdLst/>
              <a:ahLst/>
              <a:cxnLst/>
              <a:rect l="l" t="t" r="r" b="b"/>
              <a:pathLst>
                <a:path w="1905" h="22859">
                  <a:moveTo>
                    <a:pt x="761" y="-2381"/>
                  </a:moveTo>
                  <a:lnTo>
                    <a:pt x="761" y="25240"/>
                  </a:lnTo>
                </a:path>
              </a:pathLst>
            </a:custGeom>
            <a:ln w="6286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30" name="object 630"/>
            <p:cNvSpPr/>
            <p:nvPr/>
          </p:nvSpPr>
          <p:spPr>
            <a:xfrm>
              <a:off x="2485643" y="7383780"/>
              <a:ext cx="0" cy="22860"/>
            </a:xfrm>
            <a:custGeom>
              <a:avLst/>
              <a:gdLst/>
              <a:ahLst/>
              <a:cxnLst/>
              <a:rect l="l" t="t" r="r" b="b"/>
              <a:pathLst>
                <a:path h="22859">
                  <a:moveTo>
                    <a:pt x="0" y="22859"/>
                  </a:moveTo>
                  <a:lnTo>
                    <a:pt x="0" y="0"/>
                  </a:lnTo>
                </a:path>
                <a:path h="22859">
                  <a:moveTo>
                    <a:pt x="0" y="22859"/>
                  </a:moveTo>
                  <a:lnTo>
                    <a:pt x="0" y="0"/>
                  </a:lnTo>
                </a:path>
              </a:pathLst>
            </a:custGeom>
            <a:ln w="476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31" name="object 631"/>
            <p:cNvSpPr/>
            <p:nvPr/>
          </p:nvSpPr>
          <p:spPr>
            <a:xfrm>
              <a:off x="2485643" y="7383780"/>
              <a:ext cx="1905" cy="22860"/>
            </a:xfrm>
            <a:custGeom>
              <a:avLst/>
              <a:gdLst/>
              <a:ahLst/>
              <a:cxnLst/>
              <a:rect l="l" t="t" r="r" b="b"/>
              <a:pathLst>
                <a:path w="1905" h="22859">
                  <a:moveTo>
                    <a:pt x="762" y="-2381"/>
                  </a:moveTo>
                  <a:lnTo>
                    <a:pt x="762" y="25240"/>
                  </a:lnTo>
                </a:path>
              </a:pathLst>
            </a:custGeom>
            <a:ln w="6286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32" name="object 632"/>
            <p:cNvSpPr/>
            <p:nvPr/>
          </p:nvSpPr>
          <p:spPr>
            <a:xfrm>
              <a:off x="2487167" y="7383780"/>
              <a:ext cx="0" cy="22860"/>
            </a:xfrm>
            <a:custGeom>
              <a:avLst/>
              <a:gdLst/>
              <a:ahLst/>
              <a:cxnLst/>
              <a:rect l="l" t="t" r="r" b="b"/>
              <a:pathLst>
                <a:path h="22859">
                  <a:moveTo>
                    <a:pt x="0" y="22859"/>
                  </a:moveTo>
                  <a:lnTo>
                    <a:pt x="0" y="0"/>
                  </a:lnTo>
                </a:path>
                <a:path h="22859">
                  <a:moveTo>
                    <a:pt x="0" y="22859"/>
                  </a:moveTo>
                  <a:lnTo>
                    <a:pt x="0" y="0"/>
                  </a:lnTo>
                </a:path>
              </a:pathLst>
            </a:custGeom>
            <a:ln w="476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33" name="object 633"/>
            <p:cNvSpPr/>
            <p:nvPr/>
          </p:nvSpPr>
          <p:spPr>
            <a:xfrm>
              <a:off x="2488691" y="7383780"/>
              <a:ext cx="1905" cy="22860"/>
            </a:xfrm>
            <a:custGeom>
              <a:avLst/>
              <a:gdLst/>
              <a:ahLst/>
              <a:cxnLst/>
              <a:rect l="l" t="t" r="r" b="b"/>
              <a:pathLst>
                <a:path w="1905" h="22859">
                  <a:moveTo>
                    <a:pt x="762" y="-2381"/>
                  </a:moveTo>
                  <a:lnTo>
                    <a:pt x="762" y="25240"/>
                  </a:lnTo>
                </a:path>
              </a:pathLst>
            </a:custGeom>
            <a:ln w="6286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34" name="object 634"/>
            <p:cNvSpPr/>
            <p:nvPr/>
          </p:nvSpPr>
          <p:spPr>
            <a:xfrm>
              <a:off x="2490216" y="7383780"/>
              <a:ext cx="0" cy="22860"/>
            </a:xfrm>
            <a:custGeom>
              <a:avLst/>
              <a:gdLst/>
              <a:ahLst/>
              <a:cxnLst/>
              <a:rect l="l" t="t" r="r" b="b"/>
              <a:pathLst>
                <a:path h="22859">
                  <a:moveTo>
                    <a:pt x="0" y="22859"/>
                  </a:moveTo>
                  <a:lnTo>
                    <a:pt x="0" y="0"/>
                  </a:lnTo>
                </a:path>
              </a:pathLst>
            </a:custGeom>
            <a:ln w="476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35" name="object 635"/>
            <p:cNvSpPr/>
            <p:nvPr/>
          </p:nvSpPr>
          <p:spPr>
            <a:xfrm>
              <a:off x="2492502" y="7381398"/>
              <a:ext cx="0" cy="27940"/>
            </a:xfrm>
            <a:custGeom>
              <a:avLst/>
              <a:gdLst/>
              <a:ahLst/>
              <a:cxnLst/>
              <a:rect l="l" t="t" r="r" b="b"/>
              <a:pathLst>
                <a:path h="27940">
                  <a:moveTo>
                    <a:pt x="0" y="0"/>
                  </a:moveTo>
                  <a:lnTo>
                    <a:pt x="0" y="27622"/>
                  </a:lnTo>
                </a:path>
                <a:path h="27940">
                  <a:moveTo>
                    <a:pt x="0" y="0"/>
                  </a:moveTo>
                  <a:lnTo>
                    <a:pt x="0" y="27622"/>
                  </a:lnTo>
                </a:path>
              </a:pathLst>
            </a:custGeom>
            <a:ln w="6286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36" name="object 636"/>
            <p:cNvSpPr/>
            <p:nvPr/>
          </p:nvSpPr>
          <p:spPr>
            <a:xfrm>
              <a:off x="2493264" y="7383780"/>
              <a:ext cx="0" cy="22860"/>
            </a:xfrm>
            <a:custGeom>
              <a:avLst/>
              <a:gdLst/>
              <a:ahLst/>
              <a:cxnLst/>
              <a:rect l="l" t="t" r="r" b="b"/>
              <a:pathLst>
                <a:path h="22859">
                  <a:moveTo>
                    <a:pt x="0" y="22859"/>
                  </a:moveTo>
                  <a:lnTo>
                    <a:pt x="0" y="0"/>
                  </a:lnTo>
                </a:path>
              </a:pathLst>
            </a:custGeom>
            <a:ln w="476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37" name="object 637"/>
            <p:cNvSpPr/>
            <p:nvPr/>
          </p:nvSpPr>
          <p:spPr>
            <a:xfrm>
              <a:off x="2493264" y="7383780"/>
              <a:ext cx="1905" cy="22860"/>
            </a:xfrm>
            <a:custGeom>
              <a:avLst/>
              <a:gdLst/>
              <a:ahLst/>
              <a:cxnLst/>
              <a:rect l="l" t="t" r="r" b="b"/>
              <a:pathLst>
                <a:path w="1905" h="22859">
                  <a:moveTo>
                    <a:pt x="762" y="-2381"/>
                  </a:moveTo>
                  <a:lnTo>
                    <a:pt x="762" y="25240"/>
                  </a:lnTo>
                </a:path>
              </a:pathLst>
            </a:custGeom>
            <a:ln w="6286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38" name="object 638"/>
            <p:cNvSpPr/>
            <p:nvPr/>
          </p:nvSpPr>
          <p:spPr>
            <a:xfrm>
              <a:off x="2496311" y="7383780"/>
              <a:ext cx="6350" cy="22860"/>
            </a:xfrm>
            <a:custGeom>
              <a:avLst/>
              <a:gdLst/>
              <a:ahLst/>
              <a:cxnLst/>
              <a:rect l="l" t="t" r="r" b="b"/>
              <a:pathLst>
                <a:path w="6350" h="22859">
                  <a:moveTo>
                    <a:pt x="0" y="22859"/>
                  </a:moveTo>
                  <a:lnTo>
                    <a:pt x="0" y="0"/>
                  </a:lnTo>
                </a:path>
                <a:path w="6350" h="22859">
                  <a:moveTo>
                    <a:pt x="0" y="22859"/>
                  </a:moveTo>
                  <a:lnTo>
                    <a:pt x="0" y="0"/>
                  </a:lnTo>
                </a:path>
                <a:path w="6350" h="22859">
                  <a:moveTo>
                    <a:pt x="1524" y="22859"/>
                  </a:moveTo>
                  <a:lnTo>
                    <a:pt x="1524" y="0"/>
                  </a:lnTo>
                </a:path>
                <a:path w="6350" h="22859">
                  <a:moveTo>
                    <a:pt x="3048" y="22859"/>
                  </a:moveTo>
                  <a:lnTo>
                    <a:pt x="3048" y="0"/>
                  </a:lnTo>
                </a:path>
                <a:path w="6350" h="22859">
                  <a:moveTo>
                    <a:pt x="3048" y="22859"/>
                  </a:moveTo>
                  <a:lnTo>
                    <a:pt x="3048" y="0"/>
                  </a:lnTo>
                </a:path>
                <a:path w="6350" h="22859">
                  <a:moveTo>
                    <a:pt x="4572" y="22859"/>
                  </a:moveTo>
                  <a:lnTo>
                    <a:pt x="4572" y="0"/>
                  </a:lnTo>
                </a:path>
                <a:path w="6350" h="22859">
                  <a:moveTo>
                    <a:pt x="6096" y="22859"/>
                  </a:moveTo>
                  <a:lnTo>
                    <a:pt x="6096" y="0"/>
                  </a:lnTo>
                </a:path>
              </a:pathLst>
            </a:custGeom>
            <a:ln w="476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39" name="object 639"/>
            <p:cNvSpPr/>
            <p:nvPr/>
          </p:nvSpPr>
          <p:spPr>
            <a:xfrm>
              <a:off x="2503169" y="7381398"/>
              <a:ext cx="0" cy="27940"/>
            </a:xfrm>
            <a:custGeom>
              <a:avLst/>
              <a:gdLst/>
              <a:ahLst/>
              <a:cxnLst/>
              <a:rect l="l" t="t" r="r" b="b"/>
              <a:pathLst>
                <a:path h="27940">
                  <a:moveTo>
                    <a:pt x="0" y="0"/>
                  </a:moveTo>
                  <a:lnTo>
                    <a:pt x="0" y="27622"/>
                  </a:lnTo>
                </a:path>
                <a:path h="27940">
                  <a:moveTo>
                    <a:pt x="0" y="0"/>
                  </a:moveTo>
                  <a:lnTo>
                    <a:pt x="0" y="27622"/>
                  </a:lnTo>
                </a:path>
              </a:pathLst>
            </a:custGeom>
            <a:ln w="6286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40" name="object 640"/>
            <p:cNvSpPr/>
            <p:nvPr/>
          </p:nvSpPr>
          <p:spPr>
            <a:xfrm>
              <a:off x="2503932" y="7383780"/>
              <a:ext cx="1905" cy="22860"/>
            </a:xfrm>
            <a:custGeom>
              <a:avLst/>
              <a:gdLst/>
              <a:ahLst/>
              <a:cxnLst/>
              <a:rect l="l" t="t" r="r" b="b"/>
              <a:pathLst>
                <a:path w="1905" h="22859">
                  <a:moveTo>
                    <a:pt x="762" y="-2381"/>
                  </a:moveTo>
                  <a:lnTo>
                    <a:pt x="762" y="25240"/>
                  </a:lnTo>
                </a:path>
              </a:pathLst>
            </a:custGeom>
            <a:ln w="6286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41" name="object 641"/>
            <p:cNvSpPr/>
            <p:nvPr/>
          </p:nvSpPr>
          <p:spPr>
            <a:xfrm>
              <a:off x="2505456" y="7383780"/>
              <a:ext cx="1905" cy="22860"/>
            </a:xfrm>
            <a:custGeom>
              <a:avLst/>
              <a:gdLst/>
              <a:ahLst/>
              <a:cxnLst/>
              <a:rect l="l" t="t" r="r" b="b"/>
              <a:pathLst>
                <a:path w="1905" h="22859">
                  <a:moveTo>
                    <a:pt x="762" y="-2381"/>
                  </a:moveTo>
                  <a:lnTo>
                    <a:pt x="762" y="25240"/>
                  </a:lnTo>
                </a:path>
              </a:pathLst>
            </a:custGeom>
            <a:ln w="6286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42" name="object 642"/>
            <p:cNvSpPr/>
            <p:nvPr/>
          </p:nvSpPr>
          <p:spPr>
            <a:xfrm>
              <a:off x="2507741" y="7381398"/>
              <a:ext cx="0" cy="27940"/>
            </a:xfrm>
            <a:custGeom>
              <a:avLst/>
              <a:gdLst/>
              <a:ahLst/>
              <a:cxnLst/>
              <a:rect l="l" t="t" r="r" b="b"/>
              <a:pathLst>
                <a:path h="27940">
                  <a:moveTo>
                    <a:pt x="0" y="0"/>
                  </a:moveTo>
                  <a:lnTo>
                    <a:pt x="0" y="27622"/>
                  </a:lnTo>
                </a:path>
                <a:path h="27940">
                  <a:moveTo>
                    <a:pt x="0" y="0"/>
                  </a:moveTo>
                  <a:lnTo>
                    <a:pt x="0" y="27622"/>
                  </a:lnTo>
                </a:path>
              </a:pathLst>
            </a:custGeom>
            <a:ln w="6286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43" name="object 643"/>
            <p:cNvSpPr/>
            <p:nvPr/>
          </p:nvSpPr>
          <p:spPr>
            <a:xfrm>
              <a:off x="2508503" y="7383780"/>
              <a:ext cx="1905" cy="22860"/>
            </a:xfrm>
            <a:custGeom>
              <a:avLst/>
              <a:gdLst/>
              <a:ahLst/>
              <a:cxnLst/>
              <a:rect l="l" t="t" r="r" b="b"/>
              <a:pathLst>
                <a:path w="1905" h="22859">
                  <a:moveTo>
                    <a:pt x="762" y="-2381"/>
                  </a:moveTo>
                  <a:lnTo>
                    <a:pt x="762" y="25240"/>
                  </a:lnTo>
                </a:path>
              </a:pathLst>
            </a:custGeom>
            <a:ln w="6286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44" name="object 644"/>
            <p:cNvSpPr/>
            <p:nvPr/>
          </p:nvSpPr>
          <p:spPr>
            <a:xfrm>
              <a:off x="2510027" y="7383780"/>
              <a:ext cx="0" cy="22860"/>
            </a:xfrm>
            <a:custGeom>
              <a:avLst/>
              <a:gdLst/>
              <a:ahLst/>
              <a:cxnLst/>
              <a:rect l="l" t="t" r="r" b="b"/>
              <a:pathLst>
                <a:path h="22859">
                  <a:moveTo>
                    <a:pt x="0" y="22859"/>
                  </a:moveTo>
                  <a:lnTo>
                    <a:pt x="0" y="0"/>
                  </a:lnTo>
                </a:path>
                <a:path h="22859">
                  <a:moveTo>
                    <a:pt x="0" y="22859"/>
                  </a:moveTo>
                  <a:lnTo>
                    <a:pt x="0" y="0"/>
                  </a:lnTo>
                </a:path>
              </a:pathLst>
            </a:custGeom>
            <a:ln w="476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45" name="object 645"/>
            <p:cNvSpPr/>
            <p:nvPr/>
          </p:nvSpPr>
          <p:spPr>
            <a:xfrm>
              <a:off x="2511551" y="7383780"/>
              <a:ext cx="1905" cy="22860"/>
            </a:xfrm>
            <a:custGeom>
              <a:avLst/>
              <a:gdLst/>
              <a:ahLst/>
              <a:cxnLst/>
              <a:rect l="l" t="t" r="r" b="b"/>
              <a:pathLst>
                <a:path w="1905" h="22859">
                  <a:moveTo>
                    <a:pt x="762" y="-2381"/>
                  </a:moveTo>
                  <a:lnTo>
                    <a:pt x="762" y="25240"/>
                  </a:lnTo>
                </a:path>
              </a:pathLst>
            </a:custGeom>
            <a:ln w="6286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46" name="object 646"/>
            <p:cNvSpPr/>
            <p:nvPr/>
          </p:nvSpPr>
          <p:spPr>
            <a:xfrm>
              <a:off x="2513075" y="7383780"/>
              <a:ext cx="3175" cy="22860"/>
            </a:xfrm>
            <a:custGeom>
              <a:avLst/>
              <a:gdLst/>
              <a:ahLst/>
              <a:cxnLst/>
              <a:rect l="l" t="t" r="r" b="b"/>
              <a:pathLst>
                <a:path w="3175" h="22859">
                  <a:moveTo>
                    <a:pt x="0" y="22859"/>
                  </a:moveTo>
                  <a:lnTo>
                    <a:pt x="0" y="0"/>
                  </a:lnTo>
                </a:path>
                <a:path w="3175" h="22859">
                  <a:moveTo>
                    <a:pt x="1524" y="22859"/>
                  </a:moveTo>
                  <a:lnTo>
                    <a:pt x="1524" y="0"/>
                  </a:lnTo>
                </a:path>
                <a:path w="3175" h="22859">
                  <a:moveTo>
                    <a:pt x="1524" y="22859"/>
                  </a:moveTo>
                  <a:lnTo>
                    <a:pt x="1524" y="0"/>
                  </a:lnTo>
                </a:path>
                <a:path w="3175" h="22859">
                  <a:moveTo>
                    <a:pt x="3048" y="22859"/>
                  </a:moveTo>
                  <a:lnTo>
                    <a:pt x="3048" y="0"/>
                  </a:lnTo>
                </a:path>
              </a:pathLst>
            </a:custGeom>
            <a:ln w="476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47" name="object 647"/>
            <p:cNvSpPr/>
            <p:nvPr/>
          </p:nvSpPr>
          <p:spPr>
            <a:xfrm>
              <a:off x="2516124" y="7383780"/>
              <a:ext cx="1905" cy="22860"/>
            </a:xfrm>
            <a:custGeom>
              <a:avLst/>
              <a:gdLst/>
              <a:ahLst/>
              <a:cxnLst/>
              <a:rect l="l" t="t" r="r" b="b"/>
              <a:pathLst>
                <a:path w="1905" h="22859">
                  <a:moveTo>
                    <a:pt x="762" y="-2381"/>
                  </a:moveTo>
                  <a:lnTo>
                    <a:pt x="762" y="25240"/>
                  </a:lnTo>
                </a:path>
              </a:pathLst>
            </a:custGeom>
            <a:ln w="6286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48" name="object 648"/>
            <p:cNvSpPr/>
            <p:nvPr/>
          </p:nvSpPr>
          <p:spPr>
            <a:xfrm>
              <a:off x="2518410" y="7381398"/>
              <a:ext cx="0" cy="27940"/>
            </a:xfrm>
            <a:custGeom>
              <a:avLst/>
              <a:gdLst/>
              <a:ahLst/>
              <a:cxnLst/>
              <a:rect l="l" t="t" r="r" b="b"/>
              <a:pathLst>
                <a:path h="27940">
                  <a:moveTo>
                    <a:pt x="0" y="0"/>
                  </a:moveTo>
                  <a:lnTo>
                    <a:pt x="0" y="27622"/>
                  </a:lnTo>
                </a:path>
                <a:path h="27940">
                  <a:moveTo>
                    <a:pt x="0" y="0"/>
                  </a:moveTo>
                  <a:lnTo>
                    <a:pt x="0" y="27622"/>
                  </a:lnTo>
                </a:path>
              </a:pathLst>
            </a:custGeom>
            <a:ln w="6286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49" name="object 649"/>
            <p:cNvSpPr/>
            <p:nvPr/>
          </p:nvSpPr>
          <p:spPr>
            <a:xfrm>
              <a:off x="2520696" y="7383780"/>
              <a:ext cx="0" cy="22860"/>
            </a:xfrm>
            <a:custGeom>
              <a:avLst/>
              <a:gdLst/>
              <a:ahLst/>
              <a:cxnLst/>
              <a:rect l="l" t="t" r="r" b="b"/>
              <a:pathLst>
                <a:path h="22859">
                  <a:moveTo>
                    <a:pt x="0" y="22859"/>
                  </a:moveTo>
                  <a:lnTo>
                    <a:pt x="0" y="0"/>
                  </a:lnTo>
                </a:path>
              </a:pathLst>
            </a:custGeom>
            <a:ln w="476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50" name="object 650"/>
            <p:cNvSpPr/>
            <p:nvPr/>
          </p:nvSpPr>
          <p:spPr>
            <a:xfrm>
              <a:off x="2521458" y="7381398"/>
              <a:ext cx="0" cy="27940"/>
            </a:xfrm>
            <a:custGeom>
              <a:avLst/>
              <a:gdLst/>
              <a:ahLst/>
              <a:cxnLst/>
              <a:rect l="l" t="t" r="r" b="b"/>
              <a:pathLst>
                <a:path h="27940">
                  <a:moveTo>
                    <a:pt x="0" y="0"/>
                  </a:moveTo>
                  <a:lnTo>
                    <a:pt x="0" y="27622"/>
                  </a:lnTo>
                </a:path>
                <a:path h="27940">
                  <a:moveTo>
                    <a:pt x="0" y="0"/>
                  </a:moveTo>
                  <a:lnTo>
                    <a:pt x="0" y="27622"/>
                  </a:lnTo>
                </a:path>
              </a:pathLst>
            </a:custGeom>
            <a:ln w="6286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51" name="object 651"/>
            <p:cNvSpPr/>
            <p:nvPr/>
          </p:nvSpPr>
          <p:spPr>
            <a:xfrm>
              <a:off x="2523743" y="7383780"/>
              <a:ext cx="0" cy="22860"/>
            </a:xfrm>
            <a:custGeom>
              <a:avLst/>
              <a:gdLst/>
              <a:ahLst/>
              <a:cxnLst/>
              <a:rect l="l" t="t" r="r" b="b"/>
              <a:pathLst>
                <a:path h="22859">
                  <a:moveTo>
                    <a:pt x="0" y="22859"/>
                  </a:moveTo>
                  <a:lnTo>
                    <a:pt x="0" y="0"/>
                  </a:lnTo>
                </a:path>
                <a:path h="22859">
                  <a:moveTo>
                    <a:pt x="0" y="22859"/>
                  </a:moveTo>
                  <a:lnTo>
                    <a:pt x="0" y="0"/>
                  </a:lnTo>
                </a:path>
              </a:pathLst>
            </a:custGeom>
            <a:ln w="476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52" name="object 652"/>
            <p:cNvSpPr/>
            <p:nvPr/>
          </p:nvSpPr>
          <p:spPr>
            <a:xfrm>
              <a:off x="2526030" y="7381398"/>
              <a:ext cx="0" cy="27940"/>
            </a:xfrm>
            <a:custGeom>
              <a:avLst/>
              <a:gdLst/>
              <a:ahLst/>
              <a:cxnLst/>
              <a:rect l="l" t="t" r="r" b="b"/>
              <a:pathLst>
                <a:path h="27940">
                  <a:moveTo>
                    <a:pt x="0" y="0"/>
                  </a:moveTo>
                  <a:lnTo>
                    <a:pt x="0" y="27622"/>
                  </a:lnTo>
                </a:path>
                <a:path h="27940">
                  <a:moveTo>
                    <a:pt x="0" y="0"/>
                  </a:moveTo>
                  <a:lnTo>
                    <a:pt x="0" y="27622"/>
                  </a:lnTo>
                </a:path>
              </a:pathLst>
            </a:custGeom>
            <a:ln w="6286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53" name="object 653"/>
            <p:cNvSpPr/>
            <p:nvPr/>
          </p:nvSpPr>
          <p:spPr>
            <a:xfrm>
              <a:off x="2526791" y="7383780"/>
              <a:ext cx="1905" cy="22860"/>
            </a:xfrm>
            <a:custGeom>
              <a:avLst/>
              <a:gdLst/>
              <a:ahLst/>
              <a:cxnLst/>
              <a:rect l="l" t="t" r="r" b="b"/>
              <a:pathLst>
                <a:path w="1905" h="22859">
                  <a:moveTo>
                    <a:pt x="762" y="-2381"/>
                  </a:moveTo>
                  <a:lnTo>
                    <a:pt x="762" y="25240"/>
                  </a:lnTo>
                </a:path>
              </a:pathLst>
            </a:custGeom>
            <a:ln w="6286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54" name="object 654"/>
            <p:cNvSpPr/>
            <p:nvPr/>
          </p:nvSpPr>
          <p:spPr>
            <a:xfrm>
              <a:off x="2529077" y="7381398"/>
              <a:ext cx="1905" cy="27940"/>
            </a:xfrm>
            <a:custGeom>
              <a:avLst/>
              <a:gdLst/>
              <a:ahLst/>
              <a:cxnLst/>
              <a:rect l="l" t="t" r="r" b="b"/>
              <a:pathLst>
                <a:path w="1905" h="27940">
                  <a:moveTo>
                    <a:pt x="0" y="0"/>
                  </a:moveTo>
                  <a:lnTo>
                    <a:pt x="0" y="27622"/>
                  </a:lnTo>
                </a:path>
                <a:path w="1905" h="27940">
                  <a:moveTo>
                    <a:pt x="1524" y="0"/>
                  </a:moveTo>
                  <a:lnTo>
                    <a:pt x="1524" y="27622"/>
                  </a:lnTo>
                </a:path>
                <a:path w="1905" h="27940">
                  <a:moveTo>
                    <a:pt x="1524" y="0"/>
                  </a:moveTo>
                  <a:lnTo>
                    <a:pt x="1524" y="27622"/>
                  </a:lnTo>
                </a:path>
              </a:pathLst>
            </a:custGeom>
            <a:ln w="6286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55" name="object 655"/>
            <p:cNvSpPr/>
            <p:nvPr/>
          </p:nvSpPr>
          <p:spPr>
            <a:xfrm>
              <a:off x="2531364" y="7383780"/>
              <a:ext cx="0" cy="22860"/>
            </a:xfrm>
            <a:custGeom>
              <a:avLst/>
              <a:gdLst/>
              <a:ahLst/>
              <a:cxnLst/>
              <a:rect l="l" t="t" r="r" b="b"/>
              <a:pathLst>
                <a:path h="22859">
                  <a:moveTo>
                    <a:pt x="0" y="22859"/>
                  </a:moveTo>
                  <a:lnTo>
                    <a:pt x="0" y="0"/>
                  </a:lnTo>
                </a:path>
              </a:pathLst>
            </a:custGeom>
            <a:ln w="476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56" name="object 656"/>
            <p:cNvSpPr/>
            <p:nvPr/>
          </p:nvSpPr>
          <p:spPr>
            <a:xfrm>
              <a:off x="2532126" y="7381398"/>
              <a:ext cx="0" cy="27940"/>
            </a:xfrm>
            <a:custGeom>
              <a:avLst/>
              <a:gdLst/>
              <a:ahLst/>
              <a:cxnLst/>
              <a:rect l="l" t="t" r="r" b="b"/>
              <a:pathLst>
                <a:path h="27940">
                  <a:moveTo>
                    <a:pt x="0" y="0"/>
                  </a:moveTo>
                  <a:lnTo>
                    <a:pt x="0" y="27622"/>
                  </a:lnTo>
                </a:path>
                <a:path h="27940">
                  <a:moveTo>
                    <a:pt x="0" y="0"/>
                  </a:moveTo>
                  <a:lnTo>
                    <a:pt x="0" y="27622"/>
                  </a:lnTo>
                </a:path>
              </a:pathLst>
            </a:custGeom>
            <a:ln w="6286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57" name="object 657"/>
            <p:cNvSpPr/>
            <p:nvPr/>
          </p:nvSpPr>
          <p:spPr>
            <a:xfrm>
              <a:off x="2534411" y="7383780"/>
              <a:ext cx="3175" cy="22860"/>
            </a:xfrm>
            <a:custGeom>
              <a:avLst/>
              <a:gdLst/>
              <a:ahLst/>
              <a:cxnLst/>
              <a:rect l="l" t="t" r="r" b="b"/>
              <a:pathLst>
                <a:path w="3175" h="22859">
                  <a:moveTo>
                    <a:pt x="0" y="22859"/>
                  </a:moveTo>
                  <a:lnTo>
                    <a:pt x="0" y="0"/>
                  </a:lnTo>
                </a:path>
                <a:path w="3175" h="22859">
                  <a:moveTo>
                    <a:pt x="1524" y="22859"/>
                  </a:moveTo>
                  <a:lnTo>
                    <a:pt x="1524" y="0"/>
                  </a:lnTo>
                </a:path>
                <a:path w="3175" h="22859">
                  <a:moveTo>
                    <a:pt x="3048" y="22859"/>
                  </a:moveTo>
                  <a:lnTo>
                    <a:pt x="3048" y="0"/>
                  </a:lnTo>
                </a:path>
              </a:pathLst>
            </a:custGeom>
            <a:ln w="476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58" name="object 658"/>
            <p:cNvSpPr/>
            <p:nvPr/>
          </p:nvSpPr>
          <p:spPr>
            <a:xfrm>
              <a:off x="2536697" y="7381398"/>
              <a:ext cx="1905" cy="27940"/>
            </a:xfrm>
            <a:custGeom>
              <a:avLst/>
              <a:gdLst/>
              <a:ahLst/>
              <a:cxnLst/>
              <a:rect l="l" t="t" r="r" b="b"/>
              <a:pathLst>
                <a:path w="1905" h="27940">
                  <a:moveTo>
                    <a:pt x="0" y="0"/>
                  </a:moveTo>
                  <a:lnTo>
                    <a:pt x="0" y="27622"/>
                  </a:lnTo>
                </a:path>
                <a:path w="1905" h="27940">
                  <a:moveTo>
                    <a:pt x="1524" y="0"/>
                  </a:moveTo>
                  <a:lnTo>
                    <a:pt x="1524" y="27622"/>
                  </a:lnTo>
                </a:path>
              </a:pathLst>
            </a:custGeom>
            <a:ln w="6286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59" name="object 659"/>
            <p:cNvSpPr/>
            <p:nvPr/>
          </p:nvSpPr>
          <p:spPr>
            <a:xfrm>
              <a:off x="2538983" y="7383780"/>
              <a:ext cx="1905" cy="22860"/>
            </a:xfrm>
            <a:custGeom>
              <a:avLst/>
              <a:gdLst/>
              <a:ahLst/>
              <a:cxnLst/>
              <a:rect l="l" t="t" r="r" b="b"/>
              <a:pathLst>
                <a:path w="1905" h="22859">
                  <a:moveTo>
                    <a:pt x="0" y="22859"/>
                  </a:moveTo>
                  <a:lnTo>
                    <a:pt x="0" y="0"/>
                  </a:lnTo>
                </a:path>
                <a:path w="1905" h="22859">
                  <a:moveTo>
                    <a:pt x="1524" y="22859"/>
                  </a:moveTo>
                  <a:lnTo>
                    <a:pt x="1524" y="0"/>
                  </a:lnTo>
                </a:path>
                <a:path w="1905" h="22859">
                  <a:moveTo>
                    <a:pt x="1524" y="22859"/>
                  </a:moveTo>
                  <a:lnTo>
                    <a:pt x="1524" y="0"/>
                  </a:lnTo>
                </a:path>
              </a:pathLst>
            </a:custGeom>
            <a:ln w="476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60" name="object 660"/>
            <p:cNvSpPr/>
            <p:nvPr/>
          </p:nvSpPr>
          <p:spPr>
            <a:xfrm>
              <a:off x="2542032" y="7383780"/>
              <a:ext cx="1905" cy="22860"/>
            </a:xfrm>
            <a:custGeom>
              <a:avLst/>
              <a:gdLst/>
              <a:ahLst/>
              <a:cxnLst/>
              <a:rect l="l" t="t" r="r" b="b"/>
              <a:pathLst>
                <a:path w="1905" h="22859">
                  <a:moveTo>
                    <a:pt x="762" y="-2381"/>
                  </a:moveTo>
                  <a:lnTo>
                    <a:pt x="762" y="25240"/>
                  </a:lnTo>
                </a:path>
              </a:pathLst>
            </a:custGeom>
            <a:ln w="6286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61" name="object 661"/>
            <p:cNvSpPr/>
            <p:nvPr/>
          </p:nvSpPr>
          <p:spPr>
            <a:xfrm>
              <a:off x="2543556" y="7383780"/>
              <a:ext cx="0" cy="22860"/>
            </a:xfrm>
            <a:custGeom>
              <a:avLst/>
              <a:gdLst/>
              <a:ahLst/>
              <a:cxnLst/>
              <a:rect l="l" t="t" r="r" b="b"/>
              <a:pathLst>
                <a:path h="22859">
                  <a:moveTo>
                    <a:pt x="0" y="22859"/>
                  </a:moveTo>
                  <a:lnTo>
                    <a:pt x="0" y="0"/>
                  </a:lnTo>
                </a:path>
                <a:path h="22859">
                  <a:moveTo>
                    <a:pt x="0" y="22859"/>
                  </a:moveTo>
                  <a:lnTo>
                    <a:pt x="0" y="0"/>
                  </a:lnTo>
                </a:path>
              </a:pathLst>
            </a:custGeom>
            <a:ln w="476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62" name="object 662"/>
            <p:cNvSpPr/>
            <p:nvPr/>
          </p:nvSpPr>
          <p:spPr>
            <a:xfrm>
              <a:off x="2545080" y="7383780"/>
              <a:ext cx="1905" cy="22860"/>
            </a:xfrm>
            <a:custGeom>
              <a:avLst/>
              <a:gdLst/>
              <a:ahLst/>
              <a:cxnLst/>
              <a:rect l="l" t="t" r="r" b="b"/>
              <a:pathLst>
                <a:path w="1905" h="22859">
                  <a:moveTo>
                    <a:pt x="761" y="-2381"/>
                  </a:moveTo>
                  <a:lnTo>
                    <a:pt x="761" y="25240"/>
                  </a:lnTo>
                </a:path>
              </a:pathLst>
            </a:custGeom>
            <a:ln w="6286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63" name="object 663"/>
            <p:cNvSpPr/>
            <p:nvPr/>
          </p:nvSpPr>
          <p:spPr>
            <a:xfrm>
              <a:off x="2546603" y="7383780"/>
              <a:ext cx="0" cy="22860"/>
            </a:xfrm>
            <a:custGeom>
              <a:avLst/>
              <a:gdLst/>
              <a:ahLst/>
              <a:cxnLst/>
              <a:rect l="l" t="t" r="r" b="b"/>
              <a:pathLst>
                <a:path h="22859">
                  <a:moveTo>
                    <a:pt x="0" y="22859"/>
                  </a:moveTo>
                  <a:lnTo>
                    <a:pt x="0" y="0"/>
                  </a:lnTo>
                </a:path>
              </a:pathLst>
            </a:custGeom>
            <a:ln w="476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64" name="object 664"/>
            <p:cNvSpPr/>
            <p:nvPr/>
          </p:nvSpPr>
          <p:spPr>
            <a:xfrm>
              <a:off x="2547365" y="7381398"/>
              <a:ext cx="0" cy="27940"/>
            </a:xfrm>
            <a:custGeom>
              <a:avLst/>
              <a:gdLst/>
              <a:ahLst/>
              <a:cxnLst/>
              <a:rect l="l" t="t" r="r" b="b"/>
              <a:pathLst>
                <a:path h="27940">
                  <a:moveTo>
                    <a:pt x="0" y="0"/>
                  </a:moveTo>
                  <a:lnTo>
                    <a:pt x="0" y="27622"/>
                  </a:lnTo>
                </a:path>
                <a:path h="27940">
                  <a:moveTo>
                    <a:pt x="0" y="0"/>
                  </a:moveTo>
                  <a:lnTo>
                    <a:pt x="0" y="27622"/>
                  </a:lnTo>
                </a:path>
              </a:pathLst>
            </a:custGeom>
            <a:ln w="6286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65" name="object 665"/>
            <p:cNvSpPr/>
            <p:nvPr/>
          </p:nvSpPr>
          <p:spPr>
            <a:xfrm>
              <a:off x="2549651" y="7383780"/>
              <a:ext cx="1905" cy="22860"/>
            </a:xfrm>
            <a:custGeom>
              <a:avLst/>
              <a:gdLst/>
              <a:ahLst/>
              <a:cxnLst/>
              <a:rect l="l" t="t" r="r" b="b"/>
              <a:pathLst>
                <a:path w="1905" h="22859">
                  <a:moveTo>
                    <a:pt x="0" y="22859"/>
                  </a:moveTo>
                  <a:lnTo>
                    <a:pt x="0" y="0"/>
                  </a:lnTo>
                </a:path>
                <a:path w="1905" h="22859">
                  <a:moveTo>
                    <a:pt x="1524" y="22859"/>
                  </a:moveTo>
                  <a:lnTo>
                    <a:pt x="1524" y="0"/>
                  </a:lnTo>
                </a:path>
              </a:pathLst>
            </a:custGeom>
            <a:ln w="476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66" name="object 666"/>
            <p:cNvSpPr/>
            <p:nvPr/>
          </p:nvSpPr>
          <p:spPr>
            <a:xfrm>
              <a:off x="2551937" y="7381398"/>
              <a:ext cx="1905" cy="27940"/>
            </a:xfrm>
            <a:custGeom>
              <a:avLst/>
              <a:gdLst/>
              <a:ahLst/>
              <a:cxnLst/>
              <a:rect l="l" t="t" r="r" b="b"/>
              <a:pathLst>
                <a:path w="1905" h="27940">
                  <a:moveTo>
                    <a:pt x="0" y="0"/>
                  </a:moveTo>
                  <a:lnTo>
                    <a:pt x="0" y="27622"/>
                  </a:lnTo>
                </a:path>
                <a:path w="1905" h="27940">
                  <a:moveTo>
                    <a:pt x="0" y="0"/>
                  </a:moveTo>
                  <a:lnTo>
                    <a:pt x="0" y="27622"/>
                  </a:lnTo>
                </a:path>
                <a:path w="1905" h="27940">
                  <a:moveTo>
                    <a:pt x="1524" y="0"/>
                  </a:moveTo>
                  <a:lnTo>
                    <a:pt x="1524" y="27622"/>
                  </a:lnTo>
                </a:path>
              </a:pathLst>
            </a:custGeom>
            <a:ln w="6286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67" name="object 667"/>
            <p:cNvSpPr/>
            <p:nvPr/>
          </p:nvSpPr>
          <p:spPr>
            <a:xfrm>
              <a:off x="2554224" y="7383780"/>
              <a:ext cx="0" cy="22860"/>
            </a:xfrm>
            <a:custGeom>
              <a:avLst/>
              <a:gdLst/>
              <a:ahLst/>
              <a:cxnLst/>
              <a:rect l="l" t="t" r="r" b="b"/>
              <a:pathLst>
                <a:path h="22859">
                  <a:moveTo>
                    <a:pt x="0" y="22859"/>
                  </a:moveTo>
                  <a:lnTo>
                    <a:pt x="0" y="0"/>
                  </a:lnTo>
                </a:path>
                <a:path h="22859">
                  <a:moveTo>
                    <a:pt x="0" y="22859"/>
                  </a:moveTo>
                  <a:lnTo>
                    <a:pt x="0" y="0"/>
                  </a:lnTo>
                </a:path>
              </a:pathLst>
            </a:custGeom>
            <a:ln w="476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68" name="object 668"/>
            <p:cNvSpPr/>
            <p:nvPr/>
          </p:nvSpPr>
          <p:spPr>
            <a:xfrm>
              <a:off x="2556510" y="7381398"/>
              <a:ext cx="1905" cy="27940"/>
            </a:xfrm>
            <a:custGeom>
              <a:avLst/>
              <a:gdLst/>
              <a:ahLst/>
              <a:cxnLst/>
              <a:rect l="l" t="t" r="r" b="b"/>
              <a:pathLst>
                <a:path w="1905" h="27940">
                  <a:moveTo>
                    <a:pt x="0" y="0"/>
                  </a:moveTo>
                  <a:lnTo>
                    <a:pt x="0" y="27622"/>
                  </a:lnTo>
                </a:path>
                <a:path w="1905" h="27940">
                  <a:moveTo>
                    <a:pt x="1524" y="0"/>
                  </a:moveTo>
                  <a:lnTo>
                    <a:pt x="1524" y="27622"/>
                  </a:lnTo>
                </a:path>
              </a:pathLst>
            </a:custGeom>
            <a:ln w="6286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69" name="object 669"/>
            <p:cNvSpPr/>
            <p:nvPr/>
          </p:nvSpPr>
          <p:spPr>
            <a:xfrm>
              <a:off x="2559558" y="7381398"/>
              <a:ext cx="0" cy="27940"/>
            </a:xfrm>
            <a:custGeom>
              <a:avLst/>
              <a:gdLst/>
              <a:ahLst/>
              <a:cxnLst/>
              <a:rect l="l" t="t" r="r" b="b"/>
              <a:pathLst>
                <a:path h="27940">
                  <a:moveTo>
                    <a:pt x="0" y="0"/>
                  </a:moveTo>
                  <a:lnTo>
                    <a:pt x="0" y="27622"/>
                  </a:lnTo>
                </a:path>
                <a:path h="27940">
                  <a:moveTo>
                    <a:pt x="0" y="0"/>
                  </a:moveTo>
                  <a:lnTo>
                    <a:pt x="0" y="27622"/>
                  </a:lnTo>
                </a:path>
              </a:pathLst>
            </a:custGeom>
            <a:ln w="6286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70" name="object 670"/>
            <p:cNvSpPr/>
            <p:nvPr/>
          </p:nvSpPr>
          <p:spPr>
            <a:xfrm>
              <a:off x="2560319" y="7383780"/>
              <a:ext cx="1905" cy="22860"/>
            </a:xfrm>
            <a:custGeom>
              <a:avLst/>
              <a:gdLst/>
              <a:ahLst/>
              <a:cxnLst/>
              <a:rect l="l" t="t" r="r" b="b"/>
              <a:pathLst>
                <a:path w="1905" h="22859">
                  <a:moveTo>
                    <a:pt x="762" y="-2381"/>
                  </a:moveTo>
                  <a:lnTo>
                    <a:pt x="762" y="25240"/>
                  </a:lnTo>
                </a:path>
              </a:pathLst>
            </a:custGeom>
            <a:ln w="6286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71" name="object 671"/>
            <p:cNvSpPr/>
            <p:nvPr/>
          </p:nvSpPr>
          <p:spPr>
            <a:xfrm>
              <a:off x="2561843" y="7383780"/>
              <a:ext cx="0" cy="22860"/>
            </a:xfrm>
            <a:custGeom>
              <a:avLst/>
              <a:gdLst/>
              <a:ahLst/>
              <a:cxnLst/>
              <a:rect l="l" t="t" r="r" b="b"/>
              <a:pathLst>
                <a:path h="22859">
                  <a:moveTo>
                    <a:pt x="0" y="22859"/>
                  </a:moveTo>
                  <a:lnTo>
                    <a:pt x="0" y="0"/>
                  </a:lnTo>
                </a:path>
              </a:pathLst>
            </a:custGeom>
            <a:ln w="476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72" name="object 672"/>
            <p:cNvSpPr/>
            <p:nvPr/>
          </p:nvSpPr>
          <p:spPr>
            <a:xfrm>
              <a:off x="2562605" y="7381398"/>
              <a:ext cx="0" cy="27940"/>
            </a:xfrm>
            <a:custGeom>
              <a:avLst/>
              <a:gdLst/>
              <a:ahLst/>
              <a:cxnLst/>
              <a:rect l="l" t="t" r="r" b="b"/>
              <a:pathLst>
                <a:path h="27940">
                  <a:moveTo>
                    <a:pt x="0" y="0"/>
                  </a:moveTo>
                  <a:lnTo>
                    <a:pt x="0" y="27622"/>
                  </a:lnTo>
                </a:path>
                <a:path h="27940">
                  <a:moveTo>
                    <a:pt x="0" y="0"/>
                  </a:moveTo>
                  <a:lnTo>
                    <a:pt x="0" y="27622"/>
                  </a:lnTo>
                </a:path>
              </a:pathLst>
            </a:custGeom>
            <a:ln w="6286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73" name="object 673"/>
            <p:cNvSpPr/>
            <p:nvPr/>
          </p:nvSpPr>
          <p:spPr>
            <a:xfrm>
              <a:off x="2564891" y="7383780"/>
              <a:ext cx="3175" cy="22860"/>
            </a:xfrm>
            <a:custGeom>
              <a:avLst/>
              <a:gdLst/>
              <a:ahLst/>
              <a:cxnLst/>
              <a:rect l="l" t="t" r="r" b="b"/>
              <a:pathLst>
                <a:path w="3175" h="22859">
                  <a:moveTo>
                    <a:pt x="0" y="22859"/>
                  </a:moveTo>
                  <a:lnTo>
                    <a:pt x="0" y="0"/>
                  </a:lnTo>
                </a:path>
                <a:path w="3175" h="22859">
                  <a:moveTo>
                    <a:pt x="1524" y="22859"/>
                  </a:moveTo>
                  <a:lnTo>
                    <a:pt x="1524" y="0"/>
                  </a:lnTo>
                </a:path>
                <a:path w="3175" h="22859">
                  <a:moveTo>
                    <a:pt x="1524" y="22859"/>
                  </a:moveTo>
                  <a:lnTo>
                    <a:pt x="1524" y="0"/>
                  </a:lnTo>
                </a:path>
                <a:path w="3175" h="22859">
                  <a:moveTo>
                    <a:pt x="3048" y="22859"/>
                  </a:moveTo>
                  <a:lnTo>
                    <a:pt x="3048" y="0"/>
                  </a:lnTo>
                </a:path>
              </a:pathLst>
            </a:custGeom>
            <a:ln w="476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74" name="object 674"/>
            <p:cNvSpPr/>
            <p:nvPr/>
          </p:nvSpPr>
          <p:spPr>
            <a:xfrm>
              <a:off x="2567940" y="7383780"/>
              <a:ext cx="1905" cy="22860"/>
            </a:xfrm>
            <a:custGeom>
              <a:avLst/>
              <a:gdLst/>
              <a:ahLst/>
              <a:cxnLst/>
              <a:rect l="l" t="t" r="r" b="b"/>
              <a:pathLst>
                <a:path w="1905" h="22859">
                  <a:moveTo>
                    <a:pt x="762" y="-2381"/>
                  </a:moveTo>
                  <a:lnTo>
                    <a:pt x="762" y="25240"/>
                  </a:lnTo>
                </a:path>
              </a:pathLst>
            </a:custGeom>
            <a:ln w="6286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75" name="object 675"/>
            <p:cNvSpPr/>
            <p:nvPr/>
          </p:nvSpPr>
          <p:spPr>
            <a:xfrm>
              <a:off x="2570226" y="7381398"/>
              <a:ext cx="0" cy="27940"/>
            </a:xfrm>
            <a:custGeom>
              <a:avLst/>
              <a:gdLst/>
              <a:ahLst/>
              <a:cxnLst/>
              <a:rect l="l" t="t" r="r" b="b"/>
              <a:pathLst>
                <a:path h="27940">
                  <a:moveTo>
                    <a:pt x="0" y="0"/>
                  </a:moveTo>
                  <a:lnTo>
                    <a:pt x="0" y="27622"/>
                  </a:lnTo>
                </a:path>
                <a:path h="27940">
                  <a:moveTo>
                    <a:pt x="0" y="0"/>
                  </a:moveTo>
                  <a:lnTo>
                    <a:pt x="0" y="27622"/>
                  </a:lnTo>
                </a:path>
              </a:pathLst>
            </a:custGeom>
            <a:ln w="6286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76" name="object 676"/>
            <p:cNvSpPr/>
            <p:nvPr/>
          </p:nvSpPr>
          <p:spPr>
            <a:xfrm>
              <a:off x="2570988" y="7383780"/>
              <a:ext cx="1905" cy="22860"/>
            </a:xfrm>
            <a:custGeom>
              <a:avLst/>
              <a:gdLst/>
              <a:ahLst/>
              <a:cxnLst/>
              <a:rect l="l" t="t" r="r" b="b"/>
              <a:pathLst>
                <a:path w="1905" h="22859">
                  <a:moveTo>
                    <a:pt x="761" y="-2381"/>
                  </a:moveTo>
                  <a:lnTo>
                    <a:pt x="761" y="25240"/>
                  </a:lnTo>
                </a:path>
              </a:pathLst>
            </a:custGeom>
            <a:ln w="6286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77" name="object 677"/>
            <p:cNvSpPr/>
            <p:nvPr/>
          </p:nvSpPr>
          <p:spPr>
            <a:xfrm>
              <a:off x="2572511" y="7383780"/>
              <a:ext cx="1905" cy="22860"/>
            </a:xfrm>
            <a:custGeom>
              <a:avLst/>
              <a:gdLst/>
              <a:ahLst/>
              <a:cxnLst/>
              <a:rect l="l" t="t" r="r" b="b"/>
              <a:pathLst>
                <a:path w="1905" h="22859">
                  <a:moveTo>
                    <a:pt x="762" y="-2381"/>
                  </a:moveTo>
                  <a:lnTo>
                    <a:pt x="762" y="25240"/>
                  </a:lnTo>
                </a:path>
              </a:pathLst>
            </a:custGeom>
            <a:ln w="6286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78" name="object 678"/>
            <p:cNvSpPr/>
            <p:nvPr/>
          </p:nvSpPr>
          <p:spPr>
            <a:xfrm>
              <a:off x="2574797" y="7381398"/>
              <a:ext cx="0" cy="27940"/>
            </a:xfrm>
            <a:custGeom>
              <a:avLst/>
              <a:gdLst/>
              <a:ahLst/>
              <a:cxnLst/>
              <a:rect l="l" t="t" r="r" b="b"/>
              <a:pathLst>
                <a:path h="27940">
                  <a:moveTo>
                    <a:pt x="0" y="0"/>
                  </a:moveTo>
                  <a:lnTo>
                    <a:pt x="0" y="27622"/>
                  </a:lnTo>
                </a:path>
                <a:path h="27940">
                  <a:moveTo>
                    <a:pt x="0" y="0"/>
                  </a:moveTo>
                  <a:lnTo>
                    <a:pt x="0" y="27622"/>
                  </a:lnTo>
                </a:path>
              </a:pathLst>
            </a:custGeom>
            <a:ln w="6286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79" name="object 679"/>
            <p:cNvSpPr/>
            <p:nvPr/>
          </p:nvSpPr>
          <p:spPr>
            <a:xfrm>
              <a:off x="2575559" y="7383780"/>
              <a:ext cx="3175" cy="22860"/>
            </a:xfrm>
            <a:custGeom>
              <a:avLst/>
              <a:gdLst/>
              <a:ahLst/>
              <a:cxnLst/>
              <a:rect l="l" t="t" r="r" b="b"/>
              <a:pathLst>
                <a:path w="3175" h="22859">
                  <a:moveTo>
                    <a:pt x="0" y="22859"/>
                  </a:moveTo>
                  <a:lnTo>
                    <a:pt x="0" y="0"/>
                  </a:lnTo>
                </a:path>
                <a:path w="3175" h="22859">
                  <a:moveTo>
                    <a:pt x="1524" y="22859"/>
                  </a:moveTo>
                  <a:lnTo>
                    <a:pt x="1524" y="0"/>
                  </a:lnTo>
                </a:path>
                <a:path w="3175" h="22859">
                  <a:moveTo>
                    <a:pt x="1524" y="22859"/>
                  </a:moveTo>
                  <a:lnTo>
                    <a:pt x="1524" y="0"/>
                  </a:lnTo>
                </a:path>
                <a:path w="3175" h="22859">
                  <a:moveTo>
                    <a:pt x="3048" y="22859"/>
                  </a:moveTo>
                  <a:lnTo>
                    <a:pt x="3048" y="0"/>
                  </a:lnTo>
                </a:path>
              </a:pathLst>
            </a:custGeom>
            <a:ln w="476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80" name="object 680"/>
            <p:cNvSpPr/>
            <p:nvPr/>
          </p:nvSpPr>
          <p:spPr>
            <a:xfrm>
              <a:off x="2580132" y="7383780"/>
              <a:ext cx="1905" cy="22860"/>
            </a:xfrm>
            <a:custGeom>
              <a:avLst/>
              <a:gdLst/>
              <a:ahLst/>
              <a:cxnLst/>
              <a:rect l="l" t="t" r="r" b="b"/>
              <a:pathLst>
                <a:path w="1905" h="22859">
                  <a:moveTo>
                    <a:pt x="762" y="-2381"/>
                  </a:moveTo>
                  <a:lnTo>
                    <a:pt x="762" y="25240"/>
                  </a:lnTo>
                </a:path>
              </a:pathLst>
            </a:custGeom>
            <a:ln w="6286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81" name="object 681"/>
            <p:cNvSpPr/>
            <p:nvPr/>
          </p:nvSpPr>
          <p:spPr>
            <a:xfrm>
              <a:off x="2581656" y="7383780"/>
              <a:ext cx="0" cy="22860"/>
            </a:xfrm>
            <a:custGeom>
              <a:avLst/>
              <a:gdLst/>
              <a:ahLst/>
              <a:cxnLst/>
              <a:rect l="l" t="t" r="r" b="b"/>
              <a:pathLst>
                <a:path h="22859">
                  <a:moveTo>
                    <a:pt x="0" y="22859"/>
                  </a:moveTo>
                  <a:lnTo>
                    <a:pt x="0" y="0"/>
                  </a:lnTo>
                </a:path>
                <a:path h="22859">
                  <a:moveTo>
                    <a:pt x="0" y="22859"/>
                  </a:moveTo>
                  <a:lnTo>
                    <a:pt x="0" y="0"/>
                  </a:lnTo>
                </a:path>
              </a:pathLst>
            </a:custGeom>
            <a:ln w="476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82" name="object 682"/>
            <p:cNvSpPr/>
            <p:nvPr/>
          </p:nvSpPr>
          <p:spPr>
            <a:xfrm>
              <a:off x="2581656" y="7383780"/>
              <a:ext cx="1905" cy="22860"/>
            </a:xfrm>
            <a:custGeom>
              <a:avLst/>
              <a:gdLst/>
              <a:ahLst/>
              <a:cxnLst/>
              <a:rect l="l" t="t" r="r" b="b"/>
              <a:pathLst>
                <a:path w="1905" h="22859">
                  <a:moveTo>
                    <a:pt x="762" y="-2381"/>
                  </a:moveTo>
                  <a:lnTo>
                    <a:pt x="762" y="25240"/>
                  </a:lnTo>
                </a:path>
              </a:pathLst>
            </a:custGeom>
            <a:ln w="6286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83" name="object 683"/>
            <p:cNvSpPr/>
            <p:nvPr/>
          </p:nvSpPr>
          <p:spPr>
            <a:xfrm>
              <a:off x="2583180" y="7383780"/>
              <a:ext cx="1905" cy="22860"/>
            </a:xfrm>
            <a:custGeom>
              <a:avLst/>
              <a:gdLst/>
              <a:ahLst/>
              <a:cxnLst/>
              <a:rect l="l" t="t" r="r" b="b"/>
              <a:pathLst>
                <a:path w="1905" h="22859">
                  <a:moveTo>
                    <a:pt x="761" y="-2381"/>
                  </a:moveTo>
                  <a:lnTo>
                    <a:pt x="761" y="25240"/>
                  </a:lnTo>
                </a:path>
              </a:pathLst>
            </a:custGeom>
            <a:ln w="6286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84" name="object 684"/>
            <p:cNvSpPr/>
            <p:nvPr/>
          </p:nvSpPr>
          <p:spPr>
            <a:xfrm>
              <a:off x="2585465" y="7381398"/>
              <a:ext cx="1905" cy="27940"/>
            </a:xfrm>
            <a:custGeom>
              <a:avLst/>
              <a:gdLst/>
              <a:ahLst/>
              <a:cxnLst/>
              <a:rect l="l" t="t" r="r" b="b"/>
              <a:pathLst>
                <a:path w="1905" h="27940">
                  <a:moveTo>
                    <a:pt x="0" y="0"/>
                  </a:moveTo>
                  <a:lnTo>
                    <a:pt x="0" y="27622"/>
                  </a:lnTo>
                </a:path>
                <a:path w="1905" h="27940">
                  <a:moveTo>
                    <a:pt x="0" y="0"/>
                  </a:moveTo>
                  <a:lnTo>
                    <a:pt x="0" y="27622"/>
                  </a:lnTo>
                </a:path>
                <a:path w="1905" h="27940">
                  <a:moveTo>
                    <a:pt x="1524" y="0"/>
                  </a:moveTo>
                  <a:lnTo>
                    <a:pt x="1524" y="27622"/>
                  </a:lnTo>
                </a:path>
              </a:pathLst>
            </a:custGeom>
            <a:ln w="6286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85" name="object 685"/>
            <p:cNvSpPr/>
            <p:nvPr/>
          </p:nvSpPr>
          <p:spPr>
            <a:xfrm>
              <a:off x="2589275" y="7383780"/>
              <a:ext cx="0" cy="22860"/>
            </a:xfrm>
            <a:custGeom>
              <a:avLst/>
              <a:gdLst/>
              <a:ahLst/>
              <a:cxnLst/>
              <a:rect l="l" t="t" r="r" b="b"/>
              <a:pathLst>
                <a:path h="22859">
                  <a:moveTo>
                    <a:pt x="0" y="22859"/>
                  </a:moveTo>
                  <a:lnTo>
                    <a:pt x="0" y="0"/>
                  </a:lnTo>
                </a:path>
                <a:path h="22859">
                  <a:moveTo>
                    <a:pt x="0" y="22859"/>
                  </a:moveTo>
                  <a:lnTo>
                    <a:pt x="0" y="0"/>
                  </a:lnTo>
                </a:path>
                <a:path h="22859">
                  <a:moveTo>
                    <a:pt x="0" y="22859"/>
                  </a:moveTo>
                  <a:lnTo>
                    <a:pt x="0" y="0"/>
                  </a:lnTo>
                </a:path>
              </a:pathLst>
            </a:custGeom>
            <a:ln w="476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86" name="object 686"/>
            <p:cNvSpPr/>
            <p:nvPr/>
          </p:nvSpPr>
          <p:spPr>
            <a:xfrm>
              <a:off x="2590800" y="7383780"/>
              <a:ext cx="1905" cy="22860"/>
            </a:xfrm>
            <a:custGeom>
              <a:avLst/>
              <a:gdLst/>
              <a:ahLst/>
              <a:cxnLst/>
              <a:rect l="l" t="t" r="r" b="b"/>
              <a:pathLst>
                <a:path w="1905" h="22859">
                  <a:moveTo>
                    <a:pt x="762" y="-2381"/>
                  </a:moveTo>
                  <a:lnTo>
                    <a:pt x="762" y="25240"/>
                  </a:lnTo>
                </a:path>
              </a:pathLst>
            </a:custGeom>
            <a:ln w="6286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87" name="object 687"/>
            <p:cNvSpPr/>
            <p:nvPr/>
          </p:nvSpPr>
          <p:spPr>
            <a:xfrm>
              <a:off x="2592324" y="7383780"/>
              <a:ext cx="0" cy="22860"/>
            </a:xfrm>
            <a:custGeom>
              <a:avLst/>
              <a:gdLst/>
              <a:ahLst/>
              <a:cxnLst/>
              <a:rect l="l" t="t" r="r" b="b"/>
              <a:pathLst>
                <a:path h="22859">
                  <a:moveTo>
                    <a:pt x="0" y="22859"/>
                  </a:moveTo>
                  <a:lnTo>
                    <a:pt x="0" y="0"/>
                  </a:lnTo>
                </a:path>
                <a:path h="22859">
                  <a:moveTo>
                    <a:pt x="0" y="22859"/>
                  </a:moveTo>
                  <a:lnTo>
                    <a:pt x="0" y="0"/>
                  </a:lnTo>
                </a:path>
              </a:pathLst>
            </a:custGeom>
            <a:ln w="476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88" name="object 688"/>
            <p:cNvSpPr/>
            <p:nvPr/>
          </p:nvSpPr>
          <p:spPr>
            <a:xfrm>
              <a:off x="2594610" y="7381398"/>
              <a:ext cx="1905" cy="27940"/>
            </a:xfrm>
            <a:custGeom>
              <a:avLst/>
              <a:gdLst/>
              <a:ahLst/>
              <a:cxnLst/>
              <a:rect l="l" t="t" r="r" b="b"/>
              <a:pathLst>
                <a:path w="1905" h="27940">
                  <a:moveTo>
                    <a:pt x="0" y="0"/>
                  </a:moveTo>
                  <a:lnTo>
                    <a:pt x="0" y="27622"/>
                  </a:lnTo>
                </a:path>
                <a:path w="1905" h="27940">
                  <a:moveTo>
                    <a:pt x="1524" y="0"/>
                  </a:moveTo>
                  <a:lnTo>
                    <a:pt x="1524" y="27622"/>
                  </a:lnTo>
                </a:path>
              </a:pathLst>
            </a:custGeom>
            <a:ln w="6286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89" name="object 689"/>
            <p:cNvSpPr/>
            <p:nvPr/>
          </p:nvSpPr>
          <p:spPr>
            <a:xfrm>
              <a:off x="2596896" y="7383780"/>
              <a:ext cx="0" cy="22860"/>
            </a:xfrm>
            <a:custGeom>
              <a:avLst/>
              <a:gdLst/>
              <a:ahLst/>
              <a:cxnLst/>
              <a:rect l="l" t="t" r="r" b="b"/>
              <a:pathLst>
                <a:path h="22859">
                  <a:moveTo>
                    <a:pt x="0" y="22859"/>
                  </a:moveTo>
                  <a:lnTo>
                    <a:pt x="0" y="0"/>
                  </a:lnTo>
                </a:path>
                <a:path h="22859">
                  <a:moveTo>
                    <a:pt x="0" y="22859"/>
                  </a:moveTo>
                  <a:lnTo>
                    <a:pt x="0" y="0"/>
                  </a:lnTo>
                </a:path>
              </a:pathLst>
            </a:custGeom>
            <a:ln w="476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90" name="object 690"/>
            <p:cNvSpPr/>
            <p:nvPr/>
          </p:nvSpPr>
          <p:spPr>
            <a:xfrm>
              <a:off x="2596896" y="7383780"/>
              <a:ext cx="1905" cy="22860"/>
            </a:xfrm>
            <a:custGeom>
              <a:avLst/>
              <a:gdLst/>
              <a:ahLst/>
              <a:cxnLst/>
              <a:rect l="l" t="t" r="r" b="b"/>
              <a:pathLst>
                <a:path w="1905" h="22859">
                  <a:moveTo>
                    <a:pt x="761" y="-2381"/>
                  </a:moveTo>
                  <a:lnTo>
                    <a:pt x="761" y="25240"/>
                  </a:lnTo>
                </a:path>
              </a:pathLst>
            </a:custGeom>
            <a:ln w="6286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91" name="object 691"/>
            <p:cNvSpPr/>
            <p:nvPr/>
          </p:nvSpPr>
          <p:spPr>
            <a:xfrm>
              <a:off x="2599943" y="7383780"/>
              <a:ext cx="0" cy="22860"/>
            </a:xfrm>
            <a:custGeom>
              <a:avLst/>
              <a:gdLst/>
              <a:ahLst/>
              <a:cxnLst/>
              <a:rect l="l" t="t" r="r" b="b"/>
              <a:pathLst>
                <a:path h="22859">
                  <a:moveTo>
                    <a:pt x="0" y="22859"/>
                  </a:moveTo>
                  <a:lnTo>
                    <a:pt x="0" y="0"/>
                  </a:lnTo>
                </a:path>
                <a:path h="22859">
                  <a:moveTo>
                    <a:pt x="0" y="22859"/>
                  </a:moveTo>
                  <a:lnTo>
                    <a:pt x="0" y="0"/>
                  </a:lnTo>
                </a:path>
              </a:pathLst>
            </a:custGeom>
            <a:ln w="476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92" name="object 692"/>
            <p:cNvSpPr/>
            <p:nvPr/>
          </p:nvSpPr>
          <p:spPr>
            <a:xfrm>
              <a:off x="2599943" y="7383780"/>
              <a:ext cx="1905" cy="22860"/>
            </a:xfrm>
            <a:custGeom>
              <a:avLst/>
              <a:gdLst/>
              <a:ahLst/>
              <a:cxnLst/>
              <a:rect l="l" t="t" r="r" b="b"/>
              <a:pathLst>
                <a:path w="1905" h="22859">
                  <a:moveTo>
                    <a:pt x="762" y="-2381"/>
                  </a:moveTo>
                  <a:lnTo>
                    <a:pt x="762" y="25240"/>
                  </a:lnTo>
                </a:path>
              </a:pathLst>
            </a:custGeom>
            <a:ln w="6286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93" name="object 693"/>
            <p:cNvSpPr/>
            <p:nvPr/>
          </p:nvSpPr>
          <p:spPr>
            <a:xfrm>
              <a:off x="2602991" y="7383780"/>
              <a:ext cx="1905" cy="22860"/>
            </a:xfrm>
            <a:custGeom>
              <a:avLst/>
              <a:gdLst/>
              <a:ahLst/>
              <a:cxnLst/>
              <a:rect l="l" t="t" r="r" b="b"/>
              <a:pathLst>
                <a:path w="1905" h="22859">
                  <a:moveTo>
                    <a:pt x="0" y="22859"/>
                  </a:moveTo>
                  <a:lnTo>
                    <a:pt x="0" y="0"/>
                  </a:lnTo>
                </a:path>
                <a:path w="1905" h="22859">
                  <a:moveTo>
                    <a:pt x="1524" y="22859"/>
                  </a:moveTo>
                  <a:lnTo>
                    <a:pt x="1524" y="0"/>
                  </a:lnTo>
                </a:path>
                <a:path w="1905" h="22859">
                  <a:moveTo>
                    <a:pt x="1524" y="22859"/>
                  </a:moveTo>
                  <a:lnTo>
                    <a:pt x="1524" y="0"/>
                  </a:lnTo>
                </a:path>
              </a:pathLst>
            </a:custGeom>
            <a:ln w="476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94" name="object 694"/>
            <p:cNvSpPr/>
            <p:nvPr/>
          </p:nvSpPr>
          <p:spPr>
            <a:xfrm>
              <a:off x="2605277" y="7381398"/>
              <a:ext cx="1905" cy="27940"/>
            </a:xfrm>
            <a:custGeom>
              <a:avLst/>
              <a:gdLst/>
              <a:ahLst/>
              <a:cxnLst/>
              <a:rect l="l" t="t" r="r" b="b"/>
              <a:pathLst>
                <a:path w="1905" h="27940">
                  <a:moveTo>
                    <a:pt x="0" y="0"/>
                  </a:moveTo>
                  <a:lnTo>
                    <a:pt x="0" y="27622"/>
                  </a:lnTo>
                </a:path>
                <a:path w="1905" h="27940">
                  <a:moveTo>
                    <a:pt x="1524" y="0"/>
                  </a:moveTo>
                  <a:lnTo>
                    <a:pt x="1524" y="27622"/>
                  </a:lnTo>
                </a:path>
              </a:pathLst>
            </a:custGeom>
            <a:ln w="6286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95" name="object 695"/>
            <p:cNvSpPr/>
            <p:nvPr/>
          </p:nvSpPr>
          <p:spPr>
            <a:xfrm>
              <a:off x="2608326" y="7381398"/>
              <a:ext cx="0" cy="27940"/>
            </a:xfrm>
            <a:custGeom>
              <a:avLst/>
              <a:gdLst/>
              <a:ahLst/>
              <a:cxnLst/>
              <a:rect l="l" t="t" r="r" b="b"/>
              <a:pathLst>
                <a:path h="27940">
                  <a:moveTo>
                    <a:pt x="0" y="0"/>
                  </a:moveTo>
                  <a:lnTo>
                    <a:pt x="0" y="27622"/>
                  </a:lnTo>
                </a:path>
                <a:path h="27940">
                  <a:moveTo>
                    <a:pt x="0" y="0"/>
                  </a:moveTo>
                  <a:lnTo>
                    <a:pt x="0" y="27622"/>
                  </a:lnTo>
                </a:path>
              </a:pathLst>
            </a:custGeom>
            <a:ln w="6286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96" name="object 696"/>
            <p:cNvSpPr/>
            <p:nvPr/>
          </p:nvSpPr>
          <p:spPr>
            <a:xfrm>
              <a:off x="2609088" y="7383780"/>
              <a:ext cx="1905" cy="22860"/>
            </a:xfrm>
            <a:custGeom>
              <a:avLst/>
              <a:gdLst/>
              <a:ahLst/>
              <a:cxnLst/>
              <a:rect l="l" t="t" r="r" b="b"/>
              <a:pathLst>
                <a:path w="1905" h="22859">
                  <a:moveTo>
                    <a:pt x="761" y="-2381"/>
                  </a:moveTo>
                  <a:lnTo>
                    <a:pt x="761" y="25240"/>
                  </a:lnTo>
                </a:path>
              </a:pathLst>
            </a:custGeom>
            <a:ln w="6286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97" name="object 697"/>
            <p:cNvSpPr/>
            <p:nvPr/>
          </p:nvSpPr>
          <p:spPr>
            <a:xfrm>
              <a:off x="2611373" y="7381398"/>
              <a:ext cx="0" cy="27940"/>
            </a:xfrm>
            <a:custGeom>
              <a:avLst/>
              <a:gdLst/>
              <a:ahLst/>
              <a:cxnLst/>
              <a:rect l="l" t="t" r="r" b="b"/>
              <a:pathLst>
                <a:path h="27940">
                  <a:moveTo>
                    <a:pt x="0" y="0"/>
                  </a:moveTo>
                  <a:lnTo>
                    <a:pt x="0" y="27622"/>
                  </a:lnTo>
                </a:path>
                <a:path h="27940">
                  <a:moveTo>
                    <a:pt x="0" y="0"/>
                  </a:moveTo>
                  <a:lnTo>
                    <a:pt x="0" y="27622"/>
                  </a:lnTo>
                </a:path>
              </a:pathLst>
            </a:custGeom>
            <a:ln w="6286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98" name="object 698"/>
            <p:cNvSpPr/>
            <p:nvPr/>
          </p:nvSpPr>
          <p:spPr>
            <a:xfrm>
              <a:off x="2612135" y="7383780"/>
              <a:ext cx="6350" cy="22860"/>
            </a:xfrm>
            <a:custGeom>
              <a:avLst/>
              <a:gdLst/>
              <a:ahLst/>
              <a:cxnLst/>
              <a:rect l="l" t="t" r="r" b="b"/>
              <a:pathLst>
                <a:path w="6350" h="22859">
                  <a:moveTo>
                    <a:pt x="0" y="22859"/>
                  </a:moveTo>
                  <a:lnTo>
                    <a:pt x="0" y="0"/>
                  </a:lnTo>
                </a:path>
                <a:path w="6350" h="22859">
                  <a:moveTo>
                    <a:pt x="1524" y="22859"/>
                  </a:moveTo>
                  <a:lnTo>
                    <a:pt x="1524" y="0"/>
                  </a:lnTo>
                </a:path>
                <a:path w="6350" h="22859">
                  <a:moveTo>
                    <a:pt x="3048" y="22859"/>
                  </a:moveTo>
                  <a:lnTo>
                    <a:pt x="3048" y="0"/>
                  </a:lnTo>
                </a:path>
                <a:path w="6350" h="22859">
                  <a:moveTo>
                    <a:pt x="3048" y="22859"/>
                  </a:moveTo>
                  <a:lnTo>
                    <a:pt x="3048" y="0"/>
                  </a:lnTo>
                </a:path>
                <a:path w="6350" h="22859">
                  <a:moveTo>
                    <a:pt x="4572" y="22859"/>
                  </a:moveTo>
                  <a:lnTo>
                    <a:pt x="4572" y="0"/>
                  </a:lnTo>
                </a:path>
                <a:path w="6350" h="22859">
                  <a:moveTo>
                    <a:pt x="6096" y="22859"/>
                  </a:moveTo>
                  <a:lnTo>
                    <a:pt x="6096" y="0"/>
                  </a:lnTo>
                </a:path>
              </a:pathLst>
            </a:custGeom>
            <a:ln w="476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99" name="object 699"/>
            <p:cNvSpPr/>
            <p:nvPr/>
          </p:nvSpPr>
          <p:spPr>
            <a:xfrm>
              <a:off x="2618994" y="7381398"/>
              <a:ext cx="0" cy="27940"/>
            </a:xfrm>
            <a:custGeom>
              <a:avLst/>
              <a:gdLst/>
              <a:ahLst/>
              <a:cxnLst/>
              <a:rect l="l" t="t" r="r" b="b"/>
              <a:pathLst>
                <a:path h="27940">
                  <a:moveTo>
                    <a:pt x="0" y="0"/>
                  </a:moveTo>
                  <a:lnTo>
                    <a:pt x="0" y="27622"/>
                  </a:lnTo>
                </a:path>
                <a:path h="27940">
                  <a:moveTo>
                    <a:pt x="0" y="0"/>
                  </a:moveTo>
                  <a:lnTo>
                    <a:pt x="0" y="27622"/>
                  </a:lnTo>
                </a:path>
              </a:pathLst>
            </a:custGeom>
            <a:ln w="6286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00" name="object 700"/>
            <p:cNvSpPr/>
            <p:nvPr/>
          </p:nvSpPr>
          <p:spPr>
            <a:xfrm>
              <a:off x="2619756" y="7383780"/>
              <a:ext cx="1905" cy="22860"/>
            </a:xfrm>
            <a:custGeom>
              <a:avLst/>
              <a:gdLst/>
              <a:ahLst/>
              <a:cxnLst/>
              <a:rect l="l" t="t" r="r" b="b"/>
              <a:pathLst>
                <a:path w="1905" h="22859">
                  <a:moveTo>
                    <a:pt x="762" y="-2381"/>
                  </a:moveTo>
                  <a:lnTo>
                    <a:pt x="762" y="25240"/>
                  </a:lnTo>
                </a:path>
              </a:pathLst>
            </a:custGeom>
            <a:ln w="6286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01" name="object 701"/>
            <p:cNvSpPr/>
            <p:nvPr/>
          </p:nvSpPr>
          <p:spPr>
            <a:xfrm>
              <a:off x="2622041" y="7381398"/>
              <a:ext cx="0" cy="27940"/>
            </a:xfrm>
            <a:custGeom>
              <a:avLst/>
              <a:gdLst/>
              <a:ahLst/>
              <a:cxnLst/>
              <a:rect l="l" t="t" r="r" b="b"/>
              <a:pathLst>
                <a:path h="27940">
                  <a:moveTo>
                    <a:pt x="0" y="0"/>
                  </a:moveTo>
                  <a:lnTo>
                    <a:pt x="0" y="27622"/>
                  </a:lnTo>
                </a:path>
                <a:path h="27940">
                  <a:moveTo>
                    <a:pt x="0" y="0"/>
                  </a:moveTo>
                  <a:lnTo>
                    <a:pt x="0" y="27622"/>
                  </a:lnTo>
                </a:path>
              </a:pathLst>
            </a:custGeom>
            <a:ln w="6286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02" name="object 702"/>
            <p:cNvSpPr/>
            <p:nvPr/>
          </p:nvSpPr>
          <p:spPr>
            <a:xfrm>
              <a:off x="2623565" y="7381398"/>
              <a:ext cx="1905" cy="27940"/>
            </a:xfrm>
            <a:custGeom>
              <a:avLst/>
              <a:gdLst/>
              <a:ahLst/>
              <a:cxnLst/>
              <a:rect l="l" t="t" r="r" b="b"/>
              <a:pathLst>
                <a:path w="1905" h="27940">
                  <a:moveTo>
                    <a:pt x="0" y="0"/>
                  </a:moveTo>
                  <a:lnTo>
                    <a:pt x="0" y="27622"/>
                  </a:lnTo>
                </a:path>
                <a:path w="1905" h="27940">
                  <a:moveTo>
                    <a:pt x="1524" y="0"/>
                  </a:moveTo>
                  <a:lnTo>
                    <a:pt x="1524" y="27622"/>
                  </a:lnTo>
                </a:path>
              </a:pathLst>
            </a:custGeom>
            <a:ln w="6286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03" name="object 703"/>
            <p:cNvSpPr/>
            <p:nvPr/>
          </p:nvSpPr>
          <p:spPr>
            <a:xfrm>
              <a:off x="2627375" y="7383780"/>
              <a:ext cx="5080" cy="22860"/>
            </a:xfrm>
            <a:custGeom>
              <a:avLst/>
              <a:gdLst/>
              <a:ahLst/>
              <a:cxnLst/>
              <a:rect l="l" t="t" r="r" b="b"/>
              <a:pathLst>
                <a:path w="5080" h="22859">
                  <a:moveTo>
                    <a:pt x="0" y="22859"/>
                  </a:moveTo>
                  <a:lnTo>
                    <a:pt x="0" y="0"/>
                  </a:lnTo>
                </a:path>
                <a:path w="5080" h="22859">
                  <a:moveTo>
                    <a:pt x="0" y="22859"/>
                  </a:moveTo>
                  <a:lnTo>
                    <a:pt x="0" y="0"/>
                  </a:lnTo>
                </a:path>
                <a:path w="5080" h="22859">
                  <a:moveTo>
                    <a:pt x="0" y="22859"/>
                  </a:moveTo>
                  <a:lnTo>
                    <a:pt x="0" y="0"/>
                  </a:lnTo>
                </a:path>
                <a:path w="5080" h="22859">
                  <a:moveTo>
                    <a:pt x="1524" y="22859"/>
                  </a:moveTo>
                  <a:lnTo>
                    <a:pt x="1524" y="0"/>
                  </a:lnTo>
                </a:path>
                <a:path w="5080" h="22859">
                  <a:moveTo>
                    <a:pt x="3048" y="22859"/>
                  </a:moveTo>
                  <a:lnTo>
                    <a:pt x="3048" y="0"/>
                  </a:lnTo>
                </a:path>
                <a:path w="5080" h="22859">
                  <a:moveTo>
                    <a:pt x="3048" y="22859"/>
                  </a:moveTo>
                  <a:lnTo>
                    <a:pt x="3048" y="0"/>
                  </a:lnTo>
                </a:path>
                <a:path w="5080" h="22859">
                  <a:moveTo>
                    <a:pt x="4572" y="22859"/>
                  </a:moveTo>
                  <a:lnTo>
                    <a:pt x="4572" y="0"/>
                  </a:lnTo>
                </a:path>
              </a:pathLst>
            </a:custGeom>
            <a:ln w="476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04" name="object 704"/>
            <p:cNvSpPr/>
            <p:nvPr/>
          </p:nvSpPr>
          <p:spPr>
            <a:xfrm>
              <a:off x="2634234" y="7381398"/>
              <a:ext cx="0" cy="27940"/>
            </a:xfrm>
            <a:custGeom>
              <a:avLst/>
              <a:gdLst/>
              <a:ahLst/>
              <a:cxnLst/>
              <a:rect l="l" t="t" r="r" b="b"/>
              <a:pathLst>
                <a:path h="27940">
                  <a:moveTo>
                    <a:pt x="0" y="0"/>
                  </a:moveTo>
                  <a:lnTo>
                    <a:pt x="0" y="27622"/>
                  </a:lnTo>
                </a:path>
                <a:path h="27940">
                  <a:moveTo>
                    <a:pt x="0" y="0"/>
                  </a:moveTo>
                  <a:lnTo>
                    <a:pt x="0" y="27622"/>
                  </a:lnTo>
                </a:path>
              </a:pathLst>
            </a:custGeom>
            <a:ln w="6286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05" name="object 705"/>
            <p:cNvSpPr/>
            <p:nvPr/>
          </p:nvSpPr>
          <p:spPr>
            <a:xfrm>
              <a:off x="2634996" y="7383780"/>
              <a:ext cx="0" cy="22860"/>
            </a:xfrm>
            <a:custGeom>
              <a:avLst/>
              <a:gdLst/>
              <a:ahLst/>
              <a:cxnLst/>
              <a:rect l="l" t="t" r="r" b="b"/>
              <a:pathLst>
                <a:path h="22859">
                  <a:moveTo>
                    <a:pt x="0" y="22859"/>
                  </a:moveTo>
                  <a:lnTo>
                    <a:pt x="0" y="0"/>
                  </a:lnTo>
                </a:path>
              </a:pathLst>
            </a:custGeom>
            <a:ln w="476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06" name="object 706"/>
            <p:cNvSpPr/>
            <p:nvPr/>
          </p:nvSpPr>
          <p:spPr>
            <a:xfrm>
              <a:off x="2634996" y="7383780"/>
              <a:ext cx="1905" cy="22860"/>
            </a:xfrm>
            <a:custGeom>
              <a:avLst/>
              <a:gdLst/>
              <a:ahLst/>
              <a:cxnLst/>
              <a:rect l="l" t="t" r="r" b="b"/>
              <a:pathLst>
                <a:path w="1905" h="22859">
                  <a:moveTo>
                    <a:pt x="761" y="-2381"/>
                  </a:moveTo>
                  <a:lnTo>
                    <a:pt x="761" y="25240"/>
                  </a:lnTo>
                </a:path>
              </a:pathLst>
            </a:custGeom>
            <a:ln w="6286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07" name="object 707"/>
            <p:cNvSpPr/>
            <p:nvPr/>
          </p:nvSpPr>
          <p:spPr>
            <a:xfrm>
              <a:off x="2638043" y="7383780"/>
              <a:ext cx="0" cy="22860"/>
            </a:xfrm>
            <a:custGeom>
              <a:avLst/>
              <a:gdLst/>
              <a:ahLst/>
              <a:cxnLst/>
              <a:rect l="l" t="t" r="r" b="b"/>
              <a:pathLst>
                <a:path h="22859">
                  <a:moveTo>
                    <a:pt x="0" y="22859"/>
                  </a:moveTo>
                  <a:lnTo>
                    <a:pt x="0" y="0"/>
                  </a:lnTo>
                </a:path>
                <a:path h="22859">
                  <a:moveTo>
                    <a:pt x="0" y="22859"/>
                  </a:moveTo>
                  <a:lnTo>
                    <a:pt x="0" y="0"/>
                  </a:lnTo>
                </a:path>
              </a:pathLst>
            </a:custGeom>
            <a:ln w="476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08" name="object 708"/>
            <p:cNvSpPr/>
            <p:nvPr/>
          </p:nvSpPr>
          <p:spPr>
            <a:xfrm>
              <a:off x="2638043" y="7383780"/>
              <a:ext cx="1905" cy="22860"/>
            </a:xfrm>
            <a:custGeom>
              <a:avLst/>
              <a:gdLst/>
              <a:ahLst/>
              <a:cxnLst/>
              <a:rect l="l" t="t" r="r" b="b"/>
              <a:pathLst>
                <a:path w="1905" h="22859">
                  <a:moveTo>
                    <a:pt x="762" y="-2381"/>
                  </a:moveTo>
                  <a:lnTo>
                    <a:pt x="762" y="25240"/>
                  </a:lnTo>
                </a:path>
              </a:pathLst>
            </a:custGeom>
            <a:ln w="6286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09" name="object 709"/>
            <p:cNvSpPr/>
            <p:nvPr/>
          </p:nvSpPr>
          <p:spPr>
            <a:xfrm>
              <a:off x="2641091" y="7383780"/>
              <a:ext cx="0" cy="22860"/>
            </a:xfrm>
            <a:custGeom>
              <a:avLst/>
              <a:gdLst/>
              <a:ahLst/>
              <a:cxnLst/>
              <a:rect l="l" t="t" r="r" b="b"/>
              <a:pathLst>
                <a:path h="22859">
                  <a:moveTo>
                    <a:pt x="0" y="22859"/>
                  </a:moveTo>
                  <a:lnTo>
                    <a:pt x="0" y="0"/>
                  </a:lnTo>
                </a:path>
              </a:pathLst>
            </a:custGeom>
            <a:ln w="476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10" name="object 710"/>
            <p:cNvSpPr/>
            <p:nvPr/>
          </p:nvSpPr>
          <p:spPr>
            <a:xfrm>
              <a:off x="2641853" y="7381398"/>
              <a:ext cx="0" cy="27940"/>
            </a:xfrm>
            <a:custGeom>
              <a:avLst/>
              <a:gdLst/>
              <a:ahLst/>
              <a:cxnLst/>
              <a:rect l="l" t="t" r="r" b="b"/>
              <a:pathLst>
                <a:path h="27940">
                  <a:moveTo>
                    <a:pt x="0" y="0"/>
                  </a:moveTo>
                  <a:lnTo>
                    <a:pt x="0" y="27622"/>
                  </a:lnTo>
                </a:path>
                <a:path h="27940">
                  <a:moveTo>
                    <a:pt x="0" y="0"/>
                  </a:moveTo>
                  <a:lnTo>
                    <a:pt x="0" y="27622"/>
                  </a:lnTo>
                </a:path>
              </a:pathLst>
            </a:custGeom>
            <a:ln w="6286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11" name="object 711"/>
            <p:cNvSpPr/>
            <p:nvPr/>
          </p:nvSpPr>
          <p:spPr>
            <a:xfrm>
              <a:off x="2642616" y="7383780"/>
              <a:ext cx="0" cy="22860"/>
            </a:xfrm>
            <a:custGeom>
              <a:avLst/>
              <a:gdLst/>
              <a:ahLst/>
              <a:cxnLst/>
              <a:rect l="l" t="t" r="r" b="b"/>
              <a:pathLst>
                <a:path h="22859">
                  <a:moveTo>
                    <a:pt x="0" y="22859"/>
                  </a:moveTo>
                  <a:lnTo>
                    <a:pt x="0" y="0"/>
                  </a:lnTo>
                </a:path>
              </a:pathLst>
            </a:custGeom>
            <a:ln w="476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12" name="object 712"/>
            <p:cNvSpPr/>
            <p:nvPr/>
          </p:nvSpPr>
          <p:spPr>
            <a:xfrm>
              <a:off x="2644902" y="7381398"/>
              <a:ext cx="0" cy="27940"/>
            </a:xfrm>
            <a:custGeom>
              <a:avLst/>
              <a:gdLst/>
              <a:ahLst/>
              <a:cxnLst/>
              <a:rect l="l" t="t" r="r" b="b"/>
              <a:pathLst>
                <a:path h="27940">
                  <a:moveTo>
                    <a:pt x="0" y="0"/>
                  </a:moveTo>
                  <a:lnTo>
                    <a:pt x="0" y="27622"/>
                  </a:lnTo>
                </a:path>
                <a:path h="27940">
                  <a:moveTo>
                    <a:pt x="0" y="0"/>
                  </a:moveTo>
                  <a:lnTo>
                    <a:pt x="0" y="27622"/>
                  </a:lnTo>
                </a:path>
              </a:pathLst>
            </a:custGeom>
            <a:ln w="6286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13" name="object 713"/>
            <p:cNvSpPr/>
            <p:nvPr/>
          </p:nvSpPr>
          <p:spPr>
            <a:xfrm>
              <a:off x="2645664" y="7383780"/>
              <a:ext cx="0" cy="22860"/>
            </a:xfrm>
            <a:custGeom>
              <a:avLst/>
              <a:gdLst/>
              <a:ahLst/>
              <a:cxnLst/>
              <a:rect l="l" t="t" r="r" b="b"/>
              <a:pathLst>
                <a:path h="22859">
                  <a:moveTo>
                    <a:pt x="0" y="22859"/>
                  </a:moveTo>
                  <a:lnTo>
                    <a:pt x="0" y="0"/>
                  </a:lnTo>
                </a:path>
              </a:pathLst>
            </a:custGeom>
            <a:ln w="476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14" name="object 714"/>
            <p:cNvSpPr/>
            <p:nvPr/>
          </p:nvSpPr>
          <p:spPr>
            <a:xfrm>
              <a:off x="2647188" y="7383780"/>
              <a:ext cx="1905" cy="22860"/>
            </a:xfrm>
            <a:custGeom>
              <a:avLst/>
              <a:gdLst/>
              <a:ahLst/>
              <a:cxnLst/>
              <a:rect l="l" t="t" r="r" b="b"/>
              <a:pathLst>
                <a:path w="1905" h="22859">
                  <a:moveTo>
                    <a:pt x="761" y="-2381"/>
                  </a:moveTo>
                  <a:lnTo>
                    <a:pt x="761" y="25240"/>
                  </a:lnTo>
                </a:path>
              </a:pathLst>
            </a:custGeom>
            <a:ln w="6286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15" name="object 715"/>
            <p:cNvSpPr/>
            <p:nvPr/>
          </p:nvSpPr>
          <p:spPr>
            <a:xfrm>
              <a:off x="2648711" y="7383780"/>
              <a:ext cx="7620" cy="22860"/>
            </a:xfrm>
            <a:custGeom>
              <a:avLst/>
              <a:gdLst/>
              <a:ahLst/>
              <a:cxnLst/>
              <a:rect l="l" t="t" r="r" b="b"/>
              <a:pathLst>
                <a:path w="7619" h="22859">
                  <a:moveTo>
                    <a:pt x="0" y="22859"/>
                  </a:moveTo>
                  <a:lnTo>
                    <a:pt x="0" y="0"/>
                  </a:lnTo>
                </a:path>
                <a:path w="7619" h="22859">
                  <a:moveTo>
                    <a:pt x="0" y="22859"/>
                  </a:moveTo>
                  <a:lnTo>
                    <a:pt x="0" y="0"/>
                  </a:lnTo>
                </a:path>
                <a:path w="7619" h="22859">
                  <a:moveTo>
                    <a:pt x="1524" y="22859"/>
                  </a:moveTo>
                  <a:lnTo>
                    <a:pt x="1524" y="0"/>
                  </a:lnTo>
                </a:path>
                <a:path w="7619" h="22859">
                  <a:moveTo>
                    <a:pt x="3048" y="22859"/>
                  </a:moveTo>
                  <a:lnTo>
                    <a:pt x="3048" y="0"/>
                  </a:lnTo>
                </a:path>
                <a:path w="7619" h="22859">
                  <a:moveTo>
                    <a:pt x="4572" y="22859"/>
                  </a:moveTo>
                  <a:lnTo>
                    <a:pt x="4572" y="0"/>
                  </a:lnTo>
                </a:path>
                <a:path w="7619" h="22859">
                  <a:moveTo>
                    <a:pt x="4572" y="22859"/>
                  </a:moveTo>
                  <a:lnTo>
                    <a:pt x="4572" y="0"/>
                  </a:lnTo>
                </a:path>
                <a:path w="7619" h="22859">
                  <a:moveTo>
                    <a:pt x="6096" y="22859"/>
                  </a:moveTo>
                  <a:lnTo>
                    <a:pt x="6096" y="0"/>
                  </a:lnTo>
                </a:path>
                <a:path w="7619" h="22859">
                  <a:moveTo>
                    <a:pt x="7620" y="22859"/>
                  </a:moveTo>
                  <a:lnTo>
                    <a:pt x="7620" y="0"/>
                  </a:lnTo>
                </a:path>
                <a:path w="7619" h="22859">
                  <a:moveTo>
                    <a:pt x="7620" y="22859"/>
                  </a:moveTo>
                  <a:lnTo>
                    <a:pt x="7620" y="0"/>
                  </a:lnTo>
                </a:path>
              </a:pathLst>
            </a:custGeom>
            <a:ln w="476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16" name="object 716"/>
            <p:cNvSpPr/>
            <p:nvPr/>
          </p:nvSpPr>
          <p:spPr>
            <a:xfrm>
              <a:off x="2656332" y="7383780"/>
              <a:ext cx="1905" cy="22860"/>
            </a:xfrm>
            <a:custGeom>
              <a:avLst/>
              <a:gdLst/>
              <a:ahLst/>
              <a:cxnLst/>
              <a:rect l="l" t="t" r="r" b="b"/>
              <a:pathLst>
                <a:path w="1905" h="22859">
                  <a:moveTo>
                    <a:pt x="762" y="-2381"/>
                  </a:moveTo>
                  <a:lnTo>
                    <a:pt x="762" y="25240"/>
                  </a:lnTo>
                </a:path>
              </a:pathLst>
            </a:custGeom>
            <a:ln w="6286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17" name="object 717"/>
            <p:cNvSpPr/>
            <p:nvPr/>
          </p:nvSpPr>
          <p:spPr>
            <a:xfrm>
              <a:off x="2657856" y="7383780"/>
              <a:ext cx="1905" cy="22860"/>
            </a:xfrm>
            <a:custGeom>
              <a:avLst/>
              <a:gdLst/>
              <a:ahLst/>
              <a:cxnLst/>
              <a:rect l="l" t="t" r="r" b="b"/>
              <a:pathLst>
                <a:path w="1905" h="22859">
                  <a:moveTo>
                    <a:pt x="762" y="-2381"/>
                  </a:moveTo>
                  <a:lnTo>
                    <a:pt x="762" y="25240"/>
                  </a:lnTo>
                </a:path>
              </a:pathLst>
            </a:custGeom>
            <a:ln w="6286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18" name="object 718"/>
            <p:cNvSpPr/>
            <p:nvPr/>
          </p:nvSpPr>
          <p:spPr>
            <a:xfrm>
              <a:off x="2660141" y="7381398"/>
              <a:ext cx="0" cy="27940"/>
            </a:xfrm>
            <a:custGeom>
              <a:avLst/>
              <a:gdLst/>
              <a:ahLst/>
              <a:cxnLst/>
              <a:rect l="l" t="t" r="r" b="b"/>
              <a:pathLst>
                <a:path h="27940">
                  <a:moveTo>
                    <a:pt x="0" y="0"/>
                  </a:moveTo>
                  <a:lnTo>
                    <a:pt x="0" y="27622"/>
                  </a:lnTo>
                </a:path>
                <a:path h="27940">
                  <a:moveTo>
                    <a:pt x="0" y="0"/>
                  </a:moveTo>
                  <a:lnTo>
                    <a:pt x="0" y="27622"/>
                  </a:lnTo>
                </a:path>
              </a:pathLst>
            </a:custGeom>
            <a:ln w="6286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19" name="object 719"/>
            <p:cNvSpPr/>
            <p:nvPr/>
          </p:nvSpPr>
          <p:spPr>
            <a:xfrm>
              <a:off x="2661665" y="7381398"/>
              <a:ext cx="1905" cy="27940"/>
            </a:xfrm>
            <a:custGeom>
              <a:avLst/>
              <a:gdLst/>
              <a:ahLst/>
              <a:cxnLst/>
              <a:rect l="l" t="t" r="r" b="b"/>
              <a:pathLst>
                <a:path w="1905" h="27940">
                  <a:moveTo>
                    <a:pt x="0" y="0"/>
                  </a:moveTo>
                  <a:lnTo>
                    <a:pt x="0" y="27622"/>
                  </a:lnTo>
                </a:path>
                <a:path w="1905" h="27940">
                  <a:moveTo>
                    <a:pt x="1524" y="0"/>
                  </a:moveTo>
                  <a:lnTo>
                    <a:pt x="1524" y="27622"/>
                  </a:lnTo>
                </a:path>
              </a:pathLst>
            </a:custGeom>
            <a:ln w="6286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20" name="object 720"/>
            <p:cNvSpPr/>
            <p:nvPr/>
          </p:nvSpPr>
          <p:spPr>
            <a:xfrm>
              <a:off x="2663951" y="7383780"/>
              <a:ext cx="6350" cy="22860"/>
            </a:xfrm>
            <a:custGeom>
              <a:avLst/>
              <a:gdLst/>
              <a:ahLst/>
              <a:cxnLst/>
              <a:rect l="l" t="t" r="r" b="b"/>
              <a:pathLst>
                <a:path w="6350" h="22859">
                  <a:moveTo>
                    <a:pt x="0" y="22859"/>
                  </a:moveTo>
                  <a:lnTo>
                    <a:pt x="0" y="0"/>
                  </a:lnTo>
                </a:path>
                <a:path w="6350" h="22859">
                  <a:moveTo>
                    <a:pt x="0" y="22859"/>
                  </a:moveTo>
                  <a:lnTo>
                    <a:pt x="0" y="0"/>
                  </a:lnTo>
                </a:path>
                <a:path w="6350" h="22859">
                  <a:moveTo>
                    <a:pt x="1524" y="22859"/>
                  </a:moveTo>
                  <a:lnTo>
                    <a:pt x="1524" y="0"/>
                  </a:lnTo>
                </a:path>
                <a:path w="6350" h="22859">
                  <a:moveTo>
                    <a:pt x="3048" y="22859"/>
                  </a:moveTo>
                  <a:lnTo>
                    <a:pt x="3048" y="0"/>
                  </a:lnTo>
                </a:path>
                <a:path w="6350" h="22859">
                  <a:moveTo>
                    <a:pt x="3048" y="22859"/>
                  </a:moveTo>
                  <a:lnTo>
                    <a:pt x="3048" y="0"/>
                  </a:lnTo>
                </a:path>
                <a:path w="6350" h="22859">
                  <a:moveTo>
                    <a:pt x="4572" y="22859"/>
                  </a:moveTo>
                  <a:lnTo>
                    <a:pt x="4572" y="0"/>
                  </a:lnTo>
                </a:path>
                <a:path w="6350" h="22859">
                  <a:moveTo>
                    <a:pt x="6096" y="22859"/>
                  </a:moveTo>
                  <a:lnTo>
                    <a:pt x="6096" y="0"/>
                  </a:lnTo>
                </a:path>
              </a:pathLst>
            </a:custGeom>
            <a:ln w="476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21" name="object 721"/>
            <p:cNvSpPr/>
            <p:nvPr/>
          </p:nvSpPr>
          <p:spPr>
            <a:xfrm>
              <a:off x="2670810" y="7381398"/>
              <a:ext cx="0" cy="27940"/>
            </a:xfrm>
            <a:custGeom>
              <a:avLst/>
              <a:gdLst/>
              <a:ahLst/>
              <a:cxnLst/>
              <a:rect l="l" t="t" r="r" b="b"/>
              <a:pathLst>
                <a:path h="27940">
                  <a:moveTo>
                    <a:pt x="0" y="0"/>
                  </a:moveTo>
                  <a:lnTo>
                    <a:pt x="0" y="27622"/>
                  </a:lnTo>
                </a:path>
                <a:path h="27940">
                  <a:moveTo>
                    <a:pt x="0" y="0"/>
                  </a:moveTo>
                  <a:lnTo>
                    <a:pt x="0" y="27622"/>
                  </a:lnTo>
                </a:path>
              </a:pathLst>
            </a:custGeom>
            <a:ln w="6286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22" name="object 722"/>
            <p:cNvSpPr/>
            <p:nvPr/>
          </p:nvSpPr>
          <p:spPr>
            <a:xfrm>
              <a:off x="2673096" y="7383780"/>
              <a:ext cx="0" cy="22860"/>
            </a:xfrm>
            <a:custGeom>
              <a:avLst/>
              <a:gdLst/>
              <a:ahLst/>
              <a:cxnLst/>
              <a:rect l="l" t="t" r="r" b="b"/>
              <a:pathLst>
                <a:path h="22859">
                  <a:moveTo>
                    <a:pt x="0" y="22859"/>
                  </a:moveTo>
                  <a:lnTo>
                    <a:pt x="0" y="0"/>
                  </a:lnTo>
                </a:path>
              </a:pathLst>
            </a:custGeom>
            <a:ln w="476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23" name="object 723"/>
            <p:cNvSpPr/>
            <p:nvPr/>
          </p:nvSpPr>
          <p:spPr>
            <a:xfrm>
              <a:off x="2673096" y="7383780"/>
              <a:ext cx="1905" cy="22860"/>
            </a:xfrm>
            <a:custGeom>
              <a:avLst/>
              <a:gdLst/>
              <a:ahLst/>
              <a:cxnLst/>
              <a:rect l="l" t="t" r="r" b="b"/>
              <a:pathLst>
                <a:path w="1905" h="22859">
                  <a:moveTo>
                    <a:pt x="761" y="-2381"/>
                  </a:moveTo>
                  <a:lnTo>
                    <a:pt x="761" y="25240"/>
                  </a:lnTo>
                </a:path>
              </a:pathLst>
            </a:custGeom>
            <a:ln w="6286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24" name="object 724"/>
            <p:cNvSpPr/>
            <p:nvPr/>
          </p:nvSpPr>
          <p:spPr>
            <a:xfrm>
              <a:off x="2675381" y="7381398"/>
              <a:ext cx="0" cy="27940"/>
            </a:xfrm>
            <a:custGeom>
              <a:avLst/>
              <a:gdLst/>
              <a:ahLst/>
              <a:cxnLst/>
              <a:rect l="l" t="t" r="r" b="b"/>
              <a:pathLst>
                <a:path h="27940">
                  <a:moveTo>
                    <a:pt x="0" y="0"/>
                  </a:moveTo>
                  <a:lnTo>
                    <a:pt x="0" y="27622"/>
                  </a:lnTo>
                </a:path>
                <a:path h="27940">
                  <a:moveTo>
                    <a:pt x="0" y="0"/>
                  </a:moveTo>
                  <a:lnTo>
                    <a:pt x="0" y="27622"/>
                  </a:lnTo>
                </a:path>
              </a:pathLst>
            </a:custGeom>
            <a:ln w="6286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25" name="object 725"/>
            <p:cNvSpPr/>
            <p:nvPr/>
          </p:nvSpPr>
          <p:spPr>
            <a:xfrm>
              <a:off x="2676143" y="7383780"/>
              <a:ext cx="1905" cy="22860"/>
            </a:xfrm>
            <a:custGeom>
              <a:avLst/>
              <a:gdLst/>
              <a:ahLst/>
              <a:cxnLst/>
              <a:rect l="l" t="t" r="r" b="b"/>
              <a:pathLst>
                <a:path w="1905" h="22859">
                  <a:moveTo>
                    <a:pt x="762" y="-2381"/>
                  </a:moveTo>
                  <a:lnTo>
                    <a:pt x="762" y="25240"/>
                  </a:lnTo>
                </a:path>
              </a:pathLst>
            </a:custGeom>
            <a:ln w="6286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26" name="object 726"/>
            <p:cNvSpPr/>
            <p:nvPr/>
          </p:nvSpPr>
          <p:spPr>
            <a:xfrm>
              <a:off x="2677667" y="7383780"/>
              <a:ext cx="0" cy="22860"/>
            </a:xfrm>
            <a:custGeom>
              <a:avLst/>
              <a:gdLst/>
              <a:ahLst/>
              <a:cxnLst/>
              <a:rect l="l" t="t" r="r" b="b"/>
              <a:pathLst>
                <a:path h="22859">
                  <a:moveTo>
                    <a:pt x="0" y="22859"/>
                  </a:moveTo>
                  <a:lnTo>
                    <a:pt x="0" y="0"/>
                  </a:lnTo>
                </a:path>
                <a:path h="22859">
                  <a:moveTo>
                    <a:pt x="0" y="22859"/>
                  </a:moveTo>
                  <a:lnTo>
                    <a:pt x="0" y="0"/>
                  </a:lnTo>
                </a:path>
              </a:pathLst>
            </a:custGeom>
            <a:ln w="476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27" name="object 727"/>
            <p:cNvSpPr/>
            <p:nvPr/>
          </p:nvSpPr>
          <p:spPr>
            <a:xfrm>
              <a:off x="2679191" y="7383780"/>
              <a:ext cx="1905" cy="22860"/>
            </a:xfrm>
            <a:custGeom>
              <a:avLst/>
              <a:gdLst/>
              <a:ahLst/>
              <a:cxnLst/>
              <a:rect l="l" t="t" r="r" b="b"/>
              <a:pathLst>
                <a:path w="1905" h="22859">
                  <a:moveTo>
                    <a:pt x="762" y="-2381"/>
                  </a:moveTo>
                  <a:lnTo>
                    <a:pt x="762" y="25240"/>
                  </a:lnTo>
                </a:path>
              </a:pathLst>
            </a:custGeom>
            <a:ln w="6286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28" name="object 728"/>
            <p:cNvSpPr/>
            <p:nvPr/>
          </p:nvSpPr>
          <p:spPr>
            <a:xfrm>
              <a:off x="2680716" y="7383780"/>
              <a:ext cx="0" cy="22860"/>
            </a:xfrm>
            <a:custGeom>
              <a:avLst/>
              <a:gdLst/>
              <a:ahLst/>
              <a:cxnLst/>
              <a:rect l="l" t="t" r="r" b="b"/>
              <a:pathLst>
                <a:path h="22859">
                  <a:moveTo>
                    <a:pt x="0" y="22859"/>
                  </a:moveTo>
                  <a:lnTo>
                    <a:pt x="0" y="0"/>
                  </a:lnTo>
                </a:path>
              </a:pathLst>
            </a:custGeom>
            <a:ln w="476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29" name="object 729"/>
            <p:cNvSpPr/>
            <p:nvPr/>
          </p:nvSpPr>
          <p:spPr>
            <a:xfrm>
              <a:off x="2683002" y="7381398"/>
              <a:ext cx="0" cy="27940"/>
            </a:xfrm>
            <a:custGeom>
              <a:avLst/>
              <a:gdLst/>
              <a:ahLst/>
              <a:cxnLst/>
              <a:rect l="l" t="t" r="r" b="b"/>
              <a:pathLst>
                <a:path h="27940">
                  <a:moveTo>
                    <a:pt x="0" y="0"/>
                  </a:moveTo>
                  <a:lnTo>
                    <a:pt x="0" y="27622"/>
                  </a:lnTo>
                </a:path>
                <a:path h="27940">
                  <a:moveTo>
                    <a:pt x="0" y="0"/>
                  </a:moveTo>
                  <a:lnTo>
                    <a:pt x="0" y="27622"/>
                  </a:lnTo>
                </a:path>
              </a:pathLst>
            </a:custGeom>
            <a:ln w="6286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30" name="object 730"/>
            <p:cNvSpPr/>
            <p:nvPr/>
          </p:nvSpPr>
          <p:spPr>
            <a:xfrm>
              <a:off x="2683764" y="7383780"/>
              <a:ext cx="0" cy="22860"/>
            </a:xfrm>
            <a:custGeom>
              <a:avLst/>
              <a:gdLst/>
              <a:ahLst/>
              <a:cxnLst/>
              <a:rect l="l" t="t" r="r" b="b"/>
              <a:pathLst>
                <a:path h="22859">
                  <a:moveTo>
                    <a:pt x="0" y="22859"/>
                  </a:moveTo>
                  <a:lnTo>
                    <a:pt x="0" y="0"/>
                  </a:lnTo>
                </a:path>
              </a:pathLst>
            </a:custGeom>
            <a:ln w="476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31" name="object 731"/>
            <p:cNvSpPr/>
            <p:nvPr/>
          </p:nvSpPr>
          <p:spPr>
            <a:xfrm>
              <a:off x="2685288" y="7383780"/>
              <a:ext cx="1905" cy="22860"/>
            </a:xfrm>
            <a:custGeom>
              <a:avLst/>
              <a:gdLst/>
              <a:ahLst/>
              <a:cxnLst/>
              <a:rect l="l" t="t" r="r" b="b"/>
              <a:pathLst>
                <a:path w="1905" h="22859">
                  <a:moveTo>
                    <a:pt x="761" y="-2381"/>
                  </a:moveTo>
                  <a:lnTo>
                    <a:pt x="761" y="25240"/>
                  </a:lnTo>
                </a:path>
              </a:pathLst>
            </a:custGeom>
            <a:ln w="6286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32" name="object 732"/>
            <p:cNvSpPr/>
            <p:nvPr/>
          </p:nvSpPr>
          <p:spPr>
            <a:xfrm>
              <a:off x="2686811" y="7383780"/>
              <a:ext cx="1905" cy="22860"/>
            </a:xfrm>
            <a:custGeom>
              <a:avLst/>
              <a:gdLst/>
              <a:ahLst/>
              <a:cxnLst/>
              <a:rect l="l" t="t" r="r" b="b"/>
              <a:pathLst>
                <a:path w="1905" h="22859">
                  <a:moveTo>
                    <a:pt x="0" y="22859"/>
                  </a:moveTo>
                  <a:lnTo>
                    <a:pt x="0" y="0"/>
                  </a:lnTo>
                </a:path>
                <a:path w="1905" h="22859">
                  <a:moveTo>
                    <a:pt x="0" y="22859"/>
                  </a:moveTo>
                  <a:lnTo>
                    <a:pt x="0" y="0"/>
                  </a:lnTo>
                </a:path>
                <a:path w="1905" h="22859">
                  <a:moveTo>
                    <a:pt x="1524" y="22859"/>
                  </a:moveTo>
                  <a:lnTo>
                    <a:pt x="1524" y="0"/>
                  </a:lnTo>
                </a:path>
              </a:pathLst>
            </a:custGeom>
            <a:ln w="476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33" name="object 733"/>
            <p:cNvSpPr/>
            <p:nvPr/>
          </p:nvSpPr>
          <p:spPr>
            <a:xfrm>
              <a:off x="2689097" y="7381398"/>
              <a:ext cx="0" cy="27940"/>
            </a:xfrm>
            <a:custGeom>
              <a:avLst/>
              <a:gdLst/>
              <a:ahLst/>
              <a:cxnLst/>
              <a:rect l="l" t="t" r="r" b="b"/>
              <a:pathLst>
                <a:path h="27940">
                  <a:moveTo>
                    <a:pt x="0" y="0"/>
                  </a:moveTo>
                  <a:lnTo>
                    <a:pt x="0" y="27622"/>
                  </a:lnTo>
                </a:path>
                <a:path h="27940">
                  <a:moveTo>
                    <a:pt x="0" y="0"/>
                  </a:moveTo>
                  <a:lnTo>
                    <a:pt x="0" y="27622"/>
                  </a:lnTo>
                </a:path>
              </a:pathLst>
            </a:custGeom>
            <a:ln w="6286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34" name="object 734"/>
            <p:cNvSpPr/>
            <p:nvPr/>
          </p:nvSpPr>
          <p:spPr>
            <a:xfrm>
              <a:off x="2691383" y="7383780"/>
              <a:ext cx="0" cy="22860"/>
            </a:xfrm>
            <a:custGeom>
              <a:avLst/>
              <a:gdLst/>
              <a:ahLst/>
              <a:cxnLst/>
              <a:rect l="l" t="t" r="r" b="b"/>
              <a:pathLst>
                <a:path h="22859">
                  <a:moveTo>
                    <a:pt x="0" y="22859"/>
                  </a:moveTo>
                  <a:lnTo>
                    <a:pt x="0" y="0"/>
                  </a:lnTo>
                </a:path>
              </a:pathLst>
            </a:custGeom>
            <a:ln w="476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35" name="object 735"/>
            <p:cNvSpPr/>
            <p:nvPr/>
          </p:nvSpPr>
          <p:spPr>
            <a:xfrm>
              <a:off x="2691383" y="7383780"/>
              <a:ext cx="1905" cy="22860"/>
            </a:xfrm>
            <a:custGeom>
              <a:avLst/>
              <a:gdLst/>
              <a:ahLst/>
              <a:cxnLst/>
              <a:rect l="l" t="t" r="r" b="b"/>
              <a:pathLst>
                <a:path w="1905" h="22859">
                  <a:moveTo>
                    <a:pt x="762" y="-2381"/>
                  </a:moveTo>
                  <a:lnTo>
                    <a:pt x="762" y="25240"/>
                  </a:lnTo>
                </a:path>
              </a:pathLst>
            </a:custGeom>
            <a:ln w="6286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36" name="object 736"/>
            <p:cNvSpPr/>
            <p:nvPr/>
          </p:nvSpPr>
          <p:spPr>
            <a:xfrm>
              <a:off x="2693669" y="7381398"/>
              <a:ext cx="0" cy="27940"/>
            </a:xfrm>
            <a:custGeom>
              <a:avLst/>
              <a:gdLst/>
              <a:ahLst/>
              <a:cxnLst/>
              <a:rect l="l" t="t" r="r" b="b"/>
              <a:pathLst>
                <a:path h="27940">
                  <a:moveTo>
                    <a:pt x="0" y="0"/>
                  </a:moveTo>
                  <a:lnTo>
                    <a:pt x="0" y="27622"/>
                  </a:lnTo>
                </a:path>
                <a:path h="27940">
                  <a:moveTo>
                    <a:pt x="0" y="0"/>
                  </a:moveTo>
                  <a:lnTo>
                    <a:pt x="0" y="27622"/>
                  </a:lnTo>
                </a:path>
              </a:pathLst>
            </a:custGeom>
            <a:ln w="6286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37" name="object 737"/>
            <p:cNvSpPr/>
            <p:nvPr/>
          </p:nvSpPr>
          <p:spPr>
            <a:xfrm>
              <a:off x="2694432" y="7383780"/>
              <a:ext cx="1905" cy="22860"/>
            </a:xfrm>
            <a:custGeom>
              <a:avLst/>
              <a:gdLst/>
              <a:ahLst/>
              <a:cxnLst/>
              <a:rect l="l" t="t" r="r" b="b"/>
              <a:pathLst>
                <a:path w="1905" h="22859">
                  <a:moveTo>
                    <a:pt x="762" y="-2381"/>
                  </a:moveTo>
                  <a:lnTo>
                    <a:pt x="762" y="25240"/>
                  </a:lnTo>
                </a:path>
              </a:pathLst>
            </a:custGeom>
            <a:ln w="6286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38" name="object 738"/>
            <p:cNvSpPr/>
            <p:nvPr/>
          </p:nvSpPr>
          <p:spPr>
            <a:xfrm>
              <a:off x="2695956" y="7383780"/>
              <a:ext cx="1905" cy="22860"/>
            </a:xfrm>
            <a:custGeom>
              <a:avLst/>
              <a:gdLst/>
              <a:ahLst/>
              <a:cxnLst/>
              <a:rect l="l" t="t" r="r" b="b"/>
              <a:pathLst>
                <a:path w="1905" h="22859">
                  <a:moveTo>
                    <a:pt x="762" y="-2381"/>
                  </a:moveTo>
                  <a:lnTo>
                    <a:pt x="762" y="25240"/>
                  </a:lnTo>
                </a:path>
              </a:pathLst>
            </a:custGeom>
            <a:ln w="6286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39" name="object 739"/>
            <p:cNvSpPr/>
            <p:nvPr/>
          </p:nvSpPr>
          <p:spPr>
            <a:xfrm>
              <a:off x="2698241" y="7381398"/>
              <a:ext cx="0" cy="27940"/>
            </a:xfrm>
            <a:custGeom>
              <a:avLst/>
              <a:gdLst/>
              <a:ahLst/>
              <a:cxnLst/>
              <a:rect l="l" t="t" r="r" b="b"/>
              <a:pathLst>
                <a:path h="27940">
                  <a:moveTo>
                    <a:pt x="0" y="0"/>
                  </a:moveTo>
                  <a:lnTo>
                    <a:pt x="0" y="27622"/>
                  </a:lnTo>
                </a:path>
                <a:path h="27940">
                  <a:moveTo>
                    <a:pt x="0" y="0"/>
                  </a:moveTo>
                  <a:lnTo>
                    <a:pt x="0" y="27622"/>
                  </a:lnTo>
                </a:path>
              </a:pathLst>
            </a:custGeom>
            <a:ln w="6286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40" name="object 740"/>
            <p:cNvSpPr/>
            <p:nvPr/>
          </p:nvSpPr>
          <p:spPr>
            <a:xfrm>
              <a:off x="2699003" y="7383780"/>
              <a:ext cx="1905" cy="22860"/>
            </a:xfrm>
            <a:custGeom>
              <a:avLst/>
              <a:gdLst/>
              <a:ahLst/>
              <a:cxnLst/>
              <a:rect l="l" t="t" r="r" b="b"/>
              <a:pathLst>
                <a:path w="1905" h="22859">
                  <a:moveTo>
                    <a:pt x="762" y="-2381"/>
                  </a:moveTo>
                  <a:lnTo>
                    <a:pt x="762" y="25240"/>
                  </a:lnTo>
                </a:path>
              </a:pathLst>
            </a:custGeom>
            <a:ln w="6286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41" name="object 741"/>
            <p:cNvSpPr/>
            <p:nvPr/>
          </p:nvSpPr>
          <p:spPr>
            <a:xfrm>
              <a:off x="2700527" y="7383780"/>
              <a:ext cx="6350" cy="22860"/>
            </a:xfrm>
            <a:custGeom>
              <a:avLst/>
              <a:gdLst/>
              <a:ahLst/>
              <a:cxnLst/>
              <a:rect l="l" t="t" r="r" b="b"/>
              <a:pathLst>
                <a:path w="6350" h="22859">
                  <a:moveTo>
                    <a:pt x="0" y="22859"/>
                  </a:moveTo>
                  <a:lnTo>
                    <a:pt x="0" y="0"/>
                  </a:lnTo>
                </a:path>
                <a:path w="6350" h="22859">
                  <a:moveTo>
                    <a:pt x="0" y="22859"/>
                  </a:moveTo>
                  <a:lnTo>
                    <a:pt x="0" y="0"/>
                  </a:lnTo>
                </a:path>
                <a:path w="6350" h="22859">
                  <a:moveTo>
                    <a:pt x="1524" y="22859"/>
                  </a:moveTo>
                  <a:lnTo>
                    <a:pt x="1524" y="0"/>
                  </a:lnTo>
                </a:path>
                <a:path w="6350" h="22859">
                  <a:moveTo>
                    <a:pt x="3048" y="22859"/>
                  </a:moveTo>
                  <a:lnTo>
                    <a:pt x="3048" y="0"/>
                  </a:lnTo>
                </a:path>
                <a:path w="6350" h="22859">
                  <a:moveTo>
                    <a:pt x="4572" y="22859"/>
                  </a:moveTo>
                  <a:lnTo>
                    <a:pt x="4572" y="0"/>
                  </a:lnTo>
                </a:path>
                <a:path w="6350" h="22859">
                  <a:moveTo>
                    <a:pt x="4572" y="22859"/>
                  </a:moveTo>
                  <a:lnTo>
                    <a:pt x="4572" y="0"/>
                  </a:lnTo>
                </a:path>
                <a:path w="6350" h="22859">
                  <a:moveTo>
                    <a:pt x="6096" y="22859"/>
                  </a:moveTo>
                  <a:lnTo>
                    <a:pt x="6096" y="0"/>
                  </a:lnTo>
                </a:path>
              </a:pathLst>
            </a:custGeom>
            <a:ln w="476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42" name="object 742"/>
            <p:cNvSpPr/>
            <p:nvPr/>
          </p:nvSpPr>
          <p:spPr>
            <a:xfrm>
              <a:off x="2706624" y="7383780"/>
              <a:ext cx="1905" cy="22860"/>
            </a:xfrm>
            <a:custGeom>
              <a:avLst/>
              <a:gdLst/>
              <a:ahLst/>
              <a:cxnLst/>
              <a:rect l="l" t="t" r="r" b="b"/>
              <a:pathLst>
                <a:path w="1905" h="22859">
                  <a:moveTo>
                    <a:pt x="762" y="-2381"/>
                  </a:moveTo>
                  <a:lnTo>
                    <a:pt x="762" y="25240"/>
                  </a:lnTo>
                </a:path>
              </a:pathLst>
            </a:custGeom>
            <a:ln w="6286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43" name="object 743"/>
            <p:cNvSpPr/>
            <p:nvPr/>
          </p:nvSpPr>
          <p:spPr>
            <a:xfrm>
              <a:off x="2708910" y="7381398"/>
              <a:ext cx="1905" cy="27940"/>
            </a:xfrm>
            <a:custGeom>
              <a:avLst/>
              <a:gdLst/>
              <a:ahLst/>
              <a:cxnLst/>
              <a:rect l="l" t="t" r="r" b="b"/>
              <a:pathLst>
                <a:path w="1905" h="27940">
                  <a:moveTo>
                    <a:pt x="0" y="0"/>
                  </a:moveTo>
                  <a:lnTo>
                    <a:pt x="0" y="27622"/>
                  </a:lnTo>
                </a:path>
                <a:path w="1905" h="27940">
                  <a:moveTo>
                    <a:pt x="0" y="0"/>
                  </a:moveTo>
                  <a:lnTo>
                    <a:pt x="0" y="27622"/>
                  </a:lnTo>
                </a:path>
                <a:path w="1905" h="27940">
                  <a:moveTo>
                    <a:pt x="1524" y="0"/>
                  </a:moveTo>
                  <a:lnTo>
                    <a:pt x="1524" y="27622"/>
                  </a:lnTo>
                </a:path>
              </a:pathLst>
            </a:custGeom>
            <a:ln w="6286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44" name="object 744"/>
            <p:cNvSpPr/>
            <p:nvPr/>
          </p:nvSpPr>
          <p:spPr>
            <a:xfrm>
              <a:off x="2711958" y="7381398"/>
              <a:ext cx="0" cy="27940"/>
            </a:xfrm>
            <a:custGeom>
              <a:avLst/>
              <a:gdLst/>
              <a:ahLst/>
              <a:cxnLst/>
              <a:rect l="l" t="t" r="r" b="b"/>
              <a:pathLst>
                <a:path h="27940">
                  <a:moveTo>
                    <a:pt x="0" y="0"/>
                  </a:moveTo>
                  <a:lnTo>
                    <a:pt x="0" y="27622"/>
                  </a:lnTo>
                </a:path>
                <a:path h="27940">
                  <a:moveTo>
                    <a:pt x="0" y="0"/>
                  </a:moveTo>
                  <a:lnTo>
                    <a:pt x="0" y="27622"/>
                  </a:lnTo>
                </a:path>
              </a:pathLst>
            </a:custGeom>
            <a:ln w="6286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45" name="object 745"/>
            <p:cNvSpPr/>
            <p:nvPr/>
          </p:nvSpPr>
          <p:spPr>
            <a:xfrm>
              <a:off x="2712719" y="7383780"/>
              <a:ext cx="1905" cy="22860"/>
            </a:xfrm>
            <a:custGeom>
              <a:avLst/>
              <a:gdLst/>
              <a:ahLst/>
              <a:cxnLst/>
              <a:rect l="l" t="t" r="r" b="b"/>
              <a:pathLst>
                <a:path w="1905" h="22859">
                  <a:moveTo>
                    <a:pt x="762" y="-2381"/>
                  </a:moveTo>
                  <a:lnTo>
                    <a:pt x="762" y="25240"/>
                  </a:lnTo>
                </a:path>
              </a:pathLst>
            </a:custGeom>
            <a:ln w="6286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46" name="object 746"/>
            <p:cNvSpPr/>
            <p:nvPr/>
          </p:nvSpPr>
          <p:spPr>
            <a:xfrm>
              <a:off x="2714243" y="7383780"/>
              <a:ext cx="1905" cy="22860"/>
            </a:xfrm>
            <a:custGeom>
              <a:avLst/>
              <a:gdLst/>
              <a:ahLst/>
              <a:cxnLst/>
              <a:rect l="l" t="t" r="r" b="b"/>
              <a:pathLst>
                <a:path w="1905" h="22859">
                  <a:moveTo>
                    <a:pt x="762" y="-2381"/>
                  </a:moveTo>
                  <a:lnTo>
                    <a:pt x="762" y="25240"/>
                  </a:lnTo>
                </a:path>
              </a:pathLst>
            </a:custGeom>
            <a:ln w="6286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47" name="object 747"/>
            <p:cNvSpPr/>
            <p:nvPr/>
          </p:nvSpPr>
          <p:spPr>
            <a:xfrm>
              <a:off x="2715767" y="7383780"/>
              <a:ext cx="0" cy="22860"/>
            </a:xfrm>
            <a:custGeom>
              <a:avLst/>
              <a:gdLst/>
              <a:ahLst/>
              <a:cxnLst/>
              <a:rect l="l" t="t" r="r" b="b"/>
              <a:pathLst>
                <a:path h="22859">
                  <a:moveTo>
                    <a:pt x="0" y="22859"/>
                  </a:moveTo>
                  <a:lnTo>
                    <a:pt x="0" y="0"/>
                  </a:lnTo>
                </a:path>
                <a:path h="22859">
                  <a:moveTo>
                    <a:pt x="0" y="22859"/>
                  </a:moveTo>
                  <a:lnTo>
                    <a:pt x="0" y="0"/>
                  </a:lnTo>
                </a:path>
              </a:pathLst>
            </a:custGeom>
            <a:ln w="476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48" name="object 748"/>
            <p:cNvSpPr/>
            <p:nvPr/>
          </p:nvSpPr>
          <p:spPr>
            <a:xfrm>
              <a:off x="2717291" y="7383780"/>
              <a:ext cx="1905" cy="22860"/>
            </a:xfrm>
            <a:custGeom>
              <a:avLst/>
              <a:gdLst/>
              <a:ahLst/>
              <a:cxnLst/>
              <a:rect l="l" t="t" r="r" b="b"/>
              <a:pathLst>
                <a:path w="1905" h="22859">
                  <a:moveTo>
                    <a:pt x="762" y="-2381"/>
                  </a:moveTo>
                  <a:lnTo>
                    <a:pt x="762" y="25240"/>
                  </a:lnTo>
                </a:path>
              </a:pathLst>
            </a:custGeom>
            <a:ln w="6286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49" name="object 749"/>
            <p:cNvSpPr/>
            <p:nvPr/>
          </p:nvSpPr>
          <p:spPr>
            <a:xfrm>
              <a:off x="2718816" y="7383780"/>
              <a:ext cx="3175" cy="22860"/>
            </a:xfrm>
            <a:custGeom>
              <a:avLst/>
              <a:gdLst/>
              <a:ahLst/>
              <a:cxnLst/>
              <a:rect l="l" t="t" r="r" b="b"/>
              <a:pathLst>
                <a:path w="3175" h="22859">
                  <a:moveTo>
                    <a:pt x="0" y="22859"/>
                  </a:moveTo>
                  <a:lnTo>
                    <a:pt x="0" y="0"/>
                  </a:lnTo>
                </a:path>
                <a:path w="3175" h="22859">
                  <a:moveTo>
                    <a:pt x="1524" y="22859"/>
                  </a:moveTo>
                  <a:lnTo>
                    <a:pt x="1524" y="0"/>
                  </a:lnTo>
                </a:path>
                <a:path w="3175" h="22859">
                  <a:moveTo>
                    <a:pt x="1524" y="22859"/>
                  </a:moveTo>
                  <a:lnTo>
                    <a:pt x="1524" y="0"/>
                  </a:lnTo>
                </a:path>
                <a:path w="3175" h="22859">
                  <a:moveTo>
                    <a:pt x="3048" y="22859"/>
                  </a:moveTo>
                  <a:lnTo>
                    <a:pt x="3048" y="0"/>
                  </a:lnTo>
                </a:path>
              </a:pathLst>
            </a:custGeom>
            <a:ln w="476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50" name="object 750"/>
            <p:cNvSpPr/>
            <p:nvPr/>
          </p:nvSpPr>
          <p:spPr>
            <a:xfrm>
              <a:off x="2722626" y="7381398"/>
              <a:ext cx="0" cy="27940"/>
            </a:xfrm>
            <a:custGeom>
              <a:avLst/>
              <a:gdLst/>
              <a:ahLst/>
              <a:cxnLst/>
              <a:rect l="l" t="t" r="r" b="b"/>
              <a:pathLst>
                <a:path h="27940">
                  <a:moveTo>
                    <a:pt x="0" y="0"/>
                  </a:moveTo>
                  <a:lnTo>
                    <a:pt x="0" y="27622"/>
                  </a:lnTo>
                </a:path>
                <a:path h="27940">
                  <a:moveTo>
                    <a:pt x="0" y="0"/>
                  </a:moveTo>
                  <a:lnTo>
                    <a:pt x="0" y="27622"/>
                  </a:lnTo>
                </a:path>
              </a:pathLst>
            </a:custGeom>
            <a:ln w="6286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51" name="object 751"/>
            <p:cNvSpPr/>
            <p:nvPr/>
          </p:nvSpPr>
          <p:spPr>
            <a:xfrm>
              <a:off x="2723388" y="7383780"/>
              <a:ext cx="1905" cy="22860"/>
            </a:xfrm>
            <a:custGeom>
              <a:avLst/>
              <a:gdLst/>
              <a:ahLst/>
              <a:cxnLst/>
              <a:rect l="l" t="t" r="r" b="b"/>
              <a:pathLst>
                <a:path w="1905" h="22859">
                  <a:moveTo>
                    <a:pt x="761" y="-2381"/>
                  </a:moveTo>
                  <a:lnTo>
                    <a:pt x="761" y="25240"/>
                  </a:lnTo>
                </a:path>
              </a:pathLst>
            </a:custGeom>
            <a:ln w="6286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52" name="object 752"/>
            <p:cNvSpPr/>
            <p:nvPr/>
          </p:nvSpPr>
          <p:spPr>
            <a:xfrm>
              <a:off x="2726435" y="7383780"/>
              <a:ext cx="0" cy="22860"/>
            </a:xfrm>
            <a:custGeom>
              <a:avLst/>
              <a:gdLst/>
              <a:ahLst/>
              <a:cxnLst/>
              <a:rect l="l" t="t" r="r" b="b"/>
              <a:pathLst>
                <a:path h="22859">
                  <a:moveTo>
                    <a:pt x="0" y="22859"/>
                  </a:moveTo>
                  <a:lnTo>
                    <a:pt x="0" y="0"/>
                  </a:lnTo>
                </a:path>
              </a:pathLst>
            </a:custGeom>
            <a:ln w="476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53" name="object 753"/>
            <p:cNvSpPr/>
            <p:nvPr/>
          </p:nvSpPr>
          <p:spPr>
            <a:xfrm>
              <a:off x="2727197" y="7381398"/>
              <a:ext cx="0" cy="27940"/>
            </a:xfrm>
            <a:custGeom>
              <a:avLst/>
              <a:gdLst/>
              <a:ahLst/>
              <a:cxnLst/>
              <a:rect l="l" t="t" r="r" b="b"/>
              <a:pathLst>
                <a:path h="27940">
                  <a:moveTo>
                    <a:pt x="0" y="0"/>
                  </a:moveTo>
                  <a:lnTo>
                    <a:pt x="0" y="27622"/>
                  </a:lnTo>
                </a:path>
                <a:path h="27940">
                  <a:moveTo>
                    <a:pt x="0" y="0"/>
                  </a:moveTo>
                  <a:lnTo>
                    <a:pt x="0" y="27622"/>
                  </a:lnTo>
                </a:path>
              </a:pathLst>
            </a:custGeom>
            <a:ln w="6286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54" name="object 754"/>
            <p:cNvSpPr/>
            <p:nvPr/>
          </p:nvSpPr>
          <p:spPr>
            <a:xfrm>
              <a:off x="2729483" y="7383780"/>
              <a:ext cx="0" cy="22860"/>
            </a:xfrm>
            <a:custGeom>
              <a:avLst/>
              <a:gdLst/>
              <a:ahLst/>
              <a:cxnLst/>
              <a:rect l="l" t="t" r="r" b="b"/>
              <a:pathLst>
                <a:path h="22859">
                  <a:moveTo>
                    <a:pt x="0" y="22859"/>
                  </a:moveTo>
                  <a:lnTo>
                    <a:pt x="0" y="0"/>
                  </a:lnTo>
                </a:path>
                <a:path h="22859">
                  <a:moveTo>
                    <a:pt x="0" y="22859"/>
                  </a:moveTo>
                  <a:lnTo>
                    <a:pt x="0" y="0"/>
                  </a:lnTo>
                </a:path>
              </a:pathLst>
            </a:custGeom>
            <a:ln w="476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55" name="object 755"/>
            <p:cNvSpPr/>
            <p:nvPr/>
          </p:nvSpPr>
          <p:spPr>
            <a:xfrm>
              <a:off x="2731769" y="7381398"/>
              <a:ext cx="0" cy="27940"/>
            </a:xfrm>
            <a:custGeom>
              <a:avLst/>
              <a:gdLst/>
              <a:ahLst/>
              <a:cxnLst/>
              <a:rect l="l" t="t" r="r" b="b"/>
              <a:pathLst>
                <a:path h="27940">
                  <a:moveTo>
                    <a:pt x="0" y="0"/>
                  </a:moveTo>
                  <a:lnTo>
                    <a:pt x="0" y="27622"/>
                  </a:lnTo>
                </a:path>
                <a:path h="27940">
                  <a:moveTo>
                    <a:pt x="0" y="0"/>
                  </a:moveTo>
                  <a:lnTo>
                    <a:pt x="0" y="27622"/>
                  </a:lnTo>
                </a:path>
              </a:pathLst>
            </a:custGeom>
            <a:ln w="6286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56" name="object 756"/>
            <p:cNvSpPr/>
            <p:nvPr/>
          </p:nvSpPr>
          <p:spPr>
            <a:xfrm>
              <a:off x="2732532" y="7383780"/>
              <a:ext cx="1905" cy="22860"/>
            </a:xfrm>
            <a:custGeom>
              <a:avLst/>
              <a:gdLst/>
              <a:ahLst/>
              <a:cxnLst/>
              <a:rect l="l" t="t" r="r" b="b"/>
              <a:pathLst>
                <a:path w="1905" h="22859">
                  <a:moveTo>
                    <a:pt x="762" y="-2381"/>
                  </a:moveTo>
                  <a:lnTo>
                    <a:pt x="762" y="25240"/>
                  </a:lnTo>
                </a:path>
              </a:pathLst>
            </a:custGeom>
            <a:ln w="6286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57" name="object 757"/>
            <p:cNvSpPr/>
            <p:nvPr/>
          </p:nvSpPr>
          <p:spPr>
            <a:xfrm>
              <a:off x="2734056" y="7383780"/>
              <a:ext cx="0" cy="22860"/>
            </a:xfrm>
            <a:custGeom>
              <a:avLst/>
              <a:gdLst/>
              <a:ahLst/>
              <a:cxnLst/>
              <a:rect l="l" t="t" r="r" b="b"/>
              <a:pathLst>
                <a:path h="22859">
                  <a:moveTo>
                    <a:pt x="0" y="22859"/>
                  </a:moveTo>
                  <a:lnTo>
                    <a:pt x="0" y="0"/>
                  </a:lnTo>
                </a:path>
              </a:pathLst>
            </a:custGeom>
            <a:ln w="476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58" name="object 758"/>
            <p:cNvSpPr/>
            <p:nvPr/>
          </p:nvSpPr>
          <p:spPr>
            <a:xfrm>
              <a:off x="2736341" y="7381398"/>
              <a:ext cx="0" cy="27940"/>
            </a:xfrm>
            <a:custGeom>
              <a:avLst/>
              <a:gdLst/>
              <a:ahLst/>
              <a:cxnLst/>
              <a:rect l="l" t="t" r="r" b="b"/>
              <a:pathLst>
                <a:path h="27940">
                  <a:moveTo>
                    <a:pt x="0" y="0"/>
                  </a:moveTo>
                  <a:lnTo>
                    <a:pt x="0" y="27622"/>
                  </a:lnTo>
                </a:path>
                <a:path h="27940">
                  <a:moveTo>
                    <a:pt x="0" y="0"/>
                  </a:moveTo>
                  <a:lnTo>
                    <a:pt x="0" y="27622"/>
                  </a:lnTo>
                </a:path>
              </a:pathLst>
            </a:custGeom>
            <a:ln w="6286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59" name="object 759"/>
            <p:cNvSpPr/>
            <p:nvPr/>
          </p:nvSpPr>
          <p:spPr>
            <a:xfrm>
              <a:off x="2737103" y="7383780"/>
              <a:ext cx="0" cy="22860"/>
            </a:xfrm>
            <a:custGeom>
              <a:avLst/>
              <a:gdLst/>
              <a:ahLst/>
              <a:cxnLst/>
              <a:rect l="l" t="t" r="r" b="b"/>
              <a:pathLst>
                <a:path h="22859">
                  <a:moveTo>
                    <a:pt x="0" y="22859"/>
                  </a:moveTo>
                  <a:lnTo>
                    <a:pt x="0" y="0"/>
                  </a:lnTo>
                </a:path>
              </a:pathLst>
            </a:custGeom>
            <a:ln w="476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60" name="object 760"/>
            <p:cNvSpPr/>
            <p:nvPr/>
          </p:nvSpPr>
          <p:spPr>
            <a:xfrm>
              <a:off x="2737865" y="7381398"/>
              <a:ext cx="0" cy="27940"/>
            </a:xfrm>
            <a:custGeom>
              <a:avLst/>
              <a:gdLst/>
              <a:ahLst/>
              <a:cxnLst/>
              <a:rect l="l" t="t" r="r" b="b"/>
              <a:pathLst>
                <a:path h="27940">
                  <a:moveTo>
                    <a:pt x="0" y="0"/>
                  </a:moveTo>
                  <a:lnTo>
                    <a:pt x="0" y="27622"/>
                  </a:lnTo>
                </a:path>
                <a:path h="27940">
                  <a:moveTo>
                    <a:pt x="0" y="0"/>
                  </a:moveTo>
                  <a:lnTo>
                    <a:pt x="0" y="27622"/>
                  </a:lnTo>
                </a:path>
              </a:pathLst>
            </a:custGeom>
            <a:ln w="6286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61" name="object 761"/>
            <p:cNvSpPr/>
            <p:nvPr/>
          </p:nvSpPr>
          <p:spPr>
            <a:xfrm>
              <a:off x="2740151" y="7383780"/>
              <a:ext cx="1905" cy="22860"/>
            </a:xfrm>
            <a:custGeom>
              <a:avLst/>
              <a:gdLst/>
              <a:ahLst/>
              <a:cxnLst/>
              <a:rect l="l" t="t" r="r" b="b"/>
              <a:pathLst>
                <a:path w="1905" h="22859">
                  <a:moveTo>
                    <a:pt x="0" y="22859"/>
                  </a:moveTo>
                  <a:lnTo>
                    <a:pt x="0" y="0"/>
                  </a:lnTo>
                </a:path>
                <a:path w="1905" h="22859">
                  <a:moveTo>
                    <a:pt x="1524" y="22859"/>
                  </a:moveTo>
                  <a:lnTo>
                    <a:pt x="1524" y="0"/>
                  </a:lnTo>
                </a:path>
              </a:pathLst>
            </a:custGeom>
            <a:ln w="476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62" name="object 762"/>
            <p:cNvSpPr/>
            <p:nvPr/>
          </p:nvSpPr>
          <p:spPr>
            <a:xfrm>
              <a:off x="2742437" y="7381398"/>
              <a:ext cx="0" cy="27940"/>
            </a:xfrm>
            <a:custGeom>
              <a:avLst/>
              <a:gdLst/>
              <a:ahLst/>
              <a:cxnLst/>
              <a:rect l="l" t="t" r="r" b="b"/>
              <a:pathLst>
                <a:path h="27940">
                  <a:moveTo>
                    <a:pt x="0" y="0"/>
                  </a:moveTo>
                  <a:lnTo>
                    <a:pt x="0" y="27622"/>
                  </a:lnTo>
                </a:path>
                <a:path h="27940">
                  <a:moveTo>
                    <a:pt x="0" y="0"/>
                  </a:moveTo>
                  <a:lnTo>
                    <a:pt x="0" y="27622"/>
                  </a:lnTo>
                </a:path>
              </a:pathLst>
            </a:custGeom>
            <a:ln w="6286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63" name="object 763"/>
            <p:cNvSpPr/>
            <p:nvPr/>
          </p:nvSpPr>
          <p:spPr>
            <a:xfrm>
              <a:off x="2744724" y="7383780"/>
              <a:ext cx="0" cy="22860"/>
            </a:xfrm>
            <a:custGeom>
              <a:avLst/>
              <a:gdLst/>
              <a:ahLst/>
              <a:cxnLst/>
              <a:rect l="l" t="t" r="r" b="b"/>
              <a:pathLst>
                <a:path h="22859">
                  <a:moveTo>
                    <a:pt x="0" y="22859"/>
                  </a:moveTo>
                  <a:lnTo>
                    <a:pt x="0" y="0"/>
                  </a:lnTo>
                </a:path>
                <a:path h="22859">
                  <a:moveTo>
                    <a:pt x="0" y="22859"/>
                  </a:moveTo>
                  <a:lnTo>
                    <a:pt x="0" y="0"/>
                  </a:lnTo>
                </a:path>
              </a:pathLst>
            </a:custGeom>
            <a:ln w="476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64" name="object 764"/>
            <p:cNvSpPr/>
            <p:nvPr/>
          </p:nvSpPr>
          <p:spPr>
            <a:xfrm>
              <a:off x="2747010" y="7381398"/>
              <a:ext cx="0" cy="27940"/>
            </a:xfrm>
            <a:custGeom>
              <a:avLst/>
              <a:gdLst/>
              <a:ahLst/>
              <a:cxnLst/>
              <a:rect l="l" t="t" r="r" b="b"/>
              <a:pathLst>
                <a:path h="27940">
                  <a:moveTo>
                    <a:pt x="0" y="0"/>
                  </a:moveTo>
                  <a:lnTo>
                    <a:pt x="0" y="27622"/>
                  </a:lnTo>
                </a:path>
                <a:path h="27940">
                  <a:moveTo>
                    <a:pt x="0" y="0"/>
                  </a:moveTo>
                  <a:lnTo>
                    <a:pt x="0" y="27622"/>
                  </a:lnTo>
                </a:path>
              </a:pathLst>
            </a:custGeom>
            <a:ln w="6286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65" name="object 765"/>
            <p:cNvSpPr/>
            <p:nvPr/>
          </p:nvSpPr>
          <p:spPr>
            <a:xfrm>
              <a:off x="2747772" y="7383780"/>
              <a:ext cx="0" cy="22860"/>
            </a:xfrm>
            <a:custGeom>
              <a:avLst/>
              <a:gdLst/>
              <a:ahLst/>
              <a:cxnLst/>
              <a:rect l="l" t="t" r="r" b="b"/>
              <a:pathLst>
                <a:path h="22859">
                  <a:moveTo>
                    <a:pt x="0" y="22859"/>
                  </a:moveTo>
                  <a:lnTo>
                    <a:pt x="0" y="0"/>
                  </a:lnTo>
                </a:path>
              </a:pathLst>
            </a:custGeom>
            <a:ln w="476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66" name="object 766"/>
            <p:cNvSpPr/>
            <p:nvPr/>
          </p:nvSpPr>
          <p:spPr>
            <a:xfrm>
              <a:off x="2748534" y="7381398"/>
              <a:ext cx="0" cy="27940"/>
            </a:xfrm>
            <a:custGeom>
              <a:avLst/>
              <a:gdLst/>
              <a:ahLst/>
              <a:cxnLst/>
              <a:rect l="l" t="t" r="r" b="b"/>
              <a:pathLst>
                <a:path h="27940">
                  <a:moveTo>
                    <a:pt x="0" y="0"/>
                  </a:moveTo>
                  <a:lnTo>
                    <a:pt x="0" y="27622"/>
                  </a:lnTo>
                </a:path>
                <a:path h="27940">
                  <a:moveTo>
                    <a:pt x="0" y="0"/>
                  </a:moveTo>
                  <a:lnTo>
                    <a:pt x="0" y="27622"/>
                  </a:lnTo>
                </a:path>
              </a:pathLst>
            </a:custGeom>
            <a:ln w="6286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67" name="object 767"/>
            <p:cNvSpPr/>
            <p:nvPr/>
          </p:nvSpPr>
          <p:spPr>
            <a:xfrm>
              <a:off x="2749296" y="7383780"/>
              <a:ext cx="1905" cy="22860"/>
            </a:xfrm>
            <a:custGeom>
              <a:avLst/>
              <a:gdLst/>
              <a:ahLst/>
              <a:cxnLst/>
              <a:rect l="l" t="t" r="r" b="b"/>
              <a:pathLst>
                <a:path w="1905" h="22859">
                  <a:moveTo>
                    <a:pt x="761" y="-2381"/>
                  </a:moveTo>
                  <a:lnTo>
                    <a:pt x="761" y="25240"/>
                  </a:lnTo>
                </a:path>
              </a:pathLst>
            </a:custGeom>
            <a:ln w="6286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68" name="object 768"/>
            <p:cNvSpPr/>
            <p:nvPr/>
          </p:nvSpPr>
          <p:spPr>
            <a:xfrm>
              <a:off x="2750819" y="7383780"/>
              <a:ext cx="6350" cy="22860"/>
            </a:xfrm>
            <a:custGeom>
              <a:avLst/>
              <a:gdLst/>
              <a:ahLst/>
              <a:cxnLst/>
              <a:rect l="l" t="t" r="r" b="b"/>
              <a:pathLst>
                <a:path w="6350" h="22859">
                  <a:moveTo>
                    <a:pt x="0" y="22859"/>
                  </a:moveTo>
                  <a:lnTo>
                    <a:pt x="0" y="0"/>
                  </a:lnTo>
                </a:path>
                <a:path w="6350" h="22859">
                  <a:moveTo>
                    <a:pt x="1524" y="22859"/>
                  </a:moveTo>
                  <a:lnTo>
                    <a:pt x="1524" y="0"/>
                  </a:lnTo>
                </a:path>
                <a:path w="6350" h="22859">
                  <a:moveTo>
                    <a:pt x="1524" y="22859"/>
                  </a:moveTo>
                  <a:lnTo>
                    <a:pt x="1524" y="0"/>
                  </a:lnTo>
                </a:path>
                <a:path w="6350" h="22859">
                  <a:moveTo>
                    <a:pt x="3048" y="22859"/>
                  </a:moveTo>
                  <a:lnTo>
                    <a:pt x="3048" y="0"/>
                  </a:lnTo>
                </a:path>
                <a:path w="6350" h="22859">
                  <a:moveTo>
                    <a:pt x="4572" y="22859"/>
                  </a:moveTo>
                  <a:lnTo>
                    <a:pt x="4572" y="0"/>
                  </a:lnTo>
                </a:path>
                <a:path w="6350" h="22859">
                  <a:moveTo>
                    <a:pt x="6096" y="22859"/>
                  </a:moveTo>
                  <a:lnTo>
                    <a:pt x="6096" y="0"/>
                  </a:lnTo>
                </a:path>
                <a:path w="6350" h="22859">
                  <a:moveTo>
                    <a:pt x="6096" y="22859"/>
                  </a:moveTo>
                  <a:lnTo>
                    <a:pt x="6096" y="0"/>
                  </a:lnTo>
                </a:path>
              </a:pathLst>
            </a:custGeom>
            <a:ln w="476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69" name="object 769"/>
            <p:cNvSpPr/>
            <p:nvPr/>
          </p:nvSpPr>
          <p:spPr>
            <a:xfrm>
              <a:off x="2757677" y="7381398"/>
              <a:ext cx="1905" cy="27940"/>
            </a:xfrm>
            <a:custGeom>
              <a:avLst/>
              <a:gdLst/>
              <a:ahLst/>
              <a:cxnLst/>
              <a:rect l="l" t="t" r="r" b="b"/>
              <a:pathLst>
                <a:path w="1905" h="27940">
                  <a:moveTo>
                    <a:pt x="0" y="0"/>
                  </a:moveTo>
                  <a:lnTo>
                    <a:pt x="0" y="27622"/>
                  </a:lnTo>
                </a:path>
                <a:path w="1905" h="27940">
                  <a:moveTo>
                    <a:pt x="1524" y="0"/>
                  </a:moveTo>
                  <a:lnTo>
                    <a:pt x="1524" y="27622"/>
                  </a:lnTo>
                </a:path>
                <a:path w="1905" h="27940">
                  <a:moveTo>
                    <a:pt x="1524" y="0"/>
                  </a:moveTo>
                  <a:lnTo>
                    <a:pt x="1524" y="27622"/>
                  </a:lnTo>
                </a:path>
              </a:pathLst>
            </a:custGeom>
            <a:ln w="6286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70" name="object 770"/>
            <p:cNvSpPr/>
            <p:nvPr/>
          </p:nvSpPr>
          <p:spPr>
            <a:xfrm>
              <a:off x="2759964" y="7383780"/>
              <a:ext cx="1905" cy="22860"/>
            </a:xfrm>
            <a:custGeom>
              <a:avLst/>
              <a:gdLst/>
              <a:ahLst/>
              <a:cxnLst/>
              <a:rect l="l" t="t" r="r" b="b"/>
              <a:pathLst>
                <a:path w="1905" h="22859">
                  <a:moveTo>
                    <a:pt x="762" y="-2381"/>
                  </a:moveTo>
                  <a:lnTo>
                    <a:pt x="762" y="25240"/>
                  </a:lnTo>
                </a:path>
              </a:pathLst>
            </a:custGeom>
            <a:ln w="6286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71" name="object 771"/>
            <p:cNvSpPr/>
            <p:nvPr/>
          </p:nvSpPr>
          <p:spPr>
            <a:xfrm>
              <a:off x="2761488" y="7383780"/>
              <a:ext cx="1905" cy="22860"/>
            </a:xfrm>
            <a:custGeom>
              <a:avLst/>
              <a:gdLst/>
              <a:ahLst/>
              <a:cxnLst/>
              <a:rect l="l" t="t" r="r" b="b"/>
              <a:pathLst>
                <a:path w="1905" h="22859">
                  <a:moveTo>
                    <a:pt x="761" y="-2381"/>
                  </a:moveTo>
                  <a:lnTo>
                    <a:pt x="761" y="25240"/>
                  </a:lnTo>
                </a:path>
              </a:pathLst>
            </a:custGeom>
            <a:ln w="6286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72" name="object 772"/>
            <p:cNvSpPr/>
            <p:nvPr/>
          </p:nvSpPr>
          <p:spPr>
            <a:xfrm>
              <a:off x="2763773" y="7381398"/>
              <a:ext cx="0" cy="27940"/>
            </a:xfrm>
            <a:custGeom>
              <a:avLst/>
              <a:gdLst/>
              <a:ahLst/>
              <a:cxnLst/>
              <a:rect l="l" t="t" r="r" b="b"/>
              <a:pathLst>
                <a:path h="27940">
                  <a:moveTo>
                    <a:pt x="0" y="0"/>
                  </a:moveTo>
                  <a:lnTo>
                    <a:pt x="0" y="27622"/>
                  </a:lnTo>
                </a:path>
                <a:path h="27940">
                  <a:moveTo>
                    <a:pt x="0" y="0"/>
                  </a:moveTo>
                  <a:lnTo>
                    <a:pt x="0" y="27622"/>
                  </a:lnTo>
                </a:path>
              </a:pathLst>
            </a:custGeom>
            <a:ln w="6286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73" name="object 773"/>
            <p:cNvSpPr/>
            <p:nvPr/>
          </p:nvSpPr>
          <p:spPr>
            <a:xfrm>
              <a:off x="2764535" y="7383780"/>
              <a:ext cx="3175" cy="22860"/>
            </a:xfrm>
            <a:custGeom>
              <a:avLst/>
              <a:gdLst/>
              <a:ahLst/>
              <a:cxnLst/>
              <a:rect l="l" t="t" r="r" b="b"/>
              <a:pathLst>
                <a:path w="3175" h="22859">
                  <a:moveTo>
                    <a:pt x="0" y="22859"/>
                  </a:moveTo>
                  <a:lnTo>
                    <a:pt x="0" y="0"/>
                  </a:lnTo>
                </a:path>
                <a:path w="3175" h="22859">
                  <a:moveTo>
                    <a:pt x="1524" y="22859"/>
                  </a:moveTo>
                  <a:lnTo>
                    <a:pt x="1524" y="0"/>
                  </a:lnTo>
                </a:path>
                <a:path w="3175" h="22859">
                  <a:moveTo>
                    <a:pt x="3048" y="22859"/>
                  </a:moveTo>
                  <a:lnTo>
                    <a:pt x="3048" y="0"/>
                  </a:lnTo>
                </a:path>
                <a:path w="3175" h="22859">
                  <a:moveTo>
                    <a:pt x="3048" y="22859"/>
                  </a:moveTo>
                  <a:lnTo>
                    <a:pt x="3048" y="0"/>
                  </a:lnTo>
                </a:path>
              </a:pathLst>
            </a:custGeom>
            <a:ln w="476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74" name="object 774"/>
            <p:cNvSpPr/>
            <p:nvPr/>
          </p:nvSpPr>
          <p:spPr>
            <a:xfrm>
              <a:off x="2769108" y="7383780"/>
              <a:ext cx="1905" cy="22860"/>
            </a:xfrm>
            <a:custGeom>
              <a:avLst/>
              <a:gdLst/>
              <a:ahLst/>
              <a:cxnLst/>
              <a:rect l="l" t="t" r="r" b="b"/>
              <a:pathLst>
                <a:path w="1905" h="22859">
                  <a:moveTo>
                    <a:pt x="762" y="-2381"/>
                  </a:moveTo>
                  <a:lnTo>
                    <a:pt x="762" y="25240"/>
                  </a:lnTo>
                </a:path>
              </a:pathLst>
            </a:custGeom>
            <a:ln w="6286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75" name="object 775"/>
            <p:cNvSpPr/>
            <p:nvPr/>
          </p:nvSpPr>
          <p:spPr>
            <a:xfrm>
              <a:off x="2770632" y="7383780"/>
              <a:ext cx="0" cy="22860"/>
            </a:xfrm>
            <a:custGeom>
              <a:avLst/>
              <a:gdLst/>
              <a:ahLst/>
              <a:cxnLst/>
              <a:rect l="l" t="t" r="r" b="b"/>
              <a:pathLst>
                <a:path h="22859">
                  <a:moveTo>
                    <a:pt x="0" y="22859"/>
                  </a:moveTo>
                  <a:lnTo>
                    <a:pt x="0" y="0"/>
                  </a:lnTo>
                </a:path>
                <a:path h="22859">
                  <a:moveTo>
                    <a:pt x="0" y="22859"/>
                  </a:moveTo>
                  <a:lnTo>
                    <a:pt x="0" y="0"/>
                  </a:lnTo>
                </a:path>
              </a:pathLst>
            </a:custGeom>
            <a:ln w="476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76" name="object 776"/>
            <p:cNvSpPr/>
            <p:nvPr/>
          </p:nvSpPr>
          <p:spPr>
            <a:xfrm>
              <a:off x="2770632" y="7383780"/>
              <a:ext cx="1905" cy="22860"/>
            </a:xfrm>
            <a:custGeom>
              <a:avLst/>
              <a:gdLst/>
              <a:ahLst/>
              <a:cxnLst/>
              <a:rect l="l" t="t" r="r" b="b"/>
              <a:pathLst>
                <a:path w="1905" h="22859">
                  <a:moveTo>
                    <a:pt x="762" y="-2381"/>
                  </a:moveTo>
                  <a:lnTo>
                    <a:pt x="762" y="25240"/>
                  </a:lnTo>
                </a:path>
              </a:pathLst>
            </a:custGeom>
            <a:ln w="6286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77" name="object 777"/>
            <p:cNvSpPr/>
            <p:nvPr/>
          </p:nvSpPr>
          <p:spPr>
            <a:xfrm>
              <a:off x="2772156" y="7383780"/>
              <a:ext cx="1905" cy="22860"/>
            </a:xfrm>
            <a:custGeom>
              <a:avLst/>
              <a:gdLst/>
              <a:ahLst/>
              <a:cxnLst/>
              <a:rect l="l" t="t" r="r" b="b"/>
              <a:pathLst>
                <a:path w="1905" h="22859">
                  <a:moveTo>
                    <a:pt x="762" y="-2381"/>
                  </a:moveTo>
                  <a:lnTo>
                    <a:pt x="762" y="25240"/>
                  </a:lnTo>
                </a:path>
              </a:pathLst>
            </a:custGeom>
            <a:ln w="6286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78" name="object 778"/>
            <p:cNvSpPr/>
            <p:nvPr/>
          </p:nvSpPr>
          <p:spPr>
            <a:xfrm>
              <a:off x="2774441" y="7381398"/>
              <a:ext cx="0" cy="27940"/>
            </a:xfrm>
            <a:custGeom>
              <a:avLst/>
              <a:gdLst/>
              <a:ahLst/>
              <a:cxnLst/>
              <a:rect l="l" t="t" r="r" b="b"/>
              <a:pathLst>
                <a:path h="27940">
                  <a:moveTo>
                    <a:pt x="0" y="0"/>
                  </a:moveTo>
                  <a:lnTo>
                    <a:pt x="0" y="27622"/>
                  </a:lnTo>
                </a:path>
                <a:path h="27940">
                  <a:moveTo>
                    <a:pt x="0" y="0"/>
                  </a:moveTo>
                  <a:lnTo>
                    <a:pt x="0" y="27622"/>
                  </a:lnTo>
                </a:path>
              </a:pathLst>
            </a:custGeom>
            <a:ln w="6286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79" name="object 779"/>
            <p:cNvSpPr/>
            <p:nvPr/>
          </p:nvSpPr>
          <p:spPr>
            <a:xfrm>
              <a:off x="2775203" y="7383780"/>
              <a:ext cx="1905" cy="22860"/>
            </a:xfrm>
            <a:custGeom>
              <a:avLst/>
              <a:gdLst/>
              <a:ahLst/>
              <a:cxnLst/>
              <a:rect l="l" t="t" r="r" b="b"/>
              <a:pathLst>
                <a:path w="1905" h="22859">
                  <a:moveTo>
                    <a:pt x="762" y="-2381"/>
                  </a:moveTo>
                  <a:lnTo>
                    <a:pt x="762" y="25240"/>
                  </a:lnTo>
                </a:path>
              </a:pathLst>
            </a:custGeom>
            <a:ln w="6286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80" name="object 780"/>
            <p:cNvSpPr/>
            <p:nvPr/>
          </p:nvSpPr>
          <p:spPr>
            <a:xfrm>
              <a:off x="2778251" y="7383780"/>
              <a:ext cx="0" cy="22860"/>
            </a:xfrm>
            <a:custGeom>
              <a:avLst/>
              <a:gdLst/>
              <a:ahLst/>
              <a:cxnLst/>
              <a:rect l="l" t="t" r="r" b="b"/>
              <a:pathLst>
                <a:path h="22859">
                  <a:moveTo>
                    <a:pt x="0" y="22859"/>
                  </a:moveTo>
                  <a:lnTo>
                    <a:pt x="0" y="0"/>
                  </a:lnTo>
                </a:path>
              </a:pathLst>
            </a:custGeom>
            <a:ln w="476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81" name="object 781"/>
            <p:cNvSpPr/>
            <p:nvPr/>
          </p:nvSpPr>
          <p:spPr>
            <a:xfrm>
              <a:off x="2779013" y="7381398"/>
              <a:ext cx="0" cy="27940"/>
            </a:xfrm>
            <a:custGeom>
              <a:avLst/>
              <a:gdLst/>
              <a:ahLst/>
              <a:cxnLst/>
              <a:rect l="l" t="t" r="r" b="b"/>
              <a:pathLst>
                <a:path h="27940">
                  <a:moveTo>
                    <a:pt x="0" y="0"/>
                  </a:moveTo>
                  <a:lnTo>
                    <a:pt x="0" y="27622"/>
                  </a:lnTo>
                </a:path>
                <a:path h="27940">
                  <a:moveTo>
                    <a:pt x="0" y="0"/>
                  </a:moveTo>
                  <a:lnTo>
                    <a:pt x="0" y="27622"/>
                  </a:lnTo>
                </a:path>
              </a:pathLst>
            </a:custGeom>
            <a:ln w="6286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82" name="object 782"/>
            <p:cNvSpPr/>
            <p:nvPr/>
          </p:nvSpPr>
          <p:spPr>
            <a:xfrm>
              <a:off x="2779775" y="7383780"/>
              <a:ext cx="1905" cy="22860"/>
            </a:xfrm>
            <a:custGeom>
              <a:avLst/>
              <a:gdLst/>
              <a:ahLst/>
              <a:cxnLst/>
              <a:rect l="l" t="t" r="r" b="b"/>
              <a:pathLst>
                <a:path w="1905" h="22859">
                  <a:moveTo>
                    <a:pt x="762" y="-2381"/>
                  </a:moveTo>
                  <a:lnTo>
                    <a:pt x="762" y="25240"/>
                  </a:lnTo>
                </a:path>
              </a:pathLst>
            </a:custGeom>
            <a:ln w="6286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83" name="object 783"/>
            <p:cNvSpPr/>
            <p:nvPr/>
          </p:nvSpPr>
          <p:spPr>
            <a:xfrm>
              <a:off x="2781300" y="7383780"/>
              <a:ext cx="0" cy="22860"/>
            </a:xfrm>
            <a:custGeom>
              <a:avLst/>
              <a:gdLst/>
              <a:ahLst/>
              <a:cxnLst/>
              <a:rect l="l" t="t" r="r" b="b"/>
              <a:pathLst>
                <a:path h="22859">
                  <a:moveTo>
                    <a:pt x="0" y="22859"/>
                  </a:moveTo>
                  <a:lnTo>
                    <a:pt x="0" y="0"/>
                  </a:lnTo>
                </a:path>
                <a:path h="22859">
                  <a:moveTo>
                    <a:pt x="0" y="22859"/>
                  </a:moveTo>
                  <a:lnTo>
                    <a:pt x="0" y="0"/>
                  </a:lnTo>
                </a:path>
              </a:pathLst>
            </a:custGeom>
            <a:ln w="476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84" name="object 784"/>
            <p:cNvSpPr/>
            <p:nvPr/>
          </p:nvSpPr>
          <p:spPr>
            <a:xfrm>
              <a:off x="2782824" y="7383780"/>
              <a:ext cx="1905" cy="22860"/>
            </a:xfrm>
            <a:custGeom>
              <a:avLst/>
              <a:gdLst/>
              <a:ahLst/>
              <a:cxnLst/>
              <a:rect l="l" t="t" r="r" b="b"/>
              <a:pathLst>
                <a:path w="1905" h="22859">
                  <a:moveTo>
                    <a:pt x="762" y="-2381"/>
                  </a:moveTo>
                  <a:lnTo>
                    <a:pt x="762" y="25240"/>
                  </a:lnTo>
                </a:path>
              </a:pathLst>
            </a:custGeom>
            <a:ln w="6286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85" name="object 785"/>
            <p:cNvSpPr/>
            <p:nvPr/>
          </p:nvSpPr>
          <p:spPr>
            <a:xfrm>
              <a:off x="2784348" y="7383780"/>
              <a:ext cx="1905" cy="22860"/>
            </a:xfrm>
            <a:custGeom>
              <a:avLst/>
              <a:gdLst/>
              <a:ahLst/>
              <a:cxnLst/>
              <a:rect l="l" t="t" r="r" b="b"/>
              <a:pathLst>
                <a:path w="1905" h="22859">
                  <a:moveTo>
                    <a:pt x="762" y="-2381"/>
                  </a:moveTo>
                  <a:lnTo>
                    <a:pt x="762" y="25240"/>
                  </a:lnTo>
                </a:path>
              </a:pathLst>
            </a:custGeom>
            <a:ln w="6286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86" name="object 786"/>
            <p:cNvSpPr/>
            <p:nvPr/>
          </p:nvSpPr>
          <p:spPr>
            <a:xfrm>
              <a:off x="2785872" y="7383780"/>
              <a:ext cx="0" cy="22860"/>
            </a:xfrm>
            <a:custGeom>
              <a:avLst/>
              <a:gdLst/>
              <a:ahLst/>
              <a:cxnLst/>
              <a:rect l="l" t="t" r="r" b="b"/>
              <a:pathLst>
                <a:path h="22859">
                  <a:moveTo>
                    <a:pt x="0" y="22859"/>
                  </a:moveTo>
                  <a:lnTo>
                    <a:pt x="0" y="0"/>
                  </a:lnTo>
                </a:path>
                <a:path h="22859">
                  <a:moveTo>
                    <a:pt x="0" y="22859"/>
                  </a:moveTo>
                  <a:lnTo>
                    <a:pt x="0" y="0"/>
                  </a:lnTo>
                </a:path>
              </a:pathLst>
            </a:custGeom>
            <a:ln w="476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87" name="object 787"/>
            <p:cNvSpPr/>
            <p:nvPr/>
          </p:nvSpPr>
          <p:spPr>
            <a:xfrm>
              <a:off x="2785872" y="7383780"/>
              <a:ext cx="1905" cy="22860"/>
            </a:xfrm>
            <a:custGeom>
              <a:avLst/>
              <a:gdLst/>
              <a:ahLst/>
              <a:cxnLst/>
              <a:rect l="l" t="t" r="r" b="b"/>
              <a:pathLst>
                <a:path w="1905" h="22859">
                  <a:moveTo>
                    <a:pt x="762" y="-2381"/>
                  </a:moveTo>
                  <a:lnTo>
                    <a:pt x="762" y="25240"/>
                  </a:lnTo>
                </a:path>
              </a:pathLst>
            </a:custGeom>
            <a:ln w="6286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88" name="object 788"/>
            <p:cNvSpPr/>
            <p:nvPr/>
          </p:nvSpPr>
          <p:spPr>
            <a:xfrm>
              <a:off x="2788919" y="7383780"/>
              <a:ext cx="0" cy="22860"/>
            </a:xfrm>
            <a:custGeom>
              <a:avLst/>
              <a:gdLst/>
              <a:ahLst/>
              <a:cxnLst/>
              <a:rect l="l" t="t" r="r" b="b"/>
              <a:pathLst>
                <a:path h="22859">
                  <a:moveTo>
                    <a:pt x="0" y="22859"/>
                  </a:moveTo>
                  <a:lnTo>
                    <a:pt x="0" y="0"/>
                  </a:lnTo>
                </a:path>
              </a:pathLst>
            </a:custGeom>
            <a:ln w="476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89" name="object 789"/>
            <p:cNvSpPr/>
            <p:nvPr/>
          </p:nvSpPr>
          <p:spPr>
            <a:xfrm>
              <a:off x="2789681" y="7381398"/>
              <a:ext cx="0" cy="27940"/>
            </a:xfrm>
            <a:custGeom>
              <a:avLst/>
              <a:gdLst/>
              <a:ahLst/>
              <a:cxnLst/>
              <a:rect l="l" t="t" r="r" b="b"/>
              <a:pathLst>
                <a:path h="27940">
                  <a:moveTo>
                    <a:pt x="0" y="0"/>
                  </a:moveTo>
                  <a:lnTo>
                    <a:pt x="0" y="27622"/>
                  </a:lnTo>
                </a:path>
                <a:path h="27940">
                  <a:moveTo>
                    <a:pt x="0" y="0"/>
                  </a:moveTo>
                  <a:lnTo>
                    <a:pt x="0" y="27622"/>
                  </a:lnTo>
                </a:path>
              </a:pathLst>
            </a:custGeom>
            <a:ln w="6286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90" name="object 790"/>
            <p:cNvSpPr/>
            <p:nvPr/>
          </p:nvSpPr>
          <p:spPr>
            <a:xfrm>
              <a:off x="2791967" y="7383780"/>
              <a:ext cx="1905" cy="22860"/>
            </a:xfrm>
            <a:custGeom>
              <a:avLst/>
              <a:gdLst/>
              <a:ahLst/>
              <a:cxnLst/>
              <a:rect l="l" t="t" r="r" b="b"/>
              <a:pathLst>
                <a:path w="1905" h="22859">
                  <a:moveTo>
                    <a:pt x="0" y="22859"/>
                  </a:moveTo>
                  <a:lnTo>
                    <a:pt x="0" y="0"/>
                  </a:lnTo>
                </a:path>
                <a:path w="1905" h="22859">
                  <a:moveTo>
                    <a:pt x="1524" y="22859"/>
                  </a:moveTo>
                  <a:lnTo>
                    <a:pt x="1524" y="0"/>
                  </a:lnTo>
                </a:path>
                <a:path w="1905" h="22859">
                  <a:moveTo>
                    <a:pt x="1524" y="22859"/>
                  </a:moveTo>
                  <a:lnTo>
                    <a:pt x="1524" y="0"/>
                  </a:lnTo>
                </a:path>
              </a:pathLst>
            </a:custGeom>
            <a:ln w="476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91" name="object 791"/>
            <p:cNvSpPr/>
            <p:nvPr/>
          </p:nvSpPr>
          <p:spPr>
            <a:xfrm>
              <a:off x="2793491" y="7383780"/>
              <a:ext cx="1905" cy="22860"/>
            </a:xfrm>
            <a:custGeom>
              <a:avLst/>
              <a:gdLst/>
              <a:ahLst/>
              <a:cxnLst/>
              <a:rect l="l" t="t" r="r" b="b"/>
              <a:pathLst>
                <a:path w="1905" h="22859">
                  <a:moveTo>
                    <a:pt x="762" y="-2381"/>
                  </a:moveTo>
                  <a:lnTo>
                    <a:pt x="762" y="25240"/>
                  </a:lnTo>
                </a:path>
              </a:pathLst>
            </a:custGeom>
            <a:ln w="6286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92" name="object 792"/>
            <p:cNvSpPr/>
            <p:nvPr/>
          </p:nvSpPr>
          <p:spPr>
            <a:xfrm>
              <a:off x="2795777" y="7381398"/>
              <a:ext cx="1905" cy="27940"/>
            </a:xfrm>
            <a:custGeom>
              <a:avLst/>
              <a:gdLst/>
              <a:ahLst/>
              <a:cxnLst/>
              <a:rect l="l" t="t" r="r" b="b"/>
              <a:pathLst>
                <a:path w="1905" h="27940">
                  <a:moveTo>
                    <a:pt x="0" y="0"/>
                  </a:moveTo>
                  <a:lnTo>
                    <a:pt x="0" y="27622"/>
                  </a:lnTo>
                </a:path>
                <a:path w="1905" h="27940">
                  <a:moveTo>
                    <a:pt x="1524" y="0"/>
                  </a:moveTo>
                  <a:lnTo>
                    <a:pt x="1524" y="27622"/>
                  </a:lnTo>
                </a:path>
                <a:path w="1905" h="27940">
                  <a:moveTo>
                    <a:pt x="1524" y="0"/>
                  </a:moveTo>
                  <a:lnTo>
                    <a:pt x="1524" y="27622"/>
                  </a:lnTo>
                </a:path>
              </a:pathLst>
            </a:custGeom>
            <a:ln w="6286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93" name="object 793"/>
            <p:cNvSpPr/>
            <p:nvPr/>
          </p:nvSpPr>
          <p:spPr>
            <a:xfrm>
              <a:off x="2798064" y="7383780"/>
              <a:ext cx="1905" cy="22860"/>
            </a:xfrm>
            <a:custGeom>
              <a:avLst/>
              <a:gdLst/>
              <a:ahLst/>
              <a:cxnLst/>
              <a:rect l="l" t="t" r="r" b="b"/>
              <a:pathLst>
                <a:path w="1905" h="22859">
                  <a:moveTo>
                    <a:pt x="762" y="-2381"/>
                  </a:moveTo>
                  <a:lnTo>
                    <a:pt x="762" y="25240"/>
                  </a:lnTo>
                </a:path>
              </a:pathLst>
            </a:custGeom>
            <a:ln w="6286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94" name="object 794"/>
            <p:cNvSpPr/>
            <p:nvPr/>
          </p:nvSpPr>
          <p:spPr>
            <a:xfrm>
              <a:off x="2799588" y="7383780"/>
              <a:ext cx="1905" cy="22860"/>
            </a:xfrm>
            <a:custGeom>
              <a:avLst/>
              <a:gdLst/>
              <a:ahLst/>
              <a:cxnLst/>
              <a:rect l="l" t="t" r="r" b="b"/>
              <a:pathLst>
                <a:path w="1905" h="22859">
                  <a:moveTo>
                    <a:pt x="761" y="-2381"/>
                  </a:moveTo>
                  <a:lnTo>
                    <a:pt x="761" y="25240"/>
                  </a:lnTo>
                </a:path>
              </a:pathLst>
            </a:custGeom>
            <a:ln w="6286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95" name="object 795"/>
            <p:cNvSpPr/>
            <p:nvPr/>
          </p:nvSpPr>
          <p:spPr>
            <a:xfrm>
              <a:off x="2801111" y="7383780"/>
              <a:ext cx="7620" cy="22860"/>
            </a:xfrm>
            <a:custGeom>
              <a:avLst/>
              <a:gdLst/>
              <a:ahLst/>
              <a:cxnLst/>
              <a:rect l="l" t="t" r="r" b="b"/>
              <a:pathLst>
                <a:path w="7619" h="22859">
                  <a:moveTo>
                    <a:pt x="0" y="22859"/>
                  </a:moveTo>
                  <a:lnTo>
                    <a:pt x="0" y="0"/>
                  </a:lnTo>
                </a:path>
                <a:path w="7619" h="22859">
                  <a:moveTo>
                    <a:pt x="0" y="22859"/>
                  </a:moveTo>
                  <a:lnTo>
                    <a:pt x="0" y="0"/>
                  </a:lnTo>
                </a:path>
                <a:path w="7619" h="22859">
                  <a:moveTo>
                    <a:pt x="1524" y="22859"/>
                  </a:moveTo>
                  <a:lnTo>
                    <a:pt x="1524" y="0"/>
                  </a:lnTo>
                </a:path>
                <a:path w="7619" h="22859">
                  <a:moveTo>
                    <a:pt x="3048" y="22859"/>
                  </a:moveTo>
                  <a:lnTo>
                    <a:pt x="3048" y="0"/>
                  </a:lnTo>
                </a:path>
                <a:path w="7619" h="22859">
                  <a:moveTo>
                    <a:pt x="3048" y="22859"/>
                  </a:moveTo>
                  <a:lnTo>
                    <a:pt x="3048" y="0"/>
                  </a:lnTo>
                </a:path>
                <a:path w="7619" h="22859">
                  <a:moveTo>
                    <a:pt x="4572" y="22859"/>
                  </a:moveTo>
                  <a:lnTo>
                    <a:pt x="4572" y="0"/>
                  </a:lnTo>
                </a:path>
                <a:path w="7619" h="22859">
                  <a:moveTo>
                    <a:pt x="6096" y="22859"/>
                  </a:moveTo>
                  <a:lnTo>
                    <a:pt x="6096" y="0"/>
                  </a:lnTo>
                </a:path>
                <a:path w="7619" h="22859">
                  <a:moveTo>
                    <a:pt x="7620" y="22859"/>
                  </a:moveTo>
                  <a:lnTo>
                    <a:pt x="7620" y="0"/>
                  </a:lnTo>
                </a:path>
                <a:path w="7619" h="22859">
                  <a:moveTo>
                    <a:pt x="7620" y="22859"/>
                  </a:moveTo>
                  <a:lnTo>
                    <a:pt x="7620" y="0"/>
                  </a:lnTo>
                </a:path>
              </a:pathLst>
            </a:custGeom>
            <a:ln w="476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96" name="object 796"/>
            <p:cNvSpPr/>
            <p:nvPr/>
          </p:nvSpPr>
          <p:spPr>
            <a:xfrm>
              <a:off x="2808732" y="7383780"/>
              <a:ext cx="1905" cy="22860"/>
            </a:xfrm>
            <a:custGeom>
              <a:avLst/>
              <a:gdLst/>
              <a:ahLst/>
              <a:cxnLst/>
              <a:rect l="l" t="t" r="r" b="b"/>
              <a:pathLst>
                <a:path w="1905" h="22859">
                  <a:moveTo>
                    <a:pt x="762" y="-2381"/>
                  </a:moveTo>
                  <a:lnTo>
                    <a:pt x="762" y="25240"/>
                  </a:lnTo>
                </a:path>
              </a:pathLst>
            </a:custGeom>
            <a:ln w="6286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97" name="object 797"/>
            <p:cNvSpPr/>
            <p:nvPr/>
          </p:nvSpPr>
          <p:spPr>
            <a:xfrm>
              <a:off x="2810256" y="7383780"/>
              <a:ext cx="1905" cy="22860"/>
            </a:xfrm>
            <a:custGeom>
              <a:avLst/>
              <a:gdLst/>
              <a:ahLst/>
              <a:cxnLst/>
              <a:rect l="l" t="t" r="r" b="b"/>
              <a:pathLst>
                <a:path w="1905" h="22859">
                  <a:moveTo>
                    <a:pt x="762" y="-2381"/>
                  </a:moveTo>
                  <a:lnTo>
                    <a:pt x="762" y="25240"/>
                  </a:lnTo>
                </a:path>
              </a:pathLst>
            </a:custGeom>
            <a:ln w="6286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98" name="object 798"/>
            <p:cNvSpPr/>
            <p:nvPr/>
          </p:nvSpPr>
          <p:spPr>
            <a:xfrm>
              <a:off x="2812541" y="7381398"/>
              <a:ext cx="0" cy="27940"/>
            </a:xfrm>
            <a:custGeom>
              <a:avLst/>
              <a:gdLst/>
              <a:ahLst/>
              <a:cxnLst/>
              <a:rect l="l" t="t" r="r" b="b"/>
              <a:pathLst>
                <a:path h="27940">
                  <a:moveTo>
                    <a:pt x="0" y="0"/>
                  </a:moveTo>
                  <a:lnTo>
                    <a:pt x="0" y="27622"/>
                  </a:lnTo>
                </a:path>
                <a:path h="27940">
                  <a:moveTo>
                    <a:pt x="0" y="0"/>
                  </a:moveTo>
                  <a:lnTo>
                    <a:pt x="0" y="27622"/>
                  </a:lnTo>
                </a:path>
              </a:pathLst>
            </a:custGeom>
            <a:ln w="6286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99" name="object 799"/>
            <p:cNvSpPr/>
            <p:nvPr/>
          </p:nvSpPr>
          <p:spPr>
            <a:xfrm>
              <a:off x="2813303" y="7383780"/>
              <a:ext cx="1905" cy="22860"/>
            </a:xfrm>
            <a:custGeom>
              <a:avLst/>
              <a:gdLst/>
              <a:ahLst/>
              <a:cxnLst/>
              <a:rect l="l" t="t" r="r" b="b"/>
              <a:pathLst>
                <a:path w="1905" h="22859">
                  <a:moveTo>
                    <a:pt x="762" y="-2381"/>
                  </a:moveTo>
                  <a:lnTo>
                    <a:pt x="762" y="25240"/>
                  </a:lnTo>
                </a:path>
              </a:pathLst>
            </a:custGeom>
            <a:ln w="6286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00" name="object 800"/>
            <p:cNvSpPr/>
            <p:nvPr/>
          </p:nvSpPr>
          <p:spPr>
            <a:xfrm>
              <a:off x="2816351" y="7383780"/>
              <a:ext cx="5080" cy="22860"/>
            </a:xfrm>
            <a:custGeom>
              <a:avLst/>
              <a:gdLst/>
              <a:ahLst/>
              <a:cxnLst/>
              <a:rect l="l" t="t" r="r" b="b"/>
              <a:pathLst>
                <a:path w="5080" h="22859">
                  <a:moveTo>
                    <a:pt x="0" y="22859"/>
                  </a:moveTo>
                  <a:lnTo>
                    <a:pt x="0" y="0"/>
                  </a:lnTo>
                </a:path>
                <a:path w="5080" h="22859">
                  <a:moveTo>
                    <a:pt x="0" y="22859"/>
                  </a:moveTo>
                  <a:lnTo>
                    <a:pt x="0" y="0"/>
                  </a:lnTo>
                </a:path>
                <a:path w="5080" h="22859">
                  <a:moveTo>
                    <a:pt x="0" y="22859"/>
                  </a:moveTo>
                  <a:lnTo>
                    <a:pt x="0" y="0"/>
                  </a:lnTo>
                </a:path>
                <a:path w="5080" h="22859">
                  <a:moveTo>
                    <a:pt x="1524" y="22859"/>
                  </a:moveTo>
                  <a:lnTo>
                    <a:pt x="1524" y="0"/>
                  </a:lnTo>
                </a:path>
                <a:path w="5080" h="22859">
                  <a:moveTo>
                    <a:pt x="3048" y="22859"/>
                  </a:moveTo>
                  <a:lnTo>
                    <a:pt x="3048" y="0"/>
                  </a:lnTo>
                </a:path>
                <a:path w="5080" h="22859">
                  <a:moveTo>
                    <a:pt x="3048" y="22859"/>
                  </a:moveTo>
                  <a:lnTo>
                    <a:pt x="3048" y="0"/>
                  </a:lnTo>
                </a:path>
                <a:path w="5080" h="22859">
                  <a:moveTo>
                    <a:pt x="4572" y="22859"/>
                  </a:moveTo>
                  <a:lnTo>
                    <a:pt x="4572" y="0"/>
                  </a:lnTo>
                </a:path>
              </a:pathLst>
            </a:custGeom>
            <a:ln w="476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01" name="object 801"/>
            <p:cNvSpPr/>
            <p:nvPr/>
          </p:nvSpPr>
          <p:spPr>
            <a:xfrm>
              <a:off x="2822448" y="7383780"/>
              <a:ext cx="1905" cy="22860"/>
            </a:xfrm>
            <a:custGeom>
              <a:avLst/>
              <a:gdLst/>
              <a:ahLst/>
              <a:cxnLst/>
              <a:rect l="l" t="t" r="r" b="b"/>
              <a:pathLst>
                <a:path w="1905" h="22859">
                  <a:moveTo>
                    <a:pt x="762" y="-2381"/>
                  </a:moveTo>
                  <a:lnTo>
                    <a:pt x="762" y="25240"/>
                  </a:lnTo>
                </a:path>
              </a:pathLst>
            </a:custGeom>
            <a:ln w="6286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02" name="object 802"/>
            <p:cNvSpPr/>
            <p:nvPr/>
          </p:nvSpPr>
          <p:spPr>
            <a:xfrm>
              <a:off x="2823972" y="7383780"/>
              <a:ext cx="0" cy="22860"/>
            </a:xfrm>
            <a:custGeom>
              <a:avLst/>
              <a:gdLst/>
              <a:ahLst/>
              <a:cxnLst/>
              <a:rect l="l" t="t" r="r" b="b"/>
              <a:pathLst>
                <a:path h="22859">
                  <a:moveTo>
                    <a:pt x="0" y="22859"/>
                  </a:moveTo>
                  <a:lnTo>
                    <a:pt x="0" y="0"/>
                  </a:lnTo>
                </a:path>
                <a:path h="22859">
                  <a:moveTo>
                    <a:pt x="0" y="22859"/>
                  </a:moveTo>
                  <a:lnTo>
                    <a:pt x="0" y="0"/>
                  </a:lnTo>
                </a:path>
              </a:pathLst>
            </a:custGeom>
            <a:ln w="476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03" name="object 803"/>
            <p:cNvSpPr/>
            <p:nvPr/>
          </p:nvSpPr>
          <p:spPr>
            <a:xfrm>
              <a:off x="2823972" y="7383780"/>
              <a:ext cx="1905" cy="22860"/>
            </a:xfrm>
            <a:custGeom>
              <a:avLst/>
              <a:gdLst/>
              <a:ahLst/>
              <a:cxnLst/>
              <a:rect l="l" t="t" r="r" b="b"/>
              <a:pathLst>
                <a:path w="1905" h="22859">
                  <a:moveTo>
                    <a:pt x="762" y="-2381"/>
                  </a:moveTo>
                  <a:lnTo>
                    <a:pt x="762" y="25240"/>
                  </a:lnTo>
                </a:path>
              </a:pathLst>
            </a:custGeom>
            <a:ln w="6286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04" name="object 804"/>
            <p:cNvSpPr/>
            <p:nvPr/>
          </p:nvSpPr>
          <p:spPr>
            <a:xfrm>
              <a:off x="2827019" y="7383780"/>
              <a:ext cx="0" cy="22860"/>
            </a:xfrm>
            <a:custGeom>
              <a:avLst/>
              <a:gdLst/>
              <a:ahLst/>
              <a:cxnLst/>
              <a:rect l="l" t="t" r="r" b="b"/>
              <a:pathLst>
                <a:path h="22859">
                  <a:moveTo>
                    <a:pt x="0" y="22859"/>
                  </a:moveTo>
                  <a:lnTo>
                    <a:pt x="0" y="0"/>
                  </a:lnTo>
                </a:path>
                <a:path h="22859">
                  <a:moveTo>
                    <a:pt x="0" y="22859"/>
                  </a:moveTo>
                  <a:lnTo>
                    <a:pt x="0" y="0"/>
                  </a:lnTo>
                </a:path>
              </a:pathLst>
            </a:custGeom>
            <a:ln w="476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05" name="object 805"/>
            <p:cNvSpPr/>
            <p:nvPr/>
          </p:nvSpPr>
          <p:spPr>
            <a:xfrm>
              <a:off x="2827019" y="7383780"/>
              <a:ext cx="1905" cy="22860"/>
            </a:xfrm>
            <a:custGeom>
              <a:avLst/>
              <a:gdLst/>
              <a:ahLst/>
              <a:cxnLst/>
              <a:rect l="l" t="t" r="r" b="b"/>
              <a:pathLst>
                <a:path w="1905" h="22859">
                  <a:moveTo>
                    <a:pt x="762" y="-2381"/>
                  </a:moveTo>
                  <a:lnTo>
                    <a:pt x="762" y="25240"/>
                  </a:lnTo>
                </a:path>
              </a:pathLst>
            </a:custGeom>
            <a:ln w="6286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06" name="object 806"/>
            <p:cNvSpPr/>
            <p:nvPr/>
          </p:nvSpPr>
          <p:spPr>
            <a:xfrm>
              <a:off x="2830067" y="7383780"/>
              <a:ext cx="0" cy="22860"/>
            </a:xfrm>
            <a:custGeom>
              <a:avLst/>
              <a:gdLst/>
              <a:ahLst/>
              <a:cxnLst/>
              <a:rect l="l" t="t" r="r" b="b"/>
              <a:pathLst>
                <a:path h="22859">
                  <a:moveTo>
                    <a:pt x="0" y="22859"/>
                  </a:moveTo>
                  <a:lnTo>
                    <a:pt x="0" y="0"/>
                  </a:lnTo>
                </a:path>
              </a:pathLst>
            </a:custGeom>
            <a:ln w="476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07" name="object 807"/>
            <p:cNvSpPr/>
            <p:nvPr/>
          </p:nvSpPr>
          <p:spPr>
            <a:xfrm>
              <a:off x="2830830" y="7381398"/>
              <a:ext cx="0" cy="27940"/>
            </a:xfrm>
            <a:custGeom>
              <a:avLst/>
              <a:gdLst/>
              <a:ahLst/>
              <a:cxnLst/>
              <a:rect l="l" t="t" r="r" b="b"/>
              <a:pathLst>
                <a:path h="27940">
                  <a:moveTo>
                    <a:pt x="0" y="0"/>
                  </a:moveTo>
                  <a:lnTo>
                    <a:pt x="0" y="27622"/>
                  </a:lnTo>
                </a:path>
                <a:path h="27940">
                  <a:moveTo>
                    <a:pt x="0" y="0"/>
                  </a:moveTo>
                  <a:lnTo>
                    <a:pt x="0" y="27622"/>
                  </a:lnTo>
                </a:path>
              </a:pathLst>
            </a:custGeom>
            <a:ln w="6286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08" name="object 808"/>
            <p:cNvSpPr/>
            <p:nvPr/>
          </p:nvSpPr>
          <p:spPr>
            <a:xfrm>
              <a:off x="2831591" y="7383780"/>
              <a:ext cx="0" cy="22860"/>
            </a:xfrm>
            <a:custGeom>
              <a:avLst/>
              <a:gdLst/>
              <a:ahLst/>
              <a:cxnLst/>
              <a:rect l="l" t="t" r="r" b="b"/>
              <a:pathLst>
                <a:path h="22859">
                  <a:moveTo>
                    <a:pt x="0" y="22859"/>
                  </a:moveTo>
                  <a:lnTo>
                    <a:pt x="0" y="0"/>
                  </a:lnTo>
                </a:path>
              </a:pathLst>
            </a:custGeom>
            <a:ln w="476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09" name="object 809"/>
            <p:cNvSpPr/>
            <p:nvPr/>
          </p:nvSpPr>
          <p:spPr>
            <a:xfrm>
              <a:off x="2833116" y="7383780"/>
              <a:ext cx="1905" cy="22860"/>
            </a:xfrm>
            <a:custGeom>
              <a:avLst/>
              <a:gdLst/>
              <a:ahLst/>
              <a:cxnLst/>
              <a:rect l="l" t="t" r="r" b="b"/>
              <a:pathLst>
                <a:path w="1905" h="22859">
                  <a:moveTo>
                    <a:pt x="762" y="-2381"/>
                  </a:moveTo>
                  <a:lnTo>
                    <a:pt x="762" y="25240"/>
                  </a:lnTo>
                </a:path>
              </a:pathLst>
            </a:custGeom>
            <a:ln w="6286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10" name="object 810"/>
            <p:cNvSpPr/>
            <p:nvPr/>
          </p:nvSpPr>
          <p:spPr>
            <a:xfrm>
              <a:off x="2834640" y="7383780"/>
              <a:ext cx="0" cy="22860"/>
            </a:xfrm>
            <a:custGeom>
              <a:avLst/>
              <a:gdLst/>
              <a:ahLst/>
              <a:cxnLst/>
              <a:rect l="l" t="t" r="r" b="b"/>
              <a:pathLst>
                <a:path h="22859">
                  <a:moveTo>
                    <a:pt x="0" y="22859"/>
                  </a:moveTo>
                  <a:lnTo>
                    <a:pt x="0" y="0"/>
                  </a:lnTo>
                </a:path>
                <a:path h="22859">
                  <a:moveTo>
                    <a:pt x="0" y="22859"/>
                  </a:moveTo>
                  <a:lnTo>
                    <a:pt x="0" y="0"/>
                  </a:lnTo>
                </a:path>
              </a:pathLst>
            </a:custGeom>
            <a:ln w="476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11" name="object 811"/>
            <p:cNvSpPr/>
            <p:nvPr/>
          </p:nvSpPr>
          <p:spPr>
            <a:xfrm>
              <a:off x="2836164" y="7383780"/>
              <a:ext cx="1905" cy="22860"/>
            </a:xfrm>
            <a:custGeom>
              <a:avLst/>
              <a:gdLst/>
              <a:ahLst/>
              <a:cxnLst/>
              <a:rect l="l" t="t" r="r" b="b"/>
              <a:pathLst>
                <a:path w="1905" h="22859">
                  <a:moveTo>
                    <a:pt x="762" y="-2381"/>
                  </a:moveTo>
                  <a:lnTo>
                    <a:pt x="762" y="25240"/>
                  </a:lnTo>
                </a:path>
              </a:pathLst>
            </a:custGeom>
            <a:ln w="6286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12" name="object 812"/>
            <p:cNvSpPr/>
            <p:nvPr/>
          </p:nvSpPr>
          <p:spPr>
            <a:xfrm>
              <a:off x="2838450" y="7381398"/>
              <a:ext cx="0" cy="27940"/>
            </a:xfrm>
            <a:custGeom>
              <a:avLst/>
              <a:gdLst/>
              <a:ahLst/>
              <a:cxnLst/>
              <a:rect l="l" t="t" r="r" b="b"/>
              <a:pathLst>
                <a:path h="27940">
                  <a:moveTo>
                    <a:pt x="0" y="0"/>
                  </a:moveTo>
                  <a:lnTo>
                    <a:pt x="0" y="27622"/>
                  </a:lnTo>
                </a:path>
                <a:path h="27940">
                  <a:moveTo>
                    <a:pt x="0" y="0"/>
                  </a:moveTo>
                  <a:lnTo>
                    <a:pt x="0" y="27622"/>
                  </a:lnTo>
                </a:path>
              </a:pathLst>
            </a:custGeom>
            <a:ln w="6286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13" name="object 813"/>
            <p:cNvSpPr/>
            <p:nvPr/>
          </p:nvSpPr>
          <p:spPr>
            <a:xfrm>
              <a:off x="2839211" y="7383780"/>
              <a:ext cx="6350" cy="22860"/>
            </a:xfrm>
            <a:custGeom>
              <a:avLst/>
              <a:gdLst/>
              <a:ahLst/>
              <a:cxnLst/>
              <a:rect l="l" t="t" r="r" b="b"/>
              <a:pathLst>
                <a:path w="6350" h="22859">
                  <a:moveTo>
                    <a:pt x="0" y="22859"/>
                  </a:moveTo>
                  <a:lnTo>
                    <a:pt x="0" y="0"/>
                  </a:lnTo>
                </a:path>
                <a:path w="6350" h="22859">
                  <a:moveTo>
                    <a:pt x="1524" y="22859"/>
                  </a:moveTo>
                  <a:lnTo>
                    <a:pt x="1524" y="0"/>
                  </a:lnTo>
                </a:path>
                <a:path w="6350" h="22859">
                  <a:moveTo>
                    <a:pt x="3048" y="22859"/>
                  </a:moveTo>
                  <a:lnTo>
                    <a:pt x="3048" y="0"/>
                  </a:lnTo>
                </a:path>
                <a:path w="6350" h="22859">
                  <a:moveTo>
                    <a:pt x="3048" y="22859"/>
                  </a:moveTo>
                  <a:lnTo>
                    <a:pt x="3048" y="0"/>
                  </a:lnTo>
                </a:path>
                <a:path w="6350" h="22859">
                  <a:moveTo>
                    <a:pt x="4572" y="22859"/>
                  </a:moveTo>
                  <a:lnTo>
                    <a:pt x="4572" y="0"/>
                  </a:lnTo>
                </a:path>
                <a:path w="6350" h="22859">
                  <a:moveTo>
                    <a:pt x="6096" y="22859"/>
                  </a:moveTo>
                  <a:lnTo>
                    <a:pt x="6096" y="0"/>
                  </a:lnTo>
                </a:path>
              </a:pathLst>
            </a:custGeom>
            <a:ln w="476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14" name="object 814"/>
            <p:cNvSpPr/>
            <p:nvPr/>
          </p:nvSpPr>
          <p:spPr>
            <a:xfrm>
              <a:off x="2846069" y="7381398"/>
              <a:ext cx="0" cy="27940"/>
            </a:xfrm>
            <a:custGeom>
              <a:avLst/>
              <a:gdLst/>
              <a:ahLst/>
              <a:cxnLst/>
              <a:rect l="l" t="t" r="r" b="b"/>
              <a:pathLst>
                <a:path h="27940">
                  <a:moveTo>
                    <a:pt x="0" y="0"/>
                  </a:moveTo>
                  <a:lnTo>
                    <a:pt x="0" y="27622"/>
                  </a:lnTo>
                </a:path>
                <a:path h="27940">
                  <a:moveTo>
                    <a:pt x="0" y="0"/>
                  </a:moveTo>
                  <a:lnTo>
                    <a:pt x="0" y="27622"/>
                  </a:lnTo>
                </a:path>
              </a:pathLst>
            </a:custGeom>
            <a:ln w="6286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15" name="object 815"/>
            <p:cNvSpPr/>
            <p:nvPr/>
          </p:nvSpPr>
          <p:spPr>
            <a:xfrm>
              <a:off x="2846832" y="7383780"/>
              <a:ext cx="1905" cy="22860"/>
            </a:xfrm>
            <a:custGeom>
              <a:avLst/>
              <a:gdLst/>
              <a:ahLst/>
              <a:cxnLst/>
              <a:rect l="l" t="t" r="r" b="b"/>
              <a:pathLst>
                <a:path w="1905" h="22859">
                  <a:moveTo>
                    <a:pt x="762" y="-2381"/>
                  </a:moveTo>
                  <a:lnTo>
                    <a:pt x="762" y="25240"/>
                  </a:lnTo>
                </a:path>
              </a:pathLst>
            </a:custGeom>
            <a:ln w="6286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16" name="object 816"/>
            <p:cNvSpPr/>
            <p:nvPr/>
          </p:nvSpPr>
          <p:spPr>
            <a:xfrm>
              <a:off x="2849118" y="7381398"/>
              <a:ext cx="0" cy="27940"/>
            </a:xfrm>
            <a:custGeom>
              <a:avLst/>
              <a:gdLst/>
              <a:ahLst/>
              <a:cxnLst/>
              <a:rect l="l" t="t" r="r" b="b"/>
              <a:pathLst>
                <a:path h="27940">
                  <a:moveTo>
                    <a:pt x="0" y="0"/>
                  </a:moveTo>
                  <a:lnTo>
                    <a:pt x="0" y="27622"/>
                  </a:lnTo>
                </a:path>
                <a:path h="27940">
                  <a:moveTo>
                    <a:pt x="0" y="0"/>
                  </a:moveTo>
                  <a:lnTo>
                    <a:pt x="0" y="27622"/>
                  </a:lnTo>
                </a:path>
              </a:pathLst>
            </a:custGeom>
            <a:ln w="6286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17" name="object 817"/>
            <p:cNvSpPr/>
            <p:nvPr/>
          </p:nvSpPr>
          <p:spPr>
            <a:xfrm>
              <a:off x="2849880" y="7383780"/>
              <a:ext cx="1905" cy="22860"/>
            </a:xfrm>
            <a:custGeom>
              <a:avLst/>
              <a:gdLst/>
              <a:ahLst/>
              <a:cxnLst/>
              <a:rect l="l" t="t" r="r" b="b"/>
              <a:pathLst>
                <a:path w="1905" h="22859">
                  <a:moveTo>
                    <a:pt x="761" y="-2381"/>
                  </a:moveTo>
                  <a:lnTo>
                    <a:pt x="761" y="25240"/>
                  </a:lnTo>
                </a:path>
              </a:pathLst>
            </a:custGeom>
            <a:ln w="6286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18" name="object 818"/>
            <p:cNvSpPr/>
            <p:nvPr/>
          </p:nvSpPr>
          <p:spPr>
            <a:xfrm>
              <a:off x="2851403" y="7383780"/>
              <a:ext cx="1905" cy="22860"/>
            </a:xfrm>
            <a:custGeom>
              <a:avLst/>
              <a:gdLst/>
              <a:ahLst/>
              <a:cxnLst/>
              <a:rect l="l" t="t" r="r" b="b"/>
              <a:pathLst>
                <a:path w="1905" h="22859">
                  <a:moveTo>
                    <a:pt x="762" y="-2381"/>
                  </a:moveTo>
                  <a:lnTo>
                    <a:pt x="762" y="25240"/>
                  </a:lnTo>
                </a:path>
              </a:pathLst>
            </a:custGeom>
            <a:ln w="6286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19" name="object 819"/>
            <p:cNvSpPr/>
            <p:nvPr/>
          </p:nvSpPr>
          <p:spPr>
            <a:xfrm>
              <a:off x="2852927" y="7383780"/>
              <a:ext cx="6350" cy="22860"/>
            </a:xfrm>
            <a:custGeom>
              <a:avLst/>
              <a:gdLst/>
              <a:ahLst/>
              <a:cxnLst/>
              <a:rect l="l" t="t" r="r" b="b"/>
              <a:pathLst>
                <a:path w="6350" h="22859">
                  <a:moveTo>
                    <a:pt x="0" y="22859"/>
                  </a:moveTo>
                  <a:lnTo>
                    <a:pt x="0" y="0"/>
                  </a:lnTo>
                </a:path>
                <a:path w="6350" h="22859">
                  <a:moveTo>
                    <a:pt x="0" y="22859"/>
                  </a:moveTo>
                  <a:lnTo>
                    <a:pt x="0" y="0"/>
                  </a:lnTo>
                </a:path>
                <a:path w="6350" h="22859">
                  <a:moveTo>
                    <a:pt x="1524" y="22859"/>
                  </a:moveTo>
                  <a:lnTo>
                    <a:pt x="1524" y="0"/>
                  </a:lnTo>
                </a:path>
                <a:path w="6350" h="22859">
                  <a:moveTo>
                    <a:pt x="3048" y="22859"/>
                  </a:moveTo>
                  <a:lnTo>
                    <a:pt x="3048" y="0"/>
                  </a:lnTo>
                </a:path>
                <a:path w="6350" h="22859">
                  <a:moveTo>
                    <a:pt x="4572" y="22859"/>
                  </a:moveTo>
                  <a:lnTo>
                    <a:pt x="4572" y="0"/>
                  </a:lnTo>
                </a:path>
                <a:path w="6350" h="22859">
                  <a:moveTo>
                    <a:pt x="4572" y="22859"/>
                  </a:moveTo>
                  <a:lnTo>
                    <a:pt x="4572" y="0"/>
                  </a:lnTo>
                </a:path>
                <a:path w="6350" h="22859">
                  <a:moveTo>
                    <a:pt x="6096" y="22859"/>
                  </a:moveTo>
                  <a:lnTo>
                    <a:pt x="6096" y="0"/>
                  </a:lnTo>
                </a:path>
              </a:pathLst>
            </a:custGeom>
            <a:ln w="476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20" name="object 820"/>
            <p:cNvSpPr/>
            <p:nvPr/>
          </p:nvSpPr>
          <p:spPr>
            <a:xfrm>
              <a:off x="2859786" y="7381398"/>
              <a:ext cx="0" cy="27940"/>
            </a:xfrm>
            <a:custGeom>
              <a:avLst/>
              <a:gdLst/>
              <a:ahLst/>
              <a:cxnLst/>
              <a:rect l="l" t="t" r="r" b="b"/>
              <a:pathLst>
                <a:path h="27940">
                  <a:moveTo>
                    <a:pt x="0" y="0"/>
                  </a:moveTo>
                  <a:lnTo>
                    <a:pt x="0" y="27622"/>
                  </a:lnTo>
                </a:path>
                <a:path h="27940">
                  <a:moveTo>
                    <a:pt x="0" y="0"/>
                  </a:moveTo>
                  <a:lnTo>
                    <a:pt x="0" y="27622"/>
                  </a:lnTo>
                </a:path>
              </a:pathLst>
            </a:custGeom>
            <a:ln w="6286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21" name="object 821"/>
            <p:cNvSpPr/>
            <p:nvPr/>
          </p:nvSpPr>
          <p:spPr>
            <a:xfrm>
              <a:off x="2862072" y="7383780"/>
              <a:ext cx="0" cy="22860"/>
            </a:xfrm>
            <a:custGeom>
              <a:avLst/>
              <a:gdLst/>
              <a:ahLst/>
              <a:cxnLst/>
              <a:rect l="l" t="t" r="r" b="b"/>
              <a:pathLst>
                <a:path h="22859">
                  <a:moveTo>
                    <a:pt x="0" y="22859"/>
                  </a:moveTo>
                  <a:lnTo>
                    <a:pt x="0" y="0"/>
                  </a:lnTo>
                </a:path>
              </a:pathLst>
            </a:custGeom>
            <a:ln w="476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22" name="object 822"/>
            <p:cNvSpPr/>
            <p:nvPr/>
          </p:nvSpPr>
          <p:spPr>
            <a:xfrm>
              <a:off x="2862072" y="7383780"/>
              <a:ext cx="1905" cy="22860"/>
            </a:xfrm>
            <a:custGeom>
              <a:avLst/>
              <a:gdLst/>
              <a:ahLst/>
              <a:cxnLst/>
              <a:rect l="l" t="t" r="r" b="b"/>
              <a:pathLst>
                <a:path w="1905" h="22859">
                  <a:moveTo>
                    <a:pt x="762" y="-2381"/>
                  </a:moveTo>
                  <a:lnTo>
                    <a:pt x="762" y="25240"/>
                  </a:lnTo>
                </a:path>
              </a:pathLst>
            </a:custGeom>
            <a:ln w="6286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23" name="object 823"/>
            <p:cNvSpPr/>
            <p:nvPr/>
          </p:nvSpPr>
          <p:spPr>
            <a:xfrm>
              <a:off x="2865119" y="7383780"/>
              <a:ext cx="0" cy="22860"/>
            </a:xfrm>
            <a:custGeom>
              <a:avLst/>
              <a:gdLst/>
              <a:ahLst/>
              <a:cxnLst/>
              <a:rect l="l" t="t" r="r" b="b"/>
              <a:pathLst>
                <a:path h="22859">
                  <a:moveTo>
                    <a:pt x="0" y="22859"/>
                  </a:moveTo>
                  <a:lnTo>
                    <a:pt x="0" y="0"/>
                  </a:lnTo>
                </a:path>
                <a:path h="22859">
                  <a:moveTo>
                    <a:pt x="0" y="22859"/>
                  </a:moveTo>
                  <a:lnTo>
                    <a:pt x="0" y="0"/>
                  </a:lnTo>
                </a:path>
              </a:pathLst>
            </a:custGeom>
            <a:ln w="476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24" name="object 824"/>
            <p:cNvSpPr/>
            <p:nvPr/>
          </p:nvSpPr>
          <p:spPr>
            <a:xfrm>
              <a:off x="2865119" y="7383780"/>
              <a:ext cx="1905" cy="22860"/>
            </a:xfrm>
            <a:custGeom>
              <a:avLst/>
              <a:gdLst/>
              <a:ahLst/>
              <a:cxnLst/>
              <a:rect l="l" t="t" r="r" b="b"/>
              <a:pathLst>
                <a:path w="1905" h="22859">
                  <a:moveTo>
                    <a:pt x="762" y="-2381"/>
                  </a:moveTo>
                  <a:lnTo>
                    <a:pt x="762" y="25240"/>
                  </a:lnTo>
                </a:path>
              </a:pathLst>
            </a:custGeom>
            <a:ln w="6286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25" name="object 825"/>
            <p:cNvSpPr/>
            <p:nvPr/>
          </p:nvSpPr>
          <p:spPr>
            <a:xfrm>
              <a:off x="2866643" y="7383780"/>
              <a:ext cx="1905" cy="22860"/>
            </a:xfrm>
            <a:custGeom>
              <a:avLst/>
              <a:gdLst/>
              <a:ahLst/>
              <a:cxnLst/>
              <a:rect l="l" t="t" r="r" b="b"/>
              <a:pathLst>
                <a:path w="1905" h="22859">
                  <a:moveTo>
                    <a:pt x="762" y="-2381"/>
                  </a:moveTo>
                  <a:lnTo>
                    <a:pt x="762" y="25240"/>
                  </a:lnTo>
                </a:path>
              </a:pathLst>
            </a:custGeom>
            <a:ln w="6286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26" name="object 826"/>
            <p:cNvSpPr/>
            <p:nvPr/>
          </p:nvSpPr>
          <p:spPr>
            <a:xfrm>
              <a:off x="2868930" y="7381398"/>
              <a:ext cx="0" cy="27940"/>
            </a:xfrm>
            <a:custGeom>
              <a:avLst/>
              <a:gdLst/>
              <a:ahLst/>
              <a:cxnLst/>
              <a:rect l="l" t="t" r="r" b="b"/>
              <a:pathLst>
                <a:path h="27940">
                  <a:moveTo>
                    <a:pt x="0" y="0"/>
                  </a:moveTo>
                  <a:lnTo>
                    <a:pt x="0" y="27622"/>
                  </a:lnTo>
                </a:path>
                <a:path h="27940">
                  <a:moveTo>
                    <a:pt x="0" y="0"/>
                  </a:moveTo>
                  <a:lnTo>
                    <a:pt x="0" y="27622"/>
                  </a:lnTo>
                </a:path>
              </a:pathLst>
            </a:custGeom>
            <a:ln w="6286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27" name="object 827"/>
            <p:cNvSpPr/>
            <p:nvPr/>
          </p:nvSpPr>
          <p:spPr>
            <a:xfrm>
              <a:off x="2869691" y="7383780"/>
              <a:ext cx="0" cy="22860"/>
            </a:xfrm>
            <a:custGeom>
              <a:avLst/>
              <a:gdLst/>
              <a:ahLst/>
              <a:cxnLst/>
              <a:rect l="l" t="t" r="r" b="b"/>
              <a:pathLst>
                <a:path h="22859">
                  <a:moveTo>
                    <a:pt x="0" y="22859"/>
                  </a:moveTo>
                  <a:lnTo>
                    <a:pt x="0" y="0"/>
                  </a:lnTo>
                </a:path>
              </a:pathLst>
            </a:custGeom>
            <a:ln w="476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28" name="object 828"/>
            <p:cNvSpPr/>
            <p:nvPr/>
          </p:nvSpPr>
          <p:spPr>
            <a:xfrm>
              <a:off x="2871977" y="7381398"/>
              <a:ext cx="0" cy="27940"/>
            </a:xfrm>
            <a:custGeom>
              <a:avLst/>
              <a:gdLst/>
              <a:ahLst/>
              <a:cxnLst/>
              <a:rect l="l" t="t" r="r" b="b"/>
              <a:pathLst>
                <a:path h="27940">
                  <a:moveTo>
                    <a:pt x="0" y="0"/>
                  </a:moveTo>
                  <a:lnTo>
                    <a:pt x="0" y="27622"/>
                  </a:lnTo>
                </a:path>
                <a:path h="27940">
                  <a:moveTo>
                    <a:pt x="0" y="0"/>
                  </a:moveTo>
                  <a:lnTo>
                    <a:pt x="0" y="27622"/>
                  </a:lnTo>
                </a:path>
              </a:pathLst>
            </a:custGeom>
            <a:ln w="6286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29" name="object 829"/>
            <p:cNvSpPr/>
            <p:nvPr/>
          </p:nvSpPr>
          <p:spPr>
            <a:xfrm>
              <a:off x="2872740" y="7383780"/>
              <a:ext cx="0" cy="22860"/>
            </a:xfrm>
            <a:custGeom>
              <a:avLst/>
              <a:gdLst/>
              <a:ahLst/>
              <a:cxnLst/>
              <a:rect l="l" t="t" r="r" b="b"/>
              <a:pathLst>
                <a:path h="22859">
                  <a:moveTo>
                    <a:pt x="0" y="22859"/>
                  </a:moveTo>
                  <a:lnTo>
                    <a:pt x="0" y="0"/>
                  </a:lnTo>
                </a:path>
              </a:pathLst>
            </a:custGeom>
            <a:ln w="476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30" name="object 830"/>
            <p:cNvSpPr/>
            <p:nvPr/>
          </p:nvSpPr>
          <p:spPr>
            <a:xfrm>
              <a:off x="2874264" y="7383780"/>
              <a:ext cx="1905" cy="22860"/>
            </a:xfrm>
            <a:custGeom>
              <a:avLst/>
              <a:gdLst/>
              <a:ahLst/>
              <a:cxnLst/>
              <a:rect l="l" t="t" r="r" b="b"/>
              <a:pathLst>
                <a:path w="1905" h="22859">
                  <a:moveTo>
                    <a:pt x="762" y="-2381"/>
                  </a:moveTo>
                  <a:lnTo>
                    <a:pt x="762" y="25240"/>
                  </a:lnTo>
                </a:path>
              </a:pathLst>
            </a:custGeom>
            <a:ln w="6286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31" name="object 831"/>
            <p:cNvSpPr/>
            <p:nvPr/>
          </p:nvSpPr>
          <p:spPr>
            <a:xfrm>
              <a:off x="2875788" y="7383780"/>
              <a:ext cx="1905" cy="22860"/>
            </a:xfrm>
            <a:custGeom>
              <a:avLst/>
              <a:gdLst/>
              <a:ahLst/>
              <a:cxnLst/>
              <a:rect l="l" t="t" r="r" b="b"/>
              <a:pathLst>
                <a:path w="1905" h="22859">
                  <a:moveTo>
                    <a:pt x="0" y="22859"/>
                  </a:moveTo>
                  <a:lnTo>
                    <a:pt x="0" y="0"/>
                  </a:lnTo>
                </a:path>
                <a:path w="1905" h="22859">
                  <a:moveTo>
                    <a:pt x="0" y="22859"/>
                  </a:moveTo>
                  <a:lnTo>
                    <a:pt x="0" y="0"/>
                  </a:lnTo>
                </a:path>
                <a:path w="1905" h="22859">
                  <a:moveTo>
                    <a:pt x="1523" y="22859"/>
                  </a:moveTo>
                  <a:lnTo>
                    <a:pt x="1523" y="0"/>
                  </a:lnTo>
                </a:path>
              </a:pathLst>
            </a:custGeom>
            <a:ln w="476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32" name="object 832"/>
            <p:cNvSpPr/>
            <p:nvPr/>
          </p:nvSpPr>
          <p:spPr>
            <a:xfrm>
              <a:off x="2877311" y="7383780"/>
              <a:ext cx="1905" cy="22860"/>
            </a:xfrm>
            <a:custGeom>
              <a:avLst/>
              <a:gdLst/>
              <a:ahLst/>
              <a:cxnLst/>
              <a:rect l="l" t="t" r="r" b="b"/>
              <a:pathLst>
                <a:path w="1905" h="22859">
                  <a:moveTo>
                    <a:pt x="762" y="-2381"/>
                  </a:moveTo>
                  <a:lnTo>
                    <a:pt x="762" y="25240"/>
                  </a:lnTo>
                </a:path>
              </a:pathLst>
            </a:custGeom>
            <a:ln w="6286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33" name="object 833"/>
            <p:cNvSpPr/>
            <p:nvPr/>
          </p:nvSpPr>
          <p:spPr>
            <a:xfrm>
              <a:off x="2880359" y="7383780"/>
              <a:ext cx="0" cy="22860"/>
            </a:xfrm>
            <a:custGeom>
              <a:avLst/>
              <a:gdLst/>
              <a:ahLst/>
              <a:cxnLst/>
              <a:rect l="l" t="t" r="r" b="b"/>
              <a:pathLst>
                <a:path h="22859">
                  <a:moveTo>
                    <a:pt x="0" y="22859"/>
                  </a:moveTo>
                  <a:lnTo>
                    <a:pt x="0" y="0"/>
                  </a:lnTo>
                </a:path>
                <a:path h="22859">
                  <a:moveTo>
                    <a:pt x="0" y="22859"/>
                  </a:moveTo>
                  <a:lnTo>
                    <a:pt x="0" y="0"/>
                  </a:lnTo>
                </a:path>
              </a:pathLst>
            </a:custGeom>
            <a:ln w="476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34" name="object 834"/>
            <p:cNvSpPr/>
            <p:nvPr/>
          </p:nvSpPr>
          <p:spPr>
            <a:xfrm>
              <a:off x="2880359" y="7383780"/>
              <a:ext cx="1905" cy="22860"/>
            </a:xfrm>
            <a:custGeom>
              <a:avLst/>
              <a:gdLst/>
              <a:ahLst/>
              <a:cxnLst/>
              <a:rect l="l" t="t" r="r" b="b"/>
              <a:pathLst>
                <a:path w="1905" h="22859">
                  <a:moveTo>
                    <a:pt x="762" y="-2381"/>
                  </a:moveTo>
                  <a:lnTo>
                    <a:pt x="762" y="25240"/>
                  </a:lnTo>
                </a:path>
              </a:pathLst>
            </a:custGeom>
            <a:ln w="6286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35" name="object 835"/>
            <p:cNvSpPr/>
            <p:nvPr/>
          </p:nvSpPr>
          <p:spPr>
            <a:xfrm>
              <a:off x="2882646" y="7381398"/>
              <a:ext cx="0" cy="27940"/>
            </a:xfrm>
            <a:custGeom>
              <a:avLst/>
              <a:gdLst/>
              <a:ahLst/>
              <a:cxnLst/>
              <a:rect l="l" t="t" r="r" b="b"/>
              <a:pathLst>
                <a:path h="27940">
                  <a:moveTo>
                    <a:pt x="0" y="0"/>
                  </a:moveTo>
                  <a:lnTo>
                    <a:pt x="0" y="27622"/>
                  </a:lnTo>
                </a:path>
                <a:path h="27940">
                  <a:moveTo>
                    <a:pt x="0" y="0"/>
                  </a:moveTo>
                  <a:lnTo>
                    <a:pt x="0" y="27622"/>
                  </a:lnTo>
                </a:path>
              </a:pathLst>
            </a:custGeom>
            <a:ln w="6286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36" name="object 836"/>
            <p:cNvSpPr/>
            <p:nvPr/>
          </p:nvSpPr>
          <p:spPr>
            <a:xfrm>
              <a:off x="2883408" y="7383780"/>
              <a:ext cx="1905" cy="22860"/>
            </a:xfrm>
            <a:custGeom>
              <a:avLst/>
              <a:gdLst/>
              <a:ahLst/>
              <a:cxnLst/>
              <a:rect l="l" t="t" r="r" b="b"/>
              <a:pathLst>
                <a:path w="1905" h="22859">
                  <a:moveTo>
                    <a:pt x="762" y="-2381"/>
                  </a:moveTo>
                  <a:lnTo>
                    <a:pt x="762" y="25240"/>
                  </a:lnTo>
                </a:path>
              </a:pathLst>
            </a:custGeom>
            <a:ln w="6286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37" name="object 837"/>
            <p:cNvSpPr/>
            <p:nvPr/>
          </p:nvSpPr>
          <p:spPr>
            <a:xfrm>
              <a:off x="2884932" y="7383780"/>
              <a:ext cx="1905" cy="22860"/>
            </a:xfrm>
            <a:custGeom>
              <a:avLst/>
              <a:gdLst/>
              <a:ahLst/>
              <a:cxnLst/>
              <a:rect l="l" t="t" r="r" b="b"/>
              <a:pathLst>
                <a:path w="1905" h="22859">
                  <a:moveTo>
                    <a:pt x="762" y="-2381"/>
                  </a:moveTo>
                  <a:lnTo>
                    <a:pt x="762" y="25240"/>
                  </a:lnTo>
                </a:path>
              </a:pathLst>
            </a:custGeom>
            <a:ln w="6286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38" name="object 838"/>
            <p:cNvSpPr/>
            <p:nvPr/>
          </p:nvSpPr>
          <p:spPr>
            <a:xfrm>
              <a:off x="2887218" y="7381398"/>
              <a:ext cx="0" cy="27940"/>
            </a:xfrm>
            <a:custGeom>
              <a:avLst/>
              <a:gdLst/>
              <a:ahLst/>
              <a:cxnLst/>
              <a:rect l="l" t="t" r="r" b="b"/>
              <a:pathLst>
                <a:path h="27940">
                  <a:moveTo>
                    <a:pt x="0" y="0"/>
                  </a:moveTo>
                  <a:lnTo>
                    <a:pt x="0" y="27622"/>
                  </a:lnTo>
                </a:path>
                <a:path h="27940">
                  <a:moveTo>
                    <a:pt x="0" y="0"/>
                  </a:moveTo>
                  <a:lnTo>
                    <a:pt x="0" y="27622"/>
                  </a:lnTo>
                </a:path>
              </a:pathLst>
            </a:custGeom>
            <a:ln w="6286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39" name="object 839"/>
            <p:cNvSpPr/>
            <p:nvPr/>
          </p:nvSpPr>
          <p:spPr>
            <a:xfrm>
              <a:off x="2887980" y="7383780"/>
              <a:ext cx="1905" cy="22860"/>
            </a:xfrm>
            <a:custGeom>
              <a:avLst/>
              <a:gdLst/>
              <a:ahLst/>
              <a:cxnLst/>
              <a:rect l="l" t="t" r="r" b="b"/>
              <a:pathLst>
                <a:path w="1905" h="22859">
                  <a:moveTo>
                    <a:pt x="761" y="-2381"/>
                  </a:moveTo>
                  <a:lnTo>
                    <a:pt x="761" y="25240"/>
                  </a:lnTo>
                </a:path>
              </a:pathLst>
            </a:custGeom>
            <a:ln w="6286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40" name="object 840"/>
            <p:cNvSpPr/>
            <p:nvPr/>
          </p:nvSpPr>
          <p:spPr>
            <a:xfrm>
              <a:off x="2889503" y="7383780"/>
              <a:ext cx="7620" cy="22860"/>
            </a:xfrm>
            <a:custGeom>
              <a:avLst/>
              <a:gdLst/>
              <a:ahLst/>
              <a:cxnLst/>
              <a:rect l="l" t="t" r="r" b="b"/>
              <a:pathLst>
                <a:path w="7619" h="22859">
                  <a:moveTo>
                    <a:pt x="0" y="22859"/>
                  </a:moveTo>
                  <a:lnTo>
                    <a:pt x="0" y="0"/>
                  </a:lnTo>
                </a:path>
                <a:path w="7619" h="22859">
                  <a:moveTo>
                    <a:pt x="1524" y="22859"/>
                  </a:moveTo>
                  <a:lnTo>
                    <a:pt x="1524" y="0"/>
                  </a:lnTo>
                </a:path>
                <a:path w="7619" h="22859">
                  <a:moveTo>
                    <a:pt x="1524" y="22859"/>
                  </a:moveTo>
                  <a:lnTo>
                    <a:pt x="1524" y="0"/>
                  </a:lnTo>
                </a:path>
                <a:path w="7619" h="22859">
                  <a:moveTo>
                    <a:pt x="3048" y="22859"/>
                  </a:moveTo>
                  <a:lnTo>
                    <a:pt x="3048" y="0"/>
                  </a:lnTo>
                </a:path>
                <a:path w="7619" h="22859">
                  <a:moveTo>
                    <a:pt x="4572" y="22859"/>
                  </a:moveTo>
                  <a:lnTo>
                    <a:pt x="4572" y="0"/>
                  </a:lnTo>
                </a:path>
                <a:path w="7619" h="22859">
                  <a:moveTo>
                    <a:pt x="4572" y="22859"/>
                  </a:moveTo>
                  <a:lnTo>
                    <a:pt x="4572" y="0"/>
                  </a:lnTo>
                </a:path>
                <a:path w="7619" h="22859">
                  <a:moveTo>
                    <a:pt x="6096" y="22859"/>
                  </a:moveTo>
                  <a:lnTo>
                    <a:pt x="6096" y="0"/>
                  </a:lnTo>
                </a:path>
                <a:path w="7619" h="22859">
                  <a:moveTo>
                    <a:pt x="7620" y="22859"/>
                  </a:moveTo>
                  <a:lnTo>
                    <a:pt x="7620" y="0"/>
                  </a:lnTo>
                </a:path>
              </a:pathLst>
            </a:custGeom>
            <a:ln w="476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41" name="object 841"/>
            <p:cNvSpPr/>
            <p:nvPr/>
          </p:nvSpPr>
          <p:spPr>
            <a:xfrm>
              <a:off x="2897886" y="7381398"/>
              <a:ext cx="0" cy="27940"/>
            </a:xfrm>
            <a:custGeom>
              <a:avLst/>
              <a:gdLst/>
              <a:ahLst/>
              <a:cxnLst/>
              <a:rect l="l" t="t" r="r" b="b"/>
              <a:pathLst>
                <a:path h="27940">
                  <a:moveTo>
                    <a:pt x="0" y="0"/>
                  </a:moveTo>
                  <a:lnTo>
                    <a:pt x="0" y="27622"/>
                  </a:lnTo>
                </a:path>
                <a:path h="27940">
                  <a:moveTo>
                    <a:pt x="0" y="0"/>
                  </a:moveTo>
                  <a:lnTo>
                    <a:pt x="0" y="27622"/>
                  </a:lnTo>
                </a:path>
              </a:pathLst>
            </a:custGeom>
            <a:ln w="6286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42" name="object 842"/>
            <p:cNvSpPr/>
            <p:nvPr/>
          </p:nvSpPr>
          <p:spPr>
            <a:xfrm>
              <a:off x="2899410" y="7381398"/>
              <a:ext cx="1905" cy="27940"/>
            </a:xfrm>
            <a:custGeom>
              <a:avLst/>
              <a:gdLst/>
              <a:ahLst/>
              <a:cxnLst/>
              <a:rect l="l" t="t" r="r" b="b"/>
              <a:pathLst>
                <a:path w="1905" h="27940">
                  <a:moveTo>
                    <a:pt x="0" y="0"/>
                  </a:moveTo>
                  <a:lnTo>
                    <a:pt x="0" y="27622"/>
                  </a:lnTo>
                </a:path>
                <a:path w="1905" h="27940">
                  <a:moveTo>
                    <a:pt x="1524" y="0"/>
                  </a:moveTo>
                  <a:lnTo>
                    <a:pt x="1524" y="27622"/>
                  </a:lnTo>
                </a:path>
              </a:pathLst>
            </a:custGeom>
            <a:ln w="6286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43" name="object 843"/>
            <p:cNvSpPr/>
            <p:nvPr/>
          </p:nvSpPr>
          <p:spPr>
            <a:xfrm>
              <a:off x="2902458" y="7381398"/>
              <a:ext cx="0" cy="27940"/>
            </a:xfrm>
            <a:custGeom>
              <a:avLst/>
              <a:gdLst/>
              <a:ahLst/>
              <a:cxnLst/>
              <a:rect l="l" t="t" r="r" b="b"/>
              <a:pathLst>
                <a:path h="27940">
                  <a:moveTo>
                    <a:pt x="0" y="0"/>
                  </a:moveTo>
                  <a:lnTo>
                    <a:pt x="0" y="27622"/>
                  </a:lnTo>
                </a:path>
                <a:path h="27940">
                  <a:moveTo>
                    <a:pt x="0" y="0"/>
                  </a:moveTo>
                  <a:lnTo>
                    <a:pt x="0" y="27622"/>
                  </a:lnTo>
                </a:path>
              </a:pathLst>
            </a:custGeom>
            <a:ln w="6286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44" name="object 844"/>
            <p:cNvSpPr/>
            <p:nvPr/>
          </p:nvSpPr>
          <p:spPr>
            <a:xfrm>
              <a:off x="2903219" y="7383780"/>
              <a:ext cx="1905" cy="22860"/>
            </a:xfrm>
            <a:custGeom>
              <a:avLst/>
              <a:gdLst/>
              <a:ahLst/>
              <a:cxnLst/>
              <a:rect l="l" t="t" r="r" b="b"/>
              <a:pathLst>
                <a:path w="1905" h="22859">
                  <a:moveTo>
                    <a:pt x="762" y="-2381"/>
                  </a:moveTo>
                  <a:lnTo>
                    <a:pt x="762" y="25240"/>
                  </a:lnTo>
                </a:path>
              </a:pathLst>
            </a:custGeom>
            <a:ln w="6286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45" name="object 845"/>
            <p:cNvSpPr/>
            <p:nvPr/>
          </p:nvSpPr>
          <p:spPr>
            <a:xfrm>
              <a:off x="2904743" y="7383780"/>
              <a:ext cx="0" cy="22860"/>
            </a:xfrm>
            <a:custGeom>
              <a:avLst/>
              <a:gdLst/>
              <a:ahLst/>
              <a:cxnLst/>
              <a:rect l="l" t="t" r="r" b="b"/>
              <a:pathLst>
                <a:path h="22859">
                  <a:moveTo>
                    <a:pt x="0" y="22859"/>
                  </a:moveTo>
                  <a:lnTo>
                    <a:pt x="0" y="0"/>
                  </a:lnTo>
                </a:path>
                <a:path h="22859">
                  <a:moveTo>
                    <a:pt x="0" y="22859"/>
                  </a:moveTo>
                  <a:lnTo>
                    <a:pt x="0" y="0"/>
                  </a:lnTo>
                </a:path>
              </a:pathLst>
            </a:custGeom>
            <a:ln w="476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46" name="object 846"/>
            <p:cNvSpPr/>
            <p:nvPr/>
          </p:nvSpPr>
          <p:spPr>
            <a:xfrm>
              <a:off x="2906267" y="7383780"/>
              <a:ext cx="1905" cy="22860"/>
            </a:xfrm>
            <a:custGeom>
              <a:avLst/>
              <a:gdLst/>
              <a:ahLst/>
              <a:cxnLst/>
              <a:rect l="l" t="t" r="r" b="b"/>
              <a:pathLst>
                <a:path w="1905" h="22859">
                  <a:moveTo>
                    <a:pt x="762" y="-2381"/>
                  </a:moveTo>
                  <a:lnTo>
                    <a:pt x="762" y="25240"/>
                  </a:lnTo>
                </a:path>
              </a:pathLst>
            </a:custGeom>
            <a:ln w="6286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47" name="object 847"/>
            <p:cNvSpPr/>
            <p:nvPr/>
          </p:nvSpPr>
          <p:spPr>
            <a:xfrm>
              <a:off x="2907791" y="7383780"/>
              <a:ext cx="0" cy="22860"/>
            </a:xfrm>
            <a:custGeom>
              <a:avLst/>
              <a:gdLst/>
              <a:ahLst/>
              <a:cxnLst/>
              <a:rect l="l" t="t" r="r" b="b"/>
              <a:pathLst>
                <a:path h="22859">
                  <a:moveTo>
                    <a:pt x="0" y="22859"/>
                  </a:moveTo>
                  <a:lnTo>
                    <a:pt x="0" y="0"/>
                  </a:lnTo>
                </a:path>
              </a:pathLst>
            </a:custGeom>
            <a:ln w="476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48" name="object 848"/>
            <p:cNvSpPr/>
            <p:nvPr/>
          </p:nvSpPr>
          <p:spPr>
            <a:xfrm>
              <a:off x="2910077" y="7381398"/>
              <a:ext cx="0" cy="27940"/>
            </a:xfrm>
            <a:custGeom>
              <a:avLst/>
              <a:gdLst/>
              <a:ahLst/>
              <a:cxnLst/>
              <a:rect l="l" t="t" r="r" b="b"/>
              <a:pathLst>
                <a:path h="27940">
                  <a:moveTo>
                    <a:pt x="0" y="0"/>
                  </a:moveTo>
                  <a:lnTo>
                    <a:pt x="0" y="27622"/>
                  </a:lnTo>
                </a:path>
                <a:path h="27940">
                  <a:moveTo>
                    <a:pt x="0" y="0"/>
                  </a:moveTo>
                  <a:lnTo>
                    <a:pt x="0" y="27622"/>
                  </a:lnTo>
                </a:path>
              </a:pathLst>
            </a:custGeom>
            <a:ln w="6286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49" name="object 849"/>
            <p:cNvSpPr/>
            <p:nvPr/>
          </p:nvSpPr>
          <p:spPr>
            <a:xfrm>
              <a:off x="2910840" y="7383780"/>
              <a:ext cx="0" cy="22860"/>
            </a:xfrm>
            <a:custGeom>
              <a:avLst/>
              <a:gdLst/>
              <a:ahLst/>
              <a:cxnLst/>
              <a:rect l="l" t="t" r="r" b="b"/>
              <a:pathLst>
                <a:path h="22859">
                  <a:moveTo>
                    <a:pt x="0" y="22859"/>
                  </a:moveTo>
                  <a:lnTo>
                    <a:pt x="0" y="0"/>
                  </a:lnTo>
                </a:path>
              </a:pathLst>
            </a:custGeom>
            <a:ln w="476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50" name="object 850"/>
            <p:cNvSpPr/>
            <p:nvPr/>
          </p:nvSpPr>
          <p:spPr>
            <a:xfrm>
              <a:off x="2910840" y="7383780"/>
              <a:ext cx="1905" cy="22860"/>
            </a:xfrm>
            <a:custGeom>
              <a:avLst/>
              <a:gdLst/>
              <a:ahLst/>
              <a:cxnLst/>
              <a:rect l="l" t="t" r="r" b="b"/>
              <a:pathLst>
                <a:path w="1905" h="22859">
                  <a:moveTo>
                    <a:pt x="762" y="-2381"/>
                  </a:moveTo>
                  <a:lnTo>
                    <a:pt x="762" y="25240"/>
                  </a:lnTo>
                </a:path>
              </a:pathLst>
            </a:custGeom>
            <a:ln w="6286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51" name="object 851"/>
            <p:cNvSpPr/>
            <p:nvPr/>
          </p:nvSpPr>
          <p:spPr>
            <a:xfrm>
              <a:off x="2913126" y="7381398"/>
              <a:ext cx="0" cy="27940"/>
            </a:xfrm>
            <a:custGeom>
              <a:avLst/>
              <a:gdLst/>
              <a:ahLst/>
              <a:cxnLst/>
              <a:rect l="l" t="t" r="r" b="b"/>
              <a:pathLst>
                <a:path h="27940">
                  <a:moveTo>
                    <a:pt x="0" y="0"/>
                  </a:moveTo>
                  <a:lnTo>
                    <a:pt x="0" y="27622"/>
                  </a:lnTo>
                </a:path>
                <a:path h="27940">
                  <a:moveTo>
                    <a:pt x="0" y="0"/>
                  </a:moveTo>
                  <a:lnTo>
                    <a:pt x="0" y="27622"/>
                  </a:lnTo>
                </a:path>
              </a:pathLst>
            </a:custGeom>
            <a:ln w="6286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52" name="object 852"/>
            <p:cNvSpPr/>
            <p:nvPr/>
          </p:nvSpPr>
          <p:spPr>
            <a:xfrm>
              <a:off x="2915411" y="7383780"/>
              <a:ext cx="0" cy="22860"/>
            </a:xfrm>
            <a:custGeom>
              <a:avLst/>
              <a:gdLst/>
              <a:ahLst/>
              <a:cxnLst/>
              <a:rect l="l" t="t" r="r" b="b"/>
              <a:pathLst>
                <a:path h="22859">
                  <a:moveTo>
                    <a:pt x="0" y="22859"/>
                  </a:moveTo>
                  <a:lnTo>
                    <a:pt x="0" y="0"/>
                  </a:lnTo>
                </a:path>
              </a:pathLst>
            </a:custGeom>
            <a:ln w="476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53" name="object 853"/>
            <p:cNvSpPr/>
            <p:nvPr/>
          </p:nvSpPr>
          <p:spPr>
            <a:xfrm>
              <a:off x="2916173" y="7381398"/>
              <a:ext cx="0" cy="27940"/>
            </a:xfrm>
            <a:custGeom>
              <a:avLst/>
              <a:gdLst/>
              <a:ahLst/>
              <a:cxnLst/>
              <a:rect l="l" t="t" r="r" b="b"/>
              <a:pathLst>
                <a:path h="27940">
                  <a:moveTo>
                    <a:pt x="0" y="0"/>
                  </a:moveTo>
                  <a:lnTo>
                    <a:pt x="0" y="27622"/>
                  </a:lnTo>
                </a:path>
                <a:path h="27940">
                  <a:moveTo>
                    <a:pt x="0" y="0"/>
                  </a:moveTo>
                  <a:lnTo>
                    <a:pt x="0" y="27622"/>
                  </a:lnTo>
                </a:path>
              </a:pathLst>
            </a:custGeom>
            <a:ln w="6286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54" name="object 854"/>
            <p:cNvSpPr/>
            <p:nvPr/>
          </p:nvSpPr>
          <p:spPr>
            <a:xfrm>
              <a:off x="2918459" y="7383780"/>
              <a:ext cx="0" cy="22860"/>
            </a:xfrm>
            <a:custGeom>
              <a:avLst/>
              <a:gdLst/>
              <a:ahLst/>
              <a:cxnLst/>
              <a:rect l="l" t="t" r="r" b="b"/>
              <a:pathLst>
                <a:path h="22859">
                  <a:moveTo>
                    <a:pt x="0" y="22859"/>
                  </a:moveTo>
                  <a:lnTo>
                    <a:pt x="0" y="0"/>
                  </a:lnTo>
                </a:path>
                <a:path h="22859">
                  <a:moveTo>
                    <a:pt x="0" y="22859"/>
                  </a:moveTo>
                  <a:lnTo>
                    <a:pt x="0" y="0"/>
                  </a:lnTo>
                </a:path>
              </a:pathLst>
            </a:custGeom>
            <a:ln w="476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55" name="object 855"/>
            <p:cNvSpPr/>
            <p:nvPr/>
          </p:nvSpPr>
          <p:spPr>
            <a:xfrm>
              <a:off x="2920746" y="7381398"/>
              <a:ext cx="0" cy="27940"/>
            </a:xfrm>
            <a:custGeom>
              <a:avLst/>
              <a:gdLst/>
              <a:ahLst/>
              <a:cxnLst/>
              <a:rect l="l" t="t" r="r" b="b"/>
              <a:pathLst>
                <a:path h="27940">
                  <a:moveTo>
                    <a:pt x="0" y="0"/>
                  </a:moveTo>
                  <a:lnTo>
                    <a:pt x="0" y="27622"/>
                  </a:lnTo>
                </a:path>
                <a:path h="27940">
                  <a:moveTo>
                    <a:pt x="0" y="0"/>
                  </a:moveTo>
                  <a:lnTo>
                    <a:pt x="0" y="27622"/>
                  </a:lnTo>
                </a:path>
              </a:pathLst>
            </a:custGeom>
            <a:ln w="6286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56" name="object 856"/>
            <p:cNvSpPr/>
            <p:nvPr/>
          </p:nvSpPr>
          <p:spPr>
            <a:xfrm>
              <a:off x="2921508" y="7383780"/>
              <a:ext cx="1905" cy="22860"/>
            </a:xfrm>
            <a:custGeom>
              <a:avLst/>
              <a:gdLst/>
              <a:ahLst/>
              <a:cxnLst/>
              <a:rect l="l" t="t" r="r" b="b"/>
              <a:pathLst>
                <a:path w="1905" h="22859">
                  <a:moveTo>
                    <a:pt x="762" y="-2381"/>
                  </a:moveTo>
                  <a:lnTo>
                    <a:pt x="762" y="25240"/>
                  </a:lnTo>
                </a:path>
              </a:pathLst>
            </a:custGeom>
            <a:ln w="6286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57" name="object 857"/>
            <p:cNvSpPr/>
            <p:nvPr/>
          </p:nvSpPr>
          <p:spPr>
            <a:xfrm>
              <a:off x="2923032" y="7383780"/>
              <a:ext cx="0" cy="22860"/>
            </a:xfrm>
            <a:custGeom>
              <a:avLst/>
              <a:gdLst/>
              <a:ahLst/>
              <a:cxnLst/>
              <a:rect l="l" t="t" r="r" b="b"/>
              <a:pathLst>
                <a:path h="22859">
                  <a:moveTo>
                    <a:pt x="0" y="22859"/>
                  </a:moveTo>
                  <a:lnTo>
                    <a:pt x="0" y="0"/>
                  </a:lnTo>
                </a:path>
              </a:pathLst>
            </a:custGeom>
            <a:ln w="476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58" name="object 858"/>
            <p:cNvSpPr/>
            <p:nvPr/>
          </p:nvSpPr>
          <p:spPr>
            <a:xfrm>
              <a:off x="2925318" y="7381398"/>
              <a:ext cx="0" cy="27940"/>
            </a:xfrm>
            <a:custGeom>
              <a:avLst/>
              <a:gdLst/>
              <a:ahLst/>
              <a:cxnLst/>
              <a:rect l="l" t="t" r="r" b="b"/>
              <a:pathLst>
                <a:path h="27940">
                  <a:moveTo>
                    <a:pt x="0" y="0"/>
                  </a:moveTo>
                  <a:lnTo>
                    <a:pt x="0" y="27622"/>
                  </a:lnTo>
                </a:path>
                <a:path h="27940">
                  <a:moveTo>
                    <a:pt x="0" y="0"/>
                  </a:moveTo>
                  <a:lnTo>
                    <a:pt x="0" y="27622"/>
                  </a:lnTo>
                </a:path>
              </a:pathLst>
            </a:custGeom>
            <a:ln w="6286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59" name="object 859"/>
            <p:cNvSpPr/>
            <p:nvPr/>
          </p:nvSpPr>
          <p:spPr>
            <a:xfrm>
              <a:off x="2926080" y="7383780"/>
              <a:ext cx="0" cy="22860"/>
            </a:xfrm>
            <a:custGeom>
              <a:avLst/>
              <a:gdLst/>
              <a:ahLst/>
              <a:cxnLst/>
              <a:rect l="l" t="t" r="r" b="b"/>
              <a:pathLst>
                <a:path h="22859">
                  <a:moveTo>
                    <a:pt x="0" y="22859"/>
                  </a:moveTo>
                  <a:lnTo>
                    <a:pt x="0" y="0"/>
                  </a:lnTo>
                </a:path>
              </a:pathLst>
            </a:custGeom>
            <a:ln w="476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60" name="object 860"/>
            <p:cNvSpPr/>
            <p:nvPr/>
          </p:nvSpPr>
          <p:spPr>
            <a:xfrm>
              <a:off x="2926841" y="7381398"/>
              <a:ext cx="0" cy="27940"/>
            </a:xfrm>
            <a:custGeom>
              <a:avLst/>
              <a:gdLst/>
              <a:ahLst/>
              <a:cxnLst/>
              <a:rect l="l" t="t" r="r" b="b"/>
              <a:pathLst>
                <a:path h="27940">
                  <a:moveTo>
                    <a:pt x="0" y="0"/>
                  </a:moveTo>
                  <a:lnTo>
                    <a:pt x="0" y="27622"/>
                  </a:lnTo>
                </a:path>
                <a:path h="27940">
                  <a:moveTo>
                    <a:pt x="0" y="0"/>
                  </a:moveTo>
                  <a:lnTo>
                    <a:pt x="0" y="27622"/>
                  </a:lnTo>
                </a:path>
              </a:pathLst>
            </a:custGeom>
            <a:ln w="6286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61" name="object 861"/>
            <p:cNvSpPr/>
            <p:nvPr/>
          </p:nvSpPr>
          <p:spPr>
            <a:xfrm>
              <a:off x="2929127" y="7383780"/>
              <a:ext cx="5080" cy="22860"/>
            </a:xfrm>
            <a:custGeom>
              <a:avLst/>
              <a:gdLst/>
              <a:ahLst/>
              <a:cxnLst/>
              <a:rect l="l" t="t" r="r" b="b"/>
              <a:pathLst>
                <a:path w="5080" h="22859">
                  <a:moveTo>
                    <a:pt x="0" y="22859"/>
                  </a:moveTo>
                  <a:lnTo>
                    <a:pt x="0" y="0"/>
                  </a:lnTo>
                </a:path>
                <a:path w="5080" h="22859">
                  <a:moveTo>
                    <a:pt x="1524" y="22859"/>
                  </a:moveTo>
                  <a:lnTo>
                    <a:pt x="1524" y="0"/>
                  </a:lnTo>
                </a:path>
                <a:path w="5080" h="22859">
                  <a:moveTo>
                    <a:pt x="3048" y="22859"/>
                  </a:moveTo>
                  <a:lnTo>
                    <a:pt x="3048" y="0"/>
                  </a:lnTo>
                </a:path>
                <a:path w="5080" h="22859">
                  <a:moveTo>
                    <a:pt x="3048" y="22859"/>
                  </a:moveTo>
                  <a:lnTo>
                    <a:pt x="3048" y="0"/>
                  </a:lnTo>
                </a:path>
                <a:path w="5080" h="22859">
                  <a:moveTo>
                    <a:pt x="4572" y="22859"/>
                  </a:moveTo>
                  <a:lnTo>
                    <a:pt x="4572" y="0"/>
                  </a:lnTo>
                </a:path>
              </a:pathLst>
            </a:custGeom>
            <a:ln w="476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62" name="object 862"/>
            <p:cNvSpPr/>
            <p:nvPr/>
          </p:nvSpPr>
          <p:spPr>
            <a:xfrm>
              <a:off x="2933700" y="7383780"/>
              <a:ext cx="1905" cy="22860"/>
            </a:xfrm>
            <a:custGeom>
              <a:avLst/>
              <a:gdLst/>
              <a:ahLst/>
              <a:cxnLst/>
              <a:rect l="l" t="t" r="r" b="b"/>
              <a:pathLst>
                <a:path w="1905" h="22859">
                  <a:moveTo>
                    <a:pt x="762" y="-2381"/>
                  </a:moveTo>
                  <a:lnTo>
                    <a:pt x="762" y="25240"/>
                  </a:lnTo>
                </a:path>
              </a:pathLst>
            </a:custGeom>
            <a:ln w="6286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63" name="object 863"/>
            <p:cNvSpPr/>
            <p:nvPr/>
          </p:nvSpPr>
          <p:spPr>
            <a:xfrm>
              <a:off x="2935986" y="7381398"/>
              <a:ext cx="0" cy="27940"/>
            </a:xfrm>
            <a:custGeom>
              <a:avLst/>
              <a:gdLst/>
              <a:ahLst/>
              <a:cxnLst/>
              <a:rect l="l" t="t" r="r" b="b"/>
              <a:pathLst>
                <a:path h="27940">
                  <a:moveTo>
                    <a:pt x="0" y="0"/>
                  </a:moveTo>
                  <a:lnTo>
                    <a:pt x="0" y="27622"/>
                  </a:lnTo>
                </a:path>
                <a:path h="27940">
                  <a:moveTo>
                    <a:pt x="0" y="0"/>
                  </a:moveTo>
                  <a:lnTo>
                    <a:pt x="0" y="27622"/>
                  </a:lnTo>
                </a:path>
              </a:pathLst>
            </a:custGeom>
            <a:ln w="6286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64" name="object 864"/>
            <p:cNvSpPr/>
            <p:nvPr/>
          </p:nvSpPr>
          <p:spPr>
            <a:xfrm>
              <a:off x="2937510" y="7381398"/>
              <a:ext cx="1905" cy="27940"/>
            </a:xfrm>
            <a:custGeom>
              <a:avLst/>
              <a:gdLst/>
              <a:ahLst/>
              <a:cxnLst/>
              <a:rect l="l" t="t" r="r" b="b"/>
              <a:pathLst>
                <a:path w="1905" h="27940">
                  <a:moveTo>
                    <a:pt x="0" y="0"/>
                  </a:moveTo>
                  <a:lnTo>
                    <a:pt x="0" y="27622"/>
                  </a:lnTo>
                </a:path>
                <a:path w="1905" h="27940">
                  <a:moveTo>
                    <a:pt x="1524" y="0"/>
                  </a:moveTo>
                  <a:lnTo>
                    <a:pt x="1524" y="27622"/>
                  </a:lnTo>
                </a:path>
                <a:path w="1905" h="27940">
                  <a:moveTo>
                    <a:pt x="1524" y="0"/>
                  </a:moveTo>
                  <a:lnTo>
                    <a:pt x="1524" y="27622"/>
                  </a:lnTo>
                </a:path>
              </a:pathLst>
            </a:custGeom>
            <a:ln w="6286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65" name="object 865"/>
            <p:cNvSpPr/>
            <p:nvPr/>
          </p:nvSpPr>
          <p:spPr>
            <a:xfrm>
              <a:off x="2939796" y="7383780"/>
              <a:ext cx="1905" cy="22860"/>
            </a:xfrm>
            <a:custGeom>
              <a:avLst/>
              <a:gdLst/>
              <a:ahLst/>
              <a:cxnLst/>
              <a:rect l="l" t="t" r="r" b="b"/>
              <a:pathLst>
                <a:path w="1905" h="22859">
                  <a:moveTo>
                    <a:pt x="761" y="-2381"/>
                  </a:moveTo>
                  <a:lnTo>
                    <a:pt x="761" y="25240"/>
                  </a:lnTo>
                </a:path>
              </a:pathLst>
            </a:custGeom>
            <a:ln w="6286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66" name="object 866"/>
            <p:cNvSpPr/>
            <p:nvPr/>
          </p:nvSpPr>
          <p:spPr>
            <a:xfrm>
              <a:off x="2941319" y="7383780"/>
              <a:ext cx="1905" cy="22860"/>
            </a:xfrm>
            <a:custGeom>
              <a:avLst/>
              <a:gdLst/>
              <a:ahLst/>
              <a:cxnLst/>
              <a:rect l="l" t="t" r="r" b="b"/>
              <a:pathLst>
                <a:path w="1905" h="22859">
                  <a:moveTo>
                    <a:pt x="0" y="22859"/>
                  </a:moveTo>
                  <a:lnTo>
                    <a:pt x="0" y="0"/>
                  </a:lnTo>
                </a:path>
                <a:path w="1905" h="22859">
                  <a:moveTo>
                    <a:pt x="1524" y="22859"/>
                  </a:moveTo>
                  <a:lnTo>
                    <a:pt x="1524" y="0"/>
                  </a:lnTo>
                </a:path>
                <a:path w="1905" h="22859">
                  <a:moveTo>
                    <a:pt x="1524" y="22859"/>
                  </a:moveTo>
                  <a:lnTo>
                    <a:pt x="1524" y="0"/>
                  </a:lnTo>
                </a:path>
              </a:pathLst>
            </a:custGeom>
            <a:ln w="476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67" name="object 867"/>
            <p:cNvSpPr/>
            <p:nvPr/>
          </p:nvSpPr>
          <p:spPr>
            <a:xfrm>
              <a:off x="2944367" y="7383780"/>
              <a:ext cx="1905" cy="22860"/>
            </a:xfrm>
            <a:custGeom>
              <a:avLst/>
              <a:gdLst/>
              <a:ahLst/>
              <a:cxnLst/>
              <a:rect l="l" t="t" r="r" b="b"/>
              <a:pathLst>
                <a:path w="1905" h="22859">
                  <a:moveTo>
                    <a:pt x="762" y="-2381"/>
                  </a:moveTo>
                  <a:lnTo>
                    <a:pt x="762" y="25240"/>
                  </a:lnTo>
                </a:path>
              </a:pathLst>
            </a:custGeom>
            <a:ln w="6286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68" name="object 868"/>
            <p:cNvSpPr/>
            <p:nvPr/>
          </p:nvSpPr>
          <p:spPr>
            <a:xfrm>
              <a:off x="2945891" y="7383780"/>
              <a:ext cx="0" cy="22860"/>
            </a:xfrm>
            <a:custGeom>
              <a:avLst/>
              <a:gdLst/>
              <a:ahLst/>
              <a:cxnLst/>
              <a:rect l="l" t="t" r="r" b="b"/>
              <a:pathLst>
                <a:path h="22859">
                  <a:moveTo>
                    <a:pt x="0" y="22859"/>
                  </a:moveTo>
                  <a:lnTo>
                    <a:pt x="0" y="0"/>
                  </a:lnTo>
                </a:path>
              </a:pathLst>
            </a:custGeom>
            <a:ln w="476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69" name="object 869"/>
            <p:cNvSpPr/>
            <p:nvPr/>
          </p:nvSpPr>
          <p:spPr>
            <a:xfrm>
              <a:off x="2948177" y="7381398"/>
              <a:ext cx="0" cy="27940"/>
            </a:xfrm>
            <a:custGeom>
              <a:avLst/>
              <a:gdLst/>
              <a:ahLst/>
              <a:cxnLst/>
              <a:rect l="l" t="t" r="r" b="b"/>
              <a:pathLst>
                <a:path h="27940">
                  <a:moveTo>
                    <a:pt x="0" y="0"/>
                  </a:moveTo>
                  <a:lnTo>
                    <a:pt x="0" y="27622"/>
                  </a:lnTo>
                </a:path>
                <a:path h="27940">
                  <a:moveTo>
                    <a:pt x="0" y="0"/>
                  </a:moveTo>
                  <a:lnTo>
                    <a:pt x="0" y="27622"/>
                  </a:lnTo>
                </a:path>
              </a:pathLst>
            </a:custGeom>
            <a:ln w="6286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70" name="object 870"/>
            <p:cNvSpPr/>
            <p:nvPr/>
          </p:nvSpPr>
          <p:spPr>
            <a:xfrm>
              <a:off x="2948940" y="7383780"/>
              <a:ext cx="0" cy="22860"/>
            </a:xfrm>
            <a:custGeom>
              <a:avLst/>
              <a:gdLst/>
              <a:ahLst/>
              <a:cxnLst/>
              <a:rect l="l" t="t" r="r" b="b"/>
              <a:pathLst>
                <a:path h="22859">
                  <a:moveTo>
                    <a:pt x="0" y="22859"/>
                  </a:moveTo>
                  <a:lnTo>
                    <a:pt x="0" y="0"/>
                  </a:lnTo>
                </a:path>
              </a:pathLst>
            </a:custGeom>
            <a:ln w="476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71" name="object 871"/>
            <p:cNvSpPr/>
            <p:nvPr/>
          </p:nvSpPr>
          <p:spPr>
            <a:xfrm>
              <a:off x="2949702" y="7381398"/>
              <a:ext cx="0" cy="27940"/>
            </a:xfrm>
            <a:custGeom>
              <a:avLst/>
              <a:gdLst/>
              <a:ahLst/>
              <a:cxnLst/>
              <a:rect l="l" t="t" r="r" b="b"/>
              <a:pathLst>
                <a:path h="27940">
                  <a:moveTo>
                    <a:pt x="0" y="0"/>
                  </a:moveTo>
                  <a:lnTo>
                    <a:pt x="0" y="27622"/>
                  </a:lnTo>
                </a:path>
                <a:path h="27940">
                  <a:moveTo>
                    <a:pt x="0" y="0"/>
                  </a:moveTo>
                  <a:lnTo>
                    <a:pt x="0" y="27622"/>
                  </a:lnTo>
                </a:path>
              </a:pathLst>
            </a:custGeom>
            <a:ln w="6286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72" name="object 872"/>
            <p:cNvSpPr/>
            <p:nvPr/>
          </p:nvSpPr>
          <p:spPr>
            <a:xfrm>
              <a:off x="2950464" y="7383780"/>
              <a:ext cx="1905" cy="22860"/>
            </a:xfrm>
            <a:custGeom>
              <a:avLst/>
              <a:gdLst/>
              <a:ahLst/>
              <a:cxnLst/>
              <a:rect l="l" t="t" r="r" b="b"/>
              <a:pathLst>
                <a:path w="1905" h="22859">
                  <a:moveTo>
                    <a:pt x="762" y="-2381"/>
                  </a:moveTo>
                  <a:lnTo>
                    <a:pt x="762" y="25240"/>
                  </a:lnTo>
                </a:path>
              </a:pathLst>
            </a:custGeom>
            <a:ln w="6286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73" name="object 873"/>
            <p:cNvSpPr/>
            <p:nvPr/>
          </p:nvSpPr>
          <p:spPr>
            <a:xfrm>
              <a:off x="2953511" y="7383780"/>
              <a:ext cx="0" cy="22860"/>
            </a:xfrm>
            <a:custGeom>
              <a:avLst/>
              <a:gdLst/>
              <a:ahLst/>
              <a:cxnLst/>
              <a:rect l="l" t="t" r="r" b="b"/>
              <a:pathLst>
                <a:path h="22859">
                  <a:moveTo>
                    <a:pt x="0" y="22859"/>
                  </a:moveTo>
                  <a:lnTo>
                    <a:pt x="0" y="0"/>
                  </a:lnTo>
                </a:path>
              </a:pathLst>
            </a:custGeom>
            <a:ln w="476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74" name="object 874"/>
            <p:cNvSpPr/>
            <p:nvPr/>
          </p:nvSpPr>
          <p:spPr>
            <a:xfrm>
              <a:off x="2954273" y="7381398"/>
              <a:ext cx="0" cy="27940"/>
            </a:xfrm>
            <a:custGeom>
              <a:avLst/>
              <a:gdLst/>
              <a:ahLst/>
              <a:cxnLst/>
              <a:rect l="l" t="t" r="r" b="b"/>
              <a:pathLst>
                <a:path h="27940">
                  <a:moveTo>
                    <a:pt x="0" y="0"/>
                  </a:moveTo>
                  <a:lnTo>
                    <a:pt x="0" y="27622"/>
                  </a:lnTo>
                </a:path>
                <a:path h="27940">
                  <a:moveTo>
                    <a:pt x="0" y="0"/>
                  </a:moveTo>
                  <a:lnTo>
                    <a:pt x="0" y="27622"/>
                  </a:lnTo>
                </a:path>
              </a:pathLst>
            </a:custGeom>
            <a:ln w="6286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75" name="object 875"/>
            <p:cNvSpPr/>
            <p:nvPr/>
          </p:nvSpPr>
          <p:spPr>
            <a:xfrm>
              <a:off x="2955035" y="7383780"/>
              <a:ext cx="1905" cy="22860"/>
            </a:xfrm>
            <a:custGeom>
              <a:avLst/>
              <a:gdLst/>
              <a:ahLst/>
              <a:cxnLst/>
              <a:rect l="l" t="t" r="r" b="b"/>
              <a:pathLst>
                <a:path w="1905" h="22859">
                  <a:moveTo>
                    <a:pt x="762" y="-2381"/>
                  </a:moveTo>
                  <a:lnTo>
                    <a:pt x="762" y="25240"/>
                  </a:lnTo>
                </a:path>
              </a:pathLst>
            </a:custGeom>
            <a:ln w="6286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76" name="object 876"/>
            <p:cNvSpPr/>
            <p:nvPr/>
          </p:nvSpPr>
          <p:spPr>
            <a:xfrm>
              <a:off x="2956559" y="7383780"/>
              <a:ext cx="0" cy="22860"/>
            </a:xfrm>
            <a:custGeom>
              <a:avLst/>
              <a:gdLst/>
              <a:ahLst/>
              <a:cxnLst/>
              <a:rect l="l" t="t" r="r" b="b"/>
              <a:pathLst>
                <a:path h="22859">
                  <a:moveTo>
                    <a:pt x="0" y="22859"/>
                  </a:moveTo>
                  <a:lnTo>
                    <a:pt x="0" y="0"/>
                  </a:lnTo>
                </a:path>
              </a:pathLst>
            </a:custGeom>
            <a:ln w="476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77" name="object 877"/>
            <p:cNvSpPr/>
            <p:nvPr/>
          </p:nvSpPr>
          <p:spPr>
            <a:xfrm>
              <a:off x="2958846" y="7381398"/>
              <a:ext cx="0" cy="27940"/>
            </a:xfrm>
            <a:custGeom>
              <a:avLst/>
              <a:gdLst/>
              <a:ahLst/>
              <a:cxnLst/>
              <a:rect l="l" t="t" r="r" b="b"/>
              <a:pathLst>
                <a:path h="27940">
                  <a:moveTo>
                    <a:pt x="0" y="0"/>
                  </a:moveTo>
                  <a:lnTo>
                    <a:pt x="0" y="27622"/>
                  </a:lnTo>
                </a:path>
                <a:path h="27940">
                  <a:moveTo>
                    <a:pt x="0" y="0"/>
                  </a:moveTo>
                  <a:lnTo>
                    <a:pt x="0" y="27622"/>
                  </a:lnTo>
                </a:path>
              </a:pathLst>
            </a:custGeom>
            <a:ln w="6286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78" name="object 878"/>
            <p:cNvSpPr/>
            <p:nvPr/>
          </p:nvSpPr>
          <p:spPr>
            <a:xfrm>
              <a:off x="2959608" y="7383780"/>
              <a:ext cx="1905" cy="22860"/>
            </a:xfrm>
            <a:custGeom>
              <a:avLst/>
              <a:gdLst/>
              <a:ahLst/>
              <a:cxnLst/>
              <a:rect l="l" t="t" r="r" b="b"/>
              <a:pathLst>
                <a:path w="1905" h="22859">
                  <a:moveTo>
                    <a:pt x="762" y="-2381"/>
                  </a:moveTo>
                  <a:lnTo>
                    <a:pt x="762" y="25240"/>
                  </a:lnTo>
                </a:path>
              </a:pathLst>
            </a:custGeom>
            <a:ln w="6286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79" name="object 879"/>
            <p:cNvSpPr/>
            <p:nvPr/>
          </p:nvSpPr>
          <p:spPr>
            <a:xfrm>
              <a:off x="2961132" y="7383780"/>
              <a:ext cx="0" cy="22860"/>
            </a:xfrm>
            <a:custGeom>
              <a:avLst/>
              <a:gdLst/>
              <a:ahLst/>
              <a:cxnLst/>
              <a:rect l="l" t="t" r="r" b="b"/>
              <a:pathLst>
                <a:path h="22859">
                  <a:moveTo>
                    <a:pt x="0" y="22859"/>
                  </a:moveTo>
                  <a:lnTo>
                    <a:pt x="0" y="0"/>
                  </a:lnTo>
                </a:path>
                <a:path h="22859">
                  <a:moveTo>
                    <a:pt x="0" y="22859"/>
                  </a:moveTo>
                  <a:lnTo>
                    <a:pt x="0" y="0"/>
                  </a:lnTo>
                </a:path>
              </a:pathLst>
            </a:custGeom>
            <a:ln w="476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80" name="object 880"/>
            <p:cNvSpPr/>
            <p:nvPr/>
          </p:nvSpPr>
          <p:spPr>
            <a:xfrm>
              <a:off x="2962656" y="7383780"/>
              <a:ext cx="1905" cy="22860"/>
            </a:xfrm>
            <a:custGeom>
              <a:avLst/>
              <a:gdLst/>
              <a:ahLst/>
              <a:cxnLst/>
              <a:rect l="l" t="t" r="r" b="b"/>
              <a:pathLst>
                <a:path w="1905" h="22859">
                  <a:moveTo>
                    <a:pt x="762" y="-2381"/>
                  </a:moveTo>
                  <a:lnTo>
                    <a:pt x="762" y="25240"/>
                  </a:lnTo>
                </a:path>
              </a:pathLst>
            </a:custGeom>
            <a:ln w="6286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81" name="object 881"/>
            <p:cNvSpPr/>
            <p:nvPr/>
          </p:nvSpPr>
          <p:spPr>
            <a:xfrm>
              <a:off x="2964180" y="7383780"/>
              <a:ext cx="0" cy="22860"/>
            </a:xfrm>
            <a:custGeom>
              <a:avLst/>
              <a:gdLst/>
              <a:ahLst/>
              <a:cxnLst/>
              <a:rect l="l" t="t" r="r" b="b"/>
              <a:pathLst>
                <a:path h="22859">
                  <a:moveTo>
                    <a:pt x="0" y="22859"/>
                  </a:moveTo>
                  <a:lnTo>
                    <a:pt x="0" y="0"/>
                  </a:lnTo>
                </a:path>
              </a:pathLst>
            </a:custGeom>
            <a:ln w="476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82" name="object 882"/>
            <p:cNvSpPr/>
            <p:nvPr/>
          </p:nvSpPr>
          <p:spPr>
            <a:xfrm>
              <a:off x="2964941" y="7381398"/>
              <a:ext cx="0" cy="27940"/>
            </a:xfrm>
            <a:custGeom>
              <a:avLst/>
              <a:gdLst/>
              <a:ahLst/>
              <a:cxnLst/>
              <a:rect l="l" t="t" r="r" b="b"/>
              <a:pathLst>
                <a:path h="27940">
                  <a:moveTo>
                    <a:pt x="0" y="0"/>
                  </a:moveTo>
                  <a:lnTo>
                    <a:pt x="0" y="27622"/>
                  </a:lnTo>
                </a:path>
                <a:path h="27940">
                  <a:moveTo>
                    <a:pt x="0" y="0"/>
                  </a:moveTo>
                  <a:lnTo>
                    <a:pt x="0" y="27622"/>
                  </a:lnTo>
                </a:path>
              </a:pathLst>
            </a:custGeom>
            <a:ln w="6286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83" name="object 883"/>
            <p:cNvSpPr/>
            <p:nvPr/>
          </p:nvSpPr>
          <p:spPr>
            <a:xfrm>
              <a:off x="2967227" y="7383780"/>
              <a:ext cx="3175" cy="22860"/>
            </a:xfrm>
            <a:custGeom>
              <a:avLst/>
              <a:gdLst/>
              <a:ahLst/>
              <a:cxnLst/>
              <a:rect l="l" t="t" r="r" b="b"/>
              <a:pathLst>
                <a:path w="3175" h="22859">
                  <a:moveTo>
                    <a:pt x="0" y="22859"/>
                  </a:moveTo>
                  <a:lnTo>
                    <a:pt x="0" y="0"/>
                  </a:lnTo>
                </a:path>
                <a:path w="3175" h="22859">
                  <a:moveTo>
                    <a:pt x="1524" y="22859"/>
                  </a:moveTo>
                  <a:lnTo>
                    <a:pt x="1524" y="0"/>
                  </a:lnTo>
                </a:path>
                <a:path w="3175" h="22859">
                  <a:moveTo>
                    <a:pt x="3048" y="22859"/>
                  </a:moveTo>
                  <a:lnTo>
                    <a:pt x="3048" y="0"/>
                  </a:lnTo>
                </a:path>
                <a:path w="3175" h="22859">
                  <a:moveTo>
                    <a:pt x="3048" y="22859"/>
                  </a:moveTo>
                  <a:lnTo>
                    <a:pt x="3048" y="0"/>
                  </a:lnTo>
                </a:path>
              </a:pathLst>
            </a:custGeom>
            <a:ln w="476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84" name="object 884"/>
            <p:cNvSpPr/>
            <p:nvPr/>
          </p:nvSpPr>
          <p:spPr>
            <a:xfrm>
              <a:off x="2971037" y="7381398"/>
              <a:ext cx="1905" cy="27940"/>
            </a:xfrm>
            <a:custGeom>
              <a:avLst/>
              <a:gdLst/>
              <a:ahLst/>
              <a:cxnLst/>
              <a:rect l="l" t="t" r="r" b="b"/>
              <a:pathLst>
                <a:path w="1905" h="27940">
                  <a:moveTo>
                    <a:pt x="0" y="0"/>
                  </a:moveTo>
                  <a:lnTo>
                    <a:pt x="0" y="27622"/>
                  </a:lnTo>
                </a:path>
                <a:path w="1905" h="27940">
                  <a:moveTo>
                    <a:pt x="1524" y="0"/>
                  </a:moveTo>
                  <a:lnTo>
                    <a:pt x="1524" y="27622"/>
                  </a:lnTo>
                </a:path>
                <a:path w="1905" h="27940">
                  <a:moveTo>
                    <a:pt x="1524" y="0"/>
                  </a:moveTo>
                  <a:lnTo>
                    <a:pt x="1524" y="27622"/>
                  </a:lnTo>
                </a:path>
              </a:pathLst>
            </a:custGeom>
            <a:ln w="6286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85" name="object 885"/>
            <p:cNvSpPr/>
            <p:nvPr/>
          </p:nvSpPr>
          <p:spPr>
            <a:xfrm>
              <a:off x="2973324" y="7383780"/>
              <a:ext cx="1905" cy="22860"/>
            </a:xfrm>
            <a:custGeom>
              <a:avLst/>
              <a:gdLst/>
              <a:ahLst/>
              <a:cxnLst/>
              <a:rect l="l" t="t" r="r" b="b"/>
              <a:pathLst>
                <a:path w="1905" h="22859">
                  <a:moveTo>
                    <a:pt x="762" y="-2381"/>
                  </a:moveTo>
                  <a:lnTo>
                    <a:pt x="762" y="25240"/>
                  </a:lnTo>
                </a:path>
              </a:pathLst>
            </a:custGeom>
            <a:ln w="6286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86" name="object 886"/>
            <p:cNvSpPr/>
            <p:nvPr/>
          </p:nvSpPr>
          <p:spPr>
            <a:xfrm>
              <a:off x="2975610" y="7381398"/>
              <a:ext cx="1905" cy="27940"/>
            </a:xfrm>
            <a:custGeom>
              <a:avLst/>
              <a:gdLst/>
              <a:ahLst/>
              <a:cxnLst/>
              <a:rect l="l" t="t" r="r" b="b"/>
              <a:pathLst>
                <a:path w="1905" h="27940">
                  <a:moveTo>
                    <a:pt x="0" y="0"/>
                  </a:moveTo>
                  <a:lnTo>
                    <a:pt x="0" y="27622"/>
                  </a:lnTo>
                </a:path>
                <a:path w="1905" h="27940">
                  <a:moveTo>
                    <a:pt x="1524" y="0"/>
                  </a:moveTo>
                  <a:lnTo>
                    <a:pt x="1524" y="27622"/>
                  </a:lnTo>
                </a:path>
                <a:path w="1905" h="27940">
                  <a:moveTo>
                    <a:pt x="1524" y="0"/>
                  </a:moveTo>
                  <a:lnTo>
                    <a:pt x="1524" y="27622"/>
                  </a:lnTo>
                </a:path>
              </a:pathLst>
            </a:custGeom>
            <a:ln w="6286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87" name="object 887"/>
            <p:cNvSpPr/>
            <p:nvPr/>
          </p:nvSpPr>
          <p:spPr>
            <a:xfrm>
              <a:off x="2977896" y="7383780"/>
              <a:ext cx="6350" cy="22860"/>
            </a:xfrm>
            <a:custGeom>
              <a:avLst/>
              <a:gdLst/>
              <a:ahLst/>
              <a:cxnLst/>
              <a:rect l="l" t="t" r="r" b="b"/>
              <a:pathLst>
                <a:path w="6350" h="22859">
                  <a:moveTo>
                    <a:pt x="0" y="22859"/>
                  </a:moveTo>
                  <a:lnTo>
                    <a:pt x="0" y="0"/>
                  </a:lnTo>
                </a:path>
                <a:path w="6350" h="22859">
                  <a:moveTo>
                    <a:pt x="1523" y="22859"/>
                  </a:moveTo>
                  <a:lnTo>
                    <a:pt x="1523" y="0"/>
                  </a:lnTo>
                </a:path>
                <a:path w="6350" h="22859">
                  <a:moveTo>
                    <a:pt x="3047" y="22859"/>
                  </a:moveTo>
                  <a:lnTo>
                    <a:pt x="3047" y="0"/>
                  </a:lnTo>
                </a:path>
                <a:path w="6350" h="22859">
                  <a:moveTo>
                    <a:pt x="3047" y="22859"/>
                  </a:moveTo>
                  <a:lnTo>
                    <a:pt x="3047" y="0"/>
                  </a:lnTo>
                </a:path>
                <a:path w="6350" h="22859">
                  <a:moveTo>
                    <a:pt x="4571" y="22859"/>
                  </a:moveTo>
                  <a:lnTo>
                    <a:pt x="4571" y="0"/>
                  </a:lnTo>
                </a:path>
                <a:path w="6350" h="22859">
                  <a:moveTo>
                    <a:pt x="6095" y="22859"/>
                  </a:moveTo>
                  <a:lnTo>
                    <a:pt x="6095" y="0"/>
                  </a:lnTo>
                </a:path>
                <a:path w="6350" h="22859">
                  <a:moveTo>
                    <a:pt x="6095" y="22859"/>
                  </a:moveTo>
                  <a:lnTo>
                    <a:pt x="6095" y="0"/>
                  </a:lnTo>
                </a:path>
              </a:pathLst>
            </a:custGeom>
            <a:ln w="476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88" name="object 888"/>
            <p:cNvSpPr/>
            <p:nvPr/>
          </p:nvSpPr>
          <p:spPr>
            <a:xfrm>
              <a:off x="2983991" y="7383780"/>
              <a:ext cx="1905" cy="22860"/>
            </a:xfrm>
            <a:custGeom>
              <a:avLst/>
              <a:gdLst/>
              <a:ahLst/>
              <a:cxnLst/>
              <a:rect l="l" t="t" r="r" b="b"/>
              <a:pathLst>
                <a:path w="1905" h="22859">
                  <a:moveTo>
                    <a:pt x="762" y="-2381"/>
                  </a:moveTo>
                  <a:lnTo>
                    <a:pt x="762" y="25240"/>
                  </a:lnTo>
                </a:path>
              </a:pathLst>
            </a:custGeom>
            <a:ln w="6286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89" name="object 889"/>
            <p:cNvSpPr/>
            <p:nvPr/>
          </p:nvSpPr>
          <p:spPr>
            <a:xfrm>
              <a:off x="2986277" y="7381398"/>
              <a:ext cx="1905" cy="27940"/>
            </a:xfrm>
            <a:custGeom>
              <a:avLst/>
              <a:gdLst/>
              <a:ahLst/>
              <a:cxnLst/>
              <a:rect l="l" t="t" r="r" b="b"/>
              <a:pathLst>
                <a:path w="1905" h="27940">
                  <a:moveTo>
                    <a:pt x="0" y="0"/>
                  </a:moveTo>
                  <a:lnTo>
                    <a:pt x="0" y="27622"/>
                  </a:lnTo>
                </a:path>
                <a:path w="1905" h="27940">
                  <a:moveTo>
                    <a:pt x="1524" y="0"/>
                  </a:moveTo>
                  <a:lnTo>
                    <a:pt x="1524" y="27622"/>
                  </a:lnTo>
                </a:path>
                <a:path w="1905" h="27940">
                  <a:moveTo>
                    <a:pt x="1524" y="0"/>
                  </a:moveTo>
                  <a:lnTo>
                    <a:pt x="1524" y="27622"/>
                  </a:lnTo>
                </a:path>
              </a:pathLst>
            </a:custGeom>
            <a:ln w="6286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90" name="object 890"/>
            <p:cNvSpPr/>
            <p:nvPr/>
          </p:nvSpPr>
          <p:spPr>
            <a:xfrm>
              <a:off x="2988564" y="7383780"/>
              <a:ext cx="1905" cy="22860"/>
            </a:xfrm>
            <a:custGeom>
              <a:avLst/>
              <a:gdLst/>
              <a:ahLst/>
              <a:cxnLst/>
              <a:rect l="l" t="t" r="r" b="b"/>
              <a:pathLst>
                <a:path w="1905" h="22859">
                  <a:moveTo>
                    <a:pt x="762" y="-2381"/>
                  </a:moveTo>
                  <a:lnTo>
                    <a:pt x="762" y="25240"/>
                  </a:lnTo>
                </a:path>
              </a:pathLst>
            </a:custGeom>
            <a:ln w="6286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91" name="object 891"/>
            <p:cNvSpPr/>
            <p:nvPr/>
          </p:nvSpPr>
          <p:spPr>
            <a:xfrm>
              <a:off x="2991611" y="7383780"/>
              <a:ext cx="0" cy="22860"/>
            </a:xfrm>
            <a:custGeom>
              <a:avLst/>
              <a:gdLst/>
              <a:ahLst/>
              <a:cxnLst/>
              <a:rect l="l" t="t" r="r" b="b"/>
              <a:pathLst>
                <a:path h="22859">
                  <a:moveTo>
                    <a:pt x="0" y="22859"/>
                  </a:moveTo>
                  <a:lnTo>
                    <a:pt x="0" y="0"/>
                  </a:lnTo>
                </a:path>
              </a:pathLst>
            </a:custGeom>
            <a:ln w="476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92" name="object 892"/>
            <p:cNvSpPr/>
            <p:nvPr/>
          </p:nvSpPr>
          <p:spPr>
            <a:xfrm>
              <a:off x="2992373" y="7381398"/>
              <a:ext cx="0" cy="27940"/>
            </a:xfrm>
            <a:custGeom>
              <a:avLst/>
              <a:gdLst/>
              <a:ahLst/>
              <a:cxnLst/>
              <a:rect l="l" t="t" r="r" b="b"/>
              <a:pathLst>
                <a:path h="27940">
                  <a:moveTo>
                    <a:pt x="0" y="0"/>
                  </a:moveTo>
                  <a:lnTo>
                    <a:pt x="0" y="27622"/>
                  </a:lnTo>
                </a:path>
                <a:path h="27940">
                  <a:moveTo>
                    <a:pt x="0" y="0"/>
                  </a:moveTo>
                  <a:lnTo>
                    <a:pt x="0" y="27622"/>
                  </a:lnTo>
                </a:path>
              </a:pathLst>
            </a:custGeom>
            <a:ln w="6286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93" name="object 893"/>
            <p:cNvSpPr/>
            <p:nvPr/>
          </p:nvSpPr>
          <p:spPr>
            <a:xfrm>
              <a:off x="2993135" y="7383780"/>
              <a:ext cx="1905" cy="22860"/>
            </a:xfrm>
            <a:custGeom>
              <a:avLst/>
              <a:gdLst/>
              <a:ahLst/>
              <a:cxnLst/>
              <a:rect l="l" t="t" r="r" b="b"/>
              <a:pathLst>
                <a:path w="1905" h="22859">
                  <a:moveTo>
                    <a:pt x="762" y="-2381"/>
                  </a:moveTo>
                  <a:lnTo>
                    <a:pt x="762" y="25240"/>
                  </a:lnTo>
                </a:path>
              </a:pathLst>
            </a:custGeom>
            <a:ln w="6286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94" name="object 894"/>
            <p:cNvSpPr/>
            <p:nvPr/>
          </p:nvSpPr>
          <p:spPr>
            <a:xfrm>
              <a:off x="2994659" y="7383780"/>
              <a:ext cx="1905" cy="22860"/>
            </a:xfrm>
            <a:custGeom>
              <a:avLst/>
              <a:gdLst/>
              <a:ahLst/>
              <a:cxnLst/>
              <a:rect l="l" t="t" r="r" b="b"/>
              <a:pathLst>
                <a:path w="1905" h="22859">
                  <a:moveTo>
                    <a:pt x="0" y="22859"/>
                  </a:moveTo>
                  <a:lnTo>
                    <a:pt x="0" y="0"/>
                  </a:lnTo>
                </a:path>
                <a:path w="1905" h="22859">
                  <a:moveTo>
                    <a:pt x="0" y="22859"/>
                  </a:moveTo>
                  <a:lnTo>
                    <a:pt x="0" y="0"/>
                  </a:lnTo>
                </a:path>
                <a:path w="1905" h="22859">
                  <a:moveTo>
                    <a:pt x="1524" y="22859"/>
                  </a:moveTo>
                  <a:lnTo>
                    <a:pt x="1524" y="0"/>
                  </a:lnTo>
                </a:path>
              </a:pathLst>
            </a:custGeom>
            <a:ln w="476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95" name="object 895"/>
            <p:cNvSpPr/>
            <p:nvPr/>
          </p:nvSpPr>
          <p:spPr>
            <a:xfrm>
              <a:off x="2997708" y="7383780"/>
              <a:ext cx="1905" cy="22860"/>
            </a:xfrm>
            <a:custGeom>
              <a:avLst/>
              <a:gdLst/>
              <a:ahLst/>
              <a:cxnLst/>
              <a:rect l="l" t="t" r="r" b="b"/>
              <a:pathLst>
                <a:path w="1905" h="22859">
                  <a:moveTo>
                    <a:pt x="762" y="-2381"/>
                  </a:moveTo>
                  <a:lnTo>
                    <a:pt x="762" y="25240"/>
                  </a:lnTo>
                </a:path>
              </a:pathLst>
            </a:custGeom>
            <a:ln w="6286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96" name="object 896"/>
            <p:cNvSpPr/>
            <p:nvPr/>
          </p:nvSpPr>
          <p:spPr>
            <a:xfrm>
              <a:off x="2999232" y="7383780"/>
              <a:ext cx="0" cy="22860"/>
            </a:xfrm>
            <a:custGeom>
              <a:avLst/>
              <a:gdLst/>
              <a:ahLst/>
              <a:cxnLst/>
              <a:rect l="l" t="t" r="r" b="b"/>
              <a:pathLst>
                <a:path h="22859">
                  <a:moveTo>
                    <a:pt x="0" y="22859"/>
                  </a:moveTo>
                  <a:lnTo>
                    <a:pt x="0" y="0"/>
                  </a:lnTo>
                </a:path>
                <a:path h="22859">
                  <a:moveTo>
                    <a:pt x="0" y="22859"/>
                  </a:moveTo>
                  <a:lnTo>
                    <a:pt x="0" y="0"/>
                  </a:lnTo>
                </a:path>
              </a:pathLst>
            </a:custGeom>
            <a:ln w="476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97" name="object 897"/>
            <p:cNvSpPr/>
            <p:nvPr/>
          </p:nvSpPr>
          <p:spPr>
            <a:xfrm>
              <a:off x="2999232" y="7383780"/>
              <a:ext cx="1905" cy="22860"/>
            </a:xfrm>
            <a:custGeom>
              <a:avLst/>
              <a:gdLst/>
              <a:ahLst/>
              <a:cxnLst/>
              <a:rect l="l" t="t" r="r" b="b"/>
              <a:pathLst>
                <a:path w="1905" h="22859">
                  <a:moveTo>
                    <a:pt x="762" y="-2381"/>
                  </a:moveTo>
                  <a:lnTo>
                    <a:pt x="762" y="25240"/>
                  </a:lnTo>
                </a:path>
              </a:pathLst>
            </a:custGeom>
            <a:ln w="6286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98" name="object 898"/>
            <p:cNvSpPr/>
            <p:nvPr/>
          </p:nvSpPr>
          <p:spPr>
            <a:xfrm>
              <a:off x="3002280" y="7383780"/>
              <a:ext cx="0" cy="22860"/>
            </a:xfrm>
            <a:custGeom>
              <a:avLst/>
              <a:gdLst/>
              <a:ahLst/>
              <a:cxnLst/>
              <a:rect l="l" t="t" r="r" b="b"/>
              <a:pathLst>
                <a:path h="22859">
                  <a:moveTo>
                    <a:pt x="0" y="22859"/>
                  </a:moveTo>
                  <a:lnTo>
                    <a:pt x="0" y="0"/>
                  </a:lnTo>
                </a:path>
              </a:pathLst>
            </a:custGeom>
            <a:ln w="476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99" name="object 899"/>
            <p:cNvSpPr/>
            <p:nvPr/>
          </p:nvSpPr>
          <p:spPr>
            <a:xfrm>
              <a:off x="3003041" y="7381398"/>
              <a:ext cx="0" cy="27940"/>
            </a:xfrm>
            <a:custGeom>
              <a:avLst/>
              <a:gdLst/>
              <a:ahLst/>
              <a:cxnLst/>
              <a:rect l="l" t="t" r="r" b="b"/>
              <a:pathLst>
                <a:path h="27940">
                  <a:moveTo>
                    <a:pt x="0" y="0"/>
                  </a:moveTo>
                  <a:lnTo>
                    <a:pt x="0" y="27622"/>
                  </a:lnTo>
                </a:path>
                <a:path h="27940">
                  <a:moveTo>
                    <a:pt x="0" y="0"/>
                  </a:moveTo>
                  <a:lnTo>
                    <a:pt x="0" y="27622"/>
                  </a:lnTo>
                </a:path>
              </a:pathLst>
            </a:custGeom>
            <a:ln w="6286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00" name="object 900"/>
            <p:cNvSpPr/>
            <p:nvPr/>
          </p:nvSpPr>
          <p:spPr>
            <a:xfrm>
              <a:off x="3005327" y="7383780"/>
              <a:ext cx="1905" cy="22860"/>
            </a:xfrm>
            <a:custGeom>
              <a:avLst/>
              <a:gdLst/>
              <a:ahLst/>
              <a:cxnLst/>
              <a:rect l="l" t="t" r="r" b="b"/>
              <a:pathLst>
                <a:path w="1905" h="22859">
                  <a:moveTo>
                    <a:pt x="0" y="22859"/>
                  </a:moveTo>
                  <a:lnTo>
                    <a:pt x="0" y="0"/>
                  </a:lnTo>
                </a:path>
                <a:path w="1905" h="22859">
                  <a:moveTo>
                    <a:pt x="1524" y="22859"/>
                  </a:moveTo>
                  <a:lnTo>
                    <a:pt x="1524" y="0"/>
                  </a:lnTo>
                </a:path>
                <a:path w="1905" h="22859">
                  <a:moveTo>
                    <a:pt x="1524" y="22859"/>
                  </a:moveTo>
                  <a:lnTo>
                    <a:pt x="1524" y="0"/>
                  </a:lnTo>
                </a:path>
                <a:path w="1905" h="22859">
                  <a:moveTo>
                    <a:pt x="1524" y="22859"/>
                  </a:moveTo>
                  <a:lnTo>
                    <a:pt x="1524" y="0"/>
                  </a:lnTo>
                </a:path>
              </a:pathLst>
            </a:custGeom>
            <a:ln w="476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01" name="object 901"/>
            <p:cNvSpPr/>
            <p:nvPr/>
          </p:nvSpPr>
          <p:spPr>
            <a:xfrm>
              <a:off x="3008375" y="7383780"/>
              <a:ext cx="1905" cy="22860"/>
            </a:xfrm>
            <a:custGeom>
              <a:avLst/>
              <a:gdLst/>
              <a:ahLst/>
              <a:cxnLst/>
              <a:rect l="l" t="t" r="r" b="b"/>
              <a:pathLst>
                <a:path w="1905" h="22859">
                  <a:moveTo>
                    <a:pt x="762" y="-2381"/>
                  </a:moveTo>
                  <a:lnTo>
                    <a:pt x="762" y="25240"/>
                  </a:lnTo>
                </a:path>
              </a:pathLst>
            </a:custGeom>
            <a:ln w="6286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02" name="object 902"/>
            <p:cNvSpPr/>
            <p:nvPr/>
          </p:nvSpPr>
          <p:spPr>
            <a:xfrm>
              <a:off x="3009900" y="7383780"/>
              <a:ext cx="0" cy="22860"/>
            </a:xfrm>
            <a:custGeom>
              <a:avLst/>
              <a:gdLst/>
              <a:ahLst/>
              <a:cxnLst/>
              <a:rect l="l" t="t" r="r" b="b"/>
              <a:pathLst>
                <a:path h="22859">
                  <a:moveTo>
                    <a:pt x="0" y="22859"/>
                  </a:moveTo>
                  <a:lnTo>
                    <a:pt x="0" y="0"/>
                  </a:lnTo>
                </a:path>
                <a:path h="22859">
                  <a:moveTo>
                    <a:pt x="0" y="22859"/>
                  </a:moveTo>
                  <a:lnTo>
                    <a:pt x="0" y="0"/>
                  </a:lnTo>
                </a:path>
              </a:pathLst>
            </a:custGeom>
            <a:ln w="476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03" name="object 903"/>
            <p:cNvSpPr/>
            <p:nvPr/>
          </p:nvSpPr>
          <p:spPr>
            <a:xfrm>
              <a:off x="3011424" y="7383780"/>
              <a:ext cx="1905" cy="22860"/>
            </a:xfrm>
            <a:custGeom>
              <a:avLst/>
              <a:gdLst/>
              <a:ahLst/>
              <a:cxnLst/>
              <a:rect l="l" t="t" r="r" b="b"/>
              <a:pathLst>
                <a:path w="1905" h="22859">
                  <a:moveTo>
                    <a:pt x="762" y="-2381"/>
                  </a:moveTo>
                  <a:lnTo>
                    <a:pt x="762" y="25240"/>
                  </a:lnTo>
                </a:path>
              </a:pathLst>
            </a:custGeom>
            <a:ln w="6286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04" name="object 904"/>
            <p:cNvSpPr/>
            <p:nvPr/>
          </p:nvSpPr>
          <p:spPr>
            <a:xfrm>
              <a:off x="3012948" y="7383780"/>
              <a:ext cx="1905" cy="22860"/>
            </a:xfrm>
            <a:custGeom>
              <a:avLst/>
              <a:gdLst/>
              <a:ahLst/>
              <a:cxnLst/>
              <a:rect l="l" t="t" r="r" b="b"/>
              <a:pathLst>
                <a:path w="1905" h="22859">
                  <a:moveTo>
                    <a:pt x="762" y="-2381"/>
                  </a:moveTo>
                  <a:lnTo>
                    <a:pt x="762" y="25240"/>
                  </a:lnTo>
                </a:path>
              </a:pathLst>
            </a:custGeom>
            <a:ln w="6286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05" name="object 905"/>
            <p:cNvSpPr/>
            <p:nvPr/>
          </p:nvSpPr>
          <p:spPr>
            <a:xfrm>
              <a:off x="3014472" y="7383780"/>
              <a:ext cx="7620" cy="22860"/>
            </a:xfrm>
            <a:custGeom>
              <a:avLst/>
              <a:gdLst/>
              <a:ahLst/>
              <a:cxnLst/>
              <a:rect l="l" t="t" r="r" b="b"/>
              <a:pathLst>
                <a:path w="7619" h="22859">
                  <a:moveTo>
                    <a:pt x="0" y="22859"/>
                  </a:moveTo>
                  <a:lnTo>
                    <a:pt x="0" y="0"/>
                  </a:lnTo>
                </a:path>
                <a:path w="7619" h="22859">
                  <a:moveTo>
                    <a:pt x="0" y="22859"/>
                  </a:moveTo>
                  <a:lnTo>
                    <a:pt x="0" y="0"/>
                  </a:lnTo>
                </a:path>
                <a:path w="7619" h="22859">
                  <a:moveTo>
                    <a:pt x="1524" y="22859"/>
                  </a:moveTo>
                  <a:lnTo>
                    <a:pt x="1524" y="0"/>
                  </a:lnTo>
                </a:path>
                <a:path w="7619" h="22859">
                  <a:moveTo>
                    <a:pt x="3047" y="22859"/>
                  </a:moveTo>
                  <a:lnTo>
                    <a:pt x="3047" y="0"/>
                  </a:lnTo>
                </a:path>
                <a:path w="7619" h="22859">
                  <a:moveTo>
                    <a:pt x="3047" y="22859"/>
                  </a:moveTo>
                  <a:lnTo>
                    <a:pt x="3047" y="0"/>
                  </a:lnTo>
                </a:path>
                <a:path w="7619" h="22859">
                  <a:moveTo>
                    <a:pt x="4571" y="22859"/>
                  </a:moveTo>
                  <a:lnTo>
                    <a:pt x="4571" y="0"/>
                  </a:lnTo>
                </a:path>
                <a:path w="7619" h="22859">
                  <a:moveTo>
                    <a:pt x="6095" y="22859"/>
                  </a:moveTo>
                  <a:lnTo>
                    <a:pt x="6095" y="0"/>
                  </a:lnTo>
                </a:path>
                <a:path w="7619" h="22859">
                  <a:moveTo>
                    <a:pt x="7619" y="22859"/>
                  </a:moveTo>
                  <a:lnTo>
                    <a:pt x="7619" y="0"/>
                  </a:lnTo>
                </a:path>
                <a:path w="7619" h="22859">
                  <a:moveTo>
                    <a:pt x="7619" y="22859"/>
                  </a:moveTo>
                  <a:lnTo>
                    <a:pt x="7619" y="0"/>
                  </a:lnTo>
                </a:path>
              </a:pathLst>
            </a:custGeom>
            <a:ln w="476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06" name="object 906"/>
            <p:cNvSpPr/>
            <p:nvPr/>
          </p:nvSpPr>
          <p:spPr>
            <a:xfrm>
              <a:off x="3022091" y="7383780"/>
              <a:ext cx="1905" cy="22860"/>
            </a:xfrm>
            <a:custGeom>
              <a:avLst/>
              <a:gdLst/>
              <a:ahLst/>
              <a:cxnLst/>
              <a:rect l="l" t="t" r="r" b="b"/>
              <a:pathLst>
                <a:path w="1905" h="22859">
                  <a:moveTo>
                    <a:pt x="762" y="-2381"/>
                  </a:moveTo>
                  <a:lnTo>
                    <a:pt x="762" y="25240"/>
                  </a:lnTo>
                </a:path>
              </a:pathLst>
            </a:custGeom>
            <a:ln w="6286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07" name="object 907"/>
            <p:cNvSpPr/>
            <p:nvPr/>
          </p:nvSpPr>
          <p:spPr>
            <a:xfrm>
              <a:off x="3024377" y="7381398"/>
              <a:ext cx="1905" cy="27940"/>
            </a:xfrm>
            <a:custGeom>
              <a:avLst/>
              <a:gdLst/>
              <a:ahLst/>
              <a:cxnLst/>
              <a:rect l="l" t="t" r="r" b="b"/>
              <a:pathLst>
                <a:path w="1905" h="27940">
                  <a:moveTo>
                    <a:pt x="0" y="0"/>
                  </a:moveTo>
                  <a:lnTo>
                    <a:pt x="0" y="27622"/>
                  </a:lnTo>
                </a:path>
                <a:path w="1905" h="27940">
                  <a:moveTo>
                    <a:pt x="1524" y="0"/>
                  </a:moveTo>
                  <a:lnTo>
                    <a:pt x="1524" y="27622"/>
                  </a:lnTo>
                </a:path>
                <a:path w="1905" h="27940">
                  <a:moveTo>
                    <a:pt x="1524" y="0"/>
                  </a:moveTo>
                  <a:lnTo>
                    <a:pt x="1524" y="27622"/>
                  </a:lnTo>
                </a:path>
              </a:pathLst>
            </a:custGeom>
            <a:ln w="6286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08" name="object 908"/>
            <p:cNvSpPr/>
            <p:nvPr/>
          </p:nvSpPr>
          <p:spPr>
            <a:xfrm>
              <a:off x="3026664" y="7383780"/>
              <a:ext cx="1905" cy="22860"/>
            </a:xfrm>
            <a:custGeom>
              <a:avLst/>
              <a:gdLst/>
              <a:ahLst/>
              <a:cxnLst/>
              <a:rect l="l" t="t" r="r" b="b"/>
              <a:pathLst>
                <a:path w="1905" h="22859">
                  <a:moveTo>
                    <a:pt x="762" y="-2381"/>
                  </a:moveTo>
                  <a:lnTo>
                    <a:pt x="762" y="25240"/>
                  </a:lnTo>
                </a:path>
              </a:pathLst>
            </a:custGeom>
            <a:ln w="6286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09" name="object 909"/>
            <p:cNvSpPr/>
            <p:nvPr/>
          </p:nvSpPr>
          <p:spPr>
            <a:xfrm>
              <a:off x="3028950" y="7381398"/>
              <a:ext cx="0" cy="27940"/>
            </a:xfrm>
            <a:custGeom>
              <a:avLst/>
              <a:gdLst/>
              <a:ahLst/>
              <a:cxnLst/>
              <a:rect l="l" t="t" r="r" b="b"/>
              <a:pathLst>
                <a:path h="27940">
                  <a:moveTo>
                    <a:pt x="0" y="0"/>
                  </a:moveTo>
                  <a:lnTo>
                    <a:pt x="0" y="27622"/>
                  </a:lnTo>
                </a:path>
                <a:path h="27940">
                  <a:moveTo>
                    <a:pt x="0" y="0"/>
                  </a:moveTo>
                  <a:lnTo>
                    <a:pt x="0" y="27622"/>
                  </a:lnTo>
                </a:path>
              </a:pathLst>
            </a:custGeom>
            <a:ln w="6286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10" name="object 910"/>
            <p:cNvSpPr/>
            <p:nvPr/>
          </p:nvSpPr>
          <p:spPr>
            <a:xfrm>
              <a:off x="3029711" y="7383780"/>
              <a:ext cx="5080" cy="22860"/>
            </a:xfrm>
            <a:custGeom>
              <a:avLst/>
              <a:gdLst/>
              <a:ahLst/>
              <a:cxnLst/>
              <a:rect l="l" t="t" r="r" b="b"/>
              <a:pathLst>
                <a:path w="5080" h="22859">
                  <a:moveTo>
                    <a:pt x="0" y="22859"/>
                  </a:moveTo>
                  <a:lnTo>
                    <a:pt x="0" y="0"/>
                  </a:lnTo>
                </a:path>
                <a:path w="5080" h="22859">
                  <a:moveTo>
                    <a:pt x="1524" y="22859"/>
                  </a:moveTo>
                  <a:lnTo>
                    <a:pt x="1524" y="0"/>
                  </a:lnTo>
                </a:path>
                <a:path w="5080" h="22859">
                  <a:moveTo>
                    <a:pt x="3048" y="22859"/>
                  </a:moveTo>
                  <a:lnTo>
                    <a:pt x="3048" y="0"/>
                  </a:lnTo>
                </a:path>
                <a:path w="5080" h="22859">
                  <a:moveTo>
                    <a:pt x="3048" y="22859"/>
                  </a:moveTo>
                  <a:lnTo>
                    <a:pt x="3048" y="0"/>
                  </a:lnTo>
                </a:path>
                <a:path w="5080" h="22859">
                  <a:moveTo>
                    <a:pt x="4572" y="22859"/>
                  </a:moveTo>
                  <a:lnTo>
                    <a:pt x="4572" y="0"/>
                  </a:lnTo>
                </a:path>
              </a:pathLst>
            </a:custGeom>
            <a:ln w="476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11" name="object 911"/>
            <p:cNvSpPr/>
            <p:nvPr/>
          </p:nvSpPr>
          <p:spPr>
            <a:xfrm>
              <a:off x="3035808" y="7383780"/>
              <a:ext cx="1905" cy="22860"/>
            </a:xfrm>
            <a:custGeom>
              <a:avLst/>
              <a:gdLst/>
              <a:ahLst/>
              <a:cxnLst/>
              <a:rect l="l" t="t" r="r" b="b"/>
              <a:pathLst>
                <a:path w="1905" h="22859">
                  <a:moveTo>
                    <a:pt x="762" y="-2381"/>
                  </a:moveTo>
                  <a:lnTo>
                    <a:pt x="762" y="25240"/>
                  </a:lnTo>
                </a:path>
              </a:pathLst>
            </a:custGeom>
            <a:ln w="6286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12" name="object 912"/>
            <p:cNvSpPr/>
            <p:nvPr/>
          </p:nvSpPr>
          <p:spPr>
            <a:xfrm>
              <a:off x="3037332" y="7383780"/>
              <a:ext cx="0" cy="22860"/>
            </a:xfrm>
            <a:custGeom>
              <a:avLst/>
              <a:gdLst/>
              <a:ahLst/>
              <a:cxnLst/>
              <a:rect l="l" t="t" r="r" b="b"/>
              <a:pathLst>
                <a:path h="22859">
                  <a:moveTo>
                    <a:pt x="0" y="22859"/>
                  </a:moveTo>
                  <a:lnTo>
                    <a:pt x="0" y="0"/>
                  </a:lnTo>
                </a:path>
                <a:path h="22859">
                  <a:moveTo>
                    <a:pt x="0" y="22859"/>
                  </a:moveTo>
                  <a:lnTo>
                    <a:pt x="0" y="0"/>
                  </a:lnTo>
                </a:path>
              </a:pathLst>
            </a:custGeom>
            <a:ln w="476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13" name="object 913"/>
            <p:cNvSpPr/>
            <p:nvPr/>
          </p:nvSpPr>
          <p:spPr>
            <a:xfrm>
              <a:off x="3037332" y="7383780"/>
              <a:ext cx="1905" cy="22860"/>
            </a:xfrm>
            <a:custGeom>
              <a:avLst/>
              <a:gdLst/>
              <a:ahLst/>
              <a:cxnLst/>
              <a:rect l="l" t="t" r="r" b="b"/>
              <a:pathLst>
                <a:path w="1905" h="22859">
                  <a:moveTo>
                    <a:pt x="762" y="-2381"/>
                  </a:moveTo>
                  <a:lnTo>
                    <a:pt x="762" y="25240"/>
                  </a:lnTo>
                </a:path>
              </a:pathLst>
            </a:custGeom>
            <a:ln w="6286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14" name="object 914"/>
            <p:cNvSpPr/>
            <p:nvPr/>
          </p:nvSpPr>
          <p:spPr>
            <a:xfrm>
              <a:off x="3039618" y="7381398"/>
              <a:ext cx="0" cy="27940"/>
            </a:xfrm>
            <a:custGeom>
              <a:avLst/>
              <a:gdLst/>
              <a:ahLst/>
              <a:cxnLst/>
              <a:rect l="l" t="t" r="r" b="b"/>
              <a:pathLst>
                <a:path h="27940">
                  <a:moveTo>
                    <a:pt x="0" y="0"/>
                  </a:moveTo>
                  <a:lnTo>
                    <a:pt x="0" y="27622"/>
                  </a:lnTo>
                </a:path>
                <a:path h="27940">
                  <a:moveTo>
                    <a:pt x="0" y="0"/>
                  </a:moveTo>
                  <a:lnTo>
                    <a:pt x="0" y="27622"/>
                  </a:lnTo>
                </a:path>
              </a:pathLst>
            </a:custGeom>
            <a:ln w="6286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15" name="object 915"/>
            <p:cNvSpPr/>
            <p:nvPr/>
          </p:nvSpPr>
          <p:spPr>
            <a:xfrm>
              <a:off x="3040380" y="7383780"/>
              <a:ext cx="1905" cy="22860"/>
            </a:xfrm>
            <a:custGeom>
              <a:avLst/>
              <a:gdLst/>
              <a:ahLst/>
              <a:cxnLst/>
              <a:rect l="l" t="t" r="r" b="b"/>
              <a:pathLst>
                <a:path w="1905" h="22859">
                  <a:moveTo>
                    <a:pt x="761" y="-2381"/>
                  </a:moveTo>
                  <a:lnTo>
                    <a:pt x="761" y="25240"/>
                  </a:lnTo>
                </a:path>
              </a:pathLst>
            </a:custGeom>
            <a:ln w="6286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16" name="object 916"/>
            <p:cNvSpPr/>
            <p:nvPr/>
          </p:nvSpPr>
          <p:spPr>
            <a:xfrm>
              <a:off x="3042665" y="7381398"/>
              <a:ext cx="1905" cy="27940"/>
            </a:xfrm>
            <a:custGeom>
              <a:avLst/>
              <a:gdLst/>
              <a:ahLst/>
              <a:cxnLst/>
              <a:rect l="l" t="t" r="r" b="b"/>
              <a:pathLst>
                <a:path w="1905" h="27940">
                  <a:moveTo>
                    <a:pt x="0" y="0"/>
                  </a:moveTo>
                  <a:lnTo>
                    <a:pt x="0" y="27622"/>
                  </a:lnTo>
                </a:path>
                <a:path w="1905" h="27940">
                  <a:moveTo>
                    <a:pt x="1524" y="0"/>
                  </a:moveTo>
                  <a:lnTo>
                    <a:pt x="1524" y="27622"/>
                  </a:lnTo>
                </a:path>
                <a:path w="1905" h="27940">
                  <a:moveTo>
                    <a:pt x="1524" y="0"/>
                  </a:moveTo>
                  <a:lnTo>
                    <a:pt x="1524" y="27622"/>
                  </a:lnTo>
                </a:path>
              </a:pathLst>
            </a:custGeom>
            <a:ln w="6286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17" name="object 917"/>
            <p:cNvSpPr/>
            <p:nvPr/>
          </p:nvSpPr>
          <p:spPr>
            <a:xfrm>
              <a:off x="3044951" y="7383780"/>
              <a:ext cx="0" cy="22860"/>
            </a:xfrm>
            <a:custGeom>
              <a:avLst/>
              <a:gdLst/>
              <a:ahLst/>
              <a:cxnLst/>
              <a:rect l="l" t="t" r="r" b="b"/>
              <a:pathLst>
                <a:path h="22859">
                  <a:moveTo>
                    <a:pt x="0" y="22859"/>
                  </a:moveTo>
                  <a:lnTo>
                    <a:pt x="0" y="0"/>
                  </a:lnTo>
                </a:path>
              </a:pathLst>
            </a:custGeom>
            <a:ln w="476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18" name="object 918"/>
            <p:cNvSpPr/>
            <p:nvPr/>
          </p:nvSpPr>
          <p:spPr>
            <a:xfrm>
              <a:off x="3046475" y="7383780"/>
              <a:ext cx="1905" cy="22860"/>
            </a:xfrm>
            <a:custGeom>
              <a:avLst/>
              <a:gdLst/>
              <a:ahLst/>
              <a:cxnLst/>
              <a:rect l="l" t="t" r="r" b="b"/>
              <a:pathLst>
                <a:path w="1905" h="22859">
                  <a:moveTo>
                    <a:pt x="762" y="-2381"/>
                  </a:moveTo>
                  <a:lnTo>
                    <a:pt x="762" y="25240"/>
                  </a:lnTo>
                </a:path>
              </a:pathLst>
            </a:custGeom>
            <a:ln w="6286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19" name="object 919"/>
            <p:cNvSpPr/>
            <p:nvPr/>
          </p:nvSpPr>
          <p:spPr>
            <a:xfrm>
              <a:off x="3048000" y="7383780"/>
              <a:ext cx="0" cy="22860"/>
            </a:xfrm>
            <a:custGeom>
              <a:avLst/>
              <a:gdLst/>
              <a:ahLst/>
              <a:cxnLst/>
              <a:rect l="l" t="t" r="r" b="b"/>
              <a:pathLst>
                <a:path h="22859">
                  <a:moveTo>
                    <a:pt x="0" y="22859"/>
                  </a:moveTo>
                  <a:lnTo>
                    <a:pt x="0" y="0"/>
                  </a:lnTo>
                </a:path>
                <a:path h="22859">
                  <a:moveTo>
                    <a:pt x="0" y="22859"/>
                  </a:moveTo>
                  <a:lnTo>
                    <a:pt x="0" y="0"/>
                  </a:lnTo>
                </a:path>
              </a:pathLst>
            </a:custGeom>
            <a:ln w="476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20" name="object 920"/>
            <p:cNvSpPr/>
            <p:nvPr/>
          </p:nvSpPr>
          <p:spPr>
            <a:xfrm>
              <a:off x="3049524" y="7383780"/>
              <a:ext cx="1905" cy="22860"/>
            </a:xfrm>
            <a:custGeom>
              <a:avLst/>
              <a:gdLst/>
              <a:ahLst/>
              <a:cxnLst/>
              <a:rect l="l" t="t" r="r" b="b"/>
              <a:pathLst>
                <a:path w="1905" h="22859">
                  <a:moveTo>
                    <a:pt x="762" y="-2381"/>
                  </a:moveTo>
                  <a:lnTo>
                    <a:pt x="762" y="25240"/>
                  </a:lnTo>
                </a:path>
              </a:pathLst>
            </a:custGeom>
            <a:ln w="6286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21" name="object 921"/>
            <p:cNvSpPr/>
            <p:nvPr/>
          </p:nvSpPr>
          <p:spPr>
            <a:xfrm>
              <a:off x="3051810" y="7381398"/>
              <a:ext cx="0" cy="27940"/>
            </a:xfrm>
            <a:custGeom>
              <a:avLst/>
              <a:gdLst/>
              <a:ahLst/>
              <a:cxnLst/>
              <a:rect l="l" t="t" r="r" b="b"/>
              <a:pathLst>
                <a:path h="27940">
                  <a:moveTo>
                    <a:pt x="0" y="0"/>
                  </a:moveTo>
                  <a:lnTo>
                    <a:pt x="0" y="27622"/>
                  </a:lnTo>
                </a:path>
                <a:path h="27940">
                  <a:moveTo>
                    <a:pt x="0" y="0"/>
                  </a:moveTo>
                  <a:lnTo>
                    <a:pt x="0" y="27622"/>
                  </a:lnTo>
                </a:path>
              </a:pathLst>
            </a:custGeom>
            <a:ln w="6286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22" name="object 922"/>
            <p:cNvSpPr/>
            <p:nvPr/>
          </p:nvSpPr>
          <p:spPr>
            <a:xfrm>
              <a:off x="3052572" y="7383780"/>
              <a:ext cx="0" cy="22860"/>
            </a:xfrm>
            <a:custGeom>
              <a:avLst/>
              <a:gdLst/>
              <a:ahLst/>
              <a:cxnLst/>
              <a:rect l="l" t="t" r="r" b="b"/>
              <a:pathLst>
                <a:path h="22859">
                  <a:moveTo>
                    <a:pt x="0" y="22859"/>
                  </a:moveTo>
                  <a:lnTo>
                    <a:pt x="0" y="0"/>
                  </a:lnTo>
                </a:path>
              </a:pathLst>
            </a:custGeom>
            <a:ln w="476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23" name="object 923"/>
            <p:cNvSpPr/>
            <p:nvPr/>
          </p:nvSpPr>
          <p:spPr>
            <a:xfrm>
              <a:off x="3052572" y="7383780"/>
              <a:ext cx="1905" cy="22860"/>
            </a:xfrm>
            <a:custGeom>
              <a:avLst/>
              <a:gdLst/>
              <a:ahLst/>
              <a:cxnLst/>
              <a:rect l="l" t="t" r="r" b="b"/>
              <a:pathLst>
                <a:path w="1905" h="22859">
                  <a:moveTo>
                    <a:pt x="762" y="-2381"/>
                  </a:moveTo>
                  <a:lnTo>
                    <a:pt x="762" y="25240"/>
                  </a:lnTo>
                </a:path>
              </a:pathLst>
            </a:custGeom>
            <a:ln w="6286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24" name="object 924"/>
            <p:cNvSpPr/>
            <p:nvPr/>
          </p:nvSpPr>
          <p:spPr>
            <a:xfrm>
              <a:off x="3055619" y="7383780"/>
              <a:ext cx="0" cy="22860"/>
            </a:xfrm>
            <a:custGeom>
              <a:avLst/>
              <a:gdLst/>
              <a:ahLst/>
              <a:cxnLst/>
              <a:rect l="l" t="t" r="r" b="b"/>
              <a:pathLst>
                <a:path h="22859">
                  <a:moveTo>
                    <a:pt x="0" y="22859"/>
                  </a:moveTo>
                  <a:lnTo>
                    <a:pt x="0" y="0"/>
                  </a:lnTo>
                </a:path>
                <a:path h="22859">
                  <a:moveTo>
                    <a:pt x="0" y="22859"/>
                  </a:moveTo>
                  <a:lnTo>
                    <a:pt x="0" y="0"/>
                  </a:lnTo>
                </a:path>
              </a:pathLst>
            </a:custGeom>
            <a:ln w="476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25" name="object 925"/>
            <p:cNvSpPr/>
            <p:nvPr/>
          </p:nvSpPr>
          <p:spPr>
            <a:xfrm>
              <a:off x="3055619" y="7383780"/>
              <a:ext cx="1905" cy="22860"/>
            </a:xfrm>
            <a:custGeom>
              <a:avLst/>
              <a:gdLst/>
              <a:ahLst/>
              <a:cxnLst/>
              <a:rect l="l" t="t" r="r" b="b"/>
              <a:pathLst>
                <a:path w="1905" h="22859">
                  <a:moveTo>
                    <a:pt x="762" y="-2381"/>
                  </a:moveTo>
                  <a:lnTo>
                    <a:pt x="762" y="25240"/>
                  </a:lnTo>
                </a:path>
              </a:pathLst>
            </a:custGeom>
            <a:ln w="6286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26" name="object 926"/>
            <p:cNvSpPr/>
            <p:nvPr/>
          </p:nvSpPr>
          <p:spPr>
            <a:xfrm>
              <a:off x="3058667" y="7383780"/>
              <a:ext cx="0" cy="22860"/>
            </a:xfrm>
            <a:custGeom>
              <a:avLst/>
              <a:gdLst/>
              <a:ahLst/>
              <a:cxnLst/>
              <a:rect l="l" t="t" r="r" b="b"/>
              <a:pathLst>
                <a:path h="22859">
                  <a:moveTo>
                    <a:pt x="0" y="22859"/>
                  </a:moveTo>
                  <a:lnTo>
                    <a:pt x="0" y="0"/>
                  </a:lnTo>
                </a:path>
              </a:pathLst>
            </a:custGeom>
            <a:ln w="476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27" name="object 927"/>
            <p:cNvSpPr/>
            <p:nvPr/>
          </p:nvSpPr>
          <p:spPr>
            <a:xfrm>
              <a:off x="3059430" y="7381398"/>
              <a:ext cx="0" cy="27940"/>
            </a:xfrm>
            <a:custGeom>
              <a:avLst/>
              <a:gdLst/>
              <a:ahLst/>
              <a:cxnLst/>
              <a:rect l="l" t="t" r="r" b="b"/>
              <a:pathLst>
                <a:path h="27940">
                  <a:moveTo>
                    <a:pt x="0" y="0"/>
                  </a:moveTo>
                  <a:lnTo>
                    <a:pt x="0" y="27622"/>
                  </a:lnTo>
                </a:path>
                <a:path h="27940">
                  <a:moveTo>
                    <a:pt x="0" y="0"/>
                  </a:moveTo>
                  <a:lnTo>
                    <a:pt x="0" y="27622"/>
                  </a:lnTo>
                </a:path>
              </a:pathLst>
            </a:custGeom>
            <a:ln w="6286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28" name="object 928"/>
            <p:cNvSpPr/>
            <p:nvPr/>
          </p:nvSpPr>
          <p:spPr>
            <a:xfrm>
              <a:off x="3060191" y="7383780"/>
              <a:ext cx="1905" cy="22860"/>
            </a:xfrm>
            <a:custGeom>
              <a:avLst/>
              <a:gdLst/>
              <a:ahLst/>
              <a:cxnLst/>
              <a:rect l="l" t="t" r="r" b="b"/>
              <a:pathLst>
                <a:path w="1905" h="22859">
                  <a:moveTo>
                    <a:pt x="762" y="-2381"/>
                  </a:moveTo>
                  <a:lnTo>
                    <a:pt x="762" y="25240"/>
                  </a:lnTo>
                </a:path>
              </a:pathLst>
            </a:custGeom>
            <a:ln w="6286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29" name="object 929"/>
            <p:cNvSpPr/>
            <p:nvPr/>
          </p:nvSpPr>
          <p:spPr>
            <a:xfrm>
              <a:off x="3062477" y="7381398"/>
              <a:ext cx="0" cy="27940"/>
            </a:xfrm>
            <a:custGeom>
              <a:avLst/>
              <a:gdLst/>
              <a:ahLst/>
              <a:cxnLst/>
              <a:rect l="l" t="t" r="r" b="b"/>
              <a:pathLst>
                <a:path h="27940">
                  <a:moveTo>
                    <a:pt x="0" y="0"/>
                  </a:moveTo>
                  <a:lnTo>
                    <a:pt x="0" y="27622"/>
                  </a:lnTo>
                </a:path>
                <a:path h="27940">
                  <a:moveTo>
                    <a:pt x="0" y="0"/>
                  </a:moveTo>
                  <a:lnTo>
                    <a:pt x="0" y="27622"/>
                  </a:lnTo>
                </a:path>
              </a:pathLst>
            </a:custGeom>
            <a:ln w="6286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30" name="object 930"/>
            <p:cNvSpPr/>
            <p:nvPr/>
          </p:nvSpPr>
          <p:spPr>
            <a:xfrm>
              <a:off x="3063240" y="7383780"/>
              <a:ext cx="0" cy="22860"/>
            </a:xfrm>
            <a:custGeom>
              <a:avLst/>
              <a:gdLst/>
              <a:ahLst/>
              <a:cxnLst/>
              <a:rect l="l" t="t" r="r" b="b"/>
              <a:pathLst>
                <a:path h="22859">
                  <a:moveTo>
                    <a:pt x="0" y="22859"/>
                  </a:moveTo>
                  <a:lnTo>
                    <a:pt x="0" y="0"/>
                  </a:lnTo>
                </a:path>
              </a:pathLst>
            </a:custGeom>
            <a:ln w="476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31" name="object 931"/>
            <p:cNvSpPr/>
            <p:nvPr/>
          </p:nvSpPr>
          <p:spPr>
            <a:xfrm>
              <a:off x="3064764" y="7383780"/>
              <a:ext cx="1905" cy="22860"/>
            </a:xfrm>
            <a:custGeom>
              <a:avLst/>
              <a:gdLst/>
              <a:ahLst/>
              <a:cxnLst/>
              <a:rect l="l" t="t" r="r" b="b"/>
              <a:pathLst>
                <a:path w="1905" h="22859">
                  <a:moveTo>
                    <a:pt x="762" y="-2381"/>
                  </a:moveTo>
                  <a:lnTo>
                    <a:pt x="762" y="25240"/>
                  </a:lnTo>
                </a:path>
              </a:pathLst>
            </a:custGeom>
            <a:ln w="6286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32" name="object 932"/>
            <p:cNvSpPr/>
            <p:nvPr/>
          </p:nvSpPr>
          <p:spPr>
            <a:xfrm>
              <a:off x="3066288" y="7383780"/>
              <a:ext cx="5080" cy="22860"/>
            </a:xfrm>
            <a:custGeom>
              <a:avLst/>
              <a:gdLst/>
              <a:ahLst/>
              <a:cxnLst/>
              <a:rect l="l" t="t" r="r" b="b"/>
              <a:pathLst>
                <a:path w="5080" h="22859">
                  <a:moveTo>
                    <a:pt x="0" y="22859"/>
                  </a:moveTo>
                  <a:lnTo>
                    <a:pt x="0" y="0"/>
                  </a:lnTo>
                </a:path>
                <a:path w="5080" h="22859">
                  <a:moveTo>
                    <a:pt x="0" y="22859"/>
                  </a:moveTo>
                  <a:lnTo>
                    <a:pt x="0" y="0"/>
                  </a:lnTo>
                </a:path>
                <a:path w="5080" h="22859">
                  <a:moveTo>
                    <a:pt x="1523" y="22859"/>
                  </a:moveTo>
                  <a:lnTo>
                    <a:pt x="1523" y="0"/>
                  </a:lnTo>
                </a:path>
                <a:path w="5080" h="22859">
                  <a:moveTo>
                    <a:pt x="3047" y="22859"/>
                  </a:moveTo>
                  <a:lnTo>
                    <a:pt x="3047" y="0"/>
                  </a:lnTo>
                </a:path>
                <a:path w="5080" h="22859">
                  <a:moveTo>
                    <a:pt x="4571" y="22859"/>
                  </a:moveTo>
                  <a:lnTo>
                    <a:pt x="4571" y="0"/>
                  </a:lnTo>
                </a:path>
                <a:path w="5080" h="22859">
                  <a:moveTo>
                    <a:pt x="4571" y="22859"/>
                  </a:moveTo>
                  <a:lnTo>
                    <a:pt x="4571" y="0"/>
                  </a:lnTo>
                </a:path>
                <a:path w="5080" h="22859">
                  <a:moveTo>
                    <a:pt x="4571" y="22859"/>
                  </a:moveTo>
                  <a:lnTo>
                    <a:pt x="4571" y="0"/>
                  </a:lnTo>
                </a:path>
              </a:pathLst>
            </a:custGeom>
            <a:ln w="476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33" name="object 933"/>
            <p:cNvSpPr/>
            <p:nvPr/>
          </p:nvSpPr>
          <p:spPr>
            <a:xfrm>
              <a:off x="3070859" y="7383780"/>
              <a:ext cx="1905" cy="22860"/>
            </a:xfrm>
            <a:custGeom>
              <a:avLst/>
              <a:gdLst/>
              <a:ahLst/>
              <a:cxnLst/>
              <a:rect l="l" t="t" r="r" b="b"/>
              <a:pathLst>
                <a:path w="1905" h="22859">
                  <a:moveTo>
                    <a:pt x="762" y="-2381"/>
                  </a:moveTo>
                  <a:lnTo>
                    <a:pt x="762" y="25240"/>
                  </a:lnTo>
                </a:path>
              </a:pathLst>
            </a:custGeom>
            <a:ln w="6286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34" name="object 934"/>
            <p:cNvSpPr/>
            <p:nvPr/>
          </p:nvSpPr>
          <p:spPr>
            <a:xfrm>
              <a:off x="3073146" y="7381398"/>
              <a:ext cx="0" cy="27940"/>
            </a:xfrm>
            <a:custGeom>
              <a:avLst/>
              <a:gdLst/>
              <a:ahLst/>
              <a:cxnLst/>
              <a:rect l="l" t="t" r="r" b="b"/>
              <a:pathLst>
                <a:path h="27940">
                  <a:moveTo>
                    <a:pt x="0" y="0"/>
                  </a:moveTo>
                  <a:lnTo>
                    <a:pt x="0" y="27622"/>
                  </a:lnTo>
                </a:path>
                <a:path h="27940">
                  <a:moveTo>
                    <a:pt x="0" y="0"/>
                  </a:moveTo>
                  <a:lnTo>
                    <a:pt x="0" y="27622"/>
                  </a:lnTo>
                </a:path>
              </a:pathLst>
            </a:custGeom>
            <a:ln w="6286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35" name="object 935"/>
            <p:cNvSpPr/>
            <p:nvPr/>
          </p:nvSpPr>
          <p:spPr>
            <a:xfrm>
              <a:off x="3073908" y="7383780"/>
              <a:ext cx="1905" cy="22860"/>
            </a:xfrm>
            <a:custGeom>
              <a:avLst/>
              <a:gdLst/>
              <a:ahLst/>
              <a:cxnLst/>
              <a:rect l="l" t="t" r="r" b="b"/>
              <a:pathLst>
                <a:path w="1905" h="22859">
                  <a:moveTo>
                    <a:pt x="762" y="-2381"/>
                  </a:moveTo>
                  <a:lnTo>
                    <a:pt x="762" y="25240"/>
                  </a:lnTo>
                </a:path>
              </a:pathLst>
            </a:custGeom>
            <a:ln w="6286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36" name="object 936"/>
            <p:cNvSpPr/>
            <p:nvPr/>
          </p:nvSpPr>
          <p:spPr>
            <a:xfrm>
              <a:off x="3076194" y="7381398"/>
              <a:ext cx="0" cy="27940"/>
            </a:xfrm>
            <a:custGeom>
              <a:avLst/>
              <a:gdLst/>
              <a:ahLst/>
              <a:cxnLst/>
              <a:rect l="l" t="t" r="r" b="b"/>
              <a:pathLst>
                <a:path h="27940">
                  <a:moveTo>
                    <a:pt x="0" y="0"/>
                  </a:moveTo>
                  <a:lnTo>
                    <a:pt x="0" y="27622"/>
                  </a:lnTo>
                </a:path>
                <a:path h="27940">
                  <a:moveTo>
                    <a:pt x="0" y="0"/>
                  </a:moveTo>
                  <a:lnTo>
                    <a:pt x="0" y="27622"/>
                  </a:lnTo>
                </a:path>
              </a:pathLst>
            </a:custGeom>
            <a:ln w="6286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37" name="object 937"/>
            <p:cNvSpPr/>
            <p:nvPr/>
          </p:nvSpPr>
          <p:spPr>
            <a:xfrm>
              <a:off x="3076956" y="7383780"/>
              <a:ext cx="1905" cy="22860"/>
            </a:xfrm>
            <a:custGeom>
              <a:avLst/>
              <a:gdLst/>
              <a:ahLst/>
              <a:cxnLst/>
              <a:rect l="l" t="t" r="r" b="b"/>
              <a:pathLst>
                <a:path w="1905" h="22859">
                  <a:moveTo>
                    <a:pt x="762" y="-2381"/>
                  </a:moveTo>
                  <a:lnTo>
                    <a:pt x="762" y="25240"/>
                  </a:lnTo>
                </a:path>
              </a:pathLst>
            </a:custGeom>
            <a:ln w="6286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38" name="object 938"/>
            <p:cNvSpPr/>
            <p:nvPr/>
          </p:nvSpPr>
          <p:spPr>
            <a:xfrm>
              <a:off x="3078480" y="7383780"/>
              <a:ext cx="0" cy="22860"/>
            </a:xfrm>
            <a:custGeom>
              <a:avLst/>
              <a:gdLst/>
              <a:ahLst/>
              <a:cxnLst/>
              <a:rect l="l" t="t" r="r" b="b"/>
              <a:pathLst>
                <a:path h="22859">
                  <a:moveTo>
                    <a:pt x="0" y="22859"/>
                  </a:moveTo>
                  <a:lnTo>
                    <a:pt x="0" y="0"/>
                  </a:lnTo>
                </a:path>
              </a:pathLst>
            </a:custGeom>
            <a:ln w="476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39" name="object 939"/>
            <p:cNvSpPr/>
            <p:nvPr/>
          </p:nvSpPr>
          <p:spPr>
            <a:xfrm>
              <a:off x="3080765" y="7381398"/>
              <a:ext cx="0" cy="27940"/>
            </a:xfrm>
            <a:custGeom>
              <a:avLst/>
              <a:gdLst/>
              <a:ahLst/>
              <a:cxnLst/>
              <a:rect l="l" t="t" r="r" b="b"/>
              <a:pathLst>
                <a:path h="27940">
                  <a:moveTo>
                    <a:pt x="0" y="0"/>
                  </a:moveTo>
                  <a:lnTo>
                    <a:pt x="0" y="27622"/>
                  </a:lnTo>
                </a:path>
                <a:path h="27940">
                  <a:moveTo>
                    <a:pt x="0" y="0"/>
                  </a:moveTo>
                  <a:lnTo>
                    <a:pt x="0" y="27622"/>
                  </a:lnTo>
                </a:path>
              </a:pathLst>
            </a:custGeom>
            <a:ln w="6286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40" name="object 940"/>
            <p:cNvSpPr/>
            <p:nvPr/>
          </p:nvSpPr>
          <p:spPr>
            <a:xfrm>
              <a:off x="3081527" y="7383780"/>
              <a:ext cx="5080" cy="22860"/>
            </a:xfrm>
            <a:custGeom>
              <a:avLst/>
              <a:gdLst/>
              <a:ahLst/>
              <a:cxnLst/>
              <a:rect l="l" t="t" r="r" b="b"/>
              <a:pathLst>
                <a:path w="5080" h="22859">
                  <a:moveTo>
                    <a:pt x="0" y="22859"/>
                  </a:moveTo>
                  <a:lnTo>
                    <a:pt x="0" y="0"/>
                  </a:lnTo>
                </a:path>
                <a:path w="5080" h="22859">
                  <a:moveTo>
                    <a:pt x="1524" y="22859"/>
                  </a:moveTo>
                  <a:lnTo>
                    <a:pt x="1524" y="0"/>
                  </a:lnTo>
                </a:path>
                <a:path w="5080" h="22859">
                  <a:moveTo>
                    <a:pt x="3048" y="22859"/>
                  </a:moveTo>
                  <a:lnTo>
                    <a:pt x="3048" y="0"/>
                  </a:lnTo>
                </a:path>
                <a:path w="5080" h="22859">
                  <a:moveTo>
                    <a:pt x="3048" y="22859"/>
                  </a:moveTo>
                  <a:lnTo>
                    <a:pt x="3048" y="0"/>
                  </a:lnTo>
                </a:path>
                <a:path w="5080" h="22859">
                  <a:moveTo>
                    <a:pt x="4572" y="22859"/>
                  </a:moveTo>
                  <a:lnTo>
                    <a:pt x="4572" y="0"/>
                  </a:lnTo>
                </a:path>
              </a:pathLst>
            </a:custGeom>
            <a:ln w="476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41" name="object 941"/>
            <p:cNvSpPr/>
            <p:nvPr/>
          </p:nvSpPr>
          <p:spPr>
            <a:xfrm>
              <a:off x="3086862" y="7381398"/>
              <a:ext cx="0" cy="27940"/>
            </a:xfrm>
            <a:custGeom>
              <a:avLst/>
              <a:gdLst/>
              <a:ahLst/>
              <a:cxnLst/>
              <a:rect l="l" t="t" r="r" b="b"/>
              <a:pathLst>
                <a:path h="27940">
                  <a:moveTo>
                    <a:pt x="0" y="0"/>
                  </a:moveTo>
                  <a:lnTo>
                    <a:pt x="0" y="27622"/>
                  </a:lnTo>
                </a:path>
                <a:path h="27940">
                  <a:moveTo>
                    <a:pt x="0" y="0"/>
                  </a:moveTo>
                  <a:lnTo>
                    <a:pt x="0" y="27622"/>
                  </a:lnTo>
                </a:path>
              </a:pathLst>
            </a:custGeom>
            <a:ln w="6286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42" name="object 942"/>
            <p:cNvSpPr/>
            <p:nvPr/>
          </p:nvSpPr>
          <p:spPr>
            <a:xfrm>
              <a:off x="3089148" y="7383780"/>
              <a:ext cx="0" cy="22860"/>
            </a:xfrm>
            <a:custGeom>
              <a:avLst/>
              <a:gdLst/>
              <a:ahLst/>
              <a:cxnLst/>
              <a:rect l="l" t="t" r="r" b="b"/>
              <a:pathLst>
                <a:path h="22859">
                  <a:moveTo>
                    <a:pt x="0" y="22859"/>
                  </a:moveTo>
                  <a:lnTo>
                    <a:pt x="0" y="0"/>
                  </a:lnTo>
                </a:path>
              </a:pathLst>
            </a:custGeom>
            <a:ln w="476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43" name="object 943"/>
            <p:cNvSpPr/>
            <p:nvPr/>
          </p:nvSpPr>
          <p:spPr>
            <a:xfrm>
              <a:off x="3089148" y="7383780"/>
              <a:ext cx="1905" cy="22860"/>
            </a:xfrm>
            <a:custGeom>
              <a:avLst/>
              <a:gdLst/>
              <a:ahLst/>
              <a:cxnLst/>
              <a:rect l="l" t="t" r="r" b="b"/>
              <a:pathLst>
                <a:path w="1905" h="22859">
                  <a:moveTo>
                    <a:pt x="762" y="-2381"/>
                  </a:moveTo>
                  <a:lnTo>
                    <a:pt x="762" y="25240"/>
                  </a:lnTo>
                </a:path>
              </a:pathLst>
            </a:custGeom>
            <a:ln w="6286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44" name="object 944"/>
            <p:cNvSpPr/>
            <p:nvPr/>
          </p:nvSpPr>
          <p:spPr>
            <a:xfrm>
              <a:off x="3092196" y="7383780"/>
              <a:ext cx="0" cy="22860"/>
            </a:xfrm>
            <a:custGeom>
              <a:avLst/>
              <a:gdLst/>
              <a:ahLst/>
              <a:cxnLst/>
              <a:rect l="l" t="t" r="r" b="b"/>
              <a:pathLst>
                <a:path h="22859">
                  <a:moveTo>
                    <a:pt x="0" y="22859"/>
                  </a:moveTo>
                  <a:lnTo>
                    <a:pt x="0" y="0"/>
                  </a:lnTo>
                </a:path>
                <a:path h="22859">
                  <a:moveTo>
                    <a:pt x="0" y="22859"/>
                  </a:moveTo>
                  <a:lnTo>
                    <a:pt x="0" y="0"/>
                  </a:lnTo>
                </a:path>
              </a:pathLst>
            </a:custGeom>
            <a:ln w="476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45" name="object 945"/>
            <p:cNvSpPr/>
            <p:nvPr/>
          </p:nvSpPr>
          <p:spPr>
            <a:xfrm>
              <a:off x="3092196" y="7383780"/>
              <a:ext cx="1905" cy="22860"/>
            </a:xfrm>
            <a:custGeom>
              <a:avLst/>
              <a:gdLst/>
              <a:ahLst/>
              <a:cxnLst/>
              <a:rect l="l" t="t" r="r" b="b"/>
              <a:pathLst>
                <a:path w="1905" h="22859">
                  <a:moveTo>
                    <a:pt x="761" y="-2381"/>
                  </a:moveTo>
                  <a:lnTo>
                    <a:pt x="761" y="25240"/>
                  </a:lnTo>
                </a:path>
              </a:pathLst>
            </a:custGeom>
            <a:ln w="6286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46" name="object 946"/>
            <p:cNvSpPr/>
            <p:nvPr/>
          </p:nvSpPr>
          <p:spPr>
            <a:xfrm>
              <a:off x="3093719" y="7383780"/>
              <a:ext cx="1905" cy="22860"/>
            </a:xfrm>
            <a:custGeom>
              <a:avLst/>
              <a:gdLst/>
              <a:ahLst/>
              <a:cxnLst/>
              <a:rect l="l" t="t" r="r" b="b"/>
              <a:pathLst>
                <a:path w="1905" h="22859">
                  <a:moveTo>
                    <a:pt x="762" y="-2381"/>
                  </a:moveTo>
                  <a:lnTo>
                    <a:pt x="762" y="25240"/>
                  </a:lnTo>
                </a:path>
              </a:pathLst>
            </a:custGeom>
            <a:ln w="6286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47" name="object 947"/>
            <p:cNvSpPr/>
            <p:nvPr/>
          </p:nvSpPr>
          <p:spPr>
            <a:xfrm>
              <a:off x="3096005" y="7381398"/>
              <a:ext cx="0" cy="27940"/>
            </a:xfrm>
            <a:custGeom>
              <a:avLst/>
              <a:gdLst/>
              <a:ahLst/>
              <a:cxnLst/>
              <a:rect l="l" t="t" r="r" b="b"/>
              <a:pathLst>
                <a:path h="27940">
                  <a:moveTo>
                    <a:pt x="0" y="0"/>
                  </a:moveTo>
                  <a:lnTo>
                    <a:pt x="0" y="27622"/>
                  </a:lnTo>
                </a:path>
                <a:path h="27940">
                  <a:moveTo>
                    <a:pt x="0" y="0"/>
                  </a:moveTo>
                  <a:lnTo>
                    <a:pt x="0" y="27622"/>
                  </a:lnTo>
                </a:path>
              </a:pathLst>
            </a:custGeom>
            <a:ln w="6286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48" name="object 948"/>
            <p:cNvSpPr/>
            <p:nvPr/>
          </p:nvSpPr>
          <p:spPr>
            <a:xfrm>
              <a:off x="3096767" y="7383780"/>
              <a:ext cx="0" cy="22860"/>
            </a:xfrm>
            <a:custGeom>
              <a:avLst/>
              <a:gdLst/>
              <a:ahLst/>
              <a:cxnLst/>
              <a:rect l="l" t="t" r="r" b="b"/>
              <a:pathLst>
                <a:path h="22859">
                  <a:moveTo>
                    <a:pt x="0" y="22859"/>
                  </a:moveTo>
                  <a:lnTo>
                    <a:pt x="0" y="0"/>
                  </a:lnTo>
                </a:path>
              </a:pathLst>
            </a:custGeom>
            <a:ln w="476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49" name="object 949"/>
            <p:cNvSpPr/>
            <p:nvPr/>
          </p:nvSpPr>
          <p:spPr>
            <a:xfrm>
              <a:off x="3099053" y="7381398"/>
              <a:ext cx="0" cy="27940"/>
            </a:xfrm>
            <a:custGeom>
              <a:avLst/>
              <a:gdLst/>
              <a:ahLst/>
              <a:cxnLst/>
              <a:rect l="l" t="t" r="r" b="b"/>
              <a:pathLst>
                <a:path h="27940">
                  <a:moveTo>
                    <a:pt x="0" y="0"/>
                  </a:moveTo>
                  <a:lnTo>
                    <a:pt x="0" y="27622"/>
                  </a:lnTo>
                </a:path>
                <a:path h="27940">
                  <a:moveTo>
                    <a:pt x="0" y="0"/>
                  </a:moveTo>
                  <a:lnTo>
                    <a:pt x="0" y="27622"/>
                  </a:lnTo>
                </a:path>
              </a:pathLst>
            </a:custGeom>
            <a:ln w="6286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50" name="object 950"/>
            <p:cNvSpPr/>
            <p:nvPr/>
          </p:nvSpPr>
          <p:spPr>
            <a:xfrm>
              <a:off x="3099816" y="7383780"/>
              <a:ext cx="0" cy="22860"/>
            </a:xfrm>
            <a:custGeom>
              <a:avLst/>
              <a:gdLst/>
              <a:ahLst/>
              <a:cxnLst/>
              <a:rect l="l" t="t" r="r" b="b"/>
              <a:pathLst>
                <a:path h="22859">
                  <a:moveTo>
                    <a:pt x="0" y="22859"/>
                  </a:moveTo>
                  <a:lnTo>
                    <a:pt x="0" y="0"/>
                  </a:lnTo>
                </a:path>
              </a:pathLst>
            </a:custGeom>
            <a:ln w="476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51" name="object 951"/>
            <p:cNvSpPr/>
            <p:nvPr/>
          </p:nvSpPr>
          <p:spPr>
            <a:xfrm>
              <a:off x="3099816" y="7383780"/>
              <a:ext cx="1905" cy="22860"/>
            </a:xfrm>
            <a:custGeom>
              <a:avLst/>
              <a:gdLst/>
              <a:ahLst/>
              <a:cxnLst/>
              <a:rect l="l" t="t" r="r" b="b"/>
              <a:pathLst>
                <a:path w="1905" h="22859">
                  <a:moveTo>
                    <a:pt x="762" y="-2381"/>
                  </a:moveTo>
                  <a:lnTo>
                    <a:pt x="762" y="25240"/>
                  </a:lnTo>
                </a:path>
              </a:pathLst>
            </a:custGeom>
            <a:ln w="6286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52" name="object 952"/>
            <p:cNvSpPr/>
            <p:nvPr/>
          </p:nvSpPr>
          <p:spPr>
            <a:xfrm>
              <a:off x="3102864" y="7383780"/>
              <a:ext cx="5080" cy="22860"/>
            </a:xfrm>
            <a:custGeom>
              <a:avLst/>
              <a:gdLst/>
              <a:ahLst/>
              <a:cxnLst/>
              <a:rect l="l" t="t" r="r" b="b"/>
              <a:pathLst>
                <a:path w="5080" h="22859">
                  <a:moveTo>
                    <a:pt x="0" y="22859"/>
                  </a:moveTo>
                  <a:lnTo>
                    <a:pt x="0" y="0"/>
                  </a:lnTo>
                </a:path>
                <a:path w="5080" h="22859">
                  <a:moveTo>
                    <a:pt x="0" y="22859"/>
                  </a:moveTo>
                  <a:lnTo>
                    <a:pt x="0" y="0"/>
                  </a:lnTo>
                </a:path>
                <a:path w="5080" h="22859">
                  <a:moveTo>
                    <a:pt x="1524" y="22859"/>
                  </a:moveTo>
                  <a:lnTo>
                    <a:pt x="1524" y="0"/>
                  </a:lnTo>
                </a:path>
                <a:path w="5080" h="22859">
                  <a:moveTo>
                    <a:pt x="3047" y="22859"/>
                  </a:moveTo>
                  <a:lnTo>
                    <a:pt x="3047" y="0"/>
                  </a:lnTo>
                </a:path>
                <a:path w="5080" h="22859">
                  <a:moveTo>
                    <a:pt x="4571" y="22859"/>
                  </a:moveTo>
                  <a:lnTo>
                    <a:pt x="4571" y="0"/>
                  </a:lnTo>
                </a:path>
                <a:path w="5080" h="22859">
                  <a:moveTo>
                    <a:pt x="4571" y="22859"/>
                  </a:moveTo>
                  <a:lnTo>
                    <a:pt x="4571" y="0"/>
                  </a:lnTo>
                </a:path>
                <a:path w="5080" h="22859">
                  <a:moveTo>
                    <a:pt x="4571" y="22859"/>
                  </a:moveTo>
                  <a:lnTo>
                    <a:pt x="4571" y="0"/>
                  </a:lnTo>
                </a:path>
              </a:pathLst>
            </a:custGeom>
            <a:ln w="476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53" name="object 953"/>
            <p:cNvSpPr/>
            <p:nvPr/>
          </p:nvSpPr>
          <p:spPr>
            <a:xfrm>
              <a:off x="3109722" y="7381398"/>
              <a:ext cx="0" cy="27940"/>
            </a:xfrm>
            <a:custGeom>
              <a:avLst/>
              <a:gdLst/>
              <a:ahLst/>
              <a:cxnLst/>
              <a:rect l="l" t="t" r="r" b="b"/>
              <a:pathLst>
                <a:path h="27940">
                  <a:moveTo>
                    <a:pt x="0" y="0"/>
                  </a:moveTo>
                  <a:lnTo>
                    <a:pt x="0" y="27622"/>
                  </a:lnTo>
                </a:path>
                <a:path h="27940">
                  <a:moveTo>
                    <a:pt x="0" y="0"/>
                  </a:moveTo>
                  <a:lnTo>
                    <a:pt x="0" y="27622"/>
                  </a:lnTo>
                </a:path>
              </a:pathLst>
            </a:custGeom>
            <a:ln w="6286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54" name="object 954"/>
            <p:cNvSpPr/>
            <p:nvPr/>
          </p:nvSpPr>
          <p:spPr>
            <a:xfrm>
              <a:off x="3110483" y="7383780"/>
              <a:ext cx="1905" cy="22860"/>
            </a:xfrm>
            <a:custGeom>
              <a:avLst/>
              <a:gdLst/>
              <a:ahLst/>
              <a:cxnLst/>
              <a:rect l="l" t="t" r="r" b="b"/>
              <a:pathLst>
                <a:path w="1905" h="22859">
                  <a:moveTo>
                    <a:pt x="762" y="-2381"/>
                  </a:moveTo>
                  <a:lnTo>
                    <a:pt x="762" y="25240"/>
                  </a:lnTo>
                </a:path>
              </a:pathLst>
            </a:custGeom>
            <a:ln w="6286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55" name="object 955"/>
            <p:cNvSpPr/>
            <p:nvPr/>
          </p:nvSpPr>
          <p:spPr>
            <a:xfrm>
              <a:off x="3112008" y="7383780"/>
              <a:ext cx="1905" cy="22860"/>
            </a:xfrm>
            <a:custGeom>
              <a:avLst/>
              <a:gdLst/>
              <a:ahLst/>
              <a:cxnLst/>
              <a:rect l="l" t="t" r="r" b="b"/>
              <a:pathLst>
                <a:path w="1905" h="22859">
                  <a:moveTo>
                    <a:pt x="762" y="-2381"/>
                  </a:moveTo>
                  <a:lnTo>
                    <a:pt x="762" y="25240"/>
                  </a:lnTo>
                </a:path>
              </a:pathLst>
            </a:custGeom>
            <a:ln w="6286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56" name="object 956"/>
            <p:cNvSpPr/>
            <p:nvPr/>
          </p:nvSpPr>
          <p:spPr>
            <a:xfrm>
              <a:off x="3114294" y="7381398"/>
              <a:ext cx="0" cy="27940"/>
            </a:xfrm>
            <a:custGeom>
              <a:avLst/>
              <a:gdLst/>
              <a:ahLst/>
              <a:cxnLst/>
              <a:rect l="l" t="t" r="r" b="b"/>
              <a:pathLst>
                <a:path h="27940">
                  <a:moveTo>
                    <a:pt x="0" y="0"/>
                  </a:moveTo>
                  <a:lnTo>
                    <a:pt x="0" y="27622"/>
                  </a:lnTo>
                </a:path>
                <a:path h="27940">
                  <a:moveTo>
                    <a:pt x="0" y="0"/>
                  </a:moveTo>
                  <a:lnTo>
                    <a:pt x="0" y="27622"/>
                  </a:lnTo>
                </a:path>
              </a:pathLst>
            </a:custGeom>
            <a:ln w="6286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57" name="object 957"/>
            <p:cNvSpPr/>
            <p:nvPr/>
          </p:nvSpPr>
          <p:spPr>
            <a:xfrm>
              <a:off x="3115056" y="7383780"/>
              <a:ext cx="1905" cy="22860"/>
            </a:xfrm>
            <a:custGeom>
              <a:avLst/>
              <a:gdLst/>
              <a:ahLst/>
              <a:cxnLst/>
              <a:rect l="l" t="t" r="r" b="b"/>
              <a:pathLst>
                <a:path w="1905" h="22859">
                  <a:moveTo>
                    <a:pt x="762" y="-2381"/>
                  </a:moveTo>
                  <a:lnTo>
                    <a:pt x="762" y="25240"/>
                  </a:lnTo>
                </a:path>
              </a:pathLst>
            </a:custGeom>
            <a:ln w="6286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58" name="object 958"/>
            <p:cNvSpPr/>
            <p:nvPr/>
          </p:nvSpPr>
          <p:spPr>
            <a:xfrm>
              <a:off x="3116580" y="7383780"/>
              <a:ext cx="6350" cy="22860"/>
            </a:xfrm>
            <a:custGeom>
              <a:avLst/>
              <a:gdLst/>
              <a:ahLst/>
              <a:cxnLst/>
              <a:rect l="l" t="t" r="r" b="b"/>
              <a:pathLst>
                <a:path w="6350" h="22859">
                  <a:moveTo>
                    <a:pt x="0" y="22859"/>
                  </a:moveTo>
                  <a:lnTo>
                    <a:pt x="0" y="0"/>
                  </a:lnTo>
                </a:path>
                <a:path w="6350" h="22859">
                  <a:moveTo>
                    <a:pt x="1523" y="22859"/>
                  </a:moveTo>
                  <a:lnTo>
                    <a:pt x="1523" y="0"/>
                  </a:lnTo>
                </a:path>
                <a:path w="6350" h="22859">
                  <a:moveTo>
                    <a:pt x="1523" y="22859"/>
                  </a:moveTo>
                  <a:lnTo>
                    <a:pt x="1523" y="0"/>
                  </a:lnTo>
                </a:path>
                <a:path w="6350" h="22859">
                  <a:moveTo>
                    <a:pt x="3047" y="22859"/>
                  </a:moveTo>
                  <a:lnTo>
                    <a:pt x="3047" y="0"/>
                  </a:lnTo>
                </a:path>
                <a:path w="6350" h="22859">
                  <a:moveTo>
                    <a:pt x="4571" y="22859"/>
                  </a:moveTo>
                  <a:lnTo>
                    <a:pt x="4571" y="0"/>
                  </a:lnTo>
                </a:path>
                <a:path w="6350" h="22859">
                  <a:moveTo>
                    <a:pt x="4571" y="22859"/>
                  </a:moveTo>
                  <a:lnTo>
                    <a:pt x="4571" y="0"/>
                  </a:lnTo>
                </a:path>
                <a:path w="6350" h="22859">
                  <a:moveTo>
                    <a:pt x="6095" y="22859"/>
                  </a:moveTo>
                  <a:lnTo>
                    <a:pt x="6095" y="0"/>
                  </a:lnTo>
                </a:path>
              </a:pathLst>
            </a:custGeom>
            <a:ln w="476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59" name="object 959"/>
            <p:cNvSpPr/>
            <p:nvPr/>
          </p:nvSpPr>
          <p:spPr>
            <a:xfrm>
              <a:off x="3123437" y="7381398"/>
              <a:ext cx="1905" cy="27940"/>
            </a:xfrm>
            <a:custGeom>
              <a:avLst/>
              <a:gdLst/>
              <a:ahLst/>
              <a:cxnLst/>
              <a:rect l="l" t="t" r="r" b="b"/>
              <a:pathLst>
                <a:path w="1905" h="27940">
                  <a:moveTo>
                    <a:pt x="0" y="0"/>
                  </a:moveTo>
                  <a:lnTo>
                    <a:pt x="0" y="27622"/>
                  </a:lnTo>
                </a:path>
                <a:path w="1905" h="27940">
                  <a:moveTo>
                    <a:pt x="1524" y="0"/>
                  </a:moveTo>
                  <a:lnTo>
                    <a:pt x="1524" y="27622"/>
                  </a:lnTo>
                </a:path>
                <a:path w="1905" h="27940">
                  <a:moveTo>
                    <a:pt x="1524" y="0"/>
                  </a:moveTo>
                  <a:lnTo>
                    <a:pt x="1524" y="27622"/>
                  </a:lnTo>
                </a:path>
              </a:pathLst>
            </a:custGeom>
            <a:ln w="6286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60" name="object 960"/>
            <p:cNvSpPr/>
            <p:nvPr/>
          </p:nvSpPr>
          <p:spPr>
            <a:xfrm>
              <a:off x="3127248" y="7383780"/>
              <a:ext cx="0" cy="22860"/>
            </a:xfrm>
            <a:custGeom>
              <a:avLst/>
              <a:gdLst/>
              <a:ahLst/>
              <a:cxnLst/>
              <a:rect l="l" t="t" r="r" b="b"/>
              <a:pathLst>
                <a:path h="22859">
                  <a:moveTo>
                    <a:pt x="0" y="22859"/>
                  </a:moveTo>
                  <a:lnTo>
                    <a:pt x="0" y="0"/>
                  </a:lnTo>
                </a:path>
              </a:pathLst>
            </a:custGeom>
            <a:ln w="476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61" name="object 961"/>
            <p:cNvSpPr/>
            <p:nvPr/>
          </p:nvSpPr>
          <p:spPr>
            <a:xfrm>
              <a:off x="3128010" y="7381398"/>
              <a:ext cx="1905" cy="27940"/>
            </a:xfrm>
            <a:custGeom>
              <a:avLst/>
              <a:gdLst/>
              <a:ahLst/>
              <a:cxnLst/>
              <a:rect l="l" t="t" r="r" b="b"/>
              <a:pathLst>
                <a:path w="1905" h="27940">
                  <a:moveTo>
                    <a:pt x="0" y="0"/>
                  </a:moveTo>
                  <a:lnTo>
                    <a:pt x="0" y="27622"/>
                  </a:lnTo>
                </a:path>
                <a:path w="1905" h="27940">
                  <a:moveTo>
                    <a:pt x="1524" y="0"/>
                  </a:moveTo>
                  <a:lnTo>
                    <a:pt x="1524" y="27622"/>
                  </a:lnTo>
                </a:path>
                <a:path w="1905" h="27940">
                  <a:moveTo>
                    <a:pt x="1524" y="0"/>
                  </a:moveTo>
                  <a:lnTo>
                    <a:pt x="1524" y="27622"/>
                  </a:lnTo>
                </a:path>
              </a:pathLst>
            </a:custGeom>
            <a:ln w="6286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62" name="object 962"/>
            <p:cNvSpPr/>
            <p:nvPr/>
          </p:nvSpPr>
          <p:spPr>
            <a:xfrm>
              <a:off x="3130296" y="7383780"/>
              <a:ext cx="1905" cy="22860"/>
            </a:xfrm>
            <a:custGeom>
              <a:avLst/>
              <a:gdLst/>
              <a:ahLst/>
              <a:cxnLst/>
              <a:rect l="l" t="t" r="r" b="b"/>
              <a:pathLst>
                <a:path w="1905" h="22859">
                  <a:moveTo>
                    <a:pt x="0" y="22859"/>
                  </a:moveTo>
                  <a:lnTo>
                    <a:pt x="0" y="0"/>
                  </a:lnTo>
                </a:path>
                <a:path w="1905" h="22859">
                  <a:moveTo>
                    <a:pt x="1523" y="22859"/>
                  </a:moveTo>
                  <a:lnTo>
                    <a:pt x="1523" y="0"/>
                  </a:lnTo>
                </a:path>
                <a:path w="1905" h="22859">
                  <a:moveTo>
                    <a:pt x="1523" y="22859"/>
                  </a:moveTo>
                  <a:lnTo>
                    <a:pt x="1523" y="0"/>
                  </a:lnTo>
                </a:path>
              </a:pathLst>
            </a:custGeom>
            <a:ln w="476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63" name="object 963"/>
            <p:cNvSpPr/>
            <p:nvPr/>
          </p:nvSpPr>
          <p:spPr>
            <a:xfrm>
              <a:off x="3133343" y="7383780"/>
              <a:ext cx="1905" cy="22860"/>
            </a:xfrm>
            <a:custGeom>
              <a:avLst/>
              <a:gdLst/>
              <a:ahLst/>
              <a:cxnLst/>
              <a:rect l="l" t="t" r="r" b="b"/>
              <a:pathLst>
                <a:path w="1905" h="22859">
                  <a:moveTo>
                    <a:pt x="762" y="-2381"/>
                  </a:moveTo>
                  <a:lnTo>
                    <a:pt x="762" y="25240"/>
                  </a:lnTo>
                </a:path>
              </a:pathLst>
            </a:custGeom>
            <a:ln w="6286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64" name="object 964"/>
            <p:cNvSpPr/>
            <p:nvPr/>
          </p:nvSpPr>
          <p:spPr>
            <a:xfrm>
              <a:off x="3134867" y="7383780"/>
              <a:ext cx="0" cy="22860"/>
            </a:xfrm>
            <a:custGeom>
              <a:avLst/>
              <a:gdLst/>
              <a:ahLst/>
              <a:cxnLst/>
              <a:rect l="l" t="t" r="r" b="b"/>
              <a:pathLst>
                <a:path h="22859">
                  <a:moveTo>
                    <a:pt x="0" y="22859"/>
                  </a:moveTo>
                  <a:lnTo>
                    <a:pt x="0" y="0"/>
                  </a:lnTo>
                </a:path>
              </a:pathLst>
            </a:custGeom>
            <a:ln w="476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65" name="object 965"/>
            <p:cNvSpPr/>
            <p:nvPr/>
          </p:nvSpPr>
          <p:spPr>
            <a:xfrm>
              <a:off x="3137153" y="7381398"/>
              <a:ext cx="0" cy="27940"/>
            </a:xfrm>
            <a:custGeom>
              <a:avLst/>
              <a:gdLst/>
              <a:ahLst/>
              <a:cxnLst/>
              <a:rect l="l" t="t" r="r" b="b"/>
              <a:pathLst>
                <a:path h="27940">
                  <a:moveTo>
                    <a:pt x="0" y="0"/>
                  </a:moveTo>
                  <a:lnTo>
                    <a:pt x="0" y="27622"/>
                  </a:lnTo>
                </a:path>
                <a:path h="27940">
                  <a:moveTo>
                    <a:pt x="0" y="0"/>
                  </a:moveTo>
                  <a:lnTo>
                    <a:pt x="0" y="27622"/>
                  </a:lnTo>
                </a:path>
              </a:pathLst>
            </a:custGeom>
            <a:ln w="6286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66" name="object 966"/>
            <p:cNvSpPr/>
            <p:nvPr/>
          </p:nvSpPr>
          <p:spPr>
            <a:xfrm>
              <a:off x="3137916" y="7383780"/>
              <a:ext cx="0" cy="22860"/>
            </a:xfrm>
            <a:custGeom>
              <a:avLst/>
              <a:gdLst/>
              <a:ahLst/>
              <a:cxnLst/>
              <a:rect l="l" t="t" r="r" b="b"/>
              <a:pathLst>
                <a:path h="22859">
                  <a:moveTo>
                    <a:pt x="0" y="22859"/>
                  </a:moveTo>
                  <a:lnTo>
                    <a:pt x="0" y="0"/>
                  </a:lnTo>
                </a:path>
              </a:pathLst>
            </a:custGeom>
            <a:ln w="476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67" name="object 967"/>
            <p:cNvSpPr/>
            <p:nvPr/>
          </p:nvSpPr>
          <p:spPr>
            <a:xfrm>
              <a:off x="3138677" y="7381398"/>
              <a:ext cx="1905" cy="27940"/>
            </a:xfrm>
            <a:custGeom>
              <a:avLst/>
              <a:gdLst/>
              <a:ahLst/>
              <a:cxnLst/>
              <a:rect l="l" t="t" r="r" b="b"/>
              <a:pathLst>
                <a:path w="1905" h="27940">
                  <a:moveTo>
                    <a:pt x="0" y="0"/>
                  </a:moveTo>
                  <a:lnTo>
                    <a:pt x="0" y="27622"/>
                  </a:lnTo>
                </a:path>
                <a:path w="1905" h="27940">
                  <a:moveTo>
                    <a:pt x="1524" y="0"/>
                  </a:moveTo>
                  <a:lnTo>
                    <a:pt x="1524" y="27622"/>
                  </a:lnTo>
                </a:path>
                <a:path w="1905" h="27940">
                  <a:moveTo>
                    <a:pt x="1524" y="0"/>
                  </a:moveTo>
                  <a:lnTo>
                    <a:pt x="1524" y="27622"/>
                  </a:lnTo>
                </a:path>
              </a:pathLst>
            </a:custGeom>
            <a:ln w="6286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68" name="object 968"/>
            <p:cNvSpPr/>
            <p:nvPr/>
          </p:nvSpPr>
          <p:spPr>
            <a:xfrm>
              <a:off x="3142488" y="7383780"/>
              <a:ext cx="0" cy="22860"/>
            </a:xfrm>
            <a:custGeom>
              <a:avLst/>
              <a:gdLst/>
              <a:ahLst/>
              <a:cxnLst/>
              <a:rect l="l" t="t" r="r" b="b"/>
              <a:pathLst>
                <a:path h="22859">
                  <a:moveTo>
                    <a:pt x="0" y="22859"/>
                  </a:moveTo>
                  <a:lnTo>
                    <a:pt x="0" y="0"/>
                  </a:lnTo>
                </a:path>
              </a:pathLst>
            </a:custGeom>
            <a:ln w="476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69" name="object 969"/>
            <p:cNvSpPr/>
            <p:nvPr/>
          </p:nvSpPr>
          <p:spPr>
            <a:xfrm>
              <a:off x="3143250" y="7381398"/>
              <a:ext cx="0" cy="27940"/>
            </a:xfrm>
            <a:custGeom>
              <a:avLst/>
              <a:gdLst/>
              <a:ahLst/>
              <a:cxnLst/>
              <a:rect l="l" t="t" r="r" b="b"/>
              <a:pathLst>
                <a:path h="27940">
                  <a:moveTo>
                    <a:pt x="0" y="0"/>
                  </a:moveTo>
                  <a:lnTo>
                    <a:pt x="0" y="27622"/>
                  </a:lnTo>
                </a:path>
                <a:path h="27940">
                  <a:moveTo>
                    <a:pt x="0" y="0"/>
                  </a:moveTo>
                  <a:lnTo>
                    <a:pt x="0" y="27622"/>
                  </a:lnTo>
                </a:path>
              </a:pathLst>
            </a:custGeom>
            <a:ln w="6286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70" name="object 970"/>
            <p:cNvSpPr/>
            <p:nvPr/>
          </p:nvSpPr>
          <p:spPr>
            <a:xfrm>
              <a:off x="3145535" y="7383780"/>
              <a:ext cx="0" cy="22860"/>
            </a:xfrm>
            <a:custGeom>
              <a:avLst/>
              <a:gdLst/>
              <a:ahLst/>
              <a:cxnLst/>
              <a:rect l="l" t="t" r="r" b="b"/>
              <a:pathLst>
                <a:path h="22859">
                  <a:moveTo>
                    <a:pt x="0" y="22859"/>
                  </a:moveTo>
                  <a:lnTo>
                    <a:pt x="0" y="0"/>
                  </a:lnTo>
                </a:path>
                <a:path h="22859">
                  <a:moveTo>
                    <a:pt x="0" y="22859"/>
                  </a:moveTo>
                  <a:lnTo>
                    <a:pt x="0" y="0"/>
                  </a:lnTo>
                </a:path>
              </a:pathLst>
            </a:custGeom>
            <a:ln w="476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71" name="object 971"/>
            <p:cNvSpPr/>
            <p:nvPr/>
          </p:nvSpPr>
          <p:spPr>
            <a:xfrm>
              <a:off x="3147822" y="7381398"/>
              <a:ext cx="0" cy="27940"/>
            </a:xfrm>
            <a:custGeom>
              <a:avLst/>
              <a:gdLst/>
              <a:ahLst/>
              <a:cxnLst/>
              <a:rect l="l" t="t" r="r" b="b"/>
              <a:pathLst>
                <a:path h="27940">
                  <a:moveTo>
                    <a:pt x="0" y="0"/>
                  </a:moveTo>
                  <a:lnTo>
                    <a:pt x="0" y="27622"/>
                  </a:lnTo>
                </a:path>
                <a:path h="27940">
                  <a:moveTo>
                    <a:pt x="0" y="0"/>
                  </a:moveTo>
                  <a:lnTo>
                    <a:pt x="0" y="27622"/>
                  </a:lnTo>
                </a:path>
              </a:pathLst>
            </a:custGeom>
            <a:ln w="6286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72" name="object 972"/>
            <p:cNvSpPr/>
            <p:nvPr/>
          </p:nvSpPr>
          <p:spPr>
            <a:xfrm>
              <a:off x="3148583" y="7383780"/>
              <a:ext cx="1905" cy="22860"/>
            </a:xfrm>
            <a:custGeom>
              <a:avLst/>
              <a:gdLst/>
              <a:ahLst/>
              <a:cxnLst/>
              <a:rect l="l" t="t" r="r" b="b"/>
              <a:pathLst>
                <a:path w="1905" h="22859">
                  <a:moveTo>
                    <a:pt x="762" y="-2381"/>
                  </a:moveTo>
                  <a:lnTo>
                    <a:pt x="762" y="25240"/>
                  </a:lnTo>
                </a:path>
              </a:pathLst>
            </a:custGeom>
            <a:ln w="6286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73" name="object 973"/>
            <p:cNvSpPr/>
            <p:nvPr/>
          </p:nvSpPr>
          <p:spPr>
            <a:xfrm>
              <a:off x="3150107" y="7383780"/>
              <a:ext cx="1905" cy="22860"/>
            </a:xfrm>
            <a:custGeom>
              <a:avLst/>
              <a:gdLst/>
              <a:ahLst/>
              <a:cxnLst/>
              <a:rect l="l" t="t" r="r" b="b"/>
              <a:pathLst>
                <a:path w="1905" h="22859">
                  <a:moveTo>
                    <a:pt x="762" y="-2381"/>
                  </a:moveTo>
                  <a:lnTo>
                    <a:pt x="762" y="25240"/>
                  </a:lnTo>
                </a:path>
              </a:pathLst>
            </a:custGeom>
            <a:ln w="6286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74" name="object 974"/>
            <p:cNvSpPr/>
            <p:nvPr/>
          </p:nvSpPr>
          <p:spPr>
            <a:xfrm>
              <a:off x="3152394" y="7381398"/>
              <a:ext cx="0" cy="27940"/>
            </a:xfrm>
            <a:custGeom>
              <a:avLst/>
              <a:gdLst/>
              <a:ahLst/>
              <a:cxnLst/>
              <a:rect l="l" t="t" r="r" b="b"/>
              <a:pathLst>
                <a:path h="27940">
                  <a:moveTo>
                    <a:pt x="0" y="0"/>
                  </a:moveTo>
                  <a:lnTo>
                    <a:pt x="0" y="27622"/>
                  </a:lnTo>
                </a:path>
                <a:path h="27940">
                  <a:moveTo>
                    <a:pt x="0" y="0"/>
                  </a:moveTo>
                  <a:lnTo>
                    <a:pt x="0" y="27622"/>
                  </a:lnTo>
                </a:path>
              </a:pathLst>
            </a:custGeom>
            <a:ln w="6286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75" name="object 975"/>
            <p:cNvSpPr/>
            <p:nvPr/>
          </p:nvSpPr>
          <p:spPr>
            <a:xfrm>
              <a:off x="3153156" y="7383780"/>
              <a:ext cx="0" cy="22860"/>
            </a:xfrm>
            <a:custGeom>
              <a:avLst/>
              <a:gdLst/>
              <a:ahLst/>
              <a:cxnLst/>
              <a:rect l="l" t="t" r="r" b="b"/>
              <a:pathLst>
                <a:path h="22859">
                  <a:moveTo>
                    <a:pt x="0" y="22859"/>
                  </a:moveTo>
                  <a:lnTo>
                    <a:pt x="0" y="0"/>
                  </a:lnTo>
                </a:path>
              </a:pathLst>
            </a:custGeom>
            <a:ln w="476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76" name="object 976"/>
            <p:cNvSpPr/>
            <p:nvPr/>
          </p:nvSpPr>
          <p:spPr>
            <a:xfrm>
              <a:off x="3153918" y="7381398"/>
              <a:ext cx="0" cy="27940"/>
            </a:xfrm>
            <a:custGeom>
              <a:avLst/>
              <a:gdLst/>
              <a:ahLst/>
              <a:cxnLst/>
              <a:rect l="l" t="t" r="r" b="b"/>
              <a:pathLst>
                <a:path h="27940">
                  <a:moveTo>
                    <a:pt x="0" y="0"/>
                  </a:moveTo>
                  <a:lnTo>
                    <a:pt x="0" y="27622"/>
                  </a:lnTo>
                </a:path>
                <a:path h="27940">
                  <a:moveTo>
                    <a:pt x="0" y="0"/>
                  </a:moveTo>
                  <a:lnTo>
                    <a:pt x="0" y="27622"/>
                  </a:lnTo>
                </a:path>
              </a:pathLst>
            </a:custGeom>
            <a:ln w="6286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77" name="object 977"/>
            <p:cNvSpPr/>
            <p:nvPr/>
          </p:nvSpPr>
          <p:spPr>
            <a:xfrm>
              <a:off x="3156203" y="7383780"/>
              <a:ext cx="3175" cy="22860"/>
            </a:xfrm>
            <a:custGeom>
              <a:avLst/>
              <a:gdLst/>
              <a:ahLst/>
              <a:cxnLst/>
              <a:rect l="l" t="t" r="r" b="b"/>
              <a:pathLst>
                <a:path w="3175" h="22859">
                  <a:moveTo>
                    <a:pt x="0" y="22859"/>
                  </a:moveTo>
                  <a:lnTo>
                    <a:pt x="0" y="0"/>
                  </a:lnTo>
                </a:path>
                <a:path w="3175" h="22859">
                  <a:moveTo>
                    <a:pt x="1524" y="22859"/>
                  </a:moveTo>
                  <a:lnTo>
                    <a:pt x="1524" y="0"/>
                  </a:lnTo>
                </a:path>
                <a:path w="3175" h="22859">
                  <a:moveTo>
                    <a:pt x="3048" y="22859"/>
                  </a:moveTo>
                  <a:lnTo>
                    <a:pt x="3048" y="0"/>
                  </a:lnTo>
                </a:path>
                <a:path w="3175" h="22859">
                  <a:moveTo>
                    <a:pt x="3048" y="22859"/>
                  </a:moveTo>
                  <a:lnTo>
                    <a:pt x="3048" y="0"/>
                  </a:lnTo>
                </a:path>
              </a:pathLst>
            </a:custGeom>
            <a:ln w="476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78" name="object 978"/>
            <p:cNvSpPr/>
            <p:nvPr/>
          </p:nvSpPr>
          <p:spPr>
            <a:xfrm>
              <a:off x="3159251" y="7383780"/>
              <a:ext cx="1905" cy="22860"/>
            </a:xfrm>
            <a:custGeom>
              <a:avLst/>
              <a:gdLst/>
              <a:ahLst/>
              <a:cxnLst/>
              <a:rect l="l" t="t" r="r" b="b"/>
              <a:pathLst>
                <a:path w="1905" h="22859">
                  <a:moveTo>
                    <a:pt x="762" y="-2381"/>
                  </a:moveTo>
                  <a:lnTo>
                    <a:pt x="762" y="25240"/>
                  </a:lnTo>
                </a:path>
              </a:pathLst>
            </a:custGeom>
            <a:ln w="6286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79" name="object 979"/>
            <p:cNvSpPr/>
            <p:nvPr/>
          </p:nvSpPr>
          <p:spPr>
            <a:xfrm>
              <a:off x="3161538" y="7381398"/>
              <a:ext cx="1905" cy="27940"/>
            </a:xfrm>
            <a:custGeom>
              <a:avLst/>
              <a:gdLst/>
              <a:ahLst/>
              <a:cxnLst/>
              <a:rect l="l" t="t" r="r" b="b"/>
              <a:pathLst>
                <a:path w="1905" h="27940">
                  <a:moveTo>
                    <a:pt x="0" y="0"/>
                  </a:moveTo>
                  <a:lnTo>
                    <a:pt x="0" y="27622"/>
                  </a:lnTo>
                </a:path>
                <a:path w="1905" h="27940">
                  <a:moveTo>
                    <a:pt x="1524" y="0"/>
                  </a:moveTo>
                  <a:lnTo>
                    <a:pt x="1524" y="27622"/>
                  </a:lnTo>
                </a:path>
                <a:path w="1905" h="27940">
                  <a:moveTo>
                    <a:pt x="1524" y="0"/>
                  </a:moveTo>
                  <a:lnTo>
                    <a:pt x="1524" y="27622"/>
                  </a:lnTo>
                </a:path>
              </a:pathLst>
            </a:custGeom>
            <a:ln w="6286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80" name="object 980"/>
            <p:cNvSpPr/>
            <p:nvPr/>
          </p:nvSpPr>
          <p:spPr>
            <a:xfrm>
              <a:off x="3163824" y="7383780"/>
              <a:ext cx="1905" cy="22860"/>
            </a:xfrm>
            <a:custGeom>
              <a:avLst/>
              <a:gdLst/>
              <a:ahLst/>
              <a:cxnLst/>
              <a:rect l="l" t="t" r="r" b="b"/>
              <a:pathLst>
                <a:path w="1905" h="22859">
                  <a:moveTo>
                    <a:pt x="762" y="-2381"/>
                  </a:moveTo>
                  <a:lnTo>
                    <a:pt x="762" y="25240"/>
                  </a:lnTo>
                </a:path>
              </a:pathLst>
            </a:custGeom>
            <a:ln w="6286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81" name="object 981"/>
            <p:cNvSpPr/>
            <p:nvPr/>
          </p:nvSpPr>
          <p:spPr>
            <a:xfrm>
              <a:off x="3166110" y="7381398"/>
              <a:ext cx="0" cy="27940"/>
            </a:xfrm>
            <a:custGeom>
              <a:avLst/>
              <a:gdLst/>
              <a:ahLst/>
              <a:cxnLst/>
              <a:rect l="l" t="t" r="r" b="b"/>
              <a:pathLst>
                <a:path h="27940">
                  <a:moveTo>
                    <a:pt x="0" y="0"/>
                  </a:moveTo>
                  <a:lnTo>
                    <a:pt x="0" y="27622"/>
                  </a:lnTo>
                </a:path>
                <a:path h="27940">
                  <a:moveTo>
                    <a:pt x="0" y="0"/>
                  </a:moveTo>
                  <a:lnTo>
                    <a:pt x="0" y="27622"/>
                  </a:lnTo>
                </a:path>
              </a:pathLst>
            </a:custGeom>
            <a:ln w="6286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82" name="object 982"/>
            <p:cNvSpPr/>
            <p:nvPr/>
          </p:nvSpPr>
          <p:spPr>
            <a:xfrm>
              <a:off x="3166872" y="7383780"/>
              <a:ext cx="7620" cy="22860"/>
            </a:xfrm>
            <a:custGeom>
              <a:avLst/>
              <a:gdLst/>
              <a:ahLst/>
              <a:cxnLst/>
              <a:rect l="l" t="t" r="r" b="b"/>
              <a:pathLst>
                <a:path w="7619" h="22859">
                  <a:moveTo>
                    <a:pt x="0" y="22859"/>
                  </a:moveTo>
                  <a:lnTo>
                    <a:pt x="0" y="0"/>
                  </a:lnTo>
                </a:path>
                <a:path w="7619" h="22859">
                  <a:moveTo>
                    <a:pt x="1524" y="22859"/>
                  </a:moveTo>
                  <a:lnTo>
                    <a:pt x="1524" y="0"/>
                  </a:lnTo>
                </a:path>
                <a:path w="7619" h="22859">
                  <a:moveTo>
                    <a:pt x="3047" y="22859"/>
                  </a:moveTo>
                  <a:lnTo>
                    <a:pt x="3047" y="0"/>
                  </a:lnTo>
                </a:path>
                <a:path w="7619" h="22859">
                  <a:moveTo>
                    <a:pt x="3047" y="22859"/>
                  </a:moveTo>
                  <a:lnTo>
                    <a:pt x="3047" y="0"/>
                  </a:lnTo>
                </a:path>
                <a:path w="7619" h="22859">
                  <a:moveTo>
                    <a:pt x="4571" y="22859"/>
                  </a:moveTo>
                  <a:lnTo>
                    <a:pt x="4571" y="0"/>
                  </a:lnTo>
                </a:path>
                <a:path w="7619" h="22859">
                  <a:moveTo>
                    <a:pt x="6095" y="22859"/>
                  </a:moveTo>
                  <a:lnTo>
                    <a:pt x="6095" y="0"/>
                  </a:lnTo>
                </a:path>
                <a:path w="7619" h="22859">
                  <a:moveTo>
                    <a:pt x="7619" y="22859"/>
                  </a:moveTo>
                  <a:lnTo>
                    <a:pt x="7619" y="0"/>
                  </a:lnTo>
                </a:path>
                <a:path w="7619" h="22859">
                  <a:moveTo>
                    <a:pt x="7619" y="22859"/>
                  </a:moveTo>
                  <a:lnTo>
                    <a:pt x="7619" y="0"/>
                  </a:lnTo>
                </a:path>
              </a:pathLst>
            </a:custGeom>
            <a:ln w="476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83" name="object 983"/>
            <p:cNvSpPr/>
            <p:nvPr/>
          </p:nvSpPr>
          <p:spPr>
            <a:xfrm>
              <a:off x="3174492" y="7383780"/>
              <a:ext cx="1905" cy="22860"/>
            </a:xfrm>
            <a:custGeom>
              <a:avLst/>
              <a:gdLst/>
              <a:ahLst/>
              <a:cxnLst/>
              <a:rect l="l" t="t" r="r" b="b"/>
              <a:pathLst>
                <a:path w="1905" h="22859">
                  <a:moveTo>
                    <a:pt x="762" y="-2381"/>
                  </a:moveTo>
                  <a:lnTo>
                    <a:pt x="762" y="25240"/>
                  </a:lnTo>
                </a:path>
              </a:pathLst>
            </a:custGeom>
            <a:ln w="6286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84" name="object 984"/>
            <p:cNvSpPr/>
            <p:nvPr/>
          </p:nvSpPr>
          <p:spPr>
            <a:xfrm>
              <a:off x="3176777" y="7381398"/>
              <a:ext cx="1905" cy="27940"/>
            </a:xfrm>
            <a:custGeom>
              <a:avLst/>
              <a:gdLst/>
              <a:ahLst/>
              <a:cxnLst/>
              <a:rect l="l" t="t" r="r" b="b"/>
              <a:pathLst>
                <a:path w="1905" h="27940">
                  <a:moveTo>
                    <a:pt x="0" y="0"/>
                  </a:moveTo>
                  <a:lnTo>
                    <a:pt x="0" y="27622"/>
                  </a:lnTo>
                </a:path>
                <a:path w="1905" h="27940">
                  <a:moveTo>
                    <a:pt x="0" y="0"/>
                  </a:moveTo>
                  <a:lnTo>
                    <a:pt x="0" y="27622"/>
                  </a:lnTo>
                </a:path>
                <a:path w="1905" h="27940">
                  <a:moveTo>
                    <a:pt x="1524" y="0"/>
                  </a:moveTo>
                  <a:lnTo>
                    <a:pt x="1524" y="27622"/>
                  </a:lnTo>
                </a:path>
              </a:pathLst>
            </a:custGeom>
            <a:ln w="6286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85" name="object 985"/>
            <p:cNvSpPr/>
            <p:nvPr/>
          </p:nvSpPr>
          <p:spPr>
            <a:xfrm>
              <a:off x="3180588" y="7383780"/>
              <a:ext cx="0" cy="22860"/>
            </a:xfrm>
            <a:custGeom>
              <a:avLst/>
              <a:gdLst/>
              <a:ahLst/>
              <a:cxnLst/>
              <a:rect l="l" t="t" r="r" b="b"/>
              <a:pathLst>
                <a:path h="22859">
                  <a:moveTo>
                    <a:pt x="0" y="22859"/>
                  </a:moveTo>
                  <a:lnTo>
                    <a:pt x="0" y="0"/>
                  </a:lnTo>
                </a:path>
              </a:pathLst>
            </a:custGeom>
            <a:ln w="476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86" name="object 986"/>
            <p:cNvSpPr/>
            <p:nvPr/>
          </p:nvSpPr>
          <p:spPr>
            <a:xfrm>
              <a:off x="3181350" y="7381398"/>
              <a:ext cx="0" cy="27940"/>
            </a:xfrm>
            <a:custGeom>
              <a:avLst/>
              <a:gdLst/>
              <a:ahLst/>
              <a:cxnLst/>
              <a:rect l="l" t="t" r="r" b="b"/>
              <a:pathLst>
                <a:path h="27940">
                  <a:moveTo>
                    <a:pt x="0" y="0"/>
                  </a:moveTo>
                  <a:lnTo>
                    <a:pt x="0" y="27622"/>
                  </a:lnTo>
                </a:path>
                <a:path h="27940">
                  <a:moveTo>
                    <a:pt x="0" y="0"/>
                  </a:moveTo>
                  <a:lnTo>
                    <a:pt x="0" y="27622"/>
                  </a:lnTo>
                </a:path>
              </a:pathLst>
            </a:custGeom>
            <a:ln w="6286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87" name="object 987"/>
            <p:cNvSpPr/>
            <p:nvPr/>
          </p:nvSpPr>
          <p:spPr>
            <a:xfrm>
              <a:off x="3182111" y="7383780"/>
              <a:ext cx="1905" cy="22860"/>
            </a:xfrm>
            <a:custGeom>
              <a:avLst/>
              <a:gdLst/>
              <a:ahLst/>
              <a:cxnLst/>
              <a:rect l="l" t="t" r="r" b="b"/>
              <a:pathLst>
                <a:path w="1905" h="22859">
                  <a:moveTo>
                    <a:pt x="762" y="-2381"/>
                  </a:moveTo>
                  <a:lnTo>
                    <a:pt x="762" y="25240"/>
                  </a:lnTo>
                </a:path>
              </a:pathLst>
            </a:custGeom>
            <a:ln w="6286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88" name="object 988"/>
            <p:cNvSpPr/>
            <p:nvPr/>
          </p:nvSpPr>
          <p:spPr>
            <a:xfrm>
              <a:off x="3183635" y="7383780"/>
              <a:ext cx="1905" cy="22860"/>
            </a:xfrm>
            <a:custGeom>
              <a:avLst/>
              <a:gdLst/>
              <a:ahLst/>
              <a:cxnLst/>
              <a:rect l="l" t="t" r="r" b="b"/>
              <a:pathLst>
                <a:path w="1905" h="22859">
                  <a:moveTo>
                    <a:pt x="0" y="22859"/>
                  </a:moveTo>
                  <a:lnTo>
                    <a:pt x="0" y="0"/>
                  </a:lnTo>
                </a:path>
                <a:path w="1905" h="22859">
                  <a:moveTo>
                    <a:pt x="1524" y="22859"/>
                  </a:moveTo>
                  <a:lnTo>
                    <a:pt x="1524" y="0"/>
                  </a:lnTo>
                </a:path>
                <a:path w="1905" h="22859">
                  <a:moveTo>
                    <a:pt x="1524" y="22859"/>
                  </a:moveTo>
                  <a:lnTo>
                    <a:pt x="1524" y="0"/>
                  </a:lnTo>
                </a:path>
              </a:pathLst>
            </a:custGeom>
            <a:ln w="476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89" name="object 989"/>
            <p:cNvSpPr/>
            <p:nvPr/>
          </p:nvSpPr>
          <p:spPr>
            <a:xfrm>
              <a:off x="3186683" y="7383780"/>
              <a:ext cx="1905" cy="22860"/>
            </a:xfrm>
            <a:custGeom>
              <a:avLst/>
              <a:gdLst/>
              <a:ahLst/>
              <a:cxnLst/>
              <a:rect l="l" t="t" r="r" b="b"/>
              <a:pathLst>
                <a:path w="1905" h="22859">
                  <a:moveTo>
                    <a:pt x="762" y="-2381"/>
                  </a:moveTo>
                  <a:lnTo>
                    <a:pt x="762" y="25240"/>
                  </a:lnTo>
                </a:path>
              </a:pathLst>
            </a:custGeom>
            <a:ln w="6286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90" name="object 990"/>
            <p:cNvSpPr/>
            <p:nvPr/>
          </p:nvSpPr>
          <p:spPr>
            <a:xfrm>
              <a:off x="3188207" y="7383780"/>
              <a:ext cx="0" cy="22860"/>
            </a:xfrm>
            <a:custGeom>
              <a:avLst/>
              <a:gdLst/>
              <a:ahLst/>
              <a:cxnLst/>
              <a:rect l="l" t="t" r="r" b="b"/>
              <a:pathLst>
                <a:path h="22859">
                  <a:moveTo>
                    <a:pt x="0" y="22859"/>
                  </a:moveTo>
                  <a:lnTo>
                    <a:pt x="0" y="0"/>
                  </a:lnTo>
                </a:path>
                <a:path h="22859">
                  <a:moveTo>
                    <a:pt x="0" y="22859"/>
                  </a:moveTo>
                  <a:lnTo>
                    <a:pt x="0" y="0"/>
                  </a:lnTo>
                </a:path>
              </a:pathLst>
            </a:custGeom>
            <a:ln w="476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91" name="object 991"/>
            <p:cNvSpPr/>
            <p:nvPr/>
          </p:nvSpPr>
          <p:spPr>
            <a:xfrm>
              <a:off x="3188207" y="7383780"/>
              <a:ext cx="1905" cy="22860"/>
            </a:xfrm>
            <a:custGeom>
              <a:avLst/>
              <a:gdLst/>
              <a:ahLst/>
              <a:cxnLst/>
              <a:rect l="l" t="t" r="r" b="b"/>
              <a:pathLst>
                <a:path w="1905" h="22859">
                  <a:moveTo>
                    <a:pt x="762" y="-2381"/>
                  </a:moveTo>
                  <a:lnTo>
                    <a:pt x="762" y="25240"/>
                  </a:lnTo>
                </a:path>
              </a:pathLst>
            </a:custGeom>
            <a:ln w="6286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92" name="object 992"/>
            <p:cNvSpPr/>
            <p:nvPr/>
          </p:nvSpPr>
          <p:spPr>
            <a:xfrm>
              <a:off x="3191256" y="7383780"/>
              <a:ext cx="0" cy="22860"/>
            </a:xfrm>
            <a:custGeom>
              <a:avLst/>
              <a:gdLst/>
              <a:ahLst/>
              <a:cxnLst/>
              <a:rect l="l" t="t" r="r" b="b"/>
              <a:pathLst>
                <a:path h="22859">
                  <a:moveTo>
                    <a:pt x="0" y="22859"/>
                  </a:moveTo>
                  <a:lnTo>
                    <a:pt x="0" y="0"/>
                  </a:lnTo>
                </a:path>
              </a:pathLst>
            </a:custGeom>
            <a:ln w="476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93" name="object 993"/>
            <p:cNvSpPr/>
            <p:nvPr/>
          </p:nvSpPr>
          <p:spPr>
            <a:xfrm>
              <a:off x="3192018" y="7381398"/>
              <a:ext cx="0" cy="27940"/>
            </a:xfrm>
            <a:custGeom>
              <a:avLst/>
              <a:gdLst/>
              <a:ahLst/>
              <a:cxnLst/>
              <a:rect l="l" t="t" r="r" b="b"/>
              <a:pathLst>
                <a:path h="27940">
                  <a:moveTo>
                    <a:pt x="0" y="0"/>
                  </a:moveTo>
                  <a:lnTo>
                    <a:pt x="0" y="27622"/>
                  </a:lnTo>
                </a:path>
                <a:path h="27940">
                  <a:moveTo>
                    <a:pt x="0" y="0"/>
                  </a:moveTo>
                  <a:lnTo>
                    <a:pt x="0" y="27622"/>
                  </a:lnTo>
                </a:path>
              </a:pathLst>
            </a:custGeom>
            <a:ln w="6286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94" name="object 994"/>
            <p:cNvSpPr/>
            <p:nvPr/>
          </p:nvSpPr>
          <p:spPr>
            <a:xfrm>
              <a:off x="3194303" y="7383780"/>
              <a:ext cx="1905" cy="22860"/>
            </a:xfrm>
            <a:custGeom>
              <a:avLst/>
              <a:gdLst/>
              <a:ahLst/>
              <a:cxnLst/>
              <a:rect l="l" t="t" r="r" b="b"/>
              <a:pathLst>
                <a:path w="1905" h="22859">
                  <a:moveTo>
                    <a:pt x="0" y="22859"/>
                  </a:moveTo>
                  <a:lnTo>
                    <a:pt x="0" y="0"/>
                  </a:lnTo>
                </a:path>
                <a:path w="1905" h="22859">
                  <a:moveTo>
                    <a:pt x="1524" y="22859"/>
                  </a:moveTo>
                  <a:lnTo>
                    <a:pt x="1524" y="0"/>
                  </a:lnTo>
                </a:path>
              </a:pathLst>
            </a:custGeom>
            <a:ln w="476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95" name="object 995"/>
            <p:cNvSpPr/>
            <p:nvPr/>
          </p:nvSpPr>
          <p:spPr>
            <a:xfrm>
              <a:off x="3196589" y="7381398"/>
              <a:ext cx="0" cy="27940"/>
            </a:xfrm>
            <a:custGeom>
              <a:avLst/>
              <a:gdLst/>
              <a:ahLst/>
              <a:cxnLst/>
              <a:rect l="l" t="t" r="r" b="b"/>
              <a:pathLst>
                <a:path h="27940">
                  <a:moveTo>
                    <a:pt x="0" y="0"/>
                  </a:moveTo>
                  <a:lnTo>
                    <a:pt x="0" y="27622"/>
                  </a:lnTo>
                </a:path>
                <a:path h="27940">
                  <a:moveTo>
                    <a:pt x="0" y="0"/>
                  </a:moveTo>
                  <a:lnTo>
                    <a:pt x="0" y="27622"/>
                  </a:lnTo>
                </a:path>
              </a:pathLst>
            </a:custGeom>
            <a:ln w="6286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96" name="object 996"/>
            <p:cNvSpPr/>
            <p:nvPr/>
          </p:nvSpPr>
          <p:spPr>
            <a:xfrm>
              <a:off x="3197351" y="7383780"/>
              <a:ext cx="1905" cy="22860"/>
            </a:xfrm>
            <a:custGeom>
              <a:avLst/>
              <a:gdLst/>
              <a:ahLst/>
              <a:cxnLst/>
              <a:rect l="l" t="t" r="r" b="b"/>
              <a:pathLst>
                <a:path w="1905" h="22859">
                  <a:moveTo>
                    <a:pt x="762" y="-2381"/>
                  </a:moveTo>
                  <a:lnTo>
                    <a:pt x="762" y="25240"/>
                  </a:lnTo>
                </a:path>
              </a:pathLst>
            </a:custGeom>
            <a:ln w="6286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97" name="object 997"/>
            <p:cNvSpPr/>
            <p:nvPr/>
          </p:nvSpPr>
          <p:spPr>
            <a:xfrm>
              <a:off x="3198875" y="7383780"/>
              <a:ext cx="0" cy="22860"/>
            </a:xfrm>
            <a:custGeom>
              <a:avLst/>
              <a:gdLst/>
              <a:ahLst/>
              <a:cxnLst/>
              <a:rect l="l" t="t" r="r" b="b"/>
              <a:pathLst>
                <a:path h="22859">
                  <a:moveTo>
                    <a:pt x="0" y="22859"/>
                  </a:moveTo>
                  <a:lnTo>
                    <a:pt x="0" y="0"/>
                  </a:lnTo>
                </a:path>
                <a:path h="22859">
                  <a:moveTo>
                    <a:pt x="0" y="22859"/>
                  </a:moveTo>
                  <a:lnTo>
                    <a:pt x="0" y="0"/>
                  </a:lnTo>
                </a:path>
              </a:pathLst>
            </a:custGeom>
            <a:ln w="476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98" name="object 998"/>
            <p:cNvSpPr/>
            <p:nvPr/>
          </p:nvSpPr>
          <p:spPr>
            <a:xfrm>
              <a:off x="3200400" y="7383780"/>
              <a:ext cx="1905" cy="22860"/>
            </a:xfrm>
            <a:custGeom>
              <a:avLst/>
              <a:gdLst/>
              <a:ahLst/>
              <a:cxnLst/>
              <a:rect l="l" t="t" r="r" b="b"/>
              <a:pathLst>
                <a:path w="1905" h="22859">
                  <a:moveTo>
                    <a:pt x="762" y="-2381"/>
                  </a:moveTo>
                  <a:lnTo>
                    <a:pt x="762" y="25240"/>
                  </a:lnTo>
                </a:path>
              </a:pathLst>
            </a:custGeom>
            <a:ln w="6286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99" name="object 999"/>
            <p:cNvSpPr/>
            <p:nvPr/>
          </p:nvSpPr>
          <p:spPr>
            <a:xfrm>
              <a:off x="3201924" y="7383780"/>
              <a:ext cx="1905" cy="22860"/>
            </a:xfrm>
            <a:custGeom>
              <a:avLst/>
              <a:gdLst/>
              <a:ahLst/>
              <a:cxnLst/>
              <a:rect l="l" t="t" r="r" b="b"/>
              <a:pathLst>
                <a:path w="1905" h="22859">
                  <a:moveTo>
                    <a:pt x="762" y="-2381"/>
                  </a:moveTo>
                  <a:lnTo>
                    <a:pt x="762" y="25240"/>
                  </a:lnTo>
                </a:path>
              </a:pathLst>
            </a:custGeom>
            <a:ln w="6286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00" name="object 1000"/>
            <p:cNvSpPr/>
            <p:nvPr/>
          </p:nvSpPr>
          <p:spPr>
            <a:xfrm>
              <a:off x="3204210" y="7381398"/>
              <a:ext cx="0" cy="27940"/>
            </a:xfrm>
            <a:custGeom>
              <a:avLst/>
              <a:gdLst/>
              <a:ahLst/>
              <a:cxnLst/>
              <a:rect l="l" t="t" r="r" b="b"/>
              <a:pathLst>
                <a:path h="27940">
                  <a:moveTo>
                    <a:pt x="0" y="0"/>
                  </a:moveTo>
                  <a:lnTo>
                    <a:pt x="0" y="27622"/>
                  </a:lnTo>
                </a:path>
                <a:path h="27940">
                  <a:moveTo>
                    <a:pt x="0" y="0"/>
                  </a:moveTo>
                  <a:lnTo>
                    <a:pt x="0" y="27622"/>
                  </a:lnTo>
                </a:path>
              </a:pathLst>
            </a:custGeom>
            <a:ln w="6286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01" name="object 1001"/>
            <p:cNvSpPr/>
            <p:nvPr/>
          </p:nvSpPr>
          <p:spPr>
            <a:xfrm>
              <a:off x="3204972" y="7383780"/>
              <a:ext cx="6350" cy="22860"/>
            </a:xfrm>
            <a:custGeom>
              <a:avLst/>
              <a:gdLst/>
              <a:ahLst/>
              <a:cxnLst/>
              <a:rect l="l" t="t" r="r" b="b"/>
              <a:pathLst>
                <a:path w="6350" h="22859">
                  <a:moveTo>
                    <a:pt x="0" y="22859"/>
                  </a:moveTo>
                  <a:lnTo>
                    <a:pt x="0" y="0"/>
                  </a:lnTo>
                </a:path>
                <a:path w="6350" h="22859">
                  <a:moveTo>
                    <a:pt x="1524" y="22859"/>
                  </a:moveTo>
                  <a:lnTo>
                    <a:pt x="1524" y="0"/>
                  </a:lnTo>
                </a:path>
                <a:path w="6350" h="22859">
                  <a:moveTo>
                    <a:pt x="3047" y="22859"/>
                  </a:moveTo>
                  <a:lnTo>
                    <a:pt x="3047" y="0"/>
                  </a:lnTo>
                </a:path>
                <a:path w="6350" h="22859">
                  <a:moveTo>
                    <a:pt x="3047" y="22859"/>
                  </a:moveTo>
                  <a:lnTo>
                    <a:pt x="3047" y="0"/>
                  </a:lnTo>
                </a:path>
                <a:path w="6350" h="22859">
                  <a:moveTo>
                    <a:pt x="4571" y="22859"/>
                  </a:moveTo>
                  <a:lnTo>
                    <a:pt x="4571" y="0"/>
                  </a:lnTo>
                </a:path>
                <a:path w="6350" h="22859">
                  <a:moveTo>
                    <a:pt x="6095" y="22859"/>
                  </a:moveTo>
                  <a:lnTo>
                    <a:pt x="6095" y="0"/>
                  </a:lnTo>
                </a:path>
                <a:path w="6350" h="22859">
                  <a:moveTo>
                    <a:pt x="6095" y="22859"/>
                  </a:moveTo>
                  <a:lnTo>
                    <a:pt x="6095" y="0"/>
                  </a:lnTo>
                </a:path>
              </a:pathLst>
            </a:custGeom>
            <a:ln w="476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02" name="object 1002"/>
            <p:cNvSpPr/>
            <p:nvPr/>
          </p:nvSpPr>
          <p:spPr>
            <a:xfrm>
              <a:off x="3211067" y="7383780"/>
              <a:ext cx="1905" cy="22860"/>
            </a:xfrm>
            <a:custGeom>
              <a:avLst/>
              <a:gdLst/>
              <a:ahLst/>
              <a:cxnLst/>
              <a:rect l="l" t="t" r="r" b="b"/>
              <a:pathLst>
                <a:path w="1905" h="22859">
                  <a:moveTo>
                    <a:pt x="762" y="-2381"/>
                  </a:moveTo>
                  <a:lnTo>
                    <a:pt x="762" y="25240"/>
                  </a:lnTo>
                </a:path>
              </a:pathLst>
            </a:custGeom>
            <a:ln w="6286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03" name="object 1003"/>
            <p:cNvSpPr/>
            <p:nvPr/>
          </p:nvSpPr>
          <p:spPr>
            <a:xfrm>
              <a:off x="3212592" y="7383780"/>
              <a:ext cx="1905" cy="22860"/>
            </a:xfrm>
            <a:custGeom>
              <a:avLst/>
              <a:gdLst/>
              <a:ahLst/>
              <a:cxnLst/>
              <a:rect l="l" t="t" r="r" b="b"/>
              <a:pathLst>
                <a:path w="1905" h="22859">
                  <a:moveTo>
                    <a:pt x="762" y="-2381"/>
                  </a:moveTo>
                  <a:lnTo>
                    <a:pt x="762" y="25240"/>
                  </a:lnTo>
                </a:path>
              </a:pathLst>
            </a:custGeom>
            <a:ln w="6286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04" name="object 1004"/>
            <p:cNvSpPr/>
            <p:nvPr/>
          </p:nvSpPr>
          <p:spPr>
            <a:xfrm>
              <a:off x="3214877" y="7381398"/>
              <a:ext cx="1905" cy="27940"/>
            </a:xfrm>
            <a:custGeom>
              <a:avLst/>
              <a:gdLst/>
              <a:ahLst/>
              <a:cxnLst/>
              <a:rect l="l" t="t" r="r" b="b"/>
              <a:pathLst>
                <a:path w="1905" h="27940">
                  <a:moveTo>
                    <a:pt x="0" y="0"/>
                  </a:moveTo>
                  <a:lnTo>
                    <a:pt x="0" y="27622"/>
                  </a:lnTo>
                </a:path>
                <a:path w="1905" h="27940">
                  <a:moveTo>
                    <a:pt x="0" y="0"/>
                  </a:moveTo>
                  <a:lnTo>
                    <a:pt x="0" y="27622"/>
                  </a:lnTo>
                </a:path>
                <a:path w="1905" h="27940">
                  <a:moveTo>
                    <a:pt x="1524" y="0"/>
                  </a:moveTo>
                  <a:lnTo>
                    <a:pt x="1524" y="27622"/>
                  </a:lnTo>
                </a:path>
              </a:pathLst>
            </a:custGeom>
            <a:ln w="6286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05" name="object 1005"/>
            <p:cNvSpPr/>
            <p:nvPr/>
          </p:nvSpPr>
          <p:spPr>
            <a:xfrm>
              <a:off x="3217164" y="7383780"/>
              <a:ext cx="1905" cy="22860"/>
            </a:xfrm>
            <a:custGeom>
              <a:avLst/>
              <a:gdLst/>
              <a:ahLst/>
              <a:cxnLst/>
              <a:rect l="l" t="t" r="r" b="b"/>
              <a:pathLst>
                <a:path w="1905" h="22859">
                  <a:moveTo>
                    <a:pt x="762" y="-2381"/>
                  </a:moveTo>
                  <a:lnTo>
                    <a:pt x="762" y="25240"/>
                  </a:lnTo>
                </a:path>
              </a:pathLst>
            </a:custGeom>
            <a:ln w="6286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06" name="object 1006"/>
            <p:cNvSpPr/>
            <p:nvPr/>
          </p:nvSpPr>
          <p:spPr>
            <a:xfrm>
              <a:off x="3218688" y="7383780"/>
              <a:ext cx="5080" cy="22860"/>
            </a:xfrm>
            <a:custGeom>
              <a:avLst/>
              <a:gdLst/>
              <a:ahLst/>
              <a:cxnLst/>
              <a:rect l="l" t="t" r="r" b="b"/>
              <a:pathLst>
                <a:path w="5080" h="22859">
                  <a:moveTo>
                    <a:pt x="0" y="22859"/>
                  </a:moveTo>
                  <a:lnTo>
                    <a:pt x="0" y="0"/>
                  </a:lnTo>
                </a:path>
                <a:path w="5080" h="22859">
                  <a:moveTo>
                    <a:pt x="0" y="22859"/>
                  </a:moveTo>
                  <a:lnTo>
                    <a:pt x="0" y="0"/>
                  </a:lnTo>
                </a:path>
                <a:path w="5080" h="22859">
                  <a:moveTo>
                    <a:pt x="1523" y="22859"/>
                  </a:moveTo>
                  <a:lnTo>
                    <a:pt x="1523" y="0"/>
                  </a:lnTo>
                </a:path>
                <a:path w="5080" h="22859">
                  <a:moveTo>
                    <a:pt x="3047" y="22859"/>
                  </a:moveTo>
                  <a:lnTo>
                    <a:pt x="3047" y="0"/>
                  </a:lnTo>
                </a:path>
                <a:path w="5080" h="22859">
                  <a:moveTo>
                    <a:pt x="3047" y="22859"/>
                  </a:moveTo>
                  <a:lnTo>
                    <a:pt x="3047" y="0"/>
                  </a:lnTo>
                </a:path>
                <a:path w="5080" h="22859">
                  <a:moveTo>
                    <a:pt x="4571" y="22859"/>
                  </a:moveTo>
                  <a:lnTo>
                    <a:pt x="4571" y="0"/>
                  </a:lnTo>
                </a:path>
              </a:pathLst>
            </a:custGeom>
            <a:ln w="476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07" name="object 1007"/>
            <p:cNvSpPr/>
            <p:nvPr/>
          </p:nvSpPr>
          <p:spPr>
            <a:xfrm>
              <a:off x="3224783" y="7383780"/>
              <a:ext cx="1905" cy="22860"/>
            </a:xfrm>
            <a:custGeom>
              <a:avLst/>
              <a:gdLst/>
              <a:ahLst/>
              <a:cxnLst/>
              <a:rect l="l" t="t" r="r" b="b"/>
              <a:pathLst>
                <a:path w="1905" h="22859">
                  <a:moveTo>
                    <a:pt x="762" y="-2381"/>
                  </a:moveTo>
                  <a:lnTo>
                    <a:pt x="762" y="25240"/>
                  </a:lnTo>
                </a:path>
              </a:pathLst>
            </a:custGeom>
            <a:ln w="6286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08" name="object 1008"/>
            <p:cNvSpPr/>
            <p:nvPr/>
          </p:nvSpPr>
          <p:spPr>
            <a:xfrm>
              <a:off x="3226307" y="7383780"/>
              <a:ext cx="0" cy="22860"/>
            </a:xfrm>
            <a:custGeom>
              <a:avLst/>
              <a:gdLst/>
              <a:ahLst/>
              <a:cxnLst/>
              <a:rect l="l" t="t" r="r" b="b"/>
              <a:pathLst>
                <a:path h="22859">
                  <a:moveTo>
                    <a:pt x="0" y="22859"/>
                  </a:moveTo>
                  <a:lnTo>
                    <a:pt x="0" y="0"/>
                  </a:lnTo>
                </a:path>
                <a:path h="22859">
                  <a:moveTo>
                    <a:pt x="0" y="22859"/>
                  </a:moveTo>
                  <a:lnTo>
                    <a:pt x="0" y="0"/>
                  </a:lnTo>
                </a:path>
              </a:pathLst>
            </a:custGeom>
            <a:ln w="476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09" name="object 1009"/>
            <p:cNvSpPr/>
            <p:nvPr/>
          </p:nvSpPr>
          <p:spPr>
            <a:xfrm>
              <a:off x="3226307" y="7383780"/>
              <a:ext cx="1905" cy="22860"/>
            </a:xfrm>
            <a:custGeom>
              <a:avLst/>
              <a:gdLst/>
              <a:ahLst/>
              <a:cxnLst/>
              <a:rect l="l" t="t" r="r" b="b"/>
              <a:pathLst>
                <a:path w="1905" h="22859">
                  <a:moveTo>
                    <a:pt x="762" y="-2381"/>
                  </a:moveTo>
                  <a:lnTo>
                    <a:pt x="762" y="25240"/>
                  </a:lnTo>
                </a:path>
              </a:pathLst>
            </a:custGeom>
            <a:ln w="6286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10" name="object 1010"/>
            <p:cNvSpPr/>
            <p:nvPr/>
          </p:nvSpPr>
          <p:spPr>
            <a:xfrm>
              <a:off x="3229356" y="7383780"/>
              <a:ext cx="0" cy="22860"/>
            </a:xfrm>
            <a:custGeom>
              <a:avLst/>
              <a:gdLst/>
              <a:ahLst/>
              <a:cxnLst/>
              <a:rect l="l" t="t" r="r" b="b"/>
              <a:pathLst>
                <a:path h="22859">
                  <a:moveTo>
                    <a:pt x="0" y="22859"/>
                  </a:moveTo>
                  <a:lnTo>
                    <a:pt x="0" y="0"/>
                  </a:lnTo>
                </a:path>
              </a:pathLst>
            </a:custGeom>
            <a:ln w="476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11" name="object 1011"/>
            <p:cNvSpPr/>
            <p:nvPr/>
          </p:nvSpPr>
          <p:spPr>
            <a:xfrm>
              <a:off x="3230118" y="7381398"/>
              <a:ext cx="0" cy="27940"/>
            </a:xfrm>
            <a:custGeom>
              <a:avLst/>
              <a:gdLst/>
              <a:ahLst/>
              <a:cxnLst/>
              <a:rect l="l" t="t" r="r" b="b"/>
              <a:pathLst>
                <a:path h="27940">
                  <a:moveTo>
                    <a:pt x="0" y="0"/>
                  </a:moveTo>
                  <a:lnTo>
                    <a:pt x="0" y="27622"/>
                  </a:lnTo>
                </a:path>
                <a:path h="27940">
                  <a:moveTo>
                    <a:pt x="0" y="0"/>
                  </a:moveTo>
                  <a:lnTo>
                    <a:pt x="0" y="27622"/>
                  </a:lnTo>
                </a:path>
              </a:pathLst>
            </a:custGeom>
            <a:ln w="6286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12" name="object 1012"/>
            <p:cNvSpPr/>
            <p:nvPr/>
          </p:nvSpPr>
          <p:spPr>
            <a:xfrm>
              <a:off x="3230880" y="7383780"/>
              <a:ext cx="1905" cy="22860"/>
            </a:xfrm>
            <a:custGeom>
              <a:avLst/>
              <a:gdLst/>
              <a:ahLst/>
              <a:cxnLst/>
              <a:rect l="l" t="t" r="r" b="b"/>
              <a:pathLst>
                <a:path w="1905" h="22859">
                  <a:moveTo>
                    <a:pt x="761" y="-2381"/>
                  </a:moveTo>
                  <a:lnTo>
                    <a:pt x="761" y="25240"/>
                  </a:lnTo>
                </a:path>
              </a:pathLst>
            </a:custGeom>
            <a:ln w="6286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13" name="object 1013"/>
            <p:cNvSpPr/>
            <p:nvPr/>
          </p:nvSpPr>
          <p:spPr>
            <a:xfrm>
              <a:off x="3233927" y="7383780"/>
              <a:ext cx="0" cy="22860"/>
            </a:xfrm>
            <a:custGeom>
              <a:avLst/>
              <a:gdLst/>
              <a:ahLst/>
              <a:cxnLst/>
              <a:rect l="l" t="t" r="r" b="b"/>
              <a:pathLst>
                <a:path h="22859">
                  <a:moveTo>
                    <a:pt x="0" y="22859"/>
                  </a:moveTo>
                  <a:lnTo>
                    <a:pt x="0" y="0"/>
                  </a:lnTo>
                </a:path>
                <a:path h="22859">
                  <a:moveTo>
                    <a:pt x="0" y="22859"/>
                  </a:moveTo>
                  <a:lnTo>
                    <a:pt x="0" y="0"/>
                  </a:lnTo>
                </a:path>
                <a:path h="22859">
                  <a:moveTo>
                    <a:pt x="0" y="22859"/>
                  </a:moveTo>
                  <a:lnTo>
                    <a:pt x="0" y="0"/>
                  </a:lnTo>
                </a:path>
              </a:pathLst>
            </a:custGeom>
            <a:ln w="476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14" name="object 1014"/>
            <p:cNvSpPr/>
            <p:nvPr/>
          </p:nvSpPr>
          <p:spPr>
            <a:xfrm>
              <a:off x="3235451" y="7383780"/>
              <a:ext cx="1905" cy="22860"/>
            </a:xfrm>
            <a:custGeom>
              <a:avLst/>
              <a:gdLst/>
              <a:ahLst/>
              <a:cxnLst/>
              <a:rect l="l" t="t" r="r" b="b"/>
              <a:pathLst>
                <a:path w="1905" h="22859">
                  <a:moveTo>
                    <a:pt x="762" y="-2381"/>
                  </a:moveTo>
                  <a:lnTo>
                    <a:pt x="762" y="25240"/>
                  </a:lnTo>
                </a:path>
              </a:pathLst>
            </a:custGeom>
            <a:ln w="6286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15" name="object 1015"/>
            <p:cNvSpPr/>
            <p:nvPr/>
          </p:nvSpPr>
          <p:spPr>
            <a:xfrm>
              <a:off x="3236975" y="7383780"/>
              <a:ext cx="0" cy="22860"/>
            </a:xfrm>
            <a:custGeom>
              <a:avLst/>
              <a:gdLst/>
              <a:ahLst/>
              <a:cxnLst/>
              <a:rect l="l" t="t" r="r" b="b"/>
              <a:pathLst>
                <a:path h="22859">
                  <a:moveTo>
                    <a:pt x="0" y="22859"/>
                  </a:moveTo>
                  <a:lnTo>
                    <a:pt x="0" y="0"/>
                  </a:lnTo>
                </a:path>
                <a:path h="22859">
                  <a:moveTo>
                    <a:pt x="0" y="22859"/>
                  </a:moveTo>
                  <a:lnTo>
                    <a:pt x="0" y="0"/>
                  </a:lnTo>
                </a:path>
              </a:pathLst>
            </a:custGeom>
            <a:ln w="476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16" name="object 1016"/>
            <p:cNvSpPr/>
            <p:nvPr/>
          </p:nvSpPr>
          <p:spPr>
            <a:xfrm>
              <a:off x="3238500" y="7383780"/>
              <a:ext cx="1905" cy="22860"/>
            </a:xfrm>
            <a:custGeom>
              <a:avLst/>
              <a:gdLst/>
              <a:ahLst/>
              <a:cxnLst/>
              <a:rect l="l" t="t" r="r" b="b"/>
              <a:pathLst>
                <a:path w="1905" h="22859">
                  <a:moveTo>
                    <a:pt x="762" y="-2381"/>
                  </a:moveTo>
                  <a:lnTo>
                    <a:pt x="762" y="25240"/>
                  </a:lnTo>
                </a:path>
              </a:pathLst>
            </a:custGeom>
            <a:ln w="6286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17" name="object 1017"/>
            <p:cNvSpPr/>
            <p:nvPr/>
          </p:nvSpPr>
          <p:spPr>
            <a:xfrm>
              <a:off x="3240024" y="7383780"/>
              <a:ext cx="1905" cy="22860"/>
            </a:xfrm>
            <a:custGeom>
              <a:avLst/>
              <a:gdLst/>
              <a:ahLst/>
              <a:cxnLst/>
              <a:rect l="l" t="t" r="r" b="b"/>
              <a:pathLst>
                <a:path w="1905" h="22859">
                  <a:moveTo>
                    <a:pt x="762" y="-2381"/>
                  </a:moveTo>
                  <a:lnTo>
                    <a:pt x="762" y="25240"/>
                  </a:lnTo>
                </a:path>
              </a:pathLst>
            </a:custGeom>
            <a:ln w="6286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18" name="object 1018"/>
            <p:cNvSpPr/>
            <p:nvPr/>
          </p:nvSpPr>
          <p:spPr>
            <a:xfrm>
              <a:off x="3241548" y="7383780"/>
              <a:ext cx="0" cy="22860"/>
            </a:xfrm>
            <a:custGeom>
              <a:avLst/>
              <a:gdLst/>
              <a:ahLst/>
              <a:cxnLst/>
              <a:rect l="l" t="t" r="r" b="b"/>
              <a:pathLst>
                <a:path h="22859">
                  <a:moveTo>
                    <a:pt x="0" y="22859"/>
                  </a:moveTo>
                  <a:lnTo>
                    <a:pt x="0" y="0"/>
                  </a:lnTo>
                </a:path>
                <a:path h="22859">
                  <a:moveTo>
                    <a:pt x="0" y="22859"/>
                  </a:moveTo>
                  <a:lnTo>
                    <a:pt x="0" y="0"/>
                  </a:lnTo>
                </a:path>
              </a:pathLst>
            </a:custGeom>
            <a:ln w="476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19" name="object 1019"/>
            <p:cNvSpPr/>
            <p:nvPr/>
          </p:nvSpPr>
          <p:spPr>
            <a:xfrm>
              <a:off x="3241548" y="7383780"/>
              <a:ext cx="1905" cy="22860"/>
            </a:xfrm>
            <a:custGeom>
              <a:avLst/>
              <a:gdLst/>
              <a:ahLst/>
              <a:cxnLst/>
              <a:rect l="l" t="t" r="r" b="b"/>
              <a:pathLst>
                <a:path w="1905" h="22859">
                  <a:moveTo>
                    <a:pt x="762" y="-2381"/>
                  </a:moveTo>
                  <a:lnTo>
                    <a:pt x="762" y="25240"/>
                  </a:lnTo>
                </a:path>
              </a:pathLst>
            </a:custGeom>
            <a:ln w="6286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20" name="object 1020"/>
            <p:cNvSpPr/>
            <p:nvPr/>
          </p:nvSpPr>
          <p:spPr>
            <a:xfrm>
              <a:off x="3244596" y="7383780"/>
              <a:ext cx="0" cy="22860"/>
            </a:xfrm>
            <a:custGeom>
              <a:avLst/>
              <a:gdLst/>
              <a:ahLst/>
              <a:cxnLst/>
              <a:rect l="l" t="t" r="r" b="b"/>
              <a:pathLst>
                <a:path h="22859">
                  <a:moveTo>
                    <a:pt x="0" y="22859"/>
                  </a:moveTo>
                  <a:lnTo>
                    <a:pt x="0" y="0"/>
                  </a:lnTo>
                </a:path>
                <a:path h="22859">
                  <a:moveTo>
                    <a:pt x="0" y="22859"/>
                  </a:moveTo>
                  <a:lnTo>
                    <a:pt x="0" y="0"/>
                  </a:lnTo>
                </a:path>
              </a:pathLst>
            </a:custGeom>
            <a:ln w="476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21" name="object 1021"/>
            <p:cNvSpPr/>
            <p:nvPr/>
          </p:nvSpPr>
          <p:spPr>
            <a:xfrm>
              <a:off x="3244596" y="7383780"/>
              <a:ext cx="1905" cy="22860"/>
            </a:xfrm>
            <a:custGeom>
              <a:avLst/>
              <a:gdLst/>
              <a:ahLst/>
              <a:cxnLst/>
              <a:rect l="l" t="t" r="r" b="b"/>
              <a:pathLst>
                <a:path w="1905" h="22859">
                  <a:moveTo>
                    <a:pt x="761" y="-2381"/>
                  </a:moveTo>
                  <a:lnTo>
                    <a:pt x="761" y="25240"/>
                  </a:lnTo>
                </a:path>
              </a:pathLst>
            </a:custGeom>
            <a:ln w="6286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22" name="object 1022"/>
            <p:cNvSpPr/>
            <p:nvPr/>
          </p:nvSpPr>
          <p:spPr>
            <a:xfrm>
              <a:off x="3247643" y="7383780"/>
              <a:ext cx="0" cy="22860"/>
            </a:xfrm>
            <a:custGeom>
              <a:avLst/>
              <a:gdLst/>
              <a:ahLst/>
              <a:cxnLst/>
              <a:rect l="l" t="t" r="r" b="b"/>
              <a:pathLst>
                <a:path h="22859">
                  <a:moveTo>
                    <a:pt x="0" y="22859"/>
                  </a:moveTo>
                  <a:lnTo>
                    <a:pt x="0" y="0"/>
                  </a:lnTo>
                </a:path>
              </a:pathLst>
            </a:custGeom>
            <a:ln w="476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23" name="object 1023"/>
            <p:cNvSpPr/>
            <p:nvPr/>
          </p:nvSpPr>
          <p:spPr>
            <a:xfrm>
              <a:off x="3248405" y="7381398"/>
              <a:ext cx="1905" cy="27940"/>
            </a:xfrm>
            <a:custGeom>
              <a:avLst/>
              <a:gdLst/>
              <a:ahLst/>
              <a:cxnLst/>
              <a:rect l="l" t="t" r="r" b="b"/>
              <a:pathLst>
                <a:path w="1905" h="27940">
                  <a:moveTo>
                    <a:pt x="0" y="0"/>
                  </a:moveTo>
                  <a:lnTo>
                    <a:pt x="0" y="27622"/>
                  </a:lnTo>
                </a:path>
                <a:path w="1905" h="27940">
                  <a:moveTo>
                    <a:pt x="0" y="0"/>
                  </a:moveTo>
                  <a:lnTo>
                    <a:pt x="0" y="27622"/>
                  </a:lnTo>
                </a:path>
                <a:path w="1905" h="27940">
                  <a:moveTo>
                    <a:pt x="1524" y="0"/>
                  </a:moveTo>
                  <a:lnTo>
                    <a:pt x="1524" y="27622"/>
                  </a:lnTo>
                </a:path>
              </a:pathLst>
            </a:custGeom>
            <a:ln w="6286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24" name="object 1024"/>
            <p:cNvSpPr/>
            <p:nvPr/>
          </p:nvSpPr>
          <p:spPr>
            <a:xfrm>
              <a:off x="3250692" y="7383780"/>
              <a:ext cx="1905" cy="22860"/>
            </a:xfrm>
            <a:custGeom>
              <a:avLst/>
              <a:gdLst/>
              <a:ahLst/>
              <a:cxnLst/>
              <a:rect l="l" t="t" r="r" b="b"/>
              <a:pathLst>
                <a:path w="1904" h="22859">
                  <a:moveTo>
                    <a:pt x="762" y="-2381"/>
                  </a:moveTo>
                  <a:lnTo>
                    <a:pt x="762" y="25240"/>
                  </a:lnTo>
                </a:path>
              </a:pathLst>
            </a:custGeom>
            <a:ln w="6286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25" name="object 1025"/>
            <p:cNvSpPr/>
            <p:nvPr/>
          </p:nvSpPr>
          <p:spPr>
            <a:xfrm>
              <a:off x="3252977" y="7381398"/>
              <a:ext cx="0" cy="27940"/>
            </a:xfrm>
            <a:custGeom>
              <a:avLst/>
              <a:gdLst/>
              <a:ahLst/>
              <a:cxnLst/>
              <a:rect l="l" t="t" r="r" b="b"/>
              <a:pathLst>
                <a:path h="27940">
                  <a:moveTo>
                    <a:pt x="0" y="0"/>
                  </a:moveTo>
                  <a:lnTo>
                    <a:pt x="0" y="27622"/>
                  </a:lnTo>
                </a:path>
                <a:path h="27940">
                  <a:moveTo>
                    <a:pt x="0" y="0"/>
                  </a:moveTo>
                  <a:lnTo>
                    <a:pt x="0" y="27622"/>
                  </a:lnTo>
                </a:path>
              </a:pathLst>
            </a:custGeom>
            <a:ln w="6286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26" name="object 1026"/>
            <p:cNvSpPr/>
            <p:nvPr/>
          </p:nvSpPr>
          <p:spPr>
            <a:xfrm>
              <a:off x="3253739" y="7383780"/>
              <a:ext cx="1905" cy="22860"/>
            </a:xfrm>
            <a:custGeom>
              <a:avLst/>
              <a:gdLst/>
              <a:ahLst/>
              <a:cxnLst/>
              <a:rect l="l" t="t" r="r" b="b"/>
              <a:pathLst>
                <a:path w="1904" h="22859">
                  <a:moveTo>
                    <a:pt x="762" y="-2381"/>
                  </a:moveTo>
                  <a:lnTo>
                    <a:pt x="762" y="25240"/>
                  </a:lnTo>
                </a:path>
              </a:pathLst>
            </a:custGeom>
            <a:ln w="6286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27" name="object 1027"/>
            <p:cNvSpPr/>
            <p:nvPr/>
          </p:nvSpPr>
          <p:spPr>
            <a:xfrm>
              <a:off x="3255264" y="7383780"/>
              <a:ext cx="6350" cy="22860"/>
            </a:xfrm>
            <a:custGeom>
              <a:avLst/>
              <a:gdLst/>
              <a:ahLst/>
              <a:cxnLst/>
              <a:rect l="l" t="t" r="r" b="b"/>
              <a:pathLst>
                <a:path w="6350" h="22859">
                  <a:moveTo>
                    <a:pt x="0" y="22859"/>
                  </a:moveTo>
                  <a:lnTo>
                    <a:pt x="0" y="0"/>
                  </a:lnTo>
                </a:path>
                <a:path w="6350" h="22859">
                  <a:moveTo>
                    <a:pt x="0" y="22859"/>
                  </a:moveTo>
                  <a:lnTo>
                    <a:pt x="0" y="0"/>
                  </a:lnTo>
                </a:path>
                <a:path w="6350" h="22859">
                  <a:moveTo>
                    <a:pt x="1524" y="22859"/>
                  </a:moveTo>
                  <a:lnTo>
                    <a:pt x="1524" y="0"/>
                  </a:lnTo>
                </a:path>
                <a:path w="6350" h="22859">
                  <a:moveTo>
                    <a:pt x="3047" y="22859"/>
                  </a:moveTo>
                  <a:lnTo>
                    <a:pt x="3047" y="0"/>
                  </a:lnTo>
                </a:path>
                <a:path w="6350" h="22859">
                  <a:moveTo>
                    <a:pt x="4571" y="22859"/>
                  </a:moveTo>
                  <a:lnTo>
                    <a:pt x="4571" y="0"/>
                  </a:lnTo>
                </a:path>
                <a:path w="6350" h="22859">
                  <a:moveTo>
                    <a:pt x="4571" y="22859"/>
                  </a:moveTo>
                  <a:lnTo>
                    <a:pt x="4571" y="0"/>
                  </a:lnTo>
                </a:path>
                <a:path w="6350" h="22859">
                  <a:moveTo>
                    <a:pt x="6095" y="22859"/>
                  </a:moveTo>
                  <a:lnTo>
                    <a:pt x="6095" y="0"/>
                  </a:lnTo>
                </a:path>
              </a:pathLst>
            </a:custGeom>
            <a:ln w="476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28" name="object 1028"/>
            <p:cNvSpPr/>
            <p:nvPr/>
          </p:nvSpPr>
          <p:spPr>
            <a:xfrm>
              <a:off x="3261360" y="7383780"/>
              <a:ext cx="1905" cy="22860"/>
            </a:xfrm>
            <a:custGeom>
              <a:avLst/>
              <a:gdLst/>
              <a:ahLst/>
              <a:cxnLst/>
              <a:rect l="l" t="t" r="r" b="b"/>
              <a:pathLst>
                <a:path w="1904" h="22859">
                  <a:moveTo>
                    <a:pt x="762" y="-2381"/>
                  </a:moveTo>
                  <a:lnTo>
                    <a:pt x="762" y="25240"/>
                  </a:lnTo>
                </a:path>
              </a:pathLst>
            </a:custGeom>
            <a:ln w="6286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29" name="object 1029"/>
            <p:cNvSpPr/>
            <p:nvPr/>
          </p:nvSpPr>
          <p:spPr>
            <a:xfrm>
              <a:off x="3263645" y="7381398"/>
              <a:ext cx="0" cy="27940"/>
            </a:xfrm>
            <a:custGeom>
              <a:avLst/>
              <a:gdLst/>
              <a:ahLst/>
              <a:cxnLst/>
              <a:rect l="l" t="t" r="r" b="b"/>
              <a:pathLst>
                <a:path h="27940">
                  <a:moveTo>
                    <a:pt x="0" y="0"/>
                  </a:moveTo>
                  <a:lnTo>
                    <a:pt x="0" y="27622"/>
                  </a:lnTo>
                </a:path>
                <a:path h="27940">
                  <a:moveTo>
                    <a:pt x="0" y="0"/>
                  </a:moveTo>
                  <a:lnTo>
                    <a:pt x="0" y="27622"/>
                  </a:lnTo>
                </a:path>
              </a:pathLst>
            </a:custGeom>
            <a:ln w="6286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30" name="object 1030"/>
            <p:cNvSpPr/>
            <p:nvPr/>
          </p:nvSpPr>
          <p:spPr>
            <a:xfrm>
              <a:off x="3265170" y="7381398"/>
              <a:ext cx="1905" cy="27940"/>
            </a:xfrm>
            <a:custGeom>
              <a:avLst/>
              <a:gdLst/>
              <a:ahLst/>
              <a:cxnLst/>
              <a:rect l="l" t="t" r="r" b="b"/>
              <a:pathLst>
                <a:path w="1904" h="27940">
                  <a:moveTo>
                    <a:pt x="0" y="0"/>
                  </a:moveTo>
                  <a:lnTo>
                    <a:pt x="0" y="27622"/>
                  </a:lnTo>
                </a:path>
                <a:path w="1904" h="27940">
                  <a:moveTo>
                    <a:pt x="1524" y="0"/>
                  </a:moveTo>
                  <a:lnTo>
                    <a:pt x="1524" y="27622"/>
                  </a:lnTo>
                </a:path>
                <a:path w="1904" h="27940">
                  <a:moveTo>
                    <a:pt x="1524" y="0"/>
                  </a:moveTo>
                  <a:lnTo>
                    <a:pt x="1524" y="27622"/>
                  </a:lnTo>
                </a:path>
              </a:pathLst>
            </a:custGeom>
            <a:ln w="6286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31" name="object 1031"/>
            <p:cNvSpPr/>
            <p:nvPr/>
          </p:nvSpPr>
          <p:spPr>
            <a:xfrm>
              <a:off x="3267456" y="7383780"/>
              <a:ext cx="1905" cy="22860"/>
            </a:xfrm>
            <a:custGeom>
              <a:avLst/>
              <a:gdLst/>
              <a:ahLst/>
              <a:cxnLst/>
              <a:rect l="l" t="t" r="r" b="b"/>
              <a:pathLst>
                <a:path w="1904" h="22859">
                  <a:moveTo>
                    <a:pt x="762" y="-2381"/>
                  </a:moveTo>
                  <a:lnTo>
                    <a:pt x="762" y="25240"/>
                  </a:lnTo>
                </a:path>
              </a:pathLst>
            </a:custGeom>
            <a:ln w="6286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32" name="object 1032"/>
            <p:cNvSpPr/>
            <p:nvPr/>
          </p:nvSpPr>
          <p:spPr>
            <a:xfrm>
              <a:off x="3268980" y="7383780"/>
              <a:ext cx="1905" cy="22860"/>
            </a:xfrm>
            <a:custGeom>
              <a:avLst/>
              <a:gdLst/>
              <a:ahLst/>
              <a:cxnLst/>
              <a:rect l="l" t="t" r="r" b="b"/>
              <a:pathLst>
                <a:path w="1904" h="22859">
                  <a:moveTo>
                    <a:pt x="761" y="-2381"/>
                  </a:moveTo>
                  <a:lnTo>
                    <a:pt x="761" y="25240"/>
                  </a:lnTo>
                </a:path>
              </a:pathLst>
            </a:custGeom>
            <a:ln w="6286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33" name="object 1033"/>
            <p:cNvSpPr/>
            <p:nvPr/>
          </p:nvSpPr>
          <p:spPr>
            <a:xfrm>
              <a:off x="3271265" y="7381398"/>
              <a:ext cx="0" cy="27940"/>
            </a:xfrm>
            <a:custGeom>
              <a:avLst/>
              <a:gdLst/>
              <a:ahLst/>
              <a:cxnLst/>
              <a:rect l="l" t="t" r="r" b="b"/>
              <a:pathLst>
                <a:path h="27940">
                  <a:moveTo>
                    <a:pt x="0" y="0"/>
                  </a:moveTo>
                  <a:lnTo>
                    <a:pt x="0" y="27622"/>
                  </a:lnTo>
                </a:path>
                <a:path h="27940">
                  <a:moveTo>
                    <a:pt x="0" y="0"/>
                  </a:moveTo>
                  <a:lnTo>
                    <a:pt x="0" y="27622"/>
                  </a:lnTo>
                </a:path>
              </a:pathLst>
            </a:custGeom>
            <a:ln w="6286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34" name="object 1034"/>
            <p:cNvSpPr/>
            <p:nvPr/>
          </p:nvSpPr>
          <p:spPr>
            <a:xfrm>
              <a:off x="3272027" y="7383780"/>
              <a:ext cx="5080" cy="22860"/>
            </a:xfrm>
            <a:custGeom>
              <a:avLst/>
              <a:gdLst/>
              <a:ahLst/>
              <a:cxnLst/>
              <a:rect l="l" t="t" r="r" b="b"/>
              <a:pathLst>
                <a:path w="5079" h="22859">
                  <a:moveTo>
                    <a:pt x="0" y="22859"/>
                  </a:moveTo>
                  <a:lnTo>
                    <a:pt x="0" y="0"/>
                  </a:lnTo>
                </a:path>
                <a:path w="5079" h="22859">
                  <a:moveTo>
                    <a:pt x="1524" y="22859"/>
                  </a:moveTo>
                  <a:lnTo>
                    <a:pt x="1524" y="0"/>
                  </a:lnTo>
                </a:path>
                <a:path w="5079" h="22859">
                  <a:moveTo>
                    <a:pt x="3048" y="22859"/>
                  </a:moveTo>
                  <a:lnTo>
                    <a:pt x="3048" y="0"/>
                  </a:lnTo>
                </a:path>
                <a:path w="5079" h="22859">
                  <a:moveTo>
                    <a:pt x="3048" y="22859"/>
                  </a:moveTo>
                  <a:lnTo>
                    <a:pt x="3048" y="0"/>
                  </a:lnTo>
                </a:path>
                <a:path w="5079" h="22859">
                  <a:moveTo>
                    <a:pt x="4572" y="22859"/>
                  </a:moveTo>
                  <a:lnTo>
                    <a:pt x="4572" y="0"/>
                  </a:lnTo>
                </a:path>
              </a:pathLst>
            </a:custGeom>
            <a:ln w="476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35" name="object 1035"/>
            <p:cNvSpPr/>
            <p:nvPr/>
          </p:nvSpPr>
          <p:spPr>
            <a:xfrm>
              <a:off x="3277361" y="7381398"/>
              <a:ext cx="0" cy="27940"/>
            </a:xfrm>
            <a:custGeom>
              <a:avLst/>
              <a:gdLst/>
              <a:ahLst/>
              <a:cxnLst/>
              <a:rect l="l" t="t" r="r" b="b"/>
              <a:pathLst>
                <a:path h="27940">
                  <a:moveTo>
                    <a:pt x="0" y="0"/>
                  </a:moveTo>
                  <a:lnTo>
                    <a:pt x="0" y="27622"/>
                  </a:lnTo>
                </a:path>
                <a:path h="27940">
                  <a:moveTo>
                    <a:pt x="0" y="0"/>
                  </a:moveTo>
                  <a:lnTo>
                    <a:pt x="0" y="27622"/>
                  </a:lnTo>
                </a:path>
              </a:pathLst>
            </a:custGeom>
            <a:ln w="6286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36" name="object 1036"/>
            <p:cNvSpPr/>
            <p:nvPr/>
          </p:nvSpPr>
          <p:spPr>
            <a:xfrm>
              <a:off x="3279648" y="7383780"/>
              <a:ext cx="0" cy="22860"/>
            </a:xfrm>
            <a:custGeom>
              <a:avLst/>
              <a:gdLst/>
              <a:ahLst/>
              <a:cxnLst/>
              <a:rect l="l" t="t" r="r" b="b"/>
              <a:pathLst>
                <a:path h="22859">
                  <a:moveTo>
                    <a:pt x="0" y="22859"/>
                  </a:moveTo>
                  <a:lnTo>
                    <a:pt x="0" y="0"/>
                  </a:lnTo>
                </a:path>
              </a:pathLst>
            </a:custGeom>
            <a:ln w="476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37" name="object 1037"/>
            <p:cNvSpPr/>
            <p:nvPr/>
          </p:nvSpPr>
          <p:spPr>
            <a:xfrm>
              <a:off x="3279648" y="7383780"/>
              <a:ext cx="1905" cy="22860"/>
            </a:xfrm>
            <a:custGeom>
              <a:avLst/>
              <a:gdLst/>
              <a:ahLst/>
              <a:cxnLst/>
              <a:rect l="l" t="t" r="r" b="b"/>
              <a:pathLst>
                <a:path w="1904" h="22859">
                  <a:moveTo>
                    <a:pt x="762" y="-2381"/>
                  </a:moveTo>
                  <a:lnTo>
                    <a:pt x="762" y="25240"/>
                  </a:lnTo>
                </a:path>
              </a:pathLst>
            </a:custGeom>
            <a:ln w="6286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38" name="object 1038"/>
            <p:cNvSpPr/>
            <p:nvPr/>
          </p:nvSpPr>
          <p:spPr>
            <a:xfrm>
              <a:off x="3282696" y="7383780"/>
              <a:ext cx="0" cy="22860"/>
            </a:xfrm>
            <a:custGeom>
              <a:avLst/>
              <a:gdLst/>
              <a:ahLst/>
              <a:cxnLst/>
              <a:rect l="l" t="t" r="r" b="b"/>
              <a:pathLst>
                <a:path h="22859">
                  <a:moveTo>
                    <a:pt x="0" y="22859"/>
                  </a:moveTo>
                  <a:lnTo>
                    <a:pt x="0" y="0"/>
                  </a:lnTo>
                </a:path>
                <a:path h="22859">
                  <a:moveTo>
                    <a:pt x="0" y="22859"/>
                  </a:moveTo>
                  <a:lnTo>
                    <a:pt x="0" y="0"/>
                  </a:lnTo>
                </a:path>
              </a:pathLst>
            </a:custGeom>
            <a:ln w="476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39" name="object 1039"/>
            <p:cNvSpPr/>
            <p:nvPr/>
          </p:nvSpPr>
          <p:spPr>
            <a:xfrm>
              <a:off x="3282696" y="7383780"/>
              <a:ext cx="1905" cy="22860"/>
            </a:xfrm>
            <a:custGeom>
              <a:avLst/>
              <a:gdLst/>
              <a:ahLst/>
              <a:cxnLst/>
              <a:rect l="l" t="t" r="r" b="b"/>
              <a:pathLst>
                <a:path w="1904" h="22859">
                  <a:moveTo>
                    <a:pt x="761" y="-2381"/>
                  </a:moveTo>
                  <a:lnTo>
                    <a:pt x="761" y="25240"/>
                  </a:lnTo>
                </a:path>
              </a:pathLst>
            </a:custGeom>
            <a:ln w="6286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40" name="object 1040"/>
            <p:cNvSpPr/>
            <p:nvPr/>
          </p:nvSpPr>
          <p:spPr>
            <a:xfrm>
              <a:off x="3284219" y="7383780"/>
              <a:ext cx="1905" cy="22860"/>
            </a:xfrm>
            <a:custGeom>
              <a:avLst/>
              <a:gdLst/>
              <a:ahLst/>
              <a:cxnLst/>
              <a:rect l="l" t="t" r="r" b="b"/>
              <a:pathLst>
                <a:path w="1904" h="22859">
                  <a:moveTo>
                    <a:pt x="762" y="-2381"/>
                  </a:moveTo>
                  <a:lnTo>
                    <a:pt x="762" y="25240"/>
                  </a:lnTo>
                </a:path>
              </a:pathLst>
            </a:custGeom>
            <a:ln w="6286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41" name="object 1041"/>
            <p:cNvSpPr/>
            <p:nvPr/>
          </p:nvSpPr>
          <p:spPr>
            <a:xfrm>
              <a:off x="3286505" y="7381398"/>
              <a:ext cx="0" cy="27940"/>
            </a:xfrm>
            <a:custGeom>
              <a:avLst/>
              <a:gdLst/>
              <a:ahLst/>
              <a:cxnLst/>
              <a:rect l="l" t="t" r="r" b="b"/>
              <a:pathLst>
                <a:path h="27940">
                  <a:moveTo>
                    <a:pt x="0" y="0"/>
                  </a:moveTo>
                  <a:lnTo>
                    <a:pt x="0" y="27622"/>
                  </a:lnTo>
                </a:path>
                <a:path h="27940">
                  <a:moveTo>
                    <a:pt x="0" y="0"/>
                  </a:moveTo>
                  <a:lnTo>
                    <a:pt x="0" y="27622"/>
                  </a:lnTo>
                </a:path>
              </a:pathLst>
            </a:custGeom>
            <a:ln w="6286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42" name="object 1042"/>
            <p:cNvSpPr/>
            <p:nvPr/>
          </p:nvSpPr>
          <p:spPr>
            <a:xfrm>
              <a:off x="3287267" y="7383780"/>
              <a:ext cx="0" cy="22860"/>
            </a:xfrm>
            <a:custGeom>
              <a:avLst/>
              <a:gdLst/>
              <a:ahLst/>
              <a:cxnLst/>
              <a:rect l="l" t="t" r="r" b="b"/>
              <a:pathLst>
                <a:path h="22859">
                  <a:moveTo>
                    <a:pt x="0" y="22859"/>
                  </a:moveTo>
                  <a:lnTo>
                    <a:pt x="0" y="0"/>
                  </a:lnTo>
                </a:path>
              </a:pathLst>
            </a:custGeom>
            <a:ln w="476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43" name="object 1043"/>
            <p:cNvSpPr/>
            <p:nvPr/>
          </p:nvSpPr>
          <p:spPr>
            <a:xfrm>
              <a:off x="3289554" y="7381398"/>
              <a:ext cx="0" cy="27940"/>
            </a:xfrm>
            <a:custGeom>
              <a:avLst/>
              <a:gdLst/>
              <a:ahLst/>
              <a:cxnLst/>
              <a:rect l="l" t="t" r="r" b="b"/>
              <a:pathLst>
                <a:path h="27940">
                  <a:moveTo>
                    <a:pt x="0" y="0"/>
                  </a:moveTo>
                  <a:lnTo>
                    <a:pt x="0" y="27622"/>
                  </a:lnTo>
                </a:path>
                <a:path h="27940">
                  <a:moveTo>
                    <a:pt x="0" y="0"/>
                  </a:moveTo>
                  <a:lnTo>
                    <a:pt x="0" y="27622"/>
                  </a:lnTo>
                </a:path>
              </a:pathLst>
            </a:custGeom>
            <a:ln w="6286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44" name="object 1044"/>
            <p:cNvSpPr/>
            <p:nvPr/>
          </p:nvSpPr>
          <p:spPr>
            <a:xfrm>
              <a:off x="3290316" y="7383780"/>
              <a:ext cx="0" cy="22860"/>
            </a:xfrm>
            <a:custGeom>
              <a:avLst/>
              <a:gdLst/>
              <a:ahLst/>
              <a:cxnLst/>
              <a:rect l="l" t="t" r="r" b="b"/>
              <a:pathLst>
                <a:path h="22859">
                  <a:moveTo>
                    <a:pt x="0" y="22859"/>
                  </a:moveTo>
                  <a:lnTo>
                    <a:pt x="0" y="0"/>
                  </a:lnTo>
                </a:path>
              </a:pathLst>
            </a:custGeom>
            <a:ln w="476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45" name="object 1045"/>
            <p:cNvSpPr/>
            <p:nvPr/>
          </p:nvSpPr>
          <p:spPr>
            <a:xfrm>
              <a:off x="3290316" y="7383780"/>
              <a:ext cx="1905" cy="22860"/>
            </a:xfrm>
            <a:custGeom>
              <a:avLst/>
              <a:gdLst/>
              <a:ahLst/>
              <a:cxnLst/>
              <a:rect l="l" t="t" r="r" b="b"/>
              <a:pathLst>
                <a:path w="1904" h="22859">
                  <a:moveTo>
                    <a:pt x="762" y="-2381"/>
                  </a:moveTo>
                  <a:lnTo>
                    <a:pt x="762" y="25240"/>
                  </a:lnTo>
                </a:path>
              </a:pathLst>
            </a:custGeom>
            <a:ln w="6286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46" name="object 1046"/>
            <p:cNvSpPr/>
            <p:nvPr/>
          </p:nvSpPr>
          <p:spPr>
            <a:xfrm>
              <a:off x="3293364" y="7383780"/>
              <a:ext cx="6350" cy="22860"/>
            </a:xfrm>
            <a:custGeom>
              <a:avLst/>
              <a:gdLst/>
              <a:ahLst/>
              <a:cxnLst/>
              <a:rect l="l" t="t" r="r" b="b"/>
              <a:pathLst>
                <a:path w="6350" h="22859">
                  <a:moveTo>
                    <a:pt x="0" y="22859"/>
                  </a:moveTo>
                  <a:lnTo>
                    <a:pt x="0" y="0"/>
                  </a:lnTo>
                </a:path>
                <a:path w="6350" h="22859">
                  <a:moveTo>
                    <a:pt x="0" y="22859"/>
                  </a:moveTo>
                  <a:lnTo>
                    <a:pt x="0" y="0"/>
                  </a:lnTo>
                </a:path>
                <a:path w="6350" h="22859">
                  <a:moveTo>
                    <a:pt x="1524" y="22859"/>
                  </a:moveTo>
                  <a:lnTo>
                    <a:pt x="1524" y="0"/>
                  </a:lnTo>
                </a:path>
                <a:path w="6350" h="22859">
                  <a:moveTo>
                    <a:pt x="3047" y="22859"/>
                  </a:moveTo>
                  <a:lnTo>
                    <a:pt x="3047" y="0"/>
                  </a:lnTo>
                </a:path>
                <a:path w="6350" h="22859">
                  <a:moveTo>
                    <a:pt x="4571" y="22859"/>
                  </a:moveTo>
                  <a:lnTo>
                    <a:pt x="4571" y="0"/>
                  </a:lnTo>
                </a:path>
                <a:path w="6350" h="22859">
                  <a:moveTo>
                    <a:pt x="4571" y="22859"/>
                  </a:moveTo>
                  <a:lnTo>
                    <a:pt x="4571" y="0"/>
                  </a:lnTo>
                </a:path>
                <a:path w="6350" h="22859">
                  <a:moveTo>
                    <a:pt x="6095" y="22859"/>
                  </a:moveTo>
                  <a:lnTo>
                    <a:pt x="6095" y="0"/>
                  </a:lnTo>
                </a:path>
              </a:pathLst>
            </a:custGeom>
            <a:ln w="476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47" name="object 1047"/>
            <p:cNvSpPr/>
            <p:nvPr/>
          </p:nvSpPr>
          <p:spPr>
            <a:xfrm>
              <a:off x="3300222" y="7381398"/>
              <a:ext cx="0" cy="27940"/>
            </a:xfrm>
            <a:custGeom>
              <a:avLst/>
              <a:gdLst/>
              <a:ahLst/>
              <a:cxnLst/>
              <a:rect l="l" t="t" r="r" b="b"/>
              <a:pathLst>
                <a:path h="27940">
                  <a:moveTo>
                    <a:pt x="0" y="0"/>
                  </a:moveTo>
                  <a:lnTo>
                    <a:pt x="0" y="27622"/>
                  </a:lnTo>
                </a:path>
                <a:path h="27940">
                  <a:moveTo>
                    <a:pt x="0" y="0"/>
                  </a:moveTo>
                  <a:lnTo>
                    <a:pt x="0" y="27622"/>
                  </a:lnTo>
                </a:path>
              </a:pathLst>
            </a:custGeom>
            <a:ln w="6286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48" name="object 1048"/>
            <p:cNvSpPr/>
            <p:nvPr/>
          </p:nvSpPr>
          <p:spPr>
            <a:xfrm>
              <a:off x="3300983" y="7383780"/>
              <a:ext cx="1905" cy="22860"/>
            </a:xfrm>
            <a:custGeom>
              <a:avLst/>
              <a:gdLst/>
              <a:ahLst/>
              <a:cxnLst/>
              <a:rect l="l" t="t" r="r" b="b"/>
              <a:pathLst>
                <a:path w="1904" h="22859">
                  <a:moveTo>
                    <a:pt x="762" y="-2381"/>
                  </a:moveTo>
                  <a:lnTo>
                    <a:pt x="762" y="25240"/>
                  </a:lnTo>
                </a:path>
              </a:pathLst>
            </a:custGeom>
            <a:ln w="6286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49" name="object 1049"/>
            <p:cNvSpPr/>
            <p:nvPr/>
          </p:nvSpPr>
          <p:spPr>
            <a:xfrm>
              <a:off x="3303270" y="7381398"/>
              <a:ext cx="1905" cy="27940"/>
            </a:xfrm>
            <a:custGeom>
              <a:avLst/>
              <a:gdLst/>
              <a:ahLst/>
              <a:cxnLst/>
              <a:rect l="l" t="t" r="r" b="b"/>
              <a:pathLst>
                <a:path w="1904" h="27940">
                  <a:moveTo>
                    <a:pt x="0" y="0"/>
                  </a:moveTo>
                  <a:lnTo>
                    <a:pt x="0" y="27622"/>
                  </a:lnTo>
                </a:path>
                <a:path w="1904" h="27940">
                  <a:moveTo>
                    <a:pt x="1524" y="0"/>
                  </a:moveTo>
                  <a:lnTo>
                    <a:pt x="1524" y="27622"/>
                  </a:lnTo>
                </a:path>
                <a:path w="1904" h="27940">
                  <a:moveTo>
                    <a:pt x="1524" y="0"/>
                  </a:moveTo>
                  <a:lnTo>
                    <a:pt x="1524" y="27622"/>
                  </a:lnTo>
                </a:path>
              </a:pathLst>
            </a:custGeom>
            <a:ln w="6286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50" name="object 1050"/>
            <p:cNvSpPr/>
            <p:nvPr/>
          </p:nvSpPr>
          <p:spPr>
            <a:xfrm>
              <a:off x="3305556" y="7383780"/>
              <a:ext cx="1905" cy="22860"/>
            </a:xfrm>
            <a:custGeom>
              <a:avLst/>
              <a:gdLst/>
              <a:ahLst/>
              <a:cxnLst/>
              <a:rect l="l" t="t" r="r" b="b"/>
              <a:pathLst>
                <a:path w="1904" h="22859">
                  <a:moveTo>
                    <a:pt x="762" y="-2381"/>
                  </a:moveTo>
                  <a:lnTo>
                    <a:pt x="762" y="25240"/>
                  </a:lnTo>
                </a:path>
              </a:pathLst>
            </a:custGeom>
            <a:ln w="6286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51" name="object 1051"/>
            <p:cNvSpPr/>
            <p:nvPr/>
          </p:nvSpPr>
          <p:spPr>
            <a:xfrm>
              <a:off x="3307080" y="7383780"/>
              <a:ext cx="6350" cy="22860"/>
            </a:xfrm>
            <a:custGeom>
              <a:avLst/>
              <a:gdLst/>
              <a:ahLst/>
              <a:cxnLst/>
              <a:rect l="l" t="t" r="r" b="b"/>
              <a:pathLst>
                <a:path w="6350" h="22859">
                  <a:moveTo>
                    <a:pt x="0" y="22859"/>
                  </a:moveTo>
                  <a:lnTo>
                    <a:pt x="0" y="0"/>
                  </a:lnTo>
                </a:path>
                <a:path w="6350" h="22859">
                  <a:moveTo>
                    <a:pt x="1523" y="22859"/>
                  </a:moveTo>
                  <a:lnTo>
                    <a:pt x="1523" y="0"/>
                  </a:lnTo>
                </a:path>
                <a:path w="6350" h="22859">
                  <a:moveTo>
                    <a:pt x="1523" y="22859"/>
                  </a:moveTo>
                  <a:lnTo>
                    <a:pt x="1523" y="0"/>
                  </a:lnTo>
                </a:path>
                <a:path w="6350" h="22859">
                  <a:moveTo>
                    <a:pt x="3047" y="22859"/>
                  </a:moveTo>
                  <a:lnTo>
                    <a:pt x="3047" y="0"/>
                  </a:lnTo>
                </a:path>
                <a:path w="6350" h="22859">
                  <a:moveTo>
                    <a:pt x="4571" y="22859"/>
                  </a:moveTo>
                  <a:lnTo>
                    <a:pt x="4571" y="0"/>
                  </a:lnTo>
                </a:path>
                <a:path w="6350" h="22859">
                  <a:moveTo>
                    <a:pt x="4571" y="22859"/>
                  </a:moveTo>
                  <a:lnTo>
                    <a:pt x="4571" y="0"/>
                  </a:lnTo>
                </a:path>
                <a:path w="6350" h="22859">
                  <a:moveTo>
                    <a:pt x="6095" y="22859"/>
                  </a:moveTo>
                  <a:lnTo>
                    <a:pt x="6095" y="0"/>
                  </a:lnTo>
                </a:path>
              </a:pathLst>
            </a:custGeom>
            <a:ln w="476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52" name="object 1052"/>
            <p:cNvSpPr/>
            <p:nvPr/>
          </p:nvSpPr>
          <p:spPr>
            <a:xfrm>
              <a:off x="3313938" y="7381398"/>
              <a:ext cx="1905" cy="27940"/>
            </a:xfrm>
            <a:custGeom>
              <a:avLst/>
              <a:gdLst/>
              <a:ahLst/>
              <a:cxnLst/>
              <a:rect l="l" t="t" r="r" b="b"/>
              <a:pathLst>
                <a:path w="1904" h="27940">
                  <a:moveTo>
                    <a:pt x="0" y="0"/>
                  </a:moveTo>
                  <a:lnTo>
                    <a:pt x="0" y="27622"/>
                  </a:lnTo>
                </a:path>
                <a:path w="1904" h="27940">
                  <a:moveTo>
                    <a:pt x="1524" y="0"/>
                  </a:moveTo>
                  <a:lnTo>
                    <a:pt x="1524" y="27622"/>
                  </a:lnTo>
                </a:path>
                <a:path w="1904" h="27940">
                  <a:moveTo>
                    <a:pt x="1524" y="0"/>
                  </a:moveTo>
                  <a:lnTo>
                    <a:pt x="1524" y="27622"/>
                  </a:lnTo>
                </a:path>
              </a:pathLst>
            </a:custGeom>
            <a:ln w="6286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53" name="object 1053"/>
            <p:cNvSpPr/>
            <p:nvPr/>
          </p:nvSpPr>
          <p:spPr>
            <a:xfrm>
              <a:off x="3317748" y="7383780"/>
              <a:ext cx="0" cy="22860"/>
            </a:xfrm>
            <a:custGeom>
              <a:avLst/>
              <a:gdLst/>
              <a:ahLst/>
              <a:cxnLst/>
              <a:rect l="l" t="t" r="r" b="b"/>
              <a:pathLst>
                <a:path h="22859">
                  <a:moveTo>
                    <a:pt x="0" y="22859"/>
                  </a:moveTo>
                  <a:lnTo>
                    <a:pt x="0" y="0"/>
                  </a:lnTo>
                </a:path>
              </a:pathLst>
            </a:custGeom>
            <a:ln w="476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54" name="object 1054"/>
            <p:cNvSpPr/>
            <p:nvPr/>
          </p:nvSpPr>
          <p:spPr>
            <a:xfrm>
              <a:off x="3317748" y="7383780"/>
              <a:ext cx="1905" cy="22860"/>
            </a:xfrm>
            <a:custGeom>
              <a:avLst/>
              <a:gdLst/>
              <a:ahLst/>
              <a:cxnLst/>
              <a:rect l="l" t="t" r="r" b="b"/>
              <a:pathLst>
                <a:path w="1904" h="22859">
                  <a:moveTo>
                    <a:pt x="762" y="-2381"/>
                  </a:moveTo>
                  <a:lnTo>
                    <a:pt x="762" y="25240"/>
                  </a:lnTo>
                </a:path>
              </a:pathLst>
            </a:custGeom>
            <a:ln w="6286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55" name="object 1055"/>
            <p:cNvSpPr/>
            <p:nvPr/>
          </p:nvSpPr>
          <p:spPr>
            <a:xfrm>
              <a:off x="3320034" y="7381398"/>
              <a:ext cx="0" cy="27940"/>
            </a:xfrm>
            <a:custGeom>
              <a:avLst/>
              <a:gdLst/>
              <a:ahLst/>
              <a:cxnLst/>
              <a:rect l="l" t="t" r="r" b="b"/>
              <a:pathLst>
                <a:path h="27940">
                  <a:moveTo>
                    <a:pt x="0" y="0"/>
                  </a:moveTo>
                  <a:lnTo>
                    <a:pt x="0" y="27622"/>
                  </a:lnTo>
                </a:path>
                <a:path h="27940">
                  <a:moveTo>
                    <a:pt x="0" y="0"/>
                  </a:moveTo>
                  <a:lnTo>
                    <a:pt x="0" y="27622"/>
                  </a:lnTo>
                </a:path>
              </a:pathLst>
            </a:custGeom>
            <a:ln w="6286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56" name="object 1056"/>
            <p:cNvSpPr/>
            <p:nvPr/>
          </p:nvSpPr>
          <p:spPr>
            <a:xfrm>
              <a:off x="3320796" y="7383780"/>
              <a:ext cx="1905" cy="22860"/>
            </a:xfrm>
            <a:custGeom>
              <a:avLst/>
              <a:gdLst/>
              <a:ahLst/>
              <a:cxnLst/>
              <a:rect l="l" t="t" r="r" b="b"/>
              <a:pathLst>
                <a:path w="1904" h="22859">
                  <a:moveTo>
                    <a:pt x="0" y="22859"/>
                  </a:moveTo>
                  <a:lnTo>
                    <a:pt x="0" y="0"/>
                  </a:lnTo>
                </a:path>
                <a:path w="1904" h="22859">
                  <a:moveTo>
                    <a:pt x="1523" y="22859"/>
                  </a:moveTo>
                  <a:lnTo>
                    <a:pt x="1523" y="0"/>
                  </a:lnTo>
                </a:path>
                <a:path w="1904" h="22859">
                  <a:moveTo>
                    <a:pt x="1523" y="22859"/>
                  </a:moveTo>
                  <a:lnTo>
                    <a:pt x="1523" y="0"/>
                  </a:lnTo>
                </a:path>
              </a:pathLst>
            </a:custGeom>
            <a:ln w="476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57" name="object 1057"/>
            <p:cNvSpPr/>
            <p:nvPr/>
          </p:nvSpPr>
          <p:spPr>
            <a:xfrm>
              <a:off x="3323843" y="7383780"/>
              <a:ext cx="1905" cy="22860"/>
            </a:xfrm>
            <a:custGeom>
              <a:avLst/>
              <a:gdLst/>
              <a:ahLst/>
              <a:cxnLst/>
              <a:rect l="l" t="t" r="r" b="b"/>
              <a:pathLst>
                <a:path w="1904" h="22859">
                  <a:moveTo>
                    <a:pt x="762" y="-2381"/>
                  </a:moveTo>
                  <a:lnTo>
                    <a:pt x="762" y="25240"/>
                  </a:lnTo>
                </a:path>
              </a:pathLst>
            </a:custGeom>
            <a:ln w="6286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58" name="object 1058"/>
            <p:cNvSpPr/>
            <p:nvPr/>
          </p:nvSpPr>
          <p:spPr>
            <a:xfrm>
              <a:off x="3325367" y="7383780"/>
              <a:ext cx="0" cy="22860"/>
            </a:xfrm>
            <a:custGeom>
              <a:avLst/>
              <a:gdLst/>
              <a:ahLst/>
              <a:cxnLst/>
              <a:rect l="l" t="t" r="r" b="b"/>
              <a:pathLst>
                <a:path h="22859">
                  <a:moveTo>
                    <a:pt x="0" y="22859"/>
                  </a:moveTo>
                  <a:lnTo>
                    <a:pt x="0" y="0"/>
                  </a:lnTo>
                </a:path>
              </a:pathLst>
            </a:custGeom>
            <a:ln w="476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59" name="object 1059"/>
            <p:cNvSpPr/>
            <p:nvPr/>
          </p:nvSpPr>
          <p:spPr>
            <a:xfrm>
              <a:off x="3327654" y="7381398"/>
              <a:ext cx="0" cy="27940"/>
            </a:xfrm>
            <a:custGeom>
              <a:avLst/>
              <a:gdLst/>
              <a:ahLst/>
              <a:cxnLst/>
              <a:rect l="l" t="t" r="r" b="b"/>
              <a:pathLst>
                <a:path h="27940">
                  <a:moveTo>
                    <a:pt x="0" y="0"/>
                  </a:moveTo>
                  <a:lnTo>
                    <a:pt x="0" y="27622"/>
                  </a:lnTo>
                </a:path>
                <a:path h="27940">
                  <a:moveTo>
                    <a:pt x="0" y="0"/>
                  </a:moveTo>
                  <a:lnTo>
                    <a:pt x="0" y="27622"/>
                  </a:lnTo>
                </a:path>
              </a:pathLst>
            </a:custGeom>
            <a:ln w="6286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60" name="object 1060"/>
            <p:cNvSpPr/>
            <p:nvPr/>
          </p:nvSpPr>
          <p:spPr>
            <a:xfrm>
              <a:off x="3328416" y="7383780"/>
              <a:ext cx="0" cy="22860"/>
            </a:xfrm>
            <a:custGeom>
              <a:avLst/>
              <a:gdLst/>
              <a:ahLst/>
              <a:cxnLst/>
              <a:rect l="l" t="t" r="r" b="b"/>
              <a:pathLst>
                <a:path h="22859">
                  <a:moveTo>
                    <a:pt x="0" y="22859"/>
                  </a:moveTo>
                  <a:lnTo>
                    <a:pt x="0" y="0"/>
                  </a:lnTo>
                </a:path>
              </a:pathLst>
            </a:custGeom>
            <a:ln w="476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61" name="object 1061"/>
            <p:cNvSpPr/>
            <p:nvPr/>
          </p:nvSpPr>
          <p:spPr>
            <a:xfrm>
              <a:off x="3328416" y="7383780"/>
              <a:ext cx="1905" cy="22860"/>
            </a:xfrm>
            <a:custGeom>
              <a:avLst/>
              <a:gdLst/>
              <a:ahLst/>
              <a:cxnLst/>
              <a:rect l="l" t="t" r="r" b="b"/>
              <a:pathLst>
                <a:path w="1904" h="22859">
                  <a:moveTo>
                    <a:pt x="762" y="-2381"/>
                  </a:moveTo>
                  <a:lnTo>
                    <a:pt x="762" y="25240"/>
                  </a:lnTo>
                </a:path>
              </a:pathLst>
            </a:custGeom>
            <a:ln w="6286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62" name="object 1062"/>
            <p:cNvSpPr/>
            <p:nvPr/>
          </p:nvSpPr>
          <p:spPr>
            <a:xfrm>
              <a:off x="3331464" y="7383780"/>
              <a:ext cx="1905" cy="22860"/>
            </a:xfrm>
            <a:custGeom>
              <a:avLst/>
              <a:gdLst/>
              <a:ahLst/>
              <a:cxnLst/>
              <a:rect l="l" t="t" r="r" b="b"/>
              <a:pathLst>
                <a:path w="1904" h="22859">
                  <a:moveTo>
                    <a:pt x="0" y="22859"/>
                  </a:moveTo>
                  <a:lnTo>
                    <a:pt x="0" y="0"/>
                  </a:lnTo>
                </a:path>
                <a:path w="1904" h="22859">
                  <a:moveTo>
                    <a:pt x="0" y="22859"/>
                  </a:moveTo>
                  <a:lnTo>
                    <a:pt x="0" y="0"/>
                  </a:lnTo>
                </a:path>
                <a:path w="1904" h="22859">
                  <a:moveTo>
                    <a:pt x="1524" y="22859"/>
                  </a:moveTo>
                  <a:lnTo>
                    <a:pt x="1524" y="0"/>
                  </a:lnTo>
                </a:path>
              </a:pathLst>
            </a:custGeom>
            <a:ln w="476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63" name="object 1063"/>
            <p:cNvSpPr/>
            <p:nvPr/>
          </p:nvSpPr>
          <p:spPr>
            <a:xfrm>
              <a:off x="3333750" y="7381398"/>
              <a:ext cx="0" cy="27940"/>
            </a:xfrm>
            <a:custGeom>
              <a:avLst/>
              <a:gdLst/>
              <a:ahLst/>
              <a:cxnLst/>
              <a:rect l="l" t="t" r="r" b="b"/>
              <a:pathLst>
                <a:path h="27940">
                  <a:moveTo>
                    <a:pt x="0" y="0"/>
                  </a:moveTo>
                  <a:lnTo>
                    <a:pt x="0" y="27622"/>
                  </a:lnTo>
                </a:path>
                <a:path h="27940">
                  <a:moveTo>
                    <a:pt x="0" y="0"/>
                  </a:moveTo>
                  <a:lnTo>
                    <a:pt x="0" y="27622"/>
                  </a:lnTo>
                </a:path>
              </a:pathLst>
            </a:custGeom>
            <a:ln w="6286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64" name="object 1064"/>
            <p:cNvSpPr/>
            <p:nvPr/>
          </p:nvSpPr>
          <p:spPr>
            <a:xfrm>
              <a:off x="3336035" y="7383780"/>
              <a:ext cx="0" cy="22860"/>
            </a:xfrm>
            <a:custGeom>
              <a:avLst/>
              <a:gdLst/>
              <a:ahLst/>
              <a:cxnLst/>
              <a:rect l="l" t="t" r="r" b="b"/>
              <a:pathLst>
                <a:path h="22859">
                  <a:moveTo>
                    <a:pt x="0" y="22859"/>
                  </a:moveTo>
                  <a:lnTo>
                    <a:pt x="0" y="0"/>
                  </a:lnTo>
                </a:path>
                <a:path h="22859">
                  <a:moveTo>
                    <a:pt x="0" y="22859"/>
                  </a:moveTo>
                  <a:lnTo>
                    <a:pt x="0" y="0"/>
                  </a:lnTo>
                </a:path>
              </a:pathLst>
            </a:custGeom>
            <a:ln w="476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65" name="object 1065"/>
            <p:cNvSpPr/>
            <p:nvPr/>
          </p:nvSpPr>
          <p:spPr>
            <a:xfrm>
              <a:off x="3338322" y="7381398"/>
              <a:ext cx="0" cy="27940"/>
            </a:xfrm>
            <a:custGeom>
              <a:avLst/>
              <a:gdLst/>
              <a:ahLst/>
              <a:cxnLst/>
              <a:rect l="l" t="t" r="r" b="b"/>
              <a:pathLst>
                <a:path h="27940">
                  <a:moveTo>
                    <a:pt x="0" y="0"/>
                  </a:moveTo>
                  <a:lnTo>
                    <a:pt x="0" y="27622"/>
                  </a:lnTo>
                </a:path>
                <a:path h="27940">
                  <a:moveTo>
                    <a:pt x="0" y="0"/>
                  </a:moveTo>
                  <a:lnTo>
                    <a:pt x="0" y="27622"/>
                  </a:lnTo>
                </a:path>
              </a:pathLst>
            </a:custGeom>
            <a:ln w="6286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66" name="object 1066"/>
            <p:cNvSpPr/>
            <p:nvPr/>
          </p:nvSpPr>
          <p:spPr>
            <a:xfrm>
              <a:off x="3339083" y="7383780"/>
              <a:ext cx="1905" cy="22860"/>
            </a:xfrm>
            <a:custGeom>
              <a:avLst/>
              <a:gdLst/>
              <a:ahLst/>
              <a:cxnLst/>
              <a:rect l="l" t="t" r="r" b="b"/>
              <a:pathLst>
                <a:path w="1904" h="22859">
                  <a:moveTo>
                    <a:pt x="762" y="-2381"/>
                  </a:moveTo>
                  <a:lnTo>
                    <a:pt x="762" y="25240"/>
                  </a:lnTo>
                </a:path>
              </a:pathLst>
            </a:custGeom>
            <a:ln w="6286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67" name="object 1067"/>
            <p:cNvSpPr/>
            <p:nvPr/>
          </p:nvSpPr>
          <p:spPr>
            <a:xfrm>
              <a:off x="3341370" y="7381398"/>
              <a:ext cx="1905" cy="27940"/>
            </a:xfrm>
            <a:custGeom>
              <a:avLst/>
              <a:gdLst/>
              <a:ahLst/>
              <a:cxnLst/>
              <a:rect l="l" t="t" r="r" b="b"/>
              <a:pathLst>
                <a:path w="1904" h="27940">
                  <a:moveTo>
                    <a:pt x="0" y="0"/>
                  </a:moveTo>
                  <a:lnTo>
                    <a:pt x="0" y="27622"/>
                  </a:lnTo>
                </a:path>
                <a:path w="1904" h="27940">
                  <a:moveTo>
                    <a:pt x="1524" y="0"/>
                  </a:moveTo>
                  <a:lnTo>
                    <a:pt x="1524" y="27622"/>
                  </a:lnTo>
                </a:path>
                <a:path w="1904" h="27940">
                  <a:moveTo>
                    <a:pt x="1524" y="0"/>
                  </a:moveTo>
                  <a:lnTo>
                    <a:pt x="1524" y="27622"/>
                  </a:lnTo>
                </a:path>
              </a:pathLst>
            </a:custGeom>
            <a:ln w="6286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68" name="object 1068"/>
            <p:cNvSpPr/>
            <p:nvPr/>
          </p:nvSpPr>
          <p:spPr>
            <a:xfrm>
              <a:off x="3343656" y="7383780"/>
              <a:ext cx="0" cy="22860"/>
            </a:xfrm>
            <a:custGeom>
              <a:avLst/>
              <a:gdLst/>
              <a:ahLst/>
              <a:cxnLst/>
              <a:rect l="l" t="t" r="r" b="b"/>
              <a:pathLst>
                <a:path h="22859">
                  <a:moveTo>
                    <a:pt x="0" y="22859"/>
                  </a:moveTo>
                  <a:lnTo>
                    <a:pt x="0" y="0"/>
                  </a:lnTo>
                </a:path>
              </a:pathLst>
            </a:custGeom>
            <a:ln w="476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69" name="object 1069"/>
            <p:cNvSpPr/>
            <p:nvPr/>
          </p:nvSpPr>
          <p:spPr>
            <a:xfrm>
              <a:off x="3344418" y="7381398"/>
              <a:ext cx="0" cy="27940"/>
            </a:xfrm>
            <a:custGeom>
              <a:avLst/>
              <a:gdLst/>
              <a:ahLst/>
              <a:cxnLst/>
              <a:rect l="l" t="t" r="r" b="b"/>
              <a:pathLst>
                <a:path h="27940">
                  <a:moveTo>
                    <a:pt x="0" y="0"/>
                  </a:moveTo>
                  <a:lnTo>
                    <a:pt x="0" y="27622"/>
                  </a:lnTo>
                </a:path>
                <a:path h="27940">
                  <a:moveTo>
                    <a:pt x="0" y="0"/>
                  </a:moveTo>
                  <a:lnTo>
                    <a:pt x="0" y="27622"/>
                  </a:lnTo>
                </a:path>
              </a:pathLst>
            </a:custGeom>
            <a:ln w="6286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70" name="object 1070"/>
            <p:cNvSpPr/>
            <p:nvPr/>
          </p:nvSpPr>
          <p:spPr>
            <a:xfrm>
              <a:off x="3346703" y="7383780"/>
              <a:ext cx="3175" cy="22860"/>
            </a:xfrm>
            <a:custGeom>
              <a:avLst/>
              <a:gdLst/>
              <a:ahLst/>
              <a:cxnLst/>
              <a:rect l="l" t="t" r="r" b="b"/>
              <a:pathLst>
                <a:path w="3175" h="22859">
                  <a:moveTo>
                    <a:pt x="0" y="22859"/>
                  </a:moveTo>
                  <a:lnTo>
                    <a:pt x="0" y="0"/>
                  </a:lnTo>
                </a:path>
                <a:path w="3175" h="22859">
                  <a:moveTo>
                    <a:pt x="1524" y="22859"/>
                  </a:moveTo>
                  <a:lnTo>
                    <a:pt x="1524" y="0"/>
                  </a:lnTo>
                </a:path>
                <a:path w="3175" h="22859">
                  <a:moveTo>
                    <a:pt x="3048" y="22859"/>
                  </a:moveTo>
                  <a:lnTo>
                    <a:pt x="3048" y="0"/>
                  </a:lnTo>
                </a:path>
                <a:path w="3175" h="22859">
                  <a:moveTo>
                    <a:pt x="3048" y="22859"/>
                  </a:moveTo>
                  <a:lnTo>
                    <a:pt x="3048" y="0"/>
                  </a:lnTo>
                </a:path>
              </a:pathLst>
            </a:custGeom>
            <a:ln w="476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71" name="object 1071"/>
            <p:cNvSpPr/>
            <p:nvPr/>
          </p:nvSpPr>
          <p:spPr>
            <a:xfrm>
              <a:off x="3349751" y="7383780"/>
              <a:ext cx="1905" cy="22860"/>
            </a:xfrm>
            <a:custGeom>
              <a:avLst/>
              <a:gdLst/>
              <a:ahLst/>
              <a:cxnLst/>
              <a:rect l="l" t="t" r="r" b="b"/>
              <a:pathLst>
                <a:path w="1904" h="22859">
                  <a:moveTo>
                    <a:pt x="762" y="-2381"/>
                  </a:moveTo>
                  <a:lnTo>
                    <a:pt x="762" y="25240"/>
                  </a:lnTo>
                </a:path>
              </a:pathLst>
            </a:custGeom>
            <a:ln w="6286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72" name="object 1072"/>
            <p:cNvSpPr/>
            <p:nvPr/>
          </p:nvSpPr>
          <p:spPr>
            <a:xfrm>
              <a:off x="3352038" y="7381398"/>
              <a:ext cx="1905" cy="27940"/>
            </a:xfrm>
            <a:custGeom>
              <a:avLst/>
              <a:gdLst/>
              <a:ahLst/>
              <a:cxnLst/>
              <a:rect l="l" t="t" r="r" b="b"/>
              <a:pathLst>
                <a:path w="1904" h="27940">
                  <a:moveTo>
                    <a:pt x="0" y="0"/>
                  </a:moveTo>
                  <a:lnTo>
                    <a:pt x="0" y="27622"/>
                  </a:lnTo>
                </a:path>
                <a:path w="1904" h="27940">
                  <a:moveTo>
                    <a:pt x="1524" y="0"/>
                  </a:moveTo>
                  <a:lnTo>
                    <a:pt x="1524" y="27622"/>
                  </a:lnTo>
                </a:path>
                <a:path w="1904" h="27940">
                  <a:moveTo>
                    <a:pt x="1524" y="0"/>
                  </a:moveTo>
                  <a:lnTo>
                    <a:pt x="1524" y="27622"/>
                  </a:lnTo>
                </a:path>
              </a:pathLst>
            </a:custGeom>
            <a:ln w="6286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73" name="object 1073"/>
            <p:cNvSpPr/>
            <p:nvPr/>
          </p:nvSpPr>
          <p:spPr>
            <a:xfrm>
              <a:off x="3355848" y="7383780"/>
              <a:ext cx="0" cy="22860"/>
            </a:xfrm>
            <a:custGeom>
              <a:avLst/>
              <a:gdLst/>
              <a:ahLst/>
              <a:cxnLst/>
              <a:rect l="l" t="t" r="r" b="b"/>
              <a:pathLst>
                <a:path h="22859">
                  <a:moveTo>
                    <a:pt x="0" y="22859"/>
                  </a:moveTo>
                  <a:lnTo>
                    <a:pt x="0" y="0"/>
                  </a:lnTo>
                </a:path>
              </a:pathLst>
            </a:custGeom>
            <a:ln w="476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74" name="object 1074"/>
            <p:cNvSpPr/>
            <p:nvPr/>
          </p:nvSpPr>
          <p:spPr>
            <a:xfrm>
              <a:off x="3356610" y="7381398"/>
              <a:ext cx="0" cy="27940"/>
            </a:xfrm>
            <a:custGeom>
              <a:avLst/>
              <a:gdLst/>
              <a:ahLst/>
              <a:cxnLst/>
              <a:rect l="l" t="t" r="r" b="b"/>
              <a:pathLst>
                <a:path h="27940">
                  <a:moveTo>
                    <a:pt x="0" y="0"/>
                  </a:moveTo>
                  <a:lnTo>
                    <a:pt x="0" y="27622"/>
                  </a:lnTo>
                </a:path>
                <a:path h="27940">
                  <a:moveTo>
                    <a:pt x="0" y="0"/>
                  </a:moveTo>
                  <a:lnTo>
                    <a:pt x="0" y="27622"/>
                  </a:lnTo>
                </a:path>
              </a:pathLst>
            </a:custGeom>
            <a:ln w="6286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75" name="object 1075"/>
            <p:cNvSpPr/>
            <p:nvPr/>
          </p:nvSpPr>
          <p:spPr>
            <a:xfrm>
              <a:off x="3357372" y="7383780"/>
              <a:ext cx="1905" cy="22860"/>
            </a:xfrm>
            <a:custGeom>
              <a:avLst/>
              <a:gdLst/>
              <a:ahLst/>
              <a:cxnLst/>
              <a:rect l="l" t="t" r="r" b="b"/>
              <a:pathLst>
                <a:path w="1904" h="22859">
                  <a:moveTo>
                    <a:pt x="762" y="-2381"/>
                  </a:moveTo>
                  <a:lnTo>
                    <a:pt x="762" y="25240"/>
                  </a:lnTo>
                </a:path>
              </a:pathLst>
            </a:custGeom>
            <a:ln w="6286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76" name="object 1076"/>
            <p:cNvSpPr/>
            <p:nvPr/>
          </p:nvSpPr>
          <p:spPr>
            <a:xfrm>
              <a:off x="3358896" y="7383780"/>
              <a:ext cx="1905" cy="22860"/>
            </a:xfrm>
            <a:custGeom>
              <a:avLst/>
              <a:gdLst/>
              <a:ahLst/>
              <a:cxnLst/>
              <a:rect l="l" t="t" r="r" b="b"/>
              <a:pathLst>
                <a:path w="1904" h="22859">
                  <a:moveTo>
                    <a:pt x="0" y="22859"/>
                  </a:moveTo>
                  <a:lnTo>
                    <a:pt x="0" y="0"/>
                  </a:lnTo>
                </a:path>
                <a:path w="1904" h="22859">
                  <a:moveTo>
                    <a:pt x="1523" y="22859"/>
                  </a:moveTo>
                  <a:lnTo>
                    <a:pt x="1523" y="0"/>
                  </a:lnTo>
                </a:path>
                <a:path w="1904" h="22859">
                  <a:moveTo>
                    <a:pt x="1523" y="22859"/>
                  </a:moveTo>
                  <a:lnTo>
                    <a:pt x="1523" y="0"/>
                  </a:lnTo>
                </a:path>
              </a:pathLst>
            </a:custGeom>
            <a:ln w="476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77" name="object 1077"/>
            <p:cNvSpPr/>
            <p:nvPr/>
          </p:nvSpPr>
          <p:spPr>
            <a:xfrm>
              <a:off x="3361943" y="7383780"/>
              <a:ext cx="1905" cy="22860"/>
            </a:xfrm>
            <a:custGeom>
              <a:avLst/>
              <a:gdLst/>
              <a:ahLst/>
              <a:cxnLst/>
              <a:rect l="l" t="t" r="r" b="b"/>
              <a:pathLst>
                <a:path w="1904" h="22859">
                  <a:moveTo>
                    <a:pt x="762" y="-2381"/>
                  </a:moveTo>
                  <a:lnTo>
                    <a:pt x="762" y="25240"/>
                  </a:lnTo>
                </a:path>
              </a:pathLst>
            </a:custGeom>
            <a:ln w="6286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78" name="object 1078"/>
            <p:cNvSpPr/>
            <p:nvPr/>
          </p:nvSpPr>
          <p:spPr>
            <a:xfrm>
              <a:off x="3363467" y="7383780"/>
              <a:ext cx="0" cy="22860"/>
            </a:xfrm>
            <a:custGeom>
              <a:avLst/>
              <a:gdLst/>
              <a:ahLst/>
              <a:cxnLst/>
              <a:rect l="l" t="t" r="r" b="b"/>
              <a:pathLst>
                <a:path h="22859">
                  <a:moveTo>
                    <a:pt x="0" y="22859"/>
                  </a:moveTo>
                  <a:lnTo>
                    <a:pt x="0" y="0"/>
                  </a:lnTo>
                </a:path>
              </a:pathLst>
            </a:custGeom>
            <a:ln w="476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79" name="object 1079"/>
            <p:cNvSpPr/>
            <p:nvPr/>
          </p:nvSpPr>
          <p:spPr>
            <a:xfrm>
              <a:off x="3365754" y="7381398"/>
              <a:ext cx="0" cy="27940"/>
            </a:xfrm>
            <a:custGeom>
              <a:avLst/>
              <a:gdLst/>
              <a:ahLst/>
              <a:cxnLst/>
              <a:rect l="l" t="t" r="r" b="b"/>
              <a:pathLst>
                <a:path h="27940">
                  <a:moveTo>
                    <a:pt x="0" y="0"/>
                  </a:moveTo>
                  <a:lnTo>
                    <a:pt x="0" y="27622"/>
                  </a:lnTo>
                </a:path>
                <a:path h="27940">
                  <a:moveTo>
                    <a:pt x="0" y="0"/>
                  </a:moveTo>
                  <a:lnTo>
                    <a:pt x="0" y="27622"/>
                  </a:lnTo>
                </a:path>
              </a:pathLst>
            </a:custGeom>
            <a:ln w="6286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80" name="object 1080"/>
            <p:cNvSpPr/>
            <p:nvPr/>
          </p:nvSpPr>
          <p:spPr>
            <a:xfrm>
              <a:off x="3366516" y="7383780"/>
              <a:ext cx="0" cy="22860"/>
            </a:xfrm>
            <a:custGeom>
              <a:avLst/>
              <a:gdLst/>
              <a:ahLst/>
              <a:cxnLst/>
              <a:rect l="l" t="t" r="r" b="b"/>
              <a:pathLst>
                <a:path h="22859">
                  <a:moveTo>
                    <a:pt x="0" y="22859"/>
                  </a:moveTo>
                  <a:lnTo>
                    <a:pt x="0" y="0"/>
                  </a:lnTo>
                </a:path>
              </a:pathLst>
            </a:custGeom>
            <a:ln w="476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81" name="object 1081"/>
            <p:cNvSpPr/>
            <p:nvPr/>
          </p:nvSpPr>
          <p:spPr>
            <a:xfrm>
              <a:off x="3367277" y="7381398"/>
              <a:ext cx="0" cy="27940"/>
            </a:xfrm>
            <a:custGeom>
              <a:avLst/>
              <a:gdLst/>
              <a:ahLst/>
              <a:cxnLst/>
              <a:rect l="l" t="t" r="r" b="b"/>
              <a:pathLst>
                <a:path h="27940">
                  <a:moveTo>
                    <a:pt x="0" y="0"/>
                  </a:moveTo>
                  <a:lnTo>
                    <a:pt x="0" y="27622"/>
                  </a:lnTo>
                </a:path>
                <a:path h="27940">
                  <a:moveTo>
                    <a:pt x="0" y="0"/>
                  </a:moveTo>
                  <a:lnTo>
                    <a:pt x="0" y="27622"/>
                  </a:lnTo>
                </a:path>
              </a:pathLst>
            </a:custGeom>
            <a:ln w="6286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82" name="object 1082"/>
            <p:cNvSpPr/>
            <p:nvPr/>
          </p:nvSpPr>
          <p:spPr>
            <a:xfrm>
              <a:off x="3369564" y="7383780"/>
              <a:ext cx="1905" cy="22860"/>
            </a:xfrm>
            <a:custGeom>
              <a:avLst/>
              <a:gdLst/>
              <a:ahLst/>
              <a:cxnLst/>
              <a:rect l="l" t="t" r="r" b="b"/>
              <a:pathLst>
                <a:path w="1904" h="22859">
                  <a:moveTo>
                    <a:pt x="0" y="22859"/>
                  </a:moveTo>
                  <a:lnTo>
                    <a:pt x="0" y="0"/>
                  </a:lnTo>
                </a:path>
                <a:path w="1904" h="22859">
                  <a:moveTo>
                    <a:pt x="1524" y="22859"/>
                  </a:moveTo>
                  <a:lnTo>
                    <a:pt x="1524" y="0"/>
                  </a:lnTo>
                </a:path>
              </a:pathLst>
            </a:custGeom>
            <a:ln w="476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83" name="object 1083"/>
            <p:cNvSpPr/>
            <p:nvPr/>
          </p:nvSpPr>
          <p:spPr>
            <a:xfrm>
              <a:off x="3371850" y="7381398"/>
              <a:ext cx="0" cy="27940"/>
            </a:xfrm>
            <a:custGeom>
              <a:avLst/>
              <a:gdLst/>
              <a:ahLst/>
              <a:cxnLst/>
              <a:rect l="l" t="t" r="r" b="b"/>
              <a:pathLst>
                <a:path h="27940">
                  <a:moveTo>
                    <a:pt x="0" y="0"/>
                  </a:moveTo>
                  <a:lnTo>
                    <a:pt x="0" y="27622"/>
                  </a:lnTo>
                </a:path>
                <a:path h="27940">
                  <a:moveTo>
                    <a:pt x="0" y="0"/>
                  </a:moveTo>
                  <a:lnTo>
                    <a:pt x="0" y="27622"/>
                  </a:lnTo>
                </a:path>
              </a:pathLst>
            </a:custGeom>
            <a:ln w="6286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84" name="object 1084"/>
            <p:cNvSpPr/>
            <p:nvPr/>
          </p:nvSpPr>
          <p:spPr>
            <a:xfrm>
              <a:off x="3372611" y="7383780"/>
              <a:ext cx="1905" cy="22860"/>
            </a:xfrm>
            <a:custGeom>
              <a:avLst/>
              <a:gdLst/>
              <a:ahLst/>
              <a:cxnLst/>
              <a:rect l="l" t="t" r="r" b="b"/>
              <a:pathLst>
                <a:path w="1904" h="22859">
                  <a:moveTo>
                    <a:pt x="762" y="-2381"/>
                  </a:moveTo>
                  <a:lnTo>
                    <a:pt x="762" y="25240"/>
                  </a:lnTo>
                </a:path>
              </a:pathLst>
            </a:custGeom>
            <a:ln w="6286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85" name="object 1085"/>
            <p:cNvSpPr/>
            <p:nvPr/>
          </p:nvSpPr>
          <p:spPr>
            <a:xfrm>
              <a:off x="3374135" y="7383780"/>
              <a:ext cx="0" cy="22860"/>
            </a:xfrm>
            <a:custGeom>
              <a:avLst/>
              <a:gdLst/>
              <a:ahLst/>
              <a:cxnLst/>
              <a:rect l="l" t="t" r="r" b="b"/>
              <a:pathLst>
                <a:path h="22859">
                  <a:moveTo>
                    <a:pt x="0" y="22859"/>
                  </a:moveTo>
                  <a:lnTo>
                    <a:pt x="0" y="0"/>
                  </a:lnTo>
                </a:path>
              </a:pathLst>
            </a:custGeom>
            <a:ln w="476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86" name="object 1086"/>
            <p:cNvSpPr/>
            <p:nvPr/>
          </p:nvSpPr>
          <p:spPr>
            <a:xfrm>
              <a:off x="3376422" y="7381398"/>
              <a:ext cx="0" cy="27940"/>
            </a:xfrm>
            <a:custGeom>
              <a:avLst/>
              <a:gdLst/>
              <a:ahLst/>
              <a:cxnLst/>
              <a:rect l="l" t="t" r="r" b="b"/>
              <a:pathLst>
                <a:path h="27940">
                  <a:moveTo>
                    <a:pt x="0" y="0"/>
                  </a:moveTo>
                  <a:lnTo>
                    <a:pt x="0" y="27622"/>
                  </a:lnTo>
                </a:path>
                <a:path h="27940">
                  <a:moveTo>
                    <a:pt x="0" y="0"/>
                  </a:moveTo>
                  <a:lnTo>
                    <a:pt x="0" y="27622"/>
                  </a:lnTo>
                </a:path>
              </a:pathLst>
            </a:custGeom>
            <a:ln w="6286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87" name="object 1087"/>
            <p:cNvSpPr/>
            <p:nvPr/>
          </p:nvSpPr>
          <p:spPr>
            <a:xfrm>
              <a:off x="3377183" y="7383780"/>
              <a:ext cx="1905" cy="22860"/>
            </a:xfrm>
            <a:custGeom>
              <a:avLst/>
              <a:gdLst/>
              <a:ahLst/>
              <a:cxnLst/>
              <a:rect l="l" t="t" r="r" b="b"/>
              <a:pathLst>
                <a:path w="1904" h="22859">
                  <a:moveTo>
                    <a:pt x="762" y="-2381"/>
                  </a:moveTo>
                  <a:lnTo>
                    <a:pt x="762" y="25240"/>
                  </a:lnTo>
                </a:path>
              </a:pathLst>
            </a:custGeom>
            <a:ln w="6286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88" name="object 1088"/>
            <p:cNvSpPr/>
            <p:nvPr/>
          </p:nvSpPr>
          <p:spPr>
            <a:xfrm>
              <a:off x="3379470" y="7381398"/>
              <a:ext cx="0" cy="27940"/>
            </a:xfrm>
            <a:custGeom>
              <a:avLst/>
              <a:gdLst/>
              <a:ahLst/>
              <a:cxnLst/>
              <a:rect l="l" t="t" r="r" b="b"/>
              <a:pathLst>
                <a:path h="27940">
                  <a:moveTo>
                    <a:pt x="0" y="0"/>
                  </a:moveTo>
                  <a:lnTo>
                    <a:pt x="0" y="27622"/>
                  </a:lnTo>
                </a:path>
                <a:path h="27940">
                  <a:moveTo>
                    <a:pt x="0" y="0"/>
                  </a:moveTo>
                  <a:lnTo>
                    <a:pt x="0" y="27622"/>
                  </a:lnTo>
                </a:path>
              </a:pathLst>
            </a:custGeom>
            <a:ln w="6286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89" name="object 1089"/>
            <p:cNvSpPr/>
            <p:nvPr/>
          </p:nvSpPr>
          <p:spPr>
            <a:xfrm>
              <a:off x="3380232" y="7383780"/>
              <a:ext cx="1905" cy="22860"/>
            </a:xfrm>
            <a:custGeom>
              <a:avLst/>
              <a:gdLst/>
              <a:ahLst/>
              <a:cxnLst/>
              <a:rect l="l" t="t" r="r" b="b"/>
              <a:pathLst>
                <a:path w="1904" h="22859">
                  <a:moveTo>
                    <a:pt x="0" y="22859"/>
                  </a:moveTo>
                  <a:lnTo>
                    <a:pt x="0" y="0"/>
                  </a:lnTo>
                </a:path>
                <a:path w="1904" h="22859">
                  <a:moveTo>
                    <a:pt x="1524" y="22859"/>
                  </a:moveTo>
                  <a:lnTo>
                    <a:pt x="1524" y="0"/>
                  </a:lnTo>
                </a:path>
              </a:pathLst>
            </a:custGeom>
            <a:ln w="476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90" name="object 1090"/>
            <p:cNvSpPr/>
            <p:nvPr/>
          </p:nvSpPr>
          <p:spPr>
            <a:xfrm>
              <a:off x="3382518" y="7381398"/>
              <a:ext cx="0" cy="27940"/>
            </a:xfrm>
            <a:custGeom>
              <a:avLst/>
              <a:gdLst/>
              <a:ahLst/>
              <a:cxnLst/>
              <a:rect l="l" t="t" r="r" b="b"/>
              <a:pathLst>
                <a:path h="27940">
                  <a:moveTo>
                    <a:pt x="0" y="0"/>
                  </a:moveTo>
                  <a:lnTo>
                    <a:pt x="0" y="27622"/>
                  </a:lnTo>
                </a:path>
                <a:path h="27940">
                  <a:moveTo>
                    <a:pt x="0" y="0"/>
                  </a:moveTo>
                  <a:lnTo>
                    <a:pt x="0" y="27622"/>
                  </a:lnTo>
                </a:path>
              </a:pathLst>
            </a:custGeom>
            <a:ln w="6286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91" name="object 1091"/>
            <p:cNvSpPr/>
            <p:nvPr/>
          </p:nvSpPr>
          <p:spPr>
            <a:xfrm>
              <a:off x="3384803" y="7383780"/>
              <a:ext cx="3175" cy="22860"/>
            </a:xfrm>
            <a:custGeom>
              <a:avLst/>
              <a:gdLst/>
              <a:ahLst/>
              <a:cxnLst/>
              <a:rect l="l" t="t" r="r" b="b"/>
              <a:pathLst>
                <a:path w="3175" h="22859">
                  <a:moveTo>
                    <a:pt x="0" y="22859"/>
                  </a:moveTo>
                  <a:lnTo>
                    <a:pt x="0" y="0"/>
                  </a:lnTo>
                </a:path>
                <a:path w="3175" h="22859">
                  <a:moveTo>
                    <a:pt x="1524" y="22859"/>
                  </a:moveTo>
                  <a:lnTo>
                    <a:pt x="1524" y="0"/>
                  </a:lnTo>
                </a:path>
                <a:path w="3175" h="22859">
                  <a:moveTo>
                    <a:pt x="3048" y="22859"/>
                  </a:moveTo>
                  <a:lnTo>
                    <a:pt x="3048" y="0"/>
                  </a:lnTo>
                </a:path>
                <a:path w="3175" h="22859">
                  <a:moveTo>
                    <a:pt x="3048" y="22859"/>
                  </a:moveTo>
                  <a:lnTo>
                    <a:pt x="3048" y="0"/>
                  </a:lnTo>
                </a:path>
              </a:pathLst>
            </a:custGeom>
            <a:ln w="476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92" name="object 1092"/>
            <p:cNvSpPr/>
            <p:nvPr/>
          </p:nvSpPr>
          <p:spPr>
            <a:xfrm>
              <a:off x="3387851" y="7383780"/>
              <a:ext cx="1905" cy="22860"/>
            </a:xfrm>
            <a:custGeom>
              <a:avLst/>
              <a:gdLst/>
              <a:ahLst/>
              <a:cxnLst/>
              <a:rect l="l" t="t" r="r" b="b"/>
              <a:pathLst>
                <a:path w="1904" h="22859">
                  <a:moveTo>
                    <a:pt x="762" y="-2381"/>
                  </a:moveTo>
                  <a:lnTo>
                    <a:pt x="762" y="25240"/>
                  </a:lnTo>
                </a:path>
              </a:pathLst>
            </a:custGeom>
            <a:ln w="6286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93" name="object 1093"/>
            <p:cNvSpPr/>
            <p:nvPr/>
          </p:nvSpPr>
          <p:spPr>
            <a:xfrm>
              <a:off x="3390138" y="7381398"/>
              <a:ext cx="1905" cy="27940"/>
            </a:xfrm>
            <a:custGeom>
              <a:avLst/>
              <a:gdLst/>
              <a:ahLst/>
              <a:cxnLst/>
              <a:rect l="l" t="t" r="r" b="b"/>
              <a:pathLst>
                <a:path w="1904" h="27940">
                  <a:moveTo>
                    <a:pt x="0" y="0"/>
                  </a:moveTo>
                  <a:lnTo>
                    <a:pt x="0" y="27622"/>
                  </a:lnTo>
                </a:path>
                <a:path w="1904" h="27940">
                  <a:moveTo>
                    <a:pt x="0" y="0"/>
                  </a:moveTo>
                  <a:lnTo>
                    <a:pt x="0" y="27622"/>
                  </a:lnTo>
                </a:path>
                <a:path w="1904" h="27940">
                  <a:moveTo>
                    <a:pt x="1524" y="0"/>
                  </a:moveTo>
                  <a:lnTo>
                    <a:pt x="1524" y="27622"/>
                  </a:lnTo>
                </a:path>
              </a:pathLst>
            </a:custGeom>
            <a:ln w="6286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94" name="object 1094"/>
            <p:cNvSpPr/>
            <p:nvPr/>
          </p:nvSpPr>
          <p:spPr>
            <a:xfrm>
              <a:off x="3392424" y="7383780"/>
              <a:ext cx="0" cy="22860"/>
            </a:xfrm>
            <a:custGeom>
              <a:avLst/>
              <a:gdLst/>
              <a:ahLst/>
              <a:cxnLst/>
              <a:rect l="l" t="t" r="r" b="b"/>
              <a:pathLst>
                <a:path h="22859">
                  <a:moveTo>
                    <a:pt x="0" y="22859"/>
                  </a:moveTo>
                  <a:lnTo>
                    <a:pt x="0" y="0"/>
                  </a:lnTo>
                </a:path>
              </a:pathLst>
            </a:custGeom>
            <a:ln w="476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95" name="object 1095"/>
            <p:cNvSpPr/>
            <p:nvPr/>
          </p:nvSpPr>
          <p:spPr>
            <a:xfrm>
              <a:off x="3393186" y="7381398"/>
              <a:ext cx="0" cy="27940"/>
            </a:xfrm>
            <a:custGeom>
              <a:avLst/>
              <a:gdLst/>
              <a:ahLst/>
              <a:cxnLst/>
              <a:rect l="l" t="t" r="r" b="b"/>
              <a:pathLst>
                <a:path h="27940">
                  <a:moveTo>
                    <a:pt x="0" y="0"/>
                  </a:moveTo>
                  <a:lnTo>
                    <a:pt x="0" y="27622"/>
                  </a:lnTo>
                </a:path>
                <a:path h="27940">
                  <a:moveTo>
                    <a:pt x="0" y="0"/>
                  </a:moveTo>
                  <a:lnTo>
                    <a:pt x="0" y="27622"/>
                  </a:lnTo>
                </a:path>
              </a:pathLst>
            </a:custGeom>
            <a:ln w="6286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96" name="object 1096"/>
            <p:cNvSpPr/>
            <p:nvPr/>
          </p:nvSpPr>
          <p:spPr>
            <a:xfrm>
              <a:off x="3393948" y="7383780"/>
              <a:ext cx="3175" cy="22860"/>
            </a:xfrm>
            <a:custGeom>
              <a:avLst/>
              <a:gdLst/>
              <a:ahLst/>
              <a:cxnLst/>
              <a:rect l="l" t="t" r="r" b="b"/>
              <a:pathLst>
                <a:path w="3175" h="22859">
                  <a:moveTo>
                    <a:pt x="0" y="22859"/>
                  </a:moveTo>
                  <a:lnTo>
                    <a:pt x="0" y="0"/>
                  </a:lnTo>
                </a:path>
                <a:path w="3175" h="22859">
                  <a:moveTo>
                    <a:pt x="1524" y="22859"/>
                  </a:moveTo>
                  <a:lnTo>
                    <a:pt x="1524" y="0"/>
                  </a:lnTo>
                </a:path>
                <a:path w="3175" h="22859">
                  <a:moveTo>
                    <a:pt x="3048" y="22859"/>
                  </a:moveTo>
                  <a:lnTo>
                    <a:pt x="3048" y="0"/>
                  </a:lnTo>
                </a:path>
                <a:path w="3175" h="22859">
                  <a:moveTo>
                    <a:pt x="3048" y="22859"/>
                  </a:moveTo>
                  <a:lnTo>
                    <a:pt x="3048" y="0"/>
                  </a:lnTo>
                </a:path>
              </a:pathLst>
            </a:custGeom>
            <a:ln w="476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97" name="object 1097"/>
            <p:cNvSpPr/>
            <p:nvPr/>
          </p:nvSpPr>
          <p:spPr>
            <a:xfrm>
              <a:off x="3398519" y="7383780"/>
              <a:ext cx="1905" cy="22860"/>
            </a:xfrm>
            <a:custGeom>
              <a:avLst/>
              <a:gdLst/>
              <a:ahLst/>
              <a:cxnLst/>
              <a:rect l="l" t="t" r="r" b="b"/>
              <a:pathLst>
                <a:path w="1904" h="22859">
                  <a:moveTo>
                    <a:pt x="762" y="-2381"/>
                  </a:moveTo>
                  <a:lnTo>
                    <a:pt x="762" y="25240"/>
                  </a:lnTo>
                </a:path>
              </a:pathLst>
            </a:custGeom>
            <a:ln w="6286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98" name="object 1098"/>
            <p:cNvSpPr/>
            <p:nvPr/>
          </p:nvSpPr>
          <p:spPr>
            <a:xfrm>
              <a:off x="3400043" y="7383780"/>
              <a:ext cx="0" cy="22860"/>
            </a:xfrm>
            <a:custGeom>
              <a:avLst/>
              <a:gdLst/>
              <a:ahLst/>
              <a:cxnLst/>
              <a:rect l="l" t="t" r="r" b="b"/>
              <a:pathLst>
                <a:path h="22859">
                  <a:moveTo>
                    <a:pt x="0" y="22859"/>
                  </a:moveTo>
                  <a:lnTo>
                    <a:pt x="0" y="0"/>
                  </a:lnTo>
                </a:path>
                <a:path h="22859">
                  <a:moveTo>
                    <a:pt x="0" y="22859"/>
                  </a:moveTo>
                  <a:lnTo>
                    <a:pt x="0" y="0"/>
                  </a:lnTo>
                </a:path>
              </a:pathLst>
            </a:custGeom>
            <a:ln w="476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99" name="object 1099"/>
            <p:cNvSpPr/>
            <p:nvPr/>
          </p:nvSpPr>
          <p:spPr>
            <a:xfrm>
              <a:off x="3400805" y="7381398"/>
              <a:ext cx="1905" cy="27940"/>
            </a:xfrm>
            <a:custGeom>
              <a:avLst/>
              <a:gdLst/>
              <a:ahLst/>
              <a:cxnLst/>
              <a:rect l="l" t="t" r="r" b="b"/>
              <a:pathLst>
                <a:path w="1904" h="27940">
                  <a:moveTo>
                    <a:pt x="0" y="0"/>
                  </a:moveTo>
                  <a:lnTo>
                    <a:pt x="0" y="27622"/>
                  </a:lnTo>
                </a:path>
                <a:path w="1904" h="27940">
                  <a:moveTo>
                    <a:pt x="1524" y="0"/>
                  </a:moveTo>
                  <a:lnTo>
                    <a:pt x="1524" y="27622"/>
                  </a:lnTo>
                </a:path>
              </a:pathLst>
            </a:custGeom>
            <a:ln w="6286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00" name="object 1100"/>
            <p:cNvSpPr/>
            <p:nvPr/>
          </p:nvSpPr>
          <p:spPr>
            <a:xfrm>
              <a:off x="3403854" y="7381398"/>
              <a:ext cx="0" cy="27940"/>
            </a:xfrm>
            <a:custGeom>
              <a:avLst/>
              <a:gdLst/>
              <a:ahLst/>
              <a:cxnLst/>
              <a:rect l="l" t="t" r="r" b="b"/>
              <a:pathLst>
                <a:path h="27940">
                  <a:moveTo>
                    <a:pt x="0" y="0"/>
                  </a:moveTo>
                  <a:lnTo>
                    <a:pt x="0" y="27622"/>
                  </a:lnTo>
                </a:path>
                <a:path h="27940">
                  <a:moveTo>
                    <a:pt x="0" y="0"/>
                  </a:moveTo>
                  <a:lnTo>
                    <a:pt x="0" y="27622"/>
                  </a:lnTo>
                </a:path>
              </a:pathLst>
            </a:custGeom>
            <a:ln w="6286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01" name="object 1101"/>
            <p:cNvSpPr/>
            <p:nvPr/>
          </p:nvSpPr>
          <p:spPr>
            <a:xfrm>
              <a:off x="3404616" y="7383780"/>
              <a:ext cx="1905" cy="22860"/>
            </a:xfrm>
            <a:custGeom>
              <a:avLst/>
              <a:gdLst/>
              <a:ahLst/>
              <a:cxnLst/>
              <a:rect l="l" t="t" r="r" b="b"/>
              <a:pathLst>
                <a:path w="1904" h="22859">
                  <a:moveTo>
                    <a:pt x="762" y="-2381"/>
                  </a:moveTo>
                  <a:lnTo>
                    <a:pt x="762" y="25240"/>
                  </a:lnTo>
                </a:path>
              </a:pathLst>
            </a:custGeom>
            <a:ln w="6286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02" name="object 1102"/>
            <p:cNvSpPr/>
            <p:nvPr/>
          </p:nvSpPr>
          <p:spPr>
            <a:xfrm>
              <a:off x="3407664" y="7383780"/>
              <a:ext cx="0" cy="22860"/>
            </a:xfrm>
            <a:custGeom>
              <a:avLst/>
              <a:gdLst/>
              <a:ahLst/>
              <a:cxnLst/>
              <a:rect l="l" t="t" r="r" b="b"/>
              <a:pathLst>
                <a:path h="22859">
                  <a:moveTo>
                    <a:pt x="0" y="22859"/>
                  </a:moveTo>
                  <a:lnTo>
                    <a:pt x="0" y="0"/>
                  </a:lnTo>
                </a:path>
                <a:path h="22859">
                  <a:moveTo>
                    <a:pt x="0" y="22859"/>
                  </a:moveTo>
                  <a:lnTo>
                    <a:pt x="0" y="0"/>
                  </a:lnTo>
                </a:path>
                <a:path h="22859">
                  <a:moveTo>
                    <a:pt x="0" y="22859"/>
                  </a:moveTo>
                  <a:lnTo>
                    <a:pt x="0" y="0"/>
                  </a:lnTo>
                </a:path>
              </a:pathLst>
            </a:custGeom>
            <a:ln w="476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03" name="object 1103"/>
            <p:cNvSpPr/>
            <p:nvPr/>
          </p:nvSpPr>
          <p:spPr>
            <a:xfrm>
              <a:off x="3409188" y="7383780"/>
              <a:ext cx="1905" cy="22860"/>
            </a:xfrm>
            <a:custGeom>
              <a:avLst/>
              <a:gdLst/>
              <a:ahLst/>
              <a:cxnLst/>
              <a:rect l="l" t="t" r="r" b="b"/>
              <a:pathLst>
                <a:path w="1904" h="22859">
                  <a:moveTo>
                    <a:pt x="761" y="-2381"/>
                  </a:moveTo>
                  <a:lnTo>
                    <a:pt x="761" y="25240"/>
                  </a:lnTo>
                </a:path>
              </a:pathLst>
            </a:custGeom>
            <a:ln w="6286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04" name="object 1104"/>
            <p:cNvSpPr/>
            <p:nvPr/>
          </p:nvSpPr>
          <p:spPr>
            <a:xfrm>
              <a:off x="3410711" y="7383780"/>
              <a:ext cx="0" cy="22860"/>
            </a:xfrm>
            <a:custGeom>
              <a:avLst/>
              <a:gdLst/>
              <a:ahLst/>
              <a:cxnLst/>
              <a:rect l="l" t="t" r="r" b="b"/>
              <a:pathLst>
                <a:path h="22859">
                  <a:moveTo>
                    <a:pt x="0" y="22859"/>
                  </a:moveTo>
                  <a:lnTo>
                    <a:pt x="0" y="0"/>
                  </a:lnTo>
                </a:path>
              </a:pathLst>
            </a:custGeom>
            <a:ln w="476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05" name="object 1105"/>
            <p:cNvSpPr/>
            <p:nvPr/>
          </p:nvSpPr>
          <p:spPr>
            <a:xfrm>
              <a:off x="3412997" y="7381398"/>
              <a:ext cx="0" cy="27940"/>
            </a:xfrm>
            <a:custGeom>
              <a:avLst/>
              <a:gdLst/>
              <a:ahLst/>
              <a:cxnLst/>
              <a:rect l="l" t="t" r="r" b="b"/>
              <a:pathLst>
                <a:path h="27940">
                  <a:moveTo>
                    <a:pt x="0" y="0"/>
                  </a:moveTo>
                  <a:lnTo>
                    <a:pt x="0" y="27622"/>
                  </a:lnTo>
                </a:path>
                <a:path h="27940">
                  <a:moveTo>
                    <a:pt x="0" y="0"/>
                  </a:moveTo>
                  <a:lnTo>
                    <a:pt x="0" y="27622"/>
                  </a:lnTo>
                </a:path>
              </a:pathLst>
            </a:custGeom>
            <a:ln w="6286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06" name="object 1106"/>
            <p:cNvSpPr/>
            <p:nvPr/>
          </p:nvSpPr>
          <p:spPr>
            <a:xfrm>
              <a:off x="3413760" y="7383780"/>
              <a:ext cx="1905" cy="22860"/>
            </a:xfrm>
            <a:custGeom>
              <a:avLst/>
              <a:gdLst/>
              <a:ahLst/>
              <a:cxnLst/>
              <a:rect l="l" t="t" r="r" b="b"/>
              <a:pathLst>
                <a:path w="1904" h="22859">
                  <a:moveTo>
                    <a:pt x="762" y="-2381"/>
                  </a:moveTo>
                  <a:lnTo>
                    <a:pt x="762" y="25240"/>
                  </a:lnTo>
                </a:path>
              </a:pathLst>
            </a:custGeom>
            <a:ln w="6286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07" name="object 1107"/>
            <p:cNvSpPr/>
            <p:nvPr/>
          </p:nvSpPr>
          <p:spPr>
            <a:xfrm>
              <a:off x="3415283" y="7383780"/>
              <a:ext cx="0" cy="22860"/>
            </a:xfrm>
            <a:custGeom>
              <a:avLst/>
              <a:gdLst/>
              <a:ahLst/>
              <a:cxnLst/>
              <a:rect l="l" t="t" r="r" b="b"/>
              <a:pathLst>
                <a:path h="22859">
                  <a:moveTo>
                    <a:pt x="0" y="22859"/>
                  </a:moveTo>
                  <a:lnTo>
                    <a:pt x="0" y="0"/>
                  </a:lnTo>
                </a:path>
                <a:path h="22859">
                  <a:moveTo>
                    <a:pt x="0" y="22859"/>
                  </a:moveTo>
                  <a:lnTo>
                    <a:pt x="0" y="0"/>
                  </a:lnTo>
                </a:path>
              </a:pathLst>
            </a:custGeom>
            <a:ln w="476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08" name="object 1108"/>
            <p:cNvSpPr/>
            <p:nvPr/>
          </p:nvSpPr>
          <p:spPr>
            <a:xfrm>
              <a:off x="3415283" y="7383780"/>
              <a:ext cx="1905" cy="22860"/>
            </a:xfrm>
            <a:custGeom>
              <a:avLst/>
              <a:gdLst/>
              <a:ahLst/>
              <a:cxnLst/>
              <a:rect l="l" t="t" r="r" b="b"/>
              <a:pathLst>
                <a:path w="1904" h="22859">
                  <a:moveTo>
                    <a:pt x="762" y="-2381"/>
                  </a:moveTo>
                  <a:lnTo>
                    <a:pt x="762" y="25240"/>
                  </a:lnTo>
                </a:path>
              </a:pathLst>
            </a:custGeom>
            <a:ln w="6286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09" name="object 1109"/>
            <p:cNvSpPr/>
            <p:nvPr/>
          </p:nvSpPr>
          <p:spPr>
            <a:xfrm>
              <a:off x="3418332" y="7383780"/>
              <a:ext cx="0" cy="22860"/>
            </a:xfrm>
            <a:custGeom>
              <a:avLst/>
              <a:gdLst/>
              <a:ahLst/>
              <a:cxnLst/>
              <a:rect l="l" t="t" r="r" b="b"/>
              <a:pathLst>
                <a:path h="22859">
                  <a:moveTo>
                    <a:pt x="0" y="22859"/>
                  </a:moveTo>
                  <a:lnTo>
                    <a:pt x="0" y="0"/>
                  </a:lnTo>
                </a:path>
              </a:pathLst>
            </a:custGeom>
            <a:ln w="476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10" name="object 1110"/>
            <p:cNvSpPr/>
            <p:nvPr/>
          </p:nvSpPr>
          <p:spPr>
            <a:xfrm>
              <a:off x="3419094" y="7381398"/>
              <a:ext cx="0" cy="27940"/>
            </a:xfrm>
            <a:custGeom>
              <a:avLst/>
              <a:gdLst/>
              <a:ahLst/>
              <a:cxnLst/>
              <a:rect l="l" t="t" r="r" b="b"/>
              <a:pathLst>
                <a:path h="27940">
                  <a:moveTo>
                    <a:pt x="0" y="0"/>
                  </a:moveTo>
                  <a:lnTo>
                    <a:pt x="0" y="27622"/>
                  </a:lnTo>
                </a:path>
                <a:path h="27940">
                  <a:moveTo>
                    <a:pt x="0" y="0"/>
                  </a:moveTo>
                  <a:lnTo>
                    <a:pt x="0" y="27622"/>
                  </a:lnTo>
                </a:path>
              </a:pathLst>
            </a:custGeom>
            <a:ln w="6286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11" name="object 1111"/>
            <p:cNvSpPr/>
            <p:nvPr/>
          </p:nvSpPr>
          <p:spPr>
            <a:xfrm>
              <a:off x="3421380" y="7383780"/>
              <a:ext cx="1905" cy="22860"/>
            </a:xfrm>
            <a:custGeom>
              <a:avLst/>
              <a:gdLst/>
              <a:ahLst/>
              <a:cxnLst/>
              <a:rect l="l" t="t" r="r" b="b"/>
              <a:pathLst>
                <a:path w="1904" h="22859">
                  <a:moveTo>
                    <a:pt x="0" y="22859"/>
                  </a:moveTo>
                  <a:lnTo>
                    <a:pt x="0" y="0"/>
                  </a:lnTo>
                </a:path>
                <a:path w="1904" h="22859">
                  <a:moveTo>
                    <a:pt x="1523" y="22859"/>
                  </a:moveTo>
                  <a:lnTo>
                    <a:pt x="1523" y="0"/>
                  </a:lnTo>
                </a:path>
              </a:pathLst>
            </a:custGeom>
            <a:ln w="476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12" name="object 1112"/>
            <p:cNvSpPr/>
            <p:nvPr/>
          </p:nvSpPr>
          <p:spPr>
            <a:xfrm>
              <a:off x="3423665" y="7381398"/>
              <a:ext cx="0" cy="27940"/>
            </a:xfrm>
            <a:custGeom>
              <a:avLst/>
              <a:gdLst/>
              <a:ahLst/>
              <a:cxnLst/>
              <a:rect l="l" t="t" r="r" b="b"/>
              <a:pathLst>
                <a:path h="27940">
                  <a:moveTo>
                    <a:pt x="0" y="0"/>
                  </a:moveTo>
                  <a:lnTo>
                    <a:pt x="0" y="27622"/>
                  </a:lnTo>
                </a:path>
                <a:path h="27940">
                  <a:moveTo>
                    <a:pt x="0" y="0"/>
                  </a:moveTo>
                  <a:lnTo>
                    <a:pt x="0" y="27622"/>
                  </a:lnTo>
                </a:path>
              </a:pathLst>
            </a:custGeom>
            <a:ln w="6286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13" name="object 1113"/>
            <p:cNvSpPr/>
            <p:nvPr/>
          </p:nvSpPr>
          <p:spPr>
            <a:xfrm>
              <a:off x="3424427" y="7383780"/>
              <a:ext cx="1905" cy="22860"/>
            </a:xfrm>
            <a:custGeom>
              <a:avLst/>
              <a:gdLst/>
              <a:ahLst/>
              <a:cxnLst/>
              <a:rect l="l" t="t" r="r" b="b"/>
              <a:pathLst>
                <a:path w="1904" h="22859">
                  <a:moveTo>
                    <a:pt x="762" y="-2381"/>
                  </a:moveTo>
                  <a:lnTo>
                    <a:pt x="762" y="25240"/>
                  </a:lnTo>
                </a:path>
              </a:pathLst>
            </a:custGeom>
            <a:ln w="6286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14" name="object 1114"/>
            <p:cNvSpPr/>
            <p:nvPr/>
          </p:nvSpPr>
          <p:spPr>
            <a:xfrm>
              <a:off x="3425951" y="7383780"/>
              <a:ext cx="0" cy="22860"/>
            </a:xfrm>
            <a:custGeom>
              <a:avLst/>
              <a:gdLst/>
              <a:ahLst/>
              <a:cxnLst/>
              <a:rect l="l" t="t" r="r" b="b"/>
              <a:pathLst>
                <a:path h="22859">
                  <a:moveTo>
                    <a:pt x="0" y="22859"/>
                  </a:moveTo>
                  <a:lnTo>
                    <a:pt x="0" y="0"/>
                  </a:lnTo>
                </a:path>
                <a:path h="22859">
                  <a:moveTo>
                    <a:pt x="0" y="22859"/>
                  </a:moveTo>
                  <a:lnTo>
                    <a:pt x="0" y="0"/>
                  </a:lnTo>
                </a:path>
              </a:pathLst>
            </a:custGeom>
            <a:ln w="476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15" name="object 1115"/>
            <p:cNvSpPr/>
            <p:nvPr/>
          </p:nvSpPr>
          <p:spPr>
            <a:xfrm>
              <a:off x="3428238" y="7381398"/>
              <a:ext cx="1905" cy="27940"/>
            </a:xfrm>
            <a:custGeom>
              <a:avLst/>
              <a:gdLst/>
              <a:ahLst/>
              <a:cxnLst/>
              <a:rect l="l" t="t" r="r" b="b"/>
              <a:pathLst>
                <a:path w="1904" h="27940">
                  <a:moveTo>
                    <a:pt x="0" y="0"/>
                  </a:moveTo>
                  <a:lnTo>
                    <a:pt x="0" y="27622"/>
                  </a:lnTo>
                </a:path>
                <a:path w="1904" h="27940">
                  <a:moveTo>
                    <a:pt x="1524" y="0"/>
                  </a:moveTo>
                  <a:lnTo>
                    <a:pt x="1524" y="27622"/>
                  </a:lnTo>
                </a:path>
              </a:pathLst>
            </a:custGeom>
            <a:ln w="6286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16" name="object 1116"/>
            <p:cNvSpPr/>
            <p:nvPr/>
          </p:nvSpPr>
          <p:spPr>
            <a:xfrm>
              <a:off x="3430524" y="7383780"/>
              <a:ext cx="6350" cy="22860"/>
            </a:xfrm>
            <a:custGeom>
              <a:avLst/>
              <a:gdLst/>
              <a:ahLst/>
              <a:cxnLst/>
              <a:rect l="l" t="t" r="r" b="b"/>
              <a:pathLst>
                <a:path w="6350" h="22859">
                  <a:moveTo>
                    <a:pt x="0" y="22859"/>
                  </a:moveTo>
                  <a:lnTo>
                    <a:pt x="0" y="0"/>
                  </a:lnTo>
                </a:path>
                <a:path w="6350" h="22859">
                  <a:moveTo>
                    <a:pt x="0" y="22859"/>
                  </a:moveTo>
                  <a:lnTo>
                    <a:pt x="0" y="0"/>
                  </a:lnTo>
                </a:path>
                <a:path w="6350" h="22859">
                  <a:moveTo>
                    <a:pt x="1524" y="22859"/>
                  </a:moveTo>
                  <a:lnTo>
                    <a:pt x="1524" y="0"/>
                  </a:lnTo>
                </a:path>
                <a:path w="6350" h="22859">
                  <a:moveTo>
                    <a:pt x="3048" y="22859"/>
                  </a:moveTo>
                  <a:lnTo>
                    <a:pt x="3048" y="0"/>
                  </a:lnTo>
                </a:path>
                <a:path w="6350" h="22859">
                  <a:moveTo>
                    <a:pt x="4572" y="22859"/>
                  </a:moveTo>
                  <a:lnTo>
                    <a:pt x="4572" y="0"/>
                  </a:lnTo>
                </a:path>
                <a:path w="6350" h="22859">
                  <a:moveTo>
                    <a:pt x="4572" y="22859"/>
                  </a:moveTo>
                  <a:lnTo>
                    <a:pt x="4572" y="0"/>
                  </a:lnTo>
                </a:path>
                <a:path w="6350" h="22859">
                  <a:moveTo>
                    <a:pt x="6095" y="22859"/>
                  </a:moveTo>
                  <a:lnTo>
                    <a:pt x="6095" y="0"/>
                  </a:lnTo>
                </a:path>
              </a:pathLst>
            </a:custGeom>
            <a:ln w="476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17" name="object 1117"/>
            <p:cNvSpPr/>
            <p:nvPr/>
          </p:nvSpPr>
          <p:spPr>
            <a:xfrm>
              <a:off x="3437381" y="7381398"/>
              <a:ext cx="0" cy="27940"/>
            </a:xfrm>
            <a:custGeom>
              <a:avLst/>
              <a:gdLst/>
              <a:ahLst/>
              <a:cxnLst/>
              <a:rect l="l" t="t" r="r" b="b"/>
              <a:pathLst>
                <a:path h="27940">
                  <a:moveTo>
                    <a:pt x="0" y="0"/>
                  </a:moveTo>
                  <a:lnTo>
                    <a:pt x="0" y="27622"/>
                  </a:lnTo>
                </a:path>
                <a:path h="27940">
                  <a:moveTo>
                    <a:pt x="0" y="0"/>
                  </a:moveTo>
                  <a:lnTo>
                    <a:pt x="0" y="27622"/>
                  </a:lnTo>
                </a:path>
              </a:pathLst>
            </a:custGeom>
            <a:ln w="6286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18" name="object 1118"/>
            <p:cNvSpPr/>
            <p:nvPr/>
          </p:nvSpPr>
          <p:spPr>
            <a:xfrm>
              <a:off x="3438905" y="7381398"/>
              <a:ext cx="1905" cy="27940"/>
            </a:xfrm>
            <a:custGeom>
              <a:avLst/>
              <a:gdLst/>
              <a:ahLst/>
              <a:cxnLst/>
              <a:rect l="l" t="t" r="r" b="b"/>
              <a:pathLst>
                <a:path w="1904" h="27940">
                  <a:moveTo>
                    <a:pt x="0" y="0"/>
                  </a:moveTo>
                  <a:lnTo>
                    <a:pt x="0" y="27622"/>
                  </a:lnTo>
                </a:path>
                <a:path w="1904" h="27940">
                  <a:moveTo>
                    <a:pt x="1524" y="0"/>
                  </a:moveTo>
                  <a:lnTo>
                    <a:pt x="1524" y="27622"/>
                  </a:lnTo>
                </a:path>
              </a:pathLst>
            </a:custGeom>
            <a:ln w="6286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19" name="object 1119"/>
            <p:cNvSpPr/>
            <p:nvPr/>
          </p:nvSpPr>
          <p:spPr>
            <a:xfrm>
              <a:off x="3441954" y="7381398"/>
              <a:ext cx="0" cy="27940"/>
            </a:xfrm>
            <a:custGeom>
              <a:avLst/>
              <a:gdLst/>
              <a:ahLst/>
              <a:cxnLst/>
              <a:rect l="l" t="t" r="r" b="b"/>
              <a:pathLst>
                <a:path h="27940">
                  <a:moveTo>
                    <a:pt x="0" y="0"/>
                  </a:moveTo>
                  <a:lnTo>
                    <a:pt x="0" y="27622"/>
                  </a:lnTo>
                </a:path>
                <a:path h="27940">
                  <a:moveTo>
                    <a:pt x="0" y="0"/>
                  </a:moveTo>
                  <a:lnTo>
                    <a:pt x="0" y="27622"/>
                  </a:lnTo>
                </a:path>
              </a:pathLst>
            </a:custGeom>
            <a:ln w="6286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20" name="object 1120"/>
            <p:cNvSpPr/>
            <p:nvPr/>
          </p:nvSpPr>
          <p:spPr>
            <a:xfrm>
              <a:off x="3442716" y="7383780"/>
              <a:ext cx="1905" cy="22860"/>
            </a:xfrm>
            <a:custGeom>
              <a:avLst/>
              <a:gdLst/>
              <a:ahLst/>
              <a:cxnLst/>
              <a:rect l="l" t="t" r="r" b="b"/>
              <a:pathLst>
                <a:path w="1904" h="22859">
                  <a:moveTo>
                    <a:pt x="762" y="-2381"/>
                  </a:moveTo>
                  <a:lnTo>
                    <a:pt x="762" y="25240"/>
                  </a:lnTo>
                </a:path>
              </a:pathLst>
            </a:custGeom>
            <a:ln w="6286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21" name="object 1121"/>
            <p:cNvSpPr/>
            <p:nvPr/>
          </p:nvSpPr>
          <p:spPr>
            <a:xfrm>
              <a:off x="3444239" y="7383780"/>
              <a:ext cx="1905" cy="22860"/>
            </a:xfrm>
            <a:custGeom>
              <a:avLst/>
              <a:gdLst/>
              <a:ahLst/>
              <a:cxnLst/>
              <a:rect l="l" t="t" r="r" b="b"/>
              <a:pathLst>
                <a:path w="1904" h="22859">
                  <a:moveTo>
                    <a:pt x="762" y="-2381"/>
                  </a:moveTo>
                  <a:lnTo>
                    <a:pt x="762" y="25240"/>
                  </a:lnTo>
                </a:path>
              </a:pathLst>
            </a:custGeom>
            <a:ln w="6286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22" name="object 1122"/>
            <p:cNvSpPr/>
            <p:nvPr/>
          </p:nvSpPr>
          <p:spPr>
            <a:xfrm>
              <a:off x="3445764" y="7383780"/>
              <a:ext cx="5080" cy="22860"/>
            </a:xfrm>
            <a:custGeom>
              <a:avLst/>
              <a:gdLst/>
              <a:ahLst/>
              <a:cxnLst/>
              <a:rect l="l" t="t" r="r" b="b"/>
              <a:pathLst>
                <a:path w="5079" h="22859">
                  <a:moveTo>
                    <a:pt x="0" y="22859"/>
                  </a:moveTo>
                  <a:lnTo>
                    <a:pt x="0" y="0"/>
                  </a:lnTo>
                </a:path>
                <a:path w="5079" h="22859">
                  <a:moveTo>
                    <a:pt x="0" y="22859"/>
                  </a:moveTo>
                  <a:lnTo>
                    <a:pt x="0" y="0"/>
                  </a:lnTo>
                </a:path>
                <a:path w="5079" h="22859">
                  <a:moveTo>
                    <a:pt x="1524" y="22859"/>
                  </a:moveTo>
                  <a:lnTo>
                    <a:pt x="1524" y="0"/>
                  </a:lnTo>
                </a:path>
                <a:path w="5079" h="22859">
                  <a:moveTo>
                    <a:pt x="3047" y="22859"/>
                  </a:moveTo>
                  <a:lnTo>
                    <a:pt x="3047" y="0"/>
                  </a:lnTo>
                </a:path>
                <a:path w="5079" h="22859">
                  <a:moveTo>
                    <a:pt x="3047" y="22859"/>
                  </a:moveTo>
                  <a:lnTo>
                    <a:pt x="3047" y="0"/>
                  </a:lnTo>
                </a:path>
                <a:path w="5079" h="22859">
                  <a:moveTo>
                    <a:pt x="4571" y="22859"/>
                  </a:moveTo>
                  <a:lnTo>
                    <a:pt x="4571" y="0"/>
                  </a:lnTo>
                </a:path>
              </a:pathLst>
            </a:custGeom>
            <a:ln w="476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23" name="object 1123"/>
            <p:cNvSpPr/>
            <p:nvPr/>
          </p:nvSpPr>
          <p:spPr>
            <a:xfrm>
              <a:off x="3451860" y="7383780"/>
              <a:ext cx="1905" cy="22860"/>
            </a:xfrm>
            <a:custGeom>
              <a:avLst/>
              <a:gdLst/>
              <a:ahLst/>
              <a:cxnLst/>
              <a:rect l="l" t="t" r="r" b="b"/>
              <a:pathLst>
                <a:path w="1904" h="22859">
                  <a:moveTo>
                    <a:pt x="762" y="-2381"/>
                  </a:moveTo>
                  <a:lnTo>
                    <a:pt x="762" y="25240"/>
                  </a:lnTo>
                </a:path>
              </a:pathLst>
            </a:custGeom>
            <a:ln w="6286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24" name="object 1124"/>
            <p:cNvSpPr/>
            <p:nvPr/>
          </p:nvSpPr>
          <p:spPr>
            <a:xfrm>
              <a:off x="3453383" y="7383780"/>
              <a:ext cx="0" cy="22860"/>
            </a:xfrm>
            <a:custGeom>
              <a:avLst/>
              <a:gdLst/>
              <a:ahLst/>
              <a:cxnLst/>
              <a:rect l="l" t="t" r="r" b="b"/>
              <a:pathLst>
                <a:path h="22859">
                  <a:moveTo>
                    <a:pt x="0" y="22859"/>
                  </a:moveTo>
                  <a:lnTo>
                    <a:pt x="0" y="0"/>
                  </a:lnTo>
                </a:path>
                <a:path h="22859">
                  <a:moveTo>
                    <a:pt x="0" y="22859"/>
                  </a:moveTo>
                  <a:lnTo>
                    <a:pt x="0" y="0"/>
                  </a:lnTo>
                </a:path>
              </a:pathLst>
            </a:custGeom>
            <a:ln w="476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25" name="object 1125"/>
            <p:cNvSpPr/>
            <p:nvPr/>
          </p:nvSpPr>
          <p:spPr>
            <a:xfrm>
              <a:off x="3453383" y="7383780"/>
              <a:ext cx="1905" cy="22860"/>
            </a:xfrm>
            <a:custGeom>
              <a:avLst/>
              <a:gdLst/>
              <a:ahLst/>
              <a:cxnLst/>
              <a:rect l="l" t="t" r="r" b="b"/>
              <a:pathLst>
                <a:path w="1904" h="22859">
                  <a:moveTo>
                    <a:pt x="762" y="-2381"/>
                  </a:moveTo>
                  <a:lnTo>
                    <a:pt x="762" y="25240"/>
                  </a:lnTo>
                </a:path>
              </a:pathLst>
            </a:custGeom>
            <a:ln w="6286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26" name="object 1126"/>
            <p:cNvSpPr/>
            <p:nvPr/>
          </p:nvSpPr>
          <p:spPr>
            <a:xfrm>
              <a:off x="3456432" y="7383780"/>
              <a:ext cx="0" cy="22860"/>
            </a:xfrm>
            <a:custGeom>
              <a:avLst/>
              <a:gdLst/>
              <a:ahLst/>
              <a:cxnLst/>
              <a:rect l="l" t="t" r="r" b="b"/>
              <a:pathLst>
                <a:path h="22859">
                  <a:moveTo>
                    <a:pt x="0" y="22859"/>
                  </a:moveTo>
                  <a:lnTo>
                    <a:pt x="0" y="0"/>
                  </a:lnTo>
                </a:path>
              </a:pathLst>
            </a:custGeom>
            <a:ln w="476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27" name="object 1127"/>
            <p:cNvSpPr/>
            <p:nvPr/>
          </p:nvSpPr>
          <p:spPr>
            <a:xfrm>
              <a:off x="3457194" y="7381398"/>
              <a:ext cx="0" cy="27940"/>
            </a:xfrm>
            <a:custGeom>
              <a:avLst/>
              <a:gdLst/>
              <a:ahLst/>
              <a:cxnLst/>
              <a:rect l="l" t="t" r="r" b="b"/>
              <a:pathLst>
                <a:path h="27940">
                  <a:moveTo>
                    <a:pt x="0" y="0"/>
                  </a:moveTo>
                  <a:lnTo>
                    <a:pt x="0" y="27622"/>
                  </a:lnTo>
                </a:path>
                <a:path h="27940">
                  <a:moveTo>
                    <a:pt x="0" y="0"/>
                  </a:moveTo>
                  <a:lnTo>
                    <a:pt x="0" y="27622"/>
                  </a:lnTo>
                </a:path>
              </a:pathLst>
            </a:custGeom>
            <a:ln w="6286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28" name="object 1128"/>
            <p:cNvSpPr/>
            <p:nvPr/>
          </p:nvSpPr>
          <p:spPr>
            <a:xfrm>
              <a:off x="3459480" y="7383780"/>
              <a:ext cx="0" cy="22860"/>
            </a:xfrm>
            <a:custGeom>
              <a:avLst/>
              <a:gdLst/>
              <a:ahLst/>
              <a:cxnLst/>
              <a:rect l="l" t="t" r="r" b="b"/>
              <a:pathLst>
                <a:path h="22859">
                  <a:moveTo>
                    <a:pt x="0" y="22859"/>
                  </a:moveTo>
                  <a:lnTo>
                    <a:pt x="0" y="0"/>
                  </a:lnTo>
                </a:path>
              </a:pathLst>
            </a:custGeom>
            <a:ln w="476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29" name="object 1129"/>
            <p:cNvSpPr/>
            <p:nvPr/>
          </p:nvSpPr>
          <p:spPr>
            <a:xfrm>
              <a:off x="3460241" y="7381398"/>
              <a:ext cx="0" cy="27940"/>
            </a:xfrm>
            <a:custGeom>
              <a:avLst/>
              <a:gdLst/>
              <a:ahLst/>
              <a:cxnLst/>
              <a:rect l="l" t="t" r="r" b="b"/>
              <a:pathLst>
                <a:path h="27940">
                  <a:moveTo>
                    <a:pt x="0" y="0"/>
                  </a:moveTo>
                  <a:lnTo>
                    <a:pt x="0" y="27622"/>
                  </a:lnTo>
                </a:path>
                <a:path h="27940">
                  <a:moveTo>
                    <a:pt x="0" y="0"/>
                  </a:moveTo>
                  <a:lnTo>
                    <a:pt x="0" y="27622"/>
                  </a:lnTo>
                </a:path>
              </a:pathLst>
            </a:custGeom>
            <a:ln w="6286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30" name="object 1130"/>
            <p:cNvSpPr/>
            <p:nvPr/>
          </p:nvSpPr>
          <p:spPr>
            <a:xfrm>
              <a:off x="3461003" y="7383780"/>
              <a:ext cx="0" cy="22860"/>
            </a:xfrm>
            <a:custGeom>
              <a:avLst/>
              <a:gdLst/>
              <a:ahLst/>
              <a:cxnLst/>
              <a:rect l="l" t="t" r="r" b="b"/>
              <a:pathLst>
                <a:path h="22859">
                  <a:moveTo>
                    <a:pt x="0" y="22859"/>
                  </a:moveTo>
                  <a:lnTo>
                    <a:pt x="0" y="0"/>
                  </a:lnTo>
                </a:path>
              </a:pathLst>
            </a:custGeom>
            <a:ln w="476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31" name="object 1131"/>
            <p:cNvSpPr/>
            <p:nvPr/>
          </p:nvSpPr>
          <p:spPr>
            <a:xfrm>
              <a:off x="3462527" y="7383780"/>
              <a:ext cx="1905" cy="22860"/>
            </a:xfrm>
            <a:custGeom>
              <a:avLst/>
              <a:gdLst/>
              <a:ahLst/>
              <a:cxnLst/>
              <a:rect l="l" t="t" r="r" b="b"/>
              <a:pathLst>
                <a:path w="1904" h="22859">
                  <a:moveTo>
                    <a:pt x="762" y="-2381"/>
                  </a:moveTo>
                  <a:lnTo>
                    <a:pt x="762" y="25240"/>
                  </a:lnTo>
                </a:path>
              </a:pathLst>
            </a:custGeom>
            <a:ln w="6286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32" name="object 1132"/>
            <p:cNvSpPr/>
            <p:nvPr/>
          </p:nvSpPr>
          <p:spPr>
            <a:xfrm>
              <a:off x="3464051" y="7383780"/>
              <a:ext cx="0" cy="22860"/>
            </a:xfrm>
            <a:custGeom>
              <a:avLst/>
              <a:gdLst/>
              <a:ahLst/>
              <a:cxnLst/>
              <a:rect l="l" t="t" r="r" b="b"/>
              <a:pathLst>
                <a:path h="22859">
                  <a:moveTo>
                    <a:pt x="0" y="22859"/>
                  </a:moveTo>
                  <a:lnTo>
                    <a:pt x="0" y="0"/>
                  </a:lnTo>
                </a:path>
                <a:path h="22859">
                  <a:moveTo>
                    <a:pt x="0" y="22859"/>
                  </a:moveTo>
                  <a:lnTo>
                    <a:pt x="0" y="0"/>
                  </a:lnTo>
                </a:path>
              </a:pathLst>
            </a:custGeom>
            <a:ln w="476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33" name="object 1133"/>
            <p:cNvSpPr/>
            <p:nvPr/>
          </p:nvSpPr>
          <p:spPr>
            <a:xfrm>
              <a:off x="3465575" y="7383780"/>
              <a:ext cx="1905" cy="22860"/>
            </a:xfrm>
            <a:custGeom>
              <a:avLst/>
              <a:gdLst/>
              <a:ahLst/>
              <a:cxnLst/>
              <a:rect l="l" t="t" r="r" b="b"/>
              <a:pathLst>
                <a:path w="1904" h="22859">
                  <a:moveTo>
                    <a:pt x="762" y="-2381"/>
                  </a:moveTo>
                  <a:lnTo>
                    <a:pt x="762" y="25240"/>
                  </a:lnTo>
                </a:path>
              </a:pathLst>
            </a:custGeom>
            <a:ln w="6286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34" name="object 1134"/>
            <p:cNvSpPr/>
            <p:nvPr/>
          </p:nvSpPr>
          <p:spPr>
            <a:xfrm>
              <a:off x="3467100" y="7383780"/>
              <a:ext cx="6350" cy="22860"/>
            </a:xfrm>
            <a:custGeom>
              <a:avLst/>
              <a:gdLst/>
              <a:ahLst/>
              <a:cxnLst/>
              <a:rect l="l" t="t" r="r" b="b"/>
              <a:pathLst>
                <a:path w="6350" h="22859">
                  <a:moveTo>
                    <a:pt x="0" y="22859"/>
                  </a:moveTo>
                  <a:lnTo>
                    <a:pt x="0" y="0"/>
                  </a:lnTo>
                </a:path>
                <a:path w="6350" h="22859">
                  <a:moveTo>
                    <a:pt x="1524" y="22859"/>
                  </a:moveTo>
                  <a:lnTo>
                    <a:pt x="1524" y="0"/>
                  </a:lnTo>
                </a:path>
                <a:path w="6350" h="22859">
                  <a:moveTo>
                    <a:pt x="1524" y="22859"/>
                  </a:moveTo>
                  <a:lnTo>
                    <a:pt x="1524" y="0"/>
                  </a:lnTo>
                </a:path>
                <a:path w="6350" h="22859">
                  <a:moveTo>
                    <a:pt x="3048" y="22859"/>
                  </a:moveTo>
                  <a:lnTo>
                    <a:pt x="3048" y="0"/>
                  </a:lnTo>
                </a:path>
                <a:path w="6350" h="22859">
                  <a:moveTo>
                    <a:pt x="4572" y="22859"/>
                  </a:moveTo>
                  <a:lnTo>
                    <a:pt x="4572" y="0"/>
                  </a:lnTo>
                </a:path>
                <a:path w="6350" h="22859">
                  <a:moveTo>
                    <a:pt x="4572" y="22859"/>
                  </a:moveTo>
                  <a:lnTo>
                    <a:pt x="4572" y="0"/>
                  </a:lnTo>
                </a:path>
                <a:path w="6350" h="22859">
                  <a:moveTo>
                    <a:pt x="6096" y="22859"/>
                  </a:moveTo>
                  <a:lnTo>
                    <a:pt x="6096" y="0"/>
                  </a:lnTo>
                </a:path>
              </a:pathLst>
            </a:custGeom>
            <a:ln w="476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35" name="object 1135"/>
            <p:cNvSpPr/>
            <p:nvPr/>
          </p:nvSpPr>
          <p:spPr>
            <a:xfrm>
              <a:off x="3473196" y="7383780"/>
              <a:ext cx="1905" cy="22860"/>
            </a:xfrm>
            <a:custGeom>
              <a:avLst/>
              <a:gdLst/>
              <a:ahLst/>
              <a:cxnLst/>
              <a:rect l="l" t="t" r="r" b="b"/>
              <a:pathLst>
                <a:path w="1904" h="22859">
                  <a:moveTo>
                    <a:pt x="761" y="-2381"/>
                  </a:moveTo>
                  <a:lnTo>
                    <a:pt x="761" y="25240"/>
                  </a:lnTo>
                </a:path>
              </a:pathLst>
            </a:custGeom>
            <a:ln w="6286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36" name="object 1136"/>
            <p:cNvSpPr/>
            <p:nvPr/>
          </p:nvSpPr>
          <p:spPr>
            <a:xfrm>
              <a:off x="3475481" y="7381398"/>
              <a:ext cx="0" cy="27940"/>
            </a:xfrm>
            <a:custGeom>
              <a:avLst/>
              <a:gdLst/>
              <a:ahLst/>
              <a:cxnLst/>
              <a:rect l="l" t="t" r="r" b="b"/>
              <a:pathLst>
                <a:path h="27940">
                  <a:moveTo>
                    <a:pt x="0" y="0"/>
                  </a:moveTo>
                  <a:lnTo>
                    <a:pt x="0" y="27622"/>
                  </a:lnTo>
                </a:path>
                <a:path h="27940">
                  <a:moveTo>
                    <a:pt x="0" y="0"/>
                  </a:moveTo>
                  <a:lnTo>
                    <a:pt x="0" y="27622"/>
                  </a:lnTo>
                </a:path>
              </a:pathLst>
            </a:custGeom>
            <a:ln w="6286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37" name="object 1137"/>
            <p:cNvSpPr/>
            <p:nvPr/>
          </p:nvSpPr>
          <p:spPr>
            <a:xfrm>
              <a:off x="3477005" y="7381398"/>
              <a:ext cx="1905" cy="27940"/>
            </a:xfrm>
            <a:custGeom>
              <a:avLst/>
              <a:gdLst/>
              <a:ahLst/>
              <a:cxnLst/>
              <a:rect l="l" t="t" r="r" b="b"/>
              <a:pathLst>
                <a:path w="1904" h="27940">
                  <a:moveTo>
                    <a:pt x="0" y="0"/>
                  </a:moveTo>
                  <a:lnTo>
                    <a:pt x="0" y="27622"/>
                  </a:lnTo>
                </a:path>
                <a:path w="1904" h="27940">
                  <a:moveTo>
                    <a:pt x="1524" y="0"/>
                  </a:moveTo>
                  <a:lnTo>
                    <a:pt x="1524" y="27622"/>
                  </a:lnTo>
                </a:path>
              </a:pathLst>
            </a:custGeom>
            <a:ln w="6286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38" name="object 1138"/>
            <p:cNvSpPr/>
            <p:nvPr/>
          </p:nvSpPr>
          <p:spPr>
            <a:xfrm>
              <a:off x="3480054" y="7381398"/>
              <a:ext cx="0" cy="27940"/>
            </a:xfrm>
            <a:custGeom>
              <a:avLst/>
              <a:gdLst/>
              <a:ahLst/>
              <a:cxnLst/>
              <a:rect l="l" t="t" r="r" b="b"/>
              <a:pathLst>
                <a:path h="27940">
                  <a:moveTo>
                    <a:pt x="0" y="0"/>
                  </a:moveTo>
                  <a:lnTo>
                    <a:pt x="0" y="27622"/>
                  </a:lnTo>
                </a:path>
                <a:path h="27940">
                  <a:moveTo>
                    <a:pt x="0" y="0"/>
                  </a:moveTo>
                  <a:lnTo>
                    <a:pt x="0" y="27622"/>
                  </a:lnTo>
                </a:path>
              </a:pathLst>
            </a:custGeom>
            <a:ln w="6286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39" name="object 1139"/>
            <p:cNvSpPr/>
            <p:nvPr/>
          </p:nvSpPr>
          <p:spPr>
            <a:xfrm>
              <a:off x="3480816" y="7383780"/>
              <a:ext cx="1905" cy="22860"/>
            </a:xfrm>
            <a:custGeom>
              <a:avLst/>
              <a:gdLst/>
              <a:ahLst/>
              <a:cxnLst/>
              <a:rect l="l" t="t" r="r" b="b"/>
              <a:pathLst>
                <a:path w="1904" h="22859">
                  <a:moveTo>
                    <a:pt x="762" y="-2381"/>
                  </a:moveTo>
                  <a:lnTo>
                    <a:pt x="762" y="25240"/>
                  </a:lnTo>
                </a:path>
              </a:pathLst>
            </a:custGeom>
            <a:ln w="6286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40" name="object 1140"/>
            <p:cNvSpPr/>
            <p:nvPr/>
          </p:nvSpPr>
          <p:spPr>
            <a:xfrm>
              <a:off x="3482339" y="7383780"/>
              <a:ext cx="6350" cy="22860"/>
            </a:xfrm>
            <a:custGeom>
              <a:avLst/>
              <a:gdLst/>
              <a:ahLst/>
              <a:cxnLst/>
              <a:rect l="l" t="t" r="r" b="b"/>
              <a:pathLst>
                <a:path w="6350" h="22859">
                  <a:moveTo>
                    <a:pt x="0" y="22859"/>
                  </a:moveTo>
                  <a:lnTo>
                    <a:pt x="0" y="0"/>
                  </a:lnTo>
                </a:path>
                <a:path w="6350" h="22859">
                  <a:moveTo>
                    <a:pt x="0" y="22859"/>
                  </a:moveTo>
                  <a:lnTo>
                    <a:pt x="0" y="0"/>
                  </a:lnTo>
                </a:path>
                <a:path w="6350" h="22859">
                  <a:moveTo>
                    <a:pt x="1524" y="22859"/>
                  </a:moveTo>
                  <a:lnTo>
                    <a:pt x="1524" y="0"/>
                  </a:lnTo>
                </a:path>
                <a:path w="6350" h="22859">
                  <a:moveTo>
                    <a:pt x="3048" y="22859"/>
                  </a:moveTo>
                  <a:lnTo>
                    <a:pt x="3048" y="0"/>
                  </a:lnTo>
                </a:path>
                <a:path w="6350" h="22859">
                  <a:moveTo>
                    <a:pt x="4571" y="22859"/>
                  </a:moveTo>
                  <a:lnTo>
                    <a:pt x="4571" y="0"/>
                  </a:lnTo>
                </a:path>
                <a:path w="6350" h="22859">
                  <a:moveTo>
                    <a:pt x="4571" y="22859"/>
                  </a:moveTo>
                  <a:lnTo>
                    <a:pt x="4571" y="0"/>
                  </a:lnTo>
                </a:path>
                <a:path w="6350" h="22859">
                  <a:moveTo>
                    <a:pt x="6095" y="22859"/>
                  </a:moveTo>
                  <a:lnTo>
                    <a:pt x="6095" y="0"/>
                  </a:lnTo>
                </a:path>
              </a:pathLst>
            </a:custGeom>
            <a:ln w="476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41" name="object 1141"/>
            <p:cNvSpPr/>
            <p:nvPr/>
          </p:nvSpPr>
          <p:spPr>
            <a:xfrm>
              <a:off x="3488435" y="7383780"/>
              <a:ext cx="1905" cy="22860"/>
            </a:xfrm>
            <a:custGeom>
              <a:avLst/>
              <a:gdLst/>
              <a:ahLst/>
              <a:cxnLst/>
              <a:rect l="l" t="t" r="r" b="b"/>
              <a:pathLst>
                <a:path w="1904" h="22859">
                  <a:moveTo>
                    <a:pt x="762" y="-2381"/>
                  </a:moveTo>
                  <a:lnTo>
                    <a:pt x="762" y="25240"/>
                  </a:lnTo>
                </a:path>
              </a:pathLst>
            </a:custGeom>
            <a:ln w="6286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42" name="object 1142"/>
            <p:cNvSpPr/>
            <p:nvPr/>
          </p:nvSpPr>
          <p:spPr>
            <a:xfrm>
              <a:off x="3491483" y="7383780"/>
              <a:ext cx="0" cy="22860"/>
            </a:xfrm>
            <a:custGeom>
              <a:avLst/>
              <a:gdLst/>
              <a:ahLst/>
              <a:cxnLst/>
              <a:rect l="l" t="t" r="r" b="b"/>
              <a:pathLst>
                <a:path h="22859">
                  <a:moveTo>
                    <a:pt x="0" y="22859"/>
                  </a:moveTo>
                  <a:lnTo>
                    <a:pt x="0" y="0"/>
                  </a:lnTo>
                </a:path>
                <a:path h="22859">
                  <a:moveTo>
                    <a:pt x="0" y="22859"/>
                  </a:moveTo>
                  <a:lnTo>
                    <a:pt x="0" y="0"/>
                  </a:lnTo>
                </a:path>
              </a:pathLst>
            </a:custGeom>
            <a:ln w="476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43" name="object 1143"/>
            <p:cNvSpPr/>
            <p:nvPr/>
          </p:nvSpPr>
          <p:spPr>
            <a:xfrm>
              <a:off x="3491483" y="7383780"/>
              <a:ext cx="1905" cy="22860"/>
            </a:xfrm>
            <a:custGeom>
              <a:avLst/>
              <a:gdLst/>
              <a:ahLst/>
              <a:cxnLst/>
              <a:rect l="l" t="t" r="r" b="b"/>
              <a:pathLst>
                <a:path w="1904" h="22859">
                  <a:moveTo>
                    <a:pt x="762" y="-2381"/>
                  </a:moveTo>
                  <a:lnTo>
                    <a:pt x="762" y="25240"/>
                  </a:lnTo>
                </a:path>
              </a:pathLst>
            </a:custGeom>
            <a:ln w="6286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44" name="object 1144"/>
            <p:cNvSpPr/>
            <p:nvPr/>
          </p:nvSpPr>
          <p:spPr>
            <a:xfrm>
              <a:off x="3493770" y="7381398"/>
              <a:ext cx="1905" cy="27940"/>
            </a:xfrm>
            <a:custGeom>
              <a:avLst/>
              <a:gdLst/>
              <a:ahLst/>
              <a:cxnLst/>
              <a:rect l="l" t="t" r="r" b="b"/>
              <a:pathLst>
                <a:path w="1904" h="27940">
                  <a:moveTo>
                    <a:pt x="0" y="0"/>
                  </a:moveTo>
                  <a:lnTo>
                    <a:pt x="0" y="27622"/>
                  </a:lnTo>
                </a:path>
                <a:path w="1904" h="27940">
                  <a:moveTo>
                    <a:pt x="0" y="0"/>
                  </a:moveTo>
                  <a:lnTo>
                    <a:pt x="0" y="27622"/>
                  </a:lnTo>
                </a:path>
                <a:path w="1904" h="27940">
                  <a:moveTo>
                    <a:pt x="1524" y="0"/>
                  </a:moveTo>
                  <a:lnTo>
                    <a:pt x="1524" y="27622"/>
                  </a:lnTo>
                </a:path>
              </a:pathLst>
            </a:custGeom>
            <a:ln w="6286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45" name="object 1145"/>
            <p:cNvSpPr/>
            <p:nvPr/>
          </p:nvSpPr>
          <p:spPr>
            <a:xfrm>
              <a:off x="3496056" y="7383780"/>
              <a:ext cx="0" cy="22860"/>
            </a:xfrm>
            <a:custGeom>
              <a:avLst/>
              <a:gdLst/>
              <a:ahLst/>
              <a:cxnLst/>
              <a:rect l="l" t="t" r="r" b="b"/>
              <a:pathLst>
                <a:path h="22859">
                  <a:moveTo>
                    <a:pt x="0" y="22859"/>
                  </a:moveTo>
                  <a:lnTo>
                    <a:pt x="0" y="0"/>
                  </a:lnTo>
                </a:path>
              </a:pathLst>
            </a:custGeom>
            <a:ln w="476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46" name="object 1146"/>
            <p:cNvSpPr/>
            <p:nvPr/>
          </p:nvSpPr>
          <p:spPr>
            <a:xfrm>
              <a:off x="3498341" y="7381398"/>
              <a:ext cx="0" cy="27940"/>
            </a:xfrm>
            <a:custGeom>
              <a:avLst/>
              <a:gdLst/>
              <a:ahLst/>
              <a:cxnLst/>
              <a:rect l="l" t="t" r="r" b="b"/>
              <a:pathLst>
                <a:path h="27940">
                  <a:moveTo>
                    <a:pt x="0" y="0"/>
                  </a:moveTo>
                  <a:lnTo>
                    <a:pt x="0" y="27622"/>
                  </a:lnTo>
                </a:path>
                <a:path h="27940">
                  <a:moveTo>
                    <a:pt x="0" y="0"/>
                  </a:moveTo>
                  <a:lnTo>
                    <a:pt x="0" y="27622"/>
                  </a:lnTo>
                </a:path>
              </a:pathLst>
            </a:custGeom>
            <a:ln w="6286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47" name="object 1147"/>
            <p:cNvSpPr/>
            <p:nvPr/>
          </p:nvSpPr>
          <p:spPr>
            <a:xfrm>
              <a:off x="3499103" y="7383780"/>
              <a:ext cx="0" cy="22860"/>
            </a:xfrm>
            <a:custGeom>
              <a:avLst/>
              <a:gdLst/>
              <a:ahLst/>
              <a:cxnLst/>
              <a:rect l="l" t="t" r="r" b="b"/>
              <a:pathLst>
                <a:path h="22859">
                  <a:moveTo>
                    <a:pt x="0" y="22859"/>
                  </a:moveTo>
                  <a:lnTo>
                    <a:pt x="0" y="0"/>
                  </a:lnTo>
                </a:path>
              </a:pathLst>
            </a:custGeom>
            <a:ln w="476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48" name="object 1148"/>
            <p:cNvSpPr/>
            <p:nvPr/>
          </p:nvSpPr>
          <p:spPr>
            <a:xfrm>
              <a:off x="3500627" y="7383780"/>
              <a:ext cx="1905" cy="22860"/>
            </a:xfrm>
            <a:custGeom>
              <a:avLst/>
              <a:gdLst/>
              <a:ahLst/>
              <a:cxnLst/>
              <a:rect l="l" t="t" r="r" b="b"/>
              <a:pathLst>
                <a:path w="1904" h="22859">
                  <a:moveTo>
                    <a:pt x="762" y="-2381"/>
                  </a:moveTo>
                  <a:lnTo>
                    <a:pt x="762" y="25240"/>
                  </a:lnTo>
                </a:path>
              </a:pathLst>
            </a:custGeom>
            <a:ln w="6286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49" name="object 1149"/>
            <p:cNvSpPr/>
            <p:nvPr/>
          </p:nvSpPr>
          <p:spPr>
            <a:xfrm>
              <a:off x="3502151" y="7383780"/>
              <a:ext cx="0" cy="22860"/>
            </a:xfrm>
            <a:custGeom>
              <a:avLst/>
              <a:gdLst/>
              <a:ahLst/>
              <a:cxnLst/>
              <a:rect l="l" t="t" r="r" b="b"/>
              <a:pathLst>
                <a:path h="22859">
                  <a:moveTo>
                    <a:pt x="0" y="22859"/>
                  </a:moveTo>
                  <a:lnTo>
                    <a:pt x="0" y="0"/>
                  </a:lnTo>
                </a:path>
                <a:path h="22859">
                  <a:moveTo>
                    <a:pt x="0" y="22859"/>
                  </a:moveTo>
                  <a:lnTo>
                    <a:pt x="0" y="0"/>
                  </a:lnTo>
                </a:path>
              </a:pathLst>
            </a:custGeom>
            <a:ln w="476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50" name="object 1150"/>
            <p:cNvSpPr/>
            <p:nvPr/>
          </p:nvSpPr>
          <p:spPr>
            <a:xfrm>
              <a:off x="3502151" y="7383780"/>
              <a:ext cx="1905" cy="22860"/>
            </a:xfrm>
            <a:custGeom>
              <a:avLst/>
              <a:gdLst/>
              <a:ahLst/>
              <a:cxnLst/>
              <a:rect l="l" t="t" r="r" b="b"/>
              <a:pathLst>
                <a:path w="1904" h="22859">
                  <a:moveTo>
                    <a:pt x="762" y="-2381"/>
                  </a:moveTo>
                  <a:lnTo>
                    <a:pt x="762" y="25240"/>
                  </a:lnTo>
                </a:path>
              </a:pathLst>
            </a:custGeom>
            <a:ln w="6286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51" name="object 1151"/>
            <p:cNvSpPr/>
            <p:nvPr/>
          </p:nvSpPr>
          <p:spPr>
            <a:xfrm>
              <a:off x="3505200" y="7383780"/>
              <a:ext cx="1905" cy="22860"/>
            </a:xfrm>
            <a:custGeom>
              <a:avLst/>
              <a:gdLst/>
              <a:ahLst/>
              <a:cxnLst/>
              <a:rect l="l" t="t" r="r" b="b"/>
              <a:pathLst>
                <a:path w="1904" h="22859">
                  <a:moveTo>
                    <a:pt x="0" y="22859"/>
                  </a:moveTo>
                  <a:lnTo>
                    <a:pt x="0" y="0"/>
                  </a:lnTo>
                </a:path>
                <a:path w="1904" h="22859">
                  <a:moveTo>
                    <a:pt x="0" y="22859"/>
                  </a:moveTo>
                  <a:lnTo>
                    <a:pt x="0" y="0"/>
                  </a:lnTo>
                </a:path>
                <a:path w="1904" h="22859">
                  <a:moveTo>
                    <a:pt x="1524" y="22859"/>
                  </a:moveTo>
                  <a:lnTo>
                    <a:pt x="1524" y="0"/>
                  </a:lnTo>
                </a:path>
              </a:pathLst>
            </a:custGeom>
            <a:ln w="476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52" name="object 1152"/>
            <p:cNvSpPr/>
            <p:nvPr/>
          </p:nvSpPr>
          <p:spPr>
            <a:xfrm>
              <a:off x="3506724" y="7383780"/>
              <a:ext cx="1905" cy="22860"/>
            </a:xfrm>
            <a:custGeom>
              <a:avLst/>
              <a:gdLst/>
              <a:ahLst/>
              <a:cxnLst/>
              <a:rect l="l" t="t" r="r" b="b"/>
              <a:pathLst>
                <a:path w="1904" h="22859">
                  <a:moveTo>
                    <a:pt x="762" y="-2381"/>
                  </a:moveTo>
                  <a:lnTo>
                    <a:pt x="762" y="25240"/>
                  </a:lnTo>
                </a:path>
              </a:pathLst>
            </a:custGeom>
            <a:ln w="6286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53" name="object 1153"/>
            <p:cNvSpPr/>
            <p:nvPr/>
          </p:nvSpPr>
          <p:spPr>
            <a:xfrm>
              <a:off x="3509772" y="7383780"/>
              <a:ext cx="0" cy="22860"/>
            </a:xfrm>
            <a:custGeom>
              <a:avLst/>
              <a:gdLst/>
              <a:ahLst/>
              <a:cxnLst/>
              <a:rect l="l" t="t" r="r" b="b"/>
              <a:pathLst>
                <a:path h="22859">
                  <a:moveTo>
                    <a:pt x="0" y="22859"/>
                  </a:moveTo>
                  <a:lnTo>
                    <a:pt x="0" y="0"/>
                  </a:lnTo>
                </a:path>
                <a:path h="22859">
                  <a:moveTo>
                    <a:pt x="0" y="22859"/>
                  </a:moveTo>
                  <a:lnTo>
                    <a:pt x="0" y="0"/>
                  </a:lnTo>
                </a:path>
              </a:pathLst>
            </a:custGeom>
            <a:ln w="476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54" name="object 1154"/>
            <p:cNvSpPr/>
            <p:nvPr/>
          </p:nvSpPr>
          <p:spPr>
            <a:xfrm>
              <a:off x="3509772" y="7383780"/>
              <a:ext cx="1905" cy="22860"/>
            </a:xfrm>
            <a:custGeom>
              <a:avLst/>
              <a:gdLst/>
              <a:ahLst/>
              <a:cxnLst/>
              <a:rect l="l" t="t" r="r" b="b"/>
              <a:pathLst>
                <a:path w="1904" h="22859">
                  <a:moveTo>
                    <a:pt x="762" y="-2381"/>
                  </a:moveTo>
                  <a:lnTo>
                    <a:pt x="762" y="25240"/>
                  </a:lnTo>
                </a:path>
              </a:pathLst>
            </a:custGeom>
            <a:ln w="6286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55" name="object 1155"/>
            <p:cNvSpPr/>
            <p:nvPr/>
          </p:nvSpPr>
          <p:spPr>
            <a:xfrm>
              <a:off x="3511296" y="7383780"/>
              <a:ext cx="1905" cy="22860"/>
            </a:xfrm>
            <a:custGeom>
              <a:avLst/>
              <a:gdLst/>
              <a:ahLst/>
              <a:cxnLst/>
              <a:rect l="l" t="t" r="r" b="b"/>
              <a:pathLst>
                <a:path w="1904" h="22859">
                  <a:moveTo>
                    <a:pt x="761" y="-2381"/>
                  </a:moveTo>
                  <a:lnTo>
                    <a:pt x="761" y="25240"/>
                  </a:lnTo>
                </a:path>
              </a:pathLst>
            </a:custGeom>
            <a:ln w="6286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56" name="object 1156"/>
            <p:cNvSpPr/>
            <p:nvPr/>
          </p:nvSpPr>
          <p:spPr>
            <a:xfrm>
              <a:off x="3513581" y="7381398"/>
              <a:ext cx="0" cy="27940"/>
            </a:xfrm>
            <a:custGeom>
              <a:avLst/>
              <a:gdLst/>
              <a:ahLst/>
              <a:cxnLst/>
              <a:rect l="l" t="t" r="r" b="b"/>
              <a:pathLst>
                <a:path h="27940">
                  <a:moveTo>
                    <a:pt x="0" y="0"/>
                  </a:moveTo>
                  <a:lnTo>
                    <a:pt x="0" y="27622"/>
                  </a:lnTo>
                </a:path>
                <a:path h="27940">
                  <a:moveTo>
                    <a:pt x="0" y="0"/>
                  </a:moveTo>
                  <a:lnTo>
                    <a:pt x="0" y="27622"/>
                  </a:lnTo>
                </a:path>
              </a:pathLst>
            </a:custGeom>
            <a:ln w="6286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57" name="object 1157"/>
            <p:cNvSpPr/>
            <p:nvPr/>
          </p:nvSpPr>
          <p:spPr>
            <a:xfrm>
              <a:off x="3515105" y="7381398"/>
              <a:ext cx="1905" cy="27940"/>
            </a:xfrm>
            <a:custGeom>
              <a:avLst/>
              <a:gdLst/>
              <a:ahLst/>
              <a:cxnLst/>
              <a:rect l="l" t="t" r="r" b="b"/>
              <a:pathLst>
                <a:path w="1904" h="27940">
                  <a:moveTo>
                    <a:pt x="0" y="0"/>
                  </a:moveTo>
                  <a:lnTo>
                    <a:pt x="0" y="27622"/>
                  </a:lnTo>
                </a:path>
                <a:path w="1904" h="27940">
                  <a:moveTo>
                    <a:pt x="1524" y="0"/>
                  </a:moveTo>
                  <a:lnTo>
                    <a:pt x="1524" y="27622"/>
                  </a:lnTo>
                </a:path>
                <a:path w="1904" h="27940">
                  <a:moveTo>
                    <a:pt x="1524" y="0"/>
                  </a:moveTo>
                  <a:lnTo>
                    <a:pt x="1524" y="27622"/>
                  </a:lnTo>
                </a:path>
              </a:pathLst>
            </a:custGeom>
            <a:ln w="6286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58" name="object 1158"/>
            <p:cNvSpPr/>
            <p:nvPr/>
          </p:nvSpPr>
          <p:spPr>
            <a:xfrm>
              <a:off x="3517392" y="7383780"/>
              <a:ext cx="1905" cy="22860"/>
            </a:xfrm>
            <a:custGeom>
              <a:avLst/>
              <a:gdLst/>
              <a:ahLst/>
              <a:cxnLst/>
              <a:rect l="l" t="t" r="r" b="b"/>
              <a:pathLst>
                <a:path w="1904" h="22859">
                  <a:moveTo>
                    <a:pt x="762" y="-2381"/>
                  </a:moveTo>
                  <a:lnTo>
                    <a:pt x="762" y="25240"/>
                  </a:lnTo>
                </a:path>
              </a:pathLst>
            </a:custGeom>
            <a:ln w="6286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59" name="object 1159"/>
            <p:cNvSpPr/>
            <p:nvPr/>
          </p:nvSpPr>
          <p:spPr>
            <a:xfrm>
              <a:off x="3518916" y="7383780"/>
              <a:ext cx="6350" cy="22860"/>
            </a:xfrm>
            <a:custGeom>
              <a:avLst/>
              <a:gdLst/>
              <a:ahLst/>
              <a:cxnLst/>
              <a:rect l="l" t="t" r="r" b="b"/>
              <a:pathLst>
                <a:path w="6350" h="22859">
                  <a:moveTo>
                    <a:pt x="0" y="22859"/>
                  </a:moveTo>
                  <a:lnTo>
                    <a:pt x="0" y="0"/>
                  </a:lnTo>
                </a:path>
                <a:path w="6350" h="22859">
                  <a:moveTo>
                    <a:pt x="1524" y="22859"/>
                  </a:moveTo>
                  <a:lnTo>
                    <a:pt x="1524" y="0"/>
                  </a:lnTo>
                </a:path>
                <a:path w="6350" h="22859">
                  <a:moveTo>
                    <a:pt x="1524" y="22859"/>
                  </a:moveTo>
                  <a:lnTo>
                    <a:pt x="1524" y="0"/>
                  </a:lnTo>
                </a:path>
                <a:path w="6350" h="22859">
                  <a:moveTo>
                    <a:pt x="3048" y="22859"/>
                  </a:moveTo>
                  <a:lnTo>
                    <a:pt x="3048" y="0"/>
                  </a:lnTo>
                </a:path>
                <a:path w="6350" h="22859">
                  <a:moveTo>
                    <a:pt x="4572" y="22859"/>
                  </a:moveTo>
                  <a:lnTo>
                    <a:pt x="4572" y="0"/>
                  </a:lnTo>
                </a:path>
                <a:path w="6350" h="22859">
                  <a:moveTo>
                    <a:pt x="6095" y="22859"/>
                  </a:moveTo>
                  <a:lnTo>
                    <a:pt x="6095" y="0"/>
                  </a:lnTo>
                </a:path>
                <a:path w="6350" h="22859">
                  <a:moveTo>
                    <a:pt x="6095" y="22859"/>
                  </a:moveTo>
                  <a:lnTo>
                    <a:pt x="6095" y="0"/>
                  </a:lnTo>
                </a:path>
              </a:pathLst>
            </a:custGeom>
            <a:ln w="476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60" name="object 1160"/>
            <p:cNvSpPr/>
            <p:nvPr/>
          </p:nvSpPr>
          <p:spPr>
            <a:xfrm>
              <a:off x="3525011" y="7383780"/>
              <a:ext cx="1905" cy="22860"/>
            </a:xfrm>
            <a:custGeom>
              <a:avLst/>
              <a:gdLst/>
              <a:ahLst/>
              <a:cxnLst/>
              <a:rect l="l" t="t" r="r" b="b"/>
              <a:pathLst>
                <a:path w="1904" h="22859">
                  <a:moveTo>
                    <a:pt x="762" y="-2381"/>
                  </a:moveTo>
                  <a:lnTo>
                    <a:pt x="762" y="25240"/>
                  </a:lnTo>
                </a:path>
              </a:pathLst>
            </a:custGeom>
            <a:ln w="6286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61" name="object 1161"/>
            <p:cNvSpPr/>
            <p:nvPr/>
          </p:nvSpPr>
          <p:spPr>
            <a:xfrm>
              <a:off x="3527297" y="7381398"/>
              <a:ext cx="0" cy="27940"/>
            </a:xfrm>
            <a:custGeom>
              <a:avLst/>
              <a:gdLst/>
              <a:ahLst/>
              <a:cxnLst/>
              <a:rect l="l" t="t" r="r" b="b"/>
              <a:pathLst>
                <a:path h="27940">
                  <a:moveTo>
                    <a:pt x="0" y="0"/>
                  </a:moveTo>
                  <a:lnTo>
                    <a:pt x="0" y="27622"/>
                  </a:lnTo>
                </a:path>
                <a:path h="27940">
                  <a:moveTo>
                    <a:pt x="0" y="0"/>
                  </a:moveTo>
                  <a:lnTo>
                    <a:pt x="0" y="27622"/>
                  </a:lnTo>
                </a:path>
              </a:pathLst>
            </a:custGeom>
            <a:ln w="6286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62" name="object 1162"/>
            <p:cNvSpPr/>
            <p:nvPr/>
          </p:nvSpPr>
          <p:spPr>
            <a:xfrm>
              <a:off x="3528060" y="7383780"/>
              <a:ext cx="1905" cy="22860"/>
            </a:xfrm>
            <a:custGeom>
              <a:avLst/>
              <a:gdLst/>
              <a:ahLst/>
              <a:cxnLst/>
              <a:rect l="l" t="t" r="r" b="b"/>
              <a:pathLst>
                <a:path w="1904" h="22859">
                  <a:moveTo>
                    <a:pt x="762" y="-2381"/>
                  </a:moveTo>
                  <a:lnTo>
                    <a:pt x="762" y="25240"/>
                  </a:lnTo>
                </a:path>
              </a:pathLst>
            </a:custGeom>
            <a:ln w="6286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63" name="object 1163"/>
            <p:cNvSpPr/>
            <p:nvPr/>
          </p:nvSpPr>
          <p:spPr>
            <a:xfrm>
              <a:off x="3529583" y="7383780"/>
              <a:ext cx="1905" cy="22860"/>
            </a:xfrm>
            <a:custGeom>
              <a:avLst/>
              <a:gdLst/>
              <a:ahLst/>
              <a:cxnLst/>
              <a:rect l="l" t="t" r="r" b="b"/>
              <a:pathLst>
                <a:path w="1904" h="22859">
                  <a:moveTo>
                    <a:pt x="762" y="-2381"/>
                  </a:moveTo>
                  <a:lnTo>
                    <a:pt x="762" y="25240"/>
                  </a:lnTo>
                </a:path>
              </a:pathLst>
            </a:custGeom>
            <a:ln w="6286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64" name="object 1164"/>
            <p:cNvSpPr/>
            <p:nvPr/>
          </p:nvSpPr>
          <p:spPr>
            <a:xfrm>
              <a:off x="3531870" y="7381398"/>
              <a:ext cx="0" cy="27940"/>
            </a:xfrm>
            <a:custGeom>
              <a:avLst/>
              <a:gdLst/>
              <a:ahLst/>
              <a:cxnLst/>
              <a:rect l="l" t="t" r="r" b="b"/>
              <a:pathLst>
                <a:path h="27940">
                  <a:moveTo>
                    <a:pt x="0" y="0"/>
                  </a:moveTo>
                  <a:lnTo>
                    <a:pt x="0" y="27622"/>
                  </a:lnTo>
                </a:path>
                <a:path h="27940">
                  <a:moveTo>
                    <a:pt x="0" y="0"/>
                  </a:moveTo>
                  <a:lnTo>
                    <a:pt x="0" y="27622"/>
                  </a:lnTo>
                </a:path>
              </a:pathLst>
            </a:custGeom>
            <a:ln w="6286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65" name="object 1165"/>
            <p:cNvSpPr/>
            <p:nvPr/>
          </p:nvSpPr>
          <p:spPr>
            <a:xfrm>
              <a:off x="3532632" y="7383780"/>
              <a:ext cx="1905" cy="22860"/>
            </a:xfrm>
            <a:custGeom>
              <a:avLst/>
              <a:gdLst/>
              <a:ahLst/>
              <a:cxnLst/>
              <a:rect l="l" t="t" r="r" b="b"/>
              <a:pathLst>
                <a:path w="1904" h="22859">
                  <a:moveTo>
                    <a:pt x="0" y="22859"/>
                  </a:moveTo>
                  <a:lnTo>
                    <a:pt x="0" y="0"/>
                  </a:lnTo>
                </a:path>
                <a:path w="1904" h="22859">
                  <a:moveTo>
                    <a:pt x="1524" y="22859"/>
                  </a:moveTo>
                  <a:lnTo>
                    <a:pt x="1524" y="0"/>
                  </a:lnTo>
                </a:path>
              </a:pathLst>
            </a:custGeom>
            <a:ln w="476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66" name="object 1166"/>
            <p:cNvSpPr/>
            <p:nvPr/>
          </p:nvSpPr>
          <p:spPr>
            <a:xfrm>
              <a:off x="3536441" y="7381398"/>
              <a:ext cx="0" cy="27940"/>
            </a:xfrm>
            <a:custGeom>
              <a:avLst/>
              <a:gdLst/>
              <a:ahLst/>
              <a:cxnLst/>
              <a:rect l="l" t="t" r="r" b="b"/>
              <a:pathLst>
                <a:path h="27940">
                  <a:moveTo>
                    <a:pt x="0" y="0"/>
                  </a:moveTo>
                  <a:lnTo>
                    <a:pt x="0" y="27622"/>
                  </a:lnTo>
                </a:path>
                <a:path h="27940">
                  <a:moveTo>
                    <a:pt x="0" y="0"/>
                  </a:moveTo>
                  <a:lnTo>
                    <a:pt x="0" y="27622"/>
                  </a:lnTo>
                </a:path>
              </a:pathLst>
            </a:custGeom>
            <a:ln w="6286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67" name="object 1167"/>
            <p:cNvSpPr/>
            <p:nvPr/>
          </p:nvSpPr>
          <p:spPr>
            <a:xfrm>
              <a:off x="3537203" y="7383780"/>
              <a:ext cx="3175" cy="22860"/>
            </a:xfrm>
            <a:custGeom>
              <a:avLst/>
              <a:gdLst/>
              <a:ahLst/>
              <a:cxnLst/>
              <a:rect l="l" t="t" r="r" b="b"/>
              <a:pathLst>
                <a:path w="3175" h="22859">
                  <a:moveTo>
                    <a:pt x="0" y="22859"/>
                  </a:moveTo>
                  <a:lnTo>
                    <a:pt x="0" y="0"/>
                  </a:lnTo>
                </a:path>
                <a:path w="3175" h="22859">
                  <a:moveTo>
                    <a:pt x="1524" y="22859"/>
                  </a:moveTo>
                  <a:lnTo>
                    <a:pt x="1524" y="0"/>
                  </a:lnTo>
                </a:path>
                <a:path w="3175" h="22859">
                  <a:moveTo>
                    <a:pt x="1524" y="22859"/>
                  </a:moveTo>
                  <a:lnTo>
                    <a:pt x="1524" y="0"/>
                  </a:lnTo>
                </a:path>
                <a:path w="3175" h="22859">
                  <a:moveTo>
                    <a:pt x="3048" y="22859"/>
                  </a:moveTo>
                  <a:lnTo>
                    <a:pt x="3048" y="0"/>
                  </a:lnTo>
                </a:path>
              </a:pathLst>
            </a:custGeom>
            <a:ln w="476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68" name="object 1168"/>
            <p:cNvSpPr/>
            <p:nvPr/>
          </p:nvSpPr>
          <p:spPr>
            <a:xfrm>
              <a:off x="3540251" y="7383780"/>
              <a:ext cx="1905" cy="22860"/>
            </a:xfrm>
            <a:custGeom>
              <a:avLst/>
              <a:gdLst/>
              <a:ahLst/>
              <a:cxnLst/>
              <a:rect l="l" t="t" r="r" b="b"/>
              <a:pathLst>
                <a:path w="1904" h="22859">
                  <a:moveTo>
                    <a:pt x="762" y="-2381"/>
                  </a:moveTo>
                  <a:lnTo>
                    <a:pt x="762" y="25240"/>
                  </a:lnTo>
                </a:path>
              </a:pathLst>
            </a:custGeom>
            <a:ln w="6286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69" name="object 1169"/>
            <p:cNvSpPr/>
            <p:nvPr/>
          </p:nvSpPr>
          <p:spPr>
            <a:xfrm>
              <a:off x="3542538" y="7381398"/>
              <a:ext cx="0" cy="27940"/>
            </a:xfrm>
            <a:custGeom>
              <a:avLst/>
              <a:gdLst/>
              <a:ahLst/>
              <a:cxnLst/>
              <a:rect l="l" t="t" r="r" b="b"/>
              <a:pathLst>
                <a:path h="27940">
                  <a:moveTo>
                    <a:pt x="0" y="0"/>
                  </a:moveTo>
                  <a:lnTo>
                    <a:pt x="0" y="27622"/>
                  </a:lnTo>
                </a:path>
                <a:path h="27940">
                  <a:moveTo>
                    <a:pt x="0" y="0"/>
                  </a:moveTo>
                  <a:lnTo>
                    <a:pt x="0" y="27622"/>
                  </a:lnTo>
                </a:path>
              </a:pathLst>
            </a:custGeom>
            <a:ln w="6286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70" name="object 1170"/>
            <p:cNvSpPr/>
            <p:nvPr/>
          </p:nvSpPr>
          <p:spPr>
            <a:xfrm>
              <a:off x="3544824" y="7383780"/>
              <a:ext cx="0" cy="22860"/>
            </a:xfrm>
            <a:custGeom>
              <a:avLst/>
              <a:gdLst/>
              <a:ahLst/>
              <a:cxnLst/>
              <a:rect l="l" t="t" r="r" b="b"/>
              <a:pathLst>
                <a:path h="22859">
                  <a:moveTo>
                    <a:pt x="0" y="22859"/>
                  </a:moveTo>
                  <a:lnTo>
                    <a:pt x="0" y="0"/>
                  </a:lnTo>
                </a:path>
              </a:pathLst>
            </a:custGeom>
            <a:ln w="476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71" name="object 1171"/>
            <p:cNvSpPr/>
            <p:nvPr/>
          </p:nvSpPr>
          <p:spPr>
            <a:xfrm>
              <a:off x="3544824" y="7383780"/>
              <a:ext cx="1905" cy="22860"/>
            </a:xfrm>
            <a:custGeom>
              <a:avLst/>
              <a:gdLst/>
              <a:ahLst/>
              <a:cxnLst/>
              <a:rect l="l" t="t" r="r" b="b"/>
              <a:pathLst>
                <a:path w="1904" h="22859">
                  <a:moveTo>
                    <a:pt x="762" y="-2381"/>
                  </a:moveTo>
                  <a:lnTo>
                    <a:pt x="762" y="25240"/>
                  </a:lnTo>
                </a:path>
              </a:pathLst>
            </a:custGeom>
            <a:ln w="6286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72" name="object 1172"/>
            <p:cNvSpPr/>
            <p:nvPr/>
          </p:nvSpPr>
          <p:spPr>
            <a:xfrm>
              <a:off x="3547872" y="7383780"/>
              <a:ext cx="0" cy="22860"/>
            </a:xfrm>
            <a:custGeom>
              <a:avLst/>
              <a:gdLst/>
              <a:ahLst/>
              <a:cxnLst/>
              <a:rect l="l" t="t" r="r" b="b"/>
              <a:pathLst>
                <a:path h="22859">
                  <a:moveTo>
                    <a:pt x="0" y="22859"/>
                  </a:moveTo>
                  <a:lnTo>
                    <a:pt x="0" y="0"/>
                  </a:lnTo>
                </a:path>
                <a:path h="22859">
                  <a:moveTo>
                    <a:pt x="0" y="22859"/>
                  </a:moveTo>
                  <a:lnTo>
                    <a:pt x="0" y="0"/>
                  </a:lnTo>
                </a:path>
                <a:path h="22859">
                  <a:moveTo>
                    <a:pt x="0" y="22859"/>
                  </a:moveTo>
                  <a:lnTo>
                    <a:pt x="0" y="0"/>
                  </a:lnTo>
                </a:path>
              </a:pathLst>
            </a:custGeom>
            <a:ln w="476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73" name="object 1173"/>
            <p:cNvSpPr/>
            <p:nvPr/>
          </p:nvSpPr>
          <p:spPr>
            <a:xfrm>
              <a:off x="3550158" y="7381398"/>
              <a:ext cx="0" cy="27940"/>
            </a:xfrm>
            <a:custGeom>
              <a:avLst/>
              <a:gdLst/>
              <a:ahLst/>
              <a:cxnLst/>
              <a:rect l="l" t="t" r="r" b="b"/>
              <a:pathLst>
                <a:path h="27940">
                  <a:moveTo>
                    <a:pt x="0" y="0"/>
                  </a:moveTo>
                  <a:lnTo>
                    <a:pt x="0" y="27622"/>
                  </a:lnTo>
                </a:path>
                <a:path h="27940">
                  <a:moveTo>
                    <a:pt x="0" y="0"/>
                  </a:moveTo>
                  <a:lnTo>
                    <a:pt x="0" y="27622"/>
                  </a:lnTo>
                </a:path>
              </a:pathLst>
            </a:custGeom>
            <a:ln w="6286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74" name="object 1174"/>
            <p:cNvSpPr/>
            <p:nvPr/>
          </p:nvSpPr>
          <p:spPr>
            <a:xfrm>
              <a:off x="3550919" y="7383780"/>
              <a:ext cx="1905" cy="22860"/>
            </a:xfrm>
            <a:custGeom>
              <a:avLst/>
              <a:gdLst/>
              <a:ahLst/>
              <a:cxnLst/>
              <a:rect l="l" t="t" r="r" b="b"/>
              <a:pathLst>
                <a:path w="1904" h="22859">
                  <a:moveTo>
                    <a:pt x="762" y="-2381"/>
                  </a:moveTo>
                  <a:lnTo>
                    <a:pt x="762" y="25240"/>
                  </a:lnTo>
                </a:path>
              </a:pathLst>
            </a:custGeom>
            <a:ln w="6286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75" name="object 1175"/>
            <p:cNvSpPr/>
            <p:nvPr/>
          </p:nvSpPr>
          <p:spPr>
            <a:xfrm>
              <a:off x="3552443" y="7383780"/>
              <a:ext cx="0" cy="22860"/>
            </a:xfrm>
            <a:custGeom>
              <a:avLst/>
              <a:gdLst/>
              <a:ahLst/>
              <a:cxnLst/>
              <a:rect l="l" t="t" r="r" b="b"/>
              <a:pathLst>
                <a:path h="22859">
                  <a:moveTo>
                    <a:pt x="0" y="22859"/>
                  </a:moveTo>
                  <a:lnTo>
                    <a:pt x="0" y="0"/>
                  </a:lnTo>
                </a:path>
              </a:pathLst>
            </a:custGeom>
            <a:ln w="476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76" name="object 1176"/>
            <p:cNvSpPr/>
            <p:nvPr/>
          </p:nvSpPr>
          <p:spPr>
            <a:xfrm>
              <a:off x="3554729" y="7381398"/>
              <a:ext cx="0" cy="27940"/>
            </a:xfrm>
            <a:custGeom>
              <a:avLst/>
              <a:gdLst/>
              <a:ahLst/>
              <a:cxnLst/>
              <a:rect l="l" t="t" r="r" b="b"/>
              <a:pathLst>
                <a:path h="27940">
                  <a:moveTo>
                    <a:pt x="0" y="0"/>
                  </a:moveTo>
                  <a:lnTo>
                    <a:pt x="0" y="27622"/>
                  </a:lnTo>
                </a:path>
                <a:path h="27940">
                  <a:moveTo>
                    <a:pt x="0" y="0"/>
                  </a:moveTo>
                  <a:lnTo>
                    <a:pt x="0" y="27622"/>
                  </a:lnTo>
                </a:path>
              </a:pathLst>
            </a:custGeom>
            <a:ln w="6286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77" name="object 1177"/>
            <p:cNvSpPr/>
            <p:nvPr/>
          </p:nvSpPr>
          <p:spPr>
            <a:xfrm>
              <a:off x="3555492" y="7383780"/>
              <a:ext cx="0" cy="22860"/>
            </a:xfrm>
            <a:custGeom>
              <a:avLst/>
              <a:gdLst/>
              <a:ahLst/>
              <a:cxnLst/>
              <a:rect l="l" t="t" r="r" b="b"/>
              <a:pathLst>
                <a:path h="22859">
                  <a:moveTo>
                    <a:pt x="0" y="22859"/>
                  </a:moveTo>
                  <a:lnTo>
                    <a:pt x="0" y="0"/>
                  </a:lnTo>
                </a:path>
              </a:pathLst>
            </a:custGeom>
            <a:ln w="476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78" name="object 1178"/>
            <p:cNvSpPr/>
            <p:nvPr/>
          </p:nvSpPr>
          <p:spPr>
            <a:xfrm>
              <a:off x="3555492" y="7383780"/>
              <a:ext cx="1905" cy="22860"/>
            </a:xfrm>
            <a:custGeom>
              <a:avLst/>
              <a:gdLst/>
              <a:ahLst/>
              <a:cxnLst/>
              <a:rect l="l" t="t" r="r" b="b"/>
              <a:pathLst>
                <a:path w="1904" h="22859">
                  <a:moveTo>
                    <a:pt x="762" y="-2381"/>
                  </a:moveTo>
                  <a:lnTo>
                    <a:pt x="762" y="25240"/>
                  </a:lnTo>
                </a:path>
              </a:pathLst>
            </a:custGeom>
            <a:ln w="6286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79" name="object 1179"/>
            <p:cNvSpPr/>
            <p:nvPr/>
          </p:nvSpPr>
          <p:spPr>
            <a:xfrm>
              <a:off x="3558539" y="7383780"/>
              <a:ext cx="1905" cy="22860"/>
            </a:xfrm>
            <a:custGeom>
              <a:avLst/>
              <a:gdLst/>
              <a:ahLst/>
              <a:cxnLst/>
              <a:rect l="l" t="t" r="r" b="b"/>
              <a:pathLst>
                <a:path w="1904" h="22859">
                  <a:moveTo>
                    <a:pt x="0" y="22859"/>
                  </a:moveTo>
                  <a:lnTo>
                    <a:pt x="0" y="0"/>
                  </a:lnTo>
                </a:path>
                <a:path w="1904" h="22859">
                  <a:moveTo>
                    <a:pt x="0" y="22859"/>
                  </a:moveTo>
                  <a:lnTo>
                    <a:pt x="0" y="0"/>
                  </a:lnTo>
                </a:path>
                <a:path w="1904" h="22859">
                  <a:moveTo>
                    <a:pt x="1524" y="22859"/>
                  </a:moveTo>
                  <a:lnTo>
                    <a:pt x="1524" y="0"/>
                  </a:lnTo>
                </a:path>
              </a:pathLst>
            </a:custGeom>
            <a:ln w="476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80" name="object 1180"/>
            <p:cNvSpPr/>
            <p:nvPr/>
          </p:nvSpPr>
          <p:spPr>
            <a:xfrm>
              <a:off x="3560826" y="7381398"/>
              <a:ext cx="0" cy="27940"/>
            </a:xfrm>
            <a:custGeom>
              <a:avLst/>
              <a:gdLst/>
              <a:ahLst/>
              <a:cxnLst/>
              <a:rect l="l" t="t" r="r" b="b"/>
              <a:pathLst>
                <a:path h="27940">
                  <a:moveTo>
                    <a:pt x="0" y="0"/>
                  </a:moveTo>
                  <a:lnTo>
                    <a:pt x="0" y="27622"/>
                  </a:lnTo>
                </a:path>
                <a:path h="27940">
                  <a:moveTo>
                    <a:pt x="0" y="0"/>
                  </a:moveTo>
                  <a:lnTo>
                    <a:pt x="0" y="27622"/>
                  </a:lnTo>
                </a:path>
              </a:pathLst>
            </a:custGeom>
            <a:ln w="6286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81" name="object 1181"/>
            <p:cNvSpPr/>
            <p:nvPr/>
          </p:nvSpPr>
          <p:spPr>
            <a:xfrm>
              <a:off x="3561588" y="7383780"/>
              <a:ext cx="1905" cy="22860"/>
            </a:xfrm>
            <a:custGeom>
              <a:avLst/>
              <a:gdLst/>
              <a:ahLst/>
              <a:cxnLst/>
              <a:rect l="l" t="t" r="r" b="b"/>
              <a:pathLst>
                <a:path w="1904" h="22859">
                  <a:moveTo>
                    <a:pt x="761" y="-2381"/>
                  </a:moveTo>
                  <a:lnTo>
                    <a:pt x="761" y="25240"/>
                  </a:lnTo>
                </a:path>
              </a:pathLst>
            </a:custGeom>
            <a:ln w="6286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82" name="object 1182"/>
            <p:cNvSpPr/>
            <p:nvPr/>
          </p:nvSpPr>
          <p:spPr>
            <a:xfrm>
              <a:off x="3563111" y="7383780"/>
              <a:ext cx="0" cy="22860"/>
            </a:xfrm>
            <a:custGeom>
              <a:avLst/>
              <a:gdLst/>
              <a:ahLst/>
              <a:cxnLst/>
              <a:rect l="l" t="t" r="r" b="b"/>
              <a:pathLst>
                <a:path h="22859">
                  <a:moveTo>
                    <a:pt x="0" y="22859"/>
                  </a:moveTo>
                  <a:lnTo>
                    <a:pt x="0" y="0"/>
                  </a:lnTo>
                </a:path>
              </a:pathLst>
            </a:custGeom>
            <a:ln w="476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83" name="object 1183"/>
            <p:cNvSpPr/>
            <p:nvPr/>
          </p:nvSpPr>
          <p:spPr>
            <a:xfrm>
              <a:off x="3565397" y="7381398"/>
              <a:ext cx="0" cy="27940"/>
            </a:xfrm>
            <a:custGeom>
              <a:avLst/>
              <a:gdLst/>
              <a:ahLst/>
              <a:cxnLst/>
              <a:rect l="l" t="t" r="r" b="b"/>
              <a:pathLst>
                <a:path h="27940">
                  <a:moveTo>
                    <a:pt x="0" y="0"/>
                  </a:moveTo>
                  <a:lnTo>
                    <a:pt x="0" y="27622"/>
                  </a:lnTo>
                </a:path>
                <a:path h="27940">
                  <a:moveTo>
                    <a:pt x="0" y="0"/>
                  </a:moveTo>
                  <a:lnTo>
                    <a:pt x="0" y="27622"/>
                  </a:lnTo>
                </a:path>
              </a:pathLst>
            </a:custGeom>
            <a:ln w="6286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84" name="object 1184"/>
            <p:cNvSpPr/>
            <p:nvPr/>
          </p:nvSpPr>
          <p:spPr>
            <a:xfrm>
              <a:off x="3566160" y="7383780"/>
              <a:ext cx="1905" cy="22860"/>
            </a:xfrm>
            <a:custGeom>
              <a:avLst/>
              <a:gdLst/>
              <a:ahLst/>
              <a:cxnLst/>
              <a:rect l="l" t="t" r="r" b="b"/>
              <a:pathLst>
                <a:path w="1904" h="22859">
                  <a:moveTo>
                    <a:pt x="762" y="-2381"/>
                  </a:moveTo>
                  <a:lnTo>
                    <a:pt x="762" y="25240"/>
                  </a:lnTo>
                </a:path>
              </a:pathLst>
            </a:custGeom>
            <a:ln w="6286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85" name="object 1185"/>
            <p:cNvSpPr/>
            <p:nvPr/>
          </p:nvSpPr>
          <p:spPr>
            <a:xfrm>
              <a:off x="3567683" y="7383780"/>
              <a:ext cx="1905" cy="22860"/>
            </a:xfrm>
            <a:custGeom>
              <a:avLst/>
              <a:gdLst/>
              <a:ahLst/>
              <a:cxnLst/>
              <a:rect l="l" t="t" r="r" b="b"/>
              <a:pathLst>
                <a:path w="1904" h="22859">
                  <a:moveTo>
                    <a:pt x="762" y="-2381"/>
                  </a:moveTo>
                  <a:lnTo>
                    <a:pt x="762" y="25240"/>
                  </a:lnTo>
                </a:path>
              </a:pathLst>
            </a:custGeom>
            <a:ln w="6286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86" name="object 1186"/>
            <p:cNvSpPr/>
            <p:nvPr/>
          </p:nvSpPr>
          <p:spPr>
            <a:xfrm>
              <a:off x="3569207" y="7383780"/>
              <a:ext cx="7620" cy="22860"/>
            </a:xfrm>
            <a:custGeom>
              <a:avLst/>
              <a:gdLst/>
              <a:ahLst/>
              <a:cxnLst/>
              <a:rect l="l" t="t" r="r" b="b"/>
              <a:pathLst>
                <a:path w="7620" h="22859">
                  <a:moveTo>
                    <a:pt x="0" y="22859"/>
                  </a:moveTo>
                  <a:lnTo>
                    <a:pt x="0" y="0"/>
                  </a:lnTo>
                </a:path>
                <a:path w="7620" h="22859">
                  <a:moveTo>
                    <a:pt x="0" y="22859"/>
                  </a:moveTo>
                  <a:lnTo>
                    <a:pt x="0" y="0"/>
                  </a:lnTo>
                </a:path>
                <a:path w="7620" h="22859">
                  <a:moveTo>
                    <a:pt x="1524" y="22859"/>
                  </a:moveTo>
                  <a:lnTo>
                    <a:pt x="1524" y="0"/>
                  </a:lnTo>
                </a:path>
                <a:path w="7620" h="22859">
                  <a:moveTo>
                    <a:pt x="3048" y="22859"/>
                  </a:moveTo>
                  <a:lnTo>
                    <a:pt x="3048" y="0"/>
                  </a:lnTo>
                </a:path>
                <a:path w="7620" h="22859">
                  <a:moveTo>
                    <a:pt x="3048" y="22859"/>
                  </a:moveTo>
                  <a:lnTo>
                    <a:pt x="3048" y="0"/>
                  </a:lnTo>
                </a:path>
                <a:path w="7620" h="22859">
                  <a:moveTo>
                    <a:pt x="4572" y="22859"/>
                  </a:moveTo>
                  <a:lnTo>
                    <a:pt x="4572" y="0"/>
                  </a:lnTo>
                </a:path>
                <a:path w="7620" h="22859">
                  <a:moveTo>
                    <a:pt x="6095" y="22859"/>
                  </a:moveTo>
                  <a:lnTo>
                    <a:pt x="6095" y="0"/>
                  </a:lnTo>
                </a:path>
                <a:path w="7620" h="22859">
                  <a:moveTo>
                    <a:pt x="7619" y="22859"/>
                  </a:moveTo>
                  <a:lnTo>
                    <a:pt x="7619" y="0"/>
                  </a:lnTo>
                </a:path>
                <a:path w="7620" h="22859">
                  <a:moveTo>
                    <a:pt x="7619" y="22859"/>
                  </a:moveTo>
                  <a:lnTo>
                    <a:pt x="7619" y="0"/>
                  </a:lnTo>
                </a:path>
              </a:pathLst>
            </a:custGeom>
            <a:ln w="476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87" name="object 1187"/>
            <p:cNvSpPr/>
            <p:nvPr/>
          </p:nvSpPr>
          <p:spPr>
            <a:xfrm>
              <a:off x="3576827" y="7383780"/>
              <a:ext cx="1905" cy="22860"/>
            </a:xfrm>
            <a:custGeom>
              <a:avLst/>
              <a:gdLst/>
              <a:ahLst/>
              <a:cxnLst/>
              <a:rect l="l" t="t" r="r" b="b"/>
              <a:pathLst>
                <a:path w="1904" h="22859">
                  <a:moveTo>
                    <a:pt x="762" y="-2381"/>
                  </a:moveTo>
                  <a:lnTo>
                    <a:pt x="762" y="25240"/>
                  </a:lnTo>
                </a:path>
              </a:pathLst>
            </a:custGeom>
            <a:ln w="6286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88" name="object 1188"/>
            <p:cNvSpPr/>
            <p:nvPr/>
          </p:nvSpPr>
          <p:spPr>
            <a:xfrm>
              <a:off x="3578351" y="7383780"/>
              <a:ext cx="1905" cy="22860"/>
            </a:xfrm>
            <a:custGeom>
              <a:avLst/>
              <a:gdLst/>
              <a:ahLst/>
              <a:cxnLst/>
              <a:rect l="l" t="t" r="r" b="b"/>
              <a:pathLst>
                <a:path w="1904" h="22859">
                  <a:moveTo>
                    <a:pt x="762" y="-2381"/>
                  </a:moveTo>
                  <a:lnTo>
                    <a:pt x="762" y="25240"/>
                  </a:lnTo>
                </a:path>
              </a:pathLst>
            </a:custGeom>
            <a:ln w="6286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89" name="object 1189"/>
            <p:cNvSpPr/>
            <p:nvPr/>
          </p:nvSpPr>
          <p:spPr>
            <a:xfrm>
              <a:off x="3580638" y="7381398"/>
              <a:ext cx="1905" cy="27940"/>
            </a:xfrm>
            <a:custGeom>
              <a:avLst/>
              <a:gdLst/>
              <a:ahLst/>
              <a:cxnLst/>
              <a:rect l="l" t="t" r="r" b="b"/>
              <a:pathLst>
                <a:path w="1904" h="27940">
                  <a:moveTo>
                    <a:pt x="0" y="0"/>
                  </a:moveTo>
                  <a:lnTo>
                    <a:pt x="0" y="27622"/>
                  </a:lnTo>
                </a:path>
                <a:path w="1904" h="27940">
                  <a:moveTo>
                    <a:pt x="0" y="0"/>
                  </a:moveTo>
                  <a:lnTo>
                    <a:pt x="0" y="27622"/>
                  </a:lnTo>
                </a:path>
                <a:path w="1904" h="27940">
                  <a:moveTo>
                    <a:pt x="1524" y="0"/>
                  </a:moveTo>
                  <a:lnTo>
                    <a:pt x="1524" y="27622"/>
                  </a:lnTo>
                </a:path>
              </a:pathLst>
            </a:custGeom>
            <a:ln w="6286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90" name="object 1190"/>
            <p:cNvSpPr/>
            <p:nvPr/>
          </p:nvSpPr>
          <p:spPr>
            <a:xfrm>
              <a:off x="3583686" y="7381398"/>
              <a:ext cx="0" cy="27940"/>
            </a:xfrm>
            <a:custGeom>
              <a:avLst/>
              <a:gdLst/>
              <a:ahLst/>
              <a:cxnLst/>
              <a:rect l="l" t="t" r="r" b="b"/>
              <a:pathLst>
                <a:path h="27940">
                  <a:moveTo>
                    <a:pt x="0" y="0"/>
                  </a:moveTo>
                  <a:lnTo>
                    <a:pt x="0" y="27622"/>
                  </a:lnTo>
                </a:path>
                <a:path h="27940">
                  <a:moveTo>
                    <a:pt x="0" y="0"/>
                  </a:moveTo>
                  <a:lnTo>
                    <a:pt x="0" y="27622"/>
                  </a:lnTo>
                </a:path>
              </a:pathLst>
            </a:custGeom>
            <a:ln w="6286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91" name="object 1191"/>
            <p:cNvSpPr/>
            <p:nvPr/>
          </p:nvSpPr>
          <p:spPr>
            <a:xfrm>
              <a:off x="3584448" y="7383780"/>
              <a:ext cx="3175" cy="22860"/>
            </a:xfrm>
            <a:custGeom>
              <a:avLst/>
              <a:gdLst/>
              <a:ahLst/>
              <a:cxnLst/>
              <a:rect l="l" t="t" r="r" b="b"/>
              <a:pathLst>
                <a:path w="3175" h="22859">
                  <a:moveTo>
                    <a:pt x="0" y="22859"/>
                  </a:moveTo>
                  <a:lnTo>
                    <a:pt x="0" y="0"/>
                  </a:lnTo>
                </a:path>
                <a:path w="3175" h="22859">
                  <a:moveTo>
                    <a:pt x="1524" y="22859"/>
                  </a:moveTo>
                  <a:lnTo>
                    <a:pt x="1524" y="0"/>
                  </a:lnTo>
                </a:path>
                <a:path w="3175" h="22859">
                  <a:moveTo>
                    <a:pt x="3048" y="22859"/>
                  </a:moveTo>
                  <a:lnTo>
                    <a:pt x="3048" y="0"/>
                  </a:lnTo>
                </a:path>
                <a:path w="3175" h="22859">
                  <a:moveTo>
                    <a:pt x="3048" y="22859"/>
                  </a:moveTo>
                  <a:lnTo>
                    <a:pt x="3048" y="0"/>
                  </a:lnTo>
                </a:path>
              </a:pathLst>
            </a:custGeom>
            <a:ln w="476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92" name="object 1192"/>
            <p:cNvSpPr/>
            <p:nvPr/>
          </p:nvSpPr>
          <p:spPr>
            <a:xfrm>
              <a:off x="3589019" y="7383780"/>
              <a:ext cx="1905" cy="22860"/>
            </a:xfrm>
            <a:custGeom>
              <a:avLst/>
              <a:gdLst/>
              <a:ahLst/>
              <a:cxnLst/>
              <a:rect l="l" t="t" r="r" b="b"/>
              <a:pathLst>
                <a:path w="1904" h="22859">
                  <a:moveTo>
                    <a:pt x="762" y="-2381"/>
                  </a:moveTo>
                  <a:lnTo>
                    <a:pt x="762" y="25240"/>
                  </a:lnTo>
                </a:path>
              </a:pathLst>
            </a:custGeom>
            <a:ln w="6286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93" name="object 1193"/>
            <p:cNvSpPr/>
            <p:nvPr/>
          </p:nvSpPr>
          <p:spPr>
            <a:xfrm>
              <a:off x="3590543" y="7383780"/>
              <a:ext cx="0" cy="22860"/>
            </a:xfrm>
            <a:custGeom>
              <a:avLst/>
              <a:gdLst/>
              <a:ahLst/>
              <a:cxnLst/>
              <a:rect l="l" t="t" r="r" b="b"/>
              <a:pathLst>
                <a:path h="22859">
                  <a:moveTo>
                    <a:pt x="0" y="22859"/>
                  </a:moveTo>
                  <a:lnTo>
                    <a:pt x="0" y="0"/>
                  </a:lnTo>
                </a:path>
              </a:pathLst>
            </a:custGeom>
            <a:ln w="476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94" name="object 1194"/>
            <p:cNvSpPr/>
            <p:nvPr/>
          </p:nvSpPr>
          <p:spPr>
            <a:xfrm>
              <a:off x="3591305" y="7381398"/>
              <a:ext cx="1905" cy="27940"/>
            </a:xfrm>
            <a:custGeom>
              <a:avLst/>
              <a:gdLst/>
              <a:ahLst/>
              <a:cxnLst/>
              <a:rect l="l" t="t" r="r" b="b"/>
              <a:pathLst>
                <a:path w="1904" h="27940">
                  <a:moveTo>
                    <a:pt x="0" y="0"/>
                  </a:moveTo>
                  <a:lnTo>
                    <a:pt x="0" y="27622"/>
                  </a:lnTo>
                </a:path>
                <a:path w="1904" h="27940">
                  <a:moveTo>
                    <a:pt x="0" y="0"/>
                  </a:moveTo>
                  <a:lnTo>
                    <a:pt x="0" y="27622"/>
                  </a:lnTo>
                </a:path>
                <a:path w="1904" h="27940">
                  <a:moveTo>
                    <a:pt x="1524" y="0"/>
                  </a:moveTo>
                  <a:lnTo>
                    <a:pt x="1524" y="27622"/>
                  </a:lnTo>
                </a:path>
              </a:pathLst>
            </a:custGeom>
            <a:ln w="6286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95" name="object 1195"/>
            <p:cNvSpPr/>
            <p:nvPr/>
          </p:nvSpPr>
          <p:spPr>
            <a:xfrm>
              <a:off x="3594354" y="7381398"/>
              <a:ext cx="0" cy="27940"/>
            </a:xfrm>
            <a:custGeom>
              <a:avLst/>
              <a:gdLst/>
              <a:ahLst/>
              <a:cxnLst/>
              <a:rect l="l" t="t" r="r" b="b"/>
              <a:pathLst>
                <a:path h="27940">
                  <a:moveTo>
                    <a:pt x="0" y="0"/>
                  </a:moveTo>
                  <a:lnTo>
                    <a:pt x="0" y="27622"/>
                  </a:lnTo>
                </a:path>
                <a:path h="27940">
                  <a:moveTo>
                    <a:pt x="0" y="0"/>
                  </a:moveTo>
                  <a:lnTo>
                    <a:pt x="0" y="27622"/>
                  </a:lnTo>
                </a:path>
              </a:pathLst>
            </a:custGeom>
            <a:ln w="6286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96" name="object 1196"/>
            <p:cNvSpPr/>
            <p:nvPr/>
          </p:nvSpPr>
          <p:spPr>
            <a:xfrm>
              <a:off x="3595116" y="7383780"/>
              <a:ext cx="1905" cy="22860"/>
            </a:xfrm>
            <a:custGeom>
              <a:avLst/>
              <a:gdLst/>
              <a:ahLst/>
              <a:cxnLst/>
              <a:rect l="l" t="t" r="r" b="b"/>
              <a:pathLst>
                <a:path w="1904" h="22859">
                  <a:moveTo>
                    <a:pt x="762" y="-2381"/>
                  </a:moveTo>
                  <a:lnTo>
                    <a:pt x="762" y="25240"/>
                  </a:lnTo>
                </a:path>
              </a:pathLst>
            </a:custGeom>
            <a:ln w="6286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97" name="object 1197"/>
            <p:cNvSpPr/>
            <p:nvPr/>
          </p:nvSpPr>
          <p:spPr>
            <a:xfrm>
              <a:off x="3598164" y="7383780"/>
              <a:ext cx="0" cy="22860"/>
            </a:xfrm>
            <a:custGeom>
              <a:avLst/>
              <a:gdLst/>
              <a:ahLst/>
              <a:cxnLst/>
              <a:rect l="l" t="t" r="r" b="b"/>
              <a:pathLst>
                <a:path h="22859">
                  <a:moveTo>
                    <a:pt x="0" y="22859"/>
                  </a:moveTo>
                  <a:lnTo>
                    <a:pt x="0" y="0"/>
                  </a:lnTo>
                </a:path>
                <a:path h="22859">
                  <a:moveTo>
                    <a:pt x="0" y="22859"/>
                  </a:moveTo>
                  <a:lnTo>
                    <a:pt x="0" y="0"/>
                  </a:lnTo>
                </a:path>
                <a:path h="22859">
                  <a:moveTo>
                    <a:pt x="0" y="22859"/>
                  </a:moveTo>
                  <a:lnTo>
                    <a:pt x="0" y="0"/>
                  </a:lnTo>
                </a:path>
              </a:pathLst>
            </a:custGeom>
            <a:ln w="476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98" name="object 1198"/>
            <p:cNvSpPr/>
            <p:nvPr/>
          </p:nvSpPr>
          <p:spPr>
            <a:xfrm>
              <a:off x="3599688" y="7383780"/>
              <a:ext cx="1905" cy="22860"/>
            </a:xfrm>
            <a:custGeom>
              <a:avLst/>
              <a:gdLst/>
              <a:ahLst/>
              <a:cxnLst/>
              <a:rect l="l" t="t" r="r" b="b"/>
              <a:pathLst>
                <a:path w="1904" h="22859">
                  <a:moveTo>
                    <a:pt x="761" y="-2381"/>
                  </a:moveTo>
                  <a:lnTo>
                    <a:pt x="761" y="25240"/>
                  </a:lnTo>
                </a:path>
              </a:pathLst>
            </a:custGeom>
            <a:ln w="6286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99" name="object 1199"/>
            <p:cNvSpPr/>
            <p:nvPr/>
          </p:nvSpPr>
          <p:spPr>
            <a:xfrm>
              <a:off x="3601211" y="7383780"/>
              <a:ext cx="0" cy="22860"/>
            </a:xfrm>
            <a:custGeom>
              <a:avLst/>
              <a:gdLst/>
              <a:ahLst/>
              <a:cxnLst/>
              <a:rect l="l" t="t" r="r" b="b"/>
              <a:pathLst>
                <a:path h="22859">
                  <a:moveTo>
                    <a:pt x="0" y="22859"/>
                  </a:moveTo>
                  <a:lnTo>
                    <a:pt x="0" y="0"/>
                  </a:lnTo>
                </a:path>
              </a:pathLst>
            </a:custGeom>
            <a:ln w="476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00" name="object 1200"/>
            <p:cNvSpPr/>
            <p:nvPr/>
          </p:nvSpPr>
          <p:spPr>
            <a:xfrm>
              <a:off x="3603497" y="7381398"/>
              <a:ext cx="0" cy="27940"/>
            </a:xfrm>
            <a:custGeom>
              <a:avLst/>
              <a:gdLst/>
              <a:ahLst/>
              <a:cxnLst/>
              <a:rect l="l" t="t" r="r" b="b"/>
              <a:pathLst>
                <a:path h="27940">
                  <a:moveTo>
                    <a:pt x="0" y="0"/>
                  </a:moveTo>
                  <a:lnTo>
                    <a:pt x="0" y="27622"/>
                  </a:lnTo>
                </a:path>
                <a:path h="27940">
                  <a:moveTo>
                    <a:pt x="0" y="0"/>
                  </a:moveTo>
                  <a:lnTo>
                    <a:pt x="0" y="27622"/>
                  </a:lnTo>
                </a:path>
              </a:pathLst>
            </a:custGeom>
            <a:ln w="6286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01" name="object 1201"/>
            <p:cNvSpPr/>
            <p:nvPr/>
          </p:nvSpPr>
          <p:spPr>
            <a:xfrm>
              <a:off x="3604260" y="7383780"/>
              <a:ext cx="1905" cy="22860"/>
            </a:xfrm>
            <a:custGeom>
              <a:avLst/>
              <a:gdLst/>
              <a:ahLst/>
              <a:cxnLst/>
              <a:rect l="l" t="t" r="r" b="b"/>
              <a:pathLst>
                <a:path w="1904" h="22859">
                  <a:moveTo>
                    <a:pt x="762" y="-2381"/>
                  </a:moveTo>
                  <a:lnTo>
                    <a:pt x="762" y="25240"/>
                  </a:lnTo>
                </a:path>
              </a:pathLst>
            </a:custGeom>
            <a:ln w="6286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02" name="object 1202"/>
            <p:cNvSpPr/>
            <p:nvPr/>
          </p:nvSpPr>
          <p:spPr>
            <a:xfrm>
              <a:off x="3605783" y="7383780"/>
              <a:ext cx="0" cy="22860"/>
            </a:xfrm>
            <a:custGeom>
              <a:avLst/>
              <a:gdLst/>
              <a:ahLst/>
              <a:cxnLst/>
              <a:rect l="l" t="t" r="r" b="b"/>
              <a:pathLst>
                <a:path h="22859">
                  <a:moveTo>
                    <a:pt x="0" y="22859"/>
                  </a:moveTo>
                  <a:lnTo>
                    <a:pt x="0" y="0"/>
                  </a:lnTo>
                </a:path>
                <a:path h="22859">
                  <a:moveTo>
                    <a:pt x="0" y="22859"/>
                  </a:moveTo>
                  <a:lnTo>
                    <a:pt x="0" y="0"/>
                  </a:lnTo>
                </a:path>
              </a:pathLst>
            </a:custGeom>
            <a:ln w="476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03" name="object 1203"/>
            <p:cNvSpPr/>
            <p:nvPr/>
          </p:nvSpPr>
          <p:spPr>
            <a:xfrm>
              <a:off x="3605783" y="7383780"/>
              <a:ext cx="1905" cy="22860"/>
            </a:xfrm>
            <a:custGeom>
              <a:avLst/>
              <a:gdLst/>
              <a:ahLst/>
              <a:cxnLst/>
              <a:rect l="l" t="t" r="r" b="b"/>
              <a:pathLst>
                <a:path w="1904" h="22859">
                  <a:moveTo>
                    <a:pt x="762" y="-2381"/>
                  </a:moveTo>
                  <a:lnTo>
                    <a:pt x="762" y="25240"/>
                  </a:lnTo>
                </a:path>
              </a:pathLst>
            </a:custGeom>
            <a:ln w="6286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04" name="object 1204"/>
            <p:cNvSpPr/>
            <p:nvPr/>
          </p:nvSpPr>
          <p:spPr>
            <a:xfrm>
              <a:off x="3608832" y="7383780"/>
              <a:ext cx="0" cy="22860"/>
            </a:xfrm>
            <a:custGeom>
              <a:avLst/>
              <a:gdLst/>
              <a:ahLst/>
              <a:cxnLst/>
              <a:rect l="l" t="t" r="r" b="b"/>
              <a:pathLst>
                <a:path h="22859">
                  <a:moveTo>
                    <a:pt x="0" y="22859"/>
                  </a:moveTo>
                  <a:lnTo>
                    <a:pt x="0" y="0"/>
                  </a:lnTo>
                </a:path>
              </a:pathLst>
            </a:custGeom>
            <a:ln w="476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05" name="object 1205"/>
            <p:cNvSpPr/>
            <p:nvPr/>
          </p:nvSpPr>
          <p:spPr>
            <a:xfrm>
              <a:off x="3609594" y="7381398"/>
              <a:ext cx="0" cy="27940"/>
            </a:xfrm>
            <a:custGeom>
              <a:avLst/>
              <a:gdLst/>
              <a:ahLst/>
              <a:cxnLst/>
              <a:rect l="l" t="t" r="r" b="b"/>
              <a:pathLst>
                <a:path h="27940">
                  <a:moveTo>
                    <a:pt x="0" y="0"/>
                  </a:moveTo>
                  <a:lnTo>
                    <a:pt x="0" y="27622"/>
                  </a:lnTo>
                </a:path>
                <a:path h="27940">
                  <a:moveTo>
                    <a:pt x="0" y="0"/>
                  </a:moveTo>
                  <a:lnTo>
                    <a:pt x="0" y="27622"/>
                  </a:lnTo>
                </a:path>
              </a:pathLst>
            </a:custGeom>
            <a:ln w="6286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06" name="object 1206"/>
            <p:cNvSpPr/>
            <p:nvPr/>
          </p:nvSpPr>
          <p:spPr>
            <a:xfrm>
              <a:off x="3611880" y="7383780"/>
              <a:ext cx="1905" cy="22860"/>
            </a:xfrm>
            <a:custGeom>
              <a:avLst/>
              <a:gdLst/>
              <a:ahLst/>
              <a:cxnLst/>
              <a:rect l="l" t="t" r="r" b="b"/>
              <a:pathLst>
                <a:path w="1904" h="22859">
                  <a:moveTo>
                    <a:pt x="0" y="22859"/>
                  </a:moveTo>
                  <a:lnTo>
                    <a:pt x="0" y="0"/>
                  </a:lnTo>
                </a:path>
                <a:path w="1904" h="22859">
                  <a:moveTo>
                    <a:pt x="1523" y="22859"/>
                  </a:moveTo>
                  <a:lnTo>
                    <a:pt x="1523" y="0"/>
                  </a:lnTo>
                </a:path>
              </a:pathLst>
            </a:custGeom>
            <a:ln w="476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07" name="object 1207"/>
            <p:cNvSpPr/>
            <p:nvPr/>
          </p:nvSpPr>
          <p:spPr>
            <a:xfrm>
              <a:off x="3614165" y="7381398"/>
              <a:ext cx="0" cy="27940"/>
            </a:xfrm>
            <a:custGeom>
              <a:avLst/>
              <a:gdLst/>
              <a:ahLst/>
              <a:cxnLst/>
              <a:rect l="l" t="t" r="r" b="b"/>
              <a:pathLst>
                <a:path h="27940">
                  <a:moveTo>
                    <a:pt x="0" y="0"/>
                  </a:moveTo>
                  <a:lnTo>
                    <a:pt x="0" y="27622"/>
                  </a:lnTo>
                </a:path>
                <a:path h="27940">
                  <a:moveTo>
                    <a:pt x="0" y="0"/>
                  </a:moveTo>
                  <a:lnTo>
                    <a:pt x="0" y="27622"/>
                  </a:lnTo>
                </a:path>
              </a:pathLst>
            </a:custGeom>
            <a:ln w="6286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08" name="object 1208"/>
            <p:cNvSpPr/>
            <p:nvPr/>
          </p:nvSpPr>
          <p:spPr>
            <a:xfrm>
              <a:off x="3614927" y="7383780"/>
              <a:ext cx="1905" cy="22860"/>
            </a:xfrm>
            <a:custGeom>
              <a:avLst/>
              <a:gdLst/>
              <a:ahLst/>
              <a:cxnLst/>
              <a:rect l="l" t="t" r="r" b="b"/>
              <a:pathLst>
                <a:path w="1904" h="22859">
                  <a:moveTo>
                    <a:pt x="762" y="-2381"/>
                  </a:moveTo>
                  <a:lnTo>
                    <a:pt x="762" y="25240"/>
                  </a:lnTo>
                </a:path>
              </a:pathLst>
            </a:custGeom>
            <a:ln w="6286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09" name="object 1209"/>
            <p:cNvSpPr/>
            <p:nvPr/>
          </p:nvSpPr>
          <p:spPr>
            <a:xfrm>
              <a:off x="3617213" y="7381398"/>
              <a:ext cx="0" cy="27940"/>
            </a:xfrm>
            <a:custGeom>
              <a:avLst/>
              <a:gdLst/>
              <a:ahLst/>
              <a:cxnLst/>
              <a:rect l="l" t="t" r="r" b="b"/>
              <a:pathLst>
                <a:path h="27940">
                  <a:moveTo>
                    <a:pt x="0" y="0"/>
                  </a:moveTo>
                  <a:lnTo>
                    <a:pt x="0" y="27622"/>
                  </a:lnTo>
                </a:path>
                <a:path h="27940">
                  <a:moveTo>
                    <a:pt x="0" y="0"/>
                  </a:moveTo>
                  <a:lnTo>
                    <a:pt x="0" y="27622"/>
                  </a:lnTo>
                </a:path>
              </a:pathLst>
            </a:custGeom>
            <a:ln w="6286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10" name="object 1210"/>
            <p:cNvSpPr/>
            <p:nvPr/>
          </p:nvSpPr>
          <p:spPr>
            <a:xfrm>
              <a:off x="3618738" y="7381398"/>
              <a:ext cx="1905" cy="27940"/>
            </a:xfrm>
            <a:custGeom>
              <a:avLst/>
              <a:gdLst/>
              <a:ahLst/>
              <a:cxnLst/>
              <a:rect l="l" t="t" r="r" b="b"/>
              <a:pathLst>
                <a:path w="1904" h="27940">
                  <a:moveTo>
                    <a:pt x="0" y="0"/>
                  </a:moveTo>
                  <a:lnTo>
                    <a:pt x="0" y="27622"/>
                  </a:lnTo>
                </a:path>
                <a:path w="1904" h="27940">
                  <a:moveTo>
                    <a:pt x="1524" y="0"/>
                  </a:moveTo>
                  <a:lnTo>
                    <a:pt x="1524" y="27622"/>
                  </a:lnTo>
                </a:path>
              </a:pathLst>
            </a:custGeom>
            <a:ln w="6286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11" name="object 1211"/>
            <p:cNvSpPr/>
            <p:nvPr/>
          </p:nvSpPr>
          <p:spPr>
            <a:xfrm>
              <a:off x="3621024" y="7383780"/>
              <a:ext cx="6350" cy="22860"/>
            </a:xfrm>
            <a:custGeom>
              <a:avLst/>
              <a:gdLst/>
              <a:ahLst/>
              <a:cxnLst/>
              <a:rect l="l" t="t" r="r" b="b"/>
              <a:pathLst>
                <a:path w="6350" h="22859">
                  <a:moveTo>
                    <a:pt x="0" y="22859"/>
                  </a:moveTo>
                  <a:lnTo>
                    <a:pt x="0" y="0"/>
                  </a:lnTo>
                </a:path>
                <a:path w="6350" h="22859">
                  <a:moveTo>
                    <a:pt x="0" y="22859"/>
                  </a:moveTo>
                  <a:lnTo>
                    <a:pt x="0" y="0"/>
                  </a:lnTo>
                </a:path>
                <a:path w="6350" h="22859">
                  <a:moveTo>
                    <a:pt x="1524" y="22859"/>
                  </a:moveTo>
                  <a:lnTo>
                    <a:pt x="1524" y="0"/>
                  </a:lnTo>
                </a:path>
                <a:path w="6350" h="22859">
                  <a:moveTo>
                    <a:pt x="3048" y="22859"/>
                  </a:moveTo>
                  <a:lnTo>
                    <a:pt x="3048" y="0"/>
                  </a:lnTo>
                </a:path>
                <a:path w="6350" h="22859">
                  <a:moveTo>
                    <a:pt x="4572" y="22859"/>
                  </a:moveTo>
                  <a:lnTo>
                    <a:pt x="4572" y="0"/>
                  </a:lnTo>
                </a:path>
                <a:path w="6350" h="22859">
                  <a:moveTo>
                    <a:pt x="4572" y="22859"/>
                  </a:moveTo>
                  <a:lnTo>
                    <a:pt x="4572" y="0"/>
                  </a:lnTo>
                </a:path>
                <a:path w="6350" h="22859">
                  <a:moveTo>
                    <a:pt x="6095" y="22859"/>
                  </a:moveTo>
                  <a:lnTo>
                    <a:pt x="6095" y="0"/>
                  </a:lnTo>
                </a:path>
              </a:pathLst>
            </a:custGeom>
            <a:ln w="476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12" name="object 1212"/>
            <p:cNvSpPr/>
            <p:nvPr/>
          </p:nvSpPr>
          <p:spPr>
            <a:xfrm>
              <a:off x="3627881" y="7381398"/>
              <a:ext cx="0" cy="27940"/>
            </a:xfrm>
            <a:custGeom>
              <a:avLst/>
              <a:gdLst/>
              <a:ahLst/>
              <a:cxnLst/>
              <a:rect l="l" t="t" r="r" b="b"/>
              <a:pathLst>
                <a:path h="27940">
                  <a:moveTo>
                    <a:pt x="0" y="0"/>
                  </a:moveTo>
                  <a:lnTo>
                    <a:pt x="0" y="27622"/>
                  </a:lnTo>
                </a:path>
                <a:path h="27940">
                  <a:moveTo>
                    <a:pt x="0" y="0"/>
                  </a:moveTo>
                  <a:lnTo>
                    <a:pt x="0" y="27622"/>
                  </a:lnTo>
                </a:path>
              </a:pathLst>
            </a:custGeom>
            <a:ln w="6286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13" name="object 1213"/>
            <p:cNvSpPr/>
            <p:nvPr/>
          </p:nvSpPr>
          <p:spPr>
            <a:xfrm>
              <a:off x="3629405" y="7381398"/>
              <a:ext cx="1905" cy="27940"/>
            </a:xfrm>
            <a:custGeom>
              <a:avLst/>
              <a:gdLst/>
              <a:ahLst/>
              <a:cxnLst/>
              <a:rect l="l" t="t" r="r" b="b"/>
              <a:pathLst>
                <a:path w="1904" h="27940">
                  <a:moveTo>
                    <a:pt x="0" y="0"/>
                  </a:moveTo>
                  <a:lnTo>
                    <a:pt x="0" y="27622"/>
                  </a:lnTo>
                </a:path>
                <a:path w="1904" h="27940">
                  <a:moveTo>
                    <a:pt x="1524" y="0"/>
                  </a:moveTo>
                  <a:lnTo>
                    <a:pt x="1524" y="27622"/>
                  </a:lnTo>
                </a:path>
              </a:pathLst>
            </a:custGeom>
            <a:ln w="6286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14" name="object 1214"/>
            <p:cNvSpPr/>
            <p:nvPr/>
          </p:nvSpPr>
          <p:spPr>
            <a:xfrm>
              <a:off x="3632454" y="7381398"/>
              <a:ext cx="0" cy="27940"/>
            </a:xfrm>
            <a:custGeom>
              <a:avLst/>
              <a:gdLst/>
              <a:ahLst/>
              <a:cxnLst/>
              <a:rect l="l" t="t" r="r" b="b"/>
              <a:pathLst>
                <a:path h="27940">
                  <a:moveTo>
                    <a:pt x="0" y="0"/>
                  </a:moveTo>
                  <a:lnTo>
                    <a:pt x="0" y="27622"/>
                  </a:lnTo>
                </a:path>
                <a:path h="27940">
                  <a:moveTo>
                    <a:pt x="0" y="0"/>
                  </a:moveTo>
                  <a:lnTo>
                    <a:pt x="0" y="27622"/>
                  </a:lnTo>
                </a:path>
              </a:pathLst>
            </a:custGeom>
            <a:ln w="6286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15" name="object 1215"/>
            <p:cNvSpPr/>
            <p:nvPr/>
          </p:nvSpPr>
          <p:spPr>
            <a:xfrm>
              <a:off x="3633216" y="7383780"/>
              <a:ext cx="1905" cy="22860"/>
            </a:xfrm>
            <a:custGeom>
              <a:avLst/>
              <a:gdLst/>
              <a:ahLst/>
              <a:cxnLst/>
              <a:rect l="l" t="t" r="r" b="b"/>
              <a:pathLst>
                <a:path w="1904" h="22859">
                  <a:moveTo>
                    <a:pt x="762" y="-2381"/>
                  </a:moveTo>
                  <a:lnTo>
                    <a:pt x="762" y="25240"/>
                  </a:lnTo>
                </a:path>
              </a:pathLst>
            </a:custGeom>
            <a:ln w="6286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16" name="object 1216"/>
            <p:cNvSpPr/>
            <p:nvPr/>
          </p:nvSpPr>
          <p:spPr>
            <a:xfrm>
              <a:off x="3636264" y="7383780"/>
              <a:ext cx="5080" cy="22860"/>
            </a:xfrm>
            <a:custGeom>
              <a:avLst/>
              <a:gdLst/>
              <a:ahLst/>
              <a:cxnLst/>
              <a:rect l="l" t="t" r="r" b="b"/>
              <a:pathLst>
                <a:path w="5079" h="22859">
                  <a:moveTo>
                    <a:pt x="0" y="22859"/>
                  </a:moveTo>
                  <a:lnTo>
                    <a:pt x="0" y="0"/>
                  </a:lnTo>
                </a:path>
                <a:path w="5079" h="22859">
                  <a:moveTo>
                    <a:pt x="0" y="22859"/>
                  </a:moveTo>
                  <a:lnTo>
                    <a:pt x="0" y="0"/>
                  </a:lnTo>
                </a:path>
                <a:path w="5079" h="22859">
                  <a:moveTo>
                    <a:pt x="0" y="22859"/>
                  </a:moveTo>
                  <a:lnTo>
                    <a:pt x="0" y="0"/>
                  </a:lnTo>
                </a:path>
                <a:path w="5079" h="22859">
                  <a:moveTo>
                    <a:pt x="1524" y="22859"/>
                  </a:moveTo>
                  <a:lnTo>
                    <a:pt x="1524" y="0"/>
                  </a:lnTo>
                </a:path>
                <a:path w="5079" h="22859">
                  <a:moveTo>
                    <a:pt x="3047" y="22859"/>
                  </a:moveTo>
                  <a:lnTo>
                    <a:pt x="3047" y="0"/>
                  </a:lnTo>
                </a:path>
                <a:path w="5079" h="22859">
                  <a:moveTo>
                    <a:pt x="3047" y="22859"/>
                  </a:moveTo>
                  <a:lnTo>
                    <a:pt x="3047" y="0"/>
                  </a:lnTo>
                </a:path>
                <a:path w="5079" h="22859">
                  <a:moveTo>
                    <a:pt x="4571" y="22859"/>
                  </a:moveTo>
                  <a:lnTo>
                    <a:pt x="4571" y="0"/>
                  </a:lnTo>
                </a:path>
              </a:pathLst>
            </a:custGeom>
            <a:ln w="476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17" name="object 1217"/>
            <p:cNvSpPr/>
            <p:nvPr/>
          </p:nvSpPr>
          <p:spPr>
            <a:xfrm>
              <a:off x="3642360" y="7383780"/>
              <a:ext cx="1905" cy="22860"/>
            </a:xfrm>
            <a:custGeom>
              <a:avLst/>
              <a:gdLst/>
              <a:ahLst/>
              <a:cxnLst/>
              <a:rect l="l" t="t" r="r" b="b"/>
              <a:pathLst>
                <a:path w="1904" h="22859">
                  <a:moveTo>
                    <a:pt x="762" y="-2381"/>
                  </a:moveTo>
                  <a:lnTo>
                    <a:pt x="762" y="25240"/>
                  </a:lnTo>
                </a:path>
              </a:pathLst>
            </a:custGeom>
            <a:ln w="6286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18" name="object 1218"/>
            <p:cNvSpPr/>
            <p:nvPr/>
          </p:nvSpPr>
          <p:spPr>
            <a:xfrm>
              <a:off x="3643883" y="7383780"/>
              <a:ext cx="0" cy="22860"/>
            </a:xfrm>
            <a:custGeom>
              <a:avLst/>
              <a:gdLst/>
              <a:ahLst/>
              <a:cxnLst/>
              <a:rect l="l" t="t" r="r" b="b"/>
              <a:pathLst>
                <a:path h="22859">
                  <a:moveTo>
                    <a:pt x="0" y="22859"/>
                  </a:moveTo>
                  <a:lnTo>
                    <a:pt x="0" y="0"/>
                  </a:lnTo>
                </a:path>
                <a:path h="22859">
                  <a:moveTo>
                    <a:pt x="0" y="22859"/>
                  </a:moveTo>
                  <a:lnTo>
                    <a:pt x="0" y="0"/>
                  </a:lnTo>
                </a:path>
              </a:pathLst>
            </a:custGeom>
            <a:ln w="476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19" name="object 1219"/>
            <p:cNvSpPr/>
            <p:nvPr/>
          </p:nvSpPr>
          <p:spPr>
            <a:xfrm>
              <a:off x="3643883" y="7383780"/>
              <a:ext cx="1905" cy="22860"/>
            </a:xfrm>
            <a:custGeom>
              <a:avLst/>
              <a:gdLst/>
              <a:ahLst/>
              <a:cxnLst/>
              <a:rect l="l" t="t" r="r" b="b"/>
              <a:pathLst>
                <a:path w="1904" h="22859">
                  <a:moveTo>
                    <a:pt x="762" y="-2381"/>
                  </a:moveTo>
                  <a:lnTo>
                    <a:pt x="762" y="25240"/>
                  </a:lnTo>
                </a:path>
              </a:pathLst>
            </a:custGeom>
            <a:ln w="6286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20" name="object 1220"/>
            <p:cNvSpPr/>
            <p:nvPr/>
          </p:nvSpPr>
          <p:spPr>
            <a:xfrm>
              <a:off x="3646932" y="7383780"/>
              <a:ext cx="0" cy="22860"/>
            </a:xfrm>
            <a:custGeom>
              <a:avLst/>
              <a:gdLst/>
              <a:ahLst/>
              <a:cxnLst/>
              <a:rect l="l" t="t" r="r" b="b"/>
              <a:pathLst>
                <a:path h="22859">
                  <a:moveTo>
                    <a:pt x="0" y="22859"/>
                  </a:moveTo>
                  <a:lnTo>
                    <a:pt x="0" y="0"/>
                  </a:lnTo>
                </a:path>
              </a:pathLst>
            </a:custGeom>
            <a:ln w="476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21" name="object 1221"/>
            <p:cNvSpPr/>
            <p:nvPr/>
          </p:nvSpPr>
          <p:spPr>
            <a:xfrm>
              <a:off x="3647694" y="7381398"/>
              <a:ext cx="0" cy="27940"/>
            </a:xfrm>
            <a:custGeom>
              <a:avLst/>
              <a:gdLst/>
              <a:ahLst/>
              <a:cxnLst/>
              <a:rect l="l" t="t" r="r" b="b"/>
              <a:pathLst>
                <a:path h="27940">
                  <a:moveTo>
                    <a:pt x="0" y="0"/>
                  </a:moveTo>
                  <a:lnTo>
                    <a:pt x="0" y="27622"/>
                  </a:lnTo>
                </a:path>
                <a:path h="27940">
                  <a:moveTo>
                    <a:pt x="0" y="0"/>
                  </a:moveTo>
                  <a:lnTo>
                    <a:pt x="0" y="27622"/>
                  </a:lnTo>
                </a:path>
              </a:pathLst>
            </a:custGeom>
            <a:ln w="6286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22" name="object 1222"/>
            <p:cNvSpPr/>
            <p:nvPr/>
          </p:nvSpPr>
          <p:spPr>
            <a:xfrm>
              <a:off x="3649980" y="7383780"/>
              <a:ext cx="0" cy="22860"/>
            </a:xfrm>
            <a:custGeom>
              <a:avLst/>
              <a:gdLst/>
              <a:ahLst/>
              <a:cxnLst/>
              <a:rect l="l" t="t" r="r" b="b"/>
              <a:pathLst>
                <a:path h="22859">
                  <a:moveTo>
                    <a:pt x="0" y="22859"/>
                  </a:moveTo>
                  <a:lnTo>
                    <a:pt x="0" y="0"/>
                  </a:lnTo>
                </a:path>
              </a:pathLst>
            </a:custGeom>
            <a:ln w="476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23" name="object 1223"/>
            <p:cNvSpPr/>
            <p:nvPr/>
          </p:nvSpPr>
          <p:spPr>
            <a:xfrm>
              <a:off x="3650741" y="7381398"/>
              <a:ext cx="0" cy="27940"/>
            </a:xfrm>
            <a:custGeom>
              <a:avLst/>
              <a:gdLst/>
              <a:ahLst/>
              <a:cxnLst/>
              <a:rect l="l" t="t" r="r" b="b"/>
              <a:pathLst>
                <a:path h="27940">
                  <a:moveTo>
                    <a:pt x="0" y="0"/>
                  </a:moveTo>
                  <a:lnTo>
                    <a:pt x="0" y="27622"/>
                  </a:lnTo>
                </a:path>
                <a:path h="27940">
                  <a:moveTo>
                    <a:pt x="0" y="0"/>
                  </a:moveTo>
                  <a:lnTo>
                    <a:pt x="0" y="27622"/>
                  </a:lnTo>
                </a:path>
              </a:pathLst>
            </a:custGeom>
            <a:ln w="6286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24" name="object 1224"/>
            <p:cNvSpPr/>
            <p:nvPr/>
          </p:nvSpPr>
          <p:spPr>
            <a:xfrm>
              <a:off x="3651503" y="7383780"/>
              <a:ext cx="0" cy="22860"/>
            </a:xfrm>
            <a:custGeom>
              <a:avLst/>
              <a:gdLst/>
              <a:ahLst/>
              <a:cxnLst/>
              <a:rect l="l" t="t" r="r" b="b"/>
              <a:pathLst>
                <a:path h="22859">
                  <a:moveTo>
                    <a:pt x="0" y="22859"/>
                  </a:moveTo>
                  <a:lnTo>
                    <a:pt x="0" y="0"/>
                  </a:lnTo>
                </a:path>
              </a:pathLst>
            </a:custGeom>
            <a:ln w="476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25" name="object 1225"/>
            <p:cNvSpPr/>
            <p:nvPr/>
          </p:nvSpPr>
          <p:spPr>
            <a:xfrm>
              <a:off x="3653027" y="7383780"/>
              <a:ext cx="1905" cy="22860"/>
            </a:xfrm>
            <a:custGeom>
              <a:avLst/>
              <a:gdLst/>
              <a:ahLst/>
              <a:cxnLst/>
              <a:rect l="l" t="t" r="r" b="b"/>
              <a:pathLst>
                <a:path w="1904" h="22859">
                  <a:moveTo>
                    <a:pt x="762" y="-2381"/>
                  </a:moveTo>
                  <a:lnTo>
                    <a:pt x="762" y="25240"/>
                  </a:lnTo>
                </a:path>
              </a:pathLst>
            </a:custGeom>
            <a:ln w="6286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26" name="object 1226"/>
            <p:cNvSpPr/>
            <p:nvPr/>
          </p:nvSpPr>
          <p:spPr>
            <a:xfrm>
              <a:off x="3654551" y="7383780"/>
              <a:ext cx="0" cy="22860"/>
            </a:xfrm>
            <a:custGeom>
              <a:avLst/>
              <a:gdLst/>
              <a:ahLst/>
              <a:cxnLst/>
              <a:rect l="l" t="t" r="r" b="b"/>
              <a:pathLst>
                <a:path h="22859">
                  <a:moveTo>
                    <a:pt x="0" y="22859"/>
                  </a:moveTo>
                  <a:lnTo>
                    <a:pt x="0" y="0"/>
                  </a:lnTo>
                </a:path>
                <a:path h="22859">
                  <a:moveTo>
                    <a:pt x="0" y="22859"/>
                  </a:moveTo>
                  <a:lnTo>
                    <a:pt x="0" y="0"/>
                  </a:lnTo>
                </a:path>
              </a:pathLst>
            </a:custGeom>
            <a:ln w="476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27" name="object 1227"/>
            <p:cNvSpPr/>
            <p:nvPr/>
          </p:nvSpPr>
          <p:spPr>
            <a:xfrm>
              <a:off x="3656075" y="7383780"/>
              <a:ext cx="1905" cy="22860"/>
            </a:xfrm>
            <a:custGeom>
              <a:avLst/>
              <a:gdLst/>
              <a:ahLst/>
              <a:cxnLst/>
              <a:rect l="l" t="t" r="r" b="b"/>
              <a:pathLst>
                <a:path w="1904" h="22859">
                  <a:moveTo>
                    <a:pt x="762" y="-2381"/>
                  </a:moveTo>
                  <a:lnTo>
                    <a:pt x="762" y="25240"/>
                  </a:lnTo>
                </a:path>
              </a:pathLst>
            </a:custGeom>
            <a:ln w="6286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28" name="object 1228"/>
            <p:cNvSpPr/>
            <p:nvPr/>
          </p:nvSpPr>
          <p:spPr>
            <a:xfrm>
              <a:off x="3657600" y="7383780"/>
              <a:ext cx="7620" cy="22860"/>
            </a:xfrm>
            <a:custGeom>
              <a:avLst/>
              <a:gdLst/>
              <a:ahLst/>
              <a:cxnLst/>
              <a:rect l="l" t="t" r="r" b="b"/>
              <a:pathLst>
                <a:path w="7620" h="22859">
                  <a:moveTo>
                    <a:pt x="0" y="22859"/>
                  </a:moveTo>
                  <a:lnTo>
                    <a:pt x="0" y="0"/>
                  </a:lnTo>
                </a:path>
                <a:path w="7620" h="22859">
                  <a:moveTo>
                    <a:pt x="1524" y="22859"/>
                  </a:moveTo>
                  <a:lnTo>
                    <a:pt x="1524" y="0"/>
                  </a:lnTo>
                </a:path>
                <a:path w="7620" h="22859">
                  <a:moveTo>
                    <a:pt x="1524" y="22859"/>
                  </a:moveTo>
                  <a:lnTo>
                    <a:pt x="1524" y="0"/>
                  </a:lnTo>
                </a:path>
                <a:path w="7620" h="22859">
                  <a:moveTo>
                    <a:pt x="3048" y="22859"/>
                  </a:moveTo>
                  <a:lnTo>
                    <a:pt x="3048" y="0"/>
                  </a:lnTo>
                </a:path>
                <a:path w="7620" h="22859">
                  <a:moveTo>
                    <a:pt x="4572" y="22859"/>
                  </a:moveTo>
                  <a:lnTo>
                    <a:pt x="4572" y="0"/>
                  </a:lnTo>
                </a:path>
                <a:path w="7620" h="22859">
                  <a:moveTo>
                    <a:pt x="4572" y="22859"/>
                  </a:moveTo>
                  <a:lnTo>
                    <a:pt x="4572" y="0"/>
                  </a:lnTo>
                </a:path>
                <a:path w="7620" h="22859">
                  <a:moveTo>
                    <a:pt x="6096" y="22859"/>
                  </a:moveTo>
                  <a:lnTo>
                    <a:pt x="6096" y="0"/>
                  </a:lnTo>
                </a:path>
                <a:path w="7620" h="22859">
                  <a:moveTo>
                    <a:pt x="7619" y="22859"/>
                  </a:moveTo>
                  <a:lnTo>
                    <a:pt x="7619" y="0"/>
                  </a:lnTo>
                </a:path>
              </a:pathLst>
            </a:custGeom>
            <a:ln w="476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29" name="object 1229"/>
            <p:cNvSpPr/>
            <p:nvPr/>
          </p:nvSpPr>
          <p:spPr>
            <a:xfrm>
              <a:off x="3665981" y="7381398"/>
              <a:ext cx="0" cy="27940"/>
            </a:xfrm>
            <a:custGeom>
              <a:avLst/>
              <a:gdLst/>
              <a:ahLst/>
              <a:cxnLst/>
              <a:rect l="l" t="t" r="r" b="b"/>
              <a:pathLst>
                <a:path h="27940">
                  <a:moveTo>
                    <a:pt x="0" y="0"/>
                  </a:moveTo>
                  <a:lnTo>
                    <a:pt x="0" y="27622"/>
                  </a:lnTo>
                </a:path>
                <a:path h="27940">
                  <a:moveTo>
                    <a:pt x="0" y="0"/>
                  </a:moveTo>
                  <a:lnTo>
                    <a:pt x="0" y="27622"/>
                  </a:lnTo>
                </a:path>
              </a:pathLst>
            </a:custGeom>
            <a:ln w="6286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30" name="object 1230"/>
            <p:cNvSpPr/>
            <p:nvPr/>
          </p:nvSpPr>
          <p:spPr>
            <a:xfrm>
              <a:off x="3667505" y="7381398"/>
              <a:ext cx="1905" cy="27940"/>
            </a:xfrm>
            <a:custGeom>
              <a:avLst/>
              <a:gdLst/>
              <a:ahLst/>
              <a:cxnLst/>
              <a:rect l="l" t="t" r="r" b="b"/>
              <a:pathLst>
                <a:path w="1904" h="27940">
                  <a:moveTo>
                    <a:pt x="0" y="0"/>
                  </a:moveTo>
                  <a:lnTo>
                    <a:pt x="0" y="27622"/>
                  </a:lnTo>
                </a:path>
                <a:path w="1904" h="27940">
                  <a:moveTo>
                    <a:pt x="1524" y="0"/>
                  </a:moveTo>
                  <a:lnTo>
                    <a:pt x="1524" y="27622"/>
                  </a:lnTo>
                </a:path>
              </a:pathLst>
            </a:custGeom>
            <a:ln w="6286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31" name="object 1231"/>
            <p:cNvSpPr/>
            <p:nvPr/>
          </p:nvSpPr>
          <p:spPr>
            <a:xfrm>
              <a:off x="3670554" y="7381398"/>
              <a:ext cx="0" cy="27940"/>
            </a:xfrm>
            <a:custGeom>
              <a:avLst/>
              <a:gdLst/>
              <a:ahLst/>
              <a:cxnLst/>
              <a:rect l="l" t="t" r="r" b="b"/>
              <a:pathLst>
                <a:path h="27940">
                  <a:moveTo>
                    <a:pt x="0" y="0"/>
                  </a:moveTo>
                  <a:lnTo>
                    <a:pt x="0" y="27622"/>
                  </a:lnTo>
                </a:path>
                <a:path h="27940">
                  <a:moveTo>
                    <a:pt x="0" y="0"/>
                  </a:moveTo>
                  <a:lnTo>
                    <a:pt x="0" y="27622"/>
                  </a:lnTo>
                </a:path>
              </a:pathLst>
            </a:custGeom>
            <a:ln w="6286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32" name="object 1232"/>
            <p:cNvSpPr/>
            <p:nvPr/>
          </p:nvSpPr>
          <p:spPr>
            <a:xfrm>
              <a:off x="3671316" y="7383780"/>
              <a:ext cx="1905" cy="22860"/>
            </a:xfrm>
            <a:custGeom>
              <a:avLst/>
              <a:gdLst/>
              <a:ahLst/>
              <a:cxnLst/>
              <a:rect l="l" t="t" r="r" b="b"/>
              <a:pathLst>
                <a:path w="1904" h="22859">
                  <a:moveTo>
                    <a:pt x="762" y="-2381"/>
                  </a:moveTo>
                  <a:lnTo>
                    <a:pt x="762" y="25240"/>
                  </a:lnTo>
                </a:path>
              </a:pathLst>
            </a:custGeom>
            <a:ln w="6286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33" name="object 1233"/>
            <p:cNvSpPr/>
            <p:nvPr/>
          </p:nvSpPr>
          <p:spPr>
            <a:xfrm>
              <a:off x="3672839" y="7383780"/>
              <a:ext cx="6350" cy="22860"/>
            </a:xfrm>
            <a:custGeom>
              <a:avLst/>
              <a:gdLst/>
              <a:ahLst/>
              <a:cxnLst/>
              <a:rect l="l" t="t" r="r" b="b"/>
              <a:pathLst>
                <a:path w="6350" h="22859">
                  <a:moveTo>
                    <a:pt x="0" y="22859"/>
                  </a:moveTo>
                  <a:lnTo>
                    <a:pt x="0" y="0"/>
                  </a:lnTo>
                </a:path>
                <a:path w="6350" h="22859">
                  <a:moveTo>
                    <a:pt x="0" y="22859"/>
                  </a:moveTo>
                  <a:lnTo>
                    <a:pt x="0" y="0"/>
                  </a:lnTo>
                </a:path>
                <a:path w="6350" h="22859">
                  <a:moveTo>
                    <a:pt x="1524" y="22859"/>
                  </a:moveTo>
                  <a:lnTo>
                    <a:pt x="1524" y="0"/>
                  </a:lnTo>
                </a:path>
                <a:path w="6350" h="22859">
                  <a:moveTo>
                    <a:pt x="3048" y="22859"/>
                  </a:moveTo>
                  <a:lnTo>
                    <a:pt x="3048" y="0"/>
                  </a:lnTo>
                </a:path>
                <a:path w="6350" h="22859">
                  <a:moveTo>
                    <a:pt x="4571" y="22859"/>
                  </a:moveTo>
                  <a:lnTo>
                    <a:pt x="4571" y="0"/>
                  </a:lnTo>
                </a:path>
                <a:path w="6350" h="22859">
                  <a:moveTo>
                    <a:pt x="4571" y="22859"/>
                  </a:moveTo>
                  <a:lnTo>
                    <a:pt x="4571" y="0"/>
                  </a:lnTo>
                </a:path>
                <a:path w="6350" h="22859">
                  <a:moveTo>
                    <a:pt x="6095" y="22859"/>
                  </a:moveTo>
                  <a:lnTo>
                    <a:pt x="6095" y="0"/>
                  </a:lnTo>
                </a:path>
              </a:pathLst>
            </a:custGeom>
            <a:ln w="476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34" name="object 1234"/>
            <p:cNvSpPr/>
            <p:nvPr/>
          </p:nvSpPr>
          <p:spPr>
            <a:xfrm>
              <a:off x="3678935" y="7383780"/>
              <a:ext cx="1905" cy="22860"/>
            </a:xfrm>
            <a:custGeom>
              <a:avLst/>
              <a:gdLst/>
              <a:ahLst/>
              <a:cxnLst/>
              <a:rect l="l" t="t" r="r" b="b"/>
              <a:pathLst>
                <a:path w="1904" h="22859">
                  <a:moveTo>
                    <a:pt x="762" y="-2381"/>
                  </a:moveTo>
                  <a:lnTo>
                    <a:pt x="762" y="25240"/>
                  </a:lnTo>
                </a:path>
              </a:pathLst>
            </a:custGeom>
            <a:ln w="6286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35" name="object 1235"/>
            <p:cNvSpPr/>
            <p:nvPr/>
          </p:nvSpPr>
          <p:spPr>
            <a:xfrm>
              <a:off x="3681983" y="7383780"/>
              <a:ext cx="0" cy="22860"/>
            </a:xfrm>
            <a:custGeom>
              <a:avLst/>
              <a:gdLst/>
              <a:ahLst/>
              <a:cxnLst/>
              <a:rect l="l" t="t" r="r" b="b"/>
              <a:pathLst>
                <a:path h="22859">
                  <a:moveTo>
                    <a:pt x="0" y="22859"/>
                  </a:moveTo>
                  <a:lnTo>
                    <a:pt x="0" y="0"/>
                  </a:lnTo>
                </a:path>
                <a:path h="22859">
                  <a:moveTo>
                    <a:pt x="0" y="22859"/>
                  </a:moveTo>
                  <a:lnTo>
                    <a:pt x="0" y="0"/>
                  </a:lnTo>
                </a:path>
              </a:pathLst>
            </a:custGeom>
            <a:ln w="476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36" name="object 1236"/>
            <p:cNvSpPr/>
            <p:nvPr/>
          </p:nvSpPr>
          <p:spPr>
            <a:xfrm>
              <a:off x="3681983" y="7383780"/>
              <a:ext cx="1905" cy="22860"/>
            </a:xfrm>
            <a:custGeom>
              <a:avLst/>
              <a:gdLst/>
              <a:ahLst/>
              <a:cxnLst/>
              <a:rect l="l" t="t" r="r" b="b"/>
              <a:pathLst>
                <a:path w="1904" h="22859">
                  <a:moveTo>
                    <a:pt x="762" y="-2381"/>
                  </a:moveTo>
                  <a:lnTo>
                    <a:pt x="762" y="25240"/>
                  </a:lnTo>
                </a:path>
              </a:pathLst>
            </a:custGeom>
            <a:ln w="6286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37" name="object 1237"/>
            <p:cNvSpPr/>
            <p:nvPr/>
          </p:nvSpPr>
          <p:spPr>
            <a:xfrm>
              <a:off x="3684270" y="7381398"/>
              <a:ext cx="1905" cy="27940"/>
            </a:xfrm>
            <a:custGeom>
              <a:avLst/>
              <a:gdLst/>
              <a:ahLst/>
              <a:cxnLst/>
              <a:rect l="l" t="t" r="r" b="b"/>
              <a:pathLst>
                <a:path w="1904" h="27940">
                  <a:moveTo>
                    <a:pt x="0" y="0"/>
                  </a:moveTo>
                  <a:lnTo>
                    <a:pt x="0" y="27622"/>
                  </a:lnTo>
                </a:path>
                <a:path w="1904" h="27940">
                  <a:moveTo>
                    <a:pt x="0" y="0"/>
                  </a:moveTo>
                  <a:lnTo>
                    <a:pt x="0" y="27622"/>
                  </a:lnTo>
                </a:path>
                <a:path w="1904" h="27940">
                  <a:moveTo>
                    <a:pt x="1524" y="0"/>
                  </a:moveTo>
                  <a:lnTo>
                    <a:pt x="1524" y="27622"/>
                  </a:lnTo>
                </a:path>
              </a:pathLst>
            </a:custGeom>
            <a:ln w="6286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38" name="object 1238"/>
            <p:cNvSpPr/>
            <p:nvPr/>
          </p:nvSpPr>
          <p:spPr>
            <a:xfrm>
              <a:off x="3686556" y="7383780"/>
              <a:ext cx="0" cy="22860"/>
            </a:xfrm>
            <a:custGeom>
              <a:avLst/>
              <a:gdLst/>
              <a:ahLst/>
              <a:cxnLst/>
              <a:rect l="l" t="t" r="r" b="b"/>
              <a:pathLst>
                <a:path h="22859">
                  <a:moveTo>
                    <a:pt x="0" y="22859"/>
                  </a:moveTo>
                  <a:lnTo>
                    <a:pt x="0" y="0"/>
                  </a:lnTo>
                </a:path>
              </a:pathLst>
            </a:custGeom>
            <a:ln w="476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39" name="object 1239"/>
            <p:cNvSpPr/>
            <p:nvPr/>
          </p:nvSpPr>
          <p:spPr>
            <a:xfrm>
              <a:off x="3688841" y="7381398"/>
              <a:ext cx="0" cy="27940"/>
            </a:xfrm>
            <a:custGeom>
              <a:avLst/>
              <a:gdLst/>
              <a:ahLst/>
              <a:cxnLst/>
              <a:rect l="l" t="t" r="r" b="b"/>
              <a:pathLst>
                <a:path h="27940">
                  <a:moveTo>
                    <a:pt x="0" y="0"/>
                  </a:moveTo>
                  <a:lnTo>
                    <a:pt x="0" y="27622"/>
                  </a:lnTo>
                </a:path>
                <a:path h="27940">
                  <a:moveTo>
                    <a:pt x="0" y="0"/>
                  </a:moveTo>
                  <a:lnTo>
                    <a:pt x="0" y="27622"/>
                  </a:lnTo>
                </a:path>
              </a:pathLst>
            </a:custGeom>
            <a:ln w="6286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40" name="object 1240"/>
            <p:cNvSpPr/>
            <p:nvPr/>
          </p:nvSpPr>
          <p:spPr>
            <a:xfrm>
              <a:off x="3689603" y="7383780"/>
              <a:ext cx="0" cy="22860"/>
            </a:xfrm>
            <a:custGeom>
              <a:avLst/>
              <a:gdLst/>
              <a:ahLst/>
              <a:cxnLst/>
              <a:rect l="l" t="t" r="r" b="b"/>
              <a:pathLst>
                <a:path h="22859">
                  <a:moveTo>
                    <a:pt x="0" y="22859"/>
                  </a:moveTo>
                  <a:lnTo>
                    <a:pt x="0" y="0"/>
                  </a:lnTo>
                </a:path>
              </a:pathLst>
            </a:custGeom>
            <a:ln w="476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41" name="object 1241"/>
            <p:cNvSpPr/>
            <p:nvPr/>
          </p:nvSpPr>
          <p:spPr>
            <a:xfrm>
              <a:off x="3691127" y="7383780"/>
              <a:ext cx="1905" cy="22860"/>
            </a:xfrm>
            <a:custGeom>
              <a:avLst/>
              <a:gdLst/>
              <a:ahLst/>
              <a:cxnLst/>
              <a:rect l="l" t="t" r="r" b="b"/>
              <a:pathLst>
                <a:path w="1904" h="22859">
                  <a:moveTo>
                    <a:pt x="762" y="-2381"/>
                  </a:moveTo>
                  <a:lnTo>
                    <a:pt x="762" y="25240"/>
                  </a:lnTo>
                </a:path>
              </a:pathLst>
            </a:custGeom>
            <a:ln w="6286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42" name="object 1242"/>
            <p:cNvSpPr/>
            <p:nvPr/>
          </p:nvSpPr>
          <p:spPr>
            <a:xfrm>
              <a:off x="3692651" y="7383780"/>
              <a:ext cx="0" cy="22860"/>
            </a:xfrm>
            <a:custGeom>
              <a:avLst/>
              <a:gdLst/>
              <a:ahLst/>
              <a:cxnLst/>
              <a:rect l="l" t="t" r="r" b="b"/>
              <a:pathLst>
                <a:path h="22859">
                  <a:moveTo>
                    <a:pt x="0" y="22859"/>
                  </a:moveTo>
                  <a:lnTo>
                    <a:pt x="0" y="0"/>
                  </a:lnTo>
                </a:path>
                <a:path h="22859">
                  <a:moveTo>
                    <a:pt x="0" y="22859"/>
                  </a:moveTo>
                  <a:lnTo>
                    <a:pt x="0" y="0"/>
                  </a:lnTo>
                </a:path>
              </a:pathLst>
            </a:custGeom>
            <a:ln w="476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43" name="object 1243"/>
            <p:cNvSpPr/>
            <p:nvPr/>
          </p:nvSpPr>
          <p:spPr>
            <a:xfrm>
              <a:off x="3694175" y="7383780"/>
              <a:ext cx="1905" cy="22860"/>
            </a:xfrm>
            <a:custGeom>
              <a:avLst/>
              <a:gdLst/>
              <a:ahLst/>
              <a:cxnLst/>
              <a:rect l="l" t="t" r="r" b="b"/>
              <a:pathLst>
                <a:path w="1904" h="22859">
                  <a:moveTo>
                    <a:pt x="762" y="-2381"/>
                  </a:moveTo>
                  <a:lnTo>
                    <a:pt x="762" y="25240"/>
                  </a:lnTo>
                </a:path>
              </a:pathLst>
            </a:custGeom>
            <a:ln w="6286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44" name="object 1244"/>
            <p:cNvSpPr/>
            <p:nvPr/>
          </p:nvSpPr>
          <p:spPr>
            <a:xfrm>
              <a:off x="3695700" y="7383780"/>
              <a:ext cx="1905" cy="22860"/>
            </a:xfrm>
            <a:custGeom>
              <a:avLst/>
              <a:gdLst/>
              <a:ahLst/>
              <a:cxnLst/>
              <a:rect l="l" t="t" r="r" b="b"/>
              <a:pathLst>
                <a:path w="1904" h="22859">
                  <a:moveTo>
                    <a:pt x="0" y="22859"/>
                  </a:moveTo>
                  <a:lnTo>
                    <a:pt x="0" y="0"/>
                  </a:lnTo>
                </a:path>
                <a:path w="1904" h="22859">
                  <a:moveTo>
                    <a:pt x="0" y="22859"/>
                  </a:moveTo>
                  <a:lnTo>
                    <a:pt x="0" y="0"/>
                  </a:lnTo>
                </a:path>
                <a:path w="1904" h="22859">
                  <a:moveTo>
                    <a:pt x="1524" y="22859"/>
                  </a:moveTo>
                  <a:lnTo>
                    <a:pt x="1524" y="0"/>
                  </a:lnTo>
                </a:path>
              </a:pathLst>
            </a:custGeom>
            <a:ln w="476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45" name="object 1245"/>
            <p:cNvSpPr/>
            <p:nvPr/>
          </p:nvSpPr>
          <p:spPr>
            <a:xfrm>
              <a:off x="3697224" y="7383780"/>
              <a:ext cx="1905" cy="22860"/>
            </a:xfrm>
            <a:custGeom>
              <a:avLst/>
              <a:gdLst/>
              <a:ahLst/>
              <a:cxnLst/>
              <a:rect l="l" t="t" r="r" b="b"/>
              <a:pathLst>
                <a:path w="1904" h="22859">
                  <a:moveTo>
                    <a:pt x="762" y="-2381"/>
                  </a:moveTo>
                  <a:lnTo>
                    <a:pt x="762" y="25240"/>
                  </a:lnTo>
                </a:path>
              </a:pathLst>
            </a:custGeom>
            <a:ln w="6286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46" name="object 1246"/>
            <p:cNvSpPr/>
            <p:nvPr/>
          </p:nvSpPr>
          <p:spPr>
            <a:xfrm>
              <a:off x="3700272" y="7383780"/>
              <a:ext cx="0" cy="22860"/>
            </a:xfrm>
            <a:custGeom>
              <a:avLst/>
              <a:gdLst/>
              <a:ahLst/>
              <a:cxnLst/>
              <a:rect l="l" t="t" r="r" b="b"/>
              <a:pathLst>
                <a:path h="22859">
                  <a:moveTo>
                    <a:pt x="0" y="22859"/>
                  </a:moveTo>
                  <a:lnTo>
                    <a:pt x="0" y="0"/>
                  </a:lnTo>
                </a:path>
                <a:path h="22859">
                  <a:moveTo>
                    <a:pt x="0" y="22859"/>
                  </a:moveTo>
                  <a:lnTo>
                    <a:pt x="0" y="0"/>
                  </a:lnTo>
                </a:path>
              </a:pathLst>
            </a:custGeom>
            <a:ln w="476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47" name="object 1247"/>
            <p:cNvSpPr/>
            <p:nvPr/>
          </p:nvSpPr>
          <p:spPr>
            <a:xfrm>
              <a:off x="3700272" y="7383780"/>
              <a:ext cx="1905" cy="22860"/>
            </a:xfrm>
            <a:custGeom>
              <a:avLst/>
              <a:gdLst/>
              <a:ahLst/>
              <a:cxnLst/>
              <a:rect l="l" t="t" r="r" b="b"/>
              <a:pathLst>
                <a:path w="1904" h="22859">
                  <a:moveTo>
                    <a:pt x="762" y="-2381"/>
                  </a:moveTo>
                  <a:lnTo>
                    <a:pt x="762" y="25240"/>
                  </a:lnTo>
                </a:path>
              </a:pathLst>
            </a:custGeom>
            <a:ln w="6286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48" name="object 1248"/>
            <p:cNvSpPr/>
            <p:nvPr/>
          </p:nvSpPr>
          <p:spPr>
            <a:xfrm>
              <a:off x="3701796" y="7383780"/>
              <a:ext cx="1905" cy="22860"/>
            </a:xfrm>
            <a:custGeom>
              <a:avLst/>
              <a:gdLst/>
              <a:ahLst/>
              <a:cxnLst/>
              <a:rect l="l" t="t" r="r" b="b"/>
              <a:pathLst>
                <a:path w="1904" h="22859">
                  <a:moveTo>
                    <a:pt x="761" y="-2381"/>
                  </a:moveTo>
                  <a:lnTo>
                    <a:pt x="761" y="25240"/>
                  </a:lnTo>
                </a:path>
              </a:pathLst>
            </a:custGeom>
            <a:ln w="6286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49" name="object 1249"/>
            <p:cNvSpPr/>
            <p:nvPr/>
          </p:nvSpPr>
          <p:spPr>
            <a:xfrm>
              <a:off x="3704081" y="7381398"/>
              <a:ext cx="0" cy="27940"/>
            </a:xfrm>
            <a:custGeom>
              <a:avLst/>
              <a:gdLst/>
              <a:ahLst/>
              <a:cxnLst/>
              <a:rect l="l" t="t" r="r" b="b"/>
              <a:pathLst>
                <a:path h="27940">
                  <a:moveTo>
                    <a:pt x="0" y="0"/>
                  </a:moveTo>
                  <a:lnTo>
                    <a:pt x="0" y="27622"/>
                  </a:lnTo>
                </a:path>
                <a:path h="27940">
                  <a:moveTo>
                    <a:pt x="0" y="0"/>
                  </a:moveTo>
                  <a:lnTo>
                    <a:pt x="0" y="27622"/>
                  </a:lnTo>
                </a:path>
              </a:pathLst>
            </a:custGeom>
            <a:ln w="6286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50" name="object 1250"/>
            <p:cNvSpPr/>
            <p:nvPr/>
          </p:nvSpPr>
          <p:spPr>
            <a:xfrm>
              <a:off x="3705605" y="7381398"/>
              <a:ext cx="1905" cy="27940"/>
            </a:xfrm>
            <a:custGeom>
              <a:avLst/>
              <a:gdLst/>
              <a:ahLst/>
              <a:cxnLst/>
              <a:rect l="l" t="t" r="r" b="b"/>
              <a:pathLst>
                <a:path w="1904" h="27940">
                  <a:moveTo>
                    <a:pt x="0" y="0"/>
                  </a:moveTo>
                  <a:lnTo>
                    <a:pt x="0" y="27622"/>
                  </a:lnTo>
                </a:path>
                <a:path w="1904" h="27940">
                  <a:moveTo>
                    <a:pt x="1524" y="0"/>
                  </a:moveTo>
                  <a:lnTo>
                    <a:pt x="1524" y="27622"/>
                  </a:lnTo>
                </a:path>
                <a:path w="1904" h="27940">
                  <a:moveTo>
                    <a:pt x="1524" y="0"/>
                  </a:moveTo>
                  <a:lnTo>
                    <a:pt x="1524" y="27622"/>
                  </a:lnTo>
                </a:path>
              </a:pathLst>
            </a:custGeom>
            <a:ln w="6286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51" name="object 1251"/>
            <p:cNvSpPr/>
            <p:nvPr/>
          </p:nvSpPr>
          <p:spPr>
            <a:xfrm>
              <a:off x="3707892" y="7383780"/>
              <a:ext cx="1905" cy="22860"/>
            </a:xfrm>
            <a:custGeom>
              <a:avLst/>
              <a:gdLst/>
              <a:ahLst/>
              <a:cxnLst/>
              <a:rect l="l" t="t" r="r" b="b"/>
              <a:pathLst>
                <a:path w="1904" h="22859">
                  <a:moveTo>
                    <a:pt x="762" y="-2381"/>
                  </a:moveTo>
                  <a:lnTo>
                    <a:pt x="762" y="25240"/>
                  </a:lnTo>
                </a:path>
              </a:pathLst>
            </a:custGeom>
            <a:ln w="6286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52" name="object 1252"/>
            <p:cNvSpPr/>
            <p:nvPr/>
          </p:nvSpPr>
          <p:spPr>
            <a:xfrm>
              <a:off x="3709416" y="7383780"/>
              <a:ext cx="6350" cy="22860"/>
            </a:xfrm>
            <a:custGeom>
              <a:avLst/>
              <a:gdLst/>
              <a:ahLst/>
              <a:cxnLst/>
              <a:rect l="l" t="t" r="r" b="b"/>
              <a:pathLst>
                <a:path w="6350" h="22859">
                  <a:moveTo>
                    <a:pt x="0" y="22859"/>
                  </a:moveTo>
                  <a:lnTo>
                    <a:pt x="0" y="0"/>
                  </a:lnTo>
                </a:path>
                <a:path w="6350" h="22859">
                  <a:moveTo>
                    <a:pt x="1524" y="22859"/>
                  </a:moveTo>
                  <a:lnTo>
                    <a:pt x="1524" y="0"/>
                  </a:lnTo>
                </a:path>
                <a:path w="6350" h="22859">
                  <a:moveTo>
                    <a:pt x="1524" y="22859"/>
                  </a:moveTo>
                  <a:lnTo>
                    <a:pt x="1524" y="0"/>
                  </a:lnTo>
                </a:path>
                <a:path w="6350" h="22859">
                  <a:moveTo>
                    <a:pt x="3048" y="22859"/>
                  </a:moveTo>
                  <a:lnTo>
                    <a:pt x="3048" y="0"/>
                  </a:lnTo>
                </a:path>
                <a:path w="6350" h="22859">
                  <a:moveTo>
                    <a:pt x="4572" y="22859"/>
                  </a:moveTo>
                  <a:lnTo>
                    <a:pt x="4572" y="0"/>
                  </a:lnTo>
                </a:path>
                <a:path w="6350" h="22859">
                  <a:moveTo>
                    <a:pt x="6095" y="22859"/>
                  </a:moveTo>
                  <a:lnTo>
                    <a:pt x="6095" y="0"/>
                  </a:lnTo>
                </a:path>
                <a:path w="6350" h="22859">
                  <a:moveTo>
                    <a:pt x="6095" y="22859"/>
                  </a:moveTo>
                  <a:lnTo>
                    <a:pt x="6095" y="0"/>
                  </a:lnTo>
                </a:path>
                <a:path w="6350" h="22859">
                  <a:moveTo>
                    <a:pt x="6095" y="22859"/>
                  </a:moveTo>
                  <a:lnTo>
                    <a:pt x="6095" y="0"/>
                  </a:lnTo>
                </a:path>
              </a:pathLst>
            </a:custGeom>
            <a:ln w="476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53" name="object 1253"/>
            <p:cNvSpPr/>
            <p:nvPr/>
          </p:nvSpPr>
          <p:spPr>
            <a:xfrm>
              <a:off x="3716273" y="7381398"/>
              <a:ext cx="0" cy="27940"/>
            </a:xfrm>
            <a:custGeom>
              <a:avLst/>
              <a:gdLst/>
              <a:ahLst/>
              <a:cxnLst/>
              <a:rect l="l" t="t" r="r" b="b"/>
              <a:pathLst>
                <a:path h="27940">
                  <a:moveTo>
                    <a:pt x="0" y="0"/>
                  </a:moveTo>
                  <a:lnTo>
                    <a:pt x="0" y="27622"/>
                  </a:lnTo>
                </a:path>
                <a:path h="27940">
                  <a:moveTo>
                    <a:pt x="0" y="0"/>
                  </a:moveTo>
                  <a:lnTo>
                    <a:pt x="0" y="27622"/>
                  </a:lnTo>
                </a:path>
              </a:pathLst>
            </a:custGeom>
            <a:ln w="6286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54" name="object 1254"/>
            <p:cNvSpPr/>
            <p:nvPr/>
          </p:nvSpPr>
          <p:spPr>
            <a:xfrm>
              <a:off x="3717035" y="7383780"/>
              <a:ext cx="1905" cy="22860"/>
            </a:xfrm>
            <a:custGeom>
              <a:avLst/>
              <a:gdLst/>
              <a:ahLst/>
              <a:cxnLst/>
              <a:rect l="l" t="t" r="r" b="b"/>
              <a:pathLst>
                <a:path w="1904" h="22859">
                  <a:moveTo>
                    <a:pt x="762" y="-2381"/>
                  </a:moveTo>
                  <a:lnTo>
                    <a:pt x="762" y="25240"/>
                  </a:lnTo>
                </a:path>
              </a:pathLst>
            </a:custGeom>
            <a:ln w="6286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55" name="object 1255"/>
            <p:cNvSpPr/>
            <p:nvPr/>
          </p:nvSpPr>
          <p:spPr>
            <a:xfrm>
              <a:off x="3718560" y="7383780"/>
              <a:ext cx="1905" cy="22860"/>
            </a:xfrm>
            <a:custGeom>
              <a:avLst/>
              <a:gdLst/>
              <a:ahLst/>
              <a:cxnLst/>
              <a:rect l="l" t="t" r="r" b="b"/>
              <a:pathLst>
                <a:path w="1904" h="22859">
                  <a:moveTo>
                    <a:pt x="762" y="-2381"/>
                  </a:moveTo>
                  <a:lnTo>
                    <a:pt x="762" y="25240"/>
                  </a:lnTo>
                </a:path>
              </a:pathLst>
            </a:custGeom>
            <a:ln w="6286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56" name="object 1256"/>
            <p:cNvSpPr/>
            <p:nvPr/>
          </p:nvSpPr>
          <p:spPr>
            <a:xfrm>
              <a:off x="3720845" y="7381398"/>
              <a:ext cx="0" cy="27940"/>
            </a:xfrm>
            <a:custGeom>
              <a:avLst/>
              <a:gdLst/>
              <a:ahLst/>
              <a:cxnLst/>
              <a:rect l="l" t="t" r="r" b="b"/>
              <a:pathLst>
                <a:path h="27940">
                  <a:moveTo>
                    <a:pt x="0" y="0"/>
                  </a:moveTo>
                  <a:lnTo>
                    <a:pt x="0" y="27622"/>
                  </a:lnTo>
                </a:path>
                <a:path h="27940">
                  <a:moveTo>
                    <a:pt x="0" y="0"/>
                  </a:moveTo>
                  <a:lnTo>
                    <a:pt x="0" y="27622"/>
                  </a:lnTo>
                </a:path>
              </a:pathLst>
            </a:custGeom>
            <a:ln w="6286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57" name="object 1257"/>
            <p:cNvSpPr/>
            <p:nvPr/>
          </p:nvSpPr>
          <p:spPr>
            <a:xfrm>
              <a:off x="3721607" y="7383780"/>
              <a:ext cx="1905" cy="22860"/>
            </a:xfrm>
            <a:custGeom>
              <a:avLst/>
              <a:gdLst/>
              <a:ahLst/>
              <a:cxnLst/>
              <a:rect l="l" t="t" r="r" b="b"/>
              <a:pathLst>
                <a:path w="1904" h="22859">
                  <a:moveTo>
                    <a:pt x="0" y="22859"/>
                  </a:moveTo>
                  <a:lnTo>
                    <a:pt x="0" y="0"/>
                  </a:lnTo>
                </a:path>
                <a:path w="1904" h="22859">
                  <a:moveTo>
                    <a:pt x="1524" y="22859"/>
                  </a:moveTo>
                  <a:lnTo>
                    <a:pt x="1524" y="0"/>
                  </a:lnTo>
                </a:path>
              </a:pathLst>
            </a:custGeom>
            <a:ln w="476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58" name="object 1258"/>
            <p:cNvSpPr/>
            <p:nvPr/>
          </p:nvSpPr>
          <p:spPr>
            <a:xfrm>
              <a:off x="3725418" y="7381398"/>
              <a:ext cx="0" cy="27940"/>
            </a:xfrm>
            <a:custGeom>
              <a:avLst/>
              <a:gdLst/>
              <a:ahLst/>
              <a:cxnLst/>
              <a:rect l="l" t="t" r="r" b="b"/>
              <a:pathLst>
                <a:path h="27940">
                  <a:moveTo>
                    <a:pt x="0" y="0"/>
                  </a:moveTo>
                  <a:lnTo>
                    <a:pt x="0" y="27622"/>
                  </a:lnTo>
                </a:path>
                <a:path h="27940">
                  <a:moveTo>
                    <a:pt x="0" y="0"/>
                  </a:moveTo>
                  <a:lnTo>
                    <a:pt x="0" y="27622"/>
                  </a:lnTo>
                </a:path>
              </a:pathLst>
            </a:custGeom>
            <a:ln w="6286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59" name="object 1259"/>
            <p:cNvSpPr/>
            <p:nvPr/>
          </p:nvSpPr>
          <p:spPr>
            <a:xfrm>
              <a:off x="3726180" y="7383780"/>
              <a:ext cx="0" cy="22860"/>
            </a:xfrm>
            <a:custGeom>
              <a:avLst/>
              <a:gdLst/>
              <a:ahLst/>
              <a:cxnLst/>
              <a:rect l="l" t="t" r="r" b="b"/>
              <a:pathLst>
                <a:path h="22859">
                  <a:moveTo>
                    <a:pt x="0" y="22859"/>
                  </a:moveTo>
                  <a:lnTo>
                    <a:pt x="0" y="0"/>
                  </a:lnTo>
                </a:path>
              </a:pathLst>
            </a:custGeom>
            <a:ln w="476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60" name="object 1260"/>
            <p:cNvSpPr/>
            <p:nvPr/>
          </p:nvSpPr>
          <p:spPr>
            <a:xfrm>
              <a:off x="3728465" y="7381398"/>
              <a:ext cx="0" cy="27940"/>
            </a:xfrm>
            <a:custGeom>
              <a:avLst/>
              <a:gdLst/>
              <a:ahLst/>
              <a:cxnLst/>
              <a:rect l="l" t="t" r="r" b="b"/>
              <a:pathLst>
                <a:path h="27940">
                  <a:moveTo>
                    <a:pt x="0" y="0"/>
                  </a:moveTo>
                  <a:lnTo>
                    <a:pt x="0" y="27622"/>
                  </a:lnTo>
                </a:path>
                <a:path h="27940">
                  <a:moveTo>
                    <a:pt x="0" y="0"/>
                  </a:moveTo>
                  <a:lnTo>
                    <a:pt x="0" y="27622"/>
                  </a:lnTo>
                </a:path>
              </a:pathLst>
            </a:custGeom>
            <a:ln w="6286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61" name="object 1261"/>
            <p:cNvSpPr/>
            <p:nvPr/>
          </p:nvSpPr>
          <p:spPr>
            <a:xfrm>
              <a:off x="3729227" y="7383780"/>
              <a:ext cx="0" cy="22860"/>
            </a:xfrm>
            <a:custGeom>
              <a:avLst/>
              <a:gdLst/>
              <a:ahLst/>
              <a:cxnLst/>
              <a:rect l="l" t="t" r="r" b="b"/>
              <a:pathLst>
                <a:path h="22859">
                  <a:moveTo>
                    <a:pt x="0" y="22859"/>
                  </a:moveTo>
                  <a:lnTo>
                    <a:pt x="0" y="0"/>
                  </a:lnTo>
                </a:path>
              </a:pathLst>
            </a:custGeom>
            <a:ln w="476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62" name="object 1262"/>
            <p:cNvSpPr/>
            <p:nvPr/>
          </p:nvSpPr>
          <p:spPr>
            <a:xfrm>
              <a:off x="3729227" y="7383780"/>
              <a:ext cx="1905" cy="22860"/>
            </a:xfrm>
            <a:custGeom>
              <a:avLst/>
              <a:gdLst/>
              <a:ahLst/>
              <a:cxnLst/>
              <a:rect l="l" t="t" r="r" b="b"/>
              <a:pathLst>
                <a:path w="1904" h="22859">
                  <a:moveTo>
                    <a:pt x="762" y="-2381"/>
                  </a:moveTo>
                  <a:lnTo>
                    <a:pt x="762" y="25240"/>
                  </a:lnTo>
                </a:path>
              </a:pathLst>
            </a:custGeom>
            <a:ln w="6286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63" name="object 1263"/>
            <p:cNvSpPr/>
            <p:nvPr/>
          </p:nvSpPr>
          <p:spPr>
            <a:xfrm>
              <a:off x="3731513" y="7381398"/>
              <a:ext cx="0" cy="27940"/>
            </a:xfrm>
            <a:custGeom>
              <a:avLst/>
              <a:gdLst/>
              <a:ahLst/>
              <a:cxnLst/>
              <a:rect l="l" t="t" r="r" b="b"/>
              <a:pathLst>
                <a:path h="27940">
                  <a:moveTo>
                    <a:pt x="0" y="0"/>
                  </a:moveTo>
                  <a:lnTo>
                    <a:pt x="0" y="27622"/>
                  </a:lnTo>
                </a:path>
                <a:path h="27940">
                  <a:moveTo>
                    <a:pt x="0" y="0"/>
                  </a:moveTo>
                  <a:lnTo>
                    <a:pt x="0" y="27622"/>
                  </a:lnTo>
                </a:path>
              </a:pathLst>
            </a:custGeom>
            <a:ln w="6286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64" name="object 1264"/>
            <p:cNvSpPr/>
            <p:nvPr/>
          </p:nvSpPr>
          <p:spPr>
            <a:xfrm>
              <a:off x="3733800" y="7383780"/>
              <a:ext cx="0" cy="22860"/>
            </a:xfrm>
            <a:custGeom>
              <a:avLst/>
              <a:gdLst/>
              <a:ahLst/>
              <a:cxnLst/>
              <a:rect l="l" t="t" r="r" b="b"/>
              <a:pathLst>
                <a:path h="22859">
                  <a:moveTo>
                    <a:pt x="0" y="22859"/>
                  </a:moveTo>
                  <a:lnTo>
                    <a:pt x="0" y="0"/>
                  </a:lnTo>
                </a:path>
              </a:pathLst>
            </a:custGeom>
            <a:ln w="476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65" name="object 1265"/>
            <p:cNvSpPr/>
            <p:nvPr/>
          </p:nvSpPr>
          <p:spPr>
            <a:xfrm>
              <a:off x="3733800" y="7383780"/>
              <a:ext cx="1905" cy="22860"/>
            </a:xfrm>
            <a:custGeom>
              <a:avLst/>
              <a:gdLst/>
              <a:ahLst/>
              <a:cxnLst/>
              <a:rect l="l" t="t" r="r" b="b"/>
              <a:pathLst>
                <a:path w="1904" h="22859">
                  <a:moveTo>
                    <a:pt x="762" y="-2381"/>
                  </a:moveTo>
                  <a:lnTo>
                    <a:pt x="762" y="25240"/>
                  </a:lnTo>
                </a:path>
              </a:pathLst>
            </a:custGeom>
            <a:ln w="6286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66" name="object 1266"/>
            <p:cNvSpPr/>
            <p:nvPr/>
          </p:nvSpPr>
          <p:spPr>
            <a:xfrm>
              <a:off x="3736848" y="7383780"/>
              <a:ext cx="0" cy="22860"/>
            </a:xfrm>
            <a:custGeom>
              <a:avLst/>
              <a:gdLst/>
              <a:ahLst/>
              <a:cxnLst/>
              <a:rect l="l" t="t" r="r" b="b"/>
              <a:pathLst>
                <a:path h="22859">
                  <a:moveTo>
                    <a:pt x="0" y="22859"/>
                  </a:moveTo>
                  <a:lnTo>
                    <a:pt x="0" y="0"/>
                  </a:lnTo>
                </a:path>
                <a:path h="22859">
                  <a:moveTo>
                    <a:pt x="0" y="22859"/>
                  </a:moveTo>
                  <a:lnTo>
                    <a:pt x="0" y="0"/>
                  </a:lnTo>
                </a:path>
                <a:path h="22859">
                  <a:moveTo>
                    <a:pt x="0" y="22859"/>
                  </a:moveTo>
                  <a:lnTo>
                    <a:pt x="0" y="0"/>
                  </a:lnTo>
                </a:path>
              </a:pathLst>
            </a:custGeom>
            <a:ln w="476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67" name="object 1267"/>
            <p:cNvSpPr/>
            <p:nvPr/>
          </p:nvSpPr>
          <p:spPr>
            <a:xfrm>
              <a:off x="3739134" y="7381398"/>
              <a:ext cx="0" cy="27940"/>
            </a:xfrm>
            <a:custGeom>
              <a:avLst/>
              <a:gdLst/>
              <a:ahLst/>
              <a:cxnLst/>
              <a:rect l="l" t="t" r="r" b="b"/>
              <a:pathLst>
                <a:path h="27940">
                  <a:moveTo>
                    <a:pt x="0" y="0"/>
                  </a:moveTo>
                  <a:lnTo>
                    <a:pt x="0" y="27622"/>
                  </a:lnTo>
                </a:path>
                <a:path h="27940">
                  <a:moveTo>
                    <a:pt x="0" y="0"/>
                  </a:moveTo>
                  <a:lnTo>
                    <a:pt x="0" y="27622"/>
                  </a:lnTo>
                </a:path>
              </a:pathLst>
            </a:custGeom>
            <a:ln w="6286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68" name="object 1268"/>
            <p:cNvSpPr/>
            <p:nvPr/>
          </p:nvSpPr>
          <p:spPr>
            <a:xfrm>
              <a:off x="3739896" y="7383780"/>
              <a:ext cx="1905" cy="22860"/>
            </a:xfrm>
            <a:custGeom>
              <a:avLst/>
              <a:gdLst/>
              <a:ahLst/>
              <a:cxnLst/>
              <a:rect l="l" t="t" r="r" b="b"/>
              <a:pathLst>
                <a:path w="1904" h="22859">
                  <a:moveTo>
                    <a:pt x="761" y="-2381"/>
                  </a:moveTo>
                  <a:lnTo>
                    <a:pt x="761" y="25240"/>
                  </a:lnTo>
                </a:path>
              </a:pathLst>
            </a:custGeom>
            <a:ln w="6286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69" name="object 1269"/>
            <p:cNvSpPr/>
            <p:nvPr/>
          </p:nvSpPr>
          <p:spPr>
            <a:xfrm>
              <a:off x="3741419" y="7383780"/>
              <a:ext cx="0" cy="22860"/>
            </a:xfrm>
            <a:custGeom>
              <a:avLst/>
              <a:gdLst/>
              <a:ahLst/>
              <a:cxnLst/>
              <a:rect l="l" t="t" r="r" b="b"/>
              <a:pathLst>
                <a:path h="22859">
                  <a:moveTo>
                    <a:pt x="0" y="22859"/>
                  </a:moveTo>
                  <a:lnTo>
                    <a:pt x="0" y="0"/>
                  </a:lnTo>
                </a:path>
              </a:pathLst>
            </a:custGeom>
            <a:ln w="476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70" name="object 1270"/>
            <p:cNvSpPr/>
            <p:nvPr/>
          </p:nvSpPr>
          <p:spPr>
            <a:xfrm>
              <a:off x="3743705" y="7381398"/>
              <a:ext cx="0" cy="27940"/>
            </a:xfrm>
            <a:custGeom>
              <a:avLst/>
              <a:gdLst/>
              <a:ahLst/>
              <a:cxnLst/>
              <a:rect l="l" t="t" r="r" b="b"/>
              <a:pathLst>
                <a:path h="27940">
                  <a:moveTo>
                    <a:pt x="0" y="0"/>
                  </a:moveTo>
                  <a:lnTo>
                    <a:pt x="0" y="27622"/>
                  </a:lnTo>
                </a:path>
                <a:path h="27940">
                  <a:moveTo>
                    <a:pt x="0" y="0"/>
                  </a:moveTo>
                  <a:lnTo>
                    <a:pt x="0" y="27622"/>
                  </a:lnTo>
                </a:path>
              </a:pathLst>
            </a:custGeom>
            <a:ln w="6286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71" name="object 1271"/>
            <p:cNvSpPr/>
            <p:nvPr/>
          </p:nvSpPr>
          <p:spPr>
            <a:xfrm>
              <a:off x="3744467" y="7383780"/>
              <a:ext cx="0" cy="22860"/>
            </a:xfrm>
            <a:custGeom>
              <a:avLst/>
              <a:gdLst/>
              <a:ahLst/>
              <a:cxnLst/>
              <a:rect l="l" t="t" r="r" b="b"/>
              <a:pathLst>
                <a:path h="22859">
                  <a:moveTo>
                    <a:pt x="0" y="22859"/>
                  </a:moveTo>
                  <a:lnTo>
                    <a:pt x="0" y="0"/>
                  </a:lnTo>
                </a:path>
              </a:pathLst>
            </a:custGeom>
            <a:ln w="476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72" name="object 1272"/>
            <p:cNvSpPr/>
            <p:nvPr/>
          </p:nvSpPr>
          <p:spPr>
            <a:xfrm>
              <a:off x="3744467" y="7383780"/>
              <a:ext cx="1905" cy="22860"/>
            </a:xfrm>
            <a:custGeom>
              <a:avLst/>
              <a:gdLst/>
              <a:ahLst/>
              <a:cxnLst/>
              <a:rect l="l" t="t" r="r" b="b"/>
              <a:pathLst>
                <a:path w="1904" h="22859">
                  <a:moveTo>
                    <a:pt x="762" y="-2381"/>
                  </a:moveTo>
                  <a:lnTo>
                    <a:pt x="762" y="25240"/>
                  </a:lnTo>
                </a:path>
              </a:pathLst>
            </a:custGeom>
            <a:ln w="6286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73" name="object 1273"/>
            <p:cNvSpPr/>
            <p:nvPr/>
          </p:nvSpPr>
          <p:spPr>
            <a:xfrm>
              <a:off x="3747516" y="7383780"/>
              <a:ext cx="3175" cy="22860"/>
            </a:xfrm>
            <a:custGeom>
              <a:avLst/>
              <a:gdLst/>
              <a:ahLst/>
              <a:cxnLst/>
              <a:rect l="l" t="t" r="r" b="b"/>
              <a:pathLst>
                <a:path w="3175" h="22859">
                  <a:moveTo>
                    <a:pt x="0" y="22859"/>
                  </a:moveTo>
                  <a:lnTo>
                    <a:pt x="0" y="0"/>
                  </a:lnTo>
                </a:path>
                <a:path w="3175" h="22859">
                  <a:moveTo>
                    <a:pt x="0" y="22859"/>
                  </a:moveTo>
                  <a:lnTo>
                    <a:pt x="0" y="0"/>
                  </a:lnTo>
                </a:path>
                <a:path w="3175" h="22859">
                  <a:moveTo>
                    <a:pt x="1524" y="22859"/>
                  </a:moveTo>
                  <a:lnTo>
                    <a:pt x="1524" y="0"/>
                  </a:lnTo>
                </a:path>
                <a:path w="3175" h="22859">
                  <a:moveTo>
                    <a:pt x="3048" y="22859"/>
                  </a:moveTo>
                  <a:lnTo>
                    <a:pt x="3048" y="0"/>
                  </a:lnTo>
                </a:path>
              </a:pathLst>
            </a:custGeom>
            <a:ln w="476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74" name="object 1274"/>
            <p:cNvSpPr/>
            <p:nvPr/>
          </p:nvSpPr>
          <p:spPr>
            <a:xfrm>
              <a:off x="3751326" y="7381398"/>
              <a:ext cx="0" cy="27940"/>
            </a:xfrm>
            <a:custGeom>
              <a:avLst/>
              <a:gdLst/>
              <a:ahLst/>
              <a:cxnLst/>
              <a:rect l="l" t="t" r="r" b="b"/>
              <a:pathLst>
                <a:path h="27940">
                  <a:moveTo>
                    <a:pt x="0" y="0"/>
                  </a:moveTo>
                  <a:lnTo>
                    <a:pt x="0" y="27622"/>
                  </a:lnTo>
                </a:path>
                <a:path h="27940">
                  <a:moveTo>
                    <a:pt x="0" y="0"/>
                  </a:moveTo>
                  <a:lnTo>
                    <a:pt x="0" y="27622"/>
                  </a:lnTo>
                </a:path>
              </a:pathLst>
            </a:custGeom>
            <a:ln w="6286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75" name="object 1275"/>
            <p:cNvSpPr/>
            <p:nvPr/>
          </p:nvSpPr>
          <p:spPr>
            <a:xfrm>
              <a:off x="3752088" y="7383780"/>
              <a:ext cx="1905" cy="22860"/>
            </a:xfrm>
            <a:custGeom>
              <a:avLst/>
              <a:gdLst/>
              <a:ahLst/>
              <a:cxnLst/>
              <a:rect l="l" t="t" r="r" b="b"/>
              <a:pathLst>
                <a:path w="1904" h="22859">
                  <a:moveTo>
                    <a:pt x="761" y="-2381"/>
                  </a:moveTo>
                  <a:lnTo>
                    <a:pt x="761" y="25240"/>
                  </a:lnTo>
                </a:path>
              </a:pathLst>
            </a:custGeom>
            <a:ln w="6286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76" name="object 1276"/>
            <p:cNvSpPr/>
            <p:nvPr/>
          </p:nvSpPr>
          <p:spPr>
            <a:xfrm>
              <a:off x="3754373" y="7381398"/>
              <a:ext cx="0" cy="27940"/>
            </a:xfrm>
            <a:custGeom>
              <a:avLst/>
              <a:gdLst/>
              <a:ahLst/>
              <a:cxnLst/>
              <a:rect l="l" t="t" r="r" b="b"/>
              <a:pathLst>
                <a:path h="27940">
                  <a:moveTo>
                    <a:pt x="0" y="0"/>
                  </a:moveTo>
                  <a:lnTo>
                    <a:pt x="0" y="27622"/>
                  </a:lnTo>
                </a:path>
                <a:path h="27940">
                  <a:moveTo>
                    <a:pt x="0" y="0"/>
                  </a:moveTo>
                  <a:lnTo>
                    <a:pt x="0" y="27622"/>
                  </a:lnTo>
                </a:path>
              </a:pathLst>
            </a:custGeom>
            <a:ln w="6286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77" name="object 1277"/>
            <p:cNvSpPr/>
            <p:nvPr/>
          </p:nvSpPr>
          <p:spPr>
            <a:xfrm>
              <a:off x="3755135" y="7383780"/>
              <a:ext cx="1905" cy="22860"/>
            </a:xfrm>
            <a:custGeom>
              <a:avLst/>
              <a:gdLst/>
              <a:ahLst/>
              <a:cxnLst/>
              <a:rect l="l" t="t" r="r" b="b"/>
              <a:pathLst>
                <a:path w="1904" h="22859">
                  <a:moveTo>
                    <a:pt x="762" y="-2381"/>
                  </a:moveTo>
                  <a:lnTo>
                    <a:pt x="762" y="25240"/>
                  </a:lnTo>
                </a:path>
              </a:pathLst>
            </a:custGeom>
            <a:ln w="6286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78" name="object 1278"/>
            <p:cNvSpPr/>
            <p:nvPr/>
          </p:nvSpPr>
          <p:spPr>
            <a:xfrm>
              <a:off x="3756660" y="7383780"/>
              <a:ext cx="1905" cy="22860"/>
            </a:xfrm>
            <a:custGeom>
              <a:avLst/>
              <a:gdLst/>
              <a:ahLst/>
              <a:cxnLst/>
              <a:rect l="l" t="t" r="r" b="b"/>
              <a:pathLst>
                <a:path w="1904" h="22859">
                  <a:moveTo>
                    <a:pt x="762" y="-2381"/>
                  </a:moveTo>
                  <a:lnTo>
                    <a:pt x="762" y="25240"/>
                  </a:lnTo>
                </a:path>
              </a:pathLst>
            </a:custGeom>
            <a:ln w="6286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79" name="object 1279"/>
            <p:cNvSpPr/>
            <p:nvPr/>
          </p:nvSpPr>
          <p:spPr>
            <a:xfrm>
              <a:off x="3758945" y="7381398"/>
              <a:ext cx="0" cy="27940"/>
            </a:xfrm>
            <a:custGeom>
              <a:avLst/>
              <a:gdLst/>
              <a:ahLst/>
              <a:cxnLst/>
              <a:rect l="l" t="t" r="r" b="b"/>
              <a:pathLst>
                <a:path h="27940">
                  <a:moveTo>
                    <a:pt x="0" y="0"/>
                  </a:moveTo>
                  <a:lnTo>
                    <a:pt x="0" y="27622"/>
                  </a:lnTo>
                </a:path>
                <a:path h="27940">
                  <a:moveTo>
                    <a:pt x="0" y="0"/>
                  </a:moveTo>
                  <a:lnTo>
                    <a:pt x="0" y="27622"/>
                  </a:lnTo>
                </a:path>
              </a:pathLst>
            </a:custGeom>
            <a:ln w="6286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80" name="object 1280"/>
            <p:cNvSpPr/>
            <p:nvPr/>
          </p:nvSpPr>
          <p:spPr>
            <a:xfrm>
              <a:off x="3759707" y="7383780"/>
              <a:ext cx="1905" cy="22860"/>
            </a:xfrm>
            <a:custGeom>
              <a:avLst/>
              <a:gdLst/>
              <a:ahLst/>
              <a:cxnLst/>
              <a:rect l="l" t="t" r="r" b="b"/>
              <a:pathLst>
                <a:path w="1904" h="22859">
                  <a:moveTo>
                    <a:pt x="0" y="22859"/>
                  </a:moveTo>
                  <a:lnTo>
                    <a:pt x="0" y="0"/>
                  </a:lnTo>
                </a:path>
                <a:path w="1904" h="22859">
                  <a:moveTo>
                    <a:pt x="1524" y="22859"/>
                  </a:moveTo>
                  <a:lnTo>
                    <a:pt x="1524" y="0"/>
                  </a:lnTo>
                </a:path>
              </a:pathLst>
            </a:custGeom>
            <a:ln w="476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81" name="object 1281"/>
            <p:cNvSpPr/>
            <p:nvPr/>
          </p:nvSpPr>
          <p:spPr>
            <a:xfrm>
              <a:off x="3763518" y="7381398"/>
              <a:ext cx="0" cy="27940"/>
            </a:xfrm>
            <a:custGeom>
              <a:avLst/>
              <a:gdLst/>
              <a:ahLst/>
              <a:cxnLst/>
              <a:rect l="l" t="t" r="r" b="b"/>
              <a:pathLst>
                <a:path h="27940">
                  <a:moveTo>
                    <a:pt x="0" y="0"/>
                  </a:moveTo>
                  <a:lnTo>
                    <a:pt x="0" y="27622"/>
                  </a:lnTo>
                </a:path>
                <a:path h="27940">
                  <a:moveTo>
                    <a:pt x="0" y="0"/>
                  </a:moveTo>
                  <a:lnTo>
                    <a:pt x="0" y="27622"/>
                  </a:lnTo>
                </a:path>
              </a:pathLst>
            </a:custGeom>
            <a:ln w="6286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82" name="object 1282"/>
            <p:cNvSpPr/>
            <p:nvPr/>
          </p:nvSpPr>
          <p:spPr>
            <a:xfrm>
              <a:off x="3764280" y="7383780"/>
              <a:ext cx="0" cy="22860"/>
            </a:xfrm>
            <a:custGeom>
              <a:avLst/>
              <a:gdLst/>
              <a:ahLst/>
              <a:cxnLst/>
              <a:rect l="l" t="t" r="r" b="b"/>
              <a:pathLst>
                <a:path h="22859">
                  <a:moveTo>
                    <a:pt x="0" y="22859"/>
                  </a:moveTo>
                  <a:lnTo>
                    <a:pt x="0" y="0"/>
                  </a:lnTo>
                </a:path>
              </a:pathLst>
            </a:custGeom>
            <a:ln w="476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83" name="object 1283"/>
            <p:cNvSpPr/>
            <p:nvPr/>
          </p:nvSpPr>
          <p:spPr>
            <a:xfrm>
              <a:off x="3766565" y="7381398"/>
              <a:ext cx="0" cy="27940"/>
            </a:xfrm>
            <a:custGeom>
              <a:avLst/>
              <a:gdLst/>
              <a:ahLst/>
              <a:cxnLst/>
              <a:rect l="l" t="t" r="r" b="b"/>
              <a:pathLst>
                <a:path h="27940">
                  <a:moveTo>
                    <a:pt x="0" y="0"/>
                  </a:moveTo>
                  <a:lnTo>
                    <a:pt x="0" y="27622"/>
                  </a:lnTo>
                </a:path>
                <a:path h="27940">
                  <a:moveTo>
                    <a:pt x="0" y="0"/>
                  </a:moveTo>
                  <a:lnTo>
                    <a:pt x="0" y="27622"/>
                  </a:lnTo>
                </a:path>
              </a:pathLst>
            </a:custGeom>
            <a:ln w="6286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84" name="object 1284"/>
            <p:cNvSpPr/>
            <p:nvPr/>
          </p:nvSpPr>
          <p:spPr>
            <a:xfrm>
              <a:off x="3767327" y="7383780"/>
              <a:ext cx="0" cy="22860"/>
            </a:xfrm>
            <a:custGeom>
              <a:avLst/>
              <a:gdLst/>
              <a:ahLst/>
              <a:cxnLst/>
              <a:rect l="l" t="t" r="r" b="b"/>
              <a:pathLst>
                <a:path h="22859">
                  <a:moveTo>
                    <a:pt x="0" y="22859"/>
                  </a:moveTo>
                  <a:lnTo>
                    <a:pt x="0" y="0"/>
                  </a:lnTo>
                </a:path>
              </a:pathLst>
            </a:custGeom>
            <a:ln w="476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85" name="object 1285"/>
            <p:cNvSpPr/>
            <p:nvPr/>
          </p:nvSpPr>
          <p:spPr>
            <a:xfrm>
              <a:off x="3767327" y="7383780"/>
              <a:ext cx="1905" cy="22860"/>
            </a:xfrm>
            <a:custGeom>
              <a:avLst/>
              <a:gdLst/>
              <a:ahLst/>
              <a:cxnLst/>
              <a:rect l="l" t="t" r="r" b="b"/>
              <a:pathLst>
                <a:path w="1904" h="22859">
                  <a:moveTo>
                    <a:pt x="762" y="-2381"/>
                  </a:moveTo>
                  <a:lnTo>
                    <a:pt x="762" y="25240"/>
                  </a:lnTo>
                </a:path>
              </a:pathLst>
            </a:custGeom>
            <a:ln w="6286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86" name="object 1286"/>
            <p:cNvSpPr/>
            <p:nvPr/>
          </p:nvSpPr>
          <p:spPr>
            <a:xfrm>
              <a:off x="3769613" y="7381398"/>
              <a:ext cx="0" cy="27940"/>
            </a:xfrm>
            <a:custGeom>
              <a:avLst/>
              <a:gdLst/>
              <a:ahLst/>
              <a:cxnLst/>
              <a:rect l="l" t="t" r="r" b="b"/>
              <a:pathLst>
                <a:path h="27940">
                  <a:moveTo>
                    <a:pt x="0" y="0"/>
                  </a:moveTo>
                  <a:lnTo>
                    <a:pt x="0" y="27622"/>
                  </a:lnTo>
                </a:path>
                <a:path h="27940">
                  <a:moveTo>
                    <a:pt x="0" y="0"/>
                  </a:moveTo>
                  <a:lnTo>
                    <a:pt x="0" y="27622"/>
                  </a:lnTo>
                </a:path>
              </a:pathLst>
            </a:custGeom>
            <a:ln w="6286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87" name="object 1287"/>
            <p:cNvSpPr/>
            <p:nvPr/>
          </p:nvSpPr>
          <p:spPr>
            <a:xfrm>
              <a:off x="3771900" y="7383780"/>
              <a:ext cx="0" cy="22860"/>
            </a:xfrm>
            <a:custGeom>
              <a:avLst/>
              <a:gdLst/>
              <a:ahLst/>
              <a:cxnLst/>
              <a:rect l="l" t="t" r="r" b="b"/>
              <a:pathLst>
                <a:path h="22859">
                  <a:moveTo>
                    <a:pt x="0" y="22859"/>
                  </a:moveTo>
                  <a:lnTo>
                    <a:pt x="0" y="0"/>
                  </a:lnTo>
                </a:path>
              </a:pathLst>
            </a:custGeom>
            <a:ln w="476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88" name="object 1288"/>
            <p:cNvSpPr/>
            <p:nvPr/>
          </p:nvSpPr>
          <p:spPr>
            <a:xfrm>
              <a:off x="3771900" y="7383780"/>
              <a:ext cx="1905" cy="22860"/>
            </a:xfrm>
            <a:custGeom>
              <a:avLst/>
              <a:gdLst/>
              <a:ahLst/>
              <a:cxnLst/>
              <a:rect l="l" t="t" r="r" b="b"/>
              <a:pathLst>
                <a:path w="1904" h="22859">
                  <a:moveTo>
                    <a:pt x="762" y="-2381"/>
                  </a:moveTo>
                  <a:lnTo>
                    <a:pt x="762" y="25240"/>
                  </a:lnTo>
                </a:path>
              </a:pathLst>
            </a:custGeom>
            <a:ln w="6286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89" name="object 1289"/>
            <p:cNvSpPr/>
            <p:nvPr/>
          </p:nvSpPr>
          <p:spPr>
            <a:xfrm>
              <a:off x="3774186" y="7381398"/>
              <a:ext cx="0" cy="27940"/>
            </a:xfrm>
            <a:custGeom>
              <a:avLst/>
              <a:gdLst/>
              <a:ahLst/>
              <a:cxnLst/>
              <a:rect l="l" t="t" r="r" b="b"/>
              <a:pathLst>
                <a:path h="27940">
                  <a:moveTo>
                    <a:pt x="0" y="0"/>
                  </a:moveTo>
                  <a:lnTo>
                    <a:pt x="0" y="27622"/>
                  </a:lnTo>
                </a:path>
                <a:path h="27940">
                  <a:moveTo>
                    <a:pt x="0" y="0"/>
                  </a:moveTo>
                  <a:lnTo>
                    <a:pt x="0" y="27622"/>
                  </a:lnTo>
                </a:path>
              </a:pathLst>
            </a:custGeom>
            <a:ln w="6286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90" name="object 1290"/>
            <p:cNvSpPr/>
            <p:nvPr/>
          </p:nvSpPr>
          <p:spPr>
            <a:xfrm>
              <a:off x="3774948" y="7383780"/>
              <a:ext cx="0" cy="22860"/>
            </a:xfrm>
            <a:custGeom>
              <a:avLst/>
              <a:gdLst/>
              <a:ahLst/>
              <a:cxnLst/>
              <a:rect l="l" t="t" r="r" b="b"/>
              <a:pathLst>
                <a:path h="22859">
                  <a:moveTo>
                    <a:pt x="0" y="22859"/>
                  </a:moveTo>
                  <a:lnTo>
                    <a:pt x="0" y="0"/>
                  </a:lnTo>
                </a:path>
              </a:pathLst>
            </a:custGeom>
            <a:ln w="476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91" name="object 1291"/>
            <p:cNvSpPr/>
            <p:nvPr/>
          </p:nvSpPr>
          <p:spPr>
            <a:xfrm>
              <a:off x="3777234" y="7381398"/>
              <a:ext cx="0" cy="27940"/>
            </a:xfrm>
            <a:custGeom>
              <a:avLst/>
              <a:gdLst/>
              <a:ahLst/>
              <a:cxnLst/>
              <a:rect l="l" t="t" r="r" b="b"/>
              <a:pathLst>
                <a:path h="27940">
                  <a:moveTo>
                    <a:pt x="0" y="0"/>
                  </a:moveTo>
                  <a:lnTo>
                    <a:pt x="0" y="27622"/>
                  </a:lnTo>
                </a:path>
                <a:path h="27940">
                  <a:moveTo>
                    <a:pt x="0" y="0"/>
                  </a:moveTo>
                  <a:lnTo>
                    <a:pt x="0" y="27622"/>
                  </a:lnTo>
                </a:path>
              </a:pathLst>
            </a:custGeom>
            <a:ln w="6286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92" name="object 1292"/>
            <p:cNvSpPr/>
            <p:nvPr/>
          </p:nvSpPr>
          <p:spPr>
            <a:xfrm>
              <a:off x="3777996" y="7383780"/>
              <a:ext cx="1905" cy="22860"/>
            </a:xfrm>
            <a:custGeom>
              <a:avLst/>
              <a:gdLst/>
              <a:ahLst/>
              <a:cxnLst/>
              <a:rect l="l" t="t" r="r" b="b"/>
              <a:pathLst>
                <a:path w="1904" h="22859">
                  <a:moveTo>
                    <a:pt x="761" y="-2381"/>
                  </a:moveTo>
                  <a:lnTo>
                    <a:pt x="761" y="25240"/>
                  </a:lnTo>
                </a:path>
              </a:pathLst>
            </a:custGeom>
            <a:ln w="6286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93" name="object 1293"/>
            <p:cNvSpPr/>
            <p:nvPr/>
          </p:nvSpPr>
          <p:spPr>
            <a:xfrm>
              <a:off x="3779519" y="7383780"/>
              <a:ext cx="1905" cy="22860"/>
            </a:xfrm>
            <a:custGeom>
              <a:avLst/>
              <a:gdLst/>
              <a:ahLst/>
              <a:cxnLst/>
              <a:rect l="l" t="t" r="r" b="b"/>
              <a:pathLst>
                <a:path w="1904" h="22859">
                  <a:moveTo>
                    <a:pt x="762" y="-2381"/>
                  </a:moveTo>
                  <a:lnTo>
                    <a:pt x="762" y="25240"/>
                  </a:lnTo>
                </a:path>
              </a:pathLst>
            </a:custGeom>
            <a:ln w="6286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94" name="object 1294"/>
            <p:cNvSpPr/>
            <p:nvPr/>
          </p:nvSpPr>
          <p:spPr>
            <a:xfrm>
              <a:off x="3781043" y="7383780"/>
              <a:ext cx="7620" cy="22860"/>
            </a:xfrm>
            <a:custGeom>
              <a:avLst/>
              <a:gdLst/>
              <a:ahLst/>
              <a:cxnLst/>
              <a:rect l="l" t="t" r="r" b="b"/>
              <a:pathLst>
                <a:path w="7620" h="22859">
                  <a:moveTo>
                    <a:pt x="0" y="22859"/>
                  </a:moveTo>
                  <a:lnTo>
                    <a:pt x="0" y="0"/>
                  </a:lnTo>
                </a:path>
                <a:path w="7620" h="22859">
                  <a:moveTo>
                    <a:pt x="0" y="22859"/>
                  </a:moveTo>
                  <a:lnTo>
                    <a:pt x="0" y="0"/>
                  </a:lnTo>
                </a:path>
                <a:path w="7620" h="22859">
                  <a:moveTo>
                    <a:pt x="1524" y="22859"/>
                  </a:moveTo>
                  <a:lnTo>
                    <a:pt x="1524" y="0"/>
                  </a:lnTo>
                </a:path>
                <a:path w="7620" h="22859">
                  <a:moveTo>
                    <a:pt x="3048" y="22859"/>
                  </a:moveTo>
                  <a:lnTo>
                    <a:pt x="3048" y="0"/>
                  </a:lnTo>
                </a:path>
                <a:path w="7620" h="22859">
                  <a:moveTo>
                    <a:pt x="4572" y="22859"/>
                  </a:moveTo>
                  <a:lnTo>
                    <a:pt x="4572" y="0"/>
                  </a:lnTo>
                </a:path>
                <a:path w="7620" h="22859">
                  <a:moveTo>
                    <a:pt x="4572" y="22859"/>
                  </a:moveTo>
                  <a:lnTo>
                    <a:pt x="4572" y="0"/>
                  </a:lnTo>
                </a:path>
                <a:path w="7620" h="22859">
                  <a:moveTo>
                    <a:pt x="6096" y="22859"/>
                  </a:moveTo>
                  <a:lnTo>
                    <a:pt x="6096" y="0"/>
                  </a:lnTo>
                </a:path>
                <a:path w="7620" h="22859">
                  <a:moveTo>
                    <a:pt x="7620" y="22859"/>
                  </a:moveTo>
                  <a:lnTo>
                    <a:pt x="7620" y="0"/>
                  </a:lnTo>
                </a:path>
                <a:path w="7620" h="22859">
                  <a:moveTo>
                    <a:pt x="7620" y="22859"/>
                  </a:moveTo>
                  <a:lnTo>
                    <a:pt x="7620" y="0"/>
                  </a:lnTo>
                </a:path>
              </a:pathLst>
            </a:custGeom>
            <a:ln w="476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95" name="object 1295"/>
            <p:cNvSpPr/>
            <p:nvPr/>
          </p:nvSpPr>
          <p:spPr>
            <a:xfrm>
              <a:off x="3788664" y="7383780"/>
              <a:ext cx="1905" cy="22860"/>
            </a:xfrm>
            <a:custGeom>
              <a:avLst/>
              <a:gdLst/>
              <a:ahLst/>
              <a:cxnLst/>
              <a:rect l="l" t="t" r="r" b="b"/>
              <a:pathLst>
                <a:path w="1904" h="22859">
                  <a:moveTo>
                    <a:pt x="762" y="-2381"/>
                  </a:moveTo>
                  <a:lnTo>
                    <a:pt x="762" y="25240"/>
                  </a:lnTo>
                </a:path>
              </a:pathLst>
            </a:custGeom>
            <a:ln w="6286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96" name="object 1296"/>
            <p:cNvSpPr/>
            <p:nvPr/>
          </p:nvSpPr>
          <p:spPr>
            <a:xfrm>
              <a:off x="3790188" y="7383780"/>
              <a:ext cx="1905" cy="22860"/>
            </a:xfrm>
            <a:custGeom>
              <a:avLst/>
              <a:gdLst/>
              <a:ahLst/>
              <a:cxnLst/>
              <a:rect l="l" t="t" r="r" b="b"/>
              <a:pathLst>
                <a:path w="1904" h="22859">
                  <a:moveTo>
                    <a:pt x="761" y="-2381"/>
                  </a:moveTo>
                  <a:lnTo>
                    <a:pt x="761" y="25240"/>
                  </a:lnTo>
                </a:path>
              </a:pathLst>
            </a:custGeom>
            <a:ln w="6286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97" name="object 1297"/>
            <p:cNvSpPr/>
            <p:nvPr/>
          </p:nvSpPr>
          <p:spPr>
            <a:xfrm>
              <a:off x="3792473" y="7381398"/>
              <a:ext cx="0" cy="27940"/>
            </a:xfrm>
            <a:custGeom>
              <a:avLst/>
              <a:gdLst/>
              <a:ahLst/>
              <a:cxnLst/>
              <a:rect l="l" t="t" r="r" b="b"/>
              <a:pathLst>
                <a:path h="27940">
                  <a:moveTo>
                    <a:pt x="0" y="0"/>
                  </a:moveTo>
                  <a:lnTo>
                    <a:pt x="0" y="27622"/>
                  </a:lnTo>
                </a:path>
                <a:path h="27940">
                  <a:moveTo>
                    <a:pt x="0" y="0"/>
                  </a:moveTo>
                  <a:lnTo>
                    <a:pt x="0" y="27622"/>
                  </a:lnTo>
                </a:path>
              </a:pathLst>
            </a:custGeom>
            <a:ln w="6286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98" name="object 1298"/>
            <p:cNvSpPr/>
            <p:nvPr/>
          </p:nvSpPr>
          <p:spPr>
            <a:xfrm>
              <a:off x="3793235" y="7383780"/>
              <a:ext cx="1905" cy="22860"/>
            </a:xfrm>
            <a:custGeom>
              <a:avLst/>
              <a:gdLst/>
              <a:ahLst/>
              <a:cxnLst/>
              <a:rect l="l" t="t" r="r" b="b"/>
              <a:pathLst>
                <a:path w="1904" h="22859">
                  <a:moveTo>
                    <a:pt x="762" y="-2381"/>
                  </a:moveTo>
                  <a:lnTo>
                    <a:pt x="762" y="25240"/>
                  </a:lnTo>
                </a:path>
              </a:pathLst>
            </a:custGeom>
            <a:ln w="6286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99" name="object 1299"/>
            <p:cNvSpPr/>
            <p:nvPr/>
          </p:nvSpPr>
          <p:spPr>
            <a:xfrm>
              <a:off x="3794760" y="7383780"/>
              <a:ext cx="1905" cy="22860"/>
            </a:xfrm>
            <a:custGeom>
              <a:avLst/>
              <a:gdLst/>
              <a:ahLst/>
              <a:cxnLst/>
              <a:rect l="l" t="t" r="r" b="b"/>
              <a:pathLst>
                <a:path w="1904" h="22859">
                  <a:moveTo>
                    <a:pt x="762" y="-2381"/>
                  </a:moveTo>
                  <a:lnTo>
                    <a:pt x="762" y="25240"/>
                  </a:lnTo>
                </a:path>
              </a:pathLst>
            </a:custGeom>
            <a:ln w="6286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00" name="object 1300"/>
            <p:cNvSpPr/>
            <p:nvPr/>
          </p:nvSpPr>
          <p:spPr>
            <a:xfrm>
              <a:off x="3796283" y="7383780"/>
              <a:ext cx="3175" cy="22860"/>
            </a:xfrm>
            <a:custGeom>
              <a:avLst/>
              <a:gdLst/>
              <a:ahLst/>
              <a:cxnLst/>
              <a:rect l="l" t="t" r="r" b="b"/>
              <a:pathLst>
                <a:path w="3175" h="22859">
                  <a:moveTo>
                    <a:pt x="0" y="22859"/>
                  </a:moveTo>
                  <a:lnTo>
                    <a:pt x="0" y="0"/>
                  </a:lnTo>
                </a:path>
                <a:path w="3175" h="22859">
                  <a:moveTo>
                    <a:pt x="0" y="22859"/>
                  </a:moveTo>
                  <a:lnTo>
                    <a:pt x="0" y="0"/>
                  </a:lnTo>
                </a:path>
                <a:path w="3175" h="22859">
                  <a:moveTo>
                    <a:pt x="1524" y="22859"/>
                  </a:moveTo>
                  <a:lnTo>
                    <a:pt x="1524" y="0"/>
                  </a:lnTo>
                </a:path>
                <a:path w="3175" h="22859">
                  <a:moveTo>
                    <a:pt x="3048" y="22859"/>
                  </a:moveTo>
                  <a:lnTo>
                    <a:pt x="3048" y="0"/>
                  </a:lnTo>
                </a:path>
                <a:path w="3175" h="22859">
                  <a:moveTo>
                    <a:pt x="3048" y="22859"/>
                  </a:moveTo>
                  <a:lnTo>
                    <a:pt x="3048" y="0"/>
                  </a:lnTo>
                </a:path>
              </a:pathLst>
            </a:custGeom>
            <a:ln w="476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01" name="object 1301"/>
            <p:cNvSpPr/>
            <p:nvPr/>
          </p:nvSpPr>
          <p:spPr>
            <a:xfrm>
              <a:off x="3800856" y="7383780"/>
              <a:ext cx="1905" cy="22860"/>
            </a:xfrm>
            <a:custGeom>
              <a:avLst/>
              <a:gdLst/>
              <a:ahLst/>
              <a:cxnLst/>
              <a:rect l="l" t="t" r="r" b="b"/>
              <a:pathLst>
                <a:path w="1904" h="22859">
                  <a:moveTo>
                    <a:pt x="762" y="-2381"/>
                  </a:moveTo>
                  <a:lnTo>
                    <a:pt x="762" y="25240"/>
                  </a:lnTo>
                </a:path>
              </a:pathLst>
            </a:custGeom>
            <a:ln w="6286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02" name="object 1302"/>
            <p:cNvSpPr/>
            <p:nvPr/>
          </p:nvSpPr>
          <p:spPr>
            <a:xfrm>
              <a:off x="3802380" y="7383780"/>
              <a:ext cx="0" cy="22860"/>
            </a:xfrm>
            <a:custGeom>
              <a:avLst/>
              <a:gdLst/>
              <a:ahLst/>
              <a:cxnLst/>
              <a:rect l="l" t="t" r="r" b="b"/>
              <a:pathLst>
                <a:path h="22859">
                  <a:moveTo>
                    <a:pt x="0" y="22859"/>
                  </a:moveTo>
                  <a:lnTo>
                    <a:pt x="0" y="0"/>
                  </a:lnTo>
                </a:path>
              </a:pathLst>
            </a:custGeom>
            <a:ln w="476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03" name="object 1303"/>
            <p:cNvSpPr/>
            <p:nvPr/>
          </p:nvSpPr>
          <p:spPr>
            <a:xfrm>
              <a:off x="3803141" y="7381398"/>
              <a:ext cx="0" cy="27940"/>
            </a:xfrm>
            <a:custGeom>
              <a:avLst/>
              <a:gdLst/>
              <a:ahLst/>
              <a:cxnLst/>
              <a:rect l="l" t="t" r="r" b="b"/>
              <a:pathLst>
                <a:path h="27940">
                  <a:moveTo>
                    <a:pt x="0" y="0"/>
                  </a:moveTo>
                  <a:lnTo>
                    <a:pt x="0" y="27622"/>
                  </a:lnTo>
                </a:path>
                <a:path h="27940">
                  <a:moveTo>
                    <a:pt x="0" y="0"/>
                  </a:moveTo>
                  <a:lnTo>
                    <a:pt x="0" y="27622"/>
                  </a:lnTo>
                </a:path>
              </a:pathLst>
            </a:custGeom>
            <a:ln w="6286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04" name="object 1304"/>
            <p:cNvSpPr/>
            <p:nvPr/>
          </p:nvSpPr>
          <p:spPr>
            <a:xfrm>
              <a:off x="3805427" y="7383780"/>
              <a:ext cx="0" cy="22860"/>
            </a:xfrm>
            <a:custGeom>
              <a:avLst/>
              <a:gdLst/>
              <a:ahLst/>
              <a:cxnLst/>
              <a:rect l="l" t="t" r="r" b="b"/>
              <a:pathLst>
                <a:path h="22859">
                  <a:moveTo>
                    <a:pt x="0" y="22859"/>
                  </a:moveTo>
                  <a:lnTo>
                    <a:pt x="0" y="0"/>
                  </a:lnTo>
                </a:path>
              </a:pathLst>
            </a:custGeom>
            <a:ln w="476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05" name="object 1305"/>
            <p:cNvSpPr/>
            <p:nvPr/>
          </p:nvSpPr>
          <p:spPr>
            <a:xfrm>
              <a:off x="3805427" y="7383780"/>
              <a:ext cx="1905" cy="22860"/>
            </a:xfrm>
            <a:custGeom>
              <a:avLst/>
              <a:gdLst/>
              <a:ahLst/>
              <a:cxnLst/>
              <a:rect l="l" t="t" r="r" b="b"/>
              <a:pathLst>
                <a:path w="1904" h="22859">
                  <a:moveTo>
                    <a:pt x="762" y="-2381"/>
                  </a:moveTo>
                  <a:lnTo>
                    <a:pt x="762" y="25240"/>
                  </a:lnTo>
                </a:path>
              </a:pathLst>
            </a:custGeom>
            <a:ln w="6286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06" name="object 1306"/>
            <p:cNvSpPr/>
            <p:nvPr/>
          </p:nvSpPr>
          <p:spPr>
            <a:xfrm>
              <a:off x="3807713" y="7381398"/>
              <a:ext cx="0" cy="27940"/>
            </a:xfrm>
            <a:custGeom>
              <a:avLst/>
              <a:gdLst/>
              <a:ahLst/>
              <a:cxnLst/>
              <a:rect l="l" t="t" r="r" b="b"/>
              <a:pathLst>
                <a:path h="27940">
                  <a:moveTo>
                    <a:pt x="0" y="0"/>
                  </a:moveTo>
                  <a:lnTo>
                    <a:pt x="0" y="27622"/>
                  </a:lnTo>
                </a:path>
                <a:path h="27940">
                  <a:moveTo>
                    <a:pt x="0" y="0"/>
                  </a:moveTo>
                  <a:lnTo>
                    <a:pt x="0" y="27622"/>
                  </a:lnTo>
                </a:path>
              </a:pathLst>
            </a:custGeom>
            <a:ln w="6286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07" name="object 1307"/>
            <p:cNvSpPr/>
            <p:nvPr/>
          </p:nvSpPr>
          <p:spPr>
            <a:xfrm>
              <a:off x="3810000" y="7383780"/>
              <a:ext cx="0" cy="22860"/>
            </a:xfrm>
            <a:custGeom>
              <a:avLst/>
              <a:gdLst/>
              <a:ahLst/>
              <a:cxnLst/>
              <a:rect l="l" t="t" r="r" b="b"/>
              <a:pathLst>
                <a:path h="22859">
                  <a:moveTo>
                    <a:pt x="0" y="22859"/>
                  </a:moveTo>
                  <a:lnTo>
                    <a:pt x="0" y="0"/>
                  </a:lnTo>
                </a:path>
                <a:path h="22859">
                  <a:moveTo>
                    <a:pt x="0" y="22859"/>
                  </a:moveTo>
                  <a:lnTo>
                    <a:pt x="0" y="0"/>
                  </a:lnTo>
                </a:path>
                <a:path h="22859">
                  <a:moveTo>
                    <a:pt x="0" y="22859"/>
                  </a:moveTo>
                  <a:lnTo>
                    <a:pt x="0" y="0"/>
                  </a:lnTo>
                </a:path>
              </a:pathLst>
            </a:custGeom>
            <a:ln w="476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08" name="object 1308"/>
            <p:cNvSpPr/>
            <p:nvPr/>
          </p:nvSpPr>
          <p:spPr>
            <a:xfrm>
              <a:off x="3811524" y="7383780"/>
              <a:ext cx="1905" cy="22860"/>
            </a:xfrm>
            <a:custGeom>
              <a:avLst/>
              <a:gdLst/>
              <a:ahLst/>
              <a:cxnLst/>
              <a:rect l="l" t="t" r="r" b="b"/>
              <a:pathLst>
                <a:path w="1904" h="22859">
                  <a:moveTo>
                    <a:pt x="762" y="-2381"/>
                  </a:moveTo>
                  <a:lnTo>
                    <a:pt x="762" y="25240"/>
                  </a:lnTo>
                </a:path>
              </a:pathLst>
            </a:custGeom>
            <a:ln w="6286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09" name="object 1309"/>
            <p:cNvSpPr/>
            <p:nvPr/>
          </p:nvSpPr>
          <p:spPr>
            <a:xfrm>
              <a:off x="3813048" y="7383780"/>
              <a:ext cx="0" cy="22860"/>
            </a:xfrm>
            <a:custGeom>
              <a:avLst/>
              <a:gdLst/>
              <a:ahLst/>
              <a:cxnLst/>
              <a:rect l="l" t="t" r="r" b="b"/>
              <a:pathLst>
                <a:path h="22859">
                  <a:moveTo>
                    <a:pt x="0" y="22859"/>
                  </a:moveTo>
                  <a:lnTo>
                    <a:pt x="0" y="0"/>
                  </a:lnTo>
                </a:path>
              </a:pathLst>
            </a:custGeom>
            <a:ln w="476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10" name="object 1310"/>
            <p:cNvSpPr/>
            <p:nvPr/>
          </p:nvSpPr>
          <p:spPr>
            <a:xfrm>
              <a:off x="3815334" y="7381398"/>
              <a:ext cx="0" cy="27940"/>
            </a:xfrm>
            <a:custGeom>
              <a:avLst/>
              <a:gdLst/>
              <a:ahLst/>
              <a:cxnLst/>
              <a:rect l="l" t="t" r="r" b="b"/>
              <a:pathLst>
                <a:path h="27940">
                  <a:moveTo>
                    <a:pt x="0" y="0"/>
                  </a:moveTo>
                  <a:lnTo>
                    <a:pt x="0" y="27622"/>
                  </a:lnTo>
                </a:path>
                <a:path h="27940">
                  <a:moveTo>
                    <a:pt x="0" y="0"/>
                  </a:moveTo>
                  <a:lnTo>
                    <a:pt x="0" y="27622"/>
                  </a:lnTo>
                </a:path>
              </a:pathLst>
            </a:custGeom>
            <a:ln w="6286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11" name="object 1311"/>
            <p:cNvSpPr/>
            <p:nvPr/>
          </p:nvSpPr>
          <p:spPr>
            <a:xfrm>
              <a:off x="3816096" y="7383780"/>
              <a:ext cx="1905" cy="22860"/>
            </a:xfrm>
            <a:custGeom>
              <a:avLst/>
              <a:gdLst/>
              <a:ahLst/>
              <a:cxnLst/>
              <a:rect l="l" t="t" r="r" b="b"/>
              <a:pathLst>
                <a:path w="1904" h="22859">
                  <a:moveTo>
                    <a:pt x="761" y="-2381"/>
                  </a:moveTo>
                  <a:lnTo>
                    <a:pt x="761" y="25240"/>
                  </a:lnTo>
                </a:path>
              </a:pathLst>
            </a:custGeom>
            <a:ln w="6286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12" name="object 1312"/>
            <p:cNvSpPr/>
            <p:nvPr/>
          </p:nvSpPr>
          <p:spPr>
            <a:xfrm>
              <a:off x="3817619" y="7383780"/>
              <a:ext cx="1905" cy="22860"/>
            </a:xfrm>
            <a:custGeom>
              <a:avLst/>
              <a:gdLst/>
              <a:ahLst/>
              <a:cxnLst/>
              <a:rect l="l" t="t" r="r" b="b"/>
              <a:pathLst>
                <a:path w="1904" h="22859">
                  <a:moveTo>
                    <a:pt x="762" y="-2381"/>
                  </a:moveTo>
                  <a:lnTo>
                    <a:pt x="762" y="25240"/>
                  </a:lnTo>
                </a:path>
              </a:pathLst>
            </a:custGeom>
            <a:ln w="6286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13" name="object 1313"/>
            <p:cNvSpPr/>
            <p:nvPr/>
          </p:nvSpPr>
          <p:spPr>
            <a:xfrm>
              <a:off x="3819143" y="7383780"/>
              <a:ext cx="6350" cy="22860"/>
            </a:xfrm>
            <a:custGeom>
              <a:avLst/>
              <a:gdLst/>
              <a:ahLst/>
              <a:cxnLst/>
              <a:rect l="l" t="t" r="r" b="b"/>
              <a:pathLst>
                <a:path w="6350" h="22859">
                  <a:moveTo>
                    <a:pt x="0" y="22859"/>
                  </a:moveTo>
                  <a:lnTo>
                    <a:pt x="0" y="0"/>
                  </a:lnTo>
                </a:path>
                <a:path w="6350" h="22859">
                  <a:moveTo>
                    <a:pt x="0" y="22859"/>
                  </a:moveTo>
                  <a:lnTo>
                    <a:pt x="0" y="0"/>
                  </a:lnTo>
                </a:path>
                <a:path w="6350" h="22859">
                  <a:moveTo>
                    <a:pt x="1524" y="22859"/>
                  </a:moveTo>
                  <a:lnTo>
                    <a:pt x="1524" y="0"/>
                  </a:lnTo>
                </a:path>
                <a:path w="6350" h="22859">
                  <a:moveTo>
                    <a:pt x="3048" y="22859"/>
                  </a:moveTo>
                  <a:lnTo>
                    <a:pt x="3048" y="0"/>
                  </a:lnTo>
                </a:path>
                <a:path w="6350" h="22859">
                  <a:moveTo>
                    <a:pt x="3048" y="22859"/>
                  </a:moveTo>
                  <a:lnTo>
                    <a:pt x="3048" y="0"/>
                  </a:lnTo>
                </a:path>
                <a:path w="6350" h="22859">
                  <a:moveTo>
                    <a:pt x="4572" y="22859"/>
                  </a:moveTo>
                  <a:lnTo>
                    <a:pt x="4572" y="0"/>
                  </a:lnTo>
                </a:path>
                <a:path w="6350" h="22859">
                  <a:moveTo>
                    <a:pt x="6096" y="22859"/>
                  </a:moveTo>
                  <a:lnTo>
                    <a:pt x="6096" y="0"/>
                  </a:lnTo>
                </a:path>
              </a:pathLst>
            </a:custGeom>
            <a:ln w="476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14" name="object 1314"/>
            <p:cNvSpPr/>
            <p:nvPr/>
          </p:nvSpPr>
          <p:spPr>
            <a:xfrm>
              <a:off x="3826002" y="7381398"/>
              <a:ext cx="0" cy="27940"/>
            </a:xfrm>
            <a:custGeom>
              <a:avLst/>
              <a:gdLst/>
              <a:ahLst/>
              <a:cxnLst/>
              <a:rect l="l" t="t" r="r" b="b"/>
              <a:pathLst>
                <a:path h="27940">
                  <a:moveTo>
                    <a:pt x="0" y="0"/>
                  </a:moveTo>
                  <a:lnTo>
                    <a:pt x="0" y="27622"/>
                  </a:lnTo>
                </a:path>
                <a:path h="27940">
                  <a:moveTo>
                    <a:pt x="0" y="0"/>
                  </a:moveTo>
                  <a:lnTo>
                    <a:pt x="0" y="27622"/>
                  </a:lnTo>
                </a:path>
              </a:pathLst>
            </a:custGeom>
            <a:ln w="6286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15" name="object 1315"/>
            <p:cNvSpPr/>
            <p:nvPr/>
          </p:nvSpPr>
          <p:spPr>
            <a:xfrm>
              <a:off x="3826764" y="7383780"/>
              <a:ext cx="1905" cy="22860"/>
            </a:xfrm>
            <a:custGeom>
              <a:avLst/>
              <a:gdLst/>
              <a:ahLst/>
              <a:cxnLst/>
              <a:rect l="l" t="t" r="r" b="b"/>
              <a:pathLst>
                <a:path w="1904" h="22859">
                  <a:moveTo>
                    <a:pt x="762" y="-2381"/>
                  </a:moveTo>
                  <a:lnTo>
                    <a:pt x="762" y="25240"/>
                  </a:lnTo>
                </a:path>
              </a:pathLst>
            </a:custGeom>
            <a:ln w="6286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16" name="object 1316"/>
            <p:cNvSpPr/>
            <p:nvPr/>
          </p:nvSpPr>
          <p:spPr>
            <a:xfrm>
              <a:off x="3828288" y="7383780"/>
              <a:ext cx="1905" cy="22860"/>
            </a:xfrm>
            <a:custGeom>
              <a:avLst/>
              <a:gdLst/>
              <a:ahLst/>
              <a:cxnLst/>
              <a:rect l="l" t="t" r="r" b="b"/>
              <a:pathLst>
                <a:path w="1904" h="22859">
                  <a:moveTo>
                    <a:pt x="761" y="-2381"/>
                  </a:moveTo>
                  <a:lnTo>
                    <a:pt x="761" y="25240"/>
                  </a:lnTo>
                </a:path>
              </a:pathLst>
            </a:custGeom>
            <a:ln w="6286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17" name="object 1317"/>
            <p:cNvSpPr/>
            <p:nvPr/>
          </p:nvSpPr>
          <p:spPr>
            <a:xfrm>
              <a:off x="3830573" y="7381398"/>
              <a:ext cx="0" cy="27940"/>
            </a:xfrm>
            <a:custGeom>
              <a:avLst/>
              <a:gdLst/>
              <a:ahLst/>
              <a:cxnLst/>
              <a:rect l="l" t="t" r="r" b="b"/>
              <a:pathLst>
                <a:path h="27940">
                  <a:moveTo>
                    <a:pt x="0" y="0"/>
                  </a:moveTo>
                  <a:lnTo>
                    <a:pt x="0" y="27622"/>
                  </a:lnTo>
                </a:path>
                <a:path h="27940">
                  <a:moveTo>
                    <a:pt x="0" y="0"/>
                  </a:moveTo>
                  <a:lnTo>
                    <a:pt x="0" y="27622"/>
                  </a:lnTo>
                </a:path>
              </a:pathLst>
            </a:custGeom>
            <a:ln w="6286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18" name="object 1318"/>
            <p:cNvSpPr/>
            <p:nvPr/>
          </p:nvSpPr>
          <p:spPr>
            <a:xfrm>
              <a:off x="3831335" y="7383780"/>
              <a:ext cx="1905" cy="22860"/>
            </a:xfrm>
            <a:custGeom>
              <a:avLst/>
              <a:gdLst/>
              <a:ahLst/>
              <a:cxnLst/>
              <a:rect l="l" t="t" r="r" b="b"/>
              <a:pathLst>
                <a:path w="1904" h="22859">
                  <a:moveTo>
                    <a:pt x="762" y="-2381"/>
                  </a:moveTo>
                  <a:lnTo>
                    <a:pt x="762" y="25240"/>
                  </a:lnTo>
                </a:path>
              </a:pathLst>
            </a:custGeom>
            <a:ln w="6286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19" name="object 1319"/>
            <p:cNvSpPr/>
            <p:nvPr/>
          </p:nvSpPr>
          <p:spPr>
            <a:xfrm>
              <a:off x="3832860" y="7383780"/>
              <a:ext cx="5080" cy="22860"/>
            </a:xfrm>
            <a:custGeom>
              <a:avLst/>
              <a:gdLst/>
              <a:ahLst/>
              <a:cxnLst/>
              <a:rect l="l" t="t" r="r" b="b"/>
              <a:pathLst>
                <a:path w="5079" h="22859">
                  <a:moveTo>
                    <a:pt x="0" y="22859"/>
                  </a:moveTo>
                  <a:lnTo>
                    <a:pt x="0" y="0"/>
                  </a:lnTo>
                </a:path>
                <a:path w="5079" h="22859">
                  <a:moveTo>
                    <a:pt x="0" y="22859"/>
                  </a:moveTo>
                  <a:lnTo>
                    <a:pt x="0" y="0"/>
                  </a:lnTo>
                </a:path>
                <a:path w="5079" h="22859">
                  <a:moveTo>
                    <a:pt x="1524" y="22859"/>
                  </a:moveTo>
                  <a:lnTo>
                    <a:pt x="1524" y="0"/>
                  </a:lnTo>
                </a:path>
                <a:path w="5079" h="22859">
                  <a:moveTo>
                    <a:pt x="3048" y="22859"/>
                  </a:moveTo>
                  <a:lnTo>
                    <a:pt x="3048" y="0"/>
                  </a:lnTo>
                </a:path>
                <a:path w="5079" h="22859">
                  <a:moveTo>
                    <a:pt x="4572" y="22859"/>
                  </a:moveTo>
                  <a:lnTo>
                    <a:pt x="4572" y="0"/>
                  </a:lnTo>
                </a:path>
                <a:path w="5079" h="22859">
                  <a:moveTo>
                    <a:pt x="4572" y="22859"/>
                  </a:moveTo>
                  <a:lnTo>
                    <a:pt x="4572" y="0"/>
                  </a:lnTo>
                </a:path>
              </a:pathLst>
            </a:custGeom>
            <a:ln w="476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20" name="object 1320"/>
            <p:cNvSpPr/>
            <p:nvPr/>
          </p:nvSpPr>
          <p:spPr>
            <a:xfrm>
              <a:off x="3838956" y="7383780"/>
              <a:ext cx="1905" cy="22860"/>
            </a:xfrm>
            <a:custGeom>
              <a:avLst/>
              <a:gdLst/>
              <a:ahLst/>
              <a:cxnLst/>
              <a:rect l="l" t="t" r="r" b="b"/>
              <a:pathLst>
                <a:path w="1904" h="22859">
                  <a:moveTo>
                    <a:pt x="762" y="-2381"/>
                  </a:moveTo>
                  <a:lnTo>
                    <a:pt x="762" y="25240"/>
                  </a:lnTo>
                </a:path>
              </a:pathLst>
            </a:custGeom>
            <a:ln w="6286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21" name="object 1321"/>
            <p:cNvSpPr/>
            <p:nvPr/>
          </p:nvSpPr>
          <p:spPr>
            <a:xfrm>
              <a:off x="3840480" y="7383780"/>
              <a:ext cx="0" cy="22860"/>
            </a:xfrm>
            <a:custGeom>
              <a:avLst/>
              <a:gdLst/>
              <a:ahLst/>
              <a:cxnLst/>
              <a:rect l="l" t="t" r="r" b="b"/>
              <a:pathLst>
                <a:path h="22859">
                  <a:moveTo>
                    <a:pt x="0" y="22859"/>
                  </a:moveTo>
                  <a:lnTo>
                    <a:pt x="0" y="0"/>
                  </a:lnTo>
                </a:path>
              </a:pathLst>
            </a:custGeom>
            <a:ln w="476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22" name="object 1322"/>
            <p:cNvSpPr/>
            <p:nvPr/>
          </p:nvSpPr>
          <p:spPr>
            <a:xfrm>
              <a:off x="3841241" y="7381398"/>
              <a:ext cx="0" cy="27940"/>
            </a:xfrm>
            <a:custGeom>
              <a:avLst/>
              <a:gdLst/>
              <a:ahLst/>
              <a:cxnLst/>
              <a:rect l="l" t="t" r="r" b="b"/>
              <a:pathLst>
                <a:path h="27940">
                  <a:moveTo>
                    <a:pt x="0" y="0"/>
                  </a:moveTo>
                  <a:lnTo>
                    <a:pt x="0" y="27622"/>
                  </a:lnTo>
                </a:path>
                <a:path h="27940">
                  <a:moveTo>
                    <a:pt x="0" y="0"/>
                  </a:moveTo>
                  <a:lnTo>
                    <a:pt x="0" y="27622"/>
                  </a:lnTo>
                </a:path>
              </a:pathLst>
            </a:custGeom>
            <a:ln w="6286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23" name="object 1323"/>
            <p:cNvSpPr/>
            <p:nvPr/>
          </p:nvSpPr>
          <p:spPr>
            <a:xfrm>
              <a:off x="3843527" y="7383780"/>
              <a:ext cx="0" cy="22860"/>
            </a:xfrm>
            <a:custGeom>
              <a:avLst/>
              <a:gdLst/>
              <a:ahLst/>
              <a:cxnLst/>
              <a:rect l="l" t="t" r="r" b="b"/>
              <a:pathLst>
                <a:path h="22859">
                  <a:moveTo>
                    <a:pt x="0" y="22859"/>
                  </a:moveTo>
                  <a:lnTo>
                    <a:pt x="0" y="0"/>
                  </a:lnTo>
                </a:path>
              </a:pathLst>
            </a:custGeom>
            <a:ln w="476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24" name="object 1324"/>
            <p:cNvSpPr/>
            <p:nvPr/>
          </p:nvSpPr>
          <p:spPr>
            <a:xfrm>
              <a:off x="3844289" y="7381398"/>
              <a:ext cx="0" cy="27940"/>
            </a:xfrm>
            <a:custGeom>
              <a:avLst/>
              <a:gdLst/>
              <a:ahLst/>
              <a:cxnLst/>
              <a:rect l="l" t="t" r="r" b="b"/>
              <a:pathLst>
                <a:path h="27940">
                  <a:moveTo>
                    <a:pt x="0" y="0"/>
                  </a:moveTo>
                  <a:lnTo>
                    <a:pt x="0" y="27622"/>
                  </a:lnTo>
                </a:path>
                <a:path h="27940">
                  <a:moveTo>
                    <a:pt x="0" y="0"/>
                  </a:moveTo>
                  <a:lnTo>
                    <a:pt x="0" y="27622"/>
                  </a:lnTo>
                </a:path>
              </a:pathLst>
            </a:custGeom>
            <a:ln w="6286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25" name="object 1325"/>
            <p:cNvSpPr/>
            <p:nvPr/>
          </p:nvSpPr>
          <p:spPr>
            <a:xfrm>
              <a:off x="3845051" y="7383780"/>
              <a:ext cx="1905" cy="22860"/>
            </a:xfrm>
            <a:custGeom>
              <a:avLst/>
              <a:gdLst/>
              <a:ahLst/>
              <a:cxnLst/>
              <a:rect l="l" t="t" r="r" b="b"/>
              <a:pathLst>
                <a:path w="1904" h="22859">
                  <a:moveTo>
                    <a:pt x="762" y="-2381"/>
                  </a:moveTo>
                  <a:lnTo>
                    <a:pt x="762" y="25240"/>
                  </a:lnTo>
                </a:path>
              </a:pathLst>
            </a:custGeom>
            <a:ln w="6286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26" name="object 1326"/>
            <p:cNvSpPr/>
            <p:nvPr/>
          </p:nvSpPr>
          <p:spPr>
            <a:xfrm>
              <a:off x="3848100" y="7383780"/>
              <a:ext cx="0" cy="22860"/>
            </a:xfrm>
            <a:custGeom>
              <a:avLst/>
              <a:gdLst/>
              <a:ahLst/>
              <a:cxnLst/>
              <a:rect l="l" t="t" r="r" b="b"/>
              <a:pathLst>
                <a:path h="22859">
                  <a:moveTo>
                    <a:pt x="0" y="22859"/>
                  </a:moveTo>
                  <a:lnTo>
                    <a:pt x="0" y="0"/>
                  </a:lnTo>
                </a:path>
                <a:path h="22859">
                  <a:moveTo>
                    <a:pt x="0" y="22859"/>
                  </a:moveTo>
                  <a:lnTo>
                    <a:pt x="0" y="0"/>
                  </a:lnTo>
                </a:path>
                <a:path h="22859">
                  <a:moveTo>
                    <a:pt x="0" y="22859"/>
                  </a:moveTo>
                  <a:lnTo>
                    <a:pt x="0" y="0"/>
                  </a:lnTo>
                </a:path>
              </a:pathLst>
            </a:custGeom>
            <a:ln w="476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27" name="object 1327"/>
            <p:cNvSpPr/>
            <p:nvPr/>
          </p:nvSpPr>
          <p:spPr>
            <a:xfrm>
              <a:off x="3849624" y="7383780"/>
              <a:ext cx="1905" cy="22860"/>
            </a:xfrm>
            <a:custGeom>
              <a:avLst/>
              <a:gdLst/>
              <a:ahLst/>
              <a:cxnLst/>
              <a:rect l="l" t="t" r="r" b="b"/>
              <a:pathLst>
                <a:path w="1904" h="22859">
                  <a:moveTo>
                    <a:pt x="762" y="-2381"/>
                  </a:moveTo>
                  <a:lnTo>
                    <a:pt x="762" y="25240"/>
                  </a:lnTo>
                </a:path>
              </a:pathLst>
            </a:custGeom>
            <a:ln w="6286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28" name="object 1328"/>
            <p:cNvSpPr/>
            <p:nvPr/>
          </p:nvSpPr>
          <p:spPr>
            <a:xfrm>
              <a:off x="3851148" y="7383780"/>
              <a:ext cx="0" cy="22860"/>
            </a:xfrm>
            <a:custGeom>
              <a:avLst/>
              <a:gdLst/>
              <a:ahLst/>
              <a:cxnLst/>
              <a:rect l="l" t="t" r="r" b="b"/>
              <a:pathLst>
                <a:path h="22859">
                  <a:moveTo>
                    <a:pt x="0" y="22859"/>
                  </a:moveTo>
                  <a:lnTo>
                    <a:pt x="0" y="0"/>
                  </a:lnTo>
                </a:path>
              </a:pathLst>
            </a:custGeom>
            <a:ln w="476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29" name="object 1329"/>
            <p:cNvSpPr/>
            <p:nvPr/>
          </p:nvSpPr>
          <p:spPr>
            <a:xfrm>
              <a:off x="3853434" y="7381398"/>
              <a:ext cx="0" cy="27940"/>
            </a:xfrm>
            <a:custGeom>
              <a:avLst/>
              <a:gdLst/>
              <a:ahLst/>
              <a:cxnLst/>
              <a:rect l="l" t="t" r="r" b="b"/>
              <a:pathLst>
                <a:path h="27940">
                  <a:moveTo>
                    <a:pt x="0" y="0"/>
                  </a:moveTo>
                  <a:lnTo>
                    <a:pt x="0" y="27622"/>
                  </a:lnTo>
                </a:path>
                <a:path h="27940">
                  <a:moveTo>
                    <a:pt x="0" y="0"/>
                  </a:moveTo>
                  <a:lnTo>
                    <a:pt x="0" y="27622"/>
                  </a:lnTo>
                </a:path>
              </a:pathLst>
            </a:custGeom>
            <a:ln w="6286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30" name="object 1330"/>
            <p:cNvSpPr/>
            <p:nvPr/>
          </p:nvSpPr>
          <p:spPr>
            <a:xfrm>
              <a:off x="3854196" y="7383780"/>
              <a:ext cx="1905" cy="22860"/>
            </a:xfrm>
            <a:custGeom>
              <a:avLst/>
              <a:gdLst/>
              <a:ahLst/>
              <a:cxnLst/>
              <a:rect l="l" t="t" r="r" b="b"/>
              <a:pathLst>
                <a:path w="1904" h="22859">
                  <a:moveTo>
                    <a:pt x="761" y="-2381"/>
                  </a:moveTo>
                  <a:lnTo>
                    <a:pt x="761" y="25240"/>
                  </a:lnTo>
                </a:path>
              </a:pathLst>
            </a:custGeom>
            <a:ln w="6286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31" name="object 1331"/>
            <p:cNvSpPr/>
            <p:nvPr/>
          </p:nvSpPr>
          <p:spPr>
            <a:xfrm>
              <a:off x="3855719" y="7383780"/>
              <a:ext cx="6350" cy="22860"/>
            </a:xfrm>
            <a:custGeom>
              <a:avLst/>
              <a:gdLst/>
              <a:ahLst/>
              <a:cxnLst/>
              <a:rect l="l" t="t" r="r" b="b"/>
              <a:pathLst>
                <a:path w="6350" h="22859">
                  <a:moveTo>
                    <a:pt x="0" y="22859"/>
                  </a:moveTo>
                  <a:lnTo>
                    <a:pt x="0" y="0"/>
                  </a:lnTo>
                </a:path>
                <a:path w="6350" h="22859">
                  <a:moveTo>
                    <a:pt x="0" y="22859"/>
                  </a:moveTo>
                  <a:lnTo>
                    <a:pt x="0" y="0"/>
                  </a:lnTo>
                </a:path>
                <a:path w="6350" h="22859">
                  <a:moveTo>
                    <a:pt x="1524" y="22859"/>
                  </a:moveTo>
                  <a:lnTo>
                    <a:pt x="1524" y="0"/>
                  </a:lnTo>
                </a:path>
                <a:path w="6350" h="22859">
                  <a:moveTo>
                    <a:pt x="3048" y="22859"/>
                  </a:moveTo>
                  <a:lnTo>
                    <a:pt x="3048" y="0"/>
                  </a:lnTo>
                </a:path>
                <a:path w="6350" h="22859">
                  <a:moveTo>
                    <a:pt x="4572" y="22859"/>
                  </a:moveTo>
                  <a:lnTo>
                    <a:pt x="4572" y="0"/>
                  </a:lnTo>
                </a:path>
                <a:path w="6350" h="22859">
                  <a:moveTo>
                    <a:pt x="4572" y="22859"/>
                  </a:moveTo>
                  <a:lnTo>
                    <a:pt x="4572" y="0"/>
                  </a:lnTo>
                </a:path>
                <a:path w="6350" h="22859">
                  <a:moveTo>
                    <a:pt x="6096" y="22859"/>
                  </a:moveTo>
                  <a:lnTo>
                    <a:pt x="6096" y="0"/>
                  </a:lnTo>
                </a:path>
              </a:pathLst>
            </a:custGeom>
            <a:ln w="476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32" name="object 1332"/>
            <p:cNvSpPr/>
            <p:nvPr/>
          </p:nvSpPr>
          <p:spPr>
            <a:xfrm>
              <a:off x="3861816" y="7383780"/>
              <a:ext cx="1905" cy="22860"/>
            </a:xfrm>
            <a:custGeom>
              <a:avLst/>
              <a:gdLst/>
              <a:ahLst/>
              <a:cxnLst/>
              <a:rect l="l" t="t" r="r" b="b"/>
              <a:pathLst>
                <a:path w="1904" h="22859">
                  <a:moveTo>
                    <a:pt x="762" y="-2381"/>
                  </a:moveTo>
                  <a:lnTo>
                    <a:pt x="762" y="25240"/>
                  </a:lnTo>
                </a:path>
              </a:pathLst>
            </a:custGeom>
            <a:ln w="6286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33" name="object 1333"/>
            <p:cNvSpPr/>
            <p:nvPr/>
          </p:nvSpPr>
          <p:spPr>
            <a:xfrm>
              <a:off x="3864102" y="7381398"/>
              <a:ext cx="0" cy="27940"/>
            </a:xfrm>
            <a:custGeom>
              <a:avLst/>
              <a:gdLst/>
              <a:ahLst/>
              <a:cxnLst/>
              <a:rect l="l" t="t" r="r" b="b"/>
              <a:pathLst>
                <a:path h="27940">
                  <a:moveTo>
                    <a:pt x="0" y="0"/>
                  </a:moveTo>
                  <a:lnTo>
                    <a:pt x="0" y="27622"/>
                  </a:lnTo>
                </a:path>
                <a:path h="27940">
                  <a:moveTo>
                    <a:pt x="0" y="0"/>
                  </a:moveTo>
                  <a:lnTo>
                    <a:pt x="0" y="27622"/>
                  </a:lnTo>
                </a:path>
              </a:pathLst>
            </a:custGeom>
            <a:ln w="6286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34" name="object 1334"/>
            <p:cNvSpPr/>
            <p:nvPr/>
          </p:nvSpPr>
          <p:spPr>
            <a:xfrm>
              <a:off x="3864864" y="7383780"/>
              <a:ext cx="1905" cy="22860"/>
            </a:xfrm>
            <a:custGeom>
              <a:avLst/>
              <a:gdLst/>
              <a:ahLst/>
              <a:cxnLst/>
              <a:rect l="l" t="t" r="r" b="b"/>
              <a:pathLst>
                <a:path w="1904" h="22859">
                  <a:moveTo>
                    <a:pt x="762" y="-2381"/>
                  </a:moveTo>
                  <a:lnTo>
                    <a:pt x="762" y="25240"/>
                  </a:lnTo>
                </a:path>
              </a:pathLst>
            </a:custGeom>
            <a:ln w="6286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35" name="object 1335"/>
            <p:cNvSpPr/>
            <p:nvPr/>
          </p:nvSpPr>
          <p:spPr>
            <a:xfrm>
              <a:off x="3867150" y="7381398"/>
              <a:ext cx="0" cy="27940"/>
            </a:xfrm>
            <a:custGeom>
              <a:avLst/>
              <a:gdLst/>
              <a:ahLst/>
              <a:cxnLst/>
              <a:rect l="l" t="t" r="r" b="b"/>
              <a:pathLst>
                <a:path h="27940">
                  <a:moveTo>
                    <a:pt x="0" y="0"/>
                  </a:moveTo>
                  <a:lnTo>
                    <a:pt x="0" y="27622"/>
                  </a:lnTo>
                </a:path>
                <a:path h="27940">
                  <a:moveTo>
                    <a:pt x="0" y="0"/>
                  </a:moveTo>
                  <a:lnTo>
                    <a:pt x="0" y="27622"/>
                  </a:lnTo>
                </a:path>
              </a:pathLst>
            </a:custGeom>
            <a:ln w="6286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36" name="object 1336"/>
            <p:cNvSpPr/>
            <p:nvPr/>
          </p:nvSpPr>
          <p:spPr>
            <a:xfrm>
              <a:off x="3867911" y="7383780"/>
              <a:ext cx="1905" cy="22860"/>
            </a:xfrm>
            <a:custGeom>
              <a:avLst/>
              <a:gdLst/>
              <a:ahLst/>
              <a:cxnLst/>
              <a:rect l="l" t="t" r="r" b="b"/>
              <a:pathLst>
                <a:path w="1904" h="22859">
                  <a:moveTo>
                    <a:pt x="762" y="-2381"/>
                  </a:moveTo>
                  <a:lnTo>
                    <a:pt x="762" y="25240"/>
                  </a:lnTo>
                </a:path>
              </a:pathLst>
            </a:custGeom>
            <a:ln w="6286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37" name="object 1337"/>
            <p:cNvSpPr/>
            <p:nvPr/>
          </p:nvSpPr>
          <p:spPr>
            <a:xfrm>
              <a:off x="3869435" y="7383780"/>
              <a:ext cx="6350" cy="22860"/>
            </a:xfrm>
            <a:custGeom>
              <a:avLst/>
              <a:gdLst/>
              <a:ahLst/>
              <a:cxnLst/>
              <a:rect l="l" t="t" r="r" b="b"/>
              <a:pathLst>
                <a:path w="6350" h="22859">
                  <a:moveTo>
                    <a:pt x="0" y="22859"/>
                  </a:moveTo>
                  <a:lnTo>
                    <a:pt x="0" y="0"/>
                  </a:lnTo>
                </a:path>
                <a:path w="6350" h="22859">
                  <a:moveTo>
                    <a:pt x="1524" y="22859"/>
                  </a:moveTo>
                  <a:lnTo>
                    <a:pt x="1524" y="0"/>
                  </a:lnTo>
                </a:path>
                <a:path w="6350" h="22859">
                  <a:moveTo>
                    <a:pt x="1524" y="22859"/>
                  </a:moveTo>
                  <a:lnTo>
                    <a:pt x="1524" y="0"/>
                  </a:lnTo>
                </a:path>
                <a:path w="6350" h="22859">
                  <a:moveTo>
                    <a:pt x="3048" y="22859"/>
                  </a:moveTo>
                  <a:lnTo>
                    <a:pt x="3048" y="0"/>
                  </a:lnTo>
                </a:path>
                <a:path w="6350" h="22859">
                  <a:moveTo>
                    <a:pt x="4572" y="22859"/>
                  </a:moveTo>
                  <a:lnTo>
                    <a:pt x="4572" y="0"/>
                  </a:lnTo>
                </a:path>
                <a:path w="6350" h="22859">
                  <a:moveTo>
                    <a:pt x="6096" y="22859"/>
                  </a:moveTo>
                  <a:lnTo>
                    <a:pt x="6096" y="0"/>
                  </a:lnTo>
                </a:path>
                <a:path w="6350" h="22859">
                  <a:moveTo>
                    <a:pt x="6096" y="22859"/>
                  </a:moveTo>
                  <a:lnTo>
                    <a:pt x="6096" y="0"/>
                  </a:lnTo>
                </a:path>
              </a:pathLst>
            </a:custGeom>
            <a:ln w="476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38" name="object 1338"/>
            <p:cNvSpPr/>
            <p:nvPr/>
          </p:nvSpPr>
          <p:spPr>
            <a:xfrm>
              <a:off x="3877056" y="7383780"/>
              <a:ext cx="1905" cy="22860"/>
            </a:xfrm>
            <a:custGeom>
              <a:avLst/>
              <a:gdLst/>
              <a:ahLst/>
              <a:cxnLst/>
              <a:rect l="l" t="t" r="r" b="b"/>
              <a:pathLst>
                <a:path w="1904" h="22859">
                  <a:moveTo>
                    <a:pt x="762" y="-2381"/>
                  </a:moveTo>
                  <a:lnTo>
                    <a:pt x="762" y="25240"/>
                  </a:lnTo>
                </a:path>
              </a:pathLst>
            </a:custGeom>
            <a:ln w="6286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39" name="object 1339"/>
            <p:cNvSpPr/>
            <p:nvPr/>
          </p:nvSpPr>
          <p:spPr>
            <a:xfrm>
              <a:off x="3878580" y="7383780"/>
              <a:ext cx="0" cy="22860"/>
            </a:xfrm>
            <a:custGeom>
              <a:avLst/>
              <a:gdLst/>
              <a:ahLst/>
              <a:cxnLst/>
              <a:rect l="l" t="t" r="r" b="b"/>
              <a:pathLst>
                <a:path h="22859">
                  <a:moveTo>
                    <a:pt x="0" y="22859"/>
                  </a:moveTo>
                  <a:lnTo>
                    <a:pt x="0" y="0"/>
                  </a:lnTo>
                </a:path>
                <a:path h="22859">
                  <a:moveTo>
                    <a:pt x="0" y="22859"/>
                  </a:moveTo>
                  <a:lnTo>
                    <a:pt x="0" y="0"/>
                  </a:lnTo>
                </a:path>
              </a:pathLst>
            </a:custGeom>
            <a:ln w="476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40" name="object 1340"/>
            <p:cNvSpPr/>
            <p:nvPr/>
          </p:nvSpPr>
          <p:spPr>
            <a:xfrm>
              <a:off x="3878580" y="7383780"/>
              <a:ext cx="1905" cy="22860"/>
            </a:xfrm>
            <a:custGeom>
              <a:avLst/>
              <a:gdLst/>
              <a:ahLst/>
              <a:cxnLst/>
              <a:rect l="l" t="t" r="r" b="b"/>
              <a:pathLst>
                <a:path w="1904" h="22859">
                  <a:moveTo>
                    <a:pt x="761" y="-2381"/>
                  </a:moveTo>
                  <a:lnTo>
                    <a:pt x="761" y="25240"/>
                  </a:lnTo>
                </a:path>
              </a:pathLst>
            </a:custGeom>
            <a:ln w="6286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41" name="object 1341"/>
            <p:cNvSpPr/>
            <p:nvPr/>
          </p:nvSpPr>
          <p:spPr>
            <a:xfrm>
              <a:off x="3881627" y="7383780"/>
              <a:ext cx="0" cy="22860"/>
            </a:xfrm>
            <a:custGeom>
              <a:avLst/>
              <a:gdLst/>
              <a:ahLst/>
              <a:cxnLst/>
              <a:rect l="l" t="t" r="r" b="b"/>
              <a:pathLst>
                <a:path h="22859">
                  <a:moveTo>
                    <a:pt x="0" y="22859"/>
                  </a:moveTo>
                  <a:lnTo>
                    <a:pt x="0" y="0"/>
                  </a:lnTo>
                </a:path>
              </a:pathLst>
            </a:custGeom>
            <a:ln w="476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42" name="object 1342"/>
            <p:cNvSpPr/>
            <p:nvPr/>
          </p:nvSpPr>
          <p:spPr>
            <a:xfrm>
              <a:off x="3882389" y="7381398"/>
              <a:ext cx="0" cy="27940"/>
            </a:xfrm>
            <a:custGeom>
              <a:avLst/>
              <a:gdLst/>
              <a:ahLst/>
              <a:cxnLst/>
              <a:rect l="l" t="t" r="r" b="b"/>
              <a:pathLst>
                <a:path h="27940">
                  <a:moveTo>
                    <a:pt x="0" y="0"/>
                  </a:moveTo>
                  <a:lnTo>
                    <a:pt x="0" y="27622"/>
                  </a:lnTo>
                </a:path>
                <a:path h="27940">
                  <a:moveTo>
                    <a:pt x="0" y="0"/>
                  </a:moveTo>
                  <a:lnTo>
                    <a:pt x="0" y="27622"/>
                  </a:lnTo>
                </a:path>
              </a:pathLst>
            </a:custGeom>
            <a:ln w="6286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43" name="object 1343"/>
            <p:cNvSpPr/>
            <p:nvPr/>
          </p:nvSpPr>
          <p:spPr>
            <a:xfrm>
              <a:off x="3883151" y="7383780"/>
              <a:ext cx="1905" cy="22860"/>
            </a:xfrm>
            <a:custGeom>
              <a:avLst/>
              <a:gdLst/>
              <a:ahLst/>
              <a:cxnLst/>
              <a:rect l="l" t="t" r="r" b="b"/>
              <a:pathLst>
                <a:path w="1904" h="22859">
                  <a:moveTo>
                    <a:pt x="762" y="-2381"/>
                  </a:moveTo>
                  <a:lnTo>
                    <a:pt x="762" y="25240"/>
                  </a:lnTo>
                </a:path>
              </a:pathLst>
            </a:custGeom>
            <a:ln w="6286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44" name="object 1344"/>
            <p:cNvSpPr/>
            <p:nvPr/>
          </p:nvSpPr>
          <p:spPr>
            <a:xfrm>
              <a:off x="3884675" y="7383780"/>
              <a:ext cx="1905" cy="22860"/>
            </a:xfrm>
            <a:custGeom>
              <a:avLst/>
              <a:gdLst/>
              <a:ahLst/>
              <a:cxnLst/>
              <a:rect l="l" t="t" r="r" b="b"/>
              <a:pathLst>
                <a:path w="1904" h="22859">
                  <a:moveTo>
                    <a:pt x="762" y="-2381"/>
                  </a:moveTo>
                  <a:lnTo>
                    <a:pt x="762" y="25240"/>
                  </a:lnTo>
                </a:path>
              </a:pathLst>
            </a:custGeom>
            <a:ln w="6286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45" name="object 1345"/>
            <p:cNvSpPr/>
            <p:nvPr/>
          </p:nvSpPr>
          <p:spPr>
            <a:xfrm>
              <a:off x="3886200" y="7383780"/>
              <a:ext cx="0" cy="22860"/>
            </a:xfrm>
            <a:custGeom>
              <a:avLst/>
              <a:gdLst/>
              <a:ahLst/>
              <a:cxnLst/>
              <a:rect l="l" t="t" r="r" b="b"/>
              <a:pathLst>
                <a:path h="22859">
                  <a:moveTo>
                    <a:pt x="0" y="22859"/>
                  </a:moveTo>
                  <a:lnTo>
                    <a:pt x="0" y="0"/>
                  </a:lnTo>
                </a:path>
                <a:path h="22859">
                  <a:moveTo>
                    <a:pt x="0" y="22859"/>
                  </a:moveTo>
                  <a:lnTo>
                    <a:pt x="0" y="0"/>
                  </a:lnTo>
                </a:path>
              </a:pathLst>
            </a:custGeom>
            <a:ln w="476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46" name="object 1346"/>
            <p:cNvSpPr/>
            <p:nvPr/>
          </p:nvSpPr>
          <p:spPr>
            <a:xfrm>
              <a:off x="3887724" y="7383780"/>
              <a:ext cx="1905" cy="22860"/>
            </a:xfrm>
            <a:custGeom>
              <a:avLst/>
              <a:gdLst/>
              <a:ahLst/>
              <a:cxnLst/>
              <a:rect l="l" t="t" r="r" b="b"/>
              <a:pathLst>
                <a:path w="1904" h="22859">
                  <a:moveTo>
                    <a:pt x="762" y="-2381"/>
                  </a:moveTo>
                  <a:lnTo>
                    <a:pt x="762" y="25240"/>
                  </a:lnTo>
                </a:path>
              </a:pathLst>
            </a:custGeom>
            <a:ln w="6286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47" name="object 1347"/>
            <p:cNvSpPr/>
            <p:nvPr/>
          </p:nvSpPr>
          <p:spPr>
            <a:xfrm>
              <a:off x="3889248" y="7383780"/>
              <a:ext cx="0" cy="22860"/>
            </a:xfrm>
            <a:custGeom>
              <a:avLst/>
              <a:gdLst/>
              <a:ahLst/>
              <a:cxnLst/>
              <a:rect l="l" t="t" r="r" b="b"/>
              <a:pathLst>
                <a:path h="22859">
                  <a:moveTo>
                    <a:pt x="0" y="22859"/>
                  </a:moveTo>
                  <a:lnTo>
                    <a:pt x="0" y="0"/>
                  </a:lnTo>
                </a:path>
                <a:path h="22859">
                  <a:moveTo>
                    <a:pt x="0" y="22859"/>
                  </a:moveTo>
                  <a:lnTo>
                    <a:pt x="0" y="0"/>
                  </a:lnTo>
                </a:path>
              </a:pathLst>
            </a:custGeom>
            <a:ln w="476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48" name="object 1348"/>
            <p:cNvSpPr/>
            <p:nvPr/>
          </p:nvSpPr>
          <p:spPr>
            <a:xfrm>
              <a:off x="3890772" y="7383780"/>
              <a:ext cx="1905" cy="22860"/>
            </a:xfrm>
            <a:custGeom>
              <a:avLst/>
              <a:gdLst/>
              <a:ahLst/>
              <a:cxnLst/>
              <a:rect l="l" t="t" r="r" b="b"/>
              <a:pathLst>
                <a:path w="1904" h="22859">
                  <a:moveTo>
                    <a:pt x="762" y="-2381"/>
                  </a:moveTo>
                  <a:lnTo>
                    <a:pt x="762" y="25240"/>
                  </a:lnTo>
                </a:path>
              </a:pathLst>
            </a:custGeom>
            <a:ln w="6286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49" name="object 1349"/>
            <p:cNvSpPr/>
            <p:nvPr/>
          </p:nvSpPr>
          <p:spPr>
            <a:xfrm>
              <a:off x="3892296" y="7383780"/>
              <a:ext cx="6350" cy="22860"/>
            </a:xfrm>
            <a:custGeom>
              <a:avLst/>
              <a:gdLst/>
              <a:ahLst/>
              <a:cxnLst/>
              <a:rect l="l" t="t" r="r" b="b"/>
              <a:pathLst>
                <a:path w="6350" h="22859">
                  <a:moveTo>
                    <a:pt x="0" y="22859"/>
                  </a:moveTo>
                  <a:lnTo>
                    <a:pt x="0" y="0"/>
                  </a:lnTo>
                </a:path>
                <a:path w="6350" h="22859">
                  <a:moveTo>
                    <a:pt x="1523" y="22859"/>
                  </a:moveTo>
                  <a:lnTo>
                    <a:pt x="1523" y="0"/>
                  </a:lnTo>
                </a:path>
                <a:path w="6350" h="22859">
                  <a:moveTo>
                    <a:pt x="1523" y="22859"/>
                  </a:moveTo>
                  <a:lnTo>
                    <a:pt x="1523" y="0"/>
                  </a:lnTo>
                </a:path>
                <a:path w="6350" h="22859">
                  <a:moveTo>
                    <a:pt x="3047" y="22859"/>
                  </a:moveTo>
                  <a:lnTo>
                    <a:pt x="3047" y="0"/>
                  </a:lnTo>
                </a:path>
                <a:path w="6350" h="22859">
                  <a:moveTo>
                    <a:pt x="4571" y="22859"/>
                  </a:moveTo>
                  <a:lnTo>
                    <a:pt x="4571" y="0"/>
                  </a:lnTo>
                </a:path>
                <a:path w="6350" h="22859">
                  <a:moveTo>
                    <a:pt x="6095" y="22859"/>
                  </a:moveTo>
                  <a:lnTo>
                    <a:pt x="6095" y="0"/>
                  </a:lnTo>
                </a:path>
                <a:path w="6350" h="22859">
                  <a:moveTo>
                    <a:pt x="6095" y="22859"/>
                  </a:moveTo>
                  <a:lnTo>
                    <a:pt x="6095" y="0"/>
                  </a:lnTo>
                </a:path>
              </a:pathLst>
            </a:custGeom>
            <a:ln w="476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50" name="object 1350"/>
            <p:cNvSpPr/>
            <p:nvPr/>
          </p:nvSpPr>
          <p:spPr>
            <a:xfrm>
              <a:off x="3898392" y="7383780"/>
              <a:ext cx="1905" cy="22860"/>
            </a:xfrm>
            <a:custGeom>
              <a:avLst/>
              <a:gdLst/>
              <a:ahLst/>
              <a:cxnLst/>
              <a:rect l="l" t="t" r="r" b="b"/>
              <a:pathLst>
                <a:path w="1904" h="22859">
                  <a:moveTo>
                    <a:pt x="762" y="-2381"/>
                  </a:moveTo>
                  <a:lnTo>
                    <a:pt x="762" y="25240"/>
                  </a:lnTo>
                </a:path>
              </a:pathLst>
            </a:custGeom>
            <a:ln w="6286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51" name="object 1351"/>
            <p:cNvSpPr/>
            <p:nvPr/>
          </p:nvSpPr>
          <p:spPr>
            <a:xfrm>
              <a:off x="3900677" y="7381398"/>
              <a:ext cx="0" cy="27940"/>
            </a:xfrm>
            <a:custGeom>
              <a:avLst/>
              <a:gdLst/>
              <a:ahLst/>
              <a:cxnLst/>
              <a:rect l="l" t="t" r="r" b="b"/>
              <a:pathLst>
                <a:path h="27940">
                  <a:moveTo>
                    <a:pt x="0" y="0"/>
                  </a:moveTo>
                  <a:lnTo>
                    <a:pt x="0" y="27622"/>
                  </a:lnTo>
                </a:path>
                <a:path h="27940">
                  <a:moveTo>
                    <a:pt x="0" y="0"/>
                  </a:moveTo>
                  <a:lnTo>
                    <a:pt x="0" y="27622"/>
                  </a:lnTo>
                </a:path>
              </a:pathLst>
            </a:custGeom>
            <a:ln w="6286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52" name="object 1352"/>
            <p:cNvSpPr/>
            <p:nvPr/>
          </p:nvSpPr>
          <p:spPr>
            <a:xfrm>
              <a:off x="3901439" y="7383780"/>
              <a:ext cx="1905" cy="22860"/>
            </a:xfrm>
            <a:custGeom>
              <a:avLst/>
              <a:gdLst/>
              <a:ahLst/>
              <a:cxnLst/>
              <a:rect l="l" t="t" r="r" b="b"/>
              <a:pathLst>
                <a:path w="1904" h="22859">
                  <a:moveTo>
                    <a:pt x="762" y="-2381"/>
                  </a:moveTo>
                  <a:lnTo>
                    <a:pt x="762" y="25240"/>
                  </a:lnTo>
                </a:path>
              </a:pathLst>
            </a:custGeom>
            <a:ln w="6286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53" name="object 1353"/>
            <p:cNvSpPr/>
            <p:nvPr/>
          </p:nvSpPr>
          <p:spPr>
            <a:xfrm>
              <a:off x="3902964" y="7383780"/>
              <a:ext cx="1905" cy="22860"/>
            </a:xfrm>
            <a:custGeom>
              <a:avLst/>
              <a:gdLst/>
              <a:ahLst/>
              <a:cxnLst/>
              <a:rect l="l" t="t" r="r" b="b"/>
              <a:pathLst>
                <a:path w="1904" h="22859">
                  <a:moveTo>
                    <a:pt x="762" y="-2381"/>
                  </a:moveTo>
                  <a:lnTo>
                    <a:pt x="762" y="25240"/>
                  </a:lnTo>
                </a:path>
              </a:pathLst>
            </a:custGeom>
            <a:ln w="6286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54" name="object 1354"/>
            <p:cNvSpPr/>
            <p:nvPr/>
          </p:nvSpPr>
          <p:spPr>
            <a:xfrm>
              <a:off x="3905250" y="7381398"/>
              <a:ext cx="0" cy="27940"/>
            </a:xfrm>
            <a:custGeom>
              <a:avLst/>
              <a:gdLst/>
              <a:ahLst/>
              <a:cxnLst/>
              <a:rect l="l" t="t" r="r" b="b"/>
              <a:pathLst>
                <a:path h="27940">
                  <a:moveTo>
                    <a:pt x="0" y="0"/>
                  </a:moveTo>
                  <a:lnTo>
                    <a:pt x="0" y="27622"/>
                  </a:lnTo>
                </a:path>
                <a:path h="27940">
                  <a:moveTo>
                    <a:pt x="0" y="0"/>
                  </a:moveTo>
                  <a:lnTo>
                    <a:pt x="0" y="27622"/>
                  </a:lnTo>
                </a:path>
              </a:pathLst>
            </a:custGeom>
            <a:ln w="6286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55" name="object 1355"/>
            <p:cNvSpPr/>
            <p:nvPr/>
          </p:nvSpPr>
          <p:spPr>
            <a:xfrm>
              <a:off x="3906011" y="7383780"/>
              <a:ext cx="7620" cy="22860"/>
            </a:xfrm>
            <a:custGeom>
              <a:avLst/>
              <a:gdLst/>
              <a:ahLst/>
              <a:cxnLst/>
              <a:rect l="l" t="t" r="r" b="b"/>
              <a:pathLst>
                <a:path w="7620" h="22859">
                  <a:moveTo>
                    <a:pt x="0" y="22859"/>
                  </a:moveTo>
                  <a:lnTo>
                    <a:pt x="0" y="0"/>
                  </a:lnTo>
                </a:path>
                <a:path w="7620" h="22859">
                  <a:moveTo>
                    <a:pt x="1524" y="22859"/>
                  </a:moveTo>
                  <a:lnTo>
                    <a:pt x="1524" y="0"/>
                  </a:lnTo>
                </a:path>
                <a:path w="7620" h="22859">
                  <a:moveTo>
                    <a:pt x="3048" y="22859"/>
                  </a:moveTo>
                  <a:lnTo>
                    <a:pt x="3048" y="0"/>
                  </a:lnTo>
                </a:path>
                <a:path w="7620" h="22859">
                  <a:moveTo>
                    <a:pt x="3048" y="22859"/>
                  </a:moveTo>
                  <a:lnTo>
                    <a:pt x="3048" y="0"/>
                  </a:lnTo>
                </a:path>
                <a:path w="7620" h="22859">
                  <a:moveTo>
                    <a:pt x="4572" y="22859"/>
                  </a:moveTo>
                  <a:lnTo>
                    <a:pt x="4572" y="0"/>
                  </a:lnTo>
                </a:path>
                <a:path w="7620" h="22859">
                  <a:moveTo>
                    <a:pt x="6096" y="22859"/>
                  </a:moveTo>
                  <a:lnTo>
                    <a:pt x="6096" y="0"/>
                  </a:lnTo>
                </a:path>
                <a:path w="7620" h="22859">
                  <a:moveTo>
                    <a:pt x="6096" y="22859"/>
                  </a:moveTo>
                  <a:lnTo>
                    <a:pt x="6096" y="0"/>
                  </a:lnTo>
                </a:path>
                <a:path w="7620" h="22859">
                  <a:moveTo>
                    <a:pt x="7620" y="22859"/>
                  </a:moveTo>
                  <a:lnTo>
                    <a:pt x="7620" y="0"/>
                  </a:lnTo>
                </a:path>
              </a:pathLst>
            </a:custGeom>
            <a:ln w="476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56" name="object 1356"/>
            <p:cNvSpPr/>
            <p:nvPr/>
          </p:nvSpPr>
          <p:spPr>
            <a:xfrm>
              <a:off x="3913632" y="7383780"/>
              <a:ext cx="1905" cy="22860"/>
            </a:xfrm>
            <a:custGeom>
              <a:avLst/>
              <a:gdLst/>
              <a:ahLst/>
              <a:cxnLst/>
              <a:rect l="l" t="t" r="r" b="b"/>
              <a:pathLst>
                <a:path w="1904" h="22859">
                  <a:moveTo>
                    <a:pt x="762" y="-2381"/>
                  </a:moveTo>
                  <a:lnTo>
                    <a:pt x="762" y="25240"/>
                  </a:lnTo>
                </a:path>
              </a:pathLst>
            </a:custGeom>
            <a:ln w="6286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57" name="object 1357"/>
            <p:cNvSpPr/>
            <p:nvPr/>
          </p:nvSpPr>
          <p:spPr>
            <a:xfrm>
              <a:off x="3916680" y="7383780"/>
              <a:ext cx="0" cy="22860"/>
            </a:xfrm>
            <a:custGeom>
              <a:avLst/>
              <a:gdLst/>
              <a:ahLst/>
              <a:cxnLst/>
              <a:rect l="l" t="t" r="r" b="b"/>
              <a:pathLst>
                <a:path h="22859">
                  <a:moveTo>
                    <a:pt x="0" y="22859"/>
                  </a:moveTo>
                  <a:lnTo>
                    <a:pt x="0" y="0"/>
                  </a:lnTo>
                </a:path>
                <a:path h="22859">
                  <a:moveTo>
                    <a:pt x="0" y="22859"/>
                  </a:moveTo>
                  <a:lnTo>
                    <a:pt x="0" y="0"/>
                  </a:lnTo>
                </a:path>
              </a:pathLst>
            </a:custGeom>
            <a:ln w="476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58" name="object 1358"/>
            <p:cNvSpPr/>
            <p:nvPr/>
          </p:nvSpPr>
          <p:spPr>
            <a:xfrm>
              <a:off x="3916680" y="7383780"/>
              <a:ext cx="1905" cy="22860"/>
            </a:xfrm>
            <a:custGeom>
              <a:avLst/>
              <a:gdLst/>
              <a:ahLst/>
              <a:cxnLst/>
              <a:rect l="l" t="t" r="r" b="b"/>
              <a:pathLst>
                <a:path w="1904" h="22859">
                  <a:moveTo>
                    <a:pt x="761" y="-2381"/>
                  </a:moveTo>
                  <a:lnTo>
                    <a:pt x="761" y="25240"/>
                  </a:lnTo>
                </a:path>
              </a:pathLst>
            </a:custGeom>
            <a:ln w="6286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59" name="object 1359"/>
            <p:cNvSpPr/>
            <p:nvPr/>
          </p:nvSpPr>
          <p:spPr>
            <a:xfrm>
              <a:off x="3919727" y="7383780"/>
              <a:ext cx="0" cy="22860"/>
            </a:xfrm>
            <a:custGeom>
              <a:avLst/>
              <a:gdLst/>
              <a:ahLst/>
              <a:cxnLst/>
              <a:rect l="l" t="t" r="r" b="b"/>
              <a:pathLst>
                <a:path h="22859">
                  <a:moveTo>
                    <a:pt x="0" y="22859"/>
                  </a:moveTo>
                  <a:lnTo>
                    <a:pt x="0" y="0"/>
                  </a:lnTo>
                </a:path>
              </a:pathLst>
            </a:custGeom>
            <a:ln w="476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60" name="object 1360"/>
            <p:cNvSpPr/>
            <p:nvPr/>
          </p:nvSpPr>
          <p:spPr>
            <a:xfrm>
              <a:off x="3920489" y="7381398"/>
              <a:ext cx="0" cy="27940"/>
            </a:xfrm>
            <a:custGeom>
              <a:avLst/>
              <a:gdLst/>
              <a:ahLst/>
              <a:cxnLst/>
              <a:rect l="l" t="t" r="r" b="b"/>
              <a:pathLst>
                <a:path h="27940">
                  <a:moveTo>
                    <a:pt x="0" y="0"/>
                  </a:moveTo>
                  <a:lnTo>
                    <a:pt x="0" y="27622"/>
                  </a:lnTo>
                </a:path>
                <a:path h="27940">
                  <a:moveTo>
                    <a:pt x="0" y="0"/>
                  </a:moveTo>
                  <a:lnTo>
                    <a:pt x="0" y="27622"/>
                  </a:lnTo>
                </a:path>
              </a:pathLst>
            </a:custGeom>
            <a:ln w="6286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61" name="object 1361"/>
            <p:cNvSpPr/>
            <p:nvPr/>
          </p:nvSpPr>
          <p:spPr>
            <a:xfrm>
              <a:off x="3921251" y="7383780"/>
              <a:ext cx="0" cy="22860"/>
            </a:xfrm>
            <a:custGeom>
              <a:avLst/>
              <a:gdLst/>
              <a:ahLst/>
              <a:cxnLst/>
              <a:rect l="l" t="t" r="r" b="b"/>
              <a:pathLst>
                <a:path h="22859">
                  <a:moveTo>
                    <a:pt x="0" y="22859"/>
                  </a:moveTo>
                  <a:lnTo>
                    <a:pt x="0" y="0"/>
                  </a:lnTo>
                </a:path>
              </a:pathLst>
            </a:custGeom>
            <a:ln w="476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62" name="object 1362"/>
            <p:cNvSpPr/>
            <p:nvPr/>
          </p:nvSpPr>
          <p:spPr>
            <a:xfrm>
              <a:off x="3923538" y="7381398"/>
              <a:ext cx="0" cy="27940"/>
            </a:xfrm>
            <a:custGeom>
              <a:avLst/>
              <a:gdLst/>
              <a:ahLst/>
              <a:cxnLst/>
              <a:rect l="l" t="t" r="r" b="b"/>
              <a:pathLst>
                <a:path h="27940">
                  <a:moveTo>
                    <a:pt x="0" y="0"/>
                  </a:moveTo>
                  <a:lnTo>
                    <a:pt x="0" y="27622"/>
                  </a:lnTo>
                </a:path>
                <a:path h="27940">
                  <a:moveTo>
                    <a:pt x="0" y="0"/>
                  </a:moveTo>
                  <a:lnTo>
                    <a:pt x="0" y="27622"/>
                  </a:lnTo>
                </a:path>
              </a:pathLst>
            </a:custGeom>
            <a:ln w="6286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63" name="object 1363"/>
            <p:cNvSpPr/>
            <p:nvPr/>
          </p:nvSpPr>
          <p:spPr>
            <a:xfrm>
              <a:off x="3924300" y="7383780"/>
              <a:ext cx="0" cy="22860"/>
            </a:xfrm>
            <a:custGeom>
              <a:avLst/>
              <a:gdLst/>
              <a:ahLst/>
              <a:cxnLst/>
              <a:rect l="l" t="t" r="r" b="b"/>
              <a:pathLst>
                <a:path h="22859">
                  <a:moveTo>
                    <a:pt x="0" y="22859"/>
                  </a:moveTo>
                  <a:lnTo>
                    <a:pt x="0" y="0"/>
                  </a:lnTo>
                </a:path>
              </a:pathLst>
            </a:custGeom>
            <a:ln w="476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64" name="object 1364"/>
            <p:cNvSpPr/>
            <p:nvPr/>
          </p:nvSpPr>
          <p:spPr>
            <a:xfrm>
              <a:off x="3925824" y="7383780"/>
              <a:ext cx="1905" cy="22860"/>
            </a:xfrm>
            <a:custGeom>
              <a:avLst/>
              <a:gdLst/>
              <a:ahLst/>
              <a:cxnLst/>
              <a:rect l="l" t="t" r="r" b="b"/>
              <a:pathLst>
                <a:path w="1904" h="22859">
                  <a:moveTo>
                    <a:pt x="762" y="-2381"/>
                  </a:moveTo>
                  <a:lnTo>
                    <a:pt x="762" y="25240"/>
                  </a:lnTo>
                </a:path>
              </a:pathLst>
            </a:custGeom>
            <a:ln w="6286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65" name="object 1365"/>
            <p:cNvSpPr/>
            <p:nvPr/>
          </p:nvSpPr>
          <p:spPr>
            <a:xfrm>
              <a:off x="3927348" y="7383780"/>
              <a:ext cx="0" cy="22860"/>
            </a:xfrm>
            <a:custGeom>
              <a:avLst/>
              <a:gdLst/>
              <a:ahLst/>
              <a:cxnLst/>
              <a:rect l="l" t="t" r="r" b="b"/>
              <a:pathLst>
                <a:path h="22859">
                  <a:moveTo>
                    <a:pt x="0" y="22859"/>
                  </a:moveTo>
                  <a:lnTo>
                    <a:pt x="0" y="0"/>
                  </a:lnTo>
                </a:path>
                <a:path h="22859">
                  <a:moveTo>
                    <a:pt x="0" y="22859"/>
                  </a:moveTo>
                  <a:lnTo>
                    <a:pt x="0" y="0"/>
                  </a:lnTo>
                </a:path>
              </a:pathLst>
            </a:custGeom>
            <a:ln w="476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66" name="object 1366"/>
            <p:cNvSpPr/>
            <p:nvPr/>
          </p:nvSpPr>
          <p:spPr>
            <a:xfrm>
              <a:off x="3927348" y="7383780"/>
              <a:ext cx="1905" cy="22860"/>
            </a:xfrm>
            <a:custGeom>
              <a:avLst/>
              <a:gdLst/>
              <a:ahLst/>
              <a:cxnLst/>
              <a:rect l="l" t="t" r="r" b="b"/>
              <a:pathLst>
                <a:path w="1904" h="22859">
                  <a:moveTo>
                    <a:pt x="762" y="-2381"/>
                  </a:moveTo>
                  <a:lnTo>
                    <a:pt x="762" y="25240"/>
                  </a:lnTo>
                </a:path>
              </a:pathLst>
            </a:custGeom>
            <a:ln w="6286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67" name="object 1367"/>
            <p:cNvSpPr/>
            <p:nvPr/>
          </p:nvSpPr>
          <p:spPr>
            <a:xfrm>
              <a:off x="3930396" y="7383780"/>
              <a:ext cx="5080" cy="22860"/>
            </a:xfrm>
            <a:custGeom>
              <a:avLst/>
              <a:gdLst/>
              <a:ahLst/>
              <a:cxnLst/>
              <a:rect l="l" t="t" r="r" b="b"/>
              <a:pathLst>
                <a:path w="5079" h="22859">
                  <a:moveTo>
                    <a:pt x="0" y="22859"/>
                  </a:moveTo>
                  <a:lnTo>
                    <a:pt x="0" y="0"/>
                  </a:lnTo>
                </a:path>
                <a:path w="5079" h="22859">
                  <a:moveTo>
                    <a:pt x="1523" y="22859"/>
                  </a:moveTo>
                  <a:lnTo>
                    <a:pt x="1523" y="0"/>
                  </a:lnTo>
                </a:path>
                <a:path w="5079" h="22859">
                  <a:moveTo>
                    <a:pt x="1523" y="22859"/>
                  </a:moveTo>
                  <a:lnTo>
                    <a:pt x="1523" y="0"/>
                  </a:lnTo>
                </a:path>
                <a:path w="5079" h="22859">
                  <a:moveTo>
                    <a:pt x="3047" y="22859"/>
                  </a:moveTo>
                  <a:lnTo>
                    <a:pt x="3047" y="0"/>
                  </a:lnTo>
                </a:path>
                <a:path w="5079" h="22859">
                  <a:moveTo>
                    <a:pt x="4571" y="22859"/>
                  </a:moveTo>
                  <a:lnTo>
                    <a:pt x="4571" y="0"/>
                  </a:lnTo>
                </a:path>
                <a:path w="5079" h="22859">
                  <a:moveTo>
                    <a:pt x="4571" y="22859"/>
                  </a:moveTo>
                  <a:lnTo>
                    <a:pt x="4571" y="0"/>
                  </a:lnTo>
                </a:path>
                <a:path w="5079" h="22859">
                  <a:moveTo>
                    <a:pt x="4571" y="22859"/>
                  </a:moveTo>
                  <a:lnTo>
                    <a:pt x="4571" y="0"/>
                  </a:lnTo>
                </a:path>
              </a:pathLst>
            </a:custGeom>
            <a:ln w="476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68" name="object 1368"/>
            <p:cNvSpPr/>
            <p:nvPr/>
          </p:nvSpPr>
          <p:spPr>
            <a:xfrm>
              <a:off x="3936492" y="7383780"/>
              <a:ext cx="1905" cy="22860"/>
            </a:xfrm>
            <a:custGeom>
              <a:avLst/>
              <a:gdLst/>
              <a:ahLst/>
              <a:cxnLst/>
              <a:rect l="l" t="t" r="r" b="b"/>
              <a:pathLst>
                <a:path w="1904" h="22859">
                  <a:moveTo>
                    <a:pt x="762" y="-2381"/>
                  </a:moveTo>
                  <a:lnTo>
                    <a:pt x="762" y="25240"/>
                  </a:lnTo>
                </a:path>
              </a:pathLst>
            </a:custGeom>
            <a:ln w="6286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69" name="object 1369"/>
            <p:cNvSpPr/>
            <p:nvPr/>
          </p:nvSpPr>
          <p:spPr>
            <a:xfrm>
              <a:off x="3938777" y="7381398"/>
              <a:ext cx="0" cy="27940"/>
            </a:xfrm>
            <a:custGeom>
              <a:avLst/>
              <a:gdLst/>
              <a:ahLst/>
              <a:cxnLst/>
              <a:rect l="l" t="t" r="r" b="b"/>
              <a:pathLst>
                <a:path h="27940">
                  <a:moveTo>
                    <a:pt x="0" y="0"/>
                  </a:moveTo>
                  <a:lnTo>
                    <a:pt x="0" y="27622"/>
                  </a:lnTo>
                </a:path>
                <a:path h="27940">
                  <a:moveTo>
                    <a:pt x="0" y="0"/>
                  </a:moveTo>
                  <a:lnTo>
                    <a:pt x="0" y="27622"/>
                  </a:lnTo>
                </a:path>
              </a:pathLst>
            </a:custGeom>
            <a:ln w="6286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70" name="object 1370"/>
            <p:cNvSpPr/>
            <p:nvPr/>
          </p:nvSpPr>
          <p:spPr>
            <a:xfrm>
              <a:off x="3939539" y="7383780"/>
              <a:ext cx="1905" cy="22860"/>
            </a:xfrm>
            <a:custGeom>
              <a:avLst/>
              <a:gdLst/>
              <a:ahLst/>
              <a:cxnLst/>
              <a:rect l="l" t="t" r="r" b="b"/>
              <a:pathLst>
                <a:path w="1904" h="22859">
                  <a:moveTo>
                    <a:pt x="762" y="-2381"/>
                  </a:moveTo>
                  <a:lnTo>
                    <a:pt x="762" y="25240"/>
                  </a:lnTo>
                </a:path>
              </a:pathLst>
            </a:custGeom>
            <a:ln w="6286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71" name="object 1371"/>
            <p:cNvSpPr/>
            <p:nvPr/>
          </p:nvSpPr>
          <p:spPr>
            <a:xfrm>
              <a:off x="3941064" y="7383780"/>
              <a:ext cx="1905" cy="22860"/>
            </a:xfrm>
            <a:custGeom>
              <a:avLst/>
              <a:gdLst/>
              <a:ahLst/>
              <a:cxnLst/>
              <a:rect l="l" t="t" r="r" b="b"/>
              <a:pathLst>
                <a:path w="1904" h="22859">
                  <a:moveTo>
                    <a:pt x="762" y="-2381"/>
                  </a:moveTo>
                  <a:lnTo>
                    <a:pt x="762" y="25240"/>
                  </a:lnTo>
                </a:path>
              </a:pathLst>
            </a:custGeom>
            <a:ln w="6286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72" name="object 1372"/>
            <p:cNvSpPr/>
            <p:nvPr/>
          </p:nvSpPr>
          <p:spPr>
            <a:xfrm>
              <a:off x="3943350" y="7381398"/>
              <a:ext cx="0" cy="27940"/>
            </a:xfrm>
            <a:custGeom>
              <a:avLst/>
              <a:gdLst/>
              <a:ahLst/>
              <a:cxnLst/>
              <a:rect l="l" t="t" r="r" b="b"/>
              <a:pathLst>
                <a:path h="27940">
                  <a:moveTo>
                    <a:pt x="0" y="0"/>
                  </a:moveTo>
                  <a:lnTo>
                    <a:pt x="0" y="27622"/>
                  </a:lnTo>
                </a:path>
                <a:path h="27940">
                  <a:moveTo>
                    <a:pt x="0" y="0"/>
                  </a:moveTo>
                  <a:lnTo>
                    <a:pt x="0" y="27622"/>
                  </a:lnTo>
                </a:path>
              </a:pathLst>
            </a:custGeom>
            <a:ln w="6286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73" name="object 1373"/>
            <p:cNvSpPr/>
            <p:nvPr/>
          </p:nvSpPr>
          <p:spPr>
            <a:xfrm>
              <a:off x="3944111" y="7383780"/>
              <a:ext cx="6350" cy="22860"/>
            </a:xfrm>
            <a:custGeom>
              <a:avLst/>
              <a:gdLst/>
              <a:ahLst/>
              <a:cxnLst/>
              <a:rect l="l" t="t" r="r" b="b"/>
              <a:pathLst>
                <a:path w="6350" h="22859">
                  <a:moveTo>
                    <a:pt x="0" y="22859"/>
                  </a:moveTo>
                  <a:lnTo>
                    <a:pt x="0" y="0"/>
                  </a:lnTo>
                </a:path>
                <a:path w="6350" h="22859">
                  <a:moveTo>
                    <a:pt x="1524" y="22859"/>
                  </a:moveTo>
                  <a:lnTo>
                    <a:pt x="1524" y="0"/>
                  </a:lnTo>
                </a:path>
                <a:path w="6350" h="22859">
                  <a:moveTo>
                    <a:pt x="1524" y="22859"/>
                  </a:moveTo>
                  <a:lnTo>
                    <a:pt x="1524" y="0"/>
                  </a:lnTo>
                </a:path>
                <a:path w="6350" h="22859">
                  <a:moveTo>
                    <a:pt x="3048" y="22859"/>
                  </a:moveTo>
                  <a:lnTo>
                    <a:pt x="3048" y="0"/>
                  </a:lnTo>
                </a:path>
                <a:path w="6350" h="22859">
                  <a:moveTo>
                    <a:pt x="4572" y="22859"/>
                  </a:moveTo>
                  <a:lnTo>
                    <a:pt x="4572" y="0"/>
                  </a:lnTo>
                </a:path>
                <a:path w="6350" h="22859">
                  <a:moveTo>
                    <a:pt x="6096" y="22859"/>
                  </a:moveTo>
                  <a:lnTo>
                    <a:pt x="6096" y="0"/>
                  </a:lnTo>
                </a:path>
                <a:path w="6350" h="22859">
                  <a:moveTo>
                    <a:pt x="6096" y="22859"/>
                  </a:moveTo>
                  <a:lnTo>
                    <a:pt x="6096" y="0"/>
                  </a:lnTo>
                </a:path>
              </a:pathLst>
            </a:custGeom>
            <a:ln w="476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74" name="object 1374"/>
            <p:cNvSpPr/>
            <p:nvPr/>
          </p:nvSpPr>
          <p:spPr>
            <a:xfrm>
              <a:off x="3950970" y="7381398"/>
              <a:ext cx="1905" cy="27940"/>
            </a:xfrm>
            <a:custGeom>
              <a:avLst/>
              <a:gdLst/>
              <a:ahLst/>
              <a:cxnLst/>
              <a:rect l="l" t="t" r="r" b="b"/>
              <a:pathLst>
                <a:path w="1904" h="27940">
                  <a:moveTo>
                    <a:pt x="0" y="0"/>
                  </a:moveTo>
                  <a:lnTo>
                    <a:pt x="0" y="27622"/>
                  </a:lnTo>
                </a:path>
                <a:path w="1904" h="27940">
                  <a:moveTo>
                    <a:pt x="1524" y="0"/>
                  </a:moveTo>
                  <a:lnTo>
                    <a:pt x="1524" y="27622"/>
                  </a:lnTo>
                </a:path>
              </a:pathLst>
            </a:custGeom>
            <a:ln w="6286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75" name="object 1375"/>
            <p:cNvSpPr/>
            <p:nvPr/>
          </p:nvSpPr>
          <p:spPr>
            <a:xfrm>
              <a:off x="3954780" y="7383780"/>
              <a:ext cx="0" cy="22860"/>
            </a:xfrm>
            <a:custGeom>
              <a:avLst/>
              <a:gdLst/>
              <a:ahLst/>
              <a:cxnLst/>
              <a:rect l="l" t="t" r="r" b="b"/>
              <a:pathLst>
                <a:path h="22859">
                  <a:moveTo>
                    <a:pt x="0" y="22859"/>
                  </a:moveTo>
                  <a:lnTo>
                    <a:pt x="0" y="0"/>
                  </a:lnTo>
                </a:path>
                <a:path h="22859">
                  <a:moveTo>
                    <a:pt x="0" y="22859"/>
                  </a:moveTo>
                  <a:lnTo>
                    <a:pt x="0" y="0"/>
                  </a:lnTo>
                </a:path>
              </a:pathLst>
            </a:custGeom>
            <a:ln w="476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76" name="object 1376"/>
            <p:cNvSpPr/>
            <p:nvPr/>
          </p:nvSpPr>
          <p:spPr>
            <a:xfrm>
              <a:off x="3954780" y="7383780"/>
              <a:ext cx="1905" cy="22860"/>
            </a:xfrm>
            <a:custGeom>
              <a:avLst/>
              <a:gdLst/>
              <a:ahLst/>
              <a:cxnLst/>
              <a:rect l="l" t="t" r="r" b="b"/>
              <a:pathLst>
                <a:path w="1904" h="22859">
                  <a:moveTo>
                    <a:pt x="761" y="-2381"/>
                  </a:moveTo>
                  <a:lnTo>
                    <a:pt x="761" y="25240"/>
                  </a:lnTo>
                </a:path>
              </a:pathLst>
            </a:custGeom>
            <a:ln w="6286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77" name="object 1377"/>
            <p:cNvSpPr/>
            <p:nvPr/>
          </p:nvSpPr>
          <p:spPr>
            <a:xfrm>
              <a:off x="3957827" y="7383780"/>
              <a:ext cx="1905" cy="22860"/>
            </a:xfrm>
            <a:custGeom>
              <a:avLst/>
              <a:gdLst/>
              <a:ahLst/>
              <a:cxnLst/>
              <a:rect l="l" t="t" r="r" b="b"/>
              <a:pathLst>
                <a:path w="1904" h="22859">
                  <a:moveTo>
                    <a:pt x="0" y="22859"/>
                  </a:moveTo>
                  <a:lnTo>
                    <a:pt x="0" y="0"/>
                  </a:lnTo>
                </a:path>
                <a:path w="1904" h="22859">
                  <a:moveTo>
                    <a:pt x="0" y="22859"/>
                  </a:moveTo>
                  <a:lnTo>
                    <a:pt x="0" y="0"/>
                  </a:lnTo>
                </a:path>
                <a:path w="1904" h="22859">
                  <a:moveTo>
                    <a:pt x="0" y="22859"/>
                  </a:moveTo>
                  <a:lnTo>
                    <a:pt x="0" y="0"/>
                  </a:lnTo>
                </a:path>
                <a:path w="1904" h="22859">
                  <a:moveTo>
                    <a:pt x="1524" y="22859"/>
                  </a:moveTo>
                  <a:lnTo>
                    <a:pt x="1524" y="0"/>
                  </a:lnTo>
                </a:path>
              </a:pathLst>
            </a:custGeom>
            <a:ln w="476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78" name="object 1378"/>
            <p:cNvSpPr/>
            <p:nvPr/>
          </p:nvSpPr>
          <p:spPr>
            <a:xfrm>
              <a:off x="3961638" y="7381398"/>
              <a:ext cx="0" cy="27940"/>
            </a:xfrm>
            <a:custGeom>
              <a:avLst/>
              <a:gdLst/>
              <a:ahLst/>
              <a:cxnLst/>
              <a:rect l="l" t="t" r="r" b="b"/>
              <a:pathLst>
                <a:path h="27940">
                  <a:moveTo>
                    <a:pt x="0" y="0"/>
                  </a:moveTo>
                  <a:lnTo>
                    <a:pt x="0" y="27622"/>
                  </a:lnTo>
                </a:path>
                <a:path h="27940">
                  <a:moveTo>
                    <a:pt x="0" y="0"/>
                  </a:moveTo>
                  <a:lnTo>
                    <a:pt x="0" y="27622"/>
                  </a:lnTo>
                </a:path>
              </a:pathLst>
            </a:custGeom>
            <a:ln w="6286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79" name="object 1379"/>
            <p:cNvSpPr/>
            <p:nvPr/>
          </p:nvSpPr>
          <p:spPr>
            <a:xfrm>
              <a:off x="3962400" y="7383780"/>
              <a:ext cx="0" cy="22860"/>
            </a:xfrm>
            <a:custGeom>
              <a:avLst/>
              <a:gdLst/>
              <a:ahLst/>
              <a:cxnLst/>
              <a:rect l="l" t="t" r="r" b="b"/>
              <a:pathLst>
                <a:path h="22859">
                  <a:moveTo>
                    <a:pt x="0" y="22859"/>
                  </a:moveTo>
                  <a:lnTo>
                    <a:pt x="0" y="0"/>
                  </a:lnTo>
                </a:path>
              </a:pathLst>
            </a:custGeom>
            <a:ln w="476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80" name="object 1380"/>
            <p:cNvSpPr/>
            <p:nvPr/>
          </p:nvSpPr>
          <p:spPr>
            <a:xfrm>
              <a:off x="3963924" y="7383780"/>
              <a:ext cx="1905" cy="22860"/>
            </a:xfrm>
            <a:custGeom>
              <a:avLst/>
              <a:gdLst/>
              <a:ahLst/>
              <a:cxnLst/>
              <a:rect l="l" t="t" r="r" b="b"/>
              <a:pathLst>
                <a:path w="1904" h="22859">
                  <a:moveTo>
                    <a:pt x="762" y="-2381"/>
                  </a:moveTo>
                  <a:lnTo>
                    <a:pt x="762" y="25240"/>
                  </a:lnTo>
                </a:path>
              </a:pathLst>
            </a:custGeom>
            <a:ln w="6286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81" name="object 1381"/>
            <p:cNvSpPr/>
            <p:nvPr/>
          </p:nvSpPr>
          <p:spPr>
            <a:xfrm>
              <a:off x="3965448" y="7383780"/>
              <a:ext cx="0" cy="22860"/>
            </a:xfrm>
            <a:custGeom>
              <a:avLst/>
              <a:gdLst/>
              <a:ahLst/>
              <a:cxnLst/>
              <a:rect l="l" t="t" r="r" b="b"/>
              <a:pathLst>
                <a:path h="22859">
                  <a:moveTo>
                    <a:pt x="0" y="22859"/>
                  </a:moveTo>
                  <a:lnTo>
                    <a:pt x="0" y="0"/>
                  </a:lnTo>
                </a:path>
                <a:path h="22859">
                  <a:moveTo>
                    <a:pt x="0" y="22859"/>
                  </a:moveTo>
                  <a:lnTo>
                    <a:pt x="0" y="0"/>
                  </a:lnTo>
                </a:path>
              </a:pathLst>
            </a:custGeom>
            <a:ln w="476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82" name="object 1382"/>
            <p:cNvSpPr/>
            <p:nvPr/>
          </p:nvSpPr>
          <p:spPr>
            <a:xfrm>
              <a:off x="3965448" y="7383780"/>
              <a:ext cx="1905" cy="22860"/>
            </a:xfrm>
            <a:custGeom>
              <a:avLst/>
              <a:gdLst/>
              <a:ahLst/>
              <a:cxnLst/>
              <a:rect l="l" t="t" r="r" b="b"/>
              <a:pathLst>
                <a:path w="1904" h="22859">
                  <a:moveTo>
                    <a:pt x="762" y="-2381"/>
                  </a:moveTo>
                  <a:lnTo>
                    <a:pt x="762" y="25240"/>
                  </a:lnTo>
                </a:path>
              </a:pathLst>
            </a:custGeom>
            <a:ln w="6286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83" name="object 1383"/>
            <p:cNvSpPr/>
            <p:nvPr/>
          </p:nvSpPr>
          <p:spPr>
            <a:xfrm>
              <a:off x="3967734" y="7381398"/>
              <a:ext cx="0" cy="27940"/>
            </a:xfrm>
            <a:custGeom>
              <a:avLst/>
              <a:gdLst/>
              <a:ahLst/>
              <a:cxnLst/>
              <a:rect l="l" t="t" r="r" b="b"/>
              <a:pathLst>
                <a:path h="27940">
                  <a:moveTo>
                    <a:pt x="0" y="0"/>
                  </a:moveTo>
                  <a:lnTo>
                    <a:pt x="0" y="27622"/>
                  </a:lnTo>
                </a:path>
                <a:path h="27940">
                  <a:moveTo>
                    <a:pt x="0" y="0"/>
                  </a:moveTo>
                  <a:lnTo>
                    <a:pt x="0" y="27622"/>
                  </a:lnTo>
                </a:path>
              </a:pathLst>
            </a:custGeom>
            <a:ln w="6286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84" name="object 1384"/>
            <p:cNvSpPr/>
            <p:nvPr/>
          </p:nvSpPr>
          <p:spPr>
            <a:xfrm>
              <a:off x="3970019" y="7383780"/>
              <a:ext cx="0" cy="22860"/>
            </a:xfrm>
            <a:custGeom>
              <a:avLst/>
              <a:gdLst/>
              <a:ahLst/>
              <a:cxnLst/>
              <a:rect l="l" t="t" r="r" b="b"/>
              <a:pathLst>
                <a:path h="22859">
                  <a:moveTo>
                    <a:pt x="0" y="22859"/>
                  </a:moveTo>
                  <a:lnTo>
                    <a:pt x="0" y="0"/>
                  </a:lnTo>
                </a:path>
              </a:pathLst>
            </a:custGeom>
            <a:ln w="476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85" name="object 1385"/>
            <p:cNvSpPr/>
            <p:nvPr/>
          </p:nvSpPr>
          <p:spPr>
            <a:xfrm>
              <a:off x="3970019" y="7383780"/>
              <a:ext cx="1905" cy="22860"/>
            </a:xfrm>
            <a:custGeom>
              <a:avLst/>
              <a:gdLst/>
              <a:ahLst/>
              <a:cxnLst/>
              <a:rect l="l" t="t" r="r" b="b"/>
              <a:pathLst>
                <a:path w="1904" h="22859">
                  <a:moveTo>
                    <a:pt x="762" y="-2381"/>
                  </a:moveTo>
                  <a:lnTo>
                    <a:pt x="762" y="25240"/>
                  </a:lnTo>
                </a:path>
              </a:pathLst>
            </a:custGeom>
            <a:ln w="6286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86" name="object 1386"/>
            <p:cNvSpPr/>
            <p:nvPr/>
          </p:nvSpPr>
          <p:spPr>
            <a:xfrm>
              <a:off x="3973067" y="7383780"/>
              <a:ext cx="0" cy="22860"/>
            </a:xfrm>
            <a:custGeom>
              <a:avLst/>
              <a:gdLst/>
              <a:ahLst/>
              <a:cxnLst/>
              <a:rect l="l" t="t" r="r" b="b"/>
              <a:pathLst>
                <a:path h="22859">
                  <a:moveTo>
                    <a:pt x="0" y="22859"/>
                  </a:moveTo>
                  <a:lnTo>
                    <a:pt x="0" y="0"/>
                  </a:lnTo>
                </a:path>
                <a:path h="22859">
                  <a:moveTo>
                    <a:pt x="0" y="22859"/>
                  </a:moveTo>
                  <a:lnTo>
                    <a:pt x="0" y="0"/>
                  </a:lnTo>
                </a:path>
                <a:path h="22859">
                  <a:moveTo>
                    <a:pt x="0" y="22859"/>
                  </a:moveTo>
                  <a:lnTo>
                    <a:pt x="0" y="0"/>
                  </a:lnTo>
                </a:path>
              </a:pathLst>
            </a:custGeom>
            <a:ln w="476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87" name="object 1387"/>
            <p:cNvSpPr/>
            <p:nvPr/>
          </p:nvSpPr>
          <p:spPr>
            <a:xfrm>
              <a:off x="3974592" y="7383780"/>
              <a:ext cx="1905" cy="22860"/>
            </a:xfrm>
            <a:custGeom>
              <a:avLst/>
              <a:gdLst/>
              <a:ahLst/>
              <a:cxnLst/>
              <a:rect l="l" t="t" r="r" b="b"/>
              <a:pathLst>
                <a:path w="1904" h="22859">
                  <a:moveTo>
                    <a:pt x="762" y="-2381"/>
                  </a:moveTo>
                  <a:lnTo>
                    <a:pt x="762" y="25240"/>
                  </a:lnTo>
                </a:path>
              </a:pathLst>
            </a:custGeom>
            <a:ln w="6286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88" name="object 1388"/>
            <p:cNvSpPr/>
            <p:nvPr/>
          </p:nvSpPr>
          <p:spPr>
            <a:xfrm>
              <a:off x="3976877" y="7381398"/>
              <a:ext cx="0" cy="27940"/>
            </a:xfrm>
            <a:custGeom>
              <a:avLst/>
              <a:gdLst/>
              <a:ahLst/>
              <a:cxnLst/>
              <a:rect l="l" t="t" r="r" b="b"/>
              <a:pathLst>
                <a:path h="27940">
                  <a:moveTo>
                    <a:pt x="0" y="0"/>
                  </a:moveTo>
                  <a:lnTo>
                    <a:pt x="0" y="27622"/>
                  </a:lnTo>
                </a:path>
                <a:path h="27940">
                  <a:moveTo>
                    <a:pt x="0" y="0"/>
                  </a:moveTo>
                  <a:lnTo>
                    <a:pt x="0" y="27622"/>
                  </a:lnTo>
                </a:path>
              </a:pathLst>
            </a:custGeom>
            <a:ln w="6286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89" name="object 1389"/>
            <p:cNvSpPr/>
            <p:nvPr/>
          </p:nvSpPr>
          <p:spPr>
            <a:xfrm>
              <a:off x="3977639" y="7383780"/>
              <a:ext cx="0" cy="22860"/>
            </a:xfrm>
            <a:custGeom>
              <a:avLst/>
              <a:gdLst/>
              <a:ahLst/>
              <a:cxnLst/>
              <a:rect l="l" t="t" r="r" b="b"/>
              <a:pathLst>
                <a:path h="22859">
                  <a:moveTo>
                    <a:pt x="0" y="22859"/>
                  </a:moveTo>
                  <a:lnTo>
                    <a:pt x="0" y="0"/>
                  </a:lnTo>
                </a:path>
              </a:pathLst>
            </a:custGeom>
            <a:ln w="476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90" name="object 1390"/>
            <p:cNvSpPr/>
            <p:nvPr/>
          </p:nvSpPr>
          <p:spPr>
            <a:xfrm>
              <a:off x="3979926" y="7381398"/>
              <a:ext cx="0" cy="27940"/>
            </a:xfrm>
            <a:custGeom>
              <a:avLst/>
              <a:gdLst/>
              <a:ahLst/>
              <a:cxnLst/>
              <a:rect l="l" t="t" r="r" b="b"/>
              <a:pathLst>
                <a:path h="27940">
                  <a:moveTo>
                    <a:pt x="0" y="0"/>
                  </a:moveTo>
                  <a:lnTo>
                    <a:pt x="0" y="27622"/>
                  </a:lnTo>
                </a:path>
                <a:path h="27940">
                  <a:moveTo>
                    <a:pt x="0" y="0"/>
                  </a:moveTo>
                  <a:lnTo>
                    <a:pt x="0" y="27622"/>
                  </a:lnTo>
                </a:path>
              </a:pathLst>
            </a:custGeom>
            <a:ln w="6286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91" name="object 1391"/>
            <p:cNvSpPr/>
            <p:nvPr/>
          </p:nvSpPr>
          <p:spPr>
            <a:xfrm>
              <a:off x="3980688" y="7383780"/>
              <a:ext cx="0" cy="22860"/>
            </a:xfrm>
            <a:custGeom>
              <a:avLst/>
              <a:gdLst/>
              <a:ahLst/>
              <a:cxnLst/>
              <a:rect l="l" t="t" r="r" b="b"/>
              <a:pathLst>
                <a:path h="22859">
                  <a:moveTo>
                    <a:pt x="0" y="22859"/>
                  </a:moveTo>
                  <a:lnTo>
                    <a:pt x="0" y="0"/>
                  </a:lnTo>
                </a:path>
              </a:pathLst>
            </a:custGeom>
            <a:ln w="476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92" name="object 1392"/>
            <p:cNvSpPr/>
            <p:nvPr/>
          </p:nvSpPr>
          <p:spPr>
            <a:xfrm>
              <a:off x="3980688" y="7383780"/>
              <a:ext cx="1905" cy="22860"/>
            </a:xfrm>
            <a:custGeom>
              <a:avLst/>
              <a:gdLst/>
              <a:ahLst/>
              <a:cxnLst/>
              <a:rect l="l" t="t" r="r" b="b"/>
              <a:pathLst>
                <a:path w="1904" h="22859">
                  <a:moveTo>
                    <a:pt x="761" y="-2381"/>
                  </a:moveTo>
                  <a:lnTo>
                    <a:pt x="761" y="25240"/>
                  </a:lnTo>
                </a:path>
              </a:pathLst>
            </a:custGeom>
            <a:ln w="6286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93" name="object 1393"/>
            <p:cNvSpPr/>
            <p:nvPr/>
          </p:nvSpPr>
          <p:spPr>
            <a:xfrm>
              <a:off x="3983735" y="7383780"/>
              <a:ext cx="3175" cy="22860"/>
            </a:xfrm>
            <a:custGeom>
              <a:avLst/>
              <a:gdLst/>
              <a:ahLst/>
              <a:cxnLst/>
              <a:rect l="l" t="t" r="r" b="b"/>
              <a:pathLst>
                <a:path w="3175" h="22859">
                  <a:moveTo>
                    <a:pt x="0" y="22859"/>
                  </a:moveTo>
                  <a:lnTo>
                    <a:pt x="0" y="0"/>
                  </a:lnTo>
                </a:path>
                <a:path w="3175" h="22859">
                  <a:moveTo>
                    <a:pt x="0" y="22859"/>
                  </a:moveTo>
                  <a:lnTo>
                    <a:pt x="0" y="0"/>
                  </a:lnTo>
                </a:path>
                <a:path w="3175" h="22859">
                  <a:moveTo>
                    <a:pt x="1524" y="22859"/>
                  </a:moveTo>
                  <a:lnTo>
                    <a:pt x="1524" y="0"/>
                  </a:lnTo>
                </a:path>
                <a:path w="3175" h="22859">
                  <a:moveTo>
                    <a:pt x="3048" y="22859"/>
                  </a:moveTo>
                  <a:lnTo>
                    <a:pt x="3048" y="0"/>
                  </a:lnTo>
                </a:path>
              </a:pathLst>
            </a:custGeom>
            <a:ln w="476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94" name="object 1394"/>
            <p:cNvSpPr/>
            <p:nvPr/>
          </p:nvSpPr>
          <p:spPr>
            <a:xfrm>
              <a:off x="3987545" y="7381398"/>
              <a:ext cx="0" cy="27940"/>
            </a:xfrm>
            <a:custGeom>
              <a:avLst/>
              <a:gdLst/>
              <a:ahLst/>
              <a:cxnLst/>
              <a:rect l="l" t="t" r="r" b="b"/>
              <a:pathLst>
                <a:path h="27940">
                  <a:moveTo>
                    <a:pt x="0" y="0"/>
                  </a:moveTo>
                  <a:lnTo>
                    <a:pt x="0" y="27622"/>
                  </a:lnTo>
                </a:path>
                <a:path h="27940">
                  <a:moveTo>
                    <a:pt x="0" y="0"/>
                  </a:moveTo>
                  <a:lnTo>
                    <a:pt x="0" y="27622"/>
                  </a:lnTo>
                </a:path>
              </a:pathLst>
            </a:custGeom>
            <a:ln w="6286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95" name="object 1395"/>
            <p:cNvSpPr/>
            <p:nvPr/>
          </p:nvSpPr>
          <p:spPr>
            <a:xfrm>
              <a:off x="3989070" y="7381398"/>
              <a:ext cx="1905" cy="27940"/>
            </a:xfrm>
            <a:custGeom>
              <a:avLst/>
              <a:gdLst/>
              <a:ahLst/>
              <a:cxnLst/>
              <a:rect l="l" t="t" r="r" b="b"/>
              <a:pathLst>
                <a:path w="1904" h="27940">
                  <a:moveTo>
                    <a:pt x="0" y="0"/>
                  </a:moveTo>
                  <a:lnTo>
                    <a:pt x="0" y="27622"/>
                  </a:lnTo>
                </a:path>
                <a:path w="1904" h="27940">
                  <a:moveTo>
                    <a:pt x="1524" y="0"/>
                  </a:moveTo>
                  <a:lnTo>
                    <a:pt x="1524" y="27622"/>
                  </a:lnTo>
                </a:path>
                <a:path w="1904" h="27940">
                  <a:moveTo>
                    <a:pt x="1524" y="0"/>
                  </a:moveTo>
                  <a:lnTo>
                    <a:pt x="1524" y="27622"/>
                  </a:lnTo>
                </a:path>
              </a:pathLst>
            </a:custGeom>
            <a:ln w="6286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96" name="object 1396"/>
            <p:cNvSpPr/>
            <p:nvPr/>
          </p:nvSpPr>
          <p:spPr>
            <a:xfrm>
              <a:off x="3991356" y="7383780"/>
              <a:ext cx="1905" cy="22860"/>
            </a:xfrm>
            <a:custGeom>
              <a:avLst/>
              <a:gdLst/>
              <a:ahLst/>
              <a:cxnLst/>
              <a:rect l="l" t="t" r="r" b="b"/>
              <a:pathLst>
                <a:path w="1904" h="22859">
                  <a:moveTo>
                    <a:pt x="762" y="-2381"/>
                  </a:moveTo>
                  <a:lnTo>
                    <a:pt x="762" y="25240"/>
                  </a:lnTo>
                </a:path>
              </a:pathLst>
            </a:custGeom>
            <a:ln w="6286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97" name="object 1397"/>
            <p:cNvSpPr/>
            <p:nvPr/>
          </p:nvSpPr>
          <p:spPr>
            <a:xfrm>
              <a:off x="3992880" y="7383780"/>
              <a:ext cx="1905" cy="22860"/>
            </a:xfrm>
            <a:custGeom>
              <a:avLst/>
              <a:gdLst/>
              <a:ahLst/>
              <a:cxnLst/>
              <a:rect l="l" t="t" r="r" b="b"/>
              <a:pathLst>
                <a:path w="1904" h="22859">
                  <a:moveTo>
                    <a:pt x="761" y="-2381"/>
                  </a:moveTo>
                  <a:lnTo>
                    <a:pt x="761" y="25240"/>
                  </a:lnTo>
                </a:path>
              </a:pathLst>
            </a:custGeom>
            <a:ln w="6286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98" name="object 1398"/>
            <p:cNvSpPr/>
            <p:nvPr/>
          </p:nvSpPr>
          <p:spPr>
            <a:xfrm>
              <a:off x="3994403" y="7383780"/>
              <a:ext cx="7620" cy="22860"/>
            </a:xfrm>
            <a:custGeom>
              <a:avLst/>
              <a:gdLst/>
              <a:ahLst/>
              <a:cxnLst/>
              <a:rect l="l" t="t" r="r" b="b"/>
              <a:pathLst>
                <a:path w="7620" h="22859">
                  <a:moveTo>
                    <a:pt x="0" y="22859"/>
                  </a:moveTo>
                  <a:lnTo>
                    <a:pt x="0" y="0"/>
                  </a:lnTo>
                </a:path>
                <a:path w="7620" h="22859">
                  <a:moveTo>
                    <a:pt x="0" y="22859"/>
                  </a:moveTo>
                  <a:lnTo>
                    <a:pt x="0" y="0"/>
                  </a:lnTo>
                </a:path>
                <a:path w="7620" h="22859">
                  <a:moveTo>
                    <a:pt x="1524" y="22859"/>
                  </a:moveTo>
                  <a:lnTo>
                    <a:pt x="1524" y="0"/>
                  </a:lnTo>
                </a:path>
                <a:path w="7620" h="22859">
                  <a:moveTo>
                    <a:pt x="3048" y="22859"/>
                  </a:moveTo>
                  <a:lnTo>
                    <a:pt x="3048" y="0"/>
                  </a:lnTo>
                </a:path>
                <a:path w="7620" h="22859">
                  <a:moveTo>
                    <a:pt x="4572" y="22859"/>
                  </a:moveTo>
                  <a:lnTo>
                    <a:pt x="4572" y="0"/>
                  </a:lnTo>
                </a:path>
                <a:path w="7620" h="22859">
                  <a:moveTo>
                    <a:pt x="4572" y="22859"/>
                  </a:moveTo>
                  <a:lnTo>
                    <a:pt x="4572" y="0"/>
                  </a:lnTo>
                </a:path>
                <a:path w="7620" h="22859">
                  <a:moveTo>
                    <a:pt x="6096" y="22859"/>
                  </a:moveTo>
                  <a:lnTo>
                    <a:pt x="6096" y="0"/>
                  </a:lnTo>
                </a:path>
                <a:path w="7620" h="22859">
                  <a:moveTo>
                    <a:pt x="7620" y="22859"/>
                  </a:moveTo>
                  <a:lnTo>
                    <a:pt x="7620" y="0"/>
                  </a:lnTo>
                </a:path>
                <a:path w="7620" h="22859">
                  <a:moveTo>
                    <a:pt x="7620" y="22859"/>
                  </a:moveTo>
                  <a:lnTo>
                    <a:pt x="7620" y="0"/>
                  </a:lnTo>
                </a:path>
              </a:pathLst>
            </a:custGeom>
            <a:ln w="476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99" name="object 1399"/>
            <p:cNvSpPr/>
            <p:nvPr/>
          </p:nvSpPr>
          <p:spPr>
            <a:xfrm>
              <a:off x="4002024" y="7383780"/>
              <a:ext cx="1905" cy="22860"/>
            </a:xfrm>
            <a:custGeom>
              <a:avLst/>
              <a:gdLst/>
              <a:ahLst/>
              <a:cxnLst/>
              <a:rect l="l" t="t" r="r" b="b"/>
              <a:pathLst>
                <a:path w="1904" h="22859">
                  <a:moveTo>
                    <a:pt x="762" y="-2381"/>
                  </a:moveTo>
                  <a:lnTo>
                    <a:pt x="762" y="25240"/>
                  </a:lnTo>
                </a:path>
              </a:pathLst>
            </a:custGeom>
            <a:ln w="6286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400" name="object 1400"/>
            <p:cNvSpPr/>
            <p:nvPr/>
          </p:nvSpPr>
          <p:spPr>
            <a:xfrm>
              <a:off x="4003548" y="7383780"/>
              <a:ext cx="1905" cy="22860"/>
            </a:xfrm>
            <a:custGeom>
              <a:avLst/>
              <a:gdLst/>
              <a:ahLst/>
              <a:cxnLst/>
              <a:rect l="l" t="t" r="r" b="b"/>
              <a:pathLst>
                <a:path w="1904" h="22859">
                  <a:moveTo>
                    <a:pt x="762" y="-2381"/>
                  </a:moveTo>
                  <a:lnTo>
                    <a:pt x="762" y="25240"/>
                  </a:lnTo>
                </a:path>
              </a:pathLst>
            </a:custGeom>
            <a:ln w="6286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401" name="object 1401"/>
            <p:cNvSpPr/>
            <p:nvPr/>
          </p:nvSpPr>
          <p:spPr>
            <a:xfrm>
              <a:off x="4005834" y="7381398"/>
              <a:ext cx="0" cy="27940"/>
            </a:xfrm>
            <a:custGeom>
              <a:avLst/>
              <a:gdLst/>
              <a:ahLst/>
              <a:cxnLst/>
              <a:rect l="l" t="t" r="r" b="b"/>
              <a:pathLst>
                <a:path h="27940">
                  <a:moveTo>
                    <a:pt x="0" y="0"/>
                  </a:moveTo>
                  <a:lnTo>
                    <a:pt x="0" y="27622"/>
                  </a:lnTo>
                </a:path>
                <a:path h="27940">
                  <a:moveTo>
                    <a:pt x="0" y="0"/>
                  </a:moveTo>
                  <a:lnTo>
                    <a:pt x="0" y="27622"/>
                  </a:lnTo>
                </a:path>
              </a:pathLst>
            </a:custGeom>
            <a:ln w="6286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402" name="object 1402"/>
            <p:cNvSpPr/>
            <p:nvPr/>
          </p:nvSpPr>
          <p:spPr>
            <a:xfrm>
              <a:off x="4008119" y="7383780"/>
              <a:ext cx="0" cy="22860"/>
            </a:xfrm>
            <a:custGeom>
              <a:avLst/>
              <a:gdLst/>
              <a:ahLst/>
              <a:cxnLst/>
              <a:rect l="l" t="t" r="r" b="b"/>
              <a:pathLst>
                <a:path h="22859">
                  <a:moveTo>
                    <a:pt x="0" y="22859"/>
                  </a:moveTo>
                  <a:lnTo>
                    <a:pt x="0" y="0"/>
                  </a:lnTo>
                </a:path>
              </a:pathLst>
            </a:custGeom>
            <a:ln w="476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403" name="object 1403"/>
            <p:cNvSpPr/>
            <p:nvPr/>
          </p:nvSpPr>
          <p:spPr>
            <a:xfrm>
              <a:off x="4008119" y="7383780"/>
              <a:ext cx="1905" cy="22860"/>
            </a:xfrm>
            <a:custGeom>
              <a:avLst/>
              <a:gdLst/>
              <a:ahLst/>
              <a:cxnLst/>
              <a:rect l="l" t="t" r="r" b="b"/>
              <a:pathLst>
                <a:path w="1904" h="22859">
                  <a:moveTo>
                    <a:pt x="762" y="-2381"/>
                  </a:moveTo>
                  <a:lnTo>
                    <a:pt x="762" y="25240"/>
                  </a:lnTo>
                </a:path>
              </a:pathLst>
            </a:custGeom>
            <a:ln w="6286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404" name="object 1404"/>
            <p:cNvSpPr/>
            <p:nvPr/>
          </p:nvSpPr>
          <p:spPr>
            <a:xfrm>
              <a:off x="4010405" y="7381398"/>
              <a:ext cx="0" cy="27940"/>
            </a:xfrm>
            <a:custGeom>
              <a:avLst/>
              <a:gdLst/>
              <a:ahLst/>
              <a:cxnLst/>
              <a:rect l="l" t="t" r="r" b="b"/>
              <a:pathLst>
                <a:path h="27940">
                  <a:moveTo>
                    <a:pt x="0" y="0"/>
                  </a:moveTo>
                  <a:lnTo>
                    <a:pt x="0" y="27622"/>
                  </a:lnTo>
                </a:path>
                <a:path h="27940">
                  <a:moveTo>
                    <a:pt x="0" y="0"/>
                  </a:moveTo>
                  <a:lnTo>
                    <a:pt x="0" y="27622"/>
                  </a:lnTo>
                </a:path>
              </a:pathLst>
            </a:custGeom>
            <a:ln w="6286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405" name="object 1405"/>
            <p:cNvSpPr/>
            <p:nvPr/>
          </p:nvSpPr>
          <p:spPr>
            <a:xfrm>
              <a:off x="4011167" y="7383780"/>
              <a:ext cx="1905" cy="22860"/>
            </a:xfrm>
            <a:custGeom>
              <a:avLst/>
              <a:gdLst/>
              <a:ahLst/>
              <a:cxnLst/>
              <a:rect l="l" t="t" r="r" b="b"/>
              <a:pathLst>
                <a:path w="1904" h="22859">
                  <a:moveTo>
                    <a:pt x="0" y="22859"/>
                  </a:moveTo>
                  <a:lnTo>
                    <a:pt x="0" y="0"/>
                  </a:lnTo>
                </a:path>
                <a:path w="1904" h="22859">
                  <a:moveTo>
                    <a:pt x="1524" y="22859"/>
                  </a:moveTo>
                  <a:lnTo>
                    <a:pt x="1524" y="0"/>
                  </a:lnTo>
                </a:path>
                <a:path w="1904" h="22859">
                  <a:moveTo>
                    <a:pt x="1524" y="22859"/>
                  </a:moveTo>
                  <a:lnTo>
                    <a:pt x="1524" y="0"/>
                  </a:lnTo>
                </a:path>
              </a:pathLst>
            </a:custGeom>
            <a:ln w="476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406" name="object 1406"/>
            <p:cNvSpPr/>
            <p:nvPr/>
          </p:nvSpPr>
          <p:spPr>
            <a:xfrm>
              <a:off x="4014216" y="7383780"/>
              <a:ext cx="1905" cy="22860"/>
            </a:xfrm>
            <a:custGeom>
              <a:avLst/>
              <a:gdLst/>
              <a:ahLst/>
              <a:cxnLst/>
              <a:rect l="l" t="t" r="r" b="b"/>
              <a:pathLst>
                <a:path w="1904" h="22859">
                  <a:moveTo>
                    <a:pt x="762" y="-2381"/>
                  </a:moveTo>
                  <a:lnTo>
                    <a:pt x="762" y="25240"/>
                  </a:lnTo>
                </a:path>
              </a:pathLst>
            </a:custGeom>
            <a:ln w="6286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407" name="object 1407"/>
            <p:cNvSpPr/>
            <p:nvPr/>
          </p:nvSpPr>
          <p:spPr>
            <a:xfrm>
              <a:off x="4015739" y="7383780"/>
              <a:ext cx="0" cy="22860"/>
            </a:xfrm>
            <a:custGeom>
              <a:avLst/>
              <a:gdLst/>
              <a:ahLst/>
              <a:cxnLst/>
              <a:rect l="l" t="t" r="r" b="b"/>
              <a:pathLst>
                <a:path h="22859">
                  <a:moveTo>
                    <a:pt x="0" y="22859"/>
                  </a:moveTo>
                  <a:lnTo>
                    <a:pt x="0" y="0"/>
                  </a:lnTo>
                </a:path>
              </a:pathLst>
            </a:custGeom>
            <a:ln w="476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408" name="object 1408"/>
            <p:cNvSpPr/>
            <p:nvPr/>
          </p:nvSpPr>
          <p:spPr>
            <a:xfrm>
              <a:off x="4016502" y="7381398"/>
              <a:ext cx="0" cy="27940"/>
            </a:xfrm>
            <a:custGeom>
              <a:avLst/>
              <a:gdLst/>
              <a:ahLst/>
              <a:cxnLst/>
              <a:rect l="l" t="t" r="r" b="b"/>
              <a:pathLst>
                <a:path h="27940">
                  <a:moveTo>
                    <a:pt x="0" y="0"/>
                  </a:moveTo>
                  <a:lnTo>
                    <a:pt x="0" y="27622"/>
                  </a:lnTo>
                </a:path>
                <a:path h="27940">
                  <a:moveTo>
                    <a:pt x="0" y="0"/>
                  </a:moveTo>
                  <a:lnTo>
                    <a:pt x="0" y="27622"/>
                  </a:lnTo>
                </a:path>
              </a:pathLst>
            </a:custGeom>
            <a:ln w="6286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409" name="object 1409"/>
            <p:cNvSpPr/>
            <p:nvPr/>
          </p:nvSpPr>
          <p:spPr>
            <a:xfrm>
              <a:off x="4018788" y="7383780"/>
              <a:ext cx="0" cy="22860"/>
            </a:xfrm>
            <a:custGeom>
              <a:avLst/>
              <a:gdLst/>
              <a:ahLst/>
              <a:cxnLst/>
              <a:rect l="l" t="t" r="r" b="b"/>
              <a:pathLst>
                <a:path h="22859">
                  <a:moveTo>
                    <a:pt x="0" y="22859"/>
                  </a:moveTo>
                  <a:lnTo>
                    <a:pt x="0" y="0"/>
                  </a:lnTo>
                </a:path>
              </a:pathLst>
            </a:custGeom>
            <a:ln w="476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410" name="object 1410"/>
            <p:cNvSpPr/>
            <p:nvPr/>
          </p:nvSpPr>
          <p:spPr>
            <a:xfrm>
              <a:off x="4018788" y="7383780"/>
              <a:ext cx="1905" cy="22860"/>
            </a:xfrm>
            <a:custGeom>
              <a:avLst/>
              <a:gdLst/>
              <a:ahLst/>
              <a:cxnLst/>
              <a:rect l="l" t="t" r="r" b="b"/>
              <a:pathLst>
                <a:path w="1904" h="22859">
                  <a:moveTo>
                    <a:pt x="761" y="-2381"/>
                  </a:moveTo>
                  <a:lnTo>
                    <a:pt x="761" y="25240"/>
                  </a:lnTo>
                </a:path>
              </a:pathLst>
            </a:custGeom>
            <a:ln w="6286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411" name="object 1411"/>
            <p:cNvSpPr/>
            <p:nvPr/>
          </p:nvSpPr>
          <p:spPr>
            <a:xfrm>
              <a:off x="4021835" y="7383780"/>
              <a:ext cx="1905" cy="22860"/>
            </a:xfrm>
            <a:custGeom>
              <a:avLst/>
              <a:gdLst/>
              <a:ahLst/>
              <a:cxnLst/>
              <a:rect l="l" t="t" r="r" b="b"/>
              <a:pathLst>
                <a:path w="1904" h="22859">
                  <a:moveTo>
                    <a:pt x="0" y="22859"/>
                  </a:moveTo>
                  <a:lnTo>
                    <a:pt x="0" y="0"/>
                  </a:lnTo>
                </a:path>
                <a:path w="1904" h="22859">
                  <a:moveTo>
                    <a:pt x="0" y="22859"/>
                  </a:moveTo>
                  <a:lnTo>
                    <a:pt x="0" y="0"/>
                  </a:lnTo>
                </a:path>
                <a:path w="1904" h="22859">
                  <a:moveTo>
                    <a:pt x="1524" y="22859"/>
                  </a:moveTo>
                  <a:lnTo>
                    <a:pt x="1524" y="0"/>
                  </a:lnTo>
                </a:path>
                <a:path w="1904" h="22859">
                  <a:moveTo>
                    <a:pt x="1524" y="22859"/>
                  </a:moveTo>
                  <a:lnTo>
                    <a:pt x="1524" y="0"/>
                  </a:lnTo>
                </a:path>
                <a:path w="1904" h="22859">
                  <a:moveTo>
                    <a:pt x="1524" y="22859"/>
                  </a:moveTo>
                  <a:lnTo>
                    <a:pt x="1524" y="0"/>
                  </a:lnTo>
                </a:path>
              </a:pathLst>
            </a:custGeom>
            <a:ln w="476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412" name="object 1412"/>
            <p:cNvSpPr/>
            <p:nvPr/>
          </p:nvSpPr>
          <p:spPr>
            <a:xfrm>
              <a:off x="4024883" y="7383780"/>
              <a:ext cx="1905" cy="22860"/>
            </a:xfrm>
            <a:custGeom>
              <a:avLst/>
              <a:gdLst/>
              <a:ahLst/>
              <a:cxnLst/>
              <a:rect l="l" t="t" r="r" b="b"/>
              <a:pathLst>
                <a:path w="1904" h="22859">
                  <a:moveTo>
                    <a:pt x="762" y="-2381"/>
                  </a:moveTo>
                  <a:lnTo>
                    <a:pt x="762" y="25240"/>
                  </a:lnTo>
                </a:path>
              </a:pathLst>
            </a:custGeom>
            <a:ln w="6286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413" name="object 1413"/>
            <p:cNvSpPr/>
            <p:nvPr/>
          </p:nvSpPr>
          <p:spPr>
            <a:xfrm>
              <a:off x="4026407" y="7383780"/>
              <a:ext cx="0" cy="22860"/>
            </a:xfrm>
            <a:custGeom>
              <a:avLst/>
              <a:gdLst/>
              <a:ahLst/>
              <a:cxnLst/>
              <a:rect l="l" t="t" r="r" b="b"/>
              <a:pathLst>
                <a:path h="22859">
                  <a:moveTo>
                    <a:pt x="0" y="22859"/>
                  </a:moveTo>
                  <a:lnTo>
                    <a:pt x="0" y="0"/>
                  </a:lnTo>
                </a:path>
              </a:pathLst>
            </a:custGeom>
            <a:ln w="476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414" name="object 1414"/>
            <p:cNvSpPr/>
            <p:nvPr/>
          </p:nvSpPr>
          <p:spPr>
            <a:xfrm>
              <a:off x="4028694" y="7381398"/>
              <a:ext cx="0" cy="27940"/>
            </a:xfrm>
            <a:custGeom>
              <a:avLst/>
              <a:gdLst/>
              <a:ahLst/>
              <a:cxnLst/>
              <a:rect l="l" t="t" r="r" b="b"/>
              <a:pathLst>
                <a:path h="27940">
                  <a:moveTo>
                    <a:pt x="0" y="0"/>
                  </a:moveTo>
                  <a:lnTo>
                    <a:pt x="0" y="27622"/>
                  </a:lnTo>
                </a:path>
                <a:path h="27940">
                  <a:moveTo>
                    <a:pt x="0" y="0"/>
                  </a:moveTo>
                  <a:lnTo>
                    <a:pt x="0" y="27622"/>
                  </a:lnTo>
                </a:path>
              </a:pathLst>
            </a:custGeom>
            <a:ln w="6286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415" name="object 1415"/>
            <p:cNvSpPr/>
            <p:nvPr/>
          </p:nvSpPr>
          <p:spPr>
            <a:xfrm>
              <a:off x="4029456" y="7383780"/>
              <a:ext cx="1905" cy="22860"/>
            </a:xfrm>
            <a:custGeom>
              <a:avLst/>
              <a:gdLst/>
              <a:ahLst/>
              <a:cxnLst/>
              <a:rect l="l" t="t" r="r" b="b"/>
              <a:pathLst>
                <a:path w="1904" h="22859">
                  <a:moveTo>
                    <a:pt x="762" y="-2381"/>
                  </a:moveTo>
                  <a:lnTo>
                    <a:pt x="762" y="25240"/>
                  </a:lnTo>
                </a:path>
              </a:pathLst>
            </a:custGeom>
            <a:ln w="6286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416" name="object 1416"/>
            <p:cNvSpPr/>
            <p:nvPr/>
          </p:nvSpPr>
          <p:spPr>
            <a:xfrm>
              <a:off x="4030980" y="7383780"/>
              <a:ext cx="1905" cy="22860"/>
            </a:xfrm>
            <a:custGeom>
              <a:avLst/>
              <a:gdLst/>
              <a:ahLst/>
              <a:cxnLst/>
              <a:rect l="l" t="t" r="r" b="b"/>
              <a:pathLst>
                <a:path w="1904" h="22859">
                  <a:moveTo>
                    <a:pt x="761" y="-2381"/>
                  </a:moveTo>
                  <a:lnTo>
                    <a:pt x="761" y="25240"/>
                  </a:lnTo>
                </a:path>
              </a:pathLst>
            </a:custGeom>
            <a:ln w="6286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417" name="object 1417"/>
            <p:cNvSpPr/>
            <p:nvPr/>
          </p:nvSpPr>
          <p:spPr>
            <a:xfrm>
              <a:off x="4032503" y="7383780"/>
              <a:ext cx="5080" cy="22860"/>
            </a:xfrm>
            <a:custGeom>
              <a:avLst/>
              <a:gdLst/>
              <a:ahLst/>
              <a:cxnLst/>
              <a:rect l="l" t="t" r="r" b="b"/>
              <a:pathLst>
                <a:path w="5079" h="22859">
                  <a:moveTo>
                    <a:pt x="0" y="22859"/>
                  </a:moveTo>
                  <a:lnTo>
                    <a:pt x="0" y="0"/>
                  </a:lnTo>
                </a:path>
                <a:path w="5079" h="22859">
                  <a:moveTo>
                    <a:pt x="0" y="22859"/>
                  </a:moveTo>
                  <a:lnTo>
                    <a:pt x="0" y="0"/>
                  </a:lnTo>
                </a:path>
                <a:path w="5079" h="22859">
                  <a:moveTo>
                    <a:pt x="1524" y="22859"/>
                  </a:moveTo>
                  <a:lnTo>
                    <a:pt x="1524" y="0"/>
                  </a:lnTo>
                </a:path>
                <a:path w="5079" h="22859">
                  <a:moveTo>
                    <a:pt x="3048" y="22859"/>
                  </a:moveTo>
                  <a:lnTo>
                    <a:pt x="3048" y="0"/>
                  </a:lnTo>
                </a:path>
                <a:path w="5079" h="22859">
                  <a:moveTo>
                    <a:pt x="3048" y="22859"/>
                  </a:moveTo>
                  <a:lnTo>
                    <a:pt x="3048" y="0"/>
                  </a:lnTo>
                </a:path>
                <a:path w="5079" h="22859">
                  <a:moveTo>
                    <a:pt x="4572" y="22859"/>
                  </a:moveTo>
                  <a:lnTo>
                    <a:pt x="4572" y="0"/>
                  </a:lnTo>
                </a:path>
                <a:path w="5079" h="22859">
                  <a:moveTo>
                    <a:pt x="4572" y="22859"/>
                  </a:moveTo>
                  <a:lnTo>
                    <a:pt x="4572" y="0"/>
                  </a:lnTo>
                </a:path>
              </a:pathLst>
            </a:custGeom>
            <a:ln w="476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418" name="object 1418"/>
            <p:cNvSpPr/>
            <p:nvPr/>
          </p:nvSpPr>
          <p:spPr>
            <a:xfrm>
              <a:off x="4037838" y="7381398"/>
              <a:ext cx="1905" cy="27940"/>
            </a:xfrm>
            <a:custGeom>
              <a:avLst/>
              <a:gdLst/>
              <a:ahLst/>
              <a:cxnLst/>
              <a:rect l="l" t="t" r="r" b="b"/>
              <a:pathLst>
                <a:path w="1904" h="27940">
                  <a:moveTo>
                    <a:pt x="0" y="0"/>
                  </a:moveTo>
                  <a:lnTo>
                    <a:pt x="0" y="27622"/>
                  </a:lnTo>
                </a:path>
                <a:path w="1904" h="27940">
                  <a:moveTo>
                    <a:pt x="0" y="0"/>
                  </a:moveTo>
                  <a:lnTo>
                    <a:pt x="0" y="27622"/>
                  </a:lnTo>
                </a:path>
                <a:path w="1904" h="27940">
                  <a:moveTo>
                    <a:pt x="1524" y="0"/>
                  </a:moveTo>
                  <a:lnTo>
                    <a:pt x="1524" y="27622"/>
                  </a:lnTo>
                </a:path>
              </a:pathLst>
            </a:custGeom>
            <a:ln w="6286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419" name="object 1419"/>
            <p:cNvSpPr/>
            <p:nvPr/>
          </p:nvSpPr>
          <p:spPr>
            <a:xfrm>
              <a:off x="4040124" y="7383780"/>
              <a:ext cx="1905" cy="22860"/>
            </a:xfrm>
            <a:custGeom>
              <a:avLst/>
              <a:gdLst/>
              <a:ahLst/>
              <a:cxnLst/>
              <a:rect l="l" t="t" r="r" b="b"/>
              <a:pathLst>
                <a:path w="1904" h="22859">
                  <a:moveTo>
                    <a:pt x="762" y="-2381"/>
                  </a:moveTo>
                  <a:lnTo>
                    <a:pt x="762" y="25240"/>
                  </a:lnTo>
                </a:path>
              </a:pathLst>
            </a:custGeom>
            <a:ln w="6286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420" name="object 1420"/>
            <p:cNvSpPr/>
            <p:nvPr/>
          </p:nvSpPr>
          <p:spPr>
            <a:xfrm>
              <a:off x="4042410" y="7381398"/>
              <a:ext cx="0" cy="27940"/>
            </a:xfrm>
            <a:custGeom>
              <a:avLst/>
              <a:gdLst/>
              <a:ahLst/>
              <a:cxnLst/>
              <a:rect l="l" t="t" r="r" b="b"/>
              <a:pathLst>
                <a:path h="27940">
                  <a:moveTo>
                    <a:pt x="0" y="0"/>
                  </a:moveTo>
                  <a:lnTo>
                    <a:pt x="0" y="27622"/>
                  </a:lnTo>
                </a:path>
                <a:path h="27940">
                  <a:moveTo>
                    <a:pt x="0" y="0"/>
                  </a:moveTo>
                  <a:lnTo>
                    <a:pt x="0" y="27622"/>
                  </a:lnTo>
                </a:path>
              </a:pathLst>
            </a:custGeom>
            <a:ln w="6286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421" name="object 1421"/>
            <p:cNvSpPr/>
            <p:nvPr/>
          </p:nvSpPr>
          <p:spPr>
            <a:xfrm>
              <a:off x="4043172" y="7383780"/>
              <a:ext cx="1905" cy="22860"/>
            </a:xfrm>
            <a:custGeom>
              <a:avLst/>
              <a:gdLst/>
              <a:ahLst/>
              <a:cxnLst/>
              <a:rect l="l" t="t" r="r" b="b"/>
              <a:pathLst>
                <a:path w="1904" h="22859">
                  <a:moveTo>
                    <a:pt x="762" y="-2381"/>
                  </a:moveTo>
                  <a:lnTo>
                    <a:pt x="762" y="25240"/>
                  </a:lnTo>
                </a:path>
              </a:pathLst>
            </a:custGeom>
            <a:ln w="6286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422" name="object 1422"/>
            <p:cNvSpPr/>
            <p:nvPr/>
          </p:nvSpPr>
          <p:spPr>
            <a:xfrm>
              <a:off x="4044696" y="7383780"/>
              <a:ext cx="5080" cy="22860"/>
            </a:xfrm>
            <a:custGeom>
              <a:avLst/>
              <a:gdLst/>
              <a:ahLst/>
              <a:cxnLst/>
              <a:rect l="l" t="t" r="r" b="b"/>
              <a:pathLst>
                <a:path w="5079" h="22859">
                  <a:moveTo>
                    <a:pt x="0" y="22859"/>
                  </a:moveTo>
                  <a:lnTo>
                    <a:pt x="0" y="0"/>
                  </a:lnTo>
                </a:path>
                <a:path w="5079" h="22859">
                  <a:moveTo>
                    <a:pt x="0" y="22859"/>
                  </a:moveTo>
                  <a:lnTo>
                    <a:pt x="0" y="0"/>
                  </a:lnTo>
                </a:path>
                <a:path w="5079" h="22859">
                  <a:moveTo>
                    <a:pt x="1523" y="22859"/>
                  </a:moveTo>
                  <a:lnTo>
                    <a:pt x="1523" y="0"/>
                  </a:lnTo>
                </a:path>
                <a:path w="5079" h="22859">
                  <a:moveTo>
                    <a:pt x="3047" y="22859"/>
                  </a:moveTo>
                  <a:lnTo>
                    <a:pt x="3047" y="0"/>
                  </a:lnTo>
                </a:path>
                <a:path w="5079" h="22859">
                  <a:moveTo>
                    <a:pt x="4571" y="22859"/>
                  </a:moveTo>
                  <a:lnTo>
                    <a:pt x="4571" y="0"/>
                  </a:lnTo>
                </a:path>
                <a:path w="5079" h="22859">
                  <a:moveTo>
                    <a:pt x="4571" y="22859"/>
                  </a:moveTo>
                  <a:lnTo>
                    <a:pt x="4571" y="0"/>
                  </a:lnTo>
                </a:path>
              </a:pathLst>
            </a:custGeom>
            <a:ln w="476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423" name="object 1423"/>
            <p:cNvSpPr/>
            <p:nvPr/>
          </p:nvSpPr>
          <p:spPr>
            <a:xfrm>
              <a:off x="4050792" y="7383780"/>
              <a:ext cx="1905" cy="22860"/>
            </a:xfrm>
            <a:custGeom>
              <a:avLst/>
              <a:gdLst/>
              <a:ahLst/>
              <a:cxnLst/>
              <a:rect l="l" t="t" r="r" b="b"/>
              <a:pathLst>
                <a:path w="1904" h="22859">
                  <a:moveTo>
                    <a:pt x="762" y="-2381"/>
                  </a:moveTo>
                  <a:lnTo>
                    <a:pt x="762" y="25240"/>
                  </a:lnTo>
                </a:path>
              </a:pathLst>
            </a:custGeom>
            <a:ln w="6286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424" name="object 1424"/>
            <p:cNvSpPr/>
            <p:nvPr/>
          </p:nvSpPr>
          <p:spPr>
            <a:xfrm>
              <a:off x="4052316" y="7383780"/>
              <a:ext cx="0" cy="22860"/>
            </a:xfrm>
            <a:custGeom>
              <a:avLst/>
              <a:gdLst/>
              <a:ahLst/>
              <a:cxnLst/>
              <a:rect l="l" t="t" r="r" b="b"/>
              <a:pathLst>
                <a:path h="22859">
                  <a:moveTo>
                    <a:pt x="0" y="22859"/>
                  </a:moveTo>
                  <a:lnTo>
                    <a:pt x="0" y="0"/>
                  </a:lnTo>
                </a:path>
              </a:pathLst>
            </a:custGeom>
            <a:ln w="476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425" name="object 1425"/>
            <p:cNvSpPr/>
            <p:nvPr/>
          </p:nvSpPr>
          <p:spPr>
            <a:xfrm>
              <a:off x="4053077" y="7381398"/>
              <a:ext cx="0" cy="27940"/>
            </a:xfrm>
            <a:custGeom>
              <a:avLst/>
              <a:gdLst/>
              <a:ahLst/>
              <a:cxnLst/>
              <a:rect l="l" t="t" r="r" b="b"/>
              <a:pathLst>
                <a:path h="27940">
                  <a:moveTo>
                    <a:pt x="0" y="0"/>
                  </a:moveTo>
                  <a:lnTo>
                    <a:pt x="0" y="27622"/>
                  </a:lnTo>
                </a:path>
                <a:path h="27940">
                  <a:moveTo>
                    <a:pt x="0" y="0"/>
                  </a:moveTo>
                  <a:lnTo>
                    <a:pt x="0" y="27622"/>
                  </a:lnTo>
                </a:path>
              </a:pathLst>
            </a:custGeom>
            <a:ln w="6286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426" name="object 1426"/>
            <p:cNvSpPr/>
            <p:nvPr/>
          </p:nvSpPr>
          <p:spPr>
            <a:xfrm>
              <a:off x="4053839" y="7383780"/>
              <a:ext cx="1905" cy="22860"/>
            </a:xfrm>
            <a:custGeom>
              <a:avLst/>
              <a:gdLst/>
              <a:ahLst/>
              <a:cxnLst/>
              <a:rect l="l" t="t" r="r" b="b"/>
              <a:pathLst>
                <a:path w="1904" h="22859">
                  <a:moveTo>
                    <a:pt x="762" y="-2381"/>
                  </a:moveTo>
                  <a:lnTo>
                    <a:pt x="762" y="25240"/>
                  </a:lnTo>
                </a:path>
              </a:pathLst>
            </a:custGeom>
            <a:ln w="6286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427" name="object 1427"/>
            <p:cNvSpPr/>
            <p:nvPr/>
          </p:nvSpPr>
          <p:spPr>
            <a:xfrm>
              <a:off x="4056126" y="7381398"/>
              <a:ext cx="0" cy="27940"/>
            </a:xfrm>
            <a:custGeom>
              <a:avLst/>
              <a:gdLst/>
              <a:ahLst/>
              <a:cxnLst/>
              <a:rect l="l" t="t" r="r" b="b"/>
              <a:pathLst>
                <a:path h="27940">
                  <a:moveTo>
                    <a:pt x="0" y="0"/>
                  </a:moveTo>
                  <a:lnTo>
                    <a:pt x="0" y="27622"/>
                  </a:lnTo>
                </a:path>
                <a:path h="27940">
                  <a:moveTo>
                    <a:pt x="0" y="0"/>
                  </a:moveTo>
                  <a:lnTo>
                    <a:pt x="0" y="27622"/>
                  </a:lnTo>
                </a:path>
              </a:pathLst>
            </a:custGeom>
            <a:ln w="6286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428" name="object 1428"/>
            <p:cNvSpPr/>
            <p:nvPr/>
          </p:nvSpPr>
          <p:spPr>
            <a:xfrm>
              <a:off x="4056888" y="7383780"/>
              <a:ext cx="1905" cy="22860"/>
            </a:xfrm>
            <a:custGeom>
              <a:avLst/>
              <a:gdLst/>
              <a:ahLst/>
              <a:cxnLst/>
              <a:rect l="l" t="t" r="r" b="b"/>
              <a:pathLst>
                <a:path w="1904" h="22859">
                  <a:moveTo>
                    <a:pt x="761" y="-2381"/>
                  </a:moveTo>
                  <a:lnTo>
                    <a:pt x="761" y="25240"/>
                  </a:lnTo>
                </a:path>
              </a:pathLst>
            </a:custGeom>
            <a:ln w="6286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429" name="object 1429"/>
            <p:cNvSpPr/>
            <p:nvPr/>
          </p:nvSpPr>
          <p:spPr>
            <a:xfrm>
              <a:off x="4058411" y="7383780"/>
              <a:ext cx="1905" cy="22860"/>
            </a:xfrm>
            <a:custGeom>
              <a:avLst/>
              <a:gdLst/>
              <a:ahLst/>
              <a:cxnLst/>
              <a:rect l="l" t="t" r="r" b="b"/>
              <a:pathLst>
                <a:path w="1904" h="22859">
                  <a:moveTo>
                    <a:pt x="762" y="-2381"/>
                  </a:moveTo>
                  <a:lnTo>
                    <a:pt x="762" y="25240"/>
                  </a:lnTo>
                </a:path>
              </a:pathLst>
            </a:custGeom>
            <a:ln w="6286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430" name="object 1430"/>
            <p:cNvSpPr/>
            <p:nvPr/>
          </p:nvSpPr>
          <p:spPr>
            <a:xfrm>
              <a:off x="4059935" y="7383780"/>
              <a:ext cx="0" cy="22860"/>
            </a:xfrm>
            <a:custGeom>
              <a:avLst/>
              <a:gdLst/>
              <a:ahLst/>
              <a:cxnLst/>
              <a:rect l="l" t="t" r="r" b="b"/>
              <a:pathLst>
                <a:path h="22859">
                  <a:moveTo>
                    <a:pt x="0" y="22859"/>
                  </a:moveTo>
                  <a:lnTo>
                    <a:pt x="0" y="0"/>
                  </a:lnTo>
                </a:path>
                <a:path h="22859">
                  <a:moveTo>
                    <a:pt x="0" y="22859"/>
                  </a:moveTo>
                  <a:lnTo>
                    <a:pt x="0" y="0"/>
                  </a:lnTo>
                </a:path>
              </a:pathLst>
            </a:custGeom>
            <a:ln w="476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431" name="object 1431"/>
            <p:cNvSpPr/>
            <p:nvPr/>
          </p:nvSpPr>
          <p:spPr>
            <a:xfrm>
              <a:off x="4061460" y="7383780"/>
              <a:ext cx="1905" cy="22860"/>
            </a:xfrm>
            <a:custGeom>
              <a:avLst/>
              <a:gdLst/>
              <a:ahLst/>
              <a:cxnLst/>
              <a:rect l="l" t="t" r="r" b="b"/>
              <a:pathLst>
                <a:path w="1904" h="22859">
                  <a:moveTo>
                    <a:pt x="762" y="-2381"/>
                  </a:moveTo>
                  <a:lnTo>
                    <a:pt x="762" y="25240"/>
                  </a:lnTo>
                </a:path>
              </a:pathLst>
            </a:custGeom>
            <a:ln w="6286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432" name="object 1432"/>
            <p:cNvSpPr/>
            <p:nvPr/>
          </p:nvSpPr>
          <p:spPr>
            <a:xfrm>
              <a:off x="4062983" y="7383780"/>
              <a:ext cx="0" cy="22860"/>
            </a:xfrm>
            <a:custGeom>
              <a:avLst/>
              <a:gdLst/>
              <a:ahLst/>
              <a:cxnLst/>
              <a:rect l="l" t="t" r="r" b="b"/>
              <a:pathLst>
                <a:path h="22859">
                  <a:moveTo>
                    <a:pt x="0" y="22859"/>
                  </a:moveTo>
                  <a:lnTo>
                    <a:pt x="0" y="0"/>
                  </a:lnTo>
                </a:path>
              </a:pathLst>
            </a:custGeom>
            <a:ln w="476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433" name="object 1433"/>
            <p:cNvSpPr/>
            <p:nvPr/>
          </p:nvSpPr>
          <p:spPr>
            <a:xfrm>
              <a:off x="4065270" y="7381398"/>
              <a:ext cx="1905" cy="27940"/>
            </a:xfrm>
            <a:custGeom>
              <a:avLst/>
              <a:gdLst/>
              <a:ahLst/>
              <a:cxnLst/>
              <a:rect l="l" t="t" r="r" b="b"/>
              <a:pathLst>
                <a:path w="1904" h="27940">
                  <a:moveTo>
                    <a:pt x="0" y="0"/>
                  </a:moveTo>
                  <a:lnTo>
                    <a:pt x="0" y="27622"/>
                  </a:lnTo>
                </a:path>
                <a:path w="1904" h="27940">
                  <a:moveTo>
                    <a:pt x="0" y="0"/>
                  </a:moveTo>
                  <a:lnTo>
                    <a:pt x="0" y="27622"/>
                  </a:lnTo>
                </a:path>
                <a:path w="1904" h="27940">
                  <a:moveTo>
                    <a:pt x="1524" y="0"/>
                  </a:moveTo>
                  <a:lnTo>
                    <a:pt x="1524" y="27622"/>
                  </a:lnTo>
                </a:path>
              </a:pathLst>
            </a:custGeom>
            <a:ln w="6286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434" name="object 1434"/>
            <p:cNvSpPr/>
            <p:nvPr/>
          </p:nvSpPr>
          <p:spPr>
            <a:xfrm>
              <a:off x="4067556" y="7383780"/>
              <a:ext cx="0" cy="22860"/>
            </a:xfrm>
            <a:custGeom>
              <a:avLst/>
              <a:gdLst/>
              <a:ahLst/>
              <a:cxnLst/>
              <a:rect l="l" t="t" r="r" b="b"/>
              <a:pathLst>
                <a:path h="22859">
                  <a:moveTo>
                    <a:pt x="0" y="22859"/>
                  </a:moveTo>
                  <a:lnTo>
                    <a:pt x="0" y="0"/>
                  </a:lnTo>
                </a:path>
                <a:path h="22859">
                  <a:moveTo>
                    <a:pt x="0" y="22859"/>
                  </a:moveTo>
                  <a:lnTo>
                    <a:pt x="0" y="0"/>
                  </a:lnTo>
                </a:path>
              </a:pathLst>
            </a:custGeom>
            <a:ln w="476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435" name="object 1435"/>
            <p:cNvSpPr/>
            <p:nvPr/>
          </p:nvSpPr>
          <p:spPr>
            <a:xfrm>
              <a:off x="4067556" y="7383780"/>
              <a:ext cx="1905" cy="22860"/>
            </a:xfrm>
            <a:custGeom>
              <a:avLst/>
              <a:gdLst/>
              <a:ahLst/>
              <a:cxnLst/>
              <a:rect l="l" t="t" r="r" b="b"/>
              <a:pathLst>
                <a:path w="1904" h="22859">
                  <a:moveTo>
                    <a:pt x="762" y="-2381"/>
                  </a:moveTo>
                  <a:lnTo>
                    <a:pt x="762" y="25240"/>
                  </a:lnTo>
                </a:path>
              </a:pathLst>
            </a:custGeom>
            <a:ln w="6286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436" name="object 1436"/>
            <p:cNvSpPr/>
            <p:nvPr/>
          </p:nvSpPr>
          <p:spPr>
            <a:xfrm>
              <a:off x="4070603" y="7383780"/>
              <a:ext cx="0" cy="22860"/>
            </a:xfrm>
            <a:custGeom>
              <a:avLst/>
              <a:gdLst/>
              <a:ahLst/>
              <a:cxnLst/>
              <a:rect l="l" t="t" r="r" b="b"/>
              <a:pathLst>
                <a:path h="22859">
                  <a:moveTo>
                    <a:pt x="0" y="22859"/>
                  </a:moveTo>
                  <a:lnTo>
                    <a:pt x="0" y="0"/>
                  </a:lnTo>
                </a:path>
              </a:pathLst>
            </a:custGeom>
            <a:ln w="476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437" name="object 1437"/>
            <p:cNvSpPr/>
            <p:nvPr/>
          </p:nvSpPr>
          <p:spPr>
            <a:xfrm>
              <a:off x="4071365" y="7381398"/>
              <a:ext cx="0" cy="27940"/>
            </a:xfrm>
            <a:custGeom>
              <a:avLst/>
              <a:gdLst/>
              <a:ahLst/>
              <a:cxnLst/>
              <a:rect l="l" t="t" r="r" b="b"/>
              <a:pathLst>
                <a:path h="27940">
                  <a:moveTo>
                    <a:pt x="0" y="0"/>
                  </a:moveTo>
                  <a:lnTo>
                    <a:pt x="0" y="27622"/>
                  </a:lnTo>
                </a:path>
                <a:path h="27940">
                  <a:moveTo>
                    <a:pt x="0" y="0"/>
                  </a:moveTo>
                  <a:lnTo>
                    <a:pt x="0" y="27622"/>
                  </a:lnTo>
                </a:path>
              </a:pathLst>
            </a:custGeom>
            <a:ln w="6286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438" name="object 1438"/>
            <p:cNvSpPr/>
            <p:nvPr/>
          </p:nvSpPr>
          <p:spPr>
            <a:xfrm>
              <a:off x="4073651" y="7383780"/>
              <a:ext cx="0" cy="22860"/>
            </a:xfrm>
            <a:custGeom>
              <a:avLst/>
              <a:gdLst/>
              <a:ahLst/>
              <a:cxnLst/>
              <a:rect l="l" t="t" r="r" b="b"/>
              <a:pathLst>
                <a:path h="22859">
                  <a:moveTo>
                    <a:pt x="0" y="22859"/>
                  </a:moveTo>
                  <a:lnTo>
                    <a:pt x="0" y="0"/>
                  </a:lnTo>
                </a:path>
              </a:pathLst>
            </a:custGeom>
            <a:ln w="476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439" name="object 1439"/>
            <p:cNvSpPr/>
            <p:nvPr/>
          </p:nvSpPr>
          <p:spPr>
            <a:xfrm>
              <a:off x="4073651" y="7383780"/>
              <a:ext cx="1905" cy="22860"/>
            </a:xfrm>
            <a:custGeom>
              <a:avLst/>
              <a:gdLst/>
              <a:ahLst/>
              <a:cxnLst/>
              <a:rect l="l" t="t" r="r" b="b"/>
              <a:pathLst>
                <a:path w="1904" h="22859">
                  <a:moveTo>
                    <a:pt x="762" y="-2381"/>
                  </a:moveTo>
                  <a:lnTo>
                    <a:pt x="762" y="25240"/>
                  </a:lnTo>
                </a:path>
              </a:pathLst>
            </a:custGeom>
            <a:ln w="6286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440" name="object 1440"/>
            <p:cNvSpPr/>
            <p:nvPr/>
          </p:nvSpPr>
          <p:spPr>
            <a:xfrm>
              <a:off x="4075938" y="7381398"/>
              <a:ext cx="1905" cy="27940"/>
            </a:xfrm>
            <a:custGeom>
              <a:avLst/>
              <a:gdLst/>
              <a:ahLst/>
              <a:cxnLst/>
              <a:rect l="l" t="t" r="r" b="b"/>
              <a:pathLst>
                <a:path w="1904" h="27940">
                  <a:moveTo>
                    <a:pt x="0" y="0"/>
                  </a:moveTo>
                  <a:lnTo>
                    <a:pt x="0" y="27622"/>
                  </a:lnTo>
                </a:path>
                <a:path w="1904" h="27940">
                  <a:moveTo>
                    <a:pt x="0" y="0"/>
                  </a:moveTo>
                  <a:lnTo>
                    <a:pt x="0" y="27622"/>
                  </a:lnTo>
                </a:path>
                <a:path w="1904" h="27940">
                  <a:moveTo>
                    <a:pt x="1524" y="0"/>
                  </a:moveTo>
                  <a:lnTo>
                    <a:pt x="1524" y="27622"/>
                  </a:lnTo>
                </a:path>
              </a:pathLst>
            </a:custGeom>
            <a:ln w="6286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441" name="object 1441"/>
            <p:cNvSpPr/>
            <p:nvPr/>
          </p:nvSpPr>
          <p:spPr>
            <a:xfrm>
              <a:off x="4078224" y="7383780"/>
              <a:ext cx="0" cy="22860"/>
            </a:xfrm>
            <a:custGeom>
              <a:avLst/>
              <a:gdLst/>
              <a:ahLst/>
              <a:cxnLst/>
              <a:rect l="l" t="t" r="r" b="b"/>
              <a:pathLst>
                <a:path h="22859">
                  <a:moveTo>
                    <a:pt x="0" y="22859"/>
                  </a:moveTo>
                  <a:lnTo>
                    <a:pt x="0" y="0"/>
                  </a:lnTo>
                </a:path>
                <a:path h="22859">
                  <a:moveTo>
                    <a:pt x="0" y="22859"/>
                  </a:moveTo>
                  <a:lnTo>
                    <a:pt x="0" y="0"/>
                  </a:lnTo>
                </a:path>
              </a:pathLst>
            </a:custGeom>
            <a:ln w="476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442" name="object 1442"/>
            <p:cNvSpPr/>
            <p:nvPr/>
          </p:nvSpPr>
          <p:spPr>
            <a:xfrm>
              <a:off x="4079748" y="7383780"/>
              <a:ext cx="1905" cy="22860"/>
            </a:xfrm>
            <a:custGeom>
              <a:avLst/>
              <a:gdLst/>
              <a:ahLst/>
              <a:cxnLst/>
              <a:rect l="l" t="t" r="r" b="b"/>
              <a:pathLst>
                <a:path w="1904" h="22859">
                  <a:moveTo>
                    <a:pt x="762" y="-2381"/>
                  </a:moveTo>
                  <a:lnTo>
                    <a:pt x="762" y="25240"/>
                  </a:lnTo>
                </a:path>
              </a:pathLst>
            </a:custGeom>
            <a:ln w="6286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443" name="object 1443"/>
            <p:cNvSpPr/>
            <p:nvPr/>
          </p:nvSpPr>
          <p:spPr>
            <a:xfrm>
              <a:off x="4081272" y="7383780"/>
              <a:ext cx="6350" cy="22860"/>
            </a:xfrm>
            <a:custGeom>
              <a:avLst/>
              <a:gdLst/>
              <a:ahLst/>
              <a:cxnLst/>
              <a:rect l="l" t="t" r="r" b="b"/>
              <a:pathLst>
                <a:path w="6350" h="22859">
                  <a:moveTo>
                    <a:pt x="0" y="22859"/>
                  </a:moveTo>
                  <a:lnTo>
                    <a:pt x="0" y="0"/>
                  </a:lnTo>
                </a:path>
                <a:path w="6350" h="22859">
                  <a:moveTo>
                    <a:pt x="1524" y="22859"/>
                  </a:moveTo>
                  <a:lnTo>
                    <a:pt x="1524" y="0"/>
                  </a:lnTo>
                </a:path>
                <a:path w="6350" h="22859">
                  <a:moveTo>
                    <a:pt x="1524" y="22859"/>
                  </a:moveTo>
                  <a:lnTo>
                    <a:pt x="1524" y="0"/>
                  </a:lnTo>
                </a:path>
                <a:path w="6350" h="22859">
                  <a:moveTo>
                    <a:pt x="3047" y="22859"/>
                  </a:moveTo>
                  <a:lnTo>
                    <a:pt x="3047" y="0"/>
                  </a:lnTo>
                </a:path>
                <a:path w="6350" h="22859">
                  <a:moveTo>
                    <a:pt x="4571" y="22859"/>
                  </a:moveTo>
                  <a:lnTo>
                    <a:pt x="4571" y="0"/>
                  </a:lnTo>
                </a:path>
                <a:path w="6350" h="22859">
                  <a:moveTo>
                    <a:pt x="6095" y="22859"/>
                  </a:moveTo>
                  <a:lnTo>
                    <a:pt x="6095" y="0"/>
                  </a:lnTo>
                </a:path>
                <a:path w="6350" h="22859">
                  <a:moveTo>
                    <a:pt x="6095" y="22859"/>
                  </a:moveTo>
                  <a:lnTo>
                    <a:pt x="6095" y="0"/>
                  </a:lnTo>
                </a:path>
              </a:pathLst>
            </a:custGeom>
            <a:ln w="476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444" name="object 1444"/>
            <p:cNvSpPr/>
            <p:nvPr/>
          </p:nvSpPr>
          <p:spPr>
            <a:xfrm>
              <a:off x="4087367" y="7383780"/>
              <a:ext cx="1905" cy="22860"/>
            </a:xfrm>
            <a:custGeom>
              <a:avLst/>
              <a:gdLst/>
              <a:ahLst/>
              <a:cxnLst/>
              <a:rect l="l" t="t" r="r" b="b"/>
              <a:pathLst>
                <a:path w="1904" h="22859">
                  <a:moveTo>
                    <a:pt x="762" y="-2381"/>
                  </a:moveTo>
                  <a:lnTo>
                    <a:pt x="762" y="25240"/>
                  </a:lnTo>
                </a:path>
              </a:pathLst>
            </a:custGeom>
            <a:ln w="6286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445" name="object 1445"/>
            <p:cNvSpPr/>
            <p:nvPr/>
          </p:nvSpPr>
          <p:spPr>
            <a:xfrm>
              <a:off x="4088892" y="7383780"/>
              <a:ext cx="1905" cy="22860"/>
            </a:xfrm>
            <a:custGeom>
              <a:avLst/>
              <a:gdLst/>
              <a:ahLst/>
              <a:cxnLst/>
              <a:rect l="l" t="t" r="r" b="b"/>
              <a:pathLst>
                <a:path w="1904" h="22859">
                  <a:moveTo>
                    <a:pt x="762" y="-2381"/>
                  </a:moveTo>
                  <a:lnTo>
                    <a:pt x="762" y="25240"/>
                  </a:lnTo>
                </a:path>
              </a:pathLst>
            </a:custGeom>
            <a:ln w="6286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446" name="object 1446"/>
            <p:cNvSpPr/>
            <p:nvPr/>
          </p:nvSpPr>
          <p:spPr>
            <a:xfrm>
              <a:off x="4091177" y="7381398"/>
              <a:ext cx="0" cy="27940"/>
            </a:xfrm>
            <a:custGeom>
              <a:avLst/>
              <a:gdLst/>
              <a:ahLst/>
              <a:cxnLst/>
              <a:rect l="l" t="t" r="r" b="b"/>
              <a:pathLst>
                <a:path h="27940">
                  <a:moveTo>
                    <a:pt x="0" y="0"/>
                  </a:moveTo>
                  <a:lnTo>
                    <a:pt x="0" y="27622"/>
                  </a:lnTo>
                </a:path>
                <a:path h="27940">
                  <a:moveTo>
                    <a:pt x="0" y="0"/>
                  </a:moveTo>
                  <a:lnTo>
                    <a:pt x="0" y="27622"/>
                  </a:lnTo>
                </a:path>
              </a:pathLst>
            </a:custGeom>
            <a:ln w="6286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447" name="object 1447"/>
            <p:cNvSpPr/>
            <p:nvPr/>
          </p:nvSpPr>
          <p:spPr>
            <a:xfrm>
              <a:off x="4091939" y="7383780"/>
              <a:ext cx="1905" cy="22860"/>
            </a:xfrm>
            <a:custGeom>
              <a:avLst/>
              <a:gdLst/>
              <a:ahLst/>
              <a:cxnLst/>
              <a:rect l="l" t="t" r="r" b="b"/>
              <a:pathLst>
                <a:path w="1904" h="22859">
                  <a:moveTo>
                    <a:pt x="762" y="-2381"/>
                  </a:moveTo>
                  <a:lnTo>
                    <a:pt x="762" y="25240"/>
                  </a:lnTo>
                </a:path>
              </a:pathLst>
            </a:custGeom>
            <a:ln w="6286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448" name="object 1448"/>
            <p:cNvSpPr/>
            <p:nvPr/>
          </p:nvSpPr>
          <p:spPr>
            <a:xfrm>
              <a:off x="4094226" y="7381398"/>
              <a:ext cx="0" cy="27940"/>
            </a:xfrm>
            <a:custGeom>
              <a:avLst/>
              <a:gdLst/>
              <a:ahLst/>
              <a:cxnLst/>
              <a:rect l="l" t="t" r="r" b="b"/>
              <a:pathLst>
                <a:path h="27940">
                  <a:moveTo>
                    <a:pt x="0" y="0"/>
                  </a:moveTo>
                  <a:lnTo>
                    <a:pt x="0" y="27622"/>
                  </a:lnTo>
                </a:path>
                <a:path h="27940">
                  <a:moveTo>
                    <a:pt x="0" y="0"/>
                  </a:moveTo>
                  <a:lnTo>
                    <a:pt x="0" y="27622"/>
                  </a:lnTo>
                </a:path>
              </a:pathLst>
            </a:custGeom>
            <a:ln w="6286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449" name="object 1449"/>
            <p:cNvSpPr/>
            <p:nvPr/>
          </p:nvSpPr>
          <p:spPr>
            <a:xfrm>
              <a:off x="4094988" y="7383780"/>
              <a:ext cx="1905" cy="22860"/>
            </a:xfrm>
            <a:custGeom>
              <a:avLst/>
              <a:gdLst/>
              <a:ahLst/>
              <a:cxnLst/>
              <a:rect l="l" t="t" r="r" b="b"/>
              <a:pathLst>
                <a:path w="1904" h="22859">
                  <a:moveTo>
                    <a:pt x="761" y="-2381"/>
                  </a:moveTo>
                  <a:lnTo>
                    <a:pt x="761" y="25240"/>
                  </a:lnTo>
                </a:path>
              </a:pathLst>
            </a:custGeom>
            <a:ln w="6286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450" name="object 1450"/>
            <p:cNvSpPr/>
            <p:nvPr/>
          </p:nvSpPr>
          <p:spPr>
            <a:xfrm>
              <a:off x="4096511" y="7383780"/>
              <a:ext cx="1905" cy="22860"/>
            </a:xfrm>
            <a:custGeom>
              <a:avLst/>
              <a:gdLst/>
              <a:ahLst/>
              <a:cxnLst/>
              <a:rect l="l" t="t" r="r" b="b"/>
              <a:pathLst>
                <a:path w="1904" h="22859">
                  <a:moveTo>
                    <a:pt x="762" y="-2381"/>
                  </a:moveTo>
                  <a:lnTo>
                    <a:pt x="762" y="25240"/>
                  </a:lnTo>
                </a:path>
              </a:pathLst>
            </a:custGeom>
            <a:ln w="6286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451" name="object 1451"/>
            <p:cNvSpPr/>
            <p:nvPr/>
          </p:nvSpPr>
          <p:spPr>
            <a:xfrm>
              <a:off x="4098035" y="7383780"/>
              <a:ext cx="5080" cy="22860"/>
            </a:xfrm>
            <a:custGeom>
              <a:avLst/>
              <a:gdLst/>
              <a:ahLst/>
              <a:cxnLst/>
              <a:rect l="l" t="t" r="r" b="b"/>
              <a:pathLst>
                <a:path w="5079" h="22859">
                  <a:moveTo>
                    <a:pt x="0" y="22859"/>
                  </a:moveTo>
                  <a:lnTo>
                    <a:pt x="0" y="0"/>
                  </a:lnTo>
                </a:path>
                <a:path w="5079" h="22859">
                  <a:moveTo>
                    <a:pt x="0" y="22859"/>
                  </a:moveTo>
                  <a:lnTo>
                    <a:pt x="0" y="0"/>
                  </a:lnTo>
                </a:path>
                <a:path w="5079" h="22859">
                  <a:moveTo>
                    <a:pt x="1524" y="22859"/>
                  </a:moveTo>
                  <a:lnTo>
                    <a:pt x="1524" y="0"/>
                  </a:lnTo>
                </a:path>
                <a:path w="5079" h="22859">
                  <a:moveTo>
                    <a:pt x="3048" y="22859"/>
                  </a:moveTo>
                  <a:lnTo>
                    <a:pt x="3048" y="0"/>
                  </a:lnTo>
                </a:path>
                <a:path w="5079" h="22859">
                  <a:moveTo>
                    <a:pt x="4572" y="22859"/>
                  </a:moveTo>
                  <a:lnTo>
                    <a:pt x="4572" y="0"/>
                  </a:lnTo>
                </a:path>
                <a:path w="5079" h="22859">
                  <a:moveTo>
                    <a:pt x="4572" y="22859"/>
                  </a:moveTo>
                  <a:lnTo>
                    <a:pt x="4572" y="0"/>
                  </a:lnTo>
                </a:path>
              </a:pathLst>
            </a:custGeom>
            <a:ln w="476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452" name="object 1452"/>
            <p:cNvSpPr/>
            <p:nvPr/>
          </p:nvSpPr>
          <p:spPr>
            <a:xfrm>
              <a:off x="4102607" y="7383780"/>
              <a:ext cx="1905" cy="22860"/>
            </a:xfrm>
            <a:custGeom>
              <a:avLst/>
              <a:gdLst/>
              <a:ahLst/>
              <a:cxnLst/>
              <a:rect l="l" t="t" r="r" b="b"/>
              <a:pathLst>
                <a:path w="1904" h="22859">
                  <a:moveTo>
                    <a:pt x="762" y="-2381"/>
                  </a:moveTo>
                  <a:lnTo>
                    <a:pt x="762" y="25240"/>
                  </a:lnTo>
                </a:path>
              </a:pathLst>
            </a:custGeom>
            <a:ln w="6286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453" name="object 1453"/>
            <p:cNvSpPr/>
            <p:nvPr/>
          </p:nvSpPr>
          <p:spPr>
            <a:xfrm>
              <a:off x="4105656" y="7383780"/>
              <a:ext cx="0" cy="22860"/>
            </a:xfrm>
            <a:custGeom>
              <a:avLst/>
              <a:gdLst/>
              <a:ahLst/>
              <a:cxnLst/>
              <a:rect l="l" t="t" r="r" b="b"/>
              <a:pathLst>
                <a:path h="22859">
                  <a:moveTo>
                    <a:pt x="0" y="22859"/>
                  </a:moveTo>
                  <a:lnTo>
                    <a:pt x="0" y="0"/>
                  </a:lnTo>
                </a:path>
                <a:path h="22859">
                  <a:moveTo>
                    <a:pt x="0" y="22859"/>
                  </a:moveTo>
                  <a:lnTo>
                    <a:pt x="0" y="0"/>
                  </a:lnTo>
                </a:path>
              </a:pathLst>
            </a:custGeom>
            <a:ln w="476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454" name="object 1454"/>
            <p:cNvSpPr/>
            <p:nvPr/>
          </p:nvSpPr>
          <p:spPr>
            <a:xfrm>
              <a:off x="4105656" y="7383780"/>
              <a:ext cx="1905" cy="22860"/>
            </a:xfrm>
            <a:custGeom>
              <a:avLst/>
              <a:gdLst/>
              <a:ahLst/>
              <a:cxnLst/>
              <a:rect l="l" t="t" r="r" b="b"/>
              <a:pathLst>
                <a:path w="1904" h="22859">
                  <a:moveTo>
                    <a:pt x="762" y="-2381"/>
                  </a:moveTo>
                  <a:lnTo>
                    <a:pt x="762" y="25240"/>
                  </a:lnTo>
                </a:path>
              </a:pathLst>
            </a:custGeom>
            <a:ln w="6286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455" name="object 1455"/>
            <p:cNvSpPr/>
            <p:nvPr/>
          </p:nvSpPr>
          <p:spPr>
            <a:xfrm>
              <a:off x="4108703" y="7383780"/>
              <a:ext cx="0" cy="22860"/>
            </a:xfrm>
            <a:custGeom>
              <a:avLst/>
              <a:gdLst/>
              <a:ahLst/>
              <a:cxnLst/>
              <a:rect l="l" t="t" r="r" b="b"/>
              <a:pathLst>
                <a:path h="22859">
                  <a:moveTo>
                    <a:pt x="0" y="22859"/>
                  </a:moveTo>
                  <a:lnTo>
                    <a:pt x="0" y="0"/>
                  </a:lnTo>
                </a:path>
              </a:pathLst>
            </a:custGeom>
            <a:ln w="476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456" name="object 1456"/>
            <p:cNvSpPr/>
            <p:nvPr/>
          </p:nvSpPr>
          <p:spPr>
            <a:xfrm>
              <a:off x="4109465" y="7381398"/>
              <a:ext cx="0" cy="27940"/>
            </a:xfrm>
            <a:custGeom>
              <a:avLst/>
              <a:gdLst/>
              <a:ahLst/>
              <a:cxnLst/>
              <a:rect l="l" t="t" r="r" b="b"/>
              <a:pathLst>
                <a:path h="27940">
                  <a:moveTo>
                    <a:pt x="0" y="0"/>
                  </a:moveTo>
                  <a:lnTo>
                    <a:pt x="0" y="27622"/>
                  </a:lnTo>
                </a:path>
                <a:path h="27940">
                  <a:moveTo>
                    <a:pt x="0" y="0"/>
                  </a:moveTo>
                  <a:lnTo>
                    <a:pt x="0" y="27622"/>
                  </a:lnTo>
                </a:path>
              </a:pathLst>
            </a:custGeom>
            <a:ln w="6286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457" name="object 1457"/>
            <p:cNvSpPr/>
            <p:nvPr/>
          </p:nvSpPr>
          <p:spPr>
            <a:xfrm>
              <a:off x="4110227" y="7383780"/>
              <a:ext cx="1905" cy="22860"/>
            </a:xfrm>
            <a:custGeom>
              <a:avLst/>
              <a:gdLst/>
              <a:ahLst/>
              <a:cxnLst/>
              <a:rect l="l" t="t" r="r" b="b"/>
              <a:pathLst>
                <a:path w="1904" h="22859">
                  <a:moveTo>
                    <a:pt x="762" y="-2381"/>
                  </a:moveTo>
                  <a:lnTo>
                    <a:pt x="762" y="25240"/>
                  </a:lnTo>
                </a:path>
              </a:pathLst>
            </a:custGeom>
            <a:ln w="6286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458" name="object 1458"/>
            <p:cNvSpPr/>
            <p:nvPr/>
          </p:nvSpPr>
          <p:spPr>
            <a:xfrm>
              <a:off x="4111751" y="7383780"/>
              <a:ext cx="1905" cy="22860"/>
            </a:xfrm>
            <a:custGeom>
              <a:avLst/>
              <a:gdLst/>
              <a:ahLst/>
              <a:cxnLst/>
              <a:rect l="l" t="t" r="r" b="b"/>
              <a:pathLst>
                <a:path w="1904" h="22859">
                  <a:moveTo>
                    <a:pt x="762" y="-2381"/>
                  </a:moveTo>
                  <a:lnTo>
                    <a:pt x="762" y="25240"/>
                  </a:lnTo>
                </a:path>
              </a:pathLst>
            </a:custGeom>
            <a:ln w="6286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459" name="object 1459"/>
            <p:cNvSpPr/>
            <p:nvPr/>
          </p:nvSpPr>
          <p:spPr>
            <a:xfrm>
              <a:off x="4113275" y="7383780"/>
              <a:ext cx="0" cy="22860"/>
            </a:xfrm>
            <a:custGeom>
              <a:avLst/>
              <a:gdLst/>
              <a:ahLst/>
              <a:cxnLst/>
              <a:rect l="l" t="t" r="r" b="b"/>
              <a:pathLst>
                <a:path h="22859">
                  <a:moveTo>
                    <a:pt x="0" y="22859"/>
                  </a:moveTo>
                  <a:lnTo>
                    <a:pt x="0" y="0"/>
                  </a:lnTo>
                </a:path>
                <a:path h="22859">
                  <a:moveTo>
                    <a:pt x="0" y="22859"/>
                  </a:moveTo>
                  <a:lnTo>
                    <a:pt x="0" y="0"/>
                  </a:lnTo>
                </a:path>
              </a:pathLst>
            </a:custGeom>
            <a:ln w="476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460" name="object 1460"/>
            <p:cNvSpPr/>
            <p:nvPr/>
          </p:nvSpPr>
          <p:spPr>
            <a:xfrm>
              <a:off x="4114800" y="7383780"/>
              <a:ext cx="1905" cy="22860"/>
            </a:xfrm>
            <a:custGeom>
              <a:avLst/>
              <a:gdLst/>
              <a:ahLst/>
              <a:cxnLst/>
              <a:rect l="l" t="t" r="r" b="b"/>
              <a:pathLst>
                <a:path w="1904" h="22859">
                  <a:moveTo>
                    <a:pt x="762" y="-2381"/>
                  </a:moveTo>
                  <a:lnTo>
                    <a:pt x="762" y="25240"/>
                  </a:lnTo>
                </a:path>
              </a:pathLst>
            </a:custGeom>
            <a:ln w="6286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461" name="object 1461"/>
            <p:cNvSpPr/>
            <p:nvPr/>
          </p:nvSpPr>
          <p:spPr>
            <a:xfrm>
              <a:off x="4116324" y="7383780"/>
              <a:ext cx="0" cy="22860"/>
            </a:xfrm>
            <a:custGeom>
              <a:avLst/>
              <a:gdLst/>
              <a:ahLst/>
              <a:cxnLst/>
              <a:rect l="l" t="t" r="r" b="b"/>
              <a:pathLst>
                <a:path h="22859">
                  <a:moveTo>
                    <a:pt x="0" y="22859"/>
                  </a:moveTo>
                  <a:lnTo>
                    <a:pt x="0" y="0"/>
                  </a:lnTo>
                </a:path>
                <a:path h="22859">
                  <a:moveTo>
                    <a:pt x="0" y="22859"/>
                  </a:moveTo>
                  <a:lnTo>
                    <a:pt x="0" y="0"/>
                  </a:lnTo>
                </a:path>
              </a:pathLst>
            </a:custGeom>
            <a:ln w="476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462" name="object 1462"/>
            <p:cNvSpPr/>
            <p:nvPr/>
          </p:nvSpPr>
          <p:spPr>
            <a:xfrm>
              <a:off x="4116324" y="7383780"/>
              <a:ext cx="1905" cy="22860"/>
            </a:xfrm>
            <a:custGeom>
              <a:avLst/>
              <a:gdLst/>
              <a:ahLst/>
              <a:cxnLst/>
              <a:rect l="l" t="t" r="r" b="b"/>
              <a:pathLst>
                <a:path w="1904" h="22859">
                  <a:moveTo>
                    <a:pt x="762" y="-2381"/>
                  </a:moveTo>
                  <a:lnTo>
                    <a:pt x="762" y="25240"/>
                  </a:lnTo>
                </a:path>
              </a:pathLst>
            </a:custGeom>
            <a:ln w="6286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463" name="object 1463"/>
            <p:cNvSpPr/>
            <p:nvPr/>
          </p:nvSpPr>
          <p:spPr>
            <a:xfrm>
              <a:off x="4119372" y="7383780"/>
              <a:ext cx="5080" cy="22860"/>
            </a:xfrm>
            <a:custGeom>
              <a:avLst/>
              <a:gdLst/>
              <a:ahLst/>
              <a:cxnLst/>
              <a:rect l="l" t="t" r="r" b="b"/>
              <a:pathLst>
                <a:path w="5079" h="22859">
                  <a:moveTo>
                    <a:pt x="0" y="22859"/>
                  </a:moveTo>
                  <a:lnTo>
                    <a:pt x="0" y="0"/>
                  </a:lnTo>
                </a:path>
                <a:path w="5079" h="22859">
                  <a:moveTo>
                    <a:pt x="1524" y="22859"/>
                  </a:moveTo>
                  <a:lnTo>
                    <a:pt x="1524" y="0"/>
                  </a:lnTo>
                </a:path>
                <a:path w="5079" h="22859">
                  <a:moveTo>
                    <a:pt x="1524" y="22859"/>
                  </a:moveTo>
                  <a:lnTo>
                    <a:pt x="1524" y="0"/>
                  </a:lnTo>
                </a:path>
                <a:path w="5079" h="22859">
                  <a:moveTo>
                    <a:pt x="3047" y="22859"/>
                  </a:moveTo>
                  <a:lnTo>
                    <a:pt x="3047" y="0"/>
                  </a:lnTo>
                </a:path>
                <a:path w="5079" h="22859">
                  <a:moveTo>
                    <a:pt x="4571" y="22859"/>
                  </a:moveTo>
                  <a:lnTo>
                    <a:pt x="4571" y="0"/>
                  </a:lnTo>
                </a:path>
              </a:pathLst>
            </a:custGeom>
            <a:ln w="476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464" name="object 1464"/>
            <p:cNvSpPr/>
            <p:nvPr/>
          </p:nvSpPr>
          <p:spPr>
            <a:xfrm>
              <a:off x="4124705" y="7381398"/>
              <a:ext cx="1905" cy="27940"/>
            </a:xfrm>
            <a:custGeom>
              <a:avLst/>
              <a:gdLst/>
              <a:ahLst/>
              <a:cxnLst/>
              <a:rect l="l" t="t" r="r" b="b"/>
              <a:pathLst>
                <a:path w="1904" h="27940">
                  <a:moveTo>
                    <a:pt x="0" y="0"/>
                  </a:moveTo>
                  <a:lnTo>
                    <a:pt x="0" y="27622"/>
                  </a:lnTo>
                </a:path>
                <a:path w="1904" h="27940">
                  <a:moveTo>
                    <a:pt x="0" y="0"/>
                  </a:moveTo>
                  <a:lnTo>
                    <a:pt x="0" y="27622"/>
                  </a:lnTo>
                </a:path>
                <a:path w="1904" h="27940">
                  <a:moveTo>
                    <a:pt x="1524" y="0"/>
                  </a:moveTo>
                  <a:lnTo>
                    <a:pt x="1524" y="27622"/>
                  </a:lnTo>
                </a:path>
              </a:pathLst>
            </a:custGeom>
            <a:ln w="6286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465" name="object 1465"/>
            <p:cNvSpPr/>
            <p:nvPr/>
          </p:nvSpPr>
          <p:spPr>
            <a:xfrm>
              <a:off x="4127754" y="7381398"/>
              <a:ext cx="0" cy="27940"/>
            </a:xfrm>
            <a:custGeom>
              <a:avLst/>
              <a:gdLst/>
              <a:ahLst/>
              <a:cxnLst/>
              <a:rect l="l" t="t" r="r" b="b"/>
              <a:pathLst>
                <a:path h="27940">
                  <a:moveTo>
                    <a:pt x="0" y="0"/>
                  </a:moveTo>
                  <a:lnTo>
                    <a:pt x="0" y="27622"/>
                  </a:lnTo>
                </a:path>
                <a:path h="27940">
                  <a:moveTo>
                    <a:pt x="0" y="0"/>
                  </a:moveTo>
                  <a:lnTo>
                    <a:pt x="0" y="27622"/>
                  </a:lnTo>
                </a:path>
              </a:pathLst>
            </a:custGeom>
            <a:ln w="6286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466" name="object 1466"/>
            <p:cNvSpPr/>
            <p:nvPr/>
          </p:nvSpPr>
          <p:spPr>
            <a:xfrm>
              <a:off x="4128516" y="7383780"/>
              <a:ext cx="1905" cy="22860"/>
            </a:xfrm>
            <a:custGeom>
              <a:avLst/>
              <a:gdLst/>
              <a:ahLst/>
              <a:cxnLst/>
              <a:rect l="l" t="t" r="r" b="b"/>
              <a:pathLst>
                <a:path w="1904" h="22859">
                  <a:moveTo>
                    <a:pt x="762" y="-2381"/>
                  </a:moveTo>
                  <a:lnTo>
                    <a:pt x="762" y="25240"/>
                  </a:lnTo>
                </a:path>
              </a:pathLst>
            </a:custGeom>
            <a:ln w="6286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467" name="object 1467"/>
            <p:cNvSpPr/>
            <p:nvPr/>
          </p:nvSpPr>
          <p:spPr>
            <a:xfrm>
              <a:off x="4130039" y="7383780"/>
              <a:ext cx="1905" cy="22860"/>
            </a:xfrm>
            <a:custGeom>
              <a:avLst/>
              <a:gdLst/>
              <a:ahLst/>
              <a:cxnLst/>
              <a:rect l="l" t="t" r="r" b="b"/>
              <a:pathLst>
                <a:path w="1904" h="22859">
                  <a:moveTo>
                    <a:pt x="762" y="-2381"/>
                  </a:moveTo>
                  <a:lnTo>
                    <a:pt x="762" y="25240"/>
                  </a:lnTo>
                </a:path>
              </a:pathLst>
            </a:custGeom>
            <a:ln w="6286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468" name="object 1468"/>
            <p:cNvSpPr/>
            <p:nvPr/>
          </p:nvSpPr>
          <p:spPr>
            <a:xfrm>
              <a:off x="4132326" y="7381398"/>
              <a:ext cx="0" cy="27940"/>
            </a:xfrm>
            <a:custGeom>
              <a:avLst/>
              <a:gdLst/>
              <a:ahLst/>
              <a:cxnLst/>
              <a:rect l="l" t="t" r="r" b="b"/>
              <a:pathLst>
                <a:path h="27940">
                  <a:moveTo>
                    <a:pt x="0" y="0"/>
                  </a:moveTo>
                  <a:lnTo>
                    <a:pt x="0" y="27622"/>
                  </a:lnTo>
                </a:path>
                <a:path h="27940">
                  <a:moveTo>
                    <a:pt x="0" y="0"/>
                  </a:moveTo>
                  <a:lnTo>
                    <a:pt x="0" y="27622"/>
                  </a:lnTo>
                </a:path>
              </a:pathLst>
            </a:custGeom>
            <a:ln w="6286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469" name="object 1469"/>
            <p:cNvSpPr/>
            <p:nvPr/>
          </p:nvSpPr>
          <p:spPr>
            <a:xfrm>
              <a:off x="4133088" y="7383780"/>
              <a:ext cx="6350" cy="22860"/>
            </a:xfrm>
            <a:custGeom>
              <a:avLst/>
              <a:gdLst/>
              <a:ahLst/>
              <a:cxnLst/>
              <a:rect l="l" t="t" r="r" b="b"/>
              <a:pathLst>
                <a:path w="6350" h="22859">
                  <a:moveTo>
                    <a:pt x="0" y="22859"/>
                  </a:moveTo>
                  <a:lnTo>
                    <a:pt x="0" y="0"/>
                  </a:lnTo>
                </a:path>
                <a:path w="6350" h="22859">
                  <a:moveTo>
                    <a:pt x="1523" y="22859"/>
                  </a:moveTo>
                  <a:lnTo>
                    <a:pt x="1523" y="0"/>
                  </a:lnTo>
                </a:path>
                <a:path w="6350" h="22859">
                  <a:moveTo>
                    <a:pt x="3047" y="22859"/>
                  </a:moveTo>
                  <a:lnTo>
                    <a:pt x="3047" y="0"/>
                  </a:lnTo>
                </a:path>
                <a:path w="6350" h="22859">
                  <a:moveTo>
                    <a:pt x="3047" y="22859"/>
                  </a:moveTo>
                  <a:lnTo>
                    <a:pt x="3047" y="0"/>
                  </a:lnTo>
                </a:path>
                <a:path w="6350" h="22859">
                  <a:moveTo>
                    <a:pt x="4571" y="22859"/>
                  </a:moveTo>
                  <a:lnTo>
                    <a:pt x="4571" y="0"/>
                  </a:lnTo>
                </a:path>
                <a:path w="6350" h="22859">
                  <a:moveTo>
                    <a:pt x="6095" y="22859"/>
                  </a:moveTo>
                  <a:lnTo>
                    <a:pt x="6095" y="0"/>
                  </a:lnTo>
                </a:path>
                <a:path w="6350" h="22859">
                  <a:moveTo>
                    <a:pt x="6095" y="22859"/>
                  </a:moveTo>
                  <a:lnTo>
                    <a:pt x="6095" y="0"/>
                  </a:lnTo>
                </a:path>
              </a:pathLst>
            </a:custGeom>
            <a:ln w="476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470" name="object 1470"/>
            <p:cNvSpPr/>
            <p:nvPr/>
          </p:nvSpPr>
          <p:spPr>
            <a:xfrm>
              <a:off x="4139183" y="7383780"/>
              <a:ext cx="1905" cy="22860"/>
            </a:xfrm>
            <a:custGeom>
              <a:avLst/>
              <a:gdLst/>
              <a:ahLst/>
              <a:cxnLst/>
              <a:rect l="l" t="t" r="r" b="b"/>
              <a:pathLst>
                <a:path w="1904" h="22859">
                  <a:moveTo>
                    <a:pt x="762" y="-2381"/>
                  </a:moveTo>
                  <a:lnTo>
                    <a:pt x="762" y="25240"/>
                  </a:lnTo>
                </a:path>
              </a:pathLst>
            </a:custGeom>
            <a:ln w="6286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471" name="object 1471"/>
            <p:cNvSpPr/>
            <p:nvPr/>
          </p:nvSpPr>
          <p:spPr>
            <a:xfrm>
              <a:off x="4140707" y="7383780"/>
              <a:ext cx="1905" cy="22860"/>
            </a:xfrm>
            <a:custGeom>
              <a:avLst/>
              <a:gdLst/>
              <a:ahLst/>
              <a:cxnLst/>
              <a:rect l="l" t="t" r="r" b="b"/>
              <a:pathLst>
                <a:path w="1904" h="22859">
                  <a:moveTo>
                    <a:pt x="762" y="-2381"/>
                  </a:moveTo>
                  <a:lnTo>
                    <a:pt x="762" y="25240"/>
                  </a:lnTo>
                </a:path>
              </a:pathLst>
            </a:custGeom>
            <a:ln w="6286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472" name="object 1472"/>
            <p:cNvSpPr/>
            <p:nvPr/>
          </p:nvSpPr>
          <p:spPr>
            <a:xfrm>
              <a:off x="4143756" y="7383780"/>
              <a:ext cx="0" cy="22860"/>
            </a:xfrm>
            <a:custGeom>
              <a:avLst/>
              <a:gdLst/>
              <a:ahLst/>
              <a:cxnLst/>
              <a:rect l="l" t="t" r="r" b="b"/>
              <a:pathLst>
                <a:path h="22859">
                  <a:moveTo>
                    <a:pt x="0" y="22859"/>
                  </a:moveTo>
                  <a:lnTo>
                    <a:pt x="0" y="0"/>
                  </a:lnTo>
                </a:path>
                <a:path h="22859">
                  <a:moveTo>
                    <a:pt x="0" y="22859"/>
                  </a:moveTo>
                  <a:lnTo>
                    <a:pt x="0" y="0"/>
                  </a:lnTo>
                </a:path>
              </a:pathLst>
            </a:custGeom>
            <a:ln w="476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473" name="object 1473"/>
            <p:cNvSpPr/>
            <p:nvPr/>
          </p:nvSpPr>
          <p:spPr>
            <a:xfrm>
              <a:off x="4143756" y="7383780"/>
              <a:ext cx="1905" cy="22860"/>
            </a:xfrm>
            <a:custGeom>
              <a:avLst/>
              <a:gdLst/>
              <a:ahLst/>
              <a:cxnLst/>
              <a:rect l="l" t="t" r="r" b="b"/>
              <a:pathLst>
                <a:path w="1904" h="22859">
                  <a:moveTo>
                    <a:pt x="762" y="-2381"/>
                  </a:moveTo>
                  <a:lnTo>
                    <a:pt x="762" y="25240"/>
                  </a:lnTo>
                </a:path>
              </a:pathLst>
            </a:custGeom>
            <a:ln w="6286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474" name="object 1474"/>
            <p:cNvSpPr/>
            <p:nvPr/>
          </p:nvSpPr>
          <p:spPr>
            <a:xfrm>
              <a:off x="4145280" y="7383780"/>
              <a:ext cx="1905" cy="22860"/>
            </a:xfrm>
            <a:custGeom>
              <a:avLst/>
              <a:gdLst/>
              <a:ahLst/>
              <a:cxnLst/>
              <a:rect l="l" t="t" r="r" b="b"/>
              <a:pathLst>
                <a:path w="1904" h="22859">
                  <a:moveTo>
                    <a:pt x="761" y="-2381"/>
                  </a:moveTo>
                  <a:lnTo>
                    <a:pt x="761" y="25240"/>
                  </a:lnTo>
                </a:path>
              </a:pathLst>
            </a:custGeom>
            <a:ln w="6286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475" name="object 1475"/>
            <p:cNvSpPr/>
            <p:nvPr/>
          </p:nvSpPr>
          <p:spPr>
            <a:xfrm>
              <a:off x="4146803" y="7383780"/>
              <a:ext cx="1905" cy="22860"/>
            </a:xfrm>
            <a:custGeom>
              <a:avLst/>
              <a:gdLst/>
              <a:ahLst/>
              <a:cxnLst/>
              <a:rect l="l" t="t" r="r" b="b"/>
              <a:pathLst>
                <a:path w="1904" h="22859">
                  <a:moveTo>
                    <a:pt x="0" y="22859"/>
                  </a:moveTo>
                  <a:lnTo>
                    <a:pt x="0" y="0"/>
                  </a:lnTo>
                </a:path>
                <a:path w="1904" h="22859">
                  <a:moveTo>
                    <a:pt x="0" y="22859"/>
                  </a:moveTo>
                  <a:lnTo>
                    <a:pt x="0" y="0"/>
                  </a:lnTo>
                </a:path>
                <a:path w="1904" h="22859">
                  <a:moveTo>
                    <a:pt x="1524" y="22859"/>
                  </a:moveTo>
                  <a:lnTo>
                    <a:pt x="1524" y="0"/>
                  </a:lnTo>
                </a:path>
              </a:pathLst>
            </a:custGeom>
            <a:ln w="476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476" name="object 1476"/>
            <p:cNvSpPr/>
            <p:nvPr/>
          </p:nvSpPr>
          <p:spPr>
            <a:xfrm>
              <a:off x="4150613" y="7381398"/>
              <a:ext cx="0" cy="27940"/>
            </a:xfrm>
            <a:custGeom>
              <a:avLst/>
              <a:gdLst/>
              <a:ahLst/>
              <a:cxnLst/>
              <a:rect l="l" t="t" r="r" b="b"/>
              <a:pathLst>
                <a:path h="27940">
                  <a:moveTo>
                    <a:pt x="0" y="0"/>
                  </a:moveTo>
                  <a:lnTo>
                    <a:pt x="0" y="27622"/>
                  </a:lnTo>
                </a:path>
                <a:path h="27940">
                  <a:moveTo>
                    <a:pt x="0" y="0"/>
                  </a:moveTo>
                  <a:lnTo>
                    <a:pt x="0" y="27622"/>
                  </a:lnTo>
                </a:path>
              </a:pathLst>
            </a:custGeom>
            <a:ln w="6286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477" name="object 1477"/>
            <p:cNvSpPr/>
            <p:nvPr/>
          </p:nvSpPr>
          <p:spPr>
            <a:xfrm>
              <a:off x="4151375" y="7383780"/>
              <a:ext cx="0" cy="22860"/>
            </a:xfrm>
            <a:custGeom>
              <a:avLst/>
              <a:gdLst/>
              <a:ahLst/>
              <a:cxnLst/>
              <a:rect l="l" t="t" r="r" b="b"/>
              <a:pathLst>
                <a:path h="22859">
                  <a:moveTo>
                    <a:pt x="0" y="22859"/>
                  </a:moveTo>
                  <a:lnTo>
                    <a:pt x="0" y="0"/>
                  </a:lnTo>
                </a:path>
              </a:pathLst>
            </a:custGeom>
            <a:ln w="476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478" name="object 1478"/>
            <p:cNvSpPr/>
            <p:nvPr/>
          </p:nvSpPr>
          <p:spPr>
            <a:xfrm>
              <a:off x="4152900" y="7383780"/>
              <a:ext cx="1905" cy="22860"/>
            </a:xfrm>
            <a:custGeom>
              <a:avLst/>
              <a:gdLst/>
              <a:ahLst/>
              <a:cxnLst/>
              <a:rect l="l" t="t" r="r" b="b"/>
              <a:pathLst>
                <a:path w="1904" h="22859">
                  <a:moveTo>
                    <a:pt x="762" y="-2381"/>
                  </a:moveTo>
                  <a:lnTo>
                    <a:pt x="762" y="25240"/>
                  </a:lnTo>
                </a:path>
              </a:pathLst>
            </a:custGeom>
            <a:ln w="6286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479" name="object 1479"/>
            <p:cNvSpPr/>
            <p:nvPr/>
          </p:nvSpPr>
          <p:spPr>
            <a:xfrm>
              <a:off x="4154424" y="7383780"/>
              <a:ext cx="0" cy="22860"/>
            </a:xfrm>
            <a:custGeom>
              <a:avLst/>
              <a:gdLst/>
              <a:ahLst/>
              <a:cxnLst/>
              <a:rect l="l" t="t" r="r" b="b"/>
              <a:pathLst>
                <a:path h="22859">
                  <a:moveTo>
                    <a:pt x="0" y="22859"/>
                  </a:moveTo>
                  <a:lnTo>
                    <a:pt x="0" y="0"/>
                  </a:lnTo>
                </a:path>
                <a:path h="22859">
                  <a:moveTo>
                    <a:pt x="0" y="22859"/>
                  </a:moveTo>
                  <a:lnTo>
                    <a:pt x="0" y="0"/>
                  </a:lnTo>
                </a:path>
              </a:pathLst>
            </a:custGeom>
            <a:ln w="476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480" name="object 1480"/>
            <p:cNvSpPr/>
            <p:nvPr/>
          </p:nvSpPr>
          <p:spPr>
            <a:xfrm>
              <a:off x="4154424" y="7383780"/>
              <a:ext cx="1905" cy="22860"/>
            </a:xfrm>
            <a:custGeom>
              <a:avLst/>
              <a:gdLst/>
              <a:ahLst/>
              <a:cxnLst/>
              <a:rect l="l" t="t" r="r" b="b"/>
              <a:pathLst>
                <a:path w="1904" h="22859">
                  <a:moveTo>
                    <a:pt x="762" y="-2381"/>
                  </a:moveTo>
                  <a:lnTo>
                    <a:pt x="762" y="25240"/>
                  </a:lnTo>
                </a:path>
              </a:pathLst>
            </a:custGeom>
            <a:ln w="6286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481" name="object 1481"/>
            <p:cNvSpPr/>
            <p:nvPr/>
          </p:nvSpPr>
          <p:spPr>
            <a:xfrm>
              <a:off x="4155948" y="7383780"/>
              <a:ext cx="1905" cy="22860"/>
            </a:xfrm>
            <a:custGeom>
              <a:avLst/>
              <a:gdLst/>
              <a:ahLst/>
              <a:cxnLst/>
              <a:rect l="l" t="t" r="r" b="b"/>
              <a:pathLst>
                <a:path w="1904" h="22859">
                  <a:moveTo>
                    <a:pt x="762" y="-2381"/>
                  </a:moveTo>
                  <a:lnTo>
                    <a:pt x="762" y="25240"/>
                  </a:lnTo>
                </a:path>
              </a:pathLst>
            </a:custGeom>
            <a:ln w="6286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482" name="object 1482"/>
            <p:cNvSpPr/>
            <p:nvPr/>
          </p:nvSpPr>
          <p:spPr>
            <a:xfrm>
              <a:off x="4158996" y="7383780"/>
              <a:ext cx="0" cy="22860"/>
            </a:xfrm>
            <a:custGeom>
              <a:avLst/>
              <a:gdLst/>
              <a:ahLst/>
              <a:cxnLst/>
              <a:rect l="l" t="t" r="r" b="b"/>
              <a:pathLst>
                <a:path h="22859">
                  <a:moveTo>
                    <a:pt x="0" y="22859"/>
                  </a:moveTo>
                  <a:lnTo>
                    <a:pt x="0" y="0"/>
                  </a:lnTo>
                </a:path>
                <a:path h="22859">
                  <a:moveTo>
                    <a:pt x="0" y="22859"/>
                  </a:moveTo>
                  <a:lnTo>
                    <a:pt x="0" y="0"/>
                  </a:lnTo>
                </a:path>
              </a:pathLst>
            </a:custGeom>
            <a:ln w="476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483" name="object 1483"/>
            <p:cNvSpPr/>
            <p:nvPr/>
          </p:nvSpPr>
          <p:spPr>
            <a:xfrm>
              <a:off x="4158996" y="7383780"/>
              <a:ext cx="1905" cy="22860"/>
            </a:xfrm>
            <a:custGeom>
              <a:avLst/>
              <a:gdLst/>
              <a:ahLst/>
              <a:cxnLst/>
              <a:rect l="l" t="t" r="r" b="b"/>
              <a:pathLst>
                <a:path w="1904" h="22859">
                  <a:moveTo>
                    <a:pt x="761" y="-2381"/>
                  </a:moveTo>
                  <a:lnTo>
                    <a:pt x="761" y="25240"/>
                  </a:lnTo>
                </a:path>
              </a:pathLst>
            </a:custGeom>
            <a:ln w="6286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484" name="object 1484"/>
            <p:cNvSpPr/>
            <p:nvPr/>
          </p:nvSpPr>
          <p:spPr>
            <a:xfrm>
              <a:off x="4162043" y="7383780"/>
              <a:ext cx="0" cy="22860"/>
            </a:xfrm>
            <a:custGeom>
              <a:avLst/>
              <a:gdLst/>
              <a:ahLst/>
              <a:cxnLst/>
              <a:rect l="l" t="t" r="r" b="b"/>
              <a:pathLst>
                <a:path h="22859">
                  <a:moveTo>
                    <a:pt x="0" y="22859"/>
                  </a:moveTo>
                  <a:lnTo>
                    <a:pt x="0" y="0"/>
                  </a:lnTo>
                </a:path>
                <a:path h="22859">
                  <a:moveTo>
                    <a:pt x="0" y="22859"/>
                  </a:moveTo>
                  <a:lnTo>
                    <a:pt x="0" y="0"/>
                  </a:lnTo>
                </a:path>
                <a:path h="22859">
                  <a:moveTo>
                    <a:pt x="0" y="22859"/>
                  </a:moveTo>
                  <a:lnTo>
                    <a:pt x="0" y="0"/>
                  </a:lnTo>
                </a:path>
              </a:pathLst>
            </a:custGeom>
            <a:ln w="476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485" name="object 1485"/>
            <p:cNvSpPr/>
            <p:nvPr/>
          </p:nvSpPr>
          <p:spPr>
            <a:xfrm>
              <a:off x="4163567" y="7383780"/>
              <a:ext cx="1905" cy="22860"/>
            </a:xfrm>
            <a:custGeom>
              <a:avLst/>
              <a:gdLst/>
              <a:ahLst/>
              <a:cxnLst/>
              <a:rect l="l" t="t" r="r" b="b"/>
              <a:pathLst>
                <a:path w="1904" h="22859">
                  <a:moveTo>
                    <a:pt x="762" y="-2381"/>
                  </a:moveTo>
                  <a:lnTo>
                    <a:pt x="762" y="25240"/>
                  </a:lnTo>
                </a:path>
              </a:pathLst>
            </a:custGeom>
            <a:ln w="6286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486" name="object 1486"/>
            <p:cNvSpPr/>
            <p:nvPr/>
          </p:nvSpPr>
          <p:spPr>
            <a:xfrm>
              <a:off x="4165854" y="7381398"/>
              <a:ext cx="0" cy="27940"/>
            </a:xfrm>
            <a:custGeom>
              <a:avLst/>
              <a:gdLst/>
              <a:ahLst/>
              <a:cxnLst/>
              <a:rect l="l" t="t" r="r" b="b"/>
              <a:pathLst>
                <a:path h="27940">
                  <a:moveTo>
                    <a:pt x="0" y="0"/>
                  </a:moveTo>
                  <a:lnTo>
                    <a:pt x="0" y="27622"/>
                  </a:lnTo>
                </a:path>
                <a:path h="27940">
                  <a:moveTo>
                    <a:pt x="0" y="0"/>
                  </a:moveTo>
                  <a:lnTo>
                    <a:pt x="0" y="27622"/>
                  </a:lnTo>
                </a:path>
              </a:pathLst>
            </a:custGeom>
            <a:ln w="6286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487" name="object 1487"/>
            <p:cNvSpPr/>
            <p:nvPr/>
          </p:nvSpPr>
          <p:spPr>
            <a:xfrm>
              <a:off x="4166616" y="7383780"/>
              <a:ext cx="1905" cy="22860"/>
            </a:xfrm>
            <a:custGeom>
              <a:avLst/>
              <a:gdLst/>
              <a:ahLst/>
              <a:cxnLst/>
              <a:rect l="l" t="t" r="r" b="b"/>
              <a:pathLst>
                <a:path w="1904" h="22859">
                  <a:moveTo>
                    <a:pt x="762" y="-2381"/>
                  </a:moveTo>
                  <a:lnTo>
                    <a:pt x="762" y="25240"/>
                  </a:lnTo>
                </a:path>
              </a:pathLst>
            </a:custGeom>
            <a:ln w="6286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488" name="object 1488"/>
            <p:cNvSpPr/>
            <p:nvPr/>
          </p:nvSpPr>
          <p:spPr>
            <a:xfrm>
              <a:off x="4168139" y="7383780"/>
              <a:ext cx="1905" cy="22860"/>
            </a:xfrm>
            <a:custGeom>
              <a:avLst/>
              <a:gdLst/>
              <a:ahLst/>
              <a:cxnLst/>
              <a:rect l="l" t="t" r="r" b="b"/>
              <a:pathLst>
                <a:path w="1904" h="22859">
                  <a:moveTo>
                    <a:pt x="762" y="-2381"/>
                  </a:moveTo>
                  <a:lnTo>
                    <a:pt x="762" y="25240"/>
                  </a:lnTo>
                </a:path>
              </a:pathLst>
            </a:custGeom>
            <a:ln w="6286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489" name="object 1489"/>
            <p:cNvSpPr/>
            <p:nvPr/>
          </p:nvSpPr>
          <p:spPr>
            <a:xfrm>
              <a:off x="4169664" y="7383780"/>
              <a:ext cx="6350" cy="22860"/>
            </a:xfrm>
            <a:custGeom>
              <a:avLst/>
              <a:gdLst/>
              <a:ahLst/>
              <a:cxnLst/>
              <a:rect l="l" t="t" r="r" b="b"/>
              <a:pathLst>
                <a:path w="6350" h="22859">
                  <a:moveTo>
                    <a:pt x="0" y="22859"/>
                  </a:moveTo>
                  <a:lnTo>
                    <a:pt x="0" y="0"/>
                  </a:lnTo>
                </a:path>
                <a:path w="6350" h="22859">
                  <a:moveTo>
                    <a:pt x="0" y="22859"/>
                  </a:moveTo>
                  <a:lnTo>
                    <a:pt x="0" y="0"/>
                  </a:lnTo>
                </a:path>
                <a:path w="6350" h="22859">
                  <a:moveTo>
                    <a:pt x="1524" y="22859"/>
                  </a:moveTo>
                  <a:lnTo>
                    <a:pt x="1524" y="0"/>
                  </a:lnTo>
                </a:path>
                <a:path w="6350" h="22859">
                  <a:moveTo>
                    <a:pt x="3047" y="22859"/>
                  </a:moveTo>
                  <a:lnTo>
                    <a:pt x="3047" y="0"/>
                  </a:lnTo>
                </a:path>
                <a:path w="6350" h="22859">
                  <a:moveTo>
                    <a:pt x="3047" y="22859"/>
                  </a:moveTo>
                  <a:lnTo>
                    <a:pt x="3047" y="0"/>
                  </a:lnTo>
                </a:path>
                <a:path w="6350" h="22859">
                  <a:moveTo>
                    <a:pt x="4571" y="22859"/>
                  </a:moveTo>
                  <a:lnTo>
                    <a:pt x="4571" y="0"/>
                  </a:lnTo>
                </a:path>
                <a:path w="6350" h="22859">
                  <a:moveTo>
                    <a:pt x="6095" y="22859"/>
                  </a:moveTo>
                  <a:lnTo>
                    <a:pt x="6095" y="0"/>
                  </a:lnTo>
                </a:path>
              </a:pathLst>
            </a:custGeom>
            <a:ln w="476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490" name="object 1490"/>
            <p:cNvSpPr/>
            <p:nvPr/>
          </p:nvSpPr>
          <p:spPr>
            <a:xfrm>
              <a:off x="4176522" y="7381398"/>
              <a:ext cx="0" cy="27940"/>
            </a:xfrm>
            <a:custGeom>
              <a:avLst/>
              <a:gdLst/>
              <a:ahLst/>
              <a:cxnLst/>
              <a:rect l="l" t="t" r="r" b="b"/>
              <a:pathLst>
                <a:path h="27940">
                  <a:moveTo>
                    <a:pt x="0" y="0"/>
                  </a:moveTo>
                  <a:lnTo>
                    <a:pt x="0" y="27622"/>
                  </a:lnTo>
                </a:path>
                <a:path h="27940">
                  <a:moveTo>
                    <a:pt x="0" y="0"/>
                  </a:moveTo>
                  <a:lnTo>
                    <a:pt x="0" y="27622"/>
                  </a:lnTo>
                </a:path>
              </a:pathLst>
            </a:custGeom>
            <a:ln w="6286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491" name="object 1491"/>
            <p:cNvSpPr/>
            <p:nvPr/>
          </p:nvSpPr>
          <p:spPr>
            <a:xfrm>
              <a:off x="4177283" y="7383780"/>
              <a:ext cx="1905" cy="22860"/>
            </a:xfrm>
            <a:custGeom>
              <a:avLst/>
              <a:gdLst/>
              <a:ahLst/>
              <a:cxnLst/>
              <a:rect l="l" t="t" r="r" b="b"/>
              <a:pathLst>
                <a:path w="1904" h="22859">
                  <a:moveTo>
                    <a:pt x="762" y="-2381"/>
                  </a:moveTo>
                  <a:lnTo>
                    <a:pt x="762" y="25240"/>
                  </a:lnTo>
                </a:path>
              </a:pathLst>
            </a:custGeom>
            <a:ln w="6286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492" name="object 1492"/>
            <p:cNvSpPr/>
            <p:nvPr/>
          </p:nvSpPr>
          <p:spPr>
            <a:xfrm>
              <a:off x="4179570" y="7381398"/>
              <a:ext cx="1905" cy="27940"/>
            </a:xfrm>
            <a:custGeom>
              <a:avLst/>
              <a:gdLst/>
              <a:ahLst/>
              <a:cxnLst/>
              <a:rect l="l" t="t" r="r" b="b"/>
              <a:pathLst>
                <a:path w="1904" h="27940">
                  <a:moveTo>
                    <a:pt x="0" y="0"/>
                  </a:moveTo>
                  <a:lnTo>
                    <a:pt x="0" y="27622"/>
                  </a:lnTo>
                </a:path>
                <a:path w="1904" h="27940">
                  <a:moveTo>
                    <a:pt x="1524" y="0"/>
                  </a:moveTo>
                  <a:lnTo>
                    <a:pt x="1524" y="27622"/>
                  </a:lnTo>
                </a:path>
                <a:path w="1904" h="27940">
                  <a:moveTo>
                    <a:pt x="1524" y="0"/>
                  </a:moveTo>
                  <a:lnTo>
                    <a:pt x="1524" y="27622"/>
                  </a:lnTo>
                </a:path>
              </a:pathLst>
            </a:custGeom>
            <a:ln w="6286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493" name="object 1493"/>
            <p:cNvSpPr/>
            <p:nvPr/>
          </p:nvSpPr>
          <p:spPr>
            <a:xfrm>
              <a:off x="4181856" y="7383780"/>
              <a:ext cx="1905" cy="22860"/>
            </a:xfrm>
            <a:custGeom>
              <a:avLst/>
              <a:gdLst/>
              <a:ahLst/>
              <a:cxnLst/>
              <a:rect l="l" t="t" r="r" b="b"/>
              <a:pathLst>
                <a:path w="1904" h="22859">
                  <a:moveTo>
                    <a:pt x="762" y="-2381"/>
                  </a:moveTo>
                  <a:lnTo>
                    <a:pt x="762" y="25240"/>
                  </a:lnTo>
                </a:path>
              </a:pathLst>
            </a:custGeom>
            <a:ln w="6286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494" name="object 1494"/>
            <p:cNvSpPr/>
            <p:nvPr/>
          </p:nvSpPr>
          <p:spPr>
            <a:xfrm>
              <a:off x="4184141" y="7381398"/>
              <a:ext cx="0" cy="27940"/>
            </a:xfrm>
            <a:custGeom>
              <a:avLst/>
              <a:gdLst/>
              <a:ahLst/>
              <a:cxnLst/>
              <a:rect l="l" t="t" r="r" b="b"/>
              <a:pathLst>
                <a:path h="27940">
                  <a:moveTo>
                    <a:pt x="0" y="0"/>
                  </a:moveTo>
                  <a:lnTo>
                    <a:pt x="0" y="27622"/>
                  </a:lnTo>
                </a:path>
                <a:path h="27940">
                  <a:moveTo>
                    <a:pt x="0" y="0"/>
                  </a:moveTo>
                  <a:lnTo>
                    <a:pt x="0" y="27622"/>
                  </a:lnTo>
                </a:path>
              </a:pathLst>
            </a:custGeom>
            <a:ln w="6286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495" name="object 1495"/>
            <p:cNvSpPr/>
            <p:nvPr/>
          </p:nvSpPr>
          <p:spPr>
            <a:xfrm>
              <a:off x="4184903" y="7383780"/>
              <a:ext cx="1905" cy="22860"/>
            </a:xfrm>
            <a:custGeom>
              <a:avLst/>
              <a:gdLst/>
              <a:ahLst/>
              <a:cxnLst/>
              <a:rect l="l" t="t" r="r" b="b"/>
              <a:pathLst>
                <a:path w="1904" h="22859">
                  <a:moveTo>
                    <a:pt x="0" y="22859"/>
                  </a:moveTo>
                  <a:lnTo>
                    <a:pt x="0" y="0"/>
                  </a:lnTo>
                </a:path>
                <a:path w="1904" h="22859">
                  <a:moveTo>
                    <a:pt x="1524" y="22859"/>
                  </a:moveTo>
                  <a:lnTo>
                    <a:pt x="1524" y="0"/>
                  </a:lnTo>
                </a:path>
              </a:pathLst>
            </a:custGeom>
            <a:ln w="476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496" name="object 1496"/>
            <p:cNvSpPr/>
            <p:nvPr/>
          </p:nvSpPr>
          <p:spPr>
            <a:xfrm>
              <a:off x="4188713" y="7381398"/>
              <a:ext cx="0" cy="27940"/>
            </a:xfrm>
            <a:custGeom>
              <a:avLst/>
              <a:gdLst/>
              <a:ahLst/>
              <a:cxnLst/>
              <a:rect l="l" t="t" r="r" b="b"/>
              <a:pathLst>
                <a:path h="27940">
                  <a:moveTo>
                    <a:pt x="0" y="0"/>
                  </a:moveTo>
                  <a:lnTo>
                    <a:pt x="0" y="27622"/>
                  </a:lnTo>
                </a:path>
                <a:path h="27940">
                  <a:moveTo>
                    <a:pt x="0" y="0"/>
                  </a:moveTo>
                  <a:lnTo>
                    <a:pt x="0" y="27622"/>
                  </a:lnTo>
                </a:path>
              </a:pathLst>
            </a:custGeom>
            <a:ln w="6286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497" name="object 1497"/>
            <p:cNvSpPr/>
            <p:nvPr/>
          </p:nvSpPr>
          <p:spPr>
            <a:xfrm>
              <a:off x="4189475" y="7383780"/>
              <a:ext cx="1905" cy="22860"/>
            </a:xfrm>
            <a:custGeom>
              <a:avLst/>
              <a:gdLst/>
              <a:ahLst/>
              <a:cxnLst/>
              <a:rect l="l" t="t" r="r" b="b"/>
              <a:pathLst>
                <a:path w="1904" h="22859">
                  <a:moveTo>
                    <a:pt x="0" y="22859"/>
                  </a:moveTo>
                  <a:lnTo>
                    <a:pt x="0" y="0"/>
                  </a:lnTo>
                </a:path>
                <a:path w="1904" h="22859">
                  <a:moveTo>
                    <a:pt x="1524" y="22859"/>
                  </a:moveTo>
                  <a:lnTo>
                    <a:pt x="1524" y="0"/>
                  </a:lnTo>
                </a:path>
              </a:pathLst>
            </a:custGeom>
            <a:ln w="476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498" name="object 1498"/>
            <p:cNvSpPr/>
            <p:nvPr/>
          </p:nvSpPr>
          <p:spPr>
            <a:xfrm>
              <a:off x="4191761" y="7381398"/>
              <a:ext cx="0" cy="27940"/>
            </a:xfrm>
            <a:custGeom>
              <a:avLst/>
              <a:gdLst/>
              <a:ahLst/>
              <a:cxnLst/>
              <a:rect l="l" t="t" r="r" b="b"/>
              <a:pathLst>
                <a:path h="27940">
                  <a:moveTo>
                    <a:pt x="0" y="0"/>
                  </a:moveTo>
                  <a:lnTo>
                    <a:pt x="0" y="27622"/>
                  </a:lnTo>
                </a:path>
                <a:path h="27940">
                  <a:moveTo>
                    <a:pt x="0" y="0"/>
                  </a:moveTo>
                  <a:lnTo>
                    <a:pt x="0" y="27622"/>
                  </a:lnTo>
                </a:path>
              </a:pathLst>
            </a:custGeom>
            <a:ln w="6286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499" name="object 1499"/>
            <p:cNvSpPr/>
            <p:nvPr/>
          </p:nvSpPr>
          <p:spPr>
            <a:xfrm>
              <a:off x="4192524" y="7383780"/>
              <a:ext cx="1905" cy="22860"/>
            </a:xfrm>
            <a:custGeom>
              <a:avLst/>
              <a:gdLst/>
              <a:ahLst/>
              <a:cxnLst/>
              <a:rect l="l" t="t" r="r" b="b"/>
              <a:pathLst>
                <a:path w="1904" h="22859">
                  <a:moveTo>
                    <a:pt x="762" y="-2381"/>
                  </a:moveTo>
                  <a:lnTo>
                    <a:pt x="762" y="25240"/>
                  </a:lnTo>
                </a:path>
              </a:pathLst>
            </a:custGeom>
            <a:ln w="6286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500" name="object 1500"/>
            <p:cNvSpPr/>
            <p:nvPr/>
          </p:nvSpPr>
          <p:spPr>
            <a:xfrm>
              <a:off x="4194810" y="7381398"/>
              <a:ext cx="0" cy="27940"/>
            </a:xfrm>
            <a:custGeom>
              <a:avLst/>
              <a:gdLst/>
              <a:ahLst/>
              <a:cxnLst/>
              <a:rect l="l" t="t" r="r" b="b"/>
              <a:pathLst>
                <a:path h="27940">
                  <a:moveTo>
                    <a:pt x="0" y="0"/>
                  </a:moveTo>
                  <a:lnTo>
                    <a:pt x="0" y="27622"/>
                  </a:lnTo>
                </a:path>
                <a:path h="27940">
                  <a:moveTo>
                    <a:pt x="0" y="0"/>
                  </a:moveTo>
                  <a:lnTo>
                    <a:pt x="0" y="27622"/>
                  </a:lnTo>
                </a:path>
              </a:pathLst>
            </a:custGeom>
            <a:ln w="6286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501" name="object 1501"/>
            <p:cNvSpPr/>
            <p:nvPr/>
          </p:nvSpPr>
          <p:spPr>
            <a:xfrm>
              <a:off x="4197096" y="7383780"/>
              <a:ext cx="0" cy="22860"/>
            </a:xfrm>
            <a:custGeom>
              <a:avLst/>
              <a:gdLst/>
              <a:ahLst/>
              <a:cxnLst/>
              <a:rect l="l" t="t" r="r" b="b"/>
              <a:pathLst>
                <a:path h="22859">
                  <a:moveTo>
                    <a:pt x="0" y="22859"/>
                  </a:moveTo>
                  <a:lnTo>
                    <a:pt x="0" y="0"/>
                  </a:lnTo>
                </a:path>
              </a:pathLst>
            </a:custGeom>
            <a:ln w="476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502" name="object 1502"/>
            <p:cNvSpPr/>
            <p:nvPr/>
          </p:nvSpPr>
          <p:spPr>
            <a:xfrm>
              <a:off x="4197096" y="7383780"/>
              <a:ext cx="1905" cy="22860"/>
            </a:xfrm>
            <a:custGeom>
              <a:avLst/>
              <a:gdLst/>
              <a:ahLst/>
              <a:cxnLst/>
              <a:rect l="l" t="t" r="r" b="b"/>
              <a:pathLst>
                <a:path w="1904" h="22859">
                  <a:moveTo>
                    <a:pt x="761" y="-2381"/>
                  </a:moveTo>
                  <a:lnTo>
                    <a:pt x="761" y="25240"/>
                  </a:lnTo>
                </a:path>
              </a:pathLst>
            </a:custGeom>
            <a:ln w="6286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503" name="object 1503"/>
            <p:cNvSpPr/>
            <p:nvPr/>
          </p:nvSpPr>
          <p:spPr>
            <a:xfrm>
              <a:off x="4199381" y="7381398"/>
              <a:ext cx="0" cy="27940"/>
            </a:xfrm>
            <a:custGeom>
              <a:avLst/>
              <a:gdLst/>
              <a:ahLst/>
              <a:cxnLst/>
              <a:rect l="l" t="t" r="r" b="b"/>
              <a:pathLst>
                <a:path h="27940">
                  <a:moveTo>
                    <a:pt x="0" y="0"/>
                  </a:moveTo>
                  <a:lnTo>
                    <a:pt x="0" y="27622"/>
                  </a:lnTo>
                </a:path>
                <a:path h="27940">
                  <a:moveTo>
                    <a:pt x="0" y="0"/>
                  </a:moveTo>
                  <a:lnTo>
                    <a:pt x="0" y="27622"/>
                  </a:lnTo>
                </a:path>
              </a:pathLst>
            </a:custGeom>
            <a:ln w="6286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504" name="object 1504"/>
            <p:cNvSpPr/>
            <p:nvPr/>
          </p:nvSpPr>
          <p:spPr>
            <a:xfrm>
              <a:off x="4200143" y="7383780"/>
              <a:ext cx="1905" cy="22860"/>
            </a:xfrm>
            <a:custGeom>
              <a:avLst/>
              <a:gdLst/>
              <a:ahLst/>
              <a:cxnLst/>
              <a:rect l="l" t="t" r="r" b="b"/>
              <a:pathLst>
                <a:path w="1904" h="22859">
                  <a:moveTo>
                    <a:pt x="0" y="22859"/>
                  </a:moveTo>
                  <a:lnTo>
                    <a:pt x="0" y="0"/>
                  </a:lnTo>
                </a:path>
                <a:path w="1904" h="22859">
                  <a:moveTo>
                    <a:pt x="1524" y="22859"/>
                  </a:moveTo>
                  <a:lnTo>
                    <a:pt x="1524" y="0"/>
                  </a:lnTo>
                </a:path>
              </a:pathLst>
            </a:custGeom>
            <a:ln w="476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505" name="object 1505"/>
            <p:cNvSpPr/>
            <p:nvPr/>
          </p:nvSpPr>
          <p:spPr>
            <a:xfrm>
              <a:off x="4203954" y="7381398"/>
              <a:ext cx="0" cy="27940"/>
            </a:xfrm>
            <a:custGeom>
              <a:avLst/>
              <a:gdLst/>
              <a:ahLst/>
              <a:cxnLst/>
              <a:rect l="l" t="t" r="r" b="b"/>
              <a:pathLst>
                <a:path h="27940">
                  <a:moveTo>
                    <a:pt x="0" y="0"/>
                  </a:moveTo>
                  <a:lnTo>
                    <a:pt x="0" y="27622"/>
                  </a:lnTo>
                </a:path>
                <a:path h="27940">
                  <a:moveTo>
                    <a:pt x="0" y="0"/>
                  </a:moveTo>
                  <a:lnTo>
                    <a:pt x="0" y="27622"/>
                  </a:lnTo>
                </a:path>
              </a:pathLst>
            </a:custGeom>
            <a:ln w="6286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506" name="object 1506"/>
            <p:cNvSpPr/>
            <p:nvPr/>
          </p:nvSpPr>
          <p:spPr>
            <a:xfrm>
              <a:off x="4204716" y="7383780"/>
              <a:ext cx="0" cy="22860"/>
            </a:xfrm>
            <a:custGeom>
              <a:avLst/>
              <a:gdLst/>
              <a:ahLst/>
              <a:cxnLst/>
              <a:rect l="l" t="t" r="r" b="b"/>
              <a:pathLst>
                <a:path h="22859">
                  <a:moveTo>
                    <a:pt x="0" y="22859"/>
                  </a:moveTo>
                  <a:lnTo>
                    <a:pt x="0" y="0"/>
                  </a:lnTo>
                </a:path>
              </a:pathLst>
            </a:custGeom>
            <a:ln w="476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507" name="object 1507"/>
            <p:cNvSpPr/>
            <p:nvPr/>
          </p:nvSpPr>
          <p:spPr>
            <a:xfrm>
              <a:off x="4205477" y="7381398"/>
              <a:ext cx="0" cy="27940"/>
            </a:xfrm>
            <a:custGeom>
              <a:avLst/>
              <a:gdLst/>
              <a:ahLst/>
              <a:cxnLst/>
              <a:rect l="l" t="t" r="r" b="b"/>
              <a:pathLst>
                <a:path h="27940">
                  <a:moveTo>
                    <a:pt x="0" y="0"/>
                  </a:moveTo>
                  <a:lnTo>
                    <a:pt x="0" y="27622"/>
                  </a:lnTo>
                </a:path>
                <a:path h="27940">
                  <a:moveTo>
                    <a:pt x="0" y="0"/>
                  </a:moveTo>
                  <a:lnTo>
                    <a:pt x="0" y="27622"/>
                  </a:lnTo>
                </a:path>
              </a:pathLst>
            </a:custGeom>
            <a:ln w="6286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508" name="object 1508"/>
            <p:cNvSpPr/>
            <p:nvPr/>
          </p:nvSpPr>
          <p:spPr>
            <a:xfrm>
              <a:off x="4207764" y="7383780"/>
              <a:ext cx="0" cy="22860"/>
            </a:xfrm>
            <a:custGeom>
              <a:avLst/>
              <a:gdLst/>
              <a:ahLst/>
              <a:cxnLst/>
              <a:rect l="l" t="t" r="r" b="b"/>
              <a:pathLst>
                <a:path h="22859">
                  <a:moveTo>
                    <a:pt x="0" y="22859"/>
                  </a:moveTo>
                  <a:lnTo>
                    <a:pt x="0" y="0"/>
                  </a:lnTo>
                </a:path>
              </a:pathLst>
            </a:custGeom>
            <a:ln w="476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509" name="object 1509"/>
            <p:cNvSpPr/>
            <p:nvPr/>
          </p:nvSpPr>
          <p:spPr>
            <a:xfrm>
              <a:off x="4207764" y="7383780"/>
              <a:ext cx="1905" cy="22860"/>
            </a:xfrm>
            <a:custGeom>
              <a:avLst/>
              <a:gdLst/>
              <a:ahLst/>
              <a:cxnLst/>
              <a:rect l="l" t="t" r="r" b="b"/>
              <a:pathLst>
                <a:path w="1904" h="22859">
                  <a:moveTo>
                    <a:pt x="762" y="-2381"/>
                  </a:moveTo>
                  <a:lnTo>
                    <a:pt x="762" y="25240"/>
                  </a:lnTo>
                </a:path>
              </a:pathLst>
            </a:custGeom>
            <a:ln w="6286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510" name="object 1510"/>
            <p:cNvSpPr/>
            <p:nvPr/>
          </p:nvSpPr>
          <p:spPr>
            <a:xfrm>
              <a:off x="4210811" y="7383780"/>
              <a:ext cx="1905" cy="22860"/>
            </a:xfrm>
            <a:custGeom>
              <a:avLst/>
              <a:gdLst/>
              <a:ahLst/>
              <a:cxnLst/>
              <a:rect l="l" t="t" r="r" b="b"/>
              <a:pathLst>
                <a:path w="1904" h="22859">
                  <a:moveTo>
                    <a:pt x="0" y="22859"/>
                  </a:moveTo>
                  <a:lnTo>
                    <a:pt x="0" y="0"/>
                  </a:lnTo>
                </a:path>
                <a:path w="1904" h="22859">
                  <a:moveTo>
                    <a:pt x="0" y="22859"/>
                  </a:moveTo>
                  <a:lnTo>
                    <a:pt x="0" y="0"/>
                  </a:lnTo>
                </a:path>
                <a:path w="1904" h="22859">
                  <a:moveTo>
                    <a:pt x="1524" y="22859"/>
                  </a:moveTo>
                  <a:lnTo>
                    <a:pt x="1524" y="0"/>
                  </a:lnTo>
                </a:path>
              </a:pathLst>
            </a:custGeom>
            <a:ln w="476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511" name="object 1511"/>
            <p:cNvSpPr/>
            <p:nvPr/>
          </p:nvSpPr>
          <p:spPr>
            <a:xfrm>
              <a:off x="4212335" y="7383780"/>
              <a:ext cx="1905" cy="22860"/>
            </a:xfrm>
            <a:custGeom>
              <a:avLst/>
              <a:gdLst/>
              <a:ahLst/>
              <a:cxnLst/>
              <a:rect l="l" t="t" r="r" b="b"/>
              <a:pathLst>
                <a:path w="1904" h="22859">
                  <a:moveTo>
                    <a:pt x="762" y="-2381"/>
                  </a:moveTo>
                  <a:lnTo>
                    <a:pt x="762" y="25240"/>
                  </a:lnTo>
                </a:path>
              </a:pathLst>
            </a:custGeom>
            <a:ln w="6286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512" name="object 1512"/>
            <p:cNvSpPr/>
            <p:nvPr/>
          </p:nvSpPr>
          <p:spPr>
            <a:xfrm>
              <a:off x="4214622" y="7381398"/>
              <a:ext cx="0" cy="27940"/>
            </a:xfrm>
            <a:custGeom>
              <a:avLst/>
              <a:gdLst/>
              <a:ahLst/>
              <a:cxnLst/>
              <a:rect l="l" t="t" r="r" b="b"/>
              <a:pathLst>
                <a:path h="27940">
                  <a:moveTo>
                    <a:pt x="0" y="0"/>
                  </a:moveTo>
                  <a:lnTo>
                    <a:pt x="0" y="27622"/>
                  </a:lnTo>
                </a:path>
                <a:path h="27940">
                  <a:moveTo>
                    <a:pt x="0" y="0"/>
                  </a:moveTo>
                  <a:lnTo>
                    <a:pt x="0" y="27622"/>
                  </a:lnTo>
                </a:path>
              </a:pathLst>
            </a:custGeom>
            <a:ln w="6286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513" name="object 1513"/>
            <p:cNvSpPr/>
            <p:nvPr/>
          </p:nvSpPr>
          <p:spPr>
            <a:xfrm>
              <a:off x="4215383" y="7383780"/>
              <a:ext cx="0" cy="22860"/>
            </a:xfrm>
            <a:custGeom>
              <a:avLst/>
              <a:gdLst/>
              <a:ahLst/>
              <a:cxnLst/>
              <a:rect l="l" t="t" r="r" b="b"/>
              <a:pathLst>
                <a:path h="22859">
                  <a:moveTo>
                    <a:pt x="0" y="22859"/>
                  </a:moveTo>
                  <a:lnTo>
                    <a:pt x="0" y="0"/>
                  </a:lnTo>
                </a:path>
              </a:pathLst>
            </a:custGeom>
            <a:ln w="476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514" name="object 1514"/>
            <p:cNvSpPr/>
            <p:nvPr/>
          </p:nvSpPr>
          <p:spPr>
            <a:xfrm>
              <a:off x="4217670" y="7381398"/>
              <a:ext cx="1905" cy="27940"/>
            </a:xfrm>
            <a:custGeom>
              <a:avLst/>
              <a:gdLst/>
              <a:ahLst/>
              <a:cxnLst/>
              <a:rect l="l" t="t" r="r" b="b"/>
              <a:pathLst>
                <a:path w="1904" h="27940">
                  <a:moveTo>
                    <a:pt x="0" y="0"/>
                  </a:moveTo>
                  <a:lnTo>
                    <a:pt x="0" y="27622"/>
                  </a:lnTo>
                </a:path>
                <a:path w="1904" h="27940">
                  <a:moveTo>
                    <a:pt x="0" y="0"/>
                  </a:moveTo>
                  <a:lnTo>
                    <a:pt x="0" y="27622"/>
                  </a:lnTo>
                </a:path>
                <a:path w="1904" h="27940">
                  <a:moveTo>
                    <a:pt x="1524" y="0"/>
                  </a:moveTo>
                  <a:lnTo>
                    <a:pt x="1524" y="27622"/>
                  </a:lnTo>
                </a:path>
              </a:pathLst>
            </a:custGeom>
            <a:ln w="6286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515" name="object 1515"/>
            <p:cNvSpPr/>
            <p:nvPr/>
          </p:nvSpPr>
          <p:spPr>
            <a:xfrm>
              <a:off x="4219956" y="7383780"/>
              <a:ext cx="1905" cy="22860"/>
            </a:xfrm>
            <a:custGeom>
              <a:avLst/>
              <a:gdLst/>
              <a:ahLst/>
              <a:cxnLst/>
              <a:rect l="l" t="t" r="r" b="b"/>
              <a:pathLst>
                <a:path w="1904" h="22859">
                  <a:moveTo>
                    <a:pt x="762" y="-2381"/>
                  </a:moveTo>
                  <a:lnTo>
                    <a:pt x="762" y="25240"/>
                  </a:lnTo>
                </a:path>
              </a:pathLst>
            </a:custGeom>
            <a:ln w="6286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516" name="object 1516"/>
            <p:cNvSpPr/>
            <p:nvPr/>
          </p:nvSpPr>
          <p:spPr>
            <a:xfrm>
              <a:off x="4221480" y="7383780"/>
              <a:ext cx="6350" cy="22860"/>
            </a:xfrm>
            <a:custGeom>
              <a:avLst/>
              <a:gdLst/>
              <a:ahLst/>
              <a:cxnLst/>
              <a:rect l="l" t="t" r="r" b="b"/>
              <a:pathLst>
                <a:path w="6350" h="22859">
                  <a:moveTo>
                    <a:pt x="0" y="22859"/>
                  </a:moveTo>
                  <a:lnTo>
                    <a:pt x="0" y="0"/>
                  </a:lnTo>
                </a:path>
                <a:path w="6350" h="22859">
                  <a:moveTo>
                    <a:pt x="0" y="22859"/>
                  </a:moveTo>
                  <a:lnTo>
                    <a:pt x="0" y="0"/>
                  </a:lnTo>
                </a:path>
                <a:path w="6350" h="22859">
                  <a:moveTo>
                    <a:pt x="1523" y="22859"/>
                  </a:moveTo>
                  <a:lnTo>
                    <a:pt x="1523" y="0"/>
                  </a:lnTo>
                </a:path>
                <a:path w="6350" h="22859">
                  <a:moveTo>
                    <a:pt x="3047" y="22859"/>
                  </a:moveTo>
                  <a:lnTo>
                    <a:pt x="3047" y="0"/>
                  </a:lnTo>
                </a:path>
                <a:path w="6350" h="22859">
                  <a:moveTo>
                    <a:pt x="4571" y="22859"/>
                  </a:moveTo>
                  <a:lnTo>
                    <a:pt x="4571" y="0"/>
                  </a:lnTo>
                </a:path>
                <a:path w="6350" h="22859">
                  <a:moveTo>
                    <a:pt x="4571" y="22859"/>
                  </a:moveTo>
                  <a:lnTo>
                    <a:pt x="4571" y="0"/>
                  </a:lnTo>
                </a:path>
                <a:path w="6350" h="22859">
                  <a:moveTo>
                    <a:pt x="6095" y="22859"/>
                  </a:moveTo>
                  <a:lnTo>
                    <a:pt x="6095" y="0"/>
                  </a:lnTo>
                </a:path>
              </a:pathLst>
            </a:custGeom>
            <a:ln w="476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517" name="object 1517"/>
            <p:cNvSpPr/>
            <p:nvPr/>
          </p:nvSpPr>
          <p:spPr>
            <a:xfrm>
              <a:off x="4228338" y="7381398"/>
              <a:ext cx="1905" cy="27940"/>
            </a:xfrm>
            <a:custGeom>
              <a:avLst/>
              <a:gdLst/>
              <a:ahLst/>
              <a:cxnLst/>
              <a:rect l="l" t="t" r="r" b="b"/>
              <a:pathLst>
                <a:path w="1904" h="27940">
                  <a:moveTo>
                    <a:pt x="0" y="0"/>
                  </a:moveTo>
                  <a:lnTo>
                    <a:pt x="0" y="27622"/>
                  </a:lnTo>
                </a:path>
                <a:path w="1904" h="27940">
                  <a:moveTo>
                    <a:pt x="0" y="0"/>
                  </a:moveTo>
                  <a:lnTo>
                    <a:pt x="0" y="27622"/>
                  </a:lnTo>
                </a:path>
                <a:path w="1904" h="27940">
                  <a:moveTo>
                    <a:pt x="1524" y="0"/>
                  </a:moveTo>
                  <a:lnTo>
                    <a:pt x="1524" y="27622"/>
                  </a:lnTo>
                </a:path>
              </a:pathLst>
            </a:custGeom>
            <a:ln w="6286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518" name="object 1518"/>
            <p:cNvSpPr/>
            <p:nvPr/>
          </p:nvSpPr>
          <p:spPr>
            <a:xfrm>
              <a:off x="4230624" y="7383780"/>
              <a:ext cx="1905" cy="22860"/>
            </a:xfrm>
            <a:custGeom>
              <a:avLst/>
              <a:gdLst/>
              <a:ahLst/>
              <a:cxnLst/>
              <a:rect l="l" t="t" r="r" b="b"/>
              <a:pathLst>
                <a:path w="1904" h="22859">
                  <a:moveTo>
                    <a:pt x="762" y="-2381"/>
                  </a:moveTo>
                  <a:lnTo>
                    <a:pt x="762" y="25240"/>
                  </a:lnTo>
                </a:path>
              </a:pathLst>
            </a:custGeom>
            <a:ln w="6286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519" name="object 1519"/>
            <p:cNvSpPr/>
            <p:nvPr/>
          </p:nvSpPr>
          <p:spPr>
            <a:xfrm>
              <a:off x="4232910" y="7381398"/>
              <a:ext cx="0" cy="27940"/>
            </a:xfrm>
            <a:custGeom>
              <a:avLst/>
              <a:gdLst/>
              <a:ahLst/>
              <a:cxnLst/>
              <a:rect l="l" t="t" r="r" b="b"/>
              <a:pathLst>
                <a:path h="27940">
                  <a:moveTo>
                    <a:pt x="0" y="0"/>
                  </a:moveTo>
                  <a:lnTo>
                    <a:pt x="0" y="27622"/>
                  </a:lnTo>
                </a:path>
                <a:path h="27940">
                  <a:moveTo>
                    <a:pt x="0" y="0"/>
                  </a:moveTo>
                  <a:lnTo>
                    <a:pt x="0" y="27622"/>
                  </a:lnTo>
                </a:path>
              </a:pathLst>
            </a:custGeom>
            <a:ln w="6286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520" name="object 1520"/>
            <p:cNvSpPr/>
            <p:nvPr/>
          </p:nvSpPr>
          <p:spPr>
            <a:xfrm>
              <a:off x="4233672" y="7383780"/>
              <a:ext cx="1905" cy="22860"/>
            </a:xfrm>
            <a:custGeom>
              <a:avLst/>
              <a:gdLst/>
              <a:ahLst/>
              <a:cxnLst/>
              <a:rect l="l" t="t" r="r" b="b"/>
              <a:pathLst>
                <a:path w="1904" h="22859">
                  <a:moveTo>
                    <a:pt x="762" y="-2381"/>
                  </a:moveTo>
                  <a:lnTo>
                    <a:pt x="762" y="25240"/>
                  </a:lnTo>
                </a:path>
              </a:pathLst>
            </a:custGeom>
            <a:ln w="6286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521" name="object 1521"/>
            <p:cNvSpPr/>
            <p:nvPr/>
          </p:nvSpPr>
          <p:spPr>
            <a:xfrm>
              <a:off x="4235196" y="7383780"/>
              <a:ext cx="5080" cy="22860"/>
            </a:xfrm>
            <a:custGeom>
              <a:avLst/>
              <a:gdLst/>
              <a:ahLst/>
              <a:cxnLst/>
              <a:rect l="l" t="t" r="r" b="b"/>
              <a:pathLst>
                <a:path w="5079" h="22859">
                  <a:moveTo>
                    <a:pt x="0" y="22859"/>
                  </a:moveTo>
                  <a:lnTo>
                    <a:pt x="0" y="0"/>
                  </a:lnTo>
                </a:path>
                <a:path w="5079" h="22859">
                  <a:moveTo>
                    <a:pt x="1523" y="22859"/>
                  </a:moveTo>
                  <a:lnTo>
                    <a:pt x="1523" y="0"/>
                  </a:lnTo>
                </a:path>
                <a:path w="5079" h="22859">
                  <a:moveTo>
                    <a:pt x="1523" y="22859"/>
                  </a:moveTo>
                  <a:lnTo>
                    <a:pt x="1523" y="0"/>
                  </a:lnTo>
                </a:path>
                <a:path w="5079" h="22859">
                  <a:moveTo>
                    <a:pt x="3047" y="22859"/>
                  </a:moveTo>
                  <a:lnTo>
                    <a:pt x="3047" y="0"/>
                  </a:lnTo>
                </a:path>
                <a:path w="5079" h="22859">
                  <a:moveTo>
                    <a:pt x="4571" y="22859"/>
                  </a:moveTo>
                  <a:lnTo>
                    <a:pt x="4571" y="0"/>
                  </a:lnTo>
                </a:path>
                <a:path w="5079" h="22859">
                  <a:moveTo>
                    <a:pt x="4571" y="22859"/>
                  </a:moveTo>
                  <a:lnTo>
                    <a:pt x="4571" y="0"/>
                  </a:lnTo>
                </a:path>
              </a:pathLst>
            </a:custGeom>
            <a:ln w="476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522" name="object 1522"/>
            <p:cNvSpPr/>
            <p:nvPr/>
          </p:nvSpPr>
          <p:spPr>
            <a:xfrm>
              <a:off x="4241292" y="7383780"/>
              <a:ext cx="1905" cy="22860"/>
            </a:xfrm>
            <a:custGeom>
              <a:avLst/>
              <a:gdLst/>
              <a:ahLst/>
              <a:cxnLst/>
              <a:rect l="l" t="t" r="r" b="b"/>
              <a:pathLst>
                <a:path w="1904" h="22859">
                  <a:moveTo>
                    <a:pt x="762" y="-2381"/>
                  </a:moveTo>
                  <a:lnTo>
                    <a:pt x="762" y="25240"/>
                  </a:lnTo>
                </a:path>
              </a:pathLst>
            </a:custGeom>
            <a:ln w="6286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523" name="object 1523"/>
            <p:cNvSpPr/>
            <p:nvPr/>
          </p:nvSpPr>
          <p:spPr>
            <a:xfrm>
              <a:off x="4242816" y="7383780"/>
              <a:ext cx="0" cy="22860"/>
            </a:xfrm>
            <a:custGeom>
              <a:avLst/>
              <a:gdLst/>
              <a:ahLst/>
              <a:cxnLst/>
              <a:rect l="l" t="t" r="r" b="b"/>
              <a:pathLst>
                <a:path h="22859">
                  <a:moveTo>
                    <a:pt x="0" y="22859"/>
                  </a:moveTo>
                  <a:lnTo>
                    <a:pt x="0" y="0"/>
                  </a:lnTo>
                </a:path>
              </a:pathLst>
            </a:custGeom>
            <a:ln w="476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524" name="object 1524"/>
            <p:cNvSpPr/>
            <p:nvPr/>
          </p:nvSpPr>
          <p:spPr>
            <a:xfrm>
              <a:off x="4243577" y="7381398"/>
              <a:ext cx="0" cy="27940"/>
            </a:xfrm>
            <a:custGeom>
              <a:avLst/>
              <a:gdLst/>
              <a:ahLst/>
              <a:cxnLst/>
              <a:rect l="l" t="t" r="r" b="b"/>
              <a:pathLst>
                <a:path h="27940">
                  <a:moveTo>
                    <a:pt x="0" y="0"/>
                  </a:moveTo>
                  <a:lnTo>
                    <a:pt x="0" y="27622"/>
                  </a:lnTo>
                </a:path>
                <a:path h="27940">
                  <a:moveTo>
                    <a:pt x="0" y="0"/>
                  </a:moveTo>
                  <a:lnTo>
                    <a:pt x="0" y="27622"/>
                  </a:lnTo>
                </a:path>
              </a:pathLst>
            </a:custGeom>
            <a:ln w="6286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525" name="object 1525"/>
            <p:cNvSpPr/>
            <p:nvPr/>
          </p:nvSpPr>
          <p:spPr>
            <a:xfrm>
              <a:off x="4244339" y="7383780"/>
              <a:ext cx="1905" cy="22860"/>
            </a:xfrm>
            <a:custGeom>
              <a:avLst/>
              <a:gdLst/>
              <a:ahLst/>
              <a:cxnLst/>
              <a:rect l="l" t="t" r="r" b="b"/>
              <a:pathLst>
                <a:path w="1904" h="22859">
                  <a:moveTo>
                    <a:pt x="762" y="-2381"/>
                  </a:moveTo>
                  <a:lnTo>
                    <a:pt x="762" y="25240"/>
                  </a:lnTo>
                </a:path>
              </a:pathLst>
            </a:custGeom>
            <a:ln w="6286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526" name="object 1526"/>
            <p:cNvSpPr/>
            <p:nvPr/>
          </p:nvSpPr>
          <p:spPr>
            <a:xfrm>
              <a:off x="4245864" y="7383780"/>
              <a:ext cx="1905" cy="22860"/>
            </a:xfrm>
            <a:custGeom>
              <a:avLst/>
              <a:gdLst/>
              <a:ahLst/>
              <a:cxnLst/>
              <a:rect l="l" t="t" r="r" b="b"/>
              <a:pathLst>
                <a:path w="1904" h="22859">
                  <a:moveTo>
                    <a:pt x="762" y="-2381"/>
                  </a:moveTo>
                  <a:lnTo>
                    <a:pt x="762" y="25240"/>
                  </a:lnTo>
                </a:path>
              </a:pathLst>
            </a:custGeom>
            <a:ln w="6286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527" name="object 1527"/>
            <p:cNvSpPr/>
            <p:nvPr/>
          </p:nvSpPr>
          <p:spPr>
            <a:xfrm>
              <a:off x="4248150" y="7381398"/>
              <a:ext cx="0" cy="27940"/>
            </a:xfrm>
            <a:custGeom>
              <a:avLst/>
              <a:gdLst/>
              <a:ahLst/>
              <a:cxnLst/>
              <a:rect l="l" t="t" r="r" b="b"/>
              <a:pathLst>
                <a:path h="27940">
                  <a:moveTo>
                    <a:pt x="0" y="0"/>
                  </a:moveTo>
                  <a:lnTo>
                    <a:pt x="0" y="27622"/>
                  </a:lnTo>
                </a:path>
                <a:path h="27940">
                  <a:moveTo>
                    <a:pt x="0" y="0"/>
                  </a:moveTo>
                  <a:lnTo>
                    <a:pt x="0" y="27622"/>
                  </a:lnTo>
                </a:path>
              </a:pathLst>
            </a:custGeom>
            <a:ln w="6286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528" name="object 1528"/>
            <p:cNvSpPr/>
            <p:nvPr/>
          </p:nvSpPr>
          <p:spPr>
            <a:xfrm>
              <a:off x="4250435" y="7383780"/>
              <a:ext cx="0" cy="22860"/>
            </a:xfrm>
            <a:custGeom>
              <a:avLst/>
              <a:gdLst/>
              <a:ahLst/>
              <a:cxnLst/>
              <a:rect l="l" t="t" r="r" b="b"/>
              <a:pathLst>
                <a:path h="22859">
                  <a:moveTo>
                    <a:pt x="0" y="22859"/>
                  </a:moveTo>
                  <a:lnTo>
                    <a:pt x="0" y="0"/>
                  </a:lnTo>
                </a:path>
                <a:path h="22859">
                  <a:moveTo>
                    <a:pt x="0" y="22859"/>
                  </a:moveTo>
                  <a:lnTo>
                    <a:pt x="0" y="0"/>
                  </a:lnTo>
                </a:path>
                <a:path h="22859">
                  <a:moveTo>
                    <a:pt x="0" y="22859"/>
                  </a:moveTo>
                  <a:lnTo>
                    <a:pt x="0" y="0"/>
                  </a:lnTo>
                </a:path>
              </a:pathLst>
            </a:custGeom>
            <a:ln w="476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529" name="object 1529"/>
            <p:cNvSpPr/>
            <p:nvPr/>
          </p:nvSpPr>
          <p:spPr>
            <a:xfrm>
              <a:off x="4251960" y="7383780"/>
              <a:ext cx="1905" cy="22860"/>
            </a:xfrm>
            <a:custGeom>
              <a:avLst/>
              <a:gdLst/>
              <a:ahLst/>
              <a:cxnLst/>
              <a:rect l="l" t="t" r="r" b="b"/>
              <a:pathLst>
                <a:path w="1904" h="22859">
                  <a:moveTo>
                    <a:pt x="762" y="-2381"/>
                  </a:moveTo>
                  <a:lnTo>
                    <a:pt x="762" y="25240"/>
                  </a:lnTo>
                </a:path>
              </a:pathLst>
            </a:custGeom>
            <a:ln w="6286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530" name="object 1530"/>
            <p:cNvSpPr/>
            <p:nvPr/>
          </p:nvSpPr>
          <p:spPr>
            <a:xfrm>
              <a:off x="4253483" y="7383780"/>
              <a:ext cx="1905" cy="22860"/>
            </a:xfrm>
            <a:custGeom>
              <a:avLst/>
              <a:gdLst/>
              <a:ahLst/>
              <a:cxnLst/>
              <a:rect l="l" t="t" r="r" b="b"/>
              <a:pathLst>
                <a:path w="1904" h="22859">
                  <a:moveTo>
                    <a:pt x="0" y="22859"/>
                  </a:moveTo>
                  <a:lnTo>
                    <a:pt x="0" y="0"/>
                  </a:lnTo>
                </a:path>
                <a:path w="1904" h="22859">
                  <a:moveTo>
                    <a:pt x="1524" y="22859"/>
                  </a:moveTo>
                  <a:lnTo>
                    <a:pt x="1524" y="0"/>
                  </a:lnTo>
                </a:path>
                <a:path w="1904" h="22859">
                  <a:moveTo>
                    <a:pt x="1524" y="22859"/>
                  </a:moveTo>
                  <a:lnTo>
                    <a:pt x="1524" y="0"/>
                  </a:lnTo>
                </a:path>
              </a:pathLst>
            </a:custGeom>
            <a:ln w="476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531" name="object 1531"/>
            <p:cNvSpPr/>
            <p:nvPr/>
          </p:nvSpPr>
          <p:spPr>
            <a:xfrm>
              <a:off x="4256532" y="7383780"/>
              <a:ext cx="1905" cy="22860"/>
            </a:xfrm>
            <a:custGeom>
              <a:avLst/>
              <a:gdLst/>
              <a:ahLst/>
              <a:cxnLst/>
              <a:rect l="l" t="t" r="r" b="b"/>
              <a:pathLst>
                <a:path w="1904" h="22859">
                  <a:moveTo>
                    <a:pt x="762" y="-2381"/>
                  </a:moveTo>
                  <a:lnTo>
                    <a:pt x="762" y="25240"/>
                  </a:lnTo>
                </a:path>
              </a:pathLst>
            </a:custGeom>
            <a:ln w="6286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532" name="object 1532"/>
            <p:cNvSpPr/>
            <p:nvPr/>
          </p:nvSpPr>
          <p:spPr>
            <a:xfrm>
              <a:off x="4258056" y="7383780"/>
              <a:ext cx="0" cy="22860"/>
            </a:xfrm>
            <a:custGeom>
              <a:avLst/>
              <a:gdLst/>
              <a:ahLst/>
              <a:cxnLst/>
              <a:rect l="l" t="t" r="r" b="b"/>
              <a:pathLst>
                <a:path h="22859">
                  <a:moveTo>
                    <a:pt x="0" y="22859"/>
                  </a:moveTo>
                  <a:lnTo>
                    <a:pt x="0" y="0"/>
                  </a:lnTo>
                </a:path>
              </a:pathLst>
            </a:custGeom>
            <a:ln w="476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533" name="object 1533"/>
            <p:cNvSpPr/>
            <p:nvPr/>
          </p:nvSpPr>
          <p:spPr>
            <a:xfrm>
              <a:off x="4258818" y="7381398"/>
              <a:ext cx="0" cy="27940"/>
            </a:xfrm>
            <a:custGeom>
              <a:avLst/>
              <a:gdLst/>
              <a:ahLst/>
              <a:cxnLst/>
              <a:rect l="l" t="t" r="r" b="b"/>
              <a:pathLst>
                <a:path h="27940">
                  <a:moveTo>
                    <a:pt x="0" y="0"/>
                  </a:moveTo>
                  <a:lnTo>
                    <a:pt x="0" y="27622"/>
                  </a:lnTo>
                </a:path>
                <a:path h="27940">
                  <a:moveTo>
                    <a:pt x="0" y="0"/>
                  </a:moveTo>
                  <a:lnTo>
                    <a:pt x="0" y="27622"/>
                  </a:lnTo>
                </a:path>
              </a:pathLst>
            </a:custGeom>
            <a:ln w="6286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534" name="object 1534"/>
            <p:cNvSpPr/>
            <p:nvPr/>
          </p:nvSpPr>
          <p:spPr>
            <a:xfrm>
              <a:off x="4261103" y="7383780"/>
              <a:ext cx="0" cy="22860"/>
            </a:xfrm>
            <a:custGeom>
              <a:avLst/>
              <a:gdLst/>
              <a:ahLst/>
              <a:cxnLst/>
              <a:rect l="l" t="t" r="r" b="b"/>
              <a:pathLst>
                <a:path h="22859">
                  <a:moveTo>
                    <a:pt x="0" y="22859"/>
                  </a:moveTo>
                  <a:lnTo>
                    <a:pt x="0" y="0"/>
                  </a:lnTo>
                </a:path>
              </a:pathLst>
            </a:custGeom>
            <a:ln w="476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535" name="object 1535"/>
            <p:cNvSpPr/>
            <p:nvPr/>
          </p:nvSpPr>
          <p:spPr>
            <a:xfrm>
              <a:off x="4261865" y="7381398"/>
              <a:ext cx="0" cy="27940"/>
            </a:xfrm>
            <a:custGeom>
              <a:avLst/>
              <a:gdLst/>
              <a:ahLst/>
              <a:cxnLst/>
              <a:rect l="l" t="t" r="r" b="b"/>
              <a:pathLst>
                <a:path h="27940">
                  <a:moveTo>
                    <a:pt x="0" y="0"/>
                  </a:moveTo>
                  <a:lnTo>
                    <a:pt x="0" y="27622"/>
                  </a:lnTo>
                </a:path>
                <a:path h="27940">
                  <a:moveTo>
                    <a:pt x="0" y="0"/>
                  </a:moveTo>
                  <a:lnTo>
                    <a:pt x="0" y="27622"/>
                  </a:lnTo>
                </a:path>
              </a:pathLst>
            </a:custGeom>
            <a:ln w="6286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536" name="object 1536"/>
            <p:cNvSpPr/>
            <p:nvPr/>
          </p:nvSpPr>
          <p:spPr>
            <a:xfrm>
              <a:off x="4264151" y="7383780"/>
              <a:ext cx="0" cy="22860"/>
            </a:xfrm>
            <a:custGeom>
              <a:avLst/>
              <a:gdLst/>
              <a:ahLst/>
              <a:cxnLst/>
              <a:rect l="l" t="t" r="r" b="b"/>
              <a:pathLst>
                <a:path h="22859">
                  <a:moveTo>
                    <a:pt x="0" y="22859"/>
                  </a:moveTo>
                  <a:lnTo>
                    <a:pt x="0" y="0"/>
                  </a:lnTo>
                </a:path>
              </a:pathLst>
            </a:custGeom>
            <a:ln w="476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537" name="object 1537"/>
            <p:cNvSpPr/>
            <p:nvPr/>
          </p:nvSpPr>
          <p:spPr>
            <a:xfrm>
              <a:off x="4264151" y="7383780"/>
              <a:ext cx="1905" cy="22860"/>
            </a:xfrm>
            <a:custGeom>
              <a:avLst/>
              <a:gdLst/>
              <a:ahLst/>
              <a:cxnLst/>
              <a:rect l="l" t="t" r="r" b="b"/>
              <a:pathLst>
                <a:path w="1904" h="22859">
                  <a:moveTo>
                    <a:pt x="762" y="-2381"/>
                  </a:moveTo>
                  <a:lnTo>
                    <a:pt x="762" y="25240"/>
                  </a:lnTo>
                </a:path>
              </a:pathLst>
            </a:custGeom>
            <a:ln w="6286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538" name="object 1538"/>
            <p:cNvSpPr/>
            <p:nvPr/>
          </p:nvSpPr>
          <p:spPr>
            <a:xfrm>
              <a:off x="4265675" y="7383780"/>
              <a:ext cx="0" cy="22860"/>
            </a:xfrm>
            <a:custGeom>
              <a:avLst/>
              <a:gdLst/>
              <a:ahLst/>
              <a:cxnLst/>
              <a:rect l="l" t="t" r="r" b="b"/>
              <a:pathLst>
                <a:path h="22859">
                  <a:moveTo>
                    <a:pt x="0" y="22859"/>
                  </a:moveTo>
                  <a:lnTo>
                    <a:pt x="0" y="0"/>
                  </a:lnTo>
                </a:path>
                <a:path h="22859">
                  <a:moveTo>
                    <a:pt x="0" y="22859"/>
                  </a:moveTo>
                  <a:lnTo>
                    <a:pt x="0" y="0"/>
                  </a:lnTo>
                </a:path>
              </a:pathLst>
            </a:custGeom>
            <a:ln w="476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539" name="object 1539"/>
            <p:cNvSpPr/>
            <p:nvPr/>
          </p:nvSpPr>
          <p:spPr>
            <a:xfrm>
              <a:off x="4267200" y="7383780"/>
              <a:ext cx="1905" cy="22860"/>
            </a:xfrm>
            <a:custGeom>
              <a:avLst/>
              <a:gdLst/>
              <a:ahLst/>
              <a:cxnLst/>
              <a:rect l="l" t="t" r="r" b="b"/>
              <a:pathLst>
                <a:path w="1904" h="22859">
                  <a:moveTo>
                    <a:pt x="762" y="-2381"/>
                  </a:moveTo>
                  <a:lnTo>
                    <a:pt x="762" y="25240"/>
                  </a:lnTo>
                </a:path>
              </a:pathLst>
            </a:custGeom>
            <a:ln w="6286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540" name="object 1540"/>
            <p:cNvSpPr/>
            <p:nvPr/>
          </p:nvSpPr>
          <p:spPr>
            <a:xfrm>
              <a:off x="4268724" y="7383780"/>
              <a:ext cx="0" cy="22860"/>
            </a:xfrm>
            <a:custGeom>
              <a:avLst/>
              <a:gdLst/>
              <a:ahLst/>
              <a:cxnLst/>
              <a:rect l="l" t="t" r="r" b="b"/>
              <a:pathLst>
                <a:path h="22859">
                  <a:moveTo>
                    <a:pt x="0" y="22859"/>
                  </a:moveTo>
                  <a:lnTo>
                    <a:pt x="0" y="0"/>
                  </a:lnTo>
                </a:path>
              </a:pathLst>
            </a:custGeom>
            <a:ln w="476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541" name="object 1541"/>
            <p:cNvSpPr/>
            <p:nvPr/>
          </p:nvSpPr>
          <p:spPr>
            <a:xfrm>
              <a:off x="4271010" y="7381398"/>
              <a:ext cx="0" cy="27940"/>
            </a:xfrm>
            <a:custGeom>
              <a:avLst/>
              <a:gdLst/>
              <a:ahLst/>
              <a:cxnLst/>
              <a:rect l="l" t="t" r="r" b="b"/>
              <a:pathLst>
                <a:path h="27940">
                  <a:moveTo>
                    <a:pt x="0" y="0"/>
                  </a:moveTo>
                  <a:lnTo>
                    <a:pt x="0" y="27622"/>
                  </a:lnTo>
                </a:path>
                <a:path h="27940">
                  <a:moveTo>
                    <a:pt x="0" y="0"/>
                  </a:moveTo>
                  <a:lnTo>
                    <a:pt x="0" y="27622"/>
                  </a:lnTo>
                </a:path>
              </a:pathLst>
            </a:custGeom>
            <a:ln w="6286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542" name="object 1542"/>
            <p:cNvSpPr/>
            <p:nvPr/>
          </p:nvSpPr>
          <p:spPr>
            <a:xfrm>
              <a:off x="4271772" y="7383780"/>
              <a:ext cx="7620" cy="22860"/>
            </a:xfrm>
            <a:custGeom>
              <a:avLst/>
              <a:gdLst/>
              <a:ahLst/>
              <a:cxnLst/>
              <a:rect l="l" t="t" r="r" b="b"/>
              <a:pathLst>
                <a:path w="7620" h="22859">
                  <a:moveTo>
                    <a:pt x="0" y="22859"/>
                  </a:moveTo>
                  <a:lnTo>
                    <a:pt x="0" y="0"/>
                  </a:lnTo>
                </a:path>
                <a:path w="7620" h="22859">
                  <a:moveTo>
                    <a:pt x="1524" y="22859"/>
                  </a:moveTo>
                  <a:lnTo>
                    <a:pt x="1524" y="0"/>
                  </a:lnTo>
                </a:path>
                <a:path w="7620" h="22859">
                  <a:moveTo>
                    <a:pt x="1524" y="22859"/>
                  </a:moveTo>
                  <a:lnTo>
                    <a:pt x="1524" y="0"/>
                  </a:lnTo>
                </a:path>
                <a:path w="7620" h="22859">
                  <a:moveTo>
                    <a:pt x="3047" y="22859"/>
                  </a:moveTo>
                  <a:lnTo>
                    <a:pt x="3047" y="0"/>
                  </a:lnTo>
                </a:path>
                <a:path w="7620" h="22859">
                  <a:moveTo>
                    <a:pt x="4571" y="22859"/>
                  </a:moveTo>
                  <a:lnTo>
                    <a:pt x="4571" y="0"/>
                  </a:lnTo>
                </a:path>
                <a:path w="7620" h="22859">
                  <a:moveTo>
                    <a:pt x="6095" y="22859"/>
                  </a:moveTo>
                  <a:lnTo>
                    <a:pt x="6095" y="0"/>
                  </a:lnTo>
                </a:path>
                <a:path w="7620" h="22859">
                  <a:moveTo>
                    <a:pt x="6095" y="22859"/>
                  </a:moveTo>
                  <a:lnTo>
                    <a:pt x="6095" y="0"/>
                  </a:lnTo>
                </a:path>
                <a:path w="7620" h="22859">
                  <a:moveTo>
                    <a:pt x="7619" y="22859"/>
                  </a:moveTo>
                  <a:lnTo>
                    <a:pt x="7619" y="0"/>
                  </a:lnTo>
                </a:path>
              </a:pathLst>
            </a:custGeom>
            <a:ln w="476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543" name="object 1543"/>
            <p:cNvSpPr/>
            <p:nvPr/>
          </p:nvSpPr>
          <p:spPr>
            <a:xfrm>
              <a:off x="4279392" y="7383780"/>
              <a:ext cx="1905" cy="22860"/>
            </a:xfrm>
            <a:custGeom>
              <a:avLst/>
              <a:gdLst/>
              <a:ahLst/>
              <a:cxnLst/>
              <a:rect l="l" t="t" r="r" b="b"/>
              <a:pathLst>
                <a:path w="1904" h="22859">
                  <a:moveTo>
                    <a:pt x="762" y="-2381"/>
                  </a:moveTo>
                  <a:lnTo>
                    <a:pt x="762" y="25240"/>
                  </a:lnTo>
                </a:path>
              </a:pathLst>
            </a:custGeom>
            <a:ln w="6286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544" name="object 1544"/>
            <p:cNvSpPr/>
            <p:nvPr/>
          </p:nvSpPr>
          <p:spPr>
            <a:xfrm>
              <a:off x="4281677" y="7381398"/>
              <a:ext cx="0" cy="27940"/>
            </a:xfrm>
            <a:custGeom>
              <a:avLst/>
              <a:gdLst/>
              <a:ahLst/>
              <a:cxnLst/>
              <a:rect l="l" t="t" r="r" b="b"/>
              <a:pathLst>
                <a:path h="27940">
                  <a:moveTo>
                    <a:pt x="0" y="0"/>
                  </a:moveTo>
                  <a:lnTo>
                    <a:pt x="0" y="27622"/>
                  </a:lnTo>
                </a:path>
                <a:path h="27940">
                  <a:moveTo>
                    <a:pt x="0" y="0"/>
                  </a:moveTo>
                  <a:lnTo>
                    <a:pt x="0" y="27622"/>
                  </a:lnTo>
                </a:path>
              </a:pathLst>
            </a:custGeom>
            <a:ln w="6286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545" name="object 1545"/>
            <p:cNvSpPr/>
            <p:nvPr/>
          </p:nvSpPr>
          <p:spPr>
            <a:xfrm>
              <a:off x="4282439" y="7383780"/>
              <a:ext cx="1905" cy="22860"/>
            </a:xfrm>
            <a:custGeom>
              <a:avLst/>
              <a:gdLst/>
              <a:ahLst/>
              <a:cxnLst/>
              <a:rect l="l" t="t" r="r" b="b"/>
              <a:pathLst>
                <a:path w="1904" h="22859">
                  <a:moveTo>
                    <a:pt x="762" y="-2381"/>
                  </a:moveTo>
                  <a:lnTo>
                    <a:pt x="762" y="25240"/>
                  </a:lnTo>
                </a:path>
              </a:pathLst>
            </a:custGeom>
            <a:ln w="6286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546" name="object 1546"/>
            <p:cNvSpPr/>
            <p:nvPr/>
          </p:nvSpPr>
          <p:spPr>
            <a:xfrm>
              <a:off x="4284726" y="7381398"/>
              <a:ext cx="0" cy="27940"/>
            </a:xfrm>
            <a:custGeom>
              <a:avLst/>
              <a:gdLst/>
              <a:ahLst/>
              <a:cxnLst/>
              <a:rect l="l" t="t" r="r" b="b"/>
              <a:pathLst>
                <a:path h="27940">
                  <a:moveTo>
                    <a:pt x="0" y="0"/>
                  </a:moveTo>
                  <a:lnTo>
                    <a:pt x="0" y="27622"/>
                  </a:lnTo>
                </a:path>
                <a:path h="27940">
                  <a:moveTo>
                    <a:pt x="0" y="0"/>
                  </a:moveTo>
                  <a:lnTo>
                    <a:pt x="0" y="27622"/>
                  </a:lnTo>
                </a:path>
              </a:pathLst>
            </a:custGeom>
            <a:ln w="6286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547" name="object 1547"/>
            <p:cNvSpPr/>
            <p:nvPr/>
          </p:nvSpPr>
          <p:spPr>
            <a:xfrm>
              <a:off x="4285488" y="7383780"/>
              <a:ext cx="1905" cy="22860"/>
            </a:xfrm>
            <a:custGeom>
              <a:avLst/>
              <a:gdLst/>
              <a:ahLst/>
              <a:cxnLst/>
              <a:rect l="l" t="t" r="r" b="b"/>
              <a:pathLst>
                <a:path w="1904" h="22859">
                  <a:moveTo>
                    <a:pt x="761" y="-2381"/>
                  </a:moveTo>
                  <a:lnTo>
                    <a:pt x="761" y="25240"/>
                  </a:lnTo>
                </a:path>
              </a:pathLst>
            </a:custGeom>
            <a:ln w="6286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548" name="object 1548"/>
            <p:cNvSpPr/>
            <p:nvPr/>
          </p:nvSpPr>
          <p:spPr>
            <a:xfrm>
              <a:off x="4287011" y="7383780"/>
              <a:ext cx="6350" cy="22860"/>
            </a:xfrm>
            <a:custGeom>
              <a:avLst/>
              <a:gdLst/>
              <a:ahLst/>
              <a:cxnLst/>
              <a:rect l="l" t="t" r="r" b="b"/>
              <a:pathLst>
                <a:path w="6350" h="22859">
                  <a:moveTo>
                    <a:pt x="0" y="22859"/>
                  </a:moveTo>
                  <a:lnTo>
                    <a:pt x="0" y="0"/>
                  </a:lnTo>
                </a:path>
                <a:path w="6350" h="22859">
                  <a:moveTo>
                    <a:pt x="1524" y="22859"/>
                  </a:moveTo>
                  <a:lnTo>
                    <a:pt x="1524" y="0"/>
                  </a:lnTo>
                </a:path>
                <a:path w="6350" h="22859">
                  <a:moveTo>
                    <a:pt x="1524" y="22859"/>
                  </a:moveTo>
                  <a:lnTo>
                    <a:pt x="1524" y="0"/>
                  </a:lnTo>
                </a:path>
                <a:path w="6350" h="22859">
                  <a:moveTo>
                    <a:pt x="3048" y="22859"/>
                  </a:moveTo>
                  <a:lnTo>
                    <a:pt x="3048" y="0"/>
                  </a:lnTo>
                </a:path>
                <a:path w="6350" h="22859">
                  <a:moveTo>
                    <a:pt x="4572" y="22859"/>
                  </a:moveTo>
                  <a:lnTo>
                    <a:pt x="4572" y="0"/>
                  </a:lnTo>
                </a:path>
                <a:path w="6350" h="22859">
                  <a:moveTo>
                    <a:pt x="6096" y="22859"/>
                  </a:moveTo>
                  <a:lnTo>
                    <a:pt x="6096" y="0"/>
                  </a:lnTo>
                </a:path>
                <a:path w="6350" h="22859">
                  <a:moveTo>
                    <a:pt x="6096" y="22859"/>
                  </a:moveTo>
                  <a:lnTo>
                    <a:pt x="6096" y="0"/>
                  </a:lnTo>
                </a:path>
              </a:pathLst>
            </a:custGeom>
            <a:ln w="476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549" name="object 1549"/>
            <p:cNvSpPr/>
            <p:nvPr/>
          </p:nvSpPr>
          <p:spPr>
            <a:xfrm>
              <a:off x="4293870" y="7381398"/>
              <a:ext cx="1905" cy="27940"/>
            </a:xfrm>
            <a:custGeom>
              <a:avLst/>
              <a:gdLst/>
              <a:ahLst/>
              <a:cxnLst/>
              <a:rect l="l" t="t" r="r" b="b"/>
              <a:pathLst>
                <a:path w="1904" h="27940">
                  <a:moveTo>
                    <a:pt x="0" y="0"/>
                  </a:moveTo>
                  <a:lnTo>
                    <a:pt x="0" y="27622"/>
                  </a:lnTo>
                </a:path>
                <a:path w="1904" h="27940">
                  <a:moveTo>
                    <a:pt x="1524" y="0"/>
                  </a:moveTo>
                  <a:lnTo>
                    <a:pt x="1524" y="27622"/>
                  </a:lnTo>
                </a:path>
                <a:path w="1904" h="27940">
                  <a:moveTo>
                    <a:pt x="1524" y="0"/>
                  </a:moveTo>
                  <a:lnTo>
                    <a:pt x="1524" y="27622"/>
                  </a:lnTo>
                </a:path>
              </a:pathLst>
            </a:custGeom>
            <a:ln w="6286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550" name="object 1550"/>
            <p:cNvSpPr/>
            <p:nvPr/>
          </p:nvSpPr>
          <p:spPr>
            <a:xfrm>
              <a:off x="4296156" y="7383780"/>
              <a:ext cx="1905" cy="22860"/>
            </a:xfrm>
            <a:custGeom>
              <a:avLst/>
              <a:gdLst/>
              <a:ahLst/>
              <a:cxnLst/>
              <a:rect l="l" t="t" r="r" b="b"/>
              <a:pathLst>
                <a:path w="1904" h="22859">
                  <a:moveTo>
                    <a:pt x="762" y="-2381"/>
                  </a:moveTo>
                  <a:lnTo>
                    <a:pt x="762" y="25240"/>
                  </a:lnTo>
                </a:path>
              </a:pathLst>
            </a:custGeom>
            <a:ln w="6286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551" name="object 1551"/>
            <p:cNvSpPr/>
            <p:nvPr/>
          </p:nvSpPr>
          <p:spPr>
            <a:xfrm>
              <a:off x="4297680" y="7383780"/>
              <a:ext cx="1905" cy="22860"/>
            </a:xfrm>
            <a:custGeom>
              <a:avLst/>
              <a:gdLst/>
              <a:ahLst/>
              <a:cxnLst/>
              <a:rect l="l" t="t" r="r" b="b"/>
              <a:pathLst>
                <a:path w="1904" h="22859">
                  <a:moveTo>
                    <a:pt x="761" y="-2381"/>
                  </a:moveTo>
                  <a:lnTo>
                    <a:pt x="761" y="25240"/>
                  </a:lnTo>
                </a:path>
              </a:pathLst>
            </a:custGeom>
            <a:ln w="6286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552" name="object 1552"/>
            <p:cNvSpPr/>
            <p:nvPr/>
          </p:nvSpPr>
          <p:spPr>
            <a:xfrm>
              <a:off x="4299965" y="7381398"/>
              <a:ext cx="0" cy="27940"/>
            </a:xfrm>
            <a:custGeom>
              <a:avLst/>
              <a:gdLst/>
              <a:ahLst/>
              <a:cxnLst/>
              <a:rect l="l" t="t" r="r" b="b"/>
              <a:pathLst>
                <a:path h="27940">
                  <a:moveTo>
                    <a:pt x="0" y="0"/>
                  </a:moveTo>
                  <a:lnTo>
                    <a:pt x="0" y="27622"/>
                  </a:lnTo>
                </a:path>
                <a:path h="27940">
                  <a:moveTo>
                    <a:pt x="0" y="0"/>
                  </a:moveTo>
                  <a:lnTo>
                    <a:pt x="0" y="27622"/>
                  </a:lnTo>
                </a:path>
              </a:pathLst>
            </a:custGeom>
            <a:ln w="6286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553" name="object 1553"/>
            <p:cNvSpPr/>
            <p:nvPr/>
          </p:nvSpPr>
          <p:spPr>
            <a:xfrm>
              <a:off x="4300727" y="7383780"/>
              <a:ext cx="0" cy="22860"/>
            </a:xfrm>
            <a:custGeom>
              <a:avLst/>
              <a:gdLst/>
              <a:ahLst/>
              <a:cxnLst/>
              <a:rect l="l" t="t" r="r" b="b"/>
              <a:pathLst>
                <a:path h="22859">
                  <a:moveTo>
                    <a:pt x="0" y="22859"/>
                  </a:moveTo>
                  <a:lnTo>
                    <a:pt x="0" y="0"/>
                  </a:lnTo>
                </a:path>
              </a:pathLst>
            </a:custGeom>
            <a:ln w="476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554" name="object 1554"/>
            <p:cNvSpPr/>
            <p:nvPr/>
          </p:nvSpPr>
          <p:spPr>
            <a:xfrm>
              <a:off x="4302251" y="7383780"/>
              <a:ext cx="1905" cy="22860"/>
            </a:xfrm>
            <a:custGeom>
              <a:avLst/>
              <a:gdLst/>
              <a:ahLst/>
              <a:cxnLst/>
              <a:rect l="l" t="t" r="r" b="b"/>
              <a:pathLst>
                <a:path w="1904" h="22859">
                  <a:moveTo>
                    <a:pt x="762" y="-2381"/>
                  </a:moveTo>
                  <a:lnTo>
                    <a:pt x="762" y="25240"/>
                  </a:lnTo>
                </a:path>
              </a:pathLst>
            </a:custGeom>
            <a:ln w="6286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555" name="object 1555"/>
            <p:cNvSpPr/>
            <p:nvPr/>
          </p:nvSpPr>
          <p:spPr>
            <a:xfrm>
              <a:off x="4303775" y="7383780"/>
              <a:ext cx="0" cy="22860"/>
            </a:xfrm>
            <a:custGeom>
              <a:avLst/>
              <a:gdLst/>
              <a:ahLst/>
              <a:cxnLst/>
              <a:rect l="l" t="t" r="r" b="b"/>
              <a:pathLst>
                <a:path h="22859">
                  <a:moveTo>
                    <a:pt x="0" y="22859"/>
                  </a:moveTo>
                  <a:lnTo>
                    <a:pt x="0" y="0"/>
                  </a:lnTo>
                </a:path>
                <a:path h="22859">
                  <a:moveTo>
                    <a:pt x="0" y="22859"/>
                  </a:moveTo>
                  <a:lnTo>
                    <a:pt x="0" y="0"/>
                  </a:lnTo>
                </a:path>
              </a:pathLst>
            </a:custGeom>
            <a:ln w="476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556" name="object 1556"/>
            <p:cNvSpPr/>
            <p:nvPr/>
          </p:nvSpPr>
          <p:spPr>
            <a:xfrm>
              <a:off x="4305300" y="7383780"/>
              <a:ext cx="1905" cy="22860"/>
            </a:xfrm>
            <a:custGeom>
              <a:avLst/>
              <a:gdLst/>
              <a:ahLst/>
              <a:cxnLst/>
              <a:rect l="l" t="t" r="r" b="b"/>
              <a:pathLst>
                <a:path w="1904" h="22859">
                  <a:moveTo>
                    <a:pt x="762" y="-2381"/>
                  </a:moveTo>
                  <a:lnTo>
                    <a:pt x="762" y="25240"/>
                  </a:lnTo>
                </a:path>
              </a:pathLst>
            </a:custGeom>
            <a:ln w="6286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557" name="object 1557"/>
            <p:cNvSpPr/>
            <p:nvPr/>
          </p:nvSpPr>
          <p:spPr>
            <a:xfrm>
              <a:off x="4306824" y="7383780"/>
              <a:ext cx="1905" cy="22860"/>
            </a:xfrm>
            <a:custGeom>
              <a:avLst/>
              <a:gdLst/>
              <a:ahLst/>
              <a:cxnLst/>
              <a:rect l="l" t="t" r="r" b="b"/>
              <a:pathLst>
                <a:path w="1904" h="22859">
                  <a:moveTo>
                    <a:pt x="0" y="22859"/>
                  </a:moveTo>
                  <a:lnTo>
                    <a:pt x="0" y="0"/>
                  </a:lnTo>
                </a:path>
                <a:path w="1904" h="22859">
                  <a:moveTo>
                    <a:pt x="0" y="22859"/>
                  </a:moveTo>
                  <a:lnTo>
                    <a:pt x="0" y="0"/>
                  </a:lnTo>
                </a:path>
                <a:path w="1904" h="22859">
                  <a:moveTo>
                    <a:pt x="1524" y="22859"/>
                  </a:moveTo>
                  <a:lnTo>
                    <a:pt x="1524" y="0"/>
                  </a:lnTo>
                </a:path>
              </a:pathLst>
            </a:custGeom>
            <a:ln w="476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558" name="object 1558"/>
            <p:cNvSpPr/>
            <p:nvPr/>
          </p:nvSpPr>
          <p:spPr>
            <a:xfrm>
              <a:off x="4308348" y="7383780"/>
              <a:ext cx="1905" cy="22860"/>
            </a:xfrm>
            <a:custGeom>
              <a:avLst/>
              <a:gdLst/>
              <a:ahLst/>
              <a:cxnLst/>
              <a:rect l="l" t="t" r="r" b="b"/>
              <a:pathLst>
                <a:path w="1904" h="22859">
                  <a:moveTo>
                    <a:pt x="762" y="-2381"/>
                  </a:moveTo>
                  <a:lnTo>
                    <a:pt x="762" y="25240"/>
                  </a:lnTo>
                </a:path>
              </a:pathLst>
            </a:custGeom>
            <a:ln w="6286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559" name="object 1559"/>
            <p:cNvSpPr/>
            <p:nvPr/>
          </p:nvSpPr>
          <p:spPr>
            <a:xfrm>
              <a:off x="4311396" y="7383780"/>
              <a:ext cx="0" cy="22860"/>
            </a:xfrm>
            <a:custGeom>
              <a:avLst/>
              <a:gdLst/>
              <a:ahLst/>
              <a:cxnLst/>
              <a:rect l="l" t="t" r="r" b="b"/>
              <a:pathLst>
                <a:path h="22859">
                  <a:moveTo>
                    <a:pt x="0" y="22859"/>
                  </a:moveTo>
                  <a:lnTo>
                    <a:pt x="0" y="0"/>
                  </a:lnTo>
                </a:path>
                <a:path h="22859">
                  <a:moveTo>
                    <a:pt x="0" y="22859"/>
                  </a:moveTo>
                  <a:lnTo>
                    <a:pt x="0" y="0"/>
                  </a:lnTo>
                </a:path>
              </a:pathLst>
            </a:custGeom>
            <a:ln w="476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560" name="object 1560"/>
            <p:cNvSpPr/>
            <p:nvPr/>
          </p:nvSpPr>
          <p:spPr>
            <a:xfrm>
              <a:off x="4311396" y="7383780"/>
              <a:ext cx="1905" cy="22860"/>
            </a:xfrm>
            <a:custGeom>
              <a:avLst/>
              <a:gdLst/>
              <a:ahLst/>
              <a:cxnLst/>
              <a:rect l="l" t="t" r="r" b="b"/>
              <a:pathLst>
                <a:path w="1904" h="22859">
                  <a:moveTo>
                    <a:pt x="761" y="-2381"/>
                  </a:moveTo>
                  <a:lnTo>
                    <a:pt x="761" y="25240"/>
                  </a:lnTo>
                </a:path>
              </a:pathLst>
            </a:custGeom>
            <a:ln w="6286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561" name="object 1561"/>
            <p:cNvSpPr/>
            <p:nvPr/>
          </p:nvSpPr>
          <p:spPr>
            <a:xfrm>
              <a:off x="4314443" y="7383780"/>
              <a:ext cx="0" cy="22860"/>
            </a:xfrm>
            <a:custGeom>
              <a:avLst/>
              <a:gdLst/>
              <a:ahLst/>
              <a:cxnLst/>
              <a:rect l="l" t="t" r="r" b="b"/>
              <a:pathLst>
                <a:path h="22859">
                  <a:moveTo>
                    <a:pt x="0" y="22859"/>
                  </a:moveTo>
                  <a:lnTo>
                    <a:pt x="0" y="0"/>
                  </a:lnTo>
                </a:path>
              </a:pathLst>
            </a:custGeom>
            <a:ln w="476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562" name="object 1562"/>
            <p:cNvSpPr/>
            <p:nvPr/>
          </p:nvSpPr>
          <p:spPr>
            <a:xfrm>
              <a:off x="4315205" y="7381398"/>
              <a:ext cx="1905" cy="27940"/>
            </a:xfrm>
            <a:custGeom>
              <a:avLst/>
              <a:gdLst/>
              <a:ahLst/>
              <a:cxnLst/>
              <a:rect l="l" t="t" r="r" b="b"/>
              <a:pathLst>
                <a:path w="1904" h="27940">
                  <a:moveTo>
                    <a:pt x="0" y="0"/>
                  </a:moveTo>
                  <a:lnTo>
                    <a:pt x="0" y="27622"/>
                  </a:lnTo>
                </a:path>
                <a:path w="1904" h="27940">
                  <a:moveTo>
                    <a:pt x="0" y="0"/>
                  </a:moveTo>
                  <a:lnTo>
                    <a:pt x="0" y="27622"/>
                  </a:lnTo>
                </a:path>
                <a:path w="1904" h="27940">
                  <a:moveTo>
                    <a:pt x="1524" y="0"/>
                  </a:moveTo>
                  <a:lnTo>
                    <a:pt x="1524" y="27622"/>
                  </a:lnTo>
                </a:path>
              </a:pathLst>
            </a:custGeom>
            <a:ln w="6286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563" name="object 1563"/>
            <p:cNvSpPr/>
            <p:nvPr/>
          </p:nvSpPr>
          <p:spPr>
            <a:xfrm>
              <a:off x="4318254" y="7381398"/>
              <a:ext cx="0" cy="27940"/>
            </a:xfrm>
            <a:custGeom>
              <a:avLst/>
              <a:gdLst/>
              <a:ahLst/>
              <a:cxnLst/>
              <a:rect l="l" t="t" r="r" b="b"/>
              <a:pathLst>
                <a:path h="27940">
                  <a:moveTo>
                    <a:pt x="0" y="0"/>
                  </a:moveTo>
                  <a:lnTo>
                    <a:pt x="0" y="27622"/>
                  </a:lnTo>
                </a:path>
                <a:path h="27940">
                  <a:moveTo>
                    <a:pt x="0" y="0"/>
                  </a:moveTo>
                  <a:lnTo>
                    <a:pt x="0" y="27622"/>
                  </a:lnTo>
                </a:path>
              </a:pathLst>
            </a:custGeom>
            <a:ln w="6286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564" name="object 1564"/>
            <p:cNvSpPr/>
            <p:nvPr/>
          </p:nvSpPr>
          <p:spPr>
            <a:xfrm>
              <a:off x="4319016" y="7383780"/>
              <a:ext cx="0" cy="22860"/>
            </a:xfrm>
            <a:custGeom>
              <a:avLst/>
              <a:gdLst/>
              <a:ahLst/>
              <a:cxnLst/>
              <a:rect l="l" t="t" r="r" b="b"/>
              <a:pathLst>
                <a:path h="22859">
                  <a:moveTo>
                    <a:pt x="0" y="22859"/>
                  </a:moveTo>
                  <a:lnTo>
                    <a:pt x="0" y="0"/>
                  </a:lnTo>
                </a:path>
              </a:pathLst>
            </a:custGeom>
            <a:ln w="476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565" name="object 1565"/>
            <p:cNvSpPr/>
            <p:nvPr/>
          </p:nvSpPr>
          <p:spPr>
            <a:xfrm>
              <a:off x="4320539" y="7383780"/>
              <a:ext cx="1905" cy="22860"/>
            </a:xfrm>
            <a:custGeom>
              <a:avLst/>
              <a:gdLst/>
              <a:ahLst/>
              <a:cxnLst/>
              <a:rect l="l" t="t" r="r" b="b"/>
              <a:pathLst>
                <a:path w="1904" h="22859">
                  <a:moveTo>
                    <a:pt x="762" y="-2381"/>
                  </a:moveTo>
                  <a:lnTo>
                    <a:pt x="762" y="25240"/>
                  </a:lnTo>
                </a:path>
              </a:pathLst>
            </a:custGeom>
            <a:ln w="6286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566" name="object 1566"/>
            <p:cNvSpPr/>
            <p:nvPr/>
          </p:nvSpPr>
          <p:spPr>
            <a:xfrm>
              <a:off x="4322064" y="7383780"/>
              <a:ext cx="0" cy="22860"/>
            </a:xfrm>
            <a:custGeom>
              <a:avLst/>
              <a:gdLst/>
              <a:ahLst/>
              <a:cxnLst/>
              <a:rect l="l" t="t" r="r" b="b"/>
              <a:pathLst>
                <a:path h="22859">
                  <a:moveTo>
                    <a:pt x="0" y="22859"/>
                  </a:moveTo>
                  <a:lnTo>
                    <a:pt x="0" y="0"/>
                  </a:lnTo>
                </a:path>
                <a:path h="22859">
                  <a:moveTo>
                    <a:pt x="0" y="22859"/>
                  </a:moveTo>
                  <a:lnTo>
                    <a:pt x="0" y="0"/>
                  </a:lnTo>
                </a:path>
              </a:pathLst>
            </a:custGeom>
            <a:ln w="476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567" name="object 1567"/>
            <p:cNvSpPr/>
            <p:nvPr/>
          </p:nvSpPr>
          <p:spPr>
            <a:xfrm>
              <a:off x="4322064" y="7383780"/>
              <a:ext cx="1905" cy="22860"/>
            </a:xfrm>
            <a:custGeom>
              <a:avLst/>
              <a:gdLst/>
              <a:ahLst/>
              <a:cxnLst/>
              <a:rect l="l" t="t" r="r" b="b"/>
              <a:pathLst>
                <a:path w="1904" h="22859">
                  <a:moveTo>
                    <a:pt x="762" y="-2381"/>
                  </a:moveTo>
                  <a:lnTo>
                    <a:pt x="762" y="25240"/>
                  </a:lnTo>
                </a:path>
              </a:pathLst>
            </a:custGeom>
            <a:ln w="6286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568" name="object 1568"/>
            <p:cNvSpPr/>
            <p:nvPr/>
          </p:nvSpPr>
          <p:spPr>
            <a:xfrm>
              <a:off x="4325111" y="7383780"/>
              <a:ext cx="5080" cy="22860"/>
            </a:xfrm>
            <a:custGeom>
              <a:avLst/>
              <a:gdLst/>
              <a:ahLst/>
              <a:cxnLst/>
              <a:rect l="l" t="t" r="r" b="b"/>
              <a:pathLst>
                <a:path w="5079" h="22859">
                  <a:moveTo>
                    <a:pt x="0" y="22859"/>
                  </a:moveTo>
                  <a:lnTo>
                    <a:pt x="0" y="0"/>
                  </a:lnTo>
                </a:path>
                <a:path w="5079" h="22859">
                  <a:moveTo>
                    <a:pt x="1524" y="22859"/>
                  </a:moveTo>
                  <a:lnTo>
                    <a:pt x="1524" y="0"/>
                  </a:lnTo>
                </a:path>
                <a:path w="5079" h="22859">
                  <a:moveTo>
                    <a:pt x="1524" y="22859"/>
                  </a:moveTo>
                  <a:lnTo>
                    <a:pt x="1524" y="0"/>
                  </a:lnTo>
                </a:path>
                <a:path w="5079" h="22859">
                  <a:moveTo>
                    <a:pt x="3048" y="22859"/>
                  </a:moveTo>
                  <a:lnTo>
                    <a:pt x="3048" y="0"/>
                  </a:lnTo>
                </a:path>
                <a:path w="5079" h="22859">
                  <a:moveTo>
                    <a:pt x="4572" y="22859"/>
                  </a:moveTo>
                  <a:lnTo>
                    <a:pt x="4572" y="0"/>
                  </a:lnTo>
                </a:path>
                <a:path w="5079" h="22859">
                  <a:moveTo>
                    <a:pt x="4572" y="22859"/>
                  </a:moveTo>
                  <a:lnTo>
                    <a:pt x="4572" y="0"/>
                  </a:lnTo>
                </a:path>
                <a:path w="5079" h="22859">
                  <a:moveTo>
                    <a:pt x="4572" y="22859"/>
                  </a:moveTo>
                  <a:lnTo>
                    <a:pt x="4572" y="0"/>
                  </a:lnTo>
                </a:path>
              </a:pathLst>
            </a:custGeom>
            <a:ln w="476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569" name="object 1569"/>
            <p:cNvSpPr/>
            <p:nvPr/>
          </p:nvSpPr>
          <p:spPr>
            <a:xfrm>
              <a:off x="4331970" y="7381398"/>
              <a:ext cx="1905" cy="27940"/>
            </a:xfrm>
            <a:custGeom>
              <a:avLst/>
              <a:gdLst/>
              <a:ahLst/>
              <a:cxnLst/>
              <a:rect l="l" t="t" r="r" b="b"/>
              <a:pathLst>
                <a:path w="1904" h="27940">
                  <a:moveTo>
                    <a:pt x="0" y="0"/>
                  </a:moveTo>
                  <a:lnTo>
                    <a:pt x="0" y="27622"/>
                  </a:lnTo>
                </a:path>
                <a:path w="1904" h="27940">
                  <a:moveTo>
                    <a:pt x="1524" y="0"/>
                  </a:moveTo>
                  <a:lnTo>
                    <a:pt x="1524" y="27622"/>
                  </a:lnTo>
                </a:path>
                <a:path w="1904" h="27940">
                  <a:moveTo>
                    <a:pt x="1524" y="0"/>
                  </a:moveTo>
                  <a:lnTo>
                    <a:pt x="1524" y="27622"/>
                  </a:lnTo>
                </a:path>
              </a:pathLst>
            </a:custGeom>
            <a:ln w="6286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570" name="object 1570"/>
            <p:cNvSpPr/>
            <p:nvPr/>
          </p:nvSpPr>
          <p:spPr>
            <a:xfrm>
              <a:off x="4334256" y="7383780"/>
              <a:ext cx="1905" cy="22860"/>
            </a:xfrm>
            <a:custGeom>
              <a:avLst/>
              <a:gdLst/>
              <a:ahLst/>
              <a:cxnLst/>
              <a:rect l="l" t="t" r="r" b="b"/>
              <a:pathLst>
                <a:path w="1904" h="22859">
                  <a:moveTo>
                    <a:pt x="762" y="-2381"/>
                  </a:moveTo>
                  <a:lnTo>
                    <a:pt x="762" y="25240"/>
                  </a:lnTo>
                </a:path>
              </a:pathLst>
            </a:custGeom>
            <a:ln w="6286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571" name="object 1571"/>
            <p:cNvSpPr/>
            <p:nvPr/>
          </p:nvSpPr>
          <p:spPr>
            <a:xfrm>
              <a:off x="4335780" y="7383780"/>
              <a:ext cx="1905" cy="22860"/>
            </a:xfrm>
            <a:custGeom>
              <a:avLst/>
              <a:gdLst/>
              <a:ahLst/>
              <a:cxnLst/>
              <a:rect l="l" t="t" r="r" b="b"/>
              <a:pathLst>
                <a:path w="1904" h="22859">
                  <a:moveTo>
                    <a:pt x="761" y="-2381"/>
                  </a:moveTo>
                  <a:lnTo>
                    <a:pt x="761" y="25240"/>
                  </a:lnTo>
                </a:path>
              </a:pathLst>
            </a:custGeom>
            <a:ln w="6286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572" name="object 1572"/>
            <p:cNvSpPr/>
            <p:nvPr/>
          </p:nvSpPr>
          <p:spPr>
            <a:xfrm>
              <a:off x="4338065" y="7381398"/>
              <a:ext cx="0" cy="27940"/>
            </a:xfrm>
            <a:custGeom>
              <a:avLst/>
              <a:gdLst/>
              <a:ahLst/>
              <a:cxnLst/>
              <a:rect l="l" t="t" r="r" b="b"/>
              <a:pathLst>
                <a:path h="27940">
                  <a:moveTo>
                    <a:pt x="0" y="0"/>
                  </a:moveTo>
                  <a:lnTo>
                    <a:pt x="0" y="27622"/>
                  </a:lnTo>
                </a:path>
                <a:path h="27940">
                  <a:moveTo>
                    <a:pt x="0" y="0"/>
                  </a:moveTo>
                  <a:lnTo>
                    <a:pt x="0" y="27622"/>
                  </a:lnTo>
                </a:path>
              </a:pathLst>
            </a:custGeom>
            <a:ln w="6286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573" name="object 1573"/>
            <p:cNvSpPr/>
            <p:nvPr/>
          </p:nvSpPr>
          <p:spPr>
            <a:xfrm>
              <a:off x="4338827" y="7383780"/>
              <a:ext cx="6350" cy="22860"/>
            </a:xfrm>
            <a:custGeom>
              <a:avLst/>
              <a:gdLst/>
              <a:ahLst/>
              <a:cxnLst/>
              <a:rect l="l" t="t" r="r" b="b"/>
              <a:pathLst>
                <a:path w="6350" h="22859">
                  <a:moveTo>
                    <a:pt x="0" y="22859"/>
                  </a:moveTo>
                  <a:lnTo>
                    <a:pt x="0" y="0"/>
                  </a:lnTo>
                </a:path>
                <a:path w="6350" h="22859">
                  <a:moveTo>
                    <a:pt x="1524" y="22859"/>
                  </a:moveTo>
                  <a:lnTo>
                    <a:pt x="1524" y="0"/>
                  </a:lnTo>
                </a:path>
                <a:path w="6350" h="22859">
                  <a:moveTo>
                    <a:pt x="1524" y="22859"/>
                  </a:moveTo>
                  <a:lnTo>
                    <a:pt x="1524" y="0"/>
                  </a:lnTo>
                </a:path>
                <a:path w="6350" h="22859">
                  <a:moveTo>
                    <a:pt x="3048" y="22859"/>
                  </a:moveTo>
                  <a:lnTo>
                    <a:pt x="3048" y="0"/>
                  </a:lnTo>
                </a:path>
                <a:path w="6350" h="22859">
                  <a:moveTo>
                    <a:pt x="4572" y="22859"/>
                  </a:moveTo>
                  <a:lnTo>
                    <a:pt x="4572" y="0"/>
                  </a:lnTo>
                </a:path>
                <a:path w="6350" h="22859">
                  <a:moveTo>
                    <a:pt x="6096" y="22859"/>
                  </a:moveTo>
                  <a:lnTo>
                    <a:pt x="6096" y="0"/>
                  </a:lnTo>
                </a:path>
                <a:path w="6350" h="22859">
                  <a:moveTo>
                    <a:pt x="6096" y="22859"/>
                  </a:moveTo>
                  <a:lnTo>
                    <a:pt x="6096" y="0"/>
                  </a:lnTo>
                </a:path>
              </a:pathLst>
            </a:custGeom>
            <a:ln w="476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574" name="object 1574"/>
            <p:cNvSpPr/>
            <p:nvPr/>
          </p:nvSpPr>
          <p:spPr>
            <a:xfrm>
              <a:off x="4344924" y="7383780"/>
              <a:ext cx="1905" cy="22860"/>
            </a:xfrm>
            <a:custGeom>
              <a:avLst/>
              <a:gdLst/>
              <a:ahLst/>
              <a:cxnLst/>
              <a:rect l="l" t="t" r="r" b="b"/>
              <a:pathLst>
                <a:path w="1904" h="22859">
                  <a:moveTo>
                    <a:pt x="762" y="-2381"/>
                  </a:moveTo>
                  <a:lnTo>
                    <a:pt x="762" y="25240"/>
                  </a:lnTo>
                </a:path>
              </a:pathLst>
            </a:custGeom>
            <a:ln w="6286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575" name="object 1575"/>
            <p:cNvSpPr/>
            <p:nvPr/>
          </p:nvSpPr>
          <p:spPr>
            <a:xfrm>
              <a:off x="4346448" y="7383780"/>
              <a:ext cx="1905" cy="22860"/>
            </a:xfrm>
            <a:custGeom>
              <a:avLst/>
              <a:gdLst/>
              <a:ahLst/>
              <a:cxnLst/>
              <a:rect l="l" t="t" r="r" b="b"/>
              <a:pathLst>
                <a:path w="1904" h="22859">
                  <a:moveTo>
                    <a:pt x="762" y="-2381"/>
                  </a:moveTo>
                  <a:lnTo>
                    <a:pt x="762" y="25240"/>
                  </a:lnTo>
                </a:path>
              </a:pathLst>
            </a:custGeom>
            <a:ln w="6286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576" name="object 1576"/>
            <p:cNvSpPr/>
            <p:nvPr/>
          </p:nvSpPr>
          <p:spPr>
            <a:xfrm>
              <a:off x="4348734" y="7381398"/>
              <a:ext cx="0" cy="27940"/>
            </a:xfrm>
            <a:custGeom>
              <a:avLst/>
              <a:gdLst/>
              <a:ahLst/>
              <a:cxnLst/>
              <a:rect l="l" t="t" r="r" b="b"/>
              <a:pathLst>
                <a:path h="27940">
                  <a:moveTo>
                    <a:pt x="0" y="0"/>
                  </a:moveTo>
                  <a:lnTo>
                    <a:pt x="0" y="27622"/>
                  </a:lnTo>
                </a:path>
                <a:path h="27940">
                  <a:moveTo>
                    <a:pt x="0" y="0"/>
                  </a:moveTo>
                  <a:lnTo>
                    <a:pt x="0" y="27622"/>
                  </a:lnTo>
                </a:path>
              </a:pathLst>
            </a:custGeom>
            <a:ln w="6286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577" name="object 1577"/>
            <p:cNvSpPr/>
            <p:nvPr/>
          </p:nvSpPr>
          <p:spPr>
            <a:xfrm>
              <a:off x="4349496" y="7383780"/>
              <a:ext cx="1905" cy="22860"/>
            </a:xfrm>
            <a:custGeom>
              <a:avLst/>
              <a:gdLst/>
              <a:ahLst/>
              <a:cxnLst/>
              <a:rect l="l" t="t" r="r" b="b"/>
              <a:pathLst>
                <a:path w="1904" h="22859">
                  <a:moveTo>
                    <a:pt x="761" y="-2381"/>
                  </a:moveTo>
                  <a:lnTo>
                    <a:pt x="761" y="25240"/>
                  </a:lnTo>
                </a:path>
              </a:pathLst>
            </a:custGeom>
            <a:ln w="6286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578" name="object 1578"/>
            <p:cNvSpPr/>
            <p:nvPr/>
          </p:nvSpPr>
          <p:spPr>
            <a:xfrm>
              <a:off x="4351781" y="7381398"/>
              <a:ext cx="0" cy="27940"/>
            </a:xfrm>
            <a:custGeom>
              <a:avLst/>
              <a:gdLst/>
              <a:ahLst/>
              <a:cxnLst/>
              <a:rect l="l" t="t" r="r" b="b"/>
              <a:pathLst>
                <a:path h="27940">
                  <a:moveTo>
                    <a:pt x="0" y="0"/>
                  </a:moveTo>
                  <a:lnTo>
                    <a:pt x="0" y="27622"/>
                  </a:lnTo>
                </a:path>
                <a:path h="27940">
                  <a:moveTo>
                    <a:pt x="0" y="0"/>
                  </a:moveTo>
                  <a:lnTo>
                    <a:pt x="0" y="27622"/>
                  </a:lnTo>
                </a:path>
              </a:pathLst>
            </a:custGeom>
            <a:ln w="6286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579" name="object 1579"/>
            <p:cNvSpPr/>
            <p:nvPr/>
          </p:nvSpPr>
          <p:spPr>
            <a:xfrm>
              <a:off x="4352543" y="7383780"/>
              <a:ext cx="1905" cy="22860"/>
            </a:xfrm>
            <a:custGeom>
              <a:avLst/>
              <a:gdLst/>
              <a:ahLst/>
              <a:cxnLst/>
              <a:rect l="l" t="t" r="r" b="b"/>
              <a:pathLst>
                <a:path w="1904" h="22859">
                  <a:moveTo>
                    <a:pt x="0" y="22859"/>
                  </a:moveTo>
                  <a:lnTo>
                    <a:pt x="0" y="0"/>
                  </a:lnTo>
                </a:path>
                <a:path w="1904" h="22859">
                  <a:moveTo>
                    <a:pt x="1524" y="22859"/>
                  </a:moveTo>
                  <a:lnTo>
                    <a:pt x="1524" y="0"/>
                  </a:lnTo>
                </a:path>
              </a:pathLst>
            </a:custGeom>
            <a:ln w="476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580" name="object 1580"/>
            <p:cNvSpPr/>
            <p:nvPr/>
          </p:nvSpPr>
          <p:spPr>
            <a:xfrm>
              <a:off x="4356354" y="7381398"/>
              <a:ext cx="0" cy="27940"/>
            </a:xfrm>
            <a:custGeom>
              <a:avLst/>
              <a:gdLst/>
              <a:ahLst/>
              <a:cxnLst/>
              <a:rect l="l" t="t" r="r" b="b"/>
              <a:pathLst>
                <a:path h="27940">
                  <a:moveTo>
                    <a:pt x="0" y="0"/>
                  </a:moveTo>
                  <a:lnTo>
                    <a:pt x="0" y="27622"/>
                  </a:lnTo>
                </a:path>
                <a:path h="27940">
                  <a:moveTo>
                    <a:pt x="0" y="0"/>
                  </a:moveTo>
                  <a:lnTo>
                    <a:pt x="0" y="27622"/>
                  </a:lnTo>
                </a:path>
              </a:pathLst>
            </a:custGeom>
            <a:ln w="6286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581" name="object 1581"/>
            <p:cNvSpPr/>
            <p:nvPr/>
          </p:nvSpPr>
          <p:spPr>
            <a:xfrm>
              <a:off x="4357116" y="7383780"/>
              <a:ext cx="1905" cy="22860"/>
            </a:xfrm>
            <a:custGeom>
              <a:avLst/>
              <a:gdLst/>
              <a:ahLst/>
              <a:cxnLst/>
              <a:rect l="l" t="t" r="r" b="b"/>
              <a:pathLst>
                <a:path w="1904" h="22859">
                  <a:moveTo>
                    <a:pt x="0" y="22859"/>
                  </a:moveTo>
                  <a:lnTo>
                    <a:pt x="0" y="0"/>
                  </a:lnTo>
                </a:path>
                <a:path w="1904" h="22859">
                  <a:moveTo>
                    <a:pt x="1524" y="22859"/>
                  </a:moveTo>
                  <a:lnTo>
                    <a:pt x="1524" y="0"/>
                  </a:lnTo>
                </a:path>
              </a:pathLst>
            </a:custGeom>
            <a:ln w="476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582" name="object 1582"/>
            <p:cNvSpPr/>
            <p:nvPr/>
          </p:nvSpPr>
          <p:spPr>
            <a:xfrm>
              <a:off x="4359402" y="7381398"/>
              <a:ext cx="0" cy="27940"/>
            </a:xfrm>
            <a:custGeom>
              <a:avLst/>
              <a:gdLst/>
              <a:ahLst/>
              <a:cxnLst/>
              <a:rect l="l" t="t" r="r" b="b"/>
              <a:pathLst>
                <a:path h="27940">
                  <a:moveTo>
                    <a:pt x="0" y="0"/>
                  </a:moveTo>
                  <a:lnTo>
                    <a:pt x="0" y="27622"/>
                  </a:lnTo>
                </a:path>
                <a:path h="27940">
                  <a:moveTo>
                    <a:pt x="0" y="0"/>
                  </a:moveTo>
                  <a:lnTo>
                    <a:pt x="0" y="27622"/>
                  </a:lnTo>
                </a:path>
              </a:pathLst>
            </a:custGeom>
            <a:ln w="6286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583" name="object 1583"/>
            <p:cNvSpPr/>
            <p:nvPr/>
          </p:nvSpPr>
          <p:spPr>
            <a:xfrm>
              <a:off x="4360164" y="7383780"/>
              <a:ext cx="0" cy="22860"/>
            </a:xfrm>
            <a:custGeom>
              <a:avLst/>
              <a:gdLst/>
              <a:ahLst/>
              <a:cxnLst/>
              <a:rect l="l" t="t" r="r" b="b"/>
              <a:pathLst>
                <a:path h="22859">
                  <a:moveTo>
                    <a:pt x="0" y="22859"/>
                  </a:moveTo>
                  <a:lnTo>
                    <a:pt x="0" y="0"/>
                  </a:lnTo>
                </a:path>
              </a:pathLst>
            </a:custGeom>
            <a:ln w="476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584" name="object 1584"/>
            <p:cNvSpPr/>
            <p:nvPr/>
          </p:nvSpPr>
          <p:spPr>
            <a:xfrm>
              <a:off x="4360926" y="7381398"/>
              <a:ext cx="0" cy="27940"/>
            </a:xfrm>
            <a:custGeom>
              <a:avLst/>
              <a:gdLst/>
              <a:ahLst/>
              <a:cxnLst/>
              <a:rect l="l" t="t" r="r" b="b"/>
              <a:pathLst>
                <a:path h="27940">
                  <a:moveTo>
                    <a:pt x="0" y="0"/>
                  </a:moveTo>
                  <a:lnTo>
                    <a:pt x="0" y="27622"/>
                  </a:lnTo>
                </a:path>
                <a:path h="27940">
                  <a:moveTo>
                    <a:pt x="0" y="0"/>
                  </a:moveTo>
                  <a:lnTo>
                    <a:pt x="0" y="27622"/>
                  </a:lnTo>
                </a:path>
              </a:pathLst>
            </a:custGeom>
            <a:ln w="6286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585" name="object 1585"/>
            <p:cNvSpPr/>
            <p:nvPr/>
          </p:nvSpPr>
          <p:spPr>
            <a:xfrm>
              <a:off x="4363211" y="7383780"/>
              <a:ext cx="3175" cy="22860"/>
            </a:xfrm>
            <a:custGeom>
              <a:avLst/>
              <a:gdLst/>
              <a:ahLst/>
              <a:cxnLst/>
              <a:rect l="l" t="t" r="r" b="b"/>
              <a:pathLst>
                <a:path w="3175" h="22859">
                  <a:moveTo>
                    <a:pt x="0" y="22859"/>
                  </a:moveTo>
                  <a:lnTo>
                    <a:pt x="0" y="0"/>
                  </a:lnTo>
                </a:path>
                <a:path w="3175" h="22859">
                  <a:moveTo>
                    <a:pt x="1524" y="22859"/>
                  </a:moveTo>
                  <a:lnTo>
                    <a:pt x="1524" y="0"/>
                  </a:lnTo>
                </a:path>
                <a:path w="3175" h="22859">
                  <a:moveTo>
                    <a:pt x="3048" y="22859"/>
                  </a:moveTo>
                  <a:lnTo>
                    <a:pt x="3048" y="0"/>
                  </a:lnTo>
                </a:path>
                <a:path w="3175" h="22859">
                  <a:moveTo>
                    <a:pt x="3048" y="22859"/>
                  </a:moveTo>
                  <a:lnTo>
                    <a:pt x="3048" y="0"/>
                  </a:lnTo>
                </a:path>
              </a:pathLst>
            </a:custGeom>
            <a:ln w="476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586" name="object 1586"/>
            <p:cNvSpPr/>
            <p:nvPr/>
          </p:nvSpPr>
          <p:spPr>
            <a:xfrm>
              <a:off x="4366260" y="7383780"/>
              <a:ext cx="1905" cy="22860"/>
            </a:xfrm>
            <a:custGeom>
              <a:avLst/>
              <a:gdLst/>
              <a:ahLst/>
              <a:cxnLst/>
              <a:rect l="l" t="t" r="r" b="b"/>
              <a:pathLst>
                <a:path w="1904" h="22859">
                  <a:moveTo>
                    <a:pt x="762" y="-2381"/>
                  </a:moveTo>
                  <a:lnTo>
                    <a:pt x="762" y="25240"/>
                  </a:lnTo>
                </a:path>
              </a:pathLst>
            </a:custGeom>
            <a:ln w="6286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587" name="object 1587"/>
            <p:cNvSpPr/>
            <p:nvPr/>
          </p:nvSpPr>
          <p:spPr>
            <a:xfrm>
              <a:off x="4367783" y="7383780"/>
              <a:ext cx="1905" cy="22860"/>
            </a:xfrm>
            <a:custGeom>
              <a:avLst/>
              <a:gdLst/>
              <a:ahLst/>
              <a:cxnLst/>
              <a:rect l="l" t="t" r="r" b="b"/>
              <a:pathLst>
                <a:path w="1904" h="22859">
                  <a:moveTo>
                    <a:pt x="762" y="-2381"/>
                  </a:moveTo>
                  <a:lnTo>
                    <a:pt x="762" y="25240"/>
                  </a:lnTo>
                </a:path>
              </a:pathLst>
            </a:custGeom>
            <a:ln w="6286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588" name="object 1588"/>
            <p:cNvSpPr/>
            <p:nvPr/>
          </p:nvSpPr>
          <p:spPr>
            <a:xfrm>
              <a:off x="4370832" y="7383780"/>
              <a:ext cx="0" cy="22860"/>
            </a:xfrm>
            <a:custGeom>
              <a:avLst/>
              <a:gdLst/>
              <a:ahLst/>
              <a:cxnLst/>
              <a:rect l="l" t="t" r="r" b="b"/>
              <a:pathLst>
                <a:path h="22859">
                  <a:moveTo>
                    <a:pt x="0" y="22859"/>
                  </a:moveTo>
                  <a:lnTo>
                    <a:pt x="0" y="0"/>
                  </a:lnTo>
                </a:path>
                <a:path h="22859">
                  <a:moveTo>
                    <a:pt x="0" y="22859"/>
                  </a:moveTo>
                  <a:lnTo>
                    <a:pt x="0" y="0"/>
                  </a:lnTo>
                </a:path>
              </a:pathLst>
            </a:custGeom>
            <a:ln w="476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589" name="object 1589"/>
            <p:cNvSpPr/>
            <p:nvPr/>
          </p:nvSpPr>
          <p:spPr>
            <a:xfrm>
              <a:off x="4370832" y="7383780"/>
              <a:ext cx="1905" cy="22860"/>
            </a:xfrm>
            <a:custGeom>
              <a:avLst/>
              <a:gdLst/>
              <a:ahLst/>
              <a:cxnLst/>
              <a:rect l="l" t="t" r="r" b="b"/>
              <a:pathLst>
                <a:path w="1904" h="22859">
                  <a:moveTo>
                    <a:pt x="762" y="-2381"/>
                  </a:moveTo>
                  <a:lnTo>
                    <a:pt x="762" y="25240"/>
                  </a:lnTo>
                </a:path>
              </a:pathLst>
            </a:custGeom>
            <a:ln w="6286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590" name="object 1590"/>
            <p:cNvSpPr/>
            <p:nvPr/>
          </p:nvSpPr>
          <p:spPr>
            <a:xfrm>
              <a:off x="4373118" y="7381398"/>
              <a:ext cx="0" cy="27940"/>
            </a:xfrm>
            <a:custGeom>
              <a:avLst/>
              <a:gdLst/>
              <a:ahLst/>
              <a:cxnLst/>
              <a:rect l="l" t="t" r="r" b="b"/>
              <a:pathLst>
                <a:path h="27940">
                  <a:moveTo>
                    <a:pt x="0" y="0"/>
                  </a:moveTo>
                  <a:lnTo>
                    <a:pt x="0" y="27622"/>
                  </a:lnTo>
                </a:path>
                <a:path h="27940">
                  <a:moveTo>
                    <a:pt x="0" y="0"/>
                  </a:moveTo>
                  <a:lnTo>
                    <a:pt x="0" y="27622"/>
                  </a:lnTo>
                </a:path>
              </a:pathLst>
            </a:custGeom>
            <a:ln w="6286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591" name="object 1591"/>
            <p:cNvSpPr/>
            <p:nvPr/>
          </p:nvSpPr>
          <p:spPr>
            <a:xfrm>
              <a:off x="4373880" y="7383780"/>
              <a:ext cx="1905" cy="22860"/>
            </a:xfrm>
            <a:custGeom>
              <a:avLst/>
              <a:gdLst/>
              <a:ahLst/>
              <a:cxnLst/>
              <a:rect l="l" t="t" r="r" b="b"/>
              <a:pathLst>
                <a:path w="1904" h="22859">
                  <a:moveTo>
                    <a:pt x="0" y="22859"/>
                  </a:moveTo>
                  <a:lnTo>
                    <a:pt x="0" y="0"/>
                  </a:lnTo>
                </a:path>
                <a:path w="1904" h="22859">
                  <a:moveTo>
                    <a:pt x="1523" y="22859"/>
                  </a:moveTo>
                  <a:lnTo>
                    <a:pt x="1523" y="0"/>
                  </a:lnTo>
                </a:path>
              </a:pathLst>
            </a:custGeom>
            <a:ln w="476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592" name="object 1592"/>
            <p:cNvSpPr/>
            <p:nvPr/>
          </p:nvSpPr>
          <p:spPr>
            <a:xfrm>
              <a:off x="4377689" y="7381398"/>
              <a:ext cx="0" cy="27940"/>
            </a:xfrm>
            <a:custGeom>
              <a:avLst/>
              <a:gdLst/>
              <a:ahLst/>
              <a:cxnLst/>
              <a:rect l="l" t="t" r="r" b="b"/>
              <a:pathLst>
                <a:path h="27940">
                  <a:moveTo>
                    <a:pt x="0" y="0"/>
                  </a:moveTo>
                  <a:lnTo>
                    <a:pt x="0" y="27622"/>
                  </a:lnTo>
                </a:path>
                <a:path h="27940">
                  <a:moveTo>
                    <a:pt x="0" y="0"/>
                  </a:moveTo>
                  <a:lnTo>
                    <a:pt x="0" y="27622"/>
                  </a:lnTo>
                </a:path>
              </a:pathLst>
            </a:custGeom>
            <a:ln w="6286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593" name="object 1593"/>
            <p:cNvSpPr/>
            <p:nvPr/>
          </p:nvSpPr>
          <p:spPr>
            <a:xfrm>
              <a:off x="4378451" y="7383780"/>
              <a:ext cx="0" cy="22860"/>
            </a:xfrm>
            <a:custGeom>
              <a:avLst/>
              <a:gdLst/>
              <a:ahLst/>
              <a:cxnLst/>
              <a:rect l="l" t="t" r="r" b="b"/>
              <a:pathLst>
                <a:path h="22859">
                  <a:moveTo>
                    <a:pt x="0" y="22859"/>
                  </a:moveTo>
                  <a:lnTo>
                    <a:pt x="0" y="0"/>
                  </a:lnTo>
                </a:path>
              </a:pathLst>
            </a:custGeom>
            <a:ln w="476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594" name="object 1594"/>
            <p:cNvSpPr/>
            <p:nvPr/>
          </p:nvSpPr>
          <p:spPr>
            <a:xfrm>
              <a:off x="4379975" y="7383780"/>
              <a:ext cx="1905" cy="22860"/>
            </a:xfrm>
            <a:custGeom>
              <a:avLst/>
              <a:gdLst/>
              <a:ahLst/>
              <a:cxnLst/>
              <a:rect l="l" t="t" r="r" b="b"/>
              <a:pathLst>
                <a:path w="1904" h="22859">
                  <a:moveTo>
                    <a:pt x="762" y="-2381"/>
                  </a:moveTo>
                  <a:lnTo>
                    <a:pt x="762" y="25240"/>
                  </a:lnTo>
                </a:path>
              </a:pathLst>
            </a:custGeom>
            <a:ln w="6286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595" name="object 1595"/>
            <p:cNvSpPr/>
            <p:nvPr/>
          </p:nvSpPr>
          <p:spPr>
            <a:xfrm>
              <a:off x="4381500" y="7383780"/>
              <a:ext cx="0" cy="22860"/>
            </a:xfrm>
            <a:custGeom>
              <a:avLst/>
              <a:gdLst/>
              <a:ahLst/>
              <a:cxnLst/>
              <a:rect l="l" t="t" r="r" b="b"/>
              <a:pathLst>
                <a:path h="22859">
                  <a:moveTo>
                    <a:pt x="0" y="22859"/>
                  </a:moveTo>
                  <a:lnTo>
                    <a:pt x="0" y="0"/>
                  </a:lnTo>
                </a:path>
                <a:path h="22859">
                  <a:moveTo>
                    <a:pt x="0" y="22859"/>
                  </a:moveTo>
                  <a:lnTo>
                    <a:pt x="0" y="0"/>
                  </a:lnTo>
                </a:path>
              </a:pathLst>
            </a:custGeom>
            <a:ln w="476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596" name="object 1596"/>
            <p:cNvSpPr/>
            <p:nvPr/>
          </p:nvSpPr>
          <p:spPr>
            <a:xfrm>
              <a:off x="4381500" y="7383780"/>
              <a:ext cx="1905" cy="22860"/>
            </a:xfrm>
            <a:custGeom>
              <a:avLst/>
              <a:gdLst/>
              <a:ahLst/>
              <a:cxnLst/>
              <a:rect l="l" t="t" r="r" b="b"/>
              <a:pathLst>
                <a:path w="1904" h="22859">
                  <a:moveTo>
                    <a:pt x="762" y="-2381"/>
                  </a:moveTo>
                  <a:lnTo>
                    <a:pt x="762" y="25240"/>
                  </a:lnTo>
                </a:path>
              </a:pathLst>
            </a:custGeom>
            <a:ln w="6286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597" name="object 1597"/>
            <p:cNvSpPr/>
            <p:nvPr/>
          </p:nvSpPr>
          <p:spPr>
            <a:xfrm>
              <a:off x="4383786" y="7381398"/>
              <a:ext cx="0" cy="27940"/>
            </a:xfrm>
            <a:custGeom>
              <a:avLst/>
              <a:gdLst/>
              <a:ahLst/>
              <a:cxnLst/>
              <a:rect l="l" t="t" r="r" b="b"/>
              <a:pathLst>
                <a:path h="27940">
                  <a:moveTo>
                    <a:pt x="0" y="0"/>
                  </a:moveTo>
                  <a:lnTo>
                    <a:pt x="0" y="27622"/>
                  </a:lnTo>
                </a:path>
                <a:path h="27940">
                  <a:moveTo>
                    <a:pt x="0" y="0"/>
                  </a:moveTo>
                  <a:lnTo>
                    <a:pt x="0" y="27622"/>
                  </a:lnTo>
                </a:path>
              </a:pathLst>
            </a:custGeom>
            <a:ln w="6286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598" name="object 1598"/>
            <p:cNvSpPr/>
            <p:nvPr/>
          </p:nvSpPr>
          <p:spPr>
            <a:xfrm>
              <a:off x="4386072" y="7383780"/>
              <a:ext cx="0" cy="22860"/>
            </a:xfrm>
            <a:custGeom>
              <a:avLst/>
              <a:gdLst/>
              <a:ahLst/>
              <a:cxnLst/>
              <a:rect l="l" t="t" r="r" b="b"/>
              <a:pathLst>
                <a:path h="22859">
                  <a:moveTo>
                    <a:pt x="0" y="22859"/>
                  </a:moveTo>
                  <a:lnTo>
                    <a:pt x="0" y="0"/>
                  </a:lnTo>
                </a:path>
              </a:pathLst>
            </a:custGeom>
            <a:ln w="476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599" name="object 1599"/>
            <p:cNvSpPr/>
            <p:nvPr/>
          </p:nvSpPr>
          <p:spPr>
            <a:xfrm>
              <a:off x="4386072" y="7383780"/>
              <a:ext cx="1905" cy="22860"/>
            </a:xfrm>
            <a:custGeom>
              <a:avLst/>
              <a:gdLst/>
              <a:ahLst/>
              <a:cxnLst/>
              <a:rect l="l" t="t" r="r" b="b"/>
              <a:pathLst>
                <a:path w="1904" h="22859">
                  <a:moveTo>
                    <a:pt x="762" y="-2381"/>
                  </a:moveTo>
                  <a:lnTo>
                    <a:pt x="762" y="25240"/>
                  </a:lnTo>
                </a:path>
              </a:pathLst>
            </a:custGeom>
            <a:ln w="6286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600" name="object 1600"/>
            <p:cNvSpPr/>
            <p:nvPr/>
          </p:nvSpPr>
          <p:spPr>
            <a:xfrm>
              <a:off x="4388358" y="7381398"/>
              <a:ext cx="0" cy="27940"/>
            </a:xfrm>
            <a:custGeom>
              <a:avLst/>
              <a:gdLst/>
              <a:ahLst/>
              <a:cxnLst/>
              <a:rect l="l" t="t" r="r" b="b"/>
              <a:pathLst>
                <a:path h="27940">
                  <a:moveTo>
                    <a:pt x="0" y="0"/>
                  </a:moveTo>
                  <a:lnTo>
                    <a:pt x="0" y="27622"/>
                  </a:lnTo>
                </a:path>
                <a:path h="27940">
                  <a:moveTo>
                    <a:pt x="0" y="0"/>
                  </a:moveTo>
                  <a:lnTo>
                    <a:pt x="0" y="27622"/>
                  </a:lnTo>
                </a:path>
              </a:pathLst>
            </a:custGeom>
            <a:ln w="6286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601" name="object 1601"/>
            <p:cNvSpPr/>
            <p:nvPr/>
          </p:nvSpPr>
          <p:spPr>
            <a:xfrm>
              <a:off x="4389119" y="7383780"/>
              <a:ext cx="0" cy="22860"/>
            </a:xfrm>
            <a:custGeom>
              <a:avLst/>
              <a:gdLst/>
              <a:ahLst/>
              <a:cxnLst/>
              <a:rect l="l" t="t" r="r" b="b"/>
              <a:pathLst>
                <a:path h="22859">
                  <a:moveTo>
                    <a:pt x="0" y="22859"/>
                  </a:moveTo>
                  <a:lnTo>
                    <a:pt x="0" y="0"/>
                  </a:lnTo>
                </a:path>
              </a:pathLst>
            </a:custGeom>
            <a:ln w="476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602" name="object 1602"/>
            <p:cNvSpPr/>
            <p:nvPr/>
          </p:nvSpPr>
          <p:spPr>
            <a:xfrm>
              <a:off x="4391405" y="7381398"/>
              <a:ext cx="1905" cy="27940"/>
            </a:xfrm>
            <a:custGeom>
              <a:avLst/>
              <a:gdLst/>
              <a:ahLst/>
              <a:cxnLst/>
              <a:rect l="l" t="t" r="r" b="b"/>
              <a:pathLst>
                <a:path w="1904" h="27940">
                  <a:moveTo>
                    <a:pt x="0" y="0"/>
                  </a:moveTo>
                  <a:lnTo>
                    <a:pt x="0" y="27622"/>
                  </a:lnTo>
                </a:path>
                <a:path w="1904" h="27940">
                  <a:moveTo>
                    <a:pt x="1524" y="0"/>
                  </a:moveTo>
                  <a:lnTo>
                    <a:pt x="1524" y="27622"/>
                  </a:lnTo>
                </a:path>
                <a:path w="1904" h="27940">
                  <a:moveTo>
                    <a:pt x="1524" y="0"/>
                  </a:moveTo>
                  <a:lnTo>
                    <a:pt x="1524" y="27622"/>
                  </a:lnTo>
                </a:path>
              </a:pathLst>
            </a:custGeom>
            <a:ln w="6286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603" name="object 1603"/>
            <p:cNvSpPr/>
            <p:nvPr/>
          </p:nvSpPr>
          <p:spPr>
            <a:xfrm>
              <a:off x="4393692" y="7383780"/>
              <a:ext cx="0" cy="22860"/>
            </a:xfrm>
            <a:custGeom>
              <a:avLst/>
              <a:gdLst/>
              <a:ahLst/>
              <a:cxnLst/>
              <a:rect l="l" t="t" r="r" b="b"/>
              <a:pathLst>
                <a:path h="22859">
                  <a:moveTo>
                    <a:pt x="0" y="22859"/>
                  </a:moveTo>
                  <a:lnTo>
                    <a:pt x="0" y="0"/>
                  </a:lnTo>
                </a:path>
              </a:pathLst>
            </a:custGeom>
            <a:ln w="476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604" name="object 1604"/>
            <p:cNvSpPr/>
            <p:nvPr/>
          </p:nvSpPr>
          <p:spPr>
            <a:xfrm>
              <a:off x="4394454" y="7381398"/>
              <a:ext cx="0" cy="27940"/>
            </a:xfrm>
            <a:custGeom>
              <a:avLst/>
              <a:gdLst/>
              <a:ahLst/>
              <a:cxnLst/>
              <a:rect l="l" t="t" r="r" b="b"/>
              <a:pathLst>
                <a:path h="27940">
                  <a:moveTo>
                    <a:pt x="0" y="0"/>
                  </a:moveTo>
                  <a:lnTo>
                    <a:pt x="0" y="27622"/>
                  </a:lnTo>
                </a:path>
                <a:path h="27940">
                  <a:moveTo>
                    <a:pt x="0" y="0"/>
                  </a:moveTo>
                  <a:lnTo>
                    <a:pt x="0" y="27622"/>
                  </a:lnTo>
                </a:path>
              </a:pathLst>
            </a:custGeom>
            <a:ln w="6286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605" name="object 1605"/>
            <p:cNvSpPr/>
            <p:nvPr/>
          </p:nvSpPr>
          <p:spPr>
            <a:xfrm>
              <a:off x="4396739" y="7383780"/>
              <a:ext cx="0" cy="22860"/>
            </a:xfrm>
            <a:custGeom>
              <a:avLst/>
              <a:gdLst/>
              <a:ahLst/>
              <a:cxnLst/>
              <a:rect l="l" t="t" r="r" b="b"/>
              <a:pathLst>
                <a:path h="22859">
                  <a:moveTo>
                    <a:pt x="0" y="22859"/>
                  </a:moveTo>
                  <a:lnTo>
                    <a:pt x="0" y="0"/>
                  </a:lnTo>
                </a:path>
              </a:pathLst>
            </a:custGeom>
            <a:ln w="476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606" name="object 1606"/>
            <p:cNvSpPr/>
            <p:nvPr/>
          </p:nvSpPr>
          <p:spPr>
            <a:xfrm>
              <a:off x="4396739" y="7383780"/>
              <a:ext cx="1905" cy="22860"/>
            </a:xfrm>
            <a:custGeom>
              <a:avLst/>
              <a:gdLst/>
              <a:ahLst/>
              <a:cxnLst/>
              <a:rect l="l" t="t" r="r" b="b"/>
              <a:pathLst>
                <a:path w="1904" h="22859">
                  <a:moveTo>
                    <a:pt x="762" y="-2381"/>
                  </a:moveTo>
                  <a:lnTo>
                    <a:pt x="762" y="25240"/>
                  </a:lnTo>
                </a:path>
              </a:pathLst>
            </a:custGeom>
            <a:ln w="6286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607" name="object 1607"/>
            <p:cNvSpPr/>
            <p:nvPr/>
          </p:nvSpPr>
          <p:spPr>
            <a:xfrm>
              <a:off x="4399788" y="7383780"/>
              <a:ext cx="3175" cy="22860"/>
            </a:xfrm>
            <a:custGeom>
              <a:avLst/>
              <a:gdLst/>
              <a:ahLst/>
              <a:cxnLst/>
              <a:rect l="l" t="t" r="r" b="b"/>
              <a:pathLst>
                <a:path w="3175" h="22859">
                  <a:moveTo>
                    <a:pt x="0" y="22859"/>
                  </a:moveTo>
                  <a:lnTo>
                    <a:pt x="0" y="0"/>
                  </a:lnTo>
                </a:path>
                <a:path w="3175" h="22859">
                  <a:moveTo>
                    <a:pt x="0" y="22859"/>
                  </a:moveTo>
                  <a:lnTo>
                    <a:pt x="0" y="0"/>
                  </a:lnTo>
                </a:path>
                <a:path w="3175" h="22859">
                  <a:moveTo>
                    <a:pt x="1523" y="22859"/>
                  </a:moveTo>
                  <a:lnTo>
                    <a:pt x="1523" y="0"/>
                  </a:lnTo>
                </a:path>
                <a:path w="3175" h="22859">
                  <a:moveTo>
                    <a:pt x="3047" y="22859"/>
                  </a:moveTo>
                  <a:lnTo>
                    <a:pt x="3047" y="0"/>
                  </a:lnTo>
                </a:path>
              </a:pathLst>
            </a:custGeom>
            <a:ln w="476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608" name="object 1608"/>
            <p:cNvSpPr/>
            <p:nvPr/>
          </p:nvSpPr>
          <p:spPr>
            <a:xfrm>
              <a:off x="4403597" y="7381398"/>
              <a:ext cx="0" cy="27940"/>
            </a:xfrm>
            <a:custGeom>
              <a:avLst/>
              <a:gdLst/>
              <a:ahLst/>
              <a:cxnLst/>
              <a:rect l="l" t="t" r="r" b="b"/>
              <a:pathLst>
                <a:path h="27940">
                  <a:moveTo>
                    <a:pt x="0" y="0"/>
                  </a:moveTo>
                  <a:lnTo>
                    <a:pt x="0" y="27622"/>
                  </a:lnTo>
                </a:path>
                <a:path h="27940">
                  <a:moveTo>
                    <a:pt x="0" y="0"/>
                  </a:moveTo>
                  <a:lnTo>
                    <a:pt x="0" y="27622"/>
                  </a:lnTo>
                </a:path>
              </a:pathLst>
            </a:custGeom>
            <a:ln w="6286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609" name="object 1609"/>
            <p:cNvSpPr/>
            <p:nvPr/>
          </p:nvSpPr>
          <p:spPr>
            <a:xfrm>
              <a:off x="4404360" y="7383780"/>
              <a:ext cx="0" cy="22860"/>
            </a:xfrm>
            <a:custGeom>
              <a:avLst/>
              <a:gdLst/>
              <a:ahLst/>
              <a:cxnLst/>
              <a:rect l="l" t="t" r="r" b="b"/>
              <a:pathLst>
                <a:path h="22859">
                  <a:moveTo>
                    <a:pt x="0" y="22859"/>
                  </a:moveTo>
                  <a:lnTo>
                    <a:pt x="0" y="0"/>
                  </a:lnTo>
                </a:path>
              </a:pathLst>
            </a:custGeom>
            <a:ln w="476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610" name="object 1610"/>
            <p:cNvSpPr/>
            <p:nvPr/>
          </p:nvSpPr>
          <p:spPr>
            <a:xfrm>
              <a:off x="4406645" y="7381398"/>
              <a:ext cx="0" cy="27940"/>
            </a:xfrm>
            <a:custGeom>
              <a:avLst/>
              <a:gdLst/>
              <a:ahLst/>
              <a:cxnLst/>
              <a:rect l="l" t="t" r="r" b="b"/>
              <a:pathLst>
                <a:path h="27940">
                  <a:moveTo>
                    <a:pt x="0" y="0"/>
                  </a:moveTo>
                  <a:lnTo>
                    <a:pt x="0" y="27622"/>
                  </a:lnTo>
                </a:path>
                <a:path h="27940">
                  <a:moveTo>
                    <a:pt x="0" y="0"/>
                  </a:moveTo>
                  <a:lnTo>
                    <a:pt x="0" y="27622"/>
                  </a:lnTo>
                </a:path>
              </a:pathLst>
            </a:custGeom>
            <a:ln w="6286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611" name="object 1611"/>
            <p:cNvSpPr/>
            <p:nvPr/>
          </p:nvSpPr>
          <p:spPr>
            <a:xfrm>
              <a:off x="4408170" y="7381398"/>
              <a:ext cx="1905" cy="27940"/>
            </a:xfrm>
            <a:custGeom>
              <a:avLst/>
              <a:gdLst/>
              <a:ahLst/>
              <a:cxnLst/>
              <a:rect l="l" t="t" r="r" b="b"/>
              <a:pathLst>
                <a:path w="1904" h="27940">
                  <a:moveTo>
                    <a:pt x="0" y="0"/>
                  </a:moveTo>
                  <a:lnTo>
                    <a:pt x="0" y="27622"/>
                  </a:lnTo>
                </a:path>
                <a:path w="1904" h="27940">
                  <a:moveTo>
                    <a:pt x="1524" y="0"/>
                  </a:moveTo>
                  <a:lnTo>
                    <a:pt x="1524" y="27622"/>
                  </a:lnTo>
                </a:path>
              </a:pathLst>
            </a:custGeom>
            <a:ln w="6286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612" name="object 1612"/>
            <p:cNvSpPr/>
            <p:nvPr/>
          </p:nvSpPr>
          <p:spPr>
            <a:xfrm>
              <a:off x="4410456" y="7383780"/>
              <a:ext cx="6350" cy="22860"/>
            </a:xfrm>
            <a:custGeom>
              <a:avLst/>
              <a:gdLst/>
              <a:ahLst/>
              <a:cxnLst/>
              <a:rect l="l" t="t" r="r" b="b"/>
              <a:pathLst>
                <a:path w="6350" h="22859">
                  <a:moveTo>
                    <a:pt x="0" y="22859"/>
                  </a:moveTo>
                  <a:lnTo>
                    <a:pt x="0" y="0"/>
                  </a:lnTo>
                </a:path>
                <a:path w="6350" h="22859">
                  <a:moveTo>
                    <a:pt x="0" y="22859"/>
                  </a:moveTo>
                  <a:lnTo>
                    <a:pt x="0" y="0"/>
                  </a:lnTo>
                </a:path>
                <a:path w="6350" h="22859">
                  <a:moveTo>
                    <a:pt x="1524" y="22859"/>
                  </a:moveTo>
                  <a:lnTo>
                    <a:pt x="1524" y="0"/>
                  </a:lnTo>
                </a:path>
                <a:path w="6350" h="22859">
                  <a:moveTo>
                    <a:pt x="3047" y="22859"/>
                  </a:moveTo>
                  <a:lnTo>
                    <a:pt x="3047" y="0"/>
                  </a:lnTo>
                </a:path>
                <a:path w="6350" h="22859">
                  <a:moveTo>
                    <a:pt x="4571" y="22859"/>
                  </a:moveTo>
                  <a:lnTo>
                    <a:pt x="4571" y="0"/>
                  </a:lnTo>
                </a:path>
                <a:path w="6350" h="22859">
                  <a:moveTo>
                    <a:pt x="4571" y="22859"/>
                  </a:moveTo>
                  <a:lnTo>
                    <a:pt x="4571" y="0"/>
                  </a:lnTo>
                </a:path>
                <a:path w="6350" h="22859">
                  <a:moveTo>
                    <a:pt x="6095" y="22859"/>
                  </a:moveTo>
                  <a:lnTo>
                    <a:pt x="6095" y="0"/>
                  </a:lnTo>
                </a:path>
              </a:pathLst>
            </a:custGeom>
            <a:ln w="476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613" name="object 1613"/>
            <p:cNvSpPr/>
            <p:nvPr/>
          </p:nvSpPr>
          <p:spPr>
            <a:xfrm>
              <a:off x="4417313" y="7381398"/>
              <a:ext cx="0" cy="27940"/>
            </a:xfrm>
            <a:custGeom>
              <a:avLst/>
              <a:gdLst/>
              <a:ahLst/>
              <a:cxnLst/>
              <a:rect l="l" t="t" r="r" b="b"/>
              <a:pathLst>
                <a:path h="27940">
                  <a:moveTo>
                    <a:pt x="0" y="0"/>
                  </a:moveTo>
                  <a:lnTo>
                    <a:pt x="0" y="27622"/>
                  </a:lnTo>
                </a:path>
                <a:path h="27940">
                  <a:moveTo>
                    <a:pt x="0" y="0"/>
                  </a:moveTo>
                  <a:lnTo>
                    <a:pt x="0" y="27622"/>
                  </a:lnTo>
                </a:path>
              </a:pathLst>
            </a:custGeom>
            <a:ln w="6286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614" name="object 1614"/>
            <p:cNvSpPr/>
            <p:nvPr/>
          </p:nvSpPr>
          <p:spPr>
            <a:xfrm>
              <a:off x="4418838" y="7381398"/>
              <a:ext cx="1905" cy="27940"/>
            </a:xfrm>
            <a:custGeom>
              <a:avLst/>
              <a:gdLst/>
              <a:ahLst/>
              <a:cxnLst/>
              <a:rect l="l" t="t" r="r" b="b"/>
              <a:pathLst>
                <a:path w="1904" h="27940">
                  <a:moveTo>
                    <a:pt x="0" y="0"/>
                  </a:moveTo>
                  <a:lnTo>
                    <a:pt x="0" y="27622"/>
                  </a:lnTo>
                </a:path>
                <a:path w="1904" h="27940">
                  <a:moveTo>
                    <a:pt x="1524" y="0"/>
                  </a:moveTo>
                  <a:lnTo>
                    <a:pt x="1524" y="27622"/>
                  </a:lnTo>
                </a:path>
              </a:pathLst>
            </a:custGeom>
            <a:ln w="6286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615" name="object 1615"/>
            <p:cNvSpPr/>
            <p:nvPr/>
          </p:nvSpPr>
          <p:spPr>
            <a:xfrm>
              <a:off x="4421886" y="7381398"/>
              <a:ext cx="0" cy="27940"/>
            </a:xfrm>
            <a:custGeom>
              <a:avLst/>
              <a:gdLst/>
              <a:ahLst/>
              <a:cxnLst/>
              <a:rect l="l" t="t" r="r" b="b"/>
              <a:pathLst>
                <a:path h="27940">
                  <a:moveTo>
                    <a:pt x="0" y="0"/>
                  </a:moveTo>
                  <a:lnTo>
                    <a:pt x="0" y="27622"/>
                  </a:lnTo>
                </a:path>
                <a:path h="27940">
                  <a:moveTo>
                    <a:pt x="0" y="0"/>
                  </a:moveTo>
                  <a:lnTo>
                    <a:pt x="0" y="27622"/>
                  </a:lnTo>
                </a:path>
              </a:pathLst>
            </a:custGeom>
            <a:ln w="6286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616" name="object 1616"/>
            <p:cNvSpPr/>
            <p:nvPr/>
          </p:nvSpPr>
          <p:spPr>
            <a:xfrm>
              <a:off x="4422648" y="7383780"/>
              <a:ext cx="1905" cy="22860"/>
            </a:xfrm>
            <a:custGeom>
              <a:avLst/>
              <a:gdLst/>
              <a:ahLst/>
              <a:cxnLst/>
              <a:rect l="l" t="t" r="r" b="b"/>
              <a:pathLst>
                <a:path w="1904" h="22859">
                  <a:moveTo>
                    <a:pt x="762" y="-2381"/>
                  </a:moveTo>
                  <a:lnTo>
                    <a:pt x="762" y="25240"/>
                  </a:lnTo>
                </a:path>
              </a:pathLst>
            </a:custGeom>
            <a:ln w="6286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617" name="object 1617"/>
            <p:cNvSpPr/>
            <p:nvPr/>
          </p:nvSpPr>
          <p:spPr>
            <a:xfrm>
              <a:off x="4424172" y="7383780"/>
              <a:ext cx="5080" cy="22860"/>
            </a:xfrm>
            <a:custGeom>
              <a:avLst/>
              <a:gdLst/>
              <a:ahLst/>
              <a:cxnLst/>
              <a:rect l="l" t="t" r="r" b="b"/>
              <a:pathLst>
                <a:path w="5079" h="22859">
                  <a:moveTo>
                    <a:pt x="0" y="22859"/>
                  </a:moveTo>
                  <a:lnTo>
                    <a:pt x="0" y="0"/>
                  </a:lnTo>
                </a:path>
                <a:path w="5079" h="22859">
                  <a:moveTo>
                    <a:pt x="1524" y="22859"/>
                  </a:moveTo>
                  <a:lnTo>
                    <a:pt x="1524" y="0"/>
                  </a:lnTo>
                </a:path>
                <a:path w="5079" h="22859">
                  <a:moveTo>
                    <a:pt x="1524" y="22859"/>
                  </a:moveTo>
                  <a:lnTo>
                    <a:pt x="1524" y="0"/>
                  </a:lnTo>
                </a:path>
                <a:path w="5079" h="22859">
                  <a:moveTo>
                    <a:pt x="3047" y="22859"/>
                  </a:moveTo>
                  <a:lnTo>
                    <a:pt x="3047" y="0"/>
                  </a:lnTo>
                </a:path>
                <a:path w="5079" h="22859">
                  <a:moveTo>
                    <a:pt x="4571" y="22859"/>
                  </a:moveTo>
                  <a:lnTo>
                    <a:pt x="4571" y="0"/>
                  </a:lnTo>
                </a:path>
              </a:pathLst>
            </a:custGeom>
            <a:ln w="476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618" name="object 1618"/>
            <p:cNvSpPr/>
            <p:nvPr/>
          </p:nvSpPr>
          <p:spPr>
            <a:xfrm>
              <a:off x="4431029" y="7381398"/>
              <a:ext cx="0" cy="27940"/>
            </a:xfrm>
            <a:custGeom>
              <a:avLst/>
              <a:gdLst/>
              <a:ahLst/>
              <a:cxnLst/>
              <a:rect l="l" t="t" r="r" b="b"/>
              <a:pathLst>
                <a:path h="27940">
                  <a:moveTo>
                    <a:pt x="0" y="0"/>
                  </a:moveTo>
                  <a:lnTo>
                    <a:pt x="0" y="27622"/>
                  </a:lnTo>
                </a:path>
                <a:path h="27940">
                  <a:moveTo>
                    <a:pt x="0" y="0"/>
                  </a:moveTo>
                  <a:lnTo>
                    <a:pt x="0" y="27622"/>
                  </a:lnTo>
                </a:path>
              </a:pathLst>
            </a:custGeom>
            <a:ln w="6286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619" name="object 1619"/>
            <p:cNvSpPr/>
            <p:nvPr/>
          </p:nvSpPr>
          <p:spPr>
            <a:xfrm>
              <a:off x="4431792" y="7383780"/>
              <a:ext cx="0" cy="22860"/>
            </a:xfrm>
            <a:custGeom>
              <a:avLst/>
              <a:gdLst/>
              <a:ahLst/>
              <a:cxnLst/>
              <a:rect l="l" t="t" r="r" b="b"/>
              <a:pathLst>
                <a:path h="22859">
                  <a:moveTo>
                    <a:pt x="0" y="22859"/>
                  </a:moveTo>
                  <a:lnTo>
                    <a:pt x="0" y="0"/>
                  </a:lnTo>
                </a:path>
              </a:pathLst>
            </a:custGeom>
            <a:ln w="476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620" name="object 1620"/>
            <p:cNvSpPr/>
            <p:nvPr/>
          </p:nvSpPr>
          <p:spPr>
            <a:xfrm>
              <a:off x="4432554" y="7381398"/>
              <a:ext cx="0" cy="27940"/>
            </a:xfrm>
            <a:custGeom>
              <a:avLst/>
              <a:gdLst/>
              <a:ahLst/>
              <a:cxnLst/>
              <a:rect l="l" t="t" r="r" b="b"/>
              <a:pathLst>
                <a:path h="27940">
                  <a:moveTo>
                    <a:pt x="0" y="0"/>
                  </a:moveTo>
                  <a:lnTo>
                    <a:pt x="0" y="27622"/>
                  </a:lnTo>
                </a:path>
                <a:path h="27940">
                  <a:moveTo>
                    <a:pt x="0" y="0"/>
                  </a:moveTo>
                  <a:lnTo>
                    <a:pt x="0" y="27622"/>
                  </a:lnTo>
                </a:path>
              </a:pathLst>
            </a:custGeom>
            <a:ln w="6286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621" name="object 1621"/>
            <p:cNvSpPr/>
            <p:nvPr/>
          </p:nvSpPr>
          <p:spPr>
            <a:xfrm>
              <a:off x="4434839" y="7383780"/>
              <a:ext cx="0" cy="22860"/>
            </a:xfrm>
            <a:custGeom>
              <a:avLst/>
              <a:gdLst/>
              <a:ahLst/>
              <a:cxnLst/>
              <a:rect l="l" t="t" r="r" b="b"/>
              <a:pathLst>
                <a:path h="22859">
                  <a:moveTo>
                    <a:pt x="0" y="22859"/>
                  </a:moveTo>
                  <a:lnTo>
                    <a:pt x="0" y="0"/>
                  </a:lnTo>
                </a:path>
              </a:pathLst>
            </a:custGeom>
            <a:ln w="476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622" name="object 1622"/>
            <p:cNvSpPr/>
            <p:nvPr/>
          </p:nvSpPr>
          <p:spPr>
            <a:xfrm>
              <a:off x="4434839" y="7383780"/>
              <a:ext cx="1905" cy="22860"/>
            </a:xfrm>
            <a:custGeom>
              <a:avLst/>
              <a:gdLst/>
              <a:ahLst/>
              <a:cxnLst/>
              <a:rect l="l" t="t" r="r" b="b"/>
              <a:pathLst>
                <a:path w="1904" h="22859">
                  <a:moveTo>
                    <a:pt x="762" y="-2381"/>
                  </a:moveTo>
                  <a:lnTo>
                    <a:pt x="762" y="25240"/>
                  </a:lnTo>
                </a:path>
              </a:pathLst>
            </a:custGeom>
            <a:ln w="6286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623" name="object 1623"/>
            <p:cNvSpPr/>
            <p:nvPr/>
          </p:nvSpPr>
          <p:spPr>
            <a:xfrm>
              <a:off x="4437126" y="7381398"/>
              <a:ext cx="0" cy="27940"/>
            </a:xfrm>
            <a:custGeom>
              <a:avLst/>
              <a:gdLst/>
              <a:ahLst/>
              <a:cxnLst/>
              <a:rect l="l" t="t" r="r" b="b"/>
              <a:pathLst>
                <a:path h="27940">
                  <a:moveTo>
                    <a:pt x="0" y="0"/>
                  </a:moveTo>
                  <a:lnTo>
                    <a:pt x="0" y="27622"/>
                  </a:lnTo>
                </a:path>
                <a:path h="27940">
                  <a:moveTo>
                    <a:pt x="0" y="0"/>
                  </a:moveTo>
                  <a:lnTo>
                    <a:pt x="0" y="27622"/>
                  </a:lnTo>
                </a:path>
              </a:pathLst>
            </a:custGeom>
            <a:ln w="6286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624" name="object 1624"/>
            <p:cNvSpPr/>
            <p:nvPr/>
          </p:nvSpPr>
          <p:spPr>
            <a:xfrm>
              <a:off x="4439411" y="7383780"/>
              <a:ext cx="0" cy="22860"/>
            </a:xfrm>
            <a:custGeom>
              <a:avLst/>
              <a:gdLst/>
              <a:ahLst/>
              <a:cxnLst/>
              <a:rect l="l" t="t" r="r" b="b"/>
              <a:pathLst>
                <a:path h="22859">
                  <a:moveTo>
                    <a:pt x="0" y="22859"/>
                  </a:moveTo>
                  <a:lnTo>
                    <a:pt x="0" y="0"/>
                  </a:lnTo>
                </a:path>
                <a:path h="22859">
                  <a:moveTo>
                    <a:pt x="0" y="22859"/>
                  </a:moveTo>
                  <a:lnTo>
                    <a:pt x="0" y="0"/>
                  </a:lnTo>
                </a:path>
              </a:pathLst>
            </a:custGeom>
            <a:ln w="476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625" name="object 1625"/>
            <p:cNvSpPr/>
            <p:nvPr/>
          </p:nvSpPr>
          <p:spPr>
            <a:xfrm>
              <a:off x="4441697" y="7381398"/>
              <a:ext cx="0" cy="27940"/>
            </a:xfrm>
            <a:custGeom>
              <a:avLst/>
              <a:gdLst/>
              <a:ahLst/>
              <a:cxnLst/>
              <a:rect l="l" t="t" r="r" b="b"/>
              <a:pathLst>
                <a:path h="27940">
                  <a:moveTo>
                    <a:pt x="0" y="0"/>
                  </a:moveTo>
                  <a:lnTo>
                    <a:pt x="0" y="27622"/>
                  </a:lnTo>
                </a:path>
                <a:path h="27940">
                  <a:moveTo>
                    <a:pt x="0" y="0"/>
                  </a:moveTo>
                  <a:lnTo>
                    <a:pt x="0" y="27622"/>
                  </a:lnTo>
                </a:path>
              </a:pathLst>
            </a:custGeom>
            <a:ln w="6286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626" name="object 1626"/>
            <p:cNvSpPr/>
            <p:nvPr/>
          </p:nvSpPr>
          <p:spPr>
            <a:xfrm>
              <a:off x="4442460" y="7383780"/>
              <a:ext cx="0" cy="22860"/>
            </a:xfrm>
            <a:custGeom>
              <a:avLst/>
              <a:gdLst/>
              <a:ahLst/>
              <a:cxnLst/>
              <a:rect l="l" t="t" r="r" b="b"/>
              <a:pathLst>
                <a:path h="22859">
                  <a:moveTo>
                    <a:pt x="0" y="22859"/>
                  </a:moveTo>
                  <a:lnTo>
                    <a:pt x="0" y="0"/>
                  </a:lnTo>
                </a:path>
              </a:pathLst>
            </a:custGeom>
            <a:ln w="476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627" name="object 1627"/>
            <p:cNvSpPr/>
            <p:nvPr/>
          </p:nvSpPr>
          <p:spPr>
            <a:xfrm>
              <a:off x="4444745" y="7381398"/>
              <a:ext cx="0" cy="27940"/>
            </a:xfrm>
            <a:custGeom>
              <a:avLst/>
              <a:gdLst/>
              <a:ahLst/>
              <a:cxnLst/>
              <a:rect l="l" t="t" r="r" b="b"/>
              <a:pathLst>
                <a:path h="27940">
                  <a:moveTo>
                    <a:pt x="0" y="0"/>
                  </a:moveTo>
                  <a:lnTo>
                    <a:pt x="0" y="27622"/>
                  </a:lnTo>
                </a:path>
                <a:path h="27940">
                  <a:moveTo>
                    <a:pt x="0" y="0"/>
                  </a:moveTo>
                  <a:lnTo>
                    <a:pt x="0" y="27622"/>
                  </a:lnTo>
                </a:path>
              </a:pathLst>
            </a:custGeom>
            <a:ln w="6286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628" name="object 1628"/>
            <p:cNvSpPr/>
            <p:nvPr/>
          </p:nvSpPr>
          <p:spPr>
            <a:xfrm>
              <a:off x="4445507" y="7383780"/>
              <a:ext cx="1905" cy="22860"/>
            </a:xfrm>
            <a:custGeom>
              <a:avLst/>
              <a:gdLst/>
              <a:ahLst/>
              <a:cxnLst/>
              <a:rect l="l" t="t" r="r" b="b"/>
              <a:pathLst>
                <a:path w="1904" h="22859">
                  <a:moveTo>
                    <a:pt x="762" y="-2381"/>
                  </a:moveTo>
                  <a:lnTo>
                    <a:pt x="762" y="25240"/>
                  </a:lnTo>
                </a:path>
              </a:pathLst>
            </a:custGeom>
            <a:ln w="6286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629" name="object 1629"/>
            <p:cNvSpPr/>
            <p:nvPr/>
          </p:nvSpPr>
          <p:spPr>
            <a:xfrm>
              <a:off x="4447032" y="7383780"/>
              <a:ext cx="0" cy="22860"/>
            </a:xfrm>
            <a:custGeom>
              <a:avLst/>
              <a:gdLst/>
              <a:ahLst/>
              <a:cxnLst/>
              <a:rect l="l" t="t" r="r" b="b"/>
              <a:pathLst>
                <a:path h="22859">
                  <a:moveTo>
                    <a:pt x="0" y="22859"/>
                  </a:moveTo>
                  <a:lnTo>
                    <a:pt x="0" y="0"/>
                  </a:lnTo>
                </a:path>
              </a:pathLst>
            </a:custGeom>
            <a:ln w="476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630" name="object 1630"/>
            <p:cNvSpPr/>
            <p:nvPr/>
          </p:nvSpPr>
          <p:spPr>
            <a:xfrm>
              <a:off x="4447794" y="7381398"/>
              <a:ext cx="0" cy="27940"/>
            </a:xfrm>
            <a:custGeom>
              <a:avLst/>
              <a:gdLst/>
              <a:ahLst/>
              <a:cxnLst/>
              <a:rect l="l" t="t" r="r" b="b"/>
              <a:pathLst>
                <a:path h="27940">
                  <a:moveTo>
                    <a:pt x="0" y="0"/>
                  </a:moveTo>
                  <a:lnTo>
                    <a:pt x="0" y="27622"/>
                  </a:lnTo>
                </a:path>
                <a:path h="27940">
                  <a:moveTo>
                    <a:pt x="0" y="0"/>
                  </a:moveTo>
                  <a:lnTo>
                    <a:pt x="0" y="27622"/>
                  </a:lnTo>
                </a:path>
              </a:pathLst>
            </a:custGeom>
            <a:ln w="6286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631" name="object 1631"/>
            <p:cNvSpPr/>
            <p:nvPr/>
          </p:nvSpPr>
          <p:spPr>
            <a:xfrm>
              <a:off x="4450080" y="7383780"/>
              <a:ext cx="0" cy="22860"/>
            </a:xfrm>
            <a:custGeom>
              <a:avLst/>
              <a:gdLst/>
              <a:ahLst/>
              <a:cxnLst/>
              <a:rect l="l" t="t" r="r" b="b"/>
              <a:pathLst>
                <a:path h="22859">
                  <a:moveTo>
                    <a:pt x="0" y="22859"/>
                  </a:moveTo>
                  <a:lnTo>
                    <a:pt x="0" y="0"/>
                  </a:lnTo>
                </a:path>
              </a:pathLst>
            </a:custGeom>
            <a:ln w="476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632" name="object 1632"/>
            <p:cNvSpPr/>
            <p:nvPr/>
          </p:nvSpPr>
          <p:spPr>
            <a:xfrm>
              <a:off x="4450080" y="7383780"/>
              <a:ext cx="1905" cy="22860"/>
            </a:xfrm>
            <a:custGeom>
              <a:avLst/>
              <a:gdLst/>
              <a:ahLst/>
              <a:cxnLst/>
              <a:rect l="l" t="t" r="r" b="b"/>
              <a:pathLst>
                <a:path w="1904" h="22859">
                  <a:moveTo>
                    <a:pt x="761" y="-2381"/>
                  </a:moveTo>
                  <a:lnTo>
                    <a:pt x="761" y="25240"/>
                  </a:lnTo>
                </a:path>
              </a:pathLst>
            </a:custGeom>
            <a:ln w="6286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633" name="object 1633"/>
            <p:cNvSpPr/>
            <p:nvPr/>
          </p:nvSpPr>
          <p:spPr>
            <a:xfrm>
              <a:off x="4453127" y="7383780"/>
              <a:ext cx="0" cy="22860"/>
            </a:xfrm>
            <a:custGeom>
              <a:avLst/>
              <a:gdLst/>
              <a:ahLst/>
              <a:cxnLst/>
              <a:rect l="l" t="t" r="r" b="b"/>
              <a:pathLst>
                <a:path h="22859">
                  <a:moveTo>
                    <a:pt x="0" y="22859"/>
                  </a:moveTo>
                  <a:lnTo>
                    <a:pt x="0" y="0"/>
                  </a:lnTo>
                </a:path>
                <a:path h="22859">
                  <a:moveTo>
                    <a:pt x="0" y="22859"/>
                  </a:moveTo>
                  <a:lnTo>
                    <a:pt x="0" y="0"/>
                  </a:lnTo>
                </a:path>
              </a:pathLst>
            </a:custGeom>
            <a:ln w="476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634" name="object 1634"/>
            <p:cNvSpPr/>
            <p:nvPr/>
          </p:nvSpPr>
          <p:spPr>
            <a:xfrm>
              <a:off x="4453127" y="7383780"/>
              <a:ext cx="1905" cy="22860"/>
            </a:xfrm>
            <a:custGeom>
              <a:avLst/>
              <a:gdLst/>
              <a:ahLst/>
              <a:cxnLst/>
              <a:rect l="l" t="t" r="r" b="b"/>
              <a:pathLst>
                <a:path w="1904" h="22859">
                  <a:moveTo>
                    <a:pt x="762" y="-2381"/>
                  </a:moveTo>
                  <a:lnTo>
                    <a:pt x="762" y="25240"/>
                  </a:lnTo>
                </a:path>
              </a:pathLst>
            </a:custGeom>
            <a:ln w="6286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635" name="object 1635"/>
            <p:cNvSpPr/>
            <p:nvPr/>
          </p:nvSpPr>
          <p:spPr>
            <a:xfrm>
              <a:off x="4455413" y="7381398"/>
              <a:ext cx="0" cy="27940"/>
            </a:xfrm>
            <a:custGeom>
              <a:avLst/>
              <a:gdLst/>
              <a:ahLst/>
              <a:cxnLst/>
              <a:rect l="l" t="t" r="r" b="b"/>
              <a:pathLst>
                <a:path h="27940">
                  <a:moveTo>
                    <a:pt x="0" y="0"/>
                  </a:moveTo>
                  <a:lnTo>
                    <a:pt x="0" y="27622"/>
                  </a:lnTo>
                </a:path>
                <a:path h="27940">
                  <a:moveTo>
                    <a:pt x="0" y="0"/>
                  </a:moveTo>
                  <a:lnTo>
                    <a:pt x="0" y="27622"/>
                  </a:lnTo>
                </a:path>
              </a:pathLst>
            </a:custGeom>
            <a:ln w="6286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636" name="object 1636"/>
            <p:cNvSpPr/>
            <p:nvPr/>
          </p:nvSpPr>
          <p:spPr>
            <a:xfrm>
              <a:off x="4456175" y="7383780"/>
              <a:ext cx="1905" cy="22860"/>
            </a:xfrm>
            <a:custGeom>
              <a:avLst/>
              <a:gdLst/>
              <a:ahLst/>
              <a:cxnLst/>
              <a:rect l="l" t="t" r="r" b="b"/>
              <a:pathLst>
                <a:path w="1904" h="22859">
                  <a:moveTo>
                    <a:pt x="762" y="-2381"/>
                  </a:moveTo>
                  <a:lnTo>
                    <a:pt x="762" y="25240"/>
                  </a:lnTo>
                </a:path>
              </a:pathLst>
            </a:custGeom>
            <a:ln w="6286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637" name="object 1637"/>
            <p:cNvSpPr/>
            <p:nvPr/>
          </p:nvSpPr>
          <p:spPr>
            <a:xfrm>
              <a:off x="4457700" y="7383780"/>
              <a:ext cx="0" cy="22860"/>
            </a:xfrm>
            <a:custGeom>
              <a:avLst/>
              <a:gdLst/>
              <a:ahLst/>
              <a:cxnLst/>
              <a:rect l="l" t="t" r="r" b="b"/>
              <a:pathLst>
                <a:path h="22859">
                  <a:moveTo>
                    <a:pt x="0" y="22859"/>
                  </a:moveTo>
                  <a:lnTo>
                    <a:pt x="0" y="0"/>
                  </a:lnTo>
                </a:path>
              </a:pathLst>
            </a:custGeom>
            <a:ln w="476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638" name="object 1638"/>
            <p:cNvSpPr/>
            <p:nvPr/>
          </p:nvSpPr>
          <p:spPr>
            <a:xfrm>
              <a:off x="4459986" y="7381398"/>
              <a:ext cx="0" cy="27940"/>
            </a:xfrm>
            <a:custGeom>
              <a:avLst/>
              <a:gdLst/>
              <a:ahLst/>
              <a:cxnLst/>
              <a:rect l="l" t="t" r="r" b="b"/>
              <a:pathLst>
                <a:path h="27940">
                  <a:moveTo>
                    <a:pt x="0" y="0"/>
                  </a:moveTo>
                  <a:lnTo>
                    <a:pt x="0" y="27622"/>
                  </a:lnTo>
                </a:path>
                <a:path h="27940">
                  <a:moveTo>
                    <a:pt x="0" y="0"/>
                  </a:moveTo>
                  <a:lnTo>
                    <a:pt x="0" y="27622"/>
                  </a:lnTo>
                </a:path>
              </a:pathLst>
            </a:custGeom>
            <a:ln w="6286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639" name="object 1639"/>
            <p:cNvSpPr/>
            <p:nvPr/>
          </p:nvSpPr>
          <p:spPr>
            <a:xfrm>
              <a:off x="4460748" y="7383780"/>
              <a:ext cx="1905" cy="22860"/>
            </a:xfrm>
            <a:custGeom>
              <a:avLst/>
              <a:gdLst/>
              <a:ahLst/>
              <a:cxnLst/>
              <a:rect l="l" t="t" r="r" b="b"/>
              <a:pathLst>
                <a:path w="1904" h="22859">
                  <a:moveTo>
                    <a:pt x="762" y="-2381"/>
                  </a:moveTo>
                  <a:lnTo>
                    <a:pt x="762" y="25240"/>
                  </a:lnTo>
                </a:path>
              </a:pathLst>
            </a:custGeom>
            <a:ln w="6286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640" name="object 1640"/>
            <p:cNvSpPr/>
            <p:nvPr/>
          </p:nvSpPr>
          <p:spPr>
            <a:xfrm>
              <a:off x="4462272" y="7383780"/>
              <a:ext cx="6350" cy="22860"/>
            </a:xfrm>
            <a:custGeom>
              <a:avLst/>
              <a:gdLst/>
              <a:ahLst/>
              <a:cxnLst/>
              <a:rect l="l" t="t" r="r" b="b"/>
              <a:pathLst>
                <a:path w="6350" h="22859">
                  <a:moveTo>
                    <a:pt x="0" y="22859"/>
                  </a:moveTo>
                  <a:lnTo>
                    <a:pt x="0" y="0"/>
                  </a:lnTo>
                </a:path>
                <a:path w="6350" h="22859">
                  <a:moveTo>
                    <a:pt x="1524" y="22859"/>
                  </a:moveTo>
                  <a:lnTo>
                    <a:pt x="1524" y="0"/>
                  </a:lnTo>
                </a:path>
                <a:path w="6350" h="22859">
                  <a:moveTo>
                    <a:pt x="1524" y="22859"/>
                  </a:moveTo>
                  <a:lnTo>
                    <a:pt x="1524" y="0"/>
                  </a:lnTo>
                </a:path>
                <a:path w="6350" h="22859">
                  <a:moveTo>
                    <a:pt x="3047" y="22859"/>
                  </a:moveTo>
                  <a:lnTo>
                    <a:pt x="3047" y="0"/>
                  </a:lnTo>
                </a:path>
                <a:path w="6350" h="22859">
                  <a:moveTo>
                    <a:pt x="4571" y="22859"/>
                  </a:moveTo>
                  <a:lnTo>
                    <a:pt x="4571" y="0"/>
                  </a:lnTo>
                </a:path>
                <a:path w="6350" h="22859">
                  <a:moveTo>
                    <a:pt x="4571" y="22859"/>
                  </a:moveTo>
                  <a:lnTo>
                    <a:pt x="4571" y="0"/>
                  </a:lnTo>
                </a:path>
                <a:path w="6350" h="22859">
                  <a:moveTo>
                    <a:pt x="6095" y="22859"/>
                  </a:moveTo>
                  <a:lnTo>
                    <a:pt x="6095" y="0"/>
                  </a:lnTo>
                </a:path>
              </a:pathLst>
            </a:custGeom>
            <a:ln w="476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641" name="object 1641"/>
            <p:cNvSpPr/>
            <p:nvPr/>
          </p:nvSpPr>
          <p:spPr>
            <a:xfrm>
              <a:off x="4468367" y="7383780"/>
              <a:ext cx="1905" cy="22860"/>
            </a:xfrm>
            <a:custGeom>
              <a:avLst/>
              <a:gdLst/>
              <a:ahLst/>
              <a:cxnLst/>
              <a:rect l="l" t="t" r="r" b="b"/>
              <a:pathLst>
                <a:path w="1904" h="22859">
                  <a:moveTo>
                    <a:pt x="762" y="-2381"/>
                  </a:moveTo>
                  <a:lnTo>
                    <a:pt x="762" y="25240"/>
                  </a:lnTo>
                </a:path>
              </a:pathLst>
            </a:custGeom>
            <a:ln w="6286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642" name="object 1642"/>
            <p:cNvSpPr/>
            <p:nvPr/>
          </p:nvSpPr>
          <p:spPr>
            <a:xfrm>
              <a:off x="4470654" y="7381398"/>
              <a:ext cx="0" cy="27940"/>
            </a:xfrm>
            <a:custGeom>
              <a:avLst/>
              <a:gdLst/>
              <a:ahLst/>
              <a:cxnLst/>
              <a:rect l="l" t="t" r="r" b="b"/>
              <a:pathLst>
                <a:path h="27940">
                  <a:moveTo>
                    <a:pt x="0" y="0"/>
                  </a:moveTo>
                  <a:lnTo>
                    <a:pt x="0" y="27622"/>
                  </a:lnTo>
                </a:path>
                <a:path h="27940">
                  <a:moveTo>
                    <a:pt x="0" y="0"/>
                  </a:moveTo>
                  <a:lnTo>
                    <a:pt x="0" y="27622"/>
                  </a:lnTo>
                </a:path>
              </a:pathLst>
            </a:custGeom>
            <a:ln w="6286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643" name="object 1643"/>
            <p:cNvSpPr/>
            <p:nvPr/>
          </p:nvSpPr>
          <p:spPr>
            <a:xfrm>
              <a:off x="4471416" y="7383780"/>
              <a:ext cx="1905" cy="22860"/>
            </a:xfrm>
            <a:custGeom>
              <a:avLst/>
              <a:gdLst/>
              <a:ahLst/>
              <a:cxnLst/>
              <a:rect l="l" t="t" r="r" b="b"/>
              <a:pathLst>
                <a:path w="1904" h="22859">
                  <a:moveTo>
                    <a:pt x="762" y="-2381"/>
                  </a:moveTo>
                  <a:lnTo>
                    <a:pt x="762" y="25240"/>
                  </a:lnTo>
                </a:path>
              </a:pathLst>
            </a:custGeom>
            <a:ln w="6286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644" name="object 1644"/>
            <p:cNvSpPr/>
            <p:nvPr/>
          </p:nvSpPr>
          <p:spPr>
            <a:xfrm>
              <a:off x="4472939" y="7383780"/>
              <a:ext cx="1905" cy="22860"/>
            </a:xfrm>
            <a:custGeom>
              <a:avLst/>
              <a:gdLst/>
              <a:ahLst/>
              <a:cxnLst/>
              <a:rect l="l" t="t" r="r" b="b"/>
              <a:pathLst>
                <a:path w="1904" h="22859">
                  <a:moveTo>
                    <a:pt x="762" y="-2381"/>
                  </a:moveTo>
                  <a:lnTo>
                    <a:pt x="762" y="25240"/>
                  </a:lnTo>
                </a:path>
              </a:pathLst>
            </a:custGeom>
            <a:ln w="6286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645" name="object 1645"/>
            <p:cNvSpPr/>
            <p:nvPr/>
          </p:nvSpPr>
          <p:spPr>
            <a:xfrm>
              <a:off x="4475226" y="7381398"/>
              <a:ext cx="0" cy="27940"/>
            </a:xfrm>
            <a:custGeom>
              <a:avLst/>
              <a:gdLst/>
              <a:ahLst/>
              <a:cxnLst/>
              <a:rect l="l" t="t" r="r" b="b"/>
              <a:pathLst>
                <a:path h="27940">
                  <a:moveTo>
                    <a:pt x="0" y="0"/>
                  </a:moveTo>
                  <a:lnTo>
                    <a:pt x="0" y="27622"/>
                  </a:lnTo>
                </a:path>
                <a:path h="27940">
                  <a:moveTo>
                    <a:pt x="0" y="0"/>
                  </a:moveTo>
                  <a:lnTo>
                    <a:pt x="0" y="27622"/>
                  </a:lnTo>
                </a:path>
              </a:pathLst>
            </a:custGeom>
            <a:ln w="6286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646" name="object 1646"/>
            <p:cNvSpPr/>
            <p:nvPr/>
          </p:nvSpPr>
          <p:spPr>
            <a:xfrm>
              <a:off x="4475988" y="7383780"/>
              <a:ext cx="6350" cy="22860"/>
            </a:xfrm>
            <a:custGeom>
              <a:avLst/>
              <a:gdLst/>
              <a:ahLst/>
              <a:cxnLst/>
              <a:rect l="l" t="t" r="r" b="b"/>
              <a:pathLst>
                <a:path w="6350" h="22859">
                  <a:moveTo>
                    <a:pt x="0" y="22859"/>
                  </a:moveTo>
                  <a:lnTo>
                    <a:pt x="0" y="0"/>
                  </a:lnTo>
                </a:path>
                <a:path w="6350" h="22859">
                  <a:moveTo>
                    <a:pt x="1523" y="22859"/>
                  </a:moveTo>
                  <a:lnTo>
                    <a:pt x="1523" y="0"/>
                  </a:lnTo>
                </a:path>
                <a:path w="6350" h="22859">
                  <a:moveTo>
                    <a:pt x="1523" y="22859"/>
                  </a:moveTo>
                  <a:lnTo>
                    <a:pt x="1523" y="0"/>
                  </a:lnTo>
                </a:path>
                <a:path w="6350" h="22859">
                  <a:moveTo>
                    <a:pt x="3047" y="22859"/>
                  </a:moveTo>
                  <a:lnTo>
                    <a:pt x="3047" y="0"/>
                  </a:lnTo>
                </a:path>
                <a:path w="6350" h="22859">
                  <a:moveTo>
                    <a:pt x="4571" y="22859"/>
                  </a:moveTo>
                  <a:lnTo>
                    <a:pt x="4571" y="0"/>
                  </a:lnTo>
                </a:path>
                <a:path w="6350" h="22859">
                  <a:moveTo>
                    <a:pt x="6095" y="22859"/>
                  </a:moveTo>
                  <a:lnTo>
                    <a:pt x="6095" y="0"/>
                  </a:lnTo>
                </a:path>
                <a:path w="6350" h="22859">
                  <a:moveTo>
                    <a:pt x="6095" y="22859"/>
                  </a:moveTo>
                  <a:lnTo>
                    <a:pt x="6095" y="0"/>
                  </a:lnTo>
                </a:path>
              </a:pathLst>
            </a:custGeom>
            <a:ln w="476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647" name="object 1647"/>
            <p:cNvSpPr/>
            <p:nvPr/>
          </p:nvSpPr>
          <p:spPr>
            <a:xfrm>
              <a:off x="4482083" y="7383780"/>
              <a:ext cx="1905" cy="22860"/>
            </a:xfrm>
            <a:custGeom>
              <a:avLst/>
              <a:gdLst/>
              <a:ahLst/>
              <a:cxnLst/>
              <a:rect l="l" t="t" r="r" b="b"/>
              <a:pathLst>
                <a:path w="1904" h="22859">
                  <a:moveTo>
                    <a:pt x="762" y="-2381"/>
                  </a:moveTo>
                  <a:lnTo>
                    <a:pt x="762" y="25240"/>
                  </a:lnTo>
                </a:path>
              </a:pathLst>
            </a:custGeom>
            <a:ln w="6286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648" name="object 1648"/>
            <p:cNvSpPr/>
            <p:nvPr/>
          </p:nvSpPr>
          <p:spPr>
            <a:xfrm>
              <a:off x="4485132" y="7383780"/>
              <a:ext cx="0" cy="22860"/>
            </a:xfrm>
            <a:custGeom>
              <a:avLst/>
              <a:gdLst/>
              <a:ahLst/>
              <a:cxnLst/>
              <a:rect l="l" t="t" r="r" b="b"/>
              <a:pathLst>
                <a:path h="22859">
                  <a:moveTo>
                    <a:pt x="0" y="22859"/>
                  </a:moveTo>
                  <a:lnTo>
                    <a:pt x="0" y="0"/>
                  </a:lnTo>
                </a:path>
              </a:pathLst>
            </a:custGeom>
            <a:ln w="476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649" name="object 1649"/>
            <p:cNvSpPr/>
            <p:nvPr/>
          </p:nvSpPr>
          <p:spPr>
            <a:xfrm>
              <a:off x="4485894" y="7381398"/>
              <a:ext cx="0" cy="27940"/>
            </a:xfrm>
            <a:custGeom>
              <a:avLst/>
              <a:gdLst/>
              <a:ahLst/>
              <a:cxnLst/>
              <a:rect l="l" t="t" r="r" b="b"/>
              <a:pathLst>
                <a:path h="27940">
                  <a:moveTo>
                    <a:pt x="0" y="0"/>
                  </a:moveTo>
                  <a:lnTo>
                    <a:pt x="0" y="27622"/>
                  </a:lnTo>
                </a:path>
                <a:path h="27940">
                  <a:moveTo>
                    <a:pt x="0" y="0"/>
                  </a:moveTo>
                  <a:lnTo>
                    <a:pt x="0" y="27622"/>
                  </a:lnTo>
                </a:path>
              </a:pathLst>
            </a:custGeom>
            <a:ln w="6286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650" name="object 1650"/>
            <p:cNvSpPr/>
            <p:nvPr/>
          </p:nvSpPr>
          <p:spPr>
            <a:xfrm>
              <a:off x="4486656" y="7383780"/>
              <a:ext cx="1905" cy="22860"/>
            </a:xfrm>
            <a:custGeom>
              <a:avLst/>
              <a:gdLst/>
              <a:ahLst/>
              <a:cxnLst/>
              <a:rect l="l" t="t" r="r" b="b"/>
              <a:pathLst>
                <a:path w="1904" h="22859">
                  <a:moveTo>
                    <a:pt x="762" y="-2381"/>
                  </a:moveTo>
                  <a:lnTo>
                    <a:pt x="762" y="25240"/>
                  </a:lnTo>
                </a:path>
              </a:pathLst>
            </a:custGeom>
            <a:ln w="6286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651" name="object 1651"/>
            <p:cNvSpPr/>
            <p:nvPr/>
          </p:nvSpPr>
          <p:spPr>
            <a:xfrm>
              <a:off x="4488941" y="7381398"/>
              <a:ext cx="0" cy="27940"/>
            </a:xfrm>
            <a:custGeom>
              <a:avLst/>
              <a:gdLst/>
              <a:ahLst/>
              <a:cxnLst/>
              <a:rect l="l" t="t" r="r" b="b"/>
              <a:pathLst>
                <a:path h="27940">
                  <a:moveTo>
                    <a:pt x="0" y="0"/>
                  </a:moveTo>
                  <a:lnTo>
                    <a:pt x="0" y="27622"/>
                  </a:lnTo>
                </a:path>
                <a:path h="27940">
                  <a:moveTo>
                    <a:pt x="0" y="0"/>
                  </a:moveTo>
                  <a:lnTo>
                    <a:pt x="0" y="27622"/>
                  </a:lnTo>
                </a:path>
              </a:pathLst>
            </a:custGeom>
            <a:ln w="6286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652" name="object 1652"/>
            <p:cNvSpPr/>
            <p:nvPr/>
          </p:nvSpPr>
          <p:spPr>
            <a:xfrm>
              <a:off x="4489703" y="7383780"/>
              <a:ext cx="1905" cy="22860"/>
            </a:xfrm>
            <a:custGeom>
              <a:avLst/>
              <a:gdLst/>
              <a:ahLst/>
              <a:cxnLst/>
              <a:rect l="l" t="t" r="r" b="b"/>
              <a:pathLst>
                <a:path w="1904" h="22859">
                  <a:moveTo>
                    <a:pt x="762" y="-2381"/>
                  </a:moveTo>
                  <a:lnTo>
                    <a:pt x="762" y="25240"/>
                  </a:lnTo>
                </a:path>
              </a:pathLst>
            </a:custGeom>
            <a:ln w="6286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653" name="object 1653"/>
            <p:cNvSpPr/>
            <p:nvPr/>
          </p:nvSpPr>
          <p:spPr>
            <a:xfrm>
              <a:off x="4491227" y="7383780"/>
              <a:ext cx="1905" cy="22860"/>
            </a:xfrm>
            <a:custGeom>
              <a:avLst/>
              <a:gdLst/>
              <a:ahLst/>
              <a:cxnLst/>
              <a:rect l="l" t="t" r="r" b="b"/>
              <a:pathLst>
                <a:path w="1904" h="22859">
                  <a:moveTo>
                    <a:pt x="762" y="-2381"/>
                  </a:moveTo>
                  <a:lnTo>
                    <a:pt x="762" y="25240"/>
                  </a:lnTo>
                </a:path>
              </a:pathLst>
            </a:custGeom>
            <a:ln w="6286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654" name="object 1654"/>
            <p:cNvSpPr/>
            <p:nvPr/>
          </p:nvSpPr>
          <p:spPr>
            <a:xfrm>
              <a:off x="4492751" y="7383780"/>
              <a:ext cx="0" cy="22860"/>
            </a:xfrm>
            <a:custGeom>
              <a:avLst/>
              <a:gdLst/>
              <a:ahLst/>
              <a:cxnLst/>
              <a:rect l="l" t="t" r="r" b="b"/>
              <a:pathLst>
                <a:path h="22859">
                  <a:moveTo>
                    <a:pt x="0" y="22859"/>
                  </a:moveTo>
                  <a:lnTo>
                    <a:pt x="0" y="0"/>
                  </a:lnTo>
                </a:path>
                <a:path h="22859">
                  <a:moveTo>
                    <a:pt x="0" y="22859"/>
                  </a:moveTo>
                  <a:lnTo>
                    <a:pt x="0" y="0"/>
                  </a:lnTo>
                </a:path>
              </a:pathLst>
            </a:custGeom>
            <a:ln w="476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655" name="object 1655"/>
            <p:cNvSpPr/>
            <p:nvPr/>
          </p:nvSpPr>
          <p:spPr>
            <a:xfrm>
              <a:off x="4494275" y="7383780"/>
              <a:ext cx="1905" cy="22860"/>
            </a:xfrm>
            <a:custGeom>
              <a:avLst/>
              <a:gdLst/>
              <a:ahLst/>
              <a:cxnLst/>
              <a:rect l="l" t="t" r="r" b="b"/>
              <a:pathLst>
                <a:path w="1904" h="22859">
                  <a:moveTo>
                    <a:pt x="762" y="-2381"/>
                  </a:moveTo>
                  <a:lnTo>
                    <a:pt x="762" y="25240"/>
                  </a:lnTo>
                </a:path>
              </a:pathLst>
            </a:custGeom>
            <a:ln w="6286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656" name="object 1656"/>
            <p:cNvSpPr/>
            <p:nvPr/>
          </p:nvSpPr>
          <p:spPr>
            <a:xfrm>
              <a:off x="4495800" y="7383780"/>
              <a:ext cx="1905" cy="22860"/>
            </a:xfrm>
            <a:custGeom>
              <a:avLst/>
              <a:gdLst/>
              <a:ahLst/>
              <a:cxnLst/>
              <a:rect l="l" t="t" r="r" b="b"/>
              <a:pathLst>
                <a:path w="1904" h="22859">
                  <a:moveTo>
                    <a:pt x="0" y="22859"/>
                  </a:moveTo>
                  <a:lnTo>
                    <a:pt x="0" y="0"/>
                  </a:lnTo>
                </a:path>
                <a:path w="1904" h="22859">
                  <a:moveTo>
                    <a:pt x="1524" y="22859"/>
                  </a:moveTo>
                  <a:lnTo>
                    <a:pt x="1524" y="0"/>
                  </a:lnTo>
                </a:path>
                <a:path w="1904" h="22859">
                  <a:moveTo>
                    <a:pt x="1524" y="22859"/>
                  </a:moveTo>
                  <a:lnTo>
                    <a:pt x="1524" y="0"/>
                  </a:lnTo>
                </a:path>
              </a:pathLst>
            </a:custGeom>
            <a:ln w="476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657" name="object 1657"/>
            <p:cNvSpPr/>
            <p:nvPr/>
          </p:nvSpPr>
          <p:spPr>
            <a:xfrm>
              <a:off x="4497324" y="7383780"/>
              <a:ext cx="1905" cy="22860"/>
            </a:xfrm>
            <a:custGeom>
              <a:avLst/>
              <a:gdLst/>
              <a:ahLst/>
              <a:cxnLst/>
              <a:rect l="l" t="t" r="r" b="b"/>
              <a:pathLst>
                <a:path w="1904" h="22859">
                  <a:moveTo>
                    <a:pt x="762" y="-2381"/>
                  </a:moveTo>
                  <a:lnTo>
                    <a:pt x="762" y="25240"/>
                  </a:lnTo>
                </a:path>
              </a:pathLst>
            </a:custGeom>
            <a:ln w="6286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658" name="object 1658"/>
            <p:cNvSpPr/>
            <p:nvPr/>
          </p:nvSpPr>
          <p:spPr>
            <a:xfrm>
              <a:off x="4500372" y="7383780"/>
              <a:ext cx="0" cy="22860"/>
            </a:xfrm>
            <a:custGeom>
              <a:avLst/>
              <a:gdLst/>
              <a:ahLst/>
              <a:cxnLst/>
              <a:rect l="l" t="t" r="r" b="b"/>
              <a:pathLst>
                <a:path h="22859">
                  <a:moveTo>
                    <a:pt x="0" y="22859"/>
                  </a:moveTo>
                  <a:lnTo>
                    <a:pt x="0" y="0"/>
                  </a:lnTo>
                </a:path>
                <a:path h="22859">
                  <a:moveTo>
                    <a:pt x="0" y="22859"/>
                  </a:moveTo>
                  <a:lnTo>
                    <a:pt x="0" y="0"/>
                  </a:lnTo>
                </a:path>
              </a:pathLst>
            </a:custGeom>
            <a:ln w="476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659" name="object 1659"/>
            <p:cNvSpPr/>
            <p:nvPr/>
          </p:nvSpPr>
          <p:spPr>
            <a:xfrm>
              <a:off x="4500372" y="7383780"/>
              <a:ext cx="1905" cy="22860"/>
            </a:xfrm>
            <a:custGeom>
              <a:avLst/>
              <a:gdLst/>
              <a:ahLst/>
              <a:cxnLst/>
              <a:rect l="l" t="t" r="r" b="b"/>
              <a:pathLst>
                <a:path w="1904" h="22859">
                  <a:moveTo>
                    <a:pt x="762" y="-2381"/>
                  </a:moveTo>
                  <a:lnTo>
                    <a:pt x="762" y="25240"/>
                  </a:lnTo>
                </a:path>
              </a:pathLst>
            </a:custGeom>
            <a:ln w="6286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660" name="object 1660"/>
            <p:cNvSpPr/>
            <p:nvPr/>
          </p:nvSpPr>
          <p:spPr>
            <a:xfrm>
              <a:off x="4503419" y="7383780"/>
              <a:ext cx="0" cy="22860"/>
            </a:xfrm>
            <a:custGeom>
              <a:avLst/>
              <a:gdLst/>
              <a:ahLst/>
              <a:cxnLst/>
              <a:rect l="l" t="t" r="r" b="b"/>
              <a:pathLst>
                <a:path h="22859">
                  <a:moveTo>
                    <a:pt x="0" y="22859"/>
                  </a:moveTo>
                  <a:lnTo>
                    <a:pt x="0" y="0"/>
                  </a:lnTo>
                </a:path>
              </a:pathLst>
            </a:custGeom>
            <a:ln w="476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661" name="object 1661"/>
            <p:cNvSpPr/>
            <p:nvPr/>
          </p:nvSpPr>
          <p:spPr>
            <a:xfrm>
              <a:off x="4504181" y="7381398"/>
              <a:ext cx="0" cy="27940"/>
            </a:xfrm>
            <a:custGeom>
              <a:avLst/>
              <a:gdLst/>
              <a:ahLst/>
              <a:cxnLst/>
              <a:rect l="l" t="t" r="r" b="b"/>
              <a:pathLst>
                <a:path h="27940">
                  <a:moveTo>
                    <a:pt x="0" y="0"/>
                  </a:moveTo>
                  <a:lnTo>
                    <a:pt x="0" y="27622"/>
                  </a:lnTo>
                </a:path>
                <a:path h="27940">
                  <a:moveTo>
                    <a:pt x="0" y="0"/>
                  </a:moveTo>
                  <a:lnTo>
                    <a:pt x="0" y="27622"/>
                  </a:lnTo>
                </a:path>
              </a:pathLst>
            </a:custGeom>
            <a:ln w="6286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662" name="object 1662"/>
            <p:cNvSpPr/>
            <p:nvPr/>
          </p:nvSpPr>
          <p:spPr>
            <a:xfrm>
              <a:off x="4505705" y="7381398"/>
              <a:ext cx="1905" cy="27940"/>
            </a:xfrm>
            <a:custGeom>
              <a:avLst/>
              <a:gdLst/>
              <a:ahLst/>
              <a:cxnLst/>
              <a:rect l="l" t="t" r="r" b="b"/>
              <a:pathLst>
                <a:path w="1904" h="27940">
                  <a:moveTo>
                    <a:pt x="0" y="0"/>
                  </a:moveTo>
                  <a:lnTo>
                    <a:pt x="0" y="27622"/>
                  </a:lnTo>
                </a:path>
                <a:path w="1904" h="27940">
                  <a:moveTo>
                    <a:pt x="1524" y="0"/>
                  </a:moveTo>
                  <a:lnTo>
                    <a:pt x="1524" y="27622"/>
                  </a:lnTo>
                </a:path>
              </a:pathLst>
            </a:custGeom>
            <a:ln w="6286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663" name="object 1663"/>
            <p:cNvSpPr/>
            <p:nvPr/>
          </p:nvSpPr>
          <p:spPr>
            <a:xfrm>
              <a:off x="4508754" y="7381398"/>
              <a:ext cx="0" cy="27940"/>
            </a:xfrm>
            <a:custGeom>
              <a:avLst/>
              <a:gdLst/>
              <a:ahLst/>
              <a:cxnLst/>
              <a:rect l="l" t="t" r="r" b="b"/>
              <a:pathLst>
                <a:path h="27940">
                  <a:moveTo>
                    <a:pt x="0" y="0"/>
                  </a:moveTo>
                  <a:lnTo>
                    <a:pt x="0" y="27622"/>
                  </a:lnTo>
                </a:path>
                <a:path h="27940">
                  <a:moveTo>
                    <a:pt x="0" y="0"/>
                  </a:moveTo>
                  <a:lnTo>
                    <a:pt x="0" y="27622"/>
                  </a:lnTo>
                </a:path>
              </a:pathLst>
            </a:custGeom>
            <a:ln w="6286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664" name="object 1664"/>
            <p:cNvSpPr/>
            <p:nvPr/>
          </p:nvSpPr>
          <p:spPr>
            <a:xfrm>
              <a:off x="4509516" y="7383780"/>
              <a:ext cx="1905" cy="22860"/>
            </a:xfrm>
            <a:custGeom>
              <a:avLst/>
              <a:gdLst/>
              <a:ahLst/>
              <a:cxnLst/>
              <a:rect l="l" t="t" r="r" b="b"/>
              <a:pathLst>
                <a:path w="1904" h="22859">
                  <a:moveTo>
                    <a:pt x="762" y="-2381"/>
                  </a:moveTo>
                  <a:lnTo>
                    <a:pt x="762" y="25240"/>
                  </a:lnTo>
                </a:path>
              </a:pathLst>
            </a:custGeom>
            <a:ln w="6286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665" name="object 1665"/>
            <p:cNvSpPr/>
            <p:nvPr/>
          </p:nvSpPr>
          <p:spPr>
            <a:xfrm>
              <a:off x="4511039" y="7383780"/>
              <a:ext cx="0" cy="22860"/>
            </a:xfrm>
            <a:custGeom>
              <a:avLst/>
              <a:gdLst/>
              <a:ahLst/>
              <a:cxnLst/>
              <a:rect l="l" t="t" r="r" b="b"/>
              <a:pathLst>
                <a:path h="22859">
                  <a:moveTo>
                    <a:pt x="0" y="22859"/>
                  </a:moveTo>
                  <a:lnTo>
                    <a:pt x="0" y="0"/>
                  </a:lnTo>
                </a:path>
                <a:path h="22859">
                  <a:moveTo>
                    <a:pt x="0" y="22859"/>
                  </a:moveTo>
                  <a:lnTo>
                    <a:pt x="0" y="0"/>
                  </a:lnTo>
                </a:path>
              </a:pathLst>
            </a:custGeom>
            <a:ln w="476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666" name="object 1666"/>
            <p:cNvSpPr/>
            <p:nvPr/>
          </p:nvSpPr>
          <p:spPr>
            <a:xfrm>
              <a:off x="4511039" y="7383780"/>
              <a:ext cx="1905" cy="22860"/>
            </a:xfrm>
            <a:custGeom>
              <a:avLst/>
              <a:gdLst/>
              <a:ahLst/>
              <a:cxnLst/>
              <a:rect l="l" t="t" r="r" b="b"/>
              <a:pathLst>
                <a:path w="1904" h="22859">
                  <a:moveTo>
                    <a:pt x="762" y="-2381"/>
                  </a:moveTo>
                  <a:lnTo>
                    <a:pt x="762" y="25240"/>
                  </a:lnTo>
                </a:path>
              </a:pathLst>
            </a:custGeom>
            <a:ln w="6286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667" name="object 1667"/>
            <p:cNvSpPr/>
            <p:nvPr/>
          </p:nvSpPr>
          <p:spPr>
            <a:xfrm>
              <a:off x="4514088" y="7383780"/>
              <a:ext cx="6350" cy="22860"/>
            </a:xfrm>
            <a:custGeom>
              <a:avLst/>
              <a:gdLst/>
              <a:ahLst/>
              <a:cxnLst/>
              <a:rect l="l" t="t" r="r" b="b"/>
              <a:pathLst>
                <a:path w="6350" h="22859">
                  <a:moveTo>
                    <a:pt x="0" y="22859"/>
                  </a:moveTo>
                  <a:lnTo>
                    <a:pt x="0" y="0"/>
                  </a:lnTo>
                </a:path>
                <a:path w="6350" h="22859">
                  <a:moveTo>
                    <a:pt x="1523" y="22859"/>
                  </a:moveTo>
                  <a:lnTo>
                    <a:pt x="1523" y="0"/>
                  </a:lnTo>
                </a:path>
                <a:path w="6350" h="22859">
                  <a:moveTo>
                    <a:pt x="1523" y="22859"/>
                  </a:moveTo>
                  <a:lnTo>
                    <a:pt x="1523" y="0"/>
                  </a:lnTo>
                </a:path>
                <a:path w="6350" h="22859">
                  <a:moveTo>
                    <a:pt x="3047" y="22859"/>
                  </a:moveTo>
                  <a:lnTo>
                    <a:pt x="3047" y="0"/>
                  </a:lnTo>
                </a:path>
                <a:path w="6350" h="22859">
                  <a:moveTo>
                    <a:pt x="4571" y="22859"/>
                  </a:moveTo>
                  <a:lnTo>
                    <a:pt x="4571" y="0"/>
                  </a:lnTo>
                </a:path>
                <a:path w="6350" h="22859">
                  <a:moveTo>
                    <a:pt x="6095" y="22859"/>
                  </a:moveTo>
                  <a:lnTo>
                    <a:pt x="6095" y="0"/>
                  </a:lnTo>
                </a:path>
                <a:path w="6350" h="22859">
                  <a:moveTo>
                    <a:pt x="6095" y="22859"/>
                  </a:moveTo>
                  <a:lnTo>
                    <a:pt x="6095" y="0"/>
                  </a:lnTo>
                </a:path>
              </a:pathLst>
            </a:custGeom>
            <a:ln w="476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668" name="object 1668"/>
            <p:cNvSpPr/>
            <p:nvPr/>
          </p:nvSpPr>
          <p:spPr>
            <a:xfrm>
              <a:off x="4520183" y="7383780"/>
              <a:ext cx="1905" cy="22860"/>
            </a:xfrm>
            <a:custGeom>
              <a:avLst/>
              <a:gdLst/>
              <a:ahLst/>
              <a:cxnLst/>
              <a:rect l="l" t="t" r="r" b="b"/>
              <a:pathLst>
                <a:path w="1904" h="22859">
                  <a:moveTo>
                    <a:pt x="762" y="-2381"/>
                  </a:moveTo>
                  <a:lnTo>
                    <a:pt x="762" y="25240"/>
                  </a:lnTo>
                </a:path>
              </a:pathLst>
            </a:custGeom>
            <a:ln w="6286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669" name="object 1669"/>
            <p:cNvSpPr/>
            <p:nvPr/>
          </p:nvSpPr>
          <p:spPr>
            <a:xfrm>
              <a:off x="4522470" y="7381398"/>
              <a:ext cx="1905" cy="27940"/>
            </a:xfrm>
            <a:custGeom>
              <a:avLst/>
              <a:gdLst/>
              <a:ahLst/>
              <a:cxnLst/>
              <a:rect l="l" t="t" r="r" b="b"/>
              <a:pathLst>
                <a:path w="1904" h="27940">
                  <a:moveTo>
                    <a:pt x="0" y="0"/>
                  </a:moveTo>
                  <a:lnTo>
                    <a:pt x="0" y="27622"/>
                  </a:lnTo>
                </a:path>
                <a:path w="1904" h="27940">
                  <a:moveTo>
                    <a:pt x="0" y="0"/>
                  </a:moveTo>
                  <a:lnTo>
                    <a:pt x="0" y="27622"/>
                  </a:lnTo>
                </a:path>
                <a:path w="1904" h="27940">
                  <a:moveTo>
                    <a:pt x="1524" y="0"/>
                  </a:moveTo>
                  <a:lnTo>
                    <a:pt x="1524" y="27622"/>
                  </a:lnTo>
                </a:path>
              </a:pathLst>
            </a:custGeom>
            <a:ln w="6286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670" name="object 1670"/>
            <p:cNvSpPr/>
            <p:nvPr/>
          </p:nvSpPr>
          <p:spPr>
            <a:xfrm>
              <a:off x="4524756" y="7383780"/>
              <a:ext cx="1905" cy="22860"/>
            </a:xfrm>
            <a:custGeom>
              <a:avLst/>
              <a:gdLst/>
              <a:ahLst/>
              <a:cxnLst/>
              <a:rect l="l" t="t" r="r" b="b"/>
              <a:pathLst>
                <a:path w="1904" h="22859">
                  <a:moveTo>
                    <a:pt x="762" y="-2381"/>
                  </a:moveTo>
                  <a:lnTo>
                    <a:pt x="762" y="25240"/>
                  </a:lnTo>
                </a:path>
              </a:pathLst>
            </a:custGeom>
            <a:ln w="6286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671" name="object 1671"/>
            <p:cNvSpPr/>
            <p:nvPr/>
          </p:nvSpPr>
          <p:spPr>
            <a:xfrm>
              <a:off x="4527041" y="7381398"/>
              <a:ext cx="0" cy="27940"/>
            </a:xfrm>
            <a:custGeom>
              <a:avLst/>
              <a:gdLst/>
              <a:ahLst/>
              <a:cxnLst/>
              <a:rect l="l" t="t" r="r" b="b"/>
              <a:pathLst>
                <a:path h="27940">
                  <a:moveTo>
                    <a:pt x="0" y="0"/>
                  </a:moveTo>
                  <a:lnTo>
                    <a:pt x="0" y="27622"/>
                  </a:lnTo>
                </a:path>
                <a:path h="27940">
                  <a:moveTo>
                    <a:pt x="0" y="0"/>
                  </a:moveTo>
                  <a:lnTo>
                    <a:pt x="0" y="27622"/>
                  </a:lnTo>
                </a:path>
              </a:pathLst>
            </a:custGeom>
            <a:ln w="6286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672" name="object 1672"/>
            <p:cNvSpPr/>
            <p:nvPr/>
          </p:nvSpPr>
          <p:spPr>
            <a:xfrm>
              <a:off x="4527803" y="7383780"/>
              <a:ext cx="6350" cy="22860"/>
            </a:xfrm>
            <a:custGeom>
              <a:avLst/>
              <a:gdLst/>
              <a:ahLst/>
              <a:cxnLst/>
              <a:rect l="l" t="t" r="r" b="b"/>
              <a:pathLst>
                <a:path w="6350" h="22859">
                  <a:moveTo>
                    <a:pt x="0" y="22859"/>
                  </a:moveTo>
                  <a:lnTo>
                    <a:pt x="0" y="0"/>
                  </a:lnTo>
                </a:path>
                <a:path w="6350" h="22859">
                  <a:moveTo>
                    <a:pt x="1524" y="22859"/>
                  </a:moveTo>
                  <a:lnTo>
                    <a:pt x="1524" y="0"/>
                  </a:lnTo>
                </a:path>
                <a:path w="6350" h="22859">
                  <a:moveTo>
                    <a:pt x="3048" y="22859"/>
                  </a:moveTo>
                  <a:lnTo>
                    <a:pt x="3048" y="0"/>
                  </a:lnTo>
                </a:path>
                <a:path w="6350" h="22859">
                  <a:moveTo>
                    <a:pt x="3048" y="22859"/>
                  </a:moveTo>
                  <a:lnTo>
                    <a:pt x="3048" y="0"/>
                  </a:lnTo>
                </a:path>
                <a:path w="6350" h="22859">
                  <a:moveTo>
                    <a:pt x="4572" y="22859"/>
                  </a:moveTo>
                  <a:lnTo>
                    <a:pt x="4572" y="0"/>
                  </a:lnTo>
                </a:path>
                <a:path w="6350" h="22859">
                  <a:moveTo>
                    <a:pt x="6096" y="22859"/>
                  </a:moveTo>
                  <a:lnTo>
                    <a:pt x="6096" y="0"/>
                  </a:lnTo>
                </a:path>
                <a:path w="6350" h="22859">
                  <a:moveTo>
                    <a:pt x="6096" y="22859"/>
                  </a:moveTo>
                  <a:lnTo>
                    <a:pt x="6096" y="0"/>
                  </a:lnTo>
                </a:path>
              </a:pathLst>
            </a:custGeom>
            <a:ln w="476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673" name="object 1673"/>
            <p:cNvSpPr/>
            <p:nvPr/>
          </p:nvSpPr>
          <p:spPr>
            <a:xfrm>
              <a:off x="4533900" y="7383780"/>
              <a:ext cx="1905" cy="22860"/>
            </a:xfrm>
            <a:custGeom>
              <a:avLst/>
              <a:gdLst/>
              <a:ahLst/>
              <a:cxnLst/>
              <a:rect l="l" t="t" r="r" b="b"/>
              <a:pathLst>
                <a:path w="1904" h="22859">
                  <a:moveTo>
                    <a:pt x="762" y="-2381"/>
                  </a:moveTo>
                  <a:lnTo>
                    <a:pt x="762" y="25240"/>
                  </a:lnTo>
                </a:path>
              </a:pathLst>
            </a:custGeom>
            <a:ln w="6286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674" name="object 1674"/>
            <p:cNvSpPr/>
            <p:nvPr/>
          </p:nvSpPr>
          <p:spPr>
            <a:xfrm>
              <a:off x="4535424" y="7383780"/>
              <a:ext cx="1905" cy="22860"/>
            </a:xfrm>
            <a:custGeom>
              <a:avLst/>
              <a:gdLst/>
              <a:ahLst/>
              <a:cxnLst/>
              <a:rect l="l" t="t" r="r" b="b"/>
              <a:pathLst>
                <a:path w="1904" h="22859">
                  <a:moveTo>
                    <a:pt x="762" y="-2381"/>
                  </a:moveTo>
                  <a:lnTo>
                    <a:pt x="762" y="25240"/>
                  </a:lnTo>
                </a:path>
              </a:pathLst>
            </a:custGeom>
            <a:ln w="6286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675" name="object 1675"/>
            <p:cNvSpPr/>
            <p:nvPr/>
          </p:nvSpPr>
          <p:spPr>
            <a:xfrm>
              <a:off x="4538472" y="7383780"/>
              <a:ext cx="0" cy="22860"/>
            </a:xfrm>
            <a:custGeom>
              <a:avLst/>
              <a:gdLst/>
              <a:ahLst/>
              <a:cxnLst/>
              <a:rect l="l" t="t" r="r" b="b"/>
              <a:pathLst>
                <a:path h="22859">
                  <a:moveTo>
                    <a:pt x="0" y="22859"/>
                  </a:moveTo>
                  <a:lnTo>
                    <a:pt x="0" y="0"/>
                  </a:lnTo>
                </a:path>
                <a:path h="22859">
                  <a:moveTo>
                    <a:pt x="0" y="22859"/>
                  </a:moveTo>
                  <a:lnTo>
                    <a:pt x="0" y="0"/>
                  </a:lnTo>
                </a:path>
              </a:pathLst>
            </a:custGeom>
            <a:ln w="476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676" name="object 1676"/>
            <p:cNvSpPr/>
            <p:nvPr/>
          </p:nvSpPr>
          <p:spPr>
            <a:xfrm>
              <a:off x="4538472" y="7383780"/>
              <a:ext cx="1905" cy="22860"/>
            </a:xfrm>
            <a:custGeom>
              <a:avLst/>
              <a:gdLst/>
              <a:ahLst/>
              <a:cxnLst/>
              <a:rect l="l" t="t" r="r" b="b"/>
              <a:pathLst>
                <a:path w="1904" h="22859">
                  <a:moveTo>
                    <a:pt x="762" y="-2381"/>
                  </a:moveTo>
                  <a:lnTo>
                    <a:pt x="762" y="25240"/>
                  </a:lnTo>
                </a:path>
              </a:pathLst>
            </a:custGeom>
            <a:ln w="6286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677" name="object 1677"/>
            <p:cNvSpPr/>
            <p:nvPr/>
          </p:nvSpPr>
          <p:spPr>
            <a:xfrm>
              <a:off x="4539996" y="7383780"/>
              <a:ext cx="1905" cy="22860"/>
            </a:xfrm>
            <a:custGeom>
              <a:avLst/>
              <a:gdLst/>
              <a:ahLst/>
              <a:cxnLst/>
              <a:rect l="l" t="t" r="r" b="b"/>
              <a:pathLst>
                <a:path w="1904" h="22859">
                  <a:moveTo>
                    <a:pt x="761" y="-2381"/>
                  </a:moveTo>
                  <a:lnTo>
                    <a:pt x="761" y="25240"/>
                  </a:lnTo>
                </a:path>
              </a:pathLst>
            </a:custGeom>
            <a:ln w="6286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678" name="object 1678"/>
            <p:cNvSpPr/>
            <p:nvPr/>
          </p:nvSpPr>
          <p:spPr>
            <a:xfrm>
              <a:off x="4541519" y="7383780"/>
              <a:ext cx="1905" cy="22860"/>
            </a:xfrm>
            <a:custGeom>
              <a:avLst/>
              <a:gdLst/>
              <a:ahLst/>
              <a:cxnLst/>
              <a:rect l="l" t="t" r="r" b="b"/>
              <a:pathLst>
                <a:path w="1904" h="22859">
                  <a:moveTo>
                    <a:pt x="0" y="22859"/>
                  </a:moveTo>
                  <a:lnTo>
                    <a:pt x="0" y="0"/>
                  </a:lnTo>
                </a:path>
                <a:path w="1904" h="22859">
                  <a:moveTo>
                    <a:pt x="0" y="22859"/>
                  </a:moveTo>
                  <a:lnTo>
                    <a:pt x="0" y="0"/>
                  </a:lnTo>
                </a:path>
                <a:path w="1904" h="22859">
                  <a:moveTo>
                    <a:pt x="1524" y="22859"/>
                  </a:moveTo>
                  <a:lnTo>
                    <a:pt x="1524" y="0"/>
                  </a:lnTo>
                </a:path>
              </a:pathLst>
            </a:custGeom>
            <a:ln w="476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679" name="object 1679"/>
            <p:cNvSpPr/>
            <p:nvPr/>
          </p:nvSpPr>
          <p:spPr>
            <a:xfrm>
              <a:off x="4545329" y="7381398"/>
              <a:ext cx="0" cy="27940"/>
            </a:xfrm>
            <a:custGeom>
              <a:avLst/>
              <a:gdLst/>
              <a:ahLst/>
              <a:cxnLst/>
              <a:rect l="l" t="t" r="r" b="b"/>
              <a:pathLst>
                <a:path h="27940">
                  <a:moveTo>
                    <a:pt x="0" y="0"/>
                  </a:moveTo>
                  <a:lnTo>
                    <a:pt x="0" y="27622"/>
                  </a:lnTo>
                </a:path>
                <a:path h="27940">
                  <a:moveTo>
                    <a:pt x="0" y="0"/>
                  </a:moveTo>
                  <a:lnTo>
                    <a:pt x="0" y="27622"/>
                  </a:lnTo>
                </a:path>
              </a:pathLst>
            </a:custGeom>
            <a:ln w="6286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680" name="object 1680"/>
            <p:cNvSpPr/>
            <p:nvPr/>
          </p:nvSpPr>
          <p:spPr>
            <a:xfrm>
              <a:off x="4546092" y="7383780"/>
              <a:ext cx="0" cy="22860"/>
            </a:xfrm>
            <a:custGeom>
              <a:avLst/>
              <a:gdLst/>
              <a:ahLst/>
              <a:cxnLst/>
              <a:rect l="l" t="t" r="r" b="b"/>
              <a:pathLst>
                <a:path h="22859">
                  <a:moveTo>
                    <a:pt x="0" y="22859"/>
                  </a:moveTo>
                  <a:lnTo>
                    <a:pt x="0" y="0"/>
                  </a:lnTo>
                </a:path>
              </a:pathLst>
            </a:custGeom>
            <a:ln w="476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681" name="object 1681"/>
            <p:cNvSpPr/>
            <p:nvPr/>
          </p:nvSpPr>
          <p:spPr>
            <a:xfrm>
              <a:off x="4547616" y="7383780"/>
              <a:ext cx="1905" cy="22860"/>
            </a:xfrm>
            <a:custGeom>
              <a:avLst/>
              <a:gdLst/>
              <a:ahLst/>
              <a:cxnLst/>
              <a:rect l="l" t="t" r="r" b="b"/>
              <a:pathLst>
                <a:path w="1904" h="22859">
                  <a:moveTo>
                    <a:pt x="762" y="-2381"/>
                  </a:moveTo>
                  <a:lnTo>
                    <a:pt x="762" y="25240"/>
                  </a:lnTo>
                </a:path>
              </a:pathLst>
            </a:custGeom>
            <a:ln w="6286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682" name="object 1682"/>
            <p:cNvSpPr/>
            <p:nvPr/>
          </p:nvSpPr>
          <p:spPr>
            <a:xfrm>
              <a:off x="4549139" y="7383780"/>
              <a:ext cx="0" cy="22860"/>
            </a:xfrm>
            <a:custGeom>
              <a:avLst/>
              <a:gdLst/>
              <a:ahLst/>
              <a:cxnLst/>
              <a:rect l="l" t="t" r="r" b="b"/>
              <a:pathLst>
                <a:path h="22859">
                  <a:moveTo>
                    <a:pt x="0" y="22859"/>
                  </a:moveTo>
                  <a:lnTo>
                    <a:pt x="0" y="0"/>
                  </a:lnTo>
                </a:path>
                <a:path h="22859">
                  <a:moveTo>
                    <a:pt x="0" y="22859"/>
                  </a:moveTo>
                  <a:lnTo>
                    <a:pt x="0" y="0"/>
                  </a:lnTo>
                </a:path>
              </a:pathLst>
            </a:custGeom>
            <a:ln w="476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683" name="object 1683"/>
            <p:cNvSpPr/>
            <p:nvPr/>
          </p:nvSpPr>
          <p:spPr>
            <a:xfrm>
              <a:off x="4549139" y="7383780"/>
              <a:ext cx="1905" cy="22860"/>
            </a:xfrm>
            <a:custGeom>
              <a:avLst/>
              <a:gdLst/>
              <a:ahLst/>
              <a:cxnLst/>
              <a:rect l="l" t="t" r="r" b="b"/>
              <a:pathLst>
                <a:path w="1904" h="22859">
                  <a:moveTo>
                    <a:pt x="762" y="-2381"/>
                  </a:moveTo>
                  <a:lnTo>
                    <a:pt x="762" y="25240"/>
                  </a:lnTo>
                </a:path>
              </a:pathLst>
            </a:custGeom>
            <a:ln w="6286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684" name="object 1684"/>
            <p:cNvSpPr/>
            <p:nvPr/>
          </p:nvSpPr>
          <p:spPr>
            <a:xfrm>
              <a:off x="4550664" y="7383780"/>
              <a:ext cx="1905" cy="22860"/>
            </a:xfrm>
            <a:custGeom>
              <a:avLst/>
              <a:gdLst/>
              <a:ahLst/>
              <a:cxnLst/>
              <a:rect l="l" t="t" r="r" b="b"/>
              <a:pathLst>
                <a:path w="1904" h="22859">
                  <a:moveTo>
                    <a:pt x="762" y="-2381"/>
                  </a:moveTo>
                  <a:lnTo>
                    <a:pt x="762" y="25240"/>
                  </a:lnTo>
                </a:path>
              </a:pathLst>
            </a:custGeom>
            <a:ln w="6286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685" name="object 1685"/>
            <p:cNvSpPr/>
            <p:nvPr/>
          </p:nvSpPr>
          <p:spPr>
            <a:xfrm>
              <a:off x="4553711" y="7383780"/>
              <a:ext cx="0" cy="22860"/>
            </a:xfrm>
            <a:custGeom>
              <a:avLst/>
              <a:gdLst/>
              <a:ahLst/>
              <a:cxnLst/>
              <a:rect l="l" t="t" r="r" b="b"/>
              <a:pathLst>
                <a:path h="22859">
                  <a:moveTo>
                    <a:pt x="0" y="22859"/>
                  </a:moveTo>
                  <a:lnTo>
                    <a:pt x="0" y="0"/>
                  </a:lnTo>
                </a:path>
                <a:path h="22859">
                  <a:moveTo>
                    <a:pt x="0" y="22859"/>
                  </a:moveTo>
                  <a:lnTo>
                    <a:pt x="0" y="0"/>
                  </a:lnTo>
                </a:path>
              </a:pathLst>
            </a:custGeom>
            <a:ln w="476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686" name="object 1686"/>
            <p:cNvSpPr/>
            <p:nvPr/>
          </p:nvSpPr>
          <p:spPr>
            <a:xfrm>
              <a:off x="4553711" y="7383780"/>
              <a:ext cx="1905" cy="22860"/>
            </a:xfrm>
            <a:custGeom>
              <a:avLst/>
              <a:gdLst/>
              <a:ahLst/>
              <a:cxnLst/>
              <a:rect l="l" t="t" r="r" b="b"/>
              <a:pathLst>
                <a:path w="1904" h="22859">
                  <a:moveTo>
                    <a:pt x="762" y="-2381"/>
                  </a:moveTo>
                  <a:lnTo>
                    <a:pt x="762" y="25240"/>
                  </a:lnTo>
                </a:path>
              </a:pathLst>
            </a:custGeom>
            <a:ln w="6286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687" name="object 1687"/>
            <p:cNvSpPr/>
            <p:nvPr/>
          </p:nvSpPr>
          <p:spPr>
            <a:xfrm>
              <a:off x="4556760" y="7383780"/>
              <a:ext cx="0" cy="22860"/>
            </a:xfrm>
            <a:custGeom>
              <a:avLst/>
              <a:gdLst/>
              <a:ahLst/>
              <a:cxnLst/>
              <a:rect l="l" t="t" r="r" b="b"/>
              <a:pathLst>
                <a:path h="22859">
                  <a:moveTo>
                    <a:pt x="0" y="22859"/>
                  </a:moveTo>
                  <a:lnTo>
                    <a:pt x="0" y="0"/>
                  </a:lnTo>
                </a:path>
                <a:path h="22859">
                  <a:moveTo>
                    <a:pt x="0" y="22859"/>
                  </a:moveTo>
                  <a:lnTo>
                    <a:pt x="0" y="0"/>
                  </a:lnTo>
                </a:path>
                <a:path h="22859">
                  <a:moveTo>
                    <a:pt x="0" y="22859"/>
                  </a:moveTo>
                  <a:lnTo>
                    <a:pt x="0" y="0"/>
                  </a:lnTo>
                </a:path>
              </a:pathLst>
            </a:custGeom>
            <a:ln w="476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688" name="object 1688"/>
            <p:cNvSpPr/>
            <p:nvPr/>
          </p:nvSpPr>
          <p:spPr>
            <a:xfrm>
              <a:off x="4558283" y="7383780"/>
              <a:ext cx="1905" cy="22860"/>
            </a:xfrm>
            <a:custGeom>
              <a:avLst/>
              <a:gdLst/>
              <a:ahLst/>
              <a:cxnLst/>
              <a:rect l="l" t="t" r="r" b="b"/>
              <a:pathLst>
                <a:path w="1904" h="22859">
                  <a:moveTo>
                    <a:pt x="762" y="-2381"/>
                  </a:moveTo>
                  <a:lnTo>
                    <a:pt x="762" y="25240"/>
                  </a:lnTo>
                </a:path>
              </a:pathLst>
            </a:custGeom>
            <a:ln w="6286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689" name="object 1689"/>
            <p:cNvSpPr/>
            <p:nvPr/>
          </p:nvSpPr>
          <p:spPr>
            <a:xfrm>
              <a:off x="4560570" y="7381398"/>
              <a:ext cx="0" cy="27940"/>
            </a:xfrm>
            <a:custGeom>
              <a:avLst/>
              <a:gdLst/>
              <a:ahLst/>
              <a:cxnLst/>
              <a:rect l="l" t="t" r="r" b="b"/>
              <a:pathLst>
                <a:path h="27940">
                  <a:moveTo>
                    <a:pt x="0" y="0"/>
                  </a:moveTo>
                  <a:lnTo>
                    <a:pt x="0" y="27622"/>
                  </a:lnTo>
                </a:path>
                <a:path h="27940">
                  <a:moveTo>
                    <a:pt x="0" y="0"/>
                  </a:moveTo>
                  <a:lnTo>
                    <a:pt x="0" y="27622"/>
                  </a:lnTo>
                </a:path>
              </a:pathLst>
            </a:custGeom>
            <a:ln w="6286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690" name="object 1690"/>
            <p:cNvSpPr/>
            <p:nvPr/>
          </p:nvSpPr>
          <p:spPr>
            <a:xfrm>
              <a:off x="4561332" y="7383780"/>
              <a:ext cx="0" cy="22860"/>
            </a:xfrm>
            <a:custGeom>
              <a:avLst/>
              <a:gdLst/>
              <a:ahLst/>
              <a:cxnLst/>
              <a:rect l="l" t="t" r="r" b="b"/>
              <a:pathLst>
                <a:path h="22859">
                  <a:moveTo>
                    <a:pt x="0" y="22859"/>
                  </a:moveTo>
                  <a:lnTo>
                    <a:pt x="0" y="0"/>
                  </a:lnTo>
                </a:path>
              </a:pathLst>
            </a:custGeom>
            <a:ln w="476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691" name="object 1691"/>
            <p:cNvSpPr/>
            <p:nvPr/>
          </p:nvSpPr>
          <p:spPr>
            <a:xfrm>
              <a:off x="4562856" y="7383780"/>
              <a:ext cx="1905" cy="22860"/>
            </a:xfrm>
            <a:custGeom>
              <a:avLst/>
              <a:gdLst/>
              <a:ahLst/>
              <a:cxnLst/>
              <a:rect l="l" t="t" r="r" b="b"/>
              <a:pathLst>
                <a:path w="1904" h="22859">
                  <a:moveTo>
                    <a:pt x="762" y="-2381"/>
                  </a:moveTo>
                  <a:lnTo>
                    <a:pt x="762" y="25240"/>
                  </a:lnTo>
                </a:path>
              </a:pathLst>
            </a:custGeom>
            <a:ln w="6286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692" name="object 1692"/>
            <p:cNvSpPr/>
            <p:nvPr/>
          </p:nvSpPr>
          <p:spPr>
            <a:xfrm>
              <a:off x="4564380" y="7383780"/>
              <a:ext cx="0" cy="22860"/>
            </a:xfrm>
            <a:custGeom>
              <a:avLst/>
              <a:gdLst/>
              <a:ahLst/>
              <a:cxnLst/>
              <a:rect l="l" t="t" r="r" b="b"/>
              <a:pathLst>
                <a:path h="22859">
                  <a:moveTo>
                    <a:pt x="0" y="22859"/>
                  </a:moveTo>
                  <a:lnTo>
                    <a:pt x="0" y="0"/>
                  </a:lnTo>
                </a:path>
                <a:path h="22859">
                  <a:moveTo>
                    <a:pt x="0" y="22859"/>
                  </a:moveTo>
                  <a:lnTo>
                    <a:pt x="0" y="0"/>
                  </a:lnTo>
                </a:path>
              </a:pathLst>
            </a:custGeom>
            <a:ln w="476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693" name="object 1693"/>
            <p:cNvSpPr/>
            <p:nvPr/>
          </p:nvSpPr>
          <p:spPr>
            <a:xfrm>
              <a:off x="4564380" y="7383780"/>
              <a:ext cx="1905" cy="22860"/>
            </a:xfrm>
            <a:custGeom>
              <a:avLst/>
              <a:gdLst/>
              <a:ahLst/>
              <a:cxnLst/>
              <a:rect l="l" t="t" r="r" b="b"/>
              <a:pathLst>
                <a:path w="1904" h="22859">
                  <a:moveTo>
                    <a:pt x="761" y="-2381"/>
                  </a:moveTo>
                  <a:lnTo>
                    <a:pt x="761" y="25240"/>
                  </a:lnTo>
                </a:path>
              </a:pathLst>
            </a:custGeom>
            <a:ln w="6286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694" name="object 1694"/>
            <p:cNvSpPr/>
            <p:nvPr/>
          </p:nvSpPr>
          <p:spPr>
            <a:xfrm>
              <a:off x="4567427" y="7383780"/>
              <a:ext cx="3175" cy="22860"/>
            </a:xfrm>
            <a:custGeom>
              <a:avLst/>
              <a:gdLst/>
              <a:ahLst/>
              <a:cxnLst/>
              <a:rect l="l" t="t" r="r" b="b"/>
              <a:pathLst>
                <a:path w="3175" h="22859">
                  <a:moveTo>
                    <a:pt x="0" y="22859"/>
                  </a:moveTo>
                  <a:lnTo>
                    <a:pt x="0" y="0"/>
                  </a:lnTo>
                </a:path>
                <a:path w="3175" h="22859">
                  <a:moveTo>
                    <a:pt x="0" y="22859"/>
                  </a:moveTo>
                  <a:lnTo>
                    <a:pt x="0" y="0"/>
                  </a:lnTo>
                </a:path>
                <a:path w="3175" h="22859">
                  <a:moveTo>
                    <a:pt x="1524" y="22859"/>
                  </a:moveTo>
                  <a:lnTo>
                    <a:pt x="1524" y="0"/>
                  </a:lnTo>
                </a:path>
                <a:path w="3175" h="22859">
                  <a:moveTo>
                    <a:pt x="3048" y="22859"/>
                  </a:moveTo>
                  <a:lnTo>
                    <a:pt x="3048" y="0"/>
                  </a:lnTo>
                </a:path>
              </a:pathLst>
            </a:custGeom>
            <a:ln w="476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695" name="object 1695"/>
            <p:cNvSpPr/>
            <p:nvPr/>
          </p:nvSpPr>
          <p:spPr>
            <a:xfrm>
              <a:off x="4571238" y="7381398"/>
              <a:ext cx="1905" cy="27940"/>
            </a:xfrm>
            <a:custGeom>
              <a:avLst/>
              <a:gdLst/>
              <a:ahLst/>
              <a:cxnLst/>
              <a:rect l="l" t="t" r="r" b="b"/>
              <a:pathLst>
                <a:path w="1904" h="27940">
                  <a:moveTo>
                    <a:pt x="0" y="0"/>
                  </a:moveTo>
                  <a:lnTo>
                    <a:pt x="0" y="27622"/>
                  </a:lnTo>
                </a:path>
                <a:path w="1904" h="27940">
                  <a:moveTo>
                    <a:pt x="0" y="0"/>
                  </a:moveTo>
                  <a:lnTo>
                    <a:pt x="0" y="27622"/>
                  </a:lnTo>
                </a:path>
                <a:path w="1904" h="27940">
                  <a:moveTo>
                    <a:pt x="1524" y="0"/>
                  </a:moveTo>
                  <a:lnTo>
                    <a:pt x="1524" y="27622"/>
                  </a:lnTo>
                </a:path>
              </a:pathLst>
            </a:custGeom>
            <a:ln w="6286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696" name="object 1696"/>
            <p:cNvSpPr/>
            <p:nvPr/>
          </p:nvSpPr>
          <p:spPr>
            <a:xfrm>
              <a:off x="4573524" y="7383780"/>
              <a:ext cx="1905" cy="22860"/>
            </a:xfrm>
            <a:custGeom>
              <a:avLst/>
              <a:gdLst/>
              <a:ahLst/>
              <a:cxnLst/>
              <a:rect l="l" t="t" r="r" b="b"/>
              <a:pathLst>
                <a:path w="1904" h="22859">
                  <a:moveTo>
                    <a:pt x="762" y="-2381"/>
                  </a:moveTo>
                  <a:lnTo>
                    <a:pt x="762" y="25240"/>
                  </a:lnTo>
                </a:path>
              </a:pathLst>
            </a:custGeom>
            <a:ln w="6286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697" name="object 1697"/>
            <p:cNvSpPr/>
            <p:nvPr/>
          </p:nvSpPr>
          <p:spPr>
            <a:xfrm>
              <a:off x="4575810" y="7381398"/>
              <a:ext cx="0" cy="27940"/>
            </a:xfrm>
            <a:custGeom>
              <a:avLst/>
              <a:gdLst/>
              <a:ahLst/>
              <a:cxnLst/>
              <a:rect l="l" t="t" r="r" b="b"/>
              <a:pathLst>
                <a:path h="27940">
                  <a:moveTo>
                    <a:pt x="0" y="0"/>
                  </a:moveTo>
                  <a:lnTo>
                    <a:pt x="0" y="27622"/>
                  </a:lnTo>
                </a:path>
                <a:path h="27940">
                  <a:moveTo>
                    <a:pt x="0" y="0"/>
                  </a:moveTo>
                  <a:lnTo>
                    <a:pt x="0" y="27622"/>
                  </a:lnTo>
                </a:path>
              </a:pathLst>
            </a:custGeom>
            <a:ln w="6286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698" name="object 1698"/>
            <p:cNvSpPr/>
            <p:nvPr/>
          </p:nvSpPr>
          <p:spPr>
            <a:xfrm>
              <a:off x="4576572" y="7383780"/>
              <a:ext cx="1905" cy="22860"/>
            </a:xfrm>
            <a:custGeom>
              <a:avLst/>
              <a:gdLst/>
              <a:ahLst/>
              <a:cxnLst/>
              <a:rect l="l" t="t" r="r" b="b"/>
              <a:pathLst>
                <a:path w="1904" h="22859">
                  <a:moveTo>
                    <a:pt x="762" y="-2381"/>
                  </a:moveTo>
                  <a:lnTo>
                    <a:pt x="762" y="25240"/>
                  </a:lnTo>
                </a:path>
              </a:pathLst>
            </a:custGeom>
            <a:ln w="6286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699" name="object 1699"/>
            <p:cNvSpPr/>
            <p:nvPr/>
          </p:nvSpPr>
          <p:spPr>
            <a:xfrm>
              <a:off x="4578096" y="7383780"/>
              <a:ext cx="3175" cy="22860"/>
            </a:xfrm>
            <a:custGeom>
              <a:avLst/>
              <a:gdLst/>
              <a:ahLst/>
              <a:cxnLst/>
              <a:rect l="l" t="t" r="r" b="b"/>
              <a:pathLst>
                <a:path w="3175" h="22859">
                  <a:moveTo>
                    <a:pt x="0" y="22859"/>
                  </a:moveTo>
                  <a:lnTo>
                    <a:pt x="0" y="0"/>
                  </a:lnTo>
                </a:path>
                <a:path w="3175" h="22859">
                  <a:moveTo>
                    <a:pt x="0" y="22859"/>
                  </a:moveTo>
                  <a:lnTo>
                    <a:pt x="0" y="0"/>
                  </a:lnTo>
                </a:path>
                <a:path w="3175" h="22859">
                  <a:moveTo>
                    <a:pt x="1523" y="22859"/>
                  </a:moveTo>
                  <a:lnTo>
                    <a:pt x="1523" y="0"/>
                  </a:lnTo>
                </a:path>
                <a:path w="3175" h="22859">
                  <a:moveTo>
                    <a:pt x="3047" y="22859"/>
                  </a:moveTo>
                  <a:lnTo>
                    <a:pt x="3047" y="0"/>
                  </a:lnTo>
                </a:path>
              </a:pathLst>
            </a:custGeom>
            <a:ln w="476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700" name="object 1700"/>
            <p:cNvSpPr/>
            <p:nvPr/>
          </p:nvSpPr>
          <p:spPr>
            <a:xfrm>
              <a:off x="4583429" y="7381398"/>
              <a:ext cx="0" cy="27940"/>
            </a:xfrm>
            <a:custGeom>
              <a:avLst/>
              <a:gdLst/>
              <a:ahLst/>
              <a:cxnLst/>
              <a:rect l="l" t="t" r="r" b="b"/>
              <a:pathLst>
                <a:path h="27940">
                  <a:moveTo>
                    <a:pt x="0" y="0"/>
                  </a:moveTo>
                  <a:lnTo>
                    <a:pt x="0" y="27622"/>
                  </a:lnTo>
                </a:path>
                <a:path h="27940">
                  <a:moveTo>
                    <a:pt x="0" y="0"/>
                  </a:moveTo>
                  <a:lnTo>
                    <a:pt x="0" y="27622"/>
                  </a:lnTo>
                </a:path>
              </a:pathLst>
            </a:custGeom>
            <a:ln w="6286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701" name="object 1701"/>
            <p:cNvSpPr/>
            <p:nvPr/>
          </p:nvSpPr>
          <p:spPr>
            <a:xfrm>
              <a:off x="4584192" y="7383780"/>
              <a:ext cx="0" cy="22860"/>
            </a:xfrm>
            <a:custGeom>
              <a:avLst/>
              <a:gdLst/>
              <a:ahLst/>
              <a:cxnLst/>
              <a:rect l="l" t="t" r="r" b="b"/>
              <a:pathLst>
                <a:path h="22859">
                  <a:moveTo>
                    <a:pt x="0" y="22859"/>
                  </a:moveTo>
                  <a:lnTo>
                    <a:pt x="0" y="0"/>
                  </a:lnTo>
                </a:path>
              </a:pathLst>
            </a:custGeom>
            <a:ln w="476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702" name="object 1702"/>
            <p:cNvSpPr/>
            <p:nvPr/>
          </p:nvSpPr>
          <p:spPr>
            <a:xfrm>
              <a:off x="4585716" y="7383780"/>
              <a:ext cx="1905" cy="22860"/>
            </a:xfrm>
            <a:custGeom>
              <a:avLst/>
              <a:gdLst/>
              <a:ahLst/>
              <a:cxnLst/>
              <a:rect l="l" t="t" r="r" b="b"/>
              <a:pathLst>
                <a:path w="1904" h="22859">
                  <a:moveTo>
                    <a:pt x="762" y="-2381"/>
                  </a:moveTo>
                  <a:lnTo>
                    <a:pt x="762" y="25240"/>
                  </a:lnTo>
                </a:path>
              </a:pathLst>
            </a:custGeom>
            <a:ln w="6286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703" name="object 1703"/>
            <p:cNvSpPr/>
            <p:nvPr/>
          </p:nvSpPr>
          <p:spPr>
            <a:xfrm>
              <a:off x="4587239" y="7383780"/>
              <a:ext cx="0" cy="22860"/>
            </a:xfrm>
            <a:custGeom>
              <a:avLst/>
              <a:gdLst/>
              <a:ahLst/>
              <a:cxnLst/>
              <a:rect l="l" t="t" r="r" b="b"/>
              <a:pathLst>
                <a:path h="22859">
                  <a:moveTo>
                    <a:pt x="0" y="22859"/>
                  </a:moveTo>
                  <a:lnTo>
                    <a:pt x="0" y="0"/>
                  </a:lnTo>
                </a:path>
                <a:path h="22859">
                  <a:moveTo>
                    <a:pt x="0" y="22859"/>
                  </a:moveTo>
                  <a:lnTo>
                    <a:pt x="0" y="0"/>
                  </a:lnTo>
                </a:path>
              </a:pathLst>
            </a:custGeom>
            <a:ln w="476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704" name="object 1704"/>
            <p:cNvSpPr/>
            <p:nvPr/>
          </p:nvSpPr>
          <p:spPr>
            <a:xfrm>
              <a:off x="4587239" y="7383780"/>
              <a:ext cx="1905" cy="22860"/>
            </a:xfrm>
            <a:custGeom>
              <a:avLst/>
              <a:gdLst/>
              <a:ahLst/>
              <a:cxnLst/>
              <a:rect l="l" t="t" r="r" b="b"/>
              <a:pathLst>
                <a:path w="1904" h="22859">
                  <a:moveTo>
                    <a:pt x="762" y="-2381"/>
                  </a:moveTo>
                  <a:lnTo>
                    <a:pt x="762" y="25240"/>
                  </a:lnTo>
                </a:path>
              </a:pathLst>
            </a:custGeom>
            <a:ln w="6286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705" name="object 1705"/>
            <p:cNvSpPr/>
            <p:nvPr/>
          </p:nvSpPr>
          <p:spPr>
            <a:xfrm>
              <a:off x="4589526" y="7381398"/>
              <a:ext cx="0" cy="27940"/>
            </a:xfrm>
            <a:custGeom>
              <a:avLst/>
              <a:gdLst/>
              <a:ahLst/>
              <a:cxnLst/>
              <a:rect l="l" t="t" r="r" b="b"/>
              <a:pathLst>
                <a:path h="27940">
                  <a:moveTo>
                    <a:pt x="0" y="0"/>
                  </a:moveTo>
                  <a:lnTo>
                    <a:pt x="0" y="27622"/>
                  </a:lnTo>
                </a:path>
                <a:path h="27940">
                  <a:moveTo>
                    <a:pt x="0" y="0"/>
                  </a:moveTo>
                  <a:lnTo>
                    <a:pt x="0" y="27622"/>
                  </a:lnTo>
                </a:path>
              </a:pathLst>
            </a:custGeom>
            <a:ln w="6286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706" name="object 1706"/>
            <p:cNvSpPr/>
            <p:nvPr/>
          </p:nvSpPr>
          <p:spPr>
            <a:xfrm>
              <a:off x="4591811" y="7383780"/>
              <a:ext cx="0" cy="22860"/>
            </a:xfrm>
            <a:custGeom>
              <a:avLst/>
              <a:gdLst/>
              <a:ahLst/>
              <a:cxnLst/>
              <a:rect l="l" t="t" r="r" b="b"/>
              <a:pathLst>
                <a:path h="22859">
                  <a:moveTo>
                    <a:pt x="0" y="22859"/>
                  </a:moveTo>
                  <a:lnTo>
                    <a:pt x="0" y="0"/>
                  </a:lnTo>
                </a:path>
              </a:pathLst>
            </a:custGeom>
            <a:ln w="476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707" name="object 1707"/>
            <p:cNvSpPr/>
            <p:nvPr/>
          </p:nvSpPr>
          <p:spPr>
            <a:xfrm>
              <a:off x="4591811" y="7383780"/>
              <a:ext cx="1905" cy="22860"/>
            </a:xfrm>
            <a:custGeom>
              <a:avLst/>
              <a:gdLst/>
              <a:ahLst/>
              <a:cxnLst/>
              <a:rect l="l" t="t" r="r" b="b"/>
              <a:pathLst>
                <a:path w="1904" h="22859">
                  <a:moveTo>
                    <a:pt x="762" y="-2381"/>
                  </a:moveTo>
                  <a:lnTo>
                    <a:pt x="762" y="25240"/>
                  </a:lnTo>
                </a:path>
              </a:pathLst>
            </a:custGeom>
            <a:ln w="6286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708" name="object 1708"/>
            <p:cNvSpPr/>
            <p:nvPr/>
          </p:nvSpPr>
          <p:spPr>
            <a:xfrm>
              <a:off x="4594097" y="7381398"/>
              <a:ext cx="0" cy="27940"/>
            </a:xfrm>
            <a:custGeom>
              <a:avLst/>
              <a:gdLst/>
              <a:ahLst/>
              <a:cxnLst/>
              <a:rect l="l" t="t" r="r" b="b"/>
              <a:pathLst>
                <a:path h="27940">
                  <a:moveTo>
                    <a:pt x="0" y="0"/>
                  </a:moveTo>
                  <a:lnTo>
                    <a:pt x="0" y="27622"/>
                  </a:lnTo>
                </a:path>
                <a:path h="27940">
                  <a:moveTo>
                    <a:pt x="0" y="0"/>
                  </a:moveTo>
                  <a:lnTo>
                    <a:pt x="0" y="27622"/>
                  </a:lnTo>
                </a:path>
              </a:pathLst>
            </a:custGeom>
            <a:ln w="6286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709" name="object 1709"/>
            <p:cNvSpPr/>
            <p:nvPr/>
          </p:nvSpPr>
          <p:spPr>
            <a:xfrm>
              <a:off x="4594860" y="7383780"/>
              <a:ext cx="0" cy="22860"/>
            </a:xfrm>
            <a:custGeom>
              <a:avLst/>
              <a:gdLst/>
              <a:ahLst/>
              <a:cxnLst/>
              <a:rect l="l" t="t" r="r" b="b"/>
              <a:pathLst>
                <a:path h="22859">
                  <a:moveTo>
                    <a:pt x="0" y="22859"/>
                  </a:moveTo>
                  <a:lnTo>
                    <a:pt x="0" y="0"/>
                  </a:lnTo>
                </a:path>
              </a:pathLst>
            </a:custGeom>
            <a:ln w="476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710" name="object 1710"/>
            <p:cNvSpPr/>
            <p:nvPr/>
          </p:nvSpPr>
          <p:spPr>
            <a:xfrm>
              <a:off x="4596383" y="7383780"/>
              <a:ext cx="1905" cy="22860"/>
            </a:xfrm>
            <a:custGeom>
              <a:avLst/>
              <a:gdLst/>
              <a:ahLst/>
              <a:cxnLst/>
              <a:rect l="l" t="t" r="r" b="b"/>
              <a:pathLst>
                <a:path w="1904" h="22859">
                  <a:moveTo>
                    <a:pt x="762" y="-2381"/>
                  </a:moveTo>
                  <a:lnTo>
                    <a:pt x="762" y="25240"/>
                  </a:lnTo>
                </a:path>
              </a:pathLst>
            </a:custGeom>
            <a:ln w="6286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711" name="object 1711"/>
            <p:cNvSpPr/>
            <p:nvPr/>
          </p:nvSpPr>
          <p:spPr>
            <a:xfrm>
              <a:off x="4598670" y="7381398"/>
              <a:ext cx="0" cy="27940"/>
            </a:xfrm>
            <a:custGeom>
              <a:avLst/>
              <a:gdLst/>
              <a:ahLst/>
              <a:cxnLst/>
              <a:rect l="l" t="t" r="r" b="b"/>
              <a:pathLst>
                <a:path h="27940">
                  <a:moveTo>
                    <a:pt x="0" y="0"/>
                  </a:moveTo>
                  <a:lnTo>
                    <a:pt x="0" y="27622"/>
                  </a:lnTo>
                </a:path>
                <a:path h="27940">
                  <a:moveTo>
                    <a:pt x="0" y="0"/>
                  </a:moveTo>
                  <a:lnTo>
                    <a:pt x="0" y="27622"/>
                  </a:lnTo>
                </a:path>
              </a:pathLst>
            </a:custGeom>
            <a:ln w="6286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712" name="object 1712"/>
            <p:cNvSpPr/>
            <p:nvPr/>
          </p:nvSpPr>
          <p:spPr>
            <a:xfrm>
              <a:off x="4599432" y="7383780"/>
              <a:ext cx="0" cy="22860"/>
            </a:xfrm>
            <a:custGeom>
              <a:avLst/>
              <a:gdLst/>
              <a:ahLst/>
              <a:cxnLst/>
              <a:rect l="l" t="t" r="r" b="b"/>
              <a:pathLst>
                <a:path h="22859">
                  <a:moveTo>
                    <a:pt x="0" y="22859"/>
                  </a:moveTo>
                  <a:lnTo>
                    <a:pt x="0" y="0"/>
                  </a:lnTo>
                </a:path>
              </a:pathLst>
            </a:custGeom>
            <a:ln w="476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713" name="object 1713"/>
            <p:cNvSpPr/>
            <p:nvPr/>
          </p:nvSpPr>
          <p:spPr>
            <a:xfrm>
              <a:off x="4600194" y="7381398"/>
              <a:ext cx="0" cy="27940"/>
            </a:xfrm>
            <a:custGeom>
              <a:avLst/>
              <a:gdLst/>
              <a:ahLst/>
              <a:cxnLst/>
              <a:rect l="l" t="t" r="r" b="b"/>
              <a:pathLst>
                <a:path h="27940">
                  <a:moveTo>
                    <a:pt x="0" y="0"/>
                  </a:moveTo>
                  <a:lnTo>
                    <a:pt x="0" y="27622"/>
                  </a:lnTo>
                </a:path>
                <a:path h="27940">
                  <a:moveTo>
                    <a:pt x="0" y="0"/>
                  </a:moveTo>
                  <a:lnTo>
                    <a:pt x="0" y="27622"/>
                  </a:lnTo>
                </a:path>
              </a:pathLst>
            </a:custGeom>
            <a:ln w="6286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714" name="object 1714"/>
            <p:cNvSpPr/>
            <p:nvPr/>
          </p:nvSpPr>
          <p:spPr>
            <a:xfrm>
              <a:off x="4602480" y="7383780"/>
              <a:ext cx="0" cy="22860"/>
            </a:xfrm>
            <a:custGeom>
              <a:avLst/>
              <a:gdLst/>
              <a:ahLst/>
              <a:cxnLst/>
              <a:rect l="l" t="t" r="r" b="b"/>
              <a:pathLst>
                <a:path h="22859">
                  <a:moveTo>
                    <a:pt x="0" y="22859"/>
                  </a:moveTo>
                  <a:lnTo>
                    <a:pt x="0" y="0"/>
                  </a:lnTo>
                </a:path>
              </a:pathLst>
            </a:custGeom>
            <a:ln w="476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715" name="object 1715"/>
            <p:cNvSpPr/>
            <p:nvPr/>
          </p:nvSpPr>
          <p:spPr>
            <a:xfrm>
              <a:off x="4602480" y="7383780"/>
              <a:ext cx="1905" cy="22860"/>
            </a:xfrm>
            <a:custGeom>
              <a:avLst/>
              <a:gdLst/>
              <a:ahLst/>
              <a:cxnLst/>
              <a:rect l="l" t="t" r="r" b="b"/>
              <a:pathLst>
                <a:path w="1904" h="22859">
                  <a:moveTo>
                    <a:pt x="761" y="-2381"/>
                  </a:moveTo>
                  <a:lnTo>
                    <a:pt x="761" y="25240"/>
                  </a:lnTo>
                </a:path>
              </a:pathLst>
            </a:custGeom>
            <a:ln w="6286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716" name="object 1716"/>
            <p:cNvSpPr/>
            <p:nvPr/>
          </p:nvSpPr>
          <p:spPr>
            <a:xfrm>
              <a:off x="4605527" y="7383780"/>
              <a:ext cx="1905" cy="22860"/>
            </a:xfrm>
            <a:custGeom>
              <a:avLst/>
              <a:gdLst/>
              <a:ahLst/>
              <a:cxnLst/>
              <a:rect l="l" t="t" r="r" b="b"/>
              <a:pathLst>
                <a:path w="1904" h="22859">
                  <a:moveTo>
                    <a:pt x="0" y="22859"/>
                  </a:moveTo>
                  <a:lnTo>
                    <a:pt x="0" y="0"/>
                  </a:lnTo>
                </a:path>
                <a:path w="1904" h="22859">
                  <a:moveTo>
                    <a:pt x="0" y="22859"/>
                  </a:moveTo>
                  <a:lnTo>
                    <a:pt x="0" y="0"/>
                  </a:lnTo>
                </a:path>
                <a:path w="1904" h="22859">
                  <a:moveTo>
                    <a:pt x="1524" y="22859"/>
                  </a:moveTo>
                  <a:lnTo>
                    <a:pt x="1524" y="0"/>
                  </a:lnTo>
                </a:path>
              </a:pathLst>
            </a:custGeom>
            <a:ln w="476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717" name="object 1717"/>
            <p:cNvSpPr/>
            <p:nvPr/>
          </p:nvSpPr>
          <p:spPr>
            <a:xfrm>
              <a:off x="4607051" y="7383780"/>
              <a:ext cx="1905" cy="22860"/>
            </a:xfrm>
            <a:custGeom>
              <a:avLst/>
              <a:gdLst/>
              <a:ahLst/>
              <a:cxnLst/>
              <a:rect l="l" t="t" r="r" b="b"/>
              <a:pathLst>
                <a:path w="1904" h="22859">
                  <a:moveTo>
                    <a:pt x="762" y="-2381"/>
                  </a:moveTo>
                  <a:lnTo>
                    <a:pt x="762" y="25240"/>
                  </a:lnTo>
                </a:path>
              </a:pathLst>
            </a:custGeom>
            <a:ln w="6286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718" name="object 1718"/>
            <p:cNvSpPr/>
            <p:nvPr/>
          </p:nvSpPr>
          <p:spPr>
            <a:xfrm>
              <a:off x="4609338" y="7381398"/>
              <a:ext cx="1905" cy="27940"/>
            </a:xfrm>
            <a:custGeom>
              <a:avLst/>
              <a:gdLst/>
              <a:ahLst/>
              <a:cxnLst/>
              <a:rect l="l" t="t" r="r" b="b"/>
              <a:pathLst>
                <a:path w="1904" h="27940">
                  <a:moveTo>
                    <a:pt x="0" y="0"/>
                  </a:moveTo>
                  <a:lnTo>
                    <a:pt x="0" y="27622"/>
                  </a:lnTo>
                </a:path>
                <a:path w="1904" h="27940">
                  <a:moveTo>
                    <a:pt x="0" y="0"/>
                  </a:moveTo>
                  <a:lnTo>
                    <a:pt x="0" y="27622"/>
                  </a:lnTo>
                </a:path>
                <a:path w="1904" h="27940">
                  <a:moveTo>
                    <a:pt x="1524" y="0"/>
                  </a:moveTo>
                  <a:lnTo>
                    <a:pt x="1524" y="27622"/>
                  </a:lnTo>
                </a:path>
              </a:pathLst>
            </a:custGeom>
            <a:ln w="6286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719" name="object 1719"/>
            <p:cNvSpPr/>
            <p:nvPr/>
          </p:nvSpPr>
          <p:spPr>
            <a:xfrm>
              <a:off x="4612386" y="7381398"/>
              <a:ext cx="0" cy="27940"/>
            </a:xfrm>
            <a:custGeom>
              <a:avLst/>
              <a:gdLst/>
              <a:ahLst/>
              <a:cxnLst/>
              <a:rect l="l" t="t" r="r" b="b"/>
              <a:pathLst>
                <a:path h="27940">
                  <a:moveTo>
                    <a:pt x="0" y="0"/>
                  </a:moveTo>
                  <a:lnTo>
                    <a:pt x="0" y="27622"/>
                  </a:lnTo>
                </a:path>
                <a:path h="27940">
                  <a:moveTo>
                    <a:pt x="0" y="0"/>
                  </a:moveTo>
                  <a:lnTo>
                    <a:pt x="0" y="27622"/>
                  </a:lnTo>
                </a:path>
              </a:pathLst>
            </a:custGeom>
            <a:ln w="6286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720" name="object 1720"/>
            <p:cNvSpPr/>
            <p:nvPr/>
          </p:nvSpPr>
          <p:spPr>
            <a:xfrm>
              <a:off x="4613148" y="7383780"/>
              <a:ext cx="1905" cy="22860"/>
            </a:xfrm>
            <a:custGeom>
              <a:avLst/>
              <a:gdLst/>
              <a:ahLst/>
              <a:cxnLst/>
              <a:rect l="l" t="t" r="r" b="b"/>
              <a:pathLst>
                <a:path w="1904" h="22859">
                  <a:moveTo>
                    <a:pt x="762" y="-2381"/>
                  </a:moveTo>
                  <a:lnTo>
                    <a:pt x="762" y="25240"/>
                  </a:lnTo>
                </a:path>
              </a:pathLst>
            </a:custGeom>
            <a:ln w="6286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721" name="object 1721"/>
            <p:cNvSpPr/>
            <p:nvPr/>
          </p:nvSpPr>
          <p:spPr>
            <a:xfrm>
              <a:off x="4614672" y="7383780"/>
              <a:ext cx="1905" cy="22860"/>
            </a:xfrm>
            <a:custGeom>
              <a:avLst/>
              <a:gdLst/>
              <a:ahLst/>
              <a:cxnLst/>
              <a:rect l="l" t="t" r="r" b="b"/>
              <a:pathLst>
                <a:path w="1904" h="22859">
                  <a:moveTo>
                    <a:pt x="762" y="-2381"/>
                  </a:moveTo>
                  <a:lnTo>
                    <a:pt x="762" y="25240"/>
                  </a:lnTo>
                </a:path>
              </a:pathLst>
            </a:custGeom>
            <a:ln w="6286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722" name="object 1722"/>
            <p:cNvSpPr/>
            <p:nvPr/>
          </p:nvSpPr>
          <p:spPr>
            <a:xfrm>
              <a:off x="4616196" y="7383780"/>
              <a:ext cx="6350" cy="22860"/>
            </a:xfrm>
            <a:custGeom>
              <a:avLst/>
              <a:gdLst/>
              <a:ahLst/>
              <a:cxnLst/>
              <a:rect l="l" t="t" r="r" b="b"/>
              <a:pathLst>
                <a:path w="6350" h="22859">
                  <a:moveTo>
                    <a:pt x="0" y="22859"/>
                  </a:moveTo>
                  <a:lnTo>
                    <a:pt x="0" y="0"/>
                  </a:lnTo>
                </a:path>
                <a:path w="6350" h="22859">
                  <a:moveTo>
                    <a:pt x="0" y="22859"/>
                  </a:moveTo>
                  <a:lnTo>
                    <a:pt x="0" y="0"/>
                  </a:lnTo>
                </a:path>
                <a:path w="6350" h="22859">
                  <a:moveTo>
                    <a:pt x="1523" y="22859"/>
                  </a:moveTo>
                  <a:lnTo>
                    <a:pt x="1523" y="0"/>
                  </a:lnTo>
                </a:path>
                <a:path w="6350" h="22859">
                  <a:moveTo>
                    <a:pt x="3047" y="22859"/>
                  </a:moveTo>
                  <a:lnTo>
                    <a:pt x="3047" y="0"/>
                  </a:lnTo>
                </a:path>
                <a:path w="6350" h="22859">
                  <a:moveTo>
                    <a:pt x="4571" y="22859"/>
                  </a:moveTo>
                  <a:lnTo>
                    <a:pt x="4571" y="0"/>
                  </a:lnTo>
                </a:path>
                <a:path w="6350" h="22859">
                  <a:moveTo>
                    <a:pt x="4571" y="22859"/>
                  </a:moveTo>
                  <a:lnTo>
                    <a:pt x="4571" y="0"/>
                  </a:lnTo>
                </a:path>
                <a:path w="6350" h="22859">
                  <a:moveTo>
                    <a:pt x="6095" y="22859"/>
                  </a:moveTo>
                  <a:lnTo>
                    <a:pt x="6095" y="0"/>
                  </a:lnTo>
                </a:path>
              </a:pathLst>
            </a:custGeom>
            <a:ln w="476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723" name="object 1723"/>
            <p:cNvSpPr/>
            <p:nvPr/>
          </p:nvSpPr>
          <p:spPr>
            <a:xfrm>
              <a:off x="4623054" y="7381398"/>
              <a:ext cx="0" cy="27940"/>
            </a:xfrm>
            <a:custGeom>
              <a:avLst/>
              <a:gdLst/>
              <a:ahLst/>
              <a:cxnLst/>
              <a:rect l="l" t="t" r="r" b="b"/>
              <a:pathLst>
                <a:path h="27940">
                  <a:moveTo>
                    <a:pt x="0" y="0"/>
                  </a:moveTo>
                  <a:lnTo>
                    <a:pt x="0" y="27622"/>
                  </a:lnTo>
                </a:path>
                <a:path h="27940">
                  <a:moveTo>
                    <a:pt x="0" y="0"/>
                  </a:moveTo>
                  <a:lnTo>
                    <a:pt x="0" y="27622"/>
                  </a:lnTo>
                </a:path>
              </a:pathLst>
            </a:custGeom>
            <a:ln w="6286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724" name="object 1724"/>
            <p:cNvSpPr/>
            <p:nvPr/>
          </p:nvSpPr>
          <p:spPr>
            <a:xfrm>
              <a:off x="4623816" y="7383780"/>
              <a:ext cx="1905" cy="22860"/>
            </a:xfrm>
            <a:custGeom>
              <a:avLst/>
              <a:gdLst/>
              <a:ahLst/>
              <a:cxnLst/>
              <a:rect l="l" t="t" r="r" b="b"/>
              <a:pathLst>
                <a:path w="1904" h="22859">
                  <a:moveTo>
                    <a:pt x="762" y="-2381"/>
                  </a:moveTo>
                  <a:lnTo>
                    <a:pt x="762" y="25240"/>
                  </a:lnTo>
                </a:path>
              </a:pathLst>
            </a:custGeom>
            <a:ln w="6286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725" name="object 1725"/>
            <p:cNvSpPr/>
            <p:nvPr/>
          </p:nvSpPr>
          <p:spPr>
            <a:xfrm>
              <a:off x="4625339" y="7383780"/>
              <a:ext cx="1905" cy="22860"/>
            </a:xfrm>
            <a:custGeom>
              <a:avLst/>
              <a:gdLst/>
              <a:ahLst/>
              <a:cxnLst/>
              <a:rect l="l" t="t" r="r" b="b"/>
              <a:pathLst>
                <a:path w="1904" h="22859">
                  <a:moveTo>
                    <a:pt x="762" y="-2381"/>
                  </a:moveTo>
                  <a:lnTo>
                    <a:pt x="762" y="25240"/>
                  </a:lnTo>
                </a:path>
              </a:pathLst>
            </a:custGeom>
            <a:ln w="6286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726" name="object 1726"/>
            <p:cNvSpPr/>
            <p:nvPr/>
          </p:nvSpPr>
          <p:spPr>
            <a:xfrm>
              <a:off x="4627626" y="7381398"/>
              <a:ext cx="0" cy="27940"/>
            </a:xfrm>
            <a:custGeom>
              <a:avLst/>
              <a:gdLst/>
              <a:ahLst/>
              <a:cxnLst/>
              <a:rect l="l" t="t" r="r" b="b"/>
              <a:pathLst>
                <a:path h="27940">
                  <a:moveTo>
                    <a:pt x="0" y="0"/>
                  </a:moveTo>
                  <a:lnTo>
                    <a:pt x="0" y="27622"/>
                  </a:lnTo>
                </a:path>
                <a:path h="27940">
                  <a:moveTo>
                    <a:pt x="0" y="0"/>
                  </a:moveTo>
                  <a:lnTo>
                    <a:pt x="0" y="27622"/>
                  </a:lnTo>
                </a:path>
              </a:pathLst>
            </a:custGeom>
            <a:ln w="6286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727" name="object 1727"/>
            <p:cNvSpPr/>
            <p:nvPr/>
          </p:nvSpPr>
          <p:spPr>
            <a:xfrm>
              <a:off x="4629911" y="7383780"/>
              <a:ext cx="0" cy="22860"/>
            </a:xfrm>
            <a:custGeom>
              <a:avLst/>
              <a:gdLst/>
              <a:ahLst/>
              <a:cxnLst/>
              <a:rect l="l" t="t" r="r" b="b"/>
              <a:pathLst>
                <a:path h="22859">
                  <a:moveTo>
                    <a:pt x="0" y="22859"/>
                  </a:moveTo>
                  <a:lnTo>
                    <a:pt x="0" y="0"/>
                  </a:lnTo>
                </a:path>
                <a:path h="22859">
                  <a:moveTo>
                    <a:pt x="0" y="22859"/>
                  </a:moveTo>
                  <a:lnTo>
                    <a:pt x="0" y="0"/>
                  </a:lnTo>
                </a:path>
              </a:pathLst>
            </a:custGeom>
            <a:ln w="476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728" name="object 1728"/>
            <p:cNvSpPr/>
            <p:nvPr/>
          </p:nvSpPr>
          <p:spPr>
            <a:xfrm>
              <a:off x="4632197" y="7381398"/>
              <a:ext cx="0" cy="27940"/>
            </a:xfrm>
            <a:custGeom>
              <a:avLst/>
              <a:gdLst/>
              <a:ahLst/>
              <a:cxnLst/>
              <a:rect l="l" t="t" r="r" b="b"/>
              <a:pathLst>
                <a:path h="27940">
                  <a:moveTo>
                    <a:pt x="0" y="0"/>
                  </a:moveTo>
                  <a:lnTo>
                    <a:pt x="0" y="27622"/>
                  </a:lnTo>
                </a:path>
                <a:path h="27940">
                  <a:moveTo>
                    <a:pt x="0" y="0"/>
                  </a:moveTo>
                  <a:lnTo>
                    <a:pt x="0" y="27622"/>
                  </a:lnTo>
                </a:path>
              </a:pathLst>
            </a:custGeom>
            <a:ln w="6286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729" name="object 1729"/>
            <p:cNvSpPr/>
            <p:nvPr/>
          </p:nvSpPr>
          <p:spPr>
            <a:xfrm>
              <a:off x="4632960" y="7383780"/>
              <a:ext cx="1905" cy="22860"/>
            </a:xfrm>
            <a:custGeom>
              <a:avLst/>
              <a:gdLst/>
              <a:ahLst/>
              <a:cxnLst/>
              <a:rect l="l" t="t" r="r" b="b"/>
              <a:pathLst>
                <a:path w="1904" h="22859">
                  <a:moveTo>
                    <a:pt x="0" y="22859"/>
                  </a:moveTo>
                  <a:lnTo>
                    <a:pt x="0" y="0"/>
                  </a:lnTo>
                </a:path>
                <a:path w="1904" h="22859">
                  <a:moveTo>
                    <a:pt x="1524" y="22859"/>
                  </a:moveTo>
                  <a:lnTo>
                    <a:pt x="1524" y="0"/>
                  </a:lnTo>
                </a:path>
                <a:path w="1904" h="22859">
                  <a:moveTo>
                    <a:pt x="1524" y="22859"/>
                  </a:moveTo>
                  <a:lnTo>
                    <a:pt x="1524" y="0"/>
                  </a:lnTo>
                </a:path>
              </a:pathLst>
            </a:custGeom>
            <a:ln w="476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730" name="object 1730"/>
            <p:cNvSpPr/>
            <p:nvPr/>
          </p:nvSpPr>
          <p:spPr>
            <a:xfrm>
              <a:off x="4636007" y="7383780"/>
              <a:ext cx="1905" cy="22860"/>
            </a:xfrm>
            <a:custGeom>
              <a:avLst/>
              <a:gdLst/>
              <a:ahLst/>
              <a:cxnLst/>
              <a:rect l="l" t="t" r="r" b="b"/>
              <a:pathLst>
                <a:path w="1904" h="22859">
                  <a:moveTo>
                    <a:pt x="762" y="-2381"/>
                  </a:moveTo>
                  <a:lnTo>
                    <a:pt x="762" y="25240"/>
                  </a:lnTo>
                </a:path>
              </a:pathLst>
            </a:custGeom>
            <a:ln w="6286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731" name="object 1731"/>
            <p:cNvSpPr/>
            <p:nvPr/>
          </p:nvSpPr>
          <p:spPr>
            <a:xfrm>
              <a:off x="4637532" y="7383780"/>
              <a:ext cx="0" cy="22860"/>
            </a:xfrm>
            <a:custGeom>
              <a:avLst/>
              <a:gdLst/>
              <a:ahLst/>
              <a:cxnLst/>
              <a:rect l="l" t="t" r="r" b="b"/>
              <a:pathLst>
                <a:path h="22859">
                  <a:moveTo>
                    <a:pt x="0" y="22859"/>
                  </a:moveTo>
                  <a:lnTo>
                    <a:pt x="0" y="0"/>
                  </a:lnTo>
                </a:path>
              </a:pathLst>
            </a:custGeom>
            <a:ln w="476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732" name="object 1732"/>
            <p:cNvSpPr/>
            <p:nvPr/>
          </p:nvSpPr>
          <p:spPr>
            <a:xfrm>
              <a:off x="4638294" y="7381398"/>
              <a:ext cx="0" cy="27940"/>
            </a:xfrm>
            <a:custGeom>
              <a:avLst/>
              <a:gdLst/>
              <a:ahLst/>
              <a:cxnLst/>
              <a:rect l="l" t="t" r="r" b="b"/>
              <a:pathLst>
                <a:path h="27940">
                  <a:moveTo>
                    <a:pt x="0" y="0"/>
                  </a:moveTo>
                  <a:lnTo>
                    <a:pt x="0" y="27622"/>
                  </a:lnTo>
                </a:path>
                <a:path h="27940">
                  <a:moveTo>
                    <a:pt x="0" y="0"/>
                  </a:moveTo>
                  <a:lnTo>
                    <a:pt x="0" y="27622"/>
                  </a:lnTo>
                </a:path>
              </a:pathLst>
            </a:custGeom>
            <a:ln w="6286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733" name="object 1733"/>
            <p:cNvSpPr/>
            <p:nvPr/>
          </p:nvSpPr>
          <p:spPr>
            <a:xfrm>
              <a:off x="4640580" y="7383780"/>
              <a:ext cx="0" cy="22860"/>
            </a:xfrm>
            <a:custGeom>
              <a:avLst/>
              <a:gdLst/>
              <a:ahLst/>
              <a:cxnLst/>
              <a:rect l="l" t="t" r="r" b="b"/>
              <a:pathLst>
                <a:path h="22859">
                  <a:moveTo>
                    <a:pt x="0" y="22859"/>
                  </a:moveTo>
                  <a:lnTo>
                    <a:pt x="0" y="0"/>
                  </a:lnTo>
                </a:path>
              </a:pathLst>
            </a:custGeom>
            <a:ln w="476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734" name="object 1734"/>
            <p:cNvSpPr/>
            <p:nvPr/>
          </p:nvSpPr>
          <p:spPr>
            <a:xfrm>
              <a:off x="4640580" y="7383780"/>
              <a:ext cx="1905" cy="22860"/>
            </a:xfrm>
            <a:custGeom>
              <a:avLst/>
              <a:gdLst/>
              <a:ahLst/>
              <a:cxnLst/>
              <a:rect l="l" t="t" r="r" b="b"/>
              <a:pathLst>
                <a:path w="1904" h="22859">
                  <a:moveTo>
                    <a:pt x="761" y="-2381"/>
                  </a:moveTo>
                  <a:lnTo>
                    <a:pt x="761" y="25240"/>
                  </a:lnTo>
                </a:path>
              </a:pathLst>
            </a:custGeom>
            <a:ln w="6286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735" name="object 1735"/>
            <p:cNvSpPr/>
            <p:nvPr/>
          </p:nvSpPr>
          <p:spPr>
            <a:xfrm>
              <a:off x="4643627" y="7383780"/>
              <a:ext cx="1905" cy="22860"/>
            </a:xfrm>
            <a:custGeom>
              <a:avLst/>
              <a:gdLst/>
              <a:ahLst/>
              <a:cxnLst/>
              <a:rect l="l" t="t" r="r" b="b"/>
              <a:pathLst>
                <a:path w="1904" h="22859">
                  <a:moveTo>
                    <a:pt x="0" y="22859"/>
                  </a:moveTo>
                  <a:lnTo>
                    <a:pt x="0" y="0"/>
                  </a:lnTo>
                </a:path>
                <a:path w="1904" h="22859">
                  <a:moveTo>
                    <a:pt x="0" y="22859"/>
                  </a:moveTo>
                  <a:lnTo>
                    <a:pt x="0" y="0"/>
                  </a:lnTo>
                </a:path>
                <a:path w="1904" h="22859">
                  <a:moveTo>
                    <a:pt x="1524" y="22859"/>
                  </a:moveTo>
                  <a:lnTo>
                    <a:pt x="1524" y="0"/>
                  </a:lnTo>
                </a:path>
                <a:path w="1904" h="22859">
                  <a:moveTo>
                    <a:pt x="1524" y="22859"/>
                  </a:moveTo>
                  <a:lnTo>
                    <a:pt x="1524" y="0"/>
                  </a:lnTo>
                </a:path>
                <a:path w="1904" h="22859">
                  <a:moveTo>
                    <a:pt x="1524" y="22859"/>
                  </a:moveTo>
                  <a:lnTo>
                    <a:pt x="1524" y="0"/>
                  </a:lnTo>
                </a:path>
              </a:pathLst>
            </a:custGeom>
            <a:ln w="476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736" name="object 1736"/>
            <p:cNvSpPr/>
            <p:nvPr/>
          </p:nvSpPr>
          <p:spPr>
            <a:xfrm>
              <a:off x="4646675" y="7383780"/>
              <a:ext cx="1905" cy="22860"/>
            </a:xfrm>
            <a:custGeom>
              <a:avLst/>
              <a:gdLst/>
              <a:ahLst/>
              <a:cxnLst/>
              <a:rect l="l" t="t" r="r" b="b"/>
              <a:pathLst>
                <a:path w="1904" h="22859">
                  <a:moveTo>
                    <a:pt x="762" y="-2381"/>
                  </a:moveTo>
                  <a:lnTo>
                    <a:pt x="762" y="25240"/>
                  </a:lnTo>
                </a:path>
              </a:pathLst>
            </a:custGeom>
            <a:ln w="6286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737" name="object 1737"/>
            <p:cNvSpPr/>
            <p:nvPr/>
          </p:nvSpPr>
          <p:spPr>
            <a:xfrm>
              <a:off x="4648200" y="7383780"/>
              <a:ext cx="0" cy="22860"/>
            </a:xfrm>
            <a:custGeom>
              <a:avLst/>
              <a:gdLst/>
              <a:ahLst/>
              <a:cxnLst/>
              <a:rect l="l" t="t" r="r" b="b"/>
              <a:pathLst>
                <a:path h="22859">
                  <a:moveTo>
                    <a:pt x="0" y="22859"/>
                  </a:moveTo>
                  <a:lnTo>
                    <a:pt x="0" y="0"/>
                  </a:lnTo>
                </a:path>
              </a:pathLst>
            </a:custGeom>
            <a:ln w="476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738" name="object 1738"/>
            <p:cNvSpPr/>
            <p:nvPr/>
          </p:nvSpPr>
          <p:spPr>
            <a:xfrm>
              <a:off x="4650486" y="7381398"/>
              <a:ext cx="0" cy="27940"/>
            </a:xfrm>
            <a:custGeom>
              <a:avLst/>
              <a:gdLst/>
              <a:ahLst/>
              <a:cxnLst/>
              <a:rect l="l" t="t" r="r" b="b"/>
              <a:pathLst>
                <a:path h="27940">
                  <a:moveTo>
                    <a:pt x="0" y="0"/>
                  </a:moveTo>
                  <a:lnTo>
                    <a:pt x="0" y="27622"/>
                  </a:lnTo>
                </a:path>
                <a:path h="27940">
                  <a:moveTo>
                    <a:pt x="0" y="0"/>
                  </a:moveTo>
                  <a:lnTo>
                    <a:pt x="0" y="27622"/>
                  </a:lnTo>
                </a:path>
              </a:pathLst>
            </a:custGeom>
            <a:ln w="6286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739" name="object 1739"/>
            <p:cNvSpPr/>
            <p:nvPr/>
          </p:nvSpPr>
          <p:spPr>
            <a:xfrm>
              <a:off x="4651248" y="7383780"/>
              <a:ext cx="1905" cy="22860"/>
            </a:xfrm>
            <a:custGeom>
              <a:avLst/>
              <a:gdLst/>
              <a:ahLst/>
              <a:cxnLst/>
              <a:rect l="l" t="t" r="r" b="b"/>
              <a:pathLst>
                <a:path w="1904" h="22859">
                  <a:moveTo>
                    <a:pt x="762" y="-2381"/>
                  </a:moveTo>
                  <a:lnTo>
                    <a:pt x="762" y="25240"/>
                  </a:lnTo>
                </a:path>
              </a:pathLst>
            </a:custGeom>
            <a:ln w="6286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740" name="object 1740"/>
            <p:cNvSpPr/>
            <p:nvPr/>
          </p:nvSpPr>
          <p:spPr>
            <a:xfrm>
              <a:off x="4652772" y="7383780"/>
              <a:ext cx="6350" cy="22860"/>
            </a:xfrm>
            <a:custGeom>
              <a:avLst/>
              <a:gdLst/>
              <a:ahLst/>
              <a:cxnLst/>
              <a:rect l="l" t="t" r="r" b="b"/>
              <a:pathLst>
                <a:path w="6350" h="22859">
                  <a:moveTo>
                    <a:pt x="0" y="22859"/>
                  </a:moveTo>
                  <a:lnTo>
                    <a:pt x="0" y="0"/>
                  </a:lnTo>
                </a:path>
                <a:path w="6350" h="22859">
                  <a:moveTo>
                    <a:pt x="1524" y="22859"/>
                  </a:moveTo>
                  <a:lnTo>
                    <a:pt x="1524" y="0"/>
                  </a:lnTo>
                </a:path>
                <a:path w="6350" h="22859">
                  <a:moveTo>
                    <a:pt x="1524" y="22859"/>
                  </a:moveTo>
                  <a:lnTo>
                    <a:pt x="1524" y="0"/>
                  </a:lnTo>
                </a:path>
                <a:path w="6350" h="22859">
                  <a:moveTo>
                    <a:pt x="3047" y="22859"/>
                  </a:moveTo>
                  <a:lnTo>
                    <a:pt x="3047" y="0"/>
                  </a:lnTo>
                </a:path>
                <a:path w="6350" h="22859">
                  <a:moveTo>
                    <a:pt x="4571" y="22859"/>
                  </a:moveTo>
                  <a:lnTo>
                    <a:pt x="4571" y="0"/>
                  </a:lnTo>
                </a:path>
                <a:path w="6350" h="22859">
                  <a:moveTo>
                    <a:pt x="4571" y="22859"/>
                  </a:moveTo>
                  <a:lnTo>
                    <a:pt x="4571" y="0"/>
                  </a:lnTo>
                </a:path>
                <a:path w="6350" h="22859">
                  <a:moveTo>
                    <a:pt x="6095" y="22859"/>
                  </a:moveTo>
                  <a:lnTo>
                    <a:pt x="6095" y="0"/>
                  </a:lnTo>
                </a:path>
              </a:pathLst>
            </a:custGeom>
            <a:ln w="476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741" name="object 1741"/>
            <p:cNvSpPr/>
            <p:nvPr/>
          </p:nvSpPr>
          <p:spPr>
            <a:xfrm>
              <a:off x="4658867" y="7383780"/>
              <a:ext cx="1905" cy="22860"/>
            </a:xfrm>
            <a:custGeom>
              <a:avLst/>
              <a:gdLst/>
              <a:ahLst/>
              <a:cxnLst/>
              <a:rect l="l" t="t" r="r" b="b"/>
              <a:pathLst>
                <a:path w="1904" h="22859">
                  <a:moveTo>
                    <a:pt x="762" y="-2381"/>
                  </a:moveTo>
                  <a:lnTo>
                    <a:pt x="762" y="25240"/>
                  </a:lnTo>
                </a:path>
              </a:pathLst>
            </a:custGeom>
            <a:ln w="6286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742" name="object 1742"/>
            <p:cNvSpPr/>
            <p:nvPr/>
          </p:nvSpPr>
          <p:spPr>
            <a:xfrm>
              <a:off x="4661154" y="7381398"/>
              <a:ext cx="0" cy="27940"/>
            </a:xfrm>
            <a:custGeom>
              <a:avLst/>
              <a:gdLst/>
              <a:ahLst/>
              <a:cxnLst/>
              <a:rect l="l" t="t" r="r" b="b"/>
              <a:pathLst>
                <a:path h="27940">
                  <a:moveTo>
                    <a:pt x="0" y="0"/>
                  </a:moveTo>
                  <a:lnTo>
                    <a:pt x="0" y="27622"/>
                  </a:lnTo>
                </a:path>
                <a:path h="27940">
                  <a:moveTo>
                    <a:pt x="0" y="0"/>
                  </a:moveTo>
                  <a:lnTo>
                    <a:pt x="0" y="27622"/>
                  </a:lnTo>
                </a:path>
              </a:pathLst>
            </a:custGeom>
            <a:ln w="6286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743" name="object 1743"/>
            <p:cNvSpPr/>
            <p:nvPr/>
          </p:nvSpPr>
          <p:spPr>
            <a:xfrm>
              <a:off x="4661916" y="7383780"/>
              <a:ext cx="1905" cy="22860"/>
            </a:xfrm>
            <a:custGeom>
              <a:avLst/>
              <a:gdLst/>
              <a:ahLst/>
              <a:cxnLst/>
              <a:rect l="l" t="t" r="r" b="b"/>
              <a:pathLst>
                <a:path w="1904" h="22859">
                  <a:moveTo>
                    <a:pt x="762" y="-2381"/>
                  </a:moveTo>
                  <a:lnTo>
                    <a:pt x="762" y="25240"/>
                  </a:lnTo>
                </a:path>
              </a:pathLst>
            </a:custGeom>
            <a:ln w="6286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744" name="object 1744"/>
            <p:cNvSpPr/>
            <p:nvPr/>
          </p:nvSpPr>
          <p:spPr>
            <a:xfrm>
              <a:off x="4663439" y="7383780"/>
              <a:ext cx="1905" cy="22860"/>
            </a:xfrm>
            <a:custGeom>
              <a:avLst/>
              <a:gdLst/>
              <a:ahLst/>
              <a:cxnLst/>
              <a:rect l="l" t="t" r="r" b="b"/>
              <a:pathLst>
                <a:path w="1904" h="22859">
                  <a:moveTo>
                    <a:pt x="762" y="-2381"/>
                  </a:moveTo>
                  <a:lnTo>
                    <a:pt x="762" y="25240"/>
                  </a:lnTo>
                </a:path>
              </a:pathLst>
            </a:custGeom>
            <a:ln w="6286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745" name="object 1745"/>
            <p:cNvSpPr/>
            <p:nvPr/>
          </p:nvSpPr>
          <p:spPr>
            <a:xfrm>
              <a:off x="4665726" y="7381398"/>
              <a:ext cx="0" cy="27940"/>
            </a:xfrm>
            <a:custGeom>
              <a:avLst/>
              <a:gdLst/>
              <a:ahLst/>
              <a:cxnLst/>
              <a:rect l="l" t="t" r="r" b="b"/>
              <a:pathLst>
                <a:path h="27940">
                  <a:moveTo>
                    <a:pt x="0" y="0"/>
                  </a:moveTo>
                  <a:lnTo>
                    <a:pt x="0" y="27622"/>
                  </a:lnTo>
                </a:path>
                <a:path h="27940">
                  <a:moveTo>
                    <a:pt x="0" y="0"/>
                  </a:moveTo>
                  <a:lnTo>
                    <a:pt x="0" y="27622"/>
                  </a:lnTo>
                </a:path>
              </a:pathLst>
            </a:custGeom>
            <a:ln w="6286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746" name="object 1746"/>
            <p:cNvSpPr/>
            <p:nvPr/>
          </p:nvSpPr>
          <p:spPr>
            <a:xfrm>
              <a:off x="4666488" y="7383780"/>
              <a:ext cx="6350" cy="22860"/>
            </a:xfrm>
            <a:custGeom>
              <a:avLst/>
              <a:gdLst/>
              <a:ahLst/>
              <a:cxnLst/>
              <a:rect l="l" t="t" r="r" b="b"/>
              <a:pathLst>
                <a:path w="6350" h="22859">
                  <a:moveTo>
                    <a:pt x="0" y="22859"/>
                  </a:moveTo>
                  <a:lnTo>
                    <a:pt x="0" y="0"/>
                  </a:lnTo>
                </a:path>
                <a:path w="6350" h="22859">
                  <a:moveTo>
                    <a:pt x="1523" y="22859"/>
                  </a:moveTo>
                  <a:lnTo>
                    <a:pt x="1523" y="0"/>
                  </a:lnTo>
                </a:path>
                <a:path w="6350" h="22859">
                  <a:moveTo>
                    <a:pt x="1523" y="22859"/>
                  </a:moveTo>
                  <a:lnTo>
                    <a:pt x="1523" y="0"/>
                  </a:lnTo>
                </a:path>
                <a:path w="6350" h="22859">
                  <a:moveTo>
                    <a:pt x="3047" y="22859"/>
                  </a:moveTo>
                  <a:lnTo>
                    <a:pt x="3047" y="0"/>
                  </a:lnTo>
                </a:path>
                <a:path w="6350" h="22859">
                  <a:moveTo>
                    <a:pt x="4571" y="22859"/>
                  </a:moveTo>
                  <a:lnTo>
                    <a:pt x="4571" y="0"/>
                  </a:lnTo>
                </a:path>
                <a:path w="6350" h="22859">
                  <a:moveTo>
                    <a:pt x="6095" y="22859"/>
                  </a:moveTo>
                  <a:lnTo>
                    <a:pt x="6095" y="0"/>
                  </a:lnTo>
                </a:path>
                <a:path w="6350" h="22859">
                  <a:moveTo>
                    <a:pt x="6095" y="22859"/>
                  </a:moveTo>
                  <a:lnTo>
                    <a:pt x="6095" y="0"/>
                  </a:lnTo>
                </a:path>
              </a:pathLst>
            </a:custGeom>
            <a:ln w="476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747" name="object 1747"/>
            <p:cNvSpPr/>
            <p:nvPr/>
          </p:nvSpPr>
          <p:spPr>
            <a:xfrm>
              <a:off x="4674107" y="7383780"/>
              <a:ext cx="1905" cy="22860"/>
            </a:xfrm>
            <a:custGeom>
              <a:avLst/>
              <a:gdLst/>
              <a:ahLst/>
              <a:cxnLst/>
              <a:rect l="l" t="t" r="r" b="b"/>
              <a:pathLst>
                <a:path w="1904" h="22859">
                  <a:moveTo>
                    <a:pt x="762" y="-2381"/>
                  </a:moveTo>
                  <a:lnTo>
                    <a:pt x="762" y="25240"/>
                  </a:lnTo>
                </a:path>
              </a:pathLst>
            </a:custGeom>
            <a:ln w="6286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748" name="object 1748"/>
            <p:cNvSpPr/>
            <p:nvPr/>
          </p:nvSpPr>
          <p:spPr>
            <a:xfrm>
              <a:off x="4675632" y="7383780"/>
              <a:ext cx="0" cy="22860"/>
            </a:xfrm>
            <a:custGeom>
              <a:avLst/>
              <a:gdLst/>
              <a:ahLst/>
              <a:cxnLst/>
              <a:rect l="l" t="t" r="r" b="b"/>
              <a:pathLst>
                <a:path h="22859">
                  <a:moveTo>
                    <a:pt x="0" y="22859"/>
                  </a:moveTo>
                  <a:lnTo>
                    <a:pt x="0" y="0"/>
                  </a:lnTo>
                </a:path>
              </a:pathLst>
            </a:custGeom>
            <a:ln w="476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749" name="object 1749"/>
            <p:cNvSpPr/>
            <p:nvPr/>
          </p:nvSpPr>
          <p:spPr>
            <a:xfrm>
              <a:off x="4676394" y="7381398"/>
              <a:ext cx="0" cy="27940"/>
            </a:xfrm>
            <a:custGeom>
              <a:avLst/>
              <a:gdLst/>
              <a:ahLst/>
              <a:cxnLst/>
              <a:rect l="l" t="t" r="r" b="b"/>
              <a:pathLst>
                <a:path h="27940">
                  <a:moveTo>
                    <a:pt x="0" y="0"/>
                  </a:moveTo>
                  <a:lnTo>
                    <a:pt x="0" y="27622"/>
                  </a:lnTo>
                </a:path>
                <a:path h="27940">
                  <a:moveTo>
                    <a:pt x="0" y="0"/>
                  </a:moveTo>
                  <a:lnTo>
                    <a:pt x="0" y="27622"/>
                  </a:lnTo>
                </a:path>
              </a:pathLst>
            </a:custGeom>
            <a:ln w="6286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750" name="object 1750"/>
            <p:cNvSpPr/>
            <p:nvPr/>
          </p:nvSpPr>
          <p:spPr>
            <a:xfrm>
              <a:off x="4678680" y="7383780"/>
              <a:ext cx="0" cy="22860"/>
            </a:xfrm>
            <a:custGeom>
              <a:avLst/>
              <a:gdLst/>
              <a:ahLst/>
              <a:cxnLst/>
              <a:rect l="l" t="t" r="r" b="b"/>
              <a:pathLst>
                <a:path h="22859">
                  <a:moveTo>
                    <a:pt x="0" y="22859"/>
                  </a:moveTo>
                  <a:lnTo>
                    <a:pt x="0" y="0"/>
                  </a:lnTo>
                </a:path>
              </a:pathLst>
            </a:custGeom>
            <a:ln w="476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751" name="object 1751"/>
            <p:cNvSpPr/>
            <p:nvPr/>
          </p:nvSpPr>
          <p:spPr>
            <a:xfrm>
              <a:off x="4679441" y="7381398"/>
              <a:ext cx="0" cy="27940"/>
            </a:xfrm>
            <a:custGeom>
              <a:avLst/>
              <a:gdLst/>
              <a:ahLst/>
              <a:cxnLst/>
              <a:rect l="l" t="t" r="r" b="b"/>
              <a:pathLst>
                <a:path h="27940">
                  <a:moveTo>
                    <a:pt x="0" y="0"/>
                  </a:moveTo>
                  <a:lnTo>
                    <a:pt x="0" y="27622"/>
                  </a:lnTo>
                </a:path>
                <a:path h="27940">
                  <a:moveTo>
                    <a:pt x="0" y="0"/>
                  </a:moveTo>
                  <a:lnTo>
                    <a:pt x="0" y="27622"/>
                  </a:lnTo>
                </a:path>
              </a:pathLst>
            </a:custGeom>
            <a:ln w="6286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752" name="object 1752"/>
            <p:cNvSpPr/>
            <p:nvPr/>
          </p:nvSpPr>
          <p:spPr>
            <a:xfrm>
              <a:off x="4680203" y="7383780"/>
              <a:ext cx="1905" cy="22860"/>
            </a:xfrm>
            <a:custGeom>
              <a:avLst/>
              <a:gdLst/>
              <a:ahLst/>
              <a:cxnLst/>
              <a:rect l="l" t="t" r="r" b="b"/>
              <a:pathLst>
                <a:path w="1904" h="22859">
                  <a:moveTo>
                    <a:pt x="762" y="-2381"/>
                  </a:moveTo>
                  <a:lnTo>
                    <a:pt x="762" y="25240"/>
                  </a:lnTo>
                </a:path>
              </a:pathLst>
            </a:custGeom>
            <a:ln w="6286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753" name="object 1753"/>
            <p:cNvSpPr/>
            <p:nvPr/>
          </p:nvSpPr>
          <p:spPr>
            <a:xfrm>
              <a:off x="4681727" y="7383780"/>
              <a:ext cx="0" cy="22860"/>
            </a:xfrm>
            <a:custGeom>
              <a:avLst/>
              <a:gdLst/>
              <a:ahLst/>
              <a:cxnLst/>
              <a:rect l="l" t="t" r="r" b="b"/>
              <a:pathLst>
                <a:path h="22859">
                  <a:moveTo>
                    <a:pt x="0" y="22859"/>
                  </a:moveTo>
                  <a:lnTo>
                    <a:pt x="0" y="0"/>
                  </a:lnTo>
                </a:path>
                <a:path h="22859">
                  <a:moveTo>
                    <a:pt x="0" y="22859"/>
                  </a:moveTo>
                  <a:lnTo>
                    <a:pt x="0" y="0"/>
                  </a:lnTo>
                </a:path>
                <a:path h="22859">
                  <a:moveTo>
                    <a:pt x="0" y="22859"/>
                  </a:moveTo>
                  <a:lnTo>
                    <a:pt x="0" y="0"/>
                  </a:lnTo>
                </a:path>
              </a:pathLst>
            </a:custGeom>
            <a:ln w="476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754" name="object 1754"/>
            <p:cNvSpPr/>
            <p:nvPr/>
          </p:nvSpPr>
          <p:spPr>
            <a:xfrm>
              <a:off x="4683251" y="7383780"/>
              <a:ext cx="1905" cy="22860"/>
            </a:xfrm>
            <a:custGeom>
              <a:avLst/>
              <a:gdLst/>
              <a:ahLst/>
              <a:cxnLst/>
              <a:rect l="l" t="t" r="r" b="b"/>
              <a:pathLst>
                <a:path w="1904" h="22859">
                  <a:moveTo>
                    <a:pt x="762" y="-2381"/>
                  </a:moveTo>
                  <a:lnTo>
                    <a:pt x="762" y="25240"/>
                  </a:lnTo>
                </a:path>
              </a:pathLst>
            </a:custGeom>
            <a:ln w="6286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755" name="object 1755"/>
            <p:cNvSpPr/>
            <p:nvPr/>
          </p:nvSpPr>
          <p:spPr>
            <a:xfrm>
              <a:off x="4684775" y="7383780"/>
              <a:ext cx="0" cy="22860"/>
            </a:xfrm>
            <a:custGeom>
              <a:avLst/>
              <a:gdLst/>
              <a:ahLst/>
              <a:cxnLst/>
              <a:rect l="l" t="t" r="r" b="b"/>
              <a:pathLst>
                <a:path h="22859">
                  <a:moveTo>
                    <a:pt x="0" y="22859"/>
                  </a:moveTo>
                  <a:lnTo>
                    <a:pt x="0" y="0"/>
                  </a:lnTo>
                </a:path>
              </a:pathLst>
            </a:custGeom>
            <a:ln w="476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756" name="object 1756"/>
            <p:cNvSpPr/>
            <p:nvPr/>
          </p:nvSpPr>
          <p:spPr>
            <a:xfrm>
              <a:off x="4687061" y="7381398"/>
              <a:ext cx="0" cy="27940"/>
            </a:xfrm>
            <a:custGeom>
              <a:avLst/>
              <a:gdLst/>
              <a:ahLst/>
              <a:cxnLst/>
              <a:rect l="l" t="t" r="r" b="b"/>
              <a:pathLst>
                <a:path h="27940">
                  <a:moveTo>
                    <a:pt x="0" y="0"/>
                  </a:moveTo>
                  <a:lnTo>
                    <a:pt x="0" y="27622"/>
                  </a:lnTo>
                </a:path>
                <a:path h="27940">
                  <a:moveTo>
                    <a:pt x="0" y="0"/>
                  </a:moveTo>
                  <a:lnTo>
                    <a:pt x="0" y="27622"/>
                  </a:lnTo>
                </a:path>
              </a:pathLst>
            </a:custGeom>
            <a:ln w="6286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757" name="object 1757"/>
            <p:cNvSpPr/>
            <p:nvPr/>
          </p:nvSpPr>
          <p:spPr>
            <a:xfrm>
              <a:off x="4687824" y="7383780"/>
              <a:ext cx="5080" cy="22860"/>
            </a:xfrm>
            <a:custGeom>
              <a:avLst/>
              <a:gdLst/>
              <a:ahLst/>
              <a:cxnLst/>
              <a:rect l="l" t="t" r="r" b="b"/>
              <a:pathLst>
                <a:path w="5079" h="22859">
                  <a:moveTo>
                    <a:pt x="0" y="22859"/>
                  </a:moveTo>
                  <a:lnTo>
                    <a:pt x="0" y="0"/>
                  </a:lnTo>
                </a:path>
                <a:path w="5079" h="22859">
                  <a:moveTo>
                    <a:pt x="1524" y="22859"/>
                  </a:moveTo>
                  <a:lnTo>
                    <a:pt x="1524" y="0"/>
                  </a:lnTo>
                </a:path>
                <a:path w="5079" h="22859">
                  <a:moveTo>
                    <a:pt x="1524" y="22859"/>
                  </a:moveTo>
                  <a:lnTo>
                    <a:pt x="1524" y="0"/>
                  </a:lnTo>
                </a:path>
                <a:path w="5079" h="22859">
                  <a:moveTo>
                    <a:pt x="3048" y="22859"/>
                  </a:moveTo>
                  <a:lnTo>
                    <a:pt x="3048" y="0"/>
                  </a:lnTo>
                </a:path>
                <a:path w="5079" h="22859">
                  <a:moveTo>
                    <a:pt x="4572" y="22859"/>
                  </a:moveTo>
                  <a:lnTo>
                    <a:pt x="4572" y="0"/>
                  </a:lnTo>
                </a:path>
              </a:pathLst>
            </a:custGeom>
            <a:ln w="476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758" name="object 1758"/>
            <p:cNvSpPr/>
            <p:nvPr/>
          </p:nvSpPr>
          <p:spPr>
            <a:xfrm>
              <a:off x="4693158" y="7381398"/>
              <a:ext cx="0" cy="27940"/>
            </a:xfrm>
            <a:custGeom>
              <a:avLst/>
              <a:gdLst/>
              <a:ahLst/>
              <a:cxnLst/>
              <a:rect l="l" t="t" r="r" b="b"/>
              <a:pathLst>
                <a:path h="27940">
                  <a:moveTo>
                    <a:pt x="0" y="0"/>
                  </a:moveTo>
                  <a:lnTo>
                    <a:pt x="0" y="27622"/>
                  </a:lnTo>
                </a:path>
                <a:path h="27940">
                  <a:moveTo>
                    <a:pt x="0" y="0"/>
                  </a:moveTo>
                  <a:lnTo>
                    <a:pt x="0" y="27622"/>
                  </a:lnTo>
                </a:path>
              </a:pathLst>
            </a:custGeom>
            <a:ln w="6286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759" name="object 1759"/>
            <p:cNvSpPr/>
            <p:nvPr/>
          </p:nvSpPr>
          <p:spPr>
            <a:xfrm>
              <a:off x="4693919" y="7383780"/>
              <a:ext cx="1905" cy="22860"/>
            </a:xfrm>
            <a:custGeom>
              <a:avLst/>
              <a:gdLst/>
              <a:ahLst/>
              <a:cxnLst/>
              <a:rect l="l" t="t" r="r" b="b"/>
              <a:pathLst>
                <a:path w="1904" h="22859">
                  <a:moveTo>
                    <a:pt x="762" y="-2381"/>
                  </a:moveTo>
                  <a:lnTo>
                    <a:pt x="762" y="25240"/>
                  </a:lnTo>
                </a:path>
              </a:pathLst>
            </a:custGeom>
            <a:ln w="6286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760" name="object 1760"/>
            <p:cNvSpPr/>
            <p:nvPr/>
          </p:nvSpPr>
          <p:spPr>
            <a:xfrm>
              <a:off x="4696205" y="7381398"/>
              <a:ext cx="1905" cy="27940"/>
            </a:xfrm>
            <a:custGeom>
              <a:avLst/>
              <a:gdLst/>
              <a:ahLst/>
              <a:cxnLst/>
              <a:rect l="l" t="t" r="r" b="b"/>
              <a:pathLst>
                <a:path w="1904" h="27940">
                  <a:moveTo>
                    <a:pt x="0" y="0"/>
                  </a:moveTo>
                  <a:lnTo>
                    <a:pt x="0" y="27622"/>
                  </a:lnTo>
                </a:path>
                <a:path w="1904" h="27940">
                  <a:moveTo>
                    <a:pt x="1524" y="0"/>
                  </a:moveTo>
                  <a:lnTo>
                    <a:pt x="1524" y="27622"/>
                  </a:lnTo>
                </a:path>
                <a:path w="1904" h="27940">
                  <a:moveTo>
                    <a:pt x="1524" y="0"/>
                  </a:moveTo>
                  <a:lnTo>
                    <a:pt x="1524" y="27622"/>
                  </a:lnTo>
                </a:path>
              </a:pathLst>
            </a:custGeom>
            <a:ln w="6286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761" name="object 1761"/>
            <p:cNvSpPr/>
            <p:nvPr/>
          </p:nvSpPr>
          <p:spPr>
            <a:xfrm>
              <a:off x="4698492" y="7383780"/>
              <a:ext cx="1905" cy="22860"/>
            </a:xfrm>
            <a:custGeom>
              <a:avLst/>
              <a:gdLst/>
              <a:ahLst/>
              <a:cxnLst/>
              <a:rect l="l" t="t" r="r" b="b"/>
              <a:pathLst>
                <a:path w="1904" h="22859">
                  <a:moveTo>
                    <a:pt x="762" y="-2381"/>
                  </a:moveTo>
                  <a:lnTo>
                    <a:pt x="762" y="25240"/>
                  </a:lnTo>
                </a:path>
              </a:pathLst>
            </a:custGeom>
            <a:ln w="6286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762" name="object 1762"/>
            <p:cNvSpPr/>
            <p:nvPr/>
          </p:nvSpPr>
          <p:spPr>
            <a:xfrm>
              <a:off x="4700777" y="7381398"/>
              <a:ext cx="0" cy="27940"/>
            </a:xfrm>
            <a:custGeom>
              <a:avLst/>
              <a:gdLst/>
              <a:ahLst/>
              <a:cxnLst/>
              <a:rect l="l" t="t" r="r" b="b"/>
              <a:pathLst>
                <a:path h="27940">
                  <a:moveTo>
                    <a:pt x="0" y="0"/>
                  </a:moveTo>
                  <a:lnTo>
                    <a:pt x="0" y="27622"/>
                  </a:lnTo>
                </a:path>
                <a:path h="27940">
                  <a:moveTo>
                    <a:pt x="0" y="0"/>
                  </a:moveTo>
                  <a:lnTo>
                    <a:pt x="0" y="27622"/>
                  </a:lnTo>
                </a:path>
              </a:pathLst>
            </a:custGeom>
            <a:ln w="6286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763" name="object 1763"/>
            <p:cNvSpPr/>
            <p:nvPr/>
          </p:nvSpPr>
          <p:spPr>
            <a:xfrm>
              <a:off x="4701539" y="7383780"/>
              <a:ext cx="7620" cy="22860"/>
            </a:xfrm>
            <a:custGeom>
              <a:avLst/>
              <a:gdLst/>
              <a:ahLst/>
              <a:cxnLst/>
              <a:rect l="l" t="t" r="r" b="b"/>
              <a:pathLst>
                <a:path w="7620" h="22859">
                  <a:moveTo>
                    <a:pt x="0" y="22859"/>
                  </a:moveTo>
                  <a:lnTo>
                    <a:pt x="0" y="0"/>
                  </a:lnTo>
                </a:path>
                <a:path w="7620" h="22859">
                  <a:moveTo>
                    <a:pt x="1524" y="22859"/>
                  </a:moveTo>
                  <a:lnTo>
                    <a:pt x="1524" y="0"/>
                  </a:lnTo>
                </a:path>
                <a:path w="7620" h="22859">
                  <a:moveTo>
                    <a:pt x="3048" y="22859"/>
                  </a:moveTo>
                  <a:lnTo>
                    <a:pt x="3048" y="0"/>
                  </a:lnTo>
                </a:path>
                <a:path w="7620" h="22859">
                  <a:moveTo>
                    <a:pt x="3048" y="22859"/>
                  </a:moveTo>
                  <a:lnTo>
                    <a:pt x="3048" y="0"/>
                  </a:lnTo>
                </a:path>
                <a:path w="7620" h="22859">
                  <a:moveTo>
                    <a:pt x="4571" y="22859"/>
                  </a:moveTo>
                  <a:lnTo>
                    <a:pt x="4571" y="0"/>
                  </a:lnTo>
                </a:path>
                <a:path w="7620" h="22859">
                  <a:moveTo>
                    <a:pt x="6095" y="22859"/>
                  </a:moveTo>
                  <a:lnTo>
                    <a:pt x="6095" y="0"/>
                  </a:lnTo>
                </a:path>
                <a:path w="7620" h="22859">
                  <a:moveTo>
                    <a:pt x="7619" y="22859"/>
                  </a:moveTo>
                  <a:lnTo>
                    <a:pt x="7619" y="0"/>
                  </a:lnTo>
                </a:path>
                <a:path w="7620" h="22859">
                  <a:moveTo>
                    <a:pt x="7619" y="22859"/>
                  </a:moveTo>
                  <a:lnTo>
                    <a:pt x="7619" y="0"/>
                  </a:lnTo>
                </a:path>
              </a:pathLst>
            </a:custGeom>
            <a:ln w="476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764" name="object 1764"/>
            <p:cNvSpPr/>
            <p:nvPr/>
          </p:nvSpPr>
          <p:spPr>
            <a:xfrm>
              <a:off x="4709160" y="7383780"/>
              <a:ext cx="1905" cy="22860"/>
            </a:xfrm>
            <a:custGeom>
              <a:avLst/>
              <a:gdLst/>
              <a:ahLst/>
              <a:cxnLst/>
              <a:rect l="l" t="t" r="r" b="b"/>
              <a:pathLst>
                <a:path w="1904" h="22859">
                  <a:moveTo>
                    <a:pt x="762" y="-2381"/>
                  </a:moveTo>
                  <a:lnTo>
                    <a:pt x="762" y="25240"/>
                  </a:lnTo>
                </a:path>
              </a:pathLst>
            </a:custGeom>
            <a:ln w="6286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765" name="object 1765"/>
            <p:cNvSpPr/>
            <p:nvPr/>
          </p:nvSpPr>
          <p:spPr>
            <a:xfrm>
              <a:off x="4711445" y="7381398"/>
              <a:ext cx="0" cy="27940"/>
            </a:xfrm>
            <a:custGeom>
              <a:avLst/>
              <a:gdLst/>
              <a:ahLst/>
              <a:cxnLst/>
              <a:rect l="l" t="t" r="r" b="b"/>
              <a:pathLst>
                <a:path h="27940">
                  <a:moveTo>
                    <a:pt x="0" y="0"/>
                  </a:moveTo>
                  <a:lnTo>
                    <a:pt x="0" y="27622"/>
                  </a:lnTo>
                </a:path>
                <a:path h="27940">
                  <a:moveTo>
                    <a:pt x="0" y="0"/>
                  </a:moveTo>
                  <a:lnTo>
                    <a:pt x="0" y="27622"/>
                  </a:lnTo>
                </a:path>
              </a:pathLst>
            </a:custGeom>
            <a:ln w="6286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766" name="object 1766"/>
            <p:cNvSpPr/>
            <p:nvPr/>
          </p:nvSpPr>
          <p:spPr>
            <a:xfrm>
              <a:off x="4712970" y="7381398"/>
              <a:ext cx="1905" cy="27940"/>
            </a:xfrm>
            <a:custGeom>
              <a:avLst/>
              <a:gdLst/>
              <a:ahLst/>
              <a:cxnLst/>
              <a:rect l="l" t="t" r="r" b="b"/>
              <a:pathLst>
                <a:path w="1904" h="27940">
                  <a:moveTo>
                    <a:pt x="0" y="0"/>
                  </a:moveTo>
                  <a:lnTo>
                    <a:pt x="0" y="27622"/>
                  </a:lnTo>
                </a:path>
                <a:path w="1904" h="27940">
                  <a:moveTo>
                    <a:pt x="1524" y="0"/>
                  </a:moveTo>
                  <a:lnTo>
                    <a:pt x="1524" y="27622"/>
                  </a:lnTo>
                </a:path>
              </a:pathLst>
            </a:custGeom>
            <a:ln w="6286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767" name="object 1767"/>
            <p:cNvSpPr/>
            <p:nvPr/>
          </p:nvSpPr>
          <p:spPr>
            <a:xfrm>
              <a:off x="4716018" y="7381398"/>
              <a:ext cx="0" cy="27940"/>
            </a:xfrm>
            <a:custGeom>
              <a:avLst/>
              <a:gdLst/>
              <a:ahLst/>
              <a:cxnLst/>
              <a:rect l="l" t="t" r="r" b="b"/>
              <a:pathLst>
                <a:path h="27940">
                  <a:moveTo>
                    <a:pt x="0" y="0"/>
                  </a:moveTo>
                  <a:lnTo>
                    <a:pt x="0" y="27622"/>
                  </a:lnTo>
                </a:path>
                <a:path h="27940">
                  <a:moveTo>
                    <a:pt x="0" y="0"/>
                  </a:moveTo>
                  <a:lnTo>
                    <a:pt x="0" y="27622"/>
                  </a:lnTo>
                </a:path>
              </a:pathLst>
            </a:custGeom>
            <a:ln w="6286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768" name="object 1768"/>
            <p:cNvSpPr/>
            <p:nvPr/>
          </p:nvSpPr>
          <p:spPr>
            <a:xfrm>
              <a:off x="4716780" y="7383780"/>
              <a:ext cx="0" cy="22860"/>
            </a:xfrm>
            <a:custGeom>
              <a:avLst/>
              <a:gdLst/>
              <a:ahLst/>
              <a:cxnLst/>
              <a:rect l="l" t="t" r="r" b="b"/>
              <a:pathLst>
                <a:path h="22859">
                  <a:moveTo>
                    <a:pt x="0" y="22859"/>
                  </a:moveTo>
                  <a:lnTo>
                    <a:pt x="0" y="0"/>
                  </a:lnTo>
                </a:path>
              </a:pathLst>
            </a:custGeom>
            <a:ln w="476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769" name="object 1769"/>
            <p:cNvSpPr/>
            <p:nvPr/>
          </p:nvSpPr>
          <p:spPr>
            <a:xfrm>
              <a:off x="4718303" y="7383780"/>
              <a:ext cx="1905" cy="22860"/>
            </a:xfrm>
            <a:custGeom>
              <a:avLst/>
              <a:gdLst/>
              <a:ahLst/>
              <a:cxnLst/>
              <a:rect l="l" t="t" r="r" b="b"/>
              <a:pathLst>
                <a:path w="1904" h="22859">
                  <a:moveTo>
                    <a:pt x="762" y="-2381"/>
                  </a:moveTo>
                  <a:lnTo>
                    <a:pt x="762" y="25240"/>
                  </a:lnTo>
                </a:path>
              </a:pathLst>
            </a:custGeom>
            <a:ln w="6286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770" name="object 1770"/>
            <p:cNvSpPr/>
            <p:nvPr/>
          </p:nvSpPr>
          <p:spPr>
            <a:xfrm>
              <a:off x="4719827" y="7383780"/>
              <a:ext cx="0" cy="22860"/>
            </a:xfrm>
            <a:custGeom>
              <a:avLst/>
              <a:gdLst/>
              <a:ahLst/>
              <a:cxnLst/>
              <a:rect l="l" t="t" r="r" b="b"/>
              <a:pathLst>
                <a:path h="22859">
                  <a:moveTo>
                    <a:pt x="0" y="22859"/>
                  </a:moveTo>
                  <a:lnTo>
                    <a:pt x="0" y="0"/>
                  </a:lnTo>
                </a:path>
                <a:path h="22859">
                  <a:moveTo>
                    <a:pt x="0" y="22859"/>
                  </a:moveTo>
                  <a:lnTo>
                    <a:pt x="0" y="0"/>
                  </a:lnTo>
                </a:path>
              </a:pathLst>
            </a:custGeom>
            <a:ln w="476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771" name="object 1771"/>
            <p:cNvSpPr/>
            <p:nvPr/>
          </p:nvSpPr>
          <p:spPr>
            <a:xfrm>
              <a:off x="4721351" y="7383780"/>
              <a:ext cx="1905" cy="22860"/>
            </a:xfrm>
            <a:custGeom>
              <a:avLst/>
              <a:gdLst/>
              <a:ahLst/>
              <a:cxnLst/>
              <a:rect l="l" t="t" r="r" b="b"/>
              <a:pathLst>
                <a:path w="1904" h="22859">
                  <a:moveTo>
                    <a:pt x="762" y="-2381"/>
                  </a:moveTo>
                  <a:lnTo>
                    <a:pt x="762" y="25240"/>
                  </a:lnTo>
                </a:path>
              </a:pathLst>
            </a:custGeom>
            <a:ln w="6286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772" name="object 1772"/>
            <p:cNvSpPr/>
            <p:nvPr/>
          </p:nvSpPr>
          <p:spPr>
            <a:xfrm>
              <a:off x="4722875" y="7383780"/>
              <a:ext cx="0" cy="22860"/>
            </a:xfrm>
            <a:custGeom>
              <a:avLst/>
              <a:gdLst/>
              <a:ahLst/>
              <a:cxnLst/>
              <a:rect l="l" t="t" r="r" b="b"/>
              <a:pathLst>
                <a:path h="22859">
                  <a:moveTo>
                    <a:pt x="0" y="22859"/>
                  </a:moveTo>
                  <a:lnTo>
                    <a:pt x="0" y="0"/>
                  </a:lnTo>
                </a:path>
                <a:path h="22859">
                  <a:moveTo>
                    <a:pt x="0" y="22859"/>
                  </a:moveTo>
                  <a:lnTo>
                    <a:pt x="0" y="0"/>
                  </a:lnTo>
                </a:path>
              </a:pathLst>
            </a:custGeom>
            <a:ln w="476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773" name="object 1773"/>
            <p:cNvSpPr/>
            <p:nvPr/>
          </p:nvSpPr>
          <p:spPr>
            <a:xfrm>
              <a:off x="4723638" y="7381398"/>
              <a:ext cx="1905" cy="27940"/>
            </a:xfrm>
            <a:custGeom>
              <a:avLst/>
              <a:gdLst/>
              <a:ahLst/>
              <a:cxnLst/>
              <a:rect l="l" t="t" r="r" b="b"/>
              <a:pathLst>
                <a:path w="1904" h="27940">
                  <a:moveTo>
                    <a:pt x="0" y="0"/>
                  </a:moveTo>
                  <a:lnTo>
                    <a:pt x="0" y="27622"/>
                  </a:lnTo>
                </a:path>
                <a:path w="1904" h="27940">
                  <a:moveTo>
                    <a:pt x="1524" y="0"/>
                  </a:moveTo>
                  <a:lnTo>
                    <a:pt x="1524" y="27622"/>
                  </a:lnTo>
                </a:path>
              </a:pathLst>
            </a:custGeom>
            <a:ln w="6286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774" name="object 1774"/>
            <p:cNvSpPr/>
            <p:nvPr/>
          </p:nvSpPr>
          <p:spPr>
            <a:xfrm>
              <a:off x="4727448" y="7383780"/>
              <a:ext cx="0" cy="22860"/>
            </a:xfrm>
            <a:custGeom>
              <a:avLst/>
              <a:gdLst/>
              <a:ahLst/>
              <a:cxnLst/>
              <a:rect l="l" t="t" r="r" b="b"/>
              <a:pathLst>
                <a:path h="22859">
                  <a:moveTo>
                    <a:pt x="0" y="22859"/>
                  </a:moveTo>
                  <a:lnTo>
                    <a:pt x="0" y="0"/>
                  </a:lnTo>
                </a:path>
                <a:path h="22859">
                  <a:moveTo>
                    <a:pt x="0" y="22859"/>
                  </a:moveTo>
                  <a:lnTo>
                    <a:pt x="0" y="0"/>
                  </a:lnTo>
                </a:path>
              </a:pathLst>
            </a:custGeom>
            <a:ln w="476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775" name="object 1775"/>
            <p:cNvSpPr/>
            <p:nvPr/>
          </p:nvSpPr>
          <p:spPr>
            <a:xfrm>
              <a:off x="4727448" y="7383780"/>
              <a:ext cx="1905" cy="22860"/>
            </a:xfrm>
            <a:custGeom>
              <a:avLst/>
              <a:gdLst/>
              <a:ahLst/>
              <a:cxnLst/>
              <a:rect l="l" t="t" r="r" b="b"/>
              <a:pathLst>
                <a:path w="1904" h="22859">
                  <a:moveTo>
                    <a:pt x="762" y="-2381"/>
                  </a:moveTo>
                  <a:lnTo>
                    <a:pt x="762" y="25240"/>
                  </a:lnTo>
                </a:path>
              </a:pathLst>
            </a:custGeom>
            <a:ln w="6286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776" name="object 1776"/>
            <p:cNvSpPr/>
            <p:nvPr/>
          </p:nvSpPr>
          <p:spPr>
            <a:xfrm>
              <a:off x="4730496" y="7383780"/>
              <a:ext cx="0" cy="22860"/>
            </a:xfrm>
            <a:custGeom>
              <a:avLst/>
              <a:gdLst/>
              <a:ahLst/>
              <a:cxnLst/>
              <a:rect l="l" t="t" r="r" b="b"/>
              <a:pathLst>
                <a:path h="22859">
                  <a:moveTo>
                    <a:pt x="0" y="22859"/>
                  </a:moveTo>
                  <a:lnTo>
                    <a:pt x="0" y="0"/>
                  </a:lnTo>
                </a:path>
                <a:path h="22859">
                  <a:moveTo>
                    <a:pt x="0" y="22859"/>
                  </a:moveTo>
                  <a:lnTo>
                    <a:pt x="0" y="0"/>
                  </a:lnTo>
                </a:path>
                <a:path h="22859">
                  <a:moveTo>
                    <a:pt x="0" y="22859"/>
                  </a:moveTo>
                  <a:lnTo>
                    <a:pt x="0" y="0"/>
                  </a:lnTo>
                </a:path>
              </a:pathLst>
            </a:custGeom>
            <a:ln w="476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777" name="object 1777"/>
            <p:cNvSpPr/>
            <p:nvPr/>
          </p:nvSpPr>
          <p:spPr>
            <a:xfrm>
              <a:off x="4732019" y="7383780"/>
              <a:ext cx="1905" cy="22860"/>
            </a:xfrm>
            <a:custGeom>
              <a:avLst/>
              <a:gdLst/>
              <a:ahLst/>
              <a:cxnLst/>
              <a:rect l="l" t="t" r="r" b="b"/>
              <a:pathLst>
                <a:path w="1904" h="22859">
                  <a:moveTo>
                    <a:pt x="762" y="-2381"/>
                  </a:moveTo>
                  <a:lnTo>
                    <a:pt x="762" y="25240"/>
                  </a:lnTo>
                </a:path>
              </a:pathLst>
            </a:custGeom>
            <a:ln w="6286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778" name="object 1778"/>
            <p:cNvSpPr/>
            <p:nvPr/>
          </p:nvSpPr>
          <p:spPr>
            <a:xfrm>
              <a:off x="4734305" y="7381398"/>
              <a:ext cx="1905" cy="27940"/>
            </a:xfrm>
            <a:custGeom>
              <a:avLst/>
              <a:gdLst/>
              <a:ahLst/>
              <a:cxnLst/>
              <a:rect l="l" t="t" r="r" b="b"/>
              <a:pathLst>
                <a:path w="1904" h="27940">
                  <a:moveTo>
                    <a:pt x="0" y="0"/>
                  </a:moveTo>
                  <a:lnTo>
                    <a:pt x="0" y="27622"/>
                  </a:lnTo>
                </a:path>
                <a:path w="1904" h="27940">
                  <a:moveTo>
                    <a:pt x="0" y="0"/>
                  </a:moveTo>
                  <a:lnTo>
                    <a:pt x="0" y="27622"/>
                  </a:lnTo>
                </a:path>
                <a:path w="1904" h="27940">
                  <a:moveTo>
                    <a:pt x="1524" y="0"/>
                  </a:moveTo>
                  <a:lnTo>
                    <a:pt x="1524" y="27622"/>
                  </a:lnTo>
                </a:path>
              </a:pathLst>
            </a:custGeom>
            <a:ln w="6286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779" name="object 1779"/>
            <p:cNvSpPr/>
            <p:nvPr/>
          </p:nvSpPr>
          <p:spPr>
            <a:xfrm>
              <a:off x="4736592" y="7383780"/>
              <a:ext cx="1905" cy="22860"/>
            </a:xfrm>
            <a:custGeom>
              <a:avLst/>
              <a:gdLst/>
              <a:ahLst/>
              <a:cxnLst/>
              <a:rect l="l" t="t" r="r" b="b"/>
              <a:pathLst>
                <a:path w="1904" h="22859">
                  <a:moveTo>
                    <a:pt x="762" y="-2381"/>
                  </a:moveTo>
                  <a:lnTo>
                    <a:pt x="762" y="25240"/>
                  </a:lnTo>
                </a:path>
              </a:pathLst>
            </a:custGeom>
            <a:ln w="6286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780" name="object 1780"/>
            <p:cNvSpPr/>
            <p:nvPr/>
          </p:nvSpPr>
          <p:spPr>
            <a:xfrm>
              <a:off x="4738116" y="7383780"/>
              <a:ext cx="0" cy="22860"/>
            </a:xfrm>
            <a:custGeom>
              <a:avLst/>
              <a:gdLst/>
              <a:ahLst/>
              <a:cxnLst/>
              <a:rect l="l" t="t" r="r" b="b"/>
              <a:pathLst>
                <a:path h="22859">
                  <a:moveTo>
                    <a:pt x="0" y="22859"/>
                  </a:moveTo>
                  <a:lnTo>
                    <a:pt x="0" y="0"/>
                  </a:lnTo>
                </a:path>
                <a:path h="22859">
                  <a:moveTo>
                    <a:pt x="0" y="22859"/>
                  </a:moveTo>
                  <a:lnTo>
                    <a:pt x="0" y="0"/>
                  </a:lnTo>
                </a:path>
              </a:pathLst>
            </a:custGeom>
            <a:ln w="476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781" name="object 1781"/>
            <p:cNvSpPr/>
            <p:nvPr/>
          </p:nvSpPr>
          <p:spPr>
            <a:xfrm>
              <a:off x="4738116" y="7383780"/>
              <a:ext cx="1905" cy="22860"/>
            </a:xfrm>
            <a:custGeom>
              <a:avLst/>
              <a:gdLst/>
              <a:ahLst/>
              <a:cxnLst/>
              <a:rect l="l" t="t" r="r" b="b"/>
              <a:pathLst>
                <a:path w="1904" h="22859">
                  <a:moveTo>
                    <a:pt x="762" y="-2381"/>
                  </a:moveTo>
                  <a:lnTo>
                    <a:pt x="762" y="25240"/>
                  </a:lnTo>
                </a:path>
              </a:pathLst>
            </a:custGeom>
            <a:ln w="6286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782" name="object 1782"/>
            <p:cNvSpPr/>
            <p:nvPr/>
          </p:nvSpPr>
          <p:spPr>
            <a:xfrm>
              <a:off x="4741164" y="7383780"/>
              <a:ext cx="5080" cy="22860"/>
            </a:xfrm>
            <a:custGeom>
              <a:avLst/>
              <a:gdLst/>
              <a:ahLst/>
              <a:cxnLst/>
              <a:rect l="l" t="t" r="r" b="b"/>
              <a:pathLst>
                <a:path w="5079" h="22859">
                  <a:moveTo>
                    <a:pt x="0" y="22859"/>
                  </a:moveTo>
                  <a:lnTo>
                    <a:pt x="0" y="0"/>
                  </a:lnTo>
                </a:path>
                <a:path w="5079" h="22859">
                  <a:moveTo>
                    <a:pt x="1524" y="22859"/>
                  </a:moveTo>
                  <a:lnTo>
                    <a:pt x="1524" y="0"/>
                  </a:lnTo>
                </a:path>
                <a:path w="5079" h="22859">
                  <a:moveTo>
                    <a:pt x="1524" y="22859"/>
                  </a:moveTo>
                  <a:lnTo>
                    <a:pt x="1524" y="0"/>
                  </a:lnTo>
                </a:path>
                <a:path w="5079" h="22859">
                  <a:moveTo>
                    <a:pt x="3047" y="22859"/>
                  </a:moveTo>
                  <a:lnTo>
                    <a:pt x="3047" y="0"/>
                  </a:lnTo>
                </a:path>
                <a:path w="5079" h="22859">
                  <a:moveTo>
                    <a:pt x="4571" y="22859"/>
                  </a:moveTo>
                  <a:lnTo>
                    <a:pt x="4571" y="0"/>
                  </a:lnTo>
                </a:path>
                <a:path w="5079" h="22859">
                  <a:moveTo>
                    <a:pt x="4571" y="22859"/>
                  </a:moveTo>
                  <a:lnTo>
                    <a:pt x="4571" y="0"/>
                  </a:lnTo>
                </a:path>
              </a:pathLst>
            </a:custGeom>
            <a:ln w="476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783" name="object 1783"/>
            <p:cNvSpPr/>
            <p:nvPr/>
          </p:nvSpPr>
          <p:spPr>
            <a:xfrm>
              <a:off x="4745735" y="7383780"/>
              <a:ext cx="1905" cy="22860"/>
            </a:xfrm>
            <a:custGeom>
              <a:avLst/>
              <a:gdLst/>
              <a:ahLst/>
              <a:cxnLst/>
              <a:rect l="l" t="t" r="r" b="b"/>
              <a:pathLst>
                <a:path w="1904" h="22859">
                  <a:moveTo>
                    <a:pt x="762" y="-2381"/>
                  </a:moveTo>
                  <a:lnTo>
                    <a:pt x="762" y="25240"/>
                  </a:lnTo>
                </a:path>
              </a:pathLst>
            </a:custGeom>
            <a:ln w="6286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784" name="object 1784"/>
            <p:cNvSpPr/>
            <p:nvPr/>
          </p:nvSpPr>
          <p:spPr>
            <a:xfrm>
              <a:off x="4747260" y="7383780"/>
              <a:ext cx="1905" cy="22860"/>
            </a:xfrm>
            <a:custGeom>
              <a:avLst/>
              <a:gdLst/>
              <a:ahLst/>
              <a:cxnLst/>
              <a:rect l="l" t="t" r="r" b="b"/>
              <a:pathLst>
                <a:path w="1904" h="22859">
                  <a:moveTo>
                    <a:pt x="762" y="-2381"/>
                  </a:moveTo>
                  <a:lnTo>
                    <a:pt x="762" y="25240"/>
                  </a:lnTo>
                </a:path>
              </a:pathLst>
            </a:custGeom>
            <a:ln w="6286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785" name="object 1785"/>
            <p:cNvSpPr/>
            <p:nvPr/>
          </p:nvSpPr>
          <p:spPr>
            <a:xfrm>
              <a:off x="4749545" y="7381398"/>
              <a:ext cx="0" cy="27940"/>
            </a:xfrm>
            <a:custGeom>
              <a:avLst/>
              <a:gdLst/>
              <a:ahLst/>
              <a:cxnLst/>
              <a:rect l="l" t="t" r="r" b="b"/>
              <a:pathLst>
                <a:path h="27940">
                  <a:moveTo>
                    <a:pt x="0" y="0"/>
                  </a:moveTo>
                  <a:lnTo>
                    <a:pt x="0" y="27622"/>
                  </a:lnTo>
                </a:path>
                <a:path h="27940">
                  <a:moveTo>
                    <a:pt x="0" y="0"/>
                  </a:moveTo>
                  <a:lnTo>
                    <a:pt x="0" y="27622"/>
                  </a:lnTo>
                </a:path>
              </a:pathLst>
            </a:custGeom>
            <a:ln w="6286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786" name="object 1786"/>
            <p:cNvSpPr/>
            <p:nvPr/>
          </p:nvSpPr>
          <p:spPr>
            <a:xfrm>
              <a:off x="4751070" y="7381398"/>
              <a:ext cx="1905" cy="27940"/>
            </a:xfrm>
            <a:custGeom>
              <a:avLst/>
              <a:gdLst/>
              <a:ahLst/>
              <a:cxnLst/>
              <a:rect l="l" t="t" r="r" b="b"/>
              <a:pathLst>
                <a:path w="1904" h="27940">
                  <a:moveTo>
                    <a:pt x="0" y="0"/>
                  </a:moveTo>
                  <a:lnTo>
                    <a:pt x="0" y="27622"/>
                  </a:lnTo>
                </a:path>
                <a:path w="1904" h="27940">
                  <a:moveTo>
                    <a:pt x="1524" y="0"/>
                  </a:moveTo>
                  <a:lnTo>
                    <a:pt x="1524" y="27622"/>
                  </a:lnTo>
                </a:path>
              </a:pathLst>
            </a:custGeom>
            <a:ln w="6286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787" name="object 1787"/>
            <p:cNvSpPr/>
            <p:nvPr/>
          </p:nvSpPr>
          <p:spPr>
            <a:xfrm>
              <a:off x="4753356" y="7383780"/>
              <a:ext cx="6350" cy="22860"/>
            </a:xfrm>
            <a:custGeom>
              <a:avLst/>
              <a:gdLst/>
              <a:ahLst/>
              <a:cxnLst/>
              <a:rect l="l" t="t" r="r" b="b"/>
              <a:pathLst>
                <a:path w="6350" h="22859">
                  <a:moveTo>
                    <a:pt x="0" y="22859"/>
                  </a:moveTo>
                  <a:lnTo>
                    <a:pt x="0" y="0"/>
                  </a:lnTo>
                </a:path>
                <a:path w="6350" h="22859">
                  <a:moveTo>
                    <a:pt x="0" y="22859"/>
                  </a:moveTo>
                  <a:lnTo>
                    <a:pt x="0" y="0"/>
                  </a:lnTo>
                </a:path>
                <a:path w="6350" h="22859">
                  <a:moveTo>
                    <a:pt x="1524" y="22859"/>
                  </a:moveTo>
                  <a:lnTo>
                    <a:pt x="1524" y="0"/>
                  </a:lnTo>
                </a:path>
                <a:path w="6350" h="22859">
                  <a:moveTo>
                    <a:pt x="3047" y="22859"/>
                  </a:moveTo>
                  <a:lnTo>
                    <a:pt x="3047" y="0"/>
                  </a:lnTo>
                </a:path>
                <a:path w="6350" h="22859">
                  <a:moveTo>
                    <a:pt x="3047" y="22859"/>
                  </a:moveTo>
                  <a:lnTo>
                    <a:pt x="3047" y="0"/>
                  </a:lnTo>
                </a:path>
                <a:path w="6350" h="22859">
                  <a:moveTo>
                    <a:pt x="4571" y="22859"/>
                  </a:moveTo>
                  <a:lnTo>
                    <a:pt x="4571" y="0"/>
                  </a:lnTo>
                </a:path>
                <a:path w="6350" h="22859">
                  <a:moveTo>
                    <a:pt x="6095" y="22859"/>
                  </a:moveTo>
                  <a:lnTo>
                    <a:pt x="6095" y="0"/>
                  </a:lnTo>
                </a:path>
              </a:pathLst>
            </a:custGeom>
            <a:ln w="476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788" name="object 1788"/>
            <p:cNvSpPr/>
            <p:nvPr/>
          </p:nvSpPr>
          <p:spPr>
            <a:xfrm>
              <a:off x="4760213" y="7381398"/>
              <a:ext cx="0" cy="27940"/>
            </a:xfrm>
            <a:custGeom>
              <a:avLst/>
              <a:gdLst/>
              <a:ahLst/>
              <a:cxnLst/>
              <a:rect l="l" t="t" r="r" b="b"/>
              <a:pathLst>
                <a:path h="27940">
                  <a:moveTo>
                    <a:pt x="0" y="0"/>
                  </a:moveTo>
                  <a:lnTo>
                    <a:pt x="0" y="27622"/>
                  </a:lnTo>
                </a:path>
                <a:path h="27940">
                  <a:moveTo>
                    <a:pt x="0" y="0"/>
                  </a:moveTo>
                  <a:lnTo>
                    <a:pt x="0" y="27622"/>
                  </a:lnTo>
                </a:path>
              </a:pathLst>
            </a:custGeom>
            <a:ln w="6286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789" name="object 1789"/>
            <p:cNvSpPr/>
            <p:nvPr/>
          </p:nvSpPr>
          <p:spPr>
            <a:xfrm>
              <a:off x="4761738" y="7381398"/>
              <a:ext cx="1905" cy="27940"/>
            </a:xfrm>
            <a:custGeom>
              <a:avLst/>
              <a:gdLst/>
              <a:ahLst/>
              <a:cxnLst/>
              <a:rect l="l" t="t" r="r" b="b"/>
              <a:pathLst>
                <a:path w="1904" h="27940">
                  <a:moveTo>
                    <a:pt x="0" y="0"/>
                  </a:moveTo>
                  <a:lnTo>
                    <a:pt x="0" y="27622"/>
                  </a:lnTo>
                </a:path>
                <a:path w="1904" h="27940">
                  <a:moveTo>
                    <a:pt x="1524" y="0"/>
                  </a:moveTo>
                  <a:lnTo>
                    <a:pt x="1524" y="27622"/>
                  </a:lnTo>
                </a:path>
              </a:pathLst>
            </a:custGeom>
            <a:ln w="6286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790" name="object 1790"/>
            <p:cNvSpPr/>
            <p:nvPr/>
          </p:nvSpPr>
          <p:spPr>
            <a:xfrm>
              <a:off x="4765548" y="7383780"/>
              <a:ext cx="0" cy="22860"/>
            </a:xfrm>
            <a:custGeom>
              <a:avLst/>
              <a:gdLst/>
              <a:ahLst/>
              <a:cxnLst/>
              <a:rect l="l" t="t" r="r" b="b"/>
              <a:pathLst>
                <a:path h="22859">
                  <a:moveTo>
                    <a:pt x="0" y="22859"/>
                  </a:moveTo>
                  <a:lnTo>
                    <a:pt x="0" y="0"/>
                  </a:lnTo>
                </a:path>
                <a:path h="22859">
                  <a:moveTo>
                    <a:pt x="0" y="22859"/>
                  </a:moveTo>
                  <a:lnTo>
                    <a:pt x="0" y="0"/>
                  </a:lnTo>
                </a:path>
              </a:pathLst>
            </a:custGeom>
            <a:ln w="476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791" name="object 1791"/>
            <p:cNvSpPr/>
            <p:nvPr/>
          </p:nvSpPr>
          <p:spPr>
            <a:xfrm>
              <a:off x="4765548" y="7383780"/>
              <a:ext cx="1905" cy="22860"/>
            </a:xfrm>
            <a:custGeom>
              <a:avLst/>
              <a:gdLst/>
              <a:ahLst/>
              <a:cxnLst/>
              <a:rect l="l" t="t" r="r" b="b"/>
              <a:pathLst>
                <a:path w="1904" h="22859">
                  <a:moveTo>
                    <a:pt x="762" y="-2381"/>
                  </a:moveTo>
                  <a:lnTo>
                    <a:pt x="762" y="25240"/>
                  </a:lnTo>
                </a:path>
              </a:pathLst>
            </a:custGeom>
            <a:ln w="6286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792" name="object 1792"/>
            <p:cNvSpPr/>
            <p:nvPr/>
          </p:nvSpPr>
          <p:spPr>
            <a:xfrm>
              <a:off x="4768596" y="7383780"/>
              <a:ext cx="1905" cy="22860"/>
            </a:xfrm>
            <a:custGeom>
              <a:avLst/>
              <a:gdLst/>
              <a:ahLst/>
              <a:cxnLst/>
              <a:rect l="l" t="t" r="r" b="b"/>
              <a:pathLst>
                <a:path w="1904" h="22859">
                  <a:moveTo>
                    <a:pt x="0" y="22859"/>
                  </a:moveTo>
                  <a:lnTo>
                    <a:pt x="0" y="0"/>
                  </a:lnTo>
                </a:path>
                <a:path w="1904" h="22859">
                  <a:moveTo>
                    <a:pt x="0" y="22859"/>
                  </a:moveTo>
                  <a:lnTo>
                    <a:pt x="0" y="0"/>
                  </a:lnTo>
                </a:path>
                <a:path w="1904" h="22859">
                  <a:moveTo>
                    <a:pt x="0" y="22859"/>
                  </a:moveTo>
                  <a:lnTo>
                    <a:pt x="0" y="0"/>
                  </a:lnTo>
                </a:path>
                <a:path w="1904" h="22859">
                  <a:moveTo>
                    <a:pt x="1523" y="22859"/>
                  </a:moveTo>
                  <a:lnTo>
                    <a:pt x="1523" y="0"/>
                  </a:lnTo>
                </a:path>
              </a:pathLst>
            </a:custGeom>
            <a:ln w="476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793" name="object 1793"/>
            <p:cNvSpPr/>
            <p:nvPr/>
          </p:nvSpPr>
          <p:spPr>
            <a:xfrm>
              <a:off x="4772405" y="7381398"/>
              <a:ext cx="0" cy="27940"/>
            </a:xfrm>
            <a:custGeom>
              <a:avLst/>
              <a:gdLst/>
              <a:ahLst/>
              <a:cxnLst/>
              <a:rect l="l" t="t" r="r" b="b"/>
              <a:pathLst>
                <a:path h="27940">
                  <a:moveTo>
                    <a:pt x="0" y="0"/>
                  </a:moveTo>
                  <a:lnTo>
                    <a:pt x="0" y="27622"/>
                  </a:lnTo>
                </a:path>
                <a:path h="27940">
                  <a:moveTo>
                    <a:pt x="0" y="0"/>
                  </a:moveTo>
                  <a:lnTo>
                    <a:pt x="0" y="27622"/>
                  </a:lnTo>
                </a:path>
              </a:pathLst>
            </a:custGeom>
            <a:ln w="6286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794" name="object 1794"/>
            <p:cNvSpPr/>
            <p:nvPr/>
          </p:nvSpPr>
          <p:spPr>
            <a:xfrm>
              <a:off x="4773167" y="7383780"/>
              <a:ext cx="0" cy="22860"/>
            </a:xfrm>
            <a:custGeom>
              <a:avLst/>
              <a:gdLst/>
              <a:ahLst/>
              <a:cxnLst/>
              <a:rect l="l" t="t" r="r" b="b"/>
              <a:pathLst>
                <a:path h="22859">
                  <a:moveTo>
                    <a:pt x="0" y="22859"/>
                  </a:moveTo>
                  <a:lnTo>
                    <a:pt x="0" y="0"/>
                  </a:lnTo>
                </a:path>
              </a:pathLst>
            </a:custGeom>
            <a:ln w="476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795" name="object 1795"/>
            <p:cNvSpPr/>
            <p:nvPr/>
          </p:nvSpPr>
          <p:spPr>
            <a:xfrm>
              <a:off x="4774691" y="7383780"/>
              <a:ext cx="1905" cy="22860"/>
            </a:xfrm>
            <a:custGeom>
              <a:avLst/>
              <a:gdLst/>
              <a:ahLst/>
              <a:cxnLst/>
              <a:rect l="l" t="t" r="r" b="b"/>
              <a:pathLst>
                <a:path w="1904" h="22859">
                  <a:moveTo>
                    <a:pt x="762" y="-2381"/>
                  </a:moveTo>
                  <a:lnTo>
                    <a:pt x="762" y="25240"/>
                  </a:lnTo>
                </a:path>
              </a:pathLst>
            </a:custGeom>
            <a:ln w="6286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796" name="object 1796"/>
            <p:cNvSpPr/>
            <p:nvPr/>
          </p:nvSpPr>
          <p:spPr>
            <a:xfrm>
              <a:off x="4776215" y="7383780"/>
              <a:ext cx="0" cy="22860"/>
            </a:xfrm>
            <a:custGeom>
              <a:avLst/>
              <a:gdLst/>
              <a:ahLst/>
              <a:cxnLst/>
              <a:rect l="l" t="t" r="r" b="b"/>
              <a:pathLst>
                <a:path h="22859">
                  <a:moveTo>
                    <a:pt x="0" y="22859"/>
                  </a:moveTo>
                  <a:lnTo>
                    <a:pt x="0" y="0"/>
                  </a:lnTo>
                </a:path>
                <a:path h="22859">
                  <a:moveTo>
                    <a:pt x="0" y="22859"/>
                  </a:moveTo>
                  <a:lnTo>
                    <a:pt x="0" y="0"/>
                  </a:lnTo>
                </a:path>
              </a:pathLst>
            </a:custGeom>
            <a:ln w="476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797" name="object 1797"/>
            <p:cNvSpPr/>
            <p:nvPr/>
          </p:nvSpPr>
          <p:spPr>
            <a:xfrm>
              <a:off x="4776215" y="7383780"/>
              <a:ext cx="1905" cy="22860"/>
            </a:xfrm>
            <a:custGeom>
              <a:avLst/>
              <a:gdLst/>
              <a:ahLst/>
              <a:cxnLst/>
              <a:rect l="l" t="t" r="r" b="b"/>
              <a:pathLst>
                <a:path w="1904" h="22859">
                  <a:moveTo>
                    <a:pt x="762" y="-2381"/>
                  </a:moveTo>
                  <a:lnTo>
                    <a:pt x="762" y="25240"/>
                  </a:lnTo>
                </a:path>
              </a:pathLst>
            </a:custGeom>
            <a:ln w="6286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798" name="object 1798"/>
            <p:cNvSpPr/>
            <p:nvPr/>
          </p:nvSpPr>
          <p:spPr>
            <a:xfrm>
              <a:off x="4777740" y="7383780"/>
              <a:ext cx="1905" cy="22860"/>
            </a:xfrm>
            <a:custGeom>
              <a:avLst/>
              <a:gdLst/>
              <a:ahLst/>
              <a:cxnLst/>
              <a:rect l="l" t="t" r="r" b="b"/>
              <a:pathLst>
                <a:path w="1904" h="22859">
                  <a:moveTo>
                    <a:pt x="762" y="-2381"/>
                  </a:moveTo>
                  <a:lnTo>
                    <a:pt x="762" y="25240"/>
                  </a:lnTo>
                </a:path>
              </a:pathLst>
            </a:custGeom>
            <a:ln w="6286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799" name="object 1799"/>
            <p:cNvSpPr/>
            <p:nvPr/>
          </p:nvSpPr>
          <p:spPr>
            <a:xfrm>
              <a:off x="4780788" y="7383780"/>
              <a:ext cx="0" cy="22860"/>
            </a:xfrm>
            <a:custGeom>
              <a:avLst/>
              <a:gdLst/>
              <a:ahLst/>
              <a:cxnLst/>
              <a:rect l="l" t="t" r="r" b="b"/>
              <a:pathLst>
                <a:path h="22859">
                  <a:moveTo>
                    <a:pt x="0" y="22859"/>
                  </a:moveTo>
                  <a:lnTo>
                    <a:pt x="0" y="0"/>
                  </a:lnTo>
                </a:path>
                <a:path h="22859">
                  <a:moveTo>
                    <a:pt x="0" y="22859"/>
                  </a:moveTo>
                  <a:lnTo>
                    <a:pt x="0" y="0"/>
                  </a:lnTo>
                </a:path>
              </a:pathLst>
            </a:custGeom>
            <a:ln w="476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800" name="object 1800"/>
            <p:cNvSpPr/>
            <p:nvPr/>
          </p:nvSpPr>
          <p:spPr>
            <a:xfrm>
              <a:off x="4780788" y="7383780"/>
              <a:ext cx="1905" cy="22860"/>
            </a:xfrm>
            <a:custGeom>
              <a:avLst/>
              <a:gdLst/>
              <a:ahLst/>
              <a:cxnLst/>
              <a:rect l="l" t="t" r="r" b="b"/>
              <a:pathLst>
                <a:path w="1904" h="22859">
                  <a:moveTo>
                    <a:pt x="761" y="-2381"/>
                  </a:moveTo>
                  <a:lnTo>
                    <a:pt x="761" y="25240"/>
                  </a:lnTo>
                </a:path>
              </a:pathLst>
            </a:custGeom>
            <a:ln w="6286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801" name="object 1801"/>
            <p:cNvSpPr/>
            <p:nvPr/>
          </p:nvSpPr>
          <p:spPr>
            <a:xfrm>
              <a:off x="4783073" y="7381398"/>
              <a:ext cx="0" cy="27940"/>
            </a:xfrm>
            <a:custGeom>
              <a:avLst/>
              <a:gdLst/>
              <a:ahLst/>
              <a:cxnLst/>
              <a:rect l="l" t="t" r="r" b="b"/>
              <a:pathLst>
                <a:path h="27940">
                  <a:moveTo>
                    <a:pt x="0" y="0"/>
                  </a:moveTo>
                  <a:lnTo>
                    <a:pt x="0" y="27622"/>
                  </a:lnTo>
                </a:path>
                <a:path h="27940">
                  <a:moveTo>
                    <a:pt x="0" y="0"/>
                  </a:moveTo>
                  <a:lnTo>
                    <a:pt x="0" y="27622"/>
                  </a:lnTo>
                </a:path>
              </a:pathLst>
            </a:custGeom>
            <a:ln w="6286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802" name="object 1802"/>
            <p:cNvSpPr/>
            <p:nvPr/>
          </p:nvSpPr>
          <p:spPr>
            <a:xfrm>
              <a:off x="4783835" y="7383780"/>
              <a:ext cx="0" cy="22860"/>
            </a:xfrm>
            <a:custGeom>
              <a:avLst/>
              <a:gdLst/>
              <a:ahLst/>
              <a:cxnLst/>
              <a:rect l="l" t="t" r="r" b="b"/>
              <a:pathLst>
                <a:path h="22859">
                  <a:moveTo>
                    <a:pt x="0" y="22859"/>
                  </a:moveTo>
                  <a:lnTo>
                    <a:pt x="0" y="0"/>
                  </a:lnTo>
                </a:path>
              </a:pathLst>
            </a:custGeom>
            <a:ln w="476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803" name="object 1803"/>
            <p:cNvSpPr/>
            <p:nvPr/>
          </p:nvSpPr>
          <p:spPr>
            <a:xfrm>
              <a:off x="4785359" y="7383780"/>
              <a:ext cx="1905" cy="22860"/>
            </a:xfrm>
            <a:custGeom>
              <a:avLst/>
              <a:gdLst/>
              <a:ahLst/>
              <a:cxnLst/>
              <a:rect l="l" t="t" r="r" b="b"/>
              <a:pathLst>
                <a:path w="1904" h="22859">
                  <a:moveTo>
                    <a:pt x="762" y="-2381"/>
                  </a:moveTo>
                  <a:lnTo>
                    <a:pt x="762" y="25240"/>
                  </a:lnTo>
                </a:path>
              </a:pathLst>
            </a:custGeom>
            <a:ln w="6286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804" name="object 1804"/>
            <p:cNvSpPr/>
            <p:nvPr/>
          </p:nvSpPr>
          <p:spPr>
            <a:xfrm>
              <a:off x="4787646" y="7381398"/>
              <a:ext cx="0" cy="27940"/>
            </a:xfrm>
            <a:custGeom>
              <a:avLst/>
              <a:gdLst/>
              <a:ahLst/>
              <a:cxnLst/>
              <a:rect l="l" t="t" r="r" b="b"/>
              <a:pathLst>
                <a:path h="27940">
                  <a:moveTo>
                    <a:pt x="0" y="0"/>
                  </a:moveTo>
                  <a:lnTo>
                    <a:pt x="0" y="27622"/>
                  </a:lnTo>
                </a:path>
                <a:path h="27940">
                  <a:moveTo>
                    <a:pt x="0" y="0"/>
                  </a:moveTo>
                  <a:lnTo>
                    <a:pt x="0" y="27622"/>
                  </a:lnTo>
                </a:path>
              </a:pathLst>
            </a:custGeom>
            <a:ln w="6286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805" name="object 1805"/>
            <p:cNvSpPr/>
            <p:nvPr/>
          </p:nvSpPr>
          <p:spPr>
            <a:xfrm>
              <a:off x="4788408" y="7383780"/>
              <a:ext cx="1905" cy="22860"/>
            </a:xfrm>
            <a:custGeom>
              <a:avLst/>
              <a:gdLst/>
              <a:ahLst/>
              <a:cxnLst/>
              <a:rect l="l" t="t" r="r" b="b"/>
              <a:pathLst>
                <a:path w="1904" h="22859">
                  <a:moveTo>
                    <a:pt x="762" y="-2381"/>
                  </a:moveTo>
                  <a:lnTo>
                    <a:pt x="762" y="25240"/>
                  </a:lnTo>
                </a:path>
              </a:pathLst>
            </a:custGeom>
            <a:ln w="6286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806" name="object 1806"/>
            <p:cNvSpPr/>
            <p:nvPr/>
          </p:nvSpPr>
          <p:spPr>
            <a:xfrm>
              <a:off x="4789932" y="7383780"/>
              <a:ext cx="1905" cy="22860"/>
            </a:xfrm>
            <a:custGeom>
              <a:avLst/>
              <a:gdLst/>
              <a:ahLst/>
              <a:cxnLst/>
              <a:rect l="l" t="t" r="r" b="b"/>
              <a:pathLst>
                <a:path w="1904" h="22859">
                  <a:moveTo>
                    <a:pt x="0" y="22859"/>
                  </a:moveTo>
                  <a:lnTo>
                    <a:pt x="0" y="0"/>
                  </a:lnTo>
                </a:path>
                <a:path w="1904" h="22859">
                  <a:moveTo>
                    <a:pt x="1524" y="22859"/>
                  </a:moveTo>
                  <a:lnTo>
                    <a:pt x="1524" y="0"/>
                  </a:lnTo>
                </a:path>
                <a:path w="1904" h="22859">
                  <a:moveTo>
                    <a:pt x="1524" y="22859"/>
                  </a:moveTo>
                  <a:lnTo>
                    <a:pt x="1524" y="0"/>
                  </a:lnTo>
                </a:path>
              </a:pathLst>
            </a:custGeom>
            <a:ln w="476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807" name="object 1807"/>
            <p:cNvSpPr/>
            <p:nvPr/>
          </p:nvSpPr>
          <p:spPr>
            <a:xfrm>
              <a:off x="4791455" y="7383780"/>
              <a:ext cx="1905" cy="22860"/>
            </a:xfrm>
            <a:custGeom>
              <a:avLst/>
              <a:gdLst/>
              <a:ahLst/>
              <a:cxnLst/>
              <a:rect l="l" t="t" r="r" b="b"/>
              <a:pathLst>
                <a:path w="1904" h="22859">
                  <a:moveTo>
                    <a:pt x="762" y="-2381"/>
                  </a:moveTo>
                  <a:lnTo>
                    <a:pt x="762" y="25240"/>
                  </a:lnTo>
                </a:path>
              </a:pathLst>
            </a:custGeom>
            <a:ln w="6286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808" name="object 1808"/>
            <p:cNvSpPr/>
            <p:nvPr/>
          </p:nvSpPr>
          <p:spPr>
            <a:xfrm>
              <a:off x="4794503" y="7383780"/>
              <a:ext cx="3175" cy="22860"/>
            </a:xfrm>
            <a:custGeom>
              <a:avLst/>
              <a:gdLst/>
              <a:ahLst/>
              <a:cxnLst/>
              <a:rect l="l" t="t" r="r" b="b"/>
              <a:pathLst>
                <a:path w="3175" h="22859">
                  <a:moveTo>
                    <a:pt x="0" y="22859"/>
                  </a:moveTo>
                  <a:lnTo>
                    <a:pt x="0" y="0"/>
                  </a:lnTo>
                </a:path>
                <a:path w="3175" h="22859">
                  <a:moveTo>
                    <a:pt x="0" y="22859"/>
                  </a:moveTo>
                  <a:lnTo>
                    <a:pt x="0" y="0"/>
                  </a:lnTo>
                </a:path>
                <a:path w="3175" h="22859">
                  <a:moveTo>
                    <a:pt x="1524" y="22859"/>
                  </a:moveTo>
                  <a:lnTo>
                    <a:pt x="1524" y="0"/>
                  </a:lnTo>
                </a:path>
                <a:path w="3175" h="22859">
                  <a:moveTo>
                    <a:pt x="3048" y="22859"/>
                  </a:moveTo>
                  <a:lnTo>
                    <a:pt x="3048" y="0"/>
                  </a:lnTo>
                </a:path>
              </a:pathLst>
            </a:custGeom>
            <a:ln w="476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809" name="object 1809"/>
            <p:cNvSpPr/>
            <p:nvPr/>
          </p:nvSpPr>
          <p:spPr>
            <a:xfrm>
              <a:off x="4798314" y="7381398"/>
              <a:ext cx="0" cy="27940"/>
            </a:xfrm>
            <a:custGeom>
              <a:avLst/>
              <a:gdLst/>
              <a:ahLst/>
              <a:cxnLst/>
              <a:rect l="l" t="t" r="r" b="b"/>
              <a:pathLst>
                <a:path h="27940">
                  <a:moveTo>
                    <a:pt x="0" y="0"/>
                  </a:moveTo>
                  <a:lnTo>
                    <a:pt x="0" y="27622"/>
                  </a:lnTo>
                </a:path>
                <a:path h="27940">
                  <a:moveTo>
                    <a:pt x="0" y="0"/>
                  </a:moveTo>
                  <a:lnTo>
                    <a:pt x="0" y="27622"/>
                  </a:lnTo>
                </a:path>
              </a:pathLst>
            </a:custGeom>
            <a:ln w="6286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810" name="object 1810"/>
            <p:cNvSpPr/>
            <p:nvPr/>
          </p:nvSpPr>
          <p:spPr>
            <a:xfrm>
              <a:off x="4799838" y="7381398"/>
              <a:ext cx="1905" cy="27940"/>
            </a:xfrm>
            <a:custGeom>
              <a:avLst/>
              <a:gdLst/>
              <a:ahLst/>
              <a:cxnLst/>
              <a:rect l="l" t="t" r="r" b="b"/>
              <a:pathLst>
                <a:path w="1904" h="27940">
                  <a:moveTo>
                    <a:pt x="0" y="0"/>
                  </a:moveTo>
                  <a:lnTo>
                    <a:pt x="0" y="27622"/>
                  </a:lnTo>
                </a:path>
                <a:path w="1904" h="27940">
                  <a:moveTo>
                    <a:pt x="1524" y="0"/>
                  </a:moveTo>
                  <a:lnTo>
                    <a:pt x="1524" y="27622"/>
                  </a:lnTo>
                </a:path>
              </a:pathLst>
            </a:custGeom>
            <a:ln w="6286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811" name="object 1811"/>
            <p:cNvSpPr/>
            <p:nvPr/>
          </p:nvSpPr>
          <p:spPr>
            <a:xfrm>
              <a:off x="4802885" y="7381398"/>
              <a:ext cx="0" cy="27940"/>
            </a:xfrm>
            <a:custGeom>
              <a:avLst/>
              <a:gdLst/>
              <a:ahLst/>
              <a:cxnLst/>
              <a:rect l="l" t="t" r="r" b="b"/>
              <a:pathLst>
                <a:path h="27940">
                  <a:moveTo>
                    <a:pt x="0" y="0"/>
                  </a:moveTo>
                  <a:lnTo>
                    <a:pt x="0" y="27622"/>
                  </a:lnTo>
                </a:path>
                <a:path h="27940">
                  <a:moveTo>
                    <a:pt x="0" y="0"/>
                  </a:moveTo>
                  <a:lnTo>
                    <a:pt x="0" y="27622"/>
                  </a:lnTo>
                </a:path>
              </a:pathLst>
            </a:custGeom>
            <a:ln w="6286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812" name="object 1812"/>
            <p:cNvSpPr/>
            <p:nvPr/>
          </p:nvSpPr>
          <p:spPr>
            <a:xfrm>
              <a:off x="4803647" y="7383780"/>
              <a:ext cx="1905" cy="22860"/>
            </a:xfrm>
            <a:custGeom>
              <a:avLst/>
              <a:gdLst/>
              <a:ahLst/>
              <a:cxnLst/>
              <a:rect l="l" t="t" r="r" b="b"/>
              <a:pathLst>
                <a:path w="1904" h="22859">
                  <a:moveTo>
                    <a:pt x="762" y="-2381"/>
                  </a:moveTo>
                  <a:lnTo>
                    <a:pt x="762" y="25240"/>
                  </a:lnTo>
                </a:path>
              </a:pathLst>
            </a:custGeom>
            <a:ln w="6286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813" name="object 1813"/>
            <p:cNvSpPr/>
            <p:nvPr/>
          </p:nvSpPr>
          <p:spPr>
            <a:xfrm>
              <a:off x="4805172" y="7383780"/>
              <a:ext cx="6350" cy="22860"/>
            </a:xfrm>
            <a:custGeom>
              <a:avLst/>
              <a:gdLst/>
              <a:ahLst/>
              <a:cxnLst/>
              <a:rect l="l" t="t" r="r" b="b"/>
              <a:pathLst>
                <a:path w="6350" h="22859">
                  <a:moveTo>
                    <a:pt x="0" y="22859"/>
                  </a:moveTo>
                  <a:lnTo>
                    <a:pt x="0" y="0"/>
                  </a:lnTo>
                </a:path>
                <a:path w="6350" h="22859">
                  <a:moveTo>
                    <a:pt x="0" y="22859"/>
                  </a:moveTo>
                  <a:lnTo>
                    <a:pt x="0" y="0"/>
                  </a:lnTo>
                </a:path>
                <a:path w="6350" h="22859">
                  <a:moveTo>
                    <a:pt x="1524" y="22859"/>
                  </a:moveTo>
                  <a:lnTo>
                    <a:pt x="1524" y="0"/>
                  </a:lnTo>
                </a:path>
                <a:path w="6350" h="22859">
                  <a:moveTo>
                    <a:pt x="3047" y="22859"/>
                  </a:moveTo>
                  <a:lnTo>
                    <a:pt x="3047" y="0"/>
                  </a:lnTo>
                </a:path>
                <a:path w="6350" h="22859">
                  <a:moveTo>
                    <a:pt x="4571" y="22859"/>
                  </a:moveTo>
                  <a:lnTo>
                    <a:pt x="4571" y="0"/>
                  </a:lnTo>
                </a:path>
                <a:path w="6350" h="22859">
                  <a:moveTo>
                    <a:pt x="4571" y="22859"/>
                  </a:moveTo>
                  <a:lnTo>
                    <a:pt x="4571" y="0"/>
                  </a:lnTo>
                </a:path>
                <a:path w="6350" h="22859">
                  <a:moveTo>
                    <a:pt x="6095" y="22859"/>
                  </a:moveTo>
                  <a:lnTo>
                    <a:pt x="6095" y="0"/>
                  </a:lnTo>
                </a:path>
              </a:pathLst>
            </a:custGeom>
            <a:ln w="476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814" name="object 1814"/>
            <p:cNvSpPr/>
            <p:nvPr/>
          </p:nvSpPr>
          <p:spPr>
            <a:xfrm>
              <a:off x="4811267" y="7383780"/>
              <a:ext cx="1905" cy="22860"/>
            </a:xfrm>
            <a:custGeom>
              <a:avLst/>
              <a:gdLst/>
              <a:ahLst/>
              <a:cxnLst/>
              <a:rect l="l" t="t" r="r" b="b"/>
              <a:pathLst>
                <a:path w="1904" h="22859">
                  <a:moveTo>
                    <a:pt x="762" y="-2381"/>
                  </a:moveTo>
                  <a:lnTo>
                    <a:pt x="762" y="25240"/>
                  </a:lnTo>
                </a:path>
              </a:pathLst>
            </a:custGeom>
            <a:ln w="6286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815" name="object 1815"/>
            <p:cNvSpPr/>
            <p:nvPr/>
          </p:nvSpPr>
          <p:spPr>
            <a:xfrm>
              <a:off x="4813553" y="7381398"/>
              <a:ext cx="0" cy="27940"/>
            </a:xfrm>
            <a:custGeom>
              <a:avLst/>
              <a:gdLst/>
              <a:ahLst/>
              <a:cxnLst/>
              <a:rect l="l" t="t" r="r" b="b"/>
              <a:pathLst>
                <a:path h="27940">
                  <a:moveTo>
                    <a:pt x="0" y="0"/>
                  </a:moveTo>
                  <a:lnTo>
                    <a:pt x="0" y="27622"/>
                  </a:lnTo>
                </a:path>
                <a:path h="27940">
                  <a:moveTo>
                    <a:pt x="0" y="0"/>
                  </a:moveTo>
                  <a:lnTo>
                    <a:pt x="0" y="27622"/>
                  </a:lnTo>
                </a:path>
              </a:pathLst>
            </a:custGeom>
            <a:ln w="6286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816" name="object 1816"/>
            <p:cNvSpPr/>
            <p:nvPr/>
          </p:nvSpPr>
          <p:spPr>
            <a:xfrm>
              <a:off x="4814315" y="7383780"/>
              <a:ext cx="1905" cy="22860"/>
            </a:xfrm>
            <a:custGeom>
              <a:avLst/>
              <a:gdLst/>
              <a:ahLst/>
              <a:cxnLst/>
              <a:rect l="l" t="t" r="r" b="b"/>
              <a:pathLst>
                <a:path w="1904" h="22859">
                  <a:moveTo>
                    <a:pt x="762" y="-2381"/>
                  </a:moveTo>
                  <a:lnTo>
                    <a:pt x="762" y="25240"/>
                  </a:lnTo>
                </a:path>
              </a:pathLst>
            </a:custGeom>
            <a:ln w="6286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817" name="object 1817"/>
            <p:cNvSpPr/>
            <p:nvPr/>
          </p:nvSpPr>
          <p:spPr>
            <a:xfrm>
              <a:off x="4816602" y="7381398"/>
              <a:ext cx="0" cy="27940"/>
            </a:xfrm>
            <a:custGeom>
              <a:avLst/>
              <a:gdLst/>
              <a:ahLst/>
              <a:cxnLst/>
              <a:rect l="l" t="t" r="r" b="b"/>
              <a:pathLst>
                <a:path h="27940">
                  <a:moveTo>
                    <a:pt x="0" y="0"/>
                  </a:moveTo>
                  <a:lnTo>
                    <a:pt x="0" y="27622"/>
                  </a:lnTo>
                </a:path>
                <a:path h="27940">
                  <a:moveTo>
                    <a:pt x="0" y="0"/>
                  </a:moveTo>
                  <a:lnTo>
                    <a:pt x="0" y="27622"/>
                  </a:lnTo>
                </a:path>
              </a:pathLst>
            </a:custGeom>
            <a:ln w="6286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818" name="object 1818"/>
            <p:cNvSpPr/>
            <p:nvPr/>
          </p:nvSpPr>
          <p:spPr>
            <a:xfrm>
              <a:off x="4818888" y="7383780"/>
              <a:ext cx="0" cy="22860"/>
            </a:xfrm>
            <a:custGeom>
              <a:avLst/>
              <a:gdLst/>
              <a:ahLst/>
              <a:cxnLst/>
              <a:rect l="l" t="t" r="r" b="b"/>
              <a:pathLst>
                <a:path h="22859">
                  <a:moveTo>
                    <a:pt x="0" y="22859"/>
                  </a:moveTo>
                  <a:lnTo>
                    <a:pt x="0" y="0"/>
                  </a:lnTo>
                </a:path>
                <a:path h="22859">
                  <a:moveTo>
                    <a:pt x="0" y="22859"/>
                  </a:moveTo>
                  <a:lnTo>
                    <a:pt x="0" y="0"/>
                  </a:lnTo>
                </a:path>
              </a:pathLst>
            </a:custGeom>
            <a:ln w="476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819" name="object 1819"/>
            <p:cNvSpPr/>
            <p:nvPr/>
          </p:nvSpPr>
          <p:spPr>
            <a:xfrm>
              <a:off x="4821173" y="7381398"/>
              <a:ext cx="0" cy="27940"/>
            </a:xfrm>
            <a:custGeom>
              <a:avLst/>
              <a:gdLst/>
              <a:ahLst/>
              <a:cxnLst/>
              <a:rect l="l" t="t" r="r" b="b"/>
              <a:pathLst>
                <a:path h="27940">
                  <a:moveTo>
                    <a:pt x="0" y="0"/>
                  </a:moveTo>
                  <a:lnTo>
                    <a:pt x="0" y="27622"/>
                  </a:lnTo>
                </a:path>
                <a:path h="27940">
                  <a:moveTo>
                    <a:pt x="0" y="0"/>
                  </a:moveTo>
                  <a:lnTo>
                    <a:pt x="0" y="27622"/>
                  </a:lnTo>
                </a:path>
              </a:pathLst>
            </a:custGeom>
            <a:ln w="6286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820" name="object 1820"/>
            <p:cNvSpPr/>
            <p:nvPr/>
          </p:nvSpPr>
          <p:spPr>
            <a:xfrm>
              <a:off x="4821935" y="7383780"/>
              <a:ext cx="1905" cy="22860"/>
            </a:xfrm>
            <a:custGeom>
              <a:avLst/>
              <a:gdLst/>
              <a:ahLst/>
              <a:cxnLst/>
              <a:rect l="l" t="t" r="r" b="b"/>
              <a:pathLst>
                <a:path w="1904" h="22859">
                  <a:moveTo>
                    <a:pt x="0" y="22859"/>
                  </a:moveTo>
                  <a:lnTo>
                    <a:pt x="0" y="0"/>
                  </a:lnTo>
                </a:path>
                <a:path w="1904" h="22859">
                  <a:moveTo>
                    <a:pt x="1524" y="22859"/>
                  </a:moveTo>
                  <a:lnTo>
                    <a:pt x="1524" y="0"/>
                  </a:lnTo>
                </a:path>
              </a:pathLst>
            </a:custGeom>
            <a:ln w="476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821" name="object 1821"/>
            <p:cNvSpPr/>
            <p:nvPr/>
          </p:nvSpPr>
          <p:spPr>
            <a:xfrm>
              <a:off x="4825746" y="7381398"/>
              <a:ext cx="0" cy="27940"/>
            </a:xfrm>
            <a:custGeom>
              <a:avLst/>
              <a:gdLst/>
              <a:ahLst/>
              <a:cxnLst/>
              <a:rect l="l" t="t" r="r" b="b"/>
              <a:pathLst>
                <a:path h="27940">
                  <a:moveTo>
                    <a:pt x="0" y="0"/>
                  </a:moveTo>
                  <a:lnTo>
                    <a:pt x="0" y="27622"/>
                  </a:lnTo>
                </a:path>
                <a:path h="27940">
                  <a:moveTo>
                    <a:pt x="0" y="0"/>
                  </a:moveTo>
                  <a:lnTo>
                    <a:pt x="0" y="27622"/>
                  </a:lnTo>
                </a:path>
              </a:pathLst>
            </a:custGeom>
            <a:ln w="6286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822" name="object 1822"/>
            <p:cNvSpPr/>
            <p:nvPr/>
          </p:nvSpPr>
          <p:spPr>
            <a:xfrm>
              <a:off x="4826508" y="7383780"/>
              <a:ext cx="0" cy="22860"/>
            </a:xfrm>
            <a:custGeom>
              <a:avLst/>
              <a:gdLst/>
              <a:ahLst/>
              <a:cxnLst/>
              <a:rect l="l" t="t" r="r" b="b"/>
              <a:pathLst>
                <a:path h="22859">
                  <a:moveTo>
                    <a:pt x="0" y="22859"/>
                  </a:moveTo>
                  <a:lnTo>
                    <a:pt x="0" y="0"/>
                  </a:lnTo>
                </a:path>
              </a:pathLst>
            </a:custGeom>
            <a:ln w="476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823" name="object 1823"/>
            <p:cNvSpPr/>
            <p:nvPr/>
          </p:nvSpPr>
          <p:spPr>
            <a:xfrm>
              <a:off x="4827270" y="7381398"/>
              <a:ext cx="0" cy="27940"/>
            </a:xfrm>
            <a:custGeom>
              <a:avLst/>
              <a:gdLst/>
              <a:ahLst/>
              <a:cxnLst/>
              <a:rect l="l" t="t" r="r" b="b"/>
              <a:pathLst>
                <a:path h="27940">
                  <a:moveTo>
                    <a:pt x="0" y="0"/>
                  </a:moveTo>
                  <a:lnTo>
                    <a:pt x="0" y="27622"/>
                  </a:lnTo>
                </a:path>
                <a:path h="27940">
                  <a:moveTo>
                    <a:pt x="0" y="0"/>
                  </a:moveTo>
                  <a:lnTo>
                    <a:pt x="0" y="27622"/>
                  </a:lnTo>
                </a:path>
              </a:pathLst>
            </a:custGeom>
            <a:ln w="6286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824" name="object 1824"/>
            <p:cNvSpPr/>
            <p:nvPr/>
          </p:nvSpPr>
          <p:spPr>
            <a:xfrm>
              <a:off x="4829555" y="7383780"/>
              <a:ext cx="0" cy="22860"/>
            </a:xfrm>
            <a:custGeom>
              <a:avLst/>
              <a:gdLst/>
              <a:ahLst/>
              <a:cxnLst/>
              <a:rect l="l" t="t" r="r" b="b"/>
              <a:pathLst>
                <a:path h="22859">
                  <a:moveTo>
                    <a:pt x="0" y="22859"/>
                  </a:moveTo>
                  <a:lnTo>
                    <a:pt x="0" y="0"/>
                  </a:lnTo>
                </a:path>
              </a:pathLst>
            </a:custGeom>
            <a:ln w="476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825" name="object 1825"/>
            <p:cNvSpPr/>
            <p:nvPr/>
          </p:nvSpPr>
          <p:spPr>
            <a:xfrm>
              <a:off x="4829555" y="7383780"/>
              <a:ext cx="1905" cy="22860"/>
            </a:xfrm>
            <a:custGeom>
              <a:avLst/>
              <a:gdLst/>
              <a:ahLst/>
              <a:cxnLst/>
              <a:rect l="l" t="t" r="r" b="b"/>
              <a:pathLst>
                <a:path w="1904" h="22859">
                  <a:moveTo>
                    <a:pt x="762" y="-2381"/>
                  </a:moveTo>
                  <a:lnTo>
                    <a:pt x="762" y="25240"/>
                  </a:lnTo>
                </a:path>
              </a:pathLst>
            </a:custGeom>
            <a:ln w="6286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826" name="object 1826"/>
            <p:cNvSpPr/>
            <p:nvPr/>
          </p:nvSpPr>
          <p:spPr>
            <a:xfrm>
              <a:off x="4832603" y="7383780"/>
              <a:ext cx="1905" cy="22860"/>
            </a:xfrm>
            <a:custGeom>
              <a:avLst/>
              <a:gdLst/>
              <a:ahLst/>
              <a:cxnLst/>
              <a:rect l="l" t="t" r="r" b="b"/>
              <a:pathLst>
                <a:path w="1904" h="22859">
                  <a:moveTo>
                    <a:pt x="0" y="22859"/>
                  </a:moveTo>
                  <a:lnTo>
                    <a:pt x="0" y="0"/>
                  </a:lnTo>
                </a:path>
                <a:path w="1904" h="22859">
                  <a:moveTo>
                    <a:pt x="0" y="22859"/>
                  </a:moveTo>
                  <a:lnTo>
                    <a:pt x="0" y="0"/>
                  </a:lnTo>
                </a:path>
                <a:path w="1904" h="22859">
                  <a:moveTo>
                    <a:pt x="1524" y="22859"/>
                  </a:moveTo>
                  <a:lnTo>
                    <a:pt x="1524" y="0"/>
                  </a:lnTo>
                </a:path>
              </a:pathLst>
            </a:custGeom>
            <a:ln w="476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827" name="object 1827"/>
            <p:cNvSpPr/>
            <p:nvPr/>
          </p:nvSpPr>
          <p:spPr>
            <a:xfrm>
              <a:off x="4834127" y="7383780"/>
              <a:ext cx="1905" cy="22860"/>
            </a:xfrm>
            <a:custGeom>
              <a:avLst/>
              <a:gdLst/>
              <a:ahLst/>
              <a:cxnLst/>
              <a:rect l="l" t="t" r="r" b="b"/>
              <a:pathLst>
                <a:path w="1904" h="22859">
                  <a:moveTo>
                    <a:pt x="762" y="-2381"/>
                  </a:moveTo>
                  <a:lnTo>
                    <a:pt x="762" y="25240"/>
                  </a:lnTo>
                </a:path>
              </a:pathLst>
            </a:custGeom>
            <a:ln w="6286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828" name="object 1828"/>
            <p:cNvSpPr/>
            <p:nvPr/>
          </p:nvSpPr>
          <p:spPr>
            <a:xfrm>
              <a:off x="4836414" y="7381398"/>
              <a:ext cx="0" cy="27940"/>
            </a:xfrm>
            <a:custGeom>
              <a:avLst/>
              <a:gdLst/>
              <a:ahLst/>
              <a:cxnLst/>
              <a:rect l="l" t="t" r="r" b="b"/>
              <a:pathLst>
                <a:path h="27940">
                  <a:moveTo>
                    <a:pt x="0" y="0"/>
                  </a:moveTo>
                  <a:lnTo>
                    <a:pt x="0" y="27622"/>
                  </a:lnTo>
                </a:path>
                <a:path h="27940">
                  <a:moveTo>
                    <a:pt x="0" y="0"/>
                  </a:moveTo>
                  <a:lnTo>
                    <a:pt x="0" y="27622"/>
                  </a:lnTo>
                </a:path>
              </a:pathLst>
            </a:custGeom>
            <a:ln w="6286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829" name="object 1829"/>
            <p:cNvSpPr/>
            <p:nvPr/>
          </p:nvSpPr>
          <p:spPr>
            <a:xfrm>
              <a:off x="4837176" y="7383780"/>
              <a:ext cx="0" cy="22860"/>
            </a:xfrm>
            <a:custGeom>
              <a:avLst/>
              <a:gdLst/>
              <a:ahLst/>
              <a:cxnLst/>
              <a:rect l="l" t="t" r="r" b="b"/>
              <a:pathLst>
                <a:path h="22859">
                  <a:moveTo>
                    <a:pt x="0" y="22859"/>
                  </a:moveTo>
                  <a:lnTo>
                    <a:pt x="0" y="0"/>
                  </a:lnTo>
                </a:path>
              </a:pathLst>
            </a:custGeom>
            <a:ln w="476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830" name="object 1830"/>
            <p:cNvSpPr/>
            <p:nvPr/>
          </p:nvSpPr>
          <p:spPr>
            <a:xfrm>
              <a:off x="4839461" y="7381398"/>
              <a:ext cx="0" cy="27940"/>
            </a:xfrm>
            <a:custGeom>
              <a:avLst/>
              <a:gdLst/>
              <a:ahLst/>
              <a:cxnLst/>
              <a:rect l="l" t="t" r="r" b="b"/>
              <a:pathLst>
                <a:path h="27940">
                  <a:moveTo>
                    <a:pt x="0" y="0"/>
                  </a:moveTo>
                  <a:lnTo>
                    <a:pt x="0" y="27622"/>
                  </a:lnTo>
                </a:path>
                <a:path h="27940">
                  <a:moveTo>
                    <a:pt x="0" y="0"/>
                  </a:moveTo>
                  <a:lnTo>
                    <a:pt x="0" y="27622"/>
                  </a:lnTo>
                </a:path>
              </a:pathLst>
            </a:custGeom>
            <a:ln w="6286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831" name="object 1831"/>
            <p:cNvSpPr/>
            <p:nvPr/>
          </p:nvSpPr>
          <p:spPr>
            <a:xfrm>
              <a:off x="4840223" y="7383780"/>
              <a:ext cx="1905" cy="22860"/>
            </a:xfrm>
            <a:custGeom>
              <a:avLst/>
              <a:gdLst/>
              <a:ahLst/>
              <a:cxnLst/>
              <a:rect l="l" t="t" r="r" b="b"/>
              <a:pathLst>
                <a:path w="1904" h="22859">
                  <a:moveTo>
                    <a:pt x="762" y="-2381"/>
                  </a:moveTo>
                  <a:lnTo>
                    <a:pt x="762" y="25240"/>
                  </a:lnTo>
                </a:path>
              </a:pathLst>
            </a:custGeom>
            <a:ln w="6286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832" name="object 1832"/>
            <p:cNvSpPr/>
            <p:nvPr/>
          </p:nvSpPr>
          <p:spPr>
            <a:xfrm>
              <a:off x="4841747" y="7383780"/>
              <a:ext cx="6350" cy="22860"/>
            </a:xfrm>
            <a:custGeom>
              <a:avLst/>
              <a:gdLst/>
              <a:ahLst/>
              <a:cxnLst/>
              <a:rect l="l" t="t" r="r" b="b"/>
              <a:pathLst>
                <a:path w="6350" h="22859">
                  <a:moveTo>
                    <a:pt x="0" y="22859"/>
                  </a:moveTo>
                  <a:lnTo>
                    <a:pt x="0" y="0"/>
                  </a:lnTo>
                </a:path>
                <a:path w="6350" h="22859">
                  <a:moveTo>
                    <a:pt x="1524" y="22859"/>
                  </a:moveTo>
                  <a:lnTo>
                    <a:pt x="1524" y="0"/>
                  </a:lnTo>
                </a:path>
                <a:path w="6350" h="22859">
                  <a:moveTo>
                    <a:pt x="1524" y="22859"/>
                  </a:moveTo>
                  <a:lnTo>
                    <a:pt x="1524" y="0"/>
                  </a:lnTo>
                </a:path>
                <a:path w="6350" h="22859">
                  <a:moveTo>
                    <a:pt x="3048" y="22859"/>
                  </a:moveTo>
                  <a:lnTo>
                    <a:pt x="3048" y="0"/>
                  </a:lnTo>
                </a:path>
                <a:path w="6350" h="22859">
                  <a:moveTo>
                    <a:pt x="4571" y="22859"/>
                  </a:moveTo>
                  <a:lnTo>
                    <a:pt x="4571" y="0"/>
                  </a:lnTo>
                </a:path>
                <a:path w="6350" h="22859">
                  <a:moveTo>
                    <a:pt x="6095" y="22859"/>
                  </a:moveTo>
                  <a:lnTo>
                    <a:pt x="6095" y="0"/>
                  </a:lnTo>
                </a:path>
                <a:path w="6350" h="22859">
                  <a:moveTo>
                    <a:pt x="6095" y="22859"/>
                  </a:moveTo>
                  <a:lnTo>
                    <a:pt x="6095" y="0"/>
                  </a:lnTo>
                </a:path>
              </a:pathLst>
            </a:custGeom>
            <a:ln w="476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833" name="object 1833"/>
            <p:cNvSpPr/>
            <p:nvPr/>
          </p:nvSpPr>
          <p:spPr>
            <a:xfrm>
              <a:off x="4848605" y="7381398"/>
              <a:ext cx="1905" cy="27940"/>
            </a:xfrm>
            <a:custGeom>
              <a:avLst/>
              <a:gdLst/>
              <a:ahLst/>
              <a:cxnLst/>
              <a:rect l="l" t="t" r="r" b="b"/>
              <a:pathLst>
                <a:path w="1904" h="27940">
                  <a:moveTo>
                    <a:pt x="0" y="0"/>
                  </a:moveTo>
                  <a:lnTo>
                    <a:pt x="0" y="27622"/>
                  </a:lnTo>
                </a:path>
                <a:path w="1904" h="27940">
                  <a:moveTo>
                    <a:pt x="1524" y="0"/>
                  </a:moveTo>
                  <a:lnTo>
                    <a:pt x="1524" y="27622"/>
                  </a:lnTo>
                </a:path>
                <a:path w="1904" h="27940">
                  <a:moveTo>
                    <a:pt x="1524" y="0"/>
                  </a:moveTo>
                  <a:lnTo>
                    <a:pt x="1524" y="27622"/>
                  </a:lnTo>
                </a:path>
              </a:pathLst>
            </a:custGeom>
            <a:ln w="6286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834" name="object 1834"/>
            <p:cNvSpPr/>
            <p:nvPr/>
          </p:nvSpPr>
          <p:spPr>
            <a:xfrm>
              <a:off x="4850891" y="7383780"/>
              <a:ext cx="1905" cy="22860"/>
            </a:xfrm>
            <a:custGeom>
              <a:avLst/>
              <a:gdLst/>
              <a:ahLst/>
              <a:cxnLst/>
              <a:rect l="l" t="t" r="r" b="b"/>
              <a:pathLst>
                <a:path w="1904" h="22859">
                  <a:moveTo>
                    <a:pt x="762" y="-2381"/>
                  </a:moveTo>
                  <a:lnTo>
                    <a:pt x="762" y="25240"/>
                  </a:lnTo>
                </a:path>
              </a:pathLst>
            </a:custGeom>
            <a:ln w="6286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835" name="object 1835"/>
            <p:cNvSpPr/>
            <p:nvPr/>
          </p:nvSpPr>
          <p:spPr>
            <a:xfrm>
              <a:off x="4852415" y="7383780"/>
              <a:ext cx="1905" cy="22860"/>
            </a:xfrm>
            <a:custGeom>
              <a:avLst/>
              <a:gdLst/>
              <a:ahLst/>
              <a:cxnLst/>
              <a:rect l="l" t="t" r="r" b="b"/>
              <a:pathLst>
                <a:path w="1904" h="22859">
                  <a:moveTo>
                    <a:pt x="762" y="-2381"/>
                  </a:moveTo>
                  <a:lnTo>
                    <a:pt x="762" y="25240"/>
                  </a:lnTo>
                </a:path>
              </a:pathLst>
            </a:custGeom>
            <a:ln w="6286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836" name="object 1836"/>
            <p:cNvSpPr/>
            <p:nvPr/>
          </p:nvSpPr>
          <p:spPr>
            <a:xfrm>
              <a:off x="4854702" y="7381398"/>
              <a:ext cx="0" cy="27940"/>
            </a:xfrm>
            <a:custGeom>
              <a:avLst/>
              <a:gdLst/>
              <a:ahLst/>
              <a:cxnLst/>
              <a:rect l="l" t="t" r="r" b="b"/>
              <a:pathLst>
                <a:path h="27940">
                  <a:moveTo>
                    <a:pt x="0" y="0"/>
                  </a:moveTo>
                  <a:lnTo>
                    <a:pt x="0" y="27622"/>
                  </a:lnTo>
                </a:path>
                <a:path h="27940">
                  <a:moveTo>
                    <a:pt x="0" y="0"/>
                  </a:moveTo>
                  <a:lnTo>
                    <a:pt x="0" y="27622"/>
                  </a:lnTo>
                </a:path>
              </a:pathLst>
            </a:custGeom>
            <a:ln w="6286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837" name="object 1837"/>
            <p:cNvSpPr/>
            <p:nvPr/>
          </p:nvSpPr>
          <p:spPr>
            <a:xfrm>
              <a:off x="4855464" y="7383780"/>
              <a:ext cx="1905" cy="22860"/>
            </a:xfrm>
            <a:custGeom>
              <a:avLst/>
              <a:gdLst/>
              <a:ahLst/>
              <a:cxnLst/>
              <a:rect l="l" t="t" r="r" b="b"/>
              <a:pathLst>
                <a:path w="1904" h="22859">
                  <a:moveTo>
                    <a:pt x="762" y="-2381"/>
                  </a:moveTo>
                  <a:lnTo>
                    <a:pt x="762" y="25240"/>
                  </a:lnTo>
                </a:path>
              </a:pathLst>
            </a:custGeom>
            <a:ln w="6286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838" name="object 1838"/>
            <p:cNvSpPr/>
            <p:nvPr/>
          </p:nvSpPr>
          <p:spPr>
            <a:xfrm>
              <a:off x="4856988" y="7383780"/>
              <a:ext cx="5080" cy="22860"/>
            </a:xfrm>
            <a:custGeom>
              <a:avLst/>
              <a:gdLst/>
              <a:ahLst/>
              <a:cxnLst/>
              <a:rect l="l" t="t" r="r" b="b"/>
              <a:pathLst>
                <a:path w="5079" h="22859">
                  <a:moveTo>
                    <a:pt x="0" y="22859"/>
                  </a:moveTo>
                  <a:lnTo>
                    <a:pt x="0" y="0"/>
                  </a:lnTo>
                </a:path>
                <a:path w="5079" h="22859">
                  <a:moveTo>
                    <a:pt x="1523" y="22859"/>
                  </a:moveTo>
                  <a:lnTo>
                    <a:pt x="1523" y="0"/>
                  </a:lnTo>
                </a:path>
                <a:path w="5079" h="22859">
                  <a:moveTo>
                    <a:pt x="1523" y="22859"/>
                  </a:moveTo>
                  <a:lnTo>
                    <a:pt x="1523" y="0"/>
                  </a:lnTo>
                </a:path>
                <a:path w="5079" h="22859">
                  <a:moveTo>
                    <a:pt x="3047" y="22859"/>
                  </a:moveTo>
                  <a:lnTo>
                    <a:pt x="3047" y="0"/>
                  </a:lnTo>
                </a:path>
                <a:path w="5079" h="22859">
                  <a:moveTo>
                    <a:pt x="4571" y="22859"/>
                  </a:moveTo>
                  <a:lnTo>
                    <a:pt x="4571" y="0"/>
                  </a:lnTo>
                </a:path>
                <a:path w="5079" h="22859">
                  <a:moveTo>
                    <a:pt x="4571" y="22859"/>
                  </a:moveTo>
                  <a:lnTo>
                    <a:pt x="4571" y="0"/>
                  </a:lnTo>
                </a:path>
              </a:pathLst>
            </a:custGeom>
            <a:ln w="476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839" name="object 1839"/>
            <p:cNvSpPr/>
            <p:nvPr/>
          </p:nvSpPr>
          <p:spPr>
            <a:xfrm>
              <a:off x="4863084" y="7383780"/>
              <a:ext cx="1905" cy="22860"/>
            </a:xfrm>
            <a:custGeom>
              <a:avLst/>
              <a:gdLst/>
              <a:ahLst/>
              <a:cxnLst/>
              <a:rect l="l" t="t" r="r" b="b"/>
              <a:pathLst>
                <a:path w="1904" h="22859">
                  <a:moveTo>
                    <a:pt x="762" y="-2381"/>
                  </a:moveTo>
                  <a:lnTo>
                    <a:pt x="762" y="25240"/>
                  </a:lnTo>
                </a:path>
              </a:pathLst>
            </a:custGeom>
            <a:ln w="6286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840" name="object 1840"/>
            <p:cNvSpPr/>
            <p:nvPr/>
          </p:nvSpPr>
          <p:spPr>
            <a:xfrm>
              <a:off x="4864608" y="7383780"/>
              <a:ext cx="0" cy="22860"/>
            </a:xfrm>
            <a:custGeom>
              <a:avLst/>
              <a:gdLst/>
              <a:ahLst/>
              <a:cxnLst/>
              <a:rect l="l" t="t" r="r" b="b"/>
              <a:pathLst>
                <a:path h="22859">
                  <a:moveTo>
                    <a:pt x="0" y="22859"/>
                  </a:moveTo>
                  <a:lnTo>
                    <a:pt x="0" y="0"/>
                  </a:lnTo>
                </a:path>
              </a:pathLst>
            </a:custGeom>
            <a:ln w="476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841" name="object 1841"/>
            <p:cNvSpPr/>
            <p:nvPr/>
          </p:nvSpPr>
          <p:spPr>
            <a:xfrm>
              <a:off x="4865370" y="7381398"/>
              <a:ext cx="0" cy="27940"/>
            </a:xfrm>
            <a:custGeom>
              <a:avLst/>
              <a:gdLst/>
              <a:ahLst/>
              <a:cxnLst/>
              <a:rect l="l" t="t" r="r" b="b"/>
              <a:pathLst>
                <a:path h="27940">
                  <a:moveTo>
                    <a:pt x="0" y="0"/>
                  </a:moveTo>
                  <a:lnTo>
                    <a:pt x="0" y="27622"/>
                  </a:lnTo>
                </a:path>
                <a:path h="27940">
                  <a:moveTo>
                    <a:pt x="0" y="0"/>
                  </a:moveTo>
                  <a:lnTo>
                    <a:pt x="0" y="27622"/>
                  </a:lnTo>
                </a:path>
              </a:pathLst>
            </a:custGeom>
            <a:ln w="6286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842" name="object 1842"/>
            <p:cNvSpPr/>
            <p:nvPr/>
          </p:nvSpPr>
          <p:spPr>
            <a:xfrm>
              <a:off x="4867655" y="7383780"/>
              <a:ext cx="0" cy="22860"/>
            </a:xfrm>
            <a:custGeom>
              <a:avLst/>
              <a:gdLst/>
              <a:ahLst/>
              <a:cxnLst/>
              <a:rect l="l" t="t" r="r" b="b"/>
              <a:pathLst>
                <a:path h="22859">
                  <a:moveTo>
                    <a:pt x="0" y="22859"/>
                  </a:moveTo>
                  <a:lnTo>
                    <a:pt x="0" y="0"/>
                  </a:lnTo>
                </a:path>
              </a:pathLst>
            </a:custGeom>
            <a:ln w="476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843" name="object 1843"/>
            <p:cNvSpPr/>
            <p:nvPr/>
          </p:nvSpPr>
          <p:spPr>
            <a:xfrm>
              <a:off x="4867655" y="7383780"/>
              <a:ext cx="1905" cy="22860"/>
            </a:xfrm>
            <a:custGeom>
              <a:avLst/>
              <a:gdLst/>
              <a:ahLst/>
              <a:cxnLst/>
              <a:rect l="l" t="t" r="r" b="b"/>
              <a:pathLst>
                <a:path w="1904" h="22859">
                  <a:moveTo>
                    <a:pt x="762" y="-2381"/>
                  </a:moveTo>
                  <a:lnTo>
                    <a:pt x="762" y="25240"/>
                  </a:lnTo>
                </a:path>
              </a:pathLst>
            </a:custGeom>
            <a:ln w="6286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844" name="object 1844"/>
            <p:cNvSpPr/>
            <p:nvPr/>
          </p:nvSpPr>
          <p:spPr>
            <a:xfrm>
              <a:off x="4869941" y="7381398"/>
              <a:ext cx="0" cy="27940"/>
            </a:xfrm>
            <a:custGeom>
              <a:avLst/>
              <a:gdLst/>
              <a:ahLst/>
              <a:cxnLst/>
              <a:rect l="l" t="t" r="r" b="b"/>
              <a:pathLst>
                <a:path h="27940">
                  <a:moveTo>
                    <a:pt x="0" y="0"/>
                  </a:moveTo>
                  <a:lnTo>
                    <a:pt x="0" y="27622"/>
                  </a:lnTo>
                </a:path>
                <a:path h="27940">
                  <a:moveTo>
                    <a:pt x="0" y="0"/>
                  </a:moveTo>
                  <a:lnTo>
                    <a:pt x="0" y="27622"/>
                  </a:lnTo>
                </a:path>
              </a:pathLst>
            </a:custGeom>
            <a:ln w="6286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845" name="object 1845"/>
            <p:cNvSpPr/>
            <p:nvPr/>
          </p:nvSpPr>
          <p:spPr>
            <a:xfrm>
              <a:off x="4870703" y="7383780"/>
              <a:ext cx="1905" cy="22860"/>
            </a:xfrm>
            <a:custGeom>
              <a:avLst/>
              <a:gdLst/>
              <a:ahLst/>
              <a:cxnLst/>
              <a:rect l="l" t="t" r="r" b="b"/>
              <a:pathLst>
                <a:path w="1904" h="22859">
                  <a:moveTo>
                    <a:pt x="762" y="-2381"/>
                  </a:moveTo>
                  <a:lnTo>
                    <a:pt x="762" y="25240"/>
                  </a:lnTo>
                </a:path>
              </a:pathLst>
            </a:custGeom>
            <a:ln w="6286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846" name="object 1846"/>
            <p:cNvSpPr/>
            <p:nvPr/>
          </p:nvSpPr>
          <p:spPr>
            <a:xfrm>
              <a:off x="4872227" y="7383780"/>
              <a:ext cx="0" cy="22860"/>
            </a:xfrm>
            <a:custGeom>
              <a:avLst/>
              <a:gdLst/>
              <a:ahLst/>
              <a:cxnLst/>
              <a:rect l="l" t="t" r="r" b="b"/>
              <a:pathLst>
                <a:path h="22859">
                  <a:moveTo>
                    <a:pt x="0" y="22859"/>
                  </a:moveTo>
                  <a:lnTo>
                    <a:pt x="0" y="0"/>
                  </a:lnTo>
                </a:path>
                <a:path h="22859">
                  <a:moveTo>
                    <a:pt x="0" y="22859"/>
                  </a:moveTo>
                  <a:lnTo>
                    <a:pt x="0" y="0"/>
                  </a:lnTo>
                </a:path>
              </a:pathLst>
            </a:custGeom>
            <a:ln w="476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847" name="object 1847"/>
            <p:cNvSpPr/>
            <p:nvPr/>
          </p:nvSpPr>
          <p:spPr>
            <a:xfrm>
              <a:off x="4873752" y="7383780"/>
              <a:ext cx="1905" cy="22860"/>
            </a:xfrm>
            <a:custGeom>
              <a:avLst/>
              <a:gdLst/>
              <a:ahLst/>
              <a:cxnLst/>
              <a:rect l="l" t="t" r="r" b="b"/>
              <a:pathLst>
                <a:path w="1904" h="22859">
                  <a:moveTo>
                    <a:pt x="762" y="-2381"/>
                  </a:moveTo>
                  <a:lnTo>
                    <a:pt x="762" y="25240"/>
                  </a:lnTo>
                </a:path>
              </a:pathLst>
            </a:custGeom>
            <a:ln w="6286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848" name="object 1848"/>
            <p:cNvSpPr/>
            <p:nvPr/>
          </p:nvSpPr>
          <p:spPr>
            <a:xfrm>
              <a:off x="4875276" y="7383780"/>
              <a:ext cx="0" cy="22860"/>
            </a:xfrm>
            <a:custGeom>
              <a:avLst/>
              <a:gdLst/>
              <a:ahLst/>
              <a:cxnLst/>
              <a:rect l="l" t="t" r="r" b="b"/>
              <a:pathLst>
                <a:path h="22859">
                  <a:moveTo>
                    <a:pt x="0" y="22859"/>
                  </a:moveTo>
                  <a:lnTo>
                    <a:pt x="0" y="0"/>
                  </a:lnTo>
                </a:path>
              </a:pathLst>
            </a:custGeom>
            <a:ln w="476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849" name="object 1849"/>
            <p:cNvSpPr/>
            <p:nvPr/>
          </p:nvSpPr>
          <p:spPr>
            <a:xfrm>
              <a:off x="4877561" y="7381398"/>
              <a:ext cx="0" cy="27940"/>
            </a:xfrm>
            <a:custGeom>
              <a:avLst/>
              <a:gdLst/>
              <a:ahLst/>
              <a:cxnLst/>
              <a:rect l="l" t="t" r="r" b="b"/>
              <a:pathLst>
                <a:path h="27940">
                  <a:moveTo>
                    <a:pt x="0" y="0"/>
                  </a:moveTo>
                  <a:lnTo>
                    <a:pt x="0" y="27622"/>
                  </a:lnTo>
                </a:path>
                <a:path h="27940">
                  <a:moveTo>
                    <a:pt x="0" y="0"/>
                  </a:moveTo>
                  <a:lnTo>
                    <a:pt x="0" y="27622"/>
                  </a:lnTo>
                </a:path>
              </a:pathLst>
            </a:custGeom>
            <a:ln w="6286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850" name="object 1850"/>
            <p:cNvSpPr/>
            <p:nvPr/>
          </p:nvSpPr>
          <p:spPr>
            <a:xfrm>
              <a:off x="4878323" y="7383780"/>
              <a:ext cx="5080" cy="22860"/>
            </a:xfrm>
            <a:custGeom>
              <a:avLst/>
              <a:gdLst/>
              <a:ahLst/>
              <a:cxnLst/>
              <a:rect l="l" t="t" r="r" b="b"/>
              <a:pathLst>
                <a:path w="5079" h="22859">
                  <a:moveTo>
                    <a:pt x="0" y="22859"/>
                  </a:moveTo>
                  <a:lnTo>
                    <a:pt x="0" y="0"/>
                  </a:lnTo>
                </a:path>
                <a:path w="5079" h="22859">
                  <a:moveTo>
                    <a:pt x="1524" y="22859"/>
                  </a:moveTo>
                  <a:lnTo>
                    <a:pt x="1524" y="0"/>
                  </a:lnTo>
                </a:path>
                <a:path w="5079" h="22859">
                  <a:moveTo>
                    <a:pt x="3048" y="22859"/>
                  </a:moveTo>
                  <a:lnTo>
                    <a:pt x="3048" y="0"/>
                  </a:lnTo>
                </a:path>
                <a:path w="5079" h="22859">
                  <a:moveTo>
                    <a:pt x="3048" y="22859"/>
                  </a:moveTo>
                  <a:lnTo>
                    <a:pt x="3048" y="0"/>
                  </a:lnTo>
                </a:path>
                <a:path w="5079" h="22859">
                  <a:moveTo>
                    <a:pt x="4572" y="22859"/>
                  </a:moveTo>
                  <a:lnTo>
                    <a:pt x="4572" y="0"/>
                  </a:lnTo>
                </a:path>
              </a:pathLst>
            </a:custGeom>
            <a:ln w="476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851" name="object 1851"/>
            <p:cNvSpPr/>
            <p:nvPr/>
          </p:nvSpPr>
          <p:spPr>
            <a:xfrm>
              <a:off x="4883658" y="7381398"/>
              <a:ext cx="0" cy="27940"/>
            </a:xfrm>
            <a:custGeom>
              <a:avLst/>
              <a:gdLst/>
              <a:ahLst/>
              <a:cxnLst/>
              <a:rect l="l" t="t" r="r" b="b"/>
              <a:pathLst>
                <a:path h="27940">
                  <a:moveTo>
                    <a:pt x="0" y="0"/>
                  </a:moveTo>
                  <a:lnTo>
                    <a:pt x="0" y="27622"/>
                  </a:lnTo>
                </a:path>
                <a:path h="27940">
                  <a:moveTo>
                    <a:pt x="0" y="0"/>
                  </a:moveTo>
                  <a:lnTo>
                    <a:pt x="0" y="27622"/>
                  </a:lnTo>
                </a:path>
              </a:pathLst>
            </a:custGeom>
            <a:ln w="6286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852" name="object 1852"/>
            <p:cNvSpPr/>
            <p:nvPr/>
          </p:nvSpPr>
          <p:spPr>
            <a:xfrm>
              <a:off x="4884420" y="7383780"/>
              <a:ext cx="1905" cy="22860"/>
            </a:xfrm>
            <a:custGeom>
              <a:avLst/>
              <a:gdLst/>
              <a:ahLst/>
              <a:cxnLst/>
              <a:rect l="l" t="t" r="r" b="b"/>
              <a:pathLst>
                <a:path w="1904" h="22859">
                  <a:moveTo>
                    <a:pt x="762" y="-2381"/>
                  </a:moveTo>
                  <a:lnTo>
                    <a:pt x="762" y="25240"/>
                  </a:lnTo>
                </a:path>
              </a:pathLst>
            </a:custGeom>
            <a:ln w="6286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853" name="object 1853"/>
            <p:cNvSpPr/>
            <p:nvPr/>
          </p:nvSpPr>
          <p:spPr>
            <a:xfrm>
              <a:off x="4885944" y="7383780"/>
              <a:ext cx="1905" cy="22860"/>
            </a:xfrm>
            <a:custGeom>
              <a:avLst/>
              <a:gdLst/>
              <a:ahLst/>
              <a:cxnLst/>
              <a:rect l="l" t="t" r="r" b="b"/>
              <a:pathLst>
                <a:path w="1904" h="22859">
                  <a:moveTo>
                    <a:pt x="761" y="-2381"/>
                  </a:moveTo>
                  <a:lnTo>
                    <a:pt x="761" y="25240"/>
                  </a:lnTo>
                </a:path>
              </a:pathLst>
            </a:custGeom>
            <a:ln w="6286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854" name="object 1854"/>
            <p:cNvSpPr/>
            <p:nvPr/>
          </p:nvSpPr>
          <p:spPr>
            <a:xfrm>
              <a:off x="4888229" y="7381398"/>
              <a:ext cx="0" cy="27940"/>
            </a:xfrm>
            <a:custGeom>
              <a:avLst/>
              <a:gdLst/>
              <a:ahLst/>
              <a:cxnLst/>
              <a:rect l="l" t="t" r="r" b="b"/>
              <a:pathLst>
                <a:path h="27940">
                  <a:moveTo>
                    <a:pt x="0" y="0"/>
                  </a:moveTo>
                  <a:lnTo>
                    <a:pt x="0" y="27622"/>
                  </a:lnTo>
                </a:path>
                <a:path h="27940">
                  <a:moveTo>
                    <a:pt x="0" y="0"/>
                  </a:moveTo>
                  <a:lnTo>
                    <a:pt x="0" y="27622"/>
                  </a:lnTo>
                </a:path>
              </a:pathLst>
            </a:custGeom>
            <a:ln w="6286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855" name="object 1855"/>
            <p:cNvSpPr/>
            <p:nvPr/>
          </p:nvSpPr>
          <p:spPr>
            <a:xfrm>
              <a:off x="4888992" y="7383780"/>
              <a:ext cx="1905" cy="22860"/>
            </a:xfrm>
            <a:custGeom>
              <a:avLst/>
              <a:gdLst/>
              <a:ahLst/>
              <a:cxnLst/>
              <a:rect l="l" t="t" r="r" b="b"/>
              <a:pathLst>
                <a:path w="1904" h="22859">
                  <a:moveTo>
                    <a:pt x="761" y="-2381"/>
                  </a:moveTo>
                  <a:lnTo>
                    <a:pt x="761" y="25240"/>
                  </a:lnTo>
                </a:path>
              </a:pathLst>
            </a:custGeom>
            <a:ln w="6286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856" name="object 1856"/>
            <p:cNvSpPr/>
            <p:nvPr/>
          </p:nvSpPr>
          <p:spPr>
            <a:xfrm>
              <a:off x="4890515" y="7383780"/>
              <a:ext cx="1905" cy="22860"/>
            </a:xfrm>
            <a:custGeom>
              <a:avLst/>
              <a:gdLst/>
              <a:ahLst/>
              <a:cxnLst/>
              <a:rect l="l" t="t" r="r" b="b"/>
              <a:pathLst>
                <a:path w="1904" h="22859">
                  <a:moveTo>
                    <a:pt x="761" y="-2381"/>
                  </a:moveTo>
                  <a:lnTo>
                    <a:pt x="761" y="25240"/>
                  </a:lnTo>
                </a:path>
              </a:pathLst>
            </a:custGeom>
            <a:ln w="6286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857" name="object 1857"/>
            <p:cNvSpPr/>
            <p:nvPr/>
          </p:nvSpPr>
          <p:spPr>
            <a:xfrm>
              <a:off x="4892802" y="7381398"/>
              <a:ext cx="0" cy="27940"/>
            </a:xfrm>
            <a:custGeom>
              <a:avLst/>
              <a:gdLst/>
              <a:ahLst/>
              <a:cxnLst/>
              <a:rect l="l" t="t" r="r" b="b"/>
              <a:pathLst>
                <a:path h="27940">
                  <a:moveTo>
                    <a:pt x="0" y="0"/>
                  </a:moveTo>
                  <a:lnTo>
                    <a:pt x="0" y="27622"/>
                  </a:lnTo>
                </a:path>
                <a:path h="27940">
                  <a:moveTo>
                    <a:pt x="0" y="0"/>
                  </a:moveTo>
                  <a:lnTo>
                    <a:pt x="0" y="27622"/>
                  </a:lnTo>
                </a:path>
              </a:pathLst>
            </a:custGeom>
            <a:ln w="6286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858" name="object 1858"/>
            <p:cNvSpPr/>
            <p:nvPr/>
          </p:nvSpPr>
          <p:spPr>
            <a:xfrm>
              <a:off x="4893564" y="7383780"/>
              <a:ext cx="6350" cy="22860"/>
            </a:xfrm>
            <a:custGeom>
              <a:avLst/>
              <a:gdLst/>
              <a:ahLst/>
              <a:cxnLst/>
              <a:rect l="l" t="t" r="r" b="b"/>
              <a:pathLst>
                <a:path w="6350" h="22859">
                  <a:moveTo>
                    <a:pt x="0" y="22859"/>
                  </a:moveTo>
                  <a:lnTo>
                    <a:pt x="0" y="0"/>
                  </a:lnTo>
                </a:path>
                <a:path w="6350" h="22859">
                  <a:moveTo>
                    <a:pt x="1523" y="22859"/>
                  </a:moveTo>
                  <a:lnTo>
                    <a:pt x="1523" y="0"/>
                  </a:lnTo>
                </a:path>
                <a:path w="6350" h="22859">
                  <a:moveTo>
                    <a:pt x="1523" y="22859"/>
                  </a:moveTo>
                  <a:lnTo>
                    <a:pt x="1523" y="0"/>
                  </a:lnTo>
                </a:path>
                <a:path w="6350" h="22859">
                  <a:moveTo>
                    <a:pt x="3048" y="22859"/>
                  </a:moveTo>
                  <a:lnTo>
                    <a:pt x="3048" y="0"/>
                  </a:lnTo>
                </a:path>
                <a:path w="6350" h="22859">
                  <a:moveTo>
                    <a:pt x="4571" y="22859"/>
                  </a:moveTo>
                  <a:lnTo>
                    <a:pt x="4571" y="0"/>
                  </a:lnTo>
                </a:path>
                <a:path w="6350" h="22859">
                  <a:moveTo>
                    <a:pt x="6096" y="22859"/>
                  </a:moveTo>
                  <a:lnTo>
                    <a:pt x="6096" y="0"/>
                  </a:lnTo>
                </a:path>
                <a:path w="6350" h="22859">
                  <a:moveTo>
                    <a:pt x="6096" y="22859"/>
                  </a:moveTo>
                  <a:lnTo>
                    <a:pt x="6096" y="0"/>
                  </a:lnTo>
                </a:path>
              </a:pathLst>
            </a:custGeom>
            <a:ln w="476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859" name="object 1859"/>
            <p:cNvSpPr/>
            <p:nvPr/>
          </p:nvSpPr>
          <p:spPr>
            <a:xfrm>
              <a:off x="4899660" y="7383780"/>
              <a:ext cx="1905" cy="22860"/>
            </a:xfrm>
            <a:custGeom>
              <a:avLst/>
              <a:gdLst/>
              <a:ahLst/>
              <a:cxnLst/>
              <a:rect l="l" t="t" r="r" b="b"/>
              <a:pathLst>
                <a:path w="1904" h="22859">
                  <a:moveTo>
                    <a:pt x="761" y="-2381"/>
                  </a:moveTo>
                  <a:lnTo>
                    <a:pt x="761" y="25240"/>
                  </a:lnTo>
                </a:path>
              </a:pathLst>
            </a:custGeom>
            <a:ln w="6286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860" name="object 1860"/>
            <p:cNvSpPr/>
            <p:nvPr/>
          </p:nvSpPr>
          <p:spPr>
            <a:xfrm>
              <a:off x="4901184" y="7383780"/>
              <a:ext cx="1905" cy="22860"/>
            </a:xfrm>
            <a:custGeom>
              <a:avLst/>
              <a:gdLst/>
              <a:ahLst/>
              <a:cxnLst/>
              <a:rect l="l" t="t" r="r" b="b"/>
              <a:pathLst>
                <a:path w="1904" h="22859">
                  <a:moveTo>
                    <a:pt x="761" y="-2381"/>
                  </a:moveTo>
                  <a:lnTo>
                    <a:pt x="761" y="25240"/>
                  </a:lnTo>
                </a:path>
              </a:pathLst>
            </a:custGeom>
            <a:ln w="6286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861" name="object 1861"/>
            <p:cNvSpPr/>
            <p:nvPr/>
          </p:nvSpPr>
          <p:spPr>
            <a:xfrm>
              <a:off x="4903470" y="7381398"/>
              <a:ext cx="0" cy="27940"/>
            </a:xfrm>
            <a:custGeom>
              <a:avLst/>
              <a:gdLst/>
              <a:ahLst/>
              <a:cxnLst/>
              <a:rect l="l" t="t" r="r" b="b"/>
              <a:pathLst>
                <a:path h="27940">
                  <a:moveTo>
                    <a:pt x="0" y="0"/>
                  </a:moveTo>
                  <a:lnTo>
                    <a:pt x="0" y="27622"/>
                  </a:lnTo>
                </a:path>
                <a:path h="27940">
                  <a:moveTo>
                    <a:pt x="0" y="0"/>
                  </a:moveTo>
                  <a:lnTo>
                    <a:pt x="0" y="27622"/>
                  </a:lnTo>
                </a:path>
              </a:pathLst>
            </a:custGeom>
            <a:ln w="6286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862" name="object 1862"/>
            <p:cNvSpPr/>
            <p:nvPr/>
          </p:nvSpPr>
          <p:spPr>
            <a:xfrm>
              <a:off x="4904232" y="7383780"/>
              <a:ext cx="1905" cy="22860"/>
            </a:xfrm>
            <a:custGeom>
              <a:avLst/>
              <a:gdLst/>
              <a:ahLst/>
              <a:cxnLst/>
              <a:rect l="l" t="t" r="r" b="b"/>
              <a:pathLst>
                <a:path w="1904" h="22859">
                  <a:moveTo>
                    <a:pt x="761" y="-2381"/>
                  </a:moveTo>
                  <a:lnTo>
                    <a:pt x="761" y="25240"/>
                  </a:lnTo>
                </a:path>
              </a:pathLst>
            </a:custGeom>
            <a:ln w="6286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863" name="object 1863"/>
            <p:cNvSpPr/>
            <p:nvPr/>
          </p:nvSpPr>
          <p:spPr>
            <a:xfrm>
              <a:off x="4906517" y="7381398"/>
              <a:ext cx="0" cy="27940"/>
            </a:xfrm>
            <a:custGeom>
              <a:avLst/>
              <a:gdLst/>
              <a:ahLst/>
              <a:cxnLst/>
              <a:rect l="l" t="t" r="r" b="b"/>
              <a:pathLst>
                <a:path h="27940">
                  <a:moveTo>
                    <a:pt x="0" y="0"/>
                  </a:moveTo>
                  <a:lnTo>
                    <a:pt x="0" y="27622"/>
                  </a:lnTo>
                </a:path>
                <a:path h="27940">
                  <a:moveTo>
                    <a:pt x="0" y="0"/>
                  </a:moveTo>
                  <a:lnTo>
                    <a:pt x="0" y="27622"/>
                  </a:lnTo>
                </a:path>
              </a:pathLst>
            </a:custGeom>
            <a:ln w="6286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864" name="object 1864"/>
            <p:cNvSpPr/>
            <p:nvPr/>
          </p:nvSpPr>
          <p:spPr>
            <a:xfrm>
              <a:off x="4907279" y="7383780"/>
              <a:ext cx="0" cy="22860"/>
            </a:xfrm>
            <a:custGeom>
              <a:avLst/>
              <a:gdLst/>
              <a:ahLst/>
              <a:cxnLst/>
              <a:rect l="l" t="t" r="r" b="b"/>
              <a:pathLst>
                <a:path h="22859">
                  <a:moveTo>
                    <a:pt x="0" y="22859"/>
                  </a:moveTo>
                  <a:lnTo>
                    <a:pt x="0" y="0"/>
                  </a:lnTo>
                </a:path>
              </a:pathLst>
            </a:custGeom>
            <a:ln w="476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865" name="object 1865"/>
            <p:cNvSpPr/>
            <p:nvPr/>
          </p:nvSpPr>
          <p:spPr>
            <a:xfrm>
              <a:off x="4908803" y="7383780"/>
              <a:ext cx="1905" cy="22860"/>
            </a:xfrm>
            <a:custGeom>
              <a:avLst/>
              <a:gdLst/>
              <a:ahLst/>
              <a:cxnLst/>
              <a:rect l="l" t="t" r="r" b="b"/>
              <a:pathLst>
                <a:path w="1904" h="22859">
                  <a:moveTo>
                    <a:pt x="762" y="-2381"/>
                  </a:moveTo>
                  <a:lnTo>
                    <a:pt x="762" y="25240"/>
                  </a:lnTo>
                </a:path>
              </a:pathLst>
            </a:custGeom>
            <a:ln w="6286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866" name="object 1866"/>
            <p:cNvSpPr/>
            <p:nvPr/>
          </p:nvSpPr>
          <p:spPr>
            <a:xfrm>
              <a:off x="4910328" y="7383780"/>
              <a:ext cx="0" cy="22860"/>
            </a:xfrm>
            <a:custGeom>
              <a:avLst/>
              <a:gdLst/>
              <a:ahLst/>
              <a:cxnLst/>
              <a:rect l="l" t="t" r="r" b="b"/>
              <a:pathLst>
                <a:path h="22859">
                  <a:moveTo>
                    <a:pt x="0" y="22859"/>
                  </a:moveTo>
                  <a:lnTo>
                    <a:pt x="0" y="0"/>
                  </a:lnTo>
                </a:path>
                <a:path h="22859">
                  <a:moveTo>
                    <a:pt x="0" y="22859"/>
                  </a:moveTo>
                  <a:lnTo>
                    <a:pt x="0" y="0"/>
                  </a:lnTo>
                </a:path>
              </a:pathLst>
            </a:custGeom>
            <a:ln w="476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867" name="object 1867"/>
            <p:cNvSpPr/>
            <p:nvPr/>
          </p:nvSpPr>
          <p:spPr>
            <a:xfrm>
              <a:off x="4911852" y="7383780"/>
              <a:ext cx="1905" cy="22860"/>
            </a:xfrm>
            <a:custGeom>
              <a:avLst/>
              <a:gdLst/>
              <a:ahLst/>
              <a:cxnLst/>
              <a:rect l="l" t="t" r="r" b="b"/>
              <a:pathLst>
                <a:path w="1904" h="22859">
                  <a:moveTo>
                    <a:pt x="762" y="-2381"/>
                  </a:moveTo>
                  <a:lnTo>
                    <a:pt x="762" y="25240"/>
                  </a:lnTo>
                </a:path>
              </a:pathLst>
            </a:custGeom>
            <a:ln w="6286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868" name="object 1868"/>
            <p:cNvSpPr/>
            <p:nvPr/>
          </p:nvSpPr>
          <p:spPr>
            <a:xfrm>
              <a:off x="4913376" y="7383780"/>
              <a:ext cx="0" cy="22860"/>
            </a:xfrm>
            <a:custGeom>
              <a:avLst/>
              <a:gdLst/>
              <a:ahLst/>
              <a:cxnLst/>
              <a:rect l="l" t="t" r="r" b="b"/>
              <a:pathLst>
                <a:path h="22859">
                  <a:moveTo>
                    <a:pt x="0" y="22859"/>
                  </a:moveTo>
                  <a:lnTo>
                    <a:pt x="0" y="0"/>
                  </a:lnTo>
                </a:path>
              </a:pathLst>
            </a:custGeom>
            <a:ln w="476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869" name="object 1869"/>
            <p:cNvSpPr/>
            <p:nvPr/>
          </p:nvSpPr>
          <p:spPr>
            <a:xfrm>
              <a:off x="4914138" y="7381398"/>
              <a:ext cx="1905" cy="27940"/>
            </a:xfrm>
            <a:custGeom>
              <a:avLst/>
              <a:gdLst/>
              <a:ahLst/>
              <a:cxnLst/>
              <a:rect l="l" t="t" r="r" b="b"/>
              <a:pathLst>
                <a:path w="1904" h="27940">
                  <a:moveTo>
                    <a:pt x="0" y="0"/>
                  </a:moveTo>
                  <a:lnTo>
                    <a:pt x="0" y="27622"/>
                  </a:lnTo>
                </a:path>
                <a:path w="1904" h="27940">
                  <a:moveTo>
                    <a:pt x="0" y="0"/>
                  </a:moveTo>
                  <a:lnTo>
                    <a:pt x="0" y="27622"/>
                  </a:lnTo>
                </a:path>
                <a:path w="1904" h="27940">
                  <a:moveTo>
                    <a:pt x="1523" y="0"/>
                  </a:moveTo>
                  <a:lnTo>
                    <a:pt x="1523" y="27622"/>
                  </a:lnTo>
                </a:path>
              </a:pathLst>
            </a:custGeom>
            <a:ln w="6286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870" name="object 1870"/>
            <p:cNvSpPr/>
            <p:nvPr/>
          </p:nvSpPr>
          <p:spPr>
            <a:xfrm>
              <a:off x="4917947" y="7383780"/>
              <a:ext cx="0" cy="22860"/>
            </a:xfrm>
            <a:custGeom>
              <a:avLst/>
              <a:gdLst/>
              <a:ahLst/>
              <a:cxnLst/>
              <a:rect l="l" t="t" r="r" b="b"/>
              <a:pathLst>
                <a:path h="22859">
                  <a:moveTo>
                    <a:pt x="0" y="22859"/>
                  </a:moveTo>
                  <a:lnTo>
                    <a:pt x="0" y="0"/>
                  </a:lnTo>
                </a:path>
                <a:path h="22859">
                  <a:moveTo>
                    <a:pt x="0" y="22859"/>
                  </a:moveTo>
                  <a:lnTo>
                    <a:pt x="0" y="0"/>
                  </a:lnTo>
                </a:path>
              </a:pathLst>
            </a:custGeom>
            <a:ln w="476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871" name="object 1871"/>
            <p:cNvSpPr/>
            <p:nvPr/>
          </p:nvSpPr>
          <p:spPr>
            <a:xfrm>
              <a:off x="4917947" y="7383780"/>
              <a:ext cx="1905" cy="22860"/>
            </a:xfrm>
            <a:custGeom>
              <a:avLst/>
              <a:gdLst/>
              <a:ahLst/>
              <a:cxnLst/>
              <a:rect l="l" t="t" r="r" b="b"/>
              <a:pathLst>
                <a:path w="1904" h="22859">
                  <a:moveTo>
                    <a:pt x="761" y="-2381"/>
                  </a:moveTo>
                  <a:lnTo>
                    <a:pt x="761" y="25240"/>
                  </a:lnTo>
                </a:path>
              </a:pathLst>
            </a:custGeom>
            <a:ln w="6286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872" name="object 1872"/>
            <p:cNvSpPr/>
            <p:nvPr/>
          </p:nvSpPr>
          <p:spPr>
            <a:xfrm>
              <a:off x="4920996" y="7383780"/>
              <a:ext cx="0" cy="22860"/>
            </a:xfrm>
            <a:custGeom>
              <a:avLst/>
              <a:gdLst/>
              <a:ahLst/>
              <a:cxnLst/>
              <a:rect l="l" t="t" r="r" b="b"/>
              <a:pathLst>
                <a:path h="22859">
                  <a:moveTo>
                    <a:pt x="0" y="22859"/>
                  </a:moveTo>
                  <a:lnTo>
                    <a:pt x="0" y="0"/>
                  </a:lnTo>
                </a:path>
              </a:pathLst>
            </a:custGeom>
            <a:ln w="476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873" name="object 1873"/>
            <p:cNvSpPr/>
            <p:nvPr/>
          </p:nvSpPr>
          <p:spPr>
            <a:xfrm>
              <a:off x="4921758" y="7381398"/>
              <a:ext cx="0" cy="27940"/>
            </a:xfrm>
            <a:custGeom>
              <a:avLst/>
              <a:gdLst/>
              <a:ahLst/>
              <a:cxnLst/>
              <a:rect l="l" t="t" r="r" b="b"/>
              <a:pathLst>
                <a:path h="27940">
                  <a:moveTo>
                    <a:pt x="0" y="0"/>
                  </a:moveTo>
                  <a:lnTo>
                    <a:pt x="0" y="27622"/>
                  </a:lnTo>
                </a:path>
                <a:path h="27940">
                  <a:moveTo>
                    <a:pt x="0" y="0"/>
                  </a:moveTo>
                  <a:lnTo>
                    <a:pt x="0" y="27622"/>
                  </a:lnTo>
                </a:path>
              </a:pathLst>
            </a:custGeom>
            <a:ln w="6286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874" name="object 1874"/>
            <p:cNvSpPr/>
            <p:nvPr/>
          </p:nvSpPr>
          <p:spPr>
            <a:xfrm>
              <a:off x="4922520" y="7383780"/>
              <a:ext cx="1905" cy="22860"/>
            </a:xfrm>
            <a:custGeom>
              <a:avLst/>
              <a:gdLst/>
              <a:ahLst/>
              <a:cxnLst/>
              <a:rect l="l" t="t" r="r" b="b"/>
              <a:pathLst>
                <a:path w="1904" h="22859">
                  <a:moveTo>
                    <a:pt x="762" y="-2381"/>
                  </a:moveTo>
                  <a:lnTo>
                    <a:pt x="762" y="25240"/>
                  </a:lnTo>
                </a:path>
              </a:pathLst>
            </a:custGeom>
            <a:ln w="6286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875" name="object 1875"/>
            <p:cNvSpPr/>
            <p:nvPr/>
          </p:nvSpPr>
          <p:spPr>
            <a:xfrm>
              <a:off x="4924044" y="7383780"/>
              <a:ext cx="1905" cy="22860"/>
            </a:xfrm>
            <a:custGeom>
              <a:avLst/>
              <a:gdLst/>
              <a:ahLst/>
              <a:cxnLst/>
              <a:rect l="l" t="t" r="r" b="b"/>
              <a:pathLst>
                <a:path w="1904" h="22859">
                  <a:moveTo>
                    <a:pt x="761" y="-2381"/>
                  </a:moveTo>
                  <a:lnTo>
                    <a:pt x="761" y="25240"/>
                  </a:lnTo>
                </a:path>
              </a:pathLst>
            </a:custGeom>
            <a:ln w="6286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876" name="object 1876"/>
            <p:cNvSpPr/>
            <p:nvPr/>
          </p:nvSpPr>
          <p:spPr>
            <a:xfrm>
              <a:off x="4926329" y="7381398"/>
              <a:ext cx="0" cy="27940"/>
            </a:xfrm>
            <a:custGeom>
              <a:avLst/>
              <a:gdLst/>
              <a:ahLst/>
              <a:cxnLst/>
              <a:rect l="l" t="t" r="r" b="b"/>
              <a:pathLst>
                <a:path h="27940">
                  <a:moveTo>
                    <a:pt x="0" y="0"/>
                  </a:moveTo>
                  <a:lnTo>
                    <a:pt x="0" y="27622"/>
                  </a:lnTo>
                </a:path>
                <a:path h="27940">
                  <a:moveTo>
                    <a:pt x="0" y="0"/>
                  </a:moveTo>
                  <a:lnTo>
                    <a:pt x="0" y="27622"/>
                  </a:lnTo>
                </a:path>
              </a:pathLst>
            </a:custGeom>
            <a:ln w="6286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877" name="object 1877"/>
            <p:cNvSpPr/>
            <p:nvPr/>
          </p:nvSpPr>
          <p:spPr>
            <a:xfrm>
              <a:off x="4927092" y="7383780"/>
              <a:ext cx="1905" cy="22860"/>
            </a:xfrm>
            <a:custGeom>
              <a:avLst/>
              <a:gdLst/>
              <a:ahLst/>
              <a:cxnLst/>
              <a:rect l="l" t="t" r="r" b="b"/>
              <a:pathLst>
                <a:path w="1904" h="22859">
                  <a:moveTo>
                    <a:pt x="761" y="-2381"/>
                  </a:moveTo>
                  <a:lnTo>
                    <a:pt x="761" y="25240"/>
                  </a:lnTo>
                </a:path>
              </a:pathLst>
            </a:custGeom>
            <a:ln w="6286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878" name="object 1878"/>
            <p:cNvSpPr/>
            <p:nvPr/>
          </p:nvSpPr>
          <p:spPr>
            <a:xfrm>
              <a:off x="4928615" y="7383780"/>
              <a:ext cx="0" cy="22860"/>
            </a:xfrm>
            <a:custGeom>
              <a:avLst/>
              <a:gdLst/>
              <a:ahLst/>
              <a:cxnLst/>
              <a:rect l="l" t="t" r="r" b="b"/>
              <a:pathLst>
                <a:path h="22859">
                  <a:moveTo>
                    <a:pt x="0" y="22859"/>
                  </a:moveTo>
                  <a:lnTo>
                    <a:pt x="0" y="0"/>
                  </a:lnTo>
                </a:path>
                <a:path h="22859">
                  <a:moveTo>
                    <a:pt x="0" y="22859"/>
                  </a:moveTo>
                  <a:lnTo>
                    <a:pt x="0" y="0"/>
                  </a:lnTo>
                </a:path>
              </a:pathLst>
            </a:custGeom>
            <a:ln w="476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879" name="object 1879"/>
            <p:cNvSpPr/>
            <p:nvPr/>
          </p:nvSpPr>
          <p:spPr>
            <a:xfrm>
              <a:off x="4928615" y="7383780"/>
              <a:ext cx="1905" cy="22860"/>
            </a:xfrm>
            <a:custGeom>
              <a:avLst/>
              <a:gdLst/>
              <a:ahLst/>
              <a:cxnLst/>
              <a:rect l="l" t="t" r="r" b="b"/>
              <a:pathLst>
                <a:path w="1904" h="22859">
                  <a:moveTo>
                    <a:pt x="761" y="-2381"/>
                  </a:moveTo>
                  <a:lnTo>
                    <a:pt x="761" y="25240"/>
                  </a:lnTo>
                </a:path>
              </a:pathLst>
            </a:custGeom>
            <a:ln w="6286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880" name="object 1880"/>
            <p:cNvSpPr/>
            <p:nvPr/>
          </p:nvSpPr>
          <p:spPr>
            <a:xfrm>
              <a:off x="4931664" y="7383780"/>
              <a:ext cx="5080" cy="22860"/>
            </a:xfrm>
            <a:custGeom>
              <a:avLst/>
              <a:gdLst/>
              <a:ahLst/>
              <a:cxnLst/>
              <a:rect l="l" t="t" r="r" b="b"/>
              <a:pathLst>
                <a:path w="5079" h="22859">
                  <a:moveTo>
                    <a:pt x="0" y="22859"/>
                  </a:moveTo>
                  <a:lnTo>
                    <a:pt x="0" y="0"/>
                  </a:lnTo>
                </a:path>
                <a:path w="5079" h="22859">
                  <a:moveTo>
                    <a:pt x="1523" y="22859"/>
                  </a:moveTo>
                  <a:lnTo>
                    <a:pt x="1523" y="0"/>
                  </a:lnTo>
                </a:path>
                <a:path w="5079" h="22859">
                  <a:moveTo>
                    <a:pt x="1523" y="22859"/>
                  </a:moveTo>
                  <a:lnTo>
                    <a:pt x="1523" y="0"/>
                  </a:lnTo>
                </a:path>
                <a:path w="5079" h="22859">
                  <a:moveTo>
                    <a:pt x="3048" y="22859"/>
                  </a:moveTo>
                  <a:lnTo>
                    <a:pt x="3048" y="0"/>
                  </a:lnTo>
                </a:path>
                <a:path w="5079" h="22859">
                  <a:moveTo>
                    <a:pt x="4571" y="22859"/>
                  </a:moveTo>
                  <a:lnTo>
                    <a:pt x="4571" y="0"/>
                  </a:lnTo>
                </a:path>
              </a:pathLst>
            </a:custGeom>
            <a:ln w="476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881" name="object 1881"/>
            <p:cNvSpPr/>
            <p:nvPr/>
          </p:nvSpPr>
          <p:spPr>
            <a:xfrm>
              <a:off x="4936997" y="7381398"/>
              <a:ext cx="0" cy="27940"/>
            </a:xfrm>
            <a:custGeom>
              <a:avLst/>
              <a:gdLst/>
              <a:ahLst/>
              <a:cxnLst/>
              <a:rect l="l" t="t" r="r" b="b"/>
              <a:pathLst>
                <a:path h="27940">
                  <a:moveTo>
                    <a:pt x="0" y="0"/>
                  </a:moveTo>
                  <a:lnTo>
                    <a:pt x="0" y="27622"/>
                  </a:lnTo>
                </a:path>
                <a:path h="27940">
                  <a:moveTo>
                    <a:pt x="0" y="0"/>
                  </a:moveTo>
                  <a:lnTo>
                    <a:pt x="0" y="27622"/>
                  </a:lnTo>
                </a:path>
              </a:pathLst>
            </a:custGeom>
            <a:ln w="6286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882" name="object 1882"/>
            <p:cNvSpPr/>
            <p:nvPr/>
          </p:nvSpPr>
          <p:spPr>
            <a:xfrm>
              <a:off x="4937760" y="7383780"/>
              <a:ext cx="1905" cy="22860"/>
            </a:xfrm>
            <a:custGeom>
              <a:avLst/>
              <a:gdLst/>
              <a:ahLst/>
              <a:cxnLst/>
              <a:rect l="l" t="t" r="r" b="b"/>
              <a:pathLst>
                <a:path w="1904" h="22859">
                  <a:moveTo>
                    <a:pt x="761" y="-2381"/>
                  </a:moveTo>
                  <a:lnTo>
                    <a:pt x="761" y="25240"/>
                  </a:lnTo>
                </a:path>
              </a:pathLst>
            </a:custGeom>
            <a:ln w="6286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883" name="object 1883"/>
            <p:cNvSpPr/>
            <p:nvPr/>
          </p:nvSpPr>
          <p:spPr>
            <a:xfrm>
              <a:off x="4940045" y="7381398"/>
              <a:ext cx="0" cy="27940"/>
            </a:xfrm>
            <a:custGeom>
              <a:avLst/>
              <a:gdLst/>
              <a:ahLst/>
              <a:cxnLst/>
              <a:rect l="l" t="t" r="r" b="b"/>
              <a:pathLst>
                <a:path h="27940">
                  <a:moveTo>
                    <a:pt x="0" y="0"/>
                  </a:moveTo>
                  <a:lnTo>
                    <a:pt x="0" y="27622"/>
                  </a:lnTo>
                </a:path>
                <a:path h="27940">
                  <a:moveTo>
                    <a:pt x="0" y="0"/>
                  </a:moveTo>
                  <a:lnTo>
                    <a:pt x="0" y="27622"/>
                  </a:lnTo>
                </a:path>
              </a:pathLst>
            </a:custGeom>
            <a:ln w="6286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884" name="object 1884"/>
            <p:cNvSpPr/>
            <p:nvPr/>
          </p:nvSpPr>
          <p:spPr>
            <a:xfrm>
              <a:off x="4940807" y="7383780"/>
              <a:ext cx="1905" cy="22860"/>
            </a:xfrm>
            <a:custGeom>
              <a:avLst/>
              <a:gdLst/>
              <a:ahLst/>
              <a:cxnLst/>
              <a:rect l="l" t="t" r="r" b="b"/>
              <a:pathLst>
                <a:path w="1904" h="22859">
                  <a:moveTo>
                    <a:pt x="762" y="-2381"/>
                  </a:moveTo>
                  <a:lnTo>
                    <a:pt x="762" y="25240"/>
                  </a:lnTo>
                </a:path>
              </a:pathLst>
            </a:custGeom>
            <a:ln w="6286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885" name="object 1885"/>
            <p:cNvSpPr/>
            <p:nvPr/>
          </p:nvSpPr>
          <p:spPr>
            <a:xfrm>
              <a:off x="4942332" y="7383780"/>
              <a:ext cx="1905" cy="22860"/>
            </a:xfrm>
            <a:custGeom>
              <a:avLst/>
              <a:gdLst/>
              <a:ahLst/>
              <a:cxnLst/>
              <a:rect l="l" t="t" r="r" b="b"/>
              <a:pathLst>
                <a:path w="1904" h="22859">
                  <a:moveTo>
                    <a:pt x="761" y="-2381"/>
                  </a:moveTo>
                  <a:lnTo>
                    <a:pt x="761" y="25240"/>
                  </a:lnTo>
                </a:path>
              </a:pathLst>
            </a:custGeom>
            <a:ln w="6286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886" name="object 1886"/>
            <p:cNvSpPr/>
            <p:nvPr/>
          </p:nvSpPr>
          <p:spPr>
            <a:xfrm>
              <a:off x="4943855" y="7383780"/>
              <a:ext cx="1905" cy="22860"/>
            </a:xfrm>
            <a:custGeom>
              <a:avLst/>
              <a:gdLst/>
              <a:ahLst/>
              <a:cxnLst/>
              <a:rect l="l" t="t" r="r" b="b"/>
              <a:pathLst>
                <a:path w="1904" h="22859">
                  <a:moveTo>
                    <a:pt x="0" y="22859"/>
                  </a:moveTo>
                  <a:lnTo>
                    <a:pt x="0" y="0"/>
                  </a:lnTo>
                </a:path>
                <a:path w="1904" h="22859">
                  <a:moveTo>
                    <a:pt x="0" y="22859"/>
                  </a:moveTo>
                  <a:lnTo>
                    <a:pt x="0" y="0"/>
                  </a:lnTo>
                </a:path>
                <a:path w="1904" h="22859">
                  <a:moveTo>
                    <a:pt x="1524" y="22859"/>
                  </a:moveTo>
                  <a:lnTo>
                    <a:pt x="1524" y="0"/>
                  </a:lnTo>
                </a:path>
              </a:pathLst>
            </a:custGeom>
            <a:ln w="476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887" name="object 1887"/>
            <p:cNvSpPr/>
            <p:nvPr/>
          </p:nvSpPr>
          <p:spPr>
            <a:xfrm>
              <a:off x="4946903" y="7383780"/>
              <a:ext cx="1905" cy="22860"/>
            </a:xfrm>
            <a:custGeom>
              <a:avLst/>
              <a:gdLst/>
              <a:ahLst/>
              <a:cxnLst/>
              <a:rect l="l" t="t" r="r" b="b"/>
              <a:pathLst>
                <a:path w="1904" h="22859">
                  <a:moveTo>
                    <a:pt x="762" y="-2381"/>
                  </a:moveTo>
                  <a:lnTo>
                    <a:pt x="762" y="25240"/>
                  </a:lnTo>
                </a:path>
              </a:pathLst>
            </a:custGeom>
            <a:ln w="6286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888" name="object 1888"/>
            <p:cNvSpPr/>
            <p:nvPr/>
          </p:nvSpPr>
          <p:spPr>
            <a:xfrm>
              <a:off x="4948428" y="7383780"/>
              <a:ext cx="3175" cy="22860"/>
            </a:xfrm>
            <a:custGeom>
              <a:avLst/>
              <a:gdLst/>
              <a:ahLst/>
              <a:cxnLst/>
              <a:rect l="l" t="t" r="r" b="b"/>
              <a:pathLst>
                <a:path w="3175" h="22859">
                  <a:moveTo>
                    <a:pt x="0" y="22859"/>
                  </a:moveTo>
                  <a:lnTo>
                    <a:pt x="0" y="0"/>
                  </a:lnTo>
                </a:path>
                <a:path w="3175" h="22859">
                  <a:moveTo>
                    <a:pt x="0" y="22859"/>
                  </a:moveTo>
                  <a:lnTo>
                    <a:pt x="0" y="0"/>
                  </a:lnTo>
                </a:path>
                <a:path w="3175" h="22859">
                  <a:moveTo>
                    <a:pt x="1523" y="22859"/>
                  </a:moveTo>
                  <a:lnTo>
                    <a:pt x="1523" y="0"/>
                  </a:lnTo>
                </a:path>
                <a:path w="3175" h="22859">
                  <a:moveTo>
                    <a:pt x="3048" y="22859"/>
                  </a:moveTo>
                  <a:lnTo>
                    <a:pt x="3048" y="0"/>
                  </a:lnTo>
                </a:path>
                <a:path w="3175" h="22859">
                  <a:moveTo>
                    <a:pt x="3048" y="22859"/>
                  </a:moveTo>
                  <a:lnTo>
                    <a:pt x="3048" y="0"/>
                  </a:lnTo>
                </a:path>
              </a:pathLst>
            </a:custGeom>
            <a:ln w="476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889" name="object 1889"/>
            <p:cNvSpPr/>
            <p:nvPr/>
          </p:nvSpPr>
          <p:spPr>
            <a:xfrm>
              <a:off x="4952238" y="7381398"/>
              <a:ext cx="1905" cy="27940"/>
            </a:xfrm>
            <a:custGeom>
              <a:avLst/>
              <a:gdLst/>
              <a:ahLst/>
              <a:cxnLst/>
              <a:rect l="l" t="t" r="r" b="b"/>
              <a:pathLst>
                <a:path w="1904" h="27940">
                  <a:moveTo>
                    <a:pt x="0" y="0"/>
                  </a:moveTo>
                  <a:lnTo>
                    <a:pt x="0" y="27622"/>
                  </a:lnTo>
                </a:path>
                <a:path w="1904" h="27940">
                  <a:moveTo>
                    <a:pt x="1523" y="0"/>
                  </a:moveTo>
                  <a:lnTo>
                    <a:pt x="1523" y="27622"/>
                  </a:lnTo>
                </a:path>
              </a:pathLst>
            </a:custGeom>
            <a:ln w="6286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890" name="object 1890"/>
            <p:cNvSpPr/>
            <p:nvPr/>
          </p:nvSpPr>
          <p:spPr>
            <a:xfrm>
              <a:off x="4956047" y="7383780"/>
              <a:ext cx="0" cy="22860"/>
            </a:xfrm>
            <a:custGeom>
              <a:avLst/>
              <a:gdLst/>
              <a:ahLst/>
              <a:cxnLst/>
              <a:rect l="l" t="t" r="r" b="b"/>
              <a:pathLst>
                <a:path h="22859">
                  <a:moveTo>
                    <a:pt x="0" y="22859"/>
                  </a:moveTo>
                  <a:lnTo>
                    <a:pt x="0" y="0"/>
                  </a:lnTo>
                </a:path>
                <a:path h="22859">
                  <a:moveTo>
                    <a:pt x="0" y="22859"/>
                  </a:moveTo>
                  <a:lnTo>
                    <a:pt x="0" y="0"/>
                  </a:lnTo>
                </a:path>
              </a:pathLst>
            </a:custGeom>
            <a:ln w="476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891" name="object 1891"/>
            <p:cNvSpPr/>
            <p:nvPr/>
          </p:nvSpPr>
          <p:spPr>
            <a:xfrm>
              <a:off x="4956047" y="7383780"/>
              <a:ext cx="1905" cy="22860"/>
            </a:xfrm>
            <a:custGeom>
              <a:avLst/>
              <a:gdLst/>
              <a:ahLst/>
              <a:cxnLst/>
              <a:rect l="l" t="t" r="r" b="b"/>
              <a:pathLst>
                <a:path w="1904" h="22859">
                  <a:moveTo>
                    <a:pt x="761" y="-2381"/>
                  </a:moveTo>
                  <a:lnTo>
                    <a:pt x="761" y="25240"/>
                  </a:lnTo>
                </a:path>
              </a:pathLst>
            </a:custGeom>
            <a:ln w="6286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892" name="object 1892"/>
            <p:cNvSpPr/>
            <p:nvPr/>
          </p:nvSpPr>
          <p:spPr>
            <a:xfrm>
              <a:off x="4959096" y="7383780"/>
              <a:ext cx="1905" cy="22860"/>
            </a:xfrm>
            <a:custGeom>
              <a:avLst/>
              <a:gdLst/>
              <a:ahLst/>
              <a:cxnLst/>
              <a:rect l="l" t="t" r="r" b="b"/>
              <a:pathLst>
                <a:path w="1904" h="22859">
                  <a:moveTo>
                    <a:pt x="0" y="22859"/>
                  </a:moveTo>
                  <a:lnTo>
                    <a:pt x="0" y="0"/>
                  </a:lnTo>
                </a:path>
                <a:path w="1904" h="22859">
                  <a:moveTo>
                    <a:pt x="0" y="22859"/>
                  </a:moveTo>
                  <a:lnTo>
                    <a:pt x="0" y="0"/>
                  </a:lnTo>
                </a:path>
                <a:path w="1904" h="22859">
                  <a:moveTo>
                    <a:pt x="0" y="22859"/>
                  </a:moveTo>
                  <a:lnTo>
                    <a:pt x="0" y="0"/>
                  </a:lnTo>
                </a:path>
                <a:path w="1904" h="22859">
                  <a:moveTo>
                    <a:pt x="1523" y="22859"/>
                  </a:moveTo>
                  <a:lnTo>
                    <a:pt x="1523" y="0"/>
                  </a:lnTo>
                </a:path>
              </a:pathLst>
            </a:custGeom>
            <a:ln w="476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893" name="object 1893"/>
            <p:cNvSpPr/>
            <p:nvPr/>
          </p:nvSpPr>
          <p:spPr>
            <a:xfrm>
              <a:off x="4962905" y="7381398"/>
              <a:ext cx="0" cy="27940"/>
            </a:xfrm>
            <a:custGeom>
              <a:avLst/>
              <a:gdLst/>
              <a:ahLst/>
              <a:cxnLst/>
              <a:rect l="l" t="t" r="r" b="b"/>
              <a:pathLst>
                <a:path h="27940">
                  <a:moveTo>
                    <a:pt x="0" y="0"/>
                  </a:moveTo>
                  <a:lnTo>
                    <a:pt x="0" y="27622"/>
                  </a:lnTo>
                </a:path>
                <a:path h="27940">
                  <a:moveTo>
                    <a:pt x="0" y="0"/>
                  </a:moveTo>
                  <a:lnTo>
                    <a:pt x="0" y="27622"/>
                  </a:lnTo>
                </a:path>
              </a:pathLst>
            </a:custGeom>
            <a:ln w="6286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894" name="object 1894"/>
            <p:cNvSpPr/>
            <p:nvPr/>
          </p:nvSpPr>
          <p:spPr>
            <a:xfrm>
              <a:off x="4963667" y="7383780"/>
              <a:ext cx="0" cy="22860"/>
            </a:xfrm>
            <a:custGeom>
              <a:avLst/>
              <a:gdLst/>
              <a:ahLst/>
              <a:cxnLst/>
              <a:rect l="l" t="t" r="r" b="b"/>
              <a:pathLst>
                <a:path h="22859">
                  <a:moveTo>
                    <a:pt x="0" y="22859"/>
                  </a:moveTo>
                  <a:lnTo>
                    <a:pt x="0" y="0"/>
                  </a:lnTo>
                </a:path>
              </a:pathLst>
            </a:custGeom>
            <a:ln w="476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895" name="object 1895"/>
            <p:cNvSpPr/>
            <p:nvPr/>
          </p:nvSpPr>
          <p:spPr>
            <a:xfrm>
              <a:off x="4965192" y="7383780"/>
              <a:ext cx="1905" cy="22860"/>
            </a:xfrm>
            <a:custGeom>
              <a:avLst/>
              <a:gdLst/>
              <a:ahLst/>
              <a:cxnLst/>
              <a:rect l="l" t="t" r="r" b="b"/>
              <a:pathLst>
                <a:path w="1904" h="22859">
                  <a:moveTo>
                    <a:pt x="761" y="-2381"/>
                  </a:moveTo>
                  <a:lnTo>
                    <a:pt x="761" y="25240"/>
                  </a:lnTo>
                </a:path>
              </a:pathLst>
            </a:custGeom>
            <a:ln w="6286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896" name="object 1896"/>
            <p:cNvSpPr/>
            <p:nvPr/>
          </p:nvSpPr>
          <p:spPr>
            <a:xfrm>
              <a:off x="4966715" y="7383780"/>
              <a:ext cx="0" cy="22860"/>
            </a:xfrm>
            <a:custGeom>
              <a:avLst/>
              <a:gdLst/>
              <a:ahLst/>
              <a:cxnLst/>
              <a:rect l="l" t="t" r="r" b="b"/>
              <a:pathLst>
                <a:path h="22859">
                  <a:moveTo>
                    <a:pt x="0" y="22859"/>
                  </a:moveTo>
                  <a:lnTo>
                    <a:pt x="0" y="0"/>
                  </a:lnTo>
                </a:path>
                <a:path h="22859">
                  <a:moveTo>
                    <a:pt x="0" y="22859"/>
                  </a:moveTo>
                  <a:lnTo>
                    <a:pt x="0" y="0"/>
                  </a:lnTo>
                </a:path>
              </a:pathLst>
            </a:custGeom>
            <a:ln w="476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897" name="object 1897"/>
            <p:cNvSpPr/>
            <p:nvPr/>
          </p:nvSpPr>
          <p:spPr>
            <a:xfrm>
              <a:off x="4966715" y="7383780"/>
              <a:ext cx="1905" cy="22860"/>
            </a:xfrm>
            <a:custGeom>
              <a:avLst/>
              <a:gdLst/>
              <a:ahLst/>
              <a:cxnLst/>
              <a:rect l="l" t="t" r="r" b="b"/>
              <a:pathLst>
                <a:path w="1904" h="22859">
                  <a:moveTo>
                    <a:pt x="761" y="-2381"/>
                  </a:moveTo>
                  <a:lnTo>
                    <a:pt x="761" y="25240"/>
                  </a:lnTo>
                </a:path>
              </a:pathLst>
            </a:custGeom>
            <a:ln w="6286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898" name="object 1898"/>
            <p:cNvSpPr/>
            <p:nvPr/>
          </p:nvSpPr>
          <p:spPr>
            <a:xfrm>
              <a:off x="4969764" y="7383780"/>
              <a:ext cx="3175" cy="22860"/>
            </a:xfrm>
            <a:custGeom>
              <a:avLst/>
              <a:gdLst/>
              <a:ahLst/>
              <a:cxnLst/>
              <a:rect l="l" t="t" r="r" b="b"/>
              <a:pathLst>
                <a:path w="3175" h="22859">
                  <a:moveTo>
                    <a:pt x="0" y="22859"/>
                  </a:moveTo>
                  <a:lnTo>
                    <a:pt x="0" y="0"/>
                  </a:lnTo>
                </a:path>
                <a:path w="3175" h="22859">
                  <a:moveTo>
                    <a:pt x="1523" y="22859"/>
                  </a:moveTo>
                  <a:lnTo>
                    <a:pt x="1523" y="0"/>
                  </a:lnTo>
                </a:path>
                <a:path w="3175" h="22859">
                  <a:moveTo>
                    <a:pt x="1523" y="22859"/>
                  </a:moveTo>
                  <a:lnTo>
                    <a:pt x="1523" y="0"/>
                  </a:lnTo>
                </a:path>
                <a:path w="3175" h="22859">
                  <a:moveTo>
                    <a:pt x="3048" y="22859"/>
                  </a:moveTo>
                  <a:lnTo>
                    <a:pt x="3048" y="0"/>
                  </a:lnTo>
                </a:path>
              </a:pathLst>
            </a:custGeom>
            <a:ln w="476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899" name="object 1899"/>
            <p:cNvSpPr/>
            <p:nvPr/>
          </p:nvSpPr>
          <p:spPr>
            <a:xfrm>
              <a:off x="4973573" y="7381398"/>
              <a:ext cx="0" cy="27940"/>
            </a:xfrm>
            <a:custGeom>
              <a:avLst/>
              <a:gdLst/>
              <a:ahLst/>
              <a:cxnLst/>
              <a:rect l="l" t="t" r="r" b="b"/>
              <a:pathLst>
                <a:path h="27940">
                  <a:moveTo>
                    <a:pt x="0" y="0"/>
                  </a:moveTo>
                  <a:lnTo>
                    <a:pt x="0" y="27622"/>
                  </a:lnTo>
                </a:path>
                <a:path h="27940">
                  <a:moveTo>
                    <a:pt x="0" y="0"/>
                  </a:moveTo>
                  <a:lnTo>
                    <a:pt x="0" y="27622"/>
                  </a:lnTo>
                </a:path>
              </a:pathLst>
            </a:custGeom>
            <a:ln w="6286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900" name="object 1900"/>
            <p:cNvSpPr/>
            <p:nvPr/>
          </p:nvSpPr>
          <p:spPr>
            <a:xfrm>
              <a:off x="4974335" y="7383780"/>
              <a:ext cx="1905" cy="22860"/>
            </a:xfrm>
            <a:custGeom>
              <a:avLst/>
              <a:gdLst/>
              <a:ahLst/>
              <a:cxnLst/>
              <a:rect l="l" t="t" r="r" b="b"/>
              <a:pathLst>
                <a:path w="1904" h="22859">
                  <a:moveTo>
                    <a:pt x="762" y="-2381"/>
                  </a:moveTo>
                  <a:lnTo>
                    <a:pt x="762" y="25240"/>
                  </a:lnTo>
                </a:path>
              </a:pathLst>
            </a:custGeom>
            <a:ln w="6286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901" name="object 1901"/>
            <p:cNvSpPr/>
            <p:nvPr/>
          </p:nvSpPr>
          <p:spPr>
            <a:xfrm>
              <a:off x="4975860" y="7383780"/>
              <a:ext cx="1905" cy="22860"/>
            </a:xfrm>
            <a:custGeom>
              <a:avLst/>
              <a:gdLst/>
              <a:ahLst/>
              <a:cxnLst/>
              <a:rect l="l" t="t" r="r" b="b"/>
              <a:pathLst>
                <a:path w="1904" h="22859">
                  <a:moveTo>
                    <a:pt x="761" y="-2381"/>
                  </a:moveTo>
                  <a:lnTo>
                    <a:pt x="761" y="25240"/>
                  </a:lnTo>
                </a:path>
              </a:pathLst>
            </a:custGeom>
            <a:ln w="6286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902" name="object 1902"/>
            <p:cNvSpPr/>
            <p:nvPr/>
          </p:nvSpPr>
          <p:spPr>
            <a:xfrm>
              <a:off x="4978145" y="7381398"/>
              <a:ext cx="0" cy="27940"/>
            </a:xfrm>
            <a:custGeom>
              <a:avLst/>
              <a:gdLst/>
              <a:ahLst/>
              <a:cxnLst/>
              <a:rect l="l" t="t" r="r" b="b"/>
              <a:pathLst>
                <a:path h="27940">
                  <a:moveTo>
                    <a:pt x="0" y="0"/>
                  </a:moveTo>
                  <a:lnTo>
                    <a:pt x="0" y="27622"/>
                  </a:lnTo>
                </a:path>
                <a:path h="27940">
                  <a:moveTo>
                    <a:pt x="0" y="0"/>
                  </a:moveTo>
                  <a:lnTo>
                    <a:pt x="0" y="27622"/>
                  </a:lnTo>
                </a:path>
              </a:pathLst>
            </a:custGeom>
            <a:ln w="6286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903" name="object 1903"/>
            <p:cNvSpPr/>
            <p:nvPr/>
          </p:nvSpPr>
          <p:spPr>
            <a:xfrm>
              <a:off x="4978907" y="7383780"/>
              <a:ext cx="1905" cy="22860"/>
            </a:xfrm>
            <a:custGeom>
              <a:avLst/>
              <a:gdLst/>
              <a:ahLst/>
              <a:cxnLst/>
              <a:rect l="l" t="t" r="r" b="b"/>
              <a:pathLst>
                <a:path w="1904" h="22859">
                  <a:moveTo>
                    <a:pt x="762" y="-2381"/>
                  </a:moveTo>
                  <a:lnTo>
                    <a:pt x="762" y="25240"/>
                  </a:lnTo>
                </a:path>
              </a:pathLst>
            </a:custGeom>
            <a:ln w="6286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904" name="object 1904"/>
            <p:cNvSpPr/>
            <p:nvPr/>
          </p:nvSpPr>
          <p:spPr>
            <a:xfrm>
              <a:off x="4980432" y="7383780"/>
              <a:ext cx="1905" cy="22860"/>
            </a:xfrm>
            <a:custGeom>
              <a:avLst/>
              <a:gdLst/>
              <a:ahLst/>
              <a:cxnLst/>
              <a:rect l="l" t="t" r="r" b="b"/>
              <a:pathLst>
                <a:path w="1904" h="22859">
                  <a:moveTo>
                    <a:pt x="761" y="-2381"/>
                  </a:moveTo>
                  <a:lnTo>
                    <a:pt x="761" y="25240"/>
                  </a:lnTo>
                </a:path>
              </a:pathLst>
            </a:custGeom>
            <a:ln w="6286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905" name="object 1905"/>
            <p:cNvSpPr/>
            <p:nvPr/>
          </p:nvSpPr>
          <p:spPr>
            <a:xfrm>
              <a:off x="4981955" y="7383780"/>
              <a:ext cx="1905" cy="22860"/>
            </a:xfrm>
            <a:custGeom>
              <a:avLst/>
              <a:gdLst/>
              <a:ahLst/>
              <a:cxnLst/>
              <a:rect l="l" t="t" r="r" b="b"/>
              <a:pathLst>
                <a:path w="1904" h="22859">
                  <a:moveTo>
                    <a:pt x="0" y="22859"/>
                  </a:moveTo>
                  <a:lnTo>
                    <a:pt x="0" y="0"/>
                  </a:lnTo>
                </a:path>
                <a:path w="1904" h="22859">
                  <a:moveTo>
                    <a:pt x="0" y="22859"/>
                  </a:moveTo>
                  <a:lnTo>
                    <a:pt x="0" y="0"/>
                  </a:lnTo>
                </a:path>
                <a:path w="1904" h="22859">
                  <a:moveTo>
                    <a:pt x="1524" y="22859"/>
                  </a:moveTo>
                  <a:lnTo>
                    <a:pt x="1524" y="0"/>
                  </a:lnTo>
                </a:path>
              </a:pathLst>
            </a:custGeom>
            <a:ln w="476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906" name="object 1906"/>
            <p:cNvSpPr/>
            <p:nvPr/>
          </p:nvSpPr>
          <p:spPr>
            <a:xfrm>
              <a:off x="4985766" y="7381398"/>
              <a:ext cx="0" cy="27940"/>
            </a:xfrm>
            <a:custGeom>
              <a:avLst/>
              <a:gdLst/>
              <a:ahLst/>
              <a:cxnLst/>
              <a:rect l="l" t="t" r="r" b="b"/>
              <a:pathLst>
                <a:path h="27940">
                  <a:moveTo>
                    <a:pt x="0" y="0"/>
                  </a:moveTo>
                  <a:lnTo>
                    <a:pt x="0" y="27622"/>
                  </a:lnTo>
                </a:path>
                <a:path h="27940">
                  <a:moveTo>
                    <a:pt x="0" y="0"/>
                  </a:moveTo>
                  <a:lnTo>
                    <a:pt x="0" y="27622"/>
                  </a:lnTo>
                </a:path>
              </a:pathLst>
            </a:custGeom>
            <a:ln w="6286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907" name="object 1907"/>
            <p:cNvSpPr/>
            <p:nvPr/>
          </p:nvSpPr>
          <p:spPr>
            <a:xfrm>
              <a:off x="4986528" y="7383780"/>
              <a:ext cx="1905" cy="22860"/>
            </a:xfrm>
            <a:custGeom>
              <a:avLst/>
              <a:gdLst/>
              <a:ahLst/>
              <a:cxnLst/>
              <a:rect l="l" t="t" r="r" b="b"/>
              <a:pathLst>
                <a:path w="1904" h="22859">
                  <a:moveTo>
                    <a:pt x="0" y="22859"/>
                  </a:moveTo>
                  <a:lnTo>
                    <a:pt x="0" y="0"/>
                  </a:lnTo>
                </a:path>
                <a:path w="1904" h="22859">
                  <a:moveTo>
                    <a:pt x="1523" y="22859"/>
                  </a:moveTo>
                  <a:lnTo>
                    <a:pt x="1523" y="0"/>
                  </a:lnTo>
                </a:path>
              </a:pathLst>
            </a:custGeom>
            <a:ln w="476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908" name="object 1908"/>
            <p:cNvSpPr/>
            <p:nvPr/>
          </p:nvSpPr>
          <p:spPr>
            <a:xfrm>
              <a:off x="4988814" y="7381398"/>
              <a:ext cx="0" cy="27940"/>
            </a:xfrm>
            <a:custGeom>
              <a:avLst/>
              <a:gdLst/>
              <a:ahLst/>
              <a:cxnLst/>
              <a:rect l="l" t="t" r="r" b="b"/>
              <a:pathLst>
                <a:path h="27940">
                  <a:moveTo>
                    <a:pt x="0" y="0"/>
                  </a:moveTo>
                  <a:lnTo>
                    <a:pt x="0" y="27622"/>
                  </a:lnTo>
                </a:path>
                <a:path h="27940">
                  <a:moveTo>
                    <a:pt x="0" y="0"/>
                  </a:moveTo>
                  <a:lnTo>
                    <a:pt x="0" y="27622"/>
                  </a:lnTo>
                </a:path>
              </a:pathLst>
            </a:custGeom>
            <a:ln w="6286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909" name="object 1909"/>
            <p:cNvSpPr/>
            <p:nvPr/>
          </p:nvSpPr>
          <p:spPr>
            <a:xfrm>
              <a:off x="4990338" y="7381398"/>
              <a:ext cx="1905" cy="27940"/>
            </a:xfrm>
            <a:custGeom>
              <a:avLst/>
              <a:gdLst/>
              <a:ahLst/>
              <a:cxnLst/>
              <a:rect l="l" t="t" r="r" b="b"/>
              <a:pathLst>
                <a:path w="1904" h="27940">
                  <a:moveTo>
                    <a:pt x="0" y="0"/>
                  </a:moveTo>
                  <a:lnTo>
                    <a:pt x="0" y="27622"/>
                  </a:lnTo>
                </a:path>
                <a:path w="1904" h="27940">
                  <a:moveTo>
                    <a:pt x="1523" y="0"/>
                  </a:moveTo>
                  <a:lnTo>
                    <a:pt x="1523" y="27622"/>
                  </a:lnTo>
                </a:path>
              </a:pathLst>
            </a:custGeom>
            <a:ln w="6286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910" name="object 1910"/>
            <p:cNvSpPr/>
            <p:nvPr/>
          </p:nvSpPr>
          <p:spPr>
            <a:xfrm>
              <a:off x="4994147" y="7383780"/>
              <a:ext cx="0" cy="22860"/>
            </a:xfrm>
            <a:custGeom>
              <a:avLst/>
              <a:gdLst/>
              <a:ahLst/>
              <a:cxnLst/>
              <a:rect l="l" t="t" r="r" b="b"/>
              <a:pathLst>
                <a:path h="22859">
                  <a:moveTo>
                    <a:pt x="0" y="22859"/>
                  </a:moveTo>
                  <a:lnTo>
                    <a:pt x="0" y="0"/>
                  </a:lnTo>
                </a:path>
                <a:path h="22859">
                  <a:moveTo>
                    <a:pt x="0" y="22859"/>
                  </a:moveTo>
                  <a:lnTo>
                    <a:pt x="0" y="0"/>
                  </a:lnTo>
                </a:path>
              </a:pathLst>
            </a:custGeom>
            <a:ln w="476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911" name="object 1911"/>
            <p:cNvSpPr/>
            <p:nvPr/>
          </p:nvSpPr>
          <p:spPr>
            <a:xfrm>
              <a:off x="4994147" y="7383780"/>
              <a:ext cx="1905" cy="22860"/>
            </a:xfrm>
            <a:custGeom>
              <a:avLst/>
              <a:gdLst/>
              <a:ahLst/>
              <a:cxnLst/>
              <a:rect l="l" t="t" r="r" b="b"/>
              <a:pathLst>
                <a:path w="1904" h="22859">
                  <a:moveTo>
                    <a:pt x="761" y="-2381"/>
                  </a:moveTo>
                  <a:lnTo>
                    <a:pt x="761" y="25240"/>
                  </a:lnTo>
                </a:path>
              </a:pathLst>
            </a:custGeom>
            <a:ln w="6286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912" name="object 1912"/>
            <p:cNvSpPr/>
            <p:nvPr/>
          </p:nvSpPr>
          <p:spPr>
            <a:xfrm>
              <a:off x="4996433" y="7381398"/>
              <a:ext cx="0" cy="27940"/>
            </a:xfrm>
            <a:custGeom>
              <a:avLst/>
              <a:gdLst/>
              <a:ahLst/>
              <a:cxnLst/>
              <a:rect l="l" t="t" r="r" b="b"/>
              <a:pathLst>
                <a:path h="27940">
                  <a:moveTo>
                    <a:pt x="0" y="0"/>
                  </a:moveTo>
                  <a:lnTo>
                    <a:pt x="0" y="27622"/>
                  </a:lnTo>
                </a:path>
                <a:path h="27940">
                  <a:moveTo>
                    <a:pt x="0" y="0"/>
                  </a:moveTo>
                  <a:lnTo>
                    <a:pt x="0" y="27622"/>
                  </a:lnTo>
                </a:path>
              </a:pathLst>
            </a:custGeom>
            <a:ln w="6286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913" name="object 1913"/>
            <p:cNvSpPr/>
            <p:nvPr/>
          </p:nvSpPr>
          <p:spPr>
            <a:xfrm>
              <a:off x="4997196" y="7383780"/>
              <a:ext cx="1905" cy="22860"/>
            </a:xfrm>
            <a:custGeom>
              <a:avLst/>
              <a:gdLst/>
              <a:ahLst/>
              <a:cxnLst/>
              <a:rect l="l" t="t" r="r" b="b"/>
              <a:pathLst>
                <a:path w="1904" h="22859">
                  <a:moveTo>
                    <a:pt x="0" y="22859"/>
                  </a:moveTo>
                  <a:lnTo>
                    <a:pt x="0" y="0"/>
                  </a:lnTo>
                </a:path>
                <a:path w="1904" h="22859">
                  <a:moveTo>
                    <a:pt x="1523" y="22859"/>
                  </a:moveTo>
                  <a:lnTo>
                    <a:pt x="1523" y="0"/>
                  </a:lnTo>
                </a:path>
              </a:pathLst>
            </a:custGeom>
            <a:ln w="476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914" name="object 1914"/>
            <p:cNvSpPr/>
            <p:nvPr/>
          </p:nvSpPr>
          <p:spPr>
            <a:xfrm>
              <a:off x="5001005" y="7381398"/>
              <a:ext cx="0" cy="27940"/>
            </a:xfrm>
            <a:custGeom>
              <a:avLst/>
              <a:gdLst/>
              <a:ahLst/>
              <a:cxnLst/>
              <a:rect l="l" t="t" r="r" b="b"/>
              <a:pathLst>
                <a:path h="27940">
                  <a:moveTo>
                    <a:pt x="0" y="0"/>
                  </a:moveTo>
                  <a:lnTo>
                    <a:pt x="0" y="27622"/>
                  </a:lnTo>
                </a:path>
                <a:path h="27940">
                  <a:moveTo>
                    <a:pt x="0" y="0"/>
                  </a:moveTo>
                  <a:lnTo>
                    <a:pt x="0" y="27622"/>
                  </a:lnTo>
                </a:path>
              </a:pathLst>
            </a:custGeom>
            <a:ln w="6286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915" name="object 1915"/>
            <p:cNvSpPr/>
            <p:nvPr/>
          </p:nvSpPr>
          <p:spPr>
            <a:xfrm>
              <a:off x="5001767" y="7383780"/>
              <a:ext cx="0" cy="22860"/>
            </a:xfrm>
            <a:custGeom>
              <a:avLst/>
              <a:gdLst/>
              <a:ahLst/>
              <a:cxnLst/>
              <a:rect l="l" t="t" r="r" b="b"/>
              <a:pathLst>
                <a:path h="22859">
                  <a:moveTo>
                    <a:pt x="0" y="22859"/>
                  </a:moveTo>
                  <a:lnTo>
                    <a:pt x="0" y="0"/>
                  </a:lnTo>
                </a:path>
              </a:pathLst>
            </a:custGeom>
            <a:ln w="476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916" name="object 1916"/>
            <p:cNvSpPr/>
            <p:nvPr/>
          </p:nvSpPr>
          <p:spPr>
            <a:xfrm>
              <a:off x="5001767" y="7383780"/>
              <a:ext cx="1905" cy="22860"/>
            </a:xfrm>
            <a:custGeom>
              <a:avLst/>
              <a:gdLst/>
              <a:ahLst/>
              <a:cxnLst/>
              <a:rect l="l" t="t" r="r" b="b"/>
              <a:pathLst>
                <a:path w="1904" h="22859">
                  <a:moveTo>
                    <a:pt x="762" y="-2381"/>
                  </a:moveTo>
                  <a:lnTo>
                    <a:pt x="762" y="25240"/>
                  </a:lnTo>
                </a:path>
              </a:pathLst>
            </a:custGeom>
            <a:ln w="6286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917" name="object 1917"/>
            <p:cNvSpPr/>
            <p:nvPr/>
          </p:nvSpPr>
          <p:spPr>
            <a:xfrm>
              <a:off x="5004815" y="7383780"/>
              <a:ext cx="5080" cy="22860"/>
            </a:xfrm>
            <a:custGeom>
              <a:avLst/>
              <a:gdLst/>
              <a:ahLst/>
              <a:cxnLst/>
              <a:rect l="l" t="t" r="r" b="b"/>
              <a:pathLst>
                <a:path w="5079" h="22859">
                  <a:moveTo>
                    <a:pt x="0" y="22859"/>
                  </a:moveTo>
                  <a:lnTo>
                    <a:pt x="0" y="0"/>
                  </a:lnTo>
                </a:path>
                <a:path w="5079" h="22859">
                  <a:moveTo>
                    <a:pt x="0" y="22859"/>
                  </a:moveTo>
                  <a:lnTo>
                    <a:pt x="0" y="0"/>
                  </a:lnTo>
                </a:path>
                <a:path w="5079" h="22859">
                  <a:moveTo>
                    <a:pt x="0" y="22859"/>
                  </a:moveTo>
                  <a:lnTo>
                    <a:pt x="0" y="0"/>
                  </a:lnTo>
                </a:path>
                <a:path w="5079" h="22859">
                  <a:moveTo>
                    <a:pt x="1523" y="22859"/>
                  </a:moveTo>
                  <a:lnTo>
                    <a:pt x="1523" y="0"/>
                  </a:lnTo>
                </a:path>
                <a:path w="5079" h="22859">
                  <a:moveTo>
                    <a:pt x="1523" y="22859"/>
                  </a:moveTo>
                  <a:lnTo>
                    <a:pt x="1523" y="0"/>
                  </a:lnTo>
                </a:path>
                <a:path w="5079" h="22859">
                  <a:moveTo>
                    <a:pt x="3048" y="22859"/>
                  </a:moveTo>
                  <a:lnTo>
                    <a:pt x="3048" y="0"/>
                  </a:lnTo>
                </a:path>
                <a:path w="5079" h="22859">
                  <a:moveTo>
                    <a:pt x="4571" y="22859"/>
                  </a:moveTo>
                  <a:lnTo>
                    <a:pt x="4571" y="0"/>
                  </a:lnTo>
                </a:path>
              </a:pathLst>
            </a:custGeom>
            <a:ln w="476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918" name="object 1918"/>
            <p:cNvSpPr/>
            <p:nvPr/>
          </p:nvSpPr>
          <p:spPr>
            <a:xfrm>
              <a:off x="5010150" y="7381398"/>
              <a:ext cx="0" cy="27940"/>
            </a:xfrm>
            <a:custGeom>
              <a:avLst/>
              <a:gdLst/>
              <a:ahLst/>
              <a:cxnLst/>
              <a:rect l="l" t="t" r="r" b="b"/>
              <a:pathLst>
                <a:path h="27940">
                  <a:moveTo>
                    <a:pt x="0" y="0"/>
                  </a:moveTo>
                  <a:lnTo>
                    <a:pt x="0" y="27622"/>
                  </a:lnTo>
                </a:path>
                <a:path h="27940">
                  <a:moveTo>
                    <a:pt x="0" y="0"/>
                  </a:moveTo>
                  <a:lnTo>
                    <a:pt x="0" y="27622"/>
                  </a:lnTo>
                </a:path>
              </a:pathLst>
            </a:custGeom>
            <a:ln w="6286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919" name="object 1919"/>
            <p:cNvSpPr/>
            <p:nvPr/>
          </p:nvSpPr>
          <p:spPr>
            <a:xfrm>
              <a:off x="5010911" y="7383780"/>
              <a:ext cx="0" cy="22860"/>
            </a:xfrm>
            <a:custGeom>
              <a:avLst/>
              <a:gdLst/>
              <a:ahLst/>
              <a:cxnLst/>
              <a:rect l="l" t="t" r="r" b="b"/>
              <a:pathLst>
                <a:path h="22859">
                  <a:moveTo>
                    <a:pt x="0" y="22859"/>
                  </a:moveTo>
                  <a:lnTo>
                    <a:pt x="0" y="0"/>
                  </a:lnTo>
                </a:path>
              </a:pathLst>
            </a:custGeom>
            <a:ln w="476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920" name="object 1920"/>
            <p:cNvSpPr/>
            <p:nvPr/>
          </p:nvSpPr>
          <p:spPr>
            <a:xfrm>
              <a:off x="5012435" y="7383780"/>
              <a:ext cx="1905" cy="22860"/>
            </a:xfrm>
            <a:custGeom>
              <a:avLst/>
              <a:gdLst/>
              <a:ahLst/>
              <a:cxnLst/>
              <a:rect l="l" t="t" r="r" b="b"/>
              <a:pathLst>
                <a:path w="1904" h="22859">
                  <a:moveTo>
                    <a:pt x="762" y="-2381"/>
                  </a:moveTo>
                  <a:lnTo>
                    <a:pt x="762" y="25240"/>
                  </a:lnTo>
                </a:path>
              </a:pathLst>
            </a:custGeom>
            <a:ln w="6286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921" name="object 1921"/>
            <p:cNvSpPr/>
            <p:nvPr/>
          </p:nvSpPr>
          <p:spPr>
            <a:xfrm>
              <a:off x="5014722" y="7381398"/>
              <a:ext cx="0" cy="27940"/>
            </a:xfrm>
            <a:custGeom>
              <a:avLst/>
              <a:gdLst/>
              <a:ahLst/>
              <a:cxnLst/>
              <a:rect l="l" t="t" r="r" b="b"/>
              <a:pathLst>
                <a:path h="27940">
                  <a:moveTo>
                    <a:pt x="0" y="0"/>
                  </a:moveTo>
                  <a:lnTo>
                    <a:pt x="0" y="27622"/>
                  </a:lnTo>
                </a:path>
                <a:path h="27940">
                  <a:moveTo>
                    <a:pt x="0" y="0"/>
                  </a:moveTo>
                  <a:lnTo>
                    <a:pt x="0" y="27622"/>
                  </a:lnTo>
                </a:path>
              </a:pathLst>
            </a:custGeom>
            <a:ln w="6286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922" name="object 1922"/>
            <p:cNvSpPr/>
            <p:nvPr/>
          </p:nvSpPr>
          <p:spPr>
            <a:xfrm>
              <a:off x="5015484" y="7383780"/>
              <a:ext cx="1905" cy="22860"/>
            </a:xfrm>
            <a:custGeom>
              <a:avLst/>
              <a:gdLst/>
              <a:ahLst/>
              <a:cxnLst/>
              <a:rect l="l" t="t" r="r" b="b"/>
              <a:pathLst>
                <a:path w="1904" h="22859">
                  <a:moveTo>
                    <a:pt x="761" y="-2381"/>
                  </a:moveTo>
                  <a:lnTo>
                    <a:pt x="761" y="25240"/>
                  </a:lnTo>
                </a:path>
              </a:pathLst>
            </a:custGeom>
            <a:ln w="6286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923" name="object 1923"/>
            <p:cNvSpPr/>
            <p:nvPr/>
          </p:nvSpPr>
          <p:spPr>
            <a:xfrm>
              <a:off x="5017007" y="7383780"/>
              <a:ext cx="6350" cy="22860"/>
            </a:xfrm>
            <a:custGeom>
              <a:avLst/>
              <a:gdLst/>
              <a:ahLst/>
              <a:cxnLst/>
              <a:rect l="l" t="t" r="r" b="b"/>
              <a:pathLst>
                <a:path w="6350" h="22859">
                  <a:moveTo>
                    <a:pt x="0" y="22859"/>
                  </a:moveTo>
                  <a:lnTo>
                    <a:pt x="0" y="0"/>
                  </a:lnTo>
                </a:path>
                <a:path w="6350" h="22859">
                  <a:moveTo>
                    <a:pt x="0" y="22859"/>
                  </a:moveTo>
                  <a:lnTo>
                    <a:pt x="0" y="0"/>
                  </a:lnTo>
                </a:path>
                <a:path w="6350" h="22859">
                  <a:moveTo>
                    <a:pt x="1524" y="22859"/>
                  </a:moveTo>
                  <a:lnTo>
                    <a:pt x="1524" y="0"/>
                  </a:lnTo>
                </a:path>
                <a:path w="6350" h="22859">
                  <a:moveTo>
                    <a:pt x="3048" y="22859"/>
                  </a:moveTo>
                  <a:lnTo>
                    <a:pt x="3048" y="0"/>
                  </a:lnTo>
                </a:path>
                <a:path w="6350" h="22859">
                  <a:moveTo>
                    <a:pt x="4572" y="22859"/>
                  </a:moveTo>
                  <a:lnTo>
                    <a:pt x="4572" y="0"/>
                  </a:lnTo>
                </a:path>
                <a:path w="6350" h="22859">
                  <a:moveTo>
                    <a:pt x="4572" y="22859"/>
                  </a:moveTo>
                  <a:lnTo>
                    <a:pt x="4572" y="0"/>
                  </a:lnTo>
                </a:path>
                <a:path w="6350" h="22859">
                  <a:moveTo>
                    <a:pt x="6096" y="22859"/>
                  </a:moveTo>
                  <a:lnTo>
                    <a:pt x="6096" y="0"/>
                  </a:lnTo>
                </a:path>
              </a:pathLst>
            </a:custGeom>
            <a:ln w="476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924" name="object 1924"/>
            <p:cNvSpPr/>
            <p:nvPr/>
          </p:nvSpPr>
          <p:spPr>
            <a:xfrm>
              <a:off x="5023103" y="7383780"/>
              <a:ext cx="1905" cy="22860"/>
            </a:xfrm>
            <a:custGeom>
              <a:avLst/>
              <a:gdLst/>
              <a:ahLst/>
              <a:cxnLst/>
              <a:rect l="l" t="t" r="r" b="b"/>
              <a:pathLst>
                <a:path w="1904" h="22859">
                  <a:moveTo>
                    <a:pt x="762" y="-2381"/>
                  </a:moveTo>
                  <a:lnTo>
                    <a:pt x="762" y="25240"/>
                  </a:lnTo>
                </a:path>
              </a:pathLst>
            </a:custGeom>
            <a:ln w="6286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925" name="object 1925"/>
            <p:cNvSpPr/>
            <p:nvPr/>
          </p:nvSpPr>
          <p:spPr>
            <a:xfrm>
              <a:off x="5025390" y="7381398"/>
              <a:ext cx="0" cy="27940"/>
            </a:xfrm>
            <a:custGeom>
              <a:avLst/>
              <a:gdLst/>
              <a:ahLst/>
              <a:cxnLst/>
              <a:rect l="l" t="t" r="r" b="b"/>
              <a:pathLst>
                <a:path h="27940">
                  <a:moveTo>
                    <a:pt x="0" y="0"/>
                  </a:moveTo>
                  <a:lnTo>
                    <a:pt x="0" y="27622"/>
                  </a:lnTo>
                </a:path>
                <a:path h="27940">
                  <a:moveTo>
                    <a:pt x="0" y="0"/>
                  </a:moveTo>
                  <a:lnTo>
                    <a:pt x="0" y="27622"/>
                  </a:lnTo>
                </a:path>
              </a:pathLst>
            </a:custGeom>
            <a:ln w="6286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926" name="object 1926"/>
            <p:cNvSpPr/>
            <p:nvPr/>
          </p:nvSpPr>
          <p:spPr>
            <a:xfrm>
              <a:off x="5026152" y="7383780"/>
              <a:ext cx="1905" cy="22860"/>
            </a:xfrm>
            <a:custGeom>
              <a:avLst/>
              <a:gdLst/>
              <a:ahLst/>
              <a:cxnLst/>
              <a:rect l="l" t="t" r="r" b="b"/>
              <a:pathLst>
                <a:path w="1904" h="22859">
                  <a:moveTo>
                    <a:pt x="762" y="-2381"/>
                  </a:moveTo>
                  <a:lnTo>
                    <a:pt x="762" y="25240"/>
                  </a:lnTo>
                </a:path>
              </a:pathLst>
            </a:custGeom>
            <a:ln w="6286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927" name="object 1927"/>
            <p:cNvSpPr/>
            <p:nvPr/>
          </p:nvSpPr>
          <p:spPr>
            <a:xfrm>
              <a:off x="5028438" y="7381398"/>
              <a:ext cx="1905" cy="27940"/>
            </a:xfrm>
            <a:custGeom>
              <a:avLst/>
              <a:gdLst/>
              <a:ahLst/>
              <a:cxnLst/>
              <a:rect l="l" t="t" r="r" b="b"/>
              <a:pathLst>
                <a:path w="1904" h="27940">
                  <a:moveTo>
                    <a:pt x="0" y="0"/>
                  </a:moveTo>
                  <a:lnTo>
                    <a:pt x="0" y="27622"/>
                  </a:lnTo>
                </a:path>
                <a:path w="1904" h="27940">
                  <a:moveTo>
                    <a:pt x="0" y="0"/>
                  </a:moveTo>
                  <a:lnTo>
                    <a:pt x="0" y="27622"/>
                  </a:lnTo>
                </a:path>
                <a:path w="1904" h="27940">
                  <a:moveTo>
                    <a:pt x="1523" y="0"/>
                  </a:moveTo>
                  <a:lnTo>
                    <a:pt x="1523" y="27622"/>
                  </a:lnTo>
                </a:path>
              </a:pathLst>
            </a:custGeom>
            <a:ln w="6286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928" name="object 1928"/>
            <p:cNvSpPr/>
            <p:nvPr/>
          </p:nvSpPr>
          <p:spPr>
            <a:xfrm>
              <a:off x="5030723" y="7383780"/>
              <a:ext cx="5080" cy="22860"/>
            </a:xfrm>
            <a:custGeom>
              <a:avLst/>
              <a:gdLst/>
              <a:ahLst/>
              <a:cxnLst/>
              <a:rect l="l" t="t" r="r" b="b"/>
              <a:pathLst>
                <a:path w="5079" h="22859">
                  <a:moveTo>
                    <a:pt x="0" y="22859"/>
                  </a:moveTo>
                  <a:lnTo>
                    <a:pt x="0" y="0"/>
                  </a:lnTo>
                </a:path>
                <a:path w="5079" h="22859">
                  <a:moveTo>
                    <a:pt x="1524" y="22859"/>
                  </a:moveTo>
                  <a:lnTo>
                    <a:pt x="1524" y="0"/>
                  </a:lnTo>
                </a:path>
                <a:path w="5079" h="22859">
                  <a:moveTo>
                    <a:pt x="1524" y="22859"/>
                  </a:moveTo>
                  <a:lnTo>
                    <a:pt x="1524" y="0"/>
                  </a:lnTo>
                </a:path>
                <a:path w="5079" h="22859">
                  <a:moveTo>
                    <a:pt x="3048" y="22859"/>
                  </a:moveTo>
                  <a:lnTo>
                    <a:pt x="3048" y="0"/>
                  </a:lnTo>
                </a:path>
                <a:path w="5079" h="22859">
                  <a:moveTo>
                    <a:pt x="4572" y="22859"/>
                  </a:moveTo>
                  <a:lnTo>
                    <a:pt x="4572" y="0"/>
                  </a:lnTo>
                </a:path>
              </a:pathLst>
            </a:custGeom>
            <a:ln w="476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929" name="object 1929"/>
            <p:cNvSpPr/>
            <p:nvPr/>
          </p:nvSpPr>
          <p:spPr>
            <a:xfrm>
              <a:off x="5037582" y="7381398"/>
              <a:ext cx="0" cy="27940"/>
            </a:xfrm>
            <a:custGeom>
              <a:avLst/>
              <a:gdLst/>
              <a:ahLst/>
              <a:cxnLst/>
              <a:rect l="l" t="t" r="r" b="b"/>
              <a:pathLst>
                <a:path h="27940">
                  <a:moveTo>
                    <a:pt x="0" y="0"/>
                  </a:moveTo>
                  <a:lnTo>
                    <a:pt x="0" y="27622"/>
                  </a:lnTo>
                </a:path>
                <a:path h="27940">
                  <a:moveTo>
                    <a:pt x="0" y="0"/>
                  </a:moveTo>
                  <a:lnTo>
                    <a:pt x="0" y="27622"/>
                  </a:lnTo>
                </a:path>
              </a:pathLst>
            </a:custGeom>
            <a:ln w="6286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930" name="object 1930"/>
            <p:cNvSpPr/>
            <p:nvPr/>
          </p:nvSpPr>
          <p:spPr>
            <a:xfrm>
              <a:off x="5038344" y="7383780"/>
              <a:ext cx="0" cy="22860"/>
            </a:xfrm>
            <a:custGeom>
              <a:avLst/>
              <a:gdLst/>
              <a:ahLst/>
              <a:cxnLst/>
              <a:rect l="l" t="t" r="r" b="b"/>
              <a:pathLst>
                <a:path h="22859">
                  <a:moveTo>
                    <a:pt x="0" y="22859"/>
                  </a:moveTo>
                  <a:lnTo>
                    <a:pt x="0" y="0"/>
                  </a:lnTo>
                </a:path>
              </a:pathLst>
            </a:custGeom>
            <a:ln w="476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931" name="object 1931"/>
            <p:cNvSpPr/>
            <p:nvPr/>
          </p:nvSpPr>
          <p:spPr>
            <a:xfrm>
              <a:off x="5039105" y="7381398"/>
              <a:ext cx="0" cy="27940"/>
            </a:xfrm>
            <a:custGeom>
              <a:avLst/>
              <a:gdLst/>
              <a:ahLst/>
              <a:cxnLst/>
              <a:rect l="l" t="t" r="r" b="b"/>
              <a:pathLst>
                <a:path h="27940">
                  <a:moveTo>
                    <a:pt x="0" y="0"/>
                  </a:moveTo>
                  <a:lnTo>
                    <a:pt x="0" y="27622"/>
                  </a:lnTo>
                </a:path>
                <a:path h="27940">
                  <a:moveTo>
                    <a:pt x="0" y="0"/>
                  </a:moveTo>
                  <a:lnTo>
                    <a:pt x="0" y="27622"/>
                  </a:lnTo>
                </a:path>
              </a:pathLst>
            </a:custGeom>
            <a:ln w="6286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932" name="object 1932"/>
            <p:cNvSpPr/>
            <p:nvPr/>
          </p:nvSpPr>
          <p:spPr>
            <a:xfrm>
              <a:off x="5041392" y="7383780"/>
              <a:ext cx="0" cy="22860"/>
            </a:xfrm>
            <a:custGeom>
              <a:avLst/>
              <a:gdLst/>
              <a:ahLst/>
              <a:cxnLst/>
              <a:rect l="l" t="t" r="r" b="b"/>
              <a:pathLst>
                <a:path h="22859">
                  <a:moveTo>
                    <a:pt x="0" y="22859"/>
                  </a:moveTo>
                  <a:lnTo>
                    <a:pt x="0" y="0"/>
                  </a:lnTo>
                </a:path>
              </a:pathLst>
            </a:custGeom>
            <a:ln w="476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933" name="object 1933"/>
            <p:cNvSpPr/>
            <p:nvPr/>
          </p:nvSpPr>
          <p:spPr>
            <a:xfrm>
              <a:off x="5041392" y="7383780"/>
              <a:ext cx="1905" cy="22860"/>
            </a:xfrm>
            <a:custGeom>
              <a:avLst/>
              <a:gdLst/>
              <a:ahLst/>
              <a:cxnLst/>
              <a:rect l="l" t="t" r="r" b="b"/>
              <a:pathLst>
                <a:path w="1904" h="22859">
                  <a:moveTo>
                    <a:pt x="761" y="-2381"/>
                  </a:moveTo>
                  <a:lnTo>
                    <a:pt x="761" y="25240"/>
                  </a:lnTo>
                </a:path>
              </a:pathLst>
            </a:custGeom>
            <a:ln w="6286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934" name="object 1934"/>
            <p:cNvSpPr/>
            <p:nvPr/>
          </p:nvSpPr>
          <p:spPr>
            <a:xfrm>
              <a:off x="5043677" y="7381398"/>
              <a:ext cx="0" cy="27940"/>
            </a:xfrm>
            <a:custGeom>
              <a:avLst/>
              <a:gdLst/>
              <a:ahLst/>
              <a:cxnLst/>
              <a:rect l="l" t="t" r="r" b="b"/>
              <a:pathLst>
                <a:path h="27940">
                  <a:moveTo>
                    <a:pt x="0" y="0"/>
                  </a:moveTo>
                  <a:lnTo>
                    <a:pt x="0" y="27622"/>
                  </a:lnTo>
                </a:path>
                <a:path h="27940">
                  <a:moveTo>
                    <a:pt x="0" y="0"/>
                  </a:moveTo>
                  <a:lnTo>
                    <a:pt x="0" y="27622"/>
                  </a:lnTo>
                </a:path>
              </a:pathLst>
            </a:custGeom>
            <a:ln w="6286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935" name="object 1935"/>
            <p:cNvSpPr/>
            <p:nvPr/>
          </p:nvSpPr>
          <p:spPr>
            <a:xfrm>
              <a:off x="5045964" y="7383780"/>
              <a:ext cx="0" cy="22860"/>
            </a:xfrm>
            <a:custGeom>
              <a:avLst/>
              <a:gdLst/>
              <a:ahLst/>
              <a:cxnLst/>
              <a:rect l="l" t="t" r="r" b="b"/>
              <a:pathLst>
                <a:path h="22859">
                  <a:moveTo>
                    <a:pt x="0" y="22859"/>
                  </a:moveTo>
                  <a:lnTo>
                    <a:pt x="0" y="0"/>
                  </a:lnTo>
                </a:path>
                <a:path h="22859">
                  <a:moveTo>
                    <a:pt x="0" y="22859"/>
                  </a:moveTo>
                  <a:lnTo>
                    <a:pt x="0" y="0"/>
                  </a:lnTo>
                </a:path>
              </a:pathLst>
            </a:custGeom>
            <a:ln w="476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936" name="object 1936"/>
            <p:cNvSpPr/>
            <p:nvPr/>
          </p:nvSpPr>
          <p:spPr>
            <a:xfrm>
              <a:off x="5048250" y="7381398"/>
              <a:ext cx="0" cy="27940"/>
            </a:xfrm>
            <a:custGeom>
              <a:avLst/>
              <a:gdLst/>
              <a:ahLst/>
              <a:cxnLst/>
              <a:rect l="l" t="t" r="r" b="b"/>
              <a:pathLst>
                <a:path h="27940">
                  <a:moveTo>
                    <a:pt x="0" y="0"/>
                  </a:moveTo>
                  <a:lnTo>
                    <a:pt x="0" y="27622"/>
                  </a:lnTo>
                </a:path>
                <a:path h="27940">
                  <a:moveTo>
                    <a:pt x="0" y="0"/>
                  </a:moveTo>
                  <a:lnTo>
                    <a:pt x="0" y="27622"/>
                  </a:lnTo>
                </a:path>
              </a:pathLst>
            </a:custGeom>
            <a:ln w="6286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937" name="object 1937"/>
            <p:cNvSpPr/>
            <p:nvPr/>
          </p:nvSpPr>
          <p:spPr>
            <a:xfrm>
              <a:off x="5049011" y="7383780"/>
              <a:ext cx="0" cy="22860"/>
            </a:xfrm>
            <a:custGeom>
              <a:avLst/>
              <a:gdLst/>
              <a:ahLst/>
              <a:cxnLst/>
              <a:rect l="l" t="t" r="r" b="b"/>
              <a:pathLst>
                <a:path h="22859">
                  <a:moveTo>
                    <a:pt x="0" y="22859"/>
                  </a:moveTo>
                  <a:lnTo>
                    <a:pt x="0" y="0"/>
                  </a:lnTo>
                </a:path>
              </a:pathLst>
            </a:custGeom>
            <a:ln w="476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938" name="object 1938"/>
            <p:cNvSpPr/>
            <p:nvPr/>
          </p:nvSpPr>
          <p:spPr>
            <a:xfrm>
              <a:off x="5051297" y="7381398"/>
              <a:ext cx="0" cy="27940"/>
            </a:xfrm>
            <a:custGeom>
              <a:avLst/>
              <a:gdLst/>
              <a:ahLst/>
              <a:cxnLst/>
              <a:rect l="l" t="t" r="r" b="b"/>
              <a:pathLst>
                <a:path h="27940">
                  <a:moveTo>
                    <a:pt x="0" y="0"/>
                  </a:moveTo>
                  <a:lnTo>
                    <a:pt x="0" y="27622"/>
                  </a:lnTo>
                </a:path>
                <a:path h="27940">
                  <a:moveTo>
                    <a:pt x="0" y="0"/>
                  </a:moveTo>
                  <a:lnTo>
                    <a:pt x="0" y="27622"/>
                  </a:lnTo>
                </a:path>
              </a:pathLst>
            </a:custGeom>
            <a:ln w="6286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939" name="object 1939"/>
            <p:cNvSpPr/>
            <p:nvPr/>
          </p:nvSpPr>
          <p:spPr>
            <a:xfrm>
              <a:off x="5052060" y="7383780"/>
              <a:ext cx="1905" cy="22860"/>
            </a:xfrm>
            <a:custGeom>
              <a:avLst/>
              <a:gdLst/>
              <a:ahLst/>
              <a:cxnLst/>
              <a:rect l="l" t="t" r="r" b="b"/>
              <a:pathLst>
                <a:path w="1904" h="22859">
                  <a:moveTo>
                    <a:pt x="761" y="-2381"/>
                  </a:moveTo>
                  <a:lnTo>
                    <a:pt x="761" y="25240"/>
                  </a:lnTo>
                </a:path>
              </a:pathLst>
            </a:custGeom>
            <a:ln w="6286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940" name="object 1940"/>
            <p:cNvSpPr/>
            <p:nvPr/>
          </p:nvSpPr>
          <p:spPr>
            <a:xfrm>
              <a:off x="5053584" y="7383780"/>
              <a:ext cx="3175" cy="22860"/>
            </a:xfrm>
            <a:custGeom>
              <a:avLst/>
              <a:gdLst/>
              <a:ahLst/>
              <a:cxnLst/>
              <a:rect l="l" t="t" r="r" b="b"/>
              <a:pathLst>
                <a:path w="3175" h="22859">
                  <a:moveTo>
                    <a:pt x="0" y="22859"/>
                  </a:moveTo>
                  <a:lnTo>
                    <a:pt x="0" y="0"/>
                  </a:lnTo>
                </a:path>
                <a:path w="3175" h="22859">
                  <a:moveTo>
                    <a:pt x="1523" y="22859"/>
                  </a:moveTo>
                  <a:lnTo>
                    <a:pt x="1523" y="0"/>
                  </a:lnTo>
                </a:path>
                <a:path w="3175" h="22859">
                  <a:moveTo>
                    <a:pt x="1523" y="22859"/>
                  </a:moveTo>
                  <a:lnTo>
                    <a:pt x="1523" y="0"/>
                  </a:lnTo>
                </a:path>
                <a:path w="3175" h="22859">
                  <a:moveTo>
                    <a:pt x="3048" y="22859"/>
                  </a:moveTo>
                  <a:lnTo>
                    <a:pt x="3048" y="0"/>
                  </a:lnTo>
                </a:path>
              </a:pathLst>
            </a:custGeom>
            <a:ln w="476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941" name="object 1941"/>
            <p:cNvSpPr/>
            <p:nvPr/>
          </p:nvSpPr>
          <p:spPr>
            <a:xfrm>
              <a:off x="5056632" y="7383780"/>
              <a:ext cx="1905" cy="22860"/>
            </a:xfrm>
            <a:custGeom>
              <a:avLst/>
              <a:gdLst/>
              <a:ahLst/>
              <a:cxnLst/>
              <a:rect l="l" t="t" r="r" b="b"/>
              <a:pathLst>
                <a:path w="1904" h="22859">
                  <a:moveTo>
                    <a:pt x="761" y="-2381"/>
                  </a:moveTo>
                  <a:lnTo>
                    <a:pt x="761" y="25240"/>
                  </a:lnTo>
                </a:path>
              </a:pathLst>
            </a:custGeom>
            <a:ln w="6286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942" name="object 1942"/>
            <p:cNvSpPr/>
            <p:nvPr/>
          </p:nvSpPr>
          <p:spPr>
            <a:xfrm>
              <a:off x="5059679" y="7383780"/>
              <a:ext cx="0" cy="22860"/>
            </a:xfrm>
            <a:custGeom>
              <a:avLst/>
              <a:gdLst/>
              <a:ahLst/>
              <a:cxnLst/>
              <a:rect l="l" t="t" r="r" b="b"/>
              <a:pathLst>
                <a:path h="22859">
                  <a:moveTo>
                    <a:pt x="0" y="22859"/>
                  </a:moveTo>
                  <a:lnTo>
                    <a:pt x="0" y="0"/>
                  </a:lnTo>
                </a:path>
                <a:path h="22859">
                  <a:moveTo>
                    <a:pt x="0" y="22859"/>
                  </a:moveTo>
                  <a:lnTo>
                    <a:pt x="0" y="0"/>
                  </a:lnTo>
                </a:path>
              </a:pathLst>
            </a:custGeom>
            <a:ln w="476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943" name="object 1943"/>
            <p:cNvSpPr/>
            <p:nvPr/>
          </p:nvSpPr>
          <p:spPr>
            <a:xfrm>
              <a:off x="5059679" y="7383780"/>
              <a:ext cx="1905" cy="22860"/>
            </a:xfrm>
            <a:custGeom>
              <a:avLst/>
              <a:gdLst/>
              <a:ahLst/>
              <a:cxnLst/>
              <a:rect l="l" t="t" r="r" b="b"/>
              <a:pathLst>
                <a:path w="1904" h="22859">
                  <a:moveTo>
                    <a:pt x="761" y="-2381"/>
                  </a:moveTo>
                  <a:lnTo>
                    <a:pt x="761" y="25240"/>
                  </a:lnTo>
                </a:path>
              </a:pathLst>
            </a:custGeom>
            <a:ln w="6286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944" name="object 1944"/>
            <p:cNvSpPr/>
            <p:nvPr/>
          </p:nvSpPr>
          <p:spPr>
            <a:xfrm>
              <a:off x="5061966" y="7381398"/>
              <a:ext cx="0" cy="27940"/>
            </a:xfrm>
            <a:custGeom>
              <a:avLst/>
              <a:gdLst/>
              <a:ahLst/>
              <a:cxnLst/>
              <a:rect l="l" t="t" r="r" b="b"/>
              <a:pathLst>
                <a:path h="27940">
                  <a:moveTo>
                    <a:pt x="0" y="0"/>
                  </a:moveTo>
                  <a:lnTo>
                    <a:pt x="0" y="27622"/>
                  </a:lnTo>
                </a:path>
                <a:path h="27940">
                  <a:moveTo>
                    <a:pt x="0" y="0"/>
                  </a:moveTo>
                  <a:lnTo>
                    <a:pt x="0" y="27622"/>
                  </a:lnTo>
                </a:path>
              </a:pathLst>
            </a:custGeom>
            <a:ln w="6286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945" name="object 1945"/>
            <p:cNvSpPr/>
            <p:nvPr/>
          </p:nvSpPr>
          <p:spPr>
            <a:xfrm>
              <a:off x="5062728" y="7383780"/>
              <a:ext cx="1905" cy="22860"/>
            </a:xfrm>
            <a:custGeom>
              <a:avLst/>
              <a:gdLst/>
              <a:ahLst/>
              <a:cxnLst/>
              <a:rect l="l" t="t" r="r" b="b"/>
              <a:pathLst>
                <a:path w="1904" h="22859">
                  <a:moveTo>
                    <a:pt x="761" y="-2381"/>
                  </a:moveTo>
                  <a:lnTo>
                    <a:pt x="761" y="25240"/>
                  </a:lnTo>
                </a:path>
              </a:pathLst>
            </a:custGeom>
            <a:ln w="6286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946" name="object 1946"/>
            <p:cNvSpPr/>
            <p:nvPr/>
          </p:nvSpPr>
          <p:spPr>
            <a:xfrm>
              <a:off x="5064252" y="7383780"/>
              <a:ext cx="1905" cy="22860"/>
            </a:xfrm>
            <a:custGeom>
              <a:avLst/>
              <a:gdLst/>
              <a:ahLst/>
              <a:cxnLst/>
              <a:rect l="l" t="t" r="r" b="b"/>
              <a:pathLst>
                <a:path w="1904" h="22859">
                  <a:moveTo>
                    <a:pt x="762" y="-2381"/>
                  </a:moveTo>
                  <a:lnTo>
                    <a:pt x="762" y="25240"/>
                  </a:lnTo>
                </a:path>
              </a:pathLst>
            </a:custGeom>
            <a:ln w="6286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947" name="object 1947"/>
            <p:cNvSpPr/>
            <p:nvPr/>
          </p:nvSpPr>
          <p:spPr>
            <a:xfrm>
              <a:off x="5066538" y="7381398"/>
              <a:ext cx="0" cy="27940"/>
            </a:xfrm>
            <a:custGeom>
              <a:avLst/>
              <a:gdLst/>
              <a:ahLst/>
              <a:cxnLst/>
              <a:rect l="l" t="t" r="r" b="b"/>
              <a:pathLst>
                <a:path h="27940">
                  <a:moveTo>
                    <a:pt x="0" y="0"/>
                  </a:moveTo>
                  <a:lnTo>
                    <a:pt x="0" y="27622"/>
                  </a:lnTo>
                </a:path>
                <a:path h="27940">
                  <a:moveTo>
                    <a:pt x="0" y="0"/>
                  </a:moveTo>
                  <a:lnTo>
                    <a:pt x="0" y="27622"/>
                  </a:lnTo>
                </a:path>
              </a:pathLst>
            </a:custGeom>
            <a:ln w="6286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948" name="object 1948"/>
            <p:cNvSpPr/>
            <p:nvPr/>
          </p:nvSpPr>
          <p:spPr>
            <a:xfrm>
              <a:off x="5067300" y="7383780"/>
              <a:ext cx="7620" cy="22860"/>
            </a:xfrm>
            <a:custGeom>
              <a:avLst/>
              <a:gdLst/>
              <a:ahLst/>
              <a:cxnLst/>
              <a:rect l="l" t="t" r="r" b="b"/>
              <a:pathLst>
                <a:path w="7620" h="22859">
                  <a:moveTo>
                    <a:pt x="0" y="22859"/>
                  </a:moveTo>
                  <a:lnTo>
                    <a:pt x="0" y="0"/>
                  </a:lnTo>
                </a:path>
                <a:path w="7620" h="22859">
                  <a:moveTo>
                    <a:pt x="1523" y="22859"/>
                  </a:moveTo>
                  <a:lnTo>
                    <a:pt x="1523" y="0"/>
                  </a:lnTo>
                </a:path>
                <a:path w="7620" h="22859">
                  <a:moveTo>
                    <a:pt x="3048" y="22859"/>
                  </a:moveTo>
                  <a:lnTo>
                    <a:pt x="3048" y="0"/>
                  </a:lnTo>
                </a:path>
                <a:path w="7620" h="22859">
                  <a:moveTo>
                    <a:pt x="3048" y="22859"/>
                  </a:moveTo>
                  <a:lnTo>
                    <a:pt x="3048" y="0"/>
                  </a:lnTo>
                </a:path>
                <a:path w="7620" h="22859">
                  <a:moveTo>
                    <a:pt x="4571" y="22859"/>
                  </a:moveTo>
                  <a:lnTo>
                    <a:pt x="4571" y="0"/>
                  </a:lnTo>
                </a:path>
                <a:path w="7620" h="22859">
                  <a:moveTo>
                    <a:pt x="6096" y="22859"/>
                  </a:moveTo>
                  <a:lnTo>
                    <a:pt x="6096" y="0"/>
                  </a:lnTo>
                </a:path>
                <a:path w="7620" h="22859">
                  <a:moveTo>
                    <a:pt x="6096" y="22859"/>
                  </a:moveTo>
                  <a:lnTo>
                    <a:pt x="6096" y="0"/>
                  </a:lnTo>
                </a:path>
                <a:path w="7620" h="22859">
                  <a:moveTo>
                    <a:pt x="7619" y="22859"/>
                  </a:moveTo>
                  <a:lnTo>
                    <a:pt x="7619" y="0"/>
                  </a:lnTo>
                </a:path>
              </a:pathLst>
            </a:custGeom>
            <a:ln w="476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949" name="object 1949"/>
            <p:cNvSpPr/>
            <p:nvPr/>
          </p:nvSpPr>
          <p:spPr>
            <a:xfrm>
              <a:off x="5074920" y="7383780"/>
              <a:ext cx="1905" cy="22860"/>
            </a:xfrm>
            <a:custGeom>
              <a:avLst/>
              <a:gdLst/>
              <a:ahLst/>
              <a:cxnLst/>
              <a:rect l="l" t="t" r="r" b="b"/>
              <a:pathLst>
                <a:path w="1904" h="22859">
                  <a:moveTo>
                    <a:pt x="762" y="-2381"/>
                  </a:moveTo>
                  <a:lnTo>
                    <a:pt x="762" y="25240"/>
                  </a:lnTo>
                </a:path>
              </a:pathLst>
            </a:custGeom>
            <a:ln w="6286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950" name="object 1950"/>
            <p:cNvSpPr/>
            <p:nvPr/>
          </p:nvSpPr>
          <p:spPr>
            <a:xfrm>
              <a:off x="5077205" y="7381398"/>
              <a:ext cx="0" cy="27940"/>
            </a:xfrm>
            <a:custGeom>
              <a:avLst/>
              <a:gdLst/>
              <a:ahLst/>
              <a:cxnLst/>
              <a:rect l="l" t="t" r="r" b="b"/>
              <a:pathLst>
                <a:path h="27940">
                  <a:moveTo>
                    <a:pt x="0" y="0"/>
                  </a:moveTo>
                  <a:lnTo>
                    <a:pt x="0" y="27622"/>
                  </a:lnTo>
                </a:path>
                <a:path h="27940">
                  <a:moveTo>
                    <a:pt x="0" y="0"/>
                  </a:moveTo>
                  <a:lnTo>
                    <a:pt x="0" y="27622"/>
                  </a:lnTo>
                </a:path>
              </a:pathLst>
            </a:custGeom>
            <a:ln w="6286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951" name="object 1951"/>
            <p:cNvSpPr/>
            <p:nvPr/>
          </p:nvSpPr>
          <p:spPr>
            <a:xfrm>
              <a:off x="5077967" y="7383780"/>
              <a:ext cx="1905" cy="22860"/>
            </a:xfrm>
            <a:custGeom>
              <a:avLst/>
              <a:gdLst/>
              <a:ahLst/>
              <a:cxnLst/>
              <a:rect l="l" t="t" r="r" b="b"/>
              <a:pathLst>
                <a:path w="1904" h="22859">
                  <a:moveTo>
                    <a:pt x="762" y="-2381"/>
                  </a:moveTo>
                  <a:lnTo>
                    <a:pt x="762" y="25240"/>
                  </a:lnTo>
                </a:path>
              </a:pathLst>
            </a:custGeom>
            <a:ln w="6286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952" name="object 1952"/>
            <p:cNvSpPr/>
            <p:nvPr/>
          </p:nvSpPr>
          <p:spPr>
            <a:xfrm>
              <a:off x="5079492" y="7383780"/>
              <a:ext cx="1905" cy="22860"/>
            </a:xfrm>
            <a:custGeom>
              <a:avLst/>
              <a:gdLst/>
              <a:ahLst/>
              <a:cxnLst/>
              <a:rect l="l" t="t" r="r" b="b"/>
              <a:pathLst>
                <a:path w="1904" h="22859">
                  <a:moveTo>
                    <a:pt x="761" y="-2381"/>
                  </a:moveTo>
                  <a:lnTo>
                    <a:pt x="761" y="25240"/>
                  </a:lnTo>
                </a:path>
              </a:pathLst>
            </a:custGeom>
            <a:ln w="6286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953" name="object 1953"/>
            <p:cNvSpPr/>
            <p:nvPr/>
          </p:nvSpPr>
          <p:spPr>
            <a:xfrm>
              <a:off x="5081777" y="7381398"/>
              <a:ext cx="0" cy="27940"/>
            </a:xfrm>
            <a:custGeom>
              <a:avLst/>
              <a:gdLst/>
              <a:ahLst/>
              <a:cxnLst/>
              <a:rect l="l" t="t" r="r" b="b"/>
              <a:pathLst>
                <a:path h="27940">
                  <a:moveTo>
                    <a:pt x="0" y="0"/>
                  </a:moveTo>
                  <a:lnTo>
                    <a:pt x="0" y="27622"/>
                  </a:lnTo>
                </a:path>
                <a:path h="27940">
                  <a:moveTo>
                    <a:pt x="0" y="0"/>
                  </a:moveTo>
                  <a:lnTo>
                    <a:pt x="0" y="27622"/>
                  </a:lnTo>
                </a:path>
              </a:pathLst>
            </a:custGeom>
            <a:ln w="6286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954" name="object 1954"/>
            <p:cNvSpPr/>
            <p:nvPr/>
          </p:nvSpPr>
          <p:spPr>
            <a:xfrm>
              <a:off x="5082539" y="7383780"/>
              <a:ext cx="1905" cy="22860"/>
            </a:xfrm>
            <a:custGeom>
              <a:avLst/>
              <a:gdLst/>
              <a:ahLst/>
              <a:cxnLst/>
              <a:rect l="l" t="t" r="r" b="b"/>
              <a:pathLst>
                <a:path w="1904" h="22859">
                  <a:moveTo>
                    <a:pt x="762" y="-2381"/>
                  </a:moveTo>
                  <a:lnTo>
                    <a:pt x="762" y="25240"/>
                  </a:lnTo>
                </a:path>
              </a:pathLst>
            </a:custGeom>
            <a:ln w="6286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955" name="object 1955"/>
            <p:cNvSpPr/>
            <p:nvPr/>
          </p:nvSpPr>
          <p:spPr>
            <a:xfrm>
              <a:off x="5084064" y="7383780"/>
              <a:ext cx="0" cy="22860"/>
            </a:xfrm>
            <a:custGeom>
              <a:avLst/>
              <a:gdLst/>
              <a:ahLst/>
              <a:cxnLst/>
              <a:rect l="l" t="t" r="r" b="b"/>
              <a:pathLst>
                <a:path h="22859">
                  <a:moveTo>
                    <a:pt x="0" y="22859"/>
                  </a:moveTo>
                  <a:lnTo>
                    <a:pt x="0" y="0"/>
                  </a:lnTo>
                </a:path>
                <a:path h="22859">
                  <a:moveTo>
                    <a:pt x="0" y="22859"/>
                  </a:moveTo>
                  <a:lnTo>
                    <a:pt x="0" y="0"/>
                  </a:lnTo>
                </a:path>
              </a:pathLst>
            </a:custGeom>
            <a:ln w="476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956" name="object 1956"/>
            <p:cNvSpPr/>
            <p:nvPr/>
          </p:nvSpPr>
          <p:spPr>
            <a:xfrm>
              <a:off x="5085588" y="7383780"/>
              <a:ext cx="1905" cy="22860"/>
            </a:xfrm>
            <a:custGeom>
              <a:avLst/>
              <a:gdLst/>
              <a:ahLst/>
              <a:cxnLst/>
              <a:rect l="l" t="t" r="r" b="b"/>
              <a:pathLst>
                <a:path w="1904" h="22859">
                  <a:moveTo>
                    <a:pt x="762" y="-2381"/>
                  </a:moveTo>
                  <a:lnTo>
                    <a:pt x="762" y="25240"/>
                  </a:lnTo>
                </a:path>
              </a:pathLst>
            </a:custGeom>
            <a:ln w="6286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957" name="object 1957"/>
            <p:cNvSpPr/>
            <p:nvPr/>
          </p:nvSpPr>
          <p:spPr>
            <a:xfrm>
              <a:off x="5087111" y="7383780"/>
              <a:ext cx="1905" cy="22860"/>
            </a:xfrm>
            <a:custGeom>
              <a:avLst/>
              <a:gdLst/>
              <a:ahLst/>
              <a:cxnLst/>
              <a:rect l="l" t="t" r="r" b="b"/>
              <a:pathLst>
                <a:path w="1904" h="22859">
                  <a:moveTo>
                    <a:pt x="0" y="22859"/>
                  </a:moveTo>
                  <a:lnTo>
                    <a:pt x="0" y="0"/>
                  </a:lnTo>
                </a:path>
                <a:path w="1904" h="22859">
                  <a:moveTo>
                    <a:pt x="1523" y="22859"/>
                  </a:moveTo>
                  <a:lnTo>
                    <a:pt x="1523" y="0"/>
                  </a:lnTo>
                </a:path>
                <a:path w="1904" h="22859">
                  <a:moveTo>
                    <a:pt x="1523" y="22859"/>
                  </a:moveTo>
                  <a:lnTo>
                    <a:pt x="1523" y="0"/>
                  </a:lnTo>
                </a:path>
              </a:pathLst>
            </a:custGeom>
            <a:ln w="476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958" name="object 1958"/>
            <p:cNvSpPr/>
            <p:nvPr/>
          </p:nvSpPr>
          <p:spPr>
            <a:xfrm>
              <a:off x="5088635" y="7383780"/>
              <a:ext cx="1905" cy="22860"/>
            </a:xfrm>
            <a:custGeom>
              <a:avLst/>
              <a:gdLst/>
              <a:ahLst/>
              <a:cxnLst/>
              <a:rect l="l" t="t" r="r" b="b"/>
              <a:pathLst>
                <a:path w="1904" h="22859">
                  <a:moveTo>
                    <a:pt x="762" y="-2381"/>
                  </a:moveTo>
                  <a:lnTo>
                    <a:pt x="762" y="25240"/>
                  </a:lnTo>
                </a:path>
              </a:pathLst>
            </a:custGeom>
            <a:ln w="6286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959" name="object 1959"/>
            <p:cNvSpPr/>
            <p:nvPr/>
          </p:nvSpPr>
          <p:spPr>
            <a:xfrm>
              <a:off x="5091684" y="7383780"/>
              <a:ext cx="0" cy="22860"/>
            </a:xfrm>
            <a:custGeom>
              <a:avLst/>
              <a:gdLst/>
              <a:ahLst/>
              <a:cxnLst/>
              <a:rect l="l" t="t" r="r" b="b"/>
              <a:pathLst>
                <a:path h="22859">
                  <a:moveTo>
                    <a:pt x="0" y="22859"/>
                  </a:moveTo>
                  <a:lnTo>
                    <a:pt x="0" y="0"/>
                  </a:lnTo>
                </a:path>
              </a:pathLst>
            </a:custGeom>
            <a:ln w="476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960" name="object 1960"/>
            <p:cNvSpPr/>
            <p:nvPr/>
          </p:nvSpPr>
          <p:spPr>
            <a:xfrm>
              <a:off x="5092445" y="7381398"/>
              <a:ext cx="0" cy="27940"/>
            </a:xfrm>
            <a:custGeom>
              <a:avLst/>
              <a:gdLst/>
              <a:ahLst/>
              <a:cxnLst/>
              <a:rect l="l" t="t" r="r" b="b"/>
              <a:pathLst>
                <a:path h="27940">
                  <a:moveTo>
                    <a:pt x="0" y="0"/>
                  </a:moveTo>
                  <a:lnTo>
                    <a:pt x="0" y="27622"/>
                  </a:lnTo>
                </a:path>
                <a:path h="27940">
                  <a:moveTo>
                    <a:pt x="0" y="0"/>
                  </a:moveTo>
                  <a:lnTo>
                    <a:pt x="0" y="27622"/>
                  </a:lnTo>
                </a:path>
              </a:pathLst>
            </a:custGeom>
            <a:ln w="6286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961" name="object 1961"/>
            <p:cNvSpPr/>
            <p:nvPr/>
          </p:nvSpPr>
          <p:spPr>
            <a:xfrm>
              <a:off x="5094732" y="7383780"/>
              <a:ext cx="0" cy="22860"/>
            </a:xfrm>
            <a:custGeom>
              <a:avLst/>
              <a:gdLst/>
              <a:ahLst/>
              <a:cxnLst/>
              <a:rect l="l" t="t" r="r" b="b"/>
              <a:pathLst>
                <a:path h="22859">
                  <a:moveTo>
                    <a:pt x="0" y="22859"/>
                  </a:moveTo>
                  <a:lnTo>
                    <a:pt x="0" y="0"/>
                  </a:lnTo>
                </a:path>
              </a:pathLst>
            </a:custGeom>
            <a:ln w="476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962" name="object 1962"/>
            <p:cNvSpPr/>
            <p:nvPr/>
          </p:nvSpPr>
          <p:spPr>
            <a:xfrm>
              <a:off x="5095494" y="7381398"/>
              <a:ext cx="0" cy="27940"/>
            </a:xfrm>
            <a:custGeom>
              <a:avLst/>
              <a:gdLst/>
              <a:ahLst/>
              <a:cxnLst/>
              <a:rect l="l" t="t" r="r" b="b"/>
              <a:pathLst>
                <a:path h="27940">
                  <a:moveTo>
                    <a:pt x="0" y="0"/>
                  </a:moveTo>
                  <a:lnTo>
                    <a:pt x="0" y="27622"/>
                  </a:lnTo>
                </a:path>
                <a:path h="27940">
                  <a:moveTo>
                    <a:pt x="0" y="0"/>
                  </a:moveTo>
                  <a:lnTo>
                    <a:pt x="0" y="27622"/>
                  </a:lnTo>
                </a:path>
              </a:pathLst>
            </a:custGeom>
            <a:ln w="6286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963" name="object 1963"/>
            <p:cNvSpPr/>
            <p:nvPr/>
          </p:nvSpPr>
          <p:spPr>
            <a:xfrm>
              <a:off x="5096255" y="7383780"/>
              <a:ext cx="1905" cy="22860"/>
            </a:xfrm>
            <a:custGeom>
              <a:avLst/>
              <a:gdLst/>
              <a:ahLst/>
              <a:cxnLst/>
              <a:rect l="l" t="t" r="r" b="b"/>
              <a:pathLst>
                <a:path w="1904" h="22859">
                  <a:moveTo>
                    <a:pt x="762" y="-2381"/>
                  </a:moveTo>
                  <a:lnTo>
                    <a:pt x="762" y="25240"/>
                  </a:lnTo>
                </a:path>
              </a:pathLst>
            </a:custGeom>
            <a:ln w="6286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964" name="object 1964"/>
            <p:cNvSpPr/>
            <p:nvPr/>
          </p:nvSpPr>
          <p:spPr>
            <a:xfrm>
              <a:off x="5097779" y="7383780"/>
              <a:ext cx="1905" cy="22860"/>
            </a:xfrm>
            <a:custGeom>
              <a:avLst/>
              <a:gdLst/>
              <a:ahLst/>
              <a:cxnLst/>
              <a:rect l="l" t="t" r="r" b="b"/>
              <a:pathLst>
                <a:path w="1904" h="22859">
                  <a:moveTo>
                    <a:pt x="761" y="-2381"/>
                  </a:moveTo>
                  <a:lnTo>
                    <a:pt x="761" y="25240"/>
                  </a:lnTo>
                </a:path>
              </a:pathLst>
            </a:custGeom>
            <a:ln w="6286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965" name="object 1965"/>
            <p:cNvSpPr/>
            <p:nvPr/>
          </p:nvSpPr>
          <p:spPr>
            <a:xfrm>
              <a:off x="5099303" y="7383780"/>
              <a:ext cx="0" cy="22860"/>
            </a:xfrm>
            <a:custGeom>
              <a:avLst/>
              <a:gdLst/>
              <a:ahLst/>
              <a:cxnLst/>
              <a:rect l="l" t="t" r="r" b="b"/>
              <a:pathLst>
                <a:path h="22859">
                  <a:moveTo>
                    <a:pt x="0" y="22859"/>
                  </a:moveTo>
                  <a:lnTo>
                    <a:pt x="0" y="0"/>
                  </a:lnTo>
                </a:path>
                <a:path h="22859">
                  <a:moveTo>
                    <a:pt x="0" y="22859"/>
                  </a:moveTo>
                  <a:lnTo>
                    <a:pt x="0" y="0"/>
                  </a:lnTo>
                </a:path>
              </a:pathLst>
            </a:custGeom>
            <a:ln w="476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966" name="object 1966"/>
            <p:cNvSpPr/>
            <p:nvPr/>
          </p:nvSpPr>
          <p:spPr>
            <a:xfrm>
              <a:off x="5100828" y="7383780"/>
              <a:ext cx="1905" cy="22860"/>
            </a:xfrm>
            <a:custGeom>
              <a:avLst/>
              <a:gdLst/>
              <a:ahLst/>
              <a:cxnLst/>
              <a:rect l="l" t="t" r="r" b="b"/>
              <a:pathLst>
                <a:path w="1904" h="22859">
                  <a:moveTo>
                    <a:pt x="761" y="-2381"/>
                  </a:moveTo>
                  <a:lnTo>
                    <a:pt x="761" y="25240"/>
                  </a:lnTo>
                </a:path>
              </a:pathLst>
            </a:custGeom>
            <a:ln w="6286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967" name="object 1967"/>
            <p:cNvSpPr/>
            <p:nvPr/>
          </p:nvSpPr>
          <p:spPr>
            <a:xfrm>
              <a:off x="5102352" y="7383780"/>
              <a:ext cx="0" cy="22860"/>
            </a:xfrm>
            <a:custGeom>
              <a:avLst/>
              <a:gdLst/>
              <a:ahLst/>
              <a:cxnLst/>
              <a:rect l="l" t="t" r="r" b="b"/>
              <a:pathLst>
                <a:path h="22859">
                  <a:moveTo>
                    <a:pt x="0" y="22859"/>
                  </a:moveTo>
                  <a:lnTo>
                    <a:pt x="0" y="0"/>
                  </a:lnTo>
                </a:path>
              </a:pathLst>
            </a:custGeom>
            <a:ln w="476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968" name="object 1968"/>
            <p:cNvSpPr/>
            <p:nvPr/>
          </p:nvSpPr>
          <p:spPr>
            <a:xfrm>
              <a:off x="5104638" y="7381398"/>
              <a:ext cx="0" cy="27940"/>
            </a:xfrm>
            <a:custGeom>
              <a:avLst/>
              <a:gdLst/>
              <a:ahLst/>
              <a:cxnLst/>
              <a:rect l="l" t="t" r="r" b="b"/>
              <a:pathLst>
                <a:path h="27940">
                  <a:moveTo>
                    <a:pt x="0" y="0"/>
                  </a:moveTo>
                  <a:lnTo>
                    <a:pt x="0" y="27622"/>
                  </a:lnTo>
                </a:path>
                <a:path h="27940">
                  <a:moveTo>
                    <a:pt x="0" y="0"/>
                  </a:moveTo>
                  <a:lnTo>
                    <a:pt x="0" y="27622"/>
                  </a:lnTo>
                </a:path>
              </a:pathLst>
            </a:custGeom>
            <a:ln w="6286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969" name="object 1969"/>
            <p:cNvSpPr/>
            <p:nvPr/>
          </p:nvSpPr>
          <p:spPr>
            <a:xfrm>
              <a:off x="5105400" y="7383780"/>
              <a:ext cx="6350" cy="22860"/>
            </a:xfrm>
            <a:custGeom>
              <a:avLst/>
              <a:gdLst/>
              <a:ahLst/>
              <a:cxnLst/>
              <a:rect l="l" t="t" r="r" b="b"/>
              <a:pathLst>
                <a:path w="6350" h="22859">
                  <a:moveTo>
                    <a:pt x="0" y="22859"/>
                  </a:moveTo>
                  <a:lnTo>
                    <a:pt x="0" y="0"/>
                  </a:lnTo>
                </a:path>
                <a:path w="6350" h="22859">
                  <a:moveTo>
                    <a:pt x="1523" y="22859"/>
                  </a:moveTo>
                  <a:lnTo>
                    <a:pt x="1523" y="0"/>
                  </a:lnTo>
                </a:path>
                <a:path w="6350" h="22859">
                  <a:moveTo>
                    <a:pt x="3048" y="22859"/>
                  </a:moveTo>
                  <a:lnTo>
                    <a:pt x="3048" y="0"/>
                  </a:lnTo>
                </a:path>
                <a:path w="6350" h="22859">
                  <a:moveTo>
                    <a:pt x="3048" y="22859"/>
                  </a:moveTo>
                  <a:lnTo>
                    <a:pt x="3048" y="0"/>
                  </a:lnTo>
                </a:path>
                <a:path w="6350" h="22859">
                  <a:moveTo>
                    <a:pt x="4571" y="22859"/>
                  </a:moveTo>
                  <a:lnTo>
                    <a:pt x="4571" y="0"/>
                  </a:lnTo>
                </a:path>
                <a:path w="6350" h="22859">
                  <a:moveTo>
                    <a:pt x="6096" y="22859"/>
                  </a:moveTo>
                  <a:lnTo>
                    <a:pt x="6096" y="0"/>
                  </a:lnTo>
                </a:path>
                <a:path w="6350" h="22859">
                  <a:moveTo>
                    <a:pt x="6096" y="22859"/>
                  </a:moveTo>
                  <a:lnTo>
                    <a:pt x="6096" y="0"/>
                  </a:lnTo>
                </a:path>
              </a:pathLst>
            </a:custGeom>
            <a:ln w="476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970" name="object 1970"/>
            <p:cNvSpPr/>
            <p:nvPr/>
          </p:nvSpPr>
          <p:spPr>
            <a:xfrm>
              <a:off x="5111496" y="7383780"/>
              <a:ext cx="1905" cy="22860"/>
            </a:xfrm>
            <a:custGeom>
              <a:avLst/>
              <a:gdLst/>
              <a:ahLst/>
              <a:cxnLst/>
              <a:rect l="l" t="t" r="r" b="b"/>
              <a:pathLst>
                <a:path w="1904" h="22859">
                  <a:moveTo>
                    <a:pt x="761" y="-2381"/>
                  </a:moveTo>
                  <a:lnTo>
                    <a:pt x="761" y="25240"/>
                  </a:lnTo>
                </a:path>
              </a:pathLst>
            </a:custGeom>
            <a:ln w="6286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971" name="object 1971"/>
            <p:cNvSpPr/>
            <p:nvPr/>
          </p:nvSpPr>
          <p:spPr>
            <a:xfrm>
              <a:off x="5113020" y="7383780"/>
              <a:ext cx="1905" cy="22860"/>
            </a:xfrm>
            <a:custGeom>
              <a:avLst/>
              <a:gdLst/>
              <a:ahLst/>
              <a:cxnLst/>
              <a:rect l="l" t="t" r="r" b="b"/>
              <a:pathLst>
                <a:path w="1904" h="22859">
                  <a:moveTo>
                    <a:pt x="762" y="-2381"/>
                  </a:moveTo>
                  <a:lnTo>
                    <a:pt x="762" y="25240"/>
                  </a:lnTo>
                </a:path>
              </a:pathLst>
            </a:custGeom>
            <a:ln w="6286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972" name="object 1972"/>
            <p:cNvSpPr/>
            <p:nvPr/>
          </p:nvSpPr>
          <p:spPr>
            <a:xfrm>
              <a:off x="5115305" y="7381398"/>
              <a:ext cx="0" cy="27940"/>
            </a:xfrm>
            <a:custGeom>
              <a:avLst/>
              <a:gdLst/>
              <a:ahLst/>
              <a:cxnLst/>
              <a:rect l="l" t="t" r="r" b="b"/>
              <a:pathLst>
                <a:path h="27940">
                  <a:moveTo>
                    <a:pt x="0" y="0"/>
                  </a:moveTo>
                  <a:lnTo>
                    <a:pt x="0" y="27622"/>
                  </a:lnTo>
                </a:path>
                <a:path h="27940">
                  <a:moveTo>
                    <a:pt x="0" y="0"/>
                  </a:moveTo>
                  <a:lnTo>
                    <a:pt x="0" y="27622"/>
                  </a:lnTo>
                </a:path>
              </a:pathLst>
            </a:custGeom>
            <a:ln w="6286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973" name="object 1973"/>
            <p:cNvSpPr/>
            <p:nvPr/>
          </p:nvSpPr>
          <p:spPr>
            <a:xfrm>
              <a:off x="5116067" y="7383780"/>
              <a:ext cx="1905" cy="22860"/>
            </a:xfrm>
            <a:custGeom>
              <a:avLst/>
              <a:gdLst/>
              <a:ahLst/>
              <a:cxnLst/>
              <a:rect l="l" t="t" r="r" b="b"/>
              <a:pathLst>
                <a:path w="1904" h="22859">
                  <a:moveTo>
                    <a:pt x="762" y="-2381"/>
                  </a:moveTo>
                  <a:lnTo>
                    <a:pt x="762" y="25240"/>
                  </a:lnTo>
                </a:path>
              </a:pathLst>
            </a:custGeom>
            <a:ln w="6286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974" name="object 1974"/>
            <p:cNvSpPr/>
            <p:nvPr/>
          </p:nvSpPr>
          <p:spPr>
            <a:xfrm>
              <a:off x="5117592" y="7383780"/>
              <a:ext cx="1905" cy="22860"/>
            </a:xfrm>
            <a:custGeom>
              <a:avLst/>
              <a:gdLst/>
              <a:ahLst/>
              <a:cxnLst/>
              <a:rect l="l" t="t" r="r" b="b"/>
              <a:pathLst>
                <a:path w="1904" h="22859">
                  <a:moveTo>
                    <a:pt x="761" y="-2381"/>
                  </a:moveTo>
                  <a:lnTo>
                    <a:pt x="761" y="25240"/>
                  </a:lnTo>
                </a:path>
              </a:pathLst>
            </a:custGeom>
            <a:ln w="6286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975" name="object 1975"/>
            <p:cNvSpPr/>
            <p:nvPr/>
          </p:nvSpPr>
          <p:spPr>
            <a:xfrm>
              <a:off x="5119115" y="7383780"/>
              <a:ext cx="6350" cy="22860"/>
            </a:xfrm>
            <a:custGeom>
              <a:avLst/>
              <a:gdLst/>
              <a:ahLst/>
              <a:cxnLst/>
              <a:rect l="l" t="t" r="r" b="b"/>
              <a:pathLst>
                <a:path w="6350" h="22859">
                  <a:moveTo>
                    <a:pt x="0" y="22859"/>
                  </a:moveTo>
                  <a:lnTo>
                    <a:pt x="0" y="0"/>
                  </a:lnTo>
                </a:path>
                <a:path w="6350" h="22859">
                  <a:moveTo>
                    <a:pt x="0" y="22859"/>
                  </a:moveTo>
                  <a:lnTo>
                    <a:pt x="0" y="0"/>
                  </a:lnTo>
                </a:path>
                <a:path w="6350" h="22859">
                  <a:moveTo>
                    <a:pt x="1523" y="22859"/>
                  </a:moveTo>
                  <a:lnTo>
                    <a:pt x="1523" y="0"/>
                  </a:lnTo>
                </a:path>
                <a:path w="6350" h="22859">
                  <a:moveTo>
                    <a:pt x="3048" y="22859"/>
                  </a:moveTo>
                  <a:lnTo>
                    <a:pt x="3048" y="0"/>
                  </a:lnTo>
                </a:path>
                <a:path w="6350" h="22859">
                  <a:moveTo>
                    <a:pt x="3048" y="22859"/>
                  </a:moveTo>
                  <a:lnTo>
                    <a:pt x="3048" y="0"/>
                  </a:lnTo>
                </a:path>
                <a:path w="6350" h="22859">
                  <a:moveTo>
                    <a:pt x="4571" y="22859"/>
                  </a:moveTo>
                  <a:lnTo>
                    <a:pt x="4571" y="0"/>
                  </a:lnTo>
                </a:path>
                <a:path w="6350" h="22859">
                  <a:moveTo>
                    <a:pt x="6096" y="22859"/>
                  </a:moveTo>
                  <a:lnTo>
                    <a:pt x="6096" y="0"/>
                  </a:lnTo>
                </a:path>
              </a:pathLst>
            </a:custGeom>
            <a:ln w="476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976" name="object 1976"/>
            <p:cNvSpPr/>
            <p:nvPr/>
          </p:nvSpPr>
          <p:spPr>
            <a:xfrm>
              <a:off x="5125973" y="7381398"/>
              <a:ext cx="0" cy="27940"/>
            </a:xfrm>
            <a:custGeom>
              <a:avLst/>
              <a:gdLst/>
              <a:ahLst/>
              <a:cxnLst/>
              <a:rect l="l" t="t" r="r" b="b"/>
              <a:pathLst>
                <a:path h="27940">
                  <a:moveTo>
                    <a:pt x="0" y="0"/>
                  </a:moveTo>
                  <a:lnTo>
                    <a:pt x="0" y="27622"/>
                  </a:lnTo>
                </a:path>
                <a:path h="27940">
                  <a:moveTo>
                    <a:pt x="0" y="0"/>
                  </a:moveTo>
                  <a:lnTo>
                    <a:pt x="0" y="27622"/>
                  </a:lnTo>
                </a:path>
              </a:pathLst>
            </a:custGeom>
            <a:ln w="6286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977" name="object 1977"/>
            <p:cNvSpPr/>
            <p:nvPr/>
          </p:nvSpPr>
          <p:spPr>
            <a:xfrm>
              <a:off x="5126735" y="7383780"/>
              <a:ext cx="1905" cy="22860"/>
            </a:xfrm>
            <a:custGeom>
              <a:avLst/>
              <a:gdLst/>
              <a:ahLst/>
              <a:cxnLst/>
              <a:rect l="l" t="t" r="r" b="b"/>
              <a:pathLst>
                <a:path w="1904" h="22859">
                  <a:moveTo>
                    <a:pt x="762" y="-2381"/>
                  </a:moveTo>
                  <a:lnTo>
                    <a:pt x="762" y="25240"/>
                  </a:lnTo>
                </a:path>
              </a:pathLst>
            </a:custGeom>
            <a:ln w="6286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978" name="object 1978"/>
            <p:cNvSpPr/>
            <p:nvPr/>
          </p:nvSpPr>
          <p:spPr>
            <a:xfrm>
              <a:off x="5129784" y="7383780"/>
              <a:ext cx="0" cy="22860"/>
            </a:xfrm>
            <a:custGeom>
              <a:avLst/>
              <a:gdLst/>
              <a:ahLst/>
              <a:cxnLst/>
              <a:rect l="l" t="t" r="r" b="b"/>
              <a:pathLst>
                <a:path h="22859">
                  <a:moveTo>
                    <a:pt x="0" y="22859"/>
                  </a:moveTo>
                  <a:lnTo>
                    <a:pt x="0" y="0"/>
                  </a:lnTo>
                </a:path>
              </a:pathLst>
            </a:custGeom>
            <a:ln w="476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979" name="object 1979"/>
            <p:cNvSpPr/>
            <p:nvPr/>
          </p:nvSpPr>
          <p:spPr>
            <a:xfrm>
              <a:off x="5130545" y="7381398"/>
              <a:ext cx="0" cy="27940"/>
            </a:xfrm>
            <a:custGeom>
              <a:avLst/>
              <a:gdLst/>
              <a:ahLst/>
              <a:cxnLst/>
              <a:rect l="l" t="t" r="r" b="b"/>
              <a:pathLst>
                <a:path h="27940">
                  <a:moveTo>
                    <a:pt x="0" y="0"/>
                  </a:moveTo>
                  <a:lnTo>
                    <a:pt x="0" y="27622"/>
                  </a:lnTo>
                </a:path>
                <a:path h="27940">
                  <a:moveTo>
                    <a:pt x="0" y="0"/>
                  </a:moveTo>
                  <a:lnTo>
                    <a:pt x="0" y="27622"/>
                  </a:lnTo>
                </a:path>
              </a:pathLst>
            </a:custGeom>
            <a:ln w="6286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980" name="object 1980"/>
            <p:cNvSpPr/>
            <p:nvPr/>
          </p:nvSpPr>
          <p:spPr>
            <a:xfrm>
              <a:off x="5131307" y="7383780"/>
              <a:ext cx="1905" cy="22860"/>
            </a:xfrm>
            <a:custGeom>
              <a:avLst/>
              <a:gdLst/>
              <a:ahLst/>
              <a:cxnLst/>
              <a:rect l="l" t="t" r="r" b="b"/>
              <a:pathLst>
                <a:path w="1904" h="22859">
                  <a:moveTo>
                    <a:pt x="762" y="-2381"/>
                  </a:moveTo>
                  <a:lnTo>
                    <a:pt x="762" y="25240"/>
                  </a:lnTo>
                </a:path>
              </a:pathLst>
            </a:custGeom>
            <a:ln w="6286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981" name="object 1981"/>
            <p:cNvSpPr/>
            <p:nvPr/>
          </p:nvSpPr>
          <p:spPr>
            <a:xfrm>
              <a:off x="5133594" y="7381398"/>
              <a:ext cx="0" cy="27940"/>
            </a:xfrm>
            <a:custGeom>
              <a:avLst/>
              <a:gdLst/>
              <a:ahLst/>
              <a:cxnLst/>
              <a:rect l="l" t="t" r="r" b="b"/>
              <a:pathLst>
                <a:path h="27940">
                  <a:moveTo>
                    <a:pt x="0" y="0"/>
                  </a:moveTo>
                  <a:lnTo>
                    <a:pt x="0" y="27622"/>
                  </a:lnTo>
                </a:path>
                <a:path h="27940">
                  <a:moveTo>
                    <a:pt x="0" y="0"/>
                  </a:moveTo>
                  <a:lnTo>
                    <a:pt x="0" y="27622"/>
                  </a:lnTo>
                </a:path>
              </a:pathLst>
            </a:custGeom>
            <a:ln w="6286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982" name="object 1982"/>
            <p:cNvSpPr/>
            <p:nvPr/>
          </p:nvSpPr>
          <p:spPr>
            <a:xfrm>
              <a:off x="5134355" y="7383780"/>
              <a:ext cx="0" cy="22860"/>
            </a:xfrm>
            <a:custGeom>
              <a:avLst/>
              <a:gdLst/>
              <a:ahLst/>
              <a:cxnLst/>
              <a:rect l="l" t="t" r="r" b="b"/>
              <a:pathLst>
                <a:path h="22859">
                  <a:moveTo>
                    <a:pt x="0" y="22859"/>
                  </a:moveTo>
                  <a:lnTo>
                    <a:pt x="0" y="0"/>
                  </a:lnTo>
                </a:path>
              </a:pathLst>
            </a:custGeom>
            <a:ln w="476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983" name="object 1983"/>
            <p:cNvSpPr/>
            <p:nvPr/>
          </p:nvSpPr>
          <p:spPr>
            <a:xfrm>
              <a:off x="5135879" y="7383780"/>
              <a:ext cx="1905" cy="22860"/>
            </a:xfrm>
            <a:custGeom>
              <a:avLst/>
              <a:gdLst/>
              <a:ahLst/>
              <a:cxnLst/>
              <a:rect l="l" t="t" r="r" b="b"/>
              <a:pathLst>
                <a:path w="1904" h="22859">
                  <a:moveTo>
                    <a:pt x="761" y="-2381"/>
                  </a:moveTo>
                  <a:lnTo>
                    <a:pt x="761" y="25240"/>
                  </a:lnTo>
                </a:path>
              </a:pathLst>
            </a:custGeom>
            <a:ln w="6286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984" name="object 1984"/>
            <p:cNvSpPr/>
            <p:nvPr/>
          </p:nvSpPr>
          <p:spPr>
            <a:xfrm>
              <a:off x="5137403" y="7383780"/>
              <a:ext cx="0" cy="22860"/>
            </a:xfrm>
            <a:custGeom>
              <a:avLst/>
              <a:gdLst/>
              <a:ahLst/>
              <a:cxnLst/>
              <a:rect l="l" t="t" r="r" b="b"/>
              <a:pathLst>
                <a:path h="22859">
                  <a:moveTo>
                    <a:pt x="0" y="22859"/>
                  </a:moveTo>
                  <a:lnTo>
                    <a:pt x="0" y="0"/>
                  </a:lnTo>
                </a:path>
                <a:path h="22859">
                  <a:moveTo>
                    <a:pt x="0" y="22859"/>
                  </a:moveTo>
                  <a:lnTo>
                    <a:pt x="0" y="0"/>
                  </a:lnTo>
                </a:path>
              </a:pathLst>
            </a:custGeom>
            <a:ln w="476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985" name="object 1985"/>
            <p:cNvSpPr/>
            <p:nvPr/>
          </p:nvSpPr>
          <p:spPr>
            <a:xfrm>
              <a:off x="5138928" y="7383780"/>
              <a:ext cx="1905" cy="22860"/>
            </a:xfrm>
            <a:custGeom>
              <a:avLst/>
              <a:gdLst/>
              <a:ahLst/>
              <a:cxnLst/>
              <a:rect l="l" t="t" r="r" b="b"/>
              <a:pathLst>
                <a:path w="1904" h="22859">
                  <a:moveTo>
                    <a:pt x="761" y="-2381"/>
                  </a:moveTo>
                  <a:lnTo>
                    <a:pt x="761" y="25240"/>
                  </a:lnTo>
                </a:path>
              </a:pathLst>
            </a:custGeom>
            <a:ln w="6286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986" name="object 1986"/>
            <p:cNvSpPr/>
            <p:nvPr/>
          </p:nvSpPr>
          <p:spPr>
            <a:xfrm>
              <a:off x="5140452" y="7383780"/>
              <a:ext cx="0" cy="22860"/>
            </a:xfrm>
            <a:custGeom>
              <a:avLst/>
              <a:gdLst/>
              <a:ahLst/>
              <a:cxnLst/>
              <a:rect l="l" t="t" r="r" b="b"/>
              <a:pathLst>
                <a:path h="22859">
                  <a:moveTo>
                    <a:pt x="0" y="22859"/>
                  </a:moveTo>
                  <a:lnTo>
                    <a:pt x="0" y="0"/>
                  </a:lnTo>
                </a:path>
              </a:pathLst>
            </a:custGeom>
            <a:ln w="476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987" name="object 1987"/>
            <p:cNvSpPr/>
            <p:nvPr/>
          </p:nvSpPr>
          <p:spPr>
            <a:xfrm>
              <a:off x="5141214" y="7381398"/>
              <a:ext cx="0" cy="27940"/>
            </a:xfrm>
            <a:custGeom>
              <a:avLst/>
              <a:gdLst/>
              <a:ahLst/>
              <a:cxnLst/>
              <a:rect l="l" t="t" r="r" b="b"/>
              <a:pathLst>
                <a:path h="27940">
                  <a:moveTo>
                    <a:pt x="0" y="0"/>
                  </a:moveTo>
                  <a:lnTo>
                    <a:pt x="0" y="27622"/>
                  </a:lnTo>
                </a:path>
                <a:path h="27940">
                  <a:moveTo>
                    <a:pt x="0" y="0"/>
                  </a:moveTo>
                  <a:lnTo>
                    <a:pt x="0" y="27622"/>
                  </a:lnTo>
                </a:path>
              </a:pathLst>
            </a:custGeom>
            <a:ln w="6286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988" name="object 1988"/>
            <p:cNvSpPr/>
            <p:nvPr/>
          </p:nvSpPr>
          <p:spPr>
            <a:xfrm>
              <a:off x="5143500" y="7383780"/>
              <a:ext cx="1905" cy="22860"/>
            </a:xfrm>
            <a:custGeom>
              <a:avLst/>
              <a:gdLst/>
              <a:ahLst/>
              <a:cxnLst/>
              <a:rect l="l" t="t" r="r" b="b"/>
              <a:pathLst>
                <a:path w="1904" h="22859">
                  <a:moveTo>
                    <a:pt x="0" y="22859"/>
                  </a:moveTo>
                  <a:lnTo>
                    <a:pt x="0" y="0"/>
                  </a:lnTo>
                </a:path>
                <a:path w="1904" h="22859">
                  <a:moveTo>
                    <a:pt x="1523" y="22859"/>
                  </a:moveTo>
                  <a:lnTo>
                    <a:pt x="1523" y="0"/>
                  </a:lnTo>
                </a:path>
                <a:path w="1904" h="22859">
                  <a:moveTo>
                    <a:pt x="1523" y="22859"/>
                  </a:moveTo>
                  <a:lnTo>
                    <a:pt x="1523" y="0"/>
                  </a:lnTo>
                </a:path>
              </a:pathLst>
            </a:custGeom>
            <a:ln w="476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989" name="object 1989"/>
            <p:cNvSpPr/>
            <p:nvPr/>
          </p:nvSpPr>
          <p:spPr>
            <a:xfrm>
              <a:off x="5145023" y="7383780"/>
              <a:ext cx="1905" cy="22860"/>
            </a:xfrm>
            <a:custGeom>
              <a:avLst/>
              <a:gdLst/>
              <a:ahLst/>
              <a:cxnLst/>
              <a:rect l="l" t="t" r="r" b="b"/>
              <a:pathLst>
                <a:path w="1904" h="22859">
                  <a:moveTo>
                    <a:pt x="762" y="-2381"/>
                  </a:moveTo>
                  <a:lnTo>
                    <a:pt x="762" y="25240"/>
                  </a:lnTo>
                </a:path>
              </a:pathLst>
            </a:custGeom>
            <a:ln w="6286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990" name="object 1990"/>
            <p:cNvSpPr/>
            <p:nvPr/>
          </p:nvSpPr>
          <p:spPr>
            <a:xfrm>
              <a:off x="5148071" y="7383780"/>
              <a:ext cx="0" cy="22860"/>
            </a:xfrm>
            <a:custGeom>
              <a:avLst/>
              <a:gdLst/>
              <a:ahLst/>
              <a:cxnLst/>
              <a:rect l="l" t="t" r="r" b="b"/>
              <a:pathLst>
                <a:path h="22859">
                  <a:moveTo>
                    <a:pt x="0" y="22859"/>
                  </a:moveTo>
                  <a:lnTo>
                    <a:pt x="0" y="0"/>
                  </a:lnTo>
                </a:path>
                <a:path h="22859">
                  <a:moveTo>
                    <a:pt x="0" y="22859"/>
                  </a:moveTo>
                  <a:lnTo>
                    <a:pt x="0" y="0"/>
                  </a:lnTo>
                </a:path>
                <a:path h="22859">
                  <a:moveTo>
                    <a:pt x="0" y="22859"/>
                  </a:moveTo>
                  <a:lnTo>
                    <a:pt x="0" y="0"/>
                  </a:lnTo>
                </a:path>
              </a:pathLst>
            </a:custGeom>
            <a:ln w="476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991" name="object 1991"/>
            <p:cNvSpPr/>
            <p:nvPr/>
          </p:nvSpPr>
          <p:spPr>
            <a:xfrm>
              <a:off x="5149596" y="7383780"/>
              <a:ext cx="1905" cy="22860"/>
            </a:xfrm>
            <a:custGeom>
              <a:avLst/>
              <a:gdLst/>
              <a:ahLst/>
              <a:cxnLst/>
              <a:rect l="l" t="t" r="r" b="b"/>
              <a:pathLst>
                <a:path w="1904" h="22859">
                  <a:moveTo>
                    <a:pt x="761" y="-2381"/>
                  </a:moveTo>
                  <a:lnTo>
                    <a:pt x="761" y="25240"/>
                  </a:lnTo>
                </a:path>
              </a:pathLst>
            </a:custGeom>
            <a:ln w="6286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992" name="object 1992"/>
            <p:cNvSpPr/>
            <p:nvPr/>
          </p:nvSpPr>
          <p:spPr>
            <a:xfrm>
              <a:off x="5151120" y="7383780"/>
              <a:ext cx="1905" cy="22860"/>
            </a:xfrm>
            <a:custGeom>
              <a:avLst/>
              <a:gdLst/>
              <a:ahLst/>
              <a:cxnLst/>
              <a:rect l="l" t="t" r="r" b="b"/>
              <a:pathLst>
                <a:path w="1904" h="22859">
                  <a:moveTo>
                    <a:pt x="762" y="-2381"/>
                  </a:moveTo>
                  <a:lnTo>
                    <a:pt x="762" y="25240"/>
                  </a:lnTo>
                </a:path>
              </a:pathLst>
            </a:custGeom>
            <a:ln w="6286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993" name="object 1993"/>
            <p:cNvSpPr/>
            <p:nvPr/>
          </p:nvSpPr>
          <p:spPr>
            <a:xfrm>
              <a:off x="5153405" y="7381398"/>
              <a:ext cx="0" cy="27940"/>
            </a:xfrm>
            <a:custGeom>
              <a:avLst/>
              <a:gdLst/>
              <a:ahLst/>
              <a:cxnLst/>
              <a:rect l="l" t="t" r="r" b="b"/>
              <a:pathLst>
                <a:path h="27940">
                  <a:moveTo>
                    <a:pt x="0" y="0"/>
                  </a:moveTo>
                  <a:lnTo>
                    <a:pt x="0" y="27622"/>
                  </a:lnTo>
                </a:path>
                <a:path h="27940">
                  <a:moveTo>
                    <a:pt x="0" y="0"/>
                  </a:moveTo>
                  <a:lnTo>
                    <a:pt x="0" y="27622"/>
                  </a:lnTo>
                </a:path>
              </a:pathLst>
            </a:custGeom>
            <a:ln w="6286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994" name="object 1994"/>
            <p:cNvSpPr/>
            <p:nvPr/>
          </p:nvSpPr>
          <p:spPr>
            <a:xfrm>
              <a:off x="5154167" y="7383780"/>
              <a:ext cx="1905" cy="22860"/>
            </a:xfrm>
            <a:custGeom>
              <a:avLst/>
              <a:gdLst/>
              <a:ahLst/>
              <a:cxnLst/>
              <a:rect l="l" t="t" r="r" b="b"/>
              <a:pathLst>
                <a:path w="1904" h="22859">
                  <a:moveTo>
                    <a:pt x="762" y="-2381"/>
                  </a:moveTo>
                  <a:lnTo>
                    <a:pt x="762" y="25240"/>
                  </a:lnTo>
                </a:path>
              </a:pathLst>
            </a:custGeom>
            <a:ln w="6286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995" name="object 1995"/>
            <p:cNvSpPr/>
            <p:nvPr/>
          </p:nvSpPr>
          <p:spPr>
            <a:xfrm>
              <a:off x="5155692" y="7383780"/>
              <a:ext cx="7620" cy="22860"/>
            </a:xfrm>
            <a:custGeom>
              <a:avLst/>
              <a:gdLst/>
              <a:ahLst/>
              <a:cxnLst/>
              <a:rect l="l" t="t" r="r" b="b"/>
              <a:pathLst>
                <a:path w="7620" h="22859">
                  <a:moveTo>
                    <a:pt x="0" y="22859"/>
                  </a:moveTo>
                  <a:lnTo>
                    <a:pt x="0" y="0"/>
                  </a:lnTo>
                </a:path>
                <a:path w="7620" h="22859">
                  <a:moveTo>
                    <a:pt x="0" y="22859"/>
                  </a:moveTo>
                  <a:lnTo>
                    <a:pt x="0" y="0"/>
                  </a:lnTo>
                </a:path>
                <a:path w="7620" h="22859">
                  <a:moveTo>
                    <a:pt x="1523" y="22859"/>
                  </a:moveTo>
                  <a:lnTo>
                    <a:pt x="1523" y="0"/>
                  </a:lnTo>
                </a:path>
                <a:path w="7620" h="22859">
                  <a:moveTo>
                    <a:pt x="3047" y="22859"/>
                  </a:moveTo>
                  <a:lnTo>
                    <a:pt x="3047" y="0"/>
                  </a:lnTo>
                </a:path>
                <a:path w="7620" h="22859">
                  <a:moveTo>
                    <a:pt x="4571" y="22859"/>
                  </a:moveTo>
                  <a:lnTo>
                    <a:pt x="4571" y="0"/>
                  </a:lnTo>
                </a:path>
                <a:path w="7620" h="22859">
                  <a:moveTo>
                    <a:pt x="4571" y="22859"/>
                  </a:moveTo>
                  <a:lnTo>
                    <a:pt x="4571" y="0"/>
                  </a:lnTo>
                </a:path>
                <a:path w="7620" h="22859">
                  <a:moveTo>
                    <a:pt x="6095" y="22859"/>
                  </a:moveTo>
                  <a:lnTo>
                    <a:pt x="6095" y="0"/>
                  </a:lnTo>
                </a:path>
                <a:path w="7620" h="22859">
                  <a:moveTo>
                    <a:pt x="7619" y="22859"/>
                  </a:moveTo>
                  <a:lnTo>
                    <a:pt x="7619" y="0"/>
                  </a:lnTo>
                </a:path>
              </a:pathLst>
            </a:custGeom>
            <a:ln w="476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996" name="object 1996"/>
            <p:cNvSpPr/>
            <p:nvPr/>
          </p:nvSpPr>
          <p:spPr>
            <a:xfrm>
              <a:off x="5164073" y="7381398"/>
              <a:ext cx="0" cy="27940"/>
            </a:xfrm>
            <a:custGeom>
              <a:avLst/>
              <a:gdLst/>
              <a:ahLst/>
              <a:cxnLst/>
              <a:rect l="l" t="t" r="r" b="b"/>
              <a:pathLst>
                <a:path h="27940">
                  <a:moveTo>
                    <a:pt x="0" y="0"/>
                  </a:moveTo>
                  <a:lnTo>
                    <a:pt x="0" y="27622"/>
                  </a:lnTo>
                </a:path>
                <a:path h="27940">
                  <a:moveTo>
                    <a:pt x="0" y="0"/>
                  </a:moveTo>
                  <a:lnTo>
                    <a:pt x="0" y="27622"/>
                  </a:lnTo>
                </a:path>
              </a:pathLst>
            </a:custGeom>
            <a:ln w="6286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997" name="object 1997"/>
            <p:cNvSpPr/>
            <p:nvPr/>
          </p:nvSpPr>
          <p:spPr>
            <a:xfrm>
              <a:off x="5164835" y="7383780"/>
              <a:ext cx="1905" cy="22860"/>
            </a:xfrm>
            <a:custGeom>
              <a:avLst/>
              <a:gdLst/>
              <a:ahLst/>
              <a:cxnLst/>
              <a:rect l="l" t="t" r="r" b="b"/>
              <a:pathLst>
                <a:path w="1904" h="22859">
                  <a:moveTo>
                    <a:pt x="762" y="-2381"/>
                  </a:moveTo>
                  <a:lnTo>
                    <a:pt x="762" y="25240"/>
                  </a:lnTo>
                </a:path>
              </a:pathLst>
            </a:custGeom>
            <a:ln w="6286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998" name="object 1998"/>
            <p:cNvSpPr/>
            <p:nvPr/>
          </p:nvSpPr>
          <p:spPr>
            <a:xfrm>
              <a:off x="5167122" y="7381398"/>
              <a:ext cx="0" cy="27940"/>
            </a:xfrm>
            <a:custGeom>
              <a:avLst/>
              <a:gdLst/>
              <a:ahLst/>
              <a:cxnLst/>
              <a:rect l="l" t="t" r="r" b="b"/>
              <a:pathLst>
                <a:path h="27940">
                  <a:moveTo>
                    <a:pt x="0" y="0"/>
                  </a:moveTo>
                  <a:lnTo>
                    <a:pt x="0" y="27622"/>
                  </a:lnTo>
                </a:path>
                <a:path h="27940">
                  <a:moveTo>
                    <a:pt x="0" y="0"/>
                  </a:moveTo>
                  <a:lnTo>
                    <a:pt x="0" y="27622"/>
                  </a:lnTo>
                </a:path>
              </a:pathLst>
            </a:custGeom>
            <a:ln w="6286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999" name="object 1999"/>
            <p:cNvSpPr/>
            <p:nvPr/>
          </p:nvSpPr>
          <p:spPr>
            <a:xfrm>
              <a:off x="5167884" y="7383780"/>
              <a:ext cx="1905" cy="22860"/>
            </a:xfrm>
            <a:custGeom>
              <a:avLst/>
              <a:gdLst/>
              <a:ahLst/>
              <a:cxnLst/>
              <a:rect l="l" t="t" r="r" b="b"/>
              <a:pathLst>
                <a:path w="1904" h="22859">
                  <a:moveTo>
                    <a:pt x="761" y="-2381"/>
                  </a:moveTo>
                  <a:lnTo>
                    <a:pt x="761" y="25240"/>
                  </a:lnTo>
                </a:path>
              </a:pathLst>
            </a:custGeom>
            <a:ln w="6286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000" name="object 2000"/>
            <p:cNvSpPr/>
            <p:nvPr/>
          </p:nvSpPr>
          <p:spPr>
            <a:xfrm>
              <a:off x="5169407" y="7383780"/>
              <a:ext cx="1905" cy="22860"/>
            </a:xfrm>
            <a:custGeom>
              <a:avLst/>
              <a:gdLst/>
              <a:ahLst/>
              <a:cxnLst/>
              <a:rect l="l" t="t" r="r" b="b"/>
              <a:pathLst>
                <a:path w="1904" h="22859">
                  <a:moveTo>
                    <a:pt x="762" y="-2381"/>
                  </a:moveTo>
                  <a:lnTo>
                    <a:pt x="762" y="25240"/>
                  </a:lnTo>
                </a:path>
              </a:pathLst>
            </a:custGeom>
            <a:ln w="6286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001" name="object 2001"/>
            <p:cNvSpPr/>
            <p:nvPr/>
          </p:nvSpPr>
          <p:spPr>
            <a:xfrm>
              <a:off x="5170932" y="7383780"/>
              <a:ext cx="1905" cy="22860"/>
            </a:xfrm>
            <a:custGeom>
              <a:avLst/>
              <a:gdLst/>
              <a:ahLst/>
              <a:cxnLst/>
              <a:rect l="l" t="t" r="r" b="b"/>
              <a:pathLst>
                <a:path w="1904" h="22859">
                  <a:moveTo>
                    <a:pt x="0" y="22859"/>
                  </a:moveTo>
                  <a:lnTo>
                    <a:pt x="0" y="0"/>
                  </a:lnTo>
                </a:path>
                <a:path w="1904" h="22859">
                  <a:moveTo>
                    <a:pt x="0" y="22859"/>
                  </a:moveTo>
                  <a:lnTo>
                    <a:pt x="0" y="0"/>
                  </a:lnTo>
                </a:path>
                <a:path w="1904" h="22859">
                  <a:moveTo>
                    <a:pt x="1523" y="22859"/>
                  </a:moveTo>
                  <a:lnTo>
                    <a:pt x="1523" y="0"/>
                  </a:lnTo>
                </a:path>
              </a:pathLst>
            </a:custGeom>
            <a:ln w="476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002" name="object 2002"/>
            <p:cNvSpPr/>
            <p:nvPr/>
          </p:nvSpPr>
          <p:spPr>
            <a:xfrm>
              <a:off x="5173979" y="7383780"/>
              <a:ext cx="1905" cy="22860"/>
            </a:xfrm>
            <a:custGeom>
              <a:avLst/>
              <a:gdLst/>
              <a:ahLst/>
              <a:cxnLst/>
              <a:rect l="l" t="t" r="r" b="b"/>
              <a:pathLst>
                <a:path w="1904" h="22859">
                  <a:moveTo>
                    <a:pt x="761" y="-2381"/>
                  </a:moveTo>
                  <a:lnTo>
                    <a:pt x="761" y="25240"/>
                  </a:lnTo>
                </a:path>
              </a:pathLst>
            </a:custGeom>
            <a:ln w="6286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003" name="object 2003"/>
            <p:cNvSpPr/>
            <p:nvPr/>
          </p:nvSpPr>
          <p:spPr>
            <a:xfrm>
              <a:off x="5175503" y="7383780"/>
              <a:ext cx="1905" cy="22860"/>
            </a:xfrm>
            <a:custGeom>
              <a:avLst/>
              <a:gdLst/>
              <a:ahLst/>
              <a:cxnLst/>
              <a:rect l="l" t="t" r="r" b="b"/>
              <a:pathLst>
                <a:path w="1904" h="22859">
                  <a:moveTo>
                    <a:pt x="0" y="22859"/>
                  </a:moveTo>
                  <a:lnTo>
                    <a:pt x="0" y="0"/>
                  </a:lnTo>
                </a:path>
                <a:path w="1904" h="22859">
                  <a:moveTo>
                    <a:pt x="0" y="22859"/>
                  </a:moveTo>
                  <a:lnTo>
                    <a:pt x="0" y="0"/>
                  </a:lnTo>
                </a:path>
                <a:path w="1904" h="22859">
                  <a:moveTo>
                    <a:pt x="1524" y="22859"/>
                  </a:moveTo>
                  <a:lnTo>
                    <a:pt x="1524" y="0"/>
                  </a:lnTo>
                </a:path>
              </a:pathLst>
            </a:custGeom>
            <a:ln w="476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004" name="object 2004"/>
            <p:cNvSpPr/>
            <p:nvPr/>
          </p:nvSpPr>
          <p:spPr>
            <a:xfrm>
              <a:off x="5177790" y="7381398"/>
              <a:ext cx="0" cy="27940"/>
            </a:xfrm>
            <a:custGeom>
              <a:avLst/>
              <a:gdLst/>
              <a:ahLst/>
              <a:cxnLst/>
              <a:rect l="l" t="t" r="r" b="b"/>
              <a:pathLst>
                <a:path h="27940">
                  <a:moveTo>
                    <a:pt x="0" y="0"/>
                  </a:moveTo>
                  <a:lnTo>
                    <a:pt x="0" y="27622"/>
                  </a:lnTo>
                </a:path>
                <a:path h="27940">
                  <a:moveTo>
                    <a:pt x="0" y="0"/>
                  </a:moveTo>
                  <a:lnTo>
                    <a:pt x="0" y="27622"/>
                  </a:lnTo>
                </a:path>
              </a:pathLst>
            </a:custGeom>
            <a:ln w="6286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005" name="object 2005"/>
            <p:cNvSpPr/>
            <p:nvPr/>
          </p:nvSpPr>
          <p:spPr>
            <a:xfrm>
              <a:off x="5178552" y="7383780"/>
              <a:ext cx="1905" cy="22860"/>
            </a:xfrm>
            <a:custGeom>
              <a:avLst/>
              <a:gdLst/>
              <a:ahLst/>
              <a:cxnLst/>
              <a:rect l="l" t="t" r="r" b="b"/>
              <a:pathLst>
                <a:path w="1904" h="22859">
                  <a:moveTo>
                    <a:pt x="762" y="-2381"/>
                  </a:moveTo>
                  <a:lnTo>
                    <a:pt x="762" y="25240"/>
                  </a:lnTo>
                </a:path>
              </a:pathLst>
            </a:custGeom>
            <a:ln w="6286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006" name="object 2006"/>
            <p:cNvSpPr/>
            <p:nvPr/>
          </p:nvSpPr>
          <p:spPr>
            <a:xfrm>
              <a:off x="5180076" y="7383780"/>
              <a:ext cx="1905" cy="22860"/>
            </a:xfrm>
            <a:custGeom>
              <a:avLst/>
              <a:gdLst/>
              <a:ahLst/>
              <a:cxnLst/>
              <a:rect l="l" t="t" r="r" b="b"/>
              <a:pathLst>
                <a:path w="1904" h="22859">
                  <a:moveTo>
                    <a:pt x="761" y="-2381"/>
                  </a:moveTo>
                  <a:lnTo>
                    <a:pt x="761" y="25240"/>
                  </a:lnTo>
                </a:path>
              </a:pathLst>
            </a:custGeom>
            <a:ln w="6286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007" name="object 2007"/>
            <p:cNvSpPr/>
            <p:nvPr/>
          </p:nvSpPr>
          <p:spPr>
            <a:xfrm>
              <a:off x="5183123" y="7383780"/>
              <a:ext cx="0" cy="22860"/>
            </a:xfrm>
            <a:custGeom>
              <a:avLst/>
              <a:gdLst/>
              <a:ahLst/>
              <a:cxnLst/>
              <a:rect l="l" t="t" r="r" b="b"/>
              <a:pathLst>
                <a:path h="22859">
                  <a:moveTo>
                    <a:pt x="0" y="22859"/>
                  </a:moveTo>
                  <a:lnTo>
                    <a:pt x="0" y="0"/>
                  </a:lnTo>
                </a:path>
                <a:path h="22859">
                  <a:moveTo>
                    <a:pt x="0" y="22859"/>
                  </a:moveTo>
                  <a:lnTo>
                    <a:pt x="0" y="0"/>
                  </a:lnTo>
                </a:path>
              </a:pathLst>
            </a:custGeom>
            <a:ln w="476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008" name="object 2008"/>
            <p:cNvSpPr/>
            <p:nvPr/>
          </p:nvSpPr>
          <p:spPr>
            <a:xfrm>
              <a:off x="5183123" y="7383780"/>
              <a:ext cx="1905" cy="22860"/>
            </a:xfrm>
            <a:custGeom>
              <a:avLst/>
              <a:gdLst/>
              <a:ahLst/>
              <a:cxnLst/>
              <a:rect l="l" t="t" r="r" b="b"/>
              <a:pathLst>
                <a:path w="1904" h="22859">
                  <a:moveTo>
                    <a:pt x="762" y="-2381"/>
                  </a:moveTo>
                  <a:lnTo>
                    <a:pt x="762" y="25240"/>
                  </a:lnTo>
                </a:path>
              </a:pathLst>
            </a:custGeom>
            <a:ln w="6286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009" name="object 2009"/>
            <p:cNvSpPr/>
            <p:nvPr/>
          </p:nvSpPr>
          <p:spPr>
            <a:xfrm>
              <a:off x="5184647" y="7383780"/>
              <a:ext cx="3175" cy="22860"/>
            </a:xfrm>
            <a:custGeom>
              <a:avLst/>
              <a:gdLst/>
              <a:ahLst/>
              <a:cxnLst/>
              <a:rect l="l" t="t" r="r" b="b"/>
              <a:pathLst>
                <a:path w="3175" h="22859">
                  <a:moveTo>
                    <a:pt x="0" y="22859"/>
                  </a:moveTo>
                  <a:lnTo>
                    <a:pt x="0" y="0"/>
                  </a:lnTo>
                </a:path>
                <a:path w="3175" h="22859">
                  <a:moveTo>
                    <a:pt x="1523" y="22859"/>
                  </a:moveTo>
                  <a:lnTo>
                    <a:pt x="1523" y="0"/>
                  </a:lnTo>
                </a:path>
                <a:path w="3175" h="22859">
                  <a:moveTo>
                    <a:pt x="1523" y="22859"/>
                  </a:moveTo>
                  <a:lnTo>
                    <a:pt x="1523" y="0"/>
                  </a:lnTo>
                </a:path>
                <a:path w="3175" h="22859">
                  <a:moveTo>
                    <a:pt x="3048" y="22859"/>
                  </a:moveTo>
                  <a:lnTo>
                    <a:pt x="3048" y="0"/>
                  </a:lnTo>
                </a:path>
              </a:pathLst>
            </a:custGeom>
            <a:ln w="476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010" name="object 2010"/>
            <p:cNvSpPr/>
            <p:nvPr/>
          </p:nvSpPr>
          <p:spPr>
            <a:xfrm>
              <a:off x="5189982" y="7381398"/>
              <a:ext cx="0" cy="27940"/>
            </a:xfrm>
            <a:custGeom>
              <a:avLst/>
              <a:gdLst/>
              <a:ahLst/>
              <a:cxnLst/>
              <a:rect l="l" t="t" r="r" b="b"/>
              <a:pathLst>
                <a:path h="27940">
                  <a:moveTo>
                    <a:pt x="0" y="0"/>
                  </a:moveTo>
                  <a:lnTo>
                    <a:pt x="0" y="27622"/>
                  </a:lnTo>
                </a:path>
                <a:path h="27940">
                  <a:moveTo>
                    <a:pt x="0" y="0"/>
                  </a:moveTo>
                  <a:lnTo>
                    <a:pt x="0" y="27622"/>
                  </a:lnTo>
                </a:path>
              </a:pathLst>
            </a:custGeom>
            <a:ln w="6286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011" name="object 2011"/>
            <p:cNvSpPr/>
            <p:nvPr/>
          </p:nvSpPr>
          <p:spPr>
            <a:xfrm>
              <a:off x="5190744" y="7383780"/>
              <a:ext cx="0" cy="22860"/>
            </a:xfrm>
            <a:custGeom>
              <a:avLst/>
              <a:gdLst/>
              <a:ahLst/>
              <a:cxnLst/>
              <a:rect l="l" t="t" r="r" b="b"/>
              <a:pathLst>
                <a:path h="22859">
                  <a:moveTo>
                    <a:pt x="0" y="22859"/>
                  </a:moveTo>
                  <a:lnTo>
                    <a:pt x="0" y="0"/>
                  </a:lnTo>
                </a:path>
              </a:pathLst>
            </a:custGeom>
            <a:ln w="476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012" name="object 2012"/>
            <p:cNvSpPr/>
            <p:nvPr/>
          </p:nvSpPr>
          <p:spPr>
            <a:xfrm>
              <a:off x="5190744" y="7383780"/>
              <a:ext cx="1905" cy="22860"/>
            </a:xfrm>
            <a:custGeom>
              <a:avLst/>
              <a:gdLst/>
              <a:ahLst/>
              <a:cxnLst/>
              <a:rect l="l" t="t" r="r" b="b"/>
              <a:pathLst>
                <a:path w="1904" h="22859">
                  <a:moveTo>
                    <a:pt x="761" y="-2381"/>
                  </a:moveTo>
                  <a:lnTo>
                    <a:pt x="761" y="25240"/>
                  </a:lnTo>
                </a:path>
              </a:pathLst>
            </a:custGeom>
            <a:ln w="6286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013" name="object 2013"/>
            <p:cNvSpPr/>
            <p:nvPr/>
          </p:nvSpPr>
          <p:spPr>
            <a:xfrm>
              <a:off x="5193792" y="7383780"/>
              <a:ext cx="0" cy="22860"/>
            </a:xfrm>
            <a:custGeom>
              <a:avLst/>
              <a:gdLst/>
              <a:ahLst/>
              <a:cxnLst/>
              <a:rect l="l" t="t" r="r" b="b"/>
              <a:pathLst>
                <a:path h="22859">
                  <a:moveTo>
                    <a:pt x="0" y="22859"/>
                  </a:moveTo>
                  <a:lnTo>
                    <a:pt x="0" y="0"/>
                  </a:lnTo>
                </a:path>
                <a:path h="22859">
                  <a:moveTo>
                    <a:pt x="0" y="22859"/>
                  </a:moveTo>
                  <a:lnTo>
                    <a:pt x="0" y="0"/>
                  </a:lnTo>
                </a:path>
              </a:pathLst>
            </a:custGeom>
            <a:ln w="476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014" name="object 2014"/>
            <p:cNvSpPr/>
            <p:nvPr/>
          </p:nvSpPr>
          <p:spPr>
            <a:xfrm>
              <a:off x="5193792" y="7383780"/>
              <a:ext cx="1905" cy="22860"/>
            </a:xfrm>
            <a:custGeom>
              <a:avLst/>
              <a:gdLst/>
              <a:ahLst/>
              <a:cxnLst/>
              <a:rect l="l" t="t" r="r" b="b"/>
              <a:pathLst>
                <a:path w="1904" h="22859">
                  <a:moveTo>
                    <a:pt x="761" y="-2381"/>
                  </a:moveTo>
                  <a:lnTo>
                    <a:pt x="761" y="25240"/>
                  </a:lnTo>
                </a:path>
              </a:pathLst>
            </a:custGeom>
            <a:ln w="6286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015" name="object 2015"/>
            <p:cNvSpPr/>
            <p:nvPr/>
          </p:nvSpPr>
          <p:spPr>
            <a:xfrm>
              <a:off x="5196839" y="7383780"/>
              <a:ext cx="3175" cy="22860"/>
            </a:xfrm>
            <a:custGeom>
              <a:avLst/>
              <a:gdLst/>
              <a:ahLst/>
              <a:cxnLst/>
              <a:rect l="l" t="t" r="r" b="b"/>
              <a:pathLst>
                <a:path w="3175" h="22859">
                  <a:moveTo>
                    <a:pt x="0" y="22859"/>
                  </a:moveTo>
                  <a:lnTo>
                    <a:pt x="0" y="0"/>
                  </a:lnTo>
                </a:path>
                <a:path w="3175" h="22859">
                  <a:moveTo>
                    <a:pt x="1524" y="22859"/>
                  </a:moveTo>
                  <a:lnTo>
                    <a:pt x="1524" y="0"/>
                  </a:lnTo>
                </a:path>
                <a:path w="3175" h="22859">
                  <a:moveTo>
                    <a:pt x="1524" y="22859"/>
                  </a:moveTo>
                  <a:lnTo>
                    <a:pt x="1524" y="0"/>
                  </a:lnTo>
                </a:path>
                <a:path w="3175" h="22859">
                  <a:moveTo>
                    <a:pt x="3048" y="22859"/>
                  </a:moveTo>
                  <a:lnTo>
                    <a:pt x="3048" y="0"/>
                  </a:lnTo>
                </a:path>
              </a:pathLst>
            </a:custGeom>
            <a:ln w="476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016" name="object 2016"/>
            <p:cNvSpPr/>
            <p:nvPr/>
          </p:nvSpPr>
          <p:spPr>
            <a:xfrm>
              <a:off x="5200650" y="7381398"/>
              <a:ext cx="0" cy="27940"/>
            </a:xfrm>
            <a:custGeom>
              <a:avLst/>
              <a:gdLst/>
              <a:ahLst/>
              <a:cxnLst/>
              <a:rect l="l" t="t" r="r" b="b"/>
              <a:pathLst>
                <a:path h="27940">
                  <a:moveTo>
                    <a:pt x="0" y="0"/>
                  </a:moveTo>
                  <a:lnTo>
                    <a:pt x="0" y="27622"/>
                  </a:lnTo>
                </a:path>
                <a:path h="27940">
                  <a:moveTo>
                    <a:pt x="0" y="0"/>
                  </a:moveTo>
                  <a:lnTo>
                    <a:pt x="0" y="27622"/>
                  </a:lnTo>
                </a:path>
              </a:pathLst>
            </a:custGeom>
            <a:ln w="6286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017" name="object 2017"/>
            <p:cNvSpPr/>
            <p:nvPr/>
          </p:nvSpPr>
          <p:spPr>
            <a:xfrm>
              <a:off x="5201411" y="7383780"/>
              <a:ext cx="0" cy="22860"/>
            </a:xfrm>
            <a:custGeom>
              <a:avLst/>
              <a:gdLst/>
              <a:ahLst/>
              <a:cxnLst/>
              <a:rect l="l" t="t" r="r" b="b"/>
              <a:pathLst>
                <a:path h="22859">
                  <a:moveTo>
                    <a:pt x="0" y="22859"/>
                  </a:moveTo>
                  <a:lnTo>
                    <a:pt x="0" y="0"/>
                  </a:lnTo>
                </a:path>
              </a:pathLst>
            </a:custGeom>
            <a:ln w="476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018" name="object 2018"/>
            <p:cNvSpPr/>
            <p:nvPr/>
          </p:nvSpPr>
          <p:spPr>
            <a:xfrm>
              <a:off x="5202935" y="7383780"/>
              <a:ext cx="1905" cy="22860"/>
            </a:xfrm>
            <a:custGeom>
              <a:avLst/>
              <a:gdLst/>
              <a:ahLst/>
              <a:cxnLst/>
              <a:rect l="l" t="t" r="r" b="b"/>
              <a:pathLst>
                <a:path w="1904" h="22859">
                  <a:moveTo>
                    <a:pt x="762" y="-2381"/>
                  </a:moveTo>
                  <a:lnTo>
                    <a:pt x="762" y="25240"/>
                  </a:lnTo>
                </a:path>
              </a:pathLst>
            </a:custGeom>
            <a:ln w="6286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019" name="object 2019"/>
            <p:cNvSpPr/>
            <p:nvPr/>
          </p:nvSpPr>
          <p:spPr>
            <a:xfrm>
              <a:off x="5205222" y="7381398"/>
              <a:ext cx="0" cy="27940"/>
            </a:xfrm>
            <a:custGeom>
              <a:avLst/>
              <a:gdLst/>
              <a:ahLst/>
              <a:cxnLst/>
              <a:rect l="l" t="t" r="r" b="b"/>
              <a:pathLst>
                <a:path h="27940">
                  <a:moveTo>
                    <a:pt x="0" y="0"/>
                  </a:moveTo>
                  <a:lnTo>
                    <a:pt x="0" y="27622"/>
                  </a:lnTo>
                </a:path>
                <a:path h="27940">
                  <a:moveTo>
                    <a:pt x="0" y="0"/>
                  </a:moveTo>
                  <a:lnTo>
                    <a:pt x="0" y="27622"/>
                  </a:lnTo>
                </a:path>
              </a:pathLst>
            </a:custGeom>
            <a:ln w="6286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020" name="object 2020"/>
            <p:cNvSpPr/>
            <p:nvPr/>
          </p:nvSpPr>
          <p:spPr>
            <a:xfrm>
              <a:off x="5205984" y="7383780"/>
              <a:ext cx="1905" cy="22860"/>
            </a:xfrm>
            <a:custGeom>
              <a:avLst/>
              <a:gdLst/>
              <a:ahLst/>
              <a:cxnLst/>
              <a:rect l="l" t="t" r="r" b="b"/>
              <a:pathLst>
                <a:path w="1904" h="22859">
                  <a:moveTo>
                    <a:pt x="761" y="-2381"/>
                  </a:moveTo>
                  <a:lnTo>
                    <a:pt x="761" y="25240"/>
                  </a:lnTo>
                </a:path>
              </a:pathLst>
            </a:custGeom>
            <a:ln w="6286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021" name="object 2021"/>
            <p:cNvSpPr/>
            <p:nvPr/>
          </p:nvSpPr>
          <p:spPr>
            <a:xfrm>
              <a:off x="5207507" y="7383780"/>
              <a:ext cx="6350" cy="22860"/>
            </a:xfrm>
            <a:custGeom>
              <a:avLst/>
              <a:gdLst/>
              <a:ahLst/>
              <a:cxnLst/>
              <a:rect l="l" t="t" r="r" b="b"/>
              <a:pathLst>
                <a:path w="6350" h="22859">
                  <a:moveTo>
                    <a:pt x="0" y="22859"/>
                  </a:moveTo>
                  <a:lnTo>
                    <a:pt x="0" y="0"/>
                  </a:lnTo>
                </a:path>
                <a:path w="6350" h="22859">
                  <a:moveTo>
                    <a:pt x="1524" y="22859"/>
                  </a:moveTo>
                  <a:lnTo>
                    <a:pt x="1524" y="0"/>
                  </a:lnTo>
                </a:path>
                <a:path w="6350" h="22859">
                  <a:moveTo>
                    <a:pt x="1524" y="22859"/>
                  </a:moveTo>
                  <a:lnTo>
                    <a:pt x="1524" y="0"/>
                  </a:lnTo>
                </a:path>
                <a:path w="6350" h="22859">
                  <a:moveTo>
                    <a:pt x="3048" y="22859"/>
                  </a:moveTo>
                  <a:lnTo>
                    <a:pt x="3048" y="0"/>
                  </a:lnTo>
                </a:path>
                <a:path w="6350" h="22859">
                  <a:moveTo>
                    <a:pt x="4572" y="22859"/>
                  </a:moveTo>
                  <a:lnTo>
                    <a:pt x="4572" y="0"/>
                  </a:lnTo>
                </a:path>
                <a:path w="6350" h="22859">
                  <a:moveTo>
                    <a:pt x="4572" y="22859"/>
                  </a:moveTo>
                  <a:lnTo>
                    <a:pt x="4572" y="0"/>
                  </a:lnTo>
                </a:path>
                <a:path w="6350" h="22859">
                  <a:moveTo>
                    <a:pt x="6096" y="22859"/>
                  </a:moveTo>
                  <a:lnTo>
                    <a:pt x="6096" y="0"/>
                  </a:lnTo>
                </a:path>
              </a:pathLst>
            </a:custGeom>
            <a:ln w="476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022" name="object 2022"/>
            <p:cNvSpPr/>
            <p:nvPr/>
          </p:nvSpPr>
          <p:spPr>
            <a:xfrm>
              <a:off x="5213603" y="7383780"/>
              <a:ext cx="1905" cy="22860"/>
            </a:xfrm>
            <a:custGeom>
              <a:avLst/>
              <a:gdLst/>
              <a:ahLst/>
              <a:cxnLst/>
              <a:rect l="l" t="t" r="r" b="b"/>
              <a:pathLst>
                <a:path w="1904" h="22859">
                  <a:moveTo>
                    <a:pt x="762" y="-2381"/>
                  </a:moveTo>
                  <a:lnTo>
                    <a:pt x="762" y="25240"/>
                  </a:lnTo>
                </a:path>
              </a:pathLst>
            </a:custGeom>
            <a:ln w="6286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023" name="object 2023"/>
            <p:cNvSpPr/>
            <p:nvPr/>
          </p:nvSpPr>
          <p:spPr>
            <a:xfrm>
              <a:off x="5215890" y="7381398"/>
              <a:ext cx="0" cy="27940"/>
            </a:xfrm>
            <a:custGeom>
              <a:avLst/>
              <a:gdLst/>
              <a:ahLst/>
              <a:cxnLst/>
              <a:rect l="l" t="t" r="r" b="b"/>
              <a:pathLst>
                <a:path h="27940">
                  <a:moveTo>
                    <a:pt x="0" y="0"/>
                  </a:moveTo>
                  <a:lnTo>
                    <a:pt x="0" y="27622"/>
                  </a:lnTo>
                </a:path>
                <a:path h="27940">
                  <a:moveTo>
                    <a:pt x="0" y="0"/>
                  </a:moveTo>
                  <a:lnTo>
                    <a:pt x="0" y="27622"/>
                  </a:lnTo>
                </a:path>
              </a:pathLst>
            </a:custGeom>
            <a:ln w="6286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024" name="object 2024"/>
            <p:cNvSpPr/>
            <p:nvPr/>
          </p:nvSpPr>
          <p:spPr>
            <a:xfrm>
              <a:off x="5216652" y="7383780"/>
              <a:ext cx="1905" cy="22860"/>
            </a:xfrm>
            <a:custGeom>
              <a:avLst/>
              <a:gdLst/>
              <a:ahLst/>
              <a:cxnLst/>
              <a:rect l="l" t="t" r="r" b="b"/>
              <a:pathLst>
                <a:path w="1904" h="22859">
                  <a:moveTo>
                    <a:pt x="762" y="-2381"/>
                  </a:moveTo>
                  <a:lnTo>
                    <a:pt x="762" y="25240"/>
                  </a:lnTo>
                </a:path>
              </a:pathLst>
            </a:custGeom>
            <a:ln w="6286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025" name="object 2025"/>
            <p:cNvSpPr/>
            <p:nvPr/>
          </p:nvSpPr>
          <p:spPr>
            <a:xfrm>
              <a:off x="5218176" y="7383780"/>
              <a:ext cx="1905" cy="22860"/>
            </a:xfrm>
            <a:custGeom>
              <a:avLst/>
              <a:gdLst/>
              <a:ahLst/>
              <a:cxnLst/>
              <a:rect l="l" t="t" r="r" b="b"/>
              <a:pathLst>
                <a:path w="1904" h="22859">
                  <a:moveTo>
                    <a:pt x="761" y="-2381"/>
                  </a:moveTo>
                  <a:lnTo>
                    <a:pt x="761" y="25240"/>
                  </a:lnTo>
                </a:path>
              </a:pathLst>
            </a:custGeom>
            <a:ln w="6286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026" name="object 2026"/>
            <p:cNvSpPr/>
            <p:nvPr/>
          </p:nvSpPr>
          <p:spPr>
            <a:xfrm>
              <a:off x="5221223" y="7383780"/>
              <a:ext cx="5080" cy="22860"/>
            </a:xfrm>
            <a:custGeom>
              <a:avLst/>
              <a:gdLst/>
              <a:ahLst/>
              <a:cxnLst/>
              <a:rect l="l" t="t" r="r" b="b"/>
              <a:pathLst>
                <a:path w="5079" h="22859">
                  <a:moveTo>
                    <a:pt x="0" y="22859"/>
                  </a:moveTo>
                  <a:lnTo>
                    <a:pt x="0" y="0"/>
                  </a:lnTo>
                </a:path>
                <a:path w="5079" h="22859">
                  <a:moveTo>
                    <a:pt x="0" y="22859"/>
                  </a:moveTo>
                  <a:lnTo>
                    <a:pt x="0" y="0"/>
                  </a:lnTo>
                </a:path>
                <a:path w="5079" h="22859">
                  <a:moveTo>
                    <a:pt x="0" y="22859"/>
                  </a:moveTo>
                  <a:lnTo>
                    <a:pt x="0" y="0"/>
                  </a:lnTo>
                </a:path>
                <a:path w="5079" h="22859">
                  <a:moveTo>
                    <a:pt x="1524" y="22859"/>
                  </a:moveTo>
                  <a:lnTo>
                    <a:pt x="1524" y="0"/>
                  </a:lnTo>
                </a:path>
                <a:path w="5079" h="22859">
                  <a:moveTo>
                    <a:pt x="1524" y="22859"/>
                  </a:moveTo>
                  <a:lnTo>
                    <a:pt x="1524" y="0"/>
                  </a:lnTo>
                </a:path>
                <a:path w="5079" h="22859">
                  <a:moveTo>
                    <a:pt x="3048" y="22859"/>
                  </a:moveTo>
                  <a:lnTo>
                    <a:pt x="3048" y="0"/>
                  </a:lnTo>
                </a:path>
                <a:path w="5079" h="22859">
                  <a:moveTo>
                    <a:pt x="4572" y="22859"/>
                  </a:moveTo>
                  <a:lnTo>
                    <a:pt x="4572" y="0"/>
                  </a:lnTo>
                </a:path>
              </a:pathLst>
            </a:custGeom>
            <a:ln w="476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027" name="object 2027"/>
            <p:cNvSpPr/>
            <p:nvPr/>
          </p:nvSpPr>
          <p:spPr>
            <a:xfrm>
              <a:off x="5228082" y="7381398"/>
              <a:ext cx="0" cy="27940"/>
            </a:xfrm>
            <a:custGeom>
              <a:avLst/>
              <a:gdLst/>
              <a:ahLst/>
              <a:cxnLst/>
              <a:rect l="l" t="t" r="r" b="b"/>
              <a:pathLst>
                <a:path h="27940">
                  <a:moveTo>
                    <a:pt x="0" y="0"/>
                  </a:moveTo>
                  <a:lnTo>
                    <a:pt x="0" y="27622"/>
                  </a:lnTo>
                </a:path>
                <a:path h="27940">
                  <a:moveTo>
                    <a:pt x="0" y="0"/>
                  </a:moveTo>
                  <a:lnTo>
                    <a:pt x="0" y="27622"/>
                  </a:lnTo>
                </a:path>
              </a:pathLst>
            </a:custGeom>
            <a:ln w="6286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028" name="object 2028"/>
            <p:cNvSpPr/>
            <p:nvPr/>
          </p:nvSpPr>
          <p:spPr>
            <a:xfrm>
              <a:off x="5228844" y="7383780"/>
              <a:ext cx="0" cy="22860"/>
            </a:xfrm>
            <a:custGeom>
              <a:avLst/>
              <a:gdLst/>
              <a:ahLst/>
              <a:cxnLst/>
              <a:rect l="l" t="t" r="r" b="b"/>
              <a:pathLst>
                <a:path h="22859">
                  <a:moveTo>
                    <a:pt x="0" y="22859"/>
                  </a:moveTo>
                  <a:lnTo>
                    <a:pt x="0" y="0"/>
                  </a:lnTo>
                </a:path>
              </a:pathLst>
            </a:custGeom>
            <a:ln w="476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029" name="object 2029"/>
            <p:cNvSpPr/>
            <p:nvPr/>
          </p:nvSpPr>
          <p:spPr>
            <a:xfrm>
              <a:off x="5228844" y="7383780"/>
              <a:ext cx="1905" cy="22860"/>
            </a:xfrm>
            <a:custGeom>
              <a:avLst/>
              <a:gdLst/>
              <a:ahLst/>
              <a:cxnLst/>
              <a:rect l="l" t="t" r="r" b="b"/>
              <a:pathLst>
                <a:path w="1904" h="22859">
                  <a:moveTo>
                    <a:pt x="761" y="-2381"/>
                  </a:moveTo>
                  <a:lnTo>
                    <a:pt x="761" y="25240"/>
                  </a:lnTo>
                </a:path>
              </a:pathLst>
            </a:custGeom>
            <a:ln w="6286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030" name="object 2030"/>
            <p:cNvSpPr/>
            <p:nvPr/>
          </p:nvSpPr>
          <p:spPr>
            <a:xfrm>
              <a:off x="5231892" y="7383780"/>
              <a:ext cx="0" cy="22860"/>
            </a:xfrm>
            <a:custGeom>
              <a:avLst/>
              <a:gdLst/>
              <a:ahLst/>
              <a:cxnLst/>
              <a:rect l="l" t="t" r="r" b="b"/>
              <a:pathLst>
                <a:path h="22859">
                  <a:moveTo>
                    <a:pt x="0" y="22859"/>
                  </a:moveTo>
                  <a:lnTo>
                    <a:pt x="0" y="0"/>
                  </a:lnTo>
                </a:path>
                <a:path h="22859">
                  <a:moveTo>
                    <a:pt x="0" y="22859"/>
                  </a:moveTo>
                  <a:lnTo>
                    <a:pt x="0" y="0"/>
                  </a:lnTo>
                </a:path>
              </a:pathLst>
            </a:custGeom>
            <a:ln w="476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031" name="object 2031"/>
            <p:cNvSpPr/>
            <p:nvPr/>
          </p:nvSpPr>
          <p:spPr>
            <a:xfrm>
              <a:off x="5231892" y="7383780"/>
              <a:ext cx="1905" cy="22860"/>
            </a:xfrm>
            <a:custGeom>
              <a:avLst/>
              <a:gdLst/>
              <a:ahLst/>
              <a:cxnLst/>
              <a:rect l="l" t="t" r="r" b="b"/>
              <a:pathLst>
                <a:path w="1904" h="22859">
                  <a:moveTo>
                    <a:pt x="761" y="-2381"/>
                  </a:moveTo>
                  <a:lnTo>
                    <a:pt x="761" y="25240"/>
                  </a:lnTo>
                </a:path>
              </a:pathLst>
            </a:custGeom>
            <a:ln w="6286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032" name="object 2032"/>
            <p:cNvSpPr/>
            <p:nvPr/>
          </p:nvSpPr>
          <p:spPr>
            <a:xfrm>
              <a:off x="5234939" y="7383780"/>
              <a:ext cx="1905" cy="22860"/>
            </a:xfrm>
            <a:custGeom>
              <a:avLst/>
              <a:gdLst/>
              <a:ahLst/>
              <a:cxnLst/>
              <a:rect l="l" t="t" r="r" b="b"/>
              <a:pathLst>
                <a:path w="1904" h="22859">
                  <a:moveTo>
                    <a:pt x="0" y="22859"/>
                  </a:moveTo>
                  <a:lnTo>
                    <a:pt x="0" y="0"/>
                  </a:lnTo>
                </a:path>
                <a:path w="1904" h="22859">
                  <a:moveTo>
                    <a:pt x="0" y="22859"/>
                  </a:moveTo>
                  <a:lnTo>
                    <a:pt x="0" y="0"/>
                  </a:lnTo>
                </a:path>
                <a:path w="1904" h="22859">
                  <a:moveTo>
                    <a:pt x="1524" y="22859"/>
                  </a:moveTo>
                  <a:lnTo>
                    <a:pt x="1524" y="0"/>
                  </a:lnTo>
                </a:path>
                <a:path w="1904" h="22859">
                  <a:moveTo>
                    <a:pt x="1524" y="22859"/>
                  </a:moveTo>
                  <a:lnTo>
                    <a:pt x="1524" y="0"/>
                  </a:lnTo>
                </a:path>
              </a:pathLst>
            </a:custGeom>
            <a:ln w="476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033" name="object 2033"/>
            <p:cNvSpPr/>
            <p:nvPr/>
          </p:nvSpPr>
          <p:spPr>
            <a:xfrm>
              <a:off x="5238750" y="7381398"/>
              <a:ext cx="0" cy="27940"/>
            </a:xfrm>
            <a:custGeom>
              <a:avLst/>
              <a:gdLst/>
              <a:ahLst/>
              <a:cxnLst/>
              <a:rect l="l" t="t" r="r" b="b"/>
              <a:pathLst>
                <a:path h="27940">
                  <a:moveTo>
                    <a:pt x="0" y="0"/>
                  </a:moveTo>
                  <a:lnTo>
                    <a:pt x="0" y="27622"/>
                  </a:lnTo>
                </a:path>
                <a:path h="27940">
                  <a:moveTo>
                    <a:pt x="0" y="0"/>
                  </a:moveTo>
                  <a:lnTo>
                    <a:pt x="0" y="27622"/>
                  </a:lnTo>
                </a:path>
              </a:pathLst>
            </a:custGeom>
            <a:ln w="6286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034" name="object 2034"/>
            <p:cNvSpPr/>
            <p:nvPr/>
          </p:nvSpPr>
          <p:spPr>
            <a:xfrm>
              <a:off x="5239511" y="7383780"/>
              <a:ext cx="0" cy="22860"/>
            </a:xfrm>
            <a:custGeom>
              <a:avLst/>
              <a:gdLst/>
              <a:ahLst/>
              <a:cxnLst/>
              <a:rect l="l" t="t" r="r" b="b"/>
              <a:pathLst>
                <a:path h="22859">
                  <a:moveTo>
                    <a:pt x="0" y="22859"/>
                  </a:moveTo>
                  <a:lnTo>
                    <a:pt x="0" y="0"/>
                  </a:lnTo>
                </a:path>
              </a:pathLst>
            </a:custGeom>
            <a:ln w="476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035" name="object 2035"/>
            <p:cNvSpPr/>
            <p:nvPr/>
          </p:nvSpPr>
          <p:spPr>
            <a:xfrm>
              <a:off x="5241035" y="7383780"/>
              <a:ext cx="1905" cy="22860"/>
            </a:xfrm>
            <a:custGeom>
              <a:avLst/>
              <a:gdLst/>
              <a:ahLst/>
              <a:cxnLst/>
              <a:rect l="l" t="t" r="r" b="b"/>
              <a:pathLst>
                <a:path w="1904" h="22859">
                  <a:moveTo>
                    <a:pt x="762" y="-2381"/>
                  </a:moveTo>
                  <a:lnTo>
                    <a:pt x="762" y="25240"/>
                  </a:lnTo>
                </a:path>
              </a:pathLst>
            </a:custGeom>
            <a:ln w="6286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036" name="object 2036"/>
            <p:cNvSpPr/>
            <p:nvPr/>
          </p:nvSpPr>
          <p:spPr>
            <a:xfrm>
              <a:off x="5243322" y="7381398"/>
              <a:ext cx="0" cy="27940"/>
            </a:xfrm>
            <a:custGeom>
              <a:avLst/>
              <a:gdLst/>
              <a:ahLst/>
              <a:cxnLst/>
              <a:rect l="l" t="t" r="r" b="b"/>
              <a:pathLst>
                <a:path h="27940">
                  <a:moveTo>
                    <a:pt x="0" y="0"/>
                  </a:moveTo>
                  <a:lnTo>
                    <a:pt x="0" y="27622"/>
                  </a:lnTo>
                </a:path>
                <a:path h="27940">
                  <a:moveTo>
                    <a:pt x="0" y="0"/>
                  </a:moveTo>
                  <a:lnTo>
                    <a:pt x="0" y="27622"/>
                  </a:lnTo>
                </a:path>
              </a:pathLst>
            </a:custGeom>
            <a:ln w="6286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037" name="object 2037"/>
            <p:cNvSpPr/>
            <p:nvPr/>
          </p:nvSpPr>
          <p:spPr>
            <a:xfrm>
              <a:off x="5244084" y="7383780"/>
              <a:ext cx="6350" cy="22860"/>
            </a:xfrm>
            <a:custGeom>
              <a:avLst/>
              <a:gdLst/>
              <a:ahLst/>
              <a:cxnLst/>
              <a:rect l="l" t="t" r="r" b="b"/>
              <a:pathLst>
                <a:path w="6350" h="22859">
                  <a:moveTo>
                    <a:pt x="0" y="22859"/>
                  </a:moveTo>
                  <a:lnTo>
                    <a:pt x="0" y="0"/>
                  </a:lnTo>
                </a:path>
                <a:path w="6350" h="22859">
                  <a:moveTo>
                    <a:pt x="1523" y="22859"/>
                  </a:moveTo>
                  <a:lnTo>
                    <a:pt x="1523" y="0"/>
                  </a:lnTo>
                </a:path>
                <a:path w="6350" h="22859">
                  <a:moveTo>
                    <a:pt x="1523" y="22859"/>
                  </a:moveTo>
                  <a:lnTo>
                    <a:pt x="1523" y="0"/>
                  </a:lnTo>
                </a:path>
                <a:path w="6350" h="22859">
                  <a:moveTo>
                    <a:pt x="3048" y="22859"/>
                  </a:moveTo>
                  <a:lnTo>
                    <a:pt x="3048" y="0"/>
                  </a:lnTo>
                </a:path>
                <a:path w="6350" h="22859">
                  <a:moveTo>
                    <a:pt x="4571" y="22859"/>
                  </a:moveTo>
                  <a:lnTo>
                    <a:pt x="4571" y="0"/>
                  </a:lnTo>
                </a:path>
                <a:path w="6350" h="22859">
                  <a:moveTo>
                    <a:pt x="6096" y="22859"/>
                  </a:moveTo>
                  <a:lnTo>
                    <a:pt x="6096" y="0"/>
                  </a:lnTo>
                </a:path>
                <a:path w="6350" h="22859">
                  <a:moveTo>
                    <a:pt x="6096" y="22859"/>
                  </a:moveTo>
                  <a:lnTo>
                    <a:pt x="6096" y="0"/>
                  </a:lnTo>
                </a:path>
              </a:pathLst>
            </a:custGeom>
            <a:ln w="476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038" name="object 2038"/>
            <p:cNvSpPr/>
            <p:nvPr/>
          </p:nvSpPr>
          <p:spPr>
            <a:xfrm>
              <a:off x="5250179" y="7383780"/>
              <a:ext cx="1905" cy="22860"/>
            </a:xfrm>
            <a:custGeom>
              <a:avLst/>
              <a:gdLst/>
              <a:ahLst/>
              <a:cxnLst/>
              <a:rect l="l" t="t" r="r" b="b"/>
              <a:pathLst>
                <a:path w="1904" h="22859">
                  <a:moveTo>
                    <a:pt x="761" y="-2381"/>
                  </a:moveTo>
                  <a:lnTo>
                    <a:pt x="761" y="25240"/>
                  </a:lnTo>
                </a:path>
              </a:pathLst>
            </a:custGeom>
            <a:ln w="6286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039" name="object 2039"/>
            <p:cNvSpPr/>
            <p:nvPr/>
          </p:nvSpPr>
          <p:spPr>
            <a:xfrm>
              <a:off x="5251703" y="7383780"/>
              <a:ext cx="1905" cy="22860"/>
            </a:xfrm>
            <a:custGeom>
              <a:avLst/>
              <a:gdLst/>
              <a:ahLst/>
              <a:cxnLst/>
              <a:rect l="l" t="t" r="r" b="b"/>
              <a:pathLst>
                <a:path w="1904" h="22859">
                  <a:moveTo>
                    <a:pt x="762" y="-2381"/>
                  </a:moveTo>
                  <a:lnTo>
                    <a:pt x="762" y="25240"/>
                  </a:lnTo>
                </a:path>
              </a:pathLst>
            </a:custGeom>
            <a:ln w="6286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040" name="object 2040"/>
            <p:cNvSpPr/>
            <p:nvPr/>
          </p:nvSpPr>
          <p:spPr>
            <a:xfrm>
              <a:off x="5253990" y="7381398"/>
              <a:ext cx="0" cy="27940"/>
            </a:xfrm>
            <a:custGeom>
              <a:avLst/>
              <a:gdLst/>
              <a:ahLst/>
              <a:cxnLst/>
              <a:rect l="l" t="t" r="r" b="b"/>
              <a:pathLst>
                <a:path h="27940">
                  <a:moveTo>
                    <a:pt x="0" y="0"/>
                  </a:moveTo>
                  <a:lnTo>
                    <a:pt x="0" y="27622"/>
                  </a:lnTo>
                </a:path>
                <a:path h="27940">
                  <a:moveTo>
                    <a:pt x="0" y="0"/>
                  </a:moveTo>
                  <a:lnTo>
                    <a:pt x="0" y="27622"/>
                  </a:lnTo>
                </a:path>
              </a:pathLst>
            </a:custGeom>
            <a:ln w="6286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041" name="object 2041"/>
            <p:cNvSpPr/>
            <p:nvPr/>
          </p:nvSpPr>
          <p:spPr>
            <a:xfrm>
              <a:off x="5254752" y="7383780"/>
              <a:ext cx="1905" cy="22860"/>
            </a:xfrm>
            <a:custGeom>
              <a:avLst/>
              <a:gdLst/>
              <a:ahLst/>
              <a:cxnLst/>
              <a:rect l="l" t="t" r="r" b="b"/>
              <a:pathLst>
                <a:path w="1904" h="22859">
                  <a:moveTo>
                    <a:pt x="762" y="-2381"/>
                  </a:moveTo>
                  <a:lnTo>
                    <a:pt x="762" y="25240"/>
                  </a:lnTo>
                </a:path>
              </a:pathLst>
            </a:custGeom>
            <a:ln w="6286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042" name="object 2042"/>
            <p:cNvSpPr/>
            <p:nvPr/>
          </p:nvSpPr>
          <p:spPr>
            <a:xfrm>
              <a:off x="5257038" y="7381398"/>
              <a:ext cx="0" cy="27940"/>
            </a:xfrm>
            <a:custGeom>
              <a:avLst/>
              <a:gdLst/>
              <a:ahLst/>
              <a:cxnLst/>
              <a:rect l="l" t="t" r="r" b="b"/>
              <a:pathLst>
                <a:path h="27940">
                  <a:moveTo>
                    <a:pt x="0" y="0"/>
                  </a:moveTo>
                  <a:lnTo>
                    <a:pt x="0" y="27622"/>
                  </a:lnTo>
                </a:path>
                <a:path h="27940">
                  <a:moveTo>
                    <a:pt x="0" y="0"/>
                  </a:moveTo>
                  <a:lnTo>
                    <a:pt x="0" y="27622"/>
                  </a:lnTo>
                </a:path>
              </a:pathLst>
            </a:custGeom>
            <a:ln w="6286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043" name="object 2043"/>
            <p:cNvSpPr/>
            <p:nvPr/>
          </p:nvSpPr>
          <p:spPr>
            <a:xfrm>
              <a:off x="5259323" y="7383780"/>
              <a:ext cx="5080" cy="22860"/>
            </a:xfrm>
            <a:custGeom>
              <a:avLst/>
              <a:gdLst/>
              <a:ahLst/>
              <a:cxnLst/>
              <a:rect l="l" t="t" r="r" b="b"/>
              <a:pathLst>
                <a:path w="5079" h="22859">
                  <a:moveTo>
                    <a:pt x="0" y="22859"/>
                  </a:moveTo>
                  <a:lnTo>
                    <a:pt x="0" y="0"/>
                  </a:lnTo>
                </a:path>
                <a:path w="5079" h="22859">
                  <a:moveTo>
                    <a:pt x="0" y="22859"/>
                  </a:moveTo>
                  <a:lnTo>
                    <a:pt x="0" y="0"/>
                  </a:lnTo>
                </a:path>
                <a:path w="5079" h="22859">
                  <a:moveTo>
                    <a:pt x="1524" y="22859"/>
                  </a:moveTo>
                  <a:lnTo>
                    <a:pt x="1524" y="0"/>
                  </a:lnTo>
                </a:path>
                <a:path w="5079" h="22859">
                  <a:moveTo>
                    <a:pt x="1524" y="22859"/>
                  </a:moveTo>
                  <a:lnTo>
                    <a:pt x="1524" y="0"/>
                  </a:lnTo>
                </a:path>
                <a:path w="5079" h="22859">
                  <a:moveTo>
                    <a:pt x="3048" y="22859"/>
                  </a:moveTo>
                  <a:lnTo>
                    <a:pt x="3048" y="0"/>
                  </a:lnTo>
                </a:path>
                <a:path w="5079" h="22859">
                  <a:moveTo>
                    <a:pt x="4572" y="22859"/>
                  </a:moveTo>
                  <a:lnTo>
                    <a:pt x="4572" y="0"/>
                  </a:lnTo>
                </a:path>
              </a:pathLst>
            </a:custGeom>
            <a:ln w="476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044" name="object 2044"/>
            <p:cNvSpPr/>
            <p:nvPr/>
          </p:nvSpPr>
          <p:spPr>
            <a:xfrm>
              <a:off x="5266182" y="7381398"/>
              <a:ext cx="0" cy="27940"/>
            </a:xfrm>
            <a:custGeom>
              <a:avLst/>
              <a:gdLst/>
              <a:ahLst/>
              <a:cxnLst/>
              <a:rect l="l" t="t" r="r" b="b"/>
              <a:pathLst>
                <a:path h="27940">
                  <a:moveTo>
                    <a:pt x="0" y="0"/>
                  </a:moveTo>
                  <a:lnTo>
                    <a:pt x="0" y="27622"/>
                  </a:lnTo>
                </a:path>
                <a:path h="27940">
                  <a:moveTo>
                    <a:pt x="0" y="0"/>
                  </a:moveTo>
                  <a:lnTo>
                    <a:pt x="0" y="27622"/>
                  </a:lnTo>
                </a:path>
              </a:pathLst>
            </a:custGeom>
            <a:ln w="6286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045" name="object 2045"/>
            <p:cNvSpPr/>
            <p:nvPr/>
          </p:nvSpPr>
          <p:spPr>
            <a:xfrm>
              <a:off x="5266944" y="7383780"/>
              <a:ext cx="0" cy="22860"/>
            </a:xfrm>
            <a:custGeom>
              <a:avLst/>
              <a:gdLst/>
              <a:ahLst/>
              <a:cxnLst/>
              <a:rect l="l" t="t" r="r" b="b"/>
              <a:pathLst>
                <a:path h="22859">
                  <a:moveTo>
                    <a:pt x="0" y="22859"/>
                  </a:moveTo>
                  <a:lnTo>
                    <a:pt x="0" y="0"/>
                  </a:lnTo>
                </a:path>
              </a:pathLst>
            </a:custGeom>
            <a:ln w="476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046" name="object 2046"/>
            <p:cNvSpPr/>
            <p:nvPr/>
          </p:nvSpPr>
          <p:spPr>
            <a:xfrm>
              <a:off x="5267705" y="7381398"/>
              <a:ext cx="0" cy="27940"/>
            </a:xfrm>
            <a:custGeom>
              <a:avLst/>
              <a:gdLst/>
              <a:ahLst/>
              <a:cxnLst/>
              <a:rect l="l" t="t" r="r" b="b"/>
              <a:pathLst>
                <a:path h="27940">
                  <a:moveTo>
                    <a:pt x="0" y="0"/>
                  </a:moveTo>
                  <a:lnTo>
                    <a:pt x="0" y="27622"/>
                  </a:lnTo>
                </a:path>
                <a:path h="27940">
                  <a:moveTo>
                    <a:pt x="0" y="0"/>
                  </a:moveTo>
                  <a:lnTo>
                    <a:pt x="0" y="27622"/>
                  </a:lnTo>
                </a:path>
              </a:pathLst>
            </a:custGeom>
            <a:ln w="6286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047" name="object 2047"/>
            <p:cNvSpPr/>
            <p:nvPr/>
          </p:nvSpPr>
          <p:spPr>
            <a:xfrm>
              <a:off x="5269992" y="7383780"/>
              <a:ext cx="0" cy="22860"/>
            </a:xfrm>
            <a:custGeom>
              <a:avLst/>
              <a:gdLst/>
              <a:ahLst/>
              <a:cxnLst/>
              <a:rect l="l" t="t" r="r" b="b"/>
              <a:pathLst>
                <a:path h="22859">
                  <a:moveTo>
                    <a:pt x="0" y="22859"/>
                  </a:moveTo>
                  <a:lnTo>
                    <a:pt x="0" y="0"/>
                  </a:lnTo>
                </a:path>
              </a:pathLst>
            </a:custGeom>
            <a:ln w="476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048" name="object 2048"/>
            <p:cNvSpPr/>
            <p:nvPr/>
          </p:nvSpPr>
          <p:spPr>
            <a:xfrm>
              <a:off x="5269992" y="7383780"/>
              <a:ext cx="1905" cy="22860"/>
            </a:xfrm>
            <a:custGeom>
              <a:avLst/>
              <a:gdLst/>
              <a:ahLst/>
              <a:cxnLst/>
              <a:rect l="l" t="t" r="r" b="b"/>
              <a:pathLst>
                <a:path w="1904" h="22859">
                  <a:moveTo>
                    <a:pt x="761" y="-2381"/>
                  </a:moveTo>
                  <a:lnTo>
                    <a:pt x="761" y="25240"/>
                  </a:lnTo>
                </a:path>
              </a:pathLst>
            </a:custGeom>
            <a:ln w="6286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049" name="object 2049"/>
            <p:cNvSpPr/>
            <p:nvPr/>
          </p:nvSpPr>
          <p:spPr>
            <a:xfrm>
              <a:off x="5273039" y="7383780"/>
              <a:ext cx="0" cy="22860"/>
            </a:xfrm>
            <a:custGeom>
              <a:avLst/>
              <a:gdLst/>
              <a:ahLst/>
              <a:cxnLst/>
              <a:rect l="l" t="t" r="r" b="b"/>
              <a:pathLst>
                <a:path h="22859">
                  <a:moveTo>
                    <a:pt x="0" y="22859"/>
                  </a:moveTo>
                  <a:lnTo>
                    <a:pt x="0" y="0"/>
                  </a:lnTo>
                </a:path>
                <a:path h="22859">
                  <a:moveTo>
                    <a:pt x="0" y="22859"/>
                  </a:moveTo>
                  <a:lnTo>
                    <a:pt x="0" y="0"/>
                  </a:lnTo>
                </a:path>
              </a:pathLst>
            </a:custGeom>
            <a:ln w="476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050" name="object 2050"/>
            <p:cNvSpPr/>
            <p:nvPr/>
          </p:nvSpPr>
          <p:spPr>
            <a:xfrm>
              <a:off x="5273039" y="7383780"/>
              <a:ext cx="1905" cy="22860"/>
            </a:xfrm>
            <a:custGeom>
              <a:avLst/>
              <a:gdLst/>
              <a:ahLst/>
              <a:cxnLst/>
              <a:rect l="l" t="t" r="r" b="b"/>
              <a:pathLst>
                <a:path w="1904" h="22859">
                  <a:moveTo>
                    <a:pt x="762" y="-2381"/>
                  </a:moveTo>
                  <a:lnTo>
                    <a:pt x="762" y="25240"/>
                  </a:lnTo>
                </a:path>
              </a:pathLst>
            </a:custGeom>
            <a:ln w="6286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051" name="object 2051"/>
            <p:cNvSpPr/>
            <p:nvPr/>
          </p:nvSpPr>
          <p:spPr>
            <a:xfrm>
              <a:off x="5274564" y="7383780"/>
              <a:ext cx="0" cy="22860"/>
            </a:xfrm>
            <a:custGeom>
              <a:avLst/>
              <a:gdLst/>
              <a:ahLst/>
              <a:cxnLst/>
              <a:rect l="l" t="t" r="r" b="b"/>
              <a:pathLst>
                <a:path h="22859">
                  <a:moveTo>
                    <a:pt x="0" y="22859"/>
                  </a:moveTo>
                  <a:lnTo>
                    <a:pt x="0" y="0"/>
                  </a:lnTo>
                </a:path>
              </a:pathLst>
            </a:custGeom>
            <a:ln w="476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052" name="object 2052"/>
            <p:cNvSpPr/>
            <p:nvPr/>
          </p:nvSpPr>
          <p:spPr>
            <a:xfrm>
              <a:off x="5276850" y="7381398"/>
              <a:ext cx="0" cy="27940"/>
            </a:xfrm>
            <a:custGeom>
              <a:avLst/>
              <a:gdLst/>
              <a:ahLst/>
              <a:cxnLst/>
              <a:rect l="l" t="t" r="r" b="b"/>
              <a:pathLst>
                <a:path h="27940">
                  <a:moveTo>
                    <a:pt x="0" y="0"/>
                  </a:moveTo>
                  <a:lnTo>
                    <a:pt x="0" y="27622"/>
                  </a:lnTo>
                </a:path>
                <a:path h="27940">
                  <a:moveTo>
                    <a:pt x="0" y="0"/>
                  </a:moveTo>
                  <a:lnTo>
                    <a:pt x="0" y="27622"/>
                  </a:lnTo>
                </a:path>
              </a:pathLst>
            </a:custGeom>
            <a:ln w="6286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053" name="object 2053"/>
            <p:cNvSpPr/>
            <p:nvPr/>
          </p:nvSpPr>
          <p:spPr>
            <a:xfrm>
              <a:off x="5277611" y="7383780"/>
              <a:ext cx="0" cy="22860"/>
            </a:xfrm>
            <a:custGeom>
              <a:avLst/>
              <a:gdLst/>
              <a:ahLst/>
              <a:cxnLst/>
              <a:rect l="l" t="t" r="r" b="b"/>
              <a:pathLst>
                <a:path h="22859">
                  <a:moveTo>
                    <a:pt x="0" y="22859"/>
                  </a:moveTo>
                  <a:lnTo>
                    <a:pt x="0" y="0"/>
                  </a:lnTo>
                </a:path>
              </a:pathLst>
            </a:custGeom>
            <a:ln w="476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054" name="object 2054"/>
            <p:cNvSpPr/>
            <p:nvPr/>
          </p:nvSpPr>
          <p:spPr>
            <a:xfrm>
              <a:off x="5279897" y="7381398"/>
              <a:ext cx="0" cy="27940"/>
            </a:xfrm>
            <a:custGeom>
              <a:avLst/>
              <a:gdLst/>
              <a:ahLst/>
              <a:cxnLst/>
              <a:rect l="l" t="t" r="r" b="b"/>
              <a:pathLst>
                <a:path h="27940">
                  <a:moveTo>
                    <a:pt x="0" y="0"/>
                  </a:moveTo>
                  <a:lnTo>
                    <a:pt x="0" y="27622"/>
                  </a:lnTo>
                </a:path>
                <a:path h="27940">
                  <a:moveTo>
                    <a:pt x="0" y="0"/>
                  </a:moveTo>
                  <a:lnTo>
                    <a:pt x="0" y="27622"/>
                  </a:lnTo>
                </a:path>
              </a:pathLst>
            </a:custGeom>
            <a:ln w="6286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055" name="object 2055"/>
            <p:cNvSpPr/>
            <p:nvPr/>
          </p:nvSpPr>
          <p:spPr>
            <a:xfrm>
              <a:off x="5280660" y="7383780"/>
              <a:ext cx="7620" cy="22860"/>
            </a:xfrm>
            <a:custGeom>
              <a:avLst/>
              <a:gdLst/>
              <a:ahLst/>
              <a:cxnLst/>
              <a:rect l="l" t="t" r="r" b="b"/>
              <a:pathLst>
                <a:path w="7620" h="22859">
                  <a:moveTo>
                    <a:pt x="0" y="22859"/>
                  </a:moveTo>
                  <a:lnTo>
                    <a:pt x="0" y="0"/>
                  </a:lnTo>
                </a:path>
                <a:path w="7620" h="22859">
                  <a:moveTo>
                    <a:pt x="1523" y="22859"/>
                  </a:moveTo>
                  <a:lnTo>
                    <a:pt x="1523" y="0"/>
                  </a:lnTo>
                </a:path>
                <a:path w="7620" h="22859">
                  <a:moveTo>
                    <a:pt x="3047" y="22859"/>
                  </a:moveTo>
                  <a:lnTo>
                    <a:pt x="3047" y="0"/>
                  </a:lnTo>
                </a:path>
                <a:path w="7620" h="22859">
                  <a:moveTo>
                    <a:pt x="3047" y="22859"/>
                  </a:moveTo>
                  <a:lnTo>
                    <a:pt x="3047" y="0"/>
                  </a:lnTo>
                </a:path>
                <a:path w="7620" h="22859">
                  <a:moveTo>
                    <a:pt x="4571" y="22859"/>
                  </a:moveTo>
                  <a:lnTo>
                    <a:pt x="4571" y="0"/>
                  </a:lnTo>
                </a:path>
                <a:path w="7620" h="22859">
                  <a:moveTo>
                    <a:pt x="6095" y="22859"/>
                  </a:moveTo>
                  <a:lnTo>
                    <a:pt x="6095" y="0"/>
                  </a:lnTo>
                </a:path>
                <a:path w="7620" h="22859">
                  <a:moveTo>
                    <a:pt x="7619" y="22859"/>
                  </a:moveTo>
                  <a:lnTo>
                    <a:pt x="7619" y="0"/>
                  </a:lnTo>
                </a:path>
                <a:path w="7620" h="22859">
                  <a:moveTo>
                    <a:pt x="7619" y="22859"/>
                  </a:moveTo>
                  <a:lnTo>
                    <a:pt x="7619" y="0"/>
                  </a:lnTo>
                </a:path>
              </a:pathLst>
            </a:custGeom>
            <a:ln w="476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056" name="object 2056"/>
            <p:cNvSpPr/>
            <p:nvPr/>
          </p:nvSpPr>
          <p:spPr>
            <a:xfrm>
              <a:off x="5288279" y="7383780"/>
              <a:ext cx="1905" cy="22860"/>
            </a:xfrm>
            <a:custGeom>
              <a:avLst/>
              <a:gdLst/>
              <a:ahLst/>
              <a:cxnLst/>
              <a:rect l="l" t="t" r="r" b="b"/>
              <a:pathLst>
                <a:path w="1904" h="22859">
                  <a:moveTo>
                    <a:pt x="761" y="-2381"/>
                  </a:moveTo>
                  <a:lnTo>
                    <a:pt x="761" y="25240"/>
                  </a:lnTo>
                </a:path>
              </a:pathLst>
            </a:custGeom>
            <a:ln w="6286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057" name="object 2057"/>
            <p:cNvSpPr/>
            <p:nvPr/>
          </p:nvSpPr>
          <p:spPr>
            <a:xfrm>
              <a:off x="5290566" y="7381398"/>
              <a:ext cx="0" cy="27940"/>
            </a:xfrm>
            <a:custGeom>
              <a:avLst/>
              <a:gdLst/>
              <a:ahLst/>
              <a:cxnLst/>
              <a:rect l="l" t="t" r="r" b="b"/>
              <a:pathLst>
                <a:path h="27940">
                  <a:moveTo>
                    <a:pt x="0" y="0"/>
                  </a:moveTo>
                  <a:lnTo>
                    <a:pt x="0" y="27622"/>
                  </a:lnTo>
                </a:path>
                <a:path h="27940">
                  <a:moveTo>
                    <a:pt x="0" y="0"/>
                  </a:moveTo>
                  <a:lnTo>
                    <a:pt x="0" y="27622"/>
                  </a:lnTo>
                </a:path>
              </a:pathLst>
            </a:custGeom>
            <a:ln w="6286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058" name="object 2058"/>
            <p:cNvSpPr/>
            <p:nvPr/>
          </p:nvSpPr>
          <p:spPr>
            <a:xfrm>
              <a:off x="5291328" y="7383780"/>
              <a:ext cx="1905" cy="22860"/>
            </a:xfrm>
            <a:custGeom>
              <a:avLst/>
              <a:gdLst/>
              <a:ahLst/>
              <a:cxnLst/>
              <a:rect l="l" t="t" r="r" b="b"/>
              <a:pathLst>
                <a:path w="1904" h="22859">
                  <a:moveTo>
                    <a:pt x="761" y="-2381"/>
                  </a:moveTo>
                  <a:lnTo>
                    <a:pt x="761" y="25240"/>
                  </a:lnTo>
                </a:path>
              </a:pathLst>
            </a:custGeom>
            <a:ln w="6286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059" name="object 2059"/>
            <p:cNvSpPr/>
            <p:nvPr/>
          </p:nvSpPr>
          <p:spPr>
            <a:xfrm>
              <a:off x="5292852" y="7383780"/>
              <a:ext cx="1905" cy="22860"/>
            </a:xfrm>
            <a:custGeom>
              <a:avLst/>
              <a:gdLst/>
              <a:ahLst/>
              <a:cxnLst/>
              <a:rect l="l" t="t" r="r" b="b"/>
              <a:pathLst>
                <a:path w="1904" h="22859">
                  <a:moveTo>
                    <a:pt x="762" y="-2381"/>
                  </a:moveTo>
                  <a:lnTo>
                    <a:pt x="762" y="25240"/>
                  </a:lnTo>
                </a:path>
              </a:pathLst>
            </a:custGeom>
            <a:ln w="6286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060" name="object 2060"/>
            <p:cNvSpPr/>
            <p:nvPr/>
          </p:nvSpPr>
          <p:spPr>
            <a:xfrm>
              <a:off x="5295138" y="7381398"/>
              <a:ext cx="1905" cy="27940"/>
            </a:xfrm>
            <a:custGeom>
              <a:avLst/>
              <a:gdLst/>
              <a:ahLst/>
              <a:cxnLst/>
              <a:rect l="l" t="t" r="r" b="b"/>
              <a:pathLst>
                <a:path w="1904" h="27940">
                  <a:moveTo>
                    <a:pt x="0" y="0"/>
                  </a:moveTo>
                  <a:lnTo>
                    <a:pt x="0" y="27622"/>
                  </a:lnTo>
                </a:path>
                <a:path w="1904" h="27940">
                  <a:moveTo>
                    <a:pt x="0" y="0"/>
                  </a:moveTo>
                  <a:lnTo>
                    <a:pt x="0" y="27622"/>
                  </a:lnTo>
                </a:path>
                <a:path w="1904" h="27940">
                  <a:moveTo>
                    <a:pt x="1523" y="0"/>
                  </a:moveTo>
                  <a:lnTo>
                    <a:pt x="1523" y="27622"/>
                  </a:lnTo>
                </a:path>
              </a:pathLst>
            </a:custGeom>
            <a:ln w="6286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061" name="object 2061"/>
            <p:cNvSpPr/>
            <p:nvPr/>
          </p:nvSpPr>
          <p:spPr>
            <a:xfrm>
              <a:off x="5297423" y="7383780"/>
              <a:ext cx="5080" cy="22860"/>
            </a:xfrm>
            <a:custGeom>
              <a:avLst/>
              <a:gdLst/>
              <a:ahLst/>
              <a:cxnLst/>
              <a:rect l="l" t="t" r="r" b="b"/>
              <a:pathLst>
                <a:path w="5079" h="22859">
                  <a:moveTo>
                    <a:pt x="0" y="22859"/>
                  </a:moveTo>
                  <a:lnTo>
                    <a:pt x="0" y="0"/>
                  </a:lnTo>
                </a:path>
                <a:path w="5079" h="22859">
                  <a:moveTo>
                    <a:pt x="1524" y="22859"/>
                  </a:moveTo>
                  <a:lnTo>
                    <a:pt x="1524" y="0"/>
                  </a:lnTo>
                </a:path>
                <a:path w="5079" h="22859">
                  <a:moveTo>
                    <a:pt x="1524" y="22859"/>
                  </a:moveTo>
                  <a:lnTo>
                    <a:pt x="1524" y="0"/>
                  </a:lnTo>
                </a:path>
                <a:path w="5079" h="22859">
                  <a:moveTo>
                    <a:pt x="3048" y="22859"/>
                  </a:moveTo>
                  <a:lnTo>
                    <a:pt x="3048" y="0"/>
                  </a:lnTo>
                </a:path>
                <a:path w="5079" h="22859">
                  <a:moveTo>
                    <a:pt x="4572" y="22859"/>
                  </a:moveTo>
                  <a:lnTo>
                    <a:pt x="4572" y="0"/>
                  </a:lnTo>
                </a:path>
                <a:path w="5079" h="22859">
                  <a:moveTo>
                    <a:pt x="4572" y="22859"/>
                  </a:moveTo>
                  <a:lnTo>
                    <a:pt x="4572" y="0"/>
                  </a:lnTo>
                </a:path>
              </a:pathLst>
            </a:custGeom>
            <a:ln w="476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062" name="object 2062"/>
            <p:cNvSpPr/>
            <p:nvPr/>
          </p:nvSpPr>
          <p:spPr>
            <a:xfrm>
              <a:off x="5301996" y="7383780"/>
              <a:ext cx="1905" cy="22860"/>
            </a:xfrm>
            <a:custGeom>
              <a:avLst/>
              <a:gdLst/>
              <a:ahLst/>
              <a:cxnLst/>
              <a:rect l="l" t="t" r="r" b="b"/>
              <a:pathLst>
                <a:path w="1904" h="22859">
                  <a:moveTo>
                    <a:pt x="761" y="-2381"/>
                  </a:moveTo>
                  <a:lnTo>
                    <a:pt x="761" y="25240"/>
                  </a:lnTo>
                </a:path>
              </a:pathLst>
            </a:custGeom>
            <a:ln w="6286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063" name="object 2063"/>
            <p:cNvSpPr/>
            <p:nvPr/>
          </p:nvSpPr>
          <p:spPr>
            <a:xfrm>
              <a:off x="5305044" y="7383780"/>
              <a:ext cx="0" cy="22860"/>
            </a:xfrm>
            <a:custGeom>
              <a:avLst/>
              <a:gdLst/>
              <a:ahLst/>
              <a:cxnLst/>
              <a:rect l="l" t="t" r="r" b="b"/>
              <a:pathLst>
                <a:path h="22859">
                  <a:moveTo>
                    <a:pt x="0" y="22859"/>
                  </a:moveTo>
                  <a:lnTo>
                    <a:pt x="0" y="0"/>
                  </a:lnTo>
                </a:path>
              </a:pathLst>
            </a:custGeom>
            <a:ln w="476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064" name="object 2064"/>
            <p:cNvSpPr/>
            <p:nvPr/>
          </p:nvSpPr>
          <p:spPr>
            <a:xfrm>
              <a:off x="5305805" y="7381398"/>
              <a:ext cx="0" cy="27940"/>
            </a:xfrm>
            <a:custGeom>
              <a:avLst/>
              <a:gdLst/>
              <a:ahLst/>
              <a:cxnLst/>
              <a:rect l="l" t="t" r="r" b="b"/>
              <a:pathLst>
                <a:path h="27940">
                  <a:moveTo>
                    <a:pt x="0" y="0"/>
                  </a:moveTo>
                  <a:lnTo>
                    <a:pt x="0" y="27622"/>
                  </a:lnTo>
                </a:path>
                <a:path h="27940">
                  <a:moveTo>
                    <a:pt x="0" y="0"/>
                  </a:moveTo>
                  <a:lnTo>
                    <a:pt x="0" y="27622"/>
                  </a:lnTo>
                </a:path>
              </a:pathLst>
            </a:custGeom>
            <a:ln w="6286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065" name="object 2065"/>
            <p:cNvSpPr/>
            <p:nvPr/>
          </p:nvSpPr>
          <p:spPr>
            <a:xfrm>
              <a:off x="5308092" y="7383780"/>
              <a:ext cx="0" cy="22860"/>
            </a:xfrm>
            <a:custGeom>
              <a:avLst/>
              <a:gdLst/>
              <a:ahLst/>
              <a:cxnLst/>
              <a:rect l="l" t="t" r="r" b="b"/>
              <a:pathLst>
                <a:path h="22859">
                  <a:moveTo>
                    <a:pt x="0" y="22859"/>
                  </a:moveTo>
                  <a:lnTo>
                    <a:pt x="0" y="0"/>
                  </a:lnTo>
                </a:path>
              </a:pathLst>
            </a:custGeom>
            <a:ln w="476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066" name="object 2066"/>
            <p:cNvSpPr/>
            <p:nvPr/>
          </p:nvSpPr>
          <p:spPr>
            <a:xfrm>
              <a:off x="5308092" y="7383780"/>
              <a:ext cx="1905" cy="22860"/>
            </a:xfrm>
            <a:custGeom>
              <a:avLst/>
              <a:gdLst/>
              <a:ahLst/>
              <a:cxnLst/>
              <a:rect l="l" t="t" r="r" b="b"/>
              <a:pathLst>
                <a:path w="1904" h="22859">
                  <a:moveTo>
                    <a:pt x="761" y="-2381"/>
                  </a:moveTo>
                  <a:lnTo>
                    <a:pt x="761" y="25240"/>
                  </a:lnTo>
                </a:path>
              </a:pathLst>
            </a:custGeom>
            <a:ln w="6286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067" name="object 2067"/>
            <p:cNvSpPr/>
            <p:nvPr/>
          </p:nvSpPr>
          <p:spPr>
            <a:xfrm>
              <a:off x="5310377" y="7381398"/>
              <a:ext cx="0" cy="27940"/>
            </a:xfrm>
            <a:custGeom>
              <a:avLst/>
              <a:gdLst/>
              <a:ahLst/>
              <a:cxnLst/>
              <a:rect l="l" t="t" r="r" b="b"/>
              <a:pathLst>
                <a:path h="27940">
                  <a:moveTo>
                    <a:pt x="0" y="0"/>
                  </a:moveTo>
                  <a:lnTo>
                    <a:pt x="0" y="27622"/>
                  </a:lnTo>
                </a:path>
                <a:path h="27940">
                  <a:moveTo>
                    <a:pt x="0" y="0"/>
                  </a:moveTo>
                  <a:lnTo>
                    <a:pt x="0" y="27622"/>
                  </a:lnTo>
                </a:path>
              </a:pathLst>
            </a:custGeom>
            <a:ln w="6286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068" name="object 2068"/>
            <p:cNvSpPr/>
            <p:nvPr/>
          </p:nvSpPr>
          <p:spPr>
            <a:xfrm>
              <a:off x="5311139" y="7383780"/>
              <a:ext cx="1905" cy="22860"/>
            </a:xfrm>
            <a:custGeom>
              <a:avLst/>
              <a:gdLst/>
              <a:ahLst/>
              <a:cxnLst/>
              <a:rect l="l" t="t" r="r" b="b"/>
              <a:pathLst>
                <a:path w="1904" h="22859">
                  <a:moveTo>
                    <a:pt x="762" y="-2381"/>
                  </a:moveTo>
                  <a:lnTo>
                    <a:pt x="762" y="25240"/>
                  </a:lnTo>
                </a:path>
              </a:pathLst>
            </a:custGeom>
            <a:ln w="6286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069" name="object 2069"/>
            <p:cNvSpPr/>
            <p:nvPr/>
          </p:nvSpPr>
          <p:spPr>
            <a:xfrm>
              <a:off x="5312664" y="7383780"/>
              <a:ext cx="0" cy="22860"/>
            </a:xfrm>
            <a:custGeom>
              <a:avLst/>
              <a:gdLst/>
              <a:ahLst/>
              <a:cxnLst/>
              <a:rect l="l" t="t" r="r" b="b"/>
              <a:pathLst>
                <a:path h="22859">
                  <a:moveTo>
                    <a:pt x="0" y="22859"/>
                  </a:moveTo>
                  <a:lnTo>
                    <a:pt x="0" y="0"/>
                  </a:lnTo>
                </a:path>
                <a:path h="22859">
                  <a:moveTo>
                    <a:pt x="0" y="22859"/>
                  </a:moveTo>
                  <a:lnTo>
                    <a:pt x="0" y="0"/>
                  </a:lnTo>
                </a:path>
              </a:pathLst>
            </a:custGeom>
            <a:ln w="476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070" name="object 2070"/>
            <p:cNvSpPr/>
            <p:nvPr/>
          </p:nvSpPr>
          <p:spPr>
            <a:xfrm>
              <a:off x="5314188" y="7383780"/>
              <a:ext cx="1905" cy="22860"/>
            </a:xfrm>
            <a:custGeom>
              <a:avLst/>
              <a:gdLst/>
              <a:ahLst/>
              <a:cxnLst/>
              <a:rect l="l" t="t" r="r" b="b"/>
              <a:pathLst>
                <a:path w="1904" h="22859">
                  <a:moveTo>
                    <a:pt x="762" y="-2381"/>
                  </a:moveTo>
                  <a:lnTo>
                    <a:pt x="762" y="25240"/>
                  </a:lnTo>
                </a:path>
              </a:pathLst>
            </a:custGeom>
            <a:ln w="6286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071" name="object 2071"/>
            <p:cNvSpPr/>
            <p:nvPr/>
          </p:nvSpPr>
          <p:spPr>
            <a:xfrm>
              <a:off x="5315711" y="7383780"/>
              <a:ext cx="0" cy="22860"/>
            </a:xfrm>
            <a:custGeom>
              <a:avLst/>
              <a:gdLst/>
              <a:ahLst/>
              <a:cxnLst/>
              <a:rect l="l" t="t" r="r" b="b"/>
              <a:pathLst>
                <a:path h="22859">
                  <a:moveTo>
                    <a:pt x="0" y="22859"/>
                  </a:moveTo>
                  <a:lnTo>
                    <a:pt x="0" y="0"/>
                  </a:lnTo>
                </a:path>
              </a:pathLst>
            </a:custGeom>
            <a:ln w="476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072" name="object 2072"/>
            <p:cNvSpPr/>
            <p:nvPr/>
          </p:nvSpPr>
          <p:spPr>
            <a:xfrm>
              <a:off x="5317997" y="7381398"/>
              <a:ext cx="0" cy="27940"/>
            </a:xfrm>
            <a:custGeom>
              <a:avLst/>
              <a:gdLst/>
              <a:ahLst/>
              <a:cxnLst/>
              <a:rect l="l" t="t" r="r" b="b"/>
              <a:pathLst>
                <a:path h="27940">
                  <a:moveTo>
                    <a:pt x="0" y="0"/>
                  </a:moveTo>
                  <a:lnTo>
                    <a:pt x="0" y="27622"/>
                  </a:lnTo>
                </a:path>
                <a:path h="27940">
                  <a:moveTo>
                    <a:pt x="0" y="0"/>
                  </a:moveTo>
                  <a:lnTo>
                    <a:pt x="0" y="27622"/>
                  </a:lnTo>
                </a:path>
              </a:pathLst>
            </a:custGeom>
            <a:ln w="6286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073" name="object 2073"/>
            <p:cNvSpPr/>
            <p:nvPr/>
          </p:nvSpPr>
          <p:spPr>
            <a:xfrm>
              <a:off x="5318760" y="7383780"/>
              <a:ext cx="6350" cy="22860"/>
            </a:xfrm>
            <a:custGeom>
              <a:avLst/>
              <a:gdLst/>
              <a:ahLst/>
              <a:cxnLst/>
              <a:rect l="l" t="t" r="r" b="b"/>
              <a:pathLst>
                <a:path w="6350" h="22859">
                  <a:moveTo>
                    <a:pt x="0" y="22859"/>
                  </a:moveTo>
                  <a:lnTo>
                    <a:pt x="0" y="0"/>
                  </a:lnTo>
                </a:path>
                <a:path w="6350" h="22859">
                  <a:moveTo>
                    <a:pt x="1523" y="22859"/>
                  </a:moveTo>
                  <a:lnTo>
                    <a:pt x="1523" y="0"/>
                  </a:lnTo>
                </a:path>
                <a:path w="6350" h="22859">
                  <a:moveTo>
                    <a:pt x="3047" y="22859"/>
                  </a:moveTo>
                  <a:lnTo>
                    <a:pt x="3047" y="0"/>
                  </a:lnTo>
                </a:path>
                <a:path w="6350" h="22859">
                  <a:moveTo>
                    <a:pt x="3047" y="22859"/>
                  </a:moveTo>
                  <a:lnTo>
                    <a:pt x="3047" y="0"/>
                  </a:lnTo>
                </a:path>
                <a:path w="6350" h="22859">
                  <a:moveTo>
                    <a:pt x="4571" y="22859"/>
                  </a:moveTo>
                  <a:lnTo>
                    <a:pt x="4571" y="0"/>
                  </a:lnTo>
                </a:path>
                <a:path w="6350" h="22859">
                  <a:moveTo>
                    <a:pt x="6095" y="22859"/>
                  </a:moveTo>
                  <a:lnTo>
                    <a:pt x="6095" y="0"/>
                  </a:lnTo>
                </a:path>
                <a:path w="6350" h="22859">
                  <a:moveTo>
                    <a:pt x="6095" y="22859"/>
                  </a:moveTo>
                  <a:lnTo>
                    <a:pt x="6095" y="0"/>
                  </a:lnTo>
                </a:path>
              </a:pathLst>
            </a:custGeom>
            <a:ln w="476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074" name="object 2074"/>
            <p:cNvSpPr/>
            <p:nvPr/>
          </p:nvSpPr>
          <p:spPr>
            <a:xfrm>
              <a:off x="5324855" y="7383780"/>
              <a:ext cx="1905" cy="22860"/>
            </a:xfrm>
            <a:custGeom>
              <a:avLst/>
              <a:gdLst/>
              <a:ahLst/>
              <a:cxnLst/>
              <a:rect l="l" t="t" r="r" b="b"/>
              <a:pathLst>
                <a:path w="1904" h="22859">
                  <a:moveTo>
                    <a:pt x="762" y="-2381"/>
                  </a:moveTo>
                  <a:lnTo>
                    <a:pt x="762" y="25240"/>
                  </a:lnTo>
                </a:path>
              </a:pathLst>
            </a:custGeom>
            <a:ln w="6286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075" name="object 2075"/>
            <p:cNvSpPr/>
            <p:nvPr/>
          </p:nvSpPr>
          <p:spPr>
            <a:xfrm>
              <a:off x="5326379" y="7383780"/>
              <a:ext cx="0" cy="22860"/>
            </a:xfrm>
            <a:custGeom>
              <a:avLst/>
              <a:gdLst/>
              <a:ahLst/>
              <a:cxnLst/>
              <a:rect l="l" t="t" r="r" b="b"/>
              <a:pathLst>
                <a:path h="22859">
                  <a:moveTo>
                    <a:pt x="0" y="22859"/>
                  </a:moveTo>
                  <a:lnTo>
                    <a:pt x="0" y="0"/>
                  </a:lnTo>
                </a:path>
              </a:pathLst>
            </a:custGeom>
            <a:ln w="476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076" name="object 2076"/>
            <p:cNvSpPr/>
            <p:nvPr/>
          </p:nvSpPr>
          <p:spPr>
            <a:xfrm>
              <a:off x="5327141" y="7381398"/>
              <a:ext cx="0" cy="27940"/>
            </a:xfrm>
            <a:custGeom>
              <a:avLst/>
              <a:gdLst/>
              <a:ahLst/>
              <a:cxnLst/>
              <a:rect l="l" t="t" r="r" b="b"/>
              <a:pathLst>
                <a:path h="27940">
                  <a:moveTo>
                    <a:pt x="0" y="0"/>
                  </a:moveTo>
                  <a:lnTo>
                    <a:pt x="0" y="27622"/>
                  </a:lnTo>
                </a:path>
                <a:path h="27940">
                  <a:moveTo>
                    <a:pt x="0" y="0"/>
                  </a:moveTo>
                  <a:lnTo>
                    <a:pt x="0" y="27622"/>
                  </a:lnTo>
                </a:path>
              </a:pathLst>
            </a:custGeom>
            <a:ln w="6286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077" name="object 2077"/>
            <p:cNvSpPr/>
            <p:nvPr/>
          </p:nvSpPr>
          <p:spPr>
            <a:xfrm>
              <a:off x="5327903" y="7383780"/>
              <a:ext cx="1905" cy="22860"/>
            </a:xfrm>
            <a:custGeom>
              <a:avLst/>
              <a:gdLst/>
              <a:ahLst/>
              <a:cxnLst/>
              <a:rect l="l" t="t" r="r" b="b"/>
              <a:pathLst>
                <a:path w="1904" h="22859">
                  <a:moveTo>
                    <a:pt x="762" y="-2381"/>
                  </a:moveTo>
                  <a:lnTo>
                    <a:pt x="762" y="25240"/>
                  </a:lnTo>
                </a:path>
              </a:pathLst>
            </a:custGeom>
            <a:ln w="6286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078" name="object 2078"/>
            <p:cNvSpPr/>
            <p:nvPr/>
          </p:nvSpPr>
          <p:spPr>
            <a:xfrm>
              <a:off x="5329428" y="7383780"/>
              <a:ext cx="1905" cy="22860"/>
            </a:xfrm>
            <a:custGeom>
              <a:avLst/>
              <a:gdLst/>
              <a:ahLst/>
              <a:cxnLst/>
              <a:rect l="l" t="t" r="r" b="b"/>
              <a:pathLst>
                <a:path w="1904" h="22859">
                  <a:moveTo>
                    <a:pt x="761" y="-2381"/>
                  </a:moveTo>
                  <a:lnTo>
                    <a:pt x="761" y="25240"/>
                  </a:lnTo>
                </a:path>
              </a:pathLst>
            </a:custGeom>
            <a:ln w="6286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079" name="object 2079"/>
            <p:cNvSpPr/>
            <p:nvPr/>
          </p:nvSpPr>
          <p:spPr>
            <a:xfrm>
              <a:off x="5330952" y="7383780"/>
              <a:ext cx="0" cy="22860"/>
            </a:xfrm>
            <a:custGeom>
              <a:avLst/>
              <a:gdLst/>
              <a:ahLst/>
              <a:cxnLst/>
              <a:rect l="l" t="t" r="r" b="b"/>
              <a:pathLst>
                <a:path h="22859">
                  <a:moveTo>
                    <a:pt x="0" y="22859"/>
                  </a:moveTo>
                  <a:lnTo>
                    <a:pt x="0" y="0"/>
                  </a:lnTo>
                </a:path>
                <a:path h="22859">
                  <a:moveTo>
                    <a:pt x="0" y="22859"/>
                  </a:moveTo>
                  <a:lnTo>
                    <a:pt x="0" y="0"/>
                  </a:lnTo>
                </a:path>
              </a:pathLst>
            </a:custGeom>
            <a:ln w="476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080" name="object 2080"/>
            <p:cNvSpPr/>
            <p:nvPr/>
          </p:nvSpPr>
          <p:spPr>
            <a:xfrm>
              <a:off x="5332476" y="7383780"/>
              <a:ext cx="1905" cy="22860"/>
            </a:xfrm>
            <a:custGeom>
              <a:avLst/>
              <a:gdLst/>
              <a:ahLst/>
              <a:cxnLst/>
              <a:rect l="l" t="t" r="r" b="b"/>
              <a:pathLst>
                <a:path w="1904" h="22859">
                  <a:moveTo>
                    <a:pt x="761" y="-2381"/>
                  </a:moveTo>
                  <a:lnTo>
                    <a:pt x="761" y="25240"/>
                  </a:lnTo>
                </a:path>
              </a:pathLst>
            </a:custGeom>
            <a:ln w="6286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081" name="object 2081"/>
            <p:cNvSpPr/>
            <p:nvPr/>
          </p:nvSpPr>
          <p:spPr>
            <a:xfrm>
              <a:off x="5334000" y="7383780"/>
              <a:ext cx="3175" cy="22860"/>
            </a:xfrm>
            <a:custGeom>
              <a:avLst/>
              <a:gdLst/>
              <a:ahLst/>
              <a:cxnLst/>
              <a:rect l="l" t="t" r="r" b="b"/>
              <a:pathLst>
                <a:path w="3175" h="22859">
                  <a:moveTo>
                    <a:pt x="0" y="22859"/>
                  </a:moveTo>
                  <a:lnTo>
                    <a:pt x="0" y="0"/>
                  </a:lnTo>
                </a:path>
                <a:path w="3175" h="22859">
                  <a:moveTo>
                    <a:pt x="0" y="22859"/>
                  </a:moveTo>
                  <a:lnTo>
                    <a:pt x="0" y="0"/>
                  </a:lnTo>
                </a:path>
                <a:path w="3175" h="22859">
                  <a:moveTo>
                    <a:pt x="1523" y="22859"/>
                  </a:moveTo>
                  <a:lnTo>
                    <a:pt x="1523" y="0"/>
                  </a:lnTo>
                </a:path>
                <a:path w="3175" h="22859">
                  <a:moveTo>
                    <a:pt x="3048" y="22859"/>
                  </a:moveTo>
                  <a:lnTo>
                    <a:pt x="3048" y="0"/>
                  </a:lnTo>
                </a:path>
              </a:pathLst>
            </a:custGeom>
            <a:ln w="476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082" name="object 2082"/>
            <p:cNvSpPr/>
            <p:nvPr/>
          </p:nvSpPr>
          <p:spPr>
            <a:xfrm>
              <a:off x="5337809" y="7381398"/>
              <a:ext cx="0" cy="27940"/>
            </a:xfrm>
            <a:custGeom>
              <a:avLst/>
              <a:gdLst/>
              <a:ahLst/>
              <a:cxnLst/>
              <a:rect l="l" t="t" r="r" b="b"/>
              <a:pathLst>
                <a:path h="27940">
                  <a:moveTo>
                    <a:pt x="0" y="0"/>
                  </a:moveTo>
                  <a:lnTo>
                    <a:pt x="0" y="27622"/>
                  </a:lnTo>
                </a:path>
                <a:path h="27940">
                  <a:moveTo>
                    <a:pt x="0" y="0"/>
                  </a:moveTo>
                  <a:lnTo>
                    <a:pt x="0" y="27622"/>
                  </a:lnTo>
                </a:path>
              </a:pathLst>
            </a:custGeom>
            <a:ln w="6286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083" name="object 2083"/>
            <p:cNvSpPr/>
            <p:nvPr/>
          </p:nvSpPr>
          <p:spPr>
            <a:xfrm>
              <a:off x="5338571" y="7383780"/>
              <a:ext cx="1905" cy="22860"/>
            </a:xfrm>
            <a:custGeom>
              <a:avLst/>
              <a:gdLst/>
              <a:ahLst/>
              <a:cxnLst/>
              <a:rect l="l" t="t" r="r" b="b"/>
              <a:pathLst>
                <a:path w="1904" h="22859">
                  <a:moveTo>
                    <a:pt x="762" y="-2381"/>
                  </a:moveTo>
                  <a:lnTo>
                    <a:pt x="762" y="25240"/>
                  </a:lnTo>
                </a:path>
              </a:pathLst>
            </a:custGeom>
            <a:ln w="6286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084" name="object 2084"/>
            <p:cNvSpPr/>
            <p:nvPr/>
          </p:nvSpPr>
          <p:spPr>
            <a:xfrm>
              <a:off x="5341620" y="7383780"/>
              <a:ext cx="0" cy="22860"/>
            </a:xfrm>
            <a:custGeom>
              <a:avLst/>
              <a:gdLst/>
              <a:ahLst/>
              <a:cxnLst/>
              <a:rect l="l" t="t" r="r" b="b"/>
              <a:pathLst>
                <a:path h="22859">
                  <a:moveTo>
                    <a:pt x="0" y="22859"/>
                  </a:moveTo>
                  <a:lnTo>
                    <a:pt x="0" y="0"/>
                  </a:lnTo>
                </a:path>
              </a:pathLst>
            </a:custGeom>
            <a:ln w="476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085" name="object 2085"/>
            <p:cNvSpPr/>
            <p:nvPr/>
          </p:nvSpPr>
          <p:spPr>
            <a:xfrm>
              <a:off x="5342382" y="7381398"/>
              <a:ext cx="0" cy="27940"/>
            </a:xfrm>
            <a:custGeom>
              <a:avLst/>
              <a:gdLst/>
              <a:ahLst/>
              <a:cxnLst/>
              <a:rect l="l" t="t" r="r" b="b"/>
              <a:pathLst>
                <a:path h="27940">
                  <a:moveTo>
                    <a:pt x="0" y="0"/>
                  </a:moveTo>
                  <a:lnTo>
                    <a:pt x="0" y="27622"/>
                  </a:lnTo>
                </a:path>
                <a:path h="27940">
                  <a:moveTo>
                    <a:pt x="0" y="0"/>
                  </a:moveTo>
                  <a:lnTo>
                    <a:pt x="0" y="27622"/>
                  </a:lnTo>
                </a:path>
              </a:pathLst>
            </a:custGeom>
            <a:ln w="6286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086" name="object 2086"/>
            <p:cNvSpPr/>
            <p:nvPr/>
          </p:nvSpPr>
          <p:spPr>
            <a:xfrm>
              <a:off x="5344667" y="7383780"/>
              <a:ext cx="0" cy="22860"/>
            </a:xfrm>
            <a:custGeom>
              <a:avLst/>
              <a:gdLst/>
              <a:ahLst/>
              <a:cxnLst/>
              <a:rect l="l" t="t" r="r" b="b"/>
              <a:pathLst>
                <a:path h="22859">
                  <a:moveTo>
                    <a:pt x="0" y="22859"/>
                  </a:moveTo>
                  <a:lnTo>
                    <a:pt x="0" y="0"/>
                  </a:lnTo>
                </a:path>
                <a:path h="22859">
                  <a:moveTo>
                    <a:pt x="0" y="22859"/>
                  </a:moveTo>
                  <a:lnTo>
                    <a:pt x="0" y="0"/>
                  </a:lnTo>
                </a:path>
                <a:path h="22859">
                  <a:moveTo>
                    <a:pt x="0" y="22859"/>
                  </a:moveTo>
                  <a:lnTo>
                    <a:pt x="0" y="0"/>
                  </a:lnTo>
                </a:path>
              </a:pathLst>
            </a:custGeom>
            <a:ln w="476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087" name="object 2087"/>
            <p:cNvSpPr/>
            <p:nvPr/>
          </p:nvSpPr>
          <p:spPr>
            <a:xfrm>
              <a:off x="5346192" y="7383780"/>
              <a:ext cx="1905" cy="22860"/>
            </a:xfrm>
            <a:custGeom>
              <a:avLst/>
              <a:gdLst/>
              <a:ahLst/>
              <a:cxnLst/>
              <a:rect l="l" t="t" r="r" b="b"/>
              <a:pathLst>
                <a:path w="1904" h="22859">
                  <a:moveTo>
                    <a:pt x="761" y="-2381"/>
                  </a:moveTo>
                  <a:lnTo>
                    <a:pt x="761" y="25240"/>
                  </a:lnTo>
                </a:path>
              </a:pathLst>
            </a:custGeom>
            <a:ln w="6286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088" name="object 2088"/>
            <p:cNvSpPr/>
            <p:nvPr/>
          </p:nvSpPr>
          <p:spPr>
            <a:xfrm>
              <a:off x="5347715" y="7383780"/>
              <a:ext cx="1905" cy="22860"/>
            </a:xfrm>
            <a:custGeom>
              <a:avLst/>
              <a:gdLst/>
              <a:ahLst/>
              <a:cxnLst/>
              <a:rect l="l" t="t" r="r" b="b"/>
              <a:pathLst>
                <a:path w="1904" h="22859">
                  <a:moveTo>
                    <a:pt x="761" y="-2381"/>
                  </a:moveTo>
                  <a:lnTo>
                    <a:pt x="761" y="25240"/>
                  </a:lnTo>
                </a:path>
              </a:pathLst>
            </a:custGeom>
            <a:ln w="6286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089" name="object 2089"/>
            <p:cNvSpPr/>
            <p:nvPr/>
          </p:nvSpPr>
          <p:spPr>
            <a:xfrm>
              <a:off x="5349239" y="7383780"/>
              <a:ext cx="0" cy="22860"/>
            </a:xfrm>
            <a:custGeom>
              <a:avLst/>
              <a:gdLst/>
              <a:ahLst/>
              <a:cxnLst/>
              <a:rect l="l" t="t" r="r" b="b"/>
              <a:pathLst>
                <a:path h="22859">
                  <a:moveTo>
                    <a:pt x="0" y="22859"/>
                  </a:moveTo>
                  <a:lnTo>
                    <a:pt x="0" y="0"/>
                  </a:lnTo>
                </a:path>
                <a:path h="22859">
                  <a:moveTo>
                    <a:pt x="0" y="22859"/>
                  </a:moveTo>
                  <a:lnTo>
                    <a:pt x="0" y="0"/>
                  </a:lnTo>
                </a:path>
              </a:pathLst>
            </a:custGeom>
            <a:ln w="476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090" name="object 2090"/>
            <p:cNvSpPr/>
            <p:nvPr/>
          </p:nvSpPr>
          <p:spPr>
            <a:xfrm>
              <a:off x="5350764" y="7383780"/>
              <a:ext cx="1905" cy="22860"/>
            </a:xfrm>
            <a:custGeom>
              <a:avLst/>
              <a:gdLst/>
              <a:ahLst/>
              <a:cxnLst/>
              <a:rect l="l" t="t" r="r" b="b"/>
              <a:pathLst>
                <a:path w="1904" h="22859">
                  <a:moveTo>
                    <a:pt x="761" y="-2381"/>
                  </a:moveTo>
                  <a:lnTo>
                    <a:pt x="761" y="25240"/>
                  </a:lnTo>
                </a:path>
              </a:pathLst>
            </a:custGeom>
            <a:ln w="6286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091" name="object 2091"/>
            <p:cNvSpPr/>
            <p:nvPr/>
          </p:nvSpPr>
          <p:spPr>
            <a:xfrm>
              <a:off x="5352288" y="7383780"/>
              <a:ext cx="0" cy="22860"/>
            </a:xfrm>
            <a:custGeom>
              <a:avLst/>
              <a:gdLst/>
              <a:ahLst/>
              <a:cxnLst/>
              <a:rect l="l" t="t" r="r" b="b"/>
              <a:pathLst>
                <a:path h="22859">
                  <a:moveTo>
                    <a:pt x="0" y="22859"/>
                  </a:moveTo>
                  <a:lnTo>
                    <a:pt x="0" y="0"/>
                  </a:lnTo>
                </a:path>
              </a:pathLst>
            </a:custGeom>
            <a:ln w="476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092" name="object 2092"/>
            <p:cNvSpPr/>
            <p:nvPr/>
          </p:nvSpPr>
          <p:spPr>
            <a:xfrm>
              <a:off x="5353050" y="7381398"/>
              <a:ext cx="0" cy="27940"/>
            </a:xfrm>
            <a:custGeom>
              <a:avLst/>
              <a:gdLst/>
              <a:ahLst/>
              <a:cxnLst/>
              <a:rect l="l" t="t" r="r" b="b"/>
              <a:pathLst>
                <a:path h="27940">
                  <a:moveTo>
                    <a:pt x="0" y="0"/>
                  </a:moveTo>
                  <a:lnTo>
                    <a:pt x="0" y="27622"/>
                  </a:lnTo>
                </a:path>
                <a:path h="27940">
                  <a:moveTo>
                    <a:pt x="0" y="0"/>
                  </a:moveTo>
                  <a:lnTo>
                    <a:pt x="0" y="27622"/>
                  </a:lnTo>
                </a:path>
              </a:pathLst>
            </a:custGeom>
            <a:ln w="6286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093" name="object 2093"/>
            <p:cNvSpPr/>
            <p:nvPr/>
          </p:nvSpPr>
          <p:spPr>
            <a:xfrm>
              <a:off x="5355335" y="7383780"/>
              <a:ext cx="5080" cy="22860"/>
            </a:xfrm>
            <a:custGeom>
              <a:avLst/>
              <a:gdLst/>
              <a:ahLst/>
              <a:cxnLst/>
              <a:rect l="l" t="t" r="r" b="b"/>
              <a:pathLst>
                <a:path w="5079" h="22859">
                  <a:moveTo>
                    <a:pt x="0" y="22859"/>
                  </a:moveTo>
                  <a:lnTo>
                    <a:pt x="0" y="0"/>
                  </a:lnTo>
                </a:path>
                <a:path w="5079" h="22859">
                  <a:moveTo>
                    <a:pt x="1524" y="22859"/>
                  </a:moveTo>
                  <a:lnTo>
                    <a:pt x="1524" y="0"/>
                  </a:lnTo>
                </a:path>
                <a:path w="5079" h="22859">
                  <a:moveTo>
                    <a:pt x="1524" y="22859"/>
                  </a:moveTo>
                  <a:lnTo>
                    <a:pt x="1524" y="0"/>
                  </a:lnTo>
                </a:path>
                <a:path w="5079" h="22859">
                  <a:moveTo>
                    <a:pt x="3048" y="22859"/>
                  </a:moveTo>
                  <a:lnTo>
                    <a:pt x="3048" y="0"/>
                  </a:lnTo>
                </a:path>
                <a:path w="5079" h="22859">
                  <a:moveTo>
                    <a:pt x="4571" y="22859"/>
                  </a:moveTo>
                  <a:lnTo>
                    <a:pt x="4571" y="0"/>
                  </a:lnTo>
                </a:path>
              </a:pathLst>
            </a:custGeom>
            <a:ln w="476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094" name="object 2094"/>
            <p:cNvSpPr/>
            <p:nvPr/>
          </p:nvSpPr>
          <p:spPr>
            <a:xfrm>
              <a:off x="5360670" y="7381398"/>
              <a:ext cx="0" cy="27940"/>
            </a:xfrm>
            <a:custGeom>
              <a:avLst/>
              <a:gdLst/>
              <a:ahLst/>
              <a:cxnLst/>
              <a:rect l="l" t="t" r="r" b="b"/>
              <a:pathLst>
                <a:path h="27940">
                  <a:moveTo>
                    <a:pt x="0" y="0"/>
                  </a:moveTo>
                  <a:lnTo>
                    <a:pt x="0" y="27622"/>
                  </a:lnTo>
                </a:path>
                <a:path h="27940">
                  <a:moveTo>
                    <a:pt x="0" y="0"/>
                  </a:moveTo>
                  <a:lnTo>
                    <a:pt x="0" y="27622"/>
                  </a:lnTo>
                </a:path>
              </a:pathLst>
            </a:custGeom>
            <a:ln w="6286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095" name="object 2095"/>
            <p:cNvSpPr/>
            <p:nvPr/>
          </p:nvSpPr>
          <p:spPr>
            <a:xfrm>
              <a:off x="5361432" y="7383780"/>
              <a:ext cx="1905" cy="22860"/>
            </a:xfrm>
            <a:custGeom>
              <a:avLst/>
              <a:gdLst/>
              <a:ahLst/>
              <a:cxnLst/>
              <a:rect l="l" t="t" r="r" b="b"/>
              <a:pathLst>
                <a:path w="1904" h="22859">
                  <a:moveTo>
                    <a:pt x="761" y="-2381"/>
                  </a:moveTo>
                  <a:lnTo>
                    <a:pt x="761" y="25240"/>
                  </a:lnTo>
                </a:path>
              </a:pathLst>
            </a:custGeom>
            <a:ln w="6286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096" name="object 2096"/>
            <p:cNvSpPr/>
            <p:nvPr/>
          </p:nvSpPr>
          <p:spPr>
            <a:xfrm>
              <a:off x="5362955" y="7383780"/>
              <a:ext cx="1905" cy="22860"/>
            </a:xfrm>
            <a:custGeom>
              <a:avLst/>
              <a:gdLst/>
              <a:ahLst/>
              <a:cxnLst/>
              <a:rect l="l" t="t" r="r" b="b"/>
              <a:pathLst>
                <a:path w="1904" h="22859">
                  <a:moveTo>
                    <a:pt x="762" y="-2381"/>
                  </a:moveTo>
                  <a:lnTo>
                    <a:pt x="762" y="25240"/>
                  </a:lnTo>
                </a:path>
              </a:pathLst>
            </a:custGeom>
            <a:ln w="6286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097" name="object 2097"/>
            <p:cNvSpPr/>
            <p:nvPr/>
          </p:nvSpPr>
          <p:spPr>
            <a:xfrm>
              <a:off x="5365241" y="7381398"/>
              <a:ext cx="0" cy="27940"/>
            </a:xfrm>
            <a:custGeom>
              <a:avLst/>
              <a:gdLst/>
              <a:ahLst/>
              <a:cxnLst/>
              <a:rect l="l" t="t" r="r" b="b"/>
              <a:pathLst>
                <a:path h="27940">
                  <a:moveTo>
                    <a:pt x="0" y="0"/>
                  </a:moveTo>
                  <a:lnTo>
                    <a:pt x="0" y="27622"/>
                  </a:lnTo>
                </a:path>
                <a:path h="27940">
                  <a:moveTo>
                    <a:pt x="0" y="0"/>
                  </a:moveTo>
                  <a:lnTo>
                    <a:pt x="0" y="27622"/>
                  </a:lnTo>
                </a:path>
              </a:pathLst>
            </a:custGeom>
            <a:ln w="6286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098" name="object 2098"/>
            <p:cNvSpPr/>
            <p:nvPr/>
          </p:nvSpPr>
          <p:spPr>
            <a:xfrm>
              <a:off x="5366003" y="7383780"/>
              <a:ext cx="1905" cy="22860"/>
            </a:xfrm>
            <a:custGeom>
              <a:avLst/>
              <a:gdLst/>
              <a:ahLst/>
              <a:cxnLst/>
              <a:rect l="l" t="t" r="r" b="b"/>
              <a:pathLst>
                <a:path w="1904" h="22859">
                  <a:moveTo>
                    <a:pt x="762" y="-2381"/>
                  </a:moveTo>
                  <a:lnTo>
                    <a:pt x="762" y="25240"/>
                  </a:lnTo>
                </a:path>
              </a:pathLst>
            </a:custGeom>
            <a:ln w="6286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099" name="object 2099"/>
            <p:cNvSpPr/>
            <p:nvPr/>
          </p:nvSpPr>
          <p:spPr>
            <a:xfrm>
              <a:off x="5367528" y="7383780"/>
              <a:ext cx="1905" cy="22860"/>
            </a:xfrm>
            <a:custGeom>
              <a:avLst/>
              <a:gdLst/>
              <a:ahLst/>
              <a:cxnLst/>
              <a:rect l="l" t="t" r="r" b="b"/>
              <a:pathLst>
                <a:path w="1904" h="22859">
                  <a:moveTo>
                    <a:pt x="0" y="22859"/>
                  </a:moveTo>
                  <a:lnTo>
                    <a:pt x="0" y="0"/>
                  </a:lnTo>
                </a:path>
                <a:path w="1904" h="22859">
                  <a:moveTo>
                    <a:pt x="0" y="22859"/>
                  </a:moveTo>
                  <a:lnTo>
                    <a:pt x="0" y="0"/>
                  </a:lnTo>
                </a:path>
                <a:path w="1904" h="22859">
                  <a:moveTo>
                    <a:pt x="1523" y="22859"/>
                  </a:moveTo>
                  <a:lnTo>
                    <a:pt x="1523" y="0"/>
                  </a:lnTo>
                </a:path>
              </a:pathLst>
            </a:custGeom>
            <a:ln w="476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100" name="object 2100"/>
            <p:cNvSpPr/>
            <p:nvPr/>
          </p:nvSpPr>
          <p:spPr>
            <a:xfrm>
              <a:off x="5370576" y="7383780"/>
              <a:ext cx="1905" cy="22860"/>
            </a:xfrm>
            <a:custGeom>
              <a:avLst/>
              <a:gdLst/>
              <a:ahLst/>
              <a:cxnLst/>
              <a:rect l="l" t="t" r="r" b="b"/>
              <a:pathLst>
                <a:path w="1904" h="22859">
                  <a:moveTo>
                    <a:pt x="761" y="-2381"/>
                  </a:moveTo>
                  <a:lnTo>
                    <a:pt x="761" y="25240"/>
                  </a:lnTo>
                </a:path>
              </a:pathLst>
            </a:custGeom>
            <a:ln w="6286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101" name="object 2101"/>
            <p:cNvSpPr/>
            <p:nvPr/>
          </p:nvSpPr>
          <p:spPr>
            <a:xfrm>
              <a:off x="5372100" y="7383780"/>
              <a:ext cx="1905" cy="22860"/>
            </a:xfrm>
            <a:custGeom>
              <a:avLst/>
              <a:gdLst/>
              <a:ahLst/>
              <a:cxnLst/>
              <a:rect l="l" t="t" r="r" b="b"/>
              <a:pathLst>
                <a:path w="1904" h="22859">
                  <a:moveTo>
                    <a:pt x="0" y="22859"/>
                  </a:moveTo>
                  <a:lnTo>
                    <a:pt x="0" y="0"/>
                  </a:lnTo>
                </a:path>
                <a:path w="1904" h="22859">
                  <a:moveTo>
                    <a:pt x="0" y="22859"/>
                  </a:moveTo>
                  <a:lnTo>
                    <a:pt x="0" y="0"/>
                  </a:lnTo>
                </a:path>
                <a:path w="1904" h="22859">
                  <a:moveTo>
                    <a:pt x="1523" y="22859"/>
                  </a:moveTo>
                  <a:lnTo>
                    <a:pt x="1523" y="0"/>
                  </a:lnTo>
                </a:path>
              </a:pathLst>
            </a:custGeom>
            <a:ln w="476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102" name="object 2102"/>
            <p:cNvSpPr/>
            <p:nvPr/>
          </p:nvSpPr>
          <p:spPr>
            <a:xfrm>
              <a:off x="5373623" y="7383780"/>
              <a:ext cx="1905" cy="22860"/>
            </a:xfrm>
            <a:custGeom>
              <a:avLst/>
              <a:gdLst/>
              <a:ahLst/>
              <a:cxnLst/>
              <a:rect l="l" t="t" r="r" b="b"/>
              <a:pathLst>
                <a:path w="1904" h="22859">
                  <a:moveTo>
                    <a:pt x="762" y="-2381"/>
                  </a:moveTo>
                  <a:lnTo>
                    <a:pt x="762" y="25240"/>
                  </a:lnTo>
                </a:path>
              </a:pathLst>
            </a:custGeom>
            <a:ln w="6286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103" name="object 2103"/>
            <p:cNvSpPr/>
            <p:nvPr/>
          </p:nvSpPr>
          <p:spPr>
            <a:xfrm>
              <a:off x="5375909" y="7381398"/>
              <a:ext cx="0" cy="27940"/>
            </a:xfrm>
            <a:custGeom>
              <a:avLst/>
              <a:gdLst/>
              <a:ahLst/>
              <a:cxnLst/>
              <a:rect l="l" t="t" r="r" b="b"/>
              <a:pathLst>
                <a:path h="27940">
                  <a:moveTo>
                    <a:pt x="0" y="0"/>
                  </a:moveTo>
                  <a:lnTo>
                    <a:pt x="0" y="27622"/>
                  </a:lnTo>
                </a:path>
                <a:path h="27940">
                  <a:moveTo>
                    <a:pt x="0" y="0"/>
                  </a:moveTo>
                  <a:lnTo>
                    <a:pt x="0" y="27622"/>
                  </a:lnTo>
                </a:path>
              </a:pathLst>
            </a:custGeom>
            <a:ln w="6286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104" name="object 2104"/>
            <p:cNvSpPr/>
            <p:nvPr/>
          </p:nvSpPr>
          <p:spPr>
            <a:xfrm>
              <a:off x="5376671" y="7383780"/>
              <a:ext cx="1905" cy="22860"/>
            </a:xfrm>
            <a:custGeom>
              <a:avLst/>
              <a:gdLst/>
              <a:ahLst/>
              <a:cxnLst/>
              <a:rect l="l" t="t" r="r" b="b"/>
              <a:pathLst>
                <a:path w="1904" h="22859">
                  <a:moveTo>
                    <a:pt x="762" y="-2381"/>
                  </a:moveTo>
                  <a:lnTo>
                    <a:pt x="762" y="25240"/>
                  </a:lnTo>
                </a:path>
              </a:pathLst>
            </a:custGeom>
            <a:ln w="6286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105" name="object 2105"/>
            <p:cNvSpPr/>
            <p:nvPr/>
          </p:nvSpPr>
          <p:spPr>
            <a:xfrm>
              <a:off x="5379720" y="7383780"/>
              <a:ext cx="0" cy="22860"/>
            </a:xfrm>
            <a:custGeom>
              <a:avLst/>
              <a:gdLst/>
              <a:ahLst/>
              <a:cxnLst/>
              <a:rect l="l" t="t" r="r" b="b"/>
              <a:pathLst>
                <a:path h="22859">
                  <a:moveTo>
                    <a:pt x="0" y="22859"/>
                  </a:moveTo>
                  <a:lnTo>
                    <a:pt x="0" y="0"/>
                  </a:lnTo>
                </a:path>
                <a:path h="22859">
                  <a:moveTo>
                    <a:pt x="0" y="22859"/>
                  </a:moveTo>
                  <a:lnTo>
                    <a:pt x="0" y="0"/>
                  </a:lnTo>
                </a:path>
              </a:pathLst>
            </a:custGeom>
            <a:ln w="476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106" name="object 2106"/>
            <p:cNvSpPr/>
            <p:nvPr/>
          </p:nvSpPr>
          <p:spPr>
            <a:xfrm>
              <a:off x="5379720" y="7383780"/>
              <a:ext cx="1905" cy="22860"/>
            </a:xfrm>
            <a:custGeom>
              <a:avLst/>
              <a:gdLst/>
              <a:ahLst/>
              <a:cxnLst/>
              <a:rect l="l" t="t" r="r" b="b"/>
              <a:pathLst>
                <a:path w="1904" h="22859">
                  <a:moveTo>
                    <a:pt x="762" y="-2381"/>
                  </a:moveTo>
                  <a:lnTo>
                    <a:pt x="762" y="25240"/>
                  </a:lnTo>
                </a:path>
              </a:pathLst>
            </a:custGeom>
            <a:ln w="6286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107" name="object 2107"/>
            <p:cNvSpPr/>
            <p:nvPr/>
          </p:nvSpPr>
          <p:spPr>
            <a:xfrm>
              <a:off x="5382767" y="7383780"/>
              <a:ext cx="0" cy="22860"/>
            </a:xfrm>
            <a:custGeom>
              <a:avLst/>
              <a:gdLst/>
              <a:ahLst/>
              <a:cxnLst/>
              <a:rect l="l" t="t" r="r" b="b"/>
              <a:pathLst>
                <a:path h="22859">
                  <a:moveTo>
                    <a:pt x="0" y="22859"/>
                  </a:moveTo>
                  <a:lnTo>
                    <a:pt x="0" y="0"/>
                  </a:lnTo>
                </a:path>
                <a:path h="22859">
                  <a:moveTo>
                    <a:pt x="0" y="22859"/>
                  </a:moveTo>
                  <a:lnTo>
                    <a:pt x="0" y="0"/>
                  </a:lnTo>
                </a:path>
                <a:path h="22859">
                  <a:moveTo>
                    <a:pt x="0" y="22859"/>
                  </a:moveTo>
                  <a:lnTo>
                    <a:pt x="0" y="0"/>
                  </a:lnTo>
                </a:path>
              </a:pathLst>
            </a:custGeom>
            <a:ln w="476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108" name="object 2108"/>
            <p:cNvSpPr/>
            <p:nvPr/>
          </p:nvSpPr>
          <p:spPr>
            <a:xfrm>
              <a:off x="5384292" y="7383780"/>
              <a:ext cx="1905" cy="22860"/>
            </a:xfrm>
            <a:custGeom>
              <a:avLst/>
              <a:gdLst/>
              <a:ahLst/>
              <a:cxnLst/>
              <a:rect l="l" t="t" r="r" b="b"/>
              <a:pathLst>
                <a:path w="1904" h="22859">
                  <a:moveTo>
                    <a:pt x="761" y="-2381"/>
                  </a:moveTo>
                  <a:lnTo>
                    <a:pt x="761" y="25240"/>
                  </a:lnTo>
                </a:path>
              </a:pathLst>
            </a:custGeom>
            <a:ln w="6286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109" name="object 2109"/>
            <p:cNvSpPr/>
            <p:nvPr/>
          </p:nvSpPr>
          <p:spPr>
            <a:xfrm>
              <a:off x="5385815" y="7383780"/>
              <a:ext cx="1905" cy="22860"/>
            </a:xfrm>
            <a:custGeom>
              <a:avLst/>
              <a:gdLst/>
              <a:ahLst/>
              <a:cxnLst/>
              <a:rect l="l" t="t" r="r" b="b"/>
              <a:pathLst>
                <a:path w="1904" h="22859">
                  <a:moveTo>
                    <a:pt x="761" y="-2381"/>
                  </a:moveTo>
                  <a:lnTo>
                    <a:pt x="761" y="25240"/>
                  </a:lnTo>
                </a:path>
              </a:pathLst>
            </a:custGeom>
            <a:ln w="6286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110" name="object 2110"/>
            <p:cNvSpPr/>
            <p:nvPr/>
          </p:nvSpPr>
          <p:spPr>
            <a:xfrm>
              <a:off x="5388102" y="7381398"/>
              <a:ext cx="0" cy="27940"/>
            </a:xfrm>
            <a:custGeom>
              <a:avLst/>
              <a:gdLst/>
              <a:ahLst/>
              <a:cxnLst/>
              <a:rect l="l" t="t" r="r" b="b"/>
              <a:pathLst>
                <a:path h="27940">
                  <a:moveTo>
                    <a:pt x="0" y="0"/>
                  </a:moveTo>
                  <a:lnTo>
                    <a:pt x="0" y="27622"/>
                  </a:lnTo>
                </a:path>
                <a:path h="27940">
                  <a:moveTo>
                    <a:pt x="0" y="0"/>
                  </a:moveTo>
                  <a:lnTo>
                    <a:pt x="0" y="27622"/>
                  </a:lnTo>
                </a:path>
              </a:pathLst>
            </a:custGeom>
            <a:ln w="6286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111" name="object 2111"/>
            <p:cNvSpPr/>
            <p:nvPr/>
          </p:nvSpPr>
          <p:spPr>
            <a:xfrm>
              <a:off x="5388864" y="7383780"/>
              <a:ext cx="1905" cy="22860"/>
            </a:xfrm>
            <a:custGeom>
              <a:avLst/>
              <a:gdLst/>
              <a:ahLst/>
              <a:cxnLst/>
              <a:rect l="l" t="t" r="r" b="b"/>
              <a:pathLst>
                <a:path w="1904" h="22859">
                  <a:moveTo>
                    <a:pt x="761" y="-2381"/>
                  </a:moveTo>
                  <a:lnTo>
                    <a:pt x="761" y="25240"/>
                  </a:lnTo>
                </a:path>
              </a:pathLst>
            </a:custGeom>
            <a:ln w="6286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112" name="object 2112"/>
            <p:cNvSpPr/>
            <p:nvPr/>
          </p:nvSpPr>
          <p:spPr>
            <a:xfrm>
              <a:off x="5390388" y="7383780"/>
              <a:ext cx="6350" cy="22860"/>
            </a:xfrm>
            <a:custGeom>
              <a:avLst/>
              <a:gdLst/>
              <a:ahLst/>
              <a:cxnLst/>
              <a:rect l="l" t="t" r="r" b="b"/>
              <a:pathLst>
                <a:path w="6350" h="22859">
                  <a:moveTo>
                    <a:pt x="0" y="22859"/>
                  </a:moveTo>
                  <a:lnTo>
                    <a:pt x="0" y="0"/>
                  </a:lnTo>
                </a:path>
                <a:path w="6350" h="22859">
                  <a:moveTo>
                    <a:pt x="0" y="22859"/>
                  </a:moveTo>
                  <a:lnTo>
                    <a:pt x="0" y="0"/>
                  </a:lnTo>
                </a:path>
                <a:path w="6350" h="22859">
                  <a:moveTo>
                    <a:pt x="1524" y="22859"/>
                  </a:moveTo>
                  <a:lnTo>
                    <a:pt x="1524" y="0"/>
                  </a:lnTo>
                </a:path>
                <a:path w="6350" h="22859">
                  <a:moveTo>
                    <a:pt x="3048" y="22859"/>
                  </a:moveTo>
                  <a:lnTo>
                    <a:pt x="3048" y="0"/>
                  </a:lnTo>
                </a:path>
                <a:path w="6350" h="22859">
                  <a:moveTo>
                    <a:pt x="4572" y="22859"/>
                  </a:moveTo>
                  <a:lnTo>
                    <a:pt x="4572" y="0"/>
                  </a:lnTo>
                </a:path>
                <a:path w="6350" h="22859">
                  <a:moveTo>
                    <a:pt x="4572" y="22859"/>
                  </a:moveTo>
                  <a:lnTo>
                    <a:pt x="4572" y="0"/>
                  </a:lnTo>
                </a:path>
                <a:path w="6350" h="22859">
                  <a:moveTo>
                    <a:pt x="6096" y="22859"/>
                  </a:moveTo>
                  <a:lnTo>
                    <a:pt x="6096" y="0"/>
                  </a:lnTo>
                </a:path>
              </a:pathLst>
            </a:custGeom>
            <a:ln w="476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113" name="object 2113"/>
            <p:cNvSpPr/>
            <p:nvPr/>
          </p:nvSpPr>
          <p:spPr>
            <a:xfrm>
              <a:off x="5396484" y="7383780"/>
              <a:ext cx="1905" cy="22860"/>
            </a:xfrm>
            <a:custGeom>
              <a:avLst/>
              <a:gdLst/>
              <a:ahLst/>
              <a:cxnLst/>
              <a:rect l="l" t="t" r="r" b="b"/>
              <a:pathLst>
                <a:path w="1904" h="22859">
                  <a:moveTo>
                    <a:pt x="761" y="-2381"/>
                  </a:moveTo>
                  <a:lnTo>
                    <a:pt x="761" y="25240"/>
                  </a:lnTo>
                </a:path>
              </a:pathLst>
            </a:custGeom>
            <a:ln w="6286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114" name="object 2114"/>
            <p:cNvSpPr/>
            <p:nvPr/>
          </p:nvSpPr>
          <p:spPr>
            <a:xfrm>
              <a:off x="5398770" y="7381398"/>
              <a:ext cx="0" cy="27940"/>
            </a:xfrm>
            <a:custGeom>
              <a:avLst/>
              <a:gdLst/>
              <a:ahLst/>
              <a:cxnLst/>
              <a:rect l="l" t="t" r="r" b="b"/>
              <a:pathLst>
                <a:path h="27940">
                  <a:moveTo>
                    <a:pt x="0" y="0"/>
                  </a:moveTo>
                  <a:lnTo>
                    <a:pt x="0" y="27622"/>
                  </a:lnTo>
                </a:path>
                <a:path h="27940">
                  <a:moveTo>
                    <a:pt x="0" y="0"/>
                  </a:moveTo>
                  <a:lnTo>
                    <a:pt x="0" y="27622"/>
                  </a:lnTo>
                </a:path>
              </a:pathLst>
            </a:custGeom>
            <a:ln w="6286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115" name="object 2115"/>
            <p:cNvSpPr/>
            <p:nvPr/>
          </p:nvSpPr>
          <p:spPr>
            <a:xfrm>
              <a:off x="5399532" y="7383780"/>
              <a:ext cx="1905" cy="22860"/>
            </a:xfrm>
            <a:custGeom>
              <a:avLst/>
              <a:gdLst/>
              <a:ahLst/>
              <a:cxnLst/>
              <a:rect l="l" t="t" r="r" b="b"/>
              <a:pathLst>
                <a:path w="1904" h="22859">
                  <a:moveTo>
                    <a:pt x="761" y="-2381"/>
                  </a:moveTo>
                  <a:lnTo>
                    <a:pt x="761" y="25240"/>
                  </a:lnTo>
                </a:path>
              </a:pathLst>
            </a:custGeom>
            <a:ln w="6286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116" name="object 2116"/>
            <p:cNvSpPr/>
            <p:nvPr/>
          </p:nvSpPr>
          <p:spPr>
            <a:xfrm>
              <a:off x="5401817" y="7381398"/>
              <a:ext cx="0" cy="27940"/>
            </a:xfrm>
            <a:custGeom>
              <a:avLst/>
              <a:gdLst/>
              <a:ahLst/>
              <a:cxnLst/>
              <a:rect l="l" t="t" r="r" b="b"/>
              <a:pathLst>
                <a:path h="27940">
                  <a:moveTo>
                    <a:pt x="0" y="0"/>
                  </a:moveTo>
                  <a:lnTo>
                    <a:pt x="0" y="27622"/>
                  </a:lnTo>
                </a:path>
                <a:path h="27940">
                  <a:moveTo>
                    <a:pt x="0" y="0"/>
                  </a:moveTo>
                  <a:lnTo>
                    <a:pt x="0" y="27622"/>
                  </a:lnTo>
                </a:path>
              </a:pathLst>
            </a:custGeom>
            <a:ln w="6286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117" name="object 2117"/>
            <p:cNvSpPr/>
            <p:nvPr/>
          </p:nvSpPr>
          <p:spPr>
            <a:xfrm>
              <a:off x="5402579" y="7383780"/>
              <a:ext cx="1905" cy="22860"/>
            </a:xfrm>
            <a:custGeom>
              <a:avLst/>
              <a:gdLst/>
              <a:ahLst/>
              <a:cxnLst/>
              <a:rect l="l" t="t" r="r" b="b"/>
              <a:pathLst>
                <a:path w="1904" h="22859">
                  <a:moveTo>
                    <a:pt x="761" y="-2381"/>
                  </a:moveTo>
                  <a:lnTo>
                    <a:pt x="761" y="25240"/>
                  </a:lnTo>
                </a:path>
              </a:pathLst>
            </a:custGeom>
            <a:ln w="6286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118" name="object 2118"/>
            <p:cNvSpPr/>
            <p:nvPr/>
          </p:nvSpPr>
          <p:spPr>
            <a:xfrm>
              <a:off x="5404103" y="7383780"/>
              <a:ext cx="3175" cy="22860"/>
            </a:xfrm>
            <a:custGeom>
              <a:avLst/>
              <a:gdLst/>
              <a:ahLst/>
              <a:cxnLst/>
              <a:rect l="l" t="t" r="r" b="b"/>
              <a:pathLst>
                <a:path w="3175" h="22859">
                  <a:moveTo>
                    <a:pt x="0" y="22859"/>
                  </a:moveTo>
                  <a:lnTo>
                    <a:pt x="0" y="0"/>
                  </a:lnTo>
                </a:path>
                <a:path w="3175" h="22859">
                  <a:moveTo>
                    <a:pt x="1524" y="22859"/>
                  </a:moveTo>
                  <a:lnTo>
                    <a:pt x="1524" y="0"/>
                  </a:lnTo>
                </a:path>
                <a:path w="3175" h="22859">
                  <a:moveTo>
                    <a:pt x="1524" y="22859"/>
                  </a:moveTo>
                  <a:lnTo>
                    <a:pt x="1524" y="0"/>
                  </a:lnTo>
                </a:path>
                <a:path w="3175" h="22859">
                  <a:moveTo>
                    <a:pt x="3048" y="22859"/>
                  </a:moveTo>
                  <a:lnTo>
                    <a:pt x="3048" y="0"/>
                  </a:lnTo>
                </a:path>
              </a:pathLst>
            </a:custGeom>
            <a:ln w="476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119" name="object 2119"/>
            <p:cNvSpPr/>
            <p:nvPr/>
          </p:nvSpPr>
          <p:spPr>
            <a:xfrm>
              <a:off x="5408676" y="7383780"/>
              <a:ext cx="1905" cy="22860"/>
            </a:xfrm>
            <a:custGeom>
              <a:avLst/>
              <a:gdLst/>
              <a:ahLst/>
              <a:cxnLst/>
              <a:rect l="l" t="t" r="r" b="b"/>
              <a:pathLst>
                <a:path w="1904" h="22859">
                  <a:moveTo>
                    <a:pt x="761" y="-2381"/>
                  </a:moveTo>
                  <a:lnTo>
                    <a:pt x="761" y="25240"/>
                  </a:lnTo>
                </a:path>
              </a:pathLst>
            </a:custGeom>
            <a:ln w="6286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120" name="object 2120"/>
            <p:cNvSpPr/>
            <p:nvPr/>
          </p:nvSpPr>
          <p:spPr>
            <a:xfrm>
              <a:off x="5410200" y="7383780"/>
              <a:ext cx="1905" cy="22860"/>
            </a:xfrm>
            <a:custGeom>
              <a:avLst/>
              <a:gdLst/>
              <a:ahLst/>
              <a:cxnLst/>
              <a:rect l="l" t="t" r="r" b="b"/>
              <a:pathLst>
                <a:path w="1904" h="22859">
                  <a:moveTo>
                    <a:pt x="0" y="22859"/>
                  </a:moveTo>
                  <a:lnTo>
                    <a:pt x="0" y="0"/>
                  </a:lnTo>
                </a:path>
                <a:path w="1904" h="22859">
                  <a:moveTo>
                    <a:pt x="0" y="22859"/>
                  </a:moveTo>
                  <a:lnTo>
                    <a:pt x="0" y="0"/>
                  </a:lnTo>
                </a:path>
                <a:path w="1904" h="22859">
                  <a:moveTo>
                    <a:pt x="1523" y="22859"/>
                  </a:moveTo>
                  <a:lnTo>
                    <a:pt x="1523" y="0"/>
                  </a:lnTo>
                </a:path>
              </a:pathLst>
            </a:custGeom>
            <a:ln w="476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121" name="object 2121"/>
            <p:cNvSpPr/>
            <p:nvPr/>
          </p:nvSpPr>
          <p:spPr>
            <a:xfrm>
              <a:off x="5412485" y="7381398"/>
              <a:ext cx="0" cy="27940"/>
            </a:xfrm>
            <a:custGeom>
              <a:avLst/>
              <a:gdLst/>
              <a:ahLst/>
              <a:cxnLst/>
              <a:rect l="l" t="t" r="r" b="b"/>
              <a:pathLst>
                <a:path h="27940">
                  <a:moveTo>
                    <a:pt x="0" y="0"/>
                  </a:moveTo>
                  <a:lnTo>
                    <a:pt x="0" y="27622"/>
                  </a:lnTo>
                </a:path>
                <a:path h="27940">
                  <a:moveTo>
                    <a:pt x="0" y="0"/>
                  </a:moveTo>
                  <a:lnTo>
                    <a:pt x="0" y="27622"/>
                  </a:lnTo>
                </a:path>
              </a:pathLst>
            </a:custGeom>
            <a:ln w="6286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122" name="object 2122"/>
            <p:cNvSpPr/>
            <p:nvPr/>
          </p:nvSpPr>
          <p:spPr>
            <a:xfrm>
              <a:off x="5413247" y="7383780"/>
              <a:ext cx="1905" cy="22860"/>
            </a:xfrm>
            <a:custGeom>
              <a:avLst/>
              <a:gdLst/>
              <a:ahLst/>
              <a:cxnLst/>
              <a:rect l="l" t="t" r="r" b="b"/>
              <a:pathLst>
                <a:path w="1904" h="22859">
                  <a:moveTo>
                    <a:pt x="761" y="-2381"/>
                  </a:moveTo>
                  <a:lnTo>
                    <a:pt x="761" y="25240"/>
                  </a:lnTo>
                </a:path>
              </a:pathLst>
            </a:custGeom>
            <a:ln w="6286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123" name="object 2123"/>
            <p:cNvSpPr/>
            <p:nvPr/>
          </p:nvSpPr>
          <p:spPr>
            <a:xfrm>
              <a:off x="5414771" y="7383780"/>
              <a:ext cx="1905" cy="22860"/>
            </a:xfrm>
            <a:custGeom>
              <a:avLst/>
              <a:gdLst/>
              <a:ahLst/>
              <a:cxnLst/>
              <a:rect l="l" t="t" r="r" b="b"/>
              <a:pathLst>
                <a:path w="1904" h="22859">
                  <a:moveTo>
                    <a:pt x="762" y="-2381"/>
                  </a:moveTo>
                  <a:lnTo>
                    <a:pt x="762" y="25240"/>
                  </a:lnTo>
                </a:path>
              </a:pathLst>
            </a:custGeom>
            <a:ln w="6286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124" name="object 2124"/>
            <p:cNvSpPr/>
            <p:nvPr/>
          </p:nvSpPr>
          <p:spPr>
            <a:xfrm>
              <a:off x="5417820" y="7383780"/>
              <a:ext cx="0" cy="22860"/>
            </a:xfrm>
            <a:custGeom>
              <a:avLst/>
              <a:gdLst/>
              <a:ahLst/>
              <a:cxnLst/>
              <a:rect l="l" t="t" r="r" b="b"/>
              <a:pathLst>
                <a:path h="22859">
                  <a:moveTo>
                    <a:pt x="0" y="22859"/>
                  </a:moveTo>
                  <a:lnTo>
                    <a:pt x="0" y="0"/>
                  </a:lnTo>
                </a:path>
                <a:path h="22859">
                  <a:moveTo>
                    <a:pt x="0" y="22859"/>
                  </a:moveTo>
                  <a:lnTo>
                    <a:pt x="0" y="0"/>
                  </a:lnTo>
                </a:path>
              </a:pathLst>
            </a:custGeom>
            <a:ln w="476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125" name="object 2125"/>
            <p:cNvSpPr/>
            <p:nvPr/>
          </p:nvSpPr>
          <p:spPr>
            <a:xfrm>
              <a:off x="5417820" y="7383780"/>
              <a:ext cx="1905" cy="22860"/>
            </a:xfrm>
            <a:custGeom>
              <a:avLst/>
              <a:gdLst/>
              <a:ahLst/>
              <a:cxnLst/>
              <a:rect l="l" t="t" r="r" b="b"/>
              <a:pathLst>
                <a:path w="1904" h="22859">
                  <a:moveTo>
                    <a:pt x="762" y="-2381"/>
                  </a:moveTo>
                  <a:lnTo>
                    <a:pt x="762" y="25240"/>
                  </a:lnTo>
                </a:path>
              </a:pathLst>
            </a:custGeom>
            <a:ln w="6286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126" name="object 2126"/>
            <p:cNvSpPr/>
            <p:nvPr/>
          </p:nvSpPr>
          <p:spPr>
            <a:xfrm>
              <a:off x="5419344" y="7383780"/>
              <a:ext cx="1905" cy="22860"/>
            </a:xfrm>
            <a:custGeom>
              <a:avLst/>
              <a:gdLst/>
              <a:ahLst/>
              <a:cxnLst/>
              <a:rect l="l" t="t" r="r" b="b"/>
              <a:pathLst>
                <a:path w="1904" h="22859">
                  <a:moveTo>
                    <a:pt x="761" y="-2381"/>
                  </a:moveTo>
                  <a:lnTo>
                    <a:pt x="761" y="25240"/>
                  </a:lnTo>
                </a:path>
              </a:pathLst>
            </a:custGeom>
            <a:ln w="6286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127" name="object 2127"/>
            <p:cNvSpPr/>
            <p:nvPr/>
          </p:nvSpPr>
          <p:spPr>
            <a:xfrm>
              <a:off x="5420867" y="7383780"/>
              <a:ext cx="0" cy="22860"/>
            </a:xfrm>
            <a:custGeom>
              <a:avLst/>
              <a:gdLst/>
              <a:ahLst/>
              <a:cxnLst/>
              <a:rect l="l" t="t" r="r" b="b"/>
              <a:pathLst>
                <a:path h="22859">
                  <a:moveTo>
                    <a:pt x="0" y="22859"/>
                  </a:moveTo>
                  <a:lnTo>
                    <a:pt x="0" y="0"/>
                  </a:lnTo>
                </a:path>
                <a:path h="22859">
                  <a:moveTo>
                    <a:pt x="0" y="22859"/>
                  </a:moveTo>
                  <a:lnTo>
                    <a:pt x="0" y="0"/>
                  </a:lnTo>
                </a:path>
              </a:pathLst>
            </a:custGeom>
            <a:ln w="476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128" name="object 2128"/>
            <p:cNvSpPr/>
            <p:nvPr/>
          </p:nvSpPr>
          <p:spPr>
            <a:xfrm>
              <a:off x="5422392" y="7383780"/>
              <a:ext cx="1905" cy="22860"/>
            </a:xfrm>
            <a:custGeom>
              <a:avLst/>
              <a:gdLst/>
              <a:ahLst/>
              <a:cxnLst/>
              <a:rect l="l" t="t" r="r" b="b"/>
              <a:pathLst>
                <a:path w="1904" h="22859">
                  <a:moveTo>
                    <a:pt x="761" y="-2381"/>
                  </a:moveTo>
                  <a:lnTo>
                    <a:pt x="761" y="25240"/>
                  </a:lnTo>
                </a:path>
              </a:pathLst>
            </a:custGeom>
            <a:ln w="6286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129" name="object 2129"/>
            <p:cNvSpPr/>
            <p:nvPr/>
          </p:nvSpPr>
          <p:spPr>
            <a:xfrm>
              <a:off x="5424677" y="7381398"/>
              <a:ext cx="0" cy="27940"/>
            </a:xfrm>
            <a:custGeom>
              <a:avLst/>
              <a:gdLst/>
              <a:ahLst/>
              <a:cxnLst/>
              <a:rect l="l" t="t" r="r" b="b"/>
              <a:pathLst>
                <a:path h="27940">
                  <a:moveTo>
                    <a:pt x="0" y="0"/>
                  </a:moveTo>
                  <a:lnTo>
                    <a:pt x="0" y="27622"/>
                  </a:lnTo>
                </a:path>
                <a:path h="27940">
                  <a:moveTo>
                    <a:pt x="0" y="0"/>
                  </a:moveTo>
                  <a:lnTo>
                    <a:pt x="0" y="27622"/>
                  </a:lnTo>
                </a:path>
              </a:pathLst>
            </a:custGeom>
            <a:ln w="6286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130" name="object 2130"/>
            <p:cNvSpPr/>
            <p:nvPr/>
          </p:nvSpPr>
          <p:spPr>
            <a:xfrm>
              <a:off x="5425439" y="7383780"/>
              <a:ext cx="0" cy="22860"/>
            </a:xfrm>
            <a:custGeom>
              <a:avLst/>
              <a:gdLst/>
              <a:ahLst/>
              <a:cxnLst/>
              <a:rect l="l" t="t" r="r" b="b"/>
              <a:pathLst>
                <a:path h="22859">
                  <a:moveTo>
                    <a:pt x="0" y="22859"/>
                  </a:moveTo>
                  <a:lnTo>
                    <a:pt x="0" y="0"/>
                  </a:lnTo>
                </a:path>
              </a:pathLst>
            </a:custGeom>
            <a:ln w="476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131" name="object 2131"/>
            <p:cNvSpPr/>
            <p:nvPr/>
          </p:nvSpPr>
          <p:spPr>
            <a:xfrm>
              <a:off x="5425439" y="7383780"/>
              <a:ext cx="1905" cy="22860"/>
            </a:xfrm>
            <a:custGeom>
              <a:avLst/>
              <a:gdLst/>
              <a:ahLst/>
              <a:cxnLst/>
              <a:rect l="l" t="t" r="r" b="b"/>
              <a:pathLst>
                <a:path w="1904" h="22859">
                  <a:moveTo>
                    <a:pt x="762" y="-2381"/>
                  </a:moveTo>
                  <a:lnTo>
                    <a:pt x="762" y="25240"/>
                  </a:lnTo>
                </a:path>
              </a:pathLst>
            </a:custGeom>
            <a:ln w="6286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132" name="object 2132"/>
            <p:cNvSpPr/>
            <p:nvPr/>
          </p:nvSpPr>
          <p:spPr>
            <a:xfrm>
              <a:off x="5428488" y="7383780"/>
              <a:ext cx="0" cy="22860"/>
            </a:xfrm>
            <a:custGeom>
              <a:avLst/>
              <a:gdLst/>
              <a:ahLst/>
              <a:cxnLst/>
              <a:rect l="l" t="t" r="r" b="b"/>
              <a:pathLst>
                <a:path h="22859">
                  <a:moveTo>
                    <a:pt x="0" y="22859"/>
                  </a:moveTo>
                  <a:lnTo>
                    <a:pt x="0" y="0"/>
                  </a:lnTo>
                </a:path>
                <a:path h="22859">
                  <a:moveTo>
                    <a:pt x="0" y="22859"/>
                  </a:moveTo>
                  <a:lnTo>
                    <a:pt x="0" y="0"/>
                  </a:lnTo>
                </a:path>
              </a:pathLst>
            </a:custGeom>
            <a:ln w="476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133" name="object 2133"/>
            <p:cNvSpPr/>
            <p:nvPr/>
          </p:nvSpPr>
          <p:spPr>
            <a:xfrm>
              <a:off x="5428488" y="7383780"/>
              <a:ext cx="1905" cy="22860"/>
            </a:xfrm>
            <a:custGeom>
              <a:avLst/>
              <a:gdLst/>
              <a:ahLst/>
              <a:cxnLst/>
              <a:rect l="l" t="t" r="r" b="b"/>
              <a:pathLst>
                <a:path w="1904" h="22859">
                  <a:moveTo>
                    <a:pt x="762" y="-2381"/>
                  </a:moveTo>
                  <a:lnTo>
                    <a:pt x="762" y="25240"/>
                  </a:lnTo>
                </a:path>
              </a:pathLst>
            </a:custGeom>
            <a:ln w="6286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134" name="object 2134"/>
            <p:cNvSpPr/>
            <p:nvPr/>
          </p:nvSpPr>
          <p:spPr>
            <a:xfrm>
              <a:off x="5431535" y="7383780"/>
              <a:ext cx="1905" cy="22860"/>
            </a:xfrm>
            <a:custGeom>
              <a:avLst/>
              <a:gdLst/>
              <a:ahLst/>
              <a:cxnLst/>
              <a:rect l="l" t="t" r="r" b="b"/>
              <a:pathLst>
                <a:path w="1904" h="22859">
                  <a:moveTo>
                    <a:pt x="0" y="22859"/>
                  </a:moveTo>
                  <a:lnTo>
                    <a:pt x="0" y="0"/>
                  </a:lnTo>
                </a:path>
                <a:path w="1904" h="22859">
                  <a:moveTo>
                    <a:pt x="1524" y="22859"/>
                  </a:moveTo>
                  <a:lnTo>
                    <a:pt x="1524" y="0"/>
                  </a:lnTo>
                </a:path>
                <a:path w="1904" h="22859">
                  <a:moveTo>
                    <a:pt x="1524" y="22859"/>
                  </a:moveTo>
                  <a:lnTo>
                    <a:pt x="1524" y="0"/>
                  </a:lnTo>
                </a:path>
              </a:pathLst>
            </a:custGeom>
            <a:ln w="476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135" name="object 2135"/>
            <p:cNvSpPr/>
            <p:nvPr/>
          </p:nvSpPr>
          <p:spPr>
            <a:xfrm>
              <a:off x="5433060" y="7383780"/>
              <a:ext cx="1905" cy="22860"/>
            </a:xfrm>
            <a:custGeom>
              <a:avLst/>
              <a:gdLst/>
              <a:ahLst/>
              <a:cxnLst/>
              <a:rect l="l" t="t" r="r" b="b"/>
              <a:pathLst>
                <a:path w="1904" h="22859">
                  <a:moveTo>
                    <a:pt x="761" y="-2381"/>
                  </a:moveTo>
                  <a:lnTo>
                    <a:pt x="761" y="25240"/>
                  </a:lnTo>
                </a:path>
              </a:pathLst>
            </a:custGeom>
            <a:ln w="6286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136" name="object 2136"/>
            <p:cNvSpPr/>
            <p:nvPr/>
          </p:nvSpPr>
          <p:spPr>
            <a:xfrm>
              <a:off x="5435345" y="7381398"/>
              <a:ext cx="0" cy="27940"/>
            </a:xfrm>
            <a:custGeom>
              <a:avLst/>
              <a:gdLst/>
              <a:ahLst/>
              <a:cxnLst/>
              <a:rect l="l" t="t" r="r" b="b"/>
              <a:pathLst>
                <a:path h="27940">
                  <a:moveTo>
                    <a:pt x="0" y="0"/>
                  </a:moveTo>
                  <a:lnTo>
                    <a:pt x="0" y="27622"/>
                  </a:lnTo>
                </a:path>
                <a:path h="27940">
                  <a:moveTo>
                    <a:pt x="0" y="0"/>
                  </a:moveTo>
                  <a:lnTo>
                    <a:pt x="0" y="27622"/>
                  </a:lnTo>
                </a:path>
              </a:pathLst>
            </a:custGeom>
            <a:ln w="6286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137" name="object 2137"/>
            <p:cNvSpPr/>
            <p:nvPr/>
          </p:nvSpPr>
          <p:spPr>
            <a:xfrm>
              <a:off x="5436107" y="7383780"/>
              <a:ext cx="1905" cy="22860"/>
            </a:xfrm>
            <a:custGeom>
              <a:avLst/>
              <a:gdLst/>
              <a:ahLst/>
              <a:cxnLst/>
              <a:rect l="l" t="t" r="r" b="b"/>
              <a:pathLst>
                <a:path w="1904" h="22859">
                  <a:moveTo>
                    <a:pt x="762" y="-2381"/>
                  </a:moveTo>
                  <a:lnTo>
                    <a:pt x="762" y="25240"/>
                  </a:lnTo>
                </a:path>
              </a:pathLst>
            </a:custGeom>
            <a:ln w="6286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138" name="object 2138"/>
            <p:cNvSpPr/>
            <p:nvPr/>
          </p:nvSpPr>
          <p:spPr>
            <a:xfrm>
              <a:off x="5437632" y="7383780"/>
              <a:ext cx="1905" cy="22860"/>
            </a:xfrm>
            <a:custGeom>
              <a:avLst/>
              <a:gdLst/>
              <a:ahLst/>
              <a:cxnLst/>
              <a:rect l="l" t="t" r="r" b="b"/>
              <a:pathLst>
                <a:path w="1904" h="22859">
                  <a:moveTo>
                    <a:pt x="761" y="-2381"/>
                  </a:moveTo>
                  <a:lnTo>
                    <a:pt x="761" y="25240"/>
                  </a:lnTo>
                </a:path>
              </a:pathLst>
            </a:custGeom>
            <a:ln w="6286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139" name="object 2139"/>
            <p:cNvSpPr/>
            <p:nvPr/>
          </p:nvSpPr>
          <p:spPr>
            <a:xfrm>
              <a:off x="5439917" y="7381398"/>
              <a:ext cx="0" cy="27940"/>
            </a:xfrm>
            <a:custGeom>
              <a:avLst/>
              <a:gdLst/>
              <a:ahLst/>
              <a:cxnLst/>
              <a:rect l="l" t="t" r="r" b="b"/>
              <a:pathLst>
                <a:path h="27940">
                  <a:moveTo>
                    <a:pt x="0" y="0"/>
                  </a:moveTo>
                  <a:lnTo>
                    <a:pt x="0" y="27622"/>
                  </a:lnTo>
                </a:path>
                <a:path h="27940">
                  <a:moveTo>
                    <a:pt x="0" y="0"/>
                  </a:moveTo>
                  <a:lnTo>
                    <a:pt x="0" y="27622"/>
                  </a:lnTo>
                </a:path>
              </a:pathLst>
            </a:custGeom>
            <a:ln w="6286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140" name="object 2140"/>
            <p:cNvSpPr/>
            <p:nvPr/>
          </p:nvSpPr>
          <p:spPr>
            <a:xfrm>
              <a:off x="5440679" y="7383780"/>
              <a:ext cx="1905" cy="22860"/>
            </a:xfrm>
            <a:custGeom>
              <a:avLst/>
              <a:gdLst/>
              <a:ahLst/>
              <a:cxnLst/>
              <a:rect l="l" t="t" r="r" b="b"/>
              <a:pathLst>
                <a:path w="1904" h="22859">
                  <a:moveTo>
                    <a:pt x="761" y="-2381"/>
                  </a:moveTo>
                  <a:lnTo>
                    <a:pt x="761" y="25240"/>
                  </a:lnTo>
                </a:path>
              </a:pathLst>
            </a:custGeom>
            <a:ln w="6286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141" name="object 2141"/>
            <p:cNvSpPr/>
            <p:nvPr/>
          </p:nvSpPr>
          <p:spPr>
            <a:xfrm>
              <a:off x="5442203" y="7383780"/>
              <a:ext cx="6350" cy="22860"/>
            </a:xfrm>
            <a:custGeom>
              <a:avLst/>
              <a:gdLst/>
              <a:ahLst/>
              <a:cxnLst/>
              <a:rect l="l" t="t" r="r" b="b"/>
              <a:pathLst>
                <a:path w="6350" h="22859">
                  <a:moveTo>
                    <a:pt x="0" y="22859"/>
                  </a:moveTo>
                  <a:lnTo>
                    <a:pt x="0" y="0"/>
                  </a:lnTo>
                </a:path>
                <a:path w="6350" h="22859">
                  <a:moveTo>
                    <a:pt x="1524" y="22859"/>
                  </a:moveTo>
                  <a:lnTo>
                    <a:pt x="1524" y="0"/>
                  </a:lnTo>
                </a:path>
                <a:path w="6350" h="22859">
                  <a:moveTo>
                    <a:pt x="1524" y="22859"/>
                  </a:moveTo>
                  <a:lnTo>
                    <a:pt x="1524" y="0"/>
                  </a:lnTo>
                </a:path>
                <a:path w="6350" h="22859">
                  <a:moveTo>
                    <a:pt x="3048" y="22859"/>
                  </a:moveTo>
                  <a:lnTo>
                    <a:pt x="3048" y="0"/>
                  </a:lnTo>
                </a:path>
                <a:path w="6350" h="22859">
                  <a:moveTo>
                    <a:pt x="4572" y="22859"/>
                  </a:moveTo>
                  <a:lnTo>
                    <a:pt x="4572" y="0"/>
                  </a:lnTo>
                </a:path>
                <a:path w="6350" h="22859">
                  <a:moveTo>
                    <a:pt x="6096" y="22859"/>
                  </a:moveTo>
                  <a:lnTo>
                    <a:pt x="6096" y="0"/>
                  </a:lnTo>
                </a:path>
                <a:path w="6350" h="22859">
                  <a:moveTo>
                    <a:pt x="6096" y="22859"/>
                  </a:moveTo>
                  <a:lnTo>
                    <a:pt x="6096" y="0"/>
                  </a:lnTo>
                </a:path>
              </a:pathLst>
            </a:custGeom>
            <a:ln w="476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142" name="object 2142"/>
            <p:cNvSpPr/>
            <p:nvPr/>
          </p:nvSpPr>
          <p:spPr>
            <a:xfrm>
              <a:off x="5448300" y="7383780"/>
              <a:ext cx="1905" cy="22860"/>
            </a:xfrm>
            <a:custGeom>
              <a:avLst/>
              <a:gdLst/>
              <a:ahLst/>
              <a:cxnLst/>
              <a:rect l="l" t="t" r="r" b="b"/>
              <a:pathLst>
                <a:path w="1904" h="22859">
                  <a:moveTo>
                    <a:pt x="761" y="-2381"/>
                  </a:moveTo>
                  <a:lnTo>
                    <a:pt x="761" y="25240"/>
                  </a:lnTo>
                </a:path>
              </a:pathLst>
            </a:custGeom>
            <a:ln w="6286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143" name="object 2143"/>
            <p:cNvSpPr/>
            <p:nvPr/>
          </p:nvSpPr>
          <p:spPr>
            <a:xfrm>
              <a:off x="5450585" y="7381398"/>
              <a:ext cx="0" cy="27940"/>
            </a:xfrm>
            <a:custGeom>
              <a:avLst/>
              <a:gdLst/>
              <a:ahLst/>
              <a:cxnLst/>
              <a:rect l="l" t="t" r="r" b="b"/>
              <a:pathLst>
                <a:path h="27940">
                  <a:moveTo>
                    <a:pt x="0" y="0"/>
                  </a:moveTo>
                  <a:lnTo>
                    <a:pt x="0" y="27622"/>
                  </a:lnTo>
                </a:path>
                <a:path h="27940">
                  <a:moveTo>
                    <a:pt x="0" y="0"/>
                  </a:moveTo>
                  <a:lnTo>
                    <a:pt x="0" y="27622"/>
                  </a:lnTo>
                </a:path>
              </a:pathLst>
            </a:custGeom>
            <a:ln w="6286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144" name="object 2144"/>
            <p:cNvSpPr/>
            <p:nvPr/>
          </p:nvSpPr>
          <p:spPr>
            <a:xfrm>
              <a:off x="5451347" y="7383780"/>
              <a:ext cx="1905" cy="22860"/>
            </a:xfrm>
            <a:custGeom>
              <a:avLst/>
              <a:gdLst/>
              <a:ahLst/>
              <a:cxnLst/>
              <a:rect l="l" t="t" r="r" b="b"/>
              <a:pathLst>
                <a:path w="1904" h="22859">
                  <a:moveTo>
                    <a:pt x="761" y="-2381"/>
                  </a:moveTo>
                  <a:lnTo>
                    <a:pt x="761" y="25240"/>
                  </a:lnTo>
                </a:path>
              </a:pathLst>
            </a:custGeom>
            <a:ln w="6286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145" name="object 2145"/>
            <p:cNvSpPr/>
            <p:nvPr/>
          </p:nvSpPr>
          <p:spPr>
            <a:xfrm>
              <a:off x="5452871" y="7383780"/>
              <a:ext cx="1905" cy="22860"/>
            </a:xfrm>
            <a:custGeom>
              <a:avLst/>
              <a:gdLst/>
              <a:ahLst/>
              <a:cxnLst/>
              <a:rect l="l" t="t" r="r" b="b"/>
              <a:pathLst>
                <a:path w="1904" h="22859">
                  <a:moveTo>
                    <a:pt x="762" y="-2381"/>
                  </a:moveTo>
                  <a:lnTo>
                    <a:pt x="762" y="25240"/>
                  </a:lnTo>
                </a:path>
              </a:pathLst>
            </a:custGeom>
            <a:ln w="6286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146" name="object 2146"/>
            <p:cNvSpPr/>
            <p:nvPr/>
          </p:nvSpPr>
          <p:spPr>
            <a:xfrm>
              <a:off x="5455920" y="7383780"/>
              <a:ext cx="5080" cy="22860"/>
            </a:xfrm>
            <a:custGeom>
              <a:avLst/>
              <a:gdLst/>
              <a:ahLst/>
              <a:cxnLst/>
              <a:rect l="l" t="t" r="r" b="b"/>
              <a:pathLst>
                <a:path w="5079" h="22859">
                  <a:moveTo>
                    <a:pt x="0" y="22859"/>
                  </a:moveTo>
                  <a:lnTo>
                    <a:pt x="0" y="0"/>
                  </a:lnTo>
                </a:path>
                <a:path w="5079" h="22859">
                  <a:moveTo>
                    <a:pt x="0" y="22859"/>
                  </a:moveTo>
                  <a:lnTo>
                    <a:pt x="0" y="0"/>
                  </a:lnTo>
                </a:path>
                <a:path w="5079" h="22859">
                  <a:moveTo>
                    <a:pt x="0" y="22859"/>
                  </a:moveTo>
                  <a:lnTo>
                    <a:pt x="0" y="0"/>
                  </a:lnTo>
                </a:path>
                <a:path w="5079" h="22859">
                  <a:moveTo>
                    <a:pt x="1524" y="22859"/>
                  </a:moveTo>
                  <a:lnTo>
                    <a:pt x="1524" y="0"/>
                  </a:lnTo>
                </a:path>
                <a:path w="5079" h="22859">
                  <a:moveTo>
                    <a:pt x="3048" y="22859"/>
                  </a:moveTo>
                  <a:lnTo>
                    <a:pt x="3048" y="0"/>
                  </a:lnTo>
                </a:path>
                <a:path w="5079" h="22859">
                  <a:moveTo>
                    <a:pt x="3048" y="22859"/>
                  </a:moveTo>
                  <a:lnTo>
                    <a:pt x="3048" y="0"/>
                  </a:lnTo>
                </a:path>
                <a:path w="5079" h="22859">
                  <a:moveTo>
                    <a:pt x="4572" y="22859"/>
                  </a:moveTo>
                  <a:lnTo>
                    <a:pt x="4572" y="0"/>
                  </a:lnTo>
                </a:path>
              </a:pathLst>
            </a:custGeom>
            <a:ln w="476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147" name="object 2147"/>
            <p:cNvSpPr/>
            <p:nvPr/>
          </p:nvSpPr>
          <p:spPr>
            <a:xfrm>
              <a:off x="5462777" y="7381398"/>
              <a:ext cx="0" cy="27940"/>
            </a:xfrm>
            <a:custGeom>
              <a:avLst/>
              <a:gdLst/>
              <a:ahLst/>
              <a:cxnLst/>
              <a:rect l="l" t="t" r="r" b="b"/>
              <a:pathLst>
                <a:path h="27940">
                  <a:moveTo>
                    <a:pt x="0" y="0"/>
                  </a:moveTo>
                  <a:lnTo>
                    <a:pt x="0" y="27622"/>
                  </a:lnTo>
                </a:path>
                <a:path h="27940">
                  <a:moveTo>
                    <a:pt x="0" y="0"/>
                  </a:moveTo>
                  <a:lnTo>
                    <a:pt x="0" y="27622"/>
                  </a:lnTo>
                </a:path>
              </a:pathLst>
            </a:custGeom>
            <a:ln w="6286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148" name="object 2148"/>
            <p:cNvSpPr/>
            <p:nvPr/>
          </p:nvSpPr>
          <p:spPr>
            <a:xfrm>
              <a:off x="5463539" y="7383780"/>
              <a:ext cx="0" cy="22860"/>
            </a:xfrm>
            <a:custGeom>
              <a:avLst/>
              <a:gdLst/>
              <a:ahLst/>
              <a:cxnLst/>
              <a:rect l="l" t="t" r="r" b="b"/>
              <a:pathLst>
                <a:path h="22859">
                  <a:moveTo>
                    <a:pt x="0" y="22859"/>
                  </a:moveTo>
                  <a:lnTo>
                    <a:pt x="0" y="0"/>
                  </a:lnTo>
                </a:path>
              </a:pathLst>
            </a:custGeom>
            <a:ln w="476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149" name="object 2149"/>
            <p:cNvSpPr/>
            <p:nvPr/>
          </p:nvSpPr>
          <p:spPr>
            <a:xfrm>
              <a:off x="5463539" y="7383780"/>
              <a:ext cx="1905" cy="22860"/>
            </a:xfrm>
            <a:custGeom>
              <a:avLst/>
              <a:gdLst/>
              <a:ahLst/>
              <a:cxnLst/>
              <a:rect l="l" t="t" r="r" b="b"/>
              <a:pathLst>
                <a:path w="1904" h="22859">
                  <a:moveTo>
                    <a:pt x="762" y="-2381"/>
                  </a:moveTo>
                  <a:lnTo>
                    <a:pt x="762" y="25240"/>
                  </a:lnTo>
                </a:path>
              </a:pathLst>
            </a:custGeom>
            <a:ln w="6286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150" name="object 2150"/>
            <p:cNvSpPr/>
            <p:nvPr/>
          </p:nvSpPr>
          <p:spPr>
            <a:xfrm>
              <a:off x="5466588" y="7383780"/>
              <a:ext cx="0" cy="22860"/>
            </a:xfrm>
            <a:custGeom>
              <a:avLst/>
              <a:gdLst/>
              <a:ahLst/>
              <a:cxnLst/>
              <a:rect l="l" t="t" r="r" b="b"/>
              <a:pathLst>
                <a:path h="22859">
                  <a:moveTo>
                    <a:pt x="0" y="22859"/>
                  </a:moveTo>
                  <a:lnTo>
                    <a:pt x="0" y="0"/>
                  </a:lnTo>
                </a:path>
                <a:path h="22859">
                  <a:moveTo>
                    <a:pt x="0" y="22859"/>
                  </a:moveTo>
                  <a:lnTo>
                    <a:pt x="0" y="0"/>
                  </a:lnTo>
                </a:path>
              </a:pathLst>
            </a:custGeom>
            <a:ln w="476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151" name="object 2151"/>
            <p:cNvSpPr/>
            <p:nvPr/>
          </p:nvSpPr>
          <p:spPr>
            <a:xfrm>
              <a:off x="5466588" y="7383780"/>
              <a:ext cx="1905" cy="22860"/>
            </a:xfrm>
            <a:custGeom>
              <a:avLst/>
              <a:gdLst/>
              <a:ahLst/>
              <a:cxnLst/>
              <a:rect l="l" t="t" r="r" b="b"/>
              <a:pathLst>
                <a:path w="1904" h="22859">
                  <a:moveTo>
                    <a:pt x="762" y="-2381"/>
                  </a:moveTo>
                  <a:lnTo>
                    <a:pt x="762" y="25240"/>
                  </a:lnTo>
                </a:path>
              </a:pathLst>
            </a:custGeom>
            <a:ln w="6286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152" name="object 2152"/>
            <p:cNvSpPr/>
            <p:nvPr/>
          </p:nvSpPr>
          <p:spPr>
            <a:xfrm>
              <a:off x="5469635" y="7383780"/>
              <a:ext cx="1905" cy="22860"/>
            </a:xfrm>
            <a:custGeom>
              <a:avLst/>
              <a:gdLst/>
              <a:ahLst/>
              <a:cxnLst/>
              <a:rect l="l" t="t" r="r" b="b"/>
              <a:pathLst>
                <a:path w="1904" h="22859">
                  <a:moveTo>
                    <a:pt x="0" y="22859"/>
                  </a:moveTo>
                  <a:lnTo>
                    <a:pt x="0" y="0"/>
                  </a:lnTo>
                </a:path>
                <a:path w="1904" h="22859">
                  <a:moveTo>
                    <a:pt x="1524" y="22859"/>
                  </a:moveTo>
                  <a:lnTo>
                    <a:pt x="1524" y="0"/>
                  </a:lnTo>
                </a:path>
                <a:path w="1904" h="22859">
                  <a:moveTo>
                    <a:pt x="1524" y="22859"/>
                  </a:moveTo>
                  <a:lnTo>
                    <a:pt x="1524" y="0"/>
                  </a:lnTo>
                </a:path>
                <a:path w="1904" h="22859">
                  <a:moveTo>
                    <a:pt x="1524" y="22859"/>
                  </a:moveTo>
                  <a:lnTo>
                    <a:pt x="1524" y="0"/>
                  </a:lnTo>
                </a:path>
              </a:pathLst>
            </a:custGeom>
            <a:ln w="476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153" name="object 2153"/>
            <p:cNvSpPr/>
            <p:nvPr/>
          </p:nvSpPr>
          <p:spPr>
            <a:xfrm>
              <a:off x="5473445" y="7381398"/>
              <a:ext cx="0" cy="27940"/>
            </a:xfrm>
            <a:custGeom>
              <a:avLst/>
              <a:gdLst/>
              <a:ahLst/>
              <a:cxnLst/>
              <a:rect l="l" t="t" r="r" b="b"/>
              <a:pathLst>
                <a:path h="27940">
                  <a:moveTo>
                    <a:pt x="0" y="0"/>
                  </a:moveTo>
                  <a:lnTo>
                    <a:pt x="0" y="27622"/>
                  </a:lnTo>
                </a:path>
                <a:path h="27940">
                  <a:moveTo>
                    <a:pt x="0" y="0"/>
                  </a:moveTo>
                  <a:lnTo>
                    <a:pt x="0" y="27622"/>
                  </a:lnTo>
                </a:path>
              </a:pathLst>
            </a:custGeom>
            <a:ln w="6286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154" name="object 2154"/>
            <p:cNvSpPr/>
            <p:nvPr/>
          </p:nvSpPr>
          <p:spPr>
            <a:xfrm>
              <a:off x="5474207" y="7383780"/>
              <a:ext cx="0" cy="22860"/>
            </a:xfrm>
            <a:custGeom>
              <a:avLst/>
              <a:gdLst/>
              <a:ahLst/>
              <a:cxnLst/>
              <a:rect l="l" t="t" r="r" b="b"/>
              <a:pathLst>
                <a:path h="22859">
                  <a:moveTo>
                    <a:pt x="0" y="22859"/>
                  </a:moveTo>
                  <a:lnTo>
                    <a:pt x="0" y="0"/>
                  </a:lnTo>
                </a:path>
              </a:pathLst>
            </a:custGeom>
            <a:ln w="476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155" name="object 2155"/>
            <p:cNvSpPr/>
            <p:nvPr/>
          </p:nvSpPr>
          <p:spPr>
            <a:xfrm>
              <a:off x="5475732" y="7383780"/>
              <a:ext cx="1905" cy="22860"/>
            </a:xfrm>
            <a:custGeom>
              <a:avLst/>
              <a:gdLst/>
              <a:ahLst/>
              <a:cxnLst/>
              <a:rect l="l" t="t" r="r" b="b"/>
              <a:pathLst>
                <a:path w="1904" h="22859">
                  <a:moveTo>
                    <a:pt x="761" y="-2381"/>
                  </a:moveTo>
                  <a:lnTo>
                    <a:pt x="761" y="25240"/>
                  </a:lnTo>
                </a:path>
              </a:pathLst>
            </a:custGeom>
            <a:ln w="6286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156" name="object 2156"/>
            <p:cNvSpPr/>
            <p:nvPr/>
          </p:nvSpPr>
          <p:spPr>
            <a:xfrm>
              <a:off x="5478017" y="7381398"/>
              <a:ext cx="0" cy="27940"/>
            </a:xfrm>
            <a:custGeom>
              <a:avLst/>
              <a:gdLst/>
              <a:ahLst/>
              <a:cxnLst/>
              <a:rect l="l" t="t" r="r" b="b"/>
              <a:pathLst>
                <a:path h="27940">
                  <a:moveTo>
                    <a:pt x="0" y="0"/>
                  </a:moveTo>
                  <a:lnTo>
                    <a:pt x="0" y="27622"/>
                  </a:lnTo>
                </a:path>
                <a:path h="27940">
                  <a:moveTo>
                    <a:pt x="0" y="0"/>
                  </a:moveTo>
                  <a:lnTo>
                    <a:pt x="0" y="27622"/>
                  </a:lnTo>
                </a:path>
              </a:pathLst>
            </a:custGeom>
            <a:ln w="6286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157" name="object 2157"/>
            <p:cNvSpPr/>
            <p:nvPr/>
          </p:nvSpPr>
          <p:spPr>
            <a:xfrm>
              <a:off x="5478779" y="7383780"/>
              <a:ext cx="6350" cy="22860"/>
            </a:xfrm>
            <a:custGeom>
              <a:avLst/>
              <a:gdLst/>
              <a:ahLst/>
              <a:cxnLst/>
              <a:rect l="l" t="t" r="r" b="b"/>
              <a:pathLst>
                <a:path w="6350" h="22859">
                  <a:moveTo>
                    <a:pt x="0" y="22859"/>
                  </a:moveTo>
                  <a:lnTo>
                    <a:pt x="0" y="0"/>
                  </a:lnTo>
                </a:path>
                <a:path w="6350" h="22859">
                  <a:moveTo>
                    <a:pt x="1523" y="22859"/>
                  </a:moveTo>
                  <a:lnTo>
                    <a:pt x="1523" y="0"/>
                  </a:lnTo>
                </a:path>
                <a:path w="6350" h="22859">
                  <a:moveTo>
                    <a:pt x="3048" y="22859"/>
                  </a:moveTo>
                  <a:lnTo>
                    <a:pt x="3048" y="0"/>
                  </a:lnTo>
                </a:path>
                <a:path w="6350" h="22859">
                  <a:moveTo>
                    <a:pt x="3048" y="22859"/>
                  </a:moveTo>
                  <a:lnTo>
                    <a:pt x="3048" y="0"/>
                  </a:lnTo>
                </a:path>
                <a:path w="6350" h="22859">
                  <a:moveTo>
                    <a:pt x="4571" y="22859"/>
                  </a:moveTo>
                  <a:lnTo>
                    <a:pt x="4571" y="0"/>
                  </a:lnTo>
                </a:path>
                <a:path w="6350" h="22859">
                  <a:moveTo>
                    <a:pt x="6096" y="22859"/>
                  </a:moveTo>
                  <a:lnTo>
                    <a:pt x="6096" y="0"/>
                  </a:lnTo>
                </a:path>
                <a:path w="6350" h="22859">
                  <a:moveTo>
                    <a:pt x="6096" y="22859"/>
                  </a:moveTo>
                  <a:lnTo>
                    <a:pt x="6096" y="0"/>
                  </a:lnTo>
                </a:path>
              </a:pathLst>
            </a:custGeom>
            <a:ln w="476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158" name="object 2158"/>
            <p:cNvSpPr/>
            <p:nvPr/>
          </p:nvSpPr>
          <p:spPr>
            <a:xfrm>
              <a:off x="5485638" y="7381398"/>
              <a:ext cx="1905" cy="27940"/>
            </a:xfrm>
            <a:custGeom>
              <a:avLst/>
              <a:gdLst/>
              <a:ahLst/>
              <a:cxnLst/>
              <a:rect l="l" t="t" r="r" b="b"/>
              <a:pathLst>
                <a:path w="1904" h="27940">
                  <a:moveTo>
                    <a:pt x="0" y="0"/>
                  </a:moveTo>
                  <a:lnTo>
                    <a:pt x="0" y="27622"/>
                  </a:lnTo>
                </a:path>
                <a:path w="1904" h="27940">
                  <a:moveTo>
                    <a:pt x="1523" y="0"/>
                  </a:moveTo>
                  <a:lnTo>
                    <a:pt x="1523" y="27622"/>
                  </a:lnTo>
                </a:path>
              </a:pathLst>
            </a:custGeom>
            <a:ln w="6286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159" name="object 2159"/>
            <p:cNvSpPr/>
            <p:nvPr/>
          </p:nvSpPr>
          <p:spPr>
            <a:xfrm>
              <a:off x="5488685" y="7381398"/>
              <a:ext cx="0" cy="27940"/>
            </a:xfrm>
            <a:custGeom>
              <a:avLst/>
              <a:gdLst/>
              <a:ahLst/>
              <a:cxnLst/>
              <a:rect l="l" t="t" r="r" b="b"/>
              <a:pathLst>
                <a:path h="27940">
                  <a:moveTo>
                    <a:pt x="0" y="0"/>
                  </a:moveTo>
                  <a:lnTo>
                    <a:pt x="0" y="27622"/>
                  </a:lnTo>
                </a:path>
                <a:path h="27940">
                  <a:moveTo>
                    <a:pt x="0" y="0"/>
                  </a:moveTo>
                  <a:lnTo>
                    <a:pt x="0" y="27622"/>
                  </a:lnTo>
                </a:path>
              </a:pathLst>
            </a:custGeom>
            <a:ln w="6286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160" name="object 2160"/>
            <p:cNvSpPr/>
            <p:nvPr/>
          </p:nvSpPr>
          <p:spPr>
            <a:xfrm>
              <a:off x="5489447" y="7383780"/>
              <a:ext cx="1905" cy="22860"/>
            </a:xfrm>
            <a:custGeom>
              <a:avLst/>
              <a:gdLst/>
              <a:ahLst/>
              <a:cxnLst/>
              <a:rect l="l" t="t" r="r" b="b"/>
              <a:pathLst>
                <a:path w="1904" h="22859">
                  <a:moveTo>
                    <a:pt x="761" y="-2381"/>
                  </a:moveTo>
                  <a:lnTo>
                    <a:pt x="761" y="25240"/>
                  </a:lnTo>
                </a:path>
              </a:pathLst>
            </a:custGeom>
            <a:ln w="6286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161" name="object 2161"/>
            <p:cNvSpPr/>
            <p:nvPr/>
          </p:nvSpPr>
          <p:spPr>
            <a:xfrm>
              <a:off x="5490971" y="7383780"/>
              <a:ext cx="1905" cy="22860"/>
            </a:xfrm>
            <a:custGeom>
              <a:avLst/>
              <a:gdLst/>
              <a:ahLst/>
              <a:cxnLst/>
              <a:rect l="l" t="t" r="r" b="b"/>
              <a:pathLst>
                <a:path w="1904" h="22859">
                  <a:moveTo>
                    <a:pt x="762" y="-2381"/>
                  </a:moveTo>
                  <a:lnTo>
                    <a:pt x="762" y="25240"/>
                  </a:lnTo>
                </a:path>
              </a:pathLst>
            </a:custGeom>
            <a:ln w="6286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162" name="object 2162"/>
            <p:cNvSpPr/>
            <p:nvPr/>
          </p:nvSpPr>
          <p:spPr>
            <a:xfrm>
              <a:off x="5492496" y="7383780"/>
              <a:ext cx="6350" cy="22860"/>
            </a:xfrm>
            <a:custGeom>
              <a:avLst/>
              <a:gdLst/>
              <a:ahLst/>
              <a:cxnLst/>
              <a:rect l="l" t="t" r="r" b="b"/>
              <a:pathLst>
                <a:path w="6350" h="22859">
                  <a:moveTo>
                    <a:pt x="0" y="22859"/>
                  </a:moveTo>
                  <a:lnTo>
                    <a:pt x="0" y="0"/>
                  </a:lnTo>
                </a:path>
                <a:path w="6350" h="22859">
                  <a:moveTo>
                    <a:pt x="0" y="22859"/>
                  </a:moveTo>
                  <a:lnTo>
                    <a:pt x="0" y="0"/>
                  </a:lnTo>
                </a:path>
                <a:path w="6350" h="22859">
                  <a:moveTo>
                    <a:pt x="1523" y="22859"/>
                  </a:moveTo>
                  <a:lnTo>
                    <a:pt x="1523" y="0"/>
                  </a:lnTo>
                </a:path>
                <a:path w="6350" h="22859">
                  <a:moveTo>
                    <a:pt x="3048" y="22859"/>
                  </a:moveTo>
                  <a:lnTo>
                    <a:pt x="3048" y="0"/>
                  </a:lnTo>
                </a:path>
                <a:path w="6350" h="22859">
                  <a:moveTo>
                    <a:pt x="3048" y="22859"/>
                  </a:moveTo>
                  <a:lnTo>
                    <a:pt x="3048" y="0"/>
                  </a:lnTo>
                </a:path>
                <a:path w="6350" h="22859">
                  <a:moveTo>
                    <a:pt x="4571" y="22859"/>
                  </a:moveTo>
                  <a:lnTo>
                    <a:pt x="4571" y="0"/>
                  </a:lnTo>
                </a:path>
                <a:path w="6350" h="22859">
                  <a:moveTo>
                    <a:pt x="6096" y="22859"/>
                  </a:moveTo>
                  <a:lnTo>
                    <a:pt x="6096" y="0"/>
                  </a:lnTo>
                </a:path>
              </a:pathLst>
            </a:custGeom>
            <a:ln w="476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163" name="object 2163"/>
            <p:cNvSpPr/>
            <p:nvPr/>
          </p:nvSpPr>
          <p:spPr>
            <a:xfrm>
              <a:off x="5500877" y="7381398"/>
              <a:ext cx="0" cy="27940"/>
            </a:xfrm>
            <a:custGeom>
              <a:avLst/>
              <a:gdLst/>
              <a:ahLst/>
              <a:cxnLst/>
              <a:rect l="l" t="t" r="r" b="b"/>
              <a:pathLst>
                <a:path h="27940">
                  <a:moveTo>
                    <a:pt x="0" y="0"/>
                  </a:moveTo>
                  <a:lnTo>
                    <a:pt x="0" y="27622"/>
                  </a:lnTo>
                </a:path>
                <a:path h="27940">
                  <a:moveTo>
                    <a:pt x="0" y="0"/>
                  </a:moveTo>
                  <a:lnTo>
                    <a:pt x="0" y="27622"/>
                  </a:lnTo>
                </a:path>
              </a:pathLst>
            </a:custGeom>
            <a:ln w="6286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164" name="object 2164"/>
            <p:cNvSpPr/>
            <p:nvPr/>
          </p:nvSpPr>
          <p:spPr>
            <a:xfrm>
              <a:off x="5501639" y="7383780"/>
              <a:ext cx="0" cy="22860"/>
            </a:xfrm>
            <a:custGeom>
              <a:avLst/>
              <a:gdLst/>
              <a:ahLst/>
              <a:cxnLst/>
              <a:rect l="l" t="t" r="r" b="b"/>
              <a:pathLst>
                <a:path h="22859">
                  <a:moveTo>
                    <a:pt x="0" y="22859"/>
                  </a:moveTo>
                  <a:lnTo>
                    <a:pt x="0" y="0"/>
                  </a:lnTo>
                </a:path>
              </a:pathLst>
            </a:custGeom>
            <a:ln w="476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165" name="object 2165"/>
            <p:cNvSpPr/>
            <p:nvPr/>
          </p:nvSpPr>
          <p:spPr>
            <a:xfrm>
              <a:off x="5501639" y="7383780"/>
              <a:ext cx="1905" cy="22860"/>
            </a:xfrm>
            <a:custGeom>
              <a:avLst/>
              <a:gdLst/>
              <a:ahLst/>
              <a:cxnLst/>
              <a:rect l="l" t="t" r="r" b="b"/>
              <a:pathLst>
                <a:path w="1904" h="22859">
                  <a:moveTo>
                    <a:pt x="762" y="-2381"/>
                  </a:moveTo>
                  <a:lnTo>
                    <a:pt x="762" y="25240"/>
                  </a:lnTo>
                </a:path>
              </a:pathLst>
            </a:custGeom>
            <a:ln w="6286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166" name="object 2166"/>
            <p:cNvSpPr/>
            <p:nvPr/>
          </p:nvSpPr>
          <p:spPr>
            <a:xfrm>
              <a:off x="5504688" y="7383780"/>
              <a:ext cx="0" cy="22860"/>
            </a:xfrm>
            <a:custGeom>
              <a:avLst/>
              <a:gdLst/>
              <a:ahLst/>
              <a:cxnLst/>
              <a:rect l="l" t="t" r="r" b="b"/>
              <a:pathLst>
                <a:path h="22859">
                  <a:moveTo>
                    <a:pt x="0" y="22859"/>
                  </a:moveTo>
                  <a:lnTo>
                    <a:pt x="0" y="0"/>
                  </a:lnTo>
                </a:path>
                <a:path h="22859">
                  <a:moveTo>
                    <a:pt x="0" y="22859"/>
                  </a:moveTo>
                  <a:lnTo>
                    <a:pt x="0" y="0"/>
                  </a:lnTo>
                </a:path>
              </a:pathLst>
            </a:custGeom>
            <a:ln w="476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167" name="object 2167"/>
            <p:cNvSpPr/>
            <p:nvPr/>
          </p:nvSpPr>
          <p:spPr>
            <a:xfrm>
              <a:off x="5504688" y="7383780"/>
              <a:ext cx="1905" cy="22860"/>
            </a:xfrm>
            <a:custGeom>
              <a:avLst/>
              <a:gdLst/>
              <a:ahLst/>
              <a:cxnLst/>
              <a:rect l="l" t="t" r="r" b="b"/>
              <a:pathLst>
                <a:path w="1904" h="22859">
                  <a:moveTo>
                    <a:pt x="762" y="-2381"/>
                  </a:moveTo>
                  <a:lnTo>
                    <a:pt x="762" y="25240"/>
                  </a:lnTo>
                </a:path>
              </a:pathLst>
            </a:custGeom>
            <a:ln w="6286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168" name="object 2168"/>
            <p:cNvSpPr/>
            <p:nvPr/>
          </p:nvSpPr>
          <p:spPr>
            <a:xfrm>
              <a:off x="5506973" y="7381398"/>
              <a:ext cx="0" cy="27940"/>
            </a:xfrm>
            <a:custGeom>
              <a:avLst/>
              <a:gdLst/>
              <a:ahLst/>
              <a:cxnLst/>
              <a:rect l="l" t="t" r="r" b="b"/>
              <a:pathLst>
                <a:path h="27940">
                  <a:moveTo>
                    <a:pt x="0" y="0"/>
                  </a:moveTo>
                  <a:lnTo>
                    <a:pt x="0" y="27622"/>
                  </a:lnTo>
                </a:path>
                <a:path h="27940">
                  <a:moveTo>
                    <a:pt x="0" y="0"/>
                  </a:moveTo>
                  <a:lnTo>
                    <a:pt x="0" y="27622"/>
                  </a:lnTo>
                </a:path>
              </a:pathLst>
            </a:custGeom>
            <a:ln w="6286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169" name="object 2169"/>
            <p:cNvSpPr/>
            <p:nvPr/>
          </p:nvSpPr>
          <p:spPr>
            <a:xfrm>
              <a:off x="5507735" y="7383780"/>
              <a:ext cx="1905" cy="22860"/>
            </a:xfrm>
            <a:custGeom>
              <a:avLst/>
              <a:gdLst/>
              <a:ahLst/>
              <a:cxnLst/>
              <a:rect l="l" t="t" r="r" b="b"/>
              <a:pathLst>
                <a:path w="1904" h="22859">
                  <a:moveTo>
                    <a:pt x="762" y="-2381"/>
                  </a:moveTo>
                  <a:lnTo>
                    <a:pt x="762" y="25240"/>
                  </a:lnTo>
                </a:path>
              </a:pathLst>
            </a:custGeom>
            <a:ln w="6286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170" name="object 2170"/>
            <p:cNvSpPr/>
            <p:nvPr/>
          </p:nvSpPr>
          <p:spPr>
            <a:xfrm>
              <a:off x="5509260" y="7383780"/>
              <a:ext cx="0" cy="22860"/>
            </a:xfrm>
            <a:custGeom>
              <a:avLst/>
              <a:gdLst/>
              <a:ahLst/>
              <a:cxnLst/>
              <a:rect l="l" t="t" r="r" b="b"/>
              <a:pathLst>
                <a:path h="22859">
                  <a:moveTo>
                    <a:pt x="0" y="22859"/>
                  </a:moveTo>
                  <a:lnTo>
                    <a:pt x="0" y="0"/>
                  </a:lnTo>
                </a:path>
              </a:pathLst>
            </a:custGeom>
            <a:ln w="476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171" name="object 2171"/>
            <p:cNvSpPr/>
            <p:nvPr/>
          </p:nvSpPr>
          <p:spPr>
            <a:xfrm>
              <a:off x="5511545" y="7381398"/>
              <a:ext cx="0" cy="27940"/>
            </a:xfrm>
            <a:custGeom>
              <a:avLst/>
              <a:gdLst/>
              <a:ahLst/>
              <a:cxnLst/>
              <a:rect l="l" t="t" r="r" b="b"/>
              <a:pathLst>
                <a:path h="27940">
                  <a:moveTo>
                    <a:pt x="0" y="0"/>
                  </a:moveTo>
                  <a:lnTo>
                    <a:pt x="0" y="27622"/>
                  </a:lnTo>
                </a:path>
                <a:path h="27940">
                  <a:moveTo>
                    <a:pt x="0" y="0"/>
                  </a:moveTo>
                  <a:lnTo>
                    <a:pt x="0" y="27622"/>
                  </a:lnTo>
                </a:path>
              </a:pathLst>
            </a:custGeom>
            <a:ln w="6286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172" name="object 2172"/>
            <p:cNvSpPr/>
            <p:nvPr/>
          </p:nvSpPr>
          <p:spPr>
            <a:xfrm>
              <a:off x="5512307" y="7383780"/>
              <a:ext cx="0" cy="22860"/>
            </a:xfrm>
            <a:custGeom>
              <a:avLst/>
              <a:gdLst/>
              <a:ahLst/>
              <a:cxnLst/>
              <a:rect l="l" t="t" r="r" b="b"/>
              <a:pathLst>
                <a:path h="22859">
                  <a:moveTo>
                    <a:pt x="0" y="22859"/>
                  </a:moveTo>
                  <a:lnTo>
                    <a:pt x="0" y="0"/>
                  </a:lnTo>
                </a:path>
              </a:pathLst>
            </a:custGeom>
            <a:ln w="476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173" name="object 2173"/>
            <p:cNvSpPr/>
            <p:nvPr/>
          </p:nvSpPr>
          <p:spPr>
            <a:xfrm>
              <a:off x="5513832" y="7383780"/>
              <a:ext cx="1905" cy="22860"/>
            </a:xfrm>
            <a:custGeom>
              <a:avLst/>
              <a:gdLst/>
              <a:ahLst/>
              <a:cxnLst/>
              <a:rect l="l" t="t" r="r" b="b"/>
              <a:pathLst>
                <a:path w="1904" h="22859">
                  <a:moveTo>
                    <a:pt x="761" y="-2381"/>
                  </a:moveTo>
                  <a:lnTo>
                    <a:pt x="761" y="25240"/>
                  </a:lnTo>
                </a:path>
              </a:pathLst>
            </a:custGeom>
            <a:ln w="6286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174" name="object 2174"/>
            <p:cNvSpPr/>
            <p:nvPr/>
          </p:nvSpPr>
          <p:spPr>
            <a:xfrm>
              <a:off x="5515355" y="7383780"/>
              <a:ext cx="1905" cy="22860"/>
            </a:xfrm>
            <a:custGeom>
              <a:avLst/>
              <a:gdLst/>
              <a:ahLst/>
              <a:cxnLst/>
              <a:rect l="l" t="t" r="r" b="b"/>
              <a:pathLst>
                <a:path w="1904" h="22859">
                  <a:moveTo>
                    <a:pt x="0" y="22859"/>
                  </a:moveTo>
                  <a:lnTo>
                    <a:pt x="0" y="0"/>
                  </a:lnTo>
                </a:path>
                <a:path w="1904" h="22859">
                  <a:moveTo>
                    <a:pt x="0" y="22859"/>
                  </a:moveTo>
                  <a:lnTo>
                    <a:pt x="0" y="0"/>
                  </a:lnTo>
                </a:path>
                <a:path w="1904" h="22859">
                  <a:moveTo>
                    <a:pt x="1524" y="22859"/>
                  </a:moveTo>
                  <a:lnTo>
                    <a:pt x="1524" y="0"/>
                  </a:lnTo>
                </a:path>
              </a:pathLst>
            </a:custGeom>
            <a:ln w="476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175" name="object 2175"/>
            <p:cNvSpPr/>
            <p:nvPr/>
          </p:nvSpPr>
          <p:spPr>
            <a:xfrm>
              <a:off x="5517641" y="7381398"/>
              <a:ext cx="0" cy="27940"/>
            </a:xfrm>
            <a:custGeom>
              <a:avLst/>
              <a:gdLst/>
              <a:ahLst/>
              <a:cxnLst/>
              <a:rect l="l" t="t" r="r" b="b"/>
              <a:pathLst>
                <a:path h="27940">
                  <a:moveTo>
                    <a:pt x="0" y="0"/>
                  </a:moveTo>
                  <a:lnTo>
                    <a:pt x="0" y="27622"/>
                  </a:lnTo>
                </a:path>
                <a:path h="27940">
                  <a:moveTo>
                    <a:pt x="0" y="0"/>
                  </a:moveTo>
                  <a:lnTo>
                    <a:pt x="0" y="27622"/>
                  </a:lnTo>
                </a:path>
              </a:pathLst>
            </a:custGeom>
            <a:ln w="6286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176" name="object 2176"/>
            <p:cNvSpPr/>
            <p:nvPr/>
          </p:nvSpPr>
          <p:spPr>
            <a:xfrm>
              <a:off x="5519928" y="7383780"/>
              <a:ext cx="0" cy="22860"/>
            </a:xfrm>
            <a:custGeom>
              <a:avLst/>
              <a:gdLst/>
              <a:ahLst/>
              <a:cxnLst/>
              <a:rect l="l" t="t" r="r" b="b"/>
              <a:pathLst>
                <a:path h="22859">
                  <a:moveTo>
                    <a:pt x="0" y="22859"/>
                  </a:moveTo>
                  <a:lnTo>
                    <a:pt x="0" y="0"/>
                  </a:lnTo>
                </a:path>
              </a:pathLst>
            </a:custGeom>
            <a:ln w="476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177" name="object 2177"/>
            <p:cNvSpPr/>
            <p:nvPr/>
          </p:nvSpPr>
          <p:spPr>
            <a:xfrm>
              <a:off x="5519928" y="7383780"/>
              <a:ext cx="1905" cy="22860"/>
            </a:xfrm>
            <a:custGeom>
              <a:avLst/>
              <a:gdLst/>
              <a:ahLst/>
              <a:cxnLst/>
              <a:rect l="l" t="t" r="r" b="b"/>
              <a:pathLst>
                <a:path w="1904" h="22859">
                  <a:moveTo>
                    <a:pt x="761" y="-2381"/>
                  </a:moveTo>
                  <a:lnTo>
                    <a:pt x="761" y="25240"/>
                  </a:lnTo>
                </a:path>
              </a:pathLst>
            </a:custGeom>
            <a:ln w="6286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178" name="object 2178"/>
            <p:cNvSpPr/>
            <p:nvPr/>
          </p:nvSpPr>
          <p:spPr>
            <a:xfrm>
              <a:off x="5522214" y="7381398"/>
              <a:ext cx="0" cy="27940"/>
            </a:xfrm>
            <a:custGeom>
              <a:avLst/>
              <a:gdLst/>
              <a:ahLst/>
              <a:cxnLst/>
              <a:rect l="l" t="t" r="r" b="b"/>
              <a:pathLst>
                <a:path h="27940">
                  <a:moveTo>
                    <a:pt x="0" y="0"/>
                  </a:moveTo>
                  <a:lnTo>
                    <a:pt x="0" y="27622"/>
                  </a:lnTo>
                </a:path>
                <a:path h="27940">
                  <a:moveTo>
                    <a:pt x="0" y="0"/>
                  </a:moveTo>
                  <a:lnTo>
                    <a:pt x="0" y="27622"/>
                  </a:lnTo>
                </a:path>
              </a:pathLst>
            </a:custGeom>
            <a:ln w="6286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179" name="object 2179"/>
            <p:cNvSpPr/>
            <p:nvPr/>
          </p:nvSpPr>
          <p:spPr>
            <a:xfrm>
              <a:off x="5523738" y="7381398"/>
              <a:ext cx="1905" cy="27940"/>
            </a:xfrm>
            <a:custGeom>
              <a:avLst/>
              <a:gdLst/>
              <a:ahLst/>
              <a:cxnLst/>
              <a:rect l="l" t="t" r="r" b="b"/>
              <a:pathLst>
                <a:path w="1904" h="27940">
                  <a:moveTo>
                    <a:pt x="0" y="0"/>
                  </a:moveTo>
                  <a:lnTo>
                    <a:pt x="0" y="27622"/>
                  </a:lnTo>
                </a:path>
                <a:path w="1904" h="27940">
                  <a:moveTo>
                    <a:pt x="1523" y="0"/>
                  </a:moveTo>
                  <a:lnTo>
                    <a:pt x="1523" y="27622"/>
                  </a:lnTo>
                </a:path>
              </a:pathLst>
            </a:custGeom>
            <a:ln w="6286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180" name="object 2180"/>
            <p:cNvSpPr/>
            <p:nvPr/>
          </p:nvSpPr>
          <p:spPr>
            <a:xfrm>
              <a:off x="5526785" y="7381398"/>
              <a:ext cx="0" cy="27940"/>
            </a:xfrm>
            <a:custGeom>
              <a:avLst/>
              <a:gdLst/>
              <a:ahLst/>
              <a:cxnLst/>
              <a:rect l="l" t="t" r="r" b="b"/>
              <a:pathLst>
                <a:path h="27940">
                  <a:moveTo>
                    <a:pt x="0" y="0"/>
                  </a:moveTo>
                  <a:lnTo>
                    <a:pt x="0" y="27622"/>
                  </a:lnTo>
                </a:path>
                <a:path h="27940">
                  <a:moveTo>
                    <a:pt x="0" y="0"/>
                  </a:moveTo>
                  <a:lnTo>
                    <a:pt x="0" y="27622"/>
                  </a:lnTo>
                </a:path>
              </a:pathLst>
            </a:custGeom>
            <a:ln w="6286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181" name="object 2181"/>
            <p:cNvSpPr/>
            <p:nvPr/>
          </p:nvSpPr>
          <p:spPr>
            <a:xfrm>
              <a:off x="5527547" y="7383780"/>
              <a:ext cx="1905" cy="22860"/>
            </a:xfrm>
            <a:custGeom>
              <a:avLst/>
              <a:gdLst/>
              <a:ahLst/>
              <a:cxnLst/>
              <a:rect l="l" t="t" r="r" b="b"/>
              <a:pathLst>
                <a:path w="1904" h="22859">
                  <a:moveTo>
                    <a:pt x="761" y="-2381"/>
                  </a:moveTo>
                  <a:lnTo>
                    <a:pt x="761" y="25240"/>
                  </a:lnTo>
                </a:path>
              </a:pathLst>
            </a:custGeom>
            <a:ln w="6286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182" name="object 2182"/>
            <p:cNvSpPr/>
            <p:nvPr/>
          </p:nvSpPr>
          <p:spPr>
            <a:xfrm>
              <a:off x="5529071" y="7383780"/>
              <a:ext cx="7620" cy="22860"/>
            </a:xfrm>
            <a:custGeom>
              <a:avLst/>
              <a:gdLst/>
              <a:ahLst/>
              <a:cxnLst/>
              <a:rect l="l" t="t" r="r" b="b"/>
              <a:pathLst>
                <a:path w="7620" h="22859">
                  <a:moveTo>
                    <a:pt x="0" y="22859"/>
                  </a:moveTo>
                  <a:lnTo>
                    <a:pt x="0" y="0"/>
                  </a:lnTo>
                </a:path>
                <a:path w="7620" h="22859">
                  <a:moveTo>
                    <a:pt x="0" y="22859"/>
                  </a:moveTo>
                  <a:lnTo>
                    <a:pt x="0" y="0"/>
                  </a:lnTo>
                </a:path>
                <a:path w="7620" h="22859">
                  <a:moveTo>
                    <a:pt x="1524" y="22859"/>
                  </a:moveTo>
                  <a:lnTo>
                    <a:pt x="1524" y="0"/>
                  </a:lnTo>
                </a:path>
                <a:path w="7620" h="22859">
                  <a:moveTo>
                    <a:pt x="3048" y="22859"/>
                  </a:moveTo>
                  <a:lnTo>
                    <a:pt x="3048" y="0"/>
                  </a:lnTo>
                </a:path>
                <a:path w="7620" h="22859">
                  <a:moveTo>
                    <a:pt x="4572" y="22859"/>
                  </a:moveTo>
                  <a:lnTo>
                    <a:pt x="4572" y="0"/>
                  </a:lnTo>
                </a:path>
                <a:path w="7620" h="22859">
                  <a:moveTo>
                    <a:pt x="4572" y="22859"/>
                  </a:moveTo>
                  <a:lnTo>
                    <a:pt x="4572" y="0"/>
                  </a:lnTo>
                </a:path>
                <a:path w="7620" h="22859">
                  <a:moveTo>
                    <a:pt x="6096" y="22859"/>
                  </a:moveTo>
                  <a:lnTo>
                    <a:pt x="6096" y="0"/>
                  </a:lnTo>
                </a:path>
                <a:path w="7620" h="22859">
                  <a:moveTo>
                    <a:pt x="7620" y="22859"/>
                  </a:moveTo>
                  <a:lnTo>
                    <a:pt x="7620" y="0"/>
                  </a:lnTo>
                </a:path>
              </a:pathLst>
            </a:custGeom>
            <a:ln w="476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183" name="object 2183"/>
            <p:cNvSpPr/>
            <p:nvPr/>
          </p:nvSpPr>
          <p:spPr>
            <a:xfrm>
              <a:off x="5537454" y="7381398"/>
              <a:ext cx="0" cy="27940"/>
            </a:xfrm>
            <a:custGeom>
              <a:avLst/>
              <a:gdLst/>
              <a:ahLst/>
              <a:cxnLst/>
              <a:rect l="l" t="t" r="r" b="b"/>
              <a:pathLst>
                <a:path h="27940">
                  <a:moveTo>
                    <a:pt x="0" y="0"/>
                  </a:moveTo>
                  <a:lnTo>
                    <a:pt x="0" y="27622"/>
                  </a:lnTo>
                </a:path>
                <a:path h="27940">
                  <a:moveTo>
                    <a:pt x="0" y="0"/>
                  </a:moveTo>
                  <a:lnTo>
                    <a:pt x="0" y="27622"/>
                  </a:lnTo>
                </a:path>
              </a:pathLst>
            </a:custGeom>
            <a:ln w="6286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184" name="object 2184"/>
            <p:cNvSpPr/>
            <p:nvPr/>
          </p:nvSpPr>
          <p:spPr>
            <a:xfrm>
              <a:off x="5538215" y="7383780"/>
              <a:ext cx="1905" cy="22860"/>
            </a:xfrm>
            <a:custGeom>
              <a:avLst/>
              <a:gdLst/>
              <a:ahLst/>
              <a:cxnLst/>
              <a:rect l="l" t="t" r="r" b="b"/>
              <a:pathLst>
                <a:path w="1904" h="22859">
                  <a:moveTo>
                    <a:pt x="761" y="-2381"/>
                  </a:moveTo>
                  <a:lnTo>
                    <a:pt x="761" y="25240"/>
                  </a:lnTo>
                </a:path>
              </a:pathLst>
            </a:custGeom>
            <a:ln w="6286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185" name="object 2185"/>
            <p:cNvSpPr/>
            <p:nvPr/>
          </p:nvSpPr>
          <p:spPr>
            <a:xfrm>
              <a:off x="5540502" y="7381398"/>
              <a:ext cx="0" cy="27940"/>
            </a:xfrm>
            <a:custGeom>
              <a:avLst/>
              <a:gdLst/>
              <a:ahLst/>
              <a:cxnLst/>
              <a:rect l="l" t="t" r="r" b="b"/>
              <a:pathLst>
                <a:path h="27940">
                  <a:moveTo>
                    <a:pt x="0" y="0"/>
                  </a:moveTo>
                  <a:lnTo>
                    <a:pt x="0" y="27622"/>
                  </a:lnTo>
                </a:path>
                <a:path h="27940">
                  <a:moveTo>
                    <a:pt x="0" y="0"/>
                  </a:moveTo>
                  <a:lnTo>
                    <a:pt x="0" y="27622"/>
                  </a:lnTo>
                </a:path>
              </a:pathLst>
            </a:custGeom>
            <a:ln w="6286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186" name="object 2186"/>
            <p:cNvSpPr/>
            <p:nvPr/>
          </p:nvSpPr>
          <p:spPr>
            <a:xfrm>
              <a:off x="5541264" y="7383780"/>
              <a:ext cx="1905" cy="22860"/>
            </a:xfrm>
            <a:custGeom>
              <a:avLst/>
              <a:gdLst/>
              <a:ahLst/>
              <a:cxnLst/>
              <a:rect l="l" t="t" r="r" b="b"/>
              <a:pathLst>
                <a:path w="1904" h="22859">
                  <a:moveTo>
                    <a:pt x="761" y="-2381"/>
                  </a:moveTo>
                  <a:lnTo>
                    <a:pt x="761" y="25240"/>
                  </a:lnTo>
                </a:path>
              </a:pathLst>
            </a:custGeom>
            <a:ln w="6286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187" name="object 2187"/>
            <p:cNvSpPr/>
            <p:nvPr/>
          </p:nvSpPr>
          <p:spPr>
            <a:xfrm>
              <a:off x="5542788" y="7383780"/>
              <a:ext cx="1905" cy="22860"/>
            </a:xfrm>
            <a:custGeom>
              <a:avLst/>
              <a:gdLst/>
              <a:ahLst/>
              <a:cxnLst/>
              <a:rect l="l" t="t" r="r" b="b"/>
              <a:pathLst>
                <a:path w="1904" h="22859">
                  <a:moveTo>
                    <a:pt x="762" y="-2381"/>
                  </a:moveTo>
                  <a:lnTo>
                    <a:pt x="762" y="25240"/>
                  </a:lnTo>
                </a:path>
              </a:pathLst>
            </a:custGeom>
            <a:ln w="6286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188" name="object 2188"/>
            <p:cNvSpPr/>
            <p:nvPr/>
          </p:nvSpPr>
          <p:spPr>
            <a:xfrm>
              <a:off x="5544311" y="7383780"/>
              <a:ext cx="0" cy="22860"/>
            </a:xfrm>
            <a:custGeom>
              <a:avLst/>
              <a:gdLst/>
              <a:ahLst/>
              <a:cxnLst/>
              <a:rect l="l" t="t" r="r" b="b"/>
              <a:pathLst>
                <a:path h="22859">
                  <a:moveTo>
                    <a:pt x="0" y="22859"/>
                  </a:moveTo>
                  <a:lnTo>
                    <a:pt x="0" y="0"/>
                  </a:lnTo>
                </a:path>
                <a:path h="22859">
                  <a:moveTo>
                    <a:pt x="0" y="22859"/>
                  </a:moveTo>
                  <a:lnTo>
                    <a:pt x="0" y="0"/>
                  </a:lnTo>
                </a:path>
              </a:pathLst>
            </a:custGeom>
            <a:ln w="476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189" name="object 2189"/>
            <p:cNvSpPr/>
            <p:nvPr/>
          </p:nvSpPr>
          <p:spPr>
            <a:xfrm>
              <a:off x="5545835" y="7383780"/>
              <a:ext cx="1905" cy="22860"/>
            </a:xfrm>
            <a:custGeom>
              <a:avLst/>
              <a:gdLst/>
              <a:ahLst/>
              <a:cxnLst/>
              <a:rect l="l" t="t" r="r" b="b"/>
              <a:pathLst>
                <a:path w="1904" h="22859">
                  <a:moveTo>
                    <a:pt x="762" y="-2381"/>
                  </a:moveTo>
                  <a:lnTo>
                    <a:pt x="762" y="25240"/>
                  </a:lnTo>
                </a:path>
              </a:pathLst>
            </a:custGeom>
            <a:ln w="6286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190" name="object 2190"/>
            <p:cNvSpPr/>
            <p:nvPr/>
          </p:nvSpPr>
          <p:spPr>
            <a:xfrm>
              <a:off x="5547360" y="7383780"/>
              <a:ext cx="0" cy="22860"/>
            </a:xfrm>
            <a:custGeom>
              <a:avLst/>
              <a:gdLst/>
              <a:ahLst/>
              <a:cxnLst/>
              <a:rect l="l" t="t" r="r" b="b"/>
              <a:pathLst>
                <a:path h="22859">
                  <a:moveTo>
                    <a:pt x="0" y="22859"/>
                  </a:moveTo>
                  <a:lnTo>
                    <a:pt x="0" y="0"/>
                  </a:lnTo>
                </a:path>
              </a:pathLst>
            </a:custGeom>
            <a:ln w="476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191" name="object 2191"/>
            <p:cNvSpPr/>
            <p:nvPr/>
          </p:nvSpPr>
          <p:spPr>
            <a:xfrm>
              <a:off x="5549645" y="7381398"/>
              <a:ext cx="0" cy="27940"/>
            </a:xfrm>
            <a:custGeom>
              <a:avLst/>
              <a:gdLst/>
              <a:ahLst/>
              <a:cxnLst/>
              <a:rect l="l" t="t" r="r" b="b"/>
              <a:pathLst>
                <a:path h="27940">
                  <a:moveTo>
                    <a:pt x="0" y="0"/>
                  </a:moveTo>
                  <a:lnTo>
                    <a:pt x="0" y="27622"/>
                  </a:lnTo>
                </a:path>
                <a:path h="27940">
                  <a:moveTo>
                    <a:pt x="0" y="0"/>
                  </a:moveTo>
                  <a:lnTo>
                    <a:pt x="0" y="27622"/>
                  </a:lnTo>
                </a:path>
              </a:pathLst>
            </a:custGeom>
            <a:ln w="6286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192" name="object 2192"/>
            <p:cNvSpPr/>
            <p:nvPr/>
          </p:nvSpPr>
          <p:spPr>
            <a:xfrm>
              <a:off x="5550407" y="7383780"/>
              <a:ext cx="0" cy="22860"/>
            </a:xfrm>
            <a:custGeom>
              <a:avLst/>
              <a:gdLst/>
              <a:ahLst/>
              <a:cxnLst/>
              <a:rect l="l" t="t" r="r" b="b"/>
              <a:pathLst>
                <a:path h="22859">
                  <a:moveTo>
                    <a:pt x="0" y="22859"/>
                  </a:moveTo>
                  <a:lnTo>
                    <a:pt x="0" y="0"/>
                  </a:lnTo>
                </a:path>
              </a:pathLst>
            </a:custGeom>
            <a:ln w="476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193" name="object 2193"/>
            <p:cNvSpPr/>
            <p:nvPr/>
          </p:nvSpPr>
          <p:spPr>
            <a:xfrm>
              <a:off x="5551170" y="7381398"/>
              <a:ext cx="0" cy="27940"/>
            </a:xfrm>
            <a:custGeom>
              <a:avLst/>
              <a:gdLst/>
              <a:ahLst/>
              <a:cxnLst/>
              <a:rect l="l" t="t" r="r" b="b"/>
              <a:pathLst>
                <a:path h="27940">
                  <a:moveTo>
                    <a:pt x="0" y="0"/>
                  </a:moveTo>
                  <a:lnTo>
                    <a:pt x="0" y="27622"/>
                  </a:lnTo>
                </a:path>
                <a:path h="27940">
                  <a:moveTo>
                    <a:pt x="0" y="0"/>
                  </a:moveTo>
                  <a:lnTo>
                    <a:pt x="0" y="27622"/>
                  </a:lnTo>
                </a:path>
              </a:pathLst>
            </a:custGeom>
            <a:ln w="6286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194" name="object 2194"/>
            <p:cNvSpPr/>
            <p:nvPr/>
          </p:nvSpPr>
          <p:spPr>
            <a:xfrm>
              <a:off x="5551932" y="7383780"/>
              <a:ext cx="1905" cy="22860"/>
            </a:xfrm>
            <a:custGeom>
              <a:avLst/>
              <a:gdLst/>
              <a:ahLst/>
              <a:cxnLst/>
              <a:rect l="l" t="t" r="r" b="b"/>
              <a:pathLst>
                <a:path w="1904" h="22859">
                  <a:moveTo>
                    <a:pt x="761" y="-2381"/>
                  </a:moveTo>
                  <a:lnTo>
                    <a:pt x="761" y="25240"/>
                  </a:lnTo>
                </a:path>
              </a:pathLst>
            </a:custGeom>
            <a:ln w="6286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195" name="object 2195"/>
            <p:cNvSpPr/>
            <p:nvPr/>
          </p:nvSpPr>
          <p:spPr>
            <a:xfrm>
              <a:off x="5554979" y="7383780"/>
              <a:ext cx="0" cy="22860"/>
            </a:xfrm>
            <a:custGeom>
              <a:avLst/>
              <a:gdLst/>
              <a:ahLst/>
              <a:cxnLst/>
              <a:rect l="l" t="t" r="r" b="b"/>
              <a:pathLst>
                <a:path h="22859">
                  <a:moveTo>
                    <a:pt x="0" y="22859"/>
                  </a:moveTo>
                  <a:lnTo>
                    <a:pt x="0" y="0"/>
                  </a:lnTo>
                </a:path>
              </a:pathLst>
            </a:custGeom>
            <a:ln w="476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196" name="object 2196"/>
            <p:cNvSpPr/>
            <p:nvPr/>
          </p:nvSpPr>
          <p:spPr>
            <a:xfrm>
              <a:off x="5555741" y="7381398"/>
              <a:ext cx="0" cy="27940"/>
            </a:xfrm>
            <a:custGeom>
              <a:avLst/>
              <a:gdLst/>
              <a:ahLst/>
              <a:cxnLst/>
              <a:rect l="l" t="t" r="r" b="b"/>
              <a:pathLst>
                <a:path h="27940">
                  <a:moveTo>
                    <a:pt x="0" y="0"/>
                  </a:moveTo>
                  <a:lnTo>
                    <a:pt x="0" y="27622"/>
                  </a:lnTo>
                </a:path>
                <a:path h="27940">
                  <a:moveTo>
                    <a:pt x="0" y="0"/>
                  </a:moveTo>
                  <a:lnTo>
                    <a:pt x="0" y="27622"/>
                  </a:lnTo>
                </a:path>
              </a:pathLst>
            </a:custGeom>
            <a:ln w="6286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197" name="object 2197"/>
            <p:cNvSpPr/>
            <p:nvPr/>
          </p:nvSpPr>
          <p:spPr>
            <a:xfrm>
              <a:off x="5558028" y="7383780"/>
              <a:ext cx="0" cy="22860"/>
            </a:xfrm>
            <a:custGeom>
              <a:avLst/>
              <a:gdLst/>
              <a:ahLst/>
              <a:cxnLst/>
              <a:rect l="l" t="t" r="r" b="b"/>
              <a:pathLst>
                <a:path h="22859">
                  <a:moveTo>
                    <a:pt x="0" y="22859"/>
                  </a:moveTo>
                  <a:lnTo>
                    <a:pt x="0" y="0"/>
                  </a:lnTo>
                </a:path>
                <a:path h="22859">
                  <a:moveTo>
                    <a:pt x="0" y="22859"/>
                  </a:moveTo>
                  <a:lnTo>
                    <a:pt x="0" y="0"/>
                  </a:lnTo>
                </a:path>
              </a:pathLst>
            </a:custGeom>
            <a:ln w="476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198" name="object 2198"/>
            <p:cNvSpPr/>
            <p:nvPr/>
          </p:nvSpPr>
          <p:spPr>
            <a:xfrm>
              <a:off x="5560314" y="7381398"/>
              <a:ext cx="0" cy="27940"/>
            </a:xfrm>
            <a:custGeom>
              <a:avLst/>
              <a:gdLst/>
              <a:ahLst/>
              <a:cxnLst/>
              <a:rect l="l" t="t" r="r" b="b"/>
              <a:pathLst>
                <a:path h="27940">
                  <a:moveTo>
                    <a:pt x="0" y="0"/>
                  </a:moveTo>
                  <a:lnTo>
                    <a:pt x="0" y="27622"/>
                  </a:lnTo>
                </a:path>
                <a:path h="27940">
                  <a:moveTo>
                    <a:pt x="0" y="0"/>
                  </a:moveTo>
                  <a:lnTo>
                    <a:pt x="0" y="27622"/>
                  </a:lnTo>
                </a:path>
              </a:pathLst>
            </a:custGeom>
            <a:ln w="6286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199" name="object 2199"/>
            <p:cNvSpPr/>
            <p:nvPr/>
          </p:nvSpPr>
          <p:spPr>
            <a:xfrm>
              <a:off x="5561076" y="7383780"/>
              <a:ext cx="1905" cy="22860"/>
            </a:xfrm>
            <a:custGeom>
              <a:avLst/>
              <a:gdLst/>
              <a:ahLst/>
              <a:cxnLst/>
              <a:rect l="l" t="t" r="r" b="b"/>
              <a:pathLst>
                <a:path w="1904" h="22859">
                  <a:moveTo>
                    <a:pt x="761" y="-2381"/>
                  </a:moveTo>
                  <a:lnTo>
                    <a:pt x="761" y="25240"/>
                  </a:lnTo>
                </a:path>
              </a:pathLst>
            </a:custGeom>
            <a:ln w="6286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200" name="object 2200"/>
            <p:cNvSpPr/>
            <p:nvPr/>
          </p:nvSpPr>
          <p:spPr>
            <a:xfrm>
              <a:off x="5562600" y="7383780"/>
              <a:ext cx="0" cy="22860"/>
            </a:xfrm>
            <a:custGeom>
              <a:avLst/>
              <a:gdLst/>
              <a:ahLst/>
              <a:cxnLst/>
              <a:rect l="l" t="t" r="r" b="b"/>
              <a:pathLst>
                <a:path h="22859">
                  <a:moveTo>
                    <a:pt x="0" y="22859"/>
                  </a:moveTo>
                  <a:lnTo>
                    <a:pt x="0" y="0"/>
                  </a:lnTo>
                </a:path>
                <a:path h="22859">
                  <a:moveTo>
                    <a:pt x="0" y="22859"/>
                  </a:moveTo>
                  <a:lnTo>
                    <a:pt x="0" y="0"/>
                  </a:lnTo>
                </a:path>
              </a:pathLst>
            </a:custGeom>
            <a:ln w="476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201" name="object 2201"/>
            <p:cNvSpPr/>
            <p:nvPr/>
          </p:nvSpPr>
          <p:spPr>
            <a:xfrm>
              <a:off x="5564123" y="7383780"/>
              <a:ext cx="1905" cy="22860"/>
            </a:xfrm>
            <a:custGeom>
              <a:avLst/>
              <a:gdLst/>
              <a:ahLst/>
              <a:cxnLst/>
              <a:rect l="l" t="t" r="r" b="b"/>
              <a:pathLst>
                <a:path w="1904" h="22859">
                  <a:moveTo>
                    <a:pt x="762" y="-2381"/>
                  </a:moveTo>
                  <a:lnTo>
                    <a:pt x="762" y="25240"/>
                  </a:lnTo>
                </a:path>
              </a:pathLst>
            </a:custGeom>
            <a:ln w="6286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202" name="object 2202"/>
            <p:cNvSpPr/>
            <p:nvPr/>
          </p:nvSpPr>
          <p:spPr>
            <a:xfrm>
              <a:off x="5565647" y="7383780"/>
              <a:ext cx="0" cy="22860"/>
            </a:xfrm>
            <a:custGeom>
              <a:avLst/>
              <a:gdLst/>
              <a:ahLst/>
              <a:cxnLst/>
              <a:rect l="l" t="t" r="r" b="b"/>
              <a:pathLst>
                <a:path h="22859">
                  <a:moveTo>
                    <a:pt x="0" y="22859"/>
                  </a:moveTo>
                  <a:lnTo>
                    <a:pt x="0" y="0"/>
                  </a:lnTo>
                </a:path>
              </a:pathLst>
            </a:custGeom>
            <a:ln w="476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203" name="object 2203"/>
            <p:cNvSpPr/>
            <p:nvPr/>
          </p:nvSpPr>
          <p:spPr>
            <a:xfrm>
              <a:off x="5566409" y="7381398"/>
              <a:ext cx="0" cy="27940"/>
            </a:xfrm>
            <a:custGeom>
              <a:avLst/>
              <a:gdLst/>
              <a:ahLst/>
              <a:cxnLst/>
              <a:rect l="l" t="t" r="r" b="b"/>
              <a:pathLst>
                <a:path h="27940">
                  <a:moveTo>
                    <a:pt x="0" y="0"/>
                  </a:moveTo>
                  <a:lnTo>
                    <a:pt x="0" y="27622"/>
                  </a:lnTo>
                </a:path>
                <a:path h="27940">
                  <a:moveTo>
                    <a:pt x="0" y="0"/>
                  </a:moveTo>
                  <a:lnTo>
                    <a:pt x="0" y="27622"/>
                  </a:lnTo>
                </a:path>
              </a:pathLst>
            </a:custGeom>
            <a:ln w="6286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204" name="object 2204"/>
            <p:cNvSpPr/>
            <p:nvPr/>
          </p:nvSpPr>
          <p:spPr>
            <a:xfrm>
              <a:off x="5568696" y="7383780"/>
              <a:ext cx="5080" cy="22860"/>
            </a:xfrm>
            <a:custGeom>
              <a:avLst/>
              <a:gdLst/>
              <a:ahLst/>
              <a:cxnLst/>
              <a:rect l="l" t="t" r="r" b="b"/>
              <a:pathLst>
                <a:path w="5079" h="22859">
                  <a:moveTo>
                    <a:pt x="0" y="22859"/>
                  </a:moveTo>
                  <a:lnTo>
                    <a:pt x="0" y="0"/>
                  </a:lnTo>
                </a:path>
                <a:path w="5079" h="22859">
                  <a:moveTo>
                    <a:pt x="1523" y="22859"/>
                  </a:moveTo>
                  <a:lnTo>
                    <a:pt x="1523" y="0"/>
                  </a:lnTo>
                </a:path>
                <a:path w="5079" h="22859">
                  <a:moveTo>
                    <a:pt x="3048" y="22859"/>
                  </a:moveTo>
                  <a:lnTo>
                    <a:pt x="3048" y="0"/>
                  </a:lnTo>
                </a:path>
                <a:path w="5079" h="22859">
                  <a:moveTo>
                    <a:pt x="3048" y="22859"/>
                  </a:moveTo>
                  <a:lnTo>
                    <a:pt x="3048" y="0"/>
                  </a:lnTo>
                </a:path>
                <a:path w="5079" h="22859">
                  <a:moveTo>
                    <a:pt x="4571" y="22859"/>
                  </a:moveTo>
                  <a:lnTo>
                    <a:pt x="4571" y="0"/>
                  </a:lnTo>
                </a:path>
              </a:pathLst>
            </a:custGeom>
            <a:ln w="476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205" name="object 2205"/>
            <p:cNvSpPr/>
            <p:nvPr/>
          </p:nvSpPr>
          <p:spPr>
            <a:xfrm>
              <a:off x="5574029" y="7381398"/>
              <a:ext cx="0" cy="27940"/>
            </a:xfrm>
            <a:custGeom>
              <a:avLst/>
              <a:gdLst/>
              <a:ahLst/>
              <a:cxnLst/>
              <a:rect l="l" t="t" r="r" b="b"/>
              <a:pathLst>
                <a:path h="27940">
                  <a:moveTo>
                    <a:pt x="0" y="0"/>
                  </a:moveTo>
                  <a:lnTo>
                    <a:pt x="0" y="27622"/>
                  </a:lnTo>
                </a:path>
                <a:path h="27940">
                  <a:moveTo>
                    <a:pt x="0" y="0"/>
                  </a:moveTo>
                  <a:lnTo>
                    <a:pt x="0" y="27622"/>
                  </a:lnTo>
                </a:path>
              </a:pathLst>
            </a:custGeom>
            <a:ln w="6286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206" name="object 2206"/>
            <p:cNvSpPr/>
            <p:nvPr/>
          </p:nvSpPr>
          <p:spPr>
            <a:xfrm>
              <a:off x="5574792" y="7383780"/>
              <a:ext cx="1905" cy="22860"/>
            </a:xfrm>
            <a:custGeom>
              <a:avLst/>
              <a:gdLst/>
              <a:ahLst/>
              <a:cxnLst/>
              <a:rect l="l" t="t" r="r" b="b"/>
              <a:pathLst>
                <a:path w="1904" h="22859">
                  <a:moveTo>
                    <a:pt x="761" y="-2381"/>
                  </a:moveTo>
                  <a:lnTo>
                    <a:pt x="761" y="25240"/>
                  </a:lnTo>
                </a:path>
              </a:pathLst>
            </a:custGeom>
            <a:ln w="6286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207" name="object 2207"/>
            <p:cNvSpPr/>
            <p:nvPr/>
          </p:nvSpPr>
          <p:spPr>
            <a:xfrm>
              <a:off x="5576315" y="7383780"/>
              <a:ext cx="1905" cy="22860"/>
            </a:xfrm>
            <a:custGeom>
              <a:avLst/>
              <a:gdLst/>
              <a:ahLst/>
              <a:cxnLst/>
              <a:rect l="l" t="t" r="r" b="b"/>
              <a:pathLst>
                <a:path w="1904" h="22859">
                  <a:moveTo>
                    <a:pt x="761" y="-2381"/>
                  </a:moveTo>
                  <a:lnTo>
                    <a:pt x="761" y="25240"/>
                  </a:lnTo>
                </a:path>
              </a:pathLst>
            </a:custGeom>
            <a:ln w="6286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208" name="object 2208"/>
            <p:cNvSpPr/>
            <p:nvPr/>
          </p:nvSpPr>
          <p:spPr>
            <a:xfrm>
              <a:off x="5578602" y="7381398"/>
              <a:ext cx="0" cy="27940"/>
            </a:xfrm>
            <a:custGeom>
              <a:avLst/>
              <a:gdLst/>
              <a:ahLst/>
              <a:cxnLst/>
              <a:rect l="l" t="t" r="r" b="b"/>
              <a:pathLst>
                <a:path h="27940">
                  <a:moveTo>
                    <a:pt x="0" y="0"/>
                  </a:moveTo>
                  <a:lnTo>
                    <a:pt x="0" y="27622"/>
                  </a:lnTo>
                </a:path>
                <a:path h="27940">
                  <a:moveTo>
                    <a:pt x="0" y="0"/>
                  </a:moveTo>
                  <a:lnTo>
                    <a:pt x="0" y="27622"/>
                  </a:lnTo>
                </a:path>
              </a:pathLst>
            </a:custGeom>
            <a:ln w="6286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209" name="object 2209"/>
            <p:cNvSpPr/>
            <p:nvPr/>
          </p:nvSpPr>
          <p:spPr>
            <a:xfrm>
              <a:off x="5579364" y="7383780"/>
              <a:ext cx="1905" cy="22860"/>
            </a:xfrm>
            <a:custGeom>
              <a:avLst/>
              <a:gdLst/>
              <a:ahLst/>
              <a:cxnLst/>
              <a:rect l="l" t="t" r="r" b="b"/>
              <a:pathLst>
                <a:path w="1904" h="22859">
                  <a:moveTo>
                    <a:pt x="761" y="-2381"/>
                  </a:moveTo>
                  <a:lnTo>
                    <a:pt x="761" y="25240"/>
                  </a:lnTo>
                </a:path>
              </a:pathLst>
            </a:custGeom>
            <a:ln w="6286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210" name="object 2210"/>
            <p:cNvSpPr/>
            <p:nvPr/>
          </p:nvSpPr>
          <p:spPr>
            <a:xfrm>
              <a:off x="5580888" y="7383780"/>
              <a:ext cx="6350" cy="22860"/>
            </a:xfrm>
            <a:custGeom>
              <a:avLst/>
              <a:gdLst/>
              <a:ahLst/>
              <a:cxnLst/>
              <a:rect l="l" t="t" r="r" b="b"/>
              <a:pathLst>
                <a:path w="6350" h="22859">
                  <a:moveTo>
                    <a:pt x="0" y="22859"/>
                  </a:moveTo>
                  <a:lnTo>
                    <a:pt x="0" y="0"/>
                  </a:lnTo>
                </a:path>
                <a:path w="6350" h="22859">
                  <a:moveTo>
                    <a:pt x="1524" y="22859"/>
                  </a:moveTo>
                  <a:lnTo>
                    <a:pt x="1524" y="0"/>
                  </a:lnTo>
                </a:path>
                <a:path w="6350" h="22859">
                  <a:moveTo>
                    <a:pt x="1524" y="22859"/>
                  </a:moveTo>
                  <a:lnTo>
                    <a:pt x="1524" y="0"/>
                  </a:lnTo>
                </a:path>
                <a:path w="6350" h="22859">
                  <a:moveTo>
                    <a:pt x="3048" y="22859"/>
                  </a:moveTo>
                  <a:lnTo>
                    <a:pt x="3048" y="0"/>
                  </a:lnTo>
                </a:path>
                <a:path w="6350" h="22859">
                  <a:moveTo>
                    <a:pt x="4572" y="22859"/>
                  </a:moveTo>
                  <a:lnTo>
                    <a:pt x="4572" y="0"/>
                  </a:lnTo>
                </a:path>
                <a:path w="6350" h="22859">
                  <a:moveTo>
                    <a:pt x="4572" y="22859"/>
                  </a:moveTo>
                  <a:lnTo>
                    <a:pt x="4572" y="0"/>
                  </a:lnTo>
                </a:path>
                <a:path w="6350" h="22859">
                  <a:moveTo>
                    <a:pt x="6096" y="22859"/>
                  </a:moveTo>
                  <a:lnTo>
                    <a:pt x="6096" y="0"/>
                  </a:lnTo>
                </a:path>
              </a:pathLst>
            </a:custGeom>
            <a:ln w="476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211" name="object 2211"/>
            <p:cNvSpPr/>
            <p:nvPr/>
          </p:nvSpPr>
          <p:spPr>
            <a:xfrm>
              <a:off x="5586984" y="7383780"/>
              <a:ext cx="1905" cy="22860"/>
            </a:xfrm>
            <a:custGeom>
              <a:avLst/>
              <a:gdLst/>
              <a:ahLst/>
              <a:cxnLst/>
              <a:rect l="l" t="t" r="r" b="b"/>
              <a:pathLst>
                <a:path w="1904" h="22859">
                  <a:moveTo>
                    <a:pt x="761" y="-2381"/>
                  </a:moveTo>
                  <a:lnTo>
                    <a:pt x="761" y="25240"/>
                  </a:lnTo>
                </a:path>
              </a:pathLst>
            </a:custGeom>
            <a:ln w="6286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212" name="object 2212"/>
            <p:cNvSpPr/>
            <p:nvPr/>
          </p:nvSpPr>
          <p:spPr>
            <a:xfrm>
              <a:off x="5589270" y="7381398"/>
              <a:ext cx="0" cy="27940"/>
            </a:xfrm>
            <a:custGeom>
              <a:avLst/>
              <a:gdLst/>
              <a:ahLst/>
              <a:cxnLst/>
              <a:rect l="l" t="t" r="r" b="b"/>
              <a:pathLst>
                <a:path h="27940">
                  <a:moveTo>
                    <a:pt x="0" y="0"/>
                  </a:moveTo>
                  <a:lnTo>
                    <a:pt x="0" y="27622"/>
                  </a:lnTo>
                </a:path>
                <a:path h="27940">
                  <a:moveTo>
                    <a:pt x="0" y="0"/>
                  </a:moveTo>
                  <a:lnTo>
                    <a:pt x="0" y="27622"/>
                  </a:lnTo>
                </a:path>
              </a:pathLst>
            </a:custGeom>
            <a:ln w="6286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213" name="object 2213"/>
            <p:cNvSpPr/>
            <p:nvPr/>
          </p:nvSpPr>
          <p:spPr>
            <a:xfrm>
              <a:off x="5590032" y="7383780"/>
              <a:ext cx="1905" cy="22860"/>
            </a:xfrm>
            <a:custGeom>
              <a:avLst/>
              <a:gdLst/>
              <a:ahLst/>
              <a:cxnLst/>
              <a:rect l="l" t="t" r="r" b="b"/>
              <a:pathLst>
                <a:path w="1904" h="22859">
                  <a:moveTo>
                    <a:pt x="761" y="-2381"/>
                  </a:moveTo>
                  <a:lnTo>
                    <a:pt x="761" y="25240"/>
                  </a:lnTo>
                </a:path>
              </a:pathLst>
            </a:custGeom>
            <a:ln w="6286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214" name="object 2214"/>
            <p:cNvSpPr/>
            <p:nvPr/>
          </p:nvSpPr>
          <p:spPr>
            <a:xfrm>
              <a:off x="5591555" y="7383780"/>
              <a:ext cx="1905" cy="22860"/>
            </a:xfrm>
            <a:custGeom>
              <a:avLst/>
              <a:gdLst/>
              <a:ahLst/>
              <a:cxnLst/>
              <a:rect l="l" t="t" r="r" b="b"/>
              <a:pathLst>
                <a:path w="1904" h="22859">
                  <a:moveTo>
                    <a:pt x="762" y="-2381"/>
                  </a:moveTo>
                  <a:lnTo>
                    <a:pt x="762" y="25240"/>
                  </a:lnTo>
                </a:path>
              </a:pathLst>
            </a:custGeom>
            <a:ln w="6286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215" name="object 2215"/>
            <p:cNvSpPr/>
            <p:nvPr/>
          </p:nvSpPr>
          <p:spPr>
            <a:xfrm>
              <a:off x="5593841" y="7381398"/>
              <a:ext cx="0" cy="27940"/>
            </a:xfrm>
            <a:custGeom>
              <a:avLst/>
              <a:gdLst/>
              <a:ahLst/>
              <a:cxnLst/>
              <a:rect l="l" t="t" r="r" b="b"/>
              <a:pathLst>
                <a:path h="27940">
                  <a:moveTo>
                    <a:pt x="0" y="0"/>
                  </a:moveTo>
                  <a:lnTo>
                    <a:pt x="0" y="27622"/>
                  </a:lnTo>
                </a:path>
                <a:path h="27940">
                  <a:moveTo>
                    <a:pt x="0" y="0"/>
                  </a:moveTo>
                  <a:lnTo>
                    <a:pt x="0" y="27622"/>
                  </a:lnTo>
                </a:path>
              </a:pathLst>
            </a:custGeom>
            <a:ln w="6286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216" name="object 2216"/>
            <p:cNvSpPr/>
            <p:nvPr/>
          </p:nvSpPr>
          <p:spPr>
            <a:xfrm>
              <a:off x="5594603" y="7383780"/>
              <a:ext cx="1905" cy="22860"/>
            </a:xfrm>
            <a:custGeom>
              <a:avLst/>
              <a:gdLst/>
              <a:ahLst/>
              <a:cxnLst/>
              <a:rect l="l" t="t" r="r" b="b"/>
              <a:pathLst>
                <a:path w="1904" h="22859">
                  <a:moveTo>
                    <a:pt x="762" y="-2381"/>
                  </a:moveTo>
                  <a:lnTo>
                    <a:pt x="762" y="25240"/>
                  </a:lnTo>
                </a:path>
              </a:pathLst>
            </a:custGeom>
            <a:ln w="6286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217" name="object 2217"/>
            <p:cNvSpPr/>
            <p:nvPr/>
          </p:nvSpPr>
          <p:spPr>
            <a:xfrm>
              <a:off x="5596128" y="7383780"/>
              <a:ext cx="1905" cy="22860"/>
            </a:xfrm>
            <a:custGeom>
              <a:avLst/>
              <a:gdLst/>
              <a:ahLst/>
              <a:cxnLst/>
              <a:rect l="l" t="t" r="r" b="b"/>
              <a:pathLst>
                <a:path w="1904" h="22859">
                  <a:moveTo>
                    <a:pt x="0" y="22859"/>
                  </a:moveTo>
                  <a:lnTo>
                    <a:pt x="0" y="0"/>
                  </a:lnTo>
                </a:path>
                <a:path w="1904" h="22859">
                  <a:moveTo>
                    <a:pt x="0" y="22859"/>
                  </a:moveTo>
                  <a:lnTo>
                    <a:pt x="0" y="0"/>
                  </a:lnTo>
                </a:path>
                <a:path w="1904" h="22859">
                  <a:moveTo>
                    <a:pt x="1523" y="22859"/>
                  </a:moveTo>
                  <a:lnTo>
                    <a:pt x="1523" y="0"/>
                  </a:lnTo>
                </a:path>
              </a:pathLst>
            </a:custGeom>
            <a:ln w="476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218" name="object 2218"/>
            <p:cNvSpPr/>
            <p:nvPr/>
          </p:nvSpPr>
          <p:spPr>
            <a:xfrm>
              <a:off x="5599176" y="7383780"/>
              <a:ext cx="1905" cy="22860"/>
            </a:xfrm>
            <a:custGeom>
              <a:avLst/>
              <a:gdLst/>
              <a:ahLst/>
              <a:cxnLst/>
              <a:rect l="l" t="t" r="r" b="b"/>
              <a:pathLst>
                <a:path w="1904" h="22859">
                  <a:moveTo>
                    <a:pt x="761" y="-2381"/>
                  </a:moveTo>
                  <a:lnTo>
                    <a:pt x="761" y="25240"/>
                  </a:lnTo>
                </a:path>
              </a:pathLst>
            </a:custGeom>
            <a:ln w="6286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219" name="object 2219"/>
            <p:cNvSpPr/>
            <p:nvPr/>
          </p:nvSpPr>
          <p:spPr>
            <a:xfrm>
              <a:off x="5600700" y="7383780"/>
              <a:ext cx="0" cy="22860"/>
            </a:xfrm>
            <a:custGeom>
              <a:avLst/>
              <a:gdLst/>
              <a:ahLst/>
              <a:cxnLst/>
              <a:rect l="l" t="t" r="r" b="b"/>
              <a:pathLst>
                <a:path h="22859">
                  <a:moveTo>
                    <a:pt x="0" y="22859"/>
                  </a:moveTo>
                  <a:lnTo>
                    <a:pt x="0" y="0"/>
                  </a:lnTo>
                </a:path>
                <a:path h="22859">
                  <a:moveTo>
                    <a:pt x="0" y="22859"/>
                  </a:moveTo>
                  <a:lnTo>
                    <a:pt x="0" y="0"/>
                  </a:lnTo>
                </a:path>
              </a:pathLst>
            </a:custGeom>
            <a:ln w="476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220" name="object 2220"/>
            <p:cNvSpPr/>
            <p:nvPr/>
          </p:nvSpPr>
          <p:spPr>
            <a:xfrm>
              <a:off x="5602223" y="7383780"/>
              <a:ext cx="1905" cy="22860"/>
            </a:xfrm>
            <a:custGeom>
              <a:avLst/>
              <a:gdLst/>
              <a:ahLst/>
              <a:cxnLst/>
              <a:rect l="l" t="t" r="r" b="b"/>
              <a:pathLst>
                <a:path w="1904" h="22859">
                  <a:moveTo>
                    <a:pt x="762" y="-2381"/>
                  </a:moveTo>
                  <a:lnTo>
                    <a:pt x="762" y="25240"/>
                  </a:lnTo>
                </a:path>
              </a:pathLst>
            </a:custGeom>
            <a:ln w="6286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221" name="object 2221"/>
            <p:cNvSpPr/>
            <p:nvPr/>
          </p:nvSpPr>
          <p:spPr>
            <a:xfrm>
              <a:off x="5603747" y="7383780"/>
              <a:ext cx="0" cy="22860"/>
            </a:xfrm>
            <a:custGeom>
              <a:avLst/>
              <a:gdLst/>
              <a:ahLst/>
              <a:cxnLst/>
              <a:rect l="l" t="t" r="r" b="b"/>
              <a:pathLst>
                <a:path h="22859">
                  <a:moveTo>
                    <a:pt x="0" y="22859"/>
                  </a:moveTo>
                  <a:lnTo>
                    <a:pt x="0" y="0"/>
                  </a:lnTo>
                </a:path>
              </a:pathLst>
            </a:custGeom>
            <a:ln w="476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222" name="object 2222"/>
            <p:cNvSpPr/>
            <p:nvPr/>
          </p:nvSpPr>
          <p:spPr>
            <a:xfrm>
              <a:off x="5604509" y="7381398"/>
              <a:ext cx="0" cy="27940"/>
            </a:xfrm>
            <a:custGeom>
              <a:avLst/>
              <a:gdLst/>
              <a:ahLst/>
              <a:cxnLst/>
              <a:rect l="l" t="t" r="r" b="b"/>
              <a:pathLst>
                <a:path h="27940">
                  <a:moveTo>
                    <a:pt x="0" y="0"/>
                  </a:moveTo>
                  <a:lnTo>
                    <a:pt x="0" y="27622"/>
                  </a:lnTo>
                </a:path>
                <a:path h="27940">
                  <a:moveTo>
                    <a:pt x="0" y="0"/>
                  </a:moveTo>
                  <a:lnTo>
                    <a:pt x="0" y="27622"/>
                  </a:lnTo>
                </a:path>
              </a:pathLst>
            </a:custGeom>
            <a:ln w="6286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223" name="object 2223"/>
            <p:cNvSpPr/>
            <p:nvPr/>
          </p:nvSpPr>
          <p:spPr>
            <a:xfrm>
              <a:off x="5605271" y="7383780"/>
              <a:ext cx="1905" cy="22860"/>
            </a:xfrm>
            <a:custGeom>
              <a:avLst/>
              <a:gdLst/>
              <a:ahLst/>
              <a:cxnLst/>
              <a:rect l="l" t="t" r="r" b="b"/>
              <a:pathLst>
                <a:path w="1904" h="22859">
                  <a:moveTo>
                    <a:pt x="762" y="-2381"/>
                  </a:moveTo>
                  <a:lnTo>
                    <a:pt x="762" y="25240"/>
                  </a:lnTo>
                </a:path>
              </a:pathLst>
            </a:custGeom>
            <a:ln w="6286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224" name="object 2224"/>
            <p:cNvSpPr/>
            <p:nvPr/>
          </p:nvSpPr>
          <p:spPr>
            <a:xfrm>
              <a:off x="5608320" y="7383780"/>
              <a:ext cx="0" cy="22860"/>
            </a:xfrm>
            <a:custGeom>
              <a:avLst/>
              <a:gdLst/>
              <a:ahLst/>
              <a:cxnLst/>
              <a:rect l="l" t="t" r="r" b="b"/>
              <a:pathLst>
                <a:path h="22859">
                  <a:moveTo>
                    <a:pt x="0" y="22859"/>
                  </a:moveTo>
                  <a:lnTo>
                    <a:pt x="0" y="0"/>
                  </a:lnTo>
                </a:path>
                <a:path h="22859">
                  <a:moveTo>
                    <a:pt x="0" y="22859"/>
                  </a:moveTo>
                  <a:lnTo>
                    <a:pt x="0" y="0"/>
                  </a:lnTo>
                </a:path>
              </a:pathLst>
            </a:custGeom>
            <a:ln w="476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225" name="object 2225"/>
            <p:cNvSpPr/>
            <p:nvPr/>
          </p:nvSpPr>
          <p:spPr>
            <a:xfrm>
              <a:off x="5608320" y="7383780"/>
              <a:ext cx="1905" cy="22860"/>
            </a:xfrm>
            <a:custGeom>
              <a:avLst/>
              <a:gdLst/>
              <a:ahLst/>
              <a:cxnLst/>
              <a:rect l="l" t="t" r="r" b="b"/>
              <a:pathLst>
                <a:path w="1904" h="22859">
                  <a:moveTo>
                    <a:pt x="762" y="-2381"/>
                  </a:moveTo>
                  <a:lnTo>
                    <a:pt x="762" y="25240"/>
                  </a:lnTo>
                </a:path>
              </a:pathLst>
            </a:custGeom>
            <a:ln w="6286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226" name="object 2226"/>
            <p:cNvSpPr/>
            <p:nvPr/>
          </p:nvSpPr>
          <p:spPr>
            <a:xfrm>
              <a:off x="5609844" y="7383780"/>
              <a:ext cx="1905" cy="22860"/>
            </a:xfrm>
            <a:custGeom>
              <a:avLst/>
              <a:gdLst/>
              <a:ahLst/>
              <a:cxnLst/>
              <a:rect l="l" t="t" r="r" b="b"/>
              <a:pathLst>
                <a:path w="1904" h="22859">
                  <a:moveTo>
                    <a:pt x="761" y="-2381"/>
                  </a:moveTo>
                  <a:lnTo>
                    <a:pt x="761" y="25240"/>
                  </a:lnTo>
                </a:path>
              </a:pathLst>
            </a:custGeom>
            <a:ln w="6286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227" name="object 2227"/>
            <p:cNvSpPr/>
            <p:nvPr/>
          </p:nvSpPr>
          <p:spPr>
            <a:xfrm>
              <a:off x="5611367" y="7383780"/>
              <a:ext cx="0" cy="22860"/>
            </a:xfrm>
            <a:custGeom>
              <a:avLst/>
              <a:gdLst/>
              <a:ahLst/>
              <a:cxnLst/>
              <a:rect l="l" t="t" r="r" b="b"/>
              <a:pathLst>
                <a:path h="22859">
                  <a:moveTo>
                    <a:pt x="0" y="22859"/>
                  </a:moveTo>
                  <a:lnTo>
                    <a:pt x="0" y="0"/>
                  </a:lnTo>
                </a:path>
                <a:path h="22859">
                  <a:moveTo>
                    <a:pt x="0" y="22859"/>
                  </a:moveTo>
                  <a:lnTo>
                    <a:pt x="0" y="0"/>
                  </a:lnTo>
                </a:path>
              </a:pathLst>
            </a:custGeom>
            <a:ln w="476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228" name="object 2228"/>
            <p:cNvSpPr/>
            <p:nvPr/>
          </p:nvSpPr>
          <p:spPr>
            <a:xfrm>
              <a:off x="5612892" y="7383780"/>
              <a:ext cx="1905" cy="22860"/>
            </a:xfrm>
            <a:custGeom>
              <a:avLst/>
              <a:gdLst/>
              <a:ahLst/>
              <a:cxnLst/>
              <a:rect l="l" t="t" r="r" b="b"/>
              <a:pathLst>
                <a:path w="1904" h="22859">
                  <a:moveTo>
                    <a:pt x="761" y="-2381"/>
                  </a:moveTo>
                  <a:lnTo>
                    <a:pt x="761" y="25240"/>
                  </a:lnTo>
                </a:path>
              </a:pathLst>
            </a:custGeom>
            <a:ln w="6286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229" name="object 2229"/>
            <p:cNvSpPr/>
            <p:nvPr/>
          </p:nvSpPr>
          <p:spPr>
            <a:xfrm>
              <a:off x="5614415" y="7383780"/>
              <a:ext cx="1905" cy="22860"/>
            </a:xfrm>
            <a:custGeom>
              <a:avLst/>
              <a:gdLst/>
              <a:ahLst/>
              <a:cxnLst/>
              <a:rect l="l" t="t" r="r" b="b"/>
              <a:pathLst>
                <a:path w="1904" h="22859">
                  <a:moveTo>
                    <a:pt x="761" y="-2381"/>
                  </a:moveTo>
                  <a:lnTo>
                    <a:pt x="761" y="25240"/>
                  </a:lnTo>
                </a:path>
              </a:pathLst>
            </a:custGeom>
            <a:ln w="6286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230" name="object 2230"/>
            <p:cNvSpPr/>
            <p:nvPr/>
          </p:nvSpPr>
          <p:spPr>
            <a:xfrm>
              <a:off x="5615939" y="7383780"/>
              <a:ext cx="0" cy="22860"/>
            </a:xfrm>
            <a:custGeom>
              <a:avLst/>
              <a:gdLst/>
              <a:ahLst/>
              <a:cxnLst/>
              <a:rect l="l" t="t" r="r" b="b"/>
              <a:pathLst>
                <a:path h="22859">
                  <a:moveTo>
                    <a:pt x="0" y="22859"/>
                  </a:moveTo>
                  <a:lnTo>
                    <a:pt x="0" y="0"/>
                  </a:lnTo>
                </a:path>
                <a:path h="22859">
                  <a:moveTo>
                    <a:pt x="0" y="22859"/>
                  </a:moveTo>
                  <a:lnTo>
                    <a:pt x="0" y="0"/>
                  </a:lnTo>
                </a:path>
              </a:pathLst>
            </a:custGeom>
            <a:ln w="476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231" name="object 2231"/>
            <p:cNvSpPr/>
            <p:nvPr/>
          </p:nvSpPr>
          <p:spPr>
            <a:xfrm>
              <a:off x="5615939" y="7383780"/>
              <a:ext cx="1905" cy="22860"/>
            </a:xfrm>
            <a:custGeom>
              <a:avLst/>
              <a:gdLst/>
              <a:ahLst/>
              <a:cxnLst/>
              <a:rect l="l" t="t" r="r" b="b"/>
              <a:pathLst>
                <a:path w="1904" h="22859">
                  <a:moveTo>
                    <a:pt x="762" y="-2381"/>
                  </a:moveTo>
                  <a:lnTo>
                    <a:pt x="762" y="25240"/>
                  </a:lnTo>
                </a:path>
              </a:pathLst>
            </a:custGeom>
            <a:ln w="6286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232" name="object 2232"/>
            <p:cNvSpPr/>
            <p:nvPr/>
          </p:nvSpPr>
          <p:spPr>
            <a:xfrm>
              <a:off x="5618988" y="7383780"/>
              <a:ext cx="0" cy="22860"/>
            </a:xfrm>
            <a:custGeom>
              <a:avLst/>
              <a:gdLst/>
              <a:ahLst/>
              <a:cxnLst/>
              <a:rect l="l" t="t" r="r" b="b"/>
              <a:pathLst>
                <a:path h="22859">
                  <a:moveTo>
                    <a:pt x="0" y="22859"/>
                  </a:moveTo>
                  <a:lnTo>
                    <a:pt x="0" y="0"/>
                  </a:lnTo>
                </a:path>
                <a:path h="22859">
                  <a:moveTo>
                    <a:pt x="0" y="22859"/>
                  </a:moveTo>
                  <a:lnTo>
                    <a:pt x="0" y="0"/>
                  </a:lnTo>
                </a:path>
              </a:pathLst>
            </a:custGeom>
            <a:ln w="476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233" name="object 2233"/>
            <p:cNvSpPr/>
            <p:nvPr/>
          </p:nvSpPr>
          <p:spPr>
            <a:xfrm>
              <a:off x="5618988" y="7383780"/>
              <a:ext cx="1905" cy="22860"/>
            </a:xfrm>
            <a:custGeom>
              <a:avLst/>
              <a:gdLst/>
              <a:ahLst/>
              <a:cxnLst/>
              <a:rect l="l" t="t" r="r" b="b"/>
              <a:pathLst>
                <a:path w="1904" h="22859">
                  <a:moveTo>
                    <a:pt x="762" y="-2381"/>
                  </a:moveTo>
                  <a:lnTo>
                    <a:pt x="762" y="25240"/>
                  </a:lnTo>
                </a:path>
              </a:pathLst>
            </a:custGeom>
            <a:ln w="6286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234" name="object 2234"/>
            <p:cNvSpPr/>
            <p:nvPr/>
          </p:nvSpPr>
          <p:spPr>
            <a:xfrm>
              <a:off x="5622035" y="7383780"/>
              <a:ext cx="3175" cy="22860"/>
            </a:xfrm>
            <a:custGeom>
              <a:avLst/>
              <a:gdLst/>
              <a:ahLst/>
              <a:cxnLst/>
              <a:rect l="l" t="t" r="r" b="b"/>
              <a:pathLst>
                <a:path w="3175" h="22859">
                  <a:moveTo>
                    <a:pt x="0" y="22859"/>
                  </a:moveTo>
                  <a:lnTo>
                    <a:pt x="0" y="0"/>
                  </a:lnTo>
                </a:path>
                <a:path w="3175" h="22859">
                  <a:moveTo>
                    <a:pt x="1524" y="22859"/>
                  </a:moveTo>
                  <a:lnTo>
                    <a:pt x="1524" y="0"/>
                  </a:lnTo>
                </a:path>
                <a:path w="3175" h="22859">
                  <a:moveTo>
                    <a:pt x="1524" y="22859"/>
                  </a:moveTo>
                  <a:lnTo>
                    <a:pt x="1524" y="0"/>
                  </a:lnTo>
                </a:path>
                <a:path w="3175" h="22859">
                  <a:moveTo>
                    <a:pt x="3048" y="22859"/>
                  </a:moveTo>
                  <a:lnTo>
                    <a:pt x="3048" y="0"/>
                  </a:lnTo>
                </a:path>
              </a:pathLst>
            </a:custGeom>
            <a:ln w="476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235" name="object 2235"/>
            <p:cNvSpPr/>
            <p:nvPr/>
          </p:nvSpPr>
          <p:spPr>
            <a:xfrm>
              <a:off x="5625084" y="7383780"/>
              <a:ext cx="1905" cy="22860"/>
            </a:xfrm>
            <a:custGeom>
              <a:avLst/>
              <a:gdLst/>
              <a:ahLst/>
              <a:cxnLst/>
              <a:rect l="l" t="t" r="r" b="b"/>
              <a:pathLst>
                <a:path w="1904" h="22859">
                  <a:moveTo>
                    <a:pt x="761" y="-2381"/>
                  </a:moveTo>
                  <a:lnTo>
                    <a:pt x="761" y="25240"/>
                  </a:lnTo>
                </a:path>
              </a:pathLst>
            </a:custGeom>
            <a:ln w="6286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236" name="object 2236"/>
            <p:cNvSpPr/>
            <p:nvPr/>
          </p:nvSpPr>
          <p:spPr>
            <a:xfrm>
              <a:off x="5627370" y="7381398"/>
              <a:ext cx="0" cy="27940"/>
            </a:xfrm>
            <a:custGeom>
              <a:avLst/>
              <a:gdLst/>
              <a:ahLst/>
              <a:cxnLst/>
              <a:rect l="l" t="t" r="r" b="b"/>
              <a:pathLst>
                <a:path h="27940">
                  <a:moveTo>
                    <a:pt x="0" y="0"/>
                  </a:moveTo>
                  <a:lnTo>
                    <a:pt x="0" y="27622"/>
                  </a:lnTo>
                </a:path>
                <a:path h="27940">
                  <a:moveTo>
                    <a:pt x="0" y="0"/>
                  </a:moveTo>
                  <a:lnTo>
                    <a:pt x="0" y="27622"/>
                  </a:lnTo>
                </a:path>
              </a:pathLst>
            </a:custGeom>
            <a:ln w="6286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237" name="object 2237"/>
            <p:cNvSpPr/>
            <p:nvPr/>
          </p:nvSpPr>
          <p:spPr>
            <a:xfrm>
              <a:off x="5628132" y="7383780"/>
              <a:ext cx="1905" cy="22860"/>
            </a:xfrm>
            <a:custGeom>
              <a:avLst/>
              <a:gdLst/>
              <a:ahLst/>
              <a:cxnLst/>
              <a:rect l="l" t="t" r="r" b="b"/>
              <a:pathLst>
                <a:path w="1904" h="22859">
                  <a:moveTo>
                    <a:pt x="761" y="-2381"/>
                  </a:moveTo>
                  <a:lnTo>
                    <a:pt x="761" y="25240"/>
                  </a:lnTo>
                </a:path>
              </a:pathLst>
            </a:custGeom>
            <a:ln w="6286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238" name="object 2238"/>
            <p:cNvSpPr/>
            <p:nvPr/>
          </p:nvSpPr>
          <p:spPr>
            <a:xfrm>
              <a:off x="5630417" y="7381398"/>
              <a:ext cx="0" cy="27940"/>
            </a:xfrm>
            <a:custGeom>
              <a:avLst/>
              <a:gdLst/>
              <a:ahLst/>
              <a:cxnLst/>
              <a:rect l="l" t="t" r="r" b="b"/>
              <a:pathLst>
                <a:path h="27940">
                  <a:moveTo>
                    <a:pt x="0" y="0"/>
                  </a:moveTo>
                  <a:lnTo>
                    <a:pt x="0" y="27622"/>
                  </a:lnTo>
                </a:path>
                <a:path h="27940">
                  <a:moveTo>
                    <a:pt x="0" y="0"/>
                  </a:moveTo>
                  <a:lnTo>
                    <a:pt x="0" y="27622"/>
                  </a:lnTo>
                </a:path>
              </a:pathLst>
            </a:custGeom>
            <a:ln w="6286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239" name="object 2239"/>
            <p:cNvSpPr/>
            <p:nvPr/>
          </p:nvSpPr>
          <p:spPr>
            <a:xfrm>
              <a:off x="5631179" y="7383780"/>
              <a:ext cx="1905" cy="22860"/>
            </a:xfrm>
            <a:custGeom>
              <a:avLst/>
              <a:gdLst/>
              <a:ahLst/>
              <a:cxnLst/>
              <a:rect l="l" t="t" r="r" b="b"/>
              <a:pathLst>
                <a:path w="1904" h="22859">
                  <a:moveTo>
                    <a:pt x="761" y="-2381"/>
                  </a:moveTo>
                  <a:lnTo>
                    <a:pt x="761" y="25240"/>
                  </a:lnTo>
                </a:path>
              </a:pathLst>
            </a:custGeom>
            <a:ln w="6286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240" name="object 2240"/>
            <p:cNvSpPr/>
            <p:nvPr/>
          </p:nvSpPr>
          <p:spPr>
            <a:xfrm>
              <a:off x="5632703" y="7383780"/>
              <a:ext cx="6350" cy="22860"/>
            </a:xfrm>
            <a:custGeom>
              <a:avLst/>
              <a:gdLst/>
              <a:ahLst/>
              <a:cxnLst/>
              <a:rect l="l" t="t" r="r" b="b"/>
              <a:pathLst>
                <a:path w="6350" h="22859">
                  <a:moveTo>
                    <a:pt x="0" y="22859"/>
                  </a:moveTo>
                  <a:lnTo>
                    <a:pt x="0" y="0"/>
                  </a:lnTo>
                </a:path>
                <a:path w="6350" h="22859">
                  <a:moveTo>
                    <a:pt x="1524" y="22859"/>
                  </a:moveTo>
                  <a:lnTo>
                    <a:pt x="1524" y="0"/>
                  </a:lnTo>
                </a:path>
                <a:path w="6350" h="22859">
                  <a:moveTo>
                    <a:pt x="1524" y="22859"/>
                  </a:moveTo>
                  <a:lnTo>
                    <a:pt x="1524" y="0"/>
                  </a:lnTo>
                </a:path>
                <a:path w="6350" h="22859">
                  <a:moveTo>
                    <a:pt x="3048" y="22859"/>
                  </a:moveTo>
                  <a:lnTo>
                    <a:pt x="3048" y="0"/>
                  </a:lnTo>
                </a:path>
                <a:path w="6350" h="22859">
                  <a:moveTo>
                    <a:pt x="4572" y="22859"/>
                  </a:moveTo>
                  <a:lnTo>
                    <a:pt x="4572" y="0"/>
                  </a:lnTo>
                </a:path>
                <a:path w="6350" h="22859">
                  <a:moveTo>
                    <a:pt x="6096" y="22859"/>
                  </a:moveTo>
                  <a:lnTo>
                    <a:pt x="6096" y="0"/>
                  </a:lnTo>
                </a:path>
                <a:path w="6350" h="22859">
                  <a:moveTo>
                    <a:pt x="6096" y="22859"/>
                  </a:moveTo>
                  <a:lnTo>
                    <a:pt x="6096" y="0"/>
                  </a:lnTo>
                </a:path>
              </a:pathLst>
            </a:custGeom>
            <a:ln w="476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241" name="object 2241"/>
            <p:cNvSpPr/>
            <p:nvPr/>
          </p:nvSpPr>
          <p:spPr>
            <a:xfrm>
              <a:off x="5638800" y="7383780"/>
              <a:ext cx="1905" cy="22860"/>
            </a:xfrm>
            <a:custGeom>
              <a:avLst/>
              <a:gdLst/>
              <a:ahLst/>
              <a:cxnLst/>
              <a:rect l="l" t="t" r="r" b="b"/>
              <a:pathLst>
                <a:path w="1904" h="22859">
                  <a:moveTo>
                    <a:pt x="761" y="-2381"/>
                  </a:moveTo>
                  <a:lnTo>
                    <a:pt x="761" y="25240"/>
                  </a:lnTo>
                </a:path>
              </a:pathLst>
            </a:custGeom>
            <a:ln w="6286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242" name="object 2242"/>
            <p:cNvSpPr/>
            <p:nvPr/>
          </p:nvSpPr>
          <p:spPr>
            <a:xfrm>
              <a:off x="5641085" y="7381398"/>
              <a:ext cx="0" cy="27940"/>
            </a:xfrm>
            <a:custGeom>
              <a:avLst/>
              <a:gdLst/>
              <a:ahLst/>
              <a:cxnLst/>
              <a:rect l="l" t="t" r="r" b="b"/>
              <a:pathLst>
                <a:path h="27940">
                  <a:moveTo>
                    <a:pt x="0" y="0"/>
                  </a:moveTo>
                  <a:lnTo>
                    <a:pt x="0" y="27622"/>
                  </a:lnTo>
                </a:path>
                <a:path h="27940">
                  <a:moveTo>
                    <a:pt x="0" y="0"/>
                  </a:moveTo>
                  <a:lnTo>
                    <a:pt x="0" y="27622"/>
                  </a:lnTo>
                </a:path>
              </a:pathLst>
            </a:custGeom>
            <a:ln w="6286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243" name="object 2243"/>
            <p:cNvSpPr/>
            <p:nvPr/>
          </p:nvSpPr>
          <p:spPr>
            <a:xfrm>
              <a:off x="5641847" y="7383780"/>
              <a:ext cx="1905" cy="22860"/>
            </a:xfrm>
            <a:custGeom>
              <a:avLst/>
              <a:gdLst/>
              <a:ahLst/>
              <a:cxnLst/>
              <a:rect l="l" t="t" r="r" b="b"/>
              <a:pathLst>
                <a:path w="1904" h="22859">
                  <a:moveTo>
                    <a:pt x="761" y="-2381"/>
                  </a:moveTo>
                  <a:lnTo>
                    <a:pt x="761" y="25240"/>
                  </a:lnTo>
                </a:path>
              </a:pathLst>
            </a:custGeom>
            <a:ln w="6286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244" name="object 2244"/>
            <p:cNvSpPr/>
            <p:nvPr/>
          </p:nvSpPr>
          <p:spPr>
            <a:xfrm>
              <a:off x="5643371" y="7383780"/>
              <a:ext cx="1905" cy="22860"/>
            </a:xfrm>
            <a:custGeom>
              <a:avLst/>
              <a:gdLst/>
              <a:ahLst/>
              <a:cxnLst/>
              <a:rect l="l" t="t" r="r" b="b"/>
              <a:pathLst>
                <a:path w="1904" h="22859">
                  <a:moveTo>
                    <a:pt x="762" y="-2381"/>
                  </a:moveTo>
                  <a:lnTo>
                    <a:pt x="762" y="25240"/>
                  </a:lnTo>
                </a:path>
              </a:pathLst>
            </a:custGeom>
            <a:ln w="6286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245" name="object 2245"/>
            <p:cNvSpPr/>
            <p:nvPr/>
          </p:nvSpPr>
          <p:spPr>
            <a:xfrm>
              <a:off x="5646420" y="7383780"/>
              <a:ext cx="0" cy="22860"/>
            </a:xfrm>
            <a:custGeom>
              <a:avLst/>
              <a:gdLst/>
              <a:ahLst/>
              <a:cxnLst/>
              <a:rect l="l" t="t" r="r" b="b"/>
              <a:pathLst>
                <a:path h="22859">
                  <a:moveTo>
                    <a:pt x="0" y="22859"/>
                  </a:moveTo>
                  <a:lnTo>
                    <a:pt x="0" y="0"/>
                  </a:lnTo>
                </a:path>
                <a:path h="22859">
                  <a:moveTo>
                    <a:pt x="0" y="22859"/>
                  </a:moveTo>
                  <a:lnTo>
                    <a:pt x="0" y="0"/>
                  </a:lnTo>
                </a:path>
                <a:path h="22859">
                  <a:moveTo>
                    <a:pt x="0" y="22859"/>
                  </a:moveTo>
                  <a:lnTo>
                    <a:pt x="0" y="0"/>
                  </a:lnTo>
                </a:path>
              </a:pathLst>
            </a:custGeom>
            <a:ln w="476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246" name="object 2246"/>
            <p:cNvSpPr/>
            <p:nvPr/>
          </p:nvSpPr>
          <p:spPr>
            <a:xfrm>
              <a:off x="5647944" y="7383780"/>
              <a:ext cx="1905" cy="22860"/>
            </a:xfrm>
            <a:custGeom>
              <a:avLst/>
              <a:gdLst/>
              <a:ahLst/>
              <a:cxnLst/>
              <a:rect l="l" t="t" r="r" b="b"/>
              <a:pathLst>
                <a:path w="1904" h="22859">
                  <a:moveTo>
                    <a:pt x="761" y="-2381"/>
                  </a:moveTo>
                  <a:lnTo>
                    <a:pt x="761" y="25240"/>
                  </a:lnTo>
                </a:path>
              </a:pathLst>
            </a:custGeom>
            <a:ln w="6286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247" name="object 2247"/>
            <p:cNvSpPr/>
            <p:nvPr/>
          </p:nvSpPr>
          <p:spPr>
            <a:xfrm>
              <a:off x="5649467" y="7383780"/>
              <a:ext cx="0" cy="22860"/>
            </a:xfrm>
            <a:custGeom>
              <a:avLst/>
              <a:gdLst/>
              <a:ahLst/>
              <a:cxnLst/>
              <a:rect l="l" t="t" r="r" b="b"/>
              <a:pathLst>
                <a:path h="22859">
                  <a:moveTo>
                    <a:pt x="0" y="22859"/>
                  </a:moveTo>
                  <a:lnTo>
                    <a:pt x="0" y="0"/>
                  </a:lnTo>
                </a:path>
                <a:path h="22859">
                  <a:moveTo>
                    <a:pt x="0" y="22859"/>
                  </a:moveTo>
                  <a:lnTo>
                    <a:pt x="0" y="0"/>
                  </a:lnTo>
                </a:path>
                <a:path h="22859">
                  <a:moveTo>
                    <a:pt x="0" y="22859"/>
                  </a:moveTo>
                  <a:lnTo>
                    <a:pt x="0" y="0"/>
                  </a:lnTo>
                </a:path>
              </a:pathLst>
            </a:custGeom>
            <a:ln w="476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248" name="object 2248"/>
            <p:cNvSpPr/>
            <p:nvPr/>
          </p:nvSpPr>
          <p:spPr>
            <a:xfrm>
              <a:off x="5651754" y="7381398"/>
              <a:ext cx="0" cy="27940"/>
            </a:xfrm>
            <a:custGeom>
              <a:avLst/>
              <a:gdLst/>
              <a:ahLst/>
              <a:cxnLst/>
              <a:rect l="l" t="t" r="r" b="b"/>
              <a:pathLst>
                <a:path h="27940">
                  <a:moveTo>
                    <a:pt x="0" y="0"/>
                  </a:moveTo>
                  <a:lnTo>
                    <a:pt x="0" y="27622"/>
                  </a:lnTo>
                </a:path>
                <a:path h="27940">
                  <a:moveTo>
                    <a:pt x="0" y="0"/>
                  </a:moveTo>
                  <a:lnTo>
                    <a:pt x="0" y="27622"/>
                  </a:lnTo>
                </a:path>
              </a:pathLst>
            </a:custGeom>
            <a:ln w="6286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249" name="object 2249"/>
            <p:cNvSpPr/>
            <p:nvPr/>
          </p:nvSpPr>
          <p:spPr>
            <a:xfrm>
              <a:off x="5652515" y="7383780"/>
              <a:ext cx="0" cy="22860"/>
            </a:xfrm>
            <a:custGeom>
              <a:avLst/>
              <a:gdLst/>
              <a:ahLst/>
              <a:cxnLst/>
              <a:rect l="l" t="t" r="r" b="b"/>
              <a:pathLst>
                <a:path h="22859">
                  <a:moveTo>
                    <a:pt x="0" y="22859"/>
                  </a:moveTo>
                  <a:lnTo>
                    <a:pt x="0" y="0"/>
                  </a:lnTo>
                </a:path>
              </a:pathLst>
            </a:custGeom>
            <a:ln w="476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250" name="object 2250"/>
            <p:cNvSpPr/>
            <p:nvPr/>
          </p:nvSpPr>
          <p:spPr>
            <a:xfrm>
              <a:off x="5652515" y="7383780"/>
              <a:ext cx="1905" cy="22860"/>
            </a:xfrm>
            <a:custGeom>
              <a:avLst/>
              <a:gdLst/>
              <a:ahLst/>
              <a:cxnLst/>
              <a:rect l="l" t="t" r="r" b="b"/>
              <a:pathLst>
                <a:path w="1904" h="22859">
                  <a:moveTo>
                    <a:pt x="761" y="-2381"/>
                  </a:moveTo>
                  <a:lnTo>
                    <a:pt x="761" y="25240"/>
                  </a:lnTo>
                </a:path>
              </a:pathLst>
            </a:custGeom>
            <a:ln w="6286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251" name="object 2251"/>
            <p:cNvSpPr/>
            <p:nvPr/>
          </p:nvSpPr>
          <p:spPr>
            <a:xfrm>
              <a:off x="5655564" y="7383780"/>
              <a:ext cx="0" cy="22860"/>
            </a:xfrm>
            <a:custGeom>
              <a:avLst/>
              <a:gdLst/>
              <a:ahLst/>
              <a:cxnLst/>
              <a:rect l="l" t="t" r="r" b="b"/>
              <a:pathLst>
                <a:path h="22859">
                  <a:moveTo>
                    <a:pt x="0" y="22859"/>
                  </a:moveTo>
                  <a:lnTo>
                    <a:pt x="0" y="0"/>
                  </a:lnTo>
                </a:path>
                <a:path h="22859">
                  <a:moveTo>
                    <a:pt x="0" y="22859"/>
                  </a:moveTo>
                  <a:lnTo>
                    <a:pt x="0" y="0"/>
                  </a:lnTo>
                </a:path>
              </a:pathLst>
            </a:custGeom>
            <a:ln w="476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252" name="object 2252"/>
            <p:cNvSpPr/>
            <p:nvPr/>
          </p:nvSpPr>
          <p:spPr>
            <a:xfrm>
              <a:off x="5655564" y="7383780"/>
              <a:ext cx="1905" cy="22860"/>
            </a:xfrm>
            <a:custGeom>
              <a:avLst/>
              <a:gdLst/>
              <a:ahLst/>
              <a:cxnLst/>
              <a:rect l="l" t="t" r="r" b="b"/>
              <a:pathLst>
                <a:path w="1904" h="22859">
                  <a:moveTo>
                    <a:pt x="761" y="-2381"/>
                  </a:moveTo>
                  <a:lnTo>
                    <a:pt x="761" y="25240"/>
                  </a:lnTo>
                </a:path>
              </a:pathLst>
            </a:custGeom>
            <a:ln w="6286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253" name="object 2253"/>
            <p:cNvSpPr/>
            <p:nvPr/>
          </p:nvSpPr>
          <p:spPr>
            <a:xfrm>
              <a:off x="5658611" y="7383780"/>
              <a:ext cx="1905" cy="22860"/>
            </a:xfrm>
            <a:custGeom>
              <a:avLst/>
              <a:gdLst/>
              <a:ahLst/>
              <a:cxnLst/>
              <a:rect l="l" t="t" r="r" b="b"/>
              <a:pathLst>
                <a:path w="1904" h="22859">
                  <a:moveTo>
                    <a:pt x="0" y="22859"/>
                  </a:moveTo>
                  <a:lnTo>
                    <a:pt x="0" y="0"/>
                  </a:lnTo>
                </a:path>
                <a:path w="1904" h="22859">
                  <a:moveTo>
                    <a:pt x="1523" y="22859"/>
                  </a:moveTo>
                  <a:lnTo>
                    <a:pt x="1523" y="0"/>
                  </a:lnTo>
                </a:path>
                <a:path w="1904" h="22859">
                  <a:moveTo>
                    <a:pt x="1523" y="22859"/>
                  </a:moveTo>
                  <a:lnTo>
                    <a:pt x="1523" y="0"/>
                  </a:lnTo>
                </a:path>
                <a:path w="1904" h="22859">
                  <a:moveTo>
                    <a:pt x="1523" y="22859"/>
                  </a:moveTo>
                  <a:lnTo>
                    <a:pt x="1523" y="0"/>
                  </a:lnTo>
                </a:path>
              </a:pathLst>
            </a:custGeom>
            <a:ln w="476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254" name="object 2254"/>
            <p:cNvSpPr/>
            <p:nvPr/>
          </p:nvSpPr>
          <p:spPr>
            <a:xfrm>
              <a:off x="5662422" y="7381398"/>
              <a:ext cx="0" cy="27940"/>
            </a:xfrm>
            <a:custGeom>
              <a:avLst/>
              <a:gdLst/>
              <a:ahLst/>
              <a:cxnLst/>
              <a:rect l="l" t="t" r="r" b="b"/>
              <a:pathLst>
                <a:path h="27940">
                  <a:moveTo>
                    <a:pt x="0" y="0"/>
                  </a:moveTo>
                  <a:lnTo>
                    <a:pt x="0" y="27622"/>
                  </a:lnTo>
                </a:path>
                <a:path h="27940">
                  <a:moveTo>
                    <a:pt x="0" y="0"/>
                  </a:moveTo>
                  <a:lnTo>
                    <a:pt x="0" y="27622"/>
                  </a:lnTo>
                </a:path>
              </a:pathLst>
            </a:custGeom>
            <a:ln w="6286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255" name="object 2255"/>
            <p:cNvSpPr/>
            <p:nvPr/>
          </p:nvSpPr>
          <p:spPr>
            <a:xfrm>
              <a:off x="5663184" y="7383780"/>
              <a:ext cx="0" cy="22860"/>
            </a:xfrm>
            <a:custGeom>
              <a:avLst/>
              <a:gdLst/>
              <a:ahLst/>
              <a:cxnLst/>
              <a:rect l="l" t="t" r="r" b="b"/>
              <a:pathLst>
                <a:path h="22859">
                  <a:moveTo>
                    <a:pt x="0" y="22859"/>
                  </a:moveTo>
                  <a:lnTo>
                    <a:pt x="0" y="0"/>
                  </a:lnTo>
                </a:path>
              </a:pathLst>
            </a:custGeom>
            <a:ln w="476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256" name="object 2256"/>
            <p:cNvSpPr/>
            <p:nvPr/>
          </p:nvSpPr>
          <p:spPr>
            <a:xfrm>
              <a:off x="5664707" y="7383780"/>
              <a:ext cx="1905" cy="22860"/>
            </a:xfrm>
            <a:custGeom>
              <a:avLst/>
              <a:gdLst/>
              <a:ahLst/>
              <a:cxnLst/>
              <a:rect l="l" t="t" r="r" b="b"/>
              <a:pathLst>
                <a:path w="1904" h="22859">
                  <a:moveTo>
                    <a:pt x="762" y="-2381"/>
                  </a:moveTo>
                  <a:lnTo>
                    <a:pt x="762" y="25240"/>
                  </a:lnTo>
                </a:path>
              </a:pathLst>
            </a:custGeom>
            <a:ln w="6286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257" name="object 2257"/>
            <p:cNvSpPr/>
            <p:nvPr/>
          </p:nvSpPr>
          <p:spPr>
            <a:xfrm>
              <a:off x="5666994" y="7381398"/>
              <a:ext cx="0" cy="27940"/>
            </a:xfrm>
            <a:custGeom>
              <a:avLst/>
              <a:gdLst/>
              <a:ahLst/>
              <a:cxnLst/>
              <a:rect l="l" t="t" r="r" b="b"/>
              <a:pathLst>
                <a:path h="27940">
                  <a:moveTo>
                    <a:pt x="0" y="0"/>
                  </a:moveTo>
                  <a:lnTo>
                    <a:pt x="0" y="27622"/>
                  </a:lnTo>
                </a:path>
                <a:path h="27940">
                  <a:moveTo>
                    <a:pt x="0" y="0"/>
                  </a:moveTo>
                  <a:lnTo>
                    <a:pt x="0" y="27622"/>
                  </a:lnTo>
                </a:path>
              </a:pathLst>
            </a:custGeom>
            <a:ln w="6286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258" name="object 2258"/>
            <p:cNvSpPr/>
            <p:nvPr/>
          </p:nvSpPr>
          <p:spPr>
            <a:xfrm>
              <a:off x="5667755" y="7383780"/>
              <a:ext cx="6350" cy="22860"/>
            </a:xfrm>
            <a:custGeom>
              <a:avLst/>
              <a:gdLst/>
              <a:ahLst/>
              <a:cxnLst/>
              <a:rect l="l" t="t" r="r" b="b"/>
              <a:pathLst>
                <a:path w="6350" h="22859">
                  <a:moveTo>
                    <a:pt x="0" y="22859"/>
                  </a:moveTo>
                  <a:lnTo>
                    <a:pt x="0" y="0"/>
                  </a:lnTo>
                </a:path>
                <a:path w="6350" h="22859">
                  <a:moveTo>
                    <a:pt x="1524" y="22859"/>
                  </a:moveTo>
                  <a:lnTo>
                    <a:pt x="1524" y="0"/>
                  </a:lnTo>
                </a:path>
                <a:path w="6350" h="22859">
                  <a:moveTo>
                    <a:pt x="3048" y="22859"/>
                  </a:moveTo>
                  <a:lnTo>
                    <a:pt x="3048" y="0"/>
                  </a:lnTo>
                </a:path>
                <a:path w="6350" h="22859">
                  <a:moveTo>
                    <a:pt x="3048" y="22859"/>
                  </a:moveTo>
                  <a:lnTo>
                    <a:pt x="3048" y="0"/>
                  </a:lnTo>
                </a:path>
                <a:path w="6350" h="22859">
                  <a:moveTo>
                    <a:pt x="4572" y="22859"/>
                  </a:moveTo>
                  <a:lnTo>
                    <a:pt x="4572" y="0"/>
                  </a:lnTo>
                </a:path>
                <a:path w="6350" h="22859">
                  <a:moveTo>
                    <a:pt x="6096" y="22859"/>
                  </a:moveTo>
                  <a:lnTo>
                    <a:pt x="6096" y="0"/>
                  </a:lnTo>
                </a:path>
                <a:path w="6350" h="22859">
                  <a:moveTo>
                    <a:pt x="6096" y="22859"/>
                  </a:moveTo>
                  <a:lnTo>
                    <a:pt x="6096" y="0"/>
                  </a:lnTo>
                </a:path>
              </a:pathLst>
            </a:custGeom>
            <a:ln w="476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259" name="object 2259"/>
            <p:cNvSpPr/>
            <p:nvPr/>
          </p:nvSpPr>
          <p:spPr>
            <a:xfrm>
              <a:off x="5673852" y="7383780"/>
              <a:ext cx="1905" cy="22860"/>
            </a:xfrm>
            <a:custGeom>
              <a:avLst/>
              <a:gdLst/>
              <a:ahLst/>
              <a:cxnLst/>
              <a:rect l="l" t="t" r="r" b="b"/>
              <a:pathLst>
                <a:path w="1904" h="22859">
                  <a:moveTo>
                    <a:pt x="762" y="-2381"/>
                  </a:moveTo>
                  <a:lnTo>
                    <a:pt x="762" y="25240"/>
                  </a:lnTo>
                </a:path>
              </a:pathLst>
            </a:custGeom>
            <a:ln w="6286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260" name="object 2260"/>
            <p:cNvSpPr/>
            <p:nvPr/>
          </p:nvSpPr>
          <p:spPr>
            <a:xfrm>
              <a:off x="5676138" y="7381398"/>
              <a:ext cx="1905" cy="27940"/>
            </a:xfrm>
            <a:custGeom>
              <a:avLst/>
              <a:gdLst/>
              <a:ahLst/>
              <a:cxnLst/>
              <a:rect l="l" t="t" r="r" b="b"/>
              <a:pathLst>
                <a:path w="1904" h="27940">
                  <a:moveTo>
                    <a:pt x="0" y="0"/>
                  </a:moveTo>
                  <a:lnTo>
                    <a:pt x="0" y="27622"/>
                  </a:lnTo>
                </a:path>
                <a:path w="1904" h="27940">
                  <a:moveTo>
                    <a:pt x="1523" y="0"/>
                  </a:moveTo>
                  <a:lnTo>
                    <a:pt x="1523" y="27622"/>
                  </a:lnTo>
                </a:path>
                <a:path w="1904" h="27940">
                  <a:moveTo>
                    <a:pt x="1523" y="0"/>
                  </a:moveTo>
                  <a:lnTo>
                    <a:pt x="1523" y="27622"/>
                  </a:lnTo>
                </a:path>
              </a:pathLst>
            </a:custGeom>
            <a:ln w="6286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261" name="object 2261"/>
            <p:cNvSpPr/>
            <p:nvPr/>
          </p:nvSpPr>
          <p:spPr>
            <a:xfrm>
              <a:off x="5678423" y="7383780"/>
              <a:ext cx="1905" cy="22860"/>
            </a:xfrm>
            <a:custGeom>
              <a:avLst/>
              <a:gdLst/>
              <a:ahLst/>
              <a:cxnLst/>
              <a:rect l="l" t="t" r="r" b="b"/>
              <a:pathLst>
                <a:path w="1904" h="22859">
                  <a:moveTo>
                    <a:pt x="762" y="-2381"/>
                  </a:moveTo>
                  <a:lnTo>
                    <a:pt x="762" y="25240"/>
                  </a:lnTo>
                </a:path>
              </a:pathLst>
            </a:custGeom>
            <a:ln w="6286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262" name="object 2262"/>
            <p:cNvSpPr/>
            <p:nvPr/>
          </p:nvSpPr>
          <p:spPr>
            <a:xfrm>
              <a:off x="5679947" y="7383780"/>
              <a:ext cx="1905" cy="22860"/>
            </a:xfrm>
            <a:custGeom>
              <a:avLst/>
              <a:gdLst/>
              <a:ahLst/>
              <a:cxnLst/>
              <a:rect l="l" t="t" r="r" b="b"/>
              <a:pathLst>
                <a:path w="1904" h="22859">
                  <a:moveTo>
                    <a:pt x="761" y="-2381"/>
                  </a:moveTo>
                  <a:lnTo>
                    <a:pt x="761" y="25240"/>
                  </a:lnTo>
                </a:path>
              </a:pathLst>
            </a:custGeom>
            <a:ln w="6286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263" name="object 2263"/>
            <p:cNvSpPr/>
            <p:nvPr/>
          </p:nvSpPr>
          <p:spPr>
            <a:xfrm>
              <a:off x="5681471" y="7383780"/>
              <a:ext cx="6350" cy="22860"/>
            </a:xfrm>
            <a:custGeom>
              <a:avLst/>
              <a:gdLst/>
              <a:ahLst/>
              <a:cxnLst/>
              <a:rect l="l" t="t" r="r" b="b"/>
              <a:pathLst>
                <a:path w="6350" h="22859">
                  <a:moveTo>
                    <a:pt x="0" y="22859"/>
                  </a:moveTo>
                  <a:lnTo>
                    <a:pt x="0" y="0"/>
                  </a:lnTo>
                </a:path>
                <a:path w="6350" h="22859">
                  <a:moveTo>
                    <a:pt x="0" y="22859"/>
                  </a:moveTo>
                  <a:lnTo>
                    <a:pt x="0" y="0"/>
                  </a:lnTo>
                </a:path>
                <a:path w="6350" h="22859">
                  <a:moveTo>
                    <a:pt x="1524" y="22859"/>
                  </a:moveTo>
                  <a:lnTo>
                    <a:pt x="1524" y="0"/>
                  </a:lnTo>
                </a:path>
                <a:path w="6350" h="22859">
                  <a:moveTo>
                    <a:pt x="3048" y="22859"/>
                  </a:moveTo>
                  <a:lnTo>
                    <a:pt x="3048" y="0"/>
                  </a:lnTo>
                </a:path>
                <a:path w="6350" h="22859">
                  <a:moveTo>
                    <a:pt x="3048" y="22859"/>
                  </a:moveTo>
                  <a:lnTo>
                    <a:pt x="3048" y="0"/>
                  </a:lnTo>
                </a:path>
                <a:path w="6350" h="22859">
                  <a:moveTo>
                    <a:pt x="4572" y="22859"/>
                  </a:moveTo>
                  <a:lnTo>
                    <a:pt x="4572" y="0"/>
                  </a:lnTo>
                </a:path>
                <a:path w="6350" h="22859">
                  <a:moveTo>
                    <a:pt x="6096" y="22859"/>
                  </a:moveTo>
                  <a:lnTo>
                    <a:pt x="6096" y="0"/>
                  </a:lnTo>
                </a:path>
              </a:pathLst>
            </a:custGeom>
            <a:ln w="476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264" name="object 2264"/>
            <p:cNvSpPr/>
            <p:nvPr/>
          </p:nvSpPr>
          <p:spPr>
            <a:xfrm>
              <a:off x="5689854" y="7381398"/>
              <a:ext cx="0" cy="27940"/>
            </a:xfrm>
            <a:custGeom>
              <a:avLst/>
              <a:gdLst/>
              <a:ahLst/>
              <a:cxnLst/>
              <a:rect l="l" t="t" r="r" b="b"/>
              <a:pathLst>
                <a:path h="27940">
                  <a:moveTo>
                    <a:pt x="0" y="0"/>
                  </a:moveTo>
                  <a:lnTo>
                    <a:pt x="0" y="27622"/>
                  </a:lnTo>
                </a:path>
                <a:path h="27940">
                  <a:moveTo>
                    <a:pt x="0" y="0"/>
                  </a:moveTo>
                  <a:lnTo>
                    <a:pt x="0" y="27622"/>
                  </a:lnTo>
                </a:path>
              </a:pathLst>
            </a:custGeom>
            <a:ln w="6286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265" name="object 2265"/>
            <p:cNvSpPr/>
            <p:nvPr/>
          </p:nvSpPr>
          <p:spPr>
            <a:xfrm>
              <a:off x="5690615" y="7383780"/>
              <a:ext cx="0" cy="22860"/>
            </a:xfrm>
            <a:custGeom>
              <a:avLst/>
              <a:gdLst/>
              <a:ahLst/>
              <a:cxnLst/>
              <a:rect l="l" t="t" r="r" b="b"/>
              <a:pathLst>
                <a:path h="22859">
                  <a:moveTo>
                    <a:pt x="0" y="22859"/>
                  </a:moveTo>
                  <a:lnTo>
                    <a:pt x="0" y="0"/>
                  </a:lnTo>
                </a:path>
              </a:pathLst>
            </a:custGeom>
            <a:ln w="476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266" name="object 2266"/>
            <p:cNvSpPr/>
            <p:nvPr/>
          </p:nvSpPr>
          <p:spPr>
            <a:xfrm>
              <a:off x="5690615" y="7383780"/>
              <a:ext cx="1905" cy="22860"/>
            </a:xfrm>
            <a:custGeom>
              <a:avLst/>
              <a:gdLst/>
              <a:ahLst/>
              <a:cxnLst/>
              <a:rect l="l" t="t" r="r" b="b"/>
              <a:pathLst>
                <a:path w="1904" h="22859">
                  <a:moveTo>
                    <a:pt x="761" y="-2381"/>
                  </a:moveTo>
                  <a:lnTo>
                    <a:pt x="761" y="25240"/>
                  </a:lnTo>
                </a:path>
              </a:pathLst>
            </a:custGeom>
            <a:ln w="6286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267" name="object 2267"/>
            <p:cNvSpPr/>
            <p:nvPr/>
          </p:nvSpPr>
          <p:spPr>
            <a:xfrm>
              <a:off x="5693664" y="7383780"/>
              <a:ext cx="0" cy="22860"/>
            </a:xfrm>
            <a:custGeom>
              <a:avLst/>
              <a:gdLst/>
              <a:ahLst/>
              <a:cxnLst/>
              <a:rect l="l" t="t" r="r" b="b"/>
              <a:pathLst>
                <a:path h="22859">
                  <a:moveTo>
                    <a:pt x="0" y="22859"/>
                  </a:moveTo>
                  <a:lnTo>
                    <a:pt x="0" y="0"/>
                  </a:lnTo>
                </a:path>
                <a:path h="22859">
                  <a:moveTo>
                    <a:pt x="0" y="22859"/>
                  </a:moveTo>
                  <a:lnTo>
                    <a:pt x="0" y="0"/>
                  </a:lnTo>
                </a:path>
              </a:pathLst>
            </a:custGeom>
            <a:ln w="476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268" name="object 2268"/>
            <p:cNvSpPr/>
            <p:nvPr/>
          </p:nvSpPr>
          <p:spPr>
            <a:xfrm>
              <a:off x="5693664" y="7383780"/>
              <a:ext cx="1905" cy="22860"/>
            </a:xfrm>
            <a:custGeom>
              <a:avLst/>
              <a:gdLst/>
              <a:ahLst/>
              <a:cxnLst/>
              <a:rect l="l" t="t" r="r" b="b"/>
              <a:pathLst>
                <a:path w="1904" h="22859">
                  <a:moveTo>
                    <a:pt x="761" y="-2381"/>
                  </a:moveTo>
                  <a:lnTo>
                    <a:pt x="761" y="25240"/>
                  </a:lnTo>
                </a:path>
              </a:pathLst>
            </a:custGeom>
            <a:ln w="6286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269" name="object 2269"/>
            <p:cNvSpPr/>
            <p:nvPr/>
          </p:nvSpPr>
          <p:spPr>
            <a:xfrm>
              <a:off x="5695950" y="7381398"/>
              <a:ext cx="0" cy="27940"/>
            </a:xfrm>
            <a:custGeom>
              <a:avLst/>
              <a:gdLst/>
              <a:ahLst/>
              <a:cxnLst/>
              <a:rect l="l" t="t" r="r" b="b"/>
              <a:pathLst>
                <a:path h="27940">
                  <a:moveTo>
                    <a:pt x="0" y="0"/>
                  </a:moveTo>
                  <a:lnTo>
                    <a:pt x="0" y="27622"/>
                  </a:lnTo>
                </a:path>
                <a:path h="27940">
                  <a:moveTo>
                    <a:pt x="0" y="0"/>
                  </a:moveTo>
                  <a:lnTo>
                    <a:pt x="0" y="27622"/>
                  </a:lnTo>
                </a:path>
              </a:pathLst>
            </a:custGeom>
            <a:ln w="6286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270" name="object 2270"/>
            <p:cNvSpPr/>
            <p:nvPr/>
          </p:nvSpPr>
          <p:spPr>
            <a:xfrm>
              <a:off x="5696711" y="7383780"/>
              <a:ext cx="1905" cy="22860"/>
            </a:xfrm>
            <a:custGeom>
              <a:avLst/>
              <a:gdLst/>
              <a:ahLst/>
              <a:cxnLst/>
              <a:rect l="l" t="t" r="r" b="b"/>
              <a:pathLst>
                <a:path w="1904" h="22859">
                  <a:moveTo>
                    <a:pt x="761" y="-2381"/>
                  </a:moveTo>
                  <a:lnTo>
                    <a:pt x="761" y="25240"/>
                  </a:lnTo>
                </a:path>
              </a:pathLst>
            </a:custGeom>
            <a:ln w="6286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271" name="object 2271"/>
            <p:cNvSpPr/>
            <p:nvPr/>
          </p:nvSpPr>
          <p:spPr>
            <a:xfrm>
              <a:off x="5698235" y="7383780"/>
              <a:ext cx="0" cy="22860"/>
            </a:xfrm>
            <a:custGeom>
              <a:avLst/>
              <a:gdLst/>
              <a:ahLst/>
              <a:cxnLst/>
              <a:rect l="l" t="t" r="r" b="b"/>
              <a:pathLst>
                <a:path h="22859">
                  <a:moveTo>
                    <a:pt x="0" y="22859"/>
                  </a:moveTo>
                  <a:lnTo>
                    <a:pt x="0" y="0"/>
                  </a:lnTo>
                </a:path>
              </a:pathLst>
            </a:custGeom>
            <a:ln w="476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272" name="object 2272"/>
            <p:cNvSpPr/>
            <p:nvPr/>
          </p:nvSpPr>
          <p:spPr>
            <a:xfrm>
              <a:off x="5700522" y="7381398"/>
              <a:ext cx="0" cy="27940"/>
            </a:xfrm>
            <a:custGeom>
              <a:avLst/>
              <a:gdLst/>
              <a:ahLst/>
              <a:cxnLst/>
              <a:rect l="l" t="t" r="r" b="b"/>
              <a:pathLst>
                <a:path h="27940">
                  <a:moveTo>
                    <a:pt x="0" y="0"/>
                  </a:moveTo>
                  <a:lnTo>
                    <a:pt x="0" y="27622"/>
                  </a:lnTo>
                </a:path>
                <a:path h="27940">
                  <a:moveTo>
                    <a:pt x="0" y="0"/>
                  </a:moveTo>
                  <a:lnTo>
                    <a:pt x="0" y="27622"/>
                  </a:lnTo>
                </a:path>
              </a:pathLst>
            </a:custGeom>
            <a:ln w="6286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273" name="object 2273"/>
            <p:cNvSpPr/>
            <p:nvPr/>
          </p:nvSpPr>
          <p:spPr>
            <a:xfrm>
              <a:off x="5701284" y="7383780"/>
              <a:ext cx="0" cy="22860"/>
            </a:xfrm>
            <a:custGeom>
              <a:avLst/>
              <a:gdLst/>
              <a:ahLst/>
              <a:cxnLst/>
              <a:rect l="l" t="t" r="r" b="b"/>
              <a:pathLst>
                <a:path h="22859">
                  <a:moveTo>
                    <a:pt x="0" y="22859"/>
                  </a:moveTo>
                  <a:lnTo>
                    <a:pt x="0" y="0"/>
                  </a:lnTo>
                </a:path>
              </a:pathLst>
            </a:custGeom>
            <a:ln w="476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274" name="object 2274"/>
            <p:cNvSpPr/>
            <p:nvPr/>
          </p:nvSpPr>
          <p:spPr>
            <a:xfrm>
              <a:off x="5702807" y="7383780"/>
              <a:ext cx="1905" cy="22860"/>
            </a:xfrm>
            <a:custGeom>
              <a:avLst/>
              <a:gdLst/>
              <a:ahLst/>
              <a:cxnLst/>
              <a:rect l="l" t="t" r="r" b="b"/>
              <a:pathLst>
                <a:path w="1904" h="22859">
                  <a:moveTo>
                    <a:pt x="762" y="-2381"/>
                  </a:moveTo>
                  <a:lnTo>
                    <a:pt x="762" y="25240"/>
                  </a:lnTo>
                </a:path>
              </a:pathLst>
            </a:custGeom>
            <a:ln w="6286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275" name="object 2275"/>
            <p:cNvSpPr/>
            <p:nvPr/>
          </p:nvSpPr>
          <p:spPr>
            <a:xfrm>
              <a:off x="5704332" y="7383780"/>
              <a:ext cx="5080" cy="22860"/>
            </a:xfrm>
            <a:custGeom>
              <a:avLst/>
              <a:gdLst/>
              <a:ahLst/>
              <a:cxnLst/>
              <a:rect l="l" t="t" r="r" b="b"/>
              <a:pathLst>
                <a:path w="5079" h="22859">
                  <a:moveTo>
                    <a:pt x="0" y="22859"/>
                  </a:moveTo>
                  <a:lnTo>
                    <a:pt x="0" y="0"/>
                  </a:lnTo>
                </a:path>
                <a:path w="5079" h="22859">
                  <a:moveTo>
                    <a:pt x="0" y="22859"/>
                  </a:moveTo>
                  <a:lnTo>
                    <a:pt x="0" y="0"/>
                  </a:lnTo>
                </a:path>
                <a:path w="5079" h="22859">
                  <a:moveTo>
                    <a:pt x="1523" y="22859"/>
                  </a:moveTo>
                  <a:lnTo>
                    <a:pt x="1523" y="0"/>
                  </a:lnTo>
                </a:path>
                <a:path w="5079" h="22859">
                  <a:moveTo>
                    <a:pt x="3048" y="22859"/>
                  </a:moveTo>
                  <a:lnTo>
                    <a:pt x="3048" y="0"/>
                  </a:lnTo>
                </a:path>
                <a:path w="5079" h="22859">
                  <a:moveTo>
                    <a:pt x="3048" y="22859"/>
                  </a:moveTo>
                  <a:lnTo>
                    <a:pt x="3048" y="0"/>
                  </a:lnTo>
                </a:path>
                <a:path w="5079" h="22859">
                  <a:moveTo>
                    <a:pt x="4571" y="22859"/>
                  </a:moveTo>
                  <a:lnTo>
                    <a:pt x="4571" y="0"/>
                  </a:lnTo>
                </a:path>
              </a:pathLst>
            </a:custGeom>
            <a:ln w="476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276" name="object 2276"/>
            <p:cNvSpPr/>
            <p:nvPr/>
          </p:nvSpPr>
          <p:spPr>
            <a:xfrm>
              <a:off x="5708903" y="7383780"/>
              <a:ext cx="1905" cy="22860"/>
            </a:xfrm>
            <a:custGeom>
              <a:avLst/>
              <a:gdLst/>
              <a:ahLst/>
              <a:cxnLst/>
              <a:rect l="l" t="t" r="r" b="b"/>
              <a:pathLst>
                <a:path w="1904" h="22859">
                  <a:moveTo>
                    <a:pt x="762" y="-2381"/>
                  </a:moveTo>
                  <a:lnTo>
                    <a:pt x="762" y="25240"/>
                  </a:lnTo>
                </a:path>
              </a:pathLst>
            </a:custGeom>
            <a:ln w="6286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277" name="object 2277"/>
            <p:cNvSpPr/>
            <p:nvPr/>
          </p:nvSpPr>
          <p:spPr>
            <a:xfrm>
              <a:off x="5711190" y="7381398"/>
              <a:ext cx="0" cy="27940"/>
            </a:xfrm>
            <a:custGeom>
              <a:avLst/>
              <a:gdLst/>
              <a:ahLst/>
              <a:cxnLst/>
              <a:rect l="l" t="t" r="r" b="b"/>
              <a:pathLst>
                <a:path h="27940">
                  <a:moveTo>
                    <a:pt x="0" y="0"/>
                  </a:moveTo>
                  <a:lnTo>
                    <a:pt x="0" y="27622"/>
                  </a:lnTo>
                </a:path>
                <a:path h="27940">
                  <a:moveTo>
                    <a:pt x="0" y="0"/>
                  </a:moveTo>
                  <a:lnTo>
                    <a:pt x="0" y="27622"/>
                  </a:lnTo>
                </a:path>
              </a:pathLst>
            </a:custGeom>
            <a:ln w="6286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278" name="object 2278"/>
            <p:cNvSpPr/>
            <p:nvPr/>
          </p:nvSpPr>
          <p:spPr>
            <a:xfrm>
              <a:off x="5711952" y="7383780"/>
              <a:ext cx="1905" cy="22860"/>
            </a:xfrm>
            <a:custGeom>
              <a:avLst/>
              <a:gdLst/>
              <a:ahLst/>
              <a:cxnLst/>
              <a:rect l="l" t="t" r="r" b="b"/>
              <a:pathLst>
                <a:path w="1904" h="22859">
                  <a:moveTo>
                    <a:pt x="762" y="-2381"/>
                  </a:moveTo>
                  <a:lnTo>
                    <a:pt x="762" y="25240"/>
                  </a:lnTo>
                </a:path>
              </a:pathLst>
            </a:custGeom>
            <a:ln w="6286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279" name="object 2279"/>
            <p:cNvSpPr/>
            <p:nvPr/>
          </p:nvSpPr>
          <p:spPr>
            <a:xfrm>
              <a:off x="5714238" y="7381398"/>
              <a:ext cx="1905" cy="27940"/>
            </a:xfrm>
            <a:custGeom>
              <a:avLst/>
              <a:gdLst/>
              <a:ahLst/>
              <a:cxnLst/>
              <a:rect l="l" t="t" r="r" b="b"/>
              <a:pathLst>
                <a:path w="1904" h="27940">
                  <a:moveTo>
                    <a:pt x="0" y="0"/>
                  </a:moveTo>
                  <a:lnTo>
                    <a:pt x="0" y="27622"/>
                  </a:lnTo>
                </a:path>
                <a:path w="1904" h="27940">
                  <a:moveTo>
                    <a:pt x="1523" y="0"/>
                  </a:moveTo>
                  <a:lnTo>
                    <a:pt x="1523" y="27622"/>
                  </a:lnTo>
                </a:path>
                <a:path w="1904" h="27940">
                  <a:moveTo>
                    <a:pt x="1523" y="0"/>
                  </a:moveTo>
                  <a:lnTo>
                    <a:pt x="1523" y="27622"/>
                  </a:lnTo>
                </a:path>
              </a:pathLst>
            </a:custGeom>
            <a:ln w="6286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280" name="object 2280"/>
            <p:cNvSpPr/>
            <p:nvPr/>
          </p:nvSpPr>
          <p:spPr>
            <a:xfrm>
              <a:off x="5716523" y="7383780"/>
              <a:ext cx="1905" cy="22860"/>
            </a:xfrm>
            <a:custGeom>
              <a:avLst/>
              <a:gdLst/>
              <a:ahLst/>
              <a:cxnLst/>
              <a:rect l="l" t="t" r="r" b="b"/>
              <a:pathLst>
                <a:path w="1904" h="22859">
                  <a:moveTo>
                    <a:pt x="762" y="-2381"/>
                  </a:moveTo>
                  <a:lnTo>
                    <a:pt x="762" y="25240"/>
                  </a:lnTo>
                </a:path>
              </a:pathLst>
            </a:custGeom>
            <a:ln w="6286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281" name="object 2281"/>
            <p:cNvSpPr/>
            <p:nvPr/>
          </p:nvSpPr>
          <p:spPr>
            <a:xfrm>
              <a:off x="5718809" y="7381398"/>
              <a:ext cx="0" cy="27940"/>
            </a:xfrm>
            <a:custGeom>
              <a:avLst/>
              <a:gdLst/>
              <a:ahLst/>
              <a:cxnLst/>
              <a:rect l="l" t="t" r="r" b="b"/>
              <a:pathLst>
                <a:path h="27940">
                  <a:moveTo>
                    <a:pt x="0" y="0"/>
                  </a:moveTo>
                  <a:lnTo>
                    <a:pt x="0" y="27622"/>
                  </a:lnTo>
                </a:path>
                <a:path h="27940">
                  <a:moveTo>
                    <a:pt x="0" y="0"/>
                  </a:moveTo>
                  <a:lnTo>
                    <a:pt x="0" y="27622"/>
                  </a:lnTo>
                </a:path>
              </a:pathLst>
            </a:custGeom>
            <a:ln w="6286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282" name="object 2282"/>
            <p:cNvSpPr/>
            <p:nvPr/>
          </p:nvSpPr>
          <p:spPr>
            <a:xfrm>
              <a:off x="5719571" y="7383780"/>
              <a:ext cx="6350" cy="22860"/>
            </a:xfrm>
            <a:custGeom>
              <a:avLst/>
              <a:gdLst/>
              <a:ahLst/>
              <a:cxnLst/>
              <a:rect l="l" t="t" r="r" b="b"/>
              <a:pathLst>
                <a:path w="6350" h="22859">
                  <a:moveTo>
                    <a:pt x="0" y="22859"/>
                  </a:moveTo>
                  <a:lnTo>
                    <a:pt x="0" y="0"/>
                  </a:lnTo>
                </a:path>
                <a:path w="6350" h="22859">
                  <a:moveTo>
                    <a:pt x="1524" y="22859"/>
                  </a:moveTo>
                  <a:lnTo>
                    <a:pt x="1524" y="0"/>
                  </a:lnTo>
                </a:path>
                <a:path w="6350" h="22859">
                  <a:moveTo>
                    <a:pt x="3048" y="22859"/>
                  </a:moveTo>
                  <a:lnTo>
                    <a:pt x="3048" y="0"/>
                  </a:lnTo>
                </a:path>
                <a:path w="6350" h="22859">
                  <a:moveTo>
                    <a:pt x="3048" y="22859"/>
                  </a:moveTo>
                  <a:lnTo>
                    <a:pt x="3048" y="0"/>
                  </a:lnTo>
                </a:path>
                <a:path w="6350" h="22859">
                  <a:moveTo>
                    <a:pt x="4572" y="22859"/>
                  </a:moveTo>
                  <a:lnTo>
                    <a:pt x="4572" y="0"/>
                  </a:lnTo>
                </a:path>
                <a:path w="6350" h="22859">
                  <a:moveTo>
                    <a:pt x="6096" y="22859"/>
                  </a:moveTo>
                  <a:lnTo>
                    <a:pt x="6096" y="0"/>
                  </a:lnTo>
                </a:path>
              </a:pathLst>
            </a:custGeom>
            <a:ln w="476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283" name="object 2283"/>
            <p:cNvSpPr/>
            <p:nvPr/>
          </p:nvSpPr>
          <p:spPr>
            <a:xfrm>
              <a:off x="5726429" y="7381398"/>
              <a:ext cx="0" cy="27940"/>
            </a:xfrm>
            <a:custGeom>
              <a:avLst/>
              <a:gdLst/>
              <a:ahLst/>
              <a:cxnLst/>
              <a:rect l="l" t="t" r="r" b="b"/>
              <a:pathLst>
                <a:path h="27940">
                  <a:moveTo>
                    <a:pt x="0" y="0"/>
                  </a:moveTo>
                  <a:lnTo>
                    <a:pt x="0" y="27622"/>
                  </a:lnTo>
                </a:path>
                <a:path h="27940">
                  <a:moveTo>
                    <a:pt x="0" y="0"/>
                  </a:moveTo>
                  <a:lnTo>
                    <a:pt x="0" y="27622"/>
                  </a:lnTo>
                </a:path>
              </a:pathLst>
            </a:custGeom>
            <a:ln w="6286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284" name="object 2284"/>
            <p:cNvSpPr/>
            <p:nvPr/>
          </p:nvSpPr>
          <p:spPr>
            <a:xfrm>
              <a:off x="5727192" y="7383780"/>
              <a:ext cx="1905" cy="22860"/>
            </a:xfrm>
            <a:custGeom>
              <a:avLst/>
              <a:gdLst/>
              <a:ahLst/>
              <a:cxnLst/>
              <a:rect l="l" t="t" r="r" b="b"/>
              <a:pathLst>
                <a:path w="1904" h="22859">
                  <a:moveTo>
                    <a:pt x="761" y="-2381"/>
                  </a:moveTo>
                  <a:lnTo>
                    <a:pt x="761" y="25240"/>
                  </a:lnTo>
                </a:path>
              </a:pathLst>
            </a:custGeom>
            <a:ln w="6286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285" name="object 2285"/>
            <p:cNvSpPr/>
            <p:nvPr/>
          </p:nvSpPr>
          <p:spPr>
            <a:xfrm>
              <a:off x="5729477" y="7381398"/>
              <a:ext cx="0" cy="27940"/>
            </a:xfrm>
            <a:custGeom>
              <a:avLst/>
              <a:gdLst/>
              <a:ahLst/>
              <a:cxnLst/>
              <a:rect l="l" t="t" r="r" b="b"/>
              <a:pathLst>
                <a:path h="27940">
                  <a:moveTo>
                    <a:pt x="0" y="0"/>
                  </a:moveTo>
                  <a:lnTo>
                    <a:pt x="0" y="27622"/>
                  </a:lnTo>
                </a:path>
                <a:path h="27940">
                  <a:moveTo>
                    <a:pt x="0" y="0"/>
                  </a:moveTo>
                  <a:lnTo>
                    <a:pt x="0" y="27622"/>
                  </a:lnTo>
                </a:path>
              </a:pathLst>
            </a:custGeom>
            <a:ln w="6286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286" name="object 2286"/>
            <p:cNvSpPr/>
            <p:nvPr/>
          </p:nvSpPr>
          <p:spPr>
            <a:xfrm>
              <a:off x="5730239" y="7383780"/>
              <a:ext cx="1905" cy="22860"/>
            </a:xfrm>
            <a:custGeom>
              <a:avLst/>
              <a:gdLst/>
              <a:ahLst/>
              <a:cxnLst/>
              <a:rect l="l" t="t" r="r" b="b"/>
              <a:pathLst>
                <a:path w="1904" h="22859">
                  <a:moveTo>
                    <a:pt x="762" y="-2381"/>
                  </a:moveTo>
                  <a:lnTo>
                    <a:pt x="762" y="25240"/>
                  </a:lnTo>
                </a:path>
              </a:pathLst>
            </a:custGeom>
            <a:ln w="6286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287" name="object 2287"/>
            <p:cNvSpPr/>
            <p:nvPr/>
          </p:nvSpPr>
          <p:spPr>
            <a:xfrm>
              <a:off x="5731764" y="7383780"/>
              <a:ext cx="1905" cy="22860"/>
            </a:xfrm>
            <a:custGeom>
              <a:avLst/>
              <a:gdLst/>
              <a:ahLst/>
              <a:cxnLst/>
              <a:rect l="l" t="t" r="r" b="b"/>
              <a:pathLst>
                <a:path w="1904" h="22859">
                  <a:moveTo>
                    <a:pt x="761" y="-2381"/>
                  </a:moveTo>
                  <a:lnTo>
                    <a:pt x="761" y="25240"/>
                  </a:lnTo>
                </a:path>
              </a:pathLst>
            </a:custGeom>
            <a:ln w="6286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288" name="object 2288"/>
            <p:cNvSpPr/>
            <p:nvPr/>
          </p:nvSpPr>
          <p:spPr>
            <a:xfrm>
              <a:off x="5733288" y="7383780"/>
              <a:ext cx="0" cy="22860"/>
            </a:xfrm>
            <a:custGeom>
              <a:avLst/>
              <a:gdLst/>
              <a:ahLst/>
              <a:cxnLst/>
              <a:rect l="l" t="t" r="r" b="b"/>
              <a:pathLst>
                <a:path h="22859">
                  <a:moveTo>
                    <a:pt x="0" y="22859"/>
                  </a:moveTo>
                  <a:lnTo>
                    <a:pt x="0" y="0"/>
                  </a:lnTo>
                </a:path>
                <a:path h="22859">
                  <a:moveTo>
                    <a:pt x="0" y="22859"/>
                  </a:moveTo>
                  <a:lnTo>
                    <a:pt x="0" y="0"/>
                  </a:lnTo>
                </a:path>
              </a:pathLst>
            </a:custGeom>
            <a:ln w="476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289" name="object 2289"/>
            <p:cNvSpPr/>
            <p:nvPr/>
          </p:nvSpPr>
          <p:spPr>
            <a:xfrm>
              <a:off x="5734811" y="7383780"/>
              <a:ext cx="1905" cy="22860"/>
            </a:xfrm>
            <a:custGeom>
              <a:avLst/>
              <a:gdLst/>
              <a:ahLst/>
              <a:cxnLst/>
              <a:rect l="l" t="t" r="r" b="b"/>
              <a:pathLst>
                <a:path w="1904" h="22859">
                  <a:moveTo>
                    <a:pt x="761" y="-2381"/>
                  </a:moveTo>
                  <a:lnTo>
                    <a:pt x="761" y="25240"/>
                  </a:lnTo>
                </a:path>
              </a:pathLst>
            </a:custGeom>
            <a:ln w="6286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290" name="object 2290"/>
            <p:cNvSpPr/>
            <p:nvPr/>
          </p:nvSpPr>
          <p:spPr>
            <a:xfrm>
              <a:off x="5736335" y="7383780"/>
              <a:ext cx="0" cy="22860"/>
            </a:xfrm>
            <a:custGeom>
              <a:avLst/>
              <a:gdLst/>
              <a:ahLst/>
              <a:cxnLst/>
              <a:rect l="l" t="t" r="r" b="b"/>
              <a:pathLst>
                <a:path h="22859">
                  <a:moveTo>
                    <a:pt x="0" y="22859"/>
                  </a:moveTo>
                  <a:lnTo>
                    <a:pt x="0" y="0"/>
                  </a:lnTo>
                </a:path>
              </a:pathLst>
            </a:custGeom>
            <a:ln w="476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291" name="object 2291"/>
            <p:cNvSpPr/>
            <p:nvPr/>
          </p:nvSpPr>
          <p:spPr>
            <a:xfrm>
              <a:off x="5738622" y="7381398"/>
              <a:ext cx="0" cy="27940"/>
            </a:xfrm>
            <a:custGeom>
              <a:avLst/>
              <a:gdLst/>
              <a:ahLst/>
              <a:cxnLst/>
              <a:rect l="l" t="t" r="r" b="b"/>
              <a:pathLst>
                <a:path h="27940">
                  <a:moveTo>
                    <a:pt x="0" y="0"/>
                  </a:moveTo>
                  <a:lnTo>
                    <a:pt x="0" y="27622"/>
                  </a:lnTo>
                </a:path>
                <a:path h="27940">
                  <a:moveTo>
                    <a:pt x="0" y="0"/>
                  </a:moveTo>
                  <a:lnTo>
                    <a:pt x="0" y="27622"/>
                  </a:lnTo>
                </a:path>
              </a:pathLst>
            </a:custGeom>
            <a:ln w="6286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292" name="object 2292"/>
            <p:cNvSpPr/>
            <p:nvPr/>
          </p:nvSpPr>
          <p:spPr>
            <a:xfrm>
              <a:off x="5739384" y="7383780"/>
              <a:ext cx="0" cy="22860"/>
            </a:xfrm>
            <a:custGeom>
              <a:avLst/>
              <a:gdLst/>
              <a:ahLst/>
              <a:cxnLst/>
              <a:rect l="l" t="t" r="r" b="b"/>
              <a:pathLst>
                <a:path h="22859">
                  <a:moveTo>
                    <a:pt x="0" y="22859"/>
                  </a:moveTo>
                  <a:lnTo>
                    <a:pt x="0" y="0"/>
                  </a:lnTo>
                </a:path>
              </a:pathLst>
            </a:custGeom>
            <a:ln w="476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293" name="object 2293"/>
            <p:cNvSpPr/>
            <p:nvPr/>
          </p:nvSpPr>
          <p:spPr>
            <a:xfrm>
              <a:off x="5740145" y="7381398"/>
              <a:ext cx="0" cy="27940"/>
            </a:xfrm>
            <a:custGeom>
              <a:avLst/>
              <a:gdLst/>
              <a:ahLst/>
              <a:cxnLst/>
              <a:rect l="l" t="t" r="r" b="b"/>
              <a:pathLst>
                <a:path h="27940">
                  <a:moveTo>
                    <a:pt x="0" y="0"/>
                  </a:moveTo>
                  <a:lnTo>
                    <a:pt x="0" y="27622"/>
                  </a:lnTo>
                </a:path>
                <a:path h="27940">
                  <a:moveTo>
                    <a:pt x="0" y="0"/>
                  </a:moveTo>
                  <a:lnTo>
                    <a:pt x="0" y="27622"/>
                  </a:lnTo>
                </a:path>
              </a:pathLst>
            </a:custGeom>
            <a:ln w="6286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294" name="object 2294"/>
            <p:cNvSpPr/>
            <p:nvPr/>
          </p:nvSpPr>
          <p:spPr>
            <a:xfrm>
              <a:off x="5740907" y="7383780"/>
              <a:ext cx="1905" cy="22860"/>
            </a:xfrm>
            <a:custGeom>
              <a:avLst/>
              <a:gdLst/>
              <a:ahLst/>
              <a:cxnLst/>
              <a:rect l="l" t="t" r="r" b="b"/>
              <a:pathLst>
                <a:path w="1904" h="22859">
                  <a:moveTo>
                    <a:pt x="762" y="-2381"/>
                  </a:moveTo>
                  <a:lnTo>
                    <a:pt x="762" y="25240"/>
                  </a:lnTo>
                </a:path>
              </a:pathLst>
            </a:custGeom>
            <a:ln w="6286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295" name="object 2295"/>
            <p:cNvSpPr/>
            <p:nvPr/>
          </p:nvSpPr>
          <p:spPr>
            <a:xfrm>
              <a:off x="5743955" y="7383780"/>
              <a:ext cx="0" cy="22860"/>
            </a:xfrm>
            <a:custGeom>
              <a:avLst/>
              <a:gdLst/>
              <a:ahLst/>
              <a:cxnLst/>
              <a:rect l="l" t="t" r="r" b="b"/>
              <a:pathLst>
                <a:path h="22859">
                  <a:moveTo>
                    <a:pt x="0" y="22859"/>
                  </a:moveTo>
                  <a:lnTo>
                    <a:pt x="0" y="0"/>
                  </a:lnTo>
                </a:path>
              </a:pathLst>
            </a:custGeom>
            <a:ln w="476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296" name="object 2296"/>
            <p:cNvSpPr/>
            <p:nvPr/>
          </p:nvSpPr>
          <p:spPr>
            <a:xfrm>
              <a:off x="5744717" y="7381398"/>
              <a:ext cx="0" cy="27940"/>
            </a:xfrm>
            <a:custGeom>
              <a:avLst/>
              <a:gdLst/>
              <a:ahLst/>
              <a:cxnLst/>
              <a:rect l="l" t="t" r="r" b="b"/>
              <a:pathLst>
                <a:path h="27940">
                  <a:moveTo>
                    <a:pt x="0" y="0"/>
                  </a:moveTo>
                  <a:lnTo>
                    <a:pt x="0" y="27622"/>
                  </a:lnTo>
                </a:path>
                <a:path h="27940">
                  <a:moveTo>
                    <a:pt x="0" y="0"/>
                  </a:moveTo>
                  <a:lnTo>
                    <a:pt x="0" y="27622"/>
                  </a:lnTo>
                </a:path>
              </a:pathLst>
            </a:custGeom>
            <a:ln w="6286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297" name="object 2297"/>
            <p:cNvSpPr/>
            <p:nvPr/>
          </p:nvSpPr>
          <p:spPr>
            <a:xfrm>
              <a:off x="5747003" y="7383780"/>
              <a:ext cx="0" cy="22860"/>
            </a:xfrm>
            <a:custGeom>
              <a:avLst/>
              <a:gdLst/>
              <a:ahLst/>
              <a:cxnLst/>
              <a:rect l="l" t="t" r="r" b="b"/>
              <a:pathLst>
                <a:path h="22859">
                  <a:moveTo>
                    <a:pt x="0" y="22859"/>
                  </a:moveTo>
                  <a:lnTo>
                    <a:pt x="0" y="0"/>
                  </a:lnTo>
                </a:path>
              </a:pathLst>
            </a:custGeom>
            <a:ln w="476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298" name="object 2298"/>
            <p:cNvSpPr/>
            <p:nvPr/>
          </p:nvSpPr>
          <p:spPr>
            <a:xfrm>
              <a:off x="5747003" y="7383780"/>
              <a:ext cx="1905" cy="22860"/>
            </a:xfrm>
            <a:custGeom>
              <a:avLst/>
              <a:gdLst/>
              <a:ahLst/>
              <a:cxnLst/>
              <a:rect l="l" t="t" r="r" b="b"/>
              <a:pathLst>
                <a:path w="1904" h="22859">
                  <a:moveTo>
                    <a:pt x="762" y="-2381"/>
                  </a:moveTo>
                  <a:lnTo>
                    <a:pt x="762" y="25240"/>
                  </a:lnTo>
                </a:path>
              </a:pathLst>
            </a:custGeom>
            <a:ln w="6286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299" name="object 2299"/>
            <p:cNvSpPr/>
            <p:nvPr/>
          </p:nvSpPr>
          <p:spPr>
            <a:xfrm>
              <a:off x="5749290" y="7381398"/>
              <a:ext cx="0" cy="27940"/>
            </a:xfrm>
            <a:custGeom>
              <a:avLst/>
              <a:gdLst/>
              <a:ahLst/>
              <a:cxnLst/>
              <a:rect l="l" t="t" r="r" b="b"/>
              <a:pathLst>
                <a:path h="27940">
                  <a:moveTo>
                    <a:pt x="0" y="0"/>
                  </a:moveTo>
                  <a:lnTo>
                    <a:pt x="0" y="27622"/>
                  </a:lnTo>
                </a:path>
                <a:path h="27940">
                  <a:moveTo>
                    <a:pt x="0" y="0"/>
                  </a:moveTo>
                  <a:lnTo>
                    <a:pt x="0" y="27622"/>
                  </a:lnTo>
                </a:path>
              </a:pathLst>
            </a:custGeom>
            <a:ln w="6286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300" name="object 2300"/>
            <p:cNvSpPr/>
            <p:nvPr/>
          </p:nvSpPr>
          <p:spPr>
            <a:xfrm>
              <a:off x="5750052" y="7383780"/>
              <a:ext cx="1905" cy="22860"/>
            </a:xfrm>
            <a:custGeom>
              <a:avLst/>
              <a:gdLst/>
              <a:ahLst/>
              <a:cxnLst/>
              <a:rect l="l" t="t" r="r" b="b"/>
              <a:pathLst>
                <a:path w="1904" h="22859">
                  <a:moveTo>
                    <a:pt x="762" y="-2381"/>
                  </a:moveTo>
                  <a:lnTo>
                    <a:pt x="762" y="25240"/>
                  </a:lnTo>
                </a:path>
              </a:pathLst>
            </a:custGeom>
            <a:ln w="6286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301" name="object 2301"/>
            <p:cNvSpPr/>
            <p:nvPr/>
          </p:nvSpPr>
          <p:spPr>
            <a:xfrm>
              <a:off x="5752338" y="7381398"/>
              <a:ext cx="1905" cy="27940"/>
            </a:xfrm>
            <a:custGeom>
              <a:avLst/>
              <a:gdLst/>
              <a:ahLst/>
              <a:cxnLst/>
              <a:rect l="l" t="t" r="r" b="b"/>
              <a:pathLst>
                <a:path w="1904" h="27940">
                  <a:moveTo>
                    <a:pt x="0" y="0"/>
                  </a:moveTo>
                  <a:lnTo>
                    <a:pt x="0" y="27622"/>
                  </a:lnTo>
                </a:path>
                <a:path w="1904" h="27940">
                  <a:moveTo>
                    <a:pt x="0" y="0"/>
                  </a:moveTo>
                  <a:lnTo>
                    <a:pt x="0" y="27622"/>
                  </a:lnTo>
                </a:path>
                <a:path w="1904" h="27940">
                  <a:moveTo>
                    <a:pt x="1523" y="0"/>
                  </a:moveTo>
                  <a:lnTo>
                    <a:pt x="1523" y="27622"/>
                  </a:lnTo>
                </a:path>
              </a:pathLst>
            </a:custGeom>
            <a:ln w="6286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302" name="object 2302"/>
            <p:cNvSpPr/>
            <p:nvPr/>
          </p:nvSpPr>
          <p:spPr>
            <a:xfrm>
              <a:off x="5754623" y="7383780"/>
              <a:ext cx="0" cy="22860"/>
            </a:xfrm>
            <a:custGeom>
              <a:avLst/>
              <a:gdLst/>
              <a:ahLst/>
              <a:cxnLst/>
              <a:rect l="l" t="t" r="r" b="b"/>
              <a:pathLst>
                <a:path h="22859">
                  <a:moveTo>
                    <a:pt x="0" y="22859"/>
                  </a:moveTo>
                  <a:lnTo>
                    <a:pt x="0" y="0"/>
                  </a:lnTo>
                </a:path>
              </a:pathLst>
            </a:custGeom>
            <a:ln w="476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303" name="object 2303"/>
            <p:cNvSpPr/>
            <p:nvPr/>
          </p:nvSpPr>
          <p:spPr>
            <a:xfrm>
              <a:off x="5755385" y="7381398"/>
              <a:ext cx="0" cy="27940"/>
            </a:xfrm>
            <a:custGeom>
              <a:avLst/>
              <a:gdLst/>
              <a:ahLst/>
              <a:cxnLst/>
              <a:rect l="l" t="t" r="r" b="b"/>
              <a:pathLst>
                <a:path h="27940">
                  <a:moveTo>
                    <a:pt x="0" y="0"/>
                  </a:moveTo>
                  <a:lnTo>
                    <a:pt x="0" y="27622"/>
                  </a:lnTo>
                </a:path>
                <a:path h="27940">
                  <a:moveTo>
                    <a:pt x="0" y="0"/>
                  </a:moveTo>
                  <a:lnTo>
                    <a:pt x="0" y="27622"/>
                  </a:lnTo>
                </a:path>
              </a:pathLst>
            </a:custGeom>
            <a:ln w="6286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304" name="object 2304"/>
            <p:cNvSpPr/>
            <p:nvPr/>
          </p:nvSpPr>
          <p:spPr>
            <a:xfrm>
              <a:off x="5757671" y="7383780"/>
              <a:ext cx="5080" cy="22860"/>
            </a:xfrm>
            <a:custGeom>
              <a:avLst/>
              <a:gdLst/>
              <a:ahLst/>
              <a:cxnLst/>
              <a:rect l="l" t="t" r="r" b="b"/>
              <a:pathLst>
                <a:path w="5079" h="22859">
                  <a:moveTo>
                    <a:pt x="0" y="22859"/>
                  </a:moveTo>
                  <a:lnTo>
                    <a:pt x="0" y="0"/>
                  </a:lnTo>
                </a:path>
                <a:path w="5079" h="22859">
                  <a:moveTo>
                    <a:pt x="1524" y="22859"/>
                  </a:moveTo>
                  <a:lnTo>
                    <a:pt x="1524" y="0"/>
                  </a:lnTo>
                </a:path>
                <a:path w="5079" h="22859">
                  <a:moveTo>
                    <a:pt x="3048" y="22859"/>
                  </a:moveTo>
                  <a:lnTo>
                    <a:pt x="3048" y="0"/>
                  </a:lnTo>
                </a:path>
                <a:path w="5079" h="22859">
                  <a:moveTo>
                    <a:pt x="3048" y="22859"/>
                  </a:moveTo>
                  <a:lnTo>
                    <a:pt x="3048" y="0"/>
                  </a:lnTo>
                </a:path>
                <a:path w="5079" h="22859">
                  <a:moveTo>
                    <a:pt x="4572" y="22859"/>
                  </a:moveTo>
                  <a:lnTo>
                    <a:pt x="4572" y="0"/>
                  </a:lnTo>
                </a:path>
              </a:pathLst>
            </a:custGeom>
            <a:ln w="476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305" name="object 2305"/>
            <p:cNvSpPr/>
            <p:nvPr/>
          </p:nvSpPr>
          <p:spPr>
            <a:xfrm>
              <a:off x="5763005" y="7381398"/>
              <a:ext cx="0" cy="27940"/>
            </a:xfrm>
            <a:custGeom>
              <a:avLst/>
              <a:gdLst/>
              <a:ahLst/>
              <a:cxnLst/>
              <a:rect l="l" t="t" r="r" b="b"/>
              <a:pathLst>
                <a:path h="27940">
                  <a:moveTo>
                    <a:pt x="0" y="0"/>
                  </a:moveTo>
                  <a:lnTo>
                    <a:pt x="0" y="27622"/>
                  </a:lnTo>
                </a:path>
                <a:path h="27940">
                  <a:moveTo>
                    <a:pt x="0" y="0"/>
                  </a:moveTo>
                  <a:lnTo>
                    <a:pt x="0" y="27622"/>
                  </a:lnTo>
                </a:path>
              </a:pathLst>
            </a:custGeom>
            <a:ln w="6286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306" name="object 2306"/>
            <p:cNvSpPr/>
            <p:nvPr/>
          </p:nvSpPr>
          <p:spPr>
            <a:xfrm>
              <a:off x="5763767" y="7383780"/>
              <a:ext cx="1905" cy="22860"/>
            </a:xfrm>
            <a:custGeom>
              <a:avLst/>
              <a:gdLst/>
              <a:ahLst/>
              <a:cxnLst/>
              <a:rect l="l" t="t" r="r" b="b"/>
              <a:pathLst>
                <a:path w="1904" h="22859">
                  <a:moveTo>
                    <a:pt x="762" y="-2381"/>
                  </a:moveTo>
                  <a:lnTo>
                    <a:pt x="762" y="25240"/>
                  </a:lnTo>
                </a:path>
              </a:pathLst>
            </a:custGeom>
            <a:ln w="6286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307" name="object 2307"/>
            <p:cNvSpPr/>
            <p:nvPr/>
          </p:nvSpPr>
          <p:spPr>
            <a:xfrm>
              <a:off x="5765292" y="7383780"/>
              <a:ext cx="1905" cy="22860"/>
            </a:xfrm>
            <a:custGeom>
              <a:avLst/>
              <a:gdLst/>
              <a:ahLst/>
              <a:cxnLst/>
              <a:rect l="l" t="t" r="r" b="b"/>
              <a:pathLst>
                <a:path w="1904" h="22859">
                  <a:moveTo>
                    <a:pt x="761" y="-2381"/>
                  </a:moveTo>
                  <a:lnTo>
                    <a:pt x="761" y="25240"/>
                  </a:lnTo>
                </a:path>
              </a:pathLst>
            </a:custGeom>
            <a:ln w="6286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308" name="object 2308"/>
            <p:cNvSpPr/>
            <p:nvPr/>
          </p:nvSpPr>
          <p:spPr>
            <a:xfrm>
              <a:off x="5767577" y="7381398"/>
              <a:ext cx="0" cy="27940"/>
            </a:xfrm>
            <a:custGeom>
              <a:avLst/>
              <a:gdLst/>
              <a:ahLst/>
              <a:cxnLst/>
              <a:rect l="l" t="t" r="r" b="b"/>
              <a:pathLst>
                <a:path h="27940">
                  <a:moveTo>
                    <a:pt x="0" y="0"/>
                  </a:moveTo>
                  <a:lnTo>
                    <a:pt x="0" y="27622"/>
                  </a:lnTo>
                </a:path>
                <a:path h="27940">
                  <a:moveTo>
                    <a:pt x="0" y="0"/>
                  </a:moveTo>
                  <a:lnTo>
                    <a:pt x="0" y="27622"/>
                  </a:lnTo>
                </a:path>
              </a:pathLst>
            </a:custGeom>
            <a:ln w="6286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309" name="object 2309"/>
            <p:cNvSpPr/>
            <p:nvPr/>
          </p:nvSpPr>
          <p:spPr>
            <a:xfrm>
              <a:off x="5768339" y="7383780"/>
              <a:ext cx="1905" cy="22860"/>
            </a:xfrm>
            <a:custGeom>
              <a:avLst/>
              <a:gdLst/>
              <a:ahLst/>
              <a:cxnLst/>
              <a:rect l="l" t="t" r="r" b="b"/>
              <a:pathLst>
                <a:path w="1904" h="22859">
                  <a:moveTo>
                    <a:pt x="762" y="-2381"/>
                  </a:moveTo>
                  <a:lnTo>
                    <a:pt x="762" y="25240"/>
                  </a:lnTo>
                </a:path>
              </a:pathLst>
            </a:custGeom>
            <a:ln w="6286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310" name="object 2310"/>
            <p:cNvSpPr/>
            <p:nvPr/>
          </p:nvSpPr>
          <p:spPr>
            <a:xfrm>
              <a:off x="5769864" y="7383780"/>
              <a:ext cx="7620" cy="22860"/>
            </a:xfrm>
            <a:custGeom>
              <a:avLst/>
              <a:gdLst/>
              <a:ahLst/>
              <a:cxnLst/>
              <a:rect l="l" t="t" r="r" b="b"/>
              <a:pathLst>
                <a:path w="7620" h="22859">
                  <a:moveTo>
                    <a:pt x="0" y="22859"/>
                  </a:moveTo>
                  <a:lnTo>
                    <a:pt x="0" y="0"/>
                  </a:lnTo>
                </a:path>
                <a:path w="7620" h="22859">
                  <a:moveTo>
                    <a:pt x="1523" y="22859"/>
                  </a:moveTo>
                  <a:lnTo>
                    <a:pt x="1523" y="0"/>
                  </a:lnTo>
                </a:path>
                <a:path w="7620" h="22859">
                  <a:moveTo>
                    <a:pt x="1523" y="22859"/>
                  </a:moveTo>
                  <a:lnTo>
                    <a:pt x="1523" y="0"/>
                  </a:lnTo>
                </a:path>
                <a:path w="7620" h="22859">
                  <a:moveTo>
                    <a:pt x="3048" y="22859"/>
                  </a:moveTo>
                  <a:lnTo>
                    <a:pt x="3048" y="0"/>
                  </a:lnTo>
                </a:path>
                <a:path w="7620" h="22859">
                  <a:moveTo>
                    <a:pt x="4571" y="22859"/>
                  </a:moveTo>
                  <a:lnTo>
                    <a:pt x="4571" y="0"/>
                  </a:lnTo>
                </a:path>
                <a:path w="7620" h="22859">
                  <a:moveTo>
                    <a:pt x="4571" y="22859"/>
                  </a:moveTo>
                  <a:lnTo>
                    <a:pt x="4571" y="0"/>
                  </a:lnTo>
                </a:path>
                <a:path w="7620" h="22859">
                  <a:moveTo>
                    <a:pt x="6096" y="22859"/>
                  </a:moveTo>
                  <a:lnTo>
                    <a:pt x="6096" y="0"/>
                  </a:lnTo>
                </a:path>
                <a:path w="7620" h="22859">
                  <a:moveTo>
                    <a:pt x="7619" y="22859"/>
                  </a:moveTo>
                  <a:lnTo>
                    <a:pt x="7619" y="0"/>
                  </a:lnTo>
                </a:path>
              </a:pathLst>
            </a:custGeom>
            <a:ln w="476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311" name="object 2311"/>
            <p:cNvSpPr/>
            <p:nvPr/>
          </p:nvSpPr>
          <p:spPr>
            <a:xfrm>
              <a:off x="5778245" y="7381398"/>
              <a:ext cx="0" cy="27940"/>
            </a:xfrm>
            <a:custGeom>
              <a:avLst/>
              <a:gdLst/>
              <a:ahLst/>
              <a:cxnLst/>
              <a:rect l="l" t="t" r="r" b="b"/>
              <a:pathLst>
                <a:path h="27940">
                  <a:moveTo>
                    <a:pt x="0" y="0"/>
                  </a:moveTo>
                  <a:lnTo>
                    <a:pt x="0" y="27622"/>
                  </a:lnTo>
                </a:path>
                <a:path h="27940">
                  <a:moveTo>
                    <a:pt x="0" y="0"/>
                  </a:moveTo>
                  <a:lnTo>
                    <a:pt x="0" y="27622"/>
                  </a:lnTo>
                </a:path>
              </a:pathLst>
            </a:custGeom>
            <a:ln w="6286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312" name="object 2312"/>
            <p:cNvSpPr/>
            <p:nvPr/>
          </p:nvSpPr>
          <p:spPr>
            <a:xfrm>
              <a:off x="5779007" y="7383780"/>
              <a:ext cx="1905" cy="22860"/>
            </a:xfrm>
            <a:custGeom>
              <a:avLst/>
              <a:gdLst/>
              <a:ahLst/>
              <a:cxnLst/>
              <a:rect l="l" t="t" r="r" b="b"/>
              <a:pathLst>
                <a:path w="1904" h="22859">
                  <a:moveTo>
                    <a:pt x="762" y="-2381"/>
                  </a:moveTo>
                  <a:lnTo>
                    <a:pt x="762" y="25240"/>
                  </a:lnTo>
                </a:path>
              </a:pathLst>
            </a:custGeom>
            <a:ln w="6286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313" name="object 2313"/>
            <p:cNvSpPr/>
            <p:nvPr/>
          </p:nvSpPr>
          <p:spPr>
            <a:xfrm>
              <a:off x="5782055" y="7383780"/>
              <a:ext cx="0" cy="22860"/>
            </a:xfrm>
            <a:custGeom>
              <a:avLst/>
              <a:gdLst/>
              <a:ahLst/>
              <a:cxnLst/>
              <a:rect l="l" t="t" r="r" b="b"/>
              <a:pathLst>
                <a:path h="22859">
                  <a:moveTo>
                    <a:pt x="0" y="22859"/>
                  </a:moveTo>
                  <a:lnTo>
                    <a:pt x="0" y="0"/>
                  </a:lnTo>
                </a:path>
              </a:pathLst>
            </a:custGeom>
            <a:ln w="476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314" name="object 2314"/>
            <p:cNvSpPr/>
            <p:nvPr/>
          </p:nvSpPr>
          <p:spPr>
            <a:xfrm>
              <a:off x="5782817" y="7381398"/>
              <a:ext cx="0" cy="27940"/>
            </a:xfrm>
            <a:custGeom>
              <a:avLst/>
              <a:gdLst/>
              <a:ahLst/>
              <a:cxnLst/>
              <a:rect l="l" t="t" r="r" b="b"/>
              <a:pathLst>
                <a:path h="27940">
                  <a:moveTo>
                    <a:pt x="0" y="0"/>
                  </a:moveTo>
                  <a:lnTo>
                    <a:pt x="0" y="27622"/>
                  </a:lnTo>
                </a:path>
                <a:path h="27940">
                  <a:moveTo>
                    <a:pt x="0" y="0"/>
                  </a:moveTo>
                  <a:lnTo>
                    <a:pt x="0" y="27622"/>
                  </a:lnTo>
                </a:path>
              </a:pathLst>
            </a:custGeom>
            <a:ln w="6286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315" name="object 2315"/>
            <p:cNvSpPr/>
            <p:nvPr/>
          </p:nvSpPr>
          <p:spPr>
            <a:xfrm>
              <a:off x="5785103" y="7383780"/>
              <a:ext cx="1905" cy="22860"/>
            </a:xfrm>
            <a:custGeom>
              <a:avLst/>
              <a:gdLst/>
              <a:ahLst/>
              <a:cxnLst/>
              <a:rect l="l" t="t" r="r" b="b"/>
              <a:pathLst>
                <a:path w="1904" h="22859">
                  <a:moveTo>
                    <a:pt x="0" y="22859"/>
                  </a:moveTo>
                  <a:lnTo>
                    <a:pt x="0" y="0"/>
                  </a:lnTo>
                </a:path>
                <a:path w="1904" h="22859">
                  <a:moveTo>
                    <a:pt x="0" y="22859"/>
                  </a:moveTo>
                  <a:lnTo>
                    <a:pt x="0" y="0"/>
                  </a:lnTo>
                </a:path>
                <a:path w="1904" h="22859">
                  <a:moveTo>
                    <a:pt x="1524" y="22859"/>
                  </a:moveTo>
                  <a:lnTo>
                    <a:pt x="1524" y="0"/>
                  </a:lnTo>
                </a:path>
                <a:path w="1904" h="22859">
                  <a:moveTo>
                    <a:pt x="1524" y="22859"/>
                  </a:moveTo>
                  <a:lnTo>
                    <a:pt x="1524" y="0"/>
                  </a:lnTo>
                </a:path>
              </a:pathLst>
            </a:custGeom>
            <a:ln w="476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316" name="object 2316"/>
            <p:cNvSpPr/>
            <p:nvPr/>
          </p:nvSpPr>
          <p:spPr>
            <a:xfrm>
              <a:off x="5788152" y="7383780"/>
              <a:ext cx="1905" cy="22860"/>
            </a:xfrm>
            <a:custGeom>
              <a:avLst/>
              <a:gdLst/>
              <a:ahLst/>
              <a:cxnLst/>
              <a:rect l="l" t="t" r="r" b="b"/>
              <a:pathLst>
                <a:path w="1904" h="22859">
                  <a:moveTo>
                    <a:pt x="762" y="-2381"/>
                  </a:moveTo>
                  <a:lnTo>
                    <a:pt x="762" y="25240"/>
                  </a:lnTo>
                </a:path>
              </a:pathLst>
            </a:custGeom>
            <a:ln w="6286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317" name="object 2317"/>
            <p:cNvSpPr/>
            <p:nvPr/>
          </p:nvSpPr>
          <p:spPr>
            <a:xfrm>
              <a:off x="5789676" y="7383780"/>
              <a:ext cx="0" cy="22860"/>
            </a:xfrm>
            <a:custGeom>
              <a:avLst/>
              <a:gdLst/>
              <a:ahLst/>
              <a:cxnLst/>
              <a:rect l="l" t="t" r="r" b="b"/>
              <a:pathLst>
                <a:path h="22859">
                  <a:moveTo>
                    <a:pt x="0" y="22859"/>
                  </a:moveTo>
                  <a:lnTo>
                    <a:pt x="0" y="0"/>
                  </a:lnTo>
                </a:path>
                <a:path h="22859">
                  <a:moveTo>
                    <a:pt x="0" y="22859"/>
                  </a:moveTo>
                  <a:lnTo>
                    <a:pt x="0" y="0"/>
                  </a:lnTo>
                </a:path>
              </a:pathLst>
            </a:custGeom>
            <a:ln w="476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318" name="object 2318"/>
            <p:cNvSpPr/>
            <p:nvPr/>
          </p:nvSpPr>
          <p:spPr>
            <a:xfrm>
              <a:off x="5791200" y="7383780"/>
              <a:ext cx="1905" cy="22860"/>
            </a:xfrm>
            <a:custGeom>
              <a:avLst/>
              <a:gdLst/>
              <a:ahLst/>
              <a:cxnLst/>
              <a:rect l="l" t="t" r="r" b="b"/>
              <a:pathLst>
                <a:path w="1904" h="22859">
                  <a:moveTo>
                    <a:pt x="761" y="-2381"/>
                  </a:moveTo>
                  <a:lnTo>
                    <a:pt x="761" y="25240"/>
                  </a:lnTo>
                </a:path>
              </a:pathLst>
            </a:custGeom>
            <a:ln w="6286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319" name="object 2319"/>
            <p:cNvSpPr/>
            <p:nvPr/>
          </p:nvSpPr>
          <p:spPr>
            <a:xfrm>
              <a:off x="5792723" y="7383780"/>
              <a:ext cx="0" cy="22860"/>
            </a:xfrm>
            <a:custGeom>
              <a:avLst/>
              <a:gdLst/>
              <a:ahLst/>
              <a:cxnLst/>
              <a:rect l="l" t="t" r="r" b="b"/>
              <a:pathLst>
                <a:path h="22859">
                  <a:moveTo>
                    <a:pt x="0" y="22859"/>
                  </a:moveTo>
                  <a:lnTo>
                    <a:pt x="0" y="0"/>
                  </a:lnTo>
                </a:path>
              </a:pathLst>
            </a:custGeom>
            <a:ln w="476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320" name="object 2320"/>
            <p:cNvSpPr/>
            <p:nvPr/>
          </p:nvSpPr>
          <p:spPr>
            <a:xfrm>
              <a:off x="5793485" y="7381398"/>
              <a:ext cx="0" cy="27940"/>
            </a:xfrm>
            <a:custGeom>
              <a:avLst/>
              <a:gdLst/>
              <a:ahLst/>
              <a:cxnLst/>
              <a:rect l="l" t="t" r="r" b="b"/>
              <a:pathLst>
                <a:path h="27940">
                  <a:moveTo>
                    <a:pt x="0" y="0"/>
                  </a:moveTo>
                  <a:lnTo>
                    <a:pt x="0" y="27622"/>
                  </a:lnTo>
                </a:path>
                <a:path h="27940">
                  <a:moveTo>
                    <a:pt x="0" y="0"/>
                  </a:moveTo>
                  <a:lnTo>
                    <a:pt x="0" y="27622"/>
                  </a:lnTo>
                </a:path>
              </a:pathLst>
            </a:custGeom>
            <a:ln w="6286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321" name="object 2321"/>
            <p:cNvSpPr/>
            <p:nvPr/>
          </p:nvSpPr>
          <p:spPr>
            <a:xfrm>
              <a:off x="5794247" y="7383780"/>
              <a:ext cx="1905" cy="22860"/>
            </a:xfrm>
            <a:custGeom>
              <a:avLst/>
              <a:gdLst/>
              <a:ahLst/>
              <a:cxnLst/>
              <a:rect l="l" t="t" r="r" b="b"/>
              <a:pathLst>
                <a:path w="1904" h="22859">
                  <a:moveTo>
                    <a:pt x="761" y="-2381"/>
                  </a:moveTo>
                  <a:lnTo>
                    <a:pt x="761" y="25240"/>
                  </a:lnTo>
                </a:path>
              </a:pathLst>
            </a:custGeom>
            <a:ln w="6286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322" name="object 2322"/>
            <p:cNvSpPr/>
            <p:nvPr/>
          </p:nvSpPr>
          <p:spPr>
            <a:xfrm>
              <a:off x="5797296" y="7383780"/>
              <a:ext cx="0" cy="22860"/>
            </a:xfrm>
            <a:custGeom>
              <a:avLst/>
              <a:gdLst/>
              <a:ahLst/>
              <a:cxnLst/>
              <a:rect l="l" t="t" r="r" b="b"/>
              <a:pathLst>
                <a:path h="22859">
                  <a:moveTo>
                    <a:pt x="0" y="22859"/>
                  </a:moveTo>
                  <a:lnTo>
                    <a:pt x="0" y="0"/>
                  </a:lnTo>
                </a:path>
              </a:pathLst>
            </a:custGeom>
            <a:ln w="476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323" name="object 2323"/>
            <p:cNvSpPr/>
            <p:nvPr/>
          </p:nvSpPr>
          <p:spPr>
            <a:xfrm>
              <a:off x="5798058" y="7381398"/>
              <a:ext cx="0" cy="27940"/>
            </a:xfrm>
            <a:custGeom>
              <a:avLst/>
              <a:gdLst/>
              <a:ahLst/>
              <a:cxnLst/>
              <a:rect l="l" t="t" r="r" b="b"/>
              <a:pathLst>
                <a:path h="27940">
                  <a:moveTo>
                    <a:pt x="0" y="0"/>
                  </a:moveTo>
                  <a:lnTo>
                    <a:pt x="0" y="27622"/>
                  </a:lnTo>
                </a:path>
                <a:path h="27940">
                  <a:moveTo>
                    <a:pt x="0" y="0"/>
                  </a:moveTo>
                  <a:lnTo>
                    <a:pt x="0" y="27622"/>
                  </a:lnTo>
                </a:path>
              </a:pathLst>
            </a:custGeom>
            <a:ln w="6286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324" name="object 2324"/>
            <p:cNvSpPr/>
            <p:nvPr/>
          </p:nvSpPr>
          <p:spPr>
            <a:xfrm>
              <a:off x="5798820" y="7383780"/>
              <a:ext cx="1905" cy="22860"/>
            </a:xfrm>
            <a:custGeom>
              <a:avLst/>
              <a:gdLst/>
              <a:ahLst/>
              <a:cxnLst/>
              <a:rect l="l" t="t" r="r" b="b"/>
              <a:pathLst>
                <a:path w="1904" h="22859">
                  <a:moveTo>
                    <a:pt x="762" y="-2381"/>
                  </a:moveTo>
                  <a:lnTo>
                    <a:pt x="762" y="25240"/>
                  </a:lnTo>
                </a:path>
              </a:pathLst>
            </a:custGeom>
            <a:ln w="6286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325" name="object 2325"/>
            <p:cNvSpPr/>
            <p:nvPr/>
          </p:nvSpPr>
          <p:spPr>
            <a:xfrm>
              <a:off x="5800344" y="7383780"/>
              <a:ext cx="0" cy="22860"/>
            </a:xfrm>
            <a:custGeom>
              <a:avLst/>
              <a:gdLst/>
              <a:ahLst/>
              <a:cxnLst/>
              <a:rect l="l" t="t" r="r" b="b"/>
              <a:pathLst>
                <a:path h="22859">
                  <a:moveTo>
                    <a:pt x="0" y="22859"/>
                  </a:moveTo>
                  <a:lnTo>
                    <a:pt x="0" y="0"/>
                  </a:lnTo>
                </a:path>
                <a:path h="22859">
                  <a:moveTo>
                    <a:pt x="0" y="22859"/>
                  </a:moveTo>
                  <a:lnTo>
                    <a:pt x="0" y="0"/>
                  </a:lnTo>
                </a:path>
              </a:pathLst>
            </a:custGeom>
            <a:ln w="476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326" name="object 2326"/>
            <p:cNvSpPr/>
            <p:nvPr/>
          </p:nvSpPr>
          <p:spPr>
            <a:xfrm>
              <a:off x="5801867" y="7383780"/>
              <a:ext cx="1905" cy="22860"/>
            </a:xfrm>
            <a:custGeom>
              <a:avLst/>
              <a:gdLst/>
              <a:ahLst/>
              <a:cxnLst/>
              <a:rect l="l" t="t" r="r" b="b"/>
              <a:pathLst>
                <a:path w="1904" h="22859">
                  <a:moveTo>
                    <a:pt x="762" y="-2381"/>
                  </a:moveTo>
                  <a:lnTo>
                    <a:pt x="762" y="25240"/>
                  </a:lnTo>
                </a:path>
              </a:pathLst>
            </a:custGeom>
            <a:ln w="6286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327" name="object 2327"/>
            <p:cNvSpPr/>
            <p:nvPr/>
          </p:nvSpPr>
          <p:spPr>
            <a:xfrm>
              <a:off x="5803392" y="7383780"/>
              <a:ext cx="1905" cy="22860"/>
            </a:xfrm>
            <a:custGeom>
              <a:avLst/>
              <a:gdLst/>
              <a:ahLst/>
              <a:cxnLst/>
              <a:rect l="l" t="t" r="r" b="b"/>
              <a:pathLst>
                <a:path w="1904" h="22859">
                  <a:moveTo>
                    <a:pt x="761" y="-2381"/>
                  </a:moveTo>
                  <a:lnTo>
                    <a:pt x="761" y="25240"/>
                  </a:lnTo>
                </a:path>
              </a:pathLst>
            </a:custGeom>
            <a:ln w="6286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328" name="object 2328"/>
            <p:cNvSpPr/>
            <p:nvPr/>
          </p:nvSpPr>
          <p:spPr>
            <a:xfrm>
              <a:off x="5805677" y="7381398"/>
              <a:ext cx="0" cy="27940"/>
            </a:xfrm>
            <a:custGeom>
              <a:avLst/>
              <a:gdLst/>
              <a:ahLst/>
              <a:cxnLst/>
              <a:rect l="l" t="t" r="r" b="b"/>
              <a:pathLst>
                <a:path h="27940">
                  <a:moveTo>
                    <a:pt x="0" y="0"/>
                  </a:moveTo>
                  <a:lnTo>
                    <a:pt x="0" y="27622"/>
                  </a:lnTo>
                </a:path>
                <a:path h="27940">
                  <a:moveTo>
                    <a:pt x="0" y="0"/>
                  </a:moveTo>
                  <a:lnTo>
                    <a:pt x="0" y="27622"/>
                  </a:lnTo>
                </a:path>
              </a:pathLst>
            </a:custGeom>
            <a:ln w="6286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329" name="object 2329"/>
            <p:cNvSpPr/>
            <p:nvPr/>
          </p:nvSpPr>
          <p:spPr>
            <a:xfrm>
              <a:off x="5806439" y="7383780"/>
              <a:ext cx="1905" cy="22860"/>
            </a:xfrm>
            <a:custGeom>
              <a:avLst/>
              <a:gdLst/>
              <a:ahLst/>
              <a:cxnLst/>
              <a:rect l="l" t="t" r="r" b="b"/>
              <a:pathLst>
                <a:path w="1904" h="22859">
                  <a:moveTo>
                    <a:pt x="762" y="-2381"/>
                  </a:moveTo>
                  <a:lnTo>
                    <a:pt x="762" y="25240"/>
                  </a:lnTo>
                </a:path>
              </a:pathLst>
            </a:custGeom>
            <a:ln w="6286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330" name="object 2330"/>
            <p:cNvSpPr/>
            <p:nvPr/>
          </p:nvSpPr>
          <p:spPr>
            <a:xfrm>
              <a:off x="5807964" y="7383780"/>
              <a:ext cx="0" cy="22860"/>
            </a:xfrm>
            <a:custGeom>
              <a:avLst/>
              <a:gdLst/>
              <a:ahLst/>
              <a:cxnLst/>
              <a:rect l="l" t="t" r="r" b="b"/>
              <a:pathLst>
                <a:path h="22859">
                  <a:moveTo>
                    <a:pt x="0" y="22859"/>
                  </a:moveTo>
                  <a:lnTo>
                    <a:pt x="0" y="0"/>
                  </a:lnTo>
                </a:path>
              </a:pathLst>
            </a:custGeom>
            <a:ln w="476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331" name="object 2331"/>
            <p:cNvSpPr/>
            <p:nvPr/>
          </p:nvSpPr>
          <p:spPr>
            <a:xfrm>
              <a:off x="5808726" y="7381398"/>
              <a:ext cx="0" cy="27940"/>
            </a:xfrm>
            <a:custGeom>
              <a:avLst/>
              <a:gdLst/>
              <a:ahLst/>
              <a:cxnLst/>
              <a:rect l="l" t="t" r="r" b="b"/>
              <a:pathLst>
                <a:path h="27940">
                  <a:moveTo>
                    <a:pt x="0" y="0"/>
                  </a:moveTo>
                  <a:lnTo>
                    <a:pt x="0" y="27622"/>
                  </a:lnTo>
                </a:path>
                <a:path h="27940">
                  <a:moveTo>
                    <a:pt x="0" y="0"/>
                  </a:moveTo>
                  <a:lnTo>
                    <a:pt x="0" y="27622"/>
                  </a:lnTo>
                </a:path>
              </a:pathLst>
            </a:custGeom>
            <a:ln w="6286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332" name="object 2332"/>
            <p:cNvSpPr/>
            <p:nvPr/>
          </p:nvSpPr>
          <p:spPr>
            <a:xfrm>
              <a:off x="5811011" y="7383780"/>
              <a:ext cx="3175" cy="22860"/>
            </a:xfrm>
            <a:custGeom>
              <a:avLst/>
              <a:gdLst/>
              <a:ahLst/>
              <a:cxnLst/>
              <a:rect l="l" t="t" r="r" b="b"/>
              <a:pathLst>
                <a:path w="3175" h="22859">
                  <a:moveTo>
                    <a:pt x="0" y="22859"/>
                  </a:moveTo>
                  <a:lnTo>
                    <a:pt x="0" y="0"/>
                  </a:lnTo>
                </a:path>
                <a:path w="3175" h="22859">
                  <a:moveTo>
                    <a:pt x="1523" y="22859"/>
                  </a:moveTo>
                  <a:lnTo>
                    <a:pt x="1523" y="0"/>
                  </a:lnTo>
                </a:path>
                <a:path w="3175" h="22859">
                  <a:moveTo>
                    <a:pt x="1523" y="22859"/>
                  </a:moveTo>
                  <a:lnTo>
                    <a:pt x="1523" y="0"/>
                  </a:lnTo>
                </a:path>
                <a:path w="3175" h="22859">
                  <a:moveTo>
                    <a:pt x="3048" y="22859"/>
                  </a:moveTo>
                  <a:lnTo>
                    <a:pt x="3048" y="0"/>
                  </a:lnTo>
                </a:path>
              </a:pathLst>
            </a:custGeom>
            <a:ln w="476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333" name="object 2333"/>
            <p:cNvSpPr/>
            <p:nvPr/>
          </p:nvSpPr>
          <p:spPr>
            <a:xfrm>
              <a:off x="5814060" y="7383780"/>
              <a:ext cx="1905" cy="22860"/>
            </a:xfrm>
            <a:custGeom>
              <a:avLst/>
              <a:gdLst/>
              <a:ahLst/>
              <a:cxnLst/>
              <a:rect l="l" t="t" r="r" b="b"/>
              <a:pathLst>
                <a:path w="1904" h="22859">
                  <a:moveTo>
                    <a:pt x="761" y="-2381"/>
                  </a:moveTo>
                  <a:lnTo>
                    <a:pt x="761" y="25240"/>
                  </a:lnTo>
                </a:path>
              </a:pathLst>
            </a:custGeom>
            <a:ln w="6286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334" name="object 2334"/>
            <p:cNvSpPr/>
            <p:nvPr/>
          </p:nvSpPr>
          <p:spPr>
            <a:xfrm>
              <a:off x="5816345" y="7381398"/>
              <a:ext cx="0" cy="27940"/>
            </a:xfrm>
            <a:custGeom>
              <a:avLst/>
              <a:gdLst/>
              <a:ahLst/>
              <a:cxnLst/>
              <a:rect l="l" t="t" r="r" b="b"/>
              <a:pathLst>
                <a:path h="27940">
                  <a:moveTo>
                    <a:pt x="0" y="0"/>
                  </a:moveTo>
                  <a:lnTo>
                    <a:pt x="0" y="27622"/>
                  </a:lnTo>
                </a:path>
                <a:path h="27940">
                  <a:moveTo>
                    <a:pt x="0" y="0"/>
                  </a:moveTo>
                  <a:lnTo>
                    <a:pt x="0" y="27622"/>
                  </a:lnTo>
                </a:path>
              </a:pathLst>
            </a:custGeom>
            <a:ln w="6286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335" name="object 2335"/>
            <p:cNvSpPr/>
            <p:nvPr/>
          </p:nvSpPr>
          <p:spPr>
            <a:xfrm>
              <a:off x="5817107" y="7383780"/>
              <a:ext cx="1905" cy="22860"/>
            </a:xfrm>
            <a:custGeom>
              <a:avLst/>
              <a:gdLst/>
              <a:ahLst/>
              <a:cxnLst/>
              <a:rect l="l" t="t" r="r" b="b"/>
              <a:pathLst>
                <a:path w="1904" h="22859">
                  <a:moveTo>
                    <a:pt x="762" y="-2381"/>
                  </a:moveTo>
                  <a:lnTo>
                    <a:pt x="762" y="25240"/>
                  </a:lnTo>
                </a:path>
              </a:pathLst>
            </a:custGeom>
            <a:ln w="6286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336" name="object 2336"/>
            <p:cNvSpPr/>
            <p:nvPr/>
          </p:nvSpPr>
          <p:spPr>
            <a:xfrm>
              <a:off x="5818632" y="7383780"/>
              <a:ext cx="1905" cy="22860"/>
            </a:xfrm>
            <a:custGeom>
              <a:avLst/>
              <a:gdLst/>
              <a:ahLst/>
              <a:cxnLst/>
              <a:rect l="l" t="t" r="r" b="b"/>
              <a:pathLst>
                <a:path w="1904" h="22859">
                  <a:moveTo>
                    <a:pt x="761" y="-2381"/>
                  </a:moveTo>
                  <a:lnTo>
                    <a:pt x="761" y="25240"/>
                  </a:lnTo>
                </a:path>
              </a:pathLst>
            </a:custGeom>
            <a:ln w="6286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337" name="object 2337"/>
            <p:cNvSpPr/>
            <p:nvPr/>
          </p:nvSpPr>
          <p:spPr>
            <a:xfrm>
              <a:off x="5820917" y="7381398"/>
              <a:ext cx="0" cy="27940"/>
            </a:xfrm>
            <a:custGeom>
              <a:avLst/>
              <a:gdLst/>
              <a:ahLst/>
              <a:cxnLst/>
              <a:rect l="l" t="t" r="r" b="b"/>
              <a:pathLst>
                <a:path h="27940">
                  <a:moveTo>
                    <a:pt x="0" y="0"/>
                  </a:moveTo>
                  <a:lnTo>
                    <a:pt x="0" y="27622"/>
                  </a:lnTo>
                </a:path>
                <a:path h="27940">
                  <a:moveTo>
                    <a:pt x="0" y="0"/>
                  </a:moveTo>
                  <a:lnTo>
                    <a:pt x="0" y="27622"/>
                  </a:lnTo>
                </a:path>
              </a:pathLst>
            </a:custGeom>
            <a:ln w="6286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338" name="object 2338"/>
            <p:cNvSpPr/>
            <p:nvPr/>
          </p:nvSpPr>
          <p:spPr>
            <a:xfrm>
              <a:off x="5821679" y="7383780"/>
              <a:ext cx="3175" cy="22860"/>
            </a:xfrm>
            <a:custGeom>
              <a:avLst/>
              <a:gdLst/>
              <a:ahLst/>
              <a:cxnLst/>
              <a:rect l="l" t="t" r="r" b="b"/>
              <a:pathLst>
                <a:path w="3175" h="22859">
                  <a:moveTo>
                    <a:pt x="0" y="22859"/>
                  </a:moveTo>
                  <a:lnTo>
                    <a:pt x="0" y="0"/>
                  </a:lnTo>
                </a:path>
                <a:path w="3175" h="22859">
                  <a:moveTo>
                    <a:pt x="1523" y="22859"/>
                  </a:moveTo>
                  <a:lnTo>
                    <a:pt x="1523" y="0"/>
                  </a:lnTo>
                </a:path>
                <a:path w="3175" h="22859">
                  <a:moveTo>
                    <a:pt x="1523" y="22859"/>
                  </a:moveTo>
                  <a:lnTo>
                    <a:pt x="1523" y="0"/>
                  </a:lnTo>
                </a:path>
                <a:path w="3175" h="22859">
                  <a:moveTo>
                    <a:pt x="3048" y="22859"/>
                  </a:moveTo>
                  <a:lnTo>
                    <a:pt x="3048" y="0"/>
                  </a:lnTo>
                </a:path>
              </a:pathLst>
            </a:custGeom>
            <a:ln w="476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339" name="object 2339"/>
            <p:cNvSpPr/>
            <p:nvPr/>
          </p:nvSpPr>
          <p:spPr>
            <a:xfrm>
              <a:off x="5826252" y="7383780"/>
              <a:ext cx="1905" cy="22860"/>
            </a:xfrm>
            <a:custGeom>
              <a:avLst/>
              <a:gdLst/>
              <a:ahLst/>
              <a:cxnLst/>
              <a:rect l="l" t="t" r="r" b="b"/>
              <a:pathLst>
                <a:path w="1904" h="22859">
                  <a:moveTo>
                    <a:pt x="762" y="-2381"/>
                  </a:moveTo>
                  <a:lnTo>
                    <a:pt x="762" y="25240"/>
                  </a:lnTo>
                </a:path>
              </a:pathLst>
            </a:custGeom>
            <a:ln w="6286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340" name="object 2340"/>
            <p:cNvSpPr/>
            <p:nvPr/>
          </p:nvSpPr>
          <p:spPr>
            <a:xfrm>
              <a:off x="5827776" y="7383780"/>
              <a:ext cx="0" cy="22860"/>
            </a:xfrm>
            <a:custGeom>
              <a:avLst/>
              <a:gdLst/>
              <a:ahLst/>
              <a:cxnLst/>
              <a:rect l="l" t="t" r="r" b="b"/>
              <a:pathLst>
                <a:path h="22859">
                  <a:moveTo>
                    <a:pt x="0" y="22859"/>
                  </a:moveTo>
                  <a:lnTo>
                    <a:pt x="0" y="0"/>
                  </a:lnTo>
                </a:path>
                <a:path h="22859">
                  <a:moveTo>
                    <a:pt x="0" y="22859"/>
                  </a:moveTo>
                  <a:lnTo>
                    <a:pt x="0" y="0"/>
                  </a:lnTo>
                </a:path>
              </a:pathLst>
            </a:custGeom>
            <a:ln w="476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341" name="object 2341"/>
            <p:cNvSpPr/>
            <p:nvPr/>
          </p:nvSpPr>
          <p:spPr>
            <a:xfrm>
              <a:off x="5828538" y="7381398"/>
              <a:ext cx="1905" cy="27940"/>
            </a:xfrm>
            <a:custGeom>
              <a:avLst/>
              <a:gdLst/>
              <a:ahLst/>
              <a:cxnLst/>
              <a:rect l="l" t="t" r="r" b="b"/>
              <a:pathLst>
                <a:path w="1904" h="27940">
                  <a:moveTo>
                    <a:pt x="0" y="0"/>
                  </a:moveTo>
                  <a:lnTo>
                    <a:pt x="0" y="27622"/>
                  </a:lnTo>
                </a:path>
                <a:path w="1904" h="27940">
                  <a:moveTo>
                    <a:pt x="1523" y="0"/>
                  </a:moveTo>
                  <a:lnTo>
                    <a:pt x="1523" y="27622"/>
                  </a:lnTo>
                </a:path>
              </a:pathLst>
            </a:custGeom>
            <a:ln w="6286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342" name="object 2342"/>
            <p:cNvSpPr/>
            <p:nvPr/>
          </p:nvSpPr>
          <p:spPr>
            <a:xfrm>
              <a:off x="5831585" y="7381398"/>
              <a:ext cx="0" cy="27940"/>
            </a:xfrm>
            <a:custGeom>
              <a:avLst/>
              <a:gdLst/>
              <a:ahLst/>
              <a:cxnLst/>
              <a:rect l="l" t="t" r="r" b="b"/>
              <a:pathLst>
                <a:path h="27940">
                  <a:moveTo>
                    <a:pt x="0" y="0"/>
                  </a:moveTo>
                  <a:lnTo>
                    <a:pt x="0" y="27622"/>
                  </a:lnTo>
                </a:path>
                <a:path h="27940">
                  <a:moveTo>
                    <a:pt x="0" y="0"/>
                  </a:moveTo>
                  <a:lnTo>
                    <a:pt x="0" y="27622"/>
                  </a:lnTo>
                </a:path>
              </a:pathLst>
            </a:custGeom>
            <a:ln w="6286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343" name="object 2343"/>
            <p:cNvSpPr/>
            <p:nvPr/>
          </p:nvSpPr>
          <p:spPr>
            <a:xfrm>
              <a:off x="5832347" y="7383780"/>
              <a:ext cx="1905" cy="22860"/>
            </a:xfrm>
            <a:custGeom>
              <a:avLst/>
              <a:gdLst/>
              <a:ahLst/>
              <a:cxnLst/>
              <a:rect l="l" t="t" r="r" b="b"/>
              <a:pathLst>
                <a:path w="1904" h="22859">
                  <a:moveTo>
                    <a:pt x="761" y="-2381"/>
                  </a:moveTo>
                  <a:lnTo>
                    <a:pt x="761" y="25240"/>
                  </a:lnTo>
                </a:path>
              </a:pathLst>
            </a:custGeom>
            <a:ln w="6286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344" name="object 2344"/>
            <p:cNvSpPr/>
            <p:nvPr/>
          </p:nvSpPr>
          <p:spPr>
            <a:xfrm>
              <a:off x="5835396" y="7383780"/>
              <a:ext cx="0" cy="22860"/>
            </a:xfrm>
            <a:custGeom>
              <a:avLst/>
              <a:gdLst/>
              <a:ahLst/>
              <a:cxnLst/>
              <a:rect l="l" t="t" r="r" b="b"/>
              <a:pathLst>
                <a:path h="22859">
                  <a:moveTo>
                    <a:pt x="0" y="22859"/>
                  </a:moveTo>
                  <a:lnTo>
                    <a:pt x="0" y="0"/>
                  </a:lnTo>
                </a:path>
                <a:path h="22859">
                  <a:moveTo>
                    <a:pt x="0" y="22859"/>
                  </a:moveTo>
                  <a:lnTo>
                    <a:pt x="0" y="0"/>
                  </a:lnTo>
                </a:path>
                <a:path h="22859">
                  <a:moveTo>
                    <a:pt x="0" y="22859"/>
                  </a:moveTo>
                  <a:lnTo>
                    <a:pt x="0" y="0"/>
                  </a:lnTo>
                </a:path>
              </a:pathLst>
            </a:custGeom>
            <a:ln w="476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345" name="object 2345"/>
            <p:cNvSpPr/>
            <p:nvPr/>
          </p:nvSpPr>
          <p:spPr>
            <a:xfrm>
              <a:off x="5836920" y="7383780"/>
              <a:ext cx="1905" cy="22860"/>
            </a:xfrm>
            <a:custGeom>
              <a:avLst/>
              <a:gdLst/>
              <a:ahLst/>
              <a:cxnLst/>
              <a:rect l="l" t="t" r="r" b="b"/>
              <a:pathLst>
                <a:path w="1904" h="22859">
                  <a:moveTo>
                    <a:pt x="762" y="-2381"/>
                  </a:moveTo>
                  <a:lnTo>
                    <a:pt x="762" y="25240"/>
                  </a:lnTo>
                </a:path>
              </a:pathLst>
            </a:custGeom>
            <a:ln w="6286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346" name="object 2346"/>
            <p:cNvSpPr/>
            <p:nvPr/>
          </p:nvSpPr>
          <p:spPr>
            <a:xfrm>
              <a:off x="5838444" y="7383780"/>
              <a:ext cx="1905" cy="22860"/>
            </a:xfrm>
            <a:custGeom>
              <a:avLst/>
              <a:gdLst/>
              <a:ahLst/>
              <a:cxnLst/>
              <a:rect l="l" t="t" r="r" b="b"/>
              <a:pathLst>
                <a:path w="1904" h="22859">
                  <a:moveTo>
                    <a:pt x="0" y="22859"/>
                  </a:moveTo>
                  <a:lnTo>
                    <a:pt x="0" y="0"/>
                  </a:lnTo>
                </a:path>
                <a:path w="1904" h="22859">
                  <a:moveTo>
                    <a:pt x="0" y="22859"/>
                  </a:moveTo>
                  <a:lnTo>
                    <a:pt x="0" y="0"/>
                  </a:lnTo>
                </a:path>
                <a:path w="1904" h="22859">
                  <a:moveTo>
                    <a:pt x="1523" y="22859"/>
                  </a:moveTo>
                  <a:lnTo>
                    <a:pt x="1523" y="0"/>
                  </a:lnTo>
                </a:path>
              </a:pathLst>
            </a:custGeom>
            <a:ln w="476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347" name="object 2347"/>
            <p:cNvSpPr/>
            <p:nvPr/>
          </p:nvSpPr>
          <p:spPr>
            <a:xfrm>
              <a:off x="5841492" y="7383780"/>
              <a:ext cx="1905" cy="22860"/>
            </a:xfrm>
            <a:custGeom>
              <a:avLst/>
              <a:gdLst/>
              <a:ahLst/>
              <a:cxnLst/>
              <a:rect l="l" t="t" r="r" b="b"/>
              <a:pathLst>
                <a:path w="1904" h="22859">
                  <a:moveTo>
                    <a:pt x="761" y="-2381"/>
                  </a:moveTo>
                  <a:lnTo>
                    <a:pt x="761" y="25240"/>
                  </a:lnTo>
                </a:path>
              </a:pathLst>
            </a:custGeom>
            <a:ln w="6286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348" name="object 2348"/>
            <p:cNvSpPr/>
            <p:nvPr/>
          </p:nvSpPr>
          <p:spPr>
            <a:xfrm>
              <a:off x="5843015" y="7383780"/>
              <a:ext cx="0" cy="22860"/>
            </a:xfrm>
            <a:custGeom>
              <a:avLst/>
              <a:gdLst/>
              <a:ahLst/>
              <a:cxnLst/>
              <a:rect l="l" t="t" r="r" b="b"/>
              <a:pathLst>
                <a:path h="22859">
                  <a:moveTo>
                    <a:pt x="0" y="22859"/>
                  </a:moveTo>
                  <a:lnTo>
                    <a:pt x="0" y="0"/>
                  </a:lnTo>
                </a:path>
                <a:path h="22859">
                  <a:moveTo>
                    <a:pt x="0" y="22859"/>
                  </a:moveTo>
                  <a:lnTo>
                    <a:pt x="0" y="0"/>
                  </a:lnTo>
                </a:path>
              </a:pathLst>
            </a:custGeom>
            <a:ln w="476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349" name="object 2349"/>
            <p:cNvSpPr/>
            <p:nvPr/>
          </p:nvSpPr>
          <p:spPr>
            <a:xfrm>
              <a:off x="5843015" y="7383780"/>
              <a:ext cx="1905" cy="22860"/>
            </a:xfrm>
            <a:custGeom>
              <a:avLst/>
              <a:gdLst/>
              <a:ahLst/>
              <a:cxnLst/>
              <a:rect l="l" t="t" r="r" b="b"/>
              <a:pathLst>
                <a:path w="1904" h="22859">
                  <a:moveTo>
                    <a:pt x="761" y="-2381"/>
                  </a:moveTo>
                  <a:lnTo>
                    <a:pt x="761" y="25240"/>
                  </a:lnTo>
                </a:path>
              </a:pathLst>
            </a:custGeom>
            <a:ln w="6286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350" name="object 2350"/>
            <p:cNvSpPr/>
            <p:nvPr/>
          </p:nvSpPr>
          <p:spPr>
            <a:xfrm>
              <a:off x="5846064" y="7383780"/>
              <a:ext cx="0" cy="22860"/>
            </a:xfrm>
            <a:custGeom>
              <a:avLst/>
              <a:gdLst/>
              <a:ahLst/>
              <a:cxnLst/>
              <a:rect l="l" t="t" r="r" b="b"/>
              <a:pathLst>
                <a:path h="22859">
                  <a:moveTo>
                    <a:pt x="0" y="22859"/>
                  </a:moveTo>
                  <a:lnTo>
                    <a:pt x="0" y="0"/>
                  </a:lnTo>
                </a:path>
                <a:path h="22859">
                  <a:moveTo>
                    <a:pt x="0" y="22859"/>
                  </a:moveTo>
                  <a:lnTo>
                    <a:pt x="0" y="0"/>
                  </a:lnTo>
                </a:path>
              </a:pathLst>
            </a:custGeom>
            <a:ln w="476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351" name="object 2351"/>
            <p:cNvSpPr/>
            <p:nvPr/>
          </p:nvSpPr>
          <p:spPr>
            <a:xfrm>
              <a:off x="5846064" y="7383780"/>
              <a:ext cx="1905" cy="22860"/>
            </a:xfrm>
            <a:custGeom>
              <a:avLst/>
              <a:gdLst/>
              <a:ahLst/>
              <a:cxnLst/>
              <a:rect l="l" t="t" r="r" b="b"/>
              <a:pathLst>
                <a:path w="1904" h="22859">
                  <a:moveTo>
                    <a:pt x="761" y="-2381"/>
                  </a:moveTo>
                  <a:lnTo>
                    <a:pt x="761" y="25240"/>
                  </a:lnTo>
                </a:path>
              </a:pathLst>
            </a:custGeom>
            <a:ln w="6286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352" name="object 2352"/>
            <p:cNvSpPr/>
            <p:nvPr/>
          </p:nvSpPr>
          <p:spPr>
            <a:xfrm>
              <a:off x="5849111" y="7383780"/>
              <a:ext cx="1905" cy="22860"/>
            </a:xfrm>
            <a:custGeom>
              <a:avLst/>
              <a:gdLst/>
              <a:ahLst/>
              <a:cxnLst/>
              <a:rect l="l" t="t" r="r" b="b"/>
              <a:pathLst>
                <a:path w="1904" h="22859">
                  <a:moveTo>
                    <a:pt x="0" y="22859"/>
                  </a:moveTo>
                  <a:lnTo>
                    <a:pt x="0" y="0"/>
                  </a:lnTo>
                </a:path>
                <a:path w="1904" h="22859">
                  <a:moveTo>
                    <a:pt x="1523" y="22859"/>
                  </a:moveTo>
                  <a:lnTo>
                    <a:pt x="1523" y="0"/>
                  </a:lnTo>
                </a:path>
                <a:path w="1904" h="22859">
                  <a:moveTo>
                    <a:pt x="1523" y="22859"/>
                  </a:moveTo>
                  <a:lnTo>
                    <a:pt x="1523" y="0"/>
                  </a:lnTo>
                </a:path>
              </a:pathLst>
            </a:custGeom>
            <a:ln w="476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353" name="object 2353"/>
            <p:cNvSpPr/>
            <p:nvPr/>
          </p:nvSpPr>
          <p:spPr>
            <a:xfrm>
              <a:off x="5850635" y="7383780"/>
              <a:ext cx="1905" cy="22860"/>
            </a:xfrm>
            <a:custGeom>
              <a:avLst/>
              <a:gdLst/>
              <a:ahLst/>
              <a:cxnLst/>
              <a:rect l="l" t="t" r="r" b="b"/>
              <a:pathLst>
                <a:path w="1904" h="22859">
                  <a:moveTo>
                    <a:pt x="762" y="-2381"/>
                  </a:moveTo>
                  <a:lnTo>
                    <a:pt x="762" y="25240"/>
                  </a:lnTo>
                </a:path>
              </a:pathLst>
            </a:custGeom>
            <a:ln w="6286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354" name="object 2354"/>
            <p:cNvSpPr/>
            <p:nvPr/>
          </p:nvSpPr>
          <p:spPr>
            <a:xfrm>
              <a:off x="5852160" y="7383780"/>
              <a:ext cx="1905" cy="22860"/>
            </a:xfrm>
            <a:custGeom>
              <a:avLst/>
              <a:gdLst/>
              <a:ahLst/>
              <a:cxnLst/>
              <a:rect l="l" t="t" r="r" b="b"/>
              <a:pathLst>
                <a:path w="1904" h="22859">
                  <a:moveTo>
                    <a:pt x="761" y="-2381"/>
                  </a:moveTo>
                  <a:lnTo>
                    <a:pt x="761" y="25240"/>
                  </a:lnTo>
                </a:path>
              </a:pathLst>
            </a:custGeom>
            <a:ln w="6286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355" name="object 2355"/>
            <p:cNvSpPr/>
            <p:nvPr/>
          </p:nvSpPr>
          <p:spPr>
            <a:xfrm>
              <a:off x="5853684" y="7383780"/>
              <a:ext cx="0" cy="22860"/>
            </a:xfrm>
            <a:custGeom>
              <a:avLst/>
              <a:gdLst/>
              <a:ahLst/>
              <a:cxnLst/>
              <a:rect l="l" t="t" r="r" b="b"/>
              <a:pathLst>
                <a:path h="22859">
                  <a:moveTo>
                    <a:pt x="0" y="22859"/>
                  </a:moveTo>
                  <a:lnTo>
                    <a:pt x="0" y="0"/>
                  </a:lnTo>
                </a:path>
                <a:path h="22859">
                  <a:moveTo>
                    <a:pt x="0" y="22859"/>
                  </a:moveTo>
                  <a:lnTo>
                    <a:pt x="0" y="0"/>
                  </a:lnTo>
                </a:path>
              </a:pathLst>
            </a:custGeom>
            <a:ln w="476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356" name="object 2356"/>
            <p:cNvSpPr/>
            <p:nvPr/>
          </p:nvSpPr>
          <p:spPr>
            <a:xfrm>
              <a:off x="5855207" y="7383780"/>
              <a:ext cx="1905" cy="22860"/>
            </a:xfrm>
            <a:custGeom>
              <a:avLst/>
              <a:gdLst/>
              <a:ahLst/>
              <a:cxnLst/>
              <a:rect l="l" t="t" r="r" b="b"/>
              <a:pathLst>
                <a:path w="1904" h="22859">
                  <a:moveTo>
                    <a:pt x="762" y="-2381"/>
                  </a:moveTo>
                  <a:lnTo>
                    <a:pt x="762" y="25240"/>
                  </a:lnTo>
                </a:path>
              </a:pathLst>
            </a:custGeom>
            <a:ln w="6286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357" name="object 2357"/>
            <p:cNvSpPr/>
            <p:nvPr/>
          </p:nvSpPr>
          <p:spPr>
            <a:xfrm>
              <a:off x="5857494" y="7381398"/>
              <a:ext cx="0" cy="27940"/>
            </a:xfrm>
            <a:custGeom>
              <a:avLst/>
              <a:gdLst/>
              <a:ahLst/>
              <a:cxnLst/>
              <a:rect l="l" t="t" r="r" b="b"/>
              <a:pathLst>
                <a:path h="27940">
                  <a:moveTo>
                    <a:pt x="0" y="0"/>
                  </a:moveTo>
                  <a:lnTo>
                    <a:pt x="0" y="27622"/>
                  </a:lnTo>
                </a:path>
                <a:path h="27940">
                  <a:moveTo>
                    <a:pt x="0" y="0"/>
                  </a:moveTo>
                  <a:lnTo>
                    <a:pt x="0" y="27622"/>
                  </a:lnTo>
                </a:path>
              </a:pathLst>
            </a:custGeom>
            <a:ln w="6286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358" name="object 2358"/>
            <p:cNvSpPr/>
            <p:nvPr/>
          </p:nvSpPr>
          <p:spPr>
            <a:xfrm>
              <a:off x="5858255" y="7383780"/>
              <a:ext cx="6350" cy="22860"/>
            </a:xfrm>
            <a:custGeom>
              <a:avLst/>
              <a:gdLst/>
              <a:ahLst/>
              <a:cxnLst/>
              <a:rect l="l" t="t" r="r" b="b"/>
              <a:pathLst>
                <a:path w="6350" h="22859">
                  <a:moveTo>
                    <a:pt x="0" y="22859"/>
                  </a:moveTo>
                  <a:lnTo>
                    <a:pt x="0" y="0"/>
                  </a:lnTo>
                </a:path>
                <a:path w="6350" h="22859">
                  <a:moveTo>
                    <a:pt x="1524" y="22859"/>
                  </a:moveTo>
                  <a:lnTo>
                    <a:pt x="1524" y="0"/>
                  </a:lnTo>
                </a:path>
                <a:path w="6350" h="22859">
                  <a:moveTo>
                    <a:pt x="3048" y="22859"/>
                  </a:moveTo>
                  <a:lnTo>
                    <a:pt x="3048" y="0"/>
                  </a:lnTo>
                </a:path>
                <a:path w="6350" h="22859">
                  <a:moveTo>
                    <a:pt x="3048" y="22859"/>
                  </a:moveTo>
                  <a:lnTo>
                    <a:pt x="3048" y="0"/>
                  </a:lnTo>
                </a:path>
                <a:path w="6350" h="22859">
                  <a:moveTo>
                    <a:pt x="4572" y="22859"/>
                  </a:moveTo>
                  <a:lnTo>
                    <a:pt x="4572" y="0"/>
                  </a:lnTo>
                </a:path>
                <a:path w="6350" h="22859">
                  <a:moveTo>
                    <a:pt x="6096" y="22859"/>
                  </a:moveTo>
                  <a:lnTo>
                    <a:pt x="6096" y="0"/>
                  </a:lnTo>
                </a:path>
              </a:pathLst>
            </a:custGeom>
            <a:ln w="476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359" name="object 2359"/>
            <p:cNvSpPr/>
            <p:nvPr/>
          </p:nvSpPr>
          <p:spPr>
            <a:xfrm>
              <a:off x="5865114" y="7381398"/>
              <a:ext cx="0" cy="27940"/>
            </a:xfrm>
            <a:custGeom>
              <a:avLst/>
              <a:gdLst/>
              <a:ahLst/>
              <a:cxnLst/>
              <a:rect l="l" t="t" r="r" b="b"/>
              <a:pathLst>
                <a:path h="27940">
                  <a:moveTo>
                    <a:pt x="0" y="0"/>
                  </a:moveTo>
                  <a:lnTo>
                    <a:pt x="0" y="27622"/>
                  </a:lnTo>
                </a:path>
                <a:path h="27940">
                  <a:moveTo>
                    <a:pt x="0" y="0"/>
                  </a:moveTo>
                  <a:lnTo>
                    <a:pt x="0" y="27622"/>
                  </a:lnTo>
                </a:path>
              </a:pathLst>
            </a:custGeom>
            <a:ln w="6286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360" name="object 2360"/>
            <p:cNvSpPr/>
            <p:nvPr/>
          </p:nvSpPr>
          <p:spPr>
            <a:xfrm>
              <a:off x="5866638" y="7381398"/>
              <a:ext cx="1905" cy="27940"/>
            </a:xfrm>
            <a:custGeom>
              <a:avLst/>
              <a:gdLst/>
              <a:ahLst/>
              <a:cxnLst/>
              <a:rect l="l" t="t" r="r" b="b"/>
              <a:pathLst>
                <a:path w="1904" h="27940">
                  <a:moveTo>
                    <a:pt x="0" y="0"/>
                  </a:moveTo>
                  <a:lnTo>
                    <a:pt x="0" y="27622"/>
                  </a:lnTo>
                </a:path>
                <a:path w="1904" h="27940">
                  <a:moveTo>
                    <a:pt x="1523" y="0"/>
                  </a:moveTo>
                  <a:lnTo>
                    <a:pt x="1523" y="27622"/>
                  </a:lnTo>
                </a:path>
                <a:path w="1904" h="27940">
                  <a:moveTo>
                    <a:pt x="1523" y="0"/>
                  </a:moveTo>
                  <a:lnTo>
                    <a:pt x="1523" y="27622"/>
                  </a:lnTo>
                </a:path>
              </a:pathLst>
            </a:custGeom>
            <a:ln w="6286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361" name="object 2361"/>
            <p:cNvSpPr/>
            <p:nvPr/>
          </p:nvSpPr>
          <p:spPr>
            <a:xfrm>
              <a:off x="5868923" y="7383780"/>
              <a:ext cx="1905" cy="22860"/>
            </a:xfrm>
            <a:custGeom>
              <a:avLst/>
              <a:gdLst/>
              <a:ahLst/>
              <a:cxnLst/>
              <a:rect l="l" t="t" r="r" b="b"/>
              <a:pathLst>
                <a:path w="1904" h="22859">
                  <a:moveTo>
                    <a:pt x="762" y="-2381"/>
                  </a:moveTo>
                  <a:lnTo>
                    <a:pt x="762" y="25240"/>
                  </a:lnTo>
                </a:path>
              </a:pathLst>
            </a:custGeom>
            <a:ln w="6286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362" name="object 2362"/>
            <p:cNvSpPr/>
            <p:nvPr/>
          </p:nvSpPr>
          <p:spPr>
            <a:xfrm>
              <a:off x="5870447" y="7383780"/>
              <a:ext cx="1905" cy="22860"/>
            </a:xfrm>
            <a:custGeom>
              <a:avLst/>
              <a:gdLst/>
              <a:ahLst/>
              <a:cxnLst/>
              <a:rect l="l" t="t" r="r" b="b"/>
              <a:pathLst>
                <a:path w="1904" h="22859">
                  <a:moveTo>
                    <a:pt x="761" y="-2381"/>
                  </a:moveTo>
                  <a:lnTo>
                    <a:pt x="761" y="25240"/>
                  </a:lnTo>
                </a:path>
              </a:pathLst>
            </a:custGeom>
            <a:ln w="6286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363" name="object 2363"/>
            <p:cNvSpPr/>
            <p:nvPr/>
          </p:nvSpPr>
          <p:spPr>
            <a:xfrm>
              <a:off x="5873496" y="7383780"/>
              <a:ext cx="5080" cy="22860"/>
            </a:xfrm>
            <a:custGeom>
              <a:avLst/>
              <a:gdLst/>
              <a:ahLst/>
              <a:cxnLst/>
              <a:rect l="l" t="t" r="r" b="b"/>
              <a:pathLst>
                <a:path w="5079" h="22859">
                  <a:moveTo>
                    <a:pt x="0" y="22859"/>
                  </a:moveTo>
                  <a:lnTo>
                    <a:pt x="0" y="0"/>
                  </a:lnTo>
                </a:path>
                <a:path w="5079" h="22859">
                  <a:moveTo>
                    <a:pt x="0" y="22859"/>
                  </a:moveTo>
                  <a:lnTo>
                    <a:pt x="0" y="0"/>
                  </a:lnTo>
                </a:path>
                <a:path w="5079" h="22859">
                  <a:moveTo>
                    <a:pt x="0" y="22859"/>
                  </a:moveTo>
                  <a:lnTo>
                    <a:pt x="0" y="0"/>
                  </a:lnTo>
                </a:path>
                <a:path w="5079" h="22859">
                  <a:moveTo>
                    <a:pt x="1523" y="22859"/>
                  </a:moveTo>
                  <a:lnTo>
                    <a:pt x="1523" y="0"/>
                  </a:lnTo>
                </a:path>
                <a:path w="5079" h="22859">
                  <a:moveTo>
                    <a:pt x="3048" y="22859"/>
                  </a:moveTo>
                  <a:lnTo>
                    <a:pt x="3048" y="0"/>
                  </a:lnTo>
                </a:path>
                <a:path w="5079" h="22859">
                  <a:moveTo>
                    <a:pt x="3048" y="22859"/>
                  </a:moveTo>
                  <a:lnTo>
                    <a:pt x="3048" y="0"/>
                  </a:lnTo>
                </a:path>
                <a:path w="5079" h="22859">
                  <a:moveTo>
                    <a:pt x="4571" y="22859"/>
                  </a:moveTo>
                  <a:lnTo>
                    <a:pt x="4571" y="0"/>
                  </a:lnTo>
                </a:path>
              </a:pathLst>
            </a:custGeom>
            <a:ln w="476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364" name="object 2364"/>
            <p:cNvSpPr/>
            <p:nvPr/>
          </p:nvSpPr>
          <p:spPr>
            <a:xfrm>
              <a:off x="5880354" y="7381398"/>
              <a:ext cx="0" cy="27940"/>
            </a:xfrm>
            <a:custGeom>
              <a:avLst/>
              <a:gdLst/>
              <a:ahLst/>
              <a:cxnLst/>
              <a:rect l="l" t="t" r="r" b="b"/>
              <a:pathLst>
                <a:path h="27940">
                  <a:moveTo>
                    <a:pt x="0" y="0"/>
                  </a:moveTo>
                  <a:lnTo>
                    <a:pt x="0" y="27622"/>
                  </a:lnTo>
                </a:path>
                <a:path h="27940">
                  <a:moveTo>
                    <a:pt x="0" y="0"/>
                  </a:moveTo>
                  <a:lnTo>
                    <a:pt x="0" y="27622"/>
                  </a:lnTo>
                </a:path>
              </a:pathLst>
            </a:custGeom>
            <a:ln w="6286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365" name="object 2365"/>
            <p:cNvSpPr/>
            <p:nvPr/>
          </p:nvSpPr>
          <p:spPr>
            <a:xfrm>
              <a:off x="5881115" y="7383780"/>
              <a:ext cx="0" cy="22860"/>
            </a:xfrm>
            <a:custGeom>
              <a:avLst/>
              <a:gdLst/>
              <a:ahLst/>
              <a:cxnLst/>
              <a:rect l="l" t="t" r="r" b="b"/>
              <a:pathLst>
                <a:path h="22859">
                  <a:moveTo>
                    <a:pt x="0" y="22859"/>
                  </a:moveTo>
                  <a:lnTo>
                    <a:pt x="0" y="0"/>
                  </a:lnTo>
                </a:path>
              </a:pathLst>
            </a:custGeom>
            <a:ln w="476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366" name="object 2366"/>
            <p:cNvSpPr/>
            <p:nvPr/>
          </p:nvSpPr>
          <p:spPr>
            <a:xfrm>
              <a:off x="5881115" y="7383780"/>
              <a:ext cx="1905" cy="22860"/>
            </a:xfrm>
            <a:custGeom>
              <a:avLst/>
              <a:gdLst/>
              <a:ahLst/>
              <a:cxnLst/>
              <a:rect l="l" t="t" r="r" b="b"/>
              <a:pathLst>
                <a:path w="1904" h="22859">
                  <a:moveTo>
                    <a:pt x="761" y="-2381"/>
                  </a:moveTo>
                  <a:lnTo>
                    <a:pt x="761" y="25240"/>
                  </a:lnTo>
                </a:path>
              </a:pathLst>
            </a:custGeom>
            <a:ln w="6286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367" name="object 2367"/>
            <p:cNvSpPr/>
            <p:nvPr/>
          </p:nvSpPr>
          <p:spPr>
            <a:xfrm>
              <a:off x="5884164" y="7383780"/>
              <a:ext cx="0" cy="22860"/>
            </a:xfrm>
            <a:custGeom>
              <a:avLst/>
              <a:gdLst/>
              <a:ahLst/>
              <a:cxnLst/>
              <a:rect l="l" t="t" r="r" b="b"/>
              <a:pathLst>
                <a:path h="22859">
                  <a:moveTo>
                    <a:pt x="0" y="22859"/>
                  </a:moveTo>
                  <a:lnTo>
                    <a:pt x="0" y="0"/>
                  </a:lnTo>
                </a:path>
                <a:path h="22859">
                  <a:moveTo>
                    <a:pt x="0" y="22859"/>
                  </a:moveTo>
                  <a:lnTo>
                    <a:pt x="0" y="0"/>
                  </a:lnTo>
                </a:path>
              </a:pathLst>
            </a:custGeom>
            <a:ln w="476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368" name="object 2368"/>
            <p:cNvSpPr/>
            <p:nvPr/>
          </p:nvSpPr>
          <p:spPr>
            <a:xfrm>
              <a:off x="5884164" y="7383780"/>
              <a:ext cx="1905" cy="22860"/>
            </a:xfrm>
            <a:custGeom>
              <a:avLst/>
              <a:gdLst/>
              <a:ahLst/>
              <a:cxnLst/>
              <a:rect l="l" t="t" r="r" b="b"/>
              <a:pathLst>
                <a:path w="1904" h="22859">
                  <a:moveTo>
                    <a:pt x="761" y="-2381"/>
                  </a:moveTo>
                  <a:lnTo>
                    <a:pt x="761" y="25240"/>
                  </a:lnTo>
                </a:path>
              </a:pathLst>
            </a:custGeom>
            <a:ln w="6286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369" name="object 2369"/>
            <p:cNvSpPr/>
            <p:nvPr/>
          </p:nvSpPr>
          <p:spPr>
            <a:xfrm>
              <a:off x="5887211" y="7383780"/>
              <a:ext cx="0" cy="22860"/>
            </a:xfrm>
            <a:custGeom>
              <a:avLst/>
              <a:gdLst/>
              <a:ahLst/>
              <a:cxnLst/>
              <a:rect l="l" t="t" r="r" b="b"/>
              <a:pathLst>
                <a:path h="22859">
                  <a:moveTo>
                    <a:pt x="0" y="22859"/>
                  </a:moveTo>
                  <a:lnTo>
                    <a:pt x="0" y="0"/>
                  </a:lnTo>
                </a:path>
              </a:pathLst>
            </a:custGeom>
            <a:ln w="476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370" name="object 2370"/>
            <p:cNvSpPr/>
            <p:nvPr/>
          </p:nvSpPr>
          <p:spPr>
            <a:xfrm>
              <a:off x="5887973" y="7381398"/>
              <a:ext cx="0" cy="27940"/>
            </a:xfrm>
            <a:custGeom>
              <a:avLst/>
              <a:gdLst/>
              <a:ahLst/>
              <a:cxnLst/>
              <a:rect l="l" t="t" r="r" b="b"/>
              <a:pathLst>
                <a:path h="27940">
                  <a:moveTo>
                    <a:pt x="0" y="0"/>
                  </a:moveTo>
                  <a:lnTo>
                    <a:pt x="0" y="27622"/>
                  </a:lnTo>
                </a:path>
                <a:path h="27940">
                  <a:moveTo>
                    <a:pt x="0" y="0"/>
                  </a:moveTo>
                  <a:lnTo>
                    <a:pt x="0" y="27622"/>
                  </a:lnTo>
                </a:path>
              </a:pathLst>
            </a:custGeom>
            <a:ln w="6286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371" name="object 2371"/>
            <p:cNvSpPr/>
            <p:nvPr/>
          </p:nvSpPr>
          <p:spPr>
            <a:xfrm>
              <a:off x="5888735" y="7383780"/>
              <a:ext cx="0" cy="22860"/>
            </a:xfrm>
            <a:custGeom>
              <a:avLst/>
              <a:gdLst/>
              <a:ahLst/>
              <a:cxnLst/>
              <a:rect l="l" t="t" r="r" b="b"/>
              <a:pathLst>
                <a:path h="22859">
                  <a:moveTo>
                    <a:pt x="0" y="22859"/>
                  </a:moveTo>
                  <a:lnTo>
                    <a:pt x="0" y="0"/>
                  </a:lnTo>
                </a:path>
              </a:pathLst>
            </a:custGeom>
            <a:ln w="476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372" name="object 2372"/>
            <p:cNvSpPr/>
            <p:nvPr/>
          </p:nvSpPr>
          <p:spPr>
            <a:xfrm>
              <a:off x="5891022" y="7381398"/>
              <a:ext cx="0" cy="27940"/>
            </a:xfrm>
            <a:custGeom>
              <a:avLst/>
              <a:gdLst/>
              <a:ahLst/>
              <a:cxnLst/>
              <a:rect l="l" t="t" r="r" b="b"/>
              <a:pathLst>
                <a:path h="27940">
                  <a:moveTo>
                    <a:pt x="0" y="0"/>
                  </a:moveTo>
                  <a:lnTo>
                    <a:pt x="0" y="27622"/>
                  </a:lnTo>
                </a:path>
                <a:path h="27940">
                  <a:moveTo>
                    <a:pt x="0" y="0"/>
                  </a:moveTo>
                  <a:lnTo>
                    <a:pt x="0" y="27622"/>
                  </a:lnTo>
                </a:path>
              </a:pathLst>
            </a:custGeom>
            <a:ln w="6286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373" name="object 2373"/>
            <p:cNvSpPr/>
            <p:nvPr/>
          </p:nvSpPr>
          <p:spPr>
            <a:xfrm>
              <a:off x="5891784" y="7383780"/>
              <a:ext cx="0" cy="22860"/>
            </a:xfrm>
            <a:custGeom>
              <a:avLst/>
              <a:gdLst/>
              <a:ahLst/>
              <a:cxnLst/>
              <a:rect l="l" t="t" r="r" b="b"/>
              <a:pathLst>
                <a:path h="22859">
                  <a:moveTo>
                    <a:pt x="0" y="22859"/>
                  </a:moveTo>
                  <a:lnTo>
                    <a:pt x="0" y="0"/>
                  </a:lnTo>
                </a:path>
              </a:pathLst>
            </a:custGeom>
            <a:ln w="476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374" name="object 2374"/>
            <p:cNvSpPr/>
            <p:nvPr/>
          </p:nvSpPr>
          <p:spPr>
            <a:xfrm>
              <a:off x="5893307" y="7383780"/>
              <a:ext cx="1905" cy="22860"/>
            </a:xfrm>
            <a:custGeom>
              <a:avLst/>
              <a:gdLst/>
              <a:ahLst/>
              <a:cxnLst/>
              <a:rect l="l" t="t" r="r" b="b"/>
              <a:pathLst>
                <a:path w="1904" h="22859">
                  <a:moveTo>
                    <a:pt x="762" y="-2381"/>
                  </a:moveTo>
                  <a:lnTo>
                    <a:pt x="762" y="25240"/>
                  </a:lnTo>
                </a:path>
              </a:pathLst>
            </a:custGeom>
            <a:ln w="6286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375" name="object 2375"/>
            <p:cNvSpPr/>
            <p:nvPr/>
          </p:nvSpPr>
          <p:spPr>
            <a:xfrm>
              <a:off x="5894832" y="7383780"/>
              <a:ext cx="7620" cy="22860"/>
            </a:xfrm>
            <a:custGeom>
              <a:avLst/>
              <a:gdLst/>
              <a:ahLst/>
              <a:cxnLst/>
              <a:rect l="l" t="t" r="r" b="b"/>
              <a:pathLst>
                <a:path w="7620" h="22859">
                  <a:moveTo>
                    <a:pt x="0" y="22859"/>
                  </a:moveTo>
                  <a:lnTo>
                    <a:pt x="0" y="0"/>
                  </a:lnTo>
                </a:path>
                <a:path w="7620" h="22859">
                  <a:moveTo>
                    <a:pt x="0" y="22859"/>
                  </a:moveTo>
                  <a:lnTo>
                    <a:pt x="0" y="0"/>
                  </a:lnTo>
                </a:path>
                <a:path w="7620" h="22859">
                  <a:moveTo>
                    <a:pt x="1523" y="22859"/>
                  </a:moveTo>
                  <a:lnTo>
                    <a:pt x="1523" y="0"/>
                  </a:lnTo>
                </a:path>
                <a:path w="7620" h="22859">
                  <a:moveTo>
                    <a:pt x="3048" y="22859"/>
                  </a:moveTo>
                  <a:lnTo>
                    <a:pt x="3048" y="0"/>
                  </a:lnTo>
                </a:path>
                <a:path w="7620" h="22859">
                  <a:moveTo>
                    <a:pt x="4571" y="22859"/>
                  </a:moveTo>
                  <a:lnTo>
                    <a:pt x="4571" y="0"/>
                  </a:lnTo>
                </a:path>
                <a:path w="7620" h="22859">
                  <a:moveTo>
                    <a:pt x="4571" y="22859"/>
                  </a:moveTo>
                  <a:lnTo>
                    <a:pt x="4571" y="0"/>
                  </a:lnTo>
                </a:path>
                <a:path w="7620" h="22859">
                  <a:moveTo>
                    <a:pt x="6096" y="22859"/>
                  </a:moveTo>
                  <a:lnTo>
                    <a:pt x="6096" y="0"/>
                  </a:lnTo>
                </a:path>
                <a:path w="7620" h="22859">
                  <a:moveTo>
                    <a:pt x="7619" y="22859"/>
                  </a:moveTo>
                  <a:lnTo>
                    <a:pt x="7619" y="0"/>
                  </a:lnTo>
                </a:path>
                <a:path w="7620" h="22859">
                  <a:moveTo>
                    <a:pt x="7619" y="22859"/>
                  </a:moveTo>
                  <a:lnTo>
                    <a:pt x="7619" y="0"/>
                  </a:lnTo>
                </a:path>
              </a:pathLst>
            </a:custGeom>
            <a:ln w="476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376" name="object 2376"/>
            <p:cNvSpPr/>
            <p:nvPr/>
          </p:nvSpPr>
          <p:spPr>
            <a:xfrm>
              <a:off x="5902452" y="7383780"/>
              <a:ext cx="1905" cy="22860"/>
            </a:xfrm>
            <a:custGeom>
              <a:avLst/>
              <a:gdLst/>
              <a:ahLst/>
              <a:cxnLst/>
              <a:rect l="l" t="t" r="r" b="b"/>
              <a:pathLst>
                <a:path w="1904" h="22859">
                  <a:moveTo>
                    <a:pt x="762" y="-2381"/>
                  </a:moveTo>
                  <a:lnTo>
                    <a:pt x="762" y="25240"/>
                  </a:lnTo>
                </a:path>
              </a:pathLst>
            </a:custGeom>
            <a:ln w="6286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377" name="object 2377"/>
            <p:cNvSpPr/>
            <p:nvPr/>
          </p:nvSpPr>
          <p:spPr>
            <a:xfrm>
              <a:off x="5904738" y="7381398"/>
              <a:ext cx="1905" cy="27940"/>
            </a:xfrm>
            <a:custGeom>
              <a:avLst/>
              <a:gdLst/>
              <a:ahLst/>
              <a:cxnLst/>
              <a:rect l="l" t="t" r="r" b="b"/>
              <a:pathLst>
                <a:path w="1904" h="27940">
                  <a:moveTo>
                    <a:pt x="0" y="0"/>
                  </a:moveTo>
                  <a:lnTo>
                    <a:pt x="0" y="27622"/>
                  </a:lnTo>
                </a:path>
                <a:path w="1904" h="27940">
                  <a:moveTo>
                    <a:pt x="1523" y="0"/>
                  </a:moveTo>
                  <a:lnTo>
                    <a:pt x="1523" y="27622"/>
                  </a:lnTo>
                </a:path>
                <a:path w="1904" h="27940">
                  <a:moveTo>
                    <a:pt x="1523" y="0"/>
                  </a:moveTo>
                  <a:lnTo>
                    <a:pt x="1523" y="27622"/>
                  </a:lnTo>
                </a:path>
              </a:pathLst>
            </a:custGeom>
            <a:ln w="6286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378" name="object 2378"/>
            <p:cNvSpPr/>
            <p:nvPr/>
          </p:nvSpPr>
          <p:spPr>
            <a:xfrm>
              <a:off x="5907023" y="7383780"/>
              <a:ext cx="1905" cy="22860"/>
            </a:xfrm>
            <a:custGeom>
              <a:avLst/>
              <a:gdLst/>
              <a:ahLst/>
              <a:cxnLst/>
              <a:rect l="l" t="t" r="r" b="b"/>
              <a:pathLst>
                <a:path w="1904" h="22859">
                  <a:moveTo>
                    <a:pt x="762" y="-2381"/>
                  </a:moveTo>
                  <a:lnTo>
                    <a:pt x="762" y="25240"/>
                  </a:lnTo>
                </a:path>
              </a:pathLst>
            </a:custGeom>
            <a:ln w="6286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379" name="object 2379"/>
            <p:cNvSpPr/>
            <p:nvPr/>
          </p:nvSpPr>
          <p:spPr>
            <a:xfrm>
              <a:off x="5908547" y="7383780"/>
              <a:ext cx="1905" cy="22860"/>
            </a:xfrm>
            <a:custGeom>
              <a:avLst/>
              <a:gdLst/>
              <a:ahLst/>
              <a:cxnLst/>
              <a:rect l="l" t="t" r="r" b="b"/>
              <a:pathLst>
                <a:path w="1904" h="22859">
                  <a:moveTo>
                    <a:pt x="761" y="-2381"/>
                  </a:moveTo>
                  <a:lnTo>
                    <a:pt x="761" y="25240"/>
                  </a:lnTo>
                </a:path>
              </a:pathLst>
            </a:custGeom>
            <a:ln w="6286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380" name="object 2380"/>
            <p:cNvSpPr/>
            <p:nvPr/>
          </p:nvSpPr>
          <p:spPr>
            <a:xfrm>
              <a:off x="5910071" y="7383780"/>
              <a:ext cx="6350" cy="22860"/>
            </a:xfrm>
            <a:custGeom>
              <a:avLst/>
              <a:gdLst/>
              <a:ahLst/>
              <a:cxnLst/>
              <a:rect l="l" t="t" r="r" b="b"/>
              <a:pathLst>
                <a:path w="6350" h="22859">
                  <a:moveTo>
                    <a:pt x="0" y="22859"/>
                  </a:moveTo>
                  <a:lnTo>
                    <a:pt x="0" y="0"/>
                  </a:lnTo>
                </a:path>
                <a:path w="6350" h="22859">
                  <a:moveTo>
                    <a:pt x="0" y="22859"/>
                  </a:moveTo>
                  <a:lnTo>
                    <a:pt x="0" y="0"/>
                  </a:lnTo>
                </a:path>
                <a:path w="6350" h="22859">
                  <a:moveTo>
                    <a:pt x="1524" y="22859"/>
                  </a:moveTo>
                  <a:lnTo>
                    <a:pt x="1524" y="0"/>
                  </a:lnTo>
                </a:path>
                <a:path w="6350" h="22859">
                  <a:moveTo>
                    <a:pt x="3048" y="22859"/>
                  </a:moveTo>
                  <a:lnTo>
                    <a:pt x="3048" y="0"/>
                  </a:lnTo>
                </a:path>
                <a:path w="6350" h="22859">
                  <a:moveTo>
                    <a:pt x="3048" y="22859"/>
                  </a:moveTo>
                  <a:lnTo>
                    <a:pt x="3048" y="0"/>
                  </a:lnTo>
                </a:path>
                <a:path w="6350" h="22859">
                  <a:moveTo>
                    <a:pt x="4572" y="22859"/>
                  </a:moveTo>
                  <a:lnTo>
                    <a:pt x="4572" y="0"/>
                  </a:lnTo>
                </a:path>
                <a:path w="6350" h="22859">
                  <a:moveTo>
                    <a:pt x="6096" y="22859"/>
                  </a:moveTo>
                  <a:lnTo>
                    <a:pt x="6096" y="0"/>
                  </a:lnTo>
                </a:path>
              </a:pathLst>
            </a:custGeom>
            <a:ln w="476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381" name="object 2381"/>
            <p:cNvSpPr/>
            <p:nvPr/>
          </p:nvSpPr>
          <p:spPr>
            <a:xfrm>
              <a:off x="5916929" y="7381398"/>
              <a:ext cx="0" cy="27940"/>
            </a:xfrm>
            <a:custGeom>
              <a:avLst/>
              <a:gdLst/>
              <a:ahLst/>
              <a:cxnLst/>
              <a:rect l="l" t="t" r="r" b="b"/>
              <a:pathLst>
                <a:path h="27940">
                  <a:moveTo>
                    <a:pt x="0" y="0"/>
                  </a:moveTo>
                  <a:lnTo>
                    <a:pt x="0" y="27622"/>
                  </a:lnTo>
                </a:path>
                <a:path h="27940">
                  <a:moveTo>
                    <a:pt x="0" y="0"/>
                  </a:moveTo>
                  <a:lnTo>
                    <a:pt x="0" y="27622"/>
                  </a:lnTo>
                </a:path>
              </a:pathLst>
            </a:custGeom>
            <a:ln w="6286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382" name="object 2382"/>
            <p:cNvSpPr/>
            <p:nvPr/>
          </p:nvSpPr>
          <p:spPr>
            <a:xfrm>
              <a:off x="5919215" y="7383780"/>
              <a:ext cx="0" cy="22860"/>
            </a:xfrm>
            <a:custGeom>
              <a:avLst/>
              <a:gdLst/>
              <a:ahLst/>
              <a:cxnLst/>
              <a:rect l="l" t="t" r="r" b="b"/>
              <a:pathLst>
                <a:path h="22859">
                  <a:moveTo>
                    <a:pt x="0" y="22859"/>
                  </a:moveTo>
                  <a:lnTo>
                    <a:pt x="0" y="0"/>
                  </a:lnTo>
                </a:path>
              </a:pathLst>
            </a:custGeom>
            <a:ln w="476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383" name="object 2383"/>
            <p:cNvSpPr/>
            <p:nvPr/>
          </p:nvSpPr>
          <p:spPr>
            <a:xfrm>
              <a:off x="5919215" y="7383780"/>
              <a:ext cx="1905" cy="22860"/>
            </a:xfrm>
            <a:custGeom>
              <a:avLst/>
              <a:gdLst/>
              <a:ahLst/>
              <a:cxnLst/>
              <a:rect l="l" t="t" r="r" b="b"/>
              <a:pathLst>
                <a:path w="1904" h="22859">
                  <a:moveTo>
                    <a:pt x="761" y="-2381"/>
                  </a:moveTo>
                  <a:lnTo>
                    <a:pt x="761" y="25240"/>
                  </a:lnTo>
                </a:path>
              </a:pathLst>
            </a:custGeom>
            <a:ln w="6286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384" name="object 2384"/>
            <p:cNvSpPr/>
            <p:nvPr/>
          </p:nvSpPr>
          <p:spPr>
            <a:xfrm>
              <a:off x="5922264" y="7383780"/>
              <a:ext cx="0" cy="22860"/>
            </a:xfrm>
            <a:custGeom>
              <a:avLst/>
              <a:gdLst/>
              <a:ahLst/>
              <a:cxnLst/>
              <a:rect l="l" t="t" r="r" b="b"/>
              <a:pathLst>
                <a:path h="22859">
                  <a:moveTo>
                    <a:pt x="0" y="22859"/>
                  </a:moveTo>
                  <a:lnTo>
                    <a:pt x="0" y="0"/>
                  </a:lnTo>
                </a:path>
                <a:path h="22859">
                  <a:moveTo>
                    <a:pt x="0" y="22859"/>
                  </a:moveTo>
                  <a:lnTo>
                    <a:pt x="0" y="0"/>
                  </a:lnTo>
                </a:path>
              </a:pathLst>
            </a:custGeom>
            <a:ln w="476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385" name="object 2385"/>
            <p:cNvSpPr/>
            <p:nvPr/>
          </p:nvSpPr>
          <p:spPr>
            <a:xfrm>
              <a:off x="5922264" y="7383780"/>
              <a:ext cx="1905" cy="22860"/>
            </a:xfrm>
            <a:custGeom>
              <a:avLst/>
              <a:gdLst/>
              <a:ahLst/>
              <a:cxnLst/>
              <a:rect l="l" t="t" r="r" b="b"/>
              <a:pathLst>
                <a:path w="1904" h="22859">
                  <a:moveTo>
                    <a:pt x="761" y="-2381"/>
                  </a:moveTo>
                  <a:lnTo>
                    <a:pt x="761" y="25240"/>
                  </a:lnTo>
                </a:path>
              </a:pathLst>
            </a:custGeom>
            <a:ln w="6286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386" name="object 2386"/>
            <p:cNvSpPr/>
            <p:nvPr/>
          </p:nvSpPr>
          <p:spPr>
            <a:xfrm>
              <a:off x="5923788" y="7383780"/>
              <a:ext cx="0" cy="22860"/>
            </a:xfrm>
            <a:custGeom>
              <a:avLst/>
              <a:gdLst/>
              <a:ahLst/>
              <a:cxnLst/>
              <a:rect l="l" t="t" r="r" b="b"/>
              <a:pathLst>
                <a:path h="22859">
                  <a:moveTo>
                    <a:pt x="0" y="22859"/>
                  </a:moveTo>
                  <a:lnTo>
                    <a:pt x="0" y="0"/>
                  </a:lnTo>
                </a:path>
                <a:path h="22859">
                  <a:moveTo>
                    <a:pt x="0" y="22859"/>
                  </a:moveTo>
                  <a:lnTo>
                    <a:pt x="0" y="0"/>
                  </a:lnTo>
                </a:path>
              </a:pathLst>
            </a:custGeom>
            <a:ln w="476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387" name="object 2387"/>
            <p:cNvSpPr/>
            <p:nvPr/>
          </p:nvSpPr>
          <p:spPr>
            <a:xfrm>
              <a:off x="5925311" y="7383780"/>
              <a:ext cx="1905" cy="22860"/>
            </a:xfrm>
            <a:custGeom>
              <a:avLst/>
              <a:gdLst/>
              <a:ahLst/>
              <a:cxnLst/>
              <a:rect l="l" t="t" r="r" b="b"/>
              <a:pathLst>
                <a:path w="1904" h="22859">
                  <a:moveTo>
                    <a:pt x="761" y="-2381"/>
                  </a:moveTo>
                  <a:lnTo>
                    <a:pt x="761" y="25240"/>
                  </a:lnTo>
                </a:path>
              </a:pathLst>
            </a:custGeom>
            <a:ln w="6286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388" name="object 2388"/>
            <p:cNvSpPr/>
            <p:nvPr/>
          </p:nvSpPr>
          <p:spPr>
            <a:xfrm>
              <a:off x="5926835" y="7383780"/>
              <a:ext cx="0" cy="22860"/>
            </a:xfrm>
            <a:custGeom>
              <a:avLst/>
              <a:gdLst/>
              <a:ahLst/>
              <a:cxnLst/>
              <a:rect l="l" t="t" r="r" b="b"/>
              <a:pathLst>
                <a:path h="22859">
                  <a:moveTo>
                    <a:pt x="0" y="22859"/>
                  </a:moveTo>
                  <a:lnTo>
                    <a:pt x="0" y="0"/>
                  </a:lnTo>
                </a:path>
              </a:pathLst>
            </a:custGeom>
            <a:ln w="476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389" name="object 2389"/>
            <p:cNvSpPr/>
            <p:nvPr/>
          </p:nvSpPr>
          <p:spPr>
            <a:xfrm>
              <a:off x="5929122" y="7381398"/>
              <a:ext cx="0" cy="27940"/>
            </a:xfrm>
            <a:custGeom>
              <a:avLst/>
              <a:gdLst/>
              <a:ahLst/>
              <a:cxnLst/>
              <a:rect l="l" t="t" r="r" b="b"/>
              <a:pathLst>
                <a:path h="27940">
                  <a:moveTo>
                    <a:pt x="0" y="0"/>
                  </a:moveTo>
                  <a:lnTo>
                    <a:pt x="0" y="27622"/>
                  </a:lnTo>
                </a:path>
                <a:path h="27940">
                  <a:moveTo>
                    <a:pt x="0" y="0"/>
                  </a:moveTo>
                  <a:lnTo>
                    <a:pt x="0" y="27622"/>
                  </a:lnTo>
                </a:path>
              </a:pathLst>
            </a:custGeom>
            <a:ln w="6286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390" name="object 2390"/>
            <p:cNvSpPr/>
            <p:nvPr/>
          </p:nvSpPr>
          <p:spPr>
            <a:xfrm>
              <a:off x="5929884" y="7383780"/>
              <a:ext cx="0" cy="22860"/>
            </a:xfrm>
            <a:custGeom>
              <a:avLst/>
              <a:gdLst/>
              <a:ahLst/>
              <a:cxnLst/>
              <a:rect l="l" t="t" r="r" b="b"/>
              <a:pathLst>
                <a:path h="22859">
                  <a:moveTo>
                    <a:pt x="0" y="22859"/>
                  </a:moveTo>
                  <a:lnTo>
                    <a:pt x="0" y="0"/>
                  </a:lnTo>
                </a:path>
              </a:pathLst>
            </a:custGeom>
            <a:ln w="476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391" name="object 2391"/>
            <p:cNvSpPr/>
            <p:nvPr/>
          </p:nvSpPr>
          <p:spPr>
            <a:xfrm>
              <a:off x="5931407" y="7383780"/>
              <a:ext cx="1905" cy="22860"/>
            </a:xfrm>
            <a:custGeom>
              <a:avLst/>
              <a:gdLst/>
              <a:ahLst/>
              <a:cxnLst/>
              <a:rect l="l" t="t" r="r" b="b"/>
              <a:pathLst>
                <a:path w="1904" h="22859">
                  <a:moveTo>
                    <a:pt x="762" y="-2381"/>
                  </a:moveTo>
                  <a:lnTo>
                    <a:pt x="762" y="25240"/>
                  </a:lnTo>
                </a:path>
              </a:pathLst>
            </a:custGeom>
            <a:ln w="6286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392" name="object 2392"/>
            <p:cNvSpPr/>
            <p:nvPr/>
          </p:nvSpPr>
          <p:spPr>
            <a:xfrm>
              <a:off x="5932932" y="7383780"/>
              <a:ext cx="5080" cy="22860"/>
            </a:xfrm>
            <a:custGeom>
              <a:avLst/>
              <a:gdLst/>
              <a:ahLst/>
              <a:cxnLst/>
              <a:rect l="l" t="t" r="r" b="b"/>
              <a:pathLst>
                <a:path w="5079" h="22859">
                  <a:moveTo>
                    <a:pt x="0" y="22859"/>
                  </a:moveTo>
                  <a:lnTo>
                    <a:pt x="0" y="0"/>
                  </a:lnTo>
                </a:path>
                <a:path w="5079" h="22859">
                  <a:moveTo>
                    <a:pt x="0" y="22859"/>
                  </a:moveTo>
                  <a:lnTo>
                    <a:pt x="0" y="0"/>
                  </a:lnTo>
                </a:path>
                <a:path w="5079" h="22859">
                  <a:moveTo>
                    <a:pt x="1523" y="22859"/>
                  </a:moveTo>
                  <a:lnTo>
                    <a:pt x="1523" y="0"/>
                  </a:lnTo>
                </a:path>
                <a:path w="5079" h="22859">
                  <a:moveTo>
                    <a:pt x="3048" y="22859"/>
                  </a:moveTo>
                  <a:lnTo>
                    <a:pt x="3048" y="0"/>
                  </a:lnTo>
                </a:path>
                <a:path w="5079" h="22859">
                  <a:moveTo>
                    <a:pt x="3048" y="22859"/>
                  </a:moveTo>
                  <a:lnTo>
                    <a:pt x="3048" y="0"/>
                  </a:lnTo>
                </a:path>
                <a:path w="5079" h="22859">
                  <a:moveTo>
                    <a:pt x="4571" y="22859"/>
                  </a:moveTo>
                  <a:lnTo>
                    <a:pt x="4571" y="0"/>
                  </a:lnTo>
                </a:path>
              </a:pathLst>
            </a:custGeom>
            <a:ln w="476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393" name="object 2393"/>
            <p:cNvSpPr/>
            <p:nvPr/>
          </p:nvSpPr>
          <p:spPr>
            <a:xfrm>
              <a:off x="5937503" y="7383780"/>
              <a:ext cx="1905" cy="22860"/>
            </a:xfrm>
            <a:custGeom>
              <a:avLst/>
              <a:gdLst/>
              <a:ahLst/>
              <a:cxnLst/>
              <a:rect l="l" t="t" r="r" b="b"/>
              <a:pathLst>
                <a:path w="1904" h="22859">
                  <a:moveTo>
                    <a:pt x="762" y="-2381"/>
                  </a:moveTo>
                  <a:lnTo>
                    <a:pt x="762" y="25240"/>
                  </a:lnTo>
                </a:path>
              </a:pathLst>
            </a:custGeom>
            <a:ln w="6286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394" name="object 2394"/>
            <p:cNvSpPr/>
            <p:nvPr/>
          </p:nvSpPr>
          <p:spPr>
            <a:xfrm>
              <a:off x="5939790" y="7381398"/>
              <a:ext cx="0" cy="27940"/>
            </a:xfrm>
            <a:custGeom>
              <a:avLst/>
              <a:gdLst/>
              <a:ahLst/>
              <a:cxnLst/>
              <a:rect l="l" t="t" r="r" b="b"/>
              <a:pathLst>
                <a:path h="27940">
                  <a:moveTo>
                    <a:pt x="0" y="0"/>
                  </a:moveTo>
                  <a:lnTo>
                    <a:pt x="0" y="27622"/>
                  </a:lnTo>
                </a:path>
                <a:path h="27940">
                  <a:moveTo>
                    <a:pt x="0" y="0"/>
                  </a:moveTo>
                  <a:lnTo>
                    <a:pt x="0" y="27622"/>
                  </a:lnTo>
                </a:path>
              </a:pathLst>
            </a:custGeom>
            <a:ln w="6286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395" name="object 2395"/>
            <p:cNvSpPr/>
            <p:nvPr/>
          </p:nvSpPr>
          <p:spPr>
            <a:xfrm>
              <a:off x="5940552" y="7383780"/>
              <a:ext cx="1905" cy="22860"/>
            </a:xfrm>
            <a:custGeom>
              <a:avLst/>
              <a:gdLst/>
              <a:ahLst/>
              <a:cxnLst/>
              <a:rect l="l" t="t" r="r" b="b"/>
              <a:pathLst>
                <a:path w="1904" h="22859">
                  <a:moveTo>
                    <a:pt x="762" y="-2381"/>
                  </a:moveTo>
                  <a:lnTo>
                    <a:pt x="762" y="25240"/>
                  </a:lnTo>
                </a:path>
              </a:pathLst>
            </a:custGeom>
            <a:ln w="6286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396" name="object 2396"/>
            <p:cNvSpPr/>
            <p:nvPr/>
          </p:nvSpPr>
          <p:spPr>
            <a:xfrm>
              <a:off x="5942838" y="7381398"/>
              <a:ext cx="1905" cy="27940"/>
            </a:xfrm>
            <a:custGeom>
              <a:avLst/>
              <a:gdLst/>
              <a:ahLst/>
              <a:cxnLst/>
              <a:rect l="l" t="t" r="r" b="b"/>
              <a:pathLst>
                <a:path w="1904" h="27940">
                  <a:moveTo>
                    <a:pt x="0" y="0"/>
                  </a:moveTo>
                  <a:lnTo>
                    <a:pt x="0" y="27622"/>
                  </a:lnTo>
                </a:path>
                <a:path w="1904" h="27940">
                  <a:moveTo>
                    <a:pt x="1523" y="0"/>
                  </a:moveTo>
                  <a:lnTo>
                    <a:pt x="1523" y="27622"/>
                  </a:lnTo>
                </a:path>
                <a:path w="1904" h="27940">
                  <a:moveTo>
                    <a:pt x="1523" y="0"/>
                  </a:moveTo>
                  <a:lnTo>
                    <a:pt x="1523" y="27622"/>
                  </a:lnTo>
                </a:path>
              </a:pathLst>
            </a:custGeom>
            <a:ln w="6286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397" name="object 2397"/>
            <p:cNvSpPr/>
            <p:nvPr/>
          </p:nvSpPr>
          <p:spPr>
            <a:xfrm>
              <a:off x="5945123" y="7383780"/>
              <a:ext cx="1905" cy="22860"/>
            </a:xfrm>
            <a:custGeom>
              <a:avLst/>
              <a:gdLst/>
              <a:ahLst/>
              <a:cxnLst/>
              <a:rect l="l" t="t" r="r" b="b"/>
              <a:pathLst>
                <a:path w="1904" h="22859">
                  <a:moveTo>
                    <a:pt x="762" y="-2381"/>
                  </a:moveTo>
                  <a:lnTo>
                    <a:pt x="762" y="25240"/>
                  </a:lnTo>
                </a:path>
              </a:pathLst>
            </a:custGeom>
            <a:ln w="6286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398" name="object 2398"/>
            <p:cNvSpPr/>
            <p:nvPr/>
          </p:nvSpPr>
          <p:spPr>
            <a:xfrm>
              <a:off x="5946647" y="7383780"/>
              <a:ext cx="6350" cy="22860"/>
            </a:xfrm>
            <a:custGeom>
              <a:avLst/>
              <a:gdLst/>
              <a:ahLst/>
              <a:cxnLst/>
              <a:rect l="l" t="t" r="r" b="b"/>
              <a:pathLst>
                <a:path w="6350" h="22859">
                  <a:moveTo>
                    <a:pt x="0" y="22859"/>
                  </a:moveTo>
                  <a:lnTo>
                    <a:pt x="0" y="0"/>
                  </a:lnTo>
                </a:path>
                <a:path w="6350" h="22859">
                  <a:moveTo>
                    <a:pt x="0" y="22859"/>
                  </a:moveTo>
                  <a:lnTo>
                    <a:pt x="0" y="0"/>
                  </a:lnTo>
                </a:path>
                <a:path w="6350" h="22859">
                  <a:moveTo>
                    <a:pt x="1523" y="22859"/>
                  </a:moveTo>
                  <a:lnTo>
                    <a:pt x="1523" y="0"/>
                  </a:lnTo>
                </a:path>
                <a:path w="6350" h="22859">
                  <a:moveTo>
                    <a:pt x="3048" y="22859"/>
                  </a:moveTo>
                  <a:lnTo>
                    <a:pt x="3048" y="0"/>
                  </a:lnTo>
                </a:path>
                <a:path w="6350" h="22859">
                  <a:moveTo>
                    <a:pt x="4571" y="22859"/>
                  </a:moveTo>
                  <a:lnTo>
                    <a:pt x="4571" y="0"/>
                  </a:lnTo>
                </a:path>
                <a:path w="6350" h="22859">
                  <a:moveTo>
                    <a:pt x="4571" y="22859"/>
                  </a:moveTo>
                  <a:lnTo>
                    <a:pt x="4571" y="0"/>
                  </a:lnTo>
                </a:path>
                <a:path w="6350" h="22859">
                  <a:moveTo>
                    <a:pt x="6096" y="22859"/>
                  </a:moveTo>
                  <a:lnTo>
                    <a:pt x="6096" y="0"/>
                  </a:lnTo>
                </a:path>
              </a:pathLst>
            </a:custGeom>
            <a:ln w="476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399" name="object 2399"/>
            <p:cNvSpPr/>
            <p:nvPr/>
          </p:nvSpPr>
          <p:spPr>
            <a:xfrm>
              <a:off x="5952744" y="7383780"/>
              <a:ext cx="1905" cy="22860"/>
            </a:xfrm>
            <a:custGeom>
              <a:avLst/>
              <a:gdLst/>
              <a:ahLst/>
              <a:cxnLst/>
              <a:rect l="l" t="t" r="r" b="b"/>
              <a:pathLst>
                <a:path w="1904" h="22859">
                  <a:moveTo>
                    <a:pt x="761" y="-2381"/>
                  </a:moveTo>
                  <a:lnTo>
                    <a:pt x="761" y="25240"/>
                  </a:lnTo>
                </a:path>
              </a:pathLst>
            </a:custGeom>
            <a:ln w="6286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400" name="object 2400"/>
            <p:cNvSpPr/>
            <p:nvPr/>
          </p:nvSpPr>
          <p:spPr>
            <a:xfrm>
              <a:off x="5955029" y="7381398"/>
              <a:ext cx="0" cy="27940"/>
            </a:xfrm>
            <a:custGeom>
              <a:avLst/>
              <a:gdLst/>
              <a:ahLst/>
              <a:cxnLst/>
              <a:rect l="l" t="t" r="r" b="b"/>
              <a:pathLst>
                <a:path h="27940">
                  <a:moveTo>
                    <a:pt x="0" y="0"/>
                  </a:moveTo>
                  <a:lnTo>
                    <a:pt x="0" y="27622"/>
                  </a:lnTo>
                </a:path>
                <a:path h="27940">
                  <a:moveTo>
                    <a:pt x="0" y="0"/>
                  </a:moveTo>
                  <a:lnTo>
                    <a:pt x="0" y="27622"/>
                  </a:lnTo>
                </a:path>
              </a:pathLst>
            </a:custGeom>
            <a:ln w="6286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401" name="object 2401"/>
            <p:cNvSpPr/>
            <p:nvPr/>
          </p:nvSpPr>
          <p:spPr>
            <a:xfrm>
              <a:off x="5955792" y="7383780"/>
              <a:ext cx="1905" cy="22860"/>
            </a:xfrm>
            <a:custGeom>
              <a:avLst/>
              <a:gdLst/>
              <a:ahLst/>
              <a:cxnLst/>
              <a:rect l="l" t="t" r="r" b="b"/>
              <a:pathLst>
                <a:path w="1904" h="22859">
                  <a:moveTo>
                    <a:pt x="761" y="-2381"/>
                  </a:moveTo>
                  <a:lnTo>
                    <a:pt x="761" y="25240"/>
                  </a:lnTo>
                </a:path>
              </a:pathLst>
            </a:custGeom>
            <a:ln w="6286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402" name="object 2402"/>
            <p:cNvSpPr/>
            <p:nvPr/>
          </p:nvSpPr>
          <p:spPr>
            <a:xfrm>
              <a:off x="5958077" y="7381398"/>
              <a:ext cx="0" cy="27940"/>
            </a:xfrm>
            <a:custGeom>
              <a:avLst/>
              <a:gdLst/>
              <a:ahLst/>
              <a:cxnLst/>
              <a:rect l="l" t="t" r="r" b="b"/>
              <a:pathLst>
                <a:path h="27940">
                  <a:moveTo>
                    <a:pt x="0" y="0"/>
                  </a:moveTo>
                  <a:lnTo>
                    <a:pt x="0" y="27622"/>
                  </a:lnTo>
                </a:path>
                <a:path h="27940">
                  <a:moveTo>
                    <a:pt x="0" y="0"/>
                  </a:moveTo>
                  <a:lnTo>
                    <a:pt x="0" y="27622"/>
                  </a:lnTo>
                </a:path>
              </a:pathLst>
            </a:custGeom>
            <a:ln w="6286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403" name="object 2403"/>
            <p:cNvSpPr/>
            <p:nvPr/>
          </p:nvSpPr>
          <p:spPr>
            <a:xfrm>
              <a:off x="5958839" y="7383780"/>
              <a:ext cx="1905" cy="22860"/>
            </a:xfrm>
            <a:custGeom>
              <a:avLst/>
              <a:gdLst/>
              <a:ahLst/>
              <a:cxnLst/>
              <a:rect l="l" t="t" r="r" b="b"/>
              <a:pathLst>
                <a:path w="1904" h="22859">
                  <a:moveTo>
                    <a:pt x="762" y="-2381"/>
                  </a:moveTo>
                  <a:lnTo>
                    <a:pt x="762" y="25240"/>
                  </a:lnTo>
                </a:path>
              </a:pathLst>
            </a:custGeom>
            <a:ln w="6286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404" name="object 2404"/>
            <p:cNvSpPr/>
            <p:nvPr/>
          </p:nvSpPr>
          <p:spPr>
            <a:xfrm>
              <a:off x="5960364" y="7383780"/>
              <a:ext cx="1905" cy="22860"/>
            </a:xfrm>
            <a:custGeom>
              <a:avLst/>
              <a:gdLst/>
              <a:ahLst/>
              <a:cxnLst/>
              <a:rect l="l" t="t" r="r" b="b"/>
              <a:pathLst>
                <a:path w="1904" h="22859">
                  <a:moveTo>
                    <a:pt x="761" y="-2381"/>
                  </a:moveTo>
                  <a:lnTo>
                    <a:pt x="761" y="25240"/>
                  </a:lnTo>
                </a:path>
              </a:pathLst>
            </a:custGeom>
            <a:ln w="6286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405" name="object 2405"/>
            <p:cNvSpPr/>
            <p:nvPr/>
          </p:nvSpPr>
          <p:spPr>
            <a:xfrm>
              <a:off x="5961888" y="7383780"/>
              <a:ext cx="0" cy="22860"/>
            </a:xfrm>
            <a:custGeom>
              <a:avLst/>
              <a:gdLst/>
              <a:ahLst/>
              <a:cxnLst/>
              <a:rect l="l" t="t" r="r" b="b"/>
              <a:pathLst>
                <a:path h="22859">
                  <a:moveTo>
                    <a:pt x="0" y="22859"/>
                  </a:moveTo>
                  <a:lnTo>
                    <a:pt x="0" y="0"/>
                  </a:lnTo>
                </a:path>
                <a:path h="22859">
                  <a:moveTo>
                    <a:pt x="0" y="22859"/>
                  </a:moveTo>
                  <a:lnTo>
                    <a:pt x="0" y="0"/>
                  </a:lnTo>
                </a:path>
              </a:pathLst>
            </a:custGeom>
            <a:ln w="476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406" name="object 2406"/>
            <p:cNvSpPr/>
            <p:nvPr/>
          </p:nvSpPr>
          <p:spPr>
            <a:xfrm>
              <a:off x="5963411" y="7383780"/>
              <a:ext cx="1905" cy="22860"/>
            </a:xfrm>
            <a:custGeom>
              <a:avLst/>
              <a:gdLst/>
              <a:ahLst/>
              <a:cxnLst/>
              <a:rect l="l" t="t" r="r" b="b"/>
              <a:pathLst>
                <a:path w="1904" h="22859">
                  <a:moveTo>
                    <a:pt x="761" y="-2381"/>
                  </a:moveTo>
                  <a:lnTo>
                    <a:pt x="761" y="25240"/>
                  </a:lnTo>
                </a:path>
              </a:pathLst>
            </a:custGeom>
            <a:ln w="6286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407" name="object 2407"/>
            <p:cNvSpPr/>
            <p:nvPr/>
          </p:nvSpPr>
          <p:spPr>
            <a:xfrm>
              <a:off x="5964935" y="7383780"/>
              <a:ext cx="0" cy="22860"/>
            </a:xfrm>
            <a:custGeom>
              <a:avLst/>
              <a:gdLst/>
              <a:ahLst/>
              <a:cxnLst/>
              <a:rect l="l" t="t" r="r" b="b"/>
              <a:pathLst>
                <a:path h="22859">
                  <a:moveTo>
                    <a:pt x="0" y="22859"/>
                  </a:moveTo>
                  <a:lnTo>
                    <a:pt x="0" y="0"/>
                  </a:lnTo>
                </a:path>
              </a:pathLst>
            </a:custGeom>
            <a:ln w="476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408" name="object 2408"/>
            <p:cNvSpPr/>
            <p:nvPr/>
          </p:nvSpPr>
          <p:spPr>
            <a:xfrm>
              <a:off x="5967222" y="7381398"/>
              <a:ext cx="0" cy="27940"/>
            </a:xfrm>
            <a:custGeom>
              <a:avLst/>
              <a:gdLst/>
              <a:ahLst/>
              <a:cxnLst/>
              <a:rect l="l" t="t" r="r" b="b"/>
              <a:pathLst>
                <a:path h="27940">
                  <a:moveTo>
                    <a:pt x="0" y="0"/>
                  </a:moveTo>
                  <a:lnTo>
                    <a:pt x="0" y="27622"/>
                  </a:lnTo>
                </a:path>
                <a:path h="27940">
                  <a:moveTo>
                    <a:pt x="0" y="0"/>
                  </a:moveTo>
                  <a:lnTo>
                    <a:pt x="0" y="27622"/>
                  </a:lnTo>
                </a:path>
              </a:pathLst>
            </a:custGeom>
            <a:ln w="6286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409" name="object 2409"/>
            <p:cNvSpPr/>
            <p:nvPr/>
          </p:nvSpPr>
          <p:spPr>
            <a:xfrm>
              <a:off x="5967984" y="7383780"/>
              <a:ext cx="0" cy="22860"/>
            </a:xfrm>
            <a:custGeom>
              <a:avLst/>
              <a:gdLst/>
              <a:ahLst/>
              <a:cxnLst/>
              <a:rect l="l" t="t" r="r" b="b"/>
              <a:pathLst>
                <a:path h="22859">
                  <a:moveTo>
                    <a:pt x="0" y="22859"/>
                  </a:moveTo>
                  <a:lnTo>
                    <a:pt x="0" y="0"/>
                  </a:lnTo>
                </a:path>
              </a:pathLst>
            </a:custGeom>
            <a:ln w="476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410" name="object 2410"/>
            <p:cNvSpPr/>
            <p:nvPr/>
          </p:nvSpPr>
          <p:spPr>
            <a:xfrm>
              <a:off x="5968745" y="7381398"/>
              <a:ext cx="0" cy="27940"/>
            </a:xfrm>
            <a:custGeom>
              <a:avLst/>
              <a:gdLst/>
              <a:ahLst/>
              <a:cxnLst/>
              <a:rect l="l" t="t" r="r" b="b"/>
              <a:pathLst>
                <a:path h="27940">
                  <a:moveTo>
                    <a:pt x="0" y="0"/>
                  </a:moveTo>
                  <a:lnTo>
                    <a:pt x="0" y="27622"/>
                  </a:lnTo>
                </a:path>
                <a:path h="27940">
                  <a:moveTo>
                    <a:pt x="0" y="0"/>
                  </a:moveTo>
                  <a:lnTo>
                    <a:pt x="0" y="27622"/>
                  </a:lnTo>
                </a:path>
              </a:pathLst>
            </a:custGeom>
            <a:ln w="6286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411" name="object 2411"/>
            <p:cNvSpPr/>
            <p:nvPr/>
          </p:nvSpPr>
          <p:spPr>
            <a:xfrm>
              <a:off x="5969507" y="7383780"/>
              <a:ext cx="1905" cy="22860"/>
            </a:xfrm>
            <a:custGeom>
              <a:avLst/>
              <a:gdLst/>
              <a:ahLst/>
              <a:cxnLst/>
              <a:rect l="l" t="t" r="r" b="b"/>
              <a:pathLst>
                <a:path w="1904" h="22859">
                  <a:moveTo>
                    <a:pt x="762" y="-2381"/>
                  </a:moveTo>
                  <a:lnTo>
                    <a:pt x="762" y="25240"/>
                  </a:lnTo>
                </a:path>
              </a:pathLst>
            </a:custGeom>
            <a:ln w="6286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412" name="object 2412"/>
            <p:cNvSpPr/>
            <p:nvPr/>
          </p:nvSpPr>
          <p:spPr>
            <a:xfrm>
              <a:off x="5971032" y="7383780"/>
              <a:ext cx="0" cy="22860"/>
            </a:xfrm>
            <a:custGeom>
              <a:avLst/>
              <a:gdLst/>
              <a:ahLst/>
              <a:cxnLst/>
              <a:rect l="l" t="t" r="r" b="b"/>
              <a:pathLst>
                <a:path h="22859">
                  <a:moveTo>
                    <a:pt x="0" y="22859"/>
                  </a:moveTo>
                  <a:lnTo>
                    <a:pt x="0" y="0"/>
                  </a:lnTo>
                </a:path>
              </a:pathLst>
            </a:custGeom>
            <a:ln w="476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413" name="object 2413"/>
            <p:cNvSpPr/>
            <p:nvPr/>
          </p:nvSpPr>
          <p:spPr>
            <a:xfrm>
              <a:off x="5971794" y="7381398"/>
              <a:ext cx="0" cy="27940"/>
            </a:xfrm>
            <a:custGeom>
              <a:avLst/>
              <a:gdLst/>
              <a:ahLst/>
              <a:cxnLst/>
              <a:rect l="l" t="t" r="r" b="b"/>
              <a:pathLst>
                <a:path h="27940">
                  <a:moveTo>
                    <a:pt x="0" y="0"/>
                  </a:moveTo>
                  <a:lnTo>
                    <a:pt x="0" y="27622"/>
                  </a:lnTo>
                </a:path>
                <a:path h="27940">
                  <a:moveTo>
                    <a:pt x="0" y="0"/>
                  </a:moveTo>
                  <a:lnTo>
                    <a:pt x="0" y="27622"/>
                  </a:lnTo>
                </a:path>
              </a:pathLst>
            </a:custGeom>
            <a:ln w="6286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414" name="object 2414"/>
            <p:cNvSpPr/>
            <p:nvPr/>
          </p:nvSpPr>
          <p:spPr>
            <a:xfrm>
              <a:off x="5974079" y="7383780"/>
              <a:ext cx="0" cy="22860"/>
            </a:xfrm>
            <a:custGeom>
              <a:avLst/>
              <a:gdLst/>
              <a:ahLst/>
              <a:cxnLst/>
              <a:rect l="l" t="t" r="r" b="b"/>
              <a:pathLst>
                <a:path h="22859">
                  <a:moveTo>
                    <a:pt x="0" y="22859"/>
                  </a:moveTo>
                  <a:lnTo>
                    <a:pt x="0" y="0"/>
                  </a:lnTo>
                </a:path>
                <a:path h="22859">
                  <a:moveTo>
                    <a:pt x="0" y="22859"/>
                  </a:moveTo>
                  <a:lnTo>
                    <a:pt x="0" y="0"/>
                  </a:lnTo>
                </a:path>
              </a:pathLst>
            </a:custGeom>
            <a:ln w="476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415" name="object 2415"/>
            <p:cNvSpPr/>
            <p:nvPr/>
          </p:nvSpPr>
          <p:spPr>
            <a:xfrm>
              <a:off x="5976366" y="7381398"/>
              <a:ext cx="0" cy="27940"/>
            </a:xfrm>
            <a:custGeom>
              <a:avLst/>
              <a:gdLst/>
              <a:ahLst/>
              <a:cxnLst/>
              <a:rect l="l" t="t" r="r" b="b"/>
              <a:pathLst>
                <a:path h="27940">
                  <a:moveTo>
                    <a:pt x="0" y="0"/>
                  </a:moveTo>
                  <a:lnTo>
                    <a:pt x="0" y="27622"/>
                  </a:lnTo>
                </a:path>
                <a:path h="27940">
                  <a:moveTo>
                    <a:pt x="0" y="0"/>
                  </a:moveTo>
                  <a:lnTo>
                    <a:pt x="0" y="27622"/>
                  </a:lnTo>
                </a:path>
              </a:pathLst>
            </a:custGeom>
            <a:ln w="6286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416" name="object 2416"/>
            <p:cNvSpPr/>
            <p:nvPr/>
          </p:nvSpPr>
          <p:spPr>
            <a:xfrm>
              <a:off x="5977128" y="7383780"/>
              <a:ext cx="1905" cy="22860"/>
            </a:xfrm>
            <a:custGeom>
              <a:avLst/>
              <a:gdLst/>
              <a:ahLst/>
              <a:cxnLst/>
              <a:rect l="l" t="t" r="r" b="b"/>
              <a:pathLst>
                <a:path w="1904" h="22859">
                  <a:moveTo>
                    <a:pt x="761" y="-2381"/>
                  </a:moveTo>
                  <a:lnTo>
                    <a:pt x="761" y="25240"/>
                  </a:lnTo>
                </a:path>
              </a:pathLst>
            </a:custGeom>
            <a:ln w="6286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417" name="object 2417"/>
            <p:cNvSpPr/>
            <p:nvPr/>
          </p:nvSpPr>
          <p:spPr>
            <a:xfrm>
              <a:off x="5979414" y="7381398"/>
              <a:ext cx="0" cy="27940"/>
            </a:xfrm>
            <a:custGeom>
              <a:avLst/>
              <a:gdLst/>
              <a:ahLst/>
              <a:cxnLst/>
              <a:rect l="l" t="t" r="r" b="b"/>
              <a:pathLst>
                <a:path h="27940">
                  <a:moveTo>
                    <a:pt x="0" y="0"/>
                  </a:moveTo>
                  <a:lnTo>
                    <a:pt x="0" y="27622"/>
                  </a:lnTo>
                </a:path>
                <a:path h="27940">
                  <a:moveTo>
                    <a:pt x="0" y="0"/>
                  </a:moveTo>
                  <a:lnTo>
                    <a:pt x="0" y="27622"/>
                  </a:lnTo>
                </a:path>
              </a:pathLst>
            </a:custGeom>
            <a:ln w="6286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418" name="object 2418"/>
            <p:cNvSpPr/>
            <p:nvPr/>
          </p:nvSpPr>
          <p:spPr>
            <a:xfrm>
              <a:off x="5980176" y="7383780"/>
              <a:ext cx="1905" cy="22860"/>
            </a:xfrm>
            <a:custGeom>
              <a:avLst/>
              <a:gdLst/>
              <a:ahLst/>
              <a:cxnLst/>
              <a:rect l="l" t="t" r="r" b="b"/>
              <a:pathLst>
                <a:path w="1904" h="22859">
                  <a:moveTo>
                    <a:pt x="761" y="-2381"/>
                  </a:moveTo>
                  <a:lnTo>
                    <a:pt x="761" y="25240"/>
                  </a:lnTo>
                </a:path>
              </a:pathLst>
            </a:custGeom>
            <a:ln w="6286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419" name="object 2419"/>
            <p:cNvSpPr/>
            <p:nvPr/>
          </p:nvSpPr>
          <p:spPr>
            <a:xfrm>
              <a:off x="5981700" y="7383780"/>
              <a:ext cx="0" cy="22860"/>
            </a:xfrm>
            <a:custGeom>
              <a:avLst/>
              <a:gdLst/>
              <a:ahLst/>
              <a:cxnLst/>
              <a:rect l="l" t="t" r="r" b="b"/>
              <a:pathLst>
                <a:path h="22859">
                  <a:moveTo>
                    <a:pt x="0" y="22859"/>
                  </a:moveTo>
                  <a:lnTo>
                    <a:pt x="0" y="0"/>
                  </a:lnTo>
                </a:path>
              </a:pathLst>
            </a:custGeom>
            <a:ln w="476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420" name="object 2420"/>
            <p:cNvSpPr/>
            <p:nvPr/>
          </p:nvSpPr>
          <p:spPr>
            <a:xfrm>
              <a:off x="5982461" y="7381398"/>
              <a:ext cx="0" cy="27940"/>
            </a:xfrm>
            <a:custGeom>
              <a:avLst/>
              <a:gdLst/>
              <a:ahLst/>
              <a:cxnLst/>
              <a:rect l="l" t="t" r="r" b="b"/>
              <a:pathLst>
                <a:path h="27940">
                  <a:moveTo>
                    <a:pt x="0" y="0"/>
                  </a:moveTo>
                  <a:lnTo>
                    <a:pt x="0" y="27622"/>
                  </a:lnTo>
                </a:path>
                <a:path h="27940">
                  <a:moveTo>
                    <a:pt x="0" y="0"/>
                  </a:moveTo>
                  <a:lnTo>
                    <a:pt x="0" y="27622"/>
                  </a:lnTo>
                </a:path>
              </a:pathLst>
            </a:custGeom>
            <a:ln w="6286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421" name="object 2421"/>
            <p:cNvSpPr/>
            <p:nvPr/>
          </p:nvSpPr>
          <p:spPr>
            <a:xfrm>
              <a:off x="5984747" y="7383780"/>
              <a:ext cx="5080" cy="22860"/>
            </a:xfrm>
            <a:custGeom>
              <a:avLst/>
              <a:gdLst/>
              <a:ahLst/>
              <a:cxnLst/>
              <a:rect l="l" t="t" r="r" b="b"/>
              <a:pathLst>
                <a:path w="5079" h="22859">
                  <a:moveTo>
                    <a:pt x="0" y="22859"/>
                  </a:moveTo>
                  <a:lnTo>
                    <a:pt x="0" y="0"/>
                  </a:lnTo>
                </a:path>
                <a:path w="5079" h="22859">
                  <a:moveTo>
                    <a:pt x="1523" y="22859"/>
                  </a:moveTo>
                  <a:lnTo>
                    <a:pt x="1523" y="0"/>
                  </a:lnTo>
                </a:path>
                <a:path w="5079" h="22859">
                  <a:moveTo>
                    <a:pt x="3048" y="22859"/>
                  </a:moveTo>
                  <a:lnTo>
                    <a:pt x="3048" y="0"/>
                  </a:lnTo>
                </a:path>
                <a:path w="5079" h="22859">
                  <a:moveTo>
                    <a:pt x="3048" y="22859"/>
                  </a:moveTo>
                  <a:lnTo>
                    <a:pt x="3048" y="0"/>
                  </a:lnTo>
                </a:path>
                <a:path w="5079" h="22859">
                  <a:moveTo>
                    <a:pt x="4571" y="22859"/>
                  </a:moveTo>
                  <a:lnTo>
                    <a:pt x="4571" y="0"/>
                  </a:lnTo>
                </a:path>
                <a:path w="5079" h="22859">
                  <a:moveTo>
                    <a:pt x="4571" y="22859"/>
                  </a:moveTo>
                  <a:lnTo>
                    <a:pt x="4571" y="0"/>
                  </a:lnTo>
                </a:path>
                <a:path w="5079" h="22859">
                  <a:moveTo>
                    <a:pt x="4571" y="22859"/>
                  </a:moveTo>
                  <a:lnTo>
                    <a:pt x="4571" y="0"/>
                  </a:lnTo>
                </a:path>
              </a:pathLst>
            </a:custGeom>
            <a:ln w="476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422" name="object 2422"/>
            <p:cNvSpPr/>
            <p:nvPr/>
          </p:nvSpPr>
          <p:spPr>
            <a:xfrm>
              <a:off x="5990844" y="7383780"/>
              <a:ext cx="1905" cy="22860"/>
            </a:xfrm>
            <a:custGeom>
              <a:avLst/>
              <a:gdLst/>
              <a:ahLst/>
              <a:cxnLst/>
              <a:rect l="l" t="t" r="r" b="b"/>
              <a:pathLst>
                <a:path w="1904" h="22859">
                  <a:moveTo>
                    <a:pt x="761" y="-2381"/>
                  </a:moveTo>
                  <a:lnTo>
                    <a:pt x="761" y="25240"/>
                  </a:lnTo>
                </a:path>
              </a:pathLst>
            </a:custGeom>
            <a:ln w="6286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423" name="object 2423"/>
            <p:cNvSpPr/>
            <p:nvPr/>
          </p:nvSpPr>
          <p:spPr>
            <a:xfrm>
              <a:off x="5992367" y="7383780"/>
              <a:ext cx="1905" cy="22860"/>
            </a:xfrm>
            <a:custGeom>
              <a:avLst/>
              <a:gdLst/>
              <a:ahLst/>
              <a:cxnLst/>
              <a:rect l="l" t="t" r="r" b="b"/>
              <a:pathLst>
                <a:path w="1904" h="22859">
                  <a:moveTo>
                    <a:pt x="762" y="-2381"/>
                  </a:moveTo>
                  <a:lnTo>
                    <a:pt x="762" y="25240"/>
                  </a:lnTo>
                </a:path>
              </a:pathLst>
            </a:custGeom>
            <a:ln w="6286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424" name="object 2424"/>
            <p:cNvSpPr/>
            <p:nvPr/>
          </p:nvSpPr>
          <p:spPr>
            <a:xfrm>
              <a:off x="5994654" y="7381398"/>
              <a:ext cx="0" cy="27940"/>
            </a:xfrm>
            <a:custGeom>
              <a:avLst/>
              <a:gdLst/>
              <a:ahLst/>
              <a:cxnLst/>
              <a:rect l="l" t="t" r="r" b="b"/>
              <a:pathLst>
                <a:path h="27940">
                  <a:moveTo>
                    <a:pt x="0" y="0"/>
                  </a:moveTo>
                  <a:lnTo>
                    <a:pt x="0" y="27622"/>
                  </a:lnTo>
                </a:path>
                <a:path h="27940">
                  <a:moveTo>
                    <a:pt x="0" y="0"/>
                  </a:moveTo>
                  <a:lnTo>
                    <a:pt x="0" y="27622"/>
                  </a:lnTo>
                </a:path>
              </a:pathLst>
            </a:custGeom>
            <a:ln w="6286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425" name="object 2425"/>
            <p:cNvSpPr/>
            <p:nvPr/>
          </p:nvSpPr>
          <p:spPr>
            <a:xfrm>
              <a:off x="5995415" y="7383780"/>
              <a:ext cx="1905" cy="22860"/>
            </a:xfrm>
            <a:custGeom>
              <a:avLst/>
              <a:gdLst/>
              <a:ahLst/>
              <a:cxnLst/>
              <a:rect l="l" t="t" r="r" b="b"/>
              <a:pathLst>
                <a:path w="1904" h="22859">
                  <a:moveTo>
                    <a:pt x="761" y="-2381"/>
                  </a:moveTo>
                  <a:lnTo>
                    <a:pt x="761" y="25240"/>
                  </a:lnTo>
                </a:path>
              </a:pathLst>
            </a:custGeom>
            <a:ln w="6286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426" name="object 2426"/>
            <p:cNvSpPr/>
            <p:nvPr/>
          </p:nvSpPr>
          <p:spPr>
            <a:xfrm>
              <a:off x="5996939" y="7383780"/>
              <a:ext cx="6350" cy="22860"/>
            </a:xfrm>
            <a:custGeom>
              <a:avLst/>
              <a:gdLst/>
              <a:ahLst/>
              <a:cxnLst/>
              <a:rect l="l" t="t" r="r" b="b"/>
              <a:pathLst>
                <a:path w="6350" h="22859">
                  <a:moveTo>
                    <a:pt x="0" y="22859"/>
                  </a:moveTo>
                  <a:lnTo>
                    <a:pt x="0" y="0"/>
                  </a:lnTo>
                </a:path>
                <a:path w="6350" h="22859">
                  <a:moveTo>
                    <a:pt x="1524" y="22859"/>
                  </a:moveTo>
                  <a:lnTo>
                    <a:pt x="1524" y="0"/>
                  </a:lnTo>
                </a:path>
                <a:path w="6350" h="22859">
                  <a:moveTo>
                    <a:pt x="1524" y="22859"/>
                  </a:moveTo>
                  <a:lnTo>
                    <a:pt x="1524" y="0"/>
                  </a:lnTo>
                </a:path>
                <a:path w="6350" h="22859">
                  <a:moveTo>
                    <a:pt x="3048" y="22859"/>
                  </a:moveTo>
                  <a:lnTo>
                    <a:pt x="3048" y="0"/>
                  </a:lnTo>
                </a:path>
                <a:path w="6350" h="22859">
                  <a:moveTo>
                    <a:pt x="4572" y="22859"/>
                  </a:moveTo>
                  <a:lnTo>
                    <a:pt x="4572" y="0"/>
                  </a:lnTo>
                </a:path>
                <a:path w="6350" h="22859">
                  <a:moveTo>
                    <a:pt x="4572" y="22859"/>
                  </a:moveTo>
                  <a:lnTo>
                    <a:pt x="4572" y="0"/>
                  </a:lnTo>
                </a:path>
                <a:path w="6350" h="22859">
                  <a:moveTo>
                    <a:pt x="6096" y="22859"/>
                  </a:moveTo>
                  <a:lnTo>
                    <a:pt x="6096" y="0"/>
                  </a:lnTo>
                </a:path>
              </a:pathLst>
            </a:custGeom>
            <a:ln w="476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427" name="object 2427"/>
            <p:cNvSpPr/>
            <p:nvPr/>
          </p:nvSpPr>
          <p:spPr>
            <a:xfrm>
              <a:off x="6003035" y="7383780"/>
              <a:ext cx="1905" cy="22860"/>
            </a:xfrm>
            <a:custGeom>
              <a:avLst/>
              <a:gdLst/>
              <a:ahLst/>
              <a:cxnLst/>
              <a:rect l="l" t="t" r="r" b="b"/>
              <a:pathLst>
                <a:path w="1904" h="22859">
                  <a:moveTo>
                    <a:pt x="762" y="-2381"/>
                  </a:moveTo>
                  <a:lnTo>
                    <a:pt x="762" y="25240"/>
                  </a:lnTo>
                </a:path>
              </a:pathLst>
            </a:custGeom>
            <a:ln w="6286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428" name="object 2428"/>
            <p:cNvSpPr/>
            <p:nvPr/>
          </p:nvSpPr>
          <p:spPr>
            <a:xfrm>
              <a:off x="6005322" y="7381398"/>
              <a:ext cx="0" cy="27940"/>
            </a:xfrm>
            <a:custGeom>
              <a:avLst/>
              <a:gdLst/>
              <a:ahLst/>
              <a:cxnLst/>
              <a:rect l="l" t="t" r="r" b="b"/>
              <a:pathLst>
                <a:path h="27940">
                  <a:moveTo>
                    <a:pt x="0" y="0"/>
                  </a:moveTo>
                  <a:lnTo>
                    <a:pt x="0" y="27622"/>
                  </a:lnTo>
                </a:path>
                <a:path h="27940">
                  <a:moveTo>
                    <a:pt x="0" y="0"/>
                  </a:moveTo>
                  <a:lnTo>
                    <a:pt x="0" y="27622"/>
                  </a:lnTo>
                </a:path>
              </a:pathLst>
            </a:custGeom>
            <a:ln w="6286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429" name="object 2429"/>
            <p:cNvSpPr/>
            <p:nvPr/>
          </p:nvSpPr>
          <p:spPr>
            <a:xfrm>
              <a:off x="6006084" y="7383780"/>
              <a:ext cx="1905" cy="22860"/>
            </a:xfrm>
            <a:custGeom>
              <a:avLst/>
              <a:gdLst/>
              <a:ahLst/>
              <a:cxnLst/>
              <a:rect l="l" t="t" r="r" b="b"/>
              <a:pathLst>
                <a:path w="1904" h="22859">
                  <a:moveTo>
                    <a:pt x="761" y="-2381"/>
                  </a:moveTo>
                  <a:lnTo>
                    <a:pt x="761" y="25240"/>
                  </a:lnTo>
                </a:path>
              </a:pathLst>
            </a:custGeom>
            <a:ln w="6286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430" name="object 2430"/>
            <p:cNvSpPr/>
            <p:nvPr/>
          </p:nvSpPr>
          <p:spPr>
            <a:xfrm>
              <a:off x="6009132" y="7383780"/>
              <a:ext cx="0" cy="22860"/>
            </a:xfrm>
            <a:custGeom>
              <a:avLst/>
              <a:gdLst/>
              <a:ahLst/>
              <a:cxnLst/>
              <a:rect l="l" t="t" r="r" b="b"/>
              <a:pathLst>
                <a:path h="22859">
                  <a:moveTo>
                    <a:pt x="0" y="22859"/>
                  </a:moveTo>
                  <a:lnTo>
                    <a:pt x="0" y="0"/>
                  </a:lnTo>
                </a:path>
              </a:pathLst>
            </a:custGeom>
            <a:ln w="476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431" name="object 2431"/>
            <p:cNvSpPr/>
            <p:nvPr/>
          </p:nvSpPr>
          <p:spPr>
            <a:xfrm>
              <a:off x="6009894" y="7381398"/>
              <a:ext cx="0" cy="27940"/>
            </a:xfrm>
            <a:custGeom>
              <a:avLst/>
              <a:gdLst/>
              <a:ahLst/>
              <a:cxnLst/>
              <a:rect l="l" t="t" r="r" b="b"/>
              <a:pathLst>
                <a:path h="27940">
                  <a:moveTo>
                    <a:pt x="0" y="0"/>
                  </a:moveTo>
                  <a:lnTo>
                    <a:pt x="0" y="27622"/>
                  </a:lnTo>
                </a:path>
                <a:path h="27940">
                  <a:moveTo>
                    <a:pt x="0" y="0"/>
                  </a:moveTo>
                  <a:lnTo>
                    <a:pt x="0" y="27622"/>
                  </a:lnTo>
                </a:path>
              </a:pathLst>
            </a:custGeom>
            <a:ln w="6286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432" name="object 2432"/>
            <p:cNvSpPr/>
            <p:nvPr/>
          </p:nvSpPr>
          <p:spPr>
            <a:xfrm>
              <a:off x="6010655" y="7383780"/>
              <a:ext cx="3175" cy="22860"/>
            </a:xfrm>
            <a:custGeom>
              <a:avLst/>
              <a:gdLst/>
              <a:ahLst/>
              <a:cxnLst/>
              <a:rect l="l" t="t" r="r" b="b"/>
              <a:pathLst>
                <a:path w="3175" h="22859">
                  <a:moveTo>
                    <a:pt x="0" y="22859"/>
                  </a:moveTo>
                  <a:lnTo>
                    <a:pt x="0" y="0"/>
                  </a:lnTo>
                </a:path>
                <a:path w="3175" h="22859">
                  <a:moveTo>
                    <a:pt x="1524" y="22859"/>
                  </a:moveTo>
                  <a:lnTo>
                    <a:pt x="1524" y="0"/>
                  </a:lnTo>
                </a:path>
                <a:path w="3175" h="22859">
                  <a:moveTo>
                    <a:pt x="1524" y="22859"/>
                  </a:moveTo>
                  <a:lnTo>
                    <a:pt x="1524" y="0"/>
                  </a:lnTo>
                </a:path>
                <a:path w="3175" h="22859">
                  <a:moveTo>
                    <a:pt x="3048" y="22859"/>
                  </a:moveTo>
                  <a:lnTo>
                    <a:pt x="3048" y="0"/>
                  </a:lnTo>
                </a:path>
              </a:pathLst>
            </a:custGeom>
            <a:ln w="476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433" name="object 2433"/>
            <p:cNvSpPr/>
            <p:nvPr/>
          </p:nvSpPr>
          <p:spPr>
            <a:xfrm>
              <a:off x="6015228" y="7383780"/>
              <a:ext cx="1905" cy="22860"/>
            </a:xfrm>
            <a:custGeom>
              <a:avLst/>
              <a:gdLst/>
              <a:ahLst/>
              <a:cxnLst/>
              <a:rect l="l" t="t" r="r" b="b"/>
              <a:pathLst>
                <a:path w="1904" h="22859">
                  <a:moveTo>
                    <a:pt x="761" y="-2381"/>
                  </a:moveTo>
                  <a:lnTo>
                    <a:pt x="761" y="25240"/>
                  </a:lnTo>
                </a:path>
              </a:pathLst>
            </a:custGeom>
            <a:ln w="6286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434" name="object 2434"/>
            <p:cNvSpPr/>
            <p:nvPr/>
          </p:nvSpPr>
          <p:spPr>
            <a:xfrm>
              <a:off x="6016752" y="7383780"/>
              <a:ext cx="0" cy="22860"/>
            </a:xfrm>
            <a:custGeom>
              <a:avLst/>
              <a:gdLst/>
              <a:ahLst/>
              <a:cxnLst/>
              <a:rect l="l" t="t" r="r" b="b"/>
              <a:pathLst>
                <a:path h="22859">
                  <a:moveTo>
                    <a:pt x="0" y="22859"/>
                  </a:moveTo>
                  <a:lnTo>
                    <a:pt x="0" y="0"/>
                  </a:lnTo>
                </a:path>
                <a:path h="22859">
                  <a:moveTo>
                    <a:pt x="0" y="22859"/>
                  </a:moveTo>
                  <a:lnTo>
                    <a:pt x="0" y="0"/>
                  </a:lnTo>
                </a:path>
              </a:pathLst>
            </a:custGeom>
            <a:ln w="476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435" name="object 2435"/>
            <p:cNvSpPr/>
            <p:nvPr/>
          </p:nvSpPr>
          <p:spPr>
            <a:xfrm>
              <a:off x="6016752" y="7383780"/>
              <a:ext cx="1905" cy="22860"/>
            </a:xfrm>
            <a:custGeom>
              <a:avLst/>
              <a:gdLst/>
              <a:ahLst/>
              <a:cxnLst/>
              <a:rect l="l" t="t" r="r" b="b"/>
              <a:pathLst>
                <a:path w="1904" h="22859">
                  <a:moveTo>
                    <a:pt x="762" y="-2381"/>
                  </a:moveTo>
                  <a:lnTo>
                    <a:pt x="762" y="25240"/>
                  </a:lnTo>
                </a:path>
              </a:pathLst>
            </a:custGeom>
            <a:ln w="6286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436" name="object 2436"/>
            <p:cNvSpPr/>
            <p:nvPr/>
          </p:nvSpPr>
          <p:spPr>
            <a:xfrm>
              <a:off x="6019800" y="7383780"/>
              <a:ext cx="0" cy="22860"/>
            </a:xfrm>
            <a:custGeom>
              <a:avLst/>
              <a:gdLst/>
              <a:ahLst/>
              <a:cxnLst/>
              <a:rect l="l" t="t" r="r" b="b"/>
              <a:pathLst>
                <a:path h="22859">
                  <a:moveTo>
                    <a:pt x="0" y="22859"/>
                  </a:moveTo>
                  <a:lnTo>
                    <a:pt x="0" y="0"/>
                  </a:lnTo>
                </a:path>
              </a:pathLst>
            </a:custGeom>
            <a:ln w="476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437" name="object 2437"/>
            <p:cNvSpPr/>
            <p:nvPr/>
          </p:nvSpPr>
          <p:spPr>
            <a:xfrm>
              <a:off x="6020561" y="7381398"/>
              <a:ext cx="0" cy="27940"/>
            </a:xfrm>
            <a:custGeom>
              <a:avLst/>
              <a:gdLst/>
              <a:ahLst/>
              <a:cxnLst/>
              <a:rect l="l" t="t" r="r" b="b"/>
              <a:pathLst>
                <a:path h="27940">
                  <a:moveTo>
                    <a:pt x="0" y="0"/>
                  </a:moveTo>
                  <a:lnTo>
                    <a:pt x="0" y="27622"/>
                  </a:lnTo>
                </a:path>
                <a:path h="27940">
                  <a:moveTo>
                    <a:pt x="0" y="0"/>
                  </a:moveTo>
                  <a:lnTo>
                    <a:pt x="0" y="27622"/>
                  </a:lnTo>
                </a:path>
              </a:pathLst>
            </a:custGeom>
            <a:ln w="6286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438" name="object 2438"/>
            <p:cNvSpPr/>
            <p:nvPr/>
          </p:nvSpPr>
          <p:spPr>
            <a:xfrm>
              <a:off x="6021323" y="7383780"/>
              <a:ext cx="1905" cy="22860"/>
            </a:xfrm>
            <a:custGeom>
              <a:avLst/>
              <a:gdLst/>
              <a:ahLst/>
              <a:cxnLst/>
              <a:rect l="l" t="t" r="r" b="b"/>
              <a:pathLst>
                <a:path w="1904" h="22859">
                  <a:moveTo>
                    <a:pt x="762" y="-2381"/>
                  </a:moveTo>
                  <a:lnTo>
                    <a:pt x="762" y="25240"/>
                  </a:lnTo>
                </a:path>
              </a:pathLst>
            </a:custGeom>
            <a:ln w="6286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439" name="object 2439"/>
            <p:cNvSpPr/>
            <p:nvPr/>
          </p:nvSpPr>
          <p:spPr>
            <a:xfrm>
              <a:off x="6024371" y="7383780"/>
              <a:ext cx="0" cy="22860"/>
            </a:xfrm>
            <a:custGeom>
              <a:avLst/>
              <a:gdLst/>
              <a:ahLst/>
              <a:cxnLst/>
              <a:rect l="l" t="t" r="r" b="b"/>
              <a:pathLst>
                <a:path h="22859">
                  <a:moveTo>
                    <a:pt x="0" y="22859"/>
                  </a:moveTo>
                  <a:lnTo>
                    <a:pt x="0" y="0"/>
                  </a:lnTo>
                </a:path>
                <a:path h="22859">
                  <a:moveTo>
                    <a:pt x="0" y="22859"/>
                  </a:moveTo>
                  <a:lnTo>
                    <a:pt x="0" y="0"/>
                  </a:lnTo>
                </a:path>
              </a:pathLst>
            </a:custGeom>
            <a:ln w="476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440" name="object 2440"/>
            <p:cNvSpPr/>
            <p:nvPr/>
          </p:nvSpPr>
          <p:spPr>
            <a:xfrm>
              <a:off x="6024371" y="7383780"/>
              <a:ext cx="1905" cy="22860"/>
            </a:xfrm>
            <a:custGeom>
              <a:avLst/>
              <a:gdLst/>
              <a:ahLst/>
              <a:cxnLst/>
              <a:rect l="l" t="t" r="r" b="b"/>
              <a:pathLst>
                <a:path w="1904" h="22859">
                  <a:moveTo>
                    <a:pt x="762" y="-2381"/>
                  </a:moveTo>
                  <a:lnTo>
                    <a:pt x="762" y="25240"/>
                  </a:lnTo>
                </a:path>
              </a:pathLst>
            </a:custGeom>
            <a:ln w="6286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441" name="object 2441"/>
            <p:cNvSpPr/>
            <p:nvPr/>
          </p:nvSpPr>
          <p:spPr>
            <a:xfrm>
              <a:off x="6025896" y="7383780"/>
              <a:ext cx="1905" cy="22860"/>
            </a:xfrm>
            <a:custGeom>
              <a:avLst/>
              <a:gdLst/>
              <a:ahLst/>
              <a:cxnLst/>
              <a:rect l="l" t="t" r="r" b="b"/>
              <a:pathLst>
                <a:path w="1904" h="22859">
                  <a:moveTo>
                    <a:pt x="761" y="-2381"/>
                  </a:moveTo>
                  <a:lnTo>
                    <a:pt x="761" y="25240"/>
                  </a:lnTo>
                </a:path>
              </a:pathLst>
            </a:custGeom>
            <a:ln w="6286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442" name="object 2442"/>
            <p:cNvSpPr/>
            <p:nvPr/>
          </p:nvSpPr>
          <p:spPr>
            <a:xfrm>
              <a:off x="6027420" y="7383780"/>
              <a:ext cx="0" cy="22860"/>
            </a:xfrm>
            <a:custGeom>
              <a:avLst/>
              <a:gdLst/>
              <a:ahLst/>
              <a:cxnLst/>
              <a:rect l="l" t="t" r="r" b="b"/>
              <a:pathLst>
                <a:path h="22859">
                  <a:moveTo>
                    <a:pt x="0" y="22859"/>
                  </a:moveTo>
                  <a:lnTo>
                    <a:pt x="0" y="0"/>
                  </a:lnTo>
                </a:path>
                <a:path h="22859">
                  <a:moveTo>
                    <a:pt x="0" y="22859"/>
                  </a:moveTo>
                  <a:lnTo>
                    <a:pt x="0" y="0"/>
                  </a:lnTo>
                </a:path>
              </a:pathLst>
            </a:custGeom>
            <a:ln w="476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443" name="object 2443"/>
            <p:cNvSpPr/>
            <p:nvPr/>
          </p:nvSpPr>
          <p:spPr>
            <a:xfrm>
              <a:off x="6028944" y="7383780"/>
              <a:ext cx="1905" cy="22860"/>
            </a:xfrm>
            <a:custGeom>
              <a:avLst/>
              <a:gdLst/>
              <a:ahLst/>
              <a:cxnLst/>
              <a:rect l="l" t="t" r="r" b="b"/>
              <a:pathLst>
                <a:path w="1904" h="22859">
                  <a:moveTo>
                    <a:pt x="761" y="-2381"/>
                  </a:moveTo>
                  <a:lnTo>
                    <a:pt x="761" y="25240"/>
                  </a:lnTo>
                </a:path>
              </a:pathLst>
            </a:custGeom>
            <a:ln w="6286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444" name="object 2444"/>
            <p:cNvSpPr/>
            <p:nvPr/>
          </p:nvSpPr>
          <p:spPr>
            <a:xfrm>
              <a:off x="6030467" y="7383780"/>
              <a:ext cx="1905" cy="22860"/>
            </a:xfrm>
            <a:custGeom>
              <a:avLst/>
              <a:gdLst/>
              <a:ahLst/>
              <a:cxnLst/>
              <a:rect l="l" t="t" r="r" b="b"/>
              <a:pathLst>
                <a:path w="1904" h="22859">
                  <a:moveTo>
                    <a:pt x="762" y="-2381"/>
                  </a:moveTo>
                  <a:lnTo>
                    <a:pt x="762" y="25240"/>
                  </a:lnTo>
                </a:path>
              </a:pathLst>
            </a:custGeom>
            <a:ln w="6286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445" name="object 2445"/>
            <p:cNvSpPr/>
            <p:nvPr/>
          </p:nvSpPr>
          <p:spPr>
            <a:xfrm>
              <a:off x="6032754" y="7381398"/>
              <a:ext cx="0" cy="27940"/>
            </a:xfrm>
            <a:custGeom>
              <a:avLst/>
              <a:gdLst/>
              <a:ahLst/>
              <a:cxnLst/>
              <a:rect l="l" t="t" r="r" b="b"/>
              <a:pathLst>
                <a:path h="27940">
                  <a:moveTo>
                    <a:pt x="0" y="0"/>
                  </a:moveTo>
                  <a:lnTo>
                    <a:pt x="0" y="27622"/>
                  </a:lnTo>
                </a:path>
                <a:path h="27940">
                  <a:moveTo>
                    <a:pt x="0" y="0"/>
                  </a:moveTo>
                  <a:lnTo>
                    <a:pt x="0" y="27622"/>
                  </a:lnTo>
                </a:path>
              </a:pathLst>
            </a:custGeom>
            <a:ln w="6286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446" name="object 2446"/>
            <p:cNvSpPr/>
            <p:nvPr/>
          </p:nvSpPr>
          <p:spPr>
            <a:xfrm>
              <a:off x="6033515" y="7383780"/>
              <a:ext cx="1905" cy="22860"/>
            </a:xfrm>
            <a:custGeom>
              <a:avLst/>
              <a:gdLst/>
              <a:ahLst/>
              <a:cxnLst/>
              <a:rect l="l" t="t" r="r" b="b"/>
              <a:pathLst>
                <a:path w="1904" h="22859">
                  <a:moveTo>
                    <a:pt x="0" y="22859"/>
                  </a:moveTo>
                  <a:lnTo>
                    <a:pt x="0" y="0"/>
                  </a:lnTo>
                </a:path>
                <a:path w="1904" h="22859">
                  <a:moveTo>
                    <a:pt x="1523" y="22859"/>
                  </a:moveTo>
                  <a:lnTo>
                    <a:pt x="1523" y="0"/>
                  </a:lnTo>
                </a:path>
                <a:path w="1904" h="22859">
                  <a:moveTo>
                    <a:pt x="1523" y="22859"/>
                  </a:moveTo>
                  <a:lnTo>
                    <a:pt x="1523" y="0"/>
                  </a:lnTo>
                </a:path>
              </a:pathLst>
            </a:custGeom>
            <a:ln w="476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447" name="object 2447"/>
            <p:cNvSpPr/>
            <p:nvPr/>
          </p:nvSpPr>
          <p:spPr>
            <a:xfrm>
              <a:off x="6035039" y="7383780"/>
              <a:ext cx="1905" cy="22860"/>
            </a:xfrm>
            <a:custGeom>
              <a:avLst/>
              <a:gdLst/>
              <a:ahLst/>
              <a:cxnLst/>
              <a:rect l="l" t="t" r="r" b="b"/>
              <a:pathLst>
                <a:path w="1904" h="22859">
                  <a:moveTo>
                    <a:pt x="762" y="-2381"/>
                  </a:moveTo>
                  <a:lnTo>
                    <a:pt x="762" y="25240"/>
                  </a:lnTo>
                </a:path>
              </a:pathLst>
            </a:custGeom>
            <a:ln w="6286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448" name="object 2448"/>
            <p:cNvSpPr/>
            <p:nvPr/>
          </p:nvSpPr>
          <p:spPr>
            <a:xfrm>
              <a:off x="6038088" y="7383780"/>
              <a:ext cx="1905" cy="22860"/>
            </a:xfrm>
            <a:custGeom>
              <a:avLst/>
              <a:gdLst/>
              <a:ahLst/>
              <a:cxnLst/>
              <a:rect l="l" t="t" r="r" b="b"/>
              <a:pathLst>
                <a:path w="1904" h="22859">
                  <a:moveTo>
                    <a:pt x="0" y="22859"/>
                  </a:moveTo>
                  <a:lnTo>
                    <a:pt x="0" y="0"/>
                  </a:lnTo>
                </a:path>
                <a:path w="1904" h="22859">
                  <a:moveTo>
                    <a:pt x="1524" y="22859"/>
                  </a:moveTo>
                  <a:lnTo>
                    <a:pt x="1524" y="0"/>
                  </a:lnTo>
                </a:path>
                <a:path w="1904" h="22859">
                  <a:moveTo>
                    <a:pt x="1524" y="22859"/>
                  </a:moveTo>
                  <a:lnTo>
                    <a:pt x="1524" y="0"/>
                  </a:lnTo>
                </a:path>
              </a:pathLst>
            </a:custGeom>
            <a:ln w="476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449" name="object 2449"/>
            <p:cNvSpPr/>
            <p:nvPr/>
          </p:nvSpPr>
          <p:spPr>
            <a:xfrm>
              <a:off x="6039611" y="7383780"/>
              <a:ext cx="1905" cy="22860"/>
            </a:xfrm>
            <a:custGeom>
              <a:avLst/>
              <a:gdLst/>
              <a:ahLst/>
              <a:cxnLst/>
              <a:rect l="l" t="t" r="r" b="b"/>
              <a:pathLst>
                <a:path w="1904" h="22859">
                  <a:moveTo>
                    <a:pt x="761" y="-2381"/>
                  </a:moveTo>
                  <a:lnTo>
                    <a:pt x="761" y="25240"/>
                  </a:lnTo>
                </a:path>
              </a:pathLst>
            </a:custGeom>
            <a:ln w="6286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450" name="object 2450"/>
            <p:cNvSpPr/>
            <p:nvPr/>
          </p:nvSpPr>
          <p:spPr>
            <a:xfrm>
              <a:off x="6041135" y="7383780"/>
              <a:ext cx="1905" cy="22860"/>
            </a:xfrm>
            <a:custGeom>
              <a:avLst/>
              <a:gdLst/>
              <a:ahLst/>
              <a:cxnLst/>
              <a:rect l="l" t="t" r="r" b="b"/>
              <a:pathLst>
                <a:path w="1904" h="22859">
                  <a:moveTo>
                    <a:pt x="762" y="-2381"/>
                  </a:moveTo>
                  <a:lnTo>
                    <a:pt x="762" y="25240"/>
                  </a:lnTo>
                </a:path>
              </a:pathLst>
            </a:custGeom>
            <a:ln w="6286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451" name="object 2451"/>
            <p:cNvSpPr/>
            <p:nvPr/>
          </p:nvSpPr>
          <p:spPr>
            <a:xfrm>
              <a:off x="6043422" y="7381398"/>
              <a:ext cx="0" cy="27940"/>
            </a:xfrm>
            <a:custGeom>
              <a:avLst/>
              <a:gdLst/>
              <a:ahLst/>
              <a:cxnLst/>
              <a:rect l="l" t="t" r="r" b="b"/>
              <a:pathLst>
                <a:path h="27940">
                  <a:moveTo>
                    <a:pt x="0" y="0"/>
                  </a:moveTo>
                  <a:lnTo>
                    <a:pt x="0" y="27622"/>
                  </a:lnTo>
                </a:path>
                <a:path h="27940">
                  <a:moveTo>
                    <a:pt x="0" y="0"/>
                  </a:moveTo>
                  <a:lnTo>
                    <a:pt x="0" y="27622"/>
                  </a:lnTo>
                </a:path>
              </a:pathLst>
            </a:custGeom>
            <a:ln w="6286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452" name="object 2452"/>
            <p:cNvSpPr/>
            <p:nvPr/>
          </p:nvSpPr>
          <p:spPr>
            <a:xfrm>
              <a:off x="6044184" y="7383780"/>
              <a:ext cx="1905" cy="22860"/>
            </a:xfrm>
            <a:custGeom>
              <a:avLst/>
              <a:gdLst/>
              <a:ahLst/>
              <a:cxnLst/>
              <a:rect l="l" t="t" r="r" b="b"/>
              <a:pathLst>
                <a:path w="1904" h="22859">
                  <a:moveTo>
                    <a:pt x="761" y="-2381"/>
                  </a:moveTo>
                  <a:lnTo>
                    <a:pt x="761" y="25240"/>
                  </a:lnTo>
                </a:path>
              </a:pathLst>
            </a:custGeom>
            <a:ln w="6286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453" name="object 2453"/>
            <p:cNvSpPr/>
            <p:nvPr/>
          </p:nvSpPr>
          <p:spPr>
            <a:xfrm>
              <a:off x="6046470" y="7381398"/>
              <a:ext cx="0" cy="27940"/>
            </a:xfrm>
            <a:custGeom>
              <a:avLst/>
              <a:gdLst/>
              <a:ahLst/>
              <a:cxnLst/>
              <a:rect l="l" t="t" r="r" b="b"/>
              <a:pathLst>
                <a:path h="27940">
                  <a:moveTo>
                    <a:pt x="0" y="0"/>
                  </a:moveTo>
                  <a:lnTo>
                    <a:pt x="0" y="27622"/>
                  </a:lnTo>
                </a:path>
                <a:path h="27940">
                  <a:moveTo>
                    <a:pt x="0" y="0"/>
                  </a:moveTo>
                  <a:lnTo>
                    <a:pt x="0" y="27622"/>
                  </a:lnTo>
                </a:path>
              </a:pathLst>
            </a:custGeom>
            <a:ln w="6286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454" name="object 2454"/>
            <p:cNvSpPr/>
            <p:nvPr/>
          </p:nvSpPr>
          <p:spPr>
            <a:xfrm>
              <a:off x="6047232" y="7383780"/>
              <a:ext cx="5080" cy="22860"/>
            </a:xfrm>
            <a:custGeom>
              <a:avLst/>
              <a:gdLst/>
              <a:ahLst/>
              <a:cxnLst/>
              <a:rect l="l" t="t" r="r" b="b"/>
              <a:pathLst>
                <a:path w="5079" h="22859">
                  <a:moveTo>
                    <a:pt x="0" y="22859"/>
                  </a:moveTo>
                  <a:lnTo>
                    <a:pt x="0" y="0"/>
                  </a:lnTo>
                </a:path>
                <a:path w="5079" h="22859">
                  <a:moveTo>
                    <a:pt x="1523" y="22859"/>
                  </a:moveTo>
                  <a:lnTo>
                    <a:pt x="1523" y="0"/>
                  </a:lnTo>
                </a:path>
                <a:path w="5079" h="22859">
                  <a:moveTo>
                    <a:pt x="3048" y="22859"/>
                  </a:moveTo>
                  <a:lnTo>
                    <a:pt x="3048" y="0"/>
                  </a:lnTo>
                </a:path>
                <a:path w="5079" h="22859">
                  <a:moveTo>
                    <a:pt x="3048" y="22859"/>
                  </a:moveTo>
                  <a:lnTo>
                    <a:pt x="3048" y="0"/>
                  </a:lnTo>
                </a:path>
                <a:path w="5079" h="22859">
                  <a:moveTo>
                    <a:pt x="4571" y="22859"/>
                  </a:moveTo>
                  <a:lnTo>
                    <a:pt x="4571" y="0"/>
                  </a:lnTo>
                </a:path>
              </a:pathLst>
            </a:custGeom>
            <a:ln w="476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455" name="object 2455"/>
            <p:cNvSpPr/>
            <p:nvPr/>
          </p:nvSpPr>
          <p:spPr>
            <a:xfrm>
              <a:off x="6053328" y="7383780"/>
              <a:ext cx="1905" cy="22860"/>
            </a:xfrm>
            <a:custGeom>
              <a:avLst/>
              <a:gdLst/>
              <a:ahLst/>
              <a:cxnLst/>
              <a:rect l="l" t="t" r="r" b="b"/>
              <a:pathLst>
                <a:path w="1904" h="22859">
                  <a:moveTo>
                    <a:pt x="761" y="-2381"/>
                  </a:moveTo>
                  <a:lnTo>
                    <a:pt x="761" y="25240"/>
                  </a:lnTo>
                </a:path>
              </a:pathLst>
            </a:custGeom>
            <a:ln w="6286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456" name="object 2456"/>
            <p:cNvSpPr/>
            <p:nvPr/>
          </p:nvSpPr>
          <p:spPr>
            <a:xfrm>
              <a:off x="6054852" y="7383780"/>
              <a:ext cx="0" cy="22860"/>
            </a:xfrm>
            <a:custGeom>
              <a:avLst/>
              <a:gdLst/>
              <a:ahLst/>
              <a:cxnLst/>
              <a:rect l="l" t="t" r="r" b="b"/>
              <a:pathLst>
                <a:path h="22859">
                  <a:moveTo>
                    <a:pt x="0" y="22859"/>
                  </a:moveTo>
                  <a:lnTo>
                    <a:pt x="0" y="0"/>
                  </a:lnTo>
                </a:path>
                <a:path h="22859">
                  <a:moveTo>
                    <a:pt x="0" y="22859"/>
                  </a:moveTo>
                  <a:lnTo>
                    <a:pt x="0" y="0"/>
                  </a:lnTo>
                </a:path>
              </a:pathLst>
            </a:custGeom>
            <a:ln w="476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457" name="object 2457"/>
            <p:cNvSpPr/>
            <p:nvPr/>
          </p:nvSpPr>
          <p:spPr>
            <a:xfrm>
              <a:off x="6054852" y="7383780"/>
              <a:ext cx="1905" cy="22860"/>
            </a:xfrm>
            <a:custGeom>
              <a:avLst/>
              <a:gdLst/>
              <a:ahLst/>
              <a:cxnLst/>
              <a:rect l="l" t="t" r="r" b="b"/>
              <a:pathLst>
                <a:path w="1904" h="22859">
                  <a:moveTo>
                    <a:pt x="762" y="-2381"/>
                  </a:moveTo>
                  <a:lnTo>
                    <a:pt x="762" y="25240"/>
                  </a:lnTo>
                </a:path>
              </a:pathLst>
            </a:custGeom>
            <a:ln w="6286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458" name="object 2458"/>
            <p:cNvSpPr/>
            <p:nvPr/>
          </p:nvSpPr>
          <p:spPr>
            <a:xfrm>
              <a:off x="6057138" y="7381398"/>
              <a:ext cx="1905" cy="27940"/>
            </a:xfrm>
            <a:custGeom>
              <a:avLst/>
              <a:gdLst/>
              <a:ahLst/>
              <a:cxnLst/>
              <a:rect l="l" t="t" r="r" b="b"/>
              <a:pathLst>
                <a:path w="1904" h="27940">
                  <a:moveTo>
                    <a:pt x="0" y="0"/>
                  </a:moveTo>
                  <a:lnTo>
                    <a:pt x="0" y="27622"/>
                  </a:lnTo>
                </a:path>
                <a:path w="1904" h="27940">
                  <a:moveTo>
                    <a:pt x="0" y="0"/>
                  </a:moveTo>
                  <a:lnTo>
                    <a:pt x="0" y="27622"/>
                  </a:lnTo>
                </a:path>
                <a:path w="1904" h="27940">
                  <a:moveTo>
                    <a:pt x="1523" y="0"/>
                  </a:moveTo>
                  <a:lnTo>
                    <a:pt x="1523" y="27622"/>
                  </a:lnTo>
                </a:path>
              </a:pathLst>
            </a:custGeom>
            <a:ln w="6286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459" name="object 2459"/>
            <p:cNvSpPr/>
            <p:nvPr/>
          </p:nvSpPr>
          <p:spPr>
            <a:xfrm>
              <a:off x="6059423" y="7383780"/>
              <a:ext cx="1905" cy="22860"/>
            </a:xfrm>
            <a:custGeom>
              <a:avLst/>
              <a:gdLst/>
              <a:ahLst/>
              <a:cxnLst/>
              <a:rect l="l" t="t" r="r" b="b"/>
              <a:pathLst>
                <a:path w="1904" h="22859">
                  <a:moveTo>
                    <a:pt x="762" y="-2381"/>
                  </a:moveTo>
                  <a:lnTo>
                    <a:pt x="762" y="25240"/>
                  </a:lnTo>
                </a:path>
              </a:pathLst>
            </a:custGeom>
            <a:ln w="6286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460" name="object 2460"/>
            <p:cNvSpPr/>
            <p:nvPr/>
          </p:nvSpPr>
          <p:spPr>
            <a:xfrm>
              <a:off x="6062471" y="7383780"/>
              <a:ext cx="0" cy="22860"/>
            </a:xfrm>
            <a:custGeom>
              <a:avLst/>
              <a:gdLst/>
              <a:ahLst/>
              <a:cxnLst/>
              <a:rect l="l" t="t" r="r" b="b"/>
              <a:pathLst>
                <a:path h="22859">
                  <a:moveTo>
                    <a:pt x="0" y="22859"/>
                  </a:moveTo>
                  <a:lnTo>
                    <a:pt x="0" y="0"/>
                  </a:lnTo>
                </a:path>
                <a:path h="22859">
                  <a:moveTo>
                    <a:pt x="0" y="22859"/>
                  </a:moveTo>
                  <a:lnTo>
                    <a:pt x="0" y="0"/>
                  </a:lnTo>
                </a:path>
                <a:path h="22859">
                  <a:moveTo>
                    <a:pt x="0" y="22859"/>
                  </a:moveTo>
                  <a:lnTo>
                    <a:pt x="0" y="0"/>
                  </a:lnTo>
                </a:path>
              </a:pathLst>
            </a:custGeom>
            <a:ln w="476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461" name="object 2461"/>
            <p:cNvSpPr/>
            <p:nvPr/>
          </p:nvSpPr>
          <p:spPr>
            <a:xfrm>
              <a:off x="6063996" y="7383780"/>
              <a:ext cx="1905" cy="22860"/>
            </a:xfrm>
            <a:custGeom>
              <a:avLst/>
              <a:gdLst/>
              <a:ahLst/>
              <a:cxnLst/>
              <a:rect l="l" t="t" r="r" b="b"/>
              <a:pathLst>
                <a:path w="1904" h="22859">
                  <a:moveTo>
                    <a:pt x="761" y="-2381"/>
                  </a:moveTo>
                  <a:lnTo>
                    <a:pt x="761" y="25240"/>
                  </a:lnTo>
                </a:path>
              </a:pathLst>
            </a:custGeom>
            <a:ln w="6286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462" name="object 2462"/>
            <p:cNvSpPr/>
            <p:nvPr/>
          </p:nvSpPr>
          <p:spPr>
            <a:xfrm>
              <a:off x="6065520" y="7383780"/>
              <a:ext cx="1905" cy="22860"/>
            </a:xfrm>
            <a:custGeom>
              <a:avLst/>
              <a:gdLst/>
              <a:ahLst/>
              <a:cxnLst/>
              <a:rect l="l" t="t" r="r" b="b"/>
              <a:pathLst>
                <a:path w="1904" h="22859">
                  <a:moveTo>
                    <a:pt x="0" y="22859"/>
                  </a:moveTo>
                  <a:lnTo>
                    <a:pt x="0" y="0"/>
                  </a:lnTo>
                </a:path>
                <a:path w="1904" h="22859">
                  <a:moveTo>
                    <a:pt x="0" y="22859"/>
                  </a:moveTo>
                  <a:lnTo>
                    <a:pt x="0" y="0"/>
                  </a:lnTo>
                </a:path>
                <a:path w="1904" h="22859">
                  <a:moveTo>
                    <a:pt x="1524" y="22859"/>
                  </a:moveTo>
                  <a:lnTo>
                    <a:pt x="1524" y="0"/>
                  </a:lnTo>
                </a:path>
              </a:pathLst>
            </a:custGeom>
            <a:ln w="476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463" name="object 2463"/>
            <p:cNvSpPr/>
            <p:nvPr/>
          </p:nvSpPr>
          <p:spPr>
            <a:xfrm>
              <a:off x="6069329" y="7381398"/>
              <a:ext cx="0" cy="27940"/>
            </a:xfrm>
            <a:custGeom>
              <a:avLst/>
              <a:gdLst/>
              <a:ahLst/>
              <a:cxnLst/>
              <a:rect l="l" t="t" r="r" b="b"/>
              <a:pathLst>
                <a:path h="27940">
                  <a:moveTo>
                    <a:pt x="0" y="0"/>
                  </a:moveTo>
                  <a:lnTo>
                    <a:pt x="0" y="27622"/>
                  </a:lnTo>
                </a:path>
                <a:path h="27940">
                  <a:moveTo>
                    <a:pt x="0" y="0"/>
                  </a:moveTo>
                  <a:lnTo>
                    <a:pt x="0" y="27622"/>
                  </a:lnTo>
                </a:path>
              </a:pathLst>
            </a:custGeom>
            <a:ln w="6286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464" name="object 2464"/>
            <p:cNvSpPr/>
            <p:nvPr/>
          </p:nvSpPr>
          <p:spPr>
            <a:xfrm>
              <a:off x="6070092" y="7383780"/>
              <a:ext cx="0" cy="22860"/>
            </a:xfrm>
            <a:custGeom>
              <a:avLst/>
              <a:gdLst/>
              <a:ahLst/>
              <a:cxnLst/>
              <a:rect l="l" t="t" r="r" b="b"/>
              <a:pathLst>
                <a:path h="22859">
                  <a:moveTo>
                    <a:pt x="0" y="22859"/>
                  </a:moveTo>
                  <a:lnTo>
                    <a:pt x="0" y="0"/>
                  </a:lnTo>
                </a:path>
              </a:pathLst>
            </a:custGeom>
            <a:ln w="476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465" name="object 2465"/>
            <p:cNvSpPr/>
            <p:nvPr/>
          </p:nvSpPr>
          <p:spPr>
            <a:xfrm>
              <a:off x="6070092" y="7383780"/>
              <a:ext cx="1905" cy="22860"/>
            </a:xfrm>
            <a:custGeom>
              <a:avLst/>
              <a:gdLst/>
              <a:ahLst/>
              <a:cxnLst/>
              <a:rect l="l" t="t" r="r" b="b"/>
              <a:pathLst>
                <a:path w="1904" h="22859">
                  <a:moveTo>
                    <a:pt x="761" y="-2381"/>
                  </a:moveTo>
                  <a:lnTo>
                    <a:pt x="761" y="25240"/>
                  </a:lnTo>
                </a:path>
              </a:pathLst>
            </a:custGeom>
            <a:ln w="6286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466" name="object 2466"/>
            <p:cNvSpPr/>
            <p:nvPr/>
          </p:nvSpPr>
          <p:spPr>
            <a:xfrm>
              <a:off x="6073139" y="7383780"/>
              <a:ext cx="0" cy="22860"/>
            </a:xfrm>
            <a:custGeom>
              <a:avLst/>
              <a:gdLst/>
              <a:ahLst/>
              <a:cxnLst/>
              <a:rect l="l" t="t" r="r" b="b"/>
              <a:pathLst>
                <a:path h="22859">
                  <a:moveTo>
                    <a:pt x="0" y="22859"/>
                  </a:moveTo>
                  <a:lnTo>
                    <a:pt x="0" y="0"/>
                  </a:lnTo>
                </a:path>
                <a:path h="22859">
                  <a:moveTo>
                    <a:pt x="0" y="22859"/>
                  </a:moveTo>
                  <a:lnTo>
                    <a:pt x="0" y="0"/>
                  </a:lnTo>
                </a:path>
              </a:pathLst>
            </a:custGeom>
            <a:ln w="476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467" name="object 2467"/>
            <p:cNvSpPr/>
            <p:nvPr/>
          </p:nvSpPr>
          <p:spPr>
            <a:xfrm>
              <a:off x="6073139" y="7383780"/>
              <a:ext cx="1905" cy="22860"/>
            </a:xfrm>
            <a:custGeom>
              <a:avLst/>
              <a:gdLst/>
              <a:ahLst/>
              <a:cxnLst/>
              <a:rect l="l" t="t" r="r" b="b"/>
              <a:pathLst>
                <a:path w="1904" h="22859">
                  <a:moveTo>
                    <a:pt x="762" y="-2381"/>
                  </a:moveTo>
                  <a:lnTo>
                    <a:pt x="762" y="25240"/>
                  </a:lnTo>
                </a:path>
              </a:pathLst>
            </a:custGeom>
            <a:ln w="6286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468" name="object 2468"/>
            <p:cNvSpPr/>
            <p:nvPr/>
          </p:nvSpPr>
          <p:spPr>
            <a:xfrm>
              <a:off x="6076188" y="7383780"/>
              <a:ext cx="0" cy="22860"/>
            </a:xfrm>
            <a:custGeom>
              <a:avLst/>
              <a:gdLst/>
              <a:ahLst/>
              <a:cxnLst/>
              <a:rect l="l" t="t" r="r" b="b"/>
              <a:pathLst>
                <a:path h="22859">
                  <a:moveTo>
                    <a:pt x="0" y="22859"/>
                  </a:moveTo>
                  <a:lnTo>
                    <a:pt x="0" y="0"/>
                  </a:lnTo>
                </a:path>
              </a:pathLst>
            </a:custGeom>
            <a:ln w="476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469" name="object 2469"/>
            <p:cNvSpPr/>
            <p:nvPr/>
          </p:nvSpPr>
          <p:spPr>
            <a:xfrm>
              <a:off x="6076950" y="7381398"/>
              <a:ext cx="0" cy="27940"/>
            </a:xfrm>
            <a:custGeom>
              <a:avLst/>
              <a:gdLst/>
              <a:ahLst/>
              <a:cxnLst/>
              <a:rect l="l" t="t" r="r" b="b"/>
              <a:pathLst>
                <a:path h="27940">
                  <a:moveTo>
                    <a:pt x="0" y="0"/>
                  </a:moveTo>
                  <a:lnTo>
                    <a:pt x="0" y="27622"/>
                  </a:lnTo>
                </a:path>
                <a:path h="27940">
                  <a:moveTo>
                    <a:pt x="0" y="0"/>
                  </a:moveTo>
                  <a:lnTo>
                    <a:pt x="0" y="27622"/>
                  </a:lnTo>
                </a:path>
              </a:pathLst>
            </a:custGeom>
            <a:ln w="6286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470" name="object 2470"/>
            <p:cNvSpPr/>
            <p:nvPr/>
          </p:nvSpPr>
          <p:spPr>
            <a:xfrm>
              <a:off x="6077711" y="7383780"/>
              <a:ext cx="1905" cy="22860"/>
            </a:xfrm>
            <a:custGeom>
              <a:avLst/>
              <a:gdLst/>
              <a:ahLst/>
              <a:cxnLst/>
              <a:rect l="l" t="t" r="r" b="b"/>
              <a:pathLst>
                <a:path w="1904" h="22859">
                  <a:moveTo>
                    <a:pt x="761" y="-2381"/>
                  </a:moveTo>
                  <a:lnTo>
                    <a:pt x="761" y="25240"/>
                  </a:lnTo>
                </a:path>
              </a:pathLst>
            </a:custGeom>
            <a:ln w="6286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471" name="object 2471"/>
            <p:cNvSpPr/>
            <p:nvPr/>
          </p:nvSpPr>
          <p:spPr>
            <a:xfrm>
              <a:off x="6079997" y="7381398"/>
              <a:ext cx="0" cy="27940"/>
            </a:xfrm>
            <a:custGeom>
              <a:avLst/>
              <a:gdLst/>
              <a:ahLst/>
              <a:cxnLst/>
              <a:rect l="l" t="t" r="r" b="b"/>
              <a:pathLst>
                <a:path h="27940">
                  <a:moveTo>
                    <a:pt x="0" y="0"/>
                  </a:moveTo>
                  <a:lnTo>
                    <a:pt x="0" y="27622"/>
                  </a:lnTo>
                </a:path>
                <a:path h="27940">
                  <a:moveTo>
                    <a:pt x="0" y="0"/>
                  </a:moveTo>
                  <a:lnTo>
                    <a:pt x="0" y="27622"/>
                  </a:lnTo>
                </a:path>
              </a:pathLst>
            </a:custGeom>
            <a:ln w="6286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472" name="object 2472"/>
            <p:cNvSpPr/>
            <p:nvPr/>
          </p:nvSpPr>
          <p:spPr>
            <a:xfrm>
              <a:off x="6080760" y="7383780"/>
              <a:ext cx="0" cy="22860"/>
            </a:xfrm>
            <a:custGeom>
              <a:avLst/>
              <a:gdLst/>
              <a:ahLst/>
              <a:cxnLst/>
              <a:rect l="l" t="t" r="r" b="b"/>
              <a:pathLst>
                <a:path h="22859">
                  <a:moveTo>
                    <a:pt x="0" y="22859"/>
                  </a:moveTo>
                  <a:lnTo>
                    <a:pt x="0" y="0"/>
                  </a:lnTo>
                </a:path>
              </a:pathLst>
            </a:custGeom>
            <a:ln w="476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473" name="object 2473"/>
            <p:cNvSpPr/>
            <p:nvPr/>
          </p:nvSpPr>
          <p:spPr>
            <a:xfrm>
              <a:off x="6082284" y="7383780"/>
              <a:ext cx="1905" cy="22860"/>
            </a:xfrm>
            <a:custGeom>
              <a:avLst/>
              <a:gdLst/>
              <a:ahLst/>
              <a:cxnLst/>
              <a:rect l="l" t="t" r="r" b="b"/>
              <a:pathLst>
                <a:path w="1904" h="22859">
                  <a:moveTo>
                    <a:pt x="761" y="-2381"/>
                  </a:moveTo>
                  <a:lnTo>
                    <a:pt x="761" y="25240"/>
                  </a:lnTo>
                </a:path>
              </a:pathLst>
            </a:custGeom>
            <a:ln w="6286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474" name="object 2474"/>
            <p:cNvSpPr/>
            <p:nvPr/>
          </p:nvSpPr>
          <p:spPr>
            <a:xfrm>
              <a:off x="6084570" y="7381398"/>
              <a:ext cx="0" cy="27940"/>
            </a:xfrm>
            <a:custGeom>
              <a:avLst/>
              <a:gdLst/>
              <a:ahLst/>
              <a:cxnLst/>
              <a:rect l="l" t="t" r="r" b="b"/>
              <a:pathLst>
                <a:path h="27940">
                  <a:moveTo>
                    <a:pt x="0" y="0"/>
                  </a:moveTo>
                  <a:lnTo>
                    <a:pt x="0" y="27622"/>
                  </a:lnTo>
                </a:path>
                <a:path h="27940">
                  <a:moveTo>
                    <a:pt x="0" y="0"/>
                  </a:moveTo>
                  <a:lnTo>
                    <a:pt x="0" y="27622"/>
                  </a:lnTo>
                </a:path>
              </a:pathLst>
            </a:custGeom>
            <a:ln w="6286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475" name="object 2475"/>
            <p:cNvSpPr/>
            <p:nvPr/>
          </p:nvSpPr>
          <p:spPr>
            <a:xfrm>
              <a:off x="6085332" y="7383780"/>
              <a:ext cx="6350" cy="22860"/>
            </a:xfrm>
            <a:custGeom>
              <a:avLst/>
              <a:gdLst/>
              <a:ahLst/>
              <a:cxnLst/>
              <a:rect l="l" t="t" r="r" b="b"/>
              <a:pathLst>
                <a:path w="6350" h="22859">
                  <a:moveTo>
                    <a:pt x="0" y="22859"/>
                  </a:moveTo>
                  <a:lnTo>
                    <a:pt x="0" y="0"/>
                  </a:lnTo>
                </a:path>
                <a:path w="6350" h="22859">
                  <a:moveTo>
                    <a:pt x="1523" y="22859"/>
                  </a:moveTo>
                  <a:lnTo>
                    <a:pt x="1523" y="0"/>
                  </a:lnTo>
                </a:path>
                <a:path w="6350" h="22859">
                  <a:moveTo>
                    <a:pt x="3048" y="22859"/>
                  </a:moveTo>
                  <a:lnTo>
                    <a:pt x="3048" y="0"/>
                  </a:lnTo>
                </a:path>
                <a:path w="6350" h="22859">
                  <a:moveTo>
                    <a:pt x="3048" y="22859"/>
                  </a:moveTo>
                  <a:lnTo>
                    <a:pt x="3048" y="0"/>
                  </a:lnTo>
                </a:path>
                <a:path w="6350" h="22859">
                  <a:moveTo>
                    <a:pt x="4571" y="22859"/>
                  </a:moveTo>
                  <a:lnTo>
                    <a:pt x="4571" y="0"/>
                  </a:lnTo>
                </a:path>
                <a:path w="6350" h="22859">
                  <a:moveTo>
                    <a:pt x="6096" y="22859"/>
                  </a:moveTo>
                  <a:lnTo>
                    <a:pt x="6096" y="0"/>
                  </a:lnTo>
                </a:path>
                <a:path w="6350" h="22859">
                  <a:moveTo>
                    <a:pt x="6096" y="22859"/>
                  </a:moveTo>
                  <a:lnTo>
                    <a:pt x="6096" y="0"/>
                  </a:lnTo>
                </a:path>
              </a:pathLst>
            </a:custGeom>
            <a:ln w="476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476" name="object 2476"/>
            <p:cNvSpPr/>
            <p:nvPr/>
          </p:nvSpPr>
          <p:spPr>
            <a:xfrm>
              <a:off x="6091428" y="7383780"/>
              <a:ext cx="1905" cy="22860"/>
            </a:xfrm>
            <a:custGeom>
              <a:avLst/>
              <a:gdLst/>
              <a:ahLst/>
              <a:cxnLst/>
              <a:rect l="l" t="t" r="r" b="b"/>
              <a:pathLst>
                <a:path w="1904" h="22859">
                  <a:moveTo>
                    <a:pt x="761" y="-2381"/>
                  </a:moveTo>
                  <a:lnTo>
                    <a:pt x="761" y="25240"/>
                  </a:lnTo>
                </a:path>
              </a:pathLst>
            </a:custGeom>
            <a:ln w="6286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477" name="object 2477"/>
            <p:cNvSpPr/>
            <p:nvPr/>
          </p:nvSpPr>
          <p:spPr>
            <a:xfrm>
              <a:off x="6092952" y="7383780"/>
              <a:ext cx="1905" cy="22860"/>
            </a:xfrm>
            <a:custGeom>
              <a:avLst/>
              <a:gdLst/>
              <a:ahLst/>
              <a:cxnLst/>
              <a:rect l="l" t="t" r="r" b="b"/>
              <a:pathLst>
                <a:path w="1904" h="22859">
                  <a:moveTo>
                    <a:pt x="762" y="-2381"/>
                  </a:moveTo>
                  <a:lnTo>
                    <a:pt x="762" y="25240"/>
                  </a:lnTo>
                </a:path>
              </a:pathLst>
            </a:custGeom>
            <a:ln w="6286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478" name="object 2478"/>
            <p:cNvSpPr/>
            <p:nvPr/>
          </p:nvSpPr>
          <p:spPr>
            <a:xfrm>
              <a:off x="6095238" y="7381398"/>
              <a:ext cx="1905" cy="27940"/>
            </a:xfrm>
            <a:custGeom>
              <a:avLst/>
              <a:gdLst/>
              <a:ahLst/>
              <a:cxnLst/>
              <a:rect l="l" t="t" r="r" b="b"/>
              <a:pathLst>
                <a:path w="1904" h="27940">
                  <a:moveTo>
                    <a:pt x="0" y="0"/>
                  </a:moveTo>
                  <a:lnTo>
                    <a:pt x="0" y="27622"/>
                  </a:lnTo>
                </a:path>
                <a:path w="1904" h="27940">
                  <a:moveTo>
                    <a:pt x="0" y="0"/>
                  </a:moveTo>
                  <a:lnTo>
                    <a:pt x="0" y="27622"/>
                  </a:lnTo>
                </a:path>
                <a:path w="1904" h="27940">
                  <a:moveTo>
                    <a:pt x="1523" y="0"/>
                  </a:moveTo>
                  <a:lnTo>
                    <a:pt x="1523" y="27622"/>
                  </a:lnTo>
                </a:path>
              </a:pathLst>
            </a:custGeom>
            <a:ln w="6286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479" name="object 2479"/>
            <p:cNvSpPr/>
            <p:nvPr/>
          </p:nvSpPr>
          <p:spPr>
            <a:xfrm>
              <a:off x="6097523" y="7383780"/>
              <a:ext cx="1905" cy="22860"/>
            </a:xfrm>
            <a:custGeom>
              <a:avLst/>
              <a:gdLst/>
              <a:ahLst/>
              <a:cxnLst/>
              <a:rect l="l" t="t" r="r" b="b"/>
              <a:pathLst>
                <a:path w="1904" h="22859">
                  <a:moveTo>
                    <a:pt x="762" y="-2381"/>
                  </a:moveTo>
                  <a:lnTo>
                    <a:pt x="762" y="25240"/>
                  </a:lnTo>
                </a:path>
              </a:pathLst>
            </a:custGeom>
            <a:ln w="6286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480" name="object 2480"/>
            <p:cNvSpPr/>
            <p:nvPr/>
          </p:nvSpPr>
          <p:spPr>
            <a:xfrm>
              <a:off x="6099809" y="7381398"/>
              <a:ext cx="0" cy="27940"/>
            </a:xfrm>
            <a:custGeom>
              <a:avLst/>
              <a:gdLst/>
              <a:ahLst/>
              <a:cxnLst/>
              <a:rect l="l" t="t" r="r" b="b"/>
              <a:pathLst>
                <a:path h="27940">
                  <a:moveTo>
                    <a:pt x="0" y="0"/>
                  </a:moveTo>
                  <a:lnTo>
                    <a:pt x="0" y="27622"/>
                  </a:lnTo>
                </a:path>
                <a:path h="27940">
                  <a:moveTo>
                    <a:pt x="0" y="0"/>
                  </a:moveTo>
                  <a:lnTo>
                    <a:pt x="0" y="27622"/>
                  </a:lnTo>
                </a:path>
              </a:pathLst>
            </a:custGeom>
            <a:ln w="6286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481" name="object 2481"/>
            <p:cNvSpPr/>
            <p:nvPr/>
          </p:nvSpPr>
          <p:spPr>
            <a:xfrm>
              <a:off x="6100571" y="7383780"/>
              <a:ext cx="5080" cy="22860"/>
            </a:xfrm>
            <a:custGeom>
              <a:avLst/>
              <a:gdLst/>
              <a:ahLst/>
              <a:cxnLst/>
              <a:rect l="l" t="t" r="r" b="b"/>
              <a:pathLst>
                <a:path w="5079" h="22859">
                  <a:moveTo>
                    <a:pt x="0" y="22859"/>
                  </a:moveTo>
                  <a:lnTo>
                    <a:pt x="0" y="0"/>
                  </a:lnTo>
                </a:path>
                <a:path w="5079" h="22859">
                  <a:moveTo>
                    <a:pt x="1524" y="22859"/>
                  </a:moveTo>
                  <a:lnTo>
                    <a:pt x="1524" y="0"/>
                  </a:lnTo>
                </a:path>
                <a:path w="5079" h="22859">
                  <a:moveTo>
                    <a:pt x="1524" y="22859"/>
                  </a:moveTo>
                  <a:lnTo>
                    <a:pt x="1524" y="0"/>
                  </a:lnTo>
                </a:path>
                <a:path w="5079" h="22859">
                  <a:moveTo>
                    <a:pt x="3048" y="22859"/>
                  </a:moveTo>
                  <a:lnTo>
                    <a:pt x="3048" y="0"/>
                  </a:lnTo>
                </a:path>
                <a:path w="5079" h="22859">
                  <a:moveTo>
                    <a:pt x="4572" y="22859"/>
                  </a:moveTo>
                  <a:lnTo>
                    <a:pt x="4572" y="0"/>
                  </a:lnTo>
                </a:path>
              </a:pathLst>
            </a:custGeom>
            <a:ln w="476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482" name="object 2482"/>
            <p:cNvSpPr/>
            <p:nvPr/>
          </p:nvSpPr>
          <p:spPr>
            <a:xfrm>
              <a:off x="6105905" y="7381398"/>
              <a:ext cx="0" cy="27940"/>
            </a:xfrm>
            <a:custGeom>
              <a:avLst/>
              <a:gdLst/>
              <a:ahLst/>
              <a:cxnLst/>
              <a:rect l="l" t="t" r="r" b="b"/>
              <a:pathLst>
                <a:path h="27940">
                  <a:moveTo>
                    <a:pt x="0" y="0"/>
                  </a:moveTo>
                  <a:lnTo>
                    <a:pt x="0" y="27622"/>
                  </a:lnTo>
                </a:path>
                <a:path h="27940">
                  <a:moveTo>
                    <a:pt x="0" y="0"/>
                  </a:moveTo>
                  <a:lnTo>
                    <a:pt x="0" y="27622"/>
                  </a:lnTo>
                </a:path>
              </a:pathLst>
            </a:custGeom>
            <a:ln w="6286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483" name="object 2483"/>
            <p:cNvSpPr/>
            <p:nvPr/>
          </p:nvSpPr>
          <p:spPr>
            <a:xfrm>
              <a:off x="6108192" y="7383780"/>
              <a:ext cx="0" cy="22860"/>
            </a:xfrm>
            <a:custGeom>
              <a:avLst/>
              <a:gdLst/>
              <a:ahLst/>
              <a:cxnLst/>
              <a:rect l="l" t="t" r="r" b="b"/>
              <a:pathLst>
                <a:path h="22859">
                  <a:moveTo>
                    <a:pt x="0" y="22859"/>
                  </a:moveTo>
                  <a:lnTo>
                    <a:pt x="0" y="0"/>
                  </a:lnTo>
                </a:path>
              </a:pathLst>
            </a:custGeom>
            <a:ln w="476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484" name="object 2484"/>
            <p:cNvSpPr/>
            <p:nvPr/>
          </p:nvSpPr>
          <p:spPr>
            <a:xfrm>
              <a:off x="6108192" y="7383780"/>
              <a:ext cx="1905" cy="22860"/>
            </a:xfrm>
            <a:custGeom>
              <a:avLst/>
              <a:gdLst/>
              <a:ahLst/>
              <a:cxnLst/>
              <a:rect l="l" t="t" r="r" b="b"/>
              <a:pathLst>
                <a:path w="1904" h="22859">
                  <a:moveTo>
                    <a:pt x="761" y="-2381"/>
                  </a:moveTo>
                  <a:lnTo>
                    <a:pt x="761" y="25240"/>
                  </a:lnTo>
                </a:path>
              </a:pathLst>
            </a:custGeom>
            <a:ln w="6286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485" name="object 2485"/>
            <p:cNvSpPr/>
            <p:nvPr/>
          </p:nvSpPr>
          <p:spPr>
            <a:xfrm>
              <a:off x="6111239" y="7383780"/>
              <a:ext cx="0" cy="22860"/>
            </a:xfrm>
            <a:custGeom>
              <a:avLst/>
              <a:gdLst/>
              <a:ahLst/>
              <a:cxnLst/>
              <a:rect l="l" t="t" r="r" b="b"/>
              <a:pathLst>
                <a:path h="22859">
                  <a:moveTo>
                    <a:pt x="0" y="22859"/>
                  </a:moveTo>
                  <a:lnTo>
                    <a:pt x="0" y="0"/>
                  </a:lnTo>
                </a:path>
                <a:path h="22859">
                  <a:moveTo>
                    <a:pt x="0" y="22859"/>
                  </a:moveTo>
                  <a:lnTo>
                    <a:pt x="0" y="0"/>
                  </a:lnTo>
                </a:path>
              </a:pathLst>
            </a:custGeom>
            <a:ln w="476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486" name="object 2486"/>
            <p:cNvSpPr/>
            <p:nvPr/>
          </p:nvSpPr>
          <p:spPr>
            <a:xfrm>
              <a:off x="6111239" y="7383780"/>
              <a:ext cx="1905" cy="22860"/>
            </a:xfrm>
            <a:custGeom>
              <a:avLst/>
              <a:gdLst/>
              <a:ahLst/>
              <a:cxnLst/>
              <a:rect l="l" t="t" r="r" b="b"/>
              <a:pathLst>
                <a:path w="1904" h="22859">
                  <a:moveTo>
                    <a:pt x="762" y="-2381"/>
                  </a:moveTo>
                  <a:lnTo>
                    <a:pt x="762" y="25240"/>
                  </a:lnTo>
                </a:path>
              </a:pathLst>
            </a:custGeom>
            <a:ln w="6286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487" name="object 2487"/>
            <p:cNvSpPr/>
            <p:nvPr/>
          </p:nvSpPr>
          <p:spPr>
            <a:xfrm>
              <a:off x="6114288" y="7383780"/>
              <a:ext cx="0" cy="22860"/>
            </a:xfrm>
            <a:custGeom>
              <a:avLst/>
              <a:gdLst/>
              <a:ahLst/>
              <a:cxnLst/>
              <a:rect l="l" t="t" r="r" b="b"/>
              <a:pathLst>
                <a:path h="22859">
                  <a:moveTo>
                    <a:pt x="0" y="22859"/>
                  </a:moveTo>
                  <a:lnTo>
                    <a:pt x="0" y="0"/>
                  </a:lnTo>
                </a:path>
                <a:path h="22859">
                  <a:moveTo>
                    <a:pt x="0" y="22859"/>
                  </a:moveTo>
                  <a:lnTo>
                    <a:pt x="0" y="0"/>
                  </a:lnTo>
                </a:path>
              </a:pathLst>
            </a:custGeom>
            <a:ln w="476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488" name="object 2488"/>
            <p:cNvSpPr/>
            <p:nvPr/>
          </p:nvSpPr>
          <p:spPr>
            <a:xfrm>
              <a:off x="6114288" y="7383780"/>
              <a:ext cx="1905" cy="22860"/>
            </a:xfrm>
            <a:custGeom>
              <a:avLst/>
              <a:gdLst/>
              <a:ahLst/>
              <a:cxnLst/>
              <a:rect l="l" t="t" r="r" b="b"/>
              <a:pathLst>
                <a:path w="1904" h="22859">
                  <a:moveTo>
                    <a:pt x="762" y="-2381"/>
                  </a:moveTo>
                  <a:lnTo>
                    <a:pt x="762" y="25240"/>
                  </a:lnTo>
                </a:path>
              </a:pathLst>
            </a:custGeom>
            <a:ln w="6286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489" name="object 2489"/>
            <p:cNvSpPr/>
            <p:nvPr/>
          </p:nvSpPr>
          <p:spPr>
            <a:xfrm>
              <a:off x="6115811" y="7383780"/>
              <a:ext cx="0" cy="22860"/>
            </a:xfrm>
            <a:custGeom>
              <a:avLst/>
              <a:gdLst/>
              <a:ahLst/>
              <a:cxnLst/>
              <a:rect l="l" t="t" r="r" b="b"/>
              <a:pathLst>
                <a:path h="22859">
                  <a:moveTo>
                    <a:pt x="0" y="22859"/>
                  </a:moveTo>
                  <a:lnTo>
                    <a:pt x="0" y="0"/>
                  </a:lnTo>
                </a:path>
              </a:pathLst>
            </a:custGeom>
            <a:ln w="476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490" name="object 2490"/>
            <p:cNvSpPr/>
            <p:nvPr/>
          </p:nvSpPr>
          <p:spPr>
            <a:xfrm>
              <a:off x="6118097" y="7381398"/>
              <a:ext cx="0" cy="27940"/>
            </a:xfrm>
            <a:custGeom>
              <a:avLst/>
              <a:gdLst/>
              <a:ahLst/>
              <a:cxnLst/>
              <a:rect l="l" t="t" r="r" b="b"/>
              <a:pathLst>
                <a:path h="27940">
                  <a:moveTo>
                    <a:pt x="0" y="0"/>
                  </a:moveTo>
                  <a:lnTo>
                    <a:pt x="0" y="27622"/>
                  </a:lnTo>
                </a:path>
                <a:path h="27940">
                  <a:moveTo>
                    <a:pt x="0" y="0"/>
                  </a:moveTo>
                  <a:lnTo>
                    <a:pt x="0" y="27622"/>
                  </a:lnTo>
                </a:path>
              </a:pathLst>
            </a:custGeom>
            <a:ln w="6286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491" name="object 2491"/>
            <p:cNvSpPr/>
            <p:nvPr/>
          </p:nvSpPr>
          <p:spPr>
            <a:xfrm>
              <a:off x="6118860" y="7383780"/>
              <a:ext cx="0" cy="22860"/>
            </a:xfrm>
            <a:custGeom>
              <a:avLst/>
              <a:gdLst/>
              <a:ahLst/>
              <a:cxnLst/>
              <a:rect l="l" t="t" r="r" b="b"/>
              <a:pathLst>
                <a:path h="22859">
                  <a:moveTo>
                    <a:pt x="0" y="22859"/>
                  </a:moveTo>
                  <a:lnTo>
                    <a:pt x="0" y="0"/>
                  </a:lnTo>
                </a:path>
              </a:pathLst>
            </a:custGeom>
            <a:ln w="476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492" name="object 2492"/>
            <p:cNvSpPr/>
            <p:nvPr/>
          </p:nvSpPr>
          <p:spPr>
            <a:xfrm>
              <a:off x="6120384" y="7383780"/>
              <a:ext cx="1905" cy="22860"/>
            </a:xfrm>
            <a:custGeom>
              <a:avLst/>
              <a:gdLst/>
              <a:ahLst/>
              <a:cxnLst/>
              <a:rect l="l" t="t" r="r" b="b"/>
              <a:pathLst>
                <a:path w="1904" h="22859">
                  <a:moveTo>
                    <a:pt x="761" y="-2381"/>
                  </a:moveTo>
                  <a:lnTo>
                    <a:pt x="761" y="25240"/>
                  </a:lnTo>
                </a:path>
              </a:pathLst>
            </a:custGeom>
            <a:ln w="6286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493" name="object 2493"/>
            <p:cNvSpPr/>
            <p:nvPr/>
          </p:nvSpPr>
          <p:spPr>
            <a:xfrm>
              <a:off x="6121907" y="7383780"/>
              <a:ext cx="5080" cy="22860"/>
            </a:xfrm>
            <a:custGeom>
              <a:avLst/>
              <a:gdLst/>
              <a:ahLst/>
              <a:cxnLst/>
              <a:rect l="l" t="t" r="r" b="b"/>
              <a:pathLst>
                <a:path w="5079" h="22859">
                  <a:moveTo>
                    <a:pt x="0" y="22859"/>
                  </a:moveTo>
                  <a:lnTo>
                    <a:pt x="0" y="0"/>
                  </a:lnTo>
                </a:path>
                <a:path w="5079" h="22859">
                  <a:moveTo>
                    <a:pt x="0" y="22859"/>
                  </a:moveTo>
                  <a:lnTo>
                    <a:pt x="0" y="0"/>
                  </a:lnTo>
                </a:path>
                <a:path w="5079" h="22859">
                  <a:moveTo>
                    <a:pt x="1524" y="22859"/>
                  </a:moveTo>
                  <a:lnTo>
                    <a:pt x="1524" y="0"/>
                  </a:lnTo>
                </a:path>
                <a:path w="5079" h="22859">
                  <a:moveTo>
                    <a:pt x="3048" y="22859"/>
                  </a:moveTo>
                  <a:lnTo>
                    <a:pt x="3048" y="0"/>
                  </a:lnTo>
                </a:path>
                <a:path w="5079" h="22859">
                  <a:moveTo>
                    <a:pt x="4572" y="22859"/>
                  </a:moveTo>
                  <a:lnTo>
                    <a:pt x="4572" y="0"/>
                  </a:lnTo>
                </a:path>
                <a:path w="5079" h="22859">
                  <a:moveTo>
                    <a:pt x="4572" y="22859"/>
                  </a:moveTo>
                  <a:lnTo>
                    <a:pt x="4572" y="0"/>
                  </a:lnTo>
                </a:path>
              </a:pathLst>
            </a:custGeom>
            <a:ln w="476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494" name="object 2494"/>
            <p:cNvSpPr/>
            <p:nvPr/>
          </p:nvSpPr>
          <p:spPr>
            <a:xfrm>
              <a:off x="6126479" y="7383780"/>
              <a:ext cx="1905" cy="22860"/>
            </a:xfrm>
            <a:custGeom>
              <a:avLst/>
              <a:gdLst/>
              <a:ahLst/>
              <a:cxnLst/>
              <a:rect l="l" t="t" r="r" b="b"/>
              <a:pathLst>
                <a:path w="1904" h="22859">
                  <a:moveTo>
                    <a:pt x="761" y="-2381"/>
                  </a:moveTo>
                  <a:lnTo>
                    <a:pt x="761" y="25240"/>
                  </a:lnTo>
                </a:path>
              </a:pathLst>
            </a:custGeom>
            <a:ln w="6286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495" name="object 2495"/>
            <p:cNvSpPr/>
            <p:nvPr/>
          </p:nvSpPr>
          <p:spPr>
            <a:xfrm>
              <a:off x="6128766" y="7381398"/>
              <a:ext cx="0" cy="27940"/>
            </a:xfrm>
            <a:custGeom>
              <a:avLst/>
              <a:gdLst/>
              <a:ahLst/>
              <a:cxnLst/>
              <a:rect l="l" t="t" r="r" b="b"/>
              <a:pathLst>
                <a:path h="27940">
                  <a:moveTo>
                    <a:pt x="0" y="0"/>
                  </a:moveTo>
                  <a:lnTo>
                    <a:pt x="0" y="27622"/>
                  </a:lnTo>
                </a:path>
                <a:path h="27940">
                  <a:moveTo>
                    <a:pt x="0" y="0"/>
                  </a:moveTo>
                  <a:lnTo>
                    <a:pt x="0" y="27622"/>
                  </a:lnTo>
                </a:path>
              </a:pathLst>
            </a:custGeom>
            <a:ln w="6286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496" name="object 2496"/>
            <p:cNvSpPr/>
            <p:nvPr/>
          </p:nvSpPr>
          <p:spPr>
            <a:xfrm>
              <a:off x="6129528" y="7383780"/>
              <a:ext cx="1905" cy="22860"/>
            </a:xfrm>
            <a:custGeom>
              <a:avLst/>
              <a:gdLst/>
              <a:ahLst/>
              <a:cxnLst/>
              <a:rect l="l" t="t" r="r" b="b"/>
              <a:pathLst>
                <a:path w="1904" h="22859">
                  <a:moveTo>
                    <a:pt x="761" y="-2381"/>
                  </a:moveTo>
                  <a:lnTo>
                    <a:pt x="761" y="25240"/>
                  </a:lnTo>
                </a:path>
              </a:pathLst>
            </a:custGeom>
            <a:ln w="6286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497" name="object 2497"/>
            <p:cNvSpPr/>
            <p:nvPr/>
          </p:nvSpPr>
          <p:spPr>
            <a:xfrm>
              <a:off x="6131052" y="7383780"/>
              <a:ext cx="1905" cy="22860"/>
            </a:xfrm>
            <a:custGeom>
              <a:avLst/>
              <a:gdLst/>
              <a:ahLst/>
              <a:cxnLst/>
              <a:rect l="l" t="t" r="r" b="b"/>
              <a:pathLst>
                <a:path w="1904" h="22859">
                  <a:moveTo>
                    <a:pt x="762" y="-2381"/>
                  </a:moveTo>
                  <a:lnTo>
                    <a:pt x="762" y="25240"/>
                  </a:lnTo>
                </a:path>
              </a:pathLst>
            </a:custGeom>
            <a:ln w="6286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498" name="object 2498"/>
            <p:cNvSpPr/>
            <p:nvPr/>
          </p:nvSpPr>
          <p:spPr>
            <a:xfrm>
              <a:off x="6133338" y="7381398"/>
              <a:ext cx="1905" cy="27940"/>
            </a:xfrm>
            <a:custGeom>
              <a:avLst/>
              <a:gdLst/>
              <a:ahLst/>
              <a:cxnLst/>
              <a:rect l="l" t="t" r="r" b="b"/>
              <a:pathLst>
                <a:path w="1904" h="27940">
                  <a:moveTo>
                    <a:pt x="0" y="0"/>
                  </a:moveTo>
                  <a:lnTo>
                    <a:pt x="0" y="27622"/>
                  </a:lnTo>
                </a:path>
                <a:path w="1904" h="27940">
                  <a:moveTo>
                    <a:pt x="0" y="0"/>
                  </a:moveTo>
                  <a:lnTo>
                    <a:pt x="0" y="27622"/>
                  </a:lnTo>
                </a:path>
                <a:path w="1904" h="27940">
                  <a:moveTo>
                    <a:pt x="1523" y="0"/>
                  </a:moveTo>
                  <a:lnTo>
                    <a:pt x="1523" y="27622"/>
                  </a:lnTo>
                </a:path>
              </a:pathLst>
            </a:custGeom>
            <a:ln w="6286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499" name="object 2499"/>
            <p:cNvSpPr/>
            <p:nvPr/>
          </p:nvSpPr>
          <p:spPr>
            <a:xfrm>
              <a:off x="6135623" y="7383780"/>
              <a:ext cx="7620" cy="22860"/>
            </a:xfrm>
            <a:custGeom>
              <a:avLst/>
              <a:gdLst/>
              <a:ahLst/>
              <a:cxnLst/>
              <a:rect l="l" t="t" r="r" b="b"/>
              <a:pathLst>
                <a:path w="7620" h="22859">
                  <a:moveTo>
                    <a:pt x="0" y="22859"/>
                  </a:moveTo>
                  <a:lnTo>
                    <a:pt x="0" y="0"/>
                  </a:lnTo>
                </a:path>
                <a:path w="7620" h="22859">
                  <a:moveTo>
                    <a:pt x="1524" y="22859"/>
                  </a:moveTo>
                  <a:lnTo>
                    <a:pt x="1524" y="0"/>
                  </a:lnTo>
                </a:path>
                <a:path w="7620" h="22859">
                  <a:moveTo>
                    <a:pt x="1524" y="22859"/>
                  </a:moveTo>
                  <a:lnTo>
                    <a:pt x="1524" y="0"/>
                  </a:lnTo>
                </a:path>
                <a:path w="7620" h="22859">
                  <a:moveTo>
                    <a:pt x="3048" y="22859"/>
                  </a:moveTo>
                  <a:lnTo>
                    <a:pt x="3048" y="0"/>
                  </a:lnTo>
                </a:path>
                <a:path w="7620" h="22859">
                  <a:moveTo>
                    <a:pt x="4572" y="22859"/>
                  </a:moveTo>
                  <a:lnTo>
                    <a:pt x="4572" y="0"/>
                  </a:lnTo>
                </a:path>
                <a:path w="7620" h="22859">
                  <a:moveTo>
                    <a:pt x="4572" y="22859"/>
                  </a:moveTo>
                  <a:lnTo>
                    <a:pt x="4572" y="0"/>
                  </a:lnTo>
                </a:path>
                <a:path w="7620" h="22859">
                  <a:moveTo>
                    <a:pt x="6096" y="22859"/>
                  </a:moveTo>
                  <a:lnTo>
                    <a:pt x="6096" y="0"/>
                  </a:lnTo>
                </a:path>
                <a:path w="7620" h="22859">
                  <a:moveTo>
                    <a:pt x="7620" y="22859"/>
                  </a:moveTo>
                  <a:lnTo>
                    <a:pt x="7620" y="0"/>
                  </a:lnTo>
                </a:path>
              </a:pathLst>
            </a:custGeom>
            <a:ln w="476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500" name="object 2500"/>
            <p:cNvSpPr/>
            <p:nvPr/>
          </p:nvSpPr>
          <p:spPr>
            <a:xfrm>
              <a:off x="6144005" y="7381398"/>
              <a:ext cx="0" cy="27940"/>
            </a:xfrm>
            <a:custGeom>
              <a:avLst/>
              <a:gdLst/>
              <a:ahLst/>
              <a:cxnLst/>
              <a:rect l="l" t="t" r="r" b="b"/>
              <a:pathLst>
                <a:path h="27940">
                  <a:moveTo>
                    <a:pt x="0" y="0"/>
                  </a:moveTo>
                  <a:lnTo>
                    <a:pt x="0" y="27622"/>
                  </a:lnTo>
                </a:path>
                <a:path h="27940">
                  <a:moveTo>
                    <a:pt x="0" y="0"/>
                  </a:moveTo>
                  <a:lnTo>
                    <a:pt x="0" y="27622"/>
                  </a:lnTo>
                </a:path>
              </a:pathLst>
            </a:custGeom>
            <a:ln w="6286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501" name="object 2501"/>
            <p:cNvSpPr/>
            <p:nvPr/>
          </p:nvSpPr>
          <p:spPr>
            <a:xfrm>
              <a:off x="6146292" y="7383780"/>
              <a:ext cx="0" cy="22860"/>
            </a:xfrm>
            <a:custGeom>
              <a:avLst/>
              <a:gdLst/>
              <a:ahLst/>
              <a:cxnLst/>
              <a:rect l="l" t="t" r="r" b="b"/>
              <a:pathLst>
                <a:path h="22859">
                  <a:moveTo>
                    <a:pt x="0" y="22859"/>
                  </a:moveTo>
                  <a:lnTo>
                    <a:pt x="0" y="0"/>
                  </a:lnTo>
                </a:path>
              </a:pathLst>
            </a:custGeom>
            <a:ln w="476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502" name="object 2502"/>
            <p:cNvSpPr/>
            <p:nvPr/>
          </p:nvSpPr>
          <p:spPr>
            <a:xfrm>
              <a:off x="6146292" y="7383780"/>
              <a:ext cx="1905" cy="22860"/>
            </a:xfrm>
            <a:custGeom>
              <a:avLst/>
              <a:gdLst/>
              <a:ahLst/>
              <a:cxnLst/>
              <a:rect l="l" t="t" r="r" b="b"/>
              <a:pathLst>
                <a:path w="1904" h="22859">
                  <a:moveTo>
                    <a:pt x="761" y="-2381"/>
                  </a:moveTo>
                  <a:lnTo>
                    <a:pt x="761" y="25240"/>
                  </a:lnTo>
                </a:path>
              </a:pathLst>
            </a:custGeom>
            <a:ln w="6286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503" name="object 2503"/>
            <p:cNvSpPr/>
            <p:nvPr/>
          </p:nvSpPr>
          <p:spPr>
            <a:xfrm>
              <a:off x="6148577" y="7381398"/>
              <a:ext cx="0" cy="27940"/>
            </a:xfrm>
            <a:custGeom>
              <a:avLst/>
              <a:gdLst/>
              <a:ahLst/>
              <a:cxnLst/>
              <a:rect l="l" t="t" r="r" b="b"/>
              <a:pathLst>
                <a:path h="27940">
                  <a:moveTo>
                    <a:pt x="0" y="0"/>
                  </a:moveTo>
                  <a:lnTo>
                    <a:pt x="0" y="27622"/>
                  </a:lnTo>
                </a:path>
                <a:path h="27940">
                  <a:moveTo>
                    <a:pt x="0" y="0"/>
                  </a:moveTo>
                  <a:lnTo>
                    <a:pt x="0" y="27622"/>
                  </a:lnTo>
                </a:path>
              </a:pathLst>
            </a:custGeom>
            <a:ln w="6286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504" name="object 2504"/>
            <p:cNvSpPr/>
            <p:nvPr/>
          </p:nvSpPr>
          <p:spPr>
            <a:xfrm>
              <a:off x="6149339" y="7383780"/>
              <a:ext cx="1905" cy="22860"/>
            </a:xfrm>
            <a:custGeom>
              <a:avLst/>
              <a:gdLst/>
              <a:ahLst/>
              <a:cxnLst/>
              <a:rect l="l" t="t" r="r" b="b"/>
              <a:pathLst>
                <a:path w="1904" h="22859">
                  <a:moveTo>
                    <a:pt x="762" y="-2381"/>
                  </a:moveTo>
                  <a:lnTo>
                    <a:pt x="762" y="25240"/>
                  </a:lnTo>
                </a:path>
              </a:pathLst>
            </a:custGeom>
            <a:ln w="6286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505" name="object 2505"/>
            <p:cNvSpPr/>
            <p:nvPr/>
          </p:nvSpPr>
          <p:spPr>
            <a:xfrm>
              <a:off x="6150864" y="7383780"/>
              <a:ext cx="0" cy="22860"/>
            </a:xfrm>
            <a:custGeom>
              <a:avLst/>
              <a:gdLst/>
              <a:ahLst/>
              <a:cxnLst/>
              <a:rect l="l" t="t" r="r" b="b"/>
              <a:pathLst>
                <a:path h="22859">
                  <a:moveTo>
                    <a:pt x="0" y="22859"/>
                  </a:moveTo>
                  <a:lnTo>
                    <a:pt x="0" y="0"/>
                  </a:lnTo>
                </a:path>
                <a:path h="22859">
                  <a:moveTo>
                    <a:pt x="0" y="22859"/>
                  </a:moveTo>
                  <a:lnTo>
                    <a:pt x="0" y="0"/>
                  </a:lnTo>
                </a:path>
              </a:pathLst>
            </a:custGeom>
            <a:ln w="476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506" name="object 2506"/>
            <p:cNvSpPr/>
            <p:nvPr/>
          </p:nvSpPr>
          <p:spPr>
            <a:xfrm>
              <a:off x="6152388" y="7383780"/>
              <a:ext cx="1905" cy="22860"/>
            </a:xfrm>
            <a:custGeom>
              <a:avLst/>
              <a:gdLst/>
              <a:ahLst/>
              <a:cxnLst/>
              <a:rect l="l" t="t" r="r" b="b"/>
              <a:pathLst>
                <a:path w="1904" h="22859">
                  <a:moveTo>
                    <a:pt x="762" y="-2381"/>
                  </a:moveTo>
                  <a:lnTo>
                    <a:pt x="762" y="25240"/>
                  </a:lnTo>
                </a:path>
              </a:pathLst>
            </a:custGeom>
            <a:ln w="6286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507" name="object 2507"/>
            <p:cNvSpPr/>
            <p:nvPr/>
          </p:nvSpPr>
          <p:spPr>
            <a:xfrm>
              <a:off x="6153911" y="7383780"/>
              <a:ext cx="0" cy="22860"/>
            </a:xfrm>
            <a:custGeom>
              <a:avLst/>
              <a:gdLst/>
              <a:ahLst/>
              <a:cxnLst/>
              <a:rect l="l" t="t" r="r" b="b"/>
              <a:pathLst>
                <a:path h="22859">
                  <a:moveTo>
                    <a:pt x="0" y="22859"/>
                  </a:moveTo>
                  <a:lnTo>
                    <a:pt x="0" y="0"/>
                  </a:lnTo>
                </a:path>
              </a:pathLst>
            </a:custGeom>
            <a:ln w="476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508" name="object 2508"/>
            <p:cNvSpPr/>
            <p:nvPr/>
          </p:nvSpPr>
          <p:spPr>
            <a:xfrm>
              <a:off x="6156197" y="7381398"/>
              <a:ext cx="0" cy="27940"/>
            </a:xfrm>
            <a:custGeom>
              <a:avLst/>
              <a:gdLst/>
              <a:ahLst/>
              <a:cxnLst/>
              <a:rect l="l" t="t" r="r" b="b"/>
              <a:pathLst>
                <a:path h="27940">
                  <a:moveTo>
                    <a:pt x="0" y="0"/>
                  </a:moveTo>
                  <a:lnTo>
                    <a:pt x="0" y="27622"/>
                  </a:lnTo>
                </a:path>
                <a:path h="27940">
                  <a:moveTo>
                    <a:pt x="0" y="0"/>
                  </a:moveTo>
                  <a:lnTo>
                    <a:pt x="0" y="27622"/>
                  </a:lnTo>
                </a:path>
              </a:pathLst>
            </a:custGeom>
            <a:ln w="6286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509" name="object 2509"/>
            <p:cNvSpPr/>
            <p:nvPr/>
          </p:nvSpPr>
          <p:spPr>
            <a:xfrm>
              <a:off x="6156960" y="7383780"/>
              <a:ext cx="0" cy="22860"/>
            </a:xfrm>
            <a:custGeom>
              <a:avLst/>
              <a:gdLst/>
              <a:ahLst/>
              <a:cxnLst/>
              <a:rect l="l" t="t" r="r" b="b"/>
              <a:pathLst>
                <a:path h="22859">
                  <a:moveTo>
                    <a:pt x="0" y="22859"/>
                  </a:moveTo>
                  <a:lnTo>
                    <a:pt x="0" y="0"/>
                  </a:lnTo>
                </a:path>
              </a:pathLst>
            </a:custGeom>
            <a:ln w="476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510" name="object 2510"/>
            <p:cNvSpPr/>
            <p:nvPr/>
          </p:nvSpPr>
          <p:spPr>
            <a:xfrm>
              <a:off x="6156960" y="7383780"/>
              <a:ext cx="1905" cy="22860"/>
            </a:xfrm>
            <a:custGeom>
              <a:avLst/>
              <a:gdLst/>
              <a:ahLst/>
              <a:cxnLst/>
              <a:rect l="l" t="t" r="r" b="b"/>
              <a:pathLst>
                <a:path w="1904" h="22859">
                  <a:moveTo>
                    <a:pt x="761" y="-2381"/>
                  </a:moveTo>
                  <a:lnTo>
                    <a:pt x="761" y="25240"/>
                  </a:lnTo>
                </a:path>
              </a:pathLst>
            </a:custGeom>
            <a:ln w="6286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511" name="object 2511"/>
            <p:cNvSpPr/>
            <p:nvPr/>
          </p:nvSpPr>
          <p:spPr>
            <a:xfrm>
              <a:off x="6160007" y="7383780"/>
              <a:ext cx="1905" cy="22860"/>
            </a:xfrm>
            <a:custGeom>
              <a:avLst/>
              <a:gdLst/>
              <a:ahLst/>
              <a:cxnLst/>
              <a:rect l="l" t="t" r="r" b="b"/>
              <a:pathLst>
                <a:path w="1904" h="22859">
                  <a:moveTo>
                    <a:pt x="0" y="22859"/>
                  </a:moveTo>
                  <a:lnTo>
                    <a:pt x="0" y="0"/>
                  </a:lnTo>
                </a:path>
                <a:path w="1904" h="22859">
                  <a:moveTo>
                    <a:pt x="0" y="22859"/>
                  </a:moveTo>
                  <a:lnTo>
                    <a:pt x="0" y="0"/>
                  </a:lnTo>
                </a:path>
                <a:path w="1904" h="22859">
                  <a:moveTo>
                    <a:pt x="1524" y="22859"/>
                  </a:moveTo>
                  <a:lnTo>
                    <a:pt x="1524" y="0"/>
                  </a:lnTo>
                </a:path>
              </a:pathLst>
            </a:custGeom>
            <a:ln w="476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512" name="object 2512"/>
            <p:cNvSpPr/>
            <p:nvPr/>
          </p:nvSpPr>
          <p:spPr>
            <a:xfrm>
              <a:off x="6162294" y="7381398"/>
              <a:ext cx="0" cy="27940"/>
            </a:xfrm>
            <a:custGeom>
              <a:avLst/>
              <a:gdLst/>
              <a:ahLst/>
              <a:cxnLst/>
              <a:rect l="l" t="t" r="r" b="b"/>
              <a:pathLst>
                <a:path h="27940">
                  <a:moveTo>
                    <a:pt x="0" y="0"/>
                  </a:moveTo>
                  <a:lnTo>
                    <a:pt x="0" y="27622"/>
                  </a:lnTo>
                </a:path>
                <a:path h="27940">
                  <a:moveTo>
                    <a:pt x="0" y="0"/>
                  </a:moveTo>
                  <a:lnTo>
                    <a:pt x="0" y="27622"/>
                  </a:lnTo>
                </a:path>
              </a:pathLst>
            </a:custGeom>
            <a:ln w="6286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513" name="object 2513"/>
            <p:cNvSpPr/>
            <p:nvPr/>
          </p:nvSpPr>
          <p:spPr>
            <a:xfrm>
              <a:off x="6164579" y="7383780"/>
              <a:ext cx="0" cy="22860"/>
            </a:xfrm>
            <a:custGeom>
              <a:avLst/>
              <a:gdLst/>
              <a:ahLst/>
              <a:cxnLst/>
              <a:rect l="l" t="t" r="r" b="b"/>
              <a:pathLst>
                <a:path h="22859">
                  <a:moveTo>
                    <a:pt x="0" y="22859"/>
                  </a:moveTo>
                  <a:lnTo>
                    <a:pt x="0" y="0"/>
                  </a:lnTo>
                </a:path>
                <a:path h="22859">
                  <a:moveTo>
                    <a:pt x="0" y="22859"/>
                  </a:moveTo>
                  <a:lnTo>
                    <a:pt x="0" y="0"/>
                  </a:lnTo>
                </a:path>
              </a:pathLst>
            </a:custGeom>
            <a:ln w="476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514" name="object 2514"/>
            <p:cNvSpPr/>
            <p:nvPr/>
          </p:nvSpPr>
          <p:spPr>
            <a:xfrm>
              <a:off x="6166866" y="7381398"/>
              <a:ext cx="0" cy="27940"/>
            </a:xfrm>
            <a:custGeom>
              <a:avLst/>
              <a:gdLst/>
              <a:ahLst/>
              <a:cxnLst/>
              <a:rect l="l" t="t" r="r" b="b"/>
              <a:pathLst>
                <a:path h="27940">
                  <a:moveTo>
                    <a:pt x="0" y="0"/>
                  </a:moveTo>
                  <a:lnTo>
                    <a:pt x="0" y="27622"/>
                  </a:lnTo>
                </a:path>
                <a:path h="27940">
                  <a:moveTo>
                    <a:pt x="0" y="0"/>
                  </a:moveTo>
                  <a:lnTo>
                    <a:pt x="0" y="27622"/>
                  </a:lnTo>
                </a:path>
              </a:pathLst>
            </a:custGeom>
            <a:ln w="6286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515" name="object 2515"/>
            <p:cNvSpPr/>
            <p:nvPr/>
          </p:nvSpPr>
          <p:spPr>
            <a:xfrm>
              <a:off x="6167628" y="7383780"/>
              <a:ext cx="1905" cy="22860"/>
            </a:xfrm>
            <a:custGeom>
              <a:avLst/>
              <a:gdLst/>
              <a:ahLst/>
              <a:cxnLst/>
              <a:rect l="l" t="t" r="r" b="b"/>
              <a:pathLst>
                <a:path w="1904" h="22859">
                  <a:moveTo>
                    <a:pt x="761" y="-2381"/>
                  </a:moveTo>
                  <a:lnTo>
                    <a:pt x="761" y="25240"/>
                  </a:lnTo>
                </a:path>
              </a:pathLst>
            </a:custGeom>
            <a:ln w="6286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516" name="object 2516"/>
            <p:cNvSpPr/>
            <p:nvPr/>
          </p:nvSpPr>
          <p:spPr>
            <a:xfrm>
              <a:off x="6169152" y="7383780"/>
              <a:ext cx="1905" cy="22860"/>
            </a:xfrm>
            <a:custGeom>
              <a:avLst/>
              <a:gdLst/>
              <a:ahLst/>
              <a:cxnLst/>
              <a:rect l="l" t="t" r="r" b="b"/>
              <a:pathLst>
                <a:path w="1904" h="22859">
                  <a:moveTo>
                    <a:pt x="762" y="-2381"/>
                  </a:moveTo>
                  <a:lnTo>
                    <a:pt x="762" y="25240"/>
                  </a:lnTo>
                </a:path>
              </a:pathLst>
            </a:custGeom>
            <a:ln w="6286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517" name="object 2517"/>
            <p:cNvSpPr/>
            <p:nvPr/>
          </p:nvSpPr>
          <p:spPr>
            <a:xfrm>
              <a:off x="6171438" y="7381398"/>
              <a:ext cx="0" cy="27940"/>
            </a:xfrm>
            <a:custGeom>
              <a:avLst/>
              <a:gdLst/>
              <a:ahLst/>
              <a:cxnLst/>
              <a:rect l="l" t="t" r="r" b="b"/>
              <a:pathLst>
                <a:path h="27940">
                  <a:moveTo>
                    <a:pt x="0" y="0"/>
                  </a:moveTo>
                  <a:lnTo>
                    <a:pt x="0" y="27622"/>
                  </a:lnTo>
                </a:path>
                <a:path h="27940">
                  <a:moveTo>
                    <a:pt x="0" y="0"/>
                  </a:moveTo>
                  <a:lnTo>
                    <a:pt x="0" y="27622"/>
                  </a:lnTo>
                </a:path>
              </a:pathLst>
            </a:custGeom>
            <a:ln w="6286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518" name="object 2518"/>
            <p:cNvSpPr/>
            <p:nvPr/>
          </p:nvSpPr>
          <p:spPr>
            <a:xfrm>
              <a:off x="6172200" y="7383780"/>
              <a:ext cx="0" cy="22860"/>
            </a:xfrm>
            <a:custGeom>
              <a:avLst/>
              <a:gdLst/>
              <a:ahLst/>
              <a:cxnLst/>
              <a:rect l="l" t="t" r="r" b="b"/>
              <a:pathLst>
                <a:path h="22859">
                  <a:moveTo>
                    <a:pt x="0" y="22859"/>
                  </a:moveTo>
                  <a:lnTo>
                    <a:pt x="0" y="0"/>
                  </a:lnTo>
                </a:path>
              </a:pathLst>
            </a:custGeom>
            <a:ln w="476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519" name="object 2519"/>
            <p:cNvSpPr/>
            <p:nvPr/>
          </p:nvSpPr>
          <p:spPr>
            <a:xfrm>
              <a:off x="6172961" y="7381398"/>
              <a:ext cx="0" cy="27940"/>
            </a:xfrm>
            <a:custGeom>
              <a:avLst/>
              <a:gdLst/>
              <a:ahLst/>
              <a:cxnLst/>
              <a:rect l="l" t="t" r="r" b="b"/>
              <a:pathLst>
                <a:path h="27940">
                  <a:moveTo>
                    <a:pt x="0" y="0"/>
                  </a:moveTo>
                  <a:lnTo>
                    <a:pt x="0" y="27622"/>
                  </a:lnTo>
                </a:path>
                <a:path h="27940">
                  <a:moveTo>
                    <a:pt x="0" y="0"/>
                  </a:moveTo>
                  <a:lnTo>
                    <a:pt x="0" y="27622"/>
                  </a:lnTo>
                </a:path>
              </a:pathLst>
            </a:custGeom>
            <a:ln w="6286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520" name="object 2520"/>
            <p:cNvSpPr/>
            <p:nvPr/>
          </p:nvSpPr>
          <p:spPr>
            <a:xfrm>
              <a:off x="6175247" y="7383780"/>
              <a:ext cx="5080" cy="22860"/>
            </a:xfrm>
            <a:custGeom>
              <a:avLst/>
              <a:gdLst/>
              <a:ahLst/>
              <a:cxnLst/>
              <a:rect l="l" t="t" r="r" b="b"/>
              <a:pathLst>
                <a:path w="5079" h="22859">
                  <a:moveTo>
                    <a:pt x="0" y="22859"/>
                  </a:moveTo>
                  <a:lnTo>
                    <a:pt x="0" y="0"/>
                  </a:lnTo>
                </a:path>
                <a:path w="5079" h="22859">
                  <a:moveTo>
                    <a:pt x="1523" y="22859"/>
                  </a:moveTo>
                  <a:lnTo>
                    <a:pt x="1523" y="0"/>
                  </a:lnTo>
                </a:path>
                <a:path w="5079" h="22859">
                  <a:moveTo>
                    <a:pt x="3048" y="22859"/>
                  </a:moveTo>
                  <a:lnTo>
                    <a:pt x="3048" y="0"/>
                  </a:lnTo>
                </a:path>
                <a:path w="5079" h="22859">
                  <a:moveTo>
                    <a:pt x="3048" y="22859"/>
                  </a:moveTo>
                  <a:lnTo>
                    <a:pt x="3048" y="0"/>
                  </a:lnTo>
                </a:path>
                <a:path w="5079" h="22859">
                  <a:moveTo>
                    <a:pt x="4571" y="22859"/>
                  </a:moveTo>
                  <a:lnTo>
                    <a:pt x="4571" y="0"/>
                  </a:lnTo>
                </a:path>
              </a:pathLst>
            </a:custGeom>
            <a:ln w="476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521" name="object 2521"/>
            <p:cNvSpPr/>
            <p:nvPr/>
          </p:nvSpPr>
          <p:spPr>
            <a:xfrm>
              <a:off x="6179820" y="7383780"/>
              <a:ext cx="1905" cy="22860"/>
            </a:xfrm>
            <a:custGeom>
              <a:avLst/>
              <a:gdLst/>
              <a:ahLst/>
              <a:cxnLst/>
              <a:rect l="l" t="t" r="r" b="b"/>
              <a:pathLst>
                <a:path w="1904" h="22859">
                  <a:moveTo>
                    <a:pt x="762" y="-2381"/>
                  </a:moveTo>
                  <a:lnTo>
                    <a:pt x="762" y="25240"/>
                  </a:lnTo>
                </a:path>
              </a:pathLst>
            </a:custGeom>
            <a:ln w="6286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522" name="object 2522"/>
            <p:cNvSpPr/>
            <p:nvPr/>
          </p:nvSpPr>
          <p:spPr>
            <a:xfrm>
              <a:off x="6182105" y="7381398"/>
              <a:ext cx="0" cy="27940"/>
            </a:xfrm>
            <a:custGeom>
              <a:avLst/>
              <a:gdLst/>
              <a:ahLst/>
              <a:cxnLst/>
              <a:rect l="l" t="t" r="r" b="b"/>
              <a:pathLst>
                <a:path h="27940">
                  <a:moveTo>
                    <a:pt x="0" y="0"/>
                  </a:moveTo>
                  <a:lnTo>
                    <a:pt x="0" y="27622"/>
                  </a:lnTo>
                </a:path>
                <a:path h="27940">
                  <a:moveTo>
                    <a:pt x="0" y="0"/>
                  </a:moveTo>
                  <a:lnTo>
                    <a:pt x="0" y="27622"/>
                  </a:lnTo>
                </a:path>
              </a:pathLst>
            </a:custGeom>
            <a:ln w="6286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523" name="object 2523"/>
            <p:cNvSpPr/>
            <p:nvPr/>
          </p:nvSpPr>
          <p:spPr>
            <a:xfrm>
              <a:off x="6182867" y="7383780"/>
              <a:ext cx="1905" cy="22860"/>
            </a:xfrm>
            <a:custGeom>
              <a:avLst/>
              <a:gdLst/>
              <a:ahLst/>
              <a:cxnLst/>
              <a:rect l="l" t="t" r="r" b="b"/>
              <a:pathLst>
                <a:path w="1904" h="22859">
                  <a:moveTo>
                    <a:pt x="762" y="-2381"/>
                  </a:moveTo>
                  <a:lnTo>
                    <a:pt x="762" y="25240"/>
                  </a:lnTo>
                </a:path>
              </a:pathLst>
            </a:custGeom>
            <a:ln w="6286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524" name="object 2524"/>
            <p:cNvSpPr/>
            <p:nvPr/>
          </p:nvSpPr>
          <p:spPr>
            <a:xfrm>
              <a:off x="6185154" y="7381398"/>
              <a:ext cx="0" cy="27940"/>
            </a:xfrm>
            <a:custGeom>
              <a:avLst/>
              <a:gdLst/>
              <a:ahLst/>
              <a:cxnLst/>
              <a:rect l="l" t="t" r="r" b="b"/>
              <a:pathLst>
                <a:path h="27940">
                  <a:moveTo>
                    <a:pt x="0" y="0"/>
                  </a:moveTo>
                  <a:lnTo>
                    <a:pt x="0" y="27622"/>
                  </a:lnTo>
                </a:path>
                <a:path h="27940">
                  <a:moveTo>
                    <a:pt x="0" y="0"/>
                  </a:moveTo>
                  <a:lnTo>
                    <a:pt x="0" y="27622"/>
                  </a:lnTo>
                </a:path>
              </a:pathLst>
            </a:custGeom>
            <a:ln w="6286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525" name="object 2525"/>
            <p:cNvSpPr/>
            <p:nvPr/>
          </p:nvSpPr>
          <p:spPr>
            <a:xfrm>
              <a:off x="6185915" y="7383780"/>
              <a:ext cx="1905" cy="22860"/>
            </a:xfrm>
            <a:custGeom>
              <a:avLst/>
              <a:gdLst/>
              <a:ahLst/>
              <a:cxnLst/>
              <a:rect l="l" t="t" r="r" b="b"/>
              <a:pathLst>
                <a:path w="1904" h="22859">
                  <a:moveTo>
                    <a:pt x="761" y="-2381"/>
                  </a:moveTo>
                  <a:lnTo>
                    <a:pt x="761" y="25240"/>
                  </a:lnTo>
                </a:path>
              </a:pathLst>
            </a:custGeom>
            <a:ln w="6286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526" name="object 2526"/>
            <p:cNvSpPr/>
            <p:nvPr/>
          </p:nvSpPr>
          <p:spPr>
            <a:xfrm>
              <a:off x="6187439" y="7383780"/>
              <a:ext cx="1905" cy="22860"/>
            </a:xfrm>
            <a:custGeom>
              <a:avLst/>
              <a:gdLst/>
              <a:ahLst/>
              <a:cxnLst/>
              <a:rect l="l" t="t" r="r" b="b"/>
              <a:pathLst>
                <a:path w="1904" h="22859">
                  <a:moveTo>
                    <a:pt x="0" y="22859"/>
                  </a:moveTo>
                  <a:lnTo>
                    <a:pt x="0" y="0"/>
                  </a:lnTo>
                </a:path>
                <a:path w="1904" h="22859">
                  <a:moveTo>
                    <a:pt x="1524" y="22859"/>
                  </a:moveTo>
                  <a:lnTo>
                    <a:pt x="1524" y="0"/>
                  </a:lnTo>
                </a:path>
                <a:path w="1904" h="22859">
                  <a:moveTo>
                    <a:pt x="1524" y="22859"/>
                  </a:moveTo>
                  <a:lnTo>
                    <a:pt x="1524" y="0"/>
                  </a:lnTo>
                </a:path>
              </a:pathLst>
            </a:custGeom>
            <a:ln w="476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527" name="object 2527"/>
            <p:cNvSpPr/>
            <p:nvPr/>
          </p:nvSpPr>
          <p:spPr>
            <a:xfrm>
              <a:off x="6190488" y="7383780"/>
              <a:ext cx="1905" cy="22860"/>
            </a:xfrm>
            <a:custGeom>
              <a:avLst/>
              <a:gdLst/>
              <a:ahLst/>
              <a:cxnLst/>
              <a:rect l="l" t="t" r="r" b="b"/>
              <a:pathLst>
                <a:path w="1904" h="22859">
                  <a:moveTo>
                    <a:pt x="762" y="-2381"/>
                  </a:moveTo>
                  <a:lnTo>
                    <a:pt x="762" y="25240"/>
                  </a:lnTo>
                </a:path>
              </a:pathLst>
            </a:custGeom>
            <a:ln w="6286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528" name="object 2528"/>
            <p:cNvSpPr/>
            <p:nvPr/>
          </p:nvSpPr>
          <p:spPr>
            <a:xfrm>
              <a:off x="6192011" y="7383780"/>
              <a:ext cx="1905" cy="22860"/>
            </a:xfrm>
            <a:custGeom>
              <a:avLst/>
              <a:gdLst/>
              <a:ahLst/>
              <a:cxnLst/>
              <a:rect l="l" t="t" r="r" b="b"/>
              <a:pathLst>
                <a:path w="1904" h="22859">
                  <a:moveTo>
                    <a:pt x="0" y="22859"/>
                  </a:moveTo>
                  <a:lnTo>
                    <a:pt x="0" y="0"/>
                  </a:lnTo>
                </a:path>
                <a:path w="1904" h="22859">
                  <a:moveTo>
                    <a:pt x="1523" y="22859"/>
                  </a:moveTo>
                  <a:lnTo>
                    <a:pt x="1523" y="0"/>
                  </a:lnTo>
                </a:path>
                <a:path w="1904" h="22859">
                  <a:moveTo>
                    <a:pt x="1523" y="22859"/>
                  </a:moveTo>
                  <a:lnTo>
                    <a:pt x="1523" y="0"/>
                  </a:lnTo>
                </a:path>
              </a:pathLst>
            </a:custGeom>
            <a:ln w="476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529" name="object 2529"/>
            <p:cNvSpPr/>
            <p:nvPr/>
          </p:nvSpPr>
          <p:spPr>
            <a:xfrm>
              <a:off x="6193535" y="7383780"/>
              <a:ext cx="1905" cy="22860"/>
            </a:xfrm>
            <a:custGeom>
              <a:avLst/>
              <a:gdLst/>
              <a:ahLst/>
              <a:cxnLst/>
              <a:rect l="l" t="t" r="r" b="b"/>
              <a:pathLst>
                <a:path w="1904" h="22859">
                  <a:moveTo>
                    <a:pt x="762" y="-2381"/>
                  </a:moveTo>
                  <a:lnTo>
                    <a:pt x="762" y="25240"/>
                  </a:lnTo>
                </a:path>
              </a:pathLst>
            </a:custGeom>
            <a:ln w="6286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530" name="object 2530"/>
            <p:cNvSpPr/>
            <p:nvPr/>
          </p:nvSpPr>
          <p:spPr>
            <a:xfrm>
              <a:off x="6195822" y="7381398"/>
              <a:ext cx="0" cy="27940"/>
            </a:xfrm>
            <a:custGeom>
              <a:avLst/>
              <a:gdLst/>
              <a:ahLst/>
              <a:cxnLst/>
              <a:rect l="l" t="t" r="r" b="b"/>
              <a:pathLst>
                <a:path h="27940">
                  <a:moveTo>
                    <a:pt x="0" y="0"/>
                  </a:moveTo>
                  <a:lnTo>
                    <a:pt x="0" y="27622"/>
                  </a:lnTo>
                </a:path>
                <a:path h="27940">
                  <a:moveTo>
                    <a:pt x="0" y="0"/>
                  </a:moveTo>
                  <a:lnTo>
                    <a:pt x="0" y="27622"/>
                  </a:lnTo>
                </a:path>
              </a:pathLst>
            </a:custGeom>
            <a:ln w="6286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531" name="object 2531"/>
            <p:cNvSpPr/>
            <p:nvPr/>
          </p:nvSpPr>
          <p:spPr>
            <a:xfrm>
              <a:off x="6196584" y="7383780"/>
              <a:ext cx="1905" cy="22860"/>
            </a:xfrm>
            <a:custGeom>
              <a:avLst/>
              <a:gdLst/>
              <a:ahLst/>
              <a:cxnLst/>
              <a:rect l="l" t="t" r="r" b="b"/>
              <a:pathLst>
                <a:path w="1904" h="22859">
                  <a:moveTo>
                    <a:pt x="761" y="-2381"/>
                  </a:moveTo>
                  <a:lnTo>
                    <a:pt x="761" y="25240"/>
                  </a:lnTo>
                </a:path>
              </a:pathLst>
            </a:custGeom>
            <a:ln w="6286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532" name="object 2532"/>
            <p:cNvSpPr/>
            <p:nvPr/>
          </p:nvSpPr>
          <p:spPr>
            <a:xfrm>
              <a:off x="6199632" y="7383780"/>
              <a:ext cx="0" cy="22860"/>
            </a:xfrm>
            <a:custGeom>
              <a:avLst/>
              <a:gdLst/>
              <a:ahLst/>
              <a:cxnLst/>
              <a:rect l="l" t="t" r="r" b="b"/>
              <a:pathLst>
                <a:path h="22859">
                  <a:moveTo>
                    <a:pt x="0" y="22859"/>
                  </a:moveTo>
                  <a:lnTo>
                    <a:pt x="0" y="0"/>
                  </a:lnTo>
                </a:path>
              </a:pathLst>
            </a:custGeom>
            <a:ln w="476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533" name="object 2533"/>
            <p:cNvSpPr/>
            <p:nvPr/>
          </p:nvSpPr>
          <p:spPr>
            <a:xfrm>
              <a:off x="6200394" y="7381398"/>
              <a:ext cx="0" cy="27940"/>
            </a:xfrm>
            <a:custGeom>
              <a:avLst/>
              <a:gdLst/>
              <a:ahLst/>
              <a:cxnLst/>
              <a:rect l="l" t="t" r="r" b="b"/>
              <a:pathLst>
                <a:path h="27940">
                  <a:moveTo>
                    <a:pt x="0" y="0"/>
                  </a:moveTo>
                  <a:lnTo>
                    <a:pt x="0" y="27622"/>
                  </a:lnTo>
                </a:path>
                <a:path h="27940">
                  <a:moveTo>
                    <a:pt x="0" y="0"/>
                  </a:moveTo>
                  <a:lnTo>
                    <a:pt x="0" y="27622"/>
                  </a:lnTo>
                </a:path>
              </a:pathLst>
            </a:custGeom>
            <a:ln w="6286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534" name="object 2534"/>
            <p:cNvSpPr/>
            <p:nvPr/>
          </p:nvSpPr>
          <p:spPr>
            <a:xfrm>
              <a:off x="6201155" y="7383780"/>
              <a:ext cx="3175" cy="22860"/>
            </a:xfrm>
            <a:custGeom>
              <a:avLst/>
              <a:gdLst/>
              <a:ahLst/>
              <a:cxnLst/>
              <a:rect l="l" t="t" r="r" b="b"/>
              <a:pathLst>
                <a:path w="3175" h="22859">
                  <a:moveTo>
                    <a:pt x="0" y="22859"/>
                  </a:moveTo>
                  <a:lnTo>
                    <a:pt x="0" y="0"/>
                  </a:lnTo>
                </a:path>
                <a:path w="3175" h="22859">
                  <a:moveTo>
                    <a:pt x="1524" y="22859"/>
                  </a:moveTo>
                  <a:lnTo>
                    <a:pt x="1524" y="0"/>
                  </a:lnTo>
                </a:path>
                <a:path w="3175" h="22859">
                  <a:moveTo>
                    <a:pt x="3048" y="22859"/>
                  </a:moveTo>
                  <a:lnTo>
                    <a:pt x="3048" y="0"/>
                  </a:lnTo>
                </a:path>
                <a:path w="3175" h="22859">
                  <a:moveTo>
                    <a:pt x="3048" y="22859"/>
                  </a:moveTo>
                  <a:lnTo>
                    <a:pt x="3048" y="0"/>
                  </a:lnTo>
                </a:path>
              </a:pathLst>
            </a:custGeom>
            <a:ln w="476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535" name="object 2535"/>
            <p:cNvSpPr/>
            <p:nvPr/>
          </p:nvSpPr>
          <p:spPr>
            <a:xfrm>
              <a:off x="6205728" y="7383780"/>
              <a:ext cx="1905" cy="22860"/>
            </a:xfrm>
            <a:custGeom>
              <a:avLst/>
              <a:gdLst/>
              <a:ahLst/>
              <a:cxnLst/>
              <a:rect l="l" t="t" r="r" b="b"/>
              <a:pathLst>
                <a:path w="1904" h="22859">
                  <a:moveTo>
                    <a:pt x="761" y="-2381"/>
                  </a:moveTo>
                  <a:lnTo>
                    <a:pt x="761" y="25240"/>
                  </a:lnTo>
                </a:path>
              </a:pathLst>
            </a:custGeom>
            <a:ln w="6286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536" name="object 2536"/>
            <p:cNvSpPr/>
            <p:nvPr/>
          </p:nvSpPr>
          <p:spPr>
            <a:xfrm>
              <a:off x="6207252" y="7383780"/>
              <a:ext cx="0" cy="22860"/>
            </a:xfrm>
            <a:custGeom>
              <a:avLst/>
              <a:gdLst/>
              <a:ahLst/>
              <a:cxnLst/>
              <a:rect l="l" t="t" r="r" b="b"/>
              <a:pathLst>
                <a:path h="22859">
                  <a:moveTo>
                    <a:pt x="0" y="22859"/>
                  </a:moveTo>
                  <a:lnTo>
                    <a:pt x="0" y="0"/>
                  </a:lnTo>
                </a:path>
                <a:path h="22859">
                  <a:moveTo>
                    <a:pt x="0" y="22859"/>
                  </a:moveTo>
                  <a:lnTo>
                    <a:pt x="0" y="0"/>
                  </a:lnTo>
                </a:path>
              </a:pathLst>
            </a:custGeom>
            <a:ln w="476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537" name="object 2537"/>
            <p:cNvSpPr/>
            <p:nvPr/>
          </p:nvSpPr>
          <p:spPr>
            <a:xfrm>
              <a:off x="6208776" y="7383780"/>
              <a:ext cx="1905" cy="22860"/>
            </a:xfrm>
            <a:custGeom>
              <a:avLst/>
              <a:gdLst/>
              <a:ahLst/>
              <a:cxnLst/>
              <a:rect l="l" t="t" r="r" b="b"/>
              <a:pathLst>
                <a:path w="1904" h="22859">
                  <a:moveTo>
                    <a:pt x="761" y="-2381"/>
                  </a:moveTo>
                  <a:lnTo>
                    <a:pt x="761" y="25240"/>
                  </a:lnTo>
                </a:path>
              </a:pathLst>
            </a:custGeom>
            <a:ln w="6286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538" name="object 2538"/>
            <p:cNvSpPr/>
            <p:nvPr/>
          </p:nvSpPr>
          <p:spPr>
            <a:xfrm>
              <a:off x="6210300" y="7383780"/>
              <a:ext cx="0" cy="22860"/>
            </a:xfrm>
            <a:custGeom>
              <a:avLst/>
              <a:gdLst/>
              <a:ahLst/>
              <a:cxnLst/>
              <a:rect l="l" t="t" r="r" b="b"/>
              <a:pathLst>
                <a:path h="22859">
                  <a:moveTo>
                    <a:pt x="0" y="22859"/>
                  </a:moveTo>
                  <a:lnTo>
                    <a:pt x="0" y="0"/>
                  </a:lnTo>
                </a:path>
              </a:pathLst>
            </a:custGeom>
            <a:ln w="476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539" name="object 2539"/>
            <p:cNvSpPr/>
            <p:nvPr/>
          </p:nvSpPr>
          <p:spPr>
            <a:xfrm>
              <a:off x="6211061" y="7381398"/>
              <a:ext cx="0" cy="27940"/>
            </a:xfrm>
            <a:custGeom>
              <a:avLst/>
              <a:gdLst/>
              <a:ahLst/>
              <a:cxnLst/>
              <a:rect l="l" t="t" r="r" b="b"/>
              <a:pathLst>
                <a:path h="27940">
                  <a:moveTo>
                    <a:pt x="0" y="0"/>
                  </a:moveTo>
                  <a:lnTo>
                    <a:pt x="0" y="27622"/>
                  </a:lnTo>
                </a:path>
                <a:path h="27940">
                  <a:moveTo>
                    <a:pt x="0" y="0"/>
                  </a:moveTo>
                  <a:lnTo>
                    <a:pt x="0" y="27622"/>
                  </a:lnTo>
                </a:path>
              </a:pathLst>
            </a:custGeom>
            <a:ln w="6286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540" name="object 2540"/>
            <p:cNvSpPr/>
            <p:nvPr/>
          </p:nvSpPr>
          <p:spPr>
            <a:xfrm>
              <a:off x="6211823" y="7383780"/>
              <a:ext cx="1905" cy="22860"/>
            </a:xfrm>
            <a:custGeom>
              <a:avLst/>
              <a:gdLst/>
              <a:ahLst/>
              <a:cxnLst/>
              <a:rect l="l" t="t" r="r" b="b"/>
              <a:pathLst>
                <a:path w="1904" h="22859">
                  <a:moveTo>
                    <a:pt x="762" y="-2381"/>
                  </a:moveTo>
                  <a:lnTo>
                    <a:pt x="762" y="25240"/>
                  </a:lnTo>
                </a:path>
              </a:pathLst>
            </a:custGeom>
            <a:ln w="6286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541" name="object 2541"/>
            <p:cNvSpPr/>
            <p:nvPr/>
          </p:nvSpPr>
          <p:spPr>
            <a:xfrm>
              <a:off x="6214871" y="7383780"/>
              <a:ext cx="0" cy="22860"/>
            </a:xfrm>
            <a:custGeom>
              <a:avLst/>
              <a:gdLst/>
              <a:ahLst/>
              <a:cxnLst/>
              <a:rect l="l" t="t" r="r" b="b"/>
              <a:pathLst>
                <a:path h="22859">
                  <a:moveTo>
                    <a:pt x="0" y="22859"/>
                  </a:moveTo>
                  <a:lnTo>
                    <a:pt x="0" y="0"/>
                  </a:lnTo>
                </a:path>
              </a:pathLst>
            </a:custGeom>
            <a:ln w="476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542" name="object 2542"/>
            <p:cNvSpPr/>
            <p:nvPr/>
          </p:nvSpPr>
          <p:spPr>
            <a:xfrm>
              <a:off x="6215633" y="7381398"/>
              <a:ext cx="0" cy="27940"/>
            </a:xfrm>
            <a:custGeom>
              <a:avLst/>
              <a:gdLst/>
              <a:ahLst/>
              <a:cxnLst/>
              <a:rect l="l" t="t" r="r" b="b"/>
              <a:pathLst>
                <a:path h="27940">
                  <a:moveTo>
                    <a:pt x="0" y="0"/>
                  </a:moveTo>
                  <a:lnTo>
                    <a:pt x="0" y="27622"/>
                  </a:lnTo>
                </a:path>
                <a:path h="27940">
                  <a:moveTo>
                    <a:pt x="0" y="0"/>
                  </a:moveTo>
                  <a:lnTo>
                    <a:pt x="0" y="27622"/>
                  </a:lnTo>
                </a:path>
              </a:pathLst>
            </a:custGeom>
            <a:ln w="6286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543" name="object 2543"/>
            <p:cNvSpPr/>
            <p:nvPr/>
          </p:nvSpPr>
          <p:spPr>
            <a:xfrm>
              <a:off x="6216396" y="7383780"/>
              <a:ext cx="1905" cy="22860"/>
            </a:xfrm>
            <a:custGeom>
              <a:avLst/>
              <a:gdLst/>
              <a:ahLst/>
              <a:cxnLst/>
              <a:rect l="l" t="t" r="r" b="b"/>
              <a:pathLst>
                <a:path w="1904" h="22859">
                  <a:moveTo>
                    <a:pt x="761" y="-2381"/>
                  </a:moveTo>
                  <a:lnTo>
                    <a:pt x="761" y="25240"/>
                  </a:lnTo>
                </a:path>
              </a:pathLst>
            </a:custGeom>
            <a:ln w="6286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544" name="object 2544"/>
            <p:cNvSpPr/>
            <p:nvPr/>
          </p:nvSpPr>
          <p:spPr>
            <a:xfrm>
              <a:off x="6217920" y="7383780"/>
              <a:ext cx="0" cy="22860"/>
            </a:xfrm>
            <a:custGeom>
              <a:avLst/>
              <a:gdLst/>
              <a:ahLst/>
              <a:cxnLst/>
              <a:rect l="l" t="t" r="r" b="b"/>
              <a:pathLst>
                <a:path h="22859">
                  <a:moveTo>
                    <a:pt x="0" y="22859"/>
                  </a:moveTo>
                  <a:lnTo>
                    <a:pt x="0" y="0"/>
                  </a:lnTo>
                </a:path>
                <a:path h="22859">
                  <a:moveTo>
                    <a:pt x="0" y="22859"/>
                  </a:moveTo>
                  <a:lnTo>
                    <a:pt x="0" y="0"/>
                  </a:lnTo>
                </a:path>
              </a:pathLst>
            </a:custGeom>
            <a:ln w="476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545" name="object 2545"/>
            <p:cNvSpPr/>
            <p:nvPr/>
          </p:nvSpPr>
          <p:spPr>
            <a:xfrm>
              <a:off x="6219444" y="7383780"/>
              <a:ext cx="1905" cy="22860"/>
            </a:xfrm>
            <a:custGeom>
              <a:avLst/>
              <a:gdLst/>
              <a:ahLst/>
              <a:cxnLst/>
              <a:rect l="l" t="t" r="r" b="b"/>
              <a:pathLst>
                <a:path w="1904" h="22859">
                  <a:moveTo>
                    <a:pt x="761" y="-2381"/>
                  </a:moveTo>
                  <a:lnTo>
                    <a:pt x="761" y="25240"/>
                  </a:lnTo>
                </a:path>
              </a:pathLst>
            </a:custGeom>
            <a:ln w="6286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546" name="object 2546"/>
            <p:cNvSpPr/>
            <p:nvPr/>
          </p:nvSpPr>
          <p:spPr>
            <a:xfrm>
              <a:off x="6220967" y="7383780"/>
              <a:ext cx="1905" cy="22860"/>
            </a:xfrm>
            <a:custGeom>
              <a:avLst/>
              <a:gdLst/>
              <a:ahLst/>
              <a:cxnLst/>
              <a:rect l="l" t="t" r="r" b="b"/>
              <a:pathLst>
                <a:path w="1904" h="22859">
                  <a:moveTo>
                    <a:pt x="762" y="-2381"/>
                  </a:moveTo>
                  <a:lnTo>
                    <a:pt x="762" y="25240"/>
                  </a:lnTo>
                </a:path>
              </a:pathLst>
            </a:custGeom>
            <a:ln w="6286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547" name="object 2547"/>
            <p:cNvSpPr/>
            <p:nvPr/>
          </p:nvSpPr>
          <p:spPr>
            <a:xfrm>
              <a:off x="6223254" y="7381398"/>
              <a:ext cx="0" cy="27940"/>
            </a:xfrm>
            <a:custGeom>
              <a:avLst/>
              <a:gdLst/>
              <a:ahLst/>
              <a:cxnLst/>
              <a:rect l="l" t="t" r="r" b="b"/>
              <a:pathLst>
                <a:path h="27940">
                  <a:moveTo>
                    <a:pt x="0" y="0"/>
                  </a:moveTo>
                  <a:lnTo>
                    <a:pt x="0" y="27622"/>
                  </a:lnTo>
                </a:path>
                <a:path h="27940">
                  <a:moveTo>
                    <a:pt x="0" y="0"/>
                  </a:moveTo>
                  <a:lnTo>
                    <a:pt x="0" y="27622"/>
                  </a:lnTo>
                </a:path>
              </a:pathLst>
            </a:custGeom>
            <a:ln w="6286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548" name="object 2548"/>
            <p:cNvSpPr/>
            <p:nvPr/>
          </p:nvSpPr>
          <p:spPr>
            <a:xfrm>
              <a:off x="6224015" y="7383780"/>
              <a:ext cx="1905" cy="22860"/>
            </a:xfrm>
            <a:custGeom>
              <a:avLst/>
              <a:gdLst/>
              <a:ahLst/>
              <a:cxnLst/>
              <a:rect l="l" t="t" r="r" b="b"/>
              <a:pathLst>
                <a:path w="1904" h="22859">
                  <a:moveTo>
                    <a:pt x="0" y="22859"/>
                  </a:moveTo>
                  <a:lnTo>
                    <a:pt x="0" y="0"/>
                  </a:lnTo>
                </a:path>
                <a:path w="1904" h="22859">
                  <a:moveTo>
                    <a:pt x="1523" y="22859"/>
                  </a:moveTo>
                  <a:lnTo>
                    <a:pt x="1523" y="0"/>
                  </a:lnTo>
                </a:path>
              </a:pathLst>
            </a:custGeom>
            <a:ln w="476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549" name="object 2549"/>
            <p:cNvSpPr/>
            <p:nvPr/>
          </p:nvSpPr>
          <p:spPr>
            <a:xfrm>
              <a:off x="6226302" y="7381398"/>
              <a:ext cx="0" cy="27940"/>
            </a:xfrm>
            <a:custGeom>
              <a:avLst/>
              <a:gdLst/>
              <a:ahLst/>
              <a:cxnLst/>
              <a:rect l="l" t="t" r="r" b="b"/>
              <a:pathLst>
                <a:path h="27940">
                  <a:moveTo>
                    <a:pt x="0" y="0"/>
                  </a:moveTo>
                  <a:lnTo>
                    <a:pt x="0" y="27622"/>
                  </a:lnTo>
                </a:path>
                <a:path h="27940">
                  <a:moveTo>
                    <a:pt x="0" y="0"/>
                  </a:moveTo>
                  <a:lnTo>
                    <a:pt x="0" y="27622"/>
                  </a:lnTo>
                </a:path>
              </a:pathLst>
            </a:custGeom>
            <a:ln w="6286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550" name="object 2550"/>
            <p:cNvSpPr/>
            <p:nvPr/>
          </p:nvSpPr>
          <p:spPr>
            <a:xfrm>
              <a:off x="6228588" y="7383780"/>
              <a:ext cx="1905" cy="22860"/>
            </a:xfrm>
            <a:custGeom>
              <a:avLst/>
              <a:gdLst/>
              <a:ahLst/>
              <a:cxnLst/>
              <a:rect l="l" t="t" r="r" b="b"/>
              <a:pathLst>
                <a:path w="1904" h="22859">
                  <a:moveTo>
                    <a:pt x="0" y="22859"/>
                  </a:moveTo>
                  <a:lnTo>
                    <a:pt x="0" y="0"/>
                  </a:lnTo>
                </a:path>
                <a:path w="1904" h="22859">
                  <a:moveTo>
                    <a:pt x="1524" y="22859"/>
                  </a:moveTo>
                  <a:lnTo>
                    <a:pt x="1524" y="0"/>
                  </a:lnTo>
                </a:path>
                <a:path w="1904" h="22859">
                  <a:moveTo>
                    <a:pt x="1524" y="22859"/>
                  </a:moveTo>
                  <a:lnTo>
                    <a:pt x="1524" y="0"/>
                  </a:lnTo>
                </a:path>
              </a:pathLst>
            </a:custGeom>
            <a:ln w="476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551" name="object 2551"/>
            <p:cNvSpPr/>
            <p:nvPr/>
          </p:nvSpPr>
          <p:spPr>
            <a:xfrm>
              <a:off x="6230111" y="7383780"/>
              <a:ext cx="1905" cy="22860"/>
            </a:xfrm>
            <a:custGeom>
              <a:avLst/>
              <a:gdLst/>
              <a:ahLst/>
              <a:cxnLst/>
              <a:rect l="l" t="t" r="r" b="b"/>
              <a:pathLst>
                <a:path w="1904" h="22859">
                  <a:moveTo>
                    <a:pt x="761" y="-2381"/>
                  </a:moveTo>
                  <a:lnTo>
                    <a:pt x="761" y="25240"/>
                  </a:lnTo>
                </a:path>
              </a:pathLst>
            </a:custGeom>
            <a:ln w="6286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552" name="object 2552"/>
            <p:cNvSpPr/>
            <p:nvPr/>
          </p:nvSpPr>
          <p:spPr>
            <a:xfrm>
              <a:off x="6231635" y="7383780"/>
              <a:ext cx="1905" cy="22860"/>
            </a:xfrm>
            <a:custGeom>
              <a:avLst/>
              <a:gdLst/>
              <a:ahLst/>
              <a:cxnLst/>
              <a:rect l="l" t="t" r="r" b="b"/>
              <a:pathLst>
                <a:path w="1904" h="22859">
                  <a:moveTo>
                    <a:pt x="762" y="-2381"/>
                  </a:moveTo>
                  <a:lnTo>
                    <a:pt x="762" y="25240"/>
                  </a:lnTo>
                </a:path>
              </a:pathLst>
            </a:custGeom>
            <a:ln w="6286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553" name="object 2553"/>
            <p:cNvSpPr/>
            <p:nvPr/>
          </p:nvSpPr>
          <p:spPr>
            <a:xfrm>
              <a:off x="6233922" y="7381398"/>
              <a:ext cx="0" cy="27940"/>
            </a:xfrm>
            <a:custGeom>
              <a:avLst/>
              <a:gdLst/>
              <a:ahLst/>
              <a:cxnLst/>
              <a:rect l="l" t="t" r="r" b="b"/>
              <a:pathLst>
                <a:path h="27940">
                  <a:moveTo>
                    <a:pt x="0" y="0"/>
                  </a:moveTo>
                  <a:lnTo>
                    <a:pt x="0" y="27622"/>
                  </a:lnTo>
                </a:path>
                <a:path h="27940">
                  <a:moveTo>
                    <a:pt x="0" y="0"/>
                  </a:moveTo>
                  <a:lnTo>
                    <a:pt x="0" y="27622"/>
                  </a:lnTo>
                </a:path>
              </a:pathLst>
            </a:custGeom>
            <a:ln w="6286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554" name="object 2554"/>
            <p:cNvSpPr/>
            <p:nvPr/>
          </p:nvSpPr>
          <p:spPr>
            <a:xfrm>
              <a:off x="6234684" y="7383780"/>
              <a:ext cx="1905" cy="22860"/>
            </a:xfrm>
            <a:custGeom>
              <a:avLst/>
              <a:gdLst/>
              <a:ahLst/>
              <a:cxnLst/>
              <a:rect l="l" t="t" r="r" b="b"/>
              <a:pathLst>
                <a:path w="1904" h="22859">
                  <a:moveTo>
                    <a:pt x="761" y="-2381"/>
                  </a:moveTo>
                  <a:lnTo>
                    <a:pt x="761" y="25240"/>
                  </a:lnTo>
                </a:path>
              </a:pathLst>
            </a:custGeom>
            <a:ln w="6286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555" name="object 2555"/>
            <p:cNvSpPr/>
            <p:nvPr/>
          </p:nvSpPr>
          <p:spPr>
            <a:xfrm>
              <a:off x="6236207" y="7383780"/>
              <a:ext cx="1905" cy="22860"/>
            </a:xfrm>
            <a:custGeom>
              <a:avLst/>
              <a:gdLst/>
              <a:ahLst/>
              <a:cxnLst/>
              <a:rect l="l" t="t" r="r" b="b"/>
              <a:pathLst>
                <a:path w="1904" h="22859">
                  <a:moveTo>
                    <a:pt x="762" y="-2381"/>
                  </a:moveTo>
                  <a:lnTo>
                    <a:pt x="762" y="25240"/>
                  </a:lnTo>
                </a:path>
              </a:pathLst>
            </a:custGeom>
            <a:ln w="6286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556" name="object 2556"/>
            <p:cNvSpPr/>
            <p:nvPr/>
          </p:nvSpPr>
          <p:spPr>
            <a:xfrm>
              <a:off x="6238494" y="7381398"/>
              <a:ext cx="0" cy="27940"/>
            </a:xfrm>
            <a:custGeom>
              <a:avLst/>
              <a:gdLst/>
              <a:ahLst/>
              <a:cxnLst/>
              <a:rect l="l" t="t" r="r" b="b"/>
              <a:pathLst>
                <a:path h="27940">
                  <a:moveTo>
                    <a:pt x="0" y="0"/>
                  </a:moveTo>
                  <a:lnTo>
                    <a:pt x="0" y="27622"/>
                  </a:lnTo>
                </a:path>
                <a:path h="27940">
                  <a:moveTo>
                    <a:pt x="0" y="0"/>
                  </a:moveTo>
                  <a:lnTo>
                    <a:pt x="0" y="27622"/>
                  </a:lnTo>
                </a:path>
              </a:pathLst>
            </a:custGeom>
            <a:ln w="6286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557" name="object 2557"/>
            <p:cNvSpPr/>
            <p:nvPr/>
          </p:nvSpPr>
          <p:spPr>
            <a:xfrm>
              <a:off x="6239255" y="7383780"/>
              <a:ext cx="6350" cy="22860"/>
            </a:xfrm>
            <a:custGeom>
              <a:avLst/>
              <a:gdLst/>
              <a:ahLst/>
              <a:cxnLst/>
              <a:rect l="l" t="t" r="r" b="b"/>
              <a:pathLst>
                <a:path w="6350" h="22859">
                  <a:moveTo>
                    <a:pt x="0" y="22859"/>
                  </a:moveTo>
                  <a:lnTo>
                    <a:pt x="0" y="0"/>
                  </a:lnTo>
                </a:path>
                <a:path w="6350" h="22859">
                  <a:moveTo>
                    <a:pt x="1524" y="22859"/>
                  </a:moveTo>
                  <a:lnTo>
                    <a:pt x="1524" y="0"/>
                  </a:lnTo>
                </a:path>
                <a:path w="6350" h="22859">
                  <a:moveTo>
                    <a:pt x="1524" y="22859"/>
                  </a:moveTo>
                  <a:lnTo>
                    <a:pt x="1524" y="0"/>
                  </a:lnTo>
                </a:path>
                <a:path w="6350" h="22859">
                  <a:moveTo>
                    <a:pt x="3048" y="22859"/>
                  </a:moveTo>
                  <a:lnTo>
                    <a:pt x="3048" y="0"/>
                  </a:lnTo>
                </a:path>
                <a:path w="6350" h="22859">
                  <a:moveTo>
                    <a:pt x="4572" y="22859"/>
                  </a:moveTo>
                  <a:lnTo>
                    <a:pt x="4572" y="0"/>
                  </a:lnTo>
                </a:path>
                <a:path w="6350" h="22859">
                  <a:moveTo>
                    <a:pt x="6096" y="22859"/>
                  </a:moveTo>
                  <a:lnTo>
                    <a:pt x="6096" y="0"/>
                  </a:lnTo>
                </a:path>
                <a:path w="6350" h="22859">
                  <a:moveTo>
                    <a:pt x="6096" y="22859"/>
                  </a:moveTo>
                  <a:lnTo>
                    <a:pt x="6096" y="0"/>
                  </a:lnTo>
                </a:path>
              </a:pathLst>
            </a:custGeom>
            <a:ln w="476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558" name="object 2558"/>
            <p:cNvSpPr/>
            <p:nvPr/>
          </p:nvSpPr>
          <p:spPr>
            <a:xfrm>
              <a:off x="6245352" y="7383780"/>
              <a:ext cx="1905" cy="22860"/>
            </a:xfrm>
            <a:custGeom>
              <a:avLst/>
              <a:gdLst/>
              <a:ahLst/>
              <a:cxnLst/>
              <a:rect l="l" t="t" r="r" b="b"/>
              <a:pathLst>
                <a:path w="1904" h="22859">
                  <a:moveTo>
                    <a:pt x="762" y="-2381"/>
                  </a:moveTo>
                  <a:lnTo>
                    <a:pt x="762" y="25240"/>
                  </a:lnTo>
                </a:path>
              </a:pathLst>
            </a:custGeom>
            <a:ln w="6286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559" name="object 2559"/>
            <p:cNvSpPr/>
            <p:nvPr/>
          </p:nvSpPr>
          <p:spPr>
            <a:xfrm>
              <a:off x="6247638" y="7381398"/>
              <a:ext cx="1905" cy="27940"/>
            </a:xfrm>
            <a:custGeom>
              <a:avLst/>
              <a:gdLst/>
              <a:ahLst/>
              <a:cxnLst/>
              <a:rect l="l" t="t" r="r" b="b"/>
              <a:pathLst>
                <a:path w="1904" h="27940">
                  <a:moveTo>
                    <a:pt x="0" y="0"/>
                  </a:moveTo>
                  <a:lnTo>
                    <a:pt x="0" y="27622"/>
                  </a:lnTo>
                </a:path>
                <a:path w="1904" h="27940">
                  <a:moveTo>
                    <a:pt x="1523" y="0"/>
                  </a:moveTo>
                  <a:lnTo>
                    <a:pt x="1523" y="27622"/>
                  </a:lnTo>
                </a:path>
                <a:path w="1904" h="27940">
                  <a:moveTo>
                    <a:pt x="1523" y="0"/>
                  </a:moveTo>
                  <a:lnTo>
                    <a:pt x="1523" y="27622"/>
                  </a:lnTo>
                </a:path>
              </a:pathLst>
            </a:custGeom>
            <a:ln w="6286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560" name="object 2560"/>
            <p:cNvSpPr/>
            <p:nvPr/>
          </p:nvSpPr>
          <p:spPr>
            <a:xfrm>
              <a:off x="6249923" y="7383780"/>
              <a:ext cx="1905" cy="22860"/>
            </a:xfrm>
            <a:custGeom>
              <a:avLst/>
              <a:gdLst/>
              <a:ahLst/>
              <a:cxnLst/>
              <a:rect l="l" t="t" r="r" b="b"/>
              <a:pathLst>
                <a:path w="1904" h="22859">
                  <a:moveTo>
                    <a:pt x="762" y="-2381"/>
                  </a:moveTo>
                  <a:lnTo>
                    <a:pt x="762" y="25240"/>
                  </a:lnTo>
                </a:path>
              </a:pathLst>
            </a:custGeom>
            <a:ln w="6286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561" name="object 2561"/>
            <p:cNvSpPr/>
            <p:nvPr/>
          </p:nvSpPr>
          <p:spPr>
            <a:xfrm>
              <a:off x="6252971" y="7383780"/>
              <a:ext cx="5080" cy="22860"/>
            </a:xfrm>
            <a:custGeom>
              <a:avLst/>
              <a:gdLst/>
              <a:ahLst/>
              <a:cxnLst/>
              <a:rect l="l" t="t" r="r" b="b"/>
              <a:pathLst>
                <a:path w="5079" h="22859">
                  <a:moveTo>
                    <a:pt x="0" y="22859"/>
                  </a:moveTo>
                  <a:lnTo>
                    <a:pt x="0" y="0"/>
                  </a:lnTo>
                </a:path>
                <a:path w="5079" h="22859">
                  <a:moveTo>
                    <a:pt x="0" y="22859"/>
                  </a:moveTo>
                  <a:lnTo>
                    <a:pt x="0" y="0"/>
                  </a:lnTo>
                </a:path>
                <a:path w="5079" h="22859">
                  <a:moveTo>
                    <a:pt x="0" y="22859"/>
                  </a:moveTo>
                  <a:lnTo>
                    <a:pt x="0" y="0"/>
                  </a:lnTo>
                </a:path>
                <a:path w="5079" h="22859">
                  <a:moveTo>
                    <a:pt x="1524" y="22859"/>
                  </a:moveTo>
                  <a:lnTo>
                    <a:pt x="1524" y="0"/>
                  </a:lnTo>
                </a:path>
                <a:path w="5079" h="22859">
                  <a:moveTo>
                    <a:pt x="3048" y="22859"/>
                  </a:moveTo>
                  <a:lnTo>
                    <a:pt x="3048" y="0"/>
                  </a:lnTo>
                </a:path>
                <a:path w="5079" h="22859">
                  <a:moveTo>
                    <a:pt x="3048" y="22859"/>
                  </a:moveTo>
                  <a:lnTo>
                    <a:pt x="3048" y="0"/>
                  </a:lnTo>
                </a:path>
                <a:path w="5079" h="22859">
                  <a:moveTo>
                    <a:pt x="4572" y="22859"/>
                  </a:moveTo>
                  <a:lnTo>
                    <a:pt x="4572" y="0"/>
                  </a:lnTo>
                </a:path>
              </a:pathLst>
            </a:custGeom>
            <a:ln w="476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562" name="object 2562"/>
            <p:cNvSpPr/>
            <p:nvPr/>
          </p:nvSpPr>
          <p:spPr>
            <a:xfrm>
              <a:off x="6259067" y="7383780"/>
              <a:ext cx="1905" cy="22860"/>
            </a:xfrm>
            <a:custGeom>
              <a:avLst/>
              <a:gdLst/>
              <a:ahLst/>
              <a:cxnLst/>
              <a:rect l="l" t="t" r="r" b="b"/>
              <a:pathLst>
                <a:path w="1904" h="22859">
                  <a:moveTo>
                    <a:pt x="762" y="-2381"/>
                  </a:moveTo>
                  <a:lnTo>
                    <a:pt x="762" y="25240"/>
                  </a:lnTo>
                </a:path>
              </a:pathLst>
            </a:custGeom>
            <a:ln w="6286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563" name="object 2563"/>
            <p:cNvSpPr/>
            <p:nvPr/>
          </p:nvSpPr>
          <p:spPr>
            <a:xfrm>
              <a:off x="6260592" y="7383780"/>
              <a:ext cx="0" cy="22860"/>
            </a:xfrm>
            <a:custGeom>
              <a:avLst/>
              <a:gdLst/>
              <a:ahLst/>
              <a:cxnLst/>
              <a:rect l="l" t="t" r="r" b="b"/>
              <a:pathLst>
                <a:path h="22859">
                  <a:moveTo>
                    <a:pt x="0" y="22859"/>
                  </a:moveTo>
                  <a:lnTo>
                    <a:pt x="0" y="0"/>
                  </a:lnTo>
                </a:path>
                <a:path h="22859">
                  <a:moveTo>
                    <a:pt x="0" y="22859"/>
                  </a:moveTo>
                  <a:lnTo>
                    <a:pt x="0" y="0"/>
                  </a:lnTo>
                </a:path>
              </a:pathLst>
            </a:custGeom>
            <a:ln w="476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564" name="object 2564"/>
            <p:cNvSpPr/>
            <p:nvPr/>
          </p:nvSpPr>
          <p:spPr>
            <a:xfrm>
              <a:off x="6260592" y="7383780"/>
              <a:ext cx="1905" cy="22860"/>
            </a:xfrm>
            <a:custGeom>
              <a:avLst/>
              <a:gdLst/>
              <a:ahLst/>
              <a:cxnLst/>
              <a:rect l="l" t="t" r="r" b="b"/>
              <a:pathLst>
                <a:path w="1904" h="22859">
                  <a:moveTo>
                    <a:pt x="761" y="-2381"/>
                  </a:moveTo>
                  <a:lnTo>
                    <a:pt x="761" y="25240"/>
                  </a:lnTo>
                </a:path>
              </a:pathLst>
            </a:custGeom>
            <a:ln w="6286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565" name="object 2565"/>
            <p:cNvSpPr/>
            <p:nvPr/>
          </p:nvSpPr>
          <p:spPr>
            <a:xfrm>
              <a:off x="6263639" y="7383780"/>
              <a:ext cx="0" cy="22860"/>
            </a:xfrm>
            <a:custGeom>
              <a:avLst/>
              <a:gdLst/>
              <a:ahLst/>
              <a:cxnLst/>
              <a:rect l="l" t="t" r="r" b="b"/>
              <a:pathLst>
                <a:path h="22859">
                  <a:moveTo>
                    <a:pt x="0" y="22859"/>
                  </a:moveTo>
                  <a:lnTo>
                    <a:pt x="0" y="0"/>
                  </a:lnTo>
                </a:path>
                <a:path h="22859">
                  <a:moveTo>
                    <a:pt x="0" y="22859"/>
                  </a:moveTo>
                  <a:lnTo>
                    <a:pt x="0" y="0"/>
                  </a:lnTo>
                </a:path>
              </a:pathLst>
            </a:custGeom>
            <a:ln w="476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566" name="object 2566"/>
            <p:cNvSpPr/>
            <p:nvPr/>
          </p:nvSpPr>
          <p:spPr>
            <a:xfrm>
              <a:off x="6263639" y="7383780"/>
              <a:ext cx="1905" cy="22860"/>
            </a:xfrm>
            <a:custGeom>
              <a:avLst/>
              <a:gdLst/>
              <a:ahLst/>
              <a:cxnLst/>
              <a:rect l="l" t="t" r="r" b="b"/>
              <a:pathLst>
                <a:path w="1904" h="22859">
                  <a:moveTo>
                    <a:pt x="762" y="-2381"/>
                  </a:moveTo>
                  <a:lnTo>
                    <a:pt x="762" y="25240"/>
                  </a:lnTo>
                </a:path>
              </a:pathLst>
            </a:custGeom>
            <a:ln w="6286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567" name="object 2567"/>
            <p:cNvSpPr/>
            <p:nvPr/>
          </p:nvSpPr>
          <p:spPr>
            <a:xfrm>
              <a:off x="6266688" y="7383780"/>
              <a:ext cx="1905" cy="22860"/>
            </a:xfrm>
            <a:custGeom>
              <a:avLst/>
              <a:gdLst/>
              <a:ahLst/>
              <a:cxnLst/>
              <a:rect l="l" t="t" r="r" b="b"/>
              <a:pathLst>
                <a:path w="1904" h="22859">
                  <a:moveTo>
                    <a:pt x="0" y="22859"/>
                  </a:moveTo>
                  <a:lnTo>
                    <a:pt x="0" y="0"/>
                  </a:lnTo>
                </a:path>
                <a:path w="1904" h="22859">
                  <a:moveTo>
                    <a:pt x="1524" y="22859"/>
                  </a:moveTo>
                  <a:lnTo>
                    <a:pt x="1524" y="0"/>
                  </a:lnTo>
                </a:path>
                <a:path w="1904" h="22859">
                  <a:moveTo>
                    <a:pt x="1524" y="22859"/>
                  </a:moveTo>
                  <a:lnTo>
                    <a:pt x="1524" y="0"/>
                  </a:lnTo>
                </a:path>
                <a:path w="1904" h="22859">
                  <a:moveTo>
                    <a:pt x="1524" y="22859"/>
                  </a:moveTo>
                  <a:lnTo>
                    <a:pt x="1524" y="0"/>
                  </a:lnTo>
                </a:path>
              </a:pathLst>
            </a:custGeom>
            <a:ln w="476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568" name="object 2568"/>
            <p:cNvSpPr/>
            <p:nvPr/>
          </p:nvSpPr>
          <p:spPr>
            <a:xfrm>
              <a:off x="6269735" y="7383780"/>
              <a:ext cx="1905" cy="22860"/>
            </a:xfrm>
            <a:custGeom>
              <a:avLst/>
              <a:gdLst/>
              <a:ahLst/>
              <a:cxnLst/>
              <a:rect l="l" t="t" r="r" b="b"/>
              <a:pathLst>
                <a:path w="1904" h="22859">
                  <a:moveTo>
                    <a:pt x="762" y="-2381"/>
                  </a:moveTo>
                  <a:lnTo>
                    <a:pt x="762" y="25240"/>
                  </a:lnTo>
                </a:path>
              </a:pathLst>
            </a:custGeom>
            <a:ln w="6286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569" name="object 2569"/>
            <p:cNvSpPr/>
            <p:nvPr/>
          </p:nvSpPr>
          <p:spPr>
            <a:xfrm>
              <a:off x="6271260" y="7383780"/>
              <a:ext cx="0" cy="22860"/>
            </a:xfrm>
            <a:custGeom>
              <a:avLst/>
              <a:gdLst/>
              <a:ahLst/>
              <a:cxnLst/>
              <a:rect l="l" t="t" r="r" b="b"/>
              <a:pathLst>
                <a:path h="22859">
                  <a:moveTo>
                    <a:pt x="0" y="22859"/>
                  </a:moveTo>
                  <a:lnTo>
                    <a:pt x="0" y="0"/>
                  </a:lnTo>
                </a:path>
                <a:path h="22859">
                  <a:moveTo>
                    <a:pt x="0" y="22859"/>
                  </a:moveTo>
                  <a:lnTo>
                    <a:pt x="0" y="0"/>
                  </a:lnTo>
                </a:path>
              </a:pathLst>
            </a:custGeom>
            <a:ln w="476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570" name="object 2570"/>
            <p:cNvSpPr/>
            <p:nvPr/>
          </p:nvSpPr>
          <p:spPr>
            <a:xfrm>
              <a:off x="6272784" y="7383780"/>
              <a:ext cx="1905" cy="22860"/>
            </a:xfrm>
            <a:custGeom>
              <a:avLst/>
              <a:gdLst/>
              <a:ahLst/>
              <a:cxnLst/>
              <a:rect l="l" t="t" r="r" b="b"/>
              <a:pathLst>
                <a:path w="1904" h="22859">
                  <a:moveTo>
                    <a:pt x="761" y="-2381"/>
                  </a:moveTo>
                  <a:lnTo>
                    <a:pt x="761" y="25240"/>
                  </a:lnTo>
                </a:path>
              </a:pathLst>
            </a:custGeom>
            <a:ln w="6286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571" name="object 2571"/>
            <p:cNvSpPr/>
            <p:nvPr/>
          </p:nvSpPr>
          <p:spPr>
            <a:xfrm>
              <a:off x="6275070" y="7381398"/>
              <a:ext cx="0" cy="27940"/>
            </a:xfrm>
            <a:custGeom>
              <a:avLst/>
              <a:gdLst/>
              <a:ahLst/>
              <a:cxnLst/>
              <a:rect l="l" t="t" r="r" b="b"/>
              <a:pathLst>
                <a:path h="27940">
                  <a:moveTo>
                    <a:pt x="0" y="0"/>
                  </a:moveTo>
                  <a:lnTo>
                    <a:pt x="0" y="27622"/>
                  </a:lnTo>
                </a:path>
                <a:path h="27940">
                  <a:moveTo>
                    <a:pt x="0" y="0"/>
                  </a:moveTo>
                  <a:lnTo>
                    <a:pt x="0" y="27622"/>
                  </a:lnTo>
                </a:path>
              </a:pathLst>
            </a:custGeom>
            <a:ln w="6286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572" name="object 2572"/>
            <p:cNvSpPr/>
            <p:nvPr/>
          </p:nvSpPr>
          <p:spPr>
            <a:xfrm>
              <a:off x="6275832" y="7383780"/>
              <a:ext cx="3175" cy="22860"/>
            </a:xfrm>
            <a:custGeom>
              <a:avLst/>
              <a:gdLst/>
              <a:ahLst/>
              <a:cxnLst/>
              <a:rect l="l" t="t" r="r" b="b"/>
              <a:pathLst>
                <a:path w="3175" h="22859">
                  <a:moveTo>
                    <a:pt x="0" y="22859"/>
                  </a:moveTo>
                  <a:lnTo>
                    <a:pt x="0" y="0"/>
                  </a:lnTo>
                </a:path>
                <a:path w="3175" h="22859">
                  <a:moveTo>
                    <a:pt x="1523" y="22859"/>
                  </a:moveTo>
                  <a:lnTo>
                    <a:pt x="1523" y="0"/>
                  </a:lnTo>
                </a:path>
                <a:path w="3175" h="22859">
                  <a:moveTo>
                    <a:pt x="3048" y="22859"/>
                  </a:moveTo>
                  <a:lnTo>
                    <a:pt x="3048" y="0"/>
                  </a:lnTo>
                </a:path>
                <a:path w="3175" h="22859">
                  <a:moveTo>
                    <a:pt x="3048" y="22859"/>
                  </a:moveTo>
                  <a:lnTo>
                    <a:pt x="3048" y="0"/>
                  </a:lnTo>
                </a:path>
              </a:pathLst>
            </a:custGeom>
            <a:ln w="476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573" name="object 2573"/>
            <p:cNvSpPr/>
            <p:nvPr/>
          </p:nvSpPr>
          <p:spPr>
            <a:xfrm>
              <a:off x="6278879" y="7383780"/>
              <a:ext cx="1905" cy="22860"/>
            </a:xfrm>
            <a:custGeom>
              <a:avLst/>
              <a:gdLst/>
              <a:ahLst/>
              <a:cxnLst/>
              <a:rect l="l" t="t" r="r" b="b"/>
              <a:pathLst>
                <a:path w="1904" h="22859">
                  <a:moveTo>
                    <a:pt x="761" y="-2381"/>
                  </a:moveTo>
                  <a:lnTo>
                    <a:pt x="761" y="25240"/>
                  </a:lnTo>
                </a:path>
              </a:pathLst>
            </a:custGeom>
            <a:ln w="6286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574" name="object 2574"/>
            <p:cNvSpPr/>
            <p:nvPr/>
          </p:nvSpPr>
          <p:spPr>
            <a:xfrm>
              <a:off x="6281928" y="7383780"/>
              <a:ext cx="0" cy="22860"/>
            </a:xfrm>
            <a:custGeom>
              <a:avLst/>
              <a:gdLst/>
              <a:ahLst/>
              <a:cxnLst/>
              <a:rect l="l" t="t" r="r" b="b"/>
              <a:pathLst>
                <a:path h="22859">
                  <a:moveTo>
                    <a:pt x="0" y="22859"/>
                  </a:moveTo>
                  <a:lnTo>
                    <a:pt x="0" y="0"/>
                  </a:lnTo>
                </a:path>
              </a:pathLst>
            </a:custGeom>
            <a:ln w="476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575" name="object 2575"/>
            <p:cNvSpPr/>
            <p:nvPr/>
          </p:nvSpPr>
          <p:spPr>
            <a:xfrm>
              <a:off x="6282690" y="7381398"/>
              <a:ext cx="0" cy="27940"/>
            </a:xfrm>
            <a:custGeom>
              <a:avLst/>
              <a:gdLst/>
              <a:ahLst/>
              <a:cxnLst/>
              <a:rect l="l" t="t" r="r" b="b"/>
              <a:pathLst>
                <a:path h="27940">
                  <a:moveTo>
                    <a:pt x="0" y="0"/>
                  </a:moveTo>
                  <a:lnTo>
                    <a:pt x="0" y="27622"/>
                  </a:lnTo>
                </a:path>
                <a:path h="27940">
                  <a:moveTo>
                    <a:pt x="0" y="0"/>
                  </a:moveTo>
                  <a:lnTo>
                    <a:pt x="0" y="27622"/>
                  </a:lnTo>
                </a:path>
              </a:pathLst>
            </a:custGeom>
            <a:ln w="6286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576" name="object 2576"/>
            <p:cNvSpPr/>
            <p:nvPr/>
          </p:nvSpPr>
          <p:spPr>
            <a:xfrm>
              <a:off x="6283452" y="7383780"/>
              <a:ext cx="1905" cy="22860"/>
            </a:xfrm>
            <a:custGeom>
              <a:avLst/>
              <a:gdLst/>
              <a:ahLst/>
              <a:cxnLst/>
              <a:rect l="l" t="t" r="r" b="b"/>
              <a:pathLst>
                <a:path w="1904" h="22859">
                  <a:moveTo>
                    <a:pt x="762" y="-2381"/>
                  </a:moveTo>
                  <a:lnTo>
                    <a:pt x="762" y="25240"/>
                  </a:lnTo>
                </a:path>
              </a:pathLst>
            </a:custGeom>
            <a:ln w="6286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577" name="object 2577"/>
            <p:cNvSpPr/>
            <p:nvPr/>
          </p:nvSpPr>
          <p:spPr>
            <a:xfrm>
              <a:off x="6285738" y="7381398"/>
              <a:ext cx="1905" cy="27940"/>
            </a:xfrm>
            <a:custGeom>
              <a:avLst/>
              <a:gdLst/>
              <a:ahLst/>
              <a:cxnLst/>
              <a:rect l="l" t="t" r="r" b="b"/>
              <a:pathLst>
                <a:path w="1904" h="27940">
                  <a:moveTo>
                    <a:pt x="0" y="0"/>
                  </a:moveTo>
                  <a:lnTo>
                    <a:pt x="0" y="27622"/>
                  </a:lnTo>
                </a:path>
                <a:path w="1904" h="27940">
                  <a:moveTo>
                    <a:pt x="0" y="0"/>
                  </a:moveTo>
                  <a:lnTo>
                    <a:pt x="0" y="27622"/>
                  </a:lnTo>
                </a:path>
                <a:path w="1904" h="27940">
                  <a:moveTo>
                    <a:pt x="1523" y="0"/>
                  </a:moveTo>
                  <a:lnTo>
                    <a:pt x="1523" y="27622"/>
                  </a:lnTo>
                </a:path>
              </a:pathLst>
            </a:custGeom>
            <a:ln w="6286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578" name="object 2578"/>
            <p:cNvSpPr/>
            <p:nvPr/>
          </p:nvSpPr>
          <p:spPr>
            <a:xfrm>
              <a:off x="6288023" y="7383780"/>
              <a:ext cx="1905" cy="22860"/>
            </a:xfrm>
            <a:custGeom>
              <a:avLst/>
              <a:gdLst/>
              <a:ahLst/>
              <a:cxnLst/>
              <a:rect l="l" t="t" r="r" b="b"/>
              <a:pathLst>
                <a:path w="1904" h="22859">
                  <a:moveTo>
                    <a:pt x="762" y="-2381"/>
                  </a:moveTo>
                  <a:lnTo>
                    <a:pt x="762" y="25240"/>
                  </a:lnTo>
                </a:path>
              </a:pathLst>
            </a:custGeom>
            <a:ln w="6286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579" name="object 2579"/>
            <p:cNvSpPr/>
            <p:nvPr/>
          </p:nvSpPr>
          <p:spPr>
            <a:xfrm>
              <a:off x="6289547" y="7383780"/>
              <a:ext cx="6350" cy="22860"/>
            </a:xfrm>
            <a:custGeom>
              <a:avLst/>
              <a:gdLst/>
              <a:ahLst/>
              <a:cxnLst/>
              <a:rect l="l" t="t" r="r" b="b"/>
              <a:pathLst>
                <a:path w="6350" h="22859">
                  <a:moveTo>
                    <a:pt x="0" y="22859"/>
                  </a:moveTo>
                  <a:lnTo>
                    <a:pt x="0" y="0"/>
                  </a:lnTo>
                </a:path>
                <a:path w="6350" h="22859">
                  <a:moveTo>
                    <a:pt x="0" y="22859"/>
                  </a:moveTo>
                  <a:lnTo>
                    <a:pt x="0" y="0"/>
                  </a:lnTo>
                </a:path>
                <a:path w="6350" h="22859">
                  <a:moveTo>
                    <a:pt x="1523" y="22859"/>
                  </a:moveTo>
                  <a:lnTo>
                    <a:pt x="1523" y="0"/>
                  </a:lnTo>
                </a:path>
                <a:path w="6350" h="22859">
                  <a:moveTo>
                    <a:pt x="3048" y="22859"/>
                  </a:moveTo>
                  <a:lnTo>
                    <a:pt x="3048" y="0"/>
                  </a:lnTo>
                </a:path>
                <a:path w="6350" h="22859">
                  <a:moveTo>
                    <a:pt x="4571" y="22859"/>
                  </a:moveTo>
                  <a:lnTo>
                    <a:pt x="4571" y="0"/>
                  </a:lnTo>
                </a:path>
                <a:path w="6350" h="22859">
                  <a:moveTo>
                    <a:pt x="4571" y="22859"/>
                  </a:moveTo>
                  <a:lnTo>
                    <a:pt x="4571" y="0"/>
                  </a:lnTo>
                </a:path>
                <a:path w="6350" h="22859">
                  <a:moveTo>
                    <a:pt x="4571" y="22859"/>
                  </a:moveTo>
                  <a:lnTo>
                    <a:pt x="4571" y="0"/>
                  </a:lnTo>
                </a:path>
                <a:path w="6350" h="22859">
                  <a:moveTo>
                    <a:pt x="6096" y="22859"/>
                  </a:moveTo>
                  <a:lnTo>
                    <a:pt x="6096" y="0"/>
                  </a:lnTo>
                </a:path>
                <a:path w="6350" h="22859">
                  <a:moveTo>
                    <a:pt x="6096" y="22859"/>
                  </a:moveTo>
                  <a:lnTo>
                    <a:pt x="6096" y="0"/>
                  </a:lnTo>
                </a:path>
              </a:pathLst>
            </a:custGeom>
            <a:ln w="476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580" name="object 2580"/>
            <p:cNvSpPr/>
            <p:nvPr/>
          </p:nvSpPr>
          <p:spPr>
            <a:xfrm>
              <a:off x="6295644" y="7383780"/>
              <a:ext cx="1905" cy="22860"/>
            </a:xfrm>
            <a:custGeom>
              <a:avLst/>
              <a:gdLst/>
              <a:ahLst/>
              <a:cxnLst/>
              <a:rect l="l" t="t" r="r" b="b"/>
              <a:pathLst>
                <a:path w="1904" h="22859">
                  <a:moveTo>
                    <a:pt x="761" y="-2381"/>
                  </a:moveTo>
                  <a:lnTo>
                    <a:pt x="761" y="25240"/>
                  </a:lnTo>
                </a:path>
              </a:pathLst>
            </a:custGeom>
            <a:ln w="6286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581" name="object 2581"/>
            <p:cNvSpPr/>
            <p:nvPr/>
          </p:nvSpPr>
          <p:spPr>
            <a:xfrm>
              <a:off x="6297167" y="7383780"/>
              <a:ext cx="1905" cy="22860"/>
            </a:xfrm>
            <a:custGeom>
              <a:avLst/>
              <a:gdLst/>
              <a:ahLst/>
              <a:cxnLst/>
              <a:rect l="l" t="t" r="r" b="b"/>
              <a:pathLst>
                <a:path w="1904" h="22859">
                  <a:moveTo>
                    <a:pt x="762" y="-2381"/>
                  </a:moveTo>
                  <a:lnTo>
                    <a:pt x="762" y="25240"/>
                  </a:lnTo>
                </a:path>
              </a:pathLst>
            </a:custGeom>
            <a:ln w="6286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582" name="object 2582"/>
            <p:cNvSpPr/>
            <p:nvPr/>
          </p:nvSpPr>
          <p:spPr>
            <a:xfrm>
              <a:off x="6299454" y="7381398"/>
              <a:ext cx="0" cy="27940"/>
            </a:xfrm>
            <a:custGeom>
              <a:avLst/>
              <a:gdLst/>
              <a:ahLst/>
              <a:cxnLst/>
              <a:rect l="l" t="t" r="r" b="b"/>
              <a:pathLst>
                <a:path h="27940">
                  <a:moveTo>
                    <a:pt x="0" y="0"/>
                  </a:moveTo>
                  <a:lnTo>
                    <a:pt x="0" y="27622"/>
                  </a:lnTo>
                </a:path>
                <a:path h="27940">
                  <a:moveTo>
                    <a:pt x="0" y="0"/>
                  </a:moveTo>
                  <a:lnTo>
                    <a:pt x="0" y="27622"/>
                  </a:lnTo>
                </a:path>
              </a:pathLst>
            </a:custGeom>
            <a:ln w="6286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583" name="object 2583"/>
            <p:cNvSpPr/>
            <p:nvPr/>
          </p:nvSpPr>
          <p:spPr>
            <a:xfrm>
              <a:off x="6300215" y="7383780"/>
              <a:ext cx="1905" cy="22860"/>
            </a:xfrm>
            <a:custGeom>
              <a:avLst/>
              <a:gdLst/>
              <a:ahLst/>
              <a:cxnLst/>
              <a:rect l="l" t="t" r="r" b="b"/>
              <a:pathLst>
                <a:path w="1904" h="22859">
                  <a:moveTo>
                    <a:pt x="761" y="-2381"/>
                  </a:moveTo>
                  <a:lnTo>
                    <a:pt x="761" y="25240"/>
                  </a:lnTo>
                </a:path>
              </a:pathLst>
            </a:custGeom>
            <a:ln w="6286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584" name="object 2584"/>
            <p:cNvSpPr/>
            <p:nvPr/>
          </p:nvSpPr>
          <p:spPr>
            <a:xfrm>
              <a:off x="6301739" y="7383780"/>
              <a:ext cx="1905" cy="22860"/>
            </a:xfrm>
            <a:custGeom>
              <a:avLst/>
              <a:gdLst/>
              <a:ahLst/>
              <a:cxnLst/>
              <a:rect l="l" t="t" r="r" b="b"/>
              <a:pathLst>
                <a:path w="1904" h="22859">
                  <a:moveTo>
                    <a:pt x="762" y="-2381"/>
                  </a:moveTo>
                  <a:lnTo>
                    <a:pt x="762" y="25240"/>
                  </a:lnTo>
                </a:path>
              </a:pathLst>
            </a:custGeom>
            <a:ln w="6286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585" name="object 2585"/>
            <p:cNvSpPr/>
            <p:nvPr/>
          </p:nvSpPr>
          <p:spPr>
            <a:xfrm>
              <a:off x="6304026" y="7381398"/>
              <a:ext cx="0" cy="27940"/>
            </a:xfrm>
            <a:custGeom>
              <a:avLst/>
              <a:gdLst/>
              <a:ahLst/>
              <a:cxnLst/>
              <a:rect l="l" t="t" r="r" b="b"/>
              <a:pathLst>
                <a:path h="27940">
                  <a:moveTo>
                    <a:pt x="0" y="0"/>
                  </a:moveTo>
                  <a:lnTo>
                    <a:pt x="0" y="27622"/>
                  </a:lnTo>
                </a:path>
                <a:path h="27940">
                  <a:moveTo>
                    <a:pt x="0" y="0"/>
                  </a:moveTo>
                  <a:lnTo>
                    <a:pt x="0" y="27622"/>
                  </a:lnTo>
                </a:path>
              </a:pathLst>
            </a:custGeom>
            <a:ln w="6286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586" name="object 2586"/>
            <p:cNvSpPr/>
            <p:nvPr/>
          </p:nvSpPr>
          <p:spPr>
            <a:xfrm>
              <a:off x="6304788" y="7383780"/>
              <a:ext cx="0" cy="22860"/>
            </a:xfrm>
            <a:custGeom>
              <a:avLst/>
              <a:gdLst/>
              <a:ahLst/>
              <a:cxnLst/>
              <a:rect l="l" t="t" r="r" b="b"/>
              <a:pathLst>
                <a:path h="22859">
                  <a:moveTo>
                    <a:pt x="0" y="22859"/>
                  </a:moveTo>
                  <a:lnTo>
                    <a:pt x="0" y="0"/>
                  </a:lnTo>
                </a:path>
              </a:pathLst>
            </a:custGeom>
            <a:ln w="476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587" name="object 2587"/>
            <p:cNvSpPr/>
            <p:nvPr/>
          </p:nvSpPr>
          <p:spPr>
            <a:xfrm>
              <a:off x="6307073" y="7381398"/>
              <a:ext cx="0" cy="27940"/>
            </a:xfrm>
            <a:custGeom>
              <a:avLst/>
              <a:gdLst/>
              <a:ahLst/>
              <a:cxnLst/>
              <a:rect l="l" t="t" r="r" b="b"/>
              <a:pathLst>
                <a:path h="27940">
                  <a:moveTo>
                    <a:pt x="0" y="0"/>
                  </a:moveTo>
                  <a:lnTo>
                    <a:pt x="0" y="27622"/>
                  </a:lnTo>
                </a:path>
                <a:path h="27940">
                  <a:moveTo>
                    <a:pt x="0" y="0"/>
                  </a:moveTo>
                  <a:lnTo>
                    <a:pt x="0" y="27622"/>
                  </a:lnTo>
                </a:path>
              </a:pathLst>
            </a:custGeom>
            <a:ln w="6286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588" name="object 2588"/>
            <p:cNvSpPr/>
            <p:nvPr/>
          </p:nvSpPr>
          <p:spPr>
            <a:xfrm>
              <a:off x="6307835" y="7383780"/>
              <a:ext cx="1905" cy="22860"/>
            </a:xfrm>
            <a:custGeom>
              <a:avLst/>
              <a:gdLst/>
              <a:ahLst/>
              <a:cxnLst/>
              <a:rect l="l" t="t" r="r" b="b"/>
              <a:pathLst>
                <a:path w="1904" h="22859">
                  <a:moveTo>
                    <a:pt x="0" y="22859"/>
                  </a:moveTo>
                  <a:lnTo>
                    <a:pt x="0" y="0"/>
                  </a:lnTo>
                </a:path>
                <a:path w="1904" h="22859">
                  <a:moveTo>
                    <a:pt x="1524" y="22859"/>
                  </a:moveTo>
                  <a:lnTo>
                    <a:pt x="1524" y="0"/>
                  </a:lnTo>
                </a:path>
              </a:pathLst>
            </a:custGeom>
            <a:ln w="476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589" name="object 2589"/>
            <p:cNvSpPr/>
            <p:nvPr/>
          </p:nvSpPr>
          <p:spPr>
            <a:xfrm>
              <a:off x="6310122" y="7381398"/>
              <a:ext cx="0" cy="27940"/>
            </a:xfrm>
            <a:custGeom>
              <a:avLst/>
              <a:gdLst/>
              <a:ahLst/>
              <a:cxnLst/>
              <a:rect l="l" t="t" r="r" b="b"/>
              <a:pathLst>
                <a:path h="27940">
                  <a:moveTo>
                    <a:pt x="0" y="0"/>
                  </a:moveTo>
                  <a:lnTo>
                    <a:pt x="0" y="27622"/>
                  </a:lnTo>
                </a:path>
                <a:path h="27940">
                  <a:moveTo>
                    <a:pt x="0" y="0"/>
                  </a:moveTo>
                  <a:lnTo>
                    <a:pt x="0" y="27622"/>
                  </a:lnTo>
                </a:path>
              </a:pathLst>
            </a:custGeom>
            <a:ln w="6286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590" name="object 2590"/>
            <p:cNvSpPr/>
            <p:nvPr/>
          </p:nvSpPr>
          <p:spPr>
            <a:xfrm>
              <a:off x="6312407" y="7383780"/>
              <a:ext cx="0" cy="22860"/>
            </a:xfrm>
            <a:custGeom>
              <a:avLst/>
              <a:gdLst/>
              <a:ahLst/>
              <a:cxnLst/>
              <a:rect l="l" t="t" r="r" b="b"/>
              <a:pathLst>
                <a:path h="22859">
                  <a:moveTo>
                    <a:pt x="0" y="22859"/>
                  </a:moveTo>
                  <a:lnTo>
                    <a:pt x="0" y="0"/>
                  </a:lnTo>
                </a:path>
              </a:pathLst>
            </a:custGeom>
            <a:ln w="476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591" name="object 2591"/>
            <p:cNvSpPr/>
            <p:nvPr/>
          </p:nvSpPr>
          <p:spPr>
            <a:xfrm>
              <a:off x="6312407" y="7383780"/>
              <a:ext cx="1905" cy="22860"/>
            </a:xfrm>
            <a:custGeom>
              <a:avLst/>
              <a:gdLst/>
              <a:ahLst/>
              <a:cxnLst/>
              <a:rect l="l" t="t" r="r" b="b"/>
              <a:pathLst>
                <a:path w="1904" h="22859">
                  <a:moveTo>
                    <a:pt x="762" y="-2381"/>
                  </a:moveTo>
                  <a:lnTo>
                    <a:pt x="762" y="25240"/>
                  </a:lnTo>
                </a:path>
              </a:pathLst>
            </a:custGeom>
            <a:ln w="6286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592" name="object 2592"/>
            <p:cNvSpPr/>
            <p:nvPr/>
          </p:nvSpPr>
          <p:spPr>
            <a:xfrm>
              <a:off x="6315455" y="7383780"/>
              <a:ext cx="0" cy="22860"/>
            </a:xfrm>
            <a:custGeom>
              <a:avLst/>
              <a:gdLst/>
              <a:ahLst/>
              <a:cxnLst/>
              <a:rect l="l" t="t" r="r" b="b"/>
              <a:pathLst>
                <a:path h="22859">
                  <a:moveTo>
                    <a:pt x="0" y="22859"/>
                  </a:moveTo>
                  <a:lnTo>
                    <a:pt x="0" y="0"/>
                  </a:lnTo>
                </a:path>
                <a:path h="22859">
                  <a:moveTo>
                    <a:pt x="0" y="22859"/>
                  </a:moveTo>
                  <a:lnTo>
                    <a:pt x="0" y="0"/>
                  </a:lnTo>
                </a:path>
              </a:pathLst>
            </a:custGeom>
            <a:ln w="476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593" name="object 2593"/>
            <p:cNvSpPr/>
            <p:nvPr/>
          </p:nvSpPr>
          <p:spPr>
            <a:xfrm>
              <a:off x="6315455" y="7383780"/>
              <a:ext cx="1905" cy="22860"/>
            </a:xfrm>
            <a:custGeom>
              <a:avLst/>
              <a:gdLst/>
              <a:ahLst/>
              <a:cxnLst/>
              <a:rect l="l" t="t" r="r" b="b"/>
              <a:pathLst>
                <a:path w="1904" h="22859">
                  <a:moveTo>
                    <a:pt x="762" y="-2381"/>
                  </a:moveTo>
                  <a:lnTo>
                    <a:pt x="762" y="25240"/>
                  </a:lnTo>
                </a:path>
              </a:pathLst>
            </a:custGeom>
            <a:ln w="6286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594" name="object 2594"/>
            <p:cNvSpPr/>
            <p:nvPr/>
          </p:nvSpPr>
          <p:spPr>
            <a:xfrm>
              <a:off x="6317741" y="7381398"/>
              <a:ext cx="0" cy="27940"/>
            </a:xfrm>
            <a:custGeom>
              <a:avLst/>
              <a:gdLst/>
              <a:ahLst/>
              <a:cxnLst/>
              <a:rect l="l" t="t" r="r" b="b"/>
              <a:pathLst>
                <a:path h="27940">
                  <a:moveTo>
                    <a:pt x="0" y="0"/>
                  </a:moveTo>
                  <a:lnTo>
                    <a:pt x="0" y="27622"/>
                  </a:lnTo>
                </a:path>
                <a:path h="27940">
                  <a:moveTo>
                    <a:pt x="0" y="0"/>
                  </a:moveTo>
                  <a:lnTo>
                    <a:pt x="0" y="27622"/>
                  </a:lnTo>
                </a:path>
              </a:pathLst>
            </a:custGeom>
            <a:ln w="6286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595" name="object 2595"/>
            <p:cNvSpPr/>
            <p:nvPr/>
          </p:nvSpPr>
          <p:spPr>
            <a:xfrm>
              <a:off x="6318503" y="7383780"/>
              <a:ext cx="1905" cy="22860"/>
            </a:xfrm>
            <a:custGeom>
              <a:avLst/>
              <a:gdLst/>
              <a:ahLst/>
              <a:cxnLst/>
              <a:rect l="l" t="t" r="r" b="b"/>
              <a:pathLst>
                <a:path w="1904" h="22859">
                  <a:moveTo>
                    <a:pt x="762" y="-2381"/>
                  </a:moveTo>
                  <a:lnTo>
                    <a:pt x="762" y="25240"/>
                  </a:lnTo>
                </a:path>
              </a:pathLst>
            </a:custGeom>
            <a:ln w="6286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596" name="object 2596"/>
            <p:cNvSpPr/>
            <p:nvPr/>
          </p:nvSpPr>
          <p:spPr>
            <a:xfrm>
              <a:off x="6320028" y="7383780"/>
              <a:ext cx="0" cy="22860"/>
            </a:xfrm>
            <a:custGeom>
              <a:avLst/>
              <a:gdLst/>
              <a:ahLst/>
              <a:cxnLst/>
              <a:rect l="l" t="t" r="r" b="b"/>
              <a:pathLst>
                <a:path h="22859">
                  <a:moveTo>
                    <a:pt x="0" y="22859"/>
                  </a:moveTo>
                  <a:lnTo>
                    <a:pt x="0" y="0"/>
                  </a:lnTo>
                </a:path>
              </a:pathLst>
            </a:custGeom>
            <a:ln w="476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597" name="object 2597"/>
            <p:cNvSpPr/>
            <p:nvPr/>
          </p:nvSpPr>
          <p:spPr>
            <a:xfrm>
              <a:off x="6322314" y="7381398"/>
              <a:ext cx="0" cy="27940"/>
            </a:xfrm>
            <a:custGeom>
              <a:avLst/>
              <a:gdLst/>
              <a:ahLst/>
              <a:cxnLst/>
              <a:rect l="l" t="t" r="r" b="b"/>
              <a:pathLst>
                <a:path h="27940">
                  <a:moveTo>
                    <a:pt x="0" y="0"/>
                  </a:moveTo>
                  <a:lnTo>
                    <a:pt x="0" y="27622"/>
                  </a:lnTo>
                </a:path>
                <a:path h="27940">
                  <a:moveTo>
                    <a:pt x="0" y="0"/>
                  </a:moveTo>
                  <a:lnTo>
                    <a:pt x="0" y="27622"/>
                  </a:lnTo>
                </a:path>
              </a:pathLst>
            </a:custGeom>
            <a:ln w="6286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598" name="object 2598"/>
            <p:cNvSpPr/>
            <p:nvPr/>
          </p:nvSpPr>
          <p:spPr>
            <a:xfrm>
              <a:off x="6323076" y="7383780"/>
              <a:ext cx="0" cy="22860"/>
            </a:xfrm>
            <a:custGeom>
              <a:avLst/>
              <a:gdLst/>
              <a:ahLst/>
              <a:cxnLst/>
              <a:rect l="l" t="t" r="r" b="b"/>
              <a:pathLst>
                <a:path h="22859">
                  <a:moveTo>
                    <a:pt x="0" y="22859"/>
                  </a:moveTo>
                  <a:lnTo>
                    <a:pt x="0" y="0"/>
                  </a:lnTo>
                </a:path>
              </a:pathLst>
            </a:custGeom>
            <a:ln w="476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599" name="object 2599"/>
            <p:cNvSpPr/>
            <p:nvPr/>
          </p:nvSpPr>
          <p:spPr>
            <a:xfrm>
              <a:off x="6323076" y="7383780"/>
              <a:ext cx="1905" cy="22860"/>
            </a:xfrm>
            <a:custGeom>
              <a:avLst/>
              <a:gdLst/>
              <a:ahLst/>
              <a:cxnLst/>
              <a:rect l="l" t="t" r="r" b="b"/>
              <a:pathLst>
                <a:path w="1904" h="22859">
                  <a:moveTo>
                    <a:pt x="761" y="-2381"/>
                  </a:moveTo>
                  <a:lnTo>
                    <a:pt x="761" y="25240"/>
                  </a:lnTo>
                </a:path>
              </a:pathLst>
            </a:custGeom>
            <a:ln w="6286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600" name="object 2600"/>
            <p:cNvSpPr/>
            <p:nvPr/>
          </p:nvSpPr>
          <p:spPr>
            <a:xfrm>
              <a:off x="6326123" y="7383780"/>
              <a:ext cx="6350" cy="22860"/>
            </a:xfrm>
            <a:custGeom>
              <a:avLst/>
              <a:gdLst/>
              <a:ahLst/>
              <a:cxnLst/>
              <a:rect l="l" t="t" r="r" b="b"/>
              <a:pathLst>
                <a:path w="6350" h="22859">
                  <a:moveTo>
                    <a:pt x="0" y="22859"/>
                  </a:moveTo>
                  <a:lnTo>
                    <a:pt x="0" y="0"/>
                  </a:lnTo>
                </a:path>
                <a:path w="6350" h="22859">
                  <a:moveTo>
                    <a:pt x="0" y="22859"/>
                  </a:moveTo>
                  <a:lnTo>
                    <a:pt x="0" y="0"/>
                  </a:lnTo>
                </a:path>
                <a:path w="6350" h="22859">
                  <a:moveTo>
                    <a:pt x="1524" y="22859"/>
                  </a:moveTo>
                  <a:lnTo>
                    <a:pt x="1524" y="0"/>
                  </a:lnTo>
                </a:path>
                <a:path w="6350" h="22859">
                  <a:moveTo>
                    <a:pt x="3048" y="22859"/>
                  </a:moveTo>
                  <a:lnTo>
                    <a:pt x="3048" y="0"/>
                  </a:lnTo>
                </a:path>
                <a:path w="6350" h="22859">
                  <a:moveTo>
                    <a:pt x="3048" y="22859"/>
                  </a:moveTo>
                  <a:lnTo>
                    <a:pt x="3048" y="0"/>
                  </a:lnTo>
                </a:path>
                <a:path w="6350" h="22859">
                  <a:moveTo>
                    <a:pt x="4572" y="22859"/>
                  </a:moveTo>
                  <a:lnTo>
                    <a:pt x="4572" y="0"/>
                  </a:lnTo>
                </a:path>
                <a:path w="6350" h="22859">
                  <a:moveTo>
                    <a:pt x="6096" y="22859"/>
                  </a:moveTo>
                  <a:lnTo>
                    <a:pt x="6096" y="0"/>
                  </a:lnTo>
                </a:path>
              </a:pathLst>
            </a:custGeom>
            <a:ln w="476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601" name="object 2601"/>
            <p:cNvSpPr/>
            <p:nvPr/>
          </p:nvSpPr>
          <p:spPr>
            <a:xfrm>
              <a:off x="6332982" y="7381398"/>
              <a:ext cx="0" cy="27940"/>
            </a:xfrm>
            <a:custGeom>
              <a:avLst/>
              <a:gdLst/>
              <a:ahLst/>
              <a:cxnLst/>
              <a:rect l="l" t="t" r="r" b="b"/>
              <a:pathLst>
                <a:path h="27940">
                  <a:moveTo>
                    <a:pt x="0" y="0"/>
                  </a:moveTo>
                  <a:lnTo>
                    <a:pt x="0" y="27622"/>
                  </a:lnTo>
                </a:path>
                <a:path h="27940">
                  <a:moveTo>
                    <a:pt x="0" y="0"/>
                  </a:moveTo>
                  <a:lnTo>
                    <a:pt x="0" y="27622"/>
                  </a:lnTo>
                </a:path>
              </a:pathLst>
            </a:custGeom>
            <a:ln w="6286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602" name="object 2602"/>
            <p:cNvSpPr/>
            <p:nvPr/>
          </p:nvSpPr>
          <p:spPr>
            <a:xfrm>
              <a:off x="6333744" y="7383780"/>
              <a:ext cx="1905" cy="22860"/>
            </a:xfrm>
            <a:custGeom>
              <a:avLst/>
              <a:gdLst/>
              <a:ahLst/>
              <a:cxnLst/>
              <a:rect l="l" t="t" r="r" b="b"/>
              <a:pathLst>
                <a:path w="1904" h="22859">
                  <a:moveTo>
                    <a:pt x="761" y="-2381"/>
                  </a:moveTo>
                  <a:lnTo>
                    <a:pt x="761" y="25240"/>
                  </a:lnTo>
                </a:path>
              </a:pathLst>
            </a:custGeom>
            <a:ln w="6286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603" name="object 2603"/>
            <p:cNvSpPr/>
            <p:nvPr/>
          </p:nvSpPr>
          <p:spPr>
            <a:xfrm>
              <a:off x="6335267" y="7383780"/>
              <a:ext cx="1905" cy="22860"/>
            </a:xfrm>
            <a:custGeom>
              <a:avLst/>
              <a:gdLst/>
              <a:ahLst/>
              <a:cxnLst/>
              <a:rect l="l" t="t" r="r" b="b"/>
              <a:pathLst>
                <a:path w="1904" h="22859">
                  <a:moveTo>
                    <a:pt x="762" y="-2381"/>
                  </a:moveTo>
                  <a:lnTo>
                    <a:pt x="762" y="25240"/>
                  </a:lnTo>
                </a:path>
              </a:pathLst>
            </a:custGeom>
            <a:ln w="6286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604" name="object 2604"/>
            <p:cNvSpPr/>
            <p:nvPr/>
          </p:nvSpPr>
          <p:spPr>
            <a:xfrm>
              <a:off x="6337554" y="7381398"/>
              <a:ext cx="0" cy="27940"/>
            </a:xfrm>
            <a:custGeom>
              <a:avLst/>
              <a:gdLst/>
              <a:ahLst/>
              <a:cxnLst/>
              <a:rect l="l" t="t" r="r" b="b"/>
              <a:pathLst>
                <a:path h="27940">
                  <a:moveTo>
                    <a:pt x="0" y="0"/>
                  </a:moveTo>
                  <a:lnTo>
                    <a:pt x="0" y="27622"/>
                  </a:lnTo>
                </a:path>
                <a:path h="27940">
                  <a:moveTo>
                    <a:pt x="0" y="0"/>
                  </a:moveTo>
                  <a:lnTo>
                    <a:pt x="0" y="27622"/>
                  </a:lnTo>
                </a:path>
              </a:pathLst>
            </a:custGeom>
            <a:ln w="6286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605" name="object 2605"/>
            <p:cNvSpPr/>
            <p:nvPr/>
          </p:nvSpPr>
          <p:spPr>
            <a:xfrm>
              <a:off x="6338315" y="7383780"/>
              <a:ext cx="1905" cy="22860"/>
            </a:xfrm>
            <a:custGeom>
              <a:avLst/>
              <a:gdLst/>
              <a:ahLst/>
              <a:cxnLst/>
              <a:rect l="l" t="t" r="r" b="b"/>
              <a:pathLst>
                <a:path w="1904" h="22859">
                  <a:moveTo>
                    <a:pt x="761" y="-2381"/>
                  </a:moveTo>
                  <a:lnTo>
                    <a:pt x="761" y="25240"/>
                  </a:lnTo>
                </a:path>
              </a:pathLst>
            </a:custGeom>
            <a:ln w="6286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606" name="object 2606"/>
            <p:cNvSpPr/>
            <p:nvPr/>
          </p:nvSpPr>
          <p:spPr>
            <a:xfrm>
              <a:off x="6339839" y="7383780"/>
              <a:ext cx="6350" cy="22860"/>
            </a:xfrm>
            <a:custGeom>
              <a:avLst/>
              <a:gdLst/>
              <a:ahLst/>
              <a:cxnLst/>
              <a:rect l="l" t="t" r="r" b="b"/>
              <a:pathLst>
                <a:path w="6350" h="22859">
                  <a:moveTo>
                    <a:pt x="0" y="22859"/>
                  </a:moveTo>
                  <a:lnTo>
                    <a:pt x="0" y="0"/>
                  </a:lnTo>
                </a:path>
                <a:path w="6350" h="22859">
                  <a:moveTo>
                    <a:pt x="0" y="22859"/>
                  </a:moveTo>
                  <a:lnTo>
                    <a:pt x="0" y="0"/>
                  </a:lnTo>
                </a:path>
                <a:path w="6350" h="22859">
                  <a:moveTo>
                    <a:pt x="1524" y="22859"/>
                  </a:moveTo>
                  <a:lnTo>
                    <a:pt x="1524" y="0"/>
                  </a:lnTo>
                </a:path>
                <a:path w="6350" h="22859">
                  <a:moveTo>
                    <a:pt x="3048" y="22859"/>
                  </a:moveTo>
                  <a:lnTo>
                    <a:pt x="3048" y="0"/>
                  </a:lnTo>
                </a:path>
                <a:path w="6350" h="22859">
                  <a:moveTo>
                    <a:pt x="4572" y="22859"/>
                  </a:moveTo>
                  <a:lnTo>
                    <a:pt x="4572" y="0"/>
                  </a:lnTo>
                </a:path>
                <a:path w="6350" h="22859">
                  <a:moveTo>
                    <a:pt x="4572" y="22859"/>
                  </a:moveTo>
                  <a:lnTo>
                    <a:pt x="4572" y="0"/>
                  </a:lnTo>
                </a:path>
                <a:path w="6350" h="22859">
                  <a:moveTo>
                    <a:pt x="6096" y="22859"/>
                  </a:moveTo>
                  <a:lnTo>
                    <a:pt x="6096" y="0"/>
                  </a:lnTo>
                </a:path>
              </a:pathLst>
            </a:custGeom>
            <a:ln w="476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607" name="object 2607"/>
            <p:cNvSpPr/>
            <p:nvPr/>
          </p:nvSpPr>
          <p:spPr>
            <a:xfrm>
              <a:off x="6345935" y="7383780"/>
              <a:ext cx="1905" cy="22860"/>
            </a:xfrm>
            <a:custGeom>
              <a:avLst/>
              <a:gdLst/>
              <a:ahLst/>
              <a:cxnLst/>
              <a:rect l="l" t="t" r="r" b="b"/>
              <a:pathLst>
                <a:path w="1904" h="22859">
                  <a:moveTo>
                    <a:pt x="762" y="-2381"/>
                  </a:moveTo>
                  <a:lnTo>
                    <a:pt x="762" y="25240"/>
                  </a:lnTo>
                </a:path>
              </a:pathLst>
            </a:custGeom>
            <a:ln w="6286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608" name="object 2608"/>
            <p:cNvSpPr/>
            <p:nvPr/>
          </p:nvSpPr>
          <p:spPr>
            <a:xfrm>
              <a:off x="6348222" y="7381398"/>
              <a:ext cx="0" cy="27940"/>
            </a:xfrm>
            <a:custGeom>
              <a:avLst/>
              <a:gdLst/>
              <a:ahLst/>
              <a:cxnLst/>
              <a:rect l="l" t="t" r="r" b="b"/>
              <a:pathLst>
                <a:path h="27940">
                  <a:moveTo>
                    <a:pt x="0" y="0"/>
                  </a:moveTo>
                  <a:lnTo>
                    <a:pt x="0" y="27622"/>
                  </a:lnTo>
                </a:path>
                <a:path h="27940">
                  <a:moveTo>
                    <a:pt x="0" y="0"/>
                  </a:moveTo>
                  <a:lnTo>
                    <a:pt x="0" y="27622"/>
                  </a:lnTo>
                </a:path>
              </a:pathLst>
            </a:custGeom>
            <a:ln w="6286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609" name="object 2609"/>
            <p:cNvSpPr/>
            <p:nvPr/>
          </p:nvSpPr>
          <p:spPr>
            <a:xfrm>
              <a:off x="6350507" y="7383780"/>
              <a:ext cx="0" cy="22860"/>
            </a:xfrm>
            <a:custGeom>
              <a:avLst/>
              <a:gdLst/>
              <a:ahLst/>
              <a:cxnLst/>
              <a:rect l="l" t="t" r="r" b="b"/>
              <a:pathLst>
                <a:path h="22859">
                  <a:moveTo>
                    <a:pt x="0" y="22859"/>
                  </a:moveTo>
                  <a:lnTo>
                    <a:pt x="0" y="0"/>
                  </a:lnTo>
                </a:path>
              </a:pathLst>
            </a:custGeom>
            <a:ln w="476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610" name="object 2610"/>
            <p:cNvSpPr/>
            <p:nvPr/>
          </p:nvSpPr>
          <p:spPr>
            <a:xfrm>
              <a:off x="6351270" y="7381398"/>
              <a:ext cx="0" cy="27940"/>
            </a:xfrm>
            <a:custGeom>
              <a:avLst/>
              <a:gdLst/>
              <a:ahLst/>
              <a:cxnLst/>
              <a:rect l="l" t="t" r="r" b="b"/>
              <a:pathLst>
                <a:path h="27940">
                  <a:moveTo>
                    <a:pt x="0" y="0"/>
                  </a:moveTo>
                  <a:lnTo>
                    <a:pt x="0" y="27622"/>
                  </a:lnTo>
                </a:path>
                <a:path h="27940">
                  <a:moveTo>
                    <a:pt x="0" y="0"/>
                  </a:moveTo>
                  <a:lnTo>
                    <a:pt x="0" y="27622"/>
                  </a:lnTo>
                </a:path>
              </a:pathLst>
            </a:custGeom>
            <a:ln w="6286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611" name="object 2611"/>
            <p:cNvSpPr/>
            <p:nvPr/>
          </p:nvSpPr>
          <p:spPr>
            <a:xfrm>
              <a:off x="6352032" y="7383780"/>
              <a:ext cx="1905" cy="22860"/>
            </a:xfrm>
            <a:custGeom>
              <a:avLst/>
              <a:gdLst/>
              <a:ahLst/>
              <a:cxnLst/>
              <a:rect l="l" t="t" r="r" b="b"/>
              <a:pathLst>
                <a:path w="1904" h="22859">
                  <a:moveTo>
                    <a:pt x="761" y="-2381"/>
                  </a:moveTo>
                  <a:lnTo>
                    <a:pt x="761" y="25240"/>
                  </a:lnTo>
                </a:path>
              </a:pathLst>
            </a:custGeom>
            <a:ln w="6286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612" name="object 2612"/>
            <p:cNvSpPr/>
            <p:nvPr/>
          </p:nvSpPr>
          <p:spPr>
            <a:xfrm>
              <a:off x="6353555" y="7383780"/>
              <a:ext cx="1905" cy="22860"/>
            </a:xfrm>
            <a:custGeom>
              <a:avLst/>
              <a:gdLst/>
              <a:ahLst/>
              <a:cxnLst/>
              <a:rect l="l" t="t" r="r" b="b"/>
              <a:pathLst>
                <a:path w="1904" h="22859">
                  <a:moveTo>
                    <a:pt x="0" y="22859"/>
                  </a:moveTo>
                  <a:lnTo>
                    <a:pt x="0" y="0"/>
                  </a:lnTo>
                </a:path>
                <a:path w="1904" h="22859">
                  <a:moveTo>
                    <a:pt x="1524" y="22859"/>
                  </a:moveTo>
                  <a:lnTo>
                    <a:pt x="1524" y="0"/>
                  </a:lnTo>
                </a:path>
                <a:path w="1904" h="22859">
                  <a:moveTo>
                    <a:pt x="1524" y="22859"/>
                  </a:moveTo>
                  <a:lnTo>
                    <a:pt x="1524" y="0"/>
                  </a:lnTo>
                </a:path>
              </a:pathLst>
            </a:custGeom>
            <a:ln w="476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613" name="object 2613"/>
            <p:cNvSpPr/>
            <p:nvPr/>
          </p:nvSpPr>
          <p:spPr>
            <a:xfrm>
              <a:off x="6356603" y="7383780"/>
              <a:ext cx="1905" cy="22860"/>
            </a:xfrm>
            <a:custGeom>
              <a:avLst/>
              <a:gdLst/>
              <a:ahLst/>
              <a:cxnLst/>
              <a:rect l="l" t="t" r="r" b="b"/>
              <a:pathLst>
                <a:path w="1904" h="22859">
                  <a:moveTo>
                    <a:pt x="762" y="-2381"/>
                  </a:moveTo>
                  <a:lnTo>
                    <a:pt x="762" y="25240"/>
                  </a:lnTo>
                </a:path>
              </a:pathLst>
            </a:custGeom>
            <a:ln w="6286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614" name="object 2614"/>
            <p:cNvSpPr/>
            <p:nvPr/>
          </p:nvSpPr>
          <p:spPr>
            <a:xfrm>
              <a:off x="6358128" y="7383780"/>
              <a:ext cx="0" cy="22860"/>
            </a:xfrm>
            <a:custGeom>
              <a:avLst/>
              <a:gdLst/>
              <a:ahLst/>
              <a:cxnLst/>
              <a:rect l="l" t="t" r="r" b="b"/>
              <a:pathLst>
                <a:path h="22859">
                  <a:moveTo>
                    <a:pt x="0" y="22859"/>
                  </a:moveTo>
                  <a:lnTo>
                    <a:pt x="0" y="0"/>
                  </a:lnTo>
                </a:path>
              </a:pathLst>
            </a:custGeom>
            <a:ln w="476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615" name="object 2615"/>
            <p:cNvSpPr/>
            <p:nvPr/>
          </p:nvSpPr>
          <p:spPr>
            <a:xfrm>
              <a:off x="6360414" y="7381398"/>
              <a:ext cx="0" cy="27940"/>
            </a:xfrm>
            <a:custGeom>
              <a:avLst/>
              <a:gdLst/>
              <a:ahLst/>
              <a:cxnLst/>
              <a:rect l="l" t="t" r="r" b="b"/>
              <a:pathLst>
                <a:path h="27940">
                  <a:moveTo>
                    <a:pt x="0" y="0"/>
                  </a:moveTo>
                  <a:lnTo>
                    <a:pt x="0" y="27622"/>
                  </a:lnTo>
                </a:path>
                <a:path h="27940">
                  <a:moveTo>
                    <a:pt x="0" y="0"/>
                  </a:moveTo>
                  <a:lnTo>
                    <a:pt x="0" y="27622"/>
                  </a:lnTo>
                </a:path>
              </a:pathLst>
            </a:custGeom>
            <a:ln w="6286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616" name="object 2616"/>
            <p:cNvSpPr/>
            <p:nvPr/>
          </p:nvSpPr>
          <p:spPr>
            <a:xfrm>
              <a:off x="6361176" y="7383780"/>
              <a:ext cx="0" cy="22860"/>
            </a:xfrm>
            <a:custGeom>
              <a:avLst/>
              <a:gdLst/>
              <a:ahLst/>
              <a:cxnLst/>
              <a:rect l="l" t="t" r="r" b="b"/>
              <a:pathLst>
                <a:path h="22859">
                  <a:moveTo>
                    <a:pt x="0" y="22859"/>
                  </a:moveTo>
                  <a:lnTo>
                    <a:pt x="0" y="0"/>
                  </a:lnTo>
                </a:path>
              </a:pathLst>
            </a:custGeom>
            <a:ln w="476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617" name="object 2617"/>
            <p:cNvSpPr/>
            <p:nvPr/>
          </p:nvSpPr>
          <p:spPr>
            <a:xfrm>
              <a:off x="6361938" y="7381398"/>
              <a:ext cx="1905" cy="27940"/>
            </a:xfrm>
            <a:custGeom>
              <a:avLst/>
              <a:gdLst/>
              <a:ahLst/>
              <a:cxnLst/>
              <a:rect l="l" t="t" r="r" b="b"/>
              <a:pathLst>
                <a:path w="1904" h="27940">
                  <a:moveTo>
                    <a:pt x="0" y="0"/>
                  </a:moveTo>
                  <a:lnTo>
                    <a:pt x="0" y="27622"/>
                  </a:lnTo>
                </a:path>
                <a:path w="1904" h="27940">
                  <a:moveTo>
                    <a:pt x="0" y="0"/>
                  </a:moveTo>
                  <a:lnTo>
                    <a:pt x="0" y="27622"/>
                  </a:lnTo>
                </a:path>
                <a:path w="1904" h="27940">
                  <a:moveTo>
                    <a:pt x="1523" y="0"/>
                  </a:moveTo>
                  <a:lnTo>
                    <a:pt x="1523" y="27622"/>
                  </a:lnTo>
                </a:path>
              </a:pathLst>
            </a:custGeom>
            <a:ln w="6286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618" name="object 2618"/>
            <p:cNvSpPr/>
            <p:nvPr/>
          </p:nvSpPr>
          <p:spPr>
            <a:xfrm>
              <a:off x="6365747" y="7383780"/>
              <a:ext cx="0" cy="22860"/>
            </a:xfrm>
            <a:custGeom>
              <a:avLst/>
              <a:gdLst/>
              <a:ahLst/>
              <a:cxnLst/>
              <a:rect l="l" t="t" r="r" b="b"/>
              <a:pathLst>
                <a:path h="22859">
                  <a:moveTo>
                    <a:pt x="0" y="22859"/>
                  </a:moveTo>
                  <a:lnTo>
                    <a:pt x="0" y="0"/>
                  </a:lnTo>
                </a:path>
              </a:pathLst>
            </a:custGeom>
            <a:ln w="476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619" name="object 2619"/>
            <p:cNvSpPr/>
            <p:nvPr/>
          </p:nvSpPr>
          <p:spPr>
            <a:xfrm>
              <a:off x="6366509" y="7381398"/>
              <a:ext cx="0" cy="27940"/>
            </a:xfrm>
            <a:custGeom>
              <a:avLst/>
              <a:gdLst/>
              <a:ahLst/>
              <a:cxnLst/>
              <a:rect l="l" t="t" r="r" b="b"/>
              <a:pathLst>
                <a:path h="27940">
                  <a:moveTo>
                    <a:pt x="0" y="0"/>
                  </a:moveTo>
                  <a:lnTo>
                    <a:pt x="0" y="27622"/>
                  </a:lnTo>
                </a:path>
                <a:path h="27940">
                  <a:moveTo>
                    <a:pt x="0" y="0"/>
                  </a:moveTo>
                  <a:lnTo>
                    <a:pt x="0" y="27622"/>
                  </a:lnTo>
                </a:path>
              </a:pathLst>
            </a:custGeom>
            <a:ln w="6286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620" name="object 2620"/>
            <p:cNvSpPr/>
            <p:nvPr/>
          </p:nvSpPr>
          <p:spPr>
            <a:xfrm>
              <a:off x="6368796" y="7383780"/>
              <a:ext cx="0" cy="22860"/>
            </a:xfrm>
            <a:custGeom>
              <a:avLst/>
              <a:gdLst/>
              <a:ahLst/>
              <a:cxnLst/>
              <a:rect l="l" t="t" r="r" b="b"/>
              <a:pathLst>
                <a:path h="22859">
                  <a:moveTo>
                    <a:pt x="0" y="22859"/>
                  </a:moveTo>
                  <a:lnTo>
                    <a:pt x="0" y="0"/>
                  </a:lnTo>
                </a:path>
                <a:path h="22859">
                  <a:moveTo>
                    <a:pt x="0" y="22859"/>
                  </a:moveTo>
                  <a:lnTo>
                    <a:pt x="0" y="0"/>
                  </a:lnTo>
                </a:path>
              </a:pathLst>
            </a:custGeom>
            <a:ln w="476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621" name="object 2621"/>
            <p:cNvSpPr/>
            <p:nvPr/>
          </p:nvSpPr>
          <p:spPr>
            <a:xfrm>
              <a:off x="6371082" y="7381398"/>
              <a:ext cx="0" cy="27940"/>
            </a:xfrm>
            <a:custGeom>
              <a:avLst/>
              <a:gdLst/>
              <a:ahLst/>
              <a:cxnLst/>
              <a:rect l="l" t="t" r="r" b="b"/>
              <a:pathLst>
                <a:path h="27940">
                  <a:moveTo>
                    <a:pt x="0" y="0"/>
                  </a:moveTo>
                  <a:lnTo>
                    <a:pt x="0" y="27622"/>
                  </a:lnTo>
                </a:path>
                <a:path h="27940">
                  <a:moveTo>
                    <a:pt x="0" y="0"/>
                  </a:moveTo>
                  <a:lnTo>
                    <a:pt x="0" y="27622"/>
                  </a:lnTo>
                </a:path>
              </a:pathLst>
            </a:custGeom>
            <a:ln w="6286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622" name="object 2622"/>
            <p:cNvSpPr/>
            <p:nvPr/>
          </p:nvSpPr>
          <p:spPr>
            <a:xfrm>
              <a:off x="6371844" y="7383780"/>
              <a:ext cx="1905" cy="22860"/>
            </a:xfrm>
            <a:custGeom>
              <a:avLst/>
              <a:gdLst/>
              <a:ahLst/>
              <a:cxnLst/>
              <a:rect l="l" t="t" r="r" b="b"/>
              <a:pathLst>
                <a:path w="1904" h="22859">
                  <a:moveTo>
                    <a:pt x="761" y="-2381"/>
                  </a:moveTo>
                  <a:lnTo>
                    <a:pt x="761" y="25240"/>
                  </a:lnTo>
                </a:path>
              </a:pathLst>
            </a:custGeom>
            <a:ln w="6286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623" name="object 2623"/>
            <p:cNvSpPr/>
            <p:nvPr/>
          </p:nvSpPr>
          <p:spPr>
            <a:xfrm>
              <a:off x="6374129" y="7381398"/>
              <a:ext cx="0" cy="27940"/>
            </a:xfrm>
            <a:custGeom>
              <a:avLst/>
              <a:gdLst/>
              <a:ahLst/>
              <a:cxnLst/>
              <a:rect l="l" t="t" r="r" b="b"/>
              <a:pathLst>
                <a:path h="27940">
                  <a:moveTo>
                    <a:pt x="0" y="0"/>
                  </a:moveTo>
                  <a:lnTo>
                    <a:pt x="0" y="27622"/>
                  </a:lnTo>
                </a:path>
                <a:path h="27940">
                  <a:moveTo>
                    <a:pt x="0" y="0"/>
                  </a:moveTo>
                  <a:lnTo>
                    <a:pt x="0" y="27622"/>
                  </a:lnTo>
                </a:path>
              </a:pathLst>
            </a:custGeom>
            <a:ln w="6286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624" name="object 2624"/>
            <p:cNvSpPr/>
            <p:nvPr/>
          </p:nvSpPr>
          <p:spPr>
            <a:xfrm>
              <a:off x="6374892" y="7383780"/>
              <a:ext cx="1905" cy="22860"/>
            </a:xfrm>
            <a:custGeom>
              <a:avLst/>
              <a:gdLst/>
              <a:ahLst/>
              <a:cxnLst/>
              <a:rect l="l" t="t" r="r" b="b"/>
              <a:pathLst>
                <a:path w="1904" h="22859">
                  <a:moveTo>
                    <a:pt x="761" y="-2381"/>
                  </a:moveTo>
                  <a:lnTo>
                    <a:pt x="761" y="25240"/>
                  </a:lnTo>
                </a:path>
              </a:pathLst>
            </a:custGeom>
            <a:ln w="6286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625" name="object 2625"/>
            <p:cNvSpPr/>
            <p:nvPr/>
          </p:nvSpPr>
          <p:spPr>
            <a:xfrm>
              <a:off x="6376415" y="7383780"/>
              <a:ext cx="0" cy="22860"/>
            </a:xfrm>
            <a:custGeom>
              <a:avLst/>
              <a:gdLst/>
              <a:ahLst/>
              <a:cxnLst/>
              <a:rect l="l" t="t" r="r" b="b"/>
              <a:pathLst>
                <a:path h="22859">
                  <a:moveTo>
                    <a:pt x="0" y="22859"/>
                  </a:moveTo>
                  <a:lnTo>
                    <a:pt x="0" y="0"/>
                  </a:lnTo>
                </a:path>
              </a:pathLst>
            </a:custGeom>
            <a:ln w="476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626" name="object 2626"/>
            <p:cNvSpPr/>
            <p:nvPr/>
          </p:nvSpPr>
          <p:spPr>
            <a:xfrm>
              <a:off x="6377177" y="7381398"/>
              <a:ext cx="0" cy="27940"/>
            </a:xfrm>
            <a:custGeom>
              <a:avLst/>
              <a:gdLst/>
              <a:ahLst/>
              <a:cxnLst/>
              <a:rect l="l" t="t" r="r" b="b"/>
              <a:pathLst>
                <a:path h="27940">
                  <a:moveTo>
                    <a:pt x="0" y="0"/>
                  </a:moveTo>
                  <a:lnTo>
                    <a:pt x="0" y="27622"/>
                  </a:lnTo>
                </a:path>
                <a:path h="27940">
                  <a:moveTo>
                    <a:pt x="0" y="0"/>
                  </a:moveTo>
                  <a:lnTo>
                    <a:pt x="0" y="27622"/>
                  </a:lnTo>
                </a:path>
              </a:pathLst>
            </a:custGeom>
            <a:ln w="6286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627" name="object 2627"/>
            <p:cNvSpPr/>
            <p:nvPr/>
          </p:nvSpPr>
          <p:spPr>
            <a:xfrm>
              <a:off x="6379464" y="7383780"/>
              <a:ext cx="3175" cy="22860"/>
            </a:xfrm>
            <a:custGeom>
              <a:avLst/>
              <a:gdLst/>
              <a:ahLst/>
              <a:cxnLst/>
              <a:rect l="l" t="t" r="r" b="b"/>
              <a:pathLst>
                <a:path w="3175" h="22859">
                  <a:moveTo>
                    <a:pt x="0" y="22859"/>
                  </a:moveTo>
                  <a:lnTo>
                    <a:pt x="0" y="0"/>
                  </a:lnTo>
                </a:path>
                <a:path w="3175" h="22859">
                  <a:moveTo>
                    <a:pt x="1523" y="22859"/>
                  </a:moveTo>
                  <a:lnTo>
                    <a:pt x="1523" y="0"/>
                  </a:lnTo>
                </a:path>
                <a:path w="3175" h="22859">
                  <a:moveTo>
                    <a:pt x="3048" y="22859"/>
                  </a:moveTo>
                  <a:lnTo>
                    <a:pt x="3048" y="0"/>
                  </a:lnTo>
                </a:path>
                <a:path w="3175" h="22859">
                  <a:moveTo>
                    <a:pt x="3048" y="22859"/>
                  </a:moveTo>
                  <a:lnTo>
                    <a:pt x="3048" y="0"/>
                  </a:lnTo>
                </a:path>
              </a:pathLst>
            </a:custGeom>
            <a:ln w="476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628" name="object 2628"/>
            <p:cNvSpPr/>
            <p:nvPr/>
          </p:nvSpPr>
          <p:spPr>
            <a:xfrm>
              <a:off x="6382511" y="7383780"/>
              <a:ext cx="1905" cy="22860"/>
            </a:xfrm>
            <a:custGeom>
              <a:avLst/>
              <a:gdLst/>
              <a:ahLst/>
              <a:cxnLst/>
              <a:rect l="l" t="t" r="r" b="b"/>
              <a:pathLst>
                <a:path w="1904" h="22859">
                  <a:moveTo>
                    <a:pt x="761" y="-2381"/>
                  </a:moveTo>
                  <a:lnTo>
                    <a:pt x="761" y="25240"/>
                  </a:lnTo>
                </a:path>
              </a:pathLst>
            </a:custGeom>
            <a:ln w="6286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629" name="object 2629"/>
            <p:cNvSpPr/>
            <p:nvPr/>
          </p:nvSpPr>
          <p:spPr>
            <a:xfrm>
              <a:off x="6384797" y="7381398"/>
              <a:ext cx="0" cy="27940"/>
            </a:xfrm>
            <a:custGeom>
              <a:avLst/>
              <a:gdLst/>
              <a:ahLst/>
              <a:cxnLst/>
              <a:rect l="l" t="t" r="r" b="b"/>
              <a:pathLst>
                <a:path h="27940">
                  <a:moveTo>
                    <a:pt x="0" y="0"/>
                  </a:moveTo>
                  <a:lnTo>
                    <a:pt x="0" y="27622"/>
                  </a:lnTo>
                </a:path>
                <a:path h="27940">
                  <a:moveTo>
                    <a:pt x="0" y="0"/>
                  </a:moveTo>
                  <a:lnTo>
                    <a:pt x="0" y="27622"/>
                  </a:lnTo>
                </a:path>
              </a:pathLst>
            </a:custGeom>
            <a:ln w="6286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630" name="object 2630"/>
            <p:cNvSpPr/>
            <p:nvPr/>
          </p:nvSpPr>
          <p:spPr>
            <a:xfrm>
              <a:off x="6385560" y="7383780"/>
              <a:ext cx="1905" cy="22860"/>
            </a:xfrm>
            <a:custGeom>
              <a:avLst/>
              <a:gdLst/>
              <a:ahLst/>
              <a:cxnLst/>
              <a:rect l="l" t="t" r="r" b="b"/>
              <a:pathLst>
                <a:path w="1904" h="22859">
                  <a:moveTo>
                    <a:pt x="761" y="-2381"/>
                  </a:moveTo>
                  <a:lnTo>
                    <a:pt x="761" y="25240"/>
                  </a:lnTo>
                </a:path>
              </a:pathLst>
            </a:custGeom>
            <a:ln w="6286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631" name="object 2631"/>
            <p:cNvSpPr/>
            <p:nvPr/>
          </p:nvSpPr>
          <p:spPr>
            <a:xfrm>
              <a:off x="6387084" y="7383780"/>
              <a:ext cx="1905" cy="22860"/>
            </a:xfrm>
            <a:custGeom>
              <a:avLst/>
              <a:gdLst/>
              <a:ahLst/>
              <a:cxnLst/>
              <a:rect l="l" t="t" r="r" b="b"/>
              <a:pathLst>
                <a:path w="1904" h="22859">
                  <a:moveTo>
                    <a:pt x="761" y="-2381"/>
                  </a:moveTo>
                  <a:lnTo>
                    <a:pt x="761" y="25240"/>
                  </a:lnTo>
                </a:path>
              </a:pathLst>
            </a:custGeom>
            <a:ln w="6286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632" name="object 2632"/>
            <p:cNvSpPr/>
            <p:nvPr/>
          </p:nvSpPr>
          <p:spPr>
            <a:xfrm>
              <a:off x="6389370" y="7381398"/>
              <a:ext cx="0" cy="27940"/>
            </a:xfrm>
            <a:custGeom>
              <a:avLst/>
              <a:gdLst/>
              <a:ahLst/>
              <a:cxnLst/>
              <a:rect l="l" t="t" r="r" b="b"/>
              <a:pathLst>
                <a:path h="27940">
                  <a:moveTo>
                    <a:pt x="0" y="0"/>
                  </a:moveTo>
                  <a:lnTo>
                    <a:pt x="0" y="27622"/>
                  </a:lnTo>
                </a:path>
                <a:path h="27940">
                  <a:moveTo>
                    <a:pt x="0" y="0"/>
                  </a:moveTo>
                  <a:lnTo>
                    <a:pt x="0" y="27622"/>
                  </a:lnTo>
                </a:path>
              </a:pathLst>
            </a:custGeom>
            <a:ln w="6286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633" name="object 2633"/>
            <p:cNvSpPr/>
            <p:nvPr/>
          </p:nvSpPr>
          <p:spPr>
            <a:xfrm>
              <a:off x="6390132" y="7383780"/>
              <a:ext cx="1905" cy="22860"/>
            </a:xfrm>
            <a:custGeom>
              <a:avLst/>
              <a:gdLst/>
              <a:ahLst/>
              <a:cxnLst/>
              <a:rect l="l" t="t" r="r" b="b"/>
              <a:pathLst>
                <a:path w="1904" h="22859">
                  <a:moveTo>
                    <a:pt x="761" y="-2381"/>
                  </a:moveTo>
                  <a:lnTo>
                    <a:pt x="761" y="25240"/>
                  </a:lnTo>
                </a:path>
              </a:pathLst>
            </a:custGeom>
            <a:ln w="6286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634" name="object 2634"/>
            <p:cNvSpPr/>
            <p:nvPr/>
          </p:nvSpPr>
          <p:spPr>
            <a:xfrm>
              <a:off x="6391655" y="7383780"/>
              <a:ext cx="1905" cy="22860"/>
            </a:xfrm>
            <a:custGeom>
              <a:avLst/>
              <a:gdLst/>
              <a:ahLst/>
              <a:cxnLst/>
              <a:rect l="l" t="t" r="r" b="b"/>
              <a:pathLst>
                <a:path w="1904" h="22859">
                  <a:moveTo>
                    <a:pt x="0" y="22859"/>
                  </a:moveTo>
                  <a:lnTo>
                    <a:pt x="0" y="0"/>
                  </a:lnTo>
                </a:path>
                <a:path w="1904" h="22859">
                  <a:moveTo>
                    <a:pt x="1524" y="22859"/>
                  </a:moveTo>
                  <a:lnTo>
                    <a:pt x="1524" y="0"/>
                  </a:lnTo>
                </a:path>
                <a:path w="1904" h="22859">
                  <a:moveTo>
                    <a:pt x="1524" y="22859"/>
                  </a:moveTo>
                  <a:lnTo>
                    <a:pt x="1524" y="0"/>
                  </a:lnTo>
                </a:path>
              </a:pathLst>
            </a:custGeom>
            <a:ln w="476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635" name="object 2635"/>
            <p:cNvSpPr/>
            <p:nvPr/>
          </p:nvSpPr>
          <p:spPr>
            <a:xfrm>
              <a:off x="6394703" y="7383780"/>
              <a:ext cx="1905" cy="22860"/>
            </a:xfrm>
            <a:custGeom>
              <a:avLst/>
              <a:gdLst/>
              <a:ahLst/>
              <a:cxnLst/>
              <a:rect l="l" t="t" r="r" b="b"/>
              <a:pathLst>
                <a:path w="1904" h="22859">
                  <a:moveTo>
                    <a:pt x="762" y="-2381"/>
                  </a:moveTo>
                  <a:lnTo>
                    <a:pt x="762" y="25240"/>
                  </a:lnTo>
                </a:path>
              </a:pathLst>
            </a:custGeom>
            <a:ln w="6286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636" name="object 2636"/>
            <p:cNvSpPr/>
            <p:nvPr/>
          </p:nvSpPr>
          <p:spPr>
            <a:xfrm>
              <a:off x="6396990" y="7381398"/>
              <a:ext cx="0" cy="27940"/>
            </a:xfrm>
            <a:custGeom>
              <a:avLst/>
              <a:gdLst/>
              <a:ahLst/>
              <a:cxnLst/>
              <a:rect l="l" t="t" r="r" b="b"/>
              <a:pathLst>
                <a:path h="27940">
                  <a:moveTo>
                    <a:pt x="0" y="0"/>
                  </a:moveTo>
                  <a:lnTo>
                    <a:pt x="0" y="27622"/>
                  </a:lnTo>
                </a:path>
                <a:path h="27940">
                  <a:moveTo>
                    <a:pt x="0" y="0"/>
                  </a:moveTo>
                  <a:lnTo>
                    <a:pt x="0" y="27622"/>
                  </a:lnTo>
                </a:path>
              </a:pathLst>
            </a:custGeom>
            <a:ln w="6286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637" name="object 2637"/>
            <p:cNvSpPr/>
            <p:nvPr/>
          </p:nvSpPr>
          <p:spPr>
            <a:xfrm>
              <a:off x="6397752" y="7383780"/>
              <a:ext cx="1905" cy="22860"/>
            </a:xfrm>
            <a:custGeom>
              <a:avLst/>
              <a:gdLst/>
              <a:ahLst/>
              <a:cxnLst/>
              <a:rect l="l" t="t" r="r" b="b"/>
              <a:pathLst>
                <a:path w="1904" h="22859">
                  <a:moveTo>
                    <a:pt x="762" y="-2381"/>
                  </a:moveTo>
                  <a:lnTo>
                    <a:pt x="762" y="25240"/>
                  </a:lnTo>
                </a:path>
              </a:pathLst>
            </a:custGeom>
            <a:ln w="6286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638" name="object 2638"/>
            <p:cNvSpPr/>
            <p:nvPr/>
          </p:nvSpPr>
          <p:spPr>
            <a:xfrm>
              <a:off x="6399276" y="7383780"/>
              <a:ext cx="6350" cy="22860"/>
            </a:xfrm>
            <a:custGeom>
              <a:avLst/>
              <a:gdLst/>
              <a:ahLst/>
              <a:cxnLst/>
              <a:rect l="l" t="t" r="r" b="b"/>
              <a:pathLst>
                <a:path w="6350" h="22859">
                  <a:moveTo>
                    <a:pt x="0" y="22859"/>
                  </a:moveTo>
                  <a:lnTo>
                    <a:pt x="0" y="0"/>
                  </a:lnTo>
                </a:path>
                <a:path w="6350" h="22859">
                  <a:moveTo>
                    <a:pt x="1523" y="22859"/>
                  </a:moveTo>
                  <a:lnTo>
                    <a:pt x="1523" y="0"/>
                  </a:lnTo>
                </a:path>
                <a:path w="6350" h="22859">
                  <a:moveTo>
                    <a:pt x="1523" y="22859"/>
                  </a:moveTo>
                  <a:lnTo>
                    <a:pt x="1523" y="0"/>
                  </a:lnTo>
                </a:path>
                <a:path w="6350" h="22859">
                  <a:moveTo>
                    <a:pt x="3047" y="22859"/>
                  </a:moveTo>
                  <a:lnTo>
                    <a:pt x="3047" y="0"/>
                  </a:lnTo>
                </a:path>
                <a:path w="6350" h="22859">
                  <a:moveTo>
                    <a:pt x="4571" y="22859"/>
                  </a:moveTo>
                  <a:lnTo>
                    <a:pt x="4571" y="0"/>
                  </a:lnTo>
                </a:path>
                <a:path w="6350" h="22859">
                  <a:moveTo>
                    <a:pt x="6095" y="22859"/>
                  </a:moveTo>
                  <a:lnTo>
                    <a:pt x="6095" y="0"/>
                  </a:lnTo>
                </a:path>
                <a:path w="6350" h="22859">
                  <a:moveTo>
                    <a:pt x="6095" y="22859"/>
                  </a:moveTo>
                  <a:lnTo>
                    <a:pt x="6095" y="0"/>
                  </a:lnTo>
                </a:path>
              </a:pathLst>
            </a:custGeom>
            <a:ln w="476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639" name="object 2639"/>
            <p:cNvSpPr/>
            <p:nvPr/>
          </p:nvSpPr>
          <p:spPr>
            <a:xfrm>
              <a:off x="6405371" y="7383780"/>
              <a:ext cx="1905" cy="22860"/>
            </a:xfrm>
            <a:custGeom>
              <a:avLst/>
              <a:gdLst/>
              <a:ahLst/>
              <a:cxnLst/>
              <a:rect l="l" t="t" r="r" b="b"/>
              <a:pathLst>
                <a:path w="1904" h="22859">
                  <a:moveTo>
                    <a:pt x="762" y="-2381"/>
                  </a:moveTo>
                  <a:lnTo>
                    <a:pt x="762" y="25240"/>
                  </a:lnTo>
                </a:path>
              </a:pathLst>
            </a:custGeom>
            <a:ln w="6286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640" name="object 2640"/>
            <p:cNvSpPr/>
            <p:nvPr/>
          </p:nvSpPr>
          <p:spPr>
            <a:xfrm>
              <a:off x="6407658" y="7381398"/>
              <a:ext cx="0" cy="27940"/>
            </a:xfrm>
            <a:custGeom>
              <a:avLst/>
              <a:gdLst/>
              <a:ahLst/>
              <a:cxnLst/>
              <a:rect l="l" t="t" r="r" b="b"/>
              <a:pathLst>
                <a:path h="27940">
                  <a:moveTo>
                    <a:pt x="0" y="0"/>
                  </a:moveTo>
                  <a:lnTo>
                    <a:pt x="0" y="27622"/>
                  </a:lnTo>
                </a:path>
                <a:path h="27940">
                  <a:moveTo>
                    <a:pt x="0" y="0"/>
                  </a:moveTo>
                  <a:lnTo>
                    <a:pt x="0" y="27622"/>
                  </a:lnTo>
                </a:path>
              </a:pathLst>
            </a:custGeom>
            <a:ln w="6286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641" name="object 2641"/>
            <p:cNvSpPr/>
            <p:nvPr/>
          </p:nvSpPr>
          <p:spPr>
            <a:xfrm>
              <a:off x="6408420" y="7383780"/>
              <a:ext cx="1905" cy="22860"/>
            </a:xfrm>
            <a:custGeom>
              <a:avLst/>
              <a:gdLst/>
              <a:ahLst/>
              <a:cxnLst/>
              <a:rect l="l" t="t" r="r" b="b"/>
              <a:pathLst>
                <a:path w="1904" h="22859">
                  <a:moveTo>
                    <a:pt x="762" y="-2381"/>
                  </a:moveTo>
                  <a:lnTo>
                    <a:pt x="762" y="25240"/>
                  </a:lnTo>
                </a:path>
              </a:pathLst>
            </a:custGeom>
            <a:ln w="6286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642" name="object 2642"/>
            <p:cNvSpPr/>
            <p:nvPr/>
          </p:nvSpPr>
          <p:spPr>
            <a:xfrm>
              <a:off x="6409944" y="7383780"/>
              <a:ext cx="1905" cy="22860"/>
            </a:xfrm>
            <a:custGeom>
              <a:avLst/>
              <a:gdLst/>
              <a:ahLst/>
              <a:cxnLst/>
              <a:rect l="l" t="t" r="r" b="b"/>
              <a:pathLst>
                <a:path w="1904" h="22859">
                  <a:moveTo>
                    <a:pt x="761" y="-2381"/>
                  </a:moveTo>
                  <a:lnTo>
                    <a:pt x="761" y="25240"/>
                  </a:lnTo>
                </a:path>
              </a:pathLst>
            </a:custGeom>
            <a:ln w="6286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643" name="object 2643"/>
            <p:cNvSpPr/>
            <p:nvPr/>
          </p:nvSpPr>
          <p:spPr>
            <a:xfrm>
              <a:off x="6412229" y="7381398"/>
              <a:ext cx="0" cy="27940"/>
            </a:xfrm>
            <a:custGeom>
              <a:avLst/>
              <a:gdLst/>
              <a:ahLst/>
              <a:cxnLst/>
              <a:rect l="l" t="t" r="r" b="b"/>
              <a:pathLst>
                <a:path h="27940">
                  <a:moveTo>
                    <a:pt x="0" y="0"/>
                  </a:moveTo>
                  <a:lnTo>
                    <a:pt x="0" y="27622"/>
                  </a:lnTo>
                </a:path>
                <a:path h="27940">
                  <a:moveTo>
                    <a:pt x="0" y="0"/>
                  </a:moveTo>
                  <a:lnTo>
                    <a:pt x="0" y="27622"/>
                  </a:lnTo>
                </a:path>
              </a:pathLst>
            </a:custGeom>
            <a:ln w="6286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644" name="object 2644"/>
            <p:cNvSpPr/>
            <p:nvPr/>
          </p:nvSpPr>
          <p:spPr>
            <a:xfrm>
              <a:off x="6412992" y="7383780"/>
              <a:ext cx="3175" cy="22860"/>
            </a:xfrm>
            <a:custGeom>
              <a:avLst/>
              <a:gdLst/>
              <a:ahLst/>
              <a:cxnLst/>
              <a:rect l="l" t="t" r="r" b="b"/>
              <a:pathLst>
                <a:path w="3175" h="22859">
                  <a:moveTo>
                    <a:pt x="0" y="22859"/>
                  </a:moveTo>
                  <a:lnTo>
                    <a:pt x="0" y="0"/>
                  </a:lnTo>
                </a:path>
                <a:path w="3175" h="22859">
                  <a:moveTo>
                    <a:pt x="1523" y="22859"/>
                  </a:moveTo>
                  <a:lnTo>
                    <a:pt x="1523" y="0"/>
                  </a:lnTo>
                </a:path>
                <a:path w="3175" h="22859">
                  <a:moveTo>
                    <a:pt x="3047" y="22859"/>
                  </a:moveTo>
                  <a:lnTo>
                    <a:pt x="3047" y="0"/>
                  </a:lnTo>
                </a:path>
                <a:path w="3175" h="22859">
                  <a:moveTo>
                    <a:pt x="3047" y="22859"/>
                  </a:moveTo>
                  <a:lnTo>
                    <a:pt x="3047" y="0"/>
                  </a:lnTo>
                </a:path>
              </a:pathLst>
            </a:custGeom>
            <a:ln w="476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645" name="object 2645"/>
            <p:cNvSpPr/>
            <p:nvPr/>
          </p:nvSpPr>
          <p:spPr>
            <a:xfrm>
              <a:off x="6417564" y="7383780"/>
              <a:ext cx="1905" cy="22860"/>
            </a:xfrm>
            <a:custGeom>
              <a:avLst/>
              <a:gdLst/>
              <a:ahLst/>
              <a:cxnLst/>
              <a:rect l="l" t="t" r="r" b="b"/>
              <a:pathLst>
                <a:path w="1904" h="22859">
                  <a:moveTo>
                    <a:pt x="761" y="-2381"/>
                  </a:moveTo>
                  <a:lnTo>
                    <a:pt x="761" y="25240"/>
                  </a:lnTo>
                </a:path>
              </a:pathLst>
            </a:custGeom>
            <a:ln w="6286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646" name="object 2646"/>
            <p:cNvSpPr/>
            <p:nvPr/>
          </p:nvSpPr>
          <p:spPr>
            <a:xfrm>
              <a:off x="6419088" y="7383780"/>
              <a:ext cx="1905" cy="22860"/>
            </a:xfrm>
            <a:custGeom>
              <a:avLst/>
              <a:gdLst/>
              <a:ahLst/>
              <a:cxnLst/>
              <a:rect l="l" t="t" r="r" b="b"/>
              <a:pathLst>
                <a:path w="1904" h="22859">
                  <a:moveTo>
                    <a:pt x="0" y="22859"/>
                  </a:moveTo>
                  <a:lnTo>
                    <a:pt x="0" y="0"/>
                  </a:lnTo>
                </a:path>
                <a:path w="1904" h="22859">
                  <a:moveTo>
                    <a:pt x="0" y="22859"/>
                  </a:moveTo>
                  <a:lnTo>
                    <a:pt x="0" y="0"/>
                  </a:lnTo>
                </a:path>
                <a:path w="1904" h="22859">
                  <a:moveTo>
                    <a:pt x="1524" y="22859"/>
                  </a:moveTo>
                  <a:lnTo>
                    <a:pt x="1524" y="0"/>
                  </a:lnTo>
                </a:path>
              </a:pathLst>
            </a:custGeom>
            <a:ln w="476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647" name="object 2647"/>
            <p:cNvSpPr/>
            <p:nvPr/>
          </p:nvSpPr>
          <p:spPr>
            <a:xfrm>
              <a:off x="6420611" y="7383780"/>
              <a:ext cx="1905" cy="22860"/>
            </a:xfrm>
            <a:custGeom>
              <a:avLst/>
              <a:gdLst/>
              <a:ahLst/>
              <a:cxnLst/>
              <a:rect l="l" t="t" r="r" b="b"/>
              <a:pathLst>
                <a:path w="1904" h="22859">
                  <a:moveTo>
                    <a:pt x="761" y="-2381"/>
                  </a:moveTo>
                  <a:lnTo>
                    <a:pt x="761" y="25240"/>
                  </a:lnTo>
                </a:path>
              </a:pathLst>
            </a:custGeom>
            <a:ln w="6286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648" name="object 2648"/>
            <p:cNvSpPr/>
            <p:nvPr/>
          </p:nvSpPr>
          <p:spPr>
            <a:xfrm>
              <a:off x="6422897" y="7381398"/>
              <a:ext cx="0" cy="27940"/>
            </a:xfrm>
            <a:custGeom>
              <a:avLst/>
              <a:gdLst/>
              <a:ahLst/>
              <a:cxnLst/>
              <a:rect l="l" t="t" r="r" b="b"/>
              <a:pathLst>
                <a:path h="27940">
                  <a:moveTo>
                    <a:pt x="0" y="0"/>
                  </a:moveTo>
                  <a:lnTo>
                    <a:pt x="0" y="27622"/>
                  </a:lnTo>
                </a:path>
                <a:path h="27940">
                  <a:moveTo>
                    <a:pt x="0" y="0"/>
                  </a:moveTo>
                  <a:lnTo>
                    <a:pt x="0" y="27622"/>
                  </a:lnTo>
                </a:path>
              </a:pathLst>
            </a:custGeom>
            <a:ln w="6286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649" name="object 2649"/>
            <p:cNvSpPr/>
            <p:nvPr/>
          </p:nvSpPr>
          <p:spPr>
            <a:xfrm>
              <a:off x="6423660" y="7383780"/>
              <a:ext cx="1905" cy="22860"/>
            </a:xfrm>
            <a:custGeom>
              <a:avLst/>
              <a:gdLst/>
              <a:ahLst/>
              <a:cxnLst/>
              <a:rect l="l" t="t" r="r" b="b"/>
              <a:pathLst>
                <a:path w="1904" h="22859">
                  <a:moveTo>
                    <a:pt x="761" y="-2381"/>
                  </a:moveTo>
                  <a:lnTo>
                    <a:pt x="761" y="25240"/>
                  </a:lnTo>
                </a:path>
              </a:pathLst>
            </a:custGeom>
            <a:ln w="6286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650" name="object 2650"/>
            <p:cNvSpPr/>
            <p:nvPr/>
          </p:nvSpPr>
          <p:spPr>
            <a:xfrm>
              <a:off x="6426707" y="7383780"/>
              <a:ext cx="0" cy="22860"/>
            </a:xfrm>
            <a:custGeom>
              <a:avLst/>
              <a:gdLst/>
              <a:ahLst/>
              <a:cxnLst/>
              <a:rect l="l" t="t" r="r" b="b"/>
              <a:pathLst>
                <a:path h="22859">
                  <a:moveTo>
                    <a:pt x="0" y="22859"/>
                  </a:moveTo>
                  <a:lnTo>
                    <a:pt x="0" y="0"/>
                  </a:lnTo>
                </a:path>
              </a:pathLst>
            </a:custGeom>
            <a:ln w="476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651" name="object 2651"/>
            <p:cNvSpPr/>
            <p:nvPr/>
          </p:nvSpPr>
          <p:spPr>
            <a:xfrm>
              <a:off x="6427470" y="7381398"/>
              <a:ext cx="0" cy="27940"/>
            </a:xfrm>
            <a:custGeom>
              <a:avLst/>
              <a:gdLst/>
              <a:ahLst/>
              <a:cxnLst/>
              <a:rect l="l" t="t" r="r" b="b"/>
              <a:pathLst>
                <a:path h="27940">
                  <a:moveTo>
                    <a:pt x="0" y="0"/>
                  </a:moveTo>
                  <a:lnTo>
                    <a:pt x="0" y="27622"/>
                  </a:lnTo>
                </a:path>
                <a:path h="27940">
                  <a:moveTo>
                    <a:pt x="0" y="0"/>
                  </a:moveTo>
                  <a:lnTo>
                    <a:pt x="0" y="27622"/>
                  </a:lnTo>
                </a:path>
              </a:pathLst>
            </a:custGeom>
            <a:ln w="6286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652" name="object 2652"/>
            <p:cNvSpPr/>
            <p:nvPr/>
          </p:nvSpPr>
          <p:spPr>
            <a:xfrm>
              <a:off x="6428232" y="7383780"/>
              <a:ext cx="1905" cy="22860"/>
            </a:xfrm>
            <a:custGeom>
              <a:avLst/>
              <a:gdLst/>
              <a:ahLst/>
              <a:cxnLst/>
              <a:rect l="l" t="t" r="r" b="b"/>
              <a:pathLst>
                <a:path w="1904" h="22859">
                  <a:moveTo>
                    <a:pt x="761" y="-2381"/>
                  </a:moveTo>
                  <a:lnTo>
                    <a:pt x="761" y="25240"/>
                  </a:lnTo>
                </a:path>
              </a:pathLst>
            </a:custGeom>
            <a:ln w="6286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653" name="object 2653"/>
            <p:cNvSpPr/>
            <p:nvPr/>
          </p:nvSpPr>
          <p:spPr>
            <a:xfrm>
              <a:off x="6429755" y="7383780"/>
              <a:ext cx="1905" cy="22860"/>
            </a:xfrm>
            <a:custGeom>
              <a:avLst/>
              <a:gdLst/>
              <a:ahLst/>
              <a:cxnLst/>
              <a:rect l="l" t="t" r="r" b="b"/>
              <a:pathLst>
                <a:path w="1904" h="22859">
                  <a:moveTo>
                    <a:pt x="0" y="22859"/>
                  </a:moveTo>
                  <a:lnTo>
                    <a:pt x="0" y="0"/>
                  </a:lnTo>
                </a:path>
                <a:path w="1904" h="22859">
                  <a:moveTo>
                    <a:pt x="0" y="22859"/>
                  </a:moveTo>
                  <a:lnTo>
                    <a:pt x="0" y="0"/>
                  </a:lnTo>
                </a:path>
                <a:path w="1904" h="22859">
                  <a:moveTo>
                    <a:pt x="1524" y="22859"/>
                  </a:moveTo>
                  <a:lnTo>
                    <a:pt x="1524" y="0"/>
                  </a:lnTo>
                </a:path>
              </a:pathLst>
            </a:custGeom>
            <a:ln w="476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654" name="object 2654"/>
            <p:cNvSpPr/>
            <p:nvPr/>
          </p:nvSpPr>
          <p:spPr>
            <a:xfrm>
              <a:off x="6432803" y="7383780"/>
              <a:ext cx="1905" cy="22860"/>
            </a:xfrm>
            <a:custGeom>
              <a:avLst/>
              <a:gdLst/>
              <a:ahLst/>
              <a:cxnLst/>
              <a:rect l="l" t="t" r="r" b="b"/>
              <a:pathLst>
                <a:path w="1904" h="22859">
                  <a:moveTo>
                    <a:pt x="762" y="-2381"/>
                  </a:moveTo>
                  <a:lnTo>
                    <a:pt x="762" y="25240"/>
                  </a:lnTo>
                </a:path>
              </a:pathLst>
            </a:custGeom>
            <a:ln w="6286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655" name="object 2655"/>
            <p:cNvSpPr/>
            <p:nvPr/>
          </p:nvSpPr>
          <p:spPr>
            <a:xfrm>
              <a:off x="6434328" y="7383780"/>
              <a:ext cx="0" cy="22860"/>
            </a:xfrm>
            <a:custGeom>
              <a:avLst/>
              <a:gdLst/>
              <a:ahLst/>
              <a:cxnLst/>
              <a:rect l="l" t="t" r="r" b="b"/>
              <a:pathLst>
                <a:path h="22859">
                  <a:moveTo>
                    <a:pt x="0" y="22859"/>
                  </a:moveTo>
                  <a:lnTo>
                    <a:pt x="0" y="0"/>
                  </a:lnTo>
                </a:path>
                <a:path h="22859">
                  <a:moveTo>
                    <a:pt x="0" y="22859"/>
                  </a:moveTo>
                  <a:lnTo>
                    <a:pt x="0" y="0"/>
                  </a:lnTo>
                </a:path>
              </a:pathLst>
            </a:custGeom>
            <a:ln w="476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656" name="object 2656"/>
            <p:cNvSpPr/>
            <p:nvPr/>
          </p:nvSpPr>
          <p:spPr>
            <a:xfrm>
              <a:off x="6434328" y="7383780"/>
              <a:ext cx="1905" cy="22860"/>
            </a:xfrm>
            <a:custGeom>
              <a:avLst/>
              <a:gdLst/>
              <a:ahLst/>
              <a:cxnLst/>
              <a:rect l="l" t="t" r="r" b="b"/>
              <a:pathLst>
                <a:path w="1904" h="22859">
                  <a:moveTo>
                    <a:pt x="761" y="-2381"/>
                  </a:moveTo>
                  <a:lnTo>
                    <a:pt x="761" y="25240"/>
                  </a:lnTo>
                </a:path>
              </a:pathLst>
            </a:custGeom>
            <a:ln w="6286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657" name="object 2657"/>
            <p:cNvSpPr/>
            <p:nvPr/>
          </p:nvSpPr>
          <p:spPr>
            <a:xfrm>
              <a:off x="6437376" y="7383780"/>
              <a:ext cx="0" cy="22860"/>
            </a:xfrm>
            <a:custGeom>
              <a:avLst/>
              <a:gdLst/>
              <a:ahLst/>
              <a:cxnLst/>
              <a:rect l="l" t="t" r="r" b="b"/>
              <a:pathLst>
                <a:path h="22859">
                  <a:moveTo>
                    <a:pt x="0" y="22859"/>
                  </a:moveTo>
                  <a:lnTo>
                    <a:pt x="0" y="0"/>
                  </a:lnTo>
                </a:path>
              </a:pathLst>
            </a:custGeom>
            <a:ln w="476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658" name="object 2658"/>
            <p:cNvSpPr/>
            <p:nvPr/>
          </p:nvSpPr>
          <p:spPr>
            <a:xfrm>
              <a:off x="6438138" y="7381398"/>
              <a:ext cx="0" cy="27940"/>
            </a:xfrm>
            <a:custGeom>
              <a:avLst/>
              <a:gdLst/>
              <a:ahLst/>
              <a:cxnLst/>
              <a:rect l="l" t="t" r="r" b="b"/>
              <a:pathLst>
                <a:path h="27940">
                  <a:moveTo>
                    <a:pt x="0" y="0"/>
                  </a:moveTo>
                  <a:lnTo>
                    <a:pt x="0" y="27622"/>
                  </a:lnTo>
                </a:path>
                <a:path h="27940">
                  <a:moveTo>
                    <a:pt x="0" y="0"/>
                  </a:moveTo>
                  <a:lnTo>
                    <a:pt x="0" y="27622"/>
                  </a:lnTo>
                </a:path>
              </a:pathLst>
            </a:custGeom>
            <a:ln w="6286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659" name="object 2659"/>
            <p:cNvSpPr/>
            <p:nvPr/>
          </p:nvSpPr>
          <p:spPr>
            <a:xfrm>
              <a:off x="6440423" y="7383780"/>
              <a:ext cx="1905" cy="22860"/>
            </a:xfrm>
            <a:custGeom>
              <a:avLst/>
              <a:gdLst/>
              <a:ahLst/>
              <a:cxnLst/>
              <a:rect l="l" t="t" r="r" b="b"/>
              <a:pathLst>
                <a:path w="1904" h="22859">
                  <a:moveTo>
                    <a:pt x="0" y="22859"/>
                  </a:moveTo>
                  <a:lnTo>
                    <a:pt x="0" y="0"/>
                  </a:lnTo>
                </a:path>
                <a:path w="1904" h="22859">
                  <a:moveTo>
                    <a:pt x="1524" y="22859"/>
                  </a:moveTo>
                  <a:lnTo>
                    <a:pt x="1524" y="0"/>
                  </a:lnTo>
                </a:path>
                <a:path w="1904" h="22859">
                  <a:moveTo>
                    <a:pt x="1524" y="22859"/>
                  </a:moveTo>
                  <a:lnTo>
                    <a:pt x="1524" y="0"/>
                  </a:lnTo>
                </a:path>
                <a:path w="1904" h="22859">
                  <a:moveTo>
                    <a:pt x="1524" y="22859"/>
                  </a:moveTo>
                  <a:lnTo>
                    <a:pt x="1524" y="0"/>
                  </a:lnTo>
                </a:path>
              </a:pathLst>
            </a:custGeom>
            <a:ln w="476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660" name="object 2660"/>
            <p:cNvSpPr/>
            <p:nvPr/>
          </p:nvSpPr>
          <p:spPr>
            <a:xfrm>
              <a:off x="6443471" y="7383780"/>
              <a:ext cx="1905" cy="22860"/>
            </a:xfrm>
            <a:custGeom>
              <a:avLst/>
              <a:gdLst/>
              <a:ahLst/>
              <a:cxnLst/>
              <a:rect l="l" t="t" r="r" b="b"/>
              <a:pathLst>
                <a:path w="1904" h="22859">
                  <a:moveTo>
                    <a:pt x="762" y="-2381"/>
                  </a:moveTo>
                  <a:lnTo>
                    <a:pt x="762" y="25240"/>
                  </a:lnTo>
                </a:path>
              </a:pathLst>
            </a:custGeom>
            <a:ln w="6286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661" name="object 2661"/>
            <p:cNvSpPr/>
            <p:nvPr/>
          </p:nvSpPr>
          <p:spPr>
            <a:xfrm>
              <a:off x="6444996" y="7383780"/>
              <a:ext cx="0" cy="22860"/>
            </a:xfrm>
            <a:custGeom>
              <a:avLst/>
              <a:gdLst/>
              <a:ahLst/>
              <a:cxnLst/>
              <a:rect l="l" t="t" r="r" b="b"/>
              <a:pathLst>
                <a:path h="22859">
                  <a:moveTo>
                    <a:pt x="0" y="22859"/>
                  </a:moveTo>
                  <a:lnTo>
                    <a:pt x="0" y="0"/>
                  </a:lnTo>
                </a:path>
                <a:path h="22859">
                  <a:moveTo>
                    <a:pt x="0" y="22859"/>
                  </a:moveTo>
                  <a:lnTo>
                    <a:pt x="0" y="0"/>
                  </a:lnTo>
                </a:path>
              </a:pathLst>
            </a:custGeom>
            <a:ln w="476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662" name="object 2662"/>
            <p:cNvSpPr/>
            <p:nvPr/>
          </p:nvSpPr>
          <p:spPr>
            <a:xfrm>
              <a:off x="6446520" y="7383780"/>
              <a:ext cx="1905" cy="22860"/>
            </a:xfrm>
            <a:custGeom>
              <a:avLst/>
              <a:gdLst/>
              <a:ahLst/>
              <a:cxnLst/>
              <a:rect l="l" t="t" r="r" b="b"/>
              <a:pathLst>
                <a:path w="1904" h="22859">
                  <a:moveTo>
                    <a:pt x="762" y="-2381"/>
                  </a:moveTo>
                  <a:lnTo>
                    <a:pt x="762" y="25240"/>
                  </a:lnTo>
                </a:path>
              </a:pathLst>
            </a:custGeom>
            <a:ln w="6286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663" name="object 2663"/>
            <p:cNvSpPr/>
            <p:nvPr/>
          </p:nvSpPr>
          <p:spPr>
            <a:xfrm>
              <a:off x="6448044" y="7383780"/>
              <a:ext cx="1905" cy="22860"/>
            </a:xfrm>
            <a:custGeom>
              <a:avLst/>
              <a:gdLst/>
              <a:ahLst/>
              <a:cxnLst/>
              <a:rect l="l" t="t" r="r" b="b"/>
              <a:pathLst>
                <a:path w="1904" h="22859">
                  <a:moveTo>
                    <a:pt x="761" y="-2381"/>
                  </a:moveTo>
                  <a:lnTo>
                    <a:pt x="761" y="25240"/>
                  </a:lnTo>
                </a:path>
              </a:pathLst>
            </a:custGeom>
            <a:ln w="6286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664" name="object 2664"/>
            <p:cNvSpPr/>
            <p:nvPr/>
          </p:nvSpPr>
          <p:spPr>
            <a:xfrm>
              <a:off x="6450329" y="7381398"/>
              <a:ext cx="0" cy="27940"/>
            </a:xfrm>
            <a:custGeom>
              <a:avLst/>
              <a:gdLst/>
              <a:ahLst/>
              <a:cxnLst/>
              <a:rect l="l" t="t" r="r" b="b"/>
              <a:pathLst>
                <a:path h="27940">
                  <a:moveTo>
                    <a:pt x="0" y="0"/>
                  </a:moveTo>
                  <a:lnTo>
                    <a:pt x="0" y="27622"/>
                  </a:lnTo>
                </a:path>
                <a:path h="27940">
                  <a:moveTo>
                    <a:pt x="0" y="0"/>
                  </a:moveTo>
                  <a:lnTo>
                    <a:pt x="0" y="27622"/>
                  </a:lnTo>
                </a:path>
              </a:pathLst>
            </a:custGeom>
            <a:ln w="6286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665" name="object 2665"/>
            <p:cNvSpPr/>
            <p:nvPr/>
          </p:nvSpPr>
          <p:spPr>
            <a:xfrm>
              <a:off x="6451092" y="7383780"/>
              <a:ext cx="1905" cy="22860"/>
            </a:xfrm>
            <a:custGeom>
              <a:avLst/>
              <a:gdLst/>
              <a:ahLst/>
              <a:cxnLst/>
              <a:rect l="l" t="t" r="r" b="b"/>
              <a:pathLst>
                <a:path w="1904" h="22859">
                  <a:moveTo>
                    <a:pt x="0" y="22859"/>
                  </a:moveTo>
                  <a:lnTo>
                    <a:pt x="0" y="0"/>
                  </a:lnTo>
                </a:path>
                <a:path w="1904" h="22859">
                  <a:moveTo>
                    <a:pt x="1523" y="22859"/>
                  </a:moveTo>
                  <a:lnTo>
                    <a:pt x="1523" y="0"/>
                  </a:lnTo>
                </a:path>
                <a:path w="1904" h="22859">
                  <a:moveTo>
                    <a:pt x="1523" y="22859"/>
                  </a:moveTo>
                  <a:lnTo>
                    <a:pt x="1523" y="0"/>
                  </a:lnTo>
                </a:path>
              </a:pathLst>
            </a:custGeom>
            <a:ln w="476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666" name="object 2666"/>
            <p:cNvSpPr/>
            <p:nvPr/>
          </p:nvSpPr>
          <p:spPr>
            <a:xfrm>
              <a:off x="6452615" y="7383780"/>
              <a:ext cx="1905" cy="22860"/>
            </a:xfrm>
            <a:custGeom>
              <a:avLst/>
              <a:gdLst/>
              <a:ahLst/>
              <a:cxnLst/>
              <a:rect l="l" t="t" r="r" b="b"/>
              <a:pathLst>
                <a:path w="1904" h="22859">
                  <a:moveTo>
                    <a:pt x="761" y="-2381"/>
                  </a:moveTo>
                  <a:lnTo>
                    <a:pt x="761" y="25240"/>
                  </a:lnTo>
                </a:path>
              </a:pathLst>
            </a:custGeom>
            <a:ln w="6286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667" name="object 2667"/>
            <p:cNvSpPr/>
            <p:nvPr/>
          </p:nvSpPr>
          <p:spPr>
            <a:xfrm>
              <a:off x="6455664" y="7383780"/>
              <a:ext cx="1905" cy="22860"/>
            </a:xfrm>
            <a:custGeom>
              <a:avLst/>
              <a:gdLst/>
              <a:ahLst/>
              <a:cxnLst/>
              <a:rect l="l" t="t" r="r" b="b"/>
              <a:pathLst>
                <a:path w="1904" h="22859">
                  <a:moveTo>
                    <a:pt x="0" y="22859"/>
                  </a:moveTo>
                  <a:lnTo>
                    <a:pt x="0" y="0"/>
                  </a:lnTo>
                </a:path>
                <a:path w="1904" h="22859">
                  <a:moveTo>
                    <a:pt x="1523" y="22859"/>
                  </a:moveTo>
                  <a:lnTo>
                    <a:pt x="1523" y="0"/>
                  </a:lnTo>
                </a:path>
                <a:path w="1904" h="22859">
                  <a:moveTo>
                    <a:pt x="1523" y="22859"/>
                  </a:moveTo>
                  <a:lnTo>
                    <a:pt x="1523" y="0"/>
                  </a:lnTo>
                </a:path>
              </a:pathLst>
            </a:custGeom>
            <a:ln w="476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668" name="object 2668"/>
            <p:cNvSpPr/>
            <p:nvPr/>
          </p:nvSpPr>
          <p:spPr>
            <a:xfrm>
              <a:off x="6457188" y="7383780"/>
              <a:ext cx="1905" cy="22860"/>
            </a:xfrm>
            <a:custGeom>
              <a:avLst/>
              <a:gdLst/>
              <a:ahLst/>
              <a:cxnLst/>
              <a:rect l="l" t="t" r="r" b="b"/>
              <a:pathLst>
                <a:path w="1904" h="22859">
                  <a:moveTo>
                    <a:pt x="762" y="-2381"/>
                  </a:moveTo>
                  <a:lnTo>
                    <a:pt x="762" y="25240"/>
                  </a:lnTo>
                </a:path>
              </a:pathLst>
            </a:custGeom>
            <a:ln w="6286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669" name="object 2669"/>
            <p:cNvSpPr/>
            <p:nvPr/>
          </p:nvSpPr>
          <p:spPr>
            <a:xfrm>
              <a:off x="6458711" y="7383780"/>
              <a:ext cx="1905" cy="22860"/>
            </a:xfrm>
            <a:custGeom>
              <a:avLst/>
              <a:gdLst/>
              <a:ahLst/>
              <a:cxnLst/>
              <a:rect l="l" t="t" r="r" b="b"/>
              <a:pathLst>
                <a:path w="1904" h="22859">
                  <a:moveTo>
                    <a:pt x="761" y="-2381"/>
                  </a:moveTo>
                  <a:lnTo>
                    <a:pt x="761" y="25240"/>
                  </a:lnTo>
                </a:path>
              </a:pathLst>
            </a:custGeom>
            <a:ln w="6286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670" name="object 2670"/>
            <p:cNvSpPr/>
            <p:nvPr/>
          </p:nvSpPr>
          <p:spPr>
            <a:xfrm>
              <a:off x="6460997" y="7381398"/>
              <a:ext cx="0" cy="27940"/>
            </a:xfrm>
            <a:custGeom>
              <a:avLst/>
              <a:gdLst/>
              <a:ahLst/>
              <a:cxnLst/>
              <a:rect l="l" t="t" r="r" b="b"/>
              <a:pathLst>
                <a:path h="27940">
                  <a:moveTo>
                    <a:pt x="0" y="0"/>
                  </a:moveTo>
                  <a:lnTo>
                    <a:pt x="0" y="27622"/>
                  </a:lnTo>
                </a:path>
                <a:path h="27940">
                  <a:moveTo>
                    <a:pt x="0" y="0"/>
                  </a:moveTo>
                  <a:lnTo>
                    <a:pt x="0" y="27622"/>
                  </a:lnTo>
                </a:path>
              </a:pathLst>
            </a:custGeom>
            <a:ln w="6286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671" name="object 2671"/>
            <p:cNvSpPr/>
            <p:nvPr/>
          </p:nvSpPr>
          <p:spPr>
            <a:xfrm>
              <a:off x="6461760" y="7383780"/>
              <a:ext cx="1905" cy="22860"/>
            </a:xfrm>
            <a:custGeom>
              <a:avLst/>
              <a:gdLst/>
              <a:ahLst/>
              <a:cxnLst/>
              <a:rect l="l" t="t" r="r" b="b"/>
              <a:pathLst>
                <a:path w="1904" h="22859">
                  <a:moveTo>
                    <a:pt x="761" y="-2381"/>
                  </a:moveTo>
                  <a:lnTo>
                    <a:pt x="761" y="25240"/>
                  </a:lnTo>
                </a:path>
              </a:pathLst>
            </a:custGeom>
            <a:ln w="6286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672" name="object 2672"/>
            <p:cNvSpPr/>
            <p:nvPr/>
          </p:nvSpPr>
          <p:spPr>
            <a:xfrm>
              <a:off x="6463284" y="7383780"/>
              <a:ext cx="1905" cy="22860"/>
            </a:xfrm>
            <a:custGeom>
              <a:avLst/>
              <a:gdLst/>
              <a:ahLst/>
              <a:cxnLst/>
              <a:rect l="l" t="t" r="r" b="b"/>
              <a:pathLst>
                <a:path w="1904" h="22859">
                  <a:moveTo>
                    <a:pt x="761" y="-2381"/>
                  </a:moveTo>
                  <a:lnTo>
                    <a:pt x="761" y="25240"/>
                  </a:lnTo>
                </a:path>
              </a:pathLst>
            </a:custGeom>
            <a:ln w="6286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673" name="object 2673"/>
            <p:cNvSpPr/>
            <p:nvPr/>
          </p:nvSpPr>
          <p:spPr>
            <a:xfrm>
              <a:off x="6464807" y="7383780"/>
              <a:ext cx="6350" cy="22860"/>
            </a:xfrm>
            <a:custGeom>
              <a:avLst/>
              <a:gdLst/>
              <a:ahLst/>
              <a:cxnLst/>
              <a:rect l="l" t="t" r="r" b="b"/>
              <a:pathLst>
                <a:path w="6350" h="22859">
                  <a:moveTo>
                    <a:pt x="0" y="22859"/>
                  </a:moveTo>
                  <a:lnTo>
                    <a:pt x="0" y="0"/>
                  </a:lnTo>
                </a:path>
                <a:path w="6350" h="22859">
                  <a:moveTo>
                    <a:pt x="0" y="22859"/>
                  </a:moveTo>
                  <a:lnTo>
                    <a:pt x="0" y="0"/>
                  </a:lnTo>
                </a:path>
                <a:path w="6350" h="22859">
                  <a:moveTo>
                    <a:pt x="1524" y="22859"/>
                  </a:moveTo>
                  <a:lnTo>
                    <a:pt x="1524" y="0"/>
                  </a:lnTo>
                </a:path>
                <a:path w="6350" h="22859">
                  <a:moveTo>
                    <a:pt x="3048" y="22859"/>
                  </a:moveTo>
                  <a:lnTo>
                    <a:pt x="3048" y="0"/>
                  </a:lnTo>
                </a:path>
                <a:path w="6350" h="22859">
                  <a:moveTo>
                    <a:pt x="3048" y="22859"/>
                  </a:moveTo>
                  <a:lnTo>
                    <a:pt x="3048" y="0"/>
                  </a:lnTo>
                </a:path>
                <a:path w="6350" h="22859">
                  <a:moveTo>
                    <a:pt x="4572" y="22859"/>
                  </a:moveTo>
                  <a:lnTo>
                    <a:pt x="4572" y="0"/>
                  </a:lnTo>
                </a:path>
                <a:path w="6350" h="22859">
                  <a:moveTo>
                    <a:pt x="6096" y="22859"/>
                  </a:moveTo>
                  <a:lnTo>
                    <a:pt x="6096" y="0"/>
                  </a:lnTo>
                </a:path>
              </a:pathLst>
            </a:custGeom>
            <a:ln w="476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674" name="object 2674"/>
            <p:cNvSpPr/>
            <p:nvPr/>
          </p:nvSpPr>
          <p:spPr>
            <a:xfrm>
              <a:off x="6471666" y="7381398"/>
              <a:ext cx="0" cy="27940"/>
            </a:xfrm>
            <a:custGeom>
              <a:avLst/>
              <a:gdLst/>
              <a:ahLst/>
              <a:cxnLst/>
              <a:rect l="l" t="t" r="r" b="b"/>
              <a:pathLst>
                <a:path h="27940">
                  <a:moveTo>
                    <a:pt x="0" y="0"/>
                  </a:moveTo>
                  <a:lnTo>
                    <a:pt x="0" y="27622"/>
                  </a:lnTo>
                </a:path>
                <a:path h="27940">
                  <a:moveTo>
                    <a:pt x="0" y="0"/>
                  </a:moveTo>
                  <a:lnTo>
                    <a:pt x="0" y="27622"/>
                  </a:lnTo>
                </a:path>
              </a:pathLst>
            </a:custGeom>
            <a:ln w="6286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675" name="object 2675"/>
            <p:cNvSpPr/>
            <p:nvPr/>
          </p:nvSpPr>
          <p:spPr>
            <a:xfrm>
              <a:off x="6472428" y="7383780"/>
              <a:ext cx="1905" cy="22860"/>
            </a:xfrm>
            <a:custGeom>
              <a:avLst/>
              <a:gdLst/>
              <a:ahLst/>
              <a:cxnLst/>
              <a:rect l="l" t="t" r="r" b="b"/>
              <a:pathLst>
                <a:path w="1904" h="22859">
                  <a:moveTo>
                    <a:pt x="761" y="-2381"/>
                  </a:moveTo>
                  <a:lnTo>
                    <a:pt x="761" y="25240"/>
                  </a:lnTo>
                </a:path>
              </a:pathLst>
            </a:custGeom>
            <a:ln w="6286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676" name="object 2676"/>
            <p:cNvSpPr/>
            <p:nvPr/>
          </p:nvSpPr>
          <p:spPr>
            <a:xfrm>
              <a:off x="6473952" y="7383780"/>
              <a:ext cx="1905" cy="22860"/>
            </a:xfrm>
            <a:custGeom>
              <a:avLst/>
              <a:gdLst/>
              <a:ahLst/>
              <a:cxnLst/>
              <a:rect l="l" t="t" r="r" b="b"/>
              <a:pathLst>
                <a:path w="1904" h="22859">
                  <a:moveTo>
                    <a:pt x="762" y="-2381"/>
                  </a:moveTo>
                  <a:lnTo>
                    <a:pt x="762" y="25240"/>
                  </a:lnTo>
                </a:path>
              </a:pathLst>
            </a:custGeom>
            <a:ln w="6286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677" name="object 2677"/>
            <p:cNvSpPr/>
            <p:nvPr/>
          </p:nvSpPr>
          <p:spPr>
            <a:xfrm>
              <a:off x="6476238" y="7381398"/>
              <a:ext cx="1905" cy="27940"/>
            </a:xfrm>
            <a:custGeom>
              <a:avLst/>
              <a:gdLst/>
              <a:ahLst/>
              <a:cxnLst/>
              <a:rect l="l" t="t" r="r" b="b"/>
              <a:pathLst>
                <a:path w="1904" h="27940">
                  <a:moveTo>
                    <a:pt x="0" y="0"/>
                  </a:moveTo>
                  <a:lnTo>
                    <a:pt x="0" y="27622"/>
                  </a:lnTo>
                </a:path>
                <a:path w="1904" h="27940">
                  <a:moveTo>
                    <a:pt x="0" y="0"/>
                  </a:moveTo>
                  <a:lnTo>
                    <a:pt x="0" y="27622"/>
                  </a:lnTo>
                </a:path>
                <a:path w="1904" h="27940">
                  <a:moveTo>
                    <a:pt x="1523" y="0"/>
                  </a:moveTo>
                  <a:lnTo>
                    <a:pt x="1523" y="27622"/>
                  </a:lnTo>
                </a:path>
              </a:pathLst>
            </a:custGeom>
            <a:ln w="6286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678" name="object 2678"/>
            <p:cNvSpPr/>
            <p:nvPr/>
          </p:nvSpPr>
          <p:spPr>
            <a:xfrm>
              <a:off x="6480047" y="7383780"/>
              <a:ext cx="5080" cy="22860"/>
            </a:xfrm>
            <a:custGeom>
              <a:avLst/>
              <a:gdLst/>
              <a:ahLst/>
              <a:cxnLst/>
              <a:rect l="l" t="t" r="r" b="b"/>
              <a:pathLst>
                <a:path w="5079" h="22859">
                  <a:moveTo>
                    <a:pt x="0" y="22859"/>
                  </a:moveTo>
                  <a:lnTo>
                    <a:pt x="0" y="0"/>
                  </a:lnTo>
                </a:path>
                <a:path w="5079" h="22859">
                  <a:moveTo>
                    <a:pt x="0" y="22859"/>
                  </a:moveTo>
                  <a:lnTo>
                    <a:pt x="0" y="0"/>
                  </a:lnTo>
                </a:path>
                <a:path w="5079" h="22859">
                  <a:moveTo>
                    <a:pt x="0" y="22859"/>
                  </a:moveTo>
                  <a:lnTo>
                    <a:pt x="0" y="0"/>
                  </a:lnTo>
                </a:path>
                <a:path w="5079" h="22859">
                  <a:moveTo>
                    <a:pt x="1523" y="22859"/>
                  </a:moveTo>
                  <a:lnTo>
                    <a:pt x="1523" y="0"/>
                  </a:lnTo>
                </a:path>
                <a:path w="5079" h="22859">
                  <a:moveTo>
                    <a:pt x="3048" y="22859"/>
                  </a:moveTo>
                  <a:lnTo>
                    <a:pt x="3048" y="0"/>
                  </a:lnTo>
                </a:path>
                <a:path w="5079" h="22859">
                  <a:moveTo>
                    <a:pt x="3048" y="22859"/>
                  </a:moveTo>
                  <a:lnTo>
                    <a:pt x="3048" y="0"/>
                  </a:lnTo>
                </a:path>
                <a:path w="5079" h="22859">
                  <a:moveTo>
                    <a:pt x="4571" y="22859"/>
                  </a:moveTo>
                  <a:lnTo>
                    <a:pt x="4571" y="0"/>
                  </a:lnTo>
                </a:path>
              </a:pathLst>
            </a:custGeom>
            <a:ln w="476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679" name="object 2679"/>
            <p:cNvSpPr/>
            <p:nvPr/>
          </p:nvSpPr>
          <p:spPr>
            <a:xfrm>
              <a:off x="6486144" y="7383780"/>
              <a:ext cx="1905" cy="22860"/>
            </a:xfrm>
            <a:custGeom>
              <a:avLst/>
              <a:gdLst/>
              <a:ahLst/>
              <a:cxnLst/>
              <a:rect l="l" t="t" r="r" b="b"/>
              <a:pathLst>
                <a:path w="1904" h="22859">
                  <a:moveTo>
                    <a:pt x="761" y="-2381"/>
                  </a:moveTo>
                  <a:lnTo>
                    <a:pt x="761" y="25240"/>
                  </a:lnTo>
                </a:path>
              </a:pathLst>
            </a:custGeom>
            <a:ln w="6286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680" name="object 2680"/>
            <p:cNvSpPr/>
            <p:nvPr/>
          </p:nvSpPr>
          <p:spPr>
            <a:xfrm>
              <a:off x="6487667" y="7383780"/>
              <a:ext cx="0" cy="22860"/>
            </a:xfrm>
            <a:custGeom>
              <a:avLst/>
              <a:gdLst/>
              <a:ahLst/>
              <a:cxnLst/>
              <a:rect l="l" t="t" r="r" b="b"/>
              <a:pathLst>
                <a:path h="22859">
                  <a:moveTo>
                    <a:pt x="0" y="22859"/>
                  </a:moveTo>
                  <a:lnTo>
                    <a:pt x="0" y="0"/>
                  </a:lnTo>
                </a:path>
                <a:path h="22859">
                  <a:moveTo>
                    <a:pt x="0" y="22859"/>
                  </a:moveTo>
                  <a:lnTo>
                    <a:pt x="0" y="0"/>
                  </a:lnTo>
                </a:path>
              </a:pathLst>
            </a:custGeom>
            <a:ln w="476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681" name="object 2681"/>
            <p:cNvSpPr/>
            <p:nvPr/>
          </p:nvSpPr>
          <p:spPr>
            <a:xfrm>
              <a:off x="6487667" y="7383780"/>
              <a:ext cx="1905" cy="22860"/>
            </a:xfrm>
            <a:custGeom>
              <a:avLst/>
              <a:gdLst/>
              <a:ahLst/>
              <a:cxnLst/>
              <a:rect l="l" t="t" r="r" b="b"/>
              <a:pathLst>
                <a:path w="1904" h="22859">
                  <a:moveTo>
                    <a:pt x="762" y="-2381"/>
                  </a:moveTo>
                  <a:lnTo>
                    <a:pt x="762" y="25240"/>
                  </a:lnTo>
                </a:path>
              </a:pathLst>
            </a:custGeom>
            <a:ln w="6286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682" name="object 2682"/>
            <p:cNvSpPr/>
            <p:nvPr/>
          </p:nvSpPr>
          <p:spPr>
            <a:xfrm>
              <a:off x="6490715" y="7383780"/>
              <a:ext cx="0" cy="22860"/>
            </a:xfrm>
            <a:custGeom>
              <a:avLst/>
              <a:gdLst/>
              <a:ahLst/>
              <a:cxnLst/>
              <a:rect l="l" t="t" r="r" b="b"/>
              <a:pathLst>
                <a:path h="22859">
                  <a:moveTo>
                    <a:pt x="0" y="22859"/>
                  </a:moveTo>
                  <a:lnTo>
                    <a:pt x="0" y="0"/>
                  </a:lnTo>
                </a:path>
                <a:path h="22859">
                  <a:moveTo>
                    <a:pt x="0" y="22859"/>
                  </a:moveTo>
                  <a:lnTo>
                    <a:pt x="0" y="0"/>
                  </a:lnTo>
                </a:path>
              </a:pathLst>
            </a:custGeom>
            <a:ln w="476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683" name="object 2683"/>
            <p:cNvSpPr/>
            <p:nvPr/>
          </p:nvSpPr>
          <p:spPr>
            <a:xfrm>
              <a:off x="6490715" y="7383780"/>
              <a:ext cx="1905" cy="22860"/>
            </a:xfrm>
            <a:custGeom>
              <a:avLst/>
              <a:gdLst/>
              <a:ahLst/>
              <a:cxnLst/>
              <a:rect l="l" t="t" r="r" b="b"/>
              <a:pathLst>
                <a:path w="1904" h="22859">
                  <a:moveTo>
                    <a:pt x="761" y="-2381"/>
                  </a:moveTo>
                  <a:lnTo>
                    <a:pt x="761" y="25240"/>
                  </a:lnTo>
                </a:path>
              </a:pathLst>
            </a:custGeom>
            <a:ln w="6286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684" name="object 2684"/>
            <p:cNvSpPr/>
            <p:nvPr/>
          </p:nvSpPr>
          <p:spPr>
            <a:xfrm>
              <a:off x="6493764" y="7383780"/>
              <a:ext cx="0" cy="22860"/>
            </a:xfrm>
            <a:custGeom>
              <a:avLst/>
              <a:gdLst/>
              <a:ahLst/>
              <a:cxnLst/>
              <a:rect l="l" t="t" r="r" b="b"/>
              <a:pathLst>
                <a:path h="22859">
                  <a:moveTo>
                    <a:pt x="0" y="22859"/>
                  </a:moveTo>
                  <a:lnTo>
                    <a:pt x="0" y="0"/>
                  </a:lnTo>
                </a:path>
              </a:pathLst>
            </a:custGeom>
            <a:ln w="476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685" name="object 2685"/>
            <p:cNvSpPr/>
            <p:nvPr/>
          </p:nvSpPr>
          <p:spPr>
            <a:xfrm>
              <a:off x="6494526" y="7381398"/>
              <a:ext cx="0" cy="27940"/>
            </a:xfrm>
            <a:custGeom>
              <a:avLst/>
              <a:gdLst/>
              <a:ahLst/>
              <a:cxnLst/>
              <a:rect l="l" t="t" r="r" b="b"/>
              <a:pathLst>
                <a:path h="27940">
                  <a:moveTo>
                    <a:pt x="0" y="0"/>
                  </a:moveTo>
                  <a:lnTo>
                    <a:pt x="0" y="27622"/>
                  </a:lnTo>
                </a:path>
                <a:path h="27940">
                  <a:moveTo>
                    <a:pt x="0" y="0"/>
                  </a:moveTo>
                  <a:lnTo>
                    <a:pt x="0" y="27622"/>
                  </a:lnTo>
                </a:path>
              </a:pathLst>
            </a:custGeom>
            <a:ln w="6286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686" name="object 2686"/>
            <p:cNvSpPr/>
            <p:nvPr/>
          </p:nvSpPr>
          <p:spPr>
            <a:xfrm>
              <a:off x="6495288" y="7383780"/>
              <a:ext cx="0" cy="22860"/>
            </a:xfrm>
            <a:custGeom>
              <a:avLst/>
              <a:gdLst/>
              <a:ahLst/>
              <a:cxnLst/>
              <a:rect l="l" t="t" r="r" b="b"/>
              <a:pathLst>
                <a:path h="22859">
                  <a:moveTo>
                    <a:pt x="0" y="22859"/>
                  </a:moveTo>
                  <a:lnTo>
                    <a:pt x="0" y="0"/>
                  </a:lnTo>
                </a:path>
              </a:pathLst>
            </a:custGeom>
            <a:ln w="476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687" name="object 2687"/>
            <p:cNvSpPr/>
            <p:nvPr/>
          </p:nvSpPr>
          <p:spPr>
            <a:xfrm>
              <a:off x="6496811" y="7383780"/>
              <a:ext cx="1905" cy="22860"/>
            </a:xfrm>
            <a:custGeom>
              <a:avLst/>
              <a:gdLst/>
              <a:ahLst/>
              <a:cxnLst/>
              <a:rect l="l" t="t" r="r" b="b"/>
              <a:pathLst>
                <a:path w="1904" h="22859">
                  <a:moveTo>
                    <a:pt x="761" y="-2381"/>
                  </a:moveTo>
                  <a:lnTo>
                    <a:pt x="761" y="25240"/>
                  </a:lnTo>
                </a:path>
              </a:pathLst>
            </a:custGeom>
            <a:ln w="6286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688" name="object 2688"/>
            <p:cNvSpPr/>
            <p:nvPr/>
          </p:nvSpPr>
          <p:spPr>
            <a:xfrm>
              <a:off x="6498335" y="7383780"/>
              <a:ext cx="0" cy="22860"/>
            </a:xfrm>
            <a:custGeom>
              <a:avLst/>
              <a:gdLst/>
              <a:ahLst/>
              <a:cxnLst/>
              <a:rect l="l" t="t" r="r" b="b"/>
              <a:pathLst>
                <a:path h="22859">
                  <a:moveTo>
                    <a:pt x="0" y="22859"/>
                  </a:moveTo>
                  <a:lnTo>
                    <a:pt x="0" y="0"/>
                  </a:lnTo>
                </a:path>
                <a:path h="22859">
                  <a:moveTo>
                    <a:pt x="0" y="22859"/>
                  </a:moveTo>
                  <a:lnTo>
                    <a:pt x="0" y="0"/>
                  </a:lnTo>
                </a:path>
              </a:pathLst>
            </a:custGeom>
            <a:ln w="476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689" name="object 2689"/>
            <p:cNvSpPr/>
            <p:nvPr/>
          </p:nvSpPr>
          <p:spPr>
            <a:xfrm>
              <a:off x="6499860" y="7383780"/>
              <a:ext cx="1905" cy="22860"/>
            </a:xfrm>
            <a:custGeom>
              <a:avLst/>
              <a:gdLst/>
              <a:ahLst/>
              <a:cxnLst/>
              <a:rect l="l" t="t" r="r" b="b"/>
              <a:pathLst>
                <a:path w="1904" h="22859">
                  <a:moveTo>
                    <a:pt x="761" y="-2381"/>
                  </a:moveTo>
                  <a:lnTo>
                    <a:pt x="761" y="25240"/>
                  </a:lnTo>
                </a:path>
              </a:pathLst>
            </a:custGeom>
            <a:ln w="6286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690" name="object 2690"/>
            <p:cNvSpPr/>
            <p:nvPr/>
          </p:nvSpPr>
          <p:spPr>
            <a:xfrm>
              <a:off x="6501384" y="7383780"/>
              <a:ext cx="5080" cy="22860"/>
            </a:xfrm>
            <a:custGeom>
              <a:avLst/>
              <a:gdLst/>
              <a:ahLst/>
              <a:cxnLst/>
              <a:rect l="l" t="t" r="r" b="b"/>
              <a:pathLst>
                <a:path w="5079" h="22859">
                  <a:moveTo>
                    <a:pt x="0" y="22859"/>
                  </a:moveTo>
                  <a:lnTo>
                    <a:pt x="0" y="0"/>
                  </a:lnTo>
                </a:path>
                <a:path w="5079" h="22859">
                  <a:moveTo>
                    <a:pt x="0" y="22859"/>
                  </a:moveTo>
                  <a:lnTo>
                    <a:pt x="0" y="0"/>
                  </a:lnTo>
                </a:path>
                <a:path w="5079" h="22859">
                  <a:moveTo>
                    <a:pt x="1523" y="22859"/>
                  </a:moveTo>
                  <a:lnTo>
                    <a:pt x="1523" y="0"/>
                  </a:lnTo>
                </a:path>
                <a:path w="5079" h="22859">
                  <a:moveTo>
                    <a:pt x="3048" y="22859"/>
                  </a:moveTo>
                  <a:lnTo>
                    <a:pt x="3048" y="0"/>
                  </a:lnTo>
                </a:path>
                <a:path w="5079" h="22859">
                  <a:moveTo>
                    <a:pt x="4571" y="22859"/>
                  </a:moveTo>
                  <a:lnTo>
                    <a:pt x="4571" y="0"/>
                  </a:lnTo>
                </a:path>
                <a:path w="5079" h="22859">
                  <a:moveTo>
                    <a:pt x="4571" y="22859"/>
                  </a:moveTo>
                  <a:lnTo>
                    <a:pt x="4571" y="0"/>
                  </a:lnTo>
                </a:path>
              </a:pathLst>
            </a:custGeom>
            <a:ln w="476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691" name="object 2691"/>
            <p:cNvSpPr/>
            <p:nvPr/>
          </p:nvSpPr>
          <p:spPr>
            <a:xfrm>
              <a:off x="6505955" y="7383780"/>
              <a:ext cx="1905" cy="22860"/>
            </a:xfrm>
            <a:custGeom>
              <a:avLst/>
              <a:gdLst/>
              <a:ahLst/>
              <a:cxnLst/>
              <a:rect l="l" t="t" r="r" b="b"/>
              <a:pathLst>
                <a:path w="1904" h="22859">
                  <a:moveTo>
                    <a:pt x="762" y="-2381"/>
                  </a:moveTo>
                  <a:lnTo>
                    <a:pt x="762" y="25240"/>
                  </a:lnTo>
                </a:path>
              </a:pathLst>
            </a:custGeom>
            <a:ln w="6286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692" name="object 2692"/>
            <p:cNvSpPr/>
            <p:nvPr/>
          </p:nvSpPr>
          <p:spPr>
            <a:xfrm>
              <a:off x="6507479" y="7383780"/>
              <a:ext cx="1905" cy="22860"/>
            </a:xfrm>
            <a:custGeom>
              <a:avLst/>
              <a:gdLst/>
              <a:ahLst/>
              <a:cxnLst/>
              <a:rect l="l" t="t" r="r" b="b"/>
              <a:pathLst>
                <a:path w="1904" h="22859">
                  <a:moveTo>
                    <a:pt x="761" y="-2381"/>
                  </a:moveTo>
                  <a:lnTo>
                    <a:pt x="761" y="25240"/>
                  </a:lnTo>
                </a:path>
              </a:pathLst>
            </a:custGeom>
            <a:ln w="6286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693" name="object 2693"/>
            <p:cNvSpPr/>
            <p:nvPr/>
          </p:nvSpPr>
          <p:spPr>
            <a:xfrm>
              <a:off x="6509766" y="7381398"/>
              <a:ext cx="0" cy="27940"/>
            </a:xfrm>
            <a:custGeom>
              <a:avLst/>
              <a:gdLst/>
              <a:ahLst/>
              <a:cxnLst/>
              <a:rect l="l" t="t" r="r" b="b"/>
              <a:pathLst>
                <a:path h="27940">
                  <a:moveTo>
                    <a:pt x="0" y="0"/>
                  </a:moveTo>
                  <a:lnTo>
                    <a:pt x="0" y="27622"/>
                  </a:lnTo>
                </a:path>
                <a:path h="27940">
                  <a:moveTo>
                    <a:pt x="0" y="0"/>
                  </a:moveTo>
                  <a:lnTo>
                    <a:pt x="0" y="27622"/>
                  </a:lnTo>
                </a:path>
              </a:pathLst>
            </a:custGeom>
            <a:ln w="6286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694" name="object 2694"/>
            <p:cNvSpPr/>
            <p:nvPr/>
          </p:nvSpPr>
          <p:spPr>
            <a:xfrm>
              <a:off x="6510528" y="7383780"/>
              <a:ext cx="1905" cy="22860"/>
            </a:xfrm>
            <a:custGeom>
              <a:avLst/>
              <a:gdLst/>
              <a:ahLst/>
              <a:cxnLst/>
              <a:rect l="l" t="t" r="r" b="b"/>
              <a:pathLst>
                <a:path w="1904" h="22859">
                  <a:moveTo>
                    <a:pt x="761" y="-2381"/>
                  </a:moveTo>
                  <a:lnTo>
                    <a:pt x="761" y="25240"/>
                  </a:lnTo>
                </a:path>
              </a:pathLst>
            </a:custGeom>
            <a:ln w="6286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695" name="object 2695"/>
            <p:cNvSpPr/>
            <p:nvPr/>
          </p:nvSpPr>
          <p:spPr>
            <a:xfrm>
              <a:off x="6512814" y="7381398"/>
              <a:ext cx="0" cy="27940"/>
            </a:xfrm>
            <a:custGeom>
              <a:avLst/>
              <a:gdLst/>
              <a:ahLst/>
              <a:cxnLst/>
              <a:rect l="l" t="t" r="r" b="b"/>
              <a:pathLst>
                <a:path h="27940">
                  <a:moveTo>
                    <a:pt x="0" y="0"/>
                  </a:moveTo>
                  <a:lnTo>
                    <a:pt x="0" y="27622"/>
                  </a:lnTo>
                </a:path>
                <a:path h="27940">
                  <a:moveTo>
                    <a:pt x="0" y="0"/>
                  </a:moveTo>
                  <a:lnTo>
                    <a:pt x="0" y="27622"/>
                  </a:lnTo>
                </a:path>
              </a:pathLst>
            </a:custGeom>
            <a:ln w="6286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696" name="object 2696"/>
            <p:cNvSpPr/>
            <p:nvPr/>
          </p:nvSpPr>
          <p:spPr>
            <a:xfrm>
              <a:off x="6514338" y="7381398"/>
              <a:ext cx="1905" cy="27940"/>
            </a:xfrm>
            <a:custGeom>
              <a:avLst/>
              <a:gdLst/>
              <a:ahLst/>
              <a:cxnLst/>
              <a:rect l="l" t="t" r="r" b="b"/>
              <a:pathLst>
                <a:path w="1904" h="27940">
                  <a:moveTo>
                    <a:pt x="0" y="0"/>
                  </a:moveTo>
                  <a:lnTo>
                    <a:pt x="0" y="27622"/>
                  </a:lnTo>
                </a:path>
                <a:path w="1904" h="27940">
                  <a:moveTo>
                    <a:pt x="1523" y="0"/>
                  </a:moveTo>
                  <a:lnTo>
                    <a:pt x="1523" y="27622"/>
                  </a:lnTo>
                </a:path>
              </a:pathLst>
            </a:custGeom>
            <a:ln w="6286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697" name="object 2697"/>
            <p:cNvSpPr/>
            <p:nvPr/>
          </p:nvSpPr>
          <p:spPr>
            <a:xfrm>
              <a:off x="6516623" y="7383780"/>
              <a:ext cx="6350" cy="22860"/>
            </a:xfrm>
            <a:custGeom>
              <a:avLst/>
              <a:gdLst/>
              <a:ahLst/>
              <a:cxnLst/>
              <a:rect l="l" t="t" r="r" b="b"/>
              <a:pathLst>
                <a:path w="6350" h="22859">
                  <a:moveTo>
                    <a:pt x="0" y="22859"/>
                  </a:moveTo>
                  <a:lnTo>
                    <a:pt x="0" y="0"/>
                  </a:lnTo>
                </a:path>
                <a:path w="6350" h="22859">
                  <a:moveTo>
                    <a:pt x="0" y="22859"/>
                  </a:moveTo>
                  <a:lnTo>
                    <a:pt x="0" y="0"/>
                  </a:lnTo>
                </a:path>
                <a:path w="6350" h="22859">
                  <a:moveTo>
                    <a:pt x="1524" y="22859"/>
                  </a:moveTo>
                  <a:lnTo>
                    <a:pt x="1524" y="0"/>
                  </a:lnTo>
                </a:path>
                <a:path w="6350" h="22859">
                  <a:moveTo>
                    <a:pt x="3048" y="22859"/>
                  </a:moveTo>
                  <a:lnTo>
                    <a:pt x="3048" y="0"/>
                  </a:lnTo>
                </a:path>
                <a:path w="6350" h="22859">
                  <a:moveTo>
                    <a:pt x="4572" y="22859"/>
                  </a:moveTo>
                  <a:lnTo>
                    <a:pt x="4572" y="0"/>
                  </a:lnTo>
                </a:path>
                <a:path w="6350" h="22859">
                  <a:moveTo>
                    <a:pt x="4572" y="22859"/>
                  </a:moveTo>
                  <a:lnTo>
                    <a:pt x="4572" y="0"/>
                  </a:lnTo>
                </a:path>
                <a:path w="6350" h="22859">
                  <a:moveTo>
                    <a:pt x="6096" y="22859"/>
                  </a:moveTo>
                  <a:lnTo>
                    <a:pt x="6096" y="0"/>
                  </a:lnTo>
                </a:path>
              </a:pathLst>
            </a:custGeom>
            <a:ln w="476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698" name="object 2698"/>
            <p:cNvSpPr/>
            <p:nvPr/>
          </p:nvSpPr>
          <p:spPr>
            <a:xfrm>
              <a:off x="6523482" y="7381398"/>
              <a:ext cx="0" cy="27940"/>
            </a:xfrm>
            <a:custGeom>
              <a:avLst/>
              <a:gdLst/>
              <a:ahLst/>
              <a:cxnLst/>
              <a:rect l="l" t="t" r="r" b="b"/>
              <a:pathLst>
                <a:path h="27940">
                  <a:moveTo>
                    <a:pt x="0" y="0"/>
                  </a:moveTo>
                  <a:lnTo>
                    <a:pt x="0" y="27622"/>
                  </a:lnTo>
                </a:path>
                <a:path h="27940">
                  <a:moveTo>
                    <a:pt x="0" y="0"/>
                  </a:moveTo>
                  <a:lnTo>
                    <a:pt x="0" y="27622"/>
                  </a:lnTo>
                </a:path>
              </a:pathLst>
            </a:custGeom>
            <a:ln w="6286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699" name="object 2699"/>
            <p:cNvSpPr/>
            <p:nvPr/>
          </p:nvSpPr>
          <p:spPr>
            <a:xfrm>
              <a:off x="6524244" y="7383780"/>
              <a:ext cx="1905" cy="22860"/>
            </a:xfrm>
            <a:custGeom>
              <a:avLst/>
              <a:gdLst/>
              <a:ahLst/>
              <a:cxnLst/>
              <a:rect l="l" t="t" r="r" b="b"/>
              <a:pathLst>
                <a:path w="1904" h="22859">
                  <a:moveTo>
                    <a:pt x="761" y="-2381"/>
                  </a:moveTo>
                  <a:lnTo>
                    <a:pt x="761" y="25240"/>
                  </a:lnTo>
                </a:path>
              </a:pathLst>
            </a:custGeom>
            <a:ln w="6286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700" name="object 2700"/>
            <p:cNvSpPr/>
            <p:nvPr/>
          </p:nvSpPr>
          <p:spPr>
            <a:xfrm>
              <a:off x="6525767" y="7383780"/>
              <a:ext cx="1905" cy="22860"/>
            </a:xfrm>
            <a:custGeom>
              <a:avLst/>
              <a:gdLst/>
              <a:ahLst/>
              <a:cxnLst/>
              <a:rect l="l" t="t" r="r" b="b"/>
              <a:pathLst>
                <a:path w="1904" h="22859">
                  <a:moveTo>
                    <a:pt x="762" y="-2381"/>
                  </a:moveTo>
                  <a:lnTo>
                    <a:pt x="762" y="25240"/>
                  </a:lnTo>
                </a:path>
              </a:pathLst>
            </a:custGeom>
            <a:ln w="6286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701" name="object 2701"/>
            <p:cNvSpPr/>
            <p:nvPr/>
          </p:nvSpPr>
          <p:spPr>
            <a:xfrm>
              <a:off x="6528054" y="7381398"/>
              <a:ext cx="0" cy="27940"/>
            </a:xfrm>
            <a:custGeom>
              <a:avLst/>
              <a:gdLst/>
              <a:ahLst/>
              <a:cxnLst/>
              <a:rect l="l" t="t" r="r" b="b"/>
              <a:pathLst>
                <a:path h="27940">
                  <a:moveTo>
                    <a:pt x="0" y="0"/>
                  </a:moveTo>
                  <a:lnTo>
                    <a:pt x="0" y="27622"/>
                  </a:lnTo>
                </a:path>
                <a:path h="27940">
                  <a:moveTo>
                    <a:pt x="0" y="0"/>
                  </a:moveTo>
                  <a:lnTo>
                    <a:pt x="0" y="27622"/>
                  </a:lnTo>
                </a:path>
              </a:pathLst>
            </a:custGeom>
            <a:ln w="6286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702" name="object 2702"/>
            <p:cNvSpPr/>
            <p:nvPr/>
          </p:nvSpPr>
          <p:spPr>
            <a:xfrm>
              <a:off x="6528815" y="7383780"/>
              <a:ext cx="1905" cy="22860"/>
            </a:xfrm>
            <a:custGeom>
              <a:avLst/>
              <a:gdLst/>
              <a:ahLst/>
              <a:cxnLst/>
              <a:rect l="l" t="t" r="r" b="b"/>
              <a:pathLst>
                <a:path w="1904" h="22859">
                  <a:moveTo>
                    <a:pt x="761" y="-2381"/>
                  </a:moveTo>
                  <a:lnTo>
                    <a:pt x="761" y="25240"/>
                  </a:lnTo>
                </a:path>
              </a:pathLst>
            </a:custGeom>
            <a:ln w="6286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703" name="object 2703"/>
            <p:cNvSpPr/>
            <p:nvPr/>
          </p:nvSpPr>
          <p:spPr>
            <a:xfrm>
              <a:off x="6530339" y="7383780"/>
              <a:ext cx="0" cy="22860"/>
            </a:xfrm>
            <a:custGeom>
              <a:avLst/>
              <a:gdLst/>
              <a:ahLst/>
              <a:cxnLst/>
              <a:rect l="l" t="t" r="r" b="b"/>
              <a:pathLst>
                <a:path h="22859">
                  <a:moveTo>
                    <a:pt x="0" y="22859"/>
                  </a:moveTo>
                  <a:lnTo>
                    <a:pt x="0" y="0"/>
                  </a:lnTo>
                </a:path>
              </a:pathLst>
            </a:custGeom>
            <a:ln w="476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704" name="object 2704"/>
            <p:cNvSpPr/>
            <p:nvPr/>
          </p:nvSpPr>
          <p:spPr>
            <a:xfrm>
              <a:off x="6532626" y="7381398"/>
              <a:ext cx="0" cy="27940"/>
            </a:xfrm>
            <a:custGeom>
              <a:avLst/>
              <a:gdLst/>
              <a:ahLst/>
              <a:cxnLst/>
              <a:rect l="l" t="t" r="r" b="b"/>
              <a:pathLst>
                <a:path h="27940">
                  <a:moveTo>
                    <a:pt x="0" y="0"/>
                  </a:moveTo>
                  <a:lnTo>
                    <a:pt x="0" y="27622"/>
                  </a:lnTo>
                </a:path>
                <a:path h="27940">
                  <a:moveTo>
                    <a:pt x="0" y="0"/>
                  </a:moveTo>
                  <a:lnTo>
                    <a:pt x="0" y="27622"/>
                  </a:lnTo>
                </a:path>
              </a:pathLst>
            </a:custGeom>
            <a:ln w="6286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705" name="object 2705"/>
            <p:cNvSpPr/>
            <p:nvPr/>
          </p:nvSpPr>
          <p:spPr>
            <a:xfrm>
              <a:off x="6533388" y="7383780"/>
              <a:ext cx="3175" cy="22860"/>
            </a:xfrm>
            <a:custGeom>
              <a:avLst/>
              <a:gdLst/>
              <a:ahLst/>
              <a:cxnLst/>
              <a:rect l="l" t="t" r="r" b="b"/>
              <a:pathLst>
                <a:path w="3175" h="22859">
                  <a:moveTo>
                    <a:pt x="0" y="22859"/>
                  </a:moveTo>
                  <a:lnTo>
                    <a:pt x="0" y="0"/>
                  </a:lnTo>
                </a:path>
                <a:path w="3175" h="22859">
                  <a:moveTo>
                    <a:pt x="1524" y="22859"/>
                  </a:moveTo>
                  <a:lnTo>
                    <a:pt x="1524" y="0"/>
                  </a:lnTo>
                </a:path>
                <a:path w="3175" h="22859">
                  <a:moveTo>
                    <a:pt x="1524" y="22859"/>
                  </a:moveTo>
                  <a:lnTo>
                    <a:pt x="1524" y="0"/>
                  </a:lnTo>
                </a:path>
                <a:path w="3175" h="22859">
                  <a:moveTo>
                    <a:pt x="3048" y="22859"/>
                  </a:moveTo>
                  <a:lnTo>
                    <a:pt x="3048" y="0"/>
                  </a:lnTo>
                </a:path>
              </a:pathLst>
            </a:custGeom>
            <a:ln w="476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706" name="object 2706"/>
            <p:cNvSpPr/>
            <p:nvPr/>
          </p:nvSpPr>
          <p:spPr>
            <a:xfrm>
              <a:off x="6536435" y="7383780"/>
              <a:ext cx="1905" cy="22860"/>
            </a:xfrm>
            <a:custGeom>
              <a:avLst/>
              <a:gdLst/>
              <a:ahLst/>
              <a:cxnLst/>
              <a:rect l="l" t="t" r="r" b="b"/>
              <a:pathLst>
                <a:path w="1904" h="22859">
                  <a:moveTo>
                    <a:pt x="762" y="-2381"/>
                  </a:moveTo>
                  <a:lnTo>
                    <a:pt x="762" y="25240"/>
                  </a:lnTo>
                </a:path>
              </a:pathLst>
            </a:custGeom>
            <a:ln w="6286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707" name="object 2707"/>
            <p:cNvSpPr/>
            <p:nvPr/>
          </p:nvSpPr>
          <p:spPr>
            <a:xfrm>
              <a:off x="6538722" y="7381398"/>
              <a:ext cx="0" cy="27940"/>
            </a:xfrm>
            <a:custGeom>
              <a:avLst/>
              <a:gdLst/>
              <a:ahLst/>
              <a:cxnLst/>
              <a:rect l="l" t="t" r="r" b="b"/>
              <a:pathLst>
                <a:path h="27940">
                  <a:moveTo>
                    <a:pt x="0" y="0"/>
                  </a:moveTo>
                  <a:lnTo>
                    <a:pt x="0" y="27622"/>
                  </a:lnTo>
                </a:path>
                <a:path h="27940">
                  <a:moveTo>
                    <a:pt x="0" y="0"/>
                  </a:moveTo>
                  <a:lnTo>
                    <a:pt x="0" y="27622"/>
                  </a:lnTo>
                </a:path>
              </a:pathLst>
            </a:custGeom>
            <a:ln w="6286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708" name="object 2708"/>
            <p:cNvSpPr/>
            <p:nvPr/>
          </p:nvSpPr>
          <p:spPr>
            <a:xfrm>
              <a:off x="6541007" y="7383780"/>
              <a:ext cx="0" cy="22860"/>
            </a:xfrm>
            <a:custGeom>
              <a:avLst/>
              <a:gdLst/>
              <a:ahLst/>
              <a:cxnLst/>
              <a:rect l="l" t="t" r="r" b="b"/>
              <a:pathLst>
                <a:path h="22859">
                  <a:moveTo>
                    <a:pt x="0" y="22859"/>
                  </a:moveTo>
                  <a:lnTo>
                    <a:pt x="0" y="0"/>
                  </a:lnTo>
                </a:path>
              </a:pathLst>
            </a:custGeom>
            <a:ln w="476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709" name="object 2709"/>
            <p:cNvSpPr/>
            <p:nvPr/>
          </p:nvSpPr>
          <p:spPr>
            <a:xfrm>
              <a:off x="6541007" y="7383780"/>
              <a:ext cx="1905" cy="22860"/>
            </a:xfrm>
            <a:custGeom>
              <a:avLst/>
              <a:gdLst/>
              <a:ahLst/>
              <a:cxnLst/>
              <a:rect l="l" t="t" r="r" b="b"/>
              <a:pathLst>
                <a:path w="1904" h="22859">
                  <a:moveTo>
                    <a:pt x="762" y="-2381"/>
                  </a:moveTo>
                  <a:lnTo>
                    <a:pt x="762" y="25240"/>
                  </a:lnTo>
                </a:path>
              </a:pathLst>
            </a:custGeom>
            <a:ln w="6286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710" name="object 2710"/>
            <p:cNvSpPr/>
            <p:nvPr/>
          </p:nvSpPr>
          <p:spPr>
            <a:xfrm>
              <a:off x="6544055" y="7383780"/>
              <a:ext cx="0" cy="22860"/>
            </a:xfrm>
            <a:custGeom>
              <a:avLst/>
              <a:gdLst/>
              <a:ahLst/>
              <a:cxnLst/>
              <a:rect l="l" t="t" r="r" b="b"/>
              <a:pathLst>
                <a:path h="22859">
                  <a:moveTo>
                    <a:pt x="0" y="22859"/>
                  </a:moveTo>
                  <a:lnTo>
                    <a:pt x="0" y="0"/>
                  </a:lnTo>
                </a:path>
                <a:path h="22859">
                  <a:moveTo>
                    <a:pt x="0" y="22859"/>
                  </a:moveTo>
                  <a:lnTo>
                    <a:pt x="0" y="0"/>
                  </a:lnTo>
                </a:path>
              </a:pathLst>
            </a:custGeom>
            <a:ln w="476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711" name="object 2711"/>
            <p:cNvSpPr/>
            <p:nvPr/>
          </p:nvSpPr>
          <p:spPr>
            <a:xfrm>
              <a:off x="6544055" y="7383780"/>
              <a:ext cx="1905" cy="22860"/>
            </a:xfrm>
            <a:custGeom>
              <a:avLst/>
              <a:gdLst/>
              <a:ahLst/>
              <a:cxnLst/>
              <a:rect l="l" t="t" r="r" b="b"/>
              <a:pathLst>
                <a:path w="1904" h="22859">
                  <a:moveTo>
                    <a:pt x="762" y="-2381"/>
                  </a:moveTo>
                  <a:lnTo>
                    <a:pt x="762" y="25240"/>
                  </a:lnTo>
                </a:path>
              </a:pathLst>
            </a:custGeom>
            <a:ln w="6286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712" name="object 2712"/>
            <p:cNvSpPr/>
            <p:nvPr/>
          </p:nvSpPr>
          <p:spPr>
            <a:xfrm>
              <a:off x="6545579" y="7383780"/>
              <a:ext cx="0" cy="22860"/>
            </a:xfrm>
            <a:custGeom>
              <a:avLst/>
              <a:gdLst/>
              <a:ahLst/>
              <a:cxnLst/>
              <a:rect l="l" t="t" r="r" b="b"/>
              <a:pathLst>
                <a:path h="22859">
                  <a:moveTo>
                    <a:pt x="0" y="22859"/>
                  </a:moveTo>
                  <a:lnTo>
                    <a:pt x="0" y="0"/>
                  </a:lnTo>
                </a:path>
                <a:path h="22859">
                  <a:moveTo>
                    <a:pt x="0" y="22859"/>
                  </a:moveTo>
                  <a:lnTo>
                    <a:pt x="0" y="0"/>
                  </a:lnTo>
                </a:path>
              </a:pathLst>
            </a:custGeom>
            <a:ln w="476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713" name="object 2713"/>
            <p:cNvSpPr/>
            <p:nvPr/>
          </p:nvSpPr>
          <p:spPr>
            <a:xfrm>
              <a:off x="6547103" y="7383780"/>
              <a:ext cx="1905" cy="22860"/>
            </a:xfrm>
            <a:custGeom>
              <a:avLst/>
              <a:gdLst/>
              <a:ahLst/>
              <a:cxnLst/>
              <a:rect l="l" t="t" r="r" b="b"/>
              <a:pathLst>
                <a:path w="1904" h="22859">
                  <a:moveTo>
                    <a:pt x="762" y="-2381"/>
                  </a:moveTo>
                  <a:lnTo>
                    <a:pt x="762" y="25240"/>
                  </a:lnTo>
                </a:path>
              </a:pathLst>
            </a:custGeom>
            <a:ln w="6286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714" name="object 2714"/>
            <p:cNvSpPr/>
            <p:nvPr/>
          </p:nvSpPr>
          <p:spPr>
            <a:xfrm>
              <a:off x="6548628" y="7383780"/>
              <a:ext cx="0" cy="22860"/>
            </a:xfrm>
            <a:custGeom>
              <a:avLst/>
              <a:gdLst/>
              <a:ahLst/>
              <a:cxnLst/>
              <a:rect l="l" t="t" r="r" b="b"/>
              <a:pathLst>
                <a:path h="22859">
                  <a:moveTo>
                    <a:pt x="0" y="22859"/>
                  </a:moveTo>
                  <a:lnTo>
                    <a:pt x="0" y="0"/>
                  </a:lnTo>
                </a:path>
              </a:pathLst>
            </a:custGeom>
            <a:ln w="476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715" name="object 2715"/>
            <p:cNvSpPr/>
            <p:nvPr/>
          </p:nvSpPr>
          <p:spPr>
            <a:xfrm>
              <a:off x="6550914" y="7381398"/>
              <a:ext cx="0" cy="27940"/>
            </a:xfrm>
            <a:custGeom>
              <a:avLst/>
              <a:gdLst/>
              <a:ahLst/>
              <a:cxnLst/>
              <a:rect l="l" t="t" r="r" b="b"/>
              <a:pathLst>
                <a:path h="27940">
                  <a:moveTo>
                    <a:pt x="0" y="0"/>
                  </a:moveTo>
                  <a:lnTo>
                    <a:pt x="0" y="27622"/>
                  </a:lnTo>
                </a:path>
                <a:path h="27940">
                  <a:moveTo>
                    <a:pt x="0" y="0"/>
                  </a:moveTo>
                  <a:lnTo>
                    <a:pt x="0" y="27622"/>
                  </a:lnTo>
                </a:path>
              </a:pathLst>
            </a:custGeom>
            <a:ln w="6286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716" name="object 2716"/>
            <p:cNvSpPr/>
            <p:nvPr/>
          </p:nvSpPr>
          <p:spPr>
            <a:xfrm>
              <a:off x="6551676" y="7383780"/>
              <a:ext cx="0" cy="22860"/>
            </a:xfrm>
            <a:custGeom>
              <a:avLst/>
              <a:gdLst/>
              <a:ahLst/>
              <a:cxnLst/>
              <a:rect l="l" t="t" r="r" b="b"/>
              <a:pathLst>
                <a:path h="22859">
                  <a:moveTo>
                    <a:pt x="0" y="22859"/>
                  </a:moveTo>
                  <a:lnTo>
                    <a:pt x="0" y="0"/>
                  </a:lnTo>
                </a:path>
              </a:pathLst>
            </a:custGeom>
            <a:ln w="476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717" name="object 2717"/>
            <p:cNvSpPr/>
            <p:nvPr/>
          </p:nvSpPr>
          <p:spPr>
            <a:xfrm>
              <a:off x="6551676" y="7383780"/>
              <a:ext cx="1905" cy="22860"/>
            </a:xfrm>
            <a:custGeom>
              <a:avLst/>
              <a:gdLst/>
              <a:ahLst/>
              <a:cxnLst/>
              <a:rect l="l" t="t" r="r" b="b"/>
              <a:pathLst>
                <a:path w="1904" h="22859">
                  <a:moveTo>
                    <a:pt x="761" y="-2381"/>
                  </a:moveTo>
                  <a:lnTo>
                    <a:pt x="761" y="25240"/>
                  </a:lnTo>
                </a:path>
              </a:pathLst>
            </a:custGeom>
            <a:ln w="6286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718" name="object 2718"/>
            <p:cNvSpPr/>
            <p:nvPr/>
          </p:nvSpPr>
          <p:spPr>
            <a:xfrm>
              <a:off x="6554723" y="7383780"/>
              <a:ext cx="5080" cy="22860"/>
            </a:xfrm>
            <a:custGeom>
              <a:avLst/>
              <a:gdLst/>
              <a:ahLst/>
              <a:cxnLst/>
              <a:rect l="l" t="t" r="r" b="b"/>
              <a:pathLst>
                <a:path w="5079" h="22859">
                  <a:moveTo>
                    <a:pt x="0" y="22859"/>
                  </a:moveTo>
                  <a:lnTo>
                    <a:pt x="0" y="0"/>
                  </a:lnTo>
                </a:path>
                <a:path w="5079" h="22859">
                  <a:moveTo>
                    <a:pt x="0" y="22859"/>
                  </a:moveTo>
                  <a:lnTo>
                    <a:pt x="0" y="0"/>
                  </a:lnTo>
                </a:path>
                <a:path w="5079" h="22859">
                  <a:moveTo>
                    <a:pt x="1524" y="22859"/>
                  </a:moveTo>
                  <a:lnTo>
                    <a:pt x="1524" y="0"/>
                  </a:lnTo>
                </a:path>
                <a:path w="5079" h="22859">
                  <a:moveTo>
                    <a:pt x="3048" y="22859"/>
                  </a:moveTo>
                  <a:lnTo>
                    <a:pt x="3048" y="0"/>
                  </a:lnTo>
                </a:path>
                <a:path w="5079" h="22859">
                  <a:moveTo>
                    <a:pt x="3048" y="22859"/>
                  </a:moveTo>
                  <a:lnTo>
                    <a:pt x="3048" y="0"/>
                  </a:lnTo>
                </a:path>
                <a:path w="5079" h="22859">
                  <a:moveTo>
                    <a:pt x="4572" y="22859"/>
                  </a:moveTo>
                  <a:lnTo>
                    <a:pt x="4572" y="0"/>
                  </a:lnTo>
                </a:path>
                <a:path w="5079" h="22859">
                  <a:moveTo>
                    <a:pt x="4572" y="22859"/>
                  </a:moveTo>
                  <a:lnTo>
                    <a:pt x="4572" y="0"/>
                  </a:lnTo>
                </a:path>
              </a:pathLst>
            </a:custGeom>
            <a:ln w="476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719" name="object 2719"/>
            <p:cNvSpPr/>
            <p:nvPr/>
          </p:nvSpPr>
          <p:spPr>
            <a:xfrm>
              <a:off x="6561582" y="7381398"/>
              <a:ext cx="0" cy="27940"/>
            </a:xfrm>
            <a:custGeom>
              <a:avLst/>
              <a:gdLst/>
              <a:ahLst/>
              <a:cxnLst/>
              <a:rect l="l" t="t" r="r" b="b"/>
              <a:pathLst>
                <a:path h="27940">
                  <a:moveTo>
                    <a:pt x="0" y="0"/>
                  </a:moveTo>
                  <a:lnTo>
                    <a:pt x="0" y="27622"/>
                  </a:lnTo>
                </a:path>
                <a:path h="27940">
                  <a:moveTo>
                    <a:pt x="0" y="0"/>
                  </a:moveTo>
                  <a:lnTo>
                    <a:pt x="0" y="27622"/>
                  </a:lnTo>
                </a:path>
              </a:pathLst>
            </a:custGeom>
            <a:ln w="6286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720" name="object 2720"/>
            <p:cNvSpPr/>
            <p:nvPr/>
          </p:nvSpPr>
          <p:spPr>
            <a:xfrm>
              <a:off x="6562344" y="7383780"/>
              <a:ext cx="1905" cy="22860"/>
            </a:xfrm>
            <a:custGeom>
              <a:avLst/>
              <a:gdLst/>
              <a:ahLst/>
              <a:cxnLst/>
              <a:rect l="l" t="t" r="r" b="b"/>
              <a:pathLst>
                <a:path w="1904" h="22859">
                  <a:moveTo>
                    <a:pt x="761" y="-2381"/>
                  </a:moveTo>
                  <a:lnTo>
                    <a:pt x="761" y="25240"/>
                  </a:lnTo>
                </a:path>
              </a:pathLst>
            </a:custGeom>
            <a:ln w="6286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721" name="object 2721"/>
            <p:cNvSpPr/>
            <p:nvPr/>
          </p:nvSpPr>
          <p:spPr>
            <a:xfrm>
              <a:off x="6563867" y="7383780"/>
              <a:ext cx="1905" cy="22860"/>
            </a:xfrm>
            <a:custGeom>
              <a:avLst/>
              <a:gdLst/>
              <a:ahLst/>
              <a:cxnLst/>
              <a:rect l="l" t="t" r="r" b="b"/>
              <a:pathLst>
                <a:path w="1904" h="22859">
                  <a:moveTo>
                    <a:pt x="762" y="-2381"/>
                  </a:moveTo>
                  <a:lnTo>
                    <a:pt x="762" y="25240"/>
                  </a:lnTo>
                </a:path>
              </a:pathLst>
            </a:custGeom>
            <a:ln w="6286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722" name="object 2722"/>
            <p:cNvSpPr/>
            <p:nvPr/>
          </p:nvSpPr>
          <p:spPr>
            <a:xfrm>
              <a:off x="6566154" y="7381398"/>
              <a:ext cx="0" cy="27940"/>
            </a:xfrm>
            <a:custGeom>
              <a:avLst/>
              <a:gdLst/>
              <a:ahLst/>
              <a:cxnLst/>
              <a:rect l="l" t="t" r="r" b="b"/>
              <a:pathLst>
                <a:path h="27940">
                  <a:moveTo>
                    <a:pt x="0" y="0"/>
                  </a:moveTo>
                  <a:lnTo>
                    <a:pt x="0" y="27622"/>
                  </a:lnTo>
                </a:path>
                <a:path h="27940">
                  <a:moveTo>
                    <a:pt x="0" y="0"/>
                  </a:moveTo>
                  <a:lnTo>
                    <a:pt x="0" y="27622"/>
                  </a:lnTo>
                </a:path>
              </a:pathLst>
            </a:custGeom>
            <a:ln w="6286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723" name="object 2723"/>
            <p:cNvSpPr/>
            <p:nvPr/>
          </p:nvSpPr>
          <p:spPr>
            <a:xfrm>
              <a:off x="6566915" y="7383780"/>
              <a:ext cx="7620" cy="22860"/>
            </a:xfrm>
            <a:custGeom>
              <a:avLst/>
              <a:gdLst/>
              <a:ahLst/>
              <a:cxnLst/>
              <a:rect l="l" t="t" r="r" b="b"/>
              <a:pathLst>
                <a:path w="7620" h="22859">
                  <a:moveTo>
                    <a:pt x="0" y="22859"/>
                  </a:moveTo>
                  <a:lnTo>
                    <a:pt x="0" y="0"/>
                  </a:lnTo>
                </a:path>
                <a:path w="7620" h="22859">
                  <a:moveTo>
                    <a:pt x="1523" y="22859"/>
                  </a:moveTo>
                  <a:lnTo>
                    <a:pt x="1523" y="0"/>
                  </a:lnTo>
                </a:path>
                <a:path w="7620" h="22859">
                  <a:moveTo>
                    <a:pt x="1523" y="22859"/>
                  </a:moveTo>
                  <a:lnTo>
                    <a:pt x="1523" y="0"/>
                  </a:lnTo>
                </a:path>
                <a:path w="7620" h="22859">
                  <a:moveTo>
                    <a:pt x="3048" y="22859"/>
                  </a:moveTo>
                  <a:lnTo>
                    <a:pt x="3048" y="0"/>
                  </a:lnTo>
                </a:path>
                <a:path w="7620" h="22859">
                  <a:moveTo>
                    <a:pt x="4571" y="22859"/>
                  </a:moveTo>
                  <a:lnTo>
                    <a:pt x="4571" y="0"/>
                  </a:lnTo>
                </a:path>
                <a:path w="7620" h="22859">
                  <a:moveTo>
                    <a:pt x="6096" y="22859"/>
                  </a:moveTo>
                  <a:lnTo>
                    <a:pt x="6096" y="0"/>
                  </a:lnTo>
                </a:path>
                <a:path w="7620" h="22859">
                  <a:moveTo>
                    <a:pt x="6096" y="22859"/>
                  </a:moveTo>
                  <a:lnTo>
                    <a:pt x="6096" y="0"/>
                  </a:lnTo>
                </a:path>
                <a:path w="7620" h="22859">
                  <a:moveTo>
                    <a:pt x="7619" y="22859"/>
                  </a:moveTo>
                  <a:lnTo>
                    <a:pt x="7619" y="0"/>
                  </a:lnTo>
                </a:path>
              </a:pathLst>
            </a:custGeom>
            <a:ln w="476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724" name="object 2724"/>
            <p:cNvSpPr/>
            <p:nvPr/>
          </p:nvSpPr>
          <p:spPr>
            <a:xfrm>
              <a:off x="6574535" y="7383780"/>
              <a:ext cx="1905" cy="22860"/>
            </a:xfrm>
            <a:custGeom>
              <a:avLst/>
              <a:gdLst/>
              <a:ahLst/>
              <a:cxnLst/>
              <a:rect l="l" t="t" r="r" b="b"/>
              <a:pathLst>
                <a:path w="1904" h="22859">
                  <a:moveTo>
                    <a:pt x="762" y="-2381"/>
                  </a:moveTo>
                  <a:lnTo>
                    <a:pt x="762" y="25240"/>
                  </a:lnTo>
                </a:path>
              </a:pathLst>
            </a:custGeom>
            <a:ln w="6286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725" name="object 2725"/>
            <p:cNvSpPr/>
            <p:nvPr/>
          </p:nvSpPr>
          <p:spPr>
            <a:xfrm>
              <a:off x="6576822" y="7381398"/>
              <a:ext cx="0" cy="27940"/>
            </a:xfrm>
            <a:custGeom>
              <a:avLst/>
              <a:gdLst/>
              <a:ahLst/>
              <a:cxnLst/>
              <a:rect l="l" t="t" r="r" b="b"/>
              <a:pathLst>
                <a:path h="27940">
                  <a:moveTo>
                    <a:pt x="0" y="0"/>
                  </a:moveTo>
                  <a:lnTo>
                    <a:pt x="0" y="27622"/>
                  </a:lnTo>
                </a:path>
                <a:path h="27940">
                  <a:moveTo>
                    <a:pt x="0" y="0"/>
                  </a:moveTo>
                  <a:lnTo>
                    <a:pt x="0" y="27622"/>
                  </a:lnTo>
                </a:path>
              </a:pathLst>
            </a:custGeom>
            <a:ln w="6286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726" name="object 2726"/>
            <p:cNvSpPr/>
            <p:nvPr/>
          </p:nvSpPr>
          <p:spPr>
            <a:xfrm>
              <a:off x="6577584" y="7383780"/>
              <a:ext cx="1905" cy="22860"/>
            </a:xfrm>
            <a:custGeom>
              <a:avLst/>
              <a:gdLst/>
              <a:ahLst/>
              <a:cxnLst/>
              <a:rect l="l" t="t" r="r" b="b"/>
              <a:pathLst>
                <a:path w="1904" h="22859">
                  <a:moveTo>
                    <a:pt x="761" y="-2381"/>
                  </a:moveTo>
                  <a:lnTo>
                    <a:pt x="761" y="25240"/>
                  </a:lnTo>
                </a:path>
              </a:pathLst>
            </a:custGeom>
            <a:ln w="6286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727" name="object 2727"/>
            <p:cNvSpPr/>
            <p:nvPr/>
          </p:nvSpPr>
          <p:spPr>
            <a:xfrm>
              <a:off x="6579870" y="7381398"/>
              <a:ext cx="0" cy="27940"/>
            </a:xfrm>
            <a:custGeom>
              <a:avLst/>
              <a:gdLst/>
              <a:ahLst/>
              <a:cxnLst/>
              <a:rect l="l" t="t" r="r" b="b"/>
              <a:pathLst>
                <a:path h="27940">
                  <a:moveTo>
                    <a:pt x="0" y="0"/>
                  </a:moveTo>
                  <a:lnTo>
                    <a:pt x="0" y="27622"/>
                  </a:lnTo>
                </a:path>
                <a:path h="27940">
                  <a:moveTo>
                    <a:pt x="0" y="0"/>
                  </a:moveTo>
                  <a:lnTo>
                    <a:pt x="0" y="27622"/>
                  </a:lnTo>
                </a:path>
              </a:pathLst>
            </a:custGeom>
            <a:ln w="6286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728" name="object 2728"/>
            <p:cNvSpPr/>
            <p:nvPr/>
          </p:nvSpPr>
          <p:spPr>
            <a:xfrm>
              <a:off x="6580632" y="7383780"/>
              <a:ext cx="1905" cy="22860"/>
            </a:xfrm>
            <a:custGeom>
              <a:avLst/>
              <a:gdLst/>
              <a:ahLst/>
              <a:cxnLst/>
              <a:rect l="l" t="t" r="r" b="b"/>
              <a:pathLst>
                <a:path w="1904" h="22859">
                  <a:moveTo>
                    <a:pt x="761" y="-2381"/>
                  </a:moveTo>
                  <a:lnTo>
                    <a:pt x="761" y="25240"/>
                  </a:lnTo>
                </a:path>
              </a:pathLst>
            </a:custGeom>
            <a:ln w="6286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729" name="object 2729"/>
            <p:cNvSpPr/>
            <p:nvPr/>
          </p:nvSpPr>
          <p:spPr>
            <a:xfrm>
              <a:off x="6582155" y="7383780"/>
              <a:ext cx="1905" cy="22860"/>
            </a:xfrm>
            <a:custGeom>
              <a:avLst/>
              <a:gdLst/>
              <a:ahLst/>
              <a:cxnLst/>
              <a:rect l="l" t="t" r="r" b="b"/>
              <a:pathLst>
                <a:path w="1904" h="22859">
                  <a:moveTo>
                    <a:pt x="0" y="22859"/>
                  </a:moveTo>
                  <a:lnTo>
                    <a:pt x="0" y="0"/>
                  </a:lnTo>
                </a:path>
                <a:path w="1904" h="22859">
                  <a:moveTo>
                    <a:pt x="1524" y="22859"/>
                  </a:moveTo>
                  <a:lnTo>
                    <a:pt x="1524" y="0"/>
                  </a:lnTo>
                </a:path>
                <a:path w="1904" h="22859">
                  <a:moveTo>
                    <a:pt x="1524" y="22859"/>
                  </a:moveTo>
                  <a:lnTo>
                    <a:pt x="1524" y="0"/>
                  </a:lnTo>
                </a:path>
              </a:pathLst>
            </a:custGeom>
            <a:ln w="476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730" name="object 2730"/>
            <p:cNvSpPr/>
            <p:nvPr/>
          </p:nvSpPr>
          <p:spPr>
            <a:xfrm>
              <a:off x="6585203" y="7383780"/>
              <a:ext cx="1905" cy="22860"/>
            </a:xfrm>
            <a:custGeom>
              <a:avLst/>
              <a:gdLst/>
              <a:ahLst/>
              <a:cxnLst/>
              <a:rect l="l" t="t" r="r" b="b"/>
              <a:pathLst>
                <a:path w="1904" h="22859">
                  <a:moveTo>
                    <a:pt x="762" y="-2381"/>
                  </a:moveTo>
                  <a:lnTo>
                    <a:pt x="762" y="25240"/>
                  </a:lnTo>
                </a:path>
              </a:pathLst>
            </a:custGeom>
            <a:ln w="6286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731" name="object 2731"/>
            <p:cNvSpPr/>
            <p:nvPr/>
          </p:nvSpPr>
          <p:spPr>
            <a:xfrm>
              <a:off x="6586728" y="7383780"/>
              <a:ext cx="1905" cy="22860"/>
            </a:xfrm>
            <a:custGeom>
              <a:avLst/>
              <a:gdLst/>
              <a:ahLst/>
              <a:cxnLst/>
              <a:rect l="l" t="t" r="r" b="b"/>
              <a:pathLst>
                <a:path w="1904" h="22859">
                  <a:moveTo>
                    <a:pt x="0" y="22859"/>
                  </a:moveTo>
                  <a:lnTo>
                    <a:pt x="0" y="0"/>
                  </a:lnTo>
                </a:path>
                <a:path w="1904" h="22859">
                  <a:moveTo>
                    <a:pt x="1523" y="22859"/>
                  </a:moveTo>
                  <a:lnTo>
                    <a:pt x="1523" y="0"/>
                  </a:lnTo>
                </a:path>
                <a:path w="1904" h="22859">
                  <a:moveTo>
                    <a:pt x="1523" y="22859"/>
                  </a:moveTo>
                  <a:lnTo>
                    <a:pt x="1523" y="0"/>
                  </a:lnTo>
                </a:path>
              </a:pathLst>
            </a:custGeom>
            <a:ln w="476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732" name="object 2732"/>
            <p:cNvSpPr/>
            <p:nvPr/>
          </p:nvSpPr>
          <p:spPr>
            <a:xfrm>
              <a:off x="6588252" y="7383780"/>
              <a:ext cx="1905" cy="22860"/>
            </a:xfrm>
            <a:custGeom>
              <a:avLst/>
              <a:gdLst/>
              <a:ahLst/>
              <a:cxnLst/>
              <a:rect l="l" t="t" r="r" b="b"/>
              <a:pathLst>
                <a:path w="1904" h="22859">
                  <a:moveTo>
                    <a:pt x="762" y="-2381"/>
                  </a:moveTo>
                  <a:lnTo>
                    <a:pt x="762" y="25240"/>
                  </a:lnTo>
                </a:path>
              </a:pathLst>
            </a:custGeom>
            <a:ln w="6286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733" name="object 2733"/>
            <p:cNvSpPr/>
            <p:nvPr/>
          </p:nvSpPr>
          <p:spPr>
            <a:xfrm>
              <a:off x="6590538" y="7381398"/>
              <a:ext cx="1905" cy="27940"/>
            </a:xfrm>
            <a:custGeom>
              <a:avLst/>
              <a:gdLst/>
              <a:ahLst/>
              <a:cxnLst/>
              <a:rect l="l" t="t" r="r" b="b"/>
              <a:pathLst>
                <a:path w="1904" h="27940">
                  <a:moveTo>
                    <a:pt x="0" y="0"/>
                  </a:moveTo>
                  <a:lnTo>
                    <a:pt x="0" y="27622"/>
                  </a:lnTo>
                </a:path>
                <a:path w="1904" h="27940">
                  <a:moveTo>
                    <a:pt x="0" y="0"/>
                  </a:moveTo>
                  <a:lnTo>
                    <a:pt x="0" y="27622"/>
                  </a:lnTo>
                </a:path>
                <a:path w="1904" h="27940">
                  <a:moveTo>
                    <a:pt x="1523" y="0"/>
                  </a:moveTo>
                  <a:lnTo>
                    <a:pt x="1523" y="27622"/>
                  </a:lnTo>
                </a:path>
              </a:pathLst>
            </a:custGeom>
            <a:ln w="6286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734" name="object 2734"/>
            <p:cNvSpPr/>
            <p:nvPr/>
          </p:nvSpPr>
          <p:spPr>
            <a:xfrm>
              <a:off x="6594347" y="7383780"/>
              <a:ext cx="0" cy="22860"/>
            </a:xfrm>
            <a:custGeom>
              <a:avLst/>
              <a:gdLst/>
              <a:ahLst/>
              <a:cxnLst/>
              <a:rect l="l" t="t" r="r" b="b"/>
              <a:pathLst>
                <a:path h="22859">
                  <a:moveTo>
                    <a:pt x="0" y="22859"/>
                  </a:moveTo>
                  <a:lnTo>
                    <a:pt x="0" y="0"/>
                  </a:lnTo>
                </a:path>
              </a:pathLst>
            </a:custGeom>
            <a:ln w="476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735" name="object 2735"/>
            <p:cNvSpPr/>
            <p:nvPr/>
          </p:nvSpPr>
          <p:spPr>
            <a:xfrm>
              <a:off x="6595109" y="7381398"/>
              <a:ext cx="0" cy="27940"/>
            </a:xfrm>
            <a:custGeom>
              <a:avLst/>
              <a:gdLst/>
              <a:ahLst/>
              <a:cxnLst/>
              <a:rect l="l" t="t" r="r" b="b"/>
              <a:pathLst>
                <a:path h="27940">
                  <a:moveTo>
                    <a:pt x="0" y="0"/>
                  </a:moveTo>
                  <a:lnTo>
                    <a:pt x="0" y="27622"/>
                  </a:lnTo>
                </a:path>
                <a:path h="27940">
                  <a:moveTo>
                    <a:pt x="0" y="0"/>
                  </a:moveTo>
                  <a:lnTo>
                    <a:pt x="0" y="27622"/>
                  </a:lnTo>
                </a:path>
              </a:pathLst>
            </a:custGeom>
            <a:ln w="6286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736" name="object 2736"/>
            <p:cNvSpPr/>
            <p:nvPr/>
          </p:nvSpPr>
          <p:spPr>
            <a:xfrm>
              <a:off x="6595871" y="7383780"/>
              <a:ext cx="1905" cy="22860"/>
            </a:xfrm>
            <a:custGeom>
              <a:avLst/>
              <a:gdLst/>
              <a:ahLst/>
              <a:cxnLst/>
              <a:rect l="l" t="t" r="r" b="b"/>
              <a:pathLst>
                <a:path w="1904" h="22859">
                  <a:moveTo>
                    <a:pt x="762" y="-2381"/>
                  </a:moveTo>
                  <a:lnTo>
                    <a:pt x="762" y="25240"/>
                  </a:lnTo>
                </a:path>
              </a:pathLst>
            </a:custGeom>
            <a:ln w="6286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737" name="object 2737"/>
            <p:cNvSpPr/>
            <p:nvPr/>
          </p:nvSpPr>
          <p:spPr>
            <a:xfrm>
              <a:off x="6597396" y="7383780"/>
              <a:ext cx="0" cy="22860"/>
            </a:xfrm>
            <a:custGeom>
              <a:avLst/>
              <a:gdLst/>
              <a:ahLst/>
              <a:cxnLst/>
              <a:rect l="l" t="t" r="r" b="b"/>
              <a:pathLst>
                <a:path h="22859">
                  <a:moveTo>
                    <a:pt x="0" y="22859"/>
                  </a:moveTo>
                  <a:lnTo>
                    <a:pt x="0" y="0"/>
                  </a:lnTo>
                </a:path>
              </a:pathLst>
            </a:custGeom>
            <a:ln w="476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738" name="object 2738"/>
            <p:cNvSpPr/>
            <p:nvPr/>
          </p:nvSpPr>
          <p:spPr>
            <a:xfrm>
              <a:off x="6599682" y="7381398"/>
              <a:ext cx="0" cy="27940"/>
            </a:xfrm>
            <a:custGeom>
              <a:avLst/>
              <a:gdLst/>
              <a:ahLst/>
              <a:cxnLst/>
              <a:rect l="l" t="t" r="r" b="b"/>
              <a:pathLst>
                <a:path h="27940">
                  <a:moveTo>
                    <a:pt x="0" y="0"/>
                  </a:moveTo>
                  <a:lnTo>
                    <a:pt x="0" y="27622"/>
                  </a:lnTo>
                </a:path>
                <a:path h="27940">
                  <a:moveTo>
                    <a:pt x="0" y="0"/>
                  </a:moveTo>
                  <a:lnTo>
                    <a:pt x="0" y="27622"/>
                  </a:lnTo>
                </a:path>
              </a:pathLst>
            </a:custGeom>
            <a:ln w="6286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739" name="object 2739"/>
            <p:cNvSpPr/>
            <p:nvPr/>
          </p:nvSpPr>
          <p:spPr>
            <a:xfrm>
              <a:off x="6601967" y="7383780"/>
              <a:ext cx="0" cy="22860"/>
            </a:xfrm>
            <a:custGeom>
              <a:avLst/>
              <a:gdLst/>
              <a:ahLst/>
              <a:cxnLst/>
              <a:rect l="l" t="t" r="r" b="b"/>
              <a:pathLst>
                <a:path h="22859">
                  <a:moveTo>
                    <a:pt x="0" y="22859"/>
                  </a:moveTo>
                  <a:lnTo>
                    <a:pt x="0" y="0"/>
                  </a:lnTo>
                </a:path>
              </a:pathLst>
            </a:custGeom>
            <a:ln w="476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740" name="object 2740"/>
            <p:cNvSpPr/>
            <p:nvPr/>
          </p:nvSpPr>
          <p:spPr>
            <a:xfrm>
              <a:off x="6602729" y="7381398"/>
              <a:ext cx="0" cy="27940"/>
            </a:xfrm>
            <a:custGeom>
              <a:avLst/>
              <a:gdLst/>
              <a:ahLst/>
              <a:cxnLst/>
              <a:rect l="l" t="t" r="r" b="b"/>
              <a:pathLst>
                <a:path h="27940">
                  <a:moveTo>
                    <a:pt x="0" y="0"/>
                  </a:moveTo>
                  <a:lnTo>
                    <a:pt x="0" y="27622"/>
                  </a:lnTo>
                </a:path>
                <a:path h="27940">
                  <a:moveTo>
                    <a:pt x="0" y="0"/>
                  </a:moveTo>
                  <a:lnTo>
                    <a:pt x="0" y="27622"/>
                  </a:lnTo>
                </a:path>
              </a:pathLst>
            </a:custGeom>
            <a:ln w="6286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741" name="object 2741"/>
            <p:cNvSpPr/>
            <p:nvPr/>
          </p:nvSpPr>
          <p:spPr>
            <a:xfrm>
              <a:off x="6605015" y="7383780"/>
              <a:ext cx="1905" cy="22860"/>
            </a:xfrm>
            <a:custGeom>
              <a:avLst/>
              <a:gdLst/>
              <a:ahLst/>
              <a:cxnLst/>
              <a:rect l="l" t="t" r="r" b="b"/>
              <a:pathLst>
                <a:path w="1904" h="22859">
                  <a:moveTo>
                    <a:pt x="0" y="22859"/>
                  </a:moveTo>
                  <a:lnTo>
                    <a:pt x="0" y="0"/>
                  </a:lnTo>
                </a:path>
                <a:path w="1904" h="22859">
                  <a:moveTo>
                    <a:pt x="0" y="22859"/>
                  </a:moveTo>
                  <a:lnTo>
                    <a:pt x="0" y="0"/>
                  </a:lnTo>
                </a:path>
                <a:path w="1904" h="22859">
                  <a:moveTo>
                    <a:pt x="1523" y="22859"/>
                  </a:moveTo>
                  <a:lnTo>
                    <a:pt x="1523" y="0"/>
                  </a:lnTo>
                </a:path>
                <a:path w="1904" h="22859">
                  <a:moveTo>
                    <a:pt x="1523" y="22859"/>
                  </a:moveTo>
                  <a:lnTo>
                    <a:pt x="1523" y="0"/>
                  </a:lnTo>
                </a:path>
              </a:pathLst>
            </a:custGeom>
            <a:ln w="476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742" name="object 2742"/>
            <p:cNvSpPr/>
            <p:nvPr/>
          </p:nvSpPr>
          <p:spPr>
            <a:xfrm>
              <a:off x="6608064" y="7383780"/>
              <a:ext cx="1905" cy="22860"/>
            </a:xfrm>
            <a:custGeom>
              <a:avLst/>
              <a:gdLst/>
              <a:ahLst/>
              <a:cxnLst/>
              <a:rect l="l" t="t" r="r" b="b"/>
              <a:pathLst>
                <a:path w="1904" h="22859">
                  <a:moveTo>
                    <a:pt x="761" y="-2381"/>
                  </a:moveTo>
                  <a:lnTo>
                    <a:pt x="761" y="25240"/>
                  </a:lnTo>
                </a:path>
              </a:pathLst>
            </a:custGeom>
            <a:ln w="6286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743" name="object 2743"/>
            <p:cNvSpPr/>
            <p:nvPr/>
          </p:nvSpPr>
          <p:spPr>
            <a:xfrm>
              <a:off x="6609588" y="7383780"/>
              <a:ext cx="1905" cy="22860"/>
            </a:xfrm>
            <a:custGeom>
              <a:avLst/>
              <a:gdLst/>
              <a:ahLst/>
              <a:cxnLst/>
              <a:rect l="l" t="t" r="r" b="b"/>
              <a:pathLst>
                <a:path w="1904" h="22859">
                  <a:moveTo>
                    <a:pt x="0" y="22859"/>
                  </a:moveTo>
                  <a:lnTo>
                    <a:pt x="0" y="0"/>
                  </a:lnTo>
                </a:path>
                <a:path w="1904" h="22859">
                  <a:moveTo>
                    <a:pt x="1524" y="22859"/>
                  </a:moveTo>
                  <a:lnTo>
                    <a:pt x="1524" y="0"/>
                  </a:lnTo>
                </a:path>
                <a:path w="1904" h="22859">
                  <a:moveTo>
                    <a:pt x="1524" y="22859"/>
                  </a:moveTo>
                  <a:lnTo>
                    <a:pt x="1524" y="0"/>
                  </a:lnTo>
                </a:path>
              </a:pathLst>
            </a:custGeom>
            <a:ln w="476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744" name="object 2744"/>
            <p:cNvSpPr/>
            <p:nvPr/>
          </p:nvSpPr>
          <p:spPr>
            <a:xfrm>
              <a:off x="6611111" y="7383780"/>
              <a:ext cx="1905" cy="22860"/>
            </a:xfrm>
            <a:custGeom>
              <a:avLst/>
              <a:gdLst/>
              <a:ahLst/>
              <a:cxnLst/>
              <a:rect l="l" t="t" r="r" b="b"/>
              <a:pathLst>
                <a:path w="1904" h="22859">
                  <a:moveTo>
                    <a:pt x="761" y="-2381"/>
                  </a:moveTo>
                  <a:lnTo>
                    <a:pt x="761" y="25240"/>
                  </a:lnTo>
                </a:path>
              </a:pathLst>
            </a:custGeom>
            <a:ln w="6286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745" name="object 2745"/>
            <p:cNvSpPr/>
            <p:nvPr/>
          </p:nvSpPr>
          <p:spPr>
            <a:xfrm>
              <a:off x="6613397" y="7381398"/>
              <a:ext cx="0" cy="27940"/>
            </a:xfrm>
            <a:custGeom>
              <a:avLst/>
              <a:gdLst/>
              <a:ahLst/>
              <a:cxnLst/>
              <a:rect l="l" t="t" r="r" b="b"/>
              <a:pathLst>
                <a:path h="27940">
                  <a:moveTo>
                    <a:pt x="0" y="0"/>
                  </a:moveTo>
                  <a:lnTo>
                    <a:pt x="0" y="27622"/>
                  </a:lnTo>
                </a:path>
                <a:path h="27940">
                  <a:moveTo>
                    <a:pt x="0" y="0"/>
                  </a:moveTo>
                  <a:lnTo>
                    <a:pt x="0" y="27622"/>
                  </a:lnTo>
                </a:path>
              </a:pathLst>
            </a:custGeom>
            <a:ln w="6286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746" name="object 2746"/>
            <p:cNvSpPr/>
            <p:nvPr/>
          </p:nvSpPr>
          <p:spPr>
            <a:xfrm>
              <a:off x="6614160" y="7383780"/>
              <a:ext cx="1905" cy="22860"/>
            </a:xfrm>
            <a:custGeom>
              <a:avLst/>
              <a:gdLst/>
              <a:ahLst/>
              <a:cxnLst/>
              <a:rect l="l" t="t" r="r" b="b"/>
              <a:pathLst>
                <a:path w="1904" h="22859">
                  <a:moveTo>
                    <a:pt x="761" y="-2381"/>
                  </a:moveTo>
                  <a:lnTo>
                    <a:pt x="761" y="25240"/>
                  </a:lnTo>
                </a:path>
              </a:pathLst>
            </a:custGeom>
            <a:ln w="6286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747" name="object 2747"/>
            <p:cNvSpPr/>
            <p:nvPr/>
          </p:nvSpPr>
          <p:spPr>
            <a:xfrm>
              <a:off x="6615684" y="7383780"/>
              <a:ext cx="1905" cy="22860"/>
            </a:xfrm>
            <a:custGeom>
              <a:avLst/>
              <a:gdLst/>
              <a:ahLst/>
              <a:cxnLst/>
              <a:rect l="l" t="t" r="r" b="b"/>
              <a:pathLst>
                <a:path w="1904" h="22859">
                  <a:moveTo>
                    <a:pt x="0" y="22859"/>
                  </a:moveTo>
                  <a:lnTo>
                    <a:pt x="0" y="0"/>
                  </a:lnTo>
                </a:path>
                <a:path w="1904" h="22859">
                  <a:moveTo>
                    <a:pt x="1523" y="22859"/>
                  </a:moveTo>
                  <a:lnTo>
                    <a:pt x="1523" y="0"/>
                  </a:lnTo>
                </a:path>
                <a:path w="1904" h="22859">
                  <a:moveTo>
                    <a:pt x="1523" y="22859"/>
                  </a:moveTo>
                  <a:lnTo>
                    <a:pt x="1523" y="0"/>
                  </a:lnTo>
                </a:path>
              </a:pathLst>
            </a:custGeom>
            <a:ln w="476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748" name="object 2748"/>
            <p:cNvSpPr/>
            <p:nvPr/>
          </p:nvSpPr>
          <p:spPr>
            <a:xfrm>
              <a:off x="6617207" y="7383780"/>
              <a:ext cx="1905" cy="22860"/>
            </a:xfrm>
            <a:custGeom>
              <a:avLst/>
              <a:gdLst/>
              <a:ahLst/>
              <a:cxnLst/>
              <a:rect l="l" t="t" r="r" b="b"/>
              <a:pathLst>
                <a:path w="1904" h="22859">
                  <a:moveTo>
                    <a:pt x="762" y="-2381"/>
                  </a:moveTo>
                  <a:lnTo>
                    <a:pt x="762" y="25240"/>
                  </a:lnTo>
                </a:path>
              </a:pathLst>
            </a:custGeom>
            <a:ln w="6286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749" name="object 2749"/>
            <p:cNvSpPr/>
            <p:nvPr/>
          </p:nvSpPr>
          <p:spPr>
            <a:xfrm>
              <a:off x="6618732" y="7383780"/>
              <a:ext cx="0" cy="22860"/>
            </a:xfrm>
            <a:custGeom>
              <a:avLst/>
              <a:gdLst/>
              <a:ahLst/>
              <a:cxnLst/>
              <a:rect l="l" t="t" r="r" b="b"/>
              <a:pathLst>
                <a:path h="22859">
                  <a:moveTo>
                    <a:pt x="0" y="22859"/>
                  </a:moveTo>
                  <a:lnTo>
                    <a:pt x="0" y="0"/>
                  </a:lnTo>
                </a:path>
              </a:pathLst>
            </a:custGeom>
            <a:ln w="476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750" name="object 2750"/>
            <p:cNvSpPr/>
            <p:nvPr/>
          </p:nvSpPr>
          <p:spPr>
            <a:xfrm>
              <a:off x="6621017" y="7381398"/>
              <a:ext cx="0" cy="27940"/>
            </a:xfrm>
            <a:custGeom>
              <a:avLst/>
              <a:gdLst/>
              <a:ahLst/>
              <a:cxnLst/>
              <a:rect l="l" t="t" r="r" b="b"/>
              <a:pathLst>
                <a:path h="27940">
                  <a:moveTo>
                    <a:pt x="0" y="0"/>
                  </a:moveTo>
                  <a:lnTo>
                    <a:pt x="0" y="27622"/>
                  </a:lnTo>
                </a:path>
                <a:path h="27940">
                  <a:moveTo>
                    <a:pt x="0" y="0"/>
                  </a:moveTo>
                  <a:lnTo>
                    <a:pt x="0" y="27622"/>
                  </a:lnTo>
                </a:path>
              </a:pathLst>
            </a:custGeom>
            <a:ln w="6286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751" name="object 2751"/>
            <p:cNvSpPr/>
            <p:nvPr/>
          </p:nvSpPr>
          <p:spPr>
            <a:xfrm>
              <a:off x="6621779" y="7383780"/>
              <a:ext cx="1905" cy="22860"/>
            </a:xfrm>
            <a:custGeom>
              <a:avLst/>
              <a:gdLst/>
              <a:ahLst/>
              <a:cxnLst/>
              <a:rect l="l" t="t" r="r" b="b"/>
              <a:pathLst>
                <a:path w="1904" h="22859">
                  <a:moveTo>
                    <a:pt x="761" y="-2381"/>
                  </a:moveTo>
                  <a:lnTo>
                    <a:pt x="761" y="25240"/>
                  </a:lnTo>
                </a:path>
              </a:pathLst>
            </a:custGeom>
            <a:ln w="6286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752" name="object 2752"/>
            <p:cNvSpPr/>
            <p:nvPr/>
          </p:nvSpPr>
          <p:spPr>
            <a:xfrm>
              <a:off x="1546859" y="7380732"/>
              <a:ext cx="5074920" cy="3175"/>
            </a:xfrm>
            <a:custGeom>
              <a:avLst/>
              <a:gdLst/>
              <a:ahLst/>
              <a:cxnLst/>
              <a:rect l="l" t="t" r="r" b="b"/>
              <a:pathLst>
                <a:path w="5074920" h="3175">
                  <a:moveTo>
                    <a:pt x="-2381" y="1524"/>
                  </a:moveTo>
                  <a:lnTo>
                    <a:pt x="5077301" y="1524"/>
                  </a:lnTo>
                </a:path>
              </a:pathLst>
            </a:custGeom>
            <a:ln w="7810">
              <a:solidFill>
                <a:srgbClr val="00008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753" name="object 2753"/>
            <p:cNvSpPr/>
            <p:nvPr/>
          </p:nvSpPr>
          <p:spPr>
            <a:xfrm>
              <a:off x="1548383" y="7382255"/>
              <a:ext cx="1905" cy="21590"/>
            </a:xfrm>
            <a:custGeom>
              <a:avLst/>
              <a:gdLst/>
              <a:ahLst/>
              <a:cxnLst/>
              <a:rect l="l" t="t" r="r" b="b"/>
              <a:pathLst>
                <a:path w="1905" h="21590">
                  <a:moveTo>
                    <a:pt x="0" y="21336"/>
                  </a:moveTo>
                  <a:lnTo>
                    <a:pt x="0" y="0"/>
                  </a:lnTo>
                </a:path>
                <a:path w="1905" h="21590">
                  <a:moveTo>
                    <a:pt x="1524" y="21336"/>
                  </a:moveTo>
                  <a:lnTo>
                    <a:pt x="1524" y="0"/>
                  </a:lnTo>
                </a:path>
              </a:pathLst>
            </a:custGeom>
            <a:ln w="476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754" name="object 2754"/>
            <p:cNvSpPr/>
            <p:nvPr/>
          </p:nvSpPr>
          <p:spPr>
            <a:xfrm>
              <a:off x="1549908" y="7382255"/>
              <a:ext cx="1905" cy="21590"/>
            </a:xfrm>
            <a:custGeom>
              <a:avLst/>
              <a:gdLst/>
              <a:ahLst/>
              <a:cxnLst/>
              <a:rect l="l" t="t" r="r" b="b"/>
              <a:pathLst>
                <a:path w="1905" h="21590">
                  <a:moveTo>
                    <a:pt x="762" y="-2381"/>
                  </a:moveTo>
                  <a:lnTo>
                    <a:pt x="762" y="23717"/>
                  </a:lnTo>
                </a:path>
              </a:pathLst>
            </a:custGeom>
            <a:ln w="6286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755" name="object 2755"/>
            <p:cNvSpPr/>
            <p:nvPr/>
          </p:nvSpPr>
          <p:spPr>
            <a:xfrm>
              <a:off x="1552193" y="7379874"/>
              <a:ext cx="0" cy="26670"/>
            </a:xfrm>
            <a:custGeom>
              <a:avLst/>
              <a:gdLst/>
              <a:ahLst/>
              <a:cxnLst/>
              <a:rect l="l" t="t" r="r" b="b"/>
              <a:pathLst>
                <a:path h="26670">
                  <a:moveTo>
                    <a:pt x="0" y="0"/>
                  </a:moveTo>
                  <a:lnTo>
                    <a:pt x="0" y="26098"/>
                  </a:lnTo>
                </a:path>
                <a:path h="26670">
                  <a:moveTo>
                    <a:pt x="0" y="0"/>
                  </a:moveTo>
                  <a:lnTo>
                    <a:pt x="0" y="26098"/>
                  </a:lnTo>
                </a:path>
              </a:pathLst>
            </a:custGeom>
            <a:ln w="6286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756" name="object 2756"/>
            <p:cNvSpPr/>
            <p:nvPr/>
          </p:nvSpPr>
          <p:spPr>
            <a:xfrm>
              <a:off x="1552955" y="7382255"/>
              <a:ext cx="1905" cy="21590"/>
            </a:xfrm>
            <a:custGeom>
              <a:avLst/>
              <a:gdLst/>
              <a:ahLst/>
              <a:cxnLst/>
              <a:rect l="l" t="t" r="r" b="b"/>
              <a:pathLst>
                <a:path w="1905" h="21590">
                  <a:moveTo>
                    <a:pt x="762" y="-2381"/>
                  </a:moveTo>
                  <a:lnTo>
                    <a:pt x="762" y="23717"/>
                  </a:lnTo>
                </a:path>
              </a:pathLst>
            </a:custGeom>
            <a:ln w="6286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757" name="object 2757"/>
            <p:cNvSpPr/>
            <p:nvPr/>
          </p:nvSpPr>
          <p:spPr>
            <a:xfrm>
              <a:off x="1555241" y="7379874"/>
              <a:ext cx="0" cy="26670"/>
            </a:xfrm>
            <a:custGeom>
              <a:avLst/>
              <a:gdLst/>
              <a:ahLst/>
              <a:cxnLst/>
              <a:rect l="l" t="t" r="r" b="b"/>
              <a:pathLst>
                <a:path h="26670">
                  <a:moveTo>
                    <a:pt x="0" y="0"/>
                  </a:moveTo>
                  <a:lnTo>
                    <a:pt x="0" y="26098"/>
                  </a:lnTo>
                </a:path>
                <a:path h="26670">
                  <a:moveTo>
                    <a:pt x="0" y="0"/>
                  </a:moveTo>
                  <a:lnTo>
                    <a:pt x="0" y="26098"/>
                  </a:lnTo>
                </a:path>
              </a:pathLst>
            </a:custGeom>
            <a:ln w="6286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758" name="object 2758"/>
            <p:cNvSpPr/>
            <p:nvPr/>
          </p:nvSpPr>
          <p:spPr>
            <a:xfrm>
              <a:off x="1556004" y="7382255"/>
              <a:ext cx="1905" cy="21590"/>
            </a:xfrm>
            <a:custGeom>
              <a:avLst/>
              <a:gdLst/>
              <a:ahLst/>
              <a:cxnLst/>
              <a:rect l="l" t="t" r="r" b="b"/>
              <a:pathLst>
                <a:path w="1905" h="21590">
                  <a:moveTo>
                    <a:pt x="762" y="-2381"/>
                  </a:moveTo>
                  <a:lnTo>
                    <a:pt x="762" y="23717"/>
                  </a:lnTo>
                </a:path>
              </a:pathLst>
            </a:custGeom>
            <a:ln w="6286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759" name="object 2759"/>
            <p:cNvSpPr/>
            <p:nvPr/>
          </p:nvSpPr>
          <p:spPr>
            <a:xfrm>
              <a:off x="1557528" y="7382255"/>
              <a:ext cx="1905" cy="21590"/>
            </a:xfrm>
            <a:custGeom>
              <a:avLst/>
              <a:gdLst/>
              <a:ahLst/>
              <a:cxnLst/>
              <a:rect l="l" t="t" r="r" b="b"/>
              <a:pathLst>
                <a:path w="1905" h="21590">
                  <a:moveTo>
                    <a:pt x="761" y="-2381"/>
                  </a:moveTo>
                  <a:lnTo>
                    <a:pt x="761" y="23717"/>
                  </a:lnTo>
                </a:path>
              </a:pathLst>
            </a:custGeom>
            <a:ln w="6286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760" name="object 2760"/>
            <p:cNvSpPr/>
            <p:nvPr/>
          </p:nvSpPr>
          <p:spPr>
            <a:xfrm>
              <a:off x="1559051" y="7382255"/>
              <a:ext cx="3175" cy="21590"/>
            </a:xfrm>
            <a:custGeom>
              <a:avLst/>
              <a:gdLst/>
              <a:ahLst/>
              <a:cxnLst/>
              <a:rect l="l" t="t" r="r" b="b"/>
              <a:pathLst>
                <a:path w="3175" h="21590">
                  <a:moveTo>
                    <a:pt x="0" y="21336"/>
                  </a:moveTo>
                  <a:lnTo>
                    <a:pt x="0" y="0"/>
                  </a:lnTo>
                </a:path>
                <a:path w="3175" h="21590">
                  <a:moveTo>
                    <a:pt x="0" y="21336"/>
                  </a:moveTo>
                  <a:lnTo>
                    <a:pt x="0" y="0"/>
                  </a:lnTo>
                </a:path>
                <a:path w="3175" h="21590">
                  <a:moveTo>
                    <a:pt x="1524" y="21336"/>
                  </a:moveTo>
                  <a:lnTo>
                    <a:pt x="1524" y="0"/>
                  </a:lnTo>
                </a:path>
                <a:path w="3175" h="21590">
                  <a:moveTo>
                    <a:pt x="3048" y="21336"/>
                  </a:moveTo>
                  <a:lnTo>
                    <a:pt x="3048" y="0"/>
                  </a:lnTo>
                </a:path>
              </a:pathLst>
            </a:custGeom>
            <a:ln w="476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761" name="object 2761"/>
            <p:cNvSpPr/>
            <p:nvPr/>
          </p:nvSpPr>
          <p:spPr>
            <a:xfrm>
              <a:off x="1564386" y="7379874"/>
              <a:ext cx="0" cy="26670"/>
            </a:xfrm>
            <a:custGeom>
              <a:avLst/>
              <a:gdLst/>
              <a:ahLst/>
              <a:cxnLst/>
              <a:rect l="l" t="t" r="r" b="b"/>
              <a:pathLst>
                <a:path h="26670">
                  <a:moveTo>
                    <a:pt x="0" y="0"/>
                  </a:moveTo>
                  <a:lnTo>
                    <a:pt x="0" y="26098"/>
                  </a:lnTo>
                </a:path>
                <a:path h="26670">
                  <a:moveTo>
                    <a:pt x="0" y="0"/>
                  </a:moveTo>
                  <a:lnTo>
                    <a:pt x="0" y="26098"/>
                  </a:lnTo>
                </a:path>
              </a:pathLst>
            </a:custGeom>
            <a:ln w="6286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762" name="object 2762"/>
            <p:cNvSpPr/>
            <p:nvPr/>
          </p:nvSpPr>
          <p:spPr>
            <a:xfrm>
              <a:off x="1565148" y="7382255"/>
              <a:ext cx="0" cy="21590"/>
            </a:xfrm>
            <a:custGeom>
              <a:avLst/>
              <a:gdLst/>
              <a:ahLst/>
              <a:cxnLst/>
              <a:rect l="l" t="t" r="r" b="b"/>
              <a:pathLst>
                <a:path h="21590">
                  <a:moveTo>
                    <a:pt x="0" y="21336"/>
                  </a:moveTo>
                  <a:lnTo>
                    <a:pt x="0" y="0"/>
                  </a:lnTo>
                </a:path>
              </a:pathLst>
            </a:custGeom>
            <a:ln w="476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763" name="object 2763"/>
            <p:cNvSpPr/>
            <p:nvPr/>
          </p:nvSpPr>
          <p:spPr>
            <a:xfrm>
              <a:off x="1565910" y="7379874"/>
              <a:ext cx="0" cy="26670"/>
            </a:xfrm>
            <a:custGeom>
              <a:avLst/>
              <a:gdLst/>
              <a:ahLst/>
              <a:cxnLst/>
              <a:rect l="l" t="t" r="r" b="b"/>
              <a:pathLst>
                <a:path h="26670">
                  <a:moveTo>
                    <a:pt x="0" y="0"/>
                  </a:moveTo>
                  <a:lnTo>
                    <a:pt x="0" y="26098"/>
                  </a:lnTo>
                </a:path>
                <a:path h="26670">
                  <a:moveTo>
                    <a:pt x="0" y="0"/>
                  </a:moveTo>
                  <a:lnTo>
                    <a:pt x="0" y="26098"/>
                  </a:lnTo>
                </a:path>
              </a:pathLst>
            </a:custGeom>
            <a:ln w="6286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764" name="object 2764"/>
            <p:cNvSpPr/>
            <p:nvPr/>
          </p:nvSpPr>
          <p:spPr>
            <a:xfrm>
              <a:off x="1566671" y="7382255"/>
              <a:ext cx="1905" cy="21590"/>
            </a:xfrm>
            <a:custGeom>
              <a:avLst/>
              <a:gdLst/>
              <a:ahLst/>
              <a:cxnLst/>
              <a:rect l="l" t="t" r="r" b="b"/>
              <a:pathLst>
                <a:path w="1905" h="21590">
                  <a:moveTo>
                    <a:pt x="762" y="-2381"/>
                  </a:moveTo>
                  <a:lnTo>
                    <a:pt x="762" y="23717"/>
                  </a:lnTo>
                </a:path>
              </a:pathLst>
            </a:custGeom>
            <a:ln w="6286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765" name="object 2765"/>
            <p:cNvSpPr/>
            <p:nvPr/>
          </p:nvSpPr>
          <p:spPr>
            <a:xfrm>
              <a:off x="1568195" y="7382255"/>
              <a:ext cx="1905" cy="21590"/>
            </a:xfrm>
            <a:custGeom>
              <a:avLst/>
              <a:gdLst/>
              <a:ahLst/>
              <a:cxnLst/>
              <a:rect l="l" t="t" r="r" b="b"/>
              <a:pathLst>
                <a:path w="1905" h="21590">
                  <a:moveTo>
                    <a:pt x="762" y="-2381"/>
                  </a:moveTo>
                  <a:lnTo>
                    <a:pt x="762" y="23717"/>
                  </a:lnTo>
                </a:path>
              </a:pathLst>
            </a:custGeom>
            <a:ln w="6286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766" name="object 2766"/>
            <p:cNvSpPr/>
            <p:nvPr/>
          </p:nvSpPr>
          <p:spPr>
            <a:xfrm>
              <a:off x="1570482" y="7379874"/>
              <a:ext cx="0" cy="26670"/>
            </a:xfrm>
            <a:custGeom>
              <a:avLst/>
              <a:gdLst/>
              <a:ahLst/>
              <a:cxnLst/>
              <a:rect l="l" t="t" r="r" b="b"/>
              <a:pathLst>
                <a:path h="26670">
                  <a:moveTo>
                    <a:pt x="0" y="0"/>
                  </a:moveTo>
                  <a:lnTo>
                    <a:pt x="0" y="26098"/>
                  </a:lnTo>
                </a:path>
                <a:path h="26670">
                  <a:moveTo>
                    <a:pt x="0" y="0"/>
                  </a:moveTo>
                  <a:lnTo>
                    <a:pt x="0" y="26098"/>
                  </a:lnTo>
                </a:path>
              </a:pathLst>
            </a:custGeom>
            <a:ln w="6286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767" name="object 2767"/>
            <p:cNvSpPr/>
            <p:nvPr/>
          </p:nvSpPr>
          <p:spPr>
            <a:xfrm>
              <a:off x="1572767" y="7382255"/>
              <a:ext cx="0" cy="21590"/>
            </a:xfrm>
            <a:custGeom>
              <a:avLst/>
              <a:gdLst/>
              <a:ahLst/>
              <a:cxnLst/>
              <a:rect l="l" t="t" r="r" b="b"/>
              <a:pathLst>
                <a:path h="21590">
                  <a:moveTo>
                    <a:pt x="0" y="21336"/>
                  </a:moveTo>
                  <a:lnTo>
                    <a:pt x="0" y="0"/>
                  </a:lnTo>
                </a:path>
                <a:path h="21590">
                  <a:moveTo>
                    <a:pt x="0" y="21336"/>
                  </a:moveTo>
                  <a:lnTo>
                    <a:pt x="0" y="0"/>
                  </a:lnTo>
                </a:path>
              </a:pathLst>
            </a:custGeom>
            <a:ln w="476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768" name="object 2768"/>
            <p:cNvSpPr/>
            <p:nvPr/>
          </p:nvSpPr>
          <p:spPr>
            <a:xfrm>
              <a:off x="1575054" y="7379874"/>
              <a:ext cx="0" cy="26670"/>
            </a:xfrm>
            <a:custGeom>
              <a:avLst/>
              <a:gdLst/>
              <a:ahLst/>
              <a:cxnLst/>
              <a:rect l="l" t="t" r="r" b="b"/>
              <a:pathLst>
                <a:path h="26670">
                  <a:moveTo>
                    <a:pt x="0" y="0"/>
                  </a:moveTo>
                  <a:lnTo>
                    <a:pt x="0" y="26098"/>
                  </a:lnTo>
                </a:path>
                <a:path h="26670">
                  <a:moveTo>
                    <a:pt x="0" y="0"/>
                  </a:moveTo>
                  <a:lnTo>
                    <a:pt x="0" y="26098"/>
                  </a:lnTo>
                </a:path>
              </a:pathLst>
            </a:custGeom>
            <a:ln w="6286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769" name="object 2769"/>
            <p:cNvSpPr/>
            <p:nvPr/>
          </p:nvSpPr>
          <p:spPr>
            <a:xfrm>
              <a:off x="1575816" y="7382255"/>
              <a:ext cx="1905" cy="21590"/>
            </a:xfrm>
            <a:custGeom>
              <a:avLst/>
              <a:gdLst/>
              <a:ahLst/>
              <a:cxnLst/>
              <a:rect l="l" t="t" r="r" b="b"/>
              <a:pathLst>
                <a:path w="1905" h="21590">
                  <a:moveTo>
                    <a:pt x="0" y="21336"/>
                  </a:moveTo>
                  <a:lnTo>
                    <a:pt x="0" y="0"/>
                  </a:lnTo>
                </a:path>
                <a:path w="1905" h="21590">
                  <a:moveTo>
                    <a:pt x="1524" y="21336"/>
                  </a:moveTo>
                  <a:lnTo>
                    <a:pt x="1524" y="0"/>
                  </a:lnTo>
                </a:path>
                <a:path w="1905" h="21590">
                  <a:moveTo>
                    <a:pt x="1524" y="21336"/>
                  </a:moveTo>
                  <a:lnTo>
                    <a:pt x="1524" y="0"/>
                  </a:lnTo>
                </a:path>
              </a:pathLst>
            </a:custGeom>
            <a:ln w="476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770" name="object 2770"/>
            <p:cNvSpPr/>
            <p:nvPr/>
          </p:nvSpPr>
          <p:spPr>
            <a:xfrm>
              <a:off x="1578863" y="7382255"/>
              <a:ext cx="1905" cy="21590"/>
            </a:xfrm>
            <a:custGeom>
              <a:avLst/>
              <a:gdLst/>
              <a:ahLst/>
              <a:cxnLst/>
              <a:rect l="l" t="t" r="r" b="b"/>
              <a:pathLst>
                <a:path w="1905" h="21590">
                  <a:moveTo>
                    <a:pt x="762" y="-2381"/>
                  </a:moveTo>
                  <a:lnTo>
                    <a:pt x="762" y="23717"/>
                  </a:lnTo>
                </a:path>
              </a:pathLst>
            </a:custGeom>
            <a:ln w="6286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771" name="object 2771"/>
            <p:cNvSpPr/>
            <p:nvPr/>
          </p:nvSpPr>
          <p:spPr>
            <a:xfrm>
              <a:off x="1580387" y="7382255"/>
              <a:ext cx="0" cy="21590"/>
            </a:xfrm>
            <a:custGeom>
              <a:avLst/>
              <a:gdLst/>
              <a:ahLst/>
              <a:cxnLst/>
              <a:rect l="l" t="t" r="r" b="b"/>
              <a:pathLst>
                <a:path h="21590">
                  <a:moveTo>
                    <a:pt x="0" y="21336"/>
                  </a:moveTo>
                  <a:lnTo>
                    <a:pt x="0" y="0"/>
                  </a:lnTo>
                </a:path>
              </a:pathLst>
            </a:custGeom>
            <a:ln w="476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772" name="object 2772"/>
            <p:cNvSpPr/>
            <p:nvPr/>
          </p:nvSpPr>
          <p:spPr>
            <a:xfrm>
              <a:off x="1581150" y="7379874"/>
              <a:ext cx="0" cy="26670"/>
            </a:xfrm>
            <a:custGeom>
              <a:avLst/>
              <a:gdLst/>
              <a:ahLst/>
              <a:cxnLst/>
              <a:rect l="l" t="t" r="r" b="b"/>
              <a:pathLst>
                <a:path h="26670">
                  <a:moveTo>
                    <a:pt x="0" y="0"/>
                  </a:moveTo>
                  <a:lnTo>
                    <a:pt x="0" y="26098"/>
                  </a:lnTo>
                </a:path>
                <a:path h="26670">
                  <a:moveTo>
                    <a:pt x="0" y="0"/>
                  </a:moveTo>
                  <a:lnTo>
                    <a:pt x="0" y="26098"/>
                  </a:lnTo>
                </a:path>
              </a:pathLst>
            </a:custGeom>
            <a:ln w="6286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773" name="object 2773"/>
            <p:cNvSpPr/>
            <p:nvPr/>
          </p:nvSpPr>
          <p:spPr>
            <a:xfrm>
              <a:off x="1583436" y="7382255"/>
              <a:ext cx="0" cy="21590"/>
            </a:xfrm>
            <a:custGeom>
              <a:avLst/>
              <a:gdLst/>
              <a:ahLst/>
              <a:cxnLst/>
              <a:rect l="l" t="t" r="r" b="b"/>
              <a:pathLst>
                <a:path h="21590">
                  <a:moveTo>
                    <a:pt x="0" y="21336"/>
                  </a:moveTo>
                  <a:lnTo>
                    <a:pt x="0" y="0"/>
                  </a:lnTo>
                </a:path>
              </a:pathLst>
            </a:custGeom>
            <a:ln w="476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774" name="object 2774"/>
            <p:cNvSpPr/>
            <p:nvPr/>
          </p:nvSpPr>
          <p:spPr>
            <a:xfrm>
              <a:off x="1583436" y="7382255"/>
              <a:ext cx="1905" cy="21590"/>
            </a:xfrm>
            <a:custGeom>
              <a:avLst/>
              <a:gdLst/>
              <a:ahLst/>
              <a:cxnLst/>
              <a:rect l="l" t="t" r="r" b="b"/>
              <a:pathLst>
                <a:path w="1905" h="21590">
                  <a:moveTo>
                    <a:pt x="761" y="-2381"/>
                  </a:moveTo>
                  <a:lnTo>
                    <a:pt x="761" y="23717"/>
                  </a:lnTo>
                </a:path>
              </a:pathLst>
            </a:custGeom>
            <a:ln w="6286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775" name="object 2775"/>
            <p:cNvSpPr/>
            <p:nvPr/>
          </p:nvSpPr>
          <p:spPr>
            <a:xfrm>
              <a:off x="1586483" y="7382255"/>
              <a:ext cx="1905" cy="21590"/>
            </a:xfrm>
            <a:custGeom>
              <a:avLst/>
              <a:gdLst/>
              <a:ahLst/>
              <a:cxnLst/>
              <a:rect l="l" t="t" r="r" b="b"/>
              <a:pathLst>
                <a:path w="1905" h="21590">
                  <a:moveTo>
                    <a:pt x="0" y="21336"/>
                  </a:moveTo>
                  <a:lnTo>
                    <a:pt x="0" y="0"/>
                  </a:lnTo>
                </a:path>
                <a:path w="1905" h="21590">
                  <a:moveTo>
                    <a:pt x="0" y="21336"/>
                  </a:moveTo>
                  <a:lnTo>
                    <a:pt x="0" y="0"/>
                  </a:lnTo>
                </a:path>
                <a:path w="1905" h="21590">
                  <a:moveTo>
                    <a:pt x="1524" y="21336"/>
                  </a:moveTo>
                  <a:lnTo>
                    <a:pt x="1524" y="0"/>
                  </a:lnTo>
                </a:path>
                <a:path w="1905" h="21590">
                  <a:moveTo>
                    <a:pt x="1524" y="21336"/>
                  </a:moveTo>
                  <a:lnTo>
                    <a:pt x="1524" y="0"/>
                  </a:lnTo>
                </a:path>
                <a:path w="1905" h="21590">
                  <a:moveTo>
                    <a:pt x="1524" y="21336"/>
                  </a:moveTo>
                  <a:lnTo>
                    <a:pt x="1524" y="0"/>
                  </a:lnTo>
                </a:path>
              </a:pathLst>
            </a:custGeom>
            <a:ln w="476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776" name="object 2776"/>
            <p:cNvSpPr/>
            <p:nvPr/>
          </p:nvSpPr>
          <p:spPr>
            <a:xfrm>
              <a:off x="1589532" y="7382255"/>
              <a:ext cx="1905" cy="21590"/>
            </a:xfrm>
            <a:custGeom>
              <a:avLst/>
              <a:gdLst/>
              <a:ahLst/>
              <a:cxnLst/>
              <a:rect l="l" t="t" r="r" b="b"/>
              <a:pathLst>
                <a:path w="1905" h="21590">
                  <a:moveTo>
                    <a:pt x="761" y="-2381"/>
                  </a:moveTo>
                  <a:lnTo>
                    <a:pt x="761" y="23717"/>
                  </a:lnTo>
                </a:path>
              </a:pathLst>
            </a:custGeom>
            <a:ln w="6286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777" name="object 2777"/>
            <p:cNvSpPr/>
            <p:nvPr/>
          </p:nvSpPr>
          <p:spPr>
            <a:xfrm>
              <a:off x="1591055" y="7382255"/>
              <a:ext cx="0" cy="21590"/>
            </a:xfrm>
            <a:custGeom>
              <a:avLst/>
              <a:gdLst/>
              <a:ahLst/>
              <a:cxnLst/>
              <a:rect l="l" t="t" r="r" b="b"/>
              <a:pathLst>
                <a:path h="21590">
                  <a:moveTo>
                    <a:pt x="0" y="21336"/>
                  </a:moveTo>
                  <a:lnTo>
                    <a:pt x="0" y="0"/>
                  </a:lnTo>
                </a:path>
              </a:pathLst>
            </a:custGeom>
            <a:ln w="476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778" name="object 2778"/>
            <p:cNvSpPr/>
            <p:nvPr/>
          </p:nvSpPr>
          <p:spPr>
            <a:xfrm>
              <a:off x="1593341" y="7379874"/>
              <a:ext cx="0" cy="26670"/>
            </a:xfrm>
            <a:custGeom>
              <a:avLst/>
              <a:gdLst/>
              <a:ahLst/>
              <a:cxnLst/>
              <a:rect l="l" t="t" r="r" b="b"/>
              <a:pathLst>
                <a:path h="26670">
                  <a:moveTo>
                    <a:pt x="0" y="0"/>
                  </a:moveTo>
                  <a:lnTo>
                    <a:pt x="0" y="26098"/>
                  </a:lnTo>
                </a:path>
                <a:path h="26670">
                  <a:moveTo>
                    <a:pt x="0" y="0"/>
                  </a:moveTo>
                  <a:lnTo>
                    <a:pt x="0" y="26098"/>
                  </a:lnTo>
                </a:path>
              </a:pathLst>
            </a:custGeom>
            <a:ln w="6286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779" name="object 2779"/>
            <p:cNvSpPr/>
            <p:nvPr/>
          </p:nvSpPr>
          <p:spPr>
            <a:xfrm>
              <a:off x="1594104" y="7382255"/>
              <a:ext cx="1905" cy="21590"/>
            </a:xfrm>
            <a:custGeom>
              <a:avLst/>
              <a:gdLst/>
              <a:ahLst/>
              <a:cxnLst/>
              <a:rect l="l" t="t" r="r" b="b"/>
              <a:pathLst>
                <a:path w="1905" h="21590">
                  <a:moveTo>
                    <a:pt x="762" y="-2381"/>
                  </a:moveTo>
                  <a:lnTo>
                    <a:pt x="762" y="23717"/>
                  </a:lnTo>
                </a:path>
              </a:pathLst>
            </a:custGeom>
            <a:ln w="6286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780" name="object 2780"/>
            <p:cNvSpPr/>
            <p:nvPr/>
          </p:nvSpPr>
          <p:spPr>
            <a:xfrm>
              <a:off x="1595628" y="7382255"/>
              <a:ext cx="6350" cy="21590"/>
            </a:xfrm>
            <a:custGeom>
              <a:avLst/>
              <a:gdLst/>
              <a:ahLst/>
              <a:cxnLst/>
              <a:rect l="l" t="t" r="r" b="b"/>
              <a:pathLst>
                <a:path w="6350" h="21590">
                  <a:moveTo>
                    <a:pt x="0" y="21336"/>
                  </a:moveTo>
                  <a:lnTo>
                    <a:pt x="0" y="0"/>
                  </a:lnTo>
                </a:path>
                <a:path w="6350" h="21590">
                  <a:moveTo>
                    <a:pt x="1523" y="21336"/>
                  </a:moveTo>
                  <a:lnTo>
                    <a:pt x="1523" y="0"/>
                  </a:lnTo>
                </a:path>
                <a:path w="6350" h="21590">
                  <a:moveTo>
                    <a:pt x="1523" y="21336"/>
                  </a:moveTo>
                  <a:lnTo>
                    <a:pt x="1523" y="0"/>
                  </a:lnTo>
                </a:path>
                <a:path w="6350" h="21590">
                  <a:moveTo>
                    <a:pt x="3047" y="21336"/>
                  </a:moveTo>
                  <a:lnTo>
                    <a:pt x="3047" y="0"/>
                  </a:lnTo>
                </a:path>
                <a:path w="6350" h="21590">
                  <a:moveTo>
                    <a:pt x="4571" y="21336"/>
                  </a:moveTo>
                  <a:lnTo>
                    <a:pt x="4571" y="0"/>
                  </a:lnTo>
                </a:path>
                <a:path w="6350" h="21590">
                  <a:moveTo>
                    <a:pt x="4571" y="21336"/>
                  </a:moveTo>
                  <a:lnTo>
                    <a:pt x="4571" y="0"/>
                  </a:lnTo>
                </a:path>
                <a:path w="6350" h="21590">
                  <a:moveTo>
                    <a:pt x="6095" y="21336"/>
                  </a:moveTo>
                  <a:lnTo>
                    <a:pt x="6095" y="0"/>
                  </a:lnTo>
                </a:path>
              </a:pathLst>
            </a:custGeom>
            <a:ln w="476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781" name="object 2781"/>
            <p:cNvSpPr/>
            <p:nvPr/>
          </p:nvSpPr>
          <p:spPr>
            <a:xfrm>
              <a:off x="1601724" y="7382255"/>
              <a:ext cx="1905" cy="21590"/>
            </a:xfrm>
            <a:custGeom>
              <a:avLst/>
              <a:gdLst/>
              <a:ahLst/>
              <a:cxnLst/>
              <a:rect l="l" t="t" r="r" b="b"/>
              <a:pathLst>
                <a:path w="1905" h="21590">
                  <a:moveTo>
                    <a:pt x="762" y="-2381"/>
                  </a:moveTo>
                  <a:lnTo>
                    <a:pt x="762" y="23717"/>
                  </a:lnTo>
                </a:path>
              </a:pathLst>
            </a:custGeom>
            <a:ln w="6286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782" name="object 2782"/>
            <p:cNvSpPr/>
            <p:nvPr/>
          </p:nvSpPr>
          <p:spPr>
            <a:xfrm>
              <a:off x="1604010" y="7379874"/>
              <a:ext cx="0" cy="26670"/>
            </a:xfrm>
            <a:custGeom>
              <a:avLst/>
              <a:gdLst/>
              <a:ahLst/>
              <a:cxnLst/>
              <a:rect l="l" t="t" r="r" b="b"/>
              <a:pathLst>
                <a:path h="26670">
                  <a:moveTo>
                    <a:pt x="0" y="0"/>
                  </a:moveTo>
                  <a:lnTo>
                    <a:pt x="0" y="26098"/>
                  </a:lnTo>
                </a:path>
                <a:path h="26670">
                  <a:moveTo>
                    <a:pt x="0" y="0"/>
                  </a:moveTo>
                  <a:lnTo>
                    <a:pt x="0" y="26098"/>
                  </a:lnTo>
                </a:path>
              </a:pathLst>
            </a:custGeom>
            <a:ln w="6286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783" name="object 2783"/>
            <p:cNvSpPr/>
            <p:nvPr/>
          </p:nvSpPr>
          <p:spPr>
            <a:xfrm>
              <a:off x="1604771" y="7382255"/>
              <a:ext cx="1905" cy="21590"/>
            </a:xfrm>
            <a:custGeom>
              <a:avLst/>
              <a:gdLst/>
              <a:ahLst/>
              <a:cxnLst/>
              <a:rect l="l" t="t" r="r" b="b"/>
              <a:pathLst>
                <a:path w="1905" h="21590">
                  <a:moveTo>
                    <a:pt x="762" y="-2381"/>
                  </a:moveTo>
                  <a:lnTo>
                    <a:pt x="762" y="23717"/>
                  </a:lnTo>
                </a:path>
              </a:pathLst>
            </a:custGeom>
            <a:ln w="6286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784" name="object 2784"/>
            <p:cNvSpPr/>
            <p:nvPr/>
          </p:nvSpPr>
          <p:spPr>
            <a:xfrm>
              <a:off x="1606295" y="7382255"/>
              <a:ext cx="1905" cy="21590"/>
            </a:xfrm>
            <a:custGeom>
              <a:avLst/>
              <a:gdLst/>
              <a:ahLst/>
              <a:cxnLst/>
              <a:rect l="l" t="t" r="r" b="b"/>
              <a:pathLst>
                <a:path w="1905" h="21590">
                  <a:moveTo>
                    <a:pt x="762" y="-2381"/>
                  </a:moveTo>
                  <a:lnTo>
                    <a:pt x="762" y="23717"/>
                  </a:lnTo>
                </a:path>
              </a:pathLst>
            </a:custGeom>
            <a:ln w="6286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785" name="object 2785"/>
            <p:cNvSpPr/>
            <p:nvPr/>
          </p:nvSpPr>
          <p:spPr>
            <a:xfrm>
              <a:off x="1608582" y="7379874"/>
              <a:ext cx="0" cy="26670"/>
            </a:xfrm>
            <a:custGeom>
              <a:avLst/>
              <a:gdLst/>
              <a:ahLst/>
              <a:cxnLst/>
              <a:rect l="l" t="t" r="r" b="b"/>
              <a:pathLst>
                <a:path h="26670">
                  <a:moveTo>
                    <a:pt x="0" y="0"/>
                  </a:moveTo>
                  <a:lnTo>
                    <a:pt x="0" y="26098"/>
                  </a:lnTo>
                </a:path>
                <a:path h="26670">
                  <a:moveTo>
                    <a:pt x="0" y="0"/>
                  </a:moveTo>
                  <a:lnTo>
                    <a:pt x="0" y="26098"/>
                  </a:lnTo>
                </a:path>
              </a:pathLst>
            </a:custGeom>
            <a:ln w="6286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786" name="object 2786"/>
            <p:cNvSpPr/>
            <p:nvPr/>
          </p:nvSpPr>
          <p:spPr>
            <a:xfrm>
              <a:off x="1609344" y="7382255"/>
              <a:ext cx="6350" cy="21590"/>
            </a:xfrm>
            <a:custGeom>
              <a:avLst/>
              <a:gdLst/>
              <a:ahLst/>
              <a:cxnLst/>
              <a:rect l="l" t="t" r="r" b="b"/>
              <a:pathLst>
                <a:path w="6350" h="21590">
                  <a:moveTo>
                    <a:pt x="0" y="21336"/>
                  </a:moveTo>
                  <a:lnTo>
                    <a:pt x="0" y="0"/>
                  </a:lnTo>
                </a:path>
                <a:path w="6350" h="21590">
                  <a:moveTo>
                    <a:pt x="1523" y="21336"/>
                  </a:moveTo>
                  <a:lnTo>
                    <a:pt x="1523" y="0"/>
                  </a:lnTo>
                </a:path>
                <a:path w="6350" h="21590">
                  <a:moveTo>
                    <a:pt x="1523" y="21336"/>
                  </a:moveTo>
                  <a:lnTo>
                    <a:pt x="1523" y="0"/>
                  </a:lnTo>
                </a:path>
                <a:path w="6350" h="21590">
                  <a:moveTo>
                    <a:pt x="3047" y="21336"/>
                  </a:moveTo>
                  <a:lnTo>
                    <a:pt x="3047" y="0"/>
                  </a:lnTo>
                </a:path>
                <a:path w="6350" h="21590">
                  <a:moveTo>
                    <a:pt x="4571" y="21336"/>
                  </a:moveTo>
                  <a:lnTo>
                    <a:pt x="4571" y="0"/>
                  </a:lnTo>
                </a:path>
                <a:path w="6350" h="21590">
                  <a:moveTo>
                    <a:pt x="6095" y="21336"/>
                  </a:moveTo>
                  <a:lnTo>
                    <a:pt x="6095" y="0"/>
                  </a:lnTo>
                </a:path>
                <a:path w="6350" h="21590">
                  <a:moveTo>
                    <a:pt x="6095" y="21336"/>
                  </a:moveTo>
                  <a:lnTo>
                    <a:pt x="6095" y="0"/>
                  </a:lnTo>
                </a:path>
              </a:pathLst>
            </a:custGeom>
            <a:ln w="476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787" name="object 2787"/>
            <p:cNvSpPr/>
            <p:nvPr/>
          </p:nvSpPr>
          <p:spPr>
            <a:xfrm>
              <a:off x="1615440" y="7382255"/>
              <a:ext cx="1905" cy="21590"/>
            </a:xfrm>
            <a:custGeom>
              <a:avLst/>
              <a:gdLst/>
              <a:ahLst/>
              <a:cxnLst/>
              <a:rect l="l" t="t" r="r" b="b"/>
              <a:pathLst>
                <a:path w="1905" h="21590">
                  <a:moveTo>
                    <a:pt x="761" y="-2381"/>
                  </a:moveTo>
                  <a:lnTo>
                    <a:pt x="761" y="23717"/>
                  </a:lnTo>
                </a:path>
              </a:pathLst>
            </a:custGeom>
            <a:ln w="6286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788" name="object 2788"/>
            <p:cNvSpPr/>
            <p:nvPr/>
          </p:nvSpPr>
          <p:spPr>
            <a:xfrm>
              <a:off x="1618487" y="7382255"/>
              <a:ext cx="0" cy="21590"/>
            </a:xfrm>
            <a:custGeom>
              <a:avLst/>
              <a:gdLst/>
              <a:ahLst/>
              <a:cxnLst/>
              <a:rect l="l" t="t" r="r" b="b"/>
              <a:pathLst>
                <a:path h="21590">
                  <a:moveTo>
                    <a:pt x="0" y="21336"/>
                  </a:moveTo>
                  <a:lnTo>
                    <a:pt x="0" y="0"/>
                  </a:lnTo>
                </a:path>
              </a:pathLst>
            </a:custGeom>
            <a:ln w="476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789" name="object 2789"/>
            <p:cNvSpPr/>
            <p:nvPr/>
          </p:nvSpPr>
          <p:spPr>
            <a:xfrm>
              <a:off x="1619250" y="7379874"/>
              <a:ext cx="0" cy="26670"/>
            </a:xfrm>
            <a:custGeom>
              <a:avLst/>
              <a:gdLst/>
              <a:ahLst/>
              <a:cxnLst/>
              <a:rect l="l" t="t" r="r" b="b"/>
              <a:pathLst>
                <a:path h="26670">
                  <a:moveTo>
                    <a:pt x="0" y="0"/>
                  </a:moveTo>
                  <a:lnTo>
                    <a:pt x="0" y="26098"/>
                  </a:lnTo>
                </a:path>
                <a:path h="26670">
                  <a:moveTo>
                    <a:pt x="0" y="0"/>
                  </a:moveTo>
                  <a:lnTo>
                    <a:pt x="0" y="26098"/>
                  </a:lnTo>
                </a:path>
              </a:pathLst>
            </a:custGeom>
            <a:ln w="6286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790" name="object 2790"/>
            <p:cNvSpPr/>
            <p:nvPr/>
          </p:nvSpPr>
          <p:spPr>
            <a:xfrm>
              <a:off x="1620012" y="7382255"/>
              <a:ext cx="1905" cy="21590"/>
            </a:xfrm>
            <a:custGeom>
              <a:avLst/>
              <a:gdLst/>
              <a:ahLst/>
              <a:cxnLst/>
              <a:rect l="l" t="t" r="r" b="b"/>
              <a:pathLst>
                <a:path w="1905" h="21590">
                  <a:moveTo>
                    <a:pt x="762" y="-2381"/>
                  </a:moveTo>
                  <a:lnTo>
                    <a:pt x="762" y="23717"/>
                  </a:lnTo>
                </a:path>
              </a:pathLst>
            </a:custGeom>
            <a:ln w="6286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791" name="object 2791"/>
            <p:cNvSpPr/>
            <p:nvPr/>
          </p:nvSpPr>
          <p:spPr>
            <a:xfrm>
              <a:off x="1622297" y="7379874"/>
              <a:ext cx="0" cy="26670"/>
            </a:xfrm>
            <a:custGeom>
              <a:avLst/>
              <a:gdLst/>
              <a:ahLst/>
              <a:cxnLst/>
              <a:rect l="l" t="t" r="r" b="b"/>
              <a:pathLst>
                <a:path h="26670">
                  <a:moveTo>
                    <a:pt x="0" y="0"/>
                  </a:moveTo>
                  <a:lnTo>
                    <a:pt x="0" y="26098"/>
                  </a:lnTo>
                </a:path>
                <a:path h="26670">
                  <a:moveTo>
                    <a:pt x="0" y="0"/>
                  </a:moveTo>
                  <a:lnTo>
                    <a:pt x="0" y="26098"/>
                  </a:lnTo>
                </a:path>
              </a:pathLst>
            </a:custGeom>
            <a:ln w="6286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792" name="object 2792"/>
            <p:cNvSpPr/>
            <p:nvPr/>
          </p:nvSpPr>
          <p:spPr>
            <a:xfrm>
              <a:off x="1623059" y="7382255"/>
              <a:ext cx="1905" cy="21590"/>
            </a:xfrm>
            <a:custGeom>
              <a:avLst/>
              <a:gdLst/>
              <a:ahLst/>
              <a:cxnLst/>
              <a:rect l="l" t="t" r="r" b="b"/>
              <a:pathLst>
                <a:path w="1905" h="21590">
                  <a:moveTo>
                    <a:pt x="762" y="-2381"/>
                  </a:moveTo>
                  <a:lnTo>
                    <a:pt x="762" y="23717"/>
                  </a:lnTo>
                </a:path>
              </a:pathLst>
            </a:custGeom>
            <a:ln w="6286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793" name="object 2793"/>
            <p:cNvSpPr/>
            <p:nvPr/>
          </p:nvSpPr>
          <p:spPr>
            <a:xfrm>
              <a:off x="1624583" y="7382255"/>
              <a:ext cx="1905" cy="21590"/>
            </a:xfrm>
            <a:custGeom>
              <a:avLst/>
              <a:gdLst/>
              <a:ahLst/>
              <a:cxnLst/>
              <a:rect l="l" t="t" r="r" b="b"/>
              <a:pathLst>
                <a:path w="1905" h="21590">
                  <a:moveTo>
                    <a:pt x="762" y="-2381"/>
                  </a:moveTo>
                  <a:lnTo>
                    <a:pt x="762" y="23717"/>
                  </a:lnTo>
                </a:path>
              </a:pathLst>
            </a:custGeom>
            <a:ln w="6286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794" name="object 2794"/>
            <p:cNvSpPr/>
            <p:nvPr/>
          </p:nvSpPr>
          <p:spPr>
            <a:xfrm>
              <a:off x="1626108" y="7382255"/>
              <a:ext cx="0" cy="21590"/>
            </a:xfrm>
            <a:custGeom>
              <a:avLst/>
              <a:gdLst/>
              <a:ahLst/>
              <a:cxnLst/>
              <a:rect l="l" t="t" r="r" b="b"/>
              <a:pathLst>
                <a:path h="21590">
                  <a:moveTo>
                    <a:pt x="0" y="21336"/>
                  </a:moveTo>
                  <a:lnTo>
                    <a:pt x="0" y="0"/>
                  </a:lnTo>
                </a:path>
                <a:path h="21590">
                  <a:moveTo>
                    <a:pt x="0" y="21336"/>
                  </a:moveTo>
                  <a:lnTo>
                    <a:pt x="0" y="0"/>
                  </a:lnTo>
                </a:path>
              </a:pathLst>
            </a:custGeom>
            <a:ln w="476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795" name="object 2795"/>
            <p:cNvSpPr/>
            <p:nvPr/>
          </p:nvSpPr>
          <p:spPr>
            <a:xfrm>
              <a:off x="1627632" y="7382255"/>
              <a:ext cx="1905" cy="21590"/>
            </a:xfrm>
            <a:custGeom>
              <a:avLst/>
              <a:gdLst/>
              <a:ahLst/>
              <a:cxnLst/>
              <a:rect l="l" t="t" r="r" b="b"/>
              <a:pathLst>
                <a:path w="1905" h="21590">
                  <a:moveTo>
                    <a:pt x="761" y="-2381"/>
                  </a:moveTo>
                  <a:lnTo>
                    <a:pt x="761" y="23717"/>
                  </a:lnTo>
                </a:path>
              </a:pathLst>
            </a:custGeom>
            <a:ln w="6286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796" name="object 2796"/>
            <p:cNvSpPr/>
            <p:nvPr/>
          </p:nvSpPr>
          <p:spPr>
            <a:xfrm>
              <a:off x="1629155" y="7382255"/>
              <a:ext cx="1905" cy="21590"/>
            </a:xfrm>
            <a:custGeom>
              <a:avLst/>
              <a:gdLst/>
              <a:ahLst/>
              <a:cxnLst/>
              <a:rect l="l" t="t" r="r" b="b"/>
              <a:pathLst>
                <a:path w="1905" h="21590">
                  <a:moveTo>
                    <a:pt x="0" y="21336"/>
                  </a:moveTo>
                  <a:lnTo>
                    <a:pt x="0" y="0"/>
                  </a:lnTo>
                </a:path>
                <a:path w="1905" h="21590">
                  <a:moveTo>
                    <a:pt x="1524" y="21336"/>
                  </a:moveTo>
                  <a:lnTo>
                    <a:pt x="1524" y="0"/>
                  </a:lnTo>
                </a:path>
                <a:path w="1905" h="21590">
                  <a:moveTo>
                    <a:pt x="1524" y="21336"/>
                  </a:moveTo>
                  <a:lnTo>
                    <a:pt x="1524" y="0"/>
                  </a:lnTo>
                </a:path>
              </a:pathLst>
            </a:custGeom>
            <a:ln w="476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797" name="object 2797"/>
            <p:cNvSpPr/>
            <p:nvPr/>
          </p:nvSpPr>
          <p:spPr>
            <a:xfrm>
              <a:off x="1630679" y="7382255"/>
              <a:ext cx="1905" cy="21590"/>
            </a:xfrm>
            <a:custGeom>
              <a:avLst/>
              <a:gdLst/>
              <a:ahLst/>
              <a:cxnLst/>
              <a:rect l="l" t="t" r="r" b="b"/>
              <a:pathLst>
                <a:path w="1905" h="21590">
                  <a:moveTo>
                    <a:pt x="762" y="-2381"/>
                  </a:moveTo>
                  <a:lnTo>
                    <a:pt x="762" y="23717"/>
                  </a:lnTo>
                </a:path>
              </a:pathLst>
            </a:custGeom>
            <a:ln w="6286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798" name="object 2798"/>
            <p:cNvSpPr/>
            <p:nvPr/>
          </p:nvSpPr>
          <p:spPr>
            <a:xfrm>
              <a:off x="1633728" y="7382255"/>
              <a:ext cx="0" cy="21590"/>
            </a:xfrm>
            <a:custGeom>
              <a:avLst/>
              <a:gdLst/>
              <a:ahLst/>
              <a:cxnLst/>
              <a:rect l="l" t="t" r="r" b="b"/>
              <a:pathLst>
                <a:path h="21590">
                  <a:moveTo>
                    <a:pt x="0" y="21336"/>
                  </a:moveTo>
                  <a:lnTo>
                    <a:pt x="0" y="0"/>
                  </a:lnTo>
                </a:path>
                <a:path h="21590">
                  <a:moveTo>
                    <a:pt x="0" y="21336"/>
                  </a:moveTo>
                  <a:lnTo>
                    <a:pt x="0" y="0"/>
                  </a:lnTo>
                </a:path>
              </a:pathLst>
            </a:custGeom>
            <a:ln w="476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799" name="object 2799"/>
            <p:cNvSpPr/>
            <p:nvPr/>
          </p:nvSpPr>
          <p:spPr>
            <a:xfrm>
              <a:off x="1633728" y="7382255"/>
              <a:ext cx="1905" cy="21590"/>
            </a:xfrm>
            <a:custGeom>
              <a:avLst/>
              <a:gdLst/>
              <a:ahLst/>
              <a:cxnLst/>
              <a:rect l="l" t="t" r="r" b="b"/>
              <a:pathLst>
                <a:path w="1905" h="21590">
                  <a:moveTo>
                    <a:pt x="761" y="-2381"/>
                  </a:moveTo>
                  <a:lnTo>
                    <a:pt x="761" y="23717"/>
                  </a:lnTo>
                </a:path>
              </a:pathLst>
            </a:custGeom>
            <a:ln w="6286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800" name="object 2800"/>
            <p:cNvSpPr/>
            <p:nvPr/>
          </p:nvSpPr>
          <p:spPr>
            <a:xfrm>
              <a:off x="1636775" y="7382255"/>
              <a:ext cx="0" cy="21590"/>
            </a:xfrm>
            <a:custGeom>
              <a:avLst/>
              <a:gdLst/>
              <a:ahLst/>
              <a:cxnLst/>
              <a:rect l="l" t="t" r="r" b="b"/>
              <a:pathLst>
                <a:path h="21590">
                  <a:moveTo>
                    <a:pt x="0" y="21336"/>
                  </a:moveTo>
                  <a:lnTo>
                    <a:pt x="0" y="0"/>
                  </a:lnTo>
                </a:path>
              </a:pathLst>
            </a:custGeom>
            <a:ln w="476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801" name="object 2801"/>
            <p:cNvSpPr/>
            <p:nvPr/>
          </p:nvSpPr>
          <p:spPr>
            <a:xfrm>
              <a:off x="1637537" y="7379874"/>
              <a:ext cx="1905" cy="26670"/>
            </a:xfrm>
            <a:custGeom>
              <a:avLst/>
              <a:gdLst/>
              <a:ahLst/>
              <a:cxnLst/>
              <a:rect l="l" t="t" r="r" b="b"/>
              <a:pathLst>
                <a:path w="1905" h="26670">
                  <a:moveTo>
                    <a:pt x="0" y="0"/>
                  </a:moveTo>
                  <a:lnTo>
                    <a:pt x="0" y="26098"/>
                  </a:lnTo>
                </a:path>
                <a:path w="1905" h="26670">
                  <a:moveTo>
                    <a:pt x="0" y="0"/>
                  </a:moveTo>
                  <a:lnTo>
                    <a:pt x="0" y="26098"/>
                  </a:lnTo>
                </a:path>
                <a:path w="1905" h="26670">
                  <a:moveTo>
                    <a:pt x="1524" y="0"/>
                  </a:moveTo>
                  <a:lnTo>
                    <a:pt x="1524" y="26098"/>
                  </a:lnTo>
                </a:path>
              </a:pathLst>
            </a:custGeom>
            <a:ln w="6286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802" name="object 2802"/>
            <p:cNvSpPr/>
            <p:nvPr/>
          </p:nvSpPr>
          <p:spPr>
            <a:xfrm>
              <a:off x="1639824" y="7382255"/>
              <a:ext cx="1905" cy="21590"/>
            </a:xfrm>
            <a:custGeom>
              <a:avLst/>
              <a:gdLst/>
              <a:ahLst/>
              <a:cxnLst/>
              <a:rect l="l" t="t" r="r" b="b"/>
              <a:pathLst>
                <a:path w="1905" h="21590">
                  <a:moveTo>
                    <a:pt x="762" y="-2381"/>
                  </a:moveTo>
                  <a:lnTo>
                    <a:pt x="762" y="23717"/>
                  </a:lnTo>
                </a:path>
              </a:pathLst>
            </a:custGeom>
            <a:ln w="6286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803" name="object 2803"/>
            <p:cNvSpPr/>
            <p:nvPr/>
          </p:nvSpPr>
          <p:spPr>
            <a:xfrm>
              <a:off x="1641348" y="7382255"/>
              <a:ext cx="0" cy="21590"/>
            </a:xfrm>
            <a:custGeom>
              <a:avLst/>
              <a:gdLst/>
              <a:ahLst/>
              <a:cxnLst/>
              <a:rect l="l" t="t" r="r" b="b"/>
              <a:pathLst>
                <a:path h="21590">
                  <a:moveTo>
                    <a:pt x="0" y="21336"/>
                  </a:moveTo>
                  <a:lnTo>
                    <a:pt x="0" y="0"/>
                  </a:lnTo>
                </a:path>
                <a:path h="21590">
                  <a:moveTo>
                    <a:pt x="0" y="21336"/>
                  </a:moveTo>
                  <a:lnTo>
                    <a:pt x="0" y="0"/>
                  </a:lnTo>
                </a:path>
              </a:pathLst>
            </a:custGeom>
            <a:ln w="476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804" name="object 2804"/>
            <p:cNvSpPr/>
            <p:nvPr/>
          </p:nvSpPr>
          <p:spPr>
            <a:xfrm>
              <a:off x="1642871" y="7382255"/>
              <a:ext cx="1905" cy="21590"/>
            </a:xfrm>
            <a:custGeom>
              <a:avLst/>
              <a:gdLst/>
              <a:ahLst/>
              <a:cxnLst/>
              <a:rect l="l" t="t" r="r" b="b"/>
              <a:pathLst>
                <a:path w="1905" h="21590">
                  <a:moveTo>
                    <a:pt x="762" y="-2381"/>
                  </a:moveTo>
                  <a:lnTo>
                    <a:pt x="762" y="23717"/>
                  </a:lnTo>
                </a:path>
              </a:pathLst>
            </a:custGeom>
            <a:ln w="6286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805" name="object 2805"/>
            <p:cNvSpPr/>
            <p:nvPr/>
          </p:nvSpPr>
          <p:spPr>
            <a:xfrm>
              <a:off x="1644395" y="7382255"/>
              <a:ext cx="0" cy="21590"/>
            </a:xfrm>
            <a:custGeom>
              <a:avLst/>
              <a:gdLst/>
              <a:ahLst/>
              <a:cxnLst/>
              <a:rect l="l" t="t" r="r" b="b"/>
              <a:pathLst>
                <a:path h="21590">
                  <a:moveTo>
                    <a:pt x="0" y="21336"/>
                  </a:moveTo>
                  <a:lnTo>
                    <a:pt x="0" y="0"/>
                  </a:lnTo>
                </a:path>
                <a:path h="21590">
                  <a:moveTo>
                    <a:pt x="0" y="21336"/>
                  </a:moveTo>
                  <a:lnTo>
                    <a:pt x="0" y="0"/>
                  </a:lnTo>
                </a:path>
              </a:pathLst>
            </a:custGeom>
            <a:ln w="476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806" name="object 2806"/>
            <p:cNvSpPr/>
            <p:nvPr/>
          </p:nvSpPr>
          <p:spPr>
            <a:xfrm>
              <a:off x="1644395" y="7382255"/>
              <a:ext cx="1905" cy="21590"/>
            </a:xfrm>
            <a:custGeom>
              <a:avLst/>
              <a:gdLst/>
              <a:ahLst/>
              <a:cxnLst/>
              <a:rect l="l" t="t" r="r" b="b"/>
              <a:pathLst>
                <a:path w="1905" h="21590">
                  <a:moveTo>
                    <a:pt x="762" y="-2381"/>
                  </a:moveTo>
                  <a:lnTo>
                    <a:pt x="762" y="23717"/>
                  </a:lnTo>
                </a:path>
              </a:pathLst>
            </a:custGeom>
            <a:ln w="6286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807" name="object 2807"/>
            <p:cNvSpPr/>
            <p:nvPr/>
          </p:nvSpPr>
          <p:spPr>
            <a:xfrm>
              <a:off x="1647444" y="7382255"/>
              <a:ext cx="5080" cy="21590"/>
            </a:xfrm>
            <a:custGeom>
              <a:avLst/>
              <a:gdLst/>
              <a:ahLst/>
              <a:cxnLst/>
              <a:rect l="l" t="t" r="r" b="b"/>
              <a:pathLst>
                <a:path w="5080" h="21590">
                  <a:moveTo>
                    <a:pt x="0" y="21336"/>
                  </a:moveTo>
                  <a:lnTo>
                    <a:pt x="0" y="0"/>
                  </a:lnTo>
                </a:path>
                <a:path w="5080" h="21590">
                  <a:moveTo>
                    <a:pt x="1523" y="21336"/>
                  </a:moveTo>
                  <a:lnTo>
                    <a:pt x="1523" y="0"/>
                  </a:lnTo>
                </a:path>
                <a:path w="5080" h="21590">
                  <a:moveTo>
                    <a:pt x="1523" y="21336"/>
                  </a:moveTo>
                  <a:lnTo>
                    <a:pt x="1523" y="0"/>
                  </a:lnTo>
                </a:path>
                <a:path w="5080" h="21590">
                  <a:moveTo>
                    <a:pt x="3047" y="21336"/>
                  </a:moveTo>
                  <a:lnTo>
                    <a:pt x="3047" y="0"/>
                  </a:lnTo>
                </a:path>
                <a:path w="5080" h="21590">
                  <a:moveTo>
                    <a:pt x="4571" y="21336"/>
                  </a:moveTo>
                  <a:lnTo>
                    <a:pt x="4571" y="0"/>
                  </a:lnTo>
                </a:path>
              </a:pathLst>
            </a:custGeom>
            <a:ln w="476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808" name="object 2808"/>
            <p:cNvSpPr/>
            <p:nvPr/>
          </p:nvSpPr>
          <p:spPr>
            <a:xfrm>
              <a:off x="1652778" y="7379874"/>
              <a:ext cx="0" cy="26670"/>
            </a:xfrm>
            <a:custGeom>
              <a:avLst/>
              <a:gdLst/>
              <a:ahLst/>
              <a:cxnLst/>
              <a:rect l="l" t="t" r="r" b="b"/>
              <a:pathLst>
                <a:path h="26670">
                  <a:moveTo>
                    <a:pt x="0" y="0"/>
                  </a:moveTo>
                  <a:lnTo>
                    <a:pt x="0" y="26098"/>
                  </a:lnTo>
                </a:path>
                <a:path h="26670">
                  <a:moveTo>
                    <a:pt x="0" y="0"/>
                  </a:moveTo>
                  <a:lnTo>
                    <a:pt x="0" y="26098"/>
                  </a:lnTo>
                </a:path>
              </a:pathLst>
            </a:custGeom>
            <a:ln w="6286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809" name="object 2809"/>
            <p:cNvSpPr/>
            <p:nvPr/>
          </p:nvSpPr>
          <p:spPr>
            <a:xfrm>
              <a:off x="1653540" y="7382255"/>
              <a:ext cx="1905" cy="21590"/>
            </a:xfrm>
            <a:custGeom>
              <a:avLst/>
              <a:gdLst/>
              <a:ahLst/>
              <a:cxnLst/>
              <a:rect l="l" t="t" r="r" b="b"/>
              <a:pathLst>
                <a:path w="1905" h="21590">
                  <a:moveTo>
                    <a:pt x="761" y="-2381"/>
                  </a:moveTo>
                  <a:lnTo>
                    <a:pt x="761" y="23717"/>
                  </a:lnTo>
                </a:path>
              </a:pathLst>
            </a:custGeom>
            <a:ln w="6286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810" name="object 2810"/>
            <p:cNvSpPr/>
            <p:nvPr/>
          </p:nvSpPr>
          <p:spPr>
            <a:xfrm>
              <a:off x="1655825" y="7379874"/>
              <a:ext cx="0" cy="26670"/>
            </a:xfrm>
            <a:custGeom>
              <a:avLst/>
              <a:gdLst/>
              <a:ahLst/>
              <a:cxnLst/>
              <a:rect l="l" t="t" r="r" b="b"/>
              <a:pathLst>
                <a:path h="26670">
                  <a:moveTo>
                    <a:pt x="0" y="0"/>
                  </a:moveTo>
                  <a:lnTo>
                    <a:pt x="0" y="26098"/>
                  </a:lnTo>
                </a:path>
                <a:path h="26670">
                  <a:moveTo>
                    <a:pt x="0" y="0"/>
                  </a:moveTo>
                  <a:lnTo>
                    <a:pt x="0" y="26098"/>
                  </a:lnTo>
                </a:path>
              </a:pathLst>
            </a:custGeom>
            <a:ln w="6286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811" name="object 2811"/>
            <p:cNvSpPr/>
            <p:nvPr/>
          </p:nvSpPr>
          <p:spPr>
            <a:xfrm>
              <a:off x="1656587" y="7382255"/>
              <a:ext cx="1905" cy="21590"/>
            </a:xfrm>
            <a:custGeom>
              <a:avLst/>
              <a:gdLst/>
              <a:ahLst/>
              <a:cxnLst/>
              <a:rect l="l" t="t" r="r" b="b"/>
              <a:pathLst>
                <a:path w="1905" h="21590">
                  <a:moveTo>
                    <a:pt x="762" y="-2381"/>
                  </a:moveTo>
                  <a:lnTo>
                    <a:pt x="762" y="23717"/>
                  </a:lnTo>
                </a:path>
              </a:pathLst>
            </a:custGeom>
            <a:ln w="6286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812" name="object 2812"/>
            <p:cNvSpPr/>
            <p:nvPr/>
          </p:nvSpPr>
          <p:spPr>
            <a:xfrm>
              <a:off x="1658112" y="7382255"/>
              <a:ext cx="1905" cy="21590"/>
            </a:xfrm>
            <a:custGeom>
              <a:avLst/>
              <a:gdLst/>
              <a:ahLst/>
              <a:cxnLst/>
              <a:rect l="l" t="t" r="r" b="b"/>
              <a:pathLst>
                <a:path w="1905" h="21590">
                  <a:moveTo>
                    <a:pt x="762" y="-2381"/>
                  </a:moveTo>
                  <a:lnTo>
                    <a:pt x="762" y="23717"/>
                  </a:lnTo>
                </a:path>
              </a:pathLst>
            </a:custGeom>
            <a:ln w="6286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813" name="object 2813"/>
            <p:cNvSpPr/>
            <p:nvPr/>
          </p:nvSpPr>
          <p:spPr>
            <a:xfrm>
              <a:off x="1660397" y="7379874"/>
              <a:ext cx="0" cy="26670"/>
            </a:xfrm>
            <a:custGeom>
              <a:avLst/>
              <a:gdLst/>
              <a:ahLst/>
              <a:cxnLst/>
              <a:rect l="l" t="t" r="r" b="b"/>
              <a:pathLst>
                <a:path h="26670">
                  <a:moveTo>
                    <a:pt x="0" y="0"/>
                  </a:moveTo>
                  <a:lnTo>
                    <a:pt x="0" y="26098"/>
                  </a:lnTo>
                </a:path>
                <a:path h="26670">
                  <a:moveTo>
                    <a:pt x="0" y="0"/>
                  </a:moveTo>
                  <a:lnTo>
                    <a:pt x="0" y="26098"/>
                  </a:lnTo>
                </a:path>
              </a:pathLst>
            </a:custGeom>
            <a:ln w="6286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814" name="object 2814"/>
            <p:cNvSpPr/>
            <p:nvPr/>
          </p:nvSpPr>
          <p:spPr>
            <a:xfrm>
              <a:off x="1661159" y="7382255"/>
              <a:ext cx="6350" cy="21590"/>
            </a:xfrm>
            <a:custGeom>
              <a:avLst/>
              <a:gdLst/>
              <a:ahLst/>
              <a:cxnLst/>
              <a:rect l="l" t="t" r="r" b="b"/>
              <a:pathLst>
                <a:path w="6350" h="21590">
                  <a:moveTo>
                    <a:pt x="0" y="21336"/>
                  </a:moveTo>
                  <a:lnTo>
                    <a:pt x="0" y="0"/>
                  </a:lnTo>
                </a:path>
                <a:path w="6350" h="21590">
                  <a:moveTo>
                    <a:pt x="1524" y="21336"/>
                  </a:moveTo>
                  <a:lnTo>
                    <a:pt x="1524" y="0"/>
                  </a:lnTo>
                </a:path>
                <a:path w="6350" h="21590">
                  <a:moveTo>
                    <a:pt x="3048" y="21336"/>
                  </a:moveTo>
                  <a:lnTo>
                    <a:pt x="3048" y="0"/>
                  </a:lnTo>
                </a:path>
                <a:path w="6350" h="21590">
                  <a:moveTo>
                    <a:pt x="3048" y="21336"/>
                  </a:moveTo>
                  <a:lnTo>
                    <a:pt x="3048" y="0"/>
                  </a:lnTo>
                </a:path>
                <a:path w="6350" h="21590">
                  <a:moveTo>
                    <a:pt x="4572" y="21336"/>
                  </a:moveTo>
                  <a:lnTo>
                    <a:pt x="4572" y="0"/>
                  </a:lnTo>
                </a:path>
                <a:path w="6350" h="21590">
                  <a:moveTo>
                    <a:pt x="6095" y="21336"/>
                  </a:moveTo>
                  <a:lnTo>
                    <a:pt x="6095" y="0"/>
                  </a:lnTo>
                </a:path>
                <a:path w="6350" h="21590">
                  <a:moveTo>
                    <a:pt x="6095" y="21336"/>
                  </a:moveTo>
                  <a:lnTo>
                    <a:pt x="6095" y="0"/>
                  </a:lnTo>
                </a:path>
              </a:pathLst>
            </a:custGeom>
            <a:ln w="476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815" name="object 2815"/>
            <p:cNvSpPr/>
            <p:nvPr/>
          </p:nvSpPr>
          <p:spPr>
            <a:xfrm>
              <a:off x="1668017" y="7379874"/>
              <a:ext cx="1905" cy="26670"/>
            </a:xfrm>
            <a:custGeom>
              <a:avLst/>
              <a:gdLst/>
              <a:ahLst/>
              <a:cxnLst/>
              <a:rect l="l" t="t" r="r" b="b"/>
              <a:pathLst>
                <a:path w="1905" h="26670">
                  <a:moveTo>
                    <a:pt x="0" y="0"/>
                  </a:moveTo>
                  <a:lnTo>
                    <a:pt x="0" y="26098"/>
                  </a:lnTo>
                </a:path>
                <a:path w="1905" h="26670">
                  <a:moveTo>
                    <a:pt x="1524" y="0"/>
                  </a:moveTo>
                  <a:lnTo>
                    <a:pt x="1524" y="26098"/>
                  </a:lnTo>
                </a:path>
              </a:pathLst>
            </a:custGeom>
            <a:ln w="6286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816" name="object 2816"/>
            <p:cNvSpPr/>
            <p:nvPr/>
          </p:nvSpPr>
          <p:spPr>
            <a:xfrm>
              <a:off x="1671066" y="7379874"/>
              <a:ext cx="0" cy="26670"/>
            </a:xfrm>
            <a:custGeom>
              <a:avLst/>
              <a:gdLst/>
              <a:ahLst/>
              <a:cxnLst/>
              <a:rect l="l" t="t" r="r" b="b"/>
              <a:pathLst>
                <a:path h="26670">
                  <a:moveTo>
                    <a:pt x="0" y="0"/>
                  </a:moveTo>
                  <a:lnTo>
                    <a:pt x="0" y="26098"/>
                  </a:lnTo>
                </a:path>
                <a:path h="26670">
                  <a:moveTo>
                    <a:pt x="0" y="0"/>
                  </a:moveTo>
                  <a:lnTo>
                    <a:pt x="0" y="26098"/>
                  </a:lnTo>
                </a:path>
              </a:pathLst>
            </a:custGeom>
            <a:ln w="6286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817" name="object 2817"/>
            <p:cNvSpPr/>
            <p:nvPr/>
          </p:nvSpPr>
          <p:spPr>
            <a:xfrm>
              <a:off x="1671828" y="7382255"/>
              <a:ext cx="1905" cy="21590"/>
            </a:xfrm>
            <a:custGeom>
              <a:avLst/>
              <a:gdLst/>
              <a:ahLst/>
              <a:cxnLst/>
              <a:rect l="l" t="t" r="r" b="b"/>
              <a:pathLst>
                <a:path w="1905" h="21590">
                  <a:moveTo>
                    <a:pt x="761" y="-2381"/>
                  </a:moveTo>
                  <a:lnTo>
                    <a:pt x="761" y="23717"/>
                  </a:lnTo>
                </a:path>
              </a:pathLst>
            </a:custGeom>
            <a:ln w="6286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818" name="object 2818"/>
            <p:cNvSpPr/>
            <p:nvPr/>
          </p:nvSpPr>
          <p:spPr>
            <a:xfrm>
              <a:off x="1673351" y="7382255"/>
              <a:ext cx="1905" cy="21590"/>
            </a:xfrm>
            <a:custGeom>
              <a:avLst/>
              <a:gdLst/>
              <a:ahLst/>
              <a:cxnLst/>
              <a:rect l="l" t="t" r="r" b="b"/>
              <a:pathLst>
                <a:path w="1905" h="21590">
                  <a:moveTo>
                    <a:pt x="762" y="-2381"/>
                  </a:moveTo>
                  <a:lnTo>
                    <a:pt x="762" y="23717"/>
                  </a:lnTo>
                </a:path>
              </a:pathLst>
            </a:custGeom>
            <a:ln w="6286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819" name="object 2819"/>
            <p:cNvSpPr/>
            <p:nvPr/>
          </p:nvSpPr>
          <p:spPr>
            <a:xfrm>
              <a:off x="1674875" y="7382255"/>
              <a:ext cx="1905" cy="21590"/>
            </a:xfrm>
            <a:custGeom>
              <a:avLst/>
              <a:gdLst/>
              <a:ahLst/>
              <a:cxnLst/>
              <a:rect l="l" t="t" r="r" b="b"/>
              <a:pathLst>
                <a:path w="1905" h="21590">
                  <a:moveTo>
                    <a:pt x="0" y="21336"/>
                  </a:moveTo>
                  <a:lnTo>
                    <a:pt x="0" y="0"/>
                  </a:lnTo>
                </a:path>
                <a:path w="1905" h="21590">
                  <a:moveTo>
                    <a:pt x="0" y="21336"/>
                  </a:moveTo>
                  <a:lnTo>
                    <a:pt x="0" y="0"/>
                  </a:lnTo>
                </a:path>
                <a:path w="1905" h="21590">
                  <a:moveTo>
                    <a:pt x="1524" y="21336"/>
                  </a:moveTo>
                  <a:lnTo>
                    <a:pt x="1524" y="0"/>
                  </a:lnTo>
                </a:path>
              </a:pathLst>
            </a:custGeom>
            <a:ln w="476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820" name="object 2820"/>
            <p:cNvSpPr/>
            <p:nvPr/>
          </p:nvSpPr>
          <p:spPr>
            <a:xfrm>
              <a:off x="1678686" y="7379874"/>
              <a:ext cx="0" cy="26670"/>
            </a:xfrm>
            <a:custGeom>
              <a:avLst/>
              <a:gdLst/>
              <a:ahLst/>
              <a:cxnLst/>
              <a:rect l="l" t="t" r="r" b="b"/>
              <a:pathLst>
                <a:path h="26670">
                  <a:moveTo>
                    <a:pt x="0" y="0"/>
                  </a:moveTo>
                  <a:lnTo>
                    <a:pt x="0" y="26098"/>
                  </a:lnTo>
                </a:path>
                <a:path h="26670">
                  <a:moveTo>
                    <a:pt x="0" y="0"/>
                  </a:moveTo>
                  <a:lnTo>
                    <a:pt x="0" y="26098"/>
                  </a:lnTo>
                </a:path>
              </a:pathLst>
            </a:custGeom>
            <a:ln w="6286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821" name="object 2821"/>
            <p:cNvSpPr/>
            <p:nvPr/>
          </p:nvSpPr>
          <p:spPr>
            <a:xfrm>
              <a:off x="1679448" y="7382255"/>
              <a:ext cx="3175" cy="21590"/>
            </a:xfrm>
            <a:custGeom>
              <a:avLst/>
              <a:gdLst/>
              <a:ahLst/>
              <a:cxnLst/>
              <a:rect l="l" t="t" r="r" b="b"/>
              <a:pathLst>
                <a:path w="3175" h="21590">
                  <a:moveTo>
                    <a:pt x="0" y="21336"/>
                  </a:moveTo>
                  <a:lnTo>
                    <a:pt x="0" y="0"/>
                  </a:lnTo>
                </a:path>
                <a:path w="3175" h="21590">
                  <a:moveTo>
                    <a:pt x="1523" y="21336"/>
                  </a:moveTo>
                  <a:lnTo>
                    <a:pt x="1523" y="0"/>
                  </a:lnTo>
                </a:path>
                <a:path w="3175" h="21590">
                  <a:moveTo>
                    <a:pt x="3047" y="21336"/>
                  </a:moveTo>
                  <a:lnTo>
                    <a:pt x="3047" y="0"/>
                  </a:lnTo>
                </a:path>
                <a:path w="3175" h="21590">
                  <a:moveTo>
                    <a:pt x="3047" y="21336"/>
                  </a:moveTo>
                  <a:lnTo>
                    <a:pt x="3047" y="0"/>
                  </a:lnTo>
                </a:path>
              </a:pathLst>
            </a:custGeom>
            <a:ln w="476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822" name="object 2822"/>
            <p:cNvSpPr/>
            <p:nvPr/>
          </p:nvSpPr>
          <p:spPr>
            <a:xfrm>
              <a:off x="1683258" y="7379874"/>
              <a:ext cx="1905" cy="26670"/>
            </a:xfrm>
            <a:custGeom>
              <a:avLst/>
              <a:gdLst/>
              <a:ahLst/>
              <a:cxnLst/>
              <a:rect l="l" t="t" r="r" b="b"/>
              <a:pathLst>
                <a:path w="1905" h="26670">
                  <a:moveTo>
                    <a:pt x="0" y="0"/>
                  </a:moveTo>
                  <a:lnTo>
                    <a:pt x="0" y="26098"/>
                  </a:lnTo>
                </a:path>
                <a:path w="1905" h="26670">
                  <a:moveTo>
                    <a:pt x="1524" y="0"/>
                  </a:moveTo>
                  <a:lnTo>
                    <a:pt x="1524" y="26098"/>
                  </a:lnTo>
                </a:path>
              </a:pathLst>
            </a:custGeom>
            <a:ln w="6286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823" name="object 2823"/>
            <p:cNvSpPr/>
            <p:nvPr/>
          </p:nvSpPr>
          <p:spPr>
            <a:xfrm>
              <a:off x="1687067" y="7382255"/>
              <a:ext cx="0" cy="21590"/>
            </a:xfrm>
            <a:custGeom>
              <a:avLst/>
              <a:gdLst/>
              <a:ahLst/>
              <a:cxnLst/>
              <a:rect l="l" t="t" r="r" b="b"/>
              <a:pathLst>
                <a:path h="21590">
                  <a:moveTo>
                    <a:pt x="0" y="21336"/>
                  </a:moveTo>
                  <a:lnTo>
                    <a:pt x="0" y="0"/>
                  </a:lnTo>
                </a:path>
                <a:path h="21590">
                  <a:moveTo>
                    <a:pt x="0" y="21336"/>
                  </a:moveTo>
                  <a:lnTo>
                    <a:pt x="0" y="0"/>
                  </a:lnTo>
                </a:path>
              </a:pathLst>
            </a:custGeom>
            <a:ln w="476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824" name="object 2824"/>
            <p:cNvSpPr/>
            <p:nvPr/>
          </p:nvSpPr>
          <p:spPr>
            <a:xfrm>
              <a:off x="1687067" y="7382255"/>
              <a:ext cx="1905" cy="21590"/>
            </a:xfrm>
            <a:custGeom>
              <a:avLst/>
              <a:gdLst/>
              <a:ahLst/>
              <a:cxnLst/>
              <a:rect l="l" t="t" r="r" b="b"/>
              <a:pathLst>
                <a:path w="1905" h="21590">
                  <a:moveTo>
                    <a:pt x="762" y="-2381"/>
                  </a:moveTo>
                  <a:lnTo>
                    <a:pt x="762" y="23717"/>
                  </a:lnTo>
                </a:path>
              </a:pathLst>
            </a:custGeom>
            <a:ln w="6286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825" name="object 2825"/>
            <p:cNvSpPr/>
            <p:nvPr/>
          </p:nvSpPr>
          <p:spPr>
            <a:xfrm>
              <a:off x="1690116" y="7382255"/>
              <a:ext cx="0" cy="21590"/>
            </a:xfrm>
            <a:custGeom>
              <a:avLst/>
              <a:gdLst/>
              <a:ahLst/>
              <a:cxnLst/>
              <a:rect l="l" t="t" r="r" b="b"/>
              <a:pathLst>
                <a:path h="21590">
                  <a:moveTo>
                    <a:pt x="0" y="21336"/>
                  </a:moveTo>
                  <a:lnTo>
                    <a:pt x="0" y="0"/>
                  </a:lnTo>
                </a:path>
                <a:path h="21590">
                  <a:moveTo>
                    <a:pt x="0" y="21336"/>
                  </a:moveTo>
                  <a:lnTo>
                    <a:pt x="0" y="0"/>
                  </a:lnTo>
                </a:path>
                <a:path h="21590">
                  <a:moveTo>
                    <a:pt x="0" y="21336"/>
                  </a:moveTo>
                  <a:lnTo>
                    <a:pt x="0" y="0"/>
                  </a:lnTo>
                </a:path>
              </a:pathLst>
            </a:custGeom>
            <a:ln w="476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826" name="object 2826"/>
            <p:cNvSpPr/>
            <p:nvPr/>
          </p:nvSpPr>
          <p:spPr>
            <a:xfrm>
              <a:off x="1691640" y="7382255"/>
              <a:ext cx="1905" cy="21590"/>
            </a:xfrm>
            <a:custGeom>
              <a:avLst/>
              <a:gdLst/>
              <a:ahLst/>
              <a:cxnLst/>
              <a:rect l="l" t="t" r="r" b="b"/>
              <a:pathLst>
                <a:path w="1905" h="21590">
                  <a:moveTo>
                    <a:pt x="761" y="-2381"/>
                  </a:moveTo>
                  <a:lnTo>
                    <a:pt x="761" y="23717"/>
                  </a:lnTo>
                </a:path>
              </a:pathLst>
            </a:custGeom>
            <a:ln w="6286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827" name="object 2827"/>
            <p:cNvSpPr/>
            <p:nvPr/>
          </p:nvSpPr>
          <p:spPr>
            <a:xfrm>
              <a:off x="1693925" y="7379874"/>
              <a:ext cx="0" cy="26670"/>
            </a:xfrm>
            <a:custGeom>
              <a:avLst/>
              <a:gdLst/>
              <a:ahLst/>
              <a:cxnLst/>
              <a:rect l="l" t="t" r="r" b="b"/>
              <a:pathLst>
                <a:path h="26670">
                  <a:moveTo>
                    <a:pt x="0" y="0"/>
                  </a:moveTo>
                  <a:lnTo>
                    <a:pt x="0" y="26098"/>
                  </a:lnTo>
                </a:path>
                <a:path h="26670">
                  <a:moveTo>
                    <a:pt x="0" y="0"/>
                  </a:moveTo>
                  <a:lnTo>
                    <a:pt x="0" y="26098"/>
                  </a:lnTo>
                </a:path>
              </a:pathLst>
            </a:custGeom>
            <a:ln w="6286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828" name="object 2828"/>
            <p:cNvSpPr/>
            <p:nvPr/>
          </p:nvSpPr>
          <p:spPr>
            <a:xfrm>
              <a:off x="1694687" y="7382255"/>
              <a:ext cx="0" cy="21590"/>
            </a:xfrm>
            <a:custGeom>
              <a:avLst/>
              <a:gdLst/>
              <a:ahLst/>
              <a:cxnLst/>
              <a:rect l="l" t="t" r="r" b="b"/>
              <a:pathLst>
                <a:path h="21590">
                  <a:moveTo>
                    <a:pt x="0" y="21336"/>
                  </a:moveTo>
                  <a:lnTo>
                    <a:pt x="0" y="0"/>
                  </a:lnTo>
                </a:path>
              </a:pathLst>
            </a:custGeom>
            <a:ln w="476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829" name="object 2829"/>
            <p:cNvSpPr/>
            <p:nvPr/>
          </p:nvSpPr>
          <p:spPr>
            <a:xfrm>
              <a:off x="1696212" y="7382255"/>
              <a:ext cx="1905" cy="21590"/>
            </a:xfrm>
            <a:custGeom>
              <a:avLst/>
              <a:gdLst/>
              <a:ahLst/>
              <a:cxnLst/>
              <a:rect l="l" t="t" r="r" b="b"/>
              <a:pathLst>
                <a:path w="1905" h="21590">
                  <a:moveTo>
                    <a:pt x="762" y="-2381"/>
                  </a:moveTo>
                  <a:lnTo>
                    <a:pt x="762" y="23717"/>
                  </a:lnTo>
                </a:path>
              </a:pathLst>
            </a:custGeom>
            <a:ln w="6286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830" name="object 2830"/>
            <p:cNvSpPr/>
            <p:nvPr/>
          </p:nvSpPr>
          <p:spPr>
            <a:xfrm>
              <a:off x="1697736" y="7382255"/>
              <a:ext cx="0" cy="21590"/>
            </a:xfrm>
            <a:custGeom>
              <a:avLst/>
              <a:gdLst/>
              <a:ahLst/>
              <a:cxnLst/>
              <a:rect l="l" t="t" r="r" b="b"/>
              <a:pathLst>
                <a:path h="21590">
                  <a:moveTo>
                    <a:pt x="0" y="21336"/>
                  </a:moveTo>
                  <a:lnTo>
                    <a:pt x="0" y="0"/>
                  </a:lnTo>
                </a:path>
                <a:path h="21590">
                  <a:moveTo>
                    <a:pt x="0" y="21336"/>
                  </a:moveTo>
                  <a:lnTo>
                    <a:pt x="0" y="0"/>
                  </a:lnTo>
                </a:path>
              </a:pathLst>
            </a:custGeom>
            <a:ln w="476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831" name="object 2831"/>
            <p:cNvSpPr/>
            <p:nvPr/>
          </p:nvSpPr>
          <p:spPr>
            <a:xfrm>
              <a:off x="1697736" y="7382255"/>
              <a:ext cx="1905" cy="21590"/>
            </a:xfrm>
            <a:custGeom>
              <a:avLst/>
              <a:gdLst/>
              <a:ahLst/>
              <a:cxnLst/>
              <a:rect l="l" t="t" r="r" b="b"/>
              <a:pathLst>
                <a:path w="1905" h="21590">
                  <a:moveTo>
                    <a:pt x="761" y="-2381"/>
                  </a:moveTo>
                  <a:lnTo>
                    <a:pt x="761" y="23717"/>
                  </a:lnTo>
                </a:path>
              </a:pathLst>
            </a:custGeom>
            <a:ln w="6286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832" name="object 2832"/>
            <p:cNvSpPr/>
            <p:nvPr/>
          </p:nvSpPr>
          <p:spPr>
            <a:xfrm>
              <a:off x="1700783" y="7382255"/>
              <a:ext cx="3175" cy="21590"/>
            </a:xfrm>
            <a:custGeom>
              <a:avLst/>
              <a:gdLst/>
              <a:ahLst/>
              <a:cxnLst/>
              <a:rect l="l" t="t" r="r" b="b"/>
              <a:pathLst>
                <a:path w="3175" h="21590">
                  <a:moveTo>
                    <a:pt x="0" y="21336"/>
                  </a:moveTo>
                  <a:lnTo>
                    <a:pt x="0" y="0"/>
                  </a:lnTo>
                </a:path>
                <a:path w="3175" h="21590">
                  <a:moveTo>
                    <a:pt x="0" y="21336"/>
                  </a:moveTo>
                  <a:lnTo>
                    <a:pt x="0" y="0"/>
                  </a:lnTo>
                </a:path>
                <a:path w="3175" h="21590">
                  <a:moveTo>
                    <a:pt x="1524" y="21336"/>
                  </a:moveTo>
                  <a:lnTo>
                    <a:pt x="1524" y="0"/>
                  </a:lnTo>
                </a:path>
                <a:path w="3175" h="21590">
                  <a:moveTo>
                    <a:pt x="3048" y="21336"/>
                  </a:moveTo>
                  <a:lnTo>
                    <a:pt x="3048" y="0"/>
                  </a:lnTo>
                </a:path>
              </a:pathLst>
            </a:custGeom>
            <a:ln w="476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833" name="object 2833"/>
            <p:cNvSpPr/>
            <p:nvPr/>
          </p:nvSpPr>
          <p:spPr>
            <a:xfrm>
              <a:off x="1704593" y="7379874"/>
              <a:ext cx="0" cy="26670"/>
            </a:xfrm>
            <a:custGeom>
              <a:avLst/>
              <a:gdLst/>
              <a:ahLst/>
              <a:cxnLst/>
              <a:rect l="l" t="t" r="r" b="b"/>
              <a:pathLst>
                <a:path h="26670">
                  <a:moveTo>
                    <a:pt x="0" y="0"/>
                  </a:moveTo>
                  <a:lnTo>
                    <a:pt x="0" y="26098"/>
                  </a:lnTo>
                </a:path>
                <a:path h="26670">
                  <a:moveTo>
                    <a:pt x="0" y="0"/>
                  </a:moveTo>
                  <a:lnTo>
                    <a:pt x="0" y="26098"/>
                  </a:lnTo>
                </a:path>
              </a:pathLst>
            </a:custGeom>
            <a:ln w="6286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834" name="object 2834"/>
            <p:cNvSpPr/>
            <p:nvPr/>
          </p:nvSpPr>
          <p:spPr>
            <a:xfrm>
              <a:off x="1705355" y="7382255"/>
              <a:ext cx="0" cy="21590"/>
            </a:xfrm>
            <a:custGeom>
              <a:avLst/>
              <a:gdLst/>
              <a:ahLst/>
              <a:cxnLst/>
              <a:rect l="l" t="t" r="r" b="b"/>
              <a:pathLst>
                <a:path h="21590">
                  <a:moveTo>
                    <a:pt x="0" y="21336"/>
                  </a:moveTo>
                  <a:lnTo>
                    <a:pt x="0" y="0"/>
                  </a:lnTo>
                </a:path>
              </a:pathLst>
            </a:custGeom>
            <a:ln w="476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835" name="object 2835"/>
            <p:cNvSpPr/>
            <p:nvPr/>
          </p:nvSpPr>
          <p:spPr>
            <a:xfrm>
              <a:off x="1706879" y="7382255"/>
              <a:ext cx="1905" cy="21590"/>
            </a:xfrm>
            <a:custGeom>
              <a:avLst/>
              <a:gdLst/>
              <a:ahLst/>
              <a:cxnLst/>
              <a:rect l="l" t="t" r="r" b="b"/>
              <a:pathLst>
                <a:path w="1905" h="21590">
                  <a:moveTo>
                    <a:pt x="762" y="-2381"/>
                  </a:moveTo>
                  <a:lnTo>
                    <a:pt x="762" y="23717"/>
                  </a:lnTo>
                </a:path>
              </a:pathLst>
            </a:custGeom>
            <a:ln w="6286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836" name="object 2836"/>
            <p:cNvSpPr/>
            <p:nvPr/>
          </p:nvSpPr>
          <p:spPr>
            <a:xfrm>
              <a:off x="1709166" y="7379874"/>
              <a:ext cx="0" cy="26670"/>
            </a:xfrm>
            <a:custGeom>
              <a:avLst/>
              <a:gdLst/>
              <a:ahLst/>
              <a:cxnLst/>
              <a:rect l="l" t="t" r="r" b="b"/>
              <a:pathLst>
                <a:path h="26670">
                  <a:moveTo>
                    <a:pt x="0" y="0"/>
                  </a:moveTo>
                  <a:lnTo>
                    <a:pt x="0" y="26098"/>
                  </a:lnTo>
                </a:path>
                <a:path h="26670">
                  <a:moveTo>
                    <a:pt x="0" y="0"/>
                  </a:moveTo>
                  <a:lnTo>
                    <a:pt x="0" y="26098"/>
                  </a:lnTo>
                </a:path>
              </a:pathLst>
            </a:custGeom>
            <a:ln w="6286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837" name="object 2837"/>
            <p:cNvSpPr/>
            <p:nvPr/>
          </p:nvSpPr>
          <p:spPr>
            <a:xfrm>
              <a:off x="1709928" y="7382255"/>
              <a:ext cx="1905" cy="21590"/>
            </a:xfrm>
            <a:custGeom>
              <a:avLst/>
              <a:gdLst/>
              <a:ahLst/>
              <a:cxnLst/>
              <a:rect l="l" t="t" r="r" b="b"/>
              <a:pathLst>
                <a:path w="1905" h="21590">
                  <a:moveTo>
                    <a:pt x="761" y="-2381"/>
                  </a:moveTo>
                  <a:lnTo>
                    <a:pt x="761" y="23717"/>
                  </a:lnTo>
                </a:path>
              </a:pathLst>
            </a:custGeom>
            <a:ln w="6286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838" name="object 2838"/>
            <p:cNvSpPr/>
            <p:nvPr/>
          </p:nvSpPr>
          <p:spPr>
            <a:xfrm>
              <a:off x="1712213" y="7379874"/>
              <a:ext cx="0" cy="26670"/>
            </a:xfrm>
            <a:custGeom>
              <a:avLst/>
              <a:gdLst/>
              <a:ahLst/>
              <a:cxnLst/>
              <a:rect l="l" t="t" r="r" b="b"/>
              <a:pathLst>
                <a:path h="26670">
                  <a:moveTo>
                    <a:pt x="0" y="0"/>
                  </a:moveTo>
                  <a:lnTo>
                    <a:pt x="0" y="26098"/>
                  </a:lnTo>
                </a:path>
                <a:path h="26670">
                  <a:moveTo>
                    <a:pt x="0" y="0"/>
                  </a:moveTo>
                  <a:lnTo>
                    <a:pt x="0" y="26098"/>
                  </a:lnTo>
                </a:path>
              </a:pathLst>
            </a:custGeom>
            <a:ln w="6286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839" name="object 2839"/>
            <p:cNvSpPr/>
            <p:nvPr/>
          </p:nvSpPr>
          <p:spPr>
            <a:xfrm>
              <a:off x="1712975" y="7382255"/>
              <a:ext cx="6350" cy="21590"/>
            </a:xfrm>
            <a:custGeom>
              <a:avLst/>
              <a:gdLst/>
              <a:ahLst/>
              <a:cxnLst/>
              <a:rect l="l" t="t" r="r" b="b"/>
              <a:pathLst>
                <a:path w="6350" h="21590">
                  <a:moveTo>
                    <a:pt x="0" y="21336"/>
                  </a:moveTo>
                  <a:lnTo>
                    <a:pt x="0" y="0"/>
                  </a:lnTo>
                </a:path>
                <a:path w="6350" h="21590">
                  <a:moveTo>
                    <a:pt x="1524" y="21336"/>
                  </a:moveTo>
                  <a:lnTo>
                    <a:pt x="1524" y="0"/>
                  </a:lnTo>
                </a:path>
                <a:path w="6350" h="21590">
                  <a:moveTo>
                    <a:pt x="3048" y="21336"/>
                  </a:moveTo>
                  <a:lnTo>
                    <a:pt x="3048" y="0"/>
                  </a:lnTo>
                </a:path>
                <a:path w="6350" h="21590">
                  <a:moveTo>
                    <a:pt x="3048" y="21336"/>
                  </a:moveTo>
                  <a:lnTo>
                    <a:pt x="3048" y="0"/>
                  </a:lnTo>
                </a:path>
                <a:path w="6350" h="21590">
                  <a:moveTo>
                    <a:pt x="4572" y="21336"/>
                  </a:moveTo>
                  <a:lnTo>
                    <a:pt x="4572" y="0"/>
                  </a:lnTo>
                </a:path>
                <a:path w="6350" h="21590">
                  <a:moveTo>
                    <a:pt x="6095" y="21336"/>
                  </a:moveTo>
                  <a:lnTo>
                    <a:pt x="6095" y="0"/>
                  </a:lnTo>
                </a:path>
              </a:pathLst>
            </a:custGeom>
            <a:ln w="476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840" name="object 2840"/>
            <p:cNvSpPr/>
            <p:nvPr/>
          </p:nvSpPr>
          <p:spPr>
            <a:xfrm>
              <a:off x="1719833" y="7379874"/>
              <a:ext cx="0" cy="26670"/>
            </a:xfrm>
            <a:custGeom>
              <a:avLst/>
              <a:gdLst/>
              <a:ahLst/>
              <a:cxnLst/>
              <a:rect l="l" t="t" r="r" b="b"/>
              <a:pathLst>
                <a:path h="26670">
                  <a:moveTo>
                    <a:pt x="0" y="0"/>
                  </a:moveTo>
                  <a:lnTo>
                    <a:pt x="0" y="26098"/>
                  </a:lnTo>
                </a:path>
                <a:path h="26670">
                  <a:moveTo>
                    <a:pt x="0" y="0"/>
                  </a:moveTo>
                  <a:lnTo>
                    <a:pt x="0" y="26098"/>
                  </a:lnTo>
                </a:path>
              </a:pathLst>
            </a:custGeom>
            <a:ln w="6286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841" name="object 2841"/>
            <p:cNvSpPr/>
            <p:nvPr/>
          </p:nvSpPr>
          <p:spPr>
            <a:xfrm>
              <a:off x="1721358" y="7379874"/>
              <a:ext cx="1905" cy="26670"/>
            </a:xfrm>
            <a:custGeom>
              <a:avLst/>
              <a:gdLst/>
              <a:ahLst/>
              <a:cxnLst/>
              <a:rect l="l" t="t" r="r" b="b"/>
              <a:pathLst>
                <a:path w="1905" h="26670">
                  <a:moveTo>
                    <a:pt x="0" y="0"/>
                  </a:moveTo>
                  <a:lnTo>
                    <a:pt x="0" y="26098"/>
                  </a:lnTo>
                </a:path>
                <a:path w="1905" h="26670">
                  <a:moveTo>
                    <a:pt x="1524" y="0"/>
                  </a:moveTo>
                  <a:lnTo>
                    <a:pt x="1524" y="26098"/>
                  </a:lnTo>
                </a:path>
                <a:path w="1905" h="26670">
                  <a:moveTo>
                    <a:pt x="1524" y="0"/>
                  </a:moveTo>
                  <a:lnTo>
                    <a:pt x="1524" y="26098"/>
                  </a:lnTo>
                </a:path>
              </a:pathLst>
            </a:custGeom>
            <a:ln w="6286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842" name="object 2842"/>
            <p:cNvSpPr/>
            <p:nvPr/>
          </p:nvSpPr>
          <p:spPr>
            <a:xfrm>
              <a:off x="1723644" y="7382255"/>
              <a:ext cx="1905" cy="21590"/>
            </a:xfrm>
            <a:custGeom>
              <a:avLst/>
              <a:gdLst/>
              <a:ahLst/>
              <a:cxnLst/>
              <a:rect l="l" t="t" r="r" b="b"/>
              <a:pathLst>
                <a:path w="1905" h="21590">
                  <a:moveTo>
                    <a:pt x="761" y="-2381"/>
                  </a:moveTo>
                  <a:lnTo>
                    <a:pt x="761" y="23717"/>
                  </a:lnTo>
                </a:path>
              </a:pathLst>
            </a:custGeom>
            <a:ln w="6286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843" name="object 2843"/>
            <p:cNvSpPr/>
            <p:nvPr/>
          </p:nvSpPr>
          <p:spPr>
            <a:xfrm>
              <a:off x="1725167" y="7382255"/>
              <a:ext cx="1905" cy="21590"/>
            </a:xfrm>
            <a:custGeom>
              <a:avLst/>
              <a:gdLst/>
              <a:ahLst/>
              <a:cxnLst/>
              <a:rect l="l" t="t" r="r" b="b"/>
              <a:pathLst>
                <a:path w="1905" h="21590">
                  <a:moveTo>
                    <a:pt x="762" y="-2381"/>
                  </a:moveTo>
                  <a:lnTo>
                    <a:pt x="762" y="23717"/>
                  </a:lnTo>
                </a:path>
              </a:pathLst>
            </a:custGeom>
            <a:ln w="6286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844" name="object 2844"/>
            <p:cNvSpPr/>
            <p:nvPr/>
          </p:nvSpPr>
          <p:spPr>
            <a:xfrm>
              <a:off x="1726691" y="7382255"/>
              <a:ext cx="3175" cy="21590"/>
            </a:xfrm>
            <a:custGeom>
              <a:avLst/>
              <a:gdLst/>
              <a:ahLst/>
              <a:cxnLst/>
              <a:rect l="l" t="t" r="r" b="b"/>
              <a:pathLst>
                <a:path w="3175" h="21590">
                  <a:moveTo>
                    <a:pt x="0" y="21336"/>
                  </a:moveTo>
                  <a:lnTo>
                    <a:pt x="0" y="0"/>
                  </a:lnTo>
                </a:path>
                <a:path w="3175" h="21590">
                  <a:moveTo>
                    <a:pt x="0" y="21336"/>
                  </a:moveTo>
                  <a:lnTo>
                    <a:pt x="0" y="0"/>
                  </a:lnTo>
                </a:path>
                <a:path w="3175" h="21590">
                  <a:moveTo>
                    <a:pt x="1524" y="21336"/>
                  </a:moveTo>
                  <a:lnTo>
                    <a:pt x="1524" y="0"/>
                  </a:lnTo>
                </a:path>
                <a:path w="3175" h="21590">
                  <a:moveTo>
                    <a:pt x="3048" y="21336"/>
                  </a:moveTo>
                  <a:lnTo>
                    <a:pt x="3048" y="0"/>
                  </a:lnTo>
                </a:path>
              </a:pathLst>
            </a:custGeom>
            <a:ln w="476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845" name="object 2845"/>
            <p:cNvSpPr/>
            <p:nvPr/>
          </p:nvSpPr>
          <p:spPr>
            <a:xfrm>
              <a:off x="1732025" y="7379874"/>
              <a:ext cx="0" cy="26670"/>
            </a:xfrm>
            <a:custGeom>
              <a:avLst/>
              <a:gdLst/>
              <a:ahLst/>
              <a:cxnLst/>
              <a:rect l="l" t="t" r="r" b="b"/>
              <a:pathLst>
                <a:path h="26670">
                  <a:moveTo>
                    <a:pt x="0" y="0"/>
                  </a:moveTo>
                  <a:lnTo>
                    <a:pt x="0" y="26098"/>
                  </a:lnTo>
                </a:path>
                <a:path h="26670">
                  <a:moveTo>
                    <a:pt x="0" y="0"/>
                  </a:moveTo>
                  <a:lnTo>
                    <a:pt x="0" y="26098"/>
                  </a:lnTo>
                </a:path>
              </a:pathLst>
            </a:custGeom>
            <a:ln w="6286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846" name="object 2846"/>
            <p:cNvSpPr/>
            <p:nvPr/>
          </p:nvSpPr>
          <p:spPr>
            <a:xfrm>
              <a:off x="1732787" y="7382255"/>
              <a:ext cx="0" cy="21590"/>
            </a:xfrm>
            <a:custGeom>
              <a:avLst/>
              <a:gdLst/>
              <a:ahLst/>
              <a:cxnLst/>
              <a:rect l="l" t="t" r="r" b="b"/>
              <a:pathLst>
                <a:path h="21590">
                  <a:moveTo>
                    <a:pt x="0" y="21336"/>
                  </a:moveTo>
                  <a:lnTo>
                    <a:pt x="0" y="0"/>
                  </a:lnTo>
                </a:path>
              </a:pathLst>
            </a:custGeom>
            <a:ln w="476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847" name="object 2847"/>
            <p:cNvSpPr/>
            <p:nvPr/>
          </p:nvSpPr>
          <p:spPr>
            <a:xfrm>
              <a:off x="1733550" y="7379874"/>
              <a:ext cx="0" cy="26670"/>
            </a:xfrm>
            <a:custGeom>
              <a:avLst/>
              <a:gdLst/>
              <a:ahLst/>
              <a:cxnLst/>
              <a:rect l="l" t="t" r="r" b="b"/>
              <a:pathLst>
                <a:path h="26670">
                  <a:moveTo>
                    <a:pt x="0" y="0"/>
                  </a:moveTo>
                  <a:lnTo>
                    <a:pt x="0" y="26098"/>
                  </a:lnTo>
                </a:path>
                <a:path h="26670">
                  <a:moveTo>
                    <a:pt x="0" y="0"/>
                  </a:moveTo>
                  <a:lnTo>
                    <a:pt x="0" y="26098"/>
                  </a:lnTo>
                </a:path>
              </a:pathLst>
            </a:custGeom>
            <a:ln w="6286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848" name="object 2848"/>
            <p:cNvSpPr/>
            <p:nvPr/>
          </p:nvSpPr>
          <p:spPr>
            <a:xfrm>
              <a:off x="1734312" y="7382255"/>
              <a:ext cx="1905" cy="21590"/>
            </a:xfrm>
            <a:custGeom>
              <a:avLst/>
              <a:gdLst/>
              <a:ahLst/>
              <a:cxnLst/>
              <a:rect l="l" t="t" r="r" b="b"/>
              <a:pathLst>
                <a:path w="1905" h="21590">
                  <a:moveTo>
                    <a:pt x="762" y="-2381"/>
                  </a:moveTo>
                  <a:lnTo>
                    <a:pt x="762" y="23717"/>
                  </a:lnTo>
                </a:path>
              </a:pathLst>
            </a:custGeom>
            <a:ln w="6286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849" name="object 2849"/>
            <p:cNvSpPr/>
            <p:nvPr/>
          </p:nvSpPr>
          <p:spPr>
            <a:xfrm>
              <a:off x="1735836" y="7382255"/>
              <a:ext cx="1905" cy="21590"/>
            </a:xfrm>
            <a:custGeom>
              <a:avLst/>
              <a:gdLst/>
              <a:ahLst/>
              <a:cxnLst/>
              <a:rect l="l" t="t" r="r" b="b"/>
              <a:pathLst>
                <a:path w="1905" h="21590">
                  <a:moveTo>
                    <a:pt x="761" y="-2381"/>
                  </a:moveTo>
                  <a:lnTo>
                    <a:pt x="761" y="23717"/>
                  </a:lnTo>
                </a:path>
              </a:pathLst>
            </a:custGeom>
            <a:ln w="6286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850" name="object 2850"/>
            <p:cNvSpPr/>
            <p:nvPr/>
          </p:nvSpPr>
          <p:spPr>
            <a:xfrm>
              <a:off x="1738121" y="7379874"/>
              <a:ext cx="0" cy="26670"/>
            </a:xfrm>
            <a:custGeom>
              <a:avLst/>
              <a:gdLst/>
              <a:ahLst/>
              <a:cxnLst/>
              <a:rect l="l" t="t" r="r" b="b"/>
              <a:pathLst>
                <a:path h="26670">
                  <a:moveTo>
                    <a:pt x="0" y="0"/>
                  </a:moveTo>
                  <a:lnTo>
                    <a:pt x="0" y="26098"/>
                  </a:lnTo>
                </a:path>
                <a:path h="26670">
                  <a:moveTo>
                    <a:pt x="0" y="0"/>
                  </a:moveTo>
                  <a:lnTo>
                    <a:pt x="0" y="26098"/>
                  </a:lnTo>
                </a:path>
              </a:pathLst>
            </a:custGeom>
            <a:ln w="6286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851" name="object 2851"/>
            <p:cNvSpPr/>
            <p:nvPr/>
          </p:nvSpPr>
          <p:spPr>
            <a:xfrm>
              <a:off x="1740408" y="7382255"/>
              <a:ext cx="0" cy="21590"/>
            </a:xfrm>
            <a:custGeom>
              <a:avLst/>
              <a:gdLst/>
              <a:ahLst/>
              <a:cxnLst/>
              <a:rect l="l" t="t" r="r" b="b"/>
              <a:pathLst>
                <a:path h="21590">
                  <a:moveTo>
                    <a:pt x="0" y="21336"/>
                  </a:moveTo>
                  <a:lnTo>
                    <a:pt x="0" y="0"/>
                  </a:lnTo>
                </a:path>
              </a:pathLst>
            </a:custGeom>
            <a:ln w="476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852" name="object 2852"/>
            <p:cNvSpPr/>
            <p:nvPr/>
          </p:nvSpPr>
          <p:spPr>
            <a:xfrm>
              <a:off x="1740408" y="7382255"/>
              <a:ext cx="1905" cy="21590"/>
            </a:xfrm>
            <a:custGeom>
              <a:avLst/>
              <a:gdLst/>
              <a:ahLst/>
              <a:cxnLst/>
              <a:rect l="l" t="t" r="r" b="b"/>
              <a:pathLst>
                <a:path w="1905" h="21590">
                  <a:moveTo>
                    <a:pt x="762" y="-2381"/>
                  </a:moveTo>
                  <a:lnTo>
                    <a:pt x="762" y="23717"/>
                  </a:lnTo>
                </a:path>
              </a:pathLst>
            </a:custGeom>
            <a:ln w="6286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853" name="object 2853"/>
            <p:cNvSpPr/>
            <p:nvPr/>
          </p:nvSpPr>
          <p:spPr>
            <a:xfrm>
              <a:off x="1742693" y="7379874"/>
              <a:ext cx="0" cy="26670"/>
            </a:xfrm>
            <a:custGeom>
              <a:avLst/>
              <a:gdLst/>
              <a:ahLst/>
              <a:cxnLst/>
              <a:rect l="l" t="t" r="r" b="b"/>
              <a:pathLst>
                <a:path h="26670">
                  <a:moveTo>
                    <a:pt x="0" y="0"/>
                  </a:moveTo>
                  <a:lnTo>
                    <a:pt x="0" y="26098"/>
                  </a:lnTo>
                </a:path>
                <a:path h="26670">
                  <a:moveTo>
                    <a:pt x="0" y="0"/>
                  </a:moveTo>
                  <a:lnTo>
                    <a:pt x="0" y="26098"/>
                  </a:lnTo>
                </a:path>
              </a:pathLst>
            </a:custGeom>
            <a:ln w="6286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854" name="object 2854"/>
            <p:cNvSpPr/>
            <p:nvPr/>
          </p:nvSpPr>
          <p:spPr>
            <a:xfrm>
              <a:off x="1743455" y="7382255"/>
              <a:ext cx="1905" cy="21590"/>
            </a:xfrm>
            <a:custGeom>
              <a:avLst/>
              <a:gdLst/>
              <a:ahLst/>
              <a:cxnLst/>
              <a:rect l="l" t="t" r="r" b="b"/>
              <a:pathLst>
                <a:path w="1905" h="21590">
                  <a:moveTo>
                    <a:pt x="0" y="21336"/>
                  </a:moveTo>
                  <a:lnTo>
                    <a:pt x="0" y="0"/>
                  </a:lnTo>
                </a:path>
                <a:path w="1905" h="21590">
                  <a:moveTo>
                    <a:pt x="1524" y="21336"/>
                  </a:moveTo>
                  <a:lnTo>
                    <a:pt x="1524" y="0"/>
                  </a:lnTo>
                </a:path>
                <a:path w="1905" h="21590">
                  <a:moveTo>
                    <a:pt x="1524" y="21336"/>
                  </a:moveTo>
                  <a:lnTo>
                    <a:pt x="1524" y="0"/>
                  </a:lnTo>
                </a:path>
              </a:pathLst>
            </a:custGeom>
            <a:ln w="476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855" name="object 2855"/>
            <p:cNvSpPr/>
            <p:nvPr/>
          </p:nvSpPr>
          <p:spPr>
            <a:xfrm>
              <a:off x="1746504" y="7382255"/>
              <a:ext cx="1905" cy="21590"/>
            </a:xfrm>
            <a:custGeom>
              <a:avLst/>
              <a:gdLst/>
              <a:ahLst/>
              <a:cxnLst/>
              <a:rect l="l" t="t" r="r" b="b"/>
              <a:pathLst>
                <a:path w="1905" h="21590">
                  <a:moveTo>
                    <a:pt x="762" y="-2381"/>
                  </a:moveTo>
                  <a:lnTo>
                    <a:pt x="762" y="23717"/>
                  </a:lnTo>
                </a:path>
              </a:pathLst>
            </a:custGeom>
            <a:ln w="6286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856" name="object 2856"/>
            <p:cNvSpPr/>
            <p:nvPr/>
          </p:nvSpPr>
          <p:spPr>
            <a:xfrm>
              <a:off x="1748028" y="7382255"/>
              <a:ext cx="0" cy="21590"/>
            </a:xfrm>
            <a:custGeom>
              <a:avLst/>
              <a:gdLst/>
              <a:ahLst/>
              <a:cxnLst/>
              <a:rect l="l" t="t" r="r" b="b"/>
              <a:pathLst>
                <a:path h="21590">
                  <a:moveTo>
                    <a:pt x="0" y="21336"/>
                  </a:moveTo>
                  <a:lnTo>
                    <a:pt x="0" y="0"/>
                  </a:lnTo>
                </a:path>
              </a:pathLst>
            </a:custGeom>
            <a:ln w="476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857" name="object 2857"/>
            <p:cNvSpPr/>
            <p:nvPr/>
          </p:nvSpPr>
          <p:spPr>
            <a:xfrm>
              <a:off x="1748789" y="7379874"/>
              <a:ext cx="0" cy="26670"/>
            </a:xfrm>
            <a:custGeom>
              <a:avLst/>
              <a:gdLst/>
              <a:ahLst/>
              <a:cxnLst/>
              <a:rect l="l" t="t" r="r" b="b"/>
              <a:pathLst>
                <a:path h="26670">
                  <a:moveTo>
                    <a:pt x="0" y="0"/>
                  </a:moveTo>
                  <a:lnTo>
                    <a:pt x="0" y="26098"/>
                  </a:lnTo>
                </a:path>
                <a:path h="26670">
                  <a:moveTo>
                    <a:pt x="0" y="0"/>
                  </a:moveTo>
                  <a:lnTo>
                    <a:pt x="0" y="26098"/>
                  </a:lnTo>
                </a:path>
              </a:pathLst>
            </a:custGeom>
            <a:ln w="6286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858" name="object 2858"/>
            <p:cNvSpPr/>
            <p:nvPr/>
          </p:nvSpPr>
          <p:spPr>
            <a:xfrm>
              <a:off x="1751075" y="7382255"/>
              <a:ext cx="0" cy="21590"/>
            </a:xfrm>
            <a:custGeom>
              <a:avLst/>
              <a:gdLst/>
              <a:ahLst/>
              <a:cxnLst/>
              <a:rect l="l" t="t" r="r" b="b"/>
              <a:pathLst>
                <a:path h="21590">
                  <a:moveTo>
                    <a:pt x="0" y="21336"/>
                  </a:moveTo>
                  <a:lnTo>
                    <a:pt x="0" y="0"/>
                  </a:lnTo>
                </a:path>
              </a:pathLst>
            </a:custGeom>
            <a:ln w="476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2859" name="object 2859"/>
          <p:cNvSpPr/>
          <p:nvPr/>
        </p:nvSpPr>
        <p:spPr>
          <a:xfrm>
            <a:off x="1444422" y="9413748"/>
            <a:ext cx="15051933" cy="9525"/>
          </a:xfrm>
          <a:custGeom>
            <a:avLst/>
            <a:gdLst/>
            <a:ahLst/>
            <a:cxnLst/>
            <a:rect l="l" t="t" r="r" b="b"/>
            <a:pathLst>
              <a:path w="6543040" h="9525">
                <a:moveTo>
                  <a:pt x="6542531" y="9144"/>
                </a:moveTo>
                <a:lnTo>
                  <a:pt x="0" y="9144"/>
                </a:lnTo>
                <a:lnTo>
                  <a:pt x="0" y="0"/>
                </a:lnTo>
                <a:lnTo>
                  <a:pt x="6542531" y="0"/>
                </a:lnTo>
                <a:lnTo>
                  <a:pt x="6542531" y="9144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860" name="object 2860"/>
          <p:cNvSpPr txBox="1"/>
          <p:nvPr/>
        </p:nvSpPr>
        <p:spPr>
          <a:xfrm>
            <a:off x="16150949" y="349008"/>
            <a:ext cx="327216" cy="135935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sz="800" spc="10" dirty="0">
                <a:latin typeface="Microsoft Sans Serif"/>
                <a:cs typeface="Microsoft Sans Serif"/>
              </a:rPr>
              <a:t>11</a:t>
            </a:r>
            <a:endParaRPr sz="800">
              <a:latin typeface="Microsoft Sans Serif"/>
              <a:cs typeface="Microsoft Sans Serif"/>
            </a:endParaRPr>
          </a:p>
        </p:txBody>
      </p:sp>
      <p:sp>
        <p:nvSpPr>
          <p:cNvPr id="2861" name="object 2861"/>
          <p:cNvSpPr txBox="1"/>
          <p:nvPr/>
        </p:nvSpPr>
        <p:spPr>
          <a:xfrm>
            <a:off x="1415256" y="602450"/>
            <a:ext cx="6902211" cy="320857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 marR="5080">
              <a:lnSpc>
                <a:spcPct val="142900"/>
              </a:lnSpc>
              <a:spcBef>
                <a:spcPts val="100"/>
              </a:spcBef>
            </a:pPr>
            <a:r>
              <a:rPr sz="700" spc="25" dirty="0">
                <a:latin typeface="Microsoft Sans Serif"/>
                <a:cs typeface="Microsoft Sans Serif"/>
              </a:rPr>
              <a:t>presentado </a:t>
            </a:r>
            <a:r>
              <a:rPr sz="700" spc="20" dirty="0">
                <a:latin typeface="Microsoft Sans Serif"/>
                <a:cs typeface="Microsoft Sans Serif"/>
              </a:rPr>
              <a:t>con </a:t>
            </a:r>
            <a:r>
              <a:rPr sz="700" spc="30" dirty="0">
                <a:latin typeface="Microsoft Sans Serif"/>
                <a:cs typeface="Microsoft Sans Serif"/>
              </a:rPr>
              <a:t>una </a:t>
            </a:r>
            <a:r>
              <a:rPr sz="700" dirty="0">
                <a:latin typeface="Microsoft Sans Serif"/>
                <a:cs typeface="Microsoft Sans Serif"/>
              </a:rPr>
              <a:t>escala </a:t>
            </a:r>
            <a:r>
              <a:rPr sz="700" spc="25" dirty="0">
                <a:latin typeface="Microsoft Sans Serif"/>
                <a:cs typeface="Microsoft Sans Serif"/>
              </a:rPr>
              <a:t>horizontal </a:t>
            </a:r>
            <a:r>
              <a:rPr sz="700" spc="20" dirty="0">
                <a:latin typeface="Microsoft Sans Serif"/>
                <a:cs typeface="Microsoft Sans Serif"/>
              </a:rPr>
              <a:t>más </a:t>
            </a:r>
            <a:r>
              <a:rPr sz="700" spc="25" dirty="0">
                <a:latin typeface="Microsoft Sans Serif"/>
                <a:cs typeface="Microsoft Sans Serif"/>
              </a:rPr>
              <a:t>amplia para </a:t>
            </a:r>
            <a:r>
              <a:rPr sz="700" spc="10" dirty="0">
                <a:latin typeface="Microsoft Sans Serif"/>
                <a:cs typeface="Microsoft Sans Serif"/>
              </a:rPr>
              <a:t>fallas </a:t>
            </a:r>
            <a:r>
              <a:rPr sz="700" spc="15" dirty="0">
                <a:latin typeface="Microsoft Sans Serif"/>
                <a:cs typeface="Microsoft Sans Serif"/>
              </a:rPr>
              <a:t>trifásicas </a:t>
            </a:r>
            <a:r>
              <a:rPr sz="700" spc="20" dirty="0">
                <a:latin typeface="Microsoft Sans Serif"/>
                <a:cs typeface="Microsoft Sans Serif"/>
              </a:rPr>
              <a:t> atornilladas</a:t>
            </a:r>
            <a:r>
              <a:rPr sz="700" dirty="0">
                <a:latin typeface="Microsoft Sans Serif"/>
                <a:cs typeface="Microsoft Sans Serif"/>
              </a:rPr>
              <a:t> </a:t>
            </a:r>
            <a:r>
              <a:rPr sz="700" spc="20" dirty="0">
                <a:latin typeface="Microsoft Sans Serif"/>
                <a:cs typeface="Microsoft Sans Serif"/>
              </a:rPr>
              <a:t>en</a:t>
            </a:r>
            <a:r>
              <a:rPr sz="700" dirty="0">
                <a:latin typeface="Microsoft Sans Serif"/>
                <a:cs typeface="Microsoft Sans Serif"/>
              </a:rPr>
              <a:t> </a:t>
            </a:r>
            <a:r>
              <a:rPr sz="700" spc="10" dirty="0">
                <a:latin typeface="Microsoft Sans Serif"/>
                <a:cs typeface="Microsoft Sans Serif"/>
              </a:rPr>
              <a:t>el</a:t>
            </a:r>
            <a:r>
              <a:rPr sz="700" spc="5" dirty="0">
                <a:latin typeface="Microsoft Sans Serif"/>
                <a:cs typeface="Microsoft Sans Serif"/>
              </a:rPr>
              <a:t> </a:t>
            </a:r>
            <a:r>
              <a:rPr sz="700" spc="30" dirty="0">
                <a:latin typeface="Microsoft Sans Serif"/>
                <a:cs typeface="Microsoft Sans Serif"/>
              </a:rPr>
              <a:t>Nodo</a:t>
            </a:r>
            <a:r>
              <a:rPr sz="700" dirty="0">
                <a:latin typeface="Microsoft Sans Serif"/>
                <a:cs typeface="Microsoft Sans Serif"/>
              </a:rPr>
              <a:t> </a:t>
            </a:r>
            <a:r>
              <a:rPr sz="700" spc="10" dirty="0">
                <a:latin typeface="Microsoft Sans Serif"/>
                <a:cs typeface="Microsoft Sans Serif"/>
              </a:rPr>
              <a:t>4</a:t>
            </a:r>
            <a:r>
              <a:rPr sz="700" spc="5" dirty="0">
                <a:latin typeface="Microsoft Sans Serif"/>
                <a:cs typeface="Microsoft Sans Serif"/>
              </a:rPr>
              <a:t> </a:t>
            </a:r>
            <a:r>
              <a:rPr sz="700" spc="-10" dirty="0">
                <a:latin typeface="Microsoft Sans Serif"/>
                <a:cs typeface="Microsoft Sans Serif"/>
              </a:rPr>
              <a:t>(Fig.</a:t>
            </a:r>
            <a:r>
              <a:rPr sz="700" dirty="0">
                <a:latin typeface="Microsoft Sans Serif"/>
                <a:cs typeface="Microsoft Sans Serif"/>
              </a:rPr>
              <a:t> </a:t>
            </a:r>
            <a:r>
              <a:rPr sz="700" spc="-5" dirty="0">
                <a:latin typeface="Microsoft Sans Serif"/>
                <a:cs typeface="Microsoft Sans Serif"/>
              </a:rPr>
              <a:t>19)</a:t>
            </a:r>
            <a:r>
              <a:rPr sz="700" dirty="0">
                <a:latin typeface="Microsoft Sans Serif"/>
                <a:cs typeface="Microsoft Sans Serif"/>
              </a:rPr>
              <a:t> </a:t>
            </a:r>
            <a:r>
              <a:rPr sz="700" spc="5" dirty="0">
                <a:latin typeface="Microsoft Sans Serif"/>
                <a:cs typeface="Microsoft Sans Serif"/>
              </a:rPr>
              <a:t>y </a:t>
            </a:r>
            <a:r>
              <a:rPr sz="700" spc="10" dirty="0">
                <a:latin typeface="Microsoft Sans Serif"/>
                <a:cs typeface="Microsoft Sans Serif"/>
              </a:rPr>
              <a:t>al</a:t>
            </a:r>
            <a:r>
              <a:rPr sz="700" dirty="0">
                <a:latin typeface="Microsoft Sans Serif"/>
                <a:cs typeface="Microsoft Sans Serif"/>
              </a:rPr>
              <a:t> </a:t>
            </a:r>
            <a:r>
              <a:rPr sz="700" spc="10" dirty="0">
                <a:latin typeface="Microsoft Sans Serif"/>
                <a:cs typeface="Microsoft Sans Serif"/>
              </a:rPr>
              <a:t>20</a:t>
            </a:r>
            <a:r>
              <a:rPr sz="700" spc="5" dirty="0">
                <a:latin typeface="Microsoft Sans Serif"/>
                <a:cs typeface="Microsoft Sans Serif"/>
              </a:rPr>
              <a:t> </a:t>
            </a:r>
            <a:r>
              <a:rPr sz="700" spc="40" dirty="0">
                <a:latin typeface="Microsoft Sans Serif"/>
                <a:cs typeface="Microsoft Sans Serif"/>
              </a:rPr>
              <a:t>por</a:t>
            </a:r>
            <a:r>
              <a:rPr sz="700" dirty="0">
                <a:latin typeface="Microsoft Sans Serif"/>
                <a:cs typeface="Microsoft Sans Serif"/>
              </a:rPr>
              <a:t> </a:t>
            </a:r>
            <a:r>
              <a:rPr sz="700" spc="20" dirty="0">
                <a:latin typeface="Microsoft Sans Serif"/>
                <a:cs typeface="Microsoft Sans Serif"/>
              </a:rPr>
              <a:t>ciento</a:t>
            </a:r>
            <a:r>
              <a:rPr sz="700" spc="5" dirty="0">
                <a:latin typeface="Microsoft Sans Serif"/>
                <a:cs typeface="Microsoft Sans Serif"/>
              </a:rPr>
              <a:t> </a:t>
            </a:r>
            <a:r>
              <a:rPr sz="700" spc="20" dirty="0">
                <a:latin typeface="Microsoft Sans Serif"/>
                <a:cs typeface="Microsoft Sans Serif"/>
              </a:rPr>
              <a:t>sobre</a:t>
            </a:r>
            <a:r>
              <a:rPr sz="700" dirty="0">
                <a:latin typeface="Microsoft Sans Serif"/>
                <a:cs typeface="Microsoft Sans Serif"/>
              </a:rPr>
              <a:t> </a:t>
            </a:r>
            <a:r>
              <a:rPr sz="700" spc="10" dirty="0">
                <a:latin typeface="Microsoft Sans Serif"/>
                <a:cs typeface="Microsoft Sans Serif"/>
              </a:rPr>
              <a:t>la</a:t>
            </a:r>
            <a:r>
              <a:rPr sz="700" dirty="0">
                <a:latin typeface="Microsoft Sans Serif"/>
                <a:cs typeface="Microsoft Sans Serif"/>
              </a:rPr>
              <a:t> </a:t>
            </a:r>
            <a:r>
              <a:rPr sz="700" spc="10" dirty="0">
                <a:latin typeface="Microsoft Sans Serif"/>
                <a:cs typeface="Microsoft Sans Serif"/>
              </a:rPr>
              <a:t>Línea</a:t>
            </a:r>
            <a:r>
              <a:rPr sz="700" spc="5" dirty="0">
                <a:latin typeface="Microsoft Sans Serif"/>
                <a:cs typeface="Microsoft Sans Serif"/>
              </a:rPr>
              <a:t> </a:t>
            </a:r>
            <a:r>
              <a:rPr sz="700" spc="-20" dirty="0">
                <a:latin typeface="Microsoft Sans Serif"/>
                <a:cs typeface="Microsoft Sans Serif"/>
              </a:rPr>
              <a:t>L_4-5 </a:t>
            </a:r>
            <a:r>
              <a:rPr sz="700" spc="-170" dirty="0">
                <a:latin typeface="Microsoft Sans Serif"/>
                <a:cs typeface="Microsoft Sans Serif"/>
              </a:rPr>
              <a:t> </a:t>
            </a:r>
            <a:r>
              <a:rPr sz="700" spc="15" dirty="0">
                <a:latin typeface="Microsoft Sans Serif"/>
                <a:cs typeface="Microsoft Sans Serif"/>
              </a:rPr>
              <a:t>desde</a:t>
            </a:r>
            <a:r>
              <a:rPr sz="700" spc="-10" dirty="0">
                <a:latin typeface="Microsoft Sans Serif"/>
                <a:cs typeface="Microsoft Sans Serif"/>
              </a:rPr>
              <a:t> </a:t>
            </a:r>
            <a:r>
              <a:rPr sz="700" spc="10" dirty="0">
                <a:latin typeface="Microsoft Sans Serif"/>
                <a:cs typeface="Microsoft Sans Serif"/>
              </a:rPr>
              <a:t>el</a:t>
            </a:r>
            <a:r>
              <a:rPr sz="700" spc="-5" dirty="0">
                <a:latin typeface="Microsoft Sans Serif"/>
                <a:cs typeface="Microsoft Sans Serif"/>
              </a:rPr>
              <a:t> </a:t>
            </a:r>
            <a:r>
              <a:rPr sz="700" spc="30" dirty="0">
                <a:latin typeface="Microsoft Sans Serif"/>
                <a:cs typeface="Microsoft Sans Serif"/>
              </a:rPr>
              <a:t>Nodo</a:t>
            </a:r>
            <a:r>
              <a:rPr sz="700" spc="-5" dirty="0">
                <a:latin typeface="Microsoft Sans Serif"/>
                <a:cs typeface="Microsoft Sans Serif"/>
              </a:rPr>
              <a:t> </a:t>
            </a:r>
            <a:r>
              <a:rPr sz="700" spc="10" dirty="0">
                <a:latin typeface="Microsoft Sans Serif"/>
                <a:cs typeface="Microsoft Sans Serif"/>
              </a:rPr>
              <a:t>4</a:t>
            </a:r>
            <a:r>
              <a:rPr sz="700" spc="-5" dirty="0">
                <a:latin typeface="Microsoft Sans Serif"/>
                <a:cs typeface="Microsoft Sans Serif"/>
              </a:rPr>
              <a:t> </a:t>
            </a:r>
            <a:r>
              <a:rPr sz="700" spc="-10" dirty="0">
                <a:latin typeface="Microsoft Sans Serif"/>
                <a:cs typeface="Microsoft Sans Serif"/>
              </a:rPr>
              <a:t>(Fig.</a:t>
            </a:r>
            <a:r>
              <a:rPr sz="700" spc="-5" dirty="0">
                <a:latin typeface="Microsoft Sans Serif"/>
                <a:cs typeface="Microsoft Sans Serif"/>
              </a:rPr>
              <a:t> 20).</a:t>
            </a:r>
            <a:endParaRPr sz="700">
              <a:latin typeface="Microsoft Sans Serif"/>
              <a:cs typeface="Microsoft Sans Serif"/>
            </a:endParaRPr>
          </a:p>
        </p:txBody>
      </p:sp>
      <p:sp>
        <p:nvSpPr>
          <p:cNvPr id="2862" name="object 2862"/>
          <p:cNvSpPr txBox="1"/>
          <p:nvPr/>
        </p:nvSpPr>
        <p:spPr>
          <a:xfrm>
            <a:off x="1415255" y="1227543"/>
            <a:ext cx="7394496" cy="2213555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486409">
              <a:lnSpc>
                <a:spcPct val="100000"/>
              </a:lnSpc>
              <a:spcBef>
                <a:spcPts val="100"/>
              </a:spcBef>
            </a:pPr>
            <a:r>
              <a:rPr sz="950" spc="-10" dirty="0">
                <a:latin typeface="Microsoft Sans Serif"/>
                <a:cs typeface="Microsoft Sans Serif"/>
              </a:rPr>
              <a:t>IX.</a:t>
            </a:r>
            <a:r>
              <a:rPr sz="950" spc="-20" dirty="0">
                <a:latin typeface="Microsoft Sans Serif"/>
                <a:cs typeface="Microsoft Sans Serif"/>
              </a:rPr>
              <a:t> </a:t>
            </a:r>
            <a:r>
              <a:rPr sz="950" spc="-15" dirty="0">
                <a:latin typeface="Microsoft Sans Serif"/>
                <a:cs typeface="Microsoft Sans Serif"/>
              </a:rPr>
              <a:t>S</a:t>
            </a:r>
            <a:r>
              <a:rPr sz="750" spc="-15" dirty="0">
                <a:latin typeface="Microsoft Sans Serif"/>
                <a:cs typeface="Microsoft Sans Serif"/>
              </a:rPr>
              <a:t>IMULACIÓN</a:t>
            </a:r>
            <a:r>
              <a:rPr sz="950" spc="-15" dirty="0">
                <a:latin typeface="Microsoft Sans Serif"/>
                <a:cs typeface="Microsoft Sans Serif"/>
              </a:rPr>
              <a:t>W.</a:t>
            </a:r>
            <a:r>
              <a:rPr sz="750" spc="-15" dirty="0">
                <a:latin typeface="Microsoft Sans Serif"/>
                <a:cs typeface="Microsoft Sans Serif"/>
              </a:rPr>
              <a:t>ITH</a:t>
            </a:r>
            <a:r>
              <a:rPr sz="950" spc="-15" dirty="0">
                <a:latin typeface="Microsoft Sans Serif"/>
                <a:cs typeface="Microsoft Sans Serif"/>
              </a:rPr>
              <a:t>COMERCIO </a:t>
            </a:r>
            <a:r>
              <a:rPr sz="950" spc="-50" dirty="0">
                <a:latin typeface="Microsoft Sans Serif"/>
                <a:cs typeface="Microsoft Sans Serif"/>
              </a:rPr>
              <a:t>F</a:t>
            </a:r>
            <a:r>
              <a:rPr sz="750" spc="-50" dirty="0">
                <a:latin typeface="Microsoft Sans Serif"/>
                <a:cs typeface="Microsoft Sans Serif"/>
              </a:rPr>
              <a:t>ILES</a:t>
            </a:r>
            <a:endParaRPr sz="750">
              <a:latin typeface="Microsoft Sans Serif"/>
              <a:cs typeface="Microsoft Sans Serif"/>
            </a:endParaRPr>
          </a:p>
          <a:p>
            <a:pPr marL="12700" marR="31115" indent="154940">
              <a:lnSpc>
                <a:spcPct val="143100"/>
              </a:lnSpc>
              <a:spcBef>
                <a:spcPts val="270"/>
              </a:spcBef>
            </a:pPr>
            <a:r>
              <a:rPr sz="700" spc="-10" dirty="0">
                <a:latin typeface="Microsoft Sans Serif"/>
                <a:cs typeface="Microsoft Sans Serif"/>
              </a:rPr>
              <a:t>La </a:t>
            </a:r>
            <a:r>
              <a:rPr sz="700" spc="20" dirty="0">
                <a:latin typeface="Microsoft Sans Serif"/>
                <a:cs typeface="Microsoft Sans Serif"/>
              </a:rPr>
              <a:t>respuesta </a:t>
            </a:r>
            <a:r>
              <a:rPr sz="700" spc="15" dirty="0">
                <a:latin typeface="Microsoft Sans Serif"/>
                <a:cs typeface="Microsoft Sans Serif"/>
              </a:rPr>
              <a:t>adecuada </a:t>
            </a:r>
            <a:r>
              <a:rPr sz="700" spc="20" dirty="0">
                <a:latin typeface="Microsoft Sans Serif"/>
                <a:cs typeface="Microsoft Sans Serif"/>
              </a:rPr>
              <a:t>del relé de </a:t>
            </a:r>
            <a:r>
              <a:rPr sz="700" spc="25" dirty="0">
                <a:latin typeface="Microsoft Sans Serif"/>
                <a:cs typeface="Microsoft Sans Serif"/>
              </a:rPr>
              <a:t>protección </a:t>
            </a:r>
            <a:r>
              <a:rPr sz="700" spc="35" dirty="0">
                <a:latin typeface="Microsoft Sans Serif"/>
                <a:cs typeface="Microsoft Sans Serif"/>
              </a:rPr>
              <a:t>durante </a:t>
            </a:r>
            <a:r>
              <a:rPr sz="700" spc="10" dirty="0">
                <a:latin typeface="Microsoft Sans Serif"/>
                <a:cs typeface="Microsoft Sans Serif"/>
              </a:rPr>
              <a:t>oscilaciones </a:t>
            </a:r>
            <a:r>
              <a:rPr sz="700" spc="15" dirty="0">
                <a:latin typeface="Microsoft Sans Serif"/>
                <a:cs typeface="Microsoft Sans Serif"/>
              </a:rPr>
              <a:t> </a:t>
            </a:r>
            <a:r>
              <a:rPr sz="700" spc="25" dirty="0">
                <a:latin typeface="Microsoft Sans Serif"/>
                <a:cs typeface="Microsoft Sans Serif"/>
              </a:rPr>
              <a:t>transitorias </a:t>
            </a:r>
            <a:r>
              <a:rPr sz="700" spc="20" dirty="0">
                <a:latin typeface="Microsoft Sans Serif"/>
                <a:cs typeface="Microsoft Sans Serif"/>
              </a:rPr>
              <a:t>de </a:t>
            </a:r>
            <a:r>
              <a:rPr sz="700" spc="25" dirty="0">
                <a:latin typeface="Microsoft Sans Serif"/>
                <a:cs typeface="Microsoft Sans Serif"/>
              </a:rPr>
              <a:t>energía </a:t>
            </a:r>
            <a:r>
              <a:rPr sz="700" spc="-5" dirty="0">
                <a:latin typeface="Microsoft Sans Serif"/>
                <a:cs typeface="Microsoft Sans Serif"/>
              </a:rPr>
              <a:t>es </a:t>
            </a:r>
            <a:r>
              <a:rPr sz="700" spc="20" dirty="0">
                <a:latin typeface="Microsoft Sans Serif"/>
                <a:cs typeface="Microsoft Sans Serif"/>
              </a:rPr>
              <a:t>vital </a:t>
            </a:r>
            <a:r>
              <a:rPr sz="700" spc="25" dirty="0">
                <a:latin typeface="Microsoft Sans Serif"/>
                <a:cs typeface="Microsoft Sans Serif"/>
              </a:rPr>
              <a:t>para garantizar </a:t>
            </a:r>
            <a:r>
              <a:rPr sz="700" spc="30" dirty="0">
                <a:latin typeface="Microsoft Sans Serif"/>
                <a:cs typeface="Microsoft Sans Serif"/>
              </a:rPr>
              <a:t>que </a:t>
            </a:r>
            <a:r>
              <a:rPr sz="700" spc="10" dirty="0">
                <a:latin typeface="Microsoft Sans Serif"/>
                <a:cs typeface="Microsoft Sans Serif"/>
              </a:rPr>
              <a:t>el </a:t>
            </a:r>
            <a:r>
              <a:rPr sz="700" spc="15" dirty="0">
                <a:latin typeface="Microsoft Sans Serif"/>
                <a:cs typeface="Microsoft Sans Serif"/>
              </a:rPr>
              <a:t>sistema </a:t>
            </a:r>
            <a:r>
              <a:rPr sz="700" spc="20" dirty="0">
                <a:latin typeface="Microsoft Sans Serif"/>
                <a:cs typeface="Microsoft Sans Serif"/>
              </a:rPr>
              <a:t>de </a:t>
            </a:r>
            <a:r>
              <a:rPr sz="700" spc="25" dirty="0">
                <a:latin typeface="Microsoft Sans Serif"/>
                <a:cs typeface="Microsoft Sans Serif"/>
              </a:rPr>
              <a:t>energía </a:t>
            </a:r>
            <a:r>
              <a:rPr sz="700" spc="30" dirty="0">
                <a:latin typeface="Microsoft Sans Serif"/>
                <a:cs typeface="Microsoft Sans Serif"/>
              </a:rPr>
              <a:t> </a:t>
            </a:r>
            <a:r>
              <a:rPr sz="700" spc="25" dirty="0">
                <a:latin typeface="Microsoft Sans Serif"/>
                <a:cs typeface="Microsoft Sans Serif"/>
              </a:rPr>
              <a:t>funcione</a:t>
            </a:r>
            <a:r>
              <a:rPr sz="700" spc="5" dirty="0">
                <a:latin typeface="Microsoft Sans Serif"/>
                <a:cs typeface="Microsoft Sans Serif"/>
              </a:rPr>
              <a:t> </a:t>
            </a:r>
            <a:r>
              <a:rPr sz="700" spc="20" dirty="0">
                <a:latin typeface="Microsoft Sans Serif"/>
                <a:cs typeface="Microsoft Sans Serif"/>
              </a:rPr>
              <a:t>adecuadamente.</a:t>
            </a:r>
            <a:r>
              <a:rPr sz="700" spc="5" dirty="0">
                <a:latin typeface="Microsoft Sans Serif"/>
                <a:cs typeface="Microsoft Sans Serif"/>
              </a:rPr>
              <a:t> </a:t>
            </a:r>
            <a:r>
              <a:rPr sz="700" spc="-50" dirty="0">
                <a:latin typeface="Microsoft Sans Serif"/>
                <a:cs typeface="Microsoft Sans Serif"/>
              </a:rPr>
              <a:t>Es</a:t>
            </a:r>
            <a:r>
              <a:rPr sz="700" spc="10" dirty="0">
                <a:latin typeface="Microsoft Sans Serif"/>
                <a:cs typeface="Microsoft Sans Serif"/>
              </a:rPr>
              <a:t> </a:t>
            </a:r>
            <a:r>
              <a:rPr sz="700" spc="35" dirty="0">
                <a:latin typeface="Microsoft Sans Serif"/>
                <a:cs typeface="Microsoft Sans Serif"/>
              </a:rPr>
              <a:t>importante</a:t>
            </a:r>
            <a:r>
              <a:rPr sz="700" spc="5" dirty="0">
                <a:latin typeface="Microsoft Sans Serif"/>
                <a:cs typeface="Microsoft Sans Serif"/>
              </a:rPr>
              <a:t> </a:t>
            </a:r>
            <a:r>
              <a:rPr sz="700" spc="30" dirty="0">
                <a:latin typeface="Microsoft Sans Serif"/>
                <a:cs typeface="Microsoft Sans Serif"/>
              </a:rPr>
              <a:t>restringir</a:t>
            </a:r>
            <a:r>
              <a:rPr sz="700" spc="10" dirty="0">
                <a:latin typeface="Microsoft Sans Serif"/>
                <a:cs typeface="Microsoft Sans Serif"/>
              </a:rPr>
              <a:t> el</a:t>
            </a:r>
            <a:r>
              <a:rPr sz="700" spc="5" dirty="0">
                <a:latin typeface="Microsoft Sans Serif"/>
                <a:cs typeface="Microsoft Sans Serif"/>
              </a:rPr>
              <a:t> </a:t>
            </a:r>
            <a:r>
              <a:rPr sz="700" spc="30" dirty="0">
                <a:latin typeface="Microsoft Sans Serif"/>
                <a:cs typeface="Microsoft Sans Serif"/>
              </a:rPr>
              <a:t>funcionamiento</a:t>
            </a:r>
            <a:r>
              <a:rPr sz="700" spc="10" dirty="0">
                <a:latin typeface="Microsoft Sans Serif"/>
                <a:cs typeface="Microsoft Sans Serif"/>
              </a:rPr>
              <a:t> </a:t>
            </a:r>
            <a:r>
              <a:rPr sz="700" spc="20" dirty="0">
                <a:latin typeface="Microsoft Sans Serif"/>
                <a:cs typeface="Microsoft Sans Serif"/>
              </a:rPr>
              <a:t>de</a:t>
            </a:r>
            <a:r>
              <a:rPr sz="700" spc="5" dirty="0">
                <a:latin typeface="Microsoft Sans Serif"/>
                <a:cs typeface="Microsoft Sans Serif"/>
              </a:rPr>
              <a:t> </a:t>
            </a:r>
            <a:r>
              <a:rPr sz="700" spc="10" dirty="0">
                <a:latin typeface="Microsoft Sans Serif"/>
                <a:cs typeface="Microsoft Sans Serif"/>
              </a:rPr>
              <a:t>los </a:t>
            </a:r>
            <a:r>
              <a:rPr sz="700" spc="-170" dirty="0">
                <a:latin typeface="Microsoft Sans Serif"/>
                <a:cs typeface="Microsoft Sans Serif"/>
              </a:rPr>
              <a:t> </a:t>
            </a:r>
            <a:r>
              <a:rPr sz="700" spc="10" dirty="0">
                <a:latin typeface="Microsoft Sans Serif"/>
                <a:cs typeface="Microsoft Sans Serif"/>
              </a:rPr>
              <a:t>relés </a:t>
            </a:r>
            <a:r>
              <a:rPr sz="700" spc="20" dirty="0">
                <a:latin typeface="Microsoft Sans Serif"/>
                <a:cs typeface="Microsoft Sans Serif"/>
              </a:rPr>
              <a:t>de </a:t>
            </a:r>
            <a:r>
              <a:rPr sz="700" spc="15" dirty="0">
                <a:latin typeface="Microsoft Sans Serif"/>
                <a:cs typeface="Microsoft Sans Serif"/>
              </a:rPr>
              <a:t>distancia </a:t>
            </a:r>
            <a:r>
              <a:rPr sz="700" spc="20" dirty="0">
                <a:latin typeface="Microsoft Sans Serif"/>
                <a:cs typeface="Microsoft Sans Serif"/>
              </a:rPr>
              <a:t>de </a:t>
            </a:r>
            <a:r>
              <a:rPr sz="700" spc="10" dirty="0">
                <a:latin typeface="Microsoft Sans Serif"/>
                <a:cs typeface="Microsoft Sans Serif"/>
              </a:rPr>
              <a:t>la </a:t>
            </a:r>
            <a:r>
              <a:rPr sz="700" spc="15" dirty="0">
                <a:latin typeface="Microsoft Sans Serif"/>
                <a:cs typeface="Microsoft Sans Serif"/>
              </a:rPr>
              <a:t>línea </a:t>
            </a:r>
            <a:r>
              <a:rPr sz="700" spc="20" dirty="0">
                <a:latin typeface="Microsoft Sans Serif"/>
                <a:cs typeface="Microsoft Sans Serif"/>
              </a:rPr>
              <a:t>de </a:t>
            </a:r>
            <a:r>
              <a:rPr sz="700" spc="25" dirty="0">
                <a:latin typeface="Microsoft Sans Serif"/>
                <a:cs typeface="Microsoft Sans Serif"/>
              </a:rPr>
              <a:t>transmisión </a:t>
            </a:r>
            <a:r>
              <a:rPr sz="700" spc="20" dirty="0">
                <a:latin typeface="Microsoft Sans Serif"/>
                <a:cs typeface="Microsoft Sans Serif"/>
              </a:rPr>
              <a:t>con </a:t>
            </a:r>
            <a:r>
              <a:rPr sz="700" spc="25" dirty="0">
                <a:latin typeface="Microsoft Sans Serif"/>
                <a:cs typeface="Microsoft Sans Serif"/>
              </a:rPr>
              <a:t>elementos </a:t>
            </a:r>
            <a:r>
              <a:rPr sz="700" spc="20" dirty="0">
                <a:latin typeface="Microsoft Sans Serif"/>
                <a:cs typeface="Microsoft Sans Serif"/>
              </a:rPr>
              <a:t>de </a:t>
            </a:r>
            <a:r>
              <a:rPr sz="700" spc="30" dirty="0">
                <a:latin typeface="Microsoft Sans Serif"/>
                <a:cs typeface="Microsoft Sans Serif"/>
              </a:rPr>
              <a:t>bloqueo </a:t>
            </a:r>
            <a:r>
              <a:rPr sz="700" spc="20" dirty="0">
                <a:latin typeface="Microsoft Sans Serif"/>
                <a:cs typeface="Microsoft Sans Serif"/>
              </a:rPr>
              <a:t>de </a:t>
            </a:r>
            <a:r>
              <a:rPr sz="700" spc="25" dirty="0">
                <a:latin typeface="Microsoft Sans Serif"/>
                <a:cs typeface="Microsoft Sans Serif"/>
              </a:rPr>
              <a:t> </a:t>
            </a:r>
            <a:r>
              <a:rPr sz="700" spc="10" dirty="0">
                <a:latin typeface="Microsoft Sans Serif"/>
                <a:cs typeface="Microsoft Sans Serif"/>
              </a:rPr>
              <a:t>oscilación </a:t>
            </a:r>
            <a:r>
              <a:rPr sz="700" spc="20" dirty="0">
                <a:latin typeface="Microsoft Sans Serif"/>
                <a:cs typeface="Microsoft Sans Serif"/>
              </a:rPr>
              <a:t>de potencia </a:t>
            </a:r>
            <a:r>
              <a:rPr sz="700" spc="5" dirty="0">
                <a:latin typeface="Microsoft Sans Serif"/>
                <a:cs typeface="Microsoft Sans Serif"/>
              </a:rPr>
              <a:t>y </a:t>
            </a:r>
            <a:r>
              <a:rPr sz="700" spc="40" dirty="0">
                <a:latin typeface="Microsoft Sans Serif"/>
                <a:cs typeface="Microsoft Sans Serif"/>
              </a:rPr>
              <a:t>permitir </a:t>
            </a:r>
            <a:r>
              <a:rPr sz="700" spc="10" dirty="0">
                <a:latin typeface="Microsoft Sans Serif"/>
                <a:cs typeface="Microsoft Sans Serif"/>
              </a:rPr>
              <a:t>el </a:t>
            </a:r>
            <a:r>
              <a:rPr sz="700" spc="30" dirty="0">
                <a:latin typeface="Microsoft Sans Serif"/>
                <a:cs typeface="Microsoft Sans Serif"/>
              </a:rPr>
              <a:t>funcionamiento </a:t>
            </a:r>
            <a:r>
              <a:rPr sz="700" spc="20" dirty="0">
                <a:latin typeface="Microsoft Sans Serif"/>
                <a:cs typeface="Microsoft Sans Serif"/>
              </a:rPr>
              <a:t>de </a:t>
            </a:r>
            <a:r>
              <a:rPr sz="700" spc="10" dirty="0">
                <a:latin typeface="Microsoft Sans Serif"/>
                <a:cs typeface="Microsoft Sans Serif"/>
              </a:rPr>
              <a:t>los relés desfasados </a:t>
            </a:r>
            <a:r>
              <a:rPr sz="700" spc="15" dirty="0">
                <a:latin typeface="Microsoft Sans Serif"/>
                <a:cs typeface="Microsoft Sans Serif"/>
              </a:rPr>
              <a:t> </a:t>
            </a:r>
            <a:r>
              <a:rPr sz="700" spc="20" dirty="0">
                <a:latin typeface="Microsoft Sans Serif"/>
                <a:cs typeface="Microsoft Sans Serif"/>
              </a:rPr>
              <a:t>del</a:t>
            </a:r>
            <a:r>
              <a:rPr sz="700" spc="-10" dirty="0">
                <a:latin typeface="Microsoft Sans Serif"/>
                <a:cs typeface="Microsoft Sans Serif"/>
              </a:rPr>
              <a:t> </a:t>
            </a:r>
            <a:r>
              <a:rPr sz="700" spc="30" dirty="0">
                <a:latin typeface="Microsoft Sans Serif"/>
                <a:cs typeface="Microsoft Sans Serif"/>
              </a:rPr>
              <a:t>generador</a:t>
            </a:r>
            <a:r>
              <a:rPr sz="700" spc="-5" dirty="0">
                <a:latin typeface="Microsoft Sans Serif"/>
                <a:cs typeface="Microsoft Sans Serif"/>
              </a:rPr>
              <a:t> </a:t>
            </a:r>
            <a:r>
              <a:rPr sz="700" spc="25" dirty="0">
                <a:latin typeface="Microsoft Sans Serif"/>
                <a:cs typeface="Microsoft Sans Serif"/>
              </a:rPr>
              <a:t>cuando</a:t>
            </a:r>
            <a:r>
              <a:rPr sz="700" spc="-5" dirty="0">
                <a:latin typeface="Microsoft Sans Serif"/>
                <a:cs typeface="Microsoft Sans Serif"/>
              </a:rPr>
              <a:t> se </a:t>
            </a:r>
            <a:r>
              <a:rPr sz="700" spc="25" dirty="0">
                <a:latin typeface="Microsoft Sans Serif"/>
                <a:cs typeface="Microsoft Sans Serif"/>
              </a:rPr>
              <a:t>pierde</a:t>
            </a:r>
            <a:r>
              <a:rPr sz="700" spc="-5" dirty="0">
                <a:latin typeface="Microsoft Sans Serif"/>
                <a:cs typeface="Microsoft Sans Serif"/>
              </a:rPr>
              <a:t> </a:t>
            </a:r>
            <a:r>
              <a:rPr sz="700" spc="10" dirty="0">
                <a:latin typeface="Microsoft Sans Serif"/>
                <a:cs typeface="Microsoft Sans Serif"/>
              </a:rPr>
              <a:t>el</a:t>
            </a:r>
            <a:r>
              <a:rPr sz="700" spc="-5" dirty="0">
                <a:latin typeface="Microsoft Sans Serif"/>
                <a:cs typeface="Microsoft Sans Serif"/>
              </a:rPr>
              <a:t> </a:t>
            </a:r>
            <a:r>
              <a:rPr sz="700" spc="20" dirty="0">
                <a:latin typeface="Microsoft Sans Serif"/>
                <a:cs typeface="Microsoft Sans Serif"/>
              </a:rPr>
              <a:t>sincronismo.</a:t>
            </a:r>
            <a:endParaRPr sz="700">
              <a:latin typeface="Microsoft Sans Serif"/>
              <a:cs typeface="Microsoft Sans Serif"/>
            </a:endParaRPr>
          </a:p>
          <a:p>
            <a:pPr marL="12700" marR="5080" indent="154940">
              <a:lnSpc>
                <a:spcPct val="133500"/>
              </a:lnSpc>
              <a:spcBef>
                <a:spcPts val="10"/>
              </a:spcBef>
            </a:pPr>
            <a:r>
              <a:rPr sz="750" spc="5" dirty="0">
                <a:latin typeface="Microsoft Sans Serif"/>
                <a:cs typeface="Microsoft Sans Serif"/>
              </a:rPr>
              <a:t>Para </a:t>
            </a:r>
            <a:r>
              <a:rPr sz="750" spc="15" dirty="0">
                <a:latin typeface="Microsoft Sans Serif"/>
                <a:cs typeface="Microsoft Sans Serif"/>
              </a:rPr>
              <a:t>ello, </a:t>
            </a:r>
            <a:r>
              <a:rPr sz="750" spc="10" dirty="0">
                <a:latin typeface="Microsoft Sans Serif"/>
                <a:cs typeface="Microsoft Sans Serif"/>
              </a:rPr>
              <a:t>los </a:t>
            </a:r>
            <a:r>
              <a:rPr sz="750" spc="25" dirty="0">
                <a:latin typeface="Microsoft Sans Serif"/>
                <a:cs typeface="Microsoft Sans Serif"/>
              </a:rPr>
              <a:t>resultados de </a:t>
            </a:r>
            <a:r>
              <a:rPr sz="750" spc="10" dirty="0">
                <a:latin typeface="Microsoft Sans Serif"/>
                <a:cs typeface="Microsoft Sans Serif"/>
              </a:rPr>
              <a:t>la </a:t>
            </a:r>
            <a:r>
              <a:rPr sz="750" spc="20" dirty="0">
                <a:latin typeface="Microsoft Sans Serif"/>
                <a:cs typeface="Microsoft Sans Serif"/>
              </a:rPr>
              <a:t>simulación </a:t>
            </a:r>
            <a:r>
              <a:rPr sz="750" spc="30" dirty="0">
                <a:latin typeface="Microsoft Sans Serif"/>
                <a:cs typeface="Microsoft Sans Serif"/>
              </a:rPr>
              <a:t>obtenidos </a:t>
            </a:r>
            <a:r>
              <a:rPr sz="750" spc="25" dirty="0">
                <a:latin typeface="Microsoft Sans Serif"/>
                <a:cs typeface="Microsoft Sans Serif"/>
              </a:rPr>
              <a:t>de </a:t>
            </a:r>
            <a:r>
              <a:rPr sz="750" spc="10" dirty="0">
                <a:latin typeface="Microsoft Sans Serif"/>
                <a:cs typeface="Microsoft Sans Serif"/>
              </a:rPr>
              <a:t>los </a:t>
            </a:r>
            <a:r>
              <a:rPr sz="750" spc="15" dirty="0">
                <a:latin typeface="Microsoft Sans Serif"/>
                <a:cs typeface="Microsoft Sans Serif"/>
              </a:rPr>
              <a:t> </a:t>
            </a:r>
            <a:r>
              <a:rPr sz="750" spc="30" dirty="0">
                <a:latin typeface="Microsoft Sans Serif"/>
                <a:cs typeface="Microsoft Sans Serif"/>
              </a:rPr>
              <a:t>programas </a:t>
            </a:r>
            <a:r>
              <a:rPr sz="750" spc="25" dirty="0">
                <a:latin typeface="Microsoft Sans Serif"/>
                <a:cs typeface="Microsoft Sans Serif"/>
              </a:rPr>
              <a:t>de </a:t>
            </a:r>
            <a:r>
              <a:rPr sz="750" spc="20" dirty="0">
                <a:latin typeface="Microsoft Sans Serif"/>
                <a:cs typeface="Microsoft Sans Serif"/>
              </a:rPr>
              <a:t>simulación </a:t>
            </a:r>
            <a:r>
              <a:rPr sz="750" spc="30" dirty="0">
                <a:latin typeface="Microsoft Sans Serif"/>
                <a:cs typeface="Microsoft Sans Serif"/>
              </a:rPr>
              <a:t>transitorios </a:t>
            </a:r>
            <a:r>
              <a:rPr sz="750" spc="20" dirty="0">
                <a:latin typeface="Microsoft Sans Serif"/>
                <a:cs typeface="Microsoft Sans Serif"/>
              </a:rPr>
              <a:t>disponibles </a:t>
            </a:r>
            <a:r>
              <a:rPr sz="750" spc="25" dirty="0">
                <a:latin typeface="Microsoft Sans Serif"/>
                <a:cs typeface="Microsoft Sans Serif"/>
              </a:rPr>
              <a:t>comercialmente </a:t>
            </a:r>
            <a:r>
              <a:rPr sz="750" spc="-5" dirty="0">
                <a:latin typeface="Microsoft Sans Serif"/>
                <a:cs typeface="Microsoft Sans Serif"/>
              </a:rPr>
              <a:t>se </a:t>
            </a:r>
            <a:r>
              <a:rPr sz="750" dirty="0">
                <a:latin typeface="Microsoft Sans Serif"/>
                <a:cs typeface="Microsoft Sans Serif"/>
              </a:rPr>
              <a:t> </a:t>
            </a:r>
            <a:r>
              <a:rPr sz="750" spc="25" dirty="0">
                <a:latin typeface="Microsoft Sans Serif"/>
                <a:cs typeface="Microsoft Sans Serif"/>
              </a:rPr>
              <a:t>convierten </a:t>
            </a:r>
            <a:r>
              <a:rPr sz="750" dirty="0">
                <a:latin typeface="Microsoft Sans Serif"/>
                <a:cs typeface="Microsoft Sans Serif"/>
              </a:rPr>
              <a:t>a </a:t>
            </a:r>
            <a:r>
              <a:rPr sz="750" spc="15" dirty="0">
                <a:latin typeface="Microsoft Sans Serif"/>
                <a:cs typeface="Microsoft Sans Serif"/>
              </a:rPr>
              <a:t>archivos </a:t>
            </a:r>
            <a:r>
              <a:rPr sz="750" spc="-30" dirty="0">
                <a:latin typeface="Microsoft Sans Serif"/>
                <a:cs typeface="Microsoft Sans Serif"/>
              </a:rPr>
              <a:t>COMTRADE </a:t>
            </a:r>
            <a:r>
              <a:rPr sz="750" spc="35" dirty="0">
                <a:latin typeface="Microsoft Sans Serif"/>
                <a:cs typeface="Microsoft Sans Serif"/>
              </a:rPr>
              <a:t>(formato común </a:t>
            </a:r>
            <a:r>
              <a:rPr sz="750" spc="25" dirty="0">
                <a:latin typeface="Microsoft Sans Serif"/>
                <a:cs typeface="Microsoft Sans Serif"/>
              </a:rPr>
              <a:t>para </a:t>
            </a:r>
            <a:r>
              <a:rPr sz="750" spc="10" dirty="0">
                <a:latin typeface="Microsoft Sans Serif"/>
                <a:cs typeface="Microsoft Sans Serif"/>
              </a:rPr>
              <a:t>el </a:t>
            </a:r>
            <a:r>
              <a:rPr sz="750" spc="30" dirty="0">
                <a:latin typeface="Microsoft Sans Serif"/>
                <a:cs typeface="Microsoft Sans Serif"/>
              </a:rPr>
              <a:t>intercambio </a:t>
            </a:r>
            <a:r>
              <a:rPr sz="750" spc="35" dirty="0">
                <a:latin typeface="Microsoft Sans Serif"/>
                <a:cs typeface="Microsoft Sans Serif"/>
              </a:rPr>
              <a:t> </a:t>
            </a:r>
            <a:r>
              <a:rPr sz="750" spc="25" dirty="0">
                <a:latin typeface="Microsoft Sans Serif"/>
                <a:cs typeface="Microsoft Sans Serif"/>
              </a:rPr>
              <a:t>de datos transitorios). </a:t>
            </a:r>
            <a:r>
              <a:rPr sz="750" spc="-35" dirty="0">
                <a:latin typeface="Microsoft Sans Serif"/>
                <a:cs typeface="Microsoft Sans Serif"/>
              </a:rPr>
              <a:t>El </a:t>
            </a:r>
            <a:r>
              <a:rPr sz="750" spc="25" dirty="0">
                <a:latin typeface="Microsoft Sans Serif"/>
                <a:cs typeface="Microsoft Sans Serif"/>
              </a:rPr>
              <a:t>estándar </a:t>
            </a:r>
            <a:r>
              <a:rPr sz="750" spc="-55" dirty="0">
                <a:latin typeface="Microsoft Sans Serif"/>
                <a:cs typeface="Microsoft Sans Serif"/>
              </a:rPr>
              <a:t>IEEE </a:t>
            </a:r>
            <a:r>
              <a:rPr sz="750" dirty="0">
                <a:latin typeface="Microsoft Sans Serif"/>
                <a:cs typeface="Microsoft Sans Serif"/>
              </a:rPr>
              <a:t>C37.111-1999 </a:t>
            </a:r>
            <a:r>
              <a:rPr sz="750" spc="25" dirty="0">
                <a:latin typeface="Microsoft Sans Serif"/>
                <a:cs typeface="Microsoft Sans Serif"/>
              </a:rPr>
              <a:t>define </a:t>
            </a:r>
            <a:r>
              <a:rPr sz="750" spc="10" dirty="0">
                <a:latin typeface="Microsoft Sans Serif"/>
                <a:cs typeface="Microsoft Sans Serif"/>
              </a:rPr>
              <a:t>este </a:t>
            </a:r>
            <a:r>
              <a:rPr sz="750" spc="15" dirty="0">
                <a:latin typeface="Microsoft Sans Serif"/>
                <a:cs typeface="Microsoft Sans Serif"/>
              </a:rPr>
              <a:t> </a:t>
            </a:r>
            <a:r>
              <a:rPr sz="750" spc="45" dirty="0">
                <a:latin typeface="Microsoft Sans Serif"/>
                <a:cs typeface="Microsoft Sans Serif"/>
              </a:rPr>
              <a:t>formato </a:t>
            </a:r>
            <a:r>
              <a:rPr sz="750" spc="25" dirty="0">
                <a:latin typeface="Microsoft Sans Serif"/>
                <a:cs typeface="Microsoft Sans Serif"/>
              </a:rPr>
              <a:t>de </a:t>
            </a:r>
            <a:r>
              <a:rPr sz="750" spc="20" dirty="0">
                <a:latin typeface="Microsoft Sans Serif"/>
                <a:cs typeface="Microsoft Sans Serif"/>
              </a:rPr>
              <a:t>archivo </a:t>
            </a:r>
            <a:r>
              <a:rPr sz="750" spc="25" dirty="0">
                <a:latin typeface="Microsoft Sans Serif"/>
                <a:cs typeface="Microsoft Sans Serif"/>
              </a:rPr>
              <a:t>para </a:t>
            </a:r>
            <a:r>
              <a:rPr sz="750" spc="35" dirty="0">
                <a:latin typeface="Microsoft Sans Serif"/>
                <a:cs typeface="Microsoft Sans Serif"/>
              </a:rPr>
              <a:t>formas </a:t>
            </a:r>
            <a:r>
              <a:rPr sz="750" spc="25" dirty="0">
                <a:latin typeface="Microsoft Sans Serif"/>
                <a:cs typeface="Microsoft Sans Serif"/>
              </a:rPr>
              <a:t>de </a:t>
            </a:r>
            <a:r>
              <a:rPr sz="750" spc="30" dirty="0">
                <a:latin typeface="Microsoft Sans Serif"/>
                <a:cs typeface="Microsoft Sans Serif"/>
              </a:rPr>
              <a:t>onda </a:t>
            </a:r>
            <a:r>
              <a:rPr sz="750" spc="25" dirty="0">
                <a:latin typeface="Microsoft Sans Serif"/>
                <a:cs typeface="Microsoft Sans Serif"/>
              </a:rPr>
              <a:t>transitorias </a:t>
            </a:r>
            <a:r>
              <a:rPr sz="750" spc="5" dirty="0">
                <a:latin typeface="Microsoft Sans Serif"/>
                <a:cs typeface="Microsoft Sans Serif"/>
              </a:rPr>
              <a:t>y </a:t>
            </a:r>
            <a:r>
              <a:rPr sz="750" spc="25" dirty="0">
                <a:latin typeface="Microsoft Sans Serif"/>
                <a:cs typeface="Microsoft Sans Serif"/>
              </a:rPr>
              <a:t>datos de </a:t>
            </a:r>
            <a:r>
              <a:rPr sz="750" spc="30" dirty="0">
                <a:latin typeface="Microsoft Sans Serif"/>
                <a:cs typeface="Microsoft Sans Serif"/>
              </a:rPr>
              <a:t> </a:t>
            </a:r>
            <a:r>
              <a:rPr sz="750" spc="20" dirty="0">
                <a:latin typeface="Microsoft Sans Serif"/>
                <a:cs typeface="Microsoft Sans Serif"/>
              </a:rPr>
              <a:t>eventos</a:t>
            </a:r>
            <a:r>
              <a:rPr sz="750" spc="-5" dirty="0">
                <a:latin typeface="Microsoft Sans Serif"/>
                <a:cs typeface="Microsoft Sans Serif"/>
              </a:rPr>
              <a:t> </a:t>
            </a:r>
            <a:r>
              <a:rPr sz="750" spc="20" dirty="0">
                <a:latin typeface="Microsoft Sans Serif"/>
                <a:cs typeface="Microsoft Sans Serif"/>
              </a:rPr>
              <a:t>recopilados</a:t>
            </a:r>
            <a:r>
              <a:rPr sz="750" spc="-5" dirty="0">
                <a:latin typeface="Microsoft Sans Serif"/>
                <a:cs typeface="Microsoft Sans Serif"/>
              </a:rPr>
              <a:t> </a:t>
            </a:r>
            <a:r>
              <a:rPr sz="750" spc="25" dirty="0">
                <a:latin typeface="Microsoft Sans Serif"/>
                <a:cs typeface="Microsoft Sans Serif"/>
              </a:rPr>
              <a:t>de</a:t>
            </a:r>
            <a:r>
              <a:rPr sz="750" dirty="0">
                <a:latin typeface="Microsoft Sans Serif"/>
                <a:cs typeface="Microsoft Sans Serif"/>
              </a:rPr>
              <a:t> </a:t>
            </a:r>
            <a:r>
              <a:rPr sz="750" spc="15" dirty="0">
                <a:latin typeface="Microsoft Sans Serif"/>
                <a:cs typeface="Microsoft Sans Serif"/>
              </a:rPr>
              <a:t>sistemas</a:t>
            </a:r>
            <a:r>
              <a:rPr sz="750" spc="-5" dirty="0">
                <a:latin typeface="Microsoft Sans Serif"/>
                <a:cs typeface="Microsoft Sans Serif"/>
              </a:rPr>
              <a:t> </a:t>
            </a:r>
            <a:r>
              <a:rPr sz="750" spc="25" dirty="0">
                <a:latin typeface="Microsoft Sans Serif"/>
                <a:cs typeface="Microsoft Sans Serif"/>
              </a:rPr>
              <a:t>de</a:t>
            </a:r>
            <a:r>
              <a:rPr sz="750" spc="-5" dirty="0">
                <a:latin typeface="Microsoft Sans Serif"/>
                <a:cs typeface="Microsoft Sans Serif"/>
              </a:rPr>
              <a:t> </a:t>
            </a:r>
            <a:r>
              <a:rPr sz="750" spc="25" dirty="0">
                <a:latin typeface="Microsoft Sans Serif"/>
                <a:cs typeface="Microsoft Sans Serif"/>
              </a:rPr>
              <a:t>energía</a:t>
            </a:r>
            <a:r>
              <a:rPr sz="750" dirty="0">
                <a:latin typeface="Microsoft Sans Serif"/>
                <a:cs typeface="Microsoft Sans Serif"/>
              </a:rPr>
              <a:t> </a:t>
            </a:r>
            <a:r>
              <a:rPr sz="750" spc="35" dirty="0">
                <a:latin typeface="Microsoft Sans Serif"/>
                <a:cs typeface="Microsoft Sans Serif"/>
              </a:rPr>
              <a:t>o</a:t>
            </a:r>
            <a:r>
              <a:rPr sz="750" spc="-5" dirty="0">
                <a:latin typeface="Microsoft Sans Serif"/>
                <a:cs typeface="Microsoft Sans Serif"/>
              </a:rPr>
              <a:t> </a:t>
            </a:r>
            <a:r>
              <a:rPr sz="750" spc="15" dirty="0">
                <a:latin typeface="Microsoft Sans Serif"/>
                <a:cs typeface="Microsoft Sans Serif"/>
              </a:rPr>
              <a:t>simulaciones</a:t>
            </a:r>
            <a:r>
              <a:rPr sz="750" dirty="0">
                <a:latin typeface="Microsoft Sans Serif"/>
                <a:cs typeface="Microsoft Sans Serif"/>
              </a:rPr>
              <a:t> </a:t>
            </a:r>
            <a:r>
              <a:rPr sz="750" spc="30" dirty="0">
                <a:latin typeface="Microsoft Sans Serif"/>
                <a:cs typeface="Microsoft Sans Serif"/>
              </a:rPr>
              <a:t>que</a:t>
            </a:r>
            <a:r>
              <a:rPr sz="750" spc="-5" dirty="0">
                <a:latin typeface="Microsoft Sans Serif"/>
                <a:cs typeface="Microsoft Sans Serif"/>
              </a:rPr>
              <a:t> </a:t>
            </a:r>
            <a:r>
              <a:rPr sz="750" spc="25" dirty="0">
                <a:latin typeface="Microsoft Sans Serif"/>
                <a:cs typeface="Microsoft Sans Serif"/>
              </a:rPr>
              <a:t>utilizan </a:t>
            </a:r>
            <a:r>
              <a:rPr sz="750" spc="-185" dirty="0">
                <a:latin typeface="Microsoft Sans Serif"/>
                <a:cs typeface="Microsoft Sans Serif"/>
              </a:rPr>
              <a:t> </a:t>
            </a:r>
            <a:r>
              <a:rPr sz="750" spc="25" dirty="0">
                <a:latin typeface="Microsoft Sans Serif"/>
                <a:cs typeface="Microsoft Sans Serif"/>
              </a:rPr>
              <a:t>modelos</a:t>
            </a:r>
            <a:r>
              <a:rPr sz="750" spc="-10" dirty="0">
                <a:latin typeface="Microsoft Sans Serif"/>
                <a:cs typeface="Microsoft Sans Serif"/>
              </a:rPr>
              <a:t> </a:t>
            </a:r>
            <a:r>
              <a:rPr sz="750" spc="25" dirty="0">
                <a:latin typeface="Microsoft Sans Serif"/>
                <a:cs typeface="Microsoft Sans Serif"/>
              </a:rPr>
              <a:t>de</a:t>
            </a:r>
            <a:r>
              <a:rPr sz="750" spc="-5" dirty="0">
                <a:latin typeface="Microsoft Sans Serif"/>
                <a:cs typeface="Microsoft Sans Serif"/>
              </a:rPr>
              <a:t> </a:t>
            </a:r>
            <a:r>
              <a:rPr sz="750" spc="15" dirty="0">
                <a:latin typeface="Microsoft Sans Serif"/>
                <a:cs typeface="Microsoft Sans Serif"/>
              </a:rPr>
              <a:t>sistemas</a:t>
            </a:r>
            <a:r>
              <a:rPr sz="750" spc="-5" dirty="0">
                <a:latin typeface="Microsoft Sans Serif"/>
                <a:cs typeface="Microsoft Sans Serif"/>
              </a:rPr>
              <a:t> </a:t>
            </a:r>
            <a:r>
              <a:rPr sz="750" spc="25" dirty="0">
                <a:latin typeface="Microsoft Sans Serif"/>
                <a:cs typeface="Microsoft Sans Serif"/>
              </a:rPr>
              <a:t>de</a:t>
            </a:r>
            <a:r>
              <a:rPr sz="750" spc="-5" dirty="0">
                <a:latin typeface="Microsoft Sans Serif"/>
                <a:cs typeface="Microsoft Sans Serif"/>
              </a:rPr>
              <a:t> </a:t>
            </a:r>
            <a:r>
              <a:rPr sz="750" spc="20" dirty="0">
                <a:latin typeface="Microsoft Sans Serif"/>
                <a:cs typeface="Microsoft Sans Serif"/>
              </a:rPr>
              <a:t>energía.</a:t>
            </a:r>
            <a:endParaRPr sz="750">
              <a:latin typeface="Microsoft Sans Serif"/>
              <a:cs typeface="Microsoft Sans Serif"/>
            </a:endParaRPr>
          </a:p>
          <a:p>
            <a:pPr marL="12700" marR="40640" indent="154940">
              <a:lnSpc>
                <a:spcPts val="1200"/>
              </a:lnSpc>
              <a:spcBef>
                <a:spcPts val="90"/>
              </a:spcBef>
            </a:pPr>
            <a:r>
              <a:rPr sz="750" spc="-35" dirty="0">
                <a:latin typeface="Microsoft Sans Serif"/>
                <a:cs typeface="Microsoft Sans Serif"/>
              </a:rPr>
              <a:t>El </a:t>
            </a:r>
            <a:r>
              <a:rPr sz="750" spc="30" dirty="0">
                <a:latin typeface="Microsoft Sans Serif"/>
                <a:cs typeface="Microsoft Sans Serif"/>
              </a:rPr>
              <a:t>equipo </a:t>
            </a:r>
            <a:r>
              <a:rPr sz="750" spc="25" dirty="0">
                <a:latin typeface="Microsoft Sans Serif"/>
                <a:cs typeface="Microsoft Sans Serif"/>
              </a:rPr>
              <a:t>de </a:t>
            </a:r>
            <a:r>
              <a:rPr sz="750" spc="30" dirty="0">
                <a:latin typeface="Microsoft Sans Serif"/>
                <a:cs typeface="Microsoft Sans Serif"/>
              </a:rPr>
              <a:t>prueba </a:t>
            </a:r>
            <a:r>
              <a:rPr sz="750" spc="25" dirty="0">
                <a:latin typeface="Microsoft Sans Serif"/>
                <a:cs typeface="Microsoft Sans Serif"/>
              </a:rPr>
              <a:t>de </a:t>
            </a:r>
            <a:r>
              <a:rPr sz="750" spc="15" dirty="0">
                <a:latin typeface="Microsoft Sans Serif"/>
                <a:cs typeface="Microsoft Sans Serif"/>
              </a:rPr>
              <a:t>relés </a:t>
            </a:r>
            <a:r>
              <a:rPr sz="750" spc="30" dirty="0">
                <a:latin typeface="Microsoft Sans Serif"/>
                <a:cs typeface="Microsoft Sans Serif"/>
              </a:rPr>
              <a:t>reproduce </a:t>
            </a:r>
            <a:r>
              <a:rPr sz="750" spc="5" dirty="0">
                <a:latin typeface="Microsoft Sans Serif"/>
                <a:cs typeface="Microsoft Sans Serif"/>
              </a:rPr>
              <a:t>señales </a:t>
            </a:r>
            <a:r>
              <a:rPr sz="750" spc="25" dirty="0">
                <a:latin typeface="Microsoft Sans Serif"/>
                <a:cs typeface="Microsoft Sans Serif"/>
              </a:rPr>
              <a:t>de </a:t>
            </a:r>
            <a:r>
              <a:rPr sz="750" spc="20" dirty="0">
                <a:latin typeface="Microsoft Sans Serif"/>
                <a:cs typeface="Microsoft Sans Serif"/>
              </a:rPr>
              <a:t>voltaje </a:t>
            </a:r>
            <a:r>
              <a:rPr sz="750" spc="5" dirty="0">
                <a:latin typeface="Microsoft Sans Serif"/>
                <a:cs typeface="Microsoft Sans Serif"/>
              </a:rPr>
              <a:t>y </a:t>
            </a:r>
            <a:r>
              <a:rPr sz="750" spc="10" dirty="0">
                <a:latin typeface="Microsoft Sans Serif"/>
                <a:cs typeface="Microsoft Sans Serif"/>
              </a:rPr>
              <a:t> </a:t>
            </a:r>
            <a:r>
              <a:rPr sz="750" spc="30" dirty="0">
                <a:latin typeface="Microsoft Sans Serif"/>
                <a:cs typeface="Microsoft Sans Serif"/>
              </a:rPr>
              <a:t>corriente </a:t>
            </a:r>
            <a:r>
              <a:rPr sz="750" dirty="0">
                <a:latin typeface="Microsoft Sans Serif"/>
                <a:cs typeface="Microsoft Sans Serif"/>
              </a:rPr>
              <a:t>a </a:t>
            </a:r>
            <a:r>
              <a:rPr sz="750" spc="40" dirty="0">
                <a:latin typeface="Microsoft Sans Serif"/>
                <a:cs typeface="Microsoft Sans Serif"/>
              </a:rPr>
              <a:t>partir </a:t>
            </a:r>
            <a:r>
              <a:rPr sz="750" spc="25" dirty="0">
                <a:latin typeface="Microsoft Sans Serif"/>
                <a:cs typeface="Microsoft Sans Serif"/>
              </a:rPr>
              <a:t>de </a:t>
            </a:r>
            <a:r>
              <a:rPr sz="750" spc="10" dirty="0">
                <a:latin typeface="Microsoft Sans Serif"/>
                <a:cs typeface="Microsoft Sans Serif"/>
              </a:rPr>
              <a:t>estos </a:t>
            </a:r>
            <a:r>
              <a:rPr sz="750" spc="15" dirty="0">
                <a:latin typeface="Microsoft Sans Serif"/>
                <a:cs typeface="Microsoft Sans Serif"/>
              </a:rPr>
              <a:t>archivos, </a:t>
            </a:r>
            <a:r>
              <a:rPr sz="750" spc="5" dirty="0">
                <a:latin typeface="Microsoft Sans Serif"/>
                <a:cs typeface="Microsoft Sans Serif"/>
              </a:rPr>
              <a:t>y </a:t>
            </a:r>
            <a:r>
              <a:rPr sz="750" spc="10" dirty="0">
                <a:latin typeface="Microsoft Sans Serif"/>
                <a:cs typeface="Microsoft Sans Serif"/>
              </a:rPr>
              <a:t>el </a:t>
            </a:r>
            <a:r>
              <a:rPr sz="750" spc="35" dirty="0">
                <a:latin typeface="Microsoft Sans Serif"/>
                <a:cs typeface="Microsoft Sans Serif"/>
              </a:rPr>
              <a:t>rendimiento </a:t>
            </a:r>
            <a:r>
              <a:rPr sz="750" spc="25" dirty="0">
                <a:latin typeface="Microsoft Sans Serif"/>
                <a:cs typeface="Microsoft Sans Serif"/>
              </a:rPr>
              <a:t>de </a:t>
            </a:r>
            <a:r>
              <a:rPr sz="750" spc="10" dirty="0">
                <a:latin typeface="Microsoft Sans Serif"/>
                <a:cs typeface="Microsoft Sans Serif"/>
              </a:rPr>
              <a:t>los </a:t>
            </a:r>
            <a:r>
              <a:rPr sz="750" spc="15" dirty="0">
                <a:latin typeface="Microsoft Sans Serif"/>
                <a:cs typeface="Microsoft Sans Serif"/>
              </a:rPr>
              <a:t>relés </a:t>
            </a:r>
            <a:r>
              <a:rPr sz="750" spc="-5" dirty="0">
                <a:latin typeface="Microsoft Sans Serif"/>
                <a:cs typeface="Microsoft Sans Serif"/>
              </a:rPr>
              <a:t>se </a:t>
            </a:r>
            <a:r>
              <a:rPr sz="750" dirty="0">
                <a:latin typeface="Microsoft Sans Serif"/>
                <a:cs typeface="Microsoft Sans Serif"/>
              </a:rPr>
              <a:t> </a:t>
            </a:r>
            <a:r>
              <a:rPr sz="750" spc="15" dirty="0">
                <a:latin typeface="Microsoft Sans Serif"/>
                <a:cs typeface="Microsoft Sans Serif"/>
              </a:rPr>
              <a:t>verifica </a:t>
            </a:r>
            <a:r>
              <a:rPr sz="750" spc="35" dirty="0">
                <a:latin typeface="Microsoft Sans Serif"/>
                <a:cs typeface="Microsoft Sans Serif"/>
              </a:rPr>
              <a:t>durante </a:t>
            </a:r>
            <a:r>
              <a:rPr sz="750" spc="15" dirty="0">
                <a:latin typeface="Microsoft Sans Serif"/>
                <a:cs typeface="Microsoft Sans Serif"/>
              </a:rPr>
              <a:t>condiciones </a:t>
            </a:r>
            <a:r>
              <a:rPr sz="750" spc="30" dirty="0">
                <a:latin typeface="Microsoft Sans Serif"/>
                <a:cs typeface="Microsoft Sans Serif"/>
              </a:rPr>
              <a:t>fuera </a:t>
            </a:r>
            <a:r>
              <a:rPr sz="750" spc="25" dirty="0">
                <a:latin typeface="Microsoft Sans Serif"/>
                <a:cs typeface="Microsoft Sans Serif"/>
              </a:rPr>
              <a:t>de </a:t>
            </a:r>
            <a:r>
              <a:rPr sz="750" spc="20" dirty="0">
                <a:latin typeface="Microsoft Sans Serif"/>
                <a:cs typeface="Microsoft Sans Serif"/>
              </a:rPr>
              <a:t>sincronismo. </a:t>
            </a:r>
            <a:r>
              <a:rPr sz="750" spc="10" dirty="0">
                <a:latin typeface="Microsoft Sans Serif"/>
                <a:cs typeface="Microsoft Sans Serif"/>
              </a:rPr>
              <a:t>Analizar el </a:t>
            </a:r>
            <a:r>
              <a:rPr sz="750" spc="15" dirty="0">
                <a:latin typeface="Microsoft Sans Serif"/>
                <a:cs typeface="Microsoft Sans Serif"/>
              </a:rPr>
              <a:t> </a:t>
            </a:r>
            <a:r>
              <a:rPr sz="750" spc="35" dirty="0">
                <a:latin typeface="Microsoft Sans Serif"/>
                <a:cs typeface="Microsoft Sans Serif"/>
              </a:rPr>
              <a:t>rendimiento</a:t>
            </a:r>
            <a:r>
              <a:rPr sz="750" spc="-5" dirty="0">
                <a:latin typeface="Microsoft Sans Serif"/>
                <a:cs typeface="Microsoft Sans Serif"/>
              </a:rPr>
              <a:t> </a:t>
            </a:r>
            <a:r>
              <a:rPr sz="750" spc="20" dirty="0">
                <a:latin typeface="Microsoft Sans Serif"/>
                <a:cs typeface="Microsoft Sans Serif"/>
              </a:rPr>
              <a:t>del</a:t>
            </a:r>
            <a:r>
              <a:rPr sz="750" dirty="0">
                <a:latin typeface="Microsoft Sans Serif"/>
                <a:cs typeface="Microsoft Sans Serif"/>
              </a:rPr>
              <a:t> </a:t>
            </a:r>
            <a:r>
              <a:rPr sz="750" spc="20" dirty="0">
                <a:latin typeface="Microsoft Sans Serif"/>
                <a:cs typeface="Microsoft Sans Serif"/>
              </a:rPr>
              <a:t>relé</a:t>
            </a:r>
            <a:r>
              <a:rPr sz="750" dirty="0">
                <a:latin typeface="Microsoft Sans Serif"/>
                <a:cs typeface="Microsoft Sans Serif"/>
              </a:rPr>
              <a:t> </a:t>
            </a:r>
            <a:r>
              <a:rPr sz="750" spc="25" dirty="0">
                <a:latin typeface="Microsoft Sans Serif"/>
                <a:cs typeface="Microsoft Sans Serif"/>
              </a:rPr>
              <a:t>de</a:t>
            </a:r>
            <a:r>
              <a:rPr sz="750" dirty="0">
                <a:latin typeface="Microsoft Sans Serif"/>
                <a:cs typeface="Microsoft Sans Serif"/>
              </a:rPr>
              <a:t> </a:t>
            </a:r>
            <a:r>
              <a:rPr sz="750" spc="35" dirty="0">
                <a:latin typeface="Microsoft Sans Serif"/>
                <a:cs typeface="Microsoft Sans Serif"/>
              </a:rPr>
              <a:t>antemano</a:t>
            </a:r>
            <a:r>
              <a:rPr sz="750" dirty="0">
                <a:latin typeface="Microsoft Sans Serif"/>
                <a:cs typeface="Microsoft Sans Serif"/>
              </a:rPr>
              <a:t> </a:t>
            </a:r>
            <a:r>
              <a:rPr sz="750" spc="20" dirty="0">
                <a:latin typeface="Microsoft Sans Serif"/>
                <a:cs typeface="Microsoft Sans Serif"/>
              </a:rPr>
              <a:t>con</a:t>
            </a:r>
            <a:r>
              <a:rPr sz="750" dirty="0">
                <a:latin typeface="Microsoft Sans Serif"/>
                <a:cs typeface="Microsoft Sans Serif"/>
              </a:rPr>
              <a:t> </a:t>
            </a:r>
            <a:r>
              <a:rPr sz="750" spc="10" dirty="0">
                <a:latin typeface="Microsoft Sans Serif"/>
                <a:cs typeface="Microsoft Sans Serif"/>
              </a:rPr>
              <a:t>este</a:t>
            </a:r>
            <a:r>
              <a:rPr sz="750" dirty="0">
                <a:latin typeface="Microsoft Sans Serif"/>
                <a:cs typeface="Microsoft Sans Serif"/>
              </a:rPr>
              <a:t> </a:t>
            </a:r>
            <a:r>
              <a:rPr sz="750" spc="40" dirty="0">
                <a:latin typeface="Microsoft Sans Serif"/>
                <a:cs typeface="Microsoft Sans Serif"/>
              </a:rPr>
              <a:t>tipo</a:t>
            </a:r>
            <a:r>
              <a:rPr sz="750" dirty="0">
                <a:latin typeface="Microsoft Sans Serif"/>
                <a:cs typeface="Microsoft Sans Serif"/>
              </a:rPr>
              <a:t> </a:t>
            </a:r>
            <a:r>
              <a:rPr sz="750" spc="25" dirty="0">
                <a:latin typeface="Microsoft Sans Serif"/>
                <a:cs typeface="Microsoft Sans Serif"/>
              </a:rPr>
              <a:t>de</a:t>
            </a:r>
            <a:r>
              <a:rPr sz="750" dirty="0">
                <a:latin typeface="Microsoft Sans Serif"/>
                <a:cs typeface="Microsoft Sans Serif"/>
              </a:rPr>
              <a:t> </a:t>
            </a:r>
            <a:r>
              <a:rPr sz="750" spc="15" dirty="0">
                <a:latin typeface="Microsoft Sans Serif"/>
                <a:cs typeface="Microsoft Sans Serif"/>
              </a:rPr>
              <a:t>técnica</a:t>
            </a:r>
            <a:r>
              <a:rPr sz="750" dirty="0">
                <a:latin typeface="Microsoft Sans Serif"/>
                <a:cs typeface="Microsoft Sans Serif"/>
              </a:rPr>
              <a:t> </a:t>
            </a:r>
            <a:r>
              <a:rPr sz="750" spc="15" dirty="0">
                <a:latin typeface="Microsoft Sans Serif"/>
                <a:cs typeface="Microsoft Sans Serif"/>
              </a:rPr>
              <a:t>verifica</a:t>
            </a:r>
            <a:r>
              <a:rPr sz="750" dirty="0">
                <a:latin typeface="Microsoft Sans Serif"/>
                <a:cs typeface="Microsoft Sans Serif"/>
              </a:rPr>
              <a:t> </a:t>
            </a:r>
            <a:r>
              <a:rPr sz="750" spc="30" dirty="0">
                <a:latin typeface="Microsoft Sans Serif"/>
                <a:cs typeface="Microsoft Sans Serif"/>
              </a:rPr>
              <a:t>que </a:t>
            </a:r>
            <a:r>
              <a:rPr sz="750" spc="-185" dirty="0">
                <a:latin typeface="Microsoft Sans Serif"/>
                <a:cs typeface="Microsoft Sans Serif"/>
              </a:rPr>
              <a:t> </a:t>
            </a:r>
            <a:r>
              <a:rPr sz="750" spc="10" dirty="0">
                <a:latin typeface="Microsoft Sans Serif"/>
                <a:cs typeface="Microsoft Sans Serif"/>
              </a:rPr>
              <a:t>el</a:t>
            </a:r>
            <a:r>
              <a:rPr sz="750" spc="-5" dirty="0">
                <a:latin typeface="Microsoft Sans Serif"/>
                <a:cs typeface="Microsoft Sans Serif"/>
              </a:rPr>
              <a:t> </a:t>
            </a:r>
            <a:r>
              <a:rPr sz="750" spc="20" dirty="0">
                <a:latin typeface="Microsoft Sans Serif"/>
                <a:cs typeface="Microsoft Sans Serif"/>
              </a:rPr>
              <a:t>relé</a:t>
            </a:r>
            <a:r>
              <a:rPr sz="750" dirty="0">
                <a:latin typeface="Microsoft Sans Serif"/>
                <a:cs typeface="Microsoft Sans Serif"/>
              </a:rPr>
              <a:t> </a:t>
            </a:r>
            <a:r>
              <a:rPr sz="750" spc="25" dirty="0">
                <a:latin typeface="Microsoft Sans Serif"/>
                <a:cs typeface="Microsoft Sans Serif"/>
              </a:rPr>
              <a:t>responderá</a:t>
            </a:r>
            <a:r>
              <a:rPr sz="750" spc="-5" dirty="0">
                <a:latin typeface="Microsoft Sans Serif"/>
                <a:cs typeface="Microsoft Sans Serif"/>
              </a:rPr>
              <a:t> </a:t>
            </a:r>
            <a:r>
              <a:rPr sz="750" spc="25" dirty="0">
                <a:latin typeface="Microsoft Sans Serif"/>
                <a:cs typeface="Microsoft Sans Serif"/>
              </a:rPr>
              <a:t>adecuadamente</a:t>
            </a:r>
            <a:r>
              <a:rPr sz="750" dirty="0">
                <a:latin typeface="Microsoft Sans Serif"/>
                <a:cs typeface="Microsoft Sans Serif"/>
              </a:rPr>
              <a:t> </a:t>
            </a:r>
            <a:r>
              <a:rPr sz="750" spc="25" dirty="0">
                <a:latin typeface="Microsoft Sans Serif"/>
                <a:cs typeface="Microsoft Sans Serif"/>
              </a:rPr>
              <a:t>en</a:t>
            </a:r>
            <a:r>
              <a:rPr sz="750" spc="-5" dirty="0">
                <a:latin typeface="Microsoft Sans Serif"/>
                <a:cs typeface="Microsoft Sans Serif"/>
              </a:rPr>
              <a:t> </a:t>
            </a:r>
            <a:r>
              <a:rPr sz="750" spc="15" dirty="0">
                <a:latin typeface="Microsoft Sans Serif"/>
                <a:cs typeface="Microsoft Sans Serif"/>
              </a:rPr>
              <a:t>condiciones</a:t>
            </a:r>
            <a:r>
              <a:rPr sz="750" dirty="0">
                <a:latin typeface="Microsoft Sans Serif"/>
                <a:cs typeface="Microsoft Sans Serif"/>
              </a:rPr>
              <a:t> </a:t>
            </a:r>
            <a:r>
              <a:rPr sz="750" spc="25" dirty="0">
                <a:latin typeface="Microsoft Sans Serif"/>
                <a:cs typeface="Microsoft Sans Serif"/>
              </a:rPr>
              <a:t>de</a:t>
            </a:r>
            <a:r>
              <a:rPr sz="750" spc="-5" dirty="0">
                <a:latin typeface="Microsoft Sans Serif"/>
                <a:cs typeface="Microsoft Sans Serif"/>
              </a:rPr>
              <a:t> </a:t>
            </a:r>
            <a:r>
              <a:rPr sz="750" spc="5" dirty="0">
                <a:latin typeface="Microsoft Sans Serif"/>
                <a:cs typeface="Microsoft Sans Serif"/>
              </a:rPr>
              <a:t>desfase.</a:t>
            </a:r>
            <a:endParaRPr sz="750">
              <a:latin typeface="Microsoft Sans Serif"/>
              <a:cs typeface="Microsoft Sans Serif"/>
            </a:endParaRPr>
          </a:p>
          <a:p>
            <a:pPr marL="12700" marR="20955" indent="154940">
              <a:lnSpc>
                <a:spcPts val="1200"/>
              </a:lnSpc>
              <a:spcBef>
                <a:spcPts val="10"/>
              </a:spcBef>
            </a:pPr>
            <a:r>
              <a:rPr sz="750" spc="-5" dirty="0">
                <a:latin typeface="Microsoft Sans Serif"/>
                <a:cs typeface="Microsoft Sans Serif"/>
              </a:rPr>
              <a:t>Los </a:t>
            </a:r>
            <a:r>
              <a:rPr sz="750" spc="25" dirty="0">
                <a:latin typeface="Microsoft Sans Serif"/>
                <a:cs typeface="Microsoft Sans Serif"/>
              </a:rPr>
              <a:t>resultados de </a:t>
            </a:r>
            <a:r>
              <a:rPr sz="750" dirty="0">
                <a:latin typeface="Microsoft Sans Serif"/>
                <a:cs typeface="Microsoft Sans Serif"/>
              </a:rPr>
              <a:t>las </a:t>
            </a:r>
            <a:r>
              <a:rPr sz="750" spc="25" dirty="0">
                <a:latin typeface="Microsoft Sans Serif"/>
                <a:cs typeface="Microsoft Sans Serif"/>
              </a:rPr>
              <a:t>muestras </a:t>
            </a:r>
            <a:r>
              <a:rPr sz="750" spc="-5" dirty="0">
                <a:latin typeface="Microsoft Sans Serif"/>
                <a:cs typeface="Microsoft Sans Serif"/>
              </a:rPr>
              <a:t>se </a:t>
            </a:r>
            <a:r>
              <a:rPr sz="750" spc="30" dirty="0">
                <a:latin typeface="Microsoft Sans Serif"/>
                <a:cs typeface="Microsoft Sans Serif"/>
              </a:rPr>
              <a:t>obtienen </a:t>
            </a:r>
            <a:r>
              <a:rPr sz="750" spc="20" dirty="0">
                <a:latin typeface="Microsoft Sans Serif"/>
                <a:cs typeface="Microsoft Sans Serif"/>
              </a:rPr>
              <a:t>con </a:t>
            </a:r>
            <a:r>
              <a:rPr sz="750" spc="45" dirty="0">
                <a:latin typeface="Microsoft Sans Serif"/>
                <a:cs typeface="Microsoft Sans Serif"/>
              </a:rPr>
              <a:t>un </a:t>
            </a:r>
            <a:r>
              <a:rPr sz="750" spc="40" dirty="0">
                <a:latin typeface="Microsoft Sans Serif"/>
                <a:cs typeface="Microsoft Sans Serif"/>
              </a:rPr>
              <a:t>programa </a:t>
            </a:r>
            <a:r>
              <a:rPr sz="750" spc="25" dirty="0">
                <a:latin typeface="Microsoft Sans Serif"/>
                <a:cs typeface="Microsoft Sans Serif"/>
              </a:rPr>
              <a:t>de </a:t>
            </a:r>
            <a:r>
              <a:rPr sz="750" spc="30" dirty="0">
                <a:latin typeface="Microsoft Sans Serif"/>
                <a:cs typeface="Microsoft Sans Serif"/>
              </a:rPr>
              <a:t> </a:t>
            </a:r>
            <a:r>
              <a:rPr sz="750" spc="20" dirty="0">
                <a:latin typeface="Microsoft Sans Serif"/>
                <a:cs typeface="Microsoft Sans Serif"/>
              </a:rPr>
              <a:t>simulación</a:t>
            </a:r>
            <a:r>
              <a:rPr sz="750" dirty="0">
                <a:latin typeface="Microsoft Sans Serif"/>
                <a:cs typeface="Microsoft Sans Serif"/>
              </a:rPr>
              <a:t> </a:t>
            </a:r>
            <a:r>
              <a:rPr sz="750" spc="30" dirty="0">
                <a:latin typeface="Microsoft Sans Serif"/>
                <a:cs typeface="Microsoft Sans Serif"/>
              </a:rPr>
              <a:t>transitoria</a:t>
            </a:r>
            <a:r>
              <a:rPr sz="750" spc="5" dirty="0">
                <a:latin typeface="Microsoft Sans Serif"/>
                <a:cs typeface="Microsoft Sans Serif"/>
              </a:rPr>
              <a:t> y </a:t>
            </a:r>
            <a:r>
              <a:rPr sz="750" spc="-5" dirty="0">
                <a:latin typeface="Microsoft Sans Serif"/>
                <a:cs typeface="Microsoft Sans Serif"/>
              </a:rPr>
              <a:t>se</a:t>
            </a:r>
            <a:r>
              <a:rPr sz="750" spc="5" dirty="0">
                <a:latin typeface="Microsoft Sans Serif"/>
                <a:cs typeface="Microsoft Sans Serif"/>
              </a:rPr>
              <a:t> </a:t>
            </a:r>
            <a:r>
              <a:rPr sz="750" spc="25" dirty="0">
                <a:latin typeface="Microsoft Sans Serif"/>
                <a:cs typeface="Microsoft Sans Serif"/>
              </a:rPr>
              <a:t>convierten</a:t>
            </a:r>
            <a:r>
              <a:rPr sz="750" spc="5" dirty="0">
                <a:latin typeface="Microsoft Sans Serif"/>
                <a:cs typeface="Microsoft Sans Serif"/>
              </a:rPr>
              <a:t> </a:t>
            </a:r>
            <a:r>
              <a:rPr sz="750" dirty="0">
                <a:latin typeface="Microsoft Sans Serif"/>
                <a:cs typeface="Microsoft Sans Serif"/>
              </a:rPr>
              <a:t>a</a:t>
            </a:r>
            <a:r>
              <a:rPr sz="750" spc="5" dirty="0">
                <a:latin typeface="Microsoft Sans Serif"/>
                <a:cs typeface="Microsoft Sans Serif"/>
              </a:rPr>
              <a:t> </a:t>
            </a:r>
            <a:r>
              <a:rPr sz="750" spc="15" dirty="0">
                <a:latin typeface="Microsoft Sans Serif"/>
                <a:cs typeface="Microsoft Sans Serif"/>
              </a:rPr>
              <a:t>archivos</a:t>
            </a:r>
            <a:r>
              <a:rPr sz="750" spc="5" dirty="0">
                <a:latin typeface="Microsoft Sans Serif"/>
                <a:cs typeface="Microsoft Sans Serif"/>
              </a:rPr>
              <a:t> </a:t>
            </a:r>
            <a:r>
              <a:rPr sz="750" spc="-30" dirty="0">
                <a:latin typeface="Microsoft Sans Serif"/>
                <a:cs typeface="Microsoft Sans Serif"/>
              </a:rPr>
              <a:t>COMTRADE.</a:t>
            </a:r>
            <a:r>
              <a:rPr sz="750" spc="5" dirty="0">
                <a:latin typeface="Microsoft Sans Serif"/>
                <a:cs typeface="Microsoft Sans Serif"/>
              </a:rPr>
              <a:t> </a:t>
            </a:r>
            <a:r>
              <a:rPr sz="750" spc="-15" dirty="0">
                <a:latin typeface="Microsoft Sans Serif"/>
                <a:cs typeface="Microsoft Sans Serif"/>
              </a:rPr>
              <a:t>La</a:t>
            </a:r>
            <a:r>
              <a:rPr sz="750" dirty="0">
                <a:latin typeface="Microsoft Sans Serif"/>
                <a:cs typeface="Microsoft Sans Serif"/>
              </a:rPr>
              <a:t> </a:t>
            </a:r>
            <a:r>
              <a:rPr sz="750" spc="-5" dirty="0">
                <a:latin typeface="Microsoft Sans Serif"/>
                <a:cs typeface="Microsoft Sans Serif"/>
              </a:rPr>
              <a:t>Fig.</a:t>
            </a:r>
            <a:r>
              <a:rPr sz="750" spc="5" dirty="0">
                <a:latin typeface="Microsoft Sans Serif"/>
                <a:cs typeface="Microsoft Sans Serif"/>
              </a:rPr>
              <a:t> </a:t>
            </a:r>
            <a:r>
              <a:rPr sz="750" spc="10" dirty="0">
                <a:latin typeface="Microsoft Sans Serif"/>
                <a:cs typeface="Microsoft Sans Serif"/>
              </a:rPr>
              <a:t>21 </a:t>
            </a:r>
            <a:r>
              <a:rPr sz="750" spc="-185" dirty="0">
                <a:latin typeface="Microsoft Sans Serif"/>
                <a:cs typeface="Microsoft Sans Serif"/>
              </a:rPr>
              <a:t> </a:t>
            </a:r>
            <a:r>
              <a:rPr sz="750" spc="30" dirty="0">
                <a:latin typeface="Microsoft Sans Serif"/>
                <a:cs typeface="Microsoft Sans Serif"/>
              </a:rPr>
              <a:t>muestra</a:t>
            </a:r>
            <a:r>
              <a:rPr sz="750" spc="-5" dirty="0">
                <a:latin typeface="Microsoft Sans Serif"/>
                <a:cs typeface="Microsoft Sans Serif"/>
              </a:rPr>
              <a:t> </a:t>
            </a:r>
            <a:r>
              <a:rPr sz="750" spc="10" dirty="0">
                <a:latin typeface="Microsoft Sans Serif"/>
                <a:cs typeface="Microsoft Sans Serif"/>
              </a:rPr>
              <a:t>los</a:t>
            </a:r>
            <a:r>
              <a:rPr sz="750" dirty="0">
                <a:latin typeface="Microsoft Sans Serif"/>
                <a:cs typeface="Microsoft Sans Serif"/>
              </a:rPr>
              <a:t> </a:t>
            </a:r>
            <a:r>
              <a:rPr sz="750" spc="15" dirty="0">
                <a:latin typeface="Microsoft Sans Serif"/>
                <a:cs typeface="Microsoft Sans Serif"/>
              </a:rPr>
              <a:t>archivos</a:t>
            </a:r>
            <a:r>
              <a:rPr sz="750" dirty="0">
                <a:latin typeface="Microsoft Sans Serif"/>
                <a:cs typeface="Microsoft Sans Serif"/>
              </a:rPr>
              <a:t> </a:t>
            </a:r>
            <a:r>
              <a:rPr sz="750" spc="-30" dirty="0">
                <a:latin typeface="Microsoft Sans Serif"/>
                <a:cs typeface="Microsoft Sans Serif"/>
              </a:rPr>
              <a:t>COMTRADE</a:t>
            </a:r>
            <a:r>
              <a:rPr sz="750" dirty="0">
                <a:latin typeface="Microsoft Sans Serif"/>
                <a:cs typeface="Microsoft Sans Serif"/>
              </a:rPr>
              <a:t> </a:t>
            </a:r>
            <a:r>
              <a:rPr sz="750" spc="30" dirty="0">
                <a:latin typeface="Microsoft Sans Serif"/>
                <a:cs typeface="Microsoft Sans Serif"/>
              </a:rPr>
              <a:t>obtenidos</a:t>
            </a:r>
            <a:r>
              <a:rPr sz="750" spc="-5" dirty="0">
                <a:latin typeface="Microsoft Sans Serif"/>
                <a:cs typeface="Microsoft Sans Serif"/>
              </a:rPr>
              <a:t> </a:t>
            </a:r>
            <a:r>
              <a:rPr sz="750" spc="25" dirty="0">
                <a:latin typeface="Microsoft Sans Serif"/>
                <a:cs typeface="Microsoft Sans Serif"/>
              </a:rPr>
              <a:t>para</a:t>
            </a:r>
            <a:r>
              <a:rPr sz="750" dirty="0">
                <a:latin typeface="Microsoft Sans Serif"/>
                <a:cs typeface="Microsoft Sans Serif"/>
              </a:rPr>
              <a:t> </a:t>
            </a:r>
            <a:r>
              <a:rPr sz="750" spc="10" dirty="0">
                <a:latin typeface="Microsoft Sans Serif"/>
                <a:cs typeface="Microsoft Sans Serif"/>
              </a:rPr>
              <a:t>la</a:t>
            </a:r>
            <a:r>
              <a:rPr sz="750" dirty="0">
                <a:latin typeface="Microsoft Sans Serif"/>
                <a:cs typeface="Microsoft Sans Serif"/>
              </a:rPr>
              <a:t> </a:t>
            </a:r>
            <a:r>
              <a:rPr sz="750" spc="30" dirty="0">
                <a:latin typeface="Microsoft Sans Serif"/>
                <a:cs typeface="Microsoft Sans Serif"/>
              </a:rPr>
              <a:t>corriente</a:t>
            </a:r>
            <a:r>
              <a:rPr sz="750" dirty="0">
                <a:latin typeface="Microsoft Sans Serif"/>
                <a:cs typeface="Microsoft Sans Serif"/>
              </a:rPr>
              <a:t> </a:t>
            </a:r>
            <a:r>
              <a:rPr sz="750" spc="25" dirty="0">
                <a:latin typeface="Microsoft Sans Serif"/>
                <a:cs typeface="Microsoft Sans Serif"/>
              </a:rPr>
              <a:t>de</a:t>
            </a:r>
            <a:r>
              <a:rPr sz="750" spc="-5" dirty="0">
                <a:latin typeface="Microsoft Sans Serif"/>
                <a:cs typeface="Microsoft Sans Serif"/>
              </a:rPr>
              <a:t> </a:t>
            </a:r>
            <a:r>
              <a:rPr sz="750" spc="10" dirty="0">
                <a:latin typeface="Microsoft Sans Serif"/>
                <a:cs typeface="Microsoft Sans Serif"/>
              </a:rPr>
              <a:t>la</a:t>
            </a:r>
            <a:r>
              <a:rPr sz="750" dirty="0">
                <a:latin typeface="Microsoft Sans Serif"/>
                <a:cs typeface="Microsoft Sans Serif"/>
              </a:rPr>
              <a:t> </a:t>
            </a:r>
            <a:r>
              <a:rPr sz="750" spc="-20" dirty="0">
                <a:latin typeface="Microsoft Sans Serif"/>
                <a:cs typeface="Microsoft Sans Serif"/>
              </a:rPr>
              <a:t>Fase </a:t>
            </a:r>
            <a:r>
              <a:rPr sz="750" spc="-185" dirty="0">
                <a:latin typeface="Microsoft Sans Serif"/>
                <a:cs typeface="Microsoft Sans Serif"/>
              </a:rPr>
              <a:t> </a:t>
            </a:r>
            <a:r>
              <a:rPr sz="750" spc="-25" dirty="0">
                <a:latin typeface="Microsoft Sans Serif"/>
                <a:cs typeface="Microsoft Sans Serif"/>
              </a:rPr>
              <a:t>A </a:t>
            </a:r>
            <a:r>
              <a:rPr sz="750" spc="20" dirty="0">
                <a:latin typeface="Microsoft Sans Serif"/>
                <a:cs typeface="Microsoft Sans Serif"/>
              </a:rPr>
              <a:t>del </a:t>
            </a:r>
            <a:r>
              <a:rPr sz="750" spc="15" dirty="0">
                <a:latin typeface="Microsoft Sans Serif"/>
                <a:cs typeface="Microsoft Sans Serif"/>
              </a:rPr>
              <a:t>sistema </a:t>
            </a:r>
            <a:r>
              <a:rPr sz="750" spc="35" dirty="0">
                <a:latin typeface="Microsoft Sans Serif"/>
                <a:cs typeface="Microsoft Sans Serif"/>
              </a:rPr>
              <a:t>mostrado </a:t>
            </a:r>
            <a:r>
              <a:rPr sz="750" spc="25" dirty="0">
                <a:latin typeface="Microsoft Sans Serif"/>
                <a:cs typeface="Microsoft Sans Serif"/>
              </a:rPr>
              <a:t>en </a:t>
            </a:r>
            <a:r>
              <a:rPr sz="750" spc="10" dirty="0">
                <a:latin typeface="Microsoft Sans Serif"/>
                <a:cs typeface="Microsoft Sans Serif"/>
              </a:rPr>
              <a:t>la </a:t>
            </a:r>
            <a:r>
              <a:rPr sz="750" spc="-5" dirty="0">
                <a:latin typeface="Microsoft Sans Serif"/>
                <a:cs typeface="Microsoft Sans Serif"/>
              </a:rPr>
              <a:t>Fig. </a:t>
            </a:r>
            <a:r>
              <a:rPr sz="750" spc="5" dirty="0">
                <a:latin typeface="Microsoft Sans Serif"/>
                <a:cs typeface="Microsoft Sans Serif"/>
              </a:rPr>
              <a:t>11, </a:t>
            </a:r>
            <a:r>
              <a:rPr sz="750" spc="25" dirty="0">
                <a:latin typeface="Microsoft Sans Serif"/>
                <a:cs typeface="Microsoft Sans Serif"/>
              </a:rPr>
              <a:t>cuando </a:t>
            </a:r>
            <a:r>
              <a:rPr sz="750" spc="10" dirty="0">
                <a:latin typeface="Microsoft Sans Serif"/>
                <a:cs typeface="Microsoft Sans Serif"/>
              </a:rPr>
              <a:t>la </a:t>
            </a:r>
            <a:r>
              <a:rPr sz="750" spc="20" dirty="0">
                <a:latin typeface="Microsoft Sans Serif"/>
                <a:cs typeface="Microsoft Sans Serif"/>
              </a:rPr>
              <a:t>falla </a:t>
            </a:r>
            <a:r>
              <a:rPr sz="750" spc="-5" dirty="0">
                <a:latin typeface="Microsoft Sans Serif"/>
                <a:cs typeface="Microsoft Sans Serif"/>
              </a:rPr>
              <a:t>se </a:t>
            </a:r>
            <a:r>
              <a:rPr sz="750" spc="40" dirty="0">
                <a:latin typeface="Microsoft Sans Serif"/>
                <a:cs typeface="Microsoft Sans Serif"/>
              </a:rPr>
              <a:t>borra </a:t>
            </a:r>
            <a:r>
              <a:rPr sz="750" spc="10" dirty="0">
                <a:latin typeface="Microsoft Sans Serif"/>
                <a:cs typeface="Microsoft Sans Serif"/>
              </a:rPr>
              <a:t>180 </a:t>
            </a:r>
            <a:r>
              <a:rPr sz="750" spc="15" dirty="0">
                <a:latin typeface="Microsoft Sans Serif"/>
                <a:cs typeface="Microsoft Sans Serif"/>
              </a:rPr>
              <a:t> </a:t>
            </a:r>
            <a:r>
              <a:rPr sz="750" spc="25" dirty="0">
                <a:latin typeface="Microsoft Sans Serif"/>
                <a:cs typeface="Microsoft Sans Serif"/>
              </a:rPr>
              <a:t>milisegundos</a:t>
            </a:r>
            <a:r>
              <a:rPr sz="750" spc="-10" dirty="0">
                <a:latin typeface="Microsoft Sans Serif"/>
                <a:cs typeface="Microsoft Sans Serif"/>
              </a:rPr>
              <a:t> </a:t>
            </a:r>
            <a:r>
              <a:rPr sz="750" spc="15" dirty="0">
                <a:latin typeface="Microsoft Sans Serif"/>
                <a:cs typeface="Microsoft Sans Serif"/>
              </a:rPr>
              <a:t>después</a:t>
            </a:r>
            <a:r>
              <a:rPr sz="750" spc="-5" dirty="0">
                <a:latin typeface="Microsoft Sans Serif"/>
                <a:cs typeface="Microsoft Sans Serif"/>
              </a:rPr>
              <a:t> </a:t>
            </a:r>
            <a:r>
              <a:rPr sz="750" spc="25" dirty="0">
                <a:latin typeface="Microsoft Sans Serif"/>
                <a:cs typeface="Microsoft Sans Serif"/>
              </a:rPr>
              <a:t>de</a:t>
            </a:r>
            <a:r>
              <a:rPr sz="750" spc="-5" dirty="0">
                <a:latin typeface="Microsoft Sans Serif"/>
                <a:cs typeface="Microsoft Sans Serif"/>
              </a:rPr>
              <a:t> </a:t>
            </a:r>
            <a:r>
              <a:rPr sz="750" spc="15" dirty="0">
                <a:latin typeface="Microsoft Sans Serif"/>
                <a:cs typeface="Microsoft Sans Serif"/>
              </a:rPr>
              <a:t>su</a:t>
            </a:r>
            <a:r>
              <a:rPr sz="750" spc="-5" dirty="0">
                <a:latin typeface="Microsoft Sans Serif"/>
                <a:cs typeface="Microsoft Sans Serif"/>
              </a:rPr>
              <a:t> </a:t>
            </a:r>
            <a:r>
              <a:rPr sz="750" spc="15" dirty="0">
                <a:latin typeface="Microsoft Sans Serif"/>
                <a:cs typeface="Microsoft Sans Serif"/>
              </a:rPr>
              <a:t>inicio.</a:t>
            </a:r>
            <a:endParaRPr sz="750">
              <a:latin typeface="Microsoft Sans Serif"/>
              <a:cs typeface="Microsoft Sans Serif"/>
            </a:endParaRPr>
          </a:p>
          <a:p>
            <a:pPr marL="12700" marR="63500" indent="154940">
              <a:lnSpc>
                <a:spcPts val="1200"/>
              </a:lnSpc>
              <a:spcBef>
                <a:spcPts val="15"/>
              </a:spcBef>
            </a:pPr>
            <a:r>
              <a:rPr sz="700" spc="-10" dirty="0">
                <a:latin typeface="Microsoft Sans Serif"/>
                <a:cs typeface="Microsoft Sans Serif"/>
              </a:rPr>
              <a:t>La </a:t>
            </a:r>
            <a:r>
              <a:rPr sz="700" spc="30" dirty="0">
                <a:latin typeface="Microsoft Sans Serif"/>
                <a:cs typeface="Microsoft Sans Serif"/>
              </a:rPr>
              <a:t>prueba </a:t>
            </a:r>
            <a:r>
              <a:rPr sz="700" spc="20" dirty="0">
                <a:latin typeface="Microsoft Sans Serif"/>
                <a:cs typeface="Microsoft Sans Serif"/>
              </a:rPr>
              <a:t>de </a:t>
            </a:r>
            <a:r>
              <a:rPr sz="700" spc="10" dirty="0">
                <a:latin typeface="Microsoft Sans Serif"/>
                <a:cs typeface="Microsoft Sans Serif"/>
              </a:rPr>
              <a:t>relés desfasados</a:t>
            </a:r>
            <a:r>
              <a:rPr sz="700" spc="15" dirty="0">
                <a:latin typeface="Microsoft Sans Serif"/>
                <a:cs typeface="Microsoft Sans Serif"/>
              </a:rPr>
              <a:t> </a:t>
            </a:r>
            <a:r>
              <a:rPr sz="700" spc="25" dirty="0">
                <a:latin typeface="Microsoft Sans Serif"/>
                <a:cs typeface="Microsoft Sans Serif"/>
              </a:rPr>
              <a:t>para </a:t>
            </a:r>
            <a:r>
              <a:rPr sz="700" spc="20" dirty="0">
                <a:latin typeface="Microsoft Sans Serif"/>
                <a:cs typeface="Microsoft Sans Serif"/>
              </a:rPr>
              <a:t>verificar </a:t>
            </a:r>
            <a:r>
              <a:rPr sz="700" spc="10" dirty="0">
                <a:latin typeface="Microsoft Sans Serif"/>
                <a:cs typeface="Microsoft Sans Serif"/>
              </a:rPr>
              <a:t>el </a:t>
            </a:r>
            <a:r>
              <a:rPr sz="700" spc="35" dirty="0">
                <a:latin typeface="Microsoft Sans Serif"/>
                <a:cs typeface="Microsoft Sans Serif"/>
              </a:rPr>
              <a:t>rendimiento durante </a:t>
            </a:r>
            <a:r>
              <a:rPr sz="700" spc="40" dirty="0">
                <a:latin typeface="Microsoft Sans Serif"/>
                <a:cs typeface="Microsoft Sans Serif"/>
              </a:rPr>
              <a:t> </a:t>
            </a:r>
            <a:r>
              <a:rPr sz="700" spc="15" dirty="0">
                <a:latin typeface="Microsoft Sans Serif"/>
                <a:cs typeface="Microsoft Sans Serif"/>
              </a:rPr>
              <a:t>condiciones </a:t>
            </a:r>
            <a:r>
              <a:rPr sz="700" spc="10" dirty="0">
                <a:latin typeface="Microsoft Sans Serif"/>
                <a:cs typeface="Microsoft Sans Serif"/>
              </a:rPr>
              <a:t>desfasadas </a:t>
            </a:r>
            <a:r>
              <a:rPr sz="700" spc="-5" dirty="0">
                <a:latin typeface="Microsoft Sans Serif"/>
                <a:cs typeface="Microsoft Sans Serif"/>
              </a:rPr>
              <a:t>se </a:t>
            </a:r>
            <a:r>
              <a:rPr sz="700" spc="30" dirty="0">
                <a:latin typeface="Microsoft Sans Serif"/>
                <a:cs typeface="Microsoft Sans Serif"/>
              </a:rPr>
              <a:t>logra </a:t>
            </a:r>
            <a:r>
              <a:rPr sz="700" spc="25" dirty="0">
                <a:latin typeface="Microsoft Sans Serif"/>
                <a:cs typeface="Microsoft Sans Serif"/>
              </a:rPr>
              <a:t>fácilmente cargando </a:t>
            </a:r>
            <a:r>
              <a:rPr sz="700" spc="10" dirty="0">
                <a:latin typeface="Microsoft Sans Serif"/>
                <a:cs typeface="Microsoft Sans Serif"/>
              </a:rPr>
              <a:t>estos </a:t>
            </a:r>
            <a:r>
              <a:rPr sz="700" spc="15" dirty="0">
                <a:latin typeface="Microsoft Sans Serif"/>
                <a:cs typeface="Microsoft Sans Serif"/>
              </a:rPr>
              <a:t>archivos </a:t>
            </a:r>
            <a:r>
              <a:rPr sz="700" spc="20" dirty="0">
                <a:latin typeface="Microsoft Sans Serif"/>
                <a:cs typeface="Microsoft Sans Serif"/>
              </a:rPr>
              <a:t> </a:t>
            </a:r>
            <a:r>
              <a:rPr sz="700" spc="-30" dirty="0">
                <a:latin typeface="Microsoft Sans Serif"/>
                <a:cs typeface="Microsoft Sans Serif"/>
              </a:rPr>
              <a:t>COMTRADE</a:t>
            </a:r>
            <a:r>
              <a:rPr sz="700" dirty="0">
                <a:latin typeface="Microsoft Sans Serif"/>
                <a:cs typeface="Microsoft Sans Serif"/>
              </a:rPr>
              <a:t> </a:t>
            </a:r>
            <a:r>
              <a:rPr sz="700" spc="20" dirty="0">
                <a:latin typeface="Microsoft Sans Serif"/>
                <a:cs typeface="Microsoft Sans Serif"/>
              </a:rPr>
              <a:t>en</a:t>
            </a:r>
            <a:r>
              <a:rPr sz="700" dirty="0">
                <a:latin typeface="Microsoft Sans Serif"/>
                <a:cs typeface="Microsoft Sans Serif"/>
              </a:rPr>
              <a:t> </a:t>
            </a:r>
            <a:r>
              <a:rPr sz="700" spc="40" dirty="0">
                <a:latin typeface="Microsoft Sans Serif"/>
                <a:cs typeface="Microsoft Sans Serif"/>
              </a:rPr>
              <a:t>un</a:t>
            </a:r>
            <a:r>
              <a:rPr sz="700" spc="5" dirty="0">
                <a:latin typeface="Microsoft Sans Serif"/>
                <a:cs typeface="Microsoft Sans Serif"/>
              </a:rPr>
              <a:t> </a:t>
            </a:r>
            <a:r>
              <a:rPr sz="700" spc="30" dirty="0">
                <a:latin typeface="Microsoft Sans Serif"/>
                <a:cs typeface="Microsoft Sans Serif"/>
              </a:rPr>
              <a:t>equipo</a:t>
            </a:r>
            <a:r>
              <a:rPr sz="700" dirty="0">
                <a:latin typeface="Microsoft Sans Serif"/>
                <a:cs typeface="Microsoft Sans Serif"/>
              </a:rPr>
              <a:t> </a:t>
            </a:r>
            <a:r>
              <a:rPr sz="700" spc="20" dirty="0">
                <a:latin typeface="Microsoft Sans Serif"/>
                <a:cs typeface="Microsoft Sans Serif"/>
              </a:rPr>
              <a:t>de</a:t>
            </a:r>
            <a:r>
              <a:rPr sz="700" spc="5" dirty="0">
                <a:latin typeface="Microsoft Sans Serif"/>
                <a:cs typeface="Microsoft Sans Serif"/>
              </a:rPr>
              <a:t> </a:t>
            </a:r>
            <a:r>
              <a:rPr sz="700" spc="30" dirty="0">
                <a:latin typeface="Microsoft Sans Serif"/>
                <a:cs typeface="Microsoft Sans Serif"/>
              </a:rPr>
              <a:t>prueba</a:t>
            </a:r>
            <a:r>
              <a:rPr sz="700" dirty="0">
                <a:latin typeface="Microsoft Sans Serif"/>
                <a:cs typeface="Microsoft Sans Serif"/>
              </a:rPr>
              <a:t> </a:t>
            </a:r>
            <a:r>
              <a:rPr sz="700" spc="5" dirty="0">
                <a:latin typeface="Microsoft Sans Serif"/>
                <a:cs typeface="Microsoft Sans Serif"/>
              </a:rPr>
              <a:t>y </a:t>
            </a:r>
            <a:r>
              <a:rPr sz="700" spc="25" dirty="0">
                <a:latin typeface="Microsoft Sans Serif"/>
                <a:cs typeface="Microsoft Sans Serif"/>
              </a:rPr>
              <a:t>reproduciéndolos</a:t>
            </a:r>
            <a:r>
              <a:rPr sz="700" dirty="0">
                <a:latin typeface="Microsoft Sans Serif"/>
                <a:cs typeface="Microsoft Sans Serif"/>
              </a:rPr>
              <a:t> </a:t>
            </a:r>
            <a:r>
              <a:rPr sz="700" spc="20" dirty="0">
                <a:latin typeface="Microsoft Sans Serif"/>
                <a:cs typeface="Microsoft Sans Serif"/>
              </a:rPr>
              <a:t>en</a:t>
            </a:r>
            <a:r>
              <a:rPr sz="700" spc="5" dirty="0">
                <a:latin typeface="Microsoft Sans Serif"/>
                <a:cs typeface="Microsoft Sans Serif"/>
              </a:rPr>
              <a:t> </a:t>
            </a:r>
            <a:r>
              <a:rPr sz="700" dirty="0">
                <a:latin typeface="Microsoft Sans Serif"/>
                <a:cs typeface="Microsoft Sans Serif"/>
              </a:rPr>
              <a:t>las </a:t>
            </a:r>
            <a:r>
              <a:rPr sz="700" spc="20" dirty="0">
                <a:latin typeface="Microsoft Sans Serif"/>
                <a:cs typeface="Microsoft Sans Serif"/>
              </a:rPr>
              <a:t>entradas</a:t>
            </a:r>
            <a:r>
              <a:rPr sz="700" spc="5" dirty="0">
                <a:latin typeface="Microsoft Sans Serif"/>
                <a:cs typeface="Microsoft Sans Serif"/>
              </a:rPr>
              <a:t> </a:t>
            </a:r>
            <a:r>
              <a:rPr sz="700" spc="20" dirty="0">
                <a:latin typeface="Microsoft Sans Serif"/>
                <a:cs typeface="Microsoft Sans Serif"/>
              </a:rPr>
              <a:t>de </a:t>
            </a:r>
            <a:r>
              <a:rPr sz="700" spc="-170" dirty="0">
                <a:latin typeface="Microsoft Sans Serif"/>
                <a:cs typeface="Microsoft Sans Serif"/>
              </a:rPr>
              <a:t> </a:t>
            </a:r>
            <a:r>
              <a:rPr sz="700" spc="10" dirty="0">
                <a:latin typeface="Microsoft Sans Serif"/>
                <a:cs typeface="Microsoft Sans Serif"/>
              </a:rPr>
              <a:t>los</a:t>
            </a:r>
            <a:r>
              <a:rPr sz="700" spc="-10" dirty="0">
                <a:latin typeface="Microsoft Sans Serif"/>
                <a:cs typeface="Microsoft Sans Serif"/>
              </a:rPr>
              <a:t> </a:t>
            </a:r>
            <a:r>
              <a:rPr sz="700" spc="10" dirty="0">
                <a:latin typeface="Microsoft Sans Serif"/>
                <a:cs typeface="Microsoft Sans Serif"/>
              </a:rPr>
              <a:t>relés.</a:t>
            </a:r>
            <a:endParaRPr sz="700">
              <a:latin typeface="Microsoft Sans Serif"/>
              <a:cs typeface="Microsoft Sans Serif"/>
            </a:endParaRPr>
          </a:p>
        </p:txBody>
      </p:sp>
      <p:sp>
        <p:nvSpPr>
          <p:cNvPr id="2863" name="object 2863"/>
          <p:cNvSpPr txBox="1"/>
          <p:nvPr/>
        </p:nvSpPr>
        <p:spPr>
          <a:xfrm>
            <a:off x="11259733" y="5116530"/>
            <a:ext cx="1143795" cy="120546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  <a:tabLst>
                <a:tab pos="483870" algn="l"/>
              </a:tabLst>
            </a:pPr>
            <a:r>
              <a:rPr sz="700" u="heavy" dirty="0">
                <a:uFill>
                  <a:solidFill>
                    <a:srgbClr val="009900"/>
                  </a:solidFill>
                </a:uFill>
                <a:latin typeface="Times New Roman"/>
                <a:cs typeface="Times New Roman"/>
              </a:rPr>
              <a:t> 	</a:t>
            </a:r>
            <a:endParaRPr sz="700">
              <a:latin typeface="Times New Roman"/>
              <a:cs typeface="Times New Roman"/>
            </a:endParaRPr>
          </a:p>
        </p:txBody>
      </p:sp>
      <p:sp>
        <p:nvSpPr>
          <p:cNvPr id="2864" name="object 2864"/>
          <p:cNvSpPr txBox="1"/>
          <p:nvPr/>
        </p:nvSpPr>
        <p:spPr>
          <a:xfrm>
            <a:off x="9100126" y="2871407"/>
            <a:ext cx="6665564" cy="244475"/>
          </a:xfrm>
          <a:prstGeom prst="rect">
            <a:avLst/>
          </a:prstGeom>
        </p:spPr>
        <p:txBody>
          <a:bodyPr vert="horz" wrap="square" lIns="0" tIns="28575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225"/>
              </a:spcBef>
            </a:pPr>
            <a:r>
              <a:rPr sz="500" spc="10" dirty="0">
                <a:latin typeface="Microsoft Sans Serif"/>
                <a:cs typeface="Microsoft Sans Serif"/>
              </a:rPr>
              <a:t>Figura</a:t>
            </a:r>
            <a:r>
              <a:rPr sz="500" spc="15" dirty="0">
                <a:latin typeface="Microsoft Sans Serif"/>
                <a:cs typeface="Microsoft Sans Serif"/>
              </a:rPr>
              <a:t> </a:t>
            </a:r>
            <a:r>
              <a:rPr sz="500" dirty="0">
                <a:latin typeface="Microsoft Sans Serif"/>
                <a:cs typeface="Microsoft Sans Serif"/>
              </a:rPr>
              <a:t>19.     </a:t>
            </a:r>
            <a:r>
              <a:rPr sz="500" spc="114" dirty="0">
                <a:latin typeface="Microsoft Sans Serif"/>
                <a:cs typeface="Microsoft Sans Serif"/>
              </a:rPr>
              <a:t> </a:t>
            </a:r>
            <a:r>
              <a:rPr sz="550" spc="20" dirty="0">
                <a:latin typeface="Microsoft Sans Serif"/>
                <a:cs typeface="Microsoft Sans Serif"/>
              </a:rPr>
              <a:t>Ángulo</a:t>
            </a:r>
            <a:r>
              <a:rPr sz="550" spc="-5" dirty="0">
                <a:latin typeface="Microsoft Sans Serif"/>
                <a:cs typeface="Microsoft Sans Serif"/>
              </a:rPr>
              <a:t> </a:t>
            </a:r>
            <a:r>
              <a:rPr sz="550" spc="10" dirty="0">
                <a:latin typeface="Microsoft Sans Serif"/>
                <a:cs typeface="Microsoft Sans Serif"/>
              </a:rPr>
              <a:t>versus</a:t>
            </a:r>
            <a:r>
              <a:rPr sz="550" spc="-5" dirty="0">
                <a:latin typeface="Microsoft Sans Serif"/>
                <a:cs typeface="Microsoft Sans Serif"/>
              </a:rPr>
              <a:t> </a:t>
            </a:r>
            <a:r>
              <a:rPr sz="550" spc="30" dirty="0">
                <a:latin typeface="Microsoft Sans Serif"/>
                <a:cs typeface="Microsoft Sans Serif"/>
              </a:rPr>
              <a:t>tiempo</a:t>
            </a:r>
            <a:r>
              <a:rPr sz="550" spc="-5" dirty="0">
                <a:latin typeface="Microsoft Sans Serif"/>
                <a:cs typeface="Microsoft Sans Serif"/>
              </a:rPr>
              <a:t> </a:t>
            </a:r>
            <a:r>
              <a:rPr sz="550" spc="20" dirty="0">
                <a:latin typeface="Microsoft Sans Serif"/>
                <a:cs typeface="Microsoft Sans Serif"/>
              </a:rPr>
              <a:t>para</a:t>
            </a:r>
            <a:r>
              <a:rPr sz="550" spc="-5" dirty="0">
                <a:latin typeface="Microsoft Sans Serif"/>
                <a:cs typeface="Microsoft Sans Serif"/>
              </a:rPr>
              <a:t> </a:t>
            </a:r>
            <a:r>
              <a:rPr sz="550" spc="10" dirty="0">
                <a:latin typeface="Microsoft Sans Serif"/>
                <a:cs typeface="Microsoft Sans Serif"/>
              </a:rPr>
              <a:t>el</a:t>
            </a:r>
            <a:r>
              <a:rPr sz="550" spc="-5" dirty="0">
                <a:latin typeface="Microsoft Sans Serif"/>
                <a:cs typeface="Microsoft Sans Serif"/>
              </a:rPr>
              <a:t> </a:t>
            </a:r>
            <a:r>
              <a:rPr sz="550" spc="25" dirty="0">
                <a:latin typeface="Microsoft Sans Serif"/>
                <a:cs typeface="Microsoft Sans Serif"/>
              </a:rPr>
              <a:t>generador</a:t>
            </a:r>
            <a:r>
              <a:rPr sz="550" spc="-5" dirty="0">
                <a:latin typeface="Microsoft Sans Serif"/>
                <a:cs typeface="Microsoft Sans Serif"/>
              </a:rPr>
              <a:t> </a:t>
            </a:r>
            <a:r>
              <a:rPr sz="550" spc="5" dirty="0">
                <a:latin typeface="Microsoft Sans Serif"/>
                <a:cs typeface="Microsoft Sans Serif"/>
              </a:rPr>
              <a:t>1</a:t>
            </a:r>
            <a:r>
              <a:rPr sz="550" spc="-5" dirty="0">
                <a:latin typeface="Microsoft Sans Serif"/>
                <a:cs typeface="Microsoft Sans Serif"/>
              </a:rPr>
              <a:t> </a:t>
            </a:r>
            <a:r>
              <a:rPr sz="550" spc="20" dirty="0">
                <a:latin typeface="Microsoft Sans Serif"/>
                <a:cs typeface="Microsoft Sans Serif"/>
              </a:rPr>
              <a:t>para</a:t>
            </a:r>
            <a:r>
              <a:rPr sz="550" spc="-5" dirty="0">
                <a:latin typeface="Microsoft Sans Serif"/>
                <a:cs typeface="Microsoft Sans Serif"/>
              </a:rPr>
              <a:t> </a:t>
            </a:r>
            <a:r>
              <a:rPr sz="550" spc="10" dirty="0">
                <a:latin typeface="Microsoft Sans Serif"/>
                <a:cs typeface="Microsoft Sans Serif"/>
              </a:rPr>
              <a:t>fallas</a:t>
            </a:r>
            <a:r>
              <a:rPr sz="550" spc="-5" dirty="0">
                <a:latin typeface="Microsoft Sans Serif"/>
                <a:cs typeface="Microsoft Sans Serif"/>
              </a:rPr>
              <a:t> </a:t>
            </a:r>
            <a:r>
              <a:rPr sz="550" spc="10" dirty="0">
                <a:latin typeface="Microsoft Sans Serif"/>
                <a:cs typeface="Microsoft Sans Serif"/>
              </a:rPr>
              <a:t>trifásicas</a:t>
            </a:r>
            <a:r>
              <a:rPr sz="550" spc="-5" dirty="0">
                <a:latin typeface="Microsoft Sans Serif"/>
                <a:cs typeface="Microsoft Sans Serif"/>
              </a:rPr>
              <a:t> </a:t>
            </a:r>
            <a:r>
              <a:rPr sz="550" spc="15" dirty="0">
                <a:latin typeface="Microsoft Sans Serif"/>
                <a:cs typeface="Microsoft Sans Serif"/>
              </a:rPr>
              <a:t>atornilladas</a:t>
            </a:r>
            <a:endParaRPr sz="550">
              <a:latin typeface="Microsoft Sans Serif"/>
              <a:cs typeface="Microsoft Sans Serif"/>
            </a:endParaRPr>
          </a:p>
          <a:p>
            <a:pPr marL="12700">
              <a:lnSpc>
                <a:spcPct val="100000"/>
              </a:lnSpc>
              <a:spcBef>
                <a:spcPts val="155"/>
              </a:spcBef>
            </a:pPr>
            <a:r>
              <a:rPr sz="650" spc="20" dirty="0">
                <a:latin typeface="Microsoft Sans Serif"/>
                <a:cs typeface="Microsoft Sans Serif"/>
              </a:rPr>
              <a:t>en</a:t>
            </a:r>
            <a:r>
              <a:rPr sz="650" spc="-15" dirty="0">
                <a:latin typeface="Microsoft Sans Serif"/>
                <a:cs typeface="Microsoft Sans Serif"/>
              </a:rPr>
              <a:t> </a:t>
            </a:r>
            <a:r>
              <a:rPr sz="650" spc="10" dirty="0">
                <a:latin typeface="Microsoft Sans Serif"/>
                <a:cs typeface="Microsoft Sans Serif"/>
              </a:rPr>
              <a:t>la</a:t>
            </a:r>
            <a:r>
              <a:rPr sz="650" spc="-10" dirty="0">
                <a:latin typeface="Microsoft Sans Serif"/>
                <a:cs typeface="Microsoft Sans Serif"/>
              </a:rPr>
              <a:t> </a:t>
            </a:r>
            <a:r>
              <a:rPr sz="650" spc="5" dirty="0">
                <a:latin typeface="Microsoft Sans Serif"/>
                <a:cs typeface="Microsoft Sans Serif"/>
              </a:rPr>
              <a:t>Línea</a:t>
            </a:r>
            <a:r>
              <a:rPr sz="650" spc="-10" dirty="0">
                <a:latin typeface="Microsoft Sans Serif"/>
                <a:cs typeface="Microsoft Sans Serif"/>
              </a:rPr>
              <a:t> </a:t>
            </a:r>
            <a:r>
              <a:rPr sz="650" spc="-20" dirty="0">
                <a:latin typeface="Microsoft Sans Serif"/>
                <a:cs typeface="Microsoft Sans Serif"/>
              </a:rPr>
              <a:t>L_4-5</a:t>
            </a:r>
            <a:r>
              <a:rPr sz="650" spc="-10" dirty="0">
                <a:latin typeface="Microsoft Sans Serif"/>
                <a:cs typeface="Microsoft Sans Serif"/>
              </a:rPr>
              <a:t> </a:t>
            </a:r>
            <a:r>
              <a:rPr sz="650" spc="20" dirty="0">
                <a:latin typeface="Microsoft Sans Serif"/>
                <a:cs typeface="Microsoft Sans Serif"/>
              </a:rPr>
              <a:t>del</a:t>
            </a:r>
            <a:r>
              <a:rPr sz="650" spc="-10" dirty="0">
                <a:latin typeface="Microsoft Sans Serif"/>
                <a:cs typeface="Microsoft Sans Serif"/>
              </a:rPr>
              <a:t> </a:t>
            </a:r>
            <a:r>
              <a:rPr sz="650" spc="30" dirty="0">
                <a:latin typeface="Microsoft Sans Serif"/>
                <a:cs typeface="Microsoft Sans Serif"/>
              </a:rPr>
              <a:t>Nodo</a:t>
            </a:r>
            <a:r>
              <a:rPr sz="650" spc="-10" dirty="0">
                <a:latin typeface="Microsoft Sans Serif"/>
                <a:cs typeface="Microsoft Sans Serif"/>
              </a:rPr>
              <a:t> </a:t>
            </a:r>
            <a:r>
              <a:rPr sz="650" spc="10" dirty="0">
                <a:latin typeface="Microsoft Sans Serif"/>
                <a:cs typeface="Microsoft Sans Serif"/>
              </a:rPr>
              <a:t>4</a:t>
            </a:r>
            <a:endParaRPr sz="650">
              <a:latin typeface="Microsoft Sans Serif"/>
              <a:cs typeface="Microsoft Sans Serif"/>
            </a:endParaRPr>
          </a:p>
        </p:txBody>
      </p:sp>
      <p:sp>
        <p:nvSpPr>
          <p:cNvPr id="2865" name="object 2865"/>
          <p:cNvSpPr txBox="1"/>
          <p:nvPr/>
        </p:nvSpPr>
        <p:spPr>
          <a:xfrm>
            <a:off x="9100125" y="5408071"/>
            <a:ext cx="6804338" cy="13010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 marR="5080">
              <a:lnSpc>
                <a:spcPct val="126699"/>
              </a:lnSpc>
              <a:spcBef>
                <a:spcPts val="100"/>
              </a:spcBef>
            </a:pPr>
            <a:r>
              <a:rPr sz="600" spc="-5" dirty="0">
                <a:latin typeface="Microsoft Sans Serif"/>
                <a:cs typeface="Microsoft Sans Serif"/>
              </a:rPr>
              <a:t>Fig. </a:t>
            </a:r>
            <a:r>
              <a:rPr sz="600" dirty="0">
                <a:latin typeface="Microsoft Sans Serif"/>
                <a:cs typeface="Microsoft Sans Serif"/>
              </a:rPr>
              <a:t>20. </a:t>
            </a:r>
            <a:r>
              <a:rPr sz="600" spc="20" dirty="0">
                <a:latin typeface="Microsoft Sans Serif"/>
                <a:cs typeface="Microsoft Sans Serif"/>
              </a:rPr>
              <a:t>Ángulo</a:t>
            </a:r>
            <a:r>
              <a:rPr sz="600" dirty="0">
                <a:latin typeface="Microsoft Sans Serif"/>
                <a:cs typeface="Microsoft Sans Serif"/>
              </a:rPr>
              <a:t> </a:t>
            </a:r>
            <a:r>
              <a:rPr sz="600" spc="10" dirty="0">
                <a:latin typeface="Microsoft Sans Serif"/>
                <a:cs typeface="Microsoft Sans Serif"/>
              </a:rPr>
              <a:t>versus</a:t>
            </a:r>
            <a:r>
              <a:rPr sz="600" dirty="0">
                <a:latin typeface="Microsoft Sans Serif"/>
                <a:cs typeface="Microsoft Sans Serif"/>
              </a:rPr>
              <a:t> </a:t>
            </a:r>
            <a:r>
              <a:rPr sz="600" spc="30" dirty="0">
                <a:latin typeface="Microsoft Sans Serif"/>
                <a:cs typeface="Microsoft Sans Serif"/>
              </a:rPr>
              <a:t>tiempo</a:t>
            </a:r>
            <a:r>
              <a:rPr sz="600" dirty="0">
                <a:latin typeface="Microsoft Sans Serif"/>
                <a:cs typeface="Microsoft Sans Serif"/>
              </a:rPr>
              <a:t> </a:t>
            </a:r>
            <a:r>
              <a:rPr sz="600" spc="20" dirty="0">
                <a:latin typeface="Microsoft Sans Serif"/>
                <a:cs typeface="Microsoft Sans Serif"/>
              </a:rPr>
              <a:t>para</a:t>
            </a:r>
            <a:r>
              <a:rPr sz="600" dirty="0">
                <a:latin typeface="Microsoft Sans Serif"/>
                <a:cs typeface="Microsoft Sans Serif"/>
              </a:rPr>
              <a:t> </a:t>
            </a:r>
            <a:r>
              <a:rPr sz="600" spc="10" dirty="0">
                <a:latin typeface="Microsoft Sans Serif"/>
                <a:cs typeface="Microsoft Sans Serif"/>
              </a:rPr>
              <a:t>el</a:t>
            </a:r>
            <a:r>
              <a:rPr sz="600" spc="-5" dirty="0">
                <a:latin typeface="Microsoft Sans Serif"/>
                <a:cs typeface="Microsoft Sans Serif"/>
              </a:rPr>
              <a:t> </a:t>
            </a:r>
            <a:r>
              <a:rPr sz="600" spc="25" dirty="0">
                <a:latin typeface="Microsoft Sans Serif"/>
                <a:cs typeface="Microsoft Sans Serif"/>
              </a:rPr>
              <a:t>generador</a:t>
            </a:r>
            <a:r>
              <a:rPr sz="600" dirty="0">
                <a:latin typeface="Microsoft Sans Serif"/>
                <a:cs typeface="Microsoft Sans Serif"/>
              </a:rPr>
              <a:t> </a:t>
            </a:r>
            <a:r>
              <a:rPr sz="600" spc="5" dirty="0">
                <a:latin typeface="Microsoft Sans Serif"/>
                <a:cs typeface="Microsoft Sans Serif"/>
              </a:rPr>
              <a:t>1</a:t>
            </a:r>
            <a:r>
              <a:rPr sz="600" dirty="0">
                <a:latin typeface="Microsoft Sans Serif"/>
                <a:cs typeface="Microsoft Sans Serif"/>
              </a:rPr>
              <a:t> </a:t>
            </a:r>
            <a:r>
              <a:rPr sz="600" spc="20" dirty="0">
                <a:latin typeface="Microsoft Sans Serif"/>
                <a:cs typeface="Microsoft Sans Serif"/>
              </a:rPr>
              <a:t>para</a:t>
            </a:r>
            <a:r>
              <a:rPr sz="600" dirty="0">
                <a:latin typeface="Microsoft Sans Serif"/>
                <a:cs typeface="Microsoft Sans Serif"/>
              </a:rPr>
              <a:t> </a:t>
            </a:r>
            <a:r>
              <a:rPr sz="600" spc="25" dirty="0">
                <a:latin typeface="Microsoft Sans Serif"/>
                <a:cs typeface="Microsoft Sans Serif"/>
              </a:rPr>
              <a:t>una</a:t>
            </a:r>
            <a:r>
              <a:rPr sz="600" dirty="0">
                <a:latin typeface="Microsoft Sans Serif"/>
                <a:cs typeface="Microsoft Sans Serif"/>
              </a:rPr>
              <a:t> </a:t>
            </a:r>
            <a:r>
              <a:rPr sz="600" spc="15" dirty="0">
                <a:latin typeface="Microsoft Sans Serif"/>
                <a:cs typeface="Microsoft Sans Serif"/>
              </a:rPr>
              <a:t>falla</a:t>
            </a:r>
            <a:r>
              <a:rPr sz="600" dirty="0">
                <a:latin typeface="Microsoft Sans Serif"/>
                <a:cs typeface="Microsoft Sans Serif"/>
              </a:rPr>
              <a:t> </a:t>
            </a:r>
            <a:r>
              <a:rPr sz="600" spc="15" dirty="0">
                <a:latin typeface="Microsoft Sans Serif"/>
                <a:cs typeface="Microsoft Sans Serif"/>
              </a:rPr>
              <a:t>trifásica</a:t>
            </a:r>
            <a:r>
              <a:rPr sz="600" dirty="0">
                <a:latin typeface="Microsoft Sans Serif"/>
                <a:cs typeface="Microsoft Sans Serif"/>
              </a:rPr>
              <a:t> </a:t>
            </a:r>
            <a:r>
              <a:rPr sz="600" spc="10" dirty="0">
                <a:latin typeface="Microsoft Sans Serif"/>
                <a:cs typeface="Microsoft Sans Serif"/>
              </a:rPr>
              <a:t>al</a:t>
            </a:r>
            <a:r>
              <a:rPr sz="600" spc="-5" dirty="0">
                <a:latin typeface="Microsoft Sans Serif"/>
                <a:cs typeface="Microsoft Sans Serif"/>
              </a:rPr>
              <a:t> </a:t>
            </a:r>
            <a:r>
              <a:rPr sz="600" spc="5" dirty="0">
                <a:latin typeface="Microsoft Sans Serif"/>
                <a:cs typeface="Microsoft Sans Serif"/>
              </a:rPr>
              <a:t>20</a:t>
            </a:r>
            <a:r>
              <a:rPr sz="600" dirty="0">
                <a:latin typeface="Microsoft Sans Serif"/>
                <a:cs typeface="Microsoft Sans Serif"/>
              </a:rPr>
              <a:t> </a:t>
            </a:r>
            <a:r>
              <a:rPr sz="600" spc="35" dirty="0">
                <a:latin typeface="Microsoft Sans Serif"/>
                <a:cs typeface="Microsoft Sans Serif"/>
              </a:rPr>
              <a:t>por </a:t>
            </a:r>
            <a:r>
              <a:rPr sz="600" spc="-145" dirty="0">
                <a:latin typeface="Microsoft Sans Serif"/>
                <a:cs typeface="Microsoft Sans Serif"/>
              </a:rPr>
              <a:t> </a:t>
            </a:r>
            <a:r>
              <a:rPr sz="600" spc="20" dirty="0">
                <a:latin typeface="Microsoft Sans Serif"/>
                <a:cs typeface="Microsoft Sans Serif"/>
              </a:rPr>
              <a:t>ciento</a:t>
            </a:r>
            <a:r>
              <a:rPr sz="600" spc="-10" dirty="0">
                <a:latin typeface="Microsoft Sans Serif"/>
                <a:cs typeface="Microsoft Sans Serif"/>
              </a:rPr>
              <a:t> </a:t>
            </a:r>
            <a:r>
              <a:rPr sz="600" spc="20" dirty="0">
                <a:latin typeface="Microsoft Sans Serif"/>
                <a:cs typeface="Microsoft Sans Serif"/>
              </a:rPr>
              <a:t>sobre</a:t>
            </a:r>
            <a:r>
              <a:rPr sz="600" spc="-5" dirty="0">
                <a:latin typeface="Microsoft Sans Serif"/>
                <a:cs typeface="Microsoft Sans Serif"/>
              </a:rPr>
              <a:t> </a:t>
            </a:r>
            <a:r>
              <a:rPr sz="600" spc="10" dirty="0">
                <a:latin typeface="Microsoft Sans Serif"/>
                <a:cs typeface="Microsoft Sans Serif"/>
              </a:rPr>
              <a:t>la</a:t>
            </a:r>
            <a:r>
              <a:rPr sz="600" spc="-5" dirty="0">
                <a:latin typeface="Microsoft Sans Serif"/>
                <a:cs typeface="Microsoft Sans Serif"/>
              </a:rPr>
              <a:t> </a:t>
            </a:r>
            <a:r>
              <a:rPr sz="600" spc="15" dirty="0">
                <a:latin typeface="Microsoft Sans Serif"/>
                <a:cs typeface="Microsoft Sans Serif"/>
              </a:rPr>
              <a:t>línea</a:t>
            </a:r>
            <a:r>
              <a:rPr sz="600" spc="-5" dirty="0">
                <a:latin typeface="Microsoft Sans Serif"/>
                <a:cs typeface="Microsoft Sans Serif"/>
              </a:rPr>
              <a:t> </a:t>
            </a:r>
            <a:r>
              <a:rPr sz="600" spc="-15" dirty="0">
                <a:latin typeface="Microsoft Sans Serif"/>
                <a:cs typeface="Microsoft Sans Serif"/>
              </a:rPr>
              <a:t>L_4-5</a:t>
            </a:r>
            <a:r>
              <a:rPr sz="600" spc="-5" dirty="0">
                <a:latin typeface="Microsoft Sans Serif"/>
                <a:cs typeface="Microsoft Sans Serif"/>
              </a:rPr>
              <a:t> </a:t>
            </a:r>
            <a:r>
              <a:rPr sz="600" spc="20" dirty="0">
                <a:latin typeface="Microsoft Sans Serif"/>
                <a:cs typeface="Microsoft Sans Serif"/>
              </a:rPr>
              <a:t>en</a:t>
            </a:r>
            <a:r>
              <a:rPr sz="600" spc="-5" dirty="0">
                <a:latin typeface="Microsoft Sans Serif"/>
                <a:cs typeface="Microsoft Sans Serif"/>
              </a:rPr>
              <a:t> </a:t>
            </a:r>
            <a:r>
              <a:rPr sz="600" spc="10" dirty="0">
                <a:latin typeface="Microsoft Sans Serif"/>
                <a:cs typeface="Microsoft Sans Serif"/>
              </a:rPr>
              <a:t>el</a:t>
            </a:r>
            <a:r>
              <a:rPr sz="600" spc="-5" dirty="0">
                <a:latin typeface="Microsoft Sans Serif"/>
                <a:cs typeface="Microsoft Sans Serif"/>
              </a:rPr>
              <a:t> </a:t>
            </a:r>
            <a:r>
              <a:rPr sz="600" spc="30" dirty="0">
                <a:latin typeface="Microsoft Sans Serif"/>
                <a:cs typeface="Microsoft Sans Serif"/>
              </a:rPr>
              <a:t>nodo</a:t>
            </a:r>
            <a:r>
              <a:rPr sz="600" spc="-10" dirty="0">
                <a:latin typeface="Microsoft Sans Serif"/>
                <a:cs typeface="Microsoft Sans Serif"/>
              </a:rPr>
              <a:t> </a:t>
            </a:r>
            <a:r>
              <a:rPr sz="600" spc="5" dirty="0">
                <a:latin typeface="Microsoft Sans Serif"/>
                <a:cs typeface="Microsoft Sans Serif"/>
              </a:rPr>
              <a:t>4</a:t>
            </a:r>
            <a:endParaRPr sz="600">
              <a:latin typeface="Microsoft Sans Serif"/>
              <a:cs typeface="Microsoft Sans Serif"/>
            </a:endParaRPr>
          </a:p>
        </p:txBody>
      </p:sp>
      <p:sp>
        <p:nvSpPr>
          <p:cNvPr id="2866" name="object 2866"/>
          <p:cNvSpPr txBox="1"/>
          <p:nvPr/>
        </p:nvSpPr>
        <p:spPr>
          <a:xfrm>
            <a:off x="2715916" y="5837691"/>
            <a:ext cx="652971" cy="112851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sz="650" spc="5" dirty="0">
                <a:latin typeface="Microsoft Sans Serif"/>
                <a:cs typeface="Microsoft Sans Serif"/>
              </a:rPr>
              <a:t>50.000</a:t>
            </a:r>
            <a:endParaRPr sz="650">
              <a:latin typeface="Microsoft Sans Serif"/>
              <a:cs typeface="Microsoft Sans Serif"/>
            </a:endParaRPr>
          </a:p>
        </p:txBody>
      </p:sp>
      <p:sp>
        <p:nvSpPr>
          <p:cNvPr id="2867" name="object 2867"/>
          <p:cNvSpPr txBox="1"/>
          <p:nvPr/>
        </p:nvSpPr>
        <p:spPr>
          <a:xfrm>
            <a:off x="13640293" y="5987993"/>
            <a:ext cx="1161324" cy="333375"/>
          </a:xfrm>
          <a:prstGeom prst="rect">
            <a:avLst/>
          </a:prstGeom>
        </p:spPr>
        <p:txBody>
          <a:bodyPr vert="horz" wrap="square" lIns="0" tIns="4699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370"/>
              </a:spcBef>
            </a:pPr>
            <a:r>
              <a:rPr sz="650" spc="20" dirty="0">
                <a:latin typeface="Microsoft Sans Serif"/>
                <a:cs typeface="Microsoft Sans Serif"/>
              </a:rPr>
              <a:t>Tiempo</a:t>
            </a:r>
            <a:r>
              <a:rPr sz="650" spc="-5" dirty="0">
                <a:latin typeface="Microsoft Sans Serif"/>
                <a:cs typeface="Microsoft Sans Serif"/>
              </a:rPr>
              <a:t> </a:t>
            </a:r>
            <a:r>
              <a:rPr sz="650" dirty="0">
                <a:latin typeface="Microsoft Sans Serif"/>
                <a:cs typeface="Microsoft Sans Serif"/>
              </a:rPr>
              <a:t>(ms)</a:t>
            </a:r>
            <a:endParaRPr sz="650">
              <a:latin typeface="Microsoft Sans Serif"/>
              <a:cs typeface="Microsoft Sans Serif"/>
            </a:endParaRPr>
          </a:p>
          <a:p>
            <a:pPr marL="12700">
              <a:lnSpc>
                <a:spcPct val="100000"/>
              </a:lnSpc>
              <a:spcBef>
                <a:spcPts val="350"/>
              </a:spcBef>
            </a:pPr>
            <a:r>
              <a:rPr sz="850" spc="-20" dirty="0">
                <a:latin typeface="Microsoft Sans Serif"/>
                <a:cs typeface="Microsoft Sans Serif"/>
              </a:rPr>
              <a:t>IAxSEN</a:t>
            </a:r>
            <a:endParaRPr sz="850">
              <a:latin typeface="Microsoft Sans Serif"/>
              <a:cs typeface="Microsoft Sans Serif"/>
            </a:endParaRPr>
          </a:p>
        </p:txBody>
      </p:sp>
      <p:sp>
        <p:nvSpPr>
          <p:cNvPr id="2868" name="object 2868"/>
          <p:cNvSpPr txBox="1"/>
          <p:nvPr/>
        </p:nvSpPr>
        <p:spPr>
          <a:xfrm>
            <a:off x="2715916" y="6134857"/>
            <a:ext cx="652971" cy="112851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sz="650" spc="5" dirty="0">
                <a:latin typeface="Microsoft Sans Serif"/>
                <a:cs typeface="Microsoft Sans Serif"/>
              </a:rPr>
              <a:t>40.000</a:t>
            </a:r>
            <a:endParaRPr sz="650">
              <a:latin typeface="Microsoft Sans Serif"/>
              <a:cs typeface="Microsoft Sans Serif"/>
            </a:endParaRPr>
          </a:p>
        </p:txBody>
      </p:sp>
      <p:sp>
        <p:nvSpPr>
          <p:cNvPr id="2869" name="object 2869"/>
          <p:cNvSpPr txBox="1"/>
          <p:nvPr/>
        </p:nvSpPr>
        <p:spPr>
          <a:xfrm>
            <a:off x="1415189" y="6433580"/>
            <a:ext cx="12938176" cy="2795637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577850">
              <a:lnSpc>
                <a:spcPct val="100000"/>
              </a:lnSpc>
              <a:spcBef>
                <a:spcPts val="100"/>
              </a:spcBef>
            </a:pPr>
            <a:r>
              <a:rPr sz="650" spc="5" dirty="0">
                <a:latin typeface="Microsoft Sans Serif"/>
                <a:cs typeface="Microsoft Sans Serif"/>
              </a:rPr>
              <a:t>30.000</a:t>
            </a:r>
            <a:endParaRPr sz="650">
              <a:latin typeface="Microsoft Sans Serif"/>
              <a:cs typeface="Microsoft Sans Serif"/>
            </a:endParaRPr>
          </a:p>
          <a:p>
            <a:pPr>
              <a:lnSpc>
                <a:spcPct val="100000"/>
              </a:lnSpc>
            </a:pPr>
            <a:endParaRPr sz="900">
              <a:latin typeface="Microsoft Sans Serif"/>
              <a:cs typeface="Microsoft Sans Serif"/>
            </a:endParaRPr>
          </a:p>
          <a:p>
            <a:pPr marL="577850">
              <a:lnSpc>
                <a:spcPct val="100000"/>
              </a:lnSpc>
              <a:spcBef>
                <a:spcPts val="540"/>
              </a:spcBef>
            </a:pPr>
            <a:r>
              <a:rPr sz="650" spc="5" dirty="0">
                <a:latin typeface="Microsoft Sans Serif"/>
                <a:cs typeface="Microsoft Sans Serif"/>
              </a:rPr>
              <a:t>20.000</a:t>
            </a:r>
            <a:endParaRPr sz="650">
              <a:latin typeface="Microsoft Sans Serif"/>
              <a:cs typeface="Microsoft Sans Serif"/>
            </a:endParaRPr>
          </a:p>
          <a:p>
            <a:pPr>
              <a:lnSpc>
                <a:spcPct val="100000"/>
              </a:lnSpc>
            </a:pPr>
            <a:endParaRPr sz="900">
              <a:latin typeface="Microsoft Sans Serif"/>
              <a:cs typeface="Microsoft Sans Serif"/>
            </a:endParaRPr>
          </a:p>
          <a:p>
            <a:pPr marL="577850">
              <a:lnSpc>
                <a:spcPct val="100000"/>
              </a:lnSpc>
              <a:spcBef>
                <a:spcPts val="555"/>
              </a:spcBef>
            </a:pPr>
            <a:r>
              <a:rPr sz="650" spc="5" dirty="0">
                <a:latin typeface="Microsoft Sans Serif"/>
                <a:cs typeface="Microsoft Sans Serif"/>
              </a:rPr>
              <a:t>10.000</a:t>
            </a:r>
            <a:endParaRPr sz="650">
              <a:latin typeface="Microsoft Sans Serif"/>
              <a:cs typeface="Microsoft Sans Serif"/>
            </a:endParaRPr>
          </a:p>
          <a:p>
            <a:pPr>
              <a:lnSpc>
                <a:spcPct val="100000"/>
              </a:lnSpc>
              <a:spcBef>
                <a:spcPts val="50"/>
              </a:spcBef>
            </a:pPr>
            <a:endParaRPr sz="1300">
              <a:latin typeface="Microsoft Sans Serif"/>
              <a:cs typeface="Microsoft Sans Serif"/>
            </a:endParaRPr>
          </a:p>
          <a:p>
            <a:pPr marL="802005">
              <a:lnSpc>
                <a:spcPts val="835"/>
              </a:lnSpc>
            </a:pPr>
            <a:r>
              <a:rPr sz="700" spc="10" dirty="0">
                <a:latin typeface="Microsoft Sans Serif"/>
                <a:cs typeface="Microsoft Sans Serif"/>
              </a:rPr>
              <a:t>0</a:t>
            </a:r>
            <a:endParaRPr sz="700">
              <a:latin typeface="Microsoft Sans Serif"/>
              <a:cs typeface="Microsoft Sans Serif"/>
            </a:endParaRPr>
          </a:p>
          <a:p>
            <a:pPr marL="911225">
              <a:lnSpc>
                <a:spcPts val="715"/>
              </a:lnSpc>
              <a:tabLst>
                <a:tab pos="1580515" algn="l"/>
              </a:tabLst>
            </a:pPr>
            <a:r>
              <a:rPr sz="600" spc="5" dirty="0">
                <a:latin typeface="Microsoft Sans Serif"/>
                <a:cs typeface="Microsoft Sans Serif"/>
              </a:rPr>
              <a:t>1   </a:t>
            </a:r>
            <a:r>
              <a:rPr sz="600" spc="95" dirty="0">
                <a:latin typeface="Microsoft Sans Serif"/>
                <a:cs typeface="Microsoft Sans Serif"/>
              </a:rPr>
              <a:t> </a:t>
            </a:r>
            <a:r>
              <a:rPr sz="550" spc="5" dirty="0">
                <a:latin typeface="Microsoft Sans Serif"/>
                <a:cs typeface="Microsoft Sans Serif"/>
              </a:rPr>
              <a:t>175 349</a:t>
            </a:r>
            <a:r>
              <a:rPr sz="550" dirty="0">
                <a:latin typeface="Microsoft Sans Serif"/>
                <a:cs typeface="Microsoft Sans Serif"/>
              </a:rPr>
              <a:t> </a:t>
            </a:r>
            <a:r>
              <a:rPr sz="550" spc="5" dirty="0">
                <a:latin typeface="Microsoft Sans Serif"/>
                <a:cs typeface="Microsoft Sans Serif"/>
              </a:rPr>
              <a:t>523	</a:t>
            </a:r>
            <a:r>
              <a:rPr sz="600" spc="-55" dirty="0">
                <a:latin typeface="Microsoft Sans Serif"/>
                <a:cs typeface="Microsoft Sans Serif"/>
              </a:rPr>
              <a:t>697</a:t>
            </a:r>
            <a:r>
              <a:rPr sz="600" spc="70" dirty="0">
                <a:latin typeface="Microsoft Sans Serif"/>
                <a:cs typeface="Microsoft Sans Serif"/>
              </a:rPr>
              <a:t>   </a:t>
            </a:r>
            <a:r>
              <a:rPr sz="600" spc="5" dirty="0">
                <a:latin typeface="Microsoft Sans Serif"/>
                <a:cs typeface="Microsoft Sans Serif"/>
              </a:rPr>
              <a:t>871</a:t>
            </a:r>
            <a:r>
              <a:rPr sz="600" spc="100" dirty="0">
                <a:latin typeface="Microsoft Sans Serif"/>
                <a:cs typeface="Microsoft Sans Serif"/>
              </a:rPr>
              <a:t> </a:t>
            </a:r>
            <a:r>
              <a:rPr sz="600" spc="5" dirty="0">
                <a:latin typeface="Microsoft Sans Serif"/>
                <a:cs typeface="Microsoft Sans Serif"/>
              </a:rPr>
              <a:t>1</a:t>
            </a:r>
            <a:r>
              <a:rPr sz="550" spc="5" dirty="0">
                <a:latin typeface="Microsoft Sans Serif"/>
                <a:cs typeface="Microsoft Sans Serif"/>
              </a:rPr>
              <a:t>04512191393156717411915208922632437261127852959313333073481</a:t>
            </a:r>
            <a:r>
              <a:rPr sz="550" spc="35" dirty="0">
                <a:latin typeface="Microsoft Sans Serif"/>
                <a:cs typeface="Microsoft Sans Serif"/>
              </a:rPr>
              <a:t> </a:t>
            </a:r>
            <a:r>
              <a:rPr sz="550" spc="5" dirty="0">
                <a:latin typeface="Microsoft Sans Serif"/>
                <a:cs typeface="Microsoft Sans Serif"/>
              </a:rPr>
              <a:t>36553829400341774351452546994873</a:t>
            </a:r>
            <a:endParaRPr sz="550">
              <a:latin typeface="Microsoft Sans Serif"/>
              <a:cs typeface="Microsoft Sans Serif"/>
            </a:endParaRPr>
          </a:p>
          <a:p>
            <a:pPr>
              <a:lnSpc>
                <a:spcPct val="100000"/>
              </a:lnSpc>
              <a:spcBef>
                <a:spcPts val="35"/>
              </a:spcBef>
            </a:pPr>
            <a:endParaRPr sz="750">
              <a:latin typeface="Microsoft Sans Serif"/>
              <a:cs typeface="Microsoft Sans Serif"/>
            </a:endParaRPr>
          </a:p>
          <a:p>
            <a:pPr marL="530860">
              <a:lnSpc>
                <a:spcPct val="100000"/>
              </a:lnSpc>
            </a:pPr>
            <a:r>
              <a:rPr sz="600" spc="120" dirty="0">
                <a:latin typeface="Microsoft Sans Serif"/>
                <a:cs typeface="Microsoft Sans Serif"/>
              </a:rPr>
              <a:t>–</a:t>
            </a:r>
            <a:r>
              <a:rPr sz="600" spc="-5" dirty="0">
                <a:latin typeface="Microsoft Sans Serif"/>
                <a:cs typeface="Microsoft Sans Serif"/>
              </a:rPr>
              <a:t> </a:t>
            </a:r>
            <a:r>
              <a:rPr sz="600" spc="5" dirty="0">
                <a:latin typeface="Microsoft Sans Serif"/>
                <a:cs typeface="Microsoft Sans Serif"/>
              </a:rPr>
              <a:t>10.000</a:t>
            </a:r>
            <a:endParaRPr sz="600">
              <a:latin typeface="Microsoft Sans Serif"/>
              <a:cs typeface="Microsoft Sans Serif"/>
            </a:endParaRPr>
          </a:p>
          <a:p>
            <a:pPr>
              <a:lnSpc>
                <a:spcPct val="100000"/>
              </a:lnSpc>
            </a:pPr>
            <a:endParaRPr sz="800">
              <a:latin typeface="Microsoft Sans Serif"/>
              <a:cs typeface="Microsoft Sans Serif"/>
            </a:endParaRPr>
          </a:p>
          <a:p>
            <a:pPr>
              <a:lnSpc>
                <a:spcPct val="100000"/>
              </a:lnSpc>
              <a:spcBef>
                <a:spcPts val="50"/>
              </a:spcBef>
            </a:pPr>
            <a:endParaRPr sz="600">
              <a:latin typeface="Microsoft Sans Serif"/>
              <a:cs typeface="Microsoft Sans Serif"/>
            </a:endParaRPr>
          </a:p>
          <a:p>
            <a:pPr marL="530860">
              <a:lnSpc>
                <a:spcPct val="100000"/>
              </a:lnSpc>
            </a:pPr>
            <a:r>
              <a:rPr sz="600" spc="120" dirty="0">
                <a:latin typeface="Microsoft Sans Serif"/>
                <a:cs typeface="Microsoft Sans Serif"/>
              </a:rPr>
              <a:t>–</a:t>
            </a:r>
            <a:r>
              <a:rPr sz="600" spc="-5" dirty="0">
                <a:latin typeface="Microsoft Sans Serif"/>
                <a:cs typeface="Microsoft Sans Serif"/>
              </a:rPr>
              <a:t> </a:t>
            </a:r>
            <a:r>
              <a:rPr sz="600" spc="5" dirty="0">
                <a:latin typeface="Microsoft Sans Serif"/>
                <a:cs typeface="Microsoft Sans Serif"/>
              </a:rPr>
              <a:t>20.000</a:t>
            </a:r>
            <a:endParaRPr sz="600">
              <a:latin typeface="Microsoft Sans Serif"/>
              <a:cs typeface="Microsoft Sans Serif"/>
            </a:endParaRPr>
          </a:p>
          <a:p>
            <a:pPr>
              <a:lnSpc>
                <a:spcPct val="100000"/>
              </a:lnSpc>
            </a:pPr>
            <a:endParaRPr sz="800">
              <a:latin typeface="Microsoft Sans Serif"/>
              <a:cs typeface="Microsoft Sans Serif"/>
            </a:endParaRPr>
          </a:p>
          <a:p>
            <a:pPr>
              <a:lnSpc>
                <a:spcPct val="100000"/>
              </a:lnSpc>
            </a:pPr>
            <a:endParaRPr sz="650">
              <a:latin typeface="Microsoft Sans Serif"/>
              <a:cs typeface="Microsoft Sans Serif"/>
            </a:endParaRPr>
          </a:p>
          <a:p>
            <a:pPr marL="530860">
              <a:lnSpc>
                <a:spcPct val="100000"/>
              </a:lnSpc>
            </a:pPr>
            <a:r>
              <a:rPr sz="600" spc="120" dirty="0">
                <a:latin typeface="Microsoft Sans Serif"/>
                <a:cs typeface="Microsoft Sans Serif"/>
              </a:rPr>
              <a:t>–</a:t>
            </a:r>
            <a:r>
              <a:rPr sz="600" spc="-5" dirty="0">
                <a:latin typeface="Microsoft Sans Serif"/>
                <a:cs typeface="Microsoft Sans Serif"/>
              </a:rPr>
              <a:t> </a:t>
            </a:r>
            <a:r>
              <a:rPr sz="600" spc="5" dirty="0">
                <a:latin typeface="Microsoft Sans Serif"/>
                <a:cs typeface="Microsoft Sans Serif"/>
              </a:rPr>
              <a:t>30.000</a:t>
            </a:r>
            <a:endParaRPr sz="600">
              <a:latin typeface="Microsoft Sans Serif"/>
              <a:cs typeface="Microsoft Sans Serif"/>
            </a:endParaRPr>
          </a:p>
          <a:p>
            <a:pPr>
              <a:lnSpc>
                <a:spcPct val="100000"/>
              </a:lnSpc>
            </a:pPr>
            <a:endParaRPr sz="800">
              <a:latin typeface="Microsoft Sans Serif"/>
              <a:cs typeface="Microsoft Sans Serif"/>
            </a:endParaRPr>
          </a:p>
          <a:p>
            <a:pPr>
              <a:lnSpc>
                <a:spcPct val="100000"/>
              </a:lnSpc>
              <a:spcBef>
                <a:spcPts val="50"/>
              </a:spcBef>
            </a:pPr>
            <a:endParaRPr sz="600">
              <a:latin typeface="Microsoft Sans Serif"/>
              <a:cs typeface="Microsoft Sans Serif"/>
            </a:endParaRPr>
          </a:p>
          <a:p>
            <a:pPr marL="530860">
              <a:lnSpc>
                <a:spcPct val="100000"/>
              </a:lnSpc>
            </a:pPr>
            <a:r>
              <a:rPr sz="600" spc="120" dirty="0">
                <a:latin typeface="Microsoft Sans Serif"/>
                <a:cs typeface="Microsoft Sans Serif"/>
              </a:rPr>
              <a:t>–</a:t>
            </a:r>
            <a:r>
              <a:rPr sz="600" spc="-5" dirty="0">
                <a:latin typeface="Microsoft Sans Serif"/>
                <a:cs typeface="Microsoft Sans Serif"/>
              </a:rPr>
              <a:t> </a:t>
            </a:r>
            <a:r>
              <a:rPr sz="600" spc="5" dirty="0">
                <a:latin typeface="Microsoft Sans Serif"/>
                <a:cs typeface="Microsoft Sans Serif"/>
              </a:rPr>
              <a:t>40.000</a:t>
            </a:r>
            <a:endParaRPr sz="600">
              <a:latin typeface="Microsoft Sans Serif"/>
              <a:cs typeface="Microsoft Sans Serif"/>
            </a:endParaRPr>
          </a:p>
          <a:p>
            <a:pPr>
              <a:lnSpc>
                <a:spcPct val="100000"/>
              </a:lnSpc>
            </a:pPr>
            <a:endParaRPr sz="800">
              <a:latin typeface="Microsoft Sans Serif"/>
              <a:cs typeface="Microsoft Sans Serif"/>
            </a:endParaRPr>
          </a:p>
          <a:p>
            <a:pPr marL="530860">
              <a:lnSpc>
                <a:spcPct val="100000"/>
              </a:lnSpc>
              <a:spcBef>
                <a:spcPts val="715"/>
              </a:spcBef>
            </a:pPr>
            <a:r>
              <a:rPr sz="600" spc="120" dirty="0">
                <a:latin typeface="Microsoft Sans Serif"/>
                <a:cs typeface="Microsoft Sans Serif"/>
              </a:rPr>
              <a:t>–</a:t>
            </a:r>
            <a:r>
              <a:rPr sz="600" spc="-5" dirty="0">
                <a:latin typeface="Microsoft Sans Serif"/>
                <a:cs typeface="Microsoft Sans Serif"/>
              </a:rPr>
              <a:t> </a:t>
            </a:r>
            <a:r>
              <a:rPr sz="600" spc="5" dirty="0">
                <a:latin typeface="Microsoft Sans Serif"/>
                <a:cs typeface="Microsoft Sans Serif"/>
              </a:rPr>
              <a:t>50.000</a:t>
            </a:r>
            <a:endParaRPr sz="600">
              <a:latin typeface="Microsoft Sans Serif"/>
              <a:cs typeface="Microsoft Sans Serif"/>
            </a:endParaRPr>
          </a:p>
          <a:p>
            <a:pPr marL="12700">
              <a:lnSpc>
                <a:spcPct val="100000"/>
              </a:lnSpc>
              <a:spcBef>
                <a:spcPts val="695"/>
              </a:spcBef>
            </a:pPr>
            <a:r>
              <a:rPr sz="650" spc="-5" dirty="0">
                <a:latin typeface="Microsoft Sans Serif"/>
                <a:cs typeface="Microsoft Sans Serif"/>
              </a:rPr>
              <a:t>Fig. </a:t>
            </a:r>
            <a:r>
              <a:rPr sz="650" dirty="0">
                <a:latin typeface="Microsoft Sans Serif"/>
                <a:cs typeface="Microsoft Sans Serif"/>
              </a:rPr>
              <a:t>21. </a:t>
            </a:r>
            <a:r>
              <a:rPr sz="650" spc="15" dirty="0">
                <a:latin typeface="Microsoft Sans Serif"/>
                <a:cs typeface="Microsoft Sans Serif"/>
              </a:rPr>
              <a:t>Expediente</a:t>
            </a:r>
            <a:r>
              <a:rPr sz="650" dirty="0">
                <a:latin typeface="Microsoft Sans Serif"/>
                <a:cs typeface="Microsoft Sans Serif"/>
              </a:rPr>
              <a:t> </a:t>
            </a:r>
            <a:r>
              <a:rPr sz="650" spc="-25" dirty="0">
                <a:latin typeface="Microsoft Sans Serif"/>
                <a:cs typeface="Microsoft Sans Serif"/>
              </a:rPr>
              <a:t>COMTRADE</a:t>
            </a:r>
            <a:r>
              <a:rPr sz="650" dirty="0">
                <a:latin typeface="Microsoft Sans Serif"/>
                <a:cs typeface="Microsoft Sans Serif"/>
              </a:rPr>
              <a:t> </a:t>
            </a:r>
            <a:r>
              <a:rPr sz="650" spc="20" dirty="0">
                <a:latin typeface="Microsoft Sans Serif"/>
                <a:cs typeface="Microsoft Sans Serif"/>
              </a:rPr>
              <a:t>Correspondiente</a:t>
            </a:r>
            <a:r>
              <a:rPr sz="650" dirty="0">
                <a:latin typeface="Microsoft Sans Serif"/>
                <a:cs typeface="Microsoft Sans Serif"/>
              </a:rPr>
              <a:t> </a:t>
            </a:r>
            <a:r>
              <a:rPr sz="650" spc="10" dirty="0">
                <a:latin typeface="Microsoft Sans Serif"/>
                <a:cs typeface="Microsoft Sans Serif"/>
              </a:rPr>
              <a:t>al</a:t>
            </a:r>
            <a:r>
              <a:rPr sz="650" dirty="0">
                <a:latin typeface="Microsoft Sans Serif"/>
                <a:cs typeface="Microsoft Sans Serif"/>
              </a:rPr>
              <a:t> </a:t>
            </a:r>
            <a:r>
              <a:rPr sz="650" spc="-10" dirty="0">
                <a:latin typeface="Microsoft Sans Serif"/>
                <a:cs typeface="Microsoft Sans Serif"/>
              </a:rPr>
              <a:t>Caso</a:t>
            </a:r>
            <a:r>
              <a:rPr sz="650" dirty="0">
                <a:latin typeface="Microsoft Sans Serif"/>
                <a:cs typeface="Microsoft Sans Serif"/>
              </a:rPr>
              <a:t> </a:t>
            </a:r>
            <a:r>
              <a:rPr sz="650" spc="20" dirty="0">
                <a:latin typeface="Microsoft Sans Serif"/>
                <a:cs typeface="Microsoft Sans Serif"/>
              </a:rPr>
              <a:t>de</a:t>
            </a:r>
            <a:r>
              <a:rPr sz="650" spc="-5" dirty="0">
                <a:latin typeface="Microsoft Sans Serif"/>
                <a:cs typeface="Microsoft Sans Serif"/>
              </a:rPr>
              <a:t> </a:t>
            </a:r>
            <a:r>
              <a:rPr sz="650" spc="10" dirty="0">
                <a:latin typeface="Microsoft Sans Serif"/>
                <a:cs typeface="Microsoft Sans Serif"/>
              </a:rPr>
              <a:t>Estudio</a:t>
            </a:r>
            <a:r>
              <a:rPr sz="650" dirty="0">
                <a:latin typeface="Microsoft Sans Serif"/>
                <a:cs typeface="Microsoft Sans Serif"/>
              </a:rPr>
              <a:t> </a:t>
            </a:r>
            <a:r>
              <a:rPr sz="650" spc="-20" dirty="0">
                <a:latin typeface="Microsoft Sans Serif"/>
                <a:cs typeface="Microsoft Sans Serif"/>
              </a:rPr>
              <a:t>Fase</a:t>
            </a:r>
            <a:r>
              <a:rPr sz="650" dirty="0">
                <a:latin typeface="Microsoft Sans Serif"/>
                <a:cs typeface="Microsoft Sans Serif"/>
              </a:rPr>
              <a:t> </a:t>
            </a:r>
            <a:r>
              <a:rPr sz="650" spc="-20" dirty="0">
                <a:latin typeface="Microsoft Sans Serif"/>
                <a:cs typeface="Microsoft Sans Serif"/>
              </a:rPr>
              <a:t>A</a:t>
            </a:r>
            <a:r>
              <a:rPr sz="650" dirty="0">
                <a:latin typeface="Microsoft Sans Serif"/>
                <a:cs typeface="Microsoft Sans Serif"/>
              </a:rPr>
              <a:t> </a:t>
            </a:r>
            <a:r>
              <a:rPr sz="650" spc="10" dirty="0">
                <a:latin typeface="Microsoft Sans Serif"/>
                <a:cs typeface="Microsoft Sans Serif"/>
              </a:rPr>
              <a:t>Actual</a:t>
            </a:r>
            <a:endParaRPr sz="650">
              <a:latin typeface="Microsoft Sans Serif"/>
              <a:cs typeface="Microsoft Sans Serif"/>
            </a:endParaRPr>
          </a:p>
        </p:txBody>
      </p:sp>
      <p:sp>
        <p:nvSpPr>
          <p:cNvPr id="2870" name="object 2870"/>
          <p:cNvSpPr txBox="1"/>
          <p:nvPr/>
        </p:nvSpPr>
        <p:spPr>
          <a:xfrm>
            <a:off x="1415277" y="9415126"/>
            <a:ext cx="7416407" cy="143629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 marR="5080">
              <a:lnSpc>
                <a:spcPct val="100000"/>
              </a:lnSpc>
              <a:spcBef>
                <a:spcPts val="100"/>
              </a:spcBef>
            </a:pPr>
            <a:r>
              <a:rPr sz="850" spc="-25" dirty="0">
                <a:latin typeface="Microsoft Sans Serif"/>
                <a:cs typeface="Microsoft Sans Serif"/>
              </a:rPr>
              <a:t>TUTORIAL</a:t>
            </a:r>
            <a:r>
              <a:rPr sz="850" spc="-5" dirty="0">
                <a:latin typeface="Microsoft Sans Serif"/>
                <a:cs typeface="Microsoft Sans Serif"/>
              </a:rPr>
              <a:t> </a:t>
            </a:r>
            <a:r>
              <a:rPr sz="850" spc="-60" dirty="0">
                <a:latin typeface="Microsoft Sans Serif"/>
                <a:cs typeface="Microsoft Sans Serif"/>
              </a:rPr>
              <a:t>SOBRE</a:t>
            </a:r>
            <a:r>
              <a:rPr sz="850" spc="-5" dirty="0">
                <a:latin typeface="Microsoft Sans Serif"/>
                <a:cs typeface="Microsoft Sans Serif"/>
              </a:rPr>
              <a:t> </a:t>
            </a:r>
            <a:r>
              <a:rPr sz="850" spc="-35" dirty="0">
                <a:latin typeface="Microsoft Sans Serif"/>
                <a:cs typeface="Microsoft Sans Serif"/>
              </a:rPr>
              <a:t>PROTECCIÓN</a:t>
            </a:r>
            <a:r>
              <a:rPr sz="850" spc="-5" dirty="0">
                <a:latin typeface="Microsoft Sans Serif"/>
                <a:cs typeface="Microsoft Sans Serif"/>
              </a:rPr>
              <a:t> </a:t>
            </a:r>
            <a:r>
              <a:rPr sz="850" spc="-45" dirty="0">
                <a:latin typeface="Microsoft Sans Serif"/>
                <a:cs typeface="Microsoft Sans Serif"/>
              </a:rPr>
              <a:t>DE</a:t>
            </a:r>
            <a:r>
              <a:rPr sz="850" dirty="0">
                <a:latin typeface="Microsoft Sans Serif"/>
                <a:cs typeface="Microsoft Sans Serif"/>
              </a:rPr>
              <a:t> </a:t>
            </a:r>
            <a:r>
              <a:rPr sz="850" spc="-55" dirty="0">
                <a:latin typeface="Microsoft Sans Serif"/>
                <a:cs typeface="Microsoft Sans Serif"/>
              </a:rPr>
              <a:t>GENERADORES</a:t>
            </a:r>
            <a:r>
              <a:rPr sz="850" spc="-5" dirty="0">
                <a:latin typeface="Microsoft Sans Serif"/>
                <a:cs typeface="Microsoft Sans Serif"/>
              </a:rPr>
              <a:t> </a:t>
            </a:r>
            <a:r>
              <a:rPr sz="850" spc="-30" dirty="0">
                <a:latin typeface="Microsoft Sans Serif"/>
                <a:cs typeface="Microsoft Sans Serif"/>
              </a:rPr>
              <a:t>SÍNCRONOS </a:t>
            </a:r>
            <a:r>
              <a:rPr sz="850" spc="-215" dirty="0">
                <a:latin typeface="Microsoft Sans Serif"/>
                <a:cs typeface="Microsoft Sans Serif"/>
              </a:rPr>
              <a:t> </a:t>
            </a:r>
            <a:r>
              <a:rPr sz="850" spc="-15" dirty="0">
                <a:latin typeface="Microsoft Sans Serif"/>
                <a:cs typeface="Microsoft Sans Serif"/>
              </a:rPr>
              <a:t>PUBLICACIÓN</a:t>
            </a:r>
            <a:r>
              <a:rPr sz="850" spc="-5" dirty="0">
                <a:latin typeface="Microsoft Sans Serif"/>
                <a:cs typeface="Microsoft Sans Serif"/>
              </a:rPr>
              <a:t> </a:t>
            </a:r>
            <a:r>
              <a:rPr sz="850" spc="-55" dirty="0">
                <a:latin typeface="Microsoft Sans Serif"/>
                <a:cs typeface="Microsoft Sans Serif"/>
              </a:rPr>
              <a:t>ESPECIAL</a:t>
            </a:r>
            <a:r>
              <a:rPr sz="850" spc="-5" dirty="0">
                <a:latin typeface="Microsoft Sans Serif"/>
                <a:cs typeface="Microsoft Sans Serif"/>
              </a:rPr>
              <a:t> </a:t>
            </a:r>
            <a:r>
              <a:rPr sz="850" spc="-40" dirty="0">
                <a:latin typeface="Microsoft Sans Serif"/>
                <a:cs typeface="Microsoft Sans Serif"/>
              </a:rPr>
              <a:t>DEL</a:t>
            </a:r>
            <a:r>
              <a:rPr sz="850" spc="-5" dirty="0">
                <a:latin typeface="Microsoft Sans Serif"/>
                <a:cs typeface="Microsoft Sans Serif"/>
              </a:rPr>
              <a:t> </a:t>
            </a:r>
            <a:r>
              <a:rPr sz="850" spc="-60" dirty="0">
                <a:latin typeface="Microsoft Sans Serif"/>
                <a:cs typeface="Microsoft Sans Serif"/>
              </a:rPr>
              <a:t>IEEE</a:t>
            </a:r>
            <a:r>
              <a:rPr sz="850" spc="-5" dirty="0">
                <a:latin typeface="Microsoft Sans Serif"/>
                <a:cs typeface="Microsoft Sans Serif"/>
              </a:rPr>
              <a:t> </a:t>
            </a:r>
            <a:r>
              <a:rPr sz="850" spc="-80" dirty="0">
                <a:latin typeface="Microsoft Sans Serif"/>
                <a:cs typeface="Microsoft Sans Serif"/>
              </a:rPr>
              <a:t>PSRC</a:t>
            </a:r>
            <a:endParaRPr sz="850">
              <a:latin typeface="Microsoft Sans Serif"/>
              <a:cs typeface="Microsoft Sans Serif"/>
            </a:endParaRPr>
          </a:p>
        </p:txBody>
      </p:sp>
      <p:sp>
        <p:nvSpPr>
          <p:cNvPr id="2871" name="object 2871"/>
          <p:cNvSpPr txBox="1"/>
          <p:nvPr/>
        </p:nvSpPr>
        <p:spPr>
          <a:xfrm>
            <a:off x="13472061" y="9415125"/>
            <a:ext cx="2852914" cy="143629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sz="850" spc="-25" dirty="0">
                <a:latin typeface="Microsoft Sans Serif"/>
                <a:cs typeface="Microsoft Sans Serif"/>
              </a:rPr>
              <a:t>CAPÍTULO</a:t>
            </a:r>
            <a:r>
              <a:rPr sz="850" spc="-20" dirty="0">
                <a:latin typeface="Microsoft Sans Serif"/>
                <a:cs typeface="Microsoft Sans Serif"/>
              </a:rPr>
              <a:t> </a:t>
            </a:r>
            <a:r>
              <a:rPr sz="850" dirty="0">
                <a:latin typeface="Microsoft Sans Serif"/>
                <a:cs typeface="Microsoft Sans Serif"/>
              </a:rPr>
              <a:t>3,</a:t>
            </a:r>
            <a:r>
              <a:rPr sz="850" spc="-15" dirty="0">
                <a:latin typeface="Microsoft Sans Serif"/>
                <a:cs typeface="Microsoft Sans Serif"/>
              </a:rPr>
              <a:t> </a:t>
            </a:r>
            <a:r>
              <a:rPr sz="850" spc="-40" dirty="0">
                <a:latin typeface="Microsoft Sans Serif"/>
                <a:cs typeface="Microsoft Sans Serif"/>
              </a:rPr>
              <a:t>SECCIÓN</a:t>
            </a:r>
            <a:r>
              <a:rPr sz="850" spc="-15" dirty="0">
                <a:latin typeface="Microsoft Sans Serif"/>
                <a:cs typeface="Microsoft Sans Serif"/>
              </a:rPr>
              <a:t> </a:t>
            </a:r>
            <a:r>
              <a:rPr sz="850" spc="10" dirty="0">
                <a:latin typeface="Microsoft Sans Serif"/>
                <a:cs typeface="Microsoft Sans Serif"/>
              </a:rPr>
              <a:t>6</a:t>
            </a:r>
            <a:endParaRPr sz="850">
              <a:latin typeface="Microsoft Sans Serif"/>
              <a:cs typeface="Microsoft Sans Serif"/>
            </a:endParaRPr>
          </a:p>
        </p:txBody>
      </p:sp>
    </p:spTree>
  </p:cSld>
  <p:clrMapOvr>
    <a:masterClrMapping/>
  </p:clrMapOvr>
</p:sld>
</file>

<file path=ppt/slides/slide79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/>
          <p:nvPr/>
        </p:nvSpPr>
        <p:spPr>
          <a:xfrm>
            <a:off x="1444422" y="9413748"/>
            <a:ext cx="15051933" cy="9525"/>
          </a:xfrm>
          <a:custGeom>
            <a:avLst/>
            <a:gdLst/>
            <a:ahLst/>
            <a:cxnLst/>
            <a:rect l="l" t="t" r="r" b="b"/>
            <a:pathLst>
              <a:path w="6543040" h="9525">
                <a:moveTo>
                  <a:pt x="6542531" y="9144"/>
                </a:moveTo>
                <a:lnTo>
                  <a:pt x="0" y="9144"/>
                </a:lnTo>
                <a:lnTo>
                  <a:pt x="0" y="0"/>
                </a:lnTo>
                <a:lnTo>
                  <a:pt x="6542531" y="0"/>
                </a:lnTo>
                <a:lnTo>
                  <a:pt x="6542531" y="9144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" name="object 3"/>
          <p:cNvSpPr txBox="1"/>
          <p:nvPr/>
        </p:nvSpPr>
        <p:spPr>
          <a:xfrm>
            <a:off x="1415188" y="349008"/>
            <a:ext cx="327216" cy="135935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sz="800" spc="10" dirty="0">
                <a:latin typeface="Microsoft Sans Serif"/>
                <a:cs typeface="Microsoft Sans Serif"/>
              </a:rPr>
              <a:t>12</a:t>
            </a:r>
            <a:endParaRPr sz="800">
              <a:latin typeface="Microsoft Sans Serif"/>
              <a:cs typeface="Microsoft Sans Serif"/>
            </a:endParaRPr>
          </a:p>
        </p:txBody>
      </p:sp>
      <p:sp>
        <p:nvSpPr>
          <p:cNvPr id="4" name="object 4"/>
          <p:cNvSpPr txBox="1"/>
          <p:nvPr/>
        </p:nvSpPr>
        <p:spPr>
          <a:xfrm>
            <a:off x="1415255" y="643375"/>
            <a:ext cx="7207515" cy="628762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742315">
              <a:lnSpc>
                <a:spcPct val="100000"/>
              </a:lnSpc>
              <a:spcBef>
                <a:spcPts val="100"/>
              </a:spcBef>
            </a:pPr>
            <a:r>
              <a:rPr sz="750" spc="-35" dirty="0">
                <a:latin typeface="Microsoft Sans Serif"/>
                <a:cs typeface="Microsoft Sans Serif"/>
              </a:rPr>
              <a:t>X.</a:t>
            </a:r>
            <a:r>
              <a:rPr sz="750" spc="-15" dirty="0">
                <a:latin typeface="Microsoft Sans Serif"/>
                <a:cs typeface="Microsoft Sans Serif"/>
              </a:rPr>
              <a:t> </a:t>
            </a:r>
            <a:r>
              <a:rPr sz="750" spc="-25" dirty="0">
                <a:latin typeface="Microsoft Sans Serif"/>
                <a:cs typeface="Microsoft Sans Serif"/>
              </a:rPr>
              <a:t>O</a:t>
            </a:r>
            <a:r>
              <a:rPr sz="600" spc="-25" dirty="0">
                <a:latin typeface="Microsoft Sans Serif"/>
                <a:cs typeface="Microsoft Sans Serif"/>
              </a:rPr>
              <a:t>Utah</a:t>
            </a:r>
            <a:r>
              <a:rPr sz="750" spc="-25" dirty="0">
                <a:latin typeface="Microsoft Sans Serif"/>
                <a:cs typeface="Microsoft Sans Serif"/>
              </a:rPr>
              <a:t>-</a:t>
            </a:r>
            <a:r>
              <a:rPr sz="600" spc="-25" dirty="0">
                <a:latin typeface="Microsoft Sans Serif"/>
                <a:cs typeface="Microsoft Sans Serif"/>
              </a:rPr>
              <a:t>DE</a:t>
            </a:r>
            <a:r>
              <a:rPr sz="750" spc="-25" dirty="0">
                <a:latin typeface="Microsoft Sans Serif"/>
                <a:cs typeface="Microsoft Sans Serif"/>
              </a:rPr>
              <a:t>-S</a:t>
            </a:r>
            <a:r>
              <a:rPr sz="600" spc="-25" dirty="0">
                <a:latin typeface="Microsoft Sans Serif"/>
                <a:cs typeface="Microsoft Sans Serif"/>
              </a:rPr>
              <a:t>TEP</a:t>
            </a:r>
            <a:r>
              <a:rPr sz="750" spc="-25" dirty="0">
                <a:latin typeface="Microsoft Sans Serif"/>
                <a:cs typeface="Microsoft Sans Serif"/>
              </a:rPr>
              <a:t>t</a:t>
            </a:r>
            <a:r>
              <a:rPr sz="600" spc="-25" dirty="0">
                <a:latin typeface="Microsoft Sans Serif"/>
                <a:cs typeface="Microsoft Sans Serif"/>
              </a:rPr>
              <a:t>EXCELENTE</a:t>
            </a:r>
            <a:r>
              <a:rPr sz="750" spc="-25" dirty="0">
                <a:latin typeface="Microsoft Sans Serif"/>
                <a:cs typeface="Microsoft Sans Serif"/>
              </a:rPr>
              <a:t>METRO</a:t>
            </a:r>
            <a:r>
              <a:rPr sz="600" spc="-25" dirty="0">
                <a:latin typeface="Microsoft Sans Serif"/>
                <a:cs typeface="Microsoft Sans Serif"/>
              </a:rPr>
              <a:t>ODA</a:t>
            </a:r>
            <a:endParaRPr sz="600">
              <a:latin typeface="Microsoft Sans Serif"/>
              <a:cs typeface="Microsoft Sans Serif"/>
            </a:endParaRPr>
          </a:p>
          <a:p>
            <a:pPr marL="12700" marR="5080" indent="154940">
              <a:lnSpc>
                <a:spcPct val="143100"/>
              </a:lnSpc>
              <a:spcBef>
                <a:spcPts val="310"/>
              </a:spcBef>
            </a:pPr>
            <a:r>
              <a:rPr sz="700" spc="-5" dirty="0">
                <a:latin typeface="Microsoft Sans Serif"/>
                <a:cs typeface="Microsoft Sans Serif"/>
              </a:rPr>
              <a:t>Los </a:t>
            </a:r>
            <a:r>
              <a:rPr sz="700" spc="15" dirty="0">
                <a:latin typeface="Microsoft Sans Serif"/>
                <a:cs typeface="Microsoft Sans Serif"/>
              </a:rPr>
              <a:t>esquemas</a:t>
            </a:r>
            <a:r>
              <a:rPr sz="700" spc="-5" dirty="0">
                <a:latin typeface="Microsoft Sans Serif"/>
                <a:cs typeface="Microsoft Sans Serif"/>
              </a:rPr>
              <a:t> </a:t>
            </a:r>
            <a:r>
              <a:rPr sz="700" spc="20" dirty="0">
                <a:latin typeface="Microsoft Sans Serif"/>
                <a:cs typeface="Microsoft Sans Serif"/>
              </a:rPr>
              <a:t>de</a:t>
            </a:r>
            <a:r>
              <a:rPr sz="700" spc="-5" dirty="0">
                <a:latin typeface="Microsoft Sans Serif"/>
                <a:cs typeface="Microsoft Sans Serif"/>
              </a:rPr>
              <a:t> </a:t>
            </a:r>
            <a:r>
              <a:rPr sz="700" spc="25" dirty="0">
                <a:latin typeface="Microsoft Sans Serif"/>
                <a:cs typeface="Microsoft Sans Serif"/>
              </a:rPr>
              <a:t>protección</a:t>
            </a:r>
            <a:r>
              <a:rPr sz="700" spc="-5" dirty="0">
                <a:latin typeface="Microsoft Sans Serif"/>
                <a:cs typeface="Microsoft Sans Serif"/>
              </a:rPr>
              <a:t> </a:t>
            </a:r>
            <a:r>
              <a:rPr sz="700" spc="30" dirty="0">
                <a:latin typeface="Microsoft Sans Serif"/>
                <a:cs typeface="Microsoft Sans Serif"/>
              </a:rPr>
              <a:t>fuera</a:t>
            </a:r>
            <a:r>
              <a:rPr sz="700" spc="-5" dirty="0">
                <a:latin typeface="Microsoft Sans Serif"/>
                <a:cs typeface="Microsoft Sans Serif"/>
              </a:rPr>
              <a:t> </a:t>
            </a:r>
            <a:r>
              <a:rPr sz="700" spc="20" dirty="0">
                <a:latin typeface="Microsoft Sans Serif"/>
                <a:cs typeface="Microsoft Sans Serif"/>
              </a:rPr>
              <a:t>de</a:t>
            </a:r>
            <a:r>
              <a:rPr sz="700" spc="-5" dirty="0">
                <a:latin typeface="Microsoft Sans Serif"/>
                <a:cs typeface="Microsoft Sans Serif"/>
              </a:rPr>
              <a:t> </a:t>
            </a:r>
            <a:r>
              <a:rPr sz="700" spc="25" dirty="0">
                <a:latin typeface="Microsoft Sans Serif"/>
                <a:cs typeface="Microsoft Sans Serif"/>
              </a:rPr>
              <a:t>sincronismo</a:t>
            </a:r>
            <a:r>
              <a:rPr sz="700" spc="-5" dirty="0">
                <a:latin typeface="Microsoft Sans Serif"/>
                <a:cs typeface="Microsoft Sans Serif"/>
              </a:rPr>
              <a:t> </a:t>
            </a:r>
            <a:r>
              <a:rPr sz="700" spc="25" dirty="0">
                <a:latin typeface="Microsoft Sans Serif"/>
                <a:cs typeface="Microsoft Sans Serif"/>
              </a:rPr>
              <a:t>deben</a:t>
            </a:r>
            <a:r>
              <a:rPr sz="700" dirty="0">
                <a:latin typeface="Microsoft Sans Serif"/>
                <a:cs typeface="Microsoft Sans Serif"/>
              </a:rPr>
              <a:t> </a:t>
            </a:r>
            <a:r>
              <a:rPr sz="700" spc="25" dirty="0">
                <a:latin typeface="Microsoft Sans Serif"/>
                <a:cs typeface="Microsoft Sans Serif"/>
              </a:rPr>
              <a:t>disparar</a:t>
            </a:r>
            <a:r>
              <a:rPr sz="700" spc="-5" dirty="0">
                <a:latin typeface="Microsoft Sans Serif"/>
                <a:cs typeface="Microsoft Sans Serif"/>
              </a:rPr>
              <a:t> </a:t>
            </a:r>
            <a:r>
              <a:rPr sz="700" spc="15" dirty="0">
                <a:latin typeface="Microsoft Sans Serif"/>
                <a:cs typeface="Microsoft Sans Serif"/>
              </a:rPr>
              <a:t>solo </a:t>
            </a:r>
            <a:r>
              <a:rPr sz="700" spc="-175" dirty="0">
                <a:latin typeface="Microsoft Sans Serif"/>
                <a:cs typeface="Microsoft Sans Serif"/>
              </a:rPr>
              <a:t> </a:t>
            </a:r>
            <a:r>
              <a:rPr sz="700" dirty="0">
                <a:latin typeface="Microsoft Sans Serif"/>
                <a:cs typeface="Microsoft Sans Serif"/>
              </a:rPr>
              <a:t>el(los) </a:t>
            </a:r>
            <a:r>
              <a:rPr sz="700" spc="15" dirty="0">
                <a:latin typeface="Microsoft Sans Serif"/>
                <a:cs typeface="Microsoft Sans Serif"/>
              </a:rPr>
              <a:t>disyuntor(es) </a:t>
            </a:r>
            <a:r>
              <a:rPr sz="700" spc="20" dirty="0">
                <a:latin typeface="Microsoft Sans Serif"/>
                <a:cs typeface="Microsoft Sans Serif"/>
              </a:rPr>
              <a:t>del </a:t>
            </a:r>
            <a:r>
              <a:rPr sz="700" spc="30" dirty="0">
                <a:latin typeface="Microsoft Sans Serif"/>
                <a:cs typeface="Microsoft Sans Serif"/>
              </a:rPr>
              <a:t>generador </a:t>
            </a:r>
            <a:r>
              <a:rPr sz="700" dirty="0">
                <a:latin typeface="Microsoft Sans Serif"/>
                <a:cs typeface="Microsoft Sans Serif"/>
              </a:rPr>
              <a:t>si </a:t>
            </a:r>
            <a:r>
              <a:rPr sz="700" spc="10" dirty="0">
                <a:latin typeface="Microsoft Sans Serif"/>
                <a:cs typeface="Microsoft Sans Serif"/>
              </a:rPr>
              <a:t>la </a:t>
            </a:r>
            <a:r>
              <a:rPr sz="700" spc="30" dirty="0">
                <a:latin typeface="Microsoft Sans Serif"/>
                <a:cs typeface="Microsoft Sans Serif"/>
              </a:rPr>
              <a:t>unidad </a:t>
            </a:r>
            <a:r>
              <a:rPr sz="700" spc="25" dirty="0">
                <a:latin typeface="Microsoft Sans Serif"/>
                <a:cs typeface="Microsoft Sans Serif"/>
              </a:rPr>
              <a:t>generadora </a:t>
            </a:r>
            <a:r>
              <a:rPr sz="700" spc="-5" dirty="0">
                <a:latin typeface="Microsoft Sans Serif"/>
                <a:cs typeface="Microsoft Sans Serif"/>
              </a:rPr>
              <a:t>es </a:t>
            </a:r>
            <a:r>
              <a:rPr sz="700" dirty="0">
                <a:latin typeface="Microsoft Sans Serif"/>
                <a:cs typeface="Microsoft Sans Serif"/>
              </a:rPr>
              <a:t>capaz </a:t>
            </a:r>
            <a:r>
              <a:rPr sz="700" spc="20" dirty="0">
                <a:latin typeface="Microsoft Sans Serif"/>
                <a:cs typeface="Microsoft Sans Serif"/>
              </a:rPr>
              <a:t>de </a:t>
            </a:r>
            <a:r>
              <a:rPr sz="700" spc="25" dirty="0">
                <a:latin typeface="Microsoft Sans Serif"/>
                <a:cs typeface="Microsoft Sans Serif"/>
              </a:rPr>
              <a:t> </a:t>
            </a:r>
            <a:r>
              <a:rPr sz="700" spc="20" dirty="0">
                <a:latin typeface="Microsoft Sans Serif"/>
                <a:cs typeface="Microsoft Sans Serif"/>
              </a:rPr>
              <a:t>resistir </a:t>
            </a:r>
            <a:r>
              <a:rPr sz="700" spc="10" dirty="0">
                <a:latin typeface="Microsoft Sans Serif"/>
                <a:cs typeface="Microsoft Sans Serif"/>
              </a:rPr>
              <a:t>el </a:t>
            </a:r>
            <a:r>
              <a:rPr sz="700" spc="15" dirty="0">
                <a:latin typeface="Microsoft Sans Serif"/>
                <a:cs typeface="Microsoft Sans Serif"/>
              </a:rPr>
              <a:t>rechazo </a:t>
            </a:r>
            <a:r>
              <a:rPr sz="700" spc="20" dirty="0">
                <a:latin typeface="Microsoft Sans Serif"/>
                <a:cs typeface="Microsoft Sans Serif"/>
              </a:rPr>
              <a:t>de </a:t>
            </a:r>
            <a:r>
              <a:rPr sz="700" spc="15" dirty="0">
                <a:latin typeface="Microsoft Sans Serif"/>
                <a:cs typeface="Microsoft Sans Serif"/>
              </a:rPr>
              <a:t>carga </a:t>
            </a:r>
            <a:r>
              <a:rPr sz="700" spc="5" dirty="0">
                <a:latin typeface="Microsoft Sans Serif"/>
                <a:cs typeface="Microsoft Sans Serif"/>
              </a:rPr>
              <a:t>y </a:t>
            </a:r>
            <a:r>
              <a:rPr sz="700" spc="35" dirty="0">
                <a:latin typeface="Microsoft Sans Serif"/>
                <a:cs typeface="Microsoft Sans Serif"/>
              </a:rPr>
              <a:t>transportar </a:t>
            </a:r>
            <a:r>
              <a:rPr sz="700" dirty="0">
                <a:latin typeface="Microsoft Sans Serif"/>
                <a:cs typeface="Microsoft Sans Serif"/>
              </a:rPr>
              <a:t>sus </a:t>
            </a:r>
            <a:r>
              <a:rPr sz="700" spc="30" dirty="0">
                <a:latin typeface="Microsoft Sans Serif"/>
                <a:cs typeface="Microsoft Sans Serif"/>
              </a:rPr>
              <a:t>propios </a:t>
            </a:r>
            <a:r>
              <a:rPr sz="700" spc="15" dirty="0">
                <a:latin typeface="Microsoft Sans Serif"/>
                <a:cs typeface="Microsoft Sans Serif"/>
              </a:rPr>
              <a:t>auxiliares. </a:t>
            </a:r>
            <a:r>
              <a:rPr sz="700" spc="20" dirty="0">
                <a:latin typeface="Microsoft Sans Serif"/>
                <a:cs typeface="Microsoft Sans Serif"/>
              </a:rPr>
              <a:t>Disparar </a:t>
            </a:r>
            <a:r>
              <a:rPr sz="700" spc="25" dirty="0">
                <a:latin typeface="Microsoft Sans Serif"/>
                <a:cs typeface="Microsoft Sans Serif"/>
              </a:rPr>
              <a:t> </a:t>
            </a:r>
            <a:r>
              <a:rPr sz="700" spc="15" dirty="0">
                <a:latin typeface="Microsoft Sans Serif"/>
                <a:cs typeface="Microsoft Sans Serif"/>
              </a:rPr>
              <a:t>sólo </a:t>
            </a:r>
            <a:r>
              <a:rPr sz="700" dirty="0">
                <a:latin typeface="Microsoft Sans Serif"/>
                <a:cs typeface="Microsoft Sans Serif"/>
              </a:rPr>
              <a:t>el(los) </a:t>
            </a:r>
            <a:r>
              <a:rPr sz="700" spc="15" dirty="0">
                <a:latin typeface="Microsoft Sans Serif"/>
                <a:cs typeface="Microsoft Sans Serif"/>
              </a:rPr>
              <a:t>disyuntor(es) </a:t>
            </a:r>
            <a:r>
              <a:rPr sz="700" spc="20" dirty="0">
                <a:latin typeface="Microsoft Sans Serif"/>
                <a:cs typeface="Microsoft Sans Serif"/>
              </a:rPr>
              <a:t>del </a:t>
            </a:r>
            <a:r>
              <a:rPr sz="700" spc="30" dirty="0">
                <a:latin typeface="Microsoft Sans Serif"/>
                <a:cs typeface="Microsoft Sans Serif"/>
              </a:rPr>
              <a:t>generador </a:t>
            </a:r>
            <a:r>
              <a:rPr sz="700" spc="35" dirty="0">
                <a:latin typeface="Microsoft Sans Serif"/>
                <a:cs typeface="Microsoft Sans Serif"/>
              </a:rPr>
              <a:t>permite </a:t>
            </a:r>
            <a:r>
              <a:rPr sz="700" spc="30" dirty="0">
                <a:latin typeface="Microsoft Sans Serif"/>
                <a:cs typeface="Microsoft Sans Serif"/>
              </a:rPr>
              <a:t>que </a:t>
            </a:r>
            <a:r>
              <a:rPr sz="700" spc="10" dirty="0">
                <a:latin typeface="Microsoft Sans Serif"/>
                <a:cs typeface="Microsoft Sans Serif"/>
              </a:rPr>
              <a:t>el </a:t>
            </a:r>
            <a:r>
              <a:rPr sz="700" spc="30" dirty="0">
                <a:latin typeface="Microsoft Sans Serif"/>
                <a:cs typeface="Microsoft Sans Serif"/>
              </a:rPr>
              <a:t>generador </a:t>
            </a:r>
            <a:r>
              <a:rPr sz="700" spc="-5" dirty="0">
                <a:latin typeface="Microsoft Sans Serif"/>
                <a:cs typeface="Microsoft Sans Serif"/>
              </a:rPr>
              <a:t>se </a:t>
            </a:r>
            <a:r>
              <a:rPr sz="700" dirty="0">
                <a:latin typeface="Microsoft Sans Serif"/>
                <a:cs typeface="Microsoft Sans Serif"/>
              </a:rPr>
              <a:t> </a:t>
            </a:r>
            <a:r>
              <a:rPr sz="700" spc="20" dirty="0">
                <a:latin typeface="Microsoft Sans Serif"/>
                <a:cs typeface="Microsoft Sans Serif"/>
              </a:rPr>
              <a:t>resincronice </a:t>
            </a:r>
            <a:r>
              <a:rPr sz="700" spc="30" dirty="0">
                <a:latin typeface="Microsoft Sans Serif"/>
                <a:cs typeface="Microsoft Sans Serif"/>
              </a:rPr>
              <a:t>una </a:t>
            </a:r>
            <a:r>
              <a:rPr sz="700" spc="-5" dirty="0">
                <a:latin typeface="Microsoft Sans Serif"/>
                <a:cs typeface="Microsoft Sans Serif"/>
              </a:rPr>
              <a:t>vez </a:t>
            </a:r>
            <a:r>
              <a:rPr sz="700" spc="30" dirty="0">
                <a:latin typeface="Microsoft Sans Serif"/>
                <a:cs typeface="Microsoft Sans Serif"/>
              </a:rPr>
              <a:t>que </a:t>
            </a:r>
            <a:r>
              <a:rPr sz="700" spc="10" dirty="0">
                <a:latin typeface="Microsoft Sans Serif"/>
                <a:cs typeface="Microsoft Sans Serif"/>
              </a:rPr>
              <a:t>el </a:t>
            </a:r>
            <a:r>
              <a:rPr sz="700" spc="15" dirty="0">
                <a:latin typeface="Microsoft Sans Serif"/>
                <a:cs typeface="Microsoft Sans Serif"/>
              </a:rPr>
              <a:t>sistema </a:t>
            </a:r>
            <a:r>
              <a:rPr sz="700" spc="-5" dirty="0">
                <a:latin typeface="Microsoft Sans Serif"/>
                <a:cs typeface="Microsoft Sans Serif"/>
              </a:rPr>
              <a:t>se </a:t>
            </a:r>
            <a:r>
              <a:rPr sz="700" spc="10" dirty="0">
                <a:latin typeface="Microsoft Sans Serif"/>
                <a:cs typeface="Microsoft Sans Serif"/>
              </a:rPr>
              <a:t>haya </a:t>
            </a:r>
            <a:r>
              <a:rPr sz="700" spc="15" dirty="0">
                <a:latin typeface="Microsoft Sans Serif"/>
                <a:cs typeface="Microsoft Sans Serif"/>
              </a:rPr>
              <a:t>estabilizado. </a:t>
            </a:r>
            <a:r>
              <a:rPr sz="700" spc="-35" dirty="0">
                <a:latin typeface="Microsoft Sans Serif"/>
                <a:cs typeface="Microsoft Sans Serif"/>
              </a:rPr>
              <a:t>Si </a:t>
            </a:r>
            <a:r>
              <a:rPr sz="700" spc="10" dirty="0">
                <a:latin typeface="Microsoft Sans Serif"/>
                <a:cs typeface="Microsoft Sans Serif"/>
              </a:rPr>
              <a:t>la </a:t>
            </a:r>
            <a:r>
              <a:rPr sz="700" spc="30" dirty="0">
                <a:latin typeface="Microsoft Sans Serif"/>
                <a:cs typeface="Microsoft Sans Serif"/>
              </a:rPr>
              <a:t>unidad </a:t>
            </a:r>
            <a:r>
              <a:rPr sz="700" spc="35" dirty="0">
                <a:latin typeface="Microsoft Sans Serif"/>
                <a:cs typeface="Microsoft Sans Serif"/>
              </a:rPr>
              <a:t>no </a:t>
            </a:r>
            <a:r>
              <a:rPr sz="700" spc="40" dirty="0">
                <a:latin typeface="Microsoft Sans Serif"/>
                <a:cs typeface="Microsoft Sans Serif"/>
              </a:rPr>
              <a:t> </a:t>
            </a:r>
            <a:r>
              <a:rPr sz="700" spc="25" dirty="0">
                <a:latin typeface="Microsoft Sans Serif"/>
                <a:cs typeface="Microsoft Sans Serif"/>
              </a:rPr>
              <a:t>tiene</a:t>
            </a:r>
            <a:r>
              <a:rPr sz="700" spc="-5" dirty="0">
                <a:latin typeface="Microsoft Sans Serif"/>
                <a:cs typeface="Microsoft Sans Serif"/>
              </a:rPr>
              <a:t> </a:t>
            </a:r>
            <a:r>
              <a:rPr sz="700" spc="10" dirty="0">
                <a:latin typeface="Microsoft Sans Serif"/>
                <a:cs typeface="Microsoft Sans Serif"/>
              </a:rPr>
              <a:t>capacidad</a:t>
            </a:r>
            <a:r>
              <a:rPr sz="700" spc="-5" dirty="0">
                <a:latin typeface="Microsoft Sans Serif"/>
                <a:cs typeface="Microsoft Sans Serif"/>
              </a:rPr>
              <a:t> </a:t>
            </a:r>
            <a:r>
              <a:rPr sz="700" spc="20" dirty="0">
                <a:latin typeface="Microsoft Sans Serif"/>
                <a:cs typeface="Microsoft Sans Serif"/>
              </a:rPr>
              <a:t>de</a:t>
            </a:r>
            <a:r>
              <a:rPr sz="700" spc="-5" dirty="0">
                <a:latin typeface="Microsoft Sans Serif"/>
                <a:cs typeface="Microsoft Sans Serif"/>
              </a:rPr>
              <a:t> </a:t>
            </a:r>
            <a:r>
              <a:rPr sz="700" spc="15" dirty="0">
                <a:latin typeface="Microsoft Sans Serif"/>
                <a:cs typeface="Microsoft Sans Serif"/>
              </a:rPr>
              <a:t>rechazo</a:t>
            </a:r>
            <a:r>
              <a:rPr sz="700" spc="-5" dirty="0">
                <a:latin typeface="Microsoft Sans Serif"/>
                <a:cs typeface="Microsoft Sans Serif"/>
              </a:rPr>
              <a:t> </a:t>
            </a:r>
            <a:r>
              <a:rPr sz="700" spc="20" dirty="0">
                <a:latin typeface="Microsoft Sans Serif"/>
                <a:cs typeface="Microsoft Sans Serif"/>
              </a:rPr>
              <a:t>de</a:t>
            </a:r>
            <a:r>
              <a:rPr sz="700" spc="-5" dirty="0">
                <a:latin typeface="Microsoft Sans Serif"/>
                <a:cs typeface="Microsoft Sans Serif"/>
              </a:rPr>
              <a:t> </a:t>
            </a:r>
            <a:r>
              <a:rPr sz="700" spc="15" dirty="0">
                <a:latin typeface="Microsoft Sans Serif"/>
                <a:cs typeface="Microsoft Sans Serif"/>
              </a:rPr>
              <a:t>carga</a:t>
            </a:r>
            <a:r>
              <a:rPr sz="700" dirty="0">
                <a:latin typeface="Microsoft Sans Serif"/>
                <a:cs typeface="Microsoft Sans Serif"/>
              </a:rPr>
              <a:t> </a:t>
            </a:r>
            <a:r>
              <a:rPr sz="700" spc="20" dirty="0">
                <a:latin typeface="Microsoft Sans Serif"/>
                <a:cs typeface="Microsoft Sans Serif"/>
              </a:rPr>
              <a:t>completa,</a:t>
            </a:r>
            <a:r>
              <a:rPr sz="700" spc="-5" dirty="0">
                <a:latin typeface="Microsoft Sans Serif"/>
                <a:cs typeface="Microsoft Sans Serif"/>
              </a:rPr>
              <a:t> se </a:t>
            </a:r>
            <a:r>
              <a:rPr sz="700" spc="20" dirty="0">
                <a:latin typeface="Microsoft Sans Serif"/>
                <a:cs typeface="Microsoft Sans Serif"/>
              </a:rPr>
              <a:t>debe</a:t>
            </a:r>
            <a:r>
              <a:rPr sz="700" spc="-5" dirty="0">
                <a:latin typeface="Microsoft Sans Serif"/>
                <a:cs typeface="Microsoft Sans Serif"/>
              </a:rPr>
              <a:t> </a:t>
            </a:r>
            <a:r>
              <a:rPr sz="700" spc="20" dirty="0">
                <a:latin typeface="Microsoft Sans Serif"/>
                <a:cs typeface="Microsoft Sans Serif"/>
              </a:rPr>
              <a:t>apagar.</a:t>
            </a:r>
            <a:endParaRPr sz="700">
              <a:latin typeface="Microsoft Sans Serif"/>
              <a:cs typeface="Microsoft Sans Serif"/>
            </a:endParaRPr>
          </a:p>
        </p:txBody>
      </p:sp>
      <p:sp>
        <p:nvSpPr>
          <p:cNvPr id="5" name="object 5"/>
          <p:cNvSpPr txBox="1"/>
          <p:nvPr/>
        </p:nvSpPr>
        <p:spPr>
          <a:xfrm>
            <a:off x="9100124" y="617976"/>
            <a:ext cx="7353594" cy="1044004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138555">
              <a:lnSpc>
                <a:spcPct val="100000"/>
              </a:lnSpc>
              <a:spcBef>
                <a:spcPts val="100"/>
              </a:spcBef>
            </a:pPr>
            <a:r>
              <a:rPr sz="950" spc="5" dirty="0">
                <a:latin typeface="Microsoft Sans Serif"/>
                <a:cs typeface="Microsoft Sans Serif"/>
              </a:rPr>
              <a:t>XII.</a:t>
            </a:r>
            <a:r>
              <a:rPr sz="950" spc="-45" dirty="0">
                <a:latin typeface="Microsoft Sans Serif"/>
                <a:cs typeface="Microsoft Sans Serif"/>
              </a:rPr>
              <a:t> </a:t>
            </a:r>
            <a:r>
              <a:rPr sz="950" spc="-55" dirty="0">
                <a:latin typeface="Microsoft Sans Serif"/>
                <a:cs typeface="Microsoft Sans Serif"/>
              </a:rPr>
              <a:t>R</a:t>
            </a:r>
            <a:r>
              <a:rPr sz="750" spc="-55" dirty="0">
                <a:latin typeface="Microsoft Sans Serif"/>
                <a:cs typeface="Microsoft Sans Serif"/>
              </a:rPr>
              <a:t>EFERENCIAS</a:t>
            </a:r>
            <a:endParaRPr sz="750">
              <a:latin typeface="Microsoft Sans Serif"/>
              <a:cs typeface="Microsoft Sans Serif"/>
            </a:endParaRPr>
          </a:p>
          <a:p>
            <a:pPr marL="116839" marR="99695" indent="-116839">
              <a:lnSpc>
                <a:spcPct val="140000"/>
              </a:lnSpc>
              <a:spcBef>
                <a:spcPts val="340"/>
              </a:spcBef>
              <a:buAutoNum type="arabicPlain"/>
              <a:tabLst>
                <a:tab pos="116839" algn="l"/>
              </a:tabLst>
            </a:pPr>
            <a:r>
              <a:rPr sz="550" spc="-70" dirty="0">
                <a:latin typeface="Microsoft Sans Serif"/>
                <a:cs typeface="Microsoft Sans Serif"/>
              </a:rPr>
              <a:t>J.</a:t>
            </a:r>
            <a:r>
              <a:rPr sz="550" spc="-65" dirty="0">
                <a:latin typeface="Microsoft Sans Serif"/>
                <a:cs typeface="Microsoft Sans Serif"/>
              </a:rPr>
              <a:t> </a:t>
            </a:r>
            <a:r>
              <a:rPr sz="550" spc="10" dirty="0">
                <a:latin typeface="Microsoft Sans Serif"/>
                <a:cs typeface="Microsoft Sans Serif"/>
              </a:rPr>
              <a:t>Berdy,</a:t>
            </a:r>
            <a:r>
              <a:rPr sz="550" spc="5" dirty="0">
                <a:latin typeface="Microsoft Sans Serif"/>
                <a:cs typeface="Microsoft Sans Serif"/>
              </a:rPr>
              <a:t> </a:t>
            </a:r>
            <a:r>
              <a:rPr sz="550" spc="10" dirty="0">
                <a:latin typeface="Microsoft Sans Serif"/>
                <a:cs typeface="Microsoft Sans Serif"/>
              </a:rPr>
              <a:t>“Out-of-Step </a:t>
            </a:r>
            <a:r>
              <a:rPr sz="550" spc="15" dirty="0">
                <a:latin typeface="Microsoft Sans Serif"/>
                <a:cs typeface="Microsoft Sans Serif"/>
              </a:rPr>
              <a:t>Protection</a:t>
            </a:r>
            <a:r>
              <a:rPr sz="550" spc="5" dirty="0">
                <a:latin typeface="Microsoft Sans Serif"/>
                <a:cs typeface="Microsoft Sans Serif"/>
              </a:rPr>
              <a:t> </a:t>
            </a:r>
            <a:r>
              <a:rPr sz="550" spc="35" dirty="0">
                <a:latin typeface="Microsoft Sans Serif"/>
                <a:cs typeface="Microsoft Sans Serif"/>
              </a:rPr>
              <a:t>for</a:t>
            </a:r>
            <a:r>
              <a:rPr sz="550" spc="10" dirty="0">
                <a:latin typeface="Microsoft Sans Serif"/>
                <a:cs typeface="Microsoft Sans Serif"/>
              </a:rPr>
              <a:t> Generators”, </a:t>
            </a:r>
            <a:r>
              <a:rPr sz="550" spc="20" dirty="0">
                <a:latin typeface="Microsoft Sans Serif"/>
                <a:cs typeface="Microsoft Sans Serif"/>
              </a:rPr>
              <a:t>presentado</a:t>
            </a:r>
            <a:r>
              <a:rPr sz="550" spc="5" dirty="0">
                <a:latin typeface="Microsoft Sans Serif"/>
                <a:cs typeface="Microsoft Sans Serif"/>
              </a:rPr>
              <a:t> </a:t>
            </a:r>
            <a:r>
              <a:rPr sz="550" spc="15" dirty="0">
                <a:latin typeface="Microsoft Sans Serif"/>
                <a:cs typeface="Microsoft Sans Serif"/>
              </a:rPr>
              <a:t>en</a:t>
            </a:r>
            <a:r>
              <a:rPr sz="550" spc="10" dirty="0">
                <a:latin typeface="Microsoft Sans Serif"/>
                <a:cs typeface="Microsoft Sans Serif"/>
              </a:rPr>
              <a:t> </a:t>
            </a:r>
            <a:r>
              <a:rPr sz="550" spc="5" dirty="0">
                <a:latin typeface="Microsoft Sans Serif"/>
                <a:cs typeface="Microsoft Sans Serif"/>
              </a:rPr>
              <a:t>la </a:t>
            </a:r>
            <a:r>
              <a:rPr sz="550" spc="10" dirty="0">
                <a:latin typeface="Microsoft Sans Serif"/>
                <a:cs typeface="Microsoft Sans Serif"/>
              </a:rPr>
              <a:t>Conferencia </a:t>
            </a:r>
            <a:r>
              <a:rPr sz="550" spc="15" dirty="0">
                <a:latin typeface="Microsoft Sans Serif"/>
                <a:cs typeface="Microsoft Sans Serif"/>
              </a:rPr>
              <a:t>de</a:t>
            </a:r>
            <a:r>
              <a:rPr sz="550" spc="10" dirty="0">
                <a:latin typeface="Microsoft Sans Serif"/>
                <a:cs typeface="Microsoft Sans Serif"/>
              </a:rPr>
              <a:t> </a:t>
            </a:r>
            <a:r>
              <a:rPr sz="550" spc="-10" dirty="0">
                <a:latin typeface="Microsoft Sans Serif"/>
                <a:cs typeface="Microsoft Sans Serif"/>
              </a:rPr>
              <a:t>Relés</a:t>
            </a:r>
            <a:r>
              <a:rPr sz="550" spc="5" dirty="0">
                <a:latin typeface="Microsoft Sans Serif"/>
                <a:cs typeface="Microsoft Sans Serif"/>
              </a:rPr>
              <a:t> </a:t>
            </a:r>
            <a:r>
              <a:rPr sz="550" spc="15" dirty="0">
                <a:latin typeface="Microsoft Sans Serif"/>
                <a:cs typeface="Microsoft Sans Serif"/>
              </a:rPr>
              <a:t>de </a:t>
            </a:r>
            <a:r>
              <a:rPr sz="550" spc="-135" dirty="0">
                <a:latin typeface="Microsoft Sans Serif"/>
                <a:cs typeface="Microsoft Sans Serif"/>
              </a:rPr>
              <a:t> </a:t>
            </a:r>
            <a:r>
              <a:rPr sz="550" spc="10" dirty="0">
                <a:latin typeface="Microsoft Sans Serif"/>
                <a:cs typeface="Microsoft Sans Serif"/>
              </a:rPr>
              <a:t>Protección</a:t>
            </a:r>
            <a:r>
              <a:rPr sz="550" spc="-5" dirty="0">
                <a:latin typeface="Microsoft Sans Serif"/>
                <a:cs typeface="Microsoft Sans Serif"/>
              </a:rPr>
              <a:t> </a:t>
            </a:r>
            <a:r>
              <a:rPr sz="550" spc="15" dirty="0">
                <a:latin typeface="Microsoft Sans Serif"/>
                <a:cs typeface="Microsoft Sans Serif"/>
              </a:rPr>
              <a:t>del</a:t>
            </a:r>
            <a:r>
              <a:rPr sz="550" spc="-5" dirty="0">
                <a:latin typeface="Microsoft Sans Serif"/>
                <a:cs typeface="Microsoft Sans Serif"/>
              </a:rPr>
              <a:t> </a:t>
            </a:r>
            <a:r>
              <a:rPr sz="550" spc="30" dirty="0">
                <a:latin typeface="Microsoft Sans Serif"/>
                <a:cs typeface="Microsoft Sans Serif"/>
              </a:rPr>
              <a:t>Instituto</a:t>
            </a:r>
            <a:r>
              <a:rPr sz="550" spc="-5" dirty="0">
                <a:latin typeface="Microsoft Sans Serif"/>
                <a:cs typeface="Microsoft Sans Serif"/>
              </a:rPr>
              <a:t> </a:t>
            </a:r>
            <a:r>
              <a:rPr sz="550" spc="15" dirty="0">
                <a:latin typeface="Microsoft Sans Serif"/>
                <a:cs typeface="Microsoft Sans Serif"/>
              </a:rPr>
              <a:t>de</a:t>
            </a:r>
            <a:r>
              <a:rPr sz="550" spc="-5" dirty="0">
                <a:latin typeface="Microsoft Sans Serif"/>
                <a:cs typeface="Microsoft Sans Serif"/>
              </a:rPr>
              <a:t> </a:t>
            </a:r>
            <a:r>
              <a:rPr sz="550" spc="10" dirty="0">
                <a:latin typeface="Microsoft Sans Serif"/>
                <a:cs typeface="Microsoft Sans Serif"/>
              </a:rPr>
              <a:t>Tecnología</a:t>
            </a:r>
            <a:r>
              <a:rPr sz="550" spc="-5" dirty="0">
                <a:latin typeface="Microsoft Sans Serif"/>
                <a:cs typeface="Microsoft Sans Serif"/>
              </a:rPr>
              <a:t> </a:t>
            </a:r>
            <a:r>
              <a:rPr sz="550" spc="15" dirty="0">
                <a:latin typeface="Microsoft Sans Serif"/>
                <a:cs typeface="Microsoft Sans Serif"/>
              </a:rPr>
              <a:t>de</a:t>
            </a:r>
            <a:r>
              <a:rPr sz="550" dirty="0">
                <a:latin typeface="Microsoft Sans Serif"/>
                <a:cs typeface="Microsoft Sans Serif"/>
              </a:rPr>
              <a:t> </a:t>
            </a:r>
            <a:r>
              <a:rPr sz="550" spc="10" dirty="0">
                <a:latin typeface="Microsoft Sans Serif"/>
                <a:cs typeface="Microsoft Sans Serif"/>
              </a:rPr>
              <a:t>Georgia,</a:t>
            </a:r>
            <a:r>
              <a:rPr sz="550" spc="-5" dirty="0">
                <a:latin typeface="Microsoft Sans Serif"/>
                <a:cs typeface="Microsoft Sans Serif"/>
              </a:rPr>
              <a:t> </a:t>
            </a:r>
            <a:r>
              <a:rPr sz="550" spc="5" dirty="0">
                <a:latin typeface="Microsoft Sans Serif"/>
                <a:cs typeface="Microsoft Sans Serif"/>
              </a:rPr>
              <a:t>6</a:t>
            </a:r>
            <a:r>
              <a:rPr sz="550" spc="-5" dirty="0">
                <a:latin typeface="Microsoft Sans Serif"/>
                <a:cs typeface="Microsoft Sans Serif"/>
              </a:rPr>
              <a:t> </a:t>
            </a:r>
            <a:r>
              <a:rPr sz="550" spc="5" dirty="0">
                <a:latin typeface="Microsoft Sans Serif"/>
                <a:cs typeface="Microsoft Sans Serif"/>
              </a:rPr>
              <a:t>y</a:t>
            </a:r>
            <a:r>
              <a:rPr sz="550" spc="-5" dirty="0">
                <a:latin typeface="Microsoft Sans Serif"/>
                <a:cs typeface="Microsoft Sans Serif"/>
              </a:rPr>
              <a:t> </a:t>
            </a:r>
            <a:r>
              <a:rPr sz="550" spc="5" dirty="0">
                <a:latin typeface="Microsoft Sans Serif"/>
                <a:cs typeface="Microsoft Sans Serif"/>
              </a:rPr>
              <a:t>7</a:t>
            </a:r>
            <a:r>
              <a:rPr sz="550" spc="-5" dirty="0">
                <a:latin typeface="Microsoft Sans Serif"/>
                <a:cs typeface="Microsoft Sans Serif"/>
              </a:rPr>
              <a:t> </a:t>
            </a:r>
            <a:r>
              <a:rPr sz="550" spc="15" dirty="0">
                <a:latin typeface="Microsoft Sans Serif"/>
                <a:cs typeface="Microsoft Sans Serif"/>
              </a:rPr>
              <a:t>de</a:t>
            </a:r>
            <a:r>
              <a:rPr sz="550" spc="-5" dirty="0">
                <a:latin typeface="Microsoft Sans Serif"/>
                <a:cs typeface="Microsoft Sans Serif"/>
              </a:rPr>
              <a:t> </a:t>
            </a:r>
            <a:r>
              <a:rPr sz="550" spc="20" dirty="0">
                <a:latin typeface="Microsoft Sans Serif"/>
                <a:cs typeface="Microsoft Sans Serif"/>
              </a:rPr>
              <a:t>mayo</a:t>
            </a:r>
            <a:r>
              <a:rPr sz="550" dirty="0">
                <a:latin typeface="Microsoft Sans Serif"/>
                <a:cs typeface="Microsoft Sans Serif"/>
              </a:rPr>
              <a:t> </a:t>
            </a:r>
            <a:r>
              <a:rPr sz="550" spc="15" dirty="0">
                <a:latin typeface="Microsoft Sans Serif"/>
                <a:cs typeface="Microsoft Sans Serif"/>
              </a:rPr>
              <a:t>de</a:t>
            </a:r>
            <a:r>
              <a:rPr sz="550" spc="-5" dirty="0">
                <a:latin typeface="Microsoft Sans Serif"/>
                <a:cs typeface="Microsoft Sans Serif"/>
              </a:rPr>
              <a:t> </a:t>
            </a:r>
            <a:r>
              <a:rPr sz="550" spc="5" dirty="0">
                <a:latin typeface="Microsoft Sans Serif"/>
                <a:cs typeface="Microsoft Sans Serif"/>
              </a:rPr>
              <a:t>1976.</a:t>
            </a:r>
            <a:endParaRPr sz="550">
              <a:latin typeface="Microsoft Sans Serif"/>
              <a:cs typeface="Microsoft Sans Serif"/>
            </a:endParaRPr>
          </a:p>
          <a:p>
            <a:pPr marL="135890" marR="5080" indent="-135890">
              <a:lnSpc>
                <a:spcPct val="124600"/>
              </a:lnSpc>
              <a:spcBef>
                <a:spcPts val="150"/>
              </a:spcBef>
              <a:buAutoNum type="arabicPlain"/>
              <a:tabLst>
                <a:tab pos="135890" algn="l"/>
              </a:tabLst>
            </a:pPr>
            <a:r>
              <a:rPr sz="650" spc="-5" dirty="0">
                <a:latin typeface="Microsoft Sans Serif"/>
                <a:cs typeface="Microsoft Sans Serif"/>
              </a:rPr>
              <a:t>WD </a:t>
            </a:r>
            <a:r>
              <a:rPr sz="650" spc="10" dirty="0">
                <a:latin typeface="Microsoft Sans Serif"/>
                <a:cs typeface="Microsoft Sans Serif"/>
              </a:rPr>
              <a:t>Stevenson,Elementos</a:t>
            </a:r>
            <a:r>
              <a:rPr sz="650" dirty="0">
                <a:latin typeface="Microsoft Sans Serif"/>
                <a:cs typeface="Microsoft Sans Serif"/>
              </a:rPr>
              <a:t> </a:t>
            </a:r>
            <a:r>
              <a:rPr sz="650" spc="20" dirty="0">
                <a:latin typeface="Microsoft Sans Serif"/>
                <a:cs typeface="Microsoft Sans Serif"/>
              </a:rPr>
              <a:t>del</a:t>
            </a:r>
            <a:r>
              <a:rPr sz="650" dirty="0">
                <a:latin typeface="Microsoft Sans Serif"/>
                <a:cs typeface="Microsoft Sans Serif"/>
              </a:rPr>
              <a:t> </a:t>
            </a:r>
            <a:r>
              <a:rPr sz="650" spc="5" dirty="0">
                <a:latin typeface="Microsoft Sans Serif"/>
                <a:cs typeface="Microsoft Sans Serif"/>
              </a:rPr>
              <a:t>análisis</a:t>
            </a:r>
            <a:r>
              <a:rPr sz="650" dirty="0">
                <a:latin typeface="Microsoft Sans Serif"/>
                <a:cs typeface="Microsoft Sans Serif"/>
              </a:rPr>
              <a:t> </a:t>
            </a:r>
            <a:r>
              <a:rPr sz="650" spc="20" dirty="0">
                <a:latin typeface="Microsoft Sans Serif"/>
                <a:cs typeface="Microsoft Sans Serif"/>
              </a:rPr>
              <a:t>de</a:t>
            </a:r>
            <a:r>
              <a:rPr sz="650" dirty="0">
                <a:latin typeface="Microsoft Sans Serif"/>
                <a:cs typeface="Microsoft Sans Serif"/>
              </a:rPr>
              <a:t> </a:t>
            </a:r>
            <a:r>
              <a:rPr sz="650" spc="10" dirty="0">
                <a:latin typeface="Microsoft Sans Serif"/>
                <a:cs typeface="Microsoft Sans Serif"/>
              </a:rPr>
              <a:t>sistemas</a:t>
            </a:r>
            <a:r>
              <a:rPr sz="650" dirty="0">
                <a:latin typeface="Microsoft Sans Serif"/>
                <a:cs typeface="Microsoft Sans Serif"/>
              </a:rPr>
              <a:t> </a:t>
            </a:r>
            <a:r>
              <a:rPr sz="650" spc="20" dirty="0">
                <a:latin typeface="Microsoft Sans Serif"/>
                <a:cs typeface="Microsoft Sans Serif"/>
              </a:rPr>
              <a:t>de</a:t>
            </a:r>
            <a:r>
              <a:rPr sz="650" spc="-5" dirty="0">
                <a:latin typeface="Microsoft Sans Serif"/>
                <a:cs typeface="Microsoft Sans Serif"/>
              </a:rPr>
              <a:t> </a:t>
            </a:r>
            <a:r>
              <a:rPr sz="650" spc="15" dirty="0">
                <a:latin typeface="Microsoft Sans Serif"/>
                <a:cs typeface="Microsoft Sans Serif"/>
              </a:rPr>
              <a:t>energía.4ª</a:t>
            </a:r>
            <a:r>
              <a:rPr sz="650" dirty="0">
                <a:latin typeface="Microsoft Sans Serif"/>
                <a:cs typeface="Microsoft Sans Serif"/>
              </a:rPr>
              <a:t> </a:t>
            </a:r>
            <a:r>
              <a:rPr sz="650" spc="15" dirty="0">
                <a:latin typeface="Microsoft Sans Serif"/>
                <a:cs typeface="Microsoft Sans Serif"/>
              </a:rPr>
              <a:t>edición.</a:t>
            </a:r>
            <a:r>
              <a:rPr sz="650" dirty="0">
                <a:latin typeface="Microsoft Sans Serif"/>
                <a:cs typeface="Microsoft Sans Serif"/>
              </a:rPr>
              <a:t> </a:t>
            </a:r>
            <a:r>
              <a:rPr sz="650" spc="15" dirty="0">
                <a:latin typeface="Microsoft Sans Serif"/>
                <a:cs typeface="Microsoft Sans Serif"/>
              </a:rPr>
              <a:t>Nueva </a:t>
            </a:r>
            <a:r>
              <a:rPr sz="650" spc="-155" dirty="0">
                <a:latin typeface="Microsoft Sans Serif"/>
                <a:cs typeface="Microsoft Sans Serif"/>
              </a:rPr>
              <a:t> </a:t>
            </a:r>
            <a:r>
              <a:rPr sz="650" spc="5" dirty="0">
                <a:latin typeface="Microsoft Sans Serif"/>
                <a:cs typeface="Microsoft Sans Serif"/>
              </a:rPr>
              <a:t>York:</a:t>
            </a:r>
            <a:r>
              <a:rPr sz="650" spc="-10" dirty="0">
                <a:latin typeface="Microsoft Sans Serif"/>
                <a:cs typeface="Microsoft Sans Serif"/>
              </a:rPr>
              <a:t> </a:t>
            </a:r>
            <a:r>
              <a:rPr sz="650" spc="15" dirty="0">
                <a:latin typeface="Microsoft Sans Serif"/>
                <a:cs typeface="Microsoft Sans Serif"/>
              </a:rPr>
              <a:t>McGraw</a:t>
            </a:r>
            <a:r>
              <a:rPr sz="650" spc="-5" dirty="0">
                <a:latin typeface="Microsoft Sans Serif"/>
                <a:cs typeface="Microsoft Sans Serif"/>
              </a:rPr>
              <a:t> </a:t>
            </a:r>
            <a:r>
              <a:rPr sz="650" spc="10" dirty="0">
                <a:latin typeface="Microsoft Sans Serif"/>
                <a:cs typeface="Microsoft Sans Serif"/>
              </a:rPr>
              <a:t>Hill,</a:t>
            </a:r>
            <a:r>
              <a:rPr sz="650" spc="-5" dirty="0">
                <a:latin typeface="Microsoft Sans Serif"/>
                <a:cs typeface="Microsoft Sans Serif"/>
              </a:rPr>
              <a:t> </a:t>
            </a:r>
            <a:r>
              <a:rPr sz="650" spc="5" dirty="0">
                <a:latin typeface="Microsoft Sans Serif"/>
                <a:cs typeface="Microsoft Sans Serif"/>
              </a:rPr>
              <a:t>1982.</a:t>
            </a:r>
            <a:endParaRPr sz="650">
              <a:latin typeface="Microsoft Sans Serif"/>
              <a:cs typeface="Microsoft Sans Serif"/>
            </a:endParaRPr>
          </a:p>
          <a:p>
            <a:pPr marL="99695" marR="175895" indent="-99695">
              <a:lnSpc>
                <a:spcPct val="145400"/>
              </a:lnSpc>
              <a:spcBef>
                <a:spcPts val="175"/>
              </a:spcBef>
              <a:buSzPct val="81818"/>
              <a:buAutoNum type="arabicPlain"/>
              <a:tabLst>
                <a:tab pos="99695" algn="l"/>
              </a:tabLst>
            </a:pPr>
            <a:r>
              <a:rPr sz="550" spc="5" dirty="0">
                <a:latin typeface="Microsoft Sans Serif"/>
                <a:cs typeface="Microsoft Sans Serif"/>
              </a:rPr>
              <a:t>Práctica</a:t>
            </a:r>
            <a:r>
              <a:rPr sz="550" spc="-5" dirty="0">
                <a:latin typeface="Microsoft Sans Serif"/>
                <a:cs typeface="Microsoft Sans Serif"/>
              </a:rPr>
              <a:t> </a:t>
            </a:r>
            <a:r>
              <a:rPr sz="550" spc="20" dirty="0">
                <a:latin typeface="Microsoft Sans Serif"/>
                <a:cs typeface="Microsoft Sans Serif"/>
              </a:rPr>
              <a:t>recomendada</a:t>
            </a:r>
            <a:r>
              <a:rPr sz="550" dirty="0">
                <a:latin typeface="Microsoft Sans Serif"/>
                <a:cs typeface="Microsoft Sans Serif"/>
              </a:rPr>
              <a:t> </a:t>
            </a:r>
            <a:r>
              <a:rPr sz="550" spc="30" dirty="0">
                <a:latin typeface="Microsoft Sans Serif"/>
                <a:cs typeface="Microsoft Sans Serif"/>
              </a:rPr>
              <a:t>por</a:t>
            </a:r>
            <a:r>
              <a:rPr sz="550" dirty="0">
                <a:latin typeface="Microsoft Sans Serif"/>
                <a:cs typeface="Microsoft Sans Serif"/>
              </a:rPr>
              <a:t> </a:t>
            </a:r>
            <a:r>
              <a:rPr sz="550" spc="-40" dirty="0">
                <a:latin typeface="Microsoft Sans Serif"/>
                <a:cs typeface="Microsoft Sans Serif"/>
              </a:rPr>
              <a:t>IEEE</a:t>
            </a:r>
            <a:r>
              <a:rPr sz="550" dirty="0">
                <a:latin typeface="Microsoft Sans Serif"/>
                <a:cs typeface="Microsoft Sans Serif"/>
              </a:rPr>
              <a:t> </a:t>
            </a:r>
            <a:r>
              <a:rPr sz="550" spc="20" dirty="0">
                <a:latin typeface="Microsoft Sans Serif"/>
                <a:cs typeface="Microsoft Sans Serif"/>
              </a:rPr>
              <a:t>para</a:t>
            </a:r>
            <a:r>
              <a:rPr sz="550" dirty="0">
                <a:latin typeface="Microsoft Sans Serif"/>
                <a:cs typeface="Microsoft Sans Serif"/>
              </a:rPr>
              <a:t> </a:t>
            </a:r>
            <a:r>
              <a:rPr sz="550" spc="20" dirty="0">
                <a:latin typeface="Microsoft Sans Serif"/>
                <a:cs typeface="Microsoft Sans Serif"/>
              </a:rPr>
              <a:t>modelos</a:t>
            </a:r>
            <a:r>
              <a:rPr sz="550" spc="-5" dirty="0">
                <a:latin typeface="Microsoft Sans Serif"/>
                <a:cs typeface="Microsoft Sans Serif"/>
              </a:rPr>
              <a:t> </a:t>
            </a:r>
            <a:r>
              <a:rPr sz="550" spc="15" dirty="0">
                <a:latin typeface="Microsoft Sans Serif"/>
                <a:cs typeface="Microsoft Sans Serif"/>
              </a:rPr>
              <a:t>de</a:t>
            </a:r>
            <a:r>
              <a:rPr sz="550" dirty="0">
                <a:latin typeface="Microsoft Sans Serif"/>
                <a:cs typeface="Microsoft Sans Serif"/>
              </a:rPr>
              <a:t> </a:t>
            </a:r>
            <a:r>
              <a:rPr sz="550" spc="10" dirty="0">
                <a:latin typeface="Microsoft Sans Serif"/>
                <a:cs typeface="Microsoft Sans Serif"/>
              </a:rPr>
              <a:t>sistemas</a:t>
            </a:r>
            <a:r>
              <a:rPr sz="550" dirty="0">
                <a:latin typeface="Microsoft Sans Serif"/>
                <a:cs typeface="Microsoft Sans Serif"/>
              </a:rPr>
              <a:t> </a:t>
            </a:r>
            <a:r>
              <a:rPr sz="550" spc="15" dirty="0">
                <a:latin typeface="Microsoft Sans Serif"/>
                <a:cs typeface="Microsoft Sans Serif"/>
              </a:rPr>
              <a:t>de</a:t>
            </a:r>
            <a:r>
              <a:rPr sz="550" dirty="0">
                <a:latin typeface="Microsoft Sans Serif"/>
                <a:cs typeface="Microsoft Sans Serif"/>
              </a:rPr>
              <a:t> </a:t>
            </a:r>
            <a:r>
              <a:rPr sz="550" spc="10" dirty="0">
                <a:latin typeface="Microsoft Sans Serif"/>
                <a:cs typeface="Microsoft Sans Serif"/>
              </a:rPr>
              <a:t>excitación</a:t>
            </a:r>
            <a:r>
              <a:rPr sz="550" dirty="0">
                <a:latin typeface="Microsoft Sans Serif"/>
                <a:cs typeface="Microsoft Sans Serif"/>
              </a:rPr>
              <a:t> </a:t>
            </a:r>
            <a:r>
              <a:rPr sz="550" spc="20" dirty="0">
                <a:latin typeface="Microsoft Sans Serif"/>
                <a:cs typeface="Microsoft Sans Serif"/>
              </a:rPr>
              <a:t>para</a:t>
            </a:r>
            <a:r>
              <a:rPr sz="550" dirty="0">
                <a:latin typeface="Microsoft Sans Serif"/>
                <a:cs typeface="Microsoft Sans Serif"/>
              </a:rPr>
              <a:t> </a:t>
            </a:r>
            <a:r>
              <a:rPr sz="550" spc="15" dirty="0">
                <a:latin typeface="Microsoft Sans Serif"/>
                <a:cs typeface="Microsoft Sans Serif"/>
              </a:rPr>
              <a:t>estudios</a:t>
            </a:r>
            <a:r>
              <a:rPr sz="550" spc="-5" dirty="0">
                <a:latin typeface="Microsoft Sans Serif"/>
                <a:cs typeface="Microsoft Sans Serif"/>
              </a:rPr>
              <a:t> </a:t>
            </a:r>
            <a:r>
              <a:rPr sz="550" spc="15" dirty="0">
                <a:latin typeface="Microsoft Sans Serif"/>
                <a:cs typeface="Microsoft Sans Serif"/>
              </a:rPr>
              <a:t>de </a:t>
            </a:r>
            <a:r>
              <a:rPr sz="550" spc="-130" dirty="0">
                <a:latin typeface="Microsoft Sans Serif"/>
                <a:cs typeface="Microsoft Sans Serif"/>
              </a:rPr>
              <a:t> </a:t>
            </a:r>
            <a:r>
              <a:rPr sz="550" spc="15" dirty="0">
                <a:latin typeface="Microsoft Sans Serif"/>
                <a:cs typeface="Microsoft Sans Serif"/>
              </a:rPr>
              <a:t>estabilidad</a:t>
            </a:r>
            <a:r>
              <a:rPr sz="550" spc="-5" dirty="0">
                <a:latin typeface="Microsoft Sans Serif"/>
                <a:cs typeface="Microsoft Sans Serif"/>
              </a:rPr>
              <a:t> </a:t>
            </a:r>
            <a:r>
              <a:rPr sz="550" spc="15" dirty="0">
                <a:latin typeface="Microsoft Sans Serif"/>
                <a:cs typeface="Microsoft Sans Serif"/>
              </a:rPr>
              <a:t>de</a:t>
            </a:r>
            <a:r>
              <a:rPr sz="550" spc="-5" dirty="0">
                <a:latin typeface="Microsoft Sans Serif"/>
                <a:cs typeface="Microsoft Sans Serif"/>
              </a:rPr>
              <a:t> </a:t>
            </a:r>
            <a:r>
              <a:rPr sz="550" spc="10" dirty="0">
                <a:latin typeface="Microsoft Sans Serif"/>
                <a:cs typeface="Microsoft Sans Serif"/>
              </a:rPr>
              <a:t>sistemas</a:t>
            </a:r>
            <a:r>
              <a:rPr sz="550" spc="-5" dirty="0">
                <a:latin typeface="Microsoft Sans Serif"/>
                <a:cs typeface="Microsoft Sans Serif"/>
              </a:rPr>
              <a:t> </a:t>
            </a:r>
            <a:r>
              <a:rPr sz="550" spc="15" dirty="0">
                <a:latin typeface="Microsoft Sans Serif"/>
                <a:cs typeface="Microsoft Sans Serif"/>
              </a:rPr>
              <a:t>de</a:t>
            </a:r>
            <a:r>
              <a:rPr sz="550" dirty="0">
                <a:latin typeface="Microsoft Sans Serif"/>
                <a:cs typeface="Microsoft Sans Serif"/>
              </a:rPr>
              <a:t> </a:t>
            </a:r>
            <a:r>
              <a:rPr sz="550" spc="10" dirty="0">
                <a:latin typeface="Microsoft Sans Serif"/>
                <a:cs typeface="Microsoft Sans Serif"/>
              </a:rPr>
              <a:t>energía,Estándar</a:t>
            </a:r>
            <a:r>
              <a:rPr sz="550" spc="-5" dirty="0">
                <a:latin typeface="Microsoft Sans Serif"/>
                <a:cs typeface="Microsoft Sans Serif"/>
              </a:rPr>
              <a:t> </a:t>
            </a:r>
            <a:r>
              <a:rPr sz="550" spc="-40" dirty="0">
                <a:latin typeface="Microsoft Sans Serif"/>
                <a:cs typeface="Microsoft Sans Serif"/>
              </a:rPr>
              <a:t>IEEE</a:t>
            </a:r>
            <a:r>
              <a:rPr sz="550" spc="-5" dirty="0">
                <a:latin typeface="Microsoft Sans Serif"/>
                <a:cs typeface="Microsoft Sans Serif"/>
              </a:rPr>
              <a:t> </a:t>
            </a:r>
            <a:r>
              <a:rPr sz="550" dirty="0">
                <a:latin typeface="Microsoft Sans Serif"/>
                <a:cs typeface="Microsoft Sans Serif"/>
              </a:rPr>
              <a:t>421.5-2005.</a:t>
            </a:r>
            <a:endParaRPr sz="550">
              <a:latin typeface="Microsoft Sans Serif"/>
              <a:cs typeface="Microsoft Sans Serif"/>
            </a:endParaRPr>
          </a:p>
          <a:p>
            <a:pPr marL="154940" marR="576580" indent="-154940">
              <a:lnSpc>
                <a:spcPct val="105400"/>
              </a:lnSpc>
              <a:spcBef>
                <a:spcPts val="265"/>
              </a:spcBef>
              <a:buAutoNum type="arabicPlain"/>
              <a:tabLst>
                <a:tab pos="154940" algn="l"/>
              </a:tabLst>
            </a:pPr>
            <a:r>
              <a:rPr sz="750" spc="-5" dirty="0">
                <a:latin typeface="Microsoft Sans Serif"/>
                <a:cs typeface="Microsoft Sans Serif"/>
              </a:rPr>
              <a:t>O. </a:t>
            </a:r>
            <a:r>
              <a:rPr sz="750" spc="10" dirty="0">
                <a:latin typeface="Microsoft Sans Serif"/>
                <a:cs typeface="Microsoft Sans Serif"/>
              </a:rPr>
              <a:t>Aanstad,</a:t>
            </a:r>
            <a:r>
              <a:rPr sz="750" dirty="0">
                <a:latin typeface="Microsoft Sans Serif"/>
                <a:cs typeface="Microsoft Sans Serif"/>
              </a:rPr>
              <a:t> </a:t>
            </a:r>
            <a:r>
              <a:rPr sz="750" spc="-105" dirty="0">
                <a:latin typeface="Microsoft Sans Serif"/>
                <a:cs typeface="Microsoft Sans Serif"/>
              </a:rPr>
              <a:t>GJ</a:t>
            </a:r>
            <a:r>
              <a:rPr sz="750" spc="-90" dirty="0">
                <a:latin typeface="Microsoft Sans Serif"/>
                <a:cs typeface="Microsoft Sans Serif"/>
              </a:rPr>
              <a:t> </a:t>
            </a:r>
            <a:r>
              <a:rPr sz="750" spc="20" dirty="0">
                <a:latin typeface="Microsoft Sans Serif"/>
                <a:cs typeface="Microsoft Sans Serif"/>
              </a:rPr>
              <a:t>Bartok,</a:t>
            </a:r>
            <a:r>
              <a:rPr sz="750" dirty="0">
                <a:latin typeface="Microsoft Sans Serif"/>
                <a:cs typeface="Microsoft Sans Serif"/>
              </a:rPr>
              <a:t> </a:t>
            </a:r>
            <a:r>
              <a:rPr sz="750" spc="10" dirty="0">
                <a:latin typeface="Microsoft Sans Serif"/>
                <a:cs typeface="Microsoft Sans Serif"/>
              </a:rPr>
              <a:t>DH</a:t>
            </a:r>
            <a:r>
              <a:rPr sz="750" dirty="0">
                <a:latin typeface="Microsoft Sans Serif"/>
                <a:cs typeface="Microsoft Sans Serif"/>
              </a:rPr>
              <a:t> </a:t>
            </a:r>
            <a:r>
              <a:rPr sz="750" spc="15" dirty="0">
                <a:latin typeface="Microsoft Sans Serif"/>
                <a:cs typeface="Microsoft Sans Serif"/>
              </a:rPr>
              <a:t>Berry,</a:t>
            </a:r>
            <a:r>
              <a:rPr sz="750" dirty="0">
                <a:latin typeface="Microsoft Sans Serif"/>
                <a:cs typeface="Microsoft Sans Serif"/>
              </a:rPr>
              <a:t> </a:t>
            </a:r>
            <a:r>
              <a:rPr sz="750" spc="-60" dirty="0">
                <a:latin typeface="Microsoft Sans Serif"/>
                <a:cs typeface="Microsoft Sans Serif"/>
              </a:rPr>
              <a:t>RT</a:t>
            </a:r>
            <a:r>
              <a:rPr sz="750" dirty="0">
                <a:latin typeface="Microsoft Sans Serif"/>
                <a:cs typeface="Microsoft Sans Serif"/>
              </a:rPr>
              <a:t> </a:t>
            </a:r>
            <a:r>
              <a:rPr sz="750" spc="10" dirty="0">
                <a:latin typeface="Microsoft Sans Serif"/>
                <a:cs typeface="Microsoft Sans Serif"/>
              </a:rPr>
              <a:t>Byerly,</a:t>
            </a:r>
            <a:r>
              <a:rPr sz="750" dirty="0">
                <a:latin typeface="Microsoft Sans Serif"/>
                <a:cs typeface="Microsoft Sans Serif"/>
              </a:rPr>
              <a:t> </a:t>
            </a:r>
            <a:r>
              <a:rPr sz="750" spc="-60" dirty="0">
                <a:latin typeface="Microsoft Sans Serif"/>
                <a:cs typeface="Microsoft Sans Serif"/>
              </a:rPr>
              <a:t>FP</a:t>
            </a:r>
            <a:r>
              <a:rPr sz="750" dirty="0">
                <a:latin typeface="Microsoft Sans Serif"/>
                <a:cs typeface="Microsoft Sans Serif"/>
              </a:rPr>
              <a:t> </a:t>
            </a:r>
            <a:r>
              <a:rPr sz="750" spc="15" dirty="0">
                <a:latin typeface="Microsoft Sans Serif"/>
                <a:cs typeface="Microsoft Sans Serif"/>
              </a:rPr>
              <a:t>DeMello, </a:t>
            </a:r>
            <a:r>
              <a:rPr sz="750" spc="-185" dirty="0">
                <a:latin typeface="Microsoft Sans Serif"/>
                <a:cs typeface="Microsoft Sans Serif"/>
              </a:rPr>
              <a:t> </a:t>
            </a:r>
            <a:r>
              <a:rPr sz="750" spc="-35" dirty="0">
                <a:latin typeface="Microsoft Sans Serif"/>
                <a:cs typeface="Microsoft Sans Serif"/>
              </a:rPr>
              <a:t>RD</a:t>
            </a:r>
            <a:r>
              <a:rPr sz="750" spc="-5" dirty="0">
                <a:latin typeface="Microsoft Sans Serif"/>
                <a:cs typeface="Microsoft Sans Serif"/>
              </a:rPr>
              <a:t> </a:t>
            </a:r>
            <a:r>
              <a:rPr sz="750" spc="25" dirty="0">
                <a:latin typeface="Microsoft Sans Serif"/>
                <a:cs typeface="Microsoft Sans Serif"/>
              </a:rPr>
              <a:t>Dunlop,</a:t>
            </a:r>
            <a:r>
              <a:rPr sz="750" spc="-5" dirty="0">
                <a:latin typeface="Microsoft Sans Serif"/>
                <a:cs typeface="Microsoft Sans Serif"/>
              </a:rPr>
              <a:t> </a:t>
            </a:r>
            <a:r>
              <a:rPr sz="750" spc="15" dirty="0">
                <a:latin typeface="Microsoft Sans Serif"/>
                <a:cs typeface="Microsoft Sans Serif"/>
              </a:rPr>
              <a:t>DN</a:t>
            </a:r>
            <a:r>
              <a:rPr sz="750" spc="-5" dirty="0">
                <a:latin typeface="Microsoft Sans Serif"/>
                <a:cs typeface="Microsoft Sans Serif"/>
              </a:rPr>
              <a:t> </a:t>
            </a:r>
            <a:r>
              <a:rPr sz="750" spc="10" dirty="0">
                <a:latin typeface="Microsoft Sans Serif"/>
                <a:cs typeface="Microsoft Sans Serif"/>
              </a:rPr>
              <a:t>Ewart,</a:t>
            </a:r>
            <a:r>
              <a:rPr sz="750" spc="-5" dirty="0">
                <a:latin typeface="Microsoft Sans Serif"/>
                <a:cs typeface="Microsoft Sans Serif"/>
              </a:rPr>
              <a:t> </a:t>
            </a:r>
            <a:r>
              <a:rPr sz="750" spc="20" dirty="0">
                <a:latin typeface="Microsoft Sans Serif"/>
                <a:cs typeface="Microsoft Sans Serif"/>
              </a:rPr>
              <a:t>BM</a:t>
            </a:r>
            <a:r>
              <a:rPr sz="750" spc="-5" dirty="0">
                <a:latin typeface="Microsoft Sans Serif"/>
                <a:cs typeface="Microsoft Sans Serif"/>
              </a:rPr>
              <a:t> Fox, LH </a:t>
            </a:r>
            <a:r>
              <a:rPr sz="750" dirty="0">
                <a:latin typeface="Microsoft Sans Serif"/>
                <a:cs typeface="Microsoft Sans Serif"/>
              </a:rPr>
              <a:t>Johnson,</a:t>
            </a:r>
            <a:r>
              <a:rPr sz="750" spc="-5" dirty="0">
                <a:latin typeface="Microsoft Sans Serif"/>
                <a:cs typeface="Microsoft Sans Serif"/>
              </a:rPr>
              <a:t> </a:t>
            </a:r>
            <a:r>
              <a:rPr sz="750" spc="-125" dirty="0">
                <a:latin typeface="Microsoft Sans Serif"/>
                <a:cs typeface="Microsoft Sans Serif"/>
              </a:rPr>
              <a:t>RJ</a:t>
            </a:r>
            <a:r>
              <a:rPr sz="750" spc="-5" dirty="0">
                <a:latin typeface="Microsoft Sans Serif"/>
                <a:cs typeface="Microsoft Sans Serif"/>
              </a:rPr>
              <a:t> </a:t>
            </a:r>
            <a:r>
              <a:rPr sz="750" spc="15" dirty="0">
                <a:latin typeface="Microsoft Sans Serif"/>
                <a:cs typeface="Microsoft Sans Serif"/>
              </a:rPr>
              <a:t>Mills,</a:t>
            </a:r>
            <a:endParaRPr sz="750">
              <a:latin typeface="Microsoft Sans Serif"/>
              <a:cs typeface="Microsoft Sans Serif"/>
            </a:endParaRPr>
          </a:p>
          <a:p>
            <a:pPr marL="239395" marR="14604">
              <a:lnSpc>
                <a:spcPts val="960"/>
              </a:lnSpc>
              <a:spcBef>
                <a:spcPts val="55"/>
              </a:spcBef>
            </a:pPr>
            <a:r>
              <a:rPr sz="600" spc="-5" dirty="0">
                <a:latin typeface="Microsoft Sans Serif"/>
                <a:cs typeface="Microsoft Sans Serif"/>
              </a:rPr>
              <a:t>DW </a:t>
            </a:r>
            <a:r>
              <a:rPr sz="600" spc="10" dirty="0">
                <a:latin typeface="Microsoft Sans Serif"/>
                <a:cs typeface="Microsoft Sans Serif"/>
              </a:rPr>
              <a:t>Tschappat </a:t>
            </a:r>
            <a:r>
              <a:rPr sz="600" spc="5" dirty="0">
                <a:latin typeface="Microsoft Sans Serif"/>
                <a:cs typeface="Microsoft Sans Serif"/>
              </a:rPr>
              <a:t>y </a:t>
            </a:r>
            <a:r>
              <a:rPr sz="600" spc="-55" dirty="0">
                <a:latin typeface="Microsoft Sans Serif"/>
                <a:cs typeface="Microsoft Sans Serif"/>
              </a:rPr>
              <a:t>CC </a:t>
            </a:r>
            <a:r>
              <a:rPr sz="600" spc="10" dirty="0">
                <a:latin typeface="Microsoft Sans Serif"/>
                <a:cs typeface="Microsoft Sans Serif"/>
              </a:rPr>
              <a:t>Young, </a:t>
            </a:r>
            <a:r>
              <a:rPr sz="600" spc="20" dirty="0">
                <a:latin typeface="Microsoft Sans Serif"/>
                <a:cs typeface="Microsoft Sans Serif"/>
              </a:rPr>
              <a:t>“Modelos </a:t>
            </a:r>
            <a:r>
              <a:rPr sz="600" spc="15" dirty="0">
                <a:latin typeface="Microsoft Sans Serif"/>
                <a:cs typeface="Microsoft Sans Serif"/>
              </a:rPr>
              <a:t>dinámicos </a:t>
            </a:r>
            <a:r>
              <a:rPr sz="600" spc="20" dirty="0">
                <a:latin typeface="Microsoft Sans Serif"/>
                <a:cs typeface="Microsoft Sans Serif"/>
              </a:rPr>
              <a:t>para </a:t>
            </a:r>
            <a:r>
              <a:rPr sz="600" spc="25" dirty="0">
                <a:latin typeface="Microsoft Sans Serif"/>
                <a:cs typeface="Microsoft Sans Serif"/>
              </a:rPr>
              <a:t>turbinas </a:t>
            </a:r>
            <a:r>
              <a:rPr sz="600" spc="20" dirty="0">
                <a:latin typeface="Microsoft Sans Serif"/>
                <a:cs typeface="Microsoft Sans Serif"/>
              </a:rPr>
              <a:t>de vapor </a:t>
            </a:r>
            <a:r>
              <a:rPr sz="600" dirty="0">
                <a:latin typeface="Microsoft Sans Serif"/>
                <a:cs typeface="Microsoft Sans Serif"/>
              </a:rPr>
              <a:t>e </a:t>
            </a:r>
            <a:r>
              <a:rPr sz="600" spc="5" dirty="0">
                <a:latin typeface="Microsoft Sans Serif"/>
                <a:cs typeface="Microsoft Sans Serif"/>
              </a:rPr>
              <a:t> </a:t>
            </a:r>
            <a:r>
              <a:rPr sz="600" spc="15" dirty="0">
                <a:latin typeface="Microsoft Sans Serif"/>
                <a:cs typeface="Microsoft Sans Serif"/>
              </a:rPr>
              <a:t>hidroeléctricas </a:t>
            </a:r>
            <a:r>
              <a:rPr sz="600" spc="20" dirty="0">
                <a:latin typeface="Microsoft Sans Serif"/>
                <a:cs typeface="Microsoft Sans Serif"/>
              </a:rPr>
              <a:t>en </a:t>
            </a:r>
            <a:r>
              <a:rPr sz="600" spc="15" dirty="0">
                <a:latin typeface="Microsoft Sans Serif"/>
                <a:cs typeface="Microsoft Sans Serif"/>
              </a:rPr>
              <a:t>estudios </a:t>
            </a:r>
            <a:r>
              <a:rPr sz="600" spc="20" dirty="0">
                <a:latin typeface="Microsoft Sans Serif"/>
                <a:cs typeface="Microsoft Sans Serif"/>
              </a:rPr>
              <a:t>de </a:t>
            </a:r>
            <a:r>
              <a:rPr sz="600" spc="10" dirty="0">
                <a:latin typeface="Microsoft Sans Serif"/>
                <a:cs typeface="Microsoft Sans Serif"/>
              </a:rPr>
              <a:t>sistemas </a:t>
            </a:r>
            <a:r>
              <a:rPr sz="600" spc="20" dirty="0">
                <a:latin typeface="Microsoft Sans Serif"/>
                <a:cs typeface="Microsoft Sans Serif"/>
              </a:rPr>
              <a:t>de </a:t>
            </a:r>
            <a:r>
              <a:rPr sz="600" spc="10" dirty="0">
                <a:latin typeface="Microsoft Sans Serif"/>
                <a:cs typeface="Microsoft Sans Serif"/>
              </a:rPr>
              <a:t>energía”,Transacciones </a:t>
            </a:r>
            <a:r>
              <a:rPr sz="600" spc="-45" dirty="0">
                <a:latin typeface="Microsoft Sans Serif"/>
                <a:cs typeface="Microsoft Sans Serif"/>
              </a:rPr>
              <a:t>IEEE </a:t>
            </a:r>
            <a:r>
              <a:rPr sz="600" spc="20" dirty="0">
                <a:latin typeface="Microsoft Sans Serif"/>
                <a:cs typeface="Microsoft Sans Serif"/>
              </a:rPr>
              <a:t>sobre </a:t>
            </a:r>
            <a:r>
              <a:rPr sz="600" spc="25" dirty="0">
                <a:latin typeface="Microsoft Sans Serif"/>
                <a:cs typeface="Microsoft Sans Serif"/>
              </a:rPr>
              <a:t> </a:t>
            </a:r>
            <a:r>
              <a:rPr sz="600" spc="15" dirty="0">
                <a:latin typeface="Microsoft Sans Serif"/>
                <a:cs typeface="Microsoft Sans Serif"/>
              </a:rPr>
              <a:t>aparatos</a:t>
            </a:r>
            <a:r>
              <a:rPr sz="600" spc="-5" dirty="0">
                <a:latin typeface="Microsoft Sans Serif"/>
                <a:cs typeface="Microsoft Sans Serif"/>
              </a:rPr>
              <a:t> </a:t>
            </a:r>
            <a:r>
              <a:rPr sz="600" spc="5" dirty="0">
                <a:latin typeface="Microsoft Sans Serif"/>
                <a:cs typeface="Microsoft Sans Serif"/>
              </a:rPr>
              <a:t>y</a:t>
            </a:r>
            <a:r>
              <a:rPr sz="600" dirty="0">
                <a:latin typeface="Microsoft Sans Serif"/>
                <a:cs typeface="Microsoft Sans Serif"/>
              </a:rPr>
              <a:t> </a:t>
            </a:r>
            <a:r>
              <a:rPr sz="600" spc="10" dirty="0">
                <a:latin typeface="Microsoft Sans Serif"/>
                <a:cs typeface="Microsoft Sans Serif"/>
              </a:rPr>
              <a:t>sistemas</a:t>
            </a:r>
            <a:r>
              <a:rPr sz="600" spc="-5" dirty="0">
                <a:latin typeface="Microsoft Sans Serif"/>
                <a:cs typeface="Microsoft Sans Serif"/>
              </a:rPr>
              <a:t> </a:t>
            </a:r>
            <a:r>
              <a:rPr sz="600" spc="20" dirty="0">
                <a:latin typeface="Microsoft Sans Serif"/>
                <a:cs typeface="Microsoft Sans Serif"/>
              </a:rPr>
              <a:t>de</a:t>
            </a:r>
            <a:r>
              <a:rPr sz="600" dirty="0">
                <a:latin typeface="Microsoft Sans Serif"/>
                <a:cs typeface="Microsoft Sans Serif"/>
              </a:rPr>
              <a:t> energía,PAS-92, </a:t>
            </a:r>
            <a:r>
              <a:rPr sz="600" spc="35" dirty="0">
                <a:latin typeface="Microsoft Sans Serif"/>
                <a:cs typeface="Microsoft Sans Serif"/>
              </a:rPr>
              <a:t>número</a:t>
            </a:r>
            <a:r>
              <a:rPr sz="600" spc="-5" dirty="0">
                <a:latin typeface="Microsoft Sans Serif"/>
                <a:cs typeface="Microsoft Sans Serif"/>
              </a:rPr>
              <a:t> </a:t>
            </a:r>
            <a:r>
              <a:rPr sz="600" dirty="0">
                <a:latin typeface="Microsoft Sans Serif"/>
                <a:cs typeface="Microsoft Sans Serif"/>
              </a:rPr>
              <a:t>6, </a:t>
            </a:r>
            <a:r>
              <a:rPr sz="600" spc="10" dirty="0">
                <a:latin typeface="Microsoft Sans Serif"/>
                <a:cs typeface="Microsoft Sans Serif"/>
              </a:rPr>
              <a:t>págs.</a:t>
            </a:r>
            <a:r>
              <a:rPr sz="600" dirty="0">
                <a:latin typeface="Microsoft Sans Serif"/>
                <a:cs typeface="Microsoft Sans Serif"/>
              </a:rPr>
              <a:t> </a:t>
            </a:r>
            <a:r>
              <a:rPr sz="600" spc="5" dirty="0">
                <a:latin typeface="Microsoft Sans Serif"/>
                <a:cs typeface="Microsoft Sans Serif"/>
              </a:rPr>
              <a:t>1904-1915,</a:t>
            </a:r>
            <a:r>
              <a:rPr sz="600" spc="-5" dirty="0">
                <a:latin typeface="Microsoft Sans Serif"/>
                <a:cs typeface="Microsoft Sans Serif"/>
              </a:rPr>
              <a:t> </a:t>
            </a:r>
            <a:r>
              <a:rPr sz="600" spc="25" dirty="0">
                <a:latin typeface="Microsoft Sans Serif"/>
                <a:cs typeface="Microsoft Sans Serif"/>
              </a:rPr>
              <a:t>noviembre</a:t>
            </a:r>
            <a:r>
              <a:rPr sz="600" dirty="0">
                <a:latin typeface="Microsoft Sans Serif"/>
                <a:cs typeface="Microsoft Sans Serif"/>
              </a:rPr>
              <a:t> </a:t>
            </a:r>
            <a:r>
              <a:rPr sz="600" spc="20" dirty="0">
                <a:latin typeface="Microsoft Sans Serif"/>
                <a:cs typeface="Microsoft Sans Serif"/>
              </a:rPr>
              <a:t>de </a:t>
            </a:r>
            <a:r>
              <a:rPr sz="600" spc="-145" dirty="0">
                <a:latin typeface="Microsoft Sans Serif"/>
                <a:cs typeface="Microsoft Sans Serif"/>
              </a:rPr>
              <a:t> </a:t>
            </a:r>
            <a:r>
              <a:rPr sz="600" spc="5" dirty="0">
                <a:latin typeface="Microsoft Sans Serif"/>
                <a:cs typeface="Microsoft Sans Serif"/>
              </a:rPr>
              <a:t>1973.</a:t>
            </a:r>
            <a:endParaRPr sz="600">
              <a:latin typeface="Microsoft Sans Serif"/>
              <a:cs typeface="Microsoft Sans Serif"/>
            </a:endParaRPr>
          </a:p>
        </p:txBody>
      </p:sp>
      <p:sp>
        <p:nvSpPr>
          <p:cNvPr id="6" name="object 6"/>
          <p:cNvSpPr txBox="1"/>
          <p:nvPr/>
        </p:nvSpPr>
        <p:spPr>
          <a:xfrm>
            <a:off x="1415256" y="1881380"/>
            <a:ext cx="7422250" cy="3098541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124585">
              <a:lnSpc>
                <a:spcPct val="100000"/>
              </a:lnSpc>
              <a:spcBef>
                <a:spcPts val="100"/>
              </a:spcBef>
            </a:pPr>
            <a:r>
              <a:rPr sz="950" spc="-10" dirty="0">
                <a:latin typeface="Microsoft Sans Serif"/>
                <a:cs typeface="Microsoft Sans Serif"/>
              </a:rPr>
              <a:t>XI.</a:t>
            </a:r>
            <a:r>
              <a:rPr sz="950" spc="-40" dirty="0">
                <a:latin typeface="Microsoft Sans Serif"/>
                <a:cs typeface="Microsoft Sans Serif"/>
              </a:rPr>
              <a:t> </a:t>
            </a:r>
            <a:r>
              <a:rPr sz="950" spc="-30" dirty="0">
                <a:latin typeface="Microsoft Sans Serif"/>
                <a:cs typeface="Microsoft Sans Serif"/>
              </a:rPr>
              <a:t>C</a:t>
            </a:r>
            <a:r>
              <a:rPr sz="750" spc="-30" dirty="0">
                <a:latin typeface="Microsoft Sans Serif"/>
                <a:cs typeface="Microsoft Sans Serif"/>
              </a:rPr>
              <a:t>ONCLUSIONES</a:t>
            </a:r>
            <a:endParaRPr sz="750">
              <a:latin typeface="Microsoft Sans Serif"/>
              <a:cs typeface="Microsoft Sans Serif"/>
            </a:endParaRPr>
          </a:p>
          <a:p>
            <a:pPr marL="12700" marR="88265" indent="154940">
              <a:lnSpc>
                <a:spcPct val="143100"/>
              </a:lnSpc>
              <a:spcBef>
                <a:spcPts val="270"/>
              </a:spcBef>
            </a:pPr>
            <a:r>
              <a:rPr sz="700" spc="-10" dirty="0">
                <a:latin typeface="Microsoft Sans Serif"/>
                <a:cs typeface="Microsoft Sans Serif"/>
              </a:rPr>
              <a:t>Este</a:t>
            </a:r>
            <a:r>
              <a:rPr sz="700" dirty="0">
                <a:latin typeface="Microsoft Sans Serif"/>
                <a:cs typeface="Microsoft Sans Serif"/>
              </a:rPr>
              <a:t> </a:t>
            </a:r>
            <a:r>
              <a:rPr sz="700" spc="25" dirty="0">
                <a:latin typeface="Microsoft Sans Serif"/>
                <a:cs typeface="Microsoft Sans Serif"/>
              </a:rPr>
              <a:t>capítulo</a:t>
            </a:r>
            <a:r>
              <a:rPr sz="700" dirty="0">
                <a:latin typeface="Microsoft Sans Serif"/>
                <a:cs typeface="Microsoft Sans Serif"/>
              </a:rPr>
              <a:t> </a:t>
            </a:r>
            <a:r>
              <a:rPr sz="700" spc="30" dirty="0">
                <a:latin typeface="Microsoft Sans Serif"/>
                <a:cs typeface="Microsoft Sans Serif"/>
              </a:rPr>
              <a:t>proporciona</a:t>
            </a:r>
            <a:r>
              <a:rPr sz="700" dirty="0">
                <a:latin typeface="Microsoft Sans Serif"/>
                <a:cs typeface="Microsoft Sans Serif"/>
              </a:rPr>
              <a:t> </a:t>
            </a:r>
            <a:r>
              <a:rPr sz="700" spc="20" dirty="0">
                <a:latin typeface="Microsoft Sans Serif"/>
                <a:cs typeface="Microsoft Sans Serif"/>
              </a:rPr>
              <a:t>pautas</a:t>
            </a:r>
            <a:r>
              <a:rPr sz="700" dirty="0">
                <a:latin typeface="Microsoft Sans Serif"/>
                <a:cs typeface="Microsoft Sans Serif"/>
              </a:rPr>
              <a:t> </a:t>
            </a:r>
            <a:r>
              <a:rPr sz="700" spc="15" dirty="0">
                <a:latin typeface="Microsoft Sans Serif"/>
                <a:cs typeface="Microsoft Sans Serif"/>
              </a:rPr>
              <a:t>generales</a:t>
            </a:r>
            <a:r>
              <a:rPr sz="700" dirty="0">
                <a:latin typeface="Microsoft Sans Serif"/>
                <a:cs typeface="Microsoft Sans Serif"/>
              </a:rPr>
              <a:t> </a:t>
            </a:r>
            <a:r>
              <a:rPr sz="700" spc="20" dirty="0">
                <a:latin typeface="Microsoft Sans Serif"/>
                <a:cs typeface="Microsoft Sans Serif"/>
              </a:rPr>
              <a:t>sobre</a:t>
            </a:r>
            <a:r>
              <a:rPr sz="700" spc="5" dirty="0">
                <a:latin typeface="Microsoft Sans Serif"/>
                <a:cs typeface="Microsoft Sans Serif"/>
              </a:rPr>
              <a:t> </a:t>
            </a:r>
            <a:r>
              <a:rPr sz="700" spc="10" dirty="0">
                <a:latin typeface="Microsoft Sans Serif"/>
                <a:cs typeface="Microsoft Sans Serif"/>
              </a:rPr>
              <a:t>la</a:t>
            </a:r>
            <a:r>
              <a:rPr sz="700" dirty="0">
                <a:latin typeface="Microsoft Sans Serif"/>
                <a:cs typeface="Microsoft Sans Serif"/>
              </a:rPr>
              <a:t> </a:t>
            </a:r>
            <a:r>
              <a:rPr sz="700" spc="15" dirty="0">
                <a:latin typeface="Microsoft Sans Serif"/>
                <a:cs typeface="Microsoft Sans Serif"/>
              </a:rPr>
              <a:t>aplicación</a:t>
            </a:r>
            <a:r>
              <a:rPr sz="700" dirty="0">
                <a:latin typeface="Microsoft Sans Serif"/>
                <a:cs typeface="Microsoft Sans Serif"/>
              </a:rPr>
              <a:t> </a:t>
            </a:r>
            <a:r>
              <a:rPr sz="700" spc="20" dirty="0">
                <a:latin typeface="Microsoft Sans Serif"/>
                <a:cs typeface="Microsoft Sans Serif"/>
              </a:rPr>
              <a:t>de</a:t>
            </a:r>
            <a:r>
              <a:rPr sz="700" dirty="0">
                <a:latin typeface="Microsoft Sans Serif"/>
                <a:cs typeface="Microsoft Sans Serif"/>
              </a:rPr>
              <a:t> </a:t>
            </a:r>
            <a:r>
              <a:rPr sz="700" spc="10" dirty="0">
                <a:latin typeface="Microsoft Sans Serif"/>
                <a:cs typeface="Microsoft Sans Serif"/>
              </a:rPr>
              <a:t>relés </a:t>
            </a:r>
            <a:r>
              <a:rPr sz="700" spc="-170" dirty="0">
                <a:latin typeface="Microsoft Sans Serif"/>
                <a:cs typeface="Microsoft Sans Serif"/>
              </a:rPr>
              <a:t> </a:t>
            </a:r>
            <a:r>
              <a:rPr sz="700" spc="10" dirty="0">
                <a:latin typeface="Microsoft Sans Serif"/>
                <a:cs typeface="Microsoft Sans Serif"/>
              </a:rPr>
              <a:t>desfasados</a:t>
            </a:r>
            <a:r>
              <a:rPr sz="700" spc="15" dirty="0">
                <a:latin typeface="Microsoft Sans Serif"/>
                <a:cs typeface="Microsoft Sans Serif"/>
              </a:rPr>
              <a:t> </a:t>
            </a:r>
            <a:r>
              <a:rPr sz="700" spc="25" dirty="0">
                <a:latin typeface="Microsoft Sans Serif"/>
                <a:cs typeface="Microsoft Sans Serif"/>
              </a:rPr>
              <a:t>para </a:t>
            </a:r>
            <a:r>
              <a:rPr sz="700" spc="20" dirty="0">
                <a:latin typeface="Microsoft Sans Serif"/>
                <a:cs typeface="Microsoft Sans Serif"/>
              </a:rPr>
              <a:t>generadores. </a:t>
            </a:r>
            <a:r>
              <a:rPr sz="700" spc="-10" dirty="0">
                <a:latin typeface="Microsoft Sans Serif"/>
                <a:cs typeface="Microsoft Sans Serif"/>
              </a:rPr>
              <a:t>Esta </a:t>
            </a:r>
            <a:r>
              <a:rPr sz="700" spc="25" dirty="0">
                <a:latin typeface="Microsoft Sans Serif"/>
                <a:cs typeface="Microsoft Sans Serif"/>
              </a:rPr>
              <a:t>protección </a:t>
            </a:r>
            <a:r>
              <a:rPr sz="700" spc="20" dirty="0">
                <a:latin typeface="Microsoft Sans Serif"/>
                <a:cs typeface="Microsoft Sans Serif"/>
              </a:rPr>
              <a:t>debe </a:t>
            </a:r>
            <a:r>
              <a:rPr sz="700" spc="15" dirty="0">
                <a:latin typeface="Microsoft Sans Serif"/>
                <a:cs typeface="Microsoft Sans Serif"/>
              </a:rPr>
              <a:t>instalarse </a:t>
            </a:r>
            <a:r>
              <a:rPr sz="700" spc="20" dirty="0">
                <a:latin typeface="Microsoft Sans Serif"/>
                <a:cs typeface="Microsoft Sans Serif"/>
              </a:rPr>
              <a:t>en </a:t>
            </a:r>
            <a:r>
              <a:rPr sz="700" spc="40" dirty="0">
                <a:latin typeface="Microsoft Sans Serif"/>
                <a:cs typeface="Microsoft Sans Serif"/>
              </a:rPr>
              <a:t>un </a:t>
            </a:r>
            <a:r>
              <a:rPr sz="700" spc="45" dirty="0">
                <a:latin typeface="Microsoft Sans Serif"/>
                <a:cs typeface="Microsoft Sans Serif"/>
              </a:rPr>
              <a:t> </a:t>
            </a:r>
            <a:r>
              <a:rPr sz="700" spc="30" dirty="0">
                <a:latin typeface="Microsoft Sans Serif"/>
                <a:cs typeface="Microsoft Sans Serif"/>
              </a:rPr>
              <a:t>generador </a:t>
            </a:r>
            <a:r>
              <a:rPr sz="700" dirty="0">
                <a:latin typeface="Microsoft Sans Serif"/>
                <a:cs typeface="Microsoft Sans Serif"/>
              </a:rPr>
              <a:t>si </a:t>
            </a:r>
            <a:r>
              <a:rPr sz="700" spc="10" dirty="0">
                <a:latin typeface="Microsoft Sans Serif"/>
                <a:cs typeface="Microsoft Sans Serif"/>
              </a:rPr>
              <a:t>el </a:t>
            </a:r>
            <a:r>
              <a:rPr sz="700" spc="30" dirty="0">
                <a:latin typeface="Microsoft Sans Serif"/>
                <a:cs typeface="Microsoft Sans Serif"/>
              </a:rPr>
              <a:t>centro </a:t>
            </a:r>
            <a:r>
              <a:rPr sz="700" spc="15" dirty="0">
                <a:latin typeface="Microsoft Sans Serif"/>
                <a:cs typeface="Microsoft Sans Serif"/>
              </a:rPr>
              <a:t>eléctrico </a:t>
            </a:r>
            <a:r>
              <a:rPr sz="700" spc="20" dirty="0">
                <a:latin typeface="Microsoft Sans Serif"/>
                <a:cs typeface="Microsoft Sans Serif"/>
              </a:rPr>
              <a:t>de </a:t>
            </a:r>
            <a:r>
              <a:rPr sz="700" spc="10" dirty="0">
                <a:latin typeface="Microsoft Sans Serif"/>
                <a:cs typeface="Microsoft Sans Serif"/>
              </a:rPr>
              <a:t>la oscilación </a:t>
            </a:r>
            <a:r>
              <a:rPr sz="700" spc="5" dirty="0">
                <a:latin typeface="Microsoft Sans Serif"/>
                <a:cs typeface="Microsoft Sans Serif"/>
              </a:rPr>
              <a:t>pasa </a:t>
            </a:r>
            <a:r>
              <a:rPr sz="700" dirty="0">
                <a:latin typeface="Microsoft Sans Serif"/>
                <a:cs typeface="Microsoft Sans Serif"/>
              </a:rPr>
              <a:t>a </a:t>
            </a:r>
            <a:r>
              <a:rPr sz="700" spc="15" dirty="0">
                <a:latin typeface="Microsoft Sans Serif"/>
                <a:cs typeface="Microsoft Sans Serif"/>
              </a:rPr>
              <a:t>través </a:t>
            </a:r>
            <a:r>
              <a:rPr sz="700" spc="20" dirty="0">
                <a:latin typeface="Microsoft Sans Serif"/>
                <a:cs typeface="Microsoft Sans Serif"/>
              </a:rPr>
              <a:t>de </a:t>
            </a:r>
            <a:r>
              <a:rPr sz="700" spc="10" dirty="0">
                <a:latin typeface="Microsoft Sans Serif"/>
                <a:cs typeface="Microsoft Sans Serif"/>
              </a:rPr>
              <a:t>la </a:t>
            </a:r>
            <a:r>
              <a:rPr sz="700" spc="30" dirty="0">
                <a:latin typeface="Microsoft Sans Serif"/>
                <a:cs typeface="Microsoft Sans Serif"/>
              </a:rPr>
              <a:t>región </a:t>
            </a:r>
            <a:r>
              <a:rPr sz="700" spc="35" dirty="0">
                <a:latin typeface="Microsoft Sans Serif"/>
                <a:cs typeface="Microsoft Sans Serif"/>
              </a:rPr>
              <a:t> </a:t>
            </a:r>
            <a:r>
              <a:rPr sz="700" spc="15" dirty="0">
                <a:latin typeface="Microsoft Sans Serif"/>
                <a:cs typeface="Microsoft Sans Serif"/>
              </a:rPr>
              <a:t>desde </a:t>
            </a:r>
            <a:r>
              <a:rPr sz="700" spc="10" dirty="0">
                <a:latin typeface="Microsoft Sans Serif"/>
                <a:cs typeface="Microsoft Sans Serif"/>
              </a:rPr>
              <a:t>los </a:t>
            </a:r>
            <a:r>
              <a:rPr sz="700" spc="25" dirty="0">
                <a:latin typeface="Microsoft Sans Serif"/>
                <a:cs typeface="Microsoft Sans Serif"/>
              </a:rPr>
              <a:t>terminales </a:t>
            </a:r>
            <a:r>
              <a:rPr sz="700" spc="20" dirty="0">
                <a:latin typeface="Microsoft Sans Serif"/>
                <a:cs typeface="Microsoft Sans Serif"/>
              </a:rPr>
              <a:t>de alta </a:t>
            </a:r>
            <a:r>
              <a:rPr sz="700" spc="25" dirty="0">
                <a:latin typeface="Microsoft Sans Serif"/>
                <a:cs typeface="Microsoft Sans Serif"/>
              </a:rPr>
              <a:t>tensión </a:t>
            </a:r>
            <a:r>
              <a:rPr sz="700" spc="20" dirty="0">
                <a:latin typeface="Microsoft Sans Serif"/>
                <a:cs typeface="Microsoft Sans Serif"/>
              </a:rPr>
              <a:t>del </a:t>
            </a:r>
            <a:r>
              <a:rPr sz="700" spc="35" dirty="0">
                <a:latin typeface="Microsoft Sans Serif"/>
                <a:cs typeface="Microsoft Sans Serif"/>
              </a:rPr>
              <a:t>transformador </a:t>
            </a:r>
            <a:r>
              <a:rPr sz="700" spc="20" dirty="0">
                <a:latin typeface="Microsoft Sans Serif"/>
                <a:cs typeface="Microsoft Sans Serif"/>
              </a:rPr>
              <a:t>elevador </a:t>
            </a:r>
            <a:r>
              <a:rPr sz="700" spc="15" dirty="0">
                <a:latin typeface="Microsoft Sans Serif"/>
                <a:cs typeface="Microsoft Sans Serif"/>
              </a:rPr>
              <a:t>hasta </a:t>
            </a:r>
            <a:r>
              <a:rPr sz="700" spc="10" dirty="0">
                <a:latin typeface="Microsoft Sans Serif"/>
                <a:cs typeface="Microsoft Sans Serif"/>
              </a:rPr>
              <a:t>el </a:t>
            </a:r>
            <a:r>
              <a:rPr sz="700" spc="15" dirty="0">
                <a:latin typeface="Microsoft Sans Serif"/>
                <a:cs typeface="Microsoft Sans Serif"/>
              </a:rPr>
              <a:t> </a:t>
            </a:r>
            <a:r>
              <a:rPr sz="700" spc="25" dirty="0">
                <a:latin typeface="Microsoft Sans Serif"/>
                <a:cs typeface="Microsoft Sans Serif"/>
              </a:rPr>
              <a:t>generador. </a:t>
            </a:r>
            <a:r>
              <a:rPr sz="700" spc="-10" dirty="0">
                <a:latin typeface="Microsoft Sans Serif"/>
                <a:cs typeface="Microsoft Sans Serif"/>
              </a:rPr>
              <a:t>Esta </a:t>
            </a:r>
            <a:r>
              <a:rPr sz="700" spc="20" dirty="0">
                <a:latin typeface="Microsoft Sans Serif"/>
                <a:cs typeface="Microsoft Sans Serif"/>
              </a:rPr>
              <a:t>condición </a:t>
            </a:r>
            <a:r>
              <a:rPr sz="700" spc="25" dirty="0">
                <a:latin typeface="Microsoft Sans Serif"/>
                <a:cs typeface="Microsoft Sans Serif"/>
              </a:rPr>
              <a:t>tiende </a:t>
            </a:r>
            <a:r>
              <a:rPr sz="700" dirty="0">
                <a:latin typeface="Microsoft Sans Serif"/>
                <a:cs typeface="Microsoft Sans Serif"/>
              </a:rPr>
              <a:t>a </a:t>
            </a:r>
            <a:r>
              <a:rPr sz="700" spc="35" dirty="0">
                <a:latin typeface="Microsoft Sans Serif"/>
                <a:cs typeface="Microsoft Sans Serif"/>
              </a:rPr>
              <a:t>ocurrir </a:t>
            </a:r>
            <a:r>
              <a:rPr sz="700" spc="20" dirty="0">
                <a:latin typeface="Microsoft Sans Serif"/>
                <a:cs typeface="Microsoft Sans Serif"/>
              </a:rPr>
              <a:t>en </a:t>
            </a:r>
            <a:r>
              <a:rPr sz="700" spc="40" dirty="0">
                <a:latin typeface="Microsoft Sans Serif"/>
                <a:cs typeface="Microsoft Sans Serif"/>
              </a:rPr>
              <a:t>un </a:t>
            </a:r>
            <a:r>
              <a:rPr sz="700" spc="15" dirty="0">
                <a:latin typeface="Microsoft Sans Serif"/>
                <a:cs typeface="Microsoft Sans Serif"/>
              </a:rPr>
              <a:t>sistema </a:t>
            </a:r>
            <a:r>
              <a:rPr sz="700" spc="25" dirty="0">
                <a:latin typeface="Microsoft Sans Serif"/>
                <a:cs typeface="Microsoft Sans Serif"/>
              </a:rPr>
              <a:t>relativamente </a:t>
            </a:r>
            <a:r>
              <a:rPr sz="700" spc="30" dirty="0">
                <a:latin typeface="Microsoft Sans Serif"/>
                <a:cs typeface="Microsoft Sans Serif"/>
              </a:rPr>
              <a:t> </a:t>
            </a:r>
            <a:r>
              <a:rPr sz="700" spc="20" dirty="0">
                <a:latin typeface="Microsoft Sans Serif"/>
                <a:cs typeface="Microsoft Sans Serif"/>
              </a:rPr>
              <a:t>ajustado</a:t>
            </a:r>
            <a:r>
              <a:rPr sz="700" spc="-5" dirty="0">
                <a:latin typeface="Microsoft Sans Serif"/>
                <a:cs typeface="Microsoft Sans Serif"/>
              </a:rPr>
              <a:t> </a:t>
            </a:r>
            <a:r>
              <a:rPr sz="700" spc="30" dirty="0">
                <a:latin typeface="Microsoft Sans Serif"/>
                <a:cs typeface="Microsoft Sans Serif"/>
              </a:rPr>
              <a:t>o</a:t>
            </a:r>
            <a:r>
              <a:rPr sz="700" dirty="0">
                <a:latin typeface="Microsoft Sans Serif"/>
                <a:cs typeface="Microsoft Sans Serif"/>
              </a:rPr>
              <a:t> si </a:t>
            </a:r>
            <a:r>
              <a:rPr sz="700" spc="15" dirty="0">
                <a:latin typeface="Microsoft Sans Serif"/>
                <a:cs typeface="Microsoft Sans Serif"/>
              </a:rPr>
              <a:t>existe</a:t>
            </a:r>
            <a:r>
              <a:rPr sz="700" spc="-5" dirty="0">
                <a:latin typeface="Microsoft Sans Serif"/>
                <a:cs typeface="Microsoft Sans Serif"/>
              </a:rPr>
              <a:t> </a:t>
            </a:r>
            <a:r>
              <a:rPr sz="700" spc="30" dirty="0">
                <a:latin typeface="Microsoft Sans Serif"/>
                <a:cs typeface="Microsoft Sans Serif"/>
              </a:rPr>
              <a:t>una</a:t>
            </a:r>
            <a:r>
              <a:rPr sz="700" dirty="0">
                <a:latin typeface="Microsoft Sans Serif"/>
                <a:cs typeface="Microsoft Sans Serif"/>
              </a:rPr>
              <a:t> </a:t>
            </a:r>
            <a:r>
              <a:rPr sz="700" spc="20" dirty="0">
                <a:latin typeface="Microsoft Sans Serif"/>
                <a:cs typeface="Microsoft Sans Serif"/>
              </a:rPr>
              <a:t>condición</a:t>
            </a:r>
            <a:r>
              <a:rPr sz="700" dirty="0">
                <a:latin typeface="Microsoft Sans Serif"/>
                <a:cs typeface="Microsoft Sans Serif"/>
              </a:rPr>
              <a:t> </a:t>
            </a:r>
            <a:r>
              <a:rPr sz="700" spc="20" dirty="0">
                <a:latin typeface="Microsoft Sans Serif"/>
                <a:cs typeface="Microsoft Sans Serif"/>
              </a:rPr>
              <a:t>de</a:t>
            </a:r>
            <a:r>
              <a:rPr sz="700" spc="-5" dirty="0">
                <a:latin typeface="Microsoft Sans Serif"/>
                <a:cs typeface="Microsoft Sans Serif"/>
              </a:rPr>
              <a:t> </a:t>
            </a:r>
            <a:r>
              <a:rPr sz="700" spc="15" dirty="0">
                <a:latin typeface="Microsoft Sans Serif"/>
                <a:cs typeface="Microsoft Sans Serif"/>
              </a:rPr>
              <a:t>baja</a:t>
            </a:r>
            <a:r>
              <a:rPr sz="700" dirty="0">
                <a:latin typeface="Microsoft Sans Serif"/>
                <a:cs typeface="Microsoft Sans Serif"/>
              </a:rPr>
              <a:t> </a:t>
            </a:r>
            <a:r>
              <a:rPr sz="700" spc="15" dirty="0">
                <a:latin typeface="Microsoft Sans Serif"/>
                <a:cs typeface="Microsoft Sans Serif"/>
              </a:rPr>
              <a:t>excitación</a:t>
            </a:r>
            <a:r>
              <a:rPr sz="700" dirty="0">
                <a:latin typeface="Microsoft Sans Serif"/>
                <a:cs typeface="Microsoft Sans Serif"/>
              </a:rPr>
              <a:t> </a:t>
            </a:r>
            <a:r>
              <a:rPr sz="700" spc="20" dirty="0">
                <a:latin typeface="Microsoft Sans Serif"/>
                <a:cs typeface="Microsoft Sans Serif"/>
              </a:rPr>
              <a:t>en</a:t>
            </a:r>
            <a:r>
              <a:rPr sz="700" spc="-5" dirty="0">
                <a:latin typeface="Microsoft Sans Serif"/>
                <a:cs typeface="Microsoft Sans Serif"/>
              </a:rPr>
              <a:t> </a:t>
            </a:r>
            <a:r>
              <a:rPr sz="700" spc="40" dirty="0">
                <a:latin typeface="Microsoft Sans Serif"/>
                <a:cs typeface="Microsoft Sans Serif"/>
              </a:rPr>
              <a:t>un</a:t>
            </a:r>
            <a:r>
              <a:rPr sz="700" dirty="0">
                <a:latin typeface="Microsoft Sans Serif"/>
                <a:cs typeface="Microsoft Sans Serif"/>
              </a:rPr>
              <a:t> </a:t>
            </a:r>
            <a:r>
              <a:rPr sz="700" spc="25" dirty="0">
                <a:latin typeface="Microsoft Sans Serif"/>
                <a:cs typeface="Microsoft Sans Serif"/>
              </a:rPr>
              <a:t>generador.</a:t>
            </a:r>
            <a:endParaRPr sz="700">
              <a:latin typeface="Microsoft Sans Serif"/>
              <a:cs typeface="Microsoft Sans Serif"/>
            </a:endParaRPr>
          </a:p>
          <a:p>
            <a:pPr marL="12700" marR="13335">
              <a:lnSpc>
                <a:spcPct val="143100"/>
              </a:lnSpc>
            </a:pPr>
            <a:r>
              <a:rPr sz="700" spc="10" dirty="0">
                <a:latin typeface="Microsoft Sans Serif"/>
                <a:cs typeface="Microsoft Sans Serif"/>
              </a:rPr>
              <a:t>Tenga</a:t>
            </a:r>
            <a:r>
              <a:rPr sz="700" dirty="0">
                <a:latin typeface="Microsoft Sans Serif"/>
                <a:cs typeface="Microsoft Sans Serif"/>
              </a:rPr>
              <a:t> </a:t>
            </a:r>
            <a:r>
              <a:rPr sz="700" spc="20" dirty="0">
                <a:latin typeface="Microsoft Sans Serif"/>
                <a:cs typeface="Microsoft Sans Serif"/>
              </a:rPr>
              <a:t>en</a:t>
            </a:r>
            <a:r>
              <a:rPr sz="700" dirty="0">
                <a:latin typeface="Microsoft Sans Serif"/>
                <a:cs typeface="Microsoft Sans Serif"/>
              </a:rPr>
              <a:t> </a:t>
            </a:r>
            <a:r>
              <a:rPr sz="700" spc="20" dirty="0">
                <a:latin typeface="Microsoft Sans Serif"/>
                <a:cs typeface="Microsoft Sans Serif"/>
              </a:rPr>
              <a:t>cuenta</a:t>
            </a:r>
            <a:r>
              <a:rPr sz="700" dirty="0">
                <a:latin typeface="Microsoft Sans Serif"/>
                <a:cs typeface="Microsoft Sans Serif"/>
              </a:rPr>
              <a:t> </a:t>
            </a:r>
            <a:r>
              <a:rPr sz="700" spc="30" dirty="0">
                <a:latin typeface="Microsoft Sans Serif"/>
                <a:cs typeface="Microsoft Sans Serif"/>
              </a:rPr>
              <a:t>que</a:t>
            </a:r>
            <a:r>
              <a:rPr sz="700" spc="5" dirty="0">
                <a:latin typeface="Microsoft Sans Serif"/>
                <a:cs typeface="Microsoft Sans Serif"/>
              </a:rPr>
              <a:t> </a:t>
            </a:r>
            <a:r>
              <a:rPr sz="700" spc="10" dirty="0">
                <a:latin typeface="Microsoft Sans Serif"/>
                <a:cs typeface="Microsoft Sans Serif"/>
              </a:rPr>
              <a:t>esta</a:t>
            </a:r>
            <a:r>
              <a:rPr sz="700" dirty="0">
                <a:latin typeface="Microsoft Sans Serif"/>
                <a:cs typeface="Microsoft Sans Serif"/>
              </a:rPr>
              <a:t> </a:t>
            </a:r>
            <a:r>
              <a:rPr sz="700" spc="15" dirty="0">
                <a:latin typeface="Microsoft Sans Serif"/>
                <a:cs typeface="Microsoft Sans Serif"/>
              </a:rPr>
              <a:t>zona</a:t>
            </a:r>
            <a:r>
              <a:rPr sz="700" dirty="0">
                <a:latin typeface="Microsoft Sans Serif"/>
                <a:cs typeface="Microsoft Sans Serif"/>
              </a:rPr>
              <a:t> </a:t>
            </a:r>
            <a:r>
              <a:rPr sz="700" spc="10" dirty="0">
                <a:latin typeface="Microsoft Sans Serif"/>
                <a:cs typeface="Microsoft Sans Serif"/>
              </a:rPr>
              <a:t>está</a:t>
            </a:r>
            <a:r>
              <a:rPr sz="700" spc="5" dirty="0">
                <a:latin typeface="Microsoft Sans Serif"/>
                <a:cs typeface="Microsoft Sans Serif"/>
              </a:rPr>
              <a:t> </a:t>
            </a:r>
            <a:r>
              <a:rPr sz="700" spc="30" dirty="0">
                <a:latin typeface="Microsoft Sans Serif"/>
                <a:cs typeface="Microsoft Sans Serif"/>
              </a:rPr>
              <a:t>protegida</a:t>
            </a:r>
            <a:r>
              <a:rPr sz="700" dirty="0">
                <a:latin typeface="Microsoft Sans Serif"/>
                <a:cs typeface="Microsoft Sans Serif"/>
              </a:rPr>
              <a:t> </a:t>
            </a:r>
            <a:r>
              <a:rPr sz="700" spc="40" dirty="0">
                <a:latin typeface="Microsoft Sans Serif"/>
                <a:cs typeface="Microsoft Sans Serif"/>
              </a:rPr>
              <a:t>por</a:t>
            </a:r>
            <a:r>
              <a:rPr sz="700" dirty="0">
                <a:latin typeface="Microsoft Sans Serif"/>
                <a:cs typeface="Microsoft Sans Serif"/>
              </a:rPr>
              <a:t> </a:t>
            </a:r>
            <a:r>
              <a:rPr sz="700" spc="10" dirty="0">
                <a:latin typeface="Microsoft Sans Serif"/>
                <a:cs typeface="Microsoft Sans Serif"/>
              </a:rPr>
              <a:t>relés</a:t>
            </a:r>
            <a:r>
              <a:rPr sz="700" dirty="0">
                <a:latin typeface="Microsoft Sans Serif"/>
                <a:cs typeface="Microsoft Sans Serif"/>
              </a:rPr>
              <a:t> </a:t>
            </a:r>
            <a:r>
              <a:rPr sz="700" spc="15" dirty="0">
                <a:latin typeface="Microsoft Sans Serif"/>
                <a:cs typeface="Microsoft Sans Serif"/>
              </a:rPr>
              <a:t>diferenciales</a:t>
            </a:r>
            <a:r>
              <a:rPr sz="700" spc="5" dirty="0">
                <a:latin typeface="Microsoft Sans Serif"/>
                <a:cs typeface="Microsoft Sans Serif"/>
              </a:rPr>
              <a:t> </a:t>
            </a:r>
            <a:r>
              <a:rPr sz="700" spc="30" dirty="0">
                <a:latin typeface="Microsoft Sans Serif"/>
                <a:cs typeface="Microsoft Sans Serif"/>
              </a:rPr>
              <a:t>que</a:t>
            </a:r>
            <a:r>
              <a:rPr sz="700" dirty="0">
                <a:latin typeface="Microsoft Sans Serif"/>
                <a:cs typeface="Microsoft Sans Serif"/>
              </a:rPr>
              <a:t> </a:t>
            </a:r>
            <a:r>
              <a:rPr sz="700" spc="35" dirty="0">
                <a:latin typeface="Microsoft Sans Serif"/>
                <a:cs typeface="Microsoft Sans Serif"/>
              </a:rPr>
              <a:t>no </a:t>
            </a:r>
            <a:r>
              <a:rPr sz="700" spc="-170" dirty="0">
                <a:latin typeface="Microsoft Sans Serif"/>
                <a:cs typeface="Microsoft Sans Serif"/>
              </a:rPr>
              <a:t> </a:t>
            </a:r>
            <a:r>
              <a:rPr sz="700" spc="25" dirty="0">
                <a:latin typeface="Microsoft Sans Serif"/>
                <a:cs typeface="Microsoft Sans Serif"/>
              </a:rPr>
              <a:t>responden </a:t>
            </a:r>
            <a:r>
              <a:rPr sz="700" dirty="0">
                <a:latin typeface="Microsoft Sans Serif"/>
                <a:cs typeface="Microsoft Sans Serif"/>
              </a:rPr>
              <a:t>a las </a:t>
            </a:r>
            <a:r>
              <a:rPr sz="700" spc="10" dirty="0">
                <a:latin typeface="Microsoft Sans Serif"/>
                <a:cs typeface="Microsoft Sans Serif"/>
              </a:rPr>
              <a:t>oscilaciones </a:t>
            </a:r>
            <a:r>
              <a:rPr sz="700" spc="20" dirty="0">
                <a:latin typeface="Microsoft Sans Serif"/>
                <a:cs typeface="Microsoft Sans Serif"/>
              </a:rPr>
              <a:t>de potencia. </a:t>
            </a:r>
            <a:r>
              <a:rPr sz="700" spc="-10" dirty="0">
                <a:latin typeface="Microsoft Sans Serif"/>
                <a:cs typeface="Microsoft Sans Serif"/>
              </a:rPr>
              <a:t>La </a:t>
            </a:r>
            <a:r>
              <a:rPr sz="700" spc="25" dirty="0">
                <a:latin typeface="Microsoft Sans Serif"/>
                <a:cs typeface="Microsoft Sans Serif"/>
              </a:rPr>
              <a:t>protección </a:t>
            </a:r>
            <a:r>
              <a:rPr sz="700" spc="20" dirty="0">
                <a:latin typeface="Microsoft Sans Serif"/>
                <a:cs typeface="Microsoft Sans Serif"/>
              </a:rPr>
              <a:t>de </a:t>
            </a:r>
            <a:r>
              <a:rPr sz="700" spc="10" dirty="0">
                <a:latin typeface="Microsoft Sans Serif"/>
                <a:cs typeface="Microsoft Sans Serif"/>
              </a:rPr>
              <a:t>la </a:t>
            </a:r>
            <a:r>
              <a:rPr sz="700" spc="30" dirty="0">
                <a:latin typeface="Microsoft Sans Serif"/>
                <a:cs typeface="Microsoft Sans Serif"/>
              </a:rPr>
              <a:t>unidad fuera </a:t>
            </a:r>
            <a:r>
              <a:rPr sz="700" spc="35" dirty="0">
                <a:latin typeface="Microsoft Sans Serif"/>
                <a:cs typeface="Microsoft Sans Serif"/>
              </a:rPr>
              <a:t> </a:t>
            </a:r>
            <a:r>
              <a:rPr sz="700" spc="20" dirty="0">
                <a:latin typeface="Microsoft Sans Serif"/>
                <a:cs typeface="Microsoft Sans Serif"/>
              </a:rPr>
              <a:t>de </a:t>
            </a:r>
            <a:r>
              <a:rPr sz="700" spc="25" dirty="0">
                <a:latin typeface="Microsoft Sans Serif"/>
                <a:cs typeface="Microsoft Sans Serif"/>
              </a:rPr>
              <a:t>sincronismo </a:t>
            </a:r>
            <a:r>
              <a:rPr sz="700" spc="30" dirty="0">
                <a:latin typeface="Microsoft Sans Serif"/>
                <a:cs typeface="Microsoft Sans Serif"/>
              </a:rPr>
              <a:t>también </a:t>
            </a:r>
            <a:r>
              <a:rPr sz="700" spc="-5" dirty="0">
                <a:latin typeface="Microsoft Sans Serif"/>
                <a:cs typeface="Microsoft Sans Serif"/>
              </a:rPr>
              <a:t>se </a:t>
            </a:r>
            <a:r>
              <a:rPr sz="700" spc="20" dirty="0">
                <a:latin typeface="Microsoft Sans Serif"/>
                <a:cs typeface="Microsoft Sans Serif"/>
              </a:rPr>
              <a:t>debe </a:t>
            </a:r>
            <a:r>
              <a:rPr sz="700" spc="25" dirty="0">
                <a:latin typeface="Microsoft Sans Serif"/>
                <a:cs typeface="Microsoft Sans Serif"/>
              </a:rPr>
              <a:t>utilizar </a:t>
            </a:r>
            <a:r>
              <a:rPr sz="700" dirty="0">
                <a:latin typeface="Microsoft Sans Serif"/>
                <a:cs typeface="Microsoft Sans Serif"/>
              </a:rPr>
              <a:t>si </a:t>
            </a:r>
            <a:r>
              <a:rPr sz="700" spc="10" dirty="0">
                <a:latin typeface="Microsoft Sans Serif"/>
                <a:cs typeface="Microsoft Sans Serif"/>
              </a:rPr>
              <a:t>el </a:t>
            </a:r>
            <a:r>
              <a:rPr sz="700" spc="30" dirty="0">
                <a:latin typeface="Microsoft Sans Serif"/>
                <a:cs typeface="Microsoft Sans Serif"/>
              </a:rPr>
              <a:t>centro </a:t>
            </a:r>
            <a:r>
              <a:rPr sz="700" spc="15" dirty="0">
                <a:latin typeface="Microsoft Sans Serif"/>
                <a:cs typeface="Microsoft Sans Serif"/>
              </a:rPr>
              <a:t>eléctrico </a:t>
            </a:r>
            <a:r>
              <a:rPr sz="700" spc="10" dirty="0">
                <a:latin typeface="Microsoft Sans Serif"/>
                <a:cs typeface="Microsoft Sans Serif"/>
              </a:rPr>
              <a:t>está </a:t>
            </a:r>
            <a:r>
              <a:rPr sz="700" spc="30" dirty="0">
                <a:latin typeface="Microsoft Sans Serif"/>
                <a:cs typeface="Microsoft Sans Serif"/>
              </a:rPr>
              <a:t>fuera </a:t>
            </a:r>
            <a:r>
              <a:rPr sz="700" spc="20" dirty="0">
                <a:latin typeface="Microsoft Sans Serif"/>
                <a:cs typeface="Microsoft Sans Serif"/>
              </a:rPr>
              <a:t>de </a:t>
            </a:r>
            <a:r>
              <a:rPr sz="700" spc="25" dirty="0">
                <a:latin typeface="Microsoft Sans Serif"/>
                <a:cs typeface="Microsoft Sans Serif"/>
              </a:rPr>
              <a:t> sincronismo</a:t>
            </a:r>
            <a:r>
              <a:rPr sz="700" spc="-5" dirty="0">
                <a:latin typeface="Microsoft Sans Serif"/>
                <a:cs typeface="Microsoft Sans Serif"/>
              </a:rPr>
              <a:t> </a:t>
            </a:r>
            <a:r>
              <a:rPr sz="700" spc="20" dirty="0">
                <a:latin typeface="Microsoft Sans Serif"/>
                <a:cs typeface="Microsoft Sans Serif"/>
              </a:rPr>
              <a:t>en</a:t>
            </a:r>
            <a:r>
              <a:rPr sz="700" dirty="0">
                <a:latin typeface="Microsoft Sans Serif"/>
                <a:cs typeface="Microsoft Sans Serif"/>
              </a:rPr>
              <a:t> </a:t>
            </a:r>
            <a:r>
              <a:rPr sz="700" spc="10" dirty="0">
                <a:latin typeface="Microsoft Sans Serif"/>
                <a:cs typeface="Microsoft Sans Serif"/>
              </a:rPr>
              <a:t>el</a:t>
            </a:r>
            <a:r>
              <a:rPr sz="700" dirty="0">
                <a:latin typeface="Microsoft Sans Serif"/>
                <a:cs typeface="Microsoft Sans Serif"/>
              </a:rPr>
              <a:t> </a:t>
            </a:r>
            <a:r>
              <a:rPr sz="700" spc="15" dirty="0">
                <a:latin typeface="Microsoft Sans Serif"/>
                <a:cs typeface="Microsoft Sans Serif"/>
              </a:rPr>
              <a:t>sistema</a:t>
            </a:r>
            <a:r>
              <a:rPr sz="700" spc="-5" dirty="0">
                <a:latin typeface="Microsoft Sans Serif"/>
                <a:cs typeface="Microsoft Sans Serif"/>
              </a:rPr>
              <a:t> </a:t>
            </a:r>
            <a:r>
              <a:rPr sz="700" spc="5" dirty="0">
                <a:latin typeface="Microsoft Sans Serif"/>
                <a:cs typeface="Microsoft Sans Serif"/>
              </a:rPr>
              <a:t>y</a:t>
            </a:r>
            <a:r>
              <a:rPr sz="700" dirty="0">
                <a:latin typeface="Microsoft Sans Serif"/>
                <a:cs typeface="Microsoft Sans Serif"/>
              </a:rPr>
              <a:t> </a:t>
            </a:r>
            <a:r>
              <a:rPr sz="700" spc="10" dirty="0">
                <a:latin typeface="Microsoft Sans Serif"/>
                <a:cs typeface="Microsoft Sans Serif"/>
              </a:rPr>
              <a:t>los</a:t>
            </a:r>
            <a:r>
              <a:rPr sz="700" dirty="0">
                <a:latin typeface="Microsoft Sans Serif"/>
                <a:cs typeface="Microsoft Sans Serif"/>
              </a:rPr>
              <a:t> </a:t>
            </a:r>
            <a:r>
              <a:rPr sz="700" spc="10" dirty="0">
                <a:latin typeface="Microsoft Sans Serif"/>
                <a:cs typeface="Microsoft Sans Serif"/>
              </a:rPr>
              <a:t>relés</a:t>
            </a:r>
            <a:r>
              <a:rPr sz="700" spc="-5" dirty="0">
                <a:latin typeface="Microsoft Sans Serif"/>
                <a:cs typeface="Microsoft Sans Serif"/>
              </a:rPr>
              <a:t> </a:t>
            </a:r>
            <a:r>
              <a:rPr sz="700" spc="20" dirty="0">
                <a:latin typeface="Microsoft Sans Serif"/>
                <a:cs typeface="Microsoft Sans Serif"/>
              </a:rPr>
              <a:t>del</a:t>
            </a:r>
            <a:r>
              <a:rPr sz="700" dirty="0">
                <a:latin typeface="Microsoft Sans Serif"/>
                <a:cs typeface="Microsoft Sans Serif"/>
              </a:rPr>
              <a:t> </a:t>
            </a:r>
            <a:r>
              <a:rPr sz="700" spc="15" dirty="0">
                <a:latin typeface="Microsoft Sans Serif"/>
                <a:cs typeface="Microsoft Sans Serif"/>
              </a:rPr>
              <a:t>sistema</a:t>
            </a:r>
            <a:r>
              <a:rPr sz="700" dirty="0">
                <a:latin typeface="Microsoft Sans Serif"/>
                <a:cs typeface="Microsoft Sans Serif"/>
              </a:rPr>
              <a:t> </a:t>
            </a:r>
            <a:r>
              <a:rPr sz="700" spc="15" dirty="0">
                <a:latin typeface="Microsoft Sans Serif"/>
                <a:cs typeface="Microsoft Sans Serif"/>
              </a:rPr>
              <a:t>están</a:t>
            </a:r>
            <a:r>
              <a:rPr sz="700" dirty="0">
                <a:latin typeface="Microsoft Sans Serif"/>
                <a:cs typeface="Microsoft Sans Serif"/>
              </a:rPr>
              <a:t> </a:t>
            </a:r>
            <a:r>
              <a:rPr sz="700" spc="25" dirty="0">
                <a:latin typeface="Microsoft Sans Serif"/>
                <a:cs typeface="Microsoft Sans Serif"/>
              </a:rPr>
              <a:t>bloqueados</a:t>
            </a:r>
            <a:r>
              <a:rPr sz="700" spc="-5" dirty="0">
                <a:latin typeface="Microsoft Sans Serif"/>
                <a:cs typeface="Microsoft Sans Serif"/>
              </a:rPr>
              <a:t> </a:t>
            </a:r>
            <a:r>
              <a:rPr sz="700" spc="30" dirty="0">
                <a:latin typeface="Microsoft Sans Serif"/>
                <a:cs typeface="Microsoft Sans Serif"/>
              </a:rPr>
              <a:t>o</a:t>
            </a:r>
            <a:r>
              <a:rPr sz="700" dirty="0">
                <a:latin typeface="Microsoft Sans Serif"/>
                <a:cs typeface="Microsoft Sans Serif"/>
              </a:rPr>
              <a:t> </a:t>
            </a:r>
            <a:r>
              <a:rPr sz="700" spc="35" dirty="0">
                <a:latin typeface="Microsoft Sans Serif"/>
                <a:cs typeface="Microsoft Sans Serif"/>
              </a:rPr>
              <a:t>no</a:t>
            </a:r>
            <a:r>
              <a:rPr sz="700" dirty="0">
                <a:latin typeface="Microsoft Sans Serif"/>
                <a:cs typeface="Microsoft Sans Serif"/>
              </a:rPr>
              <a:t> </a:t>
            </a:r>
            <a:r>
              <a:rPr sz="700" spc="20" dirty="0">
                <a:latin typeface="Microsoft Sans Serif"/>
                <a:cs typeface="Microsoft Sans Serif"/>
              </a:rPr>
              <a:t>son </a:t>
            </a:r>
            <a:r>
              <a:rPr sz="700" spc="25" dirty="0">
                <a:latin typeface="Microsoft Sans Serif"/>
                <a:cs typeface="Microsoft Sans Serif"/>
              </a:rPr>
              <a:t> </a:t>
            </a:r>
            <a:r>
              <a:rPr sz="700" dirty="0">
                <a:latin typeface="Microsoft Sans Serif"/>
                <a:cs typeface="Microsoft Sans Serif"/>
              </a:rPr>
              <a:t>capaces</a:t>
            </a:r>
            <a:r>
              <a:rPr sz="700" spc="-5" dirty="0">
                <a:latin typeface="Microsoft Sans Serif"/>
                <a:cs typeface="Microsoft Sans Serif"/>
              </a:rPr>
              <a:t> </a:t>
            </a:r>
            <a:r>
              <a:rPr sz="700" spc="20" dirty="0">
                <a:latin typeface="Microsoft Sans Serif"/>
                <a:cs typeface="Microsoft Sans Serif"/>
              </a:rPr>
              <a:t>de</a:t>
            </a:r>
            <a:r>
              <a:rPr sz="700" spc="-10" dirty="0">
                <a:latin typeface="Microsoft Sans Serif"/>
                <a:cs typeface="Microsoft Sans Serif"/>
              </a:rPr>
              <a:t> </a:t>
            </a:r>
            <a:r>
              <a:rPr sz="700" spc="25" dirty="0">
                <a:latin typeface="Microsoft Sans Serif"/>
                <a:cs typeface="Microsoft Sans Serif"/>
              </a:rPr>
              <a:t>detectar</a:t>
            </a:r>
            <a:r>
              <a:rPr sz="700" spc="-5" dirty="0">
                <a:latin typeface="Microsoft Sans Serif"/>
                <a:cs typeface="Microsoft Sans Serif"/>
              </a:rPr>
              <a:t> </a:t>
            </a:r>
            <a:r>
              <a:rPr sz="700" spc="10" dirty="0">
                <a:latin typeface="Microsoft Sans Serif"/>
                <a:cs typeface="Microsoft Sans Serif"/>
              </a:rPr>
              <a:t>la</a:t>
            </a:r>
            <a:r>
              <a:rPr sz="700" spc="-5" dirty="0">
                <a:latin typeface="Microsoft Sans Serif"/>
                <a:cs typeface="Microsoft Sans Serif"/>
              </a:rPr>
              <a:t> </a:t>
            </a:r>
            <a:r>
              <a:rPr sz="700" spc="20" dirty="0">
                <a:latin typeface="Microsoft Sans Serif"/>
                <a:cs typeface="Microsoft Sans Serif"/>
              </a:rPr>
              <a:t>condición</a:t>
            </a:r>
            <a:r>
              <a:rPr sz="700" spc="-5" dirty="0">
                <a:latin typeface="Microsoft Sans Serif"/>
                <a:cs typeface="Microsoft Sans Serif"/>
              </a:rPr>
              <a:t> </a:t>
            </a:r>
            <a:r>
              <a:rPr sz="700" spc="20" dirty="0">
                <a:latin typeface="Microsoft Sans Serif"/>
                <a:cs typeface="Microsoft Sans Serif"/>
              </a:rPr>
              <a:t>de</a:t>
            </a:r>
            <a:r>
              <a:rPr sz="700" spc="-5" dirty="0">
                <a:latin typeface="Microsoft Sans Serif"/>
                <a:cs typeface="Microsoft Sans Serif"/>
              </a:rPr>
              <a:t> </a:t>
            </a:r>
            <a:r>
              <a:rPr sz="700" spc="5" dirty="0">
                <a:latin typeface="Microsoft Sans Serif"/>
                <a:cs typeface="Microsoft Sans Serif"/>
              </a:rPr>
              <a:t>desfase.</a:t>
            </a:r>
            <a:endParaRPr sz="700">
              <a:latin typeface="Microsoft Sans Serif"/>
              <a:cs typeface="Microsoft Sans Serif"/>
            </a:endParaRPr>
          </a:p>
          <a:p>
            <a:pPr marL="12700" marR="40640" indent="154940">
              <a:lnSpc>
                <a:spcPct val="136100"/>
              </a:lnSpc>
              <a:spcBef>
                <a:spcPts val="55"/>
              </a:spcBef>
            </a:pPr>
            <a:r>
              <a:rPr sz="700" spc="-15" dirty="0">
                <a:latin typeface="Microsoft Sans Serif"/>
                <a:cs typeface="Microsoft Sans Serif"/>
              </a:rPr>
              <a:t>Las </a:t>
            </a:r>
            <a:r>
              <a:rPr sz="700" spc="15" dirty="0">
                <a:latin typeface="Microsoft Sans Serif"/>
                <a:cs typeface="Microsoft Sans Serif"/>
              </a:rPr>
              <a:t>condiciones </a:t>
            </a:r>
            <a:r>
              <a:rPr sz="700" spc="30" dirty="0">
                <a:latin typeface="Microsoft Sans Serif"/>
                <a:cs typeface="Microsoft Sans Serif"/>
              </a:rPr>
              <a:t>fuera </a:t>
            </a:r>
            <a:r>
              <a:rPr sz="700" spc="20" dirty="0">
                <a:latin typeface="Microsoft Sans Serif"/>
                <a:cs typeface="Microsoft Sans Serif"/>
              </a:rPr>
              <a:t>de </a:t>
            </a:r>
            <a:r>
              <a:rPr sz="700" spc="25" dirty="0">
                <a:latin typeface="Microsoft Sans Serif"/>
                <a:cs typeface="Microsoft Sans Serif"/>
              </a:rPr>
              <a:t>sincronismo simplemente </a:t>
            </a:r>
            <a:r>
              <a:rPr sz="700" spc="-5" dirty="0">
                <a:latin typeface="Microsoft Sans Serif"/>
                <a:cs typeface="Microsoft Sans Serif"/>
              </a:rPr>
              <a:t>se </a:t>
            </a:r>
            <a:r>
              <a:rPr sz="700" spc="25" dirty="0">
                <a:latin typeface="Microsoft Sans Serif"/>
                <a:cs typeface="Microsoft Sans Serif"/>
              </a:rPr>
              <a:t>detectan </a:t>
            </a:r>
            <a:r>
              <a:rPr sz="700" spc="30" dirty="0">
                <a:latin typeface="Microsoft Sans Serif"/>
                <a:cs typeface="Microsoft Sans Serif"/>
              </a:rPr>
              <a:t> mediante </a:t>
            </a:r>
            <a:r>
              <a:rPr sz="700" spc="40" dirty="0">
                <a:latin typeface="Microsoft Sans Serif"/>
                <a:cs typeface="Microsoft Sans Serif"/>
              </a:rPr>
              <a:t>un </a:t>
            </a:r>
            <a:r>
              <a:rPr sz="700" spc="20" dirty="0">
                <a:latin typeface="Microsoft Sans Serif"/>
                <a:cs typeface="Microsoft Sans Serif"/>
              </a:rPr>
              <a:t>relé de </a:t>
            </a:r>
            <a:r>
              <a:rPr sz="700" spc="35" dirty="0">
                <a:latin typeface="Microsoft Sans Serif"/>
                <a:cs typeface="Microsoft Sans Serif"/>
              </a:rPr>
              <a:t>tipo </a:t>
            </a:r>
            <a:r>
              <a:rPr sz="700" spc="25" dirty="0">
                <a:latin typeface="Microsoft Sans Serif"/>
                <a:cs typeface="Microsoft Sans Serif"/>
              </a:rPr>
              <a:t>mhodistancia </a:t>
            </a:r>
            <a:r>
              <a:rPr sz="700" spc="30" dirty="0">
                <a:latin typeface="Microsoft Sans Serif"/>
                <a:cs typeface="Microsoft Sans Serif"/>
              </a:rPr>
              <a:t>orientado </a:t>
            </a:r>
            <a:r>
              <a:rPr sz="700" spc="25" dirty="0">
                <a:latin typeface="Microsoft Sans Serif"/>
                <a:cs typeface="Microsoft Sans Serif"/>
              </a:rPr>
              <a:t>para </a:t>
            </a:r>
            <a:r>
              <a:rPr sz="700" spc="40" dirty="0">
                <a:latin typeface="Microsoft Sans Serif"/>
                <a:cs typeface="Microsoft Sans Serif"/>
              </a:rPr>
              <a:t>mirar </a:t>
            </a:r>
            <a:r>
              <a:rPr sz="700" spc="35" dirty="0">
                <a:latin typeface="Microsoft Sans Serif"/>
                <a:cs typeface="Microsoft Sans Serif"/>
              </a:rPr>
              <a:t>dentro </a:t>
            </a:r>
            <a:r>
              <a:rPr sz="700" spc="20" dirty="0">
                <a:latin typeface="Microsoft Sans Serif"/>
                <a:cs typeface="Microsoft Sans Serif"/>
              </a:rPr>
              <a:t>del </a:t>
            </a:r>
            <a:r>
              <a:rPr sz="700" spc="25" dirty="0">
                <a:latin typeface="Microsoft Sans Serif"/>
                <a:cs typeface="Microsoft Sans Serif"/>
              </a:rPr>
              <a:t> </a:t>
            </a:r>
            <a:r>
              <a:rPr sz="700" spc="30" dirty="0">
                <a:latin typeface="Microsoft Sans Serif"/>
                <a:cs typeface="Microsoft Sans Serif"/>
              </a:rPr>
              <a:t>generador</a:t>
            </a:r>
            <a:r>
              <a:rPr sz="700" dirty="0">
                <a:latin typeface="Microsoft Sans Serif"/>
                <a:cs typeface="Microsoft Sans Serif"/>
              </a:rPr>
              <a:t> </a:t>
            </a:r>
            <a:r>
              <a:rPr sz="700" spc="5" dirty="0">
                <a:latin typeface="Microsoft Sans Serif"/>
                <a:cs typeface="Microsoft Sans Serif"/>
              </a:rPr>
              <a:t>y </a:t>
            </a:r>
            <a:r>
              <a:rPr sz="700" spc="10" dirty="0">
                <a:latin typeface="Microsoft Sans Serif"/>
                <a:cs typeface="Microsoft Sans Serif"/>
              </a:rPr>
              <a:t>su</a:t>
            </a:r>
            <a:r>
              <a:rPr sz="700" dirty="0">
                <a:latin typeface="Microsoft Sans Serif"/>
                <a:cs typeface="Microsoft Sans Serif"/>
              </a:rPr>
              <a:t> </a:t>
            </a:r>
            <a:r>
              <a:rPr sz="700" spc="35" dirty="0">
                <a:latin typeface="Microsoft Sans Serif"/>
                <a:cs typeface="Microsoft Sans Serif"/>
              </a:rPr>
              <a:t>transformador</a:t>
            </a:r>
            <a:r>
              <a:rPr sz="700" spc="5" dirty="0">
                <a:latin typeface="Microsoft Sans Serif"/>
                <a:cs typeface="Microsoft Sans Serif"/>
              </a:rPr>
              <a:t> </a:t>
            </a:r>
            <a:r>
              <a:rPr sz="700" spc="15" dirty="0">
                <a:latin typeface="Microsoft Sans Serif"/>
                <a:cs typeface="Microsoft Sans Serif"/>
              </a:rPr>
              <a:t>elevador.</a:t>
            </a:r>
            <a:r>
              <a:rPr sz="700" spc="5" dirty="0">
                <a:latin typeface="Microsoft Sans Serif"/>
                <a:cs typeface="Microsoft Sans Serif"/>
              </a:rPr>
              <a:t> </a:t>
            </a:r>
            <a:r>
              <a:rPr sz="700" spc="-15" dirty="0">
                <a:latin typeface="Microsoft Sans Serif"/>
                <a:cs typeface="Microsoft Sans Serif"/>
              </a:rPr>
              <a:t>Las</a:t>
            </a:r>
            <a:r>
              <a:rPr sz="700" dirty="0">
                <a:latin typeface="Microsoft Sans Serif"/>
                <a:cs typeface="Microsoft Sans Serif"/>
              </a:rPr>
              <a:t> </a:t>
            </a:r>
            <a:r>
              <a:rPr sz="700" spc="20" dirty="0">
                <a:latin typeface="Microsoft Sans Serif"/>
                <a:cs typeface="Microsoft Sans Serif"/>
              </a:rPr>
              <a:t>principales</a:t>
            </a:r>
            <a:r>
              <a:rPr sz="700" spc="5" dirty="0">
                <a:latin typeface="Microsoft Sans Serif"/>
                <a:cs typeface="Microsoft Sans Serif"/>
              </a:rPr>
              <a:t> </a:t>
            </a:r>
            <a:r>
              <a:rPr sz="700" spc="10" dirty="0">
                <a:latin typeface="Microsoft Sans Serif"/>
                <a:cs typeface="Microsoft Sans Serif"/>
              </a:rPr>
              <a:t>desventajas</a:t>
            </a:r>
            <a:r>
              <a:rPr sz="700" spc="5" dirty="0">
                <a:latin typeface="Microsoft Sans Serif"/>
                <a:cs typeface="Microsoft Sans Serif"/>
              </a:rPr>
              <a:t> </a:t>
            </a:r>
            <a:r>
              <a:rPr sz="700" spc="20" dirty="0">
                <a:latin typeface="Microsoft Sans Serif"/>
                <a:cs typeface="Microsoft Sans Serif"/>
              </a:rPr>
              <a:t>de</a:t>
            </a:r>
            <a:r>
              <a:rPr sz="700" dirty="0">
                <a:latin typeface="Microsoft Sans Serif"/>
                <a:cs typeface="Microsoft Sans Serif"/>
              </a:rPr>
              <a:t> </a:t>
            </a:r>
            <a:r>
              <a:rPr sz="700" spc="10" dirty="0">
                <a:latin typeface="Microsoft Sans Serif"/>
                <a:cs typeface="Microsoft Sans Serif"/>
              </a:rPr>
              <a:t>este </a:t>
            </a:r>
            <a:r>
              <a:rPr sz="700" spc="-170" dirty="0">
                <a:latin typeface="Microsoft Sans Serif"/>
                <a:cs typeface="Microsoft Sans Serif"/>
              </a:rPr>
              <a:t> </a:t>
            </a:r>
            <a:r>
              <a:rPr sz="700" spc="40" dirty="0">
                <a:latin typeface="Microsoft Sans Serif"/>
                <a:cs typeface="Microsoft Sans Serif"/>
              </a:rPr>
              <a:t>método</a:t>
            </a:r>
            <a:r>
              <a:rPr sz="700" spc="-5" dirty="0">
                <a:latin typeface="Microsoft Sans Serif"/>
                <a:cs typeface="Microsoft Sans Serif"/>
              </a:rPr>
              <a:t> </a:t>
            </a:r>
            <a:r>
              <a:rPr sz="700" spc="20" dirty="0">
                <a:latin typeface="Microsoft Sans Serif"/>
                <a:cs typeface="Microsoft Sans Serif"/>
              </a:rPr>
              <a:t>de</a:t>
            </a:r>
            <a:r>
              <a:rPr sz="700" dirty="0">
                <a:latin typeface="Microsoft Sans Serif"/>
                <a:cs typeface="Microsoft Sans Serif"/>
              </a:rPr>
              <a:t> </a:t>
            </a:r>
            <a:r>
              <a:rPr sz="700" spc="25" dirty="0">
                <a:latin typeface="Microsoft Sans Serif"/>
                <a:cs typeface="Microsoft Sans Serif"/>
              </a:rPr>
              <a:t>protección</a:t>
            </a:r>
            <a:r>
              <a:rPr sz="700" spc="-5" dirty="0">
                <a:latin typeface="Microsoft Sans Serif"/>
                <a:cs typeface="Microsoft Sans Serif"/>
              </a:rPr>
              <a:t> </a:t>
            </a:r>
            <a:r>
              <a:rPr sz="700" spc="20" dirty="0">
                <a:latin typeface="Microsoft Sans Serif"/>
                <a:cs typeface="Microsoft Sans Serif"/>
              </a:rPr>
              <a:t>son</a:t>
            </a:r>
            <a:r>
              <a:rPr sz="700" dirty="0">
                <a:latin typeface="Microsoft Sans Serif"/>
                <a:cs typeface="Microsoft Sans Serif"/>
              </a:rPr>
              <a:t> </a:t>
            </a:r>
            <a:r>
              <a:rPr sz="700" spc="10" dirty="0">
                <a:latin typeface="Microsoft Sans Serif"/>
                <a:cs typeface="Microsoft Sans Serif"/>
              </a:rPr>
              <a:t>la</a:t>
            </a:r>
            <a:r>
              <a:rPr sz="700" spc="-5" dirty="0">
                <a:latin typeface="Microsoft Sans Serif"/>
                <a:cs typeface="Microsoft Sans Serif"/>
              </a:rPr>
              <a:t> </a:t>
            </a:r>
            <a:r>
              <a:rPr sz="700" spc="20" dirty="0">
                <a:latin typeface="Microsoft Sans Serif"/>
                <a:cs typeface="Microsoft Sans Serif"/>
              </a:rPr>
              <a:t>posibilidad</a:t>
            </a:r>
            <a:r>
              <a:rPr sz="700" dirty="0">
                <a:latin typeface="Microsoft Sans Serif"/>
                <a:cs typeface="Microsoft Sans Serif"/>
              </a:rPr>
              <a:t> </a:t>
            </a:r>
            <a:r>
              <a:rPr sz="700" spc="20" dirty="0">
                <a:latin typeface="Microsoft Sans Serif"/>
                <a:cs typeface="Microsoft Sans Serif"/>
              </a:rPr>
              <a:t>de</a:t>
            </a:r>
            <a:r>
              <a:rPr sz="700" spc="-5" dirty="0">
                <a:latin typeface="Microsoft Sans Serif"/>
                <a:cs typeface="Microsoft Sans Serif"/>
              </a:rPr>
              <a:t> </a:t>
            </a:r>
            <a:r>
              <a:rPr sz="700" spc="25" dirty="0">
                <a:latin typeface="Microsoft Sans Serif"/>
                <a:cs typeface="Microsoft Sans Serif"/>
              </a:rPr>
              <a:t>disparar</a:t>
            </a:r>
            <a:r>
              <a:rPr sz="700" dirty="0">
                <a:latin typeface="Microsoft Sans Serif"/>
                <a:cs typeface="Microsoft Sans Serif"/>
              </a:rPr>
              <a:t> </a:t>
            </a:r>
            <a:r>
              <a:rPr sz="700" spc="20" dirty="0">
                <a:latin typeface="Microsoft Sans Serif"/>
                <a:cs typeface="Microsoft Sans Serif"/>
              </a:rPr>
              <a:t>en</a:t>
            </a:r>
            <a:r>
              <a:rPr sz="700" spc="-5" dirty="0">
                <a:latin typeface="Microsoft Sans Serif"/>
                <a:cs typeface="Microsoft Sans Serif"/>
              </a:rPr>
              <a:t> </a:t>
            </a:r>
            <a:r>
              <a:rPr sz="700" dirty="0">
                <a:latin typeface="Microsoft Sans Serif"/>
                <a:cs typeface="Microsoft Sans Serif"/>
              </a:rPr>
              <a:t>caso </a:t>
            </a:r>
            <a:r>
              <a:rPr sz="700" spc="20" dirty="0">
                <a:latin typeface="Microsoft Sans Serif"/>
                <a:cs typeface="Microsoft Sans Serif"/>
              </a:rPr>
              <a:t>de</a:t>
            </a:r>
            <a:r>
              <a:rPr sz="700" spc="-5" dirty="0">
                <a:latin typeface="Microsoft Sans Serif"/>
                <a:cs typeface="Microsoft Sans Serif"/>
              </a:rPr>
              <a:t> </a:t>
            </a:r>
            <a:r>
              <a:rPr sz="700" spc="10" dirty="0">
                <a:latin typeface="Microsoft Sans Serif"/>
                <a:cs typeface="Microsoft Sans Serif"/>
              </a:rPr>
              <a:t>oscilaciones </a:t>
            </a:r>
            <a:r>
              <a:rPr sz="700" spc="-170" dirty="0">
                <a:latin typeface="Microsoft Sans Serif"/>
                <a:cs typeface="Microsoft Sans Serif"/>
              </a:rPr>
              <a:t> </a:t>
            </a:r>
            <a:r>
              <a:rPr sz="700" spc="20" dirty="0">
                <a:latin typeface="Microsoft Sans Serif"/>
                <a:cs typeface="Microsoft Sans Serif"/>
              </a:rPr>
              <a:t>recuperables </a:t>
            </a:r>
            <a:r>
              <a:rPr sz="700" spc="5" dirty="0">
                <a:latin typeface="Microsoft Sans Serif"/>
                <a:cs typeface="Microsoft Sans Serif"/>
              </a:rPr>
              <a:t>y </a:t>
            </a:r>
            <a:r>
              <a:rPr sz="700" spc="15" dirty="0">
                <a:latin typeface="Microsoft Sans Serif"/>
                <a:cs typeface="Microsoft Sans Serif"/>
              </a:rPr>
              <a:t>señalar </a:t>
            </a:r>
            <a:r>
              <a:rPr sz="700" spc="10" dirty="0">
                <a:latin typeface="Microsoft Sans Serif"/>
                <a:cs typeface="Microsoft Sans Serif"/>
              </a:rPr>
              <a:t>la </a:t>
            </a:r>
            <a:r>
              <a:rPr sz="700" spc="30" dirty="0">
                <a:latin typeface="Microsoft Sans Serif"/>
                <a:cs typeface="Microsoft Sans Serif"/>
              </a:rPr>
              <a:t>interrupción </a:t>
            </a:r>
            <a:r>
              <a:rPr sz="700" spc="20" dirty="0">
                <a:latin typeface="Microsoft Sans Serif"/>
                <a:cs typeface="Microsoft Sans Serif"/>
              </a:rPr>
              <a:t>del </a:t>
            </a:r>
            <a:r>
              <a:rPr sz="700" spc="40" dirty="0">
                <a:latin typeface="Microsoft Sans Serif"/>
                <a:cs typeface="Microsoft Sans Serif"/>
              </a:rPr>
              <a:t>interruptor </a:t>
            </a:r>
            <a:r>
              <a:rPr sz="700" spc="20" dirty="0">
                <a:latin typeface="Microsoft Sans Serif"/>
                <a:cs typeface="Microsoft Sans Serif"/>
              </a:rPr>
              <a:t>del </a:t>
            </a:r>
            <a:r>
              <a:rPr sz="700" spc="30" dirty="0">
                <a:latin typeface="Microsoft Sans Serif"/>
                <a:cs typeface="Microsoft Sans Serif"/>
              </a:rPr>
              <a:t>generador </a:t>
            </a:r>
            <a:r>
              <a:rPr sz="700" spc="20" dirty="0">
                <a:latin typeface="Microsoft Sans Serif"/>
                <a:cs typeface="Microsoft Sans Serif"/>
              </a:rPr>
              <a:t>en </a:t>
            </a:r>
            <a:r>
              <a:rPr sz="700" spc="40" dirty="0">
                <a:latin typeface="Microsoft Sans Serif"/>
                <a:cs typeface="Microsoft Sans Serif"/>
              </a:rPr>
              <a:t>un </a:t>
            </a:r>
            <a:r>
              <a:rPr sz="700" spc="45" dirty="0">
                <a:latin typeface="Microsoft Sans Serif"/>
                <a:cs typeface="Microsoft Sans Serif"/>
              </a:rPr>
              <a:t> </a:t>
            </a:r>
            <a:r>
              <a:rPr sz="700" spc="30" dirty="0">
                <a:latin typeface="Microsoft Sans Serif"/>
                <a:cs typeface="Microsoft Sans Serif"/>
              </a:rPr>
              <a:t>ángulo</a:t>
            </a:r>
            <a:r>
              <a:rPr sz="700" spc="-5" dirty="0">
                <a:latin typeface="Microsoft Sans Serif"/>
                <a:cs typeface="Microsoft Sans Serif"/>
              </a:rPr>
              <a:t> </a:t>
            </a:r>
            <a:r>
              <a:rPr sz="700" spc="20" dirty="0">
                <a:latin typeface="Microsoft Sans Serif"/>
                <a:cs typeface="Microsoft Sans Serif"/>
              </a:rPr>
              <a:t>de</a:t>
            </a:r>
            <a:r>
              <a:rPr sz="700" dirty="0">
                <a:latin typeface="Microsoft Sans Serif"/>
                <a:cs typeface="Microsoft Sans Serif"/>
              </a:rPr>
              <a:t> </a:t>
            </a:r>
            <a:r>
              <a:rPr sz="700" spc="10" dirty="0">
                <a:latin typeface="Microsoft Sans Serif"/>
                <a:cs typeface="Microsoft Sans Serif"/>
              </a:rPr>
              <a:t>oscilación</a:t>
            </a:r>
            <a:r>
              <a:rPr sz="700" dirty="0">
                <a:latin typeface="Microsoft Sans Serif"/>
                <a:cs typeface="Microsoft Sans Serif"/>
              </a:rPr>
              <a:t> </a:t>
            </a:r>
            <a:r>
              <a:rPr sz="700" spc="15" dirty="0">
                <a:latin typeface="Microsoft Sans Serif"/>
                <a:cs typeface="Microsoft Sans Serif"/>
              </a:rPr>
              <a:t>desfavorable.</a:t>
            </a:r>
            <a:r>
              <a:rPr sz="700" spc="-5" dirty="0">
                <a:latin typeface="Microsoft Sans Serif"/>
                <a:cs typeface="Microsoft Sans Serif"/>
              </a:rPr>
              <a:t> </a:t>
            </a:r>
            <a:r>
              <a:rPr sz="700" spc="5" dirty="0">
                <a:latin typeface="Microsoft Sans Serif"/>
                <a:cs typeface="Microsoft Sans Serif"/>
              </a:rPr>
              <a:t>Esquemas</a:t>
            </a:r>
            <a:r>
              <a:rPr sz="700" dirty="0">
                <a:latin typeface="Microsoft Sans Serif"/>
                <a:cs typeface="Microsoft Sans Serif"/>
              </a:rPr>
              <a:t> </a:t>
            </a:r>
            <a:r>
              <a:rPr sz="700" spc="20" dirty="0">
                <a:latin typeface="Microsoft Sans Serif"/>
                <a:cs typeface="Microsoft Sans Serif"/>
              </a:rPr>
              <a:t>más</a:t>
            </a:r>
            <a:r>
              <a:rPr sz="700" dirty="0">
                <a:latin typeface="Microsoft Sans Serif"/>
                <a:cs typeface="Microsoft Sans Serif"/>
              </a:rPr>
              <a:t> </a:t>
            </a:r>
            <a:r>
              <a:rPr sz="700" spc="15" dirty="0">
                <a:latin typeface="Microsoft Sans Serif"/>
                <a:cs typeface="Microsoft Sans Serif"/>
              </a:rPr>
              <a:t>sofisticados,</a:t>
            </a:r>
            <a:r>
              <a:rPr sz="700" dirty="0">
                <a:latin typeface="Microsoft Sans Serif"/>
                <a:cs typeface="Microsoft Sans Serif"/>
              </a:rPr>
              <a:t> </a:t>
            </a:r>
            <a:r>
              <a:rPr sz="700" spc="30" dirty="0">
                <a:latin typeface="Microsoft Sans Serif"/>
                <a:cs typeface="Microsoft Sans Serif"/>
              </a:rPr>
              <a:t>como</a:t>
            </a:r>
            <a:r>
              <a:rPr sz="700" spc="-5" dirty="0">
                <a:latin typeface="Microsoft Sans Serif"/>
                <a:cs typeface="Microsoft Sans Serif"/>
              </a:rPr>
              <a:t> </a:t>
            </a:r>
            <a:r>
              <a:rPr sz="700" spc="10" dirty="0">
                <a:latin typeface="Microsoft Sans Serif"/>
                <a:cs typeface="Microsoft Sans Serif"/>
              </a:rPr>
              <a:t>los</a:t>
            </a:r>
            <a:r>
              <a:rPr sz="700" dirty="0">
                <a:latin typeface="Microsoft Sans Serif"/>
                <a:cs typeface="Microsoft Sans Serif"/>
              </a:rPr>
              <a:t> </a:t>
            </a:r>
            <a:r>
              <a:rPr sz="700" spc="20" dirty="0">
                <a:latin typeface="Microsoft Sans Serif"/>
                <a:cs typeface="Microsoft Sans Serif"/>
              </a:rPr>
              <a:t>de </a:t>
            </a:r>
            <a:r>
              <a:rPr sz="700" spc="-170" dirty="0">
                <a:latin typeface="Microsoft Sans Serif"/>
                <a:cs typeface="Microsoft Sans Serif"/>
              </a:rPr>
              <a:t> </a:t>
            </a:r>
            <a:r>
              <a:rPr sz="700" spc="20" dirty="0">
                <a:latin typeface="Microsoft Sans Serif"/>
                <a:cs typeface="Microsoft Sans Serif"/>
              </a:rPr>
              <a:t>anteojeras </a:t>
            </a:r>
            <a:r>
              <a:rPr sz="700" spc="5" dirty="0">
                <a:latin typeface="Microsoft Sans Serif"/>
                <a:cs typeface="Microsoft Sans Serif"/>
              </a:rPr>
              <a:t>y </a:t>
            </a:r>
            <a:r>
              <a:rPr sz="700" spc="15" dirty="0">
                <a:latin typeface="Microsoft Sans Serif"/>
                <a:cs typeface="Microsoft Sans Serif"/>
              </a:rPr>
              <a:t>lentes, </a:t>
            </a:r>
            <a:r>
              <a:rPr sz="700" spc="30" dirty="0">
                <a:latin typeface="Microsoft Sans Serif"/>
                <a:cs typeface="Microsoft Sans Serif"/>
              </a:rPr>
              <a:t>minimizan </a:t>
            </a:r>
            <a:r>
              <a:rPr sz="700" spc="10" dirty="0">
                <a:latin typeface="Microsoft Sans Serif"/>
                <a:cs typeface="Microsoft Sans Serif"/>
              </a:rPr>
              <a:t>la </a:t>
            </a:r>
            <a:r>
              <a:rPr sz="700" spc="30" dirty="0">
                <a:latin typeface="Microsoft Sans Serif"/>
                <a:cs typeface="Microsoft Sans Serif"/>
              </a:rPr>
              <a:t>probabilidad </a:t>
            </a:r>
            <a:r>
              <a:rPr sz="700" spc="20" dirty="0">
                <a:latin typeface="Microsoft Sans Serif"/>
                <a:cs typeface="Microsoft Sans Serif"/>
              </a:rPr>
              <a:t>de </a:t>
            </a:r>
            <a:r>
              <a:rPr sz="700" spc="25" dirty="0">
                <a:latin typeface="Microsoft Sans Serif"/>
                <a:cs typeface="Microsoft Sans Serif"/>
              </a:rPr>
              <a:t>tropezar </a:t>
            </a:r>
            <a:r>
              <a:rPr sz="700" spc="20" dirty="0">
                <a:latin typeface="Microsoft Sans Serif"/>
                <a:cs typeface="Microsoft Sans Serif"/>
              </a:rPr>
              <a:t>con </a:t>
            </a:r>
            <a:r>
              <a:rPr sz="700" spc="10" dirty="0">
                <a:latin typeface="Microsoft Sans Serif"/>
                <a:cs typeface="Microsoft Sans Serif"/>
              </a:rPr>
              <a:t>oscilaciones </a:t>
            </a:r>
            <a:r>
              <a:rPr sz="700" spc="-175" dirty="0">
                <a:latin typeface="Microsoft Sans Serif"/>
                <a:cs typeface="Microsoft Sans Serif"/>
              </a:rPr>
              <a:t> </a:t>
            </a:r>
            <a:r>
              <a:rPr sz="700" spc="20" dirty="0">
                <a:latin typeface="Microsoft Sans Serif"/>
                <a:cs typeface="Microsoft Sans Serif"/>
              </a:rPr>
              <a:t>recuperables </a:t>
            </a:r>
            <a:r>
              <a:rPr sz="700" spc="5" dirty="0">
                <a:latin typeface="Microsoft Sans Serif"/>
                <a:cs typeface="Microsoft Sans Serif"/>
              </a:rPr>
              <a:t>y </a:t>
            </a:r>
            <a:r>
              <a:rPr sz="700" spc="35" dirty="0">
                <a:latin typeface="Microsoft Sans Serif"/>
                <a:cs typeface="Microsoft Sans Serif"/>
              </a:rPr>
              <a:t>permiten </a:t>
            </a:r>
            <a:r>
              <a:rPr sz="700" spc="10" dirty="0">
                <a:latin typeface="Microsoft Sans Serif"/>
                <a:cs typeface="Microsoft Sans Serif"/>
              </a:rPr>
              <a:t>el </a:t>
            </a:r>
            <a:r>
              <a:rPr sz="700" spc="25" dirty="0">
                <a:latin typeface="Microsoft Sans Serif"/>
                <a:cs typeface="Microsoft Sans Serif"/>
              </a:rPr>
              <a:t>disparo </a:t>
            </a:r>
            <a:r>
              <a:rPr sz="700" spc="30" dirty="0">
                <a:latin typeface="Microsoft Sans Serif"/>
                <a:cs typeface="Microsoft Sans Serif"/>
              </a:rPr>
              <a:t>controlado </a:t>
            </a:r>
            <a:r>
              <a:rPr sz="700" spc="20" dirty="0">
                <a:latin typeface="Microsoft Sans Serif"/>
                <a:cs typeface="Microsoft Sans Serif"/>
              </a:rPr>
              <a:t>del </a:t>
            </a:r>
            <a:r>
              <a:rPr sz="700" spc="30" dirty="0">
                <a:latin typeface="Microsoft Sans Serif"/>
                <a:cs typeface="Microsoft Sans Serif"/>
              </a:rPr>
              <a:t>disyuntor </a:t>
            </a:r>
            <a:r>
              <a:rPr sz="700" spc="20" dirty="0">
                <a:latin typeface="Microsoft Sans Serif"/>
                <a:cs typeface="Microsoft Sans Serif"/>
              </a:rPr>
              <a:t>del </a:t>
            </a:r>
            <a:r>
              <a:rPr sz="700" spc="30" dirty="0">
                <a:latin typeface="Microsoft Sans Serif"/>
                <a:cs typeface="Microsoft Sans Serif"/>
              </a:rPr>
              <a:t>generador </a:t>
            </a:r>
            <a:r>
              <a:rPr sz="700" spc="-175" dirty="0">
                <a:latin typeface="Microsoft Sans Serif"/>
                <a:cs typeface="Microsoft Sans Serif"/>
              </a:rPr>
              <a:t> </a:t>
            </a:r>
            <a:r>
              <a:rPr sz="700" spc="20" dirty="0">
                <a:latin typeface="Microsoft Sans Serif"/>
                <a:cs typeface="Microsoft Sans Serif"/>
              </a:rPr>
              <a:t>en</a:t>
            </a:r>
            <a:r>
              <a:rPr sz="700" spc="-10" dirty="0">
                <a:latin typeface="Microsoft Sans Serif"/>
                <a:cs typeface="Microsoft Sans Serif"/>
              </a:rPr>
              <a:t> </a:t>
            </a:r>
            <a:r>
              <a:rPr sz="700" spc="40" dirty="0">
                <a:latin typeface="Microsoft Sans Serif"/>
                <a:cs typeface="Microsoft Sans Serif"/>
              </a:rPr>
              <a:t>un</a:t>
            </a:r>
            <a:r>
              <a:rPr sz="700" spc="-5" dirty="0">
                <a:latin typeface="Microsoft Sans Serif"/>
                <a:cs typeface="Microsoft Sans Serif"/>
              </a:rPr>
              <a:t> </a:t>
            </a:r>
            <a:r>
              <a:rPr sz="700" spc="35" dirty="0">
                <a:latin typeface="Microsoft Sans Serif"/>
                <a:cs typeface="Microsoft Sans Serif"/>
              </a:rPr>
              <a:t>mejor</a:t>
            </a:r>
            <a:r>
              <a:rPr sz="700" spc="-5" dirty="0">
                <a:latin typeface="Microsoft Sans Serif"/>
                <a:cs typeface="Microsoft Sans Serif"/>
              </a:rPr>
              <a:t> </a:t>
            </a:r>
            <a:r>
              <a:rPr sz="700" spc="30" dirty="0">
                <a:latin typeface="Microsoft Sans Serif"/>
                <a:cs typeface="Microsoft Sans Serif"/>
              </a:rPr>
              <a:t>ángulo</a:t>
            </a:r>
            <a:r>
              <a:rPr sz="700" spc="-5" dirty="0">
                <a:latin typeface="Microsoft Sans Serif"/>
                <a:cs typeface="Microsoft Sans Serif"/>
              </a:rPr>
              <a:t> </a:t>
            </a:r>
            <a:r>
              <a:rPr sz="700" spc="20" dirty="0">
                <a:latin typeface="Microsoft Sans Serif"/>
                <a:cs typeface="Microsoft Sans Serif"/>
              </a:rPr>
              <a:t>de</a:t>
            </a:r>
            <a:r>
              <a:rPr sz="700" spc="-5" dirty="0">
                <a:latin typeface="Microsoft Sans Serif"/>
                <a:cs typeface="Microsoft Sans Serif"/>
              </a:rPr>
              <a:t> </a:t>
            </a:r>
            <a:r>
              <a:rPr sz="700" spc="10" dirty="0">
                <a:latin typeface="Microsoft Sans Serif"/>
                <a:cs typeface="Microsoft Sans Serif"/>
              </a:rPr>
              <a:t>oscilación.</a:t>
            </a:r>
            <a:endParaRPr sz="700">
              <a:latin typeface="Microsoft Sans Serif"/>
              <a:cs typeface="Microsoft Sans Serif"/>
            </a:endParaRPr>
          </a:p>
          <a:p>
            <a:pPr marL="12700" marR="113664" indent="154940">
              <a:lnSpc>
                <a:spcPts val="1210"/>
              </a:lnSpc>
              <a:spcBef>
                <a:spcPts val="35"/>
              </a:spcBef>
            </a:pPr>
            <a:r>
              <a:rPr sz="700" spc="-5" dirty="0">
                <a:latin typeface="Microsoft Sans Serif"/>
                <a:cs typeface="Microsoft Sans Serif"/>
              </a:rPr>
              <a:t>Los </a:t>
            </a:r>
            <a:r>
              <a:rPr sz="700" spc="10" dirty="0">
                <a:latin typeface="Microsoft Sans Serif"/>
                <a:cs typeface="Microsoft Sans Serif"/>
              </a:rPr>
              <a:t>relés </a:t>
            </a:r>
            <a:r>
              <a:rPr sz="700" spc="20" dirty="0">
                <a:latin typeface="Microsoft Sans Serif"/>
                <a:cs typeface="Microsoft Sans Serif"/>
              </a:rPr>
              <a:t>de </a:t>
            </a:r>
            <a:r>
              <a:rPr sz="700" spc="25" dirty="0">
                <a:latin typeface="Microsoft Sans Serif"/>
                <a:cs typeface="Microsoft Sans Serif"/>
              </a:rPr>
              <a:t>pérdida </a:t>
            </a:r>
            <a:r>
              <a:rPr sz="700" spc="20" dirty="0">
                <a:latin typeface="Microsoft Sans Serif"/>
                <a:cs typeface="Microsoft Sans Serif"/>
              </a:rPr>
              <a:t>de </a:t>
            </a:r>
            <a:r>
              <a:rPr sz="700" spc="25" dirty="0">
                <a:latin typeface="Microsoft Sans Serif"/>
                <a:cs typeface="Microsoft Sans Serif"/>
              </a:rPr>
              <a:t>campo </a:t>
            </a:r>
            <a:r>
              <a:rPr sz="700" spc="15" dirty="0">
                <a:latin typeface="Microsoft Sans Serif"/>
                <a:cs typeface="Microsoft Sans Serif"/>
              </a:rPr>
              <a:t>convencionales </a:t>
            </a:r>
            <a:r>
              <a:rPr sz="700" spc="25" dirty="0">
                <a:latin typeface="Microsoft Sans Serif"/>
                <a:cs typeface="Microsoft Sans Serif"/>
              </a:rPr>
              <a:t>ofrecen </a:t>
            </a:r>
            <a:r>
              <a:rPr sz="700" spc="30" dirty="0">
                <a:latin typeface="Microsoft Sans Serif"/>
                <a:cs typeface="Microsoft Sans Serif"/>
              </a:rPr>
              <a:t>una </a:t>
            </a:r>
            <a:r>
              <a:rPr sz="700" spc="20" dirty="0">
                <a:latin typeface="Microsoft Sans Serif"/>
                <a:cs typeface="Microsoft Sans Serif"/>
              </a:rPr>
              <a:t>cantidad </a:t>
            </a:r>
            <a:r>
              <a:rPr sz="700" spc="25" dirty="0">
                <a:latin typeface="Microsoft Sans Serif"/>
                <a:cs typeface="Microsoft Sans Serif"/>
              </a:rPr>
              <a:t> </a:t>
            </a:r>
            <a:r>
              <a:rPr sz="700" spc="30" dirty="0">
                <a:latin typeface="Microsoft Sans Serif"/>
                <a:cs typeface="Microsoft Sans Serif"/>
              </a:rPr>
              <a:t>limitada</a:t>
            </a:r>
            <a:r>
              <a:rPr sz="700" spc="-5" dirty="0">
                <a:latin typeface="Microsoft Sans Serif"/>
                <a:cs typeface="Microsoft Sans Serif"/>
              </a:rPr>
              <a:t> </a:t>
            </a:r>
            <a:r>
              <a:rPr sz="700" spc="20" dirty="0">
                <a:latin typeface="Microsoft Sans Serif"/>
                <a:cs typeface="Microsoft Sans Serif"/>
              </a:rPr>
              <a:t>de</a:t>
            </a:r>
            <a:r>
              <a:rPr sz="700" spc="-5" dirty="0">
                <a:latin typeface="Microsoft Sans Serif"/>
                <a:cs typeface="Microsoft Sans Serif"/>
              </a:rPr>
              <a:t> </a:t>
            </a:r>
            <a:r>
              <a:rPr sz="700" spc="25" dirty="0">
                <a:latin typeface="Microsoft Sans Serif"/>
                <a:cs typeface="Microsoft Sans Serif"/>
              </a:rPr>
              <a:t>protección</a:t>
            </a:r>
            <a:r>
              <a:rPr sz="700" spc="-5" dirty="0">
                <a:latin typeface="Microsoft Sans Serif"/>
                <a:cs typeface="Microsoft Sans Serif"/>
              </a:rPr>
              <a:t> </a:t>
            </a:r>
            <a:r>
              <a:rPr sz="700" spc="30" dirty="0">
                <a:latin typeface="Microsoft Sans Serif"/>
                <a:cs typeface="Microsoft Sans Serif"/>
              </a:rPr>
              <a:t>contra</a:t>
            </a:r>
            <a:r>
              <a:rPr sz="700" dirty="0">
                <a:latin typeface="Microsoft Sans Serif"/>
                <a:cs typeface="Microsoft Sans Serif"/>
              </a:rPr>
              <a:t> </a:t>
            </a:r>
            <a:r>
              <a:rPr sz="700" spc="10" dirty="0">
                <a:latin typeface="Microsoft Sans Serif"/>
                <a:cs typeface="Microsoft Sans Serif"/>
              </a:rPr>
              <a:t>oscilaciones</a:t>
            </a:r>
            <a:r>
              <a:rPr sz="700" spc="-5" dirty="0">
                <a:latin typeface="Microsoft Sans Serif"/>
                <a:cs typeface="Microsoft Sans Serif"/>
              </a:rPr>
              <a:t> </a:t>
            </a:r>
            <a:r>
              <a:rPr sz="700" spc="30" dirty="0">
                <a:latin typeface="Microsoft Sans Serif"/>
                <a:cs typeface="Microsoft Sans Serif"/>
              </a:rPr>
              <a:t>profundas</a:t>
            </a:r>
            <a:r>
              <a:rPr sz="700" spc="-5" dirty="0">
                <a:latin typeface="Microsoft Sans Serif"/>
                <a:cs typeface="Microsoft Sans Serif"/>
              </a:rPr>
              <a:t> </a:t>
            </a:r>
            <a:r>
              <a:rPr sz="700" spc="20" dirty="0">
                <a:latin typeface="Microsoft Sans Serif"/>
                <a:cs typeface="Microsoft Sans Serif"/>
              </a:rPr>
              <a:t>en</a:t>
            </a:r>
            <a:r>
              <a:rPr sz="700" spc="-5" dirty="0">
                <a:latin typeface="Microsoft Sans Serif"/>
                <a:cs typeface="Microsoft Sans Serif"/>
              </a:rPr>
              <a:t> </a:t>
            </a:r>
            <a:r>
              <a:rPr sz="700" spc="10" dirty="0">
                <a:latin typeface="Microsoft Sans Serif"/>
                <a:cs typeface="Microsoft Sans Serif"/>
              </a:rPr>
              <a:t>la</a:t>
            </a:r>
            <a:r>
              <a:rPr sz="700" dirty="0">
                <a:latin typeface="Microsoft Sans Serif"/>
                <a:cs typeface="Microsoft Sans Serif"/>
              </a:rPr>
              <a:t> </a:t>
            </a:r>
            <a:r>
              <a:rPr sz="700" spc="20" dirty="0">
                <a:latin typeface="Microsoft Sans Serif"/>
                <a:cs typeface="Microsoft Sans Serif"/>
              </a:rPr>
              <a:t>impedancia</a:t>
            </a:r>
            <a:r>
              <a:rPr sz="700" spc="-5" dirty="0">
                <a:latin typeface="Microsoft Sans Serif"/>
                <a:cs typeface="Microsoft Sans Serif"/>
              </a:rPr>
              <a:t> </a:t>
            </a:r>
            <a:r>
              <a:rPr sz="700" spc="20" dirty="0">
                <a:latin typeface="Microsoft Sans Serif"/>
                <a:cs typeface="Microsoft Sans Serif"/>
              </a:rPr>
              <a:t>del </a:t>
            </a:r>
            <a:r>
              <a:rPr sz="700" spc="-170" dirty="0">
                <a:latin typeface="Microsoft Sans Serif"/>
                <a:cs typeface="Microsoft Sans Serif"/>
              </a:rPr>
              <a:t> </a:t>
            </a:r>
            <a:r>
              <a:rPr sz="700" spc="25" dirty="0">
                <a:latin typeface="Microsoft Sans Serif"/>
                <a:cs typeface="Microsoft Sans Serif"/>
              </a:rPr>
              <a:t>generador,</a:t>
            </a:r>
            <a:r>
              <a:rPr sz="700" dirty="0">
                <a:latin typeface="Microsoft Sans Serif"/>
                <a:cs typeface="Microsoft Sans Serif"/>
              </a:rPr>
              <a:t> </a:t>
            </a:r>
            <a:r>
              <a:rPr sz="700" spc="15" dirty="0">
                <a:latin typeface="Microsoft Sans Serif"/>
                <a:cs typeface="Microsoft Sans Serif"/>
              </a:rPr>
              <a:t>especialmente</a:t>
            </a:r>
            <a:r>
              <a:rPr sz="700" dirty="0">
                <a:latin typeface="Microsoft Sans Serif"/>
                <a:cs typeface="Microsoft Sans Serif"/>
              </a:rPr>
              <a:t> si </a:t>
            </a:r>
            <a:r>
              <a:rPr sz="700" spc="15" dirty="0">
                <a:latin typeface="Microsoft Sans Serif"/>
                <a:cs typeface="Microsoft Sans Serif"/>
              </a:rPr>
              <a:t>hay</a:t>
            </a:r>
            <a:r>
              <a:rPr sz="700" dirty="0">
                <a:latin typeface="Microsoft Sans Serif"/>
                <a:cs typeface="Microsoft Sans Serif"/>
              </a:rPr>
              <a:t> </a:t>
            </a:r>
            <a:r>
              <a:rPr sz="700" spc="30" dirty="0">
                <a:latin typeface="Microsoft Sans Serif"/>
                <a:cs typeface="Microsoft Sans Serif"/>
              </a:rPr>
              <a:t>algún</a:t>
            </a:r>
            <a:r>
              <a:rPr sz="700" dirty="0">
                <a:latin typeface="Microsoft Sans Serif"/>
                <a:cs typeface="Microsoft Sans Serif"/>
              </a:rPr>
              <a:t> </a:t>
            </a:r>
            <a:r>
              <a:rPr sz="700" spc="25" dirty="0">
                <a:latin typeface="Microsoft Sans Serif"/>
                <a:cs typeface="Microsoft Sans Serif"/>
              </a:rPr>
              <a:t>retraso</a:t>
            </a:r>
            <a:r>
              <a:rPr sz="700" dirty="0">
                <a:latin typeface="Microsoft Sans Serif"/>
                <a:cs typeface="Microsoft Sans Serif"/>
              </a:rPr>
              <a:t> </a:t>
            </a:r>
            <a:r>
              <a:rPr sz="700" spc="20" dirty="0">
                <a:latin typeface="Microsoft Sans Serif"/>
                <a:cs typeface="Microsoft Sans Serif"/>
              </a:rPr>
              <a:t>de</a:t>
            </a:r>
            <a:r>
              <a:rPr sz="700" dirty="0">
                <a:latin typeface="Microsoft Sans Serif"/>
                <a:cs typeface="Microsoft Sans Serif"/>
              </a:rPr>
              <a:t> </a:t>
            </a:r>
            <a:r>
              <a:rPr sz="700" spc="35" dirty="0">
                <a:latin typeface="Microsoft Sans Serif"/>
                <a:cs typeface="Microsoft Sans Serif"/>
              </a:rPr>
              <a:t>tiempo</a:t>
            </a:r>
            <a:r>
              <a:rPr sz="700" dirty="0">
                <a:latin typeface="Microsoft Sans Serif"/>
                <a:cs typeface="Microsoft Sans Serif"/>
              </a:rPr>
              <a:t> </a:t>
            </a:r>
            <a:r>
              <a:rPr sz="700" spc="20" dirty="0">
                <a:latin typeface="Microsoft Sans Serif"/>
                <a:cs typeface="Microsoft Sans Serif"/>
              </a:rPr>
              <a:t>intencional.</a:t>
            </a:r>
            <a:endParaRPr sz="700">
              <a:latin typeface="Microsoft Sans Serif"/>
              <a:cs typeface="Microsoft Sans Serif"/>
            </a:endParaRPr>
          </a:p>
          <a:p>
            <a:pPr marL="167640">
              <a:lnSpc>
                <a:spcPct val="100000"/>
              </a:lnSpc>
              <a:spcBef>
                <a:spcPts val="250"/>
              </a:spcBef>
            </a:pPr>
            <a:r>
              <a:rPr sz="700" spc="-5" dirty="0">
                <a:latin typeface="Microsoft Sans Serif"/>
                <a:cs typeface="Microsoft Sans Serif"/>
              </a:rPr>
              <a:t>Los</a:t>
            </a:r>
            <a:r>
              <a:rPr sz="700" spc="-10" dirty="0">
                <a:latin typeface="Microsoft Sans Serif"/>
                <a:cs typeface="Microsoft Sans Serif"/>
              </a:rPr>
              <a:t> </a:t>
            </a:r>
            <a:r>
              <a:rPr sz="700" spc="20" dirty="0">
                <a:latin typeface="Microsoft Sans Serif"/>
                <a:cs typeface="Microsoft Sans Serif"/>
              </a:rPr>
              <a:t>estudios</a:t>
            </a:r>
            <a:r>
              <a:rPr sz="700" spc="-5" dirty="0">
                <a:latin typeface="Microsoft Sans Serif"/>
                <a:cs typeface="Microsoft Sans Serif"/>
              </a:rPr>
              <a:t> </a:t>
            </a:r>
            <a:r>
              <a:rPr sz="700" spc="20" dirty="0">
                <a:latin typeface="Microsoft Sans Serif"/>
                <a:cs typeface="Microsoft Sans Serif"/>
              </a:rPr>
              <a:t>de</a:t>
            </a:r>
            <a:r>
              <a:rPr sz="700" spc="-5" dirty="0">
                <a:latin typeface="Microsoft Sans Serif"/>
                <a:cs typeface="Microsoft Sans Serif"/>
              </a:rPr>
              <a:t> </a:t>
            </a:r>
            <a:r>
              <a:rPr sz="700" spc="20" dirty="0">
                <a:latin typeface="Microsoft Sans Serif"/>
                <a:cs typeface="Microsoft Sans Serif"/>
              </a:rPr>
              <a:t>estabilidad</a:t>
            </a:r>
            <a:r>
              <a:rPr sz="700" spc="-5" dirty="0">
                <a:latin typeface="Microsoft Sans Serif"/>
                <a:cs typeface="Microsoft Sans Serif"/>
              </a:rPr>
              <a:t> </a:t>
            </a:r>
            <a:r>
              <a:rPr sz="700" spc="30" dirty="0">
                <a:latin typeface="Microsoft Sans Serif"/>
                <a:cs typeface="Microsoft Sans Serif"/>
              </a:rPr>
              <a:t>transitoria</a:t>
            </a:r>
            <a:r>
              <a:rPr sz="700" spc="-5" dirty="0">
                <a:latin typeface="Microsoft Sans Serif"/>
                <a:cs typeface="Microsoft Sans Serif"/>
              </a:rPr>
              <a:t> </a:t>
            </a:r>
            <a:r>
              <a:rPr sz="700" spc="20" dirty="0">
                <a:latin typeface="Microsoft Sans Serif"/>
                <a:cs typeface="Microsoft Sans Serif"/>
              </a:rPr>
              <a:t>son</a:t>
            </a:r>
            <a:r>
              <a:rPr sz="700" spc="-5" dirty="0">
                <a:latin typeface="Microsoft Sans Serif"/>
                <a:cs typeface="Microsoft Sans Serif"/>
              </a:rPr>
              <a:t> </a:t>
            </a:r>
            <a:r>
              <a:rPr sz="700" spc="10" dirty="0">
                <a:latin typeface="Microsoft Sans Serif"/>
                <a:cs typeface="Microsoft Sans Serif"/>
              </a:rPr>
              <a:t>deseables</a:t>
            </a:r>
            <a:r>
              <a:rPr sz="700" spc="-5" dirty="0">
                <a:latin typeface="Microsoft Sans Serif"/>
                <a:cs typeface="Microsoft Sans Serif"/>
              </a:rPr>
              <a:t> </a:t>
            </a:r>
            <a:r>
              <a:rPr sz="700" spc="25" dirty="0">
                <a:latin typeface="Microsoft Sans Serif"/>
                <a:cs typeface="Microsoft Sans Serif"/>
              </a:rPr>
              <a:t>para</a:t>
            </a:r>
            <a:r>
              <a:rPr sz="700" spc="-10" dirty="0">
                <a:latin typeface="Microsoft Sans Serif"/>
                <a:cs typeface="Microsoft Sans Serif"/>
              </a:rPr>
              <a:t> </a:t>
            </a:r>
            <a:r>
              <a:rPr sz="700" spc="35" dirty="0">
                <a:latin typeface="Microsoft Sans Serif"/>
                <a:cs typeface="Microsoft Sans Serif"/>
              </a:rPr>
              <a:t>determinar</a:t>
            </a:r>
            <a:r>
              <a:rPr sz="700" spc="-5" dirty="0">
                <a:latin typeface="Microsoft Sans Serif"/>
                <a:cs typeface="Microsoft Sans Serif"/>
              </a:rPr>
              <a:t> </a:t>
            </a:r>
            <a:r>
              <a:rPr sz="700" spc="10" dirty="0">
                <a:latin typeface="Microsoft Sans Serif"/>
                <a:cs typeface="Microsoft Sans Serif"/>
              </a:rPr>
              <a:t>el</a:t>
            </a:r>
            <a:endParaRPr sz="700">
              <a:latin typeface="Microsoft Sans Serif"/>
              <a:cs typeface="Microsoft Sans Serif"/>
            </a:endParaRPr>
          </a:p>
          <a:p>
            <a:pPr marL="12700" marR="5080">
              <a:lnSpc>
                <a:spcPct val="143100"/>
              </a:lnSpc>
            </a:pPr>
            <a:r>
              <a:rPr sz="700" spc="35" dirty="0">
                <a:latin typeface="Microsoft Sans Serif"/>
                <a:cs typeface="Microsoft Sans Serif"/>
              </a:rPr>
              <a:t>comportamiento </a:t>
            </a:r>
            <a:r>
              <a:rPr sz="700" spc="20" dirty="0">
                <a:latin typeface="Microsoft Sans Serif"/>
                <a:cs typeface="Microsoft Sans Serif"/>
              </a:rPr>
              <a:t>de </a:t>
            </a:r>
            <a:r>
              <a:rPr sz="700" spc="40" dirty="0">
                <a:latin typeface="Microsoft Sans Serif"/>
                <a:cs typeface="Microsoft Sans Serif"/>
              </a:rPr>
              <a:t>un </a:t>
            </a:r>
            <a:r>
              <a:rPr sz="700" spc="15" dirty="0">
                <a:latin typeface="Microsoft Sans Serif"/>
                <a:cs typeface="Microsoft Sans Serif"/>
              </a:rPr>
              <a:t>sistema eléctrico </a:t>
            </a:r>
            <a:r>
              <a:rPr sz="700" spc="20" dirty="0">
                <a:latin typeface="Microsoft Sans Serif"/>
                <a:cs typeface="Microsoft Sans Serif"/>
              </a:rPr>
              <a:t>sujeto </a:t>
            </a:r>
            <a:r>
              <a:rPr sz="700" dirty="0">
                <a:latin typeface="Microsoft Sans Serif"/>
                <a:cs typeface="Microsoft Sans Serif"/>
              </a:rPr>
              <a:t>a </a:t>
            </a:r>
            <a:r>
              <a:rPr sz="700" spc="10" dirty="0">
                <a:latin typeface="Microsoft Sans Serif"/>
                <a:cs typeface="Microsoft Sans Serif"/>
              </a:rPr>
              <a:t>oscilaciones </a:t>
            </a:r>
            <a:r>
              <a:rPr sz="700" spc="15" dirty="0">
                <a:latin typeface="Microsoft Sans Serif"/>
                <a:cs typeface="Microsoft Sans Serif"/>
              </a:rPr>
              <a:t>después </a:t>
            </a:r>
            <a:r>
              <a:rPr sz="700" spc="20" dirty="0">
                <a:latin typeface="Microsoft Sans Serif"/>
                <a:cs typeface="Microsoft Sans Serif"/>
              </a:rPr>
              <a:t>de </a:t>
            </a:r>
            <a:r>
              <a:rPr sz="700" spc="25" dirty="0">
                <a:latin typeface="Microsoft Sans Serif"/>
                <a:cs typeface="Microsoft Sans Serif"/>
              </a:rPr>
              <a:t> perturbaciones</a:t>
            </a:r>
            <a:r>
              <a:rPr sz="700" spc="-5" dirty="0">
                <a:latin typeface="Microsoft Sans Serif"/>
                <a:cs typeface="Microsoft Sans Serif"/>
              </a:rPr>
              <a:t> </a:t>
            </a:r>
            <a:r>
              <a:rPr sz="700" spc="20" dirty="0">
                <a:latin typeface="Microsoft Sans Serif"/>
                <a:cs typeface="Microsoft Sans Serif"/>
              </a:rPr>
              <a:t>del</a:t>
            </a:r>
            <a:r>
              <a:rPr sz="700" dirty="0">
                <a:latin typeface="Microsoft Sans Serif"/>
                <a:cs typeface="Microsoft Sans Serif"/>
              </a:rPr>
              <a:t> </a:t>
            </a:r>
            <a:r>
              <a:rPr sz="700" spc="15" dirty="0">
                <a:latin typeface="Microsoft Sans Serif"/>
                <a:cs typeface="Microsoft Sans Serif"/>
              </a:rPr>
              <a:t>sistema</a:t>
            </a:r>
            <a:r>
              <a:rPr sz="700" dirty="0">
                <a:latin typeface="Microsoft Sans Serif"/>
                <a:cs typeface="Microsoft Sans Serif"/>
              </a:rPr>
              <a:t> </a:t>
            </a:r>
            <a:r>
              <a:rPr sz="700" spc="15" dirty="0">
                <a:latin typeface="Microsoft Sans Serif"/>
                <a:cs typeface="Microsoft Sans Serif"/>
              </a:rPr>
              <a:t>eléctrico</a:t>
            </a:r>
            <a:r>
              <a:rPr sz="700" dirty="0">
                <a:latin typeface="Microsoft Sans Serif"/>
                <a:cs typeface="Microsoft Sans Serif"/>
              </a:rPr>
              <a:t> </a:t>
            </a:r>
            <a:r>
              <a:rPr sz="700" spc="5" dirty="0">
                <a:latin typeface="Microsoft Sans Serif"/>
                <a:cs typeface="Microsoft Sans Serif"/>
              </a:rPr>
              <a:t>y</a:t>
            </a:r>
            <a:r>
              <a:rPr sz="700" dirty="0">
                <a:latin typeface="Microsoft Sans Serif"/>
                <a:cs typeface="Microsoft Sans Serif"/>
              </a:rPr>
              <a:t> </a:t>
            </a:r>
            <a:r>
              <a:rPr sz="700" spc="30" dirty="0">
                <a:latin typeface="Microsoft Sans Serif"/>
                <a:cs typeface="Microsoft Sans Serif"/>
              </a:rPr>
              <a:t>requieren</a:t>
            </a:r>
            <a:r>
              <a:rPr sz="700" dirty="0">
                <a:latin typeface="Microsoft Sans Serif"/>
                <a:cs typeface="Microsoft Sans Serif"/>
              </a:rPr>
              <a:t> </a:t>
            </a:r>
            <a:r>
              <a:rPr sz="700" spc="40" dirty="0">
                <a:latin typeface="Microsoft Sans Serif"/>
                <a:cs typeface="Microsoft Sans Serif"/>
              </a:rPr>
              <a:t>un</a:t>
            </a:r>
            <a:r>
              <a:rPr sz="700" dirty="0">
                <a:latin typeface="Microsoft Sans Serif"/>
                <a:cs typeface="Microsoft Sans Serif"/>
              </a:rPr>
              <a:t> </a:t>
            </a:r>
            <a:r>
              <a:rPr sz="700" spc="30" dirty="0">
                <a:latin typeface="Microsoft Sans Serif"/>
                <a:cs typeface="Microsoft Sans Serif"/>
              </a:rPr>
              <a:t>modelado</a:t>
            </a:r>
            <a:r>
              <a:rPr sz="700" dirty="0">
                <a:latin typeface="Microsoft Sans Serif"/>
                <a:cs typeface="Microsoft Sans Serif"/>
              </a:rPr>
              <a:t> </a:t>
            </a:r>
            <a:r>
              <a:rPr sz="700" spc="30" dirty="0">
                <a:latin typeface="Microsoft Sans Serif"/>
                <a:cs typeface="Microsoft Sans Serif"/>
              </a:rPr>
              <a:t>apropiado</a:t>
            </a:r>
            <a:r>
              <a:rPr sz="700" dirty="0">
                <a:latin typeface="Microsoft Sans Serif"/>
                <a:cs typeface="Microsoft Sans Serif"/>
              </a:rPr>
              <a:t> </a:t>
            </a:r>
            <a:r>
              <a:rPr sz="700" spc="20" dirty="0">
                <a:latin typeface="Microsoft Sans Serif"/>
                <a:cs typeface="Microsoft Sans Serif"/>
              </a:rPr>
              <a:t>del </a:t>
            </a:r>
            <a:r>
              <a:rPr sz="700" spc="-170" dirty="0">
                <a:latin typeface="Microsoft Sans Serif"/>
                <a:cs typeface="Microsoft Sans Serif"/>
              </a:rPr>
              <a:t> </a:t>
            </a:r>
            <a:r>
              <a:rPr sz="700" spc="15" dirty="0">
                <a:latin typeface="Microsoft Sans Serif"/>
                <a:cs typeface="Microsoft Sans Serif"/>
              </a:rPr>
              <a:t>sistema. Entre </a:t>
            </a:r>
            <a:r>
              <a:rPr sz="700" spc="25" dirty="0">
                <a:latin typeface="Microsoft Sans Serif"/>
                <a:cs typeface="Microsoft Sans Serif"/>
              </a:rPr>
              <a:t>otras </a:t>
            </a:r>
            <a:r>
              <a:rPr sz="700" spc="10" dirty="0">
                <a:latin typeface="Microsoft Sans Serif"/>
                <a:cs typeface="Microsoft Sans Serif"/>
              </a:rPr>
              <a:t>razones, </a:t>
            </a:r>
            <a:r>
              <a:rPr sz="700" spc="-5" dirty="0">
                <a:latin typeface="Microsoft Sans Serif"/>
                <a:cs typeface="Microsoft Sans Serif"/>
              </a:rPr>
              <a:t>se </a:t>
            </a:r>
            <a:r>
              <a:rPr sz="700" spc="25" dirty="0">
                <a:latin typeface="Microsoft Sans Serif"/>
                <a:cs typeface="Microsoft Sans Serif"/>
              </a:rPr>
              <a:t>deben </a:t>
            </a:r>
            <a:r>
              <a:rPr sz="700" spc="15" dirty="0">
                <a:latin typeface="Microsoft Sans Serif"/>
                <a:cs typeface="Microsoft Sans Serif"/>
              </a:rPr>
              <a:t>realizar </a:t>
            </a:r>
            <a:r>
              <a:rPr sz="700" spc="20" dirty="0">
                <a:latin typeface="Microsoft Sans Serif"/>
                <a:cs typeface="Microsoft Sans Serif"/>
              </a:rPr>
              <a:t>estudios de estabilidad </a:t>
            </a:r>
            <a:r>
              <a:rPr sz="700" spc="25" dirty="0">
                <a:latin typeface="Microsoft Sans Serif"/>
                <a:cs typeface="Microsoft Sans Serif"/>
              </a:rPr>
              <a:t> </a:t>
            </a:r>
            <a:r>
              <a:rPr sz="700" spc="30" dirty="0">
                <a:latin typeface="Microsoft Sans Serif"/>
                <a:cs typeface="Microsoft Sans Serif"/>
              </a:rPr>
              <a:t>transitoria </a:t>
            </a:r>
            <a:r>
              <a:rPr sz="700" spc="25" dirty="0">
                <a:latin typeface="Microsoft Sans Serif"/>
                <a:cs typeface="Microsoft Sans Serif"/>
              </a:rPr>
              <a:t>para </a:t>
            </a:r>
            <a:r>
              <a:rPr sz="700" spc="30" dirty="0">
                <a:latin typeface="Microsoft Sans Serif"/>
                <a:cs typeface="Microsoft Sans Serif"/>
              </a:rPr>
              <a:t>configurar </a:t>
            </a:r>
            <a:r>
              <a:rPr sz="700" spc="20" dirty="0">
                <a:latin typeface="Microsoft Sans Serif"/>
                <a:cs typeface="Microsoft Sans Serif"/>
              </a:rPr>
              <a:t>adecuadamente </a:t>
            </a:r>
            <a:r>
              <a:rPr sz="700" spc="10" dirty="0">
                <a:latin typeface="Microsoft Sans Serif"/>
                <a:cs typeface="Microsoft Sans Serif"/>
              </a:rPr>
              <a:t>los relés desfasados, </a:t>
            </a:r>
            <a:r>
              <a:rPr sz="700" spc="35" dirty="0">
                <a:latin typeface="Microsoft Sans Serif"/>
                <a:cs typeface="Microsoft Sans Serif"/>
              </a:rPr>
              <a:t>porque </a:t>
            </a:r>
            <a:r>
              <a:rPr sz="700" spc="10" dirty="0">
                <a:latin typeface="Microsoft Sans Serif"/>
                <a:cs typeface="Microsoft Sans Serif"/>
              </a:rPr>
              <a:t>los </a:t>
            </a:r>
            <a:r>
              <a:rPr sz="700" spc="-175" dirty="0">
                <a:latin typeface="Microsoft Sans Serif"/>
                <a:cs typeface="Microsoft Sans Serif"/>
              </a:rPr>
              <a:t> </a:t>
            </a:r>
            <a:r>
              <a:rPr sz="700" spc="20" dirty="0">
                <a:latin typeface="Microsoft Sans Serif"/>
                <a:cs typeface="Microsoft Sans Serif"/>
              </a:rPr>
              <a:t>estudios</a:t>
            </a:r>
            <a:r>
              <a:rPr sz="700" dirty="0">
                <a:latin typeface="Microsoft Sans Serif"/>
                <a:cs typeface="Microsoft Sans Serif"/>
              </a:rPr>
              <a:t> </a:t>
            </a:r>
            <a:r>
              <a:rPr sz="700" spc="30" dirty="0">
                <a:latin typeface="Microsoft Sans Serif"/>
                <a:cs typeface="Microsoft Sans Serif"/>
              </a:rPr>
              <a:t>proporcionan</a:t>
            </a:r>
            <a:r>
              <a:rPr sz="700" dirty="0">
                <a:latin typeface="Microsoft Sans Serif"/>
                <a:cs typeface="Microsoft Sans Serif"/>
              </a:rPr>
              <a:t> </a:t>
            </a:r>
            <a:r>
              <a:rPr sz="700" spc="10" dirty="0">
                <a:latin typeface="Microsoft Sans Serif"/>
                <a:cs typeface="Microsoft Sans Serif"/>
              </a:rPr>
              <a:t>el</a:t>
            </a:r>
            <a:r>
              <a:rPr sz="700" dirty="0">
                <a:latin typeface="Microsoft Sans Serif"/>
                <a:cs typeface="Microsoft Sans Serif"/>
              </a:rPr>
              <a:t> </a:t>
            </a:r>
            <a:r>
              <a:rPr sz="700" spc="30" dirty="0">
                <a:latin typeface="Microsoft Sans Serif"/>
                <a:cs typeface="Microsoft Sans Serif"/>
              </a:rPr>
              <a:t>ángulo</a:t>
            </a:r>
            <a:r>
              <a:rPr sz="700" dirty="0">
                <a:latin typeface="Microsoft Sans Serif"/>
                <a:cs typeface="Microsoft Sans Serif"/>
              </a:rPr>
              <a:t> </a:t>
            </a:r>
            <a:r>
              <a:rPr sz="700" spc="20" dirty="0">
                <a:latin typeface="Microsoft Sans Serif"/>
                <a:cs typeface="Microsoft Sans Serif"/>
              </a:rPr>
              <a:t>crítico</a:t>
            </a:r>
            <a:r>
              <a:rPr sz="700" dirty="0">
                <a:latin typeface="Microsoft Sans Serif"/>
                <a:cs typeface="Microsoft Sans Serif"/>
              </a:rPr>
              <a:t> </a:t>
            </a:r>
            <a:r>
              <a:rPr sz="700" spc="5" dirty="0">
                <a:latin typeface="Microsoft Sans Serif"/>
                <a:cs typeface="Microsoft Sans Serif"/>
              </a:rPr>
              <a:t>y</a:t>
            </a:r>
            <a:r>
              <a:rPr sz="700" dirty="0">
                <a:latin typeface="Microsoft Sans Serif"/>
                <a:cs typeface="Microsoft Sans Serif"/>
              </a:rPr>
              <a:t> </a:t>
            </a:r>
            <a:r>
              <a:rPr sz="700" spc="10" dirty="0">
                <a:latin typeface="Microsoft Sans Serif"/>
                <a:cs typeface="Microsoft Sans Serif"/>
              </a:rPr>
              <a:t>el</a:t>
            </a:r>
            <a:r>
              <a:rPr sz="700" dirty="0">
                <a:latin typeface="Microsoft Sans Serif"/>
                <a:cs typeface="Microsoft Sans Serif"/>
              </a:rPr>
              <a:t> </a:t>
            </a:r>
            <a:r>
              <a:rPr sz="700" spc="35" dirty="0">
                <a:latin typeface="Microsoft Sans Serif"/>
                <a:cs typeface="Microsoft Sans Serif"/>
              </a:rPr>
              <a:t>tiempo</a:t>
            </a:r>
            <a:r>
              <a:rPr sz="700" dirty="0">
                <a:latin typeface="Microsoft Sans Serif"/>
                <a:cs typeface="Microsoft Sans Serif"/>
              </a:rPr>
              <a:t> </a:t>
            </a:r>
            <a:r>
              <a:rPr sz="700" spc="20" dirty="0">
                <a:latin typeface="Microsoft Sans Serif"/>
                <a:cs typeface="Microsoft Sans Serif"/>
              </a:rPr>
              <a:t>de</a:t>
            </a:r>
            <a:r>
              <a:rPr sz="700" dirty="0">
                <a:latin typeface="Microsoft Sans Serif"/>
                <a:cs typeface="Microsoft Sans Serif"/>
              </a:rPr>
              <a:t> </a:t>
            </a:r>
            <a:r>
              <a:rPr sz="700" spc="30" dirty="0">
                <a:latin typeface="Microsoft Sans Serif"/>
                <a:cs typeface="Microsoft Sans Serif"/>
              </a:rPr>
              <a:t>recorrido</a:t>
            </a:r>
            <a:r>
              <a:rPr sz="700" dirty="0">
                <a:latin typeface="Microsoft Sans Serif"/>
                <a:cs typeface="Microsoft Sans Serif"/>
              </a:rPr>
              <a:t> </a:t>
            </a:r>
            <a:r>
              <a:rPr sz="700" spc="20" dirty="0">
                <a:latin typeface="Microsoft Sans Serif"/>
                <a:cs typeface="Microsoft Sans Serif"/>
              </a:rPr>
              <a:t>del</a:t>
            </a:r>
            <a:r>
              <a:rPr sz="700" dirty="0">
                <a:latin typeface="Microsoft Sans Serif"/>
                <a:cs typeface="Microsoft Sans Serif"/>
              </a:rPr>
              <a:t> </a:t>
            </a:r>
            <a:r>
              <a:rPr sz="700" spc="30" dirty="0">
                <a:latin typeface="Microsoft Sans Serif"/>
                <a:cs typeface="Microsoft Sans Serif"/>
              </a:rPr>
              <a:t>lugar</a:t>
            </a:r>
            <a:r>
              <a:rPr sz="700" dirty="0">
                <a:latin typeface="Microsoft Sans Serif"/>
                <a:cs typeface="Microsoft Sans Serif"/>
              </a:rPr>
              <a:t> </a:t>
            </a:r>
            <a:r>
              <a:rPr sz="700" spc="20" dirty="0">
                <a:latin typeface="Microsoft Sans Serif"/>
                <a:cs typeface="Microsoft Sans Serif"/>
              </a:rPr>
              <a:t>de </a:t>
            </a:r>
            <a:r>
              <a:rPr sz="700" spc="25" dirty="0">
                <a:latin typeface="Microsoft Sans Serif"/>
                <a:cs typeface="Microsoft Sans Serif"/>
              </a:rPr>
              <a:t> </a:t>
            </a:r>
            <a:r>
              <a:rPr sz="700" spc="10" dirty="0">
                <a:latin typeface="Microsoft Sans Serif"/>
                <a:cs typeface="Microsoft Sans Serif"/>
              </a:rPr>
              <a:t>oscilación</a:t>
            </a:r>
            <a:r>
              <a:rPr sz="700" dirty="0">
                <a:latin typeface="Microsoft Sans Serif"/>
                <a:cs typeface="Microsoft Sans Serif"/>
              </a:rPr>
              <a:t> </a:t>
            </a:r>
            <a:r>
              <a:rPr sz="700" spc="30" dirty="0">
                <a:latin typeface="Microsoft Sans Serif"/>
                <a:cs typeface="Microsoft Sans Serif"/>
              </a:rPr>
              <a:t>entre</a:t>
            </a:r>
            <a:r>
              <a:rPr sz="700" dirty="0">
                <a:latin typeface="Microsoft Sans Serif"/>
                <a:cs typeface="Microsoft Sans Serif"/>
              </a:rPr>
              <a:t> las</a:t>
            </a:r>
            <a:r>
              <a:rPr sz="700" spc="5" dirty="0">
                <a:latin typeface="Microsoft Sans Serif"/>
                <a:cs typeface="Microsoft Sans Serif"/>
              </a:rPr>
              <a:t> </a:t>
            </a:r>
            <a:r>
              <a:rPr sz="700" spc="15" dirty="0">
                <a:latin typeface="Microsoft Sans Serif"/>
                <a:cs typeface="Microsoft Sans Serif"/>
              </a:rPr>
              <a:t>anteojeras.</a:t>
            </a:r>
            <a:r>
              <a:rPr sz="700" dirty="0">
                <a:latin typeface="Microsoft Sans Serif"/>
                <a:cs typeface="Microsoft Sans Serif"/>
              </a:rPr>
              <a:t> </a:t>
            </a:r>
            <a:r>
              <a:rPr sz="700" spc="-5" dirty="0">
                <a:latin typeface="Microsoft Sans Serif"/>
                <a:cs typeface="Microsoft Sans Serif"/>
              </a:rPr>
              <a:t>Estos</a:t>
            </a:r>
            <a:r>
              <a:rPr sz="700" spc="5" dirty="0">
                <a:latin typeface="Microsoft Sans Serif"/>
                <a:cs typeface="Microsoft Sans Serif"/>
              </a:rPr>
              <a:t> </a:t>
            </a:r>
            <a:r>
              <a:rPr sz="700" spc="20" dirty="0">
                <a:latin typeface="Microsoft Sans Serif"/>
                <a:cs typeface="Microsoft Sans Serif"/>
              </a:rPr>
              <a:t>estudios</a:t>
            </a:r>
            <a:r>
              <a:rPr sz="700" dirty="0">
                <a:latin typeface="Microsoft Sans Serif"/>
                <a:cs typeface="Microsoft Sans Serif"/>
              </a:rPr>
              <a:t> </a:t>
            </a:r>
            <a:r>
              <a:rPr sz="700" spc="20" dirty="0">
                <a:latin typeface="Microsoft Sans Serif"/>
                <a:cs typeface="Microsoft Sans Serif"/>
              </a:rPr>
              <a:t>son</a:t>
            </a:r>
            <a:r>
              <a:rPr sz="700" spc="5" dirty="0">
                <a:latin typeface="Microsoft Sans Serif"/>
                <a:cs typeface="Microsoft Sans Serif"/>
              </a:rPr>
              <a:t> esenciales</a:t>
            </a:r>
            <a:r>
              <a:rPr sz="700" dirty="0">
                <a:latin typeface="Microsoft Sans Serif"/>
                <a:cs typeface="Microsoft Sans Serif"/>
              </a:rPr>
              <a:t> </a:t>
            </a:r>
            <a:r>
              <a:rPr sz="700" spc="25" dirty="0">
                <a:latin typeface="Microsoft Sans Serif"/>
                <a:cs typeface="Microsoft Sans Serif"/>
              </a:rPr>
              <a:t>para</a:t>
            </a:r>
            <a:r>
              <a:rPr sz="700" spc="5" dirty="0">
                <a:latin typeface="Microsoft Sans Serif"/>
                <a:cs typeface="Microsoft Sans Serif"/>
              </a:rPr>
              <a:t> </a:t>
            </a:r>
            <a:r>
              <a:rPr sz="700" spc="15" dirty="0">
                <a:latin typeface="Microsoft Sans Serif"/>
                <a:cs typeface="Microsoft Sans Serif"/>
              </a:rPr>
              <a:t>establecer </a:t>
            </a:r>
            <a:r>
              <a:rPr sz="700" spc="-170" dirty="0">
                <a:latin typeface="Microsoft Sans Serif"/>
                <a:cs typeface="Microsoft Sans Serif"/>
              </a:rPr>
              <a:t> </a:t>
            </a:r>
            <a:r>
              <a:rPr sz="700" spc="15" dirty="0">
                <a:latin typeface="Microsoft Sans Serif"/>
                <a:cs typeface="Microsoft Sans Serif"/>
              </a:rPr>
              <a:t>esquemas </a:t>
            </a:r>
            <a:r>
              <a:rPr sz="700" spc="20" dirty="0">
                <a:latin typeface="Microsoft Sans Serif"/>
                <a:cs typeface="Microsoft Sans Serif"/>
              </a:rPr>
              <a:t>de </a:t>
            </a:r>
            <a:r>
              <a:rPr sz="700" spc="25" dirty="0">
                <a:latin typeface="Microsoft Sans Serif"/>
                <a:cs typeface="Microsoft Sans Serif"/>
              </a:rPr>
              <a:t>doble </a:t>
            </a:r>
            <a:r>
              <a:rPr sz="700" spc="10" dirty="0">
                <a:latin typeface="Microsoft Sans Serif"/>
                <a:cs typeface="Microsoft Sans Serif"/>
              </a:rPr>
              <a:t>ciego. </a:t>
            </a:r>
            <a:r>
              <a:rPr sz="700" spc="-5" dirty="0">
                <a:latin typeface="Microsoft Sans Serif"/>
                <a:cs typeface="Microsoft Sans Serif"/>
              </a:rPr>
              <a:t>Los </a:t>
            </a:r>
            <a:r>
              <a:rPr sz="700" spc="20" dirty="0">
                <a:latin typeface="Microsoft Sans Serif"/>
                <a:cs typeface="Microsoft Sans Serif"/>
              </a:rPr>
              <a:t>resultados de </a:t>
            </a:r>
            <a:r>
              <a:rPr sz="700" spc="10" dirty="0">
                <a:latin typeface="Microsoft Sans Serif"/>
                <a:cs typeface="Microsoft Sans Serif"/>
              </a:rPr>
              <a:t>los </a:t>
            </a:r>
            <a:r>
              <a:rPr sz="700" spc="20" dirty="0">
                <a:latin typeface="Microsoft Sans Serif"/>
                <a:cs typeface="Microsoft Sans Serif"/>
              </a:rPr>
              <a:t>estudios de estabilidad </a:t>
            </a:r>
            <a:r>
              <a:rPr sz="700" spc="25" dirty="0">
                <a:latin typeface="Microsoft Sans Serif"/>
                <a:cs typeface="Microsoft Sans Serif"/>
              </a:rPr>
              <a:t> </a:t>
            </a:r>
            <a:r>
              <a:rPr sz="700" spc="30" dirty="0">
                <a:latin typeface="Microsoft Sans Serif"/>
                <a:cs typeface="Microsoft Sans Serif"/>
              </a:rPr>
              <a:t>transitoria </a:t>
            </a:r>
            <a:r>
              <a:rPr sz="700" spc="-5" dirty="0">
                <a:latin typeface="Microsoft Sans Serif"/>
                <a:cs typeface="Microsoft Sans Serif"/>
              </a:rPr>
              <a:t>se </a:t>
            </a:r>
            <a:r>
              <a:rPr sz="700" spc="30" dirty="0">
                <a:latin typeface="Microsoft Sans Serif"/>
                <a:cs typeface="Microsoft Sans Serif"/>
              </a:rPr>
              <a:t>pueden </a:t>
            </a:r>
            <a:r>
              <a:rPr sz="700" spc="25" dirty="0">
                <a:latin typeface="Microsoft Sans Serif"/>
                <a:cs typeface="Microsoft Sans Serif"/>
              </a:rPr>
              <a:t>convertir </a:t>
            </a:r>
            <a:r>
              <a:rPr sz="700" dirty="0">
                <a:latin typeface="Microsoft Sans Serif"/>
                <a:cs typeface="Microsoft Sans Serif"/>
              </a:rPr>
              <a:t>a </a:t>
            </a:r>
            <a:r>
              <a:rPr sz="700" spc="20" dirty="0">
                <a:latin typeface="Microsoft Sans Serif"/>
                <a:cs typeface="Microsoft Sans Serif"/>
              </a:rPr>
              <a:t>datos de </a:t>
            </a:r>
            <a:r>
              <a:rPr sz="700" spc="40" dirty="0">
                <a:latin typeface="Microsoft Sans Serif"/>
                <a:cs typeface="Microsoft Sans Serif"/>
              </a:rPr>
              <a:t>forma </a:t>
            </a:r>
            <a:r>
              <a:rPr sz="700" spc="20" dirty="0">
                <a:latin typeface="Microsoft Sans Serif"/>
                <a:cs typeface="Microsoft Sans Serif"/>
              </a:rPr>
              <a:t>de </a:t>
            </a:r>
            <a:r>
              <a:rPr sz="700" spc="30" dirty="0">
                <a:latin typeface="Microsoft Sans Serif"/>
                <a:cs typeface="Microsoft Sans Serif"/>
              </a:rPr>
              <a:t>onda </a:t>
            </a:r>
            <a:r>
              <a:rPr sz="700" spc="20" dirty="0">
                <a:latin typeface="Microsoft Sans Serif"/>
                <a:cs typeface="Microsoft Sans Serif"/>
              </a:rPr>
              <a:t>de voltaje </a:t>
            </a:r>
            <a:r>
              <a:rPr sz="700" spc="5" dirty="0">
                <a:latin typeface="Microsoft Sans Serif"/>
                <a:cs typeface="Microsoft Sans Serif"/>
              </a:rPr>
              <a:t>y </a:t>
            </a:r>
            <a:r>
              <a:rPr sz="700" spc="10" dirty="0">
                <a:latin typeface="Microsoft Sans Serif"/>
                <a:cs typeface="Microsoft Sans Serif"/>
              </a:rPr>
              <a:t> </a:t>
            </a:r>
            <a:r>
              <a:rPr sz="700" spc="25" dirty="0">
                <a:latin typeface="Microsoft Sans Serif"/>
                <a:cs typeface="Microsoft Sans Serif"/>
              </a:rPr>
              <a:t>corriente </a:t>
            </a:r>
            <a:r>
              <a:rPr sz="700" spc="20" dirty="0">
                <a:latin typeface="Microsoft Sans Serif"/>
                <a:cs typeface="Microsoft Sans Serif"/>
              </a:rPr>
              <a:t>en </a:t>
            </a:r>
            <a:r>
              <a:rPr sz="700" spc="40" dirty="0">
                <a:latin typeface="Microsoft Sans Serif"/>
                <a:cs typeface="Microsoft Sans Serif"/>
              </a:rPr>
              <a:t>formato </a:t>
            </a:r>
            <a:r>
              <a:rPr sz="700" spc="-30" dirty="0">
                <a:latin typeface="Microsoft Sans Serif"/>
                <a:cs typeface="Microsoft Sans Serif"/>
              </a:rPr>
              <a:t>COMTRADE </a:t>
            </a:r>
            <a:r>
              <a:rPr sz="700" spc="25" dirty="0">
                <a:latin typeface="Microsoft Sans Serif"/>
                <a:cs typeface="Microsoft Sans Serif"/>
              </a:rPr>
              <a:t>para </a:t>
            </a:r>
            <a:r>
              <a:rPr sz="700" spc="20" dirty="0">
                <a:latin typeface="Microsoft Sans Serif"/>
                <a:cs typeface="Microsoft Sans Serif"/>
              </a:rPr>
              <a:t>verificar </a:t>
            </a:r>
            <a:r>
              <a:rPr sz="700" spc="10" dirty="0">
                <a:latin typeface="Microsoft Sans Serif"/>
                <a:cs typeface="Microsoft Sans Serif"/>
              </a:rPr>
              <a:t>el </a:t>
            </a:r>
            <a:r>
              <a:rPr sz="700" spc="35" dirty="0">
                <a:latin typeface="Microsoft Sans Serif"/>
                <a:cs typeface="Microsoft Sans Serif"/>
              </a:rPr>
              <a:t>rendimiento </a:t>
            </a:r>
            <a:r>
              <a:rPr sz="700" spc="20" dirty="0">
                <a:latin typeface="Microsoft Sans Serif"/>
                <a:cs typeface="Microsoft Sans Serif"/>
              </a:rPr>
              <a:t>de </a:t>
            </a:r>
            <a:r>
              <a:rPr sz="700" spc="10" dirty="0">
                <a:latin typeface="Microsoft Sans Serif"/>
                <a:cs typeface="Microsoft Sans Serif"/>
              </a:rPr>
              <a:t>los relés </a:t>
            </a:r>
            <a:r>
              <a:rPr sz="700" spc="15" dirty="0">
                <a:latin typeface="Microsoft Sans Serif"/>
                <a:cs typeface="Microsoft Sans Serif"/>
              </a:rPr>
              <a:t> </a:t>
            </a:r>
            <a:r>
              <a:rPr sz="700" spc="10" dirty="0">
                <a:latin typeface="Microsoft Sans Serif"/>
                <a:cs typeface="Microsoft Sans Serif"/>
              </a:rPr>
              <a:t>desfasados</a:t>
            </a:r>
            <a:r>
              <a:rPr sz="700" spc="165" dirty="0">
                <a:latin typeface="Microsoft Sans Serif"/>
                <a:cs typeface="Microsoft Sans Serif"/>
              </a:rPr>
              <a:t> </a:t>
            </a:r>
            <a:r>
              <a:rPr sz="700" spc="25" dirty="0">
                <a:latin typeface="Microsoft Sans Serif"/>
                <a:cs typeface="Microsoft Sans Serif"/>
              </a:rPr>
              <a:t>utilizando</a:t>
            </a:r>
            <a:r>
              <a:rPr sz="700" spc="-10" dirty="0">
                <a:latin typeface="Microsoft Sans Serif"/>
                <a:cs typeface="Microsoft Sans Serif"/>
              </a:rPr>
              <a:t> </a:t>
            </a:r>
            <a:r>
              <a:rPr sz="700" spc="40" dirty="0">
                <a:latin typeface="Microsoft Sans Serif"/>
                <a:cs typeface="Microsoft Sans Serif"/>
              </a:rPr>
              <a:t>un</a:t>
            </a:r>
            <a:r>
              <a:rPr sz="700" spc="-5" dirty="0">
                <a:latin typeface="Microsoft Sans Serif"/>
                <a:cs typeface="Microsoft Sans Serif"/>
              </a:rPr>
              <a:t> </a:t>
            </a:r>
            <a:r>
              <a:rPr sz="700" spc="30" dirty="0">
                <a:latin typeface="Microsoft Sans Serif"/>
                <a:cs typeface="Microsoft Sans Serif"/>
              </a:rPr>
              <a:t>equipo</a:t>
            </a:r>
            <a:r>
              <a:rPr sz="700" spc="-5" dirty="0">
                <a:latin typeface="Microsoft Sans Serif"/>
                <a:cs typeface="Microsoft Sans Serif"/>
              </a:rPr>
              <a:t> </a:t>
            </a:r>
            <a:r>
              <a:rPr sz="700" spc="20" dirty="0">
                <a:latin typeface="Microsoft Sans Serif"/>
                <a:cs typeface="Microsoft Sans Serif"/>
              </a:rPr>
              <a:t>de</a:t>
            </a:r>
            <a:r>
              <a:rPr sz="700" spc="-5" dirty="0">
                <a:latin typeface="Microsoft Sans Serif"/>
                <a:cs typeface="Microsoft Sans Serif"/>
              </a:rPr>
              <a:t> </a:t>
            </a:r>
            <a:r>
              <a:rPr sz="700" spc="30" dirty="0">
                <a:latin typeface="Microsoft Sans Serif"/>
                <a:cs typeface="Microsoft Sans Serif"/>
              </a:rPr>
              <a:t>prueba</a:t>
            </a:r>
            <a:r>
              <a:rPr sz="700" spc="-5" dirty="0">
                <a:latin typeface="Microsoft Sans Serif"/>
                <a:cs typeface="Microsoft Sans Serif"/>
              </a:rPr>
              <a:t> </a:t>
            </a:r>
            <a:r>
              <a:rPr sz="700" spc="20" dirty="0">
                <a:latin typeface="Microsoft Sans Serif"/>
                <a:cs typeface="Microsoft Sans Serif"/>
              </a:rPr>
              <a:t>de</a:t>
            </a:r>
            <a:r>
              <a:rPr sz="700" spc="-5" dirty="0">
                <a:latin typeface="Microsoft Sans Serif"/>
                <a:cs typeface="Microsoft Sans Serif"/>
              </a:rPr>
              <a:t> </a:t>
            </a:r>
            <a:r>
              <a:rPr sz="700" spc="10" dirty="0">
                <a:latin typeface="Microsoft Sans Serif"/>
                <a:cs typeface="Microsoft Sans Serif"/>
              </a:rPr>
              <a:t>relés.</a:t>
            </a:r>
            <a:endParaRPr sz="700">
              <a:latin typeface="Microsoft Sans Serif"/>
              <a:cs typeface="Microsoft Sans Serif"/>
            </a:endParaRPr>
          </a:p>
          <a:p>
            <a:pPr marL="12700" marR="43180" indent="154940">
              <a:lnSpc>
                <a:spcPct val="142900"/>
              </a:lnSpc>
            </a:pPr>
            <a:r>
              <a:rPr sz="700" spc="-20" dirty="0">
                <a:latin typeface="Microsoft Sans Serif"/>
                <a:cs typeface="Microsoft Sans Serif"/>
              </a:rPr>
              <a:t>En </a:t>
            </a:r>
            <a:r>
              <a:rPr sz="700" spc="25" dirty="0">
                <a:latin typeface="Microsoft Sans Serif"/>
                <a:cs typeface="Microsoft Sans Serif"/>
              </a:rPr>
              <a:t>particular, </a:t>
            </a:r>
            <a:r>
              <a:rPr sz="700" spc="10" dirty="0">
                <a:latin typeface="Microsoft Sans Serif"/>
                <a:cs typeface="Microsoft Sans Serif"/>
              </a:rPr>
              <a:t>el </a:t>
            </a:r>
            <a:r>
              <a:rPr sz="700" spc="30" dirty="0">
                <a:latin typeface="Microsoft Sans Serif"/>
                <a:cs typeface="Microsoft Sans Serif"/>
              </a:rPr>
              <a:t>modelado </a:t>
            </a:r>
            <a:r>
              <a:rPr sz="700" spc="20" dirty="0">
                <a:latin typeface="Microsoft Sans Serif"/>
                <a:cs typeface="Microsoft Sans Serif"/>
              </a:rPr>
              <a:t>debe </a:t>
            </a:r>
            <a:r>
              <a:rPr sz="700" spc="25" dirty="0">
                <a:latin typeface="Microsoft Sans Serif"/>
                <a:cs typeface="Microsoft Sans Serif"/>
              </a:rPr>
              <a:t>incluir </a:t>
            </a:r>
            <a:r>
              <a:rPr sz="700" spc="10" dirty="0">
                <a:latin typeface="Microsoft Sans Serif"/>
                <a:cs typeface="Microsoft Sans Serif"/>
              </a:rPr>
              <a:t>la </a:t>
            </a:r>
            <a:r>
              <a:rPr sz="700" spc="25" dirty="0">
                <a:latin typeface="Microsoft Sans Serif"/>
                <a:cs typeface="Microsoft Sans Serif"/>
              </a:rPr>
              <a:t>operación </a:t>
            </a:r>
            <a:r>
              <a:rPr sz="700" spc="20" dirty="0">
                <a:latin typeface="Microsoft Sans Serif"/>
                <a:cs typeface="Microsoft Sans Serif"/>
              </a:rPr>
              <a:t>de </a:t>
            </a:r>
            <a:r>
              <a:rPr sz="700" spc="25" dirty="0">
                <a:latin typeface="Microsoft Sans Serif"/>
                <a:cs typeface="Microsoft Sans Serif"/>
              </a:rPr>
              <a:t>reguladores </a:t>
            </a:r>
            <a:r>
              <a:rPr sz="700" spc="20" dirty="0">
                <a:latin typeface="Microsoft Sans Serif"/>
                <a:cs typeface="Microsoft Sans Serif"/>
              </a:rPr>
              <a:t>de </a:t>
            </a:r>
            <a:r>
              <a:rPr sz="700" spc="25" dirty="0">
                <a:latin typeface="Microsoft Sans Serif"/>
                <a:cs typeface="Microsoft Sans Serif"/>
              </a:rPr>
              <a:t> </a:t>
            </a:r>
            <a:r>
              <a:rPr sz="700" spc="15" dirty="0">
                <a:latin typeface="Microsoft Sans Serif"/>
                <a:cs typeface="Microsoft Sans Serif"/>
              </a:rPr>
              <a:t>voltaje, </a:t>
            </a:r>
            <a:r>
              <a:rPr sz="700" spc="25" dirty="0">
                <a:latin typeface="Microsoft Sans Serif"/>
                <a:cs typeface="Microsoft Sans Serif"/>
              </a:rPr>
              <a:t>gobernadores </a:t>
            </a:r>
            <a:r>
              <a:rPr sz="700" spc="5" dirty="0">
                <a:latin typeface="Microsoft Sans Serif"/>
                <a:cs typeface="Microsoft Sans Serif"/>
              </a:rPr>
              <a:t>y </a:t>
            </a:r>
            <a:r>
              <a:rPr sz="700" spc="15" dirty="0">
                <a:latin typeface="Microsoft Sans Serif"/>
                <a:cs typeface="Microsoft Sans Serif"/>
              </a:rPr>
              <a:t>estabilizadores </a:t>
            </a:r>
            <a:r>
              <a:rPr sz="700" spc="20" dirty="0">
                <a:latin typeface="Microsoft Sans Serif"/>
                <a:cs typeface="Microsoft Sans Serif"/>
              </a:rPr>
              <a:t>de </a:t>
            </a:r>
            <a:r>
              <a:rPr sz="700" spc="10" dirty="0">
                <a:latin typeface="Microsoft Sans Serif"/>
                <a:cs typeface="Microsoft Sans Serif"/>
              </a:rPr>
              <a:t>sistemas </a:t>
            </a:r>
            <a:r>
              <a:rPr sz="700" spc="20" dirty="0">
                <a:latin typeface="Microsoft Sans Serif"/>
                <a:cs typeface="Microsoft Sans Serif"/>
              </a:rPr>
              <a:t>de energía, según </a:t>
            </a:r>
            <a:r>
              <a:rPr sz="700" spc="25" dirty="0">
                <a:latin typeface="Microsoft Sans Serif"/>
                <a:cs typeface="Microsoft Sans Serif"/>
              </a:rPr>
              <a:t> </a:t>
            </a:r>
            <a:r>
              <a:rPr sz="700" spc="20" dirty="0">
                <a:latin typeface="Microsoft Sans Serif"/>
                <a:cs typeface="Microsoft Sans Serif"/>
              </a:rPr>
              <a:t>corresponda.</a:t>
            </a:r>
            <a:r>
              <a:rPr sz="700" spc="-5" dirty="0">
                <a:latin typeface="Microsoft Sans Serif"/>
                <a:cs typeface="Microsoft Sans Serif"/>
              </a:rPr>
              <a:t> </a:t>
            </a:r>
            <a:r>
              <a:rPr sz="700" spc="10" dirty="0">
                <a:latin typeface="Microsoft Sans Serif"/>
                <a:cs typeface="Microsoft Sans Serif"/>
              </a:rPr>
              <a:t>Del</a:t>
            </a:r>
            <a:r>
              <a:rPr sz="700" spc="-5" dirty="0">
                <a:latin typeface="Microsoft Sans Serif"/>
                <a:cs typeface="Microsoft Sans Serif"/>
              </a:rPr>
              <a:t> </a:t>
            </a:r>
            <a:r>
              <a:rPr sz="700" spc="25" dirty="0">
                <a:latin typeface="Microsoft Sans Serif"/>
                <a:cs typeface="Microsoft Sans Serif"/>
              </a:rPr>
              <a:t>estudio</a:t>
            </a:r>
            <a:r>
              <a:rPr sz="700" spc="-5" dirty="0">
                <a:latin typeface="Microsoft Sans Serif"/>
                <a:cs typeface="Microsoft Sans Serif"/>
              </a:rPr>
              <a:t> </a:t>
            </a:r>
            <a:r>
              <a:rPr sz="700" spc="20" dirty="0">
                <a:latin typeface="Microsoft Sans Serif"/>
                <a:cs typeface="Microsoft Sans Serif"/>
              </a:rPr>
              <a:t>de</a:t>
            </a:r>
            <a:r>
              <a:rPr sz="700" spc="-5" dirty="0">
                <a:latin typeface="Microsoft Sans Serif"/>
                <a:cs typeface="Microsoft Sans Serif"/>
              </a:rPr>
              <a:t> </a:t>
            </a:r>
            <a:r>
              <a:rPr sz="700" dirty="0">
                <a:latin typeface="Microsoft Sans Serif"/>
                <a:cs typeface="Microsoft Sans Serif"/>
              </a:rPr>
              <a:t>caso</a:t>
            </a:r>
            <a:r>
              <a:rPr sz="700" spc="-5" dirty="0">
                <a:latin typeface="Microsoft Sans Serif"/>
                <a:cs typeface="Microsoft Sans Serif"/>
              </a:rPr>
              <a:t> se </a:t>
            </a:r>
            <a:r>
              <a:rPr sz="700" spc="25" dirty="0">
                <a:latin typeface="Microsoft Sans Serif"/>
                <a:cs typeface="Microsoft Sans Serif"/>
              </a:rPr>
              <a:t>desprende</a:t>
            </a:r>
            <a:r>
              <a:rPr sz="700" spc="-5" dirty="0">
                <a:latin typeface="Microsoft Sans Serif"/>
                <a:cs typeface="Microsoft Sans Serif"/>
              </a:rPr>
              <a:t> </a:t>
            </a:r>
            <a:r>
              <a:rPr sz="700" spc="25" dirty="0">
                <a:latin typeface="Microsoft Sans Serif"/>
                <a:cs typeface="Microsoft Sans Serif"/>
              </a:rPr>
              <a:t>claramente</a:t>
            </a:r>
            <a:r>
              <a:rPr sz="700" spc="-5" dirty="0">
                <a:latin typeface="Microsoft Sans Serif"/>
                <a:cs typeface="Microsoft Sans Serif"/>
              </a:rPr>
              <a:t> </a:t>
            </a:r>
            <a:r>
              <a:rPr sz="700" spc="30" dirty="0">
                <a:latin typeface="Microsoft Sans Serif"/>
                <a:cs typeface="Microsoft Sans Serif"/>
              </a:rPr>
              <a:t>que</a:t>
            </a:r>
            <a:r>
              <a:rPr sz="700" spc="-5" dirty="0">
                <a:latin typeface="Microsoft Sans Serif"/>
                <a:cs typeface="Microsoft Sans Serif"/>
              </a:rPr>
              <a:t> </a:t>
            </a:r>
            <a:r>
              <a:rPr sz="700" spc="10" dirty="0">
                <a:latin typeface="Microsoft Sans Serif"/>
                <a:cs typeface="Microsoft Sans Serif"/>
              </a:rPr>
              <a:t>el</a:t>
            </a:r>
            <a:r>
              <a:rPr sz="700" spc="-5" dirty="0">
                <a:latin typeface="Microsoft Sans Serif"/>
                <a:cs typeface="Microsoft Sans Serif"/>
              </a:rPr>
              <a:t> </a:t>
            </a:r>
            <a:r>
              <a:rPr sz="700" spc="20" dirty="0">
                <a:latin typeface="Microsoft Sans Serif"/>
                <a:cs typeface="Microsoft Sans Serif"/>
              </a:rPr>
              <a:t>efecto</a:t>
            </a:r>
            <a:r>
              <a:rPr sz="700" spc="-5" dirty="0">
                <a:latin typeface="Microsoft Sans Serif"/>
                <a:cs typeface="Microsoft Sans Serif"/>
              </a:rPr>
              <a:t> </a:t>
            </a:r>
            <a:r>
              <a:rPr sz="700" spc="20" dirty="0">
                <a:latin typeface="Microsoft Sans Serif"/>
                <a:cs typeface="Microsoft Sans Serif"/>
              </a:rPr>
              <a:t>de </a:t>
            </a:r>
            <a:r>
              <a:rPr sz="700" spc="-170" dirty="0">
                <a:latin typeface="Microsoft Sans Serif"/>
                <a:cs typeface="Microsoft Sans Serif"/>
              </a:rPr>
              <a:t> </a:t>
            </a:r>
            <a:r>
              <a:rPr sz="700" spc="10" dirty="0">
                <a:latin typeface="Microsoft Sans Serif"/>
                <a:cs typeface="Microsoft Sans Serif"/>
              </a:rPr>
              <a:t>estos </a:t>
            </a:r>
            <a:r>
              <a:rPr sz="700" spc="25" dirty="0">
                <a:latin typeface="Microsoft Sans Serif"/>
                <a:cs typeface="Microsoft Sans Serif"/>
              </a:rPr>
              <a:t>elementos </a:t>
            </a:r>
            <a:r>
              <a:rPr sz="700" spc="30" dirty="0">
                <a:latin typeface="Microsoft Sans Serif"/>
                <a:cs typeface="Microsoft Sans Serif"/>
              </a:rPr>
              <a:t>mejora </a:t>
            </a:r>
            <a:r>
              <a:rPr sz="700" spc="10" dirty="0">
                <a:latin typeface="Microsoft Sans Serif"/>
                <a:cs typeface="Microsoft Sans Serif"/>
              </a:rPr>
              <a:t>el </a:t>
            </a:r>
            <a:r>
              <a:rPr sz="700" spc="35" dirty="0">
                <a:latin typeface="Microsoft Sans Serif"/>
                <a:cs typeface="Microsoft Sans Serif"/>
              </a:rPr>
              <a:t>rendimiento </a:t>
            </a:r>
            <a:r>
              <a:rPr sz="700" spc="20" dirty="0">
                <a:latin typeface="Microsoft Sans Serif"/>
                <a:cs typeface="Microsoft Sans Serif"/>
              </a:rPr>
              <a:t>del </a:t>
            </a:r>
            <a:r>
              <a:rPr sz="700" spc="15" dirty="0">
                <a:latin typeface="Microsoft Sans Serif"/>
                <a:cs typeface="Microsoft Sans Serif"/>
              </a:rPr>
              <a:t>sistema </a:t>
            </a:r>
            <a:r>
              <a:rPr sz="700" spc="25" dirty="0">
                <a:latin typeface="Microsoft Sans Serif"/>
                <a:cs typeface="Microsoft Sans Serif"/>
              </a:rPr>
              <a:t>ante </a:t>
            </a:r>
            <a:r>
              <a:rPr sz="700" spc="10" dirty="0">
                <a:latin typeface="Microsoft Sans Serif"/>
                <a:cs typeface="Microsoft Sans Serif"/>
              </a:rPr>
              <a:t>oscilaciones </a:t>
            </a:r>
            <a:r>
              <a:rPr sz="700" spc="15" dirty="0">
                <a:latin typeface="Microsoft Sans Serif"/>
                <a:cs typeface="Microsoft Sans Serif"/>
              </a:rPr>
              <a:t> </a:t>
            </a:r>
            <a:r>
              <a:rPr sz="700" spc="25" dirty="0">
                <a:latin typeface="Microsoft Sans Serif"/>
                <a:cs typeface="Microsoft Sans Serif"/>
              </a:rPr>
              <a:t>transitorias</a:t>
            </a:r>
            <a:r>
              <a:rPr sz="700" spc="-10" dirty="0">
                <a:latin typeface="Microsoft Sans Serif"/>
                <a:cs typeface="Microsoft Sans Serif"/>
              </a:rPr>
              <a:t> </a:t>
            </a:r>
            <a:r>
              <a:rPr sz="700" spc="20" dirty="0">
                <a:latin typeface="Microsoft Sans Serif"/>
                <a:cs typeface="Microsoft Sans Serif"/>
              </a:rPr>
              <a:t>de</a:t>
            </a:r>
            <a:r>
              <a:rPr sz="700" spc="-5" dirty="0">
                <a:latin typeface="Microsoft Sans Serif"/>
                <a:cs typeface="Microsoft Sans Serif"/>
              </a:rPr>
              <a:t> </a:t>
            </a:r>
            <a:r>
              <a:rPr sz="700" spc="20" dirty="0">
                <a:latin typeface="Microsoft Sans Serif"/>
                <a:cs typeface="Microsoft Sans Serif"/>
              </a:rPr>
              <a:t>potencia.</a:t>
            </a:r>
            <a:endParaRPr sz="700">
              <a:latin typeface="Microsoft Sans Serif"/>
              <a:cs typeface="Microsoft Sans Serif"/>
            </a:endParaRPr>
          </a:p>
        </p:txBody>
      </p:sp>
      <p:sp>
        <p:nvSpPr>
          <p:cNvPr id="7" name="object 7"/>
          <p:cNvSpPr txBox="1"/>
          <p:nvPr/>
        </p:nvSpPr>
        <p:spPr>
          <a:xfrm>
            <a:off x="1415277" y="9415125"/>
            <a:ext cx="2852914" cy="143629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sz="850" spc="-25" dirty="0">
                <a:latin typeface="Microsoft Sans Serif"/>
                <a:cs typeface="Microsoft Sans Serif"/>
              </a:rPr>
              <a:t>CAPÍTULO</a:t>
            </a:r>
            <a:r>
              <a:rPr sz="850" spc="-20" dirty="0">
                <a:latin typeface="Microsoft Sans Serif"/>
                <a:cs typeface="Microsoft Sans Serif"/>
              </a:rPr>
              <a:t> </a:t>
            </a:r>
            <a:r>
              <a:rPr sz="850" dirty="0">
                <a:latin typeface="Microsoft Sans Serif"/>
                <a:cs typeface="Microsoft Sans Serif"/>
              </a:rPr>
              <a:t>3,</a:t>
            </a:r>
            <a:r>
              <a:rPr sz="850" spc="-15" dirty="0">
                <a:latin typeface="Microsoft Sans Serif"/>
                <a:cs typeface="Microsoft Sans Serif"/>
              </a:rPr>
              <a:t> </a:t>
            </a:r>
            <a:r>
              <a:rPr sz="850" spc="-40" dirty="0">
                <a:latin typeface="Microsoft Sans Serif"/>
                <a:cs typeface="Microsoft Sans Serif"/>
              </a:rPr>
              <a:t>SECCIÓN</a:t>
            </a:r>
            <a:r>
              <a:rPr sz="850" spc="-15" dirty="0">
                <a:latin typeface="Microsoft Sans Serif"/>
                <a:cs typeface="Microsoft Sans Serif"/>
              </a:rPr>
              <a:t> </a:t>
            </a:r>
            <a:r>
              <a:rPr sz="850" spc="10" dirty="0">
                <a:latin typeface="Microsoft Sans Serif"/>
                <a:cs typeface="Microsoft Sans Serif"/>
              </a:rPr>
              <a:t>6</a:t>
            </a:r>
            <a:endParaRPr sz="850">
              <a:latin typeface="Microsoft Sans Serif"/>
              <a:cs typeface="Microsoft Sans Serif"/>
            </a:endParaRPr>
          </a:p>
        </p:txBody>
      </p:sp>
      <p:sp>
        <p:nvSpPr>
          <p:cNvPr id="8" name="object 8"/>
          <p:cNvSpPr txBox="1"/>
          <p:nvPr/>
        </p:nvSpPr>
        <p:spPr>
          <a:xfrm>
            <a:off x="7777344" y="9415126"/>
            <a:ext cx="7797670" cy="285115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sz="850" spc="-25" dirty="0">
                <a:latin typeface="Microsoft Sans Serif"/>
                <a:cs typeface="Microsoft Sans Serif"/>
              </a:rPr>
              <a:t>TUTORIAL</a:t>
            </a:r>
            <a:r>
              <a:rPr sz="850" spc="-5" dirty="0">
                <a:latin typeface="Microsoft Sans Serif"/>
                <a:cs typeface="Microsoft Sans Serif"/>
              </a:rPr>
              <a:t> </a:t>
            </a:r>
            <a:r>
              <a:rPr sz="850" spc="-60" dirty="0">
                <a:latin typeface="Microsoft Sans Serif"/>
                <a:cs typeface="Microsoft Sans Serif"/>
              </a:rPr>
              <a:t>SOBRE</a:t>
            </a:r>
            <a:r>
              <a:rPr sz="850" spc="-5" dirty="0">
                <a:latin typeface="Microsoft Sans Serif"/>
                <a:cs typeface="Microsoft Sans Serif"/>
              </a:rPr>
              <a:t> </a:t>
            </a:r>
            <a:r>
              <a:rPr sz="850" spc="-35" dirty="0">
                <a:latin typeface="Microsoft Sans Serif"/>
                <a:cs typeface="Microsoft Sans Serif"/>
              </a:rPr>
              <a:t>PROTECCIÓN</a:t>
            </a:r>
            <a:r>
              <a:rPr sz="850" spc="-5" dirty="0">
                <a:latin typeface="Microsoft Sans Serif"/>
                <a:cs typeface="Microsoft Sans Serif"/>
              </a:rPr>
              <a:t> </a:t>
            </a:r>
            <a:r>
              <a:rPr sz="850" spc="-45" dirty="0">
                <a:latin typeface="Microsoft Sans Serif"/>
                <a:cs typeface="Microsoft Sans Serif"/>
              </a:rPr>
              <a:t>DE</a:t>
            </a:r>
            <a:r>
              <a:rPr sz="850" spc="-5" dirty="0">
                <a:latin typeface="Microsoft Sans Serif"/>
                <a:cs typeface="Microsoft Sans Serif"/>
              </a:rPr>
              <a:t> </a:t>
            </a:r>
            <a:r>
              <a:rPr sz="850" spc="-55" dirty="0">
                <a:latin typeface="Microsoft Sans Serif"/>
                <a:cs typeface="Microsoft Sans Serif"/>
              </a:rPr>
              <a:t>GENERADORES</a:t>
            </a:r>
            <a:r>
              <a:rPr sz="850" dirty="0">
                <a:latin typeface="Microsoft Sans Serif"/>
                <a:cs typeface="Microsoft Sans Serif"/>
              </a:rPr>
              <a:t> </a:t>
            </a:r>
            <a:r>
              <a:rPr sz="850" spc="-30" dirty="0">
                <a:latin typeface="Microsoft Sans Serif"/>
                <a:cs typeface="Microsoft Sans Serif"/>
              </a:rPr>
              <a:t>SÍNCRONOS</a:t>
            </a:r>
            <a:endParaRPr sz="850">
              <a:latin typeface="Microsoft Sans Serif"/>
              <a:cs typeface="Microsoft Sans Serif"/>
            </a:endParaRPr>
          </a:p>
          <a:p>
            <a:pPr marL="1401445">
              <a:lnSpc>
                <a:spcPct val="100000"/>
              </a:lnSpc>
            </a:pPr>
            <a:r>
              <a:rPr sz="850" spc="-15" dirty="0">
                <a:latin typeface="Microsoft Sans Serif"/>
                <a:cs typeface="Microsoft Sans Serif"/>
              </a:rPr>
              <a:t>PUBLICACIÓN</a:t>
            </a:r>
            <a:r>
              <a:rPr sz="850" spc="-5" dirty="0">
                <a:latin typeface="Microsoft Sans Serif"/>
                <a:cs typeface="Microsoft Sans Serif"/>
              </a:rPr>
              <a:t> </a:t>
            </a:r>
            <a:r>
              <a:rPr sz="850" spc="-55" dirty="0">
                <a:latin typeface="Microsoft Sans Serif"/>
                <a:cs typeface="Microsoft Sans Serif"/>
              </a:rPr>
              <a:t>ESPECIAL</a:t>
            </a:r>
            <a:r>
              <a:rPr sz="850" spc="-5" dirty="0">
                <a:latin typeface="Microsoft Sans Serif"/>
                <a:cs typeface="Microsoft Sans Serif"/>
              </a:rPr>
              <a:t> </a:t>
            </a:r>
            <a:r>
              <a:rPr sz="850" spc="-40" dirty="0">
                <a:latin typeface="Microsoft Sans Serif"/>
                <a:cs typeface="Microsoft Sans Serif"/>
              </a:rPr>
              <a:t>DEL</a:t>
            </a:r>
            <a:r>
              <a:rPr sz="850" spc="-5" dirty="0">
                <a:latin typeface="Microsoft Sans Serif"/>
                <a:cs typeface="Microsoft Sans Serif"/>
              </a:rPr>
              <a:t> </a:t>
            </a:r>
            <a:r>
              <a:rPr sz="850" spc="-60" dirty="0">
                <a:latin typeface="Microsoft Sans Serif"/>
                <a:cs typeface="Microsoft Sans Serif"/>
              </a:rPr>
              <a:t>IEEE</a:t>
            </a:r>
            <a:r>
              <a:rPr sz="850" spc="-5" dirty="0">
                <a:latin typeface="Microsoft Sans Serif"/>
                <a:cs typeface="Microsoft Sans Serif"/>
              </a:rPr>
              <a:t> </a:t>
            </a:r>
            <a:r>
              <a:rPr sz="850" spc="-80" dirty="0">
                <a:latin typeface="Microsoft Sans Serif"/>
                <a:cs typeface="Microsoft Sans Serif"/>
              </a:rPr>
              <a:t>PSRC</a:t>
            </a:r>
            <a:endParaRPr sz="850">
              <a:latin typeface="Microsoft Sans Serif"/>
              <a:cs typeface="Microsoft Sans Serif"/>
            </a:endParaRPr>
          </a:p>
        </p:txBody>
      </p:sp>
    </p:spTree>
  </p:cSld>
  <p:clrMapOvr>
    <a:masterClrMapping/>
  </p:clrMapOvr>
</p:sld>
</file>

<file path=ppt/slides/slide80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object 2"/>
          <p:cNvPicPr/>
          <p:nvPr/>
        </p:nvPicPr>
        <p:blipFill>
          <a:blip r:embed="rId2" cstate="print"/>
          <a:stretch>
            <a:fillRect/>
          </a:stretch>
        </p:blipFill>
        <p:spPr>
          <a:xfrm>
            <a:off x="15040245" y="1784605"/>
            <a:ext cx="301504" cy="341375"/>
          </a:xfrm>
          <a:prstGeom prst="rect">
            <a:avLst/>
          </a:prstGeom>
        </p:spPr>
      </p:pic>
      <p:sp>
        <p:nvSpPr>
          <p:cNvPr id="3" name="object 3"/>
          <p:cNvSpPr/>
          <p:nvPr/>
        </p:nvSpPr>
        <p:spPr>
          <a:xfrm>
            <a:off x="9883087" y="2282952"/>
            <a:ext cx="484981" cy="71755"/>
          </a:xfrm>
          <a:custGeom>
            <a:avLst/>
            <a:gdLst/>
            <a:ahLst/>
            <a:cxnLst/>
            <a:rect l="l" t="t" r="r" b="b"/>
            <a:pathLst>
              <a:path w="210820" h="71755">
                <a:moveTo>
                  <a:pt x="0" y="71628"/>
                </a:moveTo>
                <a:lnTo>
                  <a:pt x="39624" y="71628"/>
                </a:lnTo>
                <a:lnTo>
                  <a:pt x="39624" y="0"/>
                </a:lnTo>
                <a:lnTo>
                  <a:pt x="210311" y="0"/>
                </a:lnTo>
                <a:lnTo>
                  <a:pt x="210311" y="71628"/>
                </a:lnTo>
              </a:path>
            </a:pathLst>
          </a:custGeom>
          <a:ln w="9143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" name="object 4"/>
          <p:cNvSpPr/>
          <p:nvPr/>
        </p:nvSpPr>
        <p:spPr>
          <a:xfrm>
            <a:off x="9539510" y="2677667"/>
            <a:ext cx="49667" cy="0"/>
          </a:xfrm>
          <a:custGeom>
            <a:avLst/>
            <a:gdLst/>
            <a:ahLst/>
            <a:cxnLst/>
            <a:rect l="l" t="t" r="r" b="b"/>
            <a:pathLst>
              <a:path w="21589">
                <a:moveTo>
                  <a:pt x="21336" y="0"/>
                </a:moveTo>
                <a:lnTo>
                  <a:pt x="0" y="0"/>
                </a:lnTo>
              </a:path>
            </a:pathLst>
          </a:custGeom>
          <a:ln w="9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" name="object 5"/>
          <p:cNvSpPr/>
          <p:nvPr/>
        </p:nvSpPr>
        <p:spPr>
          <a:xfrm>
            <a:off x="10331842" y="2433827"/>
            <a:ext cx="67194" cy="243840"/>
          </a:xfrm>
          <a:custGeom>
            <a:avLst/>
            <a:gdLst/>
            <a:ahLst/>
            <a:cxnLst/>
            <a:rect l="l" t="t" r="r" b="b"/>
            <a:pathLst>
              <a:path w="29210" h="243839">
                <a:moveTo>
                  <a:pt x="0" y="161544"/>
                </a:moveTo>
                <a:lnTo>
                  <a:pt x="28956" y="161544"/>
                </a:lnTo>
                <a:lnTo>
                  <a:pt x="28956" y="0"/>
                </a:lnTo>
                <a:lnTo>
                  <a:pt x="0" y="0"/>
                </a:lnTo>
                <a:lnTo>
                  <a:pt x="0" y="161544"/>
                </a:lnTo>
                <a:close/>
              </a:path>
              <a:path w="29210" h="243839">
                <a:moveTo>
                  <a:pt x="28956" y="161544"/>
                </a:moveTo>
                <a:lnTo>
                  <a:pt x="28956" y="161544"/>
                </a:lnTo>
              </a:path>
              <a:path w="29210" h="243839">
                <a:moveTo>
                  <a:pt x="15240" y="243839"/>
                </a:moveTo>
                <a:lnTo>
                  <a:pt x="15240" y="163068"/>
                </a:lnTo>
              </a:path>
            </a:pathLst>
          </a:custGeom>
          <a:ln w="9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" name="object 6"/>
          <p:cNvSpPr/>
          <p:nvPr/>
        </p:nvSpPr>
        <p:spPr>
          <a:xfrm>
            <a:off x="9760385" y="2433827"/>
            <a:ext cx="94951" cy="82550"/>
          </a:xfrm>
          <a:custGeom>
            <a:avLst/>
            <a:gdLst/>
            <a:ahLst/>
            <a:cxnLst/>
            <a:rect l="l" t="t" r="r" b="b"/>
            <a:pathLst>
              <a:path w="41275" h="82550">
                <a:moveTo>
                  <a:pt x="41148" y="0"/>
                </a:moveTo>
                <a:lnTo>
                  <a:pt x="35052" y="0"/>
                </a:lnTo>
                <a:lnTo>
                  <a:pt x="28956" y="3048"/>
                </a:lnTo>
                <a:lnTo>
                  <a:pt x="21336" y="4572"/>
                </a:lnTo>
                <a:lnTo>
                  <a:pt x="15240" y="9144"/>
                </a:lnTo>
                <a:lnTo>
                  <a:pt x="10668" y="13716"/>
                </a:lnTo>
                <a:lnTo>
                  <a:pt x="7620" y="18288"/>
                </a:lnTo>
                <a:lnTo>
                  <a:pt x="3048" y="24384"/>
                </a:lnTo>
                <a:lnTo>
                  <a:pt x="1524" y="32004"/>
                </a:lnTo>
                <a:lnTo>
                  <a:pt x="0" y="38100"/>
                </a:lnTo>
                <a:lnTo>
                  <a:pt x="0" y="44195"/>
                </a:lnTo>
                <a:lnTo>
                  <a:pt x="1524" y="51816"/>
                </a:lnTo>
                <a:lnTo>
                  <a:pt x="3048" y="57912"/>
                </a:lnTo>
                <a:lnTo>
                  <a:pt x="7620" y="64008"/>
                </a:lnTo>
                <a:lnTo>
                  <a:pt x="10668" y="68580"/>
                </a:lnTo>
                <a:lnTo>
                  <a:pt x="15240" y="73152"/>
                </a:lnTo>
                <a:lnTo>
                  <a:pt x="22860" y="77724"/>
                </a:lnTo>
                <a:lnTo>
                  <a:pt x="41148" y="82296"/>
                </a:lnTo>
              </a:path>
            </a:pathLst>
          </a:custGeom>
          <a:ln w="9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grpSp>
        <p:nvGrpSpPr>
          <p:cNvPr id="7" name="object 7"/>
          <p:cNvGrpSpPr/>
          <p:nvPr/>
        </p:nvGrpSpPr>
        <p:grpSpPr>
          <a:xfrm>
            <a:off x="9749866" y="2511553"/>
            <a:ext cx="116863" cy="170815"/>
            <a:chOff x="4238244" y="2511552"/>
            <a:chExt cx="50800" cy="170815"/>
          </a:xfrm>
        </p:grpSpPr>
        <p:sp>
          <p:nvSpPr>
            <p:cNvPr id="8" name="object 8"/>
            <p:cNvSpPr/>
            <p:nvPr/>
          </p:nvSpPr>
          <p:spPr>
            <a:xfrm>
              <a:off x="4242816" y="2596896"/>
              <a:ext cx="41275" cy="81280"/>
            </a:xfrm>
            <a:custGeom>
              <a:avLst/>
              <a:gdLst/>
              <a:ahLst/>
              <a:cxnLst/>
              <a:rect l="l" t="t" r="r" b="b"/>
              <a:pathLst>
                <a:path w="41275" h="81280">
                  <a:moveTo>
                    <a:pt x="41148" y="0"/>
                  </a:moveTo>
                  <a:lnTo>
                    <a:pt x="7620" y="19812"/>
                  </a:lnTo>
                  <a:lnTo>
                    <a:pt x="3048" y="24384"/>
                  </a:lnTo>
                  <a:lnTo>
                    <a:pt x="1524" y="32004"/>
                  </a:lnTo>
                  <a:lnTo>
                    <a:pt x="0" y="38100"/>
                  </a:lnTo>
                  <a:lnTo>
                    <a:pt x="0" y="44195"/>
                  </a:lnTo>
                  <a:lnTo>
                    <a:pt x="1524" y="51816"/>
                  </a:lnTo>
                  <a:lnTo>
                    <a:pt x="3048" y="57912"/>
                  </a:lnTo>
                  <a:lnTo>
                    <a:pt x="7620" y="64008"/>
                  </a:lnTo>
                  <a:lnTo>
                    <a:pt x="10668" y="68580"/>
                  </a:lnTo>
                  <a:lnTo>
                    <a:pt x="15240" y="74676"/>
                  </a:lnTo>
                  <a:lnTo>
                    <a:pt x="22860" y="77724"/>
                  </a:lnTo>
                  <a:lnTo>
                    <a:pt x="28956" y="79248"/>
                  </a:lnTo>
                  <a:lnTo>
                    <a:pt x="35052" y="80772"/>
                  </a:lnTo>
                  <a:lnTo>
                    <a:pt x="41148" y="80772"/>
                  </a:lnTo>
                </a:path>
              </a:pathLst>
            </a:custGeom>
            <a:ln w="9144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" name="object 9"/>
            <p:cNvSpPr/>
            <p:nvPr/>
          </p:nvSpPr>
          <p:spPr>
            <a:xfrm>
              <a:off x="4242816" y="2516124"/>
              <a:ext cx="41275" cy="81280"/>
            </a:xfrm>
            <a:custGeom>
              <a:avLst/>
              <a:gdLst/>
              <a:ahLst/>
              <a:cxnLst/>
              <a:rect l="l" t="t" r="r" b="b"/>
              <a:pathLst>
                <a:path w="41275" h="81280">
                  <a:moveTo>
                    <a:pt x="41148" y="0"/>
                  </a:moveTo>
                  <a:lnTo>
                    <a:pt x="35052" y="0"/>
                  </a:lnTo>
                  <a:lnTo>
                    <a:pt x="28956" y="1524"/>
                  </a:lnTo>
                  <a:lnTo>
                    <a:pt x="21336" y="4572"/>
                  </a:lnTo>
                  <a:lnTo>
                    <a:pt x="15240" y="7620"/>
                  </a:lnTo>
                  <a:lnTo>
                    <a:pt x="10668" y="13716"/>
                  </a:lnTo>
                  <a:lnTo>
                    <a:pt x="7620" y="18288"/>
                  </a:lnTo>
                  <a:lnTo>
                    <a:pt x="3048" y="24384"/>
                  </a:lnTo>
                  <a:lnTo>
                    <a:pt x="1524" y="30480"/>
                  </a:lnTo>
                  <a:lnTo>
                    <a:pt x="0" y="38100"/>
                  </a:lnTo>
                  <a:lnTo>
                    <a:pt x="0" y="44195"/>
                  </a:lnTo>
                  <a:lnTo>
                    <a:pt x="1524" y="50292"/>
                  </a:lnTo>
                  <a:lnTo>
                    <a:pt x="3048" y="56387"/>
                  </a:lnTo>
                  <a:lnTo>
                    <a:pt x="7620" y="62484"/>
                  </a:lnTo>
                  <a:lnTo>
                    <a:pt x="10668" y="68580"/>
                  </a:lnTo>
                  <a:lnTo>
                    <a:pt x="15240" y="73152"/>
                  </a:lnTo>
                  <a:lnTo>
                    <a:pt x="22860" y="76200"/>
                  </a:lnTo>
                  <a:lnTo>
                    <a:pt x="28956" y="79248"/>
                  </a:lnTo>
                  <a:lnTo>
                    <a:pt x="35052" y="80772"/>
                  </a:lnTo>
                  <a:lnTo>
                    <a:pt x="41148" y="80772"/>
                  </a:lnTo>
                </a:path>
              </a:pathLst>
            </a:custGeom>
            <a:ln w="9144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10" name="object 10"/>
          <p:cNvSpPr/>
          <p:nvPr/>
        </p:nvSpPr>
        <p:spPr>
          <a:xfrm>
            <a:off x="9855042" y="2433827"/>
            <a:ext cx="35059" cy="0"/>
          </a:xfrm>
          <a:custGeom>
            <a:avLst/>
            <a:gdLst/>
            <a:ahLst/>
            <a:cxnLst/>
            <a:rect l="l" t="t" r="r" b="b"/>
            <a:pathLst>
              <a:path w="15239">
                <a:moveTo>
                  <a:pt x="0" y="0"/>
                </a:moveTo>
                <a:lnTo>
                  <a:pt x="15239" y="0"/>
                </a:lnTo>
              </a:path>
            </a:pathLst>
          </a:custGeom>
          <a:ln w="9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" name="object 11"/>
          <p:cNvSpPr/>
          <p:nvPr/>
        </p:nvSpPr>
        <p:spPr>
          <a:xfrm>
            <a:off x="9855042" y="2516124"/>
            <a:ext cx="35059" cy="0"/>
          </a:xfrm>
          <a:custGeom>
            <a:avLst/>
            <a:gdLst/>
            <a:ahLst/>
            <a:cxnLst/>
            <a:rect l="l" t="t" r="r" b="b"/>
            <a:pathLst>
              <a:path w="15239">
                <a:moveTo>
                  <a:pt x="0" y="0"/>
                </a:moveTo>
                <a:lnTo>
                  <a:pt x="15239" y="0"/>
                </a:lnTo>
              </a:path>
            </a:pathLst>
          </a:custGeom>
          <a:ln w="9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" name="object 12"/>
          <p:cNvSpPr/>
          <p:nvPr/>
        </p:nvSpPr>
        <p:spPr>
          <a:xfrm>
            <a:off x="9855042" y="2596896"/>
            <a:ext cx="35059" cy="0"/>
          </a:xfrm>
          <a:custGeom>
            <a:avLst/>
            <a:gdLst/>
            <a:ahLst/>
            <a:cxnLst/>
            <a:rect l="l" t="t" r="r" b="b"/>
            <a:pathLst>
              <a:path w="15239">
                <a:moveTo>
                  <a:pt x="0" y="0"/>
                </a:moveTo>
                <a:lnTo>
                  <a:pt x="15239" y="0"/>
                </a:lnTo>
              </a:path>
            </a:pathLst>
          </a:custGeom>
          <a:ln w="9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" name="object 13"/>
          <p:cNvSpPr/>
          <p:nvPr/>
        </p:nvSpPr>
        <p:spPr>
          <a:xfrm>
            <a:off x="9855042" y="2677667"/>
            <a:ext cx="35059" cy="0"/>
          </a:xfrm>
          <a:custGeom>
            <a:avLst/>
            <a:gdLst/>
            <a:ahLst/>
            <a:cxnLst/>
            <a:rect l="l" t="t" r="r" b="b"/>
            <a:pathLst>
              <a:path w="15239">
                <a:moveTo>
                  <a:pt x="0" y="0"/>
                </a:moveTo>
                <a:lnTo>
                  <a:pt x="15239" y="0"/>
                </a:lnTo>
              </a:path>
            </a:pathLst>
          </a:custGeom>
          <a:ln w="9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grpSp>
        <p:nvGrpSpPr>
          <p:cNvPr id="14" name="object 14"/>
          <p:cNvGrpSpPr/>
          <p:nvPr/>
        </p:nvGrpSpPr>
        <p:grpSpPr>
          <a:xfrm>
            <a:off x="9585087" y="2429256"/>
            <a:ext cx="137314" cy="253365"/>
            <a:chOff x="4166615" y="2429255"/>
            <a:chExt cx="59690" cy="253365"/>
          </a:xfrm>
        </p:grpSpPr>
        <p:sp>
          <p:nvSpPr>
            <p:cNvPr id="15" name="object 15"/>
            <p:cNvSpPr/>
            <p:nvPr/>
          </p:nvSpPr>
          <p:spPr>
            <a:xfrm>
              <a:off x="4180331" y="2516124"/>
              <a:ext cx="41275" cy="81280"/>
            </a:xfrm>
            <a:custGeom>
              <a:avLst/>
              <a:gdLst/>
              <a:ahLst/>
              <a:cxnLst/>
              <a:rect l="l" t="t" r="r" b="b"/>
              <a:pathLst>
                <a:path w="41275" h="81280">
                  <a:moveTo>
                    <a:pt x="1524" y="80772"/>
                  </a:moveTo>
                  <a:lnTo>
                    <a:pt x="7620" y="80772"/>
                  </a:lnTo>
                  <a:lnTo>
                    <a:pt x="13716" y="79248"/>
                  </a:lnTo>
                  <a:lnTo>
                    <a:pt x="25908" y="73152"/>
                  </a:lnTo>
                  <a:lnTo>
                    <a:pt x="30480" y="68580"/>
                  </a:lnTo>
                  <a:lnTo>
                    <a:pt x="35052" y="62484"/>
                  </a:lnTo>
                  <a:lnTo>
                    <a:pt x="41148" y="50292"/>
                  </a:lnTo>
                  <a:lnTo>
                    <a:pt x="41148" y="30480"/>
                  </a:lnTo>
                  <a:lnTo>
                    <a:pt x="35052" y="18288"/>
                  </a:lnTo>
                  <a:lnTo>
                    <a:pt x="30480" y="13716"/>
                  </a:lnTo>
                  <a:lnTo>
                    <a:pt x="25908" y="7620"/>
                  </a:lnTo>
                  <a:lnTo>
                    <a:pt x="13716" y="1524"/>
                  </a:lnTo>
                  <a:lnTo>
                    <a:pt x="7620" y="0"/>
                  </a:lnTo>
                  <a:lnTo>
                    <a:pt x="0" y="0"/>
                  </a:lnTo>
                </a:path>
              </a:pathLst>
            </a:custGeom>
            <a:ln w="9144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6" name="object 16"/>
            <p:cNvSpPr/>
            <p:nvPr/>
          </p:nvSpPr>
          <p:spPr>
            <a:xfrm>
              <a:off x="4180331" y="2433827"/>
              <a:ext cx="41275" cy="82550"/>
            </a:xfrm>
            <a:custGeom>
              <a:avLst/>
              <a:gdLst/>
              <a:ahLst/>
              <a:cxnLst/>
              <a:rect l="l" t="t" r="r" b="b"/>
              <a:pathLst>
                <a:path w="41275" h="82550">
                  <a:moveTo>
                    <a:pt x="1524" y="82296"/>
                  </a:moveTo>
                  <a:lnTo>
                    <a:pt x="13716" y="79248"/>
                  </a:lnTo>
                  <a:lnTo>
                    <a:pt x="25908" y="73152"/>
                  </a:lnTo>
                  <a:lnTo>
                    <a:pt x="35052" y="64008"/>
                  </a:lnTo>
                  <a:lnTo>
                    <a:pt x="41148" y="51816"/>
                  </a:lnTo>
                  <a:lnTo>
                    <a:pt x="41148" y="30480"/>
                  </a:lnTo>
                  <a:lnTo>
                    <a:pt x="35052" y="18288"/>
                  </a:lnTo>
                  <a:lnTo>
                    <a:pt x="25908" y="9144"/>
                  </a:lnTo>
                  <a:lnTo>
                    <a:pt x="19812" y="4572"/>
                  </a:lnTo>
                  <a:lnTo>
                    <a:pt x="13716" y="3048"/>
                  </a:lnTo>
                  <a:lnTo>
                    <a:pt x="7620" y="0"/>
                  </a:lnTo>
                  <a:lnTo>
                    <a:pt x="0" y="0"/>
                  </a:lnTo>
                </a:path>
              </a:pathLst>
            </a:custGeom>
            <a:ln w="9144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7" name="object 17"/>
            <p:cNvSpPr/>
            <p:nvPr/>
          </p:nvSpPr>
          <p:spPr>
            <a:xfrm>
              <a:off x="4180331" y="2596895"/>
              <a:ext cx="41275" cy="81280"/>
            </a:xfrm>
            <a:custGeom>
              <a:avLst/>
              <a:gdLst/>
              <a:ahLst/>
              <a:cxnLst/>
              <a:rect l="l" t="t" r="r" b="b"/>
              <a:pathLst>
                <a:path w="41275" h="81280">
                  <a:moveTo>
                    <a:pt x="1524" y="80772"/>
                  </a:moveTo>
                  <a:lnTo>
                    <a:pt x="7620" y="80772"/>
                  </a:lnTo>
                  <a:lnTo>
                    <a:pt x="13716" y="79248"/>
                  </a:lnTo>
                  <a:lnTo>
                    <a:pt x="25908" y="74676"/>
                  </a:lnTo>
                  <a:lnTo>
                    <a:pt x="30480" y="68580"/>
                  </a:lnTo>
                  <a:lnTo>
                    <a:pt x="35052" y="64008"/>
                  </a:lnTo>
                  <a:lnTo>
                    <a:pt x="41148" y="51816"/>
                  </a:lnTo>
                  <a:lnTo>
                    <a:pt x="41148" y="32004"/>
                  </a:lnTo>
                  <a:lnTo>
                    <a:pt x="13716" y="3048"/>
                  </a:lnTo>
                  <a:lnTo>
                    <a:pt x="7620" y="1524"/>
                  </a:lnTo>
                  <a:lnTo>
                    <a:pt x="0" y="0"/>
                  </a:lnTo>
                </a:path>
              </a:pathLst>
            </a:custGeom>
            <a:ln w="9144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8" name="object 18"/>
            <p:cNvSpPr/>
            <p:nvPr/>
          </p:nvSpPr>
          <p:spPr>
            <a:xfrm>
              <a:off x="4166615" y="2433827"/>
              <a:ext cx="15240" cy="243840"/>
            </a:xfrm>
            <a:custGeom>
              <a:avLst/>
              <a:gdLst/>
              <a:ahLst/>
              <a:cxnLst/>
              <a:rect l="l" t="t" r="r" b="b"/>
              <a:pathLst>
                <a:path w="15239" h="243839">
                  <a:moveTo>
                    <a:pt x="15240" y="243839"/>
                  </a:moveTo>
                  <a:lnTo>
                    <a:pt x="0" y="243839"/>
                  </a:lnTo>
                </a:path>
                <a:path w="15239" h="243839">
                  <a:moveTo>
                    <a:pt x="15240" y="163068"/>
                  </a:moveTo>
                  <a:lnTo>
                    <a:pt x="0" y="163068"/>
                  </a:lnTo>
                </a:path>
                <a:path w="15239" h="243839">
                  <a:moveTo>
                    <a:pt x="15240" y="82296"/>
                  </a:moveTo>
                  <a:lnTo>
                    <a:pt x="0" y="82296"/>
                  </a:lnTo>
                </a:path>
                <a:path w="15239" h="243839">
                  <a:moveTo>
                    <a:pt x="15240" y="0"/>
                  </a:moveTo>
                  <a:lnTo>
                    <a:pt x="0" y="0"/>
                  </a:lnTo>
                </a:path>
              </a:pathLst>
            </a:custGeom>
            <a:ln w="9144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19" name="object 19"/>
          <p:cNvSpPr/>
          <p:nvPr/>
        </p:nvSpPr>
        <p:spPr>
          <a:xfrm>
            <a:off x="10366899" y="2354580"/>
            <a:ext cx="0" cy="79375"/>
          </a:xfrm>
          <a:custGeom>
            <a:avLst/>
            <a:gdLst/>
            <a:ahLst/>
            <a:cxnLst/>
            <a:rect l="l" t="t" r="r" b="b"/>
            <a:pathLst>
              <a:path h="79375">
                <a:moveTo>
                  <a:pt x="0" y="79248"/>
                </a:moveTo>
                <a:lnTo>
                  <a:pt x="0" y="0"/>
                </a:lnTo>
              </a:path>
            </a:pathLst>
          </a:custGeom>
          <a:ln w="9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" name="object 20"/>
          <p:cNvSpPr/>
          <p:nvPr/>
        </p:nvSpPr>
        <p:spPr>
          <a:xfrm>
            <a:off x="9420314" y="2679193"/>
            <a:ext cx="239567" cy="200025"/>
          </a:xfrm>
          <a:custGeom>
            <a:avLst/>
            <a:gdLst/>
            <a:ahLst/>
            <a:cxnLst/>
            <a:rect l="l" t="t" r="r" b="b"/>
            <a:pathLst>
              <a:path w="104139" h="200025">
                <a:moveTo>
                  <a:pt x="51815" y="132588"/>
                </a:moveTo>
                <a:lnTo>
                  <a:pt x="51815" y="0"/>
                </a:lnTo>
              </a:path>
              <a:path w="104139" h="200025">
                <a:moveTo>
                  <a:pt x="12191" y="166116"/>
                </a:moveTo>
                <a:lnTo>
                  <a:pt x="91439" y="166116"/>
                </a:lnTo>
              </a:path>
              <a:path w="104139" h="200025">
                <a:moveTo>
                  <a:pt x="25908" y="199643"/>
                </a:moveTo>
                <a:lnTo>
                  <a:pt x="77723" y="199643"/>
                </a:lnTo>
              </a:path>
              <a:path w="104139" h="200025">
                <a:moveTo>
                  <a:pt x="0" y="132588"/>
                </a:moveTo>
                <a:lnTo>
                  <a:pt x="103631" y="132588"/>
                </a:lnTo>
              </a:path>
            </a:pathLst>
          </a:custGeom>
          <a:ln w="9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grpSp>
        <p:nvGrpSpPr>
          <p:cNvPr id="21" name="object 21"/>
          <p:cNvGrpSpPr/>
          <p:nvPr/>
        </p:nvGrpSpPr>
        <p:grpSpPr>
          <a:xfrm>
            <a:off x="9581582" y="2350007"/>
            <a:ext cx="297998" cy="90170"/>
            <a:chOff x="4165091" y="2350007"/>
            <a:chExt cx="129539" cy="90170"/>
          </a:xfrm>
        </p:grpSpPr>
        <p:sp>
          <p:nvSpPr>
            <p:cNvPr id="22" name="object 22"/>
            <p:cNvSpPr/>
            <p:nvPr/>
          </p:nvSpPr>
          <p:spPr>
            <a:xfrm>
              <a:off x="4178807" y="2354579"/>
              <a:ext cx="41275" cy="81280"/>
            </a:xfrm>
            <a:custGeom>
              <a:avLst/>
              <a:gdLst/>
              <a:ahLst/>
              <a:cxnLst/>
              <a:rect l="l" t="t" r="r" b="b"/>
              <a:pathLst>
                <a:path w="41275" h="81280">
                  <a:moveTo>
                    <a:pt x="1524" y="80772"/>
                  </a:moveTo>
                  <a:lnTo>
                    <a:pt x="35052" y="60960"/>
                  </a:lnTo>
                  <a:lnTo>
                    <a:pt x="41148" y="48768"/>
                  </a:lnTo>
                  <a:lnTo>
                    <a:pt x="41148" y="28956"/>
                  </a:lnTo>
                  <a:lnTo>
                    <a:pt x="35052" y="16764"/>
                  </a:lnTo>
                  <a:lnTo>
                    <a:pt x="30480" y="10668"/>
                  </a:lnTo>
                  <a:lnTo>
                    <a:pt x="25908" y="7620"/>
                  </a:lnTo>
                  <a:lnTo>
                    <a:pt x="19812" y="4572"/>
                  </a:lnTo>
                  <a:lnTo>
                    <a:pt x="13716" y="1524"/>
                  </a:lnTo>
                  <a:lnTo>
                    <a:pt x="7620" y="0"/>
                  </a:lnTo>
                  <a:lnTo>
                    <a:pt x="0" y="0"/>
                  </a:lnTo>
                </a:path>
              </a:pathLst>
            </a:custGeom>
            <a:ln w="9144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3" name="object 23"/>
            <p:cNvSpPr/>
            <p:nvPr/>
          </p:nvSpPr>
          <p:spPr>
            <a:xfrm>
              <a:off x="4165091" y="2354579"/>
              <a:ext cx="15240" cy="81280"/>
            </a:xfrm>
            <a:custGeom>
              <a:avLst/>
              <a:gdLst/>
              <a:ahLst/>
              <a:cxnLst/>
              <a:rect l="l" t="t" r="r" b="b"/>
              <a:pathLst>
                <a:path w="15239" h="81280">
                  <a:moveTo>
                    <a:pt x="15240" y="80771"/>
                  </a:moveTo>
                  <a:lnTo>
                    <a:pt x="0" y="80771"/>
                  </a:lnTo>
                </a:path>
                <a:path w="15239" h="81280">
                  <a:moveTo>
                    <a:pt x="15240" y="0"/>
                  </a:moveTo>
                  <a:lnTo>
                    <a:pt x="0" y="0"/>
                  </a:lnTo>
                </a:path>
              </a:pathLst>
            </a:custGeom>
            <a:ln w="9144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4" name="object 24"/>
            <p:cNvSpPr/>
            <p:nvPr/>
          </p:nvSpPr>
          <p:spPr>
            <a:xfrm>
              <a:off x="4242815" y="2354579"/>
              <a:ext cx="41275" cy="81280"/>
            </a:xfrm>
            <a:custGeom>
              <a:avLst/>
              <a:gdLst/>
              <a:ahLst/>
              <a:cxnLst/>
              <a:rect l="l" t="t" r="r" b="b"/>
              <a:pathLst>
                <a:path w="41275" h="81280">
                  <a:moveTo>
                    <a:pt x="41148" y="0"/>
                  </a:moveTo>
                  <a:lnTo>
                    <a:pt x="35052" y="0"/>
                  </a:lnTo>
                  <a:lnTo>
                    <a:pt x="28956" y="1524"/>
                  </a:lnTo>
                  <a:lnTo>
                    <a:pt x="1524" y="30480"/>
                  </a:lnTo>
                  <a:lnTo>
                    <a:pt x="0" y="36576"/>
                  </a:lnTo>
                  <a:lnTo>
                    <a:pt x="0" y="42672"/>
                  </a:lnTo>
                  <a:lnTo>
                    <a:pt x="1524" y="48768"/>
                  </a:lnTo>
                  <a:lnTo>
                    <a:pt x="4572" y="56387"/>
                  </a:lnTo>
                  <a:lnTo>
                    <a:pt x="7620" y="60960"/>
                  </a:lnTo>
                  <a:lnTo>
                    <a:pt x="10668" y="67056"/>
                  </a:lnTo>
                  <a:lnTo>
                    <a:pt x="22860" y="76200"/>
                  </a:lnTo>
                  <a:lnTo>
                    <a:pt x="41148" y="80772"/>
                  </a:lnTo>
                </a:path>
              </a:pathLst>
            </a:custGeom>
            <a:ln w="9144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5" name="object 25"/>
            <p:cNvSpPr/>
            <p:nvPr/>
          </p:nvSpPr>
          <p:spPr>
            <a:xfrm>
              <a:off x="4279391" y="2354579"/>
              <a:ext cx="15240" cy="0"/>
            </a:xfrm>
            <a:custGeom>
              <a:avLst/>
              <a:gdLst/>
              <a:ahLst/>
              <a:cxnLst/>
              <a:rect l="l" t="t" r="r" b="b"/>
              <a:pathLst>
                <a:path w="15239">
                  <a:moveTo>
                    <a:pt x="0" y="0"/>
                  </a:moveTo>
                  <a:lnTo>
                    <a:pt x="15240" y="0"/>
                  </a:lnTo>
                </a:path>
              </a:pathLst>
            </a:custGeom>
            <a:ln w="9144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26" name="object 26"/>
          <p:cNvGrpSpPr/>
          <p:nvPr/>
        </p:nvGrpSpPr>
        <p:grpSpPr>
          <a:xfrm>
            <a:off x="9834008" y="2673095"/>
            <a:ext cx="652971" cy="210820"/>
            <a:chOff x="4274820" y="2673095"/>
            <a:chExt cx="283845" cy="210820"/>
          </a:xfrm>
        </p:grpSpPr>
        <p:sp>
          <p:nvSpPr>
            <p:cNvPr id="27" name="object 27"/>
            <p:cNvSpPr/>
            <p:nvPr/>
          </p:nvSpPr>
          <p:spPr>
            <a:xfrm>
              <a:off x="4279392" y="2677667"/>
              <a:ext cx="279400" cy="201295"/>
            </a:xfrm>
            <a:custGeom>
              <a:avLst/>
              <a:gdLst/>
              <a:ahLst/>
              <a:cxnLst/>
              <a:rect l="l" t="t" r="r" b="b"/>
              <a:pathLst>
                <a:path w="279400" h="201294">
                  <a:moveTo>
                    <a:pt x="227075" y="135635"/>
                  </a:moveTo>
                  <a:lnTo>
                    <a:pt x="227075" y="1524"/>
                  </a:lnTo>
                </a:path>
                <a:path w="279400" h="201294">
                  <a:moveTo>
                    <a:pt x="187451" y="167640"/>
                  </a:moveTo>
                  <a:lnTo>
                    <a:pt x="265175" y="167640"/>
                  </a:lnTo>
                </a:path>
                <a:path w="279400" h="201294">
                  <a:moveTo>
                    <a:pt x="201167" y="201167"/>
                  </a:moveTo>
                  <a:lnTo>
                    <a:pt x="252983" y="201167"/>
                  </a:lnTo>
                </a:path>
                <a:path w="279400" h="201294">
                  <a:moveTo>
                    <a:pt x="173735" y="135635"/>
                  </a:moveTo>
                  <a:lnTo>
                    <a:pt x="278891" y="135635"/>
                  </a:lnTo>
                </a:path>
                <a:path w="279400" h="201294">
                  <a:moveTo>
                    <a:pt x="0" y="0"/>
                  </a:moveTo>
                  <a:lnTo>
                    <a:pt x="56388" y="1524"/>
                  </a:lnTo>
                  <a:lnTo>
                    <a:pt x="56388" y="73151"/>
                  </a:lnTo>
                  <a:lnTo>
                    <a:pt x="227075" y="73151"/>
                  </a:lnTo>
                </a:path>
              </a:pathLst>
            </a:custGeom>
            <a:ln w="9144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8" name="object 28"/>
            <p:cNvSpPr/>
            <p:nvPr/>
          </p:nvSpPr>
          <p:spPr>
            <a:xfrm>
              <a:off x="4488180" y="2732531"/>
              <a:ext cx="36830" cy="36830"/>
            </a:xfrm>
            <a:custGeom>
              <a:avLst/>
              <a:gdLst/>
              <a:ahLst/>
              <a:cxnLst/>
              <a:rect l="l" t="t" r="r" b="b"/>
              <a:pathLst>
                <a:path w="36829" h="36830">
                  <a:moveTo>
                    <a:pt x="18288" y="36576"/>
                  </a:moveTo>
                  <a:lnTo>
                    <a:pt x="10929" y="35218"/>
                  </a:lnTo>
                  <a:lnTo>
                    <a:pt x="5143" y="31432"/>
                  </a:lnTo>
                  <a:lnTo>
                    <a:pt x="1357" y="25646"/>
                  </a:lnTo>
                  <a:lnTo>
                    <a:pt x="0" y="18288"/>
                  </a:lnTo>
                  <a:lnTo>
                    <a:pt x="1357" y="11572"/>
                  </a:lnTo>
                  <a:lnTo>
                    <a:pt x="5143" y="5715"/>
                  </a:lnTo>
                  <a:lnTo>
                    <a:pt x="10929" y="1571"/>
                  </a:lnTo>
                  <a:lnTo>
                    <a:pt x="18288" y="0"/>
                  </a:lnTo>
                  <a:lnTo>
                    <a:pt x="25003" y="1571"/>
                  </a:lnTo>
                  <a:lnTo>
                    <a:pt x="30860" y="5715"/>
                  </a:lnTo>
                  <a:lnTo>
                    <a:pt x="35004" y="11572"/>
                  </a:lnTo>
                  <a:lnTo>
                    <a:pt x="36576" y="18288"/>
                  </a:lnTo>
                  <a:lnTo>
                    <a:pt x="35004" y="25646"/>
                  </a:lnTo>
                  <a:lnTo>
                    <a:pt x="30861" y="31432"/>
                  </a:lnTo>
                  <a:lnTo>
                    <a:pt x="25003" y="35218"/>
                  </a:lnTo>
                  <a:lnTo>
                    <a:pt x="18288" y="36576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9" name="object 29"/>
            <p:cNvSpPr/>
            <p:nvPr/>
          </p:nvSpPr>
          <p:spPr>
            <a:xfrm>
              <a:off x="4488180" y="2732531"/>
              <a:ext cx="36830" cy="36830"/>
            </a:xfrm>
            <a:custGeom>
              <a:avLst/>
              <a:gdLst/>
              <a:ahLst/>
              <a:cxnLst/>
              <a:rect l="l" t="t" r="r" b="b"/>
              <a:pathLst>
                <a:path w="36829" h="36830">
                  <a:moveTo>
                    <a:pt x="0" y="18288"/>
                  </a:moveTo>
                  <a:lnTo>
                    <a:pt x="1357" y="11572"/>
                  </a:lnTo>
                  <a:lnTo>
                    <a:pt x="5143" y="5715"/>
                  </a:lnTo>
                  <a:lnTo>
                    <a:pt x="10929" y="1571"/>
                  </a:lnTo>
                  <a:lnTo>
                    <a:pt x="18288" y="0"/>
                  </a:lnTo>
                  <a:lnTo>
                    <a:pt x="25003" y="1571"/>
                  </a:lnTo>
                  <a:lnTo>
                    <a:pt x="30860" y="5715"/>
                  </a:lnTo>
                  <a:lnTo>
                    <a:pt x="35004" y="11572"/>
                  </a:lnTo>
                  <a:lnTo>
                    <a:pt x="36576" y="18288"/>
                  </a:lnTo>
                  <a:lnTo>
                    <a:pt x="35004" y="25646"/>
                  </a:lnTo>
                  <a:lnTo>
                    <a:pt x="30861" y="31432"/>
                  </a:lnTo>
                  <a:lnTo>
                    <a:pt x="25003" y="35218"/>
                  </a:lnTo>
                  <a:lnTo>
                    <a:pt x="18288" y="36576"/>
                  </a:lnTo>
                  <a:lnTo>
                    <a:pt x="10929" y="35218"/>
                  </a:lnTo>
                  <a:lnTo>
                    <a:pt x="5143" y="31432"/>
                  </a:lnTo>
                  <a:lnTo>
                    <a:pt x="1357" y="25646"/>
                  </a:lnTo>
                  <a:lnTo>
                    <a:pt x="0" y="18288"/>
                  </a:lnTo>
                </a:path>
              </a:pathLst>
            </a:custGeom>
            <a:ln w="9144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30" name="object 30"/>
          <p:cNvGrpSpPr/>
          <p:nvPr/>
        </p:nvGrpSpPr>
        <p:grpSpPr>
          <a:xfrm>
            <a:off x="11800807" y="1793748"/>
            <a:ext cx="743540" cy="323215"/>
            <a:chOff x="5129783" y="1793748"/>
            <a:chExt cx="323215" cy="323215"/>
          </a:xfrm>
        </p:grpSpPr>
        <p:sp>
          <p:nvSpPr>
            <p:cNvPr id="31" name="object 31"/>
            <p:cNvSpPr/>
            <p:nvPr/>
          </p:nvSpPr>
          <p:spPr>
            <a:xfrm>
              <a:off x="5137403" y="1801368"/>
              <a:ext cx="307975" cy="307975"/>
            </a:xfrm>
            <a:custGeom>
              <a:avLst/>
              <a:gdLst/>
              <a:ahLst/>
              <a:cxnLst/>
              <a:rect l="l" t="t" r="r" b="b"/>
              <a:pathLst>
                <a:path w="307975" h="307975">
                  <a:moveTo>
                    <a:pt x="0" y="155448"/>
                  </a:moveTo>
                  <a:lnTo>
                    <a:pt x="7973" y="106509"/>
                  </a:lnTo>
                  <a:lnTo>
                    <a:pt x="30138" y="63861"/>
                  </a:lnTo>
                  <a:lnTo>
                    <a:pt x="63861" y="30138"/>
                  </a:lnTo>
                  <a:lnTo>
                    <a:pt x="106509" y="7973"/>
                  </a:lnTo>
                  <a:lnTo>
                    <a:pt x="155448" y="0"/>
                  </a:lnTo>
                  <a:lnTo>
                    <a:pt x="203484" y="7973"/>
                  </a:lnTo>
                  <a:lnTo>
                    <a:pt x="245303" y="30138"/>
                  </a:lnTo>
                  <a:lnTo>
                    <a:pt x="278343" y="63861"/>
                  </a:lnTo>
                  <a:lnTo>
                    <a:pt x="300045" y="106509"/>
                  </a:lnTo>
                  <a:lnTo>
                    <a:pt x="307848" y="155448"/>
                  </a:lnTo>
                  <a:lnTo>
                    <a:pt x="300045" y="204069"/>
                  </a:lnTo>
                  <a:lnTo>
                    <a:pt x="278343" y="245961"/>
                  </a:lnTo>
                  <a:lnTo>
                    <a:pt x="245303" y="278782"/>
                  </a:lnTo>
                  <a:lnTo>
                    <a:pt x="203484" y="300191"/>
                  </a:lnTo>
                  <a:lnTo>
                    <a:pt x="155448" y="307848"/>
                  </a:lnTo>
                  <a:lnTo>
                    <a:pt x="106509" y="300191"/>
                  </a:lnTo>
                  <a:lnTo>
                    <a:pt x="63861" y="278782"/>
                  </a:lnTo>
                  <a:lnTo>
                    <a:pt x="30138" y="245961"/>
                  </a:lnTo>
                  <a:lnTo>
                    <a:pt x="7973" y="204069"/>
                  </a:lnTo>
                  <a:lnTo>
                    <a:pt x="0" y="155448"/>
                  </a:lnTo>
                </a:path>
              </a:pathLst>
            </a:custGeom>
            <a:ln w="1524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32" name="object 32"/>
            <p:cNvPicPr/>
            <p:nvPr/>
          </p:nvPicPr>
          <p:blipFill>
            <a:blip r:embed="rId3" cstate="print"/>
            <a:stretch>
              <a:fillRect/>
            </a:stretch>
          </p:blipFill>
          <p:spPr>
            <a:xfrm>
              <a:off x="5193792" y="1911095"/>
              <a:ext cx="195071" cy="88392"/>
            </a:xfrm>
            <a:prstGeom prst="rect">
              <a:avLst/>
            </a:prstGeom>
          </p:spPr>
        </p:pic>
      </p:grpSp>
      <p:sp>
        <p:nvSpPr>
          <p:cNvPr id="33" name="object 33"/>
          <p:cNvSpPr/>
          <p:nvPr/>
        </p:nvSpPr>
        <p:spPr>
          <a:xfrm>
            <a:off x="9585087" y="1956817"/>
            <a:ext cx="0" cy="398145"/>
          </a:xfrm>
          <a:custGeom>
            <a:avLst/>
            <a:gdLst/>
            <a:ahLst/>
            <a:cxnLst/>
            <a:rect l="l" t="t" r="r" b="b"/>
            <a:pathLst>
              <a:path h="398144">
                <a:moveTo>
                  <a:pt x="0" y="397763"/>
                </a:moveTo>
                <a:lnTo>
                  <a:pt x="0" y="0"/>
                </a:lnTo>
              </a:path>
            </a:pathLst>
          </a:custGeom>
          <a:ln w="9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4" name="object 34"/>
          <p:cNvSpPr/>
          <p:nvPr/>
        </p:nvSpPr>
        <p:spPr>
          <a:xfrm>
            <a:off x="10840197" y="1772411"/>
            <a:ext cx="144618" cy="0"/>
          </a:xfrm>
          <a:custGeom>
            <a:avLst/>
            <a:gdLst/>
            <a:ahLst/>
            <a:cxnLst/>
            <a:rect l="l" t="t" r="r" b="b"/>
            <a:pathLst>
              <a:path w="62864">
                <a:moveTo>
                  <a:pt x="0" y="0"/>
                </a:moveTo>
                <a:lnTo>
                  <a:pt x="62483" y="0"/>
                </a:lnTo>
              </a:path>
            </a:pathLst>
          </a:custGeom>
          <a:ln w="9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grpSp>
        <p:nvGrpSpPr>
          <p:cNvPr id="35" name="object 35"/>
          <p:cNvGrpSpPr/>
          <p:nvPr/>
        </p:nvGrpSpPr>
        <p:grpSpPr>
          <a:xfrm>
            <a:off x="10780596" y="1772411"/>
            <a:ext cx="204510" cy="370840"/>
            <a:chOff x="4686300" y="1772411"/>
            <a:chExt cx="88900" cy="370840"/>
          </a:xfrm>
        </p:grpSpPr>
        <p:sp>
          <p:nvSpPr>
            <p:cNvPr id="36" name="object 36"/>
            <p:cNvSpPr/>
            <p:nvPr/>
          </p:nvSpPr>
          <p:spPr>
            <a:xfrm>
              <a:off x="4712208" y="1772411"/>
              <a:ext cx="62865" cy="365760"/>
            </a:xfrm>
            <a:custGeom>
              <a:avLst/>
              <a:gdLst/>
              <a:ahLst/>
              <a:cxnLst/>
              <a:rect l="l" t="t" r="r" b="b"/>
              <a:pathLst>
                <a:path w="62864" h="365760">
                  <a:moveTo>
                    <a:pt x="0" y="365759"/>
                  </a:moveTo>
                  <a:lnTo>
                    <a:pt x="62483" y="365759"/>
                  </a:lnTo>
                </a:path>
                <a:path w="62864" h="365760">
                  <a:moveTo>
                    <a:pt x="0" y="0"/>
                  </a:moveTo>
                  <a:lnTo>
                    <a:pt x="0" y="365759"/>
                  </a:lnTo>
                </a:path>
              </a:pathLst>
            </a:custGeom>
            <a:ln w="9144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7" name="object 37"/>
            <p:cNvSpPr/>
            <p:nvPr/>
          </p:nvSpPr>
          <p:spPr>
            <a:xfrm>
              <a:off x="4693920" y="1938527"/>
              <a:ext cx="36830" cy="36830"/>
            </a:xfrm>
            <a:custGeom>
              <a:avLst/>
              <a:gdLst/>
              <a:ahLst/>
              <a:cxnLst/>
              <a:rect l="l" t="t" r="r" b="b"/>
              <a:pathLst>
                <a:path w="36829" h="36830">
                  <a:moveTo>
                    <a:pt x="18288" y="36576"/>
                  </a:moveTo>
                  <a:lnTo>
                    <a:pt x="11572" y="35004"/>
                  </a:lnTo>
                  <a:lnTo>
                    <a:pt x="5714" y="30861"/>
                  </a:lnTo>
                  <a:lnTo>
                    <a:pt x="1571" y="25003"/>
                  </a:lnTo>
                  <a:lnTo>
                    <a:pt x="0" y="18288"/>
                  </a:lnTo>
                  <a:lnTo>
                    <a:pt x="1571" y="10929"/>
                  </a:lnTo>
                  <a:lnTo>
                    <a:pt x="5715" y="5143"/>
                  </a:lnTo>
                  <a:lnTo>
                    <a:pt x="11572" y="1357"/>
                  </a:lnTo>
                  <a:lnTo>
                    <a:pt x="18288" y="0"/>
                  </a:lnTo>
                  <a:lnTo>
                    <a:pt x="25646" y="1357"/>
                  </a:lnTo>
                  <a:lnTo>
                    <a:pt x="31432" y="5143"/>
                  </a:lnTo>
                  <a:lnTo>
                    <a:pt x="35218" y="10929"/>
                  </a:lnTo>
                  <a:lnTo>
                    <a:pt x="36576" y="18288"/>
                  </a:lnTo>
                  <a:lnTo>
                    <a:pt x="35218" y="25003"/>
                  </a:lnTo>
                  <a:lnTo>
                    <a:pt x="31432" y="30861"/>
                  </a:lnTo>
                  <a:lnTo>
                    <a:pt x="25646" y="35004"/>
                  </a:lnTo>
                  <a:lnTo>
                    <a:pt x="18288" y="36576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8" name="object 38"/>
            <p:cNvSpPr/>
            <p:nvPr/>
          </p:nvSpPr>
          <p:spPr>
            <a:xfrm>
              <a:off x="4693920" y="1938527"/>
              <a:ext cx="36830" cy="36830"/>
            </a:xfrm>
            <a:custGeom>
              <a:avLst/>
              <a:gdLst/>
              <a:ahLst/>
              <a:cxnLst/>
              <a:rect l="l" t="t" r="r" b="b"/>
              <a:pathLst>
                <a:path w="36829" h="36830">
                  <a:moveTo>
                    <a:pt x="0" y="18288"/>
                  </a:moveTo>
                  <a:lnTo>
                    <a:pt x="1571" y="10929"/>
                  </a:lnTo>
                  <a:lnTo>
                    <a:pt x="5715" y="5143"/>
                  </a:lnTo>
                  <a:lnTo>
                    <a:pt x="11572" y="1357"/>
                  </a:lnTo>
                  <a:lnTo>
                    <a:pt x="18288" y="0"/>
                  </a:lnTo>
                  <a:lnTo>
                    <a:pt x="25646" y="1357"/>
                  </a:lnTo>
                  <a:lnTo>
                    <a:pt x="31432" y="5143"/>
                  </a:lnTo>
                  <a:lnTo>
                    <a:pt x="35218" y="10929"/>
                  </a:lnTo>
                  <a:lnTo>
                    <a:pt x="36576" y="18288"/>
                  </a:lnTo>
                  <a:lnTo>
                    <a:pt x="35218" y="25003"/>
                  </a:lnTo>
                  <a:lnTo>
                    <a:pt x="31432" y="30861"/>
                  </a:lnTo>
                  <a:lnTo>
                    <a:pt x="25646" y="35004"/>
                  </a:lnTo>
                  <a:lnTo>
                    <a:pt x="18288" y="36576"/>
                  </a:lnTo>
                  <a:lnTo>
                    <a:pt x="11572" y="35004"/>
                  </a:lnTo>
                  <a:lnTo>
                    <a:pt x="5714" y="30861"/>
                  </a:lnTo>
                  <a:lnTo>
                    <a:pt x="1571" y="25003"/>
                  </a:lnTo>
                  <a:lnTo>
                    <a:pt x="0" y="18288"/>
                  </a:lnTo>
                </a:path>
              </a:pathLst>
            </a:custGeom>
            <a:ln w="1524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39" name="object 39"/>
          <p:cNvSpPr/>
          <p:nvPr/>
        </p:nvSpPr>
        <p:spPr>
          <a:xfrm>
            <a:off x="15341751" y="1956816"/>
            <a:ext cx="460147" cy="0"/>
          </a:xfrm>
          <a:custGeom>
            <a:avLst/>
            <a:gdLst/>
            <a:ahLst/>
            <a:cxnLst/>
            <a:rect l="l" t="t" r="r" b="b"/>
            <a:pathLst>
              <a:path w="200025">
                <a:moveTo>
                  <a:pt x="199644" y="0"/>
                </a:moveTo>
                <a:lnTo>
                  <a:pt x="0" y="0"/>
                </a:lnTo>
              </a:path>
            </a:pathLst>
          </a:custGeom>
          <a:ln w="1524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0" name="object 40"/>
          <p:cNvSpPr/>
          <p:nvPr/>
        </p:nvSpPr>
        <p:spPr>
          <a:xfrm>
            <a:off x="12526527" y="1956816"/>
            <a:ext cx="2556374" cy="0"/>
          </a:xfrm>
          <a:custGeom>
            <a:avLst/>
            <a:gdLst/>
            <a:ahLst/>
            <a:cxnLst/>
            <a:rect l="l" t="t" r="r" b="b"/>
            <a:pathLst>
              <a:path w="1111250">
                <a:moveTo>
                  <a:pt x="1110996" y="0"/>
                </a:moveTo>
                <a:lnTo>
                  <a:pt x="0" y="0"/>
                </a:lnTo>
              </a:path>
            </a:pathLst>
          </a:custGeom>
          <a:ln w="1524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grpSp>
        <p:nvGrpSpPr>
          <p:cNvPr id="41" name="object 41"/>
          <p:cNvGrpSpPr/>
          <p:nvPr/>
        </p:nvGrpSpPr>
        <p:grpSpPr>
          <a:xfrm>
            <a:off x="13224196" y="1956816"/>
            <a:ext cx="347667" cy="624840"/>
            <a:chOff x="5748527" y="1956816"/>
            <a:chExt cx="151130" cy="624840"/>
          </a:xfrm>
        </p:grpSpPr>
        <p:sp>
          <p:nvSpPr>
            <p:cNvPr id="42" name="object 42"/>
            <p:cNvSpPr/>
            <p:nvPr/>
          </p:nvSpPr>
          <p:spPr>
            <a:xfrm>
              <a:off x="5823203" y="2182367"/>
              <a:ext cx="0" cy="399415"/>
            </a:xfrm>
            <a:custGeom>
              <a:avLst/>
              <a:gdLst/>
              <a:ahLst/>
              <a:cxnLst/>
              <a:rect l="l" t="t" r="r" b="b"/>
              <a:pathLst>
                <a:path h="399414">
                  <a:moveTo>
                    <a:pt x="0" y="399288"/>
                  </a:moveTo>
                  <a:lnTo>
                    <a:pt x="0" y="0"/>
                  </a:lnTo>
                </a:path>
              </a:pathLst>
            </a:custGeom>
            <a:ln w="9144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43" name="object 43"/>
            <p:cNvPicPr/>
            <p:nvPr/>
          </p:nvPicPr>
          <p:blipFill>
            <a:blip r:embed="rId4" cstate="print"/>
            <a:stretch>
              <a:fillRect/>
            </a:stretch>
          </p:blipFill>
          <p:spPr>
            <a:xfrm>
              <a:off x="5748527" y="1956816"/>
              <a:ext cx="150876" cy="225551"/>
            </a:xfrm>
            <a:prstGeom prst="rect">
              <a:avLst/>
            </a:prstGeom>
          </p:spPr>
        </p:pic>
      </p:grpSp>
      <p:grpSp>
        <p:nvGrpSpPr>
          <p:cNvPr id="44" name="object 44"/>
          <p:cNvGrpSpPr/>
          <p:nvPr/>
        </p:nvGrpSpPr>
        <p:grpSpPr>
          <a:xfrm>
            <a:off x="14496832" y="2127504"/>
            <a:ext cx="347667" cy="454659"/>
            <a:chOff x="6301739" y="2127503"/>
            <a:chExt cx="151130" cy="454659"/>
          </a:xfrm>
        </p:grpSpPr>
        <p:sp>
          <p:nvSpPr>
            <p:cNvPr id="45" name="object 45"/>
            <p:cNvSpPr/>
            <p:nvPr/>
          </p:nvSpPr>
          <p:spPr>
            <a:xfrm>
              <a:off x="6377939" y="2182367"/>
              <a:ext cx="0" cy="399415"/>
            </a:xfrm>
            <a:custGeom>
              <a:avLst/>
              <a:gdLst/>
              <a:ahLst/>
              <a:cxnLst/>
              <a:rect l="l" t="t" r="r" b="b"/>
              <a:pathLst>
                <a:path h="399414">
                  <a:moveTo>
                    <a:pt x="0" y="399288"/>
                  </a:moveTo>
                  <a:lnTo>
                    <a:pt x="0" y="0"/>
                  </a:lnTo>
                </a:path>
              </a:pathLst>
            </a:custGeom>
            <a:ln w="9144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6" name="object 46"/>
            <p:cNvSpPr/>
            <p:nvPr/>
          </p:nvSpPr>
          <p:spPr>
            <a:xfrm>
              <a:off x="6306311" y="2132075"/>
              <a:ext cx="71755" cy="36830"/>
            </a:xfrm>
            <a:custGeom>
              <a:avLst/>
              <a:gdLst/>
              <a:ahLst/>
              <a:cxnLst/>
              <a:rect l="l" t="t" r="r" b="b"/>
              <a:pathLst>
                <a:path w="71754" h="36830">
                  <a:moveTo>
                    <a:pt x="71627" y="36575"/>
                  </a:moveTo>
                  <a:lnTo>
                    <a:pt x="70103" y="30479"/>
                  </a:lnTo>
                  <a:lnTo>
                    <a:pt x="68579" y="24383"/>
                  </a:lnTo>
                  <a:lnTo>
                    <a:pt x="67055" y="18287"/>
                  </a:lnTo>
                  <a:lnTo>
                    <a:pt x="64007" y="13715"/>
                  </a:lnTo>
                  <a:lnTo>
                    <a:pt x="54863" y="4571"/>
                  </a:lnTo>
                  <a:lnTo>
                    <a:pt x="50291" y="1523"/>
                  </a:lnTo>
                  <a:lnTo>
                    <a:pt x="44195" y="0"/>
                  </a:lnTo>
                  <a:lnTo>
                    <a:pt x="27431" y="0"/>
                  </a:lnTo>
                  <a:lnTo>
                    <a:pt x="0" y="30479"/>
                  </a:lnTo>
                  <a:lnTo>
                    <a:pt x="0" y="36575"/>
                  </a:lnTo>
                </a:path>
              </a:pathLst>
            </a:custGeom>
            <a:ln w="9144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7" name="object 47"/>
            <p:cNvSpPr/>
            <p:nvPr/>
          </p:nvSpPr>
          <p:spPr>
            <a:xfrm>
              <a:off x="6377940" y="2132075"/>
              <a:ext cx="70485" cy="36830"/>
            </a:xfrm>
            <a:custGeom>
              <a:avLst/>
              <a:gdLst/>
              <a:ahLst/>
              <a:cxnLst/>
              <a:rect l="l" t="t" r="r" b="b"/>
              <a:pathLst>
                <a:path w="70485" h="36830">
                  <a:moveTo>
                    <a:pt x="70103" y="36575"/>
                  </a:moveTo>
                  <a:lnTo>
                    <a:pt x="70103" y="30479"/>
                  </a:lnTo>
                  <a:lnTo>
                    <a:pt x="68579" y="24383"/>
                  </a:lnTo>
                  <a:lnTo>
                    <a:pt x="44195" y="0"/>
                  </a:lnTo>
                  <a:lnTo>
                    <a:pt x="25907" y="0"/>
                  </a:lnTo>
                  <a:lnTo>
                    <a:pt x="21335" y="1523"/>
                  </a:lnTo>
                  <a:lnTo>
                    <a:pt x="15239" y="4571"/>
                  </a:lnTo>
                  <a:lnTo>
                    <a:pt x="10667" y="9143"/>
                  </a:lnTo>
                  <a:lnTo>
                    <a:pt x="7619" y="13715"/>
                  </a:lnTo>
                  <a:lnTo>
                    <a:pt x="3047" y="18287"/>
                  </a:lnTo>
                  <a:lnTo>
                    <a:pt x="1523" y="24383"/>
                  </a:lnTo>
                  <a:lnTo>
                    <a:pt x="0" y="30479"/>
                  </a:lnTo>
                  <a:lnTo>
                    <a:pt x="0" y="36575"/>
                  </a:lnTo>
                </a:path>
              </a:pathLst>
            </a:custGeom>
            <a:ln w="9144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8" name="object 48"/>
            <p:cNvSpPr/>
            <p:nvPr/>
          </p:nvSpPr>
          <p:spPr>
            <a:xfrm>
              <a:off x="6301740" y="2175509"/>
              <a:ext cx="151130" cy="0"/>
            </a:xfrm>
            <a:custGeom>
              <a:avLst/>
              <a:gdLst/>
              <a:ahLst/>
              <a:cxnLst/>
              <a:rect l="l" t="t" r="r" b="b"/>
              <a:pathLst>
                <a:path w="151129">
                  <a:moveTo>
                    <a:pt x="141732" y="0"/>
                  </a:moveTo>
                  <a:lnTo>
                    <a:pt x="150876" y="0"/>
                  </a:lnTo>
                </a:path>
                <a:path w="151129">
                  <a:moveTo>
                    <a:pt x="71627" y="0"/>
                  </a:moveTo>
                  <a:lnTo>
                    <a:pt x="80771" y="0"/>
                  </a:lnTo>
                </a:path>
                <a:path w="151129">
                  <a:moveTo>
                    <a:pt x="0" y="0"/>
                  </a:moveTo>
                  <a:lnTo>
                    <a:pt x="9144" y="0"/>
                  </a:lnTo>
                </a:path>
              </a:pathLst>
            </a:custGeom>
            <a:ln w="13716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49" name="object 49"/>
          <p:cNvGrpSpPr/>
          <p:nvPr/>
        </p:nvGrpSpPr>
        <p:grpSpPr>
          <a:xfrm>
            <a:off x="14500340" y="1956816"/>
            <a:ext cx="347667" cy="152400"/>
            <a:chOff x="6303264" y="1956816"/>
            <a:chExt cx="151130" cy="152400"/>
          </a:xfrm>
        </p:grpSpPr>
        <p:sp>
          <p:nvSpPr>
            <p:cNvPr id="50" name="object 50"/>
            <p:cNvSpPr/>
            <p:nvPr/>
          </p:nvSpPr>
          <p:spPr>
            <a:xfrm>
              <a:off x="6377939" y="1956816"/>
              <a:ext cx="0" cy="102235"/>
            </a:xfrm>
            <a:custGeom>
              <a:avLst/>
              <a:gdLst/>
              <a:ahLst/>
              <a:cxnLst/>
              <a:rect l="l" t="t" r="r" b="b"/>
              <a:pathLst>
                <a:path h="102235">
                  <a:moveTo>
                    <a:pt x="0" y="0"/>
                  </a:moveTo>
                  <a:lnTo>
                    <a:pt x="0" y="102108"/>
                  </a:lnTo>
                </a:path>
              </a:pathLst>
            </a:custGeom>
            <a:ln w="9144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1" name="object 51"/>
            <p:cNvSpPr/>
            <p:nvPr/>
          </p:nvSpPr>
          <p:spPr>
            <a:xfrm>
              <a:off x="6377939" y="2066543"/>
              <a:ext cx="71755" cy="38100"/>
            </a:xfrm>
            <a:custGeom>
              <a:avLst/>
              <a:gdLst/>
              <a:ahLst/>
              <a:cxnLst/>
              <a:rect l="l" t="t" r="r" b="b"/>
              <a:pathLst>
                <a:path w="71754" h="38100">
                  <a:moveTo>
                    <a:pt x="0" y="1524"/>
                  </a:moveTo>
                  <a:lnTo>
                    <a:pt x="1524" y="7620"/>
                  </a:lnTo>
                  <a:lnTo>
                    <a:pt x="3048" y="12192"/>
                  </a:lnTo>
                  <a:lnTo>
                    <a:pt x="4572" y="18288"/>
                  </a:lnTo>
                  <a:lnTo>
                    <a:pt x="7620" y="24384"/>
                  </a:lnTo>
                  <a:lnTo>
                    <a:pt x="12192" y="28956"/>
                  </a:lnTo>
                  <a:lnTo>
                    <a:pt x="21336" y="35052"/>
                  </a:lnTo>
                  <a:lnTo>
                    <a:pt x="33528" y="38100"/>
                  </a:lnTo>
                  <a:lnTo>
                    <a:pt x="38100" y="38100"/>
                  </a:lnTo>
                  <a:lnTo>
                    <a:pt x="70104" y="12192"/>
                  </a:lnTo>
                  <a:lnTo>
                    <a:pt x="71628" y="7620"/>
                  </a:lnTo>
                  <a:lnTo>
                    <a:pt x="71628" y="0"/>
                  </a:lnTo>
                </a:path>
              </a:pathLst>
            </a:custGeom>
            <a:ln w="9144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2" name="object 52"/>
            <p:cNvSpPr/>
            <p:nvPr/>
          </p:nvSpPr>
          <p:spPr>
            <a:xfrm>
              <a:off x="6307836" y="2066543"/>
              <a:ext cx="70485" cy="38100"/>
            </a:xfrm>
            <a:custGeom>
              <a:avLst/>
              <a:gdLst/>
              <a:ahLst/>
              <a:cxnLst/>
              <a:rect l="l" t="t" r="r" b="b"/>
              <a:pathLst>
                <a:path w="70485" h="38100">
                  <a:moveTo>
                    <a:pt x="0" y="1524"/>
                  </a:moveTo>
                  <a:lnTo>
                    <a:pt x="0" y="7620"/>
                  </a:lnTo>
                  <a:lnTo>
                    <a:pt x="1524" y="12192"/>
                  </a:lnTo>
                  <a:lnTo>
                    <a:pt x="7620" y="24384"/>
                  </a:lnTo>
                  <a:lnTo>
                    <a:pt x="10668" y="28956"/>
                  </a:lnTo>
                  <a:lnTo>
                    <a:pt x="19812" y="35052"/>
                  </a:lnTo>
                  <a:lnTo>
                    <a:pt x="32004" y="38100"/>
                  </a:lnTo>
                  <a:lnTo>
                    <a:pt x="38100" y="38100"/>
                  </a:lnTo>
                  <a:lnTo>
                    <a:pt x="62484" y="24384"/>
                  </a:lnTo>
                  <a:lnTo>
                    <a:pt x="67056" y="18288"/>
                  </a:lnTo>
                  <a:lnTo>
                    <a:pt x="68580" y="12192"/>
                  </a:lnTo>
                  <a:lnTo>
                    <a:pt x="70104" y="7620"/>
                  </a:lnTo>
                  <a:lnTo>
                    <a:pt x="70104" y="0"/>
                  </a:lnTo>
                </a:path>
              </a:pathLst>
            </a:custGeom>
            <a:ln w="9144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3" name="object 53"/>
            <p:cNvSpPr/>
            <p:nvPr/>
          </p:nvSpPr>
          <p:spPr>
            <a:xfrm>
              <a:off x="6303264" y="2061209"/>
              <a:ext cx="151130" cy="0"/>
            </a:xfrm>
            <a:custGeom>
              <a:avLst/>
              <a:gdLst/>
              <a:ahLst/>
              <a:cxnLst/>
              <a:rect l="l" t="t" r="r" b="b"/>
              <a:pathLst>
                <a:path w="151129">
                  <a:moveTo>
                    <a:pt x="0" y="0"/>
                  </a:moveTo>
                  <a:lnTo>
                    <a:pt x="9144" y="0"/>
                  </a:lnTo>
                </a:path>
                <a:path w="151129">
                  <a:moveTo>
                    <a:pt x="70103" y="0"/>
                  </a:moveTo>
                  <a:lnTo>
                    <a:pt x="79247" y="0"/>
                  </a:lnTo>
                </a:path>
                <a:path w="151129">
                  <a:moveTo>
                    <a:pt x="141732" y="0"/>
                  </a:moveTo>
                  <a:lnTo>
                    <a:pt x="150876" y="0"/>
                  </a:lnTo>
                </a:path>
              </a:pathLst>
            </a:custGeom>
            <a:ln w="13716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54" name="object 54"/>
          <p:cNvGrpSpPr/>
          <p:nvPr/>
        </p:nvGrpSpPr>
        <p:grpSpPr>
          <a:xfrm>
            <a:off x="13339891" y="2299717"/>
            <a:ext cx="1392128" cy="260985"/>
            <a:chOff x="5798819" y="2299716"/>
            <a:chExt cx="605155" cy="260985"/>
          </a:xfrm>
        </p:grpSpPr>
        <p:sp>
          <p:nvSpPr>
            <p:cNvPr id="55" name="object 55"/>
            <p:cNvSpPr/>
            <p:nvPr/>
          </p:nvSpPr>
          <p:spPr>
            <a:xfrm>
              <a:off x="5993892" y="2304288"/>
              <a:ext cx="215265" cy="213360"/>
            </a:xfrm>
            <a:custGeom>
              <a:avLst/>
              <a:gdLst/>
              <a:ahLst/>
              <a:cxnLst/>
              <a:rect l="l" t="t" r="r" b="b"/>
              <a:pathLst>
                <a:path w="215264" h="213360">
                  <a:moveTo>
                    <a:pt x="214883" y="105155"/>
                  </a:moveTo>
                  <a:lnTo>
                    <a:pt x="206335" y="64293"/>
                  </a:lnTo>
                  <a:lnTo>
                    <a:pt x="183070" y="30860"/>
                  </a:lnTo>
                  <a:lnTo>
                    <a:pt x="148661" y="8286"/>
                  </a:lnTo>
                  <a:lnTo>
                    <a:pt x="106679" y="0"/>
                  </a:lnTo>
                  <a:lnTo>
                    <a:pt x="64936" y="8286"/>
                  </a:lnTo>
                  <a:lnTo>
                    <a:pt x="31051" y="30860"/>
                  </a:lnTo>
                  <a:lnTo>
                    <a:pt x="8310" y="64293"/>
                  </a:lnTo>
                  <a:lnTo>
                    <a:pt x="0" y="105155"/>
                  </a:lnTo>
                  <a:lnTo>
                    <a:pt x="8310" y="147137"/>
                  </a:lnTo>
                  <a:lnTo>
                    <a:pt x="31051" y="181546"/>
                  </a:lnTo>
                  <a:lnTo>
                    <a:pt x="64936" y="204811"/>
                  </a:lnTo>
                  <a:lnTo>
                    <a:pt x="106679" y="213359"/>
                  </a:lnTo>
                  <a:lnTo>
                    <a:pt x="148661" y="204811"/>
                  </a:lnTo>
                  <a:lnTo>
                    <a:pt x="183070" y="181546"/>
                  </a:lnTo>
                  <a:lnTo>
                    <a:pt x="206335" y="147137"/>
                  </a:lnTo>
                  <a:lnTo>
                    <a:pt x="214883" y="105155"/>
                  </a:lnTo>
                </a:path>
              </a:pathLst>
            </a:custGeom>
            <a:ln w="9144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56" name="object 56"/>
            <p:cNvPicPr/>
            <p:nvPr/>
          </p:nvPicPr>
          <p:blipFill>
            <a:blip r:embed="rId5" cstate="print"/>
            <a:stretch>
              <a:fillRect/>
            </a:stretch>
          </p:blipFill>
          <p:spPr>
            <a:xfrm>
              <a:off x="6053328" y="2372867"/>
              <a:ext cx="97535" cy="187451"/>
            </a:xfrm>
            <a:prstGeom prst="rect">
              <a:avLst/>
            </a:prstGeom>
          </p:spPr>
        </p:pic>
        <p:sp>
          <p:nvSpPr>
            <p:cNvPr id="57" name="object 57"/>
            <p:cNvSpPr/>
            <p:nvPr/>
          </p:nvSpPr>
          <p:spPr>
            <a:xfrm>
              <a:off x="5817107" y="2409444"/>
              <a:ext cx="561340" cy="0"/>
            </a:xfrm>
            <a:custGeom>
              <a:avLst/>
              <a:gdLst/>
              <a:ahLst/>
              <a:cxnLst/>
              <a:rect l="l" t="t" r="r" b="b"/>
              <a:pathLst>
                <a:path w="561339">
                  <a:moveTo>
                    <a:pt x="169164" y="0"/>
                  </a:moveTo>
                  <a:lnTo>
                    <a:pt x="0" y="0"/>
                  </a:lnTo>
                </a:path>
                <a:path w="561339">
                  <a:moveTo>
                    <a:pt x="397764" y="0"/>
                  </a:moveTo>
                  <a:lnTo>
                    <a:pt x="560832" y="0"/>
                  </a:lnTo>
                </a:path>
              </a:pathLst>
            </a:custGeom>
            <a:ln w="9144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8" name="object 58"/>
            <p:cNvSpPr/>
            <p:nvPr/>
          </p:nvSpPr>
          <p:spPr>
            <a:xfrm>
              <a:off x="5806439" y="2391156"/>
              <a:ext cx="36830" cy="36830"/>
            </a:xfrm>
            <a:custGeom>
              <a:avLst/>
              <a:gdLst/>
              <a:ahLst/>
              <a:cxnLst/>
              <a:rect l="l" t="t" r="r" b="b"/>
              <a:pathLst>
                <a:path w="36829" h="36830">
                  <a:moveTo>
                    <a:pt x="18288" y="36576"/>
                  </a:moveTo>
                  <a:lnTo>
                    <a:pt x="10929" y="35218"/>
                  </a:lnTo>
                  <a:lnTo>
                    <a:pt x="5143" y="31432"/>
                  </a:lnTo>
                  <a:lnTo>
                    <a:pt x="1357" y="25646"/>
                  </a:lnTo>
                  <a:lnTo>
                    <a:pt x="0" y="18288"/>
                  </a:lnTo>
                  <a:lnTo>
                    <a:pt x="1357" y="11572"/>
                  </a:lnTo>
                  <a:lnTo>
                    <a:pt x="5143" y="5715"/>
                  </a:lnTo>
                  <a:lnTo>
                    <a:pt x="10929" y="1571"/>
                  </a:lnTo>
                  <a:lnTo>
                    <a:pt x="18288" y="0"/>
                  </a:lnTo>
                  <a:lnTo>
                    <a:pt x="25003" y="1571"/>
                  </a:lnTo>
                  <a:lnTo>
                    <a:pt x="30860" y="5715"/>
                  </a:lnTo>
                  <a:lnTo>
                    <a:pt x="35004" y="11572"/>
                  </a:lnTo>
                  <a:lnTo>
                    <a:pt x="36576" y="18288"/>
                  </a:lnTo>
                  <a:lnTo>
                    <a:pt x="35004" y="25646"/>
                  </a:lnTo>
                  <a:lnTo>
                    <a:pt x="30861" y="31432"/>
                  </a:lnTo>
                  <a:lnTo>
                    <a:pt x="25003" y="35218"/>
                  </a:lnTo>
                  <a:lnTo>
                    <a:pt x="18288" y="36576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9" name="object 59"/>
            <p:cNvSpPr/>
            <p:nvPr/>
          </p:nvSpPr>
          <p:spPr>
            <a:xfrm>
              <a:off x="5806439" y="2391156"/>
              <a:ext cx="36830" cy="36830"/>
            </a:xfrm>
            <a:custGeom>
              <a:avLst/>
              <a:gdLst/>
              <a:ahLst/>
              <a:cxnLst/>
              <a:rect l="l" t="t" r="r" b="b"/>
              <a:pathLst>
                <a:path w="36829" h="36830">
                  <a:moveTo>
                    <a:pt x="0" y="18288"/>
                  </a:moveTo>
                  <a:lnTo>
                    <a:pt x="1357" y="11572"/>
                  </a:lnTo>
                  <a:lnTo>
                    <a:pt x="5143" y="5715"/>
                  </a:lnTo>
                  <a:lnTo>
                    <a:pt x="10929" y="1571"/>
                  </a:lnTo>
                  <a:lnTo>
                    <a:pt x="18288" y="0"/>
                  </a:lnTo>
                  <a:lnTo>
                    <a:pt x="25003" y="1571"/>
                  </a:lnTo>
                  <a:lnTo>
                    <a:pt x="30860" y="5715"/>
                  </a:lnTo>
                  <a:lnTo>
                    <a:pt x="35004" y="11572"/>
                  </a:lnTo>
                  <a:lnTo>
                    <a:pt x="36576" y="18288"/>
                  </a:lnTo>
                  <a:lnTo>
                    <a:pt x="35004" y="25646"/>
                  </a:lnTo>
                  <a:lnTo>
                    <a:pt x="30861" y="31432"/>
                  </a:lnTo>
                  <a:lnTo>
                    <a:pt x="25003" y="35218"/>
                  </a:lnTo>
                  <a:lnTo>
                    <a:pt x="18288" y="36576"/>
                  </a:lnTo>
                  <a:lnTo>
                    <a:pt x="10929" y="35218"/>
                  </a:lnTo>
                  <a:lnTo>
                    <a:pt x="5143" y="31432"/>
                  </a:lnTo>
                  <a:lnTo>
                    <a:pt x="1357" y="25646"/>
                  </a:lnTo>
                  <a:lnTo>
                    <a:pt x="0" y="18288"/>
                  </a:lnTo>
                </a:path>
              </a:pathLst>
            </a:custGeom>
            <a:ln w="1524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0" name="object 60"/>
            <p:cNvSpPr/>
            <p:nvPr/>
          </p:nvSpPr>
          <p:spPr>
            <a:xfrm>
              <a:off x="6359651" y="2391156"/>
              <a:ext cx="36830" cy="36830"/>
            </a:xfrm>
            <a:custGeom>
              <a:avLst/>
              <a:gdLst/>
              <a:ahLst/>
              <a:cxnLst/>
              <a:rect l="l" t="t" r="r" b="b"/>
              <a:pathLst>
                <a:path w="36829" h="36830">
                  <a:moveTo>
                    <a:pt x="18288" y="36576"/>
                  </a:moveTo>
                  <a:lnTo>
                    <a:pt x="10929" y="35218"/>
                  </a:lnTo>
                  <a:lnTo>
                    <a:pt x="5143" y="31432"/>
                  </a:lnTo>
                  <a:lnTo>
                    <a:pt x="1357" y="25646"/>
                  </a:lnTo>
                  <a:lnTo>
                    <a:pt x="0" y="18288"/>
                  </a:lnTo>
                  <a:lnTo>
                    <a:pt x="1357" y="11572"/>
                  </a:lnTo>
                  <a:lnTo>
                    <a:pt x="5143" y="5715"/>
                  </a:lnTo>
                  <a:lnTo>
                    <a:pt x="10929" y="1571"/>
                  </a:lnTo>
                  <a:lnTo>
                    <a:pt x="18288" y="0"/>
                  </a:lnTo>
                  <a:lnTo>
                    <a:pt x="25646" y="1571"/>
                  </a:lnTo>
                  <a:lnTo>
                    <a:pt x="31432" y="5715"/>
                  </a:lnTo>
                  <a:lnTo>
                    <a:pt x="35218" y="11572"/>
                  </a:lnTo>
                  <a:lnTo>
                    <a:pt x="36576" y="18288"/>
                  </a:lnTo>
                  <a:lnTo>
                    <a:pt x="35218" y="25646"/>
                  </a:lnTo>
                  <a:lnTo>
                    <a:pt x="31432" y="31432"/>
                  </a:lnTo>
                  <a:lnTo>
                    <a:pt x="25646" y="35218"/>
                  </a:lnTo>
                  <a:lnTo>
                    <a:pt x="18288" y="36576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1" name="object 61"/>
            <p:cNvSpPr/>
            <p:nvPr/>
          </p:nvSpPr>
          <p:spPr>
            <a:xfrm>
              <a:off x="6359651" y="2391156"/>
              <a:ext cx="36830" cy="36830"/>
            </a:xfrm>
            <a:custGeom>
              <a:avLst/>
              <a:gdLst/>
              <a:ahLst/>
              <a:cxnLst/>
              <a:rect l="l" t="t" r="r" b="b"/>
              <a:pathLst>
                <a:path w="36829" h="36830">
                  <a:moveTo>
                    <a:pt x="0" y="18288"/>
                  </a:moveTo>
                  <a:lnTo>
                    <a:pt x="1357" y="11572"/>
                  </a:lnTo>
                  <a:lnTo>
                    <a:pt x="5143" y="5715"/>
                  </a:lnTo>
                  <a:lnTo>
                    <a:pt x="10929" y="1571"/>
                  </a:lnTo>
                  <a:lnTo>
                    <a:pt x="18288" y="0"/>
                  </a:lnTo>
                  <a:lnTo>
                    <a:pt x="25646" y="1571"/>
                  </a:lnTo>
                  <a:lnTo>
                    <a:pt x="31432" y="5715"/>
                  </a:lnTo>
                  <a:lnTo>
                    <a:pt x="35218" y="11572"/>
                  </a:lnTo>
                  <a:lnTo>
                    <a:pt x="36576" y="18288"/>
                  </a:lnTo>
                  <a:lnTo>
                    <a:pt x="35218" y="25646"/>
                  </a:lnTo>
                  <a:lnTo>
                    <a:pt x="31432" y="31432"/>
                  </a:lnTo>
                  <a:lnTo>
                    <a:pt x="25646" y="35218"/>
                  </a:lnTo>
                  <a:lnTo>
                    <a:pt x="18288" y="36576"/>
                  </a:lnTo>
                  <a:lnTo>
                    <a:pt x="10929" y="35218"/>
                  </a:lnTo>
                  <a:lnTo>
                    <a:pt x="5143" y="31432"/>
                  </a:lnTo>
                  <a:lnTo>
                    <a:pt x="1357" y="25646"/>
                  </a:lnTo>
                  <a:lnTo>
                    <a:pt x="0" y="18288"/>
                  </a:lnTo>
                </a:path>
              </a:pathLst>
            </a:custGeom>
            <a:ln w="1524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62" name="object 62"/>
          <p:cNvGrpSpPr/>
          <p:nvPr/>
        </p:nvGrpSpPr>
        <p:grpSpPr>
          <a:xfrm>
            <a:off x="13578292" y="2083308"/>
            <a:ext cx="911530" cy="66040"/>
            <a:chOff x="5902452" y="2083308"/>
            <a:chExt cx="396240" cy="66040"/>
          </a:xfrm>
        </p:grpSpPr>
        <p:pic>
          <p:nvPicPr>
            <p:cNvPr id="63" name="object 63"/>
            <p:cNvPicPr/>
            <p:nvPr/>
          </p:nvPicPr>
          <p:blipFill>
            <a:blip r:embed="rId6" cstate="print"/>
            <a:stretch>
              <a:fillRect/>
            </a:stretch>
          </p:blipFill>
          <p:spPr>
            <a:xfrm>
              <a:off x="6050279" y="2083308"/>
              <a:ext cx="112775" cy="64007"/>
            </a:xfrm>
            <a:prstGeom prst="rect">
              <a:avLst/>
            </a:prstGeom>
          </p:spPr>
        </p:pic>
        <p:sp>
          <p:nvSpPr>
            <p:cNvPr id="64" name="object 64"/>
            <p:cNvSpPr/>
            <p:nvPr/>
          </p:nvSpPr>
          <p:spPr>
            <a:xfrm>
              <a:off x="5977128" y="2121408"/>
              <a:ext cx="52069" cy="0"/>
            </a:xfrm>
            <a:custGeom>
              <a:avLst/>
              <a:gdLst/>
              <a:ahLst/>
              <a:cxnLst/>
              <a:rect l="l" t="t" r="r" b="b"/>
              <a:pathLst>
                <a:path w="52070">
                  <a:moveTo>
                    <a:pt x="51816" y="0"/>
                  </a:moveTo>
                  <a:lnTo>
                    <a:pt x="0" y="0"/>
                  </a:lnTo>
                </a:path>
              </a:pathLst>
            </a:custGeom>
            <a:ln w="9144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5" name="object 65"/>
            <p:cNvSpPr/>
            <p:nvPr/>
          </p:nvSpPr>
          <p:spPr>
            <a:xfrm>
              <a:off x="5902452" y="2093976"/>
              <a:ext cx="81280" cy="55244"/>
            </a:xfrm>
            <a:custGeom>
              <a:avLst/>
              <a:gdLst/>
              <a:ahLst/>
              <a:cxnLst/>
              <a:rect l="l" t="t" r="r" b="b"/>
              <a:pathLst>
                <a:path w="81279" h="55244">
                  <a:moveTo>
                    <a:pt x="80771" y="54864"/>
                  </a:moveTo>
                  <a:lnTo>
                    <a:pt x="0" y="27432"/>
                  </a:lnTo>
                  <a:lnTo>
                    <a:pt x="80771" y="0"/>
                  </a:lnTo>
                  <a:lnTo>
                    <a:pt x="80771" y="54864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6" name="object 66"/>
            <p:cNvSpPr/>
            <p:nvPr/>
          </p:nvSpPr>
          <p:spPr>
            <a:xfrm>
              <a:off x="6172200" y="2121408"/>
              <a:ext cx="53340" cy="0"/>
            </a:xfrm>
            <a:custGeom>
              <a:avLst/>
              <a:gdLst/>
              <a:ahLst/>
              <a:cxnLst/>
              <a:rect l="l" t="t" r="r" b="b"/>
              <a:pathLst>
                <a:path w="53339">
                  <a:moveTo>
                    <a:pt x="0" y="0"/>
                  </a:moveTo>
                  <a:lnTo>
                    <a:pt x="53339" y="0"/>
                  </a:lnTo>
                </a:path>
              </a:pathLst>
            </a:custGeom>
            <a:ln w="9144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7" name="object 67"/>
            <p:cNvSpPr/>
            <p:nvPr/>
          </p:nvSpPr>
          <p:spPr>
            <a:xfrm>
              <a:off x="6219444" y="2093976"/>
              <a:ext cx="79375" cy="55244"/>
            </a:xfrm>
            <a:custGeom>
              <a:avLst/>
              <a:gdLst/>
              <a:ahLst/>
              <a:cxnLst/>
              <a:rect l="l" t="t" r="r" b="b"/>
              <a:pathLst>
                <a:path w="79375" h="55244">
                  <a:moveTo>
                    <a:pt x="0" y="54864"/>
                  </a:moveTo>
                  <a:lnTo>
                    <a:pt x="0" y="0"/>
                  </a:lnTo>
                  <a:lnTo>
                    <a:pt x="79248" y="27432"/>
                  </a:lnTo>
                  <a:lnTo>
                    <a:pt x="0" y="54864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68" name="object 68"/>
          <p:cNvSpPr/>
          <p:nvPr/>
        </p:nvSpPr>
        <p:spPr>
          <a:xfrm>
            <a:off x="15222551" y="2119883"/>
            <a:ext cx="239567" cy="198120"/>
          </a:xfrm>
          <a:custGeom>
            <a:avLst/>
            <a:gdLst/>
            <a:ahLst/>
            <a:cxnLst/>
            <a:rect l="l" t="t" r="r" b="b"/>
            <a:pathLst>
              <a:path w="104140" h="198119">
                <a:moveTo>
                  <a:pt x="51816" y="132587"/>
                </a:moveTo>
                <a:lnTo>
                  <a:pt x="51816" y="0"/>
                </a:lnTo>
              </a:path>
              <a:path w="104140" h="198119">
                <a:moveTo>
                  <a:pt x="12192" y="164591"/>
                </a:moveTo>
                <a:lnTo>
                  <a:pt x="91440" y="164591"/>
                </a:lnTo>
              </a:path>
              <a:path w="104140" h="198119">
                <a:moveTo>
                  <a:pt x="25908" y="198120"/>
                </a:moveTo>
                <a:lnTo>
                  <a:pt x="77724" y="198120"/>
                </a:lnTo>
              </a:path>
              <a:path w="104140" h="198119">
                <a:moveTo>
                  <a:pt x="0" y="132587"/>
                </a:moveTo>
                <a:lnTo>
                  <a:pt x="103632" y="132587"/>
                </a:lnTo>
              </a:path>
            </a:pathLst>
          </a:custGeom>
          <a:ln w="1524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grpSp>
        <p:nvGrpSpPr>
          <p:cNvPr id="69" name="object 69"/>
          <p:cNvGrpSpPr/>
          <p:nvPr/>
        </p:nvGrpSpPr>
        <p:grpSpPr>
          <a:xfrm>
            <a:off x="13339891" y="1930909"/>
            <a:ext cx="119782" cy="52069"/>
            <a:chOff x="5798819" y="1930908"/>
            <a:chExt cx="52069" cy="52069"/>
          </a:xfrm>
        </p:grpSpPr>
        <p:sp>
          <p:nvSpPr>
            <p:cNvPr id="70" name="object 70"/>
            <p:cNvSpPr/>
            <p:nvPr/>
          </p:nvSpPr>
          <p:spPr>
            <a:xfrm>
              <a:off x="5806439" y="1938528"/>
              <a:ext cx="36830" cy="36830"/>
            </a:xfrm>
            <a:custGeom>
              <a:avLst/>
              <a:gdLst/>
              <a:ahLst/>
              <a:cxnLst/>
              <a:rect l="l" t="t" r="r" b="b"/>
              <a:pathLst>
                <a:path w="36829" h="36830">
                  <a:moveTo>
                    <a:pt x="18288" y="36576"/>
                  </a:moveTo>
                  <a:lnTo>
                    <a:pt x="10929" y="35004"/>
                  </a:lnTo>
                  <a:lnTo>
                    <a:pt x="5143" y="30861"/>
                  </a:lnTo>
                  <a:lnTo>
                    <a:pt x="1357" y="25003"/>
                  </a:lnTo>
                  <a:lnTo>
                    <a:pt x="0" y="18288"/>
                  </a:lnTo>
                  <a:lnTo>
                    <a:pt x="1357" y="10929"/>
                  </a:lnTo>
                  <a:lnTo>
                    <a:pt x="5143" y="5143"/>
                  </a:lnTo>
                  <a:lnTo>
                    <a:pt x="10929" y="1357"/>
                  </a:lnTo>
                  <a:lnTo>
                    <a:pt x="18288" y="0"/>
                  </a:lnTo>
                  <a:lnTo>
                    <a:pt x="25646" y="1357"/>
                  </a:lnTo>
                  <a:lnTo>
                    <a:pt x="31432" y="5143"/>
                  </a:lnTo>
                  <a:lnTo>
                    <a:pt x="35218" y="10929"/>
                  </a:lnTo>
                  <a:lnTo>
                    <a:pt x="36576" y="18288"/>
                  </a:lnTo>
                  <a:lnTo>
                    <a:pt x="35218" y="25003"/>
                  </a:lnTo>
                  <a:lnTo>
                    <a:pt x="31432" y="30861"/>
                  </a:lnTo>
                  <a:lnTo>
                    <a:pt x="25646" y="35004"/>
                  </a:lnTo>
                  <a:lnTo>
                    <a:pt x="18288" y="36576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1" name="object 71"/>
            <p:cNvSpPr/>
            <p:nvPr/>
          </p:nvSpPr>
          <p:spPr>
            <a:xfrm>
              <a:off x="5806439" y="1938528"/>
              <a:ext cx="36830" cy="36830"/>
            </a:xfrm>
            <a:custGeom>
              <a:avLst/>
              <a:gdLst/>
              <a:ahLst/>
              <a:cxnLst/>
              <a:rect l="l" t="t" r="r" b="b"/>
              <a:pathLst>
                <a:path w="36829" h="36830">
                  <a:moveTo>
                    <a:pt x="0" y="18288"/>
                  </a:moveTo>
                  <a:lnTo>
                    <a:pt x="1357" y="10929"/>
                  </a:lnTo>
                  <a:lnTo>
                    <a:pt x="5143" y="5143"/>
                  </a:lnTo>
                  <a:lnTo>
                    <a:pt x="10929" y="1357"/>
                  </a:lnTo>
                  <a:lnTo>
                    <a:pt x="18288" y="0"/>
                  </a:lnTo>
                  <a:lnTo>
                    <a:pt x="25646" y="1357"/>
                  </a:lnTo>
                  <a:lnTo>
                    <a:pt x="31432" y="5143"/>
                  </a:lnTo>
                  <a:lnTo>
                    <a:pt x="35218" y="10929"/>
                  </a:lnTo>
                  <a:lnTo>
                    <a:pt x="36576" y="18288"/>
                  </a:lnTo>
                  <a:lnTo>
                    <a:pt x="35218" y="25003"/>
                  </a:lnTo>
                  <a:lnTo>
                    <a:pt x="31432" y="30861"/>
                  </a:lnTo>
                  <a:lnTo>
                    <a:pt x="25646" y="35004"/>
                  </a:lnTo>
                  <a:lnTo>
                    <a:pt x="18288" y="36576"/>
                  </a:lnTo>
                  <a:lnTo>
                    <a:pt x="10929" y="35004"/>
                  </a:lnTo>
                  <a:lnTo>
                    <a:pt x="5143" y="30861"/>
                  </a:lnTo>
                  <a:lnTo>
                    <a:pt x="1357" y="25003"/>
                  </a:lnTo>
                  <a:lnTo>
                    <a:pt x="0" y="18288"/>
                  </a:lnTo>
                </a:path>
              </a:pathLst>
            </a:custGeom>
            <a:ln w="1524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72" name="object 72"/>
          <p:cNvGrpSpPr/>
          <p:nvPr/>
        </p:nvGrpSpPr>
        <p:grpSpPr>
          <a:xfrm>
            <a:off x="14612529" y="1930909"/>
            <a:ext cx="119782" cy="52069"/>
            <a:chOff x="6352032" y="1930908"/>
            <a:chExt cx="52069" cy="52069"/>
          </a:xfrm>
        </p:grpSpPr>
        <p:sp>
          <p:nvSpPr>
            <p:cNvPr id="73" name="object 73"/>
            <p:cNvSpPr/>
            <p:nvPr/>
          </p:nvSpPr>
          <p:spPr>
            <a:xfrm>
              <a:off x="6359652" y="1938528"/>
              <a:ext cx="36830" cy="36830"/>
            </a:xfrm>
            <a:custGeom>
              <a:avLst/>
              <a:gdLst/>
              <a:ahLst/>
              <a:cxnLst/>
              <a:rect l="l" t="t" r="r" b="b"/>
              <a:pathLst>
                <a:path w="36829" h="36830">
                  <a:moveTo>
                    <a:pt x="18288" y="36576"/>
                  </a:moveTo>
                  <a:lnTo>
                    <a:pt x="11572" y="35004"/>
                  </a:lnTo>
                  <a:lnTo>
                    <a:pt x="5714" y="30861"/>
                  </a:lnTo>
                  <a:lnTo>
                    <a:pt x="1571" y="25003"/>
                  </a:lnTo>
                  <a:lnTo>
                    <a:pt x="0" y="18288"/>
                  </a:lnTo>
                  <a:lnTo>
                    <a:pt x="1571" y="10929"/>
                  </a:lnTo>
                  <a:lnTo>
                    <a:pt x="5715" y="5143"/>
                  </a:lnTo>
                  <a:lnTo>
                    <a:pt x="11572" y="1357"/>
                  </a:lnTo>
                  <a:lnTo>
                    <a:pt x="18288" y="0"/>
                  </a:lnTo>
                  <a:lnTo>
                    <a:pt x="25646" y="1357"/>
                  </a:lnTo>
                  <a:lnTo>
                    <a:pt x="31432" y="5143"/>
                  </a:lnTo>
                  <a:lnTo>
                    <a:pt x="35218" y="10929"/>
                  </a:lnTo>
                  <a:lnTo>
                    <a:pt x="36576" y="18288"/>
                  </a:lnTo>
                  <a:lnTo>
                    <a:pt x="35218" y="25003"/>
                  </a:lnTo>
                  <a:lnTo>
                    <a:pt x="31432" y="30861"/>
                  </a:lnTo>
                  <a:lnTo>
                    <a:pt x="25646" y="35004"/>
                  </a:lnTo>
                  <a:lnTo>
                    <a:pt x="18288" y="36576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4" name="object 74"/>
            <p:cNvSpPr/>
            <p:nvPr/>
          </p:nvSpPr>
          <p:spPr>
            <a:xfrm>
              <a:off x="6359652" y="1938528"/>
              <a:ext cx="36830" cy="36830"/>
            </a:xfrm>
            <a:custGeom>
              <a:avLst/>
              <a:gdLst/>
              <a:ahLst/>
              <a:cxnLst/>
              <a:rect l="l" t="t" r="r" b="b"/>
              <a:pathLst>
                <a:path w="36829" h="36830">
                  <a:moveTo>
                    <a:pt x="0" y="18288"/>
                  </a:moveTo>
                  <a:lnTo>
                    <a:pt x="1571" y="10929"/>
                  </a:lnTo>
                  <a:lnTo>
                    <a:pt x="5715" y="5143"/>
                  </a:lnTo>
                  <a:lnTo>
                    <a:pt x="11572" y="1357"/>
                  </a:lnTo>
                  <a:lnTo>
                    <a:pt x="18288" y="0"/>
                  </a:lnTo>
                  <a:lnTo>
                    <a:pt x="25646" y="1357"/>
                  </a:lnTo>
                  <a:lnTo>
                    <a:pt x="31432" y="5143"/>
                  </a:lnTo>
                  <a:lnTo>
                    <a:pt x="35218" y="10929"/>
                  </a:lnTo>
                  <a:lnTo>
                    <a:pt x="36576" y="18288"/>
                  </a:lnTo>
                  <a:lnTo>
                    <a:pt x="35218" y="25003"/>
                  </a:lnTo>
                  <a:lnTo>
                    <a:pt x="31432" y="30861"/>
                  </a:lnTo>
                  <a:lnTo>
                    <a:pt x="25646" y="35004"/>
                  </a:lnTo>
                  <a:lnTo>
                    <a:pt x="18288" y="36576"/>
                  </a:lnTo>
                  <a:lnTo>
                    <a:pt x="11572" y="35004"/>
                  </a:lnTo>
                  <a:lnTo>
                    <a:pt x="5714" y="30861"/>
                  </a:lnTo>
                  <a:lnTo>
                    <a:pt x="1571" y="25003"/>
                  </a:lnTo>
                  <a:lnTo>
                    <a:pt x="0" y="18288"/>
                  </a:lnTo>
                </a:path>
              </a:pathLst>
            </a:custGeom>
            <a:ln w="1524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75" name="object 75"/>
          <p:cNvSpPr/>
          <p:nvPr/>
        </p:nvSpPr>
        <p:spPr>
          <a:xfrm>
            <a:off x="14679141" y="2581656"/>
            <a:ext cx="495206" cy="0"/>
          </a:xfrm>
          <a:custGeom>
            <a:avLst/>
            <a:gdLst/>
            <a:ahLst/>
            <a:cxnLst/>
            <a:rect l="l" t="t" r="r" b="b"/>
            <a:pathLst>
              <a:path w="215265">
                <a:moveTo>
                  <a:pt x="0" y="0"/>
                </a:moveTo>
                <a:lnTo>
                  <a:pt x="214883" y="0"/>
                </a:lnTo>
              </a:path>
            </a:pathLst>
          </a:custGeom>
          <a:ln w="9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6" name="object 76"/>
          <p:cNvSpPr/>
          <p:nvPr/>
        </p:nvSpPr>
        <p:spPr>
          <a:xfrm>
            <a:off x="12926198" y="2581656"/>
            <a:ext cx="455765" cy="0"/>
          </a:xfrm>
          <a:custGeom>
            <a:avLst/>
            <a:gdLst/>
            <a:ahLst/>
            <a:cxnLst/>
            <a:rect l="l" t="t" r="r" b="b"/>
            <a:pathLst>
              <a:path w="198120">
                <a:moveTo>
                  <a:pt x="198119" y="0"/>
                </a:moveTo>
                <a:lnTo>
                  <a:pt x="0" y="0"/>
                </a:lnTo>
              </a:path>
            </a:pathLst>
          </a:custGeom>
          <a:ln w="9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grpSp>
        <p:nvGrpSpPr>
          <p:cNvPr id="77" name="object 77"/>
          <p:cNvGrpSpPr/>
          <p:nvPr/>
        </p:nvGrpSpPr>
        <p:grpSpPr>
          <a:xfrm>
            <a:off x="11944549" y="2436875"/>
            <a:ext cx="883775" cy="294640"/>
            <a:chOff x="5192267" y="2436875"/>
            <a:chExt cx="384175" cy="294640"/>
          </a:xfrm>
        </p:grpSpPr>
        <p:pic>
          <p:nvPicPr>
            <p:cNvPr id="78" name="object 78"/>
            <p:cNvPicPr/>
            <p:nvPr/>
          </p:nvPicPr>
          <p:blipFill>
            <a:blip r:embed="rId7" cstate="print"/>
            <a:stretch>
              <a:fillRect/>
            </a:stretch>
          </p:blipFill>
          <p:spPr>
            <a:xfrm>
              <a:off x="5332476" y="2436875"/>
              <a:ext cx="99059" cy="65531"/>
            </a:xfrm>
            <a:prstGeom prst="rect">
              <a:avLst/>
            </a:prstGeom>
          </p:spPr>
        </p:pic>
        <p:pic>
          <p:nvPicPr>
            <p:cNvPr id="79" name="object 79"/>
            <p:cNvPicPr/>
            <p:nvPr/>
          </p:nvPicPr>
          <p:blipFill>
            <a:blip r:embed="rId8" cstate="print"/>
            <a:stretch>
              <a:fillRect/>
            </a:stretch>
          </p:blipFill>
          <p:spPr>
            <a:xfrm>
              <a:off x="5192267" y="2542031"/>
              <a:ext cx="384047" cy="66039"/>
            </a:xfrm>
            <a:prstGeom prst="rect">
              <a:avLst/>
            </a:prstGeom>
          </p:spPr>
        </p:pic>
        <p:pic>
          <p:nvPicPr>
            <p:cNvPr id="80" name="object 80"/>
            <p:cNvPicPr/>
            <p:nvPr/>
          </p:nvPicPr>
          <p:blipFill>
            <a:blip r:embed="rId9" cstate="print"/>
            <a:stretch>
              <a:fillRect/>
            </a:stretch>
          </p:blipFill>
          <p:spPr>
            <a:xfrm>
              <a:off x="5254751" y="2648711"/>
              <a:ext cx="260603" cy="82296"/>
            </a:xfrm>
            <a:prstGeom prst="rect">
              <a:avLst/>
            </a:prstGeom>
          </p:spPr>
        </p:pic>
      </p:grpSp>
      <p:grpSp>
        <p:nvGrpSpPr>
          <p:cNvPr id="81" name="object 81"/>
          <p:cNvGrpSpPr/>
          <p:nvPr/>
        </p:nvGrpSpPr>
        <p:grpSpPr>
          <a:xfrm>
            <a:off x="15243588" y="2436875"/>
            <a:ext cx="870628" cy="294640"/>
            <a:chOff x="6626352" y="2436875"/>
            <a:chExt cx="378460" cy="294640"/>
          </a:xfrm>
        </p:grpSpPr>
        <p:pic>
          <p:nvPicPr>
            <p:cNvPr id="82" name="object 82"/>
            <p:cNvPicPr/>
            <p:nvPr/>
          </p:nvPicPr>
          <p:blipFill>
            <a:blip r:embed="rId10" cstate="print"/>
            <a:stretch>
              <a:fillRect/>
            </a:stretch>
          </p:blipFill>
          <p:spPr>
            <a:xfrm>
              <a:off x="6760464" y="2436875"/>
              <a:ext cx="99059" cy="65531"/>
            </a:xfrm>
            <a:prstGeom prst="rect">
              <a:avLst/>
            </a:prstGeom>
          </p:spPr>
        </p:pic>
        <p:pic>
          <p:nvPicPr>
            <p:cNvPr id="83" name="object 83"/>
            <p:cNvPicPr/>
            <p:nvPr/>
          </p:nvPicPr>
          <p:blipFill>
            <a:blip r:embed="rId11" cstate="print"/>
            <a:stretch>
              <a:fillRect/>
            </a:stretch>
          </p:blipFill>
          <p:spPr>
            <a:xfrm>
              <a:off x="6659879" y="2542032"/>
              <a:ext cx="298703" cy="82803"/>
            </a:xfrm>
            <a:prstGeom prst="rect">
              <a:avLst/>
            </a:prstGeom>
          </p:spPr>
        </p:pic>
        <p:pic>
          <p:nvPicPr>
            <p:cNvPr id="84" name="object 84"/>
            <p:cNvPicPr/>
            <p:nvPr/>
          </p:nvPicPr>
          <p:blipFill>
            <a:blip r:embed="rId12" cstate="print"/>
            <a:stretch>
              <a:fillRect/>
            </a:stretch>
          </p:blipFill>
          <p:spPr>
            <a:xfrm>
              <a:off x="6626352" y="2648711"/>
              <a:ext cx="377951" cy="82296"/>
            </a:xfrm>
            <a:prstGeom prst="rect">
              <a:avLst/>
            </a:prstGeom>
          </p:spPr>
        </p:pic>
      </p:grpSp>
      <p:grpSp>
        <p:nvGrpSpPr>
          <p:cNvPr id="85" name="object 85"/>
          <p:cNvGrpSpPr/>
          <p:nvPr/>
        </p:nvGrpSpPr>
        <p:grpSpPr>
          <a:xfrm>
            <a:off x="13683466" y="2557273"/>
            <a:ext cx="730393" cy="459105"/>
            <a:chOff x="5948171" y="2557272"/>
            <a:chExt cx="317500" cy="459105"/>
          </a:xfrm>
        </p:grpSpPr>
        <p:pic>
          <p:nvPicPr>
            <p:cNvPr id="86" name="object 86"/>
            <p:cNvPicPr/>
            <p:nvPr/>
          </p:nvPicPr>
          <p:blipFill>
            <a:blip r:embed="rId13" cstate="print"/>
            <a:stretch>
              <a:fillRect/>
            </a:stretch>
          </p:blipFill>
          <p:spPr>
            <a:xfrm>
              <a:off x="5948171" y="2557272"/>
              <a:ext cx="304800" cy="248411"/>
            </a:xfrm>
            <a:prstGeom prst="rect">
              <a:avLst/>
            </a:prstGeom>
          </p:spPr>
        </p:pic>
        <p:pic>
          <p:nvPicPr>
            <p:cNvPr id="87" name="object 87"/>
            <p:cNvPicPr/>
            <p:nvPr/>
          </p:nvPicPr>
          <p:blipFill>
            <a:blip r:embed="rId14" cstate="print"/>
            <a:stretch>
              <a:fillRect/>
            </a:stretch>
          </p:blipFill>
          <p:spPr>
            <a:xfrm>
              <a:off x="5948171" y="2663952"/>
              <a:ext cx="316991" cy="196595"/>
            </a:xfrm>
            <a:prstGeom prst="rect">
              <a:avLst/>
            </a:prstGeom>
          </p:spPr>
        </p:pic>
        <p:pic>
          <p:nvPicPr>
            <p:cNvPr id="88" name="object 88"/>
            <p:cNvPicPr/>
            <p:nvPr/>
          </p:nvPicPr>
          <p:blipFill>
            <a:blip r:embed="rId15" cstate="print"/>
            <a:stretch>
              <a:fillRect/>
            </a:stretch>
          </p:blipFill>
          <p:spPr>
            <a:xfrm>
              <a:off x="5993892" y="2769108"/>
              <a:ext cx="219455" cy="246888"/>
            </a:xfrm>
            <a:prstGeom prst="rect">
              <a:avLst/>
            </a:prstGeom>
          </p:spPr>
        </p:pic>
      </p:grpSp>
      <p:grpSp>
        <p:nvGrpSpPr>
          <p:cNvPr id="89" name="object 89"/>
          <p:cNvGrpSpPr/>
          <p:nvPr/>
        </p:nvGrpSpPr>
        <p:grpSpPr>
          <a:xfrm>
            <a:off x="9585088" y="1949195"/>
            <a:ext cx="2233541" cy="15240"/>
            <a:chOff x="4166615" y="1949195"/>
            <a:chExt cx="970915" cy="15240"/>
          </a:xfrm>
        </p:grpSpPr>
        <p:sp>
          <p:nvSpPr>
            <p:cNvPr id="90" name="object 90"/>
            <p:cNvSpPr/>
            <p:nvPr/>
          </p:nvSpPr>
          <p:spPr>
            <a:xfrm>
              <a:off x="4730495" y="1956815"/>
              <a:ext cx="407034" cy="0"/>
            </a:xfrm>
            <a:custGeom>
              <a:avLst/>
              <a:gdLst/>
              <a:ahLst/>
              <a:cxnLst/>
              <a:rect l="l" t="t" r="r" b="b"/>
              <a:pathLst>
                <a:path w="407035">
                  <a:moveTo>
                    <a:pt x="0" y="0"/>
                  </a:moveTo>
                  <a:lnTo>
                    <a:pt x="406907" y="0"/>
                  </a:lnTo>
                </a:path>
              </a:pathLst>
            </a:custGeom>
            <a:ln w="1524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1" name="object 91"/>
            <p:cNvSpPr/>
            <p:nvPr/>
          </p:nvSpPr>
          <p:spPr>
            <a:xfrm>
              <a:off x="4166615" y="1956815"/>
              <a:ext cx="527685" cy="0"/>
            </a:xfrm>
            <a:custGeom>
              <a:avLst/>
              <a:gdLst/>
              <a:ahLst/>
              <a:cxnLst/>
              <a:rect l="l" t="t" r="r" b="b"/>
              <a:pathLst>
                <a:path w="527685">
                  <a:moveTo>
                    <a:pt x="0" y="0"/>
                  </a:moveTo>
                  <a:lnTo>
                    <a:pt x="527303" y="0"/>
                  </a:lnTo>
                </a:path>
              </a:pathLst>
            </a:custGeom>
            <a:ln w="9144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92" name="object 92"/>
          <p:cNvSpPr/>
          <p:nvPr/>
        </p:nvSpPr>
        <p:spPr>
          <a:xfrm>
            <a:off x="1444422" y="9413748"/>
            <a:ext cx="15051933" cy="9525"/>
          </a:xfrm>
          <a:custGeom>
            <a:avLst/>
            <a:gdLst/>
            <a:ahLst/>
            <a:cxnLst/>
            <a:rect l="l" t="t" r="r" b="b"/>
            <a:pathLst>
              <a:path w="6543040" h="9525">
                <a:moveTo>
                  <a:pt x="6542531" y="9144"/>
                </a:moveTo>
                <a:lnTo>
                  <a:pt x="0" y="9144"/>
                </a:lnTo>
                <a:lnTo>
                  <a:pt x="0" y="0"/>
                </a:lnTo>
                <a:lnTo>
                  <a:pt x="6542531" y="0"/>
                </a:lnTo>
                <a:lnTo>
                  <a:pt x="6542531" y="9144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3" name="object 93"/>
          <p:cNvSpPr txBox="1"/>
          <p:nvPr/>
        </p:nvSpPr>
        <p:spPr>
          <a:xfrm>
            <a:off x="16290754" y="349008"/>
            <a:ext cx="192824" cy="135935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sz="800" spc="10" dirty="0">
                <a:latin typeface="Microsoft Sans Serif"/>
                <a:cs typeface="Microsoft Sans Serif"/>
              </a:rPr>
              <a:t>1</a:t>
            </a:r>
            <a:endParaRPr sz="800">
              <a:latin typeface="Microsoft Sans Serif"/>
              <a:cs typeface="Microsoft Sans Serif"/>
            </a:endParaRPr>
          </a:p>
        </p:txBody>
      </p:sp>
      <p:sp>
        <p:nvSpPr>
          <p:cNvPr id="94" name="object 94"/>
          <p:cNvSpPr txBox="1"/>
          <p:nvPr/>
        </p:nvSpPr>
        <p:spPr>
          <a:xfrm>
            <a:off x="4311063" y="876314"/>
            <a:ext cx="8855281" cy="659155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algn="ctr">
              <a:lnSpc>
                <a:spcPct val="100000"/>
              </a:lnSpc>
              <a:spcBef>
                <a:spcPts val="100"/>
              </a:spcBef>
            </a:pPr>
            <a:r>
              <a:rPr sz="1400" spc="35" dirty="0">
                <a:latin typeface="Microsoft Sans Serif"/>
                <a:cs typeface="Microsoft Sans Serif"/>
              </a:rPr>
              <a:t>Pérdida</a:t>
            </a:r>
            <a:r>
              <a:rPr sz="1400" spc="-20" dirty="0">
                <a:latin typeface="Microsoft Sans Serif"/>
                <a:cs typeface="Microsoft Sans Serif"/>
              </a:rPr>
              <a:t> </a:t>
            </a:r>
            <a:r>
              <a:rPr sz="1400" spc="45" dirty="0">
                <a:latin typeface="Microsoft Sans Serif"/>
                <a:cs typeface="Microsoft Sans Serif"/>
              </a:rPr>
              <a:t>de</a:t>
            </a:r>
            <a:r>
              <a:rPr sz="1400" spc="-20" dirty="0">
                <a:latin typeface="Microsoft Sans Serif"/>
                <a:cs typeface="Microsoft Sans Serif"/>
              </a:rPr>
              <a:t> </a:t>
            </a:r>
            <a:r>
              <a:rPr sz="1400" spc="20" dirty="0">
                <a:latin typeface="Microsoft Sans Serif"/>
                <a:cs typeface="Microsoft Sans Serif"/>
              </a:rPr>
              <a:t>señal</a:t>
            </a:r>
            <a:r>
              <a:rPr sz="1400" spc="-15" dirty="0">
                <a:latin typeface="Microsoft Sans Serif"/>
                <a:cs typeface="Microsoft Sans Serif"/>
              </a:rPr>
              <a:t> </a:t>
            </a:r>
            <a:r>
              <a:rPr sz="1400" spc="45" dirty="0">
                <a:latin typeface="Microsoft Sans Serif"/>
                <a:cs typeface="Microsoft Sans Serif"/>
              </a:rPr>
              <a:t>del</a:t>
            </a:r>
            <a:r>
              <a:rPr sz="1400" spc="-20" dirty="0">
                <a:latin typeface="Microsoft Sans Serif"/>
                <a:cs typeface="Microsoft Sans Serif"/>
              </a:rPr>
              <a:t> </a:t>
            </a:r>
            <a:r>
              <a:rPr sz="1400" spc="75" dirty="0">
                <a:latin typeface="Microsoft Sans Serif"/>
                <a:cs typeface="Microsoft Sans Serif"/>
              </a:rPr>
              <a:t>transformador</a:t>
            </a:r>
            <a:r>
              <a:rPr sz="1400" spc="-15" dirty="0">
                <a:latin typeface="Microsoft Sans Serif"/>
                <a:cs typeface="Microsoft Sans Serif"/>
              </a:rPr>
              <a:t> </a:t>
            </a:r>
            <a:r>
              <a:rPr sz="1400" spc="45" dirty="0">
                <a:latin typeface="Microsoft Sans Serif"/>
                <a:cs typeface="Microsoft Sans Serif"/>
              </a:rPr>
              <a:t>de</a:t>
            </a:r>
            <a:r>
              <a:rPr sz="1400" spc="-20" dirty="0">
                <a:latin typeface="Microsoft Sans Serif"/>
                <a:cs typeface="Microsoft Sans Serif"/>
              </a:rPr>
              <a:t> </a:t>
            </a:r>
            <a:r>
              <a:rPr sz="1400" spc="40" dirty="0">
                <a:latin typeface="Microsoft Sans Serif"/>
                <a:cs typeface="Microsoft Sans Serif"/>
              </a:rPr>
              <a:t>voltaje</a:t>
            </a:r>
            <a:endParaRPr sz="1400">
              <a:latin typeface="Microsoft Sans Serif"/>
              <a:cs typeface="Microsoft Sans Serif"/>
            </a:endParaRPr>
          </a:p>
          <a:p>
            <a:pPr>
              <a:lnSpc>
                <a:spcPct val="100000"/>
              </a:lnSpc>
            </a:pPr>
            <a:endParaRPr sz="1850">
              <a:latin typeface="Microsoft Sans Serif"/>
              <a:cs typeface="Microsoft Sans Serif"/>
            </a:endParaRPr>
          </a:p>
          <a:p>
            <a:pPr marL="18415" algn="ctr">
              <a:lnSpc>
                <a:spcPct val="100000"/>
              </a:lnSpc>
            </a:pPr>
            <a:r>
              <a:rPr sz="950" spc="30" dirty="0">
                <a:latin typeface="Microsoft Sans Serif"/>
                <a:cs typeface="Microsoft Sans Serif"/>
              </a:rPr>
              <a:t>Christopher</a:t>
            </a:r>
            <a:r>
              <a:rPr sz="950" spc="-10" dirty="0">
                <a:latin typeface="Microsoft Sans Serif"/>
                <a:cs typeface="Microsoft Sans Serif"/>
              </a:rPr>
              <a:t> </a:t>
            </a:r>
            <a:r>
              <a:rPr sz="950" spc="15" dirty="0">
                <a:latin typeface="Microsoft Sans Serif"/>
                <a:cs typeface="Microsoft Sans Serif"/>
              </a:rPr>
              <a:t>Ruckman,</a:t>
            </a:r>
            <a:r>
              <a:rPr sz="950" spc="-5" dirty="0">
                <a:latin typeface="Microsoft Sans Serif"/>
                <a:cs typeface="Microsoft Sans Serif"/>
              </a:rPr>
              <a:t> </a:t>
            </a:r>
            <a:r>
              <a:rPr sz="950" spc="20" dirty="0">
                <a:latin typeface="Microsoft Sans Serif"/>
                <a:cs typeface="Microsoft Sans Serif"/>
              </a:rPr>
              <a:t>Stephen</a:t>
            </a:r>
            <a:r>
              <a:rPr sz="950" spc="-5" dirty="0">
                <a:latin typeface="Microsoft Sans Serif"/>
                <a:cs typeface="Microsoft Sans Serif"/>
              </a:rPr>
              <a:t> </a:t>
            </a:r>
            <a:r>
              <a:rPr sz="950" spc="-35" dirty="0">
                <a:latin typeface="Microsoft Sans Serif"/>
                <a:cs typeface="Microsoft Sans Serif"/>
              </a:rPr>
              <a:t>P.</a:t>
            </a:r>
            <a:r>
              <a:rPr sz="950" spc="-5" dirty="0">
                <a:latin typeface="Microsoft Sans Serif"/>
                <a:cs typeface="Microsoft Sans Serif"/>
              </a:rPr>
              <a:t> </a:t>
            </a:r>
            <a:r>
              <a:rPr sz="950" spc="25" dirty="0">
                <a:latin typeface="Microsoft Sans Serif"/>
                <a:cs typeface="Microsoft Sans Serif"/>
              </a:rPr>
              <a:t>Conrad</a:t>
            </a:r>
            <a:r>
              <a:rPr sz="950" spc="-5" dirty="0">
                <a:latin typeface="Microsoft Sans Serif"/>
                <a:cs typeface="Microsoft Sans Serif"/>
              </a:rPr>
              <a:t> </a:t>
            </a:r>
            <a:r>
              <a:rPr sz="950" spc="5" dirty="0">
                <a:latin typeface="Microsoft Sans Serif"/>
                <a:cs typeface="Microsoft Sans Serif"/>
              </a:rPr>
              <a:t>y</a:t>
            </a:r>
            <a:r>
              <a:rPr sz="950" spc="-5" dirty="0">
                <a:latin typeface="Microsoft Sans Serif"/>
                <a:cs typeface="Microsoft Sans Serif"/>
              </a:rPr>
              <a:t> </a:t>
            </a:r>
            <a:r>
              <a:rPr sz="950" spc="10" dirty="0">
                <a:latin typeface="Microsoft Sans Serif"/>
                <a:cs typeface="Microsoft Sans Serif"/>
              </a:rPr>
              <a:t>Wayne</a:t>
            </a:r>
            <a:r>
              <a:rPr sz="950" spc="-5" dirty="0">
                <a:latin typeface="Microsoft Sans Serif"/>
                <a:cs typeface="Microsoft Sans Serif"/>
              </a:rPr>
              <a:t> </a:t>
            </a:r>
            <a:r>
              <a:rPr sz="950" spc="45" dirty="0">
                <a:latin typeface="Microsoft Sans Serif"/>
                <a:cs typeface="Microsoft Sans Serif"/>
              </a:rPr>
              <a:t>Hartmann</a:t>
            </a:r>
            <a:endParaRPr sz="950">
              <a:latin typeface="Microsoft Sans Serif"/>
              <a:cs typeface="Microsoft Sans Serif"/>
            </a:endParaRPr>
          </a:p>
        </p:txBody>
      </p:sp>
      <p:sp>
        <p:nvSpPr>
          <p:cNvPr id="95" name="object 95"/>
          <p:cNvSpPr txBox="1"/>
          <p:nvPr/>
        </p:nvSpPr>
        <p:spPr>
          <a:xfrm>
            <a:off x="1415276" y="1730436"/>
            <a:ext cx="7368201" cy="675185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 marR="5080" indent="151765">
              <a:lnSpc>
                <a:spcPct val="122700"/>
              </a:lnSpc>
              <a:spcBef>
                <a:spcPts val="100"/>
              </a:spcBef>
            </a:pPr>
            <a:r>
              <a:rPr sz="700" spc="10" dirty="0">
                <a:latin typeface="Microsoft Sans Serif"/>
                <a:cs typeface="Microsoft Sans Serif"/>
              </a:rPr>
              <a:t>Abstracto-La</a:t>
            </a:r>
            <a:r>
              <a:rPr sz="700" dirty="0">
                <a:latin typeface="Microsoft Sans Serif"/>
                <a:cs typeface="Microsoft Sans Serif"/>
              </a:rPr>
              <a:t> </a:t>
            </a:r>
            <a:r>
              <a:rPr sz="700" spc="25" dirty="0">
                <a:latin typeface="Microsoft Sans Serif"/>
                <a:cs typeface="Microsoft Sans Serif"/>
              </a:rPr>
              <a:t>pérdida</a:t>
            </a:r>
            <a:r>
              <a:rPr sz="700" spc="5" dirty="0">
                <a:latin typeface="Microsoft Sans Serif"/>
                <a:cs typeface="Microsoft Sans Serif"/>
              </a:rPr>
              <a:t> </a:t>
            </a:r>
            <a:r>
              <a:rPr sz="700" spc="20" dirty="0">
                <a:latin typeface="Microsoft Sans Serif"/>
                <a:cs typeface="Microsoft Sans Serif"/>
              </a:rPr>
              <a:t>de</a:t>
            </a:r>
            <a:r>
              <a:rPr sz="700" spc="5" dirty="0">
                <a:latin typeface="Microsoft Sans Serif"/>
                <a:cs typeface="Microsoft Sans Serif"/>
              </a:rPr>
              <a:t> </a:t>
            </a:r>
            <a:r>
              <a:rPr sz="700" spc="10" dirty="0">
                <a:latin typeface="Microsoft Sans Serif"/>
                <a:cs typeface="Microsoft Sans Serif"/>
              </a:rPr>
              <a:t>la</a:t>
            </a:r>
            <a:r>
              <a:rPr sz="700" dirty="0">
                <a:latin typeface="Microsoft Sans Serif"/>
                <a:cs typeface="Microsoft Sans Serif"/>
              </a:rPr>
              <a:t> </a:t>
            </a:r>
            <a:r>
              <a:rPr sz="700" spc="10" dirty="0">
                <a:latin typeface="Microsoft Sans Serif"/>
                <a:cs typeface="Microsoft Sans Serif"/>
              </a:rPr>
              <a:t>señal</a:t>
            </a:r>
            <a:r>
              <a:rPr sz="700" spc="5" dirty="0">
                <a:latin typeface="Microsoft Sans Serif"/>
                <a:cs typeface="Microsoft Sans Serif"/>
              </a:rPr>
              <a:t> </a:t>
            </a:r>
            <a:r>
              <a:rPr sz="700" spc="20" dirty="0">
                <a:latin typeface="Microsoft Sans Serif"/>
                <a:cs typeface="Microsoft Sans Serif"/>
              </a:rPr>
              <a:t>del</a:t>
            </a:r>
            <a:r>
              <a:rPr sz="700" spc="5" dirty="0">
                <a:latin typeface="Microsoft Sans Serif"/>
                <a:cs typeface="Microsoft Sans Serif"/>
              </a:rPr>
              <a:t> </a:t>
            </a:r>
            <a:r>
              <a:rPr sz="700" spc="35" dirty="0">
                <a:latin typeface="Microsoft Sans Serif"/>
                <a:cs typeface="Microsoft Sans Serif"/>
              </a:rPr>
              <a:t>transformador</a:t>
            </a:r>
            <a:r>
              <a:rPr sz="700" spc="5" dirty="0">
                <a:latin typeface="Microsoft Sans Serif"/>
                <a:cs typeface="Microsoft Sans Serif"/>
              </a:rPr>
              <a:t> </a:t>
            </a:r>
            <a:r>
              <a:rPr sz="700" spc="20" dirty="0">
                <a:latin typeface="Microsoft Sans Serif"/>
                <a:cs typeface="Microsoft Sans Serif"/>
              </a:rPr>
              <a:t>de</a:t>
            </a:r>
            <a:r>
              <a:rPr sz="700" dirty="0">
                <a:latin typeface="Microsoft Sans Serif"/>
                <a:cs typeface="Microsoft Sans Serif"/>
              </a:rPr>
              <a:t> </a:t>
            </a:r>
            <a:r>
              <a:rPr sz="700" spc="20" dirty="0">
                <a:latin typeface="Microsoft Sans Serif"/>
                <a:cs typeface="Microsoft Sans Serif"/>
              </a:rPr>
              <a:t>voltaje</a:t>
            </a:r>
            <a:r>
              <a:rPr sz="700" spc="5" dirty="0">
                <a:latin typeface="Microsoft Sans Serif"/>
                <a:cs typeface="Microsoft Sans Serif"/>
              </a:rPr>
              <a:t> </a:t>
            </a:r>
            <a:r>
              <a:rPr sz="700" spc="-35" dirty="0">
                <a:latin typeface="Microsoft Sans Serif"/>
                <a:cs typeface="Microsoft Sans Serif"/>
              </a:rPr>
              <a:t>(VT)</a:t>
            </a:r>
            <a:r>
              <a:rPr sz="700" spc="5" dirty="0">
                <a:latin typeface="Microsoft Sans Serif"/>
                <a:cs typeface="Microsoft Sans Serif"/>
              </a:rPr>
              <a:t> </a:t>
            </a:r>
            <a:r>
              <a:rPr sz="700" spc="25" dirty="0">
                <a:latin typeface="Microsoft Sans Serif"/>
                <a:cs typeface="Microsoft Sans Serif"/>
              </a:rPr>
              <a:t>puede </a:t>
            </a:r>
            <a:r>
              <a:rPr sz="700" spc="-170" dirty="0">
                <a:latin typeface="Microsoft Sans Serif"/>
                <a:cs typeface="Microsoft Sans Serif"/>
              </a:rPr>
              <a:t> </a:t>
            </a:r>
            <a:r>
              <a:rPr sz="700" spc="35" dirty="0">
                <a:latin typeface="Microsoft Sans Serif"/>
                <a:cs typeface="Microsoft Sans Serif"/>
              </a:rPr>
              <a:t>ocurrir </a:t>
            </a:r>
            <a:r>
              <a:rPr sz="700" spc="30" dirty="0">
                <a:latin typeface="Microsoft Sans Serif"/>
                <a:cs typeface="Microsoft Sans Serif"/>
              </a:rPr>
              <a:t>debido </a:t>
            </a:r>
            <a:r>
              <a:rPr sz="700" dirty="0">
                <a:latin typeface="Microsoft Sans Serif"/>
                <a:cs typeface="Microsoft Sans Serif"/>
              </a:rPr>
              <a:t>a </a:t>
            </a:r>
            <a:r>
              <a:rPr sz="700" spc="10" dirty="0">
                <a:latin typeface="Microsoft Sans Serif"/>
                <a:cs typeface="Microsoft Sans Serif"/>
              </a:rPr>
              <a:t>varias </a:t>
            </a:r>
            <a:r>
              <a:rPr sz="700" dirty="0">
                <a:latin typeface="Microsoft Sans Serif"/>
                <a:cs typeface="Microsoft Sans Serif"/>
              </a:rPr>
              <a:t>causas, </a:t>
            </a:r>
            <a:r>
              <a:rPr sz="700" spc="10" dirty="0">
                <a:latin typeface="Microsoft Sans Serif"/>
                <a:cs typeface="Microsoft Sans Serif"/>
              </a:rPr>
              <a:t>la </a:t>
            </a:r>
            <a:r>
              <a:rPr sz="700" spc="20" dirty="0">
                <a:latin typeface="Microsoft Sans Serif"/>
                <a:cs typeface="Microsoft Sans Serif"/>
              </a:rPr>
              <a:t>más </a:t>
            </a:r>
            <a:r>
              <a:rPr sz="700" spc="35" dirty="0">
                <a:latin typeface="Microsoft Sans Serif"/>
                <a:cs typeface="Microsoft Sans Serif"/>
              </a:rPr>
              <a:t>común </a:t>
            </a:r>
            <a:r>
              <a:rPr sz="700" spc="-5" dirty="0">
                <a:latin typeface="Microsoft Sans Serif"/>
                <a:cs typeface="Microsoft Sans Serif"/>
              </a:rPr>
              <a:t>es </a:t>
            </a:r>
            <a:r>
              <a:rPr sz="700" spc="15" dirty="0">
                <a:latin typeface="Microsoft Sans Serif"/>
                <a:cs typeface="Microsoft Sans Serif"/>
              </a:rPr>
              <a:t>falla </a:t>
            </a:r>
            <a:r>
              <a:rPr sz="700" spc="20" dirty="0">
                <a:latin typeface="Microsoft Sans Serif"/>
                <a:cs typeface="Microsoft Sans Serif"/>
              </a:rPr>
              <a:t>del </a:t>
            </a:r>
            <a:r>
              <a:rPr sz="700" spc="15" dirty="0">
                <a:latin typeface="Microsoft Sans Serif"/>
                <a:cs typeface="Microsoft Sans Serif"/>
              </a:rPr>
              <a:t>fusible. </a:t>
            </a:r>
            <a:r>
              <a:rPr sz="700" spc="20" dirty="0">
                <a:latin typeface="Microsoft Sans Serif"/>
                <a:cs typeface="Microsoft Sans Serif"/>
              </a:rPr>
              <a:t>Otras </a:t>
            </a:r>
            <a:r>
              <a:rPr sz="700" spc="25" dirty="0">
                <a:latin typeface="Microsoft Sans Serif"/>
                <a:cs typeface="Microsoft Sans Serif"/>
              </a:rPr>
              <a:t> </a:t>
            </a:r>
            <a:r>
              <a:rPr sz="700" dirty="0">
                <a:latin typeface="Microsoft Sans Serif"/>
                <a:cs typeface="Microsoft Sans Serif"/>
              </a:rPr>
              <a:t>causas</a:t>
            </a:r>
            <a:r>
              <a:rPr sz="700" spc="-5" dirty="0">
                <a:latin typeface="Microsoft Sans Serif"/>
                <a:cs typeface="Microsoft Sans Serif"/>
              </a:rPr>
              <a:t> </a:t>
            </a:r>
            <a:r>
              <a:rPr sz="700" spc="30" dirty="0">
                <a:latin typeface="Microsoft Sans Serif"/>
                <a:cs typeface="Microsoft Sans Serif"/>
              </a:rPr>
              <a:t>pueden</a:t>
            </a:r>
            <a:r>
              <a:rPr sz="700" spc="-5" dirty="0">
                <a:latin typeface="Microsoft Sans Serif"/>
                <a:cs typeface="Microsoft Sans Serif"/>
              </a:rPr>
              <a:t> </a:t>
            </a:r>
            <a:r>
              <a:rPr sz="700" spc="15" dirty="0">
                <a:latin typeface="Microsoft Sans Serif"/>
                <a:cs typeface="Microsoft Sans Serif"/>
              </a:rPr>
              <a:t>ser</a:t>
            </a:r>
            <a:r>
              <a:rPr sz="700" dirty="0">
                <a:latin typeface="Microsoft Sans Serif"/>
                <a:cs typeface="Microsoft Sans Serif"/>
              </a:rPr>
              <a:t> </a:t>
            </a:r>
            <a:r>
              <a:rPr sz="700" spc="40" dirty="0">
                <a:latin typeface="Microsoft Sans Serif"/>
                <a:cs typeface="Microsoft Sans Serif"/>
              </a:rPr>
              <a:t>un</a:t>
            </a:r>
            <a:r>
              <a:rPr sz="700" spc="-5" dirty="0">
                <a:latin typeface="Microsoft Sans Serif"/>
                <a:cs typeface="Microsoft Sans Serif"/>
              </a:rPr>
              <a:t> </a:t>
            </a:r>
            <a:r>
              <a:rPr sz="700" spc="-45" dirty="0">
                <a:latin typeface="Microsoft Sans Serif"/>
                <a:cs typeface="Microsoft Sans Serif"/>
              </a:rPr>
              <a:t>VT</a:t>
            </a:r>
            <a:r>
              <a:rPr sz="700" dirty="0">
                <a:latin typeface="Microsoft Sans Serif"/>
                <a:cs typeface="Microsoft Sans Serif"/>
              </a:rPr>
              <a:t> </a:t>
            </a:r>
            <a:r>
              <a:rPr sz="700" spc="30" dirty="0">
                <a:latin typeface="Microsoft Sans Serif"/>
                <a:cs typeface="Microsoft Sans Serif"/>
              </a:rPr>
              <a:t>o</a:t>
            </a:r>
            <a:r>
              <a:rPr sz="700" spc="-5" dirty="0">
                <a:latin typeface="Microsoft Sans Serif"/>
                <a:cs typeface="Microsoft Sans Serif"/>
              </a:rPr>
              <a:t> </a:t>
            </a:r>
            <a:r>
              <a:rPr sz="700" spc="30" dirty="0">
                <a:latin typeface="Microsoft Sans Serif"/>
                <a:cs typeface="Microsoft Sans Serif"/>
              </a:rPr>
              <a:t>una</a:t>
            </a:r>
            <a:r>
              <a:rPr sz="700" dirty="0">
                <a:latin typeface="Microsoft Sans Serif"/>
                <a:cs typeface="Microsoft Sans Serif"/>
              </a:rPr>
              <a:t> </a:t>
            </a:r>
            <a:r>
              <a:rPr sz="700" spc="15" dirty="0">
                <a:latin typeface="Microsoft Sans Serif"/>
                <a:cs typeface="Microsoft Sans Serif"/>
              </a:rPr>
              <a:t>falla</a:t>
            </a:r>
            <a:r>
              <a:rPr sz="700" spc="-5" dirty="0">
                <a:latin typeface="Microsoft Sans Serif"/>
                <a:cs typeface="Microsoft Sans Serif"/>
              </a:rPr>
              <a:t> </a:t>
            </a:r>
            <a:r>
              <a:rPr sz="700" spc="20" dirty="0">
                <a:latin typeface="Microsoft Sans Serif"/>
                <a:cs typeface="Microsoft Sans Serif"/>
              </a:rPr>
              <a:t>en</a:t>
            </a:r>
            <a:r>
              <a:rPr sz="700" spc="-5" dirty="0">
                <a:latin typeface="Microsoft Sans Serif"/>
                <a:cs typeface="Microsoft Sans Serif"/>
              </a:rPr>
              <a:t> </a:t>
            </a:r>
            <a:r>
              <a:rPr sz="700" spc="10" dirty="0">
                <a:latin typeface="Microsoft Sans Serif"/>
                <a:cs typeface="Microsoft Sans Serif"/>
              </a:rPr>
              <a:t>el</a:t>
            </a:r>
            <a:r>
              <a:rPr sz="700" dirty="0">
                <a:latin typeface="Microsoft Sans Serif"/>
                <a:cs typeface="Microsoft Sans Serif"/>
              </a:rPr>
              <a:t> </a:t>
            </a:r>
            <a:r>
              <a:rPr sz="700" spc="10" dirty="0">
                <a:latin typeface="Microsoft Sans Serif"/>
                <a:cs typeface="Microsoft Sans Serif"/>
              </a:rPr>
              <a:t>cableado,</a:t>
            </a:r>
            <a:r>
              <a:rPr sz="700" spc="-5" dirty="0">
                <a:latin typeface="Microsoft Sans Serif"/>
                <a:cs typeface="Microsoft Sans Serif"/>
              </a:rPr>
              <a:t> </a:t>
            </a:r>
            <a:r>
              <a:rPr sz="700" spc="40" dirty="0">
                <a:latin typeface="Microsoft Sans Serif"/>
                <a:cs typeface="Microsoft Sans Serif"/>
              </a:rPr>
              <a:t>un</a:t>
            </a:r>
            <a:r>
              <a:rPr sz="700" dirty="0">
                <a:latin typeface="Microsoft Sans Serif"/>
                <a:cs typeface="Microsoft Sans Serif"/>
              </a:rPr>
              <a:t> </a:t>
            </a:r>
            <a:r>
              <a:rPr sz="700" spc="25" dirty="0">
                <a:latin typeface="Microsoft Sans Serif"/>
                <a:cs typeface="Microsoft Sans Serif"/>
              </a:rPr>
              <a:t>circuito</a:t>
            </a:r>
            <a:r>
              <a:rPr sz="700" spc="-5" dirty="0">
                <a:latin typeface="Microsoft Sans Serif"/>
                <a:cs typeface="Microsoft Sans Serif"/>
              </a:rPr>
              <a:t> </a:t>
            </a:r>
            <a:r>
              <a:rPr sz="700" spc="30" dirty="0">
                <a:latin typeface="Microsoft Sans Serif"/>
                <a:cs typeface="Microsoft Sans Serif"/>
              </a:rPr>
              <a:t>abierto</a:t>
            </a:r>
            <a:r>
              <a:rPr sz="700" dirty="0">
                <a:latin typeface="Microsoft Sans Serif"/>
                <a:cs typeface="Microsoft Sans Serif"/>
              </a:rPr>
              <a:t> </a:t>
            </a:r>
            <a:r>
              <a:rPr sz="700" spc="20" dirty="0">
                <a:latin typeface="Microsoft Sans Serif"/>
                <a:cs typeface="Microsoft Sans Serif"/>
              </a:rPr>
              <a:t>en</a:t>
            </a:r>
            <a:r>
              <a:rPr sz="700" spc="-5" dirty="0">
                <a:latin typeface="Microsoft Sans Serif"/>
                <a:cs typeface="Microsoft Sans Serif"/>
              </a:rPr>
              <a:t> </a:t>
            </a:r>
            <a:r>
              <a:rPr sz="700" spc="10" dirty="0">
                <a:latin typeface="Microsoft Sans Serif"/>
                <a:cs typeface="Microsoft Sans Serif"/>
              </a:rPr>
              <a:t>el </a:t>
            </a:r>
            <a:r>
              <a:rPr sz="700" spc="-170" dirty="0">
                <a:latin typeface="Microsoft Sans Serif"/>
                <a:cs typeface="Microsoft Sans Serif"/>
              </a:rPr>
              <a:t> </a:t>
            </a:r>
            <a:r>
              <a:rPr sz="700" spc="30" dirty="0">
                <a:latin typeface="Microsoft Sans Serif"/>
                <a:cs typeface="Microsoft Sans Serif"/>
              </a:rPr>
              <a:t>conjunto </a:t>
            </a:r>
            <a:r>
              <a:rPr sz="700" spc="20" dirty="0">
                <a:latin typeface="Microsoft Sans Serif"/>
                <a:cs typeface="Microsoft Sans Serif"/>
              </a:rPr>
              <a:t>extraíble, </a:t>
            </a:r>
            <a:r>
              <a:rPr sz="700" spc="40" dirty="0">
                <a:latin typeface="Microsoft Sans Serif"/>
                <a:cs typeface="Microsoft Sans Serif"/>
              </a:rPr>
              <a:t>un </a:t>
            </a:r>
            <a:r>
              <a:rPr sz="700" spc="25" dirty="0">
                <a:latin typeface="Microsoft Sans Serif"/>
                <a:cs typeface="Microsoft Sans Serif"/>
              </a:rPr>
              <a:t>contacto </a:t>
            </a:r>
            <a:r>
              <a:rPr sz="700" spc="30" dirty="0">
                <a:latin typeface="Microsoft Sans Serif"/>
                <a:cs typeface="Microsoft Sans Serif"/>
              </a:rPr>
              <a:t>abierto debido </a:t>
            </a:r>
            <a:r>
              <a:rPr sz="700" dirty="0">
                <a:latin typeface="Microsoft Sans Serif"/>
                <a:cs typeface="Microsoft Sans Serif"/>
              </a:rPr>
              <a:t>a </a:t>
            </a:r>
            <a:r>
              <a:rPr sz="700" spc="10" dirty="0">
                <a:latin typeface="Microsoft Sans Serif"/>
                <a:cs typeface="Microsoft Sans Serif"/>
              </a:rPr>
              <a:t>la </a:t>
            </a:r>
            <a:r>
              <a:rPr sz="700" spc="25" dirty="0">
                <a:latin typeface="Microsoft Sans Serif"/>
                <a:cs typeface="Microsoft Sans Serif"/>
              </a:rPr>
              <a:t>corrosión </a:t>
            </a:r>
            <a:r>
              <a:rPr sz="700" spc="30" dirty="0">
                <a:latin typeface="Microsoft Sans Serif"/>
                <a:cs typeface="Microsoft Sans Serif"/>
              </a:rPr>
              <a:t>o </a:t>
            </a:r>
            <a:r>
              <a:rPr sz="700" spc="40" dirty="0">
                <a:latin typeface="Microsoft Sans Serif"/>
                <a:cs typeface="Microsoft Sans Serif"/>
              </a:rPr>
              <a:t>un </a:t>
            </a:r>
            <a:r>
              <a:rPr sz="700" spc="20" dirty="0">
                <a:latin typeface="Microsoft Sans Serif"/>
                <a:cs typeface="Microsoft Sans Serif"/>
              </a:rPr>
              <a:t>fusible </a:t>
            </a:r>
            <a:r>
              <a:rPr sz="700" spc="25" dirty="0">
                <a:latin typeface="Microsoft Sans Serif"/>
                <a:cs typeface="Microsoft Sans Serif"/>
              </a:rPr>
              <a:t> </a:t>
            </a:r>
            <a:r>
              <a:rPr sz="700" spc="30" dirty="0">
                <a:latin typeface="Microsoft Sans Serif"/>
                <a:cs typeface="Microsoft Sans Serif"/>
              </a:rPr>
              <a:t>quemado debido </a:t>
            </a:r>
            <a:r>
              <a:rPr sz="700" dirty="0">
                <a:latin typeface="Microsoft Sans Serif"/>
                <a:cs typeface="Microsoft Sans Serif"/>
              </a:rPr>
              <a:t>a </a:t>
            </a:r>
            <a:r>
              <a:rPr sz="700" spc="25" dirty="0">
                <a:latin typeface="Microsoft Sans Serif"/>
                <a:cs typeface="Microsoft Sans Serif"/>
              </a:rPr>
              <a:t>cortocircuitos </a:t>
            </a:r>
            <a:r>
              <a:rPr sz="700" spc="20" dirty="0">
                <a:latin typeface="Microsoft Sans Serif"/>
                <a:cs typeface="Microsoft Sans Serif"/>
              </a:rPr>
              <a:t>del </a:t>
            </a:r>
            <a:r>
              <a:rPr sz="700" spc="30" dirty="0">
                <a:latin typeface="Microsoft Sans Serif"/>
                <a:cs typeface="Microsoft Sans Serif"/>
              </a:rPr>
              <a:t>destornillador </a:t>
            </a:r>
            <a:r>
              <a:rPr sz="700" spc="35" dirty="0">
                <a:latin typeface="Microsoft Sans Serif"/>
                <a:cs typeface="Microsoft Sans Serif"/>
              </a:rPr>
              <a:t>durante </a:t>
            </a:r>
            <a:r>
              <a:rPr sz="700" spc="10" dirty="0">
                <a:latin typeface="Microsoft Sans Serif"/>
                <a:cs typeface="Microsoft Sans Serif"/>
              </a:rPr>
              <a:t>el </a:t>
            </a:r>
            <a:r>
              <a:rPr sz="700" spc="15" dirty="0">
                <a:latin typeface="Microsoft Sans Serif"/>
                <a:cs typeface="Microsoft Sans Serif"/>
              </a:rPr>
              <a:t> </a:t>
            </a:r>
            <a:r>
              <a:rPr sz="700" spc="35" dirty="0">
                <a:latin typeface="Microsoft Sans Serif"/>
                <a:cs typeface="Microsoft Sans Serif"/>
              </a:rPr>
              <a:t>mantenimiento</a:t>
            </a:r>
            <a:r>
              <a:rPr sz="700" dirty="0">
                <a:latin typeface="Microsoft Sans Serif"/>
                <a:cs typeface="Microsoft Sans Serif"/>
              </a:rPr>
              <a:t> </a:t>
            </a:r>
            <a:r>
              <a:rPr sz="700" spc="20" dirty="0">
                <a:latin typeface="Microsoft Sans Serif"/>
                <a:cs typeface="Microsoft Sans Serif"/>
              </a:rPr>
              <a:t>en</a:t>
            </a:r>
            <a:r>
              <a:rPr sz="700" dirty="0">
                <a:latin typeface="Microsoft Sans Serif"/>
                <a:cs typeface="Microsoft Sans Serif"/>
              </a:rPr>
              <a:t> </a:t>
            </a:r>
            <a:r>
              <a:rPr sz="700" spc="10" dirty="0">
                <a:latin typeface="Microsoft Sans Serif"/>
                <a:cs typeface="Microsoft Sans Serif"/>
              </a:rPr>
              <a:t>línea.</a:t>
            </a:r>
            <a:r>
              <a:rPr sz="700" dirty="0">
                <a:latin typeface="Microsoft Sans Serif"/>
                <a:cs typeface="Microsoft Sans Serif"/>
              </a:rPr>
              <a:t> </a:t>
            </a:r>
            <a:r>
              <a:rPr sz="700" spc="10" dirty="0">
                <a:latin typeface="Microsoft Sans Serif"/>
                <a:cs typeface="Microsoft Sans Serif"/>
              </a:rPr>
              <a:t>Dicha</a:t>
            </a:r>
            <a:r>
              <a:rPr sz="700" dirty="0">
                <a:latin typeface="Microsoft Sans Serif"/>
                <a:cs typeface="Microsoft Sans Serif"/>
              </a:rPr>
              <a:t> </a:t>
            </a:r>
            <a:r>
              <a:rPr sz="700" spc="25" dirty="0">
                <a:latin typeface="Microsoft Sans Serif"/>
                <a:cs typeface="Microsoft Sans Serif"/>
              </a:rPr>
              <a:t>pérdida</a:t>
            </a:r>
            <a:r>
              <a:rPr sz="700" dirty="0">
                <a:latin typeface="Microsoft Sans Serif"/>
                <a:cs typeface="Microsoft Sans Serif"/>
              </a:rPr>
              <a:t> </a:t>
            </a:r>
            <a:r>
              <a:rPr sz="700" spc="20" dirty="0">
                <a:latin typeface="Microsoft Sans Serif"/>
                <a:cs typeface="Microsoft Sans Serif"/>
              </a:rPr>
              <a:t>de</a:t>
            </a:r>
            <a:r>
              <a:rPr sz="700" spc="5" dirty="0">
                <a:latin typeface="Microsoft Sans Serif"/>
                <a:cs typeface="Microsoft Sans Serif"/>
              </a:rPr>
              <a:t> </a:t>
            </a:r>
            <a:r>
              <a:rPr sz="700" spc="10" dirty="0">
                <a:latin typeface="Microsoft Sans Serif"/>
                <a:cs typeface="Microsoft Sans Serif"/>
              </a:rPr>
              <a:t>señal</a:t>
            </a:r>
            <a:r>
              <a:rPr sz="700" dirty="0">
                <a:latin typeface="Microsoft Sans Serif"/>
                <a:cs typeface="Microsoft Sans Serif"/>
              </a:rPr>
              <a:t> </a:t>
            </a:r>
            <a:r>
              <a:rPr sz="700" spc="20" dirty="0">
                <a:latin typeface="Microsoft Sans Serif"/>
                <a:cs typeface="Microsoft Sans Serif"/>
              </a:rPr>
              <a:t>del</a:t>
            </a:r>
            <a:r>
              <a:rPr sz="700" dirty="0">
                <a:latin typeface="Microsoft Sans Serif"/>
                <a:cs typeface="Microsoft Sans Serif"/>
              </a:rPr>
              <a:t> </a:t>
            </a:r>
            <a:r>
              <a:rPr sz="700" spc="-45" dirty="0">
                <a:latin typeface="Microsoft Sans Serif"/>
                <a:cs typeface="Microsoft Sans Serif"/>
              </a:rPr>
              <a:t>VT</a:t>
            </a:r>
            <a:r>
              <a:rPr sz="700" dirty="0">
                <a:latin typeface="Microsoft Sans Serif"/>
                <a:cs typeface="Microsoft Sans Serif"/>
              </a:rPr>
              <a:t> </a:t>
            </a:r>
            <a:r>
              <a:rPr sz="700" spc="25" dirty="0">
                <a:latin typeface="Microsoft Sans Serif"/>
                <a:cs typeface="Microsoft Sans Serif"/>
              </a:rPr>
              <a:t>puede</a:t>
            </a:r>
            <a:r>
              <a:rPr sz="700" dirty="0">
                <a:latin typeface="Microsoft Sans Serif"/>
                <a:cs typeface="Microsoft Sans Serif"/>
              </a:rPr>
              <a:t> </a:t>
            </a:r>
            <a:r>
              <a:rPr sz="700" spc="10" dirty="0">
                <a:latin typeface="Microsoft Sans Serif"/>
                <a:cs typeface="Microsoft Sans Serif"/>
              </a:rPr>
              <a:t>causar</a:t>
            </a:r>
            <a:r>
              <a:rPr sz="700" spc="5" dirty="0">
                <a:latin typeface="Microsoft Sans Serif"/>
                <a:cs typeface="Microsoft Sans Serif"/>
              </a:rPr>
              <a:t> </a:t>
            </a:r>
            <a:r>
              <a:rPr sz="700" spc="40" dirty="0">
                <a:latin typeface="Microsoft Sans Serif"/>
                <a:cs typeface="Microsoft Sans Serif"/>
              </a:rPr>
              <a:t>un</a:t>
            </a:r>
            <a:r>
              <a:rPr sz="700" dirty="0">
                <a:latin typeface="Microsoft Sans Serif"/>
                <a:cs typeface="Microsoft Sans Serif"/>
              </a:rPr>
              <a:t> </a:t>
            </a:r>
            <a:r>
              <a:rPr sz="700" spc="30" dirty="0">
                <a:latin typeface="Microsoft Sans Serif"/>
                <a:cs typeface="Microsoft Sans Serif"/>
              </a:rPr>
              <a:t>mal </a:t>
            </a:r>
            <a:r>
              <a:rPr sz="700" spc="-170" dirty="0">
                <a:latin typeface="Microsoft Sans Serif"/>
                <a:cs typeface="Microsoft Sans Serif"/>
              </a:rPr>
              <a:t> </a:t>
            </a:r>
            <a:r>
              <a:rPr sz="700" spc="30" dirty="0">
                <a:latin typeface="Microsoft Sans Serif"/>
                <a:cs typeface="Microsoft Sans Serif"/>
              </a:rPr>
              <a:t>funcionamiento o </a:t>
            </a:r>
            <a:r>
              <a:rPr sz="700" spc="15" dirty="0">
                <a:latin typeface="Microsoft Sans Serif"/>
                <a:cs typeface="Microsoft Sans Serif"/>
              </a:rPr>
              <a:t>falla </a:t>
            </a:r>
            <a:r>
              <a:rPr sz="700" spc="20" dirty="0">
                <a:latin typeface="Microsoft Sans Serif"/>
                <a:cs typeface="Microsoft Sans Serif"/>
              </a:rPr>
              <a:t>del relé de </a:t>
            </a:r>
            <a:r>
              <a:rPr sz="700" spc="25" dirty="0">
                <a:latin typeface="Microsoft Sans Serif"/>
                <a:cs typeface="Microsoft Sans Serif"/>
              </a:rPr>
              <a:t>protección </a:t>
            </a:r>
            <a:r>
              <a:rPr sz="700" spc="30" dirty="0">
                <a:latin typeface="Microsoft Sans Serif"/>
                <a:cs typeface="Microsoft Sans Serif"/>
              </a:rPr>
              <a:t>o </a:t>
            </a:r>
            <a:r>
              <a:rPr sz="700" spc="40" dirty="0">
                <a:latin typeface="Microsoft Sans Serif"/>
                <a:cs typeface="Microsoft Sans Serif"/>
              </a:rPr>
              <a:t>un </a:t>
            </a:r>
            <a:r>
              <a:rPr sz="700" spc="25" dirty="0">
                <a:latin typeface="Microsoft Sans Serif"/>
                <a:cs typeface="Microsoft Sans Serif"/>
              </a:rPr>
              <a:t>descontrol </a:t>
            </a:r>
            <a:r>
              <a:rPr sz="700" spc="20" dirty="0">
                <a:latin typeface="Microsoft Sans Serif"/>
                <a:cs typeface="Microsoft Sans Serif"/>
              </a:rPr>
              <a:t>del </a:t>
            </a:r>
            <a:r>
              <a:rPr sz="700" spc="30" dirty="0">
                <a:latin typeface="Microsoft Sans Serif"/>
                <a:cs typeface="Microsoft Sans Serif"/>
              </a:rPr>
              <a:t>regulador </a:t>
            </a:r>
            <a:r>
              <a:rPr sz="700" spc="-175" dirty="0">
                <a:latin typeface="Microsoft Sans Serif"/>
                <a:cs typeface="Microsoft Sans Serif"/>
              </a:rPr>
              <a:t> </a:t>
            </a:r>
            <a:r>
              <a:rPr sz="700" spc="20" dirty="0">
                <a:latin typeface="Microsoft Sans Serif"/>
                <a:cs typeface="Microsoft Sans Serif"/>
              </a:rPr>
              <a:t>de voltaje del </a:t>
            </a:r>
            <a:r>
              <a:rPr sz="700" spc="25" dirty="0">
                <a:latin typeface="Microsoft Sans Serif"/>
                <a:cs typeface="Microsoft Sans Serif"/>
              </a:rPr>
              <a:t>generador, lo </a:t>
            </a:r>
            <a:r>
              <a:rPr sz="700" spc="30" dirty="0">
                <a:latin typeface="Microsoft Sans Serif"/>
                <a:cs typeface="Microsoft Sans Serif"/>
              </a:rPr>
              <a:t>que </a:t>
            </a:r>
            <a:r>
              <a:rPr sz="700" spc="25" dirty="0">
                <a:latin typeface="Microsoft Sans Serif"/>
                <a:cs typeface="Microsoft Sans Serif"/>
              </a:rPr>
              <a:t>puede provocar </a:t>
            </a:r>
            <a:r>
              <a:rPr sz="700" spc="30" dirty="0">
                <a:latin typeface="Microsoft Sans Serif"/>
                <a:cs typeface="Microsoft Sans Serif"/>
              </a:rPr>
              <a:t>una </a:t>
            </a:r>
            <a:r>
              <a:rPr sz="700" spc="20" dirty="0">
                <a:latin typeface="Microsoft Sans Serif"/>
                <a:cs typeface="Microsoft Sans Serif"/>
              </a:rPr>
              <a:t>sobreexcitación del </a:t>
            </a:r>
            <a:r>
              <a:rPr sz="700" spc="25" dirty="0">
                <a:latin typeface="Microsoft Sans Serif"/>
                <a:cs typeface="Microsoft Sans Serif"/>
              </a:rPr>
              <a:t> generador.</a:t>
            </a:r>
            <a:r>
              <a:rPr sz="700" dirty="0">
                <a:latin typeface="Microsoft Sans Serif"/>
                <a:cs typeface="Microsoft Sans Serif"/>
              </a:rPr>
              <a:t> </a:t>
            </a:r>
            <a:r>
              <a:rPr sz="700" spc="-10" dirty="0">
                <a:latin typeface="Microsoft Sans Serif"/>
                <a:cs typeface="Microsoft Sans Serif"/>
              </a:rPr>
              <a:t>Esta</a:t>
            </a:r>
            <a:r>
              <a:rPr sz="700" dirty="0">
                <a:latin typeface="Microsoft Sans Serif"/>
                <a:cs typeface="Microsoft Sans Serif"/>
              </a:rPr>
              <a:t> </a:t>
            </a:r>
            <a:r>
              <a:rPr sz="700" spc="30" dirty="0">
                <a:latin typeface="Microsoft Sans Serif"/>
                <a:cs typeface="Microsoft Sans Serif"/>
              </a:rPr>
              <a:t>parte</a:t>
            </a:r>
            <a:r>
              <a:rPr sz="700" spc="5" dirty="0">
                <a:latin typeface="Microsoft Sans Serif"/>
                <a:cs typeface="Microsoft Sans Serif"/>
              </a:rPr>
              <a:t> </a:t>
            </a:r>
            <a:r>
              <a:rPr sz="700" spc="20" dirty="0">
                <a:latin typeface="Microsoft Sans Serif"/>
                <a:cs typeface="Microsoft Sans Serif"/>
              </a:rPr>
              <a:t>del</a:t>
            </a:r>
            <a:r>
              <a:rPr sz="700" dirty="0">
                <a:latin typeface="Microsoft Sans Serif"/>
                <a:cs typeface="Microsoft Sans Serif"/>
              </a:rPr>
              <a:t> </a:t>
            </a:r>
            <a:r>
              <a:rPr sz="700" spc="35" dirty="0">
                <a:latin typeface="Microsoft Sans Serif"/>
                <a:cs typeface="Microsoft Sans Serif"/>
              </a:rPr>
              <a:t>tutorial</a:t>
            </a:r>
            <a:r>
              <a:rPr sz="700" spc="5" dirty="0">
                <a:latin typeface="Microsoft Sans Serif"/>
                <a:cs typeface="Microsoft Sans Serif"/>
              </a:rPr>
              <a:t> </a:t>
            </a:r>
            <a:r>
              <a:rPr sz="700" spc="20" dirty="0">
                <a:latin typeface="Microsoft Sans Serif"/>
                <a:cs typeface="Microsoft Sans Serif"/>
              </a:rPr>
              <a:t>identifica</a:t>
            </a:r>
            <a:r>
              <a:rPr sz="700" dirty="0">
                <a:latin typeface="Microsoft Sans Serif"/>
                <a:cs typeface="Microsoft Sans Serif"/>
              </a:rPr>
              <a:t> </a:t>
            </a:r>
            <a:r>
              <a:rPr sz="700" spc="15" dirty="0">
                <a:latin typeface="Microsoft Sans Serif"/>
                <a:cs typeface="Microsoft Sans Serif"/>
              </a:rPr>
              <a:t>esquemas</a:t>
            </a:r>
            <a:r>
              <a:rPr sz="700" spc="5" dirty="0">
                <a:latin typeface="Microsoft Sans Serif"/>
                <a:cs typeface="Microsoft Sans Serif"/>
              </a:rPr>
              <a:t> </a:t>
            </a:r>
            <a:r>
              <a:rPr sz="700" spc="25" dirty="0">
                <a:latin typeface="Microsoft Sans Serif"/>
                <a:cs typeface="Microsoft Sans Serif"/>
              </a:rPr>
              <a:t>para</a:t>
            </a:r>
            <a:r>
              <a:rPr sz="700" dirty="0">
                <a:latin typeface="Microsoft Sans Serif"/>
                <a:cs typeface="Microsoft Sans Serif"/>
              </a:rPr>
              <a:t> </a:t>
            </a:r>
            <a:r>
              <a:rPr sz="700" spc="25" dirty="0">
                <a:latin typeface="Microsoft Sans Serif"/>
                <a:cs typeface="Microsoft Sans Serif"/>
              </a:rPr>
              <a:t>detectar</a:t>
            </a:r>
            <a:r>
              <a:rPr sz="700" dirty="0">
                <a:latin typeface="Microsoft Sans Serif"/>
                <a:cs typeface="Microsoft Sans Serif"/>
              </a:rPr>
              <a:t> </a:t>
            </a:r>
            <a:r>
              <a:rPr sz="700" spc="10" dirty="0">
                <a:latin typeface="Microsoft Sans Serif"/>
                <a:cs typeface="Microsoft Sans Serif"/>
              </a:rPr>
              <a:t>la</a:t>
            </a:r>
            <a:r>
              <a:rPr sz="700" spc="5" dirty="0">
                <a:latin typeface="Microsoft Sans Serif"/>
                <a:cs typeface="Microsoft Sans Serif"/>
              </a:rPr>
              <a:t> </a:t>
            </a:r>
            <a:r>
              <a:rPr sz="700" spc="10" dirty="0">
                <a:latin typeface="Microsoft Sans Serif"/>
                <a:cs typeface="Microsoft Sans Serif"/>
              </a:rPr>
              <a:t>señal </a:t>
            </a:r>
            <a:r>
              <a:rPr sz="700" spc="-170" dirty="0">
                <a:latin typeface="Microsoft Sans Serif"/>
                <a:cs typeface="Microsoft Sans Serif"/>
              </a:rPr>
              <a:t> </a:t>
            </a:r>
            <a:r>
              <a:rPr sz="700" spc="20" dirty="0">
                <a:latin typeface="Microsoft Sans Serif"/>
                <a:cs typeface="Microsoft Sans Serif"/>
              </a:rPr>
              <a:t>de </a:t>
            </a:r>
            <a:r>
              <a:rPr sz="700" spc="25" dirty="0">
                <a:latin typeface="Microsoft Sans Serif"/>
                <a:cs typeface="Microsoft Sans Serif"/>
              </a:rPr>
              <a:t>pérdida </a:t>
            </a:r>
            <a:r>
              <a:rPr sz="700" spc="20" dirty="0">
                <a:latin typeface="Microsoft Sans Serif"/>
                <a:cs typeface="Microsoft Sans Serif"/>
              </a:rPr>
              <a:t>de </a:t>
            </a:r>
            <a:r>
              <a:rPr sz="700" spc="15" dirty="0">
                <a:latin typeface="Microsoft Sans Serif"/>
                <a:cs typeface="Microsoft Sans Serif"/>
              </a:rPr>
              <a:t>voltaje. </a:t>
            </a:r>
            <a:r>
              <a:rPr sz="700" spc="-40" dirty="0">
                <a:latin typeface="Microsoft Sans Serif"/>
                <a:cs typeface="Microsoft Sans Serif"/>
              </a:rPr>
              <a:t>Se </a:t>
            </a:r>
            <a:r>
              <a:rPr sz="700" spc="25" dirty="0">
                <a:latin typeface="Microsoft Sans Serif"/>
                <a:cs typeface="Microsoft Sans Serif"/>
              </a:rPr>
              <a:t>requiere </a:t>
            </a:r>
            <a:r>
              <a:rPr sz="700" spc="30" dirty="0">
                <a:latin typeface="Microsoft Sans Serif"/>
                <a:cs typeface="Microsoft Sans Serif"/>
              </a:rPr>
              <a:t>algún </a:t>
            </a:r>
            <a:r>
              <a:rPr sz="700" spc="40" dirty="0">
                <a:latin typeface="Microsoft Sans Serif"/>
                <a:cs typeface="Microsoft Sans Serif"/>
              </a:rPr>
              <a:t>método </a:t>
            </a:r>
            <a:r>
              <a:rPr sz="700" spc="20" dirty="0">
                <a:latin typeface="Microsoft Sans Serif"/>
                <a:cs typeface="Microsoft Sans Serif"/>
              </a:rPr>
              <a:t>de detección </a:t>
            </a:r>
            <a:r>
              <a:rPr sz="700" spc="25" dirty="0">
                <a:latin typeface="Microsoft Sans Serif"/>
                <a:cs typeface="Microsoft Sans Serif"/>
              </a:rPr>
              <a:t>para </a:t>
            </a:r>
            <a:r>
              <a:rPr sz="700" spc="35" dirty="0">
                <a:latin typeface="Microsoft Sans Serif"/>
                <a:cs typeface="Microsoft Sans Serif"/>
              </a:rPr>
              <a:t>poder </a:t>
            </a:r>
            <a:r>
              <a:rPr sz="700" spc="40" dirty="0">
                <a:latin typeface="Microsoft Sans Serif"/>
                <a:cs typeface="Microsoft Sans Serif"/>
              </a:rPr>
              <a:t> </a:t>
            </a:r>
            <a:r>
              <a:rPr sz="700" spc="30" dirty="0">
                <a:latin typeface="Microsoft Sans Serif"/>
                <a:cs typeface="Microsoft Sans Serif"/>
              </a:rPr>
              <a:t>bloquear </a:t>
            </a:r>
            <a:r>
              <a:rPr sz="700" spc="10" dirty="0">
                <a:latin typeface="Microsoft Sans Serif"/>
                <a:cs typeface="Microsoft Sans Serif"/>
              </a:rPr>
              <a:t>el </a:t>
            </a:r>
            <a:r>
              <a:rPr sz="700" spc="25" dirty="0">
                <a:latin typeface="Microsoft Sans Serif"/>
                <a:cs typeface="Microsoft Sans Serif"/>
              </a:rPr>
              <a:t>disparo </a:t>
            </a:r>
            <a:r>
              <a:rPr sz="700" spc="20" dirty="0">
                <a:latin typeface="Microsoft Sans Serif"/>
                <a:cs typeface="Microsoft Sans Serif"/>
              </a:rPr>
              <a:t>del relé afectado </a:t>
            </a:r>
            <a:r>
              <a:rPr sz="700" spc="5" dirty="0">
                <a:latin typeface="Microsoft Sans Serif"/>
                <a:cs typeface="Microsoft Sans Serif"/>
              </a:rPr>
              <a:t>y </a:t>
            </a:r>
            <a:r>
              <a:rPr sz="700" spc="30" dirty="0">
                <a:latin typeface="Microsoft Sans Serif"/>
                <a:cs typeface="Microsoft Sans Serif"/>
              </a:rPr>
              <a:t>transferir </a:t>
            </a:r>
            <a:r>
              <a:rPr sz="700" spc="10" dirty="0">
                <a:latin typeface="Microsoft Sans Serif"/>
                <a:cs typeface="Microsoft Sans Serif"/>
              </a:rPr>
              <a:t>el </a:t>
            </a:r>
            <a:r>
              <a:rPr sz="700" spc="30" dirty="0">
                <a:latin typeface="Microsoft Sans Serif"/>
                <a:cs typeface="Microsoft Sans Serif"/>
              </a:rPr>
              <a:t>regulador </a:t>
            </a:r>
            <a:r>
              <a:rPr sz="700" spc="20" dirty="0">
                <a:latin typeface="Microsoft Sans Serif"/>
                <a:cs typeface="Microsoft Sans Serif"/>
              </a:rPr>
              <a:t>de voltaje </a:t>
            </a:r>
            <a:r>
              <a:rPr sz="700" dirty="0">
                <a:latin typeface="Microsoft Sans Serif"/>
                <a:cs typeface="Microsoft Sans Serif"/>
              </a:rPr>
              <a:t>a </a:t>
            </a:r>
            <a:r>
              <a:rPr sz="700" spc="5" dirty="0">
                <a:latin typeface="Microsoft Sans Serif"/>
                <a:cs typeface="Microsoft Sans Serif"/>
              </a:rPr>
              <a:t> </a:t>
            </a:r>
            <a:r>
              <a:rPr sz="700" spc="25" dirty="0">
                <a:latin typeface="Microsoft Sans Serif"/>
                <a:cs typeface="Microsoft Sans Serif"/>
              </a:rPr>
              <a:t>operación</a:t>
            </a:r>
            <a:r>
              <a:rPr sz="700" spc="-10" dirty="0">
                <a:latin typeface="Microsoft Sans Serif"/>
                <a:cs typeface="Microsoft Sans Serif"/>
              </a:rPr>
              <a:t> </a:t>
            </a:r>
            <a:r>
              <a:rPr sz="700" spc="25" dirty="0">
                <a:latin typeface="Microsoft Sans Serif"/>
                <a:cs typeface="Microsoft Sans Serif"/>
              </a:rPr>
              <a:t>manual.</a:t>
            </a:r>
            <a:endParaRPr sz="700">
              <a:latin typeface="Microsoft Sans Serif"/>
              <a:cs typeface="Microsoft Sans Serif"/>
            </a:endParaRPr>
          </a:p>
        </p:txBody>
      </p:sp>
      <p:sp>
        <p:nvSpPr>
          <p:cNvPr id="96" name="object 96"/>
          <p:cNvSpPr txBox="1"/>
          <p:nvPr/>
        </p:nvSpPr>
        <p:spPr>
          <a:xfrm>
            <a:off x="9100126" y="2981942"/>
            <a:ext cx="7390113" cy="1105431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sz="500" spc="10" dirty="0">
                <a:latin typeface="Microsoft Sans Serif"/>
                <a:cs typeface="Microsoft Sans Serif"/>
              </a:rPr>
              <a:t>Figura</a:t>
            </a:r>
            <a:r>
              <a:rPr sz="500" spc="5" dirty="0">
                <a:latin typeface="Microsoft Sans Serif"/>
                <a:cs typeface="Microsoft Sans Serif"/>
              </a:rPr>
              <a:t> </a:t>
            </a:r>
            <a:r>
              <a:rPr sz="500" dirty="0">
                <a:latin typeface="Microsoft Sans Serif"/>
                <a:cs typeface="Microsoft Sans Serif"/>
              </a:rPr>
              <a:t>1.      </a:t>
            </a:r>
            <a:r>
              <a:rPr sz="600" spc="10" dirty="0">
                <a:latin typeface="Microsoft Sans Serif"/>
                <a:cs typeface="Microsoft Sans Serif"/>
              </a:rPr>
              <a:t>Aplicación</a:t>
            </a:r>
            <a:r>
              <a:rPr sz="600" spc="-5" dirty="0">
                <a:latin typeface="Microsoft Sans Serif"/>
                <a:cs typeface="Microsoft Sans Serif"/>
              </a:rPr>
              <a:t> </a:t>
            </a:r>
            <a:r>
              <a:rPr sz="600" spc="20" dirty="0">
                <a:latin typeface="Microsoft Sans Serif"/>
                <a:cs typeface="Microsoft Sans Serif"/>
              </a:rPr>
              <a:t>de</a:t>
            </a:r>
            <a:r>
              <a:rPr sz="600" spc="-10" dirty="0">
                <a:latin typeface="Microsoft Sans Serif"/>
                <a:cs typeface="Microsoft Sans Serif"/>
              </a:rPr>
              <a:t> </a:t>
            </a:r>
            <a:r>
              <a:rPr sz="600" spc="35" dirty="0">
                <a:latin typeface="Microsoft Sans Serif"/>
                <a:cs typeface="Microsoft Sans Serif"/>
              </a:rPr>
              <a:t>un</a:t>
            </a:r>
            <a:r>
              <a:rPr sz="600" spc="-10" dirty="0">
                <a:latin typeface="Microsoft Sans Serif"/>
                <a:cs typeface="Microsoft Sans Serif"/>
              </a:rPr>
              <a:t> </a:t>
            </a:r>
            <a:r>
              <a:rPr sz="600" spc="15" dirty="0">
                <a:latin typeface="Microsoft Sans Serif"/>
                <a:cs typeface="Microsoft Sans Serif"/>
              </a:rPr>
              <a:t>relé</a:t>
            </a:r>
            <a:r>
              <a:rPr sz="600" spc="-5" dirty="0">
                <a:latin typeface="Microsoft Sans Serif"/>
                <a:cs typeface="Microsoft Sans Serif"/>
              </a:rPr>
              <a:t> </a:t>
            </a:r>
            <a:r>
              <a:rPr sz="600" spc="20" dirty="0">
                <a:latin typeface="Microsoft Sans Serif"/>
                <a:cs typeface="Microsoft Sans Serif"/>
              </a:rPr>
              <a:t>de</a:t>
            </a:r>
            <a:r>
              <a:rPr sz="600" spc="-10" dirty="0">
                <a:latin typeface="Microsoft Sans Serif"/>
                <a:cs typeface="Microsoft Sans Serif"/>
              </a:rPr>
              <a:t> </a:t>
            </a:r>
            <a:r>
              <a:rPr sz="600" spc="25" dirty="0">
                <a:latin typeface="Microsoft Sans Serif"/>
                <a:cs typeface="Microsoft Sans Serif"/>
              </a:rPr>
              <a:t>equilibrio</a:t>
            </a:r>
            <a:r>
              <a:rPr sz="600" spc="-10" dirty="0">
                <a:latin typeface="Microsoft Sans Serif"/>
                <a:cs typeface="Microsoft Sans Serif"/>
              </a:rPr>
              <a:t> </a:t>
            </a:r>
            <a:r>
              <a:rPr sz="600" spc="20" dirty="0">
                <a:latin typeface="Microsoft Sans Serif"/>
                <a:cs typeface="Microsoft Sans Serif"/>
              </a:rPr>
              <a:t>de</a:t>
            </a:r>
            <a:r>
              <a:rPr sz="600" spc="-5" dirty="0">
                <a:latin typeface="Microsoft Sans Serif"/>
                <a:cs typeface="Microsoft Sans Serif"/>
              </a:rPr>
              <a:t> </a:t>
            </a:r>
            <a:r>
              <a:rPr sz="600" spc="15" dirty="0">
                <a:latin typeface="Microsoft Sans Serif"/>
                <a:cs typeface="Microsoft Sans Serif"/>
              </a:rPr>
              <a:t>voltaje</a:t>
            </a:r>
            <a:endParaRPr sz="600">
              <a:latin typeface="Microsoft Sans Serif"/>
              <a:cs typeface="Microsoft Sans Serif"/>
            </a:endParaRPr>
          </a:p>
          <a:p>
            <a:pPr marL="12700" marR="37465" indent="153670">
              <a:lnSpc>
                <a:spcPct val="125000"/>
              </a:lnSpc>
              <a:spcBef>
                <a:spcPts val="545"/>
              </a:spcBef>
            </a:pPr>
            <a:r>
              <a:rPr sz="800" spc="15" dirty="0">
                <a:latin typeface="Microsoft Sans Serif"/>
                <a:cs typeface="Microsoft Sans Serif"/>
              </a:rPr>
              <a:t>Cuando</a:t>
            </a:r>
            <a:r>
              <a:rPr sz="800" spc="-5" dirty="0">
                <a:latin typeface="Microsoft Sans Serif"/>
                <a:cs typeface="Microsoft Sans Serif"/>
              </a:rPr>
              <a:t> </a:t>
            </a:r>
            <a:r>
              <a:rPr sz="800" spc="-10" dirty="0">
                <a:latin typeface="Microsoft Sans Serif"/>
                <a:cs typeface="Microsoft Sans Serif"/>
              </a:rPr>
              <a:t>se</a:t>
            </a:r>
            <a:r>
              <a:rPr sz="800" dirty="0">
                <a:latin typeface="Microsoft Sans Serif"/>
                <a:cs typeface="Microsoft Sans Serif"/>
              </a:rPr>
              <a:t> </a:t>
            </a:r>
            <a:r>
              <a:rPr sz="800" spc="40" dirty="0">
                <a:latin typeface="Microsoft Sans Serif"/>
                <a:cs typeface="Microsoft Sans Serif"/>
              </a:rPr>
              <a:t>funde</a:t>
            </a:r>
            <a:r>
              <a:rPr sz="800" dirty="0">
                <a:latin typeface="Microsoft Sans Serif"/>
                <a:cs typeface="Microsoft Sans Serif"/>
              </a:rPr>
              <a:t> </a:t>
            </a:r>
            <a:r>
              <a:rPr sz="800" spc="45" dirty="0">
                <a:latin typeface="Microsoft Sans Serif"/>
                <a:cs typeface="Microsoft Sans Serif"/>
              </a:rPr>
              <a:t>un</a:t>
            </a:r>
            <a:r>
              <a:rPr sz="800" spc="-5" dirty="0">
                <a:latin typeface="Microsoft Sans Serif"/>
                <a:cs typeface="Microsoft Sans Serif"/>
              </a:rPr>
              <a:t> </a:t>
            </a:r>
            <a:r>
              <a:rPr sz="800" spc="25" dirty="0">
                <a:latin typeface="Microsoft Sans Serif"/>
                <a:cs typeface="Microsoft Sans Serif"/>
              </a:rPr>
              <a:t>fusible</a:t>
            </a:r>
            <a:r>
              <a:rPr sz="800" dirty="0">
                <a:latin typeface="Microsoft Sans Serif"/>
                <a:cs typeface="Microsoft Sans Serif"/>
              </a:rPr>
              <a:t> </a:t>
            </a:r>
            <a:r>
              <a:rPr sz="800" spc="25" dirty="0">
                <a:latin typeface="Microsoft Sans Serif"/>
                <a:cs typeface="Microsoft Sans Serif"/>
              </a:rPr>
              <a:t>en</a:t>
            </a:r>
            <a:r>
              <a:rPr sz="800" dirty="0">
                <a:latin typeface="Microsoft Sans Serif"/>
                <a:cs typeface="Microsoft Sans Serif"/>
              </a:rPr>
              <a:t> </a:t>
            </a:r>
            <a:r>
              <a:rPr sz="800" spc="25" dirty="0">
                <a:latin typeface="Microsoft Sans Serif"/>
                <a:cs typeface="Microsoft Sans Serif"/>
              </a:rPr>
              <a:t>cualquiera</a:t>
            </a:r>
            <a:r>
              <a:rPr sz="800" dirty="0">
                <a:latin typeface="Microsoft Sans Serif"/>
                <a:cs typeface="Microsoft Sans Serif"/>
              </a:rPr>
              <a:t> </a:t>
            </a:r>
            <a:r>
              <a:rPr sz="800" spc="25" dirty="0">
                <a:latin typeface="Microsoft Sans Serif"/>
                <a:cs typeface="Microsoft Sans Serif"/>
              </a:rPr>
              <a:t>de</a:t>
            </a:r>
            <a:r>
              <a:rPr sz="800" spc="-5" dirty="0">
                <a:latin typeface="Microsoft Sans Serif"/>
                <a:cs typeface="Microsoft Sans Serif"/>
              </a:rPr>
              <a:t> </a:t>
            </a:r>
            <a:r>
              <a:rPr sz="800" spc="15" dirty="0">
                <a:latin typeface="Microsoft Sans Serif"/>
                <a:cs typeface="Microsoft Sans Serif"/>
              </a:rPr>
              <a:t>los</a:t>
            </a:r>
            <a:r>
              <a:rPr sz="800" dirty="0">
                <a:latin typeface="Microsoft Sans Serif"/>
                <a:cs typeface="Microsoft Sans Serif"/>
              </a:rPr>
              <a:t> </a:t>
            </a:r>
            <a:r>
              <a:rPr sz="800" spc="20" dirty="0">
                <a:latin typeface="Microsoft Sans Serif"/>
                <a:cs typeface="Microsoft Sans Serif"/>
              </a:rPr>
              <a:t>circuitos</a:t>
            </a:r>
            <a:r>
              <a:rPr sz="800" dirty="0">
                <a:latin typeface="Microsoft Sans Serif"/>
                <a:cs typeface="Microsoft Sans Serif"/>
              </a:rPr>
              <a:t> </a:t>
            </a:r>
            <a:r>
              <a:rPr sz="800" spc="-40" dirty="0">
                <a:latin typeface="Microsoft Sans Serif"/>
                <a:cs typeface="Microsoft Sans Serif"/>
              </a:rPr>
              <a:t>VT,</a:t>
            </a:r>
            <a:r>
              <a:rPr sz="800" spc="-5" dirty="0">
                <a:latin typeface="Microsoft Sans Serif"/>
                <a:cs typeface="Microsoft Sans Serif"/>
              </a:rPr>
              <a:t> </a:t>
            </a:r>
            <a:r>
              <a:rPr sz="800" spc="10" dirty="0">
                <a:latin typeface="Microsoft Sans Serif"/>
                <a:cs typeface="Microsoft Sans Serif"/>
              </a:rPr>
              <a:t>la </a:t>
            </a:r>
            <a:r>
              <a:rPr sz="800" spc="-195" dirty="0">
                <a:latin typeface="Microsoft Sans Serif"/>
                <a:cs typeface="Microsoft Sans Serif"/>
              </a:rPr>
              <a:t> </a:t>
            </a:r>
            <a:r>
              <a:rPr sz="800" spc="20" dirty="0">
                <a:latin typeface="Microsoft Sans Serif"/>
                <a:cs typeface="Microsoft Sans Serif"/>
              </a:rPr>
              <a:t>relación </a:t>
            </a:r>
            <a:r>
              <a:rPr sz="800" spc="25" dirty="0">
                <a:latin typeface="Microsoft Sans Serif"/>
                <a:cs typeface="Microsoft Sans Serif"/>
              </a:rPr>
              <a:t>de </a:t>
            </a:r>
            <a:r>
              <a:rPr sz="800" spc="20" dirty="0">
                <a:latin typeface="Microsoft Sans Serif"/>
                <a:cs typeface="Microsoft Sans Serif"/>
              </a:rPr>
              <a:t>voltaje </a:t>
            </a:r>
            <a:r>
              <a:rPr sz="800" spc="-10" dirty="0">
                <a:latin typeface="Microsoft Sans Serif"/>
                <a:cs typeface="Microsoft Sans Serif"/>
              </a:rPr>
              <a:t>se </a:t>
            </a:r>
            <a:r>
              <a:rPr sz="800" spc="25" dirty="0">
                <a:latin typeface="Microsoft Sans Serif"/>
                <a:cs typeface="Microsoft Sans Serif"/>
              </a:rPr>
              <a:t>desequilibra </a:t>
            </a:r>
            <a:r>
              <a:rPr sz="800" spc="5" dirty="0">
                <a:latin typeface="Microsoft Sans Serif"/>
                <a:cs typeface="Microsoft Sans Serif"/>
              </a:rPr>
              <a:t>y </a:t>
            </a:r>
            <a:r>
              <a:rPr sz="800" spc="15" dirty="0">
                <a:latin typeface="Microsoft Sans Serif"/>
                <a:cs typeface="Microsoft Sans Serif"/>
              </a:rPr>
              <a:t>el </a:t>
            </a:r>
            <a:r>
              <a:rPr sz="800" spc="25" dirty="0">
                <a:latin typeface="Microsoft Sans Serif"/>
                <a:cs typeface="Microsoft Sans Serif"/>
              </a:rPr>
              <a:t>relé funciona. </a:t>
            </a:r>
            <a:r>
              <a:rPr sz="800" spc="15" dirty="0">
                <a:latin typeface="Microsoft Sans Serif"/>
                <a:cs typeface="Microsoft Sans Serif"/>
              </a:rPr>
              <a:t>Además </a:t>
            </a:r>
            <a:r>
              <a:rPr sz="800" spc="25" dirty="0">
                <a:latin typeface="Microsoft Sans Serif"/>
                <a:cs typeface="Microsoft Sans Serif"/>
              </a:rPr>
              <a:t>de </a:t>
            </a:r>
            <a:r>
              <a:rPr sz="800" spc="30" dirty="0">
                <a:latin typeface="Microsoft Sans Serif"/>
                <a:cs typeface="Microsoft Sans Serif"/>
              </a:rPr>
              <a:t> </a:t>
            </a:r>
            <a:r>
              <a:rPr sz="800" spc="20" dirty="0">
                <a:latin typeface="Microsoft Sans Serif"/>
                <a:cs typeface="Microsoft Sans Serif"/>
              </a:rPr>
              <a:t>iniciar </a:t>
            </a:r>
            <a:r>
              <a:rPr sz="800" spc="10" dirty="0">
                <a:latin typeface="Microsoft Sans Serif"/>
                <a:cs typeface="Microsoft Sans Serif"/>
              </a:rPr>
              <a:t>la acción </a:t>
            </a:r>
            <a:r>
              <a:rPr sz="800" spc="25" dirty="0">
                <a:latin typeface="Microsoft Sans Serif"/>
                <a:cs typeface="Microsoft Sans Serif"/>
              </a:rPr>
              <a:t>de </a:t>
            </a:r>
            <a:r>
              <a:rPr sz="800" spc="35" dirty="0">
                <a:latin typeface="Microsoft Sans Serif"/>
                <a:cs typeface="Microsoft Sans Serif"/>
              </a:rPr>
              <a:t>bloqueo </a:t>
            </a:r>
            <a:r>
              <a:rPr sz="800" spc="5" dirty="0">
                <a:latin typeface="Microsoft Sans Serif"/>
                <a:cs typeface="Microsoft Sans Serif"/>
              </a:rPr>
              <a:t>y </a:t>
            </a:r>
            <a:r>
              <a:rPr sz="800" spc="25" dirty="0">
                <a:latin typeface="Microsoft Sans Serif"/>
                <a:cs typeface="Microsoft Sans Serif"/>
              </a:rPr>
              <a:t>transferencia </a:t>
            </a:r>
            <a:r>
              <a:rPr sz="800" spc="30" dirty="0">
                <a:latin typeface="Microsoft Sans Serif"/>
                <a:cs typeface="Microsoft Sans Serif"/>
              </a:rPr>
              <a:t>comentada </a:t>
            </a:r>
            <a:r>
              <a:rPr sz="800" spc="35" dirty="0">
                <a:latin typeface="Microsoft Sans Serif"/>
                <a:cs typeface="Microsoft Sans Serif"/>
              </a:rPr>
              <a:t> anteriormente,</a:t>
            </a:r>
            <a:r>
              <a:rPr sz="800" spc="-5" dirty="0">
                <a:latin typeface="Microsoft Sans Serif"/>
                <a:cs typeface="Microsoft Sans Serif"/>
              </a:rPr>
              <a:t> </a:t>
            </a:r>
            <a:r>
              <a:rPr sz="800" spc="35" dirty="0">
                <a:latin typeface="Microsoft Sans Serif"/>
                <a:cs typeface="Microsoft Sans Serif"/>
              </a:rPr>
              <a:t>también</a:t>
            </a:r>
            <a:r>
              <a:rPr sz="800" spc="-5" dirty="0">
                <a:latin typeface="Microsoft Sans Serif"/>
                <a:cs typeface="Microsoft Sans Serif"/>
              </a:rPr>
              <a:t> </a:t>
            </a:r>
            <a:r>
              <a:rPr sz="800" spc="-10" dirty="0">
                <a:latin typeface="Microsoft Sans Serif"/>
                <a:cs typeface="Microsoft Sans Serif"/>
              </a:rPr>
              <a:t>se</a:t>
            </a:r>
            <a:r>
              <a:rPr sz="800" spc="-5" dirty="0">
                <a:latin typeface="Microsoft Sans Serif"/>
                <a:cs typeface="Microsoft Sans Serif"/>
              </a:rPr>
              <a:t> </a:t>
            </a:r>
            <a:r>
              <a:rPr sz="800" spc="10" dirty="0">
                <a:latin typeface="Microsoft Sans Serif"/>
                <a:cs typeface="Microsoft Sans Serif"/>
              </a:rPr>
              <a:t>activa</a:t>
            </a:r>
            <a:r>
              <a:rPr sz="800" spc="-5" dirty="0">
                <a:latin typeface="Microsoft Sans Serif"/>
                <a:cs typeface="Microsoft Sans Serif"/>
              </a:rPr>
              <a:t> </a:t>
            </a:r>
            <a:r>
              <a:rPr sz="800" spc="30" dirty="0">
                <a:latin typeface="Microsoft Sans Serif"/>
                <a:cs typeface="Microsoft Sans Serif"/>
              </a:rPr>
              <a:t>una</a:t>
            </a:r>
            <a:r>
              <a:rPr sz="800" dirty="0">
                <a:latin typeface="Microsoft Sans Serif"/>
                <a:cs typeface="Microsoft Sans Serif"/>
              </a:rPr>
              <a:t> </a:t>
            </a:r>
            <a:r>
              <a:rPr sz="800" spc="20" dirty="0">
                <a:latin typeface="Microsoft Sans Serif"/>
                <a:cs typeface="Microsoft Sans Serif"/>
              </a:rPr>
              <a:t>alarma.</a:t>
            </a:r>
            <a:endParaRPr sz="800">
              <a:latin typeface="Microsoft Sans Serif"/>
              <a:cs typeface="Microsoft Sans Serif"/>
            </a:endParaRPr>
          </a:p>
          <a:p>
            <a:pPr marL="12700" marR="5080" indent="153670">
              <a:lnSpc>
                <a:spcPts val="1200"/>
              </a:lnSpc>
              <a:spcBef>
                <a:spcPts val="80"/>
              </a:spcBef>
            </a:pPr>
            <a:r>
              <a:rPr sz="650" spc="20" dirty="0">
                <a:latin typeface="Microsoft Sans Serif"/>
                <a:cs typeface="Microsoft Sans Serif"/>
              </a:rPr>
              <a:t>Históricamente, </a:t>
            </a:r>
            <a:r>
              <a:rPr sz="650" spc="10" dirty="0">
                <a:latin typeface="Microsoft Sans Serif"/>
                <a:cs typeface="Microsoft Sans Serif"/>
              </a:rPr>
              <a:t>el </a:t>
            </a:r>
            <a:r>
              <a:rPr sz="650" spc="20" dirty="0">
                <a:latin typeface="Microsoft Sans Serif"/>
                <a:cs typeface="Microsoft Sans Serif"/>
              </a:rPr>
              <a:t>relé </a:t>
            </a:r>
            <a:r>
              <a:rPr sz="650" spc="-5" dirty="0">
                <a:latin typeface="Microsoft Sans Serif"/>
                <a:cs typeface="Microsoft Sans Serif"/>
              </a:rPr>
              <a:t>se </a:t>
            </a:r>
            <a:r>
              <a:rPr sz="650" spc="20" dirty="0">
                <a:latin typeface="Microsoft Sans Serif"/>
                <a:cs typeface="Microsoft Sans Serif"/>
              </a:rPr>
              <a:t>ha </a:t>
            </a:r>
            <a:r>
              <a:rPr sz="650" spc="25" dirty="0">
                <a:latin typeface="Microsoft Sans Serif"/>
                <a:cs typeface="Microsoft Sans Serif"/>
              </a:rPr>
              <a:t>configurado </a:t>
            </a:r>
            <a:r>
              <a:rPr sz="650" spc="15" dirty="0">
                <a:latin typeface="Microsoft Sans Serif"/>
                <a:cs typeface="Microsoft Sans Serif"/>
              </a:rPr>
              <a:t>con </a:t>
            </a:r>
            <a:r>
              <a:rPr sz="650" spc="40" dirty="0">
                <a:latin typeface="Microsoft Sans Serif"/>
                <a:cs typeface="Microsoft Sans Serif"/>
              </a:rPr>
              <a:t>un </a:t>
            </a:r>
            <a:r>
              <a:rPr sz="650" spc="20" dirty="0">
                <a:latin typeface="Microsoft Sans Serif"/>
                <a:cs typeface="Microsoft Sans Serif"/>
              </a:rPr>
              <a:t>desequilibrio de </a:t>
            </a:r>
            <a:r>
              <a:rPr sz="650" spc="15" dirty="0">
                <a:latin typeface="Microsoft Sans Serif"/>
                <a:cs typeface="Microsoft Sans Serif"/>
              </a:rPr>
              <a:t>voltaje </a:t>
            </a:r>
            <a:r>
              <a:rPr sz="650" spc="20" dirty="0">
                <a:latin typeface="Microsoft Sans Serif"/>
                <a:cs typeface="Microsoft Sans Serif"/>
              </a:rPr>
              <a:t>de </a:t>
            </a:r>
            <a:r>
              <a:rPr sz="650" spc="25" dirty="0">
                <a:latin typeface="Microsoft Sans Serif"/>
                <a:cs typeface="Microsoft Sans Serif"/>
              </a:rPr>
              <a:t> alrededor</a:t>
            </a:r>
            <a:r>
              <a:rPr sz="650" dirty="0">
                <a:latin typeface="Microsoft Sans Serif"/>
                <a:cs typeface="Microsoft Sans Serif"/>
              </a:rPr>
              <a:t> </a:t>
            </a:r>
            <a:r>
              <a:rPr sz="650" spc="20" dirty="0">
                <a:latin typeface="Microsoft Sans Serif"/>
                <a:cs typeface="Microsoft Sans Serif"/>
              </a:rPr>
              <a:t>del</a:t>
            </a:r>
            <a:r>
              <a:rPr sz="650" spc="5" dirty="0">
                <a:latin typeface="Microsoft Sans Serif"/>
                <a:cs typeface="Microsoft Sans Serif"/>
              </a:rPr>
              <a:t> </a:t>
            </a:r>
            <a:r>
              <a:rPr sz="650" spc="10" dirty="0">
                <a:latin typeface="Microsoft Sans Serif"/>
                <a:cs typeface="Microsoft Sans Serif"/>
              </a:rPr>
              <a:t>15</a:t>
            </a:r>
            <a:r>
              <a:rPr sz="650" dirty="0">
                <a:latin typeface="Microsoft Sans Serif"/>
                <a:cs typeface="Microsoft Sans Serif"/>
              </a:rPr>
              <a:t> </a:t>
            </a:r>
            <a:r>
              <a:rPr sz="650" spc="40" dirty="0">
                <a:latin typeface="Microsoft Sans Serif"/>
                <a:cs typeface="Microsoft Sans Serif"/>
              </a:rPr>
              <a:t>por</a:t>
            </a:r>
            <a:r>
              <a:rPr sz="650" spc="5" dirty="0">
                <a:latin typeface="Microsoft Sans Serif"/>
                <a:cs typeface="Microsoft Sans Serif"/>
              </a:rPr>
              <a:t> </a:t>
            </a:r>
            <a:r>
              <a:rPr sz="650" spc="15" dirty="0">
                <a:latin typeface="Microsoft Sans Serif"/>
                <a:cs typeface="Microsoft Sans Serif"/>
              </a:rPr>
              <a:t>ciento.</a:t>
            </a:r>
            <a:r>
              <a:rPr sz="650" spc="5" dirty="0">
                <a:latin typeface="Microsoft Sans Serif"/>
                <a:cs typeface="Microsoft Sans Serif"/>
              </a:rPr>
              <a:t> </a:t>
            </a:r>
            <a:r>
              <a:rPr sz="650" spc="-10" dirty="0">
                <a:latin typeface="Microsoft Sans Serif"/>
                <a:cs typeface="Microsoft Sans Serif"/>
              </a:rPr>
              <a:t>Sin</a:t>
            </a:r>
            <a:r>
              <a:rPr sz="650" dirty="0">
                <a:latin typeface="Microsoft Sans Serif"/>
                <a:cs typeface="Microsoft Sans Serif"/>
              </a:rPr>
              <a:t> </a:t>
            </a:r>
            <a:r>
              <a:rPr sz="650" spc="25" dirty="0">
                <a:latin typeface="Microsoft Sans Serif"/>
                <a:cs typeface="Microsoft Sans Serif"/>
              </a:rPr>
              <a:t>embargo,</a:t>
            </a:r>
            <a:r>
              <a:rPr sz="650" spc="5" dirty="0">
                <a:latin typeface="Microsoft Sans Serif"/>
                <a:cs typeface="Microsoft Sans Serif"/>
              </a:rPr>
              <a:t> </a:t>
            </a:r>
            <a:r>
              <a:rPr sz="650" spc="20" dirty="0">
                <a:latin typeface="Microsoft Sans Serif"/>
                <a:cs typeface="Microsoft Sans Serif"/>
              </a:rPr>
              <a:t>cuando</a:t>
            </a:r>
            <a:r>
              <a:rPr sz="650" spc="5" dirty="0">
                <a:latin typeface="Microsoft Sans Serif"/>
                <a:cs typeface="Microsoft Sans Serif"/>
              </a:rPr>
              <a:t> </a:t>
            </a:r>
            <a:r>
              <a:rPr sz="650" spc="-5" dirty="0">
                <a:latin typeface="Microsoft Sans Serif"/>
                <a:cs typeface="Microsoft Sans Serif"/>
              </a:rPr>
              <a:t>se</a:t>
            </a:r>
            <a:r>
              <a:rPr sz="650" dirty="0">
                <a:latin typeface="Microsoft Sans Serif"/>
                <a:cs typeface="Microsoft Sans Serif"/>
              </a:rPr>
              <a:t> </a:t>
            </a:r>
            <a:r>
              <a:rPr sz="650" spc="5" dirty="0">
                <a:latin typeface="Microsoft Sans Serif"/>
                <a:cs typeface="Microsoft Sans Serif"/>
              </a:rPr>
              <a:t>usa </a:t>
            </a:r>
            <a:r>
              <a:rPr sz="650" spc="35" dirty="0">
                <a:latin typeface="Microsoft Sans Serif"/>
                <a:cs typeface="Microsoft Sans Serif"/>
              </a:rPr>
              <a:t>junto</a:t>
            </a:r>
            <a:r>
              <a:rPr sz="650" spc="5" dirty="0">
                <a:latin typeface="Microsoft Sans Serif"/>
                <a:cs typeface="Microsoft Sans Serif"/>
              </a:rPr>
              <a:t> </a:t>
            </a:r>
            <a:r>
              <a:rPr sz="650" spc="15" dirty="0">
                <a:latin typeface="Microsoft Sans Serif"/>
                <a:cs typeface="Microsoft Sans Serif"/>
              </a:rPr>
              <a:t>con</a:t>
            </a:r>
            <a:r>
              <a:rPr sz="650" dirty="0">
                <a:latin typeface="Microsoft Sans Serif"/>
                <a:cs typeface="Microsoft Sans Serif"/>
              </a:rPr>
              <a:t> </a:t>
            </a:r>
            <a:r>
              <a:rPr sz="650" spc="20" dirty="0">
                <a:latin typeface="Microsoft Sans Serif"/>
                <a:cs typeface="Microsoft Sans Serif"/>
              </a:rPr>
              <a:t>reguladores</a:t>
            </a:r>
            <a:r>
              <a:rPr sz="650" spc="5" dirty="0">
                <a:latin typeface="Microsoft Sans Serif"/>
                <a:cs typeface="Microsoft Sans Serif"/>
              </a:rPr>
              <a:t> </a:t>
            </a:r>
            <a:r>
              <a:rPr sz="650" spc="20" dirty="0">
                <a:latin typeface="Microsoft Sans Serif"/>
                <a:cs typeface="Microsoft Sans Serif"/>
              </a:rPr>
              <a:t>de </a:t>
            </a:r>
            <a:r>
              <a:rPr sz="650" spc="-155" dirty="0">
                <a:latin typeface="Microsoft Sans Serif"/>
                <a:cs typeface="Microsoft Sans Serif"/>
              </a:rPr>
              <a:t> </a:t>
            </a:r>
            <a:r>
              <a:rPr sz="650" spc="15" dirty="0">
                <a:latin typeface="Microsoft Sans Serif"/>
                <a:cs typeface="Microsoft Sans Serif"/>
              </a:rPr>
              <a:t>voltaje </a:t>
            </a:r>
            <a:r>
              <a:rPr sz="650" spc="35" dirty="0">
                <a:latin typeface="Microsoft Sans Serif"/>
                <a:cs typeface="Microsoft Sans Serif"/>
              </a:rPr>
              <a:t>no </a:t>
            </a:r>
            <a:r>
              <a:rPr sz="650" spc="20" dirty="0">
                <a:latin typeface="Microsoft Sans Serif"/>
                <a:cs typeface="Microsoft Sans Serif"/>
              </a:rPr>
              <a:t>digitales </a:t>
            </a:r>
            <a:r>
              <a:rPr sz="650" spc="15" dirty="0">
                <a:latin typeface="Microsoft Sans Serif"/>
                <a:cs typeface="Microsoft Sans Serif"/>
              </a:rPr>
              <a:t>más </a:t>
            </a:r>
            <a:r>
              <a:rPr sz="650" spc="20" dirty="0">
                <a:latin typeface="Microsoft Sans Serif"/>
                <a:cs typeface="Microsoft Sans Serif"/>
              </a:rPr>
              <a:t>antiguos, </a:t>
            </a:r>
            <a:r>
              <a:rPr sz="650" spc="40" dirty="0">
                <a:latin typeface="Microsoft Sans Serif"/>
                <a:cs typeface="Microsoft Sans Serif"/>
              </a:rPr>
              <a:t>un </a:t>
            </a:r>
            <a:r>
              <a:rPr sz="650" spc="30" dirty="0">
                <a:latin typeface="Microsoft Sans Serif"/>
                <a:cs typeface="Microsoft Sans Serif"/>
              </a:rPr>
              <a:t>problema </a:t>
            </a:r>
            <a:r>
              <a:rPr sz="650" spc="20" dirty="0">
                <a:latin typeface="Microsoft Sans Serif"/>
                <a:cs typeface="Microsoft Sans Serif"/>
              </a:rPr>
              <a:t>potencial relacionado </a:t>
            </a:r>
            <a:r>
              <a:rPr sz="650" spc="15" dirty="0">
                <a:latin typeface="Microsoft Sans Serif"/>
                <a:cs typeface="Microsoft Sans Serif"/>
              </a:rPr>
              <a:t>con </a:t>
            </a:r>
            <a:r>
              <a:rPr sz="650" spc="10" dirty="0">
                <a:latin typeface="Microsoft Sans Serif"/>
                <a:cs typeface="Microsoft Sans Serif"/>
              </a:rPr>
              <a:t>esta </a:t>
            </a:r>
            <a:r>
              <a:rPr sz="650" spc="15" dirty="0">
                <a:latin typeface="Microsoft Sans Serif"/>
                <a:cs typeface="Microsoft Sans Serif"/>
              </a:rPr>
              <a:t> </a:t>
            </a:r>
            <a:r>
              <a:rPr sz="650" spc="25" dirty="0">
                <a:latin typeface="Microsoft Sans Serif"/>
                <a:cs typeface="Microsoft Sans Serif"/>
              </a:rPr>
              <a:t>configuración </a:t>
            </a:r>
            <a:r>
              <a:rPr sz="650" spc="-5" dirty="0">
                <a:latin typeface="Microsoft Sans Serif"/>
                <a:cs typeface="Microsoft Sans Serif"/>
              </a:rPr>
              <a:t>es </a:t>
            </a:r>
            <a:r>
              <a:rPr sz="650" spc="25" dirty="0">
                <a:latin typeface="Microsoft Sans Serif"/>
                <a:cs typeface="Microsoft Sans Serif"/>
              </a:rPr>
              <a:t>que </a:t>
            </a:r>
            <a:r>
              <a:rPr sz="650" spc="10" dirty="0">
                <a:latin typeface="Microsoft Sans Serif"/>
                <a:cs typeface="Microsoft Sans Serif"/>
              </a:rPr>
              <a:t>la </a:t>
            </a:r>
            <a:r>
              <a:rPr sz="650" spc="25" dirty="0">
                <a:latin typeface="Microsoft Sans Serif"/>
                <a:cs typeface="Microsoft Sans Serif"/>
              </a:rPr>
              <a:t>corrosión </a:t>
            </a:r>
            <a:r>
              <a:rPr sz="650" spc="30" dirty="0">
                <a:latin typeface="Microsoft Sans Serif"/>
                <a:cs typeface="Microsoft Sans Serif"/>
              </a:rPr>
              <a:t>o </a:t>
            </a:r>
            <a:r>
              <a:rPr sz="650" spc="10" dirty="0">
                <a:latin typeface="Microsoft Sans Serif"/>
                <a:cs typeface="Microsoft Sans Serif"/>
              </a:rPr>
              <a:t>el </a:t>
            </a:r>
            <a:r>
              <a:rPr sz="650" spc="25" dirty="0">
                <a:latin typeface="Microsoft Sans Serif"/>
                <a:cs typeface="Microsoft Sans Serif"/>
              </a:rPr>
              <a:t>mal </a:t>
            </a:r>
            <a:r>
              <a:rPr sz="650" spc="20" dirty="0">
                <a:latin typeface="Microsoft Sans Serif"/>
                <a:cs typeface="Microsoft Sans Serif"/>
              </a:rPr>
              <a:t>contacto de </a:t>
            </a:r>
            <a:r>
              <a:rPr sz="650" dirty="0">
                <a:latin typeface="Microsoft Sans Serif"/>
                <a:cs typeface="Microsoft Sans Serif"/>
              </a:rPr>
              <a:t>las </a:t>
            </a:r>
            <a:r>
              <a:rPr sz="650" spc="5" dirty="0">
                <a:latin typeface="Microsoft Sans Serif"/>
                <a:cs typeface="Microsoft Sans Serif"/>
              </a:rPr>
              <a:t>clavijas </a:t>
            </a:r>
            <a:r>
              <a:rPr sz="650" spc="20" dirty="0">
                <a:latin typeface="Microsoft Sans Serif"/>
                <a:cs typeface="Microsoft Sans Serif"/>
              </a:rPr>
              <a:t>del </a:t>
            </a:r>
            <a:r>
              <a:rPr sz="650" spc="-40" dirty="0">
                <a:latin typeface="Microsoft Sans Serif"/>
                <a:cs typeface="Microsoft Sans Serif"/>
              </a:rPr>
              <a:t>VT </a:t>
            </a:r>
            <a:r>
              <a:rPr sz="650" spc="25" dirty="0">
                <a:latin typeface="Microsoft Sans Serif"/>
                <a:cs typeface="Microsoft Sans Serif"/>
              </a:rPr>
              <a:t>pueden </a:t>
            </a:r>
            <a:r>
              <a:rPr sz="650" spc="30" dirty="0">
                <a:latin typeface="Microsoft Sans Serif"/>
                <a:cs typeface="Microsoft Sans Serif"/>
              </a:rPr>
              <a:t> </a:t>
            </a:r>
            <a:r>
              <a:rPr sz="650" spc="25" dirty="0">
                <a:latin typeface="Microsoft Sans Serif"/>
                <a:cs typeface="Microsoft Sans Serif"/>
              </a:rPr>
              <a:t>provocar una </a:t>
            </a:r>
            <a:r>
              <a:rPr sz="650" spc="10" dirty="0">
                <a:latin typeface="Microsoft Sans Serif"/>
                <a:cs typeface="Microsoft Sans Serif"/>
              </a:rPr>
              <a:t>caída </a:t>
            </a:r>
            <a:r>
              <a:rPr sz="650" spc="20" dirty="0">
                <a:latin typeface="Microsoft Sans Serif"/>
                <a:cs typeface="Microsoft Sans Serif"/>
              </a:rPr>
              <a:t>de </a:t>
            </a:r>
            <a:r>
              <a:rPr sz="650" spc="15" dirty="0">
                <a:latin typeface="Microsoft Sans Serif"/>
                <a:cs typeface="Microsoft Sans Serif"/>
              </a:rPr>
              <a:t>voltaje </a:t>
            </a:r>
            <a:r>
              <a:rPr sz="650" spc="20" dirty="0">
                <a:latin typeface="Microsoft Sans Serif"/>
                <a:cs typeface="Microsoft Sans Serif"/>
              </a:rPr>
              <a:t>en </a:t>
            </a:r>
            <a:r>
              <a:rPr sz="650" spc="10" dirty="0">
                <a:latin typeface="Microsoft Sans Serif"/>
                <a:cs typeface="Microsoft Sans Serif"/>
              </a:rPr>
              <a:t>el </a:t>
            </a:r>
            <a:r>
              <a:rPr sz="650" spc="20" dirty="0">
                <a:latin typeface="Microsoft Sans Serif"/>
                <a:cs typeface="Microsoft Sans Serif"/>
              </a:rPr>
              <a:t>circuito. </a:t>
            </a:r>
            <a:r>
              <a:rPr sz="650" spc="-10" dirty="0">
                <a:latin typeface="Microsoft Sans Serif"/>
                <a:cs typeface="Microsoft Sans Serif"/>
              </a:rPr>
              <a:t>Esta </a:t>
            </a:r>
            <a:r>
              <a:rPr sz="650" spc="10" dirty="0">
                <a:latin typeface="Microsoft Sans Serif"/>
                <a:cs typeface="Microsoft Sans Serif"/>
              </a:rPr>
              <a:t>caída </a:t>
            </a:r>
            <a:r>
              <a:rPr sz="650" spc="25" dirty="0">
                <a:latin typeface="Microsoft Sans Serif"/>
                <a:cs typeface="Microsoft Sans Serif"/>
              </a:rPr>
              <a:t>puede </a:t>
            </a:r>
            <a:r>
              <a:rPr sz="650" spc="10" dirty="0">
                <a:latin typeface="Microsoft Sans Serif"/>
                <a:cs typeface="Microsoft Sans Serif"/>
              </a:rPr>
              <a:t>ser </a:t>
            </a:r>
            <a:r>
              <a:rPr sz="650" spc="25" dirty="0">
                <a:latin typeface="Microsoft Sans Serif"/>
                <a:cs typeface="Microsoft Sans Serif"/>
              </a:rPr>
              <a:t>lo </a:t>
            </a:r>
            <a:r>
              <a:rPr sz="650" spc="30" dirty="0">
                <a:latin typeface="Microsoft Sans Serif"/>
                <a:cs typeface="Microsoft Sans Serif"/>
              </a:rPr>
              <a:t> </a:t>
            </a:r>
            <a:r>
              <a:rPr sz="650" spc="20" dirty="0">
                <a:latin typeface="Microsoft Sans Serif"/>
                <a:cs typeface="Microsoft Sans Serif"/>
              </a:rPr>
              <a:t>suficientemente </a:t>
            </a:r>
            <a:r>
              <a:rPr sz="650" spc="15" dirty="0">
                <a:latin typeface="Microsoft Sans Serif"/>
                <a:cs typeface="Microsoft Sans Serif"/>
              </a:rPr>
              <a:t>significativa </a:t>
            </a:r>
            <a:r>
              <a:rPr sz="650" spc="25" dirty="0">
                <a:latin typeface="Microsoft Sans Serif"/>
                <a:cs typeface="Microsoft Sans Serif"/>
              </a:rPr>
              <a:t>como </a:t>
            </a:r>
            <a:r>
              <a:rPr sz="650" spc="20" dirty="0">
                <a:latin typeface="Microsoft Sans Serif"/>
                <a:cs typeface="Microsoft Sans Serif"/>
              </a:rPr>
              <a:t>para </a:t>
            </a:r>
            <a:r>
              <a:rPr sz="650" spc="25" dirty="0">
                <a:latin typeface="Microsoft Sans Serif"/>
                <a:cs typeface="Microsoft Sans Serif"/>
              </a:rPr>
              <a:t>provocar </a:t>
            </a:r>
            <a:r>
              <a:rPr sz="650" spc="40" dirty="0">
                <a:latin typeface="Microsoft Sans Serif"/>
                <a:cs typeface="Microsoft Sans Serif"/>
              </a:rPr>
              <a:t>un </a:t>
            </a:r>
            <a:r>
              <a:rPr sz="650" spc="20" dirty="0">
                <a:latin typeface="Microsoft Sans Serif"/>
                <a:cs typeface="Microsoft Sans Serif"/>
              </a:rPr>
              <a:t>descontrol del </a:t>
            </a:r>
            <a:r>
              <a:rPr sz="650" spc="30" dirty="0">
                <a:latin typeface="Microsoft Sans Serif"/>
                <a:cs typeface="Microsoft Sans Serif"/>
              </a:rPr>
              <a:t>regulador </a:t>
            </a:r>
            <a:r>
              <a:rPr sz="650" spc="35" dirty="0">
                <a:latin typeface="Microsoft Sans Serif"/>
                <a:cs typeface="Microsoft Sans Serif"/>
              </a:rPr>
              <a:t> </a:t>
            </a:r>
            <a:r>
              <a:rPr sz="650" spc="10" dirty="0">
                <a:latin typeface="Microsoft Sans Serif"/>
                <a:cs typeface="Microsoft Sans Serif"/>
              </a:rPr>
              <a:t>(sobreexcitación),</a:t>
            </a:r>
            <a:r>
              <a:rPr sz="650" dirty="0">
                <a:latin typeface="Microsoft Sans Serif"/>
                <a:cs typeface="Microsoft Sans Serif"/>
              </a:rPr>
              <a:t> </a:t>
            </a:r>
            <a:r>
              <a:rPr sz="650" spc="30" dirty="0">
                <a:latin typeface="Microsoft Sans Serif"/>
                <a:cs typeface="Microsoft Sans Serif"/>
              </a:rPr>
              <a:t>pero</a:t>
            </a:r>
            <a:r>
              <a:rPr sz="650" dirty="0">
                <a:latin typeface="Microsoft Sans Serif"/>
                <a:cs typeface="Microsoft Sans Serif"/>
              </a:rPr>
              <a:t> </a:t>
            </a:r>
            <a:r>
              <a:rPr sz="650" spc="20" dirty="0">
                <a:latin typeface="Microsoft Sans Serif"/>
                <a:cs typeface="Microsoft Sans Serif"/>
              </a:rPr>
              <a:t>demasiado</a:t>
            </a:r>
            <a:r>
              <a:rPr sz="650" dirty="0">
                <a:latin typeface="Microsoft Sans Serif"/>
                <a:cs typeface="Microsoft Sans Serif"/>
              </a:rPr>
              <a:t> </a:t>
            </a:r>
            <a:r>
              <a:rPr sz="650" spc="20" dirty="0">
                <a:latin typeface="Microsoft Sans Serif"/>
                <a:cs typeface="Microsoft Sans Serif"/>
              </a:rPr>
              <a:t>pequeña</a:t>
            </a:r>
            <a:r>
              <a:rPr sz="650" dirty="0">
                <a:latin typeface="Microsoft Sans Serif"/>
                <a:cs typeface="Microsoft Sans Serif"/>
              </a:rPr>
              <a:t> </a:t>
            </a:r>
            <a:r>
              <a:rPr sz="650" spc="20" dirty="0">
                <a:latin typeface="Microsoft Sans Serif"/>
                <a:cs typeface="Microsoft Sans Serif"/>
              </a:rPr>
              <a:t>para</a:t>
            </a:r>
            <a:r>
              <a:rPr sz="650" dirty="0">
                <a:latin typeface="Microsoft Sans Serif"/>
                <a:cs typeface="Microsoft Sans Serif"/>
              </a:rPr>
              <a:t> </a:t>
            </a:r>
            <a:r>
              <a:rPr sz="650" spc="25" dirty="0">
                <a:latin typeface="Microsoft Sans Serif"/>
                <a:cs typeface="Microsoft Sans Serif"/>
              </a:rPr>
              <a:t>que</a:t>
            </a:r>
            <a:r>
              <a:rPr sz="650" dirty="0">
                <a:latin typeface="Microsoft Sans Serif"/>
                <a:cs typeface="Microsoft Sans Serif"/>
              </a:rPr>
              <a:t> </a:t>
            </a:r>
            <a:r>
              <a:rPr sz="650" spc="10" dirty="0">
                <a:latin typeface="Microsoft Sans Serif"/>
                <a:cs typeface="Microsoft Sans Serif"/>
              </a:rPr>
              <a:t>la</a:t>
            </a:r>
            <a:r>
              <a:rPr sz="650" spc="5" dirty="0">
                <a:latin typeface="Microsoft Sans Serif"/>
                <a:cs typeface="Microsoft Sans Serif"/>
              </a:rPr>
              <a:t> </a:t>
            </a:r>
            <a:r>
              <a:rPr sz="650" spc="20" dirty="0">
                <a:latin typeface="Microsoft Sans Serif"/>
                <a:cs typeface="Microsoft Sans Serif"/>
              </a:rPr>
              <a:t>detecte</a:t>
            </a:r>
            <a:r>
              <a:rPr sz="650" dirty="0">
                <a:latin typeface="Microsoft Sans Serif"/>
                <a:cs typeface="Microsoft Sans Serif"/>
              </a:rPr>
              <a:t> </a:t>
            </a:r>
            <a:r>
              <a:rPr sz="650" spc="10" dirty="0">
                <a:latin typeface="Microsoft Sans Serif"/>
                <a:cs typeface="Microsoft Sans Serif"/>
              </a:rPr>
              <a:t>el</a:t>
            </a:r>
            <a:r>
              <a:rPr sz="650" dirty="0">
                <a:latin typeface="Microsoft Sans Serif"/>
                <a:cs typeface="Microsoft Sans Serif"/>
              </a:rPr>
              <a:t> </a:t>
            </a:r>
            <a:r>
              <a:rPr sz="650" spc="15" dirty="0">
                <a:latin typeface="Microsoft Sans Serif"/>
                <a:cs typeface="Microsoft Sans Serif"/>
              </a:rPr>
              <a:t>relé.</a:t>
            </a:r>
            <a:r>
              <a:rPr sz="650" dirty="0">
                <a:latin typeface="Microsoft Sans Serif"/>
                <a:cs typeface="Microsoft Sans Serif"/>
              </a:rPr>
              <a:t> Para </a:t>
            </a:r>
            <a:r>
              <a:rPr sz="650" spc="5" dirty="0">
                <a:latin typeface="Microsoft Sans Serif"/>
                <a:cs typeface="Microsoft Sans Serif"/>
              </a:rPr>
              <a:t>estas </a:t>
            </a:r>
            <a:r>
              <a:rPr sz="650" spc="-155" dirty="0">
                <a:latin typeface="Microsoft Sans Serif"/>
                <a:cs typeface="Microsoft Sans Serif"/>
              </a:rPr>
              <a:t> </a:t>
            </a:r>
            <a:r>
              <a:rPr sz="650" spc="10" dirty="0">
                <a:latin typeface="Microsoft Sans Serif"/>
                <a:cs typeface="Microsoft Sans Serif"/>
              </a:rPr>
              <a:t>aplicaciones, </a:t>
            </a:r>
            <a:r>
              <a:rPr sz="650" spc="-5" dirty="0">
                <a:latin typeface="Microsoft Sans Serif"/>
                <a:cs typeface="Microsoft Sans Serif"/>
              </a:rPr>
              <a:t>se </a:t>
            </a:r>
            <a:r>
              <a:rPr sz="650" spc="20" dirty="0">
                <a:latin typeface="Microsoft Sans Serif"/>
                <a:cs typeface="Microsoft Sans Serif"/>
              </a:rPr>
              <a:t>debe considerar </a:t>
            </a:r>
            <a:r>
              <a:rPr sz="650" spc="25" dirty="0">
                <a:latin typeface="Microsoft Sans Serif"/>
                <a:cs typeface="Microsoft Sans Serif"/>
              </a:rPr>
              <a:t>una configuración </a:t>
            </a:r>
            <a:r>
              <a:rPr sz="650" spc="15" dirty="0">
                <a:latin typeface="Microsoft Sans Serif"/>
                <a:cs typeface="Microsoft Sans Serif"/>
              </a:rPr>
              <a:t>más baja </a:t>
            </a:r>
            <a:r>
              <a:rPr sz="650" spc="30" dirty="0">
                <a:latin typeface="Microsoft Sans Serif"/>
                <a:cs typeface="Microsoft Sans Serif"/>
              </a:rPr>
              <a:t>o </a:t>
            </a:r>
            <a:r>
              <a:rPr sz="650" spc="40" dirty="0">
                <a:latin typeface="Microsoft Sans Serif"/>
                <a:cs typeface="Microsoft Sans Serif"/>
              </a:rPr>
              <a:t>un </a:t>
            </a:r>
            <a:r>
              <a:rPr sz="650" spc="20" dirty="0">
                <a:latin typeface="Microsoft Sans Serif"/>
                <a:cs typeface="Microsoft Sans Serif"/>
              </a:rPr>
              <a:t>esquema de </a:t>
            </a:r>
            <a:r>
              <a:rPr sz="650" spc="25" dirty="0">
                <a:latin typeface="Microsoft Sans Serif"/>
                <a:cs typeface="Microsoft Sans Serif"/>
              </a:rPr>
              <a:t> </a:t>
            </a:r>
            <a:r>
              <a:rPr sz="650" spc="15" dirty="0">
                <a:latin typeface="Microsoft Sans Serif"/>
                <a:cs typeface="Microsoft Sans Serif"/>
              </a:rPr>
              <a:t>detección</a:t>
            </a:r>
            <a:r>
              <a:rPr sz="650" spc="-10" dirty="0">
                <a:latin typeface="Microsoft Sans Serif"/>
                <a:cs typeface="Microsoft Sans Serif"/>
              </a:rPr>
              <a:t> </a:t>
            </a:r>
            <a:r>
              <a:rPr sz="650" spc="20" dirty="0">
                <a:latin typeface="Microsoft Sans Serif"/>
                <a:cs typeface="Microsoft Sans Serif"/>
              </a:rPr>
              <a:t>alternativo.</a:t>
            </a:r>
            <a:endParaRPr sz="650">
              <a:latin typeface="Microsoft Sans Serif"/>
              <a:cs typeface="Microsoft Sans Serif"/>
            </a:endParaRPr>
          </a:p>
        </p:txBody>
      </p:sp>
      <p:sp>
        <p:nvSpPr>
          <p:cNvPr id="97" name="object 97"/>
          <p:cNvSpPr txBox="1"/>
          <p:nvPr/>
        </p:nvSpPr>
        <p:spPr>
          <a:xfrm>
            <a:off x="1415217" y="3473199"/>
            <a:ext cx="7401799" cy="1248932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R="58419" algn="ctr">
              <a:lnSpc>
                <a:spcPct val="100000"/>
              </a:lnSpc>
              <a:spcBef>
                <a:spcPts val="100"/>
              </a:spcBef>
            </a:pPr>
            <a:r>
              <a:rPr sz="800" spc="20" dirty="0">
                <a:latin typeface="Microsoft Sans Serif"/>
                <a:cs typeface="Microsoft Sans Serif"/>
              </a:rPr>
              <a:t>yo</a:t>
            </a:r>
            <a:r>
              <a:rPr sz="800" spc="-20" dirty="0">
                <a:latin typeface="Microsoft Sans Serif"/>
                <a:cs typeface="Microsoft Sans Serif"/>
              </a:rPr>
              <a:t> </a:t>
            </a:r>
            <a:r>
              <a:rPr sz="800" spc="-10" dirty="0">
                <a:latin typeface="Microsoft Sans Serif"/>
                <a:cs typeface="Microsoft Sans Serif"/>
              </a:rPr>
              <a:t>yo</a:t>
            </a:r>
            <a:r>
              <a:rPr sz="650" spc="-10" dirty="0">
                <a:latin typeface="Microsoft Sans Serif"/>
                <a:cs typeface="Microsoft Sans Serif"/>
              </a:rPr>
              <a:t>NTRODUCCIÓN</a:t>
            </a:r>
            <a:endParaRPr sz="650">
              <a:latin typeface="Microsoft Sans Serif"/>
              <a:cs typeface="Microsoft Sans Serif"/>
            </a:endParaRPr>
          </a:p>
          <a:p>
            <a:pPr marL="12700" marR="5080" indent="154940">
              <a:lnSpc>
                <a:spcPct val="133400"/>
              </a:lnSpc>
              <a:spcBef>
                <a:spcPts val="325"/>
              </a:spcBef>
            </a:pPr>
            <a:r>
              <a:rPr sz="750" spc="-20" dirty="0">
                <a:latin typeface="Microsoft Sans Serif"/>
                <a:cs typeface="Microsoft Sans Serif"/>
              </a:rPr>
              <a:t>En </a:t>
            </a:r>
            <a:r>
              <a:rPr sz="750" spc="25" dirty="0">
                <a:latin typeface="Microsoft Sans Serif"/>
                <a:cs typeface="Microsoft Sans Serif"/>
              </a:rPr>
              <a:t>generadores </a:t>
            </a:r>
            <a:r>
              <a:rPr sz="750" spc="20" dirty="0">
                <a:latin typeface="Microsoft Sans Serif"/>
                <a:cs typeface="Microsoft Sans Serif"/>
              </a:rPr>
              <a:t>más grandes, </a:t>
            </a:r>
            <a:r>
              <a:rPr sz="750" spc="35" dirty="0">
                <a:latin typeface="Microsoft Sans Serif"/>
                <a:cs typeface="Microsoft Sans Serif"/>
              </a:rPr>
              <a:t>comúnmente </a:t>
            </a:r>
            <a:r>
              <a:rPr sz="750" spc="-5" dirty="0">
                <a:latin typeface="Microsoft Sans Serif"/>
                <a:cs typeface="Microsoft Sans Serif"/>
              </a:rPr>
              <a:t>se </a:t>
            </a:r>
            <a:r>
              <a:rPr sz="750" spc="20" dirty="0">
                <a:latin typeface="Microsoft Sans Serif"/>
                <a:cs typeface="Microsoft Sans Serif"/>
              </a:rPr>
              <a:t>usan dos </a:t>
            </a:r>
            <a:r>
              <a:rPr sz="750" spc="35" dirty="0">
                <a:latin typeface="Microsoft Sans Serif"/>
                <a:cs typeface="Microsoft Sans Serif"/>
              </a:rPr>
              <a:t>o </a:t>
            </a:r>
            <a:r>
              <a:rPr sz="750" spc="20" dirty="0">
                <a:latin typeface="Microsoft Sans Serif"/>
                <a:cs typeface="Microsoft Sans Serif"/>
              </a:rPr>
              <a:t>más </a:t>
            </a:r>
            <a:r>
              <a:rPr sz="750" spc="25" dirty="0">
                <a:latin typeface="Microsoft Sans Serif"/>
                <a:cs typeface="Microsoft Sans Serif"/>
              </a:rPr>
              <a:t> conjuntos de </a:t>
            </a:r>
            <a:r>
              <a:rPr sz="750" spc="30" dirty="0">
                <a:latin typeface="Microsoft Sans Serif"/>
                <a:cs typeface="Microsoft Sans Serif"/>
              </a:rPr>
              <a:t>transformadores </a:t>
            </a:r>
            <a:r>
              <a:rPr sz="750" spc="25" dirty="0">
                <a:latin typeface="Microsoft Sans Serif"/>
                <a:cs typeface="Microsoft Sans Serif"/>
              </a:rPr>
              <a:t>de </a:t>
            </a:r>
            <a:r>
              <a:rPr sz="750" spc="20" dirty="0">
                <a:latin typeface="Microsoft Sans Serif"/>
                <a:cs typeface="Microsoft Sans Serif"/>
              </a:rPr>
              <a:t>voltaje </a:t>
            </a:r>
            <a:r>
              <a:rPr sz="750" spc="-40" dirty="0">
                <a:latin typeface="Microsoft Sans Serif"/>
                <a:cs typeface="Microsoft Sans Serif"/>
              </a:rPr>
              <a:t>(VT) </a:t>
            </a:r>
            <a:r>
              <a:rPr sz="750" spc="25" dirty="0">
                <a:latin typeface="Microsoft Sans Serif"/>
                <a:cs typeface="Microsoft Sans Serif"/>
              </a:rPr>
              <a:t>en </a:t>
            </a:r>
            <a:r>
              <a:rPr sz="750" spc="10" dirty="0">
                <a:latin typeface="Microsoft Sans Serif"/>
                <a:cs typeface="Microsoft Sans Serif"/>
              </a:rPr>
              <a:t>la </a:t>
            </a:r>
            <a:r>
              <a:rPr sz="750" spc="15" dirty="0">
                <a:latin typeface="Microsoft Sans Serif"/>
                <a:cs typeface="Microsoft Sans Serif"/>
              </a:rPr>
              <a:t>zona </a:t>
            </a:r>
            <a:r>
              <a:rPr sz="750" spc="25" dirty="0">
                <a:latin typeface="Microsoft Sans Serif"/>
                <a:cs typeface="Microsoft Sans Serif"/>
              </a:rPr>
              <a:t>de protección </a:t>
            </a:r>
            <a:r>
              <a:rPr sz="750" spc="30" dirty="0">
                <a:latin typeface="Microsoft Sans Serif"/>
                <a:cs typeface="Microsoft Sans Serif"/>
              </a:rPr>
              <a:t> </a:t>
            </a:r>
            <a:r>
              <a:rPr sz="750" spc="20" dirty="0">
                <a:latin typeface="Microsoft Sans Serif"/>
                <a:cs typeface="Microsoft Sans Serif"/>
              </a:rPr>
              <a:t>del </a:t>
            </a:r>
            <a:r>
              <a:rPr sz="750" spc="25" dirty="0">
                <a:latin typeface="Microsoft Sans Serif"/>
                <a:cs typeface="Microsoft Sans Serif"/>
              </a:rPr>
              <a:t>generador. </a:t>
            </a:r>
            <a:r>
              <a:rPr sz="750" spc="-5" dirty="0">
                <a:latin typeface="Microsoft Sans Serif"/>
                <a:cs typeface="Microsoft Sans Serif"/>
              </a:rPr>
              <a:t>Los </a:t>
            </a:r>
            <a:r>
              <a:rPr sz="750" spc="-50" dirty="0">
                <a:latin typeface="Microsoft Sans Serif"/>
                <a:cs typeface="Microsoft Sans Serif"/>
              </a:rPr>
              <a:t>VT </a:t>
            </a:r>
            <a:r>
              <a:rPr sz="750" spc="30" dirty="0">
                <a:latin typeface="Microsoft Sans Serif"/>
                <a:cs typeface="Microsoft Sans Serif"/>
              </a:rPr>
              <a:t>generalmente </a:t>
            </a:r>
            <a:r>
              <a:rPr sz="750" spc="20" dirty="0">
                <a:latin typeface="Microsoft Sans Serif"/>
                <a:cs typeface="Microsoft Sans Serif"/>
              </a:rPr>
              <a:t>están </a:t>
            </a:r>
            <a:r>
              <a:rPr sz="750" spc="15" dirty="0">
                <a:latin typeface="Microsoft Sans Serif"/>
                <a:cs typeface="Microsoft Sans Serif"/>
              </a:rPr>
              <a:t>conectados </a:t>
            </a:r>
            <a:r>
              <a:rPr sz="750" spc="25" dirty="0">
                <a:latin typeface="Microsoft Sans Serif"/>
                <a:cs typeface="Microsoft Sans Serif"/>
              </a:rPr>
              <a:t>en </a:t>
            </a:r>
            <a:r>
              <a:rPr sz="750" spc="20" dirty="0">
                <a:latin typeface="Microsoft Sans Serif"/>
                <a:cs typeface="Microsoft Sans Serif"/>
              </a:rPr>
              <a:t>estrella </a:t>
            </a:r>
            <a:r>
              <a:rPr sz="750" dirty="0">
                <a:latin typeface="Microsoft Sans Serif"/>
                <a:cs typeface="Microsoft Sans Serif"/>
              </a:rPr>
              <a:t>a </a:t>
            </a:r>
            <a:r>
              <a:rPr sz="750" spc="5" dirty="0">
                <a:latin typeface="Microsoft Sans Serif"/>
                <a:cs typeface="Microsoft Sans Serif"/>
              </a:rPr>
              <a:t> </a:t>
            </a:r>
            <a:r>
              <a:rPr sz="750" spc="25" dirty="0">
                <a:latin typeface="Microsoft Sans Serif"/>
                <a:cs typeface="Microsoft Sans Serif"/>
              </a:rPr>
              <a:t>tierra, </a:t>
            </a:r>
            <a:r>
              <a:rPr sz="750" spc="40" dirty="0">
                <a:latin typeface="Microsoft Sans Serif"/>
                <a:cs typeface="Microsoft Sans Serif"/>
              </a:rPr>
              <a:t>normalmente </a:t>
            </a:r>
            <a:r>
              <a:rPr sz="750" spc="30" dirty="0">
                <a:latin typeface="Microsoft Sans Serif"/>
                <a:cs typeface="Microsoft Sans Serif"/>
              </a:rPr>
              <a:t>tienen </a:t>
            </a:r>
            <a:r>
              <a:rPr sz="750" spc="15" dirty="0">
                <a:latin typeface="Microsoft Sans Serif"/>
                <a:cs typeface="Microsoft Sans Serif"/>
              </a:rPr>
              <a:t>fusibles secundarios </a:t>
            </a:r>
            <a:r>
              <a:rPr sz="750" spc="35" dirty="0">
                <a:latin typeface="Microsoft Sans Serif"/>
                <a:cs typeface="Microsoft Sans Serif"/>
              </a:rPr>
              <a:t>o </a:t>
            </a:r>
            <a:r>
              <a:rPr sz="750" spc="25" dirty="0">
                <a:latin typeface="Microsoft Sans Serif"/>
                <a:cs typeface="Microsoft Sans Serif"/>
              </a:rPr>
              <a:t>disyuntores </a:t>
            </a:r>
            <a:r>
              <a:rPr sz="750" spc="5" dirty="0">
                <a:latin typeface="Microsoft Sans Serif"/>
                <a:cs typeface="Microsoft Sans Serif"/>
              </a:rPr>
              <a:t>y </a:t>
            </a:r>
            <a:r>
              <a:rPr sz="750" spc="10" dirty="0">
                <a:latin typeface="Microsoft Sans Serif"/>
                <a:cs typeface="Microsoft Sans Serif"/>
              </a:rPr>
              <a:t> </a:t>
            </a:r>
            <a:r>
              <a:rPr sz="750" spc="25" dirty="0">
                <a:latin typeface="Microsoft Sans Serif"/>
                <a:cs typeface="Microsoft Sans Serif"/>
              </a:rPr>
              <a:t>posiblemente </a:t>
            </a:r>
            <a:r>
              <a:rPr sz="750" spc="30" dirty="0">
                <a:latin typeface="Microsoft Sans Serif"/>
                <a:cs typeface="Microsoft Sans Serif"/>
              </a:rPr>
              <a:t>tengan </a:t>
            </a:r>
            <a:r>
              <a:rPr sz="750" spc="15" dirty="0">
                <a:latin typeface="Microsoft Sans Serif"/>
                <a:cs typeface="Microsoft Sans Serif"/>
              </a:rPr>
              <a:t>fusibles </a:t>
            </a:r>
            <a:r>
              <a:rPr sz="750" spc="30" dirty="0">
                <a:latin typeface="Microsoft Sans Serif"/>
                <a:cs typeface="Microsoft Sans Serif"/>
              </a:rPr>
              <a:t>primarios. </a:t>
            </a:r>
            <a:r>
              <a:rPr sz="750" spc="-5" dirty="0">
                <a:latin typeface="Microsoft Sans Serif"/>
                <a:cs typeface="Microsoft Sans Serif"/>
              </a:rPr>
              <a:t>Estos </a:t>
            </a:r>
            <a:r>
              <a:rPr sz="750" spc="-50" dirty="0">
                <a:latin typeface="Microsoft Sans Serif"/>
                <a:cs typeface="Microsoft Sans Serif"/>
              </a:rPr>
              <a:t>VT </a:t>
            </a:r>
            <a:r>
              <a:rPr sz="750" spc="35" dirty="0">
                <a:latin typeface="Microsoft Sans Serif"/>
                <a:cs typeface="Microsoft Sans Serif"/>
              </a:rPr>
              <a:t>proporcionan </a:t>
            </a:r>
            <a:r>
              <a:rPr sz="750" spc="40" dirty="0">
                <a:latin typeface="Microsoft Sans Serif"/>
                <a:cs typeface="Microsoft Sans Serif"/>
              </a:rPr>
              <a:t> </a:t>
            </a:r>
            <a:r>
              <a:rPr sz="750" spc="25" dirty="0">
                <a:latin typeface="Microsoft Sans Serif"/>
                <a:cs typeface="Microsoft Sans Serif"/>
              </a:rPr>
              <a:t>potencial </a:t>
            </a:r>
            <a:r>
              <a:rPr sz="750" dirty="0">
                <a:latin typeface="Microsoft Sans Serif"/>
                <a:cs typeface="Microsoft Sans Serif"/>
              </a:rPr>
              <a:t>a </a:t>
            </a:r>
            <a:r>
              <a:rPr sz="750" spc="15" dirty="0">
                <a:latin typeface="Microsoft Sans Serif"/>
                <a:cs typeface="Microsoft Sans Serif"/>
              </a:rPr>
              <a:t>varios relés </a:t>
            </a:r>
            <a:r>
              <a:rPr sz="750" spc="25" dirty="0">
                <a:latin typeface="Microsoft Sans Serif"/>
                <a:cs typeface="Microsoft Sans Serif"/>
              </a:rPr>
              <a:t>de protección </a:t>
            </a:r>
            <a:r>
              <a:rPr sz="750" spc="5" dirty="0">
                <a:latin typeface="Microsoft Sans Serif"/>
                <a:cs typeface="Microsoft Sans Serif"/>
              </a:rPr>
              <a:t>y </a:t>
            </a:r>
            <a:r>
              <a:rPr sz="750" spc="10" dirty="0">
                <a:latin typeface="Microsoft Sans Serif"/>
                <a:cs typeface="Microsoft Sans Serif"/>
              </a:rPr>
              <a:t>al </a:t>
            </a:r>
            <a:r>
              <a:rPr sz="750" spc="35" dirty="0">
                <a:latin typeface="Microsoft Sans Serif"/>
                <a:cs typeface="Microsoft Sans Serif"/>
              </a:rPr>
              <a:t>regulador </a:t>
            </a:r>
            <a:r>
              <a:rPr sz="750" spc="25" dirty="0">
                <a:latin typeface="Microsoft Sans Serif"/>
                <a:cs typeface="Microsoft Sans Serif"/>
              </a:rPr>
              <a:t>de </a:t>
            </a:r>
            <a:r>
              <a:rPr sz="750" spc="15" dirty="0">
                <a:latin typeface="Microsoft Sans Serif"/>
                <a:cs typeface="Microsoft Sans Serif"/>
              </a:rPr>
              <a:t>voltaje. </a:t>
            </a:r>
            <a:r>
              <a:rPr sz="750" spc="-35" dirty="0">
                <a:latin typeface="Microsoft Sans Serif"/>
                <a:cs typeface="Microsoft Sans Serif"/>
              </a:rPr>
              <a:t>Si </a:t>
            </a:r>
            <a:r>
              <a:rPr sz="750" spc="-5" dirty="0">
                <a:latin typeface="Microsoft Sans Serif"/>
                <a:cs typeface="Microsoft Sans Serif"/>
              </a:rPr>
              <a:t>se </a:t>
            </a:r>
            <a:r>
              <a:rPr sz="750" dirty="0">
                <a:latin typeface="Microsoft Sans Serif"/>
                <a:cs typeface="Microsoft Sans Serif"/>
              </a:rPr>
              <a:t> </a:t>
            </a:r>
            <a:r>
              <a:rPr sz="750" spc="35" dirty="0">
                <a:latin typeface="Microsoft Sans Serif"/>
                <a:cs typeface="Microsoft Sans Serif"/>
              </a:rPr>
              <a:t>funde</a:t>
            </a:r>
            <a:r>
              <a:rPr sz="750" dirty="0">
                <a:latin typeface="Microsoft Sans Serif"/>
                <a:cs typeface="Microsoft Sans Serif"/>
              </a:rPr>
              <a:t> </a:t>
            </a:r>
            <a:r>
              <a:rPr sz="750" spc="45" dirty="0">
                <a:latin typeface="Microsoft Sans Serif"/>
                <a:cs typeface="Microsoft Sans Serif"/>
              </a:rPr>
              <a:t>un</a:t>
            </a:r>
            <a:r>
              <a:rPr sz="750" dirty="0">
                <a:latin typeface="Microsoft Sans Serif"/>
                <a:cs typeface="Microsoft Sans Serif"/>
              </a:rPr>
              <a:t> </a:t>
            </a:r>
            <a:r>
              <a:rPr sz="750" spc="25" dirty="0">
                <a:latin typeface="Microsoft Sans Serif"/>
                <a:cs typeface="Microsoft Sans Serif"/>
              </a:rPr>
              <a:t>fusible</a:t>
            </a:r>
            <a:r>
              <a:rPr sz="750" dirty="0">
                <a:latin typeface="Microsoft Sans Serif"/>
                <a:cs typeface="Microsoft Sans Serif"/>
              </a:rPr>
              <a:t> </a:t>
            </a:r>
            <a:r>
              <a:rPr sz="750" spc="25" dirty="0">
                <a:latin typeface="Microsoft Sans Serif"/>
                <a:cs typeface="Microsoft Sans Serif"/>
              </a:rPr>
              <a:t>en</a:t>
            </a:r>
            <a:r>
              <a:rPr sz="750" spc="5" dirty="0">
                <a:latin typeface="Microsoft Sans Serif"/>
                <a:cs typeface="Microsoft Sans Serif"/>
              </a:rPr>
              <a:t> </a:t>
            </a:r>
            <a:r>
              <a:rPr sz="750" spc="10" dirty="0">
                <a:latin typeface="Microsoft Sans Serif"/>
                <a:cs typeface="Microsoft Sans Serif"/>
              </a:rPr>
              <a:t>los</a:t>
            </a:r>
            <a:r>
              <a:rPr sz="750" dirty="0">
                <a:latin typeface="Microsoft Sans Serif"/>
                <a:cs typeface="Microsoft Sans Serif"/>
              </a:rPr>
              <a:t> </a:t>
            </a:r>
            <a:r>
              <a:rPr sz="750" spc="20" dirty="0">
                <a:latin typeface="Microsoft Sans Serif"/>
                <a:cs typeface="Microsoft Sans Serif"/>
              </a:rPr>
              <a:t>circuitos</a:t>
            </a:r>
            <a:r>
              <a:rPr sz="750" dirty="0">
                <a:latin typeface="Microsoft Sans Serif"/>
                <a:cs typeface="Microsoft Sans Serif"/>
              </a:rPr>
              <a:t> </a:t>
            </a:r>
            <a:r>
              <a:rPr sz="750" spc="-35" dirty="0">
                <a:latin typeface="Microsoft Sans Serif"/>
                <a:cs typeface="Microsoft Sans Serif"/>
              </a:rPr>
              <a:t>VT,</a:t>
            </a:r>
            <a:r>
              <a:rPr sz="750" spc="5" dirty="0">
                <a:latin typeface="Microsoft Sans Serif"/>
                <a:cs typeface="Microsoft Sans Serif"/>
              </a:rPr>
              <a:t> </a:t>
            </a:r>
            <a:r>
              <a:rPr sz="750" spc="10" dirty="0">
                <a:latin typeface="Microsoft Sans Serif"/>
                <a:cs typeface="Microsoft Sans Serif"/>
              </a:rPr>
              <a:t>los</a:t>
            </a:r>
            <a:r>
              <a:rPr sz="750" dirty="0">
                <a:latin typeface="Microsoft Sans Serif"/>
                <a:cs typeface="Microsoft Sans Serif"/>
              </a:rPr>
              <a:t> </a:t>
            </a:r>
            <a:r>
              <a:rPr sz="750" spc="15" dirty="0">
                <a:latin typeface="Microsoft Sans Serif"/>
                <a:cs typeface="Microsoft Sans Serif"/>
              </a:rPr>
              <a:t>voltajes</a:t>
            </a:r>
            <a:r>
              <a:rPr sz="750" dirty="0">
                <a:latin typeface="Microsoft Sans Serif"/>
                <a:cs typeface="Microsoft Sans Serif"/>
              </a:rPr>
              <a:t> </a:t>
            </a:r>
            <a:r>
              <a:rPr sz="750" spc="15" dirty="0">
                <a:latin typeface="Microsoft Sans Serif"/>
                <a:cs typeface="Microsoft Sans Serif"/>
              </a:rPr>
              <a:t>secundarios</a:t>
            </a:r>
            <a:r>
              <a:rPr sz="750" spc="5" dirty="0">
                <a:latin typeface="Microsoft Sans Serif"/>
                <a:cs typeface="Microsoft Sans Serif"/>
              </a:rPr>
              <a:t> </a:t>
            </a:r>
            <a:r>
              <a:rPr sz="750" spc="15" dirty="0">
                <a:latin typeface="Microsoft Sans Serif"/>
                <a:cs typeface="Microsoft Sans Serif"/>
              </a:rPr>
              <a:t>aplicados</a:t>
            </a:r>
            <a:r>
              <a:rPr sz="750" dirty="0">
                <a:latin typeface="Microsoft Sans Serif"/>
                <a:cs typeface="Microsoft Sans Serif"/>
              </a:rPr>
              <a:t> a </a:t>
            </a:r>
            <a:r>
              <a:rPr sz="750" spc="-185" dirty="0">
                <a:latin typeface="Microsoft Sans Serif"/>
                <a:cs typeface="Microsoft Sans Serif"/>
              </a:rPr>
              <a:t> </a:t>
            </a:r>
            <a:r>
              <a:rPr sz="750" spc="10" dirty="0">
                <a:latin typeface="Microsoft Sans Serif"/>
                <a:cs typeface="Microsoft Sans Serif"/>
              </a:rPr>
              <a:t>los </a:t>
            </a:r>
            <a:r>
              <a:rPr sz="750" spc="15" dirty="0">
                <a:latin typeface="Microsoft Sans Serif"/>
                <a:cs typeface="Microsoft Sans Serif"/>
              </a:rPr>
              <a:t>relés </a:t>
            </a:r>
            <a:r>
              <a:rPr sz="750" spc="5" dirty="0">
                <a:latin typeface="Microsoft Sans Serif"/>
                <a:cs typeface="Microsoft Sans Serif"/>
              </a:rPr>
              <a:t>y </a:t>
            </a:r>
            <a:r>
              <a:rPr sz="750" spc="10" dirty="0">
                <a:latin typeface="Microsoft Sans Serif"/>
                <a:cs typeface="Microsoft Sans Serif"/>
              </a:rPr>
              <a:t>al </a:t>
            </a:r>
            <a:r>
              <a:rPr sz="750" spc="35" dirty="0">
                <a:latin typeface="Microsoft Sans Serif"/>
                <a:cs typeface="Microsoft Sans Serif"/>
              </a:rPr>
              <a:t>regulador </a:t>
            </a:r>
            <a:r>
              <a:rPr sz="750" spc="25" dirty="0">
                <a:latin typeface="Microsoft Sans Serif"/>
                <a:cs typeface="Microsoft Sans Serif"/>
              </a:rPr>
              <a:t>de </a:t>
            </a:r>
            <a:r>
              <a:rPr sz="750" spc="20" dirty="0">
                <a:latin typeface="Microsoft Sans Serif"/>
                <a:cs typeface="Microsoft Sans Serif"/>
              </a:rPr>
              <a:t>voltaje </a:t>
            </a:r>
            <a:r>
              <a:rPr sz="750" spc="-5" dirty="0">
                <a:latin typeface="Microsoft Sans Serif"/>
                <a:cs typeface="Microsoft Sans Serif"/>
              </a:rPr>
              <a:t>se </a:t>
            </a:r>
            <a:r>
              <a:rPr sz="750" spc="30" dirty="0">
                <a:latin typeface="Microsoft Sans Serif"/>
                <a:cs typeface="Microsoft Sans Serif"/>
              </a:rPr>
              <a:t>reducirán </a:t>
            </a:r>
            <a:r>
              <a:rPr sz="750" spc="25" dirty="0">
                <a:latin typeface="Microsoft Sans Serif"/>
                <a:cs typeface="Microsoft Sans Serif"/>
              </a:rPr>
              <a:t>en </a:t>
            </a:r>
            <a:r>
              <a:rPr sz="750" spc="40" dirty="0">
                <a:latin typeface="Microsoft Sans Serif"/>
                <a:cs typeface="Microsoft Sans Serif"/>
              </a:rPr>
              <a:t>magnitud </a:t>
            </a:r>
            <a:r>
              <a:rPr sz="750" spc="5" dirty="0">
                <a:latin typeface="Microsoft Sans Serif"/>
                <a:cs typeface="Microsoft Sans Serif"/>
              </a:rPr>
              <a:t>y </a:t>
            </a:r>
            <a:r>
              <a:rPr sz="750" spc="-5" dirty="0">
                <a:latin typeface="Microsoft Sans Serif"/>
                <a:cs typeface="Microsoft Sans Serif"/>
              </a:rPr>
              <a:t>se </a:t>
            </a:r>
            <a:r>
              <a:rPr sz="750" dirty="0">
                <a:latin typeface="Microsoft Sans Serif"/>
                <a:cs typeface="Microsoft Sans Serif"/>
              </a:rPr>
              <a:t> </a:t>
            </a:r>
            <a:r>
              <a:rPr sz="750" spc="15" dirty="0">
                <a:latin typeface="Microsoft Sans Serif"/>
                <a:cs typeface="Microsoft Sans Serif"/>
              </a:rPr>
              <a:t>desplazarán </a:t>
            </a:r>
            <a:r>
              <a:rPr sz="750" spc="25" dirty="0">
                <a:latin typeface="Microsoft Sans Serif"/>
                <a:cs typeface="Microsoft Sans Serif"/>
              </a:rPr>
              <a:t>en </a:t>
            </a:r>
            <a:r>
              <a:rPr sz="750" spc="30" dirty="0">
                <a:latin typeface="Microsoft Sans Serif"/>
                <a:cs typeface="Microsoft Sans Serif"/>
              </a:rPr>
              <a:t>ángulo </a:t>
            </a:r>
            <a:r>
              <a:rPr sz="750" spc="25" dirty="0">
                <a:latin typeface="Microsoft Sans Serif"/>
                <a:cs typeface="Microsoft Sans Serif"/>
              </a:rPr>
              <a:t>de </a:t>
            </a:r>
            <a:r>
              <a:rPr sz="750" spc="5" dirty="0">
                <a:latin typeface="Microsoft Sans Serif"/>
                <a:cs typeface="Microsoft Sans Serif"/>
              </a:rPr>
              <a:t>fase. </a:t>
            </a:r>
            <a:r>
              <a:rPr sz="750" spc="-10" dirty="0">
                <a:latin typeface="Microsoft Sans Serif"/>
                <a:cs typeface="Microsoft Sans Serif"/>
              </a:rPr>
              <a:t>Este </a:t>
            </a:r>
            <a:r>
              <a:rPr sz="750" spc="25" dirty="0">
                <a:latin typeface="Microsoft Sans Serif"/>
                <a:cs typeface="Microsoft Sans Serif"/>
              </a:rPr>
              <a:t>cambio en </a:t>
            </a:r>
            <a:r>
              <a:rPr sz="750" spc="10" dirty="0">
                <a:latin typeface="Microsoft Sans Serif"/>
                <a:cs typeface="Microsoft Sans Serif"/>
              </a:rPr>
              <a:t>la señal </a:t>
            </a:r>
            <a:r>
              <a:rPr sz="750" spc="25" dirty="0">
                <a:latin typeface="Microsoft Sans Serif"/>
                <a:cs typeface="Microsoft Sans Serif"/>
              </a:rPr>
              <a:t>de </a:t>
            </a:r>
            <a:r>
              <a:rPr sz="750" spc="20" dirty="0">
                <a:latin typeface="Microsoft Sans Serif"/>
                <a:cs typeface="Microsoft Sans Serif"/>
              </a:rPr>
              <a:t>voltaje </a:t>
            </a:r>
            <a:r>
              <a:rPr sz="750" spc="25" dirty="0">
                <a:latin typeface="Microsoft Sans Serif"/>
                <a:cs typeface="Microsoft Sans Serif"/>
              </a:rPr>
              <a:t> puede </a:t>
            </a:r>
            <a:r>
              <a:rPr sz="750" spc="10" dirty="0">
                <a:latin typeface="Microsoft Sans Serif"/>
                <a:cs typeface="Microsoft Sans Serif"/>
              </a:rPr>
              <a:t>causar </a:t>
            </a:r>
            <a:r>
              <a:rPr sz="750" spc="45" dirty="0">
                <a:latin typeface="Microsoft Sans Serif"/>
                <a:cs typeface="Microsoft Sans Serif"/>
              </a:rPr>
              <a:t>un </a:t>
            </a:r>
            <a:r>
              <a:rPr sz="750" spc="30" dirty="0">
                <a:latin typeface="Microsoft Sans Serif"/>
                <a:cs typeface="Microsoft Sans Serif"/>
              </a:rPr>
              <a:t>mal funcionamiento </a:t>
            </a:r>
            <a:r>
              <a:rPr sz="750" spc="25" dirty="0">
                <a:latin typeface="Microsoft Sans Serif"/>
                <a:cs typeface="Microsoft Sans Serif"/>
              </a:rPr>
              <a:t>de </a:t>
            </a:r>
            <a:r>
              <a:rPr sz="750" spc="10" dirty="0">
                <a:latin typeface="Microsoft Sans Serif"/>
                <a:cs typeface="Microsoft Sans Serif"/>
              </a:rPr>
              <a:t>los </a:t>
            </a:r>
            <a:r>
              <a:rPr sz="750" spc="15" dirty="0">
                <a:latin typeface="Microsoft Sans Serif"/>
                <a:cs typeface="Microsoft Sans Serif"/>
              </a:rPr>
              <a:t>relés </a:t>
            </a:r>
            <a:r>
              <a:rPr sz="750" spc="25" dirty="0">
                <a:latin typeface="Microsoft Sans Serif"/>
                <a:cs typeface="Microsoft Sans Serif"/>
              </a:rPr>
              <a:t>de protección </a:t>
            </a:r>
            <a:r>
              <a:rPr sz="750" spc="5" dirty="0">
                <a:latin typeface="Microsoft Sans Serif"/>
                <a:cs typeface="Microsoft Sans Serif"/>
              </a:rPr>
              <a:t>y </a:t>
            </a:r>
            <a:r>
              <a:rPr sz="750" spc="30" dirty="0">
                <a:latin typeface="Microsoft Sans Serif"/>
                <a:cs typeface="Microsoft Sans Serif"/>
              </a:rPr>
              <a:t>que </a:t>
            </a:r>
            <a:r>
              <a:rPr sz="750" spc="35" dirty="0">
                <a:latin typeface="Microsoft Sans Serif"/>
                <a:cs typeface="Microsoft Sans Serif"/>
              </a:rPr>
              <a:t> </a:t>
            </a:r>
            <a:r>
              <a:rPr sz="750" spc="10" dirty="0">
                <a:latin typeface="Microsoft Sans Serif"/>
                <a:cs typeface="Microsoft Sans Serif"/>
              </a:rPr>
              <a:t>el </a:t>
            </a:r>
            <a:r>
              <a:rPr sz="750" spc="35" dirty="0">
                <a:latin typeface="Microsoft Sans Serif"/>
                <a:cs typeface="Microsoft Sans Serif"/>
              </a:rPr>
              <a:t>regulador </a:t>
            </a:r>
            <a:r>
              <a:rPr sz="750" spc="20" dirty="0">
                <a:latin typeface="Microsoft Sans Serif"/>
                <a:cs typeface="Microsoft Sans Serif"/>
              </a:rPr>
              <a:t>sobreexcite </a:t>
            </a:r>
            <a:r>
              <a:rPr sz="750" spc="10" dirty="0">
                <a:latin typeface="Microsoft Sans Serif"/>
                <a:cs typeface="Microsoft Sans Serif"/>
              </a:rPr>
              <a:t>el </a:t>
            </a:r>
            <a:r>
              <a:rPr sz="750" spc="25" dirty="0">
                <a:latin typeface="Microsoft Sans Serif"/>
                <a:cs typeface="Microsoft Sans Serif"/>
              </a:rPr>
              <a:t>generador. </a:t>
            </a:r>
            <a:r>
              <a:rPr sz="750" spc="30" dirty="0">
                <a:latin typeface="Microsoft Sans Serif"/>
                <a:cs typeface="Microsoft Sans Serif"/>
              </a:rPr>
              <a:t>Normalmente, </a:t>
            </a:r>
            <a:r>
              <a:rPr sz="750" dirty="0">
                <a:latin typeface="Microsoft Sans Serif"/>
                <a:cs typeface="Microsoft Sans Serif"/>
              </a:rPr>
              <a:t>las </a:t>
            </a:r>
            <a:r>
              <a:rPr sz="750" spc="20" dirty="0">
                <a:latin typeface="Microsoft Sans Serif"/>
                <a:cs typeface="Microsoft Sans Serif"/>
              </a:rPr>
              <a:t>funciones </a:t>
            </a:r>
            <a:r>
              <a:rPr sz="750" spc="25" dirty="0">
                <a:latin typeface="Microsoft Sans Serif"/>
                <a:cs typeface="Microsoft Sans Serif"/>
              </a:rPr>
              <a:t>de </a:t>
            </a:r>
            <a:r>
              <a:rPr sz="750" spc="30" dirty="0">
                <a:latin typeface="Microsoft Sans Serif"/>
                <a:cs typeface="Microsoft Sans Serif"/>
              </a:rPr>
              <a:t> </a:t>
            </a:r>
            <a:r>
              <a:rPr sz="750" spc="25" dirty="0">
                <a:latin typeface="Microsoft Sans Serif"/>
                <a:cs typeface="Microsoft Sans Serif"/>
              </a:rPr>
              <a:t>protección de </a:t>
            </a:r>
            <a:r>
              <a:rPr sz="750" spc="15" dirty="0">
                <a:latin typeface="Microsoft Sans Serif"/>
                <a:cs typeface="Microsoft Sans Serif"/>
              </a:rPr>
              <a:t>relés </a:t>
            </a:r>
            <a:r>
              <a:rPr sz="750" spc="30" dirty="0">
                <a:latin typeface="Microsoft Sans Serif"/>
                <a:cs typeface="Microsoft Sans Serif"/>
              </a:rPr>
              <a:t>como </a:t>
            </a:r>
            <a:r>
              <a:rPr sz="750" spc="5" dirty="0">
                <a:latin typeface="Microsoft Sans Serif"/>
                <a:cs typeface="Microsoft Sans Serif"/>
              </a:rPr>
              <a:t>21, 27, 32, 40, </a:t>
            </a:r>
            <a:r>
              <a:rPr sz="750" spc="15" dirty="0">
                <a:latin typeface="Microsoft Sans Serif"/>
                <a:cs typeface="Microsoft Sans Serif"/>
              </a:rPr>
              <a:t>50/27, </a:t>
            </a:r>
            <a:r>
              <a:rPr sz="750" spc="-10" dirty="0">
                <a:latin typeface="Microsoft Sans Serif"/>
                <a:cs typeface="Microsoft Sans Serif"/>
              </a:rPr>
              <a:t>51V, </a:t>
            </a:r>
            <a:r>
              <a:rPr sz="750" spc="5" dirty="0">
                <a:latin typeface="Microsoft Sans Serif"/>
                <a:cs typeface="Microsoft Sans Serif"/>
              </a:rPr>
              <a:t>59D, </a:t>
            </a:r>
            <a:r>
              <a:rPr sz="750" spc="10" dirty="0">
                <a:latin typeface="Microsoft Sans Serif"/>
                <a:cs typeface="Microsoft Sans Serif"/>
              </a:rPr>
              <a:t>67N, 78 </a:t>
            </a:r>
            <a:r>
              <a:rPr sz="750" spc="5" dirty="0">
                <a:latin typeface="Microsoft Sans Serif"/>
                <a:cs typeface="Microsoft Sans Serif"/>
              </a:rPr>
              <a:t>y </a:t>
            </a:r>
            <a:r>
              <a:rPr sz="750" spc="10" dirty="0">
                <a:latin typeface="Microsoft Sans Serif"/>
                <a:cs typeface="Microsoft Sans Serif"/>
              </a:rPr>
              <a:t>81 </a:t>
            </a:r>
            <a:r>
              <a:rPr sz="750" spc="15" dirty="0">
                <a:latin typeface="Microsoft Sans Serif"/>
                <a:cs typeface="Microsoft Sans Serif"/>
              </a:rPr>
              <a:t> </a:t>
            </a:r>
            <a:r>
              <a:rPr sz="750" spc="-5" dirty="0">
                <a:latin typeface="Microsoft Sans Serif"/>
                <a:cs typeface="Microsoft Sans Serif"/>
              </a:rPr>
              <a:t>se </a:t>
            </a:r>
            <a:r>
              <a:rPr sz="750" spc="15" dirty="0">
                <a:latin typeface="Microsoft Sans Serif"/>
                <a:cs typeface="Microsoft Sans Serif"/>
              </a:rPr>
              <a:t>ven afectadas </a:t>
            </a:r>
            <a:r>
              <a:rPr sz="750" spc="5" dirty="0">
                <a:latin typeface="Microsoft Sans Serif"/>
                <a:cs typeface="Microsoft Sans Serif"/>
              </a:rPr>
              <a:t>y </a:t>
            </a:r>
            <a:r>
              <a:rPr sz="750" spc="40" dirty="0">
                <a:latin typeface="Microsoft Sans Serif"/>
                <a:cs typeface="Microsoft Sans Serif"/>
              </a:rPr>
              <a:t>normalmente </a:t>
            </a:r>
            <a:r>
              <a:rPr sz="750" spc="-5" dirty="0">
                <a:latin typeface="Microsoft Sans Serif"/>
                <a:cs typeface="Microsoft Sans Serif"/>
              </a:rPr>
              <a:t>se </a:t>
            </a:r>
            <a:r>
              <a:rPr sz="750" spc="30" dirty="0">
                <a:latin typeface="Microsoft Sans Serif"/>
                <a:cs typeface="Microsoft Sans Serif"/>
              </a:rPr>
              <a:t>bloquean </a:t>
            </a:r>
            <a:r>
              <a:rPr sz="750" spc="25" dirty="0">
                <a:latin typeface="Microsoft Sans Serif"/>
                <a:cs typeface="Microsoft Sans Serif"/>
              </a:rPr>
              <a:t>cuando </a:t>
            </a:r>
            <a:r>
              <a:rPr sz="750" spc="-5" dirty="0">
                <a:latin typeface="Microsoft Sans Serif"/>
                <a:cs typeface="Microsoft Sans Serif"/>
              </a:rPr>
              <a:t>se </a:t>
            </a:r>
            <a:r>
              <a:rPr sz="750" spc="20" dirty="0">
                <a:latin typeface="Microsoft Sans Serif"/>
                <a:cs typeface="Microsoft Sans Serif"/>
              </a:rPr>
              <a:t>detecta </a:t>
            </a:r>
            <a:r>
              <a:rPr sz="750" spc="10" dirty="0">
                <a:latin typeface="Microsoft Sans Serif"/>
                <a:cs typeface="Microsoft Sans Serif"/>
              </a:rPr>
              <a:t>la </a:t>
            </a:r>
            <a:r>
              <a:rPr sz="750" spc="15" dirty="0">
                <a:latin typeface="Microsoft Sans Serif"/>
                <a:cs typeface="Microsoft Sans Serif"/>
              </a:rPr>
              <a:t> </a:t>
            </a:r>
            <a:r>
              <a:rPr sz="750" spc="30" dirty="0">
                <a:latin typeface="Microsoft Sans Serif"/>
                <a:cs typeface="Microsoft Sans Serif"/>
              </a:rPr>
              <a:t>pérdida </a:t>
            </a:r>
            <a:r>
              <a:rPr sz="750" spc="25" dirty="0">
                <a:latin typeface="Microsoft Sans Serif"/>
                <a:cs typeface="Microsoft Sans Serif"/>
              </a:rPr>
              <a:t>de </a:t>
            </a:r>
            <a:r>
              <a:rPr sz="750" spc="20" dirty="0">
                <a:latin typeface="Microsoft Sans Serif"/>
                <a:cs typeface="Microsoft Sans Serif"/>
              </a:rPr>
              <a:t>potencial. </a:t>
            </a:r>
            <a:r>
              <a:rPr sz="750" spc="-35" dirty="0">
                <a:latin typeface="Microsoft Sans Serif"/>
                <a:cs typeface="Microsoft Sans Serif"/>
              </a:rPr>
              <a:t>Si </a:t>
            </a:r>
            <a:r>
              <a:rPr sz="750" spc="10" dirty="0">
                <a:latin typeface="Microsoft Sans Serif"/>
                <a:cs typeface="Microsoft Sans Serif"/>
              </a:rPr>
              <a:t>los </a:t>
            </a:r>
            <a:r>
              <a:rPr sz="750" spc="-50" dirty="0">
                <a:latin typeface="Microsoft Sans Serif"/>
                <a:cs typeface="Microsoft Sans Serif"/>
              </a:rPr>
              <a:t>VT </a:t>
            </a:r>
            <a:r>
              <a:rPr sz="750" spc="15" dirty="0">
                <a:latin typeface="Microsoft Sans Serif"/>
                <a:cs typeface="Microsoft Sans Serif"/>
              </a:rPr>
              <a:t>afectados </a:t>
            </a:r>
            <a:r>
              <a:rPr sz="750" spc="30" dirty="0">
                <a:latin typeface="Microsoft Sans Serif"/>
                <a:cs typeface="Microsoft Sans Serif"/>
              </a:rPr>
              <a:t>suministran </a:t>
            </a:r>
            <a:r>
              <a:rPr sz="750" spc="45" dirty="0">
                <a:latin typeface="Microsoft Sans Serif"/>
                <a:cs typeface="Microsoft Sans Serif"/>
              </a:rPr>
              <a:t>un </a:t>
            </a:r>
            <a:r>
              <a:rPr sz="750" spc="30" dirty="0">
                <a:latin typeface="Microsoft Sans Serif"/>
                <a:cs typeface="Microsoft Sans Serif"/>
              </a:rPr>
              <a:t>regulador, </a:t>
            </a:r>
            <a:r>
              <a:rPr sz="750" spc="10" dirty="0">
                <a:latin typeface="Microsoft Sans Serif"/>
                <a:cs typeface="Microsoft Sans Serif"/>
              </a:rPr>
              <a:t>el </a:t>
            </a:r>
            <a:r>
              <a:rPr sz="750" spc="15" dirty="0">
                <a:latin typeface="Microsoft Sans Serif"/>
                <a:cs typeface="Microsoft Sans Serif"/>
              </a:rPr>
              <a:t> </a:t>
            </a:r>
            <a:r>
              <a:rPr sz="750" spc="35" dirty="0">
                <a:latin typeface="Microsoft Sans Serif"/>
                <a:cs typeface="Microsoft Sans Serif"/>
              </a:rPr>
              <a:t>control </a:t>
            </a:r>
            <a:r>
              <a:rPr sz="750" spc="25" dirty="0">
                <a:latin typeface="Microsoft Sans Serif"/>
                <a:cs typeface="Microsoft Sans Serif"/>
              </a:rPr>
              <a:t>debe transferirse </a:t>
            </a:r>
            <a:r>
              <a:rPr sz="750" dirty="0">
                <a:latin typeface="Microsoft Sans Serif"/>
                <a:cs typeface="Microsoft Sans Serif"/>
              </a:rPr>
              <a:t>a </a:t>
            </a:r>
            <a:r>
              <a:rPr sz="750" spc="25" dirty="0">
                <a:latin typeface="Microsoft Sans Serif"/>
                <a:cs typeface="Microsoft Sans Serif"/>
              </a:rPr>
              <a:t>operación </a:t>
            </a:r>
            <a:r>
              <a:rPr sz="750" spc="30" dirty="0">
                <a:latin typeface="Microsoft Sans Serif"/>
                <a:cs typeface="Microsoft Sans Serif"/>
              </a:rPr>
              <a:t>manual </a:t>
            </a:r>
            <a:r>
              <a:rPr sz="750" spc="35" dirty="0">
                <a:latin typeface="Microsoft Sans Serif"/>
                <a:cs typeface="Microsoft Sans Serif"/>
              </a:rPr>
              <a:t>o </a:t>
            </a:r>
            <a:r>
              <a:rPr sz="750" dirty="0">
                <a:latin typeface="Microsoft Sans Serif"/>
                <a:cs typeface="Microsoft Sans Serif"/>
              </a:rPr>
              <a:t>a </a:t>
            </a:r>
            <a:r>
              <a:rPr sz="750" spc="45" dirty="0">
                <a:latin typeface="Microsoft Sans Serif"/>
                <a:cs typeface="Microsoft Sans Serif"/>
              </a:rPr>
              <a:t>otro </a:t>
            </a:r>
            <a:r>
              <a:rPr sz="750" spc="35" dirty="0">
                <a:latin typeface="Microsoft Sans Serif"/>
                <a:cs typeface="Microsoft Sans Serif"/>
              </a:rPr>
              <a:t>regulador o </a:t>
            </a:r>
            <a:r>
              <a:rPr sz="750" spc="-35" dirty="0">
                <a:latin typeface="Microsoft Sans Serif"/>
                <a:cs typeface="Microsoft Sans Serif"/>
              </a:rPr>
              <a:t>VT, </a:t>
            </a:r>
            <a:r>
              <a:rPr sz="750" spc="-30" dirty="0">
                <a:latin typeface="Microsoft Sans Serif"/>
                <a:cs typeface="Microsoft Sans Serif"/>
              </a:rPr>
              <a:t> </a:t>
            </a:r>
            <a:r>
              <a:rPr sz="750" spc="25" dirty="0">
                <a:latin typeface="Microsoft Sans Serif"/>
                <a:cs typeface="Microsoft Sans Serif"/>
              </a:rPr>
              <a:t>lo</a:t>
            </a:r>
            <a:r>
              <a:rPr sz="750" spc="-10" dirty="0">
                <a:latin typeface="Microsoft Sans Serif"/>
                <a:cs typeface="Microsoft Sans Serif"/>
              </a:rPr>
              <a:t> </a:t>
            </a:r>
            <a:r>
              <a:rPr sz="750" spc="30" dirty="0">
                <a:latin typeface="Microsoft Sans Serif"/>
                <a:cs typeface="Microsoft Sans Serif"/>
              </a:rPr>
              <a:t>que</a:t>
            </a:r>
            <a:r>
              <a:rPr sz="750" spc="-5" dirty="0">
                <a:latin typeface="Microsoft Sans Serif"/>
                <a:cs typeface="Microsoft Sans Serif"/>
              </a:rPr>
              <a:t> sea </a:t>
            </a:r>
            <a:r>
              <a:rPr sz="750" spc="30" dirty="0">
                <a:latin typeface="Microsoft Sans Serif"/>
                <a:cs typeface="Microsoft Sans Serif"/>
              </a:rPr>
              <a:t>apropiado</a:t>
            </a:r>
            <a:r>
              <a:rPr sz="750" spc="-5" dirty="0">
                <a:latin typeface="Microsoft Sans Serif"/>
                <a:cs typeface="Microsoft Sans Serif"/>
              </a:rPr>
              <a:t> </a:t>
            </a:r>
            <a:r>
              <a:rPr sz="750" spc="25" dirty="0">
                <a:latin typeface="Microsoft Sans Serif"/>
                <a:cs typeface="Microsoft Sans Serif"/>
              </a:rPr>
              <a:t>para</a:t>
            </a:r>
            <a:r>
              <a:rPr sz="750" spc="-5" dirty="0">
                <a:latin typeface="Microsoft Sans Serif"/>
                <a:cs typeface="Microsoft Sans Serif"/>
              </a:rPr>
              <a:t> </a:t>
            </a:r>
            <a:r>
              <a:rPr sz="750" spc="25" dirty="0">
                <a:latin typeface="Microsoft Sans Serif"/>
                <a:cs typeface="Microsoft Sans Serif"/>
              </a:rPr>
              <a:t>evitar</a:t>
            </a:r>
            <a:r>
              <a:rPr sz="750" spc="-5" dirty="0">
                <a:latin typeface="Microsoft Sans Serif"/>
                <a:cs typeface="Microsoft Sans Serif"/>
              </a:rPr>
              <a:t> </a:t>
            </a:r>
            <a:r>
              <a:rPr sz="750" spc="10" dirty="0">
                <a:latin typeface="Microsoft Sans Serif"/>
                <a:cs typeface="Microsoft Sans Serif"/>
              </a:rPr>
              <a:t>el</a:t>
            </a:r>
            <a:r>
              <a:rPr sz="750" spc="-5" dirty="0">
                <a:latin typeface="Microsoft Sans Serif"/>
                <a:cs typeface="Microsoft Sans Serif"/>
              </a:rPr>
              <a:t> </a:t>
            </a:r>
            <a:r>
              <a:rPr sz="750" spc="25" dirty="0">
                <a:latin typeface="Microsoft Sans Serif"/>
                <a:cs typeface="Microsoft Sans Serif"/>
              </a:rPr>
              <a:t>descontrol.</a:t>
            </a:r>
            <a:endParaRPr sz="750">
              <a:latin typeface="Microsoft Sans Serif"/>
              <a:cs typeface="Microsoft Sans Serif"/>
            </a:endParaRPr>
          </a:p>
        </p:txBody>
      </p:sp>
      <p:sp>
        <p:nvSpPr>
          <p:cNvPr id="98" name="object 98"/>
          <p:cNvSpPr txBox="1"/>
          <p:nvPr/>
        </p:nvSpPr>
        <p:spPr>
          <a:xfrm>
            <a:off x="1415216" y="6231662"/>
            <a:ext cx="7227966" cy="320601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 marR="5080" indent="154940">
              <a:lnSpc>
                <a:spcPct val="125000"/>
              </a:lnSpc>
              <a:spcBef>
                <a:spcPts val="100"/>
              </a:spcBef>
            </a:pPr>
            <a:r>
              <a:rPr sz="800" spc="-40" dirty="0">
                <a:latin typeface="Microsoft Sans Serif"/>
                <a:cs typeface="Microsoft Sans Serif"/>
              </a:rPr>
              <a:t>Si</a:t>
            </a:r>
            <a:r>
              <a:rPr sz="800" spc="-10" dirty="0">
                <a:latin typeface="Microsoft Sans Serif"/>
                <a:cs typeface="Microsoft Sans Serif"/>
              </a:rPr>
              <a:t> </a:t>
            </a:r>
            <a:r>
              <a:rPr sz="800" spc="15" dirty="0">
                <a:latin typeface="Microsoft Sans Serif"/>
                <a:cs typeface="Microsoft Sans Serif"/>
              </a:rPr>
              <a:t>el</a:t>
            </a:r>
            <a:r>
              <a:rPr sz="800" spc="-5" dirty="0">
                <a:latin typeface="Microsoft Sans Serif"/>
                <a:cs typeface="Microsoft Sans Serif"/>
              </a:rPr>
              <a:t> </a:t>
            </a:r>
            <a:r>
              <a:rPr sz="800" spc="25" dirty="0">
                <a:latin typeface="Microsoft Sans Serif"/>
                <a:cs typeface="Microsoft Sans Serif"/>
              </a:rPr>
              <a:t>dispositivo</a:t>
            </a:r>
            <a:r>
              <a:rPr sz="800" spc="-5" dirty="0">
                <a:latin typeface="Microsoft Sans Serif"/>
                <a:cs typeface="Microsoft Sans Serif"/>
              </a:rPr>
              <a:t> </a:t>
            </a:r>
            <a:r>
              <a:rPr sz="800" spc="25" dirty="0">
                <a:latin typeface="Microsoft Sans Serif"/>
                <a:cs typeface="Microsoft Sans Serif"/>
              </a:rPr>
              <a:t>de</a:t>
            </a:r>
            <a:r>
              <a:rPr sz="800" spc="-5" dirty="0">
                <a:latin typeface="Microsoft Sans Serif"/>
                <a:cs typeface="Microsoft Sans Serif"/>
              </a:rPr>
              <a:t> </a:t>
            </a:r>
            <a:r>
              <a:rPr sz="800" spc="30" dirty="0">
                <a:latin typeface="Microsoft Sans Serif"/>
                <a:cs typeface="Microsoft Sans Serif"/>
              </a:rPr>
              <a:t>sobrecorriente</a:t>
            </a:r>
            <a:r>
              <a:rPr sz="800" spc="-5" dirty="0">
                <a:latin typeface="Microsoft Sans Serif"/>
                <a:cs typeface="Microsoft Sans Serif"/>
              </a:rPr>
              <a:t> (51</a:t>
            </a:r>
            <a:r>
              <a:rPr sz="800" spc="-10" dirty="0">
                <a:latin typeface="Microsoft Sans Serif"/>
                <a:cs typeface="Microsoft Sans Serif"/>
              </a:rPr>
              <a:t> </a:t>
            </a:r>
            <a:r>
              <a:rPr sz="800" spc="-40" dirty="0">
                <a:latin typeface="Microsoft Sans Serif"/>
                <a:cs typeface="Microsoft Sans Serif"/>
              </a:rPr>
              <a:t>V)</a:t>
            </a:r>
            <a:r>
              <a:rPr sz="800" spc="-5" dirty="0">
                <a:latin typeface="Microsoft Sans Serif"/>
                <a:cs typeface="Microsoft Sans Serif"/>
              </a:rPr>
              <a:t> </a:t>
            </a:r>
            <a:r>
              <a:rPr sz="800" spc="-10" dirty="0">
                <a:latin typeface="Microsoft Sans Serif"/>
                <a:cs typeface="Microsoft Sans Serif"/>
              </a:rPr>
              <a:t>es</a:t>
            </a:r>
            <a:r>
              <a:rPr sz="800" spc="-5" dirty="0">
                <a:latin typeface="Microsoft Sans Serif"/>
                <a:cs typeface="Microsoft Sans Serif"/>
              </a:rPr>
              <a:t> </a:t>
            </a:r>
            <a:r>
              <a:rPr sz="800" spc="10" dirty="0">
                <a:latin typeface="Microsoft Sans Serif"/>
                <a:cs typeface="Microsoft Sans Serif"/>
              </a:rPr>
              <a:t>la</a:t>
            </a:r>
            <a:r>
              <a:rPr sz="800" spc="-5" dirty="0">
                <a:latin typeface="Microsoft Sans Serif"/>
                <a:cs typeface="Microsoft Sans Serif"/>
              </a:rPr>
              <a:t> </a:t>
            </a:r>
            <a:r>
              <a:rPr sz="800" spc="20" dirty="0">
                <a:latin typeface="Microsoft Sans Serif"/>
                <a:cs typeface="Microsoft Sans Serif"/>
              </a:rPr>
              <a:t>única</a:t>
            </a:r>
            <a:r>
              <a:rPr sz="800" spc="-5" dirty="0">
                <a:latin typeface="Microsoft Sans Serif"/>
                <a:cs typeface="Microsoft Sans Serif"/>
              </a:rPr>
              <a:t> </a:t>
            </a:r>
            <a:r>
              <a:rPr sz="800" spc="30" dirty="0">
                <a:latin typeface="Microsoft Sans Serif"/>
                <a:cs typeface="Microsoft Sans Serif"/>
              </a:rPr>
              <a:t>protección </a:t>
            </a:r>
            <a:r>
              <a:rPr sz="800" spc="-200" dirty="0">
                <a:latin typeface="Microsoft Sans Serif"/>
                <a:cs typeface="Microsoft Sans Serif"/>
              </a:rPr>
              <a:t> </a:t>
            </a:r>
            <a:r>
              <a:rPr sz="800" spc="25" dirty="0">
                <a:latin typeface="Microsoft Sans Serif"/>
                <a:cs typeface="Microsoft Sans Serif"/>
              </a:rPr>
              <a:t>de</a:t>
            </a:r>
            <a:r>
              <a:rPr sz="800" spc="-5" dirty="0">
                <a:latin typeface="Microsoft Sans Serif"/>
                <a:cs typeface="Microsoft Sans Serif"/>
              </a:rPr>
              <a:t> </a:t>
            </a:r>
            <a:r>
              <a:rPr sz="800" spc="20" dirty="0">
                <a:latin typeface="Microsoft Sans Serif"/>
                <a:cs typeface="Microsoft Sans Serif"/>
              </a:rPr>
              <a:t>falla</a:t>
            </a:r>
            <a:r>
              <a:rPr sz="800" dirty="0">
                <a:latin typeface="Microsoft Sans Serif"/>
                <a:cs typeface="Microsoft Sans Serif"/>
              </a:rPr>
              <a:t> </a:t>
            </a:r>
            <a:r>
              <a:rPr sz="800" spc="35" dirty="0">
                <a:latin typeface="Microsoft Sans Serif"/>
                <a:cs typeface="Microsoft Sans Serif"/>
              </a:rPr>
              <a:t>primaria</a:t>
            </a:r>
            <a:r>
              <a:rPr sz="800" dirty="0">
                <a:latin typeface="Microsoft Sans Serif"/>
                <a:cs typeface="Microsoft Sans Serif"/>
              </a:rPr>
              <a:t> </a:t>
            </a:r>
            <a:r>
              <a:rPr sz="800" spc="25" dirty="0">
                <a:latin typeface="Microsoft Sans Serif"/>
                <a:cs typeface="Microsoft Sans Serif"/>
              </a:rPr>
              <a:t>para</a:t>
            </a:r>
            <a:r>
              <a:rPr sz="800" spc="-5" dirty="0">
                <a:latin typeface="Microsoft Sans Serif"/>
                <a:cs typeface="Microsoft Sans Serif"/>
              </a:rPr>
              <a:t> </a:t>
            </a:r>
            <a:r>
              <a:rPr sz="800" spc="10" dirty="0">
                <a:latin typeface="Microsoft Sans Serif"/>
                <a:cs typeface="Microsoft Sans Serif"/>
              </a:rPr>
              <a:t>la</a:t>
            </a:r>
            <a:r>
              <a:rPr sz="800" dirty="0">
                <a:latin typeface="Microsoft Sans Serif"/>
                <a:cs typeface="Microsoft Sans Serif"/>
              </a:rPr>
              <a:t> </a:t>
            </a:r>
            <a:r>
              <a:rPr sz="800" spc="30" dirty="0">
                <a:latin typeface="Microsoft Sans Serif"/>
                <a:cs typeface="Microsoft Sans Serif"/>
              </a:rPr>
              <a:t>unidad,</a:t>
            </a:r>
            <a:r>
              <a:rPr sz="800" dirty="0">
                <a:latin typeface="Microsoft Sans Serif"/>
                <a:cs typeface="Microsoft Sans Serif"/>
              </a:rPr>
              <a:t> </a:t>
            </a:r>
            <a:r>
              <a:rPr sz="800" spc="40" dirty="0">
                <a:latin typeface="Microsoft Sans Serif"/>
                <a:cs typeface="Microsoft Sans Serif"/>
              </a:rPr>
              <a:t>no</a:t>
            </a:r>
            <a:r>
              <a:rPr sz="800" dirty="0">
                <a:latin typeface="Microsoft Sans Serif"/>
                <a:cs typeface="Microsoft Sans Serif"/>
              </a:rPr>
              <a:t> </a:t>
            </a:r>
            <a:r>
              <a:rPr sz="800" spc="25" dirty="0">
                <a:latin typeface="Microsoft Sans Serif"/>
                <a:cs typeface="Microsoft Sans Serif"/>
              </a:rPr>
              <a:t>debe</a:t>
            </a:r>
            <a:r>
              <a:rPr sz="800" spc="-5" dirty="0">
                <a:latin typeface="Microsoft Sans Serif"/>
                <a:cs typeface="Microsoft Sans Serif"/>
              </a:rPr>
              <a:t> </a:t>
            </a:r>
            <a:r>
              <a:rPr sz="800" spc="25" dirty="0">
                <a:latin typeface="Microsoft Sans Serif"/>
                <a:cs typeface="Microsoft Sans Serif"/>
              </a:rPr>
              <a:t>bloquearse</a:t>
            </a:r>
            <a:r>
              <a:rPr sz="800" dirty="0">
                <a:latin typeface="Microsoft Sans Serif"/>
                <a:cs typeface="Microsoft Sans Serif"/>
              </a:rPr>
              <a:t> </a:t>
            </a:r>
            <a:r>
              <a:rPr sz="800" spc="50" dirty="0">
                <a:latin typeface="Microsoft Sans Serif"/>
                <a:cs typeface="Microsoft Sans Serif"/>
              </a:rPr>
              <a:t>por</a:t>
            </a:r>
            <a:r>
              <a:rPr sz="800" dirty="0">
                <a:latin typeface="Microsoft Sans Serif"/>
                <a:cs typeface="Microsoft Sans Serif"/>
              </a:rPr>
              <a:t> </a:t>
            </a:r>
            <a:r>
              <a:rPr sz="800" spc="30" dirty="0">
                <a:latin typeface="Microsoft Sans Serif"/>
                <a:cs typeface="Microsoft Sans Serif"/>
              </a:rPr>
              <a:t>pérdida </a:t>
            </a:r>
            <a:r>
              <a:rPr sz="800" spc="-200" dirty="0">
                <a:latin typeface="Microsoft Sans Serif"/>
                <a:cs typeface="Microsoft Sans Serif"/>
              </a:rPr>
              <a:t> </a:t>
            </a:r>
            <a:r>
              <a:rPr sz="800" spc="25" dirty="0">
                <a:latin typeface="Microsoft Sans Serif"/>
                <a:cs typeface="Microsoft Sans Serif"/>
              </a:rPr>
              <a:t>de </a:t>
            </a:r>
            <a:r>
              <a:rPr sz="800" spc="10" dirty="0">
                <a:latin typeface="Microsoft Sans Serif"/>
                <a:cs typeface="Microsoft Sans Serif"/>
              </a:rPr>
              <a:t>la señal </a:t>
            </a:r>
            <a:r>
              <a:rPr sz="800" spc="25" dirty="0">
                <a:latin typeface="Microsoft Sans Serif"/>
                <a:cs typeface="Microsoft Sans Serif"/>
              </a:rPr>
              <a:t>de </a:t>
            </a:r>
            <a:r>
              <a:rPr sz="800" spc="20" dirty="0">
                <a:latin typeface="Microsoft Sans Serif"/>
                <a:cs typeface="Microsoft Sans Serif"/>
              </a:rPr>
              <a:t>voltaje </a:t>
            </a:r>
            <a:r>
              <a:rPr sz="800" spc="40" dirty="0">
                <a:latin typeface="Microsoft Sans Serif"/>
                <a:cs typeface="Microsoft Sans Serif"/>
              </a:rPr>
              <a:t>porque </a:t>
            </a:r>
            <a:r>
              <a:rPr sz="800" spc="15" dirty="0">
                <a:latin typeface="Microsoft Sans Serif"/>
                <a:cs typeface="Microsoft Sans Serif"/>
              </a:rPr>
              <a:t>el </a:t>
            </a:r>
            <a:r>
              <a:rPr sz="800" spc="35" dirty="0">
                <a:latin typeface="Microsoft Sans Serif"/>
                <a:cs typeface="Microsoft Sans Serif"/>
              </a:rPr>
              <a:t>generador </a:t>
            </a:r>
            <a:r>
              <a:rPr sz="800" spc="30" dirty="0">
                <a:latin typeface="Microsoft Sans Serif"/>
                <a:cs typeface="Microsoft Sans Serif"/>
              </a:rPr>
              <a:t>continuaría </a:t>
            </a:r>
            <a:r>
              <a:rPr sz="800" spc="35" dirty="0">
                <a:latin typeface="Microsoft Sans Serif"/>
                <a:cs typeface="Microsoft Sans Serif"/>
              </a:rPr>
              <a:t> funcionando</a:t>
            </a:r>
            <a:r>
              <a:rPr sz="800" spc="-10" dirty="0">
                <a:latin typeface="Microsoft Sans Serif"/>
                <a:cs typeface="Microsoft Sans Serif"/>
              </a:rPr>
              <a:t> </a:t>
            </a:r>
            <a:r>
              <a:rPr sz="800" spc="15" dirty="0">
                <a:latin typeface="Microsoft Sans Serif"/>
                <a:cs typeface="Microsoft Sans Serif"/>
              </a:rPr>
              <a:t>sin</a:t>
            </a:r>
            <a:r>
              <a:rPr sz="800" spc="-5" dirty="0">
                <a:latin typeface="Microsoft Sans Serif"/>
                <a:cs typeface="Microsoft Sans Serif"/>
              </a:rPr>
              <a:t> </a:t>
            </a:r>
            <a:r>
              <a:rPr sz="800" spc="15" dirty="0">
                <a:latin typeface="Microsoft Sans Serif"/>
                <a:cs typeface="Microsoft Sans Serif"/>
              </a:rPr>
              <a:t>su</a:t>
            </a:r>
            <a:r>
              <a:rPr sz="800" spc="-5" dirty="0">
                <a:latin typeface="Microsoft Sans Serif"/>
                <a:cs typeface="Microsoft Sans Serif"/>
              </a:rPr>
              <a:t> </a:t>
            </a:r>
            <a:r>
              <a:rPr sz="800" spc="30" dirty="0">
                <a:latin typeface="Microsoft Sans Serif"/>
                <a:cs typeface="Microsoft Sans Serif"/>
              </a:rPr>
              <a:t>protección</a:t>
            </a:r>
            <a:r>
              <a:rPr sz="800" spc="-5" dirty="0">
                <a:latin typeface="Microsoft Sans Serif"/>
                <a:cs typeface="Microsoft Sans Serif"/>
              </a:rPr>
              <a:t> </a:t>
            </a:r>
            <a:r>
              <a:rPr sz="800" spc="25" dirty="0">
                <a:latin typeface="Microsoft Sans Serif"/>
                <a:cs typeface="Microsoft Sans Serif"/>
              </a:rPr>
              <a:t>de</a:t>
            </a:r>
            <a:r>
              <a:rPr sz="800" spc="-5" dirty="0">
                <a:latin typeface="Microsoft Sans Serif"/>
                <a:cs typeface="Microsoft Sans Serif"/>
              </a:rPr>
              <a:t> </a:t>
            </a:r>
            <a:r>
              <a:rPr sz="800" spc="20" dirty="0">
                <a:latin typeface="Microsoft Sans Serif"/>
                <a:cs typeface="Microsoft Sans Serif"/>
              </a:rPr>
              <a:t>falla</a:t>
            </a:r>
            <a:r>
              <a:rPr sz="800" spc="-10" dirty="0">
                <a:latin typeface="Microsoft Sans Serif"/>
                <a:cs typeface="Microsoft Sans Serif"/>
              </a:rPr>
              <a:t> </a:t>
            </a:r>
            <a:r>
              <a:rPr sz="800" spc="30" dirty="0">
                <a:latin typeface="Microsoft Sans Serif"/>
                <a:cs typeface="Microsoft Sans Serif"/>
              </a:rPr>
              <a:t>primaria.</a:t>
            </a:r>
            <a:endParaRPr sz="800">
              <a:latin typeface="Microsoft Sans Serif"/>
              <a:cs typeface="Microsoft Sans Serif"/>
            </a:endParaRPr>
          </a:p>
        </p:txBody>
      </p:sp>
      <p:sp>
        <p:nvSpPr>
          <p:cNvPr id="99" name="object 99"/>
          <p:cNvSpPr txBox="1"/>
          <p:nvPr/>
        </p:nvSpPr>
        <p:spPr>
          <a:xfrm>
            <a:off x="9100215" y="5280707"/>
            <a:ext cx="7403260" cy="1603388"/>
          </a:xfrm>
          <a:prstGeom prst="rect">
            <a:avLst/>
          </a:prstGeom>
        </p:spPr>
        <p:txBody>
          <a:bodyPr vert="horz" wrap="square" lIns="0" tIns="20955" rIns="0" bIns="0" rtlCol="0">
            <a:spAutoFit/>
          </a:bodyPr>
          <a:lstStyle/>
          <a:p>
            <a:pPr marL="494030">
              <a:lnSpc>
                <a:spcPct val="100000"/>
              </a:lnSpc>
              <a:spcBef>
                <a:spcPts val="165"/>
              </a:spcBef>
            </a:pPr>
            <a:r>
              <a:rPr sz="950" spc="40" dirty="0">
                <a:latin typeface="Microsoft Sans Serif"/>
                <a:cs typeface="Microsoft Sans Serif"/>
              </a:rPr>
              <a:t>III.</a:t>
            </a:r>
            <a:r>
              <a:rPr sz="950" spc="-15" dirty="0">
                <a:latin typeface="Microsoft Sans Serif"/>
                <a:cs typeface="Microsoft Sans Serif"/>
              </a:rPr>
              <a:t> </a:t>
            </a:r>
            <a:r>
              <a:rPr sz="950" spc="-35" dirty="0">
                <a:latin typeface="Microsoft Sans Serif"/>
                <a:cs typeface="Microsoft Sans Serif"/>
              </a:rPr>
              <a:t>F</a:t>
            </a:r>
            <a:r>
              <a:rPr sz="750" spc="-35" dirty="0">
                <a:latin typeface="Microsoft Sans Serif"/>
                <a:cs typeface="Microsoft Sans Serif"/>
              </a:rPr>
              <a:t>FALLO</a:t>
            </a:r>
            <a:r>
              <a:rPr sz="950" spc="-35" dirty="0">
                <a:latin typeface="Microsoft Sans Serif"/>
                <a:cs typeface="Microsoft Sans Serif"/>
              </a:rPr>
              <a:t>D</a:t>
            </a:r>
            <a:r>
              <a:rPr sz="750" spc="-35" dirty="0">
                <a:latin typeface="Microsoft Sans Serif"/>
                <a:cs typeface="Microsoft Sans Serif"/>
              </a:rPr>
              <a:t>ETECCIÓN</a:t>
            </a:r>
            <a:r>
              <a:rPr sz="750" spc="-10" dirty="0">
                <a:latin typeface="Microsoft Sans Serif"/>
                <a:cs typeface="Microsoft Sans Serif"/>
              </a:rPr>
              <a:t> </a:t>
            </a:r>
            <a:r>
              <a:rPr sz="750" spc="-35" dirty="0">
                <a:latin typeface="Microsoft Sans Serif"/>
                <a:cs typeface="Microsoft Sans Serif"/>
              </a:rPr>
              <a:t>POR</a:t>
            </a:r>
            <a:r>
              <a:rPr sz="950" spc="-35" dirty="0">
                <a:latin typeface="Microsoft Sans Serif"/>
                <a:cs typeface="Microsoft Sans Serif"/>
              </a:rPr>
              <a:t>S</a:t>
            </a:r>
            <a:r>
              <a:rPr sz="750" spc="-35" dirty="0">
                <a:latin typeface="Microsoft Sans Serif"/>
                <a:cs typeface="Microsoft Sans Serif"/>
              </a:rPr>
              <a:t>YMMÉTRICO</a:t>
            </a:r>
            <a:endParaRPr sz="750">
              <a:latin typeface="Microsoft Sans Serif"/>
              <a:cs typeface="Microsoft Sans Serif"/>
            </a:endParaRPr>
          </a:p>
          <a:p>
            <a:pPr marL="1005840">
              <a:lnSpc>
                <a:spcPct val="100000"/>
              </a:lnSpc>
              <a:spcBef>
                <a:spcPts val="60"/>
              </a:spcBef>
            </a:pPr>
            <a:r>
              <a:rPr sz="900" spc="-20" dirty="0">
                <a:latin typeface="Microsoft Sans Serif"/>
                <a:cs typeface="Microsoft Sans Serif"/>
              </a:rPr>
              <a:t>C</a:t>
            </a:r>
            <a:r>
              <a:rPr sz="750" spc="-20" dirty="0">
                <a:latin typeface="Microsoft Sans Serif"/>
                <a:cs typeface="Microsoft Sans Serif"/>
              </a:rPr>
              <a:t>OMPONENTE</a:t>
            </a:r>
            <a:r>
              <a:rPr sz="900" spc="-20" dirty="0">
                <a:latin typeface="Microsoft Sans Serif"/>
                <a:cs typeface="Microsoft Sans Serif"/>
              </a:rPr>
              <a:t>A</a:t>
            </a:r>
            <a:r>
              <a:rPr sz="750" spc="-20" dirty="0">
                <a:latin typeface="Microsoft Sans Serif"/>
                <a:cs typeface="Microsoft Sans Serif"/>
              </a:rPr>
              <a:t>ANÁLISIS</a:t>
            </a:r>
            <a:endParaRPr sz="750">
              <a:latin typeface="Microsoft Sans Serif"/>
              <a:cs typeface="Microsoft Sans Serif"/>
            </a:endParaRPr>
          </a:p>
          <a:p>
            <a:pPr marL="12700" marR="92075" indent="153670">
              <a:lnSpc>
                <a:spcPct val="133600"/>
              </a:lnSpc>
              <a:spcBef>
                <a:spcPts val="305"/>
              </a:spcBef>
            </a:pPr>
            <a:r>
              <a:rPr sz="750" spc="-5" dirty="0">
                <a:latin typeface="Microsoft Sans Serif"/>
                <a:cs typeface="Microsoft Sans Serif"/>
              </a:rPr>
              <a:t>Los </a:t>
            </a:r>
            <a:r>
              <a:rPr sz="750" spc="35" dirty="0">
                <a:latin typeface="Microsoft Sans Serif"/>
                <a:cs typeface="Microsoft Sans Serif"/>
              </a:rPr>
              <a:t>métodos</a:t>
            </a:r>
            <a:r>
              <a:rPr sz="750" spc="-5" dirty="0">
                <a:latin typeface="Microsoft Sans Serif"/>
                <a:cs typeface="Microsoft Sans Serif"/>
              </a:rPr>
              <a:t> </a:t>
            </a:r>
            <a:r>
              <a:rPr sz="750" spc="35" dirty="0">
                <a:latin typeface="Microsoft Sans Serif"/>
                <a:cs typeface="Microsoft Sans Serif"/>
              </a:rPr>
              <a:t>modernos</a:t>
            </a:r>
            <a:r>
              <a:rPr sz="750" spc="-5" dirty="0">
                <a:latin typeface="Microsoft Sans Serif"/>
                <a:cs typeface="Microsoft Sans Serif"/>
              </a:rPr>
              <a:t> </a:t>
            </a:r>
            <a:r>
              <a:rPr sz="750" spc="25" dirty="0">
                <a:latin typeface="Microsoft Sans Serif"/>
                <a:cs typeface="Microsoft Sans Serif"/>
              </a:rPr>
              <a:t>de</a:t>
            </a:r>
            <a:r>
              <a:rPr sz="750" spc="-5" dirty="0">
                <a:latin typeface="Microsoft Sans Serif"/>
                <a:cs typeface="Microsoft Sans Serif"/>
              </a:rPr>
              <a:t> </a:t>
            </a:r>
            <a:r>
              <a:rPr sz="750" spc="20" dirty="0">
                <a:latin typeface="Microsoft Sans Serif"/>
                <a:cs typeface="Microsoft Sans Serif"/>
              </a:rPr>
              <a:t>detección</a:t>
            </a:r>
            <a:r>
              <a:rPr sz="750" spc="-5" dirty="0">
                <a:latin typeface="Microsoft Sans Serif"/>
                <a:cs typeface="Microsoft Sans Serif"/>
              </a:rPr>
              <a:t> </a:t>
            </a:r>
            <a:r>
              <a:rPr sz="750" spc="25" dirty="0">
                <a:latin typeface="Microsoft Sans Serif"/>
                <a:cs typeface="Microsoft Sans Serif"/>
              </a:rPr>
              <a:t>de</a:t>
            </a:r>
            <a:r>
              <a:rPr sz="750" spc="-5" dirty="0">
                <a:latin typeface="Microsoft Sans Serif"/>
                <a:cs typeface="Microsoft Sans Serif"/>
              </a:rPr>
              <a:t> </a:t>
            </a:r>
            <a:r>
              <a:rPr sz="750" spc="10" dirty="0">
                <a:latin typeface="Microsoft Sans Serif"/>
                <a:cs typeface="Microsoft Sans Serif"/>
              </a:rPr>
              <a:t>fallas</a:t>
            </a:r>
            <a:r>
              <a:rPr sz="750" spc="-5" dirty="0">
                <a:latin typeface="Microsoft Sans Serif"/>
                <a:cs typeface="Microsoft Sans Serif"/>
              </a:rPr>
              <a:t> </a:t>
            </a:r>
            <a:r>
              <a:rPr sz="750" spc="20" dirty="0">
                <a:latin typeface="Microsoft Sans Serif"/>
                <a:cs typeface="Microsoft Sans Serif"/>
              </a:rPr>
              <a:t>del</a:t>
            </a:r>
            <a:r>
              <a:rPr sz="750" spc="-5" dirty="0">
                <a:latin typeface="Microsoft Sans Serif"/>
                <a:cs typeface="Microsoft Sans Serif"/>
              </a:rPr>
              <a:t> </a:t>
            </a:r>
            <a:r>
              <a:rPr sz="750" spc="-45" dirty="0">
                <a:latin typeface="Microsoft Sans Serif"/>
                <a:cs typeface="Microsoft Sans Serif"/>
              </a:rPr>
              <a:t>TT</a:t>
            </a:r>
            <a:r>
              <a:rPr sz="750" spc="-5" dirty="0">
                <a:latin typeface="Microsoft Sans Serif"/>
                <a:cs typeface="Microsoft Sans Serif"/>
              </a:rPr>
              <a:t> </a:t>
            </a:r>
            <a:r>
              <a:rPr sz="750" spc="25" dirty="0">
                <a:latin typeface="Microsoft Sans Serif"/>
                <a:cs typeface="Microsoft Sans Serif"/>
              </a:rPr>
              <a:t>utilizan</a:t>
            </a:r>
            <a:r>
              <a:rPr sz="750" spc="-5" dirty="0">
                <a:latin typeface="Microsoft Sans Serif"/>
                <a:cs typeface="Microsoft Sans Serif"/>
              </a:rPr>
              <a:t> </a:t>
            </a:r>
            <a:r>
              <a:rPr sz="750" spc="10" dirty="0">
                <a:latin typeface="Microsoft Sans Serif"/>
                <a:cs typeface="Microsoft Sans Serif"/>
              </a:rPr>
              <a:t>la  </a:t>
            </a:r>
            <a:r>
              <a:rPr sz="750" spc="20" dirty="0">
                <a:latin typeface="Microsoft Sans Serif"/>
                <a:cs typeface="Microsoft Sans Serif"/>
              </a:rPr>
              <a:t>relación </a:t>
            </a:r>
            <a:r>
              <a:rPr sz="750" spc="35" dirty="0">
                <a:latin typeface="Microsoft Sans Serif"/>
                <a:cs typeface="Microsoft Sans Serif"/>
              </a:rPr>
              <a:t>entre </a:t>
            </a:r>
            <a:r>
              <a:rPr sz="750" spc="10" dirty="0">
                <a:latin typeface="Microsoft Sans Serif"/>
                <a:cs typeface="Microsoft Sans Serif"/>
              </a:rPr>
              <a:t>los </a:t>
            </a:r>
            <a:r>
              <a:rPr sz="750" spc="15" dirty="0">
                <a:latin typeface="Microsoft Sans Serif"/>
                <a:cs typeface="Microsoft Sans Serif"/>
              </a:rPr>
              <a:t>voltajes </a:t>
            </a:r>
            <a:r>
              <a:rPr sz="750" spc="25" dirty="0">
                <a:latin typeface="Microsoft Sans Serif"/>
                <a:cs typeface="Microsoft Sans Serif"/>
              </a:rPr>
              <a:t>de </a:t>
            </a:r>
            <a:r>
              <a:rPr sz="750" spc="5" dirty="0">
                <a:latin typeface="Microsoft Sans Serif"/>
                <a:cs typeface="Microsoft Sans Serif"/>
              </a:rPr>
              <a:t>secuencia y </a:t>
            </a:r>
            <a:r>
              <a:rPr sz="750" dirty="0">
                <a:latin typeface="Microsoft Sans Serif"/>
                <a:cs typeface="Microsoft Sans Serif"/>
              </a:rPr>
              <a:t>las </a:t>
            </a:r>
            <a:r>
              <a:rPr sz="750" spc="25" dirty="0">
                <a:latin typeface="Microsoft Sans Serif"/>
                <a:cs typeface="Microsoft Sans Serif"/>
              </a:rPr>
              <a:t>corrientes </a:t>
            </a:r>
            <a:r>
              <a:rPr sz="750" spc="35" dirty="0">
                <a:latin typeface="Microsoft Sans Serif"/>
                <a:cs typeface="Microsoft Sans Serif"/>
              </a:rPr>
              <a:t>durante </a:t>
            </a:r>
            <a:r>
              <a:rPr sz="750" spc="30" dirty="0">
                <a:latin typeface="Microsoft Sans Serif"/>
                <a:cs typeface="Microsoft Sans Serif"/>
              </a:rPr>
              <a:t>una </a:t>
            </a:r>
            <a:r>
              <a:rPr sz="750" spc="35" dirty="0">
                <a:latin typeface="Microsoft Sans Serif"/>
                <a:cs typeface="Microsoft Sans Serif"/>
              </a:rPr>
              <a:t> </a:t>
            </a:r>
            <a:r>
              <a:rPr sz="750" spc="30" dirty="0">
                <a:latin typeface="Microsoft Sans Serif"/>
                <a:cs typeface="Microsoft Sans Serif"/>
              </a:rPr>
              <a:t>pérdida</a:t>
            </a:r>
            <a:r>
              <a:rPr sz="750" spc="-5" dirty="0">
                <a:latin typeface="Microsoft Sans Serif"/>
                <a:cs typeface="Microsoft Sans Serif"/>
              </a:rPr>
              <a:t> </a:t>
            </a:r>
            <a:r>
              <a:rPr sz="750" spc="25" dirty="0">
                <a:latin typeface="Microsoft Sans Serif"/>
                <a:cs typeface="Microsoft Sans Serif"/>
              </a:rPr>
              <a:t>de</a:t>
            </a:r>
            <a:r>
              <a:rPr sz="750" spc="-5" dirty="0">
                <a:latin typeface="Microsoft Sans Serif"/>
                <a:cs typeface="Microsoft Sans Serif"/>
              </a:rPr>
              <a:t> </a:t>
            </a:r>
            <a:r>
              <a:rPr sz="750" spc="20" dirty="0">
                <a:latin typeface="Microsoft Sans Serif"/>
                <a:cs typeface="Microsoft Sans Serif"/>
              </a:rPr>
              <a:t>potencial.</a:t>
            </a:r>
            <a:r>
              <a:rPr sz="750" dirty="0">
                <a:latin typeface="Microsoft Sans Serif"/>
                <a:cs typeface="Microsoft Sans Serif"/>
              </a:rPr>
              <a:t> </a:t>
            </a:r>
            <a:r>
              <a:rPr sz="750" spc="15" dirty="0">
                <a:latin typeface="Microsoft Sans Serif"/>
                <a:cs typeface="Microsoft Sans Serif"/>
              </a:rPr>
              <a:t>Cuando</a:t>
            </a:r>
            <a:r>
              <a:rPr sz="750" spc="-5" dirty="0">
                <a:latin typeface="Microsoft Sans Serif"/>
                <a:cs typeface="Microsoft Sans Serif"/>
              </a:rPr>
              <a:t> se</a:t>
            </a:r>
            <a:r>
              <a:rPr sz="750" dirty="0">
                <a:latin typeface="Microsoft Sans Serif"/>
                <a:cs typeface="Microsoft Sans Serif"/>
              </a:rPr>
              <a:t> </a:t>
            </a:r>
            <a:r>
              <a:rPr sz="750" spc="30" dirty="0">
                <a:latin typeface="Microsoft Sans Serif"/>
                <a:cs typeface="Microsoft Sans Serif"/>
              </a:rPr>
              <a:t>pierden</a:t>
            </a:r>
            <a:r>
              <a:rPr sz="750" spc="-5" dirty="0">
                <a:latin typeface="Microsoft Sans Serif"/>
                <a:cs typeface="Microsoft Sans Serif"/>
              </a:rPr>
              <a:t> </a:t>
            </a:r>
            <a:r>
              <a:rPr sz="750" spc="30" dirty="0">
                <a:latin typeface="Microsoft Sans Serif"/>
                <a:cs typeface="Microsoft Sans Serif"/>
              </a:rPr>
              <a:t>una</a:t>
            </a:r>
            <a:r>
              <a:rPr sz="750" dirty="0">
                <a:latin typeface="Microsoft Sans Serif"/>
                <a:cs typeface="Microsoft Sans Serif"/>
              </a:rPr>
              <a:t> </a:t>
            </a:r>
            <a:r>
              <a:rPr sz="750" spc="35" dirty="0">
                <a:latin typeface="Microsoft Sans Serif"/>
                <a:cs typeface="Microsoft Sans Serif"/>
              </a:rPr>
              <a:t>o</a:t>
            </a:r>
            <a:r>
              <a:rPr sz="750" spc="-5" dirty="0">
                <a:latin typeface="Microsoft Sans Serif"/>
                <a:cs typeface="Microsoft Sans Serif"/>
              </a:rPr>
              <a:t> </a:t>
            </a:r>
            <a:r>
              <a:rPr sz="750" spc="20" dirty="0">
                <a:latin typeface="Microsoft Sans Serif"/>
                <a:cs typeface="Microsoft Sans Serif"/>
              </a:rPr>
              <a:t>dos</a:t>
            </a:r>
            <a:r>
              <a:rPr sz="750" dirty="0">
                <a:latin typeface="Microsoft Sans Serif"/>
                <a:cs typeface="Microsoft Sans Serif"/>
              </a:rPr>
              <a:t> </a:t>
            </a:r>
            <a:r>
              <a:rPr sz="750" spc="5" dirty="0">
                <a:latin typeface="Microsoft Sans Serif"/>
                <a:cs typeface="Microsoft Sans Serif"/>
              </a:rPr>
              <a:t>señales</a:t>
            </a:r>
            <a:r>
              <a:rPr sz="750" spc="-5" dirty="0">
                <a:latin typeface="Microsoft Sans Serif"/>
                <a:cs typeface="Microsoft Sans Serif"/>
              </a:rPr>
              <a:t> </a:t>
            </a:r>
            <a:r>
              <a:rPr sz="750" spc="20" dirty="0">
                <a:latin typeface="Microsoft Sans Serif"/>
                <a:cs typeface="Microsoft Sans Serif"/>
              </a:rPr>
              <a:t>del</a:t>
            </a:r>
            <a:r>
              <a:rPr sz="750" dirty="0">
                <a:latin typeface="Microsoft Sans Serif"/>
                <a:cs typeface="Microsoft Sans Serif"/>
              </a:rPr>
              <a:t> </a:t>
            </a:r>
            <a:r>
              <a:rPr sz="750" spc="-30" dirty="0">
                <a:latin typeface="Microsoft Sans Serif"/>
                <a:cs typeface="Microsoft Sans Serif"/>
              </a:rPr>
              <a:t>TT,</a:t>
            </a:r>
            <a:r>
              <a:rPr sz="750" spc="-5" dirty="0">
                <a:latin typeface="Microsoft Sans Serif"/>
                <a:cs typeface="Microsoft Sans Serif"/>
              </a:rPr>
              <a:t> </a:t>
            </a:r>
            <a:r>
              <a:rPr sz="750" dirty="0">
                <a:latin typeface="Microsoft Sans Serif"/>
                <a:cs typeface="Microsoft Sans Serif"/>
              </a:rPr>
              <a:t>las </a:t>
            </a:r>
            <a:r>
              <a:rPr sz="750" spc="-185" dirty="0">
                <a:latin typeface="Microsoft Sans Serif"/>
                <a:cs typeface="Microsoft Sans Serif"/>
              </a:rPr>
              <a:t> </a:t>
            </a:r>
            <a:r>
              <a:rPr sz="750" spc="20" dirty="0">
                <a:latin typeface="Microsoft Sans Serif"/>
                <a:cs typeface="Microsoft Sans Serif"/>
              </a:rPr>
              <a:t>tensiones </a:t>
            </a:r>
            <a:r>
              <a:rPr sz="750" spc="15" dirty="0">
                <a:latin typeface="Microsoft Sans Serif"/>
                <a:cs typeface="Microsoft Sans Serif"/>
              </a:rPr>
              <a:t>trifásicas </a:t>
            </a:r>
            <a:r>
              <a:rPr sz="750" spc="-5" dirty="0">
                <a:latin typeface="Microsoft Sans Serif"/>
                <a:cs typeface="Microsoft Sans Serif"/>
              </a:rPr>
              <a:t>se </a:t>
            </a:r>
            <a:r>
              <a:rPr sz="750" spc="20" dirty="0">
                <a:latin typeface="Microsoft Sans Serif"/>
                <a:cs typeface="Microsoft Sans Serif"/>
              </a:rPr>
              <a:t>desequilibran. </a:t>
            </a:r>
            <a:r>
              <a:rPr sz="750" spc="25" dirty="0">
                <a:latin typeface="Microsoft Sans Serif"/>
                <a:cs typeface="Microsoft Sans Serif"/>
              </a:rPr>
              <a:t>Debido </a:t>
            </a:r>
            <a:r>
              <a:rPr sz="750" dirty="0">
                <a:latin typeface="Microsoft Sans Serif"/>
                <a:cs typeface="Microsoft Sans Serif"/>
              </a:rPr>
              <a:t>a </a:t>
            </a:r>
            <a:r>
              <a:rPr sz="750" spc="10" dirty="0">
                <a:latin typeface="Microsoft Sans Serif"/>
                <a:cs typeface="Microsoft Sans Serif"/>
              </a:rPr>
              <a:t>este </a:t>
            </a:r>
            <a:r>
              <a:rPr sz="750" spc="25" dirty="0">
                <a:latin typeface="Microsoft Sans Serif"/>
                <a:cs typeface="Microsoft Sans Serif"/>
              </a:rPr>
              <a:t>desequilibrio, </a:t>
            </a:r>
            <a:r>
              <a:rPr sz="750" spc="-5" dirty="0">
                <a:latin typeface="Microsoft Sans Serif"/>
                <a:cs typeface="Microsoft Sans Serif"/>
              </a:rPr>
              <a:t>se </a:t>
            </a:r>
            <a:r>
              <a:rPr sz="750" dirty="0">
                <a:latin typeface="Microsoft Sans Serif"/>
                <a:cs typeface="Microsoft Sans Serif"/>
              </a:rPr>
              <a:t> </a:t>
            </a:r>
            <a:r>
              <a:rPr sz="750" spc="30" dirty="0">
                <a:latin typeface="Microsoft Sans Serif"/>
                <a:cs typeface="Microsoft Sans Serif"/>
              </a:rPr>
              <a:t>produce </a:t>
            </a:r>
            <a:r>
              <a:rPr sz="750" spc="45" dirty="0">
                <a:latin typeface="Microsoft Sans Serif"/>
                <a:cs typeface="Microsoft Sans Serif"/>
              </a:rPr>
              <a:t>un </a:t>
            </a:r>
            <a:r>
              <a:rPr sz="750" spc="20" dirty="0">
                <a:latin typeface="Microsoft Sans Serif"/>
                <a:cs typeface="Microsoft Sans Serif"/>
              </a:rPr>
              <a:t>voltaje </a:t>
            </a:r>
            <a:r>
              <a:rPr sz="750" spc="25" dirty="0">
                <a:latin typeface="Microsoft Sans Serif"/>
                <a:cs typeface="Microsoft Sans Serif"/>
              </a:rPr>
              <a:t>de </a:t>
            </a:r>
            <a:r>
              <a:rPr sz="750" spc="5" dirty="0">
                <a:latin typeface="Microsoft Sans Serif"/>
                <a:cs typeface="Microsoft Sans Serif"/>
              </a:rPr>
              <a:t>secuencia </a:t>
            </a:r>
            <a:r>
              <a:rPr sz="750" spc="20" dirty="0">
                <a:latin typeface="Microsoft Sans Serif"/>
                <a:cs typeface="Microsoft Sans Serif"/>
              </a:rPr>
              <a:t>negativa. </a:t>
            </a:r>
            <a:r>
              <a:rPr sz="750" spc="-15" dirty="0">
                <a:latin typeface="Microsoft Sans Serif"/>
                <a:cs typeface="Microsoft Sans Serif"/>
              </a:rPr>
              <a:t>La </a:t>
            </a:r>
            <a:r>
              <a:rPr sz="750" spc="15" dirty="0">
                <a:latin typeface="Microsoft Sans Serif"/>
                <a:cs typeface="Microsoft Sans Serif"/>
              </a:rPr>
              <a:t>presencia </a:t>
            </a:r>
            <a:r>
              <a:rPr sz="750" spc="25" dirty="0">
                <a:latin typeface="Microsoft Sans Serif"/>
                <a:cs typeface="Microsoft Sans Serif"/>
              </a:rPr>
              <a:t>de </a:t>
            </a:r>
            <a:r>
              <a:rPr sz="750" spc="20" dirty="0">
                <a:latin typeface="Microsoft Sans Serif"/>
                <a:cs typeface="Microsoft Sans Serif"/>
              </a:rPr>
              <a:t>voltaje </a:t>
            </a:r>
            <a:r>
              <a:rPr sz="750" spc="25" dirty="0">
                <a:latin typeface="Microsoft Sans Serif"/>
                <a:cs typeface="Microsoft Sans Serif"/>
              </a:rPr>
              <a:t>de </a:t>
            </a:r>
            <a:r>
              <a:rPr sz="750" spc="-185" dirty="0">
                <a:latin typeface="Microsoft Sans Serif"/>
                <a:cs typeface="Microsoft Sans Serif"/>
              </a:rPr>
              <a:t> </a:t>
            </a:r>
            <a:r>
              <a:rPr sz="750" spc="5" dirty="0">
                <a:latin typeface="Microsoft Sans Serif"/>
                <a:cs typeface="Microsoft Sans Serif"/>
              </a:rPr>
              <a:t>secuencia </a:t>
            </a:r>
            <a:r>
              <a:rPr sz="750" spc="20" dirty="0">
                <a:latin typeface="Microsoft Sans Serif"/>
                <a:cs typeface="Microsoft Sans Serif"/>
              </a:rPr>
              <a:t>negativa </a:t>
            </a:r>
            <a:r>
              <a:rPr sz="750" spc="5" dirty="0">
                <a:latin typeface="Microsoft Sans Serif"/>
                <a:cs typeface="Microsoft Sans Serif"/>
              </a:rPr>
              <a:t>y </a:t>
            </a:r>
            <a:r>
              <a:rPr sz="750" spc="10" dirty="0">
                <a:latin typeface="Microsoft Sans Serif"/>
                <a:cs typeface="Microsoft Sans Serif"/>
              </a:rPr>
              <a:t>la </a:t>
            </a:r>
            <a:r>
              <a:rPr sz="750" spc="25" dirty="0">
                <a:latin typeface="Microsoft Sans Serif"/>
                <a:cs typeface="Microsoft Sans Serif"/>
              </a:rPr>
              <a:t>correspondiente </a:t>
            </a:r>
            <a:r>
              <a:rPr sz="750" spc="10" dirty="0">
                <a:latin typeface="Microsoft Sans Serif"/>
                <a:cs typeface="Microsoft Sans Serif"/>
              </a:rPr>
              <a:t>ausencia </a:t>
            </a:r>
            <a:r>
              <a:rPr sz="750" spc="25" dirty="0">
                <a:latin typeface="Microsoft Sans Serif"/>
                <a:cs typeface="Microsoft Sans Serif"/>
              </a:rPr>
              <a:t>de </a:t>
            </a:r>
            <a:r>
              <a:rPr sz="750" spc="30" dirty="0">
                <a:latin typeface="Microsoft Sans Serif"/>
                <a:cs typeface="Microsoft Sans Serif"/>
              </a:rPr>
              <a:t>corriente </a:t>
            </a:r>
            <a:r>
              <a:rPr sz="750" spc="25" dirty="0">
                <a:latin typeface="Microsoft Sans Serif"/>
                <a:cs typeface="Microsoft Sans Serif"/>
              </a:rPr>
              <a:t>de </a:t>
            </a:r>
            <a:r>
              <a:rPr sz="750" spc="30" dirty="0">
                <a:latin typeface="Microsoft Sans Serif"/>
                <a:cs typeface="Microsoft Sans Serif"/>
              </a:rPr>
              <a:t> </a:t>
            </a:r>
            <a:r>
              <a:rPr sz="750" spc="5" dirty="0">
                <a:latin typeface="Microsoft Sans Serif"/>
                <a:cs typeface="Microsoft Sans Serif"/>
              </a:rPr>
              <a:t>secuencia</a:t>
            </a:r>
            <a:r>
              <a:rPr sz="750" spc="-5" dirty="0">
                <a:latin typeface="Microsoft Sans Serif"/>
                <a:cs typeface="Microsoft Sans Serif"/>
              </a:rPr>
              <a:t> </a:t>
            </a:r>
            <a:r>
              <a:rPr sz="750" spc="20" dirty="0">
                <a:latin typeface="Microsoft Sans Serif"/>
                <a:cs typeface="Microsoft Sans Serif"/>
              </a:rPr>
              <a:t>negativa</a:t>
            </a:r>
            <a:r>
              <a:rPr sz="750" spc="-5" dirty="0">
                <a:latin typeface="Microsoft Sans Serif"/>
                <a:cs typeface="Microsoft Sans Serif"/>
              </a:rPr>
              <a:t> </a:t>
            </a:r>
            <a:r>
              <a:rPr sz="750" spc="20" dirty="0">
                <a:latin typeface="Microsoft Sans Serif"/>
                <a:cs typeface="Microsoft Sans Serif"/>
              </a:rPr>
              <a:t>indican</a:t>
            </a:r>
            <a:r>
              <a:rPr sz="750" spc="-5" dirty="0">
                <a:latin typeface="Microsoft Sans Serif"/>
                <a:cs typeface="Microsoft Sans Serif"/>
              </a:rPr>
              <a:t> </a:t>
            </a:r>
            <a:r>
              <a:rPr sz="750" spc="30" dirty="0">
                <a:latin typeface="Microsoft Sans Serif"/>
                <a:cs typeface="Microsoft Sans Serif"/>
              </a:rPr>
              <a:t>una</a:t>
            </a:r>
            <a:r>
              <a:rPr sz="750" spc="-5" dirty="0">
                <a:latin typeface="Microsoft Sans Serif"/>
                <a:cs typeface="Microsoft Sans Serif"/>
              </a:rPr>
              <a:t> </a:t>
            </a:r>
            <a:r>
              <a:rPr sz="750" spc="20" dirty="0">
                <a:latin typeface="Microsoft Sans Serif"/>
                <a:cs typeface="Microsoft Sans Serif"/>
              </a:rPr>
              <a:t>falla</a:t>
            </a:r>
            <a:r>
              <a:rPr sz="750" spc="-5" dirty="0">
                <a:latin typeface="Microsoft Sans Serif"/>
                <a:cs typeface="Microsoft Sans Serif"/>
              </a:rPr>
              <a:t> </a:t>
            </a:r>
            <a:r>
              <a:rPr sz="750" spc="20" dirty="0">
                <a:latin typeface="Microsoft Sans Serif"/>
                <a:cs typeface="Microsoft Sans Serif"/>
              </a:rPr>
              <a:t>del</a:t>
            </a:r>
            <a:r>
              <a:rPr sz="750" spc="-5" dirty="0">
                <a:latin typeface="Microsoft Sans Serif"/>
                <a:cs typeface="Microsoft Sans Serif"/>
              </a:rPr>
              <a:t> </a:t>
            </a:r>
            <a:r>
              <a:rPr sz="750" spc="-30" dirty="0">
                <a:latin typeface="Microsoft Sans Serif"/>
                <a:cs typeface="Microsoft Sans Serif"/>
              </a:rPr>
              <a:t>TT.</a:t>
            </a:r>
            <a:endParaRPr sz="750">
              <a:latin typeface="Microsoft Sans Serif"/>
              <a:cs typeface="Microsoft Sans Serif"/>
            </a:endParaRPr>
          </a:p>
          <a:p>
            <a:pPr marL="12700" marR="5080" indent="153670">
              <a:lnSpc>
                <a:spcPts val="1200"/>
              </a:lnSpc>
              <a:spcBef>
                <a:spcPts val="80"/>
              </a:spcBef>
            </a:pPr>
            <a:r>
              <a:rPr sz="750" spc="15" dirty="0">
                <a:latin typeface="Microsoft Sans Serif"/>
                <a:cs typeface="Microsoft Sans Serif"/>
              </a:rPr>
              <a:t>Cuando </a:t>
            </a:r>
            <a:r>
              <a:rPr sz="750" spc="-5" dirty="0">
                <a:latin typeface="Microsoft Sans Serif"/>
                <a:cs typeface="Microsoft Sans Serif"/>
              </a:rPr>
              <a:t>se </a:t>
            </a:r>
            <a:r>
              <a:rPr sz="750" spc="30" dirty="0">
                <a:latin typeface="Microsoft Sans Serif"/>
                <a:cs typeface="Microsoft Sans Serif"/>
              </a:rPr>
              <a:t>pierden </a:t>
            </a:r>
            <a:r>
              <a:rPr sz="750" dirty="0">
                <a:latin typeface="Microsoft Sans Serif"/>
                <a:cs typeface="Microsoft Sans Serif"/>
              </a:rPr>
              <a:t>las </a:t>
            </a:r>
            <a:r>
              <a:rPr sz="750" spc="25" dirty="0">
                <a:latin typeface="Microsoft Sans Serif"/>
                <a:cs typeface="Microsoft Sans Serif"/>
              </a:rPr>
              <a:t>tres </a:t>
            </a:r>
            <a:r>
              <a:rPr sz="750" spc="5" dirty="0">
                <a:latin typeface="Microsoft Sans Serif"/>
                <a:cs typeface="Microsoft Sans Serif"/>
              </a:rPr>
              <a:t>señales </a:t>
            </a:r>
            <a:r>
              <a:rPr sz="750" spc="25" dirty="0">
                <a:latin typeface="Microsoft Sans Serif"/>
                <a:cs typeface="Microsoft Sans Serif"/>
              </a:rPr>
              <a:t>de </a:t>
            </a:r>
            <a:r>
              <a:rPr sz="750" spc="-35" dirty="0">
                <a:latin typeface="Microsoft Sans Serif"/>
                <a:cs typeface="Microsoft Sans Serif"/>
              </a:rPr>
              <a:t>VT, </a:t>
            </a:r>
            <a:r>
              <a:rPr sz="750" spc="10" dirty="0">
                <a:latin typeface="Microsoft Sans Serif"/>
                <a:cs typeface="Microsoft Sans Serif"/>
              </a:rPr>
              <a:t>el </a:t>
            </a:r>
            <a:r>
              <a:rPr sz="750" spc="40" dirty="0">
                <a:latin typeface="Microsoft Sans Serif"/>
                <a:cs typeface="Microsoft Sans Serif"/>
              </a:rPr>
              <a:t>método </a:t>
            </a:r>
            <a:r>
              <a:rPr sz="750" spc="35" dirty="0">
                <a:latin typeface="Microsoft Sans Serif"/>
                <a:cs typeface="Microsoft Sans Serif"/>
              </a:rPr>
              <a:t>anterior </a:t>
            </a:r>
            <a:r>
              <a:rPr sz="750" spc="40" dirty="0">
                <a:latin typeface="Microsoft Sans Serif"/>
                <a:cs typeface="Microsoft Sans Serif"/>
              </a:rPr>
              <a:t>no </a:t>
            </a:r>
            <a:r>
              <a:rPr sz="750" spc="-5" dirty="0">
                <a:latin typeface="Microsoft Sans Serif"/>
                <a:cs typeface="Microsoft Sans Serif"/>
              </a:rPr>
              <a:t>se </a:t>
            </a:r>
            <a:r>
              <a:rPr sz="750" dirty="0">
                <a:latin typeface="Microsoft Sans Serif"/>
                <a:cs typeface="Microsoft Sans Serif"/>
              </a:rPr>
              <a:t> </a:t>
            </a:r>
            <a:r>
              <a:rPr sz="750" spc="25" dirty="0">
                <a:latin typeface="Microsoft Sans Serif"/>
                <a:cs typeface="Microsoft Sans Serif"/>
              </a:rPr>
              <a:t>puede utilizar </a:t>
            </a:r>
            <a:r>
              <a:rPr sz="750" spc="20" dirty="0">
                <a:latin typeface="Microsoft Sans Serif"/>
                <a:cs typeface="Microsoft Sans Serif"/>
              </a:rPr>
              <a:t>con éxito. </a:t>
            </a:r>
            <a:r>
              <a:rPr sz="750" spc="-20" dirty="0">
                <a:latin typeface="Microsoft Sans Serif"/>
                <a:cs typeface="Microsoft Sans Serif"/>
              </a:rPr>
              <a:t>En </a:t>
            </a:r>
            <a:r>
              <a:rPr sz="750" spc="20" dirty="0">
                <a:latin typeface="Microsoft Sans Serif"/>
                <a:cs typeface="Microsoft Sans Serif"/>
              </a:rPr>
              <a:t>cambio, </a:t>
            </a:r>
            <a:r>
              <a:rPr sz="750" spc="-5" dirty="0">
                <a:latin typeface="Microsoft Sans Serif"/>
                <a:cs typeface="Microsoft Sans Serif"/>
              </a:rPr>
              <a:t>se </a:t>
            </a:r>
            <a:r>
              <a:rPr sz="750" spc="25" dirty="0">
                <a:latin typeface="Microsoft Sans Serif"/>
                <a:cs typeface="Microsoft Sans Serif"/>
              </a:rPr>
              <a:t>puede </a:t>
            </a:r>
            <a:r>
              <a:rPr sz="750" spc="20" dirty="0">
                <a:latin typeface="Microsoft Sans Serif"/>
                <a:cs typeface="Microsoft Sans Serif"/>
              </a:rPr>
              <a:t>hacer </a:t>
            </a:r>
            <a:r>
              <a:rPr sz="750" spc="30" dirty="0">
                <a:latin typeface="Microsoft Sans Serif"/>
                <a:cs typeface="Microsoft Sans Serif"/>
              </a:rPr>
              <a:t>una </a:t>
            </a:r>
            <a:r>
              <a:rPr sz="750" spc="25" dirty="0">
                <a:latin typeface="Microsoft Sans Serif"/>
                <a:cs typeface="Microsoft Sans Serif"/>
              </a:rPr>
              <a:t>comparación </a:t>
            </a:r>
            <a:r>
              <a:rPr sz="750" spc="30" dirty="0">
                <a:latin typeface="Microsoft Sans Serif"/>
                <a:cs typeface="Microsoft Sans Serif"/>
              </a:rPr>
              <a:t> </a:t>
            </a:r>
            <a:r>
              <a:rPr sz="750" spc="35" dirty="0">
                <a:latin typeface="Microsoft Sans Serif"/>
                <a:cs typeface="Microsoft Sans Serif"/>
              </a:rPr>
              <a:t>entre </a:t>
            </a:r>
            <a:r>
              <a:rPr sz="750" dirty="0">
                <a:latin typeface="Microsoft Sans Serif"/>
                <a:cs typeface="Microsoft Sans Serif"/>
              </a:rPr>
              <a:t>las </a:t>
            </a:r>
            <a:r>
              <a:rPr sz="750" spc="20" dirty="0">
                <a:latin typeface="Microsoft Sans Serif"/>
                <a:cs typeface="Microsoft Sans Serif"/>
              </a:rPr>
              <a:t>tensiones </a:t>
            </a:r>
            <a:r>
              <a:rPr sz="750" spc="15" dirty="0">
                <a:latin typeface="Microsoft Sans Serif"/>
                <a:cs typeface="Microsoft Sans Serif"/>
              </a:rPr>
              <a:t>trifásicas </a:t>
            </a:r>
            <a:r>
              <a:rPr sz="750" spc="5" dirty="0">
                <a:latin typeface="Microsoft Sans Serif"/>
                <a:cs typeface="Microsoft Sans Serif"/>
              </a:rPr>
              <a:t>y </a:t>
            </a:r>
            <a:r>
              <a:rPr sz="750" dirty="0">
                <a:latin typeface="Microsoft Sans Serif"/>
                <a:cs typeface="Microsoft Sans Serif"/>
              </a:rPr>
              <a:t>las </a:t>
            </a:r>
            <a:r>
              <a:rPr sz="750" spc="25" dirty="0">
                <a:latin typeface="Microsoft Sans Serif"/>
                <a:cs typeface="Microsoft Sans Serif"/>
              </a:rPr>
              <a:t>corrientes </a:t>
            </a:r>
            <a:r>
              <a:rPr sz="750" spc="15" dirty="0">
                <a:latin typeface="Microsoft Sans Serif"/>
                <a:cs typeface="Microsoft Sans Serif"/>
              </a:rPr>
              <a:t>trifásicas. </a:t>
            </a:r>
            <a:r>
              <a:rPr sz="750" spc="-35" dirty="0">
                <a:latin typeface="Microsoft Sans Serif"/>
                <a:cs typeface="Microsoft Sans Serif"/>
              </a:rPr>
              <a:t>Si </a:t>
            </a:r>
            <a:r>
              <a:rPr sz="750" spc="30" dirty="0">
                <a:latin typeface="Microsoft Sans Serif"/>
                <a:cs typeface="Microsoft Sans Serif"/>
              </a:rPr>
              <a:t>todos </a:t>
            </a:r>
            <a:r>
              <a:rPr sz="750" spc="10" dirty="0">
                <a:latin typeface="Microsoft Sans Serif"/>
                <a:cs typeface="Microsoft Sans Serif"/>
              </a:rPr>
              <a:t>los </a:t>
            </a:r>
            <a:r>
              <a:rPr sz="750" spc="15" dirty="0">
                <a:latin typeface="Microsoft Sans Serif"/>
                <a:cs typeface="Microsoft Sans Serif"/>
              </a:rPr>
              <a:t> voltajes </a:t>
            </a:r>
            <a:r>
              <a:rPr sz="750" spc="20" dirty="0">
                <a:latin typeface="Microsoft Sans Serif"/>
                <a:cs typeface="Microsoft Sans Serif"/>
              </a:rPr>
              <a:t>trifásicos son </a:t>
            </a:r>
            <a:r>
              <a:rPr sz="750" spc="25" dirty="0">
                <a:latin typeface="Microsoft Sans Serif"/>
                <a:cs typeface="Microsoft Sans Serif"/>
              </a:rPr>
              <a:t>anormales </a:t>
            </a:r>
            <a:r>
              <a:rPr sz="750" spc="20" dirty="0">
                <a:latin typeface="Microsoft Sans Serif"/>
                <a:cs typeface="Microsoft Sans Serif"/>
              </a:rPr>
              <a:t>(menos del </a:t>
            </a:r>
            <a:r>
              <a:rPr sz="750" spc="10" dirty="0">
                <a:latin typeface="Microsoft Sans Serif"/>
                <a:cs typeface="Microsoft Sans Serif"/>
              </a:rPr>
              <a:t>5 </a:t>
            </a:r>
            <a:r>
              <a:rPr sz="750" spc="45" dirty="0">
                <a:latin typeface="Microsoft Sans Serif"/>
                <a:cs typeface="Microsoft Sans Serif"/>
              </a:rPr>
              <a:t>por </a:t>
            </a:r>
            <a:r>
              <a:rPr sz="750" spc="25" dirty="0">
                <a:latin typeface="Microsoft Sans Serif"/>
                <a:cs typeface="Microsoft Sans Serif"/>
              </a:rPr>
              <a:t>ciento </a:t>
            </a:r>
            <a:r>
              <a:rPr sz="750" spc="20" dirty="0">
                <a:latin typeface="Microsoft Sans Serif"/>
                <a:cs typeface="Microsoft Sans Serif"/>
              </a:rPr>
              <a:t>nominal), </a:t>
            </a:r>
            <a:r>
              <a:rPr sz="750" dirty="0">
                <a:latin typeface="Microsoft Sans Serif"/>
                <a:cs typeface="Microsoft Sans Serif"/>
              </a:rPr>
              <a:t>las </a:t>
            </a:r>
            <a:r>
              <a:rPr sz="750" spc="5" dirty="0">
                <a:latin typeface="Microsoft Sans Serif"/>
                <a:cs typeface="Microsoft Sans Serif"/>
              </a:rPr>
              <a:t> </a:t>
            </a:r>
            <a:r>
              <a:rPr sz="750" spc="25" dirty="0">
                <a:latin typeface="Microsoft Sans Serif"/>
                <a:cs typeface="Microsoft Sans Serif"/>
              </a:rPr>
              <a:t>corrientes</a:t>
            </a:r>
            <a:r>
              <a:rPr sz="750" dirty="0">
                <a:latin typeface="Microsoft Sans Serif"/>
                <a:cs typeface="Microsoft Sans Serif"/>
              </a:rPr>
              <a:t> </a:t>
            </a:r>
            <a:r>
              <a:rPr sz="750" spc="15" dirty="0">
                <a:latin typeface="Microsoft Sans Serif"/>
                <a:cs typeface="Microsoft Sans Serif"/>
              </a:rPr>
              <a:t>trifásicas</a:t>
            </a:r>
            <a:r>
              <a:rPr sz="750" dirty="0">
                <a:latin typeface="Microsoft Sans Serif"/>
                <a:cs typeface="Microsoft Sans Serif"/>
              </a:rPr>
              <a:t> </a:t>
            </a:r>
            <a:r>
              <a:rPr sz="750" spc="20" dirty="0">
                <a:latin typeface="Microsoft Sans Serif"/>
                <a:cs typeface="Microsoft Sans Serif"/>
              </a:rPr>
              <a:t>son</a:t>
            </a:r>
            <a:r>
              <a:rPr sz="750" dirty="0">
                <a:latin typeface="Microsoft Sans Serif"/>
                <a:cs typeface="Microsoft Sans Serif"/>
              </a:rPr>
              <a:t> </a:t>
            </a:r>
            <a:r>
              <a:rPr sz="750" spc="25" dirty="0">
                <a:latin typeface="Microsoft Sans Serif"/>
                <a:cs typeface="Microsoft Sans Serif"/>
              </a:rPr>
              <a:t>normales</a:t>
            </a:r>
            <a:r>
              <a:rPr sz="750" dirty="0">
                <a:latin typeface="Microsoft Sans Serif"/>
                <a:cs typeface="Microsoft Sans Serif"/>
              </a:rPr>
              <a:t> </a:t>
            </a:r>
            <a:r>
              <a:rPr sz="750" spc="20" dirty="0">
                <a:latin typeface="Microsoft Sans Serif"/>
                <a:cs typeface="Microsoft Sans Serif"/>
              </a:rPr>
              <a:t>(menos</a:t>
            </a:r>
            <a:r>
              <a:rPr sz="750" dirty="0">
                <a:latin typeface="Microsoft Sans Serif"/>
                <a:cs typeface="Microsoft Sans Serif"/>
              </a:rPr>
              <a:t> </a:t>
            </a:r>
            <a:r>
              <a:rPr sz="750" spc="20" dirty="0">
                <a:latin typeface="Microsoft Sans Serif"/>
                <a:cs typeface="Microsoft Sans Serif"/>
              </a:rPr>
              <a:t>del</a:t>
            </a:r>
            <a:r>
              <a:rPr sz="750" spc="5" dirty="0">
                <a:latin typeface="Microsoft Sans Serif"/>
                <a:cs typeface="Microsoft Sans Serif"/>
              </a:rPr>
              <a:t> </a:t>
            </a:r>
            <a:r>
              <a:rPr sz="750" spc="10" dirty="0">
                <a:latin typeface="Microsoft Sans Serif"/>
                <a:cs typeface="Microsoft Sans Serif"/>
              </a:rPr>
              <a:t>125</a:t>
            </a:r>
            <a:r>
              <a:rPr sz="750" dirty="0">
                <a:latin typeface="Microsoft Sans Serif"/>
                <a:cs typeface="Microsoft Sans Serif"/>
              </a:rPr>
              <a:t> </a:t>
            </a:r>
            <a:r>
              <a:rPr sz="750" spc="45" dirty="0">
                <a:latin typeface="Microsoft Sans Serif"/>
                <a:cs typeface="Microsoft Sans Serif"/>
              </a:rPr>
              <a:t>por</a:t>
            </a:r>
            <a:r>
              <a:rPr sz="750" dirty="0">
                <a:latin typeface="Microsoft Sans Serif"/>
                <a:cs typeface="Microsoft Sans Serif"/>
              </a:rPr>
              <a:t> </a:t>
            </a:r>
            <a:r>
              <a:rPr sz="750" spc="25" dirty="0">
                <a:latin typeface="Microsoft Sans Serif"/>
                <a:cs typeface="Microsoft Sans Serif"/>
              </a:rPr>
              <a:t>ciento</a:t>
            </a:r>
            <a:r>
              <a:rPr sz="750" dirty="0">
                <a:latin typeface="Microsoft Sans Serif"/>
                <a:cs typeface="Microsoft Sans Serif"/>
              </a:rPr>
              <a:t> </a:t>
            </a:r>
            <a:r>
              <a:rPr sz="750" spc="25" dirty="0">
                <a:latin typeface="Microsoft Sans Serif"/>
                <a:cs typeface="Microsoft Sans Serif"/>
              </a:rPr>
              <a:t>nominal)</a:t>
            </a:r>
            <a:r>
              <a:rPr sz="750" dirty="0">
                <a:latin typeface="Microsoft Sans Serif"/>
                <a:cs typeface="Microsoft Sans Serif"/>
              </a:rPr>
              <a:t> </a:t>
            </a:r>
            <a:r>
              <a:rPr sz="750" spc="5" dirty="0">
                <a:latin typeface="Microsoft Sans Serif"/>
                <a:cs typeface="Microsoft Sans Serif"/>
              </a:rPr>
              <a:t>y </a:t>
            </a:r>
            <a:r>
              <a:rPr sz="750" spc="-185" dirty="0">
                <a:latin typeface="Microsoft Sans Serif"/>
                <a:cs typeface="Microsoft Sans Serif"/>
              </a:rPr>
              <a:t> </a:t>
            </a:r>
            <a:r>
              <a:rPr sz="750" spc="15" dirty="0">
                <a:latin typeface="Microsoft Sans Serif"/>
                <a:cs typeface="Microsoft Sans Serif"/>
              </a:rPr>
              <a:t>hay </a:t>
            </a:r>
            <a:r>
              <a:rPr sz="750" spc="30" dirty="0">
                <a:latin typeface="Microsoft Sans Serif"/>
                <a:cs typeface="Microsoft Sans Serif"/>
              </a:rPr>
              <a:t>corriente </a:t>
            </a:r>
            <a:r>
              <a:rPr sz="750" spc="25" dirty="0">
                <a:latin typeface="Microsoft Sans Serif"/>
                <a:cs typeface="Microsoft Sans Serif"/>
              </a:rPr>
              <a:t>de </a:t>
            </a:r>
            <a:r>
              <a:rPr sz="750" spc="5" dirty="0">
                <a:latin typeface="Microsoft Sans Serif"/>
                <a:cs typeface="Microsoft Sans Serif"/>
              </a:rPr>
              <a:t>secuencia </a:t>
            </a:r>
            <a:r>
              <a:rPr sz="750" spc="15" dirty="0">
                <a:latin typeface="Microsoft Sans Serif"/>
                <a:cs typeface="Microsoft Sans Serif"/>
              </a:rPr>
              <a:t>positiva, </a:t>
            </a:r>
            <a:r>
              <a:rPr sz="750" spc="-5" dirty="0">
                <a:latin typeface="Microsoft Sans Serif"/>
                <a:cs typeface="Microsoft Sans Serif"/>
              </a:rPr>
              <a:t>se </a:t>
            </a:r>
            <a:r>
              <a:rPr sz="750" spc="15" dirty="0">
                <a:latin typeface="Microsoft Sans Serif"/>
                <a:cs typeface="Microsoft Sans Serif"/>
              </a:rPr>
              <a:t>declara </a:t>
            </a:r>
            <a:r>
              <a:rPr sz="750" spc="30" dirty="0">
                <a:latin typeface="Microsoft Sans Serif"/>
                <a:cs typeface="Microsoft Sans Serif"/>
              </a:rPr>
              <a:t>una </a:t>
            </a:r>
            <a:r>
              <a:rPr sz="750" spc="20" dirty="0">
                <a:latin typeface="Microsoft Sans Serif"/>
                <a:cs typeface="Microsoft Sans Serif"/>
              </a:rPr>
              <a:t>falla del </a:t>
            </a:r>
            <a:r>
              <a:rPr sz="750" spc="-30" dirty="0">
                <a:latin typeface="Microsoft Sans Serif"/>
                <a:cs typeface="Microsoft Sans Serif"/>
              </a:rPr>
              <a:t>TT. </a:t>
            </a:r>
            <a:r>
              <a:rPr sz="750" spc="-25" dirty="0">
                <a:latin typeface="Microsoft Sans Serif"/>
                <a:cs typeface="Microsoft Sans Serif"/>
              </a:rPr>
              <a:t> </a:t>
            </a:r>
            <a:r>
              <a:rPr sz="750" spc="25" dirty="0">
                <a:latin typeface="Microsoft Sans Serif"/>
                <a:cs typeface="Microsoft Sans Serif"/>
              </a:rPr>
              <a:t>Generalmente </a:t>
            </a:r>
            <a:r>
              <a:rPr sz="750" spc="-5" dirty="0">
                <a:latin typeface="Microsoft Sans Serif"/>
                <a:cs typeface="Microsoft Sans Serif"/>
              </a:rPr>
              <a:t>se </a:t>
            </a:r>
            <a:r>
              <a:rPr sz="750" spc="30" dirty="0">
                <a:latin typeface="Microsoft Sans Serif"/>
                <a:cs typeface="Microsoft Sans Serif"/>
              </a:rPr>
              <a:t>proporciona </a:t>
            </a:r>
            <a:r>
              <a:rPr sz="750" spc="45" dirty="0">
                <a:latin typeface="Microsoft Sans Serif"/>
                <a:cs typeface="Microsoft Sans Serif"/>
              </a:rPr>
              <a:t>un </a:t>
            </a:r>
            <a:r>
              <a:rPr sz="750" spc="25" dirty="0">
                <a:latin typeface="Microsoft Sans Serif"/>
                <a:cs typeface="Microsoft Sans Serif"/>
              </a:rPr>
              <a:t>circuito de </a:t>
            </a:r>
            <a:r>
              <a:rPr sz="750" spc="15" dirty="0">
                <a:latin typeface="Microsoft Sans Serif"/>
                <a:cs typeface="Microsoft Sans Serif"/>
              </a:rPr>
              <a:t>sellado </a:t>
            </a:r>
            <a:r>
              <a:rPr sz="750" spc="20" dirty="0">
                <a:latin typeface="Microsoft Sans Serif"/>
                <a:cs typeface="Microsoft Sans Serif"/>
              </a:rPr>
              <a:t>lógico </a:t>
            </a:r>
            <a:r>
              <a:rPr sz="750" spc="25" dirty="0">
                <a:latin typeface="Microsoft Sans Serif"/>
                <a:cs typeface="Microsoft Sans Serif"/>
              </a:rPr>
              <a:t>para </a:t>
            </a:r>
            <a:r>
              <a:rPr sz="750" spc="30" dirty="0">
                <a:latin typeface="Microsoft Sans Serif"/>
                <a:cs typeface="Microsoft Sans Serif"/>
              </a:rPr>
              <a:t> </a:t>
            </a:r>
            <a:r>
              <a:rPr sz="750" spc="25" dirty="0">
                <a:latin typeface="Microsoft Sans Serif"/>
                <a:cs typeface="Microsoft Sans Serif"/>
              </a:rPr>
              <a:t>garantizar </a:t>
            </a:r>
            <a:r>
              <a:rPr sz="750" spc="30" dirty="0">
                <a:latin typeface="Microsoft Sans Serif"/>
                <a:cs typeface="Microsoft Sans Serif"/>
              </a:rPr>
              <a:t>que </a:t>
            </a:r>
            <a:r>
              <a:rPr sz="750" spc="40" dirty="0">
                <a:latin typeface="Microsoft Sans Serif"/>
                <a:cs typeface="Microsoft Sans Serif"/>
              </a:rPr>
              <a:t>no </a:t>
            </a:r>
            <a:r>
              <a:rPr sz="750" spc="-5" dirty="0">
                <a:latin typeface="Microsoft Sans Serif"/>
                <a:cs typeface="Microsoft Sans Serif"/>
              </a:rPr>
              <a:t>se </a:t>
            </a:r>
            <a:r>
              <a:rPr sz="750" spc="15" dirty="0">
                <a:latin typeface="Microsoft Sans Serif"/>
                <a:cs typeface="Microsoft Sans Serif"/>
              </a:rPr>
              <a:t>declare </a:t>
            </a:r>
            <a:r>
              <a:rPr sz="750" spc="30" dirty="0">
                <a:latin typeface="Microsoft Sans Serif"/>
                <a:cs typeface="Microsoft Sans Serif"/>
              </a:rPr>
              <a:t>una </a:t>
            </a:r>
            <a:r>
              <a:rPr sz="750" spc="20" dirty="0">
                <a:latin typeface="Microsoft Sans Serif"/>
                <a:cs typeface="Microsoft Sans Serif"/>
              </a:rPr>
              <a:t>falla del </a:t>
            </a:r>
            <a:r>
              <a:rPr sz="750" spc="-45" dirty="0">
                <a:latin typeface="Microsoft Sans Serif"/>
                <a:cs typeface="Microsoft Sans Serif"/>
              </a:rPr>
              <a:t>TT </a:t>
            </a:r>
            <a:r>
              <a:rPr sz="750" spc="35" dirty="0">
                <a:latin typeface="Microsoft Sans Serif"/>
                <a:cs typeface="Microsoft Sans Serif"/>
              </a:rPr>
              <a:t>durante </a:t>
            </a:r>
            <a:r>
              <a:rPr sz="750" spc="30" dirty="0">
                <a:latin typeface="Microsoft Sans Serif"/>
                <a:cs typeface="Microsoft Sans Serif"/>
              </a:rPr>
              <a:t>una </a:t>
            </a:r>
            <a:r>
              <a:rPr sz="750" spc="20" dirty="0">
                <a:latin typeface="Microsoft Sans Serif"/>
                <a:cs typeface="Microsoft Sans Serif"/>
              </a:rPr>
              <a:t>falla trifásica </a:t>
            </a:r>
            <a:r>
              <a:rPr sz="750" spc="-185" dirty="0">
                <a:latin typeface="Microsoft Sans Serif"/>
                <a:cs typeface="Microsoft Sans Serif"/>
              </a:rPr>
              <a:t> </a:t>
            </a:r>
            <a:r>
              <a:rPr sz="750" spc="25" dirty="0">
                <a:latin typeface="Microsoft Sans Serif"/>
                <a:cs typeface="Microsoft Sans Serif"/>
              </a:rPr>
              <a:t>cuando </a:t>
            </a:r>
            <a:r>
              <a:rPr sz="750" spc="10" dirty="0">
                <a:latin typeface="Microsoft Sans Serif"/>
                <a:cs typeface="Microsoft Sans Serif"/>
              </a:rPr>
              <a:t>la </a:t>
            </a:r>
            <a:r>
              <a:rPr sz="750" spc="30" dirty="0">
                <a:latin typeface="Microsoft Sans Serif"/>
                <a:cs typeface="Microsoft Sans Serif"/>
              </a:rPr>
              <a:t>corriente </a:t>
            </a:r>
            <a:r>
              <a:rPr sz="750" spc="-5" dirty="0">
                <a:latin typeface="Microsoft Sans Serif"/>
                <a:cs typeface="Microsoft Sans Serif"/>
              </a:rPr>
              <a:t>cae </a:t>
            </a:r>
            <a:r>
              <a:rPr sz="750" spc="45" dirty="0">
                <a:latin typeface="Microsoft Sans Serif"/>
                <a:cs typeface="Microsoft Sans Serif"/>
              </a:rPr>
              <a:t>por </a:t>
            </a:r>
            <a:r>
              <a:rPr sz="750" spc="25" dirty="0">
                <a:latin typeface="Microsoft Sans Serif"/>
                <a:cs typeface="Microsoft Sans Serif"/>
              </a:rPr>
              <a:t>debajo </a:t>
            </a:r>
            <a:r>
              <a:rPr sz="750" spc="20" dirty="0">
                <a:latin typeface="Microsoft Sans Serif"/>
                <a:cs typeface="Microsoft Sans Serif"/>
              </a:rPr>
              <a:t>del </a:t>
            </a:r>
            <a:r>
              <a:rPr sz="750" spc="10" dirty="0">
                <a:latin typeface="Microsoft Sans Serif"/>
                <a:cs typeface="Microsoft Sans Serif"/>
              </a:rPr>
              <a:t>125 </a:t>
            </a:r>
            <a:r>
              <a:rPr sz="750" spc="45" dirty="0">
                <a:latin typeface="Microsoft Sans Serif"/>
                <a:cs typeface="Microsoft Sans Serif"/>
              </a:rPr>
              <a:t>por </a:t>
            </a:r>
            <a:r>
              <a:rPr sz="750" spc="25" dirty="0">
                <a:latin typeface="Microsoft Sans Serif"/>
                <a:cs typeface="Microsoft Sans Serif"/>
              </a:rPr>
              <a:t>ciento de </a:t>
            </a:r>
            <a:r>
              <a:rPr sz="750" spc="10" dirty="0">
                <a:latin typeface="Microsoft Sans Serif"/>
                <a:cs typeface="Microsoft Sans Serif"/>
              </a:rPr>
              <a:t>la </a:t>
            </a:r>
            <a:r>
              <a:rPr sz="750" spc="35" dirty="0">
                <a:latin typeface="Microsoft Sans Serif"/>
                <a:cs typeface="Microsoft Sans Serif"/>
              </a:rPr>
              <a:t>nominal </a:t>
            </a:r>
            <a:r>
              <a:rPr sz="750" spc="40" dirty="0">
                <a:latin typeface="Microsoft Sans Serif"/>
                <a:cs typeface="Microsoft Sans Serif"/>
              </a:rPr>
              <a:t> </a:t>
            </a:r>
            <a:r>
              <a:rPr sz="750" spc="30" dirty="0">
                <a:latin typeface="Microsoft Sans Serif"/>
                <a:cs typeface="Microsoft Sans Serif"/>
              </a:rPr>
              <a:t>debido</a:t>
            </a:r>
            <a:r>
              <a:rPr sz="750" spc="-5" dirty="0">
                <a:latin typeface="Microsoft Sans Serif"/>
                <a:cs typeface="Microsoft Sans Serif"/>
              </a:rPr>
              <a:t> </a:t>
            </a:r>
            <a:r>
              <a:rPr sz="750" dirty="0">
                <a:latin typeface="Microsoft Sans Serif"/>
                <a:cs typeface="Microsoft Sans Serif"/>
              </a:rPr>
              <a:t>a</a:t>
            </a:r>
            <a:r>
              <a:rPr sz="750" spc="-5" dirty="0">
                <a:latin typeface="Microsoft Sans Serif"/>
                <a:cs typeface="Microsoft Sans Serif"/>
              </a:rPr>
              <a:t> </a:t>
            </a:r>
            <a:r>
              <a:rPr sz="750" spc="10" dirty="0">
                <a:latin typeface="Microsoft Sans Serif"/>
                <a:cs typeface="Microsoft Sans Serif"/>
              </a:rPr>
              <a:t>la</a:t>
            </a:r>
            <a:r>
              <a:rPr sz="750" dirty="0">
                <a:latin typeface="Microsoft Sans Serif"/>
                <a:cs typeface="Microsoft Sans Serif"/>
              </a:rPr>
              <a:t> </a:t>
            </a:r>
            <a:r>
              <a:rPr sz="750" spc="30" dirty="0">
                <a:latin typeface="Microsoft Sans Serif"/>
                <a:cs typeface="Microsoft Sans Serif"/>
              </a:rPr>
              <a:t>disminución</a:t>
            </a:r>
            <a:r>
              <a:rPr sz="750" spc="-5" dirty="0">
                <a:latin typeface="Microsoft Sans Serif"/>
                <a:cs typeface="Microsoft Sans Serif"/>
              </a:rPr>
              <a:t> </a:t>
            </a:r>
            <a:r>
              <a:rPr sz="750" spc="25" dirty="0">
                <a:latin typeface="Microsoft Sans Serif"/>
                <a:cs typeface="Microsoft Sans Serif"/>
              </a:rPr>
              <a:t>de</a:t>
            </a:r>
            <a:r>
              <a:rPr sz="750" dirty="0">
                <a:latin typeface="Microsoft Sans Serif"/>
                <a:cs typeface="Microsoft Sans Serif"/>
              </a:rPr>
              <a:t> </a:t>
            </a:r>
            <a:r>
              <a:rPr sz="750" spc="10" dirty="0">
                <a:latin typeface="Microsoft Sans Serif"/>
                <a:cs typeface="Microsoft Sans Serif"/>
              </a:rPr>
              <a:t>la</a:t>
            </a:r>
            <a:r>
              <a:rPr sz="750" spc="-5" dirty="0">
                <a:latin typeface="Microsoft Sans Serif"/>
                <a:cs typeface="Microsoft Sans Serif"/>
              </a:rPr>
              <a:t> </a:t>
            </a:r>
            <a:r>
              <a:rPr sz="750" spc="30" dirty="0">
                <a:latin typeface="Microsoft Sans Serif"/>
                <a:cs typeface="Microsoft Sans Serif"/>
              </a:rPr>
              <a:t>corriente</a:t>
            </a:r>
            <a:r>
              <a:rPr sz="750" dirty="0">
                <a:latin typeface="Microsoft Sans Serif"/>
                <a:cs typeface="Microsoft Sans Serif"/>
              </a:rPr>
              <a:t> </a:t>
            </a:r>
            <a:r>
              <a:rPr sz="750" spc="20" dirty="0">
                <a:latin typeface="Microsoft Sans Serif"/>
                <a:cs typeface="Microsoft Sans Serif"/>
              </a:rPr>
              <a:t>del</a:t>
            </a:r>
            <a:r>
              <a:rPr sz="750" spc="-5" dirty="0">
                <a:latin typeface="Microsoft Sans Serif"/>
                <a:cs typeface="Microsoft Sans Serif"/>
              </a:rPr>
              <a:t> </a:t>
            </a:r>
            <a:r>
              <a:rPr sz="750" spc="30" dirty="0">
                <a:latin typeface="Microsoft Sans Serif"/>
                <a:cs typeface="Microsoft Sans Serif"/>
              </a:rPr>
              <a:t>generador</a:t>
            </a:r>
            <a:r>
              <a:rPr sz="750" dirty="0">
                <a:latin typeface="Microsoft Sans Serif"/>
                <a:cs typeface="Microsoft Sans Serif"/>
              </a:rPr>
              <a:t> </a:t>
            </a:r>
            <a:r>
              <a:rPr sz="750" spc="35" dirty="0">
                <a:latin typeface="Microsoft Sans Serif"/>
                <a:cs typeface="Microsoft Sans Serif"/>
              </a:rPr>
              <a:t>durante</a:t>
            </a:r>
            <a:r>
              <a:rPr sz="750" spc="-5" dirty="0">
                <a:latin typeface="Microsoft Sans Serif"/>
                <a:cs typeface="Microsoft Sans Serif"/>
              </a:rPr>
              <a:t> </a:t>
            </a:r>
            <a:r>
              <a:rPr sz="750" spc="10" dirty="0">
                <a:latin typeface="Microsoft Sans Serif"/>
                <a:cs typeface="Microsoft Sans Serif"/>
              </a:rPr>
              <a:t>la</a:t>
            </a:r>
            <a:r>
              <a:rPr sz="750" dirty="0">
                <a:latin typeface="Microsoft Sans Serif"/>
                <a:cs typeface="Microsoft Sans Serif"/>
              </a:rPr>
              <a:t> </a:t>
            </a:r>
            <a:r>
              <a:rPr sz="750" spc="15" dirty="0">
                <a:latin typeface="Microsoft Sans Serif"/>
                <a:cs typeface="Microsoft Sans Serif"/>
              </a:rPr>
              <a:t>falla.</a:t>
            </a:r>
            <a:endParaRPr sz="750">
              <a:latin typeface="Microsoft Sans Serif"/>
              <a:cs typeface="Microsoft Sans Serif"/>
            </a:endParaRPr>
          </a:p>
        </p:txBody>
      </p:sp>
      <p:sp>
        <p:nvSpPr>
          <p:cNvPr id="100" name="object 100"/>
          <p:cNvSpPr txBox="1"/>
          <p:nvPr/>
        </p:nvSpPr>
        <p:spPr>
          <a:xfrm>
            <a:off x="9100216" y="8362746"/>
            <a:ext cx="7349211" cy="320857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 marR="5080" indent="153670">
              <a:lnSpc>
                <a:spcPct val="142900"/>
              </a:lnSpc>
              <a:spcBef>
                <a:spcPts val="100"/>
              </a:spcBef>
            </a:pPr>
            <a:r>
              <a:rPr sz="700" spc="-5" dirty="0">
                <a:latin typeface="Microsoft Sans Serif"/>
                <a:cs typeface="Microsoft Sans Serif"/>
              </a:rPr>
              <a:t>Estos </a:t>
            </a:r>
            <a:r>
              <a:rPr sz="700" spc="30" dirty="0">
                <a:latin typeface="Microsoft Sans Serif"/>
                <a:cs typeface="Microsoft Sans Serif"/>
              </a:rPr>
              <a:t>métodos</a:t>
            </a:r>
            <a:r>
              <a:rPr sz="700" spc="-5" dirty="0">
                <a:latin typeface="Microsoft Sans Serif"/>
                <a:cs typeface="Microsoft Sans Serif"/>
              </a:rPr>
              <a:t> se</a:t>
            </a:r>
            <a:r>
              <a:rPr sz="700" dirty="0">
                <a:latin typeface="Microsoft Sans Serif"/>
                <a:cs typeface="Microsoft Sans Serif"/>
              </a:rPr>
              <a:t> </a:t>
            </a:r>
            <a:r>
              <a:rPr sz="700" spc="35" dirty="0">
                <a:latin typeface="Microsoft Sans Serif"/>
                <a:cs typeface="Microsoft Sans Serif"/>
              </a:rPr>
              <a:t>implementan</a:t>
            </a:r>
            <a:r>
              <a:rPr sz="700" spc="-5" dirty="0">
                <a:latin typeface="Microsoft Sans Serif"/>
                <a:cs typeface="Microsoft Sans Serif"/>
              </a:rPr>
              <a:t> </a:t>
            </a:r>
            <a:r>
              <a:rPr sz="700" spc="25" dirty="0">
                <a:latin typeface="Microsoft Sans Serif"/>
                <a:cs typeface="Microsoft Sans Serif"/>
              </a:rPr>
              <a:t>fácilmente</a:t>
            </a:r>
            <a:r>
              <a:rPr sz="700" spc="-5" dirty="0">
                <a:latin typeface="Microsoft Sans Serif"/>
                <a:cs typeface="Microsoft Sans Serif"/>
              </a:rPr>
              <a:t> </a:t>
            </a:r>
            <a:r>
              <a:rPr sz="700" spc="20" dirty="0">
                <a:latin typeface="Microsoft Sans Serif"/>
                <a:cs typeface="Microsoft Sans Serif"/>
              </a:rPr>
              <a:t>en</a:t>
            </a:r>
            <a:r>
              <a:rPr sz="700" dirty="0">
                <a:latin typeface="Microsoft Sans Serif"/>
                <a:cs typeface="Microsoft Sans Serif"/>
              </a:rPr>
              <a:t> </a:t>
            </a:r>
            <a:r>
              <a:rPr sz="700" spc="10" dirty="0">
                <a:latin typeface="Microsoft Sans Serif"/>
                <a:cs typeface="Microsoft Sans Serif"/>
              </a:rPr>
              <a:t>sistemas</a:t>
            </a:r>
            <a:r>
              <a:rPr sz="700" spc="-5" dirty="0">
                <a:latin typeface="Microsoft Sans Serif"/>
                <a:cs typeface="Microsoft Sans Serif"/>
              </a:rPr>
              <a:t> </a:t>
            </a:r>
            <a:r>
              <a:rPr sz="700" spc="20" dirty="0">
                <a:latin typeface="Microsoft Sans Serif"/>
                <a:cs typeface="Microsoft Sans Serif"/>
              </a:rPr>
              <a:t>de</a:t>
            </a:r>
            <a:r>
              <a:rPr sz="700" spc="-5" dirty="0">
                <a:latin typeface="Microsoft Sans Serif"/>
                <a:cs typeface="Microsoft Sans Serif"/>
              </a:rPr>
              <a:t> </a:t>
            </a:r>
            <a:r>
              <a:rPr sz="700" spc="25" dirty="0">
                <a:latin typeface="Microsoft Sans Serif"/>
                <a:cs typeface="Microsoft Sans Serif"/>
              </a:rPr>
              <a:t>protección</a:t>
            </a:r>
            <a:r>
              <a:rPr sz="700" dirty="0">
                <a:latin typeface="Microsoft Sans Serif"/>
                <a:cs typeface="Microsoft Sans Serif"/>
              </a:rPr>
              <a:t> </a:t>
            </a:r>
            <a:r>
              <a:rPr sz="700" spc="20" dirty="0">
                <a:latin typeface="Microsoft Sans Serif"/>
                <a:cs typeface="Microsoft Sans Serif"/>
              </a:rPr>
              <a:t>de </a:t>
            </a:r>
            <a:r>
              <a:rPr sz="700" spc="-175" dirty="0">
                <a:latin typeface="Microsoft Sans Serif"/>
                <a:cs typeface="Microsoft Sans Serif"/>
              </a:rPr>
              <a:t> </a:t>
            </a:r>
            <a:r>
              <a:rPr sz="700" spc="25" dirty="0">
                <a:latin typeface="Microsoft Sans Serif"/>
                <a:cs typeface="Microsoft Sans Serif"/>
              </a:rPr>
              <a:t>generadores </a:t>
            </a:r>
            <a:r>
              <a:rPr sz="700" spc="10" dirty="0">
                <a:latin typeface="Microsoft Sans Serif"/>
                <a:cs typeface="Microsoft Sans Serif"/>
              </a:rPr>
              <a:t>basados</a:t>
            </a:r>
            <a:r>
              <a:rPr sz="700" spc="15" dirty="0">
                <a:latin typeface="Microsoft Sans Serif"/>
                <a:cs typeface="Microsoft Sans Serif"/>
              </a:rPr>
              <a:t> </a:t>
            </a:r>
            <a:r>
              <a:rPr sz="700" spc="20" dirty="0">
                <a:latin typeface="Microsoft Sans Serif"/>
                <a:cs typeface="Microsoft Sans Serif"/>
              </a:rPr>
              <a:t>en microprocesadores digitales </a:t>
            </a:r>
            <a:r>
              <a:rPr sz="700" spc="5" dirty="0">
                <a:latin typeface="Microsoft Sans Serif"/>
                <a:cs typeface="Microsoft Sans Serif"/>
              </a:rPr>
              <a:t>y </a:t>
            </a:r>
            <a:r>
              <a:rPr sz="700" spc="-5" dirty="0">
                <a:latin typeface="Microsoft Sans Serif"/>
                <a:cs typeface="Microsoft Sans Serif"/>
              </a:rPr>
              <a:t>se </a:t>
            </a:r>
            <a:r>
              <a:rPr sz="700" spc="30" dirty="0">
                <a:latin typeface="Microsoft Sans Serif"/>
                <a:cs typeface="Microsoft Sans Serif"/>
              </a:rPr>
              <a:t>pueden </a:t>
            </a:r>
            <a:r>
              <a:rPr sz="700" spc="15" dirty="0">
                <a:latin typeface="Microsoft Sans Serif"/>
                <a:cs typeface="Microsoft Sans Serif"/>
              </a:rPr>
              <a:t>aplicar </a:t>
            </a:r>
            <a:r>
              <a:rPr sz="700" spc="20" dirty="0">
                <a:latin typeface="Microsoft Sans Serif"/>
                <a:cs typeface="Microsoft Sans Serif"/>
              </a:rPr>
              <a:t> </a:t>
            </a:r>
            <a:r>
              <a:rPr sz="700" spc="25" dirty="0">
                <a:latin typeface="Microsoft Sans Serif"/>
                <a:cs typeface="Microsoft Sans Serif"/>
              </a:rPr>
              <a:t>cuando</a:t>
            </a:r>
            <a:r>
              <a:rPr sz="700" spc="-5" dirty="0">
                <a:latin typeface="Microsoft Sans Serif"/>
                <a:cs typeface="Microsoft Sans Serif"/>
              </a:rPr>
              <a:t> </a:t>
            </a:r>
            <a:r>
              <a:rPr sz="700" spc="15" dirty="0">
                <a:latin typeface="Microsoft Sans Serif"/>
                <a:cs typeface="Microsoft Sans Serif"/>
              </a:rPr>
              <a:t>solo</a:t>
            </a:r>
            <a:r>
              <a:rPr sz="700" spc="-5" dirty="0">
                <a:latin typeface="Microsoft Sans Serif"/>
                <a:cs typeface="Microsoft Sans Serif"/>
              </a:rPr>
              <a:t> </a:t>
            </a:r>
            <a:r>
              <a:rPr sz="700" spc="15" dirty="0">
                <a:latin typeface="Microsoft Sans Serif"/>
                <a:cs typeface="Microsoft Sans Serif"/>
              </a:rPr>
              <a:t>hay</a:t>
            </a:r>
            <a:r>
              <a:rPr sz="700" spc="-5" dirty="0">
                <a:latin typeface="Microsoft Sans Serif"/>
                <a:cs typeface="Microsoft Sans Serif"/>
              </a:rPr>
              <a:t> </a:t>
            </a:r>
            <a:r>
              <a:rPr sz="700" spc="40" dirty="0">
                <a:latin typeface="Microsoft Sans Serif"/>
                <a:cs typeface="Microsoft Sans Serif"/>
              </a:rPr>
              <a:t>un</a:t>
            </a:r>
            <a:r>
              <a:rPr sz="700" spc="-5" dirty="0">
                <a:latin typeface="Microsoft Sans Serif"/>
                <a:cs typeface="Microsoft Sans Serif"/>
              </a:rPr>
              <a:t> </a:t>
            </a:r>
            <a:r>
              <a:rPr sz="700" spc="30" dirty="0">
                <a:latin typeface="Microsoft Sans Serif"/>
                <a:cs typeface="Microsoft Sans Serif"/>
              </a:rPr>
              <a:t>conjunto</a:t>
            </a:r>
            <a:r>
              <a:rPr sz="700" spc="-5" dirty="0">
                <a:latin typeface="Microsoft Sans Serif"/>
                <a:cs typeface="Microsoft Sans Serif"/>
              </a:rPr>
              <a:t> </a:t>
            </a:r>
            <a:r>
              <a:rPr sz="700" spc="20" dirty="0">
                <a:latin typeface="Microsoft Sans Serif"/>
                <a:cs typeface="Microsoft Sans Serif"/>
              </a:rPr>
              <a:t>de</a:t>
            </a:r>
            <a:r>
              <a:rPr sz="700" spc="-5" dirty="0">
                <a:latin typeface="Microsoft Sans Serif"/>
                <a:cs typeface="Microsoft Sans Serif"/>
              </a:rPr>
              <a:t> </a:t>
            </a:r>
            <a:r>
              <a:rPr sz="700" spc="-40" dirty="0">
                <a:latin typeface="Microsoft Sans Serif"/>
                <a:cs typeface="Microsoft Sans Serif"/>
              </a:rPr>
              <a:t>TT</a:t>
            </a:r>
            <a:r>
              <a:rPr sz="700" spc="-5" dirty="0">
                <a:latin typeface="Microsoft Sans Serif"/>
                <a:cs typeface="Microsoft Sans Serif"/>
              </a:rPr>
              <a:t> </a:t>
            </a:r>
            <a:r>
              <a:rPr sz="700" spc="20" dirty="0">
                <a:latin typeface="Microsoft Sans Serif"/>
                <a:cs typeface="Microsoft Sans Serif"/>
              </a:rPr>
              <a:t>en</a:t>
            </a:r>
            <a:r>
              <a:rPr sz="700" dirty="0">
                <a:latin typeface="Microsoft Sans Serif"/>
                <a:cs typeface="Microsoft Sans Serif"/>
              </a:rPr>
              <a:t> </a:t>
            </a:r>
            <a:r>
              <a:rPr sz="700" spc="10" dirty="0">
                <a:latin typeface="Microsoft Sans Serif"/>
                <a:cs typeface="Microsoft Sans Serif"/>
              </a:rPr>
              <a:t>el</a:t>
            </a:r>
            <a:r>
              <a:rPr sz="700" spc="-5" dirty="0">
                <a:latin typeface="Microsoft Sans Serif"/>
                <a:cs typeface="Microsoft Sans Serif"/>
              </a:rPr>
              <a:t> </a:t>
            </a:r>
            <a:r>
              <a:rPr sz="700" spc="20" dirty="0">
                <a:latin typeface="Microsoft Sans Serif"/>
                <a:cs typeface="Microsoft Sans Serif"/>
              </a:rPr>
              <a:t>bus</a:t>
            </a:r>
            <a:r>
              <a:rPr sz="700" spc="-5" dirty="0">
                <a:latin typeface="Microsoft Sans Serif"/>
                <a:cs typeface="Microsoft Sans Serif"/>
              </a:rPr>
              <a:t> </a:t>
            </a:r>
            <a:r>
              <a:rPr sz="700" spc="20" dirty="0">
                <a:latin typeface="Microsoft Sans Serif"/>
                <a:cs typeface="Microsoft Sans Serif"/>
              </a:rPr>
              <a:t>del</a:t>
            </a:r>
            <a:r>
              <a:rPr sz="700" spc="-5" dirty="0">
                <a:latin typeface="Microsoft Sans Serif"/>
                <a:cs typeface="Microsoft Sans Serif"/>
              </a:rPr>
              <a:t> </a:t>
            </a:r>
            <a:r>
              <a:rPr sz="700" spc="25" dirty="0">
                <a:latin typeface="Microsoft Sans Serif"/>
                <a:cs typeface="Microsoft Sans Serif"/>
              </a:rPr>
              <a:t>generador.</a:t>
            </a:r>
            <a:endParaRPr sz="700">
              <a:latin typeface="Microsoft Sans Serif"/>
              <a:cs typeface="Microsoft Sans Serif"/>
            </a:endParaRPr>
          </a:p>
        </p:txBody>
      </p:sp>
      <p:sp>
        <p:nvSpPr>
          <p:cNvPr id="101" name="object 101"/>
          <p:cNvSpPr txBox="1"/>
          <p:nvPr/>
        </p:nvSpPr>
        <p:spPr>
          <a:xfrm>
            <a:off x="1415216" y="7003477"/>
            <a:ext cx="7298084" cy="651717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R="164465" algn="ctr">
              <a:lnSpc>
                <a:spcPct val="100000"/>
              </a:lnSpc>
              <a:spcBef>
                <a:spcPts val="100"/>
              </a:spcBef>
            </a:pPr>
            <a:r>
              <a:rPr sz="950" spc="35" dirty="0">
                <a:latin typeface="Microsoft Sans Serif"/>
                <a:cs typeface="Microsoft Sans Serif"/>
              </a:rPr>
              <a:t>II.</a:t>
            </a:r>
            <a:r>
              <a:rPr sz="950" spc="-10" dirty="0">
                <a:latin typeface="Microsoft Sans Serif"/>
                <a:cs typeface="Microsoft Sans Serif"/>
              </a:rPr>
              <a:t> </a:t>
            </a:r>
            <a:r>
              <a:rPr sz="950" spc="-90" dirty="0">
                <a:latin typeface="Microsoft Sans Serif"/>
                <a:cs typeface="Microsoft Sans Serif"/>
              </a:rPr>
              <a:t>F</a:t>
            </a:r>
            <a:r>
              <a:rPr sz="750" spc="-30" dirty="0">
                <a:latin typeface="Microsoft Sans Serif"/>
                <a:cs typeface="Microsoft Sans Serif"/>
              </a:rPr>
              <a:t>FALLO</a:t>
            </a:r>
            <a:r>
              <a:rPr sz="950" spc="5" dirty="0">
                <a:latin typeface="Microsoft Sans Serif"/>
                <a:cs typeface="Microsoft Sans Serif"/>
              </a:rPr>
              <a:t>D</a:t>
            </a:r>
            <a:r>
              <a:rPr sz="750" spc="-35" dirty="0">
                <a:latin typeface="Microsoft Sans Serif"/>
                <a:cs typeface="Microsoft Sans Serif"/>
              </a:rPr>
              <a:t>ETECCIÓN</a:t>
            </a:r>
            <a:r>
              <a:rPr sz="750" spc="-5" dirty="0">
                <a:latin typeface="Microsoft Sans Serif"/>
                <a:cs typeface="Microsoft Sans Serif"/>
              </a:rPr>
              <a:t> </a:t>
            </a:r>
            <a:r>
              <a:rPr sz="750" spc="-40" dirty="0">
                <a:latin typeface="Microsoft Sans Serif"/>
                <a:cs typeface="Microsoft Sans Serif"/>
              </a:rPr>
              <a:t>POR</a:t>
            </a:r>
            <a:r>
              <a:rPr sz="950" spc="-65" dirty="0">
                <a:latin typeface="Microsoft Sans Serif"/>
                <a:cs typeface="Microsoft Sans Serif"/>
              </a:rPr>
              <a:t>V</a:t>
            </a:r>
            <a:r>
              <a:rPr sz="750" spc="-60" dirty="0">
                <a:latin typeface="Microsoft Sans Serif"/>
                <a:cs typeface="Microsoft Sans Serif"/>
              </a:rPr>
              <a:t>OLTAJE</a:t>
            </a:r>
            <a:r>
              <a:rPr sz="950" spc="-90" dirty="0">
                <a:latin typeface="Microsoft Sans Serif"/>
                <a:cs typeface="Microsoft Sans Serif"/>
              </a:rPr>
              <a:t>C</a:t>
            </a:r>
            <a:r>
              <a:rPr sz="750" spc="-15" dirty="0">
                <a:latin typeface="Microsoft Sans Serif"/>
                <a:cs typeface="Microsoft Sans Serif"/>
              </a:rPr>
              <a:t>COMPARACIÓN</a:t>
            </a:r>
            <a:endParaRPr sz="750">
              <a:latin typeface="Microsoft Sans Serif"/>
              <a:cs typeface="Microsoft Sans Serif"/>
            </a:endParaRPr>
          </a:p>
          <a:p>
            <a:pPr marR="165735" algn="ctr">
              <a:lnSpc>
                <a:spcPct val="100000"/>
              </a:lnSpc>
              <a:spcBef>
                <a:spcPts val="25"/>
              </a:spcBef>
            </a:pPr>
            <a:r>
              <a:rPr sz="950" spc="-45" dirty="0">
                <a:latin typeface="Microsoft Sans Serif"/>
                <a:cs typeface="Microsoft Sans Serif"/>
              </a:rPr>
              <a:t>(V</a:t>
            </a:r>
            <a:r>
              <a:rPr sz="750" spc="-45" dirty="0">
                <a:latin typeface="Microsoft Sans Serif"/>
                <a:cs typeface="Microsoft Sans Serif"/>
              </a:rPr>
              <a:t>OLTAJE</a:t>
            </a:r>
            <a:r>
              <a:rPr sz="950" spc="-45" dirty="0">
                <a:latin typeface="Microsoft Sans Serif"/>
                <a:cs typeface="Microsoft Sans Serif"/>
              </a:rPr>
              <a:t>B</a:t>
            </a:r>
            <a:r>
              <a:rPr sz="750" spc="-45" dirty="0">
                <a:latin typeface="Microsoft Sans Serif"/>
                <a:cs typeface="Microsoft Sans Serif"/>
              </a:rPr>
              <a:t>ALANCE</a:t>
            </a:r>
            <a:r>
              <a:rPr sz="950" spc="-45" dirty="0">
                <a:latin typeface="Microsoft Sans Serif"/>
                <a:cs typeface="Microsoft Sans Serif"/>
              </a:rPr>
              <a:t>)</a:t>
            </a:r>
            <a:endParaRPr sz="950">
              <a:latin typeface="Microsoft Sans Serif"/>
              <a:cs typeface="Microsoft Sans Serif"/>
            </a:endParaRPr>
          </a:p>
          <a:p>
            <a:pPr marL="12700" marR="5080" indent="154940">
              <a:lnSpc>
                <a:spcPct val="143300"/>
              </a:lnSpc>
              <a:spcBef>
                <a:spcPts val="270"/>
              </a:spcBef>
            </a:pPr>
            <a:r>
              <a:rPr sz="700" spc="20" dirty="0">
                <a:latin typeface="Microsoft Sans Serif"/>
                <a:cs typeface="Microsoft Sans Serif"/>
              </a:rPr>
              <a:t>Tradicionalmente, </a:t>
            </a:r>
            <a:r>
              <a:rPr sz="700" spc="10" dirty="0">
                <a:latin typeface="Microsoft Sans Serif"/>
                <a:cs typeface="Microsoft Sans Serif"/>
              </a:rPr>
              <a:t>la </a:t>
            </a:r>
            <a:r>
              <a:rPr sz="700" spc="25" dirty="0">
                <a:latin typeface="Microsoft Sans Serif"/>
                <a:cs typeface="Microsoft Sans Serif"/>
              </a:rPr>
              <a:t>protección </a:t>
            </a:r>
            <a:r>
              <a:rPr sz="700" spc="30" dirty="0">
                <a:latin typeface="Microsoft Sans Serif"/>
                <a:cs typeface="Microsoft Sans Serif"/>
              </a:rPr>
              <a:t>contra </a:t>
            </a:r>
            <a:r>
              <a:rPr sz="700" spc="25" dirty="0">
                <a:latin typeface="Microsoft Sans Serif"/>
                <a:cs typeface="Microsoft Sans Serif"/>
              </a:rPr>
              <a:t>pérdida </a:t>
            </a:r>
            <a:r>
              <a:rPr sz="700" spc="20" dirty="0">
                <a:latin typeface="Microsoft Sans Serif"/>
                <a:cs typeface="Microsoft Sans Serif"/>
              </a:rPr>
              <a:t>de </a:t>
            </a:r>
            <a:r>
              <a:rPr sz="700" spc="10" dirty="0">
                <a:latin typeface="Microsoft Sans Serif"/>
                <a:cs typeface="Microsoft Sans Serif"/>
              </a:rPr>
              <a:t>señal </a:t>
            </a:r>
            <a:r>
              <a:rPr sz="700" spc="20" dirty="0">
                <a:latin typeface="Microsoft Sans Serif"/>
                <a:cs typeface="Microsoft Sans Serif"/>
              </a:rPr>
              <a:t>del </a:t>
            </a:r>
            <a:r>
              <a:rPr sz="700" spc="-40" dirty="0">
                <a:latin typeface="Microsoft Sans Serif"/>
                <a:cs typeface="Microsoft Sans Serif"/>
              </a:rPr>
              <a:t>TT </a:t>
            </a:r>
            <a:r>
              <a:rPr sz="700" spc="-5" dirty="0">
                <a:latin typeface="Microsoft Sans Serif"/>
                <a:cs typeface="Microsoft Sans Serif"/>
              </a:rPr>
              <a:t>se </a:t>
            </a:r>
            <a:r>
              <a:rPr sz="700" dirty="0">
                <a:latin typeface="Microsoft Sans Serif"/>
                <a:cs typeface="Microsoft Sans Serif"/>
              </a:rPr>
              <a:t> </a:t>
            </a:r>
            <a:r>
              <a:rPr sz="700" spc="30" dirty="0">
                <a:latin typeface="Microsoft Sans Serif"/>
                <a:cs typeface="Microsoft Sans Serif"/>
              </a:rPr>
              <a:t>proporciona</a:t>
            </a:r>
            <a:r>
              <a:rPr sz="700" spc="-5" dirty="0">
                <a:latin typeface="Microsoft Sans Serif"/>
                <a:cs typeface="Microsoft Sans Serif"/>
              </a:rPr>
              <a:t> </a:t>
            </a:r>
            <a:r>
              <a:rPr sz="700" spc="30" dirty="0">
                <a:latin typeface="Microsoft Sans Serif"/>
                <a:cs typeface="Microsoft Sans Serif"/>
              </a:rPr>
              <a:t>mediante</a:t>
            </a:r>
            <a:r>
              <a:rPr sz="700" spc="-5" dirty="0">
                <a:latin typeface="Microsoft Sans Serif"/>
                <a:cs typeface="Microsoft Sans Serif"/>
              </a:rPr>
              <a:t> </a:t>
            </a:r>
            <a:r>
              <a:rPr sz="700" spc="40" dirty="0">
                <a:latin typeface="Microsoft Sans Serif"/>
                <a:cs typeface="Microsoft Sans Serif"/>
              </a:rPr>
              <a:t>un</a:t>
            </a:r>
            <a:r>
              <a:rPr sz="700" spc="-5" dirty="0">
                <a:latin typeface="Microsoft Sans Serif"/>
                <a:cs typeface="Microsoft Sans Serif"/>
              </a:rPr>
              <a:t> </a:t>
            </a:r>
            <a:r>
              <a:rPr sz="700" spc="20" dirty="0">
                <a:latin typeface="Microsoft Sans Serif"/>
                <a:cs typeface="Microsoft Sans Serif"/>
              </a:rPr>
              <a:t>relé</a:t>
            </a:r>
            <a:r>
              <a:rPr sz="700" spc="-5" dirty="0">
                <a:latin typeface="Microsoft Sans Serif"/>
                <a:cs typeface="Microsoft Sans Serif"/>
              </a:rPr>
              <a:t> </a:t>
            </a:r>
            <a:r>
              <a:rPr sz="700" spc="20" dirty="0">
                <a:latin typeface="Microsoft Sans Serif"/>
                <a:cs typeface="Microsoft Sans Serif"/>
              </a:rPr>
              <a:t>de</a:t>
            </a:r>
            <a:r>
              <a:rPr sz="700" spc="-5" dirty="0">
                <a:latin typeface="Microsoft Sans Serif"/>
                <a:cs typeface="Microsoft Sans Serif"/>
              </a:rPr>
              <a:t> </a:t>
            </a:r>
            <a:r>
              <a:rPr sz="700" spc="30" dirty="0">
                <a:latin typeface="Microsoft Sans Serif"/>
                <a:cs typeface="Microsoft Sans Serif"/>
              </a:rPr>
              <a:t>equilibrio</a:t>
            </a:r>
            <a:r>
              <a:rPr sz="700" spc="-5" dirty="0">
                <a:latin typeface="Microsoft Sans Serif"/>
                <a:cs typeface="Microsoft Sans Serif"/>
              </a:rPr>
              <a:t> </a:t>
            </a:r>
            <a:r>
              <a:rPr sz="700" spc="20" dirty="0">
                <a:latin typeface="Microsoft Sans Serif"/>
                <a:cs typeface="Microsoft Sans Serif"/>
              </a:rPr>
              <a:t>de</a:t>
            </a:r>
            <a:r>
              <a:rPr sz="700" spc="-5" dirty="0">
                <a:latin typeface="Microsoft Sans Serif"/>
                <a:cs typeface="Microsoft Sans Serif"/>
              </a:rPr>
              <a:t> </a:t>
            </a:r>
            <a:r>
              <a:rPr sz="700" spc="20" dirty="0">
                <a:latin typeface="Microsoft Sans Serif"/>
                <a:cs typeface="Microsoft Sans Serif"/>
              </a:rPr>
              <a:t>voltaje</a:t>
            </a:r>
            <a:r>
              <a:rPr sz="700" dirty="0">
                <a:latin typeface="Microsoft Sans Serif"/>
                <a:cs typeface="Microsoft Sans Serif"/>
              </a:rPr>
              <a:t> </a:t>
            </a:r>
            <a:r>
              <a:rPr sz="700" spc="30" dirty="0">
                <a:latin typeface="Microsoft Sans Serif"/>
                <a:cs typeface="Microsoft Sans Serif"/>
              </a:rPr>
              <a:t>que</a:t>
            </a:r>
            <a:r>
              <a:rPr sz="700" spc="-5" dirty="0">
                <a:latin typeface="Microsoft Sans Serif"/>
                <a:cs typeface="Microsoft Sans Serif"/>
              </a:rPr>
              <a:t> </a:t>
            </a:r>
            <a:r>
              <a:rPr sz="700" spc="25" dirty="0">
                <a:latin typeface="Microsoft Sans Serif"/>
                <a:cs typeface="Microsoft Sans Serif"/>
              </a:rPr>
              <a:t>compara</a:t>
            </a:r>
            <a:r>
              <a:rPr sz="700" spc="-5" dirty="0">
                <a:latin typeface="Microsoft Sans Serif"/>
                <a:cs typeface="Microsoft Sans Serif"/>
              </a:rPr>
              <a:t> </a:t>
            </a:r>
            <a:r>
              <a:rPr sz="700" spc="15" dirty="0">
                <a:latin typeface="Microsoft Sans Serif"/>
                <a:cs typeface="Microsoft Sans Serif"/>
              </a:rPr>
              <a:t>voltajes </a:t>
            </a:r>
            <a:r>
              <a:rPr sz="700" spc="-170" dirty="0">
                <a:latin typeface="Microsoft Sans Serif"/>
                <a:cs typeface="Microsoft Sans Serif"/>
              </a:rPr>
              <a:t> </a:t>
            </a:r>
            <a:r>
              <a:rPr sz="700" spc="15" dirty="0">
                <a:latin typeface="Microsoft Sans Serif"/>
                <a:cs typeface="Microsoft Sans Serif"/>
              </a:rPr>
              <a:t>secundarios</a:t>
            </a:r>
            <a:r>
              <a:rPr sz="700" dirty="0">
                <a:latin typeface="Microsoft Sans Serif"/>
                <a:cs typeface="Microsoft Sans Serif"/>
              </a:rPr>
              <a:t> </a:t>
            </a:r>
            <a:r>
              <a:rPr sz="700" spc="15" dirty="0">
                <a:latin typeface="Microsoft Sans Serif"/>
                <a:cs typeface="Microsoft Sans Serif"/>
              </a:rPr>
              <a:t>trifásicos</a:t>
            </a:r>
            <a:r>
              <a:rPr sz="700" dirty="0">
                <a:latin typeface="Microsoft Sans Serif"/>
                <a:cs typeface="Microsoft Sans Serif"/>
              </a:rPr>
              <a:t> </a:t>
            </a:r>
            <a:r>
              <a:rPr sz="700" spc="20" dirty="0">
                <a:latin typeface="Microsoft Sans Serif"/>
                <a:cs typeface="Microsoft Sans Serif"/>
              </a:rPr>
              <a:t>en</a:t>
            </a:r>
            <a:r>
              <a:rPr sz="700" spc="5" dirty="0">
                <a:latin typeface="Microsoft Sans Serif"/>
                <a:cs typeface="Microsoft Sans Serif"/>
              </a:rPr>
              <a:t> </a:t>
            </a:r>
            <a:r>
              <a:rPr sz="700" spc="20" dirty="0">
                <a:latin typeface="Microsoft Sans Serif"/>
                <a:cs typeface="Microsoft Sans Serif"/>
              </a:rPr>
              <a:t>dos</a:t>
            </a:r>
            <a:r>
              <a:rPr sz="700" dirty="0">
                <a:latin typeface="Microsoft Sans Serif"/>
                <a:cs typeface="Microsoft Sans Serif"/>
              </a:rPr>
              <a:t> </a:t>
            </a:r>
            <a:r>
              <a:rPr sz="700" spc="25" dirty="0">
                <a:latin typeface="Microsoft Sans Serif"/>
                <a:cs typeface="Microsoft Sans Serif"/>
              </a:rPr>
              <a:t>conjuntos</a:t>
            </a:r>
            <a:r>
              <a:rPr sz="700" spc="5" dirty="0">
                <a:latin typeface="Microsoft Sans Serif"/>
                <a:cs typeface="Microsoft Sans Serif"/>
              </a:rPr>
              <a:t> </a:t>
            </a:r>
            <a:r>
              <a:rPr sz="700" spc="20" dirty="0">
                <a:latin typeface="Microsoft Sans Serif"/>
                <a:cs typeface="Microsoft Sans Serif"/>
              </a:rPr>
              <a:t>de</a:t>
            </a:r>
            <a:r>
              <a:rPr sz="700" dirty="0">
                <a:latin typeface="Microsoft Sans Serif"/>
                <a:cs typeface="Microsoft Sans Serif"/>
              </a:rPr>
              <a:t> </a:t>
            </a:r>
            <a:r>
              <a:rPr sz="700" spc="-30" dirty="0">
                <a:latin typeface="Microsoft Sans Serif"/>
                <a:cs typeface="Microsoft Sans Serif"/>
              </a:rPr>
              <a:t>TT.</a:t>
            </a:r>
            <a:r>
              <a:rPr sz="700" spc="5" dirty="0">
                <a:latin typeface="Microsoft Sans Serif"/>
                <a:cs typeface="Microsoft Sans Serif"/>
              </a:rPr>
              <a:t> </a:t>
            </a:r>
            <a:r>
              <a:rPr sz="700" spc="-10" dirty="0">
                <a:latin typeface="Microsoft Sans Serif"/>
                <a:cs typeface="Microsoft Sans Serif"/>
              </a:rPr>
              <a:t>Este</a:t>
            </a:r>
            <a:r>
              <a:rPr sz="700" dirty="0">
                <a:latin typeface="Microsoft Sans Serif"/>
                <a:cs typeface="Microsoft Sans Serif"/>
              </a:rPr>
              <a:t> </a:t>
            </a:r>
            <a:r>
              <a:rPr sz="700" spc="20" dirty="0">
                <a:latin typeface="Microsoft Sans Serif"/>
                <a:cs typeface="Microsoft Sans Serif"/>
              </a:rPr>
              <a:t>esquema</a:t>
            </a:r>
            <a:r>
              <a:rPr sz="700" dirty="0">
                <a:latin typeface="Microsoft Sans Serif"/>
                <a:cs typeface="Microsoft Sans Serif"/>
              </a:rPr>
              <a:t> </a:t>
            </a:r>
            <a:r>
              <a:rPr sz="700" spc="-5" dirty="0">
                <a:latin typeface="Microsoft Sans Serif"/>
                <a:cs typeface="Microsoft Sans Serif"/>
              </a:rPr>
              <a:t>se</a:t>
            </a:r>
            <a:r>
              <a:rPr sz="700" spc="5" dirty="0">
                <a:latin typeface="Microsoft Sans Serif"/>
                <a:cs typeface="Microsoft Sans Serif"/>
              </a:rPr>
              <a:t> </a:t>
            </a:r>
            <a:r>
              <a:rPr sz="700" spc="30" dirty="0">
                <a:latin typeface="Microsoft Sans Serif"/>
                <a:cs typeface="Microsoft Sans Serif"/>
              </a:rPr>
              <a:t>muestra</a:t>
            </a:r>
            <a:r>
              <a:rPr sz="700" dirty="0">
                <a:latin typeface="Microsoft Sans Serif"/>
                <a:cs typeface="Microsoft Sans Serif"/>
              </a:rPr>
              <a:t> </a:t>
            </a:r>
            <a:r>
              <a:rPr sz="700" spc="20" dirty="0">
                <a:latin typeface="Microsoft Sans Serif"/>
                <a:cs typeface="Microsoft Sans Serif"/>
              </a:rPr>
              <a:t>en </a:t>
            </a:r>
            <a:r>
              <a:rPr sz="700" spc="-170" dirty="0">
                <a:latin typeface="Microsoft Sans Serif"/>
                <a:cs typeface="Microsoft Sans Serif"/>
              </a:rPr>
              <a:t> </a:t>
            </a:r>
            <a:r>
              <a:rPr sz="700" spc="10" dirty="0">
                <a:latin typeface="Microsoft Sans Serif"/>
                <a:cs typeface="Microsoft Sans Serif"/>
              </a:rPr>
              <a:t>la</a:t>
            </a:r>
            <a:r>
              <a:rPr sz="700" spc="-10" dirty="0">
                <a:latin typeface="Microsoft Sans Serif"/>
                <a:cs typeface="Microsoft Sans Serif"/>
              </a:rPr>
              <a:t> </a:t>
            </a:r>
            <a:r>
              <a:rPr sz="700" spc="-5" dirty="0">
                <a:latin typeface="Microsoft Sans Serif"/>
                <a:cs typeface="Microsoft Sans Serif"/>
              </a:rPr>
              <a:t>Fig. </a:t>
            </a:r>
            <a:r>
              <a:rPr sz="700" dirty="0">
                <a:latin typeface="Microsoft Sans Serif"/>
                <a:cs typeface="Microsoft Sans Serif"/>
              </a:rPr>
              <a:t>1.</a:t>
            </a:r>
            <a:endParaRPr sz="700">
              <a:latin typeface="Microsoft Sans Serif"/>
              <a:cs typeface="Microsoft Sans Serif"/>
            </a:endParaRPr>
          </a:p>
        </p:txBody>
      </p:sp>
      <p:sp>
        <p:nvSpPr>
          <p:cNvPr id="102" name="object 102"/>
          <p:cNvSpPr txBox="1"/>
          <p:nvPr/>
        </p:nvSpPr>
        <p:spPr>
          <a:xfrm>
            <a:off x="1415277" y="9415126"/>
            <a:ext cx="7416407" cy="143629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 marR="5080">
              <a:lnSpc>
                <a:spcPct val="100000"/>
              </a:lnSpc>
              <a:spcBef>
                <a:spcPts val="100"/>
              </a:spcBef>
            </a:pPr>
            <a:r>
              <a:rPr sz="850" spc="-25" dirty="0">
                <a:latin typeface="Microsoft Sans Serif"/>
                <a:cs typeface="Microsoft Sans Serif"/>
              </a:rPr>
              <a:t>TUTORIAL</a:t>
            </a:r>
            <a:r>
              <a:rPr sz="850" spc="-5" dirty="0">
                <a:latin typeface="Microsoft Sans Serif"/>
                <a:cs typeface="Microsoft Sans Serif"/>
              </a:rPr>
              <a:t> </a:t>
            </a:r>
            <a:r>
              <a:rPr sz="850" spc="-60" dirty="0">
                <a:latin typeface="Microsoft Sans Serif"/>
                <a:cs typeface="Microsoft Sans Serif"/>
              </a:rPr>
              <a:t>SOBRE</a:t>
            </a:r>
            <a:r>
              <a:rPr sz="850" spc="-5" dirty="0">
                <a:latin typeface="Microsoft Sans Serif"/>
                <a:cs typeface="Microsoft Sans Serif"/>
              </a:rPr>
              <a:t> </a:t>
            </a:r>
            <a:r>
              <a:rPr sz="850" spc="-35" dirty="0">
                <a:latin typeface="Microsoft Sans Serif"/>
                <a:cs typeface="Microsoft Sans Serif"/>
              </a:rPr>
              <a:t>PROTECCIÓN</a:t>
            </a:r>
            <a:r>
              <a:rPr sz="850" spc="-5" dirty="0">
                <a:latin typeface="Microsoft Sans Serif"/>
                <a:cs typeface="Microsoft Sans Serif"/>
              </a:rPr>
              <a:t> </a:t>
            </a:r>
            <a:r>
              <a:rPr sz="850" spc="-45" dirty="0">
                <a:latin typeface="Microsoft Sans Serif"/>
                <a:cs typeface="Microsoft Sans Serif"/>
              </a:rPr>
              <a:t>DE</a:t>
            </a:r>
            <a:r>
              <a:rPr sz="850" dirty="0">
                <a:latin typeface="Microsoft Sans Serif"/>
                <a:cs typeface="Microsoft Sans Serif"/>
              </a:rPr>
              <a:t> </a:t>
            </a:r>
            <a:r>
              <a:rPr sz="850" spc="-55" dirty="0">
                <a:latin typeface="Microsoft Sans Serif"/>
                <a:cs typeface="Microsoft Sans Serif"/>
              </a:rPr>
              <a:t>GENERADORES</a:t>
            </a:r>
            <a:r>
              <a:rPr sz="850" spc="-5" dirty="0">
                <a:latin typeface="Microsoft Sans Serif"/>
                <a:cs typeface="Microsoft Sans Serif"/>
              </a:rPr>
              <a:t> </a:t>
            </a:r>
            <a:r>
              <a:rPr sz="850" spc="-30" dirty="0">
                <a:latin typeface="Microsoft Sans Serif"/>
                <a:cs typeface="Microsoft Sans Serif"/>
              </a:rPr>
              <a:t>SÍNCRONOS </a:t>
            </a:r>
            <a:r>
              <a:rPr sz="850" spc="-215" dirty="0">
                <a:latin typeface="Microsoft Sans Serif"/>
                <a:cs typeface="Microsoft Sans Serif"/>
              </a:rPr>
              <a:t> </a:t>
            </a:r>
            <a:r>
              <a:rPr sz="850" spc="-15" dirty="0">
                <a:latin typeface="Microsoft Sans Serif"/>
                <a:cs typeface="Microsoft Sans Serif"/>
              </a:rPr>
              <a:t>PUBLICACIÓN</a:t>
            </a:r>
            <a:r>
              <a:rPr sz="850" spc="-5" dirty="0">
                <a:latin typeface="Microsoft Sans Serif"/>
                <a:cs typeface="Microsoft Sans Serif"/>
              </a:rPr>
              <a:t> </a:t>
            </a:r>
            <a:r>
              <a:rPr sz="850" spc="-55" dirty="0">
                <a:latin typeface="Microsoft Sans Serif"/>
                <a:cs typeface="Microsoft Sans Serif"/>
              </a:rPr>
              <a:t>ESPECIAL</a:t>
            </a:r>
            <a:r>
              <a:rPr sz="850" spc="-5" dirty="0">
                <a:latin typeface="Microsoft Sans Serif"/>
                <a:cs typeface="Microsoft Sans Serif"/>
              </a:rPr>
              <a:t> </a:t>
            </a:r>
            <a:r>
              <a:rPr sz="850" spc="-40" dirty="0">
                <a:latin typeface="Microsoft Sans Serif"/>
                <a:cs typeface="Microsoft Sans Serif"/>
              </a:rPr>
              <a:t>DEL</a:t>
            </a:r>
            <a:r>
              <a:rPr sz="850" spc="-5" dirty="0">
                <a:latin typeface="Microsoft Sans Serif"/>
                <a:cs typeface="Microsoft Sans Serif"/>
              </a:rPr>
              <a:t> </a:t>
            </a:r>
            <a:r>
              <a:rPr sz="850" spc="-60" dirty="0">
                <a:latin typeface="Microsoft Sans Serif"/>
                <a:cs typeface="Microsoft Sans Serif"/>
              </a:rPr>
              <a:t>IEEE</a:t>
            </a:r>
            <a:r>
              <a:rPr sz="850" spc="-5" dirty="0">
                <a:latin typeface="Microsoft Sans Serif"/>
                <a:cs typeface="Microsoft Sans Serif"/>
              </a:rPr>
              <a:t> </a:t>
            </a:r>
            <a:r>
              <a:rPr sz="850" spc="-80" dirty="0">
                <a:latin typeface="Microsoft Sans Serif"/>
                <a:cs typeface="Microsoft Sans Serif"/>
              </a:rPr>
              <a:t>PSRC</a:t>
            </a:r>
            <a:endParaRPr sz="850">
              <a:latin typeface="Microsoft Sans Serif"/>
              <a:cs typeface="Microsoft Sans Serif"/>
            </a:endParaRPr>
          </a:p>
        </p:txBody>
      </p:sp>
      <p:sp>
        <p:nvSpPr>
          <p:cNvPr id="103" name="object 103"/>
          <p:cNvSpPr txBox="1"/>
          <p:nvPr/>
        </p:nvSpPr>
        <p:spPr>
          <a:xfrm>
            <a:off x="13472061" y="9415125"/>
            <a:ext cx="2852914" cy="143629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sz="850" spc="-25" dirty="0">
                <a:latin typeface="Microsoft Sans Serif"/>
                <a:cs typeface="Microsoft Sans Serif"/>
              </a:rPr>
              <a:t>CAPÍTULO</a:t>
            </a:r>
            <a:r>
              <a:rPr sz="850" spc="-20" dirty="0">
                <a:latin typeface="Microsoft Sans Serif"/>
                <a:cs typeface="Microsoft Sans Serif"/>
              </a:rPr>
              <a:t> </a:t>
            </a:r>
            <a:r>
              <a:rPr sz="850" dirty="0">
                <a:latin typeface="Microsoft Sans Serif"/>
                <a:cs typeface="Microsoft Sans Serif"/>
              </a:rPr>
              <a:t>3,</a:t>
            </a:r>
            <a:r>
              <a:rPr sz="850" spc="-15" dirty="0">
                <a:latin typeface="Microsoft Sans Serif"/>
                <a:cs typeface="Microsoft Sans Serif"/>
              </a:rPr>
              <a:t> </a:t>
            </a:r>
            <a:r>
              <a:rPr sz="850" spc="-40" dirty="0">
                <a:latin typeface="Microsoft Sans Serif"/>
                <a:cs typeface="Microsoft Sans Serif"/>
              </a:rPr>
              <a:t>SECCIÓN</a:t>
            </a:r>
            <a:r>
              <a:rPr sz="850" spc="-15" dirty="0">
                <a:latin typeface="Microsoft Sans Serif"/>
                <a:cs typeface="Microsoft Sans Serif"/>
              </a:rPr>
              <a:t> </a:t>
            </a:r>
            <a:r>
              <a:rPr sz="850" spc="10" dirty="0">
                <a:latin typeface="Microsoft Sans Serif"/>
                <a:cs typeface="Microsoft Sans Serif"/>
              </a:rPr>
              <a:t>7</a:t>
            </a:r>
            <a:endParaRPr sz="850">
              <a:latin typeface="Microsoft Sans Serif"/>
              <a:cs typeface="Microsoft Sans Serif"/>
            </a:endParaRPr>
          </a:p>
        </p:txBody>
      </p:sp>
    </p:spTree>
  </p:cSld>
  <p:clrMapOvr>
    <a:masterClrMapping/>
  </p:clrMapOvr>
</p:sld>
</file>

<file path=ppt/slides/slide81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object 2"/>
          <p:cNvPicPr/>
          <p:nvPr/>
        </p:nvPicPr>
        <p:blipFill>
          <a:blip r:embed="rId2" cstate="print"/>
          <a:stretch>
            <a:fillRect/>
          </a:stretch>
        </p:blipFill>
        <p:spPr>
          <a:xfrm>
            <a:off x="6619108" y="2491739"/>
            <a:ext cx="305012" cy="339852"/>
          </a:xfrm>
          <a:prstGeom prst="rect">
            <a:avLst/>
          </a:prstGeom>
        </p:spPr>
      </p:pic>
      <p:sp>
        <p:nvSpPr>
          <p:cNvPr id="3" name="object 3"/>
          <p:cNvSpPr/>
          <p:nvPr/>
        </p:nvSpPr>
        <p:spPr>
          <a:xfrm>
            <a:off x="2215721" y="2840736"/>
            <a:ext cx="480598" cy="71755"/>
          </a:xfrm>
          <a:custGeom>
            <a:avLst/>
            <a:gdLst/>
            <a:ahLst/>
            <a:cxnLst/>
            <a:rect l="l" t="t" r="r" b="b"/>
            <a:pathLst>
              <a:path w="208915" h="71755">
                <a:moveTo>
                  <a:pt x="0" y="71628"/>
                </a:moveTo>
                <a:lnTo>
                  <a:pt x="38100" y="71628"/>
                </a:lnTo>
                <a:lnTo>
                  <a:pt x="38100" y="0"/>
                </a:lnTo>
                <a:lnTo>
                  <a:pt x="208787" y="0"/>
                </a:lnTo>
                <a:lnTo>
                  <a:pt x="208787" y="71628"/>
                </a:lnTo>
              </a:path>
            </a:pathLst>
          </a:custGeom>
          <a:ln w="9143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" name="object 4"/>
          <p:cNvSpPr/>
          <p:nvPr/>
        </p:nvSpPr>
        <p:spPr>
          <a:xfrm>
            <a:off x="1872143" y="3236975"/>
            <a:ext cx="46745" cy="0"/>
          </a:xfrm>
          <a:custGeom>
            <a:avLst/>
            <a:gdLst/>
            <a:ahLst/>
            <a:cxnLst/>
            <a:rect l="l" t="t" r="r" b="b"/>
            <a:pathLst>
              <a:path w="20319">
                <a:moveTo>
                  <a:pt x="19811" y="0"/>
                </a:moveTo>
                <a:lnTo>
                  <a:pt x="0" y="0"/>
                </a:lnTo>
              </a:path>
            </a:pathLst>
          </a:custGeom>
          <a:ln w="9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" name="object 5"/>
          <p:cNvSpPr/>
          <p:nvPr/>
        </p:nvSpPr>
        <p:spPr>
          <a:xfrm>
            <a:off x="2664470" y="2991612"/>
            <a:ext cx="64275" cy="247015"/>
          </a:xfrm>
          <a:custGeom>
            <a:avLst/>
            <a:gdLst/>
            <a:ahLst/>
            <a:cxnLst/>
            <a:rect l="l" t="t" r="r" b="b"/>
            <a:pathLst>
              <a:path w="27940" h="247014">
                <a:moveTo>
                  <a:pt x="0" y="161544"/>
                </a:moveTo>
                <a:lnTo>
                  <a:pt x="27432" y="161544"/>
                </a:lnTo>
                <a:lnTo>
                  <a:pt x="27432" y="0"/>
                </a:lnTo>
                <a:lnTo>
                  <a:pt x="0" y="0"/>
                </a:lnTo>
                <a:lnTo>
                  <a:pt x="0" y="161544"/>
                </a:lnTo>
                <a:close/>
              </a:path>
              <a:path w="27940" h="247014">
                <a:moveTo>
                  <a:pt x="27432" y="161544"/>
                </a:moveTo>
                <a:lnTo>
                  <a:pt x="27432" y="161544"/>
                </a:lnTo>
              </a:path>
              <a:path w="27940" h="247014">
                <a:moveTo>
                  <a:pt x="13716" y="246888"/>
                </a:moveTo>
                <a:lnTo>
                  <a:pt x="13716" y="163068"/>
                </a:lnTo>
              </a:path>
            </a:pathLst>
          </a:custGeom>
          <a:ln w="9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" name="object 6"/>
          <p:cNvSpPr/>
          <p:nvPr/>
        </p:nvSpPr>
        <p:spPr>
          <a:xfrm>
            <a:off x="2089506" y="2991611"/>
            <a:ext cx="94951" cy="82550"/>
          </a:xfrm>
          <a:custGeom>
            <a:avLst/>
            <a:gdLst/>
            <a:ahLst/>
            <a:cxnLst/>
            <a:rect l="l" t="t" r="r" b="b"/>
            <a:pathLst>
              <a:path w="41275" h="82550">
                <a:moveTo>
                  <a:pt x="41147" y="0"/>
                </a:moveTo>
                <a:lnTo>
                  <a:pt x="7619" y="18288"/>
                </a:lnTo>
                <a:lnTo>
                  <a:pt x="1523" y="32004"/>
                </a:lnTo>
                <a:lnTo>
                  <a:pt x="0" y="38100"/>
                </a:lnTo>
                <a:lnTo>
                  <a:pt x="0" y="45719"/>
                </a:lnTo>
                <a:lnTo>
                  <a:pt x="3047" y="57912"/>
                </a:lnTo>
                <a:lnTo>
                  <a:pt x="7619" y="64008"/>
                </a:lnTo>
                <a:lnTo>
                  <a:pt x="10667" y="68580"/>
                </a:lnTo>
                <a:lnTo>
                  <a:pt x="22859" y="77724"/>
                </a:lnTo>
                <a:lnTo>
                  <a:pt x="28955" y="79248"/>
                </a:lnTo>
                <a:lnTo>
                  <a:pt x="35051" y="82296"/>
                </a:lnTo>
                <a:lnTo>
                  <a:pt x="41147" y="82296"/>
                </a:lnTo>
              </a:path>
            </a:pathLst>
          </a:custGeom>
          <a:ln w="9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grpSp>
        <p:nvGrpSpPr>
          <p:cNvPr id="7" name="object 7"/>
          <p:cNvGrpSpPr/>
          <p:nvPr/>
        </p:nvGrpSpPr>
        <p:grpSpPr>
          <a:xfrm>
            <a:off x="2078990" y="3069336"/>
            <a:ext cx="116863" cy="172720"/>
            <a:chOff x="903732" y="3069336"/>
            <a:chExt cx="50800" cy="172720"/>
          </a:xfrm>
        </p:grpSpPr>
        <p:sp>
          <p:nvSpPr>
            <p:cNvPr id="8" name="object 8"/>
            <p:cNvSpPr/>
            <p:nvPr/>
          </p:nvSpPr>
          <p:spPr>
            <a:xfrm>
              <a:off x="908304" y="3156203"/>
              <a:ext cx="41275" cy="81280"/>
            </a:xfrm>
            <a:custGeom>
              <a:avLst/>
              <a:gdLst/>
              <a:ahLst/>
              <a:cxnLst/>
              <a:rect l="l" t="t" r="r" b="b"/>
              <a:pathLst>
                <a:path w="41275" h="81280">
                  <a:moveTo>
                    <a:pt x="41147" y="0"/>
                  </a:moveTo>
                  <a:lnTo>
                    <a:pt x="35051" y="0"/>
                  </a:lnTo>
                  <a:lnTo>
                    <a:pt x="28955" y="1524"/>
                  </a:lnTo>
                  <a:lnTo>
                    <a:pt x="21335" y="4572"/>
                  </a:lnTo>
                  <a:lnTo>
                    <a:pt x="16763" y="7620"/>
                  </a:lnTo>
                  <a:lnTo>
                    <a:pt x="10667" y="12192"/>
                  </a:lnTo>
                  <a:lnTo>
                    <a:pt x="7619" y="18288"/>
                  </a:lnTo>
                  <a:lnTo>
                    <a:pt x="3047" y="24384"/>
                  </a:lnTo>
                  <a:lnTo>
                    <a:pt x="1523" y="30480"/>
                  </a:lnTo>
                  <a:lnTo>
                    <a:pt x="0" y="36576"/>
                  </a:lnTo>
                  <a:lnTo>
                    <a:pt x="0" y="44195"/>
                  </a:lnTo>
                  <a:lnTo>
                    <a:pt x="1523" y="50292"/>
                  </a:lnTo>
                  <a:lnTo>
                    <a:pt x="3047" y="56387"/>
                  </a:lnTo>
                  <a:lnTo>
                    <a:pt x="7619" y="62484"/>
                  </a:lnTo>
                  <a:lnTo>
                    <a:pt x="10667" y="68580"/>
                  </a:lnTo>
                  <a:lnTo>
                    <a:pt x="16763" y="73152"/>
                  </a:lnTo>
                  <a:lnTo>
                    <a:pt x="28955" y="79248"/>
                  </a:lnTo>
                  <a:lnTo>
                    <a:pt x="35051" y="80772"/>
                  </a:lnTo>
                  <a:lnTo>
                    <a:pt x="41147" y="80772"/>
                  </a:lnTo>
                </a:path>
              </a:pathLst>
            </a:custGeom>
            <a:ln w="9144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" name="object 9"/>
            <p:cNvSpPr/>
            <p:nvPr/>
          </p:nvSpPr>
          <p:spPr>
            <a:xfrm>
              <a:off x="908304" y="3073908"/>
              <a:ext cx="41275" cy="82550"/>
            </a:xfrm>
            <a:custGeom>
              <a:avLst/>
              <a:gdLst/>
              <a:ahLst/>
              <a:cxnLst/>
              <a:rect l="l" t="t" r="r" b="b"/>
              <a:pathLst>
                <a:path w="41275" h="82550">
                  <a:moveTo>
                    <a:pt x="41147" y="0"/>
                  </a:moveTo>
                  <a:lnTo>
                    <a:pt x="35051" y="0"/>
                  </a:lnTo>
                  <a:lnTo>
                    <a:pt x="28955" y="1524"/>
                  </a:lnTo>
                  <a:lnTo>
                    <a:pt x="21335" y="4572"/>
                  </a:lnTo>
                  <a:lnTo>
                    <a:pt x="16763" y="9144"/>
                  </a:lnTo>
                  <a:lnTo>
                    <a:pt x="10667" y="13716"/>
                  </a:lnTo>
                  <a:lnTo>
                    <a:pt x="7619" y="18288"/>
                  </a:lnTo>
                  <a:lnTo>
                    <a:pt x="3047" y="24384"/>
                  </a:lnTo>
                  <a:lnTo>
                    <a:pt x="1523" y="30480"/>
                  </a:lnTo>
                  <a:lnTo>
                    <a:pt x="0" y="38100"/>
                  </a:lnTo>
                  <a:lnTo>
                    <a:pt x="0" y="44195"/>
                  </a:lnTo>
                  <a:lnTo>
                    <a:pt x="1523" y="50292"/>
                  </a:lnTo>
                  <a:lnTo>
                    <a:pt x="3047" y="57912"/>
                  </a:lnTo>
                  <a:lnTo>
                    <a:pt x="7619" y="62484"/>
                  </a:lnTo>
                  <a:lnTo>
                    <a:pt x="10667" y="68580"/>
                  </a:lnTo>
                  <a:lnTo>
                    <a:pt x="22859" y="77724"/>
                  </a:lnTo>
                  <a:lnTo>
                    <a:pt x="41147" y="82296"/>
                  </a:lnTo>
                </a:path>
              </a:pathLst>
            </a:custGeom>
            <a:ln w="9144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10" name="object 10"/>
          <p:cNvSpPr/>
          <p:nvPr/>
        </p:nvSpPr>
        <p:spPr>
          <a:xfrm>
            <a:off x="2184166" y="2991611"/>
            <a:ext cx="35059" cy="0"/>
          </a:xfrm>
          <a:custGeom>
            <a:avLst/>
            <a:gdLst/>
            <a:ahLst/>
            <a:cxnLst/>
            <a:rect l="l" t="t" r="r" b="b"/>
            <a:pathLst>
              <a:path w="15240">
                <a:moveTo>
                  <a:pt x="0" y="0"/>
                </a:moveTo>
                <a:lnTo>
                  <a:pt x="15239" y="0"/>
                </a:lnTo>
              </a:path>
            </a:pathLst>
          </a:custGeom>
          <a:ln w="9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" name="object 11"/>
          <p:cNvSpPr/>
          <p:nvPr/>
        </p:nvSpPr>
        <p:spPr>
          <a:xfrm>
            <a:off x="2184166" y="3073907"/>
            <a:ext cx="35059" cy="0"/>
          </a:xfrm>
          <a:custGeom>
            <a:avLst/>
            <a:gdLst/>
            <a:ahLst/>
            <a:cxnLst/>
            <a:rect l="l" t="t" r="r" b="b"/>
            <a:pathLst>
              <a:path w="15240">
                <a:moveTo>
                  <a:pt x="0" y="0"/>
                </a:moveTo>
                <a:lnTo>
                  <a:pt x="15239" y="0"/>
                </a:lnTo>
              </a:path>
            </a:pathLst>
          </a:custGeom>
          <a:ln w="9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" name="object 12"/>
          <p:cNvSpPr/>
          <p:nvPr/>
        </p:nvSpPr>
        <p:spPr>
          <a:xfrm>
            <a:off x="2184166" y="3156203"/>
            <a:ext cx="35059" cy="0"/>
          </a:xfrm>
          <a:custGeom>
            <a:avLst/>
            <a:gdLst/>
            <a:ahLst/>
            <a:cxnLst/>
            <a:rect l="l" t="t" r="r" b="b"/>
            <a:pathLst>
              <a:path w="15240">
                <a:moveTo>
                  <a:pt x="0" y="0"/>
                </a:moveTo>
                <a:lnTo>
                  <a:pt x="15239" y="0"/>
                </a:lnTo>
              </a:path>
            </a:pathLst>
          </a:custGeom>
          <a:ln w="9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" name="object 13"/>
          <p:cNvSpPr/>
          <p:nvPr/>
        </p:nvSpPr>
        <p:spPr>
          <a:xfrm>
            <a:off x="2184166" y="3236975"/>
            <a:ext cx="35059" cy="0"/>
          </a:xfrm>
          <a:custGeom>
            <a:avLst/>
            <a:gdLst/>
            <a:ahLst/>
            <a:cxnLst/>
            <a:rect l="l" t="t" r="r" b="b"/>
            <a:pathLst>
              <a:path w="15240">
                <a:moveTo>
                  <a:pt x="0" y="0"/>
                </a:moveTo>
                <a:lnTo>
                  <a:pt x="15239" y="0"/>
                </a:lnTo>
              </a:path>
            </a:pathLst>
          </a:custGeom>
          <a:ln w="9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grpSp>
        <p:nvGrpSpPr>
          <p:cNvPr id="14" name="object 14"/>
          <p:cNvGrpSpPr/>
          <p:nvPr/>
        </p:nvGrpSpPr>
        <p:grpSpPr>
          <a:xfrm>
            <a:off x="1914213" y="2987040"/>
            <a:ext cx="137314" cy="254635"/>
            <a:chOff x="832104" y="2987039"/>
            <a:chExt cx="59690" cy="254635"/>
          </a:xfrm>
        </p:grpSpPr>
        <p:sp>
          <p:nvSpPr>
            <p:cNvPr id="15" name="object 15"/>
            <p:cNvSpPr/>
            <p:nvPr/>
          </p:nvSpPr>
          <p:spPr>
            <a:xfrm>
              <a:off x="845820" y="3073907"/>
              <a:ext cx="41275" cy="82550"/>
            </a:xfrm>
            <a:custGeom>
              <a:avLst/>
              <a:gdLst/>
              <a:ahLst/>
              <a:cxnLst/>
              <a:rect l="l" t="t" r="r" b="b"/>
              <a:pathLst>
                <a:path w="41275" h="82550">
                  <a:moveTo>
                    <a:pt x="1524" y="82296"/>
                  </a:moveTo>
                  <a:lnTo>
                    <a:pt x="35052" y="62484"/>
                  </a:lnTo>
                  <a:lnTo>
                    <a:pt x="41148" y="50292"/>
                  </a:lnTo>
                  <a:lnTo>
                    <a:pt x="41148" y="30480"/>
                  </a:lnTo>
                  <a:lnTo>
                    <a:pt x="13716" y="1524"/>
                  </a:lnTo>
                  <a:lnTo>
                    <a:pt x="7620" y="0"/>
                  </a:lnTo>
                  <a:lnTo>
                    <a:pt x="0" y="0"/>
                  </a:lnTo>
                </a:path>
              </a:pathLst>
            </a:custGeom>
            <a:ln w="9144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6" name="object 16"/>
            <p:cNvSpPr/>
            <p:nvPr/>
          </p:nvSpPr>
          <p:spPr>
            <a:xfrm>
              <a:off x="845820" y="2991612"/>
              <a:ext cx="41275" cy="82550"/>
            </a:xfrm>
            <a:custGeom>
              <a:avLst/>
              <a:gdLst/>
              <a:ahLst/>
              <a:cxnLst/>
              <a:rect l="l" t="t" r="r" b="b"/>
              <a:pathLst>
                <a:path w="41275" h="82550">
                  <a:moveTo>
                    <a:pt x="1524" y="82296"/>
                  </a:moveTo>
                  <a:lnTo>
                    <a:pt x="7620" y="82296"/>
                  </a:lnTo>
                  <a:lnTo>
                    <a:pt x="13716" y="79248"/>
                  </a:lnTo>
                  <a:lnTo>
                    <a:pt x="21336" y="77724"/>
                  </a:lnTo>
                  <a:lnTo>
                    <a:pt x="35052" y="64008"/>
                  </a:lnTo>
                  <a:lnTo>
                    <a:pt x="41148" y="51816"/>
                  </a:lnTo>
                  <a:lnTo>
                    <a:pt x="41148" y="30480"/>
                  </a:lnTo>
                  <a:lnTo>
                    <a:pt x="35052" y="18288"/>
                  </a:lnTo>
                  <a:lnTo>
                    <a:pt x="25908" y="9144"/>
                  </a:lnTo>
                  <a:lnTo>
                    <a:pt x="19812" y="4572"/>
                  </a:lnTo>
                  <a:lnTo>
                    <a:pt x="7620" y="1524"/>
                  </a:lnTo>
                  <a:lnTo>
                    <a:pt x="0" y="0"/>
                  </a:lnTo>
                </a:path>
              </a:pathLst>
            </a:custGeom>
            <a:ln w="9144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7" name="object 17"/>
            <p:cNvSpPr/>
            <p:nvPr/>
          </p:nvSpPr>
          <p:spPr>
            <a:xfrm>
              <a:off x="845820" y="3156204"/>
              <a:ext cx="41275" cy="81280"/>
            </a:xfrm>
            <a:custGeom>
              <a:avLst/>
              <a:gdLst/>
              <a:ahLst/>
              <a:cxnLst/>
              <a:rect l="l" t="t" r="r" b="b"/>
              <a:pathLst>
                <a:path w="41275" h="81280">
                  <a:moveTo>
                    <a:pt x="1524" y="80772"/>
                  </a:moveTo>
                  <a:lnTo>
                    <a:pt x="7620" y="80772"/>
                  </a:lnTo>
                  <a:lnTo>
                    <a:pt x="13716" y="79248"/>
                  </a:lnTo>
                  <a:lnTo>
                    <a:pt x="41148" y="50292"/>
                  </a:lnTo>
                  <a:lnTo>
                    <a:pt x="41148" y="30480"/>
                  </a:lnTo>
                  <a:lnTo>
                    <a:pt x="13716" y="1524"/>
                  </a:lnTo>
                  <a:lnTo>
                    <a:pt x="7620" y="0"/>
                  </a:lnTo>
                  <a:lnTo>
                    <a:pt x="0" y="0"/>
                  </a:lnTo>
                </a:path>
              </a:pathLst>
            </a:custGeom>
            <a:ln w="9144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8" name="object 18"/>
            <p:cNvSpPr/>
            <p:nvPr/>
          </p:nvSpPr>
          <p:spPr>
            <a:xfrm>
              <a:off x="832104" y="2991611"/>
              <a:ext cx="15240" cy="245745"/>
            </a:xfrm>
            <a:custGeom>
              <a:avLst/>
              <a:gdLst/>
              <a:ahLst/>
              <a:cxnLst/>
              <a:rect l="l" t="t" r="r" b="b"/>
              <a:pathLst>
                <a:path w="15240" h="245744">
                  <a:moveTo>
                    <a:pt x="15239" y="245364"/>
                  </a:moveTo>
                  <a:lnTo>
                    <a:pt x="0" y="245364"/>
                  </a:lnTo>
                </a:path>
                <a:path w="15240" h="245744">
                  <a:moveTo>
                    <a:pt x="15239" y="164591"/>
                  </a:moveTo>
                  <a:lnTo>
                    <a:pt x="0" y="164591"/>
                  </a:lnTo>
                </a:path>
                <a:path w="15240" h="245744">
                  <a:moveTo>
                    <a:pt x="15239" y="82296"/>
                  </a:moveTo>
                  <a:lnTo>
                    <a:pt x="0" y="82296"/>
                  </a:lnTo>
                </a:path>
                <a:path w="15240" h="245744">
                  <a:moveTo>
                    <a:pt x="15239" y="0"/>
                  </a:moveTo>
                  <a:lnTo>
                    <a:pt x="0" y="0"/>
                  </a:lnTo>
                </a:path>
              </a:pathLst>
            </a:custGeom>
            <a:ln w="9144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19" name="object 19"/>
          <p:cNvSpPr/>
          <p:nvPr/>
        </p:nvSpPr>
        <p:spPr>
          <a:xfrm>
            <a:off x="2696023" y="2912365"/>
            <a:ext cx="0" cy="79375"/>
          </a:xfrm>
          <a:custGeom>
            <a:avLst/>
            <a:gdLst/>
            <a:ahLst/>
            <a:cxnLst/>
            <a:rect l="l" t="t" r="r" b="b"/>
            <a:pathLst>
              <a:path h="79375">
                <a:moveTo>
                  <a:pt x="0" y="79247"/>
                </a:moveTo>
                <a:lnTo>
                  <a:pt x="0" y="0"/>
                </a:lnTo>
              </a:path>
            </a:pathLst>
          </a:custGeom>
          <a:ln w="9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" name="object 20"/>
          <p:cNvSpPr/>
          <p:nvPr/>
        </p:nvSpPr>
        <p:spPr>
          <a:xfrm>
            <a:off x="1752944" y="3238500"/>
            <a:ext cx="235186" cy="198120"/>
          </a:xfrm>
          <a:custGeom>
            <a:avLst/>
            <a:gdLst/>
            <a:ahLst/>
            <a:cxnLst/>
            <a:rect l="l" t="t" r="r" b="b"/>
            <a:pathLst>
              <a:path w="102234" h="198120">
                <a:moveTo>
                  <a:pt x="51816" y="131064"/>
                </a:moveTo>
                <a:lnTo>
                  <a:pt x="51816" y="0"/>
                </a:lnTo>
              </a:path>
              <a:path w="102234" h="198120">
                <a:moveTo>
                  <a:pt x="12191" y="164591"/>
                </a:moveTo>
                <a:lnTo>
                  <a:pt x="89916" y="164591"/>
                </a:lnTo>
              </a:path>
              <a:path w="102234" h="198120">
                <a:moveTo>
                  <a:pt x="25908" y="198119"/>
                </a:moveTo>
                <a:lnTo>
                  <a:pt x="76200" y="198119"/>
                </a:lnTo>
              </a:path>
              <a:path w="102234" h="198120">
                <a:moveTo>
                  <a:pt x="0" y="131064"/>
                </a:moveTo>
                <a:lnTo>
                  <a:pt x="102108" y="131064"/>
                </a:lnTo>
              </a:path>
            </a:pathLst>
          </a:custGeom>
          <a:ln w="9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grpSp>
        <p:nvGrpSpPr>
          <p:cNvPr id="21" name="object 21"/>
          <p:cNvGrpSpPr/>
          <p:nvPr/>
        </p:nvGrpSpPr>
        <p:grpSpPr>
          <a:xfrm>
            <a:off x="1910708" y="2907791"/>
            <a:ext cx="297998" cy="90170"/>
            <a:chOff x="830580" y="2907791"/>
            <a:chExt cx="129539" cy="90170"/>
          </a:xfrm>
        </p:grpSpPr>
        <p:sp>
          <p:nvSpPr>
            <p:cNvPr id="22" name="object 22"/>
            <p:cNvSpPr/>
            <p:nvPr/>
          </p:nvSpPr>
          <p:spPr>
            <a:xfrm>
              <a:off x="844296" y="2912363"/>
              <a:ext cx="41275" cy="81280"/>
            </a:xfrm>
            <a:custGeom>
              <a:avLst/>
              <a:gdLst/>
              <a:ahLst/>
              <a:cxnLst/>
              <a:rect l="l" t="t" r="r" b="b"/>
              <a:pathLst>
                <a:path w="41275" h="81280">
                  <a:moveTo>
                    <a:pt x="1524" y="80772"/>
                  </a:moveTo>
                  <a:lnTo>
                    <a:pt x="13716" y="77724"/>
                  </a:lnTo>
                  <a:lnTo>
                    <a:pt x="21336" y="74676"/>
                  </a:lnTo>
                  <a:lnTo>
                    <a:pt x="25908" y="73152"/>
                  </a:lnTo>
                  <a:lnTo>
                    <a:pt x="32004" y="68580"/>
                  </a:lnTo>
                  <a:lnTo>
                    <a:pt x="35052" y="64008"/>
                  </a:lnTo>
                  <a:lnTo>
                    <a:pt x="38100" y="56388"/>
                  </a:lnTo>
                  <a:lnTo>
                    <a:pt x="41148" y="50292"/>
                  </a:lnTo>
                  <a:lnTo>
                    <a:pt x="41148" y="30480"/>
                  </a:lnTo>
                  <a:lnTo>
                    <a:pt x="35052" y="18288"/>
                  </a:lnTo>
                  <a:lnTo>
                    <a:pt x="32004" y="13716"/>
                  </a:lnTo>
                  <a:lnTo>
                    <a:pt x="19812" y="4572"/>
                  </a:lnTo>
                  <a:lnTo>
                    <a:pt x="7620" y="1524"/>
                  </a:lnTo>
                  <a:lnTo>
                    <a:pt x="0" y="0"/>
                  </a:lnTo>
                </a:path>
              </a:pathLst>
            </a:custGeom>
            <a:ln w="9144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3" name="object 23"/>
            <p:cNvSpPr/>
            <p:nvPr/>
          </p:nvSpPr>
          <p:spPr>
            <a:xfrm>
              <a:off x="830580" y="2912364"/>
              <a:ext cx="15240" cy="81280"/>
            </a:xfrm>
            <a:custGeom>
              <a:avLst/>
              <a:gdLst/>
              <a:ahLst/>
              <a:cxnLst/>
              <a:rect l="l" t="t" r="r" b="b"/>
              <a:pathLst>
                <a:path w="15240" h="81280">
                  <a:moveTo>
                    <a:pt x="15240" y="80771"/>
                  </a:moveTo>
                  <a:lnTo>
                    <a:pt x="0" y="80771"/>
                  </a:lnTo>
                </a:path>
                <a:path w="15240" h="81280">
                  <a:moveTo>
                    <a:pt x="15240" y="0"/>
                  </a:moveTo>
                  <a:lnTo>
                    <a:pt x="0" y="0"/>
                  </a:lnTo>
                </a:path>
              </a:pathLst>
            </a:custGeom>
            <a:ln w="9144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4" name="object 24"/>
            <p:cNvSpPr/>
            <p:nvPr/>
          </p:nvSpPr>
          <p:spPr>
            <a:xfrm>
              <a:off x="908304" y="2912364"/>
              <a:ext cx="43180" cy="81280"/>
            </a:xfrm>
            <a:custGeom>
              <a:avLst/>
              <a:gdLst/>
              <a:ahLst/>
              <a:cxnLst/>
              <a:rect l="l" t="t" r="r" b="b"/>
              <a:pathLst>
                <a:path w="43180" h="81280">
                  <a:moveTo>
                    <a:pt x="41147" y="0"/>
                  </a:moveTo>
                  <a:lnTo>
                    <a:pt x="7619" y="18288"/>
                  </a:lnTo>
                  <a:lnTo>
                    <a:pt x="4571" y="25908"/>
                  </a:lnTo>
                  <a:lnTo>
                    <a:pt x="1523" y="32004"/>
                  </a:lnTo>
                  <a:lnTo>
                    <a:pt x="0" y="38100"/>
                  </a:lnTo>
                  <a:lnTo>
                    <a:pt x="0" y="44195"/>
                  </a:lnTo>
                  <a:lnTo>
                    <a:pt x="22859" y="76200"/>
                  </a:lnTo>
                  <a:lnTo>
                    <a:pt x="35051" y="79248"/>
                  </a:lnTo>
                  <a:lnTo>
                    <a:pt x="42671" y="80772"/>
                  </a:lnTo>
                </a:path>
              </a:pathLst>
            </a:custGeom>
            <a:ln w="9144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5" name="object 25"/>
            <p:cNvSpPr/>
            <p:nvPr/>
          </p:nvSpPr>
          <p:spPr>
            <a:xfrm>
              <a:off x="944880" y="2912364"/>
              <a:ext cx="15240" cy="0"/>
            </a:xfrm>
            <a:custGeom>
              <a:avLst/>
              <a:gdLst/>
              <a:ahLst/>
              <a:cxnLst/>
              <a:rect l="l" t="t" r="r" b="b"/>
              <a:pathLst>
                <a:path w="15240">
                  <a:moveTo>
                    <a:pt x="0" y="0"/>
                  </a:moveTo>
                  <a:lnTo>
                    <a:pt x="15240" y="0"/>
                  </a:lnTo>
                </a:path>
              </a:pathLst>
            </a:custGeom>
            <a:ln w="9144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26" name="object 26"/>
          <p:cNvGrpSpPr/>
          <p:nvPr/>
        </p:nvGrpSpPr>
        <p:grpSpPr>
          <a:xfrm>
            <a:off x="2163132" y="3233927"/>
            <a:ext cx="652971" cy="207645"/>
            <a:chOff x="940308" y="3233927"/>
            <a:chExt cx="283845" cy="207645"/>
          </a:xfrm>
        </p:grpSpPr>
        <p:sp>
          <p:nvSpPr>
            <p:cNvPr id="27" name="object 27"/>
            <p:cNvSpPr/>
            <p:nvPr/>
          </p:nvSpPr>
          <p:spPr>
            <a:xfrm>
              <a:off x="944880" y="3238499"/>
              <a:ext cx="279400" cy="198120"/>
            </a:xfrm>
            <a:custGeom>
              <a:avLst/>
              <a:gdLst/>
              <a:ahLst/>
              <a:cxnLst/>
              <a:rect l="l" t="t" r="r" b="b"/>
              <a:pathLst>
                <a:path w="279400" h="198120">
                  <a:moveTo>
                    <a:pt x="227076" y="132588"/>
                  </a:moveTo>
                  <a:lnTo>
                    <a:pt x="227076" y="1524"/>
                  </a:lnTo>
                </a:path>
                <a:path w="279400" h="198120">
                  <a:moveTo>
                    <a:pt x="188976" y="164591"/>
                  </a:moveTo>
                  <a:lnTo>
                    <a:pt x="265176" y="164591"/>
                  </a:lnTo>
                </a:path>
                <a:path w="279400" h="198120">
                  <a:moveTo>
                    <a:pt x="201168" y="198119"/>
                  </a:moveTo>
                  <a:lnTo>
                    <a:pt x="252984" y="198119"/>
                  </a:lnTo>
                </a:path>
                <a:path w="279400" h="198120">
                  <a:moveTo>
                    <a:pt x="176784" y="132588"/>
                  </a:moveTo>
                  <a:lnTo>
                    <a:pt x="278891" y="132588"/>
                  </a:lnTo>
                </a:path>
                <a:path w="279400" h="198120">
                  <a:moveTo>
                    <a:pt x="0" y="0"/>
                  </a:moveTo>
                  <a:lnTo>
                    <a:pt x="56388" y="1524"/>
                  </a:lnTo>
                  <a:lnTo>
                    <a:pt x="56388" y="70103"/>
                  </a:lnTo>
                  <a:lnTo>
                    <a:pt x="227076" y="70103"/>
                  </a:lnTo>
                </a:path>
              </a:pathLst>
            </a:custGeom>
            <a:ln w="9144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8" name="object 28"/>
            <p:cNvSpPr/>
            <p:nvPr/>
          </p:nvSpPr>
          <p:spPr>
            <a:xfrm>
              <a:off x="1153668" y="3291839"/>
              <a:ext cx="36830" cy="35560"/>
            </a:xfrm>
            <a:custGeom>
              <a:avLst/>
              <a:gdLst/>
              <a:ahLst/>
              <a:cxnLst/>
              <a:rect l="l" t="t" r="r" b="b"/>
              <a:pathLst>
                <a:path w="36830" h="35560">
                  <a:moveTo>
                    <a:pt x="18288" y="35052"/>
                  </a:moveTo>
                  <a:lnTo>
                    <a:pt x="10929" y="33694"/>
                  </a:lnTo>
                  <a:lnTo>
                    <a:pt x="5143" y="29908"/>
                  </a:lnTo>
                  <a:lnTo>
                    <a:pt x="1357" y="24122"/>
                  </a:lnTo>
                  <a:lnTo>
                    <a:pt x="0" y="16764"/>
                  </a:lnTo>
                  <a:lnTo>
                    <a:pt x="0" y="9144"/>
                  </a:lnTo>
                  <a:lnTo>
                    <a:pt x="7620" y="0"/>
                  </a:lnTo>
                  <a:lnTo>
                    <a:pt x="28956" y="0"/>
                  </a:lnTo>
                  <a:lnTo>
                    <a:pt x="36576" y="9144"/>
                  </a:lnTo>
                  <a:lnTo>
                    <a:pt x="36576" y="16764"/>
                  </a:lnTo>
                  <a:lnTo>
                    <a:pt x="35218" y="24122"/>
                  </a:lnTo>
                  <a:lnTo>
                    <a:pt x="31432" y="29908"/>
                  </a:lnTo>
                  <a:lnTo>
                    <a:pt x="25646" y="33694"/>
                  </a:lnTo>
                  <a:lnTo>
                    <a:pt x="18288" y="35052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9" name="object 29"/>
            <p:cNvSpPr/>
            <p:nvPr/>
          </p:nvSpPr>
          <p:spPr>
            <a:xfrm>
              <a:off x="1153668" y="3291839"/>
              <a:ext cx="36830" cy="35560"/>
            </a:xfrm>
            <a:custGeom>
              <a:avLst/>
              <a:gdLst/>
              <a:ahLst/>
              <a:cxnLst/>
              <a:rect l="l" t="t" r="r" b="b"/>
              <a:pathLst>
                <a:path w="36830" h="35560">
                  <a:moveTo>
                    <a:pt x="0" y="16764"/>
                  </a:moveTo>
                  <a:lnTo>
                    <a:pt x="0" y="9144"/>
                  </a:lnTo>
                  <a:lnTo>
                    <a:pt x="7620" y="0"/>
                  </a:lnTo>
                  <a:lnTo>
                    <a:pt x="18288" y="0"/>
                  </a:lnTo>
                  <a:lnTo>
                    <a:pt x="28956" y="0"/>
                  </a:lnTo>
                  <a:lnTo>
                    <a:pt x="36576" y="9144"/>
                  </a:lnTo>
                  <a:lnTo>
                    <a:pt x="36576" y="16764"/>
                  </a:lnTo>
                  <a:lnTo>
                    <a:pt x="35218" y="24122"/>
                  </a:lnTo>
                  <a:lnTo>
                    <a:pt x="31432" y="29908"/>
                  </a:lnTo>
                  <a:lnTo>
                    <a:pt x="25646" y="33694"/>
                  </a:lnTo>
                  <a:lnTo>
                    <a:pt x="18288" y="35052"/>
                  </a:lnTo>
                  <a:lnTo>
                    <a:pt x="10929" y="33694"/>
                  </a:lnTo>
                  <a:lnTo>
                    <a:pt x="5143" y="29908"/>
                  </a:lnTo>
                  <a:lnTo>
                    <a:pt x="1357" y="24122"/>
                  </a:lnTo>
                  <a:lnTo>
                    <a:pt x="0" y="16764"/>
                  </a:lnTo>
                </a:path>
              </a:pathLst>
            </a:custGeom>
            <a:ln w="9144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30" name="object 30"/>
          <p:cNvGrpSpPr/>
          <p:nvPr/>
        </p:nvGrpSpPr>
        <p:grpSpPr>
          <a:xfrm>
            <a:off x="3607557" y="2500884"/>
            <a:ext cx="743540" cy="321945"/>
            <a:chOff x="1568196" y="2500883"/>
            <a:chExt cx="323215" cy="321945"/>
          </a:xfrm>
        </p:grpSpPr>
        <p:sp>
          <p:nvSpPr>
            <p:cNvPr id="31" name="object 31"/>
            <p:cNvSpPr/>
            <p:nvPr/>
          </p:nvSpPr>
          <p:spPr>
            <a:xfrm>
              <a:off x="1575816" y="2508503"/>
              <a:ext cx="307975" cy="306705"/>
            </a:xfrm>
            <a:custGeom>
              <a:avLst/>
              <a:gdLst/>
              <a:ahLst/>
              <a:cxnLst/>
              <a:rect l="l" t="t" r="r" b="b"/>
              <a:pathLst>
                <a:path w="307975" h="306705">
                  <a:moveTo>
                    <a:pt x="0" y="153924"/>
                  </a:moveTo>
                  <a:lnTo>
                    <a:pt x="7973" y="105143"/>
                  </a:lnTo>
                  <a:lnTo>
                    <a:pt x="30138" y="62874"/>
                  </a:lnTo>
                  <a:lnTo>
                    <a:pt x="63861" y="29602"/>
                  </a:lnTo>
                  <a:lnTo>
                    <a:pt x="106509" y="7815"/>
                  </a:lnTo>
                  <a:lnTo>
                    <a:pt x="155448" y="0"/>
                  </a:lnTo>
                  <a:lnTo>
                    <a:pt x="203484" y="7815"/>
                  </a:lnTo>
                  <a:lnTo>
                    <a:pt x="245303" y="29602"/>
                  </a:lnTo>
                  <a:lnTo>
                    <a:pt x="278343" y="62874"/>
                  </a:lnTo>
                  <a:lnTo>
                    <a:pt x="300045" y="105143"/>
                  </a:lnTo>
                  <a:lnTo>
                    <a:pt x="307848" y="153924"/>
                  </a:lnTo>
                  <a:lnTo>
                    <a:pt x="300045" y="201960"/>
                  </a:lnTo>
                  <a:lnTo>
                    <a:pt x="278343" y="243779"/>
                  </a:lnTo>
                  <a:lnTo>
                    <a:pt x="245303" y="276819"/>
                  </a:lnTo>
                  <a:lnTo>
                    <a:pt x="203484" y="298521"/>
                  </a:lnTo>
                  <a:lnTo>
                    <a:pt x="155448" y="306324"/>
                  </a:lnTo>
                  <a:lnTo>
                    <a:pt x="106509" y="298521"/>
                  </a:lnTo>
                  <a:lnTo>
                    <a:pt x="63861" y="276819"/>
                  </a:lnTo>
                  <a:lnTo>
                    <a:pt x="30138" y="243779"/>
                  </a:lnTo>
                  <a:lnTo>
                    <a:pt x="7973" y="201960"/>
                  </a:lnTo>
                  <a:lnTo>
                    <a:pt x="0" y="153924"/>
                  </a:lnTo>
                </a:path>
              </a:pathLst>
            </a:custGeom>
            <a:ln w="1524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32" name="object 32"/>
            <p:cNvPicPr/>
            <p:nvPr/>
          </p:nvPicPr>
          <p:blipFill>
            <a:blip r:embed="rId3" cstate="print"/>
            <a:stretch>
              <a:fillRect/>
            </a:stretch>
          </p:blipFill>
          <p:spPr>
            <a:xfrm>
              <a:off x="1632204" y="2616707"/>
              <a:ext cx="195071" cy="88392"/>
            </a:xfrm>
            <a:prstGeom prst="rect">
              <a:avLst/>
            </a:prstGeom>
          </p:spPr>
        </p:pic>
      </p:grpSp>
      <p:sp>
        <p:nvSpPr>
          <p:cNvPr id="33" name="object 33"/>
          <p:cNvSpPr/>
          <p:nvPr/>
        </p:nvSpPr>
        <p:spPr>
          <a:xfrm>
            <a:off x="1914213" y="2662427"/>
            <a:ext cx="0" cy="250190"/>
          </a:xfrm>
          <a:custGeom>
            <a:avLst/>
            <a:gdLst/>
            <a:ahLst/>
            <a:cxnLst/>
            <a:rect l="l" t="t" r="r" b="b"/>
            <a:pathLst>
              <a:path h="250189">
                <a:moveTo>
                  <a:pt x="0" y="249936"/>
                </a:moveTo>
                <a:lnTo>
                  <a:pt x="0" y="0"/>
                </a:lnTo>
              </a:path>
            </a:pathLst>
          </a:custGeom>
          <a:ln w="9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4" name="object 34"/>
          <p:cNvSpPr/>
          <p:nvPr/>
        </p:nvSpPr>
        <p:spPr>
          <a:xfrm>
            <a:off x="3172825" y="2478024"/>
            <a:ext cx="144618" cy="0"/>
          </a:xfrm>
          <a:custGeom>
            <a:avLst/>
            <a:gdLst/>
            <a:ahLst/>
            <a:cxnLst/>
            <a:rect l="l" t="t" r="r" b="b"/>
            <a:pathLst>
              <a:path w="62865">
                <a:moveTo>
                  <a:pt x="0" y="0"/>
                </a:moveTo>
                <a:lnTo>
                  <a:pt x="62483" y="0"/>
                </a:lnTo>
              </a:path>
            </a:pathLst>
          </a:custGeom>
          <a:ln w="9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grpSp>
        <p:nvGrpSpPr>
          <p:cNvPr id="35" name="object 35"/>
          <p:cNvGrpSpPr/>
          <p:nvPr/>
        </p:nvGrpSpPr>
        <p:grpSpPr>
          <a:xfrm>
            <a:off x="3113226" y="2478024"/>
            <a:ext cx="204510" cy="372110"/>
            <a:chOff x="1353312" y="2478024"/>
            <a:chExt cx="88900" cy="372110"/>
          </a:xfrm>
        </p:grpSpPr>
        <p:sp>
          <p:nvSpPr>
            <p:cNvPr id="36" name="object 36"/>
            <p:cNvSpPr/>
            <p:nvPr/>
          </p:nvSpPr>
          <p:spPr>
            <a:xfrm>
              <a:off x="1379220" y="2478024"/>
              <a:ext cx="62865" cy="367665"/>
            </a:xfrm>
            <a:custGeom>
              <a:avLst/>
              <a:gdLst/>
              <a:ahLst/>
              <a:cxnLst/>
              <a:rect l="l" t="t" r="r" b="b"/>
              <a:pathLst>
                <a:path w="62865" h="367664">
                  <a:moveTo>
                    <a:pt x="0" y="367283"/>
                  </a:moveTo>
                  <a:lnTo>
                    <a:pt x="62483" y="367283"/>
                  </a:lnTo>
                </a:path>
                <a:path w="62865" h="367664">
                  <a:moveTo>
                    <a:pt x="0" y="0"/>
                  </a:moveTo>
                  <a:lnTo>
                    <a:pt x="0" y="367283"/>
                  </a:lnTo>
                </a:path>
              </a:pathLst>
            </a:custGeom>
            <a:ln w="9144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7" name="object 37"/>
            <p:cNvSpPr/>
            <p:nvPr/>
          </p:nvSpPr>
          <p:spPr>
            <a:xfrm>
              <a:off x="1360932" y="2644139"/>
              <a:ext cx="36830" cy="35560"/>
            </a:xfrm>
            <a:custGeom>
              <a:avLst/>
              <a:gdLst/>
              <a:ahLst/>
              <a:cxnLst/>
              <a:rect l="l" t="t" r="r" b="b"/>
              <a:pathLst>
                <a:path w="36830" h="35560">
                  <a:moveTo>
                    <a:pt x="28956" y="35052"/>
                  </a:moveTo>
                  <a:lnTo>
                    <a:pt x="9144" y="35052"/>
                  </a:lnTo>
                  <a:lnTo>
                    <a:pt x="0" y="28956"/>
                  </a:lnTo>
                  <a:lnTo>
                    <a:pt x="0" y="18288"/>
                  </a:lnTo>
                  <a:lnTo>
                    <a:pt x="1571" y="10929"/>
                  </a:lnTo>
                  <a:lnTo>
                    <a:pt x="5715" y="5143"/>
                  </a:lnTo>
                  <a:lnTo>
                    <a:pt x="11572" y="1357"/>
                  </a:lnTo>
                  <a:lnTo>
                    <a:pt x="18288" y="0"/>
                  </a:lnTo>
                  <a:lnTo>
                    <a:pt x="25646" y="1357"/>
                  </a:lnTo>
                  <a:lnTo>
                    <a:pt x="31432" y="5143"/>
                  </a:lnTo>
                  <a:lnTo>
                    <a:pt x="35218" y="10929"/>
                  </a:lnTo>
                  <a:lnTo>
                    <a:pt x="36576" y="18288"/>
                  </a:lnTo>
                  <a:lnTo>
                    <a:pt x="36576" y="28956"/>
                  </a:lnTo>
                  <a:lnTo>
                    <a:pt x="28956" y="35052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8" name="object 38"/>
            <p:cNvSpPr/>
            <p:nvPr/>
          </p:nvSpPr>
          <p:spPr>
            <a:xfrm>
              <a:off x="1360932" y="2644139"/>
              <a:ext cx="36830" cy="35560"/>
            </a:xfrm>
            <a:custGeom>
              <a:avLst/>
              <a:gdLst/>
              <a:ahLst/>
              <a:cxnLst/>
              <a:rect l="l" t="t" r="r" b="b"/>
              <a:pathLst>
                <a:path w="36830" h="35560">
                  <a:moveTo>
                    <a:pt x="0" y="18288"/>
                  </a:moveTo>
                  <a:lnTo>
                    <a:pt x="1571" y="10929"/>
                  </a:lnTo>
                  <a:lnTo>
                    <a:pt x="5715" y="5143"/>
                  </a:lnTo>
                  <a:lnTo>
                    <a:pt x="11572" y="1357"/>
                  </a:lnTo>
                  <a:lnTo>
                    <a:pt x="18288" y="0"/>
                  </a:lnTo>
                  <a:lnTo>
                    <a:pt x="25646" y="1357"/>
                  </a:lnTo>
                  <a:lnTo>
                    <a:pt x="31432" y="5143"/>
                  </a:lnTo>
                  <a:lnTo>
                    <a:pt x="35218" y="10929"/>
                  </a:lnTo>
                  <a:lnTo>
                    <a:pt x="36576" y="18288"/>
                  </a:lnTo>
                  <a:lnTo>
                    <a:pt x="36576" y="28956"/>
                  </a:lnTo>
                  <a:lnTo>
                    <a:pt x="28956" y="35052"/>
                  </a:lnTo>
                  <a:lnTo>
                    <a:pt x="18288" y="35052"/>
                  </a:lnTo>
                  <a:lnTo>
                    <a:pt x="9144" y="35052"/>
                  </a:lnTo>
                  <a:lnTo>
                    <a:pt x="0" y="28956"/>
                  </a:lnTo>
                  <a:lnTo>
                    <a:pt x="0" y="18288"/>
                  </a:lnTo>
                </a:path>
              </a:pathLst>
            </a:custGeom>
            <a:ln w="1524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39" name="object 39"/>
          <p:cNvSpPr/>
          <p:nvPr/>
        </p:nvSpPr>
        <p:spPr>
          <a:xfrm>
            <a:off x="6924123" y="2662427"/>
            <a:ext cx="455765" cy="0"/>
          </a:xfrm>
          <a:custGeom>
            <a:avLst/>
            <a:gdLst/>
            <a:ahLst/>
            <a:cxnLst/>
            <a:rect l="l" t="t" r="r" b="b"/>
            <a:pathLst>
              <a:path w="198119">
                <a:moveTo>
                  <a:pt x="198119" y="0"/>
                </a:moveTo>
                <a:lnTo>
                  <a:pt x="0" y="0"/>
                </a:lnTo>
              </a:path>
            </a:pathLst>
          </a:custGeom>
          <a:ln w="1524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grpSp>
        <p:nvGrpSpPr>
          <p:cNvPr id="40" name="object 40"/>
          <p:cNvGrpSpPr/>
          <p:nvPr/>
        </p:nvGrpSpPr>
        <p:grpSpPr>
          <a:xfrm>
            <a:off x="5342966" y="2505455"/>
            <a:ext cx="1314707" cy="445134"/>
            <a:chOff x="2322575" y="2505455"/>
            <a:chExt cx="571500" cy="445134"/>
          </a:xfrm>
        </p:grpSpPr>
        <p:sp>
          <p:nvSpPr>
            <p:cNvPr id="41" name="object 41"/>
            <p:cNvSpPr/>
            <p:nvPr/>
          </p:nvSpPr>
          <p:spPr>
            <a:xfrm>
              <a:off x="2401823" y="2662427"/>
              <a:ext cx="492759" cy="0"/>
            </a:xfrm>
            <a:custGeom>
              <a:avLst/>
              <a:gdLst/>
              <a:ahLst/>
              <a:cxnLst/>
              <a:rect l="l" t="t" r="r" b="b"/>
              <a:pathLst>
                <a:path w="492760">
                  <a:moveTo>
                    <a:pt x="492251" y="0"/>
                  </a:moveTo>
                  <a:lnTo>
                    <a:pt x="0" y="0"/>
                  </a:lnTo>
                </a:path>
              </a:pathLst>
            </a:custGeom>
            <a:ln w="1524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2" name="object 42"/>
            <p:cNvSpPr/>
            <p:nvPr/>
          </p:nvSpPr>
          <p:spPr>
            <a:xfrm>
              <a:off x="2397251" y="2560319"/>
              <a:ext cx="0" cy="390525"/>
            </a:xfrm>
            <a:custGeom>
              <a:avLst/>
              <a:gdLst/>
              <a:ahLst/>
              <a:cxnLst/>
              <a:rect l="l" t="t" r="r" b="b"/>
              <a:pathLst>
                <a:path h="390525">
                  <a:moveTo>
                    <a:pt x="0" y="390144"/>
                  </a:moveTo>
                  <a:lnTo>
                    <a:pt x="0" y="0"/>
                  </a:lnTo>
                </a:path>
              </a:pathLst>
            </a:custGeom>
            <a:ln w="9144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3" name="object 43"/>
            <p:cNvSpPr/>
            <p:nvPr/>
          </p:nvSpPr>
          <p:spPr>
            <a:xfrm>
              <a:off x="2327147" y="2510027"/>
              <a:ext cx="70485" cy="36830"/>
            </a:xfrm>
            <a:custGeom>
              <a:avLst/>
              <a:gdLst/>
              <a:ahLst/>
              <a:cxnLst/>
              <a:rect l="l" t="t" r="r" b="b"/>
              <a:pathLst>
                <a:path w="70485" h="36830">
                  <a:moveTo>
                    <a:pt x="70104" y="36575"/>
                  </a:moveTo>
                  <a:lnTo>
                    <a:pt x="70104" y="30479"/>
                  </a:lnTo>
                  <a:lnTo>
                    <a:pt x="68580" y="24383"/>
                  </a:lnTo>
                  <a:lnTo>
                    <a:pt x="65532" y="18287"/>
                  </a:lnTo>
                  <a:lnTo>
                    <a:pt x="59436" y="9143"/>
                  </a:lnTo>
                  <a:lnTo>
                    <a:pt x="50292" y="3047"/>
                  </a:lnTo>
                  <a:lnTo>
                    <a:pt x="38100" y="0"/>
                  </a:lnTo>
                  <a:lnTo>
                    <a:pt x="32004" y="0"/>
                  </a:lnTo>
                  <a:lnTo>
                    <a:pt x="4572" y="19811"/>
                  </a:lnTo>
                  <a:lnTo>
                    <a:pt x="1524" y="24383"/>
                  </a:lnTo>
                  <a:lnTo>
                    <a:pt x="0" y="30479"/>
                  </a:lnTo>
                  <a:lnTo>
                    <a:pt x="0" y="36575"/>
                  </a:lnTo>
                </a:path>
              </a:pathLst>
            </a:custGeom>
            <a:ln w="9144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4" name="object 44"/>
            <p:cNvSpPr/>
            <p:nvPr/>
          </p:nvSpPr>
          <p:spPr>
            <a:xfrm>
              <a:off x="2397252" y="2510027"/>
              <a:ext cx="70485" cy="36830"/>
            </a:xfrm>
            <a:custGeom>
              <a:avLst/>
              <a:gdLst/>
              <a:ahLst/>
              <a:cxnLst/>
              <a:rect l="l" t="t" r="r" b="b"/>
              <a:pathLst>
                <a:path w="70485" h="36830">
                  <a:moveTo>
                    <a:pt x="70104" y="36575"/>
                  </a:moveTo>
                  <a:lnTo>
                    <a:pt x="70104" y="30479"/>
                  </a:lnTo>
                  <a:lnTo>
                    <a:pt x="68580" y="24383"/>
                  </a:lnTo>
                  <a:lnTo>
                    <a:pt x="38100" y="0"/>
                  </a:lnTo>
                  <a:lnTo>
                    <a:pt x="32004" y="0"/>
                  </a:lnTo>
                  <a:lnTo>
                    <a:pt x="1524" y="30479"/>
                  </a:lnTo>
                  <a:lnTo>
                    <a:pt x="0" y="36575"/>
                  </a:lnTo>
                </a:path>
              </a:pathLst>
            </a:custGeom>
            <a:ln w="9144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5" name="object 45"/>
            <p:cNvSpPr/>
            <p:nvPr/>
          </p:nvSpPr>
          <p:spPr>
            <a:xfrm>
              <a:off x="2322576" y="2553461"/>
              <a:ext cx="149860" cy="0"/>
            </a:xfrm>
            <a:custGeom>
              <a:avLst/>
              <a:gdLst/>
              <a:ahLst/>
              <a:cxnLst/>
              <a:rect l="l" t="t" r="r" b="b"/>
              <a:pathLst>
                <a:path w="149860">
                  <a:moveTo>
                    <a:pt x="140208" y="0"/>
                  </a:moveTo>
                  <a:lnTo>
                    <a:pt x="149352" y="0"/>
                  </a:lnTo>
                </a:path>
                <a:path w="149860">
                  <a:moveTo>
                    <a:pt x="70103" y="0"/>
                  </a:moveTo>
                  <a:lnTo>
                    <a:pt x="79247" y="0"/>
                  </a:lnTo>
                </a:path>
                <a:path w="149860">
                  <a:moveTo>
                    <a:pt x="0" y="0"/>
                  </a:moveTo>
                  <a:lnTo>
                    <a:pt x="9144" y="0"/>
                  </a:lnTo>
                </a:path>
              </a:pathLst>
            </a:custGeom>
            <a:ln w="13716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46" name="object 46"/>
          <p:cNvGrpSpPr/>
          <p:nvPr/>
        </p:nvGrpSpPr>
        <p:grpSpPr>
          <a:xfrm>
            <a:off x="5342969" y="2334767"/>
            <a:ext cx="344745" cy="152400"/>
            <a:chOff x="2322576" y="2334767"/>
            <a:chExt cx="149860" cy="152400"/>
          </a:xfrm>
        </p:grpSpPr>
        <p:sp>
          <p:nvSpPr>
            <p:cNvPr id="47" name="object 47"/>
            <p:cNvSpPr/>
            <p:nvPr/>
          </p:nvSpPr>
          <p:spPr>
            <a:xfrm>
              <a:off x="2398775" y="2334767"/>
              <a:ext cx="0" cy="102235"/>
            </a:xfrm>
            <a:custGeom>
              <a:avLst/>
              <a:gdLst/>
              <a:ahLst/>
              <a:cxnLst/>
              <a:rect l="l" t="t" r="r" b="b"/>
              <a:pathLst>
                <a:path h="102235">
                  <a:moveTo>
                    <a:pt x="0" y="0"/>
                  </a:moveTo>
                  <a:lnTo>
                    <a:pt x="0" y="102108"/>
                  </a:lnTo>
                </a:path>
              </a:pathLst>
            </a:custGeom>
            <a:ln w="9144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8" name="object 48"/>
            <p:cNvSpPr/>
            <p:nvPr/>
          </p:nvSpPr>
          <p:spPr>
            <a:xfrm>
              <a:off x="2398775" y="2446019"/>
              <a:ext cx="68580" cy="36830"/>
            </a:xfrm>
            <a:custGeom>
              <a:avLst/>
              <a:gdLst/>
              <a:ahLst/>
              <a:cxnLst/>
              <a:rect l="l" t="t" r="r" b="b"/>
              <a:pathLst>
                <a:path w="68580" h="36830">
                  <a:moveTo>
                    <a:pt x="0" y="0"/>
                  </a:moveTo>
                  <a:lnTo>
                    <a:pt x="0" y="6096"/>
                  </a:lnTo>
                  <a:lnTo>
                    <a:pt x="1524" y="12192"/>
                  </a:lnTo>
                  <a:lnTo>
                    <a:pt x="4572" y="18288"/>
                  </a:lnTo>
                  <a:lnTo>
                    <a:pt x="10668" y="27432"/>
                  </a:lnTo>
                  <a:lnTo>
                    <a:pt x="15240" y="30480"/>
                  </a:lnTo>
                  <a:lnTo>
                    <a:pt x="21336" y="33528"/>
                  </a:lnTo>
                  <a:lnTo>
                    <a:pt x="25908" y="36576"/>
                  </a:lnTo>
                  <a:lnTo>
                    <a:pt x="42672" y="36576"/>
                  </a:lnTo>
                  <a:lnTo>
                    <a:pt x="48768" y="33528"/>
                  </a:lnTo>
                  <a:lnTo>
                    <a:pt x="68580" y="6096"/>
                  </a:lnTo>
                  <a:lnTo>
                    <a:pt x="68580" y="0"/>
                  </a:lnTo>
                </a:path>
              </a:pathLst>
            </a:custGeom>
            <a:ln w="9143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9" name="object 49"/>
            <p:cNvSpPr/>
            <p:nvPr/>
          </p:nvSpPr>
          <p:spPr>
            <a:xfrm>
              <a:off x="2327148" y="2446019"/>
              <a:ext cx="71755" cy="36830"/>
            </a:xfrm>
            <a:custGeom>
              <a:avLst/>
              <a:gdLst/>
              <a:ahLst/>
              <a:cxnLst/>
              <a:rect l="l" t="t" r="r" b="b"/>
              <a:pathLst>
                <a:path w="71755" h="36830">
                  <a:moveTo>
                    <a:pt x="0" y="0"/>
                  </a:moveTo>
                  <a:lnTo>
                    <a:pt x="0" y="6096"/>
                  </a:lnTo>
                  <a:lnTo>
                    <a:pt x="1524" y="12192"/>
                  </a:lnTo>
                  <a:lnTo>
                    <a:pt x="27432" y="36576"/>
                  </a:lnTo>
                  <a:lnTo>
                    <a:pt x="44195" y="36576"/>
                  </a:lnTo>
                  <a:lnTo>
                    <a:pt x="68580" y="12192"/>
                  </a:lnTo>
                  <a:lnTo>
                    <a:pt x="71628" y="0"/>
                  </a:lnTo>
                </a:path>
              </a:pathLst>
            </a:custGeom>
            <a:ln w="9144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0" name="object 50"/>
            <p:cNvSpPr/>
            <p:nvPr/>
          </p:nvSpPr>
          <p:spPr>
            <a:xfrm>
              <a:off x="2322576" y="2439161"/>
              <a:ext cx="149860" cy="0"/>
            </a:xfrm>
            <a:custGeom>
              <a:avLst/>
              <a:gdLst/>
              <a:ahLst/>
              <a:cxnLst/>
              <a:rect l="l" t="t" r="r" b="b"/>
              <a:pathLst>
                <a:path w="149860">
                  <a:moveTo>
                    <a:pt x="0" y="0"/>
                  </a:moveTo>
                  <a:lnTo>
                    <a:pt x="9144" y="0"/>
                  </a:lnTo>
                </a:path>
                <a:path w="149860">
                  <a:moveTo>
                    <a:pt x="71627" y="0"/>
                  </a:moveTo>
                  <a:lnTo>
                    <a:pt x="80771" y="0"/>
                  </a:lnTo>
                </a:path>
                <a:path w="149860">
                  <a:moveTo>
                    <a:pt x="140208" y="0"/>
                  </a:moveTo>
                  <a:lnTo>
                    <a:pt x="149352" y="0"/>
                  </a:lnTo>
                </a:path>
              </a:pathLst>
            </a:custGeom>
            <a:ln w="1371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51" name="object 51"/>
          <p:cNvSpPr/>
          <p:nvPr/>
        </p:nvSpPr>
        <p:spPr>
          <a:xfrm>
            <a:off x="6801417" y="2825496"/>
            <a:ext cx="242490" cy="196850"/>
          </a:xfrm>
          <a:custGeom>
            <a:avLst/>
            <a:gdLst/>
            <a:ahLst/>
            <a:cxnLst/>
            <a:rect l="l" t="t" r="r" b="b"/>
            <a:pathLst>
              <a:path w="105410" h="196850">
                <a:moveTo>
                  <a:pt x="53340" y="132587"/>
                </a:moveTo>
                <a:lnTo>
                  <a:pt x="53340" y="0"/>
                </a:lnTo>
              </a:path>
              <a:path w="105410" h="196850">
                <a:moveTo>
                  <a:pt x="13716" y="164591"/>
                </a:moveTo>
                <a:lnTo>
                  <a:pt x="91440" y="164591"/>
                </a:lnTo>
              </a:path>
              <a:path w="105410" h="196850">
                <a:moveTo>
                  <a:pt x="25908" y="196595"/>
                </a:moveTo>
                <a:lnTo>
                  <a:pt x="79248" y="196595"/>
                </a:lnTo>
              </a:path>
              <a:path w="105410" h="196850">
                <a:moveTo>
                  <a:pt x="0" y="132587"/>
                </a:moveTo>
                <a:lnTo>
                  <a:pt x="105156" y="132587"/>
                </a:lnTo>
              </a:path>
            </a:pathLst>
          </a:custGeom>
          <a:ln w="1524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grpSp>
        <p:nvGrpSpPr>
          <p:cNvPr id="52" name="object 52"/>
          <p:cNvGrpSpPr/>
          <p:nvPr/>
        </p:nvGrpSpPr>
        <p:grpSpPr>
          <a:xfrm>
            <a:off x="5458662" y="2636519"/>
            <a:ext cx="119782" cy="50800"/>
            <a:chOff x="2372867" y="2636519"/>
            <a:chExt cx="52069" cy="50800"/>
          </a:xfrm>
        </p:grpSpPr>
        <p:sp>
          <p:nvSpPr>
            <p:cNvPr id="53" name="object 53"/>
            <p:cNvSpPr/>
            <p:nvPr/>
          </p:nvSpPr>
          <p:spPr>
            <a:xfrm>
              <a:off x="2380487" y="2644139"/>
              <a:ext cx="36830" cy="35560"/>
            </a:xfrm>
            <a:custGeom>
              <a:avLst/>
              <a:gdLst/>
              <a:ahLst/>
              <a:cxnLst/>
              <a:rect l="l" t="t" r="r" b="b"/>
              <a:pathLst>
                <a:path w="36830" h="35560">
                  <a:moveTo>
                    <a:pt x="27432" y="35052"/>
                  </a:moveTo>
                  <a:lnTo>
                    <a:pt x="7620" y="35052"/>
                  </a:lnTo>
                  <a:lnTo>
                    <a:pt x="0" y="28956"/>
                  </a:lnTo>
                  <a:lnTo>
                    <a:pt x="0" y="18288"/>
                  </a:lnTo>
                  <a:lnTo>
                    <a:pt x="1357" y="10929"/>
                  </a:lnTo>
                  <a:lnTo>
                    <a:pt x="5143" y="5143"/>
                  </a:lnTo>
                  <a:lnTo>
                    <a:pt x="10929" y="1357"/>
                  </a:lnTo>
                  <a:lnTo>
                    <a:pt x="18288" y="0"/>
                  </a:lnTo>
                  <a:lnTo>
                    <a:pt x="25003" y="1357"/>
                  </a:lnTo>
                  <a:lnTo>
                    <a:pt x="30860" y="5143"/>
                  </a:lnTo>
                  <a:lnTo>
                    <a:pt x="35004" y="10929"/>
                  </a:lnTo>
                  <a:lnTo>
                    <a:pt x="36576" y="18288"/>
                  </a:lnTo>
                  <a:lnTo>
                    <a:pt x="36576" y="28956"/>
                  </a:lnTo>
                  <a:lnTo>
                    <a:pt x="27432" y="35052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4" name="object 54"/>
            <p:cNvSpPr/>
            <p:nvPr/>
          </p:nvSpPr>
          <p:spPr>
            <a:xfrm>
              <a:off x="2380487" y="2644139"/>
              <a:ext cx="36830" cy="35560"/>
            </a:xfrm>
            <a:custGeom>
              <a:avLst/>
              <a:gdLst/>
              <a:ahLst/>
              <a:cxnLst/>
              <a:rect l="l" t="t" r="r" b="b"/>
              <a:pathLst>
                <a:path w="36830" h="35560">
                  <a:moveTo>
                    <a:pt x="0" y="18288"/>
                  </a:moveTo>
                  <a:lnTo>
                    <a:pt x="1357" y="10929"/>
                  </a:lnTo>
                  <a:lnTo>
                    <a:pt x="5143" y="5143"/>
                  </a:lnTo>
                  <a:lnTo>
                    <a:pt x="10929" y="1357"/>
                  </a:lnTo>
                  <a:lnTo>
                    <a:pt x="18288" y="0"/>
                  </a:lnTo>
                  <a:lnTo>
                    <a:pt x="25003" y="1357"/>
                  </a:lnTo>
                  <a:lnTo>
                    <a:pt x="30860" y="5143"/>
                  </a:lnTo>
                  <a:lnTo>
                    <a:pt x="35004" y="10929"/>
                  </a:lnTo>
                  <a:lnTo>
                    <a:pt x="36576" y="18288"/>
                  </a:lnTo>
                  <a:lnTo>
                    <a:pt x="36576" y="28956"/>
                  </a:lnTo>
                  <a:lnTo>
                    <a:pt x="27432" y="35052"/>
                  </a:lnTo>
                  <a:lnTo>
                    <a:pt x="18288" y="35052"/>
                  </a:lnTo>
                  <a:lnTo>
                    <a:pt x="7620" y="35052"/>
                  </a:lnTo>
                  <a:lnTo>
                    <a:pt x="0" y="28956"/>
                  </a:lnTo>
                  <a:lnTo>
                    <a:pt x="0" y="18288"/>
                  </a:lnTo>
                </a:path>
              </a:pathLst>
            </a:custGeom>
            <a:ln w="1524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55" name="object 55"/>
          <p:cNvGrpSpPr/>
          <p:nvPr/>
        </p:nvGrpSpPr>
        <p:grpSpPr>
          <a:xfrm>
            <a:off x="4908239" y="2118360"/>
            <a:ext cx="1203687" cy="303530"/>
            <a:chOff x="2133600" y="2118360"/>
            <a:chExt cx="523240" cy="303530"/>
          </a:xfrm>
        </p:grpSpPr>
        <p:pic>
          <p:nvPicPr>
            <p:cNvPr id="56" name="object 56"/>
            <p:cNvPicPr/>
            <p:nvPr/>
          </p:nvPicPr>
          <p:blipFill>
            <a:blip r:embed="rId4" cstate="print"/>
            <a:stretch>
              <a:fillRect/>
            </a:stretch>
          </p:blipFill>
          <p:spPr>
            <a:xfrm>
              <a:off x="2243328" y="2118360"/>
              <a:ext cx="304799" cy="246887"/>
            </a:xfrm>
            <a:prstGeom prst="rect">
              <a:avLst/>
            </a:prstGeom>
          </p:spPr>
        </p:pic>
        <p:pic>
          <p:nvPicPr>
            <p:cNvPr id="57" name="object 57"/>
            <p:cNvPicPr/>
            <p:nvPr/>
          </p:nvPicPr>
          <p:blipFill>
            <a:blip r:embed="rId5" cstate="print"/>
            <a:stretch>
              <a:fillRect/>
            </a:stretch>
          </p:blipFill>
          <p:spPr>
            <a:xfrm>
              <a:off x="2133600" y="2223516"/>
              <a:ext cx="522732" cy="198119"/>
            </a:xfrm>
            <a:prstGeom prst="rect">
              <a:avLst/>
            </a:prstGeom>
          </p:spPr>
        </p:pic>
      </p:grpSp>
      <p:sp>
        <p:nvSpPr>
          <p:cNvPr id="58" name="object 58"/>
          <p:cNvSpPr/>
          <p:nvPr/>
        </p:nvSpPr>
        <p:spPr>
          <a:xfrm>
            <a:off x="3158802" y="2662427"/>
            <a:ext cx="467451" cy="0"/>
          </a:xfrm>
          <a:custGeom>
            <a:avLst/>
            <a:gdLst/>
            <a:ahLst/>
            <a:cxnLst/>
            <a:rect l="l" t="t" r="r" b="b"/>
            <a:pathLst>
              <a:path w="203200">
                <a:moveTo>
                  <a:pt x="0" y="0"/>
                </a:moveTo>
                <a:lnTo>
                  <a:pt x="202691" y="0"/>
                </a:lnTo>
              </a:path>
            </a:pathLst>
          </a:custGeom>
          <a:ln w="1524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grpSp>
        <p:nvGrpSpPr>
          <p:cNvPr id="59" name="object 59"/>
          <p:cNvGrpSpPr/>
          <p:nvPr/>
        </p:nvGrpSpPr>
        <p:grpSpPr>
          <a:xfrm>
            <a:off x="5669017" y="2508504"/>
            <a:ext cx="480598" cy="114300"/>
            <a:chOff x="2464308" y="2508504"/>
            <a:chExt cx="208915" cy="114300"/>
          </a:xfrm>
        </p:grpSpPr>
        <p:sp>
          <p:nvSpPr>
            <p:cNvPr id="60" name="object 60"/>
            <p:cNvSpPr/>
            <p:nvPr/>
          </p:nvSpPr>
          <p:spPr>
            <a:xfrm>
              <a:off x="2468880" y="2563368"/>
              <a:ext cx="132715" cy="3175"/>
            </a:xfrm>
            <a:custGeom>
              <a:avLst/>
              <a:gdLst/>
              <a:ahLst/>
              <a:cxnLst/>
              <a:rect l="l" t="t" r="r" b="b"/>
              <a:pathLst>
                <a:path w="132714" h="3175">
                  <a:moveTo>
                    <a:pt x="132587" y="3048"/>
                  </a:moveTo>
                  <a:lnTo>
                    <a:pt x="0" y="0"/>
                  </a:lnTo>
                </a:path>
              </a:pathLst>
            </a:custGeom>
            <a:ln w="9144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1" name="object 61"/>
            <p:cNvSpPr/>
            <p:nvPr/>
          </p:nvSpPr>
          <p:spPr>
            <a:xfrm>
              <a:off x="2633472" y="2526792"/>
              <a:ext cx="1905" cy="79375"/>
            </a:xfrm>
            <a:custGeom>
              <a:avLst/>
              <a:gdLst/>
              <a:ahLst/>
              <a:cxnLst/>
              <a:rect l="l" t="t" r="r" b="b"/>
              <a:pathLst>
                <a:path w="1905" h="79375">
                  <a:moveTo>
                    <a:pt x="762" y="-4572"/>
                  </a:moveTo>
                  <a:lnTo>
                    <a:pt x="762" y="83820"/>
                  </a:lnTo>
                </a:path>
              </a:pathLst>
            </a:custGeom>
            <a:ln w="10668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2" name="object 62"/>
            <p:cNvSpPr/>
            <p:nvPr/>
          </p:nvSpPr>
          <p:spPr>
            <a:xfrm>
              <a:off x="2667000" y="2540508"/>
              <a:ext cx="1905" cy="53340"/>
            </a:xfrm>
            <a:custGeom>
              <a:avLst/>
              <a:gdLst/>
              <a:ahLst/>
              <a:cxnLst/>
              <a:rect l="l" t="t" r="r" b="b"/>
              <a:pathLst>
                <a:path w="1905" h="53339">
                  <a:moveTo>
                    <a:pt x="762" y="-4572"/>
                  </a:moveTo>
                  <a:lnTo>
                    <a:pt x="762" y="57912"/>
                  </a:lnTo>
                </a:path>
              </a:pathLst>
            </a:custGeom>
            <a:ln w="10668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3" name="object 63"/>
            <p:cNvSpPr/>
            <p:nvPr/>
          </p:nvSpPr>
          <p:spPr>
            <a:xfrm>
              <a:off x="2599943" y="2513076"/>
              <a:ext cx="1905" cy="105410"/>
            </a:xfrm>
            <a:custGeom>
              <a:avLst/>
              <a:gdLst/>
              <a:ahLst/>
              <a:cxnLst/>
              <a:rect l="l" t="t" r="r" b="b"/>
              <a:pathLst>
                <a:path w="1905" h="105410">
                  <a:moveTo>
                    <a:pt x="0" y="105156"/>
                  </a:moveTo>
                  <a:lnTo>
                    <a:pt x="1524" y="0"/>
                  </a:lnTo>
                </a:path>
              </a:pathLst>
            </a:custGeom>
            <a:ln w="9144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64" name="object 64"/>
          <p:cNvSpPr/>
          <p:nvPr/>
        </p:nvSpPr>
        <p:spPr>
          <a:xfrm>
            <a:off x="5676029" y="2380488"/>
            <a:ext cx="460147" cy="105410"/>
          </a:xfrm>
          <a:custGeom>
            <a:avLst/>
            <a:gdLst/>
            <a:ahLst/>
            <a:cxnLst/>
            <a:rect l="l" t="t" r="r" b="b"/>
            <a:pathLst>
              <a:path w="200025" h="105410">
                <a:moveTo>
                  <a:pt x="134111" y="51816"/>
                </a:moveTo>
                <a:lnTo>
                  <a:pt x="0" y="51816"/>
                </a:lnTo>
              </a:path>
              <a:path w="200025" h="105410">
                <a:moveTo>
                  <a:pt x="166116" y="91439"/>
                </a:moveTo>
                <a:lnTo>
                  <a:pt x="166116" y="13716"/>
                </a:lnTo>
              </a:path>
              <a:path w="200025" h="105410">
                <a:moveTo>
                  <a:pt x="199643" y="79247"/>
                </a:moveTo>
                <a:lnTo>
                  <a:pt x="199643" y="25908"/>
                </a:lnTo>
              </a:path>
              <a:path w="200025" h="105410">
                <a:moveTo>
                  <a:pt x="134111" y="105155"/>
                </a:moveTo>
                <a:lnTo>
                  <a:pt x="134111" y="0"/>
                </a:lnTo>
              </a:path>
            </a:pathLst>
          </a:custGeom>
          <a:ln w="9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5" name="object 65"/>
          <p:cNvSpPr/>
          <p:nvPr/>
        </p:nvSpPr>
        <p:spPr>
          <a:xfrm>
            <a:off x="5006405" y="2371345"/>
            <a:ext cx="217657" cy="109855"/>
          </a:xfrm>
          <a:custGeom>
            <a:avLst/>
            <a:gdLst/>
            <a:ahLst/>
            <a:cxnLst/>
            <a:rect l="l" t="t" r="r" b="b"/>
            <a:pathLst>
              <a:path w="94614" h="109855">
                <a:moveTo>
                  <a:pt x="59436" y="54863"/>
                </a:moveTo>
                <a:lnTo>
                  <a:pt x="94487" y="109728"/>
                </a:lnTo>
              </a:path>
              <a:path w="94614" h="109855">
                <a:moveTo>
                  <a:pt x="0" y="54863"/>
                </a:moveTo>
                <a:lnTo>
                  <a:pt x="59436" y="54863"/>
                </a:lnTo>
              </a:path>
              <a:path w="94614" h="109855">
                <a:moveTo>
                  <a:pt x="94487" y="0"/>
                </a:moveTo>
                <a:lnTo>
                  <a:pt x="60960" y="54863"/>
                </a:lnTo>
              </a:path>
            </a:pathLst>
          </a:custGeom>
          <a:ln w="9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grpSp>
        <p:nvGrpSpPr>
          <p:cNvPr id="66" name="object 66"/>
          <p:cNvGrpSpPr/>
          <p:nvPr/>
        </p:nvGrpSpPr>
        <p:grpSpPr>
          <a:xfrm>
            <a:off x="4315744" y="2513076"/>
            <a:ext cx="1209530" cy="173990"/>
            <a:chOff x="1876044" y="2513076"/>
            <a:chExt cx="525780" cy="173990"/>
          </a:xfrm>
        </p:grpSpPr>
        <p:sp>
          <p:nvSpPr>
            <p:cNvPr id="67" name="object 67"/>
            <p:cNvSpPr/>
            <p:nvPr/>
          </p:nvSpPr>
          <p:spPr>
            <a:xfrm>
              <a:off x="2176272" y="2517648"/>
              <a:ext cx="94615" cy="109855"/>
            </a:xfrm>
            <a:custGeom>
              <a:avLst/>
              <a:gdLst/>
              <a:ahLst/>
              <a:cxnLst/>
              <a:rect l="l" t="t" r="r" b="b"/>
              <a:pathLst>
                <a:path w="94614" h="109855">
                  <a:moveTo>
                    <a:pt x="59436" y="54863"/>
                  </a:moveTo>
                  <a:lnTo>
                    <a:pt x="94487" y="109727"/>
                  </a:lnTo>
                </a:path>
                <a:path w="94614" h="109855">
                  <a:moveTo>
                    <a:pt x="0" y="54863"/>
                  </a:moveTo>
                  <a:lnTo>
                    <a:pt x="59436" y="54863"/>
                  </a:lnTo>
                </a:path>
                <a:path w="94614" h="109855">
                  <a:moveTo>
                    <a:pt x="94487" y="0"/>
                  </a:moveTo>
                  <a:lnTo>
                    <a:pt x="60960" y="54863"/>
                  </a:lnTo>
                </a:path>
              </a:pathLst>
            </a:custGeom>
            <a:ln w="9144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8" name="object 68"/>
            <p:cNvSpPr/>
            <p:nvPr/>
          </p:nvSpPr>
          <p:spPr>
            <a:xfrm>
              <a:off x="2100072" y="2663951"/>
              <a:ext cx="302260" cy="0"/>
            </a:xfrm>
            <a:custGeom>
              <a:avLst/>
              <a:gdLst/>
              <a:ahLst/>
              <a:cxnLst/>
              <a:rect l="l" t="t" r="r" b="b"/>
              <a:pathLst>
                <a:path w="302260">
                  <a:moveTo>
                    <a:pt x="301752" y="0"/>
                  </a:moveTo>
                  <a:lnTo>
                    <a:pt x="0" y="0"/>
                  </a:lnTo>
                </a:path>
              </a:pathLst>
            </a:custGeom>
            <a:ln w="1524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69" name="object 69"/>
            <p:cNvPicPr/>
            <p:nvPr/>
          </p:nvPicPr>
          <p:blipFill>
            <a:blip r:embed="rId6" cstate="print"/>
            <a:stretch>
              <a:fillRect/>
            </a:stretch>
          </p:blipFill>
          <p:spPr>
            <a:xfrm>
              <a:off x="1876044" y="2606039"/>
              <a:ext cx="262128" cy="80772"/>
            </a:xfrm>
            <a:prstGeom prst="rect">
              <a:avLst/>
            </a:prstGeom>
          </p:spPr>
        </p:pic>
      </p:grpSp>
      <p:grpSp>
        <p:nvGrpSpPr>
          <p:cNvPr id="70" name="object 70"/>
          <p:cNvGrpSpPr/>
          <p:nvPr/>
        </p:nvGrpSpPr>
        <p:grpSpPr>
          <a:xfrm>
            <a:off x="6885559" y="2327149"/>
            <a:ext cx="239567" cy="116205"/>
            <a:chOff x="2993136" y="2327148"/>
            <a:chExt cx="104139" cy="116205"/>
          </a:xfrm>
        </p:grpSpPr>
        <p:sp>
          <p:nvSpPr>
            <p:cNvPr id="71" name="object 71"/>
            <p:cNvSpPr/>
            <p:nvPr/>
          </p:nvSpPr>
          <p:spPr>
            <a:xfrm>
              <a:off x="2997708" y="2331720"/>
              <a:ext cx="30480" cy="106680"/>
            </a:xfrm>
            <a:custGeom>
              <a:avLst/>
              <a:gdLst/>
              <a:ahLst/>
              <a:cxnLst/>
              <a:rect l="l" t="t" r="r" b="b"/>
              <a:pathLst>
                <a:path w="30480" h="106680">
                  <a:moveTo>
                    <a:pt x="30480" y="50291"/>
                  </a:moveTo>
                  <a:lnTo>
                    <a:pt x="0" y="106679"/>
                  </a:lnTo>
                </a:path>
                <a:path w="30480" h="106680">
                  <a:moveTo>
                    <a:pt x="1524" y="0"/>
                  </a:moveTo>
                  <a:lnTo>
                    <a:pt x="30480" y="50291"/>
                  </a:lnTo>
                </a:path>
              </a:pathLst>
            </a:custGeom>
            <a:ln w="9144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2" name="object 72"/>
            <p:cNvSpPr/>
            <p:nvPr/>
          </p:nvSpPr>
          <p:spPr>
            <a:xfrm>
              <a:off x="3028188" y="2382012"/>
              <a:ext cx="64135" cy="3175"/>
            </a:xfrm>
            <a:custGeom>
              <a:avLst/>
              <a:gdLst/>
              <a:ahLst/>
              <a:cxnLst/>
              <a:rect l="l" t="t" r="r" b="b"/>
              <a:pathLst>
                <a:path w="64135" h="3175">
                  <a:moveTo>
                    <a:pt x="-4572" y="1523"/>
                  </a:moveTo>
                  <a:lnTo>
                    <a:pt x="68580" y="1523"/>
                  </a:lnTo>
                </a:path>
              </a:pathLst>
            </a:custGeom>
            <a:ln w="12191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73" name="object 73"/>
          <p:cNvSpPr/>
          <p:nvPr/>
        </p:nvSpPr>
        <p:spPr>
          <a:xfrm>
            <a:off x="6468358" y="2325625"/>
            <a:ext cx="262941" cy="93345"/>
          </a:xfrm>
          <a:custGeom>
            <a:avLst/>
            <a:gdLst/>
            <a:ahLst/>
            <a:cxnLst/>
            <a:rect l="l" t="t" r="r" b="b"/>
            <a:pathLst>
              <a:path w="114300" h="93344">
                <a:moveTo>
                  <a:pt x="0" y="92963"/>
                </a:moveTo>
                <a:lnTo>
                  <a:pt x="114300" y="92963"/>
                </a:lnTo>
                <a:lnTo>
                  <a:pt x="57911" y="0"/>
                </a:lnTo>
                <a:lnTo>
                  <a:pt x="0" y="92963"/>
                </a:lnTo>
                <a:close/>
              </a:path>
            </a:pathLst>
          </a:custGeom>
          <a:ln w="9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grpSp>
        <p:nvGrpSpPr>
          <p:cNvPr id="74" name="object 74"/>
          <p:cNvGrpSpPr/>
          <p:nvPr/>
        </p:nvGrpSpPr>
        <p:grpSpPr>
          <a:xfrm>
            <a:off x="7029297" y="2407920"/>
            <a:ext cx="1349766" cy="623570"/>
            <a:chOff x="3055619" y="2407920"/>
            <a:chExt cx="586740" cy="623570"/>
          </a:xfrm>
        </p:grpSpPr>
        <p:pic>
          <p:nvPicPr>
            <p:cNvPr id="75" name="object 75"/>
            <p:cNvPicPr/>
            <p:nvPr/>
          </p:nvPicPr>
          <p:blipFill>
            <a:blip r:embed="rId7" cstate="print"/>
            <a:stretch>
              <a:fillRect/>
            </a:stretch>
          </p:blipFill>
          <p:spPr>
            <a:xfrm>
              <a:off x="3323843" y="2407920"/>
              <a:ext cx="150788" cy="65531"/>
            </a:xfrm>
            <a:prstGeom prst="rect">
              <a:avLst/>
            </a:prstGeom>
          </p:spPr>
        </p:pic>
        <p:pic>
          <p:nvPicPr>
            <p:cNvPr id="76" name="object 76"/>
            <p:cNvPicPr/>
            <p:nvPr/>
          </p:nvPicPr>
          <p:blipFill>
            <a:blip r:embed="rId8" cstate="print"/>
            <a:stretch>
              <a:fillRect/>
            </a:stretch>
          </p:blipFill>
          <p:spPr>
            <a:xfrm>
              <a:off x="3156203" y="2514600"/>
              <a:ext cx="486156" cy="196595"/>
            </a:xfrm>
            <a:prstGeom prst="rect">
              <a:avLst/>
            </a:prstGeom>
          </p:spPr>
        </p:pic>
        <p:sp>
          <p:nvSpPr>
            <p:cNvPr id="77" name="object 77"/>
            <p:cNvSpPr/>
            <p:nvPr/>
          </p:nvSpPr>
          <p:spPr>
            <a:xfrm>
              <a:off x="3130296" y="2726435"/>
              <a:ext cx="181610" cy="0"/>
            </a:xfrm>
            <a:custGeom>
              <a:avLst/>
              <a:gdLst/>
              <a:ahLst/>
              <a:cxnLst/>
              <a:rect l="l" t="t" r="r" b="b"/>
              <a:pathLst>
                <a:path w="181610">
                  <a:moveTo>
                    <a:pt x="181355" y="0"/>
                  </a:moveTo>
                  <a:lnTo>
                    <a:pt x="0" y="0"/>
                  </a:lnTo>
                </a:path>
              </a:pathLst>
            </a:custGeom>
            <a:ln w="9144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8" name="object 78"/>
            <p:cNvSpPr/>
            <p:nvPr/>
          </p:nvSpPr>
          <p:spPr>
            <a:xfrm>
              <a:off x="3055619" y="2699003"/>
              <a:ext cx="81280" cy="55244"/>
            </a:xfrm>
            <a:custGeom>
              <a:avLst/>
              <a:gdLst/>
              <a:ahLst/>
              <a:cxnLst/>
              <a:rect l="l" t="t" r="r" b="b"/>
              <a:pathLst>
                <a:path w="81280" h="55244">
                  <a:moveTo>
                    <a:pt x="80772" y="54864"/>
                  </a:moveTo>
                  <a:lnTo>
                    <a:pt x="0" y="27432"/>
                  </a:lnTo>
                  <a:lnTo>
                    <a:pt x="80772" y="0"/>
                  </a:lnTo>
                  <a:lnTo>
                    <a:pt x="80772" y="54864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79" name="object 79"/>
            <p:cNvPicPr/>
            <p:nvPr/>
          </p:nvPicPr>
          <p:blipFill>
            <a:blip r:embed="rId9" cstate="print"/>
            <a:stretch>
              <a:fillRect/>
            </a:stretch>
          </p:blipFill>
          <p:spPr>
            <a:xfrm>
              <a:off x="3349751" y="2677668"/>
              <a:ext cx="196595" cy="196595"/>
            </a:xfrm>
            <a:prstGeom prst="rect">
              <a:avLst/>
            </a:prstGeom>
          </p:spPr>
        </p:pic>
        <p:pic>
          <p:nvPicPr>
            <p:cNvPr id="80" name="object 80"/>
            <p:cNvPicPr/>
            <p:nvPr/>
          </p:nvPicPr>
          <p:blipFill>
            <a:blip r:embed="rId10" cstate="print"/>
            <a:stretch>
              <a:fillRect/>
            </a:stretch>
          </p:blipFill>
          <p:spPr>
            <a:xfrm>
              <a:off x="3247643" y="2784348"/>
              <a:ext cx="390143" cy="246887"/>
            </a:xfrm>
            <a:prstGeom prst="rect">
              <a:avLst/>
            </a:prstGeom>
          </p:spPr>
        </p:pic>
      </p:grpSp>
      <p:pic>
        <p:nvPicPr>
          <p:cNvPr id="81" name="object 81"/>
          <p:cNvPicPr/>
          <p:nvPr/>
        </p:nvPicPr>
        <p:blipFill>
          <a:blip r:embed="rId11" cstate="print"/>
          <a:stretch>
            <a:fillRect/>
          </a:stretch>
        </p:blipFill>
        <p:spPr>
          <a:xfrm>
            <a:off x="5129107" y="2939797"/>
            <a:ext cx="771295" cy="131063"/>
          </a:xfrm>
          <a:prstGeom prst="rect">
            <a:avLst/>
          </a:prstGeom>
        </p:spPr>
      </p:pic>
      <p:sp>
        <p:nvSpPr>
          <p:cNvPr id="82" name="object 82"/>
          <p:cNvSpPr/>
          <p:nvPr/>
        </p:nvSpPr>
        <p:spPr>
          <a:xfrm>
            <a:off x="4718921" y="2884933"/>
            <a:ext cx="260020" cy="253365"/>
          </a:xfrm>
          <a:custGeom>
            <a:avLst/>
            <a:gdLst/>
            <a:ahLst/>
            <a:cxnLst/>
            <a:rect l="l" t="t" r="r" b="b"/>
            <a:pathLst>
              <a:path w="113030" h="253364">
                <a:moveTo>
                  <a:pt x="44195" y="198119"/>
                </a:moveTo>
                <a:lnTo>
                  <a:pt x="9144" y="252983"/>
                </a:lnTo>
              </a:path>
              <a:path w="113030" h="253364">
                <a:moveTo>
                  <a:pt x="102108" y="198119"/>
                </a:moveTo>
                <a:lnTo>
                  <a:pt x="44195" y="198119"/>
                </a:lnTo>
              </a:path>
              <a:path w="113030" h="253364">
                <a:moveTo>
                  <a:pt x="9144" y="143256"/>
                </a:moveTo>
                <a:lnTo>
                  <a:pt x="44195" y="198119"/>
                </a:lnTo>
              </a:path>
              <a:path w="113030" h="253364">
                <a:moveTo>
                  <a:pt x="112775" y="94487"/>
                </a:moveTo>
                <a:lnTo>
                  <a:pt x="0" y="94487"/>
                </a:lnTo>
                <a:lnTo>
                  <a:pt x="54863" y="0"/>
                </a:lnTo>
                <a:lnTo>
                  <a:pt x="112775" y="94487"/>
                </a:lnTo>
                <a:close/>
              </a:path>
            </a:pathLst>
          </a:custGeom>
          <a:ln w="9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3" name="object 83"/>
          <p:cNvSpPr/>
          <p:nvPr/>
        </p:nvSpPr>
        <p:spPr>
          <a:xfrm>
            <a:off x="5514755" y="3066289"/>
            <a:ext cx="0" cy="283845"/>
          </a:xfrm>
          <a:custGeom>
            <a:avLst/>
            <a:gdLst/>
            <a:ahLst/>
            <a:cxnLst/>
            <a:rect l="l" t="t" r="r" b="b"/>
            <a:pathLst>
              <a:path h="283845">
                <a:moveTo>
                  <a:pt x="0" y="0"/>
                </a:moveTo>
                <a:lnTo>
                  <a:pt x="0" y="283463"/>
                </a:lnTo>
              </a:path>
            </a:pathLst>
          </a:custGeom>
          <a:ln w="9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4" name="object 84"/>
          <p:cNvSpPr/>
          <p:nvPr/>
        </p:nvSpPr>
        <p:spPr>
          <a:xfrm>
            <a:off x="5889884" y="3070861"/>
            <a:ext cx="414863" cy="360045"/>
          </a:xfrm>
          <a:custGeom>
            <a:avLst/>
            <a:gdLst/>
            <a:ahLst/>
            <a:cxnLst/>
            <a:rect l="l" t="t" r="r" b="b"/>
            <a:pathLst>
              <a:path w="180339" h="360045">
                <a:moveTo>
                  <a:pt x="114300" y="198120"/>
                </a:moveTo>
                <a:lnTo>
                  <a:pt x="141732" y="198120"/>
                </a:lnTo>
                <a:lnTo>
                  <a:pt x="141732" y="35051"/>
                </a:lnTo>
                <a:lnTo>
                  <a:pt x="114300" y="35051"/>
                </a:lnTo>
                <a:lnTo>
                  <a:pt x="114300" y="198120"/>
                </a:lnTo>
                <a:close/>
              </a:path>
              <a:path w="180339" h="360045">
                <a:moveTo>
                  <a:pt x="141732" y="198120"/>
                </a:moveTo>
                <a:lnTo>
                  <a:pt x="141732" y="198120"/>
                </a:lnTo>
              </a:path>
              <a:path w="180339" h="360045">
                <a:moveTo>
                  <a:pt x="128016" y="286512"/>
                </a:moveTo>
                <a:lnTo>
                  <a:pt x="128016" y="202691"/>
                </a:lnTo>
              </a:path>
              <a:path w="180339" h="360045">
                <a:moveTo>
                  <a:pt x="88391" y="326136"/>
                </a:moveTo>
                <a:lnTo>
                  <a:pt x="167640" y="326136"/>
                </a:lnTo>
              </a:path>
              <a:path w="180339" h="360045">
                <a:moveTo>
                  <a:pt x="102108" y="359664"/>
                </a:moveTo>
                <a:lnTo>
                  <a:pt x="153924" y="359664"/>
                </a:lnTo>
              </a:path>
              <a:path w="180339" h="360045">
                <a:moveTo>
                  <a:pt x="76200" y="294132"/>
                </a:moveTo>
                <a:lnTo>
                  <a:pt x="179832" y="294132"/>
                </a:lnTo>
              </a:path>
              <a:path w="180339" h="360045">
                <a:moveTo>
                  <a:pt x="128016" y="35051"/>
                </a:moveTo>
                <a:lnTo>
                  <a:pt x="128016" y="0"/>
                </a:lnTo>
                <a:lnTo>
                  <a:pt x="0" y="0"/>
                </a:lnTo>
              </a:path>
            </a:pathLst>
          </a:custGeom>
          <a:ln w="9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grpSp>
        <p:nvGrpSpPr>
          <p:cNvPr id="85" name="object 85"/>
          <p:cNvGrpSpPr/>
          <p:nvPr/>
        </p:nvGrpSpPr>
        <p:grpSpPr>
          <a:xfrm>
            <a:off x="4224591" y="3183636"/>
            <a:ext cx="1168628" cy="172720"/>
            <a:chOff x="1836420" y="3183636"/>
            <a:chExt cx="508000" cy="172720"/>
          </a:xfrm>
        </p:grpSpPr>
        <p:pic>
          <p:nvPicPr>
            <p:cNvPr id="86" name="object 86"/>
            <p:cNvPicPr/>
            <p:nvPr/>
          </p:nvPicPr>
          <p:blipFill>
            <a:blip r:embed="rId12" cstate="print"/>
            <a:stretch>
              <a:fillRect/>
            </a:stretch>
          </p:blipFill>
          <p:spPr>
            <a:xfrm>
              <a:off x="1836420" y="3183636"/>
              <a:ext cx="507500" cy="82804"/>
            </a:xfrm>
            <a:prstGeom prst="rect">
              <a:avLst/>
            </a:prstGeom>
          </p:spPr>
        </p:pic>
        <p:pic>
          <p:nvPicPr>
            <p:cNvPr id="87" name="object 87"/>
            <p:cNvPicPr/>
            <p:nvPr/>
          </p:nvPicPr>
          <p:blipFill>
            <a:blip r:embed="rId13" cstate="print"/>
            <a:stretch>
              <a:fillRect/>
            </a:stretch>
          </p:blipFill>
          <p:spPr>
            <a:xfrm>
              <a:off x="1848612" y="3290316"/>
              <a:ext cx="481598" cy="65531"/>
            </a:xfrm>
            <a:prstGeom prst="rect">
              <a:avLst/>
            </a:prstGeom>
          </p:spPr>
        </p:pic>
      </p:grpSp>
      <p:sp>
        <p:nvSpPr>
          <p:cNvPr id="88" name="object 88"/>
          <p:cNvSpPr/>
          <p:nvPr/>
        </p:nvSpPr>
        <p:spPr>
          <a:xfrm>
            <a:off x="1924729" y="2662427"/>
            <a:ext cx="1244589" cy="0"/>
          </a:xfrm>
          <a:custGeom>
            <a:avLst/>
            <a:gdLst/>
            <a:ahLst/>
            <a:cxnLst/>
            <a:rect l="l" t="t" r="r" b="b"/>
            <a:pathLst>
              <a:path w="541019">
                <a:moveTo>
                  <a:pt x="0" y="0"/>
                </a:moveTo>
                <a:lnTo>
                  <a:pt x="541020" y="0"/>
                </a:lnTo>
              </a:path>
            </a:pathLst>
          </a:custGeom>
          <a:ln w="9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9" name="object 89"/>
          <p:cNvSpPr/>
          <p:nvPr/>
        </p:nvSpPr>
        <p:spPr>
          <a:xfrm>
            <a:off x="11040033" y="4200144"/>
            <a:ext cx="144618" cy="0"/>
          </a:xfrm>
          <a:custGeom>
            <a:avLst/>
            <a:gdLst/>
            <a:ahLst/>
            <a:cxnLst/>
            <a:rect l="l" t="t" r="r" b="b"/>
            <a:pathLst>
              <a:path w="62864">
                <a:moveTo>
                  <a:pt x="0" y="0"/>
                </a:moveTo>
                <a:lnTo>
                  <a:pt x="62483" y="0"/>
                </a:lnTo>
              </a:path>
            </a:pathLst>
          </a:custGeom>
          <a:ln w="9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0" name="object 90"/>
          <p:cNvSpPr/>
          <p:nvPr/>
        </p:nvSpPr>
        <p:spPr>
          <a:xfrm>
            <a:off x="11040033" y="4200144"/>
            <a:ext cx="144618" cy="364490"/>
          </a:xfrm>
          <a:custGeom>
            <a:avLst/>
            <a:gdLst/>
            <a:ahLst/>
            <a:cxnLst/>
            <a:rect l="l" t="t" r="r" b="b"/>
            <a:pathLst>
              <a:path w="62864" h="364489">
                <a:moveTo>
                  <a:pt x="0" y="364236"/>
                </a:moveTo>
                <a:lnTo>
                  <a:pt x="62483" y="364236"/>
                </a:lnTo>
              </a:path>
              <a:path w="62864" h="364489">
                <a:moveTo>
                  <a:pt x="0" y="0"/>
                </a:moveTo>
                <a:lnTo>
                  <a:pt x="0" y="364236"/>
                </a:lnTo>
              </a:path>
            </a:pathLst>
          </a:custGeom>
          <a:ln w="9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pic>
        <p:nvPicPr>
          <p:cNvPr id="91" name="object 91"/>
          <p:cNvPicPr/>
          <p:nvPr/>
        </p:nvPicPr>
        <p:blipFill>
          <a:blip r:embed="rId14" cstate="print"/>
          <a:stretch>
            <a:fillRect/>
          </a:stretch>
        </p:blipFill>
        <p:spPr>
          <a:xfrm>
            <a:off x="15552106" y="4212335"/>
            <a:ext cx="305010" cy="341376"/>
          </a:xfrm>
          <a:prstGeom prst="rect">
            <a:avLst/>
          </a:prstGeom>
        </p:spPr>
      </p:pic>
      <p:grpSp>
        <p:nvGrpSpPr>
          <p:cNvPr id="92" name="object 92"/>
          <p:cNvGrpSpPr/>
          <p:nvPr/>
        </p:nvGrpSpPr>
        <p:grpSpPr>
          <a:xfrm>
            <a:off x="13662432" y="4383024"/>
            <a:ext cx="134390" cy="518159"/>
            <a:chOff x="5939027" y="4383023"/>
            <a:chExt cx="58419" cy="518159"/>
          </a:xfrm>
        </p:grpSpPr>
        <p:sp>
          <p:nvSpPr>
            <p:cNvPr id="93" name="object 93"/>
            <p:cNvSpPr/>
            <p:nvPr/>
          </p:nvSpPr>
          <p:spPr>
            <a:xfrm>
              <a:off x="5943599" y="4387595"/>
              <a:ext cx="48895" cy="460375"/>
            </a:xfrm>
            <a:custGeom>
              <a:avLst/>
              <a:gdLst/>
              <a:ahLst/>
              <a:cxnLst/>
              <a:rect l="l" t="t" r="r" b="b"/>
              <a:pathLst>
                <a:path w="48895" h="460375">
                  <a:moveTo>
                    <a:pt x="24384" y="460248"/>
                  </a:moveTo>
                  <a:lnTo>
                    <a:pt x="0" y="446532"/>
                  </a:lnTo>
                  <a:lnTo>
                    <a:pt x="48768" y="419100"/>
                  </a:lnTo>
                  <a:lnTo>
                    <a:pt x="0" y="390144"/>
                  </a:lnTo>
                  <a:lnTo>
                    <a:pt x="48768" y="362712"/>
                  </a:lnTo>
                  <a:lnTo>
                    <a:pt x="0" y="335280"/>
                  </a:lnTo>
                  <a:lnTo>
                    <a:pt x="48768" y="306324"/>
                  </a:lnTo>
                  <a:lnTo>
                    <a:pt x="24384" y="292608"/>
                  </a:lnTo>
                  <a:lnTo>
                    <a:pt x="24384" y="0"/>
                  </a:lnTo>
                </a:path>
              </a:pathLst>
            </a:custGeom>
            <a:ln w="9144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4" name="object 94"/>
            <p:cNvSpPr/>
            <p:nvPr/>
          </p:nvSpPr>
          <p:spPr>
            <a:xfrm>
              <a:off x="5967983" y="4847843"/>
              <a:ext cx="0" cy="53340"/>
            </a:xfrm>
            <a:custGeom>
              <a:avLst/>
              <a:gdLst/>
              <a:ahLst/>
              <a:cxnLst/>
              <a:rect l="l" t="t" r="r" b="b"/>
              <a:pathLst>
                <a:path h="53339">
                  <a:moveTo>
                    <a:pt x="0" y="0"/>
                  </a:moveTo>
                  <a:lnTo>
                    <a:pt x="0" y="53340"/>
                  </a:lnTo>
                </a:path>
              </a:pathLst>
            </a:custGeom>
            <a:ln w="9144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95" name="object 95"/>
          <p:cNvSpPr/>
          <p:nvPr/>
        </p:nvSpPr>
        <p:spPr>
          <a:xfrm>
            <a:off x="12614175" y="4905756"/>
            <a:ext cx="134390" cy="207645"/>
          </a:xfrm>
          <a:custGeom>
            <a:avLst/>
            <a:gdLst/>
            <a:ahLst/>
            <a:cxnLst/>
            <a:rect l="l" t="t" r="r" b="b"/>
            <a:pathLst>
              <a:path w="58420" h="207645">
                <a:moveTo>
                  <a:pt x="28955" y="45720"/>
                </a:moveTo>
                <a:lnTo>
                  <a:pt x="40552" y="47863"/>
                </a:lnTo>
                <a:lnTo>
                  <a:pt x="49720" y="53721"/>
                </a:lnTo>
                <a:lnTo>
                  <a:pt x="55745" y="62436"/>
                </a:lnTo>
                <a:lnTo>
                  <a:pt x="57912" y="73151"/>
                </a:lnTo>
                <a:lnTo>
                  <a:pt x="56388" y="83867"/>
                </a:lnTo>
                <a:lnTo>
                  <a:pt x="50291" y="92583"/>
                </a:lnTo>
                <a:lnTo>
                  <a:pt x="40766" y="98440"/>
                </a:lnTo>
                <a:lnTo>
                  <a:pt x="28955" y="100583"/>
                </a:lnTo>
              </a:path>
              <a:path w="58420" h="207645">
                <a:moveTo>
                  <a:pt x="28955" y="156972"/>
                </a:moveTo>
                <a:lnTo>
                  <a:pt x="18002" y="154591"/>
                </a:lnTo>
                <a:lnTo>
                  <a:pt x="8762" y="148209"/>
                </a:lnTo>
                <a:lnTo>
                  <a:pt x="2381" y="138969"/>
                </a:lnTo>
                <a:lnTo>
                  <a:pt x="0" y="128016"/>
                </a:lnTo>
                <a:lnTo>
                  <a:pt x="2381" y="117300"/>
                </a:lnTo>
                <a:lnTo>
                  <a:pt x="8762" y="108585"/>
                </a:lnTo>
                <a:lnTo>
                  <a:pt x="18002" y="102727"/>
                </a:lnTo>
                <a:lnTo>
                  <a:pt x="28955" y="100583"/>
                </a:lnTo>
              </a:path>
              <a:path w="58420" h="207645">
                <a:moveTo>
                  <a:pt x="28955" y="45720"/>
                </a:moveTo>
                <a:lnTo>
                  <a:pt x="28955" y="0"/>
                </a:lnTo>
              </a:path>
              <a:path w="58420" h="207645">
                <a:moveTo>
                  <a:pt x="28955" y="156972"/>
                </a:moveTo>
                <a:lnTo>
                  <a:pt x="28955" y="207264"/>
                </a:lnTo>
              </a:path>
            </a:pathLst>
          </a:custGeom>
          <a:ln w="9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6" name="object 96"/>
          <p:cNvSpPr/>
          <p:nvPr/>
        </p:nvSpPr>
        <p:spPr>
          <a:xfrm>
            <a:off x="14703679" y="4905756"/>
            <a:ext cx="137314" cy="207645"/>
          </a:xfrm>
          <a:custGeom>
            <a:avLst/>
            <a:gdLst/>
            <a:ahLst/>
            <a:cxnLst/>
            <a:rect l="l" t="t" r="r" b="b"/>
            <a:pathLst>
              <a:path w="59689" h="207645">
                <a:moveTo>
                  <a:pt x="30480" y="45720"/>
                </a:moveTo>
                <a:lnTo>
                  <a:pt x="41434" y="47863"/>
                </a:lnTo>
                <a:lnTo>
                  <a:pt x="50673" y="53721"/>
                </a:lnTo>
                <a:lnTo>
                  <a:pt x="57055" y="62436"/>
                </a:lnTo>
                <a:lnTo>
                  <a:pt x="59436" y="73151"/>
                </a:lnTo>
                <a:lnTo>
                  <a:pt x="57055" y="83867"/>
                </a:lnTo>
                <a:lnTo>
                  <a:pt x="50673" y="92583"/>
                </a:lnTo>
                <a:lnTo>
                  <a:pt x="41434" y="98440"/>
                </a:lnTo>
                <a:lnTo>
                  <a:pt x="30480" y="100583"/>
                </a:lnTo>
              </a:path>
              <a:path w="59689" h="207645">
                <a:moveTo>
                  <a:pt x="30480" y="156972"/>
                </a:moveTo>
                <a:lnTo>
                  <a:pt x="18645" y="154591"/>
                </a:lnTo>
                <a:lnTo>
                  <a:pt x="8953" y="148209"/>
                </a:lnTo>
                <a:lnTo>
                  <a:pt x="2405" y="138969"/>
                </a:lnTo>
                <a:lnTo>
                  <a:pt x="0" y="128016"/>
                </a:lnTo>
                <a:lnTo>
                  <a:pt x="2405" y="117300"/>
                </a:lnTo>
                <a:lnTo>
                  <a:pt x="8953" y="108585"/>
                </a:lnTo>
                <a:lnTo>
                  <a:pt x="18645" y="102727"/>
                </a:lnTo>
                <a:lnTo>
                  <a:pt x="30480" y="100583"/>
                </a:lnTo>
              </a:path>
              <a:path w="59689" h="207645">
                <a:moveTo>
                  <a:pt x="30480" y="45720"/>
                </a:moveTo>
                <a:lnTo>
                  <a:pt x="30480" y="0"/>
                </a:lnTo>
              </a:path>
              <a:path w="59689" h="207645">
                <a:moveTo>
                  <a:pt x="30480" y="156972"/>
                </a:moveTo>
                <a:lnTo>
                  <a:pt x="30480" y="207264"/>
                </a:lnTo>
              </a:path>
            </a:pathLst>
          </a:custGeom>
          <a:ln w="9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7" name="object 97"/>
          <p:cNvSpPr/>
          <p:nvPr/>
        </p:nvSpPr>
        <p:spPr>
          <a:xfrm>
            <a:off x="12680783" y="5190745"/>
            <a:ext cx="189902" cy="41275"/>
          </a:xfrm>
          <a:custGeom>
            <a:avLst/>
            <a:gdLst/>
            <a:ahLst/>
            <a:cxnLst/>
            <a:rect l="l" t="t" r="r" b="b"/>
            <a:pathLst>
              <a:path w="82550" h="41275">
                <a:moveTo>
                  <a:pt x="82296" y="41148"/>
                </a:moveTo>
                <a:lnTo>
                  <a:pt x="82296" y="35052"/>
                </a:lnTo>
                <a:lnTo>
                  <a:pt x="79248" y="28956"/>
                </a:lnTo>
                <a:lnTo>
                  <a:pt x="77724" y="21336"/>
                </a:lnTo>
                <a:lnTo>
                  <a:pt x="73152" y="15240"/>
                </a:lnTo>
                <a:lnTo>
                  <a:pt x="68580" y="10668"/>
                </a:lnTo>
                <a:lnTo>
                  <a:pt x="64008" y="7620"/>
                </a:lnTo>
                <a:lnTo>
                  <a:pt x="57912" y="3048"/>
                </a:lnTo>
                <a:lnTo>
                  <a:pt x="50292" y="1524"/>
                </a:lnTo>
                <a:lnTo>
                  <a:pt x="44196" y="0"/>
                </a:lnTo>
                <a:lnTo>
                  <a:pt x="38100" y="0"/>
                </a:lnTo>
                <a:lnTo>
                  <a:pt x="30480" y="1524"/>
                </a:lnTo>
                <a:lnTo>
                  <a:pt x="24384" y="3048"/>
                </a:lnTo>
                <a:lnTo>
                  <a:pt x="18288" y="7620"/>
                </a:lnTo>
                <a:lnTo>
                  <a:pt x="13716" y="10668"/>
                </a:lnTo>
                <a:lnTo>
                  <a:pt x="9144" y="15240"/>
                </a:lnTo>
                <a:lnTo>
                  <a:pt x="4572" y="21336"/>
                </a:lnTo>
                <a:lnTo>
                  <a:pt x="3048" y="28956"/>
                </a:lnTo>
                <a:lnTo>
                  <a:pt x="1524" y="35052"/>
                </a:lnTo>
                <a:lnTo>
                  <a:pt x="0" y="41148"/>
                </a:lnTo>
              </a:path>
            </a:pathLst>
          </a:custGeom>
          <a:ln w="9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grpSp>
        <p:nvGrpSpPr>
          <p:cNvPr id="98" name="object 98"/>
          <p:cNvGrpSpPr/>
          <p:nvPr/>
        </p:nvGrpSpPr>
        <p:grpSpPr>
          <a:xfrm>
            <a:off x="12295138" y="5186172"/>
            <a:ext cx="397334" cy="50800"/>
            <a:chOff x="5344668" y="5186172"/>
            <a:chExt cx="172720" cy="50800"/>
          </a:xfrm>
        </p:grpSpPr>
        <p:sp>
          <p:nvSpPr>
            <p:cNvPr id="99" name="object 99"/>
            <p:cNvSpPr/>
            <p:nvPr/>
          </p:nvSpPr>
          <p:spPr>
            <a:xfrm>
              <a:off x="5349240" y="5190744"/>
              <a:ext cx="81280" cy="41275"/>
            </a:xfrm>
            <a:custGeom>
              <a:avLst/>
              <a:gdLst/>
              <a:ahLst/>
              <a:cxnLst/>
              <a:rect l="l" t="t" r="r" b="b"/>
              <a:pathLst>
                <a:path w="81279" h="41275">
                  <a:moveTo>
                    <a:pt x="80772" y="41148"/>
                  </a:moveTo>
                  <a:lnTo>
                    <a:pt x="80772" y="35052"/>
                  </a:lnTo>
                  <a:lnTo>
                    <a:pt x="79248" y="28956"/>
                  </a:lnTo>
                  <a:lnTo>
                    <a:pt x="76200" y="21336"/>
                  </a:lnTo>
                  <a:lnTo>
                    <a:pt x="73152" y="15240"/>
                  </a:lnTo>
                  <a:lnTo>
                    <a:pt x="68580" y="10668"/>
                  </a:lnTo>
                  <a:lnTo>
                    <a:pt x="62484" y="7620"/>
                  </a:lnTo>
                  <a:lnTo>
                    <a:pt x="56388" y="3048"/>
                  </a:lnTo>
                  <a:lnTo>
                    <a:pt x="44196" y="0"/>
                  </a:lnTo>
                  <a:lnTo>
                    <a:pt x="38100" y="0"/>
                  </a:lnTo>
                  <a:lnTo>
                    <a:pt x="30480" y="1524"/>
                  </a:lnTo>
                  <a:lnTo>
                    <a:pt x="24384" y="3048"/>
                  </a:lnTo>
                  <a:lnTo>
                    <a:pt x="18288" y="7620"/>
                  </a:lnTo>
                  <a:lnTo>
                    <a:pt x="12192" y="10668"/>
                  </a:lnTo>
                  <a:lnTo>
                    <a:pt x="7620" y="15240"/>
                  </a:lnTo>
                  <a:lnTo>
                    <a:pt x="4572" y="21336"/>
                  </a:lnTo>
                  <a:lnTo>
                    <a:pt x="1524" y="28956"/>
                  </a:lnTo>
                  <a:lnTo>
                    <a:pt x="0" y="35052"/>
                  </a:lnTo>
                  <a:lnTo>
                    <a:pt x="0" y="41148"/>
                  </a:lnTo>
                </a:path>
              </a:pathLst>
            </a:custGeom>
            <a:ln w="9144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0" name="object 100"/>
            <p:cNvSpPr/>
            <p:nvPr/>
          </p:nvSpPr>
          <p:spPr>
            <a:xfrm>
              <a:off x="5430011" y="5190744"/>
              <a:ext cx="82550" cy="41275"/>
            </a:xfrm>
            <a:custGeom>
              <a:avLst/>
              <a:gdLst/>
              <a:ahLst/>
              <a:cxnLst/>
              <a:rect l="l" t="t" r="r" b="b"/>
              <a:pathLst>
                <a:path w="82550" h="41275">
                  <a:moveTo>
                    <a:pt x="82296" y="41148"/>
                  </a:moveTo>
                  <a:lnTo>
                    <a:pt x="82296" y="35052"/>
                  </a:lnTo>
                  <a:lnTo>
                    <a:pt x="80772" y="28956"/>
                  </a:lnTo>
                  <a:lnTo>
                    <a:pt x="77724" y="21336"/>
                  </a:lnTo>
                  <a:lnTo>
                    <a:pt x="74676" y="15240"/>
                  </a:lnTo>
                  <a:lnTo>
                    <a:pt x="68580" y="10668"/>
                  </a:lnTo>
                  <a:lnTo>
                    <a:pt x="64008" y="7620"/>
                  </a:lnTo>
                  <a:lnTo>
                    <a:pt x="57912" y="3048"/>
                  </a:lnTo>
                  <a:lnTo>
                    <a:pt x="51816" y="1524"/>
                  </a:lnTo>
                  <a:lnTo>
                    <a:pt x="44196" y="0"/>
                  </a:lnTo>
                  <a:lnTo>
                    <a:pt x="38100" y="0"/>
                  </a:lnTo>
                  <a:lnTo>
                    <a:pt x="32004" y="1524"/>
                  </a:lnTo>
                  <a:lnTo>
                    <a:pt x="24384" y="3048"/>
                  </a:lnTo>
                  <a:lnTo>
                    <a:pt x="19812" y="7620"/>
                  </a:lnTo>
                  <a:lnTo>
                    <a:pt x="13716" y="10668"/>
                  </a:lnTo>
                  <a:lnTo>
                    <a:pt x="9144" y="15240"/>
                  </a:lnTo>
                  <a:lnTo>
                    <a:pt x="6096" y="21336"/>
                  </a:lnTo>
                  <a:lnTo>
                    <a:pt x="3048" y="28956"/>
                  </a:lnTo>
                  <a:lnTo>
                    <a:pt x="0" y="41148"/>
                  </a:lnTo>
                </a:path>
              </a:pathLst>
            </a:custGeom>
            <a:ln w="9144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101" name="object 101"/>
          <p:cNvGrpSpPr/>
          <p:nvPr/>
        </p:nvGrpSpPr>
        <p:grpSpPr>
          <a:xfrm>
            <a:off x="12859586" y="5186172"/>
            <a:ext cx="207432" cy="60960"/>
            <a:chOff x="5590032" y="5186172"/>
            <a:chExt cx="90170" cy="60960"/>
          </a:xfrm>
        </p:grpSpPr>
        <p:sp>
          <p:nvSpPr>
            <p:cNvPr id="102" name="object 102"/>
            <p:cNvSpPr/>
            <p:nvPr/>
          </p:nvSpPr>
          <p:spPr>
            <a:xfrm>
              <a:off x="5594604" y="5190744"/>
              <a:ext cx="81280" cy="41275"/>
            </a:xfrm>
            <a:custGeom>
              <a:avLst/>
              <a:gdLst/>
              <a:ahLst/>
              <a:cxnLst/>
              <a:rect l="l" t="t" r="r" b="b"/>
              <a:pathLst>
                <a:path w="81279" h="41275">
                  <a:moveTo>
                    <a:pt x="80772" y="41148"/>
                  </a:moveTo>
                  <a:lnTo>
                    <a:pt x="62484" y="7620"/>
                  </a:lnTo>
                  <a:lnTo>
                    <a:pt x="44196" y="0"/>
                  </a:lnTo>
                  <a:lnTo>
                    <a:pt x="36576" y="0"/>
                  </a:lnTo>
                  <a:lnTo>
                    <a:pt x="24384" y="3048"/>
                  </a:lnTo>
                  <a:lnTo>
                    <a:pt x="18288" y="7620"/>
                  </a:lnTo>
                  <a:lnTo>
                    <a:pt x="12192" y="10668"/>
                  </a:lnTo>
                  <a:lnTo>
                    <a:pt x="9144" y="15240"/>
                  </a:lnTo>
                  <a:lnTo>
                    <a:pt x="4572" y="21336"/>
                  </a:lnTo>
                  <a:lnTo>
                    <a:pt x="3048" y="28956"/>
                  </a:lnTo>
                  <a:lnTo>
                    <a:pt x="0" y="35052"/>
                  </a:lnTo>
                  <a:lnTo>
                    <a:pt x="0" y="41148"/>
                  </a:lnTo>
                </a:path>
              </a:pathLst>
            </a:custGeom>
            <a:ln w="9144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3" name="object 103"/>
            <p:cNvSpPr/>
            <p:nvPr/>
          </p:nvSpPr>
          <p:spPr>
            <a:xfrm>
              <a:off x="5590032" y="5239512"/>
              <a:ext cx="90170" cy="0"/>
            </a:xfrm>
            <a:custGeom>
              <a:avLst/>
              <a:gdLst/>
              <a:ahLst/>
              <a:cxnLst/>
              <a:rect l="l" t="t" r="r" b="b"/>
              <a:pathLst>
                <a:path w="90170">
                  <a:moveTo>
                    <a:pt x="80772" y="0"/>
                  </a:moveTo>
                  <a:lnTo>
                    <a:pt x="89916" y="0"/>
                  </a:lnTo>
                </a:path>
                <a:path w="90170">
                  <a:moveTo>
                    <a:pt x="0" y="0"/>
                  </a:moveTo>
                  <a:lnTo>
                    <a:pt x="9144" y="0"/>
                  </a:lnTo>
                </a:path>
              </a:pathLst>
            </a:custGeom>
            <a:ln w="15239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104" name="object 104"/>
          <p:cNvSpPr/>
          <p:nvPr/>
        </p:nvSpPr>
        <p:spPr>
          <a:xfrm>
            <a:off x="12680783" y="5231892"/>
            <a:ext cx="0" cy="15240"/>
          </a:xfrm>
          <a:custGeom>
            <a:avLst/>
            <a:gdLst/>
            <a:ahLst/>
            <a:cxnLst/>
            <a:rect l="l" t="t" r="r" b="b"/>
            <a:pathLst>
              <a:path h="15239">
                <a:moveTo>
                  <a:pt x="-4572" y="7619"/>
                </a:moveTo>
                <a:lnTo>
                  <a:pt x="4572" y="7619"/>
                </a:lnTo>
              </a:path>
            </a:pathLst>
          </a:custGeom>
          <a:ln w="15239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5" name="object 105"/>
          <p:cNvSpPr/>
          <p:nvPr/>
        </p:nvSpPr>
        <p:spPr>
          <a:xfrm>
            <a:off x="12491466" y="5231892"/>
            <a:ext cx="0" cy="15240"/>
          </a:xfrm>
          <a:custGeom>
            <a:avLst/>
            <a:gdLst/>
            <a:ahLst/>
            <a:cxnLst/>
            <a:rect l="l" t="t" r="r" b="b"/>
            <a:pathLst>
              <a:path h="15239">
                <a:moveTo>
                  <a:pt x="-4572" y="7619"/>
                </a:moveTo>
                <a:lnTo>
                  <a:pt x="4572" y="7619"/>
                </a:lnTo>
              </a:path>
            </a:pathLst>
          </a:custGeom>
          <a:ln w="15239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6" name="object 106"/>
          <p:cNvSpPr/>
          <p:nvPr/>
        </p:nvSpPr>
        <p:spPr>
          <a:xfrm>
            <a:off x="12305654" y="5231892"/>
            <a:ext cx="0" cy="15240"/>
          </a:xfrm>
          <a:custGeom>
            <a:avLst/>
            <a:gdLst/>
            <a:ahLst/>
            <a:cxnLst/>
            <a:rect l="l" t="t" r="r" b="b"/>
            <a:pathLst>
              <a:path h="15239">
                <a:moveTo>
                  <a:pt x="-4572" y="7619"/>
                </a:moveTo>
                <a:lnTo>
                  <a:pt x="4572" y="7619"/>
                </a:lnTo>
              </a:path>
            </a:pathLst>
          </a:custGeom>
          <a:ln w="15239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7" name="object 107"/>
          <p:cNvSpPr/>
          <p:nvPr/>
        </p:nvSpPr>
        <p:spPr>
          <a:xfrm>
            <a:off x="12491466" y="5129784"/>
            <a:ext cx="189902" cy="41275"/>
          </a:xfrm>
          <a:custGeom>
            <a:avLst/>
            <a:gdLst/>
            <a:ahLst/>
            <a:cxnLst/>
            <a:rect l="l" t="t" r="r" b="b"/>
            <a:pathLst>
              <a:path w="82550" h="41275">
                <a:moveTo>
                  <a:pt x="0" y="1524"/>
                </a:moveTo>
                <a:lnTo>
                  <a:pt x="19812" y="35052"/>
                </a:lnTo>
                <a:lnTo>
                  <a:pt x="32004" y="41148"/>
                </a:lnTo>
                <a:lnTo>
                  <a:pt x="51816" y="41148"/>
                </a:lnTo>
                <a:lnTo>
                  <a:pt x="64008" y="35052"/>
                </a:lnTo>
                <a:lnTo>
                  <a:pt x="68580" y="30480"/>
                </a:lnTo>
                <a:lnTo>
                  <a:pt x="74676" y="25908"/>
                </a:lnTo>
                <a:lnTo>
                  <a:pt x="80772" y="13716"/>
                </a:lnTo>
                <a:lnTo>
                  <a:pt x="82296" y="7620"/>
                </a:lnTo>
                <a:lnTo>
                  <a:pt x="82296" y="0"/>
                </a:lnTo>
              </a:path>
            </a:pathLst>
          </a:custGeom>
          <a:ln w="9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grpSp>
        <p:nvGrpSpPr>
          <p:cNvPr id="108" name="object 108"/>
          <p:cNvGrpSpPr/>
          <p:nvPr/>
        </p:nvGrpSpPr>
        <p:grpSpPr>
          <a:xfrm>
            <a:off x="12670266" y="5125211"/>
            <a:ext cx="397334" cy="50800"/>
            <a:chOff x="5507735" y="5125211"/>
            <a:chExt cx="172720" cy="50800"/>
          </a:xfrm>
        </p:grpSpPr>
        <p:sp>
          <p:nvSpPr>
            <p:cNvPr id="109" name="object 109"/>
            <p:cNvSpPr/>
            <p:nvPr/>
          </p:nvSpPr>
          <p:spPr>
            <a:xfrm>
              <a:off x="5594604" y="5129783"/>
              <a:ext cx="81280" cy="41275"/>
            </a:xfrm>
            <a:custGeom>
              <a:avLst/>
              <a:gdLst/>
              <a:ahLst/>
              <a:cxnLst/>
              <a:rect l="l" t="t" r="r" b="b"/>
              <a:pathLst>
                <a:path w="81279" h="41275">
                  <a:moveTo>
                    <a:pt x="0" y="1524"/>
                  </a:moveTo>
                  <a:lnTo>
                    <a:pt x="0" y="7620"/>
                  </a:lnTo>
                  <a:lnTo>
                    <a:pt x="3048" y="13716"/>
                  </a:lnTo>
                  <a:lnTo>
                    <a:pt x="4572" y="19812"/>
                  </a:lnTo>
                  <a:lnTo>
                    <a:pt x="9144" y="25908"/>
                  </a:lnTo>
                  <a:lnTo>
                    <a:pt x="18288" y="35052"/>
                  </a:lnTo>
                  <a:lnTo>
                    <a:pt x="30480" y="41148"/>
                  </a:lnTo>
                  <a:lnTo>
                    <a:pt x="51816" y="41148"/>
                  </a:lnTo>
                  <a:lnTo>
                    <a:pt x="62484" y="35052"/>
                  </a:lnTo>
                  <a:lnTo>
                    <a:pt x="71628" y="25908"/>
                  </a:lnTo>
                  <a:lnTo>
                    <a:pt x="77724" y="13716"/>
                  </a:lnTo>
                  <a:lnTo>
                    <a:pt x="79248" y="7620"/>
                  </a:lnTo>
                  <a:lnTo>
                    <a:pt x="80772" y="0"/>
                  </a:lnTo>
                </a:path>
              </a:pathLst>
            </a:custGeom>
            <a:ln w="9144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0" name="object 110"/>
            <p:cNvSpPr/>
            <p:nvPr/>
          </p:nvSpPr>
          <p:spPr>
            <a:xfrm>
              <a:off x="5512307" y="5129783"/>
              <a:ext cx="82550" cy="41275"/>
            </a:xfrm>
            <a:custGeom>
              <a:avLst/>
              <a:gdLst/>
              <a:ahLst/>
              <a:cxnLst/>
              <a:rect l="l" t="t" r="r" b="b"/>
              <a:pathLst>
                <a:path w="82550" h="41275">
                  <a:moveTo>
                    <a:pt x="0" y="1524"/>
                  </a:moveTo>
                  <a:lnTo>
                    <a:pt x="1524" y="7620"/>
                  </a:lnTo>
                  <a:lnTo>
                    <a:pt x="3048" y="13716"/>
                  </a:lnTo>
                  <a:lnTo>
                    <a:pt x="9144" y="25908"/>
                  </a:lnTo>
                  <a:lnTo>
                    <a:pt x="18288" y="35052"/>
                  </a:lnTo>
                  <a:lnTo>
                    <a:pt x="30480" y="41148"/>
                  </a:lnTo>
                  <a:lnTo>
                    <a:pt x="51816" y="41148"/>
                  </a:lnTo>
                  <a:lnTo>
                    <a:pt x="64008" y="35052"/>
                  </a:lnTo>
                  <a:lnTo>
                    <a:pt x="73152" y="25908"/>
                  </a:lnTo>
                  <a:lnTo>
                    <a:pt x="77724" y="19812"/>
                  </a:lnTo>
                  <a:lnTo>
                    <a:pt x="79248" y="13716"/>
                  </a:lnTo>
                  <a:lnTo>
                    <a:pt x="82296" y="7620"/>
                  </a:lnTo>
                  <a:lnTo>
                    <a:pt x="82296" y="0"/>
                  </a:lnTo>
                </a:path>
              </a:pathLst>
            </a:custGeom>
            <a:ln w="9144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111" name="object 111"/>
          <p:cNvGrpSpPr/>
          <p:nvPr/>
        </p:nvGrpSpPr>
        <p:grpSpPr>
          <a:xfrm>
            <a:off x="12295136" y="5116067"/>
            <a:ext cx="207432" cy="59690"/>
            <a:chOff x="5344667" y="5116067"/>
            <a:chExt cx="90170" cy="59690"/>
          </a:xfrm>
        </p:grpSpPr>
        <p:sp>
          <p:nvSpPr>
            <p:cNvPr id="112" name="object 112"/>
            <p:cNvSpPr/>
            <p:nvPr/>
          </p:nvSpPr>
          <p:spPr>
            <a:xfrm>
              <a:off x="5349239" y="5129783"/>
              <a:ext cx="81280" cy="41275"/>
            </a:xfrm>
            <a:custGeom>
              <a:avLst/>
              <a:gdLst/>
              <a:ahLst/>
              <a:cxnLst/>
              <a:rect l="l" t="t" r="r" b="b"/>
              <a:pathLst>
                <a:path w="81279" h="41275">
                  <a:moveTo>
                    <a:pt x="0" y="1524"/>
                  </a:moveTo>
                  <a:lnTo>
                    <a:pt x="0" y="7620"/>
                  </a:lnTo>
                  <a:lnTo>
                    <a:pt x="1524" y="13716"/>
                  </a:lnTo>
                  <a:lnTo>
                    <a:pt x="7620" y="25908"/>
                  </a:lnTo>
                  <a:lnTo>
                    <a:pt x="12192" y="30480"/>
                  </a:lnTo>
                  <a:lnTo>
                    <a:pt x="18288" y="35052"/>
                  </a:lnTo>
                  <a:lnTo>
                    <a:pt x="30480" y="41148"/>
                  </a:lnTo>
                  <a:lnTo>
                    <a:pt x="50292" y="41148"/>
                  </a:lnTo>
                  <a:lnTo>
                    <a:pt x="79248" y="13716"/>
                  </a:lnTo>
                  <a:lnTo>
                    <a:pt x="80772" y="7620"/>
                  </a:lnTo>
                  <a:lnTo>
                    <a:pt x="80772" y="0"/>
                  </a:lnTo>
                </a:path>
              </a:pathLst>
            </a:custGeom>
            <a:ln w="9144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3" name="object 113"/>
            <p:cNvSpPr/>
            <p:nvPr/>
          </p:nvSpPr>
          <p:spPr>
            <a:xfrm>
              <a:off x="5344667" y="5123687"/>
              <a:ext cx="90170" cy="0"/>
            </a:xfrm>
            <a:custGeom>
              <a:avLst/>
              <a:gdLst/>
              <a:ahLst/>
              <a:cxnLst/>
              <a:rect l="l" t="t" r="r" b="b"/>
              <a:pathLst>
                <a:path w="90170">
                  <a:moveTo>
                    <a:pt x="0" y="0"/>
                  </a:moveTo>
                  <a:lnTo>
                    <a:pt x="9144" y="0"/>
                  </a:lnTo>
                </a:path>
                <a:path w="90170">
                  <a:moveTo>
                    <a:pt x="80772" y="0"/>
                  </a:moveTo>
                  <a:lnTo>
                    <a:pt x="89916" y="0"/>
                  </a:lnTo>
                </a:path>
              </a:pathLst>
            </a:custGeom>
            <a:ln w="15239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114" name="object 114"/>
          <p:cNvSpPr/>
          <p:nvPr/>
        </p:nvSpPr>
        <p:spPr>
          <a:xfrm>
            <a:off x="12680783" y="5116067"/>
            <a:ext cx="0" cy="15240"/>
          </a:xfrm>
          <a:custGeom>
            <a:avLst/>
            <a:gdLst/>
            <a:ahLst/>
            <a:cxnLst/>
            <a:rect l="l" t="t" r="r" b="b"/>
            <a:pathLst>
              <a:path h="15239">
                <a:moveTo>
                  <a:pt x="-4572" y="7619"/>
                </a:moveTo>
                <a:lnTo>
                  <a:pt x="4572" y="7619"/>
                </a:lnTo>
              </a:path>
            </a:pathLst>
          </a:custGeom>
          <a:ln w="15239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5" name="object 115"/>
          <p:cNvSpPr/>
          <p:nvPr/>
        </p:nvSpPr>
        <p:spPr>
          <a:xfrm>
            <a:off x="12870101" y="5116067"/>
            <a:ext cx="0" cy="15240"/>
          </a:xfrm>
          <a:custGeom>
            <a:avLst/>
            <a:gdLst/>
            <a:ahLst/>
            <a:cxnLst/>
            <a:rect l="l" t="t" r="r" b="b"/>
            <a:pathLst>
              <a:path h="15239">
                <a:moveTo>
                  <a:pt x="-4572" y="7619"/>
                </a:moveTo>
                <a:lnTo>
                  <a:pt x="4572" y="7619"/>
                </a:lnTo>
              </a:path>
            </a:pathLst>
          </a:custGeom>
          <a:ln w="15239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6" name="object 116"/>
          <p:cNvSpPr/>
          <p:nvPr/>
        </p:nvSpPr>
        <p:spPr>
          <a:xfrm>
            <a:off x="13055915" y="5116067"/>
            <a:ext cx="0" cy="15240"/>
          </a:xfrm>
          <a:custGeom>
            <a:avLst/>
            <a:gdLst/>
            <a:ahLst/>
            <a:cxnLst/>
            <a:rect l="l" t="t" r="r" b="b"/>
            <a:pathLst>
              <a:path h="15239">
                <a:moveTo>
                  <a:pt x="-4572" y="7619"/>
                </a:moveTo>
                <a:lnTo>
                  <a:pt x="4572" y="7619"/>
                </a:lnTo>
              </a:path>
            </a:pathLst>
          </a:custGeom>
          <a:ln w="15239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7" name="object 117"/>
          <p:cNvSpPr/>
          <p:nvPr/>
        </p:nvSpPr>
        <p:spPr>
          <a:xfrm>
            <a:off x="14773797" y="5190745"/>
            <a:ext cx="189902" cy="41275"/>
          </a:xfrm>
          <a:custGeom>
            <a:avLst/>
            <a:gdLst/>
            <a:ahLst/>
            <a:cxnLst/>
            <a:rect l="l" t="t" r="r" b="b"/>
            <a:pathLst>
              <a:path w="82550" h="41275">
                <a:moveTo>
                  <a:pt x="82296" y="41148"/>
                </a:moveTo>
                <a:lnTo>
                  <a:pt x="82296" y="35052"/>
                </a:lnTo>
                <a:lnTo>
                  <a:pt x="79248" y="28956"/>
                </a:lnTo>
                <a:lnTo>
                  <a:pt x="76200" y="21336"/>
                </a:lnTo>
                <a:lnTo>
                  <a:pt x="73152" y="15240"/>
                </a:lnTo>
                <a:lnTo>
                  <a:pt x="68580" y="10668"/>
                </a:lnTo>
                <a:lnTo>
                  <a:pt x="64008" y="7620"/>
                </a:lnTo>
                <a:lnTo>
                  <a:pt x="57912" y="3048"/>
                </a:lnTo>
                <a:lnTo>
                  <a:pt x="50292" y="1524"/>
                </a:lnTo>
                <a:lnTo>
                  <a:pt x="44196" y="0"/>
                </a:lnTo>
                <a:lnTo>
                  <a:pt x="38100" y="0"/>
                </a:lnTo>
                <a:lnTo>
                  <a:pt x="30480" y="1524"/>
                </a:lnTo>
                <a:lnTo>
                  <a:pt x="24384" y="3048"/>
                </a:lnTo>
                <a:lnTo>
                  <a:pt x="18288" y="7620"/>
                </a:lnTo>
                <a:lnTo>
                  <a:pt x="13716" y="10668"/>
                </a:lnTo>
                <a:lnTo>
                  <a:pt x="9144" y="15240"/>
                </a:lnTo>
                <a:lnTo>
                  <a:pt x="4572" y="21336"/>
                </a:lnTo>
                <a:lnTo>
                  <a:pt x="3048" y="28956"/>
                </a:lnTo>
                <a:lnTo>
                  <a:pt x="0" y="41148"/>
                </a:lnTo>
              </a:path>
            </a:pathLst>
          </a:custGeom>
          <a:ln w="9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grpSp>
        <p:nvGrpSpPr>
          <p:cNvPr id="118" name="object 118"/>
          <p:cNvGrpSpPr/>
          <p:nvPr/>
        </p:nvGrpSpPr>
        <p:grpSpPr>
          <a:xfrm>
            <a:off x="14391657" y="5186172"/>
            <a:ext cx="392951" cy="50800"/>
            <a:chOff x="6256019" y="5186172"/>
            <a:chExt cx="170815" cy="50800"/>
          </a:xfrm>
        </p:grpSpPr>
        <p:sp>
          <p:nvSpPr>
            <p:cNvPr id="119" name="object 119"/>
            <p:cNvSpPr/>
            <p:nvPr/>
          </p:nvSpPr>
          <p:spPr>
            <a:xfrm>
              <a:off x="6260591" y="5190744"/>
              <a:ext cx="79375" cy="41275"/>
            </a:xfrm>
            <a:custGeom>
              <a:avLst/>
              <a:gdLst/>
              <a:ahLst/>
              <a:cxnLst/>
              <a:rect l="l" t="t" r="r" b="b"/>
              <a:pathLst>
                <a:path w="79375" h="41275">
                  <a:moveTo>
                    <a:pt x="79248" y="41148"/>
                  </a:moveTo>
                  <a:lnTo>
                    <a:pt x="79248" y="35052"/>
                  </a:lnTo>
                  <a:lnTo>
                    <a:pt x="77724" y="28956"/>
                  </a:lnTo>
                  <a:lnTo>
                    <a:pt x="74676" y="21336"/>
                  </a:lnTo>
                  <a:lnTo>
                    <a:pt x="71628" y="15240"/>
                  </a:lnTo>
                  <a:lnTo>
                    <a:pt x="67056" y="10668"/>
                  </a:lnTo>
                  <a:lnTo>
                    <a:pt x="60960" y="7620"/>
                  </a:lnTo>
                  <a:lnTo>
                    <a:pt x="54864" y="3048"/>
                  </a:lnTo>
                  <a:lnTo>
                    <a:pt x="42672" y="0"/>
                  </a:lnTo>
                  <a:lnTo>
                    <a:pt x="35052" y="0"/>
                  </a:lnTo>
                  <a:lnTo>
                    <a:pt x="24384" y="3048"/>
                  </a:lnTo>
                  <a:lnTo>
                    <a:pt x="18288" y="7620"/>
                  </a:lnTo>
                  <a:lnTo>
                    <a:pt x="12192" y="10668"/>
                  </a:lnTo>
                  <a:lnTo>
                    <a:pt x="7620" y="15240"/>
                  </a:lnTo>
                  <a:lnTo>
                    <a:pt x="4572" y="21336"/>
                  </a:lnTo>
                  <a:lnTo>
                    <a:pt x="1524" y="28956"/>
                  </a:lnTo>
                  <a:lnTo>
                    <a:pt x="0" y="35052"/>
                  </a:lnTo>
                  <a:lnTo>
                    <a:pt x="0" y="41148"/>
                  </a:lnTo>
                </a:path>
              </a:pathLst>
            </a:custGeom>
            <a:ln w="9144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0" name="object 120"/>
            <p:cNvSpPr/>
            <p:nvPr/>
          </p:nvSpPr>
          <p:spPr>
            <a:xfrm>
              <a:off x="6339839" y="5190744"/>
              <a:ext cx="82550" cy="41275"/>
            </a:xfrm>
            <a:custGeom>
              <a:avLst/>
              <a:gdLst/>
              <a:ahLst/>
              <a:cxnLst/>
              <a:rect l="l" t="t" r="r" b="b"/>
              <a:pathLst>
                <a:path w="82550" h="41275">
                  <a:moveTo>
                    <a:pt x="82296" y="41148"/>
                  </a:moveTo>
                  <a:lnTo>
                    <a:pt x="82296" y="35052"/>
                  </a:lnTo>
                  <a:lnTo>
                    <a:pt x="80772" y="28956"/>
                  </a:lnTo>
                  <a:lnTo>
                    <a:pt x="77724" y="21336"/>
                  </a:lnTo>
                  <a:lnTo>
                    <a:pt x="73152" y="15240"/>
                  </a:lnTo>
                  <a:lnTo>
                    <a:pt x="68580" y="10668"/>
                  </a:lnTo>
                  <a:lnTo>
                    <a:pt x="64008" y="7620"/>
                  </a:lnTo>
                  <a:lnTo>
                    <a:pt x="57912" y="3048"/>
                  </a:lnTo>
                  <a:lnTo>
                    <a:pt x="51816" y="1524"/>
                  </a:lnTo>
                  <a:lnTo>
                    <a:pt x="44196" y="0"/>
                  </a:lnTo>
                  <a:lnTo>
                    <a:pt x="38100" y="0"/>
                  </a:lnTo>
                  <a:lnTo>
                    <a:pt x="32004" y="1524"/>
                  </a:lnTo>
                  <a:lnTo>
                    <a:pt x="24384" y="3048"/>
                  </a:lnTo>
                  <a:lnTo>
                    <a:pt x="19812" y="7620"/>
                  </a:lnTo>
                  <a:lnTo>
                    <a:pt x="13716" y="10668"/>
                  </a:lnTo>
                  <a:lnTo>
                    <a:pt x="9144" y="15240"/>
                  </a:lnTo>
                  <a:lnTo>
                    <a:pt x="4572" y="21336"/>
                  </a:lnTo>
                  <a:lnTo>
                    <a:pt x="3048" y="28956"/>
                  </a:lnTo>
                  <a:lnTo>
                    <a:pt x="1524" y="35052"/>
                  </a:lnTo>
                  <a:lnTo>
                    <a:pt x="0" y="41148"/>
                  </a:lnTo>
                </a:path>
              </a:pathLst>
            </a:custGeom>
            <a:ln w="9144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121" name="object 121"/>
          <p:cNvGrpSpPr/>
          <p:nvPr/>
        </p:nvGrpSpPr>
        <p:grpSpPr>
          <a:xfrm>
            <a:off x="14952599" y="5186172"/>
            <a:ext cx="210353" cy="60960"/>
            <a:chOff x="6499860" y="5186172"/>
            <a:chExt cx="91440" cy="60960"/>
          </a:xfrm>
        </p:grpSpPr>
        <p:sp>
          <p:nvSpPr>
            <p:cNvPr id="122" name="object 122"/>
            <p:cNvSpPr/>
            <p:nvPr/>
          </p:nvSpPr>
          <p:spPr>
            <a:xfrm>
              <a:off x="6504432" y="5190744"/>
              <a:ext cx="82550" cy="41275"/>
            </a:xfrm>
            <a:custGeom>
              <a:avLst/>
              <a:gdLst/>
              <a:ahLst/>
              <a:cxnLst/>
              <a:rect l="l" t="t" r="r" b="b"/>
              <a:pathLst>
                <a:path w="82550" h="41275">
                  <a:moveTo>
                    <a:pt x="82296" y="41148"/>
                  </a:moveTo>
                  <a:lnTo>
                    <a:pt x="62484" y="7620"/>
                  </a:lnTo>
                  <a:lnTo>
                    <a:pt x="56388" y="3048"/>
                  </a:lnTo>
                  <a:lnTo>
                    <a:pt x="44196" y="0"/>
                  </a:lnTo>
                  <a:lnTo>
                    <a:pt x="36576" y="0"/>
                  </a:lnTo>
                  <a:lnTo>
                    <a:pt x="24384" y="3048"/>
                  </a:lnTo>
                  <a:lnTo>
                    <a:pt x="18288" y="7620"/>
                  </a:lnTo>
                  <a:lnTo>
                    <a:pt x="12192" y="10668"/>
                  </a:lnTo>
                  <a:lnTo>
                    <a:pt x="9144" y="15240"/>
                  </a:lnTo>
                  <a:lnTo>
                    <a:pt x="4572" y="21336"/>
                  </a:lnTo>
                  <a:lnTo>
                    <a:pt x="1524" y="28956"/>
                  </a:lnTo>
                  <a:lnTo>
                    <a:pt x="0" y="35052"/>
                  </a:lnTo>
                  <a:lnTo>
                    <a:pt x="0" y="41148"/>
                  </a:lnTo>
                </a:path>
              </a:pathLst>
            </a:custGeom>
            <a:ln w="9144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3" name="object 123"/>
            <p:cNvSpPr/>
            <p:nvPr/>
          </p:nvSpPr>
          <p:spPr>
            <a:xfrm>
              <a:off x="6499860" y="5239512"/>
              <a:ext cx="91440" cy="0"/>
            </a:xfrm>
            <a:custGeom>
              <a:avLst/>
              <a:gdLst/>
              <a:ahLst/>
              <a:cxnLst/>
              <a:rect l="l" t="t" r="r" b="b"/>
              <a:pathLst>
                <a:path w="91440">
                  <a:moveTo>
                    <a:pt x="82296" y="0"/>
                  </a:moveTo>
                  <a:lnTo>
                    <a:pt x="91440" y="0"/>
                  </a:lnTo>
                </a:path>
                <a:path w="91440">
                  <a:moveTo>
                    <a:pt x="0" y="0"/>
                  </a:moveTo>
                  <a:lnTo>
                    <a:pt x="9144" y="0"/>
                  </a:lnTo>
                </a:path>
              </a:pathLst>
            </a:custGeom>
            <a:ln w="15239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124" name="object 124"/>
          <p:cNvSpPr/>
          <p:nvPr/>
        </p:nvSpPr>
        <p:spPr>
          <a:xfrm>
            <a:off x="14773797" y="5231892"/>
            <a:ext cx="0" cy="15240"/>
          </a:xfrm>
          <a:custGeom>
            <a:avLst/>
            <a:gdLst/>
            <a:ahLst/>
            <a:cxnLst/>
            <a:rect l="l" t="t" r="r" b="b"/>
            <a:pathLst>
              <a:path h="15239">
                <a:moveTo>
                  <a:pt x="-4572" y="7619"/>
                </a:moveTo>
                <a:lnTo>
                  <a:pt x="4572" y="7619"/>
                </a:lnTo>
              </a:path>
            </a:pathLst>
          </a:custGeom>
          <a:ln w="15239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5" name="object 125"/>
          <p:cNvSpPr/>
          <p:nvPr/>
        </p:nvSpPr>
        <p:spPr>
          <a:xfrm>
            <a:off x="14584479" y="5231892"/>
            <a:ext cx="0" cy="15240"/>
          </a:xfrm>
          <a:custGeom>
            <a:avLst/>
            <a:gdLst/>
            <a:ahLst/>
            <a:cxnLst/>
            <a:rect l="l" t="t" r="r" b="b"/>
            <a:pathLst>
              <a:path h="15239">
                <a:moveTo>
                  <a:pt x="-4572" y="7619"/>
                </a:moveTo>
                <a:lnTo>
                  <a:pt x="4572" y="7619"/>
                </a:lnTo>
              </a:path>
            </a:pathLst>
          </a:custGeom>
          <a:ln w="15239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6" name="object 126"/>
          <p:cNvSpPr/>
          <p:nvPr/>
        </p:nvSpPr>
        <p:spPr>
          <a:xfrm>
            <a:off x="14402175" y="5231892"/>
            <a:ext cx="0" cy="15240"/>
          </a:xfrm>
          <a:custGeom>
            <a:avLst/>
            <a:gdLst/>
            <a:ahLst/>
            <a:cxnLst/>
            <a:rect l="l" t="t" r="r" b="b"/>
            <a:pathLst>
              <a:path h="15239">
                <a:moveTo>
                  <a:pt x="-4572" y="7619"/>
                </a:moveTo>
                <a:lnTo>
                  <a:pt x="4572" y="7619"/>
                </a:lnTo>
              </a:path>
            </a:pathLst>
          </a:custGeom>
          <a:ln w="15239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7" name="object 127"/>
          <p:cNvSpPr/>
          <p:nvPr/>
        </p:nvSpPr>
        <p:spPr>
          <a:xfrm>
            <a:off x="14584479" y="5129784"/>
            <a:ext cx="189902" cy="41275"/>
          </a:xfrm>
          <a:custGeom>
            <a:avLst/>
            <a:gdLst/>
            <a:ahLst/>
            <a:cxnLst/>
            <a:rect l="l" t="t" r="r" b="b"/>
            <a:pathLst>
              <a:path w="82550" h="41275">
                <a:moveTo>
                  <a:pt x="0" y="1524"/>
                </a:moveTo>
                <a:lnTo>
                  <a:pt x="1524" y="7620"/>
                </a:lnTo>
                <a:lnTo>
                  <a:pt x="3048" y="13716"/>
                </a:lnTo>
                <a:lnTo>
                  <a:pt x="9144" y="25908"/>
                </a:lnTo>
                <a:lnTo>
                  <a:pt x="13716" y="30480"/>
                </a:lnTo>
                <a:lnTo>
                  <a:pt x="19812" y="35052"/>
                </a:lnTo>
                <a:lnTo>
                  <a:pt x="32004" y="41148"/>
                </a:lnTo>
                <a:lnTo>
                  <a:pt x="51816" y="41148"/>
                </a:lnTo>
                <a:lnTo>
                  <a:pt x="80772" y="13716"/>
                </a:lnTo>
                <a:lnTo>
                  <a:pt x="82296" y="7620"/>
                </a:lnTo>
                <a:lnTo>
                  <a:pt x="82296" y="0"/>
                </a:lnTo>
              </a:path>
            </a:pathLst>
          </a:custGeom>
          <a:ln w="9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grpSp>
        <p:nvGrpSpPr>
          <p:cNvPr id="128" name="object 128"/>
          <p:cNvGrpSpPr/>
          <p:nvPr/>
        </p:nvGrpSpPr>
        <p:grpSpPr>
          <a:xfrm>
            <a:off x="14763281" y="5125211"/>
            <a:ext cx="400255" cy="50800"/>
            <a:chOff x="6417564" y="5125211"/>
            <a:chExt cx="173990" cy="50800"/>
          </a:xfrm>
        </p:grpSpPr>
        <p:sp>
          <p:nvSpPr>
            <p:cNvPr id="129" name="object 129"/>
            <p:cNvSpPr/>
            <p:nvPr/>
          </p:nvSpPr>
          <p:spPr>
            <a:xfrm>
              <a:off x="6504432" y="5129783"/>
              <a:ext cx="82550" cy="41275"/>
            </a:xfrm>
            <a:custGeom>
              <a:avLst/>
              <a:gdLst/>
              <a:ahLst/>
              <a:cxnLst/>
              <a:rect l="l" t="t" r="r" b="b"/>
              <a:pathLst>
                <a:path w="82550" h="41275">
                  <a:moveTo>
                    <a:pt x="0" y="1524"/>
                  </a:moveTo>
                  <a:lnTo>
                    <a:pt x="0" y="7620"/>
                  </a:lnTo>
                  <a:lnTo>
                    <a:pt x="1524" y="13716"/>
                  </a:lnTo>
                  <a:lnTo>
                    <a:pt x="4572" y="19812"/>
                  </a:lnTo>
                  <a:lnTo>
                    <a:pt x="9144" y="25908"/>
                  </a:lnTo>
                  <a:lnTo>
                    <a:pt x="18288" y="35052"/>
                  </a:lnTo>
                  <a:lnTo>
                    <a:pt x="30480" y="41148"/>
                  </a:lnTo>
                  <a:lnTo>
                    <a:pt x="50292" y="41148"/>
                  </a:lnTo>
                  <a:lnTo>
                    <a:pt x="79248" y="13716"/>
                  </a:lnTo>
                  <a:lnTo>
                    <a:pt x="80772" y="7620"/>
                  </a:lnTo>
                  <a:lnTo>
                    <a:pt x="82296" y="0"/>
                  </a:lnTo>
                </a:path>
              </a:pathLst>
            </a:custGeom>
            <a:ln w="9144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0" name="object 130"/>
            <p:cNvSpPr/>
            <p:nvPr/>
          </p:nvSpPr>
          <p:spPr>
            <a:xfrm>
              <a:off x="6422136" y="5129783"/>
              <a:ext cx="82550" cy="41275"/>
            </a:xfrm>
            <a:custGeom>
              <a:avLst/>
              <a:gdLst/>
              <a:ahLst/>
              <a:cxnLst/>
              <a:rect l="l" t="t" r="r" b="b"/>
              <a:pathLst>
                <a:path w="82550" h="41275">
                  <a:moveTo>
                    <a:pt x="0" y="1524"/>
                  </a:moveTo>
                  <a:lnTo>
                    <a:pt x="3048" y="13716"/>
                  </a:lnTo>
                  <a:lnTo>
                    <a:pt x="9144" y="25908"/>
                  </a:lnTo>
                  <a:lnTo>
                    <a:pt x="18288" y="35052"/>
                  </a:lnTo>
                  <a:lnTo>
                    <a:pt x="30480" y="41148"/>
                  </a:lnTo>
                  <a:lnTo>
                    <a:pt x="51816" y="41148"/>
                  </a:lnTo>
                  <a:lnTo>
                    <a:pt x="64008" y="35052"/>
                  </a:lnTo>
                  <a:lnTo>
                    <a:pt x="73152" y="25908"/>
                  </a:lnTo>
                  <a:lnTo>
                    <a:pt x="77724" y="19812"/>
                  </a:lnTo>
                  <a:lnTo>
                    <a:pt x="79248" y="13716"/>
                  </a:lnTo>
                  <a:lnTo>
                    <a:pt x="82296" y="7620"/>
                  </a:lnTo>
                  <a:lnTo>
                    <a:pt x="82296" y="0"/>
                  </a:lnTo>
                </a:path>
              </a:pathLst>
            </a:custGeom>
            <a:ln w="9144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131" name="object 131"/>
          <p:cNvGrpSpPr/>
          <p:nvPr/>
        </p:nvGrpSpPr>
        <p:grpSpPr>
          <a:xfrm>
            <a:off x="14391657" y="5116067"/>
            <a:ext cx="204510" cy="59690"/>
            <a:chOff x="6256020" y="5116067"/>
            <a:chExt cx="88900" cy="59690"/>
          </a:xfrm>
        </p:grpSpPr>
        <p:sp>
          <p:nvSpPr>
            <p:cNvPr id="132" name="object 132"/>
            <p:cNvSpPr/>
            <p:nvPr/>
          </p:nvSpPr>
          <p:spPr>
            <a:xfrm>
              <a:off x="6260592" y="5129783"/>
              <a:ext cx="79375" cy="41275"/>
            </a:xfrm>
            <a:custGeom>
              <a:avLst/>
              <a:gdLst/>
              <a:ahLst/>
              <a:cxnLst/>
              <a:rect l="l" t="t" r="r" b="b"/>
              <a:pathLst>
                <a:path w="79375" h="41275">
                  <a:moveTo>
                    <a:pt x="0" y="1524"/>
                  </a:moveTo>
                  <a:lnTo>
                    <a:pt x="0" y="7620"/>
                  </a:lnTo>
                  <a:lnTo>
                    <a:pt x="1524" y="13716"/>
                  </a:lnTo>
                  <a:lnTo>
                    <a:pt x="7620" y="25908"/>
                  </a:lnTo>
                  <a:lnTo>
                    <a:pt x="12192" y="30480"/>
                  </a:lnTo>
                  <a:lnTo>
                    <a:pt x="18288" y="35052"/>
                  </a:lnTo>
                  <a:lnTo>
                    <a:pt x="30480" y="41148"/>
                  </a:lnTo>
                  <a:lnTo>
                    <a:pt x="48768" y="41148"/>
                  </a:lnTo>
                  <a:lnTo>
                    <a:pt x="77724" y="13716"/>
                  </a:lnTo>
                  <a:lnTo>
                    <a:pt x="79248" y="7620"/>
                  </a:lnTo>
                  <a:lnTo>
                    <a:pt x="79248" y="0"/>
                  </a:lnTo>
                </a:path>
              </a:pathLst>
            </a:custGeom>
            <a:ln w="9144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3" name="object 133"/>
            <p:cNvSpPr/>
            <p:nvPr/>
          </p:nvSpPr>
          <p:spPr>
            <a:xfrm>
              <a:off x="6256020" y="5123687"/>
              <a:ext cx="88900" cy="0"/>
            </a:xfrm>
            <a:custGeom>
              <a:avLst/>
              <a:gdLst/>
              <a:ahLst/>
              <a:cxnLst/>
              <a:rect l="l" t="t" r="r" b="b"/>
              <a:pathLst>
                <a:path w="88900">
                  <a:moveTo>
                    <a:pt x="0" y="0"/>
                  </a:moveTo>
                  <a:lnTo>
                    <a:pt x="9144" y="0"/>
                  </a:lnTo>
                </a:path>
                <a:path w="88900">
                  <a:moveTo>
                    <a:pt x="79247" y="0"/>
                  </a:moveTo>
                  <a:lnTo>
                    <a:pt x="88391" y="0"/>
                  </a:lnTo>
                </a:path>
              </a:pathLst>
            </a:custGeom>
            <a:ln w="15239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134" name="object 134"/>
          <p:cNvSpPr/>
          <p:nvPr/>
        </p:nvSpPr>
        <p:spPr>
          <a:xfrm>
            <a:off x="14773797" y="5116067"/>
            <a:ext cx="0" cy="15240"/>
          </a:xfrm>
          <a:custGeom>
            <a:avLst/>
            <a:gdLst/>
            <a:ahLst/>
            <a:cxnLst/>
            <a:rect l="l" t="t" r="r" b="b"/>
            <a:pathLst>
              <a:path h="15239">
                <a:moveTo>
                  <a:pt x="-4572" y="7619"/>
                </a:moveTo>
                <a:lnTo>
                  <a:pt x="4572" y="7619"/>
                </a:lnTo>
              </a:path>
            </a:pathLst>
          </a:custGeom>
          <a:ln w="15239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5" name="object 135"/>
          <p:cNvSpPr/>
          <p:nvPr/>
        </p:nvSpPr>
        <p:spPr>
          <a:xfrm>
            <a:off x="14963117" y="5116067"/>
            <a:ext cx="0" cy="15240"/>
          </a:xfrm>
          <a:custGeom>
            <a:avLst/>
            <a:gdLst/>
            <a:ahLst/>
            <a:cxnLst/>
            <a:rect l="l" t="t" r="r" b="b"/>
            <a:pathLst>
              <a:path h="15239">
                <a:moveTo>
                  <a:pt x="-4572" y="7619"/>
                </a:moveTo>
                <a:lnTo>
                  <a:pt x="4572" y="7619"/>
                </a:lnTo>
              </a:path>
            </a:pathLst>
          </a:custGeom>
          <a:ln w="15239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6" name="object 136"/>
          <p:cNvSpPr/>
          <p:nvPr/>
        </p:nvSpPr>
        <p:spPr>
          <a:xfrm>
            <a:off x="15152435" y="5116067"/>
            <a:ext cx="0" cy="15240"/>
          </a:xfrm>
          <a:custGeom>
            <a:avLst/>
            <a:gdLst/>
            <a:ahLst/>
            <a:cxnLst/>
            <a:rect l="l" t="t" r="r" b="b"/>
            <a:pathLst>
              <a:path h="15239">
                <a:moveTo>
                  <a:pt x="-4572" y="7619"/>
                </a:moveTo>
                <a:lnTo>
                  <a:pt x="4572" y="7619"/>
                </a:lnTo>
              </a:path>
            </a:pathLst>
          </a:custGeom>
          <a:ln w="15239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grpSp>
        <p:nvGrpSpPr>
          <p:cNvPr id="137" name="object 137"/>
          <p:cNvGrpSpPr/>
          <p:nvPr/>
        </p:nvGrpSpPr>
        <p:grpSpPr>
          <a:xfrm>
            <a:off x="13473117" y="5420868"/>
            <a:ext cx="512736" cy="260985"/>
            <a:chOff x="5856732" y="5420867"/>
            <a:chExt cx="222885" cy="260985"/>
          </a:xfrm>
        </p:grpSpPr>
        <p:pic>
          <p:nvPicPr>
            <p:cNvPr id="138" name="object 138"/>
            <p:cNvPicPr/>
            <p:nvPr/>
          </p:nvPicPr>
          <p:blipFill>
            <a:blip r:embed="rId15" cstate="print"/>
            <a:stretch>
              <a:fillRect/>
            </a:stretch>
          </p:blipFill>
          <p:spPr>
            <a:xfrm>
              <a:off x="5856732" y="5420867"/>
              <a:ext cx="222504" cy="220979"/>
            </a:xfrm>
            <a:prstGeom prst="rect">
              <a:avLst/>
            </a:prstGeom>
          </p:spPr>
        </p:pic>
        <p:pic>
          <p:nvPicPr>
            <p:cNvPr id="139" name="object 139"/>
            <p:cNvPicPr/>
            <p:nvPr/>
          </p:nvPicPr>
          <p:blipFill>
            <a:blip r:embed="rId16" cstate="print"/>
            <a:stretch>
              <a:fillRect/>
            </a:stretch>
          </p:blipFill>
          <p:spPr>
            <a:xfrm>
              <a:off x="5919215" y="5494019"/>
              <a:ext cx="99060" cy="187451"/>
            </a:xfrm>
            <a:prstGeom prst="rect">
              <a:avLst/>
            </a:prstGeom>
          </p:spPr>
        </p:pic>
      </p:grpSp>
      <p:sp>
        <p:nvSpPr>
          <p:cNvPr id="140" name="object 140"/>
          <p:cNvSpPr/>
          <p:nvPr/>
        </p:nvSpPr>
        <p:spPr>
          <a:xfrm>
            <a:off x="11036525" y="4383023"/>
            <a:ext cx="683648" cy="0"/>
          </a:xfrm>
          <a:custGeom>
            <a:avLst/>
            <a:gdLst/>
            <a:ahLst/>
            <a:cxnLst/>
            <a:rect l="l" t="t" r="r" b="b"/>
            <a:pathLst>
              <a:path w="297179">
                <a:moveTo>
                  <a:pt x="0" y="0"/>
                </a:moveTo>
                <a:lnTo>
                  <a:pt x="297180" y="0"/>
                </a:lnTo>
              </a:path>
            </a:pathLst>
          </a:custGeom>
          <a:ln w="1524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1" name="object 141"/>
          <p:cNvSpPr/>
          <p:nvPr/>
        </p:nvSpPr>
        <p:spPr>
          <a:xfrm>
            <a:off x="12428360" y="4383023"/>
            <a:ext cx="3131924" cy="0"/>
          </a:xfrm>
          <a:custGeom>
            <a:avLst/>
            <a:gdLst/>
            <a:ahLst/>
            <a:cxnLst/>
            <a:rect l="l" t="t" r="r" b="b"/>
            <a:pathLst>
              <a:path w="1361440">
                <a:moveTo>
                  <a:pt x="0" y="0"/>
                </a:moveTo>
                <a:lnTo>
                  <a:pt x="1360932" y="0"/>
                </a:lnTo>
              </a:path>
            </a:pathLst>
          </a:custGeom>
          <a:ln w="1524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2" name="object 142"/>
          <p:cNvSpPr/>
          <p:nvPr/>
        </p:nvSpPr>
        <p:spPr>
          <a:xfrm>
            <a:off x="12680785" y="4905755"/>
            <a:ext cx="2093305" cy="0"/>
          </a:xfrm>
          <a:custGeom>
            <a:avLst/>
            <a:gdLst/>
            <a:ahLst/>
            <a:cxnLst/>
            <a:rect l="l" t="t" r="r" b="b"/>
            <a:pathLst>
              <a:path w="909954">
                <a:moveTo>
                  <a:pt x="0" y="0"/>
                </a:moveTo>
                <a:lnTo>
                  <a:pt x="909828" y="0"/>
                </a:lnTo>
              </a:path>
            </a:pathLst>
          </a:custGeom>
          <a:ln w="9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3" name="object 143"/>
          <p:cNvSpPr/>
          <p:nvPr/>
        </p:nvSpPr>
        <p:spPr>
          <a:xfrm>
            <a:off x="12680783" y="5247133"/>
            <a:ext cx="0" cy="454659"/>
          </a:xfrm>
          <a:custGeom>
            <a:avLst/>
            <a:gdLst/>
            <a:ahLst/>
            <a:cxnLst/>
            <a:rect l="l" t="t" r="r" b="b"/>
            <a:pathLst>
              <a:path h="454660">
                <a:moveTo>
                  <a:pt x="0" y="0"/>
                </a:moveTo>
                <a:lnTo>
                  <a:pt x="0" y="454151"/>
                </a:lnTo>
              </a:path>
            </a:pathLst>
          </a:custGeom>
          <a:ln w="9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4" name="object 144"/>
          <p:cNvSpPr/>
          <p:nvPr/>
        </p:nvSpPr>
        <p:spPr>
          <a:xfrm>
            <a:off x="14773797" y="5247133"/>
            <a:ext cx="0" cy="454659"/>
          </a:xfrm>
          <a:custGeom>
            <a:avLst/>
            <a:gdLst/>
            <a:ahLst/>
            <a:cxnLst/>
            <a:rect l="l" t="t" r="r" b="b"/>
            <a:pathLst>
              <a:path h="454660">
                <a:moveTo>
                  <a:pt x="0" y="0"/>
                </a:moveTo>
                <a:lnTo>
                  <a:pt x="0" y="454151"/>
                </a:lnTo>
              </a:path>
            </a:pathLst>
          </a:custGeom>
          <a:ln w="9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5" name="object 145"/>
          <p:cNvSpPr/>
          <p:nvPr/>
        </p:nvSpPr>
        <p:spPr>
          <a:xfrm>
            <a:off x="12680783" y="5530596"/>
            <a:ext cx="785903" cy="0"/>
          </a:xfrm>
          <a:custGeom>
            <a:avLst/>
            <a:gdLst/>
            <a:ahLst/>
            <a:cxnLst/>
            <a:rect l="l" t="t" r="r" b="b"/>
            <a:pathLst>
              <a:path w="341629">
                <a:moveTo>
                  <a:pt x="341376" y="0"/>
                </a:moveTo>
                <a:lnTo>
                  <a:pt x="0" y="0"/>
                </a:lnTo>
              </a:path>
            </a:pathLst>
          </a:custGeom>
          <a:ln w="9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6" name="object 146"/>
          <p:cNvSpPr/>
          <p:nvPr/>
        </p:nvSpPr>
        <p:spPr>
          <a:xfrm>
            <a:off x="13988481" y="5530596"/>
            <a:ext cx="785903" cy="0"/>
          </a:xfrm>
          <a:custGeom>
            <a:avLst/>
            <a:gdLst/>
            <a:ahLst/>
            <a:cxnLst/>
            <a:rect l="l" t="t" r="r" b="b"/>
            <a:pathLst>
              <a:path w="341629">
                <a:moveTo>
                  <a:pt x="0" y="0"/>
                </a:moveTo>
                <a:lnTo>
                  <a:pt x="341375" y="0"/>
                </a:lnTo>
              </a:path>
            </a:pathLst>
          </a:custGeom>
          <a:ln w="9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grpSp>
        <p:nvGrpSpPr>
          <p:cNvPr id="147" name="object 147"/>
          <p:cNvGrpSpPr/>
          <p:nvPr/>
        </p:nvGrpSpPr>
        <p:grpSpPr>
          <a:xfrm>
            <a:off x="13017350" y="4953000"/>
            <a:ext cx="1427187" cy="538480"/>
            <a:chOff x="5658611" y="4953000"/>
            <a:chExt cx="620395" cy="538480"/>
          </a:xfrm>
        </p:grpSpPr>
        <p:pic>
          <p:nvPicPr>
            <p:cNvPr id="148" name="object 148"/>
            <p:cNvPicPr/>
            <p:nvPr/>
          </p:nvPicPr>
          <p:blipFill>
            <a:blip r:embed="rId17" cstate="print"/>
            <a:stretch>
              <a:fillRect/>
            </a:stretch>
          </p:blipFill>
          <p:spPr>
            <a:xfrm>
              <a:off x="5658611" y="4953000"/>
              <a:ext cx="620267" cy="251460"/>
            </a:xfrm>
            <a:prstGeom prst="rect">
              <a:avLst/>
            </a:prstGeom>
          </p:spPr>
        </p:pic>
        <p:pic>
          <p:nvPicPr>
            <p:cNvPr id="149" name="object 149"/>
            <p:cNvPicPr/>
            <p:nvPr/>
          </p:nvPicPr>
          <p:blipFill>
            <a:blip r:embed="rId18" cstate="print"/>
            <a:stretch>
              <a:fillRect/>
            </a:stretch>
          </p:blipFill>
          <p:spPr>
            <a:xfrm>
              <a:off x="5853683" y="5058155"/>
              <a:ext cx="233171" cy="198119"/>
            </a:xfrm>
            <a:prstGeom prst="rect">
              <a:avLst/>
            </a:prstGeom>
          </p:spPr>
        </p:pic>
        <p:pic>
          <p:nvPicPr>
            <p:cNvPr id="150" name="object 150"/>
            <p:cNvPicPr/>
            <p:nvPr/>
          </p:nvPicPr>
          <p:blipFill>
            <a:blip r:embed="rId19" cstate="print"/>
            <a:stretch>
              <a:fillRect/>
            </a:stretch>
          </p:blipFill>
          <p:spPr>
            <a:xfrm>
              <a:off x="5771387" y="5186171"/>
              <a:ext cx="400812" cy="201167"/>
            </a:xfrm>
            <a:prstGeom prst="rect">
              <a:avLst/>
            </a:prstGeom>
          </p:spPr>
        </p:pic>
        <p:pic>
          <p:nvPicPr>
            <p:cNvPr id="151" name="object 151"/>
            <p:cNvPicPr/>
            <p:nvPr/>
          </p:nvPicPr>
          <p:blipFill>
            <a:blip r:embed="rId20" cstate="print"/>
            <a:stretch>
              <a:fillRect/>
            </a:stretch>
          </p:blipFill>
          <p:spPr>
            <a:xfrm>
              <a:off x="5885687" y="5294376"/>
              <a:ext cx="160019" cy="196595"/>
            </a:xfrm>
            <a:prstGeom prst="rect">
              <a:avLst/>
            </a:prstGeom>
          </p:spPr>
        </p:pic>
      </p:grpSp>
      <p:sp>
        <p:nvSpPr>
          <p:cNvPr id="152" name="object 152"/>
          <p:cNvSpPr/>
          <p:nvPr/>
        </p:nvSpPr>
        <p:spPr>
          <a:xfrm>
            <a:off x="12084785" y="4576584"/>
            <a:ext cx="3289689" cy="1231900"/>
          </a:xfrm>
          <a:custGeom>
            <a:avLst/>
            <a:gdLst/>
            <a:ahLst/>
            <a:cxnLst/>
            <a:rect l="l" t="t" r="r" b="b"/>
            <a:pathLst>
              <a:path w="1430020" h="1231900">
                <a:moveTo>
                  <a:pt x="9144" y="1106411"/>
                </a:moveTo>
                <a:lnTo>
                  <a:pt x="7620" y="1103363"/>
                </a:lnTo>
                <a:lnTo>
                  <a:pt x="4572" y="1101839"/>
                </a:lnTo>
                <a:lnTo>
                  <a:pt x="1524" y="1103363"/>
                </a:lnTo>
                <a:lnTo>
                  <a:pt x="0" y="1106411"/>
                </a:lnTo>
                <a:lnTo>
                  <a:pt x="0" y="1170419"/>
                </a:lnTo>
                <a:lnTo>
                  <a:pt x="1524" y="1173467"/>
                </a:lnTo>
                <a:lnTo>
                  <a:pt x="4572" y="1174991"/>
                </a:lnTo>
                <a:lnTo>
                  <a:pt x="7620" y="1173467"/>
                </a:lnTo>
                <a:lnTo>
                  <a:pt x="9144" y="1170419"/>
                </a:lnTo>
                <a:lnTo>
                  <a:pt x="9144" y="1106411"/>
                </a:lnTo>
                <a:close/>
              </a:path>
              <a:path w="1430020" h="1231900">
                <a:moveTo>
                  <a:pt x="9144" y="996683"/>
                </a:moveTo>
                <a:lnTo>
                  <a:pt x="7620" y="993635"/>
                </a:lnTo>
                <a:lnTo>
                  <a:pt x="4572" y="992111"/>
                </a:lnTo>
                <a:lnTo>
                  <a:pt x="1524" y="993635"/>
                </a:lnTo>
                <a:lnTo>
                  <a:pt x="0" y="996683"/>
                </a:lnTo>
                <a:lnTo>
                  <a:pt x="0" y="1060691"/>
                </a:lnTo>
                <a:lnTo>
                  <a:pt x="1524" y="1063739"/>
                </a:lnTo>
                <a:lnTo>
                  <a:pt x="4572" y="1065263"/>
                </a:lnTo>
                <a:lnTo>
                  <a:pt x="7620" y="1063739"/>
                </a:lnTo>
                <a:lnTo>
                  <a:pt x="9144" y="1060691"/>
                </a:lnTo>
                <a:lnTo>
                  <a:pt x="9144" y="996683"/>
                </a:lnTo>
                <a:close/>
              </a:path>
              <a:path w="1430020" h="1231900">
                <a:moveTo>
                  <a:pt x="9144" y="888479"/>
                </a:moveTo>
                <a:lnTo>
                  <a:pt x="7620" y="883907"/>
                </a:lnTo>
                <a:lnTo>
                  <a:pt x="1524" y="883907"/>
                </a:lnTo>
                <a:lnTo>
                  <a:pt x="0" y="888479"/>
                </a:lnTo>
                <a:lnTo>
                  <a:pt x="0" y="950963"/>
                </a:lnTo>
                <a:lnTo>
                  <a:pt x="1524" y="954011"/>
                </a:lnTo>
                <a:lnTo>
                  <a:pt x="4572" y="955535"/>
                </a:lnTo>
                <a:lnTo>
                  <a:pt x="7620" y="954011"/>
                </a:lnTo>
                <a:lnTo>
                  <a:pt x="9144" y="950963"/>
                </a:lnTo>
                <a:lnTo>
                  <a:pt x="9144" y="888479"/>
                </a:lnTo>
                <a:close/>
              </a:path>
              <a:path w="1430020" h="1231900">
                <a:moveTo>
                  <a:pt x="9144" y="778751"/>
                </a:moveTo>
                <a:lnTo>
                  <a:pt x="7620" y="775703"/>
                </a:lnTo>
                <a:lnTo>
                  <a:pt x="4572" y="774179"/>
                </a:lnTo>
                <a:lnTo>
                  <a:pt x="1524" y="775703"/>
                </a:lnTo>
                <a:lnTo>
                  <a:pt x="0" y="778751"/>
                </a:lnTo>
                <a:lnTo>
                  <a:pt x="0" y="842759"/>
                </a:lnTo>
                <a:lnTo>
                  <a:pt x="1524" y="845807"/>
                </a:lnTo>
                <a:lnTo>
                  <a:pt x="4572" y="847331"/>
                </a:lnTo>
                <a:lnTo>
                  <a:pt x="7620" y="845807"/>
                </a:lnTo>
                <a:lnTo>
                  <a:pt x="9144" y="842759"/>
                </a:lnTo>
                <a:lnTo>
                  <a:pt x="9144" y="778751"/>
                </a:lnTo>
                <a:close/>
              </a:path>
              <a:path w="1430020" h="1231900">
                <a:moveTo>
                  <a:pt x="9144" y="669023"/>
                </a:moveTo>
                <a:lnTo>
                  <a:pt x="7620" y="665975"/>
                </a:lnTo>
                <a:lnTo>
                  <a:pt x="4572" y="664451"/>
                </a:lnTo>
                <a:lnTo>
                  <a:pt x="1524" y="665975"/>
                </a:lnTo>
                <a:lnTo>
                  <a:pt x="0" y="669023"/>
                </a:lnTo>
                <a:lnTo>
                  <a:pt x="0" y="733031"/>
                </a:lnTo>
                <a:lnTo>
                  <a:pt x="1524" y="736079"/>
                </a:lnTo>
                <a:lnTo>
                  <a:pt x="4572" y="737603"/>
                </a:lnTo>
                <a:lnTo>
                  <a:pt x="7620" y="736079"/>
                </a:lnTo>
                <a:lnTo>
                  <a:pt x="9144" y="733031"/>
                </a:lnTo>
                <a:lnTo>
                  <a:pt x="9144" y="669023"/>
                </a:lnTo>
                <a:close/>
              </a:path>
              <a:path w="1430020" h="1231900">
                <a:moveTo>
                  <a:pt x="9144" y="560832"/>
                </a:moveTo>
                <a:lnTo>
                  <a:pt x="7620" y="556260"/>
                </a:lnTo>
                <a:lnTo>
                  <a:pt x="1524" y="556260"/>
                </a:lnTo>
                <a:lnTo>
                  <a:pt x="0" y="560832"/>
                </a:lnTo>
                <a:lnTo>
                  <a:pt x="0" y="623316"/>
                </a:lnTo>
                <a:lnTo>
                  <a:pt x="1524" y="627888"/>
                </a:lnTo>
                <a:lnTo>
                  <a:pt x="7620" y="627888"/>
                </a:lnTo>
                <a:lnTo>
                  <a:pt x="9144" y="623316"/>
                </a:lnTo>
                <a:lnTo>
                  <a:pt x="9144" y="560832"/>
                </a:lnTo>
                <a:close/>
              </a:path>
              <a:path w="1430020" h="1231900">
                <a:moveTo>
                  <a:pt x="9144" y="451104"/>
                </a:moveTo>
                <a:lnTo>
                  <a:pt x="7620" y="448056"/>
                </a:lnTo>
                <a:lnTo>
                  <a:pt x="4572" y="446532"/>
                </a:lnTo>
                <a:lnTo>
                  <a:pt x="1524" y="448056"/>
                </a:lnTo>
                <a:lnTo>
                  <a:pt x="0" y="451104"/>
                </a:lnTo>
                <a:lnTo>
                  <a:pt x="0" y="515112"/>
                </a:lnTo>
                <a:lnTo>
                  <a:pt x="1524" y="518160"/>
                </a:lnTo>
                <a:lnTo>
                  <a:pt x="4572" y="519684"/>
                </a:lnTo>
                <a:lnTo>
                  <a:pt x="7620" y="518160"/>
                </a:lnTo>
                <a:lnTo>
                  <a:pt x="9144" y="515112"/>
                </a:lnTo>
                <a:lnTo>
                  <a:pt x="9144" y="451104"/>
                </a:lnTo>
                <a:close/>
              </a:path>
              <a:path w="1430020" h="1231900">
                <a:moveTo>
                  <a:pt x="9144" y="341376"/>
                </a:moveTo>
                <a:lnTo>
                  <a:pt x="7620" y="338328"/>
                </a:lnTo>
                <a:lnTo>
                  <a:pt x="4572" y="336804"/>
                </a:lnTo>
                <a:lnTo>
                  <a:pt x="1524" y="338328"/>
                </a:lnTo>
                <a:lnTo>
                  <a:pt x="0" y="341376"/>
                </a:lnTo>
                <a:lnTo>
                  <a:pt x="0" y="405384"/>
                </a:lnTo>
                <a:lnTo>
                  <a:pt x="1524" y="408432"/>
                </a:lnTo>
                <a:lnTo>
                  <a:pt x="4572" y="409956"/>
                </a:lnTo>
                <a:lnTo>
                  <a:pt x="7620" y="408432"/>
                </a:lnTo>
                <a:lnTo>
                  <a:pt x="9144" y="405384"/>
                </a:lnTo>
                <a:lnTo>
                  <a:pt x="9144" y="341376"/>
                </a:lnTo>
                <a:close/>
              </a:path>
              <a:path w="1430020" h="1231900">
                <a:moveTo>
                  <a:pt x="9144" y="233172"/>
                </a:moveTo>
                <a:lnTo>
                  <a:pt x="7620" y="230124"/>
                </a:lnTo>
                <a:lnTo>
                  <a:pt x="4572" y="228600"/>
                </a:lnTo>
                <a:lnTo>
                  <a:pt x="1524" y="230124"/>
                </a:lnTo>
                <a:lnTo>
                  <a:pt x="0" y="233172"/>
                </a:lnTo>
                <a:lnTo>
                  <a:pt x="0" y="295656"/>
                </a:lnTo>
                <a:lnTo>
                  <a:pt x="1524" y="300228"/>
                </a:lnTo>
                <a:lnTo>
                  <a:pt x="7620" y="300228"/>
                </a:lnTo>
                <a:lnTo>
                  <a:pt x="9144" y="295656"/>
                </a:lnTo>
                <a:lnTo>
                  <a:pt x="9144" y="233172"/>
                </a:lnTo>
                <a:close/>
              </a:path>
              <a:path w="1430020" h="1231900">
                <a:moveTo>
                  <a:pt x="9144" y="123444"/>
                </a:moveTo>
                <a:lnTo>
                  <a:pt x="7620" y="120396"/>
                </a:lnTo>
                <a:lnTo>
                  <a:pt x="4572" y="118872"/>
                </a:lnTo>
                <a:lnTo>
                  <a:pt x="1524" y="120396"/>
                </a:lnTo>
                <a:lnTo>
                  <a:pt x="0" y="123444"/>
                </a:lnTo>
                <a:lnTo>
                  <a:pt x="0" y="187452"/>
                </a:lnTo>
                <a:lnTo>
                  <a:pt x="1524" y="190500"/>
                </a:lnTo>
                <a:lnTo>
                  <a:pt x="4572" y="192024"/>
                </a:lnTo>
                <a:lnTo>
                  <a:pt x="7620" y="190500"/>
                </a:lnTo>
                <a:lnTo>
                  <a:pt x="9144" y="187452"/>
                </a:lnTo>
                <a:lnTo>
                  <a:pt x="9144" y="123444"/>
                </a:lnTo>
                <a:close/>
              </a:path>
              <a:path w="1430020" h="1231900">
                <a:moveTo>
                  <a:pt x="9144" y="13716"/>
                </a:moveTo>
                <a:lnTo>
                  <a:pt x="7620" y="10668"/>
                </a:lnTo>
                <a:lnTo>
                  <a:pt x="4572" y="9144"/>
                </a:lnTo>
                <a:lnTo>
                  <a:pt x="1524" y="10668"/>
                </a:lnTo>
                <a:lnTo>
                  <a:pt x="0" y="13716"/>
                </a:lnTo>
                <a:lnTo>
                  <a:pt x="0" y="77724"/>
                </a:lnTo>
                <a:lnTo>
                  <a:pt x="1524" y="80772"/>
                </a:lnTo>
                <a:lnTo>
                  <a:pt x="4572" y="82296"/>
                </a:lnTo>
                <a:lnTo>
                  <a:pt x="7620" y="80772"/>
                </a:lnTo>
                <a:lnTo>
                  <a:pt x="9144" y="77724"/>
                </a:lnTo>
                <a:lnTo>
                  <a:pt x="9144" y="13716"/>
                </a:lnTo>
                <a:close/>
              </a:path>
              <a:path w="1430020" h="1231900">
                <a:moveTo>
                  <a:pt x="42672" y="4572"/>
                </a:moveTo>
                <a:lnTo>
                  <a:pt x="41148" y="1524"/>
                </a:lnTo>
                <a:lnTo>
                  <a:pt x="38100" y="0"/>
                </a:lnTo>
                <a:lnTo>
                  <a:pt x="4572" y="0"/>
                </a:lnTo>
                <a:lnTo>
                  <a:pt x="1524" y="1524"/>
                </a:lnTo>
                <a:lnTo>
                  <a:pt x="0" y="4572"/>
                </a:lnTo>
                <a:lnTo>
                  <a:pt x="1524" y="9144"/>
                </a:lnTo>
                <a:lnTo>
                  <a:pt x="4572" y="9144"/>
                </a:lnTo>
                <a:lnTo>
                  <a:pt x="41148" y="9144"/>
                </a:lnTo>
                <a:lnTo>
                  <a:pt x="42672" y="4572"/>
                </a:lnTo>
                <a:close/>
              </a:path>
              <a:path w="1430020" h="1231900">
                <a:moveTo>
                  <a:pt x="60960" y="1222235"/>
                </a:moveTo>
                <a:lnTo>
                  <a:pt x="9144" y="1222235"/>
                </a:lnTo>
                <a:lnTo>
                  <a:pt x="9144" y="1214615"/>
                </a:lnTo>
                <a:lnTo>
                  <a:pt x="7620" y="1211567"/>
                </a:lnTo>
                <a:lnTo>
                  <a:pt x="4572" y="1210043"/>
                </a:lnTo>
                <a:lnTo>
                  <a:pt x="1524" y="1211567"/>
                </a:lnTo>
                <a:lnTo>
                  <a:pt x="0" y="1214615"/>
                </a:lnTo>
                <a:lnTo>
                  <a:pt x="0" y="1226807"/>
                </a:lnTo>
                <a:lnTo>
                  <a:pt x="1524" y="1229855"/>
                </a:lnTo>
                <a:lnTo>
                  <a:pt x="4572" y="1231379"/>
                </a:lnTo>
                <a:lnTo>
                  <a:pt x="56388" y="1231379"/>
                </a:lnTo>
                <a:lnTo>
                  <a:pt x="60960" y="1229855"/>
                </a:lnTo>
                <a:lnTo>
                  <a:pt x="60960" y="1226807"/>
                </a:lnTo>
                <a:lnTo>
                  <a:pt x="60960" y="1222235"/>
                </a:lnTo>
                <a:close/>
              </a:path>
              <a:path w="1430020" h="1231900">
                <a:moveTo>
                  <a:pt x="152400" y="4572"/>
                </a:moveTo>
                <a:lnTo>
                  <a:pt x="150876" y="1524"/>
                </a:lnTo>
                <a:lnTo>
                  <a:pt x="147828" y="0"/>
                </a:lnTo>
                <a:lnTo>
                  <a:pt x="83820" y="0"/>
                </a:lnTo>
                <a:lnTo>
                  <a:pt x="80772" y="1524"/>
                </a:lnTo>
                <a:lnTo>
                  <a:pt x="79248" y="4572"/>
                </a:lnTo>
                <a:lnTo>
                  <a:pt x="80772" y="9144"/>
                </a:lnTo>
                <a:lnTo>
                  <a:pt x="150876" y="9144"/>
                </a:lnTo>
                <a:lnTo>
                  <a:pt x="152400" y="4572"/>
                </a:lnTo>
                <a:close/>
              </a:path>
              <a:path w="1430020" h="1231900">
                <a:moveTo>
                  <a:pt x="170675" y="1226820"/>
                </a:moveTo>
                <a:lnTo>
                  <a:pt x="169151" y="1222248"/>
                </a:lnTo>
                <a:lnTo>
                  <a:pt x="99047" y="1222248"/>
                </a:lnTo>
                <a:lnTo>
                  <a:pt x="97523" y="1226820"/>
                </a:lnTo>
                <a:lnTo>
                  <a:pt x="99047" y="1229868"/>
                </a:lnTo>
                <a:lnTo>
                  <a:pt x="102095" y="1231392"/>
                </a:lnTo>
                <a:lnTo>
                  <a:pt x="166103" y="1231392"/>
                </a:lnTo>
                <a:lnTo>
                  <a:pt x="169151" y="1229868"/>
                </a:lnTo>
                <a:lnTo>
                  <a:pt x="170675" y="1226820"/>
                </a:lnTo>
                <a:close/>
              </a:path>
              <a:path w="1430020" h="1231900">
                <a:moveTo>
                  <a:pt x="260604" y="4572"/>
                </a:moveTo>
                <a:lnTo>
                  <a:pt x="259080" y="1524"/>
                </a:lnTo>
                <a:lnTo>
                  <a:pt x="256032" y="0"/>
                </a:lnTo>
                <a:lnTo>
                  <a:pt x="193548" y="0"/>
                </a:lnTo>
                <a:lnTo>
                  <a:pt x="188976" y="1524"/>
                </a:lnTo>
                <a:lnTo>
                  <a:pt x="188976" y="9144"/>
                </a:lnTo>
                <a:lnTo>
                  <a:pt x="259080" y="9144"/>
                </a:lnTo>
                <a:lnTo>
                  <a:pt x="260604" y="4572"/>
                </a:lnTo>
                <a:close/>
              </a:path>
              <a:path w="1430020" h="1231900">
                <a:moveTo>
                  <a:pt x="280403" y="1226820"/>
                </a:moveTo>
                <a:lnTo>
                  <a:pt x="278879" y="1222248"/>
                </a:lnTo>
                <a:lnTo>
                  <a:pt x="208775" y="1222248"/>
                </a:lnTo>
                <a:lnTo>
                  <a:pt x="207251" y="1226820"/>
                </a:lnTo>
                <a:lnTo>
                  <a:pt x="208775" y="1229868"/>
                </a:lnTo>
                <a:lnTo>
                  <a:pt x="211823" y="1231392"/>
                </a:lnTo>
                <a:lnTo>
                  <a:pt x="275831" y="1231392"/>
                </a:lnTo>
                <a:lnTo>
                  <a:pt x="278879" y="1229868"/>
                </a:lnTo>
                <a:lnTo>
                  <a:pt x="280403" y="1226820"/>
                </a:lnTo>
                <a:close/>
              </a:path>
              <a:path w="1430020" h="1231900">
                <a:moveTo>
                  <a:pt x="370332" y="4572"/>
                </a:moveTo>
                <a:lnTo>
                  <a:pt x="368808" y="1524"/>
                </a:lnTo>
                <a:lnTo>
                  <a:pt x="365760" y="0"/>
                </a:lnTo>
                <a:lnTo>
                  <a:pt x="301752" y="0"/>
                </a:lnTo>
                <a:lnTo>
                  <a:pt x="298704" y="1524"/>
                </a:lnTo>
                <a:lnTo>
                  <a:pt x="297180" y="4572"/>
                </a:lnTo>
                <a:lnTo>
                  <a:pt x="298704" y="9144"/>
                </a:lnTo>
                <a:lnTo>
                  <a:pt x="368808" y="9144"/>
                </a:lnTo>
                <a:lnTo>
                  <a:pt x="370332" y="4572"/>
                </a:lnTo>
                <a:close/>
              </a:path>
              <a:path w="1430020" h="1231900">
                <a:moveTo>
                  <a:pt x="388607" y="1222248"/>
                </a:moveTo>
                <a:lnTo>
                  <a:pt x="316979" y="1222248"/>
                </a:lnTo>
                <a:lnTo>
                  <a:pt x="316979" y="1229868"/>
                </a:lnTo>
                <a:lnTo>
                  <a:pt x="321551" y="1231392"/>
                </a:lnTo>
                <a:lnTo>
                  <a:pt x="384035" y="1231392"/>
                </a:lnTo>
                <a:lnTo>
                  <a:pt x="388607" y="1229868"/>
                </a:lnTo>
                <a:lnTo>
                  <a:pt x="388607" y="1222248"/>
                </a:lnTo>
                <a:close/>
              </a:path>
              <a:path w="1430020" h="1231900">
                <a:moveTo>
                  <a:pt x="480060" y="4572"/>
                </a:moveTo>
                <a:lnTo>
                  <a:pt x="478536" y="1524"/>
                </a:lnTo>
                <a:lnTo>
                  <a:pt x="475488" y="0"/>
                </a:lnTo>
                <a:lnTo>
                  <a:pt x="411480" y="0"/>
                </a:lnTo>
                <a:lnTo>
                  <a:pt x="408432" y="1524"/>
                </a:lnTo>
                <a:lnTo>
                  <a:pt x="406908" y="4572"/>
                </a:lnTo>
                <a:lnTo>
                  <a:pt x="408432" y="9144"/>
                </a:lnTo>
                <a:lnTo>
                  <a:pt x="478536" y="9144"/>
                </a:lnTo>
                <a:lnTo>
                  <a:pt x="480060" y="4572"/>
                </a:lnTo>
                <a:close/>
              </a:path>
              <a:path w="1430020" h="1231900">
                <a:moveTo>
                  <a:pt x="498335" y="1226820"/>
                </a:moveTo>
                <a:lnTo>
                  <a:pt x="496811" y="1222248"/>
                </a:lnTo>
                <a:lnTo>
                  <a:pt x="426707" y="1222248"/>
                </a:lnTo>
                <a:lnTo>
                  <a:pt x="425183" y="1226820"/>
                </a:lnTo>
                <a:lnTo>
                  <a:pt x="426707" y="1229868"/>
                </a:lnTo>
                <a:lnTo>
                  <a:pt x="429755" y="1231392"/>
                </a:lnTo>
                <a:lnTo>
                  <a:pt x="493763" y="1231392"/>
                </a:lnTo>
                <a:lnTo>
                  <a:pt x="496811" y="1229868"/>
                </a:lnTo>
                <a:lnTo>
                  <a:pt x="498335" y="1226820"/>
                </a:lnTo>
                <a:close/>
              </a:path>
              <a:path w="1430020" h="1231900">
                <a:moveTo>
                  <a:pt x="588264" y="4572"/>
                </a:moveTo>
                <a:lnTo>
                  <a:pt x="586740" y="1524"/>
                </a:lnTo>
                <a:lnTo>
                  <a:pt x="583692" y="0"/>
                </a:lnTo>
                <a:lnTo>
                  <a:pt x="521208" y="0"/>
                </a:lnTo>
                <a:lnTo>
                  <a:pt x="516636" y="1524"/>
                </a:lnTo>
                <a:lnTo>
                  <a:pt x="516636" y="9144"/>
                </a:lnTo>
                <a:lnTo>
                  <a:pt x="586740" y="9144"/>
                </a:lnTo>
                <a:lnTo>
                  <a:pt x="588264" y="4572"/>
                </a:lnTo>
                <a:close/>
              </a:path>
              <a:path w="1430020" h="1231900">
                <a:moveTo>
                  <a:pt x="608063" y="1226820"/>
                </a:moveTo>
                <a:lnTo>
                  <a:pt x="606539" y="1222248"/>
                </a:lnTo>
                <a:lnTo>
                  <a:pt x="536435" y="1222248"/>
                </a:lnTo>
                <a:lnTo>
                  <a:pt x="534911" y="1226820"/>
                </a:lnTo>
                <a:lnTo>
                  <a:pt x="536435" y="1229868"/>
                </a:lnTo>
                <a:lnTo>
                  <a:pt x="539483" y="1231392"/>
                </a:lnTo>
                <a:lnTo>
                  <a:pt x="603491" y="1231392"/>
                </a:lnTo>
                <a:lnTo>
                  <a:pt x="606539" y="1229868"/>
                </a:lnTo>
                <a:lnTo>
                  <a:pt x="608063" y="1226820"/>
                </a:lnTo>
                <a:close/>
              </a:path>
              <a:path w="1430020" h="1231900">
                <a:moveTo>
                  <a:pt x="697992" y="4572"/>
                </a:moveTo>
                <a:lnTo>
                  <a:pt x="696468" y="1524"/>
                </a:lnTo>
                <a:lnTo>
                  <a:pt x="693420" y="0"/>
                </a:lnTo>
                <a:lnTo>
                  <a:pt x="629412" y="0"/>
                </a:lnTo>
                <a:lnTo>
                  <a:pt x="626364" y="1524"/>
                </a:lnTo>
                <a:lnTo>
                  <a:pt x="624840" y="4572"/>
                </a:lnTo>
                <a:lnTo>
                  <a:pt x="626364" y="9144"/>
                </a:lnTo>
                <a:lnTo>
                  <a:pt x="696468" y="9144"/>
                </a:lnTo>
                <a:lnTo>
                  <a:pt x="697992" y="4572"/>
                </a:lnTo>
                <a:close/>
              </a:path>
              <a:path w="1430020" h="1231900">
                <a:moveTo>
                  <a:pt x="716267" y="1222248"/>
                </a:moveTo>
                <a:lnTo>
                  <a:pt x="644639" y="1222248"/>
                </a:lnTo>
                <a:lnTo>
                  <a:pt x="644639" y="1229868"/>
                </a:lnTo>
                <a:lnTo>
                  <a:pt x="649211" y="1231392"/>
                </a:lnTo>
                <a:lnTo>
                  <a:pt x="711695" y="1231392"/>
                </a:lnTo>
                <a:lnTo>
                  <a:pt x="716267" y="1229868"/>
                </a:lnTo>
                <a:lnTo>
                  <a:pt x="716267" y="1222248"/>
                </a:lnTo>
                <a:close/>
              </a:path>
              <a:path w="1430020" h="1231900">
                <a:moveTo>
                  <a:pt x="807707" y="4572"/>
                </a:moveTo>
                <a:lnTo>
                  <a:pt x="806183" y="1524"/>
                </a:lnTo>
                <a:lnTo>
                  <a:pt x="803135" y="0"/>
                </a:lnTo>
                <a:lnTo>
                  <a:pt x="739127" y="0"/>
                </a:lnTo>
                <a:lnTo>
                  <a:pt x="736079" y="1524"/>
                </a:lnTo>
                <a:lnTo>
                  <a:pt x="734555" y="4572"/>
                </a:lnTo>
                <a:lnTo>
                  <a:pt x="736079" y="9144"/>
                </a:lnTo>
                <a:lnTo>
                  <a:pt x="806183" y="9144"/>
                </a:lnTo>
                <a:lnTo>
                  <a:pt x="807707" y="4572"/>
                </a:lnTo>
                <a:close/>
              </a:path>
              <a:path w="1430020" h="1231900">
                <a:moveTo>
                  <a:pt x="825995" y="1226820"/>
                </a:moveTo>
                <a:lnTo>
                  <a:pt x="824471" y="1222248"/>
                </a:lnTo>
                <a:lnTo>
                  <a:pt x="754367" y="1222248"/>
                </a:lnTo>
                <a:lnTo>
                  <a:pt x="752843" y="1226820"/>
                </a:lnTo>
                <a:lnTo>
                  <a:pt x="754367" y="1229868"/>
                </a:lnTo>
                <a:lnTo>
                  <a:pt x="757415" y="1231392"/>
                </a:lnTo>
                <a:lnTo>
                  <a:pt x="821423" y="1231392"/>
                </a:lnTo>
                <a:lnTo>
                  <a:pt x="824471" y="1229868"/>
                </a:lnTo>
                <a:lnTo>
                  <a:pt x="825995" y="1226820"/>
                </a:lnTo>
                <a:close/>
              </a:path>
              <a:path w="1430020" h="1231900">
                <a:moveTo>
                  <a:pt x="915911" y="4572"/>
                </a:moveTo>
                <a:lnTo>
                  <a:pt x="914387" y="1524"/>
                </a:lnTo>
                <a:lnTo>
                  <a:pt x="911339" y="0"/>
                </a:lnTo>
                <a:lnTo>
                  <a:pt x="847331" y="0"/>
                </a:lnTo>
                <a:lnTo>
                  <a:pt x="844283" y="1524"/>
                </a:lnTo>
                <a:lnTo>
                  <a:pt x="842759" y="4572"/>
                </a:lnTo>
                <a:lnTo>
                  <a:pt x="844283" y="9144"/>
                </a:lnTo>
                <a:lnTo>
                  <a:pt x="914387" y="9144"/>
                </a:lnTo>
                <a:lnTo>
                  <a:pt x="915911" y="4572"/>
                </a:lnTo>
                <a:close/>
              </a:path>
              <a:path w="1430020" h="1231900">
                <a:moveTo>
                  <a:pt x="935723" y="1226820"/>
                </a:moveTo>
                <a:lnTo>
                  <a:pt x="934199" y="1222248"/>
                </a:lnTo>
                <a:lnTo>
                  <a:pt x="864095" y="1222248"/>
                </a:lnTo>
                <a:lnTo>
                  <a:pt x="862571" y="1226820"/>
                </a:lnTo>
                <a:lnTo>
                  <a:pt x="864095" y="1229868"/>
                </a:lnTo>
                <a:lnTo>
                  <a:pt x="867143" y="1231392"/>
                </a:lnTo>
                <a:lnTo>
                  <a:pt x="931151" y="1231392"/>
                </a:lnTo>
                <a:lnTo>
                  <a:pt x="934199" y="1229868"/>
                </a:lnTo>
                <a:lnTo>
                  <a:pt x="935723" y="1226820"/>
                </a:lnTo>
                <a:close/>
              </a:path>
              <a:path w="1430020" h="1231900">
                <a:moveTo>
                  <a:pt x="1025639" y="4572"/>
                </a:moveTo>
                <a:lnTo>
                  <a:pt x="1024115" y="1524"/>
                </a:lnTo>
                <a:lnTo>
                  <a:pt x="1021067" y="0"/>
                </a:lnTo>
                <a:lnTo>
                  <a:pt x="957059" y="0"/>
                </a:lnTo>
                <a:lnTo>
                  <a:pt x="954011" y="1524"/>
                </a:lnTo>
                <a:lnTo>
                  <a:pt x="952487" y="4572"/>
                </a:lnTo>
                <a:lnTo>
                  <a:pt x="954011" y="9144"/>
                </a:lnTo>
                <a:lnTo>
                  <a:pt x="1024115" y="9144"/>
                </a:lnTo>
                <a:lnTo>
                  <a:pt x="1025639" y="4572"/>
                </a:lnTo>
                <a:close/>
              </a:path>
              <a:path w="1430020" h="1231900">
                <a:moveTo>
                  <a:pt x="1043927" y="1226820"/>
                </a:moveTo>
                <a:lnTo>
                  <a:pt x="1042403" y="1222248"/>
                </a:lnTo>
                <a:lnTo>
                  <a:pt x="972299" y="1222248"/>
                </a:lnTo>
                <a:lnTo>
                  <a:pt x="972299" y="1229868"/>
                </a:lnTo>
                <a:lnTo>
                  <a:pt x="976871" y="1231392"/>
                </a:lnTo>
                <a:lnTo>
                  <a:pt x="1039355" y="1231392"/>
                </a:lnTo>
                <a:lnTo>
                  <a:pt x="1042403" y="1229868"/>
                </a:lnTo>
                <a:lnTo>
                  <a:pt x="1043927" y="1226820"/>
                </a:lnTo>
                <a:close/>
              </a:path>
              <a:path w="1430020" h="1231900">
                <a:moveTo>
                  <a:pt x="1135367" y="4572"/>
                </a:moveTo>
                <a:lnTo>
                  <a:pt x="1133843" y="1524"/>
                </a:lnTo>
                <a:lnTo>
                  <a:pt x="1130795" y="0"/>
                </a:lnTo>
                <a:lnTo>
                  <a:pt x="1066787" y="0"/>
                </a:lnTo>
                <a:lnTo>
                  <a:pt x="1063739" y="1524"/>
                </a:lnTo>
                <a:lnTo>
                  <a:pt x="1062215" y="4572"/>
                </a:lnTo>
                <a:lnTo>
                  <a:pt x="1063739" y="9144"/>
                </a:lnTo>
                <a:lnTo>
                  <a:pt x="1133843" y="9144"/>
                </a:lnTo>
                <a:lnTo>
                  <a:pt x="1135367" y="4572"/>
                </a:lnTo>
                <a:close/>
              </a:path>
              <a:path w="1430020" h="1231900">
                <a:moveTo>
                  <a:pt x="1153655" y="1226820"/>
                </a:moveTo>
                <a:lnTo>
                  <a:pt x="1152131" y="1222248"/>
                </a:lnTo>
                <a:lnTo>
                  <a:pt x="1082027" y="1222248"/>
                </a:lnTo>
                <a:lnTo>
                  <a:pt x="1080503" y="1226820"/>
                </a:lnTo>
                <a:lnTo>
                  <a:pt x="1082027" y="1229868"/>
                </a:lnTo>
                <a:lnTo>
                  <a:pt x="1085075" y="1231392"/>
                </a:lnTo>
                <a:lnTo>
                  <a:pt x="1149083" y="1231392"/>
                </a:lnTo>
                <a:lnTo>
                  <a:pt x="1152131" y="1229868"/>
                </a:lnTo>
                <a:lnTo>
                  <a:pt x="1153655" y="1226820"/>
                </a:lnTo>
                <a:close/>
              </a:path>
              <a:path w="1430020" h="1231900">
                <a:moveTo>
                  <a:pt x="1243571" y="4572"/>
                </a:moveTo>
                <a:lnTo>
                  <a:pt x="1242047" y="1524"/>
                </a:lnTo>
                <a:lnTo>
                  <a:pt x="1238999" y="0"/>
                </a:lnTo>
                <a:lnTo>
                  <a:pt x="1174991" y="0"/>
                </a:lnTo>
                <a:lnTo>
                  <a:pt x="1171943" y="1524"/>
                </a:lnTo>
                <a:lnTo>
                  <a:pt x="1170419" y="4572"/>
                </a:lnTo>
                <a:lnTo>
                  <a:pt x="1171943" y="9144"/>
                </a:lnTo>
                <a:lnTo>
                  <a:pt x="1242047" y="9144"/>
                </a:lnTo>
                <a:lnTo>
                  <a:pt x="1243571" y="4572"/>
                </a:lnTo>
                <a:close/>
              </a:path>
              <a:path w="1430020" h="1231900">
                <a:moveTo>
                  <a:pt x="1263383" y="1226820"/>
                </a:moveTo>
                <a:lnTo>
                  <a:pt x="1261859" y="1222248"/>
                </a:lnTo>
                <a:lnTo>
                  <a:pt x="1191755" y="1222248"/>
                </a:lnTo>
                <a:lnTo>
                  <a:pt x="1190231" y="1226820"/>
                </a:lnTo>
                <a:lnTo>
                  <a:pt x="1191755" y="1229868"/>
                </a:lnTo>
                <a:lnTo>
                  <a:pt x="1194803" y="1231392"/>
                </a:lnTo>
                <a:lnTo>
                  <a:pt x="1258811" y="1231392"/>
                </a:lnTo>
                <a:lnTo>
                  <a:pt x="1261859" y="1229868"/>
                </a:lnTo>
                <a:lnTo>
                  <a:pt x="1263383" y="1226820"/>
                </a:lnTo>
                <a:close/>
              </a:path>
              <a:path w="1430020" h="1231900">
                <a:moveTo>
                  <a:pt x="1353299" y="4572"/>
                </a:moveTo>
                <a:lnTo>
                  <a:pt x="1351775" y="1524"/>
                </a:lnTo>
                <a:lnTo>
                  <a:pt x="1348727" y="0"/>
                </a:lnTo>
                <a:lnTo>
                  <a:pt x="1284719" y="0"/>
                </a:lnTo>
                <a:lnTo>
                  <a:pt x="1281671" y="1524"/>
                </a:lnTo>
                <a:lnTo>
                  <a:pt x="1280147" y="4572"/>
                </a:lnTo>
                <a:lnTo>
                  <a:pt x="1281671" y="9144"/>
                </a:lnTo>
                <a:lnTo>
                  <a:pt x="1351775" y="9144"/>
                </a:lnTo>
                <a:lnTo>
                  <a:pt x="1353299" y="4572"/>
                </a:lnTo>
                <a:close/>
              </a:path>
              <a:path w="1430020" h="1231900">
                <a:moveTo>
                  <a:pt x="1371587" y="1226820"/>
                </a:moveTo>
                <a:lnTo>
                  <a:pt x="1370063" y="1222248"/>
                </a:lnTo>
                <a:lnTo>
                  <a:pt x="1299959" y="1222248"/>
                </a:lnTo>
                <a:lnTo>
                  <a:pt x="1299959" y="1229868"/>
                </a:lnTo>
                <a:lnTo>
                  <a:pt x="1304531" y="1231392"/>
                </a:lnTo>
                <a:lnTo>
                  <a:pt x="1367015" y="1231392"/>
                </a:lnTo>
                <a:lnTo>
                  <a:pt x="1370063" y="1229868"/>
                </a:lnTo>
                <a:lnTo>
                  <a:pt x="1371587" y="1226820"/>
                </a:lnTo>
                <a:close/>
              </a:path>
              <a:path w="1430020" h="1231900">
                <a:moveTo>
                  <a:pt x="1429499" y="519684"/>
                </a:moveTo>
                <a:lnTo>
                  <a:pt x="1427975" y="516636"/>
                </a:lnTo>
                <a:lnTo>
                  <a:pt x="1424927" y="515112"/>
                </a:lnTo>
                <a:lnTo>
                  <a:pt x="1421879" y="516636"/>
                </a:lnTo>
                <a:lnTo>
                  <a:pt x="1420355" y="519684"/>
                </a:lnTo>
                <a:lnTo>
                  <a:pt x="1420355" y="583692"/>
                </a:lnTo>
                <a:lnTo>
                  <a:pt x="1421879" y="586740"/>
                </a:lnTo>
                <a:lnTo>
                  <a:pt x="1424927" y="588264"/>
                </a:lnTo>
                <a:lnTo>
                  <a:pt x="1427975" y="586740"/>
                </a:lnTo>
                <a:lnTo>
                  <a:pt x="1429499" y="583692"/>
                </a:lnTo>
                <a:lnTo>
                  <a:pt x="1429499" y="519684"/>
                </a:lnTo>
                <a:close/>
              </a:path>
              <a:path w="1430020" h="1231900">
                <a:moveTo>
                  <a:pt x="1429499" y="409956"/>
                </a:moveTo>
                <a:lnTo>
                  <a:pt x="1427975" y="406908"/>
                </a:lnTo>
                <a:lnTo>
                  <a:pt x="1424927" y="405384"/>
                </a:lnTo>
                <a:lnTo>
                  <a:pt x="1421879" y="406908"/>
                </a:lnTo>
                <a:lnTo>
                  <a:pt x="1420355" y="409956"/>
                </a:lnTo>
                <a:lnTo>
                  <a:pt x="1420355" y="473964"/>
                </a:lnTo>
                <a:lnTo>
                  <a:pt x="1421879" y="477012"/>
                </a:lnTo>
                <a:lnTo>
                  <a:pt x="1424927" y="478536"/>
                </a:lnTo>
                <a:lnTo>
                  <a:pt x="1427975" y="477012"/>
                </a:lnTo>
                <a:lnTo>
                  <a:pt x="1429499" y="473964"/>
                </a:lnTo>
                <a:lnTo>
                  <a:pt x="1429499" y="409956"/>
                </a:lnTo>
                <a:close/>
              </a:path>
              <a:path w="1430020" h="1231900">
                <a:moveTo>
                  <a:pt x="1429499" y="301752"/>
                </a:moveTo>
                <a:lnTo>
                  <a:pt x="1427975" y="298704"/>
                </a:lnTo>
                <a:lnTo>
                  <a:pt x="1424927" y="297180"/>
                </a:lnTo>
                <a:lnTo>
                  <a:pt x="1421879" y="298704"/>
                </a:lnTo>
                <a:lnTo>
                  <a:pt x="1420355" y="301752"/>
                </a:lnTo>
                <a:lnTo>
                  <a:pt x="1420355" y="365760"/>
                </a:lnTo>
                <a:lnTo>
                  <a:pt x="1421879" y="368808"/>
                </a:lnTo>
                <a:lnTo>
                  <a:pt x="1424927" y="370332"/>
                </a:lnTo>
                <a:lnTo>
                  <a:pt x="1427975" y="368808"/>
                </a:lnTo>
                <a:lnTo>
                  <a:pt x="1429499" y="365760"/>
                </a:lnTo>
                <a:lnTo>
                  <a:pt x="1429499" y="301752"/>
                </a:lnTo>
                <a:close/>
              </a:path>
              <a:path w="1430020" h="1231900">
                <a:moveTo>
                  <a:pt x="1429499" y="192024"/>
                </a:moveTo>
                <a:lnTo>
                  <a:pt x="1427975" y="188976"/>
                </a:lnTo>
                <a:lnTo>
                  <a:pt x="1424927" y="187452"/>
                </a:lnTo>
                <a:lnTo>
                  <a:pt x="1421879" y="188976"/>
                </a:lnTo>
                <a:lnTo>
                  <a:pt x="1420355" y="192024"/>
                </a:lnTo>
                <a:lnTo>
                  <a:pt x="1420355" y="256032"/>
                </a:lnTo>
                <a:lnTo>
                  <a:pt x="1421879" y="259080"/>
                </a:lnTo>
                <a:lnTo>
                  <a:pt x="1424927" y="260604"/>
                </a:lnTo>
                <a:lnTo>
                  <a:pt x="1427975" y="259080"/>
                </a:lnTo>
                <a:lnTo>
                  <a:pt x="1429499" y="256032"/>
                </a:lnTo>
                <a:lnTo>
                  <a:pt x="1429499" y="192024"/>
                </a:lnTo>
                <a:close/>
              </a:path>
              <a:path w="1430020" h="1231900">
                <a:moveTo>
                  <a:pt x="1429499" y="82296"/>
                </a:moveTo>
                <a:lnTo>
                  <a:pt x="1427975" y="79248"/>
                </a:lnTo>
                <a:lnTo>
                  <a:pt x="1424927" y="77724"/>
                </a:lnTo>
                <a:lnTo>
                  <a:pt x="1421879" y="79248"/>
                </a:lnTo>
                <a:lnTo>
                  <a:pt x="1420355" y="82296"/>
                </a:lnTo>
                <a:lnTo>
                  <a:pt x="1420355" y="146304"/>
                </a:lnTo>
                <a:lnTo>
                  <a:pt x="1421879" y="149352"/>
                </a:lnTo>
                <a:lnTo>
                  <a:pt x="1424927" y="150876"/>
                </a:lnTo>
                <a:lnTo>
                  <a:pt x="1427975" y="149352"/>
                </a:lnTo>
                <a:lnTo>
                  <a:pt x="1429499" y="146304"/>
                </a:lnTo>
                <a:lnTo>
                  <a:pt x="1429499" y="82296"/>
                </a:lnTo>
                <a:close/>
              </a:path>
              <a:path w="1430020" h="1231900">
                <a:moveTo>
                  <a:pt x="1429499" y="4572"/>
                </a:moveTo>
                <a:lnTo>
                  <a:pt x="1427975" y="1524"/>
                </a:lnTo>
                <a:lnTo>
                  <a:pt x="1424927" y="0"/>
                </a:lnTo>
                <a:lnTo>
                  <a:pt x="1394447" y="0"/>
                </a:lnTo>
                <a:lnTo>
                  <a:pt x="1391399" y="1524"/>
                </a:lnTo>
                <a:lnTo>
                  <a:pt x="1389875" y="4572"/>
                </a:lnTo>
                <a:lnTo>
                  <a:pt x="1391399" y="9144"/>
                </a:lnTo>
                <a:lnTo>
                  <a:pt x="1420355" y="9144"/>
                </a:lnTo>
                <a:lnTo>
                  <a:pt x="1420355" y="38100"/>
                </a:lnTo>
                <a:lnTo>
                  <a:pt x="1421879" y="41148"/>
                </a:lnTo>
                <a:lnTo>
                  <a:pt x="1424927" y="42672"/>
                </a:lnTo>
                <a:lnTo>
                  <a:pt x="1427975" y="41148"/>
                </a:lnTo>
                <a:lnTo>
                  <a:pt x="1429499" y="38100"/>
                </a:lnTo>
                <a:lnTo>
                  <a:pt x="1429499" y="9144"/>
                </a:lnTo>
                <a:lnTo>
                  <a:pt x="1429499" y="4572"/>
                </a:lnTo>
                <a:close/>
              </a:path>
              <a:path w="1430020" h="1231900">
                <a:moveTo>
                  <a:pt x="1429512" y="1175004"/>
                </a:moveTo>
                <a:lnTo>
                  <a:pt x="1427988" y="1171956"/>
                </a:lnTo>
                <a:lnTo>
                  <a:pt x="1424940" y="1170432"/>
                </a:lnTo>
                <a:lnTo>
                  <a:pt x="1421892" y="1171956"/>
                </a:lnTo>
                <a:lnTo>
                  <a:pt x="1420368" y="1175004"/>
                </a:lnTo>
                <a:lnTo>
                  <a:pt x="1420368" y="1222248"/>
                </a:lnTo>
                <a:lnTo>
                  <a:pt x="1409700" y="1222248"/>
                </a:lnTo>
                <a:lnTo>
                  <a:pt x="1408176" y="1226820"/>
                </a:lnTo>
                <a:lnTo>
                  <a:pt x="1409700" y="1229868"/>
                </a:lnTo>
                <a:lnTo>
                  <a:pt x="1412748" y="1231392"/>
                </a:lnTo>
                <a:lnTo>
                  <a:pt x="1424940" y="1231392"/>
                </a:lnTo>
                <a:lnTo>
                  <a:pt x="1427988" y="1229868"/>
                </a:lnTo>
                <a:lnTo>
                  <a:pt x="1429512" y="1226820"/>
                </a:lnTo>
                <a:lnTo>
                  <a:pt x="1429512" y="1222248"/>
                </a:lnTo>
                <a:lnTo>
                  <a:pt x="1429512" y="1175004"/>
                </a:lnTo>
                <a:close/>
              </a:path>
              <a:path w="1430020" h="1231900">
                <a:moveTo>
                  <a:pt x="1429512" y="1065276"/>
                </a:moveTo>
                <a:lnTo>
                  <a:pt x="1427988" y="1062228"/>
                </a:lnTo>
                <a:lnTo>
                  <a:pt x="1424940" y="1060704"/>
                </a:lnTo>
                <a:lnTo>
                  <a:pt x="1421892" y="1062228"/>
                </a:lnTo>
                <a:lnTo>
                  <a:pt x="1420368" y="1065276"/>
                </a:lnTo>
                <a:lnTo>
                  <a:pt x="1420368" y="1129284"/>
                </a:lnTo>
                <a:lnTo>
                  <a:pt x="1421892" y="1132332"/>
                </a:lnTo>
                <a:lnTo>
                  <a:pt x="1424940" y="1133856"/>
                </a:lnTo>
                <a:lnTo>
                  <a:pt x="1427988" y="1132332"/>
                </a:lnTo>
                <a:lnTo>
                  <a:pt x="1429512" y="1129284"/>
                </a:lnTo>
                <a:lnTo>
                  <a:pt x="1429512" y="1065276"/>
                </a:lnTo>
                <a:close/>
              </a:path>
              <a:path w="1430020" h="1231900">
                <a:moveTo>
                  <a:pt x="1429512" y="957072"/>
                </a:moveTo>
                <a:lnTo>
                  <a:pt x="1427988" y="952500"/>
                </a:lnTo>
                <a:lnTo>
                  <a:pt x="1421892" y="952500"/>
                </a:lnTo>
                <a:lnTo>
                  <a:pt x="1420368" y="957072"/>
                </a:lnTo>
                <a:lnTo>
                  <a:pt x="1420368" y="1019556"/>
                </a:lnTo>
                <a:lnTo>
                  <a:pt x="1421892" y="1024128"/>
                </a:lnTo>
                <a:lnTo>
                  <a:pt x="1427988" y="1024128"/>
                </a:lnTo>
                <a:lnTo>
                  <a:pt x="1429512" y="1019556"/>
                </a:lnTo>
                <a:lnTo>
                  <a:pt x="1429512" y="957072"/>
                </a:lnTo>
                <a:close/>
              </a:path>
              <a:path w="1430020" h="1231900">
                <a:moveTo>
                  <a:pt x="1429512" y="847344"/>
                </a:moveTo>
                <a:lnTo>
                  <a:pt x="1427988" y="844296"/>
                </a:lnTo>
                <a:lnTo>
                  <a:pt x="1424940" y="842772"/>
                </a:lnTo>
                <a:lnTo>
                  <a:pt x="1421892" y="844296"/>
                </a:lnTo>
                <a:lnTo>
                  <a:pt x="1420368" y="847344"/>
                </a:lnTo>
                <a:lnTo>
                  <a:pt x="1420368" y="911352"/>
                </a:lnTo>
                <a:lnTo>
                  <a:pt x="1421892" y="914400"/>
                </a:lnTo>
                <a:lnTo>
                  <a:pt x="1424940" y="915924"/>
                </a:lnTo>
                <a:lnTo>
                  <a:pt x="1427988" y="914400"/>
                </a:lnTo>
                <a:lnTo>
                  <a:pt x="1429512" y="911352"/>
                </a:lnTo>
                <a:lnTo>
                  <a:pt x="1429512" y="847344"/>
                </a:lnTo>
                <a:close/>
              </a:path>
              <a:path w="1430020" h="1231900">
                <a:moveTo>
                  <a:pt x="1429512" y="737616"/>
                </a:moveTo>
                <a:lnTo>
                  <a:pt x="1427988" y="734568"/>
                </a:lnTo>
                <a:lnTo>
                  <a:pt x="1424940" y="733044"/>
                </a:lnTo>
                <a:lnTo>
                  <a:pt x="1421892" y="734568"/>
                </a:lnTo>
                <a:lnTo>
                  <a:pt x="1420368" y="737616"/>
                </a:lnTo>
                <a:lnTo>
                  <a:pt x="1420368" y="801624"/>
                </a:lnTo>
                <a:lnTo>
                  <a:pt x="1421892" y="804672"/>
                </a:lnTo>
                <a:lnTo>
                  <a:pt x="1424940" y="806196"/>
                </a:lnTo>
                <a:lnTo>
                  <a:pt x="1427988" y="804672"/>
                </a:lnTo>
                <a:lnTo>
                  <a:pt x="1429512" y="801624"/>
                </a:lnTo>
                <a:lnTo>
                  <a:pt x="1429512" y="737616"/>
                </a:lnTo>
                <a:close/>
              </a:path>
              <a:path w="1430020" h="1231900">
                <a:moveTo>
                  <a:pt x="1429512" y="629412"/>
                </a:moveTo>
                <a:lnTo>
                  <a:pt x="1427988" y="626364"/>
                </a:lnTo>
                <a:lnTo>
                  <a:pt x="1424940" y="624840"/>
                </a:lnTo>
                <a:lnTo>
                  <a:pt x="1421892" y="626364"/>
                </a:lnTo>
                <a:lnTo>
                  <a:pt x="1420368" y="629412"/>
                </a:lnTo>
                <a:lnTo>
                  <a:pt x="1420368" y="691896"/>
                </a:lnTo>
                <a:lnTo>
                  <a:pt x="1421892" y="696468"/>
                </a:lnTo>
                <a:lnTo>
                  <a:pt x="1427988" y="696468"/>
                </a:lnTo>
                <a:lnTo>
                  <a:pt x="1429512" y="691896"/>
                </a:lnTo>
                <a:lnTo>
                  <a:pt x="1429512" y="62941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grpSp>
        <p:nvGrpSpPr>
          <p:cNvPr id="153" name="object 153"/>
          <p:cNvGrpSpPr/>
          <p:nvPr/>
        </p:nvGrpSpPr>
        <p:grpSpPr>
          <a:xfrm>
            <a:off x="10300278" y="4949953"/>
            <a:ext cx="1729570" cy="283845"/>
            <a:chOff x="4477507" y="4949952"/>
            <a:chExt cx="751840" cy="283845"/>
          </a:xfrm>
        </p:grpSpPr>
        <p:pic>
          <p:nvPicPr>
            <p:cNvPr id="154" name="object 154"/>
            <p:cNvPicPr/>
            <p:nvPr/>
          </p:nvPicPr>
          <p:blipFill>
            <a:blip r:embed="rId21" cstate="print"/>
            <a:stretch>
              <a:fillRect/>
            </a:stretch>
          </p:blipFill>
          <p:spPr>
            <a:xfrm>
              <a:off x="4477507" y="5166360"/>
              <a:ext cx="474002" cy="67055"/>
            </a:xfrm>
            <a:prstGeom prst="rect">
              <a:avLst/>
            </a:prstGeom>
          </p:spPr>
        </p:pic>
        <p:sp>
          <p:nvSpPr>
            <p:cNvPr id="155" name="object 155"/>
            <p:cNvSpPr/>
            <p:nvPr/>
          </p:nvSpPr>
          <p:spPr>
            <a:xfrm>
              <a:off x="4943855" y="4989576"/>
              <a:ext cx="219710" cy="132715"/>
            </a:xfrm>
            <a:custGeom>
              <a:avLst/>
              <a:gdLst/>
              <a:ahLst/>
              <a:cxnLst/>
              <a:rect l="l" t="t" r="r" b="b"/>
              <a:pathLst>
                <a:path w="219710" h="132714">
                  <a:moveTo>
                    <a:pt x="219456" y="0"/>
                  </a:moveTo>
                  <a:lnTo>
                    <a:pt x="0" y="132587"/>
                  </a:lnTo>
                </a:path>
              </a:pathLst>
            </a:custGeom>
            <a:ln w="9144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56" name="object 156"/>
            <p:cNvSpPr/>
            <p:nvPr/>
          </p:nvSpPr>
          <p:spPr>
            <a:xfrm>
              <a:off x="5143499" y="4949952"/>
              <a:ext cx="85725" cy="66040"/>
            </a:xfrm>
            <a:custGeom>
              <a:avLst/>
              <a:gdLst/>
              <a:ahLst/>
              <a:cxnLst/>
              <a:rect l="l" t="t" r="r" b="b"/>
              <a:pathLst>
                <a:path w="85725" h="66039">
                  <a:moveTo>
                    <a:pt x="28955" y="65532"/>
                  </a:moveTo>
                  <a:lnTo>
                    <a:pt x="0" y="19812"/>
                  </a:lnTo>
                  <a:lnTo>
                    <a:pt x="85344" y="0"/>
                  </a:lnTo>
                  <a:lnTo>
                    <a:pt x="28955" y="65532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157" name="object 157"/>
          <p:cNvGrpSpPr/>
          <p:nvPr/>
        </p:nvGrpSpPr>
        <p:grpSpPr>
          <a:xfrm>
            <a:off x="10983939" y="4358641"/>
            <a:ext cx="112480" cy="47625"/>
            <a:chOff x="4774692" y="4358640"/>
            <a:chExt cx="48895" cy="47625"/>
          </a:xfrm>
        </p:grpSpPr>
        <p:sp>
          <p:nvSpPr>
            <p:cNvPr id="158" name="object 158"/>
            <p:cNvSpPr/>
            <p:nvPr/>
          </p:nvSpPr>
          <p:spPr>
            <a:xfrm>
              <a:off x="4779264" y="4363212"/>
              <a:ext cx="40005" cy="38100"/>
            </a:xfrm>
            <a:custGeom>
              <a:avLst/>
              <a:gdLst/>
              <a:ahLst/>
              <a:cxnLst/>
              <a:rect l="l" t="t" r="r" b="b"/>
              <a:pathLst>
                <a:path w="40004" h="38100">
                  <a:moveTo>
                    <a:pt x="19812" y="38100"/>
                  </a:moveTo>
                  <a:lnTo>
                    <a:pt x="12215" y="36742"/>
                  </a:lnTo>
                  <a:lnTo>
                    <a:pt x="5905" y="32956"/>
                  </a:lnTo>
                  <a:lnTo>
                    <a:pt x="1595" y="27170"/>
                  </a:lnTo>
                  <a:lnTo>
                    <a:pt x="0" y="19812"/>
                  </a:lnTo>
                  <a:lnTo>
                    <a:pt x="1595" y="12215"/>
                  </a:lnTo>
                  <a:lnTo>
                    <a:pt x="5905" y="5905"/>
                  </a:lnTo>
                  <a:lnTo>
                    <a:pt x="12215" y="1595"/>
                  </a:lnTo>
                  <a:lnTo>
                    <a:pt x="19812" y="0"/>
                  </a:lnTo>
                  <a:lnTo>
                    <a:pt x="27408" y="1595"/>
                  </a:lnTo>
                  <a:lnTo>
                    <a:pt x="33718" y="5905"/>
                  </a:lnTo>
                  <a:lnTo>
                    <a:pt x="38028" y="12215"/>
                  </a:lnTo>
                  <a:lnTo>
                    <a:pt x="39624" y="19812"/>
                  </a:lnTo>
                  <a:lnTo>
                    <a:pt x="38028" y="27170"/>
                  </a:lnTo>
                  <a:lnTo>
                    <a:pt x="33718" y="32956"/>
                  </a:lnTo>
                  <a:lnTo>
                    <a:pt x="27408" y="36742"/>
                  </a:lnTo>
                  <a:lnTo>
                    <a:pt x="19812" y="3810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59" name="object 159"/>
            <p:cNvSpPr/>
            <p:nvPr/>
          </p:nvSpPr>
          <p:spPr>
            <a:xfrm>
              <a:off x="4779264" y="4363212"/>
              <a:ext cx="40005" cy="38100"/>
            </a:xfrm>
            <a:custGeom>
              <a:avLst/>
              <a:gdLst/>
              <a:ahLst/>
              <a:cxnLst/>
              <a:rect l="l" t="t" r="r" b="b"/>
              <a:pathLst>
                <a:path w="40004" h="38100">
                  <a:moveTo>
                    <a:pt x="0" y="19812"/>
                  </a:moveTo>
                  <a:lnTo>
                    <a:pt x="1595" y="12215"/>
                  </a:lnTo>
                  <a:lnTo>
                    <a:pt x="5905" y="5905"/>
                  </a:lnTo>
                  <a:lnTo>
                    <a:pt x="12215" y="1595"/>
                  </a:lnTo>
                  <a:lnTo>
                    <a:pt x="19812" y="0"/>
                  </a:lnTo>
                  <a:lnTo>
                    <a:pt x="27408" y="1595"/>
                  </a:lnTo>
                  <a:lnTo>
                    <a:pt x="33718" y="5905"/>
                  </a:lnTo>
                  <a:lnTo>
                    <a:pt x="38028" y="12215"/>
                  </a:lnTo>
                  <a:lnTo>
                    <a:pt x="39624" y="19812"/>
                  </a:lnTo>
                  <a:lnTo>
                    <a:pt x="38028" y="27170"/>
                  </a:lnTo>
                  <a:lnTo>
                    <a:pt x="33718" y="32956"/>
                  </a:lnTo>
                  <a:lnTo>
                    <a:pt x="27408" y="36742"/>
                  </a:lnTo>
                  <a:lnTo>
                    <a:pt x="19812" y="38100"/>
                  </a:lnTo>
                  <a:lnTo>
                    <a:pt x="12215" y="36742"/>
                  </a:lnTo>
                  <a:lnTo>
                    <a:pt x="5905" y="32956"/>
                  </a:lnTo>
                  <a:lnTo>
                    <a:pt x="1595" y="27170"/>
                  </a:lnTo>
                  <a:lnTo>
                    <a:pt x="0" y="19812"/>
                  </a:lnTo>
                </a:path>
              </a:pathLst>
            </a:custGeom>
            <a:ln w="9144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160" name="object 160"/>
          <p:cNvGrpSpPr/>
          <p:nvPr/>
        </p:nvGrpSpPr>
        <p:grpSpPr>
          <a:xfrm>
            <a:off x="13676457" y="4358641"/>
            <a:ext cx="105177" cy="47625"/>
            <a:chOff x="5945124" y="4358640"/>
            <a:chExt cx="45720" cy="47625"/>
          </a:xfrm>
        </p:grpSpPr>
        <p:sp>
          <p:nvSpPr>
            <p:cNvPr id="161" name="object 161"/>
            <p:cNvSpPr/>
            <p:nvPr/>
          </p:nvSpPr>
          <p:spPr>
            <a:xfrm>
              <a:off x="5949696" y="4363212"/>
              <a:ext cx="36830" cy="38100"/>
            </a:xfrm>
            <a:custGeom>
              <a:avLst/>
              <a:gdLst/>
              <a:ahLst/>
              <a:cxnLst/>
              <a:rect l="l" t="t" r="r" b="b"/>
              <a:pathLst>
                <a:path w="36829" h="38100">
                  <a:moveTo>
                    <a:pt x="18288" y="38100"/>
                  </a:moveTo>
                  <a:lnTo>
                    <a:pt x="10929" y="36742"/>
                  </a:lnTo>
                  <a:lnTo>
                    <a:pt x="5143" y="32956"/>
                  </a:lnTo>
                  <a:lnTo>
                    <a:pt x="1357" y="27170"/>
                  </a:lnTo>
                  <a:lnTo>
                    <a:pt x="0" y="19812"/>
                  </a:lnTo>
                  <a:lnTo>
                    <a:pt x="1357" y="12215"/>
                  </a:lnTo>
                  <a:lnTo>
                    <a:pt x="5143" y="5905"/>
                  </a:lnTo>
                  <a:lnTo>
                    <a:pt x="10929" y="1595"/>
                  </a:lnTo>
                  <a:lnTo>
                    <a:pt x="18288" y="0"/>
                  </a:lnTo>
                  <a:lnTo>
                    <a:pt x="25003" y="1595"/>
                  </a:lnTo>
                  <a:lnTo>
                    <a:pt x="30860" y="5905"/>
                  </a:lnTo>
                  <a:lnTo>
                    <a:pt x="35004" y="12215"/>
                  </a:lnTo>
                  <a:lnTo>
                    <a:pt x="36576" y="19812"/>
                  </a:lnTo>
                  <a:lnTo>
                    <a:pt x="35004" y="27170"/>
                  </a:lnTo>
                  <a:lnTo>
                    <a:pt x="30861" y="32956"/>
                  </a:lnTo>
                  <a:lnTo>
                    <a:pt x="25003" y="36742"/>
                  </a:lnTo>
                  <a:lnTo>
                    <a:pt x="18288" y="3810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62" name="object 162"/>
            <p:cNvSpPr/>
            <p:nvPr/>
          </p:nvSpPr>
          <p:spPr>
            <a:xfrm>
              <a:off x="5949696" y="4363212"/>
              <a:ext cx="36830" cy="38100"/>
            </a:xfrm>
            <a:custGeom>
              <a:avLst/>
              <a:gdLst/>
              <a:ahLst/>
              <a:cxnLst/>
              <a:rect l="l" t="t" r="r" b="b"/>
              <a:pathLst>
                <a:path w="36829" h="38100">
                  <a:moveTo>
                    <a:pt x="0" y="19812"/>
                  </a:moveTo>
                  <a:lnTo>
                    <a:pt x="1357" y="12215"/>
                  </a:lnTo>
                  <a:lnTo>
                    <a:pt x="5143" y="5905"/>
                  </a:lnTo>
                  <a:lnTo>
                    <a:pt x="10929" y="1595"/>
                  </a:lnTo>
                  <a:lnTo>
                    <a:pt x="18288" y="0"/>
                  </a:lnTo>
                  <a:lnTo>
                    <a:pt x="25003" y="1595"/>
                  </a:lnTo>
                  <a:lnTo>
                    <a:pt x="30860" y="5905"/>
                  </a:lnTo>
                  <a:lnTo>
                    <a:pt x="35004" y="12215"/>
                  </a:lnTo>
                  <a:lnTo>
                    <a:pt x="36576" y="19812"/>
                  </a:lnTo>
                  <a:lnTo>
                    <a:pt x="35004" y="27170"/>
                  </a:lnTo>
                  <a:lnTo>
                    <a:pt x="30861" y="32956"/>
                  </a:lnTo>
                  <a:lnTo>
                    <a:pt x="25003" y="36742"/>
                  </a:lnTo>
                  <a:lnTo>
                    <a:pt x="18288" y="38100"/>
                  </a:lnTo>
                  <a:lnTo>
                    <a:pt x="10929" y="36742"/>
                  </a:lnTo>
                  <a:lnTo>
                    <a:pt x="5143" y="32956"/>
                  </a:lnTo>
                  <a:lnTo>
                    <a:pt x="1357" y="27170"/>
                  </a:lnTo>
                  <a:lnTo>
                    <a:pt x="0" y="19812"/>
                  </a:lnTo>
                </a:path>
              </a:pathLst>
            </a:custGeom>
            <a:ln w="9144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163" name="object 163"/>
          <p:cNvGrpSpPr/>
          <p:nvPr/>
        </p:nvGrpSpPr>
        <p:grpSpPr>
          <a:xfrm>
            <a:off x="13676457" y="4882897"/>
            <a:ext cx="105177" cy="48895"/>
            <a:chOff x="5945124" y="4882896"/>
            <a:chExt cx="45720" cy="48895"/>
          </a:xfrm>
        </p:grpSpPr>
        <p:sp>
          <p:nvSpPr>
            <p:cNvPr id="164" name="object 164"/>
            <p:cNvSpPr/>
            <p:nvPr/>
          </p:nvSpPr>
          <p:spPr>
            <a:xfrm>
              <a:off x="5949696" y="4887468"/>
              <a:ext cx="36830" cy="40005"/>
            </a:xfrm>
            <a:custGeom>
              <a:avLst/>
              <a:gdLst/>
              <a:ahLst/>
              <a:cxnLst/>
              <a:rect l="l" t="t" r="r" b="b"/>
              <a:pathLst>
                <a:path w="36829" h="40004">
                  <a:moveTo>
                    <a:pt x="18288" y="39624"/>
                  </a:moveTo>
                  <a:lnTo>
                    <a:pt x="10929" y="38028"/>
                  </a:lnTo>
                  <a:lnTo>
                    <a:pt x="5143" y="33718"/>
                  </a:lnTo>
                  <a:lnTo>
                    <a:pt x="1357" y="27408"/>
                  </a:lnTo>
                  <a:lnTo>
                    <a:pt x="0" y="19812"/>
                  </a:lnTo>
                  <a:lnTo>
                    <a:pt x="1357" y="12215"/>
                  </a:lnTo>
                  <a:lnTo>
                    <a:pt x="5143" y="5905"/>
                  </a:lnTo>
                  <a:lnTo>
                    <a:pt x="10929" y="1595"/>
                  </a:lnTo>
                  <a:lnTo>
                    <a:pt x="18288" y="0"/>
                  </a:lnTo>
                  <a:lnTo>
                    <a:pt x="25003" y="1595"/>
                  </a:lnTo>
                  <a:lnTo>
                    <a:pt x="30860" y="5905"/>
                  </a:lnTo>
                  <a:lnTo>
                    <a:pt x="35004" y="12215"/>
                  </a:lnTo>
                  <a:lnTo>
                    <a:pt x="36576" y="19812"/>
                  </a:lnTo>
                  <a:lnTo>
                    <a:pt x="35004" y="27408"/>
                  </a:lnTo>
                  <a:lnTo>
                    <a:pt x="30861" y="33718"/>
                  </a:lnTo>
                  <a:lnTo>
                    <a:pt x="25003" y="38028"/>
                  </a:lnTo>
                  <a:lnTo>
                    <a:pt x="18288" y="39624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65" name="object 165"/>
            <p:cNvSpPr/>
            <p:nvPr/>
          </p:nvSpPr>
          <p:spPr>
            <a:xfrm>
              <a:off x="5949696" y="4887468"/>
              <a:ext cx="36830" cy="40005"/>
            </a:xfrm>
            <a:custGeom>
              <a:avLst/>
              <a:gdLst/>
              <a:ahLst/>
              <a:cxnLst/>
              <a:rect l="l" t="t" r="r" b="b"/>
              <a:pathLst>
                <a:path w="36829" h="40004">
                  <a:moveTo>
                    <a:pt x="0" y="19812"/>
                  </a:moveTo>
                  <a:lnTo>
                    <a:pt x="1357" y="12215"/>
                  </a:lnTo>
                  <a:lnTo>
                    <a:pt x="5143" y="5905"/>
                  </a:lnTo>
                  <a:lnTo>
                    <a:pt x="10929" y="1595"/>
                  </a:lnTo>
                  <a:lnTo>
                    <a:pt x="18288" y="0"/>
                  </a:lnTo>
                  <a:lnTo>
                    <a:pt x="25003" y="1595"/>
                  </a:lnTo>
                  <a:lnTo>
                    <a:pt x="30860" y="5905"/>
                  </a:lnTo>
                  <a:lnTo>
                    <a:pt x="35004" y="12215"/>
                  </a:lnTo>
                  <a:lnTo>
                    <a:pt x="36576" y="19812"/>
                  </a:lnTo>
                  <a:lnTo>
                    <a:pt x="35004" y="27408"/>
                  </a:lnTo>
                  <a:lnTo>
                    <a:pt x="30861" y="33718"/>
                  </a:lnTo>
                  <a:lnTo>
                    <a:pt x="25003" y="38028"/>
                  </a:lnTo>
                  <a:lnTo>
                    <a:pt x="18288" y="39624"/>
                  </a:lnTo>
                  <a:lnTo>
                    <a:pt x="10929" y="38028"/>
                  </a:lnTo>
                  <a:lnTo>
                    <a:pt x="5143" y="33718"/>
                  </a:lnTo>
                  <a:lnTo>
                    <a:pt x="1357" y="27408"/>
                  </a:lnTo>
                  <a:lnTo>
                    <a:pt x="0" y="19812"/>
                  </a:lnTo>
                </a:path>
              </a:pathLst>
            </a:custGeom>
            <a:ln w="9144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166" name="object 166"/>
          <p:cNvGrpSpPr/>
          <p:nvPr/>
        </p:nvGrpSpPr>
        <p:grpSpPr>
          <a:xfrm>
            <a:off x="12628196" y="5509260"/>
            <a:ext cx="109559" cy="47625"/>
            <a:chOff x="5489447" y="5509259"/>
            <a:chExt cx="47625" cy="47625"/>
          </a:xfrm>
        </p:grpSpPr>
        <p:sp>
          <p:nvSpPr>
            <p:cNvPr id="167" name="object 167"/>
            <p:cNvSpPr/>
            <p:nvPr/>
          </p:nvSpPr>
          <p:spPr>
            <a:xfrm>
              <a:off x="5494019" y="5513831"/>
              <a:ext cx="38100" cy="38100"/>
            </a:xfrm>
            <a:custGeom>
              <a:avLst/>
              <a:gdLst/>
              <a:ahLst/>
              <a:cxnLst/>
              <a:rect l="l" t="t" r="r" b="b"/>
              <a:pathLst>
                <a:path w="38100" h="38100">
                  <a:moveTo>
                    <a:pt x="18288" y="38099"/>
                  </a:moveTo>
                  <a:lnTo>
                    <a:pt x="10929" y="36504"/>
                  </a:lnTo>
                  <a:lnTo>
                    <a:pt x="5143" y="32194"/>
                  </a:lnTo>
                  <a:lnTo>
                    <a:pt x="1357" y="25884"/>
                  </a:lnTo>
                  <a:lnTo>
                    <a:pt x="0" y="18287"/>
                  </a:lnTo>
                  <a:lnTo>
                    <a:pt x="1357" y="10929"/>
                  </a:lnTo>
                  <a:lnTo>
                    <a:pt x="5143" y="5143"/>
                  </a:lnTo>
                  <a:lnTo>
                    <a:pt x="10929" y="1357"/>
                  </a:lnTo>
                  <a:lnTo>
                    <a:pt x="18288" y="0"/>
                  </a:lnTo>
                  <a:lnTo>
                    <a:pt x="25884" y="1357"/>
                  </a:lnTo>
                  <a:lnTo>
                    <a:pt x="32194" y="5143"/>
                  </a:lnTo>
                  <a:lnTo>
                    <a:pt x="36504" y="10929"/>
                  </a:lnTo>
                  <a:lnTo>
                    <a:pt x="38100" y="18287"/>
                  </a:lnTo>
                  <a:lnTo>
                    <a:pt x="36504" y="25884"/>
                  </a:lnTo>
                  <a:lnTo>
                    <a:pt x="32194" y="32194"/>
                  </a:lnTo>
                  <a:lnTo>
                    <a:pt x="25884" y="36504"/>
                  </a:lnTo>
                  <a:lnTo>
                    <a:pt x="18288" y="38099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68" name="object 168"/>
            <p:cNvSpPr/>
            <p:nvPr/>
          </p:nvSpPr>
          <p:spPr>
            <a:xfrm>
              <a:off x="5494019" y="5513831"/>
              <a:ext cx="38100" cy="38100"/>
            </a:xfrm>
            <a:custGeom>
              <a:avLst/>
              <a:gdLst/>
              <a:ahLst/>
              <a:cxnLst/>
              <a:rect l="l" t="t" r="r" b="b"/>
              <a:pathLst>
                <a:path w="38100" h="38100">
                  <a:moveTo>
                    <a:pt x="0" y="18287"/>
                  </a:moveTo>
                  <a:lnTo>
                    <a:pt x="1357" y="10929"/>
                  </a:lnTo>
                  <a:lnTo>
                    <a:pt x="5143" y="5143"/>
                  </a:lnTo>
                  <a:lnTo>
                    <a:pt x="10929" y="1357"/>
                  </a:lnTo>
                  <a:lnTo>
                    <a:pt x="18288" y="0"/>
                  </a:lnTo>
                  <a:lnTo>
                    <a:pt x="25884" y="1357"/>
                  </a:lnTo>
                  <a:lnTo>
                    <a:pt x="32194" y="5143"/>
                  </a:lnTo>
                  <a:lnTo>
                    <a:pt x="36504" y="10929"/>
                  </a:lnTo>
                  <a:lnTo>
                    <a:pt x="38100" y="18287"/>
                  </a:lnTo>
                  <a:lnTo>
                    <a:pt x="36504" y="25884"/>
                  </a:lnTo>
                  <a:lnTo>
                    <a:pt x="32194" y="32194"/>
                  </a:lnTo>
                  <a:lnTo>
                    <a:pt x="25884" y="36504"/>
                  </a:lnTo>
                  <a:lnTo>
                    <a:pt x="18288" y="38099"/>
                  </a:lnTo>
                  <a:lnTo>
                    <a:pt x="10929" y="36504"/>
                  </a:lnTo>
                  <a:lnTo>
                    <a:pt x="5143" y="32194"/>
                  </a:lnTo>
                  <a:lnTo>
                    <a:pt x="1357" y="25884"/>
                  </a:lnTo>
                  <a:lnTo>
                    <a:pt x="0" y="18287"/>
                  </a:lnTo>
                </a:path>
              </a:pathLst>
            </a:custGeom>
            <a:ln w="9144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169" name="object 169"/>
          <p:cNvGrpSpPr/>
          <p:nvPr/>
        </p:nvGrpSpPr>
        <p:grpSpPr>
          <a:xfrm>
            <a:off x="14717704" y="5509260"/>
            <a:ext cx="112480" cy="47625"/>
            <a:chOff x="6397751" y="5509259"/>
            <a:chExt cx="48895" cy="47625"/>
          </a:xfrm>
        </p:grpSpPr>
        <p:sp>
          <p:nvSpPr>
            <p:cNvPr id="170" name="object 170"/>
            <p:cNvSpPr/>
            <p:nvPr/>
          </p:nvSpPr>
          <p:spPr>
            <a:xfrm>
              <a:off x="6402323" y="5513831"/>
              <a:ext cx="40005" cy="38100"/>
            </a:xfrm>
            <a:custGeom>
              <a:avLst/>
              <a:gdLst/>
              <a:ahLst/>
              <a:cxnLst/>
              <a:rect l="l" t="t" r="r" b="b"/>
              <a:pathLst>
                <a:path w="40004" h="38100">
                  <a:moveTo>
                    <a:pt x="19812" y="38099"/>
                  </a:moveTo>
                  <a:lnTo>
                    <a:pt x="12215" y="36504"/>
                  </a:lnTo>
                  <a:lnTo>
                    <a:pt x="5905" y="32194"/>
                  </a:lnTo>
                  <a:lnTo>
                    <a:pt x="1595" y="25884"/>
                  </a:lnTo>
                  <a:lnTo>
                    <a:pt x="0" y="18287"/>
                  </a:lnTo>
                  <a:lnTo>
                    <a:pt x="1595" y="10929"/>
                  </a:lnTo>
                  <a:lnTo>
                    <a:pt x="5905" y="5143"/>
                  </a:lnTo>
                  <a:lnTo>
                    <a:pt x="12215" y="1357"/>
                  </a:lnTo>
                  <a:lnTo>
                    <a:pt x="19812" y="0"/>
                  </a:lnTo>
                  <a:lnTo>
                    <a:pt x="27408" y="1357"/>
                  </a:lnTo>
                  <a:lnTo>
                    <a:pt x="33718" y="5143"/>
                  </a:lnTo>
                  <a:lnTo>
                    <a:pt x="38028" y="10929"/>
                  </a:lnTo>
                  <a:lnTo>
                    <a:pt x="39624" y="18287"/>
                  </a:lnTo>
                  <a:lnTo>
                    <a:pt x="38028" y="25884"/>
                  </a:lnTo>
                  <a:lnTo>
                    <a:pt x="33718" y="32194"/>
                  </a:lnTo>
                  <a:lnTo>
                    <a:pt x="27408" y="36504"/>
                  </a:lnTo>
                  <a:lnTo>
                    <a:pt x="19812" y="38099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71" name="object 171"/>
            <p:cNvSpPr/>
            <p:nvPr/>
          </p:nvSpPr>
          <p:spPr>
            <a:xfrm>
              <a:off x="6402323" y="5513831"/>
              <a:ext cx="40005" cy="38100"/>
            </a:xfrm>
            <a:custGeom>
              <a:avLst/>
              <a:gdLst/>
              <a:ahLst/>
              <a:cxnLst/>
              <a:rect l="l" t="t" r="r" b="b"/>
              <a:pathLst>
                <a:path w="40004" h="38100">
                  <a:moveTo>
                    <a:pt x="0" y="18287"/>
                  </a:moveTo>
                  <a:lnTo>
                    <a:pt x="1595" y="10929"/>
                  </a:lnTo>
                  <a:lnTo>
                    <a:pt x="5905" y="5143"/>
                  </a:lnTo>
                  <a:lnTo>
                    <a:pt x="12215" y="1357"/>
                  </a:lnTo>
                  <a:lnTo>
                    <a:pt x="19812" y="0"/>
                  </a:lnTo>
                  <a:lnTo>
                    <a:pt x="27408" y="1357"/>
                  </a:lnTo>
                  <a:lnTo>
                    <a:pt x="33718" y="5143"/>
                  </a:lnTo>
                  <a:lnTo>
                    <a:pt x="38028" y="10929"/>
                  </a:lnTo>
                  <a:lnTo>
                    <a:pt x="39624" y="18287"/>
                  </a:lnTo>
                  <a:lnTo>
                    <a:pt x="38028" y="25884"/>
                  </a:lnTo>
                  <a:lnTo>
                    <a:pt x="33718" y="32194"/>
                  </a:lnTo>
                  <a:lnTo>
                    <a:pt x="27408" y="36504"/>
                  </a:lnTo>
                  <a:lnTo>
                    <a:pt x="19812" y="38099"/>
                  </a:lnTo>
                  <a:lnTo>
                    <a:pt x="12215" y="36504"/>
                  </a:lnTo>
                  <a:lnTo>
                    <a:pt x="5905" y="32194"/>
                  </a:lnTo>
                  <a:lnTo>
                    <a:pt x="1595" y="25884"/>
                  </a:lnTo>
                  <a:lnTo>
                    <a:pt x="0" y="18287"/>
                  </a:lnTo>
                </a:path>
              </a:pathLst>
            </a:custGeom>
            <a:ln w="9144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172" name="object 172"/>
          <p:cNvGrpSpPr/>
          <p:nvPr/>
        </p:nvGrpSpPr>
        <p:grpSpPr>
          <a:xfrm>
            <a:off x="13869282" y="4696968"/>
            <a:ext cx="1427187" cy="304800"/>
            <a:chOff x="6028944" y="4696968"/>
            <a:chExt cx="620395" cy="304800"/>
          </a:xfrm>
        </p:grpSpPr>
        <p:pic>
          <p:nvPicPr>
            <p:cNvPr id="173" name="object 173"/>
            <p:cNvPicPr/>
            <p:nvPr/>
          </p:nvPicPr>
          <p:blipFill>
            <a:blip r:embed="rId22" cstate="print"/>
            <a:stretch>
              <a:fillRect/>
            </a:stretch>
          </p:blipFill>
          <p:spPr>
            <a:xfrm>
              <a:off x="6028944" y="4696968"/>
              <a:ext cx="620267" cy="251460"/>
            </a:xfrm>
            <a:prstGeom prst="rect">
              <a:avLst/>
            </a:prstGeom>
          </p:spPr>
        </p:pic>
        <p:pic>
          <p:nvPicPr>
            <p:cNvPr id="174" name="object 174"/>
            <p:cNvPicPr/>
            <p:nvPr/>
          </p:nvPicPr>
          <p:blipFill>
            <a:blip r:embed="rId23" cstate="print"/>
            <a:stretch>
              <a:fillRect/>
            </a:stretch>
          </p:blipFill>
          <p:spPr>
            <a:xfrm>
              <a:off x="6181344" y="4803648"/>
              <a:ext cx="329183" cy="198119"/>
            </a:xfrm>
            <a:prstGeom prst="rect">
              <a:avLst/>
            </a:prstGeom>
          </p:spPr>
        </p:pic>
      </p:grpSp>
      <p:sp>
        <p:nvSpPr>
          <p:cNvPr id="175" name="object 175"/>
          <p:cNvSpPr/>
          <p:nvPr/>
        </p:nvSpPr>
        <p:spPr>
          <a:xfrm>
            <a:off x="15822057" y="4383023"/>
            <a:ext cx="522959" cy="0"/>
          </a:xfrm>
          <a:custGeom>
            <a:avLst/>
            <a:gdLst/>
            <a:ahLst/>
            <a:cxnLst/>
            <a:rect l="l" t="t" r="r" b="b"/>
            <a:pathLst>
              <a:path w="227329">
                <a:moveTo>
                  <a:pt x="0" y="0"/>
                </a:moveTo>
                <a:lnTo>
                  <a:pt x="227075" y="0"/>
                </a:lnTo>
              </a:path>
            </a:pathLst>
          </a:custGeom>
          <a:ln w="1524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6" name="object 176"/>
          <p:cNvSpPr/>
          <p:nvPr/>
        </p:nvSpPr>
        <p:spPr>
          <a:xfrm>
            <a:off x="10717488" y="4381500"/>
            <a:ext cx="333059" cy="0"/>
          </a:xfrm>
          <a:custGeom>
            <a:avLst/>
            <a:gdLst/>
            <a:ahLst/>
            <a:cxnLst/>
            <a:rect l="l" t="t" r="r" b="b"/>
            <a:pathLst>
              <a:path w="144779">
                <a:moveTo>
                  <a:pt x="0" y="0"/>
                </a:moveTo>
                <a:lnTo>
                  <a:pt x="144780" y="0"/>
                </a:lnTo>
              </a:path>
            </a:pathLst>
          </a:custGeom>
          <a:ln w="9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7" name="object 177"/>
          <p:cNvSpPr/>
          <p:nvPr/>
        </p:nvSpPr>
        <p:spPr>
          <a:xfrm>
            <a:off x="10706974" y="4514088"/>
            <a:ext cx="4382" cy="53340"/>
          </a:xfrm>
          <a:custGeom>
            <a:avLst/>
            <a:gdLst/>
            <a:ahLst/>
            <a:cxnLst/>
            <a:rect l="l" t="t" r="r" b="b"/>
            <a:pathLst>
              <a:path w="1904" h="53339">
                <a:moveTo>
                  <a:pt x="0" y="0"/>
                </a:moveTo>
                <a:lnTo>
                  <a:pt x="0" y="10667"/>
                </a:lnTo>
                <a:lnTo>
                  <a:pt x="1523" y="10667"/>
                </a:lnTo>
                <a:lnTo>
                  <a:pt x="1523" y="53339"/>
                </a:lnTo>
                <a:lnTo>
                  <a:pt x="0" y="53339"/>
                </a:lnTo>
              </a:path>
            </a:pathLst>
          </a:custGeom>
          <a:ln w="9143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8" name="object 178"/>
          <p:cNvSpPr/>
          <p:nvPr/>
        </p:nvSpPr>
        <p:spPr>
          <a:xfrm>
            <a:off x="9960219" y="4386073"/>
            <a:ext cx="0" cy="10795"/>
          </a:xfrm>
          <a:custGeom>
            <a:avLst/>
            <a:gdLst/>
            <a:ahLst/>
            <a:cxnLst/>
            <a:rect l="l" t="t" r="r" b="b"/>
            <a:pathLst>
              <a:path h="10795">
                <a:moveTo>
                  <a:pt x="-4572" y="5333"/>
                </a:moveTo>
                <a:lnTo>
                  <a:pt x="4572" y="5333"/>
                </a:lnTo>
              </a:path>
            </a:pathLst>
          </a:custGeom>
          <a:ln w="10667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grpSp>
        <p:nvGrpSpPr>
          <p:cNvPr id="179" name="object 179"/>
          <p:cNvGrpSpPr/>
          <p:nvPr/>
        </p:nvGrpSpPr>
        <p:grpSpPr>
          <a:xfrm>
            <a:off x="9949700" y="4379976"/>
            <a:ext cx="761069" cy="204470"/>
            <a:chOff x="4325111" y="4379976"/>
            <a:chExt cx="330835" cy="204470"/>
          </a:xfrm>
        </p:grpSpPr>
        <p:sp>
          <p:nvSpPr>
            <p:cNvPr id="180" name="object 180"/>
            <p:cNvSpPr/>
            <p:nvPr/>
          </p:nvSpPr>
          <p:spPr>
            <a:xfrm>
              <a:off x="4329683" y="4552188"/>
              <a:ext cx="245745" cy="27940"/>
            </a:xfrm>
            <a:custGeom>
              <a:avLst/>
              <a:gdLst/>
              <a:ahLst/>
              <a:cxnLst/>
              <a:rect l="l" t="t" r="r" b="b"/>
              <a:pathLst>
                <a:path w="245745" h="27939">
                  <a:moveTo>
                    <a:pt x="82296" y="27431"/>
                  </a:moveTo>
                  <a:lnTo>
                    <a:pt x="245364" y="27431"/>
                  </a:lnTo>
                  <a:lnTo>
                    <a:pt x="245364" y="0"/>
                  </a:lnTo>
                  <a:lnTo>
                    <a:pt x="82296" y="0"/>
                  </a:lnTo>
                  <a:lnTo>
                    <a:pt x="82296" y="27431"/>
                  </a:lnTo>
                  <a:close/>
                </a:path>
                <a:path w="245745" h="27939">
                  <a:moveTo>
                    <a:pt x="0" y="16763"/>
                  </a:moveTo>
                  <a:lnTo>
                    <a:pt x="80772" y="16763"/>
                  </a:lnTo>
                </a:path>
              </a:pathLst>
            </a:custGeom>
            <a:ln w="9144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81" name="object 181"/>
            <p:cNvSpPr/>
            <p:nvPr/>
          </p:nvSpPr>
          <p:spPr>
            <a:xfrm>
              <a:off x="4491228" y="4460748"/>
              <a:ext cx="82550" cy="41275"/>
            </a:xfrm>
            <a:custGeom>
              <a:avLst/>
              <a:gdLst/>
              <a:ahLst/>
              <a:cxnLst/>
              <a:rect l="l" t="t" r="r" b="b"/>
              <a:pathLst>
                <a:path w="82550" h="41275">
                  <a:moveTo>
                    <a:pt x="82296" y="41148"/>
                  </a:moveTo>
                  <a:lnTo>
                    <a:pt x="82296" y="33528"/>
                  </a:lnTo>
                  <a:lnTo>
                    <a:pt x="80772" y="27432"/>
                  </a:lnTo>
                  <a:lnTo>
                    <a:pt x="51816" y="1524"/>
                  </a:lnTo>
                  <a:lnTo>
                    <a:pt x="44196" y="0"/>
                  </a:lnTo>
                  <a:lnTo>
                    <a:pt x="38100" y="0"/>
                  </a:lnTo>
                  <a:lnTo>
                    <a:pt x="32004" y="1524"/>
                  </a:lnTo>
                  <a:lnTo>
                    <a:pt x="24384" y="3048"/>
                  </a:lnTo>
                  <a:lnTo>
                    <a:pt x="1524" y="33528"/>
                  </a:lnTo>
                  <a:lnTo>
                    <a:pt x="0" y="41148"/>
                  </a:lnTo>
                </a:path>
              </a:pathLst>
            </a:custGeom>
            <a:ln w="9144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82" name="object 182"/>
            <p:cNvSpPr/>
            <p:nvPr/>
          </p:nvSpPr>
          <p:spPr>
            <a:xfrm>
              <a:off x="4329684" y="4460748"/>
              <a:ext cx="81280" cy="41275"/>
            </a:xfrm>
            <a:custGeom>
              <a:avLst/>
              <a:gdLst/>
              <a:ahLst/>
              <a:cxnLst/>
              <a:rect l="l" t="t" r="r" b="b"/>
              <a:pathLst>
                <a:path w="81279" h="41275">
                  <a:moveTo>
                    <a:pt x="80772" y="41148"/>
                  </a:moveTo>
                  <a:lnTo>
                    <a:pt x="60960" y="6096"/>
                  </a:lnTo>
                  <a:lnTo>
                    <a:pt x="48768" y="1524"/>
                  </a:lnTo>
                  <a:lnTo>
                    <a:pt x="42672" y="0"/>
                  </a:lnTo>
                  <a:lnTo>
                    <a:pt x="36576" y="0"/>
                  </a:lnTo>
                  <a:lnTo>
                    <a:pt x="30480" y="1524"/>
                  </a:lnTo>
                  <a:lnTo>
                    <a:pt x="1524" y="27432"/>
                  </a:lnTo>
                  <a:lnTo>
                    <a:pt x="0" y="33528"/>
                  </a:lnTo>
                  <a:lnTo>
                    <a:pt x="0" y="41148"/>
                  </a:lnTo>
                </a:path>
              </a:pathLst>
            </a:custGeom>
            <a:ln w="9144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83" name="object 183"/>
            <p:cNvSpPr/>
            <p:nvPr/>
          </p:nvSpPr>
          <p:spPr>
            <a:xfrm>
              <a:off x="4410455" y="4460748"/>
              <a:ext cx="81280" cy="41275"/>
            </a:xfrm>
            <a:custGeom>
              <a:avLst/>
              <a:gdLst/>
              <a:ahLst/>
              <a:cxnLst/>
              <a:rect l="l" t="t" r="r" b="b"/>
              <a:pathLst>
                <a:path w="81279" h="41275">
                  <a:moveTo>
                    <a:pt x="80772" y="41148"/>
                  </a:moveTo>
                  <a:lnTo>
                    <a:pt x="80772" y="33528"/>
                  </a:lnTo>
                  <a:lnTo>
                    <a:pt x="79248" y="27432"/>
                  </a:lnTo>
                  <a:lnTo>
                    <a:pt x="44196" y="0"/>
                  </a:lnTo>
                  <a:lnTo>
                    <a:pt x="36576" y="0"/>
                  </a:lnTo>
                  <a:lnTo>
                    <a:pt x="1524" y="27432"/>
                  </a:lnTo>
                  <a:lnTo>
                    <a:pt x="0" y="33528"/>
                  </a:lnTo>
                  <a:lnTo>
                    <a:pt x="0" y="41148"/>
                  </a:lnTo>
                </a:path>
              </a:pathLst>
            </a:custGeom>
            <a:ln w="9144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84" name="object 184"/>
            <p:cNvSpPr/>
            <p:nvPr/>
          </p:nvSpPr>
          <p:spPr>
            <a:xfrm>
              <a:off x="4325111" y="4508753"/>
              <a:ext cx="253365" cy="0"/>
            </a:xfrm>
            <a:custGeom>
              <a:avLst/>
              <a:gdLst/>
              <a:ahLst/>
              <a:cxnLst/>
              <a:rect l="l" t="t" r="r" b="b"/>
              <a:pathLst>
                <a:path w="253364">
                  <a:moveTo>
                    <a:pt x="243840" y="0"/>
                  </a:moveTo>
                  <a:lnTo>
                    <a:pt x="252984" y="0"/>
                  </a:lnTo>
                </a:path>
                <a:path w="253364">
                  <a:moveTo>
                    <a:pt x="161543" y="0"/>
                  </a:moveTo>
                  <a:lnTo>
                    <a:pt x="170687" y="0"/>
                  </a:lnTo>
                </a:path>
                <a:path w="253364">
                  <a:moveTo>
                    <a:pt x="80772" y="0"/>
                  </a:moveTo>
                  <a:lnTo>
                    <a:pt x="89916" y="0"/>
                  </a:lnTo>
                </a:path>
                <a:path w="253364">
                  <a:moveTo>
                    <a:pt x="0" y="0"/>
                  </a:moveTo>
                  <a:lnTo>
                    <a:pt x="9144" y="0"/>
                  </a:lnTo>
                </a:path>
              </a:pathLst>
            </a:custGeom>
            <a:ln w="1371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85" name="object 185"/>
            <p:cNvSpPr/>
            <p:nvPr/>
          </p:nvSpPr>
          <p:spPr>
            <a:xfrm>
              <a:off x="4410456" y="4398264"/>
              <a:ext cx="163195" cy="41275"/>
            </a:xfrm>
            <a:custGeom>
              <a:avLst/>
              <a:gdLst/>
              <a:ahLst/>
              <a:cxnLst/>
              <a:rect l="l" t="t" r="r" b="b"/>
              <a:pathLst>
                <a:path w="163195" h="41275">
                  <a:moveTo>
                    <a:pt x="0" y="0"/>
                  </a:moveTo>
                  <a:lnTo>
                    <a:pt x="0" y="7620"/>
                  </a:lnTo>
                  <a:lnTo>
                    <a:pt x="1524" y="13716"/>
                  </a:lnTo>
                  <a:lnTo>
                    <a:pt x="36576" y="41148"/>
                  </a:lnTo>
                  <a:lnTo>
                    <a:pt x="44195" y="41148"/>
                  </a:lnTo>
                  <a:lnTo>
                    <a:pt x="79248" y="13716"/>
                  </a:lnTo>
                  <a:lnTo>
                    <a:pt x="80772" y="7620"/>
                  </a:lnTo>
                  <a:lnTo>
                    <a:pt x="80772" y="0"/>
                  </a:lnTo>
                  <a:lnTo>
                    <a:pt x="82296" y="7620"/>
                  </a:lnTo>
                  <a:lnTo>
                    <a:pt x="112775" y="39624"/>
                  </a:lnTo>
                  <a:lnTo>
                    <a:pt x="118872" y="41148"/>
                  </a:lnTo>
                  <a:lnTo>
                    <a:pt x="124968" y="41148"/>
                  </a:lnTo>
                  <a:lnTo>
                    <a:pt x="132588" y="39624"/>
                  </a:lnTo>
                  <a:lnTo>
                    <a:pt x="161543" y="13716"/>
                  </a:lnTo>
                  <a:lnTo>
                    <a:pt x="163068" y="7620"/>
                  </a:lnTo>
                  <a:lnTo>
                    <a:pt x="163068" y="0"/>
                  </a:lnTo>
                </a:path>
              </a:pathLst>
            </a:custGeom>
            <a:ln w="9144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86" name="object 186"/>
            <p:cNvSpPr/>
            <p:nvPr/>
          </p:nvSpPr>
          <p:spPr>
            <a:xfrm>
              <a:off x="4329683" y="4384548"/>
              <a:ext cx="81280" cy="55244"/>
            </a:xfrm>
            <a:custGeom>
              <a:avLst/>
              <a:gdLst/>
              <a:ahLst/>
              <a:cxnLst/>
              <a:rect l="l" t="t" r="r" b="b"/>
              <a:pathLst>
                <a:path w="81279" h="55245">
                  <a:moveTo>
                    <a:pt x="0" y="13715"/>
                  </a:moveTo>
                  <a:lnTo>
                    <a:pt x="0" y="21335"/>
                  </a:lnTo>
                  <a:lnTo>
                    <a:pt x="1524" y="27431"/>
                  </a:lnTo>
                  <a:lnTo>
                    <a:pt x="30480" y="53339"/>
                  </a:lnTo>
                  <a:lnTo>
                    <a:pt x="36576" y="54863"/>
                  </a:lnTo>
                  <a:lnTo>
                    <a:pt x="42672" y="54863"/>
                  </a:lnTo>
                  <a:lnTo>
                    <a:pt x="48768" y="53339"/>
                  </a:lnTo>
                  <a:lnTo>
                    <a:pt x="56387" y="51815"/>
                  </a:lnTo>
                  <a:lnTo>
                    <a:pt x="79248" y="21335"/>
                  </a:lnTo>
                  <a:lnTo>
                    <a:pt x="80772" y="13715"/>
                  </a:lnTo>
                  <a:lnTo>
                    <a:pt x="80772" y="0"/>
                  </a:lnTo>
                </a:path>
              </a:pathLst>
            </a:custGeom>
            <a:ln w="9144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87" name="object 187"/>
            <p:cNvSpPr/>
            <p:nvPr/>
          </p:nvSpPr>
          <p:spPr>
            <a:xfrm>
              <a:off x="4491227" y="4384548"/>
              <a:ext cx="0" cy="13970"/>
            </a:xfrm>
            <a:custGeom>
              <a:avLst/>
              <a:gdLst/>
              <a:ahLst/>
              <a:cxnLst/>
              <a:rect l="l" t="t" r="r" b="b"/>
              <a:pathLst>
                <a:path h="13970">
                  <a:moveTo>
                    <a:pt x="-4572" y="6858"/>
                  </a:moveTo>
                  <a:lnTo>
                    <a:pt x="4572" y="6858"/>
                  </a:lnTo>
                </a:path>
              </a:pathLst>
            </a:custGeom>
            <a:ln w="13716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88" name="object 188"/>
            <p:cNvSpPr/>
            <p:nvPr/>
          </p:nvSpPr>
          <p:spPr>
            <a:xfrm>
              <a:off x="4568952" y="4384548"/>
              <a:ext cx="9525" cy="13970"/>
            </a:xfrm>
            <a:custGeom>
              <a:avLst/>
              <a:gdLst/>
              <a:ahLst/>
              <a:cxnLst/>
              <a:rect l="l" t="t" r="r" b="b"/>
              <a:pathLst>
                <a:path w="9525" h="13970">
                  <a:moveTo>
                    <a:pt x="0" y="13716"/>
                  </a:moveTo>
                  <a:lnTo>
                    <a:pt x="9144" y="13716"/>
                  </a:lnTo>
                  <a:lnTo>
                    <a:pt x="9144" y="0"/>
                  </a:lnTo>
                  <a:lnTo>
                    <a:pt x="0" y="0"/>
                  </a:lnTo>
                  <a:lnTo>
                    <a:pt x="0" y="13716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89" name="object 189"/>
            <p:cNvSpPr/>
            <p:nvPr/>
          </p:nvSpPr>
          <p:spPr>
            <a:xfrm>
              <a:off x="4576572" y="4567427"/>
              <a:ext cx="79375" cy="0"/>
            </a:xfrm>
            <a:custGeom>
              <a:avLst/>
              <a:gdLst/>
              <a:ahLst/>
              <a:cxnLst/>
              <a:rect l="l" t="t" r="r" b="b"/>
              <a:pathLst>
                <a:path w="79375">
                  <a:moveTo>
                    <a:pt x="0" y="0"/>
                  </a:moveTo>
                  <a:lnTo>
                    <a:pt x="79247" y="0"/>
                  </a:lnTo>
                </a:path>
              </a:pathLst>
            </a:custGeom>
            <a:ln w="9144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190" name="object 190"/>
          <p:cNvSpPr/>
          <p:nvPr/>
        </p:nvSpPr>
        <p:spPr>
          <a:xfrm>
            <a:off x="9564055" y="4386072"/>
            <a:ext cx="239567" cy="135890"/>
          </a:xfrm>
          <a:custGeom>
            <a:avLst/>
            <a:gdLst/>
            <a:ahLst/>
            <a:cxnLst/>
            <a:rect l="l" t="t" r="r" b="b"/>
            <a:pathLst>
              <a:path w="104139" h="135889">
                <a:moveTo>
                  <a:pt x="51816" y="68579"/>
                </a:moveTo>
                <a:lnTo>
                  <a:pt x="51816" y="0"/>
                </a:lnTo>
              </a:path>
              <a:path w="104139" h="135889">
                <a:moveTo>
                  <a:pt x="12191" y="102108"/>
                </a:moveTo>
                <a:lnTo>
                  <a:pt x="91439" y="102108"/>
                </a:lnTo>
              </a:path>
              <a:path w="104139" h="135889">
                <a:moveTo>
                  <a:pt x="25908" y="135635"/>
                </a:moveTo>
                <a:lnTo>
                  <a:pt x="77724" y="135635"/>
                </a:lnTo>
              </a:path>
              <a:path w="104139" h="135889">
                <a:moveTo>
                  <a:pt x="0" y="68579"/>
                </a:moveTo>
                <a:lnTo>
                  <a:pt x="103631" y="68579"/>
                </a:lnTo>
              </a:path>
            </a:pathLst>
          </a:custGeom>
          <a:ln w="9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grpSp>
        <p:nvGrpSpPr>
          <p:cNvPr id="191" name="object 191"/>
          <p:cNvGrpSpPr/>
          <p:nvPr/>
        </p:nvGrpSpPr>
        <p:grpSpPr>
          <a:xfrm>
            <a:off x="10510643" y="4383023"/>
            <a:ext cx="207432" cy="128270"/>
            <a:chOff x="4568952" y="4383023"/>
            <a:chExt cx="90170" cy="128270"/>
          </a:xfrm>
        </p:grpSpPr>
        <p:sp>
          <p:nvSpPr>
            <p:cNvPr id="192" name="object 192"/>
            <p:cNvSpPr/>
            <p:nvPr/>
          </p:nvSpPr>
          <p:spPr>
            <a:xfrm>
              <a:off x="4573524" y="4396739"/>
              <a:ext cx="81280" cy="41275"/>
            </a:xfrm>
            <a:custGeom>
              <a:avLst/>
              <a:gdLst/>
              <a:ahLst/>
              <a:cxnLst/>
              <a:rect l="l" t="t" r="r" b="b"/>
              <a:pathLst>
                <a:path w="81279" h="41275">
                  <a:moveTo>
                    <a:pt x="0" y="0"/>
                  </a:moveTo>
                  <a:lnTo>
                    <a:pt x="0" y="7620"/>
                  </a:lnTo>
                  <a:lnTo>
                    <a:pt x="1524" y="13716"/>
                  </a:lnTo>
                  <a:lnTo>
                    <a:pt x="36576" y="41148"/>
                  </a:lnTo>
                  <a:lnTo>
                    <a:pt x="44195" y="41148"/>
                  </a:lnTo>
                  <a:lnTo>
                    <a:pt x="79248" y="13716"/>
                  </a:lnTo>
                  <a:lnTo>
                    <a:pt x="80772" y="7620"/>
                  </a:lnTo>
                  <a:lnTo>
                    <a:pt x="80772" y="0"/>
                  </a:lnTo>
                </a:path>
              </a:pathLst>
            </a:custGeom>
            <a:ln w="9144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93" name="object 193"/>
            <p:cNvSpPr/>
            <p:nvPr/>
          </p:nvSpPr>
          <p:spPr>
            <a:xfrm>
              <a:off x="4568952" y="4383023"/>
              <a:ext cx="9525" cy="13970"/>
            </a:xfrm>
            <a:custGeom>
              <a:avLst/>
              <a:gdLst/>
              <a:ahLst/>
              <a:cxnLst/>
              <a:rect l="l" t="t" r="r" b="b"/>
              <a:pathLst>
                <a:path w="9525" h="13970">
                  <a:moveTo>
                    <a:pt x="0" y="13716"/>
                  </a:moveTo>
                  <a:lnTo>
                    <a:pt x="9144" y="13716"/>
                  </a:lnTo>
                  <a:lnTo>
                    <a:pt x="9144" y="0"/>
                  </a:lnTo>
                  <a:lnTo>
                    <a:pt x="0" y="0"/>
                  </a:lnTo>
                  <a:lnTo>
                    <a:pt x="0" y="13716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94" name="object 194"/>
            <p:cNvSpPr/>
            <p:nvPr/>
          </p:nvSpPr>
          <p:spPr>
            <a:xfrm>
              <a:off x="4654296" y="4383023"/>
              <a:ext cx="0" cy="13970"/>
            </a:xfrm>
            <a:custGeom>
              <a:avLst/>
              <a:gdLst/>
              <a:ahLst/>
              <a:cxnLst/>
              <a:rect l="l" t="t" r="r" b="b"/>
              <a:pathLst>
                <a:path h="13970">
                  <a:moveTo>
                    <a:pt x="-4572" y="6858"/>
                  </a:moveTo>
                  <a:lnTo>
                    <a:pt x="4572" y="6858"/>
                  </a:lnTo>
                </a:path>
              </a:pathLst>
            </a:custGeom>
            <a:ln w="13716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95" name="object 195"/>
            <p:cNvSpPr/>
            <p:nvPr/>
          </p:nvSpPr>
          <p:spPr>
            <a:xfrm>
              <a:off x="4573524" y="4460748"/>
              <a:ext cx="81280" cy="41275"/>
            </a:xfrm>
            <a:custGeom>
              <a:avLst/>
              <a:gdLst/>
              <a:ahLst/>
              <a:cxnLst/>
              <a:rect l="l" t="t" r="r" b="b"/>
              <a:pathLst>
                <a:path w="81279" h="41275">
                  <a:moveTo>
                    <a:pt x="80772" y="41148"/>
                  </a:moveTo>
                  <a:lnTo>
                    <a:pt x="80772" y="33528"/>
                  </a:lnTo>
                  <a:lnTo>
                    <a:pt x="79248" y="27432"/>
                  </a:lnTo>
                  <a:lnTo>
                    <a:pt x="44196" y="0"/>
                  </a:lnTo>
                  <a:lnTo>
                    <a:pt x="36576" y="0"/>
                  </a:lnTo>
                  <a:lnTo>
                    <a:pt x="1524" y="27432"/>
                  </a:lnTo>
                  <a:lnTo>
                    <a:pt x="0" y="33528"/>
                  </a:lnTo>
                  <a:lnTo>
                    <a:pt x="0" y="41148"/>
                  </a:lnTo>
                </a:path>
              </a:pathLst>
            </a:custGeom>
            <a:ln w="9144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96" name="object 196"/>
            <p:cNvSpPr/>
            <p:nvPr/>
          </p:nvSpPr>
          <p:spPr>
            <a:xfrm>
              <a:off x="4654296" y="4497323"/>
              <a:ext cx="0" cy="13970"/>
            </a:xfrm>
            <a:custGeom>
              <a:avLst/>
              <a:gdLst/>
              <a:ahLst/>
              <a:cxnLst/>
              <a:rect l="l" t="t" r="r" b="b"/>
              <a:pathLst>
                <a:path h="13970">
                  <a:moveTo>
                    <a:pt x="-4572" y="6858"/>
                  </a:moveTo>
                  <a:lnTo>
                    <a:pt x="4572" y="6858"/>
                  </a:lnTo>
                </a:path>
              </a:pathLst>
            </a:custGeom>
            <a:ln w="13716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197" name="object 197"/>
          <p:cNvSpPr/>
          <p:nvPr/>
        </p:nvSpPr>
        <p:spPr>
          <a:xfrm>
            <a:off x="9956712" y="4497324"/>
            <a:ext cx="4382" cy="70485"/>
          </a:xfrm>
          <a:custGeom>
            <a:avLst/>
            <a:gdLst/>
            <a:ahLst/>
            <a:cxnLst/>
            <a:rect l="l" t="t" r="r" b="b"/>
            <a:pathLst>
              <a:path w="1904" h="70485">
                <a:moveTo>
                  <a:pt x="1524" y="0"/>
                </a:moveTo>
                <a:lnTo>
                  <a:pt x="1524" y="16764"/>
                </a:lnTo>
                <a:lnTo>
                  <a:pt x="0" y="16764"/>
                </a:lnTo>
                <a:lnTo>
                  <a:pt x="0" y="70103"/>
                </a:lnTo>
              </a:path>
            </a:pathLst>
          </a:custGeom>
          <a:ln w="9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8" name="object 198"/>
          <p:cNvSpPr/>
          <p:nvPr/>
        </p:nvSpPr>
        <p:spPr>
          <a:xfrm>
            <a:off x="9683254" y="4384547"/>
            <a:ext cx="274628" cy="0"/>
          </a:xfrm>
          <a:custGeom>
            <a:avLst/>
            <a:gdLst/>
            <a:ahLst/>
            <a:cxnLst/>
            <a:rect l="l" t="t" r="r" b="b"/>
            <a:pathLst>
              <a:path w="119379">
                <a:moveTo>
                  <a:pt x="118871" y="0"/>
                </a:moveTo>
                <a:lnTo>
                  <a:pt x="0" y="0"/>
                </a:lnTo>
              </a:path>
            </a:pathLst>
          </a:custGeom>
          <a:ln w="9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grpSp>
        <p:nvGrpSpPr>
          <p:cNvPr id="199" name="object 199"/>
          <p:cNvGrpSpPr/>
          <p:nvPr/>
        </p:nvGrpSpPr>
        <p:grpSpPr>
          <a:xfrm>
            <a:off x="11702643" y="4219956"/>
            <a:ext cx="743540" cy="321945"/>
            <a:chOff x="5087111" y="4219955"/>
            <a:chExt cx="323215" cy="321945"/>
          </a:xfrm>
        </p:grpSpPr>
        <p:sp>
          <p:nvSpPr>
            <p:cNvPr id="200" name="object 200"/>
            <p:cNvSpPr/>
            <p:nvPr/>
          </p:nvSpPr>
          <p:spPr>
            <a:xfrm>
              <a:off x="5094731" y="4227575"/>
              <a:ext cx="307975" cy="306705"/>
            </a:xfrm>
            <a:custGeom>
              <a:avLst/>
              <a:gdLst/>
              <a:ahLst/>
              <a:cxnLst/>
              <a:rect l="l" t="t" r="r" b="b"/>
              <a:pathLst>
                <a:path w="307975" h="306704">
                  <a:moveTo>
                    <a:pt x="0" y="152400"/>
                  </a:moveTo>
                  <a:lnTo>
                    <a:pt x="7973" y="103778"/>
                  </a:lnTo>
                  <a:lnTo>
                    <a:pt x="30138" y="61886"/>
                  </a:lnTo>
                  <a:lnTo>
                    <a:pt x="63861" y="29065"/>
                  </a:lnTo>
                  <a:lnTo>
                    <a:pt x="106509" y="7656"/>
                  </a:lnTo>
                  <a:lnTo>
                    <a:pt x="155448" y="0"/>
                  </a:lnTo>
                  <a:lnTo>
                    <a:pt x="203484" y="7656"/>
                  </a:lnTo>
                  <a:lnTo>
                    <a:pt x="245303" y="29065"/>
                  </a:lnTo>
                  <a:lnTo>
                    <a:pt x="278343" y="61886"/>
                  </a:lnTo>
                  <a:lnTo>
                    <a:pt x="300045" y="103778"/>
                  </a:lnTo>
                  <a:lnTo>
                    <a:pt x="307848" y="152400"/>
                  </a:lnTo>
                  <a:lnTo>
                    <a:pt x="300045" y="201180"/>
                  </a:lnTo>
                  <a:lnTo>
                    <a:pt x="278343" y="243449"/>
                  </a:lnTo>
                  <a:lnTo>
                    <a:pt x="245303" y="276721"/>
                  </a:lnTo>
                  <a:lnTo>
                    <a:pt x="203484" y="298508"/>
                  </a:lnTo>
                  <a:lnTo>
                    <a:pt x="155448" y="306324"/>
                  </a:lnTo>
                  <a:lnTo>
                    <a:pt x="106509" y="298508"/>
                  </a:lnTo>
                  <a:lnTo>
                    <a:pt x="63861" y="276721"/>
                  </a:lnTo>
                  <a:lnTo>
                    <a:pt x="30138" y="243449"/>
                  </a:lnTo>
                  <a:lnTo>
                    <a:pt x="7973" y="201180"/>
                  </a:lnTo>
                  <a:lnTo>
                    <a:pt x="0" y="152400"/>
                  </a:lnTo>
                </a:path>
              </a:pathLst>
            </a:custGeom>
            <a:ln w="1524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201" name="object 201"/>
            <p:cNvPicPr/>
            <p:nvPr/>
          </p:nvPicPr>
          <p:blipFill>
            <a:blip r:embed="rId24" cstate="print"/>
            <a:stretch>
              <a:fillRect/>
            </a:stretch>
          </p:blipFill>
          <p:spPr>
            <a:xfrm>
              <a:off x="5152644" y="4334256"/>
              <a:ext cx="193547" cy="89916"/>
            </a:xfrm>
            <a:prstGeom prst="rect">
              <a:avLst/>
            </a:prstGeom>
          </p:spPr>
        </p:pic>
      </p:grpSp>
      <p:sp>
        <p:nvSpPr>
          <p:cNvPr id="202" name="object 202"/>
          <p:cNvSpPr/>
          <p:nvPr/>
        </p:nvSpPr>
        <p:spPr>
          <a:xfrm>
            <a:off x="1444422" y="9413748"/>
            <a:ext cx="15051933" cy="9525"/>
          </a:xfrm>
          <a:custGeom>
            <a:avLst/>
            <a:gdLst/>
            <a:ahLst/>
            <a:cxnLst/>
            <a:rect l="l" t="t" r="r" b="b"/>
            <a:pathLst>
              <a:path w="6543040" h="9525">
                <a:moveTo>
                  <a:pt x="6542531" y="9144"/>
                </a:moveTo>
                <a:lnTo>
                  <a:pt x="0" y="9144"/>
                </a:lnTo>
                <a:lnTo>
                  <a:pt x="0" y="0"/>
                </a:lnTo>
                <a:lnTo>
                  <a:pt x="6542531" y="0"/>
                </a:lnTo>
                <a:lnTo>
                  <a:pt x="6542531" y="9144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3" name="object 203"/>
          <p:cNvSpPr txBox="1"/>
          <p:nvPr/>
        </p:nvSpPr>
        <p:spPr>
          <a:xfrm>
            <a:off x="1415188" y="349008"/>
            <a:ext cx="192824" cy="135935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sz="800" spc="10" dirty="0">
                <a:latin typeface="Microsoft Sans Serif"/>
                <a:cs typeface="Microsoft Sans Serif"/>
              </a:rPr>
              <a:t>2</a:t>
            </a:r>
            <a:endParaRPr sz="800">
              <a:latin typeface="Microsoft Sans Serif"/>
              <a:cs typeface="Microsoft Sans Serif"/>
            </a:endParaRPr>
          </a:p>
        </p:txBody>
      </p:sp>
      <p:sp>
        <p:nvSpPr>
          <p:cNvPr id="204" name="object 204"/>
          <p:cNvSpPr txBox="1"/>
          <p:nvPr/>
        </p:nvSpPr>
        <p:spPr>
          <a:xfrm>
            <a:off x="1415217" y="637025"/>
            <a:ext cx="7264486" cy="746615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759460">
              <a:lnSpc>
                <a:spcPct val="100000"/>
              </a:lnSpc>
              <a:spcBef>
                <a:spcPts val="100"/>
              </a:spcBef>
            </a:pPr>
            <a:r>
              <a:rPr sz="800" spc="-5" dirty="0">
                <a:latin typeface="Microsoft Sans Serif"/>
                <a:cs typeface="Microsoft Sans Serif"/>
              </a:rPr>
              <a:t>IV. </a:t>
            </a:r>
            <a:r>
              <a:rPr sz="800" spc="-50" dirty="0">
                <a:latin typeface="Microsoft Sans Serif"/>
                <a:cs typeface="Microsoft Sans Serif"/>
              </a:rPr>
              <a:t>VT</a:t>
            </a:r>
            <a:r>
              <a:rPr sz="800" spc="-5" dirty="0">
                <a:latin typeface="Microsoft Sans Serif"/>
                <a:cs typeface="Microsoft Sans Serif"/>
              </a:rPr>
              <a:t> </a:t>
            </a:r>
            <a:r>
              <a:rPr sz="800" spc="-25" dirty="0">
                <a:latin typeface="Microsoft Sans Serif"/>
                <a:cs typeface="Microsoft Sans Serif"/>
              </a:rPr>
              <a:t>A</a:t>
            </a:r>
            <a:r>
              <a:rPr sz="650" spc="-15" dirty="0">
                <a:latin typeface="Microsoft Sans Serif"/>
                <a:cs typeface="Microsoft Sans Serif"/>
              </a:rPr>
              <a:t>APLICACIÓN</a:t>
            </a:r>
            <a:r>
              <a:rPr sz="800" spc="-75" dirty="0">
                <a:latin typeface="Microsoft Sans Serif"/>
                <a:cs typeface="Microsoft Sans Serif"/>
              </a:rPr>
              <a:t>C</a:t>
            </a:r>
            <a:r>
              <a:rPr sz="650" spc="-35" dirty="0">
                <a:latin typeface="Microsoft Sans Serif"/>
                <a:cs typeface="Microsoft Sans Serif"/>
              </a:rPr>
              <a:t>PREOCUPACIONES</a:t>
            </a:r>
            <a:endParaRPr sz="650">
              <a:latin typeface="Microsoft Sans Serif"/>
              <a:cs typeface="Microsoft Sans Serif"/>
            </a:endParaRPr>
          </a:p>
          <a:p>
            <a:pPr marL="12700" marR="37465" indent="154940">
              <a:lnSpc>
                <a:spcPct val="142900"/>
              </a:lnSpc>
              <a:spcBef>
                <a:spcPts val="300"/>
              </a:spcBef>
            </a:pPr>
            <a:r>
              <a:rPr sz="700" spc="5" dirty="0">
                <a:latin typeface="Microsoft Sans Serif"/>
                <a:cs typeface="Microsoft Sans Serif"/>
              </a:rPr>
              <a:t>Dos</a:t>
            </a:r>
            <a:r>
              <a:rPr sz="700" spc="-10" dirty="0">
                <a:latin typeface="Microsoft Sans Serif"/>
                <a:cs typeface="Microsoft Sans Serif"/>
              </a:rPr>
              <a:t> </a:t>
            </a:r>
            <a:r>
              <a:rPr sz="700" spc="15" dirty="0">
                <a:latin typeface="Microsoft Sans Serif"/>
                <a:cs typeface="Microsoft Sans Serif"/>
              </a:rPr>
              <a:t>posibles</a:t>
            </a:r>
            <a:r>
              <a:rPr sz="700" spc="-5" dirty="0">
                <a:latin typeface="Microsoft Sans Serif"/>
                <a:cs typeface="Microsoft Sans Serif"/>
              </a:rPr>
              <a:t> </a:t>
            </a:r>
            <a:r>
              <a:rPr sz="700" spc="20" dirty="0">
                <a:latin typeface="Microsoft Sans Serif"/>
                <a:cs typeface="Microsoft Sans Serif"/>
              </a:rPr>
              <a:t>preocupaciones</a:t>
            </a:r>
            <a:r>
              <a:rPr sz="700" spc="-10" dirty="0">
                <a:latin typeface="Microsoft Sans Serif"/>
                <a:cs typeface="Microsoft Sans Serif"/>
              </a:rPr>
              <a:t> </a:t>
            </a:r>
            <a:r>
              <a:rPr sz="700" spc="20" dirty="0">
                <a:latin typeface="Microsoft Sans Serif"/>
                <a:cs typeface="Microsoft Sans Serif"/>
              </a:rPr>
              <a:t>con</a:t>
            </a:r>
            <a:r>
              <a:rPr sz="700" spc="-5" dirty="0">
                <a:latin typeface="Microsoft Sans Serif"/>
                <a:cs typeface="Microsoft Sans Serif"/>
              </a:rPr>
              <a:t> </a:t>
            </a:r>
            <a:r>
              <a:rPr sz="700" spc="20" dirty="0">
                <a:latin typeface="Microsoft Sans Serif"/>
                <a:cs typeface="Microsoft Sans Serif"/>
              </a:rPr>
              <a:t>respecto</a:t>
            </a:r>
            <a:r>
              <a:rPr sz="700" spc="-10" dirty="0">
                <a:latin typeface="Microsoft Sans Serif"/>
                <a:cs typeface="Microsoft Sans Serif"/>
              </a:rPr>
              <a:t> </a:t>
            </a:r>
            <a:r>
              <a:rPr sz="700" dirty="0">
                <a:latin typeface="Microsoft Sans Serif"/>
                <a:cs typeface="Microsoft Sans Serif"/>
              </a:rPr>
              <a:t>a</a:t>
            </a:r>
            <a:r>
              <a:rPr sz="700" spc="-5" dirty="0">
                <a:latin typeface="Microsoft Sans Serif"/>
                <a:cs typeface="Microsoft Sans Serif"/>
              </a:rPr>
              <a:t> </a:t>
            </a:r>
            <a:r>
              <a:rPr sz="700" spc="10" dirty="0">
                <a:latin typeface="Microsoft Sans Serif"/>
                <a:cs typeface="Microsoft Sans Serif"/>
              </a:rPr>
              <a:t>la</a:t>
            </a:r>
            <a:r>
              <a:rPr sz="700" spc="-10" dirty="0">
                <a:latin typeface="Microsoft Sans Serif"/>
                <a:cs typeface="Microsoft Sans Serif"/>
              </a:rPr>
              <a:t> </a:t>
            </a:r>
            <a:r>
              <a:rPr sz="700" spc="15" dirty="0">
                <a:latin typeface="Microsoft Sans Serif"/>
                <a:cs typeface="Microsoft Sans Serif"/>
              </a:rPr>
              <a:t>aplicación</a:t>
            </a:r>
            <a:r>
              <a:rPr sz="700" spc="-5" dirty="0">
                <a:latin typeface="Microsoft Sans Serif"/>
                <a:cs typeface="Microsoft Sans Serif"/>
              </a:rPr>
              <a:t> </a:t>
            </a:r>
            <a:r>
              <a:rPr sz="700" spc="15" dirty="0">
                <a:latin typeface="Microsoft Sans Serif"/>
                <a:cs typeface="Microsoft Sans Serif"/>
              </a:rPr>
              <a:t>adecuada</a:t>
            </a:r>
            <a:r>
              <a:rPr sz="700" spc="-10" dirty="0">
                <a:latin typeface="Microsoft Sans Serif"/>
                <a:cs typeface="Microsoft Sans Serif"/>
              </a:rPr>
              <a:t> </a:t>
            </a:r>
            <a:r>
              <a:rPr sz="700" spc="20" dirty="0">
                <a:latin typeface="Microsoft Sans Serif"/>
                <a:cs typeface="Microsoft Sans Serif"/>
              </a:rPr>
              <a:t>de </a:t>
            </a:r>
            <a:r>
              <a:rPr sz="700" spc="-170" dirty="0">
                <a:latin typeface="Microsoft Sans Serif"/>
                <a:cs typeface="Microsoft Sans Serif"/>
              </a:rPr>
              <a:t> </a:t>
            </a:r>
            <a:r>
              <a:rPr sz="700" spc="10" dirty="0">
                <a:latin typeface="Microsoft Sans Serif"/>
                <a:cs typeface="Microsoft Sans Serif"/>
              </a:rPr>
              <a:t>los </a:t>
            </a:r>
            <a:r>
              <a:rPr sz="700" spc="-45" dirty="0">
                <a:latin typeface="Microsoft Sans Serif"/>
                <a:cs typeface="Microsoft Sans Serif"/>
              </a:rPr>
              <a:t>VT </a:t>
            </a:r>
            <a:r>
              <a:rPr sz="700" spc="20" dirty="0">
                <a:latin typeface="Microsoft Sans Serif"/>
                <a:cs typeface="Microsoft Sans Serif"/>
              </a:rPr>
              <a:t>incluyen </a:t>
            </a:r>
            <a:r>
              <a:rPr sz="700" spc="10" dirty="0">
                <a:latin typeface="Microsoft Sans Serif"/>
                <a:cs typeface="Microsoft Sans Serif"/>
              </a:rPr>
              <a:t>la </a:t>
            </a:r>
            <a:r>
              <a:rPr sz="700" spc="25" dirty="0">
                <a:latin typeface="Microsoft Sans Serif"/>
                <a:cs typeface="Microsoft Sans Serif"/>
              </a:rPr>
              <a:t>ferrorresonancia </a:t>
            </a:r>
            <a:r>
              <a:rPr sz="700" spc="5" dirty="0">
                <a:latin typeface="Microsoft Sans Serif"/>
                <a:cs typeface="Microsoft Sans Serif"/>
              </a:rPr>
              <a:t>y </a:t>
            </a:r>
            <a:r>
              <a:rPr sz="700" spc="10" dirty="0">
                <a:latin typeface="Microsoft Sans Serif"/>
                <a:cs typeface="Microsoft Sans Serif"/>
              </a:rPr>
              <a:t>el </a:t>
            </a:r>
            <a:r>
              <a:rPr sz="700" spc="20" dirty="0">
                <a:latin typeface="Microsoft Sans Serif"/>
                <a:cs typeface="Microsoft Sans Serif"/>
              </a:rPr>
              <a:t>uso de </a:t>
            </a:r>
            <a:r>
              <a:rPr sz="700" spc="10" dirty="0">
                <a:latin typeface="Microsoft Sans Serif"/>
                <a:cs typeface="Microsoft Sans Serif"/>
              </a:rPr>
              <a:t>resistencias </a:t>
            </a:r>
            <a:r>
              <a:rPr sz="700" spc="25" dirty="0">
                <a:latin typeface="Microsoft Sans Serif"/>
                <a:cs typeface="Microsoft Sans Serif"/>
              </a:rPr>
              <a:t>limitadoras </a:t>
            </a:r>
            <a:r>
              <a:rPr sz="700" spc="20" dirty="0">
                <a:latin typeface="Microsoft Sans Serif"/>
                <a:cs typeface="Microsoft Sans Serif"/>
              </a:rPr>
              <a:t>de </a:t>
            </a:r>
            <a:r>
              <a:rPr sz="700" spc="25" dirty="0">
                <a:latin typeface="Microsoft Sans Serif"/>
                <a:cs typeface="Microsoft Sans Serif"/>
              </a:rPr>
              <a:t> corriente.</a:t>
            </a:r>
            <a:endParaRPr sz="700">
              <a:latin typeface="Microsoft Sans Serif"/>
              <a:cs typeface="Microsoft Sans Serif"/>
            </a:endParaRPr>
          </a:p>
          <a:p>
            <a:pPr>
              <a:lnSpc>
                <a:spcPct val="100000"/>
              </a:lnSpc>
              <a:spcBef>
                <a:spcPts val="5"/>
              </a:spcBef>
            </a:pPr>
            <a:endParaRPr sz="800">
              <a:latin typeface="Microsoft Sans Serif"/>
              <a:cs typeface="Microsoft Sans Serif"/>
            </a:endParaRPr>
          </a:p>
          <a:p>
            <a:pPr marL="12700" algn="just">
              <a:lnSpc>
                <a:spcPct val="100000"/>
              </a:lnSpc>
            </a:pPr>
            <a:r>
              <a:rPr sz="750" spc="-15" dirty="0">
                <a:latin typeface="Microsoft Sans Serif"/>
                <a:cs typeface="Microsoft Sans Serif"/>
              </a:rPr>
              <a:t>A.</a:t>
            </a:r>
            <a:r>
              <a:rPr sz="750" spc="-10" dirty="0">
                <a:latin typeface="Microsoft Sans Serif"/>
                <a:cs typeface="Microsoft Sans Serif"/>
              </a:rPr>
              <a:t> </a:t>
            </a:r>
            <a:r>
              <a:rPr sz="750" spc="20" dirty="0">
                <a:latin typeface="Microsoft Sans Serif"/>
                <a:cs typeface="Microsoft Sans Serif"/>
              </a:rPr>
              <a:t>Ferrorresonancia</a:t>
            </a:r>
            <a:r>
              <a:rPr sz="750" spc="-5" dirty="0">
                <a:latin typeface="Microsoft Sans Serif"/>
                <a:cs typeface="Microsoft Sans Serif"/>
              </a:rPr>
              <a:t> </a:t>
            </a:r>
            <a:r>
              <a:rPr sz="750" spc="5" dirty="0">
                <a:latin typeface="Microsoft Sans Serif"/>
                <a:cs typeface="Microsoft Sans Serif"/>
              </a:rPr>
              <a:t>y</a:t>
            </a:r>
            <a:r>
              <a:rPr sz="750" spc="-5" dirty="0">
                <a:latin typeface="Microsoft Sans Serif"/>
                <a:cs typeface="Microsoft Sans Serif"/>
              </a:rPr>
              <a:t> </a:t>
            </a:r>
            <a:r>
              <a:rPr sz="750" spc="20" dirty="0">
                <a:latin typeface="Microsoft Sans Serif"/>
                <a:cs typeface="Microsoft Sans Serif"/>
              </a:rPr>
              <a:t>puesta</a:t>
            </a:r>
            <a:r>
              <a:rPr sz="750" spc="-10" dirty="0">
                <a:latin typeface="Microsoft Sans Serif"/>
                <a:cs typeface="Microsoft Sans Serif"/>
              </a:rPr>
              <a:t> </a:t>
            </a:r>
            <a:r>
              <a:rPr sz="750" dirty="0">
                <a:latin typeface="Microsoft Sans Serif"/>
                <a:cs typeface="Microsoft Sans Serif"/>
              </a:rPr>
              <a:t>a</a:t>
            </a:r>
            <a:r>
              <a:rPr sz="750" spc="-5" dirty="0">
                <a:latin typeface="Microsoft Sans Serif"/>
                <a:cs typeface="Microsoft Sans Serif"/>
              </a:rPr>
              <a:t> </a:t>
            </a:r>
            <a:r>
              <a:rPr sz="750" spc="35" dirty="0">
                <a:latin typeface="Microsoft Sans Serif"/>
                <a:cs typeface="Microsoft Sans Serif"/>
              </a:rPr>
              <a:t>tierra</a:t>
            </a:r>
            <a:r>
              <a:rPr sz="750" spc="-5" dirty="0">
                <a:latin typeface="Microsoft Sans Serif"/>
                <a:cs typeface="Microsoft Sans Serif"/>
              </a:rPr>
              <a:t> </a:t>
            </a:r>
            <a:r>
              <a:rPr sz="750" spc="20" dirty="0">
                <a:latin typeface="Microsoft Sans Serif"/>
                <a:cs typeface="Microsoft Sans Serif"/>
              </a:rPr>
              <a:t>del</a:t>
            </a:r>
            <a:r>
              <a:rPr sz="750" spc="-10" dirty="0">
                <a:latin typeface="Microsoft Sans Serif"/>
                <a:cs typeface="Microsoft Sans Serif"/>
              </a:rPr>
              <a:t> </a:t>
            </a:r>
            <a:r>
              <a:rPr sz="750" spc="-45" dirty="0">
                <a:latin typeface="Microsoft Sans Serif"/>
                <a:cs typeface="Microsoft Sans Serif"/>
              </a:rPr>
              <a:t>TT</a:t>
            </a:r>
            <a:endParaRPr sz="750">
              <a:latin typeface="Microsoft Sans Serif"/>
              <a:cs typeface="Microsoft Sans Serif"/>
            </a:endParaRPr>
          </a:p>
          <a:p>
            <a:pPr marL="12700" marR="5080" indent="154940" algn="just">
              <a:lnSpc>
                <a:spcPct val="153800"/>
              </a:lnSpc>
              <a:spcBef>
                <a:spcPts val="235"/>
              </a:spcBef>
            </a:pPr>
            <a:r>
              <a:rPr sz="650" spc="10" dirty="0">
                <a:latin typeface="Microsoft Sans Serif"/>
                <a:cs typeface="Microsoft Sans Serif"/>
              </a:rPr>
              <a:t>Pueden</a:t>
            </a:r>
            <a:r>
              <a:rPr sz="650" spc="5" dirty="0">
                <a:latin typeface="Microsoft Sans Serif"/>
                <a:cs typeface="Microsoft Sans Serif"/>
              </a:rPr>
              <a:t> </a:t>
            </a:r>
            <a:r>
              <a:rPr sz="650" spc="30" dirty="0">
                <a:latin typeface="Microsoft Sans Serif"/>
                <a:cs typeface="Microsoft Sans Serif"/>
              </a:rPr>
              <a:t>ocurrir</a:t>
            </a:r>
            <a:r>
              <a:rPr sz="650" spc="5" dirty="0">
                <a:latin typeface="Microsoft Sans Serif"/>
                <a:cs typeface="Microsoft Sans Serif"/>
              </a:rPr>
              <a:t> </a:t>
            </a:r>
            <a:r>
              <a:rPr sz="650" spc="25" dirty="0">
                <a:latin typeface="Microsoft Sans Serif"/>
                <a:cs typeface="Microsoft Sans Serif"/>
              </a:rPr>
              <a:t>fenómenos</a:t>
            </a:r>
            <a:r>
              <a:rPr sz="650" spc="10" dirty="0">
                <a:latin typeface="Microsoft Sans Serif"/>
                <a:cs typeface="Microsoft Sans Serif"/>
              </a:rPr>
              <a:t> </a:t>
            </a:r>
            <a:r>
              <a:rPr sz="650" spc="20" dirty="0">
                <a:latin typeface="Microsoft Sans Serif"/>
                <a:cs typeface="Microsoft Sans Serif"/>
              </a:rPr>
              <a:t>de</a:t>
            </a:r>
            <a:r>
              <a:rPr sz="650" spc="5" dirty="0">
                <a:latin typeface="Microsoft Sans Serif"/>
                <a:cs typeface="Microsoft Sans Serif"/>
              </a:rPr>
              <a:t> </a:t>
            </a:r>
            <a:r>
              <a:rPr sz="650" spc="20" dirty="0">
                <a:latin typeface="Microsoft Sans Serif"/>
                <a:cs typeface="Microsoft Sans Serif"/>
              </a:rPr>
              <a:t>ferroresonancia</a:t>
            </a:r>
            <a:r>
              <a:rPr sz="650" spc="5" dirty="0">
                <a:latin typeface="Microsoft Sans Serif"/>
                <a:cs typeface="Microsoft Sans Serif"/>
              </a:rPr>
              <a:t> </a:t>
            </a:r>
            <a:r>
              <a:rPr sz="650" spc="20" dirty="0">
                <a:latin typeface="Microsoft Sans Serif"/>
                <a:cs typeface="Microsoft Sans Serif"/>
              </a:rPr>
              <a:t>cuando</a:t>
            </a:r>
            <a:r>
              <a:rPr sz="650" spc="10" dirty="0">
                <a:latin typeface="Microsoft Sans Serif"/>
                <a:cs typeface="Microsoft Sans Serif"/>
              </a:rPr>
              <a:t> los</a:t>
            </a:r>
            <a:r>
              <a:rPr sz="650" spc="5" dirty="0">
                <a:latin typeface="Microsoft Sans Serif"/>
                <a:cs typeface="Microsoft Sans Serif"/>
              </a:rPr>
              <a:t> </a:t>
            </a:r>
            <a:r>
              <a:rPr sz="650" spc="-40" dirty="0">
                <a:latin typeface="Microsoft Sans Serif"/>
                <a:cs typeface="Microsoft Sans Serif"/>
              </a:rPr>
              <a:t>TT</a:t>
            </a:r>
            <a:r>
              <a:rPr sz="650" spc="10" dirty="0">
                <a:latin typeface="Microsoft Sans Serif"/>
                <a:cs typeface="Microsoft Sans Serif"/>
              </a:rPr>
              <a:t> </a:t>
            </a:r>
            <a:r>
              <a:rPr sz="650" spc="15" dirty="0">
                <a:latin typeface="Microsoft Sans Serif"/>
                <a:cs typeface="Microsoft Sans Serif"/>
              </a:rPr>
              <a:t>estrella-estrella </a:t>
            </a:r>
            <a:r>
              <a:rPr sz="650" spc="-165" dirty="0">
                <a:latin typeface="Microsoft Sans Serif"/>
                <a:cs typeface="Microsoft Sans Serif"/>
              </a:rPr>
              <a:t> </a:t>
            </a:r>
            <a:r>
              <a:rPr sz="650" spc="15" dirty="0">
                <a:latin typeface="Microsoft Sans Serif"/>
                <a:cs typeface="Microsoft Sans Serif"/>
              </a:rPr>
              <a:t>con </a:t>
            </a:r>
            <a:r>
              <a:rPr sz="650" spc="25" dirty="0">
                <a:latin typeface="Microsoft Sans Serif"/>
                <a:cs typeface="Microsoft Sans Serif"/>
              </a:rPr>
              <a:t>primarios </a:t>
            </a:r>
            <a:r>
              <a:rPr sz="650" spc="15" dirty="0">
                <a:latin typeface="Microsoft Sans Serif"/>
                <a:cs typeface="Microsoft Sans Serif"/>
              </a:rPr>
              <a:t>conectados </a:t>
            </a:r>
            <a:r>
              <a:rPr sz="650" dirty="0">
                <a:latin typeface="Microsoft Sans Serif"/>
                <a:cs typeface="Microsoft Sans Serif"/>
              </a:rPr>
              <a:t>a </a:t>
            </a:r>
            <a:r>
              <a:rPr sz="650" spc="30" dirty="0">
                <a:latin typeface="Microsoft Sans Serif"/>
                <a:cs typeface="Microsoft Sans Serif"/>
              </a:rPr>
              <a:t>tierra </a:t>
            </a:r>
            <a:r>
              <a:rPr sz="650" spc="-5" dirty="0">
                <a:latin typeface="Microsoft Sans Serif"/>
                <a:cs typeface="Microsoft Sans Serif"/>
              </a:rPr>
              <a:t>se </a:t>
            </a:r>
            <a:r>
              <a:rPr sz="650" spc="15" dirty="0">
                <a:latin typeface="Microsoft Sans Serif"/>
                <a:cs typeface="Microsoft Sans Serif"/>
              </a:rPr>
              <a:t>conectan </a:t>
            </a:r>
            <a:r>
              <a:rPr sz="650" dirty="0">
                <a:latin typeface="Microsoft Sans Serif"/>
                <a:cs typeface="Microsoft Sans Serif"/>
              </a:rPr>
              <a:t>a </a:t>
            </a:r>
            <a:r>
              <a:rPr sz="650" spc="40" dirty="0">
                <a:latin typeface="Microsoft Sans Serif"/>
                <a:cs typeface="Microsoft Sans Serif"/>
              </a:rPr>
              <a:t>un </a:t>
            </a:r>
            <a:r>
              <a:rPr sz="650" spc="15" dirty="0">
                <a:latin typeface="Microsoft Sans Serif"/>
                <a:cs typeface="Microsoft Sans Serif"/>
              </a:rPr>
              <a:t>sistema sin </a:t>
            </a:r>
            <a:r>
              <a:rPr sz="650" spc="20" dirty="0">
                <a:latin typeface="Microsoft Sans Serif"/>
                <a:cs typeface="Microsoft Sans Serif"/>
              </a:rPr>
              <a:t>conexión </a:t>
            </a:r>
            <a:r>
              <a:rPr sz="650" dirty="0">
                <a:latin typeface="Microsoft Sans Serif"/>
                <a:cs typeface="Microsoft Sans Serif"/>
              </a:rPr>
              <a:t>a </a:t>
            </a:r>
            <a:r>
              <a:rPr sz="650" spc="30" dirty="0">
                <a:latin typeface="Microsoft Sans Serif"/>
                <a:cs typeface="Microsoft Sans Serif"/>
              </a:rPr>
              <a:t>tierra </a:t>
            </a:r>
            <a:r>
              <a:rPr sz="650" spc="-160" dirty="0">
                <a:latin typeface="Microsoft Sans Serif"/>
                <a:cs typeface="Microsoft Sans Serif"/>
              </a:rPr>
              <a:t> </a:t>
            </a:r>
            <a:r>
              <a:rPr sz="650" spc="15" dirty="0">
                <a:latin typeface="Microsoft Sans Serif"/>
                <a:cs typeface="Microsoft Sans Serif"/>
              </a:rPr>
              <a:t>(consulte</a:t>
            </a:r>
            <a:r>
              <a:rPr sz="650" spc="-10" dirty="0">
                <a:latin typeface="Microsoft Sans Serif"/>
                <a:cs typeface="Microsoft Sans Serif"/>
              </a:rPr>
              <a:t> </a:t>
            </a:r>
            <a:r>
              <a:rPr sz="650" spc="10" dirty="0">
                <a:latin typeface="Microsoft Sans Serif"/>
                <a:cs typeface="Microsoft Sans Serif"/>
              </a:rPr>
              <a:t>la</a:t>
            </a:r>
            <a:r>
              <a:rPr sz="650" spc="-5" dirty="0">
                <a:latin typeface="Microsoft Sans Serif"/>
                <a:cs typeface="Microsoft Sans Serif"/>
              </a:rPr>
              <a:t> Fig. </a:t>
            </a:r>
            <a:r>
              <a:rPr sz="650" spc="-10" dirty="0">
                <a:latin typeface="Microsoft Sans Serif"/>
                <a:cs typeface="Microsoft Sans Serif"/>
              </a:rPr>
              <a:t>2).</a:t>
            </a:r>
            <a:endParaRPr sz="650">
              <a:latin typeface="Microsoft Sans Serif"/>
              <a:cs typeface="Microsoft Sans Serif"/>
            </a:endParaRPr>
          </a:p>
        </p:txBody>
      </p:sp>
      <p:sp>
        <p:nvSpPr>
          <p:cNvPr id="205" name="object 205"/>
          <p:cNvSpPr txBox="1"/>
          <p:nvPr/>
        </p:nvSpPr>
        <p:spPr>
          <a:xfrm>
            <a:off x="9100215" y="601098"/>
            <a:ext cx="7413486" cy="936923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 marR="5080">
              <a:lnSpc>
                <a:spcPct val="154000"/>
              </a:lnSpc>
              <a:spcBef>
                <a:spcPts val="100"/>
              </a:spcBef>
            </a:pPr>
            <a:r>
              <a:rPr sz="650" spc="15" dirty="0">
                <a:latin typeface="Microsoft Sans Serif"/>
                <a:cs typeface="Microsoft Sans Serif"/>
              </a:rPr>
              <a:t>También </a:t>
            </a:r>
            <a:r>
              <a:rPr sz="650" spc="-5" dirty="0">
                <a:latin typeface="Microsoft Sans Serif"/>
                <a:cs typeface="Microsoft Sans Serif"/>
              </a:rPr>
              <a:t>se </a:t>
            </a:r>
            <a:r>
              <a:rPr sz="650" spc="25" dirty="0">
                <a:latin typeface="Microsoft Sans Serif"/>
                <a:cs typeface="Microsoft Sans Serif"/>
              </a:rPr>
              <a:t>puede </a:t>
            </a:r>
            <a:r>
              <a:rPr sz="650" spc="10" dirty="0">
                <a:latin typeface="Microsoft Sans Serif"/>
                <a:cs typeface="Microsoft Sans Serif"/>
              </a:rPr>
              <a:t>aplicar. </a:t>
            </a:r>
            <a:r>
              <a:rPr sz="650" spc="-30" dirty="0">
                <a:latin typeface="Microsoft Sans Serif"/>
                <a:cs typeface="Microsoft Sans Serif"/>
              </a:rPr>
              <a:t>Si </a:t>
            </a:r>
            <a:r>
              <a:rPr sz="650" spc="10" dirty="0">
                <a:latin typeface="Microsoft Sans Serif"/>
                <a:cs typeface="Microsoft Sans Serif"/>
              </a:rPr>
              <a:t>los </a:t>
            </a:r>
            <a:r>
              <a:rPr sz="650" spc="-40" dirty="0">
                <a:latin typeface="Microsoft Sans Serif"/>
                <a:cs typeface="Microsoft Sans Serif"/>
              </a:rPr>
              <a:t>TT </a:t>
            </a:r>
            <a:r>
              <a:rPr sz="650" spc="15" dirty="0">
                <a:latin typeface="Microsoft Sans Serif"/>
                <a:cs typeface="Microsoft Sans Serif"/>
              </a:rPr>
              <a:t>conectados </a:t>
            </a:r>
            <a:r>
              <a:rPr sz="650" spc="20" dirty="0">
                <a:latin typeface="Microsoft Sans Serif"/>
                <a:cs typeface="Microsoft Sans Serif"/>
              </a:rPr>
              <a:t>en </a:t>
            </a:r>
            <a:r>
              <a:rPr sz="650" spc="15" dirty="0">
                <a:latin typeface="Microsoft Sans Serif"/>
                <a:cs typeface="Microsoft Sans Serif"/>
              </a:rPr>
              <a:t>estrella </a:t>
            </a:r>
            <a:r>
              <a:rPr sz="650" spc="5" dirty="0">
                <a:latin typeface="Microsoft Sans Serif"/>
                <a:cs typeface="Microsoft Sans Serif"/>
              </a:rPr>
              <a:t>y </a:t>
            </a:r>
            <a:r>
              <a:rPr sz="650" spc="15" dirty="0">
                <a:latin typeface="Microsoft Sans Serif"/>
                <a:cs typeface="Microsoft Sans Serif"/>
              </a:rPr>
              <a:t>conectados </a:t>
            </a:r>
            <a:r>
              <a:rPr sz="650" dirty="0">
                <a:latin typeface="Microsoft Sans Serif"/>
                <a:cs typeface="Microsoft Sans Serif"/>
              </a:rPr>
              <a:t>a </a:t>
            </a:r>
            <a:r>
              <a:rPr sz="650" spc="30" dirty="0">
                <a:latin typeface="Microsoft Sans Serif"/>
                <a:cs typeface="Microsoft Sans Serif"/>
              </a:rPr>
              <a:t>tierra </a:t>
            </a:r>
            <a:r>
              <a:rPr sz="650" spc="35" dirty="0">
                <a:latin typeface="Microsoft Sans Serif"/>
                <a:cs typeface="Microsoft Sans Serif"/>
              </a:rPr>
              <a:t> </a:t>
            </a:r>
            <a:r>
              <a:rPr sz="650" spc="25" dirty="0">
                <a:latin typeface="Microsoft Sans Serif"/>
                <a:cs typeface="Microsoft Sans Serif"/>
              </a:rPr>
              <a:t>tienen </a:t>
            </a:r>
            <a:r>
              <a:rPr sz="650" spc="40" dirty="0">
                <a:latin typeface="Microsoft Sans Serif"/>
                <a:cs typeface="Microsoft Sans Serif"/>
              </a:rPr>
              <a:t>un </a:t>
            </a:r>
            <a:r>
              <a:rPr sz="650" spc="20" dirty="0">
                <a:latin typeface="Microsoft Sans Serif"/>
                <a:cs typeface="Microsoft Sans Serif"/>
              </a:rPr>
              <a:t>devanado secundario </a:t>
            </a:r>
            <a:r>
              <a:rPr sz="650" spc="15" dirty="0">
                <a:latin typeface="Microsoft Sans Serif"/>
                <a:cs typeface="Microsoft Sans Serif"/>
              </a:rPr>
              <a:t>sin usar, </a:t>
            </a:r>
            <a:r>
              <a:rPr sz="650" spc="-5" dirty="0">
                <a:latin typeface="Microsoft Sans Serif"/>
                <a:cs typeface="Microsoft Sans Serif"/>
              </a:rPr>
              <a:t>se </a:t>
            </a:r>
            <a:r>
              <a:rPr sz="650" spc="25" dirty="0">
                <a:latin typeface="Microsoft Sans Serif"/>
                <a:cs typeface="Microsoft Sans Serif"/>
              </a:rPr>
              <a:t>pueden </a:t>
            </a:r>
            <a:r>
              <a:rPr sz="650" spc="20" dirty="0">
                <a:latin typeface="Microsoft Sans Serif"/>
                <a:cs typeface="Microsoft Sans Serif"/>
              </a:rPr>
              <a:t>conectar en </a:t>
            </a:r>
            <a:r>
              <a:rPr sz="650" spc="25" dirty="0">
                <a:latin typeface="Microsoft Sans Serif"/>
                <a:cs typeface="Microsoft Sans Serif"/>
              </a:rPr>
              <a:t>una </a:t>
            </a:r>
            <a:r>
              <a:rPr sz="650" spc="30" dirty="0">
                <a:latin typeface="Microsoft Sans Serif"/>
                <a:cs typeface="Microsoft Sans Serif"/>
              </a:rPr>
              <a:t> </a:t>
            </a:r>
            <a:r>
              <a:rPr sz="650" spc="25" dirty="0">
                <a:latin typeface="Microsoft Sans Serif"/>
                <a:cs typeface="Microsoft Sans Serif"/>
              </a:rPr>
              <a:t>configuración </a:t>
            </a:r>
            <a:r>
              <a:rPr sz="650" spc="20" dirty="0">
                <a:latin typeface="Microsoft Sans Serif"/>
                <a:cs typeface="Microsoft Sans Serif"/>
              </a:rPr>
              <a:t>delta abierta. </a:t>
            </a:r>
            <a:r>
              <a:rPr sz="650" spc="15" dirty="0">
                <a:latin typeface="Microsoft Sans Serif"/>
                <a:cs typeface="Microsoft Sans Serif"/>
              </a:rPr>
              <a:t>Aplicando </a:t>
            </a:r>
            <a:r>
              <a:rPr sz="650" spc="25" dirty="0">
                <a:latin typeface="Microsoft Sans Serif"/>
                <a:cs typeface="Microsoft Sans Serif"/>
              </a:rPr>
              <a:t>una </a:t>
            </a:r>
            <a:r>
              <a:rPr sz="650" spc="10" dirty="0">
                <a:latin typeface="Microsoft Sans Serif"/>
                <a:cs typeface="Microsoft Sans Serif"/>
              </a:rPr>
              <a:t>resistencia </a:t>
            </a:r>
            <a:r>
              <a:rPr sz="650" spc="20" dirty="0">
                <a:latin typeface="Microsoft Sans Serif"/>
                <a:cs typeface="Microsoft Sans Serif"/>
              </a:rPr>
              <a:t>de </a:t>
            </a:r>
            <a:r>
              <a:rPr sz="650" spc="25" dirty="0">
                <a:latin typeface="Microsoft Sans Serif"/>
                <a:cs typeface="Microsoft Sans Serif"/>
              </a:rPr>
              <a:t>amortiguación </a:t>
            </a:r>
            <a:r>
              <a:rPr sz="650" dirty="0">
                <a:latin typeface="Microsoft Sans Serif"/>
                <a:cs typeface="Microsoft Sans Serif"/>
              </a:rPr>
              <a:t>a </a:t>
            </a:r>
            <a:r>
              <a:rPr sz="650" spc="15" dirty="0">
                <a:latin typeface="Microsoft Sans Serif"/>
                <a:cs typeface="Microsoft Sans Serif"/>
              </a:rPr>
              <a:t>través </a:t>
            </a:r>
            <a:r>
              <a:rPr sz="650" spc="20" dirty="0">
                <a:latin typeface="Microsoft Sans Serif"/>
                <a:cs typeface="Microsoft Sans Serif"/>
              </a:rPr>
              <a:t> del delta </a:t>
            </a:r>
            <a:r>
              <a:rPr sz="650" spc="40" dirty="0">
                <a:latin typeface="Microsoft Sans Serif"/>
                <a:cs typeface="Microsoft Sans Serif"/>
              </a:rPr>
              <a:t>roto </a:t>
            </a:r>
            <a:r>
              <a:rPr sz="650" spc="25" dirty="0">
                <a:latin typeface="Microsoft Sans Serif"/>
                <a:cs typeface="Microsoft Sans Serif"/>
              </a:rPr>
              <a:t>menos </a:t>
            </a:r>
            <a:r>
              <a:rPr sz="650" spc="20" dirty="0">
                <a:latin typeface="Microsoft Sans Serif"/>
                <a:cs typeface="Microsoft Sans Serif"/>
              </a:rPr>
              <a:t>del </a:t>
            </a:r>
            <a:r>
              <a:rPr sz="650" spc="10" dirty="0">
                <a:latin typeface="Microsoft Sans Serif"/>
                <a:cs typeface="Microsoft Sans Serif"/>
              </a:rPr>
              <a:t>15 </a:t>
            </a:r>
            <a:r>
              <a:rPr sz="650" spc="40" dirty="0">
                <a:latin typeface="Microsoft Sans Serif"/>
                <a:cs typeface="Microsoft Sans Serif"/>
              </a:rPr>
              <a:t>por </a:t>
            </a:r>
            <a:r>
              <a:rPr sz="650" spc="20" dirty="0">
                <a:latin typeface="Microsoft Sans Serif"/>
                <a:cs typeface="Microsoft Sans Serif"/>
              </a:rPr>
              <a:t>ciento de </a:t>
            </a:r>
            <a:r>
              <a:rPr sz="650" spc="10" dirty="0">
                <a:latin typeface="Microsoft Sans Serif"/>
                <a:cs typeface="Microsoft Sans Serif"/>
              </a:rPr>
              <a:t>la </a:t>
            </a:r>
            <a:r>
              <a:rPr sz="650" spc="15" dirty="0">
                <a:latin typeface="Microsoft Sans Serif"/>
                <a:cs typeface="Microsoft Sans Serif"/>
              </a:rPr>
              <a:t>reactancia </a:t>
            </a:r>
            <a:r>
              <a:rPr sz="650" spc="20" dirty="0">
                <a:latin typeface="Microsoft Sans Serif"/>
                <a:cs typeface="Microsoft Sans Serif"/>
              </a:rPr>
              <a:t>de magnetización del </a:t>
            </a:r>
            <a:r>
              <a:rPr sz="650" spc="-40" dirty="0">
                <a:latin typeface="Microsoft Sans Serif"/>
                <a:cs typeface="Microsoft Sans Serif"/>
              </a:rPr>
              <a:t>VT </a:t>
            </a:r>
            <a:r>
              <a:rPr sz="650" spc="-35" dirty="0">
                <a:latin typeface="Microsoft Sans Serif"/>
                <a:cs typeface="Microsoft Sans Serif"/>
              </a:rPr>
              <a:t> </a:t>
            </a:r>
            <a:r>
              <a:rPr sz="650" spc="40" dirty="0">
                <a:latin typeface="Microsoft Sans Serif"/>
                <a:cs typeface="Microsoft Sans Serif"/>
              </a:rPr>
              <a:t>por </a:t>
            </a:r>
            <a:r>
              <a:rPr sz="650" spc="5" dirty="0">
                <a:latin typeface="Microsoft Sans Serif"/>
                <a:cs typeface="Microsoft Sans Serif"/>
              </a:rPr>
              <a:t>fase (X</a:t>
            </a:r>
            <a:r>
              <a:rPr sz="450" spc="5" dirty="0">
                <a:latin typeface="Microsoft Sans Serif"/>
                <a:cs typeface="Microsoft Sans Serif"/>
              </a:rPr>
              <a:t>metro</a:t>
            </a:r>
            <a:r>
              <a:rPr sz="650" spc="5" dirty="0">
                <a:latin typeface="Microsoft Sans Serif"/>
                <a:cs typeface="Microsoft Sans Serif"/>
              </a:rPr>
              <a:t>) </a:t>
            </a:r>
            <a:r>
              <a:rPr sz="650" spc="30" dirty="0">
                <a:latin typeface="Microsoft Sans Serif"/>
                <a:cs typeface="Microsoft Sans Serif"/>
              </a:rPr>
              <a:t>pero </a:t>
            </a:r>
            <a:r>
              <a:rPr sz="650" spc="35" dirty="0">
                <a:latin typeface="Microsoft Sans Serif"/>
                <a:cs typeface="Microsoft Sans Serif"/>
              </a:rPr>
              <a:t>no </a:t>
            </a:r>
            <a:r>
              <a:rPr sz="650" spc="30" dirty="0">
                <a:latin typeface="Microsoft Sans Serif"/>
                <a:cs typeface="Microsoft Sans Serif"/>
              </a:rPr>
              <a:t>tan </a:t>
            </a:r>
            <a:r>
              <a:rPr sz="650" spc="20" dirty="0">
                <a:latin typeface="Microsoft Sans Serif"/>
                <a:cs typeface="Microsoft Sans Serif"/>
              </a:rPr>
              <a:t>bajo </a:t>
            </a:r>
            <a:r>
              <a:rPr sz="650" spc="25" dirty="0">
                <a:latin typeface="Microsoft Sans Serif"/>
                <a:cs typeface="Microsoft Sans Serif"/>
              </a:rPr>
              <a:t>como </a:t>
            </a:r>
            <a:r>
              <a:rPr sz="650" spc="20" dirty="0">
                <a:latin typeface="Microsoft Sans Serif"/>
                <a:cs typeface="Microsoft Sans Serif"/>
              </a:rPr>
              <a:t>para </a:t>
            </a:r>
            <a:r>
              <a:rPr sz="650" spc="25" dirty="0">
                <a:latin typeface="Microsoft Sans Serif"/>
                <a:cs typeface="Microsoft Sans Serif"/>
              </a:rPr>
              <a:t>que </a:t>
            </a:r>
            <a:r>
              <a:rPr sz="650" spc="10" dirty="0">
                <a:latin typeface="Microsoft Sans Serif"/>
                <a:cs typeface="Microsoft Sans Serif"/>
              </a:rPr>
              <a:t>los </a:t>
            </a:r>
            <a:r>
              <a:rPr sz="650" spc="-40" dirty="0">
                <a:latin typeface="Microsoft Sans Serif"/>
                <a:cs typeface="Microsoft Sans Serif"/>
              </a:rPr>
              <a:t>VT </a:t>
            </a:r>
            <a:r>
              <a:rPr sz="650" spc="10" dirty="0">
                <a:latin typeface="Microsoft Sans Serif"/>
                <a:cs typeface="Microsoft Sans Serif"/>
              </a:rPr>
              <a:t>excedan su clasificación </a:t>
            </a:r>
            <a:r>
              <a:rPr sz="650" spc="15" dirty="0">
                <a:latin typeface="Microsoft Sans Serif"/>
                <a:cs typeface="Microsoft Sans Serif"/>
              </a:rPr>
              <a:t> </a:t>
            </a:r>
            <a:r>
              <a:rPr sz="650" spc="20" dirty="0">
                <a:latin typeface="Microsoft Sans Serif"/>
                <a:cs typeface="Microsoft Sans Serif"/>
              </a:rPr>
              <a:t>térmica, </a:t>
            </a:r>
            <a:r>
              <a:rPr sz="650" spc="10" dirty="0">
                <a:latin typeface="Microsoft Sans Serif"/>
                <a:cs typeface="Microsoft Sans Serif"/>
              </a:rPr>
              <a:t>el </a:t>
            </a:r>
            <a:r>
              <a:rPr sz="650" spc="15" dirty="0">
                <a:latin typeface="Microsoft Sans Serif"/>
                <a:cs typeface="Microsoft Sans Serif"/>
              </a:rPr>
              <a:t>sistema </a:t>
            </a:r>
            <a:r>
              <a:rPr sz="650" spc="20" dirty="0">
                <a:latin typeface="Microsoft Sans Serif"/>
                <a:cs typeface="Microsoft Sans Serif"/>
              </a:rPr>
              <a:t>de bus </a:t>
            </a:r>
            <a:r>
              <a:rPr sz="650" spc="15" dirty="0">
                <a:latin typeface="Microsoft Sans Serif"/>
                <a:cs typeface="Microsoft Sans Serif"/>
              </a:rPr>
              <a:t>sin </a:t>
            </a:r>
            <a:r>
              <a:rPr sz="650" spc="20" dirty="0">
                <a:latin typeface="Microsoft Sans Serif"/>
                <a:cs typeface="Microsoft Sans Serif"/>
              </a:rPr>
              <a:t>conexión </a:t>
            </a:r>
            <a:r>
              <a:rPr sz="650" dirty="0">
                <a:latin typeface="Microsoft Sans Serif"/>
                <a:cs typeface="Microsoft Sans Serif"/>
              </a:rPr>
              <a:t>a </a:t>
            </a:r>
            <a:r>
              <a:rPr sz="650" spc="30" dirty="0">
                <a:latin typeface="Microsoft Sans Serif"/>
                <a:cs typeface="Microsoft Sans Serif"/>
              </a:rPr>
              <a:t>tierra </a:t>
            </a:r>
            <a:r>
              <a:rPr sz="650" spc="-5" dirty="0">
                <a:latin typeface="Microsoft Sans Serif"/>
                <a:cs typeface="Microsoft Sans Serif"/>
              </a:rPr>
              <a:t>es </a:t>
            </a:r>
            <a:r>
              <a:rPr sz="650" spc="15" dirty="0">
                <a:latin typeface="Microsoft Sans Serif"/>
                <a:cs typeface="Microsoft Sans Serif"/>
              </a:rPr>
              <a:t>estable </a:t>
            </a:r>
            <a:r>
              <a:rPr sz="650" spc="25" dirty="0">
                <a:latin typeface="Microsoft Sans Serif"/>
                <a:cs typeface="Microsoft Sans Serif"/>
              </a:rPr>
              <a:t>contra </a:t>
            </a:r>
            <a:r>
              <a:rPr sz="650" spc="10" dirty="0">
                <a:latin typeface="Microsoft Sans Serif"/>
                <a:cs typeface="Microsoft Sans Serif"/>
              </a:rPr>
              <a:t>la </a:t>
            </a:r>
            <a:r>
              <a:rPr sz="650" spc="15" dirty="0">
                <a:latin typeface="Microsoft Sans Serif"/>
                <a:cs typeface="Microsoft Sans Serif"/>
              </a:rPr>
              <a:t> </a:t>
            </a:r>
            <a:r>
              <a:rPr sz="650" spc="20" dirty="0">
                <a:latin typeface="Microsoft Sans Serif"/>
                <a:cs typeface="Microsoft Sans Serif"/>
              </a:rPr>
              <a:t>ferrorresonancia. </a:t>
            </a:r>
            <a:r>
              <a:rPr sz="650" spc="-30" dirty="0">
                <a:latin typeface="Microsoft Sans Serif"/>
                <a:cs typeface="Microsoft Sans Serif"/>
              </a:rPr>
              <a:t>El </a:t>
            </a:r>
            <a:r>
              <a:rPr sz="650" spc="15" dirty="0">
                <a:latin typeface="Microsoft Sans Serif"/>
                <a:cs typeface="Microsoft Sans Serif"/>
              </a:rPr>
              <a:t>voltaje </a:t>
            </a:r>
            <a:r>
              <a:rPr sz="650" spc="30" dirty="0">
                <a:latin typeface="Microsoft Sans Serif"/>
                <a:cs typeface="Microsoft Sans Serif"/>
              </a:rPr>
              <a:t>neto </a:t>
            </a:r>
            <a:r>
              <a:rPr sz="650" spc="20" dirty="0">
                <a:latin typeface="Microsoft Sans Serif"/>
                <a:cs typeface="Microsoft Sans Serif"/>
              </a:rPr>
              <a:t>en </a:t>
            </a:r>
            <a:r>
              <a:rPr sz="650" spc="10" dirty="0">
                <a:latin typeface="Microsoft Sans Serif"/>
                <a:cs typeface="Microsoft Sans Serif"/>
              </a:rPr>
              <a:t>los </a:t>
            </a:r>
            <a:r>
              <a:rPr sz="650" spc="15" dirty="0">
                <a:latin typeface="Microsoft Sans Serif"/>
                <a:cs typeface="Microsoft Sans Serif"/>
              </a:rPr>
              <a:t>devanados secundarios </a:t>
            </a:r>
            <a:r>
              <a:rPr sz="650" spc="20" dirty="0">
                <a:latin typeface="Microsoft Sans Serif"/>
                <a:cs typeface="Microsoft Sans Serif"/>
              </a:rPr>
              <a:t>del </a:t>
            </a:r>
            <a:r>
              <a:rPr sz="650" spc="-40" dirty="0">
                <a:latin typeface="Microsoft Sans Serif"/>
                <a:cs typeface="Microsoft Sans Serif"/>
              </a:rPr>
              <a:t>TT </a:t>
            </a:r>
            <a:r>
              <a:rPr sz="650" spc="20" dirty="0">
                <a:latin typeface="Microsoft Sans Serif"/>
                <a:cs typeface="Microsoft Sans Serif"/>
              </a:rPr>
              <a:t>inactivo </a:t>
            </a:r>
            <a:r>
              <a:rPr sz="650" spc="30" dirty="0">
                <a:latin typeface="Microsoft Sans Serif"/>
                <a:cs typeface="Microsoft Sans Serif"/>
              </a:rPr>
              <a:t>o </a:t>
            </a:r>
            <a:r>
              <a:rPr sz="650" spc="35" dirty="0">
                <a:latin typeface="Microsoft Sans Serif"/>
                <a:cs typeface="Microsoft Sans Serif"/>
              </a:rPr>
              <a:t> </a:t>
            </a:r>
            <a:r>
              <a:rPr sz="650" spc="20" dirty="0">
                <a:latin typeface="Microsoft Sans Serif"/>
                <a:cs typeface="Microsoft Sans Serif"/>
              </a:rPr>
              <a:t>auxiliar </a:t>
            </a:r>
            <a:r>
              <a:rPr sz="650" spc="-5" dirty="0">
                <a:latin typeface="Microsoft Sans Serif"/>
                <a:cs typeface="Microsoft Sans Serif"/>
              </a:rPr>
              <a:t>es </a:t>
            </a:r>
            <a:r>
              <a:rPr sz="650" spc="20" dirty="0">
                <a:latin typeface="Microsoft Sans Serif"/>
                <a:cs typeface="Microsoft Sans Serif"/>
              </a:rPr>
              <a:t>insignificante </a:t>
            </a:r>
            <a:r>
              <a:rPr sz="650" spc="15" dirty="0">
                <a:latin typeface="Microsoft Sans Serif"/>
                <a:cs typeface="Microsoft Sans Serif"/>
              </a:rPr>
              <a:t>hasta </a:t>
            </a:r>
            <a:r>
              <a:rPr sz="650" spc="25" dirty="0">
                <a:latin typeface="Microsoft Sans Serif"/>
                <a:cs typeface="Microsoft Sans Serif"/>
              </a:rPr>
              <a:t>que </a:t>
            </a:r>
            <a:r>
              <a:rPr sz="650" spc="-5" dirty="0">
                <a:latin typeface="Microsoft Sans Serif"/>
                <a:cs typeface="Microsoft Sans Serif"/>
              </a:rPr>
              <a:t>se </a:t>
            </a:r>
            <a:r>
              <a:rPr sz="650" spc="20" dirty="0">
                <a:latin typeface="Microsoft Sans Serif"/>
                <a:cs typeface="Microsoft Sans Serif"/>
              </a:rPr>
              <a:t>desarrolla </a:t>
            </a:r>
            <a:r>
              <a:rPr sz="650" spc="25" dirty="0">
                <a:latin typeface="Microsoft Sans Serif"/>
                <a:cs typeface="Microsoft Sans Serif"/>
              </a:rPr>
              <a:t>una </a:t>
            </a:r>
            <a:r>
              <a:rPr sz="650" spc="15" dirty="0">
                <a:latin typeface="Microsoft Sans Serif"/>
                <a:cs typeface="Microsoft Sans Serif"/>
              </a:rPr>
              <a:t>falla </a:t>
            </a:r>
            <a:r>
              <a:rPr sz="650" dirty="0">
                <a:latin typeface="Microsoft Sans Serif"/>
                <a:cs typeface="Microsoft Sans Serif"/>
              </a:rPr>
              <a:t>a </a:t>
            </a:r>
            <a:r>
              <a:rPr sz="650" spc="30" dirty="0">
                <a:latin typeface="Microsoft Sans Serif"/>
                <a:cs typeface="Microsoft Sans Serif"/>
              </a:rPr>
              <a:t>tierra </a:t>
            </a:r>
            <a:r>
              <a:rPr sz="650" spc="20" dirty="0">
                <a:latin typeface="Microsoft Sans Serif"/>
                <a:cs typeface="Microsoft Sans Serif"/>
              </a:rPr>
              <a:t>en </a:t>
            </a:r>
            <a:r>
              <a:rPr sz="650" spc="10" dirty="0">
                <a:latin typeface="Microsoft Sans Serif"/>
                <a:cs typeface="Microsoft Sans Serif"/>
              </a:rPr>
              <a:t>la </a:t>
            </a:r>
            <a:r>
              <a:rPr sz="650" spc="5" dirty="0">
                <a:latin typeface="Microsoft Sans Serif"/>
                <a:cs typeface="Microsoft Sans Serif"/>
              </a:rPr>
              <a:t>sección </a:t>
            </a:r>
            <a:r>
              <a:rPr sz="650" spc="20" dirty="0">
                <a:latin typeface="Microsoft Sans Serif"/>
                <a:cs typeface="Microsoft Sans Serif"/>
              </a:rPr>
              <a:t>de </a:t>
            </a:r>
            <a:r>
              <a:rPr sz="650" spc="-160" dirty="0">
                <a:latin typeface="Microsoft Sans Serif"/>
                <a:cs typeface="Microsoft Sans Serif"/>
              </a:rPr>
              <a:t> </a:t>
            </a:r>
            <a:r>
              <a:rPr sz="650" spc="20" dirty="0">
                <a:latin typeface="Microsoft Sans Serif"/>
                <a:cs typeface="Microsoft Sans Serif"/>
              </a:rPr>
              <a:t>bus </a:t>
            </a:r>
            <a:r>
              <a:rPr sz="650" spc="15" dirty="0">
                <a:latin typeface="Microsoft Sans Serif"/>
                <a:cs typeface="Microsoft Sans Serif"/>
              </a:rPr>
              <a:t>sin </a:t>
            </a:r>
            <a:r>
              <a:rPr sz="650" spc="20" dirty="0">
                <a:latin typeface="Microsoft Sans Serif"/>
                <a:cs typeface="Microsoft Sans Serif"/>
              </a:rPr>
              <a:t>conexión </a:t>
            </a:r>
            <a:r>
              <a:rPr sz="650" dirty="0">
                <a:latin typeface="Microsoft Sans Serif"/>
                <a:cs typeface="Microsoft Sans Serif"/>
              </a:rPr>
              <a:t>a </a:t>
            </a:r>
            <a:r>
              <a:rPr sz="650" spc="30" dirty="0">
                <a:latin typeface="Microsoft Sans Serif"/>
                <a:cs typeface="Microsoft Sans Serif"/>
              </a:rPr>
              <a:t>tierra </a:t>
            </a:r>
            <a:r>
              <a:rPr sz="650" spc="25" dirty="0">
                <a:latin typeface="Microsoft Sans Serif"/>
                <a:cs typeface="Microsoft Sans Serif"/>
              </a:rPr>
              <a:t>que </a:t>
            </a:r>
            <a:r>
              <a:rPr sz="650" spc="-5" dirty="0">
                <a:latin typeface="Microsoft Sans Serif"/>
                <a:cs typeface="Microsoft Sans Serif"/>
              </a:rPr>
              <a:t>se </a:t>
            </a:r>
            <a:r>
              <a:rPr sz="650" spc="30" dirty="0">
                <a:latin typeface="Microsoft Sans Serif"/>
                <a:cs typeface="Microsoft Sans Serif"/>
              </a:rPr>
              <a:t>retroalimenta </a:t>
            </a:r>
            <a:r>
              <a:rPr sz="650" spc="10" dirty="0">
                <a:latin typeface="Microsoft Sans Serif"/>
                <a:cs typeface="Microsoft Sans Serif"/>
              </a:rPr>
              <a:t>desde el </a:t>
            </a:r>
            <a:r>
              <a:rPr sz="650" spc="15" dirty="0">
                <a:latin typeface="Microsoft Sans Serif"/>
                <a:cs typeface="Microsoft Sans Serif"/>
              </a:rPr>
              <a:t>sistema </a:t>
            </a:r>
            <a:r>
              <a:rPr sz="650" dirty="0">
                <a:latin typeface="Microsoft Sans Serif"/>
                <a:cs typeface="Microsoft Sans Serif"/>
              </a:rPr>
              <a:t>a </a:t>
            </a:r>
            <a:r>
              <a:rPr sz="650" spc="15" dirty="0">
                <a:latin typeface="Microsoft Sans Serif"/>
                <a:cs typeface="Microsoft Sans Serif"/>
              </a:rPr>
              <a:t>través </a:t>
            </a:r>
            <a:r>
              <a:rPr sz="650" spc="20" dirty="0">
                <a:latin typeface="Microsoft Sans Serif"/>
                <a:cs typeface="Microsoft Sans Serif"/>
              </a:rPr>
              <a:t>del </a:t>
            </a:r>
            <a:r>
              <a:rPr sz="650" spc="25" dirty="0">
                <a:latin typeface="Microsoft Sans Serif"/>
                <a:cs typeface="Microsoft Sans Serif"/>
              </a:rPr>
              <a:t> </a:t>
            </a:r>
            <a:r>
              <a:rPr sz="650" spc="20" dirty="0">
                <a:latin typeface="Microsoft Sans Serif"/>
                <a:cs typeface="Microsoft Sans Serif"/>
              </a:rPr>
              <a:t>devanado delta del </a:t>
            </a:r>
            <a:r>
              <a:rPr sz="650" spc="30" dirty="0">
                <a:latin typeface="Microsoft Sans Serif"/>
                <a:cs typeface="Microsoft Sans Serif"/>
              </a:rPr>
              <a:t>transformador </a:t>
            </a:r>
            <a:r>
              <a:rPr sz="650" spc="20" dirty="0">
                <a:latin typeface="Microsoft Sans Serif"/>
                <a:cs typeface="Microsoft Sans Serif"/>
              </a:rPr>
              <a:t>elevador de </a:t>
            </a:r>
            <a:r>
              <a:rPr sz="650" spc="10" dirty="0">
                <a:latin typeface="Microsoft Sans Serif"/>
                <a:cs typeface="Microsoft Sans Serif"/>
              </a:rPr>
              <a:t>la </a:t>
            </a:r>
            <a:r>
              <a:rPr sz="650" spc="20" dirty="0">
                <a:latin typeface="Microsoft Sans Serif"/>
                <a:cs typeface="Microsoft Sans Serif"/>
              </a:rPr>
              <a:t>unidad. </a:t>
            </a:r>
            <a:r>
              <a:rPr sz="650" spc="-30" dirty="0">
                <a:latin typeface="Microsoft Sans Serif"/>
                <a:cs typeface="Microsoft Sans Serif"/>
              </a:rPr>
              <a:t>Si </a:t>
            </a:r>
            <a:r>
              <a:rPr sz="650" spc="25" dirty="0">
                <a:latin typeface="Microsoft Sans Serif"/>
                <a:cs typeface="Microsoft Sans Serif"/>
              </a:rPr>
              <a:t>ocurre una </a:t>
            </a:r>
            <a:r>
              <a:rPr sz="650" spc="15" dirty="0">
                <a:latin typeface="Microsoft Sans Serif"/>
                <a:cs typeface="Microsoft Sans Serif"/>
              </a:rPr>
              <a:t>falla </a:t>
            </a:r>
            <a:r>
              <a:rPr sz="650" dirty="0">
                <a:latin typeface="Microsoft Sans Serif"/>
                <a:cs typeface="Microsoft Sans Serif"/>
              </a:rPr>
              <a:t>a </a:t>
            </a:r>
            <a:r>
              <a:rPr sz="650" spc="5" dirty="0">
                <a:latin typeface="Microsoft Sans Serif"/>
                <a:cs typeface="Microsoft Sans Serif"/>
              </a:rPr>
              <a:t> </a:t>
            </a:r>
            <a:r>
              <a:rPr sz="650" spc="25" dirty="0">
                <a:latin typeface="Microsoft Sans Serif"/>
                <a:cs typeface="Microsoft Sans Serif"/>
              </a:rPr>
              <a:t>tierra,</a:t>
            </a:r>
            <a:r>
              <a:rPr sz="650" dirty="0">
                <a:latin typeface="Microsoft Sans Serif"/>
                <a:cs typeface="Microsoft Sans Serif"/>
              </a:rPr>
              <a:t> </a:t>
            </a:r>
            <a:r>
              <a:rPr sz="650" spc="-5" dirty="0">
                <a:latin typeface="Microsoft Sans Serif"/>
                <a:cs typeface="Microsoft Sans Serif"/>
              </a:rPr>
              <a:t>se</a:t>
            </a:r>
            <a:r>
              <a:rPr sz="650" dirty="0">
                <a:latin typeface="Microsoft Sans Serif"/>
                <a:cs typeface="Microsoft Sans Serif"/>
              </a:rPr>
              <a:t> </a:t>
            </a:r>
            <a:r>
              <a:rPr sz="650" spc="20" dirty="0">
                <a:latin typeface="Microsoft Sans Serif"/>
                <a:cs typeface="Microsoft Sans Serif"/>
              </a:rPr>
              <a:t>desarrolla</a:t>
            </a:r>
            <a:r>
              <a:rPr sz="650" dirty="0">
                <a:latin typeface="Microsoft Sans Serif"/>
                <a:cs typeface="Microsoft Sans Serif"/>
              </a:rPr>
              <a:t> </a:t>
            </a:r>
            <a:r>
              <a:rPr sz="650" spc="25" dirty="0">
                <a:latin typeface="Microsoft Sans Serif"/>
                <a:cs typeface="Microsoft Sans Serif"/>
              </a:rPr>
              <a:t>alto</a:t>
            </a:r>
            <a:r>
              <a:rPr sz="650" dirty="0">
                <a:latin typeface="Microsoft Sans Serif"/>
                <a:cs typeface="Microsoft Sans Serif"/>
              </a:rPr>
              <a:t> </a:t>
            </a:r>
            <a:r>
              <a:rPr sz="650" spc="15" dirty="0">
                <a:latin typeface="Microsoft Sans Serif"/>
                <a:cs typeface="Microsoft Sans Serif"/>
              </a:rPr>
              <a:t>voltaje</a:t>
            </a:r>
            <a:r>
              <a:rPr sz="650" spc="5" dirty="0">
                <a:latin typeface="Microsoft Sans Serif"/>
                <a:cs typeface="Microsoft Sans Serif"/>
              </a:rPr>
              <a:t> </a:t>
            </a:r>
            <a:r>
              <a:rPr sz="650" dirty="0">
                <a:latin typeface="Microsoft Sans Serif"/>
                <a:cs typeface="Microsoft Sans Serif"/>
              </a:rPr>
              <a:t>a </a:t>
            </a:r>
            <a:r>
              <a:rPr sz="650" spc="15" dirty="0">
                <a:latin typeface="Microsoft Sans Serif"/>
                <a:cs typeface="Microsoft Sans Serif"/>
              </a:rPr>
              <a:t>través</a:t>
            </a:r>
            <a:r>
              <a:rPr sz="650" dirty="0">
                <a:latin typeface="Microsoft Sans Serif"/>
                <a:cs typeface="Microsoft Sans Serif"/>
              </a:rPr>
              <a:t> </a:t>
            </a:r>
            <a:r>
              <a:rPr sz="650" spc="20" dirty="0">
                <a:latin typeface="Microsoft Sans Serif"/>
                <a:cs typeface="Microsoft Sans Serif"/>
              </a:rPr>
              <a:t>de</a:t>
            </a:r>
            <a:r>
              <a:rPr sz="650" dirty="0">
                <a:latin typeface="Microsoft Sans Serif"/>
                <a:cs typeface="Microsoft Sans Serif"/>
              </a:rPr>
              <a:t> </a:t>
            </a:r>
            <a:r>
              <a:rPr sz="650" spc="10" dirty="0">
                <a:latin typeface="Microsoft Sans Serif"/>
                <a:cs typeface="Microsoft Sans Serif"/>
              </a:rPr>
              <a:t>la</a:t>
            </a:r>
            <a:r>
              <a:rPr sz="650" spc="5" dirty="0">
                <a:latin typeface="Microsoft Sans Serif"/>
                <a:cs typeface="Microsoft Sans Serif"/>
              </a:rPr>
              <a:t> </a:t>
            </a:r>
            <a:r>
              <a:rPr sz="650" spc="10" dirty="0">
                <a:latin typeface="Microsoft Sans Serif"/>
                <a:cs typeface="Microsoft Sans Serif"/>
              </a:rPr>
              <a:t>resistencia.</a:t>
            </a:r>
            <a:r>
              <a:rPr sz="650" dirty="0">
                <a:latin typeface="Microsoft Sans Serif"/>
                <a:cs typeface="Microsoft Sans Serif"/>
              </a:rPr>
              <a:t> </a:t>
            </a:r>
            <a:r>
              <a:rPr sz="650" spc="20" dirty="0">
                <a:latin typeface="Microsoft Sans Serif"/>
                <a:cs typeface="Microsoft Sans Serif"/>
              </a:rPr>
              <a:t>Debido</a:t>
            </a:r>
            <a:r>
              <a:rPr sz="650" dirty="0">
                <a:latin typeface="Microsoft Sans Serif"/>
                <a:cs typeface="Microsoft Sans Serif"/>
              </a:rPr>
              <a:t> a </a:t>
            </a:r>
            <a:r>
              <a:rPr sz="650" spc="25" dirty="0">
                <a:latin typeface="Microsoft Sans Serif"/>
                <a:cs typeface="Microsoft Sans Serif"/>
              </a:rPr>
              <a:t>que</a:t>
            </a:r>
            <a:r>
              <a:rPr sz="650" spc="5" dirty="0">
                <a:latin typeface="Microsoft Sans Serif"/>
                <a:cs typeface="Microsoft Sans Serif"/>
              </a:rPr>
              <a:t> </a:t>
            </a:r>
            <a:r>
              <a:rPr sz="650" spc="10" dirty="0">
                <a:latin typeface="Microsoft Sans Serif"/>
                <a:cs typeface="Microsoft Sans Serif"/>
              </a:rPr>
              <a:t>este</a:t>
            </a:r>
            <a:r>
              <a:rPr sz="650" dirty="0">
                <a:latin typeface="Microsoft Sans Serif"/>
                <a:cs typeface="Microsoft Sans Serif"/>
              </a:rPr>
              <a:t> </a:t>
            </a:r>
            <a:r>
              <a:rPr sz="650" spc="15" dirty="0">
                <a:latin typeface="Microsoft Sans Serif"/>
                <a:cs typeface="Microsoft Sans Serif"/>
              </a:rPr>
              <a:t>voltaje </a:t>
            </a:r>
            <a:r>
              <a:rPr sz="650" spc="-160" dirty="0">
                <a:latin typeface="Microsoft Sans Serif"/>
                <a:cs typeface="Microsoft Sans Serif"/>
              </a:rPr>
              <a:t> </a:t>
            </a:r>
            <a:r>
              <a:rPr sz="650" spc="25" dirty="0">
                <a:latin typeface="Microsoft Sans Serif"/>
                <a:cs typeface="Microsoft Sans Serif"/>
              </a:rPr>
              <a:t>puede permanecer </a:t>
            </a:r>
            <a:r>
              <a:rPr sz="650" spc="30" dirty="0">
                <a:latin typeface="Microsoft Sans Serif"/>
                <a:cs typeface="Microsoft Sans Serif"/>
              </a:rPr>
              <a:t>durante </a:t>
            </a:r>
            <a:r>
              <a:rPr sz="650" spc="40" dirty="0">
                <a:latin typeface="Microsoft Sans Serif"/>
                <a:cs typeface="Microsoft Sans Serif"/>
              </a:rPr>
              <a:t>un </a:t>
            </a:r>
            <a:r>
              <a:rPr sz="650" spc="35" dirty="0">
                <a:latin typeface="Microsoft Sans Serif"/>
                <a:cs typeface="Microsoft Sans Serif"/>
              </a:rPr>
              <a:t>tiempo </a:t>
            </a:r>
            <a:r>
              <a:rPr sz="650" spc="25" dirty="0">
                <a:latin typeface="Microsoft Sans Serif"/>
                <a:cs typeface="Microsoft Sans Serif"/>
              </a:rPr>
              <a:t>prolongado, </a:t>
            </a:r>
            <a:r>
              <a:rPr sz="650" spc="10" dirty="0">
                <a:latin typeface="Microsoft Sans Serif"/>
                <a:cs typeface="Microsoft Sans Serif"/>
              </a:rPr>
              <a:t>la clasificación </a:t>
            </a:r>
            <a:r>
              <a:rPr sz="650" spc="20" dirty="0">
                <a:latin typeface="Microsoft Sans Serif"/>
                <a:cs typeface="Microsoft Sans Serif"/>
              </a:rPr>
              <a:t>de </a:t>
            </a:r>
            <a:r>
              <a:rPr sz="650" spc="15" dirty="0">
                <a:latin typeface="Microsoft Sans Serif"/>
                <a:cs typeface="Microsoft Sans Serif"/>
              </a:rPr>
              <a:t>disipación </a:t>
            </a:r>
            <a:r>
              <a:rPr sz="650" spc="20" dirty="0">
                <a:latin typeface="Microsoft Sans Serif"/>
                <a:cs typeface="Microsoft Sans Serif"/>
              </a:rPr>
              <a:t> de</a:t>
            </a:r>
            <a:r>
              <a:rPr sz="650" spc="-5" dirty="0">
                <a:latin typeface="Microsoft Sans Serif"/>
                <a:cs typeface="Microsoft Sans Serif"/>
              </a:rPr>
              <a:t> </a:t>
            </a:r>
            <a:r>
              <a:rPr sz="650" spc="20" dirty="0">
                <a:latin typeface="Microsoft Sans Serif"/>
                <a:cs typeface="Microsoft Sans Serif"/>
              </a:rPr>
              <a:t>potencia</a:t>
            </a:r>
            <a:r>
              <a:rPr sz="650" dirty="0">
                <a:latin typeface="Microsoft Sans Serif"/>
                <a:cs typeface="Microsoft Sans Serif"/>
              </a:rPr>
              <a:t> </a:t>
            </a:r>
            <a:r>
              <a:rPr sz="650" spc="20" dirty="0">
                <a:latin typeface="Microsoft Sans Serif"/>
                <a:cs typeface="Microsoft Sans Serif"/>
              </a:rPr>
              <a:t>de</a:t>
            </a:r>
            <a:r>
              <a:rPr sz="650" dirty="0">
                <a:latin typeface="Microsoft Sans Serif"/>
                <a:cs typeface="Microsoft Sans Serif"/>
              </a:rPr>
              <a:t> </a:t>
            </a:r>
            <a:r>
              <a:rPr sz="650" spc="10" dirty="0">
                <a:latin typeface="Microsoft Sans Serif"/>
                <a:cs typeface="Microsoft Sans Serif"/>
              </a:rPr>
              <a:t>la</a:t>
            </a:r>
            <a:r>
              <a:rPr sz="650" spc="-5" dirty="0">
                <a:latin typeface="Microsoft Sans Serif"/>
                <a:cs typeface="Microsoft Sans Serif"/>
              </a:rPr>
              <a:t> </a:t>
            </a:r>
            <a:r>
              <a:rPr sz="650" spc="10" dirty="0">
                <a:latin typeface="Microsoft Sans Serif"/>
                <a:cs typeface="Microsoft Sans Serif"/>
              </a:rPr>
              <a:t>resistencia</a:t>
            </a:r>
            <a:r>
              <a:rPr sz="650" dirty="0">
                <a:latin typeface="Microsoft Sans Serif"/>
                <a:cs typeface="Microsoft Sans Serif"/>
              </a:rPr>
              <a:t> </a:t>
            </a:r>
            <a:r>
              <a:rPr sz="650" spc="20" dirty="0">
                <a:latin typeface="Microsoft Sans Serif"/>
                <a:cs typeface="Microsoft Sans Serif"/>
              </a:rPr>
              <a:t>debe</a:t>
            </a:r>
            <a:r>
              <a:rPr sz="650" dirty="0">
                <a:latin typeface="Microsoft Sans Serif"/>
                <a:cs typeface="Microsoft Sans Serif"/>
              </a:rPr>
              <a:t> </a:t>
            </a:r>
            <a:r>
              <a:rPr sz="650" spc="20" dirty="0">
                <a:latin typeface="Microsoft Sans Serif"/>
                <a:cs typeface="Microsoft Sans Serif"/>
              </a:rPr>
              <a:t>coincidir</a:t>
            </a:r>
            <a:r>
              <a:rPr sz="650" spc="-5" dirty="0">
                <a:latin typeface="Microsoft Sans Serif"/>
                <a:cs typeface="Microsoft Sans Serif"/>
              </a:rPr>
              <a:t> </a:t>
            </a:r>
            <a:r>
              <a:rPr sz="650" spc="15" dirty="0">
                <a:latin typeface="Microsoft Sans Serif"/>
                <a:cs typeface="Microsoft Sans Serif"/>
              </a:rPr>
              <a:t>con</a:t>
            </a:r>
            <a:r>
              <a:rPr sz="650" dirty="0">
                <a:latin typeface="Microsoft Sans Serif"/>
                <a:cs typeface="Microsoft Sans Serif"/>
              </a:rPr>
              <a:t> </a:t>
            </a:r>
            <a:r>
              <a:rPr sz="650" spc="10" dirty="0">
                <a:latin typeface="Microsoft Sans Serif"/>
                <a:cs typeface="Microsoft Sans Serif"/>
              </a:rPr>
              <a:t>la</a:t>
            </a:r>
            <a:r>
              <a:rPr sz="650" dirty="0">
                <a:latin typeface="Microsoft Sans Serif"/>
                <a:cs typeface="Microsoft Sans Serif"/>
              </a:rPr>
              <a:t> </a:t>
            </a:r>
            <a:r>
              <a:rPr sz="650" spc="10" dirty="0">
                <a:latin typeface="Microsoft Sans Serif"/>
                <a:cs typeface="Microsoft Sans Serif"/>
              </a:rPr>
              <a:t>capacidad</a:t>
            </a:r>
            <a:r>
              <a:rPr sz="650" spc="-5" dirty="0">
                <a:latin typeface="Microsoft Sans Serif"/>
                <a:cs typeface="Microsoft Sans Serif"/>
              </a:rPr>
              <a:t> </a:t>
            </a:r>
            <a:r>
              <a:rPr sz="650" spc="25" dirty="0">
                <a:latin typeface="Microsoft Sans Serif"/>
                <a:cs typeface="Microsoft Sans Serif"/>
              </a:rPr>
              <a:t>térmica</a:t>
            </a:r>
            <a:r>
              <a:rPr sz="650" dirty="0">
                <a:latin typeface="Microsoft Sans Serif"/>
                <a:cs typeface="Microsoft Sans Serif"/>
              </a:rPr>
              <a:t> </a:t>
            </a:r>
            <a:r>
              <a:rPr sz="650" spc="20" dirty="0">
                <a:latin typeface="Microsoft Sans Serif"/>
                <a:cs typeface="Microsoft Sans Serif"/>
              </a:rPr>
              <a:t>de</a:t>
            </a:r>
            <a:r>
              <a:rPr sz="650" dirty="0">
                <a:latin typeface="Microsoft Sans Serif"/>
                <a:cs typeface="Microsoft Sans Serif"/>
              </a:rPr>
              <a:t> </a:t>
            </a:r>
            <a:r>
              <a:rPr sz="650" spc="10" dirty="0">
                <a:latin typeface="Microsoft Sans Serif"/>
                <a:cs typeface="Microsoft Sans Serif"/>
              </a:rPr>
              <a:t>los</a:t>
            </a:r>
            <a:r>
              <a:rPr sz="650" spc="-5" dirty="0">
                <a:latin typeface="Microsoft Sans Serif"/>
                <a:cs typeface="Microsoft Sans Serif"/>
              </a:rPr>
              <a:t> </a:t>
            </a:r>
            <a:r>
              <a:rPr sz="650" spc="-30" dirty="0">
                <a:latin typeface="Microsoft Sans Serif"/>
                <a:cs typeface="Microsoft Sans Serif"/>
              </a:rPr>
              <a:t>VT.</a:t>
            </a:r>
            <a:endParaRPr sz="650">
              <a:latin typeface="Microsoft Sans Serif"/>
              <a:cs typeface="Microsoft Sans Serif"/>
            </a:endParaRPr>
          </a:p>
        </p:txBody>
      </p:sp>
      <p:sp>
        <p:nvSpPr>
          <p:cNvPr id="206" name="object 206"/>
          <p:cNvSpPr txBox="1"/>
          <p:nvPr/>
        </p:nvSpPr>
        <p:spPr>
          <a:xfrm>
            <a:off x="9100214" y="2867398"/>
            <a:ext cx="7315613" cy="613373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sz="650" spc="-10" dirty="0">
                <a:latin typeface="Microsoft Sans Serif"/>
                <a:cs typeface="Microsoft Sans Serif"/>
              </a:rPr>
              <a:t>B. </a:t>
            </a:r>
            <a:r>
              <a:rPr sz="650" spc="5" dirty="0">
                <a:latin typeface="Microsoft Sans Serif"/>
                <a:cs typeface="Microsoft Sans Serif"/>
              </a:rPr>
              <a:t>Uso</a:t>
            </a:r>
            <a:r>
              <a:rPr sz="650" spc="-5" dirty="0">
                <a:latin typeface="Microsoft Sans Serif"/>
                <a:cs typeface="Microsoft Sans Serif"/>
              </a:rPr>
              <a:t> </a:t>
            </a:r>
            <a:r>
              <a:rPr sz="650" spc="20" dirty="0">
                <a:latin typeface="Microsoft Sans Serif"/>
                <a:cs typeface="Microsoft Sans Serif"/>
              </a:rPr>
              <a:t>de</a:t>
            </a:r>
            <a:r>
              <a:rPr sz="650" spc="-10" dirty="0">
                <a:latin typeface="Microsoft Sans Serif"/>
                <a:cs typeface="Microsoft Sans Serif"/>
              </a:rPr>
              <a:t> </a:t>
            </a:r>
            <a:r>
              <a:rPr sz="650" spc="10" dirty="0">
                <a:latin typeface="Microsoft Sans Serif"/>
                <a:cs typeface="Microsoft Sans Serif"/>
              </a:rPr>
              <a:t>resistencias</a:t>
            </a:r>
            <a:r>
              <a:rPr sz="650" spc="-5" dirty="0">
                <a:latin typeface="Microsoft Sans Serif"/>
                <a:cs typeface="Microsoft Sans Serif"/>
              </a:rPr>
              <a:t> </a:t>
            </a:r>
            <a:r>
              <a:rPr sz="650" spc="25" dirty="0">
                <a:latin typeface="Microsoft Sans Serif"/>
                <a:cs typeface="Microsoft Sans Serif"/>
              </a:rPr>
              <a:t>limitadoras</a:t>
            </a:r>
            <a:r>
              <a:rPr sz="650" spc="-10" dirty="0">
                <a:latin typeface="Microsoft Sans Serif"/>
                <a:cs typeface="Microsoft Sans Serif"/>
              </a:rPr>
              <a:t> </a:t>
            </a:r>
            <a:r>
              <a:rPr sz="650" spc="20" dirty="0">
                <a:latin typeface="Microsoft Sans Serif"/>
                <a:cs typeface="Microsoft Sans Serif"/>
              </a:rPr>
              <a:t>de</a:t>
            </a:r>
            <a:r>
              <a:rPr sz="650" spc="-5" dirty="0">
                <a:latin typeface="Microsoft Sans Serif"/>
                <a:cs typeface="Microsoft Sans Serif"/>
              </a:rPr>
              <a:t> </a:t>
            </a:r>
            <a:r>
              <a:rPr sz="650" spc="25" dirty="0">
                <a:latin typeface="Microsoft Sans Serif"/>
                <a:cs typeface="Microsoft Sans Serif"/>
              </a:rPr>
              <a:t>corriente</a:t>
            </a:r>
            <a:endParaRPr sz="650">
              <a:latin typeface="Microsoft Sans Serif"/>
              <a:cs typeface="Microsoft Sans Serif"/>
            </a:endParaRPr>
          </a:p>
          <a:p>
            <a:pPr marL="12700" marR="5080" indent="153670">
              <a:lnSpc>
                <a:spcPct val="142900"/>
              </a:lnSpc>
              <a:spcBef>
                <a:spcPts val="250"/>
              </a:spcBef>
            </a:pPr>
            <a:r>
              <a:rPr sz="700" spc="-20" dirty="0">
                <a:latin typeface="Microsoft Sans Serif"/>
                <a:cs typeface="Microsoft Sans Serif"/>
              </a:rPr>
              <a:t>A </a:t>
            </a:r>
            <a:r>
              <a:rPr sz="700" spc="-5" dirty="0">
                <a:latin typeface="Microsoft Sans Serif"/>
                <a:cs typeface="Microsoft Sans Serif"/>
              </a:rPr>
              <a:t>veces se </a:t>
            </a:r>
            <a:r>
              <a:rPr sz="700" spc="20" dirty="0">
                <a:latin typeface="Microsoft Sans Serif"/>
                <a:cs typeface="Microsoft Sans Serif"/>
              </a:rPr>
              <a:t>utilizan </a:t>
            </a:r>
            <a:r>
              <a:rPr sz="700" spc="10" dirty="0">
                <a:latin typeface="Microsoft Sans Serif"/>
                <a:cs typeface="Microsoft Sans Serif"/>
              </a:rPr>
              <a:t>resistencias </a:t>
            </a:r>
            <a:r>
              <a:rPr sz="700" spc="25" dirty="0">
                <a:latin typeface="Microsoft Sans Serif"/>
                <a:cs typeface="Microsoft Sans Serif"/>
              </a:rPr>
              <a:t>limitadoras </a:t>
            </a:r>
            <a:r>
              <a:rPr sz="700" spc="20" dirty="0">
                <a:latin typeface="Microsoft Sans Serif"/>
                <a:cs typeface="Microsoft Sans Serif"/>
              </a:rPr>
              <a:t>de </a:t>
            </a:r>
            <a:r>
              <a:rPr sz="700" spc="25" dirty="0">
                <a:latin typeface="Microsoft Sans Serif"/>
                <a:cs typeface="Microsoft Sans Serif"/>
              </a:rPr>
              <a:t>corriente </a:t>
            </a:r>
            <a:r>
              <a:rPr sz="700" spc="20" dirty="0">
                <a:latin typeface="Microsoft Sans Serif"/>
                <a:cs typeface="Microsoft Sans Serif"/>
              </a:rPr>
              <a:t>en circuitos </a:t>
            </a:r>
            <a:r>
              <a:rPr sz="700" spc="-40" dirty="0">
                <a:latin typeface="Microsoft Sans Serif"/>
                <a:cs typeface="Microsoft Sans Serif"/>
              </a:rPr>
              <a:t>TT </a:t>
            </a:r>
            <a:r>
              <a:rPr sz="700" spc="-35" dirty="0">
                <a:latin typeface="Microsoft Sans Serif"/>
                <a:cs typeface="Microsoft Sans Serif"/>
              </a:rPr>
              <a:t> </a:t>
            </a:r>
            <a:r>
              <a:rPr sz="700" spc="25" dirty="0">
                <a:latin typeface="Microsoft Sans Serif"/>
                <a:cs typeface="Microsoft Sans Serif"/>
              </a:rPr>
              <a:t>alimentados </a:t>
            </a:r>
            <a:r>
              <a:rPr sz="700" spc="15" dirty="0">
                <a:latin typeface="Microsoft Sans Serif"/>
                <a:cs typeface="Microsoft Sans Serif"/>
              </a:rPr>
              <a:t>desde </a:t>
            </a:r>
            <a:r>
              <a:rPr sz="700" spc="20" dirty="0">
                <a:latin typeface="Microsoft Sans Serif"/>
                <a:cs typeface="Microsoft Sans Serif"/>
              </a:rPr>
              <a:t>barras de </a:t>
            </a:r>
            <a:r>
              <a:rPr sz="700" spc="10" dirty="0">
                <a:latin typeface="Microsoft Sans Serif"/>
                <a:cs typeface="Microsoft Sans Serif"/>
              </a:rPr>
              <a:t>fase </a:t>
            </a:r>
            <a:r>
              <a:rPr sz="700" spc="5" dirty="0">
                <a:latin typeface="Microsoft Sans Serif"/>
                <a:cs typeface="Microsoft Sans Serif"/>
              </a:rPr>
              <a:t>aisladas </a:t>
            </a:r>
            <a:r>
              <a:rPr sz="700" spc="25" dirty="0">
                <a:latin typeface="Microsoft Sans Serif"/>
                <a:cs typeface="Microsoft Sans Serif"/>
              </a:rPr>
              <a:t>para garantizar </a:t>
            </a:r>
            <a:r>
              <a:rPr sz="700" spc="30" dirty="0">
                <a:latin typeface="Microsoft Sans Serif"/>
                <a:cs typeface="Microsoft Sans Serif"/>
              </a:rPr>
              <a:t>que </a:t>
            </a:r>
            <a:r>
              <a:rPr sz="700" spc="10" dirty="0">
                <a:latin typeface="Microsoft Sans Serif"/>
                <a:cs typeface="Microsoft Sans Serif"/>
              </a:rPr>
              <a:t>los niveles </a:t>
            </a:r>
            <a:r>
              <a:rPr sz="700" spc="15" dirty="0">
                <a:latin typeface="Microsoft Sans Serif"/>
                <a:cs typeface="Microsoft Sans Serif"/>
              </a:rPr>
              <a:t> </a:t>
            </a:r>
            <a:r>
              <a:rPr sz="700" spc="20" dirty="0">
                <a:latin typeface="Microsoft Sans Serif"/>
                <a:cs typeface="Microsoft Sans Serif"/>
              </a:rPr>
              <a:t>de</a:t>
            </a:r>
            <a:r>
              <a:rPr sz="700" spc="5" dirty="0">
                <a:latin typeface="Microsoft Sans Serif"/>
                <a:cs typeface="Microsoft Sans Serif"/>
              </a:rPr>
              <a:t> </a:t>
            </a:r>
            <a:r>
              <a:rPr sz="700" spc="25" dirty="0">
                <a:latin typeface="Microsoft Sans Serif"/>
                <a:cs typeface="Microsoft Sans Serif"/>
              </a:rPr>
              <a:t>corriente</a:t>
            </a:r>
            <a:r>
              <a:rPr sz="700" spc="5" dirty="0">
                <a:latin typeface="Microsoft Sans Serif"/>
                <a:cs typeface="Microsoft Sans Serif"/>
              </a:rPr>
              <a:t> </a:t>
            </a:r>
            <a:r>
              <a:rPr sz="700" spc="20" dirty="0">
                <a:latin typeface="Microsoft Sans Serif"/>
                <a:cs typeface="Microsoft Sans Serif"/>
              </a:rPr>
              <a:t>de</a:t>
            </a:r>
            <a:r>
              <a:rPr sz="700" spc="10" dirty="0">
                <a:latin typeface="Microsoft Sans Serif"/>
                <a:cs typeface="Microsoft Sans Serif"/>
              </a:rPr>
              <a:t> </a:t>
            </a:r>
            <a:r>
              <a:rPr sz="700" spc="15" dirty="0">
                <a:latin typeface="Microsoft Sans Serif"/>
                <a:cs typeface="Microsoft Sans Serif"/>
              </a:rPr>
              <a:t>falla</a:t>
            </a:r>
            <a:r>
              <a:rPr sz="700" spc="5" dirty="0">
                <a:latin typeface="Microsoft Sans Serif"/>
                <a:cs typeface="Microsoft Sans Serif"/>
              </a:rPr>
              <a:t> </a:t>
            </a:r>
            <a:r>
              <a:rPr sz="700" spc="35" dirty="0">
                <a:latin typeface="Microsoft Sans Serif"/>
                <a:cs typeface="Microsoft Sans Serif"/>
              </a:rPr>
              <a:t>no</a:t>
            </a:r>
            <a:r>
              <a:rPr sz="700" spc="10" dirty="0">
                <a:latin typeface="Microsoft Sans Serif"/>
                <a:cs typeface="Microsoft Sans Serif"/>
              </a:rPr>
              <a:t> </a:t>
            </a:r>
            <a:r>
              <a:rPr sz="700" spc="15" dirty="0">
                <a:latin typeface="Microsoft Sans Serif"/>
                <a:cs typeface="Microsoft Sans Serif"/>
              </a:rPr>
              <a:t>excedan</a:t>
            </a:r>
            <a:r>
              <a:rPr sz="700" spc="5" dirty="0">
                <a:latin typeface="Microsoft Sans Serif"/>
                <a:cs typeface="Microsoft Sans Serif"/>
              </a:rPr>
              <a:t> </a:t>
            </a:r>
            <a:r>
              <a:rPr sz="700" dirty="0">
                <a:latin typeface="Microsoft Sans Serif"/>
                <a:cs typeface="Microsoft Sans Serif"/>
              </a:rPr>
              <a:t>las</a:t>
            </a:r>
            <a:r>
              <a:rPr sz="700" spc="10" dirty="0">
                <a:latin typeface="Microsoft Sans Serif"/>
                <a:cs typeface="Microsoft Sans Serif"/>
              </a:rPr>
              <a:t> </a:t>
            </a:r>
            <a:r>
              <a:rPr sz="700" spc="5" dirty="0">
                <a:latin typeface="Microsoft Sans Serif"/>
                <a:cs typeface="Microsoft Sans Serif"/>
              </a:rPr>
              <a:t>clasificaciones </a:t>
            </a:r>
            <a:r>
              <a:rPr sz="700" spc="30" dirty="0">
                <a:latin typeface="Microsoft Sans Serif"/>
                <a:cs typeface="Microsoft Sans Serif"/>
              </a:rPr>
              <a:t>límite</a:t>
            </a:r>
            <a:r>
              <a:rPr sz="700" spc="5" dirty="0">
                <a:latin typeface="Microsoft Sans Serif"/>
                <a:cs typeface="Microsoft Sans Serif"/>
              </a:rPr>
              <a:t> </a:t>
            </a:r>
            <a:r>
              <a:rPr sz="700" spc="20" dirty="0">
                <a:latin typeface="Microsoft Sans Serif"/>
                <a:cs typeface="Microsoft Sans Serif"/>
              </a:rPr>
              <a:t>de</a:t>
            </a:r>
            <a:r>
              <a:rPr sz="700" spc="10" dirty="0">
                <a:latin typeface="Microsoft Sans Serif"/>
                <a:cs typeface="Microsoft Sans Serif"/>
              </a:rPr>
              <a:t> </a:t>
            </a:r>
            <a:r>
              <a:rPr sz="700" spc="25" dirty="0">
                <a:latin typeface="Microsoft Sans Serif"/>
                <a:cs typeface="Microsoft Sans Serif"/>
              </a:rPr>
              <a:t>corriente</a:t>
            </a:r>
            <a:r>
              <a:rPr sz="700" spc="5" dirty="0">
                <a:latin typeface="Microsoft Sans Serif"/>
                <a:cs typeface="Microsoft Sans Serif"/>
              </a:rPr>
              <a:t> </a:t>
            </a:r>
            <a:r>
              <a:rPr sz="700" spc="20" dirty="0">
                <a:latin typeface="Microsoft Sans Serif"/>
                <a:cs typeface="Microsoft Sans Serif"/>
              </a:rPr>
              <a:t>de</a:t>
            </a:r>
            <a:r>
              <a:rPr sz="700" spc="10" dirty="0">
                <a:latin typeface="Microsoft Sans Serif"/>
                <a:cs typeface="Microsoft Sans Serif"/>
              </a:rPr>
              <a:t> los </a:t>
            </a:r>
            <a:r>
              <a:rPr sz="700" spc="-175" dirty="0">
                <a:latin typeface="Microsoft Sans Serif"/>
                <a:cs typeface="Microsoft Sans Serif"/>
              </a:rPr>
              <a:t> </a:t>
            </a:r>
            <a:r>
              <a:rPr sz="700" spc="15" dirty="0">
                <a:latin typeface="Microsoft Sans Serif"/>
                <a:cs typeface="Microsoft Sans Serif"/>
              </a:rPr>
              <a:t>fusibles.</a:t>
            </a:r>
            <a:r>
              <a:rPr sz="700" spc="-5" dirty="0">
                <a:latin typeface="Microsoft Sans Serif"/>
                <a:cs typeface="Microsoft Sans Serif"/>
              </a:rPr>
              <a:t> </a:t>
            </a:r>
            <a:r>
              <a:rPr sz="700" spc="15" dirty="0">
                <a:latin typeface="Microsoft Sans Serif"/>
                <a:cs typeface="Microsoft Sans Serif"/>
              </a:rPr>
              <a:t>Surgen</a:t>
            </a:r>
            <a:r>
              <a:rPr sz="700" spc="-5" dirty="0">
                <a:latin typeface="Microsoft Sans Serif"/>
                <a:cs typeface="Microsoft Sans Serif"/>
              </a:rPr>
              <a:t> </a:t>
            </a:r>
            <a:r>
              <a:rPr sz="700" spc="10" dirty="0">
                <a:latin typeface="Microsoft Sans Serif"/>
                <a:cs typeface="Microsoft Sans Serif"/>
              </a:rPr>
              <a:t>varias</a:t>
            </a:r>
            <a:r>
              <a:rPr sz="700" spc="-5" dirty="0">
                <a:latin typeface="Microsoft Sans Serif"/>
                <a:cs typeface="Microsoft Sans Serif"/>
              </a:rPr>
              <a:t> </a:t>
            </a:r>
            <a:r>
              <a:rPr sz="700" spc="15" dirty="0">
                <a:latin typeface="Microsoft Sans Serif"/>
                <a:cs typeface="Microsoft Sans Serif"/>
              </a:rPr>
              <a:t>cuestiones</a:t>
            </a:r>
            <a:r>
              <a:rPr sz="700" spc="-5" dirty="0">
                <a:latin typeface="Microsoft Sans Serif"/>
                <a:cs typeface="Microsoft Sans Serif"/>
              </a:rPr>
              <a:t> </a:t>
            </a:r>
            <a:r>
              <a:rPr sz="700" spc="20" dirty="0">
                <a:latin typeface="Microsoft Sans Serif"/>
                <a:cs typeface="Microsoft Sans Serif"/>
              </a:rPr>
              <a:t>con</a:t>
            </a:r>
            <a:r>
              <a:rPr sz="700" spc="-5" dirty="0">
                <a:latin typeface="Microsoft Sans Serif"/>
                <a:cs typeface="Microsoft Sans Serif"/>
              </a:rPr>
              <a:t> </a:t>
            </a:r>
            <a:r>
              <a:rPr sz="700" spc="20" dirty="0">
                <a:latin typeface="Microsoft Sans Serif"/>
                <a:cs typeface="Microsoft Sans Serif"/>
              </a:rPr>
              <a:t>respecto</a:t>
            </a:r>
            <a:r>
              <a:rPr sz="700" spc="-5" dirty="0">
                <a:latin typeface="Microsoft Sans Serif"/>
                <a:cs typeface="Microsoft Sans Serif"/>
              </a:rPr>
              <a:t> </a:t>
            </a:r>
            <a:r>
              <a:rPr sz="700" dirty="0">
                <a:latin typeface="Microsoft Sans Serif"/>
                <a:cs typeface="Microsoft Sans Serif"/>
              </a:rPr>
              <a:t>a</a:t>
            </a:r>
            <a:r>
              <a:rPr sz="700" spc="-5" dirty="0">
                <a:latin typeface="Microsoft Sans Serif"/>
                <a:cs typeface="Microsoft Sans Serif"/>
              </a:rPr>
              <a:t> </a:t>
            </a:r>
            <a:r>
              <a:rPr sz="700" spc="10" dirty="0">
                <a:latin typeface="Microsoft Sans Serif"/>
                <a:cs typeface="Microsoft Sans Serif"/>
              </a:rPr>
              <a:t>la</a:t>
            </a:r>
            <a:r>
              <a:rPr sz="700" spc="-5" dirty="0">
                <a:latin typeface="Microsoft Sans Serif"/>
                <a:cs typeface="Microsoft Sans Serif"/>
              </a:rPr>
              <a:t> </a:t>
            </a:r>
            <a:r>
              <a:rPr sz="700" spc="15" dirty="0">
                <a:latin typeface="Microsoft Sans Serif"/>
                <a:cs typeface="Microsoft Sans Serif"/>
              </a:rPr>
              <a:t>aplicación</a:t>
            </a:r>
            <a:r>
              <a:rPr sz="700" spc="-5" dirty="0">
                <a:latin typeface="Microsoft Sans Serif"/>
                <a:cs typeface="Microsoft Sans Serif"/>
              </a:rPr>
              <a:t> </a:t>
            </a:r>
            <a:r>
              <a:rPr sz="700" spc="15" dirty="0">
                <a:latin typeface="Microsoft Sans Serif"/>
                <a:cs typeface="Microsoft Sans Serif"/>
              </a:rPr>
              <a:t>adecuada</a:t>
            </a:r>
            <a:r>
              <a:rPr sz="700" spc="-5" dirty="0">
                <a:latin typeface="Microsoft Sans Serif"/>
                <a:cs typeface="Microsoft Sans Serif"/>
              </a:rPr>
              <a:t> </a:t>
            </a:r>
            <a:r>
              <a:rPr sz="700" spc="20" dirty="0">
                <a:latin typeface="Microsoft Sans Serif"/>
                <a:cs typeface="Microsoft Sans Serif"/>
              </a:rPr>
              <a:t>de </a:t>
            </a:r>
            <a:r>
              <a:rPr sz="700" spc="-170" dirty="0">
                <a:latin typeface="Microsoft Sans Serif"/>
                <a:cs typeface="Microsoft Sans Serif"/>
              </a:rPr>
              <a:t> </a:t>
            </a:r>
            <a:r>
              <a:rPr sz="700" dirty="0">
                <a:latin typeface="Microsoft Sans Serif"/>
                <a:cs typeface="Microsoft Sans Serif"/>
              </a:rPr>
              <a:t>las </a:t>
            </a:r>
            <a:r>
              <a:rPr sz="700" spc="10" dirty="0">
                <a:latin typeface="Microsoft Sans Serif"/>
                <a:cs typeface="Microsoft Sans Serif"/>
              </a:rPr>
              <a:t>resistencias </a:t>
            </a:r>
            <a:r>
              <a:rPr sz="700" spc="25" dirty="0">
                <a:latin typeface="Microsoft Sans Serif"/>
                <a:cs typeface="Microsoft Sans Serif"/>
              </a:rPr>
              <a:t>limitadoras </a:t>
            </a:r>
            <a:r>
              <a:rPr sz="700" spc="20" dirty="0">
                <a:latin typeface="Microsoft Sans Serif"/>
                <a:cs typeface="Microsoft Sans Serif"/>
              </a:rPr>
              <a:t>de </a:t>
            </a:r>
            <a:r>
              <a:rPr sz="700" spc="25" dirty="0">
                <a:latin typeface="Microsoft Sans Serif"/>
                <a:cs typeface="Microsoft Sans Serif"/>
              </a:rPr>
              <a:t>corriente. </a:t>
            </a:r>
            <a:r>
              <a:rPr sz="700" spc="-40" dirty="0">
                <a:latin typeface="Microsoft Sans Serif"/>
                <a:cs typeface="Microsoft Sans Serif"/>
              </a:rPr>
              <a:t>Se </a:t>
            </a:r>
            <a:r>
              <a:rPr sz="700" spc="25" dirty="0">
                <a:latin typeface="Microsoft Sans Serif"/>
                <a:cs typeface="Microsoft Sans Serif"/>
              </a:rPr>
              <a:t>produce </a:t>
            </a:r>
            <a:r>
              <a:rPr sz="700" spc="30" dirty="0">
                <a:latin typeface="Microsoft Sans Serif"/>
                <a:cs typeface="Microsoft Sans Serif"/>
              </a:rPr>
              <a:t>una </a:t>
            </a:r>
            <a:r>
              <a:rPr sz="700" spc="15" dirty="0">
                <a:latin typeface="Microsoft Sans Serif"/>
                <a:cs typeface="Microsoft Sans Serif"/>
              </a:rPr>
              <a:t>exposición </a:t>
            </a:r>
            <a:r>
              <a:rPr sz="700" spc="20" dirty="0">
                <a:latin typeface="Microsoft Sans Serif"/>
                <a:cs typeface="Microsoft Sans Serif"/>
              </a:rPr>
              <a:t>grave </a:t>
            </a:r>
            <a:r>
              <a:rPr sz="700" spc="25" dirty="0">
                <a:latin typeface="Microsoft Sans Serif"/>
                <a:cs typeface="Microsoft Sans Serif"/>
              </a:rPr>
              <a:t> cuando </a:t>
            </a:r>
            <a:r>
              <a:rPr sz="700" spc="15" dirty="0">
                <a:latin typeface="Microsoft Sans Serif"/>
                <a:cs typeface="Microsoft Sans Serif"/>
              </a:rPr>
              <a:t>solo </a:t>
            </a:r>
            <a:r>
              <a:rPr sz="700" spc="-5" dirty="0">
                <a:latin typeface="Microsoft Sans Serif"/>
                <a:cs typeface="Microsoft Sans Serif"/>
              </a:rPr>
              <a:t>se </a:t>
            </a:r>
            <a:r>
              <a:rPr sz="700" spc="20" dirty="0">
                <a:latin typeface="Microsoft Sans Serif"/>
                <a:cs typeface="Microsoft Sans Serif"/>
              </a:rPr>
              <a:t>utiliza </a:t>
            </a:r>
            <a:r>
              <a:rPr sz="700" spc="30" dirty="0">
                <a:latin typeface="Microsoft Sans Serif"/>
                <a:cs typeface="Microsoft Sans Serif"/>
              </a:rPr>
              <a:t>una </a:t>
            </a:r>
            <a:r>
              <a:rPr sz="700" spc="15" dirty="0">
                <a:latin typeface="Microsoft Sans Serif"/>
                <a:cs typeface="Microsoft Sans Serif"/>
              </a:rPr>
              <a:t>resistencia </a:t>
            </a:r>
            <a:r>
              <a:rPr sz="700" spc="40" dirty="0">
                <a:latin typeface="Microsoft Sans Serif"/>
                <a:cs typeface="Microsoft Sans Serif"/>
              </a:rPr>
              <a:t>por </a:t>
            </a:r>
            <a:r>
              <a:rPr sz="700" spc="10" dirty="0">
                <a:latin typeface="Microsoft Sans Serif"/>
                <a:cs typeface="Microsoft Sans Serif"/>
              </a:rPr>
              <a:t>fase </a:t>
            </a:r>
            <a:r>
              <a:rPr sz="700" spc="20" dirty="0">
                <a:latin typeface="Microsoft Sans Serif"/>
                <a:cs typeface="Microsoft Sans Serif"/>
              </a:rPr>
              <a:t>con dos </a:t>
            </a:r>
            <a:r>
              <a:rPr sz="700" spc="30" dirty="0">
                <a:latin typeface="Microsoft Sans Serif"/>
                <a:cs typeface="Microsoft Sans Serif"/>
              </a:rPr>
              <a:t>o </a:t>
            </a:r>
            <a:r>
              <a:rPr sz="700" spc="20" dirty="0">
                <a:latin typeface="Microsoft Sans Serif"/>
                <a:cs typeface="Microsoft Sans Serif"/>
              </a:rPr>
              <a:t>más </a:t>
            </a:r>
            <a:r>
              <a:rPr sz="700" spc="-40" dirty="0">
                <a:latin typeface="Microsoft Sans Serif"/>
                <a:cs typeface="Microsoft Sans Serif"/>
              </a:rPr>
              <a:t>TT </a:t>
            </a:r>
            <a:r>
              <a:rPr sz="700" spc="10" dirty="0">
                <a:latin typeface="Microsoft Sans Serif"/>
                <a:cs typeface="Microsoft Sans Serif"/>
              </a:rPr>
              <a:t>aplicados. </a:t>
            </a:r>
            <a:r>
              <a:rPr sz="700" spc="-175" dirty="0">
                <a:latin typeface="Microsoft Sans Serif"/>
                <a:cs typeface="Microsoft Sans Serif"/>
              </a:rPr>
              <a:t> </a:t>
            </a:r>
            <a:r>
              <a:rPr sz="700" spc="-10" dirty="0">
                <a:latin typeface="Microsoft Sans Serif"/>
                <a:cs typeface="Microsoft Sans Serif"/>
              </a:rPr>
              <a:t>La </a:t>
            </a:r>
            <a:r>
              <a:rPr sz="700" spc="35" dirty="0">
                <a:latin typeface="Microsoft Sans Serif"/>
                <a:cs typeface="Microsoft Sans Serif"/>
              </a:rPr>
              <a:t>figura</a:t>
            </a:r>
            <a:r>
              <a:rPr sz="700" spc="-5" dirty="0">
                <a:latin typeface="Microsoft Sans Serif"/>
                <a:cs typeface="Microsoft Sans Serif"/>
              </a:rPr>
              <a:t> </a:t>
            </a:r>
            <a:r>
              <a:rPr sz="700" spc="10" dirty="0">
                <a:latin typeface="Microsoft Sans Serif"/>
                <a:cs typeface="Microsoft Sans Serif"/>
              </a:rPr>
              <a:t>3</a:t>
            </a:r>
            <a:r>
              <a:rPr sz="700" spc="-5" dirty="0">
                <a:latin typeface="Microsoft Sans Serif"/>
                <a:cs typeface="Microsoft Sans Serif"/>
              </a:rPr>
              <a:t> </a:t>
            </a:r>
            <a:r>
              <a:rPr sz="700" spc="25" dirty="0">
                <a:latin typeface="Microsoft Sans Serif"/>
                <a:cs typeface="Microsoft Sans Serif"/>
              </a:rPr>
              <a:t>ilustra</a:t>
            </a:r>
            <a:r>
              <a:rPr sz="700" spc="-5" dirty="0">
                <a:latin typeface="Microsoft Sans Serif"/>
                <a:cs typeface="Microsoft Sans Serif"/>
              </a:rPr>
              <a:t> </a:t>
            </a:r>
            <a:r>
              <a:rPr sz="700" spc="10" dirty="0">
                <a:latin typeface="Microsoft Sans Serif"/>
                <a:cs typeface="Microsoft Sans Serif"/>
              </a:rPr>
              <a:t>esta</a:t>
            </a:r>
            <a:r>
              <a:rPr sz="700" spc="-5" dirty="0">
                <a:latin typeface="Microsoft Sans Serif"/>
                <a:cs typeface="Microsoft Sans Serif"/>
              </a:rPr>
              <a:t> </a:t>
            </a:r>
            <a:r>
              <a:rPr sz="700" spc="15" dirty="0">
                <a:latin typeface="Microsoft Sans Serif"/>
                <a:cs typeface="Microsoft Sans Serif"/>
              </a:rPr>
              <a:t>disposición.</a:t>
            </a:r>
            <a:endParaRPr sz="700">
              <a:latin typeface="Microsoft Sans Serif"/>
              <a:cs typeface="Microsoft Sans Serif"/>
            </a:endParaRPr>
          </a:p>
        </p:txBody>
      </p:sp>
      <p:sp>
        <p:nvSpPr>
          <p:cNvPr id="207" name="object 207"/>
          <p:cNvSpPr txBox="1"/>
          <p:nvPr/>
        </p:nvSpPr>
        <p:spPr>
          <a:xfrm>
            <a:off x="1415189" y="3547618"/>
            <a:ext cx="6814564" cy="97463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sz="550" spc="-5" dirty="0">
                <a:latin typeface="Microsoft Sans Serif"/>
                <a:cs typeface="Microsoft Sans Serif"/>
              </a:rPr>
              <a:t>Fig.</a:t>
            </a:r>
            <a:r>
              <a:rPr sz="550" dirty="0">
                <a:latin typeface="Microsoft Sans Serif"/>
                <a:cs typeface="Microsoft Sans Serif"/>
              </a:rPr>
              <a:t> 2.</a:t>
            </a:r>
            <a:r>
              <a:rPr sz="550" spc="5" dirty="0">
                <a:latin typeface="Microsoft Sans Serif"/>
                <a:cs typeface="Microsoft Sans Serif"/>
              </a:rPr>
              <a:t> </a:t>
            </a:r>
            <a:r>
              <a:rPr sz="550" spc="15" dirty="0">
                <a:latin typeface="Microsoft Sans Serif"/>
                <a:cs typeface="Microsoft Sans Serif"/>
              </a:rPr>
              <a:t>Configuración</a:t>
            </a:r>
            <a:r>
              <a:rPr sz="550" spc="5" dirty="0">
                <a:latin typeface="Microsoft Sans Serif"/>
                <a:cs typeface="Microsoft Sans Serif"/>
              </a:rPr>
              <a:t> </a:t>
            </a:r>
            <a:r>
              <a:rPr sz="550" spc="15" dirty="0">
                <a:latin typeface="Microsoft Sans Serif"/>
                <a:cs typeface="Microsoft Sans Serif"/>
              </a:rPr>
              <a:t>de</a:t>
            </a:r>
            <a:r>
              <a:rPr sz="550" dirty="0">
                <a:latin typeface="Microsoft Sans Serif"/>
                <a:cs typeface="Microsoft Sans Serif"/>
              </a:rPr>
              <a:t> </a:t>
            </a:r>
            <a:r>
              <a:rPr sz="550" spc="5" dirty="0">
                <a:latin typeface="Microsoft Sans Serif"/>
                <a:cs typeface="Microsoft Sans Serif"/>
              </a:rPr>
              <a:t>la </a:t>
            </a:r>
            <a:r>
              <a:rPr sz="550" spc="10" dirty="0">
                <a:latin typeface="Microsoft Sans Serif"/>
                <a:cs typeface="Microsoft Sans Serif"/>
              </a:rPr>
              <a:t>zona</a:t>
            </a:r>
            <a:r>
              <a:rPr sz="550" spc="5" dirty="0">
                <a:latin typeface="Microsoft Sans Serif"/>
                <a:cs typeface="Microsoft Sans Serif"/>
              </a:rPr>
              <a:t> </a:t>
            </a:r>
            <a:r>
              <a:rPr sz="550" spc="15" dirty="0">
                <a:latin typeface="Microsoft Sans Serif"/>
                <a:cs typeface="Microsoft Sans Serif"/>
              </a:rPr>
              <a:t>del</a:t>
            </a:r>
            <a:r>
              <a:rPr sz="550" dirty="0">
                <a:latin typeface="Microsoft Sans Serif"/>
                <a:cs typeface="Microsoft Sans Serif"/>
              </a:rPr>
              <a:t> </a:t>
            </a:r>
            <a:r>
              <a:rPr sz="550" spc="25" dirty="0">
                <a:latin typeface="Microsoft Sans Serif"/>
                <a:cs typeface="Microsoft Sans Serif"/>
              </a:rPr>
              <a:t>generador</a:t>
            </a:r>
            <a:r>
              <a:rPr sz="550" spc="5" dirty="0">
                <a:latin typeface="Microsoft Sans Serif"/>
                <a:cs typeface="Microsoft Sans Serif"/>
              </a:rPr>
              <a:t> </a:t>
            </a:r>
            <a:r>
              <a:rPr sz="550" spc="20" dirty="0">
                <a:latin typeface="Microsoft Sans Serif"/>
                <a:cs typeface="Microsoft Sans Serif"/>
              </a:rPr>
              <a:t>que</a:t>
            </a:r>
            <a:r>
              <a:rPr sz="550" spc="5" dirty="0">
                <a:latin typeface="Microsoft Sans Serif"/>
                <a:cs typeface="Microsoft Sans Serif"/>
              </a:rPr>
              <a:t> </a:t>
            </a:r>
            <a:r>
              <a:rPr sz="550" spc="20" dirty="0">
                <a:latin typeface="Microsoft Sans Serif"/>
                <a:cs typeface="Microsoft Sans Serif"/>
              </a:rPr>
              <a:t>puede</a:t>
            </a:r>
            <a:r>
              <a:rPr sz="550" dirty="0">
                <a:latin typeface="Microsoft Sans Serif"/>
                <a:cs typeface="Microsoft Sans Serif"/>
              </a:rPr>
              <a:t> </a:t>
            </a:r>
            <a:r>
              <a:rPr sz="550" spc="25" dirty="0">
                <a:latin typeface="Microsoft Sans Serif"/>
                <a:cs typeface="Microsoft Sans Serif"/>
              </a:rPr>
              <a:t>producir</a:t>
            </a:r>
            <a:r>
              <a:rPr sz="550" spc="5" dirty="0">
                <a:latin typeface="Microsoft Sans Serif"/>
                <a:cs typeface="Microsoft Sans Serif"/>
              </a:rPr>
              <a:t> </a:t>
            </a:r>
            <a:r>
              <a:rPr sz="550" spc="15" dirty="0">
                <a:latin typeface="Microsoft Sans Serif"/>
                <a:cs typeface="Microsoft Sans Serif"/>
              </a:rPr>
              <a:t>ferroresonancia</a:t>
            </a:r>
            <a:r>
              <a:rPr sz="550" spc="5" dirty="0">
                <a:latin typeface="Microsoft Sans Serif"/>
                <a:cs typeface="Microsoft Sans Serif"/>
              </a:rPr>
              <a:t> </a:t>
            </a:r>
            <a:r>
              <a:rPr sz="550" spc="15" dirty="0">
                <a:latin typeface="Microsoft Sans Serif"/>
                <a:cs typeface="Microsoft Sans Serif"/>
              </a:rPr>
              <a:t>del</a:t>
            </a:r>
            <a:r>
              <a:rPr sz="550" dirty="0">
                <a:latin typeface="Microsoft Sans Serif"/>
                <a:cs typeface="Microsoft Sans Serif"/>
              </a:rPr>
              <a:t> </a:t>
            </a:r>
            <a:r>
              <a:rPr sz="550" spc="-35" dirty="0">
                <a:latin typeface="Microsoft Sans Serif"/>
                <a:cs typeface="Microsoft Sans Serif"/>
              </a:rPr>
              <a:t>VT</a:t>
            </a:r>
            <a:endParaRPr sz="550">
              <a:latin typeface="Microsoft Sans Serif"/>
              <a:cs typeface="Microsoft Sans Serif"/>
            </a:endParaRPr>
          </a:p>
        </p:txBody>
      </p:sp>
      <p:sp>
        <p:nvSpPr>
          <p:cNvPr id="208" name="object 208"/>
          <p:cNvSpPr txBox="1"/>
          <p:nvPr/>
        </p:nvSpPr>
        <p:spPr>
          <a:xfrm>
            <a:off x="1415216" y="3813018"/>
            <a:ext cx="7417868" cy="1876155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 marR="46990" indent="154940">
              <a:lnSpc>
                <a:spcPct val="133600"/>
              </a:lnSpc>
              <a:spcBef>
                <a:spcPts val="100"/>
              </a:spcBef>
            </a:pPr>
            <a:r>
              <a:rPr sz="750" spc="-10" dirty="0">
                <a:latin typeface="Microsoft Sans Serif"/>
                <a:cs typeface="Microsoft Sans Serif"/>
              </a:rPr>
              <a:t>Esta </a:t>
            </a:r>
            <a:r>
              <a:rPr sz="750" spc="25" dirty="0">
                <a:latin typeface="Microsoft Sans Serif"/>
                <a:cs typeface="Microsoft Sans Serif"/>
              </a:rPr>
              <a:t>condición puede </a:t>
            </a:r>
            <a:r>
              <a:rPr sz="750" spc="35" dirty="0">
                <a:latin typeface="Microsoft Sans Serif"/>
                <a:cs typeface="Microsoft Sans Serif"/>
              </a:rPr>
              <a:t>ocurrir </a:t>
            </a:r>
            <a:r>
              <a:rPr sz="750" spc="25" dirty="0">
                <a:latin typeface="Microsoft Sans Serif"/>
                <a:cs typeface="Microsoft Sans Serif"/>
              </a:rPr>
              <a:t>en </a:t>
            </a:r>
            <a:r>
              <a:rPr sz="750" spc="10" dirty="0">
                <a:latin typeface="Microsoft Sans Serif"/>
                <a:cs typeface="Microsoft Sans Serif"/>
              </a:rPr>
              <a:t>la </a:t>
            </a:r>
            <a:r>
              <a:rPr sz="750" spc="15" dirty="0">
                <a:latin typeface="Microsoft Sans Serif"/>
                <a:cs typeface="Microsoft Sans Serif"/>
              </a:rPr>
              <a:t>zona </a:t>
            </a:r>
            <a:r>
              <a:rPr sz="750" spc="20" dirty="0">
                <a:latin typeface="Microsoft Sans Serif"/>
                <a:cs typeface="Microsoft Sans Serif"/>
              </a:rPr>
              <a:t>del </a:t>
            </a:r>
            <a:r>
              <a:rPr sz="750" spc="30" dirty="0">
                <a:latin typeface="Microsoft Sans Serif"/>
                <a:cs typeface="Microsoft Sans Serif"/>
              </a:rPr>
              <a:t>generador </a:t>
            </a:r>
            <a:r>
              <a:rPr sz="750" dirty="0">
                <a:latin typeface="Microsoft Sans Serif"/>
                <a:cs typeface="Microsoft Sans Serif"/>
              </a:rPr>
              <a:t>si </a:t>
            </a:r>
            <a:r>
              <a:rPr sz="750" spc="10" dirty="0">
                <a:latin typeface="Microsoft Sans Serif"/>
                <a:cs typeface="Microsoft Sans Serif"/>
              </a:rPr>
              <a:t>el </a:t>
            </a:r>
            <a:r>
              <a:rPr sz="750" spc="40" dirty="0">
                <a:latin typeface="Microsoft Sans Serif"/>
                <a:cs typeface="Microsoft Sans Serif"/>
              </a:rPr>
              <a:t>neutro </a:t>
            </a:r>
            <a:r>
              <a:rPr sz="750" spc="45" dirty="0">
                <a:latin typeface="Microsoft Sans Serif"/>
                <a:cs typeface="Microsoft Sans Serif"/>
              </a:rPr>
              <a:t> </a:t>
            </a:r>
            <a:r>
              <a:rPr sz="750" spc="20" dirty="0">
                <a:latin typeface="Microsoft Sans Serif"/>
                <a:cs typeface="Microsoft Sans Serif"/>
              </a:rPr>
              <a:t>del </a:t>
            </a:r>
            <a:r>
              <a:rPr sz="750" spc="30" dirty="0">
                <a:latin typeface="Microsoft Sans Serif"/>
                <a:cs typeface="Microsoft Sans Serif"/>
              </a:rPr>
              <a:t>generador </a:t>
            </a:r>
            <a:r>
              <a:rPr sz="750" spc="-5" dirty="0">
                <a:latin typeface="Microsoft Sans Serif"/>
                <a:cs typeface="Microsoft Sans Serif"/>
              </a:rPr>
              <a:t>se </a:t>
            </a:r>
            <a:r>
              <a:rPr sz="750" spc="15" dirty="0">
                <a:latin typeface="Microsoft Sans Serif"/>
                <a:cs typeface="Microsoft Sans Serif"/>
              </a:rPr>
              <a:t>desconecta </a:t>
            </a:r>
            <a:r>
              <a:rPr sz="750" spc="35" dirty="0">
                <a:latin typeface="Microsoft Sans Serif"/>
                <a:cs typeface="Microsoft Sans Serif"/>
              </a:rPr>
              <a:t>o </a:t>
            </a:r>
            <a:r>
              <a:rPr sz="750" dirty="0">
                <a:latin typeface="Microsoft Sans Serif"/>
                <a:cs typeface="Microsoft Sans Serif"/>
              </a:rPr>
              <a:t>si </a:t>
            </a:r>
            <a:r>
              <a:rPr sz="750" spc="10" dirty="0">
                <a:latin typeface="Microsoft Sans Serif"/>
                <a:cs typeface="Microsoft Sans Serif"/>
              </a:rPr>
              <a:t>el </a:t>
            </a:r>
            <a:r>
              <a:rPr sz="750" spc="30" dirty="0">
                <a:latin typeface="Microsoft Sans Serif"/>
                <a:cs typeface="Microsoft Sans Serif"/>
              </a:rPr>
              <a:t>generador </a:t>
            </a:r>
            <a:r>
              <a:rPr sz="750" spc="-5" dirty="0">
                <a:latin typeface="Microsoft Sans Serif"/>
                <a:cs typeface="Microsoft Sans Serif"/>
              </a:rPr>
              <a:t>se </a:t>
            </a:r>
            <a:r>
              <a:rPr sz="750" spc="15" dirty="0">
                <a:latin typeface="Microsoft Sans Serif"/>
                <a:cs typeface="Microsoft Sans Serif"/>
              </a:rPr>
              <a:t>desconecta </a:t>
            </a:r>
            <a:r>
              <a:rPr sz="750" spc="20" dirty="0">
                <a:latin typeface="Microsoft Sans Serif"/>
                <a:cs typeface="Microsoft Sans Serif"/>
              </a:rPr>
              <a:t> </a:t>
            </a:r>
            <a:r>
              <a:rPr sz="750" spc="25" dirty="0">
                <a:latin typeface="Microsoft Sans Serif"/>
                <a:cs typeface="Microsoft Sans Serif"/>
              </a:rPr>
              <a:t>eléctricamente</a:t>
            </a:r>
            <a:r>
              <a:rPr sz="750" dirty="0">
                <a:latin typeface="Microsoft Sans Serif"/>
                <a:cs typeface="Microsoft Sans Serif"/>
              </a:rPr>
              <a:t> </a:t>
            </a:r>
            <a:r>
              <a:rPr sz="750" spc="20" dirty="0">
                <a:latin typeface="Microsoft Sans Serif"/>
                <a:cs typeface="Microsoft Sans Serif"/>
              </a:rPr>
              <a:t>del</a:t>
            </a:r>
            <a:r>
              <a:rPr sz="750" spc="5" dirty="0">
                <a:latin typeface="Microsoft Sans Serif"/>
                <a:cs typeface="Microsoft Sans Serif"/>
              </a:rPr>
              <a:t> </a:t>
            </a:r>
            <a:r>
              <a:rPr sz="750" spc="20" dirty="0">
                <a:latin typeface="Microsoft Sans Serif"/>
                <a:cs typeface="Microsoft Sans Serif"/>
              </a:rPr>
              <a:t>bus</a:t>
            </a:r>
            <a:r>
              <a:rPr sz="750" dirty="0">
                <a:latin typeface="Microsoft Sans Serif"/>
                <a:cs typeface="Microsoft Sans Serif"/>
              </a:rPr>
              <a:t> </a:t>
            </a:r>
            <a:r>
              <a:rPr sz="750" spc="20" dirty="0">
                <a:latin typeface="Microsoft Sans Serif"/>
                <a:cs typeface="Microsoft Sans Serif"/>
              </a:rPr>
              <a:t>del</a:t>
            </a:r>
            <a:r>
              <a:rPr sz="750" spc="5" dirty="0">
                <a:latin typeface="Microsoft Sans Serif"/>
                <a:cs typeface="Microsoft Sans Serif"/>
              </a:rPr>
              <a:t> </a:t>
            </a:r>
            <a:r>
              <a:rPr sz="750" spc="30" dirty="0">
                <a:latin typeface="Microsoft Sans Serif"/>
                <a:cs typeface="Microsoft Sans Serif"/>
              </a:rPr>
              <a:t>generador</a:t>
            </a:r>
            <a:r>
              <a:rPr sz="750" dirty="0">
                <a:latin typeface="Microsoft Sans Serif"/>
                <a:cs typeface="Microsoft Sans Serif"/>
              </a:rPr>
              <a:t> </a:t>
            </a:r>
            <a:r>
              <a:rPr sz="750" spc="5" dirty="0">
                <a:latin typeface="Microsoft Sans Serif"/>
                <a:cs typeface="Microsoft Sans Serif"/>
              </a:rPr>
              <a:t>y </a:t>
            </a:r>
            <a:r>
              <a:rPr sz="750" spc="10" dirty="0">
                <a:latin typeface="Microsoft Sans Serif"/>
                <a:cs typeface="Microsoft Sans Serif"/>
              </a:rPr>
              <a:t>los</a:t>
            </a:r>
            <a:r>
              <a:rPr sz="750" dirty="0">
                <a:latin typeface="Microsoft Sans Serif"/>
                <a:cs typeface="Microsoft Sans Serif"/>
              </a:rPr>
              <a:t> </a:t>
            </a:r>
            <a:r>
              <a:rPr sz="750" spc="-45" dirty="0">
                <a:latin typeface="Microsoft Sans Serif"/>
                <a:cs typeface="Microsoft Sans Serif"/>
              </a:rPr>
              <a:t>TT</a:t>
            </a:r>
            <a:r>
              <a:rPr sz="750" spc="5" dirty="0">
                <a:latin typeface="Microsoft Sans Serif"/>
                <a:cs typeface="Microsoft Sans Serif"/>
              </a:rPr>
              <a:t> </a:t>
            </a:r>
            <a:r>
              <a:rPr sz="750" spc="25" dirty="0">
                <a:latin typeface="Microsoft Sans Serif"/>
                <a:cs typeface="Microsoft Sans Serif"/>
              </a:rPr>
              <a:t>permanecen</a:t>
            </a:r>
            <a:r>
              <a:rPr sz="750" dirty="0">
                <a:latin typeface="Microsoft Sans Serif"/>
                <a:cs typeface="Microsoft Sans Serif"/>
              </a:rPr>
              <a:t> </a:t>
            </a:r>
            <a:r>
              <a:rPr sz="750" spc="15" dirty="0">
                <a:latin typeface="Microsoft Sans Serif"/>
                <a:cs typeface="Microsoft Sans Serif"/>
              </a:rPr>
              <a:t>conectados </a:t>
            </a:r>
            <a:r>
              <a:rPr sz="750" spc="-185" dirty="0">
                <a:latin typeface="Microsoft Sans Serif"/>
                <a:cs typeface="Microsoft Sans Serif"/>
              </a:rPr>
              <a:t> </a:t>
            </a:r>
            <a:r>
              <a:rPr sz="750" spc="10" dirty="0">
                <a:latin typeface="Microsoft Sans Serif"/>
                <a:cs typeface="Microsoft Sans Serif"/>
              </a:rPr>
              <a:t>al </a:t>
            </a:r>
            <a:r>
              <a:rPr sz="750" spc="20" dirty="0">
                <a:latin typeface="Microsoft Sans Serif"/>
                <a:cs typeface="Microsoft Sans Serif"/>
              </a:rPr>
              <a:t>devanado </a:t>
            </a:r>
            <a:r>
              <a:rPr sz="750" spc="25" dirty="0">
                <a:latin typeface="Microsoft Sans Serif"/>
                <a:cs typeface="Microsoft Sans Serif"/>
              </a:rPr>
              <a:t>en </a:t>
            </a:r>
            <a:r>
              <a:rPr sz="750" spc="35" dirty="0">
                <a:latin typeface="Microsoft Sans Serif"/>
                <a:cs typeface="Microsoft Sans Serif"/>
              </a:rPr>
              <a:t>triángulo </a:t>
            </a:r>
            <a:r>
              <a:rPr sz="750" spc="20" dirty="0">
                <a:latin typeface="Microsoft Sans Serif"/>
                <a:cs typeface="Microsoft Sans Serif"/>
              </a:rPr>
              <a:t>del </a:t>
            </a:r>
            <a:r>
              <a:rPr sz="750" spc="40" dirty="0">
                <a:latin typeface="Microsoft Sans Serif"/>
                <a:cs typeface="Microsoft Sans Serif"/>
              </a:rPr>
              <a:t>transformador </a:t>
            </a:r>
            <a:r>
              <a:rPr sz="750" spc="25" dirty="0">
                <a:latin typeface="Microsoft Sans Serif"/>
                <a:cs typeface="Microsoft Sans Serif"/>
              </a:rPr>
              <a:t>de </a:t>
            </a:r>
            <a:r>
              <a:rPr sz="750" spc="10" dirty="0">
                <a:latin typeface="Microsoft Sans Serif"/>
                <a:cs typeface="Microsoft Sans Serif"/>
              </a:rPr>
              <a:t>la </a:t>
            </a:r>
            <a:r>
              <a:rPr sz="750" spc="25" dirty="0">
                <a:latin typeface="Microsoft Sans Serif"/>
                <a:cs typeface="Microsoft Sans Serif"/>
              </a:rPr>
              <a:t>unidad. </a:t>
            </a:r>
            <a:r>
              <a:rPr sz="750" spc="-15" dirty="0">
                <a:latin typeface="Microsoft Sans Serif"/>
                <a:cs typeface="Microsoft Sans Serif"/>
              </a:rPr>
              <a:t>La </a:t>
            </a:r>
            <a:r>
              <a:rPr sz="750" spc="-10" dirty="0">
                <a:latin typeface="Microsoft Sans Serif"/>
                <a:cs typeface="Microsoft Sans Serif"/>
              </a:rPr>
              <a:t> </a:t>
            </a:r>
            <a:r>
              <a:rPr sz="750" spc="30" dirty="0">
                <a:latin typeface="Microsoft Sans Serif"/>
                <a:cs typeface="Microsoft Sans Serif"/>
              </a:rPr>
              <a:t>probabilidad </a:t>
            </a:r>
            <a:r>
              <a:rPr sz="750" spc="25" dirty="0">
                <a:latin typeface="Microsoft Sans Serif"/>
                <a:cs typeface="Microsoft Sans Serif"/>
              </a:rPr>
              <a:t>de ferroresonancia </a:t>
            </a:r>
            <a:r>
              <a:rPr sz="750" spc="35" dirty="0">
                <a:latin typeface="Microsoft Sans Serif"/>
                <a:cs typeface="Microsoft Sans Serif"/>
              </a:rPr>
              <a:t>aumenta </a:t>
            </a:r>
            <a:r>
              <a:rPr sz="750" dirty="0">
                <a:latin typeface="Microsoft Sans Serif"/>
                <a:cs typeface="Microsoft Sans Serif"/>
              </a:rPr>
              <a:t>si </a:t>
            </a:r>
            <a:r>
              <a:rPr sz="750" spc="-5" dirty="0">
                <a:latin typeface="Microsoft Sans Serif"/>
                <a:cs typeface="Microsoft Sans Serif"/>
              </a:rPr>
              <a:t>se </a:t>
            </a:r>
            <a:r>
              <a:rPr sz="750" spc="10" dirty="0">
                <a:latin typeface="Microsoft Sans Serif"/>
                <a:cs typeface="Microsoft Sans Serif"/>
              </a:rPr>
              <a:t>aplica </a:t>
            </a:r>
            <a:r>
              <a:rPr sz="750" spc="45" dirty="0">
                <a:latin typeface="Microsoft Sans Serif"/>
                <a:cs typeface="Microsoft Sans Serif"/>
              </a:rPr>
              <a:t>un </a:t>
            </a:r>
            <a:r>
              <a:rPr sz="750" spc="20" dirty="0">
                <a:latin typeface="Microsoft Sans Serif"/>
                <a:cs typeface="Microsoft Sans Serif"/>
              </a:rPr>
              <a:t>voltaje </a:t>
            </a:r>
            <a:r>
              <a:rPr sz="750" spc="25" dirty="0">
                <a:latin typeface="Microsoft Sans Serif"/>
                <a:cs typeface="Microsoft Sans Serif"/>
              </a:rPr>
              <a:t> </a:t>
            </a:r>
            <a:r>
              <a:rPr sz="750" spc="30" dirty="0">
                <a:latin typeface="Microsoft Sans Serif"/>
                <a:cs typeface="Microsoft Sans Serif"/>
              </a:rPr>
              <a:t>superior </a:t>
            </a:r>
            <a:r>
              <a:rPr sz="750" spc="10" dirty="0">
                <a:latin typeface="Microsoft Sans Serif"/>
                <a:cs typeface="Microsoft Sans Serif"/>
              </a:rPr>
              <a:t>al </a:t>
            </a:r>
            <a:r>
              <a:rPr sz="750" spc="40" dirty="0">
                <a:latin typeface="Microsoft Sans Serif"/>
                <a:cs typeface="Microsoft Sans Serif"/>
              </a:rPr>
              <a:t>normal </a:t>
            </a:r>
            <a:r>
              <a:rPr sz="750" dirty="0">
                <a:latin typeface="Microsoft Sans Serif"/>
                <a:cs typeface="Microsoft Sans Serif"/>
              </a:rPr>
              <a:t>a </a:t>
            </a:r>
            <a:r>
              <a:rPr sz="750" spc="20" dirty="0">
                <a:latin typeface="Microsoft Sans Serif"/>
                <a:cs typeface="Microsoft Sans Serif"/>
              </a:rPr>
              <a:t>través </a:t>
            </a:r>
            <a:r>
              <a:rPr sz="750" spc="25" dirty="0">
                <a:latin typeface="Microsoft Sans Serif"/>
                <a:cs typeface="Microsoft Sans Serif"/>
              </a:rPr>
              <a:t>de </a:t>
            </a:r>
            <a:r>
              <a:rPr sz="750" spc="10" dirty="0">
                <a:latin typeface="Microsoft Sans Serif"/>
                <a:cs typeface="Microsoft Sans Serif"/>
              </a:rPr>
              <a:t>los </a:t>
            </a:r>
            <a:r>
              <a:rPr sz="750" spc="15" dirty="0">
                <a:latin typeface="Microsoft Sans Serif"/>
                <a:cs typeface="Microsoft Sans Serif"/>
              </a:rPr>
              <a:t>devanados </a:t>
            </a:r>
            <a:r>
              <a:rPr sz="750" spc="20" dirty="0">
                <a:latin typeface="Microsoft Sans Serif"/>
                <a:cs typeface="Microsoft Sans Serif"/>
              </a:rPr>
              <a:t>del </a:t>
            </a:r>
            <a:r>
              <a:rPr sz="750" spc="-45" dirty="0">
                <a:latin typeface="Microsoft Sans Serif"/>
                <a:cs typeface="Microsoft Sans Serif"/>
              </a:rPr>
              <a:t>TT </a:t>
            </a:r>
            <a:r>
              <a:rPr sz="750" spc="35" dirty="0">
                <a:latin typeface="Microsoft Sans Serif"/>
                <a:cs typeface="Microsoft Sans Serif"/>
              </a:rPr>
              <a:t>durante </a:t>
            </a:r>
            <a:r>
              <a:rPr sz="750" spc="10" dirty="0">
                <a:latin typeface="Microsoft Sans Serif"/>
                <a:cs typeface="Microsoft Sans Serif"/>
              </a:rPr>
              <a:t>la </a:t>
            </a:r>
            <a:r>
              <a:rPr sz="750" spc="15" dirty="0">
                <a:latin typeface="Microsoft Sans Serif"/>
                <a:cs typeface="Microsoft Sans Serif"/>
              </a:rPr>
              <a:t> </a:t>
            </a:r>
            <a:r>
              <a:rPr sz="750" spc="30" dirty="0">
                <a:latin typeface="Microsoft Sans Serif"/>
                <a:cs typeface="Microsoft Sans Serif"/>
              </a:rPr>
              <a:t>retroalimentación debido </a:t>
            </a:r>
            <a:r>
              <a:rPr sz="750" dirty="0">
                <a:latin typeface="Microsoft Sans Serif"/>
                <a:cs typeface="Microsoft Sans Serif"/>
              </a:rPr>
              <a:t>a </a:t>
            </a:r>
            <a:r>
              <a:rPr sz="750" spc="30" dirty="0">
                <a:latin typeface="Microsoft Sans Serif"/>
                <a:cs typeface="Microsoft Sans Serif"/>
              </a:rPr>
              <a:t>una </a:t>
            </a:r>
            <a:r>
              <a:rPr sz="750" spc="20" dirty="0">
                <a:latin typeface="Microsoft Sans Serif"/>
                <a:cs typeface="Microsoft Sans Serif"/>
              </a:rPr>
              <a:t>falla </a:t>
            </a:r>
            <a:r>
              <a:rPr sz="750" dirty="0">
                <a:latin typeface="Microsoft Sans Serif"/>
                <a:cs typeface="Microsoft Sans Serif"/>
              </a:rPr>
              <a:t>a </a:t>
            </a:r>
            <a:r>
              <a:rPr sz="750" spc="35" dirty="0">
                <a:latin typeface="Microsoft Sans Serif"/>
                <a:cs typeface="Microsoft Sans Serif"/>
              </a:rPr>
              <a:t>tierra o </a:t>
            </a:r>
            <a:r>
              <a:rPr sz="750" spc="30" dirty="0">
                <a:latin typeface="Microsoft Sans Serif"/>
                <a:cs typeface="Microsoft Sans Serif"/>
              </a:rPr>
              <a:t>una </a:t>
            </a:r>
            <a:r>
              <a:rPr sz="750" spc="25" dirty="0">
                <a:latin typeface="Microsoft Sans Serif"/>
                <a:cs typeface="Microsoft Sans Serif"/>
              </a:rPr>
              <a:t>sobretensión de </a:t>
            </a:r>
            <a:r>
              <a:rPr sz="750" spc="30" dirty="0">
                <a:latin typeface="Microsoft Sans Serif"/>
                <a:cs typeface="Microsoft Sans Serif"/>
              </a:rPr>
              <a:t> conmutación </a:t>
            </a:r>
            <a:r>
              <a:rPr sz="750" spc="25" dirty="0">
                <a:latin typeface="Microsoft Sans Serif"/>
                <a:cs typeface="Microsoft Sans Serif"/>
              </a:rPr>
              <a:t>en </a:t>
            </a:r>
            <a:r>
              <a:rPr sz="750" spc="10" dirty="0">
                <a:latin typeface="Microsoft Sans Serif"/>
                <a:cs typeface="Microsoft Sans Serif"/>
              </a:rPr>
              <a:t>el </a:t>
            </a:r>
            <a:r>
              <a:rPr sz="750" spc="15" dirty="0">
                <a:latin typeface="Microsoft Sans Serif"/>
                <a:cs typeface="Microsoft Sans Serif"/>
              </a:rPr>
              <a:t>sistema sin </a:t>
            </a:r>
            <a:r>
              <a:rPr sz="750" spc="25" dirty="0">
                <a:latin typeface="Microsoft Sans Serif"/>
                <a:cs typeface="Microsoft Sans Serif"/>
              </a:rPr>
              <a:t>conexión </a:t>
            </a:r>
            <a:r>
              <a:rPr sz="750" dirty="0">
                <a:latin typeface="Microsoft Sans Serif"/>
                <a:cs typeface="Microsoft Sans Serif"/>
              </a:rPr>
              <a:t>a </a:t>
            </a:r>
            <a:r>
              <a:rPr sz="750" spc="25" dirty="0">
                <a:latin typeface="Microsoft Sans Serif"/>
                <a:cs typeface="Microsoft Sans Serif"/>
              </a:rPr>
              <a:t>tierra. </a:t>
            </a:r>
            <a:r>
              <a:rPr sz="750" spc="-35" dirty="0">
                <a:latin typeface="Microsoft Sans Serif"/>
                <a:cs typeface="Microsoft Sans Serif"/>
              </a:rPr>
              <a:t>El </a:t>
            </a:r>
            <a:r>
              <a:rPr sz="750" spc="20" dirty="0">
                <a:latin typeface="Microsoft Sans Serif"/>
                <a:cs typeface="Microsoft Sans Serif"/>
              </a:rPr>
              <a:t>voltaje más </a:t>
            </a:r>
            <a:r>
              <a:rPr sz="750" spc="30" dirty="0">
                <a:latin typeface="Microsoft Sans Serif"/>
                <a:cs typeface="Microsoft Sans Serif"/>
              </a:rPr>
              <a:t>alto </a:t>
            </a:r>
            <a:r>
              <a:rPr sz="750" spc="35" dirty="0">
                <a:latin typeface="Microsoft Sans Serif"/>
                <a:cs typeface="Microsoft Sans Serif"/>
              </a:rPr>
              <a:t> </a:t>
            </a:r>
            <a:r>
              <a:rPr sz="750" spc="30" dirty="0">
                <a:latin typeface="Microsoft Sans Serif"/>
                <a:cs typeface="Microsoft Sans Serif"/>
              </a:rPr>
              <a:t>requiere que </a:t>
            </a:r>
            <a:r>
              <a:rPr sz="750" spc="10" dirty="0">
                <a:latin typeface="Microsoft Sans Serif"/>
                <a:cs typeface="Microsoft Sans Serif"/>
              </a:rPr>
              <a:t>los </a:t>
            </a:r>
            <a:r>
              <a:rPr sz="750" spc="-45" dirty="0">
                <a:latin typeface="Microsoft Sans Serif"/>
                <a:cs typeface="Microsoft Sans Serif"/>
              </a:rPr>
              <a:t>TT </a:t>
            </a:r>
            <a:r>
              <a:rPr sz="750" spc="30" dirty="0">
                <a:latin typeface="Microsoft Sans Serif"/>
                <a:cs typeface="Microsoft Sans Serif"/>
              </a:rPr>
              <a:t>operen </a:t>
            </a:r>
            <a:r>
              <a:rPr sz="750" spc="25" dirty="0">
                <a:latin typeface="Microsoft Sans Serif"/>
                <a:cs typeface="Microsoft Sans Serif"/>
              </a:rPr>
              <a:t>en </a:t>
            </a:r>
            <a:r>
              <a:rPr sz="750" spc="10" dirty="0">
                <a:latin typeface="Microsoft Sans Serif"/>
                <a:cs typeface="Microsoft Sans Serif"/>
              </a:rPr>
              <a:t>la </a:t>
            </a:r>
            <a:r>
              <a:rPr sz="750" spc="35" dirty="0">
                <a:latin typeface="Microsoft Sans Serif"/>
                <a:cs typeface="Microsoft Sans Serif"/>
              </a:rPr>
              <a:t>región </a:t>
            </a:r>
            <a:r>
              <a:rPr sz="750" spc="20" dirty="0">
                <a:latin typeface="Microsoft Sans Serif"/>
                <a:cs typeface="Microsoft Sans Serif"/>
              </a:rPr>
              <a:t>saturada, </a:t>
            </a:r>
            <a:r>
              <a:rPr sz="750" spc="25" dirty="0">
                <a:latin typeface="Microsoft Sans Serif"/>
                <a:cs typeface="Microsoft Sans Serif"/>
              </a:rPr>
              <a:t>lo </a:t>
            </a:r>
            <a:r>
              <a:rPr sz="750" spc="30" dirty="0">
                <a:latin typeface="Microsoft Sans Serif"/>
                <a:cs typeface="Microsoft Sans Serif"/>
              </a:rPr>
              <a:t>que </a:t>
            </a:r>
            <a:r>
              <a:rPr sz="750" spc="35" dirty="0">
                <a:latin typeface="Microsoft Sans Serif"/>
                <a:cs typeface="Microsoft Sans Serif"/>
              </a:rPr>
              <a:t>promueve </a:t>
            </a:r>
            <a:r>
              <a:rPr sz="750" spc="10" dirty="0">
                <a:latin typeface="Microsoft Sans Serif"/>
                <a:cs typeface="Microsoft Sans Serif"/>
              </a:rPr>
              <a:t>el </a:t>
            </a:r>
            <a:r>
              <a:rPr sz="750" spc="-185" dirty="0">
                <a:latin typeface="Microsoft Sans Serif"/>
                <a:cs typeface="Microsoft Sans Serif"/>
              </a:rPr>
              <a:t> </a:t>
            </a:r>
            <a:r>
              <a:rPr sz="750" spc="35" dirty="0">
                <a:latin typeface="Microsoft Sans Serif"/>
                <a:cs typeface="Microsoft Sans Serif"/>
              </a:rPr>
              <a:t>fenómeno </a:t>
            </a:r>
            <a:r>
              <a:rPr sz="750" spc="25" dirty="0">
                <a:latin typeface="Microsoft Sans Serif"/>
                <a:cs typeface="Microsoft Sans Serif"/>
              </a:rPr>
              <a:t>de </a:t>
            </a:r>
            <a:r>
              <a:rPr sz="750" spc="20" dirty="0">
                <a:latin typeface="Microsoft Sans Serif"/>
                <a:cs typeface="Microsoft Sans Serif"/>
              </a:rPr>
              <a:t>"salto </a:t>
            </a:r>
            <a:r>
              <a:rPr sz="750" spc="25" dirty="0">
                <a:latin typeface="Microsoft Sans Serif"/>
                <a:cs typeface="Microsoft Sans Serif"/>
              </a:rPr>
              <a:t>de </a:t>
            </a:r>
            <a:r>
              <a:rPr sz="750" spc="30" dirty="0">
                <a:latin typeface="Microsoft Sans Serif"/>
                <a:cs typeface="Microsoft Sans Serif"/>
              </a:rPr>
              <a:t>corriente" </a:t>
            </a:r>
            <a:r>
              <a:rPr sz="750" spc="25" dirty="0">
                <a:latin typeface="Microsoft Sans Serif"/>
                <a:cs typeface="Microsoft Sans Serif"/>
              </a:rPr>
              <a:t>de </a:t>
            </a:r>
            <a:r>
              <a:rPr sz="750" spc="20" dirty="0">
                <a:latin typeface="Microsoft Sans Serif"/>
                <a:cs typeface="Microsoft Sans Serif"/>
              </a:rPr>
              <a:t>ferroresonancia. </a:t>
            </a:r>
            <a:r>
              <a:rPr sz="750" spc="-10" dirty="0">
                <a:latin typeface="Microsoft Sans Serif"/>
                <a:cs typeface="Microsoft Sans Serif"/>
              </a:rPr>
              <a:t>Estas </a:t>
            </a:r>
            <a:r>
              <a:rPr sz="750" spc="15" dirty="0">
                <a:latin typeface="Microsoft Sans Serif"/>
                <a:cs typeface="Microsoft Sans Serif"/>
              </a:rPr>
              <a:t>altas </a:t>
            </a:r>
            <a:r>
              <a:rPr sz="750" spc="20" dirty="0">
                <a:latin typeface="Microsoft Sans Serif"/>
                <a:cs typeface="Microsoft Sans Serif"/>
              </a:rPr>
              <a:t> </a:t>
            </a:r>
            <a:r>
              <a:rPr sz="750" spc="25" dirty="0">
                <a:latin typeface="Microsoft Sans Serif"/>
                <a:cs typeface="Microsoft Sans Serif"/>
              </a:rPr>
              <a:t>corrientes</a:t>
            </a:r>
            <a:r>
              <a:rPr sz="750" spc="-5" dirty="0">
                <a:latin typeface="Microsoft Sans Serif"/>
                <a:cs typeface="Microsoft Sans Serif"/>
              </a:rPr>
              <a:t> </a:t>
            </a:r>
            <a:r>
              <a:rPr sz="750" spc="30" dirty="0">
                <a:latin typeface="Microsoft Sans Serif"/>
                <a:cs typeface="Microsoft Sans Serif"/>
              </a:rPr>
              <a:t>pueden</a:t>
            </a:r>
            <a:r>
              <a:rPr sz="750" spc="-5" dirty="0">
                <a:latin typeface="Microsoft Sans Serif"/>
                <a:cs typeface="Microsoft Sans Serif"/>
              </a:rPr>
              <a:t> </a:t>
            </a:r>
            <a:r>
              <a:rPr sz="750" spc="10" dirty="0">
                <a:latin typeface="Microsoft Sans Serif"/>
                <a:cs typeface="Microsoft Sans Serif"/>
              </a:rPr>
              <a:t>causar</a:t>
            </a:r>
            <a:r>
              <a:rPr sz="750" spc="-5" dirty="0">
                <a:latin typeface="Microsoft Sans Serif"/>
                <a:cs typeface="Microsoft Sans Serif"/>
              </a:rPr>
              <a:t> </a:t>
            </a:r>
            <a:r>
              <a:rPr sz="750" spc="10" dirty="0">
                <a:latin typeface="Microsoft Sans Serif"/>
                <a:cs typeface="Microsoft Sans Serif"/>
              </a:rPr>
              <a:t>fallas</a:t>
            </a:r>
            <a:r>
              <a:rPr sz="750" dirty="0">
                <a:latin typeface="Microsoft Sans Serif"/>
                <a:cs typeface="Microsoft Sans Serif"/>
              </a:rPr>
              <a:t> </a:t>
            </a:r>
            <a:r>
              <a:rPr sz="750" spc="25" dirty="0">
                <a:latin typeface="Microsoft Sans Serif"/>
                <a:cs typeface="Microsoft Sans Serif"/>
              </a:rPr>
              <a:t>térmicas</a:t>
            </a:r>
            <a:r>
              <a:rPr sz="750" spc="-5" dirty="0">
                <a:latin typeface="Microsoft Sans Serif"/>
                <a:cs typeface="Microsoft Sans Serif"/>
              </a:rPr>
              <a:t> </a:t>
            </a:r>
            <a:r>
              <a:rPr sz="750" spc="25" dirty="0">
                <a:latin typeface="Microsoft Sans Serif"/>
                <a:cs typeface="Microsoft Sans Serif"/>
              </a:rPr>
              <a:t>de</a:t>
            </a:r>
            <a:r>
              <a:rPr sz="750" spc="-5" dirty="0">
                <a:latin typeface="Microsoft Sans Serif"/>
                <a:cs typeface="Microsoft Sans Serif"/>
              </a:rPr>
              <a:t> </a:t>
            </a:r>
            <a:r>
              <a:rPr sz="750" spc="10" dirty="0">
                <a:latin typeface="Microsoft Sans Serif"/>
                <a:cs typeface="Microsoft Sans Serif"/>
              </a:rPr>
              <a:t>los</a:t>
            </a:r>
            <a:r>
              <a:rPr sz="750" dirty="0">
                <a:latin typeface="Microsoft Sans Serif"/>
                <a:cs typeface="Microsoft Sans Serif"/>
              </a:rPr>
              <a:t> </a:t>
            </a:r>
            <a:r>
              <a:rPr sz="750" spc="-45" dirty="0">
                <a:latin typeface="Microsoft Sans Serif"/>
                <a:cs typeface="Microsoft Sans Serif"/>
              </a:rPr>
              <a:t>TT</a:t>
            </a:r>
            <a:r>
              <a:rPr sz="750" spc="-5" dirty="0">
                <a:latin typeface="Microsoft Sans Serif"/>
                <a:cs typeface="Microsoft Sans Serif"/>
              </a:rPr>
              <a:t> </a:t>
            </a:r>
            <a:r>
              <a:rPr sz="750" spc="25" dirty="0">
                <a:latin typeface="Microsoft Sans Serif"/>
                <a:cs typeface="Microsoft Sans Serif"/>
              </a:rPr>
              <a:t>en</a:t>
            </a:r>
            <a:r>
              <a:rPr sz="750" spc="-5" dirty="0">
                <a:latin typeface="Microsoft Sans Serif"/>
                <a:cs typeface="Microsoft Sans Serif"/>
              </a:rPr>
              <a:t> </a:t>
            </a:r>
            <a:r>
              <a:rPr sz="750" spc="45" dirty="0">
                <a:latin typeface="Microsoft Sans Serif"/>
                <a:cs typeface="Microsoft Sans Serif"/>
              </a:rPr>
              <a:t>un</a:t>
            </a:r>
            <a:r>
              <a:rPr sz="750" dirty="0">
                <a:latin typeface="Microsoft Sans Serif"/>
                <a:cs typeface="Microsoft Sans Serif"/>
              </a:rPr>
              <a:t> </a:t>
            </a:r>
            <a:r>
              <a:rPr sz="750" spc="35" dirty="0">
                <a:latin typeface="Microsoft Sans Serif"/>
                <a:cs typeface="Microsoft Sans Serif"/>
              </a:rPr>
              <a:t>corto</a:t>
            </a:r>
            <a:r>
              <a:rPr sz="750" spc="-5" dirty="0">
                <a:latin typeface="Microsoft Sans Serif"/>
                <a:cs typeface="Microsoft Sans Serif"/>
              </a:rPr>
              <a:t> </a:t>
            </a:r>
            <a:r>
              <a:rPr sz="750" spc="35" dirty="0">
                <a:latin typeface="Microsoft Sans Serif"/>
                <a:cs typeface="Microsoft Sans Serif"/>
              </a:rPr>
              <a:t>período </a:t>
            </a:r>
            <a:r>
              <a:rPr sz="750" spc="-185" dirty="0">
                <a:latin typeface="Microsoft Sans Serif"/>
                <a:cs typeface="Microsoft Sans Serif"/>
              </a:rPr>
              <a:t> </a:t>
            </a:r>
            <a:r>
              <a:rPr sz="750" spc="25" dirty="0">
                <a:latin typeface="Microsoft Sans Serif"/>
                <a:cs typeface="Microsoft Sans Serif"/>
              </a:rPr>
              <a:t>de</a:t>
            </a:r>
            <a:r>
              <a:rPr sz="750" spc="-10" dirty="0">
                <a:latin typeface="Microsoft Sans Serif"/>
                <a:cs typeface="Microsoft Sans Serif"/>
              </a:rPr>
              <a:t> </a:t>
            </a:r>
            <a:r>
              <a:rPr sz="750" spc="30" dirty="0">
                <a:latin typeface="Microsoft Sans Serif"/>
                <a:cs typeface="Microsoft Sans Serif"/>
              </a:rPr>
              <a:t>tiempo.</a:t>
            </a:r>
            <a:endParaRPr sz="750">
              <a:latin typeface="Microsoft Sans Serif"/>
              <a:cs typeface="Microsoft Sans Serif"/>
            </a:endParaRPr>
          </a:p>
          <a:p>
            <a:pPr marL="12700" marR="5080" indent="154940">
              <a:lnSpc>
                <a:spcPct val="125200"/>
              </a:lnSpc>
              <a:spcBef>
                <a:spcPts val="5"/>
              </a:spcBef>
            </a:pPr>
            <a:r>
              <a:rPr sz="800" dirty="0">
                <a:latin typeface="Microsoft Sans Serif"/>
                <a:cs typeface="Microsoft Sans Serif"/>
              </a:rPr>
              <a:t>Al </a:t>
            </a:r>
            <a:r>
              <a:rPr sz="800" spc="25" dirty="0">
                <a:latin typeface="Microsoft Sans Serif"/>
                <a:cs typeface="Microsoft Sans Serif"/>
              </a:rPr>
              <a:t>utilizar </a:t>
            </a:r>
            <a:r>
              <a:rPr sz="800" spc="-45" dirty="0">
                <a:latin typeface="Microsoft Sans Serif"/>
                <a:cs typeface="Microsoft Sans Serif"/>
              </a:rPr>
              <a:t>TT </a:t>
            </a:r>
            <a:r>
              <a:rPr sz="800" spc="20" dirty="0">
                <a:latin typeface="Microsoft Sans Serif"/>
                <a:cs typeface="Microsoft Sans Serif"/>
              </a:rPr>
              <a:t>con </a:t>
            </a:r>
            <a:r>
              <a:rPr sz="800" spc="10" dirty="0">
                <a:latin typeface="Microsoft Sans Serif"/>
                <a:cs typeface="Microsoft Sans Serif"/>
              </a:rPr>
              <a:t>clasificación </a:t>
            </a:r>
            <a:r>
              <a:rPr sz="800" spc="20" dirty="0">
                <a:latin typeface="Microsoft Sans Serif"/>
                <a:cs typeface="Microsoft Sans Serif"/>
              </a:rPr>
              <a:t>línea </a:t>
            </a:r>
            <a:r>
              <a:rPr sz="800" dirty="0">
                <a:latin typeface="Microsoft Sans Serif"/>
                <a:cs typeface="Microsoft Sans Serif"/>
              </a:rPr>
              <a:t>a </a:t>
            </a:r>
            <a:r>
              <a:rPr sz="800" spc="20" dirty="0">
                <a:latin typeface="Microsoft Sans Serif"/>
                <a:cs typeface="Microsoft Sans Serif"/>
              </a:rPr>
              <a:t>línea conectados línea </a:t>
            </a:r>
            <a:r>
              <a:rPr sz="800" dirty="0">
                <a:latin typeface="Microsoft Sans Serif"/>
                <a:cs typeface="Microsoft Sans Serif"/>
              </a:rPr>
              <a:t>a </a:t>
            </a:r>
            <a:r>
              <a:rPr sz="800" spc="5" dirty="0">
                <a:latin typeface="Microsoft Sans Serif"/>
                <a:cs typeface="Microsoft Sans Serif"/>
              </a:rPr>
              <a:t> </a:t>
            </a:r>
            <a:r>
              <a:rPr sz="800" spc="30" dirty="0">
                <a:latin typeface="Microsoft Sans Serif"/>
                <a:cs typeface="Microsoft Sans Serif"/>
              </a:rPr>
              <a:t>tierra,</a:t>
            </a:r>
            <a:r>
              <a:rPr sz="800" spc="-5" dirty="0">
                <a:latin typeface="Microsoft Sans Serif"/>
                <a:cs typeface="Microsoft Sans Serif"/>
              </a:rPr>
              <a:t> </a:t>
            </a:r>
            <a:r>
              <a:rPr sz="800" spc="-10" dirty="0">
                <a:latin typeface="Microsoft Sans Serif"/>
                <a:cs typeface="Microsoft Sans Serif"/>
              </a:rPr>
              <a:t>se</a:t>
            </a:r>
            <a:r>
              <a:rPr sz="800" spc="-5" dirty="0">
                <a:latin typeface="Microsoft Sans Serif"/>
                <a:cs typeface="Microsoft Sans Serif"/>
              </a:rPr>
              <a:t> </a:t>
            </a:r>
            <a:r>
              <a:rPr sz="800" spc="25" dirty="0">
                <a:latin typeface="Microsoft Sans Serif"/>
                <a:cs typeface="Microsoft Sans Serif"/>
              </a:rPr>
              <a:t>reduce</a:t>
            </a:r>
            <a:r>
              <a:rPr sz="800" spc="-5" dirty="0">
                <a:latin typeface="Microsoft Sans Serif"/>
                <a:cs typeface="Microsoft Sans Serif"/>
              </a:rPr>
              <a:t> </a:t>
            </a:r>
            <a:r>
              <a:rPr sz="800" spc="15" dirty="0">
                <a:latin typeface="Microsoft Sans Serif"/>
                <a:cs typeface="Microsoft Sans Serif"/>
              </a:rPr>
              <a:t>el</a:t>
            </a:r>
            <a:r>
              <a:rPr sz="800" spc="-5" dirty="0">
                <a:latin typeface="Microsoft Sans Serif"/>
                <a:cs typeface="Microsoft Sans Serif"/>
              </a:rPr>
              <a:t> </a:t>
            </a:r>
            <a:r>
              <a:rPr sz="800" spc="25" dirty="0">
                <a:latin typeface="Microsoft Sans Serif"/>
                <a:cs typeface="Microsoft Sans Serif"/>
              </a:rPr>
              <a:t>potencial</a:t>
            </a:r>
            <a:r>
              <a:rPr sz="800" spc="-5" dirty="0">
                <a:latin typeface="Microsoft Sans Serif"/>
                <a:cs typeface="Microsoft Sans Serif"/>
              </a:rPr>
              <a:t> </a:t>
            </a:r>
            <a:r>
              <a:rPr sz="800" spc="25" dirty="0">
                <a:latin typeface="Microsoft Sans Serif"/>
                <a:cs typeface="Microsoft Sans Serif"/>
              </a:rPr>
              <a:t>de</a:t>
            </a:r>
            <a:r>
              <a:rPr sz="800" dirty="0">
                <a:latin typeface="Microsoft Sans Serif"/>
                <a:cs typeface="Microsoft Sans Serif"/>
              </a:rPr>
              <a:t> </a:t>
            </a:r>
            <a:r>
              <a:rPr sz="800" spc="25" dirty="0">
                <a:latin typeface="Microsoft Sans Serif"/>
                <a:cs typeface="Microsoft Sans Serif"/>
              </a:rPr>
              <a:t>ferroresonancia.</a:t>
            </a:r>
            <a:r>
              <a:rPr sz="800" spc="-5" dirty="0">
                <a:latin typeface="Microsoft Sans Serif"/>
                <a:cs typeface="Microsoft Sans Serif"/>
              </a:rPr>
              <a:t> </a:t>
            </a:r>
            <a:r>
              <a:rPr sz="800" spc="5" dirty="0">
                <a:latin typeface="Microsoft Sans Serif"/>
                <a:cs typeface="Microsoft Sans Serif"/>
              </a:rPr>
              <a:t>Para</a:t>
            </a:r>
            <a:r>
              <a:rPr sz="800" spc="-5" dirty="0">
                <a:latin typeface="Microsoft Sans Serif"/>
                <a:cs typeface="Microsoft Sans Serif"/>
              </a:rPr>
              <a:t> </a:t>
            </a:r>
            <a:r>
              <a:rPr sz="800" spc="40" dirty="0">
                <a:latin typeface="Microsoft Sans Serif"/>
                <a:cs typeface="Microsoft Sans Serif"/>
              </a:rPr>
              <a:t>suprimir</a:t>
            </a:r>
            <a:r>
              <a:rPr sz="800" spc="-5" dirty="0">
                <a:latin typeface="Microsoft Sans Serif"/>
                <a:cs typeface="Microsoft Sans Serif"/>
              </a:rPr>
              <a:t> </a:t>
            </a:r>
            <a:r>
              <a:rPr sz="800" spc="30" dirty="0">
                <a:latin typeface="Microsoft Sans Serif"/>
                <a:cs typeface="Microsoft Sans Serif"/>
              </a:rPr>
              <a:t>aún </a:t>
            </a:r>
            <a:r>
              <a:rPr sz="800" spc="-195" dirty="0">
                <a:latin typeface="Microsoft Sans Serif"/>
                <a:cs typeface="Microsoft Sans Serif"/>
              </a:rPr>
              <a:t> </a:t>
            </a:r>
            <a:r>
              <a:rPr sz="800" spc="20" dirty="0">
                <a:latin typeface="Microsoft Sans Serif"/>
                <a:cs typeface="Microsoft Sans Serif"/>
              </a:rPr>
              <a:t>más </a:t>
            </a:r>
            <a:r>
              <a:rPr sz="800" spc="10" dirty="0">
                <a:latin typeface="Microsoft Sans Serif"/>
                <a:cs typeface="Microsoft Sans Serif"/>
              </a:rPr>
              <a:t>la </a:t>
            </a:r>
            <a:r>
              <a:rPr sz="800" spc="25" dirty="0">
                <a:latin typeface="Microsoft Sans Serif"/>
                <a:cs typeface="Microsoft Sans Serif"/>
              </a:rPr>
              <a:t>ferrorresonancia, </a:t>
            </a:r>
            <a:r>
              <a:rPr sz="800" spc="30" dirty="0">
                <a:latin typeface="Microsoft Sans Serif"/>
                <a:cs typeface="Microsoft Sans Serif"/>
              </a:rPr>
              <a:t>puede </a:t>
            </a:r>
            <a:r>
              <a:rPr sz="800" spc="15" dirty="0">
                <a:latin typeface="Microsoft Sans Serif"/>
                <a:cs typeface="Microsoft Sans Serif"/>
              </a:rPr>
              <a:t>ser necesario </a:t>
            </a:r>
            <a:r>
              <a:rPr sz="800" spc="20" dirty="0">
                <a:latin typeface="Microsoft Sans Serif"/>
                <a:cs typeface="Microsoft Sans Serif"/>
              </a:rPr>
              <a:t>aplicar </a:t>
            </a:r>
            <a:r>
              <a:rPr sz="800" spc="30" dirty="0">
                <a:latin typeface="Microsoft Sans Serif"/>
                <a:cs typeface="Microsoft Sans Serif"/>
              </a:rPr>
              <a:t>una </a:t>
            </a:r>
            <a:r>
              <a:rPr sz="800" spc="20" dirty="0">
                <a:latin typeface="Microsoft Sans Serif"/>
                <a:cs typeface="Microsoft Sans Serif"/>
              </a:rPr>
              <a:t>carga </a:t>
            </a:r>
            <a:r>
              <a:rPr sz="800" spc="25" dirty="0">
                <a:latin typeface="Microsoft Sans Serif"/>
                <a:cs typeface="Microsoft Sans Serif"/>
              </a:rPr>
              <a:t> </a:t>
            </a:r>
            <a:r>
              <a:rPr sz="800" spc="15" dirty="0">
                <a:latin typeface="Microsoft Sans Serif"/>
                <a:cs typeface="Microsoft Sans Serif"/>
              </a:rPr>
              <a:t>resistiva </a:t>
            </a:r>
            <a:r>
              <a:rPr sz="800" spc="25" dirty="0">
                <a:latin typeface="Microsoft Sans Serif"/>
                <a:cs typeface="Microsoft Sans Serif"/>
              </a:rPr>
              <a:t>en </a:t>
            </a:r>
            <a:r>
              <a:rPr sz="800" spc="5" dirty="0">
                <a:latin typeface="Microsoft Sans Serif"/>
                <a:cs typeface="Microsoft Sans Serif"/>
              </a:rPr>
              <a:t>cada </a:t>
            </a:r>
            <a:r>
              <a:rPr sz="800" spc="10" dirty="0">
                <a:latin typeface="Microsoft Sans Serif"/>
                <a:cs typeface="Microsoft Sans Serif"/>
              </a:rPr>
              <a:t>fase </a:t>
            </a:r>
            <a:r>
              <a:rPr sz="800" spc="25" dirty="0">
                <a:latin typeface="Microsoft Sans Serif"/>
                <a:cs typeface="Microsoft Sans Serif"/>
              </a:rPr>
              <a:t>del devanado secundario </a:t>
            </a:r>
            <a:r>
              <a:rPr sz="800" spc="20" dirty="0">
                <a:latin typeface="Microsoft Sans Serif"/>
                <a:cs typeface="Microsoft Sans Serif"/>
              </a:rPr>
              <a:t>suficiente </a:t>
            </a:r>
            <a:r>
              <a:rPr sz="800" spc="25" dirty="0">
                <a:latin typeface="Microsoft Sans Serif"/>
                <a:cs typeface="Microsoft Sans Serif"/>
              </a:rPr>
              <a:t>para </a:t>
            </a:r>
            <a:r>
              <a:rPr sz="800" spc="30" dirty="0">
                <a:latin typeface="Microsoft Sans Serif"/>
                <a:cs typeface="Microsoft Sans Serif"/>
              </a:rPr>
              <a:t> </a:t>
            </a:r>
            <a:r>
              <a:rPr sz="800" spc="40" dirty="0">
                <a:latin typeface="Microsoft Sans Serif"/>
                <a:cs typeface="Microsoft Sans Serif"/>
              </a:rPr>
              <a:t>amortiguar </a:t>
            </a:r>
            <a:r>
              <a:rPr sz="800" dirty="0">
                <a:latin typeface="Microsoft Sans Serif"/>
                <a:cs typeface="Microsoft Sans Serif"/>
              </a:rPr>
              <a:t>las </a:t>
            </a:r>
            <a:r>
              <a:rPr sz="800" spc="10" dirty="0">
                <a:latin typeface="Microsoft Sans Serif"/>
                <a:cs typeface="Microsoft Sans Serif"/>
              </a:rPr>
              <a:t>oscilaciones. </a:t>
            </a:r>
            <a:r>
              <a:rPr sz="800" spc="-10" dirty="0">
                <a:latin typeface="Microsoft Sans Serif"/>
                <a:cs typeface="Microsoft Sans Serif"/>
              </a:rPr>
              <a:t>Esta </a:t>
            </a:r>
            <a:r>
              <a:rPr sz="800" spc="20" dirty="0">
                <a:latin typeface="Microsoft Sans Serif"/>
                <a:cs typeface="Microsoft Sans Serif"/>
              </a:rPr>
              <a:t>solución </a:t>
            </a:r>
            <a:r>
              <a:rPr sz="800" spc="-10" dirty="0">
                <a:latin typeface="Microsoft Sans Serif"/>
                <a:cs typeface="Microsoft Sans Serif"/>
              </a:rPr>
              <a:t>se </a:t>
            </a:r>
            <a:r>
              <a:rPr sz="800" spc="30" dirty="0">
                <a:latin typeface="Microsoft Sans Serif"/>
                <a:cs typeface="Microsoft Sans Serif"/>
              </a:rPr>
              <a:t>puede </a:t>
            </a:r>
            <a:r>
              <a:rPr sz="800" spc="20" dirty="0">
                <a:latin typeface="Microsoft Sans Serif"/>
                <a:cs typeface="Microsoft Sans Serif"/>
              </a:rPr>
              <a:t>aplicar </a:t>
            </a:r>
            <a:r>
              <a:rPr sz="800" spc="25" dirty="0">
                <a:latin typeface="Microsoft Sans Serif"/>
                <a:cs typeface="Microsoft Sans Serif"/>
              </a:rPr>
              <a:t>de </a:t>
            </a:r>
            <a:r>
              <a:rPr sz="800" spc="30" dirty="0">
                <a:latin typeface="Microsoft Sans Serif"/>
                <a:cs typeface="Microsoft Sans Serif"/>
              </a:rPr>
              <a:t> </a:t>
            </a:r>
            <a:r>
              <a:rPr sz="800" spc="45" dirty="0">
                <a:latin typeface="Microsoft Sans Serif"/>
                <a:cs typeface="Microsoft Sans Serif"/>
              </a:rPr>
              <a:t>forma </a:t>
            </a:r>
            <a:r>
              <a:rPr sz="800" spc="40" dirty="0">
                <a:latin typeface="Microsoft Sans Serif"/>
                <a:cs typeface="Microsoft Sans Serif"/>
              </a:rPr>
              <a:t>temporal </a:t>
            </a:r>
            <a:r>
              <a:rPr sz="800" dirty="0">
                <a:latin typeface="Microsoft Sans Serif"/>
                <a:cs typeface="Microsoft Sans Serif"/>
              </a:rPr>
              <a:t>si </a:t>
            </a:r>
            <a:r>
              <a:rPr sz="800" spc="-10" dirty="0">
                <a:latin typeface="Microsoft Sans Serif"/>
                <a:cs typeface="Microsoft Sans Serif"/>
              </a:rPr>
              <a:t>es </a:t>
            </a:r>
            <a:r>
              <a:rPr sz="800" spc="35" dirty="0">
                <a:latin typeface="Microsoft Sans Serif"/>
                <a:cs typeface="Microsoft Sans Serif"/>
              </a:rPr>
              <a:t>anormal </a:t>
            </a:r>
            <a:r>
              <a:rPr sz="800" spc="20" dirty="0">
                <a:latin typeface="Microsoft Sans Serif"/>
                <a:cs typeface="Microsoft Sans Serif"/>
              </a:rPr>
              <a:t>desconectar </a:t>
            </a:r>
            <a:r>
              <a:rPr sz="800" spc="15" dirty="0">
                <a:latin typeface="Microsoft Sans Serif"/>
                <a:cs typeface="Microsoft Sans Serif"/>
              </a:rPr>
              <a:t>el </a:t>
            </a:r>
            <a:r>
              <a:rPr sz="800" spc="35" dirty="0">
                <a:latin typeface="Microsoft Sans Serif"/>
                <a:cs typeface="Microsoft Sans Serif"/>
              </a:rPr>
              <a:t>generador </a:t>
            </a:r>
            <a:r>
              <a:rPr sz="800" spc="25" dirty="0">
                <a:latin typeface="Microsoft Sans Serif"/>
                <a:cs typeface="Microsoft Sans Serif"/>
              </a:rPr>
              <a:t>del bus </a:t>
            </a:r>
            <a:r>
              <a:rPr sz="800" spc="30" dirty="0">
                <a:latin typeface="Microsoft Sans Serif"/>
                <a:cs typeface="Microsoft Sans Serif"/>
              </a:rPr>
              <a:t> </a:t>
            </a:r>
            <a:r>
              <a:rPr sz="800" spc="25" dirty="0">
                <a:latin typeface="Microsoft Sans Serif"/>
                <a:cs typeface="Microsoft Sans Serif"/>
              </a:rPr>
              <a:t>del </a:t>
            </a:r>
            <a:r>
              <a:rPr sz="800" spc="30" dirty="0">
                <a:latin typeface="Microsoft Sans Serif"/>
                <a:cs typeface="Microsoft Sans Serif"/>
              </a:rPr>
              <a:t>generador, </a:t>
            </a:r>
            <a:r>
              <a:rPr sz="800" spc="35" dirty="0">
                <a:latin typeface="Microsoft Sans Serif"/>
                <a:cs typeface="Microsoft Sans Serif"/>
              </a:rPr>
              <a:t>pero </a:t>
            </a:r>
            <a:r>
              <a:rPr sz="800" spc="-10" dirty="0">
                <a:latin typeface="Microsoft Sans Serif"/>
                <a:cs typeface="Microsoft Sans Serif"/>
              </a:rPr>
              <a:t>se </a:t>
            </a:r>
            <a:r>
              <a:rPr sz="800" spc="10" dirty="0">
                <a:latin typeface="Microsoft Sans Serif"/>
                <a:cs typeface="Microsoft Sans Serif"/>
              </a:rPr>
              <a:t>hace </a:t>
            </a:r>
            <a:r>
              <a:rPr sz="800" spc="25" dirty="0">
                <a:latin typeface="Microsoft Sans Serif"/>
                <a:cs typeface="Microsoft Sans Serif"/>
              </a:rPr>
              <a:t>para </a:t>
            </a:r>
            <a:r>
              <a:rPr sz="800" spc="30" dirty="0">
                <a:latin typeface="Microsoft Sans Serif"/>
                <a:cs typeface="Microsoft Sans Serif"/>
              </a:rPr>
              <a:t>una </a:t>
            </a:r>
            <a:r>
              <a:rPr sz="800" spc="25" dirty="0">
                <a:latin typeface="Microsoft Sans Serif"/>
                <a:cs typeface="Microsoft Sans Serif"/>
              </a:rPr>
              <a:t>condición </a:t>
            </a:r>
            <a:r>
              <a:rPr sz="800" spc="5" dirty="0">
                <a:latin typeface="Microsoft Sans Serif"/>
                <a:cs typeface="Microsoft Sans Serif"/>
              </a:rPr>
              <a:t>especial y </a:t>
            </a:r>
            <a:r>
              <a:rPr sz="800" spc="10" dirty="0">
                <a:latin typeface="Microsoft Sans Serif"/>
                <a:cs typeface="Microsoft Sans Serif"/>
              </a:rPr>
              <a:t> </a:t>
            </a:r>
            <a:r>
              <a:rPr sz="800" spc="40" dirty="0">
                <a:latin typeface="Microsoft Sans Serif"/>
                <a:cs typeface="Microsoft Sans Serif"/>
              </a:rPr>
              <a:t>temporal </a:t>
            </a:r>
            <a:r>
              <a:rPr sz="800" spc="35" dirty="0">
                <a:latin typeface="Microsoft Sans Serif"/>
                <a:cs typeface="Microsoft Sans Serif"/>
              </a:rPr>
              <a:t>como </a:t>
            </a:r>
            <a:r>
              <a:rPr sz="800" spc="30" dirty="0">
                <a:latin typeface="Microsoft Sans Serif"/>
                <a:cs typeface="Microsoft Sans Serif"/>
              </a:rPr>
              <a:t>arranque, </a:t>
            </a:r>
            <a:r>
              <a:rPr sz="800" spc="40" dirty="0">
                <a:latin typeface="Microsoft Sans Serif"/>
                <a:cs typeface="Microsoft Sans Serif"/>
              </a:rPr>
              <a:t>mantenimiento </a:t>
            </a:r>
            <a:r>
              <a:rPr sz="800" spc="35" dirty="0">
                <a:latin typeface="Microsoft Sans Serif"/>
                <a:cs typeface="Microsoft Sans Serif"/>
              </a:rPr>
              <a:t>o prueba </a:t>
            </a:r>
            <a:r>
              <a:rPr sz="800" spc="25" dirty="0">
                <a:latin typeface="Microsoft Sans Serif"/>
                <a:cs typeface="Microsoft Sans Serif"/>
              </a:rPr>
              <a:t>cuando </a:t>
            </a:r>
            <a:r>
              <a:rPr sz="800" spc="15" dirty="0">
                <a:latin typeface="Microsoft Sans Serif"/>
                <a:cs typeface="Microsoft Sans Serif"/>
              </a:rPr>
              <a:t>el </a:t>
            </a:r>
            <a:r>
              <a:rPr sz="800" spc="25" dirty="0">
                <a:latin typeface="Microsoft Sans Serif"/>
                <a:cs typeface="Microsoft Sans Serif"/>
              </a:rPr>
              <a:t>bus </a:t>
            </a:r>
            <a:r>
              <a:rPr sz="800" spc="-200" dirty="0">
                <a:latin typeface="Microsoft Sans Serif"/>
                <a:cs typeface="Microsoft Sans Serif"/>
              </a:rPr>
              <a:t> </a:t>
            </a:r>
            <a:r>
              <a:rPr sz="800" spc="25" dirty="0">
                <a:latin typeface="Microsoft Sans Serif"/>
                <a:cs typeface="Microsoft Sans Serif"/>
              </a:rPr>
              <a:t>del </a:t>
            </a:r>
            <a:r>
              <a:rPr sz="800" spc="35" dirty="0">
                <a:latin typeface="Microsoft Sans Serif"/>
                <a:cs typeface="Microsoft Sans Serif"/>
              </a:rPr>
              <a:t>generador </a:t>
            </a:r>
            <a:r>
              <a:rPr sz="800" spc="20" dirty="0">
                <a:latin typeface="Microsoft Sans Serif"/>
                <a:cs typeface="Microsoft Sans Serif"/>
              </a:rPr>
              <a:t>volverá </a:t>
            </a:r>
            <a:r>
              <a:rPr sz="800" dirty="0">
                <a:latin typeface="Microsoft Sans Serif"/>
                <a:cs typeface="Microsoft Sans Serif"/>
              </a:rPr>
              <a:t>a </a:t>
            </a:r>
            <a:r>
              <a:rPr sz="800" spc="15" dirty="0">
                <a:latin typeface="Microsoft Sans Serif"/>
                <a:cs typeface="Microsoft Sans Serif"/>
              </a:rPr>
              <a:t>energizarse. </a:t>
            </a:r>
            <a:r>
              <a:rPr sz="800" spc="30" dirty="0">
                <a:latin typeface="Microsoft Sans Serif"/>
                <a:cs typeface="Microsoft Sans Serif"/>
              </a:rPr>
              <a:t>resultando </a:t>
            </a:r>
            <a:r>
              <a:rPr sz="800" spc="25" dirty="0">
                <a:latin typeface="Microsoft Sans Serif"/>
                <a:cs typeface="Microsoft Sans Serif"/>
              </a:rPr>
              <a:t>en </a:t>
            </a:r>
            <a:r>
              <a:rPr sz="800" spc="45" dirty="0">
                <a:latin typeface="Microsoft Sans Serif"/>
                <a:cs typeface="Microsoft Sans Serif"/>
              </a:rPr>
              <a:t>un </a:t>
            </a:r>
            <a:r>
              <a:rPr sz="800" spc="20" dirty="0">
                <a:latin typeface="Microsoft Sans Serif"/>
                <a:cs typeface="Microsoft Sans Serif"/>
              </a:rPr>
              <a:t>sistema </a:t>
            </a:r>
            <a:r>
              <a:rPr sz="800" spc="15" dirty="0">
                <a:latin typeface="Microsoft Sans Serif"/>
                <a:cs typeface="Microsoft Sans Serif"/>
              </a:rPr>
              <a:t>sin </a:t>
            </a:r>
            <a:r>
              <a:rPr sz="800" spc="-200" dirty="0">
                <a:latin typeface="Microsoft Sans Serif"/>
                <a:cs typeface="Microsoft Sans Serif"/>
              </a:rPr>
              <a:t> </a:t>
            </a:r>
            <a:r>
              <a:rPr sz="800" spc="25" dirty="0">
                <a:latin typeface="Microsoft Sans Serif"/>
                <a:cs typeface="Microsoft Sans Serif"/>
              </a:rPr>
              <a:t>conexión </a:t>
            </a:r>
            <a:r>
              <a:rPr sz="800" dirty="0">
                <a:latin typeface="Microsoft Sans Serif"/>
                <a:cs typeface="Microsoft Sans Serif"/>
              </a:rPr>
              <a:t>a </a:t>
            </a:r>
            <a:r>
              <a:rPr sz="800" spc="30" dirty="0">
                <a:latin typeface="Microsoft Sans Serif"/>
                <a:cs typeface="Microsoft Sans Serif"/>
              </a:rPr>
              <a:t>tierra. </a:t>
            </a:r>
            <a:r>
              <a:rPr sz="800" spc="35" dirty="0">
                <a:latin typeface="Microsoft Sans Serif"/>
                <a:cs typeface="Microsoft Sans Serif"/>
              </a:rPr>
              <a:t>Durante </a:t>
            </a:r>
            <a:r>
              <a:rPr sz="800" spc="15" dirty="0">
                <a:latin typeface="Microsoft Sans Serif"/>
                <a:cs typeface="Microsoft Sans Serif"/>
              </a:rPr>
              <a:t>el </a:t>
            </a:r>
            <a:r>
              <a:rPr sz="800" spc="35" dirty="0">
                <a:latin typeface="Microsoft Sans Serif"/>
                <a:cs typeface="Microsoft Sans Serif"/>
              </a:rPr>
              <a:t>funcionamiento normal, </a:t>
            </a:r>
            <a:r>
              <a:rPr sz="800" spc="5" dirty="0">
                <a:latin typeface="Microsoft Sans Serif"/>
                <a:cs typeface="Microsoft Sans Serif"/>
              </a:rPr>
              <a:t>estas </a:t>
            </a:r>
            <a:r>
              <a:rPr sz="800" spc="10" dirty="0">
                <a:latin typeface="Microsoft Sans Serif"/>
                <a:cs typeface="Microsoft Sans Serif"/>
              </a:rPr>
              <a:t>cargas </a:t>
            </a:r>
            <a:r>
              <a:rPr sz="800" spc="-200" dirty="0">
                <a:latin typeface="Microsoft Sans Serif"/>
                <a:cs typeface="Microsoft Sans Serif"/>
              </a:rPr>
              <a:t> </a:t>
            </a:r>
            <a:r>
              <a:rPr sz="800" spc="10" dirty="0">
                <a:latin typeface="Microsoft Sans Serif"/>
                <a:cs typeface="Microsoft Sans Serif"/>
              </a:rPr>
              <a:t>resistivas</a:t>
            </a:r>
            <a:r>
              <a:rPr sz="800" spc="-10" dirty="0">
                <a:latin typeface="Microsoft Sans Serif"/>
                <a:cs typeface="Microsoft Sans Serif"/>
              </a:rPr>
              <a:t> </a:t>
            </a:r>
            <a:r>
              <a:rPr sz="800" spc="30" dirty="0">
                <a:latin typeface="Microsoft Sans Serif"/>
                <a:cs typeface="Microsoft Sans Serif"/>
              </a:rPr>
              <a:t>deben</a:t>
            </a:r>
            <a:r>
              <a:rPr sz="800" spc="-5" dirty="0">
                <a:latin typeface="Microsoft Sans Serif"/>
                <a:cs typeface="Microsoft Sans Serif"/>
              </a:rPr>
              <a:t> </a:t>
            </a:r>
            <a:r>
              <a:rPr sz="800" spc="20" dirty="0">
                <a:latin typeface="Microsoft Sans Serif"/>
                <a:cs typeface="Microsoft Sans Serif"/>
              </a:rPr>
              <a:t>eliminarse.</a:t>
            </a:r>
            <a:endParaRPr sz="800">
              <a:latin typeface="Microsoft Sans Serif"/>
              <a:cs typeface="Microsoft Sans Serif"/>
            </a:endParaRPr>
          </a:p>
          <a:p>
            <a:pPr marL="12700" marR="30480" indent="154940">
              <a:lnSpc>
                <a:spcPts val="1200"/>
              </a:lnSpc>
              <a:spcBef>
                <a:spcPts val="80"/>
              </a:spcBef>
            </a:pPr>
            <a:r>
              <a:rPr sz="750" spc="-35" dirty="0">
                <a:latin typeface="Microsoft Sans Serif"/>
                <a:cs typeface="Microsoft Sans Serif"/>
              </a:rPr>
              <a:t>Si </a:t>
            </a:r>
            <a:r>
              <a:rPr sz="750" spc="10" dirty="0">
                <a:latin typeface="Microsoft Sans Serif"/>
                <a:cs typeface="Microsoft Sans Serif"/>
              </a:rPr>
              <a:t>el </a:t>
            </a:r>
            <a:r>
              <a:rPr sz="750" spc="20" dirty="0">
                <a:latin typeface="Microsoft Sans Serif"/>
                <a:cs typeface="Microsoft Sans Serif"/>
              </a:rPr>
              <a:t>bus del </a:t>
            </a:r>
            <a:r>
              <a:rPr sz="750" spc="30" dirty="0">
                <a:latin typeface="Microsoft Sans Serif"/>
                <a:cs typeface="Microsoft Sans Serif"/>
              </a:rPr>
              <a:t>generador </a:t>
            </a:r>
            <a:r>
              <a:rPr sz="750" spc="-5" dirty="0">
                <a:latin typeface="Microsoft Sans Serif"/>
                <a:cs typeface="Microsoft Sans Serif"/>
              </a:rPr>
              <a:t>se </a:t>
            </a:r>
            <a:r>
              <a:rPr sz="750" spc="30" dirty="0">
                <a:latin typeface="Microsoft Sans Serif"/>
                <a:cs typeface="Microsoft Sans Serif"/>
              </a:rPr>
              <a:t>opera </a:t>
            </a:r>
            <a:r>
              <a:rPr sz="750" spc="35" dirty="0">
                <a:latin typeface="Microsoft Sans Serif"/>
                <a:cs typeface="Microsoft Sans Serif"/>
              </a:rPr>
              <a:t>rutinariamente </a:t>
            </a:r>
            <a:r>
              <a:rPr sz="750" spc="25" dirty="0">
                <a:latin typeface="Microsoft Sans Serif"/>
                <a:cs typeface="Microsoft Sans Serif"/>
              </a:rPr>
              <a:t>en </a:t>
            </a:r>
            <a:r>
              <a:rPr sz="750" spc="45" dirty="0">
                <a:latin typeface="Microsoft Sans Serif"/>
                <a:cs typeface="Microsoft Sans Serif"/>
              </a:rPr>
              <a:t>modo </a:t>
            </a:r>
            <a:r>
              <a:rPr sz="750" spc="50" dirty="0">
                <a:latin typeface="Microsoft Sans Serif"/>
                <a:cs typeface="Microsoft Sans Serif"/>
              </a:rPr>
              <a:t> </a:t>
            </a:r>
            <a:r>
              <a:rPr sz="750" spc="30" dirty="0">
                <a:latin typeface="Microsoft Sans Serif"/>
                <a:cs typeface="Microsoft Sans Serif"/>
              </a:rPr>
              <a:t>retroenergizado</a:t>
            </a:r>
            <a:r>
              <a:rPr sz="750" dirty="0">
                <a:latin typeface="Microsoft Sans Serif"/>
                <a:cs typeface="Microsoft Sans Serif"/>
              </a:rPr>
              <a:t> </a:t>
            </a:r>
            <a:r>
              <a:rPr sz="750" spc="20" dirty="0">
                <a:latin typeface="Microsoft Sans Serif"/>
                <a:cs typeface="Microsoft Sans Serif"/>
              </a:rPr>
              <a:t>con</a:t>
            </a:r>
            <a:r>
              <a:rPr sz="750" dirty="0">
                <a:latin typeface="Microsoft Sans Serif"/>
                <a:cs typeface="Microsoft Sans Serif"/>
              </a:rPr>
              <a:t> </a:t>
            </a:r>
            <a:r>
              <a:rPr sz="750" spc="10" dirty="0">
                <a:latin typeface="Microsoft Sans Serif"/>
                <a:cs typeface="Microsoft Sans Serif"/>
              </a:rPr>
              <a:t>el</a:t>
            </a:r>
            <a:r>
              <a:rPr sz="750" dirty="0">
                <a:latin typeface="Microsoft Sans Serif"/>
                <a:cs typeface="Microsoft Sans Serif"/>
              </a:rPr>
              <a:t> </a:t>
            </a:r>
            <a:r>
              <a:rPr sz="750" spc="30" dirty="0">
                <a:latin typeface="Microsoft Sans Serif"/>
                <a:cs typeface="Microsoft Sans Serif"/>
              </a:rPr>
              <a:t>generador</a:t>
            </a:r>
            <a:r>
              <a:rPr sz="750" spc="5" dirty="0">
                <a:latin typeface="Microsoft Sans Serif"/>
                <a:cs typeface="Microsoft Sans Serif"/>
              </a:rPr>
              <a:t> </a:t>
            </a:r>
            <a:r>
              <a:rPr sz="750" spc="20" dirty="0">
                <a:latin typeface="Microsoft Sans Serif"/>
                <a:cs typeface="Microsoft Sans Serif"/>
              </a:rPr>
              <a:t>desconectado</a:t>
            </a:r>
            <a:r>
              <a:rPr sz="750" dirty="0">
                <a:latin typeface="Microsoft Sans Serif"/>
                <a:cs typeface="Microsoft Sans Serif"/>
              </a:rPr>
              <a:t> </a:t>
            </a:r>
            <a:r>
              <a:rPr sz="750" spc="20" dirty="0">
                <a:latin typeface="Microsoft Sans Serif"/>
                <a:cs typeface="Microsoft Sans Serif"/>
              </a:rPr>
              <a:t>del</a:t>
            </a:r>
            <a:r>
              <a:rPr sz="750" dirty="0">
                <a:latin typeface="Microsoft Sans Serif"/>
                <a:cs typeface="Microsoft Sans Serif"/>
              </a:rPr>
              <a:t> </a:t>
            </a:r>
            <a:r>
              <a:rPr sz="750" spc="20" dirty="0">
                <a:latin typeface="Microsoft Sans Serif"/>
                <a:cs typeface="Microsoft Sans Serif"/>
              </a:rPr>
              <a:t>bus</a:t>
            </a:r>
            <a:r>
              <a:rPr sz="750" dirty="0">
                <a:latin typeface="Microsoft Sans Serif"/>
                <a:cs typeface="Microsoft Sans Serif"/>
              </a:rPr>
              <a:t> </a:t>
            </a:r>
            <a:r>
              <a:rPr sz="750" spc="20" dirty="0">
                <a:latin typeface="Microsoft Sans Serif"/>
                <a:cs typeface="Microsoft Sans Serif"/>
              </a:rPr>
              <a:t>del</a:t>
            </a:r>
            <a:r>
              <a:rPr sz="750" spc="5" dirty="0">
                <a:latin typeface="Microsoft Sans Serif"/>
                <a:cs typeface="Microsoft Sans Serif"/>
              </a:rPr>
              <a:t> </a:t>
            </a:r>
            <a:r>
              <a:rPr sz="750" spc="30" dirty="0">
                <a:latin typeface="Microsoft Sans Serif"/>
                <a:cs typeface="Microsoft Sans Serif"/>
              </a:rPr>
              <a:t>generador </a:t>
            </a:r>
            <a:r>
              <a:rPr sz="750" spc="-185" dirty="0">
                <a:latin typeface="Microsoft Sans Serif"/>
                <a:cs typeface="Microsoft Sans Serif"/>
              </a:rPr>
              <a:t> </a:t>
            </a:r>
            <a:r>
              <a:rPr sz="750" spc="20" dirty="0">
                <a:latin typeface="Microsoft Sans Serif"/>
                <a:cs typeface="Microsoft Sans Serif"/>
              </a:rPr>
              <a:t>(como </a:t>
            </a:r>
            <a:r>
              <a:rPr sz="750" spc="-5" dirty="0">
                <a:latin typeface="Microsoft Sans Serif"/>
                <a:cs typeface="Microsoft Sans Serif"/>
              </a:rPr>
              <a:t>es </a:t>
            </a:r>
            <a:r>
              <a:rPr sz="750" spc="10" dirty="0">
                <a:latin typeface="Microsoft Sans Serif"/>
                <a:cs typeface="Microsoft Sans Serif"/>
              </a:rPr>
              <a:t>el </a:t>
            </a:r>
            <a:r>
              <a:rPr sz="750" dirty="0">
                <a:latin typeface="Microsoft Sans Serif"/>
                <a:cs typeface="Microsoft Sans Serif"/>
              </a:rPr>
              <a:t>caso </a:t>
            </a:r>
            <a:r>
              <a:rPr sz="750" spc="20" dirty="0">
                <a:latin typeface="Microsoft Sans Serif"/>
                <a:cs typeface="Microsoft Sans Serif"/>
              </a:rPr>
              <a:t>con </a:t>
            </a:r>
            <a:r>
              <a:rPr sz="750" spc="45" dirty="0">
                <a:latin typeface="Microsoft Sans Serif"/>
                <a:cs typeface="Microsoft Sans Serif"/>
              </a:rPr>
              <a:t>un </a:t>
            </a:r>
            <a:r>
              <a:rPr sz="750" spc="30" dirty="0">
                <a:latin typeface="Microsoft Sans Serif"/>
                <a:cs typeface="Microsoft Sans Serif"/>
              </a:rPr>
              <a:t>disyuntor </a:t>
            </a:r>
            <a:r>
              <a:rPr sz="750" spc="20" dirty="0">
                <a:latin typeface="Microsoft Sans Serif"/>
                <a:cs typeface="Microsoft Sans Serif"/>
              </a:rPr>
              <a:t>del </a:t>
            </a:r>
            <a:r>
              <a:rPr sz="750" spc="30" dirty="0">
                <a:latin typeface="Microsoft Sans Serif"/>
                <a:cs typeface="Microsoft Sans Serif"/>
              </a:rPr>
              <a:t>generador </a:t>
            </a:r>
            <a:r>
              <a:rPr sz="750" spc="20" dirty="0">
                <a:latin typeface="Microsoft Sans Serif"/>
                <a:cs typeface="Microsoft Sans Serif"/>
              </a:rPr>
              <a:t>del </a:t>
            </a:r>
            <a:r>
              <a:rPr sz="750" spc="25" dirty="0">
                <a:latin typeface="Microsoft Sans Serif"/>
                <a:cs typeface="Microsoft Sans Serif"/>
              </a:rPr>
              <a:t>lado </a:t>
            </a:r>
            <a:r>
              <a:rPr sz="750" spc="10" dirty="0">
                <a:latin typeface="Microsoft Sans Serif"/>
                <a:cs typeface="Microsoft Sans Serif"/>
              </a:rPr>
              <a:t>bajo), </a:t>
            </a:r>
            <a:r>
              <a:rPr sz="750" spc="20" dirty="0">
                <a:latin typeface="Microsoft Sans Serif"/>
                <a:cs typeface="Microsoft Sans Serif"/>
              </a:rPr>
              <a:t>falla </a:t>
            </a:r>
            <a:r>
              <a:rPr sz="750" dirty="0">
                <a:latin typeface="Microsoft Sans Serif"/>
                <a:cs typeface="Microsoft Sans Serif"/>
              </a:rPr>
              <a:t>a </a:t>
            </a:r>
            <a:r>
              <a:rPr sz="750" spc="5" dirty="0">
                <a:latin typeface="Microsoft Sans Serif"/>
                <a:cs typeface="Microsoft Sans Serif"/>
              </a:rPr>
              <a:t> </a:t>
            </a:r>
            <a:r>
              <a:rPr sz="750" spc="35" dirty="0">
                <a:latin typeface="Microsoft Sans Serif"/>
                <a:cs typeface="Microsoft Sans Serif"/>
              </a:rPr>
              <a:t>tierra</a:t>
            </a:r>
            <a:r>
              <a:rPr sz="750" spc="-10" dirty="0">
                <a:latin typeface="Microsoft Sans Serif"/>
                <a:cs typeface="Microsoft Sans Serif"/>
              </a:rPr>
              <a:t> </a:t>
            </a:r>
            <a:r>
              <a:rPr sz="750" spc="35" dirty="0">
                <a:latin typeface="Microsoft Sans Serif"/>
                <a:cs typeface="Microsoft Sans Serif"/>
              </a:rPr>
              <a:t>permanente</a:t>
            </a:r>
            <a:r>
              <a:rPr sz="750" spc="-5" dirty="0">
                <a:latin typeface="Microsoft Sans Serif"/>
                <a:cs typeface="Microsoft Sans Serif"/>
              </a:rPr>
              <a:t> </a:t>
            </a:r>
            <a:r>
              <a:rPr sz="750" spc="5" dirty="0">
                <a:latin typeface="Microsoft Sans Serif"/>
                <a:cs typeface="Microsoft Sans Serif"/>
              </a:rPr>
              <a:t>y</a:t>
            </a:r>
            <a:r>
              <a:rPr sz="750" spc="-5" dirty="0">
                <a:latin typeface="Microsoft Sans Serif"/>
                <a:cs typeface="Microsoft Sans Serif"/>
              </a:rPr>
              <a:t> </a:t>
            </a:r>
            <a:r>
              <a:rPr sz="750" spc="25" dirty="0">
                <a:latin typeface="Microsoft Sans Serif"/>
                <a:cs typeface="Microsoft Sans Serif"/>
              </a:rPr>
              <a:t>protección</a:t>
            </a:r>
            <a:r>
              <a:rPr sz="750" spc="-5" dirty="0">
                <a:latin typeface="Microsoft Sans Serif"/>
                <a:cs typeface="Microsoft Sans Serif"/>
              </a:rPr>
              <a:t> </a:t>
            </a:r>
            <a:r>
              <a:rPr sz="750" spc="30" dirty="0">
                <a:latin typeface="Microsoft Sans Serif"/>
                <a:cs typeface="Microsoft Sans Serif"/>
              </a:rPr>
              <a:t>contra</a:t>
            </a:r>
            <a:r>
              <a:rPr sz="750" spc="-5" dirty="0">
                <a:latin typeface="Microsoft Sans Serif"/>
                <a:cs typeface="Microsoft Sans Serif"/>
              </a:rPr>
              <a:t> </a:t>
            </a:r>
            <a:r>
              <a:rPr sz="750" spc="25" dirty="0">
                <a:latin typeface="Microsoft Sans Serif"/>
                <a:cs typeface="Microsoft Sans Serif"/>
              </a:rPr>
              <a:t>sobretensión.</a:t>
            </a:r>
            <a:endParaRPr sz="750">
              <a:latin typeface="Microsoft Sans Serif"/>
              <a:cs typeface="Microsoft Sans Serif"/>
            </a:endParaRPr>
          </a:p>
        </p:txBody>
      </p:sp>
      <p:sp>
        <p:nvSpPr>
          <p:cNvPr id="209" name="object 209"/>
          <p:cNvSpPr txBox="1"/>
          <p:nvPr/>
        </p:nvSpPr>
        <p:spPr>
          <a:xfrm>
            <a:off x="9100125" y="5904944"/>
            <a:ext cx="7365280" cy="938719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sz="600" spc="-5" dirty="0">
                <a:latin typeface="Microsoft Sans Serif"/>
                <a:cs typeface="Microsoft Sans Serif"/>
              </a:rPr>
              <a:t>Fig. </a:t>
            </a:r>
            <a:r>
              <a:rPr sz="600" dirty="0">
                <a:latin typeface="Microsoft Sans Serif"/>
                <a:cs typeface="Microsoft Sans Serif"/>
              </a:rPr>
              <a:t>3. </a:t>
            </a:r>
            <a:r>
              <a:rPr sz="600" spc="15" dirty="0">
                <a:latin typeface="Microsoft Sans Serif"/>
                <a:cs typeface="Microsoft Sans Serif"/>
              </a:rPr>
              <a:t>Una</a:t>
            </a:r>
            <a:r>
              <a:rPr sz="600" spc="-5" dirty="0">
                <a:latin typeface="Microsoft Sans Serif"/>
                <a:cs typeface="Microsoft Sans Serif"/>
              </a:rPr>
              <a:t> </a:t>
            </a:r>
            <a:r>
              <a:rPr sz="600" spc="10" dirty="0">
                <a:latin typeface="Microsoft Sans Serif"/>
                <a:cs typeface="Microsoft Sans Serif"/>
              </a:rPr>
              <a:t>resistencia</a:t>
            </a:r>
            <a:r>
              <a:rPr sz="600" dirty="0">
                <a:latin typeface="Microsoft Sans Serif"/>
                <a:cs typeface="Microsoft Sans Serif"/>
              </a:rPr>
              <a:t> </a:t>
            </a:r>
            <a:r>
              <a:rPr sz="600" spc="25" dirty="0">
                <a:latin typeface="Microsoft Sans Serif"/>
                <a:cs typeface="Microsoft Sans Serif"/>
              </a:rPr>
              <a:t>limitadora</a:t>
            </a:r>
            <a:r>
              <a:rPr sz="600" spc="-5" dirty="0">
                <a:latin typeface="Microsoft Sans Serif"/>
                <a:cs typeface="Microsoft Sans Serif"/>
              </a:rPr>
              <a:t> </a:t>
            </a:r>
            <a:r>
              <a:rPr sz="600" spc="20" dirty="0">
                <a:latin typeface="Microsoft Sans Serif"/>
                <a:cs typeface="Microsoft Sans Serif"/>
              </a:rPr>
              <a:t>de</a:t>
            </a:r>
            <a:r>
              <a:rPr sz="600" dirty="0">
                <a:latin typeface="Microsoft Sans Serif"/>
                <a:cs typeface="Microsoft Sans Serif"/>
              </a:rPr>
              <a:t> </a:t>
            </a:r>
            <a:r>
              <a:rPr sz="600" spc="25" dirty="0">
                <a:latin typeface="Microsoft Sans Serif"/>
                <a:cs typeface="Microsoft Sans Serif"/>
              </a:rPr>
              <a:t>corriente</a:t>
            </a:r>
            <a:r>
              <a:rPr sz="600" spc="-5" dirty="0">
                <a:latin typeface="Microsoft Sans Serif"/>
                <a:cs typeface="Microsoft Sans Serif"/>
              </a:rPr>
              <a:t> </a:t>
            </a:r>
            <a:r>
              <a:rPr sz="600" spc="35" dirty="0">
                <a:latin typeface="Microsoft Sans Serif"/>
                <a:cs typeface="Microsoft Sans Serif"/>
              </a:rPr>
              <a:t>por</a:t>
            </a:r>
            <a:r>
              <a:rPr sz="600" dirty="0">
                <a:latin typeface="Microsoft Sans Serif"/>
                <a:cs typeface="Microsoft Sans Serif"/>
              </a:rPr>
              <a:t> </a:t>
            </a:r>
            <a:r>
              <a:rPr sz="600" spc="5" dirty="0">
                <a:latin typeface="Microsoft Sans Serif"/>
                <a:cs typeface="Microsoft Sans Serif"/>
              </a:rPr>
              <a:t>fase</a:t>
            </a:r>
            <a:r>
              <a:rPr sz="600" spc="-5" dirty="0">
                <a:latin typeface="Microsoft Sans Serif"/>
                <a:cs typeface="Microsoft Sans Serif"/>
              </a:rPr>
              <a:t> </a:t>
            </a:r>
            <a:r>
              <a:rPr sz="600" spc="10" dirty="0">
                <a:latin typeface="Microsoft Sans Serif"/>
                <a:cs typeface="Microsoft Sans Serif"/>
              </a:rPr>
              <a:t>(resistencia</a:t>
            </a:r>
            <a:r>
              <a:rPr sz="600" dirty="0">
                <a:latin typeface="Microsoft Sans Serif"/>
                <a:cs typeface="Microsoft Sans Serif"/>
              </a:rPr>
              <a:t> </a:t>
            </a:r>
            <a:r>
              <a:rPr sz="600" spc="20" dirty="0">
                <a:latin typeface="Microsoft Sans Serif"/>
                <a:cs typeface="Microsoft Sans Serif"/>
              </a:rPr>
              <a:t>común)</a:t>
            </a:r>
            <a:endParaRPr sz="600">
              <a:latin typeface="Microsoft Sans Serif"/>
              <a:cs typeface="Microsoft Sans Serif"/>
            </a:endParaRPr>
          </a:p>
          <a:p>
            <a:pPr marL="12700" marR="57785" indent="153670">
              <a:lnSpc>
                <a:spcPct val="125299"/>
              </a:lnSpc>
              <a:spcBef>
                <a:spcPts val="530"/>
              </a:spcBef>
            </a:pPr>
            <a:r>
              <a:rPr sz="800" spc="15" dirty="0">
                <a:latin typeface="Microsoft Sans Serif"/>
                <a:cs typeface="Microsoft Sans Serif"/>
              </a:rPr>
              <a:t>Cuando</a:t>
            </a:r>
            <a:r>
              <a:rPr sz="800" dirty="0">
                <a:latin typeface="Microsoft Sans Serif"/>
                <a:cs typeface="Microsoft Sans Serif"/>
              </a:rPr>
              <a:t> </a:t>
            </a:r>
            <a:r>
              <a:rPr sz="800" spc="10" dirty="0">
                <a:latin typeface="Microsoft Sans Serif"/>
                <a:cs typeface="Microsoft Sans Serif"/>
              </a:rPr>
              <a:t>la</a:t>
            </a:r>
            <a:r>
              <a:rPr sz="800" dirty="0">
                <a:latin typeface="Microsoft Sans Serif"/>
                <a:cs typeface="Microsoft Sans Serif"/>
              </a:rPr>
              <a:t> </a:t>
            </a:r>
            <a:r>
              <a:rPr sz="800" spc="15" dirty="0">
                <a:latin typeface="Microsoft Sans Serif"/>
                <a:cs typeface="Microsoft Sans Serif"/>
              </a:rPr>
              <a:t>resistencia</a:t>
            </a:r>
            <a:r>
              <a:rPr sz="800" dirty="0">
                <a:latin typeface="Microsoft Sans Serif"/>
                <a:cs typeface="Microsoft Sans Serif"/>
              </a:rPr>
              <a:t> </a:t>
            </a:r>
            <a:r>
              <a:rPr sz="800" spc="-10" dirty="0">
                <a:latin typeface="Microsoft Sans Serif"/>
                <a:cs typeface="Microsoft Sans Serif"/>
              </a:rPr>
              <a:t>se</a:t>
            </a:r>
            <a:r>
              <a:rPr sz="800" dirty="0">
                <a:latin typeface="Microsoft Sans Serif"/>
                <a:cs typeface="Microsoft Sans Serif"/>
              </a:rPr>
              <a:t> </a:t>
            </a:r>
            <a:r>
              <a:rPr sz="800" spc="30" dirty="0">
                <a:latin typeface="Microsoft Sans Serif"/>
                <a:cs typeface="Microsoft Sans Serif"/>
              </a:rPr>
              <a:t>abre</a:t>
            </a:r>
            <a:r>
              <a:rPr sz="800" dirty="0">
                <a:latin typeface="Microsoft Sans Serif"/>
                <a:cs typeface="Microsoft Sans Serif"/>
              </a:rPr>
              <a:t> </a:t>
            </a:r>
            <a:r>
              <a:rPr sz="800" spc="35" dirty="0">
                <a:latin typeface="Microsoft Sans Serif"/>
                <a:cs typeface="Microsoft Sans Serif"/>
              </a:rPr>
              <a:t>o</a:t>
            </a:r>
            <a:r>
              <a:rPr sz="800" dirty="0">
                <a:latin typeface="Microsoft Sans Serif"/>
                <a:cs typeface="Microsoft Sans Serif"/>
              </a:rPr>
              <a:t> </a:t>
            </a:r>
            <a:r>
              <a:rPr sz="800" spc="20" dirty="0">
                <a:latin typeface="Microsoft Sans Serif"/>
                <a:cs typeface="Microsoft Sans Serif"/>
              </a:rPr>
              <a:t>falla</a:t>
            </a:r>
            <a:r>
              <a:rPr sz="800" dirty="0">
                <a:latin typeface="Microsoft Sans Serif"/>
                <a:cs typeface="Microsoft Sans Serif"/>
              </a:rPr>
              <a:t> </a:t>
            </a:r>
            <a:r>
              <a:rPr sz="800" spc="25" dirty="0">
                <a:latin typeface="Microsoft Sans Serif"/>
                <a:cs typeface="Microsoft Sans Serif"/>
              </a:rPr>
              <a:t>parcialmente,</a:t>
            </a:r>
            <a:r>
              <a:rPr sz="800" dirty="0">
                <a:latin typeface="Microsoft Sans Serif"/>
                <a:cs typeface="Microsoft Sans Serif"/>
              </a:rPr>
              <a:t> </a:t>
            </a:r>
            <a:r>
              <a:rPr sz="800" spc="25" dirty="0">
                <a:latin typeface="Microsoft Sans Serif"/>
                <a:cs typeface="Microsoft Sans Serif"/>
              </a:rPr>
              <a:t>inserta</a:t>
            </a:r>
            <a:r>
              <a:rPr sz="800" dirty="0">
                <a:latin typeface="Microsoft Sans Serif"/>
                <a:cs typeface="Microsoft Sans Serif"/>
              </a:rPr>
              <a:t> </a:t>
            </a:r>
            <a:r>
              <a:rPr sz="800" spc="30" dirty="0">
                <a:latin typeface="Microsoft Sans Serif"/>
                <a:cs typeface="Microsoft Sans Serif"/>
              </a:rPr>
              <a:t>una </a:t>
            </a:r>
            <a:r>
              <a:rPr sz="800" spc="-195" dirty="0">
                <a:latin typeface="Microsoft Sans Serif"/>
                <a:cs typeface="Microsoft Sans Serif"/>
              </a:rPr>
              <a:t> </a:t>
            </a:r>
            <a:r>
              <a:rPr sz="800" spc="20" dirty="0">
                <a:latin typeface="Microsoft Sans Serif"/>
                <a:cs typeface="Microsoft Sans Serif"/>
              </a:rPr>
              <a:t>alta</a:t>
            </a:r>
            <a:r>
              <a:rPr sz="800" spc="-5" dirty="0">
                <a:latin typeface="Microsoft Sans Serif"/>
                <a:cs typeface="Microsoft Sans Serif"/>
              </a:rPr>
              <a:t> </a:t>
            </a:r>
            <a:r>
              <a:rPr sz="800" spc="15" dirty="0">
                <a:latin typeface="Microsoft Sans Serif"/>
                <a:cs typeface="Microsoft Sans Serif"/>
              </a:rPr>
              <a:t>resistencia</a:t>
            </a:r>
            <a:r>
              <a:rPr sz="800" spc="-5" dirty="0">
                <a:latin typeface="Microsoft Sans Serif"/>
                <a:cs typeface="Microsoft Sans Serif"/>
              </a:rPr>
              <a:t> </a:t>
            </a:r>
            <a:r>
              <a:rPr sz="800" spc="25" dirty="0">
                <a:latin typeface="Microsoft Sans Serif"/>
                <a:cs typeface="Microsoft Sans Serif"/>
              </a:rPr>
              <a:t>en</a:t>
            </a:r>
            <a:r>
              <a:rPr sz="800" spc="-5" dirty="0">
                <a:latin typeface="Microsoft Sans Serif"/>
                <a:cs typeface="Microsoft Sans Serif"/>
              </a:rPr>
              <a:t> </a:t>
            </a:r>
            <a:r>
              <a:rPr sz="800" spc="15" dirty="0">
                <a:latin typeface="Microsoft Sans Serif"/>
                <a:cs typeface="Microsoft Sans Serif"/>
              </a:rPr>
              <a:t>el</a:t>
            </a:r>
            <a:r>
              <a:rPr sz="800" spc="-5" dirty="0">
                <a:latin typeface="Microsoft Sans Serif"/>
                <a:cs typeface="Microsoft Sans Serif"/>
              </a:rPr>
              <a:t> </a:t>
            </a:r>
            <a:r>
              <a:rPr sz="800" spc="25" dirty="0">
                <a:latin typeface="Microsoft Sans Serif"/>
                <a:cs typeface="Microsoft Sans Serif"/>
              </a:rPr>
              <a:t>circuito.</a:t>
            </a:r>
            <a:r>
              <a:rPr sz="800" dirty="0">
                <a:latin typeface="Microsoft Sans Serif"/>
                <a:cs typeface="Microsoft Sans Serif"/>
              </a:rPr>
              <a:t> </a:t>
            </a:r>
            <a:r>
              <a:rPr sz="800" spc="5" dirty="0">
                <a:latin typeface="Microsoft Sans Serif"/>
                <a:cs typeface="Microsoft Sans Serif"/>
              </a:rPr>
              <a:t>Con</a:t>
            </a:r>
            <a:r>
              <a:rPr sz="800" spc="-5" dirty="0">
                <a:latin typeface="Microsoft Sans Serif"/>
                <a:cs typeface="Microsoft Sans Serif"/>
              </a:rPr>
              <a:t> </a:t>
            </a:r>
            <a:r>
              <a:rPr sz="800" spc="10" dirty="0">
                <a:latin typeface="Microsoft Sans Serif"/>
                <a:cs typeface="Microsoft Sans Serif"/>
              </a:rPr>
              <a:t>la</a:t>
            </a:r>
            <a:r>
              <a:rPr sz="800" spc="-5" dirty="0">
                <a:latin typeface="Microsoft Sans Serif"/>
                <a:cs typeface="Microsoft Sans Serif"/>
              </a:rPr>
              <a:t> </a:t>
            </a:r>
            <a:r>
              <a:rPr sz="800" spc="15" dirty="0">
                <a:latin typeface="Microsoft Sans Serif"/>
                <a:cs typeface="Microsoft Sans Serif"/>
              </a:rPr>
              <a:t>resistencia</a:t>
            </a:r>
            <a:r>
              <a:rPr sz="800" spc="-5" dirty="0">
                <a:latin typeface="Microsoft Sans Serif"/>
                <a:cs typeface="Microsoft Sans Serif"/>
              </a:rPr>
              <a:t> </a:t>
            </a:r>
            <a:r>
              <a:rPr sz="800" spc="25" dirty="0">
                <a:latin typeface="Microsoft Sans Serif"/>
                <a:cs typeface="Microsoft Sans Serif"/>
              </a:rPr>
              <a:t>abierta,</a:t>
            </a:r>
            <a:r>
              <a:rPr sz="800" spc="-5" dirty="0">
                <a:latin typeface="Microsoft Sans Serif"/>
                <a:cs typeface="Microsoft Sans Serif"/>
              </a:rPr>
              <a:t> </a:t>
            </a:r>
            <a:r>
              <a:rPr sz="800" spc="30" dirty="0">
                <a:latin typeface="Microsoft Sans Serif"/>
                <a:cs typeface="Microsoft Sans Serif"/>
              </a:rPr>
              <a:t>ambos</a:t>
            </a:r>
            <a:r>
              <a:rPr sz="800" dirty="0">
                <a:latin typeface="Microsoft Sans Serif"/>
                <a:cs typeface="Microsoft Sans Serif"/>
              </a:rPr>
              <a:t> </a:t>
            </a:r>
            <a:r>
              <a:rPr sz="800" spc="-45" dirty="0">
                <a:latin typeface="Microsoft Sans Serif"/>
                <a:cs typeface="Microsoft Sans Serif"/>
              </a:rPr>
              <a:t>TT </a:t>
            </a:r>
            <a:r>
              <a:rPr sz="800" spc="-200" dirty="0">
                <a:latin typeface="Microsoft Sans Serif"/>
                <a:cs typeface="Microsoft Sans Serif"/>
              </a:rPr>
              <a:t> </a:t>
            </a:r>
            <a:r>
              <a:rPr sz="800" spc="30" dirty="0">
                <a:latin typeface="Microsoft Sans Serif"/>
                <a:cs typeface="Microsoft Sans Serif"/>
              </a:rPr>
              <a:t>quedan </a:t>
            </a:r>
            <a:r>
              <a:rPr sz="800" spc="20" dirty="0">
                <a:latin typeface="Microsoft Sans Serif"/>
                <a:cs typeface="Microsoft Sans Serif"/>
              </a:rPr>
              <a:t>con </a:t>
            </a:r>
            <a:r>
              <a:rPr sz="800" spc="5" dirty="0">
                <a:latin typeface="Microsoft Sans Serif"/>
                <a:cs typeface="Microsoft Sans Serif"/>
              </a:rPr>
              <a:t>señales </a:t>
            </a:r>
            <a:r>
              <a:rPr sz="800" spc="20" dirty="0">
                <a:latin typeface="Microsoft Sans Serif"/>
                <a:cs typeface="Microsoft Sans Serif"/>
              </a:rPr>
              <a:t>idénticas </a:t>
            </a:r>
            <a:r>
              <a:rPr sz="800" spc="25" dirty="0">
                <a:latin typeface="Microsoft Sans Serif"/>
                <a:cs typeface="Microsoft Sans Serif"/>
              </a:rPr>
              <a:t>de </a:t>
            </a:r>
            <a:r>
              <a:rPr sz="800" spc="20" dirty="0">
                <a:latin typeface="Microsoft Sans Serif"/>
                <a:cs typeface="Microsoft Sans Serif"/>
              </a:rPr>
              <a:t>voltaje cero </a:t>
            </a:r>
            <a:r>
              <a:rPr sz="800" spc="35" dirty="0">
                <a:latin typeface="Microsoft Sans Serif"/>
                <a:cs typeface="Microsoft Sans Serif"/>
              </a:rPr>
              <a:t>o </a:t>
            </a:r>
            <a:r>
              <a:rPr sz="800" spc="25" dirty="0">
                <a:latin typeface="Microsoft Sans Serif"/>
                <a:cs typeface="Microsoft Sans Serif"/>
              </a:rPr>
              <a:t>reducido. </a:t>
            </a:r>
            <a:r>
              <a:rPr sz="800" spc="-10" dirty="0">
                <a:latin typeface="Microsoft Sans Serif"/>
                <a:cs typeface="Microsoft Sans Serif"/>
              </a:rPr>
              <a:t>Esta </a:t>
            </a:r>
            <a:r>
              <a:rPr sz="800" spc="-5" dirty="0">
                <a:latin typeface="Microsoft Sans Serif"/>
                <a:cs typeface="Microsoft Sans Serif"/>
              </a:rPr>
              <a:t> </a:t>
            </a:r>
            <a:r>
              <a:rPr sz="800" spc="25" dirty="0">
                <a:latin typeface="Microsoft Sans Serif"/>
                <a:cs typeface="Microsoft Sans Serif"/>
              </a:rPr>
              <a:t>condición </a:t>
            </a:r>
            <a:r>
              <a:rPr sz="800" spc="20" dirty="0">
                <a:latin typeface="Microsoft Sans Serif"/>
                <a:cs typeface="Microsoft Sans Serif"/>
              </a:rPr>
              <a:t>deja </a:t>
            </a:r>
            <a:r>
              <a:rPr sz="800" spc="30" dirty="0">
                <a:latin typeface="Microsoft Sans Serif"/>
                <a:cs typeface="Microsoft Sans Serif"/>
              </a:rPr>
              <a:t>inoperativo </a:t>
            </a:r>
            <a:r>
              <a:rPr sz="800" spc="15" dirty="0">
                <a:latin typeface="Microsoft Sans Serif"/>
                <a:cs typeface="Microsoft Sans Serif"/>
              </a:rPr>
              <a:t>el </a:t>
            </a:r>
            <a:r>
              <a:rPr sz="800" spc="25" dirty="0">
                <a:latin typeface="Microsoft Sans Serif"/>
                <a:cs typeface="Microsoft Sans Serif"/>
              </a:rPr>
              <a:t>relé de </a:t>
            </a:r>
            <a:r>
              <a:rPr sz="800" spc="30" dirty="0">
                <a:latin typeface="Microsoft Sans Serif"/>
                <a:cs typeface="Microsoft Sans Serif"/>
              </a:rPr>
              <a:t>equilibrio </a:t>
            </a:r>
            <a:r>
              <a:rPr sz="800" spc="25" dirty="0">
                <a:latin typeface="Microsoft Sans Serif"/>
                <a:cs typeface="Microsoft Sans Serif"/>
              </a:rPr>
              <a:t>de </a:t>
            </a:r>
            <a:r>
              <a:rPr sz="800" spc="20" dirty="0">
                <a:latin typeface="Microsoft Sans Serif"/>
                <a:cs typeface="Microsoft Sans Serif"/>
              </a:rPr>
              <a:t>voltaje </a:t>
            </a:r>
            <a:r>
              <a:rPr sz="800" spc="5" dirty="0">
                <a:latin typeface="Microsoft Sans Serif"/>
                <a:cs typeface="Microsoft Sans Serif"/>
              </a:rPr>
              <a:t>y </a:t>
            </a:r>
            <a:r>
              <a:rPr sz="800" spc="10" dirty="0">
                <a:latin typeface="Microsoft Sans Serif"/>
                <a:cs typeface="Microsoft Sans Serif"/>
              </a:rPr>
              <a:t> </a:t>
            </a:r>
            <a:r>
              <a:rPr sz="800" spc="40" dirty="0">
                <a:latin typeface="Microsoft Sans Serif"/>
                <a:cs typeface="Microsoft Sans Serif"/>
              </a:rPr>
              <a:t>compromete </a:t>
            </a:r>
            <a:r>
              <a:rPr sz="800" spc="10" dirty="0">
                <a:latin typeface="Microsoft Sans Serif"/>
                <a:cs typeface="Microsoft Sans Serif"/>
              </a:rPr>
              <a:t>la señal </a:t>
            </a:r>
            <a:r>
              <a:rPr sz="800" dirty="0">
                <a:latin typeface="Microsoft Sans Serif"/>
                <a:cs typeface="Microsoft Sans Serif"/>
              </a:rPr>
              <a:t>a </a:t>
            </a:r>
            <a:r>
              <a:rPr sz="800" spc="10" dirty="0">
                <a:latin typeface="Microsoft Sans Serif"/>
                <a:cs typeface="Microsoft Sans Serif"/>
              </a:rPr>
              <a:t>la </a:t>
            </a:r>
            <a:r>
              <a:rPr sz="800" spc="30" dirty="0">
                <a:latin typeface="Microsoft Sans Serif"/>
                <a:cs typeface="Microsoft Sans Serif"/>
              </a:rPr>
              <a:t>protección </a:t>
            </a:r>
            <a:r>
              <a:rPr sz="800" spc="35" dirty="0">
                <a:latin typeface="Microsoft Sans Serif"/>
                <a:cs typeface="Microsoft Sans Serif"/>
              </a:rPr>
              <a:t>o regulador </a:t>
            </a:r>
            <a:r>
              <a:rPr sz="800" spc="25" dirty="0">
                <a:latin typeface="Microsoft Sans Serif"/>
                <a:cs typeface="Microsoft Sans Serif"/>
              </a:rPr>
              <a:t>de </a:t>
            </a:r>
            <a:r>
              <a:rPr sz="800" spc="20" dirty="0">
                <a:latin typeface="Microsoft Sans Serif"/>
                <a:cs typeface="Microsoft Sans Serif"/>
              </a:rPr>
              <a:t>voltaje </a:t>
            </a:r>
            <a:r>
              <a:rPr sz="800" spc="25" dirty="0">
                <a:latin typeface="Microsoft Sans Serif"/>
                <a:cs typeface="Microsoft Sans Serif"/>
              </a:rPr>
              <a:t> </a:t>
            </a:r>
            <a:r>
              <a:rPr sz="800" spc="20" dirty="0">
                <a:latin typeface="Microsoft Sans Serif"/>
                <a:cs typeface="Microsoft Sans Serif"/>
              </a:rPr>
              <a:t>conectado.</a:t>
            </a:r>
            <a:endParaRPr sz="800">
              <a:latin typeface="Microsoft Sans Serif"/>
              <a:cs typeface="Microsoft Sans Serif"/>
            </a:endParaRPr>
          </a:p>
          <a:p>
            <a:pPr marL="12700" marR="5080" indent="153670">
              <a:lnSpc>
                <a:spcPts val="1210"/>
              </a:lnSpc>
              <a:spcBef>
                <a:spcPts val="40"/>
              </a:spcBef>
            </a:pPr>
            <a:r>
              <a:rPr sz="700" spc="-5" dirty="0">
                <a:latin typeface="Microsoft Sans Serif"/>
                <a:cs typeface="Microsoft Sans Serif"/>
              </a:rPr>
              <a:t>Los </a:t>
            </a:r>
            <a:r>
              <a:rPr sz="700" spc="15" dirty="0">
                <a:latin typeface="Microsoft Sans Serif"/>
                <a:cs typeface="Microsoft Sans Serif"/>
              </a:rPr>
              <a:t>esquemas </a:t>
            </a:r>
            <a:r>
              <a:rPr sz="700" spc="20" dirty="0">
                <a:latin typeface="Microsoft Sans Serif"/>
                <a:cs typeface="Microsoft Sans Serif"/>
              </a:rPr>
              <a:t>de </a:t>
            </a:r>
            <a:r>
              <a:rPr sz="700" spc="35" dirty="0">
                <a:latin typeface="Microsoft Sans Serif"/>
                <a:cs typeface="Microsoft Sans Serif"/>
              </a:rPr>
              <a:t>voltímetro </a:t>
            </a:r>
            <a:r>
              <a:rPr sz="700" spc="20" dirty="0">
                <a:latin typeface="Microsoft Sans Serif"/>
                <a:cs typeface="Microsoft Sans Serif"/>
              </a:rPr>
              <a:t>de </a:t>
            </a:r>
            <a:r>
              <a:rPr sz="700" spc="40" dirty="0">
                <a:latin typeface="Microsoft Sans Serif"/>
                <a:cs typeface="Microsoft Sans Serif"/>
              </a:rPr>
              <a:t>un </a:t>
            </a:r>
            <a:r>
              <a:rPr sz="700" spc="15" dirty="0">
                <a:latin typeface="Microsoft Sans Serif"/>
                <a:cs typeface="Microsoft Sans Serif"/>
              </a:rPr>
              <a:t>solo </a:t>
            </a:r>
            <a:r>
              <a:rPr sz="700" spc="40" dirty="0">
                <a:latin typeface="Microsoft Sans Serif"/>
                <a:cs typeface="Microsoft Sans Serif"/>
              </a:rPr>
              <a:t>interruptor </a:t>
            </a:r>
            <a:r>
              <a:rPr sz="700" spc="-5" dirty="0">
                <a:latin typeface="Microsoft Sans Serif"/>
                <a:cs typeface="Microsoft Sans Serif"/>
              </a:rPr>
              <a:t>se </a:t>
            </a:r>
            <a:r>
              <a:rPr sz="700" spc="15" dirty="0">
                <a:latin typeface="Microsoft Sans Serif"/>
                <a:cs typeface="Microsoft Sans Serif"/>
              </a:rPr>
              <a:t>ven afectados </a:t>
            </a:r>
            <a:r>
              <a:rPr sz="700" dirty="0">
                <a:latin typeface="Microsoft Sans Serif"/>
                <a:cs typeface="Microsoft Sans Serif"/>
              </a:rPr>
              <a:t>si </a:t>
            </a:r>
            <a:r>
              <a:rPr sz="700" spc="5" dirty="0">
                <a:latin typeface="Microsoft Sans Serif"/>
                <a:cs typeface="Microsoft Sans Serif"/>
              </a:rPr>
              <a:t> </a:t>
            </a:r>
            <a:r>
              <a:rPr sz="700" spc="-5" dirty="0">
                <a:latin typeface="Microsoft Sans Serif"/>
                <a:cs typeface="Microsoft Sans Serif"/>
              </a:rPr>
              <a:t>se </a:t>
            </a:r>
            <a:r>
              <a:rPr sz="700" spc="20" dirty="0">
                <a:latin typeface="Microsoft Sans Serif"/>
                <a:cs typeface="Microsoft Sans Serif"/>
              </a:rPr>
              <a:t>conectan</a:t>
            </a:r>
            <a:r>
              <a:rPr sz="700" dirty="0">
                <a:latin typeface="Microsoft Sans Serif"/>
                <a:cs typeface="Microsoft Sans Serif"/>
              </a:rPr>
              <a:t> a </a:t>
            </a:r>
            <a:r>
              <a:rPr sz="700" spc="10" dirty="0">
                <a:latin typeface="Microsoft Sans Serif"/>
                <a:cs typeface="Microsoft Sans Serif"/>
              </a:rPr>
              <a:t>la</a:t>
            </a:r>
            <a:r>
              <a:rPr sz="700" dirty="0">
                <a:latin typeface="Microsoft Sans Serif"/>
                <a:cs typeface="Microsoft Sans Serif"/>
              </a:rPr>
              <a:t> </a:t>
            </a:r>
            <a:r>
              <a:rPr sz="700" spc="10" dirty="0">
                <a:latin typeface="Microsoft Sans Serif"/>
                <a:cs typeface="Microsoft Sans Serif"/>
              </a:rPr>
              <a:t>fase</a:t>
            </a:r>
            <a:r>
              <a:rPr sz="700" dirty="0">
                <a:latin typeface="Microsoft Sans Serif"/>
                <a:cs typeface="Microsoft Sans Serif"/>
              </a:rPr>
              <a:t> </a:t>
            </a:r>
            <a:r>
              <a:rPr sz="700" spc="15" dirty="0">
                <a:latin typeface="Microsoft Sans Serif"/>
                <a:cs typeface="Microsoft Sans Serif"/>
              </a:rPr>
              <a:t>afectada.</a:t>
            </a:r>
            <a:r>
              <a:rPr sz="700" dirty="0">
                <a:latin typeface="Microsoft Sans Serif"/>
                <a:cs typeface="Microsoft Sans Serif"/>
              </a:rPr>
              <a:t> </a:t>
            </a:r>
            <a:r>
              <a:rPr sz="700" spc="20" dirty="0">
                <a:latin typeface="Microsoft Sans Serif"/>
                <a:cs typeface="Microsoft Sans Serif"/>
              </a:rPr>
              <a:t>Un</a:t>
            </a:r>
            <a:r>
              <a:rPr sz="700" dirty="0">
                <a:latin typeface="Microsoft Sans Serif"/>
                <a:cs typeface="Microsoft Sans Serif"/>
              </a:rPr>
              <a:t> </a:t>
            </a:r>
            <a:r>
              <a:rPr sz="700" spc="30" dirty="0">
                <a:latin typeface="Microsoft Sans Serif"/>
                <a:cs typeface="Microsoft Sans Serif"/>
              </a:rPr>
              <a:t>operador</a:t>
            </a:r>
            <a:r>
              <a:rPr sz="700" dirty="0">
                <a:latin typeface="Microsoft Sans Serif"/>
                <a:cs typeface="Microsoft Sans Serif"/>
              </a:rPr>
              <a:t> </a:t>
            </a:r>
            <a:r>
              <a:rPr sz="700" spc="25" dirty="0">
                <a:latin typeface="Microsoft Sans Serif"/>
                <a:cs typeface="Microsoft Sans Serif"/>
              </a:rPr>
              <a:t>puede</a:t>
            </a:r>
            <a:r>
              <a:rPr sz="700" dirty="0">
                <a:latin typeface="Microsoft Sans Serif"/>
                <a:cs typeface="Microsoft Sans Serif"/>
              </a:rPr>
              <a:t> </a:t>
            </a:r>
            <a:r>
              <a:rPr sz="700" spc="25" dirty="0">
                <a:latin typeface="Microsoft Sans Serif"/>
                <a:cs typeface="Microsoft Sans Serif"/>
              </a:rPr>
              <a:t>responder</a:t>
            </a:r>
            <a:r>
              <a:rPr sz="700" dirty="0">
                <a:latin typeface="Microsoft Sans Serif"/>
                <a:cs typeface="Microsoft Sans Serif"/>
              </a:rPr>
              <a:t> a</a:t>
            </a:r>
            <a:r>
              <a:rPr sz="700" spc="-5" dirty="0">
                <a:latin typeface="Microsoft Sans Serif"/>
                <a:cs typeface="Microsoft Sans Serif"/>
              </a:rPr>
              <a:t> </a:t>
            </a:r>
            <a:r>
              <a:rPr sz="700" spc="10" dirty="0">
                <a:latin typeface="Microsoft Sans Serif"/>
                <a:cs typeface="Microsoft Sans Serif"/>
              </a:rPr>
              <a:t>la</a:t>
            </a:r>
            <a:r>
              <a:rPr sz="700" dirty="0">
                <a:latin typeface="Microsoft Sans Serif"/>
                <a:cs typeface="Microsoft Sans Serif"/>
              </a:rPr>
              <a:t> </a:t>
            </a:r>
            <a:r>
              <a:rPr sz="700" spc="20" dirty="0">
                <a:latin typeface="Microsoft Sans Serif"/>
                <a:cs typeface="Microsoft Sans Serif"/>
              </a:rPr>
              <a:t>reducción </a:t>
            </a:r>
            <a:r>
              <a:rPr sz="700" spc="-170" dirty="0">
                <a:latin typeface="Microsoft Sans Serif"/>
                <a:cs typeface="Microsoft Sans Serif"/>
              </a:rPr>
              <a:t> </a:t>
            </a:r>
            <a:r>
              <a:rPr sz="700" spc="20" dirty="0">
                <a:latin typeface="Microsoft Sans Serif"/>
                <a:cs typeface="Microsoft Sans Serif"/>
              </a:rPr>
              <a:t>de voltaje </a:t>
            </a:r>
            <a:r>
              <a:rPr sz="700" spc="35" dirty="0">
                <a:latin typeface="Microsoft Sans Serif"/>
                <a:cs typeface="Microsoft Sans Serif"/>
              </a:rPr>
              <a:t>durante </a:t>
            </a:r>
            <a:r>
              <a:rPr sz="700" spc="10" dirty="0">
                <a:latin typeface="Microsoft Sans Serif"/>
                <a:cs typeface="Microsoft Sans Serif"/>
              </a:rPr>
              <a:t>el </a:t>
            </a:r>
            <a:r>
              <a:rPr sz="700" spc="30" dirty="0">
                <a:latin typeface="Microsoft Sans Serif"/>
                <a:cs typeface="Microsoft Sans Serif"/>
              </a:rPr>
              <a:t>arranque </a:t>
            </a:r>
            <a:r>
              <a:rPr sz="700" spc="20" dirty="0">
                <a:latin typeface="Microsoft Sans Serif"/>
                <a:cs typeface="Microsoft Sans Serif"/>
              </a:rPr>
              <a:t>de </a:t>
            </a:r>
            <a:r>
              <a:rPr sz="700" spc="30" dirty="0">
                <a:latin typeface="Microsoft Sans Serif"/>
                <a:cs typeface="Microsoft Sans Serif"/>
              </a:rPr>
              <a:t>una unidad aumentando </a:t>
            </a:r>
            <a:r>
              <a:rPr sz="700" spc="35" dirty="0">
                <a:latin typeface="Microsoft Sans Serif"/>
                <a:cs typeface="Microsoft Sans Serif"/>
              </a:rPr>
              <a:t> </a:t>
            </a:r>
            <a:r>
              <a:rPr sz="700" spc="30" dirty="0">
                <a:latin typeface="Microsoft Sans Serif"/>
                <a:cs typeface="Microsoft Sans Serif"/>
              </a:rPr>
              <a:t>inapropiadamente </a:t>
            </a:r>
            <a:r>
              <a:rPr sz="700" spc="10" dirty="0">
                <a:latin typeface="Microsoft Sans Serif"/>
                <a:cs typeface="Microsoft Sans Serif"/>
              </a:rPr>
              <a:t>el </a:t>
            </a:r>
            <a:r>
              <a:rPr sz="700" spc="25" dirty="0">
                <a:latin typeface="Microsoft Sans Serif"/>
                <a:cs typeface="Microsoft Sans Serif"/>
              </a:rPr>
              <a:t>campo </a:t>
            </a:r>
            <a:r>
              <a:rPr sz="700" spc="15" dirty="0">
                <a:latin typeface="Microsoft Sans Serif"/>
                <a:cs typeface="Microsoft Sans Serif"/>
              </a:rPr>
              <a:t>hasta </a:t>
            </a:r>
            <a:r>
              <a:rPr sz="700" spc="10" dirty="0">
                <a:latin typeface="Microsoft Sans Serif"/>
                <a:cs typeface="Microsoft Sans Serif"/>
              </a:rPr>
              <a:t>el </a:t>
            </a:r>
            <a:r>
              <a:rPr sz="700" spc="40" dirty="0">
                <a:latin typeface="Microsoft Sans Serif"/>
                <a:cs typeface="Microsoft Sans Serif"/>
              </a:rPr>
              <a:t>punto </a:t>
            </a:r>
            <a:r>
              <a:rPr sz="700" spc="20" dirty="0">
                <a:latin typeface="Microsoft Sans Serif"/>
                <a:cs typeface="Microsoft Sans Serif"/>
              </a:rPr>
              <a:t>de </a:t>
            </a:r>
            <a:r>
              <a:rPr sz="700" spc="10" dirty="0">
                <a:latin typeface="Microsoft Sans Serif"/>
                <a:cs typeface="Microsoft Sans Serif"/>
              </a:rPr>
              <a:t>falla. </a:t>
            </a:r>
            <a:r>
              <a:rPr sz="700" spc="-20" dirty="0">
                <a:latin typeface="Microsoft Sans Serif"/>
                <a:cs typeface="Microsoft Sans Serif"/>
              </a:rPr>
              <a:t>En </a:t>
            </a:r>
            <a:r>
              <a:rPr sz="700" spc="15" dirty="0">
                <a:latin typeface="Microsoft Sans Serif"/>
                <a:cs typeface="Microsoft Sans Serif"/>
              </a:rPr>
              <a:t>situaciones </a:t>
            </a:r>
            <a:r>
              <a:rPr sz="700" spc="20" dirty="0">
                <a:latin typeface="Microsoft Sans Serif"/>
                <a:cs typeface="Microsoft Sans Serif"/>
              </a:rPr>
              <a:t>en </a:t>
            </a:r>
            <a:r>
              <a:rPr sz="700" dirty="0">
                <a:latin typeface="Microsoft Sans Serif"/>
                <a:cs typeface="Microsoft Sans Serif"/>
              </a:rPr>
              <a:t>las </a:t>
            </a:r>
            <a:r>
              <a:rPr sz="700" spc="5" dirty="0">
                <a:latin typeface="Microsoft Sans Serif"/>
                <a:cs typeface="Microsoft Sans Serif"/>
              </a:rPr>
              <a:t> </a:t>
            </a:r>
            <a:r>
              <a:rPr sz="700" spc="30" dirty="0">
                <a:latin typeface="Microsoft Sans Serif"/>
                <a:cs typeface="Microsoft Sans Serif"/>
              </a:rPr>
              <a:t>que</a:t>
            </a:r>
            <a:r>
              <a:rPr sz="700" spc="-5" dirty="0">
                <a:latin typeface="Microsoft Sans Serif"/>
                <a:cs typeface="Microsoft Sans Serif"/>
              </a:rPr>
              <a:t> </a:t>
            </a:r>
            <a:r>
              <a:rPr sz="700" spc="20" dirty="0">
                <a:latin typeface="Microsoft Sans Serif"/>
                <a:cs typeface="Microsoft Sans Serif"/>
              </a:rPr>
              <a:t>esto</a:t>
            </a:r>
            <a:r>
              <a:rPr sz="700" spc="-5" dirty="0">
                <a:latin typeface="Microsoft Sans Serif"/>
                <a:cs typeface="Microsoft Sans Serif"/>
              </a:rPr>
              <a:t> </a:t>
            </a:r>
            <a:r>
              <a:rPr sz="700" spc="20" dirty="0">
                <a:latin typeface="Microsoft Sans Serif"/>
                <a:cs typeface="Microsoft Sans Serif"/>
              </a:rPr>
              <a:t>ha</a:t>
            </a:r>
            <a:r>
              <a:rPr sz="700" spc="-5" dirty="0">
                <a:latin typeface="Microsoft Sans Serif"/>
                <a:cs typeface="Microsoft Sans Serif"/>
              </a:rPr>
              <a:t> </a:t>
            </a:r>
            <a:r>
              <a:rPr sz="700" spc="25" dirty="0">
                <a:latin typeface="Microsoft Sans Serif"/>
                <a:cs typeface="Microsoft Sans Serif"/>
              </a:rPr>
              <a:t>ocurrido,</a:t>
            </a:r>
            <a:r>
              <a:rPr sz="700" spc="-5" dirty="0">
                <a:latin typeface="Microsoft Sans Serif"/>
                <a:cs typeface="Microsoft Sans Serif"/>
              </a:rPr>
              <a:t> se </a:t>
            </a:r>
            <a:r>
              <a:rPr sz="700" spc="30" dirty="0">
                <a:latin typeface="Microsoft Sans Serif"/>
                <a:cs typeface="Microsoft Sans Serif"/>
              </a:rPr>
              <a:t>han</a:t>
            </a:r>
            <a:r>
              <a:rPr sz="700" spc="-5" dirty="0">
                <a:latin typeface="Microsoft Sans Serif"/>
                <a:cs typeface="Microsoft Sans Serif"/>
              </a:rPr>
              <a:t> </a:t>
            </a:r>
            <a:r>
              <a:rPr sz="700" spc="30" dirty="0">
                <a:latin typeface="Microsoft Sans Serif"/>
                <a:cs typeface="Microsoft Sans Serif"/>
              </a:rPr>
              <a:t>producido</a:t>
            </a:r>
            <a:r>
              <a:rPr sz="700" spc="-5" dirty="0">
                <a:latin typeface="Microsoft Sans Serif"/>
                <a:cs typeface="Microsoft Sans Serif"/>
              </a:rPr>
              <a:t> </a:t>
            </a:r>
            <a:r>
              <a:rPr sz="700" spc="20" dirty="0">
                <a:latin typeface="Microsoft Sans Serif"/>
                <a:cs typeface="Microsoft Sans Serif"/>
              </a:rPr>
              <a:t>daños</a:t>
            </a:r>
            <a:r>
              <a:rPr sz="700" spc="-5" dirty="0">
                <a:latin typeface="Microsoft Sans Serif"/>
                <a:cs typeface="Microsoft Sans Serif"/>
              </a:rPr>
              <a:t> </a:t>
            </a:r>
            <a:r>
              <a:rPr sz="700" spc="20" dirty="0">
                <a:latin typeface="Microsoft Sans Serif"/>
                <a:cs typeface="Microsoft Sans Serif"/>
              </a:rPr>
              <a:t>en</a:t>
            </a:r>
            <a:r>
              <a:rPr sz="700" spc="-5" dirty="0">
                <a:latin typeface="Microsoft Sans Serif"/>
                <a:cs typeface="Microsoft Sans Serif"/>
              </a:rPr>
              <a:t> </a:t>
            </a:r>
            <a:r>
              <a:rPr sz="700" spc="10" dirty="0">
                <a:latin typeface="Microsoft Sans Serif"/>
                <a:cs typeface="Microsoft Sans Serif"/>
              </a:rPr>
              <a:t>el</a:t>
            </a:r>
            <a:r>
              <a:rPr sz="700" spc="-5" dirty="0">
                <a:latin typeface="Microsoft Sans Serif"/>
                <a:cs typeface="Microsoft Sans Serif"/>
              </a:rPr>
              <a:t> </a:t>
            </a:r>
            <a:r>
              <a:rPr sz="700" spc="25" dirty="0">
                <a:latin typeface="Microsoft Sans Serif"/>
                <a:cs typeface="Microsoft Sans Serif"/>
              </a:rPr>
              <a:t>equipo.</a:t>
            </a:r>
            <a:endParaRPr sz="700">
              <a:latin typeface="Microsoft Sans Serif"/>
              <a:cs typeface="Microsoft Sans Serif"/>
            </a:endParaRPr>
          </a:p>
        </p:txBody>
      </p:sp>
      <p:sp>
        <p:nvSpPr>
          <p:cNvPr id="210" name="object 210"/>
          <p:cNvSpPr txBox="1"/>
          <p:nvPr/>
        </p:nvSpPr>
        <p:spPr>
          <a:xfrm>
            <a:off x="1415277" y="9415125"/>
            <a:ext cx="2852914" cy="143629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sz="850" spc="-25" dirty="0">
                <a:latin typeface="Microsoft Sans Serif"/>
                <a:cs typeface="Microsoft Sans Serif"/>
              </a:rPr>
              <a:t>CAPÍTULO</a:t>
            </a:r>
            <a:r>
              <a:rPr sz="850" spc="-20" dirty="0">
                <a:latin typeface="Microsoft Sans Serif"/>
                <a:cs typeface="Microsoft Sans Serif"/>
              </a:rPr>
              <a:t> </a:t>
            </a:r>
            <a:r>
              <a:rPr sz="850" dirty="0">
                <a:latin typeface="Microsoft Sans Serif"/>
                <a:cs typeface="Microsoft Sans Serif"/>
              </a:rPr>
              <a:t>3,</a:t>
            </a:r>
            <a:r>
              <a:rPr sz="850" spc="-15" dirty="0">
                <a:latin typeface="Microsoft Sans Serif"/>
                <a:cs typeface="Microsoft Sans Serif"/>
              </a:rPr>
              <a:t> </a:t>
            </a:r>
            <a:r>
              <a:rPr sz="850" spc="-40" dirty="0">
                <a:latin typeface="Microsoft Sans Serif"/>
                <a:cs typeface="Microsoft Sans Serif"/>
              </a:rPr>
              <a:t>SECCIÓN</a:t>
            </a:r>
            <a:r>
              <a:rPr sz="850" spc="-15" dirty="0">
                <a:latin typeface="Microsoft Sans Serif"/>
                <a:cs typeface="Microsoft Sans Serif"/>
              </a:rPr>
              <a:t> </a:t>
            </a:r>
            <a:r>
              <a:rPr sz="850" spc="10" dirty="0">
                <a:latin typeface="Microsoft Sans Serif"/>
                <a:cs typeface="Microsoft Sans Serif"/>
              </a:rPr>
              <a:t>7</a:t>
            </a:r>
            <a:endParaRPr sz="850">
              <a:latin typeface="Microsoft Sans Serif"/>
              <a:cs typeface="Microsoft Sans Serif"/>
            </a:endParaRPr>
          </a:p>
        </p:txBody>
      </p:sp>
      <p:sp>
        <p:nvSpPr>
          <p:cNvPr id="211" name="object 211"/>
          <p:cNvSpPr txBox="1"/>
          <p:nvPr/>
        </p:nvSpPr>
        <p:spPr>
          <a:xfrm>
            <a:off x="7845387" y="9415126"/>
            <a:ext cx="7796212" cy="285115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sz="850" spc="-25" dirty="0">
                <a:latin typeface="Microsoft Sans Serif"/>
                <a:cs typeface="Microsoft Sans Serif"/>
              </a:rPr>
              <a:t>TUTORIAL</a:t>
            </a:r>
            <a:r>
              <a:rPr sz="850" spc="-5" dirty="0">
                <a:latin typeface="Microsoft Sans Serif"/>
                <a:cs typeface="Microsoft Sans Serif"/>
              </a:rPr>
              <a:t> </a:t>
            </a:r>
            <a:r>
              <a:rPr sz="850" spc="-60" dirty="0">
                <a:latin typeface="Microsoft Sans Serif"/>
                <a:cs typeface="Microsoft Sans Serif"/>
              </a:rPr>
              <a:t>SOBRE</a:t>
            </a:r>
            <a:r>
              <a:rPr sz="850" spc="-5" dirty="0">
                <a:latin typeface="Microsoft Sans Serif"/>
                <a:cs typeface="Microsoft Sans Serif"/>
              </a:rPr>
              <a:t> </a:t>
            </a:r>
            <a:r>
              <a:rPr sz="850" spc="-35" dirty="0">
                <a:latin typeface="Microsoft Sans Serif"/>
                <a:cs typeface="Microsoft Sans Serif"/>
              </a:rPr>
              <a:t>PROTECCIÓN</a:t>
            </a:r>
            <a:r>
              <a:rPr sz="850" spc="-5" dirty="0">
                <a:latin typeface="Microsoft Sans Serif"/>
                <a:cs typeface="Microsoft Sans Serif"/>
              </a:rPr>
              <a:t> </a:t>
            </a:r>
            <a:r>
              <a:rPr sz="850" spc="-45" dirty="0">
                <a:latin typeface="Microsoft Sans Serif"/>
                <a:cs typeface="Microsoft Sans Serif"/>
              </a:rPr>
              <a:t>DE</a:t>
            </a:r>
            <a:r>
              <a:rPr sz="850" spc="-5" dirty="0">
                <a:latin typeface="Microsoft Sans Serif"/>
                <a:cs typeface="Microsoft Sans Serif"/>
              </a:rPr>
              <a:t> </a:t>
            </a:r>
            <a:r>
              <a:rPr sz="850" spc="-55" dirty="0">
                <a:latin typeface="Microsoft Sans Serif"/>
                <a:cs typeface="Microsoft Sans Serif"/>
              </a:rPr>
              <a:t>GENERADORES</a:t>
            </a:r>
            <a:r>
              <a:rPr sz="850" dirty="0">
                <a:latin typeface="Microsoft Sans Serif"/>
                <a:cs typeface="Microsoft Sans Serif"/>
              </a:rPr>
              <a:t> </a:t>
            </a:r>
            <a:r>
              <a:rPr sz="850" spc="-30" dirty="0">
                <a:latin typeface="Microsoft Sans Serif"/>
                <a:cs typeface="Microsoft Sans Serif"/>
              </a:rPr>
              <a:t>SÍNCRONOS</a:t>
            </a:r>
            <a:endParaRPr sz="850">
              <a:latin typeface="Microsoft Sans Serif"/>
              <a:cs typeface="Microsoft Sans Serif"/>
            </a:endParaRPr>
          </a:p>
          <a:p>
            <a:pPr marL="1400175">
              <a:lnSpc>
                <a:spcPct val="100000"/>
              </a:lnSpc>
            </a:pPr>
            <a:r>
              <a:rPr sz="850" spc="-15" dirty="0">
                <a:latin typeface="Microsoft Sans Serif"/>
                <a:cs typeface="Microsoft Sans Serif"/>
              </a:rPr>
              <a:t>PUBLICACIÓN</a:t>
            </a:r>
            <a:r>
              <a:rPr sz="850" spc="-5" dirty="0">
                <a:latin typeface="Microsoft Sans Serif"/>
                <a:cs typeface="Microsoft Sans Serif"/>
              </a:rPr>
              <a:t> </a:t>
            </a:r>
            <a:r>
              <a:rPr sz="850" spc="-55" dirty="0">
                <a:latin typeface="Microsoft Sans Serif"/>
                <a:cs typeface="Microsoft Sans Serif"/>
              </a:rPr>
              <a:t>ESPECIAL</a:t>
            </a:r>
            <a:r>
              <a:rPr sz="850" spc="-5" dirty="0">
                <a:latin typeface="Microsoft Sans Serif"/>
                <a:cs typeface="Microsoft Sans Serif"/>
              </a:rPr>
              <a:t> </a:t>
            </a:r>
            <a:r>
              <a:rPr sz="850" spc="-40" dirty="0">
                <a:latin typeface="Microsoft Sans Serif"/>
                <a:cs typeface="Microsoft Sans Serif"/>
              </a:rPr>
              <a:t>DEL</a:t>
            </a:r>
            <a:r>
              <a:rPr sz="850" spc="-5" dirty="0">
                <a:latin typeface="Microsoft Sans Serif"/>
                <a:cs typeface="Microsoft Sans Serif"/>
              </a:rPr>
              <a:t> </a:t>
            </a:r>
            <a:r>
              <a:rPr sz="850" spc="-60" dirty="0">
                <a:latin typeface="Microsoft Sans Serif"/>
                <a:cs typeface="Microsoft Sans Serif"/>
              </a:rPr>
              <a:t>IEEE</a:t>
            </a:r>
            <a:r>
              <a:rPr sz="850" spc="-5" dirty="0">
                <a:latin typeface="Microsoft Sans Serif"/>
                <a:cs typeface="Microsoft Sans Serif"/>
              </a:rPr>
              <a:t> </a:t>
            </a:r>
            <a:r>
              <a:rPr sz="850" spc="-80" dirty="0">
                <a:latin typeface="Microsoft Sans Serif"/>
                <a:cs typeface="Microsoft Sans Serif"/>
              </a:rPr>
              <a:t>PSRC</a:t>
            </a:r>
            <a:endParaRPr sz="850">
              <a:latin typeface="Microsoft Sans Serif"/>
              <a:cs typeface="Microsoft Sans Serif"/>
            </a:endParaRPr>
          </a:p>
        </p:txBody>
      </p:sp>
    </p:spTree>
  </p:cSld>
  <p:clrMapOvr>
    <a:masterClrMapping/>
  </p:clrMapOvr>
</p:sld>
</file>

<file path=ppt/slides/slide82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/>
          <p:nvPr/>
        </p:nvSpPr>
        <p:spPr>
          <a:xfrm>
            <a:off x="3327083" y="1347216"/>
            <a:ext cx="140235" cy="0"/>
          </a:xfrm>
          <a:custGeom>
            <a:avLst/>
            <a:gdLst/>
            <a:ahLst/>
            <a:cxnLst/>
            <a:rect l="l" t="t" r="r" b="b"/>
            <a:pathLst>
              <a:path w="60959">
                <a:moveTo>
                  <a:pt x="0" y="0"/>
                </a:moveTo>
                <a:lnTo>
                  <a:pt x="60960" y="0"/>
                </a:lnTo>
              </a:path>
            </a:pathLst>
          </a:custGeom>
          <a:ln w="9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" name="object 3"/>
          <p:cNvSpPr/>
          <p:nvPr/>
        </p:nvSpPr>
        <p:spPr>
          <a:xfrm>
            <a:off x="3327083" y="1347216"/>
            <a:ext cx="140235" cy="365760"/>
          </a:xfrm>
          <a:custGeom>
            <a:avLst/>
            <a:gdLst/>
            <a:ahLst/>
            <a:cxnLst/>
            <a:rect l="l" t="t" r="r" b="b"/>
            <a:pathLst>
              <a:path w="60959" h="365760">
                <a:moveTo>
                  <a:pt x="0" y="365759"/>
                </a:moveTo>
                <a:lnTo>
                  <a:pt x="60960" y="365759"/>
                </a:lnTo>
              </a:path>
              <a:path w="60959" h="365760">
                <a:moveTo>
                  <a:pt x="0" y="0"/>
                </a:moveTo>
                <a:lnTo>
                  <a:pt x="0" y="365759"/>
                </a:lnTo>
              </a:path>
            </a:pathLst>
          </a:custGeom>
          <a:ln w="9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pic>
        <p:nvPicPr>
          <p:cNvPr id="4" name="object 4"/>
          <p:cNvPicPr/>
          <p:nvPr/>
        </p:nvPicPr>
        <p:blipFill>
          <a:blip r:embed="rId2" cstate="print"/>
          <a:stretch>
            <a:fillRect/>
          </a:stretch>
        </p:blipFill>
        <p:spPr>
          <a:xfrm>
            <a:off x="7835654" y="1359409"/>
            <a:ext cx="301504" cy="341375"/>
          </a:xfrm>
          <a:prstGeom prst="rect">
            <a:avLst/>
          </a:prstGeom>
        </p:spPr>
      </p:pic>
      <p:grpSp>
        <p:nvGrpSpPr>
          <p:cNvPr id="5" name="object 5"/>
          <p:cNvGrpSpPr/>
          <p:nvPr/>
        </p:nvGrpSpPr>
        <p:grpSpPr>
          <a:xfrm>
            <a:off x="4887201" y="1921764"/>
            <a:ext cx="157765" cy="490855"/>
            <a:chOff x="2124455" y="1921763"/>
            <a:chExt cx="68580" cy="490855"/>
          </a:xfrm>
        </p:grpSpPr>
        <p:pic>
          <p:nvPicPr>
            <p:cNvPr id="6" name="object 6"/>
            <p:cNvPicPr/>
            <p:nvPr/>
          </p:nvPicPr>
          <p:blipFill>
            <a:blip r:embed="rId3" cstate="print"/>
            <a:stretch>
              <a:fillRect/>
            </a:stretch>
          </p:blipFill>
          <p:spPr>
            <a:xfrm>
              <a:off x="2124455" y="2247899"/>
              <a:ext cx="68579" cy="118872"/>
            </a:xfrm>
            <a:prstGeom prst="rect">
              <a:avLst/>
            </a:prstGeom>
          </p:spPr>
        </p:pic>
        <p:sp>
          <p:nvSpPr>
            <p:cNvPr id="7" name="object 7"/>
            <p:cNvSpPr/>
            <p:nvPr/>
          </p:nvSpPr>
          <p:spPr>
            <a:xfrm>
              <a:off x="2159507" y="1921763"/>
              <a:ext cx="0" cy="490855"/>
            </a:xfrm>
            <a:custGeom>
              <a:avLst/>
              <a:gdLst/>
              <a:ahLst/>
              <a:cxnLst/>
              <a:rect l="l" t="t" r="r" b="b"/>
              <a:pathLst>
                <a:path h="490855">
                  <a:moveTo>
                    <a:pt x="0" y="330708"/>
                  </a:moveTo>
                  <a:lnTo>
                    <a:pt x="0" y="0"/>
                  </a:lnTo>
                </a:path>
                <a:path h="490855">
                  <a:moveTo>
                    <a:pt x="0" y="440436"/>
                  </a:moveTo>
                  <a:lnTo>
                    <a:pt x="0" y="490728"/>
                  </a:lnTo>
                </a:path>
              </a:pathLst>
            </a:custGeom>
            <a:ln w="9144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8" name="object 8"/>
          <p:cNvGrpSpPr/>
          <p:nvPr/>
        </p:nvGrpSpPr>
        <p:grpSpPr>
          <a:xfrm>
            <a:off x="6983723" y="1921764"/>
            <a:ext cx="151922" cy="490855"/>
            <a:chOff x="3035808" y="1921763"/>
            <a:chExt cx="66040" cy="490855"/>
          </a:xfrm>
        </p:grpSpPr>
        <p:pic>
          <p:nvPicPr>
            <p:cNvPr id="9" name="object 9"/>
            <p:cNvPicPr/>
            <p:nvPr/>
          </p:nvPicPr>
          <p:blipFill>
            <a:blip r:embed="rId4" cstate="print"/>
            <a:stretch>
              <a:fillRect/>
            </a:stretch>
          </p:blipFill>
          <p:spPr>
            <a:xfrm>
              <a:off x="3035808" y="2247899"/>
              <a:ext cx="65531" cy="118872"/>
            </a:xfrm>
            <a:prstGeom prst="rect">
              <a:avLst/>
            </a:prstGeom>
          </p:spPr>
        </p:pic>
        <p:sp>
          <p:nvSpPr>
            <p:cNvPr id="10" name="object 10"/>
            <p:cNvSpPr/>
            <p:nvPr/>
          </p:nvSpPr>
          <p:spPr>
            <a:xfrm>
              <a:off x="3069335" y="1921763"/>
              <a:ext cx="0" cy="490855"/>
            </a:xfrm>
            <a:custGeom>
              <a:avLst/>
              <a:gdLst/>
              <a:ahLst/>
              <a:cxnLst/>
              <a:rect l="l" t="t" r="r" b="b"/>
              <a:pathLst>
                <a:path h="490855">
                  <a:moveTo>
                    <a:pt x="0" y="330708"/>
                  </a:moveTo>
                  <a:lnTo>
                    <a:pt x="0" y="0"/>
                  </a:lnTo>
                </a:path>
                <a:path h="490855">
                  <a:moveTo>
                    <a:pt x="0" y="440436"/>
                  </a:moveTo>
                  <a:lnTo>
                    <a:pt x="0" y="490728"/>
                  </a:lnTo>
                </a:path>
              </a:pathLst>
            </a:custGeom>
            <a:ln w="9144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pic>
        <p:nvPicPr>
          <p:cNvPr id="11" name="object 11"/>
          <p:cNvPicPr/>
          <p:nvPr/>
        </p:nvPicPr>
        <p:blipFill>
          <a:blip r:embed="rId5" cstate="print"/>
          <a:stretch>
            <a:fillRect/>
          </a:stretch>
        </p:blipFill>
        <p:spPr>
          <a:xfrm>
            <a:off x="4582191" y="2415540"/>
            <a:ext cx="771292" cy="132587"/>
          </a:xfrm>
          <a:prstGeom prst="rect">
            <a:avLst/>
          </a:prstGeom>
        </p:spPr>
      </p:pic>
      <p:sp>
        <p:nvSpPr>
          <p:cNvPr id="12" name="object 12"/>
          <p:cNvSpPr/>
          <p:nvPr/>
        </p:nvSpPr>
        <p:spPr>
          <a:xfrm>
            <a:off x="7060852" y="2491741"/>
            <a:ext cx="186981" cy="41275"/>
          </a:xfrm>
          <a:custGeom>
            <a:avLst/>
            <a:gdLst/>
            <a:ahLst/>
            <a:cxnLst/>
            <a:rect l="l" t="t" r="r" b="b"/>
            <a:pathLst>
              <a:path w="81280" h="41275">
                <a:moveTo>
                  <a:pt x="80772" y="41148"/>
                </a:moveTo>
                <a:lnTo>
                  <a:pt x="80772" y="33528"/>
                </a:lnTo>
                <a:lnTo>
                  <a:pt x="77724" y="27432"/>
                </a:lnTo>
                <a:lnTo>
                  <a:pt x="76200" y="21336"/>
                </a:lnTo>
                <a:lnTo>
                  <a:pt x="71628" y="15240"/>
                </a:lnTo>
                <a:lnTo>
                  <a:pt x="67056" y="10668"/>
                </a:lnTo>
                <a:lnTo>
                  <a:pt x="62484" y="7620"/>
                </a:lnTo>
                <a:lnTo>
                  <a:pt x="56388" y="3048"/>
                </a:lnTo>
                <a:lnTo>
                  <a:pt x="48768" y="1524"/>
                </a:lnTo>
                <a:lnTo>
                  <a:pt x="42672" y="0"/>
                </a:lnTo>
                <a:lnTo>
                  <a:pt x="36576" y="0"/>
                </a:lnTo>
                <a:lnTo>
                  <a:pt x="28956" y="1524"/>
                </a:lnTo>
                <a:lnTo>
                  <a:pt x="22860" y="3048"/>
                </a:lnTo>
                <a:lnTo>
                  <a:pt x="16764" y="7620"/>
                </a:lnTo>
                <a:lnTo>
                  <a:pt x="12192" y="10668"/>
                </a:lnTo>
                <a:lnTo>
                  <a:pt x="7620" y="15240"/>
                </a:lnTo>
                <a:lnTo>
                  <a:pt x="3048" y="21336"/>
                </a:lnTo>
                <a:lnTo>
                  <a:pt x="1524" y="27432"/>
                </a:lnTo>
                <a:lnTo>
                  <a:pt x="1524" y="33528"/>
                </a:lnTo>
                <a:lnTo>
                  <a:pt x="0" y="41148"/>
                </a:lnTo>
              </a:path>
            </a:pathLst>
          </a:custGeom>
          <a:ln w="9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grpSp>
        <p:nvGrpSpPr>
          <p:cNvPr id="13" name="object 13"/>
          <p:cNvGrpSpPr/>
          <p:nvPr/>
        </p:nvGrpSpPr>
        <p:grpSpPr>
          <a:xfrm>
            <a:off x="6675205" y="2487168"/>
            <a:ext cx="397334" cy="50800"/>
            <a:chOff x="2901696" y="2487168"/>
            <a:chExt cx="172720" cy="50800"/>
          </a:xfrm>
        </p:grpSpPr>
        <p:sp>
          <p:nvSpPr>
            <p:cNvPr id="14" name="object 14"/>
            <p:cNvSpPr/>
            <p:nvPr/>
          </p:nvSpPr>
          <p:spPr>
            <a:xfrm>
              <a:off x="2906268" y="2491740"/>
              <a:ext cx="82550" cy="41275"/>
            </a:xfrm>
            <a:custGeom>
              <a:avLst/>
              <a:gdLst/>
              <a:ahLst/>
              <a:cxnLst/>
              <a:rect l="l" t="t" r="r" b="b"/>
              <a:pathLst>
                <a:path w="82550" h="41275">
                  <a:moveTo>
                    <a:pt x="82295" y="41148"/>
                  </a:moveTo>
                  <a:lnTo>
                    <a:pt x="62483" y="7620"/>
                  </a:lnTo>
                  <a:lnTo>
                    <a:pt x="57911" y="3048"/>
                  </a:lnTo>
                  <a:lnTo>
                    <a:pt x="50291" y="1524"/>
                  </a:lnTo>
                  <a:lnTo>
                    <a:pt x="44195" y="0"/>
                  </a:lnTo>
                  <a:lnTo>
                    <a:pt x="38099" y="0"/>
                  </a:lnTo>
                  <a:lnTo>
                    <a:pt x="30479" y="1524"/>
                  </a:lnTo>
                  <a:lnTo>
                    <a:pt x="24383" y="3048"/>
                  </a:lnTo>
                  <a:lnTo>
                    <a:pt x="18287" y="7620"/>
                  </a:lnTo>
                  <a:lnTo>
                    <a:pt x="13715" y="10668"/>
                  </a:lnTo>
                  <a:lnTo>
                    <a:pt x="9143" y="15240"/>
                  </a:lnTo>
                  <a:lnTo>
                    <a:pt x="4571" y="21336"/>
                  </a:lnTo>
                  <a:lnTo>
                    <a:pt x="1523" y="27432"/>
                  </a:lnTo>
                  <a:lnTo>
                    <a:pt x="0" y="33528"/>
                  </a:lnTo>
                  <a:lnTo>
                    <a:pt x="0" y="41148"/>
                  </a:lnTo>
                </a:path>
              </a:pathLst>
            </a:custGeom>
            <a:ln w="9144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5" name="object 15"/>
            <p:cNvSpPr/>
            <p:nvPr/>
          </p:nvSpPr>
          <p:spPr>
            <a:xfrm>
              <a:off x="2988563" y="2491740"/>
              <a:ext cx="81280" cy="41275"/>
            </a:xfrm>
            <a:custGeom>
              <a:avLst/>
              <a:gdLst/>
              <a:ahLst/>
              <a:cxnLst/>
              <a:rect l="l" t="t" r="r" b="b"/>
              <a:pathLst>
                <a:path w="81280" h="41275">
                  <a:moveTo>
                    <a:pt x="80772" y="41148"/>
                  </a:moveTo>
                  <a:lnTo>
                    <a:pt x="80772" y="33528"/>
                  </a:lnTo>
                  <a:lnTo>
                    <a:pt x="79248" y="27432"/>
                  </a:lnTo>
                  <a:lnTo>
                    <a:pt x="73152" y="15240"/>
                  </a:lnTo>
                  <a:lnTo>
                    <a:pt x="67056" y="10668"/>
                  </a:lnTo>
                  <a:lnTo>
                    <a:pt x="62484" y="7620"/>
                  </a:lnTo>
                  <a:lnTo>
                    <a:pt x="56388" y="3048"/>
                  </a:lnTo>
                  <a:lnTo>
                    <a:pt x="50292" y="1524"/>
                  </a:lnTo>
                  <a:lnTo>
                    <a:pt x="42672" y="0"/>
                  </a:lnTo>
                  <a:lnTo>
                    <a:pt x="36576" y="0"/>
                  </a:lnTo>
                  <a:lnTo>
                    <a:pt x="24384" y="3048"/>
                  </a:lnTo>
                  <a:lnTo>
                    <a:pt x="18288" y="7620"/>
                  </a:lnTo>
                  <a:lnTo>
                    <a:pt x="12192" y="10668"/>
                  </a:lnTo>
                  <a:lnTo>
                    <a:pt x="7620" y="15240"/>
                  </a:lnTo>
                  <a:lnTo>
                    <a:pt x="1524" y="27432"/>
                  </a:lnTo>
                  <a:lnTo>
                    <a:pt x="0" y="33528"/>
                  </a:lnTo>
                  <a:lnTo>
                    <a:pt x="0" y="41148"/>
                  </a:lnTo>
                </a:path>
              </a:pathLst>
            </a:custGeom>
            <a:ln w="9144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16" name="object 16"/>
          <p:cNvGrpSpPr/>
          <p:nvPr/>
        </p:nvGrpSpPr>
        <p:grpSpPr>
          <a:xfrm>
            <a:off x="7236144" y="2487168"/>
            <a:ext cx="210353" cy="60960"/>
            <a:chOff x="3145535" y="2487168"/>
            <a:chExt cx="91440" cy="60960"/>
          </a:xfrm>
        </p:grpSpPr>
        <p:sp>
          <p:nvSpPr>
            <p:cNvPr id="17" name="object 17"/>
            <p:cNvSpPr/>
            <p:nvPr/>
          </p:nvSpPr>
          <p:spPr>
            <a:xfrm>
              <a:off x="3150107" y="2491740"/>
              <a:ext cx="82550" cy="41275"/>
            </a:xfrm>
            <a:custGeom>
              <a:avLst/>
              <a:gdLst/>
              <a:ahLst/>
              <a:cxnLst/>
              <a:rect l="l" t="t" r="r" b="b"/>
              <a:pathLst>
                <a:path w="82550" h="41275">
                  <a:moveTo>
                    <a:pt x="82295" y="41148"/>
                  </a:moveTo>
                  <a:lnTo>
                    <a:pt x="64007" y="7620"/>
                  </a:lnTo>
                  <a:lnTo>
                    <a:pt x="44195" y="0"/>
                  </a:lnTo>
                  <a:lnTo>
                    <a:pt x="36575" y="0"/>
                  </a:lnTo>
                  <a:lnTo>
                    <a:pt x="24383" y="3048"/>
                  </a:lnTo>
                  <a:lnTo>
                    <a:pt x="18287" y="7620"/>
                  </a:lnTo>
                  <a:lnTo>
                    <a:pt x="12191" y="10668"/>
                  </a:lnTo>
                  <a:lnTo>
                    <a:pt x="9143" y="15240"/>
                  </a:lnTo>
                  <a:lnTo>
                    <a:pt x="4571" y="21336"/>
                  </a:lnTo>
                  <a:lnTo>
                    <a:pt x="3047" y="27432"/>
                  </a:lnTo>
                  <a:lnTo>
                    <a:pt x="0" y="33528"/>
                  </a:lnTo>
                  <a:lnTo>
                    <a:pt x="0" y="41148"/>
                  </a:lnTo>
                </a:path>
              </a:pathLst>
            </a:custGeom>
            <a:ln w="9144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8" name="object 18"/>
            <p:cNvSpPr/>
            <p:nvPr/>
          </p:nvSpPr>
          <p:spPr>
            <a:xfrm>
              <a:off x="3145536" y="2540508"/>
              <a:ext cx="91440" cy="0"/>
            </a:xfrm>
            <a:custGeom>
              <a:avLst/>
              <a:gdLst/>
              <a:ahLst/>
              <a:cxnLst/>
              <a:rect l="l" t="t" r="r" b="b"/>
              <a:pathLst>
                <a:path w="91439">
                  <a:moveTo>
                    <a:pt x="82295" y="0"/>
                  </a:moveTo>
                  <a:lnTo>
                    <a:pt x="91439" y="0"/>
                  </a:lnTo>
                </a:path>
                <a:path w="91439">
                  <a:moveTo>
                    <a:pt x="0" y="0"/>
                  </a:moveTo>
                  <a:lnTo>
                    <a:pt x="9144" y="0"/>
                  </a:lnTo>
                </a:path>
              </a:pathLst>
            </a:custGeom>
            <a:ln w="15239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19" name="object 19"/>
          <p:cNvSpPr/>
          <p:nvPr/>
        </p:nvSpPr>
        <p:spPr>
          <a:xfrm>
            <a:off x="7060850" y="2532888"/>
            <a:ext cx="0" cy="15240"/>
          </a:xfrm>
          <a:custGeom>
            <a:avLst/>
            <a:gdLst/>
            <a:ahLst/>
            <a:cxnLst/>
            <a:rect l="l" t="t" r="r" b="b"/>
            <a:pathLst>
              <a:path h="15239">
                <a:moveTo>
                  <a:pt x="-4572" y="7619"/>
                </a:moveTo>
                <a:lnTo>
                  <a:pt x="4572" y="7619"/>
                </a:lnTo>
              </a:path>
            </a:pathLst>
          </a:custGeom>
          <a:ln w="15239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" name="object 20"/>
          <p:cNvSpPr/>
          <p:nvPr/>
        </p:nvSpPr>
        <p:spPr>
          <a:xfrm>
            <a:off x="6875040" y="2532888"/>
            <a:ext cx="0" cy="15240"/>
          </a:xfrm>
          <a:custGeom>
            <a:avLst/>
            <a:gdLst/>
            <a:ahLst/>
            <a:cxnLst/>
            <a:rect l="l" t="t" r="r" b="b"/>
            <a:pathLst>
              <a:path h="15239">
                <a:moveTo>
                  <a:pt x="-4572" y="7619"/>
                </a:moveTo>
                <a:lnTo>
                  <a:pt x="4572" y="7619"/>
                </a:lnTo>
              </a:path>
            </a:pathLst>
          </a:custGeom>
          <a:ln w="15239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" name="object 21"/>
          <p:cNvSpPr/>
          <p:nvPr/>
        </p:nvSpPr>
        <p:spPr>
          <a:xfrm>
            <a:off x="6685720" y="2532888"/>
            <a:ext cx="0" cy="15240"/>
          </a:xfrm>
          <a:custGeom>
            <a:avLst/>
            <a:gdLst/>
            <a:ahLst/>
            <a:cxnLst/>
            <a:rect l="l" t="t" r="r" b="b"/>
            <a:pathLst>
              <a:path h="15239">
                <a:moveTo>
                  <a:pt x="-4572" y="7619"/>
                </a:moveTo>
                <a:lnTo>
                  <a:pt x="4572" y="7619"/>
                </a:lnTo>
              </a:path>
            </a:pathLst>
          </a:custGeom>
          <a:ln w="15239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2" name="object 22"/>
          <p:cNvSpPr/>
          <p:nvPr/>
        </p:nvSpPr>
        <p:spPr>
          <a:xfrm>
            <a:off x="6875040" y="2429256"/>
            <a:ext cx="186981" cy="41275"/>
          </a:xfrm>
          <a:custGeom>
            <a:avLst/>
            <a:gdLst/>
            <a:ahLst/>
            <a:cxnLst/>
            <a:rect l="l" t="t" r="r" b="b"/>
            <a:pathLst>
              <a:path w="81280" h="41275">
                <a:moveTo>
                  <a:pt x="0" y="1524"/>
                </a:moveTo>
                <a:lnTo>
                  <a:pt x="0" y="7620"/>
                </a:lnTo>
                <a:lnTo>
                  <a:pt x="1524" y="13716"/>
                </a:lnTo>
                <a:lnTo>
                  <a:pt x="7620" y="25908"/>
                </a:lnTo>
                <a:lnTo>
                  <a:pt x="12192" y="30480"/>
                </a:lnTo>
                <a:lnTo>
                  <a:pt x="18288" y="35052"/>
                </a:lnTo>
                <a:lnTo>
                  <a:pt x="30480" y="41148"/>
                </a:lnTo>
                <a:lnTo>
                  <a:pt x="50292" y="41148"/>
                </a:lnTo>
                <a:lnTo>
                  <a:pt x="62484" y="35052"/>
                </a:lnTo>
                <a:lnTo>
                  <a:pt x="67056" y="30480"/>
                </a:lnTo>
                <a:lnTo>
                  <a:pt x="73152" y="25908"/>
                </a:lnTo>
                <a:lnTo>
                  <a:pt x="79248" y="13716"/>
                </a:lnTo>
                <a:lnTo>
                  <a:pt x="80772" y="7620"/>
                </a:lnTo>
                <a:lnTo>
                  <a:pt x="80772" y="0"/>
                </a:lnTo>
              </a:path>
            </a:pathLst>
          </a:custGeom>
          <a:ln w="9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grpSp>
        <p:nvGrpSpPr>
          <p:cNvPr id="23" name="object 23"/>
          <p:cNvGrpSpPr/>
          <p:nvPr/>
        </p:nvGrpSpPr>
        <p:grpSpPr>
          <a:xfrm>
            <a:off x="7050332" y="2424683"/>
            <a:ext cx="397334" cy="50800"/>
            <a:chOff x="3064763" y="2424683"/>
            <a:chExt cx="172720" cy="50800"/>
          </a:xfrm>
        </p:grpSpPr>
        <p:sp>
          <p:nvSpPr>
            <p:cNvPr id="24" name="object 24"/>
            <p:cNvSpPr/>
            <p:nvPr/>
          </p:nvSpPr>
          <p:spPr>
            <a:xfrm>
              <a:off x="3150108" y="2429255"/>
              <a:ext cx="82550" cy="41275"/>
            </a:xfrm>
            <a:custGeom>
              <a:avLst/>
              <a:gdLst/>
              <a:ahLst/>
              <a:cxnLst/>
              <a:rect l="l" t="t" r="r" b="b"/>
              <a:pathLst>
                <a:path w="82550" h="41275">
                  <a:moveTo>
                    <a:pt x="0" y="1524"/>
                  </a:moveTo>
                  <a:lnTo>
                    <a:pt x="0" y="7620"/>
                  </a:lnTo>
                  <a:lnTo>
                    <a:pt x="3048" y="13716"/>
                  </a:lnTo>
                  <a:lnTo>
                    <a:pt x="4572" y="19812"/>
                  </a:lnTo>
                  <a:lnTo>
                    <a:pt x="9144" y="25908"/>
                  </a:lnTo>
                  <a:lnTo>
                    <a:pt x="18288" y="35052"/>
                  </a:lnTo>
                  <a:lnTo>
                    <a:pt x="30480" y="41148"/>
                  </a:lnTo>
                  <a:lnTo>
                    <a:pt x="51816" y="41148"/>
                  </a:lnTo>
                  <a:lnTo>
                    <a:pt x="64008" y="35052"/>
                  </a:lnTo>
                  <a:lnTo>
                    <a:pt x="73152" y="25908"/>
                  </a:lnTo>
                  <a:lnTo>
                    <a:pt x="79248" y="13716"/>
                  </a:lnTo>
                  <a:lnTo>
                    <a:pt x="80772" y="7620"/>
                  </a:lnTo>
                  <a:lnTo>
                    <a:pt x="82296" y="0"/>
                  </a:lnTo>
                </a:path>
              </a:pathLst>
            </a:custGeom>
            <a:ln w="9144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5" name="object 25"/>
            <p:cNvSpPr/>
            <p:nvPr/>
          </p:nvSpPr>
          <p:spPr>
            <a:xfrm>
              <a:off x="3069335" y="2429255"/>
              <a:ext cx="81280" cy="41275"/>
            </a:xfrm>
            <a:custGeom>
              <a:avLst/>
              <a:gdLst/>
              <a:ahLst/>
              <a:cxnLst/>
              <a:rect l="l" t="t" r="r" b="b"/>
              <a:pathLst>
                <a:path w="81280" h="41275">
                  <a:moveTo>
                    <a:pt x="0" y="1524"/>
                  </a:moveTo>
                  <a:lnTo>
                    <a:pt x="1524" y="7620"/>
                  </a:lnTo>
                  <a:lnTo>
                    <a:pt x="1524" y="13716"/>
                  </a:lnTo>
                  <a:lnTo>
                    <a:pt x="7620" y="25908"/>
                  </a:lnTo>
                  <a:lnTo>
                    <a:pt x="16764" y="35052"/>
                  </a:lnTo>
                  <a:lnTo>
                    <a:pt x="28956" y="41148"/>
                  </a:lnTo>
                  <a:lnTo>
                    <a:pt x="50292" y="41148"/>
                  </a:lnTo>
                  <a:lnTo>
                    <a:pt x="62484" y="35052"/>
                  </a:lnTo>
                  <a:lnTo>
                    <a:pt x="71628" y="25908"/>
                  </a:lnTo>
                  <a:lnTo>
                    <a:pt x="76200" y="19812"/>
                  </a:lnTo>
                  <a:lnTo>
                    <a:pt x="77724" y="13716"/>
                  </a:lnTo>
                  <a:lnTo>
                    <a:pt x="80772" y="7620"/>
                  </a:lnTo>
                  <a:lnTo>
                    <a:pt x="80772" y="0"/>
                  </a:lnTo>
                </a:path>
              </a:pathLst>
            </a:custGeom>
            <a:ln w="9144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26" name="object 26"/>
          <p:cNvGrpSpPr/>
          <p:nvPr/>
        </p:nvGrpSpPr>
        <p:grpSpPr>
          <a:xfrm>
            <a:off x="6675203" y="2415539"/>
            <a:ext cx="210353" cy="59690"/>
            <a:chOff x="2901695" y="2415539"/>
            <a:chExt cx="91440" cy="59690"/>
          </a:xfrm>
        </p:grpSpPr>
        <p:sp>
          <p:nvSpPr>
            <p:cNvPr id="27" name="object 27"/>
            <p:cNvSpPr/>
            <p:nvPr/>
          </p:nvSpPr>
          <p:spPr>
            <a:xfrm>
              <a:off x="2906267" y="2429255"/>
              <a:ext cx="82550" cy="41275"/>
            </a:xfrm>
            <a:custGeom>
              <a:avLst/>
              <a:gdLst/>
              <a:ahLst/>
              <a:cxnLst/>
              <a:rect l="l" t="t" r="r" b="b"/>
              <a:pathLst>
                <a:path w="82550" h="41275">
                  <a:moveTo>
                    <a:pt x="0" y="1524"/>
                  </a:moveTo>
                  <a:lnTo>
                    <a:pt x="0" y="7620"/>
                  </a:lnTo>
                  <a:lnTo>
                    <a:pt x="1524" y="13716"/>
                  </a:lnTo>
                  <a:lnTo>
                    <a:pt x="4572" y="19812"/>
                  </a:lnTo>
                  <a:lnTo>
                    <a:pt x="9144" y="25908"/>
                  </a:lnTo>
                  <a:lnTo>
                    <a:pt x="18288" y="35052"/>
                  </a:lnTo>
                  <a:lnTo>
                    <a:pt x="30480" y="41148"/>
                  </a:lnTo>
                  <a:lnTo>
                    <a:pt x="50292" y="41148"/>
                  </a:lnTo>
                  <a:lnTo>
                    <a:pt x="79248" y="13716"/>
                  </a:lnTo>
                  <a:lnTo>
                    <a:pt x="80772" y="7620"/>
                  </a:lnTo>
                  <a:lnTo>
                    <a:pt x="82296" y="0"/>
                  </a:lnTo>
                </a:path>
              </a:pathLst>
            </a:custGeom>
            <a:ln w="9144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8" name="object 28"/>
            <p:cNvSpPr/>
            <p:nvPr/>
          </p:nvSpPr>
          <p:spPr>
            <a:xfrm>
              <a:off x="2901695" y="2423159"/>
              <a:ext cx="91440" cy="0"/>
            </a:xfrm>
            <a:custGeom>
              <a:avLst/>
              <a:gdLst/>
              <a:ahLst/>
              <a:cxnLst/>
              <a:rect l="l" t="t" r="r" b="b"/>
              <a:pathLst>
                <a:path w="91439">
                  <a:moveTo>
                    <a:pt x="0" y="0"/>
                  </a:moveTo>
                  <a:lnTo>
                    <a:pt x="9144" y="0"/>
                  </a:lnTo>
                </a:path>
                <a:path w="91439">
                  <a:moveTo>
                    <a:pt x="82296" y="0"/>
                  </a:moveTo>
                  <a:lnTo>
                    <a:pt x="91440" y="0"/>
                  </a:lnTo>
                </a:path>
              </a:pathLst>
            </a:custGeom>
            <a:ln w="15239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29" name="object 29"/>
          <p:cNvSpPr/>
          <p:nvPr/>
        </p:nvSpPr>
        <p:spPr>
          <a:xfrm>
            <a:off x="7060850" y="2415539"/>
            <a:ext cx="0" cy="15240"/>
          </a:xfrm>
          <a:custGeom>
            <a:avLst/>
            <a:gdLst/>
            <a:ahLst/>
            <a:cxnLst/>
            <a:rect l="l" t="t" r="r" b="b"/>
            <a:pathLst>
              <a:path h="15239">
                <a:moveTo>
                  <a:pt x="-4572" y="7619"/>
                </a:moveTo>
                <a:lnTo>
                  <a:pt x="4572" y="7619"/>
                </a:lnTo>
              </a:path>
            </a:pathLst>
          </a:custGeom>
          <a:ln w="15239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0" name="object 30"/>
          <p:cNvSpPr/>
          <p:nvPr/>
        </p:nvSpPr>
        <p:spPr>
          <a:xfrm>
            <a:off x="7246662" y="2415539"/>
            <a:ext cx="0" cy="15240"/>
          </a:xfrm>
          <a:custGeom>
            <a:avLst/>
            <a:gdLst/>
            <a:ahLst/>
            <a:cxnLst/>
            <a:rect l="l" t="t" r="r" b="b"/>
            <a:pathLst>
              <a:path h="15239">
                <a:moveTo>
                  <a:pt x="-4572" y="7619"/>
                </a:moveTo>
                <a:lnTo>
                  <a:pt x="4572" y="7619"/>
                </a:lnTo>
              </a:path>
            </a:pathLst>
          </a:custGeom>
          <a:ln w="15239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1" name="object 31"/>
          <p:cNvSpPr/>
          <p:nvPr/>
        </p:nvSpPr>
        <p:spPr>
          <a:xfrm>
            <a:off x="7435980" y="2415539"/>
            <a:ext cx="0" cy="15240"/>
          </a:xfrm>
          <a:custGeom>
            <a:avLst/>
            <a:gdLst/>
            <a:ahLst/>
            <a:cxnLst/>
            <a:rect l="l" t="t" r="r" b="b"/>
            <a:pathLst>
              <a:path h="15239">
                <a:moveTo>
                  <a:pt x="-4572" y="7619"/>
                </a:moveTo>
                <a:lnTo>
                  <a:pt x="4572" y="7619"/>
                </a:lnTo>
              </a:path>
            </a:pathLst>
          </a:custGeom>
          <a:ln w="15239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grpSp>
        <p:nvGrpSpPr>
          <p:cNvPr id="32" name="object 32"/>
          <p:cNvGrpSpPr/>
          <p:nvPr/>
        </p:nvGrpSpPr>
        <p:grpSpPr>
          <a:xfrm>
            <a:off x="5756663" y="2720340"/>
            <a:ext cx="515655" cy="262255"/>
            <a:chOff x="2502408" y="2720339"/>
            <a:chExt cx="224154" cy="262255"/>
          </a:xfrm>
        </p:grpSpPr>
        <p:pic>
          <p:nvPicPr>
            <p:cNvPr id="33" name="object 33"/>
            <p:cNvPicPr/>
            <p:nvPr/>
          </p:nvPicPr>
          <p:blipFill>
            <a:blip r:embed="rId6" cstate="print"/>
            <a:stretch>
              <a:fillRect/>
            </a:stretch>
          </p:blipFill>
          <p:spPr>
            <a:xfrm>
              <a:off x="2502408" y="2720339"/>
              <a:ext cx="224027" cy="222503"/>
            </a:xfrm>
            <a:prstGeom prst="rect">
              <a:avLst/>
            </a:prstGeom>
          </p:spPr>
        </p:pic>
        <p:pic>
          <p:nvPicPr>
            <p:cNvPr id="34" name="object 34"/>
            <p:cNvPicPr/>
            <p:nvPr/>
          </p:nvPicPr>
          <p:blipFill>
            <a:blip r:embed="rId7" cstate="print"/>
            <a:stretch>
              <a:fillRect/>
            </a:stretch>
          </p:blipFill>
          <p:spPr>
            <a:xfrm>
              <a:off x="2567940" y="2795015"/>
              <a:ext cx="97535" cy="187451"/>
            </a:xfrm>
            <a:prstGeom prst="rect">
              <a:avLst/>
            </a:prstGeom>
          </p:spPr>
        </p:pic>
      </p:grpSp>
      <p:sp>
        <p:nvSpPr>
          <p:cNvPr id="35" name="object 35"/>
          <p:cNvSpPr/>
          <p:nvPr/>
        </p:nvSpPr>
        <p:spPr>
          <a:xfrm>
            <a:off x="3323576" y="1530095"/>
            <a:ext cx="730393" cy="0"/>
          </a:xfrm>
          <a:custGeom>
            <a:avLst/>
            <a:gdLst/>
            <a:ahLst/>
            <a:cxnLst/>
            <a:rect l="l" t="t" r="r" b="b"/>
            <a:pathLst>
              <a:path w="317500">
                <a:moveTo>
                  <a:pt x="0" y="0"/>
                </a:moveTo>
                <a:lnTo>
                  <a:pt x="316992" y="0"/>
                </a:lnTo>
              </a:path>
            </a:pathLst>
          </a:custGeom>
          <a:ln w="1524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6" name="object 36"/>
          <p:cNvSpPr/>
          <p:nvPr/>
        </p:nvSpPr>
        <p:spPr>
          <a:xfrm>
            <a:off x="4760992" y="1530095"/>
            <a:ext cx="3082257" cy="0"/>
          </a:xfrm>
          <a:custGeom>
            <a:avLst/>
            <a:gdLst/>
            <a:ahLst/>
            <a:cxnLst/>
            <a:rect l="l" t="t" r="r" b="b"/>
            <a:pathLst>
              <a:path w="1339850">
                <a:moveTo>
                  <a:pt x="0" y="0"/>
                </a:moveTo>
                <a:lnTo>
                  <a:pt x="1339596" y="0"/>
                </a:lnTo>
              </a:path>
            </a:pathLst>
          </a:custGeom>
          <a:ln w="1524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7" name="object 37"/>
          <p:cNvSpPr/>
          <p:nvPr/>
        </p:nvSpPr>
        <p:spPr>
          <a:xfrm>
            <a:off x="4967837" y="2548128"/>
            <a:ext cx="0" cy="452755"/>
          </a:xfrm>
          <a:custGeom>
            <a:avLst/>
            <a:gdLst/>
            <a:ahLst/>
            <a:cxnLst/>
            <a:rect l="l" t="t" r="r" b="b"/>
            <a:pathLst>
              <a:path h="452755">
                <a:moveTo>
                  <a:pt x="0" y="0"/>
                </a:moveTo>
                <a:lnTo>
                  <a:pt x="0" y="452628"/>
                </a:lnTo>
              </a:path>
            </a:pathLst>
          </a:custGeom>
          <a:ln w="9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8" name="object 38"/>
          <p:cNvSpPr/>
          <p:nvPr/>
        </p:nvSpPr>
        <p:spPr>
          <a:xfrm>
            <a:off x="7060850" y="2548128"/>
            <a:ext cx="0" cy="452755"/>
          </a:xfrm>
          <a:custGeom>
            <a:avLst/>
            <a:gdLst/>
            <a:ahLst/>
            <a:cxnLst/>
            <a:rect l="l" t="t" r="r" b="b"/>
            <a:pathLst>
              <a:path h="452755">
                <a:moveTo>
                  <a:pt x="0" y="0"/>
                </a:moveTo>
                <a:lnTo>
                  <a:pt x="0" y="452628"/>
                </a:lnTo>
              </a:path>
            </a:pathLst>
          </a:custGeom>
          <a:ln w="9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9" name="object 39"/>
          <p:cNvSpPr/>
          <p:nvPr/>
        </p:nvSpPr>
        <p:spPr>
          <a:xfrm>
            <a:off x="4967837" y="2831592"/>
            <a:ext cx="782981" cy="0"/>
          </a:xfrm>
          <a:custGeom>
            <a:avLst/>
            <a:gdLst/>
            <a:ahLst/>
            <a:cxnLst/>
            <a:rect l="l" t="t" r="r" b="b"/>
            <a:pathLst>
              <a:path w="340360">
                <a:moveTo>
                  <a:pt x="339851" y="0"/>
                </a:moveTo>
                <a:lnTo>
                  <a:pt x="0" y="0"/>
                </a:lnTo>
              </a:path>
            </a:pathLst>
          </a:custGeom>
          <a:ln w="9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0" name="object 40"/>
          <p:cNvSpPr/>
          <p:nvPr/>
        </p:nvSpPr>
        <p:spPr>
          <a:xfrm>
            <a:off x="6275534" y="2831592"/>
            <a:ext cx="785903" cy="0"/>
          </a:xfrm>
          <a:custGeom>
            <a:avLst/>
            <a:gdLst/>
            <a:ahLst/>
            <a:cxnLst/>
            <a:rect l="l" t="t" r="r" b="b"/>
            <a:pathLst>
              <a:path w="341630">
                <a:moveTo>
                  <a:pt x="0" y="0"/>
                </a:moveTo>
                <a:lnTo>
                  <a:pt x="341375" y="0"/>
                </a:lnTo>
              </a:path>
            </a:pathLst>
          </a:custGeom>
          <a:ln w="9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grpSp>
        <p:nvGrpSpPr>
          <p:cNvPr id="41" name="object 41"/>
          <p:cNvGrpSpPr/>
          <p:nvPr/>
        </p:nvGrpSpPr>
        <p:grpSpPr>
          <a:xfrm>
            <a:off x="5307910" y="1956816"/>
            <a:ext cx="1414040" cy="173990"/>
            <a:chOff x="2307336" y="1956816"/>
            <a:chExt cx="614680" cy="173990"/>
          </a:xfrm>
        </p:grpSpPr>
        <p:pic>
          <p:nvPicPr>
            <p:cNvPr id="42" name="object 42"/>
            <p:cNvPicPr/>
            <p:nvPr/>
          </p:nvPicPr>
          <p:blipFill>
            <a:blip r:embed="rId8" cstate="print"/>
            <a:stretch>
              <a:fillRect/>
            </a:stretch>
          </p:blipFill>
          <p:spPr>
            <a:xfrm>
              <a:off x="2307336" y="1956816"/>
              <a:ext cx="614186" cy="84327"/>
            </a:xfrm>
            <a:prstGeom prst="rect">
              <a:avLst/>
            </a:prstGeom>
          </p:spPr>
        </p:pic>
        <p:pic>
          <p:nvPicPr>
            <p:cNvPr id="43" name="object 43"/>
            <p:cNvPicPr/>
            <p:nvPr/>
          </p:nvPicPr>
          <p:blipFill>
            <a:blip r:embed="rId9" cstate="print"/>
            <a:stretch>
              <a:fillRect/>
            </a:stretch>
          </p:blipFill>
          <p:spPr>
            <a:xfrm>
              <a:off x="2438400" y="2065020"/>
              <a:ext cx="359663" cy="65531"/>
            </a:xfrm>
            <a:prstGeom prst="rect">
              <a:avLst/>
            </a:prstGeom>
          </p:spPr>
        </p:pic>
      </p:grpSp>
      <p:grpSp>
        <p:nvGrpSpPr>
          <p:cNvPr id="44" name="object 44"/>
          <p:cNvGrpSpPr/>
          <p:nvPr/>
        </p:nvGrpSpPr>
        <p:grpSpPr>
          <a:xfrm>
            <a:off x="5563839" y="2482596"/>
            <a:ext cx="911530" cy="304800"/>
            <a:chOff x="2418588" y="2482596"/>
            <a:chExt cx="396240" cy="304800"/>
          </a:xfrm>
        </p:grpSpPr>
        <p:pic>
          <p:nvPicPr>
            <p:cNvPr id="45" name="object 45"/>
            <p:cNvPicPr/>
            <p:nvPr/>
          </p:nvPicPr>
          <p:blipFill>
            <a:blip r:embed="rId10" cstate="print"/>
            <a:stretch>
              <a:fillRect/>
            </a:stretch>
          </p:blipFill>
          <p:spPr>
            <a:xfrm>
              <a:off x="2418588" y="2482596"/>
              <a:ext cx="396240" cy="67055"/>
            </a:xfrm>
            <a:prstGeom prst="rect">
              <a:avLst/>
            </a:prstGeom>
          </p:spPr>
        </p:pic>
        <p:pic>
          <p:nvPicPr>
            <p:cNvPr id="46" name="object 46"/>
            <p:cNvPicPr/>
            <p:nvPr/>
          </p:nvPicPr>
          <p:blipFill>
            <a:blip r:embed="rId11" cstate="print"/>
            <a:stretch>
              <a:fillRect/>
            </a:stretch>
          </p:blipFill>
          <p:spPr>
            <a:xfrm>
              <a:off x="2532888" y="2589275"/>
              <a:ext cx="158495" cy="198119"/>
            </a:xfrm>
            <a:prstGeom prst="rect">
              <a:avLst/>
            </a:prstGeom>
          </p:spPr>
        </p:pic>
      </p:grpSp>
      <p:sp>
        <p:nvSpPr>
          <p:cNvPr id="47" name="object 47"/>
          <p:cNvSpPr/>
          <p:nvPr/>
        </p:nvSpPr>
        <p:spPr>
          <a:xfrm>
            <a:off x="4368333" y="1789176"/>
            <a:ext cx="3292610" cy="1288415"/>
          </a:xfrm>
          <a:custGeom>
            <a:avLst/>
            <a:gdLst/>
            <a:ahLst/>
            <a:cxnLst/>
            <a:rect l="l" t="t" r="r" b="b"/>
            <a:pathLst>
              <a:path w="1431289" h="1288414">
                <a:moveTo>
                  <a:pt x="9144" y="1214628"/>
                </a:moveTo>
                <a:lnTo>
                  <a:pt x="7620" y="1211580"/>
                </a:lnTo>
                <a:lnTo>
                  <a:pt x="4572" y="1210056"/>
                </a:lnTo>
                <a:lnTo>
                  <a:pt x="1524" y="1211580"/>
                </a:lnTo>
                <a:lnTo>
                  <a:pt x="0" y="1214628"/>
                </a:lnTo>
                <a:lnTo>
                  <a:pt x="0" y="1278636"/>
                </a:lnTo>
                <a:lnTo>
                  <a:pt x="1524" y="1281684"/>
                </a:lnTo>
                <a:lnTo>
                  <a:pt x="4572" y="1283208"/>
                </a:lnTo>
                <a:lnTo>
                  <a:pt x="7620" y="1281684"/>
                </a:lnTo>
                <a:lnTo>
                  <a:pt x="9144" y="1278636"/>
                </a:lnTo>
                <a:lnTo>
                  <a:pt x="9144" y="1214628"/>
                </a:lnTo>
                <a:close/>
              </a:path>
              <a:path w="1431289" h="1288414">
                <a:moveTo>
                  <a:pt x="9144" y="1104900"/>
                </a:moveTo>
                <a:lnTo>
                  <a:pt x="7620" y="1101852"/>
                </a:lnTo>
                <a:lnTo>
                  <a:pt x="4572" y="1100328"/>
                </a:lnTo>
                <a:lnTo>
                  <a:pt x="1524" y="1101852"/>
                </a:lnTo>
                <a:lnTo>
                  <a:pt x="0" y="1104900"/>
                </a:lnTo>
                <a:lnTo>
                  <a:pt x="0" y="1168908"/>
                </a:lnTo>
                <a:lnTo>
                  <a:pt x="1524" y="1171956"/>
                </a:lnTo>
                <a:lnTo>
                  <a:pt x="4572" y="1173480"/>
                </a:lnTo>
                <a:lnTo>
                  <a:pt x="7620" y="1171956"/>
                </a:lnTo>
                <a:lnTo>
                  <a:pt x="9144" y="1168908"/>
                </a:lnTo>
                <a:lnTo>
                  <a:pt x="9144" y="1104900"/>
                </a:lnTo>
                <a:close/>
              </a:path>
              <a:path w="1431289" h="1288414">
                <a:moveTo>
                  <a:pt x="9144" y="996696"/>
                </a:moveTo>
                <a:lnTo>
                  <a:pt x="7620" y="993648"/>
                </a:lnTo>
                <a:lnTo>
                  <a:pt x="4572" y="992124"/>
                </a:lnTo>
                <a:lnTo>
                  <a:pt x="1524" y="993648"/>
                </a:lnTo>
                <a:lnTo>
                  <a:pt x="0" y="996696"/>
                </a:lnTo>
                <a:lnTo>
                  <a:pt x="0" y="1060704"/>
                </a:lnTo>
                <a:lnTo>
                  <a:pt x="1524" y="1063752"/>
                </a:lnTo>
                <a:lnTo>
                  <a:pt x="4572" y="1065276"/>
                </a:lnTo>
                <a:lnTo>
                  <a:pt x="7620" y="1063752"/>
                </a:lnTo>
                <a:lnTo>
                  <a:pt x="9144" y="1060704"/>
                </a:lnTo>
                <a:lnTo>
                  <a:pt x="9144" y="996696"/>
                </a:lnTo>
                <a:close/>
              </a:path>
              <a:path w="1431289" h="1288414">
                <a:moveTo>
                  <a:pt x="9144" y="886968"/>
                </a:moveTo>
                <a:lnTo>
                  <a:pt x="7620" y="883920"/>
                </a:lnTo>
                <a:lnTo>
                  <a:pt x="4572" y="882396"/>
                </a:lnTo>
                <a:lnTo>
                  <a:pt x="1524" y="883920"/>
                </a:lnTo>
                <a:lnTo>
                  <a:pt x="0" y="886968"/>
                </a:lnTo>
                <a:lnTo>
                  <a:pt x="0" y="950976"/>
                </a:lnTo>
                <a:lnTo>
                  <a:pt x="1524" y="954024"/>
                </a:lnTo>
                <a:lnTo>
                  <a:pt x="4572" y="955548"/>
                </a:lnTo>
                <a:lnTo>
                  <a:pt x="7620" y="954024"/>
                </a:lnTo>
                <a:lnTo>
                  <a:pt x="9144" y="950976"/>
                </a:lnTo>
                <a:lnTo>
                  <a:pt x="9144" y="886968"/>
                </a:lnTo>
                <a:close/>
              </a:path>
              <a:path w="1431289" h="1288414">
                <a:moveTo>
                  <a:pt x="9144" y="778764"/>
                </a:moveTo>
                <a:lnTo>
                  <a:pt x="7620" y="774192"/>
                </a:lnTo>
                <a:lnTo>
                  <a:pt x="1524" y="774192"/>
                </a:lnTo>
                <a:lnTo>
                  <a:pt x="0" y="778764"/>
                </a:lnTo>
                <a:lnTo>
                  <a:pt x="0" y="841248"/>
                </a:lnTo>
                <a:lnTo>
                  <a:pt x="1524" y="844296"/>
                </a:lnTo>
                <a:lnTo>
                  <a:pt x="4572" y="845820"/>
                </a:lnTo>
                <a:lnTo>
                  <a:pt x="7620" y="844296"/>
                </a:lnTo>
                <a:lnTo>
                  <a:pt x="9144" y="841248"/>
                </a:lnTo>
                <a:lnTo>
                  <a:pt x="9144" y="778764"/>
                </a:lnTo>
                <a:close/>
              </a:path>
              <a:path w="1431289" h="1288414">
                <a:moveTo>
                  <a:pt x="9144" y="669036"/>
                </a:moveTo>
                <a:lnTo>
                  <a:pt x="7620" y="665988"/>
                </a:lnTo>
                <a:lnTo>
                  <a:pt x="4572" y="664464"/>
                </a:lnTo>
                <a:lnTo>
                  <a:pt x="1524" y="665988"/>
                </a:lnTo>
                <a:lnTo>
                  <a:pt x="0" y="669036"/>
                </a:lnTo>
                <a:lnTo>
                  <a:pt x="0" y="733044"/>
                </a:lnTo>
                <a:lnTo>
                  <a:pt x="1524" y="736092"/>
                </a:lnTo>
                <a:lnTo>
                  <a:pt x="4572" y="737616"/>
                </a:lnTo>
                <a:lnTo>
                  <a:pt x="7620" y="736092"/>
                </a:lnTo>
                <a:lnTo>
                  <a:pt x="9144" y="733044"/>
                </a:lnTo>
                <a:lnTo>
                  <a:pt x="9144" y="669036"/>
                </a:lnTo>
                <a:close/>
              </a:path>
              <a:path w="1431289" h="1288414">
                <a:moveTo>
                  <a:pt x="9144" y="559308"/>
                </a:moveTo>
                <a:lnTo>
                  <a:pt x="7620" y="556260"/>
                </a:lnTo>
                <a:lnTo>
                  <a:pt x="4572" y="554736"/>
                </a:lnTo>
                <a:lnTo>
                  <a:pt x="1524" y="556260"/>
                </a:lnTo>
                <a:lnTo>
                  <a:pt x="0" y="559308"/>
                </a:lnTo>
                <a:lnTo>
                  <a:pt x="0" y="623328"/>
                </a:lnTo>
                <a:lnTo>
                  <a:pt x="1524" y="626376"/>
                </a:lnTo>
                <a:lnTo>
                  <a:pt x="4572" y="627900"/>
                </a:lnTo>
                <a:lnTo>
                  <a:pt x="7620" y="626376"/>
                </a:lnTo>
                <a:lnTo>
                  <a:pt x="9144" y="623328"/>
                </a:lnTo>
                <a:lnTo>
                  <a:pt x="9144" y="559308"/>
                </a:lnTo>
                <a:close/>
              </a:path>
              <a:path w="1431289" h="1288414">
                <a:moveTo>
                  <a:pt x="9144" y="451104"/>
                </a:moveTo>
                <a:lnTo>
                  <a:pt x="7620" y="448056"/>
                </a:lnTo>
                <a:lnTo>
                  <a:pt x="4572" y="446532"/>
                </a:lnTo>
                <a:lnTo>
                  <a:pt x="1524" y="448056"/>
                </a:lnTo>
                <a:lnTo>
                  <a:pt x="0" y="451104"/>
                </a:lnTo>
                <a:lnTo>
                  <a:pt x="0" y="515112"/>
                </a:lnTo>
                <a:lnTo>
                  <a:pt x="1524" y="518160"/>
                </a:lnTo>
                <a:lnTo>
                  <a:pt x="4572" y="519684"/>
                </a:lnTo>
                <a:lnTo>
                  <a:pt x="7620" y="518160"/>
                </a:lnTo>
                <a:lnTo>
                  <a:pt x="9144" y="515112"/>
                </a:lnTo>
                <a:lnTo>
                  <a:pt x="9144" y="451104"/>
                </a:lnTo>
                <a:close/>
              </a:path>
              <a:path w="1431289" h="1288414">
                <a:moveTo>
                  <a:pt x="9144" y="341388"/>
                </a:moveTo>
                <a:lnTo>
                  <a:pt x="7620" y="338340"/>
                </a:lnTo>
                <a:lnTo>
                  <a:pt x="4572" y="336804"/>
                </a:lnTo>
                <a:lnTo>
                  <a:pt x="1524" y="338340"/>
                </a:lnTo>
                <a:lnTo>
                  <a:pt x="0" y="341388"/>
                </a:lnTo>
                <a:lnTo>
                  <a:pt x="0" y="405384"/>
                </a:lnTo>
                <a:lnTo>
                  <a:pt x="1524" y="408432"/>
                </a:lnTo>
                <a:lnTo>
                  <a:pt x="4572" y="409956"/>
                </a:lnTo>
                <a:lnTo>
                  <a:pt x="7620" y="408432"/>
                </a:lnTo>
                <a:lnTo>
                  <a:pt x="9144" y="405384"/>
                </a:lnTo>
                <a:lnTo>
                  <a:pt x="9144" y="341388"/>
                </a:lnTo>
                <a:close/>
              </a:path>
              <a:path w="1431289" h="1288414">
                <a:moveTo>
                  <a:pt x="9144" y="233184"/>
                </a:moveTo>
                <a:lnTo>
                  <a:pt x="7620" y="228600"/>
                </a:lnTo>
                <a:lnTo>
                  <a:pt x="1524" y="228600"/>
                </a:lnTo>
                <a:lnTo>
                  <a:pt x="0" y="233184"/>
                </a:lnTo>
                <a:lnTo>
                  <a:pt x="0" y="295656"/>
                </a:lnTo>
                <a:lnTo>
                  <a:pt x="1524" y="298704"/>
                </a:lnTo>
                <a:lnTo>
                  <a:pt x="4572" y="300228"/>
                </a:lnTo>
                <a:lnTo>
                  <a:pt x="7620" y="298704"/>
                </a:lnTo>
                <a:lnTo>
                  <a:pt x="9144" y="295656"/>
                </a:lnTo>
                <a:lnTo>
                  <a:pt x="9144" y="233184"/>
                </a:lnTo>
                <a:close/>
              </a:path>
              <a:path w="1431289" h="1288414">
                <a:moveTo>
                  <a:pt x="9144" y="123444"/>
                </a:moveTo>
                <a:lnTo>
                  <a:pt x="7620" y="120396"/>
                </a:lnTo>
                <a:lnTo>
                  <a:pt x="4572" y="118872"/>
                </a:lnTo>
                <a:lnTo>
                  <a:pt x="1524" y="120396"/>
                </a:lnTo>
                <a:lnTo>
                  <a:pt x="0" y="123444"/>
                </a:lnTo>
                <a:lnTo>
                  <a:pt x="0" y="187452"/>
                </a:lnTo>
                <a:lnTo>
                  <a:pt x="1524" y="190500"/>
                </a:lnTo>
                <a:lnTo>
                  <a:pt x="4572" y="192024"/>
                </a:lnTo>
                <a:lnTo>
                  <a:pt x="7620" y="190500"/>
                </a:lnTo>
                <a:lnTo>
                  <a:pt x="9144" y="187452"/>
                </a:lnTo>
                <a:lnTo>
                  <a:pt x="9144" y="123444"/>
                </a:lnTo>
                <a:close/>
              </a:path>
              <a:path w="1431289" h="1288414">
                <a:moveTo>
                  <a:pt x="9144" y="13716"/>
                </a:moveTo>
                <a:lnTo>
                  <a:pt x="7620" y="10668"/>
                </a:lnTo>
                <a:lnTo>
                  <a:pt x="4572" y="9144"/>
                </a:lnTo>
                <a:lnTo>
                  <a:pt x="1524" y="10668"/>
                </a:lnTo>
                <a:lnTo>
                  <a:pt x="0" y="13716"/>
                </a:lnTo>
                <a:lnTo>
                  <a:pt x="0" y="77724"/>
                </a:lnTo>
                <a:lnTo>
                  <a:pt x="1524" y="80772"/>
                </a:lnTo>
                <a:lnTo>
                  <a:pt x="4572" y="82296"/>
                </a:lnTo>
                <a:lnTo>
                  <a:pt x="7620" y="80772"/>
                </a:lnTo>
                <a:lnTo>
                  <a:pt x="9144" y="77724"/>
                </a:lnTo>
                <a:lnTo>
                  <a:pt x="9144" y="13716"/>
                </a:lnTo>
                <a:close/>
              </a:path>
              <a:path w="1431289" h="1288414">
                <a:moveTo>
                  <a:pt x="51816" y="4572"/>
                </a:moveTo>
                <a:lnTo>
                  <a:pt x="50292" y="1524"/>
                </a:lnTo>
                <a:lnTo>
                  <a:pt x="47244" y="0"/>
                </a:lnTo>
                <a:lnTo>
                  <a:pt x="4572" y="0"/>
                </a:lnTo>
                <a:lnTo>
                  <a:pt x="1524" y="1524"/>
                </a:lnTo>
                <a:lnTo>
                  <a:pt x="0" y="4572"/>
                </a:lnTo>
                <a:lnTo>
                  <a:pt x="1524" y="7620"/>
                </a:lnTo>
                <a:lnTo>
                  <a:pt x="4572" y="9144"/>
                </a:lnTo>
                <a:lnTo>
                  <a:pt x="47244" y="9144"/>
                </a:lnTo>
                <a:lnTo>
                  <a:pt x="50292" y="7620"/>
                </a:lnTo>
                <a:lnTo>
                  <a:pt x="51816" y="4572"/>
                </a:lnTo>
                <a:close/>
              </a:path>
              <a:path w="1431289" h="1288414">
                <a:moveTo>
                  <a:pt x="112776" y="1283220"/>
                </a:moveTo>
                <a:lnTo>
                  <a:pt x="111252" y="1280172"/>
                </a:lnTo>
                <a:lnTo>
                  <a:pt x="108204" y="1278648"/>
                </a:lnTo>
                <a:lnTo>
                  <a:pt x="45720" y="1278648"/>
                </a:lnTo>
                <a:lnTo>
                  <a:pt x="41148" y="1280172"/>
                </a:lnTo>
                <a:lnTo>
                  <a:pt x="41148" y="1286268"/>
                </a:lnTo>
                <a:lnTo>
                  <a:pt x="45720" y="1287792"/>
                </a:lnTo>
                <a:lnTo>
                  <a:pt x="108204" y="1287792"/>
                </a:lnTo>
                <a:lnTo>
                  <a:pt x="111252" y="1286268"/>
                </a:lnTo>
                <a:lnTo>
                  <a:pt x="112776" y="1283220"/>
                </a:lnTo>
                <a:close/>
              </a:path>
              <a:path w="1431289" h="1288414">
                <a:moveTo>
                  <a:pt x="161544" y="4572"/>
                </a:moveTo>
                <a:lnTo>
                  <a:pt x="160020" y="1524"/>
                </a:lnTo>
                <a:lnTo>
                  <a:pt x="156972" y="0"/>
                </a:lnTo>
                <a:lnTo>
                  <a:pt x="92964" y="0"/>
                </a:lnTo>
                <a:lnTo>
                  <a:pt x="89916" y="1524"/>
                </a:lnTo>
                <a:lnTo>
                  <a:pt x="88392" y="4572"/>
                </a:lnTo>
                <a:lnTo>
                  <a:pt x="89916" y="7620"/>
                </a:lnTo>
                <a:lnTo>
                  <a:pt x="92964" y="9144"/>
                </a:lnTo>
                <a:lnTo>
                  <a:pt x="156972" y="9144"/>
                </a:lnTo>
                <a:lnTo>
                  <a:pt x="160020" y="7620"/>
                </a:lnTo>
                <a:lnTo>
                  <a:pt x="161544" y="4572"/>
                </a:lnTo>
                <a:close/>
              </a:path>
              <a:path w="1431289" h="1288414">
                <a:moveTo>
                  <a:pt x="222504" y="1283220"/>
                </a:moveTo>
                <a:lnTo>
                  <a:pt x="220980" y="1280172"/>
                </a:lnTo>
                <a:lnTo>
                  <a:pt x="217932" y="1278648"/>
                </a:lnTo>
                <a:lnTo>
                  <a:pt x="153924" y="1278648"/>
                </a:lnTo>
                <a:lnTo>
                  <a:pt x="150876" y="1280172"/>
                </a:lnTo>
                <a:lnTo>
                  <a:pt x="149352" y="1283220"/>
                </a:lnTo>
                <a:lnTo>
                  <a:pt x="150876" y="1286268"/>
                </a:lnTo>
                <a:lnTo>
                  <a:pt x="153924" y="1287792"/>
                </a:lnTo>
                <a:lnTo>
                  <a:pt x="217932" y="1287792"/>
                </a:lnTo>
                <a:lnTo>
                  <a:pt x="220980" y="1286268"/>
                </a:lnTo>
                <a:lnTo>
                  <a:pt x="222504" y="1283220"/>
                </a:lnTo>
                <a:close/>
              </a:path>
              <a:path w="1431289" h="1288414">
                <a:moveTo>
                  <a:pt x="269748" y="4572"/>
                </a:moveTo>
                <a:lnTo>
                  <a:pt x="268224" y="1524"/>
                </a:lnTo>
                <a:lnTo>
                  <a:pt x="265176" y="0"/>
                </a:lnTo>
                <a:lnTo>
                  <a:pt x="202692" y="0"/>
                </a:lnTo>
                <a:lnTo>
                  <a:pt x="198120" y="1524"/>
                </a:lnTo>
                <a:lnTo>
                  <a:pt x="198120" y="7620"/>
                </a:lnTo>
                <a:lnTo>
                  <a:pt x="202692" y="9144"/>
                </a:lnTo>
                <a:lnTo>
                  <a:pt x="265176" y="9144"/>
                </a:lnTo>
                <a:lnTo>
                  <a:pt x="268224" y="7620"/>
                </a:lnTo>
                <a:lnTo>
                  <a:pt x="269748" y="4572"/>
                </a:lnTo>
                <a:close/>
              </a:path>
              <a:path w="1431289" h="1288414">
                <a:moveTo>
                  <a:pt x="332232" y="1283220"/>
                </a:moveTo>
                <a:lnTo>
                  <a:pt x="330708" y="1280172"/>
                </a:lnTo>
                <a:lnTo>
                  <a:pt x="327660" y="1278648"/>
                </a:lnTo>
                <a:lnTo>
                  <a:pt x="263652" y="1278648"/>
                </a:lnTo>
                <a:lnTo>
                  <a:pt x="260604" y="1280172"/>
                </a:lnTo>
                <a:lnTo>
                  <a:pt x="259080" y="1283220"/>
                </a:lnTo>
                <a:lnTo>
                  <a:pt x="260604" y="1286268"/>
                </a:lnTo>
                <a:lnTo>
                  <a:pt x="263652" y="1287792"/>
                </a:lnTo>
                <a:lnTo>
                  <a:pt x="327660" y="1287792"/>
                </a:lnTo>
                <a:lnTo>
                  <a:pt x="330708" y="1286268"/>
                </a:lnTo>
                <a:lnTo>
                  <a:pt x="332232" y="1283220"/>
                </a:lnTo>
                <a:close/>
              </a:path>
              <a:path w="1431289" h="1288414">
                <a:moveTo>
                  <a:pt x="379476" y="4572"/>
                </a:moveTo>
                <a:lnTo>
                  <a:pt x="377952" y="1524"/>
                </a:lnTo>
                <a:lnTo>
                  <a:pt x="374904" y="0"/>
                </a:lnTo>
                <a:lnTo>
                  <a:pt x="310896" y="0"/>
                </a:lnTo>
                <a:lnTo>
                  <a:pt x="307848" y="1524"/>
                </a:lnTo>
                <a:lnTo>
                  <a:pt x="306324" y="4572"/>
                </a:lnTo>
                <a:lnTo>
                  <a:pt x="307848" y="7620"/>
                </a:lnTo>
                <a:lnTo>
                  <a:pt x="310896" y="9144"/>
                </a:lnTo>
                <a:lnTo>
                  <a:pt x="374904" y="9144"/>
                </a:lnTo>
                <a:lnTo>
                  <a:pt x="377952" y="7620"/>
                </a:lnTo>
                <a:lnTo>
                  <a:pt x="379476" y="4572"/>
                </a:lnTo>
                <a:close/>
              </a:path>
              <a:path w="1431289" h="1288414">
                <a:moveTo>
                  <a:pt x="440436" y="1283220"/>
                </a:moveTo>
                <a:lnTo>
                  <a:pt x="438912" y="1280172"/>
                </a:lnTo>
                <a:lnTo>
                  <a:pt x="435864" y="1278648"/>
                </a:lnTo>
                <a:lnTo>
                  <a:pt x="371856" y="1278648"/>
                </a:lnTo>
                <a:lnTo>
                  <a:pt x="368808" y="1280172"/>
                </a:lnTo>
                <a:lnTo>
                  <a:pt x="367284" y="1283220"/>
                </a:lnTo>
                <a:lnTo>
                  <a:pt x="368808" y="1286268"/>
                </a:lnTo>
                <a:lnTo>
                  <a:pt x="371856" y="1287792"/>
                </a:lnTo>
                <a:lnTo>
                  <a:pt x="435864" y="1287792"/>
                </a:lnTo>
                <a:lnTo>
                  <a:pt x="438912" y="1286268"/>
                </a:lnTo>
                <a:lnTo>
                  <a:pt x="440436" y="1283220"/>
                </a:lnTo>
                <a:close/>
              </a:path>
              <a:path w="1431289" h="1288414">
                <a:moveTo>
                  <a:pt x="489204" y="4572"/>
                </a:moveTo>
                <a:lnTo>
                  <a:pt x="487680" y="1524"/>
                </a:lnTo>
                <a:lnTo>
                  <a:pt x="484632" y="0"/>
                </a:lnTo>
                <a:lnTo>
                  <a:pt x="420624" y="0"/>
                </a:lnTo>
                <a:lnTo>
                  <a:pt x="417576" y="1524"/>
                </a:lnTo>
                <a:lnTo>
                  <a:pt x="416052" y="4572"/>
                </a:lnTo>
                <a:lnTo>
                  <a:pt x="417576" y="7620"/>
                </a:lnTo>
                <a:lnTo>
                  <a:pt x="420624" y="9144"/>
                </a:lnTo>
                <a:lnTo>
                  <a:pt x="484632" y="9144"/>
                </a:lnTo>
                <a:lnTo>
                  <a:pt x="487680" y="7620"/>
                </a:lnTo>
                <a:lnTo>
                  <a:pt x="489204" y="4572"/>
                </a:lnTo>
                <a:close/>
              </a:path>
              <a:path w="1431289" h="1288414">
                <a:moveTo>
                  <a:pt x="550164" y="1283220"/>
                </a:moveTo>
                <a:lnTo>
                  <a:pt x="548640" y="1280172"/>
                </a:lnTo>
                <a:lnTo>
                  <a:pt x="545592" y="1278648"/>
                </a:lnTo>
                <a:lnTo>
                  <a:pt x="481584" y="1278648"/>
                </a:lnTo>
                <a:lnTo>
                  <a:pt x="478536" y="1280172"/>
                </a:lnTo>
                <a:lnTo>
                  <a:pt x="477012" y="1283220"/>
                </a:lnTo>
                <a:lnTo>
                  <a:pt x="478536" y="1286268"/>
                </a:lnTo>
                <a:lnTo>
                  <a:pt x="481584" y="1287792"/>
                </a:lnTo>
                <a:lnTo>
                  <a:pt x="545592" y="1287792"/>
                </a:lnTo>
                <a:lnTo>
                  <a:pt x="548640" y="1286268"/>
                </a:lnTo>
                <a:lnTo>
                  <a:pt x="550164" y="1283220"/>
                </a:lnTo>
                <a:close/>
              </a:path>
              <a:path w="1431289" h="1288414">
                <a:moveTo>
                  <a:pt x="597408" y="4572"/>
                </a:moveTo>
                <a:lnTo>
                  <a:pt x="595884" y="1524"/>
                </a:lnTo>
                <a:lnTo>
                  <a:pt x="592836" y="0"/>
                </a:lnTo>
                <a:lnTo>
                  <a:pt x="528828" y="0"/>
                </a:lnTo>
                <a:lnTo>
                  <a:pt x="525780" y="1524"/>
                </a:lnTo>
                <a:lnTo>
                  <a:pt x="524256" y="4572"/>
                </a:lnTo>
                <a:lnTo>
                  <a:pt x="525780" y="7620"/>
                </a:lnTo>
                <a:lnTo>
                  <a:pt x="528828" y="9144"/>
                </a:lnTo>
                <a:lnTo>
                  <a:pt x="592836" y="9144"/>
                </a:lnTo>
                <a:lnTo>
                  <a:pt x="595884" y="7620"/>
                </a:lnTo>
                <a:lnTo>
                  <a:pt x="597408" y="4572"/>
                </a:lnTo>
                <a:close/>
              </a:path>
              <a:path w="1431289" h="1288414">
                <a:moveTo>
                  <a:pt x="658368" y="1280172"/>
                </a:moveTo>
                <a:lnTo>
                  <a:pt x="653796" y="1278648"/>
                </a:lnTo>
                <a:lnTo>
                  <a:pt x="591312" y="1278648"/>
                </a:lnTo>
                <a:lnTo>
                  <a:pt x="586740" y="1280172"/>
                </a:lnTo>
                <a:lnTo>
                  <a:pt x="586740" y="1286268"/>
                </a:lnTo>
                <a:lnTo>
                  <a:pt x="591312" y="1287792"/>
                </a:lnTo>
                <a:lnTo>
                  <a:pt x="653796" y="1287792"/>
                </a:lnTo>
                <a:lnTo>
                  <a:pt x="658368" y="1286268"/>
                </a:lnTo>
                <a:lnTo>
                  <a:pt x="658368" y="1280172"/>
                </a:lnTo>
                <a:close/>
              </a:path>
              <a:path w="1431289" h="1288414">
                <a:moveTo>
                  <a:pt x="707136" y="4572"/>
                </a:moveTo>
                <a:lnTo>
                  <a:pt x="705612" y="1524"/>
                </a:lnTo>
                <a:lnTo>
                  <a:pt x="702564" y="0"/>
                </a:lnTo>
                <a:lnTo>
                  <a:pt x="638556" y="0"/>
                </a:lnTo>
                <a:lnTo>
                  <a:pt x="635508" y="1524"/>
                </a:lnTo>
                <a:lnTo>
                  <a:pt x="633984" y="4572"/>
                </a:lnTo>
                <a:lnTo>
                  <a:pt x="635508" y="7620"/>
                </a:lnTo>
                <a:lnTo>
                  <a:pt x="638556" y="9144"/>
                </a:lnTo>
                <a:lnTo>
                  <a:pt x="702564" y="9144"/>
                </a:lnTo>
                <a:lnTo>
                  <a:pt x="705612" y="7620"/>
                </a:lnTo>
                <a:lnTo>
                  <a:pt x="707136" y="4572"/>
                </a:lnTo>
                <a:close/>
              </a:path>
              <a:path w="1431289" h="1288414">
                <a:moveTo>
                  <a:pt x="768083" y="1283220"/>
                </a:moveTo>
                <a:lnTo>
                  <a:pt x="766559" y="1280172"/>
                </a:lnTo>
                <a:lnTo>
                  <a:pt x="763511" y="1278648"/>
                </a:lnTo>
                <a:lnTo>
                  <a:pt x="699503" y="1278648"/>
                </a:lnTo>
                <a:lnTo>
                  <a:pt x="696455" y="1280172"/>
                </a:lnTo>
                <a:lnTo>
                  <a:pt x="694931" y="1283220"/>
                </a:lnTo>
                <a:lnTo>
                  <a:pt x="696455" y="1286268"/>
                </a:lnTo>
                <a:lnTo>
                  <a:pt x="699503" y="1287792"/>
                </a:lnTo>
                <a:lnTo>
                  <a:pt x="763511" y="1287792"/>
                </a:lnTo>
                <a:lnTo>
                  <a:pt x="766559" y="1286268"/>
                </a:lnTo>
                <a:lnTo>
                  <a:pt x="768083" y="1283220"/>
                </a:lnTo>
                <a:close/>
              </a:path>
              <a:path w="1431289" h="1288414">
                <a:moveTo>
                  <a:pt x="815340" y="1524"/>
                </a:moveTo>
                <a:lnTo>
                  <a:pt x="810768" y="0"/>
                </a:lnTo>
                <a:lnTo>
                  <a:pt x="748284" y="0"/>
                </a:lnTo>
                <a:lnTo>
                  <a:pt x="743712" y="1524"/>
                </a:lnTo>
                <a:lnTo>
                  <a:pt x="743712" y="7620"/>
                </a:lnTo>
                <a:lnTo>
                  <a:pt x="748284" y="9144"/>
                </a:lnTo>
                <a:lnTo>
                  <a:pt x="810768" y="9144"/>
                </a:lnTo>
                <a:lnTo>
                  <a:pt x="815340" y="7620"/>
                </a:lnTo>
                <a:lnTo>
                  <a:pt x="815340" y="1524"/>
                </a:lnTo>
                <a:close/>
              </a:path>
              <a:path w="1431289" h="1288414">
                <a:moveTo>
                  <a:pt x="877811" y="1283220"/>
                </a:moveTo>
                <a:lnTo>
                  <a:pt x="876287" y="1280172"/>
                </a:lnTo>
                <a:lnTo>
                  <a:pt x="873239" y="1278648"/>
                </a:lnTo>
                <a:lnTo>
                  <a:pt x="809231" y="1278648"/>
                </a:lnTo>
                <a:lnTo>
                  <a:pt x="806183" y="1280172"/>
                </a:lnTo>
                <a:lnTo>
                  <a:pt x="804659" y="1283220"/>
                </a:lnTo>
                <a:lnTo>
                  <a:pt x="806183" y="1286268"/>
                </a:lnTo>
                <a:lnTo>
                  <a:pt x="809231" y="1287792"/>
                </a:lnTo>
                <a:lnTo>
                  <a:pt x="873239" y="1287792"/>
                </a:lnTo>
                <a:lnTo>
                  <a:pt x="876287" y="1286268"/>
                </a:lnTo>
                <a:lnTo>
                  <a:pt x="877811" y="1283220"/>
                </a:lnTo>
                <a:close/>
              </a:path>
              <a:path w="1431289" h="1288414">
                <a:moveTo>
                  <a:pt x="925068" y="4572"/>
                </a:moveTo>
                <a:lnTo>
                  <a:pt x="923544" y="1524"/>
                </a:lnTo>
                <a:lnTo>
                  <a:pt x="920496" y="0"/>
                </a:lnTo>
                <a:lnTo>
                  <a:pt x="856488" y="0"/>
                </a:lnTo>
                <a:lnTo>
                  <a:pt x="853440" y="1524"/>
                </a:lnTo>
                <a:lnTo>
                  <a:pt x="851916" y="4572"/>
                </a:lnTo>
                <a:lnTo>
                  <a:pt x="853440" y="7620"/>
                </a:lnTo>
                <a:lnTo>
                  <a:pt x="856488" y="9144"/>
                </a:lnTo>
                <a:lnTo>
                  <a:pt x="920496" y="9144"/>
                </a:lnTo>
                <a:lnTo>
                  <a:pt x="923544" y="7620"/>
                </a:lnTo>
                <a:lnTo>
                  <a:pt x="925068" y="4572"/>
                </a:lnTo>
                <a:close/>
              </a:path>
              <a:path w="1431289" h="1288414">
                <a:moveTo>
                  <a:pt x="986015" y="1283220"/>
                </a:moveTo>
                <a:lnTo>
                  <a:pt x="984491" y="1280172"/>
                </a:lnTo>
                <a:lnTo>
                  <a:pt x="981443" y="1278648"/>
                </a:lnTo>
                <a:lnTo>
                  <a:pt x="917435" y="1278648"/>
                </a:lnTo>
                <a:lnTo>
                  <a:pt x="914387" y="1280172"/>
                </a:lnTo>
                <a:lnTo>
                  <a:pt x="912863" y="1283220"/>
                </a:lnTo>
                <a:lnTo>
                  <a:pt x="914387" y="1286268"/>
                </a:lnTo>
                <a:lnTo>
                  <a:pt x="917435" y="1287792"/>
                </a:lnTo>
                <a:lnTo>
                  <a:pt x="981443" y="1287792"/>
                </a:lnTo>
                <a:lnTo>
                  <a:pt x="984491" y="1286268"/>
                </a:lnTo>
                <a:lnTo>
                  <a:pt x="986015" y="1283220"/>
                </a:lnTo>
                <a:close/>
              </a:path>
              <a:path w="1431289" h="1288414">
                <a:moveTo>
                  <a:pt x="1034796" y="4572"/>
                </a:moveTo>
                <a:lnTo>
                  <a:pt x="1033272" y="1524"/>
                </a:lnTo>
                <a:lnTo>
                  <a:pt x="1030224" y="0"/>
                </a:lnTo>
                <a:lnTo>
                  <a:pt x="966216" y="0"/>
                </a:lnTo>
                <a:lnTo>
                  <a:pt x="963168" y="1524"/>
                </a:lnTo>
                <a:lnTo>
                  <a:pt x="961644" y="4572"/>
                </a:lnTo>
                <a:lnTo>
                  <a:pt x="963168" y="7620"/>
                </a:lnTo>
                <a:lnTo>
                  <a:pt x="966216" y="9144"/>
                </a:lnTo>
                <a:lnTo>
                  <a:pt x="1030224" y="9144"/>
                </a:lnTo>
                <a:lnTo>
                  <a:pt x="1033272" y="7620"/>
                </a:lnTo>
                <a:lnTo>
                  <a:pt x="1034796" y="4572"/>
                </a:lnTo>
                <a:close/>
              </a:path>
              <a:path w="1431289" h="1288414">
                <a:moveTo>
                  <a:pt x="1095743" y="1283220"/>
                </a:moveTo>
                <a:lnTo>
                  <a:pt x="1094219" y="1280172"/>
                </a:lnTo>
                <a:lnTo>
                  <a:pt x="1091171" y="1278648"/>
                </a:lnTo>
                <a:lnTo>
                  <a:pt x="1027163" y="1278648"/>
                </a:lnTo>
                <a:lnTo>
                  <a:pt x="1024115" y="1280172"/>
                </a:lnTo>
                <a:lnTo>
                  <a:pt x="1022591" y="1283220"/>
                </a:lnTo>
                <a:lnTo>
                  <a:pt x="1024115" y="1286268"/>
                </a:lnTo>
                <a:lnTo>
                  <a:pt x="1027163" y="1287792"/>
                </a:lnTo>
                <a:lnTo>
                  <a:pt x="1091171" y="1287792"/>
                </a:lnTo>
                <a:lnTo>
                  <a:pt x="1094219" y="1286268"/>
                </a:lnTo>
                <a:lnTo>
                  <a:pt x="1095743" y="1283220"/>
                </a:lnTo>
                <a:close/>
              </a:path>
              <a:path w="1431289" h="1288414">
                <a:moveTo>
                  <a:pt x="1143000" y="4572"/>
                </a:moveTo>
                <a:lnTo>
                  <a:pt x="1141476" y="1524"/>
                </a:lnTo>
                <a:lnTo>
                  <a:pt x="1138428" y="0"/>
                </a:lnTo>
                <a:lnTo>
                  <a:pt x="1074420" y="0"/>
                </a:lnTo>
                <a:lnTo>
                  <a:pt x="1071372" y="1524"/>
                </a:lnTo>
                <a:lnTo>
                  <a:pt x="1069848" y="4572"/>
                </a:lnTo>
                <a:lnTo>
                  <a:pt x="1071372" y="7620"/>
                </a:lnTo>
                <a:lnTo>
                  <a:pt x="1074420" y="9144"/>
                </a:lnTo>
                <a:lnTo>
                  <a:pt x="1138428" y="9144"/>
                </a:lnTo>
                <a:lnTo>
                  <a:pt x="1141476" y="7620"/>
                </a:lnTo>
                <a:lnTo>
                  <a:pt x="1143000" y="4572"/>
                </a:lnTo>
                <a:close/>
              </a:path>
              <a:path w="1431289" h="1288414">
                <a:moveTo>
                  <a:pt x="1203947" y="1280172"/>
                </a:moveTo>
                <a:lnTo>
                  <a:pt x="1199375" y="1278648"/>
                </a:lnTo>
                <a:lnTo>
                  <a:pt x="1136891" y="1278648"/>
                </a:lnTo>
                <a:lnTo>
                  <a:pt x="1133843" y="1280172"/>
                </a:lnTo>
                <a:lnTo>
                  <a:pt x="1132319" y="1283220"/>
                </a:lnTo>
                <a:lnTo>
                  <a:pt x="1133843" y="1286268"/>
                </a:lnTo>
                <a:lnTo>
                  <a:pt x="1136891" y="1287792"/>
                </a:lnTo>
                <a:lnTo>
                  <a:pt x="1199375" y="1287792"/>
                </a:lnTo>
                <a:lnTo>
                  <a:pt x="1203947" y="1286268"/>
                </a:lnTo>
                <a:lnTo>
                  <a:pt x="1203947" y="1280172"/>
                </a:lnTo>
                <a:close/>
              </a:path>
              <a:path w="1431289" h="1288414">
                <a:moveTo>
                  <a:pt x="1252728" y="4572"/>
                </a:moveTo>
                <a:lnTo>
                  <a:pt x="1251204" y="1524"/>
                </a:lnTo>
                <a:lnTo>
                  <a:pt x="1248156" y="0"/>
                </a:lnTo>
                <a:lnTo>
                  <a:pt x="1184148" y="0"/>
                </a:lnTo>
                <a:lnTo>
                  <a:pt x="1181100" y="1524"/>
                </a:lnTo>
                <a:lnTo>
                  <a:pt x="1179576" y="4572"/>
                </a:lnTo>
                <a:lnTo>
                  <a:pt x="1181100" y="7620"/>
                </a:lnTo>
                <a:lnTo>
                  <a:pt x="1184148" y="9144"/>
                </a:lnTo>
                <a:lnTo>
                  <a:pt x="1248156" y="9144"/>
                </a:lnTo>
                <a:lnTo>
                  <a:pt x="1251204" y="7620"/>
                </a:lnTo>
                <a:lnTo>
                  <a:pt x="1252728" y="4572"/>
                </a:lnTo>
                <a:close/>
              </a:path>
              <a:path w="1431289" h="1288414">
                <a:moveTo>
                  <a:pt x="1313675" y="1283220"/>
                </a:moveTo>
                <a:lnTo>
                  <a:pt x="1312151" y="1280172"/>
                </a:lnTo>
                <a:lnTo>
                  <a:pt x="1309103" y="1278648"/>
                </a:lnTo>
                <a:lnTo>
                  <a:pt x="1245095" y="1278648"/>
                </a:lnTo>
                <a:lnTo>
                  <a:pt x="1242047" y="1280172"/>
                </a:lnTo>
                <a:lnTo>
                  <a:pt x="1240523" y="1283220"/>
                </a:lnTo>
                <a:lnTo>
                  <a:pt x="1242047" y="1286268"/>
                </a:lnTo>
                <a:lnTo>
                  <a:pt x="1245095" y="1287792"/>
                </a:lnTo>
                <a:lnTo>
                  <a:pt x="1309103" y="1287792"/>
                </a:lnTo>
                <a:lnTo>
                  <a:pt x="1312151" y="1286268"/>
                </a:lnTo>
                <a:lnTo>
                  <a:pt x="1313675" y="1283220"/>
                </a:lnTo>
                <a:close/>
              </a:path>
              <a:path w="1431289" h="1288414">
                <a:moveTo>
                  <a:pt x="1360932" y="1524"/>
                </a:moveTo>
                <a:lnTo>
                  <a:pt x="1356360" y="0"/>
                </a:lnTo>
                <a:lnTo>
                  <a:pt x="1293876" y="0"/>
                </a:lnTo>
                <a:lnTo>
                  <a:pt x="1290828" y="1524"/>
                </a:lnTo>
                <a:lnTo>
                  <a:pt x="1289304" y="4572"/>
                </a:lnTo>
                <a:lnTo>
                  <a:pt x="1290828" y="7620"/>
                </a:lnTo>
                <a:lnTo>
                  <a:pt x="1293876" y="9144"/>
                </a:lnTo>
                <a:lnTo>
                  <a:pt x="1356360" y="9144"/>
                </a:lnTo>
                <a:lnTo>
                  <a:pt x="1360932" y="7620"/>
                </a:lnTo>
                <a:lnTo>
                  <a:pt x="1360932" y="1524"/>
                </a:lnTo>
                <a:close/>
              </a:path>
              <a:path w="1431289" h="1288414">
                <a:moveTo>
                  <a:pt x="1423416" y="1283220"/>
                </a:moveTo>
                <a:lnTo>
                  <a:pt x="1421892" y="1280172"/>
                </a:lnTo>
                <a:lnTo>
                  <a:pt x="1418844" y="1278648"/>
                </a:lnTo>
                <a:lnTo>
                  <a:pt x="1354836" y="1278648"/>
                </a:lnTo>
                <a:lnTo>
                  <a:pt x="1351788" y="1280172"/>
                </a:lnTo>
                <a:lnTo>
                  <a:pt x="1350264" y="1283220"/>
                </a:lnTo>
                <a:lnTo>
                  <a:pt x="1351788" y="1286268"/>
                </a:lnTo>
                <a:lnTo>
                  <a:pt x="1354836" y="1287792"/>
                </a:lnTo>
                <a:lnTo>
                  <a:pt x="1418844" y="1287792"/>
                </a:lnTo>
                <a:lnTo>
                  <a:pt x="1421892" y="1286268"/>
                </a:lnTo>
                <a:lnTo>
                  <a:pt x="1423416" y="1283220"/>
                </a:lnTo>
                <a:close/>
              </a:path>
              <a:path w="1431289" h="1288414">
                <a:moveTo>
                  <a:pt x="1431036" y="1182636"/>
                </a:moveTo>
                <a:lnTo>
                  <a:pt x="1429512" y="1178064"/>
                </a:lnTo>
                <a:lnTo>
                  <a:pt x="1423416" y="1178064"/>
                </a:lnTo>
                <a:lnTo>
                  <a:pt x="1421892" y="1182636"/>
                </a:lnTo>
                <a:lnTo>
                  <a:pt x="1421892" y="1245120"/>
                </a:lnTo>
                <a:lnTo>
                  <a:pt x="1423416" y="1249692"/>
                </a:lnTo>
                <a:lnTo>
                  <a:pt x="1429512" y="1249692"/>
                </a:lnTo>
                <a:lnTo>
                  <a:pt x="1431036" y="1245120"/>
                </a:lnTo>
                <a:lnTo>
                  <a:pt x="1431036" y="1182636"/>
                </a:lnTo>
                <a:close/>
              </a:path>
              <a:path w="1431289" h="1288414">
                <a:moveTo>
                  <a:pt x="1431036" y="1072908"/>
                </a:moveTo>
                <a:lnTo>
                  <a:pt x="1429512" y="1069860"/>
                </a:lnTo>
                <a:lnTo>
                  <a:pt x="1426464" y="1068336"/>
                </a:lnTo>
                <a:lnTo>
                  <a:pt x="1423416" y="1069860"/>
                </a:lnTo>
                <a:lnTo>
                  <a:pt x="1421892" y="1072908"/>
                </a:lnTo>
                <a:lnTo>
                  <a:pt x="1421892" y="1136916"/>
                </a:lnTo>
                <a:lnTo>
                  <a:pt x="1423416" y="1139964"/>
                </a:lnTo>
                <a:lnTo>
                  <a:pt x="1426464" y="1141488"/>
                </a:lnTo>
                <a:lnTo>
                  <a:pt x="1429512" y="1139964"/>
                </a:lnTo>
                <a:lnTo>
                  <a:pt x="1431036" y="1136916"/>
                </a:lnTo>
                <a:lnTo>
                  <a:pt x="1431036" y="1072908"/>
                </a:lnTo>
                <a:close/>
              </a:path>
              <a:path w="1431289" h="1288414">
                <a:moveTo>
                  <a:pt x="1431036" y="963180"/>
                </a:moveTo>
                <a:lnTo>
                  <a:pt x="1429512" y="960132"/>
                </a:lnTo>
                <a:lnTo>
                  <a:pt x="1426464" y="958608"/>
                </a:lnTo>
                <a:lnTo>
                  <a:pt x="1423416" y="960132"/>
                </a:lnTo>
                <a:lnTo>
                  <a:pt x="1421892" y="963180"/>
                </a:lnTo>
                <a:lnTo>
                  <a:pt x="1421892" y="1027188"/>
                </a:lnTo>
                <a:lnTo>
                  <a:pt x="1423416" y="1030236"/>
                </a:lnTo>
                <a:lnTo>
                  <a:pt x="1426464" y="1031760"/>
                </a:lnTo>
                <a:lnTo>
                  <a:pt x="1429512" y="1030236"/>
                </a:lnTo>
                <a:lnTo>
                  <a:pt x="1431036" y="1027188"/>
                </a:lnTo>
                <a:lnTo>
                  <a:pt x="1431036" y="963180"/>
                </a:lnTo>
                <a:close/>
              </a:path>
              <a:path w="1431289" h="1288414">
                <a:moveTo>
                  <a:pt x="1431036" y="854976"/>
                </a:moveTo>
                <a:lnTo>
                  <a:pt x="1429512" y="851928"/>
                </a:lnTo>
                <a:lnTo>
                  <a:pt x="1426464" y="850404"/>
                </a:lnTo>
                <a:lnTo>
                  <a:pt x="1423416" y="851928"/>
                </a:lnTo>
                <a:lnTo>
                  <a:pt x="1421892" y="854976"/>
                </a:lnTo>
                <a:lnTo>
                  <a:pt x="1421892" y="918984"/>
                </a:lnTo>
                <a:lnTo>
                  <a:pt x="1423416" y="922032"/>
                </a:lnTo>
                <a:lnTo>
                  <a:pt x="1426464" y="923556"/>
                </a:lnTo>
                <a:lnTo>
                  <a:pt x="1429512" y="922032"/>
                </a:lnTo>
                <a:lnTo>
                  <a:pt x="1431036" y="918984"/>
                </a:lnTo>
                <a:lnTo>
                  <a:pt x="1431036" y="854976"/>
                </a:lnTo>
                <a:close/>
              </a:path>
              <a:path w="1431289" h="1288414">
                <a:moveTo>
                  <a:pt x="1431036" y="745248"/>
                </a:moveTo>
                <a:lnTo>
                  <a:pt x="1429512" y="742200"/>
                </a:lnTo>
                <a:lnTo>
                  <a:pt x="1426464" y="740676"/>
                </a:lnTo>
                <a:lnTo>
                  <a:pt x="1423416" y="742200"/>
                </a:lnTo>
                <a:lnTo>
                  <a:pt x="1421892" y="745248"/>
                </a:lnTo>
                <a:lnTo>
                  <a:pt x="1421892" y="809256"/>
                </a:lnTo>
                <a:lnTo>
                  <a:pt x="1423416" y="812304"/>
                </a:lnTo>
                <a:lnTo>
                  <a:pt x="1426464" y="813828"/>
                </a:lnTo>
                <a:lnTo>
                  <a:pt x="1429512" y="812304"/>
                </a:lnTo>
                <a:lnTo>
                  <a:pt x="1431036" y="809256"/>
                </a:lnTo>
                <a:lnTo>
                  <a:pt x="1431036" y="745248"/>
                </a:lnTo>
                <a:close/>
              </a:path>
              <a:path w="1431289" h="1288414">
                <a:moveTo>
                  <a:pt x="1431036" y="637032"/>
                </a:moveTo>
                <a:lnTo>
                  <a:pt x="1429512" y="632460"/>
                </a:lnTo>
                <a:lnTo>
                  <a:pt x="1423416" y="632460"/>
                </a:lnTo>
                <a:lnTo>
                  <a:pt x="1421892" y="637032"/>
                </a:lnTo>
                <a:lnTo>
                  <a:pt x="1421892" y="699516"/>
                </a:lnTo>
                <a:lnTo>
                  <a:pt x="1423416" y="704088"/>
                </a:lnTo>
                <a:lnTo>
                  <a:pt x="1429512" y="704088"/>
                </a:lnTo>
                <a:lnTo>
                  <a:pt x="1431036" y="699516"/>
                </a:lnTo>
                <a:lnTo>
                  <a:pt x="1431036" y="637032"/>
                </a:lnTo>
                <a:close/>
              </a:path>
              <a:path w="1431289" h="1288414">
                <a:moveTo>
                  <a:pt x="1431036" y="527304"/>
                </a:moveTo>
                <a:lnTo>
                  <a:pt x="1429512" y="524256"/>
                </a:lnTo>
                <a:lnTo>
                  <a:pt x="1426464" y="522732"/>
                </a:lnTo>
                <a:lnTo>
                  <a:pt x="1423416" y="524256"/>
                </a:lnTo>
                <a:lnTo>
                  <a:pt x="1421892" y="527304"/>
                </a:lnTo>
                <a:lnTo>
                  <a:pt x="1421892" y="591312"/>
                </a:lnTo>
                <a:lnTo>
                  <a:pt x="1423416" y="594360"/>
                </a:lnTo>
                <a:lnTo>
                  <a:pt x="1426464" y="595884"/>
                </a:lnTo>
                <a:lnTo>
                  <a:pt x="1429512" y="594360"/>
                </a:lnTo>
                <a:lnTo>
                  <a:pt x="1431036" y="591312"/>
                </a:lnTo>
                <a:lnTo>
                  <a:pt x="1431036" y="527304"/>
                </a:lnTo>
                <a:close/>
              </a:path>
              <a:path w="1431289" h="1288414">
                <a:moveTo>
                  <a:pt x="1431036" y="417576"/>
                </a:moveTo>
                <a:lnTo>
                  <a:pt x="1429512" y="414528"/>
                </a:lnTo>
                <a:lnTo>
                  <a:pt x="1426464" y="413004"/>
                </a:lnTo>
                <a:lnTo>
                  <a:pt x="1423416" y="414528"/>
                </a:lnTo>
                <a:lnTo>
                  <a:pt x="1421892" y="417576"/>
                </a:lnTo>
                <a:lnTo>
                  <a:pt x="1421892" y="481584"/>
                </a:lnTo>
                <a:lnTo>
                  <a:pt x="1423416" y="484632"/>
                </a:lnTo>
                <a:lnTo>
                  <a:pt x="1426464" y="486156"/>
                </a:lnTo>
                <a:lnTo>
                  <a:pt x="1429512" y="484632"/>
                </a:lnTo>
                <a:lnTo>
                  <a:pt x="1431036" y="481584"/>
                </a:lnTo>
                <a:lnTo>
                  <a:pt x="1431036" y="417576"/>
                </a:lnTo>
                <a:close/>
              </a:path>
              <a:path w="1431289" h="1288414">
                <a:moveTo>
                  <a:pt x="1431036" y="309372"/>
                </a:moveTo>
                <a:lnTo>
                  <a:pt x="1429512" y="306324"/>
                </a:lnTo>
                <a:lnTo>
                  <a:pt x="1426464" y="304800"/>
                </a:lnTo>
                <a:lnTo>
                  <a:pt x="1423416" y="306324"/>
                </a:lnTo>
                <a:lnTo>
                  <a:pt x="1421892" y="309372"/>
                </a:lnTo>
                <a:lnTo>
                  <a:pt x="1421892" y="373380"/>
                </a:lnTo>
                <a:lnTo>
                  <a:pt x="1423416" y="376428"/>
                </a:lnTo>
                <a:lnTo>
                  <a:pt x="1426464" y="377952"/>
                </a:lnTo>
                <a:lnTo>
                  <a:pt x="1429512" y="376428"/>
                </a:lnTo>
                <a:lnTo>
                  <a:pt x="1431036" y="373380"/>
                </a:lnTo>
                <a:lnTo>
                  <a:pt x="1431036" y="309372"/>
                </a:lnTo>
                <a:close/>
              </a:path>
              <a:path w="1431289" h="1288414">
                <a:moveTo>
                  <a:pt x="1431036" y="199644"/>
                </a:moveTo>
                <a:lnTo>
                  <a:pt x="1429512" y="196596"/>
                </a:lnTo>
                <a:lnTo>
                  <a:pt x="1426464" y="195072"/>
                </a:lnTo>
                <a:lnTo>
                  <a:pt x="1423416" y="196596"/>
                </a:lnTo>
                <a:lnTo>
                  <a:pt x="1421892" y="199644"/>
                </a:lnTo>
                <a:lnTo>
                  <a:pt x="1421892" y="263652"/>
                </a:lnTo>
                <a:lnTo>
                  <a:pt x="1423416" y="266700"/>
                </a:lnTo>
                <a:lnTo>
                  <a:pt x="1426464" y="268224"/>
                </a:lnTo>
                <a:lnTo>
                  <a:pt x="1429512" y="266700"/>
                </a:lnTo>
                <a:lnTo>
                  <a:pt x="1431036" y="263652"/>
                </a:lnTo>
                <a:lnTo>
                  <a:pt x="1431036" y="199644"/>
                </a:lnTo>
                <a:close/>
              </a:path>
              <a:path w="1431289" h="1288414">
                <a:moveTo>
                  <a:pt x="1431036" y="91440"/>
                </a:moveTo>
                <a:lnTo>
                  <a:pt x="1429512" y="86868"/>
                </a:lnTo>
                <a:lnTo>
                  <a:pt x="1423416" y="86868"/>
                </a:lnTo>
                <a:lnTo>
                  <a:pt x="1421892" y="91440"/>
                </a:lnTo>
                <a:lnTo>
                  <a:pt x="1421892" y="153924"/>
                </a:lnTo>
                <a:lnTo>
                  <a:pt x="1423416" y="156972"/>
                </a:lnTo>
                <a:lnTo>
                  <a:pt x="1426464" y="158496"/>
                </a:lnTo>
                <a:lnTo>
                  <a:pt x="1429512" y="156972"/>
                </a:lnTo>
                <a:lnTo>
                  <a:pt x="1431036" y="153924"/>
                </a:lnTo>
                <a:lnTo>
                  <a:pt x="1431036" y="91440"/>
                </a:lnTo>
                <a:close/>
              </a:path>
              <a:path w="1431289" h="1288414">
                <a:moveTo>
                  <a:pt x="1431036" y="4572"/>
                </a:moveTo>
                <a:lnTo>
                  <a:pt x="1429512" y="1524"/>
                </a:lnTo>
                <a:lnTo>
                  <a:pt x="1426464" y="0"/>
                </a:lnTo>
                <a:lnTo>
                  <a:pt x="1402080" y="0"/>
                </a:lnTo>
                <a:lnTo>
                  <a:pt x="1399032" y="1524"/>
                </a:lnTo>
                <a:lnTo>
                  <a:pt x="1397508" y="4572"/>
                </a:lnTo>
                <a:lnTo>
                  <a:pt x="1399032" y="7620"/>
                </a:lnTo>
                <a:lnTo>
                  <a:pt x="1402080" y="9144"/>
                </a:lnTo>
                <a:lnTo>
                  <a:pt x="1421892" y="9144"/>
                </a:lnTo>
                <a:lnTo>
                  <a:pt x="1421892" y="45720"/>
                </a:lnTo>
                <a:lnTo>
                  <a:pt x="1423416" y="48768"/>
                </a:lnTo>
                <a:lnTo>
                  <a:pt x="1426464" y="50292"/>
                </a:lnTo>
                <a:lnTo>
                  <a:pt x="1429512" y="48768"/>
                </a:lnTo>
                <a:lnTo>
                  <a:pt x="1431036" y="45720"/>
                </a:lnTo>
                <a:lnTo>
                  <a:pt x="1431036" y="9144"/>
                </a:lnTo>
                <a:lnTo>
                  <a:pt x="1431036" y="457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grpSp>
        <p:nvGrpSpPr>
          <p:cNvPr id="48" name="object 48"/>
          <p:cNvGrpSpPr/>
          <p:nvPr/>
        </p:nvGrpSpPr>
        <p:grpSpPr>
          <a:xfrm>
            <a:off x="2583837" y="2278379"/>
            <a:ext cx="1729570" cy="281940"/>
            <a:chOff x="1123188" y="2278379"/>
            <a:chExt cx="751840" cy="281940"/>
          </a:xfrm>
        </p:grpSpPr>
        <p:pic>
          <p:nvPicPr>
            <p:cNvPr id="49" name="object 49"/>
            <p:cNvPicPr/>
            <p:nvPr/>
          </p:nvPicPr>
          <p:blipFill>
            <a:blip r:embed="rId12" cstate="print"/>
            <a:stretch>
              <a:fillRect/>
            </a:stretch>
          </p:blipFill>
          <p:spPr>
            <a:xfrm>
              <a:off x="1123188" y="2493264"/>
              <a:ext cx="475487" cy="67055"/>
            </a:xfrm>
            <a:prstGeom prst="rect">
              <a:avLst/>
            </a:prstGeom>
          </p:spPr>
        </p:pic>
        <p:sp>
          <p:nvSpPr>
            <p:cNvPr id="50" name="object 50"/>
            <p:cNvSpPr/>
            <p:nvPr/>
          </p:nvSpPr>
          <p:spPr>
            <a:xfrm>
              <a:off x="1591055" y="2316479"/>
              <a:ext cx="219710" cy="131445"/>
            </a:xfrm>
            <a:custGeom>
              <a:avLst/>
              <a:gdLst/>
              <a:ahLst/>
              <a:cxnLst/>
              <a:rect l="l" t="t" r="r" b="b"/>
              <a:pathLst>
                <a:path w="219710" h="131444">
                  <a:moveTo>
                    <a:pt x="219456" y="0"/>
                  </a:moveTo>
                  <a:lnTo>
                    <a:pt x="0" y="131063"/>
                  </a:lnTo>
                </a:path>
              </a:pathLst>
            </a:custGeom>
            <a:ln w="9144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1" name="object 51"/>
            <p:cNvSpPr/>
            <p:nvPr/>
          </p:nvSpPr>
          <p:spPr>
            <a:xfrm>
              <a:off x="1790700" y="2278379"/>
              <a:ext cx="83820" cy="66040"/>
            </a:xfrm>
            <a:custGeom>
              <a:avLst/>
              <a:gdLst/>
              <a:ahLst/>
              <a:cxnLst/>
              <a:rect l="l" t="t" r="r" b="b"/>
              <a:pathLst>
                <a:path w="83819" h="66039">
                  <a:moveTo>
                    <a:pt x="27432" y="65532"/>
                  </a:moveTo>
                  <a:lnTo>
                    <a:pt x="0" y="18287"/>
                  </a:lnTo>
                  <a:lnTo>
                    <a:pt x="83820" y="0"/>
                  </a:lnTo>
                  <a:lnTo>
                    <a:pt x="27432" y="65532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52" name="object 52"/>
          <p:cNvGrpSpPr/>
          <p:nvPr/>
        </p:nvGrpSpPr>
        <p:grpSpPr>
          <a:xfrm>
            <a:off x="3274496" y="1505712"/>
            <a:ext cx="105177" cy="47625"/>
            <a:chOff x="1423416" y="1505711"/>
            <a:chExt cx="45720" cy="47625"/>
          </a:xfrm>
        </p:grpSpPr>
        <p:sp>
          <p:nvSpPr>
            <p:cNvPr id="53" name="object 53"/>
            <p:cNvSpPr/>
            <p:nvPr/>
          </p:nvSpPr>
          <p:spPr>
            <a:xfrm>
              <a:off x="1427988" y="1510283"/>
              <a:ext cx="36830" cy="38100"/>
            </a:xfrm>
            <a:custGeom>
              <a:avLst/>
              <a:gdLst/>
              <a:ahLst/>
              <a:cxnLst/>
              <a:rect l="l" t="t" r="r" b="b"/>
              <a:pathLst>
                <a:path w="36830" h="38100">
                  <a:moveTo>
                    <a:pt x="30480" y="38099"/>
                  </a:moveTo>
                  <a:lnTo>
                    <a:pt x="19812" y="38099"/>
                  </a:lnTo>
                  <a:lnTo>
                    <a:pt x="12215" y="36742"/>
                  </a:lnTo>
                  <a:lnTo>
                    <a:pt x="5905" y="32956"/>
                  </a:lnTo>
                  <a:lnTo>
                    <a:pt x="1595" y="27170"/>
                  </a:lnTo>
                  <a:lnTo>
                    <a:pt x="0" y="19811"/>
                  </a:lnTo>
                  <a:lnTo>
                    <a:pt x="1595" y="12215"/>
                  </a:lnTo>
                  <a:lnTo>
                    <a:pt x="5905" y="5905"/>
                  </a:lnTo>
                  <a:lnTo>
                    <a:pt x="12215" y="1595"/>
                  </a:lnTo>
                  <a:lnTo>
                    <a:pt x="19812" y="0"/>
                  </a:lnTo>
                  <a:lnTo>
                    <a:pt x="26931" y="1595"/>
                  </a:lnTo>
                  <a:lnTo>
                    <a:pt x="32194" y="5905"/>
                  </a:lnTo>
                  <a:lnTo>
                    <a:pt x="35456" y="12215"/>
                  </a:lnTo>
                  <a:lnTo>
                    <a:pt x="36576" y="19811"/>
                  </a:lnTo>
                  <a:lnTo>
                    <a:pt x="36576" y="30479"/>
                  </a:lnTo>
                  <a:lnTo>
                    <a:pt x="30480" y="38099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4" name="object 54"/>
            <p:cNvSpPr/>
            <p:nvPr/>
          </p:nvSpPr>
          <p:spPr>
            <a:xfrm>
              <a:off x="1427988" y="1510283"/>
              <a:ext cx="36830" cy="38100"/>
            </a:xfrm>
            <a:custGeom>
              <a:avLst/>
              <a:gdLst/>
              <a:ahLst/>
              <a:cxnLst/>
              <a:rect l="l" t="t" r="r" b="b"/>
              <a:pathLst>
                <a:path w="36830" h="38100">
                  <a:moveTo>
                    <a:pt x="0" y="19811"/>
                  </a:moveTo>
                  <a:lnTo>
                    <a:pt x="1595" y="12215"/>
                  </a:lnTo>
                  <a:lnTo>
                    <a:pt x="5905" y="5905"/>
                  </a:lnTo>
                  <a:lnTo>
                    <a:pt x="12215" y="1595"/>
                  </a:lnTo>
                  <a:lnTo>
                    <a:pt x="19812" y="0"/>
                  </a:lnTo>
                  <a:lnTo>
                    <a:pt x="26931" y="1595"/>
                  </a:lnTo>
                  <a:lnTo>
                    <a:pt x="32194" y="5905"/>
                  </a:lnTo>
                  <a:lnTo>
                    <a:pt x="35456" y="12215"/>
                  </a:lnTo>
                  <a:lnTo>
                    <a:pt x="36576" y="19811"/>
                  </a:lnTo>
                  <a:lnTo>
                    <a:pt x="36576" y="30479"/>
                  </a:lnTo>
                  <a:lnTo>
                    <a:pt x="30480" y="38099"/>
                  </a:lnTo>
                  <a:lnTo>
                    <a:pt x="19812" y="38099"/>
                  </a:lnTo>
                  <a:lnTo>
                    <a:pt x="12215" y="36742"/>
                  </a:lnTo>
                  <a:lnTo>
                    <a:pt x="5905" y="32956"/>
                  </a:lnTo>
                  <a:lnTo>
                    <a:pt x="1595" y="27170"/>
                  </a:lnTo>
                  <a:lnTo>
                    <a:pt x="0" y="19811"/>
                  </a:lnTo>
                </a:path>
              </a:pathLst>
            </a:custGeom>
            <a:ln w="9144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55" name="object 55"/>
          <p:cNvGrpSpPr/>
          <p:nvPr/>
        </p:nvGrpSpPr>
        <p:grpSpPr>
          <a:xfrm>
            <a:off x="5949485" y="1502665"/>
            <a:ext cx="109559" cy="47625"/>
            <a:chOff x="2586227" y="1502664"/>
            <a:chExt cx="47625" cy="47625"/>
          </a:xfrm>
        </p:grpSpPr>
        <p:sp>
          <p:nvSpPr>
            <p:cNvPr id="56" name="object 56"/>
            <p:cNvSpPr/>
            <p:nvPr/>
          </p:nvSpPr>
          <p:spPr>
            <a:xfrm>
              <a:off x="2590799" y="1507236"/>
              <a:ext cx="38100" cy="38100"/>
            </a:xfrm>
            <a:custGeom>
              <a:avLst/>
              <a:gdLst/>
              <a:ahLst/>
              <a:cxnLst/>
              <a:rect l="l" t="t" r="r" b="b"/>
              <a:pathLst>
                <a:path w="38100" h="38100">
                  <a:moveTo>
                    <a:pt x="18288" y="38099"/>
                  </a:moveTo>
                  <a:lnTo>
                    <a:pt x="10929" y="36742"/>
                  </a:lnTo>
                  <a:lnTo>
                    <a:pt x="5143" y="32956"/>
                  </a:lnTo>
                  <a:lnTo>
                    <a:pt x="1357" y="27170"/>
                  </a:lnTo>
                  <a:lnTo>
                    <a:pt x="0" y="19811"/>
                  </a:lnTo>
                  <a:lnTo>
                    <a:pt x="1357" y="12215"/>
                  </a:lnTo>
                  <a:lnTo>
                    <a:pt x="5143" y="5905"/>
                  </a:lnTo>
                  <a:lnTo>
                    <a:pt x="10929" y="1595"/>
                  </a:lnTo>
                  <a:lnTo>
                    <a:pt x="18288" y="0"/>
                  </a:lnTo>
                  <a:lnTo>
                    <a:pt x="25884" y="1595"/>
                  </a:lnTo>
                  <a:lnTo>
                    <a:pt x="32194" y="5905"/>
                  </a:lnTo>
                  <a:lnTo>
                    <a:pt x="36504" y="12215"/>
                  </a:lnTo>
                  <a:lnTo>
                    <a:pt x="38100" y="19811"/>
                  </a:lnTo>
                  <a:lnTo>
                    <a:pt x="36504" y="27170"/>
                  </a:lnTo>
                  <a:lnTo>
                    <a:pt x="32194" y="32956"/>
                  </a:lnTo>
                  <a:lnTo>
                    <a:pt x="25884" y="36742"/>
                  </a:lnTo>
                  <a:lnTo>
                    <a:pt x="18288" y="38099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7" name="object 57"/>
            <p:cNvSpPr/>
            <p:nvPr/>
          </p:nvSpPr>
          <p:spPr>
            <a:xfrm>
              <a:off x="2590799" y="1507236"/>
              <a:ext cx="38100" cy="38100"/>
            </a:xfrm>
            <a:custGeom>
              <a:avLst/>
              <a:gdLst/>
              <a:ahLst/>
              <a:cxnLst/>
              <a:rect l="l" t="t" r="r" b="b"/>
              <a:pathLst>
                <a:path w="38100" h="38100">
                  <a:moveTo>
                    <a:pt x="0" y="19811"/>
                  </a:moveTo>
                  <a:lnTo>
                    <a:pt x="1357" y="12215"/>
                  </a:lnTo>
                  <a:lnTo>
                    <a:pt x="5143" y="5905"/>
                  </a:lnTo>
                  <a:lnTo>
                    <a:pt x="10929" y="1595"/>
                  </a:lnTo>
                  <a:lnTo>
                    <a:pt x="18288" y="0"/>
                  </a:lnTo>
                  <a:lnTo>
                    <a:pt x="25884" y="1595"/>
                  </a:lnTo>
                  <a:lnTo>
                    <a:pt x="32194" y="5905"/>
                  </a:lnTo>
                  <a:lnTo>
                    <a:pt x="36504" y="12215"/>
                  </a:lnTo>
                  <a:lnTo>
                    <a:pt x="38100" y="19811"/>
                  </a:lnTo>
                  <a:lnTo>
                    <a:pt x="36504" y="27170"/>
                  </a:lnTo>
                  <a:lnTo>
                    <a:pt x="32194" y="32956"/>
                  </a:lnTo>
                  <a:lnTo>
                    <a:pt x="25884" y="36742"/>
                  </a:lnTo>
                  <a:lnTo>
                    <a:pt x="18288" y="38099"/>
                  </a:lnTo>
                  <a:lnTo>
                    <a:pt x="10929" y="36742"/>
                  </a:lnTo>
                  <a:lnTo>
                    <a:pt x="5143" y="32956"/>
                  </a:lnTo>
                  <a:lnTo>
                    <a:pt x="1357" y="27170"/>
                  </a:lnTo>
                  <a:lnTo>
                    <a:pt x="0" y="19811"/>
                  </a:lnTo>
                </a:path>
              </a:pathLst>
            </a:custGeom>
            <a:ln w="9144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58" name="object 58"/>
          <p:cNvGrpSpPr/>
          <p:nvPr/>
        </p:nvGrpSpPr>
        <p:grpSpPr>
          <a:xfrm>
            <a:off x="5949485" y="1898904"/>
            <a:ext cx="109559" cy="47625"/>
            <a:chOff x="2586227" y="1898903"/>
            <a:chExt cx="47625" cy="47625"/>
          </a:xfrm>
        </p:grpSpPr>
        <p:sp>
          <p:nvSpPr>
            <p:cNvPr id="59" name="object 59"/>
            <p:cNvSpPr/>
            <p:nvPr/>
          </p:nvSpPr>
          <p:spPr>
            <a:xfrm>
              <a:off x="2590799" y="1903475"/>
              <a:ext cx="38100" cy="38100"/>
            </a:xfrm>
            <a:custGeom>
              <a:avLst/>
              <a:gdLst/>
              <a:ahLst/>
              <a:cxnLst/>
              <a:rect l="l" t="t" r="r" b="b"/>
              <a:pathLst>
                <a:path w="38100" h="38100">
                  <a:moveTo>
                    <a:pt x="18288" y="38100"/>
                  </a:moveTo>
                  <a:lnTo>
                    <a:pt x="10929" y="36504"/>
                  </a:lnTo>
                  <a:lnTo>
                    <a:pt x="5143" y="32194"/>
                  </a:lnTo>
                  <a:lnTo>
                    <a:pt x="1357" y="25884"/>
                  </a:lnTo>
                  <a:lnTo>
                    <a:pt x="0" y="18288"/>
                  </a:lnTo>
                  <a:lnTo>
                    <a:pt x="1357" y="11572"/>
                  </a:lnTo>
                  <a:lnTo>
                    <a:pt x="5143" y="5715"/>
                  </a:lnTo>
                  <a:lnTo>
                    <a:pt x="10929" y="1571"/>
                  </a:lnTo>
                  <a:lnTo>
                    <a:pt x="18288" y="0"/>
                  </a:lnTo>
                  <a:lnTo>
                    <a:pt x="25884" y="1571"/>
                  </a:lnTo>
                  <a:lnTo>
                    <a:pt x="32194" y="5715"/>
                  </a:lnTo>
                  <a:lnTo>
                    <a:pt x="36504" y="11572"/>
                  </a:lnTo>
                  <a:lnTo>
                    <a:pt x="38100" y="18288"/>
                  </a:lnTo>
                  <a:lnTo>
                    <a:pt x="36504" y="25884"/>
                  </a:lnTo>
                  <a:lnTo>
                    <a:pt x="32194" y="32194"/>
                  </a:lnTo>
                  <a:lnTo>
                    <a:pt x="25884" y="36504"/>
                  </a:lnTo>
                  <a:lnTo>
                    <a:pt x="18288" y="3810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0" name="object 60"/>
            <p:cNvSpPr/>
            <p:nvPr/>
          </p:nvSpPr>
          <p:spPr>
            <a:xfrm>
              <a:off x="2590799" y="1903475"/>
              <a:ext cx="38100" cy="38100"/>
            </a:xfrm>
            <a:custGeom>
              <a:avLst/>
              <a:gdLst/>
              <a:ahLst/>
              <a:cxnLst/>
              <a:rect l="l" t="t" r="r" b="b"/>
              <a:pathLst>
                <a:path w="38100" h="38100">
                  <a:moveTo>
                    <a:pt x="0" y="18288"/>
                  </a:moveTo>
                  <a:lnTo>
                    <a:pt x="1357" y="11572"/>
                  </a:lnTo>
                  <a:lnTo>
                    <a:pt x="5143" y="5715"/>
                  </a:lnTo>
                  <a:lnTo>
                    <a:pt x="10929" y="1571"/>
                  </a:lnTo>
                  <a:lnTo>
                    <a:pt x="18288" y="0"/>
                  </a:lnTo>
                  <a:lnTo>
                    <a:pt x="25884" y="1571"/>
                  </a:lnTo>
                  <a:lnTo>
                    <a:pt x="32194" y="5715"/>
                  </a:lnTo>
                  <a:lnTo>
                    <a:pt x="36504" y="11572"/>
                  </a:lnTo>
                  <a:lnTo>
                    <a:pt x="38100" y="18288"/>
                  </a:lnTo>
                  <a:lnTo>
                    <a:pt x="36504" y="25884"/>
                  </a:lnTo>
                  <a:lnTo>
                    <a:pt x="32194" y="32194"/>
                  </a:lnTo>
                  <a:lnTo>
                    <a:pt x="25884" y="36504"/>
                  </a:lnTo>
                  <a:lnTo>
                    <a:pt x="18288" y="38100"/>
                  </a:lnTo>
                  <a:lnTo>
                    <a:pt x="10929" y="36504"/>
                  </a:lnTo>
                  <a:lnTo>
                    <a:pt x="5143" y="32194"/>
                  </a:lnTo>
                  <a:lnTo>
                    <a:pt x="1357" y="25884"/>
                  </a:lnTo>
                  <a:lnTo>
                    <a:pt x="0" y="18288"/>
                  </a:lnTo>
                </a:path>
              </a:pathLst>
            </a:custGeom>
            <a:ln w="9144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61" name="object 61"/>
          <p:cNvGrpSpPr/>
          <p:nvPr/>
        </p:nvGrpSpPr>
        <p:grpSpPr>
          <a:xfrm>
            <a:off x="4911744" y="2808733"/>
            <a:ext cx="109559" cy="48895"/>
            <a:chOff x="2135123" y="2808732"/>
            <a:chExt cx="47625" cy="48895"/>
          </a:xfrm>
        </p:grpSpPr>
        <p:sp>
          <p:nvSpPr>
            <p:cNvPr id="62" name="object 62"/>
            <p:cNvSpPr/>
            <p:nvPr/>
          </p:nvSpPr>
          <p:spPr>
            <a:xfrm>
              <a:off x="2139695" y="2813304"/>
              <a:ext cx="38100" cy="40005"/>
            </a:xfrm>
            <a:custGeom>
              <a:avLst/>
              <a:gdLst/>
              <a:ahLst/>
              <a:cxnLst/>
              <a:rect l="l" t="t" r="r" b="b"/>
              <a:pathLst>
                <a:path w="38100" h="40005">
                  <a:moveTo>
                    <a:pt x="19812" y="39623"/>
                  </a:moveTo>
                  <a:lnTo>
                    <a:pt x="12215" y="38028"/>
                  </a:lnTo>
                  <a:lnTo>
                    <a:pt x="5905" y="33718"/>
                  </a:lnTo>
                  <a:lnTo>
                    <a:pt x="1595" y="27408"/>
                  </a:lnTo>
                  <a:lnTo>
                    <a:pt x="0" y="19811"/>
                  </a:lnTo>
                  <a:lnTo>
                    <a:pt x="1595" y="12215"/>
                  </a:lnTo>
                  <a:lnTo>
                    <a:pt x="5905" y="5905"/>
                  </a:lnTo>
                  <a:lnTo>
                    <a:pt x="12215" y="1595"/>
                  </a:lnTo>
                  <a:lnTo>
                    <a:pt x="19812" y="0"/>
                  </a:lnTo>
                  <a:lnTo>
                    <a:pt x="27170" y="1595"/>
                  </a:lnTo>
                  <a:lnTo>
                    <a:pt x="32956" y="5905"/>
                  </a:lnTo>
                  <a:lnTo>
                    <a:pt x="36742" y="12215"/>
                  </a:lnTo>
                  <a:lnTo>
                    <a:pt x="38100" y="19811"/>
                  </a:lnTo>
                  <a:lnTo>
                    <a:pt x="36742" y="27408"/>
                  </a:lnTo>
                  <a:lnTo>
                    <a:pt x="32956" y="33718"/>
                  </a:lnTo>
                  <a:lnTo>
                    <a:pt x="27170" y="38028"/>
                  </a:lnTo>
                  <a:lnTo>
                    <a:pt x="19812" y="39623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3" name="object 63"/>
            <p:cNvSpPr/>
            <p:nvPr/>
          </p:nvSpPr>
          <p:spPr>
            <a:xfrm>
              <a:off x="2139695" y="2813304"/>
              <a:ext cx="38100" cy="40005"/>
            </a:xfrm>
            <a:custGeom>
              <a:avLst/>
              <a:gdLst/>
              <a:ahLst/>
              <a:cxnLst/>
              <a:rect l="l" t="t" r="r" b="b"/>
              <a:pathLst>
                <a:path w="38100" h="40005">
                  <a:moveTo>
                    <a:pt x="0" y="19811"/>
                  </a:moveTo>
                  <a:lnTo>
                    <a:pt x="1595" y="12215"/>
                  </a:lnTo>
                  <a:lnTo>
                    <a:pt x="5905" y="5905"/>
                  </a:lnTo>
                  <a:lnTo>
                    <a:pt x="12215" y="1595"/>
                  </a:lnTo>
                  <a:lnTo>
                    <a:pt x="19812" y="0"/>
                  </a:lnTo>
                  <a:lnTo>
                    <a:pt x="27170" y="1595"/>
                  </a:lnTo>
                  <a:lnTo>
                    <a:pt x="32956" y="5905"/>
                  </a:lnTo>
                  <a:lnTo>
                    <a:pt x="36742" y="12215"/>
                  </a:lnTo>
                  <a:lnTo>
                    <a:pt x="38100" y="19811"/>
                  </a:lnTo>
                  <a:lnTo>
                    <a:pt x="36742" y="27408"/>
                  </a:lnTo>
                  <a:lnTo>
                    <a:pt x="32956" y="33718"/>
                  </a:lnTo>
                  <a:lnTo>
                    <a:pt x="27170" y="38028"/>
                  </a:lnTo>
                  <a:lnTo>
                    <a:pt x="19812" y="39623"/>
                  </a:lnTo>
                  <a:lnTo>
                    <a:pt x="12215" y="38028"/>
                  </a:lnTo>
                  <a:lnTo>
                    <a:pt x="5905" y="33718"/>
                  </a:lnTo>
                  <a:lnTo>
                    <a:pt x="1595" y="27408"/>
                  </a:lnTo>
                  <a:lnTo>
                    <a:pt x="0" y="19811"/>
                  </a:lnTo>
                </a:path>
              </a:pathLst>
            </a:custGeom>
            <a:ln w="9144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64" name="object 64"/>
          <p:cNvGrpSpPr/>
          <p:nvPr/>
        </p:nvGrpSpPr>
        <p:grpSpPr>
          <a:xfrm>
            <a:off x="7008264" y="2808733"/>
            <a:ext cx="105177" cy="48895"/>
            <a:chOff x="3046476" y="2808732"/>
            <a:chExt cx="45720" cy="48895"/>
          </a:xfrm>
        </p:grpSpPr>
        <p:sp>
          <p:nvSpPr>
            <p:cNvPr id="65" name="object 65"/>
            <p:cNvSpPr/>
            <p:nvPr/>
          </p:nvSpPr>
          <p:spPr>
            <a:xfrm>
              <a:off x="3051048" y="2813304"/>
              <a:ext cx="36830" cy="40005"/>
            </a:xfrm>
            <a:custGeom>
              <a:avLst/>
              <a:gdLst/>
              <a:ahLst/>
              <a:cxnLst/>
              <a:rect l="l" t="t" r="r" b="b"/>
              <a:pathLst>
                <a:path w="36830" h="40005">
                  <a:moveTo>
                    <a:pt x="18288" y="39623"/>
                  </a:moveTo>
                  <a:lnTo>
                    <a:pt x="10929" y="38028"/>
                  </a:lnTo>
                  <a:lnTo>
                    <a:pt x="5143" y="33718"/>
                  </a:lnTo>
                  <a:lnTo>
                    <a:pt x="1357" y="27408"/>
                  </a:lnTo>
                  <a:lnTo>
                    <a:pt x="0" y="19811"/>
                  </a:lnTo>
                  <a:lnTo>
                    <a:pt x="1357" y="12215"/>
                  </a:lnTo>
                  <a:lnTo>
                    <a:pt x="5143" y="5905"/>
                  </a:lnTo>
                  <a:lnTo>
                    <a:pt x="10929" y="1595"/>
                  </a:lnTo>
                  <a:lnTo>
                    <a:pt x="18288" y="0"/>
                  </a:lnTo>
                  <a:lnTo>
                    <a:pt x="25003" y="1595"/>
                  </a:lnTo>
                  <a:lnTo>
                    <a:pt x="30860" y="5905"/>
                  </a:lnTo>
                  <a:lnTo>
                    <a:pt x="35004" y="12215"/>
                  </a:lnTo>
                  <a:lnTo>
                    <a:pt x="36576" y="19811"/>
                  </a:lnTo>
                  <a:lnTo>
                    <a:pt x="35004" y="27408"/>
                  </a:lnTo>
                  <a:lnTo>
                    <a:pt x="30861" y="33718"/>
                  </a:lnTo>
                  <a:lnTo>
                    <a:pt x="25003" y="38028"/>
                  </a:lnTo>
                  <a:lnTo>
                    <a:pt x="18288" y="39623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6" name="object 66"/>
            <p:cNvSpPr/>
            <p:nvPr/>
          </p:nvSpPr>
          <p:spPr>
            <a:xfrm>
              <a:off x="3051048" y="2813304"/>
              <a:ext cx="36830" cy="40005"/>
            </a:xfrm>
            <a:custGeom>
              <a:avLst/>
              <a:gdLst/>
              <a:ahLst/>
              <a:cxnLst/>
              <a:rect l="l" t="t" r="r" b="b"/>
              <a:pathLst>
                <a:path w="36830" h="40005">
                  <a:moveTo>
                    <a:pt x="0" y="19811"/>
                  </a:moveTo>
                  <a:lnTo>
                    <a:pt x="1357" y="12215"/>
                  </a:lnTo>
                  <a:lnTo>
                    <a:pt x="5143" y="5905"/>
                  </a:lnTo>
                  <a:lnTo>
                    <a:pt x="10929" y="1595"/>
                  </a:lnTo>
                  <a:lnTo>
                    <a:pt x="18288" y="0"/>
                  </a:lnTo>
                  <a:lnTo>
                    <a:pt x="25003" y="1595"/>
                  </a:lnTo>
                  <a:lnTo>
                    <a:pt x="30860" y="5905"/>
                  </a:lnTo>
                  <a:lnTo>
                    <a:pt x="35004" y="12215"/>
                  </a:lnTo>
                  <a:lnTo>
                    <a:pt x="36576" y="19811"/>
                  </a:lnTo>
                  <a:lnTo>
                    <a:pt x="35004" y="27408"/>
                  </a:lnTo>
                  <a:lnTo>
                    <a:pt x="30861" y="33718"/>
                  </a:lnTo>
                  <a:lnTo>
                    <a:pt x="25003" y="38028"/>
                  </a:lnTo>
                  <a:lnTo>
                    <a:pt x="18288" y="39623"/>
                  </a:lnTo>
                  <a:lnTo>
                    <a:pt x="10929" y="38028"/>
                  </a:lnTo>
                  <a:lnTo>
                    <a:pt x="5143" y="33718"/>
                  </a:lnTo>
                  <a:lnTo>
                    <a:pt x="1357" y="27408"/>
                  </a:lnTo>
                  <a:lnTo>
                    <a:pt x="0" y="19811"/>
                  </a:lnTo>
                </a:path>
              </a:pathLst>
            </a:custGeom>
            <a:ln w="9144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67" name="object 67"/>
          <p:cNvSpPr/>
          <p:nvPr/>
        </p:nvSpPr>
        <p:spPr>
          <a:xfrm>
            <a:off x="8105607" y="1530095"/>
            <a:ext cx="522959" cy="0"/>
          </a:xfrm>
          <a:custGeom>
            <a:avLst/>
            <a:gdLst/>
            <a:ahLst/>
            <a:cxnLst/>
            <a:rect l="l" t="t" r="r" b="b"/>
            <a:pathLst>
              <a:path w="227329">
                <a:moveTo>
                  <a:pt x="0" y="0"/>
                </a:moveTo>
                <a:lnTo>
                  <a:pt x="227075" y="0"/>
                </a:lnTo>
              </a:path>
            </a:pathLst>
          </a:custGeom>
          <a:ln w="1524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grpSp>
        <p:nvGrpSpPr>
          <p:cNvPr id="68" name="object 68"/>
          <p:cNvGrpSpPr/>
          <p:nvPr/>
        </p:nvGrpSpPr>
        <p:grpSpPr>
          <a:xfrm>
            <a:off x="4960828" y="1524001"/>
            <a:ext cx="2090384" cy="428625"/>
            <a:chOff x="2156460" y="1524000"/>
            <a:chExt cx="908685" cy="428625"/>
          </a:xfrm>
        </p:grpSpPr>
        <p:sp>
          <p:nvSpPr>
            <p:cNvPr id="69" name="object 69"/>
            <p:cNvSpPr/>
            <p:nvPr/>
          </p:nvSpPr>
          <p:spPr>
            <a:xfrm>
              <a:off x="2161032" y="1897379"/>
              <a:ext cx="251460" cy="50800"/>
            </a:xfrm>
            <a:custGeom>
              <a:avLst/>
              <a:gdLst/>
              <a:ahLst/>
              <a:cxnLst/>
              <a:rect l="l" t="t" r="r" b="b"/>
              <a:pathLst>
                <a:path w="251460" h="50800">
                  <a:moveTo>
                    <a:pt x="251460" y="24383"/>
                  </a:moveTo>
                  <a:lnTo>
                    <a:pt x="237744" y="50291"/>
                  </a:lnTo>
                  <a:lnTo>
                    <a:pt x="210312" y="0"/>
                  </a:lnTo>
                  <a:lnTo>
                    <a:pt x="182880" y="50291"/>
                  </a:lnTo>
                  <a:lnTo>
                    <a:pt x="153924" y="0"/>
                  </a:lnTo>
                  <a:lnTo>
                    <a:pt x="126492" y="50291"/>
                  </a:lnTo>
                  <a:lnTo>
                    <a:pt x="99060" y="0"/>
                  </a:lnTo>
                  <a:lnTo>
                    <a:pt x="83820" y="24383"/>
                  </a:lnTo>
                  <a:lnTo>
                    <a:pt x="0" y="24383"/>
                  </a:lnTo>
                </a:path>
              </a:pathLst>
            </a:custGeom>
            <a:ln w="9144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0" name="object 70"/>
            <p:cNvSpPr/>
            <p:nvPr/>
          </p:nvSpPr>
          <p:spPr>
            <a:xfrm>
              <a:off x="2412492" y="1921763"/>
              <a:ext cx="192405" cy="0"/>
            </a:xfrm>
            <a:custGeom>
              <a:avLst/>
              <a:gdLst/>
              <a:ahLst/>
              <a:cxnLst/>
              <a:rect l="l" t="t" r="r" b="b"/>
              <a:pathLst>
                <a:path w="192405">
                  <a:moveTo>
                    <a:pt x="0" y="0"/>
                  </a:moveTo>
                  <a:lnTo>
                    <a:pt x="192024" y="0"/>
                  </a:lnTo>
                </a:path>
              </a:pathLst>
            </a:custGeom>
            <a:ln w="9144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1" name="object 71"/>
            <p:cNvSpPr/>
            <p:nvPr/>
          </p:nvSpPr>
          <p:spPr>
            <a:xfrm>
              <a:off x="2625851" y="1897379"/>
              <a:ext cx="355600" cy="50800"/>
            </a:xfrm>
            <a:custGeom>
              <a:avLst/>
              <a:gdLst/>
              <a:ahLst/>
              <a:cxnLst/>
              <a:rect l="l" t="t" r="r" b="b"/>
              <a:pathLst>
                <a:path w="355600" h="50800">
                  <a:moveTo>
                    <a:pt x="355091" y="24383"/>
                  </a:moveTo>
                  <a:lnTo>
                    <a:pt x="341375" y="50291"/>
                  </a:lnTo>
                  <a:lnTo>
                    <a:pt x="313943" y="0"/>
                  </a:lnTo>
                  <a:lnTo>
                    <a:pt x="284987" y="50291"/>
                  </a:lnTo>
                  <a:lnTo>
                    <a:pt x="257555" y="0"/>
                  </a:lnTo>
                  <a:lnTo>
                    <a:pt x="230123" y="50291"/>
                  </a:lnTo>
                  <a:lnTo>
                    <a:pt x="201167" y="0"/>
                  </a:lnTo>
                  <a:lnTo>
                    <a:pt x="187451" y="24383"/>
                  </a:lnTo>
                  <a:lnTo>
                    <a:pt x="0" y="24383"/>
                  </a:lnTo>
                </a:path>
              </a:pathLst>
            </a:custGeom>
            <a:ln w="9144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2" name="object 72"/>
            <p:cNvSpPr/>
            <p:nvPr/>
          </p:nvSpPr>
          <p:spPr>
            <a:xfrm>
              <a:off x="2609088" y="1524000"/>
              <a:ext cx="455930" cy="398145"/>
            </a:xfrm>
            <a:custGeom>
              <a:avLst/>
              <a:gdLst/>
              <a:ahLst/>
              <a:cxnLst/>
              <a:rect l="l" t="t" r="r" b="b"/>
              <a:pathLst>
                <a:path w="455930" h="398144">
                  <a:moveTo>
                    <a:pt x="371855" y="397763"/>
                  </a:moveTo>
                  <a:lnTo>
                    <a:pt x="455675" y="397763"/>
                  </a:lnTo>
                </a:path>
                <a:path w="455930" h="398144">
                  <a:moveTo>
                    <a:pt x="0" y="0"/>
                  </a:moveTo>
                  <a:lnTo>
                    <a:pt x="0" y="382524"/>
                  </a:lnTo>
                </a:path>
              </a:pathLst>
            </a:custGeom>
            <a:ln w="9144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73" name="object 73"/>
          <p:cNvSpPr/>
          <p:nvPr/>
        </p:nvSpPr>
        <p:spPr>
          <a:xfrm>
            <a:off x="3060637" y="1527048"/>
            <a:ext cx="214735" cy="0"/>
          </a:xfrm>
          <a:custGeom>
            <a:avLst/>
            <a:gdLst/>
            <a:ahLst/>
            <a:cxnLst/>
            <a:rect l="l" t="t" r="r" b="b"/>
            <a:pathLst>
              <a:path w="93344">
                <a:moveTo>
                  <a:pt x="0" y="0"/>
                </a:moveTo>
                <a:lnTo>
                  <a:pt x="92964" y="0"/>
                </a:lnTo>
              </a:path>
            </a:pathLst>
          </a:custGeom>
          <a:ln w="9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4" name="object 74"/>
          <p:cNvSpPr/>
          <p:nvPr/>
        </p:nvSpPr>
        <p:spPr>
          <a:xfrm>
            <a:off x="3053626" y="1658111"/>
            <a:ext cx="0" cy="55244"/>
          </a:xfrm>
          <a:custGeom>
            <a:avLst/>
            <a:gdLst/>
            <a:ahLst/>
            <a:cxnLst/>
            <a:rect l="l" t="t" r="r" b="b"/>
            <a:pathLst>
              <a:path h="55244">
                <a:moveTo>
                  <a:pt x="0" y="0"/>
                </a:moveTo>
                <a:lnTo>
                  <a:pt x="0" y="54863"/>
                </a:lnTo>
              </a:path>
            </a:pathLst>
          </a:custGeom>
          <a:ln w="9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5" name="object 75"/>
          <p:cNvSpPr/>
          <p:nvPr/>
        </p:nvSpPr>
        <p:spPr>
          <a:xfrm>
            <a:off x="2306870" y="1530096"/>
            <a:ext cx="0" cy="9525"/>
          </a:xfrm>
          <a:custGeom>
            <a:avLst/>
            <a:gdLst/>
            <a:ahLst/>
            <a:cxnLst/>
            <a:rect l="l" t="t" r="r" b="b"/>
            <a:pathLst>
              <a:path h="9525">
                <a:moveTo>
                  <a:pt x="-4571" y="4572"/>
                </a:moveTo>
                <a:lnTo>
                  <a:pt x="4571" y="4572"/>
                </a:lnTo>
              </a:path>
            </a:pathLst>
          </a:custGeom>
          <a:ln w="9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grpSp>
        <p:nvGrpSpPr>
          <p:cNvPr id="76" name="object 76"/>
          <p:cNvGrpSpPr/>
          <p:nvPr/>
        </p:nvGrpSpPr>
        <p:grpSpPr>
          <a:xfrm>
            <a:off x="2296354" y="1527049"/>
            <a:ext cx="761069" cy="201295"/>
            <a:chOff x="998219" y="1527048"/>
            <a:chExt cx="330835" cy="201295"/>
          </a:xfrm>
        </p:grpSpPr>
        <p:sp>
          <p:nvSpPr>
            <p:cNvPr id="77" name="object 77"/>
            <p:cNvSpPr/>
            <p:nvPr/>
          </p:nvSpPr>
          <p:spPr>
            <a:xfrm>
              <a:off x="1002791" y="1696212"/>
              <a:ext cx="243840" cy="27940"/>
            </a:xfrm>
            <a:custGeom>
              <a:avLst/>
              <a:gdLst/>
              <a:ahLst/>
              <a:cxnLst/>
              <a:rect l="l" t="t" r="r" b="b"/>
              <a:pathLst>
                <a:path w="243840" h="27939">
                  <a:moveTo>
                    <a:pt x="83820" y="27432"/>
                  </a:moveTo>
                  <a:lnTo>
                    <a:pt x="243840" y="27432"/>
                  </a:lnTo>
                  <a:lnTo>
                    <a:pt x="243840" y="0"/>
                  </a:lnTo>
                  <a:lnTo>
                    <a:pt x="83820" y="0"/>
                  </a:lnTo>
                  <a:lnTo>
                    <a:pt x="83820" y="27432"/>
                  </a:lnTo>
                  <a:close/>
                </a:path>
                <a:path w="243840" h="27939">
                  <a:moveTo>
                    <a:pt x="0" y="16763"/>
                  </a:moveTo>
                  <a:lnTo>
                    <a:pt x="82295" y="16763"/>
                  </a:lnTo>
                </a:path>
              </a:pathLst>
            </a:custGeom>
            <a:ln w="9144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8" name="object 78"/>
            <p:cNvSpPr/>
            <p:nvPr/>
          </p:nvSpPr>
          <p:spPr>
            <a:xfrm>
              <a:off x="1164336" y="1603247"/>
              <a:ext cx="82550" cy="41275"/>
            </a:xfrm>
            <a:custGeom>
              <a:avLst/>
              <a:gdLst/>
              <a:ahLst/>
              <a:cxnLst/>
              <a:rect l="l" t="t" r="r" b="b"/>
              <a:pathLst>
                <a:path w="82550" h="41275">
                  <a:moveTo>
                    <a:pt x="82296" y="41148"/>
                  </a:moveTo>
                  <a:lnTo>
                    <a:pt x="82296" y="35052"/>
                  </a:lnTo>
                  <a:lnTo>
                    <a:pt x="79248" y="28956"/>
                  </a:lnTo>
                  <a:lnTo>
                    <a:pt x="77724" y="21336"/>
                  </a:lnTo>
                  <a:lnTo>
                    <a:pt x="73152" y="16764"/>
                  </a:lnTo>
                  <a:lnTo>
                    <a:pt x="68580" y="10668"/>
                  </a:lnTo>
                  <a:lnTo>
                    <a:pt x="64008" y="7620"/>
                  </a:lnTo>
                  <a:lnTo>
                    <a:pt x="57912" y="4572"/>
                  </a:lnTo>
                  <a:lnTo>
                    <a:pt x="50292" y="1524"/>
                  </a:lnTo>
                  <a:lnTo>
                    <a:pt x="44196" y="0"/>
                  </a:lnTo>
                  <a:lnTo>
                    <a:pt x="38100" y="0"/>
                  </a:lnTo>
                  <a:lnTo>
                    <a:pt x="4572" y="22860"/>
                  </a:lnTo>
                  <a:lnTo>
                    <a:pt x="1524" y="35052"/>
                  </a:lnTo>
                  <a:lnTo>
                    <a:pt x="0" y="41148"/>
                  </a:lnTo>
                </a:path>
              </a:pathLst>
            </a:custGeom>
            <a:ln w="9144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9" name="object 79"/>
            <p:cNvSpPr/>
            <p:nvPr/>
          </p:nvSpPr>
          <p:spPr>
            <a:xfrm>
              <a:off x="1002791" y="1603247"/>
              <a:ext cx="82550" cy="41275"/>
            </a:xfrm>
            <a:custGeom>
              <a:avLst/>
              <a:gdLst/>
              <a:ahLst/>
              <a:cxnLst/>
              <a:rect l="l" t="t" r="r" b="b"/>
              <a:pathLst>
                <a:path w="82550" h="41275">
                  <a:moveTo>
                    <a:pt x="82296" y="41148"/>
                  </a:moveTo>
                  <a:lnTo>
                    <a:pt x="62484" y="7620"/>
                  </a:lnTo>
                  <a:lnTo>
                    <a:pt x="57912" y="4572"/>
                  </a:lnTo>
                  <a:lnTo>
                    <a:pt x="50292" y="1524"/>
                  </a:lnTo>
                  <a:lnTo>
                    <a:pt x="44196" y="0"/>
                  </a:lnTo>
                  <a:lnTo>
                    <a:pt x="38100" y="0"/>
                  </a:lnTo>
                  <a:lnTo>
                    <a:pt x="4572" y="22860"/>
                  </a:lnTo>
                  <a:lnTo>
                    <a:pt x="0" y="35052"/>
                  </a:lnTo>
                  <a:lnTo>
                    <a:pt x="0" y="41148"/>
                  </a:lnTo>
                </a:path>
              </a:pathLst>
            </a:custGeom>
            <a:ln w="9144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0" name="object 80"/>
            <p:cNvSpPr/>
            <p:nvPr/>
          </p:nvSpPr>
          <p:spPr>
            <a:xfrm>
              <a:off x="1085087" y="1603247"/>
              <a:ext cx="79375" cy="41275"/>
            </a:xfrm>
            <a:custGeom>
              <a:avLst/>
              <a:gdLst/>
              <a:ahLst/>
              <a:cxnLst/>
              <a:rect l="l" t="t" r="r" b="b"/>
              <a:pathLst>
                <a:path w="79375" h="41275">
                  <a:moveTo>
                    <a:pt x="79247" y="41148"/>
                  </a:moveTo>
                  <a:lnTo>
                    <a:pt x="79247" y="35052"/>
                  </a:lnTo>
                  <a:lnTo>
                    <a:pt x="77723" y="28956"/>
                  </a:lnTo>
                  <a:lnTo>
                    <a:pt x="50291" y="1524"/>
                  </a:lnTo>
                  <a:lnTo>
                    <a:pt x="42671" y="0"/>
                  </a:lnTo>
                  <a:lnTo>
                    <a:pt x="36575" y="0"/>
                  </a:lnTo>
                  <a:lnTo>
                    <a:pt x="1523" y="28956"/>
                  </a:lnTo>
                  <a:lnTo>
                    <a:pt x="0" y="35052"/>
                  </a:lnTo>
                  <a:lnTo>
                    <a:pt x="0" y="41148"/>
                  </a:lnTo>
                </a:path>
              </a:pathLst>
            </a:custGeom>
            <a:ln w="9144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1" name="object 81"/>
            <p:cNvSpPr/>
            <p:nvPr/>
          </p:nvSpPr>
          <p:spPr>
            <a:xfrm>
              <a:off x="998219" y="1652016"/>
              <a:ext cx="253365" cy="0"/>
            </a:xfrm>
            <a:custGeom>
              <a:avLst/>
              <a:gdLst/>
              <a:ahLst/>
              <a:cxnLst/>
              <a:rect l="l" t="t" r="r" b="b"/>
              <a:pathLst>
                <a:path w="253365">
                  <a:moveTo>
                    <a:pt x="243840" y="0"/>
                  </a:moveTo>
                  <a:lnTo>
                    <a:pt x="252984" y="0"/>
                  </a:lnTo>
                </a:path>
                <a:path w="253365">
                  <a:moveTo>
                    <a:pt x="161543" y="0"/>
                  </a:moveTo>
                  <a:lnTo>
                    <a:pt x="170687" y="0"/>
                  </a:lnTo>
                </a:path>
                <a:path w="253365">
                  <a:moveTo>
                    <a:pt x="82295" y="0"/>
                  </a:moveTo>
                  <a:lnTo>
                    <a:pt x="91439" y="0"/>
                  </a:lnTo>
                </a:path>
                <a:path w="253365">
                  <a:moveTo>
                    <a:pt x="0" y="0"/>
                  </a:moveTo>
                  <a:lnTo>
                    <a:pt x="9143" y="0"/>
                  </a:lnTo>
                </a:path>
              </a:pathLst>
            </a:custGeom>
            <a:ln w="1524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2" name="object 82"/>
            <p:cNvSpPr/>
            <p:nvPr/>
          </p:nvSpPr>
          <p:spPr>
            <a:xfrm>
              <a:off x="1085087" y="1540763"/>
              <a:ext cx="79375" cy="41275"/>
            </a:xfrm>
            <a:custGeom>
              <a:avLst/>
              <a:gdLst/>
              <a:ahLst/>
              <a:cxnLst/>
              <a:rect l="l" t="t" r="r" b="b"/>
              <a:pathLst>
                <a:path w="79375" h="41275">
                  <a:moveTo>
                    <a:pt x="0" y="1524"/>
                  </a:moveTo>
                  <a:lnTo>
                    <a:pt x="0" y="7620"/>
                  </a:lnTo>
                  <a:lnTo>
                    <a:pt x="1524" y="13716"/>
                  </a:lnTo>
                  <a:lnTo>
                    <a:pt x="30480" y="41148"/>
                  </a:lnTo>
                  <a:lnTo>
                    <a:pt x="50292" y="41148"/>
                  </a:lnTo>
                  <a:lnTo>
                    <a:pt x="60960" y="35052"/>
                  </a:lnTo>
                  <a:lnTo>
                    <a:pt x="65532" y="30480"/>
                  </a:lnTo>
                  <a:lnTo>
                    <a:pt x="71628" y="25908"/>
                  </a:lnTo>
                  <a:lnTo>
                    <a:pt x="77724" y="13716"/>
                  </a:lnTo>
                  <a:lnTo>
                    <a:pt x="79248" y="7620"/>
                  </a:lnTo>
                  <a:lnTo>
                    <a:pt x="79248" y="0"/>
                  </a:lnTo>
                </a:path>
              </a:pathLst>
            </a:custGeom>
            <a:ln w="9144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3" name="object 83"/>
            <p:cNvSpPr/>
            <p:nvPr/>
          </p:nvSpPr>
          <p:spPr>
            <a:xfrm>
              <a:off x="1164335" y="1540763"/>
              <a:ext cx="82550" cy="41275"/>
            </a:xfrm>
            <a:custGeom>
              <a:avLst/>
              <a:gdLst/>
              <a:ahLst/>
              <a:cxnLst/>
              <a:rect l="l" t="t" r="r" b="b"/>
              <a:pathLst>
                <a:path w="82550" h="41275">
                  <a:moveTo>
                    <a:pt x="0" y="1524"/>
                  </a:moveTo>
                  <a:lnTo>
                    <a:pt x="1524" y="7620"/>
                  </a:lnTo>
                  <a:lnTo>
                    <a:pt x="3048" y="13716"/>
                  </a:lnTo>
                  <a:lnTo>
                    <a:pt x="6096" y="21336"/>
                  </a:lnTo>
                  <a:lnTo>
                    <a:pt x="9144" y="25908"/>
                  </a:lnTo>
                  <a:lnTo>
                    <a:pt x="18288" y="35052"/>
                  </a:lnTo>
                  <a:lnTo>
                    <a:pt x="30480" y="41148"/>
                  </a:lnTo>
                  <a:lnTo>
                    <a:pt x="51816" y="41148"/>
                  </a:lnTo>
                  <a:lnTo>
                    <a:pt x="64008" y="35052"/>
                  </a:lnTo>
                  <a:lnTo>
                    <a:pt x="73152" y="25908"/>
                  </a:lnTo>
                  <a:lnTo>
                    <a:pt x="77724" y="19812"/>
                  </a:lnTo>
                  <a:lnTo>
                    <a:pt x="79248" y="13716"/>
                  </a:lnTo>
                  <a:lnTo>
                    <a:pt x="82296" y="7620"/>
                  </a:lnTo>
                  <a:lnTo>
                    <a:pt x="82296" y="0"/>
                  </a:lnTo>
                </a:path>
              </a:pathLst>
            </a:custGeom>
            <a:ln w="9144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4" name="object 84"/>
            <p:cNvSpPr/>
            <p:nvPr/>
          </p:nvSpPr>
          <p:spPr>
            <a:xfrm>
              <a:off x="1002791" y="1540763"/>
              <a:ext cx="82550" cy="41275"/>
            </a:xfrm>
            <a:custGeom>
              <a:avLst/>
              <a:gdLst/>
              <a:ahLst/>
              <a:cxnLst/>
              <a:rect l="l" t="t" r="r" b="b"/>
              <a:pathLst>
                <a:path w="82550" h="41275">
                  <a:moveTo>
                    <a:pt x="0" y="1524"/>
                  </a:moveTo>
                  <a:lnTo>
                    <a:pt x="0" y="7620"/>
                  </a:lnTo>
                  <a:lnTo>
                    <a:pt x="1524" y="13716"/>
                  </a:lnTo>
                  <a:lnTo>
                    <a:pt x="4572" y="21336"/>
                  </a:lnTo>
                  <a:lnTo>
                    <a:pt x="18288" y="35052"/>
                  </a:lnTo>
                  <a:lnTo>
                    <a:pt x="30480" y="41148"/>
                  </a:lnTo>
                  <a:lnTo>
                    <a:pt x="50292" y="41148"/>
                  </a:lnTo>
                  <a:lnTo>
                    <a:pt x="79248" y="13716"/>
                  </a:lnTo>
                  <a:lnTo>
                    <a:pt x="80772" y="7620"/>
                  </a:lnTo>
                  <a:lnTo>
                    <a:pt x="82296" y="0"/>
                  </a:lnTo>
                </a:path>
              </a:pathLst>
            </a:custGeom>
            <a:ln w="9144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5" name="object 85"/>
            <p:cNvSpPr/>
            <p:nvPr/>
          </p:nvSpPr>
          <p:spPr>
            <a:xfrm>
              <a:off x="1080515" y="1534668"/>
              <a:ext cx="88900" cy="0"/>
            </a:xfrm>
            <a:custGeom>
              <a:avLst/>
              <a:gdLst/>
              <a:ahLst/>
              <a:cxnLst/>
              <a:rect l="l" t="t" r="r" b="b"/>
              <a:pathLst>
                <a:path w="88900">
                  <a:moveTo>
                    <a:pt x="0" y="0"/>
                  </a:moveTo>
                  <a:lnTo>
                    <a:pt x="9143" y="0"/>
                  </a:lnTo>
                </a:path>
                <a:path w="88900">
                  <a:moveTo>
                    <a:pt x="79247" y="0"/>
                  </a:moveTo>
                  <a:lnTo>
                    <a:pt x="88391" y="0"/>
                  </a:lnTo>
                </a:path>
              </a:pathLst>
            </a:custGeom>
            <a:ln w="15239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6" name="object 86"/>
            <p:cNvSpPr/>
            <p:nvPr/>
          </p:nvSpPr>
          <p:spPr>
            <a:xfrm>
              <a:off x="1242060" y="1527048"/>
              <a:ext cx="9525" cy="15240"/>
            </a:xfrm>
            <a:custGeom>
              <a:avLst/>
              <a:gdLst/>
              <a:ahLst/>
              <a:cxnLst/>
              <a:rect l="l" t="t" r="r" b="b"/>
              <a:pathLst>
                <a:path w="9525" h="15240">
                  <a:moveTo>
                    <a:pt x="0" y="15239"/>
                  </a:moveTo>
                  <a:lnTo>
                    <a:pt x="9143" y="15239"/>
                  </a:lnTo>
                  <a:lnTo>
                    <a:pt x="9143" y="0"/>
                  </a:lnTo>
                  <a:lnTo>
                    <a:pt x="0" y="0"/>
                  </a:lnTo>
                  <a:lnTo>
                    <a:pt x="0" y="15239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7" name="object 87"/>
            <p:cNvSpPr/>
            <p:nvPr/>
          </p:nvSpPr>
          <p:spPr>
            <a:xfrm>
              <a:off x="1249679" y="1712975"/>
              <a:ext cx="79375" cy="0"/>
            </a:xfrm>
            <a:custGeom>
              <a:avLst/>
              <a:gdLst/>
              <a:ahLst/>
              <a:cxnLst/>
              <a:rect l="l" t="t" r="r" b="b"/>
              <a:pathLst>
                <a:path w="79375">
                  <a:moveTo>
                    <a:pt x="0" y="0"/>
                  </a:moveTo>
                  <a:lnTo>
                    <a:pt x="79248" y="0"/>
                  </a:lnTo>
                </a:path>
              </a:pathLst>
            </a:custGeom>
            <a:ln w="9144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88" name="object 88"/>
          <p:cNvSpPr/>
          <p:nvPr/>
        </p:nvSpPr>
        <p:spPr>
          <a:xfrm>
            <a:off x="1910708" y="1528572"/>
            <a:ext cx="239567" cy="135890"/>
          </a:xfrm>
          <a:custGeom>
            <a:avLst/>
            <a:gdLst/>
            <a:ahLst/>
            <a:cxnLst/>
            <a:rect l="l" t="t" r="r" b="b"/>
            <a:pathLst>
              <a:path w="104140" h="135889">
                <a:moveTo>
                  <a:pt x="51816" y="70103"/>
                </a:moveTo>
                <a:lnTo>
                  <a:pt x="51816" y="0"/>
                </a:lnTo>
              </a:path>
              <a:path w="104140" h="135889">
                <a:moveTo>
                  <a:pt x="12192" y="103632"/>
                </a:moveTo>
                <a:lnTo>
                  <a:pt x="91440" y="103632"/>
                </a:lnTo>
              </a:path>
              <a:path w="104140" h="135889">
                <a:moveTo>
                  <a:pt x="25908" y="135636"/>
                </a:moveTo>
                <a:lnTo>
                  <a:pt x="77724" y="135636"/>
                </a:lnTo>
              </a:path>
              <a:path w="104140" h="135889">
                <a:moveTo>
                  <a:pt x="0" y="70103"/>
                </a:moveTo>
                <a:lnTo>
                  <a:pt x="103632" y="70103"/>
                </a:lnTo>
              </a:path>
            </a:pathLst>
          </a:custGeom>
          <a:ln w="9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grpSp>
        <p:nvGrpSpPr>
          <p:cNvPr id="89" name="object 89"/>
          <p:cNvGrpSpPr/>
          <p:nvPr/>
        </p:nvGrpSpPr>
        <p:grpSpPr>
          <a:xfrm>
            <a:off x="2853790" y="1525525"/>
            <a:ext cx="210353" cy="129539"/>
            <a:chOff x="1240536" y="1525524"/>
            <a:chExt cx="91440" cy="129539"/>
          </a:xfrm>
        </p:grpSpPr>
        <p:sp>
          <p:nvSpPr>
            <p:cNvPr id="90" name="object 90"/>
            <p:cNvSpPr/>
            <p:nvPr/>
          </p:nvSpPr>
          <p:spPr>
            <a:xfrm>
              <a:off x="1245108" y="1539239"/>
              <a:ext cx="82550" cy="43180"/>
            </a:xfrm>
            <a:custGeom>
              <a:avLst/>
              <a:gdLst/>
              <a:ahLst/>
              <a:cxnLst/>
              <a:rect l="l" t="t" r="r" b="b"/>
              <a:pathLst>
                <a:path w="82550" h="43180">
                  <a:moveTo>
                    <a:pt x="0" y="1524"/>
                  </a:moveTo>
                  <a:lnTo>
                    <a:pt x="1524" y="7620"/>
                  </a:lnTo>
                  <a:lnTo>
                    <a:pt x="3048" y="13716"/>
                  </a:lnTo>
                  <a:lnTo>
                    <a:pt x="6096" y="21336"/>
                  </a:lnTo>
                  <a:lnTo>
                    <a:pt x="9144" y="25908"/>
                  </a:lnTo>
                  <a:lnTo>
                    <a:pt x="13716" y="32004"/>
                  </a:lnTo>
                  <a:lnTo>
                    <a:pt x="32004" y="41148"/>
                  </a:lnTo>
                  <a:lnTo>
                    <a:pt x="38100" y="42672"/>
                  </a:lnTo>
                  <a:lnTo>
                    <a:pt x="45719" y="42672"/>
                  </a:lnTo>
                  <a:lnTo>
                    <a:pt x="51816" y="41148"/>
                  </a:lnTo>
                  <a:lnTo>
                    <a:pt x="70104" y="32004"/>
                  </a:lnTo>
                  <a:lnTo>
                    <a:pt x="73152" y="25908"/>
                  </a:lnTo>
                  <a:lnTo>
                    <a:pt x="77724" y="19812"/>
                  </a:lnTo>
                  <a:lnTo>
                    <a:pt x="80772" y="13716"/>
                  </a:lnTo>
                  <a:lnTo>
                    <a:pt x="82296" y="7620"/>
                  </a:lnTo>
                  <a:lnTo>
                    <a:pt x="82296" y="0"/>
                  </a:lnTo>
                </a:path>
              </a:pathLst>
            </a:custGeom>
            <a:ln w="9144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1" name="object 91"/>
            <p:cNvSpPr/>
            <p:nvPr/>
          </p:nvSpPr>
          <p:spPr>
            <a:xfrm>
              <a:off x="1240536" y="1525524"/>
              <a:ext cx="9525" cy="15240"/>
            </a:xfrm>
            <a:custGeom>
              <a:avLst/>
              <a:gdLst/>
              <a:ahLst/>
              <a:cxnLst/>
              <a:rect l="l" t="t" r="r" b="b"/>
              <a:pathLst>
                <a:path w="9525" h="15240">
                  <a:moveTo>
                    <a:pt x="0" y="15239"/>
                  </a:moveTo>
                  <a:lnTo>
                    <a:pt x="9143" y="15239"/>
                  </a:lnTo>
                  <a:lnTo>
                    <a:pt x="9143" y="0"/>
                  </a:lnTo>
                  <a:lnTo>
                    <a:pt x="0" y="0"/>
                  </a:lnTo>
                  <a:lnTo>
                    <a:pt x="0" y="15239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2" name="object 92"/>
            <p:cNvSpPr/>
            <p:nvPr/>
          </p:nvSpPr>
          <p:spPr>
            <a:xfrm>
              <a:off x="1327404" y="1525524"/>
              <a:ext cx="0" cy="15240"/>
            </a:xfrm>
            <a:custGeom>
              <a:avLst/>
              <a:gdLst/>
              <a:ahLst/>
              <a:cxnLst/>
              <a:rect l="l" t="t" r="r" b="b"/>
              <a:pathLst>
                <a:path h="15240">
                  <a:moveTo>
                    <a:pt x="-4571" y="7619"/>
                  </a:moveTo>
                  <a:lnTo>
                    <a:pt x="4571" y="7619"/>
                  </a:lnTo>
                </a:path>
              </a:pathLst>
            </a:custGeom>
            <a:ln w="15239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3" name="object 93"/>
            <p:cNvSpPr/>
            <p:nvPr/>
          </p:nvSpPr>
          <p:spPr>
            <a:xfrm>
              <a:off x="1245108" y="1604771"/>
              <a:ext cx="82550" cy="41275"/>
            </a:xfrm>
            <a:custGeom>
              <a:avLst/>
              <a:gdLst/>
              <a:ahLst/>
              <a:cxnLst/>
              <a:rect l="l" t="t" r="r" b="b"/>
              <a:pathLst>
                <a:path w="82550" h="41275">
                  <a:moveTo>
                    <a:pt x="82296" y="39624"/>
                  </a:moveTo>
                  <a:lnTo>
                    <a:pt x="82296" y="33528"/>
                  </a:lnTo>
                  <a:lnTo>
                    <a:pt x="80772" y="27432"/>
                  </a:lnTo>
                  <a:lnTo>
                    <a:pt x="77724" y="19812"/>
                  </a:lnTo>
                  <a:lnTo>
                    <a:pt x="73152" y="15240"/>
                  </a:lnTo>
                  <a:lnTo>
                    <a:pt x="68580" y="9144"/>
                  </a:lnTo>
                  <a:lnTo>
                    <a:pt x="64008" y="6096"/>
                  </a:lnTo>
                  <a:lnTo>
                    <a:pt x="57912" y="3048"/>
                  </a:lnTo>
                  <a:lnTo>
                    <a:pt x="50292" y="0"/>
                  </a:lnTo>
                  <a:lnTo>
                    <a:pt x="32004" y="0"/>
                  </a:lnTo>
                  <a:lnTo>
                    <a:pt x="24384" y="3048"/>
                  </a:lnTo>
                  <a:lnTo>
                    <a:pt x="19812" y="6096"/>
                  </a:lnTo>
                  <a:lnTo>
                    <a:pt x="13716" y="9144"/>
                  </a:lnTo>
                  <a:lnTo>
                    <a:pt x="4572" y="21336"/>
                  </a:lnTo>
                  <a:lnTo>
                    <a:pt x="1524" y="33528"/>
                  </a:lnTo>
                  <a:lnTo>
                    <a:pt x="0" y="41148"/>
                  </a:lnTo>
                </a:path>
              </a:pathLst>
            </a:custGeom>
            <a:ln w="9144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4" name="object 94"/>
            <p:cNvSpPr/>
            <p:nvPr/>
          </p:nvSpPr>
          <p:spPr>
            <a:xfrm>
              <a:off x="1327404" y="1639824"/>
              <a:ext cx="0" cy="15240"/>
            </a:xfrm>
            <a:custGeom>
              <a:avLst/>
              <a:gdLst/>
              <a:ahLst/>
              <a:cxnLst/>
              <a:rect l="l" t="t" r="r" b="b"/>
              <a:pathLst>
                <a:path h="15239">
                  <a:moveTo>
                    <a:pt x="-4571" y="7619"/>
                  </a:moveTo>
                  <a:lnTo>
                    <a:pt x="4571" y="7619"/>
                  </a:lnTo>
                </a:path>
              </a:pathLst>
            </a:custGeom>
            <a:ln w="15239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95" name="object 95"/>
          <p:cNvSpPr/>
          <p:nvPr/>
        </p:nvSpPr>
        <p:spPr>
          <a:xfrm>
            <a:off x="2303366" y="1639824"/>
            <a:ext cx="0" cy="73660"/>
          </a:xfrm>
          <a:custGeom>
            <a:avLst/>
            <a:gdLst/>
            <a:ahLst/>
            <a:cxnLst/>
            <a:rect l="l" t="t" r="r" b="b"/>
            <a:pathLst>
              <a:path h="73660">
                <a:moveTo>
                  <a:pt x="0" y="0"/>
                </a:moveTo>
                <a:lnTo>
                  <a:pt x="0" y="73151"/>
                </a:lnTo>
              </a:path>
            </a:pathLst>
          </a:custGeom>
          <a:ln w="9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6" name="object 96"/>
          <p:cNvSpPr/>
          <p:nvPr/>
        </p:nvSpPr>
        <p:spPr>
          <a:xfrm>
            <a:off x="2029905" y="1528572"/>
            <a:ext cx="274628" cy="0"/>
          </a:xfrm>
          <a:custGeom>
            <a:avLst/>
            <a:gdLst/>
            <a:ahLst/>
            <a:cxnLst/>
            <a:rect l="l" t="t" r="r" b="b"/>
            <a:pathLst>
              <a:path w="119380">
                <a:moveTo>
                  <a:pt x="118872" y="0"/>
                </a:moveTo>
                <a:lnTo>
                  <a:pt x="0" y="0"/>
                </a:lnTo>
              </a:path>
            </a:pathLst>
          </a:custGeom>
          <a:ln w="9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grpSp>
        <p:nvGrpSpPr>
          <p:cNvPr id="97" name="object 97"/>
          <p:cNvGrpSpPr/>
          <p:nvPr/>
        </p:nvGrpSpPr>
        <p:grpSpPr>
          <a:xfrm>
            <a:off x="4035275" y="1368553"/>
            <a:ext cx="743540" cy="323215"/>
            <a:chOff x="1754124" y="1368552"/>
            <a:chExt cx="323215" cy="323215"/>
          </a:xfrm>
        </p:grpSpPr>
        <p:sp>
          <p:nvSpPr>
            <p:cNvPr id="98" name="object 98"/>
            <p:cNvSpPr/>
            <p:nvPr/>
          </p:nvSpPr>
          <p:spPr>
            <a:xfrm>
              <a:off x="1761744" y="1376172"/>
              <a:ext cx="307975" cy="307975"/>
            </a:xfrm>
            <a:custGeom>
              <a:avLst/>
              <a:gdLst/>
              <a:ahLst/>
              <a:cxnLst/>
              <a:rect l="l" t="t" r="r" b="b"/>
              <a:pathLst>
                <a:path w="307975" h="307975">
                  <a:moveTo>
                    <a:pt x="0" y="153924"/>
                  </a:moveTo>
                  <a:lnTo>
                    <a:pt x="7815" y="105143"/>
                  </a:lnTo>
                  <a:lnTo>
                    <a:pt x="29602" y="62874"/>
                  </a:lnTo>
                  <a:lnTo>
                    <a:pt x="62874" y="29602"/>
                  </a:lnTo>
                  <a:lnTo>
                    <a:pt x="105143" y="7815"/>
                  </a:lnTo>
                  <a:lnTo>
                    <a:pt x="153924" y="0"/>
                  </a:lnTo>
                  <a:lnTo>
                    <a:pt x="202704" y="7815"/>
                  </a:lnTo>
                  <a:lnTo>
                    <a:pt x="244973" y="29602"/>
                  </a:lnTo>
                  <a:lnTo>
                    <a:pt x="278245" y="62874"/>
                  </a:lnTo>
                  <a:lnTo>
                    <a:pt x="300032" y="105143"/>
                  </a:lnTo>
                  <a:lnTo>
                    <a:pt x="307848" y="153924"/>
                  </a:lnTo>
                  <a:lnTo>
                    <a:pt x="300032" y="202704"/>
                  </a:lnTo>
                  <a:lnTo>
                    <a:pt x="278245" y="244973"/>
                  </a:lnTo>
                  <a:lnTo>
                    <a:pt x="244973" y="278245"/>
                  </a:lnTo>
                  <a:lnTo>
                    <a:pt x="202704" y="300032"/>
                  </a:lnTo>
                  <a:lnTo>
                    <a:pt x="153924" y="307848"/>
                  </a:lnTo>
                  <a:lnTo>
                    <a:pt x="105143" y="300032"/>
                  </a:lnTo>
                  <a:lnTo>
                    <a:pt x="62874" y="278245"/>
                  </a:lnTo>
                  <a:lnTo>
                    <a:pt x="29602" y="244973"/>
                  </a:lnTo>
                  <a:lnTo>
                    <a:pt x="7815" y="202704"/>
                  </a:lnTo>
                  <a:lnTo>
                    <a:pt x="0" y="153924"/>
                  </a:lnTo>
                </a:path>
              </a:pathLst>
            </a:custGeom>
            <a:ln w="1524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99" name="object 99"/>
            <p:cNvPicPr/>
            <p:nvPr/>
          </p:nvPicPr>
          <p:blipFill>
            <a:blip r:embed="rId13" cstate="print"/>
            <a:stretch>
              <a:fillRect/>
            </a:stretch>
          </p:blipFill>
          <p:spPr>
            <a:xfrm>
              <a:off x="1816608" y="1484376"/>
              <a:ext cx="196596" cy="88392"/>
            </a:xfrm>
            <a:prstGeom prst="rect">
              <a:avLst/>
            </a:prstGeom>
          </p:spPr>
        </p:pic>
      </p:grpSp>
      <p:grpSp>
        <p:nvGrpSpPr>
          <p:cNvPr id="100" name="object 100"/>
          <p:cNvGrpSpPr/>
          <p:nvPr/>
        </p:nvGrpSpPr>
        <p:grpSpPr>
          <a:xfrm>
            <a:off x="5279862" y="2240280"/>
            <a:ext cx="1431570" cy="304800"/>
            <a:chOff x="2295144" y="2240280"/>
            <a:chExt cx="622300" cy="304800"/>
          </a:xfrm>
        </p:grpSpPr>
        <p:pic>
          <p:nvPicPr>
            <p:cNvPr id="101" name="object 101"/>
            <p:cNvPicPr/>
            <p:nvPr/>
          </p:nvPicPr>
          <p:blipFill>
            <a:blip r:embed="rId14" cstate="print"/>
            <a:stretch>
              <a:fillRect/>
            </a:stretch>
          </p:blipFill>
          <p:spPr>
            <a:xfrm>
              <a:off x="2295144" y="2240280"/>
              <a:ext cx="621791" cy="252983"/>
            </a:xfrm>
            <a:prstGeom prst="rect">
              <a:avLst/>
            </a:prstGeom>
          </p:spPr>
        </p:pic>
        <p:pic>
          <p:nvPicPr>
            <p:cNvPr id="102" name="object 102"/>
            <p:cNvPicPr/>
            <p:nvPr/>
          </p:nvPicPr>
          <p:blipFill>
            <a:blip r:embed="rId15" cstate="print"/>
            <a:stretch>
              <a:fillRect/>
            </a:stretch>
          </p:blipFill>
          <p:spPr>
            <a:xfrm>
              <a:off x="2490215" y="2348484"/>
              <a:ext cx="231648" cy="196595"/>
            </a:xfrm>
            <a:prstGeom prst="rect">
              <a:avLst/>
            </a:prstGeom>
          </p:spPr>
        </p:pic>
      </p:grpSp>
      <p:sp>
        <p:nvSpPr>
          <p:cNvPr id="103" name="object 103"/>
          <p:cNvSpPr/>
          <p:nvPr/>
        </p:nvSpPr>
        <p:spPr>
          <a:xfrm>
            <a:off x="1444422" y="9413748"/>
            <a:ext cx="15051933" cy="9525"/>
          </a:xfrm>
          <a:custGeom>
            <a:avLst/>
            <a:gdLst/>
            <a:ahLst/>
            <a:cxnLst/>
            <a:rect l="l" t="t" r="r" b="b"/>
            <a:pathLst>
              <a:path w="6543040" h="9525">
                <a:moveTo>
                  <a:pt x="6542531" y="9144"/>
                </a:moveTo>
                <a:lnTo>
                  <a:pt x="0" y="9144"/>
                </a:lnTo>
                <a:lnTo>
                  <a:pt x="0" y="0"/>
                </a:lnTo>
                <a:lnTo>
                  <a:pt x="6542531" y="0"/>
                </a:lnTo>
                <a:lnTo>
                  <a:pt x="6542531" y="9144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4" name="object 104"/>
          <p:cNvSpPr txBox="1"/>
          <p:nvPr/>
        </p:nvSpPr>
        <p:spPr>
          <a:xfrm>
            <a:off x="16290754" y="349008"/>
            <a:ext cx="192824" cy="135935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sz="800" spc="10" dirty="0">
                <a:latin typeface="Microsoft Sans Serif"/>
                <a:cs typeface="Microsoft Sans Serif"/>
              </a:rPr>
              <a:t>3</a:t>
            </a:r>
            <a:endParaRPr sz="800">
              <a:latin typeface="Microsoft Sans Serif"/>
              <a:cs typeface="Microsoft Sans Serif"/>
            </a:endParaRPr>
          </a:p>
        </p:txBody>
      </p:sp>
      <p:sp>
        <p:nvSpPr>
          <p:cNvPr id="105" name="object 105"/>
          <p:cNvSpPr txBox="1"/>
          <p:nvPr/>
        </p:nvSpPr>
        <p:spPr>
          <a:xfrm>
            <a:off x="1415217" y="603743"/>
            <a:ext cx="7188525" cy="319831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 marR="5080" indent="154940">
              <a:lnSpc>
                <a:spcPct val="133300"/>
              </a:lnSpc>
              <a:spcBef>
                <a:spcPts val="100"/>
              </a:spcBef>
            </a:pPr>
            <a:r>
              <a:rPr sz="750" spc="25" dirty="0">
                <a:latin typeface="Microsoft Sans Serif"/>
                <a:cs typeface="Microsoft Sans Serif"/>
              </a:rPr>
              <a:t>Proporcionar</a:t>
            </a:r>
            <a:r>
              <a:rPr sz="750" spc="-5" dirty="0">
                <a:latin typeface="Microsoft Sans Serif"/>
                <a:cs typeface="Microsoft Sans Serif"/>
              </a:rPr>
              <a:t> </a:t>
            </a:r>
            <a:r>
              <a:rPr sz="750" spc="30" dirty="0">
                <a:latin typeface="Microsoft Sans Serif"/>
                <a:cs typeface="Microsoft Sans Serif"/>
              </a:rPr>
              <a:t>una</a:t>
            </a:r>
            <a:r>
              <a:rPr sz="750" dirty="0">
                <a:latin typeface="Microsoft Sans Serif"/>
                <a:cs typeface="Microsoft Sans Serif"/>
              </a:rPr>
              <a:t> </a:t>
            </a:r>
            <a:r>
              <a:rPr sz="750" spc="15" dirty="0">
                <a:latin typeface="Microsoft Sans Serif"/>
                <a:cs typeface="Microsoft Sans Serif"/>
              </a:rPr>
              <a:t>resistencia</a:t>
            </a:r>
            <a:r>
              <a:rPr sz="750" spc="-5" dirty="0">
                <a:latin typeface="Microsoft Sans Serif"/>
                <a:cs typeface="Microsoft Sans Serif"/>
              </a:rPr>
              <a:t> </a:t>
            </a:r>
            <a:r>
              <a:rPr sz="750" spc="35" dirty="0">
                <a:latin typeface="Microsoft Sans Serif"/>
                <a:cs typeface="Microsoft Sans Serif"/>
              </a:rPr>
              <a:t>limitadora</a:t>
            </a:r>
            <a:r>
              <a:rPr sz="750" dirty="0">
                <a:latin typeface="Microsoft Sans Serif"/>
                <a:cs typeface="Microsoft Sans Serif"/>
              </a:rPr>
              <a:t> </a:t>
            </a:r>
            <a:r>
              <a:rPr sz="750" spc="25" dirty="0">
                <a:latin typeface="Microsoft Sans Serif"/>
                <a:cs typeface="Microsoft Sans Serif"/>
              </a:rPr>
              <a:t>de</a:t>
            </a:r>
            <a:r>
              <a:rPr sz="750" dirty="0">
                <a:latin typeface="Microsoft Sans Serif"/>
                <a:cs typeface="Microsoft Sans Serif"/>
              </a:rPr>
              <a:t> </a:t>
            </a:r>
            <a:r>
              <a:rPr sz="750" spc="30" dirty="0">
                <a:latin typeface="Microsoft Sans Serif"/>
                <a:cs typeface="Microsoft Sans Serif"/>
              </a:rPr>
              <a:t>corriente</a:t>
            </a:r>
            <a:r>
              <a:rPr sz="750" spc="-5" dirty="0">
                <a:latin typeface="Microsoft Sans Serif"/>
                <a:cs typeface="Microsoft Sans Serif"/>
              </a:rPr>
              <a:t> </a:t>
            </a:r>
            <a:r>
              <a:rPr sz="750" spc="25" dirty="0">
                <a:latin typeface="Microsoft Sans Serif"/>
                <a:cs typeface="Microsoft Sans Serif"/>
              </a:rPr>
              <a:t>para</a:t>
            </a:r>
            <a:r>
              <a:rPr sz="750" dirty="0">
                <a:latin typeface="Microsoft Sans Serif"/>
                <a:cs typeface="Microsoft Sans Serif"/>
              </a:rPr>
              <a:t> </a:t>
            </a:r>
            <a:r>
              <a:rPr sz="750" spc="5" dirty="0">
                <a:latin typeface="Microsoft Sans Serif"/>
                <a:cs typeface="Microsoft Sans Serif"/>
              </a:rPr>
              <a:t>cada</a:t>
            </a:r>
            <a:r>
              <a:rPr sz="750" spc="-5" dirty="0">
                <a:latin typeface="Microsoft Sans Serif"/>
                <a:cs typeface="Microsoft Sans Serif"/>
              </a:rPr>
              <a:t> </a:t>
            </a:r>
            <a:r>
              <a:rPr sz="750" spc="-50" dirty="0">
                <a:latin typeface="Microsoft Sans Serif"/>
                <a:cs typeface="Microsoft Sans Serif"/>
              </a:rPr>
              <a:t>VT </a:t>
            </a:r>
            <a:r>
              <a:rPr sz="750" spc="-185" dirty="0">
                <a:latin typeface="Microsoft Sans Serif"/>
                <a:cs typeface="Microsoft Sans Serif"/>
              </a:rPr>
              <a:t> </a:t>
            </a:r>
            <a:r>
              <a:rPr sz="750" spc="20" dirty="0">
                <a:latin typeface="Microsoft Sans Serif"/>
                <a:cs typeface="Microsoft Sans Serif"/>
              </a:rPr>
              <a:t>soluciona </a:t>
            </a:r>
            <a:r>
              <a:rPr sz="750" spc="10" dirty="0">
                <a:latin typeface="Microsoft Sans Serif"/>
                <a:cs typeface="Microsoft Sans Serif"/>
              </a:rPr>
              <a:t>este </a:t>
            </a:r>
            <a:r>
              <a:rPr sz="750" spc="30" dirty="0">
                <a:latin typeface="Microsoft Sans Serif"/>
                <a:cs typeface="Microsoft Sans Serif"/>
              </a:rPr>
              <a:t>problema, eliminando </a:t>
            </a:r>
            <a:r>
              <a:rPr sz="750" dirty="0">
                <a:latin typeface="Microsoft Sans Serif"/>
                <a:cs typeface="Microsoft Sans Serif"/>
              </a:rPr>
              <a:t>así </a:t>
            </a:r>
            <a:r>
              <a:rPr sz="750" spc="10" dirty="0">
                <a:latin typeface="Microsoft Sans Serif"/>
                <a:cs typeface="Microsoft Sans Serif"/>
              </a:rPr>
              <a:t>la </a:t>
            </a:r>
            <a:r>
              <a:rPr sz="750" spc="20" dirty="0">
                <a:latin typeface="Microsoft Sans Serif"/>
                <a:cs typeface="Microsoft Sans Serif"/>
              </a:rPr>
              <a:t>falla </a:t>
            </a:r>
            <a:r>
              <a:rPr sz="750" spc="25" dirty="0">
                <a:latin typeface="Microsoft Sans Serif"/>
                <a:cs typeface="Microsoft Sans Serif"/>
              </a:rPr>
              <a:t>de </a:t>
            </a:r>
            <a:r>
              <a:rPr sz="750" spc="45" dirty="0">
                <a:latin typeface="Microsoft Sans Serif"/>
                <a:cs typeface="Microsoft Sans Serif"/>
              </a:rPr>
              <a:t>modo </a:t>
            </a:r>
            <a:r>
              <a:rPr sz="750" spc="35" dirty="0">
                <a:latin typeface="Microsoft Sans Serif"/>
                <a:cs typeface="Microsoft Sans Serif"/>
              </a:rPr>
              <a:t>común </a:t>
            </a:r>
            <a:r>
              <a:rPr sz="750" spc="25" dirty="0">
                <a:latin typeface="Microsoft Sans Serif"/>
                <a:cs typeface="Microsoft Sans Serif"/>
              </a:rPr>
              <a:t>de </a:t>
            </a:r>
            <a:r>
              <a:rPr sz="750" spc="30" dirty="0">
                <a:latin typeface="Microsoft Sans Serif"/>
                <a:cs typeface="Microsoft Sans Serif"/>
              </a:rPr>
              <a:t> </a:t>
            </a:r>
            <a:r>
              <a:rPr sz="750" spc="25" dirty="0">
                <a:latin typeface="Microsoft Sans Serif"/>
                <a:cs typeface="Microsoft Sans Serif"/>
              </a:rPr>
              <a:t>ambos </a:t>
            </a:r>
            <a:r>
              <a:rPr sz="750" spc="20" dirty="0">
                <a:latin typeface="Microsoft Sans Serif"/>
                <a:cs typeface="Microsoft Sans Serif"/>
              </a:rPr>
              <a:t>circuitos </a:t>
            </a:r>
            <a:r>
              <a:rPr sz="750" spc="-35" dirty="0">
                <a:latin typeface="Microsoft Sans Serif"/>
                <a:cs typeface="Microsoft Sans Serif"/>
              </a:rPr>
              <a:t>VT. </a:t>
            </a:r>
            <a:r>
              <a:rPr sz="750" spc="-15" dirty="0">
                <a:latin typeface="Microsoft Sans Serif"/>
                <a:cs typeface="Microsoft Sans Serif"/>
              </a:rPr>
              <a:t>La </a:t>
            </a:r>
            <a:r>
              <a:rPr sz="750" spc="35" dirty="0">
                <a:latin typeface="Microsoft Sans Serif"/>
                <a:cs typeface="Microsoft Sans Serif"/>
              </a:rPr>
              <a:t>figura </a:t>
            </a:r>
            <a:r>
              <a:rPr sz="750" spc="10" dirty="0">
                <a:latin typeface="Microsoft Sans Serif"/>
                <a:cs typeface="Microsoft Sans Serif"/>
              </a:rPr>
              <a:t>4 </a:t>
            </a:r>
            <a:r>
              <a:rPr sz="750" spc="30" dirty="0">
                <a:latin typeface="Microsoft Sans Serif"/>
                <a:cs typeface="Microsoft Sans Serif"/>
              </a:rPr>
              <a:t>muestra </a:t>
            </a:r>
            <a:r>
              <a:rPr sz="750" spc="10" dirty="0">
                <a:latin typeface="Microsoft Sans Serif"/>
                <a:cs typeface="Microsoft Sans Serif"/>
              </a:rPr>
              <a:t>la </a:t>
            </a:r>
            <a:r>
              <a:rPr sz="750" spc="20" dirty="0">
                <a:latin typeface="Microsoft Sans Serif"/>
                <a:cs typeface="Microsoft Sans Serif"/>
              </a:rPr>
              <a:t>disposición del </a:t>
            </a:r>
            <a:r>
              <a:rPr sz="750" spc="25" dirty="0">
                <a:latin typeface="Microsoft Sans Serif"/>
                <a:cs typeface="Microsoft Sans Serif"/>
              </a:rPr>
              <a:t>circuito </a:t>
            </a:r>
            <a:r>
              <a:rPr sz="750" spc="30" dirty="0">
                <a:latin typeface="Microsoft Sans Serif"/>
                <a:cs typeface="Microsoft Sans Serif"/>
              </a:rPr>
              <a:t> </a:t>
            </a:r>
            <a:r>
              <a:rPr sz="750" spc="25" dirty="0">
                <a:latin typeface="Microsoft Sans Serif"/>
                <a:cs typeface="Microsoft Sans Serif"/>
              </a:rPr>
              <a:t>sugerida</a:t>
            </a:r>
            <a:r>
              <a:rPr sz="750" spc="-10" dirty="0">
                <a:latin typeface="Microsoft Sans Serif"/>
                <a:cs typeface="Microsoft Sans Serif"/>
              </a:rPr>
              <a:t> </a:t>
            </a:r>
            <a:r>
              <a:rPr sz="750" spc="25" dirty="0">
                <a:latin typeface="Microsoft Sans Serif"/>
                <a:cs typeface="Microsoft Sans Serif"/>
              </a:rPr>
              <a:t>para</a:t>
            </a:r>
            <a:r>
              <a:rPr sz="750" spc="-5" dirty="0">
                <a:latin typeface="Microsoft Sans Serif"/>
                <a:cs typeface="Microsoft Sans Serif"/>
              </a:rPr>
              <a:t> </a:t>
            </a:r>
            <a:r>
              <a:rPr sz="750" spc="10" dirty="0">
                <a:latin typeface="Microsoft Sans Serif"/>
                <a:cs typeface="Microsoft Sans Serif"/>
              </a:rPr>
              <a:t>esta</a:t>
            </a:r>
            <a:r>
              <a:rPr sz="750" spc="-5" dirty="0">
                <a:latin typeface="Microsoft Sans Serif"/>
                <a:cs typeface="Microsoft Sans Serif"/>
              </a:rPr>
              <a:t> </a:t>
            </a:r>
            <a:r>
              <a:rPr sz="750" spc="15" dirty="0">
                <a:latin typeface="Microsoft Sans Serif"/>
                <a:cs typeface="Microsoft Sans Serif"/>
              </a:rPr>
              <a:t>solución.</a:t>
            </a:r>
            <a:endParaRPr sz="750">
              <a:latin typeface="Microsoft Sans Serif"/>
              <a:cs typeface="Microsoft Sans Serif"/>
            </a:endParaRPr>
          </a:p>
        </p:txBody>
      </p:sp>
      <p:sp>
        <p:nvSpPr>
          <p:cNvPr id="106" name="object 106"/>
          <p:cNvSpPr txBox="1"/>
          <p:nvPr/>
        </p:nvSpPr>
        <p:spPr>
          <a:xfrm>
            <a:off x="1415188" y="3175479"/>
            <a:ext cx="7417868" cy="2411942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sz="600" spc="-5" dirty="0">
                <a:latin typeface="Microsoft Sans Serif"/>
                <a:cs typeface="Microsoft Sans Serif"/>
              </a:rPr>
              <a:t>Fig. </a:t>
            </a:r>
            <a:r>
              <a:rPr sz="600" dirty="0">
                <a:latin typeface="Microsoft Sans Serif"/>
                <a:cs typeface="Microsoft Sans Serif"/>
              </a:rPr>
              <a:t>4.</a:t>
            </a:r>
            <a:r>
              <a:rPr sz="600" spc="-5" dirty="0">
                <a:latin typeface="Microsoft Sans Serif"/>
                <a:cs typeface="Microsoft Sans Serif"/>
              </a:rPr>
              <a:t> </a:t>
            </a:r>
            <a:r>
              <a:rPr sz="600" spc="15" dirty="0">
                <a:latin typeface="Microsoft Sans Serif"/>
                <a:cs typeface="Microsoft Sans Serif"/>
              </a:rPr>
              <a:t>Una</a:t>
            </a:r>
            <a:r>
              <a:rPr sz="600" spc="-5" dirty="0">
                <a:latin typeface="Microsoft Sans Serif"/>
                <a:cs typeface="Microsoft Sans Serif"/>
              </a:rPr>
              <a:t> </a:t>
            </a:r>
            <a:r>
              <a:rPr sz="600" spc="10" dirty="0">
                <a:latin typeface="Microsoft Sans Serif"/>
                <a:cs typeface="Microsoft Sans Serif"/>
              </a:rPr>
              <a:t>resistencia</a:t>
            </a:r>
            <a:r>
              <a:rPr sz="600" spc="-5" dirty="0">
                <a:latin typeface="Microsoft Sans Serif"/>
                <a:cs typeface="Microsoft Sans Serif"/>
              </a:rPr>
              <a:t> </a:t>
            </a:r>
            <a:r>
              <a:rPr sz="600" spc="25" dirty="0">
                <a:latin typeface="Microsoft Sans Serif"/>
                <a:cs typeface="Microsoft Sans Serif"/>
              </a:rPr>
              <a:t>limitadora</a:t>
            </a:r>
            <a:r>
              <a:rPr sz="600" spc="-5" dirty="0">
                <a:latin typeface="Microsoft Sans Serif"/>
                <a:cs typeface="Microsoft Sans Serif"/>
              </a:rPr>
              <a:t> </a:t>
            </a:r>
            <a:r>
              <a:rPr sz="600" spc="20" dirty="0">
                <a:latin typeface="Microsoft Sans Serif"/>
                <a:cs typeface="Microsoft Sans Serif"/>
              </a:rPr>
              <a:t>de</a:t>
            </a:r>
            <a:r>
              <a:rPr sz="600" spc="-5" dirty="0">
                <a:latin typeface="Microsoft Sans Serif"/>
                <a:cs typeface="Microsoft Sans Serif"/>
              </a:rPr>
              <a:t> </a:t>
            </a:r>
            <a:r>
              <a:rPr sz="600" spc="25" dirty="0">
                <a:latin typeface="Microsoft Sans Serif"/>
                <a:cs typeface="Microsoft Sans Serif"/>
              </a:rPr>
              <a:t>corriente</a:t>
            </a:r>
            <a:r>
              <a:rPr sz="600" spc="-5" dirty="0">
                <a:latin typeface="Microsoft Sans Serif"/>
                <a:cs typeface="Microsoft Sans Serif"/>
              </a:rPr>
              <a:t> </a:t>
            </a:r>
            <a:r>
              <a:rPr sz="600" spc="35" dirty="0">
                <a:latin typeface="Microsoft Sans Serif"/>
                <a:cs typeface="Microsoft Sans Serif"/>
              </a:rPr>
              <a:t>por</a:t>
            </a:r>
            <a:r>
              <a:rPr sz="600" spc="-5" dirty="0">
                <a:latin typeface="Microsoft Sans Serif"/>
                <a:cs typeface="Microsoft Sans Serif"/>
              </a:rPr>
              <a:t> </a:t>
            </a:r>
            <a:r>
              <a:rPr sz="600" spc="-40" dirty="0">
                <a:latin typeface="Microsoft Sans Serif"/>
                <a:cs typeface="Microsoft Sans Serif"/>
              </a:rPr>
              <a:t>VT</a:t>
            </a:r>
            <a:endParaRPr sz="600">
              <a:latin typeface="Microsoft Sans Serif"/>
              <a:cs typeface="Microsoft Sans Serif"/>
            </a:endParaRPr>
          </a:p>
          <a:p>
            <a:pPr marL="12700" marR="5080" indent="154940">
              <a:lnSpc>
                <a:spcPct val="133600"/>
              </a:lnSpc>
              <a:spcBef>
                <a:spcPts val="520"/>
              </a:spcBef>
            </a:pPr>
            <a:r>
              <a:rPr sz="750" spc="15" dirty="0">
                <a:latin typeface="Microsoft Sans Serif"/>
                <a:cs typeface="Microsoft Sans Serif"/>
              </a:rPr>
              <a:t>Cuando </a:t>
            </a:r>
            <a:r>
              <a:rPr sz="750" spc="10" dirty="0">
                <a:latin typeface="Microsoft Sans Serif"/>
                <a:cs typeface="Microsoft Sans Serif"/>
              </a:rPr>
              <a:t>los </a:t>
            </a:r>
            <a:r>
              <a:rPr sz="750" spc="20" dirty="0">
                <a:latin typeface="Microsoft Sans Serif"/>
                <a:cs typeface="Microsoft Sans Serif"/>
              </a:rPr>
              <a:t>fabricantes </a:t>
            </a:r>
            <a:r>
              <a:rPr sz="750" spc="35" dirty="0">
                <a:latin typeface="Microsoft Sans Serif"/>
                <a:cs typeface="Microsoft Sans Serif"/>
              </a:rPr>
              <a:t>proporcionan </a:t>
            </a:r>
            <a:r>
              <a:rPr sz="750" spc="10" dirty="0">
                <a:latin typeface="Microsoft Sans Serif"/>
                <a:cs typeface="Microsoft Sans Serif"/>
              </a:rPr>
              <a:t>esta </a:t>
            </a:r>
            <a:r>
              <a:rPr sz="750" spc="15" dirty="0">
                <a:latin typeface="Microsoft Sans Serif"/>
                <a:cs typeface="Microsoft Sans Serif"/>
              </a:rPr>
              <a:t>disposición, </a:t>
            </a:r>
            <a:r>
              <a:rPr sz="750" spc="-5" dirty="0">
                <a:latin typeface="Microsoft Sans Serif"/>
                <a:cs typeface="Microsoft Sans Serif"/>
              </a:rPr>
              <a:t>se </a:t>
            </a:r>
            <a:r>
              <a:rPr sz="750" spc="30" dirty="0">
                <a:latin typeface="Microsoft Sans Serif"/>
                <a:cs typeface="Microsoft Sans Serif"/>
              </a:rPr>
              <a:t>minimiza </a:t>
            </a:r>
            <a:r>
              <a:rPr sz="750" spc="35" dirty="0">
                <a:latin typeface="Microsoft Sans Serif"/>
                <a:cs typeface="Microsoft Sans Serif"/>
              </a:rPr>
              <a:t> </a:t>
            </a:r>
            <a:r>
              <a:rPr sz="750" spc="10" dirty="0">
                <a:latin typeface="Microsoft Sans Serif"/>
                <a:cs typeface="Microsoft Sans Serif"/>
              </a:rPr>
              <a:t>el </a:t>
            </a:r>
            <a:r>
              <a:rPr sz="750" spc="25" dirty="0">
                <a:latin typeface="Microsoft Sans Serif"/>
                <a:cs typeface="Microsoft Sans Serif"/>
              </a:rPr>
              <a:t>potencial de </a:t>
            </a:r>
            <a:r>
              <a:rPr sz="750" dirty="0">
                <a:latin typeface="Microsoft Sans Serif"/>
                <a:cs typeface="Microsoft Sans Serif"/>
              </a:rPr>
              <a:t>las </a:t>
            </a:r>
            <a:r>
              <a:rPr sz="750" spc="15" dirty="0">
                <a:latin typeface="Microsoft Sans Serif"/>
                <a:cs typeface="Microsoft Sans Serif"/>
              </a:rPr>
              <a:t>condiciones </a:t>
            </a:r>
            <a:r>
              <a:rPr sz="750" spc="20" dirty="0">
                <a:latin typeface="Microsoft Sans Serif"/>
                <a:cs typeface="Microsoft Sans Serif"/>
              </a:rPr>
              <a:t>mencionadas </a:t>
            </a:r>
            <a:r>
              <a:rPr sz="750" spc="35" dirty="0">
                <a:latin typeface="Microsoft Sans Serif"/>
                <a:cs typeface="Microsoft Sans Serif"/>
              </a:rPr>
              <a:t>anteriormente </a:t>
            </a:r>
            <a:r>
              <a:rPr sz="750" spc="5" dirty="0">
                <a:latin typeface="Microsoft Sans Serif"/>
                <a:cs typeface="Microsoft Sans Serif"/>
              </a:rPr>
              <a:t>y </a:t>
            </a:r>
            <a:r>
              <a:rPr sz="750" spc="10" dirty="0">
                <a:latin typeface="Microsoft Sans Serif"/>
                <a:cs typeface="Microsoft Sans Serif"/>
              </a:rPr>
              <a:t>el </a:t>
            </a:r>
            <a:r>
              <a:rPr sz="750" spc="20" dirty="0">
                <a:latin typeface="Microsoft Sans Serif"/>
                <a:cs typeface="Microsoft Sans Serif"/>
              </a:rPr>
              <a:t>relé </a:t>
            </a:r>
            <a:r>
              <a:rPr sz="750" spc="25" dirty="0">
                <a:latin typeface="Microsoft Sans Serif"/>
                <a:cs typeface="Microsoft Sans Serif"/>
              </a:rPr>
              <a:t>de </a:t>
            </a:r>
            <a:r>
              <a:rPr sz="750" spc="-185" dirty="0">
                <a:latin typeface="Microsoft Sans Serif"/>
                <a:cs typeface="Microsoft Sans Serif"/>
              </a:rPr>
              <a:t> </a:t>
            </a:r>
            <a:r>
              <a:rPr sz="750" spc="30" dirty="0">
                <a:latin typeface="Microsoft Sans Serif"/>
                <a:cs typeface="Microsoft Sans Serif"/>
              </a:rPr>
              <a:t>equilibrio</a:t>
            </a:r>
            <a:r>
              <a:rPr sz="750" dirty="0">
                <a:latin typeface="Microsoft Sans Serif"/>
                <a:cs typeface="Microsoft Sans Serif"/>
              </a:rPr>
              <a:t> </a:t>
            </a:r>
            <a:r>
              <a:rPr sz="750" spc="25" dirty="0">
                <a:latin typeface="Microsoft Sans Serif"/>
                <a:cs typeface="Microsoft Sans Serif"/>
              </a:rPr>
              <a:t>de</a:t>
            </a:r>
            <a:r>
              <a:rPr sz="750" dirty="0">
                <a:latin typeface="Microsoft Sans Serif"/>
                <a:cs typeface="Microsoft Sans Serif"/>
              </a:rPr>
              <a:t> </a:t>
            </a:r>
            <a:r>
              <a:rPr sz="750" spc="20" dirty="0">
                <a:latin typeface="Microsoft Sans Serif"/>
                <a:cs typeface="Microsoft Sans Serif"/>
              </a:rPr>
              <a:t>voltaje</a:t>
            </a:r>
            <a:r>
              <a:rPr sz="750" dirty="0">
                <a:latin typeface="Microsoft Sans Serif"/>
                <a:cs typeface="Microsoft Sans Serif"/>
              </a:rPr>
              <a:t> </a:t>
            </a:r>
            <a:r>
              <a:rPr sz="750" spc="25" dirty="0">
                <a:latin typeface="Microsoft Sans Serif"/>
                <a:cs typeface="Microsoft Sans Serif"/>
              </a:rPr>
              <a:t>funciona</a:t>
            </a:r>
            <a:r>
              <a:rPr sz="750" spc="5" dirty="0">
                <a:latin typeface="Microsoft Sans Serif"/>
                <a:cs typeface="Microsoft Sans Serif"/>
              </a:rPr>
              <a:t> </a:t>
            </a:r>
            <a:r>
              <a:rPr sz="750" spc="20" dirty="0">
                <a:latin typeface="Microsoft Sans Serif"/>
                <a:cs typeface="Microsoft Sans Serif"/>
              </a:rPr>
              <a:t>adecuadamente.</a:t>
            </a:r>
            <a:r>
              <a:rPr sz="750" dirty="0">
                <a:latin typeface="Microsoft Sans Serif"/>
                <a:cs typeface="Microsoft Sans Serif"/>
              </a:rPr>
              <a:t> </a:t>
            </a:r>
            <a:r>
              <a:rPr sz="750" spc="-35" dirty="0">
                <a:latin typeface="Microsoft Sans Serif"/>
                <a:cs typeface="Microsoft Sans Serif"/>
              </a:rPr>
              <a:t>El</a:t>
            </a:r>
            <a:r>
              <a:rPr sz="750" dirty="0">
                <a:latin typeface="Microsoft Sans Serif"/>
                <a:cs typeface="Microsoft Sans Serif"/>
              </a:rPr>
              <a:t> </a:t>
            </a:r>
            <a:r>
              <a:rPr sz="750" spc="20" dirty="0">
                <a:latin typeface="Microsoft Sans Serif"/>
                <a:cs typeface="Microsoft Sans Serif"/>
              </a:rPr>
              <a:t>uso</a:t>
            </a:r>
            <a:r>
              <a:rPr sz="750" spc="5" dirty="0">
                <a:latin typeface="Microsoft Sans Serif"/>
                <a:cs typeface="Microsoft Sans Serif"/>
              </a:rPr>
              <a:t> </a:t>
            </a:r>
            <a:r>
              <a:rPr sz="750" spc="25" dirty="0">
                <a:latin typeface="Microsoft Sans Serif"/>
                <a:cs typeface="Microsoft Sans Serif"/>
              </a:rPr>
              <a:t>de</a:t>
            </a:r>
            <a:r>
              <a:rPr sz="750" dirty="0">
                <a:latin typeface="Microsoft Sans Serif"/>
                <a:cs typeface="Microsoft Sans Serif"/>
              </a:rPr>
              <a:t> </a:t>
            </a:r>
            <a:r>
              <a:rPr sz="750" spc="10" dirty="0">
                <a:latin typeface="Microsoft Sans Serif"/>
                <a:cs typeface="Microsoft Sans Serif"/>
              </a:rPr>
              <a:t>la</a:t>
            </a:r>
            <a:r>
              <a:rPr sz="750" dirty="0">
                <a:latin typeface="Microsoft Sans Serif"/>
                <a:cs typeface="Microsoft Sans Serif"/>
              </a:rPr>
              <a:t> </a:t>
            </a:r>
            <a:r>
              <a:rPr sz="750" spc="20" dirty="0">
                <a:latin typeface="Microsoft Sans Serif"/>
                <a:cs typeface="Microsoft Sans Serif"/>
              </a:rPr>
              <a:t>detección</a:t>
            </a:r>
            <a:r>
              <a:rPr sz="750" spc="5" dirty="0">
                <a:latin typeface="Microsoft Sans Serif"/>
                <a:cs typeface="Microsoft Sans Serif"/>
              </a:rPr>
              <a:t> </a:t>
            </a:r>
            <a:r>
              <a:rPr sz="750" spc="25" dirty="0">
                <a:latin typeface="Microsoft Sans Serif"/>
                <a:cs typeface="Microsoft Sans Serif"/>
              </a:rPr>
              <a:t>de </a:t>
            </a:r>
            <a:r>
              <a:rPr sz="750" spc="-185" dirty="0">
                <a:latin typeface="Microsoft Sans Serif"/>
                <a:cs typeface="Microsoft Sans Serif"/>
              </a:rPr>
              <a:t> </a:t>
            </a:r>
            <a:r>
              <a:rPr sz="750" spc="30" dirty="0">
                <a:latin typeface="Microsoft Sans Serif"/>
                <a:cs typeface="Microsoft Sans Serif"/>
              </a:rPr>
              <a:t>pérdida </a:t>
            </a:r>
            <a:r>
              <a:rPr sz="750" spc="25" dirty="0">
                <a:latin typeface="Microsoft Sans Serif"/>
                <a:cs typeface="Microsoft Sans Serif"/>
              </a:rPr>
              <a:t>de potencial </a:t>
            </a:r>
            <a:r>
              <a:rPr sz="750" spc="20" dirty="0">
                <a:latin typeface="Microsoft Sans Serif"/>
                <a:cs typeface="Microsoft Sans Serif"/>
              </a:rPr>
              <a:t>del </a:t>
            </a:r>
            <a:r>
              <a:rPr sz="750" spc="-50" dirty="0">
                <a:latin typeface="Microsoft Sans Serif"/>
                <a:cs typeface="Microsoft Sans Serif"/>
              </a:rPr>
              <a:t>VT </a:t>
            </a:r>
            <a:r>
              <a:rPr sz="750" spc="30" dirty="0">
                <a:latin typeface="Microsoft Sans Serif"/>
                <a:cs typeface="Microsoft Sans Serif"/>
              </a:rPr>
              <a:t>mediante componentes </a:t>
            </a:r>
            <a:r>
              <a:rPr sz="750" spc="20" dirty="0">
                <a:latin typeface="Microsoft Sans Serif"/>
                <a:cs typeface="Microsoft Sans Serif"/>
              </a:rPr>
              <a:t>simétricos detecta </a:t>
            </a:r>
            <a:r>
              <a:rPr sz="750" spc="25" dirty="0">
                <a:latin typeface="Microsoft Sans Serif"/>
                <a:cs typeface="Microsoft Sans Serif"/>
              </a:rPr>
              <a:t> </a:t>
            </a:r>
            <a:r>
              <a:rPr sz="750" spc="20" dirty="0">
                <a:latin typeface="Microsoft Sans Serif"/>
                <a:cs typeface="Microsoft Sans Serif"/>
              </a:rPr>
              <a:t>con </a:t>
            </a:r>
            <a:r>
              <a:rPr sz="750" spc="25" dirty="0">
                <a:latin typeface="Microsoft Sans Serif"/>
                <a:cs typeface="Microsoft Sans Serif"/>
              </a:rPr>
              <a:t>éxito </a:t>
            </a:r>
            <a:r>
              <a:rPr sz="750" spc="30" dirty="0">
                <a:latin typeface="Microsoft Sans Serif"/>
                <a:cs typeface="Microsoft Sans Serif"/>
              </a:rPr>
              <a:t>una </a:t>
            </a:r>
            <a:r>
              <a:rPr sz="750" spc="15" dirty="0">
                <a:latin typeface="Microsoft Sans Serif"/>
                <a:cs typeface="Microsoft Sans Serif"/>
              </a:rPr>
              <a:t>resistencia </a:t>
            </a:r>
            <a:r>
              <a:rPr sz="750" spc="25" dirty="0">
                <a:latin typeface="Microsoft Sans Serif"/>
                <a:cs typeface="Microsoft Sans Serif"/>
              </a:rPr>
              <a:t>abierta cuando </a:t>
            </a:r>
            <a:r>
              <a:rPr sz="750" spc="-5" dirty="0">
                <a:latin typeface="Microsoft Sans Serif"/>
                <a:cs typeface="Microsoft Sans Serif"/>
              </a:rPr>
              <a:t>se </a:t>
            </a:r>
            <a:r>
              <a:rPr sz="750" spc="20" dirty="0">
                <a:latin typeface="Microsoft Sans Serif"/>
                <a:cs typeface="Microsoft Sans Serif"/>
              </a:rPr>
              <a:t>utiliza </a:t>
            </a:r>
            <a:r>
              <a:rPr sz="750" spc="10" dirty="0">
                <a:latin typeface="Microsoft Sans Serif"/>
                <a:cs typeface="Microsoft Sans Serif"/>
              </a:rPr>
              <a:t>la </a:t>
            </a:r>
            <a:r>
              <a:rPr sz="750" spc="20" dirty="0">
                <a:latin typeface="Microsoft Sans Serif"/>
                <a:cs typeface="Microsoft Sans Serif"/>
              </a:rPr>
              <a:t>disposición </a:t>
            </a:r>
            <a:r>
              <a:rPr sz="750" spc="25" dirty="0">
                <a:latin typeface="Microsoft Sans Serif"/>
                <a:cs typeface="Microsoft Sans Serif"/>
              </a:rPr>
              <a:t>de </a:t>
            </a:r>
            <a:r>
              <a:rPr sz="750" spc="30" dirty="0">
                <a:latin typeface="Microsoft Sans Serif"/>
                <a:cs typeface="Microsoft Sans Serif"/>
              </a:rPr>
              <a:t> </a:t>
            </a:r>
            <a:r>
              <a:rPr sz="750" spc="15" dirty="0">
                <a:latin typeface="Microsoft Sans Serif"/>
                <a:cs typeface="Microsoft Sans Serif"/>
              </a:rPr>
              <a:t>resistencia</a:t>
            </a:r>
            <a:r>
              <a:rPr sz="750" spc="-10" dirty="0">
                <a:latin typeface="Microsoft Sans Serif"/>
                <a:cs typeface="Microsoft Sans Serif"/>
              </a:rPr>
              <a:t> </a:t>
            </a:r>
            <a:r>
              <a:rPr sz="750" spc="30" dirty="0">
                <a:latin typeface="Microsoft Sans Serif"/>
                <a:cs typeface="Microsoft Sans Serif"/>
              </a:rPr>
              <a:t>común.</a:t>
            </a:r>
            <a:endParaRPr sz="750">
              <a:latin typeface="Microsoft Sans Serif"/>
              <a:cs typeface="Microsoft Sans Serif"/>
            </a:endParaRPr>
          </a:p>
          <a:p>
            <a:pPr>
              <a:lnSpc>
                <a:spcPct val="100000"/>
              </a:lnSpc>
              <a:spcBef>
                <a:spcPts val="50"/>
              </a:spcBef>
            </a:pPr>
            <a:endParaRPr sz="1100">
              <a:latin typeface="Microsoft Sans Serif"/>
              <a:cs typeface="Microsoft Sans Serif"/>
            </a:endParaRPr>
          </a:p>
          <a:p>
            <a:pPr marR="161290" algn="ctr">
              <a:lnSpc>
                <a:spcPct val="100000"/>
              </a:lnSpc>
              <a:spcBef>
                <a:spcPts val="5"/>
              </a:spcBef>
            </a:pPr>
            <a:r>
              <a:rPr sz="950" spc="-20" dirty="0">
                <a:latin typeface="Microsoft Sans Serif"/>
                <a:cs typeface="Microsoft Sans Serif"/>
              </a:rPr>
              <a:t>VC</a:t>
            </a:r>
            <a:r>
              <a:rPr sz="750" spc="-20" dirty="0">
                <a:latin typeface="Microsoft Sans Serif"/>
                <a:cs typeface="Microsoft Sans Serif"/>
              </a:rPr>
              <a:t>ONCLUSIÓN</a:t>
            </a:r>
            <a:endParaRPr sz="750">
              <a:latin typeface="Microsoft Sans Serif"/>
              <a:cs typeface="Microsoft Sans Serif"/>
            </a:endParaRPr>
          </a:p>
          <a:p>
            <a:pPr marL="12700" marR="45085" indent="154940">
              <a:lnSpc>
                <a:spcPct val="143300"/>
              </a:lnSpc>
              <a:spcBef>
                <a:spcPts val="270"/>
              </a:spcBef>
            </a:pPr>
            <a:r>
              <a:rPr sz="700" spc="-40" dirty="0">
                <a:latin typeface="Microsoft Sans Serif"/>
                <a:cs typeface="Microsoft Sans Serif"/>
              </a:rPr>
              <a:t>Se</a:t>
            </a:r>
            <a:r>
              <a:rPr sz="700" spc="-5" dirty="0">
                <a:latin typeface="Microsoft Sans Serif"/>
                <a:cs typeface="Microsoft Sans Serif"/>
              </a:rPr>
              <a:t> </a:t>
            </a:r>
            <a:r>
              <a:rPr sz="700" spc="25" dirty="0">
                <a:latin typeface="Microsoft Sans Serif"/>
                <a:cs typeface="Microsoft Sans Serif"/>
              </a:rPr>
              <a:t>requiere</a:t>
            </a:r>
            <a:r>
              <a:rPr sz="700" dirty="0">
                <a:latin typeface="Microsoft Sans Serif"/>
                <a:cs typeface="Microsoft Sans Serif"/>
              </a:rPr>
              <a:t> </a:t>
            </a:r>
            <a:r>
              <a:rPr sz="700" spc="25" dirty="0">
                <a:latin typeface="Microsoft Sans Serif"/>
                <a:cs typeface="Microsoft Sans Serif"/>
              </a:rPr>
              <a:t>alguna</a:t>
            </a:r>
            <a:r>
              <a:rPr sz="700" dirty="0">
                <a:latin typeface="Microsoft Sans Serif"/>
                <a:cs typeface="Microsoft Sans Serif"/>
              </a:rPr>
              <a:t> </a:t>
            </a:r>
            <a:r>
              <a:rPr sz="700" spc="40" dirty="0">
                <a:latin typeface="Microsoft Sans Serif"/>
                <a:cs typeface="Microsoft Sans Serif"/>
              </a:rPr>
              <a:t>forma</a:t>
            </a:r>
            <a:r>
              <a:rPr sz="700" dirty="0">
                <a:latin typeface="Microsoft Sans Serif"/>
                <a:cs typeface="Microsoft Sans Serif"/>
              </a:rPr>
              <a:t> </a:t>
            </a:r>
            <a:r>
              <a:rPr sz="700" spc="20" dirty="0">
                <a:latin typeface="Microsoft Sans Serif"/>
                <a:cs typeface="Microsoft Sans Serif"/>
              </a:rPr>
              <a:t>de</a:t>
            </a:r>
            <a:r>
              <a:rPr sz="700" dirty="0">
                <a:latin typeface="Microsoft Sans Serif"/>
                <a:cs typeface="Microsoft Sans Serif"/>
              </a:rPr>
              <a:t> </a:t>
            </a:r>
            <a:r>
              <a:rPr sz="700" spc="20" dirty="0">
                <a:latin typeface="Microsoft Sans Serif"/>
                <a:cs typeface="Microsoft Sans Serif"/>
              </a:rPr>
              <a:t>detección</a:t>
            </a:r>
            <a:r>
              <a:rPr sz="700" dirty="0">
                <a:latin typeface="Microsoft Sans Serif"/>
                <a:cs typeface="Microsoft Sans Serif"/>
              </a:rPr>
              <a:t> </a:t>
            </a:r>
            <a:r>
              <a:rPr sz="700" spc="20" dirty="0">
                <a:latin typeface="Microsoft Sans Serif"/>
                <a:cs typeface="Microsoft Sans Serif"/>
              </a:rPr>
              <a:t>de</a:t>
            </a:r>
            <a:r>
              <a:rPr sz="700" dirty="0">
                <a:latin typeface="Microsoft Sans Serif"/>
                <a:cs typeface="Microsoft Sans Serif"/>
              </a:rPr>
              <a:t> </a:t>
            </a:r>
            <a:r>
              <a:rPr sz="700" spc="25" dirty="0">
                <a:latin typeface="Microsoft Sans Serif"/>
                <a:cs typeface="Microsoft Sans Serif"/>
              </a:rPr>
              <a:t>pérdida</a:t>
            </a:r>
            <a:r>
              <a:rPr sz="700" dirty="0">
                <a:latin typeface="Microsoft Sans Serif"/>
                <a:cs typeface="Microsoft Sans Serif"/>
              </a:rPr>
              <a:t> </a:t>
            </a:r>
            <a:r>
              <a:rPr sz="700" spc="20" dirty="0">
                <a:latin typeface="Microsoft Sans Serif"/>
                <a:cs typeface="Microsoft Sans Serif"/>
              </a:rPr>
              <a:t>de</a:t>
            </a:r>
            <a:r>
              <a:rPr sz="700" dirty="0">
                <a:latin typeface="Microsoft Sans Serif"/>
                <a:cs typeface="Microsoft Sans Serif"/>
              </a:rPr>
              <a:t> </a:t>
            </a:r>
            <a:r>
              <a:rPr sz="700" spc="20" dirty="0">
                <a:latin typeface="Microsoft Sans Serif"/>
                <a:cs typeface="Microsoft Sans Serif"/>
              </a:rPr>
              <a:t>potencial</a:t>
            </a:r>
            <a:r>
              <a:rPr sz="700" dirty="0">
                <a:latin typeface="Microsoft Sans Serif"/>
                <a:cs typeface="Microsoft Sans Serif"/>
              </a:rPr>
              <a:t> </a:t>
            </a:r>
            <a:r>
              <a:rPr sz="700" spc="25" dirty="0">
                <a:latin typeface="Microsoft Sans Serif"/>
                <a:cs typeface="Microsoft Sans Serif"/>
              </a:rPr>
              <a:t>para</a:t>
            </a:r>
            <a:r>
              <a:rPr sz="700" dirty="0">
                <a:latin typeface="Microsoft Sans Serif"/>
                <a:cs typeface="Microsoft Sans Serif"/>
              </a:rPr>
              <a:t> </a:t>
            </a:r>
            <a:r>
              <a:rPr sz="700" spc="10" dirty="0">
                <a:latin typeface="Microsoft Sans Serif"/>
                <a:cs typeface="Microsoft Sans Serif"/>
              </a:rPr>
              <a:t>los </a:t>
            </a:r>
            <a:r>
              <a:rPr sz="700" spc="-170" dirty="0">
                <a:latin typeface="Microsoft Sans Serif"/>
                <a:cs typeface="Microsoft Sans Serif"/>
              </a:rPr>
              <a:t> </a:t>
            </a:r>
            <a:r>
              <a:rPr sz="700" spc="30" dirty="0">
                <a:latin typeface="Microsoft Sans Serif"/>
                <a:cs typeface="Microsoft Sans Serif"/>
              </a:rPr>
              <a:t>transformadores </a:t>
            </a:r>
            <a:r>
              <a:rPr sz="700" spc="20" dirty="0">
                <a:latin typeface="Microsoft Sans Serif"/>
                <a:cs typeface="Microsoft Sans Serif"/>
              </a:rPr>
              <a:t>de voltaje del </a:t>
            </a:r>
            <a:r>
              <a:rPr sz="700" spc="25" dirty="0">
                <a:latin typeface="Microsoft Sans Serif"/>
                <a:cs typeface="Microsoft Sans Serif"/>
              </a:rPr>
              <a:t>generador. </a:t>
            </a:r>
            <a:r>
              <a:rPr sz="700" dirty="0">
                <a:latin typeface="Microsoft Sans Serif"/>
                <a:cs typeface="Microsoft Sans Serif"/>
              </a:rPr>
              <a:t>Para </a:t>
            </a:r>
            <a:r>
              <a:rPr sz="700" spc="10" dirty="0">
                <a:latin typeface="Microsoft Sans Serif"/>
                <a:cs typeface="Microsoft Sans Serif"/>
              </a:rPr>
              <a:t>la </a:t>
            </a:r>
            <a:r>
              <a:rPr sz="700" spc="25" dirty="0">
                <a:latin typeface="Microsoft Sans Serif"/>
                <a:cs typeface="Microsoft Sans Serif"/>
              </a:rPr>
              <a:t>seguridad </a:t>
            </a:r>
            <a:r>
              <a:rPr sz="700" spc="20" dirty="0">
                <a:latin typeface="Microsoft Sans Serif"/>
                <a:cs typeface="Microsoft Sans Serif"/>
              </a:rPr>
              <a:t>de </a:t>
            </a:r>
            <a:r>
              <a:rPr sz="700" spc="10" dirty="0">
                <a:latin typeface="Microsoft Sans Serif"/>
                <a:cs typeface="Microsoft Sans Serif"/>
              </a:rPr>
              <a:t>la </a:t>
            </a:r>
            <a:r>
              <a:rPr sz="700" spc="15" dirty="0">
                <a:latin typeface="Microsoft Sans Serif"/>
                <a:cs typeface="Microsoft Sans Serif"/>
              </a:rPr>
              <a:t> </a:t>
            </a:r>
            <a:r>
              <a:rPr sz="700" spc="25" dirty="0">
                <a:latin typeface="Microsoft Sans Serif"/>
                <a:cs typeface="Microsoft Sans Serif"/>
              </a:rPr>
              <a:t>protección </a:t>
            </a:r>
            <a:r>
              <a:rPr sz="700" spc="20" dirty="0">
                <a:latin typeface="Microsoft Sans Serif"/>
                <a:cs typeface="Microsoft Sans Serif"/>
              </a:rPr>
              <a:t>del </a:t>
            </a:r>
            <a:r>
              <a:rPr sz="700" spc="30" dirty="0">
                <a:latin typeface="Microsoft Sans Serif"/>
                <a:cs typeface="Microsoft Sans Serif"/>
              </a:rPr>
              <a:t>generador </a:t>
            </a:r>
            <a:r>
              <a:rPr sz="700" spc="35" dirty="0">
                <a:latin typeface="Microsoft Sans Serif"/>
                <a:cs typeface="Microsoft Sans Serif"/>
              </a:rPr>
              <a:t>durante </a:t>
            </a:r>
            <a:r>
              <a:rPr sz="700" spc="10" dirty="0">
                <a:latin typeface="Microsoft Sans Serif"/>
                <a:cs typeface="Microsoft Sans Serif"/>
              </a:rPr>
              <a:t>esta </a:t>
            </a:r>
            <a:r>
              <a:rPr sz="700" spc="20" dirty="0">
                <a:latin typeface="Microsoft Sans Serif"/>
                <a:cs typeface="Microsoft Sans Serif"/>
              </a:rPr>
              <a:t>condición, </a:t>
            </a:r>
            <a:r>
              <a:rPr sz="700" spc="-5" dirty="0">
                <a:latin typeface="Microsoft Sans Serif"/>
                <a:cs typeface="Microsoft Sans Serif"/>
              </a:rPr>
              <a:t>es </a:t>
            </a:r>
            <a:r>
              <a:rPr sz="700" spc="35" dirty="0">
                <a:latin typeface="Microsoft Sans Serif"/>
                <a:cs typeface="Microsoft Sans Serif"/>
              </a:rPr>
              <a:t>importante </a:t>
            </a:r>
            <a:r>
              <a:rPr sz="700" spc="30" dirty="0">
                <a:latin typeface="Microsoft Sans Serif"/>
                <a:cs typeface="Microsoft Sans Serif"/>
              </a:rPr>
              <a:t>bloquear </a:t>
            </a:r>
            <a:r>
              <a:rPr sz="700" spc="35" dirty="0">
                <a:latin typeface="Microsoft Sans Serif"/>
                <a:cs typeface="Microsoft Sans Serif"/>
              </a:rPr>
              <a:t> </a:t>
            </a:r>
            <a:r>
              <a:rPr sz="700" spc="10" dirty="0">
                <a:latin typeface="Microsoft Sans Serif"/>
                <a:cs typeface="Microsoft Sans Serif"/>
              </a:rPr>
              <a:t>los </a:t>
            </a:r>
            <a:r>
              <a:rPr sz="700" spc="25" dirty="0">
                <a:latin typeface="Microsoft Sans Serif"/>
                <a:cs typeface="Microsoft Sans Serif"/>
              </a:rPr>
              <a:t>elementos </a:t>
            </a:r>
            <a:r>
              <a:rPr sz="700" spc="20" dirty="0">
                <a:latin typeface="Microsoft Sans Serif"/>
                <a:cs typeface="Microsoft Sans Serif"/>
              </a:rPr>
              <a:t>del relé </a:t>
            </a:r>
            <a:r>
              <a:rPr sz="700" spc="30" dirty="0">
                <a:latin typeface="Microsoft Sans Serif"/>
                <a:cs typeface="Microsoft Sans Serif"/>
              </a:rPr>
              <a:t>que </a:t>
            </a:r>
            <a:r>
              <a:rPr sz="700" spc="25" dirty="0">
                <a:latin typeface="Microsoft Sans Serif"/>
                <a:cs typeface="Microsoft Sans Serif"/>
              </a:rPr>
              <a:t>dependen </a:t>
            </a:r>
            <a:r>
              <a:rPr sz="700" spc="20" dirty="0">
                <a:latin typeface="Microsoft Sans Serif"/>
                <a:cs typeface="Microsoft Sans Serif"/>
              </a:rPr>
              <a:t>de </a:t>
            </a:r>
            <a:r>
              <a:rPr sz="700" spc="10" dirty="0">
                <a:latin typeface="Microsoft Sans Serif"/>
                <a:cs typeface="Microsoft Sans Serif"/>
              </a:rPr>
              <a:t>la señal </a:t>
            </a:r>
            <a:r>
              <a:rPr sz="700" spc="20" dirty="0">
                <a:latin typeface="Microsoft Sans Serif"/>
                <a:cs typeface="Microsoft Sans Serif"/>
              </a:rPr>
              <a:t>de </a:t>
            </a:r>
            <a:r>
              <a:rPr sz="700" spc="15" dirty="0">
                <a:latin typeface="Microsoft Sans Serif"/>
                <a:cs typeface="Microsoft Sans Serif"/>
              </a:rPr>
              <a:t>voltaje. </a:t>
            </a:r>
            <a:r>
              <a:rPr sz="700" spc="-35" dirty="0">
                <a:latin typeface="Microsoft Sans Serif"/>
                <a:cs typeface="Microsoft Sans Serif"/>
              </a:rPr>
              <a:t>Si </a:t>
            </a:r>
            <a:r>
              <a:rPr sz="700" spc="35" dirty="0">
                <a:latin typeface="Microsoft Sans Serif"/>
                <a:cs typeface="Microsoft Sans Serif"/>
              </a:rPr>
              <a:t>no </a:t>
            </a:r>
            <a:r>
              <a:rPr sz="700" spc="-5" dirty="0">
                <a:latin typeface="Microsoft Sans Serif"/>
                <a:cs typeface="Microsoft Sans Serif"/>
              </a:rPr>
              <a:t>se </a:t>
            </a:r>
            <a:r>
              <a:rPr sz="700" dirty="0">
                <a:latin typeface="Microsoft Sans Serif"/>
                <a:cs typeface="Microsoft Sans Serif"/>
              </a:rPr>
              <a:t> </a:t>
            </a:r>
            <a:r>
              <a:rPr sz="700" spc="30" dirty="0">
                <a:latin typeface="Microsoft Sans Serif"/>
                <a:cs typeface="Microsoft Sans Serif"/>
              </a:rPr>
              <a:t>proporciona una </a:t>
            </a:r>
            <a:r>
              <a:rPr sz="700" spc="20" dirty="0">
                <a:latin typeface="Microsoft Sans Serif"/>
                <a:cs typeface="Microsoft Sans Serif"/>
              </a:rPr>
              <a:t>detección </a:t>
            </a:r>
            <a:r>
              <a:rPr sz="700" spc="25" dirty="0">
                <a:latin typeface="Microsoft Sans Serif"/>
                <a:cs typeface="Microsoft Sans Serif"/>
              </a:rPr>
              <a:t>independiente </a:t>
            </a:r>
            <a:r>
              <a:rPr sz="700" spc="20" dirty="0">
                <a:latin typeface="Microsoft Sans Serif"/>
                <a:cs typeface="Microsoft Sans Serif"/>
              </a:rPr>
              <a:t>de </a:t>
            </a:r>
            <a:r>
              <a:rPr sz="700" spc="25" dirty="0">
                <a:latin typeface="Microsoft Sans Serif"/>
                <a:cs typeface="Microsoft Sans Serif"/>
              </a:rPr>
              <a:t>pérdida </a:t>
            </a:r>
            <a:r>
              <a:rPr sz="700" spc="20" dirty="0">
                <a:latin typeface="Microsoft Sans Serif"/>
                <a:cs typeface="Microsoft Sans Serif"/>
              </a:rPr>
              <a:t>de potencial en </a:t>
            </a:r>
            <a:r>
              <a:rPr sz="700" spc="10" dirty="0">
                <a:latin typeface="Microsoft Sans Serif"/>
                <a:cs typeface="Microsoft Sans Serif"/>
              </a:rPr>
              <a:t>el </a:t>
            </a:r>
            <a:r>
              <a:rPr sz="700" spc="15" dirty="0">
                <a:latin typeface="Microsoft Sans Serif"/>
                <a:cs typeface="Microsoft Sans Serif"/>
              </a:rPr>
              <a:t> </a:t>
            </a:r>
            <a:r>
              <a:rPr sz="700" spc="30" dirty="0">
                <a:latin typeface="Microsoft Sans Serif"/>
                <a:cs typeface="Microsoft Sans Serif"/>
              </a:rPr>
              <a:t>regulador </a:t>
            </a:r>
            <a:r>
              <a:rPr sz="700" spc="20" dirty="0">
                <a:latin typeface="Microsoft Sans Serif"/>
                <a:cs typeface="Microsoft Sans Serif"/>
              </a:rPr>
              <a:t>de </a:t>
            </a:r>
            <a:r>
              <a:rPr sz="700" spc="15" dirty="0">
                <a:latin typeface="Microsoft Sans Serif"/>
                <a:cs typeface="Microsoft Sans Serif"/>
              </a:rPr>
              <a:t>voltaje, </a:t>
            </a:r>
            <a:r>
              <a:rPr sz="700" spc="-5" dirty="0">
                <a:latin typeface="Microsoft Sans Serif"/>
                <a:cs typeface="Microsoft Sans Serif"/>
              </a:rPr>
              <a:t>es </a:t>
            </a:r>
            <a:r>
              <a:rPr sz="700" spc="35" dirty="0">
                <a:latin typeface="Microsoft Sans Serif"/>
                <a:cs typeface="Microsoft Sans Serif"/>
              </a:rPr>
              <a:t>importante </a:t>
            </a:r>
            <a:r>
              <a:rPr sz="700" spc="30" dirty="0">
                <a:latin typeface="Microsoft Sans Serif"/>
                <a:cs typeface="Microsoft Sans Serif"/>
              </a:rPr>
              <a:t>transferir </a:t>
            </a:r>
            <a:r>
              <a:rPr sz="700" spc="10" dirty="0">
                <a:latin typeface="Microsoft Sans Serif"/>
                <a:cs typeface="Microsoft Sans Serif"/>
              </a:rPr>
              <a:t>el </a:t>
            </a:r>
            <a:r>
              <a:rPr sz="700" spc="30" dirty="0">
                <a:latin typeface="Microsoft Sans Serif"/>
                <a:cs typeface="Microsoft Sans Serif"/>
              </a:rPr>
              <a:t>regulador </a:t>
            </a:r>
            <a:r>
              <a:rPr sz="700" spc="20" dirty="0">
                <a:latin typeface="Microsoft Sans Serif"/>
                <a:cs typeface="Microsoft Sans Serif"/>
              </a:rPr>
              <a:t>de voltaje de </a:t>
            </a:r>
            <a:r>
              <a:rPr sz="700" spc="25" dirty="0">
                <a:latin typeface="Microsoft Sans Serif"/>
                <a:cs typeface="Microsoft Sans Serif"/>
              </a:rPr>
              <a:t> operación</a:t>
            </a:r>
            <a:r>
              <a:rPr sz="700" spc="-5" dirty="0">
                <a:latin typeface="Microsoft Sans Serif"/>
                <a:cs typeface="Microsoft Sans Serif"/>
              </a:rPr>
              <a:t> </a:t>
            </a:r>
            <a:r>
              <a:rPr sz="700" spc="25" dirty="0">
                <a:latin typeface="Microsoft Sans Serif"/>
                <a:cs typeface="Microsoft Sans Serif"/>
              </a:rPr>
              <a:t>automática</a:t>
            </a:r>
            <a:r>
              <a:rPr sz="700" spc="-5" dirty="0">
                <a:latin typeface="Microsoft Sans Serif"/>
                <a:cs typeface="Microsoft Sans Serif"/>
              </a:rPr>
              <a:t> </a:t>
            </a:r>
            <a:r>
              <a:rPr sz="700" dirty="0">
                <a:latin typeface="Microsoft Sans Serif"/>
                <a:cs typeface="Microsoft Sans Serif"/>
              </a:rPr>
              <a:t>a</a:t>
            </a:r>
            <a:r>
              <a:rPr sz="700" spc="-5" dirty="0">
                <a:latin typeface="Microsoft Sans Serif"/>
                <a:cs typeface="Microsoft Sans Serif"/>
              </a:rPr>
              <a:t> </a:t>
            </a:r>
            <a:r>
              <a:rPr sz="700" spc="30" dirty="0">
                <a:latin typeface="Microsoft Sans Serif"/>
                <a:cs typeface="Microsoft Sans Serif"/>
              </a:rPr>
              <a:t>manual</a:t>
            </a:r>
            <a:r>
              <a:rPr sz="700" spc="-5" dirty="0">
                <a:latin typeface="Microsoft Sans Serif"/>
                <a:cs typeface="Microsoft Sans Serif"/>
              </a:rPr>
              <a:t> </a:t>
            </a:r>
            <a:r>
              <a:rPr sz="700" spc="35" dirty="0">
                <a:latin typeface="Microsoft Sans Serif"/>
                <a:cs typeface="Microsoft Sans Serif"/>
              </a:rPr>
              <a:t>durante</a:t>
            </a:r>
            <a:r>
              <a:rPr sz="700" dirty="0">
                <a:latin typeface="Microsoft Sans Serif"/>
                <a:cs typeface="Microsoft Sans Serif"/>
              </a:rPr>
              <a:t> </a:t>
            </a:r>
            <a:r>
              <a:rPr sz="700" spc="40" dirty="0">
                <a:latin typeface="Microsoft Sans Serif"/>
                <a:cs typeface="Microsoft Sans Serif"/>
              </a:rPr>
              <a:t>un</a:t>
            </a:r>
            <a:r>
              <a:rPr sz="700" spc="-5" dirty="0">
                <a:latin typeface="Microsoft Sans Serif"/>
                <a:cs typeface="Microsoft Sans Serif"/>
              </a:rPr>
              <a:t> </a:t>
            </a:r>
            <a:r>
              <a:rPr sz="700" spc="25" dirty="0">
                <a:latin typeface="Microsoft Sans Serif"/>
                <a:cs typeface="Microsoft Sans Serif"/>
              </a:rPr>
              <a:t>evento</a:t>
            </a:r>
            <a:r>
              <a:rPr sz="700" spc="-5" dirty="0">
                <a:latin typeface="Microsoft Sans Serif"/>
                <a:cs typeface="Microsoft Sans Serif"/>
              </a:rPr>
              <a:t> </a:t>
            </a:r>
            <a:r>
              <a:rPr sz="700" spc="20" dirty="0">
                <a:latin typeface="Microsoft Sans Serif"/>
                <a:cs typeface="Microsoft Sans Serif"/>
              </a:rPr>
              <a:t>de</a:t>
            </a:r>
            <a:r>
              <a:rPr sz="700" spc="-5" dirty="0">
                <a:latin typeface="Microsoft Sans Serif"/>
                <a:cs typeface="Microsoft Sans Serif"/>
              </a:rPr>
              <a:t> </a:t>
            </a:r>
            <a:r>
              <a:rPr sz="700" spc="25" dirty="0">
                <a:latin typeface="Microsoft Sans Serif"/>
                <a:cs typeface="Microsoft Sans Serif"/>
              </a:rPr>
              <a:t>pérdida</a:t>
            </a:r>
            <a:r>
              <a:rPr sz="700" spc="-5" dirty="0">
                <a:latin typeface="Microsoft Sans Serif"/>
                <a:cs typeface="Microsoft Sans Serif"/>
              </a:rPr>
              <a:t> </a:t>
            </a:r>
            <a:r>
              <a:rPr sz="700" spc="20" dirty="0">
                <a:latin typeface="Microsoft Sans Serif"/>
                <a:cs typeface="Microsoft Sans Serif"/>
              </a:rPr>
              <a:t>de</a:t>
            </a:r>
            <a:r>
              <a:rPr sz="700" dirty="0">
                <a:latin typeface="Microsoft Sans Serif"/>
                <a:cs typeface="Microsoft Sans Serif"/>
              </a:rPr>
              <a:t> </a:t>
            </a:r>
            <a:r>
              <a:rPr sz="700" spc="20" dirty="0">
                <a:latin typeface="Microsoft Sans Serif"/>
                <a:cs typeface="Microsoft Sans Serif"/>
              </a:rPr>
              <a:t>potencial.</a:t>
            </a:r>
            <a:endParaRPr sz="700">
              <a:latin typeface="Microsoft Sans Serif"/>
              <a:cs typeface="Microsoft Sans Serif"/>
            </a:endParaRPr>
          </a:p>
          <a:p>
            <a:pPr>
              <a:lnSpc>
                <a:spcPct val="100000"/>
              </a:lnSpc>
              <a:spcBef>
                <a:spcPts val="30"/>
              </a:spcBef>
            </a:pPr>
            <a:endParaRPr sz="1050">
              <a:latin typeface="Microsoft Sans Serif"/>
              <a:cs typeface="Microsoft Sans Serif"/>
            </a:endParaRPr>
          </a:p>
          <a:p>
            <a:pPr marL="12700" marR="146685" indent="154940">
              <a:lnSpc>
                <a:spcPct val="117900"/>
              </a:lnSpc>
            </a:pPr>
            <a:r>
              <a:rPr sz="850" spc="-25" dirty="0">
                <a:latin typeface="Microsoft Sans Serif"/>
                <a:cs typeface="Microsoft Sans Serif"/>
              </a:rPr>
              <a:t>En </a:t>
            </a:r>
            <a:r>
              <a:rPr sz="850" spc="15" dirty="0">
                <a:latin typeface="Microsoft Sans Serif"/>
                <a:cs typeface="Microsoft Sans Serif"/>
              </a:rPr>
              <a:t>esta </a:t>
            </a:r>
            <a:r>
              <a:rPr sz="850" spc="10" dirty="0">
                <a:latin typeface="Microsoft Sans Serif"/>
                <a:cs typeface="Microsoft Sans Serif"/>
              </a:rPr>
              <a:t>sección </a:t>
            </a:r>
            <a:r>
              <a:rPr sz="850" spc="25" dirty="0">
                <a:latin typeface="Microsoft Sans Serif"/>
                <a:cs typeface="Microsoft Sans Serif"/>
              </a:rPr>
              <a:t>del </a:t>
            </a:r>
            <a:r>
              <a:rPr sz="850" spc="40" dirty="0">
                <a:latin typeface="Microsoft Sans Serif"/>
                <a:cs typeface="Microsoft Sans Serif"/>
              </a:rPr>
              <a:t>tutorial </a:t>
            </a:r>
            <a:r>
              <a:rPr sz="850" spc="-10" dirty="0">
                <a:latin typeface="Microsoft Sans Serif"/>
                <a:cs typeface="Microsoft Sans Serif"/>
              </a:rPr>
              <a:t>se </a:t>
            </a:r>
            <a:r>
              <a:rPr sz="850" spc="15" dirty="0">
                <a:latin typeface="Microsoft Sans Serif"/>
                <a:cs typeface="Microsoft Sans Serif"/>
              </a:rPr>
              <a:t>analizan </a:t>
            </a:r>
            <a:r>
              <a:rPr sz="850" spc="20" dirty="0">
                <a:latin typeface="Microsoft Sans Serif"/>
                <a:cs typeface="Microsoft Sans Serif"/>
              </a:rPr>
              <a:t>dos </a:t>
            </a:r>
            <a:r>
              <a:rPr sz="850" spc="35" dirty="0">
                <a:latin typeface="Microsoft Sans Serif"/>
                <a:cs typeface="Microsoft Sans Serif"/>
              </a:rPr>
              <a:t>métodos </a:t>
            </a:r>
            <a:r>
              <a:rPr sz="850" spc="25" dirty="0">
                <a:latin typeface="Microsoft Sans Serif"/>
                <a:cs typeface="Microsoft Sans Serif"/>
              </a:rPr>
              <a:t>de </a:t>
            </a:r>
            <a:r>
              <a:rPr sz="850" spc="30" dirty="0">
                <a:latin typeface="Microsoft Sans Serif"/>
                <a:cs typeface="Microsoft Sans Serif"/>
              </a:rPr>
              <a:t> </a:t>
            </a:r>
            <a:r>
              <a:rPr sz="850" spc="20" dirty="0">
                <a:latin typeface="Microsoft Sans Serif"/>
                <a:cs typeface="Microsoft Sans Serif"/>
              </a:rPr>
              <a:t>detección,</a:t>
            </a:r>
            <a:r>
              <a:rPr sz="850" spc="-10" dirty="0">
                <a:latin typeface="Microsoft Sans Serif"/>
                <a:cs typeface="Microsoft Sans Serif"/>
              </a:rPr>
              <a:t> </a:t>
            </a:r>
            <a:r>
              <a:rPr sz="850" dirty="0">
                <a:latin typeface="Microsoft Sans Serif"/>
                <a:cs typeface="Microsoft Sans Serif"/>
              </a:rPr>
              <a:t>así</a:t>
            </a:r>
            <a:r>
              <a:rPr sz="850" spc="-5" dirty="0">
                <a:latin typeface="Microsoft Sans Serif"/>
                <a:cs typeface="Microsoft Sans Serif"/>
              </a:rPr>
              <a:t> </a:t>
            </a:r>
            <a:r>
              <a:rPr sz="850" spc="35" dirty="0">
                <a:latin typeface="Microsoft Sans Serif"/>
                <a:cs typeface="Microsoft Sans Serif"/>
              </a:rPr>
              <a:t>como</a:t>
            </a:r>
            <a:r>
              <a:rPr sz="850" spc="-5" dirty="0">
                <a:latin typeface="Microsoft Sans Serif"/>
                <a:cs typeface="Microsoft Sans Serif"/>
              </a:rPr>
              <a:t> </a:t>
            </a:r>
            <a:r>
              <a:rPr sz="850" spc="20" dirty="0">
                <a:latin typeface="Microsoft Sans Serif"/>
                <a:cs typeface="Microsoft Sans Serif"/>
              </a:rPr>
              <a:t>dos</a:t>
            </a:r>
            <a:r>
              <a:rPr sz="850" spc="-5" dirty="0">
                <a:latin typeface="Microsoft Sans Serif"/>
                <a:cs typeface="Microsoft Sans Serif"/>
              </a:rPr>
              <a:t> </a:t>
            </a:r>
            <a:r>
              <a:rPr sz="850" spc="35" dirty="0">
                <a:latin typeface="Microsoft Sans Serif"/>
                <a:cs typeface="Microsoft Sans Serif"/>
              </a:rPr>
              <a:t>problemas</a:t>
            </a:r>
            <a:r>
              <a:rPr sz="850" spc="-5" dirty="0">
                <a:latin typeface="Microsoft Sans Serif"/>
                <a:cs typeface="Microsoft Sans Serif"/>
              </a:rPr>
              <a:t> </a:t>
            </a:r>
            <a:r>
              <a:rPr sz="850" spc="35" dirty="0">
                <a:latin typeface="Microsoft Sans Serif"/>
                <a:cs typeface="Microsoft Sans Serif"/>
              </a:rPr>
              <a:t>que</a:t>
            </a:r>
            <a:r>
              <a:rPr sz="850" spc="-5" dirty="0">
                <a:latin typeface="Microsoft Sans Serif"/>
                <a:cs typeface="Microsoft Sans Serif"/>
              </a:rPr>
              <a:t> </a:t>
            </a:r>
            <a:r>
              <a:rPr sz="850" spc="35" dirty="0">
                <a:latin typeface="Microsoft Sans Serif"/>
                <a:cs typeface="Microsoft Sans Serif"/>
              </a:rPr>
              <a:t>surgen</a:t>
            </a:r>
            <a:r>
              <a:rPr sz="850" spc="-10" dirty="0">
                <a:latin typeface="Microsoft Sans Serif"/>
                <a:cs typeface="Microsoft Sans Serif"/>
              </a:rPr>
              <a:t> </a:t>
            </a:r>
            <a:r>
              <a:rPr sz="850" spc="10" dirty="0">
                <a:latin typeface="Microsoft Sans Serif"/>
                <a:cs typeface="Microsoft Sans Serif"/>
              </a:rPr>
              <a:t>al</a:t>
            </a:r>
            <a:r>
              <a:rPr sz="850" spc="-5" dirty="0">
                <a:latin typeface="Microsoft Sans Serif"/>
                <a:cs typeface="Microsoft Sans Serif"/>
              </a:rPr>
              <a:t> </a:t>
            </a:r>
            <a:r>
              <a:rPr sz="850" spc="20" dirty="0">
                <a:latin typeface="Microsoft Sans Serif"/>
                <a:cs typeface="Microsoft Sans Serif"/>
              </a:rPr>
              <a:t>aplicar</a:t>
            </a:r>
            <a:r>
              <a:rPr sz="850" spc="-5" dirty="0">
                <a:latin typeface="Microsoft Sans Serif"/>
                <a:cs typeface="Microsoft Sans Serif"/>
              </a:rPr>
              <a:t> </a:t>
            </a:r>
            <a:r>
              <a:rPr sz="850" spc="-40" dirty="0">
                <a:latin typeface="Microsoft Sans Serif"/>
                <a:cs typeface="Microsoft Sans Serif"/>
              </a:rPr>
              <a:t>VT. </a:t>
            </a:r>
            <a:r>
              <a:rPr sz="850" spc="-210" dirty="0">
                <a:latin typeface="Microsoft Sans Serif"/>
                <a:cs typeface="Microsoft Sans Serif"/>
              </a:rPr>
              <a:t> </a:t>
            </a:r>
            <a:r>
              <a:rPr sz="850" spc="5" dirty="0">
                <a:latin typeface="Microsoft Sans Serif"/>
                <a:cs typeface="Microsoft Sans Serif"/>
              </a:rPr>
              <a:t>Para</a:t>
            </a:r>
            <a:r>
              <a:rPr sz="850" spc="-5" dirty="0">
                <a:latin typeface="Microsoft Sans Serif"/>
                <a:cs typeface="Microsoft Sans Serif"/>
              </a:rPr>
              <a:t> </a:t>
            </a:r>
            <a:r>
              <a:rPr sz="850" spc="40" dirty="0">
                <a:latin typeface="Microsoft Sans Serif"/>
                <a:cs typeface="Microsoft Sans Serif"/>
              </a:rPr>
              <a:t>obtener</a:t>
            </a:r>
            <a:r>
              <a:rPr sz="850" spc="-5" dirty="0">
                <a:latin typeface="Microsoft Sans Serif"/>
                <a:cs typeface="Microsoft Sans Serif"/>
              </a:rPr>
              <a:t> </a:t>
            </a:r>
            <a:r>
              <a:rPr sz="850" spc="20" dirty="0">
                <a:latin typeface="Microsoft Sans Serif"/>
                <a:cs typeface="Microsoft Sans Serif"/>
              </a:rPr>
              <a:t>más</a:t>
            </a:r>
            <a:r>
              <a:rPr sz="850" dirty="0">
                <a:latin typeface="Microsoft Sans Serif"/>
                <a:cs typeface="Microsoft Sans Serif"/>
              </a:rPr>
              <a:t> </a:t>
            </a:r>
            <a:r>
              <a:rPr sz="850" spc="20" dirty="0">
                <a:latin typeface="Microsoft Sans Serif"/>
                <a:cs typeface="Microsoft Sans Serif"/>
              </a:rPr>
              <a:t>antecedentes</a:t>
            </a:r>
            <a:r>
              <a:rPr sz="850" spc="-5" dirty="0">
                <a:latin typeface="Microsoft Sans Serif"/>
                <a:cs typeface="Microsoft Sans Serif"/>
              </a:rPr>
              <a:t> </a:t>
            </a:r>
            <a:r>
              <a:rPr sz="850" spc="5" dirty="0">
                <a:latin typeface="Microsoft Sans Serif"/>
                <a:cs typeface="Microsoft Sans Serif"/>
              </a:rPr>
              <a:t>y</a:t>
            </a:r>
            <a:r>
              <a:rPr sz="850" dirty="0">
                <a:latin typeface="Microsoft Sans Serif"/>
                <a:cs typeface="Microsoft Sans Serif"/>
              </a:rPr>
              <a:t> </a:t>
            </a:r>
            <a:r>
              <a:rPr sz="850" spc="30" dirty="0">
                <a:latin typeface="Microsoft Sans Serif"/>
                <a:cs typeface="Microsoft Sans Serif"/>
              </a:rPr>
              <a:t>orientación,</a:t>
            </a:r>
            <a:r>
              <a:rPr sz="850" spc="-5" dirty="0">
                <a:latin typeface="Microsoft Sans Serif"/>
                <a:cs typeface="Microsoft Sans Serif"/>
              </a:rPr>
              <a:t> </a:t>
            </a:r>
            <a:r>
              <a:rPr sz="850" spc="25" dirty="0">
                <a:latin typeface="Microsoft Sans Serif"/>
                <a:cs typeface="Microsoft Sans Serif"/>
              </a:rPr>
              <a:t>consulte</a:t>
            </a:r>
            <a:r>
              <a:rPr sz="850" dirty="0">
                <a:latin typeface="Microsoft Sans Serif"/>
                <a:cs typeface="Microsoft Sans Serif"/>
              </a:rPr>
              <a:t> </a:t>
            </a:r>
            <a:r>
              <a:rPr sz="850" spc="30" dirty="0">
                <a:latin typeface="Microsoft Sans Serif"/>
                <a:cs typeface="Microsoft Sans Serif"/>
              </a:rPr>
              <a:t>[1]</a:t>
            </a:r>
            <a:r>
              <a:rPr sz="850" spc="-5" dirty="0">
                <a:latin typeface="Microsoft Sans Serif"/>
                <a:cs typeface="Microsoft Sans Serif"/>
              </a:rPr>
              <a:t> </a:t>
            </a:r>
            <a:r>
              <a:rPr sz="850" spc="5" dirty="0">
                <a:latin typeface="Microsoft Sans Serif"/>
                <a:cs typeface="Microsoft Sans Serif"/>
              </a:rPr>
              <a:t>y </a:t>
            </a:r>
            <a:r>
              <a:rPr sz="850" spc="-210" dirty="0">
                <a:latin typeface="Microsoft Sans Serif"/>
                <a:cs typeface="Microsoft Sans Serif"/>
              </a:rPr>
              <a:t> </a:t>
            </a:r>
            <a:r>
              <a:rPr sz="850" spc="40" dirty="0">
                <a:latin typeface="Microsoft Sans Serif"/>
                <a:cs typeface="Microsoft Sans Serif"/>
              </a:rPr>
              <a:t>otros </a:t>
            </a:r>
            <a:r>
              <a:rPr sz="850" spc="30" dirty="0">
                <a:latin typeface="Microsoft Sans Serif"/>
                <a:cs typeface="Microsoft Sans Serif"/>
              </a:rPr>
              <a:t>textos </a:t>
            </a:r>
            <a:r>
              <a:rPr sz="850" spc="35" dirty="0">
                <a:latin typeface="Microsoft Sans Serif"/>
                <a:cs typeface="Microsoft Sans Serif"/>
              </a:rPr>
              <a:t>que abordan </a:t>
            </a:r>
            <a:r>
              <a:rPr sz="850" spc="15" dirty="0">
                <a:latin typeface="Microsoft Sans Serif"/>
                <a:cs typeface="Microsoft Sans Serif"/>
              </a:rPr>
              <a:t>el </a:t>
            </a:r>
            <a:r>
              <a:rPr sz="850" spc="40" dirty="0">
                <a:latin typeface="Microsoft Sans Serif"/>
                <a:cs typeface="Microsoft Sans Serif"/>
              </a:rPr>
              <a:t>tema </a:t>
            </a:r>
            <a:r>
              <a:rPr sz="850" spc="25" dirty="0">
                <a:latin typeface="Microsoft Sans Serif"/>
                <a:cs typeface="Microsoft Sans Serif"/>
              </a:rPr>
              <a:t>de </a:t>
            </a:r>
            <a:r>
              <a:rPr sz="850" spc="10" dirty="0">
                <a:latin typeface="Microsoft Sans Serif"/>
                <a:cs typeface="Microsoft Sans Serif"/>
              </a:rPr>
              <a:t>la </a:t>
            </a:r>
            <a:r>
              <a:rPr sz="850" spc="30" dirty="0">
                <a:latin typeface="Microsoft Sans Serif"/>
                <a:cs typeface="Microsoft Sans Serif"/>
              </a:rPr>
              <a:t>protección </a:t>
            </a:r>
            <a:r>
              <a:rPr sz="850" spc="25" dirty="0">
                <a:latin typeface="Microsoft Sans Serif"/>
                <a:cs typeface="Microsoft Sans Serif"/>
              </a:rPr>
              <a:t>del </a:t>
            </a:r>
            <a:r>
              <a:rPr sz="850" spc="30" dirty="0">
                <a:latin typeface="Microsoft Sans Serif"/>
                <a:cs typeface="Microsoft Sans Serif"/>
              </a:rPr>
              <a:t> generador.</a:t>
            </a:r>
            <a:endParaRPr sz="850">
              <a:latin typeface="Microsoft Sans Serif"/>
              <a:cs typeface="Microsoft Sans Serif"/>
            </a:endParaRPr>
          </a:p>
          <a:p>
            <a:pPr>
              <a:lnSpc>
                <a:spcPct val="100000"/>
              </a:lnSpc>
              <a:spcBef>
                <a:spcPts val="35"/>
              </a:spcBef>
            </a:pPr>
            <a:endParaRPr sz="1100">
              <a:latin typeface="Microsoft Sans Serif"/>
              <a:cs typeface="Microsoft Sans Serif"/>
            </a:endParaRPr>
          </a:p>
          <a:p>
            <a:pPr marL="1187450">
              <a:lnSpc>
                <a:spcPct val="100000"/>
              </a:lnSpc>
            </a:pPr>
            <a:r>
              <a:rPr sz="950" spc="-5" dirty="0">
                <a:latin typeface="Microsoft Sans Serif"/>
                <a:cs typeface="Microsoft Sans Serif"/>
              </a:rPr>
              <a:t>VI.</a:t>
            </a:r>
            <a:r>
              <a:rPr sz="950" spc="-35" dirty="0">
                <a:latin typeface="Microsoft Sans Serif"/>
                <a:cs typeface="Microsoft Sans Serif"/>
              </a:rPr>
              <a:t> </a:t>
            </a:r>
            <a:r>
              <a:rPr sz="950" spc="-55" dirty="0">
                <a:latin typeface="Microsoft Sans Serif"/>
                <a:cs typeface="Microsoft Sans Serif"/>
              </a:rPr>
              <a:t>R</a:t>
            </a:r>
            <a:r>
              <a:rPr sz="750" spc="-55" dirty="0">
                <a:latin typeface="Microsoft Sans Serif"/>
                <a:cs typeface="Microsoft Sans Serif"/>
              </a:rPr>
              <a:t>EFERENCIA</a:t>
            </a:r>
            <a:endParaRPr sz="750">
              <a:latin typeface="Microsoft Sans Serif"/>
              <a:cs typeface="Microsoft Sans Serif"/>
            </a:endParaRPr>
          </a:p>
          <a:p>
            <a:pPr marL="12700">
              <a:lnSpc>
                <a:spcPct val="100000"/>
              </a:lnSpc>
              <a:spcBef>
                <a:spcPts val="525"/>
              </a:spcBef>
            </a:pPr>
            <a:r>
              <a:rPr sz="650" spc="15" dirty="0">
                <a:latin typeface="Microsoft Sans Serif"/>
                <a:cs typeface="Microsoft Sans Serif"/>
              </a:rPr>
              <a:t>[1]Guía</a:t>
            </a:r>
            <a:r>
              <a:rPr sz="650" dirty="0">
                <a:latin typeface="Microsoft Sans Serif"/>
                <a:cs typeface="Microsoft Sans Serif"/>
              </a:rPr>
              <a:t> </a:t>
            </a:r>
            <a:r>
              <a:rPr sz="650" spc="-45" dirty="0">
                <a:latin typeface="Microsoft Sans Serif"/>
                <a:cs typeface="Microsoft Sans Serif"/>
              </a:rPr>
              <a:t>IEEE</a:t>
            </a:r>
            <a:r>
              <a:rPr sz="650" dirty="0">
                <a:latin typeface="Microsoft Sans Serif"/>
                <a:cs typeface="Microsoft Sans Serif"/>
              </a:rPr>
              <a:t> </a:t>
            </a:r>
            <a:r>
              <a:rPr sz="650" spc="20" dirty="0">
                <a:latin typeface="Microsoft Sans Serif"/>
                <a:cs typeface="Microsoft Sans Serif"/>
              </a:rPr>
              <a:t>para</a:t>
            </a:r>
            <a:r>
              <a:rPr sz="650" dirty="0">
                <a:latin typeface="Microsoft Sans Serif"/>
                <a:cs typeface="Microsoft Sans Serif"/>
              </a:rPr>
              <a:t> </a:t>
            </a:r>
            <a:r>
              <a:rPr sz="650" spc="10" dirty="0">
                <a:latin typeface="Microsoft Sans Serif"/>
                <a:cs typeface="Microsoft Sans Serif"/>
              </a:rPr>
              <a:t>la</a:t>
            </a:r>
            <a:r>
              <a:rPr sz="650" dirty="0">
                <a:latin typeface="Microsoft Sans Serif"/>
                <a:cs typeface="Microsoft Sans Serif"/>
              </a:rPr>
              <a:t> </a:t>
            </a:r>
            <a:r>
              <a:rPr sz="650" spc="20" dirty="0">
                <a:latin typeface="Microsoft Sans Serif"/>
                <a:cs typeface="Microsoft Sans Serif"/>
              </a:rPr>
              <a:t>protección</a:t>
            </a:r>
            <a:r>
              <a:rPr sz="650" dirty="0">
                <a:latin typeface="Microsoft Sans Serif"/>
                <a:cs typeface="Microsoft Sans Serif"/>
              </a:rPr>
              <a:t> </a:t>
            </a:r>
            <a:r>
              <a:rPr sz="650" spc="20" dirty="0">
                <a:latin typeface="Microsoft Sans Serif"/>
                <a:cs typeface="Microsoft Sans Serif"/>
              </a:rPr>
              <a:t>de</a:t>
            </a:r>
            <a:r>
              <a:rPr sz="650" dirty="0">
                <a:latin typeface="Microsoft Sans Serif"/>
                <a:cs typeface="Microsoft Sans Serif"/>
              </a:rPr>
              <a:t> </a:t>
            </a:r>
            <a:r>
              <a:rPr sz="650" spc="20" dirty="0">
                <a:latin typeface="Microsoft Sans Serif"/>
                <a:cs typeface="Microsoft Sans Serif"/>
              </a:rPr>
              <a:t>generadores</a:t>
            </a:r>
            <a:r>
              <a:rPr sz="650" spc="-5" dirty="0">
                <a:latin typeface="Microsoft Sans Serif"/>
                <a:cs typeface="Microsoft Sans Serif"/>
              </a:rPr>
              <a:t> </a:t>
            </a:r>
            <a:r>
              <a:rPr sz="650" spc="20" dirty="0">
                <a:latin typeface="Microsoft Sans Serif"/>
                <a:cs typeface="Microsoft Sans Serif"/>
              </a:rPr>
              <a:t>de</a:t>
            </a:r>
            <a:r>
              <a:rPr sz="650" dirty="0">
                <a:latin typeface="Microsoft Sans Serif"/>
                <a:cs typeface="Microsoft Sans Serif"/>
              </a:rPr>
              <a:t> CA,Estándar </a:t>
            </a:r>
            <a:r>
              <a:rPr sz="650" spc="-45" dirty="0">
                <a:latin typeface="Microsoft Sans Serif"/>
                <a:cs typeface="Microsoft Sans Serif"/>
              </a:rPr>
              <a:t>IEEE</a:t>
            </a:r>
            <a:r>
              <a:rPr sz="650" dirty="0">
                <a:latin typeface="Microsoft Sans Serif"/>
                <a:cs typeface="Microsoft Sans Serif"/>
              </a:rPr>
              <a:t> C37.102-2006.</a:t>
            </a:r>
            <a:endParaRPr sz="650">
              <a:latin typeface="Microsoft Sans Serif"/>
              <a:cs typeface="Microsoft Sans Serif"/>
            </a:endParaRPr>
          </a:p>
        </p:txBody>
      </p:sp>
      <p:sp>
        <p:nvSpPr>
          <p:cNvPr id="107" name="object 107"/>
          <p:cNvSpPr txBox="1"/>
          <p:nvPr/>
        </p:nvSpPr>
        <p:spPr>
          <a:xfrm>
            <a:off x="1415277" y="9415126"/>
            <a:ext cx="7416407" cy="143629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 marR="5080">
              <a:lnSpc>
                <a:spcPct val="100000"/>
              </a:lnSpc>
              <a:spcBef>
                <a:spcPts val="100"/>
              </a:spcBef>
            </a:pPr>
            <a:r>
              <a:rPr sz="850" spc="-25" dirty="0">
                <a:latin typeface="Microsoft Sans Serif"/>
                <a:cs typeface="Microsoft Sans Serif"/>
              </a:rPr>
              <a:t>TUTORIAL</a:t>
            </a:r>
            <a:r>
              <a:rPr sz="850" spc="-5" dirty="0">
                <a:latin typeface="Microsoft Sans Serif"/>
                <a:cs typeface="Microsoft Sans Serif"/>
              </a:rPr>
              <a:t> </a:t>
            </a:r>
            <a:r>
              <a:rPr sz="850" spc="-60" dirty="0">
                <a:latin typeface="Microsoft Sans Serif"/>
                <a:cs typeface="Microsoft Sans Serif"/>
              </a:rPr>
              <a:t>SOBRE</a:t>
            </a:r>
            <a:r>
              <a:rPr sz="850" spc="-5" dirty="0">
                <a:latin typeface="Microsoft Sans Serif"/>
                <a:cs typeface="Microsoft Sans Serif"/>
              </a:rPr>
              <a:t> </a:t>
            </a:r>
            <a:r>
              <a:rPr sz="850" spc="-35" dirty="0">
                <a:latin typeface="Microsoft Sans Serif"/>
                <a:cs typeface="Microsoft Sans Serif"/>
              </a:rPr>
              <a:t>PROTECCIÓN</a:t>
            </a:r>
            <a:r>
              <a:rPr sz="850" spc="-5" dirty="0">
                <a:latin typeface="Microsoft Sans Serif"/>
                <a:cs typeface="Microsoft Sans Serif"/>
              </a:rPr>
              <a:t> </a:t>
            </a:r>
            <a:r>
              <a:rPr sz="850" spc="-45" dirty="0">
                <a:latin typeface="Microsoft Sans Serif"/>
                <a:cs typeface="Microsoft Sans Serif"/>
              </a:rPr>
              <a:t>DE</a:t>
            </a:r>
            <a:r>
              <a:rPr sz="850" dirty="0">
                <a:latin typeface="Microsoft Sans Serif"/>
                <a:cs typeface="Microsoft Sans Serif"/>
              </a:rPr>
              <a:t> </a:t>
            </a:r>
            <a:r>
              <a:rPr sz="850" spc="-55" dirty="0">
                <a:latin typeface="Microsoft Sans Serif"/>
                <a:cs typeface="Microsoft Sans Serif"/>
              </a:rPr>
              <a:t>GENERADORES</a:t>
            </a:r>
            <a:r>
              <a:rPr sz="850" spc="-5" dirty="0">
                <a:latin typeface="Microsoft Sans Serif"/>
                <a:cs typeface="Microsoft Sans Serif"/>
              </a:rPr>
              <a:t> </a:t>
            </a:r>
            <a:r>
              <a:rPr sz="850" spc="-30" dirty="0">
                <a:latin typeface="Microsoft Sans Serif"/>
                <a:cs typeface="Microsoft Sans Serif"/>
              </a:rPr>
              <a:t>SÍNCRONOS </a:t>
            </a:r>
            <a:r>
              <a:rPr sz="850" spc="-215" dirty="0">
                <a:latin typeface="Microsoft Sans Serif"/>
                <a:cs typeface="Microsoft Sans Serif"/>
              </a:rPr>
              <a:t> </a:t>
            </a:r>
            <a:r>
              <a:rPr sz="850" spc="-15" dirty="0">
                <a:latin typeface="Microsoft Sans Serif"/>
                <a:cs typeface="Microsoft Sans Serif"/>
              </a:rPr>
              <a:t>PUBLICACIÓN</a:t>
            </a:r>
            <a:r>
              <a:rPr sz="850" spc="-5" dirty="0">
                <a:latin typeface="Microsoft Sans Serif"/>
                <a:cs typeface="Microsoft Sans Serif"/>
              </a:rPr>
              <a:t> </a:t>
            </a:r>
            <a:r>
              <a:rPr sz="850" spc="-55" dirty="0">
                <a:latin typeface="Microsoft Sans Serif"/>
                <a:cs typeface="Microsoft Sans Serif"/>
              </a:rPr>
              <a:t>ESPECIAL</a:t>
            </a:r>
            <a:r>
              <a:rPr sz="850" spc="-5" dirty="0">
                <a:latin typeface="Microsoft Sans Serif"/>
                <a:cs typeface="Microsoft Sans Serif"/>
              </a:rPr>
              <a:t> </a:t>
            </a:r>
            <a:r>
              <a:rPr sz="850" spc="-40" dirty="0">
                <a:latin typeface="Microsoft Sans Serif"/>
                <a:cs typeface="Microsoft Sans Serif"/>
              </a:rPr>
              <a:t>DEL</a:t>
            </a:r>
            <a:r>
              <a:rPr sz="850" spc="-5" dirty="0">
                <a:latin typeface="Microsoft Sans Serif"/>
                <a:cs typeface="Microsoft Sans Serif"/>
              </a:rPr>
              <a:t> </a:t>
            </a:r>
            <a:r>
              <a:rPr sz="850" spc="-60" dirty="0">
                <a:latin typeface="Microsoft Sans Serif"/>
                <a:cs typeface="Microsoft Sans Serif"/>
              </a:rPr>
              <a:t>IEEE</a:t>
            </a:r>
            <a:r>
              <a:rPr sz="850" spc="-5" dirty="0">
                <a:latin typeface="Microsoft Sans Serif"/>
                <a:cs typeface="Microsoft Sans Serif"/>
              </a:rPr>
              <a:t> </a:t>
            </a:r>
            <a:r>
              <a:rPr sz="850" spc="-80" dirty="0">
                <a:latin typeface="Microsoft Sans Serif"/>
                <a:cs typeface="Microsoft Sans Serif"/>
              </a:rPr>
              <a:t>PSRC</a:t>
            </a:r>
            <a:endParaRPr sz="850">
              <a:latin typeface="Microsoft Sans Serif"/>
              <a:cs typeface="Microsoft Sans Serif"/>
            </a:endParaRPr>
          </a:p>
        </p:txBody>
      </p:sp>
      <p:sp>
        <p:nvSpPr>
          <p:cNvPr id="108" name="object 108"/>
          <p:cNvSpPr txBox="1"/>
          <p:nvPr/>
        </p:nvSpPr>
        <p:spPr>
          <a:xfrm>
            <a:off x="13472061" y="9415125"/>
            <a:ext cx="2852914" cy="143629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sz="850" spc="-25" dirty="0">
                <a:latin typeface="Microsoft Sans Serif"/>
                <a:cs typeface="Microsoft Sans Serif"/>
              </a:rPr>
              <a:t>CAPÍTULO</a:t>
            </a:r>
            <a:r>
              <a:rPr sz="850" spc="-20" dirty="0">
                <a:latin typeface="Microsoft Sans Serif"/>
                <a:cs typeface="Microsoft Sans Serif"/>
              </a:rPr>
              <a:t> </a:t>
            </a:r>
            <a:r>
              <a:rPr sz="850" dirty="0">
                <a:latin typeface="Microsoft Sans Serif"/>
                <a:cs typeface="Microsoft Sans Serif"/>
              </a:rPr>
              <a:t>3,</a:t>
            </a:r>
            <a:r>
              <a:rPr sz="850" spc="-15" dirty="0">
                <a:latin typeface="Microsoft Sans Serif"/>
                <a:cs typeface="Microsoft Sans Serif"/>
              </a:rPr>
              <a:t> </a:t>
            </a:r>
            <a:r>
              <a:rPr sz="850" spc="-40" dirty="0">
                <a:latin typeface="Microsoft Sans Serif"/>
                <a:cs typeface="Microsoft Sans Serif"/>
              </a:rPr>
              <a:t>SECCIÓN</a:t>
            </a:r>
            <a:r>
              <a:rPr sz="850" spc="-15" dirty="0">
                <a:latin typeface="Microsoft Sans Serif"/>
                <a:cs typeface="Microsoft Sans Serif"/>
              </a:rPr>
              <a:t> </a:t>
            </a:r>
            <a:r>
              <a:rPr sz="850" spc="10" dirty="0">
                <a:latin typeface="Microsoft Sans Serif"/>
                <a:cs typeface="Microsoft Sans Serif"/>
              </a:rPr>
              <a:t>7</a:t>
            </a:r>
            <a:endParaRPr sz="850">
              <a:latin typeface="Microsoft Sans Serif"/>
              <a:cs typeface="Microsoft Sans Serif"/>
            </a:endParaRPr>
          </a:p>
        </p:txBody>
      </p:sp>
    </p:spTree>
  </p:cSld>
  <p:clrMapOvr>
    <a:masterClrMapping/>
  </p:clrMapOvr>
</p:sld>
</file>

<file path=ppt/slides/slide83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" name="object 2"/>
          <p:cNvGrpSpPr/>
          <p:nvPr/>
        </p:nvGrpSpPr>
        <p:grpSpPr>
          <a:xfrm>
            <a:off x="1500519" y="7050023"/>
            <a:ext cx="730393" cy="317500"/>
            <a:chOff x="652272" y="7050023"/>
            <a:chExt cx="317500" cy="317500"/>
          </a:xfrm>
        </p:grpSpPr>
        <p:sp>
          <p:nvSpPr>
            <p:cNvPr id="3" name="object 3"/>
            <p:cNvSpPr/>
            <p:nvPr/>
          </p:nvSpPr>
          <p:spPr>
            <a:xfrm>
              <a:off x="656844" y="7054595"/>
              <a:ext cx="307975" cy="307975"/>
            </a:xfrm>
            <a:custGeom>
              <a:avLst/>
              <a:gdLst/>
              <a:ahLst/>
              <a:cxnLst/>
              <a:rect l="l" t="t" r="r" b="b"/>
              <a:pathLst>
                <a:path w="307975" h="307975">
                  <a:moveTo>
                    <a:pt x="0" y="152400"/>
                  </a:moveTo>
                  <a:lnTo>
                    <a:pt x="7815" y="104363"/>
                  </a:lnTo>
                  <a:lnTo>
                    <a:pt x="29602" y="62544"/>
                  </a:lnTo>
                  <a:lnTo>
                    <a:pt x="62874" y="29504"/>
                  </a:lnTo>
                  <a:lnTo>
                    <a:pt x="105143" y="7802"/>
                  </a:lnTo>
                  <a:lnTo>
                    <a:pt x="153924" y="0"/>
                  </a:lnTo>
                  <a:lnTo>
                    <a:pt x="202118" y="7802"/>
                  </a:lnTo>
                  <a:lnTo>
                    <a:pt x="244315" y="29504"/>
                  </a:lnTo>
                  <a:lnTo>
                    <a:pt x="277806" y="62544"/>
                  </a:lnTo>
                  <a:lnTo>
                    <a:pt x="299886" y="104363"/>
                  </a:lnTo>
                  <a:lnTo>
                    <a:pt x="307848" y="152400"/>
                  </a:lnTo>
                  <a:lnTo>
                    <a:pt x="299886" y="201338"/>
                  </a:lnTo>
                  <a:lnTo>
                    <a:pt x="277806" y="243986"/>
                  </a:lnTo>
                  <a:lnTo>
                    <a:pt x="244315" y="277709"/>
                  </a:lnTo>
                  <a:lnTo>
                    <a:pt x="202118" y="299874"/>
                  </a:lnTo>
                  <a:lnTo>
                    <a:pt x="153924" y="307848"/>
                  </a:lnTo>
                  <a:lnTo>
                    <a:pt x="105143" y="299874"/>
                  </a:lnTo>
                  <a:lnTo>
                    <a:pt x="62874" y="277709"/>
                  </a:lnTo>
                  <a:lnTo>
                    <a:pt x="29602" y="243986"/>
                  </a:lnTo>
                  <a:lnTo>
                    <a:pt x="7815" y="201338"/>
                  </a:lnTo>
                  <a:lnTo>
                    <a:pt x="0" y="152400"/>
                  </a:lnTo>
                </a:path>
              </a:pathLst>
            </a:custGeom>
            <a:ln w="9144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4" name="object 4"/>
            <p:cNvPicPr/>
            <p:nvPr/>
          </p:nvPicPr>
          <p:blipFill>
            <a:blip r:embed="rId2" cstate="print"/>
            <a:stretch>
              <a:fillRect/>
            </a:stretch>
          </p:blipFill>
          <p:spPr>
            <a:xfrm>
              <a:off x="716280" y="7165847"/>
              <a:ext cx="187451" cy="82296"/>
            </a:xfrm>
            <a:prstGeom prst="rect">
              <a:avLst/>
            </a:prstGeom>
          </p:spPr>
        </p:pic>
      </p:grpSp>
      <p:grpSp>
        <p:nvGrpSpPr>
          <p:cNvPr id="5" name="object 5"/>
          <p:cNvGrpSpPr/>
          <p:nvPr/>
        </p:nvGrpSpPr>
        <p:grpSpPr>
          <a:xfrm>
            <a:off x="6405251" y="8049768"/>
            <a:ext cx="726010" cy="315595"/>
            <a:chOff x="2784347" y="8049768"/>
            <a:chExt cx="315595" cy="315595"/>
          </a:xfrm>
        </p:grpSpPr>
        <p:sp>
          <p:nvSpPr>
            <p:cNvPr id="6" name="object 6"/>
            <p:cNvSpPr/>
            <p:nvPr/>
          </p:nvSpPr>
          <p:spPr>
            <a:xfrm>
              <a:off x="2788919" y="8054340"/>
              <a:ext cx="306705" cy="306705"/>
            </a:xfrm>
            <a:custGeom>
              <a:avLst/>
              <a:gdLst/>
              <a:ahLst/>
              <a:cxnLst/>
              <a:rect l="l" t="t" r="r" b="b"/>
              <a:pathLst>
                <a:path w="306705" h="306704">
                  <a:moveTo>
                    <a:pt x="0" y="153924"/>
                  </a:moveTo>
                  <a:lnTo>
                    <a:pt x="7815" y="105143"/>
                  </a:lnTo>
                  <a:lnTo>
                    <a:pt x="29602" y="62874"/>
                  </a:lnTo>
                  <a:lnTo>
                    <a:pt x="62874" y="29602"/>
                  </a:lnTo>
                  <a:lnTo>
                    <a:pt x="105143" y="7815"/>
                  </a:lnTo>
                  <a:lnTo>
                    <a:pt x="153924" y="0"/>
                  </a:lnTo>
                  <a:lnTo>
                    <a:pt x="202545" y="7815"/>
                  </a:lnTo>
                  <a:lnTo>
                    <a:pt x="244437" y="29602"/>
                  </a:lnTo>
                  <a:lnTo>
                    <a:pt x="277258" y="62874"/>
                  </a:lnTo>
                  <a:lnTo>
                    <a:pt x="298667" y="105143"/>
                  </a:lnTo>
                  <a:lnTo>
                    <a:pt x="306323" y="153924"/>
                  </a:lnTo>
                  <a:lnTo>
                    <a:pt x="298667" y="202545"/>
                  </a:lnTo>
                  <a:lnTo>
                    <a:pt x="277258" y="244437"/>
                  </a:lnTo>
                  <a:lnTo>
                    <a:pt x="244437" y="277258"/>
                  </a:lnTo>
                  <a:lnTo>
                    <a:pt x="202545" y="298667"/>
                  </a:lnTo>
                  <a:lnTo>
                    <a:pt x="153924" y="306324"/>
                  </a:lnTo>
                  <a:lnTo>
                    <a:pt x="105143" y="298667"/>
                  </a:lnTo>
                  <a:lnTo>
                    <a:pt x="62874" y="277258"/>
                  </a:lnTo>
                  <a:lnTo>
                    <a:pt x="29602" y="244437"/>
                  </a:lnTo>
                  <a:lnTo>
                    <a:pt x="7815" y="202545"/>
                  </a:lnTo>
                  <a:lnTo>
                    <a:pt x="0" y="153924"/>
                  </a:lnTo>
                </a:path>
              </a:pathLst>
            </a:custGeom>
            <a:ln w="9143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7" name="object 7"/>
            <p:cNvPicPr/>
            <p:nvPr/>
          </p:nvPicPr>
          <p:blipFill>
            <a:blip r:embed="rId3" cstate="print"/>
            <a:stretch>
              <a:fillRect/>
            </a:stretch>
          </p:blipFill>
          <p:spPr>
            <a:xfrm>
              <a:off x="2848355" y="8165592"/>
              <a:ext cx="188975" cy="83820"/>
            </a:xfrm>
            <a:prstGeom prst="rect">
              <a:avLst/>
            </a:prstGeom>
          </p:spPr>
        </p:pic>
      </p:grpSp>
      <p:sp>
        <p:nvSpPr>
          <p:cNvPr id="8" name="object 8"/>
          <p:cNvSpPr/>
          <p:nvPr/>
        </p:nvSpPr>
        <p:spPr>
          <a:xfrm>
            <a:off x="3348119" y="7124700"/>
            <a:ext cx="92029" cy="82550"/>
          </a:xfrm>
          <a:custGeom>
            <a:avLst/>
            <a:gdLst/>
            <a:ahLst/>
            <a:cxnLst/>
            <a:rect l="l" t="t" r="r" b="b"/>
            <a:pathLst>
              <a:path w="40005" h="82550">
                <a:moveTo>
                  <a:pt x="38100" y="0"/>
                </a:moveTo>
                <a:lnTo>
                  <a:pt x="4571" y="19812"/>
                </a:lnTo>
                <a:lnTo>
                  <a:pt x="0" y="32004"/>
                </a:lnTo>
                <a:lnTo>
                  <a:pt x="0" y="51816"/>
                </a:lnTo>
                <a:lnTo>
                  <a:pt x="25908" y="80772"/>
                </a:lnTo>
                <a:lnTo>
                  <a:pt x="32004" y="82296"/>
                </a:lnTo>
                <a:lnTo>
                  <a:pt x="39624" y="82296"/>
                </a:lnTo>
              </a:path>
            </a:pathLst>
          </a:custGeom>
          <a:ln w="9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grpSp>
        <p:nvGrpSpPr>
          <p:cNvPr id="9" name="object 9"/>
          <p:cNvGrpSpPr/>
          <p:nvPr/>
        </p:nvGrpSpPr>
        <p:grpSpPr>
          <a:xfrm>
            <a:off x="3337604" y="7202423"/>
            <a:ext cx="112480" cy="172720"/>
            <a:chOff x="1450848" y="7202423"/>
            <a:chExt cx="48895" cy="172720"/>
          </a:xfrm>
        </p:grpSpPr>
        <p:sp>
          <p:nvSpPr>
            <p:cNvPr id="10" name="object 10"/>
            <p:cNvSpPr/>
            <p:nvPr/>
          </p:nvSpPr>
          <p:spPr>
            <a:xfrm>
              <a:off x="1455420" y="7289292"/>
              <a:ext cx="40005" cy="81280"/>
            </a:xfrm>
            <a:custGeom>
              <a:avLst/>
              <a:gdLst/>
              <a:ahLst/>
              <a:cxnLst/>
              <a:rect l="l" t="t" r="r" b="b"/>
              <a:pathLst>
                <a:path w="40005" h="81279">
                  <a:moveTo>
                    <a:pt x="38100" y="0"/>
                  </a:moveTo>
                  <a:lnTo>
                    <a:pt x="32004" y="0"/>
                  </a:lnTo>
                  <a:lnTo>
                    <a:pt x="25908" y="1524"/>
                  </a:lnTo>
                  <a:lnTo>
                    <a:pt x="19812" y="4572"/>
                  </a:lnTo>
                  <a:lnTo>
                    <a:pt x="13716" y="9144"/>
                  </a:lnTo>
                  <a:lnTo>
                    <a:pt x="4571" y="18288"/>
                  </a:lnTo>
                  <a:lnTo>
                    <a:pt x="0" y="30480"/>
                  </a:lnTo>
                  <a:lnTo>
                    <a:pt x="0" y="50292"/>
                  </a:lnTo>
                  <a:lnTo>
                    <a:pt x="3047" y="57912"/>
                  </a:lnTo>
                  <a:lnTo>
                    <a:pt x="4571" y="62484"/>
                  </a:lnTo>
                  <a:lnTo>
                    <a:pt x="9143" y="68580"/>
                  </a:lnTo>
                  <a:lnTo>
                    <a:pt x="13716" y="73152"/>
                  </a:lnTo>
                  <a:lnTo>
                    <a:pt x="25908" y="77724"/>
                  </a:lnTo>
                  <a:lnTo>
                    <a:pt x="32004" y="79248"/>
                  </a:lnTo>
                  <a:lnTo>
                    <a:pt x="39624" y="80772"/>
                  </a:lnTo>
                </a:path>
              </a:pathLst>
            </a:custGeom>
            <a:ln w="9144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" name="object 11"/>
            <p:cNvSpPr/>
            <p:nvPr/>
          </p:nvSpPr>
          <p:spPr>
            <a:xfrm>
              <a:off x="1455420" y="7206995"/>
              <a:ext cx="40005" cy="82550"/>
            </a:xfrm>
            <a:custGeom>
              <a:avLst/>
              <a:gdLst/>
              <a:ahLst/>
              <a:cxnLst/>
              <a:rect l="l" t="t" r="r" b="b"/>
              <a:pathLst>
                <a:path w="40005" h="82550">
                  <a:moveTo>
                    <a:pt x="38100" y="0"/>
                  </a:moveTo>
                  <a:lnTo>
                    <a:pt x="25908" y="3048"/>
                  </a:lnTo>
                  <a:lnTo>
                    <a:pt x="13716" y="9144"/>
                  </a:lnTo>
                  <a:lnTo>
                    <a:pt x="4571" y="18288"/>
                  </a:lnTo>
                  <a:lnTo>
                    <a:pt x="0" y="30480"/>
                  </a:lnTo>
                  <a:lnTo>
                    <a:pt x="0" y="51816"/>
                  </a:lnTo>
                  <a:lnTo>
                    <a:pt x="4571" y="64008"/>
                  </a:lnTo>
                  <a:lnTo>
                    <a:pt x="13716" y="73152"/>
                  </a:lnTo>
                  <a:lnTo>
                    <a:pt x="19812" y="77724"/>
                  </a:lnTo>
                  <a:lnTo>
                    <a:pt x="25908" y="79248"/>
                  </a:lnTo>
                  <a:lnTo>
                    <a:pt x="32004" y="82296"/>
                  </a:lnTo>
                  <a:lnTo>
                    <a:pt x="39624" y="82296"/>
                  </a:lnTo>
                </a:path>
              </a:pathLst>
            </a:custGeom>
            <a:ln w="9144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12" name="object 12"/>
          <p:cNvGrpSpPr/>
          <p:nvPr/>
        </p:nvGrpSpPr>
        <p:grpSpPr>
          <a:xfrm>
            <a:off x="3337604" y="7040880"/>
            <a:ext cx="134390" cy="88900"/>
            <a:chOff x="1450848" y="7040880"/>
            <a:chExt cx="58419" cy="88900"/>
          </a:xfrm>
        </p:grpSpPr>
        <p:sp>
          <p:nvSpPr>
            <p:cNvPr id="13" name="object 13"/>
            <p:cNvSpPr/>
            <p:nvPr/>
          </p:nvSpPr>
          <p:spPr>
            <a:xfrm>
              <a:off x="1455420" y="7045452"/>
              <a:ext cx="40005" cy="79375"/>
            </a:xfrm>
            <a:custGeom>
              <a:avLst/>
              <a:gdLst/>
              <a:ahLst/>
              <a:cxnLst/>
              <a:rect l="l" t="t" r="r" b="b"/>
              <a:pathLst>
                <a:path w="40005" h="79375">
                  <a:moveTo>
                    <a:pt x="38100" y="0"/>
                  </a:moveTo>
                  <a:lnTo>
                    <a:pt x="32004" y="0"/>
                  </a:lnTo>
                  <a:lnTo>
                    <a:pt x="25908" y="1524"/>
                  </a:lnTo>
                  <a:lnTo>
                    <a:pt x="13716" y="7620"/>
                  </a:lnTo>
                  <a:lnTo>
                    <a:pt x="9143" y="10668"/>
                  </a:lnTo>
                  <a:lnTo>
                    <a:pt x="4571" y="16764"/>
                  </a:lnTo>
                  <a:lnTo>
                    <a:pt x="0" y="28956"/>
                  </a:lnTo>
                  <a:lnTo>
                    <a:pt x="0" y="48768"/>
                  </a:lnTo>
                  <a:lnTo>
                    <a:pt x="25908" y="77724"/>
                  </a:lnTo>
                  <a:lnTo>
                    <a:pt x="32004" y="79248"/>
                  </a:lnTo>
                  <a:lnTo>
                    <a:pt x="39624" y="79248"/>
                  </a:lnTo>
                </a:path>
              </a:pathLst>
            </a:custGeom>
            <a:ln w="9144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4" name="object 14"/>
            <p:cNvSpPr/>
            <p:nvPr/>
          </p:nvSpPr>
          <p:spPr>
            <a:xfrm>
              <a:off x="1493520" y="7045452"/>
              <a:ext cx="15240" cy="79375"/>
            </a:xfrm>
            <a:custGeom>
              <a:avLst/>
              <a:gdLst/>
              <a:ahLst/>
              <a:cxnLst/>
              <a:rect l="l" t="t" r="r" b="b"/>
              <a:pathLst>
                <a:path w="15240" h="79375">
                  <a:moveTo>
                    <a:pt x="0" y="0"/>
                  </a:moveTo>
                  <a:lnTo>
                    <a:pt x="15239" y="0"/>
                  </a:lnTo>
                </a:path>
                <a:path w="15240" h="79375">
                  <a:moveTo>
                    <a:pt x="0" y="79248"/>
                  </a:moveTo>
                  <a:lnTo>
                    <a:pt x="15239" y="79248"/>
                  </a:lnTo>
                </a:path>
              </a:pathLst>
            </a:custGeom>
            <a:ln w="9144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15" name="object 15"/>
          <p:cNvSpPr/>
          <p:nvPr/>
        </p:nvSpPr>
        <p:spPr>
          <a:xfrm>
            <a:off x="3435765" y="7206996"/>
            <a:ext cx="35059" cy="0"/>
          </a:xfrm>
          <a:custGeom>
            <a:avLst/>
            <a:gdLst/>
            <a:ahLst/>
            <a:cxnLst/>
            <a:rect l="l" t="t" r="r" b="b"/>
            <a:pathLst>
              <a:path w="15240">
                <a:moveTo>
                  <a:pt x="0" y="0"/>
                </a:moveTo>
                <a:lnTo>
                  <a:pt x="15239" y="0"/>
                </a:lnTo>
              </a:path>
            </a:pathLst>
          </a:custGeom>
          <a:ln w="9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" name="object 16"/>
          <p:cNvSpPr/>
          <p:nvPr/>
        </p:nvSpPr>
        <p:spPr>
          <a:xfrm>
            <a:off x="3435765" y="7289292"/>
            <a:ext cx="35059" cy="0"/>
          </a:xfrm>
          <a:custGeom>
            <a:avLst/>
            <a:gdLst/>
            <a:ahLst/>
            <a:cxnLst/>
            <a:rect l="l" t="t" r="r" b="b"/>
            <a:pathLst>
              <a:path w="15240">
                <a:moveTo>
                  <a:pt x="0" y="0"/>
                </a:moveTo>
                <a:lnTo>
                  <a:pt x="15239" y="0"/>
                </a:lnTo>
              </a:path>
            </a:pathLst>
          </a:custGeom>
          <a:ln w="9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" name="object 17"/>
          <p:cNvSpPr/>
          <p:nvPr/>
        </p:nvSpPr>
        <p:spPr>
          <a:xfrm>
            <a:off x="3435765" y="7370064"/>
            <a:ext cx="35059" cy="0"/>
          </a:xfrm>
          <a:custGeom>
            <a:avLst/>
            <a:gdLst/>
            <a:ahLst/>
            <a:cxnLst/>
            <a:rect l="l" t="t" r="r" b="b"/>
            <a:pathLst>
              <a:path w="15240">
                <a:moveTo>
                  <a:pt x="0" y="0"/>
                </a:moveTo>
                <a:lnTo>
                  <a:pt x="15239" y="0"/>
                </a:lnTo>
              </a:path>
            </a:pathLst>
          </a:custGeom>
          <a:ln w="9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" name="object 18"/>
          <p:cNvSpPr/>
          <p:nvPr/>
        </p:nvSpPr>
        <p:spPr>
          <a:xfrm>
            <a:off x="3204380" y="7206996"/>
            <a:ext cx="94951" cy="82550"/>
          </a:xfrm>
          <a:custGeom>
            <a:avLst/>
            <a:gdLst/>
            <a:ahLst/>
            <a:cxnLst/>
            <a:rect l="l" t="t" r="r" b="b"/>
            <a:pathLst>
              <a:path w="41275" h="82550">
                <a:moveTo>
                  <a:pt x="0" y="82296"/>
                </a:moveTo>
                <a:lnTo>
                  <a:pt x="7620" y="82296"/>
                </a:lnTo>
                <a:lnTo>
                  <a:pt x="25908" y="73152"/>
                </a:lnTo>
                <a:lnTo>
                  <a:pt x="30480" y="68580"/>
                </a:lnTo>
                <a:lnTo>
                  <a:pt x="33528" y="64008"/>
                </a:lnTo>
                <a:lnTo>
                  <a:pt x="38100" y="56388"/>
                </a:lnTo>
                <a:lnTo>
                  <a:pt x="41148" y="44196"/>
                </a:lnTo>
                <a:lnTo>
                  <a:pt x="41148" y="38100"/>
                </a:lnTo>
                <a:lnTo>
                  <a:pt x="39624" y="30480"/>
                </a:lnTo>
                <a:lnTo>
                  <a:pt x="38100" y="24384"/>
                </a:lnTo>
                <a:lnTo>
                  <a:pt x="33528" y="18288"/>
                </a:lnTo>
                <a:lnTo>
                  <a:pt x="30480" y="13716"/>
                </a:lnTo>
                <a:lnTo>
                  <a:pt x="25908" y="9144"/>
                </a:lnTo>
                <a:lnTo>
                  <a:pt x="19812" y="4572"/>
                </a:lnTo>
                <a:lnTo>
                  <a:pt x="7620" y="1524"/>
                </a:lnTo>
                <a:lnTo>
                  <a:pt x="0" y="0"/>
                </a:lnTo>
              </a:path>
            </a:pathLst>
          </a:custGeom>
          <a:ln w="9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grpSp>
        <p:nvGrpSpPr>
          <p:cNvPr id="19" name="object 19"/>
          <p:cNvGrpSpPr/>
          <p:nvPr/>
        </p:nvGrpSpPr>
        <p:grpSpPr>
          <a:xfrm>
            <a:off x="3193861" y="7040881"/>
            <a:ext cx="116863" cy="170815"/>
            <a:chOff x="1388364" y="7040880"/>
            <a:chExt cx="50800" cy="170815"/>
          </a:xfrm>
        </p:grpSpPr>
        <p:sp>
          <p:nvSpPr>
            <p:cNvPr id="20" name="object 20"/>
            <p:cNvSpPr/>
            <p:nvPr/>
          </p:nvSpPr>
          <p:spPr>
            <a:xfrm>
              <a:off x="1392936" y="7045452"/>
              <a:ext cx="41275" cy="79375"/>
            </a:xfrm>
            <a:custGeom>
              <a:avLst/>
              <a:gdLst/>
              <a:ahLst/>
              <a:cxnLst/>
              <a:rect l="l" t="t" r="r" b="b"/>
              <a:pathLst>
                <a:path w="41275" h="79375">
                  <a:moveTo>
                    <a:pt x="0" y="79248"/>
                  </a:moveTo>
                  <a:lnTo>
                    <a:pt x="7620" y="79248"/>
                  </a:lnTo>
                  <a:lnTo>
                    <a:pt x="13716" y="77724"/>
                  </a:lnTo>
                  <a:lnTo>
                    <a:pt x="25908" y="71628"/>
                  </a:lnTo>
                  <a:lnTo>
                    <a:pt x="30480" y="67056"/>
                  </a:lnTo>
                  <a:lnTo>
                    <a:pt x="33528" y="60960"/>
                  </a:lnTo>
                  <a:lnTo>
                    <a:pt x="38100" y="54864"/>
                  </a:lnTo>
                  <a:lnTo>
                    <a:pt x="39624" y="48768"/>
                  </a:lnTo>
                  <a:lnTo>
                    <a:pt x="41148" y="42672"/>
                  </a:lnTo>
                  <a:lnTo>
                    <a:pt x="41148" y="35052"/>
                  </a:lnTo>
                  <a:lnTo>
                    <a:pt x="39624" y="28956"/>
                  </a:lnTo>
                  <a:lnTo>
                    <a:pt x="38100" y="22860"/>
                  </a:lnTo>
                  <a:lnTo>
                    <a:pt x="33528" y="16764"/>
                  </a:lnTo>
                  <a:lnTo>
                    <a:pt x="30480" y="10668"/>
                  </a:lnTo>
                  <a:lnTo>
                    <a:pt x="25908" y="7620"/>
                  </a:lnTo>
                  <a:lnTo>
                    <a:pt x="13716" y="1524"/>
                  </a:lnTo>
                  <a:lnTo>
                    <a:pt x="7620" y="0"/>
                  </a:lnTo>
                  <a:lnTo>
                    <a:pt x="0" y="0"/>
                  </a:lnTo>
                </a:path>
              </a:pathLst>
            </a:custGeom>
            <a:ln w="9144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1" name="object 21"/>
            <p:cNvSpPr/>
            <p:nvPr/>
          </p:nvSpPr>
          <p:spPr>
            <a:xfrm>
              <a:off x="1392936" y="7124700"/>
              <a:ext cx="41275" cy="82550"/>
            </a:xfrm>
            <a:custGeom>
              <a:avLst/>
              <a:gdLst/>
              <a:ahLst/>
              <a:cxnLst/>
              <a:rect l="l" t="t" r="r" b="b"/>
              <a:pathLst>
                <a:path w="41275" h="82550">
                  <a:moveTo>
                    <a:pt x="0" y="82296"/>
                  </a:moveTo>
                  <a:lnTo>
                    <a:pt x="7620" y="82296"/>
                  </a:lnTo>
                  <a:lnTo>
                    <a:pt x="13716" y="80772"/>
                  </a:lnTo>
                  <a:lnTo>
                    <a:pt x="19812" y="77724"/>
                  </a:lnTo>
                  <a:lnTo>
                    <a:pt x="25908" y="73152"/>
                  </a:lnTo>
                  <a:lnTo>
                    <a:pt x="30480" y="68580"/>
                  </a:lnTo>
                  <a:lnTo>
                    <a:pt x="33528" y="64008"/>
                  </a:lnTo>
                  <a:lnTo>
                    <a:pt x="38100" y="57912"/>
                  </a:lnTo>
                  <a:lnTo>
                    <a:pt x="39624" y="51816"/>
                  </a:lnTo>
                  <a:lnTo>
                    <a:pt x="41148" y="44196"/>
                  </a:lnTo>
                  <a:lnTo>
                    <a:pt x="41148" y="38100"/>
                  </a:lnTo>
                  <a:lnTo>
                    <a:pt x="39624" y="32004"/>
                  </a:lnTo>
                  <a:lnTo>
                    <a:pt x="38100" y="24384"/>
                  </a:lnTo>
                  <a:lnTo>
                    <a:pt x="33528" y="19812"/>
                  </a:lnTo>
                  <a:lnTo>
                    <a:pt x="30480" y="13716"/>
                  </a:lnTo>
                  <a:lnTo>
                    <a:pt x="25908" y="9144"/>
                  </a:lnTo>
                  <a:lnTo>
                    <a:pt x="19812" y="4572"/>
                  </a:lnTo>
                  <a:lnTo>
                    <a:pt x="7620" y="1524"/>
                  </a:lnTo>
                  <a:lnTo>
                    <a:pt x="0" y="0"/>
                  </a:lnTo>
                </a:path>
              </a:pathLst>
            </a:custGeom>
            <a:ln w="9144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22" name="object 22"/>
          <p:cNvGrpSpPr/>
          <p:nvPr/>
        </p:nvGrpSpPr>
        <p:grpSpPr>
          <a:xfrm>
            <a:off x="3169318" y="7284720"/>
            <a:ext cx="140235" cy="90170"/>
            <a:chOff x="1377695" y="7284720"/>
            <a:chExt cx="60960" cy="90170"/>
          </a:xfrm>
        </p:grpSpPr>
        <p:sp>
          <p:nvSpPr>
            <p:cNvPr id="23" name="object 23"/>
            <p:cNvSpPr/>
            <p:nvPr/>
          </p:nvSpPr>
          <p:spPr>
            <a:xfrm>
              <a:off x="1392936" y="7289292"/>
              <a:ext cx="41275" cy="81280"/>
            </a:xfrm>
            <a:custGeom>
              <a:avLst/>
              <a:gdLst/>
              <a:ahLst/>
              <a:cxnLst/>
              <a:rect l="l" t="t" r="r" b="b"/>
              <a:pathLst>
                <a:path w="41275" h="81279">
                  <a:moveTo>
                    <a:pt x="0" y="80772"/>
                  </a:moveTo>
                  <a:lnTo>
                    <a:pt x="33528" y="62484"/>
                  </a:lnTo>
                  <a:lnTo>
                    <a:pt x="38100" y="56388"/>
                  </a:lnTo>
                  <a:lnTo>
                    <a:pt x="39624" y="50292"/>
                  </a:lnTo>
                  <a:lnTo>
                    <a:pt x="41148" y="44196"/>
                  </a:lnTo>
                  <a:lnTo>
                    <a:pt x="41148" y="36576"/>
                  </a:lnTo>
                  <a:lnTo>
                    <a:pt x="38100" y="24384"/>
                  </a:lnTo>
                  <a:lnTo>
                    <a:pt x="33528" y="18288"/>
                  </a:lnTo>
                  <a:lnTo>
                    <a:pt x="30480" y="12192"/>
                  </a:lnTo>
                  <a:lnTo>
                    <a:pt x="25908" y="9144"/>
                  </a:lnTo>
                  <a:lnTo>
                    <a:pt x="19812" y="4572"/>
                  </a:lnTo>
                  <a:lnTo>
                    <a:pt x="13716" y="1524"/>
                  </a:lnTo>
                  <a:lnTo>
                    <a:pt x="7620" y="0"/>
                  </a:lnTo>
                  <a:lnTo>
                    <a:pt x="0" y="0"/>
                  </a:lnTo>
                </a:path>
              </a:pathLst>
            </a:custGeom>
            <a:ln w="9144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4" name="object 24"/>
            <p:cNvSpPr/>
            <p:nvPr/>
          </p:nvSpPr>
          <p:spPr>
            <a:xfrm>
              <a:off x="1377695" y="7289292"/>
              <a:ext cx="15240" cy="81280"/>
            </a:xfrm>
            <a:custGeom>
              <a:avLst/>
              <a:gdLst/>
              <a:ahLst/>
              <a:cxnLst/>
              <a:rect l="l" t="t" r="r" b="b"/>
              <a:pathLst>
                <a:path w="15240" h="81279">
                  <a:moveTo>
                    <a:pt x="15240" y="80771"/>
                  </a:moveTo>
                  <a:lnTo>
                    <a:pt x="0" y="80771"/>
                  </a:lnTo>
                </a:path>
                <a:path w="15240" h="81279">
                  <a:moveTo>
                    <a:pt x="15240" y="0"/>
                  </a:moveTo>
                  <a:lnTo>
                    <a:pt x="0" y="0"/>
                  </a:lnTo>
                </a:path>
              </a:pathLst>
            </a:custGeom>
            <a:ln w="9144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25" name="object 25"/>
          <p:cNvSpPr/>
          <p:nvPr/>
        </p:nvSpPr>
        <p:spPr>
          <a:xfrm>
            <a:off x="3169318" y="7206996"/>
            <a:ext cx="35059" cy="0"/>
          </a:xfrm>
          <a:custGeom>
            <a:avLst/>
            <a:gdLst/>
            <a:ahLst/>
            <a:cxnLst/>
            <a:rect l="l" t="t" r="r" b="b"/>
            <a:pathLst>
              <a:path w="15240">
                <a:moveTo>
                  <a:pt x="15240" y="0"/>
                </a:moveTo>
                <a:lnTo>
                  <a:pt x="0" y="0"/>
                </a:lnTo>
              </a:path>
            </a:pathLst>
          </a:custGeom>
          <a:ln w="9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6" name="object 26"/>
          <p:cNvSpPr/>
          <p:nvPr/>
        </p:nvSpPr>
        <p:spPr>
          <a:xfrm>
            <a:off x="3169318" y="7124700"/>
            <a:ext cx="35059" cy="0"/>
          </a:xfrm>
          <a:custGeom>
            <a:avLst/>
            <a:gdLst/>
            <a:ahLst/>
            <a:cxnLst/>
            <a:rect l="l" t="t" r="r" b="b"/>
            <a:pathLst>
              <a:path w="15240">
                <a:moveTo>
                  <a:pt x="15240" y="0"/>
                </a:moveTo>
                <a:lnTo>
                  <a:pt x="0" y="0"/>
                </a:lnTo>
              </a:path>
            </a:pathLst>
          </a:custGeom>
          <a:ln w="9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7" name="object 27"/>
          <p:cNvSpPr/>
          <p:nvPr/>
        </p:nvSpPr>
        <p:spPr>
          <a:xfrm>
            <a:off x="3169318" y="7045452"/>
            <a:ext cx="35059" cy="0"/>
          </a:xfrm>
          <a:custGeom>
            <a:avLst/>
            <a:gdLst/>
            <a:ahLst/>
            <a:cxnLst/>
            <a:rect l="l" t="t" r="r" b="b"/>
            <a:pathLst>
              <a:path w="15240">
                <a:moveTo>
                  <a:pt x="15240" y="0"/>
                </a:moveTo>
                <a:lnTo>
                  <a:pt x="0" y="0"/>
                </a:lnTo>
              </a:path>
            </a:pathLst>
          </a:custGeom>
          <a:ln w="9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8" name="object 28"/>
          <p:cNvSpPr/>
          <p:nvPr/>
        </p:nvSpPr>
        <p:spPr>
          <a:xfrm>
            <a:off x="6762850" y="7414260"/>
            <a:ext cx="189902" cy="41275"/>
          </a:xfrm>
          <a:custGeom>
            <a:avLst/>
            <a:gdLst/>
            <a:ahLst/>
            <a:cxnLst/>
            <a:rect l="l" t="t" r="r" b="b"/>
            <a:pathLst>
              <a:path w="82550" h="41275">
                <a:moveTo>
                  <a:pt x="82295" y="41148"/>
                </a:moveTo>
                <a:lnTo>
                  <a:pt x="82295" y="33528"/>
                </a:lnTo>
                <a:lnTo>
                  <a:pt x="79247" y="27432"/>
                </a:lnTo>
                <a:lnTo>
                  <a:pt x="77723" y="21336"/>
                </a:lnTo>
                <a:lnTo>
                  <a:pt x="73151" y="15240"/>
                </a:lnTo>
                <a:lnTo>
                  <a:pt x="64007" y="6096"/>
                </a:lnTo>
                <a:lnTo>
                  <a:pt x="57911" y="3048"/>
                </a:lnTo>
                <a:lnTo>
                  <a:pt x="50291" y="1524"/>
                </a:lnTo>
                <a:lnTo>
                  <a:pt x="44195" y="0"/>
                </a:lnTo>
                <a:lnTo>
                  <a:pt x="38099" y="0"/>
                </a:lnTo>
                <a:lnTo>
                  <a:pt x="30479" y="1524"/>
                </a:lnTo>
                <a:lnTo>
                  <a:pt x="1523" y="33528"/>
                </a:lnTo>
                <a:lnTo>
                  <a:pt x="0" y="41148"/>
                </a:lnTo>
              </a:path>
            </a:pathLst>
          </a:custGeom>
          <a:ln w="9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grpSp>
        <p:nvGrpSpPr>
          <p:cNvPr id="29" name="object 29"/>
          <p:cNvGrpSpPr/>
          <p:nvPr/>
        </p:nvGrpSpPr>
        <p:grpSpPr>
          <a:xfrm>
            <a:off x="6377202" y="7409688"/>
            <a:ext cx="397334" cy="50800"/>
            <a:chOff x="2772155" y="7409688"/>
            <a:chExt cx="172720" cy="50800"/>
          </a:xfrm>
        </p:grpSpPr>
        <p:sp>
          <p:nvSpPr>
            <p:cNvPr id="30" name="object 30"/>
            <p:cNvSpPr/>
            <p:nvPr/>
          </p:nvSpPr>
          <p:spPr>
            <a:xfrm>
              <a:off x="2776727" y="7414260"/>
              <a:ext cx="81280" cy="41275"/>
            </a:xfrm>
            <a:custGeom>
              <a:avLst/>
              <a:gdLst/>
              <a:ahLst/>
              <a:cxnLst/>
              <a:rect l="l" t="t" r="r" b="b"/>
              <a:pathLst>
                <a:path w="81280" h="41275">
                  <a:moveTo>
                    <a:pt x="80772" y="41148"/>
                  </a:moveTo>
                  <a:lnTo>
                    <a:pt x="80772" y="33528"/>
                  </a:lnTo>
                  <a:lnTo>
                    <a:pt x="79248" y="27432"/>
                  </a:lnTo>
                  <a:lnTo>
                    <a:pt x="44196" y="0"/>
                  </a:lnTo>
                  <a:lnTo>
                    <a:pt x="38100" y="0"/>
                  </a:lnTo>
                  <a:lnTo>
                    <a:pt x="1524" y="27432"/>
                  </a:lnTo>
                  <a:lnTo>
                    <a:pt x="0" y="33528"/>
                  </a:lnTo>
                  <a:lnTo>
                    <a:pt x="0" y="41148"/>
                  </a:lnTo>
                </a:path>
              </a:pathLst>
            </a:custGeom>
            <a:ln w="9144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1" name="object 31"/>
            <p:cNvSpPr/>
            <p:nvPr/>
          </p:nvSpPr>
          <p:spPr>
            <a:xfrm>
              <a:off x="2857500" y="7414260"/>
              <a:ext cx="82550" cy="41275"/>
            </a:xfrm>
            <a:custGeom>
              <a:avLst/>
              <a:gdLst/>
              <a:ahLst/>
              <a:cxnLst/>
              <a:rect l="l" t="t" r="r" b="b"/>
              <a:pathLst>
                <a:path w="82550" h="41275">
                  <a:moveTo>
                    <a:pt x="82295" y="41148"/>
                  </a:moveTo>
                  <a:lnTo>
                    <a:pt x="82295" y="33528"/>
                  </a:lnTo>
                  <a:lnTo>
                    <a:pt x="80771" y="27432"/>
                  </a:lnTo>
                  <a:lnTo>
                    <a:pt x="74675" y="15240"/>
                  </a:lnTo>
                  <a:lnTo>
                    <a:pt x="68579" y="10668"/>
                  </a:lnTo>
                  <a:lnTo>
                    <a:pt x="64007" y="6096"/>
                  </a:lnTo>
                  <a:lnTo>
                    <a:pt x="57911" y="3048"/>
                  </a:lnTo>
                  <a:lnTo>
                    <a:pt x="51815" y="1524"/>
                  </a:lnTo>
                  <a:lnTo>
                    <a:pt x="44195" y="0"/>
                  </a:lnTo>
                  <a:lnTo>
                    <a:pt x="38099" y="0"/>
                  </a:lnTo>
                  <a:lnTo>
                    <a:pt x="32003" y="1524"/>
                  </a:lnTo>
                  <a:lnTo>
                    <a:pt x="24383" y="3048"/>
                  </a:lnTo>
                  <a:lnTo>
                    <a:pt x="1523" y="33528"/>
                  </a:lnTo>
                  <a:lnTo>
                    <a:pt x="0" y="41148"/>
                  </a:lnTo>
                </a:path>
              </a:pathLst>
            </a:custGeom>
            <a:ln w="9144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32" name="object 32"/>
          <p:cNvGrpSpPr/>
          <p:nvPr/>
        </p:nvGrpSpPr>
        <p:grpSpPr>
          <a:xfrm>
            <a:off x="6941652" y="7409688"/>
            <a:ext cx="207432" cy="59690"/>
            <a:chOff x="3017520" y="7409688"/>
            <a:chExt cx="90170" cy="59690"/>
          </a:xfrm>
        </p:grpSpPr>
        <p:sp>
          <p:nvSpPr>
            <p:cNvPr id="33" name="object 33"/>
            <p:cNvSpPr/>
            <p:nvPr/>
          </p:nvSpPr>
          <p:spPr>
            <a:xfrm>
              <a:off x="3022092" y="7414260"/>
              <a:ext cx="81280" cy="41275"/>
            </a:xfrm>
            <a:custGeom>
              <a:avLst/>
              <a:gdLst/>
              <a:ahLst/>
              <a:cxnLst/>
              <a:rect l="l" t="t" r="r" b="b"/>
              <a:pathLst>
                <a:path w="81280" h="41275">
                  <a:moveTo>
                    <a:pt x="80772" y="41148"/>
                  </a:moveTo>
                  <a:lnTo>
                    <a:pt x="62484" y="6096"/>
                  </a:lnTo>
                  <a:lnTo>
                    <a:pt x="44196" y="0"/>
                  </a:lnTo>
                  <a:lnTo>
                    <a:pt x="36576" y="0"/>
                  </a:lnTo>
                  <a:lnTo>
                    <a:pt x="24384" y="3048"/>
                  </a:lnTo>
                  <a:lnTo>
                    <a:pt x="18288" y="6096"/>
                  </a:lnTo>
                  <a:lnTo>
                    <a:pt x="12192" y="10668"/>
                  </a:lnTo>
                  <a:lnTo>
                    <a:pt x="9144" y="15240"/>
                  </a:lnTo>
                  <a:lnTo>
                    <a:pt x="4572" y="21336"/>
                  </a:lnTo>
                  <a:lnTo>
                    <a:pt x="3048" y="27432"/>
                  </a:lnTo>
                  <a:lnTo>
                    <a:pt x="0" y="33528"/>
                  </a:lnTo>
                  <a:lnTo>
                    <a:pt x="0" y="41148"/>
                  </a:lnTo>
                </a:path>
              </a:pathLst>
            </a:custGeom>
            <a:ln w="9144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4" name="object 34"/>
            <p:cNvSpPr/>
            <p:nvPr/>
          </p:nvSpPr>
          <p:spPr>
            <a:xfrm>
              <a:off x="3017520" y="7462266"/>
              <a:ext cx="90170" cy="0"/>
            </a:xfrm>
            <a:custGeom>
              <a:avLst/>
              <a:gdLst/>
              <a:ahLst/>
              <a:cxnLst/>
              <a:rect l="l" t="t" r="r" b="b"/>
              <a:pathLst>
                <a:path w="90169">
                  <a:moveTo>
                    <a:pt x="80772" y="0"/>
                  </a:moveTo>
                  <a:lnTo>
                    <a:pt x="89916" y="0"/>
                  </a:lnTo>
                </a:path>
                <a:path w="90169">
                  <a:moveTo>
                    <a:pt x="0" y="0"/>
                  </a:moveTo>
                  <a:lnTo>
                    <a:pt x="9144" y="0"/>
                  </a:lnTo>
                </a:path>
              </a:pathLst>
            </a:custGeom>
            <a:ln w="13716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35" name="object 35"/>
          <p:cNvSpPr/>
          <p:nvPr/>
        </p:nvSpPr>
        <p:spPr>
          <a:xfrm>
            <a:off x="6762852" y="7455407"/>
            <a:ext cx="0" cy="13970"/>
          </a:xfrm>
          <a:custGeom>
            <a:avLst/>
            <a:gdLst/>
            <a:ahLst/>
            <a:cxnLst/>
            <a:rect l="l" t="t" r="r" b="b"/>
            <a:pathLst>
              <a:path h="13970">
                <a:moveTo>
                  <a:pt x="-4572" y="6858"/>
                </a:moveTo>
                <a:lnTo>
                  <a:pt x="4572" y="6858"/>
                </a:lnTo>
              </a:path>
            </a:pathLst>
          </a:custGeom>
          <a:ln w="13716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6" name="object 36"/>
          <p:cNvSpPr/>
          <p:nvPr/>
        </p:nvSpPr>
        <p:spPr>
          <a:xfrm>
            <a:off x="6573534" y="7455407"/>
            <a:ext cx="0" cy="13970"/>
          </a:xfrm>
          <a:custGeom>
            <a:avLst/>
            <a:gdLst/>
            <a:ahLst/>
            <a:cxnLst/>
            <a:rect l="l" t="t" r="r" b="b"/>
            <a:pathLst>
              <a:path h="13970">
                <a:moveTo>
                  <a:pt x="-4572" y="6858"/>
                </a:moveTo>
                <a:lnTo>
                  <a:pt x="4572" y="6858"/>
                </a:lnTo>
              </a:path>
            </a:pathLst>
          </a:custGeom>
          <a:ln w="13716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7" name="object 37"/>
          <p:cNvSpPr/>
          <p:nvPr/>
        </p:nvSpPr>
        <p:spPr>
          <a:xfrm>
            <a:off x="6387720" y="7455407"/>
            <a:ext cx="0" cy="13970"/>
          </a:xfrm>
          <a:custGeom>
            <a:avLst/>
            <a:gdLst/>
            <a:ahLst/>
            <a:cxnLst/>
            <a:rect l="l" t="t" r="r" b="b"/>
            <a:pathLst>
              <a:path h="13970">
                <a:moveTo>
                  <a:pt x="-4572" y="6858"/>
                </a:moveTo>
                <a:lnTo>
                  <a:pt x="4572" y="6858"/>
                </a:lnTo>
              </a:path>
            </a:pathLst>
          </a:custGeom>
          <a:ln w="13716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8" name="object 38"/>
          <p:cNvSpPr/>
          <p:nvPr/>
        </p:nvSpPr>
        <p:spPr>
          <a:xfrm>
            <a:off x="6573534" y="7353301"/>
            <a:ext cx="189902" cy="40005"/>
          </a:xfrm>
          <a:custGeom>
            <a:avLst/>
            <a:gdLst/>
            <a:ahLst/>
            <a:cxnLst/>
            <a:rect l="l" t="t" r="r" b="b"/>
            <a:pathLst>
              <a:path w="82550" h="40004">
                <a:moveTo>
                  <a:pt x="0" y="0"/>
                </a:moveTo>
                <a:lnTo>
                  <a:pt x="19812" y="33528"/>
                </a:lnTo>
                <a:lnTo>
                  <a:pt x="38100" y="39624"/>
                </a:lnTo>
                <a:lnTo>
                  <a:pt x="45719" y="39624"/>
                </a:lnTo>
                <a:lnTo>
                  <a:pt x="57912" y="36576"/>
                </a:lnTo>
                <a:lnTo>
                  <a:pt x="64008" y="33528"/>
                </a:lnTo>
                <a:lnTo>
                  <a:pt x="68580" y="28956"/>
                </a:lnTo>
                <a:lnTo>
                  <a:pt x="74676" y="24384"/>
                </a:lnTo>
                <a:lnTo>
                  <a:pt x="80772" y="13716"/>
                </a:lnTo>
                <a:lnTo>
                  <a:pt x="82296" y="7620"/>
                </a:lnTo>
                <a:lnTo>
                  <a:pt x="82296" y="0"/>
                </a:lnTo>
              </a:path>
            </a:pathLst>
          </a:custGeom>
          <a:ln w="9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grpSp>
        <p:nvGrpSpPr>
          <p:cNvPr id="39" name="object 39"/>
          <p:cNvGrpSpPr/>
          <p:nvPr/>
        </p:nvGrpSpPr>
        <p:grpSpPr>
          <a:xfrm>
            <a:off x="6752334" y="7348729"/>
            <a:ext cx="397334" cy="48895"/>
            <a:chOff x="2935224" y="7348728"/>
            <a:chExt cx="172720" cy="48895"/>
          </a:xfrm>
        </p:grpSpPr>
        <p:sp>
          <p:nvSpPr>
            <p:cNvPr id="40" name="object 40"/>
            <p:cNvSpPr/>
            <p:nvPr/>
          </p:nvSpPr>
          <p:spPr>
            <a:xfrm>
              <a:off x="3022091" y="7353300"/>
              <a:ext cx="81280" cy="40005"/>
            </a:xfrm>
            <a:custGeom>
              <a:avLst/>
              <a:gdLst/>
              <a:ahLst/>
              <a:cxnLst/>
              <a:rect l="l" t="t" r="r" b="b"/>
              <a:pathLst>
                <a:path w="81280" h="40004">
                  <a:moveTo>
                    <a:pt x="0" y="0"/>
                  </a:moveTo>
                  <a:lnTo>
                    <a:pt x="0" y="7620"/>
                  </a:lnTo>
                  <a:lnTo>
                    <a:pt x="3048" y="13716"/>
                  </a:lnTo>
                  <a:lnTo>
                    <a:pt x="4572" y="18288"/>
                  </a:lnTo>
                  <a:lnTo>
                    <a:pt x="38100" y="39624"/>
                  </a:lnTo>
                  <a:lnTo>
                    <a:pt x="44195" y="39624"/>
                  </a:lnTo>
                  <a:lnTo>
                    <a:pt x="77724" y="13716"/>
                  </a:lnTo>
                  <a:lnTo>
                    <a:pt x="79248" y="7620"/>
                  </a:lnTo>
                  <a:lnTo>
                    <a:pt x="80772" y="0"/>
                  </a:lnTo>
                </a:path>
              </a:pathLst>
            </a:custGeom>
            <a:ln w="9144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1" name="object 41"/>
            <p:cNvSpPr/>
            <p:nvPr/>
          </p:nvSpPr>
          <p:spPr>
            <a:xfrm>
              <a:off x="2939796" y="7353300"/>
              <a:ext cx="82550" cy="40005"/>
            </a:xfrm>
            <a:custGeom>
              <a:avLst/>
              <a:gdLst/>
              <a:ahLst/>
              <a:cxnLst/>
              <a:rect l="l" t="t" r="r" b="b"/>
              <a:pathLst>
                <a:path w="82550" h="40004">
                  <a:moveTo>
                    <a:pt x="0" y="0"/>
                  </a:moveTo>
                  <a:lnTo>
                    <a:pt x="18288" y="33528"/>
                  </a:lnTo>
                  <a:lnTo>
                    <a:pt x="38100" y="39624"/>
                  </a:lnTo>
                  <a:lnTo>
                    <a:pt x="44195" y="39624"/>
                  </a:lnTo>
                  <a:lnTo>
                    <a:pt x="77724" y="18288"/>
                  </a:lnTo>
                  <a:lnTo>
                    <a:pt x="79248" y="13716"/>
                  </a:lnTo>
                  <a:lnTo>
                    <a:pt x="82296" y="7620"/>
                  </a:lnTo>
                  <a:lnTo>
                    <a:pt x="82296" y="0"/>
                  </a:lnTo>
                </a:path>
              </a:pathLst>
            </a:custGeom>
            <a:ln w="9144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42" name="object 42"/>
          <p:cNvGrpSpPr/>
          <p:nvPr/>
        </p:nvGrpSpPr>
        <p:grpSpPr>
          <a:xfrm>
            <a:off x="6377202" y="7339584"/>
            <a:ext cx="207432" cy="58419"/>
            <a:chOff x="2772155" y="7339583"/>
            <a:chExt cx="90170" cy="58419"/>
          </a:xfrm>
        </p:grpSpPr>
        <p:sp>
          <p:nvSpPr>
            <p:cNvPr id="43" name="object 43"/>
            <p:cNvSpPr/>
            <p:nvPr/>
          </p:nvSpPr>
          <p:spPr>
            <a:xfrm>
              <a:off x="2776727" y="7353299"/>
              <a:ext cx="81280" cy="40005"/>
            </a:xfrm>
            <a:custGeom>
              <a:avLst/>
              <a:gdLst/>
              <a:ahLst/>
              <a:cxnLst/>
              <a:rect l="l" t="t" r="r" b="b"/>
              <a:pathLst>
                <a:path w="81280" h="40004">
                  <a:moveTo>
                    <a:pt x="0" y="0"/>
                  </a:moveTo>
                  <a:lnTo>
                    <a:pt x="0" y="7620"/>
                  </a:lnTo>
                  <a:lnTo>
                    <a:pt x="1524" y="13716"/>
                  </a:lnTo>
                  <a:lnTo>
                    <a:pt x="38100" y="39624"/>
                  </a:lnTo>
                  <a:lnTo>
                    <a:pt x="44195" y="39624"/>
                  </a:lnTo>
                  <a:lnTo>
                    <a:pt x="79248" y="13716"/>
                  </a:lnTo>
                  <a:lnTo>
                    <a:pt x="80772" y="7620"/>
                  </a:lnTo>
                  <a:lnTo>
                    <a:pt x="80772" y="0"/>
                  </a:lnTo>
                </a:path>
              </a:pathLst>
            </a:custGeom>
            <a:ln w="9144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4" name="object 44"/>
            <p:cNvSpPr/>
            <p:nvPr/>
          </p:nvSpPr>
          <p:spPr>
            <a:xfrm>
              <a:off x="2772155" y="7346441"/>
              <a:ext cx="90170" cy="0"/>
            </a:xfrm>
            <a:custGeom>
              <a:avLst/>
              <a:gdLst/>
              <a:ahLst/>
              <a:cxnLst/>
              <a:rect l="l" t="t" r="r" b="b"/>
              <a:pathLst>
                <a:path w="90169">
                  <a:moveTo>
                    <a:pt x="0" y="0"/>
                  </a:moveTo>
                  <a:lnTo>
                    <a:pt x="9144" y="0"/>
                  </a:lnTo>
                </a:path>
                <a:path w="90169">
                  <a:moveTo>
                    <a:pt x="80772" y="0"/>
                  </a:moveTo>
                  <a:lnTo>
                    <a:pt x="89916" y="0"/>
                  </a:lnTo>
                </a:path>
              </a:pathLst>
            </a:custGeom>
            <a:ln w="13716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45" name="object 45"/>
          <p:cNvSpPr/>
          <p:nvPr/>
        </p:nvSpPr>
        <p:spPr>
          <a:xfrm>
            <a:off x="6762852" y="7339583"/>
            <a:ext cx="0" cy="13970"/>
          </a:xfrm>
          <a:custGeom>
            <a:avLst/>
            <a:gdLst/>
            <a:ahLst/>
            <a:cxnLst/>
            <a:rect l="l" t="t" r="r" b="b"/>
            <a:pathLst>
              <a:path h="13970">
                <a:moveTo>
                  <a:pt x="-4572" y="6858"/>
                </a:moveTo>
                <a:lnTo>
                  <a:pt x="4572" y="6858"/>
                </a:lnTo>
              </a:path>
            </a:pathLst>
          </a:custGeom>
          <a:ln w="13716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6" name="object 46"/>
          <p:cNvSpPr/>
          <p:nvPr/>
        </p:nvSpPr>
        <p:spPr>
          <a:xfrm>
            <a:off x="6952170" y="7339583"/>
            <a:ext cx="0" cy="13970"/>
          </a:xfrm>
          <a:custGeom>
            <a:avLst/>
            <a:gdLst/>
            <a:ahLst/>
            <a:cxnLst/>
            <a:rect l="l" t="t" r="r" b="b"/>
            <a:pathLst>
              <a:path h="13970">
                <a:moveTo>
                  <a:pt x="-4572" y="6858"/>
                </a:moveTo>
                <a:lnTo>
                  <a:pt x="4572" y="6858"/>
                </a:lnTo>
              </a:path>
            </a:pathLst>
          </a:custGeom>
          <a:ln w="13716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7" name="object 47"/>
          <p:cNvSpPr/>
          <p:nvPr/>
        </p:nvSpPr>
        <p:spPr>
          <a:xfrm>
            <a:off x="7137982" y="7339583"/>
            <a:ext cx="0" cy="13970"/>
          </a:xfrm>
          <a:custGeom>
            <a:avLst/>
            <a:gdLst/>
            <a:ahLst/>
            <a:cxnLst/>
            <a:rect l="l" t="t" r="r" b="b"/>
            <a:pathLst>
              <a:path h="13970">
                <a:moveTo>
                  <a:pt x="-4572" y="6858"/>
                </a:moveTo>
                <a:lnTo>
                  <a:pt x="4572" y="6858"/>
                </a:lnTo>
              </a:path>
            </a:pathLst>
          </a:custGeom>
          <a:ln w="13716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grpSp>
        <p:nvGrpSpPr>
          <p:cNvPr id="48" name="object 48"/>
          <p:cNvGrpSpPr/>
          <p:nvPr/>
        </p:nvGrpSpPr>
        <p:grpSpPr>
          <a:xfrm>
            <a:off x="7400922" y="7604759"/>
            <a:ext cx="480598" cy="149860"/>
            <a:chOff x="3217163" y="7604759"/>
            <a:chExt cx="208915" cy="149860"/>
          </a:xfrm>
        </p:grpSpPr>
        <p:sp>
          <p:nvSpPr>
            <p:cNvPr id="49" name="object 49"/>
            <p:cNvSpPr/>
            <p:nvPr/>
          </p:nvSpPr>
          <p:spPr>
            <a:xfrm>
              <a:off x="3272027" y="7679435"/>
              <a:ext cx="154305" cy="0"/>
            </a:xfrm>
            <a:custGeom>
              <a:avLst/>
              <a:gdLst/>
              <a:ahLst/>
              <a:cxnLst/>
              <a:rect l="l" t="t" r="r" b="b"/>
              <a:pathLst>
                <a:path w="154304">
                  <a:moveTo>
                    <a:pt x="153924" y="0"/>
                  </a:moveTo>
                  <a:lnTo>
                    <a:pt x="0" y="0"/>
                  </a:lnTo>
                </a:path>
              </a:pathLst>
            </a:custGeom>
            <a:ln w="9144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0" name="object 50"/>
            <p:cNvSpPr/>
            <p:nvPr/>
          </p:nvSpPr>
          <p:spPr>
            <a:xfrm>
              <a:off x="3221735" y="7679435"/>
              <a:ext cx="36830" cy="70485"/>
            </a:xfrm>
            <a:custGeom>
              <a:avLst/>
              <a:gdLst/>
              <a:ahLst/>
              <a:cxnLst/>
              <a:rect l="l" t="t" r="r" b="b"/>
              <a:pathLst>
                <a:path w="36829" h="70484">
                  <a:moveTo>
                    <a:pt x="36575" y="0"/>
                  </a:moveTo>
                  <a:lnTo>
                    <a:pt x="30479" y="0"/>
                  </a:lnTo>
                  <a:lnTo>
                    <a:pt x="24383" y="1524"/>
                  </a:lnTo>
                  <a:lnTo>
                    <a:pt x="0" y="25908"/>
                  </a:lnTo>
                  <a:lnTo>
                    <a:pt x="0" y="44195"/>
                  </a:lnTo>
                  <a:lnTo>
                    <a:pt x="30479" y="70104"/>
                  </a:lnTo>
                  <a:lnTo>
                    <a:pt x="36575" y="70104"/>
                  </a:lnTo>
                </a:path>
              </a:pathLst>
            </a:custGeom>
            <a:ln w="9144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1" name="object 51"/>
            <p:cNvSpPr/>
            <p:nvPr/>
          </p:nvSpPr>
          <p:spPr>
            <a:xfrm>
              <a:off x="3221735" y="7609331"/>
              <a:ext cx="36830" cy="70485"/>
            </a:xfrm>
            <a:custGeom>
              <a:avLst/>
              <a:gdLst/>
              <a:ahLst/>
              <a:cxnLst/>
              <a:rect l="l" t="t" r="r" b="b"/>
              <a:pathLst>
                <a:path w="36829" h="70484">
                  <a:moveTo>
                    <a:pt x="36575" y="0"/>
                  </a:moveTo>
                  <a:lnTo>
                    <a:pt x="30479" y="0"/>
                  </a:lnTo>
                  <a:lnTo>
                    <a:pt x="24383" y="1524"/>
                  </a:lnTo>
                  <a:lnTo>
                    <a:pt x="0" y="27432"/>
                  </a:lnTo>
                  <a:lnTo>
                    <a:pt x="0" y="44195"/>
                  </a:lnTo>
                  <a:lnTo>
                    <a:pt x="1523" y="50292"/>
                  </a:lnTo>
                  <a:lnTo>
                    <a:pt x="4571" y="54864"/>
                  </a:lnTo>
                  <a:lnTo>
                    <a:pt x="13715" y="64008"/>
                  </a:lnTo>
                  <a:lnTo>
                    <a:pt x="18287" y="67056"/>
                  </a:lnTo>
                  <a:lnTo>
                    <a:pt x="36575" y="70104"/>
                  </a:lnTo>
                </a:path>
              </a:pathLst>
            </a:custGeom>
            <a:ln w="9144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2" name="object 52"/>
            <p:cNvSpPr/>
            <p:nvPr/>
          </p:nvSpPr>
          <p:spPr>
            <a:xfrm>
              <a:off x="3258311" y="7609331"/>
              <a:ext cx="13970" cy="140335"/>
            </a:xfrm>
            <a:custGeom>
              <a:avLst/>
              <a:gdLst/>
              <a:ahLst/>
              <a:cxnLst/>
              <a:rect l="l" t="t" r="r" b="b"/>
              <a:pathLst>
                <a:path w="13970" h="140334">
                  <a:moveTo>
                    <a:pt x="0" y="0"/>
                  </a:moveTo>
                  <a:lnTo>
                    <a:pt x="13716" y="0"/>
                  </a:lnTo>
                </a:path>
                <a:path w="13970" h="140334">
                  <a:moveTo>
                    <a:pt x="0" y="70103"/>
                  </a:moveTo>
                  <a:lnTo>
                    <a:pt x="13716" y="70103"/>
                  </a:lnTo>
                </a:path>
                <a:path w="13970" h="140334">
                  <a:moveTo>
                    <a:pt x="0" y="140207"/>
                  </a:moveTo>
                  <a:lnTo>
                    <a:pt x="13716" y="140207"/>
                  </a:lnTo>
                </a:path>
              </a:pathLst>
            </a:custGeom>
            <a:ln w="9144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53" name="object 53"/>
          <p:cNvGrpSpPr/>
          <p:nvPr/>
        </p:nvGrpSpPr>
        <p:grpSpPr>
          <a:xfrm>
            <a:off x="2461129" y="7504176"/>
            <a:ext cx="344745" cy="274320"/>
            <a:chOff x="1069847" y="7504176"/>
            <a:chExt cx="149860" cy="274320"/>
          </a:xfrm>
        </p:grpSpPr>
        <p:sp>
          <p:nvSpPr>
            <p:cNvPr id="54" name="object 54"/>
            <p:cNvSpPr/>
            <p:nvPr/>
          </p:nvSpPr>
          <p:spPr>
            <a:xfrm>
              <a:off x="1144524" y="7559040"/>
              <a:ext cx="0" cy="219710"/>
            </a:xfrm>
            <a:custGeom>
              <a:avLst/>
              <a:gdLst/>
              <a:ahLst/>
              <a:cxnLst/>
              <a:rect l="l" t="t" r="r" b="b"/>
              <a:pathLst>
                <a:path h="219709">
                  <a:moveTo>
                    <a:pt x="0" y="219456"/>
                  </a:moveTo>
                  <a:lnTo>
                    <a:pt x="0" y="0"/>
                  </a:lnTo>
                </a:path>
              </a:pathLst>
            </a:custGeom>
            <a:ln w="9144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5" name="object 55"/>
            <p:cNvSpPr/>
            <p:nvPr/>
          </p:nvSpPr>
          <p:spPr>
            <a:xfrm>
              <a:off x="1074419" y="7508748"/>
              <a:ext cx="68580" cy="36830"/>
            </a:xfrm>
            <a:custGeom>
              <a:avLst/>
              <a:gdLst/>
              <a:ahLst/>
              <a:cxnLst/>
              <a:rect l="l" t="t" r="r" b="b"/>
              <a:pathLst>
                <a:path w="68580" h="36829">
                  <a:moveTo>
                    <a:pt x="68580" y="36575"/>
                  </a:moveTo>
                  <a:lnTo>
                    <a:pt x="68580" y="30479"/>
                  </a:lnTo>
                  <a:lnTo>
                    <a:pt x="67056" y="25907"/>
                  </a:lnTo>
                  <a:lnTo>
                    <a:pt x="64008" y="19811"/>
                  </a:lnTo>
                  <a:lnTo>
                    <a:pt x="62484" y="13715"/>
                  </a:lnTo>
                  <a:lnTo>
                    <a:pt x="59436" y="9143"/>
                  </a:lnTo>
                  <a:lnTo>
                    <a:pt x="50292" y="3047"/>
                  </a:lnTo>
                  <a:lnTo>
                    <a:pt x="38100" y="0"/>
                  </a:lnTo>
                  <a:lnTo>
                    <a:pt x="32004" y="0"/>
                  </a:lnTo>
                  <a:lnTo>
                    <a:pt x="1524" y="25907"/>
                  </a:lnTo>
                  <a:lnTo>
                    <a:pt x="0" y="30479"/>
                  </a:lnTo>
                  <a:lnTo>
                    <a:pt x="0" y="36575"/>
                  </a:lnTo>
                </a:path>
              </a:pathLst>
            </a:custGeom>
            <a:ln w="9143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6" name="object 56"/>
            <p:cNvSpPr/>
            <p:nvPr/>
          </p:nvSpPr>
          <p:spPr>
            <a:xfrm>
              <a:off x="1142999" y="7508748"/>
              <a:ext cx="71755" cy="36830"/>
            </a:xfrm>
            <a:custGeom>
              <a:avLst/>
              <a:gdLst/>
              <a:ahLst/>
              <a:cxnLst/>
              <a:rect l="l" t="t" r="r" b="b"/>
              <a:pathLst>
                <a:path w="71755" h="36829">
                  <a:moveTo>
                    <a:pt x="71628" y="36575"/>
                  </a:moveTo>
                  <a:lnTo>
                    <a:pt x="71628" y="30479"/>
                  </a:lnTo>
                  <a:lnTo>
                    <a:pt x="70104" y="25907"/>
                  </a:lnTo>
                  <a:lnTo>
                    <a:pt x="39624" y="0"/>
                  </a:lnTo>
                  <a:lnTo>
                    <a:pt x="33528" y="0"/>
                  </a:lnTo>
                  <a:lnTo>
                    <a:pt x="3048" y="25907"/>
                  </a:lnTo>
                  <a:lnTo>
                    <a:pt x="1524" y="30479"/>
                  </a:lnTo>
                  <a:lnTo>
                    <a:pt x="0" y="36575"/>
                  </a:lnTo>
                </a:path>
              </a:pathLst>
            </a:custGeom>
            <a:ln w="9144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7" name="object 57"/>
            <p:cNvSpPr/>
            <p:nvPr/>
          </p:nvSpPr>
          <p:spPr>
            <a:xfrm>
              <a:off x="1069848" y="7552182"/>
              <a:ext cx="149860" cy="0"/>
            </a:xfrm>
            <a:custGeom>
              <a:avLst/>
              <a:gdLst/>
              <a:ahLst/>
              <a:cxnLst/>
              <a:rect l="l" t="t" r="r" b="b"/>
              <a:pathLst>
                <a:path w="149859">
                  <a:moveTo>
                    <a:pt x="140207" y="0"/>
                  </a:moveTo>
                  <a:lnTo>
                    <a:pt x="149351" y="0"/>
                  </a:lnTo>
                </a:path>
                <a:path w="149859">
                  <a:moveTo>
                    <a:pt x="68579" y="0"/>
                  </a:moveTo>
                  <a:lnTo>
                    <a:pt x="77723" y="0"/>
                  </a:lnTo>
                </a:path>
                <a:path w="149859">
                  <a:moveTo>
                    <a:pt x="0" y="0"/>
                  </a:moveTo>
                  <a:lnTo>
                    <a:pt x="9143" y="0"/>
                  </a:lnTo>
                </a:path>
              </a:pathLst>
            </a:custGeom>
            <a:ln w="13716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58" name="object 58"/>
          <p:cNvGrpSpPr/>
          <p:nvPr/>
        </p:nvGrpSpPr>
        <p:grpSpPr>
          <a:xfrm>
            <a:off x="2001858" y="7504176"/>
            <a:ext cx="347667" cy="274320"/>
            <a:chOff x="870203" y="7504176"/>
            <a:chExt cx="151130" cy="274320"/>
          </a:xfrm>
        </p:grpSpPr>
        <p:sp>
          <p:nvSpPr>
            <p:cNvPr id="59" name="object 59"/>
            <p:cNvSpPr/>
            <p:nvPr/>
          </p:nvSpPr>
          <p:spPr>
            <a:xfrm>
              <a:off x="946404" y="7559040"/>
              <a:ext cx="0" cy="219710"/>
            </a:xfrm>
            <a:custGeom>
              <a:avLst/>
              <a:gdLst/>
              <a:ahLst/>
              <a:cxnLst/>
              <a:rect l="l" t="t" r="r" b="b"/>
              <a:pathLst>
                <a:path h="219709">
                  <a:moveTo>
                    <a:pt x="0" y="219456"/>
                  </a:moveTo>
                  <a:lnTo>
                    <a:pt x="0" y="0"/>
                  </a:lnTo>
                </a:path>
              </a:pathLst>
            </a:custGeom>
            <a:ln w="9144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0" name="object 60"/>
            <p:cNvSpPr/>
            <p:nvPr/>
          </p:nvSpPr>
          <p:spPr>
            <a:xfrm>
              <a:off x="874776" y="7508748"/>
              <a:ext cx="71755" cy="36830"/>
            </a:xfrm>
            <a:custGeom>
              <a:avLst/>
              <a:gdLst/>
              <a:ahLst/>
              <a:cxnLst/>
              <a:rect l="l" t="t" r="r" b="b"/>
              <a:pathLst>
                <a:path w="71755" h="36829">
                  <a:moveTo>
                    <a:pt x="71628" y="36575"/>
                  </a:moveTo>
                  <a:lnTo>
                    <a:pt x="70104" y="30479"/>
                  </a:lnTo>
                  <a:lnTo>
                    <a:pt x="68580" y="25907"/>
                  </a:lnTo>
                  <a:lnTo>
                    <a:pt x="67056" y="19811"/>
                  </a:lnTo>
                  <a:lnTo>
                    <a:pt x="64008" y="13715"/>
                  </a:lnTo>
                  <a:lnTo>
                    <a:pt x="59436" y="9143"/>
                  </a:lnTo>
                  <a:lnTo>
                    <a:pt x="50292" y="3047"/>
                  </a:lnTo>
                  <a:lnTo>
                    <a:pt x="38100" y="0"/>
                  </a:lnTo>
                  <a:lnTo>
                    <a:pt x="33528" y="0"/>
                  </a:lnTo>
                  <a:lnTo>
                    <a:pt x="1524" y="25907"/>
                  </a:lnTo>
                  <a:lnTo>
                    <a:pt x="0" y="30479"/>
                  </a:lnTo>
                  <a:lnTo>
                    <a:pt x="0" y="36575"/>
                  </a:lnTo>
                </a:path>
              </a:pathLst>
            </a:custGeom>
            <a:ln w="9144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1" name="object 61"/>
            <p:cNvSpPr/>
            <p:nvPr/>
          </p:nvSpPr>
          <p:spPr>
            <a:xfrm>
              <a:off x="946404" y="7508748"/>
              <a:ext cx="70485" cy="36830"/>
            </a:xfrm>
            <a:custGeom>
              <a:avLst/>
              <a:gdLst/>
              <a:ahLst/>
              <a:cxnLst/>
              <a:rect l="l" t="t" r="r" b="b"/>
              <a:pathLst>
                <a:path w="70484" h="36829">
                  <a:moveTo>
                    <a:pt x="70103" y="36575"/>
                  </a:moveTo>
                  <a:lnTo>
                    <a:pt x="70103" y="30479"/>
                  </a:lnTo>
                  <a:lnTo>
                    <a:pt x="68579" y="25907"/>
                  </a:lnTo>
                  <a:lnTo>
                    <a:pt x="38099" y="0"/>
                  </a:lnTo>
                  <a:lnTo>
                    <a:pt x="32003" y="0"/>
                  </a:lnTo>
                  <a:lnTo>
                    <a:pt x="7619" y="13715"/>
                  </a:lnTo>
                  <a:lnTo>
                    <a:pt x="3047" y="19811"/>
                  </a:lnTo>
                  <a:lnTo>
                    <a:pt x="1523" y="25907"/>
                  </a:lnTo>
                  <a:lnTo>
                    <a:pt x="0" y="30479"/>
                  </a:lnTo>
                  <a:lnTo>
                    <a:pt x="0" y="36575"/>
                  </a:lnTo>
                </a:path>
              </a:pathLst>
            </a:custGeom>
            <a:ln w="9144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2" name="object 62"/>
            <p:cNvSpPr/>
            <p:nvPr/>
          </p:nvSpPr>
          <p:spPr>
            <a:xfrm>
              <a:off x="870203" y="7552182"/>
              <a:ext cx="151130" cy="0"/>
            </a:xfrm>
            <a:custGeom>
              <a:avLst/>
              <a:gdLst/>
              <a:ahLst/>
              <a:cxnLst/>
              <a:rect l="l" t="t" r="r" b="b"/>
              <a:pathLst>
                <a:path w="151130">
                  <a:moveTo>
                    <a:pt x="141732" y="0"/>
                  </a:moveTo>
                  <a:lnTo>
                    <a:pt x="150876" y="0"/>
                  </a:lnTo>
                </a:path>
                <a:path w="151130">
                  <a:moveTo>
                    <a:pt x="71628" y="0"/>
                  </a:moveTo>
                  <a:lnTo>
                    <a:pt x="80772" y="0"/>
                  </a:lnTo>
                </a:path>
                <a:path w="151130">
                  <a:moveTo>
                    <a:pt x="0" y="0"/>
                  </a:moveTo>
                  <a:lnTo>
                    <a:pt x="9143" y="0"/>
                  </a:lnTo>
                </a:path>
              </a:pathLst>
            </a:custGeom>
            <a:ln w="13716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63" name="object 63"/>
          <p:cNvGrpSpPr/>
          <p:nvPr/>
        </p:nvGrpSpPr>
        <p:grpSpPr>
          <a:xfrm>
            <a:off x="7383393" y="7818120"/>
            <a:ext cx="484981" cy="151130"/>
            <a:chOff x="3209544" y="7818120"/>
            <a:chExt cx="210820" cy="151130"/>
          </a:xfrm>
        </p:grpSpPr>
        <p:sp>
          <p:nvSpPr>
            <p:cNvPr id="64" name="object 64"/>
            <p:cNvSpPr/>
            <p:nvPr/>
          </p:nvSpPr>
          <p:spPr>
            <a:xfrm>
              <a:off x="3264408" y="7892796"/>
              <a:ext cx="155575" cy="0"/>
            </a:xfrm>
            <a:custGeom>
              <a:avLst/>
              <a:gdLst/>
              <a:ahLst/>
              <a:cxnLst/>
              <a:rect l="l" t="t" r="r" b="b"/>
              <a:pathLst>
                <a:path w="155575">
                  <a:moveTo>
                    <a:pt x="155448" y="0"/>
                  </a:moveTo>
                  <a:lnTo>
                    <a:pt x="0" y="0"/>
                  </a:lnTo>
                </a:path>
              </a:pathLst>
            </a:custGeom>
            <a:ln w="9144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5" name="object 65"/>
            <p:cNvSpPr/>
            <p:nvPr/>
          </p:nvSpPr>
          <p:spPr>
            <a:xfrm>
              <a:off x="3214116" y="7892796"/>
              <a:ext cx="36830" cy="71755"/>
            </a:xfrm>
            <a:custGeom>
              <a:avLst/>
              <a:gdLst/>
              <a:ahLst/>
              <a:cxnLst/>
              <a:rect l="l" t="t" r="r" b="b"/>
              <a:pathLst>
                <a:path w="36830" h="71754">
                  <a:moveTo>
                    <a:pt x="36575" y="0"/>
                  </a:moveTo>
                  <a:lnTo>
                    <a:pt x="30479" y="1524"/>
                  </a:lnTo>
                  <a:lnTo>
                    <a:pt x="24383" y="1524"/>
                  </a:lnTo>
                  <a:lnTo>
                    <a:pt x="18287" y="4572"/>
                  </a:lnTo>
                  <a:lnTo>
                    <a:pt x="0" y="33528"/>
                  </a:lnTo>
                  <a:lnTo>
                    <a:pt x="0" y="38100"/>
                  </a:lnTo>
                  <a:lnTo>
                    <a:pt x="24383" y="68580"/>
                  </a:lnTo>
                  <a:lnTo>
                    <a:pt x="36575" y="71628"/>
                  </a:lnTo>
                </a:path>
              </a:pathLst>
            </a:custGeom>
            <a:ln w="9144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6" name="object 66"/>
            <p:cNvSpPr/>
            <p:nvPr/>
          </p:nvSpPr>
          <p:spPr>
            <a:xfrm>
              <a:off x="3214116" y="7822692"/>
              <a:ext cx="36830" cy="70485"/>
            </a:xfrm>
            <a:custGeom>
              <a:avLst/>
              <a:gdLst/>
              <a:ahLst/>
              <a:cxnLst/>
              <a:rect l="l" t="t" r="r" b="b"/>
              <a:pathLst>
                <a:path w="36830" h="70484">
                  <a:moveTo>
                    <a:pt x="36575" y="0"/>
                  </a:moveTo>
                  <a:lnTo>
                    <a:pt x="30479" y="0"/>
                  </a:lnTo>
                  <a:lnTo>
                    <a:pt x="24383" y="1524"/>
                  </a:lnTo>
                  <a:lnTo>
                    <a:pt x="18287" y="4572"/>
                  </a:lnTo>
                  <a:lnTo>
                    <a:pt x="13715" y="6096"/>
                  </a:lnTo>
                  <a:lnTo>
                    <a:pt x="9143" y="10668"/>
                  </a:lnTo>
                  <a:lnTo>
                    <a:pt x="3047" y="19812"/>
                  </a:lnTo>
                  <a:lnTo>
                    <a:pt x="1523" y="25908"/>
                  </a:lnTo>
                  <a:lnTo>
                    <a:pt x="0" y="32004"/>
                  </a:lnTo>
                  <a:lnTo>
                    <a:pt x="0" y="38100"/>
                  </a:lnTo>
                  <a:lnTo>
                    <a:pt x="13715" y="62484"/>
                  </a:lnTo>
                  <a:lnTo>
                    <a:pt x="19811" y="67056"/>
                  </a:lnTo>
                  <a:lnTo>
                    <a:pt x="24383" y="68580"/>
                  </a:lnTo>
                  <a:lnTo>
                    <a:pt x="30479" y="70104"/>
                  </a:lnTo>
                  <a:lnTo>
                    <a:pt x="36575" y="70104"/>
                  </a:lnTo>
                </a:path>
              </a:pathLst>
            </a:custGeom>
            <a:ln w="9144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7" name="object 67"/>
            <p:cNvSpPr/>
            <p:nvPr/>
          </p:nvSpPr>
          <p:spPr>
            <a:xfrm>
              <a:off x="3250692" y="7822692"/>
              <a:ext cx="13970" cy="142240"/>
            </a:xfrm>
            <a:custGeom>
              <a:avLst/>
              <a:gdLst/>
              <a:ahLst/>
              <a:cxnLst/>
              <a:rect l="l" t="t" r="r" b="b"/>
              <a:pathLst>
                <a:path w="13970" h="142240">
                  <a:moveTo>
                    <a:pt x="0" y="0"/>
                  </a:moveTo>
                  <a:lnTo>
                    <a:pt x="13716" y="0"/>
                  </a:lnTo>
                </a:path>
                <a:path w="13970" h="142240">
                  <a:moveTo>
                    <a:pt x="0" y="70103"/>
                  </a:moveTo>
                  <a:lnTo>
                    <a:pt x="13716" y="70103"/>
                  </a:lnTo>
                </a:path>
                <a:path w="13970" h="142240">
                  <a:moveTo>
                    <a:pt x="0" y="141731"/>
                  </a:moveTo>
                  <a:lnTo>
                    <a:pt x="13716" y="141731"/>
                  </a:lnTo>
                </a:path>
              </a:pathLst>
            </a:custGeom>
            <a:ln w="9144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68" name="object 68"/>
          <p:cNvGrpSpPr/>
          <p:nvPr/>
        </p:nvGrpSpPr>
        <p:grpSpPr>
          <a:xfrm>
            <a:off x="1959789" y="7773923"/>
            <a:ext cx="888158" cy="256540"/>
            <a:chOff x="851916" y="7773923"/>
            <a:chExt cx="386080" cy="256540"/>
          </a:xfrm>
        </p:grpSpPr>
        <p:sp>
          <p:nvSpPr>
            <p:cNvPr id="69" name="object 69"/>
            <p:cNvSpPr/>
            <p:nvPr/>
          </p:nvSpPr>
          <p:spPr>
            <a:xfrm>
              <a:off x="856488" y="7778495"/>
              <a:ext cx="178435" cy="178435"/>
            </a:xfrm>
            <a:custGeom>
              <a:avLst/>
              <a:gdLst/>
              <a:ahLst/>
              <a:cxnLst/>
              <a:rect l="l" t="t" r="r" b="b"/>
              <a:pathLst>
                <a:path w="178434" h="178434">
                  <a:moveTo>
                    <a:pt x="0" y="178307"/>
                  </a:moveTo>
                  <a:lnTo>
                    <a:pt x="178308" y="178307"/>
                  </a:lnTo>
                  <a:lnTo>
                    <a:pt x="178308" y="0"/>
                  </a:lnTo>
                  <a:lnTo>
                    <a:pt x="0" y="0"/>
                  </a:lnTo>
                  <a:lnTo>
                    <a:pt x="0" y="178307"/>
                  </a:lnTo>
                  <a:close/>
                </a:path>
              </a:pathLst>
            </a:custGeom>
            <a:ln w="9144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70" name="object 70"/>
            <p:cNvPicPr/>
            <p:nvPr/>
          </p:nvPicPr>
          <p:blipFill>
            <a:blip r:embed="rId4" cstate="print"/>
            <a:stretch>
              <a:fillRect/>
            </a:stretch>
          </p:blipFill>
          <p:spPr>
            <a:xfrm>
              <a:off x="917448" y="7828787"/>
              <a:ext cx="62483" cy="201167"/>
            </a:xfrm>
            <a:prstGeom prst="rect">
              <a:avLst/>
            </a:prstGeom>
          </p:spPr>
        </p:pic>
        <p:sp>
          <p:nvSpPr>
            <p:cNvPr id="71" name="object 71"/>
            <p:cNvSpPr/>
            <p:nvPr/>
          </p:nvSpPr>
          <p:spPr>
            <a:xfrm>
              <a:off x="1056132" y="7778495"/>
              <a:ext cx="177165" cy="178435"/>
            </a:xfrm>
            <a:custGeom>
              <a:avLst/>
              <a:gdLst/>
              <a:ahLst/>
              <a:cxnLst/>
              <a:rect l="l" t="t" r="r" b="b"/>
              <a:pathLst>
                <a:path w="177165" h="178434">
                  <a:moveTo>
                    <a:pt x="0" y="178307"/>
                  </a:moveTo>
                  <a:lnTo>
                    <a:pt x="176784" y="178307"/>
                  </a:lnTo>
                  <a:lnTo>
                    <a:pt x="176784" y="0"/>
                  </a:lnTo>
                  <a:lnTo>
                    <a:pt x="0" y="0"/>
                  </a:lnTo>
                  <a:lnTo>
                    <a:pt x="0" y="178307"/>
                  </a:lnTo>
                  <a:close/>
                </a:path>
              </a:pathLst>
            </a:custGeom>
            <a:ln w="9144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72" name="object 72"/>
            <p:cNvPicPr/>
            <p:nvPr/>
          </p:nvPicPr>
          <p:blipFill>
            <a:blip r:embed="rId5" cstate="print"/>
            <a:stretch>
              <a:fillRect/>
            </a:stretch>
          </p:blipFill>
          <p:spPr>
            <a:xfrm>
              <a:off x="1118616" y="7830311"/>
              <a:ext cx="62483" cy="192023"/>
            </a:xfrm>
            <a:prstGeom prst="rect">
              <a:avLst/>
            </a:prstGeom>
          </p:spPr>
        </p:pic>
      </p:grpSp>
      <p:grpSp>
        <p:nvGrpSpPr>
          <p:cNvPr id="73" name="object 73"/>
          <p:cNvGrpSpPr/>
          <p:nvPr/>
        </p:nvGrpSpPr>
        <p:grpSpPr>
          <a:xfrm>
            <a:off x="7856688" y="7586473"/>
            <a:ext cx="449922" cy="467995"/>
            <a:chOff x="3415284" y="7586472"/>
            <a:chExt cx="195580" cy="467995"/>
          </a:xfrm>
        </p:grpSpPr>
        <p:sp>
          <p:nvSpPr>
            <p:cNvPr id="74" name="object 74"/>
            <p:cNvSpPr/>
            <p:nvPr/>
          </p:nvSpPr>
          <p:spPr>
            <a:xfrm>
              <a:off x="3425952" y="7591044"/>
              <a:ext cx="180340" cy="177165"/>
            </a:xfrm>
            <a:custGeom>
              <a:avLst/>
              <a:gdLst/>
              <a:ahLst/>
              <a:cxnLst/>
              <a:rect l="l" t="t" r="r" b="b"/>
              <a:pathLst>
                <a:path w="180339" h="177165">
                  <a:moveTo>
                    <a:pt x="0" y="176783"/>
                  </a:moveTo>
                  <a:lnTo>
                    <a:pt x="179832" y="176783"/>
                  </a:lnTo>
                  <a:lnTo>
                    <a:pt x="179832" y="0"/>
                  </a:lnTo>
                  <a:lnTo>
                    <a:pt x="0" y="0"/>
                  </a:lnTo>
                  <a:lnTo>
                    <a:pt x="0" y="176783"/>
                  </a:lnTo>
                  <a:close/>
                </a:path>
              </a:pathLst>
            </a:custGeom>
            <a:ln w="9144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75" name="object 75"/>
            <p:cNvPicPr/>
            <p:nvPr/>
          </p:nvPicPr>
          <p:blipFill>
            <a:blip r:embed="rId5" cstate="print"/>
            <a:stretch>
              <a:fillRect/>
            </a:stretch>
          </p:blipFill>
          <p:spPr>
            <a:xfrm>
              <a:off x="3489960" y="7641336"/>
              <a:ext cx="62483" cy="193548"/>
            </a:xfrm>
            <a:prstGeom prst="rect">
              <a:avLst/>
            </a:prstGeom>
          </p:spPr>
        </p:pic>
        <p:sp>
          <p:nvSpPr>
            <p:cNvPr id="76" name="object 76"/>
            <p:cNvSpPr/>
            <p:nvPr/>
          </p:nvSpPr>
          <p:spPr>
            <a:xfrm>
              <a:off x="3419856" y="7804404"/>
              <a:ext cx="178435" cy="178435"/>
            </a:xfrm>
            <a:custGeom>
              <a:avLst/>
              <a:gdLst/>
              <a:ahLst/>
              <a:cxnLst/>
              <a:rect l="l" t="t" r="r" b="b"/>
              <a:pathLst>
                <a:path w="178435" h="178434">
                  <a:moveTo>
                    <a:pt x="0" y="178308"/>
                  </a:moveTo>
                  <a:lnTo>
                    <a:pt x="178308" y="178308"/>
                  </a:lnTo>
                  <a:lnTo>
                    <a:pt x="178308" y="0"/>
                  </a:lnTo>
                  <a:lnTo>
                    <a:pt x="0" y="0"/>
                  </a:lnTo>
                  <a:lnTo>
                    <a:pt x="0" y="178308"/>
                  </a:lnTo>
                  <a:close/>
                </a:path>
              </a:pathLst>
            </a:custGeom>
            <a:ln w="9144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77" name="object 77"/>
            <p:cNvPicPr/>
            <p:nvPr/>
          </p:nvPicPr>
          <p:blipFill>
            <a:blip r:embed="rId4" cstate="print"/>
            <a:stretch>
              <a:fillRect/>
            </a:stretch>
          </p:blipFill>
          <p:spPr>
            <a:xfrm>
              <a:off x="3480816" y="7851648"/>
              <a:ext cx="62483" cy="202691"/>
            </a:xfrm>
            <a:prstGeom prst="rect">
              <a:avLst/>
            </a:prstGeom>
          </p:spPr>
        </p:pic>
      </p:grpSp>
      <p:grpSp>
        <p:nvGrpSpPr>
          <p:cNvPr id="78" name="object 78"/>
          <p:cNvGrpSpPr/>
          <p:nvPr/>
        </p:nvGrpSpPr>
        <p:grpSpPr>
          <a:xfrm>
            <a:off x="6093226" y="6652260"/>
            <a:ext cx="452843" cy="474345"/>
            <a:chOff x="2648711" y="6652259"/>
            <a:chExt cx="196850" cy="474345"/>
          </a:xfrm>
        </p:grpSpPr>
        <p:sp>
          <p:nvSpPr>
            <p:cNvPr id="79" name="object 79"/>
            <p:cNvSpPr/>
            <p:nvPr/>
          </p:nvSpPr>
          <p:spPr>
            <a:xfrm>
              <a:off x="2653283" y="6656831"/>
              <a:ext cx="187960" cy="403860"/>
            </a:xfrm>
            <a:custGeom>
              <a:avLst/>
              <a:gdLst/>
              <a:ahLst/>
              <a:cxnLst/>
              <a:rect l="l" t="t" r="r" b="b"/>
              <a:pathLst>
                <a:path w="187960" h="403859">
                  <a:moveTo>
                    <a:pt x="0" y="176783"/>
                  </a:moveTo>
                  <a:lnTo>
                    <a:pt x="176783" y="176783"/>
                  </a:lnTo>
                  <a:lnTo>
                    <a:pt x="176783" y="0"/>
                  </a:lnTo>
                  <a:lnTo>
                    <a:pt x="0" y="0"/>
                  </a:lnTo>
                  <a:lnTo>
                    <a:pt x="0" y="176783"/>
                  </a:lnTo>
                  <a:close/>
                </a:path>
                <a:path w="187960" h="403859">
                  <a:moveTo>
                    <a:pt x="10667" y="403860"/>
                  </a:moveTo>
                  <a:lnTo>
                    <a:pt x="187451" y="403860"/>
                  </a:lnTo>
                  <a:lnTo>
                    <a:pt x="187451" y="227075"/>
                  </a:lnTo>
                  <a:lnTo>
                    <a:pt x="10667" y="227075"/>
                  </a:lnTo>
                  <a:lnTo>
                    <a:pt x="10667" y="403860"/>
                  </a:lnTo>
                  <a:close/>
                </a:path>
              </a:pathLst>
            </a:custGeom>
            <a:ln w="9144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80" name="object 80"/>
            <p:cNvPicPr/>
            <p:nvPr/>
          </p:nvPicPr>
          <p:blipFill>
            <a:blip r:embed="rId6" cstate="print"/>
            <a:stretch>
              <a:fillRect/>
            </a:stretch>
          </p:blipFill>
          <p:spPr>
            <a:xfrm>
              <a:off x="2718816" y="6932676"/>
              <a:ext cx="62483" cy="193547"/>
            </a:xfrm>
            <a:prstGeom prst="rect">
              <a:avLst/>
            </a:prstGeom>
          </p:spPr>
        </p:pic>
      </p:grpSp>
      <p:sp>
        <p:nvSpPr>
          <p:cNvPr id="81" name="object 81"/>
          <p:cNvSpPr/>
          <p:nvPr/>
        </p:nvSpPr>
        <p:spPr>
          <a:xfrm>
            <a:off x="7011771" y="6656832"/>
            <a:ext cx="407559" cy="403860"/>
          </a:xfrm>
          <a:custGeom>
            <a:avLst/>
            <a:gdLst/>
            <a:ahLst/>
            <a:cxnLst/>
            <a:rect l="l" t="t" r="r" b="b"/>
            <a:pathLst>
              <a:path w="177164" h="403859">
                <a:moveTo>
                  <a:pt x="0" y="176783"/>
                </a:moveTo>
                <a:lnTo>
                  <a:pt x="176783" y="176783"/>
                </a:lnTo>
                <a:lnTo>
                  <a:pt x="176783" y="0"/>
                </a:lnTo>
                <a:lnTo>
                  <a:pt x="0" y="0"/>
                </a:lnTo>
                <a:lnTo>
                  <a:pt x="0" y="176783"/>
                </a:lnTo>
                <a:close/>
              </a:path>
              <a:path w="177164" h="403859">
                <a:moveTo>
                  <a:pt x="0" y="403860"/>
                </a:moveTo>
                <a:lnTo>
                  <a:pt x="176783" y="403860"/>
                </a:lnTo>
                <a:lnTo>
                  <a:pt x="176783" y="227075"/>
                </a:lnTo>
                <a:lnTo>
                  <a:pt x="0" y="227075"/>
                </a:lnTo>
                <a:lnTo>
                  <a:pt x="0" y="403860"/>
                </a:lnTo>
                <a:close/>
              </a:path>
            </a:pathLst>
          </a:custGeom>
          <a:ln w="9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grpSp>
        <p:nvGrpSpPr>
          <p:cNvPr id="82" name="object 82"/>
          <p:cNvGrpSpPr/>
          <p:nvPr/>
        </p:nvGrpSpPr>
        <p:grpSpPr>
          <a:xfrm>
            <a:off x="4434945" y="6879336"/>
            <a:ext cx="953893" cy="247015"/>
            <a:chOff x="1927860" y="6879335"/>
            <a:chExt cx="414655" cy="247015"/>
          </a:xfrm>
        </p:grpSpPr>
        <p:pic>
          <p:nvPicPr>
            <p:cNvPr id="83" name="object 83"/>
            <p:cNvPicPr/>
            <p:nvPr/>
          </p:nvPicPr>
          <p:blipFill>
            <a:blip r:embed="rId7" cstate="print"/>
            <a:stretch>
              <a:fillRect/>
            </a:stretch>
          </p:blipFill>
          <p:spPr>
            <a:xfrm>
              <a:off x="1927860" y="6879335"/>
              <a:ext cx="185927" cy="246888"/>
            </a:xfrm>
            <a:prstGeom prst="rect">
              <a:avLst/>
            </a:prstGeom>
          </p:spPr>
        </p:pic>
        <p:sp>
          <p:nvSpPr>
            <p:cNvPr id="84" name="object 84"/>
            <p:cNvSpPr/>
            <p:nvPr/>
          </p:nvSpPr>
          <p:spPr>
            <a:xfrm>
              <a:off x="2159508" y="6883907"/>
              <a:ext cx="178435" cy="177165"/>
            </a:xfrm>
            <a:custGeom>
              <a:avLst/>
              <a:gdLst/>
              <a:ahLst/>
              <a:cxnLst/>
              <a:rect l="l" t="t" r="r" b="b"/>
              <a:pathLst>
                <a:path w="178435" h="177165">
                  <a:moveTo>
                    <a:pt x="0" y="176784"/>
                  </a:moveTo>
                  <a:lnTo>
                    <a:pt x="178308" y="176784"/>
                  </a:lnTo>
                  <a:lnTo>
                    <a:pt x="178308" y="0"/>
                  </a:lnTo>
                  <a:lnTo>
                    <a:pt x="0" y="0"/>
                  </a:lnTo>
                  <a:lnTo>
                    <a:pt x="0" y="176784"/>
                  </a:lnTo>
                  <a:close/>
                </a:path>
              </a:pathLst>
            </a:custGeom>
            <a:ln w="9144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85" name="object 85"/>
          <p:cNvGrpSpPr/>
          <p:nvPr/>
        </p:nvGrpSpPr>
        <p:grpSpPr>
          <a:xfrm>
            <a:off x="4434945" y="7277100"/>
            <a:ext cx="953893" cy="248920"/>
            <a:chOff x="1927860" y="7277100"/>
            <a:chExt cx="414655" cy="248920"/>
          </a:xfrm>
        </p:grpSpPr>
        <p:sp>
          <p:nvSpPr>
            <p:cNvPr id="86" name="object 86"/>
            <p:cNvSpPr/>
            <p:nvPr/>
          </p:nvSpPr>
          <p:spPr>
            <a:xfrm>
              <a:off x="1932432" y="7281672"/>
              <a:ext cx="177165" cy="177165"/>
            </a:xfrm>
            <a:custGeom>
              <a:avLst/>
              <a:gdLst/>
              <a:ahLst/>
              <a:cxnLst/>
              <a:rect l="l" t="t" r="r" b="b"/>
              <a:pathLst>
                <a:path w="177164" h="177165">
                  <a:moveTo>
                    <a:pt x="0" y="176783"/>
                  </a:moveTo>
                  <a:lnTo>
                    <a:pt x="176783" y="176783"/>
                  </a:lnTo>
                  <a:lnTo>
                    <a:pt x="176783" y="0"/>
                  </a:lnTo>
                  <a:lnTo>
                    <a:pt x="0" y="0"/>
                  </a:lnTo>
                  <a:lnTo>
                    <a:pt x="0" y="176783"/>
                  </a:lnTo>
                  <a:close/>
                </a:path>
              </a:pathLst>
            </a:custGeom>
            <a:ln w="9144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87" name="object 87"/>
            <p:cNvPicPr/>
            <p:nvPr/>
          </p:nvPicPr>
          <p:blipFill>
            <a:blip r:embed="rId8" cstate="print"/>
            <a:stretch>
              <a:fillRect/>
            </a:stretch>
          </p:blipFill>
          <p:spPr>
            <a:xfrm>
              <a:off x="1997963" y="7331964"/>
              <a:ext cx="50291" cy="193548"/>
            </a:xfrm>
            <a:prstGeom prst="rect">
              <a:avLst/>
            </a:prstGeom>
          </p:spPr>
        </p:pic>
        <p:sp>
          <p:nvSpPr>
            <p:cNvPr id="88" name="object 88"/>
            <p:cNvSpPr/>
            <p:nvPr/>
          </p:nvSpPr>
          <p:spPr>
            <a:xfrm>
              <a:off x="2159508" y="7281672"/>
              <a:ext cx="178435" cy="177165"/>
            </a:xfrm>
            <a:custGeom>
              <a:avLst/>
              <a:gdLst/>
              <a:ahLst/>
              <a:cxnLst/>
              <a:rect l="l" t="t" r="r" b="b"/>
              <a:pathLst>
                <a:path w="178435" h="177165">
                  <a:moveTo>
                    <a:pt x="0" y="176783"/>
                  </a:moveTo>
                  <a:lnTo>
                    <a:pt x="178308" y="176783"/>
                  </a:lnTo>
                  <a:lnTo>
                    <a:pt x="178308" y="0"/>
                  </a:lnTo>
                  <a:lnTo>
                    <a:pt x="0" y="0"/>
                  </a:lnTo>
                  <a:lnTo>
                    <a:pt x="0" y="176783"/>
                  </a:lnTo>
                  <a:close/>
                </a:path>
              </a:pathLst>
            </a:custGeom>
            <a:ln w="9144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89" name="object 89"/>
          <p:cNvSpPr/>
          <p:nvPr/>
        </p:nvSpPr>
        <p:spPr>
          <a:xfrm>
            <a:off x="4445463" y="7633717"/>
            <a:ext cx="933442" cy="177165"/>
          </a:xfrm>
          <a:custGeom>
            <a:avLst/>
            <a:gdLst/>
            <a:ahLst/>
            <a:cxnLst/>
            <a:rect l="l" t="t" r="r" b="b"/>
            <a:pathLst>
              <a:path w="405764" h="177165">
                <a:moveTo>
                  <a:pt x="0" y="176783"/>
                </a:moveTo>
                <a:lnTo>
                  <a:pt x="176783" y="176783"/>
                </a:lnTo>
                <a:lnTo>
                  <a:pt x="176783" y="0"/>
                </a:lnTo>
                <a:lnTo>
                  <a:pt x="0" y="0"/>
                </a:lnTo>
                <a:lnTo>
                  <a:pt x="0" y="176783"/>
                </a:lnTo>
                <a:close/>
              </a:path>
              <a:path w="405764" h="177165">
                <a:moveTo>
                  <a:pt x="227075" y="176783"/>
                </a:moveTo>
                <a:lnTo>
                  <a:pt x="405383" y="176783"/>
                </a:lnTo>
                <a:lnTo>
                  <a:pt x="405383" y="0"/>
                </a:lnTo>
                <a:lnTo>
                  <a:pt x="227075" y="0"/>
                </a:lnTo>
                <a:lnTo>
                  <a:pt x="227075" y="176783"/>
                </a:lnTo>
                <a:close/>
              </a:path>
            </a:pathLst>
          </a:custGeom>
          <a:ln w="9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0" name="object 90"/>
          <p:cNvSpPr/>
          <p:nvPr/>
        </p:nvSpPr>
        <p:spPr>
          <a:xfrm>
            <a:off x="3460306" y="7206996"/>
            <a:ext cx="560942" cy="0"/>
          </a:xfrm>
          <a:custGeom>
            <a:avLst/>
            <a:gdLst/>
            <a:ahLst/>
            <a:cxnLst/>
            <a:rect l="l" t="t" r="r" b="b"/>
            <a:pathLst>
              <a:path w="243839">
                <a:moveTo>
                  <a:pt x="0" y="0"/>
                </a:moveTo>
                <a:lnTo>
                  <a:pt x="243840" y="0"/>
                </a:lnTo>
              </a:path>
            </a:pathLst>
          </a:custGeom>
          <a:ln w="9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grpSp>
        <p:nvGrpSpPr>
          <p:cNvPr id="91" name="object 91"/>
          <p:cNvGrpSpPr/>
          <p:nvPr/>
        </p:nvGrpSpPr>
        <p:grpSpPr>
          <a:xfrm>
            <a:off x="3937106" y="7130795"/>
            <a:ext cx="715785" cy="97790"/>
            <a:chOff x="1711451" y="7130795"/>
            <a:chExt cx="311150" cy="97790"/>
          </a:xfrm>
        </p:grpSpPr>
        <p:sp>
          <p:nvSpPr>
            <p:cNvPr id="92" name="object 92"/>
            <p:cNvSpPr/>
            <p:nvPr/>
          </p:nvSpPr>
          <p:spPr>
            <a:xfrm>
              <a:off x="1738883" y="7135367"/>
              <a:ext cx="283845" cy="71755"/>
            </a:xfrm>
            <a:custGeom>
              <a:avLst/>
              <a:gdLst/>
              <a:ahLst/>
              <a:cxnLst/>
              <a:rect l="l" t="t" r="r" b="b"/>
              <a:pathLst>
                <a:path w="283844" h="71754">
                  <a:moveTo>
                    <a:pt x="132587" y="71628"/>
                  </a:moveTo>
                  <a:lnTo>
                    <a:pt x="283464" y="71628"/>
                  </a:lnTo>
                </a:path>
                <a:path w="283844" h="71754">
                  <a:moveTo>
                    <a:pt x="0" y="0"/>
                  </a:moveTo>
                  <a:lnTo>
                    <a:pt x="124967" y="71628"/>
                  </a:lnTo>
                </a:path>
              </a:pathLst>
            </a:custGeom>
            <a:ln w="9144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3" name="object 93"/>
            <p:cNvSpPr/>
            <p:nvPr/>
          </p:nvSpPr>
          <p:spPr>
            <a:xfrm>
              <a:off x="1716023" y="7190231"/>
              <a:ext cx="33655" cy="33655"/>
            </a:xfrm>
            <a:custGeom>
              <a:avLst/>
              <a:gdLst/>
              <a:ahLst/>
              <a:cxnLst/>
              <a:rect l="l" t="t" r="r" b="b"/>
              <a:pathLst>
                <a:path w="33655" h="33654">
                  <a:moveTo>
                    <a:pt x="18287" y="33528"/>
                  </a:moveTo>
                  <a:lnTo>
                    <a:pt x="15239" y="33528"/>
                  </a:lnTo>
                  <a:lnTo>
                    <a:pt x="6095" y="28956"/>
                  </a:lnTo>
                  <a:lnTo>
                    <a:pt x="4571" y="25908"/>
                  </a:lnTo>
                  <a:lnTo>
                    <a:pt x="1523" y="24384"/>
                  </a:lnTo>
                  <a:lnTo>
                    <a:pt x="1523" y="21336"/>
                  </a:lnTo>
                  <a:lnTo>
                    <a:pt x="0" y="16764"/>
                  </a:lnTo>
                  <a:lnTo>
                    <a:pt x="0" y="13716"/>
                  </a:lnTo>
                  <a:lnTo>
                    <a:pt x="4571" y="4572"/>
                  </a:lnTo>
                  <a:lnTo>
                    <a:pt x="13715" y="0"/>
                  </a:lnTo>
                  <a:lnTo>
                    <a:pt x="16763" y="0"/>
                  </a:lnTo>
                  <a:lnTo>
                    <a:pt x="21335" y="0"/>
                  </a:lnTo>
                  <a:lnTo>
                    <a:pt x="27431" y="3048"/>
                  </a:lnTo>
                  <a:lnTo>
                    <a:pt x="32003" y="7620"/>
                  </a:lnTo>
                  <a:lnTo>
                    <a:pt x="33527" y="10668"/>
                  </a:lnTo>
                  <a:lnTo>
                    <a:pt x="33527" y="21336"/>
                  </a:lnTo>
                  <a:lnTo>
                    <a:pt x="32003" y="24384"/>
                  </a:lnTo>
                  <a:lnTo>
                    <a:pt x="25907" y="30480"/>
                  </a:lnTo>
                  <a:lnTo>
                    <a:pt x="22859" y="32004"/>
                  </a:lnTo>
                  <a:lnTo>
                    <a:pt x="18287" y="33528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4" name="object 94"/>
            <p:cNvSpPr/>
            <p:nvPr/>
          </p:nvSpPr>
          <p:spPr>
            <a:xfrm>
              <a:off x="1716023" y="7190231"/>
              <a:ext cx="33655" cy="33655"/>
            </a:xfrm>
            <a:custGeom>
              <a:avLst/>
              <a:gdLst/>
              <a:ahLst/>
              <a:cxnLst/>
              <a:rect l="l" t="t" r="r" b="b"/>
              <a:pathLst>
                <a:path w="33655" h="33654">
                  <a:moveTo>
                    <a:pt x="16763" y="0"/>
                  </a:moveTo>
                  <a:lnTo>
                    <a:pt x="13715" y="0"/>
                  </a:lnTo>
                  <a:lnTo>
                    <a:pt x="4571" y="4572"/>
                  </a:lnTo>
                  <a:lnTo>
                    <a:pt x="0" y="13716"/>
                  </a:lnTo>
                  <a:lnTo>
                    <a:pt x="0" y="16764"/>
                  </a:lnTo>
                  <a:lnTo>
                    <a:pt x="1523" y="21336"/>
                  </a:lnTo>
                  <a:lnTo>
                    <a:pt x="1523" y="24384"/>
                  </a:lnTo>
                  <a:lnTo>
                    <a:pt x="4571" y="25908"/>
                  </a:lnTo>
                  <a:lnTo>
                    <a:pt x="6095" y="28956"/>
                  </a:lnTo>
                  <a:lnTo>
                    <a:pt x="15239" y="33528"/>
                  </a:lnTo>
                  <a:lnTo>
                    <a:pt x="18287" y="33528"/>
                  </a:lnTo>
                  <a:lnTo>
                    <a:pt x="22859" y="32004"/>
                  </a:lnTo>
                  <a:lnTo>
                    <a:pt x="25907" y="30480"/>
                  </a:lnTo>
                  <a:lnTo>
                    <a:pt x="32003" y="24384"/>
                  </a:lnTo>
                  <a:lnTo>
                    <a:pt x="33527" y="21336"/>
                  </a:lnTo>
                  <a:lnTo>
                    <a:pt x="33527" y="10668"/>
                  </a:lnTo>
                  <a:lnTo>
                    <a:pt x="32003" y="7620"/>
                  </a:lnTo>
                  <a:lnTo>
                    <a:pt x="27431" y="3048"/>
                  </a:lnTo>
                  <a:lnTo>
                    <a:pt x="21335" y="0"/>
                  </a:lnTo>
                  <a:lnTo>
                    <a:pt x="16763" y="0"/>
                  </a:lnTo>
                  <a:close/>
                </a:path>
              </a:pathLst>
            </a:custGeom>
            <a:ln w="9144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5" name="object 95"/>
            <p:cNvSpPr/>
            <p:nvPr/>
          </p:nvSpPr>
          <p:spPr>
            <a:xfrm>
              <a:off x="1865376" y="7190231"/>
              <a:ext cx="33655" cy="33655"/>
            </a:xfrm>
            <a:custGeom>
              <a:avLst/>
              <a:gdLst/>
              <a:ahLst/>
              <a:cxnLst/>
              <a:rect l="l" t="t" r="r" b="b"/>
              <a:pathLst>
                <a:path w="33655" h="33654">
                  <a:moveTo>
                    <a:pt x="18287" y="33528"/>
                  </a:moveTo>
                  <a:lnTo>
                    <a:pt x="15239" y="33528"/>
                  </a:lnTo>
                  <a:lnTo>
                    <a:pt x="6095" y="28956"/>
                  </a:lnTo>
                  <a:lnTo>
                    <a:pt x="1523" y="24384"/>
                  </a:lnTo>
                  <a:lnTo>
                    <a:pt x="1523" y="21336"/>
                  </a:lnTo>
                  <a:lnTo>
                    <a:pt x="0" y="16764"/>
                  </a:lnTo>
                  <a:lnTo>
                    <a:pt x="0" y="13716"/>
                  </a:lnTo>
                  <a:lnTo>
                    <a:pt x="4571" y="4572"/>
                  </a:lnTo>
                  <a:lnTo>
                    <a:pt x="13715" y="0"/>
                  </a:lnTo>
                  <a:lnTo>
                    <a:pt x="16763" y="0"/>
                  </a:lnTo>
                  <a:lnTo>
                    <a:pt x="19811" y="0"/>
                  </a:lnTo>
                  <a:lnTo>
                    <a:pt x="22859" y="1524"/>
                  </a:lnTo>
                  <a:lnTo>
                    <a:pt x="27431" y="3048"/>
                  </a:lnTo>
                  <a:lnTo>
                    <a:pt x="32003" y="7620"/>
                  </a:lnTo>
                  <a:lnTo>
                    <a:pt x="33527" y="10668"/>
                  </a:lnTo>
                  <a:lnTo>
                    <a:pt x="33527" y="21336"/>
                  </a:lnTo>
                  <a:lnTo>
                    <a:pt x="32003" y="24384"/>
                  </a:lnTo>
                  <a:lnTo>
                    <a:pt x="25907" y="30480"/>
                  </a:lnTo>
                  <a:lnTo>
                    <a:pt x="22859" y="32004"/>
                  </a:lnTo>
                  <a:lnTo>
                    <a:pt x="18287" y="33528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6" name="object 96"/>
            <p:cNvSpPr/>
            <p:nvPr/>
          </p:nvSpPr>
          <p:spPr>
            <a:xfrm>
              <a:off x="1865376" y="7190231"/>
              <a:ext cx="33655" cy="33655"/>
            </a:xfrm>
            <a:custGeom>
              <a:avLst/>
              <a:gdLst/>
              <a:ahLst/>
              <a:cxnLst/>
              <a:rect l="l" t="t" r="r" b="b"/>
              <a:pathLst>
                <a:path w="33655" h="33654">
                  <a:moveTo>
                    <a:pt x="16763" y="0"/>
                  </a:moveTo>
                  <a:lnTo>
                    <a:pt x="13715" y="0"/>
                  </a:lnTo>
                  <a:lnTo>
                    <a:pt x="4571" y="4572"/>
                  </a:lnTo>
                  <a:lnTo>
                    <a:pt x="0" y="13716"/>
                  </a:lnTo>
                  <a:lnTo>
                    <a:pt x="0" y="16764"/>
                  </a:lnTo>
                  <a:lnTo>
                    <a:pt x="1523" y="21336"/>
                  </a:lnTo>
                  <a:lnTo>
                    <a:pt x="1523" y="24384"/>
                  </a:lnTo>
                  <a:lnTo>
                    <a:pt x="6095" y="28956"/>
                  </a:lnTo>
                  <a:lnTo>
                    <a:pt x="15239" y="33528"/>
                  </a:lnTo>
                  <a:lnTo>
                    <a:pt x="18287" y="33528"/>
                  </a:lnTo>
                  <a:lnTo>
                    <a:pt x="22859" y="32004"/>
                  </a:lnTo>
                  <a:lnTo>
                    <a:pt x="25907" y="30480"/>
                  </a:lnTo>
                  <a:lnTo>
                    <a:pt x="32003" y="24384"/>
                  </a:lnTo>
                  <a:lnTo>
                    <a:pt x="33527" y="21336"/>
                  </a:lnTo>
                  <a:lnTo>
                    <a:pt x="33527" y="10668"/>
                  </a:lnTo>
                  <a:lnTo>
                    <a:pt x="32003" y="7620"/>
                  </a:lnTo>
                  <a:lnTo>
                    <a:pt x="27431" y="3048"/>
                  </a:lnTo>
                  <a:lnTo>
                    <a:pt x="22859" y="1524"/>
                  </a:lnTo>
                  <a:lnTo>
                    <a:pt x="19811" y="0"/>
                  </a:lnTo>
                  <a:lnTo>
                    <a:pt x="16763" y="0"/>
                  </a:lnTo>
                  <a:close/>
                </a:path>
              </a:pathLst>
            </a:custGeom>
            <a:ln w="9144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97" name="object 97"/>
          <p:cNvSpPr/>
          <p:nvPr/>
        </p:nvSpPr>
        <p:spPr>
          <a:xfrm>
            <a:off x="6762852" y="7235953"/>
            <a:ext cx="0" cy="104139"/>
          </a:xfrm>
          <a:custGeom>
            <a:avLst/>
            <a:gdLst/>
            <a:ahLst/>
            <a:cxnLst/>
            <a:rect l="l" t="t" r="r" b="b"/>
            <a:pathLst>
              <a:path h="104140">
                <a:moveTo>
                  <a:pt x="0" y="103632"/>
                </a:moveTo>
                <a:lnTo>
                  <a:pt x="0" y="0"/>
                </a:lnTo>
              </a:path>
            </a:pathLst>
          </a:custGeom>
          <a:ln w="9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grpSp>
        <p:nvGrpSpPr>
          <p:cNvPr id="98" name="object 98"/>
          <p:cNvGrpSpPr/>
          <p:nvPr/>
        </p:nvGrpSpPr>
        <p:grpSpPr>
          <a:xfrm>
            <a:off x="6587555" y="6963155"/>
            <a:ext cx="224961" cy="309880"/>
            <a:chOff x="2863595" y="6963155"/>
            <a:chExt cx="97790" cy="309880"/>
          </a:xfrm>
        </p:grpSpPr>
        <p:sp>
          <p:nvSpPr>
            <p:cNvPr id="99" name="object 99"/>
            <p:cNvSpPr/>
            <p:nvPr/>
          </p:nvSpPr>
          <p:spPr>
            <a:xfrm>
              <a:off x="2868167" y="6963155"/>
              <a:ext cx="71755" cy="283845"/>
            </a:xfrm>
            <a:custGeom>
              <a:avLst/>
              <a:gdLst/>
              <a:ahLst/>
              <a:cxnLst/>
              <a:rect l="l" t="t" r="r" b="b"/>
              <a:pathLst>
                <a:path w="71755" h="283845">
                  <a:moveTo>
                    <a:pt x="71628" y="147828"/>
                  </a:moveTo>
                  <a:lnTo>
                    <a:pt x="71628" y="0"/>
                  </a:lnTo>
                </a:path>
                <a:path w="71755" h="283845">
                  <a:moveTo>
                    <a:pt x="0" y="283464"/>
                  </a:moveTo>
                  <a:lnTo>
                    <a:pt x="71628" y="155448"/>
                  </a:lnTo>
                </a:path>
              </a:pathLst>
            </a:custGeom>
            <a:ln w="9144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0" name="object 100"/>
            <p:cNvSpPr/>
            <p:nvPr/>
          </p:nvSpPr>
          <p:spPr>
            <a:xfrm>
              <a:off x="2923032" y="7234428"/>
              <a:ext cx="33655" cy="33655"/>
            </a:xfrm>
            <a:custGeom>
              <a:avLst/>
              <a:gdLst/>
              <a:ahLst/>
              <a:cxnLst/>
              <a:rect l="l" t="t" r="r" b="b"/>
              <a:pathLst>
                <a:path w="33655" h="33654">
                  <a:moveTo>
                    <a:pt x="21336" y="33528"/>
                  </a:moveTo>
                  <a:lnTo>
                    <a:pt x="13716" y="33528"/>
                  </a:lnTo>
                  <a:lnTo>
                    <a:pt x="7620" y="30480"/>
                  </a:lnTo>
                  <a:lnTo>
                    <a:pt x="3048" y="25908"/>
                  </a:lnTo>
                  <a:lnTo>
                    <a:pt x="1524" y="22860"/>
                  </a:lnTo>
                  <a:lnTo>
                    <a:pt x="1524" y="19812"/>
                  </a:lnTo>
                  <a:lnTo>
                    <a:pt x="0" y="16764"/>
                  </a:lnTo>
                  <a:lnTo>
                    <a:pt x="1524" y="13716"/>
                  </a:lnTo>
                  <a:lnTo>
                    <a:pt x="1524" y="10668"/>
                  </a:lnTo>
                  <a:lnTo>
                    <a:pt x="3048" y="7620"/>
                  </a:lnTo>
                  <a:lnTo>
                    <a:pt x="7620" y="3048"/>
                  </a:lnTo>
                  <a:lnTo>
                    <a:pt x="13716" y="0"/>
                  </a:lnTo>
                  <a:lnTo>
                    <a:pt x="21336" y="0"/>
                  </a:lnTo>
                  <a:lnTo>
                    <a:pt x="27432" y="3048"/>
                  </a:lnTo>
                  <a:lnTo>
                    <a:pt x="33528" y="15240"/>
                  </a:lnTo>
                  <a:lnTo>
                    <a:pt x="33528" y="18288"/>
                  </a:lnTo>
                  <a:lnTo>
                    <a:pt x="32004" y="21336"/>
                  </a:lnTo>
                  <a:lnTo>
                    <a:pt x="30480" y="25908"/>
                  </a:lnTo>
                  <a:lnTo>
                    <a:pt x="28956" y="27432"/>
                  </a:lnTo>
                  <a:lnTo>
                    <a:pt x="27432" y="30480"/>
                  </a:lnTo>
                  <a:lnTo>
                    <a:pt x="21336" y="33528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1" name="object 101"/>
            <p:cNvSpPr/>
            <p:nvPr/>
          </p:nvSpPr>
          <p:spPr>
            <a:xfrm>
              <a:off x="2923032" y="7234428"/>
              <a:ext cx="33655" cy="33655"/>
            </a:xfrm>
            <a:custGeom>
              <a:avLst/>
              <a:gdLst/>
              <a:ahLst/>
              <a:cxnLst/>
              <a:rect l="l" t="t" r="r" b="b"/>
              <a:pathLst>
                <a:path w="33655" h="33654">
                  <a:moveTo>
                    <a:pt x="0" y="16764"/>
                  </a:moveTo>
                  <a:lnTo>
                    <a:pt x="1524" y="19812"/>
                  </a:lnTo>
                  <a:lnTo>
                    <a:pt x="1524" y="22860"/>
                  </a:lnTo>
                  <a:lnTo>
                    <a:pt x="3048" y="25908"/>
                  </a:lnTo>
                  <a:lnTo>
                    <a:pt x="7620" y="30480"/>
                  </a:lnTo>
                  <a:lnTo>
                    <a:pt x="13716" y="33528"/>
                  </a:lnTo>
                  <a:lnTo>
                    <a:pt x="21336" y="33528"/>
                  </a:lnTo>
                  <a:lnTo>
                    <a:pt x="27432" y="30480"/>
                  </a:lnTo>
                  <a:lnTo>
                    <a:pt x="28956" y="27432"/>
                  </a:lnTo>
                  <a:lnTo>
                    <a:pt x="30480" y="25908"/>
                  </a:lnTo>
                  <a:lnTo>
                    <a:pt x="32004" y="21336"/>
                  </a:lnTo>
                  <a:lnTo>
                    <a:pt x="33528" y="18288"/>
                  </a:lnTo>
                  <a:lnTo>
                    <a:pt x="33528" y="15240"/>
                  </a:lnTo>
                  <a:lnTo>
                    <a:pt x="27432" y="3048"/>
                  </a:lnTo>
                  <a:lnTo>
                    <a:pt x="21336" y="0"/>
                  </a:lnTo>
                  <a:lnTo>
                    <a:pt x="13716" y="0"/>
                  </a:lnTo>
                  <a:lnTo>
                    <a:pt x="7620" y="3048"/>
                  </a:lnTo>
                  <a:lnTo>
                    <a:pt x="3048" y="7620"/>
                  </a:lnTo>
                  <a:lnTo>
                    <a:pt x="1524" y="10668"/>
                  </a:lnTo>
                  <a:lnTo>
                    <a:pt x="1524" y="13716"/>
                  </a:lnTo>
                  <a:lnTo>
                    <a:pt x="0" y="16764"/>
                  </a:lnTo>
                  <a:close/>
                </a:path>
              </a:pathLst>
            </a:custGeom>
            <a:ln w="9144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2" name="object 102"/>
            <p:cNvSpPr/>
            <p:nvPr/>
          </p:nvSpPr>
          <p:spPr>
            <a:xfrm>
              <a:off x="2923032" y="7083551"/>
              <a:ext cx="33655" cy="33655"/>
            </a:xfrm>
            <a:custGeom>
              <a:avLst/>
              <a:gdLst/>
              <a:ahLst/>
              <a:cxnLst/>
              <a:rect l="l" t="t" r="r" b="b"/>
              <a:pathLst>
                <a:path w="33655" h="33654">
                  <a:moveTo>
                    <a:pt x="21336" y="33527"/>
                  </a:moveTo>
                  <a:lnTo>
                    <a:pt x="10668" y="33527"/>
                  </a:lnTo>
                  <a:lnTo>
                    <a:pt x="7620" y="32003"/>
                  </a:lnTo>
                  <a:lnTo>
                    <a:pt x="6096" y="28955"/>
                  </a:lnTo>
                  <a:lnTo>
                    <a:pt x="3048" y="27431"/>
                  </a:lnTo>
                  <a:lnTo>
                    <a:pt x="1524" y="24383"/>
                  </a:lnTo>
                  <a:lnTo>
                    <a:pt x="1524" y="19811"/>
                  </a:lnTo>
                  <a:lnTo>
                    <a:pt x="0" y="16763"/>
                  </a:lnTo>
                  <a:lnTo>
                    <a:pt x="1524" y="13715"/>
                  </a:lnTo>
                  <a:lnTo>
                    <a:pt x="1524" y="10667"/>
                  </a:lnTo>
                  <a:lnTo>
                    <a:pt x="3048" y="7619"/>
                  </a:lnTo>
                  <a:lnTo>
                    <a:pt x="7620" y="3047"/>
                  </a:lnTo>
                  <a:lnTo>
                    <a:pt x="13716" y="0"/>
                  </a:lnTo>
                  <a:lnTo>
                    <a:pt x="21336" y="0"/>
                  </a:lnTo>
                  <a:lnTo>
                    <a:pt x="24384" y="1523"/>
                  </a:lnTo>
                  <a:lnTo>
                    <a:pt x="28956" y="6095"/>
                  </a:lnTo>
                  <a:lnTo>
                    <a:pt x="33528" y="15239"/>
                  </a:lnTo>
                  <a:lnTo>
                    <a:pt x="33528" y="18287"/>
                  </a:lnTo>
                  <a:lnTo>
                    <a:pt x="32004" y="22859"/>
                  </a:lnTo>
                  <a:lnTo>
                    <a:pt x="30480" y="25907"/>
                  </a:lnTo>
                  <a:lnTo>
                    <a:pt x="28956" y="27431"/>
                  </a:lnTo>
                  <a:lnTo>
                    <a:pt x="27432" y="30479"/>
                  </a:lnTo>
                  <a:lnTo>
                    <a:pt x="21336" y="33527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3" name="object 103"/>
            <p:cNvSpPr/>
            <p:nvPr/>
          </p:nvSpPr>
          <p:spPr>
            <a:xfrm>
              <a:off x="2923032" y="7083551"/>
              <a:ext cx="33655" cy="33655"/>
            </a:xfrm>
            <a:custGeom>
              <a:avLst/>
              <a:gdLst/>
              <a:ahLst/>
              <a:cxnLst/>
              <a:rect l="l" t="t" r="r" b="b"/>
              <a:pathLst>
                <a:path w="33655" h="33654">
                  <a:moveTo>
                    <a:pt x="0" y="16763"/>
                  </a:moveTo>
                  <a:lnTo>
                    <a:pt x="1524" y="19811"/>
                  </a:lnTo>
                  <a:lnTo>
                    <a:pt x="1524" y="24383"/>
                  </a:lnTo>
                  <a:lnTo>
                    <a:pt x="3048" y="27431"/>
                  </a:lnTo>
                  <a:lnTo>
                    <a:pt x="6096" y="28955"/>
                  </a:lnTo>
                  <a:lnTo>
                    <a:pt x="7620" y="32003"/>
                  </a:lnTo>
                  <a:lnTo>
                    <a:pt x="10668" y="33527"/>
                  </a:lnTo>
                  <a:lnTo>
                    <a:pt x="21336" y="33527"/>
                  </a:lnTo>
                  <a:lnTo>
                    <a:pt x="27432" y="30479"/>
                  </a:lnTo>
                  <a:lnTo>
                    <a:pt x="28956" y="27431"/>
                  </a:lnTo>
                  <a:lnTo>
                    <a:pt x="30480" y="25907"/>
                  </a:lnTo>
                  <a:lnTo>
                    <a:pt x="32004" y="22859"/>
                  </a:lnTo>
                  <a:lnTo>
                    <a:pt x="33528" y="18287"/>
                  </a:lnTo>
                  <a:lnTo>
                    <a:pt x="33528" y="15239"/>
                  </a:lnTo>
                  <a:lnTo>
                    <a:pt x="28956" y="6095"/>
                  </a:lnTo>
                  <a:lnTo>
                    <a:pt x="24384" y="1523"/>
                  </a:lnTo>
                  <a:lnTo>
                    <a:pt x="21336" y="0"/>
                  </a:lnTo>
                  <a:lnTo>
                    <a:pt x="13716" y="0"/>
                  </a:lnTo>
                  <a:lnTo>
                    <a:pt x="7620" y="3047"/>
                  </a:lnTo>
                  <a:lnTo>
                    <a:pt x="3048" y="7619"/>
                  </a:lnTo>
                  <a:lnTo>
                    <a:pt x="1524" y="10667"/>
                  </a:lnTo>
                  <a:lnTo>
                    <a:pt x="1524" y="13715"/>
                  </a:lnTo>
                  <a:lnTo>
                    <a:pt x="0" y="16763"/>
                  </a:lnTo>
                  <a:close/>
                </a:path>
              </a:pathLst>
            </a:custGeom>
            <a:ln w="9144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104" name="object 104"/>
          <p:cNvGrpSpPr/>
          <p:nvPr/>
        </p:nvGrpSpPr>
        <p:grpSpPr>
          <a:xfrm>
            <a:off x="2219223" y="7190232"/>
            <a:ext cx="993334" cy="218440"/>
            <a:chOff x="964691" y="7190232"/>
            <a:chExt cx="431800" cy="218440"/>
          </a:xfrm>
        </p:grpSpPr>
        <p:sp>
          <p:nvSpPr>
            <p:cNvPr id="105" name="object 105"/>
            <p:cNvSpPr/>
            <p:nvPr/>
          </p:nvSpPr>
          <p:spPr>
            <a:xfrm>
              <a:off x="964691" y="7206996"/>
              <a:ext cx="431800" cy="201295"/>
            </a:xfrm>
            <a:custGeom>
              <a:avLst/>
              <a:gdLst/>
              <a:ahLst/>
              <a:cxnLst/>
              <a:rect l="l" t="t" r="r" b="b"/>
              <a:pathLst>
                <a:path w="431800" h="201295">
                  <a:moveTo>
                    <a:pt x="0" y="0"/>
                  </a:moveTo>
                  <a:lnTo>
                    <a:pt x="431291" y="0"/>
                  </a:lnTo>
                </a:path>
                <a:path w="431800" h="201295">
                  <a:moveTo>
                    <a:pt x="83820" y="3048"/>
                  </a:moveTo>
                  <a:lnTo>
                    <a:pt x="83820" y="201167"/>
                  </a:lnTo>
                </a:path>
              </a:pathLst>
            </a:custGeom>
            <a:ln w="9144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6" name="object 106"/>
            <p:cNvSpPr/>
            <p:nvPr/>
          </p:nvSpPr>
          <p:spPr>
            <a:xfrm>
              <a:off x="1028700" y="7191756"/>
              <a:ext cx="40005" cy="38100"/>
            </a:xfrm>
            <a:custGeom>
              <a:avLst/>
              <a:gdLst/>
              <a:ahLst/>
              <a:cxnLst/>
              <a:rect l="l" t="t" r="r" b="b"/>
              <a:pathLst>
                <a:path w="40005" h="38100">
                  <a:moveTo>
                    <a:pt x="19812" y="38100"/>
                  </a:moveTo>
                  <a:lnTo>
                    <a:pt x="12215" y="36504"/>
                  </a:lnTo>
                  <a:lnTo>
                    <a:pt x="5905" y="32194"/>
                  </a:lnTo>
                  <a:lnTo>
                    <a:pt x="1595" y="25884"/>
                  </a:lnTo>
                  <a:lnTo>
                    <a:pt x="0" y="18288"/>
                  </a:lnTo>
                  <a:lnTo>
                    <a:pt x="1595" y="10929"/>
                  </a:lnTo>
                  <a:lnTo>
                    <a:pt x="5905" y="5143"/>
                  </a:lnTo>
                  <a:lnTo>
                    <a:pt x="12215" y="1357"/>
                  </a:lnTo>
                  <a:lnTo>
                    <a:pt x="19812" y="0"/>
                  </a:lnTo>
                  <a:lnTo>
                    <a:pt x="27408" y="1357"/>
                  </a:lnTo>
                  <a:lnTo>
                    <a:pt x="33718" y="5143"/>
                  </a:lnTo>
                  <a:lnTo>
                    <a:pt x="38028" y="10929"/>
                  </a:lnTo>
                  <a:lnTo>
                    <a:pt x="39624" y="18288"/>
                  </a:lnTo>
                  <a:lnTo>
                    <a:pt x="38028" y="25884"/>
                  </a:lnTo>
                  <a:lnTo>
                    <a:pt x="33718" y="32194"/>
                  </a:lnTo>
                  <a:lnTo>
                    <a:pt x="27408" y="36504"/>
                  </a:lnTo>
                  <a:lnTo>
                    <a:pt x="19812" y="3810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7" name="object 107"/>
            <p:cNvSpPr/>
            <p:nvPr/>
          </p:nvSpPr>
          <p:spPr>
            <a:xfrm>
              <a:off x="1028700" y="7191756"/>
              <a:ext cx="40005" cy="38100"/>
            </a:xfrm>
            <a:custGeom>
              <a:avLst/>
              <a:gdLst/>
              <a:ahLst/>
              <a:cxnLst/>
              <a:rect l="l" t="t" r="r" b="b"/>
              <a:pathLst>
                <a:path w="40005" h="38100">
                  <a:moveTo>
                    <a:pt x="0" y="18288"/>
                  </a:moveTo>
                  <a:lnTo>
                    <a:pt x="1595" y="10929"/>
                  </a:lnTo>
                  <a:lnTo>
                    <a:pt x="5905" y="5143"/>
                  </a:lnTo>
                  <a:lnTo>
                    <a:pt x="12215" y="1357"/>
                  </a:lnTo>
                  <a:lnTo>
                    <a:pt x="19812" y="0"/>
                  </a:lnTo>
                  <a:lnTo>
                    <a:pt x="27408" y="1357"/>
                  </a:lnTo>
                  <a:lnTo>
                    <a:pt x="33718" y="5143"/>
                  </a:lnTo>
                  <a:lnTo>
                    <a:pt x="38028" y="10929"/>
                  </a:lnTo>
                  <a:lnTo>
                    <a:pt x="39624" y="18288"/>
                  </a:lnTo>
                  <a:lnTo>
                    <a:pt x="38028" y="25884"/>
                  </a:lnTo>
                  <a:lnTo>
                    <a:pt x="33718" y="32194"/>
                  </a:lnTo>
                  <a:lnTo>
                    <a:pt x="27408" y="36504"/>
                  </a:lnTo>
                  <a:lnTo>
                    <a:pt x="19812" y="38100"/>
                  </a:lnTo>
                  <a:lnTo>
                    <a:pt x="12215" y="36504"/>
                  </a:lnTo>
                  <a:lnTo>
                    <a:pt x="5905" y="32194"/>
                  </a:lnTo>
                  <a:lnTo>
                    <a:pt x="1595" y="25884"/>
                  </a:lnTo>
                  <a:lnTo>
                    <a:pt x="0" y="18288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108" name="object 108"/>
          <p:cNvSpPr/>
          <p:nvPr/>
        </p:nvSpPr>
        <p:spPr>
          <a:xfrm>
            <a:off x="4420920" y="6769607"/>
            <a:ext cx="918834" cy="0"/>
          </a:xfrm>
          <a:custGeom>
            <a:avLst/>
            <a:gdLst/>
            <a:ahLst/>
            <a:cxnLst/>
            <a:rect l="l" t="t" r="r" b="b"/>
            <a:pathLst>
              <a:path w="399414">
                <a:moveTo>
                  <a:pt x="0" y="0"/>
                </a:moveTo>
                <a:lnTo>
                  <a:pt x="399287" y="0"/>
                </a:lnTo>
              </a:path>
            </a:pathLst>
          </a:custGeom>
          <a:ln w="9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9" name="object 109"/>
          <p:cNvSpPr/>
          <p:nvPr/>
        </p:nvSpPr>
        <p:spPr>
          <a:xfrm>
            <a:off x="4438449" y="7906511"/>
            <a:ext cx="915912" cy="0"/>
          </a:xfrm>
          <a:custGeom>
            <a:avLst/>
            <a:gdLst/>
            <a:ahLst/>
            <a:cxnLst/>
            <a:rect l="l" t="t" r="r" b="b"/>
            <a:pathLst>
              <a:path w="398144">
                <a:moveTo>
                  <a:pt x="0" y="0"/>
                </a:moveTo>
                <a:lnTo>
                  <a:pt x="397764" y="0"/>
                </a:lnTo>
              </a:path>
            </a:pathLst>
          </a:custGeom>
          <a:ln w="9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0" name="object 110"/>
          <p:cNvSpPr/>
          <p:nvPr/>
        </p:nvSpPr>
        <p:spPr>
          <a:xfrm>
            <a:off x="5840802" y="6690359"/>
            <a:ext cx="0" cy="364490"/>
          </a:xfrm>
          <a:custGeom>
            <a:avLst/>
            <a:gdLst/>
            <a:ahLst/>
            <a:cxnLst/>
            <a:rect l="l" t="t" r="r" b="b"/>
            <a:pathLst>
              <a:path h="364490">
                <a:moveTo>
                  <a:pt x="0" y="0"/>
                </a:moveTo>
                <a:lnTo>
                  <a:pt x="0" y="364235"/>
                </a:lnTo>
              </a:path>
            </a:pathLst>
          </a:custGeom>
          <a:ln w="9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grpSp>
        <p:nvGrpSpPr>
          <p:cNvPr id="111" name="object 111"/>
          <p:cNvGrpSpPr/>
          <p:nvPr/>
        </p:nvGrpSpPr>
        <p:grpSpPr>
          <a:xfrm>
            <a:off x="7625301" y="6690359"/>
            <a:ext cx="94951" cy="364490"/>
            <a:chOff x="3314700" y="6690359"/>
            <a:chExt cx="41275" cy="364490"/>
          </a:xfrm>
        </p:grpSpPr>
        <p:sp>
          <p:nvSpPr>
            <p:cNvPr id="112" name="object 112"/>
            <p:cNvSpPr/>
            <p:nvPr/>
          </p:nvSpPr>
          <p:spPr>
            <a:xfrm>
              <a:off x="3336035" y="6690359"/>
              <a:ext cx="0" cy="364490"/>
            </a:xfrm>
            <a:custGeom>
              <a:avLst/>
              <a:gdLst/>
              <a:ahLst/>
              <a:cxnLst/>
              <a:rect l="l" t="t" r="r" b="b"/>
              <a:pathLst>
                <a:path h="364490">
                  <a:moveTo>
                    <a:pt x="0" y="0"/>
                  </a:moveTo>
                  <a:lnTo>
                    <a:pt x="0" y="364235"/>
                  </a:lnTo>
                </a:path>
              </a:pathLst>
            </a:custGeom>
            <a:ln w="9144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3" name="object 113"/>
            <p:cNvSpPr/>
            <p:nvPr/>
          </p:nvSpPr>
          <p:spPr>
            <a:xfrm>
              <a:off x="3316223" y="6725411"/>
              <a:ext cx="38100" cy="36830"/>
            </a:xfrm>
            <a:custGeom>
              <a:avLst/>
              <a:gdLst/>
              <a:ahLst/>
              <a:cxnLst/>
              <a:rect l="l" t="t" r="r" b="b"/>
              <a:pathLst>
                <a:path w="38100" h="36829">
                  <a:moveTo>
                    <a:pt x="19812" y="36575"/>
                  </a:moveTo>
                  <a:lnTo>
                    <a:pt x="12215" y="34980"/>
                  </a:lnTo>
                  <a:lnTo>
                    <a:pt x="5905" y="30670"/>
                  </a:lnTo>
                  <a:lnTo>
                    <a:pt x="1595" y="24360"/>
                  </a:lnTo>
                  <a:lnTo>
                    <a:pt x="0" y="16763"/>
                  </a:lnTo>
                  <a:lnTo>
                    <a:pt x="1595" y="10286"/>
                  </a:lnTo>
                  <a:lnTo>
                    <a:pt x="5905" y="4952"/>
                  </a:lnTo>
                  <a:lnTo>
                    <a:pt x="12215" y="1333"/>
                  </a:lnTo>
                  <a:lnTo>
                    <a:pt x="19812" y="0"/>
                  </a:lnTo>
                  <a:lnTo>
                    <a:pt x="30480" y="0"/>
                  </a:lnTo>
                  <a:lnTo>
                    <a:pt x="38100" y="7619"/>
                  </a:lnTo>
                  <a:lnTo>
                    <a:pt x="38100" y="16763"/>
                  </a:lnTo>
                  <a:lnTo>
                    <a:pt x="36742" y="24360"/>
                  </a:lnTo>
                  <a:lnTo>
                    <a:pt x="32956" y="30670"/>
                  </a:lnTo>
                  <a:lnTo>
                    <a:pt x="27170" y="34980"/>
                  </a:lnTo>
                  <a:lnTo>
                    <a:pt x="19812" y="36575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4" name="object 114"/>
            <p:cNvSpPr/>
            <p:nvPr/>
          </p:nvSpPr>
          <p:spPr>
            <a:xfrm>
              <a:off x="3316223" y="6725411"/>
              <a:ext cx="38100" cy="36830"/>
            </a:xfrm>
            <a:custGeom>
              <a:avLst/>
              <a:gdLst/>
              <a:ahLst/>
              <a:cxnLst/>
              <a:rect l="l" t="t" r="r" b="b"/>
              <a:pathLst>
                <a:path w="38100" h="36829">
                  <a:moveTo>
                    <a:pt x="0" y="16763"/>
                  </a:moveTo>
                  <a:lnTo>
                    <a:pt x="1595" y="10286"/>
                  </a:lnTo>
                  <a:lnTo>
                    <a:pt x="5905" y="4952"/>
                  </a:lnTo>
                  <a:lnTo>
                    <a:pt x="12215" y="1333"/>
                  </a:lnTo>
                  <a:lnTo>
                    <a:pt x="19812" y="0"/>
                  </a:lnTo>
                  <a:lnTo>
                    <a:pt x="30480" y="0"/>
                  </a:lnTo>
                  <a:lnTo>
                    <a:pt x="38100" y="7619"/>
                  </a:lnTo>
                  <a:lnTo>
                    <a:pt x="38100" y="16763"/>
                  </a:lnTo>
                  <a:lnTo>
                    <a:pt x="36742" y="24360"/>
                  </a:lnTo>
                  <a:lnTo>
                    <a:pt x="32956" y="30670"/>
                  </a:lnTo>
                  <a:lnTo>
                    <a:pt x="27170" y="34980"/>
                  </a:lnTo>
                  <a:lnTo>
                    <a:pt x="19812" y="36575"/>
                  </a:lnTo>
                  <a:lnTo>
                    <a:pt x="12215" y="34980"/>
                  </a:lnTo>
                  <a:lnTo>
                    <a:pt x="5905" y="30670"/>
                  </a:lnTo>
                  <a:lnTo>
                    <a:pt x="1595" y="24360"/>
                  </a:lnTo>
                  <a:lnTo>
                    <a:pt x="0" y="16763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115" name="object 115"/>
          <p:cNvGrpSpPr/>
          <p:nvPr/>
        </p:nvGrpSpPr>
        <p:grpSpPr>
          <a:xfrm>
            <a:off x="5791723" y="6954012"/>
            <a:ext cx="94951" cy="41275"/>
            <a:chOff x="2517648" y="6954011"/>
            <a:chExt cx="41275" cy="41275"/>
          </a:xfrm>
        </p:grpSpPr>
        <p:sp>
          <p:nvSpPr>
            <p:cNvPr id="116" name="object 116"/>
            <p:cNvSpPr/>
            <p:nvPr/>
          </p:nvSpPr>
          <p:spPr>
            <a:xfrm>
              <a:off x="2519172" y="6955535"/>
              <a:ext cx="38100" cy="38100"/>
            </a:xfrm>
            <a:custGeom>
              <a:avLst/>
              <a:gdLst/>
              <a:ahLst/>
              <a:cxnLst/>
              <a:rect l="l" t="t" r="r" b="b"/>
              <a:pathLst>
                <a:path w="38100" h="38100">
                  <a:moveTo>
                    <a:pt x="19812" y="38100"/>
                  </a:moveTo>
                  <a:lnTo>
                    <a:pt x="12215" y="36504"/>
                  </a:lnTo>
                  <a:lnTo>
                    <a:pt x="5905" y="32194"/>
                  </a:lnTo>
                  <a:lnTo>
                    <a:pt x="1595" y="25884"/>
                  </a:lnTo>
                  <a:lnTo>
                    <a:pt x="0" y="18288"/>
                  </a:lnTo>
                  <a:lnTo>
                    <a:pt x="1595" y="10929"/>
                  </a:lnTo>
                  <a:lnTo>
                    <a:pt x="5905" y="5143"/>
                  </a:lnTo>
                  <a:lnTo>
                    <a:pt x="12215" y="1357"/>
                  </a:lnTo>
                  <a:lnTo>
                    <a:pt x="19812" y="0"/>
                  </a:lnTo>
                  <a:lnTo>
                    <a:pt x="27170" y="1357"/>
                  </a:lnTo>
                  <a:lnTo>
                    <a:pt x="32956" y="5143"/>
                  </a:lnTo>
                  <a:lnTo>
                    <a:pt x="36742" y="10929"/>
                  </a:lnTo>
                  <a:lnTo>
                    <a:pt x="38100" y="18288"/>
                  </a:lnTo>
                  <a:lnTo>
                    <a:pt x="36742" y="25884"/>
                  </a:lnTo>
                  <a:lnTo>
                    <a:pt x="32956" y="32194"/>
                  </a:lnTo>
                  <a:lnTo>
                    <a:pt x="27170" y="36504"/>
                  </a:lnTo>
                  <a:lnTo>
                    <a:pt x="19812" y="3810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7" name="object 117"/>
            <p:cNvSpPr/>
            <p:nvPr/>
          </p:nvSpPr>
          <p:spPr>
            <a:xfrm>
              <a:off x="2519172" y="6955535"/>
              <a:ext cx="38100" cy="38100"/>
            </a:xfrm>
            <a:custGeom>
              <a:avLst/>
              <a:gdLst/>
              <a:ahLst/>
              <a:cxnLst/>
              <a:rect l="l" t="t" r="r" b="b"/>
              <a:pathLst>
                <a:path w="38100" h="38100">
                  <a:moveTo>
                    <a:pt x="0" y="18288"/>
                  </a:moveTo>
                  <a:lnTo>
                    <a:pt x="1595" y="10929"/>
                  </a:lnTo>
                  <a:lnTo>
                    <a:pt x="5905" y="5143"/>
                  </a:lnTo>
                  <a:lnTo>
                    <a:pt x="12215" y="1357"/>
                  </a:lnTo>
                  <a:lnTo>
                    <a:pt x="19812" y="0"/>
                  </a:lnTo>
                  <a:lnTo>
                    <a:pt x="27170" y="1357"/>
                  </a:lnTo>
                  <a:lnTo>
                    <a:pt x="32956" y="5143"/>
                  </a:lnTo>
                  <a:lnTo>
                    <a:pt x="36742" y="10929"/>
                  </a:lnTo>
                  <a:lnTo>
                    <a:pt x="38100" y="18288"/>
                  </a:lnTo>
                  <a:lnTo>
                    <a:pt x="36742" y="25884"/>
                  </a:lnTo>
                  <a:lnTo>
                    <a:pt x="32956" y="32194"/>
                  </a:lnTo>
                  <a:lnTo>
                    <a:pt x="27170" y="36504"/>
                  </a:lnTo>
                  <a:lnTo>
                    <a:pt x="19812" y="38100"/>
                  </a:lnTo>
                  <a:lnTo>
                    <a:pt x="12215" y="36504"/>
                  </a:lnTo>
                  <a:lnTo>
                    <a:pt x="5905" y="32194"/>
                  </a:lnTo>
                  <a:lnTo>
                    <a:pt x="1595" y="25884"/>
                  </a:lnTo>
                  <a:lnTo>
                    <a:pt x="0" y="18288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118" name="object 118"/>
          <p:cNvGrpSpPr/>
          <p:nvPr/>
        </p:nvGrpSpPr>
        <p:grpSpPr>
          <a:xfrm>
            <a:off x="5791723" y="6728460"/>
            <a:ext cx="94951" cy="40005"/>
            <a:chOff x="2517648" y="6728459"/>
            <a:chExt cx="41275" cy="40005"/>
          </a:xfrm>
        </p:grpSpPr>
        <p:sp>
          <p:nvSpPr>
            <p:cNvPr id="119" name="object 119"/>
            <p:cNvSpPr/>
            <p:nvPr/>
          </p:nvSpPr>
          <p:spPr>
            <a:xfrm>
              <a:off x="2519172" y="6729983"/>
              <a:ext cx="38100" cy="36830"/>
            </a:xfrm>
            <a:custGeom>
              <a:avLst/>
              <a:gdLst/>
              <a:ahLst/>
              <a:cxnLst/>
              <a:rect l="l" t="t" r="r" b="b"/>
              <a:pathLst>
                <a:path w="38100" h="36829">
                  <a:moveTo>
                    <a:pt x="19812" y="36575"/>
                  </a:moveTo>
                  <a:lnTo>
                    <a:pt x="12215" y="35218"/>
                  </a:lnTo>
                  <a:lnTo>
                    <a:pt x="5905" y="31432"/>
                  </a:lnTo>
                  <a:lnTo>
                    <a:pt x="1595" y="25646"/>
                  </a:lnTo>
                  <a:lnTo>
                    <a:pt x="0" y="18287"/>
                  </a:lnTo>
                  <a:lnTo>
                    <a:pt x="1595" y="11572"/>
                  </a:lnTo>
                  <a:lnTo>
                    <a:pt x="5905" y="5714"/>
                  </a:lnTo>
                  <a:lnTo>
                    <a:pt x="12215" y="1571"/>
                  </a:lnTo>
                  <a:lnTo>
                    <a:pt x="19812" y="0"/>
                  </a:lnTo>
                  <a:lnTo>
                    <a:pt x="27170" y="1571"/>
                  </a:lnTo>
                  <a:lnTo>
                    <a:pt x="32956" y="5714"/>
                  </a:lnTo>
                  <a:lnTo>
                    <a:pt x="36742" y="11572"/>
                  </a:lnTo>
                  <a:lnTo>
                    <a:pt x="38100" y="18287"/>
                  </a:lnTo>
                  <a:lnTo>
                    <a:pt x="36742" y="25646"/>
                  </a:lnTo>
                  <a:lnTo>
                    <a:pt x="32956" y="31432"/>
                  </a:lnTo>
                  <a:lnTo>
                    <a:pt x="27170" y="35218"/>
                  </a:lnTo>
                  <a:lnTo>
                    <a:pt x="19812" y="36575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0" name="object 120"/>
            <p:cNvSpPr/>
            <p:nvPr/>
          </p:nvSpPr>
          <p:spPr>
            <a:xfrm>
              <a:off x="2519172" y="6729983"/>
              <a:ext cx="38100" cy="36830"/>
            </a:xfrm>
            <a:custGeom>
              <a:avLst/>
              <a:gdLst/>
              <a:ahLst/>
              <a:cxnLst/>
              <a:rect l="l" t="t" r="r" b="b"/>
              <a:pathLst>
                <a:path w="38100" h="36829">
                  <a:moveTo>
                    <a:pt x="0" y="18287"/>
                  </a:moveTo>
                  <a:lnTo>
                    <a:pt x="1595" y="11572"/>
                  </a:lnTo>
                  <a:lnTo>
                    <a:pt x="5905" y="5714"/>
                  </a:lnTo>
                  <a:lnTo>
                    <a:pt x="12215" y="1571"/>
                  </a:lnTo>
                  <a:lnTo>
                    <a:pt x="19812" y="0"/>
                  </a:lnTo>
                  <a:lnTo>
                    <a:pt x="27170" y="1571"/>
                  </a:lnTo>
                  <a:lnTo>
                    <a:pt x="32956" y="5714"/>
                  </a:lnTo>
                  <a:lnTo>
                    <a:pt x="36742" y="11572"/>
                  </a:lnTo>
                  <a:lnTo>
                    <a:pt x="38100" y="18287"/>
                  </a:lnTo>
                  <a:lnTo>
                    <a:pt x="36742" y="25646"/>
                  </a:lnTo>
                  <a:lnTo>
                    <a:pt x="32956" y="31432"/>
                  </a:lnTo>
                  <a:lnTo>
                    <a:pt x="27170" y="35218"/>
                  </a:lnTo>
                  <a:lnTo>
                    <a:pt x="19812" y="36575"/>
                  </a:lnTo>
                  <a:lnTo>
                    <a:pt x="12215" y="35218"/>
                  </a:lnTo>
                  <a:lnTo>
                    <a:pt x="5905" y="31432"/>
                  </a:lnTo>
                  <a:lnTo>
                    <a:pt x="1595" y="25646"/>
                  </a:lnTo>
                  <a:lnTo>
                    <a:pt x="0" y="18287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121" name="object 121"/>
          <p:cNvGrpSpPr/>
          <p:nvPr/>
        </p:nvGrpSpPr>
        <p:grpSpPr>
          <a:xfrm>
            <a:off x="5125605" y="7886701"/>
            <a:ext cx="94951" cy="41275"/>
            <a:chOff x="2228088" y="7886700"/>
            <a:chExt cx="41275" cy="41275"/>
          </a:xfrm>
        </p:grpSpPr>
        <p:sp>
          <p:nvSpPr>
            <p:cNvPr id="122" name="object 122"/>
            <p:cNvSpPr/>
            <p:nvPr/>
          </p:nvSpPr>
          <p:spPr>
            <a:xfrm>
              <a:off x="2229612" y="7888223"/>
              <a:ext cx="38100" cy="38100"/>
            </a:xfrm>
            <a:custGeom>
              <a:avLst/>
              <a:gdLst/>
              <a:ahLst/>
              <a:cxnLst/>
              <a:rect l="l" t="t" r="r" b="b"/>
              <a:pathLst>
                <a:path w="38100" h="38100">
                  <a:moveTo>
                    <a:pt x="19812" y="38100"/>
                  </a:moveTo>
                  <a:lnTo>
                    <a:pt x="12215" y="36504"/>
                  </a:lnTo>
                  <a:lnTo>
                    <a:pt x="5905" y="32194"/>
                  </a:lnTo>
                  <a:lnTo>
                    <a:pt x="1595" y="25884"/>
                  </a:lnTo>
                  <a:lnTo>
                    <a:pt x="0" y="18288"/>
                  </a:lnTo>
                  <a:lnTo>
                    <a:pt x="1595" y="10929"/>
                  </a:lnTo>
                  <a:lnTo>
                    <a:pt x="5905" y="5143"/>
                  </a:lnTo>
                  <a:lnTo>
                    <a:pt x="12215" y="1357"/>
                  </a:lnTo>
                  <a:lnTo>
                    <a:pt x="19812" y="0"/>
                  </a:lnTo>
                  <a:lnTo>
                    <a:pt x="27170" y="1357"/>
                  </a:lnTo>
                  <a:lnTo>
                    <a:pt x="32956" y="5143"/>
                  </a:lnTo>
                  <a:lnTo>
                    <a:pt x="36742" y="10929"/>
                  </a:lnTo>
                  <a:lnTo>
                    <a:pt x="38100" y="18288"/>
                  </a:lnTo>
                  <a:lnTo>
                    <a:pt x="36742" y="25884"/>
                  </a:lnTo>
                  <a:lnTo>
                    <a:pt x="32956" y="32194"/>
                  </a:lnTo>
                  <a:lnTo>
                    <a:pt x="27170" y="36504"/>
                  </a:lnTo>
                  <a:lnTo>
                    <a:pt x="19812" y="3810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3" name="object 123"/>
            <p:cNvSpPr/>
            <p:nvPr/>
          </p:nvSpPr>
          <p:spPr>
            <a:xfrm>
              <a:off x="2229612" y="7888223"/>
              <a:ext cx="38100" cy="38100"/>
            </a:xfrm>
            <a:custGeom>
              <a:avLst/>
              <a:gdLst/>
              <a:ahLst/>
              <a:cxnLst/>
              <a:rect l="l" t="t" r="r" b="b"/>
              <a:pathLst>
                <a:path w="38100" h="38100">
                  <a:moveTo>
                    <a:pt x="0" y="18288"/>
                  </a:moveTo>
                  <a:lnTo>
                    <a:pt x="1595" y="10929"/>
                  </a:lnTo>
                  <a:lnTo>
                    <a:pt x="5905" y="5143"/>
                  </a:lnTo>
                  <a:lnTo>
                    <a:pt x="12215" y="1357"/>
                  </a:lnTo>
                  <a:lnTo>
                    <a:pt x="19812" y="0"/>
                  </a:lnTo>
                  <a:lnTo>
                    <a:pt x="27170" y="1357"/>
                  </a:lnTo>
                  <a:lnTo>
                    <a:pt x="32956" y="5143"/>
                  </a:lnTo>
                  <a:lnTo>
                    <a:pt x="36742" y="10929"/>
                  </a:lnTo>
                  <a:lnTo>
                    <a:pt x="38100" y="18288"/>
                  </a:lnTo>
                  <a:lnTo>
                    <a:pt x="36742" y="25884"/>
                  </a:lnTo>
                  <a:lnTo>
                    <a:pt x="32956" y="32194"/>
                  </a:lnTo>
                  <a:lnTo>
                    <a:pt x="27170" y="36504"/>
                  </a:lnTo>
                  <a:lnTo>
                    <a:pt x="19812" y="38100"/>
                  </a:lnTo>
                  <a:lnTo>
                    <a:pt x="12215" y="36504"/>
                  </a:lnTo>
                  <a:lnTo>
                    <a:pt x="5905" y="32194"/>
                  </a:lnTo>
                  <a:lnTo>
                    <a:pt x="1595" y="25884"/>
                  </a:lnTo>
                  <a:lnTo>
                    <a:pt x="0" y="18288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124" name="object 124"/>
          <p:cNvGrpSpPr/>
          <p:nvPr/>
        </p:nvGrpSpPr>
        <p:grpSpPr>
          <a:xfrm>
            <a:off x="4603226" y="7886701"/>
            <a:ext cx="94951" cy="41275"/>
            <a:chOff x="2001011" y="7886700"/>
            <a:chExt cx="41275" cy="41275"/>
          </a:xfrm>
        </p:grpSpPr>
        <p:sp>
          <p:nvSpPr>
            <p:cNvPr id="125" name="object 125"/>
            <p:cNvSpPr/>
            <p:nvPr/>
          </p:nvSpPr>
          <p:spPr>
            <a:xfrm>
              <a:off x="2002535" y="7888223"/>
              <a:ext cx="38100" cy="38100"/>
            </a:xfrm>
            <a:custGeom>
              <a:avLst/>
              <a:gdLst/>
              <a:ahLst/>
              <a:cxnLst/>
              <a:rect l="l" t="t" r="r" b="b"/>
              <a:pathLst>
                <a:path w="38100" h="38100">
                  <a:moveTo>
                    <a:pt x="19812" y="38100"/>
                  </a:moveTo>
                  <a:lnTo>
                    <a:pt x="12215" y="36504"/>
                  </a:lnTo>
                  <a:lnTo>
                    <a:pt x="5905" y="32194"/>
                  </a:lnTo>
                  <a:lnTo>
                    <a:pt x="1595" y="25884"/>
                  </a:lnTo>
                  <a:lnTo>
                    <a:pt x="0" y="18288"/>
                  </a:lnTo>
                  <a:lnTo>
                    <a:pt x="1595" y="10929"/>
                  </a:lnTo>
                  <a:lnTo>
                    <a:pt x="5905" y="5143"/>
                  </a:lnTo>
                  <a:lnTo>
                    <a:pt x="12215" y="1357"/>
                  </a:lnTo>
                  <a:lnTo>
                    <a:pt x="19812" y="0"/>
                  </a:lnTo>
                  <a:lnTo>
                    <a:pt x="27170" y="1357"/>
                  </a:lnTo>
                  <a:lnTo>
                    <a:pt x="32956" y="5143"/>
                  </a:lnTo>
                  <a:lnTo>
                    <a:pt x="36742" y="10929"/>
                  </a:lnTo>
                  <a:lnTo>
                    <a:pt x="38100" y="18288"/>
                  </a:lnTo>
                  <a:lnTo>
                    <a:pt x="36742" y="25884"/>
                  </a:lnTo>
                  <a:lnTo>
                    <a:pt x="32956" y="32194"/>
                  </a:lnTo>
                  <a:lnTo>
                    <a:pt x="27170" y="36504"/>
                  </a:lnTo>
                  <a:lnTo>
                    <a:pt x="19812" y="3810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6" name="object 126"/>
            <p:cNvSpPr/>
            <p:nvPr/>
          </p:nvSpPr>
          <p:spPr>
            <a:xfrm>
              <a:off x="2002535" y="7888223"/>
              <a:ext cx="38100" cy="38100"/>
            </a:xfrm>
            <a:custGeom>
              <a:avLst/>
              <a:gdLst/>
              <a:ahLst/>
              <a:cxnLst/>
              <a:rect l="l" t="t" r="r" b="b"/>
              <a:pathLst>
                <a:path w="38100" h="38100">
                  <a:moveTo>
                    <a:pt x="0" y="18288"/>
                  </a:moveTo>
                  <a:lnTo>
                    <a:pt x="1595" y="10929"/>
                  </a:lnTo>
                  <a:lnTo>
                    <a:pt x="5905" y="5143"/>
                  </a:lnTo>
                  <a:lnTo>
                    <a:pt x="12215" y="1357"/>
                  </a:lnTo>
                  <a:lnTo>
                    <a:pt x="19812" y="0"/>
                  </a:lnTo>
                  <a:lnTo>
                    <a:pt x="27170" y="1357"/>
                  </a:lnTo>
                  <a:lnTo>
                    <a:pt x="32956" y="5143"/>
                  </a:lnTo>
                  <a:lnTo>
                    <a:pt x="36742" y="10929"/>
                  </a:lnTo>
                  <a:lnTo>
                    <a:pt x="38100" y="18288"/>
                  </a:lnTo>
                  <a:lnTo>
                    <a:pt x="36742" y="25884"/>
                  </a:lnTo>
                  <a:lnTo>
                    <a:pt x="32956" y="32194"/>
                  </a:lnTo>
                  <a:lnTo>
                    <a:pt x="27170" y="36504"/>
                  </a:lnTo>
                  <a:lnTo>
                    <a:pt x="19812" y="38100"/>
                  </a:lnTo>
                  <a:lnTo>
                    <a:pt x="12215" y="36504"/>
                  </a:lnTo>
                  <a:lnTo>
                    <a:pt x="5905" y="32194"/>
                  </a:lnTo>
                  <a:lnTo>
                    <a:pt x="1595" y="25884"/>
                  </a:lnTo>
                  <a:lnTo>
                    <a:pt x="0" y="18288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127" name="object 127"/>
          <p:cNvGrpSpPr/>
          <p:nvPr/>
        </p:nvGrpSpPr>
        <p:grpSpPr>
          <a:xfrm>
            <a:off x="5125605" y="6748272"/>
            <a:ext cx="94951" cy="41275"/>
            <a:chOff x="2228088" y="6748271"/>
            <a:chExt cx="41275" cy="41275"/>
          </a:xfrm>
        </p:grpSpPr>
        <p:sp>
          <p:nvSpPr>
            <p:cNvPr id="128" name="object 128"/>
            <p:cNvSpPr/>
            <p:nvPr/>
          </p:nvSpPr>
          <p:spPr>
            <a:xfrm>
              <a:off x="2229612" y="6749795"/>
              <a:ext cx="38100" cy="38100"/>
            </a:xfrm>
            <a:custGeom>
              <a:avLst/>
              <a:gdLst/>
              <a:ahLst/>
              <a:cxnLst/>
              <a:rect l="l" t="t" r="r" b="b"/>
              <a:pathLst>
                <a:path w="38100" h="38100">
                  <a:moveTo>
                    <a:pt x="19812" y="38100"/>
                  </a:moveTo>
                  <a:lnTo>
                    <a:pt x="12215" y="36742"/>
                  </a:lnTo>
                  <a:lnTo>
                    <a:pt x="5905" y="32956"/>
                  </a:lnTo>
                  <a:lnTo>
                    <a:pt x="1595" y="27170"/>
                  </a:lnTo>
                  <a:lnTo>
                    <a:pt x="0" y="19812"/>
                  </a:lnTo>
                  <a:lnTo>
                    <a:pt x="1595" y="12215"/>
                  </a:lnTo>
                  <a:lnTo>
                    <a:pt x="5905" y="5905"/>
                  </a:lnTo>
                  <a:lnTo>
                    <a:pt x="12215" y="1595"/>
                  </a:lnTo>
                  <a:lnTo>
                    <a:pt x="19812" y="0"/>
                  </a:lnTo>
                  <a:lnTo>
                    <a:pt x="27170" y="1595"/>
                  </a:lnTo>
                  <a:lnTo>
                    <a:pt x="32956" y="5905"/>
                  </a:lnTo>
                  <a:lnTo>
                    <a:pt x="36742" y="12215"/>
                  </a:lnTo>
                  <a:lnTo>
                    <a:pt x="38100" y="19812"/>
                  </a:lnTo>
                  <a:lnTo>
                    <a:pt x="36742" y="27170"/>
                  </a:lnTo>
                  <a:lnTo>
                    <a:pt x="32956" y="32956"/>
                  </a:lnTo>
                  <a:lnTo>
                    <a:pt x="27170" y="36742"/>
                  </a:lnTo>
                  <a:lnTo>
                    <a:pt x="19812" y="3810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9" name="object 129"/>
            <p:cNvSpPr/>
            <p:nvPr/>
          </p:nvSpPr>
          <p:spPr>
            <a:xfrm>
              <a:off x="2229612" y="6749795"/>
              <a:ext cx="38100" cy="38100"/>
            </a:xfrm>
            <a:custGeom>
              <a:avLst/>
              <a:gdLst/>
              <a:ahLst/>
              <a:cxnLst/>
              <a:rect l="l" t="t" r="r" b="b"/>
              <a:pathLst>
                <a:path w="38100" h="38100">
                  <a:moveTo>
                    <a:pt x="0" y="19812"/>
                  </a:moveTo>
                  <a:lnTo>
                    <a:pt x="1595" y="12215"/>
                  </a:lnTo>
                  <a:lnTo>
                    <a:pt x="5905" y="5905"/>
                  </a:lnTo>
                  <a:lnTo>
                    <a:pt x="12215" y="1595"/>
                  </a:lnTo>
                  <a:lnTo>
                    <a:pt x="19812" y="0"/>
                  </a:lnTo>
                  <a:lnTo>
                    <a:pt x="27170" y="1595"/>
                  </a:lnTo>
                  <a:lnTo>
                    <a:pt x="32956" y="5905"/>
                  </a:lnTo>
                  <a:lnTo>
                    <a:pt x="36742" y="12215"/>
                  </a:lnTo>
                  <a:lnTo>
                    <a:pt x="38100" y="19812"/>
                  </a:lnTo>
                  <a:lnTo>
                    <a:pt x="36742" y="27170"/>
                  </a:lnTo>
                  <a:lnTo>
                    <a:pt x="32956" y="32956"/>
                  </a:lnTo>
                  <a:lnTo>
                    <a:pt x="27170" y="36742"/>
                  </a:lnTo>
                  <a:lnTo>
                    <a:pt x="19812" y="38100"/>
                  </a:lnTo>
                  <a:lnTo>
                    <a:pt x="12215" y="36742"/>
                  </a:lnTo>
                  <a:lnTo>
                    <a:pt x="5905" y="32956"/>
                  </a:lnTo>
                  <a:lnTo>
                    <a:pt x="1595" y="27170"/>
                  </a:lnTo>
                  <a:lnTo>
                    <a:pt x="0" y="19812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130" name="object 130"/>
          <p:cNvGrpSpPr/>
          <p:nvPr/>
        </p:nvGrpSpPr>
        <p:grpSpPr>
          <a:xfrm>
            <a:off x="4603226" y="6748272"/>
            <a:ext cx="94951" cy="41275"/>
            <a:chOff x="2001011" y="6748271"/>
            <a:chExt cx="41275" cy="41275"/>
          </a:xfrm>
        </p:grpSpPr>
        <p:sp>
          <p:nvSpPr>
            <p:cNvPr id="131" name="object 131"/>
            <p:cNvSpPr/>
            <p:nvPr/>
          </p:nvSpPr>
          <p:spPr>
            <a:xfrm>
              <a:off x="2002535" y="6749795"/>
              <a:ext cx="38100" cy="38100"/>
            </a:xfrm>
            <a:custGeom>
              <a:avLst/>
              <a:gdLst/>
              <a:ahLst/>
              <a:cxnLst/>
              <a:rect l="l" t="t" r="r" b="b"/>
              <a:pathLst>
                <a:path w="38100" h="38100">
                  <a:moveTo>
                    <a:pt x="19812" y="38100"/>
                  </a:moveTo>
                  <a:lnTo>
                    <a:pt x="12215" y="36742"/>
                  </a:lnTo>
                  <a:lnTo>
                    <a:pt x="5905" y="32956"/>
                  </a:lnTo>
                  <a:lnTo>
                    <a:pt x="1595" y="27170"/>
                  </a:lnTo>
                  <a:lnTo>
                    <a:pt x="0" y="19812"/>
                  </a:lnTo>
                  <a:lnTo>
                    <a:pt x="1595" y="12215"/>
                  </a:lnTo>
                  <a:lnTo>
                    <a:pt x="5905" y="5905"/>
                  </a:lnTo>
                  <a:lnTo>
                    <a:pt x="12215" y="1595"/>
                  </a:lnTo>
                  <a:lnTo>
                    <a:pt x="19812" y="0"/>
                  </a:lnTo>
                  <a:lnTo>
                    <a:pt x="27170" y="1595"/>
                  </a:lnTo>
                  <a:lnTo>
                    <a:pt x="32956" y="5905"/>
                  </a:lnTo>
                  <a:lnTo>
                    <a:pt x="36742" y="12215"/>
                  </a:lnTo>
                  <a:lnTo>
                    <a:pt x="38100" y="19812"/>
                  </a:lnTo>
                  <a:lnTo>
                    <a:pt x="36742" y="27170"/>
                  </a:lnTo>
                  <a:lnTo>
                    <a:pt x="32956" y="32956"/>
                  </a:lnTo>
                  <a:lnTo>
                    <a:pt x="27170" y="36742"/>
                  </a:lnTo>
                  <a:lnTo>
                    <a:pt x="19812" y="3810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2" name="object 132"/>
            <p:cNvSpPr/>
            <p:nvPr/>
          </p:nvSpPr>
          <p:spPr>
            <a:xfrm>
              <a:off x="2002535" y="6749795"/>
              <a:ext cx="38100" cy="38100"/>
            </a:xfrm>
            <a:custGeom>
              <a:avLst/>
              <a:gdLst/>
              <a:ahLst/>
              <a:cxnLst/>
              <a:rect l="l" t="t" r="r" b="b"/>
              <a:pathLst>
                <a:path w="38100" h="38100">
                  <a:moveTo>
                    <a:pt x="0" y="19812"/>
                  </a:moveTo>
                  <a:lnTo>
                    <a:pt x="1595" y="12215"/>
                  </a:lnTo>
                  <a:lnTo>
                    <a:pt x="5905" y="5905"/>
                  </a:lnTo>
                  <a:lnTo>
                    <a:pt x="12215" y="1595"/>
                  </a:lnTo>
                  <a:lnTo>
                    <a:pt x="19812" y="0"/>
                  </a:lnTo>
                  <a:lnTo>
                    <a:pt x="27170" y="1595"/>
                  </a:lnTo>
                  <a:lnTo>
                    <a:pt x="32956" y="5905"/>
                  </a:lnTo>
                  <a:lnTo>
                    <a:pt x="36742" y="12215"/>
                  </a:lnTo>
                  <a:lnTo>
                    <a:pt x="38100" y="19812"/>
                  </a:lnTo>
                  <a:lnTo>
                    <a:pt x="36742" y="27170"/>
                  </a:lnTo>
                  <a:lnTo>
                    <a:pt x="32956" y="32956"/>
                  </a:lnTo>
                  <a:lnTo>
                    <a:pt x="27170" y="36742"/>
                  </a:lnTo>
                  <a:lnTo>
                    <a:pt x="19812" y="38100"/>
                  </a:lnTo>
                  <a:lnTo>
                    <a:pt x="12215" y="36742"/>
                  </a:lnTo>
                  <a:lnTo>
                    <a:pt x="5905" y="32956"/>
                  </a:lnTo>
                  <a:lnTo>
                    <a:pt x="1595" y="27170"/>
                  </a:lnTo>
                  <a:lnTo>
                    <a:pt x="0" y="19812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133" name="object 133"/>
          <p:cNvGrpSpPr/>
          <p:nvPr/>
        </p:nvGrpSpPr>
        <p:grpSpPr>
          <a:xfrm>
            <a:off x="7625301" y="6954012"/>
            <a:ext cx="94951" cy="41275"/>
            <a:chOff x="3314700" y="6954011"/>
            <a:chExt cx="41275" cy="41275"/>
          </a:xfrm>
        </p:grpSpPr>
        <p:sp>
          <p:nvSpPr>
            <p:cNvPr id="134" name="object 134"/>
            <p:cNvSpPr/>
            <p:nvPr/>
          </p:nvSpPr>
          <p:spPr>
            <a:xfrm>
              <a:off x="3316223" y="6955535"/>
              <a:ext cx="38100" cy="38100"/>
            </a:xfrm>
            <a:custGeom>
              <a:avLst/>
              <a:gdLst/>
              <a:ahLst/>
              <a:cxnLst/>
              <a:rect l="l" t="t" r="r" b="b"/>
              <a:pathLst>
                <a:path w="38100" h="38100">
                  <a:moveTo>
                    <a:pt x="19812" y="38100"/>
                  </a:moveTo>
                  <a:lnTo>
                    <a:pt x="12215" y="36504"/>
                  </a:lnTo>
                  <a:lnTo>
                    <a:pt x="5905" y="32194"/>
                  </a:lnTo>
                  <a:lnTo>
                    <a:pt x="1595" y="25884"/>
                  </a:lnTo>
                  <a:lnTo>
                    <a:pt x="0" y="18288"/>
                  </a:lnTo>
                  <a:lnTo>
                    <a:pt x="1595" y="10929"/>
                  </a:lnTo>
                  <a:lnTo>
                    <a:pt x="5905" y="5143"/>
                  </a:lnTo>
                  <a:lnTo>
                    <a:pt x="12215" y="1357"/>
                  </a:lnTo>
                  <a:lnTo>
                    <a:pt x="19812" y="0"/>
                  </a:lnTo>
                  <a:lnTo>
                    <a:pt x="27170" y="1357"/>
                  </a:lnTo>
                  <a:lnTo>
                    <a:pt x="32956" y="5143"/>
                  </a:lnTo>
                  <a:lnTo>
                    <a:pt x="36742" y="10929"/>
                  </a:lnTo>
                  <a:lnTo>
                    <a:pt x="38100" y="18288"/>
                  </a:lnTo>
                  <a:lnTo>
                    <a:pt x="36742" y="25884"/>
                  </a:lnTo>
                  <a:lnTo>
                    <a:pt x="32956" y="32194"/>
                  </a:lnTo>
                  <a:lnTo>
                    <a:pt x="27170" y="36504"/>
                  </a:lnTo>
                  <a:lnTo>
                    <a:pt x="19812" y="3810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5" name="object 135"/>
            <p:cNvSpPr/>
            <p:nvPr/>
          </p:nvSpPr>
          <p:spPr>
            <a:xfrm>
              <a:off x="3316223" y="6955535"/>
              <a:ext cx="38100" cy="38100"/>
            </a:xfrm>
            <a:custGeom>
              <a:avLst/>
              <a:gdLst/>
              <a:ahLst/>
              <a:cxnLst/>
              <a:rect l="l" t="t" r="r" b="b"/>
              <a:pathLst>
                <a:path w="38100" h="38100">
                  <a:moveTo>
                    <a:pt x="0" y="18288"/>
                  </a:moveTo>
                  <a:lnTo>
                    <a:pt x="1595" y="10929"/>
                  </a:lnTo>
                  <a:lnTo>
                    <a:pt x="5905" y="5143"/>
                  </a:lnTo>
                  <a:lnTo>
                    <a:pt x="12215" y="1357"/>
                  </a:lnTo>
                  <a:lnTo>
                    <a:pt x="19812" y="0"/>
                  </a:lnTo>
                  <a:lnTo>
                    <a:pt x="27170" y="1357"/>
                  </a:lnTo>
                  <a:lnTo>
                    <a:pt x="32956" y="5143"/>
                  </a:lnTo>
                  <a:lnTo>
                    <a:pt x="36742" y="10929"/>
                  </a:lnTo>
                  <a:lnTo>
                    <a:pt x="38100" y="18288"/>
                  </a:lnTo>
                  <a:lnTo>
                    <a:pt x="36742" y="25884"/>
                  </a:lnTo>
                  <a:lnTo>
                    <a:pt x="32956" y="32194"/>
                  </a:lnTo>
                  <a:lnTo>
                    <a:pt x="27170" y="36504"/>
                  </a:lnTo>
                  <a:lnTo>
                    <a:pt x="19812" y="38100"/>
                  </a:lnTo>
                  <a:lnTo>
                    <a:pt x="12215" y="36504"/>
                  </a:lnTo>
                  <a:lnTo>
                    <a:pt x="5905" y="32194"/>
                  </a:lnTo>
                  <a:lnTo>
                    <a:pt x="1595" y="25884"/>
                  </a:lnTo>
                  <a:lnTo>
                    <a:pt x="0" y="18288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136" name="object 136"/>
          <p:cNvGrpSpPr/>
          <p:nvPr/>
        </p:nvGrpSpPr>
        <p:grpSpPr>
          <a:xfrm>
            <a:off x="4603226" y="7184136"/>
            <a:ext cx="94951" cy="41275"/>
            <a:chOff x="2001011" y="7184135"/>
            <a:chExt cx="41275" cy="41275"/>
          </a:xfrm>
        </p:grpSpPr>
        <p:sp>
          <p:nvSpPr>
            <p:cNvPr id="137" name="object 137"/>
            <p:cNvSpPr/>
            <p:nvPr/>
          </p:nvSpPr>
          <p:spPr>
            <a:xfrm>
              <a:off x="2002535" y="7185659"/>
              <a:ext cx="38100" cy="38100"/>
            </a:xfrm>
            <a:custGeom>
              <a:avLst/>
              <a:gdLst/>
              <a:ahLst/>
              <a:cxnLst/>
              <a:rect l="l" t="t" r="r" b="b"/>
              <a:pathLst>
                <a:path w="38100" h="38100">
                  <a:moveTo>
                    <a:pt x="19812" y="38100"/>
                  </a:moveTo>
                  <a:lnTo>
                    <a:pt x="12215" y="36742"/>
                  </a:lnTo>
                  <a:lnTo>
                    <a:pt x="5905" y="32956"/>
                  </a:lnTo>
                  <a:lnTo>
                    <a:pt x="1595" y="27170"/>
                  </a:lnTo>
                  <a:lnTo>
                    <a:pt x="0" y="19812"/>
                  </a:lnTo>
                  <a:lnTo>
                    <a:pt x="1595" y="12215"/>
                  </a:lnTo>
                  <a:lnTo>
                    <a:pt x="5905" y="5905"/>
                  </a:lnTo>
                  <a:lnTo>
                    <a:pt x="12215" y="1595"/>
                  </a:lnTo>
                  <a:lnTo>
                    <a:pt x="19812" y="0"/>
                  </a:lnTo>
                  <a:lnTo>
                    <a:pt x="27170" y="1595"/>
                  </a:lnTo>
                  <a:lnTo>
                    <a:pt x="32956" y="5905"/>
                  </a:lnTo>
                  <a:lnTo>
                    <a:pt x="36742" y="12215"/>
                  </a:lnTo>
                  <a:lnTo>
                    <a:pt x="38100" y="19812"/>
                  </a:lnTo>
                  <a:lnTo>
                    <a:pt x="36742" y="27170"/>
                  </a:lnTo>
                  <a:lnTo>
                    <a:pt x="32956" y="32956"/>
                  </a:lnTo>
                  <a:lnTo>
                    <a:pt x="27170" y="36742"/>
                  </a:lnTo>
                  <a:lnTo>
                    <a:pt x="19812" y="3810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8" name="object 138"/>
            <p:cNvSpPr/>
            <p:nvPr/>
          </p:nvSpPr>
          <p:spPr>
            <a:xfrm>
              <a:off x="2002535" y="7185659"/>
              <a:ext cx="38100" cy="38100"/>
            </a:xfrm>
            <a:custGeom>
              <a:avLst/>
              <a:gdLst/>
              <a:ahLst/>
              <a:cxnLst/>
              <a:rect l="l" t="t" r="r" b="b"/>
              <a:pathLst>
                <a:path w="38100" h="38100">
                  <a:moveTo>
                    <a:pt x="0" y="19812"/>
                  </a:moveTo>
                  <a:lnTo>
                    <a:pt x="1595" y="12215"/>
                  </a:lnTo>
                  <a:lnTo>
                    <a:pt x="5905" y="5905"/>
                  </a:lnTo>
                  <a:lnTo>
                    <a:pt x="12215" y="1595"/>
                  </a:lnTo>
                  <a:lnTo>
                    <a:pt x="19812" y="0"/>
                  </a:lnTo>
                  <a:lnTo>
                    <a:pt x="27170" y="1595"/>
                  </a:lnTo>
                  <a:lnTo>
                    <a:pt x="32956" y="5905"/>
                  </a:lnTo>
                  <a:lnTo>
                    <a:pt x="36742" y="12215"/>
                  </a:lnTo>
                  <a:lnTo>
                    <a:pt x="38100" y="19812"/>
                  </a:lnTo>
                  <a:lnTo>
                    <a:pt x="36742" y="27170"/>
                  </a:lnTo>
                  <a:lnTo>
                    <a:pt x="32956" y="32956"/>
                  </a:lnTo>
                  <a:lnTo>
                    <a:pt x="27170" y="36742"/>
                  </a:lnTo>
                  <a:lnTo>
                    <a:pt x="19812" y="38100"/>
                  </a:lnTo>
                  <a:lnTo>
                    <a:pt x="12215" y="36742"/>
                  </a:lnTo>
                  <a:lnTo>
                    <a:pt x="5905" y="32956"/>
                  </a:lnTo>
                  <a:lnTo>
                    <a:pt x="1595" y="27170"/>
                  </a:lnTo>
                  <a:lnTo>
                    <a:pt x="0" y="19812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139" name="object 139"/>
          <p:cNvGrpSpPr/>
          <p:nvPr/>
        </p:nvGrpSpPr>
        <p:grpSpPr>
          <a:xfrm>
            <a:off x="6717274" y="7772401"/>
            <a:ext cx="94951" cy="41275"/>
            <a:chOff x="2919983" y="7772400"/>
            <a:chExt cx="41275" cy="41275"/>
          </a:xfrm>
        </p:grpSpPr>
        <p:sp>
          <p:nvSpPr>
            <p:cNvPr id="140" name="object 140"/>
            <p:cNvSpPr/>
            <p:nvPr/>
          </p:nvSpPr>
          <p:spPr>
            <a:xfrm>
              <a:off x="2921507" y="7773923"/>
              <a:ext cx="38100" cy="38100"/>
            </a:xfrm>
            <a:custGeom>
              <a:avLst/>
              <a:gdLst/>
              <a:ahLst/>
              <a:cxnLst/>
              <a:rect l="l" t="t" r="r" b="b"/>
              <a:pathLst>
                <a:path w="38100" h="38100">
                  <a:moveTo>
                    <a:pt x="18288" y="38100"/>
                  </a:moveTo>
                  <a:lnTo>
                    <a:pt x="10929" y="36504"/>
                  </a:lnTo>
                  <a:lnTo>
                    <a:pt x="5143" y="32194"/>
                  </a:lnTo>
                  <a:lnTo>
                    <a:pt x="1357" y="25884"/>
                  </a:lnTo>
                  <a:lnTo>
                    <a:pt x="0" y="18288"/>
                  </a:lnTo>
                  <a:lnTo>
                    <a:pt x="1357" y="10929"/>
                  </a:lnTo>
                  <a:lnTo>
                    <a:pt x="5143" y="5143"/>
                  </a:lnTo>
                  <a:lnTo>
                    <a:pt x="10929" y="1357"/>
                  </a:lnTo>
                  <a:lnTo>
                    <a:pt x="18288" y="0"/>
                  </a:lnTo>
                  <a:lnTo>
                    <a:pt x="25884" y="1357"/>
                  </a:lnTo>
                  <a:lnTo>
                    <a:pt x="32194" y="5143"/>
                  </a:lnTo>
                  <a:lnTo>
                    <a:pt x="36504" y="10929"/>
                  </a:lnTo>
                  <a:lnTo>
                    <a:pt x="38100" y="18288"/>
                  </a:lnTo>
                  <a:lnTo>
                    <a:pt x="36504" y="25884"/>
                  </a:lnTo>
                  <a:lnTo>
                    <a:pt x="32194" y="32194"/>
                  </a:lnTo>
                  <a:lnTo>
                    <a:pt x="25884" y="36504"/>
                  </a:lnTo>
                  <a:lnTo>
                    <a:pt x="18288" y="3810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41" name="object 141"/>
            <p:cNvSpPr/>
            <p:nvPr/>
          </p:nvSpPr>
          <p:spPr>
            <a:xfrm>
              <a:off x="2921507" y="7773923"/>
              <a:ext cx="38100" cy="38100"/>
            </a:xfrm>
            <a:custGeom>
              <a:avLst/>
              <a:gdLst/>
              <a:ahLst/>
              <a:cxnLst/>
              <a:rect l="l" t="t" r="r" b="b"/>
              <a:pathLst>
                <a:path w="38100" h="38100">
                  <a:moveTo>
                    <a:pt x="0" y="18288"/>
                  </a:moveTo>
                  <a:lnTo>
                    <a:pt x="1357" y="10929"/>
                  </a:lnTo>
                  <a:lnTo>
                    <a:pt x="5143" y="5143"/>
                  </a:lnTo>
                  <a:lnTo>
                    <a:pt x="10929" y="1357"/>
                  </a:lnTo>
                  <a:lnTo>
                    <a:pt x="18288" y="0"/>
                  </a:lnTo>
                  <a:lnTo>
                    <a:pt x="25884" y="1357"/>
                  </a:lnTo>
                  <a:lnTo>
                    <a:pt x="32194" y="5143"/>
                  </a:lnTo>
                  <a:lnTo>
                    <a:pt x="36504" y="10929"/>
                  </a:lnTo>
                  <a:lnTo>
                    <a:pt x="38100" y="18288"/>
                  </a:lnTo>
                  <a:lnTo>
                    <a:pt x="36504" y="25884"/>
                  </a:lnTo>
                  <a:lnTo>
                    <a:pt x="32194" y="32194"/>
                  </a:lnTo>
                  <a:lnTo>
                    <a:pt x="25884" y="36504"/>
                  </a:lnTo>
                  <a:lnTo>
                    <a:pt x="18288" y="38100"/>
                  </a:lnTo>
                  <a:lnTo>
                    <a:pt x="10929" y="36504"/>
                  </a:lnTo>
                  <a:lnTo>
                    <a:pt x="5143" y="32194"/>
                  </a:lnTo>
                  <a:lnTo>
                    <a:pt x="1357" y="25884"/>
                  </a:lnTo>
                  <a:lnTo>
                    <a:pt x="0" y="18288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142" name="object 142"/>
          <p:cNvGrpSpPr/>
          <p:nvPr/>
        </p:nvGrpSpPr>
        <p:grpSpPr>
          <a:xfrm>
            <a:off x="6717274" y="6954012"/>
            <a:ext cx="94951" cy="41275"/>
            <a:chOff x="2919983" y="6954011"/>
            <a:chExt cx="41275" cy="41275"/>
          </a:xfrm>
        </p:grpSpPr>
        <p:sp>
          <p:nvSpPr>
            <p:cNvPr id="143" name="object 143"/>
            <p:cNvSpPr/>
            <p:nvPr/>
          </p:nvSpPr>
          <p:spPr>
            <a:xfrm>
              <a:off x="2921507" y="6955535"/>
              <a:ext cx="38100" cy="38100"/>
            </a:xfrm>
            <a:custGeom>
              <a:avLst/>
              <a:gdLst/>
              <a:ahLst/>
              <a:cxnLst/>
              <a:rect l="l" t="t" r="r" b="b"/>
              <a:pathLst>
                <a:path w="38100" h="38100">
                  <a:moveTo>
                    <a:pt x="18288" y="38100"/>
                  </a:moveTo>
                  <a:lnTo>
                    <a:pt x="10929" y="36504"/>
                  </a:lnTo>
                  <a:lnTo>
                    <a:pt x="5143" y="32194"/>
                  </a:lnTo>
                  <a:lnTo>
                    <a:pt x="1357" y="25884"/>
                  </a:lnTo>
                  <a:lnTo>
                    <a:pt x="0" y="18288"/>
                  </a:lnTo>
                  <a:lnTo>
                    <a:pt x="1357" y="10929"/>
                  </a:lnTo>
                  <a:lnTo>
                    <a:pt x="5143" y="5143"/>
                  </a:lnTo>
                  <a:lnTo>
                    <a:pt x="10929" y="1357"/>
                  </a:lnTo>
                  <a:lnTo>
                    <a:pt x="18288" y="0"/>
                  </a:lnTo>
                  <a:lnTo>
                    <a:pt x="25884" y="1357"/>
                  </a:lnTo>
                  <a:lnTo>
                    <a:pt x="32194" y="5143"/>
                  </a:lnTo>
                  <a:lnTo>
                    <a:pt x="36504" y="10929"/>
                  </a:lnTo>
                  <a:lnTo>
                    <a:pt x="38100" y="18288"/>
                  </a:lnTo>
                  <a:lnTo>
                    <a:pt x="36504" y="25884"/>
                  </a:lnTo>
                  <a:lnTo>
                    <a:pt x="32194" y="32194"/>
                  </a:lnTo>
                  <a:lnTo>
                    <a:pt x="25884" y="36504"/>
                  </a:lnTo>
                  <a:lnTo>
                    <a:pt x="18288" y="3810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44" name="object 144"/>
            <p:cNvSpPr/>
            <p:nvPr/>
          </p:nvSpPr>
          <p:spPr>
            <a:xfrm>
              <a:off x="2921507" y="6955535"/>
              <a:ext cx="38100" cy="38100"/>
            </a:xfrm>
            <a:custGeom>
              <a:avLst/>
              <a:gdLst/>
              <a:ahLst/>
              <a:cxnLst/>
              <a:rect l="l" t="t" r="r" b="b"/>
              <a:pathLst>
                <a:path w="38100" h="38100">
                  <a:moveTo>
                    <a:pt x="0" y="18288"/>
                  </a:moveTo>
                  <a:lnTo>
                    <a:pt x="1357" y="10929"/>
                  </a:lnTo>
                  <a:lnTo>
                    <a:pt x="5143" y="5143"/>
                  </a:lnTo>
                  <a:lnTo>
                    <a:pt x="10929" y="1357"/>
                  </a:lnTo>
                  <a:lnTo>
                    <a:pt x="18288" y="0"/>
                  </a:lnTo>
                  <a:lnTo>
                    <a:pt x="25884" y="1357"/>
                  </a:lnTo>
                  <a:lnTo>
                    <a:pt x="32194" y="5143"/>
                  </a:lnTo>
                  <a:lnTo>
                    <a:pt x="36504" y="10929"/>
                  </a:lnTo>
                  <a:lnTo>
                    <a:pt x="38100" y="18288"/>
                  </a:lnTo>
                  <a:lnTo>
                    <a:pt x="36504" y="25884"/>
                  </a:lnTo>
                  <a:lnTo>
                    <a:pt x="32194" y="32194"/>
                  </a:lnTo>
                  <a:lnTo>
                    <a:pt x="25884" y="36504"/>
                  </a:lnTo>
                  <a:lnTo>
                    <a:pt x="18288" y="38100"/>
                  </a:lnTo>
                  <a:lnTo>
                    <a:pt x="10929" y="36504"/>
                  </a:lnTo>
                  <a:lnTo>
                    <a:pt x="5143" y="32194"/>
                  </a:lnTo>
                  <a:lnTo>
                    <a:pt x="1357" y="25884"/>
                  </a:lnTo>
                  <a:lnTo>
                    <a:pt x="0" y="18288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145" name="object 145"/>
          <p:cNvGrpSpPr/>
          <p:nvPr/>
        </p:nvGrpSpPr>
        <p:grpSpPr>
          <a:xfrm>
            <a:off x="8459699" y="7871459"/>
            <a:ext cx="92029" cy="43180"/>
            <a:chOff x="3677411" y="7871459"/>
            <a:chExt cx="40005" cy="43180"/>
          </a:xfrm>
        </p:grpSpPr>
        <p:sp>
          <p:nvSpPr>
            <p:cNvPr id="146" name="object 146"/>
            <p:cNvSpPr/>
            <p:nvPr/>
          </p:nvSpPr>
          <p:spPr>
            <a:xfrm>
              <a:off x="3678935" y="7872983"/>
              <a:ext cx="36830" cy="40005"/>
            </a:xfrm>
            <a:custGeom>
              <a:avLst/>
              <a:gdLst/>
              <a:ahLst/>
              <a:cxnLst/>
              <a:rect l="l" t="t" r="r" b="b"/>
              <a:pathLst>
                <a:path w="36829" h="40004">
                  <a:moveTo>
                    <a:pt x="19812" y="39623"/>
                  </a:moveTo>
                  <a:lnTo>
                    <a:pt x="12215" y="38028"/>
                  </a:lnTo>
                  <a:lnTo>
                    <a:pt x="5905" y="33718"/>
                  </a:lnTo>
                  <a:lnTo>
                    <a:pt x="1595" y="27408"/>
                  </a:lnTo>
                  <a:lnTo>
                    <a:pt x="0" y="19811"/>
                  </a:lnTo>
                  <a:lnTo>
                    <a:pt x="1595" y="12215"/>
                  </a:lnTo>
                  <a:lnTo>
                    <a:pt x="5905" y="5905"/>
                  </a:lnTo>
                  <a:lnTo>
                    <a:pt x="12215" y="1595"/>
                  </a:lnTo>
                  <a:lnTo>
                    <a:pt x="19812" y="0"/>
                  </a:lnTo>
                  <a:lnTo>
                    <a:pt x="26931" y="1595"/>
                  </a:lnTo>
                  <a:lnTo>
                    <a:pt x="32194" y="5905"/>
                  </a:lnTo>
                  <a:lnTo>
                    <a:pt x="35456" y="12215"/>
                  </a:lnTo>
                  <a:lnTo>
                    <a:pt x="36576" y="19811"/>
                  </a:lnTo>
                  <a:lnTo>
                    <a:pt x="35456" y="27408"/>
                  </a:lnTo>
                  <a:lnTo>
                    <a:pt x="32194" y="33718"/>
                  </a:lnTo>
                  <a:lnTo>
                    <a:pt x="26931" y="38028"/>
                  </a:lnTo>
                  <a:lnTo>
                    <a:pt x="19812" y="39623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47" name="object 147"/>
            <p:cNvSpPr/>
            <p:nvPr/>
          </p:nvSpPr>
          <p:spPr>
            <a:xfrm>
              <a:off x="3678935" y="7872983"/>
              <a:ext cx="36830" cy="40005"/>
            </a:xfrm>
            <a:custGeom>
              <a:avLst/>
              <a:gdLst/>
              <a:ahLst/>
              <a:cxnLst/>
              <a:rect l="l" t="t" r="r" b="b"/>
              <a:pathLst>
                <a:path w="36829" h="40004">
                  <a:moveTo>
                    <a:pt x="0" y="19811"/>
                  </a:moveTo>
                  <a:lnTo>
                    <a:pt x="1595" y="12215"/>
                  </a:lnTo>
                  <a:lnTo>
                    <a:pt x="5905" y="5905"/>
                  </a:lnTo>
                  <a:lnTo>
                    <a:pt x="12215" y="1595"/>
                  </a:lnTo>
                  <a:lnTo>
                    <a:pt x="19812" y="0"/>
                  </a:lnTo>
                  <a:lnTo>
                    <a:pt x="26931" y="1595"/>
                  </a:lnTo>
                  <a:lnTo>
                    <a:pt x="32194" y="5905"/>
                  </a:lnTo>
                  <a:lnTo>
                    <a:pt x="35456" y="12215"/>
                  </a:lnTo>
                  <a:lnTo>
                    <a:pt x="36576" y="19811"/>
                  </a:lnTo>
                  <a:lnTo>
                    <a:pt x="35456" y="27408"/>
                  </a:lnTo>
                  <a:lnTo>
                    <a:pt x="32194" y="33718"/>
                  </a:lnTo>
                  <a:lnTo>
                    <a:pt x="26931" y="38028"/>
                  </a:lnTo>
                  <a:lnTo>
                    <a:pt x="19812" y="39623"/>
                  </a:lnTo>
                  <a:lnTo>
                    <a:pt x="12215" y="38028"/>
                  </a:lnTo>
                  <a:lnTo>
                    <a:pt x="5905" y="33718"/>
                  </a:lnTo>
                  <a:lnTo>
                    <a:pt x="1595" y="27408"/>
                  </a:lnTo>
                  <a:lnTo>
                    <a:pt x="0" y="19811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148" name="object 148"/>
          <p:cNvGrpSpPr/>
          <p:nvPr/>
        </p:nvGrpSpPr>
        <p:grpSpPr>
          <a:xfrm>
            <a:off x="8459699" y="7659623"/>
            <a:ext cx="92029" cy="40005"/>
            <a:chOff x="3677411" y="7659623"/>
            <a:chExt cx="40005" cy="40005"/>
          </a:xfrm>
        </p:grpSpPr>
        <p:sp>
          <p:nvSpPr>
            <p:cNvPr id="149" name="object 149"/>
            <p:cNvSpPr/>
            <p:nvPr/>
          </p:nvSpPr>
          <p:spPr>
            <a:xfrm>
              <a:off x="3678935" y="7661147"/>
              <a:ext cx="36830" cy="36830"/>
            </a:xfrm>
            <a:custGeom>
              <a:avLst/>
              <a:gdLst/>
              <a:ahLst/>
              <a:cxnLst/>
              <a:rect l="l" t="t" r="r" b="b"/>
              <a:pathLst>
                <a:path w="36829" h="36829">
                  <a:moveTo>
                    <a:pt x="30480" y="36576"/>
                  </a:moveTo>
                  <a:lnTo>
                    <a:pt x="19812" y="36576"/>
                  </a:lnTo>
                  <a:lnTo>
                    <a:pt x="12215" y="35004"/>
                  </a:lnTo>
                  <a:lnTo>
                    <a:pt x="5905" y="30861"/>
                  </a:lnTo>
                  <a:lnTo>
                    <a:pt x="1595" y="25003"/>
                  </a:lnTo>
                  <a:lnTo>
                    <a:pt x="0" y="18288"/>
                  </a:lnTo>
                  <a:lnTo>
                    <a:pt x="1595" y="10929"/>
                  </a:lnTo>
                  <a:lnTo>
                    <a:pt x="5905" y="5143"/>
                  </a:lnTo>
                  <a:lnTo>
                    <a:pt x="12215" y="1357"/>
                  </a:lnTo>
                  <a:lnTo>
                    <a:pt x="19812" y="0"/>
                  </a:lnTo>
                  <a:lnTo>
                    <a:pt x="30480" y="0"/>
                  </a:lnTo>
                  <a:lnTo>
                    <a:pt x="36576" y="7620"/>
                  </a:lnTo>
                  <a:lnTo>
                    <a:pt x="36576" y="27432"/>
                  </a:lnTo>
                  <a:lnTo>
                    <a:pt x="30480" y="36576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50" name="object 150"/>
            <p:cNvSpPr/>
            <p:nvPr/>
          </p:nvSpPr>
          <p:spPr>
            <a:xfrm>
              <a:off x="3678935" y="7661147"/>
              <a:ext cx="36830" cy="36830"/>
            </a:xfrm>
            <a:custGeom>
              <a:avLst/>
              <a:gdLst/>
              <a:ahLst/>
              <a:cxnLst/>
              <a:rect l="l" t="t" r="r" b="b"/>
              <a:pathLst>
                <a:path w="36829" h="36829">
                  <a:moveTo>
                    <a:pt x="0" y="18288"/>
                  </a:moveTo>
                  <a:lnTo>
                    <a:pt x="1595" y="10929"/>
                  </a:lnTo>
                  <a:lnTo>
                    <a:pt x="5905" y="5143"/>
                  </a:lnTo>
                  <a:lnTo>
                    <a:pt x="12215" y="1357"/>
                  </a:lnTo>
                  <a:lnTo>
                    <a:pt x="19812" y="0"/>
                  </a:lnTo>
                  <a:lnTo>
                    <a:pt x="30480" y="0"/>
                  </a:lnTo>
                  <a:lnTo>
                    <a:pt x="36576" y="7620"/>
                  </a:lnTo>
                  <a:lnTo>
                    <a:pt x="36576" y="18288"/>
                  </a:lnTo>
                  <a:lnTo>
                    <a:pt x="36576" y="27432"/>
                  </a:lnTo>
                  <a:lnTo>
                    <a:pt x="30480" y="36576"/>
                  </a:lnTo>
                  <a:lnTo>
                    <a:pt x="19812" y="36576"/>
                  </a:lnTo>
                  <a:lnTo>
                    <a:pt x="12215" y="35004"/>
                  </a:lnTo>
                  <a:lnTo>
                    <a:pt x="5905" y="30861"/>
                  </a:lnTo>
                  <a:lnTo>
                    <a:pt x="1595" y="25003"/>
                  </a:lnTo>
                  <a:lnTo>
                    <a:pt x="0" y="18288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151" name="object 151"/>
          <p:cNvGrpSpPr/>
          <p:nvPr/>
        </p:nvGrpSpPr>
        <p:grpSpPr>
          <a:xfrm>
            <a:off x="2587342" y="8113777"/>
            <a:ext cx="94951" cy="41275"/>
            <a:chOff x="1124711" y="8113776"/>
            <a:chExt cx="41275" cy="41275"/>
          </a:xfrm>
        </p:grpSpPr>
        <p:sp>
          <p:nvSpPr>
            <p:cNvPr id="152" name="object 152"/>
            <p:cNvSpPr/>
            <p:nvPr/>
          </p:nvSpPr>
          <p:spPr>
            <a:xfrm>
              <a:off x="1126235" y="8115300"/>
              <a:ext cx="38100" cy="38100"/>
            </a:xfrm>
            <a:custGeom>
              <a:avLst/>
              <a:gdLst/>
              <a:ahLst/>
              <a:cxnLst/>
              <a:rect l="l" t="t" r="r" b="b"/>
              <a:pathLst>
                <a:path w="38100" h="38100">
                  <a:moveTo>
                    <a:pt x="18288" y="38100"/>
                  </a:moveTo>
                  <a:lnTo>
                    <a:pt x="11572" y="36504"/>
                  </a:lnTo>
                  <a:lnTo>
                    <a:pt x="5714" y="32194"/>
                  </a:lnTo>
                  <a:lnTo>
                    <a:pt x="1571" y="25884"/>
                  </a:lnTo>
                  <a:lnTo>
                    <a:pt x="0" y="18288"/>
                  </a:lnTo>
                  <a:lnTo>
                    <a:pt x="1571" y="10929"/>
                  </a:lnTo>
                  <a:lnTo>
                    <a:pt x="5715" y="5143"/>
                  </a:lnTo>
                  <a:lnTo>
                    <a:pt x="11572" y="1357"/>
                  </a:lnTo>
                  <a:lnTo>
                    <a:pt x="18288" y="0"/>
                  </a:lnTo>
                  <a:lnTo>
                    <a:pt x="25884" y="1357"/>
                  </a:lnTo>
                  <a:lnTo>
                    <a:pt x="32194" y="5143"/>
                  </a:lnTo>
                  <a:lnTo>
                    <a:pt x="36504" y="10929"/>
                  </a:lnTo>
                  <a:lnTo>
                    <a:pt x="38100" y="18288"/>
                  </a:lnTo>
                  <a:lnTo>
                    <a:pt x="36504" y="25884"/>
                  </a:lnTo>
                  <a:lnTo>
                    <a:pt x="32194" y="32194"/>
                  </a:lnTo>
                  <a:lnTo>
                    <a:pt x="25884" y="36504"/>
                  </a:lnTo>
                  <a:lnTo>
                    <a:pt x="18288" y="3810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53" name="object 153"/>
            <p:cNvSpPr/>
            <p:nvPr/>
          </p:nvSpPr>
          <p:spPr>
            <a:xfrm>
              <a:off x="1126235" y="8115300"/>
              <a:ext cx="38100" cy="38100"/>
            </a:xfrm>
            <a:custGeom>
              <a:avLst/>
              <a:gdLst/>
              <a:ahLst/>
              <a:cxnLst/>
              <a:rect l="l" t="t" r="r" b="b"/>
              <a:pathLst>
                <a:path w="38100" h="38100">
                  <a:moveTo>
                    <a:pt x="0" y="18288"/>
                  </a:moveTo>
                  <a:lnTo>
                    <a:pt x="1571" y="10929"/>
                  </a:lnTo>
                  <a:lnTo>
                    <a:pt x="5715" y="5143"/>
                  </a:lnTo>
                  <a:lnTo>
                    <a:pt x="11572" y="1357"/>
                  </a:lnTo>
                  <a:lnTo>
                    <a:pt x="18288" y="0"/>
                  </a:lnTo>
                  <a:lnTo>
                    <a:pt x="25884" y="1357"/>
                  </a:lnTo>
                  <a:lnTo>
                    <a:pt x="32194" y="5143"/>
                  </a:lnTo>
                  <a:lnTo>
                    <a:pt x="36504" y="10929"/>
                  </a:lnTo>
                  <a:lnTo>
                    <a:pt x="38100" y="18288"/>
                  </a:lnTo>
                  <a:lnTo>
                    <a:pt x="36504" y="25884"/>
                  </a:lnTo>
                  <a:lnTo>
                    <a:pt x="32194" y="32194"/>
                  </a:lnTo>
                  <a:lnTo>
                    <a:pt x="25884" y="36504"/>
                  </a:lnTo>
                  <a:lnTo>
                    <a:pt x="18288" y="38100"/>
                  </a:lnTo>
                  <a:lnTo>
                    <a:pt x="11572" y="36504"/>
                  </a:lnTo>
                  <a:lnTo>
                    <a:pt x="5714" y="32194"/>
                  </a:lnTo>
                  <a:lnTo>
                    <a:pt x="1571" y="25884"/>
                  </a:lnTo>
                  <a:lnTo>
                    <a:pt x="0" y="18288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154" name="object 154"/>
          <p:cNvGrpSpPr/>
          <p:nvPr/>
        </p:nvGrpSpPr>
        <p:grpSpPr>
          <a:xfrm>
            <a:off x="2128071" y="7956803"/>
            <a:ext cx="94951" cy="198120"/>
            <a:chOff x="925067" y="7956803"/>
            <a:chExt cx="41275" cy="198120"/>
          </a:xfrm>
        </p:grpSpPr>
        <p:sp>
          <p:nvSpPr>
            <p:cNvPr id="155" name="object 155"/>
            <p:cNvSpPr/>
            <p:nvPr/>
          </p:nvSpPr>
          <p:spPr>
            <a:xfrm>
              <a:off x="926591" y="8115299"/>
              <a:ext cx="38100" cy="38100"/>
            </a:xfrm>
            <a:custGeom>
              <a:avLst/>
              <a:gdLst/>
              <a:ahLst/>
              <a:cxnLst/>
              <a:rect l="l" t="t" r="r" b="b"/>
              <a:pathLst>
                <a:path w="38100" h="38100">
                  <a:moveTo>
                    <a:pt x="19812" y="38100"/>
                  </a:moveTo>
                  <a:lnTo>
                    <a:pt x="12215" y="36504"/>
                  </a:lnTo>
                  <a:lnTo>
                    <a:pt x="5905" y="32194"/>
                  </a:lnTo>
                  <a:lnTo>
                    <a:pt x="1595" y="25884"/>
                  </a:lnTo>
                  <a:lnTo>
                    <a:pt x="0" y="18288"/>
                  </a:lnTo>
                  <a:lnTo>
                    <a:pt x="1595" y="10929"/>
                  </a:lnTo>
                  <a:lnTo>
                    <a:pt x="5905" y="5143"/>
                  </a:lnTo>
                  <a:lnTo>
                    <a:pt x="12215" y="1357"/>
                  </a:lnTo>
                  <a:lnTo>
                    <a:pt x="19812" y="0"/>
                  </a:lnTo>
                  <a:lnTo>
                    <a:pt x="27170" y="1357"/>
                  </a:lnTo>
                  <a:lnTo>
                    <a:pt x="32956" y="5143"/>
                  </a:lnTo>
                  <a:lnTo>
                    <a:pt x="36742" y="10929"/>
                  </a:lnTo>
                  <a:lnTo>
                    <a:pt x="38100" y="18288"/>
                  </a:lnTo>
                  <a:lnTo>
                    <a:pt x="36742" y="25884"/>
                  </a:lnTo>
                  <a:lnTo>
                    <a:pt x="32956" y="32194"/>
                  </a:lnTo>
                  <a:lnTo>
                    <a:pt x="27170" y="36504"/>
                  </a:lnTo>
                  <a:lnTo>
                    <a:pt x="19812" y="3810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56" name="object 156"/>
            <p:cNvSpPr/>
            <p:nvPr/>
          </p:nvSpPr>
          <p:spPr>
            <a:xfrm>
              <a:off x="926591" y="8115299"/>
              <a:ext cx="38100" cy="38100"/>
            </a:xfrm>
            <a:custGeom>
              <a:avLst/>
              <a:gdLst/>
              <a:ahLst/>
              <a:cxnLst/>
              <a:rect l="l" t="t" r="r" b="b"/>
              <a:pathLst>
                <a:path w="38100" h="38100">
                  <a:moveTo>
                    <a:pt x="0" y="18288"/>
                  </a:moveTo>
                  <a:lnTo>
                    <a:pt x="1595" y="10929"/>
                  </a:lnTo>
                  <a:lnTo>
                    <a:pt x="5905" y="5143"/>
                  </a:lnTo>
                  <a:lnTo>
                    <a:pt x="12215" y="1357"/>
                  </a:lnTo>
                  <a:lnTo>
                    <a:pt x="19812" y="0"/>
                  </a:lnTo>
                  <a:lnTo>
                    <a:pt x="27170" y="1357"/>
                  </a:lnTo>
                  <a:lnTo>
                    <a:pt x="32956" y="5143"/>
                  </a:lnTo>
                  <a:lnTo>
                    <a:pt x="36742" y="10929"/>
                  </a:lnTo>
                  <a:lnTo>
                    <a:pt x="38100" y="18288"/>
                  </a:lnTo>
                  <a:lnTo>
                    <a:pt x="36742" y="25884"/>
                  </a:lnTo>
                  <a:lnTo>
                    <a:pt x="32956" y="32194"/>
                  </a:lnTo>
                  <a:lnTo>
                    <a:pt x="27170" y="36504"/>
                  </a:lnTo>
                  <a:lnTo>
                    <a:pt x="19812" y="38100"/>
                  </a:lnTo>
                  <a:lnTo>
                    <a:pt x="12215" y="36504"/>
                  </a:lnTo>
                  <a:lnTo>
                    <a:pt x="5905" y="32194"/>
                  </a:lnTo>
                  <a:lnTo>
                    <a:pt x="1595" y="25884"/>
                  </a:lnTo>
                  <a:lnTo>
                    <a:pt x="0" y="18288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57" name="object 157"/>
            <p:cNvSpPr/>
            <p:nvPr/>
          </p:nvSpPr>
          <p:spPr>
            <a:xfrm>
              <a:off x="946403" y="7956803"/>
              <a:ext cx="0" cy="177165"/>
            </a:xfrm>
            <a:custGeom>
              <a:avLst/>
              <a:gdLst/>
              <a:ahLst/>
              <a:cxnLst/>
              <a:rect l="l" t="t" r="r" b="b"/>
              <a:pathLst>
                <a:path h="177165">
                  <a:moveTo>
                    <a:pt x="0" y="0"/>
                  </a:moveTo>
                  <a:lnTo>
                    <a:pt x="0" y="176783"/>
                  </a:lnTo>
                </a:path>
              </a:pathLst>
            </a:custGeom>
            <a:ln w="9144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158" name="object 158"/>
          <p:cNvSpPr/>
          <p:nvPr/>
        </p:nvSpPr>
        <p:spPr>
          <a:xfrm>
            <a:off x="2632920" y="7956804"/>
            <a:ext cx="0" cy="177165"/>
          </a:xfrm>
          <a:custGeom>
            <a:avLst/>
            <a:gdLst/>
            <a:ahLst/>
            <a:cxnLst/>
            <a:rect l="l" t="t" r="r" b="b"/>
            <a:pathLst>
              <a:path h="177165">
                <a:moveTo>
                  <a:pt x="0" y="0"/>
                </a:moveTo>
                <a:lnTo>
                  <a:pt x="0" y="176783"/>
                </a:lnTo>
              </a:path>
            </a:pathLst>
          </a:custGeom>
          <a:ln w="9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9" name="object 159"/>
          <p:cNvSpPr/>
          <p:nvPr/>
        </p:nvSpPr>
        <p:spPr>
          <a:xfrm>
            <a:off x="1966800" y="8133588"/>
            <a:ext cx="863324" cy="0"/>
          </a:xfrm>
          <a:custGeom>
            <a:avLst/>
            <a:gdLst/>
            <a:ahLst/>
            <a:cxnLst/>
            <a:rect l="l" t="t" r="r" b="b"/>
            <a:pathLst>
              <a:path w="375284">
                <a:moveTo>
                  <a:pt x="0" y="0"/>
                </a:moveTo>
                <a:lnTo>
                  <a:pt x="172211" y="0"/>
                </a:lnTo>
              </a:path>
              <a:path w="375284">
                <a:moveTo>
                  <a:pt x="204215" y="0"/>
                </a:moveTo>
                <a:lnTo>
                  <a:pt x="374903" y="0"/>
                </a:lnTo>
              </a:path>
            </a:pathLst>
          </a:custGeom>
          <a:ln w="9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0" name="object 160"/>
          <p:cNvSpPr/>
          <p:nvPr/>
        </p:nvSpPr>
        <p:spPr>
          <a:xfrm>
            <a:off x="8277394" y="7594093"/>
            <a:ext cx="242490" cy="391795"/>
          </a:xfrm>
          <a:custGeom>
            <a:avLst/>
            <a:gdLst/>
            <a:ahLst/>
            <a:cxnLst/>
            <a:rect l="l" t="t" r="r" b="b"/>
            <a:pathLst>
              <a:path w="105410" h="391795">
                <a:moveTo>
                  <a:pt x="100583" y="0"/>
                </a:moveTo>
                <a:lnTo>
                  <a:pt x="100583" y="176783"/>
                </a:lnTo>
              </a:path>
              <a:path w="105410" h="391795">
                <a:moveTo>
                  <a:pt x="100583" y="213359"/>
                </a:moveTo>
                <a:lnTo>
                  <a:pt x="100583" y="391667"/>
                </a:lnTo>
              </a:path>
              <a:path w="105410" h="391795">
                <a:moveTo>
                  <a:pt x="7619" y="85343"/>
                </a:moveTo>
                <a:lnTo>
                  <a:pt x="105155" y="85343"/>
                </a:lnTo>
              </a:path>
              <a:path w="105410" h="391795">
                <a:moveTo>
                  <a:pt x="0" y="298703"/>
                </a:moveTo>
                <a:lnTo>
                  <a:pt x="105155" y="298703"/>
                </a:lnTo>
              </a:path>
            </a:pathLst>
          </a:custGeom>
          <a:ln w="9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1" name="object 161"/>
          <p:cNvSpPr/>
          <p:nvPr/>
        </p:nvSpPr>
        <p:spPr>
          <a:xfrm>
            <a:off x="6797910" y="7792211"/>
            <a:ext cx="390030" cy="0"/>
          </a:xfrm>
          <a:custGeom>
            <a:avLst/>
            <a:gdLst/>
            <a:ahLst/>
            <a:cxnLst/>
            <a:rect l="l" t="t" r="r" b="b"/>
            <a:pathLst>
              <a:path w="169544">
                <a:moveTo>
                  <a:pt x="0" y="0"/>
                </a:moveTo>
                <a:lnTo>
                  <a:pt x="169164" y="0"/>
                </a:lnTo>
              </a:path>
            </a:pathLst>
          </a:custGeom>
          <a:ln w="9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2" name="object 162"/>
          <p:cNvSpPr/>
          <p:nvPr/>
        </p:nvSpPr>
        <p:spPr>
          <a:xfrm>
            <a:off x="5609417" y="6868667"/>
            <a:ext cx="232265" cy="0"/>
          </a:xfrm>
          <a:custGeom>
            <a:avLst/>
            <a:gdLst/>
            <a:ahLst/>
            <a:cxnLst/>
            <a:rect l="l" t="t" r="r" b="b"/>
            <a:pathLst>
              <a:path w="100964">
                <a:moveTo>
                  <a:pt x="0" y="0"/>
                </a:moveTo>
                <a:lnTo>
                  <a:pt x="100583" y="0"/>
                </a:lnTo>
              </a:path>
            </a:pathLst>
          </a:custGeom>
          <a:ln w="9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pic>
        <p:nvPicPr>
          <p:cNvPr id="163" name="object 163"/>
          <p:cNvPicPr/>
          <p:nvPr/>
        </p:nvPicPr>
        <p:blipFill>
          <a:blip r:embed="rId9" cstate="print"/>
          <a:stretch>
            <a:fillRect/>
          </a:stretch>
        </p:blipFill>
        <p:spPr>
          <a:xfrm>
            <a:off x="6938147" y="6932677"/>
            <a:ext cx="336563" cy="403859"/>
          </a:xfrm>
          <a:prstGeom prst="rect">
            <a:avLst/>
          </a:prstGeom>
        </p:spPr>
      </p:pic>
      <p:sp>
        <p:nvSpPr>
          <p:cNvPr id="164" name="object 164"/>
          <p:cNvSpPr/>
          <p:nvPr/>
        </p:nvSpPr>
        <p:spPr>
          <a:xfrm>
            <a:off x="7674381" y="6868667"/>
            <a:ext cx="235186" cy="0"/>
          </a:xfrm>
          <a:custGeom>
            <a:avLst/>
            <a:gdLst/>
            <a:ahLst/>
            <a:cxnLst/>
            <a:rect l="l" t="t" r="r" b="b"/>
            <a:pathLst>
              <a:path w="102235">
                <a:moveTo>
                  <a:pt x="0" y="0"/>
                </a:moveTo>
                <a:lnTo>
                  <a:pt x="102108" y="0"/>
                </a:lnTo>
              </a:path>
            </a:pathLst>
          </a:custGeom>
          <a:ln w="9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5" name="object 165"/>
          <p:cNvSpPr/>
          <p:nvPr/>
        </p:nvSpPr>
        <p:spPr>
          <a:xfrm>
            <a:off x="5174686" y="7208519"/>
            <a:ext cx="262941" cy="0"/>
          </a:xfrm>
          <a:custGeom>
            <a:avLst/>
            <a:gdLst/>
            <a:ahLst/>
            <a:cxnLst/>
            <a:rect l="l" t="t" r="r" b="b"/>
            <a:pathLst>
              <a:path w="114300">
                <a:moveTo>
                  <a:pt x="0" y="0"/>
                </a:moveTo>
                <a:lnTo>
                  <a:pt x="114300" y="0"/>
                </a:lnTo>
              </a:path>
            </a:pathLst>
          </a:custGeom>
          <a:ln w="9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6" name="object 166"/>
          <p:cNvSpPr/>
          <p:nvPr/>
        </p:nvSpPr>
        <p:spPr>
          <a:xfrm>
            <a:off x="5174686" y="7551419"/>
            <a:ext cx="262941" cy="0"/>
          </a:xfrm>
          <a:custGeom>
            <a:avLst/>
            <a:gdLst/>
            <a:ahLst/>
            <a:cxnLst/>
            <a:rect l="l" t="t" r="r" b="b"/>
            <a:pathLst>
              <a:path w="114300">
                <a:moveTo>
                  <a:pt x="0" y="0"/>
                </a:moveTo>
                <a:lnTo>
                  <a:pt x="114300" y="0"/>
                </a:lnTo>
              </a:path>
            </a:pathLst>
          </a:custGeom>
          <a:ln w="9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7" name="object 167"/>
          <p:cNvSpPr/>
          <p:nvPr/>
        </p:nvSpPr>
        <p:spPr>
          <a:xfrm>
            <a:off x="4652309" y="7551419"/>
            <a:ext cx="260020" cy="0"/>
          </a:xfrm>
          <a:custGeom>
            <a:avLst/>
            <a:gdLst/>
            <a:ahLst/>
            <a:cxnLst/>
            <a:rect l="l" t="t" r="r" b="b"/>
            <a:pathLst>
              <a:path w="113030">
                <a:moveTo>
                  <a:pt x="0" y="0"/>
                </a:moveTo>
                <a:lnTo>
                  <a:pt x="112775" y="0"/>
                </a:lnTo>
              </a:path>
            </a:pathLst>
          </a:custGeom>
          <a:ln w="9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8" name="object 168"/>
          <p:cNvSpPr/>
          <p:nvPr/>
        </p:nvSpPr>
        <p:spPr>
          <a:xfrm>
            <a:off x="4652309" y="6769607"/>
            <a:ext cx="0" cy="114300"/>
          </a:xfrm>
          <a:custGeom>
            <a:avLst/>
            <a:gdLst/>
            <a:ahLst/>
            <a:cxnLst/>
            <a:rect l="l" t="t" r="r" b="b"/>
            <a:pathLst>
              <a:path h="114300">
                <a:moveTo>
                  <a:pt x="0" y="114300"/>
                </a:moveTo>
                <a:lnTo>
                  <a:pt x="0" y="0"/>
                </a:lnTo>
              </a:path>
            </a:pathLst>
          </a:custGeom>
          <a:ln w="9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9" name="object 169"/>
          <p:cNvSpPr/>
          <p:nvPr/>
        </p:nvSpPr>
        <p:spPr>
          <a:xfrm>
            <a:off x="5174686" y="6769607"/>
            <a:ext cx="0" cy="114300"/>
          </a:xfrm>
          <a:custGeom>
            <a:avLst/>
            <a:gdLst/>
            <a:ahLst/>
            <a:cxnLst/>
            <a:rect l="l" t="t" r="r" b="b"/>
            <a:pathLst>
              <a:path h="114300">
                <a:moveTo>
                  <a:pt x="0" y="114300"/>
                </a:moveTo>
                <a:lnTo>
                  <a:pt x="0" y="0"/>
                </a:lnTo>
              </a:path>
            </a:pathLst>
          </a:custGeom>
          <a:ln w="9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0" name="object 170"/>
          <p:cNvSpPr/>
          <p:nvPr/>
        </p:nvSpPr>
        <p:spPr>
          <a:xfrm>
            <a:off x="4652309" y="7060693"/>
            <a:ext cx="0" cy="220979"/>
          </a:xfrm>
          <a:custGeom>
            <a:avLst/>
            <a:gdLst/>
            <a:ahLst/>
            <a:cxnLst/>
            <a:rect l="l" t="t" r="r" b="b"/>
            <a:pathLst>
              <a:path h="220979">
                <a:moveTo>
                  <a:pt x="0" y="0"/>
                </a:moveTo>
                <a:lnTo>
                  <a:pt x="0" y="220979"/>
                </a:lnTo>
              </a:path>
            </a:pathLst>
          </a:custGeom>
          <a:ln w="9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1" name="object 171"/>
          <p:cNvSpPr/>
          <p:nvPr/>
        </p:nvSpPr>
        <p:spPr>
          <a:xfrm>
            <a:off x="5174686" y="7060693"/>
            <a:ext cx="0" cy="220979"/>
          </a:xfrm>
          <a:custGeom>
            <a:avLst/>
            <a:gdLst/>
            <a:ahLst/>
            <a:cxnLst/>
            <a:rect l="l" t="t" r="r" b="b"/>
            <a:pathLst>
              <a:path h="220979">
                <a:moveTo>
                  <a:pt x="0" y="0"/>
                </a:moveTo>
                <a:lnTo>
                  <a:pt x="0" y="220979"/>
                </a:lnTo>
              </a:path>
            </a:pathLst>
          </a:custGeom>
          <a:ln w="9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2" name="object 172"/>
          <p:cNvSpPr/>
          <p:nvPr/>
        </p:nvSpPr>
        <p:spPr>
          <a:xfrm>
            <a:off x="4652309" y="7458455"/>
            <a:ext cx="0" cy="175260"/>
          </a:xfrm>
          <a:custGeom>
            <a:avLst/>
            <a:gdLst/>
            <a:ahLst/>
            <a:cxnLst/>
            <a:rect l="l" t="t" r="r" b="b"/>
            <a:pathLst>
              <a:path h="175259">
                <a:moveTo>
                  <a:pt x="0" y="0"/>
                </a:moveTo>
                <a:lnTo>
                  <a:pt x="0" y="175260"/>
                </a:lnTo>
              </a:path>
            </a:pathLst>
          </a:custGeom>
          <a:ln w="9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3" name="object 173"/>
          <p:cNvSpPr/>
          <p:nvPr/>
        </p:nvSpPr>
        <p:spPr>
          <a:xfrm>
            <a:off x="5174686" y="7458455"/>
            <a:ext cx="0" cy="175260"/>
          </a:xfrm>
          <a:custGeom>
            <a:avLst/>
            <a:gdLst/>
            <a:ahLst/>
            <a:cxnLst/>
            <a:rect l="l" t="t" r="r" b="b"/>
            <a:pathLst>
              <a:path h="175259">
                <a:moveTo>
                  <a:pt x="0" y="0"/>
                </a:moveTo>
                <a:lnTo>
                  <a:pt x="0" y="175260"/>
                </a:lnTo>
              </a:path>
            </a:pathLst>
          </a:custGeom>
          <a:ln w="9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4" name="object 174"/>
          <p:cNvSpPr/>
          <p:nvPr/>
        </p:nvSpPr>
        <p:spPr>
          <a:xfrm>
            <a:off x="4652309" y="7810500"/>
            <a:ext cx="0" cy="96520"/>
          </a:xfrm>
          <a:custGeom>
            <a:avLst/>
            <a:gdLst/>
            <a:ahLst/>
            <a:cxnLst/>
            <a:rect l="l" t="t" r="r" b="b"/>
            <a:pathLst>
              <a:path h="96520">
                <a:moveTo>
                  <a:pt x="0" y="0"/>
                </a:moveTo>
                <a:lnTo>
                  <a:pt x="0" y="96012"/>
                </a:lnTo>
              </a:path>
            </a:pathLst>
          </a:custGeom>
          <a:ln w="9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5" name="object 175"/>
          <p:cNvSpPr/>
          <p:nvPr/>
        </p:nvSpPr>
        <p:spPr>
          <a:xfrm>
            <a:off x="5174686" y="7810500"/>
            <a:ext cx="0" cy="91440"/>
          </a:xfrm>
          <a:custGeom>
            <a:avLst/>
            <a:gdLst/>
            <a:ahLst/>
            <a:cxnLst/>
            <a:rect l="l" t="t" r="r" b="b"/>
            <a:pathLst>
              <a:path h="91440">
                <a:moveTo>
                  <a:pt x="0" y="0"/>
                </a:moveTo>
                <a:lnTo>
                  <a:pt x="0" y="91439"/>
                </a:lnTo>
              </a:path>
            </a:pathLst>
          </a:custGeom>
          <a:ln w="9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6" name="object 176"/>
          <p:cNvSpPr/>
          <p:nvPr/>
        </p:nvSpPr>
        <p:spPr>
          <a:xfrm>
            <a:off x="6762852" y="7437119"/>
            <a:ext cx="0" cy="615950"/>
          </a:xfrm>
          <a:custGeom>
            <a:avLst/>
            <a:gdLst/>
            <a:ahLst/>
            <a:cxnLst/>
            <a:rect l="l" t="t" r="r" b="b"/>
            <a:pathLst>
              <a:path h="615950">
                <a:moveTo>
                  <a:pt x="0" y="0"/>
                </a:moveTo>
                <a:lnTo>
                  <a:pt x="0" y="615696"/>
                </a:lnTo>
              </a:path>
            </a:pathLst>
          </a:custGeom>
          <a:ln w="9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7" name="object 177"/>
          <p:cNvSpPr/>
          <p:nvPr/>
        </p:nvSpPr>
        <p:spPr>
          <a:xfrm>
            <a:off x="5840802" y="6743700"/>
            <a:ext cx="262941" cy="0"/>
          </a:xfrm>
          <a:custGeom>
            <a:avLst/>
            <a:gdLst/>
            <a:ahLst/>
            <a:cxnLst/>
            <a:rect l="l" t="t" r="r" b="b"/>
            <a:pathLst>
              <a:path w="114300">
                <a:moveTo>
                  <a:pt x="114300" y="0"/>
                </a:moveTo>
                <a:lnTo>
                  <a:pt x="0" y="0"/>
                </a:lnTo>
              </a:path>
            </a:pathLst>
          </a:custGeom>
          <a:ln w="9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8" name="object 178"/>
          <p:cNvSpPr/>
          <p:nvPr/>
        </p:nvSpPr>
        <p:spPr>
          <a:xfrm>
            <a:off x="6510426" y="6743700"/>
            <a:ext cx="502510" cy="0"/>
          </a:xfrm>
          <a:custGeom>
            <a:avLst/>
            <a:gdLst/>
            <a:ahLst/>
            <a:cxnLst/>
            <a:rect l="l" t="t" r="r" b="b"/>
            <a:pathLst>
              <a:path w="218439">
                <a:moveTo>
                  <a:pt x="0" y="0"/>
                </a:moveTo>
                <a:lnTo>
                  <a:pt x="217932" y="0"/>
                </a:lnTo>
              </a:path>
            </a:pathLst>
          </a:custGeom>
          <a:ln w="9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9" name="object 179"/>
          <p:cNvSpPr/>
          <p:nvPr/>
        </p:nvSpPr>
        <p:spPr>
          <a:xfrm>
            <a:off x="6573534" y="6972300"/>
            <a:ext cx="438236" cy="0"/>
          </a:xfrm>
          <a:custGeom>
            <a:avLst/>
            <a:gdLst/>
            <a:ahLst/>
            <a:cxnLst/>
            <a:rect l="l" t="t" r="r" b="b"/>
            <a:pathLst>
              <a:path w="190500">
                <a:moveTo>
                  <a:pt x="0" y="0"/>
                </a:moveTo>
                <a:lnTo>
                  <a:pt x="190500" y="0"/>
                </a:lnTo>
              </a:path>
            </a:pathLst>
          </a:custGeom>
          <a:ln w="9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0" name="object 180"/>
          <p:cNvSpPr/>
          <p:nvPr/>
        </p:nvSpPr>
        <p:spPr>
          <a:xfrm>
            <a:off x="5840803" y="6972300"/>
            <a:ext cx="287775" cy="0"/>
          </a:xfrm>
          <a:custGeom>
            <a:avLst/>
            <a:gdLst/>
            <a:ahLst/>
            <a:cxnLst/>
            <a:rect l="l" t="t" r="r" b="b"/>
            <a:pathLst>
              <a:path w="125094">
                <a:moveTo>
                  <a:pt x="124967" y="0"/>
                </a:moveTo>
                <a:lnTo>
                  <a:pt x="0" y="0"/>
                </a:lnTo>
              </a:path>
            </a:pathLst>
          </a:custGeom>
          <a:ln w="9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1" name="object 181"/>
          <p:cNvSpPr/>
          <p:nvPr/>
        </p:nvSpPr>
        <p:spPr>
          <a:xfrm>
            <a:off x="7418450" y="6972300"/>
            <a:ext cx="242490" cy="0"/>
          </a:xfrm>
          <a:custGeom>
            <a:avLst/>
            <a:gdLst/>
            <a:ahLst/>
            <a:cxnLst/>
            <a:rect l="l" t="t" r="r" b="b"/>
            <a:pathLst>
              <a:path w="105410">
                <a:moveTo>
                  <a:pt x="0" y="0"/>
                </a:moveTo>
                <a:lnTo>
                  <a:pt x="105156" y="0"/>
                </a:lnTo>
              </a:path>
            </a:pathLst>
          </a:custGeom>
          <a:ln w="9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2" name="object 182"/>
          <p:cNvSpPr/>
          <p:nvPr/>
        </p:nvSpPr>
        <p:spPr>
          <a:xfrm>
            <a:off x="7418450" y="6743700"/>
            <a:ext cx="257098" cy="0"/>
          </a:xfrm>
          <a:custGeom>
            <a:avLst/>
            <a:gdLst/>
            <a:ahLst/>
            <a:cxnLst/>
            <a:rect l="l" t="t" r="r" b="b"/>
            <a:pathLst>
              <a:path w="111760">
                <a:moveTo>
                  <a:pt x="0" y="0"/>
                </a:moveTo>
                <a:lnTo>
                  <a:pt x="111251" y="0"/>
                </a:lnTo>
              </a:path>
            </a:pathLst>
          </a:custGeom>
          <a:ln w="9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3" name="object 183"/>
          <p:cNvSpPr/>
          <p:nvPr/>
        </p:nvSpPr>
        <p:spPr>
          <a:xfrm>
            <a:off x="7225630" y="7792211"/>
            <a:ext cx="94951" cy="82550"/>
          </a:xfrm>
          <a:custGeom>
            <a:avLst/>
            <a:gdLst/>
            <a:ahLst/>
            <a:cxnLst/>
            <a:rect l="l" t="t" r="r" b="b"/>
            <a:pathLst>
              <a:path w="41275" h="82550">
                <a:moveTo>
                  <a:pt x="0" y="82296"/>
                </a:moveTo>
                <a:lnTo>
                  <a:pt x="6096" y="82296"/>
                </a:lnTo>
                <a:lnTo>
                  <a:pt x="12192" y="80772"/>
                </a:lnTo>
                <a:lnTo>
                  <a:pt x="19812" y="77724"/>
                </a:lnTo>
                <a:lnTo>
                  <a:pt x="24384" y="73152"/>
                </a:lnTo>
                <a:lnTo>
                  <a:pt x="30480" y="68580"/>
                </a:lnTo>
                <a:lnTo>
                  <a:pt x="33528" y="64008"/>
                </a:lnTo>
                <a:lnTo>
                  <a:pt x="39624" y="51816"/>
                </a:lnTo>
                <a:lnTo>
                  <a:pt x="41148" y="44196"/>
                </a:lnTo>
                <a:lnTo>
                  <a:pt x="41148" y="38100"/>
                </a:lnTo>
                <a:lnTo>
                  <a:pt x="39624" y="32004"/>
                </a:lnTo>
                <a:lnTo>
                  <a:pt x="36576" y="24384"/>
                </a:lnTo>
                <a:lnTo>
                  <a:pt x="33528" y="19812"/>
                </a:lnTo>
                <a:lnTo>
                  <a:pt x="30480" y="13716"/>
                </a:lnTo>
                <a:lnTo>
                  <a:pt x="18288" y="4572"/>
                </a:lnTo>
                <a:lnTo>
                  <a:pt x="0" y="0"/>
                </a:lnTo>
              </a:path>
            </a:pathLst>
          </a:custGeom>
          <a:ln w="9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grpSp>
        <p:nvGrpSpPr>
          <p:cNvPr id="184" name="object 184"/>
          <p:cNvGrpSpPr/>
          <p:nvPr/>
        </p:nvGrpSpPr>
        <p:grpSpPr>
          <a:xfrm>
            <a:off x="7215111" y="7626096"/>
            <a:ext cx="116863" cy="170815"/>
            <a:chOff x="3136392" y="7626095"/>
            <a:chExt cx="50800" cy="170815"/>
          </a:xfrm>
        </p:grpSpPr>
        <p:sp>
          <p:nvSpPr>
            <p:cNvPr id="185" name="object 185"/>
            <p:cNvSpPr/>
            <p:nvPr/>
          </p:nvSpPr>
          <p:spPr>
            <a:xfrm>
              <a:off x="3140964" y="7630667"/>
              <a:ext cx="41275" cy="81280"/>
            </a:xfrm>
            <a:custGeom>
              <a:avLst/>
              <a:gdLst/>
              <a:ahLst/>
              <a:cxnLst/>
              <a:rect l="l" t="t" r="r" b="b"/>
              <a:pathLst>
                <a:path w="41275" h="81279">
                  <a:moveTo>
                    <a:pt x="0" y="80772"/>
                  </a:moveTo>
                  <a:lnTo>
                    <a:pt x="33528" y="60960"/>
                  </a:lnTo>
                  <a:lnTo>
                    <a:pt x="36576" y="56388"/>
                  </a:lnTo>
                  <a:lnTo>
                    <a:pt x="39624" y="48768"/>
                  </a:lnTo>
                  <a:lnTo>
                    <a:pt x="41148" y="44196"/>
                  </a:lnTo>
                  <a:lnTo>
                    <a:pt x="41148" y="38100"/>
                  </a:lnTo>
                  <a:lnTo>
                    <a:pt x="18288" y="4572"/>
                  </a:lnTo>
                  <a:lnTo>
                    <a:pt x="6096" y="0"/>
                  </a:lnTo>
                  <a:lnTo>
                    <a:pt x="0" y="0"/>
                  </a:lnTo>
                </a:path>
              </a:pathLst>
            </a:custGeom>
            <a:ln w="9144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86" name="object 186"/>
            <p:cNvSpPr/>
            <p:nvPr/>
          </p:nvSpPr>
          <p:spPr>
            <a:xfrm>
              <a:off x="3140964" y="7711440"/>
              <a:ext cx="41275" cy="81280"/>
            </a:xfrm>
            <a:custGeom>
              <a:avLst/>
              <a:gdLst/>
              <a:ahLst/>
              <a:cxnLst/>
              <a:rect l="l" t="t" r="r" b="b"/>
              <a:pathLst>
                <a:path w="41275" h="81279">
                  <a:moveTo>
                    <a:pt x="0" y="80772"/>
                  </a:moveTo>
                  <a:lnTo>
                    <a:pt x="6096" y="80772"/>
                  </a:lnTo>
                  <a:lnTo>
                    <a:pt x="12192" y="79248"/>
                  </a:lnTo>
                  <a:lnTo>
                    <a:pt x="39624" y="50292"/>
                  </a:lnTo>
                  <a:lnTo>
                    <a:pt x="41148" y="44196"/>
                  </a:lnTo>
                  <a:lnTo>
                    <a:pt x="41148" y="36576"/>
                  </a:lnTo>
                  <a:lnTo>
                    <a:pt x="12192" y="1524"/>
                  </a:lnTo>
                  <a:lnTo>
                    <a:pt x="6096" y="0"/>
                  </a:lnTo>
                  <a:lnTo>
                    <a:pt x="0" y="0"/>
                  </a:lnTo>
                </a:path>
              </a:pathLst>
            </a:custGeom>
            <a:ln w="9144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187" name="object 187"/>
          <p:cNvGrpSpPr/>
          <p:nvPr/>
        </p:nvGrpSpPr>
        <p:grpSpPr>
          <a:xfrm>
            <a:off x="7190570" y="7869935"/>
            <a:ext cx="140235" cy="91440"/>
            <a:chOff x="3125724" y="7869935"/>
            <a:chExt cx="60960" cy="91440"/>
          </a:xfrm>
        </p:grpSpPr>
        <p:sp>
          <p:nvSpPr>
            <p:cNvPr id="188" name="object 188"/>
            <p:cNvSpPr/>
            <p:nvPr/>
          </p:nvSpPr>
          <p:spPr>
            <a:xfrm>
              <a:off x="3140964" y="7874508"/>
              <a:ext cx="41275" cy="82550"/>
            </a:xfrm>
            <a:custGeom>
              <a:avLst/>
              <a:gdLst/>
              <a:ahLst/>
              <a:cxnLst/>
              <a:rect l="l" t="t" r="r" b="b"/>
              <a:pathLst>
                <a:path w="41275" h="82550">
                  <a:moveTo>
                    <a:pt x="0" y="82296"/>
                  </a:moveTo>
                  <a:lnTo>
                    <a:pt x="33528" y="64008"/>
                  </a:lnTo>
                  <a:lnTo>
                    <a:pt x="36576" y="56388"/>
                  </a:lnTo>
                  <a:lnTo>
                    <a:pt x="39624" y="50292"/>
                  </a:lnTo>
                  <a:lnTo>
                    <a:pt x="41148" y="44196"/>
                  </a:lnTo>
                  <a:lnTo>
                    <a:pt x="41148" y="36576"/>
                  </a:lnTo>
                  <a:lnTo>
                    <a:pt x="39624" y="30480"/>
                  </a:lnTo>
                  <a:lnTo>
                    <a:pt x="30480" y="12192"/>
                  </a:lnTo>
                  <a:lnTo>
                    <a:pt x="24384" y="9144"/>
                  </a:lnTo>
                  <a:lnTo>
                    <a:pt x="18288" y="4572"/>
                  </a:lnTo>
                  <a:lnTo>
                    <a:pt x="12192" y="3048"/>
                  </a:lnTo>
                  <a:lnTo>
                    <a:pt x="6096" y="0"/>
                  </a:lnTo>
                  <a:lnTo>
                    <a:pt x="0" y="0"/>
                  </a:lnTo>
                </a:path>
              </a:pathLst>
            </a:custGeom>
            <a:ln w="9144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89" name="object 189"/>
            <p:cNvSpPr/>
            <p:nvPr/>
          </p:nvSpPr>
          <p:spPr>
            <a:xfrm>
              <a:off x="3125724" y="7874507"/>
              <a:ext cx="15240" cy="82550"/>
            </a:xfrm>
            <a:custGeom>
              <a:avLst/>
              <a:gdLst/>
              <a:ahLst/>
              <a:cxnLst/>
              <a:rect l="l" t="t" r="r" b="b"/>
              <a:pathLst>
                <a:path w="15239" h="82550">
                  <a:moveTo>
                    <a:pt x="15240" y="82296"/>
                  </a:moveTo>
                  <a:lnTo>
                    <a:pt x="0" y="82296"/>
                  </a:lnTo>
                </a:path>
                <a:path w="15239" h="82550">
                  <a:moveTo>
                    <a:pt x="15240" y="0"/>
                  </a:moveTo>
                  <a:lnTo>
                    <a:pt x="0" y="0"/>
                  </a:lnTo>
                </a:path>
              </a:pathLst>
            </a:custGeom>
            <a:ln w="9144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190" name="object 190"/>
          <p:cNvSpPr/>
          <p:nvPr/>
        </p:nvSpPr>
        <p:spPr>
          <a:xfrm>
            <a:off x="7190570" y="7792211"/>
            <a:ext cx="35059" cy="0"/>
          </a:xfrm>
          <a:custGeom>
            <a:avLst/>
            <a:gdLst/>
            <a:ahLst/>
            <a:cxnLst/>
            <a:rect l="l" t="t" r="r" b="b"/>
            <a:pathLst>
              <a:path w="15239">
                <a:moveTo>
                  <a:pt x="15240" y="0"/>
                </a:moveTo>
                <a:lnTo>
                  <a:pt x="0" y="0"/>
                </a:lnTo>
              </a:path>
            </a:pathLst>
          </a:custGeom>
          <a:ln w="9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1" name="object 191"/>
          <p:cNvSpPr/>
          <p:nvPr/>
        </p:nvSpPr>
        <p:spPr>
          <a:xfrm>
            <a:off x="7190570" y="7711440"/>
            <a:ext cx="35059" cy="0"/>
          </a:xfrm>
          <a:custGeom>
            <a:avLst/>
            <a:gdLst/>
            <a:ahLst/>
            <a:cxnLst/>
            <a:rect l="l" t="t" r="r" b="b"/>
            <a:pathLst>
              <a:path w="15239">
                <a:moveTo>
                  <a:pt x="15240" y="0"/>
                </a:moveTo>
                <a:lnTo>
                  <a:pt x="0" y="0"/>
                </a:lnTo>
              </a:path>
            </a:pathLst>
          </a:custGeom>
          <a:ln w="9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2" name="object 192"/>
          <p:cNvSpPr/>
          <p:nvPr/>
        </p:nvSpPr>
        <p:spPr>
          <a:xfrm>
            <a:off x="7190570" y="7630667"/>
            <a:ext cx="35059" cy="0"/>
          </a:xfrm>
          <a:custGeom>
            <a:avLst/>
            <a:gdLst/>
            <a:ahLst/>
            <a:cxnLst/>
            <a:rect l="l" t="t" r="r" b="b"/>
            <a:pathLst>
              <a:path w="15239">
                <a:moveTo>
                  <a:pt x="15240" y="0"/>
                </a:moveTo>
                <a:lnTo>
                  <a:pt x="0" y="0"/>
                </a:lnTo>
              </a:path>
            </a:pathLst>
          </a:custGeom>
          <a:ln w="9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3" name="object 193"/>
          <p:cNvSpPr/>
          <p:nvPr/>
        </p:nvSpPr>
        <p:spPr>
          <a:xfrm>
            <a:off x="2222731" y="7424929"/>
            <a:ext cx="189902" cy="41275"/>
          </a:xfrm>
          <a:custGeom>
            <a:avLst/>
            <a:gdLst/>
            <a:ahLst/>
            <a:cxnLst/>
            <a:rect l="l" t="t" r="r" b="b"/>
            <a:pathLst>
              <a:path w="82550" h="41275">
                <a:moveTo>
                  <a:pt x="0" y="0"/>
                </a:moveTo>
                <a:lnTo>
                  <a:pt x="18288" y="35052"/>
                </a:lnTo>
                <a:lnTo>
                  <a:pt x="38100" y="41148"/>
                </a:lnTo>
                <a:lnTo>
                  <a:pt x="45719" y="41148"/>
                </a:lnTo>
                <a:lnTo>
                  <a:pt x="77724" y="19812"/>
                </a:lnTo>
                <a:lnTo>
                  <a:pt x="79248" y="13716"/>
                </a:lnTo>
                <a:lnTo>
                  <a:pt x="82296" y="7620"/>
                </a:lnTo>
                <a:lnTo>
                  <a:pt x="82296" y="0"/>
                </a:lnTo>
              </a:path>
            </a:pathLst>
          </a:custGeom>
          <a:ln w="9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grpSp>
        <p:nvGrpSpPr>
          <p:cNvPr id="194" name="object 194"/>
          <p:cNvGrpSpPr/>
          <p:nvPr/>
        </p:nvGrpSpPr>
        <p:grpSpPr>
          <a:xfrm>
            <a:off x="2401532" y="7420356"/>
            <a:ext cx="392951" cy="50800"/>
            <a:chOff x="1043940" y="7420356"/>
            <a:chExt cx="170815" cy="50800"/>
          </a:xfrm>
        </p:grpSpPr>
        <p:sp>
          <p:nvSpPr>
            <p:cNvPr id="195" name="object 195"/>
            <p:cNvSpPr/>
            <p:nvPr/>
          </p:nvSpPr>
          <p:spPr>
            <a:xfrm>
              <a:off x="1130808" y="7424928"/>
              <a:ext cx="79375" cy="41275"/>
            </a:xfrm>
            <a:custGeom>
              <a:avLst/>
              <a:gdLst/>
              <a:ahLst/>
              <a:cxnLst/>
              <a:rect l="l" t="t" r="r" b="b"/>
              <a:pathLst>
                <a:path w="79375" h="41275">
                  <a:moveTo>
                    <a:pt x="0" y="0"/>
                  </a:moveTo>
                  <a:lnTo>
                    <a:pt x="0" y="7620"/>
                  </a:lnTo>
                  <a:lnTo>
                    <a:pt x="1524" y="13716"/>
                  </a:lnTo>
                  <a:lnTo>
                    <a:pt x="35052" y="41148"/>
                  </a:lnTo>
                  <a:lnTo>
                    <a:pt x="42672" y="41148"/>
                  </a:lnTo>
                  <a:lnTo>
                    <a:pt x="77724" y="13716"/>
                  </a:lnTo>
                  <a:lnTo>
                    <a:pt x="79248" y="7620"/>
                  </a:lnTo>
                  <a:lnTo>
                    <a:pt x="79248" y="0"/>
                  </a:lnTo>
                </a:path>
              </a:pathLst>
            </a:custGeom>
            <a:ln w="9144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96" name="object 196"/>
            <p:cNvSpPr/>
            <p:nvPr/>
          </p:nvSpPr>
          <p:spPr>
            <a:xfrm>
              <a:off x="1048512" y="7424928"/>
              <a:ext cx="82550" cy="41275"/>
            </a:xfrm>
            <a:custGeom>
              <a:avLst/>
              <a:gdLst/>
              <a:ahLst/>
              <a:cxnLst/>
              <a:rect l="l" t="t" r="r" b="b"/>
              <a:pathLst>
                <a:path w="82550" h="41275">
                  <a:moveTo>
                    <a:pt x="0" y="0"/>
                  </a:moveTo>
                  <a:lnTo>
                    <a:pt x="0" y="7620"/>
                  </a:lnTo>
                  <a:lnTo>
                    <a:pt x="1524" y="13716"/>
                  </a:lnTo>
                  <a:lnTo>
                    <a:pt x="30480" y="39624"/>
                  </a:lnTo>
                  <a:lnTo>
                    <a:pt x="38100" y="41148"/>
                  </a:lnTo>
                  <a:lnTo>
                    <a:pt x="44195" y="41148"/>
                  </a:lnTo>
                  <a:lnTo>
                    <a:pt x="50292" y="39624"/>
                  </a:lnTo>
                  <a:lnTo>
                    <a:pt x="57912" y="38100"/>
                  </a:lnTo>
                  <a:lnTo>
                    <a:pt x="79248" y="13716"/>
                  </a:lnTo>
                  <a:lnTo>
                    <a:pt x="80772" y="7620"/>
                  </a:lnTo>
                  <a:lnTo>
                    <a:pt x="82296" y="0"/>
                  </a:lnTo>
                </a:path>
              </a:pathLst>
            </a:custGeom>
            <a:ln w="9144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197" name="object 197"/>
          <p:cNvGrpSpPr/>
          <p:nvPr/>
        </p:nvGrpSpPr>
        <p:grpSpPr>
          <a:xfrm>
            <a:off x="2022896" y="7409688"/>
            <a:ext cx="210353" cy="60960"/>
            <a:chOff x="879348" y="7409688"/>
            <a:chExt cx="91440" cy="60960"/>
          </a:xfrm>
        </p:grpSpPr>
        <p:sp>
          <p:nvSpPr>
            <p:cNvPr id="198" name="object 198"/>
            <p:cNvSpPr/>
            <p:nvPr/>
          </p:nvSpPr>
          <p:spPr>
            <a:xfrm>
              <a:off x="883920" y="7424928"/>
              <a:ext cx="82550" cy="41275"/>
            </a:xfrm>
            <a:custGeom>
              <a:avLst/>
              <a:gdLst/>
              <a:ahLst/>
              <a:cxnLst/>
              <a:rect l="l" t="t" r="r" b="b"/>
              <a:pathLst>
                <a:path w="82550" h="41275">
                  <a:moveTo>
                    <a:pt x="0" y="0"/>
                  </a:moveTo>
                  <a:lnTo>
                    <a:pt x="19812" y="35052"/>
                  </a:lnTo>
                  <a:lnTo>
                    <a:pt x="38100" y="41148"/>
                  </a:lnTo>
                  <a:lnTo>
                    <a:pt x="45719" y="41148"/>
                  </a:lnTo>
                  <a:lnTo>
                    <a:pt x="57912" y="38100"/>
                  </a:lnTo>
                  <a:lnTo>
                    <a:pt x="64008" y="35052"/>
                  </a:lnTo>
                  <a:lnTo>
                    <a:pt x="70104" y="30480"/>
                  </a:lnTo>
                  <a:lnTo>
                    <a:pt x="73152" y="25908"/>
                  </a:lnTo>
                  <a:lnTo>
                    <a:pt x="77724" y="19812"/>
                  </a:lnTo>
                  <a:lnTo>
                    <a:pt x="80772" y="13716"/>
                  </a:lnTo>
                  <a:lnTo>
                    <a:pt x="82296" y="7620"/>
                  </a:lnTo>
                  <a:lnTo>
                    <a:pt x="82296" y="0"/>
                  </a:lnTo>
                </a:path>
              </a:pathLst>
            </a:custGeom>
            <a:ln w="9144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99" name="object 199"/>
            <p:cNvSpPr/>
            <p:nvPr/>
          </p:nvSpPr>
          <p:spPr>
            <a:xfrm>
              <a:off x="879348" y="7417308"/>
              <a:ext cx="91440" cy="0"/>
            </a:xfrm>
            <a:custGeom>
              <a:avLst/>
              <a:gdLst/>
              <a:ahLst/>
              <a:cxnLst/>
              <a:rect l="l" t="t" r="r" b="b"/>
              <a:pathLst>
                <a:path w="91440">
                  <a:moveTo>
                    <a:pt x="0" y="0"/>
                  </a:moveTo>
                  <a:lnTo>
                    <a:pt x="9143" y="0"/>
                  </a:lnTo>
                </a:path>
                <a:path w="91440">
                  <a:moveTo>
                    <a:pt x="82295" y="0"/>
                  </a:moveTo>
                  <a:lnTo>
                    <a:pt x="91439" y="0"/>
                  </a:lnTo>
                </a:path>
              </a:pathLst>
            </a:custGeom>
            <a:ln w="1524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200" name="object 200"/>
          <p:cNvSpPr/>
          <p:nvPr/>
        </p:nvSpPr>
        <p:spPr>
          <a:xfrm>
            <a:off x="2412049" y="7409688"/>
            <a:ext cx="0" cy="15240"/>
          </a:xfrm>
          <a:custGeom>
            <a:avLst/>
            <a:gdLst/>
            <a:ahLst/>
            <a:cxnLst/>
            <a:rect l="l" t="t" r="r" b="b"/>
            <a:pathLst>
              <a:path h="15240">
                <a:moveTo>
                  <a:pt x="-4571" y="7620"/>
                </a:moveTo>
                <a:lnTo>
                  <a:pt x="4571" y="7620"/>
                </a:lnTo>
              </a:path>
            </a:pathLst>
          </a:custGeom>
          <a:ln w="1524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1" name="object 201"/>
          <p:cNvSpPr/>
          <p:nvPr/>
        </p:nvSpPr>
        <p:spPr>
          <a:xfrm>
            <a:off x="2601367" y="7409688"/>
            <a:ext cx="0" cy="15240"/>
          </a:xfrm>
          <a:custGeom>
            <a:avLst/>
            <a:gdLst/>
            <a:ahLst/>
            <a:cxnLst/>
            <a:rect l="l" t="t" r="r" b="b"/>
            <a:pathLst>
              <a:path h="15240">
                <a:moveTo>
                  <a:pt x="-4571" y="7620"/>
                </a:moveTo>
                <a:lnTo>
                  <a:pt x="4571" y="7620"/>
                </a:lnTo>
              </a:path>
            </a:pathLst>
          </a:custGeom>
          <a:ln w="1524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2" name="object 202"/>
          <p:cNvSpPr/>
          <p:nvPr/>
        </p:nvSpPr>
        <p:spPr>
          <a:xfrm>
            <a:off x="2783670" y="7409688"/>
            <a:ext cx="0" cy="15240"/>
          </a:xfrm>
          <a:custGeom>
            <a:avLst/>
            <a:gdLst/>
            <a:ahLst/>
            <a:cxnLst/>
            <a:rect l="l" t="t" r="r" b="b"/>
            <a:pathLst>
              <a:path h="15240">
                <a:moveTo>
                  <a:pt x="-4571" y="7620"/>
                </a:moveTo>
                <a:lnTo>
                  <a:pt x="4571" y="7620"/>
                </a:lnTo>
              </a:path>
            </a:pathLst>
          </a:custGeom>
          <a:ln w="1524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pic>
        <p:nvPicPr>
          <p:cNvPr id="203" name="object 203"/>
          <p:cNvPicPr/>
          <p:nvPr/>
        </p:nvPicPr>
        <p:blipFill>
          <a:blip r:embed="rId10" cstate="print"/>
          <a:stretch>
            <a:fillRect/>
          </a:stretch>
        </p:blipFill>
        <p:spPr>
          <a:xfrm>
            <a:off x="4010730" y="7042404"/>
            <a:ext cx="206847" cy="201167"/>
          </a:xfrm>
          <a:prstGeom prst="rect">
            <a:avLst/>
          </a:prstGeom>
        </p:spPr>
      </p:pic>
      <p:sp>
        <p:nvSpPr>
          <p:cNvPr id="204" name="object 204"/>
          <p:cNvSpPr/>
          <p:nvPr/>
        </p:nvSpPr>
        <p:spPr>
          <a:xfrm>
            <a:off x="6755840" y="6656833"/>
            <a:ext cx="0" cy="85725"/>
          </a:xfrm>
          <a:custGeom>
            <a:avLst/>
            <a:gdLst/>
            <a:ahLst/>
            <a:cxnLst/>
            <a:rect l="l" t="t" r="r" b="b"/>
            <a:pathLst>
              <a:path h="85725">
                <a:moveTo>
                  <a:pt x="0" y="85344"/>
                </a:moveTo>
                <a:lnTo>
                  <a:pt x="0" y="0"/>
                </a:lnTo>
              </a:path>
            </a:pathLst>
          </a:custGeom>
          <a:ln w="9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grpSp>
        <p:nvGrpSpPr>
          <p:cNvPr id="205" name="object 205"/>
          <p:cNvGrpSpPr/>
          <p:nvPr/>
        </p:nvGrpSpPr>
        <p:grpSpPr>
          <a:xfrm>
            <a:off x="1840589" y="8388096"/>
            <a:ext cx="3345199" cy="248920"/>
            <a:chOff x="800100" y="8388096"/>
            <a:chExt cx="1454150" cy="248920"/>
          </a:xfrm>
        </p:grpSpPr>
        <p:pic>
          <p:nvPicPr>
            <p:cNvPr id="206" name="object 206"/>
            <p:cNvPicPr/>
            <p:nvPr/>
          </p:nvPicPr>
          <p:blipFill>
            <a:blip r:embed="rId11" cstate="print"/>
            <a:stretch>
              <a:fillRect/>
            </a:stretch>
          </p:blipFill>
          <p:spPr>
            <a:xfrm>
              <a:off x="800100" y="8389620"/>
              <a:ext cx="74675" cy="246887"/>
            </a:xfrm>
            <a:prstGeom prst="rect">
              <a:avLst/>
            </a:prstGeom>
          </p:spPr>
        </p:pic>
        <p:pic>
          <p:nvPicPr>
            <p:cNvPr id="207" name="object 207"/>
            <p:cNvPicPr/>
            <p:nvPr/>
          </p:nvPicPr>
          <p:blipFill>
            <a:blip r:embed="rId12" cstate="print"/>
            <a:stretch>
              <a:fillRect/>
            </a:stretch>
          </p:blipFill>
          <p:spPr>
            <a:xfrm>
              <a:off x="902208" y="8389620"/>
              <a:ext cx="641604" cy="246887"/>
            </a:xfrm>
            <a:prstGeom prst="rect">
              <a:avLst/>
            </a:prstGeom>
          </p:spPr>
        </p:pic>
        <p:pic>
          <p:nvPicPr>
            <p:cNvPr id="208" name="object 208"/>
            <p:cNvPicPr/>
            <p:nvPr/>
          </p:nvPicPr>
          <p:blipFill>
            <a:blip r:embed="rId13" cstate="print"/>
            <a:stretch>
              <a:fillRect/>
            </a:stretch>
          </p:blipFill>
          <p:spPr>
            <a:xfrm>
              <a:off x="1548383" y="8389620"/>
              <a:ext cx="251460" cy="196595"/>
            </a:xfrm>
            <a:prstGeom prst="rect">
              <a:avLst/>
            </a:prstGeom>
          </p:spPr>
        </p:pic>
        <p:pic>
          <p:nvPicPr>
            <p:cNvPr id="209" name="object 209"/>
            <p:cNvPicPr/>
            <p:nvPr/>
          </p:nvPicPr>
          <p:blipFill>
            <a:blip r:embed="rId14" cstate="print"/>
            <a:stretch>
              <a:fillRect/>
            </a:stretch>
          </p:blipFill>
          <p:spPr>
            <a:xfrm>
              <a:off x="1807463" y="8388096"/>
              <a:ext cx="446531" cy="67055"/>
            </a:xfrm>
            <a:prstGeom prst="rect">
              <a:avLst/>
            </a:prstGeom>
          </p:spPr>
        </p:pic>
      </p:grpSp>
      <p:grpSp>
        <p:nvGrpSpPr>
          <p:cNvPr id="210" name="object 210"/>
          <p:cNvGrpSpPr/>
          <p:nvPr/>
        </p:nvGrpSpPr>
        <p:grpSpPr>
          <a:xfrm>
            <a:off x="5763676" y="8388096"/>
            <a:ext cx="2438051" cy="248920"/>
            <a:chOff x="2505456" y="8388096"/>
            <a:chExt cx="1059815" cy="248920"/>
          </a:xfrm>
        </p:grpSpPr>
        <p:pic>
          <p:nvPicPr>
            <p:cNvPr id="211" name="object 211"/>
            <p:cNvPicPr/>
            <p:nvPr/>
          </p:nvPicPr>
          <p:blipFill>
            <a:blip r:embed="rId15" cstate="print"/>
            <a:stretch>
              <a:fillRect/>
            </a:stretch>
          </p:blipFill>
          <p:spPr>
            <a:xfrm>
              <a:off x="2505456" y="8389620"/>
              <a:ext cx="70103" cy="246887"/>
            </a:xfrm>
            <a:prstGeom prst="rect">
              <a:avLst/>
            </a:prstGeom>
          </p:spPr>
        </p:pic>
        <p:pic>
          <p:nvPicPr>
            <p:cNvPr id="212" name="object 212"/>
            <p:cNvPicPr/>
            <p:nvPr/>
          </p:nvPicPr>
          <p:blipFill>
            <a:blip r:embed="rId16" cstate="print"/>
            <a:stretch>
              <a:fillRect/>
            </a:stretch>
          </p:blipFill>
          <p:spPr>
            <a:xfrm>
              <a:off x="2602992" y="8389620"/>
              <a:ext cx="515111" cy="246887"/>
            </a:xfrm>
            <a:prstGeom prst="rect">
              <a:avLst/>
            </a:prstGeom>
          </p:spPr>
        </p:pic>
        <p:pic>
          <p:nvPicPr>
            <p:cNvPr id="213" name="object 213"/>
            <p:cNvPicPr/>
            <p:nvPr/>
          </p:nvPicPr>
          <p:blipFill>
            <a:blip r:embed="rId17" cstate="print"/>
            <a:stretch>
              <a:fillRect/>
            </a:stretch>
          </p:blipFill>
          <p:spPr>
            <a:xfrm>
              <a:off x="3125724" y="8388096"/>
              <a:ext cx="438947" cy="67055"/>
            </a:xfrm>
            <a:prstGeom prst="rect">
              <a:avLst/>
            </a:prstGeom>
          </p:spPr>
        </p:pic>
      </p:grpSp>
      <p:sp>
        <p:nvSpPr>
          <p:cNvPr id="214" name="object 214"/>
          <p:cNvSpPr/>
          <p:nvPr/>
        </p:nvSpPr>
        <p:spPr>
          <a:xfrm>
            <a:off x="1444422" y="9413748"/>
            <a:ext cx="15051933" cy="9525"/>
          </a:xfrm>
          <a:custGeom>
            <a:avLst/>
            <a:gdLst/>
            <a:ahLst/>
            <a:cxnLst/>
            <a:rect l="l" t="t" r="r" b="b"/>
            <a:pathLst>
              <a:path w="6543040" h="9525">
                <a:moveTo>
                  <a:pt x="6542531" y="9144"/>
                </a:moveTo>
                <a:lnTo>
                  <a:pt x="0" y="9144"/>
                </a:lnTo>
                <a:lnTo>
                  <a:pt x="0" y="0"/>
                </a:lnTo>
                <a:lnTo>
                  <a:pt x="6542531" y="0"/>
                </a:lnTo>
                <a:lnTo>
                  <a:pt x="6542531" y="9144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5" name="object 215"/>
          <p:cNvSpPr txBox="1"/>
          <p:nvPr/>
        </p:nvSpPr>
        <p:spPr>
          <a:xfrm>
            <a:off x="16290754" y="349008"/>
            <a:ext cx="192824" cy="135935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sz="800" spc="10" dirty="0">
                <a:latin typeface="Microsoft Sans Serif"/>
                <a:cs typeface="Microsoft Sans Serif"/>
              </a:rPr>
              <a:t>1</a:t>
            </a:r>
            <a:endParaRPr sz="800">
              <a:latin typeface="Microsoft Sans Serif"/>
              <a:cs typeface="Microsoft Sans Serif"/>
            </a:endParaRPr>
          </a:p>
        </p:txBody>
      </p:sp>
      <p:sp>
        <p:nvSpPr>
          <p:cNvPr id="216" name="object 216"/>
          <p:cNvSpPr txBox="1"/>
          <p:nvPr/>
        </p:nvSpPr>
        <p:spPr>
          <a:xfrm>
            <a:off x="3935885" y="850914"/>
            <a:ext cx="9626576" cy="676275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sz="1600" spc="40" dirty="0">
                <a:latin typeface="Microsoft Sans Serif"/>
                <a:cs typeface="Microsoft Sans Serif"/>
              </a:rPr>
              <a:t>Protección</a:t>
            </a:r>
            <a:r>
              <a:rPr sz="1600" spc="-20" dirty="0">
                <a:latin typeface="Microsoft Sans Serif"/>
                <a:cs typeface="Microsoft Sans Serif"/>
              </a:rPr>
              <a:t> </a:t>
            </a:r>
            <a:r>
              <a:rPr sz="1600" spc="65" dirty="0">
                <a:latin typeface="Microsoft Sans Serif"/>
                <a:cs typeface="Microsoft Sans Serif"/>
              </a:rPr>
              <a:t>contra</a:t>
            </a:r>
            <a:r>
              <a:rPr sz="1600" spc="-20" dirty="0">
                <a:latin typeface="Microsoft Sans Serif"/>
                <a:cs typeface="Microsoft Sans Serif"/>
              </a:rPr>
              <a:t> </a:t>
            </a:r>
            <a:r>
              <a:rPr sz="1600" spc="45" dirty="0">
                <a:latin typeface="Microsoft Sans Serif"/>
                <a:cs typeface="Microsoft Sans Serif"/>
              </a:rPr>
              <a:t>energización</a:t>
            </a:r>
            <a:r>
              <a:rPr sz="1600" spc="-15" dirty="0">
                <a:latin typeface="Microsoft Sans Serif"/>
                <a:cs typeface="Microsoft Sans Serif"/>
              </a:rPr>
              <a:t> </a:t>
            </a:r>
            <a:r>
              <a:rPr sz="1600" spc="65" dirty="0">
                <a:latin typeface="Microsoft Sans Serif"/>
                <a:cs typeface="Microsoft Sans Serif"/>
              </a:rPr>
              <a:t>involuntaria</a:t>
            </a:r>
            <a:endParaRPr sz="1600">
              <a:latin typeface="Microsoft Sans Serif"/>
              <a:cs typeface="Microsoft Sans Serif"/>
            </a:endParaRPr>
          </a:p>
          <a:p>
            <a:pPr>
              <a:lnSpc>
                <a:spcPct val="100000"/>
              </a:lnSpc>
              <a:spcBef>
                <a:spcPts val="20"/>
              </a:spcBef>
            </a:pPr>
            <a:endParaRPr sz="1750">
              <a:latin typeface="Microsoft Sans Serif"/>
              <a:cs typeface="Microsoft Sans Serif"/>
            </a:endParaRPr>
          </a:p>
          <a:p>
            <a:pPr marL="1132205">
              <a:lnSpc>
                <a:spcPct val="100000"/>
              </a:lnSpc>
            </a:pPr>
            <a:r>
              <a:rPr sz="1000" spc="10" dirty="0">
                <a:latin typeface="Microsoft Sans Serif"/>
                <a:cs typeface="Microsoft Sans Serif"/>
              </a:rPr>
              <a:t>Charles</a:t>
            </a:r>
            <a:r>
              <a:rPr sz="1000" spc="-10" dirty="0">
                <a:latin typeface="Microsoft Sans Serif"/>
                <a:cs typeface="Microsoft Sans Serif"/>
              </a:rPr>
              <a:t> </a:t>
            </a:r>
            <a:r>
              <a:rPr sz="1000" spc="-120" dirty="0">
                <a:latin typeface="Microsoft Sans Serif"/>
                <a:cs typeface="Microsoft Sans Serif"/>
              </a:rPr>
              <a:t>J.</a:t>
            </a:r>
            <a:r>
              <a:rPr sz="1000" spc="-10" dirty="0">
                <a:latin typeface="Microsoft Sans Serif"/>
                <a:cs typeface="Microsoft Sans Serif"/>
              </a:rPr>
              <a:t> </a:t>
            </a:r>
            <a:r>
              <a:rPr sz="1000" spc="30" dirty="0">
                <a:latin typeface="Microsoft Sans Serif"/>
                <a:cs typeface="Microsoft Sans Serif"/>
              </a:rPr>
              <a:t>Mozina</a:t>
            </a:r>
            <a:r>
              <a:rPr sz="1000" spc="-10" dirty="0">
                <a:latin typeface="Microsoft Sans Serif"/>
                <a:cs typeface="Microsoft Sans Serif"/>
              </a:rPr>
              <a:t> </a:t>
            </a:r>
            <a:r>
              <a:rPr sz="1000" spc="10" dirty="0">
                <a:latin typeface="Microsoft Sans Serif"/>
                <a:cs typeface="Microsoft Sans Serif"/>
              </a:rPr>
              <a:t>y</a:t>
            </a:r>
            <a:r>
              <a:rPr sz="1000" spc="-10" dirty="0">
                <a:latin typeface="Microsoft Sans Serif"/>
                <a:cs typeface="Microsoft Sans Serif"/>
              </a:rPr>
              <a:t> </a:t>
            </a:r>
            <a:r>
              <a:rPr sz="1000" spc="25" dirty="0">
                <a:latin typeface="Microsoft Sans Serif"/>
                <a:cs typeface="Microsoft Sans Serif"/>
              </a:rPr>
              <a:t>Sudhir</a:t>
            </a:r>
            <a:r>
              <a:rPr sz="1000" spc="-10" dirty="0">
                <a:latin typeface="Microsoft Sans Serif"/>
                <a:cs typeface="Microsoft Sans Serif"/>
              </a:rPr>
              <a:t> </a:t>
            </a:r>
            <a:r>
              <a:rPr sz="1000" spc="30" dirty="0">
                <a:latin typeface="Microsoft Sans Serif"/>
                <a:cs typeface="Microsoft Sans Serif"/>
              </a:rPr>
              <a:t>Thakur</a:t>
            </a:r>
            <a:endParaRPr sz="1000">
              <a:latin typeface="Microsoft Sans Serif"/>
              <a:cs typeface="Microsoft Sans Serif"/>
            </a:endParaRPr>
          </a:p>
        </p:txBody>
      </p:sp>
      <p:sp>
        <p:nvSpPr>
          <p:cNvPr id="217" name="object 217"/>
          <p:cNvSpPr txBox="1"/>
          <p:nvPr/>
        </p:nvSpPr>
        <p:spPr>
          <a:xfrm>
            <a:off x="1415276" y="1743878"/>
            <a:ext cx="7347750" cy="676467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 marR="5080" indent="151765">
              <a:lnSpc>
                <a:spcPct val="114500"/>
              </a:lnSpc>
              <a:spcBef>
                <a:spcPts val="100"/>
              </a:spcBef>
            </a:pPr>
            <a:r>
              <a:rPr sz="750" spc="15" dirty="0">
                <a:latin typeface="Microsoft Sans Serif"/>
                <a:cs typeface="Microsoft Sans Serif"/>
              </a:rPr>
              <a:t>Abstracto-La activación </a:t>
            </a:r>
            <a:r>
              <a:rPr sz="750" spc="25" dirty="0">
                <a:latin typeface="Microsoft Sans Serif"/>
                <a:cs typeface="Microsoft Sans Serif"/>
              </a:rPr>
              <a:t>inadvertida </a:t>
            </a:r>
            <a:r>
              <a:rPr sz="750" spc="10" dirty="0">
                <a:latin typeface="Microsoft Sans Serif"/>
                <a:cs typeface="Microsoft Sans Serif"/>
              </a:rPr>
              <a:t>(accidental) </a:t>
            </a:r>
            <a:r>
              <a:rPr sz="750" spc="25" dirty="0">
                <a:latin typeface="Microsoft Sans Serif"/>
                <a:cs typeface="Microsoft Sans Serif"/>
              </a:rPr>
              <a:t>de generadores </a:t>
            </a:r>
            <a:r>
              <a:rPr sz="750" spc="30" dirty="0">
                <a:latin typeface="Microsoft Sans Serif"/>
                <a:cs typeface="Microsoft Sans Serif"/>
              </a:rPr>
              <a:t> </a:t>
            </a:r>
            <a:r>
              <a:rPr sz="750" spc="20" dirty="0">
                <a:latin typeface="Microsoft Sans Serif"/>
                <a:cs typeface="Microsoft Sans Serif"/>
              </a:rPr>
              <a:t>síncronos </a:t>
            </a:r>
            <a:r>
              <a:rPr sz="750" spc="30" dirty="0">
                <a:latin typeface="Microsoft Sans Serif"/>
                <a:cs typeface="Microsoft Sans Serif"/>
              </a:rPr>
              <a:t>fuera </a:t>
            </a:r>
            <a:r>
              <a:rPr sz="750" spc="25" dirty="0">
                <a:latin typeface="Microsoft Sans Serif"/>
                <a:cs typeface="Microsoft Sans Serif"/>
              </a:rPr>
              <a:t>de </a:t>
            </a:r>
            <a:r>
              <a:rPr sz="750" spc="20" dirty="0">
                <a:latin typeface="Microsoft Sans Serif"/>
                <a:cs typeface="Microsoft Sans Serif"/>
              </a:rPr>
              <a:t>línea </a:t>
            </a:r>
            <a:r>
              <a:rPr sz="750" spc="25" dirty="0">
                <a:latin typeface="Microsoft Sans Serif"/>
                <a:cs typeface="Microsoft Sans Serif"/>
              </a:rPr>
              <a:t>ha dañado </a:t>
            </a:r>
            <a:r>
              <a:rPr sz="750" spc="35" dirty="0">
                <a:latin typeface="Microsoft Sans Serif"/>
                <a:cs typeface="Microsoft Sans Serif"/>
              </a:rPr>
              <a:t>o </a:t>
            </a:r>
            <a:r>
              <a:rPr sz="750" spc="30" dirty="0">
                <a:latin typeface="Microsoft Sans Serif"/>
                <a:cs typeface="Microsoft Sans Serif"/>
              </a:rPr>
              <a:t>destruido una </a:t>
            </a:r>
            <a:r>
              <a:rPr sz="750" spc="25" dirty="0">
                <a:latin typeface="Microsoft Sans Serif"/>
                <a:cs typeface="Microsoft Sans Serif"/>
              </a:rPr>
              <a:t>cantidad </a:t>
            </a:r>
            <a:r>
              <a:rPr sz="750" spc="30" dirty="0">
                <a:latin typeface="Microsoft Sans Serif"/>
                <a:cs typeface="Microsoft Sans Serif"/>
              </a:rPr>
              <a:t> </a:t>
            </a:r>
            <a:r>
              <a:rPr sz="750" spc="20" dirty="0">
                <a:latin typeface="Microsoft Sans Serif"/>
                <a:cs typeface="Microsoft Sans Serif"/>
              </a:rPr>
              <a:t>significativa</a:t>
            </a:r>
            <a:r>
              <a:rPr sz="750" spc="-5" dirty="0">
                <a:latin typeface="Microsoft Sans Serif"/>
                <a:cs typeface="Microsoft Sans Serif"/>
              </a:rPr>
              <a:t> </a:t>
            </a:r>
            <a:r>
              <a:rPr sz="750" spc="25" dirty="0">
                <a:latin typeface="Microsoft Sans Serif"/>
                <a:cs typeface="Microsoft Sans Serif"/>
              </a:rPr>
              <a:t>de</a:t>
            </a:r>
            <a:r>
              <a:rPr sz="750" dirty="0">
                <a:latin typeface="Microsoft Sans Serif"/>
                <a:cs typeface="Microsoft Sans Serif"/>
              </a:rPr>
              <a:t> </a:t>
            </a:r>
            <a:r>
              <a:rPr sz="750" spc="20" dirty="0">
                <a:latin typeface="Microsoft Sans Serif"/>
                <a:cs typeface="Microsoft Sans Serif"/>
              </a:rPr>
              <a:t>generadores.</a:t>
            </a:r>
            <a:r>
              <a:rPr sz="750" dirty="0">
                <a:latin typeface="Microsoft Sans Serif"/>
                <a:cs typeface="Microsoft Sans Serif"/>
              </a:rPr>
              <a:t> </a:t>
            </a:r>
            <a:r>
              <a:rPr sz="750" spc="-15" dirty="0">
                <a:latin typeface="Microsoft Sans Serif"/>
                <a:cs typeface="Microsoft Sans Serif"/>
              </a:rPr>
              <a:t>La</a:t>
            </a:r>
            <a:r>
              <a:rPr sz="750" dirty="0">
                <a:latin typeface="Microsoft Sans Serif"/>
                <a:cs typeface="Microsoft Sans Serif"/>
              </a:rPr>
              <a:t> </a:t>
            </a:r>
            <a:r>
              <a:rPr sz="750" spc="20" dirty="0">
                <a:latin typeface="Microsoft Sans Serif"/>
                <a:cs typeface="Microsoft Sans Serif"/>
              </a:rPr>
              <a:t>frecuencia</a:t>
            </a:r>
            <a:r>
              <a:rPr sz="750" spc="-5" dirty="0">
                <a:latin typeface="Microsoft Sans Serif"/>
                <a:cs typeface="Microsoft Sans Serif"/>
              </a:rPr>
              <a:t> </a:t>
            </a:r>
            <a:r>
              <a:rPr sz="750" spc="25" dirty="0">
                <a:latin typeface="Microsoft Sans Serif"/>
                <a:cs typeface="Microsoft Sans Serif"/>
              </a:rPr>
              <a:t>de</a:t>
            </a:r>
            <a:r>
              <a:rPr sz="750" dirty="0">
                <a:latin typeface="Microsoft Sans Serif"/>
                <a:cs typeface="Microsoft Sans Serif"/>
              </a:rPr>
              <a:t> </a:t>
            </a:r>
            <a:r>
              <a:rPr sz="750" spc="10" dirty="0">
                <a:latin typeface="Microsoft Sans Serif"/>
                <a:cs typeface="Microsoft Sans Serif"/>
              </a:rPr>
              <a:t>estos</a:t>
            </a:r>
            <a:r>
              <a:rPr sz="750" dirty="0">
                <a:latin typeface="Microsoft Sans Serif"/>
                <a:cs typeface="Microsoft Sans Serif"/>
              </a:rPr>
              <a:t> sucesos </a:t>
            </a:r>
            <a:r>
              <a:rPr sz="750" spc="25" dirty="0">
                <a:latin typeface="Microsoft Sans Serif"/>
                <a:cs typeface="Microsoft Sans Serif"/>
              </a:rPr>
              <a:t>ha</a:t>
            </a:r>
            <a:r>
              <a:rPr sz="750" dirty="0">
                <a:latin typeface="Microsoft Sans Serif"/>
                <a:cs typeface="Microsoft Sans Serif"/>
              </a:rPr>
              <a:t> </a:t>
            </a:r>
            <a:r>
              <a:rPr sz="750" spc="20" dirty="0">
                <a:latin typeface="Microsoft Sans Serif"/>
                <a:cs typeface="Microsoft Sans Serif"/>
              </a:rPr>
              <a:t>llevado </a:t>
            </a:r>
            <a:r>
              <a:rPr sz="750" spc="-185" dirty="0">
                <a:latin typeface="Microsoft Sans Serif"/>
                <a:cs typeface="Microsoft Sans Serif"/>
              </a:rPr>
              <a:t> </a:t>
            </a:r>
            <a:r>
              <a:rPr sz="750" spc="40" dirty="0">
                <a:latin typeface="Microsoft Sans Serif"/>
                <a:cs typeface="Microsoft Sans Serif"/>
              </a:rPr>
              <a:t>tanto </a:t>
            </a:r>
            <a:r>
              <a:rPr sz="750" dirty="0">
                <a:latin typeface="Microsoft Sans Serif"/>
                <a:cs typeface="Microsoft Sans Serif"/>
              </a:rPr>
              <a:t>a </a:t>
            </a:r>
            <a:r>
              <a:rPr sz="750" spc="10" dirty="0">
                <a:latin typeface="Microsoft Sans Serif"/>
                <a:cs typeface="Microsoft Sans Serif"/>
              </a:rPr>
              <a:t>los </a:t>
            </a:r>
            <a:r>
              <a:rPr sz="750" spc="20" dirty="0">
                <a:latin typeface="Microsoft Sans Serif"/>
                <a:cs typeface="Microsoft Sans Serif"/>
              </a:rPr>
              <a:t>fabricantes </a:t>
            </a:r>
            <a:r>
              <a:rPr sz="750" spc="25" dirty="0">
                <a:latin typeface="Microsoft Sans Serif"/>
                <a:cs typeface="Microsoft Sans Serif"/>
              </a:rPr>
              <a:t>de generadores </a:t>
            </a:r>
            <a:r>
              <a:rPr sz="750" spc="30" dirty="0">
                <a:latin typeface="Microsoft Sans Serif"/>
                <a:cs typeface="Microsoft Sans Serif"/>
              </a:rPr>
              <a:t>como </a:t>
            </a:r>
            <a:r>
              <a:rPr sz="750" dirty="0">
                <a:latin typeface="Microsoft Sans Serif"/>
                <a:cs typeface="Microsoft Sans Serif"/>
              </a:rPr>
              <a:t>a </a:t>
            </a:r>
            <a:r>
              <a:rPr sz="750" spc="10" dirty="0">
                <a:latin typeface="Microsoft Sans Serif"/>
                <a:cs typeface="Microsoft Sans Serif"/>
              </a:rPr>
              <a:t>los </a:t>
            </a:r>
            <a:r>
              <a:rPr sz="750" spc="20" dirty="0">
                <a:latin typeface="Microsoft Sans Serif"/>
                <a:cs typeface="Microsoft Sans Serif"/>
              </a:rPr>
              <a:t>estándares </a:t>
            </a:r>
            <a:r>
              <a:rPr sz="750" spc="-55" dirty="0">
                <a:latin typeface="Microsoft Sans Serif"/>
                <a:cs typeface="Microsoft Sans Serif"/>
              </a:rPr>
              <a:t>IEEE </a:t>
            </a:r>
            <a:r>
              <a:rPr sz="750" dirty="0">
                <a:latin typeface="Microsoft Sans Serif"/>
                <a:cs typeface="Microsoft Sans Serif"/>
              </a:rPr>
              <a:t>a </a:t>
            </a:r>
            <a:r>
              <a:rPr sz="750" spc="5" dirty="0">
                <a:latin typeface="Microsoft Sans Serif"/>
                <a:cs typeface="Microsoft Sans Serif"/>
              </a:rPr>
              <a:t> </a:t>
            </a:r>
            <a:r>
              <a:rPr sz="750" spc="30" dirty="0">
                <a:latin typeface="Microsoft Sans Serif"/>
                <a:cs typeface="Microsoft Sans Serif"/>
              </a:rPr>
              <a:t>recomendar </a:t>
            </a:r>
            <a:r>
              <a:rPr sz="750" spc="35" dirty="0">
                <a:latin typeface="Microsoft Sans Serif"/>
                <a:cs typeface="Microsoft Sans Serif"/>
              </a:rPr>
              <a:t>abordar </a:t>
            </a:r>
            <a:r>
              <a:rPr sz="750" spc="10" dirty="0">
                <a:latin typeface="Microsoft Sans Serif"/>
                <a:cs typeface="Microsoft Sans Serif"/>
              </a:rPr>
              <a:t>el </a:t>
            </a:r>
            <a:r>
              <a:rPr sz="750" spc="35" dirty="0">
                <a:latin typeface="Microsoft Sans Serif"/>
                <a:cs typeface="Microsoft Sans Serif"/>
              </a:rPr>
              <a:t>problema </a:t>
            </a:r>
            <a:r>
              <a:rPr sz="750" spc="30" dirty="0">
                <a:latin typeface="Microsoft Sans Serif"/>
                <a:cs typeface="Microsoft Sans Serif"/>
              </a:rPr>
              <a:t>mediante </a:t>
            </a:r>
            <a:r>
              <a:rPr sz="750" spc="15" dirty="0">
                <a:latin typeface="Microsoft Sans Serif"/>
                <a:cs typeface="Microsoft Sans Serif"/>
              </a:rPr>
              <a:t>esquemas </a:t>
            </a:r>
            <a:r>
              <a:rPr sz="750" spc="25" dirty="0">
                <a:latin typeface="Microsoft Sans Serif"/>
                <a:cs typeface="Microsoft Sans Serif"/>
              </a:rPr>
              <a:t>de protección </a:t>
            </a:r>
            <a:r>
              <a:rPr sz="750" spc="30" dirty="0">
                <a:latin typeface="Microsoft Sans Serif"/>
                <a:cs typeface="Microsoft Sans Serif"/>
              </a:rPr>
              <a:t> </a:t>
            </a:r>
            <a:r>
              <a:rPr sz="750" spc="5" dirty="0">
                <a:latin typeface="Microsoft Sans Serif"/>
                <a:cs typeface="Microsoft Sans Serif"/>
              </a:rPr>
              <a:t>específicos. </a:t>
            </a:r>
            <a:r>
              <a:rPr sz="750" spc="-10" dirty="0">
                <a:latin typeface="Microsoft Sans Serif"/>
                <a:cs typeface="Microsoft Sans Serif"/>
              </a:rPr>
              <a:t>Esta </a:t>
            </a:r>
            <a:r>
              <a:rPr sz="750" spc="5" dirty="0">
                <a:latin typeface="Microsoft Sans Serif"/>
                <a:cs typeface="Microsoft Sans Serif"/>
              </a:rPr>
              <a:t>sección </a:t>
            </a:r>
            <a:r>
              <a:rPr sz="750" spc="20" dirty="0">
                <a:latin typeface="Microsoft Sans Serif"/>
                <a:cs typeface="Microsoft Sans Serif"/>
              </a:rPr>
              <a:t>del </a:t>
            </a:r>
            <a:r>
              <a:rPr sz="750" spc="35" dirty="0">
                <a:latin typeface="Microsoft Sans Serif"/>
                <a:cs typeface="Microsoft Sans Serif"/>
              </a:rPr>
              <a:t>tutorial </a:t>
            </a:r>
            <a:r>
              <a:rPr sz="750" spc="15" dirty="0">
                <a:latin typeface="Microsoft Sans Serif"/>
                <a:cs typeface="Microsoft Sans Serif"/>
              </a:rPr>
              <a:t>describe </a:t>
            </a:r>
            <a:r>
              <a:rPr sz="750" spc="30" dirty="0">
                <a:latin typeface="Microsoft Sans Serif"/>
                <a:cs typeface="Microsoft Sans Serif"/>
              </a:rPr>
              <a:t>cómo </a:t>
            </a:r>
            <a:r>
              <a:rPr sz="750" spc="25" dirty="0">
                <a:latin typeface="Microsoft Sans Serif"/>
                <a:cs typeface="Microsoft Sans Serif"/>
              </a:rPr>
              <a:t>responde </a:t>
            </a:r>
            <a:r>
              <a:rPr sz="750" spc="45" dirty="0">
                <a:latin typeface="Microsoft Sans Serif"/>
                <a:cs typeface="Microsoft Sans Serif"/>
              </a:rPr>
              <a:t>un </a:t>
            </a:r>
            <a:r>
              <a:rPr sz="750" spc="50" dirty="0">
                <a:latin typeface="Microsoft Sans Serif"/>
                <a:cs typeface="Microsoft Sans Serif"/>
              </a:rPr>
              <a:t> </a:t>
            </a:r>
            <a:r>
              <a:rPr sz="750" spc="30" dirty="0">
                <a:latin typeface="Microsoft Sans Serif"/>
                <a:cs typeface="Microsoft Sans Serif"/>
              </a:rPr>
              <a:t>generador </a:t>
            </a:r>
            <a:r>
              <a:rPr sz="750" dirty="0">
                <a:latin typeface="Microsoft Sans Serif"/>
                <a:cs typeface="Microsoft Sans Serif"/>
              </a:rPr>
              <a:t>a </a:t>
            </a:r>
            <a:r>
              <a:rPr sz="750" spc="10" dirty="0">
                <a:latin typeface="Microsoft Sans Serif"/>
                <a:cs typeface="Microsoft Sans Serif"/>
              </a:rPr>
              <a:t>la </a:t>
            </a:r>
            <a:r>
              <a:rPr sz="750" spc="15" dirty="0">
                <a:latin typeface="Microsoft Sans Serif"/>
                <a:cs typeface="Microsoft Sans Serif"/>
              </a:rPr>
              <a:t>activación </a:t>
            </a:r>
            <a:r>
              <a:rPr sz="750" spc="30" dirty="0">
                <a:latin typeface="Microsoft Sans Serif"/>
                <a:cs typeface="Microsoft Sans Serif"/>
              </a:rPr>
              <a:t>involuntaria </a:t>
            </a:r>
            <a:r>
              <a:rPr sz="750" spc="5" dirty="0">
                <a:latin typeface="Microsoft Sans Serif"/>
                <a:cs typeface="Microsoft Sans Serif"/>
              </a:rPr>
              <a:t>y </a:t>
            </a:r>
            <a:r>
              <a:rPr sz="750" spc="10" dirty="0">
                <a:latin typeface="Microsoft Sans Serif"/>
                <a:cs typeface="Microsoft Sans Serif"/>
              </a:rPr>
              <a:t>el </a:t>
            </a:r>
            <a:r>
              <a:rPr sz="750" spc="30" dirty="0">
                <a:latin typeface="Microsoft Sans Serif"/>
                <a:cs typeface="Microsoft Sans Serif"/>
              </a:rPr>
              <a:t>daño posterior que </a:t>
            </a:r>
            <a:r>
              <a:rPr sz="750" spc="-5" dirty="0">
                <a:latin typeface="Microsoft Sans Serif"/>
                <a:cs typeface="Microsoft Sans Serif"/>
              </a:rPr>
              <a:t>se </a:t>
            </a:r>
            <a:r>
              <a:rPr sz="750" dirty="0">
                <a:latin typeface="Microsoft Sans Serif"/>
                <a:cs typeface="Microsoft Sans Serif"/>
              </a:rPr>
              <a:t> </a:t>
            </a:r>
            <a:r>
              <a:rPr sz="750" spc="25" dirty="0">
                <a:latin typeface="Microsoft Sans Serif"/>
                <a:cs typeface="Microsoft Sans Serif"/>
              </a:rPr>
              <a:t>produce, seguido de </a:t>
            </a:r>
            <a:r>
              <a:rPr sz="750" spc="30" dirty="0">
                <a:latin typeface="Microsoft Sans Serif"/>
                <a:cs typeface="Microsoft Sans Serif"/>
              </a:rPr>
              <a:t>una </a:t>
            </a:r>
            <a:r>
              <a:rPr sz="750" spc="15" dirty="0">
                <a:latin typeface="Microsoft Sans Serif"/>
                <a:cs typeface="Microsoft Sans Serif"/>
              </a:rPr>
              <a:t>discusión </a:t>
            </a:r>
            <a:r>
              <a:rPr sz="750" spc="25" dirty="0">
                <a:latin typeface="Microsoft Sans Serif"/>
                <a:cs typeface="Microsoft Sans Serif"/>
              </a:rPr>
              <a:t>de </a:t>
            </a:r>
            <a:r>
              <a:rPr sz="750" spc="10" dirty="0">
                <a:latin typeface="Microsoft Sans Serif"/>
                <a:cs typeface="Microsoft Sans Serif"/>
              </a:rPr>
              <a:t>los </a:t>
            </a:r>
            <a:r>
              <a:rPr sz="750" spc="35" dirty="0">
                <a:latin typeface="Microsoft Sans Serif"/>
                <a:cs typeface="Microsoft Sans Serif"/>
              </a:rPr>
              <a:t>métodos </a:t>
            </a:r>
            <a:r>
              <a:rPr sz="750" spc="25" dirty="0">
                <a:latin typeface="Microsoft Sans Serif"/>
                <a:cs typeface="Microsoft Sans Serif"/>
              </a:rPr>
              <a:t>de protección </a:t>
            </a:r>
            <a:r>
              <a:rPr sz="750" spc="20" dirty="0">
                <a:latin typeface="Microsoft Sans Serif"/>
                <a:cs typeface="Microsoft Sans Serif"/>
              </a:rPr>
              <a:t>del </a:t>
            </a:r>
            <a:r>
              <a:rPr sz="750" spc="25" dirty="0">
                <a:latin typeface="Microsoft Sans Serif"/>
                <a:cs typeface="Microsoft Sans Serif"/>
              </a:rPr>
              <a:t> </a:t>
            </a:r>
            <a:r>
              <a:rPr sz="750" spc="30" dirty="0">
                <a:latin typeface="Microsoft Sans Serif"/>
                <a:cs typeface="Microsoft Sans Serif"/>
              </a:rPr>
              <a:t>generador </a:t>
            </a:r>
            <a:r>
              <a:rPr sz="750" spc="20" dirty="0">
                <a:latin typeface="Microsoft Sans Serif"/>
                <a:cs typeface="Microsoft Sans Serif"/>
              </a:rPr>
              <a:t>convencional </a:t>
            </a:r>
            <a:r>
              <a:rPr sz="750" spc="5" dirty="0">
                <a:latin typeface="Microsoft Sans Serif"/>
                <a:cs typeface="Microsoft Sans Serif"/>
              </a:rPr>
              <a:t>y </a:t>
            </a:r>
            <a:r>
              <a:rPr sz="750" spc="15" dirty="0">
                <a:latin typeface="Microsoft Sans Serif"/>
                <a:cs typeface="Microsoft Sans Serif"/>
              </a:rPr>
              <a:t>esquemas </a:t>
            </a:r>
            <a:r>
              <a:rPr sz="750" spc="25" dirty="0">
                <a:latin typeface="Microsoft Sans Serif"/>
                <a:cs typeface="Microsoft Sans Serif"/>
              </a:rPr>
              <a:t>de protección </a:t>
            </a:r>
            <a:r>
              <a:rPr sz="750" spc="15" dirty="0">
                <a:latin typeface="Microsoft Sans Serif"/>
                <a:cs typeface="Microsoft Sans Serif"/>
              </a:rPr>
              <a:t>dedicados </a:t>
            </a:r>
            <a:r>
              <a:rPr sz="750" spc="25" dirty="0">
                <a:latin typeface="Microsoft Sans Serif"/>
                <a:cs typeface="Microsoft Sans Serif"/>
              </a:rPr>
              <a:t>para </a:t>
            </a:r>
            <a:r>
              <a:rPr sz="750" spc="10" dirty="0">
                <a:latin typeface="Microsoft Sans Serif"/>
                <a:cs typeface="Microsoft Sans Serif"/>
              </a:rPr>
              <a:t>la </a:t>
            </a:r>
            <a:r>
              <a:rPr sz="750" spc="15" dirty="0">
                <a:latin typeface="Microsoft Sans Serif"/>
                <a:cs typeface="Microsoft Sans Serif"/>
              </a:rPr>
              <a:t> </a:t>
            </a:r>
            <a:r>
              <a:rPr sz="750" spc="20" dirty="0">
                <a:latin typeface="Microsoft Sans Serif"/>
                <a:cs typeface="Microsoft Sans Serif"/>
              </a:rPr>
              <a:t>detección </a:t>
            </a:r>
            <a:r>
              <a:rPr sz="750" spc="25" dirty="0">
                <a:latin typeface="Microsoft Sans Serif"/>
                <a:cs typeface="Microsoft Sans Serif"/>
              </a:rPr>
              <a:t>de </a:t>
            </a:r>
            <a:r>
              <a:rPr sz="750" spc="15" dirty="0">
                <a:latin typeface="Microsoft Sans Serif"/>
                <a:cs typeface="Microsoft Sans Serif"/>
              </a:rPr>
              <a:t>activación </a:t>
            </a:r>
            <a:r>
              <a:rPr sz="750" spc="30" dirty="0">
                <a:latin typeface="Microsoft Sans Serif"/>
                <a:cs typeface="Microsoft Sans Serif"/>
              </a:rPr>
              <a:t>involuntaria </a:t>
            </a:r>
            <a:r>
              <a:rPr sz="750" spc="5" dirty="0">
                <a:latin typeface="Microsoft Sans Serif"/>
                <a:cs typeface="Microsoft Sans Serif"/>
              </a:rPr>
              <a:t>y </a:t>
            </a:r>
            <a:r>
              <a:rPr sz="750" spc="10" dirty="0">
                <a:latin typeface="Microsoft Sans Serif"/>
                <a:cs typeface="Microsoft Sans Serif"/>
              </a:rPr>
              <a:t>descargas </a:t>
            </a:r>
            <a:r>
              <a:rPr sz="750" spc="25" dirty="0">
                <a:latin typeface="Microsoft Sans Serif"/>
                <a:cs typeface="Microsoft Sans Serif"/>
              </a:rPr>
              <a:t>disruptivas </a:t>
            </a:r>
            <a:r>
              <a:rPr sz="750" spc="20" dirty="0">
                <a:latin typeface="Microsoft Sans Serif"/>
                <a:cs typeface="Microsoft Sans Serif"/>
              </a:rPr>
              <a:t>del </a:t>
            </a:r>
            <a:r>
              <a:rPr sz="750" spc="25" dirty="0">
                <a:latin typeface="Microsoft Sans Serif"/>
                <a:cs typeface="Microsoft Sans Serif"/>
              </a:rPr>
              <a:t> </a:t>
            </a:r>
            <a:r>
              <a:rPr sz="750" spc="45" dirty="0">
                <a:latin typeface="Microsoft Sans Serif"/>
                <a:cs typeface="Microsoft Sans Serif"/>
              </a:rPr>
              <a:t>interruptor</a:t>
            </a:r>
            <a:r>
              <a:rPr sz="750" spc="-5" dirty="0">
                <a:latin typeface="Microsoft Sans Serif"/>
                <a:cs typeface="Microsoft Sans Serif"/>
              </a:rPr>
              <a:t> </a:t>
            </a:r>
            <a:r>
              <a:rPr sz="750" spc="30" dirty="0">
                <a:latin typeface="Microsoft Sans Serif"/>
                <a:cs typeface="Microsoft Sans Serif"/>
              </a:rPr>
              <a:t>abierto</a:t>
            </a:r>
            <a:r>
              <a:rPr sz="750" spc="-5" dirty="0">
                <a:latin typeface="Microsoft Sans Serif"/>
                <a:cs typeface="Microsoft Sans Serif"/>
              </a:rPr>
              <a:t> </a:t>
            </a:r>
            <a:r>
              <a:rPr sz="750" spc="20" dirty="0">
                <a:latin typeface="Microsoft Sans Serif"/>
                <a:cs typeface="Microsoft Sans Serif"/>
              </a:rPr>
              <a:t>del</a:t>
            </a:r>
            <a:r>
              <a:rPr sz="750" spc="-10" dirty="0">
                <a:latin typeface="Microsoft Sans Serif"/>
                <a:cs typeface="Microsoft Sans Serif"/>
              </a:rPr>
              <a:t> </a:t>
            </a:r>
            <a:r>
              <a:rPr sz="750" spc="25" dirty="0">
                <a:latin typeface="Microsoft Sans Serif"/>
                <a:cs typeface="Microsoft Sans Serif"/>
              </a:rPr>
              <a:t>generador.</a:t>
            </a:r>
            <a:endParaRPr sz="750">
              <a:latin typeface="Microsoft Sans Serif"/>
              <a:cs typeface="Microsoft Sans Serif"/>
            </a:endParaRPr>
          </a:p>
        </p:txBody>
      </p:sp>
      <p:sp>
        <p:nvSpPr>
          <p:cNvPr id="218" name="object 218"/>
          <p:cNvSpPr txBox="1"/>
          <p:nvPr/>
        </p:nvSpPr>
        <p:spPr>
          <a:xfrm>
            <a:off x="9100215" y="1716260"/>
            <a:ext cx="7423711" cy="1552989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 marR="5080" indent="153670">
              <a:lnSpc>
                <a:spcPct val="143100"/>
              </a:lnSpc>
              <a:spcBef>
                <a:spcPts val="100"/>
              </a:spcBef>
            </a:pPr>
            <a:r>
              <a:rPr sz="700" spc="-5" dirty="0">
                <a:latin typeface="Microsoft Sans Serif"/>
                <a:cs typeface="Microsoft Sans Serif"/>
              </a:rPr>
              <a:t>Estos </a:t>
            </a:r>
            <a:r>
              <a:rPr sz="700" spc="15" dirty="0">
                <a:latin typeface="Microsoft Sans Serif"/>
                <a:cs typeface="Microsoft Sans Serif"/>
              </a:rPr>
              <a:t>diseños </a:t>
            </a:r>
            <a:r>
              <a:rPr sz="700" spc="20" dirty="0">
                <a:latin typeface="Microsoft Sans Serif"/>
                <a:cs typeface="Microsoft Sans Serif"/>
              </a:rPr>
              <a:t>de </a:t>
            </a:r>
            <a:r>
              <a:rPr sz="700" spc="10" dirty="0">
                <a:latin typeface="Microsoft Sans Serif"/>
                <a:cs typeface="Microsoft Sans Serif"/>
              </a:rPr>
              <a:t>estaciones </a:t>
            </a:r>
            <a:r>
              <a:rPr sz="700" spc="35" dirty="0">
                <a:latin typeface="Microsoft Sans Serif"/>
                <a:cs typeface="Microsoft Sans Serif"/>
              </a:rPr>
              <a:t>brindan </a:t>
            </a:r>
            <a:r>
              <a:rPr sz="700" spc="20" dirty="0">
                <a:latin typeface="Microsoft Sans Serif"/>
                <a:cs typeface="Microsoft Sans Serif"/>
              </a:rPr>
              <a:t>suficiente </a:t>
            </a:r>
            <a:r>
              <a:rPr sz="700" spc="25" dirty="0">
                <a:latin typeface="Microsoft Sans Serif"/>
                <a:cs typeface="Microsoft Sans Serif"/>
              </a:rPr>
              <a:t>flexibilidad para </a:t>
            </a:r>
            <a:r>
              <a:rPr sz="700" spc="40" dirty="0">
                <a:latin typeface="Microsoft Sans Serif"/>
                <a:cs typeface="Microsoft Sans Serif"/>
              </a:rPr>
              <a:t>permitir </a:t>
            </a:r>
            <a:r>
              <a:rPr sz="700" spc="45" dirty="0">
                <a:latin typeface="Microsoft Sans Serif"/>
                <a:cs typeface="Microsoft Sans Serif"/>
              </a:rPr>
              <a:t> </a:t>
            </a:r>
            <a:r>
              <a:rPr sz="700" spc="30" dirty="0">
                <a:latin typeface="Microsoft Sans Serif"/>
                <a:cs typeface="Microsoft Sans Serif"/>
              </a:rPr>
              <a:t>que </a:t>
            </a:r>
            <a:r>
              <a:rPr sz="700" spc="40" dirty="0">
                <a:latin typeface="Microsoft Sans Serif"/>
                <a:cs typeface="Microsoft Sans Serif"/>
              </a:rPr>
              <a:t>un </a:t>
            </a:r>
            <a:r>
              <a:rPr sz="700" spc="15" dirty="0">
                <a:latin typeface="Microsoft Sans Serif"/>
                <a:cs typeface="Microsoft Sans Serif"/>
              </a:rPr>
              <a:t>solo </a:t>
            </a:r>
            <a:r>
              <a:rPr sz="700" spc="30" dirty="0">
                <a:latin typeface="Microsoft Sans Serif"/>
                <a:cs typeface="Microsoft Sans Serif"/>
              </a:rPr>
              <a:t>disyuntor </a:t>
            </a:r>
            <a:r>
              <a:rPr sz="700" spc="20" dirty="0">
                <a:latin typeface="Microsoft Sans Serif"/>
                <a:cs typeface="Microsoft Sans Serif"/>
              </a:rPr>
              <a:t>de </a:t>
            </a:r>
            <a:r>
              <a:rPr sz="700" spc="30" dirty="0">
                <a:latin typeface="Microsoft Sans Serif"/>
                <a:cs typeface="Microsoft Sans Serif"/>
              </a:rPr>
              <a:t>generador </a:t>
            </a:r>
            <a:r>
              <a:rPr sz="700" spc="20" dirty="0">
                <a:latin typeface="Microsoft Sans Serif"/>
                <a:cs typeface="Microsoft Sans Serif"/>
              </a:rPr>
              <a:t>de </a:t>
            </a:r>
            <a:r>
              <a:rPr sz="700" spc="25" dirty="0">
                <a:latin typeface="Microsoft Sans Serif"/>
                <a:cs typeface="Microsoft Sans Serif"/>
              </a:rPr>
              <a:t>alto </a:t>
            </a:r>
            <a:r>
              <a:rPr sz="700" spc="20" dirty="0">
                <a:latin typeface="Microsoft Sans Serif"/>
                <a:cs typeface="Microsoft Sans Serif"/>
              </a:rPr>
              <a:t>voltaje </a:t>
            </a:r>
            <a:r>
              <a:rPr sz="700" spc="-25" dirty="0">
                <a:latin typeface="Microsoft Sans Serif"/>
                <a:cs typeface="Microsoft Sans Serif"/>
              </a:rPr>
              <a:t>(A </a:t>
            </a:r>
            <a:r>
              <a:rPr sz="700" spc="30" dirty="0">
                <a:latin typeface="Microsoft Sans Serif"/>
                <a:cs typeface="Microsoft Sans Serif"/>
              </a:rPr>
              <a:t>o </a:t>
            </a:r>
            <a:r>
              <a:rPr sz="700" spc="-20" dirty="0">
                <a:latin typeface="Microsoft Sans Serif"/>
                <a:cs typeface="Microsoft Sans Serif"/>
              </a:rPr>
              <a:t>B) </a:t>
            </a:r>
            <a:r>
              <a:rPr sz="700" spc="25" dirty="0">
                <a:latin typeface="Microsoft Sans Serif"/>
                <a:cs typeface="Microsoft Sans Serif"/>
              </a:rPr>
              <a:t>quede </a:t>
            </a:r>
            <a:r>
              <a:rPr sz="700" spc="30" dirty="0">
                <a:latin typeface="Microsoft Sans Serif"/>
                <a:cs typeface="Microsoft Sans Serif"/>
              </a:rPr>
              <a:t>fuera </a:t>
            </a:r>
            <a:r>
              <a:rPr sz="700" spc="20" dirty="0">
                <a:latin typeface="Microsoft Sans Serif"/>
                <a:cs typeface="Microsoft Sans Serif"/>
              </a:rPr>
              <a:t>de </a:t>
            </a:r>
            <a:r>
              <a:rPr sz="700" spc="25" dirty="0">
                <a:latin typeface="Microsoft Sans Serif"/>
                <a:cs typeface="Microsoft Sans Serif"/>
              </a:rPr>
              <a:t> </a:t>
            </a:r>
            <a:r>
              <a:rPr sz="700" spc="10" dirty="0">
                <a:latin typeface="Microsoft Sans Serif"/>
                <a:cs typeface="Microsoft Sans Serif"/>
              </a:rPr>
              <a:t>servicio </a:t>
            </a:r>
            <a:r>
              <a:rPr sz="700" spc="15" dirty="0">
                <a:latin typeface="Microsoft Sans Serif"/>
                <a:cs typeface="Microsoft Sans Serif"/>
              </a:rPr>
              <a:t>sin </a:t>
            </a:r>
            <a:r>
              <a:rPr sz="700" spc="35" dirty="0">
                <a:latin typeface="Microsoft Sans Serif"/>
                <a:cs typeface="Microsoft Sans Serif"/>
              </a:rPr>
              <a:t>requerir </a:t>
            </a:r>
            <a:r>
              <a:rPr sz="700" spc="30" dirty="0">
                <a:latin typeface="Microsoft Sans Serif"/>
                <a:cs typeface="Microsoft Sans Serif"/>
              </a:rPr>
              <a:t>también que </a:t>
            </a:r>
            <a:r>
              <a:rPr sz="700" spc="10" dirty="0">
                <a:latin typeface="Microsoft Sans Serif"/>
                <a:cs typeface="Microsoft Sans Serif"/>
              </a:rPr>
              <a:t>la </a:t>
            </a:r>
            <a:r>
              <a:rPr sz="700" spc="30" dirty="0">
                <a:latin typeface="Microsoft Sans Serif"/>
                <a:cs typeface="Microsoft Sans Serif"/>
              </a:rPr>
              <a:t>unidad </a:t>
            </a:r>
            <a:r>
              <a:rPr sz="700" spc="-5" dirty="0">
                <a:latin typeface="Microsoft Sans Serif"/>
                <a:cs typeface="Microsoft Sans Serif"/>
              </a:rPr>
              <a:t>sea </a:t>
            </a:r>
            <a:r>
              <a:rPr sz="700" spc="30" dirty="0">
                <a:latin typeface="Microsoft Sans Serif"/>
                <a:cs typeface="Microsoft Sans Serif"/>
              </a:rPr>
              <a:t>retirada </a:t>
            </a:r>
            <a:r>
              <a:rPr sz="700" spc="20" dirty="0">
                <a:latin typeface="Microsoft Sans Serif"/>
                <a:cs typeface="Microsoft Sans Serif"/>
              </a:rPr>
              <a:t>de </a:t>
            </a:r>
            <a:r>
              <a:rPr sz="700" spc="10" dirty="0">
                <a:latin typeface="Microsoft Sans Serif"/>
                <a:cs typeface="Microsoft Sans Serif"/>
              </a:rPr>
              <a:t>servicio. </a:t>
            </a:r>
            <a:r>
              <a:rPr sz="700" spc="5" dirty="0">
                <a:latin typeface="Microsoft Sans Serif"/>
                <a:cs typeface="Microsoft Sans Serif"/>
              </a:rPr>
              <a:t>Hay </a:t>
            </a:r>
            <a:r>
              <a:rPr sz="700" spc="10" dirty="0">
                <a:latin typeface="Microsoft Sans Serif"/>
                <a:cs typeface="Microsoft Sans Serif"/>
              </a:rPr>
              <a:t> </a:t>
            </a:r>
            <a:r>
              <a:rPr sz="700" spc="35" dirty="0">
                <a:latin typeface="Microsoft Sans Serif"/>
                <a:cs typeface="Microsoft Sans Serif"/>
              </a:rPr>
              <a:t>interruptores</a:t>
            </a:r>
            <a:r>
              <a:rPr sz="700" spc="-5" dirty="0">
                <a:latin typeface="Microsoft Sans Serif"/>
                <a:cs typeface="Microsoft Sans Serif"/>
              </a:rPr>
              <a:t> </a:t>
            </a:r>
            <a:r>
              <a:rPr sz="700" spc="20" dirty="0">
                <a:latin typeface="Microsoft Sans Serif"/>
                <a:cs typeface="Microsoft Sans Serif"/>
              </a:rPr>
              <a:t>de</a:t>
            </a:r>
            <a:r>
              <a:rPr sz="700" spc="-5" dirty="0">
                <a:latin typeface="Microsoft Sans Serif"/>
                <a:cs typeface="Microsoft Sans Serif"/>
              </a:rPr>
              <a:t> </a:t>
            </a:r>
            <a:r>
              <a:rPr sz="700" spc="20" dirty="0">
                <a:latin typeface="Microsoft Sans Serif"/>
                <a:cs typeface="Microsoft Sans Serif"/>
              </a:rPr>
              <a:t>desconexión</a:t>
            </a:r>
            <a:r>
              <a:rPr sz="700" dirty="0">
                <a:latin typeface="Microsoft Sans Serif"/>
                <a:cs typeface="Microsoft Sans Serif"/>
              </a:rPr>
              <a:t> </a:t>
            </a:r>
            <a:r>
              <a:rPr sz="700" spc="20" dirty="0">
                <a:latin typeface="Microsoft Sans Serif"/>
                <a:cs typeface="Microsoft Sans Serif"/>
              </a:rPr>
              <a:t>del</a:t>
            </a:r>
            <a:r>
              <a:rPr sz="700" spc="-5" dirty="0">
                <a:latin typeface="Microsoft Sans Serif"/>
                <a:cs typeface="Microsoft Sans Serif"/>
              </a:rPr>
              <a:t> </a:t>
            </a:r>
            <a:r>
              <a:rPr sz="700" spc="30" dirty="0">
                <a:latin typeface="Microsoft Sans Serif"/>
                <a:cs typeface="Microsoft Sans Serif"/>
              </a:rPr>
              <a:t>disyuntor</a:t>
            </a:r>
            <a:r>
              <a:rPr sz="700" dirty="0">
                <a:latin typeface="Microsoft Sans Serif"/>
                <a:cs typeface="Microsoft Sans Serif"/>
              </a:rPr>
              <a:t> </a:t>
            </a:r>
            <a:r>
              <a:rPr sz="700" spc="15" dirty="0">
                <a:latin typeface="Microsoft Sans Serif"/>
                <a:cs typeface="Microsoft Sans Serif"/>
              </a:rPr>
              <a:t>(no</a:t>
            </a:r>
            <a:r>
              <a:rPr sz="700" spc="-5" dirty="0">
                <a:latin typeface="Microsoft Sans Serif"/>
                <a:cs typeface="Microsoft Sans Serif"/>
              </a:rPr>
              <a:t> </a:t>
            </a:r>
            <a:r>
              <a:rPr sz="700" spc="20" dirty="0">
                <a:latin typeface="Microsoft Sans Serif"/>
                <a:cs typeface="Microsoft Sans Serif"/>
              </a:rPr>
              <a:t>mostrados)</a:t>
            </a:r>
            <a:r>
              <a:rPr sz="700" dirty="0">
                <a:latin typeface="Microsoft Sans Serif"/>
                <a:cs typeface="Microsoft Sans Serif"/>
              </a:rPr>
              <a:t> </a:t>
            </a:r>
            <a:r>
              <a:rPr sz="700" spc="20" dirty="0">
                <a:latin typeface="Microsoft Sans Serif"/>
                <a:cs typeface="Microsoft Sans Serif"/>
              </a:rPr>
              <a:t>disponibles</a:t>
            </a:r>
            <a:r>
              <a:rPr sz="700" spc="-5" dirty="0">
                <a:latin typeface="Microsoft Sans Serif"/>
                <a:cs typeface="Microsoft Sans Serif"/>
              </a:rPr>
              <a:t> </a:t>
            </a:r>
            <a:r>
              <a:rPr sz="700" spc="25" dirty="0">
                <a:latin typeface="Microsoft Sans Serif"/>
                <a:cs typeface="Microsoft Sans Serif"/>
              </a:rPr>
              <a:t>para </a:t>
            </a:r>
            <a:r>
              <a:rPr sz="700" spc="-170" dirty="0">
                <a:latin typeface="Microsoft Sans Serif"/>
                <a:cs typeface="Microsoft Sans Serif"/>
              </a:rPr>
              <a:t> </a:t>
            </a:r>
            <a:r>
              <a:rPr sz="700" spc="15" dirty="0">
                <a:latin typeface="Microsoft Sans Serif"/>
                <a:cs typeface="Microsoft Sans Serif"/>
              </a:rPr>
              <a:t>aislar </a:t>
            </a:r>
            <a:r>
              <a:rPr sz="700" spc="10" dirty="0">
                <a:latin typeface="Microsoft Sans Serif"/>
                <a:cs typeface="Microsoft Sans Serif"/>
              </a:rPr>
              <a:t>el </a:t>
            </a:r>
            <a:r>
              <a:rPr sz="700" spc="30" dirty="0">
                <a:latin typeface="Microsoft Sans Serif"/>
                <a:cs typeface="Microsoft Sans Serif"/>
              </a:rPr>
              <a:t>disyuntor </a:t>
            </a:r>
            <a:r>
              <a:rPr sz="700" spc="25" dirty="0">
                <a:latin typeface="Microsoft Sans Serif"/>
                <a:cs typeface="Microsoft Sans Serif"/>
              </a:rPr>
              <a:t>para </a:t>
            </a:r>
            <a:r>
              <a:rPr sz="700" spc="10" dirty="0">
                <a:latin typeface="Microsoft Sans Serif"/>
                <a:cs typeface="Microsoft Sans Serif"/>
              </a:rPr>
              <a:t>su </a:t>
            </a:r>
            <a:r>
              <a:rPr sz="700" spc="20" dirty="0">
                <a:latin typeface="Microsoft Sans Serif"/>
                <a:cs typeface="Microsoft Sans Serif"/>
              </a:rPr>
              <a:t>reparación. </a:t>
            </a:r>
            <a:r>
              <a:rPr sz="700" spc="-10" dirty="0">
                <a:latin typeface="Microsoft Sans Serif"/>
                <a:cs typeface="Microsoft Sans Serif"/>
              </a:rPr>
              <a:t>Sin </a:t>
            </a:r>
            <a:r>
              <a:rPr sz="700" spc="30" dirty="0">
                <a:latin typeface="Microsoft Sans Serif"/>
                <a:cs typeface="Microsoft Sans Serif"/>
              </a:rPr>
              <a:t>embargo, </a:t>
            </a:r>
            <a:r>
              <a:rPr sz="700" spc="25" dirty="0">
                <a:latin typeface="Microsoft Sans Serif"/>
                <a:cs typeface="Microsoft Sans Serif"/>
              </a:rPr>
              <a:t>cuando </a:t>
            </a:r>
            <a:r>
              <a:rPr sz="700" spc="10" dirty="0">
                <a:latin typeface="Microsoft Sans Serif"/>
                <a:cs typeface="Microsoft Sans Serif"/>
              </a:rPr>
              <a:t>la </a:t>
            </a:r>
            <a:r>
              <a:rPr sz="700" spc="30" dirty="0">
                <a:latin typeface="Microsoft Sans Serif"/>
                <a:cs typeface="Microsoft Sans Serif"/>
              </a:rPr>
              <a:t>unidad </a:t>
            </a:r>
            <a:r>
              <a:rPr sz="700" spc="10" dirty="0">
                <a:latin typeface="Microsoft Sans Serif"/>
                <a:cs typeface="Microsoft Sans Serif"/>
              </a:rPr>
              <a:t>está </a:t>
            </a:r>
            <a:r>
              <a:rPr sz="700" spc="15" dirty="0">
                <a:latin typeface="Microsoft Sans Serif"/>
                <a:cs typeface="Microsoft Sans Serif"/>
              </a:rPr>
              <a:t> </a:t>
            </a:r>
            <a:r>
              <a:rPr sz="700" spc="30" dirty="0">
                <a:latin typeface="Microsoft Sans Serif"/>
                <a:cs typeface="Microsoft Sans Serif"/>
              </a:rPr>
              <a:t>fuera </a:t>
            </a:r>
            <a:r>
              <a:rPr sz="700" spc="20" dirty="0">
                <a:latin typeface="Microsoft Sans Serif"/>
                <a:cs typeface="Microsoft Sans Serif"/>
              </a:rPr>
              <a:t>de </a:t>
            </a:r>
            <a:r>
              <a:rPr sz="700" spc="10" dirty="0">
                <a:latin typeface="Microsoft Sans Serif"/>
                <a:cs typeface="Microsoft Sans Serif"/>
              </a:rPr>
              <a:t>línea, los </a:t>
            </a:r>
            <a:r>
              <a:rPr sz="700" spc="25" dirty="0">
                <a:latin typeface="Microsoft Sans Serif"/>
                <a:cs typeface="Microsoft Sans Serif"/>
              </a:rPr>
              <a:t>disyuntores </a:t>
            </a:r>
            <a:r>
              <a:rPr sz="700" spc="20" dirty="0">
                <a:latin typeface="Microsoft Sans Serif"/>
                <a:cs typeface="Microsoft Sans Serif"/>
              </a:rPr>
              <a:t>del </a:t>
            </a:r>
            <a:r>
              <a:rPr sz="700" spc="30" dirty="0">
                <a:latin typeface="Microsoft Sans Serif"/>
                <a:cs typeface="Microsoft Sans Serif"/>
              </a:rPr>
              <a:t>generador </a:t>
            </a:r>
            <a:r>
              <a:rPr sz="700" spc="-25" dirty="0">
                <a:latin typeface="Microsoft Sans Serif"/>
                <a:cs typeface="Microsoft Sans Serif"/>
              </a:rPr>
              <a:t>(A </a:t>
            </a:r>
            <a:r>
              <a:rPr sz="700" spc="5" dirty="0">
                <a:latin typeface="Microsoft Sans Serif"/>
                <a:cs typeface="Microsoft Sans Serif"/>
              </a:rPr>
              <a:t>y </a:t>
            </a:r>
            <a:r>
              <a:rPr sz="700" spc="-20" dirty="0">
                <a:latin typeface="Microsoft Sans Serif"/>
                <a:cs typeface="Microsoft Sans Serif"/>
              </a:rPr>
              <a:t>B) </a:t>
            </a:r>
            <a:r>
              <a:rPr sz="700" spc="30" dirty="0">
                <a:latin typeface="Microsoft Sans Serif"/>
                <a:cs typeface="Microsoft Sans Serif"/>
              </a:rPr>
              <a:t>generalmente </a:t>
            </a:r>
            <a:r>
              <a:rPr sz="700" spc="-5" dirty="0">
                <a:latin typeface="Microsoft Sans Serif"/>
                <a:cs typeface="Microsoft Sans Serif"/>
              </a:rPr>
              <a:t>se </a:t>
            </a:r>
            <a:r>
              <a:rPr sz="700" dirty="0">
                <a:latin typeface="Microsoft Sans Serif"/>
                <a:cs typeface="Microsoft Sans Serif"/>
              </a:rPr>
              <a:t> </a:t>
            </a:r>
            <a:r>
              <a:rPr sz="700" spc="15" dirty="0">
                <a:latin typeface="Microsoft Sans Serif"/>
                <a:cs typeface="Microsoft Sans Serif"/>
              </a:rPr>
              <a:t>devuelven </a:t>
            </a:r>
            <a:r>
              <a:rPr sz="700" spc="10" dirty="0">
                <a:latin typeface="Microsoft Sans Serif"/>
                <a:cs typeface="Microsoft Sans Serif"/>
              </a:rPr>
              <a:t>al servicio </a:t>
            </a:r>
            <a:r>
              <a:rPr sz="700" spc="30" dirty="0">
                <a:latin typeface="Microsoft Sans Serif"/>
                <a:cs typeface="Microsoft Sans Serif"/>
              </a:rPr>
              <a:t>como </a:t>
            </a:r>
            <a:r>
              <a:rPr sz="700" spc="25" dirty="0">
                <a:latin typeface="Microsoft Sans Serif"/>
                <a:cs typeface="Microsoft Sans Serif"/>
              </a:rPr>
              <a:t>disyuntores </a:t>
            </a:r>
            <a:r>
              <a:rPr sz="700" spc="20" dirty="0">
                <a:latin typeface="Microsoft Sans Serif"/>
                <a:cs typeface="Microsoft Sans Serif"/>
              </a:rPr>
              <a:t>de </a:t>
            </a:r>
            <a:r>
              <a:rPr sz="700" spc="30" dirty="0">
                <a:latin typeface="Microsoft Sans Serif"/>
                <a:cs typeface="Microsoft Sans Serif"/>
              </a:rPr>
              <a:t>barra </a:t>
            </a:r>
            <a:r>
              <a:rPr sz="700" spc="25" dirty="0">
                <a:latin typeface="Microsoft Sans Serif"/>
                <a:cs typeface="Microsoft Sans Serif"/>
              </a:rPr>
              <a:t>para </a:t>
            </a:r>
            <a:r>
              <a:rPr sz="700" spc="30" dirty="0">
                <a:latin typeface="Microsoft Sans Serif"/>
                <a:cs typeface="Microsoft Sans Serif"/>
              </a:rPr>
              <a:t>completar una </a:t>
            </a:r>
            <a:r>
              <a:rPr sz="700" spc="20" dirty="0">
                <a:latin typeface="Microsoft Sans Serif"/>
                <a:cs typeface="Microsoft Sans Serif"/>
              </a:rPr>
              <a:t>fila en </a:t>
            </a:r>
            <a:r>
              <a:rPr sz="700" spc="25" dirty="0">
                <a:latin typeface="Microsoft Sans Serif"/>
                <a:cs typeface="Microsoft Sans Serif"/>
              </a:rPr>
              <a:t> </a:t>
            </a:r>
            <a:r>
              <a:rPr sz="700" spc="30" dirty="0">
                <a:latin typeface="Microsoft Sans Serif"/>
                <a:cs typeface="Microsoft Sans Serif"/>
              </a:rPr>
              <a:t>una </a:t>
            </a:r>
            <a:r>
              <a:rPr sz="700" spc="15" dirty="0">
                <a:latin typeface="Microsoft Sans Serif"/>
                <a:cs typeface="Microsoft Sans Serif"/>
              </a:rPr>
              <a:t>estación </a:t>
            </a:r>
            <a:r>
              <a:rPr sz="700" spc="20" dirty="0">
                <a:latin typeface="Microsoft Sans Serif"/>
                <a:cs typeface="Microsoft Sans Serif"/>
              </a:rPr>
              <a:t>de </a:t>
            </a:r>
            <a:r>
              <a:rPr sz="700" spc="40" dirty="0">
                <a:latin typeface="Microsoft Sans Serif"/>
                <a:cs typeface="Microsoft Sans Serif"/>
              </a:rPr>
              <a:t>interruptor </a:t>
            </a:r>
            <a:r>
              <a:rPr sz="700" spc="5" dirty="0">
                <a:latin typeface="Microsoft Sans Serif"/>
                <a:cs typeface="Microsoft Sans Serif"/>
              </a:rPr>
              <a:t>y </a:t>
            </a:r>
            <a:r>
              <a:rPr sz="700" spc="30" dirty="0">
                <a:latin typeface="Microsoft Sans Serif"/>
                <a:cs typeface="Microsoft Sans Serif"/>
              </a:rPr>
              <a:t>medio o </a:t>
            </a:r>
            <a:r>
              <a:rPr sz="700" spc="25" dirty="0">
                <a:latin typeface="Microsoft Sans Serif"/>
                <a:cs typeface="Microsoft Sans Serif"/>
              </a:rPr>
              <a:t>para </a:t>
            </a:r>
            <a:r>
              <a:rPr sz="700" spc="30" dirty="0">
                <a:latin typeface="Microsoft Sans Serif"/>
                <a:cs typeface="Microsoft Sans Serif"/>
              </a:rPr>
              <a:t>completar una barra </a:t>
            </a:r>
            <a:r>
              <a:rPr sz="700" spc="20" dirty="0">
                <a:latin typeface="Microsoft Sans Serif"/>
                <a:cs typeface="Microsoft Sans Serif"/>
              </a:rPr>
              <a:t>de </a:t>
            </a:r>
            <a:r>
              <a:rPr sz="700" spc="15" dirty="0">
                <a:latin typeface="Microsoft Sans Serif"/>
                <a:cs typeface="Microsoft Sans Serif"/>
              </a:rPr>
              <a:t>anillo. </a:t>
            </a:r>
            <a:r>
              <a:rPr sz="700" spc="20" dirty="0">
                <a:latin typeface="Microsoft Sans Serif"/>
                <a:cs typeface="Microsoft Sans Serif"/>
              </a:rPr>
              <a:t> </a:t>
            </a:r>
            <a:r>
              <a:rPr sz="700" spc="-10" dirty="0">
                <a:latin typeface="Microsoft Sans Serif"/>
                <a:cs typeface="Microsoft Sans Serif"/>
              </a:rPr>
              <a:t>Esta </a:t>
            </a:r>
            <a:r>
              <a:rPr sz="700" spc="15" dirty="0">
                <a:latin typeface="Microsoft Sans Serif"/>
                <a:cs typeface="Microsoft Sans Serif"/>
              </a:rPr>
              <a:t>práctica </a:t>
            </a:r>
            <a:r>
              <a:rPr sz="700" spc="20" dirty="0">
                <a:latin typeface="Microsoft Sans Serif"/>
                <a:cs typeface="Microsoft Sans Serif"/>
              </a:rPr>
              <a:t>da </a:t>
            </a:r>
            <a:r>
              <a:rPr sz="700" spc="30" dirty="0">
                <a:latin typeface="Microsoft Sans Serif"/>
                <a:cs typeface="Microsoft Sans Serif"/>
              </a:rPr>
              <a:t>como </a:t>
            </a:r>
            <a:r>
              <a:rPr sz="700" spc="25" dirty="0">
                <a:latin typeface="Microsoft Sans Serif"/>
                <a:cs typeface="Microsoft Sans Serif"/>
              </a:rPr>
              <a:t>resultado </a:t>
            </a:r>
            <a:r>
              <a:rPr sz="700" spc="40" dirty="0">
                <a:latin typeface="Microsoft Sans Serif"/>
                <a:cs typeface="Microsoft Sans Serif"/>
              </a:rPr>
              <a:t>un </a:t>
            </a:r>
            <a:r>
              <a:rPr sz="700" spc="30" dirty="0">
                <a:latin typeface="Microsoft Sans Serif"/>
                <a:cs typeface="Microsoft Sans Serif"/>
              </a:rPr>
              <a:t>generador que </a:t>
            </a:r>
            <a:r>
              <a:rPr sz="700" spc="10" dirty="0">
                <a:latin typeface="Microsoft Sans Serif"/>
                <a:cs typeface="Microsoft Sans Serif"/>
              </a:rPr>
              <a:t>está </a:t>
            </a:r>
            <a:r>
              <a:rPr sz="700" spc="15" dirty="0">
                <a:latin typeface="Microsoft Sans Serif"/>
                <a:cs typeface="Microsoft Sans Serif"/>
              </a:rPr>
              <a:t>aislado </a:t>
            </a:r>
            <a:r>
              <a:rPr sz="700" spc="20" dirty="0">
                <a:latin typeface="Microsoft Sans Serif"/>
                <a:cs typeface="Microsoft Sans Serif"/>
              </a:rPr>
              <a:t>del </a:t>
            </a:r>
            <a:r>
              <a:rPr sz="700" spc="15" dirty="0">
                <a:latin typeface="Microsoft Sans Serif"/>
                <a:cs typeface="Microsoft Sans Serif"/>
              </a:rPr>
              <a:t>sistema </a:t>
            </a:r>
            <a:r>
              <a:rPr sz="700" spc="20" dirty="0">
                <a:latin typeface="Microsoft Sans Serif"/>
                <a:cs typeface="Microsoft Sans Serif"/>
              </a:rPr>
              <a:t> </a:t>
            </a:r>
            <a:r>
              <a:rPr sz="700" spc="25" dirty="0">
                <a:latin typeface="Microsoft Sans Serif"/>
                <a:cs typeface="Microsoft Sans Serif"/>
              </a:rPr>
              <a:t>únicamente</a:t>
            </a:r>
            <a:r>
              <a:rPr sz="700" spc="20" dirty="0">
                <a:latin typeface="Microsoft Sans Serif"/>
                <a:cs typeface="Microsoft Sans Serif"/>
              </a:rPr>
              <a:t> </a:t>
            </a:r>
            <a:r>
              <a:rPr sz="700" dirty="0">
                <a:latin typeface="Microsoft Sans Serif"/>
                <a:cs typeface="Microsoft Sans Serif"/>
              </a:rPr>
              <a:t>a</a:t>
            </a:r>
            <a:r>
              <a:rPr sz="700" spc="25" dirty="0">
                <a:latin typeface="Microsoft Sans Serif"/>
                <a:cs typeface="Microsoft Sans Serif"/>
              </a:rPr>
              <a:t> </a:t>
            </a:r>
            <a:r>
              <a:rPr sz="700" spc="15" dirty="0">
                <a:latin typeface="Microsoft Sans Serif"/>
                <a:cs typeface="Microsoft Sans Serif"/>
              </a:rPr>
              <a:t>través</a:t>
            </a:r>
            <a:r>
              <a:rPr sz="700" spc="20" dirty="0">
                <a:latin typeface="Microsoft Sans Serif"/>
                <a:cs typeface="Microsoft Sans Serif"/>
              </a:rPr>
              <a:t> de</a:t>
            </a:r>
            <a:r>
              <a:rPr sz="700" spc="25" dirty="0">
                <a:latin typeface="Microsoft Sans Serif"/>
                <a:cs typeface="Microsoft Sans Serif"/>
              </a:rPr>
              <a:t> </a:t>
            </a:r>
            <a:r>
              <a:rPr sz="700" spc="40" dirty="0">
                <a:latin typeface="Microsoft Sans Serif"/>
                <a:cs typeface="Microsoft Sans Serif"/>
              </a:rPr>
              <a:t>un</a:t>
            </a:r>
            <a:r>
              <a:rPr sz="700" spc="25" dirty="0">
                <a:latin typeface="Microsoft Sans Serif"/>
                <a:cs typeface="Microsoft Sans Serif"/>
              </a:rPr>
              <a:t> </a:t>
            </a:r>
            <a:r>
              <a:rPr sz="700" spc="40" dirty="0">
                <a:latin typeface="Microsoft Sans Serif"/>
                <a:cs typeface="Microsoft Sans Serif"/>
              </a:rPr>
              <a:t>interruptor</a:t>
            </a:r>
            <a:r>
              <a:rPr sz="700" spc="20" dirty="0">
                <a:latin typeface="Microsoft Sans Serif"/>
                <a:cs typeface="Microsoft Sans Serif"/>
              </a:rPr>
              <a:t> de</a:t>
            </a:r>
            <a:r>
              <a:rPr sz="700" spc="25" dirty="0">
                <a:latin typeface="Microsoft Sans Serif"/>
                <a:cs typeface="Microsoft Sans Serif"/>
              </a:rPr>
              <a:t> </a:t>
            </a:r>
            <a:r>
              <a:rPr sz="700" spc="20" dirty="0">
                <a:latin typeface="Microsoft Sans Serif"/>
                <a:cs typeface="Microsoft Sans Serif"/>
              </a:rPr>
              <a:t>desconexión de</a:t>
            </a:r>
            <a:r>
              <a:rPr sz="700" spc="25" dirty="0">
                <a:latin typeface="Microsoft Sans Serif"/>
                <a:cs typeface="Microsoft Sans Serif"/>
              </a:rPr>
              <a:t> alto </a:t>
            </a:r>
            <a:r>
              <a:rPr sz="700" spc="20" dirty="0">
                <a:latin typeface="Microsoft Sans Serif"/>
                <a:cs typeface="Microsoft Sans Serif"/>
              </a:rPr>
              <a:t>voltaje </a:t>
            </a:r>
            <a:r>
              <a:rPr sz="700" spc="25" dirty="0">
                <a:latin typeface="Microsoft Sans Serif"/>
                <a:cs typeface="Microsoft Sans Serif"/>
              </a:rPr>
              <a:t> </a:t>
            </a:r>
            <a:r>
              <a:rPr sz="700" spc="30" dirty="0">
                <a:latin typeface="Microsoft Sans Serif"/>
                <a:cs typeface="Microsoft Sans Serif"/>
              </a:rPr>
              <a:t>abierto </a:t>
            </a:r>
            <a:r>
              <a:rPr sz="700" spc="-25" dirty="0">
                <a:latin typeface="Microsoft Sans Serif"/>
                <a:cs typeface="Microsoft Sans Serif"/>
              </a:rPr>
              <a:t>(S1). </a:t>
            </a:r>
            <a:r>
              <a:rPr sz="700" spc="30" dirty="0">
                <a:latin typeface="Microsoft Sans Serif"/>
                <a:cs typeface="Microsoft Sans Serif"/>
              </a:rPr>
              <a:t>Quitar </a:t>
            </a:r>
            <a:r>
              <a:rPr sz="700" dirty="0">
                <a:latin typeface="Microsoft Sans Serif"/>
                <a:cs typeface="Microsoft Sans Serif"/>
              </a:rPr>
              <a:t>las </a:t>
            </a:r>
            <a:r>
              <a:rPr sz="700" spc="15" dirty="0">
                <a:latin typeface="Microsoft Sans Serif"/>
                <a:cs typeface="Microsoft Sans Serif"/>
              </a:rPr>
              <a:t>correas </a:t>
            </a:r>
            <a:r>
              <a:rPr sz="700" spc="20" dirty="0">
                <a:latin typeface="Microsoft Sans Serif"/>
                <a:cs typeface="Microsoft Sans Serif"/>
              </a:rPr>
              <a:t>del </a:t>
            </a:r>
            <a:r>
              <a:rPr sz="700" spc="30" dirty="0">
                <a:latin typeface="Microsoft Sans Serif"/>
                <a:cs typeface="Microsoft Sans Serif"/>
              </a:rPr>
              <a:t>generador </a:t>
            </a:r>
            <a:r>
              <a:rPr sz="700" spc="40" dirty="0">
                <a:latin typeface="Microsoft Sans Serif"/>
                <a:cs typeface="Microsoft Sans Serif"/>
              </a:rPr>
              <a:t>u </a:t>
            </a:r>
            <a:r>
              <a:rPr sz="700" spc="30" dirty="0">
                <a:latin typeface="Microsoft Sans Serif"/>
                <a:cs typeface="Microsoft Sans Serif"/>
              </a:rPr>
              <a:t>otros </a:t>
            </a:r>
            <a:r>
              <a:rPr sz="700" spc="15" dirty="0">
                <a:latin typeface="Microsoft Sans Serif"/>
                <a:cs typeface="Microsoft Sans Serif"/>
              </a:rPr>
              <a:t>dispositivos </a:t>
            </a:r>
            <a:r>
              <a:rPr sz="700" spc="20" dirty="0">
                <a:latin typeface="Microsoft Sans Serif"/>
                <a:cs typeface="Microsoft Sans Serif"/>
              </a:rPr>
              <a:t> </a:t>
            </a:r>
            <a:r>
              <a:rPr sz="700" spc="10" dirty="0">
                <a:latin typeface="Microsoft Sans Serif"/>
                <a:cs typeface="Microsoft Sans Serif"/>
              </a:rPr>
              <a:t>seccionadores </a:t>
            </a:r>
            <a:r>
              <a:rPr sz="700" spc="20" dirty="0">
                <a:latin typeface="Microsoft Sans Serif"/>
                <a:cs typeface="Microsoft Sans Serif"/>
              </a:rPr>
              <a:t>en </a:t>
            </a:r>
            <a:r>
              <a:rPr sz="700" spc="10" dirty="0">
                <a:latin typeface="Microsoft Sans Serif"/>
                <a:cs typeface="Microsoft Sans Serif"/>
              </a:rPr>
              <a:t>el </a:t>
            </a:r>
            <a:r>
              <a:rPr sz="700" spc="20" dirty="0">
                <a:latin typeface="Microsoft Sans Serif"/>
                <a:cs typeface="Microsoft Sans Serif"/>
              </a:rPr>
              <a:t>bus </a:t>
            </a:r>
            <a:r>
              <a:rPr sz="700" spc="10" dirty="0">
                <a:latin typeface="Microsoft Sans Serif"/>
                <a:cs typeface="Microsoft Sans Serif"/>
              </a:rPr>
              <a:t>isofásico </a:t>
            </a:r>
            <a:r>
              <a:rPr sz="700" spc="20" dirty="0">
                <a:latin typeface="Microsoft Sans Serif"/>
                <a:cs typeface="Microsoft Sans Serif"/>
              </a:rPr>
              <a:t>del </a:t>
            </a:r>
            <a:r>
              <a:rPr sz="700" spc="30" dirty="0">
                <a:latin typeface="Microsoft Sans Serif"/>
                <a:cs typeface="Microsoft Sans Serif"/>
              </a:rPr>
              <a:t>generador </a:t>
            </a:r>
            <a:r>
              <a:rPr sz="700" spc="25" dirty="0">
                <a:latin typeface="Microsoft Sans Serif"/>
                <a:cs typeface="Microsoft Sans Serif"/>
              </a:rPr>
              <a:t>puede </a:t>
            </a:r>
            <a:r>
              <a:rPr sz="700" spc="30" dirty="0">
                <a:latin typeface="Microsoft Sans Serif"/>
                <a:cs typeface="Microsoft Sans Serif"/>
              </a:rPr>
              <a:t>proporcionar </a:t>
            </a:r>
            <a:r>
              <a:rPr sz="700" spc="40" dirty="0">
                <a:latin typeface="Microsoft Sans Serif"/>
                <a:cs typeface="Microsoft Sans Serif"/>
              </a:rPr>
              <a:t>un </a:t>
            </a:r>
            <a:r>
              <a:rPr sz="700" spc="45" dirty="0">
                <a:latin typeface="Microsoft Sans Serif"/>
                <a:cs typeface="Microsoft Sans Serif"/>
              </a:rPr>
              <a:t> </a:t>
            </a:r>
            <a:r>
              <a:rPr sz="700" spc="20" dirty="0">
                <a:latin typeface="Microsoft Sans Serif"/>
                <a:cs typeface="Microsoft Sans Serif"/>
              </a:rPr>
              <a:t>aislamiento </a:t>
            </a:r>
            <a:r>
              <a:rPr sz="700" spc="15" dirty="0">
                <a:latin typeface="Microsoft Sans Serif"/>
                <a:cs typeface="Microsoft Sans Serif"/>
              </a:rPr>
              <a:t>adicional </a:t>
            </a:r>
            <a:r>
              <a:rPr sz="700" spc="20" dirty="0">
                <a:latin typeface="Microsoft Sans Serif"/>
                <a:cs typeface="Microsoft Sans Serif"/>
              </a:rPr>
              <a:t>del </a:t>
            </a:r>
            <a:r>
              <a:rPr sz="700" spc="15" dirty="0">
                <a:latin typeface="Microsoft Sans Serif"/>
                <a:cs typeface="Microsoft Sans Serif"/>
              </a:rPr>
              <a:t>sistema </a:t>
            </a:r>
            <a:r>
              <a:rPr sz="700" spc="20" dirty="0">
                <a:latin typeface="Microsoft Sans Serif"/>
                <a:cs typeface="Microsoft Sans Serif"/>
              </a:rPr>
              <a:t>de energía. Generalmente, </a:t>
            </a:r>
            <a:r>
              <a:rPr sz="700" spc="10" dirty="0">
                <a:latin typeface="Microsoft Sans Serif"/>
                <a:cs typeface="Microsoft Sans Serif"/>
              </a:rPr>
              <a:t>estos </a:t>
            </a:r>
            <a:r>
              <a:rPr sz="700" spc="15" dirty="0">
                <a:latin typeface="Microsoft Sans Serif"/>
                <a:cs typeface="Microsoft Sans Serif"/>
              </a:rPr>
              <a:t> dispositivos </a:t>
            </a:r>
            <a:r>
              <a:rPr sz="700" spc="20" dirty="0">
                <a:latin typeface="Microsoft Sans Serif"/>
                <a:cs typeface="Microsoft Sans Serif"/>
              </a:rPr>
              <a:t>de bus </a:t>
            </a:r>
            <a:r>
              <a:rPr sz="700" spc="10" dirty="0">
                <a:latin typeface="Microsoft Sans Serif"/>
                <a:cs typeface="Microsoft Sans Serif"/>
              </a:rPr>
              <a:t>isofásico </a:t>
            </a:r>
            <a:r>
              <a:rPr sz="700" spc="-5" dirty="0">
                <a:latin typeface="Microsoft Sans Serif"/>
                <a:cs typeface="Microsoft Sans Serif"/>
              </a:rPr>
              <a:t>se </a:t>
            </a:r>
            <a:r>
              <a:rPr sz="700" spc="25" dirty="0">
                <a:latin typeface="Microsoft Sans Serif"/>
                <a:cs typeface="Microsoft Sans Serif"/>
              </a:rPr>
              <a:t>abren para </a:t>
            </a:r>
            <a:r>
              <a:rPr sz="700" spc="30" dirty="0">
                <a:latin typeface="Microsoft Sans Serif"/>
                <a:cs typeface="Microsoft Sans Serif"/>
              </a:rPr>
              <a:t>proporcionar </a:t>
            </a:r>
            <a:r>
              <a:rPr sz="700" spc="5" dirty="0">
                <a:latin typeface="Microsoft Sans Serif"/>
                <a:cs typeface="Microsoft Sans Serif"/>
              </a:rPr>
              <a:t>espacios </a:t>
            </a:r>
            <a:r>
              <a:rPr sz="700" spc="20" dirty="0">
                <a:latin typeface="Microsoft Sans Serif"/>
                <a:cs typeface="Microsoft Sans Serif"/>
              </a:rPr>
              <a:t>de </a:t>
            </a:r>
            <a:r>
              <a:rPr sz="700" spc="25" dirty="0">
                <a:latin typeface="Microsoft Sans Serif"/>
                <a:cs typeface="Microsoft Sans Serif"/>
              </a:rPr>
              <a:t> seguridad </a:t>
            </a:r>
            <a:r>
              <a:rPr sz="700" spc="30" dirty="0">
                <a:latin typeface="Microsoft Sans Serif"/>
                <a:cs typeface="Microsoft Sans Serif"/>
              </a:rPr>
              <a:t>o </a:t>
            </a:r>
            <a:r>
              <a:rPr sz="700" spc="20" dirty="0">
                <a:latin typeface="Microsoft Sans Serif"/>
                <a:cs typeface="Microsoft Sans Serif"/>
              </a:rPr>
              <a:t>aislamiento en </a:t>
            </a:r>
            <a:r>
              <a:rPr sz="700" dirty="0">
                <a:latin typeface="Microsoft Sans Serif"/>
                <a:cs typeface="Microsoft Sans Serif"/>
              </a:rPr>
              <a:t>caso </a:t>
            </a:r>
            <a:r>
              <a:rPr sz="700" spc="20" dirty="0">
                <a:latin typeface="Microsoft Sans Serif"/>
                <a:cs typeface="Microsoft Sans Serif"/>
              </a:rPr>
              <a:t>de cortes </a:t>
            </a:r>
            <a:r>
              <a:rPr sz="700" spc="30" dirty="0">
                <a:latin typeface="Microsoft Sans Serif"/>
                <a:cs typeface="Microsoft Sans Serif"/>
              </a:rPr>
              <a:t>prolongados </a:t>
            </a:r>
            <a:r>
              <a:rPr sz="700" spc="20" dirty="0">
                <a:latin typeface="Microsoft Sans Serif"/>
                <a:cs typeface="Microsoft Sans Serif"/>
              </a:rPr>
              <a:t>de </a:t>
            </a:r>
            <a:r>
              <a:rPr sz="700" spc="10" dirty="0">
                <a:latin typeface="Microsoft Sans Serif"/>
                <a:cs typeface="Microsoft Sans Serif"/>
              </a:rPr>
              <a:t>la </a:t>
            </a:r>
            <a:r>
              <a:rPr sz="700" spc="25" dirty="0">
                <a:latin typeface="Microsoft Sans Serif"/>
                <a:cs typeface="Microsoft Sans Serif"/>
              </a:rPr>
              <a:t>unidad. </a:t>
            </a:r>
            <a:r>
              <a:rPr sz="700" spc="-20" dirty="0">
                <a:latin typeface="Microsoft Sans Serif"/>
                <a:cs typeface="Microsoft Sans Serif"/>
              </a:rPr>
              <a:t>En </a:t>
            </a:r>
            <a:r>
              <a:rPr sz="700" spc="-15" dirty="0">
                <a:latin typeface="Microsoft Sans Serif"/>
                <a:cs typeface="Microsoft Sans Serif"/>
              </a:rPr>
              <a:t> </a:t>
            </a:r>
            <a:r>
              <a:rPr sz="700" spc="25" dirty="0">
                <a:latin typeface="Microsoft Sans Serif"/>
                <a:cs typeface="Microsoft Sans Serif"/>
              </a:rPr>
              <a:t>muchos</a:t>
            </a:r>
            <a:r>
              <a:rPr sz="700" spc="-5" dirty="0">
                <a:latin typeface="Microsoft Sans Serif"/>
                <a:cs typeface="Microsoft Sans Serif"/>
              </a:rPr>
              <a:t> casos,</a:t>
            </a:r>
            <a:r>
              <a:rPr sz="700" dirty="0">
                <a:latin typeface="Microsoft Sans Serif"/>
                <a:cs typeface="Microsoft Sans Serif"/>
              </a:rPr>
              <a:t> </a:t>
            </a:r>
            <a:r>
              <a:rPr sz="700" spc="10" dirty="0">
                <a:latin typeface="Microsoft Sans Serif"/>
                <a:cs typeface="Microsoft Sans Serif"/>
              </a:rPr>
              <a:t>el</a:t>
            </a:r>
            <a:r>
              <a:rPr sz="700" spc="-5" dirty="0">
                <a:latin typeface="Microsoft Sans Serif"/>
                <a:cs typeface="Microsoft Sans Serif"/>
              </a:rPr>
              <a:t> </a:t>
            </a:r>
            <a:r>
              <a:rPr sz="700" spc="40" dirty="0">
                <a:latin typeface="Microsoft Sans Serif"/>
                <a:cs typeface="Microsoft Sans Serif"/>
              </a:rPr>
              <a:t>interruptor</a:t>
            </a:r>
            <a:r>
              <a:rPr sz="700" dirty="0">
                <a:latin typeface="Microsoft Sans Serif"/>
                <a:cs typeface="Microsoft Sans Serif"/>
              </a:rPr>
              <a:t> </a:t>
            </a:r>
            <a:r>
              <a:rPr sz="700" spc="20" dirty="0">
                <a:latin typeface="Microsoft Sans Serif"/>
                <a:cs typeface="Microsoft Sans Serif"/>
              </a:rPr>
              <a:t>de</a:t>
            </a:r>
            <a:r>
              <a:rPr sz="700" dirty="0">
                <a:latin typeface="Microsoft Sans Serif"/>
                <a:cs typeface="Microsoft Sans Serif"/>
              </a:rPr>
              <a:t> </a:t>
            </a:r>
            <a:r>
              <a:rPr sz="700" spc="20" dirty="0">
                <a:latin typeface="Microsoft Sans Serif"/>
                <a:cs typeface="Microsoft Sans Serif"/>
              </a:rPr>
              <a:t>desconexión</a:t>
            </a:r>
            <a:r>
              <a:rPr sz="700" spc="-5" dirty="0">
                <a:latin typeface="Microsoft Sans Serif"/>
                <a:cs typeface="Microsoft Sans Serif"/>
              </a:rPr>
              <a:t> </a:t>
            </a:r>
            <a:r>
              <a:rPr sz="700" spc="20" dirty="0">
                <a:latin typeface="Microsoft Sans Serif"/>
                <a:cs typeface="Microsoft Sans Serif"/>
              </a:rPr>
              <a:t>de</a:t>
            </a:r>
            <a:r>
              <a:rPr sz="700" dirty="0">
                <a:latin typeface="Microsoft Sans Serif"/>
                <a:cs typeface="Microsoft Sans Serif"/>
              </a:rPr>
              <a:t> </a:t>
            </a:r>
            <a:r>
              <a:rPr sz="700" spc="25" dirty="0">
                <a:latin typeface="Microsoft Sans Serif"/>
                <a:cs typeface="Microsoft Sans Serif"/>
              </a:rPr>
              <a:t>alto</a:t>
            </a:r>
            <a:r>
              <a:rPr sz="700" spc="-5" dirty="0">
                <a:latin typeface="Microsoft Sans Serif"/>
                <a:cs typeface="Microsoft Sans Serif"/>
              </a:rPr>
              <a:t> </a:t>
            </a:r>
            <a:r>
              <a:rPr sz="700" spc="20" dirty="0">
                <a:latin typeface="Microsoft Sans Serif"/>
                <a:cs typeface="Microsoft Sans Serif"/>
              </a:rPr>
              <a:t>voltaje</a:t>
            </a:r>
            <a:r>
              <a:rPr sz="700" dirty="0">
                <a:latin typeface="Microsoft Sans Serif"/>
                <a:cs typeface="Microsoft Sans Serif"/>
              </a:rPr>
              <a:t> </a:t>
            </a:r>
            <a:r>
              <a:rPr sz="700" spc="-30" dirty="0">
                <a:latin typeface="Microsoft Sans Serif"/>
                <a:cs typeface="Microsoft Sans Serif"/>
              </a:rPr>
              <a:t>(S1)</a:t>
            </a:r>
            <a:r>
              <a:rPr sz="700" dirty="0">
                <a:latin typeface="Microsoft Sans Serif"/>
                <a:cs typeface="Microsoft Sans Serif"/>
              </a:rPr>
              <a:t> </a:t>
            </a:r>
            <a:r>
              <a:rPr sz="700" spc="30" dirty="0">
                <a:latin typeface="Microsoft Sans Serif"/>
                <a:cs typeface="Microsoft Sans Serif"/>
              </a:rPr>
              <a:t>proporciona </a:t>
            </a:r>
            <a:r>
              <a:rPr sz="700" spc="-170" dirty="0">
                <a:latin typeface="Microsoft Sans Serif"/>
                <a:cs typeface="Microsoft Sans Serif"/>
              </a:rPr>
              <a:t> </a:t>
            </a:r>
            <a:r>
              <a:rPr sz="700" spc="10" dirty="0">
                <a:latin typeface="Microsoft Sans Serif"/>
                <a:cs typeface="Microsoft Sans Serif"/>
              </a:rPr>
              <a:t>el </a:t>
            </a:r>
            <a:r>
              <a:rPr sz="700" spc="25" dirty="0">
                <a:latin typeface="Microsoft Sans Serif"/>
                <a:cs typeface="Microsoft Sans Serif"/>
              </a:rPr>
              <a:t>único </a:t>
            </a:r>
            <a:r>
              <a:rPr sz="700" spc="20" dirty="0">
                <a:latin typeface="Microsoft Sans Serif"/>
                <a:cs typeface="Microsoft Sans Serif"/>
              </a:rPr>
              <a:t>aislamiento </a:t>
            </a:r>
            <a:r>
              <a:rPr sz="700" spc="30" dirty="0">
                <a:latin typeface="Microsoft Sans Serif"/>
                <a:cs typeface="Microsoft Sans Serif"/>
              </a:rPr>
              <a:t>entre </a:t>
            </a:r>
            <a:r>
              <a:rPr sz="700" spc="10" dirty="0">
                <a:latin typeface="Microsoft Sans Serif"/>
                <a:cs typeface="Microsoft Sans Serif"/>
              </a:rPr>
              <a:t>el </a:t>
            </a:r>
            <a:r>
              <a:rPr sz="700" spc="30" dirty="0">
                <a:latin typeface="Microsoft Sans Serif"/>
                <a:cs typeface="Microsoft Sans Serif"/>
              </a:rPr>
              <a:t>generador </a:t>
            </a:r>
            <a:r>
              <a:rPr sz="700" spc="5" dirty="0">
                <a:latin typeface="Microsoft Sans Serif"/>
                <a:cs typeface="Microsoft Sans Serif"/>
              </a:rPr>
              <a:t>y </a:t>
            </a:r>
            <a:r>
              <a:rPr sz="700" spc="10" dirty="0">
                <a:latin typeface="Microsoft Sans Serif"/>
                <a:cs typeface="Microsoft Sans Serif"/>
              </a:rPr>
              <a:t>el </a:t>
            </a:r>
            <a:r>
              <a:rPr sz="700" spc="15" dirty="0">
                <a:latin typeface="Microsoft Sans Serif"/>
                <a:cs typeface="Microsoft Sans Serif"/>
              </a:rPr>
              <a:t>sistema. </a:t>
            </a:r>
            <a:r>
              <a:rPr sz="700" spc="20" dirty="0">
                <a:latin typeface="Microsoft Sans Serif"/>
                <a:cs typeface="Microsoft Sans Serif"/>
              </a:rPr>
              <a:t>Incluso con </a:t>
            </a:r>
            <a:r>
              <a:rPr sz="700" spc="25" dirty="0">
                <a:latin typeface="Microsoft Sans Serif"/>
                <a:cs typeface="Microsoft Sans Serif"/>
              </a:rPr>
              <a:t> </a:t>
            </a:r>
            <a:r>
              <a:rPr sz="700" spc="20" dirty="0">
                <a:latin typeface="Microsoft Sans Serif"/>
                <a:cs typeface="Microsoft Sans Serif"/>
              </a:rPr>
              <a:t>enclavamientos </a:t>
            </a:r>
            <a:r>
              <a:rPr sz="700" spc="15" dirty="0">
                <a:latin typeface="Microsoft Sans Serif"/>
                <a:cs typeface="Microsoft Sans Serif"/>
              </a:rPr>
              <a:t>extensos </a:t>
            </a:r>
            <a:r>
              <a:rPr sz="700" spc="30" dirty="0">
                <a:latin typeface="Microsoft Sans Serif"/>
                <a:cs typeface="Microsoft Sans Serif"/>
              </a:rPr>
              <a:t>entre </a:t>
            </a:r>
            <a:r>
              <a:rPr sz="700" spc="10" dirty="0">
                <a:latin typeface="Microsoft Sans Serif"/>
                <a:cs typeface="Microsoft Sans Serif"/>
              </a:rPr>
              <a:t>los </a:t>
            </a:r>
            <a:r>
              <a:rPr sz="700" spc="25" dirty="0">
                <a:latin typeface="Microsoft Sans Serif"/>
                <a:cs typeface="Microsoft Sans Serif"/>
              </a:rPr>
              <a:t>disyuntores </a:t>
            </a:r>
            <a:r>
              <a:rPr sz="700" spc="20" dirty="0">
                <a:latin typeface="Microsoft Sans Serif"/>
                <a:cs typeface="Microsoft Sans Serif"/>
              </a:rPr>
              <a:t>del </a:t>
            </a:r>
            <a:r>
              <a:rPr sz="700" spc="30" dirty="0">
                <a:latin typeface="Microsoft Sans Serif"/>
                <a:cs typeface="Microsoft Sans Serif"/>
              </a:rPr>
              <a:t>generador </a:t>
            </a:r>
            <a:r>
              <a:rPr sz="700" spc="-25" dirty="0">
                <a:latin typeface="Microsoft Sans Serif"/>
                <a:cs typeface="Microsoft Sans Serif"/>
              </a:rPr>
              <a:t>(A </a:t>
            </a:r>
            <a:r>
              <a:rPr sz="700" spc="5" dirty="0">
                <a:latin typeface="Microsoft Sans Serif"/>
                <a:cs typeface="Microsoft Sans Serif"/>
              </a:rPr>
              <a:t>y </a:t>
            </a:r>
            <a:r>
              <a:rPr sz="700" spc="-20" dirty="0">
                <a:latin typeface="Microsoft Sans Serif"/>
                <a:cs typeface="Microsoft Sans Serif"/>
              </a:rPr>
              <a:t>B) </a:t>
            </a:r>
            <a:r>
              <a:rPr sz="700" spc="5" dirty="0">
                <a:latin typeface="Microsoft Sans Serif"/>
                <a:cs typeface="Microsoft Sans Serif"/>
              </a:rPr>
              <a:t>y </a:t>
            </a:r>
            <a:r>
              <a:rPr sz="700" spc="10" dirty="0">
                <a:latin typeface="Microsoft Sans Serif"/>
                <a:cs typeface="Microsoft Sans Serif"/>
              </a:rPr>
              <a:t>el </a:t>
            </a:r>
            <a:r>
              <a:rPr sz="700" spc="15" dirty="0">
                <a:latin typeface="Microsoft Sans Serif"/>
                <a:cs typeface="Microsoft Sans Serif"/>
              </a:rPr>
              <a:t> </a:t>
            </a:r>
            <a:r>
              <a:rPr sz="700" spc="40" dirty="0">
                <a:latin typeface="Microsoft Sans Serif"/>
                <a:cs typeface="Microsoft Sans Serif"/>
              </a:rPr>
              <a:t>interruptor </a:t>
            </a:r>
            <a:r>
              <a:rPr sz="700" spc="20" dirty="0">
                <a:latin typeface="Microsoft Sans Serif"/>
                <a:cs typeface="Microsoft Sans Serif"/>
              </a:rPr>
              <a:t>de desconexión </a:t>
            </a:r>
            <a:r>
              <a:rPr sz="700" spc="-30" dirty="0">
                <a:latin typeface="Microsoft Sans Serif"/>
                <a:cs typeface="Microsoft Sans Serif"/>
              </a:rPr>
              <a:t>(S1) </a:t>
            </a:r>
            <a:r>
              <a:rPr sz="700" spc="25" dirty="0">
                <a:latin typeface="Microsoft Sans Serif"/>
                <a:cs typeface="Microsoft Sans Serif"/>
              </a:rPr>
              <a:t>para </a:t>
            </a:r>
            <a:r>
              <a:rPr sz="700" spc="20" dirty="0">
                <a:latin typeface="Microsoft Sans Serif"/>
                <a:cs typeface="Microsoft Sans Serif"/>
              </a:rPr>
              <a:t>evitar </a:t>
            </a:r>
            <a:r>
              <a:rPr sz="700" spc="10" dirty="0">
                <a:latin typeface="Microsoft Sans Serif"/>
                <a:cs typeface="Microsoft Sans Serif"/>
              </a:rPr>
              <a:t>el </a:t>
            </a:r>
            <a:r>
              <a:rPr sz="700" spc="20" dirty="0">
                <a:latin typeface="Microsoft Sans Serif"/>
                <a:cs typeface="Microsoft Sans Serif"/>
              </a:rPr>
              <a:t>cierre </a:t>
            </a:r>
            <a:r>
              <a:rPr sz="700" spc="15" dirty="0">
                <a:latin typeface="Microsoft Sans Serif"/>
                <a:cs typeface="Microsoft Sans Serif"/>
              </a:rPr>
              <a:t>accidental </a:t>
            </a:r>
            <a:r>
              <a:rPr sz="700" spc="20" dirty="0">
                <a:latin typeface="Microsoft Sans Serif"/>
                <a:cs typeface="Microsoft Sans Serif"/>
              </a:rPr>
              <a:t>del </a:t>
            </a:r>
            <a:r>
              <a:rPr sz="700" spc="25" dirty="0">
                <a:latin typeface="Microsoft Sans Serif"/>
                <a:cs typeface="Microsoft Sans Serif"/>
              </a:rPr>
              <a:t> </a:t>
            </a:r>
            <a:r>
              <a:rPr sz="700" spc="35" dirty="0">
                <a:latin typeface="Microsoft Sans Serif"/>
                <a:cs typeface="Microsoft Sans Serif"/>
              </a:rPr>
              <a:t>interruptor, </a:t>
            </a:r>
            <a:r>
              <a:rPr sz="700" spc="-5" dirty="0">
                <a:latin typeface="Microsoft Sans Serif"/>
                <a:cs typeface="Microsoft Sans Serif"/>
              </a:rPr>
              <a:t>se </a:t>
            </a:r>
            <a:r>
              <a:rPr sz="700" spc="20" dirty="0">
                <a:latin typeface="Microsoft Sans Serif"/>
                <a:cs typeface="Microsoft Sans Serif"/>
              </a:rPr>
              <a:t>ha </a:t>
            </a:r>
            <a:r>
              <a:rPr sz="700" spc="30" dirty="0">
                <a:latin typeface="Microsoft Sans Serif"/>
                <a:cs typeface="Microsoft Sans Serif"/>
              </a:rPr>
              <a:t>registrado </a:t>
            </a:r>
            <a:r>
              <a:rPr sz="700" spc="40" dirty="0">
                <a:latin typeface="Microsoft Sans Serif"/>
                <a:cs typeface="Microsoft Sans Serif"/>
              </a:rPr>
              <a:t>un número </a:t>
            </a:r>
            <a:r>
              <a:rPr sz="700" spc="20" dirty="0">
                <a:latin typeface="Microsoft Sans Serif"/>
                <a:cs typeface="Microsoft Sans Serif"/>
              </a:rPr>
              <a:t>significativo de </a:t>
            </a:r>
            <a:r>
              <a:rPr sz="700" spc="-5" dirty="0">
                <a:latin typeface="Microsoft Sans Serif"/>
                <a:cs typeface="Microsoft Sans Serif"/>
              </a:rPr>
              <a:t>casos </a:t>
            </a:r>
            <a:r>
              <a:rPr sz="700" spc="20" dirty="0">
                <a:latin typeface="Microsoft Sans Serif"/>
                <a:cs typeface="Microsoft Sans Serif"/>
              </a:rPr>
              <a:t>de unidades </a:t>
            </a:r>
            <a:r>
              <a:rPr sz="700" spc="25" dirty="0">
                <a:latin typeface="Microsoft Sans Serif"/>
                <a:cs typeface="Microsoft Sans Serif"/>
              </a:rPr>
              <a:t> </a:t>
            </a:r>
            <a:r>
              <a:rPr sz="700" spc="30" dirty="0">
                <a:latin typeface="Microsoft Sans Serif"/>
                <a:cs typeface="Microsoft Sans Serif"/>
              </a:rPr>
              <a:t>fuera </a:t>
            </a:r>
            <a:r>
              <a:rPr sz="700" spc="20" dirty="0">
                <a:latin typeface="Microsoft Sans Serif"/>
                <a:cs typeface="Microsoft Sans Serif"/>
              </a:rPr>
              <a:t>de </a:t>
            </a:r>
            <a:r>
              <a:rPr sz="700" spc="15" dirty="0">
                <a:latin typeface="Microsoft Sans Serif"/>
                <a:cs typeface="Microsoft Sans Serif"/>
              </a:rPr>
              <a:t>línea energizadas </a:t>
            </a:r>
            <a:r>
              <a:rPr sz="700" spc="30" dirty="0">
                <a:latin typeface="Microsoft Sans Serif"/>
                <a:cs typeface="Microsoft Sans Serif"/>
              </a:rPr>
              <a:t>inadvertidamente </a:t>
            </a:r>
            <a:r>
              <a:rPr sz="700" dirty="0">
                <a:latin typeface="Microsoft Sans Serif"/>
                <a:cs typeface="Microsoft Sans Serif"/>
              </a:rPr>
              <a:t>a </a:t>
            </a:r>
            <a:r>
              <a:rPr sz="700" spc="15" dirty="0">
                <a:latin typeface="Microsoft Sans Serif"/>
                <a:cs typeface="Microsoft Sans Serif"/>
              </a:rPr>
              <a:t>través </a:t>
            </a:r>
            <a:r>
              <a:rPr sz="700" spc="20" dirty="0">
                <a:latin typeface="Microsoft Sans Serif"/>
                <a:cs typeface="Microsoft Sans Serif"/>
              </a:rPr>
              <a:t>de </a:t>
            </a:r>
            <a:r>
              <a:rPr sz="700" spc="10" dirty="0">
                <a:latin typeface="Microsoft Sans Serif"/>
                <a:cs typeface="Microsoft Sans Serif"/>
              </a:rPr>
              <a:t>este </a:t>
            </a:r>
            <a:r>
              <a:rPr sz="700" spc="40" dirty="0">
                <a:latin typeface="Microsoft Sans Serif"/>
                <a:cs typeface="Microsoft Sans Serif"/>
              </a:rPr>
              <a:t>interruptor </a:t>
            </a:r>
            <a:r>
              <a:rPr sz="700" spc="20" dirty="0">
                <a:latin typeface="Microsoft Sans Serif"/>
                <a:cs typeface="Microsoft Sans Serif"/>
              </a:rPr>
              <a:t>de </a:t>
            </a:r>
            <a:r>
              <a:rPr sz="700" spc="-175" dirty="0">
                <a:latin typeface="Microsoft Sans Serif"/>
                <a:cs typeface="Microsoft Sans Serif"/>
              </a:rPr>
              <a:t> </a:t>
            </a:r>
            <a:r>
              <a:rPr sz="700" spc="15" dirty="0">
                <a:latin typeface="Microsoft Sans Serif"/>
                <a:cs typeface="Microsoft Sans Serif"/>
              </a:rPr>
              <a:t>desconexión.</a:t>
            </a:r>
            <a:r>
              <a:rPr sz="700" dirty="0">
                <a:latin typeface="Microsoft Sans Serif"/>
                <a:cs typeface="Microsoft Sans Serif"/>
              </a:rPr>
              <a:t> </a:t>
            </a:r>
            <a:r>
              <a:rPr sz="700" spc="-10" dirty="0">
                <a:latin typeface="Microsoft Sans Serif"/>
                <a:cs typeface="Microsoft Sans Serif"/>
              </a:rPr>
              <a:t>La</a:t>
            </a:r>
            <a:r>
              <a:rPr sz="700" spc="5" dirty="0">
                <a:latin typeface="Microsoft Sans Serif"/>
                <a:cs typeface="Microsoft Sans Serif"/>
              </a:rPr>
              <a:t> </a:t>
            </a:r>
            <a:r>
              <a:rPr sz="700" spc="20" dirty="0">
                <a:latin typeface="Microsoft Sans Serif"/>
                <a:cs typeface="Microsoft Sans Serif"/>
              </a:rPr>
              <a:t>posibilidad</a:t>
            </a:r>
            <a:r>
              <a:rPr sz="700" dirty="0">
                <a:latin typeface="Microsoft Sans Serif"/>
                <a:cs typeface="Microsoft Sans Serif"/>
              </a:rPr>
              <a:t> </a:t>
            </a:r>
            <a:r>
              <a:rPr sz="700" spc="20" dirty="0">
                <a:latin typeface="Microsoft Sans Serif"/>
                <a:cs typeface="Microsoft Sans Serif"/>
              </a:rPr>
              <a:t>de</a:t>
            </a:r>
            <a:r>
              <a:rPr sz="700" spc="5" dirty="0">
                <a:latin typeface="Microsoft Sans Serif"/>
                <a:cs typeface="Microsoft Sans Serif"/>
              </a:rPr>
              <a:t> </a:t>
            </a:r>
            <a:r>
              <a:rPr sz="700" spc="30" dirty="0">
                <a:latin typeface="Microsoft Sans Serif"/>
                <a:cs typeface="Microsoft Sans Serif"/>
              </a:rPr>
              <a:t>que</a:t>
            </a:r>
            <a:r>
              <a:rPr sz="700" dirty="0">
                <a:latin typeface="Microsoft Sans Serif"/>
                <a:cs typeface="Microsoft Sans Serif"/>
              </a:rPr>
              <a:t> </a:t>
            </a:r>
            <a:r>
              <a:rPr sz="700" spc="30" dirty="0">
                <a:latin typeface="Microsoft Sans Serif"/>
                <a:cs typeface="Microsoft Sans Serif"/>
              </a:rPr>
              <a:t>parte</a:t>
            </a:r>
            <a:r>
              <a:rPr sz="700" spc="5" dirty="0">
                <a:latin typeface="Microsoft Sans Serif"/>
                <a:cs typeface="Microsoft Sans Serif"/>
              </a:rPr>
              <a:t> </a:t>
            </a:r>
            <a:r>
              <a:rPr sz="700" spc="30" dirty="0">
                <a:latin typeface="Microsoft Sans Serif"/>
                <a:cs typeface="Microsoft Sans Serif"/>
              </a:rPr>
              <a:t>o</a:t>
            </a:r>
            <a:r>
              <a:rPr sz="700" dirty="0">
                <a:latin typeface="Microsoft Sans Serif"/>
                <a:cs typeface="Microsoft Sans Serif"/>
              </a:rPr>
              <a:t> </a:t>
            </a:r>
            <a:r>
              <a:rPr sz="700" spc="30" dirty="0">
                <a:latin typeface="Microsoft Sans Serif"/>
                <a:cs typeface="Microsoft Sans Serif"/>
              </a:rPr>
              <a:t>toda</a:t>
            </a:r>
            <a:r>
              <a:rPr sz="700" spc="5" dirty="0">
                <a:latin typeface="Microsoft Sans Serif"/>
                <a:cs typeface="Microsoft Sans Serif"/>
              </a:rPr>
              <a:t> </a:t>
            </a:r>
            <a:r>
              <a:rPr sz="700" spc="10" dirty="0">
                <a:latin typeface="Microsoft Sans Serif"/>
                <a:cs typeface="Microsoft Sans Serif"/>
              </a:rPr>
              <a:t>la</a:t>
            </a:r>
            <a:r>
              <a:rPr sz="700" dirty="0">
                <a:latin typeface="Microsoft Sans Serif"/>
                <a:cs typeface="Microsoft Sans Serif"/>
              </a:rPr>
              <a:t> </a:t>
            </a:r>
            <a:r>
              <a:rPr sz="700" spc="25" dirty="0">
                <a:latin typeface="Microsoft Sans Serif"/>
                <a:cs typeface="Microsoft Sans Serif"/>
              </a:rPr>
              <a:t>protección</a:t>
            </a:r>
            <a:r>
              <a:rPr sz="700" spc="5" dirty="0">
                <a:latin typeface="Microsoft Sans Serif"/>
                <a:cs typeface="Microsoft Sans Serif"/>
              </a:rPr>
              <a:t> </a:t>
            </a:r>
            <a:r>
              <a:rPr sz="700" spc="20" dirty="0">
                <a:latin typeface="Microsoft Sans Serif"/>
                <a:cs typeface="Microsoft Sans Serif"/>
              </a:rPr>
              <a:t>del</a:t>
            </a:r>
            <a:r>
              <a:rPr sz="700" dirty="0">
                <a:latin typeface="Microsoft Sans Serif"/>
                <a:cs typeface="Microsoft Sans Serif"/>
              </a:rPr>
              <a:t> </a:t>
            </a:r>
            <a:r>
              <a:rPr sz="700" spc="25" dirty="0">
                <a:latin typeface="Microsoft Sans Serif"/>
                <a:cs typeface="Microsoft Sans Serif"/>
              </a:rPr>
              <a:t>generador, </a:t>
            </a:r>
            <a:r>
              <a:rPr sz="700" spc="-170" dirty="0">
                <a:latin typeface="Microsoft Sans Serif"/>
                <a:cs typeface="Microsoft Sans Serif"/>
              </a:rPr>
              <a:t> </a:t>
            </a:r>
            <a:r>
              <a:rPr sz="700" spc="20" dirty="0">
                <a:latin typeface="Microsoft Sans Serif"/>
                <a:cs typeface="Microsoft Sans Serif"/>
              </a:rPr>
              <a:t>deliberada</a:t>
            </a:r>
            <a:r>
              <a:rPr sz="700" spc="-5" dirty="0">
                <a:latin typeface="Microsoft Sans Serif"/>
                <a:cs typeface="Microsoft Sans Serif"/>
              </a:rPr>
              <a:t> </a:t>
            </a:r>
            <a:r>
              <a:rPr sz="700" spc="30" dirty="0">
                <a:latin typeface="Microsoft Sans Serif"/>
                <a:cs typeface="Microsoft Sans Serif"/>
              </a:rPr>
              <a:t>o</a:t>
            </a:r>
            <a:r>
              <a:rPr sz="700" dirty="0">
                <a:latin typeface="Microsoft Sans Serif"/>
                <a:cs typeface="Microsoft Sans Serif"/>
              </a:rPr>
              <a:t> </a:t>
            </a:r>
            <a:r>
              <a:rPr sz="700" spc="20" dirty="0">
                <a:latin typeface="Microsoft Sans Serif"/>
                <a:cs typeface="Microsoft Sans Serif"/>
              </a:rPr>
              <a:t>no,</a:t>
            </a:r>
            <a:r>
              <a:rPr sz="700" dirty="0">
                <a:latin typeface="Microsoft Sans Serif"/>
                <a:cs typeface="Microsoft Sans Serif"/>
              </a:rPr>
              <a:t> </a:t>
            </a:r>
            <a:r>
              <a:rPr sz="700" spc="-5" dirty="0">
                <a:latin typeface="Microsoft Sans Serif"/>
                <a:cs typeface="Microsoft Sans Serif"/>
              </a:rPr>
              <a:t>se</a:t>
            </a:r>
            <a:r>
              <a:rPr sz="700" dirty="0">
                <a:latin typeface="Microsoft Sans Serif"/>
                <a:cs typeface="Microsoft Sans Serif"/>
              </a:rPr>
              <a:t> </a:t>
            </a:r>
            <a:r>
              <a:rPr sz="700" spc="10" dirty="0">
                <a:latin typeface="Microsoft Sans Serif"/>
                <a:cs typeface="Microsoft Sans Serif"/>
              </a:rPr>
              <a:t>desactive</a:t>
            </a:r>
            <a:r>
              <a:rPr sz="700" dirty="0">
                <a:latin typeface="Microsoft Sans Serif"/>
                <a:cs typeface="Microsoft Sans Serif"/>
              </a:rPr>
              <a:t> </a:t>
            </a:r>
            <a:r>
              <a:rPr sz="700" spc="35" dirty="0">
                <a:latin typeface="Microsoft Sans Serif"/>
                <a:cs typeface="Microsoft Sans Serif"/>
              </a:rPr>
              <a:t>durante</a:t>
            </a:r>
            <a:r>
              <a:rPr sz="700" dirty="0">
                <a:latin typeface="Microsoft Sans Serif"/>
                <a:cs typeface="Microsoft Sans Serif"/>
              </a:rPr>
              <a:t> </a:t>
            </a:r>
            <a:r>
              <a:rPr sz="700" spc="10" dirty="0">
                <a:latin typeface="Microsoft Sans Serif"/>
                <a:cs typeface="Microsoft Sans Serif"/>
              </a:rPr>
              <a:t>este</a:t>
            </a:r>
            <a:r>
              <a:rPr sz="700" dirty="0">
                <a:latin typeface="Microsoft Sans Serif"/>
                <a:cs typeface="Microsoft Sans Serif"/>
              </a:rPr>
              <a:t> </a:t>
            </a:r>
            <a:r>
              <a:rPr sz="700" spc="30" dirty="0">
                <a:latin typeface="Microsoft Sans Serif"/>
                <a:cs typeface="Microsoft Sans Serif"/>
              </a:rPr>
              <a:t>período</a:t>
            </a:r>
            <a:r>
              <a:rPr sz="700" dirty="0">
                <a:latin typeface="Microsoft Sans Serif"/>
                <a:cs typeface="Microsoft Sans Serif"/>
              </a:rPr>
              <a:t> </a:t>
            </a:r>
            <a:r>
              <a:rPr sz="700" spc="15" dirty="0">
                <a:latin typeface="Microsoft Sans Serif"/>
                <a:cs typeface="Microsoft Sans Serif"/>
              </a:rPr>
              <a:t>agrava</a:t>
            </a:r>
            <a:r>
              <a:rPr sz="700" dirty="0">
                <a:latin typeface="Microsoft Sans Serif"/>
                <a:cs typeface="Microsoft Sans Serif"/>
              </a:rPr>
              <a:t> </a:t>
            </a:r>
            <a:r>
              <a:rPr sz="700" spc="10" dirty="0">
                <a:latin typeface="Microsoft Sans Serif"/>
                <a:cs typeface="Microsoft Sans Serif"/>
              </a:rPr>
              <a:t>el</a:t>
            </a:r>
            <a:r>
              <a:rPr sz="700" dirty="0">
                <a:latin typeface="Microsoft Sans Serif"/>
                <a:cs typeface="Microsoft Sans Serif"/>
              </a:rPr>
              <a:t> </a:t>
            </a:r>
            <a:r>
              <a:rPr sz="700" spc="25" dirty="0">
                <a:latin typeface="Microsoft Sans Serif"/>
                <a:cs typeface="Microsoft Sans Serif"/>
              </a:rPr>
              <a:t>problema.</a:t>
            </a:r>
            <a:endParaRPr sz="700">
              <a:latin typeface="Microsoft Sans Serif"/>
              <a:cs typeface="Microsoft Sans Serif"/>
            </a:endParaRPr>
          </a:p>
        </p:txBody>
      </p:sp>
      <p:sp>
        <p:nvSpPr>
          <p:cNvPr id="219" name="object 219"/>
          <p:cNvSpPr txBox="1"/>
          <p:nvPr/>
        </p:nvSpPr>
        <p:spPr>
          <a:xfrm>
            <a:off x="9100215" y="5379999"/>
            <a:ext cx="7284937" cy="474874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 marR="5080" indent="153670">
              <a:lnSpc>
                <a:spcPct val="143100"/>
              </a:lnSpc>
              <a:spcBef>
                <a:spcPts val="100"/>
              </a:spcBef>
            </a:pPr>
            <a:r>
              <a:rPr sz="700" spc="30" dirty="0">
                <a:latin typeface="Microsoft Sans Serif"/>
                <a:cs typeface="Microsoft Sans Serif"/>
              </a:rPr>
              <a:t>Otra </a:t>
            </a:r>
            <a:r>
              <a:rPr sz="700" spc="10" dirty="0">
                <a:latin typeface="Microsoft Sans Serif"/>
                <a:cs typeface="Microsoft Sans Serif"/>
              </a:rPr>
              <a:t>vía </a:t>
            </a:r>
            <a:r>
              <a:rPr sz="700" spc="25" dirty="0">
                <a:latin typeface="Microsoft Sans Serif"/>
                <a:cs typeface="Microsoft Sans Serif"/>
              </a:rPr>
              <a:t>para </a:t>
            </a:r>
            <a:r>
              <a:rPr sz="700" spc="10" dirty="0">
                <a:latin typeface="Microsoft Sans Serif"/>
                <a:cs typeface="Microsoft Sans Serif"/>
              </a:rPr>
              <a:t>la </a:t>
            </a:r>
            <a:r>
              <a:rPr sz="700" spc="15" dirty="0">
                <a:latin typeface="Microsoft Sans Serif"/>
                <a:cs typeface="Microsoft Sans Serif"/>
              </a:rPr>
              <a:t>activación </a:t>
            </a:r>
            <a:r>
              <a:rPr sz="700" spc="25" dirty="0">
                <a:latin typeface="Microsoft Sans Serif"/>
                <a:cs typeface="Microsoft Sans Serif"/>
              </a:rPr>
              <a:t>inadvertida </a:t>
            </a:r>
            <a:r>
              <a:rPr sz="700" spc="20" dirty="0">
                <a:latin typeface="Microsoft Sans Serif"/>
                <a:cs typeface="Microsoft Sans Serif"/>
              </a:rPr>
              <a:t>de </a:t>
            </a:r>
            <a:r>
              <a:rPr sz="700" spc="40" dirty="0">
                <a:latin typeface="Microsoft Sans Serif"/>
                <a:cs typeface="Microsoft Sans Serif"/>
              </a:rPr>
              <a:t>un </a:t>
            </a:r>
            <a:r>
              <a:rPr sz="700" spc="30" dirty="0">
                <a:latin typeface="Microsoft Sans Serif"/>
                <a:cs typeface="Microsoft Sans Serif"/>
              </a:rPr>
              <a:t>generador </a:t>
            </a:r>
            <a:r>
              <a:rPr sz="700" spc="-5" dirty="0">
                <a:latin typeface="Microsoft Sans Serif"/>
                <a:cs typeface="Microsoft Sans Serif"/>
              </a:rPr>
              <a:t>es </a:t>
            </a:r>
            <a:r>
              <a:rPr sz="700" dirty="0">
                <a:latin typeface="Microsoft Sans Serif"/>
                <a:cs typeface="Microsoft Sans Serif"/>
              </a:rPr>
              <a:t>a </a:t>
            </a:r>
            <a:r>
              <a:rPr sz="700" spc="15" dirty="0">
                <a:latin typeface="Microsoft Sans Serif"/>
                <a:cs typeface="Microsoft Sans Serif"/>
              </a:rPr>
              <a:t>través </a:t>
            </a:r>
            <a:r>
              <a:rPr sz="700" spc="20" dirty="0">
                <a:latin typeface="Microsoft Sans Serif"/>
                <a:cs typeface="Microsoft Sans Serif"/>
              </a:rPr>
              <a:t>del </a:t>
            </a:r>
            <a:r>
              <a:rPr sz="700" spc="25" dirty="0">
                <a:latin typeface="Microsoft Sans Serif"/>
                <a:cs typeface="Microsoft Sans Serif"/>
              </a:rPr>
              <a:t> </a:t>
            </a:r>
            <a:r>
              <a:rPr sz="700" spc="15" dirty="0">
                <a:latin typeface="Microsoft Sans Serif"/>
                <a:cs typeface="Microsoft Sans Serif"/>
              </a:rPr>
              <a:t>sistema </a:t>
            </a:r>
            <a:r>
              <a:rPr sz="700" spc="20" dirty="0">
                <a:latin typeface="Microsoft Sans Serif"/>
                <a:cs typeface="Microsoft Sans Serif"/>
              </a:rPr>
              <a:t>auxiliar de </a:t>
            </a:r>
            <a:r>
              <a:rPr sz="700" spc="10" dirty="0">
                <a:latin typeface="Microsoft Sans Serif"/>
                <a:cs typeface="Microsoft Sans Serif"/>
              </a:rPr>
              <a:t>la </a:t>
            </a:r>
            <a:r>
              <a:rPr sz="700" spc="30" dirty="0">
                <a:latin typeface="Microsoft Sans Serif"/>
                <a:cs typeface="Microsoft Sans Serif"/>
              </a:rPr>
              <a:t>unidad mediante </a:t>
            </a:r>
            <a:r>
              <a:rPr sz="700" spc="10" dirty="0">
                <a:latin typeface="Microsoft Sans Serif"/>
                <a:cs typeface="Microsoft Sans Serif"/>
              </a:rPr>
              <a:t>el </a:t>
            </a:r>
            <a:r>
              <a:rPr sz="700" spc="20" dirty="0">
                <a:latin typeface="Microsoft Sans Serif"/>
                <a:cs typeface="Microsoft Sans Serif"/>
              </a:rPr>
              <a:t>cierre </a:t>
            </a:r>
            <a:r>
              <a:rPr sz="700" spc="15" dirty="0">
                <a:latin typeface="Microsoft Sans Serif"/>
                <a:cs typeface="Microsoft Sans Serif"/>
              </a:rPr>
              <a:t>accidental </a:t>
            </a:r>
            <a:r>
              <a:rPr sz="700" spc="20" dirty="0">
                <a:latin typeface="Microsoft Sans Serif"/>
                <a:cs typeface="Microsoft Sans Serif"/>
              </a:rPr>
              <a:t>de </a:t>
            </a:r>
            <a:r>
              <a:rPr sz="700" spc="10" dirty="0">
                <a:latin typeface="Microsoft Sans Serif"/>
                <a:cs typeface="Microsoft Sans Serif"/>
              </a:rPr>
              <a:t>los </a:t>
            </a:r>
            <a:r>
              <a:rPr sz="700" spc="15" dirty="0">
                <a:latin typeface="Microsoft Sans Serif"/>
                <a:cs typeface="Microsoft Sans Serif"/>
              </a:rPr>
              <a:t> </a:t>
            </a:r>
            <a:r>
              <a:rPr sz="700" spc="25" dirty="0">
                <a:latin typeface="Microsoft Sans Serif"/>
                <a:cs typeface="Microsoft Sans Serif"/>
              </a:rPr>
              <a:t>disyuntores </a:t>
            </a:r>
            <a:r>
              <a:rPr sz="700" spc="20" dirty="0">
                <a:latin typeface="Microsoft Sans Serif"/>
                <a:cs typeface="Microsoft Sans Serif"/>
              </a:rPr>
              <a:t>del </a:t>
            </a:r>
            <a:r>
              <a:rPr sz="700" spc="35" dirty="0">
                <a:latin typeface="Microsoft Sans Serif"/>
                <a:cs typeface="Microsoft Sans Serif"/>
              </a:rPr>
              <a:t>transformador </a:t>
            </a:r>
            <a:r>
              <a:rPr sz="700" spc="20" dirty="0">
                <a:latin typeface="Microsoft Sans Serif"/>
                <a:cs typeface="Microsoft Sans Serif"/>
              </a:rPr>
              <a:t>auxiliar de </a:t>
            </a:r>
            <a:r>
              <a:rPr sz="700" spc="10" dirty="0">
                <a:latin typeface="Microsoft Sans Serif"/>
                <a:cs typeface="Microsoft Sans Serif"/>
              </a:rPr>
              <a:t>la </a:t>
            </a:r>
            <a:r>
              <a:rPr sz="700" spc="30" dirty="0">
                <a:latin typeface="Microsoft Sans Serif"/>
                <a:cs typeface="Microsoft Sans Serif"/>
              </a:rPr>
              <a:t>unidad </a:t>
            </a:r>
            <a:r>
              <a:rPr sz="700" spc="-45" dirty="0">
                <a:latin typeface="Microsoft Sans Serif"/>
                <a:cs typeface="Microsoft Sans Serif"/>
              </a:rPr>
              <a:t>(C </a:t>
            </a:r>
            <a:r>
              <a:rPr sz="700" spc="30" dirty="0">
                <a:latin typeface="Microsoft Sans Serif"/>
                <a:cs typeface="Microsoft Sans Serif"/>
              </a:rPr>
              <a:t>o </a:t>
            </a:r>
            <a:r>
              <a:rPr sz="700" spc="-10" dirty="0">
                <a:latin typeface="Microsoft Sans Serif"/>
                <a:cs typeface="Microsoft Sans Serif"/>
              </a:rPr>
              <a:t>D). </a:t>
            </a:r>
            <a:r>
              <a:rPr sz="700" spc="20" dirty="0">
                <a:latin typeface="Microsoft Sans Serif"/>
                <a:cs typeface="Microsoft Sans Serif"/>
              </a:rPr>
              <a:t>Debido </a:t>
            </a:r>
            <a:r>
              <a:rPr sz="700" dirty="0">
                <a:latin typeface="Microsoft Sans Serif"/>
                <a:cs typeface="Microsoft Sans Serif"/>
              </a:rPr>
              <a:t>a </a:t>
            </a:r>
            <a:r>
              <a:rPr sz="700" spc="10" dirty="0">
                <a:latin typeface="Microsoft Sans Serif"/>
                <a:cs typeface="Microsoft Sans Serif"/>
              </a:rPr>
              <a:t>la </a:t>
            </a:r>
            <a:r>
              <a:rPr sz="700" spc="15" dirty="0">
                <a:latin typeface="Microsoft Sans Serif"/>
                <a:cs typeface="Microsoft Sans Serif"/>
              </a:rPr>
              <a:t> </a:t>
            </a:r>
            <a:r>
              <a:rPr sz="700" spc="30" dirty="0">
                <a:latin typeface="Microsoft Sans Serif"/>
                <a:cs typeface="Microsoft Sans Serif"/>
              </a:rPr>
              <a:t>mayor </a:t>
            </a:r>
            <a:r>
              <a:rPr sz="700" spc="20" dirty="0">
                <a:latin typeface="Microsoft Sans Serif"/>
                <a:cs typeface="Microsoft Sans Serif"/>
              </a:rPr>
              <a:t>impedancia en </a:t>
            </a:r>
            <a:r>
              <a:rPr sz="700" spc="10" dirty="0">
                <a:latin typeface="Microsoft Sans Serif"/>
                <a:cs typeface="Microsoft Sans Serif"/>
              </a:rPr>
              <a:t>este </a:t>
            </a:r>
            <a:r>
              <a:rPr sz="700" spc="20" dirty="0">
                <a:latin typeface="Microsoft Sans Serif"/>
                <a:cs typeface="Microsoft Sans Serif"/>
              </a:rPr>
              <a:t>camino, </a:t>
            </a:r>
            <a:r>
              <a:rPr sz="700" dirty="0">
                <a:latin typeface="Microsoft Sans Serif"/>
                <a:cs typeface="Microsoft Sans Serif"/>
              </a:rPr>
              <a:t>las </a:t>
            </a:r>
            <a:r>
              <a:rPr sz="700" spc="25" dirty="0">
                <a:latin typeface="Microsoft Sans Serif"/>
                <a:cs typeface="Microsoft Sans Serif"/>
              </a:rPr>
              <a:t>corrientes </a:t>
            </a:r>
            <a:r>
              <a:rPr sz="700" spc="5" dirty="0">
                <a:latin typeface="Microsoft Sans Serif"/>
                <a:cs typeface="Microsoft Sans Serif"/>
              </a:rPr>
              <a:t>y </a:t>
            </a:r>
            <a:r>
              <a:rPr sz="700" spc="10" dirty="0">
                <a:latin typeface="Microsoft Sans Serif"/>
                <a:cs typeface="Microsoft Sans Serif"/>
              </a:rPr>
              <a:t>el </a:t>
            </a:r>
            <a:r>
              <a:rPr sz="700" spc="30" dirty="0">
                <a:latin typeface="Microsoft Sans Serif"/>
                <a:cs typeface="Microsoft Sans Serif"/>
              </a:rPr>
              <a:t>daño </a:t>
            </a:r>
            <a:r>
              <a:rPr sz="700" spc="25" dirty="0">
                <a:latin typeface="Microsoft Sans Serif"/>
                <a:cs typeface="Microsoft Sans Serif"/>
              </a:rPr>
              <a:t>resultante </a:t>
            </a:r>
            <a:r>
              <a:rPr sz="700" spc="20" dirty="0">
                <a:latin typeface="Microsoft Sans Serif"/>
                <a:cs typeface="Microsoft Sans Serif"/>
              </a:rPr>
              <a:t>son </a:t>
            </a:r>
            <a:r>
              <a:rPr sz="700" spc="25" dirty="0">
                <a:latin typeface="Microsoft Sans Serif"/>
                <a:cs typeface="Microsoft Sans Serif"/>
              </a:rPr>
              <a:t> </a:t>
            </a:r>
            <a:r>
              <a:rPr sz="700" spc="35" dirty="0">
                <a:latin typeface="Microsoft Sans Serif"/>
                <a:cs typeface="Microsoft Sans Serif"/>
              </a:rPr>
              <a:t>mucho </a:t>
            </a:r>
            <a:r>
              <a:rPr sz="700" spc="25" dirty="0">
                <a:latin typeface="Microsoft Sans Serif"/>
                <a:cs typeface="Microsoft Sans Serif"/>
              </a:rPr>
              <a:t>menores </a:t>
            </a:r>
            <a:r>
              <a:rPr sz="700" spc="30" dirty="0">
                <a:latin typeface="Microsoft Sans Serif"/>
                <a:cs typeface="Microsoft Sans Serif"/>
              </a:rPr>
              <a:t>que </a:t>
            </a:r>
            <a:r>
              <a:rPr sz="700" spc="10" dirty="0">
                <a:latin typeface="Microsoft Sans Serif"/>
                <a:cs typeface="Microsoft Sans Serif"/>
              </a:rPr>
              <a:t>los </a:t>
            </a:r>
            <a:r>
              <a:rPr sz="700" spc="25" dirty="0">
                <a:latin typeface="Microsoft Sans Serif"/>
                <a:cs typeface="Microsoft Sans Serif"/>
              </a:rPr>
              <a:t>experimentados </a:t>
            </a:r>
            <a:r>
              <a:rPr sz="700" spc="40" dirty="0">
                <a:latin typeface="Microsoft Sans Serif"/>
                <a:cs typeface="Microsoft Sans Serif"/>
              </a:rPr>
              <a:t>por </a:t>
            </a:r>
            <a:r>
              <a:rPr sz="700" spc="10" dirty="0">
                <a:latin typeface="Microsoft Sans Serif"/>
                <a:cs typeface="Microsoft Sans Serif"/>
              </a:rPr>
              <a:t>el </a:t>
            </a:r>
            <a:r>
              <a:rPr sz="700" spc="30" dirty="0">
                <a:latin typeface="Microsoft Sans Serif"/>
                <a:cs typeface="Microsoft Sans Serif"/>
              </a:rPr>
              <a:t>generador </a:t>
            </a:r>
            <a:r>
              <a:rPr sz="700" spc="25" dirty="0">
                <a:latin typeface="Microsoft Sans Serif"/>
                <a:cs typeface="Microsoft Sans Serif"/>
              </a:rPr>
              <a:t>cuando </a:t>
            </a:r>
            <a:r>
              <a:rPr sz="700" spc="-5" dirty="0">
                <a:latin typeface="Microsoft Sans Serif"/>
                <a:cs typeface="Microsoft Sans Serif"/>
              </a:rPr>
              <a:t>se </a:t>
            </a:r>
            <a:r>
              <a:rPr sz="700" dirty="0">
                <a:latin typeface="Microsoft Sans Serif"/>
                <a:cs typeface="Microsoft Sans Serif"/>
              </a:rPr>
              <a:t> </a:t>
            </a:r>
            <a:r>
              <a:rPr sz="700" spc="15" dirty="0">
                <a:latin typeface="Microsoft Sans Serif"/>
                <a:cs typeface="Microsoft Sans Serif"/>
              </a:rPr>
              <a:t>energiza</a:t>
            </a:r>
            <a:r>
              <a:rPr sz="700" spc="-5" dirty="0">
                <a:latin typeface="Microsoft Sans Serif"/>
                <a:cs typeface="Microsoft Sans Serif"/>
              </a:rPr>
              <a:t> </a:t>
            </a:r>
            <a:r>
              <a:rPr sz="700" spc="30" dirty="0">
                <a:latin typeface="Microsoft Sans Serif"/>
                <a:cs typeface="Microsoft Sans Serif"/>
              </a:rPr>
              <a:t>inadvertidamente</a:t>
            </a:r>
            <a:r>
              <a:rPr sz="700" dirty="0">
                <a:latin typeface="Microsoft Sans Serif"/>
                <a:cs typeface="Microsoft Sans Serif"/>
              </a:rPr>
              <a:t> </a:t>
            </a:r>
            <a:r>
              <a:rPr sz="700" spc="15" dirty="0">
                <a:latin typeface="Microsoft Sans Serif"/>
                <a:cs typeface="Microsoft Sans Serif"/>
              </a:rPr>
              <a:t>desde</a:t>
            </a:r>
            <a:r>
              <a:rPr sz="700" spc="-5" dirty="0">
                <a:latin typeface="Microsoft Sans Serif"/>
                <a:cs typeface="Microsoft Sans Serif"/>
              </a:rPr>
              <a:t> </a:t>
            </a:r>
            <a:r>
              <a:rPr sz="700" spc="10" dirty="0">
                <a:latin typeface="Microsoft Sans Serif"/>
                <a:cs typeface="Microsoft Sans Serif"/>
              </a:rPr>
              <a:t>el</a:t>
            </a:r>
            <a:r>
              <a:rPr sz="700" dirty="0">
                <a:latin typeface="Microsoft Sans Serif"/>
                <a:cs typeface="Microsoft Sans Serif"/>
              </a:rPr>
              <a:t> </a:t>
            </a:r>
            <a:r>
              <a:rPr sz="700" spc="35" dirty="0">
                <a:latin typeface="Microsoft Sans Serif"/>
                <a:cs typeface="Microsoft Sans Serif"/>
              </a:rPr>
              <a:t>transformador</a:t>
            </a:r>
            <a:r>
              <a:rPr sz="700" spc="-5" dirty="0">
                <a:latin typeface="Microsoft Sans Serif"/>
                <a:cs typeface="Microsoft Sans Serif"/>
              </a:rPr>
              <a:t> </a:t>
            </a:r>
            <a:r>
              <a:rPr sz="700" spc="20" dirty="0">
                <a:latin typeface="Microsoft Sans Serif"/>
                <a:cs typeface="Microsoft Sans Serif"/>
              </a:rPr>
              <a:t>elevador</a:t>
            </a:r>
            <a:r>
              <a:rPr sz="700" dirty="0">
                <a:latin typeface="Microsoft Sans Serif"/>
                <a:cs typeface="Microsoft Sans Serif"/>
              </a:rPr>
              <a:t> </a:t>
            </a:r>
            <a:r>
              <a:rPr sz="700" spc="20" dirty="0">
                <a:latin typeface="Microsoft Sans Serif"/>
                <a:cs typeface="Microsoft Sans Serif"/>
              </a:rPr>
              <a:t>del</a:t>
            </a:r>
            <a:r>
              <a:rPr sz="700" spc="-5" dirty="0">
                <a:latin typeface="Microsoft Sans Serif"/>
                <a:cs typeface="Microsoft Sans Serif"/>
              </a:rPr>
              <a:t> </a:t>
            </a:r>
            <a:r>
              <a:rPr sz="700" spc="30" dirty="0">
                <a:latin typeface="Microsoft Sans Serif"/>
                <a:cs typeface="Microsoft Sans Serif"/>
              </a:rPr>
              <a:t>generador </a:t>
            </a:r>
            <a:r>
              <a:rPr sz="700" spc="-170" dirty="0">
                <a:latin typeface="Microsoft Sans Serif"/>
                <a:cs typeface="Microsoft Sans Serif"/>
              </a:rPr>
              <a:t> </a:t>
            </a:r>
            <a:r>
              <a:rPr sz="700" spc="5" dirty="0">
                <a:latin typeface="Microsoft Sans Serif"/>
                <a:cs typeface="Microsoft Sans Serif"/>
              </a:rPr>
              <a:t>y</a:t>
            </a:r>
            <a:r>
              <a:rPr sz="700" spc="-5" dirty="0">
                <a:latin typeface="Microsoft Sans Serif"/>
                <a:cs typeface="Microsoft Sans Serif"/>
              </a:rPr>
              <a:t> </a:t>
            </a:r>
            <a:r>
              <a:rPr sz="700" spc="10" dirty="0">
                <a:latin typeface="Microsoft Sans Serif"/>
                <a:cs typeface="Microsoft Sans Serif"/>
              </a:rPr>
              <a:t>el</a:t>
            </a:r>
            <a:r>
              <a:rPr sz="700" spc="-5" dirty="0">
                <a:latin typeface="Microsoft Sans Serif"/>
                <a:cs typeface="Microsoft Sans Serif"/>
              </a:rPr>
              <a:t> </a:t>
            </a:r>
            <a:r>
              <a:rPr sz="700" spc="30" dirty="0">
                <a:latin typeface="Microsoft Sans Serif"/>
                <a:cs typeface="Microsoft Sans Serif"/>
              </a:rPr>
              <a:t>patio</a:t>
            </a:r>
            <a:r>
              <a:rPr sz="700" spc="-5" dirty="0">
                <a:latin typeface="Microsoft Sans Serif"/>
                <a:cs typeface="Microsoft Sans Serif"/>
              </a:rPr>
              <a:t> </a:t>
            </a:r>
            <a:r>
              <a:rPr sz="700" spc="20" dirty="0">
                <a:latin typeface="Microsoft Sans Serif"/>
                <a:cs typeface="Microsoft Sans Serif"/>
              </a:rPr>
              <a:t>de</a:t>
            </a:r>
            <a:r>
              <a:rPr sz="700" spc="-5" dirty="0">
                <a:latin typeface="Microsoft Sans Serif"/>
                <a:cs typeface="Microsoft Sans Serif"/>
              </a:rPr>
              <a:t> </a:t>
            </a:r>
            <a:r>
              <a:rPr sz="700" spc="25" dirty="0">
                <a:latin typeface="Microsoft Sans Serif"/>
                <a:cs typeface="Microsoft Sans Serif"/>
              </a:rPr>
              <a:t>distribución</a:t>
            </a:r>
            <a:r>
              <a:rPr sz="700" spc="-5" dirty="0">
                <a:latin typeface="Microsoft Sans Serif"/>
                <a:cs typeface="Microsoft Sans Serif"/>
              </a:rPr>
              <a:t> </a:t>
            </a:r>
            <a:r>
              <a:rPr sz="700" spc="20" dirty="0">
                <a:latin typeface="Microsoft Sans Serif"/>
                <a:cs typeface="Microsoft Sans Serif"/>
              </a:rPr>
              <a:t>de</a:t>
            </a:r>
            <a:r>
              <a:rPr sz="700" spc="-5" dirty="0">
                <a:latin typeface="Microsoft Sans Serif"/>
                <a:cs typeface="Microsoft Sans Serif"/>
              </a:rPr>
              <a:t> </a:t>
            </a:r>
            <a:r>
              <a:rPr sz="700" spc="25" dirty="0">
                <a:latin typeface="Microsoft Sans Serif"/>
                <a:cs typeface="Microsoft Sans Serif"/>
              </a:rPr>
              <a:t>alto</a:t>
            </a:r>
            <a:r>
              <a:rPr sz="700" spc="-5" dirty="0">
                <a:latin typeface="Microsoft Sans Serif"/>
                <a:cs typeface="Microsoft Sans Serif"/>
              </a:rPr>
              <a:t> </a:t>
            </a:r>
            <a:r>
              <a:rPr sz="700" spc="15" dirty="0">
                <a:latin typeface="Microsoft Sans Serif"/>
                <a:cs typeface="Microsoft Sans Serif"/>
              </a:rPr>
              <a:t>voltaje.</a:t>
            </a:r>
            <a:endParaRPr sz="700">
              <a:latin typeface="Microsoft Sans Serif"/>
              <a:cs typeface="Microsoft Sans Serif"/>
            </a:endParaRPr>
          </a:p>
        </p:txBody>
      </p:sp>
      <p:sp>
        <p:nvSpPr>
          <p:cNvPr id="220" name="object 220"/>
          <p:cNvSpPr txBox="1"/>
          <p:nvPr/>
        </p:nvSpPr>
        <p:spPr>
          <a:xfrm>
            <a:off x="1415217" y="3354308"/>
            <a:ext cx="7241113" cy="1098506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3175" algn="ctr">
              <a:lnSpc>
                <a:spcPct val="100000"/>
              </a:lnSpc>
              <a:spcBef>
                <a:spcPts val="100"/>
              </a:spcBef>
            </a:pPr>
            <a:r>
              <a:rPr sz="800" spc="20" dirty="0">
                <a:latin typeface="Microsoft Sans Serif"/>
                <a:cs typeface="Microsoft Sans Serif"/>
              </a:rPr>
              <a:t>yo</a:t>
            </a:r>
            <a:r>
              <a:rPr sz="800" spc="-20" dirty="0">
                <a:latin typeface="Microsoft Sans Serif"/>
                <a:cs typeface="Microsoft Sans Serif"/>
              </a:rPr>
              <a:t> </a:t>
            </a:r>
            <a:r>
              <a:rPr sz="800" spc="-10" dirty="0">
                <a:latin typeface="Microsoft Sans Serif"/>
                <a:cs typeface="Microsoft Sans Serif"/>
              </a:rPr>
              <a:t>yo</a:t>
            </a:r>
            <a:r>
              <a:rPr sz="650" spc="-10" dirty="0">
                <a:latin typeface="Microsoft Sans Serif"/>
                <a:cs typeface="Microsoft Sans Serif"/>
              </a:rPr>
              <a:t>NTRODUCCIÓN</a:t>
            </a:r>
            <a:endParaRPr sz="650">
              <a:latin typeface="Microsoft Sans Serif"/>
              <a:cs typeface="Microsoft Sans Serif"/>
            </a:endParaRPr>
          </a:p>
          <a:p>
            <a:pPr marL="12700" marR="5080" indent="154940">
              <a:lnSpc>
                <a:spcPct val="154100"/>
              </a:lnSpc>
              <a:spcBef>
                <a:spcPts val="305"/>
              </a:spcBef>
            </a:pPr>
            <a:r>
              <a:rPr sz="650" spc="-10" dirty="0">
                <a:latin typeface="Microsoft Sans Serif"/>
                <a:cs typeface="Microsoft Sans Serif"/>
              </a:rPr>
              <a:t>La </a:t>
            </a:r>
            <a:r>
              <a:rPr sz="650" spc="15" dirty="0">
                <a:latin typeface="Microsoft Sans Serif"/>
                <a:cs typeface="Microsoft Sans Serif"/>
              </a:rPr>
              <a:t>activación </a:t>
            </a:r>
            <a:r>
              <a:rPr sz="650" spc="25" dirty="0">
                <a:latin typeface="Microsoft Sans Serif"/>
                <a:cs typeface="Microsoft Sans Serif"/>
              </a:rPr>
              <a:t>involuntaria </a:t>
            </a:r>
            <a:r>
              <a:rPr sz="650" spc="5" dirty="0">
                <a:latin typeface="Microsoft Sans Serif"/>
                <a:cs typeface="Microsoft Sans Serif"/>
              </a:rPr>
              <a:t>(accidental) </a:t>
            </a:r>
            <a:r>
              <a:rPr sz="650" spc="20" dirty="0">
                <a:latin typeface="Microsoft Sans Serif"/>
                <a:cs typeface="Microsoft Sans Serif"/>
              </a:rPr>
              <a:t>de generadores </a:t>
            </a:r>
            <a:r>
              <a:rPr sz="650" spc="25" dirty="0">
                <a:latin typeface="Microsoft Sans Serif"/>
                <a:cs typeface="Microsoft Sans Serif"/>
              </a:rPr>
              <a:t>ocurre </a:t>
            </a:r>
            <a:r>
              <a:rPr sz="650" spc="15" dirty="0">
                <a:latin typeface="Microsoft Sans Serif"/>
                <a:cs typeface="Microsoft Sans Serif"/>
              </a:rPr>
              <a:t>con </a:t>
            </a:r>
            <a:r>
              <a:rPr sz="650" spc="20" dirty="0">
                <a:latin typeface="Microsoft Sans Serif"/>
                <a:cs typeface="Microsoft Sans Serif"/>
              </a:rPr>
              <a:t>suficiente </a:t>
            </a:r>
            <a:r>
              <a:rPr sz="650" spc="25" dirty="0">
                <a:latin typeface="Microsoft Sans Serif"/>
                <a:cs typeface="Microsoft Sans Serif"/>
              </a:rPr>
              <a:t> </a:t>
            </a:r>
            <a:r>
              <a:rPr sz="650" spc="15" dirty="0">
                <a:latin typeface="Microsoft Sans Serif"/>
                <a:cs typeface="Microsoft Sans Serif"/>
              </a:rPr>
              <a:t>frecuencia </a:t>
            </a:r>
            <a:r>
              <a:rPr sz="650" spc="35" dirty="0">
                <a:latin typeface="Microsoft Sans Serif"/>
                <a:cs typeface="Microsoft Sans Serif"/>
              </a:rPr>
              <a:t>dentro </a:t>
            </a:r>
            <a:r>
              <a:rPr sz="650" spc="20" dirty="0">
                <a:latin typeface="Microsoft Sans Serif"/>
                <a:cs typeface="Microsoft Sans Serif"/>
              </a:rPr>
              <a:t>de </a:t>
            </a:r>
            <a:r>
              <a:rPr sz="650" spc="10" dirty="0">
                <a:latin typeface="Microsoft Sans Serif"/>
                <a:cs typeface="Microsoft Sans Serif"/>
              </a:rPr>
              <a:t>la </a:t>
            </a:r>
            <a:r>
              <a:rPr sz="650" spc="25" dirty="0">
                <a:latin typeface="Microsoft Sans Serif"/>
                <a:cs typeface="Microsoft Sans Serif"/>
              </a:rPr>
              <a:t>industria como </a:t>
            </a:r>
            <a:r>
              <a:rPr sz="650" spc="20" dirty="0">
                <a:latin typeface="Microsoft Sans Serif"/>
                <a:cs typeface="Microsoft Sans Serif"/>
              </a:rPr>
              <a:t>para justificar preocupación. </a:t>
            </a:r>
            <a:r>
              <a:rPr sz="650" spc="15" dirty="0">
                <a:latin typeface="Microsoft Sans Serif"/>
                <a:cs typeface="Microsoft Sans Serif"/>
              </a:rPr>
              <a:t>Cuando </a:t>
            </a:r>
            <a:r>
              <a:rPr sz="650" spc="40" dirty="0">
                <a:latin typeface="Microsoft Sans Serif"/>
                <a:cs typeface="Microsoft Sans Serif"/>
              </a:rPr>
              <a:t>un </a:t>
            </a:r>
            <a:r>
              <a:rPr sz="650" spc="-160" dirty="0">
                <a:latin typeface="Microsoft Sans Serif"/>
                <a:cs typeface="Microsoft Sans Serif"/>
              </a:rPr>
              <a:t> </a:t>
            </a:r>
            <a:r>
              <a:rPr sz="650" spc="25" dirty="0">
                <a:latin typeface="Microsoft Sans Serif"/>
                <a:cs typeface="Microsoft Sans Serif"/>
              </a:rPr>
              <a:t>generador fuera </a:t>
            </a:r>
            <a:r>
              <a:rPr sz="650" spc="20" dirty="0">
                <a:latin typeface="Microsoft Sans Serif"/>
                <a:cs typeface="Microsoft Sans Serif"/>
              </a:rPr>
              <a:t>de </a:t>
            </a:r>
            <a:r>
              <a:rPr sz="650" spc="15" dirty="0">
                <a:latin typeface="Microsoft Sans Serif"/>
                <a:cs typeface="Microsoft Sans Serif"/>
              </a:rPr>
              <a:t>línea </a:t>
            </a:r>
            <a:r>
              <a:rPr sz="650" spc="-5" dirty="0">
                <a:latin typeface="Microsoft Sans Serif"/>
                <a:cs typeface="Microsoft Sans Serif"/>
              </a:rPr>
              <a:t>se </a:t>
            </a:r>
            <a:r>
              <a:rPr sz="650" spc="15" dirty="0">
                <a:latin typeface="Microsoft Sans Serif"/>
                <a:cs typeface="Microsoft Sans Serif"/>
              </a:rPr>
              <a:t>energiza </a:t>
            </a:r>
            <a:r>
              <a:rPr sz="650" spc="5" dirty="0">
                <a:latin typeface="Microsoft Sans Serif"/>
                <a:cs typeface="Microsoft Sans Serif"/>
              </a:rPr>
              <a:t>(sin </a:t>
            </a:r>
            <a:r>
              <a:rPr sz="650" spc="15" dirty="0">
                <a:latin typeface="Microsoft Sans Serif"/>
                <a:cs typeface="Microsoft Sans Serif"/>
              </a:rPr>
              <a:t>campo) </a:t>
            </a:r>
            <a:r>
              <a:rPr sz="650" spc="10" dirty="0">
                <a:latin typeface="Microsoft Sans Serif"/>
                <a:cs typeface="Microsoft Sans Serif"/>
              </a:rPr>
              <a:t>al </a:t>
            </a:r>
            <a:r>
              <a:rPr sz="650" spc="30" dirty="0">
                <a:latin typeface="Microsoft Sans Serif"/>
                <a:cs typeface="Microsoft Sans Serif"/>
              </a:rPr>
              <a:t>girar </a:t>
            </a:r>
            <a:r>
              <a:rPr sz="650" spc="10" dirty="0">
                <a:latin typeface="Microsoft Sans Serif"/>
                <a:cs typeface="Microsoft Sans Serif"/>
              </a:rPr>
              <a:t>el </a:t>
            </a:r>
            <a:r>
              <a:rPr sz="650" spc="20" dirty="0">
                <a:latin typeface="Microsoft Sans Serif"/>
                <a:cs typeface="Microsoft Sans Serif"/>
              </a:rPr>
              <a:t>engranaje </a:t>
            </a:r>
            <a:r>
              <a:rPr sz="650" spc="30" dirty="0">
                <a:latin typeface="Microsoft Sans Serif"/>
                <a:cs typeface="Microsoft Sans Serif"/>
              </a:rPr>
              <a:t>o </a:t>
            </a:r>
            <a:r>
              <a:rPr sz="650" spc="10" dirty="0">
                <a:latin typeface="Microsoft Sans Serif"/>
                <a:cs typeface="Microsoft Sans Serif"/>
              </a:rPr>
              <a:t>al </a:t>
            </a:r>
            <a:r>
              <a:rPr sz="650" spc="15" dirty="0">
                <a:latin typeface="Microsoft Sans Serif"/>
                <a:cs typeface="Microsoft Sans Serif"/>
              </a:rPr>
              <a:t> detenerse, </a:t>
            </a:r>
            <a:r>
              <a:rPr sz="650" spc="10" dirty="0">
                <a:latin typeface="Microsoft Sans Serif"/>
                <a:cs typeface="Microsoft Sans Serif"/>
              </a:rPr>
              <a:t>el </a:t>
            </a:r>
            <a:r>
              <a:rPr sz="650" spc="25" dirty="0">
                <a:latin typeface="Microsoft Sans Serif"/>
                <a:cs typeface="Microsoft Sans Serif"/>
              </a:rPr>
              <a:t>generador </a:t>
            </a:r>
            <a:r>
              <a:rPr sz="650" spc="-5" dirty="0">
                <a:latin typeface="Microsoft Sans Serif"/>
                <a:cs typeface="Microsoft Sans Serif"/>
              </a:rPr>
              <a:t>se </a:t>
            </a:r>
            <a:r>
              <a:rPr sz="650" spc="30" dirty="0">
                <a:latin typeface="Microsoft Sans Serif"/>
                <a:cs typeface="Microsoft Sans Serif"/>
              </a:rPr>
              <a:t>comporta </a:t>
            </a:r>
            <a:r>
              <a:rPr sz="650" spc="25" dirty="0">
                <a:latin typeface="Microsoft Sans Serif"/>
                <a:cs typeface="Microsoft Sans Serif"/>
              </a:rPr>
              <a:t>como </a:t>
            </a:r>
            <a:r>
              <a:rPr sz="650" spc="40" dirty="0">
                <a:latin typeface="Microsoft Sans Serif"/>
                <a:cs typeface="Microsoft Sans Serif"/>
              </a:rPr>
              <a:t>un </a:t>
            </a:r>
            <a:r>
              <a:rPr sz="650" spc="45" dirty="0">
                <a:latin typeface="Microsoft Sans Serif"/>
                <a:cs typeface="Microsoft Sans Serif"/>
              </a:rPr>
              <a:t>motor </a:t>
            </a:r>
            <a:r>
              <a:rPr sz="650" spc="20" dirty="0">
                <a:latin typeface="Microsoft Sans Serif"/>
                <a:cs typeface="Microsoft Sans Serif"/>
              </a:rPr>
              <a:t>de inducción </a:t>
            </a:r>
            <a:r>
              <a:rPr sz="650" spc="5" dirty="0">
                <a:latin typeface="Microsoft Sans Serif"/>
                <a:cs typeface="Microsoft Sans Serif"/>
              </a:rPr>
              <a:t>y </a:t>
            </a:r>
            <a:r>
              <a:rPr sz="650" spc="25" dirty="0">
                <a:latin typeface="Microsoft Sans Serif"/>
                <a:cs typeface="Microsoft Sans Serif"/>
              </a:rPr>
              <a:t>puede </a:t>
            </a:r>
            <a:r>
              <a:rPr sz="650" spc="30" dirty="0">
                <a:latin typeface="Microsoft Sans Serif"/>
                <a:cs typeface="Microsoft Sans Serif"/>
              </a:rPr>
              <a:t> </a:t>
            </a:r>
            <a:r>
              <a:rPr sz="650" spc="15" dirty="0">
                <a:latin typeface="Microsoft Sans Serif"/>
                <a:cs typeface="Microsoft Sans Serif"/>
              </a:rPr>
              <a:t>dañarse </a:t>
            </a:r>
            <a:r>
              <a:rPr sz="650" spc="20" dirty="0">
                <a:latin typeface="Microsoft Sans Serif"/>
                <a:cs typeface="Microsoft Sans Serif"/>
              </a:rPr>
              <a:t>en unos </a:t>
            </a:r>
            <a:r>
              <a:rPr sz="650" spc="15" dirty="0">
                <a:latin typeface="Microsoft Sans Serif"/>
                <a:cs typeface="Microsoft Sans Serif"/>
              </a:rPr>
              <a:t>pocos segundos. También </a:t>
            </a:r>
            <a:r>
              <a:rPr sz="650" spc="25" dirty="0">
                <a:latin typeface="Microsoft Sans Serif"/>
                <a:cs typeface="Microsoft Sans Serif"/>
              </a:rPr>
              <a:t>pueden producirse </a:t>
            </a:r>
            <a:r>
              <a:rPr sz="650" spc="15" dirty="0">
                <a:latin typeface="Microsoft Sans Serif"/>
                <a:cs typeface="Microsoft Sans Serif"/>
              </a:rPr>
              <a:t>daños </a:t>
            </a:r>
            <a:r>
              <a:rPr sz="650" spc="20" dirty="0">
                <a:latin typeface="Microsoft Sans Serif"/>
                <a:cs typeface="Microsoft Sans Serif"/>
              </a:rPr>
              <a:t>en </a:t>
            </a:r>
            <a:r>
              <a:rPr sz="650" spc="10" dirty="0">
                <a:latin typeface="Microsoft Sans Serif"/>
                <a:cs typeface="Microsoft Sans Serif"/>
              </a:rPr>
              <a:t>la </a:t>
            </a:r>
            <a:r>
              <a:rPr sz="650" spc="15" dirty="0">
                <a:latin typeface="Microsoft Sans Serif"/>
                <a:cs typeface="Microsoft Sans Serif"/>
              </a:rPr>
              <a:t> </a:t>
            </a:r>
            <a:r>
              <a:rPr sz="650" spc="30" dirty="0">
                <a:latin typeface="Microsoft Sans Serif"/>
                <a:cs typeface="Microsoft Sans Serif"/>
              </a:rPr>
              <a:t>turbina. </a:t>
            </a:r>
            <a:r>
              <a:rPr sz="650" spc="20" dirty="0">
                <a:latin typeface="Microsoft Sans Serif"/>
                <a:cs typeface="Microsoft Sans Serif"/>
              </a:rPr>
              <a:t>Un </a:t>
            </a:r>
            <a:r>
              <a:rPr sz="650" spc="35" dirty="0">
                <a:latin typeface="Microsoft Sans Serif"/>
                <a:cs typeface="Microsoft Sans Serif"/>
              </a:rPr>
              <a:t>número importante </a:t>
            </a:r>
            <a:r>
              <a:rPr sz="650" spc="20" dirty="0">
                <a:latin typeface="Microsoft Sans Serif"/>
                <a:cs typeface="Microsoft Sans Serif"/>
              </a:rPr>
              <a:t>de grandes generadores </a:t>
            </a:r>
            <a:r>
              <a:rPr sz="650" spc="25" dirty="0">
                <a:latin typeface="Microsoft Sans Serif"/>
                <a:cs typeface="Microsoft Sans Serif"/>
              </a:rPr>
              <a:t>han resultado </a:t>
            </a:r>
            <a:r>
              <a:rPr sz="650" spc="30" dirty="0">
                <a:latin typeface="Microsoft Sans Serif"/>
                <a:cs typeface="Microsoft Sans Serif"/>
              </a:rPr>
              <a:t> </a:t>
            </a:r>
            <a:r>
              <a:rPr sz="650" spc="25" dirty="0">
                <a:latin typeface="Microsoft Sans Serif"/>
                <a:cs typeface="Microsoft Sans Serif"/>
              </a:rPr>
              <a:t>gravemente </a:t>
            </a:r>
            <a:r>
              <a:rPr sz="650" spc="20" dirty="0">
                <a:latin typeface="Microsoft Sans Serif"/>
                <a:cs typeface="Microsoft Sans Serif"/>
              </a:rPr>
              <a:t>dañados </a:t>
            </a:r>
            <a:r>
              <a:rPr sz="650" dirty="0">
                <a:latin typeface="Microsoft Sans Serif"/>
                <a:cs typeface="Microsoft Sans Serif"/>
              </a:rPr>
              <a:t>y, </a:t>
            </a:r>
            <a:r>
              <a:rPr sz="650" spc="20" dirty="0">
                <a:latin typeface="Microsoft Sans Serif"/>
                <a:cs typeface="Microsoft Sans Serif"/>
              </a:rPr>
              <a:t>en algunos </a:t>
            </a:r>
            <a:r>
              <a:rPr sz="650" spc="-5" dirty="0">
                <a:latin typeface="Microsoft Sans Serif"/>
                <a:cs typeface="Microsoft Sans Serif"/>
              </a:rPr>
              <a:t>casos, </a:t>
            </a:r>
            <a:r>
              <a:rPr sz="650" spc="25" dirty="0">
                <a:latin typeface="Microsoft Sans Serif"/>
                <a:cs typeface="Microsoft Sans Serif"/>
              </a:rPr>
              <a:t>completamente destruidos [1] </a:t>
            </a:r>
            <a:r>
              <a:rPr sz="650" spc="15" dirty="0">
                <a:latin typeface="Microsoft Sans Serif"/>
                <a:cs typeface="Microsoft Sans Serif"/>
              </a:rPr>
              <a:t>[2]. </a:t>
            </a:r>
            <a:r>
              <a:rPr sz="650" spc="-30" dirty="0">
                <a:latin typeface="Microsoft Sans Serif"/>
                <a:cs typeface="Microsoft Sans Serif"/>
              </a:rPr>
              <a:t>El </a:t>
            </a:r>
            <a:r>
              <a:rPr sz="650" spc="-25" dirty="0">
                <a:latin typeface="Microsoft Sans Serif"/>
                <a:cs typeface="Microsoft Sans Serif"/>
              </a:rPr>
              <a:t> </a:t>
            </a:r>
            <a:r>
              <a:rPr sz="650" spc="15" dirty="0">
                <a:latin typeface="Microsoft Sans Serif"/>
                <a:cs typeface="Microsoft Sans Serif"/>
              </a:rPr>
              <a:t>costo</a:t>
            </a:r>
            <a:r>
              <a:rPr sz="650" spc="-5" dirty="0">
                <a:latin typeface="Microsoft Sans Serif"/>
                <a:cs typeface="Microsoft Sans Serif"/>
              </a:rPr>
              <a:t> </a:t>
            </a:r>
            <a:r>
              <a:rPr sz="650" spc="20" dirty="0">
                <a:latin typeface="Microsoft Sans Serif"/>
                <a:cs typeface="Microsoft Sans Serif"/>
              </a:rPr>
              <a:t>para</a:t>
            </a:r>
            <a:r>
              <a:rPr sz="650" dirty="0">
                <a:latin typeface="Microsoft Sans Serif"/>
                <a:cs typeface="Microsoft Sans Serif"/>
              </a:rPr>
              <a:t> las</a:t>
            </a:r>
            <a:r>
              <a:rPr sz="650" spc="-5" dirty="0">
                <a:latin typeface="Microsoft Sans Serif"/>
                <a:cs typeface="Microsoft Sans Serif"/>
              </a:rPr>
              <a:t> </a:t>
            </a:r>
            <a:r>
              <a:rPr sz="650" spc="15" dirty="0">
                <a:latin typeface="Microsoft Sans Serif"/>
                <a:cs typeface="Microsoft Sans Serif"/>
              </a:rPr>
              <a:t>empresas</a:t>
            </a:r>
            <a:r>
              <a:rPr sz="650" dirty="0">
                <a:latin typeface="Microsoft Sans Serif"/>
                <a:cs typeface="Microsoft Sans Serif"/>
              </a:rPr>
              <a:t> </a:t>
            </a:r>
            <a:r>
              <a:rPr sz="650" spc="20" dirty="0">
                <a:latin typeface="Microsoft Sans Serif"/>
                <a:cs typeface="Microsoft Sans Serif"/>
              </a:rPr>
              <a:t>de</a:t>
            </a:r>
            <a:r>
              <a:rPr sz="650" spc="-5" dirty="0">
                <a:latin typeface="Microsoft Sans Serif"/>
                <a:cs typeface="Microsoft Sans Serif"/>
              </a:rPr>
              <a:t> </a:t>
            </a:r>
            <a:r>
              <a:rPr sz="650" spc="10" dirty="0">
                <a:latin typeface="Microsoft Sans Serif"/>
                <a:cs typeface="Microsoft Sans Serif"/>
              </a:rPr>
              <a:t>servicios</a:t>
            </a:r>
            <a:r>
              <a:rPr sz="650" dirty="0">
                <a:latin typeface="Microsoft Sans Serif"/>
                <a:cs typeface="Microsoft Sans Serif"/>
              </a:rPr>
              <a:t> </a:t>
            </a:r>
            <a:r>
              <a:rPr sz="650" spc="20" dirty="0">
                <a:latin typeface="Microsoft Sans Serif"/>
                <a:cs typeface="Microsoft Sans Serif"/>
              </a:rPr>
              <a:t>públicos</a:t>
            </a:r>
            <a:r>
              <a:rPr sz="650" dirty="0">
                <a:latin typeface="Microsoft Sans Serif"/>
                <a:cs typeface="Microsoft Sans Serif"/>
              </a:rPr>
              <a:t> </a:t>
            </a:r>
            <a:r>
              <a:rPr sz="650" spc="35" dirty="0">
                <a:latin typeface="Microsoft Sans Serif"/>
                <a:cs typeface="Microsoft Sans Serif"/>
              </a:rPr>
              <a:t>no</a:t>
            </a:r>
            <a:r>
              <a:rPr sz="650" spc="-5" dirty="0">
                <a:latin typeface="Microsoft Sans Serif"/>
                <a:cs typeface="Microsoft Sans Serif"/>
              </a:rPr>
              <a:t> es</a:t>
            </a:r>
            <a:r>
              <a:rPr sz="650" dirty="0">
                <a:latin typeface="Microsoft Sans Serif"/>
                <a:cs typeface="Microsoft Sans Serif"/>
              </a:rPr>
              <a:t> </a:t>
            </a:r>
            <a:r>
              <a:rPr sz="650" spc="15" dirty="0">
                <a:latin typeface="Microsoft Sans Serif"/>
                <a:cs typeface="Microsoft Sans Serif"/>
              </a:rPr>
              <a:t>sólo</a:t>
            </a:r>
            <a:r>
              <a:rPr sz="650" spc="-5" dirty="0">
                <a:latin typeface="Microsoft Sans Serif"/>
                <a:cs typeface="Microsoft Sans Serif"/>
              </a:rPr>
              <a:t> </a:t>
            </a:r>
            <a:r>
              <a:rPr sz="650" spc="10" dirty="0">
                <a:latin typeface="Microsoft Sans Serif"/>
                <a:cs typeface="Microsoft Sans Serif"/>
              </a:rPr>
              <a:t>el</a:t>
            </a:r>
            <a:r>
              <a:rPr sz="650" dirty="0">
                <a:latin typeface="Microsoft Sans Serif"/>
                <a:cs typeface="Microsoft Sans Serif"/>
              </a:rPr>
              <a:t> </a:t>
            </a:r>
            <a:r>
              <a:rPr sz="650" spc="15" dirty="0">
                <a:latin typeface="Microsoft Sans Serif"/>
                <a:cs typeface="Microsoft Sans Serif"/>
              </a:rPr>
              <a:t>costo</a:t>
            </a:r>
            <a:r>
              <a:rPr sz="650" spc="-5" dirty="0">
                <a:latin typeface="Microsoft Sans Serif"/>
                <a:cs typeface="Microsoft Sans Serif"/>
              </a:rPr>
              <a:t> </a:t>
            </a:r>
            <a:r>
              <a:rPr sz="650" spc="20" dirty="0">
                <a:latin typeface="Microsoft Sans Serif"/>
                <a:cs typeface="Microsoft Sans Serif"/>
              </a:rPr>
              <a:t>de</a:t>
            </a:r>
            <a:r>
              <a:rPr sz="650" dirty="0">
                <a:latin typeface="Microsoft Sans Serif"/>
                <a:cs typeface="Microsoft Sans Serif"/>
              </a:rPr>
              <a:t> </a:t>
            </a:r>
            <a:r>
              <a:rPr sz="650" spc="20" dirty="0">
                <a:latin typeface="Microsoft Sans Serif"/>
                <a:cs typeface="Microsoft Sans Serif"/>
              </a:rPr>
              <a:t>reparación</a:t>
            </a:r>
            <a:r>
              <a:rPr sz="650" dirty="0">
                <a:latin typeface="Microsoft Sans Serif"/>
                <a:cs typeface="Microsoft Sans Serif"/>
              </a:rPr>
              <a:t> </a:t>
            </a:r>
            <a:r>
              <a:rPr sz="650" spc="30" dirty="0">
                <a:latin typeface="Microsoft Sans Serif"/>
                <a:cs typeface="Microsoft Sans Serif"/>
              </a:rPr>
              <a:t>o </a:t>
            </a:r>
            <a:r>
              <a:rPr sz="650" spc="-160" dirty="0">
                <a:latin typeface="Microsoft Sans Serif"/>
                <a:cs typeface="Microsoft Sans Serif"/>
              </a:rPr>
              <a:t> </a:t>
            </a:r>
            <a:r>
              <a:rPr sz="650" spc="20" dirty="0">
                <a:latin typeface="Microsoft Sans Serif"/>
                <a:cs typeface="Microsoft Sans Serif"/>
              </a:rPr>
              <a:t>reemplazo de </a:t>
            </a:r>
            <a:r>
              <a:rPr sz="650" spc="10" dirty="0">
                <a:latin typeface="Microsoft Sans Serif"/>
                <a:cs typeface="Microsoft Sans Serif"/>
              </a:rPr>
              <a:t>los </a:t>
            </a:r>
            <a:r>
              <a:rPr sz="650" spc="20" dirty="0">
                <a:latin typeface="Microsoft Sans Serif"/>
                <a:cs typeface="Microsoft Sans Serif"/>
              </a:rPr>
              <a:t>generadores </a:t>
            </a:r>
            <a:r>
              <a:rPr sz="650" spc="15" dirty="0">
                <a:latin typeface="Microsoft Sans Serif"/>
                <a:cs typeface="Microsoft Sans Serif"/>
              </a:rPr>
              <a:t>dañados, sino </a:t>
            </a:r>
            <a:r>
              <a:rPr sz="650" spc="30" dirty="0">
                <a:latin typeface="Microsoft Sans Serif"/>
                <a:cs typeface="Microsoft Sans Serif"/>
              </a:rPr>
              <a:t>también </a:t>
            </a:r>
            <a:r>
              <a:rPr sz="650" spc="10" dirty="0">
                <a:latin typeface="Microsoft Sans Serif"/>
                <a:cs typeface="Microsoft Sans Serif"/>
              </a:rPr>
              <a:t>el </a:t>
            </a:r>
            <a:r>
              <a:rPr sz="650" spc="15" dirty="0">
                <a:latin typeface="Microsoft Sans Serif"/>
                <a:cs typeface="Microsoft Sans Serif"/>
              </a:rPr>
              <a:t>costo </a:t>
            </a:r>
            <a:r>
              <a:rPr sz="650" spc="10" dirty="0">
                <a:latin typeface="Microsoft Sans Serif"/>
                <a:cs typeface="Microsoft Sans Serif"/>
              </a:rPr>
              <a:t>sustancial </a:t>
            </a:r>
            <a:r>
              <a:rPr sz="650" spc="20" dirty="0">
                <a:latin typeface="Microsoft Sans Serif"/>
                <a:cs typeface="Microsoft Sans Serif"/>
              </a:rPr>
              <a:t>de </a:t>
            </a:r>
            <a:r>
              <a:rPr sz="650" spc="25" dirty="0">
                <a:latin typeface="Microsoft Sans Serif"/>
                <a:cs typeface="Microsoft Sans Serif"/>
              </a:rPr>
              <a:t> </a:t>
            </a:r>
            <a:r>
              <a:rPr sz="650" spc="30" dirty="0">
                <a:latin typeface="Microsoft Sans Serif"/>
                <a:cs typeface="Microsoft Sans Serif"/>
              </a:rPr>
              <a:t>comprar </a:t>
            </a:r>
            <a:r>
              <a:rPr sz="650" spc="20" dirty="0">
                <a:latin typeface="Microsoft Sans Serif"/>
                <a:cs typeface="Microsoft Sans Serif"/>
              </a:rPr>
              <a:t>energía de reemplazo </a:t>
            </a:r>
            <a:r>
              <a:rPr sz="650" spc="25" dirty="0">
                <a:latin typeface="Microsoft Sans Serif"/>
                <a:cs typeface="Microsoft Sans Serif"/>
              </a:rPr>
              <a:t>mientras </a:t>
            </a:r>
            <a:r>
              <a:rPr sz="650" spc="10" dirty="0">
                <a:latin typeface="Microsoft Sans Serif"/>
                <a:cs typeface="Microsoft Sans Serif"/>
              </a:rPr>
              <a:t>la </a:t>
            </a:r>
            <a:r>
              <a:rPr sz="650" spc="25" dirty="0">
                <a:latin typeface="Microsoft Sans Serif"/>
                <a:cs typeface="Microsoft Sans Serif"/>
              </a:rPr>
              <a:t>unidad </a:t>
            </a:r>
            <a:r>
              <a:rPr sz="650" spc="10" dirty="0">
                <a:latin typeface="Microsoft Sans Serif"/>
                <a:cs typeface="Microsoft Sans Serif"/>
              </a:rPr>
              <a:t>está </a:t>
            </a:r>
            <a:r>
              <a:rPr sz="650" spc="25" dirty="0">
                <a:latin typeface="Microsoft Sans Serif"/>
                <a:cs typeface="Microsoft Sans Serif"/>
              </a:rPr>
              <a:t>fuera </a:t>
            </a:r>
            <a:r>
              <a:rPr sz="650" spc="20" dirty="0">
                <a:latin typeface="Microsoft Sans Serif"/>
                <a:cs typeface="Microsoft Sans Serif"/>
              </a:rPr>
              <a:t>de </a:t>
            </a:r>
            <a:r>
              <a:rPr sz="650" spc="10" dirty="0">
                <a:latin typeface="Microsoft Sans Serif"/>
                <a:cs typeface="Microsoft Sans Serif"/>
              </a:rPr>
              <a:t>servicio. </a:t>
            </a:r>
            <a:r>
              <a:rPr sz="650" spc="-5" dirty="0">
                <a:latin typeface="Microsoft Sans Serif"/>
                <a:cs typeface="Microsoft Sans Serif"/>
              </a:rPr>
              <a:t>Los </a:t>
            </a:r>
            <a:r>
              <a:rPr sz="650" dirty="0">
                <a:latin typeface="Microsoft Sans Serif"/>
                <a:cs typeface="Microsoft Sans Serif"/>
              </a:rPr>
              <a:t> </a:t>
            </a:r>
            <a:r>
              <a:rPr sz="650" spc="25" dirty="0">
                <a:latin typeface="Microsoft Sans Serif"/>
                <a:cs typeface="Microsoft Sans Serif"/>
              </a:rPr>
              <a:t>errores </a:t>
            </a:r>
            <a:r>
              <a:rPr sz="650" spc="20" dirty="0">
                <a:latin typeface="Microsoft Sans Serif"/>
                <a:cs typeface="Microsoft Sans Serif"/>
              </a:rPr>
              <a:t>de operación, </a:t>
            </a:r>
            <a:r>
              <a:rPr sz="650" dirty="0">
                <a:latin typeface="Microsoft Sans Serif"/>
                <a:cs typeface="Microsoft Sans Serif"/>
              </a:rPr>
              <a:t>las </a:t>
            </a:r>
            <a:r>
              <a:rPr sz="650" spc="10" dirty="0">
                <a:latin typeface="Microsoft Sans Serif"/>
                <a:cs typeface="Microsoft Sans Serif"/>
              </a:rPr>
              <a:t>descargas </a:t>
            </a:r>
            <a:r>
              <a:rPr sz="650" spc="20" dirty="0">
                <a:latin typeface="Microsoft Sans Serif"/>
                <a:cs typeface="Microsoft Sans Serif"/>
              </a:rPr>
              <a:t>disruptivas del </a:t>
            </a:r>
            <a:r>
              <a:rPr sz="650" spc="35" dirty="0">
                <a:latin typeface="Microsoft Sans Serif"/>
                <a:cs typeface="Microsoft Sans Serif"/>
              </a:rPr>
              <a:t>interruptor </a:t>
            </a:r>
            <a:r>
              <a:rPr sz="650" spc="20" dirty="0">
                <a:latin typeface="Microsoft Sans Serif"/>
                <a:cs typeface="Microsoft Sans Serif"/>
              </a:rPr>
              <a:t>abierto, </a:t>
            </a:r>
            <a:r>
              <a:rPr sz="650" spc="10" dirty="0">
                <a:latin typeface="Microsoft Sans Serif"/>
                <a:cs typeface="Microsoft Sans Serif"/>
              </a:rPr>
              <a:t>el </a:t>
            </a:r>
            <a:r>
              <a:rPr sz="650" spc="25" dirty="0">
                <a:latin typeface="Microsoft Sans Serif"/>
                <a:cs typeface="Microsoft Sans Serif"/>
              </a:rPr>
              <a:t>mal </a:t>
            </a:r>
            <a:r>
              <a:rPr sz="650" spc="30" dirty="0">
                <a:latin typeface="Microsoft Sans Serif"/>
                <a:cs typeface="Microsoft Sans Serif"/>
              </a:rPr>
              <a:t> funcionamiento </a:t>
            </a:r>
            <a:r>
              <a:rPr sz="650" spc="20" dirty="0">
                <a:latin typeface="Microsoft Sans Serif"/>
                <a:cs typeface="Microsoft Sans Serif"/>
              </a:rPr>
              <a:t>del circuito de </a:t>
            </a:r>
            <a:r>
              <a:rPr sz="650" spc="30" dirty="0">
                <a:latin typeface="Microsoft Sans Serif"/>
                <a:cs typeface="Microsoft Sans Serif"/>
              </a:rPr>
              <a:t>control o </a:t>
            </a:r>
            <a:r>
              <a:rPr sz="650" spc="15" dirty="0">
                <a:latin typeface="Microsoft Sans Serif"/>
                <a:cs typeface="Microsoft Sans Serif"/>
              </a:rPr>
              <a:t>combinaciones </a:t>
            </a:r>
            <a:r>
              <a:rPr sz="650" spc="20" dirty="0">
                <a:latin typeface="Microsoft Sans Serif"/>
                <a:cs typeface="Microsoft Sans Serif"/>
              </a:rPr>
              <a:t>de </a:t>
            </a:r>
            <a:r>
              <a:rPr sz="650" spc="5" dirty="0">
                <a:latin typeface="Microsoft Sans Serif"/>
                <a:cs typeface="Microsoft Sans Serif"/>
              </a:rPr>
              <a:t>estas </a:t>
            </a:r>
            <a:r>
              <a:rPr sz="650" dirty="0">
                <a:latin typeface="Microsoft Sans Serif"/>
                <a:cs typeface="Microsoft Sans Serif"/>
              </a:rPr>
              <a:t>causas </a:t>
            </a:r>
            <a:r>
              <a:rPr sz="650" spc="25" dirty="0">
                <a:latin typeface="Microsoft Sans Serif"/>
                <a:cs typeface="Microsoft Sans Serif"/>
              </a:rPr>
              <a:t>han </a:t>
            </a:r>
            <a:r>
              <a:rPr sz="650" spc="30" dirty="0">
                <a:latin typeface="Microsoft Sans Serif"/>
                <a:cs typeface="Microsoft Sans Serif"/>
              </a:rPr>
              <a:t> </a:t>
            </a:r>
            <a:r>
              <a:rPr sz="650" spc="25" dirty="0">
                <a:latin typeface="Microsoft Sans Serif"/>
                <a:cs typeface="Microsoft Sans Serif"/>
              </a:rPr>
              <a:t>resultado</a:t>
            </a:r>
            <a:r>
              <a:rPr sz="650" spc="-5" dirty="0">
                <a:latin typeface="Microsoft Sans Serif"/>
                <a:cs typeface="Microsoft Sans Serif"/>
              </a:rPr>
              <a:t> </a:t>
            </a:r>
            <a:r>
              <a:rPr sz="650" spc="20" dirty="0">
                <a:latin typeface="Microsoft Sans Serif"/>
                <a:cs typeface="Microsoft Sans Serif"/>
              </a:rPr>
              <a:t>en</a:t>
            </a:r>
            <a:r>
              <a:rPr sz="650" spc="-5" dirty="0">
                <a:latin typeface="Microsoft Sans Serif"/>
                <a:cs typeface="Microsoft Sans Serif"/>
              </a:rPr>
              <a:t> </a:t>
            </a:r>
            <a:r>
              <a:rPr sz="650" spc="10" dirty="0">
                <a:latin typeface="Microsoft Sans Serif"/>
                <a:cs typeface="Microsoft Sans Serif"/>
              </a:rPr>
              <a:t>la</a:t>
            </a:r>
            <a:r>
              <a:rPr sz="650" spc="-5" dirty="0">
                <a:latin typeface="Microsoft Sans Serif"/>
                <a:cs typeface="Microsoft Sans Serif"/>
              </a:rPr>
              <a:t> </a:t>
            </a:r>
            <a:r>
              <a:rPr sz="650" spc="15" dirty="0">
                <a:latin typeface="Microsoft Sans Serif"/>
                <a:cs typeface="Microsoft Sans Serif"/>
              </a:rPr>
              <a:t>activación</a:t>
            </a:r>
            <a:r>
              <a:rPr sz="650" spc="-5" dirty="0">
                <a:latin typeface="Microsoft Sans Serif"/>
                <a:cs typeface="Microsoft Sans Serif"/>
              </a:rPr>
              <a:t> </a:t>
            </a:r>
            <a:r>
              <a:rPr sz="650" spc="25" dirty="0">
                <a:latin typeface="Microsoft Sans Serif"/>
                <a:cs typeface="Microsoft Sans Serif"/>
              </a:rPr>
              <a:t>inadvertida</a:t>
            </a:r>
            <a:r>
              <a:rPr sz="650" spc="-5" dirty="0">
                <a:latin typeface="Microsoft Sans Serif"/>
                <a:cs typeface="Microsoft Sans Serif"/>
              </a:rPr>
              <a:t> </a:t>
            </a:r>
            <a:r>
              <a:rPr sz="650" spc="20" dirty="0">
                <a:latin typeface="Microsoft Sans Serif"/>
                <a:cs typeface="Microsoft Sans Serif"/>
              </a:rPr>
              <a:t>de</a:t>
            </a:r>
            <a:r>
              <a:rPr sz="650" spc="-5" dirty="0">
                <a:latin typeface="Microsoft Sans Serif"/>
                <a:cs typeface="Microsoft Sans Serif"/>
              </a:rPr>
              <a:t> </a:t>
            </a:r>
            <a:r>
              <a:rPr sz="650" spc="20" dirty="0">
                <a:latin typeface="Microsoft Sans Serif"/>
                <a:cs typeface="Microsoft Sans Serif"/>
              </a:rPr>
              <a:t>generadores</a:t>
            </a:r>
            <a:r>
              <a:rPr sz="650" spc="-5" dirty="0">
                <a:latin typeface="Microsoft Sans Serif"/>
                <a:cs typeface="Microsoft Sans Serif"/>
              </a:rPr>
              <a:t> </a:t>
            </a:r>
            <a:r>
              <a:rPr sz="650" spc="25" dirty="0">
                <a:latin typeface="Microsoft Sans Serif"/>
                <a:cs typeface="Microsoft Sans Serif"/>
              </a:rPr>
              <a:t>fuera</a:t>
            </a:r>
            <a:r>
              <a:rPr sz="650" spc="-5" dirty="0">
                <a:latin typeface="Microsoft Sans Serif"/>
                <a:cs typeface="Microsoft Sans Serif"/>
              </a:rPr>
              <a:t> </a:t>
            </a:r>
            <a:r>
              <a:rPr sz="650" spc="20" dirty="0">
                <a:latin typeface="Microsoft Sans Serif"/>
                <a:cs typeface="Microsoft Sans Serif"/>
              </a:rPr>
              <a:t>de</a:t>
            </a:r>
            <a:r>
              <a:rPr sz="650" spc="-5" dirty="0">
                <a:latin typeface="Microsoft Sans Serif"/>
                <a:cs typeface="Microsoft Sans Serif"/>
              </a:rPr>
              <a:t> </a:t>
            </a:r>
            <a:r>
              <a:rPr sz="650" spc="10" dirty="0">
                <a:latin typeface="Microsoft Sans Serif"/>
                <a:cs typeface="Microsoft Sans Serif"/>
              </a:rPr>
              <a:t>línea.</a:t>
            </a:r>
            <a:endParaRPr sz="650">
              <a:latin typeface="Microsoft Sans Serif"/>
              <a:cs typeface="Microsoft Sans Serif"/>
            </a:endParaRPr>
          </a:p>
        </p:txBody>
      </p:sp>
      <p:sp>
        <p:nvSpPr>
          <p:cNvPr id="221" name="object 221"/>
          <p:cNvSpPr txBox="1"/>
          <p:nvPr/>
        </p:nvSpPr>
        <p:spPr>
          <a:xfrm>
            <a:off x="1415217" y="5786102"/>
            <a:ext cx="7238192" cy="451662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sz="600" spc="-15" dirty="0">
                <a:latin typeface="Microsoft Sans Serif"/>
                <a:cs typeface="Microsoft Sans Serif"/>
              </a:rPr>
              <a:t>A. </a:t>
            </a:r>
            <a:r>
              <a:rPr sz="600" spc="10" dirty="0">
                <a:latin typeface="Microsoft Sans Serif"/>
                <a:cs typeface="Microsoft Sans Serif"/>
              </a:rPr>
              <a:t>Errores</a:t>
            </a:r>
            <a:r>
              <a:rPr sz="600" spc="-10" dirty="0">
                <a:latin typeface="Microsoft Sans Serif"/>
                <a:cs typeface="Microsoft Sans Serif"/>
              </a:rPr>
              <a:t> </a:t>
            </a:r>
            <a:r>
              <a:rPr sz="600" spc="20" dirty="0">
                <a:latin typeface="Microsoft Sans Serif"/>
                <a:cs typeface="Microsoft Sans Serif"/>
              </a:rPr>
              <a:t>de</a:t>
            </a:r>
            <a:r>
              <a:rPr sz="600" spc="-10" dirty="0">
                <a:latin typeface="Microsoft Sans Serif"/>
                <a:cs typeface="Microsoft Sans Serif"/>
              </a:rPr>
              <a:t> </a:t>
            </a:r>
            <a:r>
              <a:rPr sz="600" spc="25" dirty="0">
                <a:latin typeface="Microsoft Sans Serif"/>
                <a:cs typeface="Microsoft Sans Serif"/>
              </a:rPr>
              <a:t>funcionamiento</a:t>
            </a:r>
            <a:endParaRPr sz="600">
              <a:latin typeface="Microsoft Sans Serif"/>
              <a:cs typeface="Microsoft Sans Serif"/>
            </a:endParaRPr>
          </a:p>
          <a:p>
            <a:pPr marL="12700" marR="5080" indent="154940">
              <a:lnSpc>
                <a:spcPct val="153800"/>
              </a:lnSpc>
              <a:spcBef>
                <a:spcPts val="260"/>
              </a:spcBef>
            </a:pPr>
            <a:r>
              <a:rPr sz="650" spc="-5" dirty="0">
                <a:latin typeface="Microsoft Sans Serif"/>
                <a:cs typeface="Microsoft Sans Serif"/>
              </a:rPr>
              <a:t>Los</a:t>
            </a:r>
            <a:r>
              <a:rPr sz="650" dirty="0">
                <a:latin typeface="Microsoft Sans Serif"/>
                <a:cs typeface="Microsoft Sans Serif"/>
              </a:rPr>
              <a:t> </a:t>
            </a:r>
            <a:r>
              <a:rPr sz="650" spc="25" dirty="0">
                <a:latin typeface="Microsoft Sans Serif"/>
                <a:cs typeface="Microsoft Sans Serif"/>
              </a:rPr>
              <a:t>errores</a:t>
            </a:r>
            <a:r>
              <a:rPr sz="650" dirty="0">
                <a:latin typeface="Microsoft Sans Serif"/>
                <a:cs typeface="Microsoft Sans Serif"/>
              </a:rPr>
              <a:t> </a:t>
            </a:r>
            <a:r>
              <a:rPr sz="650" spc="20" dirty="0">
                <a:latin typeface="Microsoft Sans Serif"/>
                <a:cs typeface="Microsoft Sans Serif"/>
              </a:rPr>
              <a:t>de</a:t>
            </a:r>
            <a:r>
              <a:rPr sz="650" dirty="0">
                <a:latin typeface="Microsoft Sans Serif"/>
                <a:cs typeface="Microsoft Sans Serif"/>
              </a:rPr>
              <a:t> </a:t>
            </a:r>
            <a:r>
              <a:rPr sz="650" spc="20" dirty="0">
                <a:latin typeface="Microsoft Sans Serif"/>
                <a:cs typeface="Microsoft Sans Serif"/>
              </a:rPr>
              <a:t>operación</a:t>
            </a:r>
            <a:r>
              <a:rPr sz="650" dirty="0">
                <a:latin typeface="Microsoft Sans Serif"/>
                <a:cs typeface="Microsoft Sans Serif"/>
              </a:rPr>
              <a:t> </a:t>
            </a:r>
            <a:r>
              <a:rPr sz="650" spc="15" dirty="0">
                <a:latin typeface="Microsoft Sans Serif"/>
                <a:cs typeface="Microsoft Sans Serif"/>
              </a:rPr>
              <a:t>están</a:t>
            </a:r>
            <a:r>
              <a:rPr sz="650" dirty="0">
                <a:latin typeface="Microsoft Sans Serif"/>
                <a:cs typeface="Microsoft Sans Serif"/>
              </a:rPr>
              <a:t> </a:t>
            </a:r>
            <a:r>
              <a:rPr sz="650" spc="30" dirty="0">
                <a:latin typeface="Microsoft Sans Serif"/>
                <a:cs typeface="Microsoft Sans Serif"/>
              </a:rPr>
              <a:t>aumentando</a:t>
            </a:r>
            <a:r>
              <a:rPr sz="650" dirty="0">
                <a:latin typeface="Microsoft Sans Serif"/>
                <a:cs typeface="Microsoft Sans Serif"/>
              </a:rPr>
              <a:t> </a:t>
            </a:r>
            <a:r>
              <a:rPr sz="650" spc="35" dirty="0">
                <a:latin typeface="Microsoft Sans Serif"/>
                <a:cs typeface="Microsoft Sans Serif"/>
              </a:rPr>
              <a:t>dentro</a:t>
            </a:r>
            <a:r>
              <a:rPr sz="650" dirty="0">
                <a:latin typeface="Microsoft Sans Serif"/>
                <a:cs typeface="Microsoft Sans Serif"/>
              </a:rPr>
              <a:t> </a:t>
            </a:r>
            <a:r>
              <a:rPr sz="650" spc="20" dirty="0">
                <a:latin typeface="Microsoft Sans Serif"/>
                <a:cs typeface="Microsoft Sans Serif"/>
              </a:rPr>
              <a:t>de</a:t>
            </a:r>
            <a:r>
              <a:rPr sz="650" dirty="0">
                <a:latin typeface="Microsoft Sans Serif"/>
                <a:cs typeface="Microsoft Sans Serif"/>
              </a:rPr>
              <a:t> </a:t>
            </a:r>
            <a:r>
              <a:rPr sz="650" spc="10" dirty="0">
                <a:latin typeface="Microsoft Sans Serif"/>
                <a:cs typeface="Microsoft Sans Serif"/>
              </a:rPr>
              <a:t>la</a:t>
            </a:r>
            <a:r>
              <a:rPr sz="650" dirty="0">
                <a:latin typeface="Microsoft Sans Serif"/>
                <a:cs typeface="Microsoft Sans Serif"/>
              </a:rPr>
              <a:t> </a:t>
            </a:r>
            <a:r>
              <a:rPr sz="650" spc="25" dirty="0">
                <a:latin typeface="Microsoft Sans Serif"/>
                <a:cs typeface="Microsoft Sans Serif"/>
              </a:rPr>
              <a:t>industria</a:t>
            </a:r>
            <a:r>
              <a:rPr sz="650" dirty="0">
                <a:latin typeface="Microsoft Sans Serif"/>
                <a:cs typeface="Microsoft Sans Serif"/>
              </a:rPr>
              <a:t> a </a:t>
            </a:r>
            <a:r>
              <a:rPr sz="650" spc="25" dirty="0">
                <a:latin typeface="Microsoft Sans Serif"/>
                <a:cs typeface="Microsoft Sans Serif"/>
              </a:rPr>
              <a:t>medida </a:t>
            </a:r>
            <a:r>
              <a:rPr sz="650" spc="-155" dirty="0">
                <a:latin typeface="Microsoft Sans Serif"/>
                <a:cs typeface="Microsoft Sans Serif"/>
              </a:rPr>
              <a:t> </a:t>
            </a:r>
            <a:r>
              <a:rPr sz="650" spc="25" dirty="0">
                <a:latin typeface="Microsoft Sans Serif"/>
                <a:cs typeface="Microsoft Sans Serif"/>
              </a:rPr>
              <a:t>que </a:t>
            </a:r>
            <a:r>
              <a:rPr sz="650" dirty="0">
                <a:latin typeface="Microsoft Sans Serif"/>
                <a:cs typeface="Microsoft Sans Serif"/>
              </a:rPr>
              <a:t>las </a:t>
            </a:r>
            <a:r>
              <a:rPr sz="650" spc="10" dirty="0">
                <a:latin typeface="Microsoft Sans Serif"/>
                <a:cs typeface="Microsoft Sans Serif"/>
              </a:rPr>
              <a:t>estaciones </a:t>
            </a:r>
            <a:r>
              <a:rPr sz="650" spc="20" dirty="0">
                <a:latin typeface="Microsoft Sans Serif"/>
                <a:cs typeface="Microsoft Sans Serif"/>
              </a:rPr>
              <a:t>generadoras de </a:t>
            </a:r>
            <a:r>
              <a:rPr sz="650" spc="25" dirty="0">
                <a:latin typeface="Microsoft Sans Serif"/>
                <a:cs typeface="Microsoft Sans Serif"/>
              </a:rPr>
              <a:t>alto </a:t>
            </a:r>
            <a:r>
              <a:rPr sz="650" spc="15" dirty="0">
                <a:latin typeface="Microsoft Sans Serif"/>
                <a:cs typeface="Microsoft Sans Serif"/>
              </a:rPr>
              <a:t>voltaje </a:t>
            </a:r>
            <a:r>
              <a:rPr sz="650" spc="-5" dirty="0">
                <a:latin typeface="Microsoft Sans Serif"/>
                <a:cs typeface="Microsoft Sans Serif"/>
              </a:rPr>
              <a:t>se </a:t>
            </a:r>
            <a:r>
              <a:rPr sz="650" spc="15" dirty="0">
                <a:latin typeface="Microsoft Sans Serif"/>
                <a:cs typeface="Microsoft Sans Serif"/>
              </a:rPr>
              <a:t>vuelven más complejas con </a:t>
            </a:r>
            <a:r>
              <a:rPr sz="650" spc="10" dirty="0">
                <a:latin typeface="Microsoft Sans Serif"/>
                <a:cs typeface="Microsoft Sans Serif"/>
              </a:rPr>
              <a:t>el </a:t>
            </a:r>
            <a:r>
              <a:rPr sz="650" spc="15" dirty="0">
                <a:latin typeface="Microsoft Sans Serif"/>
                <a:cs typeface="Microsoft Sans Serif"/>
              </a:rPr>
              <a:t> uso </a:t>
            </a:r>
            <a:r>
              <a:rPr sz="650" spc="20" dirty="0">
                <a:latin typeface="Microsoft Sans Serif"/>
                <a:cs typeface="Microsoft Sans Serif"/>
              </a:rPr>
              <a:t>de configuraciones de </a:t>
            </a:r>
            <a:r>
              <a:rPr sz="650" spc="35" dirty="0">
                <a:latin typeface="Microsoft Sans Serif"/>
                <a:cs typeface="Microsoft Sans Serif"/>
              </a:rPr>
              <a:t>interruptor </a:t>
            </a:r>
            <a:r>
              <a:rPr sz="650" spc="5" dirty="0">
                <a:latin typeface="Microsoft Sans Serif"/>
                <a:cs typeface="Microsoft Sans Serif"/>
              </a:rPr>
              <a:t>y </a:t>
            </a:r>
            <a:r>
              <a:rPr sz="650" spc="30" dirty="0">
                <a:latin typeface="Microsoft Sans Serif"/>
                <a:cs typeface="Microsoft Sans Serif"/>
              </a:rPr>
              <a:t>medio </a:t>
            </a:r>
            <a:r>
              <a:rPr sz="650" spc="5" dirty="0">
                <a:latin typeface="Microsoft Sans Serif"/>
                <a:cs typeface="Microsoft Sans Serif"/>
              </a:rPr>
              <a:t>y </a:t>
            </a:r>
            <a:r>
              <a:rPr sz="650" spc="20" dirty="0">
                <a:latin typeface="Microsoft Sans Serif"/>
                <a:cs typeface="Microsoft Sans Serif"/>
              </a:rPr>
              <a:t>de bus en </a:t>
            </a:r>
            <a:r>
              <a:rPr sz="650" spc="15" dirty="0">
                <a:latin typeface="Microsoft Sans Serif"/>
                <a:cs typeface="Microsoft Sans Serif"/>
              </a:rPr>
              <a:t>anillo. </a:t>
            </a:r>
            <a:r>
              <a:rPr sz="650" spc="-10" dirty="0">
                <a:latin typeface="Microsoft Sans Serif"/>
                <a:cs typeface="Microsoft Sans Serif"/>
              </a:rPr>
              <a:t>La </a:t>
            </a:r>
            <a:r>
              <a:rPr sz="650" spc="30" dirty="0">
                <a:latin typeface="Microsoft Sans Serif"/>
                <a:cs typeface="Microsoft Sans Serif"/>
              </a:rPr>
              <a:t>figura </a:t>
            </a:r>
            <a:r>
              <a:rPr sz="650" spc="10" dirty="0">
                <a:latin typeface="Microsoft Sans Serif"/>
                <a:cs typeface="Microsoft Sans Serif"/>
              </a:rPr>
              <a:t>1 </a:t>
            </a:r>
            <a:r>
              <a:rPr sz="650" spc="15" dirty="0">
                <a:latin typeface="Microsoft Sans Serif"/>
                <a:cs typeface="Microsoft Sans Serif"/>
              </a:rPr>
              <a:t> </a:t>
            </a:r>
            <a:r>
              <a:rPr sz="650" spc="25" dirty="0">
                <a:latin typeface="Microsoft Sans Serif"/>
                <a:cs typeface="Microsoft Sans Serif"/>
              </a:rPr>
              <a:t>muestra</a:t>
            </a:r>
            <a:r>
              <a:rPr sz="650" spc="-5" dirty="0">
                <a:latin typeface="Microsoft Sans Serif"/>
                <a:cs typeface="Microsoft Sans Serif"/>
              </a:rPr>
              <a:t> </a:t>
            </a:r>
            <a:r>
              <a:rPr sz="650" spc="20" dirty="0">
                <a:latin typeface="Microsoft Sans Serif"/>
                <a:cs typeface="Microsoft Sans Serif"/>
              </a:rPr>
              <a:t>diagramas</a:t>
            </a:r>
            <a:r>
              <a:rPr sz="650" spc="-5" dirty="0">
                <a:latin typeface="Microsoft Sans Serif"/>
                <a:cs typeface="Microsoft Sans Serif"/>
              </a:rPr>
              <a:t> </a:t>
            </a:r>
            <a:r>
              <a:rPr sz="650" spc="20" dirty="0">
                <a:latin typeface="Microsoft Sans Serif"/>
                <a:cs typeface="Microsoft Sans Serif"/>
              </a:rPr>
              <a:t>unifilares</a:t>
            </a:r>
            <a:r>
              <a:rPr sz="650" dirty="0">
                <a:latin typeface="Microsoft Sans Serif"/>
                <a:cs typeface="Microsoft Sans Serif"/>
              </a:rPr>
              <a:t> </a:t>
            </a:r>
            <a:r>
              <a:rPr sz="650" spc="15" dirty="0">
                <a:latin typeface="Microsoft Sans Serif"/>
                <a:cs typeface="Microsoft Sans Serif"/>
              </a:rPr>
              <a:t>típicos</a:t>
            </a:r>
            <a:r>
              <a:rPr sz="650" spc="-5" dirty="0">
                <a:latin typeface="Microsoft Sans Serif"/>
                <a:cs typeface="Microsoft Sans Serif"/>
              </a:rPr>
              <a:t> </a:t>
            </a:r>
            <a:r>
              <a:rPr sz="650" spc="20" dirty="0">
                <a:latin typeface="Microsoft Sans Serif"/>
                <a:cs typeface="Microsoft Sans Serif"/>
              </a:rPr>
              <a:t>para</a:t>
            </a:r>
            <a:r>
              <a:rPr sz="650" spc="-5" dirty="0">
                <a:latin typeface="Microsoft Sans Serif"/>
                <a:cs typeface="Microsoft Sans Serif"/>
              </a:rPr>
              <a:t> </a:t>
            </a:r>
            <a:r>
              <a:rPr sz="650" spc="15" dirty="0">
                <a:latin typeface="Microsoft Sans Serif"/>
                <a:cs typeface="Microsoft Sans Serif"/>
              </a:rPr>
              <a:t>dos</a:t>
            </a:r>
            <a:r>
              <a:rPr sz="650" dirty="0">
                <a:latin typeface="Microsoft Sans Serif"/>
                <a:cs typeface="Microsoft Sans Serif"/>
              </a:rPr>
              <a:t> </a:t>
            </a:r>
            <a:r>
              <a:rPr sz="650" spc="20" dirty="0">
                <a:latin typeface="Microsoft Sans Serif"/>
                <a:cs typeface="Microsoft Sans Serif"/>
              </a:rPr>
              <a:t>de</a:t>
            </a:r>
            <a:r>
              <a:rPr sz="650" spc="-5" dirty="0">
                <a:latin typeface="Microsoft Sans Serif"/>
                <a:cs typeface="Microsoft Sans Serif"/>
              </a:rPr>
              <a:t> </a:t>
            </a:r>
            <a:r>
              <a:rPr sz="650" spc="5" dirty="0">
                <a:latin typeface="Microsoft Sans Serif"/>
                <a:cs typeface="Microsoft Sans Serif"/>
              </a:rPr>
              <a:t>estas</a:t>
            </a:r>
            <a:r>
              <a:rPr sz="650" dirty="0">
                <a:latin typeface="Microsoft Sans Serif"/>
                <a:cs typeface="Microsoft Sans Serif"/>
              </a:rPr>
              <a:t> </a:t>
            </a:r>
            <a:r>
              <a:rPr sz="650" spc="10" dirty="0">
                <a:latin typeface="Microsoft Sans Serif"/>
                <a:cs typeface="Microsoft Sans Serif"/>
              </a:rPr>
              <a:t>estaciones.</a:t>
            </a:r>
            <a:endParaRPr sz="650">
              <a:latin typeface="Microsoft Sans Serif"/>
              <a:cs typeface="Microsoft Sans Serif"/>
            </a:endParaRPr>
          </a:p>
        </p:txBody>
      </p:sp>
      <p:sp>
        <p:nvSpPr>
          <p:cNvPr id="222" name="object 222"/>
          <p:cNvSpPr txBox="1"/>
          <p:nvPr/>
        </p:nvSpPr>
        <p:spPr>
          <a:xfrm>
            <a:off x="9100215" y="6595881"/>
            <a:ext cx="7403260" cy="1206356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sz="500" spc="-10" dirty="0">
                <a:latin typeface="Microsoft Sans Serif"/>
                <a:cs typeface="Microsoft Sans Serif"/>
              </a:rPr>
              <a:t>B. </a:t>
            </a:r>
            <a:r>
              <a:rPr sz="500" spc="5" dirty="0">
                <a:latin typeface="Microsoft Sans Serif"/>
                <a:cs typeface="Microsoft Sans Serif"/>
              </a:rPr>
              <a:t>Descargas</a:t>
            </a:r>
            <a:r>
              <a:rPr sz="500" spc="-10" dirty="0">
                <a:latin typeface="Microsoft Sans Serif"/>
                <a:cs typeface="Microsoft Sans Serif"/>
              </a:rPr>
              <a:t> </a:t>
            </a:r>
            <a:r>
              <a:rPr sz="500" spc="15" dirty="0">
                <a:latin typeface="Microsoft Sans Serif"/>
                <a:cs typeface="Microsoft Sans Serif"/>
              </a:rPr>
              <a:t>disruptivas</a:t>
            </a:r>
            <a:r>
              <a:rPr sz="500" spc="-5" dirty="0">
                <a:latin typeface="Microsoft Sans Serif"/>
                <a:cs typeface="Microsoft Sans Serif"/>
              </a:rPr>
              <a:t> </a:t>
            </a:r>
            <a:r>
              <a:rPr sz="500" spc="15" dirty="0">
                <a:latin typeface="Microsoft Sans Serif"/>
                <a:cs typeface="Microsoft Sans Serif"/>
              </a:rPr>
              <a:t>del</a:t>
            </a:r>
            <a:r>
              <a:rPr sz="500" spc="-10" dirty="0">
                <a:latin typeface="Microsoft Sans Serif"/>
                <a:cs typeface="Microsoft Sans Serif"/>
              </a:rPr>
              <a:t> </a:t>
            </a:r>
            <a:r>
              <a:rPr sz="500" spc="30" dirty="0">
                <a:latin typeface="Microsoft Sans Serif"/>
                <a:cs typeface="Microsoft Sans Serif"/>
              </a:rPr>
              <a:t>interruptor</a:t>
            </a:r>
            <a:r>
              <a:rPr sz="500" spc="-10" dirty="0">
                <a:latin typeface="Microsoft Sans Serif"/>
                <a:cs typeface="Microsoft Sans Serif"/>
              </a:rPr>
              <a:t> </a:t>
            </a:r>
            <a:r>
              <a:rPr sz="500" spc="20" dirty="0">
                <a:latin typeface="Microsoft Sans Serif"/>
                <a:cs typeface="Microsoft Sans Serif"/>
              </a:rPr>
              <a:t>abierto</a:t>
            </a:r>
            <a:r>
              <a:rPr sz="500" spc="-5" dirty="0">
                <a:latin typeface="Microsoft Sans Serif"/>
                <a:cs typeface="Microsoft Sans Serif"/>
              </a:rPr>
              <a:t> </a:t>
            </a:r>
            <a:r>
              <a:rPr sz="500" spc="15" dirty="0">
                <a:latin typeface="Microsoft Sans Serif"/>
                <a:cs typeface="Microsoft Sans Serif"/>
              </a:rPr>
              <a:t>[3]</a:t>
            </a:r>
            <a:endParaRPr sz="500">
              <a:latin typeface="Microsoft Sans Serif"/>
              <a:cs typeface="Microsoft Sans Serif"/>
            </a:endParaRPr>
          </a:p>
          <a:p>
            <a:pPr marL="12700" marR="5080" indent="153670">
              <a:lnSpc>
                <a:spcPct val="143000"/>
              </a:lnSpc>
              <a:spcBef>
                <a:spcPts val="280"/>
              </a:spcBef>
            </a:pPr>
            <a:r>
              <a:rPr sz="700" spc="-10" dirty="0">
                <a:latin typeface="Microsoft Sans Serif"/>
                <a:cs typeface="Microsoft Sans Serif"/>
              </a:rPr>
              <a:t>La </a:t>
            </a:r>
            <a:r>
              <a:rPr sz="700" spc="25" dirty="0">
                <a:latin typeface="Microsoft Sans Serif"/>
                <a:cs typeface="Microsoft Sans Serif"/>
              </a:rPr>
              <a:t>tensión </a:t>
            </a:r>
            <a:r>
              <a:rPr sz="700" spc="15" dirty="0">
                <a:latin typeface="Microsoft Sans Serif"/>
                <a:cs typeface="Microsoft Sans Serif"/>
              </a:rPr>
              <a:t>dieléctrica </a:t>
            </a:r>
            <a:r>
              <a:rPr sz="700" spc="30" dirty="0">
                <a:latin typeface="Microsoft Sans Serif"/>
                <a:cs typeface="Microsoft Sans Serif"/>
              </a:rPr>
              <a:t>extrema </a:t>
            </a:r>
            <a:r>
              <a:rPr sz="700" spc="5" dirty="0">
                <a:latin typeface="Microsoft Sans Serif"/>
                <a:cs typeface="Microsoft Sans Serif"/>
              </a:rPr>
              <a:t>asociada </a:t>
            </a:r>
            <a:r>
              <a:rPr sz="700" spc="20" dirty="0">
                <a:latin typeface="Microsoft Sans Serif"/>
                <a:cs typeface="Microsoft Sans Serif"/>
              </a:rPr>
              <a:t>con </a:t>
            </a:r>
            <a:r>
              <a:rPr sz="700" spc="10" dirty="0">
                <a:latin typeface="Microsoft Sans Serif"/>
                <a:cs typeface="Microsoft Sans Serif"/>
              </a:rPr>
              <a:t>los </a:t>
            </a:r>
            <a:r>
              <a:rPr sz="700" spc="35" dirty="0">
                <a:latin typeface="Microsoft Sans Serif"/>
                <a:cs typeface="Microsoft Sans Serif"/>
              </a:rPr>
              <a:t>interruptores </a:t>
            </a:r>
            <a:r>
              <a:rPr sz="700" spc="-20" dirty="0">
                <a:latin typeface="Microsoft Sans Serif"/>
                <a:cs typeface="Microsoft Sans Serif"/>
              </a:rPr>
              <a:t>HV </a:t>
            </a:r>
            <a:r>
              <a:rPr sz="700" spc="15" dirty="0">
                <a:latin typeface="Microsoft Sans Serif"/>
                <a:cs typeface="Microsoft Sans Serif"/>
              </a:rPr>
              <a:t>(alto </a:t>
            </a:r>
            <a:r>
              <a:rPr sz="700" spc="20" dirty="0">
                <a:latin typeface="Microsoft Sans Serif"/>
                <a:cs typeface="Microsoft Sans Serif"/>
              </a:rPr>
              <a:t> </a:t>
            </a:r>
            <a:r>
              <a:rPr sz="700" spc="15" dirty="0">
                <a:latin typeface="Microsoft Sans Serif"/>
                <a:cs typeface="Microsoft Sans Serif"/>
              </a:rPr>
              <a:t>voltaje) </a:t>
            </a:r>
            <a:r>
              <a:rPr sz="700" spc="5" dirty="0">
                <a:latin typeface="Microsoft Sans Serif"/>
                <a:cs typeface="Microsoft Sans Serif"/>
              </a:rPr>
              <a:t>y </a:t>
            </a:r>
            <a:r>
              <a:rPr sz="700" spc="-40" dirty="0">
                <a:latin typeface="Microsoft Sans Serif"/>
                <a:cs typeface="Microsoft Sans Serif"/>
              </a:rPr>
              <a:t>EHV </a:t>
            </a:r>
            <a:r>
              <a:rPr sz="700" spc="20" dirty="0">
                <a:latin typeface="Microsoft Sans Serif"/>
                <a:cs typeface="Microsoft Sans Serif"/>
              </a:rPr>
              <a:t>(extra </a:t>
            </a:r>
            <a:r>
              <a:rPr sz="700" spc="25" dirty="0">
                <a:latin typeface="Microsoft Sans Serif"/>
                <a:cs typeface="Microsoft Sans Serif"/>
              </a:rPr>
              <a:t>alto </a:t>
            </a:r>
            <a:r>
              <a:rPr sz="700" spc="15" dirty="0">
                <a:latin typeface="Microsoft Sans Serif"/>
                <a:cs typeface="Microsoft Sans Serif"/>
              </a:rPr>
              <a:t>voltaje) </a:t>
            </a:r>
            <a:r>
              <a:rPr sz="700" spc="5" dirty="0">
                <a:latin typeface="Microsoft Sans Serif"/>
                <a:cs typeface="Microsoft Sans Serif"/>
              </a:rPr>
              <a:t>y </a:t>
            </a:r>
            <a:r>
              <a:rPr sz="700" spc="10" dirty="0">
                <a:latin typeface="Microsoft Sans Serif"/>
                <a:cs typeface="Microsoft Sans Serif"/>
              </a:rPr>
              <a:t>el </a:t>
            </a:r>
            <a:r>
              <a:rPr sz="700" spc="30" dirty="0">
                <a:latin typeface="Microsoft Sans Serif"/>
                <a:cs typeface="Microsoft Sans Serif"/>
              </a:rPr>
              <a:t>pequeño </a:t>
            </a:r>
            <a:r>
              <a:rPr sz="700" spc="10" dirty="0">
                <a:latin typeface="Microsoft Sans Serif"/>
                <a:cs typeface="Microsoft Sans Serif"/>
              </a:rPr>
              <a:t>espacio </a:t>
            </a:r>
            <a:r>
              <a:rPr sz="700" spc="30" dirty="0">
                <a:latin typeface="Microsoft Sans Serif"/>
                <a:cs typeface="Microsoft Sans Serif"/>
              </a:rPr>
              <a:t>entre </a:t>
            </a:r>
            <a:r>
              <a:rPr sz="700" spc="10" dirty="0">
                <a:latin typeface="Microsoft Sans Serif"/>
                <a:cs typeface="Microsoft Sans Serif"/>
              </a:rPr>
              <a:t>los </a:t>
            </a:r>
            <a:r>
              <a:rPr sz="700" spc="20" dirty="0">
                <a:latin typeface="Microsoft Sans Serif"/>
                <a:cs typeface="Microsoft Sans Serif"/>
              </a:rPr>
              <a:t>contactos </a:t>
            </a:r>
            <a:r>
              <a:rPr sz="700" spc="25" dirty="0">
                <a:latin typeface="Microsoft Sans Serif"/>
                <a:cs typeface="Microsoft Sans Serif"/>
              </a:rPr>
              <a:t> </a:t>
            </a:r>
            <a:r>
              <a:rPr sz="700" spc="10" dirty="0">
                <a:latin typeface="Microsoft Sans Serif"/>
                <a:cs typeface="Microsoft Sans Serif"/>
              </a:rPr>
              <a:t>asociado</a:t>
            </a:r>
            <a:r>
              <a:rPr sz="700" dirty="0">
                <a:latin typeface="Microsoft Sans Serif"/>
                <a:cs typeface="Microsoft Sans Serif"/>
              </a:rPr>
              <a:t> </a:t>
            </a:r>
            <a:r>
              <a:rPr sz="700" spc="20" dirty="0">
                <a:latin typeface="Microsoft Sans Serif"/>
                <a:cs typeface="Microsoft Sans Serif"/>
              </a:rPr>
              <a:t>con</a:t>
            </a:r>
            <a:r>
              <a:rPr sz="700" spc="5" dirty="0">
                <a:latin typeface="Microsoft Sans Serif"/>
                <a:cs typeface="Microsoft Sans Serif"/>
              </a:rPr>
              <a:t> </a:t>
            </a:r>
            <a:r>
              <a:rPr sz="700" spc="10" dirty="0">
                <a:latin typeface="Microsoft Sans Serif"/>
                <a:cs typeface="Microsoft Sans Serif"/>
              </a:rPr>
              <a:t>su</a:t>
            </a:r>
            <a:r>
              <a:rPr sz="700" spc="5" dirty="0">
                <a:latin typeface="Microsoft Sans Serif"/>
                <a:cs typeface="Microsoft Sans Serif"/>
              </a:rPr>
              <a:t> </a:t>
            </a:r>
            <a:r>
              <a:rPr sz="700" spc="25" dirty="0">
                <a:latin typeface="Microsoft Sans Serif"/>
                <a:cs typeface="Microsoft Sans Serif"/>
              </a:rPr>
              <a:t>requisito</a:t>
            </a:r>
            <a:r>
              <a:rPr sz="700" spc="5" dirty="0">
                <a:latin typeface="Microsoft Sans Serif"/>
                <a:cs typeface="Microsoft Sans Serif"/>
              </a:rPr>
              <a:t> </a:t>
            </a:r>
            <a:r>
              <a:rPr sz="700" spc="20" dirty="0">
                <a:latin typeface="Microsoft Sans Serif"/>
                <a:cs typeface="Microsoft Sans Serif"/>
              </a:rPr>
              <a:t>de</a:t>
            </a:r>
            <a:r>
              <a:rPr sz="700" dirty="0">
                <a:latin typeface="Microsoft Sans Serif"/>
                <a:cs typeface="Microsoft Sans Serif"/>
              </a:rPr>
              <a:t> </a:t>
            </a:r>
            <a:r>
              <a:rPr sz="700" spc="30" dirty="0">
                <a:latin typeface="Microsoft Sans Serif"/>
                <a:cs typeface="Microsoft Sans Serif"/>
              </a:rPr>
              <a:t>interrupción</a:t>
            </a:r>
            <a:r>
              <a:rPr sz="700" spc="5" dirty="0">
                <a:latin typeface="Microsoft Sans Serif"/>
                <a:cs typeface="Microsoft Sans Serif"/>
              </a:rPr>
              <a:t> </a:t>
            </a:r>
            <a:r>
              <a:rPr sz="700" spc="20" dirty="0">
                <a:latin typeface="Microsoft Sans Serif"/>
                <a:cs typeface="Microsoft Sans Serif"/>
              </a:rPr>
              <a:t>de</a:t>
            </a:r>
            <a:r>
              <a:rPr sz="700" spc="5" dirty="0">
                <a:latin typeface="Microsoft Sans Serif"/>
                <a:cs typeface="Microsoft Sans Serif"/>
              </a:rPr>
              <a:t> </a:t>
            </a:r>
            <a:r>
              <a:rPr sz="700" spc="20" dirty="0">
                <a:latin typeface="Microsoft Sans Serif"/>
                <a:cs typeface="Microsoft Sans Serif"/>
              </a:rPr>
              <a:t>alta</a:t>
            </a:r>
            <a:r>
              <a:rPr sz="700" spc="5" dirty="0">
                <a:latin typeface="Microsoft Sans Serif"/>
                <a:cs typeface="Microsoft Sans Serif"/>
              </a:rPr>
              <a:t> </a:t>
            </a:r>
            <a:r>
              <a:rPr sz="700" spc="15" dirty="0">
                <a:latin typeface="Microsoft Sans Serif"/>
                <a:cs typeface="Microsoft Sans Serif"/>
              </a:rPr>
              <a:t>velocidad</a:t>
            </a:r>
            <a:r>
              <a:rPr sz="700" spc="5" dirty="0">
                <a:latin typeface="Microsoft Sans Serif"/>
                <a:cs typeface="Microsoft Sans Serif"/>
              </a:rPr>
              <a:t> </a:t>
            </a:r>
            <a:r>
              <a:rPr sz="700" spc="30" dirty="0">
                <a:latin typeface="Microsoft Sans Serif"/>
                <a:cs typeface="Microsoft Sans Serif"/>
              </a:rPr>
              <a:t>pueden</a:t>
            </a:r>
            <a:r>
              <a:rPr sz="700" dirty="0">
                <a:latin typeface="Microsoft Sans Serif"/>
                <a:cs typeface="Microsoft Sans Serif"/>
              </a:rPr>
              <a:t> </a:t>
            </a:r>
            <a:r>
              <a:rPr sz="700" spc="25" dirty="0">
                <a:latin typeface="Microsoft Sans Serif"/>
                <a:cs typeface="Microsoft Sans Serif"/>
              </a:rPr>
              <a:t>provocar </a:t>
            </a:r>
            <a:r>
              <a:rPr sz="700" spc="-170" dirty="0">
                <a:latin typeface="Microsoft Sans Serif"/>
                <a:cs typeface="Microsoft Sans Serif"/>
              </a:rPr>
              <a:t> </a:t>
            </a:r>
            <a:r>
              <a:rPr sz="700" spc="30" dirty="0">
                <a:latin typeface="Microsoft Sans Serif"/>
                <a:cs typeface="Microsoft Sans Serif"/>
              </a:rPr>
              <a:t>una </a:t>
            </a:r>
            <a:r>
              <a:rPr sz="700" spc="15" dirty="0">
                <a:latin typeface="Microsoft Sans Serif"/>
                <a:cs typeface="Microsoft Sans Serif"/>
              </a:rPr>
              <a:t>descarga </a:t>
            </a:r>
            <a:r>
              <a:rPr sz="700" spc="25" dirty="0">
                <a:latin typeface="Microsoft Sans Serif"/>
                <a:cs typeface="Microsoft Sans Serif"/>
              </a:rPr>
              <a:t>disruptiva </a:t>
            </a:r>
            <a:r>
              <a:rPr sz="700" spc="20" dirty="0">
                <a:latin typeface="Microsoft Sans Serif"/>
                <a:cs typeface="Microsoft Sans Serif"/>
              </a:rPr>
              <a:t>del </a:t>
            </a:r>
            <a:r>
              <a:rPr sz="700" spc="40" dirty="0">
                <a:latin typeface="Microsoft Sans Serif"/>
                <a:cs typeface="Microsoft Sans Serif"/>
              </a:rPr>
              <a:t>interruptor </a:t>
            </a:r>
            <a:r>
              <a:rPr sz="700" spc="25" dirty="0">
                <a:latin typeface="Microsoft Sans Serif"/>
                <a:cs typeface="Microsoft Sans Serif"/>
              </a:rPr>
              <a:t>abierto. </a:t>
            </a:r>
            <a:r>
              <a:rPr sz="700" spc="-10" dirty="0">
                <a:latin typeface="Microsoft Sans Serif"/>
                <a:cs typeface="Microsoft Sans Serif"/>
              </a:rPr>
              <a:t>Esta </a:t>
            </a:r>
            <a:r>
              <a:rPr sz="700" spc="15" dirty="0">
                <a:latin typeface="Microsoft Sans Serif"/>
                <a:cs typeface="Microsoft Sans Serif"/>
              </a:rPr>
              <a:t>descarga </a:t>
            </a:r>
            <a:r>
              <a:rPr sz="700" spc="25" dirty="0">
                <a:latin typeface="Microsoft Sans Serif"/>
                <a:cs typeface="Microsoft Sans Serif"/>
              </a:rPr>
              <a:t>disruptiva </a:t>
            </a:r>
            <a:r>
              <a:rPr sz="700" spc="30" dirty="0">
                <a:latin typeface="Microsoft Sans Serif"/>
                <a:cs typeface="Microsoft Sans Serif"/>
              </a:rPr>
              <a:t> </a:t>
            </a:r>
            <a:r>
              <a:rPr sz="700" spc="25" dirty="0">
                <a:latin typeface="Microsoft Sans Serif"/>
                <a:cs typeface="Microsoft Sans Serif"/>
              </a:rPr>
              <a:t>(generalmente</a:t>
            </a:r>
            <a:r>
              <a:rPr sz="700" spc="-10" dirty="0">
                <a:latin typeface="Microsoft Sans Serif"/>
                <a:cs typeface="Microsoft Sans Serif"/>
              </a:rPr>
              <a:t> </a:t>
            </a:r>
            <a:r>
              <a:rPr sz="700" spc="40" dirty="0">
                <a:latin typeface="Microsoft Sans Serif"/>
                <a:cs typeface="Microsoft Sans Serif"/>
              </a:rPr>
              <a:t>uno</a:t>
            </a:r>
            <a:r>
              <a:rPr sz="700" spc="-5" dirty="0">
                <a:latin typeface="Microsoft Sans Serif"/>
                <a:cs typeface="Microsoft Sans Serif"/>
              </a:rPr>
              <a:t> </a:t>
            </a:r>
            <a:r>
              <a:rPr sz="700" spc="30" dirty="0">
                <a:latin typeface="Microsoft Sans Serif"/>
                <a:cs typeface="Microsoft Sans Serif"/>
              </a:rPr>
              <a:t>o</a:t>
            </a:r>
            <a:r>
              <a:rPr sz="700" spc="-10" dirty="0">
                <a:latin typeface="Microsoft Sans Serif"/>
                <a:cs typeface="Microsoft Sans Serif"/>
              </a:rPr>
              <a:t> </a:t>
            </a:r>
            <a:r>
              <a:rPr sz="700" spc="20" dirty="0">
                <a:latin typeface="Microsoft Sans Serif"/>
                <a:cs typeface="Microsoft Sans Serif"/>
              </a:rPr>
              <a:t>dos</a:t>
            </a:r>
            <a:r>
              <a:rPr sz="700" spc="-5" dirty="0">
                <a:latin typeface="Microsoft Sans Serif"/>
                <a:cs typeface="Microsoft Sans Serif"/>
              </a:rPr>
              <a:t> </a:t>
            </a:r>
            <a:r>
              <a:rPr sz="700" spc="15" dirty="0">
                <a:latin typeface="Microsoft Sans Serif"/>
                <a:cs typeface="Microsoft Sans Serif"/>
              </a:rPr>
              <a:t>polos)</a:t>
            </a:r>
            <a:r>
              <a:rPr sz="700" spc="-10" dirty="0">
                <a:latin typeface="Microsoft Sans Serif"/>
                <a:cs typeface="Microsoft Sans Serif"/>
              </a:rPr>
              <a:t> </a:t>
            </a:r>
            <a:r>
              <a:rPr sz="700" spc="-5" dirty="0">
                <a:latin typeface="Microsoft Sans Serif"/>
                <a:cs typeface="Microsoft Sans Serif"/>
              </a:rPr>
              <a:t>es </a:t>
            </a:r>
            <a:r>
              <a:rPr sz="700" spc="45" dirty="0">
                <a:latin typeface="Microsoft Sans Serif"/>
                <a:cs typeface="Microsoft Sans Serif"/>
              </a:rPr>
              <a:t>otro</a:t>
            </a:r>
            <a:r>
              <a:rPr sz="700" spc="-5" dirty="0">
                <a:latin typeface="Microsoft Sans Serif"/>
                <a:cs typeface="Microsoft Sans Serif"/>
              </a:rPr>
              <a:t> </a:t>
            </a:r>
            <a:r>
              <a:rPr sz="700" spc="40" dirty="0">
                <a:latin typeface="Microsoft Sans Serif"/>
                <a:cs typeface="Microsoft Sans Serif"/>
              </a:rPr>
              <a:t>método</a:t>
            </a:r>
            <a:r>
              <a:rPr sz="700" spc="-10" dirty="0">
                <a:latin typeface="Microsoft Sans Serif"/>
                <a:cs typeface="Microsoft Sans Serif"/>
              </a:rPr>
              <a:t> </a:t>
            </a:r>
            <a:r>
              <a:rPr sz="700" spc="40" dirty="0">
                <a:latin typeface="Microsoft Sans Serif"/>
                <a:cs typeface="Microsoft Sans Serif"/>
              </a:rPr>
              <a:t>por</a:t>
            </a:r>
            <a:r>
              <a:rPr sz="700" spc="-5" dirty="0">
                <a:latin typeface="Microsoft Sans Serif"/>
                <a:cs typeface="Microsoft Sans Serif"/>
              </a:rPr>
              <a:t> </a:t>
            </a:r>
            <a:r>
              <a:rPr sz="700" spc="10" dirty="0">
                <a:latin typeface="Microsoft Sans Serif"/>
                <a:cs typeface="Microsoft Sans Serif"/>
              </a:rPr>
              <a:t>el</a:t>
            </a:r>
            <a:r>
              <a:rPr sz="700" spc="-10" dirty="0">
                <a:latin typeface="Microsoft Sans Serif"/>
                <a:cs typeface="Microsoft Sans Serif"/>
              </a:rPr>
              <a:t> </a:t>
            </a:r>
            <a:r>
              <a:rPr sz="700" spc="10" dirty="0">
                <a:latin typeface="Microsoft Sans Serif"/>
                <a:cs typeface="Microsoft Sans Serif"/>
              </a:rPr>
              <a:t>cual</a:t>
            </a:r>
            <a:r>
              <a:rPr sz="700" spc="-5" dirty="0">
                <a:latin typeface="Microsoft Sans Serif"/>
                <a:cs typeface="Microsoft Sans Serif"/>
              </a:rPr>
              <a:t> </a:t>
            </a:r>
            <a:r>
              <a:rPr sz="700" spc="10" dirty="0">
                <a:latin typeface="Microsoft Sans Serif"/>
                <a:cs typeface="Microsoft Sans Serif"/>
              </a:rPr>
              <a:t>los</a:t>
            </a:r>
            <a:r>
              <a:rPr sz="700" spc="-5" dirty="0">
                <a:latin typeface="Microsoft Sans Serif"/>
                <a:cs typeface="Microsoft Sans Serif"/>
              </a:rPr>
              <a:t> </a:t>
            </a:r>
            <a:r>
              <a:rPr sz="700" spc="25" dirty="0">
                <a:latin typeface="Microsoft Sans Serif"/>
                <a:cs typeface="Microsoft Sans Serif"/>
              </a:rPr>
              <a:t>generadores </a:t>
            </a:r>
            <a:r>
              <a:rPr sz="700" spc="30" dirty="0">
                <a:latin typeface="Microsoft Sans Serif"/>
                <a:cs typeface="Microsoft Sans Serif"/>
              </a:rPr>
              <a:t> </a:t>
            </a:r>
            <a:r>
              <a:rPr sz="700" spc="-5" dirty="0">
                <a:latin typeface="Microsoft Sans Serif"/>
                <a:cs typeface="Microsoft Sans Serif"/>
              </a:rPr>
              <a:t>se </a:t>
            </a:r>
            <a:r>
              <a:rPr sz="700" spc="30" dirty="0">
                <a:latin typeface="Microsoft Sans Serif"/>
                <a:cs typeface="Microsoft Sans Serif"/>
              </a:rPr>
              <a:t>han </a:t>
            </a:r>
            <a:r>
              <a:rPr sz="700" spc="20" dirty="0">
                <a:latin typeface="Microsoft Sans Serif"/>
                <a:cs typeface="Microsoft Sans Serif"/>
              </a:rPr>
              <a:t>energizado </a:t>
            </a:r>
            <a:r>
              <a:rPr sz="700" spc="25" dirty="0">
                <a:latin typeface="Microsoft Sans Serif"/>
                <a:cs typeface="Microsoft Sans Serif"/>
              </a:rPr>
              <a:t>inadvertidamente. </a:t>
            </a:r>
            <a:r>
              <a:rPr sz="700" spc="-30" dirty="0">
                <a:latin typeface="Microsoft Sans Serif"/>
                <a:cs typeface="Microsoft Sans Serif"/>
              </a:rPr>
              <a:t>El </a:t>
            </a:r>
            <a:r>
              <a:rPr sz="700" spc="20" dirty="0">
                <a:latin typeface="Microsoft Sans Serif"/>
                <a:cs typeface="Microsoft Sans Serif"/>
              </a:rPr>
              <a:t>riesgo de </a:t>
            </a:r>
            <a:r>
              <a:rPr sz="700" spc="15" dirty="0">
                <a:latin typeface="Microsoft Sans Serif"/>
                <a:cs typeface="Microsoft Sans Serif"/>
              </a:rPr>
              <a:t>descarga eléctrica </a:t>
            </a:r>
            <a:r>
              <a:rPr sz="700" spc="-5" dirty="0">
                <a:latin typeface="Microsoft Sans Serif"/>
                <a:cs typeface="Microsoft Sans Serif"/>
              </a:rPr>
              <a:t>es </a:t>
            </a:r>
            <a:r>
              <a:rPr sz="700" dirty="0">
                <a:latin typeface="Microsoft Sans Serif"/>
                <a:cs typeface="Microsoft Sans Serif"/>
              </a:rPr>
              <a:t> </a:t>
            </a:r>
            <a:r>
              <a:rPr sz="700" spc="30" dirty="0">
                <a:latin typeface="Microsoft Sans Serif"/>
                <a:cs typeface="Microsoft Sans Serif"/>
              </a:rPr>
              <a:t>mayor </a:t>
            </a:r>
            <a:r>
              <a:rPr sz="700" spc="25" dirty="0">
                <a:latin typeface="Microsoft Sans Serif"/>
                <a:cs typeface="Microsoft Sans Serif"/>
              </a:rPr>
              <a:t>justo </a:t>
            </a:r>
            <a:r>
              <a:rPr sz="700" spc="15" dirty="0">
                <a:latin typeface="Microsoft Sans Serif"/>
                <a:cs typeface="Microsoft Sans Serif"/>
              </a:rPr>
              <a:t>antes </a:t>
            </a:r>
            <a:r>
              <a:rPr sz="700" spc="20" dirty="0">
                <a:latin typeface="Microsoft Sans Serif"/>
                <a:cs typeface="Microsoft Sans Serif"/>
              </a:rPr>
              <a:t>de </a:t>
            </a:r>
            <a:r>
              <a:rPr sz="700" spc="10" dirty="0">
                <a:latin typeface="Microsoft Sans Serif"/>
                <a:cs typeface="Microsoft Sans Serif"/>
              </a:rPr>
              <a:t>la </a:t>
            </a:r>
            <a:r>
              <a:rPr sz="700" spc="15" dirty="0">
                <a:latin typeface="Microsoft Sans Serif"/>
                <a:cs typeface="Microsoft Sans Serif"/>
              </a:rPr>
              <a:t>sincronización </a:t>
            </a:r>
            <a:r>
              <a:rPr sz="700" spc="30" dirty="0">
                <a:latin typeface="Microsoft Sans Serif"/>
                <a:cs typeface="Microsoft Sans Serif"/>
              </a:rPr>
              <a:t>o </a:t>
            </a:r>
            <a:r>
              <a:rPr sz="700" spc="25" dirty="0">
                <a:latin typeface="Microsoft Sans Serif"/>
                <a:cs typeface="Microsoft Sans Serif"/>
              </a:rPr>
              <a:t>justo </a:t>
            </a:r>
            <a:r>
              <a:rPr sz="700" spc="15" dirty="0">
                <a:latin typeface="Microsoft Sans Serif"/>
                <a:cs typeface="Microsoft Sans Serif"/>
              </a:rPr>
              <a:t>después </a:t>
            </a:r>
            <a:r>
              <a:rPr sz="700" spc="20" dirty="0">
                <a:latin typeface="Microsoft Sans Serif"/>
                <a:cs typeface="Microsoft Sans Serif"/>
              </a:rPr>
              <a:t>de </a:t>
            </a:r>
            <a:r>
              <a:rPr sz="700" spc="35" dirty="0">
                <a:latin typeface="Microsoft Sans Serif"/>
                <a:cs typeface="Microsoft Sans Serif"/>
              </a:rPr>
              <a:t>retirar </a:t>
            </a:r>
            <a:r>
              <a:rPr sz="700" spc="10" dirty="0">
                <a:latin typeface="Microsoft Sans Serif"/>
                <a:cs typeface="Microsoft Sans Serif"/>
              </a:rPr>
              <a:t>la </a:t>
            </a:r>
            <a:r>
              <a:rPr sz="700" spc="30" dirty="0">
                <a:latin typeface="Microsoft Sans Serif"/>
                <a:cs typeface="Microsoft Sans Serif"/>
              </a:rPr>
              <a:t>unidad </a:t>
            </a:r>
            <a:r>
              <a:rPr sz="700" spc="35" dirty="0">
                <a:latin typeface="Microsoft Sans Serif"/>
                <a:cs typeface="Microsoft Sans Serif"/>
              </a:rPr>
              <a:t> </a:t>
            </a:r>
            <a:r>
              <a:rPr sz="700" spc="20" dirty="0">
                <a:latin typeface="Microsoft Sans Serif"/>
                <a:cs typeface="Microsoft Sans Serif"/>
              </a:rPr>
              <a:t>del </a:t>
            </a:r>
            <a:r>
              <a:rPr sz="700" spc="10" dirty="0">
                <a:latin typeface="Microsoft Sans Serif"/>
                <a:cs typeface="Microsoft Sans Serif"/>
              </a:rPr>
              <a:t>servicio. </a:t>
            </a:r>
            <a:r>
              <a:rPr sz="700" spc="30" dirty="0">
                <a:latin typeface="Microsoft Sans Serif"/>
                <a:cs typeface="Microsoft Sans Serif"/>
              </a:rPr>
              <a:t>Durante </a:t>
            </a:r>
            <a:r>
              <a:rPr sz="700" spc="10" dirty="0">
                <a:latin typeface="Microsoft Sans Serif"/>
                <a:cs typeface="Microsoft Sans Serif"/>
              </a:rPr>
              <a:t>este </a:t>
            </a:r>
            <a:r>
              <a:rPr sz="700" spc="25" dirty="0">
                <a:latin typeface="Microsoft Sans Serif"/>
                <a:cs typeface="Microsoft Sans Serif"/>
              </a:rPr>
              <a:t>período, </a:t>
            </a:r>
            <a:r>
              <a:rPr sz="700" spc="10" dirty="0">
                <a:latin typeface="Microsoft Sans Serif"/>
                <a:cs typeface="Microsoft Sans Serif"/>
              </a:rPr>
              <a:t>el </a:t>
            </a:r>
            <a:r>
              <a:rPr sz="700" spc="20" dirty="0">
                <a:latin typeface="Microsoft Sans Serif"/>
                <a:cs typeface="Microsoft Sans Serif"/>
              </a:rPr>
              <a:t>voltaje </a:t>
            </a:r>
            <a:r>
              <a:rPr sz="700" dirty="0">
                <a:latin typeface="Microsoft Sans Serif"/>
                <a:cs typeface="Microsoft Sans Serif"/>
              </a:rPr>
              <a:t>a </a:t>
            </a:r>
            <a:r>
              <a:rPr sz="700" spc="15" dirty="0">
                <a:latin typeface="Microsoft Sans Serif"/>
                <a:cs typeface="Microsoft Sans Serif"/>
              </a:rPr>
              <a:t>través </a:t>
            </a:r>
            <a:r>
              <a:rPr sz="700" spc="20" dirty="0">
                <a:latin typeface="Microsoft Sans Serif"/>
                <a:cs typeface="Microsoft Sans Serif"/>
              </a:rPr>
              <a:t>del </a:t>
            </a:r>
            <a:r>
              <a:rPr sz="700" spc="30" dirty="0">
                <a:latin typeface="Microsoft Sans Serif"/>
                <a:cs typeface="Microsoft Sans Serif"/>
              </a:rPr>
              <a:t>disyuntor abierto </a:t>
            </a:r>
            <a:r>
              <a:rPr sz="700" spc="35" dirty="0">
                <a:latin typeface="Microsoft Sans Serif"/>
                <a:cs typeface="Microsoft Sans Serif"/>
              </a:rPr>
              <a:t> </a:t>
            </a:r>
            <a:r>
              <a:rPr sz="700" spc="20" dirty="0">
                <a:latin typeface="Microsoft Sans Serif"/>
                <a:cs typeface="Microsoft Sans Serif"/>
              </a:rPr>
              <a:t>del </a:t>
            </a:r>
            <a:r>
              <a:rPr sz="700" spc="30" dirty="0">
                <a:latin typeface="Microsoft Sans Serif"/>
                <a:cs typeface="Microsoft Sans Serif"/>
              </a:rPr>
              <a:t>generador </a:t>
            </a:r>
            <a:r>
              <a:rPr sz="700" spc="25" dirty="0">
                <a:latin typeface="Microsoft Sans Serif"/>
                <a:cs typeface="Microsoft Sans Serif"/>
              </a:rPr>
              <a:t>puede </a:t>
            </a:r>
            <a:r>
              <a:rPr sz="700" spc="15" dirty="0">
                <a:latin typeface="Microsoft Sans Serif"/>
                <a:cs typeface="Microsoft Sans Serif"/>
              </a:rPr>
              <a:t>ser </a:t>
            </a:r>
            <a:r>
              <a:rPr sz="700" spc="10" dirty="0">
                <a:latin typeface="Microsoft Sans Serif"/>
                <a:cs typeface="Microsoft Sans Serif"/>
              </a:rPr>
              <a:t>el </a:t>
            </a:r>
            <a:r>
              <a:rPr sz="700" spc="25" dirty="0">
                <a:latin typeface="Microsoft Sans Serif"/>
                <a:cs typeface="Microsoft Sans Serif"/>
              </a:rPr>
              <a:t>doble </a:t>
            </a:r>
            <a:r>
              <a:rPr sz="700" spc="20" dirty="0">
                <a:latin typeface="Microsoft Sans Serif"/>
                <a:cs typeface="Microsoft Sans Serif"/>
              </a:rPr>
              <a:t>de </a:t>
            </a:r>
            <a:r>
              <a:rPr sz="700" spc="25" dirty="0">
                <a:latin typeface="Microsoft Sans Serif"/>
                <a:cs typeface="Microsoft Sans Serif"/>
              </a:rPr>
              <a:t>lo </a:t>
            </a:r>
            <a:r>
              <a:rPr sz="700" spc="35" dirty="0">
                <a:latin typeface="Microsoft Sans Serif"/>
                <a:cs typeface="Microsoft Sans Serif"/>
              </a:rPr>
              <a:t>normal </a:t>
            </a:r>
            <a:r>
              <a:rPr sz="700" dirty="0">
                <a:latin typeface="Microsoft Sans Serif"/>
                <a:cs typeface="Microsoft Sans Serif"/>
              </a:rPr>
              <a:t>a </a:t>
            </a:r>
            <a:r>
              <a:rPr sz="700" spc="30" dirty="0">
                <a:latin typeface="Microsoft Sans Serif"/>
                <a:cs typeface="Microsoft Sans Serif"/>
              </a:rPr>
              <a:t>medida que </a:t>
            </a:r>
            <a:r>
              <a:rPr sz="700" spc="10" dirty="0">
                <a:latin typeface="Microsoft Sans Serif"/>
                <a:cs typeface="Microsoft Sans Serif"/>
              </a:rPr>
              <a:t>la </a:t>
            </a:r>
            <a:r>
              <a:rPr sz="700" spc="30" dirty="0">
                <a:latin typeface="Microsoft Sans Serif"/>
                <a:cs typeface="Microsoft Sans Serif"/>
              </a:rPr>
              <a:t>unidad </a:t>
            </a:r>
            <a:r>
              <a:rPr sz="700" spc="-5" dirty="0">
                <a:latin typeface="Microsoft Sans Serif"/>
                <a:cs typeface="Microsoft Sans Serif"/>
              </a:rPr>
              <a:t>se </a:t>
            </a:r>
            <a:r>
              <a:rPr sz="700" dirty="0">
                <a:latin typeface="Microsoft Sans Serif"/>
                <a:cs typeface="Microsoft Sans Serif"/>
              </a:rPr>
              <a:t> </a:t>
            </a:r>
            <a:r>
              <a:rPr sz="700" spc="5" dirty="0">
                <a:latin typeface="Microsoft Sans Serif"/>
                <a:cs typeface="Microsoft Sans Serif"/>
              </a:rPr>
              <a:t>desliza </a:t>
            </a:r>
            <a:r>
              <a:rPr sz="700" spc="30" dirty="0">
                <a:latin typeface="Microsoft Sans Serif"/>
                <a:cs typeface="Microsoft Sans Serif"/>
              </a:rPr>
              <a:t>angularmente </a:t>
            </a:r>
            <a:r>
              <a:rPr sz="700" spc="20" dirty="0">
                <a:latin typeface="Microsoft Sans Serif"/>
                <a:cs typeface="Microsoft Sans Serif"/>
              </a:rPr>
              <a:t>con </a:t>
            </a:r>
            <a:r>
              <a:rPr sz="700" spc="10" dirty="0">
                <a:latin typeface="Microsoft Sans Serif"/>
                <a:cs typeface="Microsoft Sans Serif"/>
              </a:rPr>
              <a:t>el </a:t>
            </a:r>
            <a:r>
              <a:rPr sz="700" spc="15" dirty="0">
                <a:latin typeface="Microsoft Sans Serif"/>
                <a:cs typeface="Microsoft Sans Serif"/>
              </a:rPr>
              <a:t>sistema hasta </a:t>
            </a:r>
            <a:r>
              <a:rPr sz="700" spc="10" dirty="0">
                <a:latin typeface="Microsoft Sans Serif"/>
                <a:cs typeface="Microsoft Sans Serif"/>
              </a:rPr>
              <a:t>desfasarse 180 </a:t>
            </a:r>
            <a:r>
              <a:rPr sz="700" spc="20" dirty="0">
                <a:latin typeface="Microsoft Sans Serif"/>
                <a:cs typeface="Microsoft Sans Serif"/>
              </a:rPr>
              <a:t>grados. </a:t>
            </a:r>
            <a:r>
              <a:rPr sz="700" spc="15" dirty="0">
                <a:latin typeface="Microsoft Sans Serif"/>
                <a:cs typeface="Microsoft Sans Serif"/>
              </a:rPr>
              <a:t>Una </a:t>
            </a:r>
            <a:r>
              <a:rPr sz="700" spc="20" dirty="0">
                <a:latin typeface="Microsoft Sans Serif"/>
                <a:cs typeface="Microsoft Sans Serif"/>
              </a:rPr>
              <a:t> </a:t>
            </a:r>
            <a:r>
              <a:rPr sz="700" spc="25" dirty="0">
                <a:latin typeface="Microsoft Sans Serif"/>
                <a:cs typeface="Microsoft Sans Serif"/>
              </a:rPr>
              <a:t>pérdida</a:t>
            </a:r>
            <a:r>
              <a:rPr sz="700" spc="-5" dirty="0">
                <a:latin typeface="Microsoft Sans Serif"/>
                <a:cs typeface="Microsoft Sans Serif"/>
              </a:rPr>
              <a:t> </a:t>
            </a:r>
            <a:r>
              <a:rPr sz="700" spc="20" dirty="0">
                <a:latin typeface="Microsoft Sans Serif"/>
                <a:cs typeface="Microsoft Sans Serif"/>
              </a:rPr>
              <a:t>de</a:t>
            </a:r>
            <a:r>
              <a:rPr sz="700" dirty="0">
                <a:latin typeface="Microsoft Sans Serif"/>
                <a:cs typeface="Microsoft Sans Serif"/>
              </a:rPr>
              <a:t> </a:t>
            </a:r>
            <a:r>
              <a:rPr sz="700" spc="-35" dirty="0">
                <a:latin typeface="Microsoft Sans Serif"/>
                <a:cs typeface="Microsoft Sans Serif"/>
              </a:rPr>
              <a:t>SF</a:t>
            </a:r>
            <a:r>
              <a:rPr sz="450" spc="-35" dirty="0">
                <a:latin typeface="Microsoft Sans Serif"/>
                <a:cs typeface="Microsoft Sans Serif"/>
              </a:rPr>
              <a:t>6</a:t>
            </a:r>
            <a:r>
              <a:rPr sz="700" spc="-35" dirty="0">
                <a:latin typeface="Microsoft Sans Serif"/>
                <a:cs typeface="Microsoft Sans Serif"/>
              </a:rPr>
              <a:t>La</a:t>
            </a:r>
            <a:r>
              <a:rPr sz="700" dirty="0">
                <a:latin typeface="Microsoft Sans Serif"/>
                <a:cs typeface="Microsoft Sans Serif"/>
              </a:rPr>
              <a:t> </a:t>
            </a:r>
            <a:r>
              <a:rPr sz="700" spc="25" dirty="0">
                <a:latin typeface="Microsoft Sans Serif"/>
                <a:cs typeface="Microsoft Sans Serif"/>
              </a:rPr>
              <a:t>presión</a:t>
            </a:r>
            <a:r>
              <a:rPr sz="700" dirty="0">
                <a:latin typeface="Microsoft Sans Serif"/>
                <a:cs typeface="Microsoft Sans Serif"/>
              </a:rPr>
              <a:t> </a:t>
            </a:r>
            <a:r>
              <a:rPr sz="700" spc="20" dirty="0">
                <a:latin typeface="Microsoft Sans Serif"/>
                <a:cs typeface="Microsoft Sans Serif"/>
              </a:rPr>
              <a:t>del</a:t>
            </a:r>
            <a:r>
              <a:rPr sz="700" dirty="0">
                <a:latin typeface="Microsoft Sans Serif"/>
                <a:cs typeface="Microsoft Sans Serif"/>
              </a:rPr>
              <a:t> </a:t>
            </a:r>
            <a:r>
              <a:rPr sz="700" spc="10" dirty="0">
                <a:latin typeface="Microsoft Sans Serif"/>
                <a:cs typeface="Microsoft Sans Serif"/>
              </a:rPr>
              <a:t>gas</a:t>
            </a:r>
            <a:r>
              <a:rPr sz="700" dirty="0">
                <a:latin typeface="Microsoft Sans Serif"/>
                <a:cs typeface="Microsoft Sans Serif"/>
              </a:rPr>
              <a:t> </a:t>
            </a:r>
            <a:r>
              <a:rPr sz="700" spc="20" dirty="0">
                <a:latin typeface="Microsoft Sans Serif"/>
                <a:cs typeface="Microsoft Sans Serif"/>
              </a:rPr>
              <a:t>en</a:t>
            </a:r>
            <a:r>
              <a:rPr sz="700" dirty="0">
                <a:latin typeface="Microsoft Sans Serif"/>
                <a:cs typeface="Microsoft Sans Serif"/>
              </a:rPr>
              <a:t> </a:t>
            </a:r>
            <a:r>
              <a:rPr sz="700" spc="20" dirty="0">
                <a:latin typeface="Microsoft Sans Serif"/>
                <a:cs typeface="Microsoft Sans Serif"/>
              </a:rPr>
              <a:t>algunos</a:t>
            </a:r>
            <a:r>
              <a:rPr sz="700" dirty="0">
                <a:latin typeface="Microsoft Sans Serif"/>
                <a:cs typeface="Microsoft Sans Serif"/>
              </a:rPr>
              <a:t> </a:t>
            </a:r>
            <a:r>
              <a:rPr sz="700" spc="25" dirty="0">
                <a:latin typeface="Microsoft Sans Serif"/>
                <a:cs typeface="Microsoft Sans Serif"/>
              </a:rPr>
              <a:t>tipos</a:t>
            </a:r>
            <a:r>
              <a:rPr sz="700" dirty="0">
                <a:latin typeface="Microsoft Sans Serif"/>
                <a:cs typeface="Microsoft Sans Serif"/>
              </a:rPr>
              <a:t> </a:t>
            </a:r>
            <a:r>
              <a:rPr sz="700" spc="20" dirty="0">
                <a:latin typeface="Microsoft Sans Serif"/>
                <a:cs typeface="Microsoft Sans Serif"/>
              </a:rPr>
              <a:t>de</a:t>
            </a:r>
            <a:r>
              <a:rPr sz="700" dirty="0">
                <a:latin typeface="Microsoft Sans Serif"/>
                <a:cs typeface="Microsoft Sans Serif"/>
              </a:rPr>
              <a:t> </a:t>
            </a:r>
            <a:r>
              <a:rPr sz="700" spc="35" dirty="0">
                <a:latin typeface="Microsoft Sans Serif"/>
                <a:cs typeface="Microsoft Sans Serif"/>
              </a:rPr>
              <a:t>interruptores</a:t>
            </a:r>
            <a:r>
              <a:rPr sz="700" dirty="0">
                <a:latin typeface="Microsoft Sans Serif"/>
                <a:cs typeface="Microsoft Sans Serif"/>
              </a:rPr>
              <a:t> </a:t>
            </a:r>
            <a:r>
              <a:rPr sz="700" spc="-20" dirty="0">
                <a:latin typeface="Microsoft Sans Serif"/>
                <a:cs typeface="Microsoft Sans Serif"/>
              </a:rPr>
              <a:t>HV</a:t>
            </a:r>
            <a:r>
              <a:rPr sz="700" dirty="0">
                <a:latin typeface="Microsoft Sans Serif"/>
                <a:cs typeface="Microsoft Sans Serif"/>
              </a:rPr>
              <a:t> </a:t>
            </a:r>
            <a:r>
              <a:rPr sz="700" spc="5" dirty="0">
                <a:latin typeface="Microsoft Sans Serif"/>
                <a:cs typeface="Microsoft Sans Serif"/>
              </a:rPr>
              <a:t>y</a:t>
            </a:r>
            <a:r>
              <a:rPr sz="700" dirty="0">
                <a:latin typeface="Microsoft Sans Serif"/>
                <a:cs typeface="Microsoft Sans Serif"/>
              </a:rPr>
              <a:t> </a:t>
            </a:r>
            <a:r>
              <a:rPr sz="700" spc="-40" dirty="0">
                <a:latin typeface="Microsoft Sans Serif"/>
                <a:cs typeface="Microsoft Sans Serif"/>
              </a:rPr>
              <a:t>EHV </a:t>
            </a:r>
            <a:r>
              <a:rPr sz="700" spc="-170" dirty="0">
                <a:latin typeface="Microsoft Sans Serif"/>
                <a:cs typeface="Microsoft Sans Serif"/>
              </a:rPr>
              <a:t> </a:t>
            </a:r>
            <a:r>
              <a:rPr sz="700" spc="35" dirty="0">
                <a:latin typeface="Microsoft Sans Serif"/>
                <a:cs typeface="Microsoft Sans Serif"/>
              </a:rPr>
              <a:t>durante </a:t>
            </a:r>
            <a:r>
              <a:rPr sz="700" spc="10" dirty="0">
                <a:latin typeface="Microsoft Sans Serif"/>
                <a:cs typeface="Microsoft Sans Serif"/>
              </a:rPr>
              <a:t>este </a:t>
            </a:r>
            <a:r>
              <a:rPr sz="700" spc="35" dirty="0">
                <a:latin typeface="Microsoft Sans Serif"/>
                <a:cs typeface="Microsoft Sans Serif"/>
              </a:rPr>
              <a:t>tiempo </a:t>
            </a:r>
            <a:r>
              <a:rPr sz="700" spc="25" dirty="0">
                <a:latin typeface="Microsoft Sans Serif"/>
                <a:cs typeface="Microsoft Sans Serif"/>
              </a:rPr>
              <a:t>puede provocar </a:t>
            </a:r>
            <a:r>
              <a:rPr sz="700" spc="10" dirty="0">
                <a:latin typeface="Microsoft Sans Serif"/>
                <a:cs typeface="Microsoft Sans Serif"/>
              </a:rPr>
              <a:t>la </a:t>
            </a:r>
            <a:r>
              <a:rPr sz="700" spc="15" dirty="0">
                <a:latin typeface="Microsoft Sans Serif"/>
                <a:cs typeface="Microsoft Sans Serif"/>
              </a:rPr>
              <a:t>descarga </a:t>
            </a:r>
            <a:r>
              <a:rPr sz="700" spc="25" dirty="0">
                <a:latin typeface="Microsoft Sans Serif"/>
                <a:cs typeface="Microsoft Sans Serif"/>
              </a:rPr>
              <a:t>disruptiva </a:t>
            </a:r>
            <a:r>
              <a:rPr sz="700" spc="20" dirty="0">
                <a:latin typeface="Microsoft Sans Serif"/>
                <a:cs typeface="Microsoft Sans Serif"/>
              </a:rPr>
              <a:t>de </a:t>
            </a:r>
            <a:r>
              <a:rPr sz="700" spc="40" dirty="0">
                <a:latin typeface="Microsoft Sans Serif"/>
                <a:cs typeface="Microsoft Sans Serif"/>
              </a:rPr>
              <a:t>uno </a:t>
            </a:r>
            <a:r>
              <a:rPr sz="700" spc="30" dirty="0">
                <a:latin typeface="Microsoft Sans Serif"/>
                <a:cs typeface="Microsoft Sans Serif"/>
              </a:rPr>
              <a:t>o </a:t>
            </a:r>
            <a:r>
              <a:rPr sz="700" spc="20" dirty="0">
                <a:latin typeface="Microsoft Sans Serif"/>
                <a:cs typeface="Microsoft Sans Serif"/>
              </a:rPr>
              <a:t>más </a:t>
            </a:r>
            <a:r>
              <a:rPr sz="700" spc="25" dirty="0">
                <a:latin typeface="Microsoft Sans Serif"/>
                <a:cs typeface="Microsoft Sans Serif"/>
              </a:rPr>
              <a:t> </a:t>
            </a:r>
            <a:r>
              <a:rPr sz="700" spc="20" dirty="0">
                <a:latin typeface="Microsoft Sans Serif"/>
                <a:cs typeface="Microsoft Sans Serif"/>
              </a:rPr>
              <a:t>polos del </a:t>
            </a:r>
            <a:r>
              <a:rPr sz="700" spc="35" dirty="0">
                <a:latin typeface="Microsoft Sans Serif"/>
                <a:cs typeface="Microsoft Sans Serif"/>
              </a:rPr>
              <a:t>interruptor. </a:t>
            </a:r>
            <a:r>
              <a:rPr sz="700" spc="-10" dirty="0">
                <a:latin typeface="Microsoft Sans Serif"/>
                <a:cs typeface="Microsoft Sans Serif"/>
              </a:rPr>
              <a:t>Este </a:t>
            </a:r>
            <a:r>
              <a:rPr sz="700" spc="25" dirty="0">
                <a:latin typeface="Microsoft Sans Serif"/>
                <a:cs typeface="Microsoft Sans Serif"/>
              </a:rPr>
              <a:t>evento puede </a:t>
            </a:r>
            <a:r>
              <a:rPr sz="700" spc="20" dirty="0">
                <a:latin typeface="Microsoft Sans Serif"/>
                <a:cs typeface="Microsoft Sans Serif"/>
              </a:rPr>
              <a:t>energizar </a:t>
            </a:r>
            <a:r>
              <a:rPr sz="700" spc="10" dirty="0">
                <a:latin typeface="Microsoft Sans Serif"/>
                <a:cs typeface="Microsoft Sans Serif"/>
              </a:rPr>
              <a:t>el </a:t>
            </a:r>
            <a:r>
              <a:rPr sz="700" spc="30" dirty="0">
                <a:latin typeface="Microsoft Sans Serif"/>
                <a:cs typeface="Microsoft Sans Serif"/>
              </a:rPr>
              <a:t>generador </a:t>
            </a:r>
            <a:r>
              <a:rPr sz="700" spc="5" dirty="0">
                <a:latin typeface="Microsoft Sans Serif"/>
                <a:cs typeface="Microsoft Sans Serif"/>
              </a:rPr>
              <a:t>y </a:t>
            </a:r>
            <a:r>
              <a:rPr sz="700" spc="10" dirty="0">
                <a:latin typeface="Microsoft Sans Serif"/>
                <a:cs typeface="Microsoft Sans Serif"/>
              </a:rPr>
              <a:t>causar </a:t>
            </a:r>
            <a:r>
              <a:rPr sz="700" spc="40" dirty="0">
                <a:latin typeface="Microsoft Sans Serif"/>
                <a:cs typeface="Microsoft Sans Serif"/>
              </a:rPr>
              <a:t>un </a:t>
            </a:r>
            <a:r>
              <a:rPr sz="700" spc="-175" dirty="0">
                <a:latin typeface="Microsoft Sans Serif"/>
                <a:cs typeface="Microsoft Sans Serif"/>
              </a:rPr>
              <a:t> </a:t>
            </a:r>
            <a:r>
              <a:rPr sz="700" spc="30" dirty="0">
                <a:latin typeface="Microsoft Sans Serif"/>
                <a:cs typeface="Microsoft Sans Serif"/>
              </a:rPr>
              <a:t>flujo </a:t>
            </a:r>
            <a:r>
              <a:rPr sz="700" spc="20" dirty="0">
                <a:latin typeface="Microsoft Sans Serif"/>
                <a:cs typeface="Microsoft Sans Serif"/>
              </a:rPr>
              <a:t>significativo de </a:t>
            </a:r>
            <a:r>
              <a:rPr sz="700" spc="25" dirty="0">
                <a:latin typeface="Microsoft Sans Serif"/>
                <a:cs typeface="Microsoft Sans Serif"/>
              </a:rPr>
              <a:t>corriente </a:t>
            </a:r>
            <a:r>
              <a:rPr sz="700" spc="20" dirty="0">
                <a:latin typeface="Microsoft Sans Serif"/>
                <a:cs typeface="Microsoft Sans Serif"/>
              </a:rPr>
              <a:t>desequilibrada </a:t>
            </a:r>
            <a:r>
              <a:rPr sz="700" spc="25" dirty="0">
                <a:latin typeface="Microsoft Sans Serif"/>
                <a:cs typeface="Microsoft Sans Serif"/>
              </a:rPr>
              <a:t>dañina </a:t>
            </a:r>
            <a:r>
              <a:rPr sz="700" spc="20" dirty="0">
                <a:latin typeface="Microsoft Sans Serif"/>
                <a:cs typeface="Microsoft Sans Serif"/>
              </a:rPr>
              <a:t>en </a:t>
            </a:r>
            <a:r>
              <a:rPr sz="700" spc="10" dirty="0">
                <a:latin typeface="Microsoft Sans Serif"/>
                <a:cs typeface="Microsoft Sans Serif"/>
              </a:rPr>
              <a:t>los </a:t>
            </a:r>
            <a:r>
              <a:rPr sz="700" spc="15" dirty="0">
                <a:latin typeface="Microsoft Sans Serif"/>
                <a:cs typeface="Microsoft Sans Serif"/>
              </a:rPr>
              <a:t>devanados </a:t>
            </a:r>
            <a:r>
              <a:rPr sz="700" spc="20" dirty="0">
                <a:latin typeface="Microsoft Sans Serif"/>
                <a:cs typeface="Microsoft Sans Serif"/>
              </a:rPr>
              <a:t>del </a:t>
            </a:r>
            <a:r>
              <a:rPr sz="700" spc="25" dirty="0">
                <a:latin typeface="Microsoft Sans Serif"/>
                <a:cs typeface="Microsoft Sans Serif"/>
              </a:rPr>
              <a:t> generador.</a:t>
            </a:r>
            <a:r>
              <a:rPr sz="700" spc="-10" dirty="0">
                <a:latin typeface="Microsoft Sans Serif"/>
                <a:cs typeface="Microsoft Sans Serif"/>
              </a:rPr>
              <a:t> </a:t>
            </a:r>
            <a:r>
              <a:rPr sz="700" spc="10" dirty="0">
                <a:latin typeface="Microsoft Sans Serif"/>
                <a:cs typeface="Microsoft Sans Serif"/>
              </a:rPr>
              <a:t>este</a:t>
            </a:r>
            <a:r>
              <a:rPr sz="700" spc="-5" dirty="0">
                <a:latin typeface="Microsoft Sans Serif"/>
                <a:cs typeface="Microsoft Sans Serif"/>
              </a:rPr>
              <a:t> </a:t>
            </a:r>
            <a:r>
              <a:rPr sz="700" spc="25" dirty="0">
                <a:latin typeface="Microsoft Sans Serif"/>
                <a:cs typeface="Microsoft Sans Serif"/>
              </a:rPr>
              <a:t>unico</a:t>
            </a:r>
            <a:endParaRPr sz="700">
              <a:latin typeface="Microsoft Sans Serif"/>
              <a:cs typeface="Microsoft Sans Serif"/>
            </a:endParaRPr>
          </a:p>
        </p:txBody>
      </p:sp>
      <p:sp>
        <p:nvSpPr>
          <p:cNvPr id="223" name="object 223"/>
          <p:cNvSpPr txBox="1"/>
          <p:nvPr/>
        </p:nvSpPr>
        <p:spPr>
          <a:xfrm>
            <a:off x="1415188" y="8585662"/>
            <a:ext cx="5194553" cy="105157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sz="600" spc="-5" dirty="0">
                <a:latin typeface="Microsoft Sans Serif"/>
                <a:cs typeface="Microsoft Sans Serif"/>
              </a:rPr>
              <a:t>Fig. 1.- </a:t>
            </a:r>
            <a:r>
              <a:rPr sz="600" spc="15" dirty="0">
                <a:latin typeface="Microsoft Sans Serif"/>
                <a:cs typeface="Microsoft Sans Serif"/>
              </a:rPr>
              <a:t>Diagramas</a:t>
            </a:r>
            <a:r>
              <a:rPr sz="600" dirty="0">
                <a:latin typeface="Microsoft Sans Serif"/>
                <a:cs typeface="Microsoft Sans Serif"/>
              </a:rPr>
              <a:t> </a:t>
            </a:r>
            <a:r>
              <a:rPr sz="600" spc="20" dirty="0">
                <a:latin typeface="Microsoft Sans Serif"/>
                <a:cs typeface="Microsoft Sans Serif"/>
              </a:rPr>
              <a:t>unifilares</a:t>
            </a:r>
            <a:r>
              <a:rPr sz="600" spc="-5" dirty="0">
                <a:latin typeface="Microsoft Sans Serif"/>
                <a:cs typeface="Microsoft Sans Serif"/>
              </a:rPr>
              <a:t> </a:t>
            </a:r>
            <a:r>
              <a:rPr sz="600" spc="20" dirty="0">
                <a:latin typeface="Microsoft Sans Serif"/>
                <a:cs typeface="Microsoft Sans Serif"/>
              </a:rPr>
              <a:t>de</a:t>
            </a:r>
            <a:r>
              <a:rPr sz="600" dirty="0">
                <a:latin typeface="Microsoft Sans Serif"/>
                <a:cs typeface="Microsoft Sans Serif"/>
              </a:rPr>
              <a:t> </a:t>
            </a:r>
            <a:r>
              <a:rPr sz="600" spc="10" dirty="0">
                <a:latin typeface="Microsoft Sans Serif"/>
                <a:cs typeface="Microsoft Sans Serif"/>
              </a:rPr>
              <a:t>estaciones</a:t>
            </a:r>
            <a:r>
              <a:rPr sz="600" spc="-5" dirty="0">
                <a:latin typeface="Microsoft Sans Serif"/>
                <a:cs typeface="Microsoft Sans Serif"/>
              </a:rPr>
              <a:t> </a:t>
            </a:r>
            <a:r>
              <a:rPr sz="600" spc="20" dirty="0">
                <a:latin typeface="Microsoft Sans Serif"/>
                <a:cs typeface="Microsoft Sans Serif"/>
              </a:rPr>
              <a:t>generadoras</a:t>
            </a:r>
            <a:r>
              <a:rPr sz="600" dirty="0">
                <a:latin typeface="Microsoft Sans Serif"/>
                <a:cs typeface="Microsoft Sans Serif"/>
              </a:rPr>
              <a:t> </a:t>
            </a:r>
            <a:r>
              <a:rPr sz="600" spc="10" dirty="0">
                <a:latin typeface="Microsoft Sans Serif"/>
                <a:cs typeface="Microsoft Sans Serif"/>
              </a:rPr>
              <a:t>típicas</a:t>
            </a:r>
            <a:endParaRPr sz="600">
              <a:latin typeface="Microsoft Sans Serif"/>
              <a:cs typeface="Microsoft Sans Serif"/>
            </a:endParaRPr>
          </a:p>
        </p:txBody>
      </p:sp>
      <p:sp>
        <p:nvSpPr>
          <p:cNvPr id="224" name="object 224"/>
          <p:cNvSpPr txBox="1"/>
          <p:nvPr/>
        </p:nvSpPr>
        <p:spPr>
          <a:xfrm>
            <a:off x="1415277" y="9415126"/>
            <a:ext cx="7416407" cy="143629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 marR="5080">
              <a:lnSpc>
                <a:spcPct val="100000"/>
              </a:lnSpc>
              <a:spcBef>
                <a:spcPts val="100"/>
              </a:spcBef>
            </a:pPr>
            <a:r>
              <a:rPr sz="850" spc="-25" dirty="0">
                <a:latin typeface="Microsoft Sans Serif"/>
                <a:cs typeface="Microsoft Sans Serif"/>
              </a:rPr>
              <a:t>TUTORIAL</a:t>
            </a:r>
            <a:r>
              <a:rPr sz="850" spc="-5" dirty="0">
                <a:latin typeface="Microsoft Sans Serif"/>
                <a:cs typeface="Microsoft Sans Serif"/>
              </a:rPr>
              <a:t> </a:t>
            </a:r>
            <a:r>
              <a:rPr sz="850" spc="-60" dirty="0">
                <a:latin typeface="Microsoft Sans Serif"/>
                <a:cs typeface="Microsoft Sans Serif"/>
              </a:rPr>
              <a:t>SOBRE</a:t>
            </a:r>
            <a:r>
              <a:rPr sz="850" spc="-5" dirty="0">
                <a:latin typeface="Microsoft Sans Serif"/>
                <a:cs typeface="Microsoft Sans Serif"/>
              </a:rPr>
              <a:t> </a:t>
            </a:r>
            <a:r>
              <a:rPr sz="850" spc="-35" dirty="0">
                <a:latin typeface="Microsoft Sans Serif"/>
                <a:cs typeface="Microsoft Sans Serif"/>
              </a:rPr>
              <a:t>PROTECCIÓN</a:t>
            </a:r>
            <a:r>
              <a:rPr sz="850" spc="-5" dirty="0">
                <a:latin typeface="Microsoft Sans Serif"/>
                <a:cs typeface="Microsoft Sans Serif"/>
              </a:rPr>
              <a:t> </a:t>
            </a:r>
            <a:r>
              <a:rPr sz="850" spc="-45" dirty="0">
                <a:latin typeface="Microsoft Sans Serif"/>
                <a:cs typeface="Microsoft Sans Serif"/>
              </a:rPr>
              <a:t>DE</a:t>
            </a:r>
            <a:r>
              <a:rPr sz="850" dirty="0">
                <a:latin typeface="Microsoft Sans Serif"/>
                <a:cs typeface="Microsoft Sans Serif"/>
              </a:rPr>
              <a:t> </a:t>
            </a:r>
            <a:r>
              <a:rPr sz="850" spc="-55" dirty="0">
                <a:latin typeface="Microsoft Sans Serif"/>
                <a:cs typeface="Microsoft Sans Serif"/>
              </a:rPr>
              <a:t>GENERADORES</a:t>
            </a:r>
            <a:r>
              <a:rPr sz="850" spc="-5" dirty="0">
                <a:latin typeface="Microsoft Sans Serif"/>
                <a:cs typeface="Microsoft Sans Serif"/>
              </a:rPr>
              <a:t> </a:t>
            </a:r>
            <a:r>
              <a:rPr sz="850" spc="-30" dirty="0">
                <a:latin typeface="Microsoft Sans Serif"/>
                <a:cs typeface="Microsoft Sans Serif"/>
              </a:rPr>
              <a:t>SÍNCRONOS </a:t>
            </a:r>
            <a:r>
              <a:rPr sz="850" spc="-215" dirty="0">
                <a:latin typeface="Microsoft Sans Serif"/>
                <a:cs typeface="Microsoft Sans Serif"/>
              </a:rPr>
              <a:t> </a:t>
            </a:r>
            <a:r>
              <a:rPr sz="850" spc="-15" dirty="0">
                <a:latin typeface="Microsoft Sans Serif"/>
                <a:cs typeface="Microsoft Sans Serif"/>
              </a:rPr>
              <a:t>PUBLICACIÓN</a:t>
            </a:r>
            <a:r>
              <a:rPr sz="850" spc="-5" dirty="0">
                <a:latin typeface="Microsoft Sans Serif"/>
                <a:cs typeface="Microsoft Sans Serif"/>
              </a:rPr>
              <a:t> </a:t>
            </a:r>
            <a:r>
              <a:rPr sz="850" spc="-55" dirty="0">
                <a:latin typeface="Microsoft Sans Serif"/>
                <a:cs typeface="Microsoft Sans Serif"/>
              </a:rPr>
              <a:t>ESPECIAL</a:t>
            </a:r>
            <a:r>
              <a:rPr sz="850" spc="-5" dirty="0">
                <a:latin typeface="Microsoft Sans Serif"/>
                <a:cs typeface="Microsoft Sans Serif"/>
              </a:rPr>
              <a:t> </a:t>
            </a:r>
            <a:r>
              <a:rPr sz="850" spc="-40" dirty="0">
                <a:latin typeface="Microsoft Sans Serif"/>
                <a:cs typeface="Microsoft Sans Serif"/>
              </a:rPr>
              <a:t>DEL</a:t>
            </a:r>
            <a:r>
              <a:rPr sz="850" spc="-5" dirty="0">
                <a:latin typeface="Microsoft Sans Serif"/>
                <a:cs typeface="Microsoft Sans Serif"/>
              </a:rPr>
              <a:t> </a:t>
            </a:r>
            <a:r>
              <a:rPr sz="850" spc="-60" dirty="0">
                <a:latin typeface="Microsoft Sans Serif"/>
                <a:cs typeface="Microsoft Sans Serif"/>
              </a:rPr>
              <a:t>IEEE</a:t>
            </a:r>
            <a:r>
              <a:rPr sz="850" spc="-5" dirty="0">
                <a:latin typeface="Microsoft Sans Serif"/>
                <a:cs typeface="Microsoft Sans Serif"/>
              </a:rPr>
              <a:t> </a:t>
            </a:r>
            <a:r>
              <a:rPr sz="850" spc="-80" dirty="0">
                <a:latin typeface="Microsoft Sans Serif"/>
                <a:cs typeface="Microsoft Sans Serif"/>
              </a:rPr>
              <a:t>PSRC</a:t>
            </a:r>
            <a:endParaRPr sz="850">
              <a:latin typeface="Microsoft Sans Serif"/>
              <a:cs typeface="Microsoft Sans Serif"/>
            </a:endParaRPr>
          </a:p>
        </p:txBody>
      </p:sp>
      <p:sp>
        <p:nvSpPr>
          <p:cNvPr id="225" name="object 225"/>
          <p:cNvSpPr txBox="1"/>
          <p:nvPr/>
        </p:nvSpPr>
        <p:spPr>
          <a:xfrm>
            <a:off x="13472061" y="9415125"/>
            <a:ext cx="2852914" cy="143629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sz="850" spc="-25" dirty="0">
                <a:latin typeface="Microsoft Sans Serif"/>
                <a:cs typeface="Microsoft Sans Serif"/>
              </a:rPr>
              <a:t>CAPÍTULO</a:t>
            </a:r>
            <a:r>
              <a:rPr sz="850" spc="-20" dirty="0">
                <a:latin typeface="Microsoft Sans Serif"/>
                <a:cs typeface="Microsoft Sans Serif"/>
              </a:rPr>
              <a:t> </a:t>
            </a:r>
            <a:r>
              <a:rPr sz="850" dirty="0">
                <a:latin typeface="Microsoft Sans Serif"/>
                <a:cs typeface="Microsoft Sans Serif"/>
              </a:rPr>
              <a:t>4,</a:t>
            </a:r>
            <a:r>
              <a:rPr sz="850" spc="-15" dirty="0">
                <a:latin typeface="Microsoft Sans Serif"/>
                <a:cs typeface="Microsoft Sans Serif"/>
              </a:rPr>
              <a:t> </a:t>
            </a:r>
            <a:r>
              <a:rPr sz="850" spc="-40" dirty="0">
                <a:latin typeface="Microsoft Sans Serif"/>
                <a:cs typeface="Microsoft Sans Serif"/>
              </a:rPr>
              <a:t>SECCIÓN</a:t>
            </a:r>
            <a:r>
              <a:rPr sz="850" spc="-15" dirty="0">
                <a:latin typeface="Microsoft Sans Serif"/>
                <a:cs typeface="Microsoft Sans Serif"/>
              </a:rPr>
              <a:t> </a:t>
            </a:r>
            <a:r>
              <a:rPr sz="850" spc="10" dirty="0">
                <a:latin typeface="Microsoft Sans Serif"/>
                <a:cs typeface="Microsoft Sans Serif"/>
              </a:rPr>
              <a:t>1</a:t>
            </a:r>
            <a:endParaRPr sz="850">
              <a:latin typeface="Microsoft Sans Serif"/>
              <a:cs typeface="Microsoft Sans Serif"/>
            </a:endParaRPr>
          </a:p>
        </p:txBody>
      </p:sp>
    </p:spTree>
  </p:cSld>
  <p:clrMapOvr>
    <a:masterClrMapping/>
  </p:clrMapOvr>
</p:sld>
</file>

<file path=ppt/slides/slide84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" name="object 2"/>
          <p:cNvGrpSpPr/>
          <p:nvPr/>
        </p:nvGrpSpPr>
        <p:grpSpPr>
          <a:xfrm>
            <a:off x="2212213" y="2270761"/>
            <a:ext cx="730393" cy="315595"/>
            <a:chOff x="961644" y="2270760"/>
            <a:chExt cx="317500" cy="315595"/>
          </a:xfrm>
        </p:grpSpPr>
        <p:sp>
          <p:nvSpPr>
            <p:cNvPr id="3" name="object 3"/>
            <p:cNvSpPr/>
            <p:nvPr/>
          </p:nvSpPr>
          <p:spPr>
            <a:xfrm>
              <a:off x="966216" y="2275332"/>
              <a:ext cx="307975" cy="306705"/>
            </a:xfrm>
            <a:custGeom>
              <a:avLst/>
              <a:gdLst/>
              <a:ahLst/>
              <a:cxnLst/>
              <a:rect l="l" t="t" r="r" b="b"/>
              <a:pathLst>
                <a:path w="307975" h="306705">
                  <a:moveTo>
                    <a:pt x="0" y="152400"/>
                  </a:moveTo>
                  <a:lnTo>
                    <a:pt x="7815" y="104363"/>
                  </a:lnTo>
                  <a:lnTo>
                    <a:pt x="29602" y="62544"/>
                  </a:lnTo>
                  <a:lnTo>
                    <a:pt x="62874" y="29504"/>
                  </a:lnTo>
                  <a:lnTo>
                    <a:pt x="105143" y="7802"/>
                  </a:lnTo>
                  <a:lnTo>
                    <a:pt x="153924" y="0"/>
                  </a:lnTo>
                  <a:lnTo>
                    <a:pt x="202118" y="7802"/>
                  </a:lnTo>
                  <a:lnTo>
                    <a:pt x="244315" y="29504"/>
                  </a:lnTo>
                  <a:lnTo>
                    <a:pt x="277806" y="62544"/>
                  </a:lnTo>
                  <a:lnTo>
                    <a:pt x="299886" y="104363"/>
                  </a:lnTo>
                  <a:lnTo>
                    <a:pt x="307848" y="152400"/>
                  </a:lnTo>
                  <a:lnTo>
                    <a:pt x="299886" y="201180"/>
                  </a:lnTo>
                  <a:lnTo>
                    <a:pt x="277806" y="243449"/>
                  </a:lnTo>
                  <a:lnTo>
                    <a:pt x="244315" y="276721"/>
                  </a:lnTo>
                  <a:lnTo>
                    <a:pt x="202118" y="298508"/>
                  </a:lnTo>
                  <a:lnTo>
                    <a:pt x="153924" y="306324"/>
                  </a:lnTo>
                  <a:lnTo>
                    <a:pt x="105143" y="298508"/>
                  </a:lnTo>
                  <a:lnTo>
                    <a:pt x="62874" y="276721"/>
                  </a:lnTo>
                  <a:lnTo>
                    <a:pt x="29602" y="243449"/>
                  </a:lnTo>
                  <a:lnTo>
                    <a:pt x="7815" y="201180"/>
                  </a:lnTo>
                  <a:lnTo>
                    <a:pt x="0" y="152400"/>
                  </a:lnTo>
                </a:path>
              </a:pathLst>
            </a:custGeom>
            <a:ln w="9144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4" name="object 4"/>
            <p:cNvPicPr/>
            <p:nvPr/>
          </p:nvPicPr>
          <p:blipFill>
            <a:blip r:embed="rId2" cstate="print"/>
            <a:stretch>
              <a:fillRect/>
            </a:stretch>
          </p:blipFill>
          <p:spPr>
            <a:xfrm>
              <a:off x="1025652" y="2385060"/>
              <a:ext cx="187451" cy="83820"/>
            </a:xfrm>
            <a:prstGeom prst="rect">
              <a:avLst/>
            </a:prstGeom>
          </p:spPr>
        </p:pic>
      </p:grpSp>
      <p:grpSp>
        <p:nvGrpSpPr>
          <p:cNvPr id="5" name="object 5"/>
          <p:cNvGrpSpPr/>
          <p:nvPr/>
        </p:nvGrpSpPr>
        <p:grpSpPr>
          <a:xfrm>
            <a:off x="3313060" y="2334769"/>
            <a:ext cx="428010" cy="247015"/>
            <a:chOff x="1440179" y="2334768"/>
            <a:chExt cx="186055" cy="247015"/>
          </a:xfrm>
        </p:grpSpPr>
        <p:sp>
          <p:nvSpPr>
            <p:cNvPr id="6" name="object 6"/>
            <p:cNvSpPr/>
            <p:nvPr/>
          </p:nvSpPr>
          <p:spPr>
            <a:xfrm>
              <a:off x="1444751" y="2339340"/>
              <a:ext cx="177165" cy="177165"/>
            </a:xfrm>
            <a:custGeom>
              <a:avLst/>
              <a:gdLst/>
              <a:ahLst/>
              <a:cxnLst/>
              <a:rect l="l" t="t" r="r" b="b"/>
              <a:pathLst>
                <a:path w="177165" h="177164">
                  <a:moveTo>
                    <a:pt x="0" y="176783"/>
                  </a:moveTo>
                  <a:lnTo>
                    <a:pt x="176784" y="176783"/>
                  </a:lnTo>
                  <a:lnTo>
                    <a:pt x="176784" y="0"/>
                  </a:lnTo>
                  <a:lnTo>
                    <a:pt x="0" y="0"/>
                  </a:lnTo>
                  <a:lnTo>
                    <a:pt x="0" y="176783"/>
                  </a:lnTo>
                  <a:close/>
                </a:path>
              </a:pathLst>
            </a:custGeom>
            <a:ln w="9144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7" name="object 7"/>
            <p:cNvPicPr/>
            <p:nvPr/>
          </p:nvPicPr>
          <p:blipFill>
            <a:blip r:embed="rId3" cstate="print"/>
            <a:stretch>
              <a:fillRect/>
            </a:stretch>
          </p:blipFill>
          <p:spPr>
            <a:xfrm>
              <a:off x="1510283" y="2389632"/>
              <a:ext cx="50291" cy="192024"/>
            </a:xfrm>
            <a:prstGeom prst="rect">
              <a:avLst/>
            </a:prstGeom>
          </p:spPr>
        </p:pic>
      </p:grpSp>
      <p:grpSp>
        <p:nvGrpSpPr>
          <p:cNvPr id="8" name="object 8"/>
          <p:cNvGrpSpPr/>
          <p:nvPr/>
        </p:nvGrpSpPr>
        <p:grpSpPr>
          <a:xfrm>
            <a:off x="4613742" y="2709671"/>
            <a:ext cx="344745" cy="210820"/>
            <a:chOff x="2005583" y="2709671"/>
            <a:chExt cx="149860" cy="210820"/>
          </a:xfrm>
        </p:grpSpPr>
        <p:sp>
          <p:nvSpPr>
            <p:cNvPr id="9" name="object 9"/>
            <p:cNvSpPr/>
            <p:nvPr/>
          </p:nvSpPr>
          <p:spPr>
            <a:xfrm>
              <a:off x="2080259" y="2764535"/>
              <a:ext cx="0" cy="155575"/>
            </a:xfrm>
            <a:custGeom>
              <a:avLst/>
              <a:gdLst/>
              <a:ahLst/>
              <a:cxnLst/>
              <a:rect l="l" t="t" r="r" b="b"/>
              <a:pathLst>
                <a:path h="155575">
                  <a:moveTo>
                    <a:pt x="0" y="155448"/>
                  </a:moveTo>
                  <a:lnTo>
                    <a:pt x="0" y="0"/>
                  </a:lnTo>
                </a:path>
              </a:pathLst>
            </a:custGeom>
            <a:ln w="9144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" name="object 10"/>
            <p:cNvSpPr/>
            <p:nvPr/>
          </p:nvSpPr>
          <p:spPr>
            <a:xfrm>
              <a:off x="2010155" y="2714243"/>
              <a:ext cx="70485" cy="36830"/>
            </a:xfrm>
            <a:custGeom>
              <a:avLst/>
              <a:gdLst/>
              <a:ahLst/>
              <a:cxnLst/>
              <a:rect l="l" t="t" r="r" b="b"/>
              <a:pathLst>
                <a:path w="70485" h="36830">
                  <a:moveTo>
                    <a:pt x="70104" y="36575"/>
                  </a:moveTo>
                  <a:lnTo>
                    <a:pt x="70104" y="30479"/>
                  </a:lnTo>
                  <a:lnTo>
                    <a:pt x="68580" y="24383"/>
                  </a:lnTo>
                  <a:lnTo>
                    <a:pt x="65532" y="18287"/>
                  </a:lnTo>
                  <a:lnTo>
                    <a:pt x="59436" y="9143"/>
                  </a:lnTo>
                  <a:lnTo>
                    <a:pt x="54864" y="6095"/>
                  </a:lnTo>
                  <a:lnTo>
                    <a:pt x="48768" y="3047"/>
                  </a:lnTo>
                  <a:lnTo>
                    <a:pt x="44196" y="0"/>
                  </a:lnTo>
                  <a:lnTo>
                    <a:pt x="25908" y="0"/>
                  </a:lnTo>
                  <a:lnTo>
                    <a:pt x="21336" y="3047"/>
                  </a:lnTo>
                  <a:lnTo>
                    <a:pt x="15240" y="6095"/>
                  </a:lnTo>
                  <a:lnTo>
                    <a:pt x="10668" y="9143"/>
                  </a:lnTo>
                  <a:lnTo>
                    <a:pt x="4572" y="18287"/>
                  </a:lnTo>
                  <a:lnTo>
                    <a:pt x="1524" y="24383"/>
                  </a:lnTo>
                  <a:lnTo>
                    <a:pt x="0" y="30479"/>
                  </a:lnTo>
                  <a:lnTo>
                    <a:pt x="0" y="36575"/>
                  </a:lnTo>
                </a:path>
              </a:pathLst>
            </a:custGeom>
            <a:ln w="9144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" name="object 11"/>
            <p:cNvSpPr/>
            <p:nvPr/>
          </p:nvSpPr>
          <p:spPr>
            <a:xfrm>
              <a:off x="2080259" y="2714243"/>
              <a:ext cx="70485" cy="36830"/>
            </a:xfrm>
            <a:custGeom>
              <a:avLst/>
              <a:gdLst/>
              <a:ahLst/>
              <a:cxnLst/>
              <a:rect l="l" t="t" r="r" b="b"/>
              <a:pathLst>
                <a:path w="70485" h="36830">
                  <a:moveTo>
                    <a:pt x="70104" y="36575"/>
                  </a:moveTo>
                  <a:lnTo>
                    <a:pt x="70104" y="30479"/>
                  </a:lnTo>
                  <a:lnTo>
                    <a:pt x="68580" y="24383"/>
                  </a:lnTo>
                  <a:lnTo>
                    <a:pt x="42672" y="0"/>
                  </a:lnTo>
                  <a:lnTo>
                    <a:pt x="25908" y="0"/>
                  </a:lnTo>
                  <a:lnTo>
                    <a:pt x="1524" y="30479"/>
                  </a:lnTo>
                  <a:lnTo>
                    <a:pt x="0" y="36575"/>
                  </a:lnTo>
                </a:path>
              </a:pathLst>
            </a:custGeom>
            <a:ln w="9144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" name="object 12"/>
            <p:cNvSpPr/>
            <p:nvPr/>
          </p:nvSpPr>
          <p:spPr>
            <a:xfrm>
              <a:off x="2005583" y="2757677"/>
              <a:ext cx="149860" cy="0"/>
            </a:xfrm>
            <a:custGeom>
              <a:avLst/>
              <a:gdLst/>
              <a:ahLst/>
              <a:cxnLst/>
              <a:rect l="l" t="t" r="r" b="b"/>
              <a:pathLst>
                <a:path w="149860">
                  <a:moveTo>
                    <a:pt x="140208" y="0"/>
                  </a:moveTo>
                  <a:lnTo>
                    <a:pt x="149352" y="0"/>
                  </a:lnTo>
                </a:path>
                <a:path w="149860">
                  <a:moveTo>
                    <a:pt x="70104" y="0"/>
                  </a:moveTo>
                  <a:lnTo>
                    <a:pt x="79248" y="0"/>
                  </a:lnTo>
                </a:path>
                <a:path w="149860">
                  <a:moveTo>
                    <a:pt x="0" y="0"/>
                  </a:moveTo>
                  <a:lnTo>
                    <a:pt x="9144" y="0"/>
                  </a:lnTo>
                </a:path>
              </a:pathLst>
            </a:custGeom>
            <a:ln w="13716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13" name="object 13"/>
          <p:cNvGrpSpPr/>
          <p:nvPr/>
        </p:nvGrpSpPr>
        <p:grpSpPr>
          <a:xfrm>
            <a:off x="4119415" y="2702051"/>
            <a:ext cx="347667" cy="212090"/>
            <a:chOff x="1790700" y="2702051"/>
            <a:chExt cx="151130" cy="212090"/>
          </a:xfrm>
        </p:grpSpPr>
        <p:sp>
          <p:nvSpPr>
            <p:cNvPr id="14" name="object 14"/>
            <p:cNvSpPr/>
            <p:nvPr/>
          </p:nvSpPr>
          <p:spPr>
            <a:xfrm>
              <a:off x="1866900" y="2756915"/>
              <a:ext cx="0" cy="157480"/>
            </a:xfrm>
            <a:custGeom>
              <a:avLst/>
              <a:gdLst/>
              <a:ahLst/>
              <a:cxnLst/>
              <a:rect l="l" t="t" r="r" b="b"/>
              <a:pathLst>
                <a:path h="157480">
                  <a:moveTo>
                    <a:pt x="0" y="156972"/>
                  </a:moveTo>
                  <a:lnTo>
                    <a:pt x="0" y="0"/>
                  </a:lnTo>
                </a:path>
              </a:pathLst>
            </a:custGeom>
            <a:ln w="9144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5" name="object 15"/>
            <p:cNvSpPr/>
            <p:nvPr/>
          </p:nvSpPr>
          <p:spPr>
            <a:xfrm>
              <a:off x="1795272" y="2706623"/>
              <a:ext cx="71755" cy="36830"/>
            </a:xfrm>
            <a:custGeom>
              <a:avLst/>
              <a:gdLst/>
              <a:ahLst/>
              <a:cxnLst/>
              <a:rect l="l" t="t" r="r" b="b"/>
              <a:pathLst>
                <a:path w="71755" h="36830">
                  <a:moveTo>
                    <a:pt x="71627" y="36575"/>
                  </a:moveTo>
                  <a:lnTo>
                    <a:pt x="70103" y="30479"/>
                  </a:lnTo>
                  <a:lnTo>
                    <a:pt x="68579" y="24383"/>
                  </a:lnTo>
                  <a:lnTo>
                    <a:pt x="67055" y="18287"/>
                  </a:lnTo>
                  <a:lnTo>
                    <a:pt x="64007" y="13715"/>
                  </a:lnTo>
                  <a:lnTo>
                    <a:pt x="59435" y="9143"/>
                  </a:lnTo>
                  <a:lnTo>
                    <a:pt x="50291" y="3047"/>
                  </a:lnTo>
                  <a:lnTo>
                    <a:pt x="38099" y="0"/>
                  </a:lnTo>
                  <a:lnTo>
                    <a:pt x="33527" y="0"/>
                  </a:lnTo>
                  <a:lnTo>
                    <a:pt x="21335" y="3047"/>
                  </a:lnTo>
                  <a:lnTo>
                    <a:pt x="12191" y="9143"/>
                  </a:lnTo>
                  <a:lnTo>
                    <a:pt x="7619" y="13715"/>
                  </a:lnTo>
                  <a:lnTo>
                    <a:pt x="4571" y="19811"/>
                  </a:lnTo>
                  <a:lnTo>
                    <a:pt x="1523" y="24383"/>
                  </a:lnTo>
                  <a:lnTo>
                    <a:pt x="0" y="30479"/>
                  </a:lnTo>
                  <a:lnTo>
                    <a:pt x="0" y="36575"/>
                  </a:lnTo>
                </a:path>
              </a:pathLst>
            </a:custGeom>
            <a:ln w="9144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6" name="object 16"/>
            <p:cNvSpPr/>
            <p:nvPr/>
          </p:nvSpPr>
          <p:spPr>
            <a:xfrm>
              <a:off x="1866900" y="2706623"/>
              <a:ext cx="70485" cy="36830"/>
            </a:xfrm>
            <a:custGeom>
              <a:avLst/>
              <a:gdLst/>
              <a:ahLst/>
              <a:cxnLst/>
              <a:rect l="l" t="t" r="r" b="b"/>
              <a:pathLst>
                <a:path w="70485" h="36830">
                  <a:moveTo>
                    <a:pt x="70104" y="36575"/>
                  </a:moveTo>
                  <a:lnTo>
                    <a:pt x="70104" y="30479"/>
                  </a:lnTo>
                  <a:lnTo>
                    <a:pt x="68580" y="24383"/>
                  </a:lnTo>
                  <a:lnTo>
                    <a:pt x="38100" y="0"/>
                  </a:lnTo>
                  <a:lnTo>
                    <a:pt x="32004" y="0"/>
                  </a:lnTo>
                  <a:lnTo>
                    <a:pt x="7620" y="13715"/>
                  </a:lnTo>
                  <a:lnTo>
                    <a:pt x="3048" y="19811"/>
                  </a:lnTo>
                  <a:lnTo>
                    <a:pt x="1524" y="24383"/>
                  </a:lnTo>
                  <a:lnTo>
                    <a:pt x="0" y="30479"/>
                  </a:lnTo>
                  <a:lnTo>
                    <a:pt x="0" y="36575"/>
                  </a:lnTo>
                </a:path>
              </a:pathLst>
            </a:custGeom>
            <a:ln w="9144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7" name="object 17"/>
            <p:cNvSpPr/>
            <p:nvPr/>
          </p:nvSpPr>
          <p:spPr>
            <a:xfrm>
              <a:off x="1790700" y="2750057"/>
              <a:ext cx="151130" cy="0"/>
            </a:xfrm>
            <a:custGeom>
              <a:avLst/>
              <a:gdLst/>
              <a:ahLst/>
              <a:cxnLst/>
              <a:rect l="l" t="t" r="r" b="b"/>
              <a:pathLst>
                <a:path w="151130">
                  <a:moveTo>
                    <a:pt x="141732" y="0"/>
                  </a:moveTo>
                  <a:lnTo>
                    <a:pt x="150876" y="0"/>
                  </a:lnTo>
                </a:path>
                <a:path w="151130">
                  <a:moveTo>
                    <a:pt x="71628" y="0"/>
                  </a:moveTo>
                  <a:lnTo>
                    <a:pt x="80772" y="0"/>
                  </a:lnTo>
                </a:path>
                <a:path w="151130">
                  <a:moveTo>
                    <a:pt x="0" y="0"/>
                  </a:moveTo>
                  <a:lnTo>
                    <a:pt x="9144" y="0"/>
                  </a:lnTo>
                </a:path>
              </a:pathLst>
            </a:custGeom>
            <a:ln w="13716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18" name="object 18"/>
          <p:cNvGrpSpPr/>
          <p:nvPr/>
        </p:nvGrpSpPr>
        <p:grpSpPr>
          <a:xfrm>
            <a:off x="4080851" y="2909317"/>
            <a:ext cx="918834" cy="253365"/>
            <a:chOff x="1773936" y="2909316"/>
            <a:chExt cx="399415" cy="253365"/>
          </a:xfrm>
        </p:grpSpPr>
        <p:sp>
          <p:nvSpPr>
            <p:cNvPr id="19" name="object 19"/>
            <p:cNvSpPr/>
            <p:nvPr/>
          </p:nvSpPr>
          <p:spPr>
            <a:xfrm>
              <a:off x="1991868" y="2919984"/>
              <a:ext cx="177165" cy="177165"/>
            </a:xfrm>
            <a:custGeom>
              <a:avLst/>
              <a:gdLst/>
              <a:ahLst/>
              <a:cxnLst/>
              <a:rect l="l" t="t" r="r" b="b"/>
              <a:pathLst>
                <a:path w="177164" h="177164">
                  <a:moveTo>
                    <a:pt x="176783" y="0"/>
                  </a:moveTo>
                  <a:lnTo>
                    <a:pt x="0" y="0"/>
                  </a:lnTo>
                  <a:lnTo>
                    <a:pt x="0" y="176783"/>
                  </a:lnTo>
                  <a:lnTo>
                    <a:pt x="176783" y="176783"/>
                  </a:lnTo>
                  <a:lnTo>
                    <a:pt x="176783" y="0"/>
                  </a:lnTo>
                  <a:close/>
                </a:path>
                <a:path w="177164" h="177164">
                  <a:moveTo>
                    <a:pt x="0" y="0"/>
                  </a:moveTo>
                  <a:lnTo>
                    <a:pt x="0" y="0"/>
                  </a:lnTo>
                </a:path>
              </a:pathLst>
            </a:custGeom>
            <a:ln w="9144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20" name="object 20"/>
            <p:cNvPicPr/>
            <p:nvPr/>
          </p:nvPicPr>
          <p:blipFill>
            <a:blip r:embed="rId4" cstate="print"/>
            <a:stretch>
              <a:fillRect/>
            </a:stretch>
          </p:blipFill>
          <p:spPr>
            <a:xfrm>
              <a:off x="2054352" y="2970276"/>
              <a:ext cx="62483" cy="192024"/>
            </a:xfrm>
            <a:prstGeom prst="rect">
              <a:avLst/>
            </a:prstGeom>
          </p:spPr>
        </p:pic>
        <p:sp>
          <p:nvSpPr>
            <p:cNvPr id="21" name="object 21"/>
            <p:cNvSpPr/>
            <p:nvPr/>
          </p:nvSpPr>
          <p:spPr>
            <a:xfrm>
              <a:off x="1778508" y="2913888"/>
              <a:ext cx="177165" cy="177165"/>
            </a:xfrm>
            <a:custGeom>
              <a:avLst/>
              <a:gdLst/>
              <a:ahLst/>
              <a:cxnLst/>
              <a:rect l="l" t="t" r="r" b="b"/>
              <a:pathLst>
                <a:path w="177164" h="177164">
                  <a:moveTo>
                    <a:pt x="176783" y="0"/>
                  </a:moveTo>
                  <a:lnTo>
                    <a:pt x="0" y="0"/>
                  </a:lnTo>
                  <a:lnTo>
                    <a:pt x="0" y="176783"/>
                  </a:lnTo>
                  <a:lnTo>
                    <a:pt x="176783" y="176783"/>
                  </a:lnTo>
                  <a:lnTo>
                    <a:pt x="176783" y="0"/>
                  </a:lnTo>
                  <a:close/>
                </a:path>
              </a:pathLst>
            </a:custGeom>
            <a:ln w="9144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22" name="object 22"/>
            <p:cNvPicPr/>
            <p:nvPr/>
          </p:nvPicPr>
          <p:blipFill>
            <a:blip r:embed="rId5" cstate="print"/>
            <a:stretch>
              <a:fillRect/>
            </a:stretch>
          </p:blipFill>
          <p:spPr>
            <a:xfrm>
              <a:off x="1778508" y="2909316"/>
              <a:ext cx="121920" cy="252983"/>
            </a:xfrm>
            <a:prstGeom prst="rect">
              <a:avLst/>
            </a:prstGeom>
          </p:spPr>
        </p:pic>
      </p:grpSp>
      <p:grpSp>
        <p:nvGrpSpPr>
          <p:cNvPr id="23" name="object 23"/>
          <p:cNvGrpSpPr/>
          <p:nvPr/>
        </p:nvGrpSpPr>
        <p:grpSpPr>
          <a:xfrm>
            <a:off x="4477016" y="2412493"/>
            <a:ext cx="94951" cy="41275"/>
            <a:chOff x="1946148" y="2412492"/>
            <a:chExt cx="41275" cy="41275"/>
          </a:xfrm>
        </p:grpSpPr>
        <p:sp>
          <p:nvSpPr>
            <p:cNvPr id="24" name="object 24"/>
            <p:cNvSpPr/>
            <p:nvPr/>
          </p:nvSpPr>
          <p:spPr>
            <a:xfrm>
              <a:off x="1947672" y="2414016"/>
              <a:ext cx="38100" cy="38100"/>
            </a:xfrm>
            <a:custGeom>
              <a:avLst/>
              <a:gdLst/>
              <a:ahLst/>
              <a:cxnLst/>
              <a:rect l="l" t="t" r="r" b="b"/>
              <a:pathLst>
                <a:path w="38100" h="38100">
                  <a:moveTo>
                    <a:pt x="19812" y="38100"/>
                  </a:moveTo>
                  <a:lnTo>
                    <a:pt x="12215" y="36504"/>
                  </a:lnTo>
                  <a:lnTo>
                    <a:pt x="5905" y="32194"/>
                  </a:lnTo>
                  <a:lnTo>
                    <a:pt x="1595" y="25884"/>
                  </a:lnTo>
                  <a:lnTo>
                    <a:pt x="0" y="18288"/>
                  </a:lnTo>
                  <a:lnTo>
                    <a:pt x="1595" y="10929"/>
                  </a:lnTo>
                  <a:lnTo>
                    <a:pt x="5905" y="5143"/>
                  </a:lnTo>
                  <a:lnTo>
                    <a:pt x="12215" y="1357"/>
                  </a:lnTo>
                  <a:lnTo>
                    <a:pt x="19812" y="0"/>
                  </a:lnTo>
                  <a:lnTo>
                    <a:pt x="27170" y="1357"/>
                  </a:lnTo>
                  <a:lnTo>
                    <a:pt x="32956" y="5143"/>
                  </a:lnTo>
                  <a:lnTo>
                    <a:pt x="36742" y="10929"/>
                  </a:lnTo>
                  <a:lnTo>
                    <a:pt x="38100" y="18288"/>
                  </a:lnTo>
                  <a:lnTo>
                    <a:pt x="36742" y="25884"/>
                  </a:lnTo>
                  <a:lnTo>
                    <a:pt x="32956" y="32194"/>
                  </a:lnTo>
                  <a:lnTo>
                    <a:pt x="27170" y="36504"/>
                  </a:lnTo>
                  <a:lnTo>
                    <a:pt x="19812" y="3810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5" name="object 25"/>
            <p:cNvSpPr/>
            <p:nvPr/>
          </p:nvSpPr>
          <p:spPr>
            <a:xfrm>
              <a:off x="1947672" y="2414016"/>
              <a:ext cx="38100" cy="38100"/>
            </a:xfrm>
            <a:custGeom>
              <a:avLst/>
              <a:gdLst/>
              <a:ahLst/>
              <a:cxnLst/>
              <a:rect l="l" t="t" r="r" b="b"/>
              <a:pathLst>
                <a:path w="38100" h="38100">
                  <a:moveTo>
                    <a:pt x="19812" y="0"/>
                  </a:moveTo>
                  <a:lnTo>
                    <a:pt x="27170" y="1357"/>
                  </a:lnTo>
                  <a:lnTo>
                    <a:pt x="32956" y="5143"/>
                  </a:lnTo>
                  <a:lnTo>
                    <a:pt x="36742" y="10929"/>
                  </a:lnTo>
                  <a:lnTo>
                    <a:pt x="38100" y="18288"/>
                  </a:lnTo>
                  <a:lnTo>
                    <a:pt x="36742" y="25884"/>
                  </a:lnTo>
                  <a:lnTo>
                    <a:pt x="32956" y="32194"/>
                  </a:lnTo>
                  <a:lnTo>
                    <a:pt x="27170" y="36504"/>
                  </a:lnTo>
                  <a:lnTo>
                    <a:pt x="19812" y="38100"/>
                  </a:lnTo>
                  <a:lnTo>
                    <a:pt x="12215" y="36504"/>
                  </a:lnTo>
                  <a:lnTo>
                    <a:pt x="5905" y="32194"/>
                  </a:lnTo>
                  <a:lnTo>
                    <a:pt x="1595" y="25884"/>
                  </a:lnTo>
                  <a:lnTo>
                    <a:pt x="0" y="18288"/>
                  </a:lnTo>
                  <a:lnTo>
                    <a:pt x="1595" y="10929"/>
                  </a:lnTo>
                  <a:lnTo>
                    <a:pt x="5905" y="5143"/>
                  </a:lnTo>
                  <a:lnTo>
                    <a:pt x="12215" y="1357"/>
                  </a:lnTo>
                  <a:lnTo>
                    <a:pt x="19812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26" name="object 26"/>
          <p:cNvGrpSpPr/>
          <p:nvPr/>
        </p:nvGrpSpPr>
        <p:grpSpPr>
          <a:xfrm>
            <a:off x="4245627" y="3169920"/>
            <a:ext cx="99333" cy="41275"/>
            <a:chOff x="1845564" y="3169919"/>
            <a:chExt cx="43180" cy="41275"/>
          </a:xfrm>
        </p:grpSpPr>
        <p:sp>
          <p:nvSpPr>
            <p:cNvPr id="27" name="object 27"/>
            <p:cNvSpPr/>
            <p:nvPr/>
          </p:nvSpPr>
          <p:spPr>
            <a:xfrm>
              <a:off x="1847088" y="3171443"/>
              <a:ext cx="40005" cy="38100"/>
            </a:xfrm>
            <a:custGeom>
              <a:avLst/>
              <a:gdLst/>
              <a:ahLst/>
              <a:cxnLst/>
              <a:rect l="l" t="t" r="r" b="b"/>
              <a:pathLst>
                <a:path w="40005" h="38100">
                  <a:moveTo>
                    <a:pt x="19812" y="38100"/>
                  </a:moveTo>
                  <a:lnTo>
                    <a:pt x="12215" y="36504"/>
                  </a:lnTo>
                  <a:lnTo>
                    <a:pt x="5905" y="32194"/>
                  </a:lnTo>
                  <a:lnTo>
                    <a:pt x="1595" y="25884"/>
                  </a:lnTo>
                  <a:lnTo>
                    <a:pt x="0" y="18288"/>
                  </a:lnTo>
                  <a:lnTo>
                    <a:pt x="1595" y="10929"/>
                  </a:lnTo>
                  <a:lnTo>
                    <a:pt x="5905" y="5143"/>
                  </a:lnTo>
                  <a:lnTo>
                    <a:pt x="12215" y="1357"/>
                  </a:lnTo>
                  <a:lnTo>
                    <a:pt x="19812" y="0"/>
                  </a:lnTo>
                  <a:lnTo>
                    <a:pt x="27408" y="1357"/>
                  </a:lnTo>
                  <a:lnTo>
                    <a:pt x="33718" y="5143"/>
                  </a:lnTo>
                  <a:lnTo>
                    <a:pt x="38028" y="10929"/>
                  </a:lnTo>
                  <a:lnTo>
                    <a:pt x="39624" y="18288"/>
                  </a:lnTo>
                  <a:lnTo>
                    <a:pt x="38028" y="25884"/>
                  </a:lnTo>
                  <a:lnTo>
                    <a:pt x="33718" y="32194"/>
                  </a:lnTo>
                  <a:lnTo>
                    <a:pt x="27408" y="36504"/>
                  </a:lnTo>
                  <a:lnTo>
                    <a:pt x="19812" y="3810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8" name="object 28"/>
            <p:cNvSpPr/>
            <p:nvPr/>
          </p:nvSpPr>
          <p:spPr>
            <a:xfrm>
              <a:off x="1847088" y="3171443"/>
              <a:ext cx="40005" cy="38100"/>
            </a:xfrm>
            <a:custGeom>
              <a:avLst/>
              <a:gdLst/>
              <a:ahLst/>
              <a:cxnLst/>
              <a:rect l="l" t="t" r="r" b="b"/>
              <a:pathLst>
                <a:path w="40005" h="38100">
                  <a:moveTo>
                    <a:pt x="19812" y="0"/>
                  </a:moveTo>
                  <a:lnTo>
                    <a:pt x="27408" y="1357"/>
                  </a:lnTo>
                  <a:lnTo>
                    <a:pt x="33718" y="5143"/>
                  </a:lnTo>
                  <a:lnTo>
                    <a:pt x="38028" y="10929"/>
                  </a:lnTo>
                  <a:lnTo>
                    <a:pt x="39624" y="18288"/>
                  </a:lnTo>
                  <a:lnTo>
                    <a:pt x="38028" y="25884"/>
                  </a:lnTo>
                  <a:lnTo>
                    <a:pt x="33718" y="32194"/>
                  </a:lnTo>
                  <a:lnTo>
                    <a:pt x="27408" y="36504"/>
                  </a:lnTo>
                  <a:lnTo>
                    <a:pt x="19812" y="38100"/>
                  </a:lnTo>
                  <a:lnTo>
                    <a:pt x="12215" y="36504"/>
                  </a:lnTo>
                  <a:lnTo>
                    <a:pt x="5905" y="32194"/>
                  </a:lnTo>
                  <a:lnTo>
                    <a:pt x="1595" y="25884"/>
                  </a:lnTo>
                  <a:lnTo>
                    <a:pt x="0" y="18288"/>
                  </a:lnTo>
                  <a:lnTo>
                    <a:pt x="1595" y="10929"/>
                  </a:lnTo>
                  <a:lnTo>
                    <a:pt x="5905" y="5143"/>
                  </a:lnTo>
                  <a:lnTo>
                    <a:pt x="12215" y="1357"/>
                  </a:lnTo>
                  <a:lnTo>
                    <a:pt x="19812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29" name="object 29"/>
          <p:cNvGrpSpPr/>
          <p:nvPr/>
        </p:nvGrpSpPr>
        <p:grpSpPr>
          <a:xfrm>
            <a:off x="4084357" y="3090672"/>
            <a:ext cx="898383" cy="120650"/>
            <a:chOff x="1775460" y="3090672"/>
            <a:chExt cx="390525" cy="120650"/>
          </a:xfrm>
        </p:grpSpPr>
        <p:sp>
          <p:nvSpPr>
            <p:cNvPr id="30" name="object 30"/>
            <p:cNvSpPr/>
            <p:nvPr/>
          </p:nvSpPr>
          <p:spPr>
            <a:xfrm>
              <a:off x="2061972" y="3171444"/>
              <a:ext cx="38100" cy="38100"/>
            </a:xfrm>
            <a:custGeom>
              <a:avLst/>
              <a:gdLst/>
              <a:ahLst/>
              <a:cxnLst/>
              <a:rect l="l" t="t" r="r" b="b"/>
              <a:pathLst>
                <a:path w="38100" h="38100">
                  <a:moveTo>
                    <a:pt x="19812" y="38100"/>
                  </a:moveTo>
                  <a:lnTo>
                    <a:pt x="12215" y="36504"/>
                  </a:lnTo>
                  <a:lnTo>
                    <a:pt x="5905" y="32194"/>
                  </a:lnTo>
                  <a:lnTo>
                    <a:pt x="1595" y="25884"/>
                  </a:lnTo>
                  <a:lnTo>
                    <a:pt x="0" y="18288"/>
                  </a:lnTo>
                  <a:lnTo>
                    <a:pt x="1595" y="10929"/>
                  </a:lnTo>
                  <a:lnTo>
                    <a:pt x="5905" y="5143"/>
                  </a:lnTo>
                  <a:lnTo>
                    <a:pt x="12215" y="1357"/>
                  </a:lnTo>
                  <a:lnTo>
                    <a:pt x="19812" y="0"/>
                  </a:lnTo>
                  <a:lnTo>
                    <a:pt x="27170" y="1357"/>
                  </a:lnTo>
                  <a:lnTo>
                    <a:pt x="32956" y="5143"/>
                  </a:lnTo>
                  <a:lnTo>
                    <a:pt x="36742" y="10929"/>
                  </a:lnTo>
                  <a:lnTo>
                    <a:pt x="38100" y="18288"/>
                  </a:lnTo>
                  <a:lnTo>
                    <a:pt x="36742" y="25884"/>
                  </a:lnTo>
                  <a:lnTo>
                    <a:pt x="32956" y="32194"/>
                  </a:lnTo>
                  <a:lnTo>
                    <a:pt x="27170" y="36504"/>
                  </a:lnTo>
                  <a:lnTo>
                    <a:pt x="19812" y="3810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1" name="object 31"/>
            <p:cNvSpPr/>
            <p:nvPr/>
          </p:nvSpPr>
          <p:spPr>
            <a:xfrm>
              <a:off x="2061972" y="3171444"/>
              <a:ext cx="38100" cy="38100"/>
            </a:xfrm>
            <a:custGeom>
              <a:avLst/>
              <a:gdLst/>
              <a:ahLst/>
              <a:cxnLst/>
              <a:rect l="l" t="t" r="r" b="b"/>
              <a:pathLst>
                <a:path w="38100" h="38100">
                  <a:moveTo>
                    <a:pt x="19812" y="0"/>
                  </a:moveTo>
                  <a:lnTo>
                    <a:pt x="27170" y="1357"/>
                  </a:lnTo>
                  <a:lnTo>
                    <a:pt x="32956" y="5143"/>
                  </a:lnTo>
                  <a:lnTo>
                    <a:pt x="36742" y="10929"/>
                  </a:lnTo>
                  <a:lnTo>
                    <a:pt x="38100" y="18288"/>
                  </a:lnTo>
                  <a:lnTo>
                    <a:pt x="36742" y="25884"/>
                  </a:lnTo>
                  <a:lnTo>
                    <a:pt x="32956" y="32194"/>
                  </a:lnTo>
                  <a:lnTo>
                    <a:pt x="27170" y="36504"/>
                  </a:lnTo>
                  <a:lnTo>
                    <a:pt x="19812" y="38100"/>
                  </a:lnTo>
                  <a:lnTo>
                    <a:pt x="12215" y="36504"/>
                  </a:lnTo>
                  <a:lnTo>
                    <a:pt x="5905" y="32194"/>
                  </a:lnTo>
                  <a:lnTo>
                    <a:pt x="1595" y="25884"/>
                  </a:lnTo>
                  <a:lnTo>
                    <a:pt x="0" y="18288"/>
                  </a:lnTo>
                  <a:lnTo>
                    <a:pt x="1595" y="10929"/>
                  </a:lnTo>
                  <a:lnTo>
                    <a:pt x="5905" y="5143"/>
                  </a:lnTo>
                  <a:lnTo>
                    <a:pt x="12215" y="1357"/>
                  </a:lnTo>
                  <a:lnTo>
                    <a:pt x="19812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2" name="object 32"/>
            <p:cNvSpPr/>
            <p:nvPr/>
          </p:nvSpPr>
          <p:spPr>
            <a:xfrm>
              <a:off x="1775460" y="3090672"/>
              <a:ext cx="390525" cy="104139"/>
            </a:xfrm>
            <a:custGeom>
              <a:avLst/>
              <a:gdLst/>
              <a:ahLst/>
              <a:cxnLst/>
              <a:rect l="l" t="t" r="r" b="b"/>
              <a:pathLst>
                <a:path w="390525" h="104139">
                  <a:moveTo>
                    <a:pt x="390144" y="99059"/>
                  </a:moveTo>
                  <a:lnTo>
                    <a:pt x="213360" y="99059"/>
                  </a:lnTo>
                </a:path>
                <a:path w="390525" h="104139">
                  <a:moveTo>
                    <a:pt x="176784" y="99059"/>
                  </a:moveTo>
                  <a:lnTo>
                    <a:pt x="0" y="99059"/>
                  </a:lnTo>
                </a:path>
                <a:path w="390525" h="104139">
                  <a:moveTo>
                    <a:pt x="304800" y="6095"/>
                  </a:moveTo>
                  <a:lnTo>
                    <a:pt x="304800" y="103631"/>
                  </a:lnTo>
                </a:path>
                <a:path w="390525" h="104139">
                  <a:moveTo>
                    <a:pt x="91440" y="0"/>
                  </a:moveTo>
                  <a:lnTo>
                    <a:pt x="91440" y="103631"/>
                  </a:lnTo>
                </a:path>
              </a:pathLst>
            </a:custGeom>
            <a:ln w="9144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33" name="object 33"/>
          <p:cNvGrpSpPr/>
          <p:nvPr/>
        </p:nvGrpSpPr>
        <p:grpSpPr>
          <a:xfrm>
            <a:off x="4326262" y="2447544"/>
            <a:ext cx="210353" cy="231775"/>
            <a:chOff x="1880616" y="2447543"/>
            <a:chExt cx="91440" cy="231775"/>
          </a:xfrm>
        </p:grpSpPr>
        <p:sp>
          <p:nvSpPr>
            <p:cNvPr id="34" name="object 34"/>
            <p:cNvSpPr/>
            <p:nvPr/>
          </p:nvSpPr>
          <p:spPr>
            <a:xfrm>
              <a:off x="1967484" y="2447543"/>
              <a:ext cx="0" cy="170815"/>
            </a:xfrm>
            <a:custGeom>
              <a:avLst/>
              <a:gdLst/>
              <a:ahLst/>
              <a:cxnLst/>
              <a:rect l="l" t="t" r="r" b="b"/>
              <a:pathLst>
                <a:path h="170814">
                  <a:moveTo>
                    <a:pt x="0" y="0"/>
                  </a:moveTo>
                  <a:lnTo>
                    <a:pt x="0" y="170688"/>
                  </a:lnTo>
                </a:path>
              </a:pathLst>
            </a:custGeom>
            <a:ln w="9144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5" name="object 35"/>
            <p:cNvSpPr/>
            <p:nvPr/>
          </p:nvSpPr>
          <p:spPr>
            <a:xfrm>
              <a:off x="1885188" y="2634996"/>
              <a:ext cx="82550" cy="40005"/>
            </a:xfrm>
            <a:custGeom>
              <a:avLst/>
              <a:gdLst/>
              <a:ahLst/>
              <a:cxnLst/>
              <a:rect l="l" t="t" r="r" b="b"/>
              <a:pathLst>
                <a:path w="82550" h="40005">
                  <a:moveTo>
                    <a:pt x="0" y="0"/>
                  </a:moveTo>
                  <a:lnTo>
                    <a:pt x="0" y="6096"/>
                  </a:lnTo>
                  <a:lnTo>
                    <a:pt x="1524" y="12192"/>
                  </a:lnTo>
                  <a:lnTo>
                    <a:pt x="4572" y="19812"/>
                  </a:lnTo>
                  <a:lnTo>
                    <a:pt x="9144" y="24384"/>
                  </a:lnTo>
                  <a:lnTo>
                    <a:pt x="13716" y="30480"/>
                  </a:lnTo>
                  <a:lnTo>
                    <a:pt x="18288" y="33528"/>
                  </a:lnTo>
                  <a:lnTo>
                    <a:pt x="30480" y="39624"/>
                  </a:lnTo>
                  <a:lnTo>
                    <a:pt x="38100" y="39624"/>
                  </a:lnTo>
                  <a:lnTo>
                    <a:pt x="44195" y="39624"/>
                  </a:lnTo>
                  <a:lnTo>
                    <a:pt x="50292" y="39624"/>
                  </a:lnTo>
                  <a:lnTo>
                    <a:pt x="57912" y="36576"/>
                  </a:lnTo>
                  <a:lnTo>
                    <a:pt x="62484" y="33528"/>
                  </a:lnTo>
                  <a:lnTo>
                    <a:pt x="68580" y="30480"/>
                  </a:lnTo>
                  <a:lnTo>
                    <a:pt x="73152" y="24384"/>
                  </a:lnTo>
                  <a:lnTo>
                    <a:pt x="79248" y="12192"/>
                  </a:lnTo>
                  <a:lnTo>
                    <a:pt x="80772" y="6096"/>
                  </a:lnTo>
                  <a:lnTo>
                    <a:pt x="82296" y="0"/>
                  </a:lnTo>
                </a:path>
              </a:pathLst>
            </a:custGeom>
            <a:ln w="9144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36" name="object 36"/>
          <p:cNvGrpSpPr/>
          <p:nvPr/>
        </p:nvGrpSpPr>
        <p:grpSpPr>
          <a:xfrm>
            <a:off x="4515579" y="2630425"/>
            <a:ext cx="392951" cy="48895"/>
            <a:chOff x="1962911" y="2630424"/>
            <a:chExt cx="170815" cy="48895"/>
          </a:xfrm>
        </p:grpSpPr>
        <p:sp>
          <p:nvSpPr>
            <p:cNvPr id="37" name="object 37"/>
            <p:cNvSpPr/>
            <p:nvPr/>
          </p:nvSpPr>
          <p:spPr>
            <a:xfrm>
              <a:off x="2048255" y="2634996"/>
              <a:ext cx="81280" cy="40005"/>
            </a:xfrm>
            <a:custGeom>
              <a:avLst/>
              <a:gdLst/>
              <a:ahLst/>
              <a:cxnLst/>
              <a:rect l="l" t="t" r="r" b="b"/>
              <a:pathLst>
                <a:path w="81280" h="40005">
                  <a:moveTo>
                    <a:pt x="0" y="0"/>
                  </a:moveTo>
                  <a:lnTo>
                    <a:pt x="1524" y="6096"/>
                  </a:lnTo>
                  <a:lnTo>
                    <a:pt x="3048" y="12192"/>
                  </a:lnTo>
                  <a:lnTo>
                    <a:pt x="6096" y="19812"/>
                  </a:lnTo>
                  <a:lnTo>
                    <a:pt x="9144" y="24384"/>
                  </a:lnTo>
                  <a:lnTo>
                    <a:pt x="13716" y="30480"/>
                  </a:lnTo>
                  <a:lnTo>
                    <a:pt x="18288" y="33528"/>
                  </a:lnTo>
                  <a:lnTo>
                    <a:pt x="30480" y="39624"/>
                  </a:lnTo>
                  <a:lnTo>
                    <a:pt x="38100" y="39624"/>
                  </a:lnTo>
                  <a:lnTo>
                    <a:pt x="44195" y="39624"/>
                  </a:lnTo>
                  <a:lnTo>
                    <a:pt x="51816" y="39624"/>
                  </a:lnTo>
                  <a:lnTo>
                    <a:pt x="62484" y="33528"/>
                  </a:lnTo>
                  <a:lnTo>
                    <a:pt x="67056" y="30480"/>
                  </a:lnTo>
                  <a:lnTo>
                    <a:pt x="76200" y="18288"/>
                  </a:lnTo>
                  <a:lnTo>
                    <a:pt x="77724" y="12192"/>
                  </a:lnTo>
                  <a:lnTo>
                    <a:pt x="80772" y="6096"/>
                  </a:lnTo>
                  <a:lnTo>
                    <a:pt x="80772" y="0"/>
                  </a:lnTo>
                </a:path>
              </a:pathLst>
            </a:custGeom>
            <a:ln w="9144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8" name="object 38"/>
            <p:cNvSpPr/>
            <p:nvPr/>
          </p:nvSpPr>
          <p:spPr>
            <a:xfrm>
              <a:off x="1967483" y="2634996"/>
              <a:ext cx="81280" cy="40005"/>
            </a:xfrm>
            <a:custGeom>
              <a:avLst/>
              <a:gdLst/>
              <a:ahLst/>
              <a:cxnLst/>
              <a:rect l="l" t="t" r="r" b="b"/>
              <a:pathLst>
                <a:path w="81280" h="40005">
                  <a:moveTo>
                    <a:pt x="0" y="0"/>
                  </a:moveTo>
                  <a:lnTo>
                    <a:pt x="0" y="6096"/>
                  </a:lnTo>
                  <a:lnTo>
                    <a:pt x="1524" y="12192"/>
                  </a:lnTo>
                  <a:lnTo>
                    <a:pt x="4572" y="19812"/>
                  </a:lnTo>
                  <a:lnTo>
                    <a:pt x="7620" y="24384"/>
                  </a:lnTo>
                  <a:lnTo>
                    <a:pt x="12192" y="30480"/>
                  </a:lnTo>
                  <a:lnTo>
                    <a:pt x="30480" y="39624"/>
                  </a:lnTo>
                  <a:lnTo>
                    <a:pt x="36576" y="39624"/>
                  </a:lnTo>
                  <a:lnTo>
                    <a:pt x="42672" y="39624"/>
                  </a:lnTo>
                  <a:lnTo>
                    <a:pt x="50292" y="39624"/>
                  </a:lnTo>
                  <a:lnTo>
                    <a:pt x="68580" y="30480"/>
                  </a:lnTo>
                  <a:lnTo>
                    <a:pt x="73152" y="24384"/>
                  </a:lnTo>
                  <a:lnTo>
                    <a:pt x="79248" y="12192"/>
                  </a:lnTo>
                  <a:lnTo>
                    <a:pt x="80772" y="6096"/>
                  </a:lnTo>
                  <a:lnTo>
                    <a:pt x="80772" y="0"/>
                  </a:lnTo>
                </a:path>
              </a:pathLst>
            </a:custGeom>
            <a:ln w="9144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39" name="object 39"/>
          <p:cNvGrpSpPr/>
          <p:nvPr/>
        </p:nvGrpSpPr>
        <p:grpSpPr>
          <a:xfrm>
            <a:off x="4136944" y="2619756"/>
            <a:ext cx="210353" cy="59690"/>
            <a:chOff x="1798320" y="2619756"/>
            <a:chExt cx="91440" cy="59690"/>
          </a:xfrm>
        </p:grpSpPr>
        <p:sp>
          <p:nvSpPr>
            <p:cNvPr id="40" name="object 40"/>
            <p:cNvSpPr/>
            <p:nvPr/>
          </p:nvSpPr>
          <p:spPr>
            <a:xfrm>
              <a:off x="1802892" y="2634996"/>
              <a:ext cx="82550" cy="40005"/>
            </a:xfrm>
            <a:custGeom>
              <a:avLst/>
              <a:gdLst/>
              <a:ahLst/>
              <a:cxnLst/>
              <a:rect l="l" t="t" r="r" b="b"/>
              <a:pathLst>
                <a:path w="82550" h="40005">
                  <a:moveTo>
                    <a:pt x="0" y="0"/>
                  </a:moveTo>
                  <a:lnTo>
                    <a:pt x="0" y="6096"/>
                  </a:lnTo>
                  <a:lnTo>
                    <a:pt x="3048" y="12192"/>
                  </a:lnTo>
                  <a:lnTo>
                    <a:pt x="4572" y="19812"/>
                  </a:lnTo>
                  <a:lnTo>
                    <a:pt x="9144" y="24384"/>
                  </a:lnTo>
                  <a:lnTo>
                    <a:pt x="13716" y="30480"/>
                  </a:lnTo>
                  <a:lnTo>
                    <a:pt x="18288" y="33528"/>
                  </a:lnTo>
                  <a:lnTo>
                    <a:pt x="24384" y="36576"/>
                  </a:lnTo>
                  <a:lnTo>
                    <a:pt x="32004" y="39624"/>
                  </a:lnTo>
                  <a:lnTo>
                    <a:pt x="38100" y="39624"/>
                  </a:lnTo>
                  <a:lnTo>
                    <a:pt x="44195" y="39624"/>
                  </a:lnTo>
                  <a:lnTo>
                    <a:pt x="51816" y="39624"/>
                  </a:lnTo>
                  <a:lnTo>
                    <a:pt x="64008" y="33528"/>
                  </a:lnTo>
                  <a:lnTo>
                    <a:pt x="68580" y="30480"/>
                  </a:lnTo>
                  <a:lnTo>
                    <a:pt x="77724" y="18288"/>
                  </a:lnTo>
                  <a:lnTo>
                    <a:pt x="82296" y="0"/>
                  </a:lnTo>
                </a:path>
              </a:pathLst>
            </a:custGeom>
            <a:ln w="9144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1" name="object 41"/>
            <p:cNvSpPr/>
            <p:nvPr/>
          </p:nvSpPr>
          <p:spPr>
            <a:xfrm>
              <a:off x="1798320" y="2627376"/>
              <a:ext cx="91440" cy="0"/>
            </a:xfrm>
            <a:custGeom>
              <a:avLst/>
              <a:gdLst/>
              <a:ahLst/>
              <a:cxnLst/>
              <a:rect l="l" t="t" r="r" b="b"/>
              <a:pathLst>
                <a:path w="91439">
                  <a:moveTo>
                    <a:pt x="0" y="0"/>
                  </a:moveTo>
                  <a:lnTo>
                    <a:pt x="9144" y="0"/>
                  </a:lnTo>
                </a:path>
                <a:path w="91439">
                  <a:moveTo>
                    <a:pt x="82295" y="0"/>
                  </a:moveTo>
                  <a:lnTo>
                    <a:pt x="91439" y="0"/>
                  </a:lnTo>
                </a:path>
              </a:pathLst>
            </a:custGeom>
            <a:ln w="1524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42" name="object 42"/>
          <p:cNvSpPr/>
          <p:nvPr/>
        </p:nvSpPr>
        <p:spPr>
          <a:xfrm>
            <a:off x="4526095" y="2619756"/>
            <a:ext cx="0" cy="15240"/>
          </a:xfrm>
          <a:custGeom>
            <a:avLst/>
            <a:gdLst/>
            <a:ahLst/>
            <a:cxnLst/>
            <a:rect l="l" t="t" r="r" b="b"/>
            <a:pathLst>
              <a:path h="15239">
                <a:moveTo>
                  <a:pt x="-4572" y="7620"/>
                </a:moveTo>
                <a:lnTo>
                  <a:pt x="4572" y="7620"/>
                </a:lnTo>
              </a:path>
            </a:pathLst>
          </a:custGeom>
          <a:ln w="1524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3" name="object 43"/>
          <p:cNvSpPr/>
          <p:nvPr/>
        </p:nvSpPr>
        <p:spPr>
          <a:xfrm>
            <a:off x="4711907" y="2619756"/>
            <a:ext cx="0" cy="15240"/>
          </a:xfrm>
          <a:custGeom>
            <a:avLst/>
            <a:gdLst/>
            <a:ahLst/>
            <a:cxnLst/>
            <a:rect l="l" t="t" r="r" b="b"/>
            <a:pathLst>
              <a:path h="15239">
                <a:moveTo>
                  <a:pt x="-4572" y="7620"/>
                </a:moveTo>
                <a:lnTo>
                  <a:pt x="4572" y="7620"/>
                </a:lnTo>
              </a:path>
            </a:pathLst>
          </a:custGeom>
          <a:ln w="1524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4" name="object 44"/>
          <p:cNvSpPr/>
          <p:nvPr/>
        </p:nvSpPr>
        <p:spPr>
          <a:xfrm>
            <a:off x="4897719" y="2619756"/>
            <a:ext cx="0" cy="15240"/>
          </a:xfrm>
          <a:custGeom>
            <a:avLst/>
            <a:gdLst/>
            <a:ahLst/>
            <a:cxnLst/>
            <a:rect l="l" t="t" r="r" b="b"/>
            <a:pathLst>
              <a:path h="15239">
                <a:moveTo>
                  <a:pt x="-4572" y="7620"/>
                </a:moveTo>
                <a:lnTo>
                  <a:pt x="4572" y="7620"/>
                </a:lnTo>
              </a:path>
            </a:pathLst>
          </a:custGeom>
          <a:ln w="1524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grpSp>
        <p:nvGrpSpPr>
          <p:cNvPr id="45" name="object 45"/>
          <p:cNvGrpSpPr/>
          <p:nvPr/>
        </p:nvGrpSpPr>
        <p:grpSpPr>
          <a:xfrm>
            <a:off x="5413085" y="2260091"/>
            <a:ext cx="1213913" cy="335280"/>
            <a:chOff x="2353055" y="2260091"/>
            <a:chExt cx="527685" cy="335280"/>
          </a:xfrm>
        </p:grpSpPr>
        <p:pic>
          <p:nvPicPr>
            <p:cNvPr id="46" name="object 46"/>
            <p:cNvPicPr/>
            <p:nvPr/>
          </p:nvPicPr>
          <p:blipFill>
            <a:blip r:embed="rId6" cstate="print"/>
            <a:stretch>
              <a:fillRect/>
            </a:stretch>
          </p:blipFill>
          <p:spPr>
            <a:xfrm>
              <a:off x="2353055" y="2260091"/>
              <a:ext cx="131063" cy="335280"/>
            </a:xfrm>
            <a:prstGeom prst="rect">
              <a:avLst/>
            </a:prstGeom>
          </p:spPr>
        </p:pic>
        <p:sp>
          <p:nvSpPr>
            <p:cNvPr id="47" name="object 47"/>
            <p:cNvSpPr/>
            <p:nvPr/>
          </p:nvSpPr>
          <p:spPr>
            <a:xfrm>
              <a:off x="2467356" y="2426207"/>
              <a:ext cx="408940" cy="1905"/>
            </a:xfrm>
            <a:custGeom>
              <a:avLst/>
              <a:gdLst/>
              <a:ahLst/>
              <a:cxnLst/>
              <a:rect l="l" t="t" r="r" b="b"/>
              <a:pathLst>
                <a:path w="408939" h="1905">
                  <a:moveTo>
                    <a:pt x="0" y="1524"/>
                  </a:moveTo>
                  <a:lnTo>
                    <a:pt x="408432" y="0"/>
                  </a:lnTo>
                </a:path>
              </a:pathLst>
            </a:custGeom>
            <a:ln w="9144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48" name="object 48"/>
          <p:cNvGrpSpPr/>
          <p:nvPr/>
        </p:nvGrpSpPr>
        <p:grpSpPr>
          <a:xfrm>
            <a:off x="6531465" y="2351532"/>
            <a:ext cx="1251893" cy="96520"/>
            <a:chOff x="2839212" y="2351532"/>
            <a:chExt cx="544195" cy="96520"/>
          </a:xfrm>
        </p:grpSpPr>
        <p:sp>
          <p:nvSpPr>
            <p:cNvPr id="49" name="object 49"/>
            <p:cNvSpPr/>
            <p:nvPr/>
          </p:nvSpPr>
          <p:spPr>
            <a:xfrm>
              <a:off x="2865119" y="2356104"/>
              <a:ext cx="513715" cy="71755"/>
            </a:xfrm>
            <a:custGeom>
              <a:avLst/>
              <a:gdLst/>
              <a:ahLst/>
              <a:cxnLst/>
              <a:rect l="l" t="t" r="r" b="b"/>
              <a:pathLst>
                <a:path w="513714" h="71755">
                  <a:moveTo>
                    <a:pt x="135636" y="70103"/>
                  </a:moveTo>
                  <a:lnTo>
                    <a:pt x="513588" y="71628"/>
                  </a:lnTo>
                </a:path>
                <a:path w="513714" h="71755">
                  <a:moveTo>
                    <a:pt x="0" y="0"/>
                  </a:moveTo>
                  <a:lnTo>
                    <a:pt x="128016" y="70103"/>
                  </a:lnTo>
                </a:path>
              </a:pathLst>
            </a:custGeom>
            <a:ln w="9144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0" name="object 50"/>
            <p:cNvSpPr/>
            <p:nvPr/>
          </p:nvSpPr>
          <p:spPr>
            <a:xfrm>
              <a:off x="2843784" y="2409444"/>
              <a:ext cx="33655" cy="33655"/>
            </a:xfrm>
            <a:custGeom>
              <a:avLst/>
              <a:gdLst/>
              <a:ahLst/>
              <a:cxnLst/>
              <a:rect l="l" t="t" r="r" b="b"/>
              <a:pathLst>
                <a:path w="33655" h="33655">
                  <a:moveTo>
                    <a:pt x="18287" y="33528"/>
                  </a:moveTo>
                  <a:lnTo>
                    <a:pt x="15239" y="33528"/>
                  </a:lnTo>
                  <a:lnTo>
                    <a:pt x="12191" y="32004"/>
                  </a:lnTo>
                  <a:lnTo>
                    <a:pt x="9143" y="32004"/>
                  </a:lnTo>
                  <a:lnTo>
                    <a:pt x="6095" y="28956"/>
                  </a:lnTo>
                  <a:lnTo>
                    <a:pt x="3047" y="27432"/>
                  </a:lnTo>
                  <a:lnTo>
                    <a:pt x="1523" y="24384"/>
                  </a:lnTo>
                  <a:lnTo>
                    <a:pt x="1523" y="21336"/>
                  </a:lnTo>
                  <a:lnTo>
                    <a:pt x="0" y="18288"/>
                  </a:lnTo>
                  <a:lnTo>
                    <a:pt x="0" y="15240"/>
                  </a:lnTo>
                  <a:lnTo>
                    <a:pt x="1523" y="10668"/>
                  </a:lnTo>
                  <a:lnTo>
                    <a:pt x="3047" y="9144"/>
                  </a:lnTo>
                  <a:lnTo>
                    <a:pt x="4571" y="6096"/>
                  </a:lnTo>
                  <a:lnTo>
                    <a:pt x="7619" y="3048"/>
                  </a:lnTo>
                  <a:lnTo>
                    <a:pt x="10667" y="1524"/>
                  </a:lnTo>
                  <a:lnTo>
                    <a:pt x="13715" y="1524"/>
                  </a:lnTo>
                  <a:lnTo>
                    <a:pt x="16763" y="0"/>
                  </a:lnTo>
                  <a:lnTo>
                    <a:pt x="19811" y="1524"/>
                  </a:lnTo>
                  <a:lnTo>
                    <a:pt x="24383" y="1524"/>
                  </a:lnTo>
                  <a:lnTo>
                    <a:pt x="27431" y="3048"/>
                  </a:lnTo>
                  <a:lnTo>
                    <a:pt x="28955" y="6096"/>
                  </a:lnTo>
                  <a:lnTo>
                    <a:pt x="33527" y="10668"/>
                  </a:lnTo>
                  <a:lnTo>
                    <a:pt x="33527" y="21336"/>
                  </a:lnTo>
                  <a:lnTo>
                    <a:pt x="30479" y="27432"/>
                  </a:lnTo>
                  <a:lnTo>
                    <a:pt x="27431" y="28956"/>
                  </a:lnTo>
                  <a:lnTo>
                    <a:pt x="25907" y="32004"/>
                  </a:lnTo>
                  <a:lnTo>
                    <a:pt x="22859" y="32004"/>
                  </a:lnTo>
                  <a:lnTo>
                    <a:pt x="18287" y="33528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1" name="object 51"/>
            <p:cNvSpPr/>
            <p:nvPr/>
          </p:nvSpPr>
          <p:spPr>
            <a:xfrm>
              <a:off x="2843784" y="2409444"/>
              <a:ext cx="33655" cy="33655"/>
            </a:xfrm>
            <a:custGeom>
              <a:avLst/>
              <a:gdLst/>
              <a:ahLst/>
              <a:cxnLst/>
              <a:rect l="l" t="t" r="r" b="b"/>
              <a:pathLst>
                <a:path w="33655" h="33655">
                  <a:moveTo>
                    <a:pt x="16763" y="0"/>
                  </a:moveTo>
                  <a:lnTo>
                    <a:pt x="13715" y="1524"/>
                  </a:lnTo>
                  <a:lnTo>
                    <a:pt x="10667" y="1524"/>
                  </a:lnTo>
                  <a:lnTo>
                    <a:pt x="7619" y="3048"/>
                  </a:lnTo>
                  <a:lnTo>
                    <a:pt x="4571" y="6096"/>
                  </a:lnTo>
                  <a:lnTo>
                    <a:pt x="3047" y="9144"/>
                  </a:lnTo>
                  <a:lnTo>
                    <a:pt x="1523" y="10668"/>
                  </a:lnTo>
                  <a:lnTo>
                    <a:pt x="0" y="15240"/>
                  </a:lnTo>
                  <a:lnTo>
                    <a:pt x="0" y="18288"/>
                  </a:lnTo>
                  <a:lnTo>
                    <a:pt x="1523" y="21336"/>
                  </a:lnTo>
                  <a:lnTo>
                    <a:pt x="1523" y="24384"/>
                  </a:lnTo>
                  <a:lnTo>
                    <a:pt x="3047" y="27432"/>
                  </a:lnTo>
                  <a:lnTo>
                    <a:pt x="6095" y="28956"/>
                  </a:lnTo>
                  <a:lnTo>
                    <a:pt x="9143" y="32004"/>
                  </a:lnTo>
                  <a:lnTo>
                    <a:pt x="12191" y="32004"/>
                  </a:lnTo>
                  <a:lnTo>
                    <a:pt x="15239" y="33528"/>
                  </a:lnTo>
                  <a:lnTo>
                    <a:pt x="18287" y="33528"/>
                  </a:lnTo>
                  <a:lnTo>
                    <a:pt x="22859" y="32004"/>
                  </a:lnTo>
                  <a:lnTo>
                    <a:pt x="25907" y="32004"/>
                  </a:lnTo>
                  <a:lnTo>
                    <a:pt x="27431" y="28956"/>
                  </a:lnTo>
                  <a:lnTo>
                    <a:pt x="30479" y="27432"/>
                  </a:lnTo>
                  <a:lnTo>
                    <a:pt x="32003" y="24384"/>
                  </a:lnTo>
                  <a:lnTo>
                    <a:pt x="33527" y="21336"/>
                  </a:lnTo>
                  <a:lnTo>
                    <a:pt x="33527" y="10668"/>
                  </a:lnTo>
                  <a:lnTo>
                    <a:pt x="28955" y="6096"/>
                  </a:lnTo>
                  <a:lnTo>
                    <a:pt x="27431" y="3048"/>
                  </a:lnTo>
                  <a:lnTo>
                    <a:pt x="24383" y="1524"/>
                  </a:lnTo>
                  <a:lnTo>
                    <a:pt x="19811" y="1524"/>
                  </a:lnTo>
                  <a:lnTo>
                    <a:pt x="16763" y="0"/>
                  </a:lnTo>
                  <a:close/>
                </a:path>
              </a:pathLst>
            </a:custGeom>
            <a:ln w="9144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2" name="object 52"/>
            <p:cNvSpPr/>
            <p:nvPr/>
          </p:nvSpPr>
          <p:spPr>
            <a:xfrm>
              <a:off x="2994660" y="2409444"/>
              <a:ext cx="33655" cy="33655"/>
            </a:xfrm>
            <a:custGeom>
              <a:avLst/>
              <a:gdLst/>
              <a:ahLst/>
              <a:cxnLst/>
              <a:rect l="l" t="t" r="r" b="b"/>
              <a:pathLst>
                <a:path w="33655" h="33655">
                  <a:moveTo>
                    <a:pt x="18287" y="33528"/>
                  </a:moveTo>
                  <a:lnTo>
                    <a:pt x="15239" y="33528"/>
                  </a:lnTo>
                  <a:lnTo>
                    <a:pt x="12191" y="32004"/>
                  </a:lnTo>
                  <a:lnTo>
                    <a:pt x="9143" y="32004"/>
                  </a:lnTo>
                  <a:lnTo>
                    <a:pt x="6095" y="28956"/>
                  </a:lnTo>
                  <a:lnTo>
                    <a:pt x="3047" y="27432"/>
                  </a:lnTo>
                  <a:lnTo>
                    <a:pt x="0" y="21336"/>
                  </a:lnTo>
                  <a:lnTo>
                    <a:pt x="0" y="15240"/>
                  </a:lnTo>
                  <a:lnTo>
                    <a:pt x="1523" y="10668"/>
                  </a:lnTo>
                  <a:lnTo>
                    <a:pt x="3047" y="9144"/>
                  </a:lnTo>
                  <a:lnTo>
                    <a:pt x="4571" y="6096"/>
                  </a:lnTo>
                  <a:lnTo>
                    <a:pt x="7619" y="3048"/>
                  </a:lnTo>
                  <a:lnTo>
                    <a:pt x="10667" y="1524"/>
                  </a:lnTo>
                  <a:lnTo>
                    <a:pt x="13715" y="1524"/>
                  </a:lnTo>
                  <a:lnTo>
                    <a:pt x="16763" y="0"/>
                  </a:lnTo>
                  <a:lnTo>
                    <a:pt x="19811" y="1524"/>
                  </a:lnTo>
                  <a:lnTo>
                    <a:pt x="22859" y="1524"/>
                  </a:lnTo>
                  <a:lnTo>
                    <a:pt x="25907" y="3048"/>
                  </a:lnTo>
                  <a:lnTo>
                    <a:pt x="28955" y="6096"/>
                  </a:lnTo>
                  <a:lnTo>
                    <a:pt x="30479" y="9144"/>
                  </a:lnTo>
                  <a:lnTo>
                    <a:pt x="32003" y="10668"/>
                  </a:lnTo>
                  <a:lnTo>
                    <a:pt x="33527" y="15240"/>
                  </a:lnTo>
                  <a:lnTo>
                    <a:pt x="33527" y="21336"/>
                  </a:lnTo>
                  <a:lnTo>
                    <a:pt x="30479" y="27432"/>
                  </a:lnTo>
                  <a:lnTo>
                    <a:pt x="27431" y="28956"/>
                  </a:lnTo>
                  <a:lnTo>
                    <a:pt x="25907" y="32004"/>
                  </a:lnTo>
                  <a:lnTo>
                    <a:pt x="21335" y="32004"/>
                  </a:lnTo>
                  <a:lnTo>
                    <a:pt x="18287" y="33528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pic>
        <p:nvPicPr>
          <p:cNvPr id="53" name="object 53"/>
          <p:cNvPicPr/>
          <p:nvPr/>
        </p:nvPicPr>
        <p:blipFill>
          <a:blip r:embed="rId7" cstate="print"/>
          <a:stretch>
            <a:fillRect/>
          </a:stretch>
        </p:blipFill>
        <p:spPr>
          <a:xfrm>
            <a:off x="7555183" y="1962911"/>
            <a:ext cx="427716" cy="246888"/>
          </a:xfrm>
          <a:prstGeom prst="rect">
            <a:avLst/>
          </a:prstGeom>
        </p:spPr>
      </p:pic>
      <p:grpSp>
        <p:nvGrpSpPr>
          <p:cNvPr id="54" name="object 54"/>
          <p:cNvGrpSpPr/>
          <p:nvPr/>
        </p:nvGrpSpPr>
        <p:grpSpPr>
          <a:xfrm>
            <a:off x="7555183" y="2651761"/>
            <a:ext cx="428010" cy="245745"/>
            <a:chOff x="3284220" y="2651760"/>
            <a:chExt cx="186055" cy="245745"/>
          </a:xfrm>
        </p:grpSpPr>
        <p:sp>
          <p:nvSpPr>
            <p:cNvPr id="55" name="object 55"/>
            <p:cNvSpPr/>
            <p:nvPr/>
          </p:nvSpPr>
          <p:spPr>
            <a:xfrm>
              <a:off x="3288792" y="2656332"/>
              <a:ext cx="177165" cy="177165"/>
            </a:xfrm>
            <a:custGeom>
              <a:avLst/>
              <a:gdLst/>
              <a:ahLst/>
              <a:cxnLst/>
              <a:rect l="l" t="t" r="r" b="b"/>
              <a:pathLst>
                <a:path w="177164" h="177164">
                  <a:moveTo>
                    <a:pt x="0" y="176783"/>
                  </a:moveTo>
                  <a:lnTo>
                    <a:pt x="176783" y="176783"/>
                  </a:lnTo>
                  <a:lnTo>
                    <a:pt x="176783" y="0"/>
                  </a:lnTo>
                  <a:lnTo>
                    <a:pt x="0" y="0"/>
                  </a:lnTo>
                  <a:lnTo>
                    <a:pt x="0" y="176783"/>
                  </a:lnTo>
                  <a:close/>
                </a:path>
              </a:pathLst>
            </a:custGeom>
            <a:ln w="9144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56" name="object 56"/>
            <p:cNvPicPr/>
            <p:nvPr/>
          </p:nvPicPr>
          <p:blipFill>
            <a:blip r:embed="rId8" cstate="print"/>
            <a:stretch>
              <a:fillRect/>
            </a:stretch>
          </p:blipFill>
          <p:spPr>
            <a:xfrm>
              <a:off x="3354324" y="2705100"/>
              <a:ext cx="50291" cy="192024"/>
            </a:xfrm>
            <a:prstGeom prst="rect">
              <a:avLst/>
            </a:prstGeom>
          </p:spPr>
        </p:pic>
      </p:grpSp>
      <p:sp>
        <p:nvSpPr>
          <p:cNvPr id="57" name="object 57"/>
          <p:cNvSpPr/>
          <p:nvPr/>
        </p:nvSpPr>
        <p:spPr>
          <a:xfrm>
            <a:off x="7772547" y="1802892"/>
            <a:ext cx="0" cy="165100"/>
          </a:xfrm>
          <a:custGeom>
            <a:avLst/>
            <a:gdLst/>
            <a:ahLst/>
            <a:cxnLst/>
            <a:rect l="l" t="t" r="r" b="b"/>
            <a:pathLst>
              <a:path h="165100">
                <a:moveTo>
                  <a:pt x="0" y="164591"/>
                </a:moveTo>
                <a:lnTo>
                  <a:pt x="0" y="0"/>
                </a:lnTo>
              </a:path>
            </a:pathLst>
          </a:custGeom>
          <a:ln w="9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8" name="object 58"/>
          <p:cNvSpPr/>
          <p:nvPr/>
        </p:nvSpPr>
        <p:spPr>
          <a:xfrm>
            <a:off x="7772547" y="2833116"/>
            <a:ext cx="0" cy="190500"/>
          </a:xfrm>
          <a:custGeom>
            <a:avLst/>
            <a:gdLst/>
            <a:ahLst/>
            <a:cxnLst/>
            <a:rect l="l" t="t" r="r" b="b"/>
            <a:pathLst>
              <a:path h="190500">
                <a:moveTo>
                  <a:pt x="0" y="0"/>
                </a:moveTo>
                <a:lnTo>
                  <a:pt x="0" y="190500"/>
                </a:lnTo>
              </a:path>
            </a:pathLst>
          </a:custGeom>
          <a:ln w="9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9" name="object 59"/>
          <p:cNvSpPr/>
          <p:nvPr/>
        </p:nvSpPr>
        <p:spPr>
          <a:xfrm>
            <a:off x="7772547" y="2144268"/>
            <a:ext cx="0" cy="512445"/>
          </a:xfrm>
          <a:custGeom>
            <a:avLst/>
            <a:gdLst/>
            <a:ahLst/>
            <a:cxnLst/>
            <a:rect l="l" t="t" r="r" b="b"/>
            <a:pathLst>
              <a:path h="512444">
                <a:moveTo>
                  <a:pt x="0" y="0"/>
                </a:moveTo>
                <a:lnTo>
                  <a:pt x="0" y="512064"/>
                </a:lnTo>
              </a:path>
            </a:pathLst>
          </a:custGeom>
          <a:ln w="9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0" name="object 60"/>
          <p:cNvSpPr/>
          <p:nvPr/>
        </p:nvSpPr>
        <p:spPr>
          <a:xfrm>
            <a:off x="2930919" y="2427732"/>
            <a:ext cx="392951" cy="0"/>
          </a:xfrm>
          <a:custGeom>
            <a:avLst/>
            <a:gdLst/>
            <a:ahLst/>
            <a:cxnLst/>
            <a:rect l="l" t="t" r="r" b="b"/>
            <a:pathLst>
              <a:path w="170815">
                <a:moveTo>
                  <a:pt x="170687" y="0"/>
                </a:moveTo>
                <a:lnTo>
                  <a:pt x="0" y="0"/>
                </a:lnTo>
              </a:path>
            </a:pathLst>
          </a:custGeom>
          <a:ln w="9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1" name="object 61"/>
          <p:cNvSpPr/>
          <p:nvPr/>
        </p:nvSpPr>
        <p:spPr>
          <a:xfrm>
            <a:off x="3730263" y="2427732"/>
            <a:ext cx="1687207" cy="0"/>
          </a:xfrm>
          <a:custGeom>
            <a:avLst/>
            <a:gdLst/>
            <a:ahLst/>
            <a:cxnLst/>
            <a:rect l="l" t="t" r="r" b="b"/>
            <a:pathLst>
              <a:path w="733425">
                <a:moveTo>
                  <a:pt x="0" y="0"/>
                </a:moveTo>
                <a:lnTo>
                  <a:pt x="733043" y="0"/>
                </a:lnTo>
              </a:path>
            </a:pathLst>
          </a:custGeom>
          <a:ln w="9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pic>
        <p:nvPicPr>
          <p:cNvPr id="62" name="object 62"/>
          <p:cNvPicPr/>
          <p:nvPr/>
        </p:nvPicPr>
        <p:blipFill>
          <a:blip r:embed="rId9" cstate="print"/>
          <a:stretch>
            <a:fillRect/>
          </a:stretch>
        </p:blipFill>
        <p:spPr>
          <a:xfrm>
            <a:off x="6629626" y="2253996"/>
            <a:ext cx="347083" cy="202692"/>
          </a:xfrm>
          <a:prstGeom prst="rect">
            <a:avLst/>
          </a:prstGeom>
        </p:spPr>
      </p:pic>
      <p:grpSp>
        <p:nvGrpSpPr>
          <p:cNvPr id="63" name="object 63"/>
          <p:cNvGrpSpPr/>
          <p:nvPr/>
        </p:nvGrpSpPr>
        <p:grpSpPr>
          <a:xfrm>
            <a:off x="7726969" y="2406397"/>
            <a:ext cx="92029" cy="41275"/>
            <a:chOff x="3358895" y="2406396"/>
            <a:chExt cx="40005" cy="41275"/>
          </a:xfrm>
        </p:grpSpPr>
        <p:sp>
          <p:nvSpPr>
            <p:cNvPr id="64" name="object 64"/>
            <p:cNvSpPr/>
            <p:nvPr/>
          </p:nvSpPr>
          <p:spPr>
            <a:xfrm>
              <a:off x="3360419" y="2407920"/>
              <a:ext cx="36830" cy="38100"/>
            </a:xfrm>
            <a:custGeom>
              <a:avLst/>
              <a:gdLst/>
              <a:ahLst/>
              <a:cxnLst/>
              <a:rect l="l" t="t" r="r" b="b"/>
              <a:pathLst>
                <a:path w="36829" h="38100">
                  <a:moveTo>
                    <a:pt x="18288" y="38099"/>
                  </a:moveTo>
                  <a:lnTo>
                    <a:pt x="10929" y="36742"/>
                  </a:lnTo>
                  <a:lnTo>
                    <a:pt x="5143" y="32956"/>
                  </a:lnTo>
                  <a:lnTo>
                    <a:pt x="1357" y="27170"/>
                  </a:lnTo>
                  <a:lnTo>
                    <a:pt x="0" y="19811"/>
                  </a:lnTo>
                  <a:lnTo>
                    <a:pt x="1357" y="12215"/>
                  </a:lnTo>
                  <a:lnTo>
                    <a:pt x="5143" y="5905"/>
                  </a:lnTo>
                  <a:lnTo>
                    <a:pt x="10929" y="1595"/>
                  </a:lnTo>
                  <a:lnTo>
                    <a:pt x="18288" y="0"/>
                  </a:lnTo>
                  <a:lnTo>
                    <a:pt x="25646" y="1595"/>
                  </a:lnTo>
                  <a:lnTo>
                    <a:pt x="31432" y="5905"/>
                  </a:lnTo>
                  <a:lnTo>
                    <a:pt x="35218" y="12215"/>
                  </a:lnTo>
                  <a:lnTo>
                    <a:pt x="36576" y="19811"/>
                  </a:lnTo>
                  <a:lnTo>
                    <a:pt x="35218" y="27170"/>
                  </a:lnTo>
                  <a:lnTo>
                    <a:pt x="31432" y="32956"/>
                  </a:lnTo>
                  <a:lnTo>
                    <a:pt x="25646" y="36742"/>
                  </a:lnTo>
                  <a:lnTo>
                    <a:pt x="18288" y="38099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5" name="object 65"/>
            <p:cNvSpPr/>
            <p:nvPr/>
          </p:nvSpPr>
          <p:spPr>
            <a:xfrm>
              <a:off x="3360419" y="2407920"/>
              <a:ext cx="36830" cy="38100"/>
            </a:xfrm>
            <a:custGeom>
              <a:avLst/>
              <a:gdLst/>
              <a:ahLst/>
              <a:cxnLst/>
              <a:rect l="l" t="t" r="r" b="b"/>
              <a:pathLst>
                <a:path w="36829" h="38100">
                  <a:moveTo>
                    <a:pt x="0" y="19811"/>
                  </a:moveTo>
                  <a:lnTo>
                    <a:pt x="1357" y="12215"/>
                  </a:lnTo>
                  <a:lnTo>
                    <a:pt x="5143" y="5905"/>
                  </a:lnTo>
                  <a:lnTo>
                    <a:pt x="10929" y="1595"/>
                  </a:lnTo>
                  <a:lnTo>
                    <a:pt x="18288" y="0"/>
                  </a:lnTo>
                  <a:lnTo>
                    <a:pt x="25646" y="1595"/>
                  </a:lnTo>
                  <a:lnTo>
                    <a:pt x="31432" y="5905"/>
                  </a:lnTo>
                  <a:lnTo>
                    <a:pt x="35218" y="12215"/>
                  </a:lnTo>
                  <a:lnTo>
                    <a:pt x="36576" y="19811"/>
                  </a:lnTo>
                  <a:lnTo>
                    <a:pt x="35218" y="27170"/>
                  </a:lnTo>
                  <a:lnTo>
                    <a:pt x="31432" y="32956"/>
                  </a:lnTo>
                  <a:lnTo>
                    <a:pt x="25646" y="36742"/>
                  </a:lnTo>
                  <a:lnTo>
                    <a:pt x="18288" y="38099"/>
                  </a:lnTo>
                  <a:lnTo>
                    <a:pt x="10929" y="36742"/>
                  </a:lnTo>
                  <a:lnTo>
                    <a:pt x="5143" y="32956"/>
                  </a:lnTo>
                  <a:lnTo>
                    <a:pt x="1357" y="27170"/>
                  </a:lnTo>
                  <a:lnTo>
                    <a:pt x="0" y="19811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66" name="object 66"/>
          <p:cNvSpPr/>
          <p:nvPr/>
        </p:nvSpPr>
        <p:spPr>
          <a:xfrm>
            <a:off x="1444422" y="9413748"/>
            <a:ext cx="15051933" cy="9525"/>
          </a:xfrm>
          <a:custGeom>
            <a:avLst/>
            <a:gdLst/>
            <a:ahLst/>
            <a:cxnLst/>
            <a:rect l="l" t="t" r="r" b="b"/>
            <a:pathLst>
              <a:path w="6543040" h="9525">
                <a:moveTo>
                  <a:pt x="6542531" y="9144"/>
                </a:moveTo>
                <a:lnTo>
                  <a:pt x="0" y="9144"/>
                </a:lnTo>
                <a:lnTo>
                  <a:pt x="0" y="0"/>
                </a:lnTo>
                <a:lnTo>
                  <a:pt x="6542531" y="0"/>
                </a:lnTo>
                <a:lnTo>
                  <a:pt x="6542531" y="9144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7" name="object 67"/>
          <p:cNvSpPr txBox="1"/>
          <p:nvPr/>
        </p:nvSpPr>
        <p:spPr>
          <a:xfrm>
            <a:off x="1415188" y="349008"/>
            <a:ext cx="192824" cy="135935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sz="800" spc="10" dirty="0">
                <a:latin typeface="Microsoft Sans Serif"/>
                <a:cs typeface="Microsoft Sans Serif"/>
              </a:rPr>
              <a:t>2</a:t>
            </a:r>
            <a:endParaRPr sz="800">
              <a:latin typeface="Microsoft Sans Serif"/>
              <a:cs typeface="Microsoft Sans Serif"/>
            </a:endParaRPr>
          </a:p>
        </p:txBody>
      </p:sp>
      <p:sp>
        <p:nvSpPr>
          <p:cNvPr id="68" name="object 68"/>
          <p:cNvSpPr txBox="1"/>
          <p:nvPr/>
        </p:nvSpPr>
        <p:spPr>
          <a:xfrm>
            <a:off x="1415216" y="602453"/>
            <a:ext cx="7324378" cy="630814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 marR="5080">
              <a:lnSpc>
                <a:spcPct val="142900"/>
              </a:lnSpc>
              <a:spcBef>
                <a:spcPts val="100"/>
              </a:spcBef>
            </a:pPr>
            <a:r>
              <a:rPr sz="700" spc="-10" dirty="0">
                <a:latin typeface="Microsoft Sans Serif"/>
                <a:cs typeface="Microsoft Sans Serif"/>
              </a:rPr>
              <a:t>La</a:t>
            </a:r>
            <a:r>
              <a:rPr sz="700" spc="-5" dirty="0">
                <a:latin typeface="Microsoft Sans Serif"/>
                <a:cs typeface="Microsoft Sans Serif"/>
              </a:rPr>
              <a:t> </a:t>
            </a:r>
            <a:r>
              <a:rPr sz="700" spc="20" dirty="0">
                <a:latin typeface="Microsoft Sans Serif"/>
                <a:cs typeface="Microsoft Sans Serif"/>
              </a:rPr>
              <a:t>condición</a:t>
            </a:r>
            <a:r>
              <a:rPr sz="700" dirty="0">
                <a:latin typeface="Microsoft Sans Serif"/>
                <a:cs typeface="Microsoft Sans Serif"/>
              </a:rPr>
              <a:t> </a:t>
            </a:r>
            <a:r>
              <a:rPr sz="700" spc="20" dirty="0">
                <a:latin typeface="Microsoft Sans Serif"/>
                <a:cs typeface="Microsoft Sans Serif"/>
              </a:rPr>
              <a:t>de</a:t>
            </a:r>
            <a:r>
              <a:rPr sz="700" dirty="0">
                <a:latin typeface="Microsoft Sans Serif"/>
                <a:cs typeface="Microsoft Sans Serif"/>
              </a:rPr>
              <a:t> </a:t>
            </a:r>
            <a:r>
              <a:rPr sz="700" spc="15" dirty="0">
                <a:latin typeface="Microsoft Sans Serif"/>
                <a:cs typeface="Microsoft Sans Serif"/>
              </a:rPr>
              <a:t>falla</a:t>
            </a:r>
            <a:r>
              <a:rPr sz="700" dirty="0">
                <a:latin typeface="Microsoft Sans Serif"/>
                <a:cs typeface="Microsoft Sans Serif"/>
              </a:rPr>
              <a:t> </a:t>
            </a:r>
            <a:r>
              <a:rPr sz="700" spc="20" dirty="0">
                <a:latin typeface="Microsoft Sans Serif"/>
                <a:cs typeface="Microsoft Sans Serif"/>
              </a:rPr>
              <a:t>del</a:t>
            </a:r>
            <a:r>
              <a:rPr sz="700" spc="-5" dirty="0">
                <a:latin typeface="Microsoft Sans Serif"/>
                <a:cs typeface="Microsoft Sans Serif"/>
              </a:rPr>
              <a:t> </a:t>
            </a:r>
            <a:r>
              <a:rPr sz="700" spc="40" dirty="0">
                <a:latin typeface="Microsoft Sans Serif"/>
                <a:cs typeface="Microsoft Sans Serif"/>
              </a:rPr>
              <a:t>interruptor</a:t>
            </a:r>
            <a:r>
              <a:rPr sz="700" dirty="0">
                <a:latin typeface="Microsoft Sans Serif"/>
                <a:cs typeface="Microsoft Sans Serif"/>
              </a:rPr>
              <a:t> </a:t>
            </a:r>
            <a:r>
              <a:rPr sz="700" spc="20" dirty="0">
                <a:latin typeface="Microsoft Sans Serif"/>
                <a:cs typeface="Microsoft Sans Serif"/>
              </a:rPr>
              <a:t>debe</a:t>
            </a:r>
            <a:r>
              <a:rPr sz="700" dirty="0">
                <a:latin typeface="Microsoft Sans Serif"/>
                <a:cs typeface="Microsoft Sans Serif"/>
              </a:rPr>
              <a:t> </a:t>
            </a:r>
            <a:r>
              <a:rPr sz="700" spc="20" dirty="0">
                <a:latin typeface="Microsoft Sans Serif"/>
                <a:cs typeface="Microsoft Sans Serif"/>
              </a:rPr>
              <a:t>detectarse</a:t>
            </a:r>
            <a:r>
              <a:rPr sz="700" dirty="0">
                <a:latin typeface="Microsoft Sans Serif"/>
                <a:cs typeface="Microsoft Sans Serif"/>
              </a:rPr>
              <a:t> </a:t>
            </a:r>
            <a:r>
              <a:rPr sz="700" spc="5" dirty="0">
                <a:latin typeface="Microsoft Sans Serif"/>
                <a:cs typeface="Microsoft Sans Serif"/>
              </a:rPr>
              <a:t>y</a:t>
            </a:r>
            <a:r>
              <a:rPr sz="700" dirty="0">
                <a:latin typeface="Microsoft Sans Serif"/>
                <a:cs typeface="Microsoft Sans Serif"/>
              </a:rPr>
              <a:t> </a:t>
            </a:r>
            <a:r>
              <a:rPr sz="700" spc="10" dirty="0">
                <a:latin typeface="Microsoft Sans Serif"/>
                <a:cs typeface="Microsoft Sans Serif"/>
              </a:rPr>
              <a:t>aislarse</a:t>
            </a:r>
            <a:r>
              <a:rPr sz="700" spc="-5" dirty="0">
                <a:latin typeface="Microsoft Sans Serif"/>
                <a:cs typeface="Microsoft Sans Serif"/>
              </a:rPr>
              <a:t> </a:t>
            </a:r>
            <a:r>
              <a:rPr sz="700" spc="30" dirty="0">
                <a:latin typeface="Microsoft Sans Serif"/>
                <a:cs typeface="Microsoft Sans Serif"/>
              </a:rPr>
              <a:t>rápidamente </a:t>
            </a:r>
            <a:r>
              <a:rPr sz="700" spc="-170" dirty="0">
                <a:latin typeface="Microsoft Sans Serif"/>
                <a:cs typeface="Microsoft Sans Serif"/>
              </a:rPr>
              <a:t> </a:t>
            </a:r>
            <a:r>
              <a:rPr sz="700" spc="25" dirty="0">
                <a:latin typeface="Microsoft Sans Serif"/>
                <a:cs typeface="Microsoft Sans Serif"/>
              </a:rPr>
              <a:t>para</a:t>
            </a:r>
            <a:r>
              <a:rPr sz="700" spc="-5" dirty="0">
                <a:latin typeface="Microsoft Sans Serif"/>
                <a:cs typeface="Microsoft Sans Serif"/>
              </a:rPr>
              <a:t> </a:t>
            </a:r>
            <a:r>
              <a:rPr sz="700" spc="20" dirty="0">
                <a:latin typeface="Microsoft Sans Serif"/>
                <a:cs typeface="Microsoft Sans Serif"/>
              </a:rPr>
              <a:t>evitar</a:t>
            </a:r>
            <a:r>
              <a:rPr sz="700" spc="-5" dirty="0">
                <a:latin typeface="Microsoft Sans Serif"/>
                <a:cs typeface="Microsoft Sans Serif"/>
              </a:rPr>
              <a:t> </a:t>
            </a:r>
            <a:r>
              <a:rPr sz="700" spc="20" dirty="0">
                <a:latin typeface="Microsoft Sans Serif"/>
                <a:cs typeface="Microsoft Sans Serif"/>
              </a:rPr>
              <a:t>daños</a:t>
            </a:r>
            <a:r>
              <a:rPr sz="700" spc="-5" dirty="0">
                <a:latin typeface="Microsoft Sans Serif"/>
                <a:cs typeface="Microsoft Sans Serif"/>
              </a:rPr>
              <a:t> </a:t>
            </a:r>
            <a:r>
              <a:rPr sz="700" spc="30" dirty="0">
                <a:latin typeface="Microsoft Sans Serif"/>
                <a:cs typeface="Microsoft Sans Serif"/>
              </a:rPr>
              <a:t>importantes</a:t>
            </a:r>
            <a:r>
              <a:rPr sz="700" spc="-5" dirty="0">
                <a:latin typeface="Microsoft Sans Serif"/>
                <a:cs typeface="Microsoft Sans Serif"/>
              </a:rPr>
              <a:t> </a:t>
            </a:r>
            <a:r>
              <a:rPr sz="700" spc="10" dirty="0">
                <a:latin typeface="Microsoft Sans Serif"/>
                <a:cs typeface="Microsoft Sans Serif"/>
              </a:rPr>
              <a:t>al</a:t>
            </a:r>
            <a:r>
              <a:rPr sz="700" spc="-5" dirty="0">
                <a:latin typeface="Microsoft Sans Serif"/>
                <a:cs typeface="Microsoft Sans Serif"/>
              </a:rPr>
              <a:t> </a:t>
            </a:r>
            <a:r>
              <a:rPr sz="700" spc="25" dirty="0">
                <a:latin typeface="Microsoft Sans Serif"/>
                <a:cs typeface="Microsoft Sans Serif"/>
              </a:rPr>
              <a:t>generador.</a:t>
            </a:r>
            <a:endParaRPr sz="700">
              <a:latin typeface="Microsoft Sans Serif"/>
              <a:cs typeface="Microsoft Sans Serif"/>
            </a:endParaRPr>
          </a:p>
          <a:p>
            <a:pPr marL="12700" marR="44450" indent="154940">
              <a:lnSpc>
                <a:spcPct val="133700"/>
              </a:lnSpc>
              <a:spcBef>
                <a:spcPts val="5"/>
              </a:spcBef>
            </a:pPr>
            <a:r>
              <a:rPr sz="750" spc="-5" dirty="0">
                <a:latin typeface="Microsoft Sans Serif"/>
                <a:cs typeface="Microsoft Sans Serif"/>
              </a:rPr>
              <a:t>Los </a:t>
            </a:r>
            <a:r>
              <a:rPr sz="750" spc="25" dirty="0">
                <a:latin typeface="Microsoft Sans Serif"/>
                <a:cs typeface="Microsoft Sans Serif"/>
              </a:rPr>
              <a:t>generadores</a:t>
            </a:r>
            <a:r>
              <a:rPr sz="750" dirty="0">
                <a:latin typeface="Microsoft Sans Serif"/>
                <a:cs typeface="Microsoft Sans Serif"/>
              </a:rPr>
              <a:t> </a:t>
            </a:r>
            <a:r>
              <a:rPr sz="750" spc="15" dirty="0">
                <a:latin typeface="Microsoft Sans Serif"/>
                <a:cs typeface="Microsoft Sans Serif"/>
              </a:rPr>
              <a:t>conectados</a:t>
            </a:r>
            <a:r>
              <a:rPr sz="750" dirty="0">
                <a:latin typeface="Microsoft Sans Serif"/>
                <a:cs typeface="Microsoft Sans Serif"/>
              </a:rPr>
              <a:t> </a:t>
            </a:r>
            <a:r>
              <a:rPr sz="750" spc="10" dirty="0">
                <a:latin typeface="Microsoft Sans Serif"/>
                <a:cs typeface="Microsoft Sans Serif"/>
              </a:rPr>
              <a:t>al</a:t>
            </a:r>
            <a:r>
              <a:rPr sz="750" dirty="0">
                <a:latin typeface="Microsoft Sans Serif"/>
                <a:cs typeface="Microsoft Sans Serif"/>
              </a:rPr>
              <a:t> </a:t>
            </a:r>
            <a:r>
              <a:rPr sz="750" spc="15" dirty="0">
                <a:latin typeface="Microsoft Sans Serif"/>
                <a:cs typeface="Microsoft Sans Serif"/>
              </a:rPr>
              <a:t>sistema</a:t>
            </a:r>
            <a:r>
              <a:rPr sz="750" dirty="0">
                <a:latin typeface="Microsoft Sans Serif"/>
                <a:cs typeface="Microsoft Sans Serif"/>
              </a:rPr>
              <a:t> a </a:t>
            </a:r>
            <a:r>
              <a:rPr sz="750" spc="20" dirty="0">
                <a:latin typeface="Microsoft Sans Serif"/>
                <a:cs typeface="Microsoft Sans Serif"/>
              </a:rPr>
              <a:t>través</a:t>
            </a:r>
            <a:r>
              <a:rPr sz="750" dirty="0">
                <a:latin typeface="Microsoft Sans Serif"/>
                <a:cs typeface="Microsoft Sans Serif"/>
              </a:rPr>
              <a:t> </a:t>
            </a:r>
            <a:r>
              <a:rPr sz="750" spc="25" dirty="0">
                <a:latin typeface="Microsoft Sans Serif"/>
                <a:cs typeface="Microsoft Sans Serif"/>
              </a:rPr>
              <a:t>de</a:t>
            </a:r>
            <a:r>
              <a:rPr sz="750" dirty="0">
                <a:latin typeface="Microsoft Sans Serif"/>
                <a:cs typeface="Microsoft Sans Serif"/>
              </a:rPr>
              <a:t> </a:t>
            </a:r>
            <a:r>
              <a:rPr sz="750" spc="25" dirty="0">
                <a:latin typeface="Microsoft Sans Serif"/>
                <a:cs typeface="Microsoft Sans Serif"/>
              </a:rPr>
              <a:t>disyuntores</a:t>
            </a:r>
            <a:r>
              <a:rPr sz="750" dirty="0">
                <a:latin typeface="Microsoft Sans Serif"/>
                <a:cs typeface="Microsoft Sans Serif"/>
              </a:rPr>
              <a:t> </a:t>
            </a:r>
            <a:r>
              <a:rPr sz="750" spc="25" dirty="0">
                <a:latin typeface="Microsoft Sans Serif"/>
                <a:cs typeface="Microsoft Sans Serif"/>
              </a:rPr>
              <a:t>de </a:t>
            </a:r>
            <a:r>
              <a:rPr sz="750" spc="-180" dirty="0">
                <a:latin typeface="Microsoft Sans Serif"/>
                <a:cs typeface="Microsoft Sans Serif"/>
              </a:rPr>
              <a:t> </a:t>
            </a:r>
            <a:r>
              <a:rPr sz="750" spc="25" dirty="0">
                <a:latin typeface="Microsoft Sans Serif"/>
                <a:cs typeface="Microsoft Sans Serif"/>
              </a:rPr>
              <a:t>bajo </a:t>
            </a:r>
            <a:r>
              <a:rPr sz="750" spc="20" dirty="0">
                <a:latin typeface="Microsoft Sans Serif"/>
                <a:cs typeface="Microsoft Sans Serif"/>
              </a:rPr>
              <a:t>voltaje </a:t>
            </a:r>
            <a:r>
              <a:rPr sz="750" spc="35" dirty="0">
                <a:latin typeface="Microsoft Sans Serif"/>
                <a:cs typeface="Microsoft Sans Serif"/>
              </a:rPr>
              <a:t>también </a:t>
            </a:r>
            <a:r>
              <a:rPr sz="750" spc="-5" dirty="0">
                <a:latin typeface="Microsoft Sans Serif"/>
                <a:cs typeface="Microsoft Sans Serif"/>
              </a:rPr>
              <a:t>se </a:t>
            </a:r>
            <a:r>
              <a:rPr sz="750" spc="30" dirty="0">
                <a:latin typeface="Microsoft Sans Serif"/>
                <a:cs typeface="Microsoft Sans Serif"/>
              </a:rPr>
              <a:t>han </a:t>
            </a:r>
            <a:r>
              <a:rPr sz="750" spc="20" dirty="0">
                <a:latin typeface="Microsoft Sans Serif"/>
                <a:cs typeface="Microsoft Sans Serif"/>
              </a:rPr>
              <a:t>energizado </a:t>
            </a:r>
            <a:r>
              <a:rPr sz="750" spc="30" dirty="0">
                <a:latin typeface="Microsoft Sans Serif"/>
                <a:cs typeface="Microsoft Sans Serif"/>
              </a:rPr>
              <a:t>inadvertidamente. </a:t>
            </a:r>
            <a:r>
              <a:rPr sz="750" spc="-35" dirty="0">
                <a:latin typeface="Microsoft Sans Serif"/>
                <a:cs typeface="Microsoft Sans Serif"/>
              </a:rPr>
              <a:t>El </a:t>
            </a:r>
            <a:r>
              <a:rPr sz="750" spc="20" dirty="0">
                <a:latin typeface="Microsoft Sans Serif"/>
                <a:cs typeface="Microsoft Sans Serif"/>
              </a:rPr>
              <a:t>uso </a:t>
            </a:r>
            <a:r>
              <a:rPr sz="750" spc="25" dirty="0">
                <a:latin typeface="Microsoft Sans Serif"/>
                <a:cs typeface="Microsoft Sans Serif"/>
              </a:rPr>
              <a:t>de </a:t>
            </a:r>
            <a:r>
              <a:rPr sz="750" spc="30" dirty="0">
                <a:latin typeface="Microsoft Sans Serif"/>
                <a:cs typeface="Microsoft Sans Serif"/>
              </a:rPr>
              <a:t> </a:t>
            </a:r>
            <a:r>
              <a:rPr sz="750" spc="10" dirty="0">
                <a:latin typeface="Microsoft Sans Serif"/>
                <a:cs typeface="Microsoft Sans Serif"/>
              </a:rPr>
              <a:t>estos </a:t>
            </a:r>
            <a:r>
              <a:rPr sz="750" spc="25" dirty="0">
                <a:latin typeface="Microsoft Sans Serif"/>
                <a:cs typeface="Microsoft Sans Serif"/>
              </a:rPr>
              <a:t>disyuntores de </a:t>
            </a:r>
            <a:r>
              <a:rPr sz="750" spc="30" dirty="0">
                <a:latin typeface="Microsoft Sans Serif"/>
                <a:cs typeface="Microsoft Sans Serif"/>
              </a:rPr>
              <a:t>generador </a:t>
            </a:r>
            <a:r>
              <a:rPr sz="750" spc="35" dirty="0">
                <a:latin typeface="Microsoft Sans Serif"/>
                <a:cs typeface="Microsoft Sans Serif"/>
              </a:rPr>
              <a:t>permite </a:t>
            </a:r>
            <a:r>
              <a:rPr sz="750" spc="30" dirty="0">
                <a:latin typeface="Microsoft Sans Serif"/>
                <a:cs typeface="Microsoft Sans Serif"/>
              </a:rPr>
              <a:t>una </a:t>
            </a:r>
            <a:r>
              <a:rPr sz="750" spc="35" dirty="0">
                <a:latin typeface="Microsoft Sans Serif"/>
                <a:cs typeface="Microsoft Sans Serif"/>
              </a:rPr>
              <a:t>mayor </a:t>
            </a:r>
            <a:r>
              <a:rPr sz="750" spc="25" dirty="0">
                <a:latin typeface="Microsoft Sans Serif"/>
                <a:cs typeface="Microsoft Sans Serif"/>
              </a:rPr>
              <a:t>flexibilidad </a:t>
            </a:r>
            <a:r>
              <a:rPr sz="750" spc="30" dirty="0">
                <a:latin typeface="Microsoft Sans Serif"/>
                <a:cs typeface="Microsoft Sans Serif"/>
              </a:rPr>
              <a:t> </a:t>
            </a:r>
            <a:r>
              <a:rPr sz="750" spc="25" dirty="0">
                <a:latin typeface="Microsoft Sans Serif"/>
                <a:cs typeface="Microsoft Sans Serif"/>
              </a:rPr>
              <a:t>operativa </a:t>
            </a:r>
            <a:r>
              <a:rPr sz="750" spc="30" dirty="0">
                <a:latin typeface="Microsoft Sans Serif"/>
                <a:cs typeface="Microsoft Sans Serif"/>
              </a:rPr>
              <a:t>que </a:t>
            </a:r>
            <a:r>
              <a:rPr sz="750" spc="10" dirty="0">
                <a:latin typeface="Microsoft Sans Serif"/>
                <a:cs typeface="Microsoft Sans Serif"/>
              </a:rPr>
              <a:t>la </a:t>
            </a:r>
            <a:r>
              <a:rPr sz="750" spc="25" dirty="0">
                <a:latin typeface="Microsoft Sans Serif"/>
                <a:cs typeface="Microsoft Sans Serif"/>
              </a:rPr>
              <a:t>configuración tradicional </a:t>
            </a:r>
            <a:r>
              <a:rPr sz="750" spc="15" dirty="0">
                <a:latin typeface="Microsoft Sans Serif"/>
                <a:cs typeface="Microsoft Sans Serif"/>
              </a:rPr>
              <a:t>conectada </a:t>
            </a:r>
            <a:r>
              <a:rPr sz="750" dirty="0">
                <a:latin typeface="Microsoft Sans Serif"/>
                <a:cs typeface="Microsoft Sans Serif"/>
              </a:rPr>
              <a:t>a </a:t>
            </a:r>
            <a:r>
              <a:rPr sz="750" spc="10" dirty="0">
                <a:latin typeface="Microsoft Sans Serif"/>
                <a:cs typeface="Microsoft Sans Serif"/>
              </a:rPr>
              <a:t>la </a:t>
            </a:r>
            <a:r>
              <a:rPr sz="750" spc="25" dirty="0">
                <a:latin typeface="Microsoft Sans Serif"/>
                <a:cs typeface="Microsoft Sans Serif"/>
              </a:rPr>
              <a:t>unidad. </a:t>
            </a:r>
            <a:r>
              <a:rPr sz="750" spc="-15" dirty="0">
                <a:latin typeface="Microsoft Sans Serif"/>
                <a:cs typeface="Microsoft Sans Serif"/>
              </a:rPr>
              <a:t>La </a:t>
            </a:r>
            <a:r>
              <a:rPr sz="750" spc="-10" dirty="0">
                <a:latin typeface="Microsoft Sans Serif"/>
                <a:cs typeface="Microsoft Sans Serif"/>
              </a:rPr>
              <a:t> </a:t>
            </a:r>
            <a:r>
              <a:rPr sz="750" spc="35" dirty="0">
                <a:latin typeface="Microsoft Sans Serif"/>
                <a:cs typeface="Microsoft Sans Serif"/>
              </a:rPr>
              <a:t>figura</a:t>
            </a:r>
            <a:r>
              <a:rPr sz="750" spc="-5" dirty="0">
                <a:latin typeface="Microsoft Sans Serif"/>
                <a:cs typeface="Microsoft Sans Serif"/>
              </a:rPr>
              <a:t> </a:t>
            </a:r>
            <a:r>
              <a:rPr sz="750" spc="10" dirty="0">
                <a:latin typeface="Microsoft Sans Serif"/>
                <a:cs typeface="Microsoft Sans Serif"/>
              </a:rPr>
              <a:t>2</a:t>
            </a:r>
            <a:r>
              <a:rPr sz="750" dirty="0">
                <a:latin typeface="Microsoft Sans Serif"/>
                <a:cs typeface="Microsoft Sans Serif"/>
              </a:rPr>
              <a:t> </a:t>
            </a:r>
            <a:r>
              <a:rPr sz="750" spc="30" dirty="0">
                <a:latin typeface="Microsoft Sans Serif"/>
                <a:cs typeface="Microsoft Sans Serif"/>
              </a:rPr>
              <a:t>muestra</a:t>
            </a:r>
            <a:r>
              <a:rPr sz="750" dirty="0">
                <a:latin typeface="Microsoft Sans Serif"/>
                <a:cs typeface="Microsoft Sans Serif"/>
              </a:rPr>
              <a:t> </a:t>
            </a:r>
            <a:r>
              <a:rPr sz="750" spc="45" dirty="0">
                <a:latin typeface="Microsoft Sans Serif"/>
                <a:cs typeface="Microsoft Sans Serif"/>
              </a:rPr>
              <a:t>un</a:t>
            </a:r>
            <a:r>
              <a:rPr sz="750" spc="-5" dirty="0">
                <a:latin typeface="Microsoft Sans Serif"/>
                <a:cs typeface="Microsoft Sans Serif"/>
              </a:rPr>
              <a:t> </a:t>
            </a:r>
            <a:r>
              <a:rPr sz="750" spc="30" dirty="0">
                <a:latin typeface="Microsoft Sans Serif"/>
                <a:cs typeface="Microsoft Sans Serif"/>
              </a:rPr>
              <a:t>diagrama</a:t>
            </a:r>
            <a:r>
              <a:rPr sz="750" dirty="0">
                <a:latin typeface="Microsoft Sans Serif"/>
                <a:cs typeface="Microsoft Sans Serif"/>
              </a:rPr>
              <a:t> </a:t>
            </a:r>
            <a:r>
              <a:rPr sz="750" spc="30" dirty="0">
                <a:latin typeface="Microsoft Sans Serif"/>
                <a:cs typeface="Microsoft Sans Serif"/>
              </a:rPr>
              <a:t>unifilar</a:t>
            </a:r>
            <a:r>
              <a:rPr sz="750" dirty="0">
                <a:latin typeface="Microsoft Sans Serif"/>
                <a:cs typeface="Microsoft Sans Serif"/>
              </a:rPr>
              <a:t> </a:t>
            </a:r>
            <a:r>
              <a:rPr sz="750" spc="25" dirty="0">
                <a:latin typeface="Microsoft Sans Serif"/>
                <a:cs typeface="Microsoft Sans Serif"/>
              </a:rPr>
              <a:t>típico</a:t>
            </a:r>
            <a:r>
              <a:rPr sz="750" spc="-5" dirty="0">
                <a:latin typeface="Microsoft Sans Serif"/>
                <a:cs typeface="Microsoft Sans Serif"/>
              </a:rPr>
              <a:t> </a:t>
            </a:r>
            <a:r>
              <a:rPr sz="750" spc="25" dirty="0">
                <a:latin typeface="Microsoft Sans Serif"/>
                <a:cs typeface="Microsoft Sans Serif"/>
              </a:rPr>
              <a:t>para</a:t>
            </a:r>
            <a:r>
              <a:rPr sz="750" dirty="0">
                <a:latin typeface="Microsoft Sans Serif"/>
                <a:cs typeface="Microsoft Sans Serif"/>
              </a:rPr>
              <a:t> </a:t>
            </a:r>
            <a:r>
              <a:rPr sz="750" spc="10" dirty="0">
                <a:latin typeface="Microsoft Sans Serif"/>
                <a:cs typeface="Microsoft Sans Serif"/>
              </a:rPr>
              <a:t>este</a:t>
            </a:r>
            <a:r>
              <a:rPr sz="750" dirty="0">
                <a:latin typeface="Microsoft Sans Serif"/>
                <a:cs typeface="Microsoft Sans Serif"/>
              </a:rPr>
              <a:t> </a:t>
            </a:r>
            <a:r>
              <a:rPr sz="750" spc="15" dirty="0">
                <a:latin typeface="Microsoft Sans Serif"/>
                <a:cs typeface="Microsoft Sans Serif"/>
              </a:rPr>
              <a:t>diseño.</a:t>
            </a:r>
            <a:endParaRPr sz="750">
              <a:latin typeface="Microsoft Sans Serif"/>
              <a:cs typeface="Microsoft Sans Serif"/>
            </a:endParaRPr>
          </a:p>
        </p:txBody>
      </p:sp>
      <p:sp>
        <p:nvSpPr>
          <p:cNvPr id="69" name="object 69"/>
          <p:cNvSpPr txBox="1"/>
          <p:nvPr/>
        </p:nvSpPr>
        <p:spPr>
          <a:xfrm>
            <a:off x="9100216" y="602228"/>
            <a:ext cx="7200211" cy="474874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 marR="5080">
              <a:lnSpc>
                <a:spcPct val="143100"/>
              </a:lnSpc>
              <a:spcBef>
                <a:spcPts val="100"/>
              </a:spcBef>
            </a:pPr>
            <a:r>
              <a:rPr sz="700" spc="10" dirty="0">
                <a:latin typeface="Microsoft Sans Serif"/>
                <a:cs typeface="Microsoft Sans Serif"/>
              </a:rPr>
              <a:t>clasificación.</a:t>
            </a:r>
            <a:r>
              <a:rPr sz="700" spc="-10" dirty="0">
                <a:latin typeface="Microsoft Sans Serif"/>
                <a:cs typeface="Microsoft Sans Serif"/>
              </a:rPr>
              <a:t> </a:t>
            </a:r>
            <a:r>
              <a:rPr sz="700" spc="15" dirty="0">
                <a:latin typeface="Microsoft Sans Serif"/>
                <a:cs typeface="Microsoft Sans Serif"/>
              </a:rPr>
              <a:t>Cuando</a:t>
            </a:r>
            <a:r>
              <a:rPr sz="700" spc="-5" dirty="0">
                <a:latin typeface="Microsoft Sans Serif"/>
                <a:cs typeface="Microsoft Sans Serif"/>
              </a:rPr>
              <a:t> </a:t>
            </a:r>
            <a:r>
              <a:rPr sz="700" spc="10" dirty="0">
                <a:latin typeface="Microsoft Sans Serif"/>
                <a:cs typeface="Microsoft Sans Serif"/>
              </a:rPr>
              <a:t>el</a:t>
            </a:r>
            <a:r>
              <a:rPr sz="700" spc="-5" dirty="0">
                <a:latin typeface="Microsoft Sans Serif"/>
                <a:cs typeface="Microsoft Sans Serif"/>
              </a:rPr>
              <a:t> </a:t>
            </a:r>
            <a:r>
              <a:rPr sz="700" spc="30" dirty="0">
                <a:latin typeface="Microsoft Sans Serif"/>
                <a:cs typeface="Microsoft Sans Serif"/>
              </a:rPr>
              <a:t>generador</a:t>
            </a:r>
            <a:r>
              <a:rPr sz="700" spc="-5" dirty="0">
                <a:latin typeface="Microsoft Sans Serif"/>
                <a:cs typeface="Microsoft Sans Serif"/>
              </a:rPr>
              <a:t> se </a:t>
            </a:r>
            <a:r>
              <a:rPr sz="700" spc="15" dirty="0">
                <a:latin typeface="Microsoft Sans Serif"/>
                <a:cs typeface="Microsoft Sans Serif"/>
              </a:rPr>
              <a:t>energiza</a:t>
            </a:r>
            <a:r>
              <a:rPr sz="700" spc="-5" dirty="0">
                <a:latin typeface="Microsoft Sans Serif"/>
                <a:cs typeface="Microsoft Sans Serif"/>
              </a:rPr>
              <a:t> </a:t>
            </a:r>
            <a:r>
              <a:rPr sz="700" spc="30" dirty="0">
                <a:latin typeface="Microsoft Sans Serif"/>
                <a:cs typeface="Microsoft Sans Serif"/>
              </a:rPr>
              <a:t>inadvertidamente</a:t>
            </a:r>
            <a:r>
              <a:rPr sz="700" spc="-5" dirty="0">
                <a:latin typeface="Microsoft Sans Serif"/>
                <a:cs typeface="Microsoft Sans Serif"/>
              </a:rPr>
              <a:t> </a:t>
            </a:r>
            <a:r>
              <a:rPr sz="700" spc="15" dirty="0">
                <a:latin typeface="Microsoft Sans Serif"/>
                <a:cs typeface="Microsoft Sans Serif"/>
              </a:rPr>
              <a:t>desde</a:t>
            </a:r>
            <a:r>
              <a:rPr sz="700" spc="-5" dirty="0">
                <a:latin typeface="Microsoft Sans Serif"/>
                <a:cs typeface="Microsoft Sans Serif"/>
              </a:rPr>
              <a:t> </a:t>
            </a:r>
            <a:r>
              <a:rPr sz="700" spc="10" dirty="0">
                <a:latin typeface="Microsoft Sans Serif"/>
                <a:cs typeface="Microsoft Sans Serif"/>
              </a:rPr>
              <a:t>su </a:t>
            </a:r>
            <a:r>
              <a:rPr sz="700" spc="-170" dirty="0">
                <a:latin typeface="Microsoft Sans Serif"/>
                <a:cs typeface="Microsoft Sans Serif"/>
              </a:rPr>
              <a:t> </a:t>
            </a:r>
            <a:r>
              <a:rPr sz="700" spc="35" dirty="0">
                <a:latin typeface="Microsoft Sans Serif"/>
                <a:cs typeface="Microsoft Sans Serif"/>
              </a:rPr>
              <a:t>transformador </a:t>
            </a:r>
            <a:r>
              <a:rPr sz="700" spc="20" dirty="0">
                <a:latin typeface="Microsoft Sans Serif"/>
                <a:cs typeface="Microsoft Sans Serif"/>
              </a:rPr>
              <a:t>auxiliar, </a:t>
            </a:r>
            <a:r>
              <a:rPr sz="700" spc="10" dirty="0">
                <a:latin typeface="Microsoft Sans Serif"/>
                <a:cs typeface="Microsoft Sans Serif"/>
              </a:rPr>
              <a:t>la </a:t>
            </a:r>
            <a:r>
              <a:rPr sz="700" spc="25" dirty="0">
                <a:latin typeface="Microsoft Sans Serif"/>
                <a:cs typeface="Microsoft Sans Serif"/>
              </a:rPr>
              <a:t>corriente </a:t>
            </a:r>
            <a:r>
              <a:rPr sz="700" spc="20" dirty="0">
                <a:latin typeface="Microsoft Sans Serif"/>
                <a:cs typeface="Microsoft Sans Serif"/>
              </a:rPr>
              <a:t>del </a:t>
            </a:r>
            <a:r>
              <a:rPr sz="700" spc="25" dirty="0">
                <a:latin typeface="Microsoft Sans Serif"/>
                <a:cs typeface="Microsoft Sans Serif"/>
              </a:rPr>
              <a:t>estator </a:t>
            </a:r>
            <a:r>
              <a:rPr sz="700" spc="15" dirty="0">
                <a:latin typeface="Microsoft Sans Serif"/>
                <a:cs typeface="Microsoft Sans Serif"/>
              </a:rPr>
              <a:t>estará </a:t>
            </a:r>
            <a:r>
              <a:rPr sz="700" spc="20" dirty="0">
                <a:latin typeface="Microsoft Sans Serif"/>
                <a:cs typeface="Microsoft Sans Serif"/>
              </a:rPr>
              <a:t>en </a:t>
            </a:r>
            <a:r>
              <a:rPr sz="700" spc="10" dirty="0">
                <a:latin typeface="Microsoft Sans Serif"/>
                <a:cs typeface="Microsoft Sans Serif"/>
              </a:rPr>
              <a:t>el </a:t>
            </a:r>
            <a:r>
              <a:rPr sz="700" spc="35" dirty="0">
                <a:latin typeface="Microsoft Sans Serif"/>
                <a:cs typeface="Microsoft Sans Serif"/>
              </a:rPr>
              <a:t>rango </a:t>
            </a:r>
            <a:r>
              <a:rPr sz="700" spc="20" dirty="0">
                <a:latin typeface="Microsoft Sans Serif"/>
                <a:cs typeface="Microsoft Sans Serif"/>
              </a:rPr>
              <a:t>de </a:t>
            </a:r>
            <a:r>
              <a:rPr sz="700" spc="5" dirty="0">
                <a:latin typeface="Microsoft Sans Serif"/>
                <a:cs typeface="Microsoft Sans Serif"/>
              </a:rPr>
              <a:t>0,1 </a:t>
            </a:r>
            <a:r>
              <a:rPr sz="700" dirty="0">
                <a:latin typeface="Microsoft Sans Serif"/>
                <a:cs typeface="Microsoft Sans Serif"/>
              </a:rPr>
              <a:t>a </a:t>
            </a:r>
            <a:r>
              <a:rPr sz="700" spc="-175" dirty="0">
                <a:latin typeface="Microsoft Sans Serif"/>
                <a:cs typeface="Microsoft Sans Serif"/>
              </a:rPr>
              <a:t> </a:t>
            </a:r>
            <a:r>
              <a:rPr sz="700" spc="5" dirty="0">
                <a:latin typeface="Microsoft Sans Serif"/>
                <a:cs typeface="Microsoft Sans Serif"/>
              </a:rPr>
              <a:t>0,2 </a:t>
            </a:r>
            <a:r>
              <a:rPr sz="700" spc="-5" dirty="0">
                <a:latin typeface="Microsoft Sans Serif"/>
                <a:cs typeface="Microsoft Sans Serif"/>
              </a:rPr>
              <a:t>veces </a:t>
            </a:r>
            <a:r>
              <a:rPr sz="700" spc="10" dirty="0">
                <a:latin typeface="Microsoft Sans Serif"/>
                <a:cs typeface="Microsoft Sans Serif"/>
              </a:rPr>
              <a:t>la clasificación </a:t>
            </a:r>
            <a:r>
              <a:rPr sz="700" spc="30" dirty="0">
                <a:latin typeface="Microsoft Sans Serif"/>
                <a:cs typeface="Microsoft Sans Serif"/>
              </a:rPr>
              <a:t>debido </a:t>
            </a:r>
            <a:r>
              <a:rPr sz="700" dirty="0">
                <a:latin typeface="Microsoft Sans Serif"/>
                <a:cs typeface="Microsoft Sans Serif"/>
              </a:rPr>
              <a:t>a </a:t>
            </a:r>
            <a:r>
              <a:rPr sz="700" spc="10" dirty="0">
                <a:latin typeface="Microsoft Sans Serif"/>
                <a:cs typeface="Microsoft Sans Serif"/>
              </a:rPr>
              <a:t>la </a:t>
            </a:r>
            <a:r>
              <a:rPr sz="700" spc="20" dirty="0">
                <a:latin typeface="Microsoft Sans Serif"/>
                <a:cs typeface="Microsoft Sans Serif"/>
              </a:rPr>
              <a:t>alta impedancia en </a:t>
            </a:r>
            <a:r>
              <a:rPr sz="700" spc="10" dirty="0">
                <a:latin typeface="Microsoft Sans Serif"/>
                <a:cs typeface="Microsoft Sans Serif"/>
              </a:rPr>
              <a:t>este </a:t>
            </a:r>
            <a:r>
              <a:rPr sz="700" spc="20" dirty="0">
                <a:latin typeface="Microsoft Sans Serif"/>
                <a:cs typeface="Microsoft Sans Serif"/>
              </a:rPr>
              <a:t>camino. </a:t>
            </a:r>
            <a:r>
              <a:rPr sz="700" spc="-30" dirty="0">
                <a:latin typeface="Microsoft Sans Serif"/>
                <a:cs typeface="Microsoft Sans Serif"/>
              </a:rPr>
              <a:t>El </a:t>
            </a:r>
            <a:r>
              <a:rPr sz="700" spc="-25" dirty="0">
                <a:latin typeface="Microsoft Sans Serif"/>
                <a:cs typeface="Microsoft Sans Serif"/>
              </a:rPr>
              <a:t> </a:t>
            </a:r>
            <a:r>
              <a:rPr sz="700" spc="25" dirty="0">
                <a:latin typeface="Microsoft Sans Serif"/>
                <a:cs typeface="Microsoft Sans Serif"/>
              </a:rPr>
              <a:t>circuito</a:t>
            </a:r>
            <a:r>
              <a:rPr sz="700" spc="-10" dirty="0">
                <a:latin typeface="Microsoft Sans Serif"/>
                <a:cs typeface="Microsoft Sans Serif"/>
              </a:rPr>
              <a:t> </a:t>
            </a:r>
            <a:r>
              <a:rPr sz="700" spc="20" dirty="0">
                <a:latin typeface="Microsoft Sans Serif"/>
                <a:cs typeface="Microsoft Sans Serif"/>
              </a:rPr>
              <a:t>equivalente</a:t>
            </a:r>
            <a:r>
              <a:rPr sz="700" spc="-5" dirty="0">
                <a:latin typeface="Microsoft Sans Serif"/>
                <a:cs typeface="Microsoft Sans Serif"/>
              </a:rPr>
              <a:t> </a:t>
            </a:r>
            <a:r>
              <a:rPr sz="700" spc="30" dirty="0">
                <a:latin typeface="Microsoft Sans Serif"/>
                <a:cs typeface="Microsoft Sans Serif"/>
              </a:rPr>
              <a:t>que</a:t>
            </a:r>
            <a:r>
              <a:rPr sz="700" spc="-5" dirty="0">
                <a:latin typeface="Microsoft Sans Serif"/>
                <a:cs typeface="Microsoft Sans Serif"/>
              </a:rPr>
              <a:t> se </a:t>
            </a:r>
            <a:r>
              <a:rPr sz="700" spc="30" dirty="0">
                <a:latin typeface="Microsoft Sans Serif"/>
                <a:cs typeface="Microsoft Sans Serif"/>
              </a:rPr>
              <a:t>muestra</a:t>
            </a:r>
            <a:r>
              <a:rPr sz="700" spc="-5" dirty="0">
                <a:latin typeface="Microsoft Sans Serif"/>
                <a:cs typeface="Microsoft Sans Serif"/>
              </a:rPr>
              <a:t> </a:t>
            </a:r>
            <a:r>
              <a:rPr sz="700" spc="20" dirty="0">
                <a:latin typeface="Microsoft Sans Serif"/>
                <a:cs typeface="Microsoft Sans Serif"/>
              </a:rPr>
              <a:t>en</a:t>
            </a:r>
            <a:r>
              <a:rPr sz="700" spc="-5" dirty="0">
                <a:latin typeface="Microsoft Sans Serif"/>
                <a:cs typeface="Microsoft Sans Serif"/>
              </a:rPr>
              <a:t> </a:t>
            </a:r>
            <a:r>
              <a:rPr sz="700" spc="10" dirty="0">
                <a:latin typeface="Microsoft Sans Serif"/>
                <a:cs typeface="Microsoft Sans Serif"/>
              </a:rPr>
              <a:t>el</a:t>
            </a:r>
            <a:r>
              <a:rPr sz="700" spc="-5" dirty="0">
                <a:latin typeface="Microsoft Sans Serif"/>
                <a:cs typeface="Microsoft Sans Serif"/>
              </a:rPr>
              <a:t> </a:t>
            </a:r>
            <a:r>
              <a:rPr sz="700" spc="15" dirty="0">
                <a:latin typeface="Microsoft Sans Serif"/>
                <a:cs typeface="Microsoft Sans Serif"/>
              </a:rPr>
              <a:t>Apéndice</a:t>
            </a:r>
            <a:r>
              <a:rPr sz="700" spc="-5" dirty="0">
                <a:latin typeface="Microsoft Sans Serif"/>
                <a:cs typeface="Microsoft Sans Serif"/>
              </a:rPr>
              <a:t> </a:t>
            </a:r>
            <a:r>
              <a:rPr sz="700" spc="40" dirty="0">
                <a:latin typeface="Microsoft Sans Serif"/>
                <a:cs typeface="Microsoft Sans Serif"/>
              </a:rPr>
              <a:t>I</a:t>
            </a:r>
            <a:r>
              <a:rPr sz="700" spc="-5" dirty="0">
                <a:latin typeface="Microsoft Sans Serif"/>
                <a:cs typeface="Microsoft Sans Serif"/>
              </a:rPr>
              <a:t> se </a:t>
            </a:r>
            <a:r>
              <a:rPr sz="700" spc="25" dirty="0">
                <a:latin typeface="Microsoft Sans Serif"/>
                <a:cs typeface="Microsoft Sans Serif"/>
              </a:rPr>
              <a:t>puede</a:t>
            </a:r>
            <a:r>
              <a:rPr sz="700" spc="-10" dirty="0">
                <a:latin typeface="Microsoft Sans Serif"/>
                <a:cs typeface="Microsoft Sans Serif"/>
              </a:rPr>
              <a:t> </a:t>
            </a:r>
            <a:r>
              <a:rPr sz="700" spc="25" dirty="0">
                <a:latin typeface="Microsoft Sans Serif"/>
                <a:cs typeface="Microsoft Sans Serif"/>
              </a:rPr>
              <a:t>utilizar</a:t>
            </a:r>
            <a:r>
              <a:rPr sz="700" spc="-5" dirty="0">
                <a:latin typeface="Microsoft Sans Serif"/>
                <a:cs typeface="Microsoft Sans Serif"/>
              </a:rPr>
              <a:t> </a:t>
            </a:r>
            <a:r>
              <a:rPr sz="700" spc="25" dirty="0">
                <a:latin typeface="Microsoft Sans Serif"/>
                <a:cs typeface="Microsoft Sans Serif"/>
              </a:rPr>
              <a:t>para </a:t>
            </a:r>
            <a:r>
              <a:rPr sz="700" spc="-170" dirty="0">
                <a:latin typeface="Microsoft Sans Serif"/>
                <a:cs typeface="Microsoft Sans Serif"/>
              </a:rPr>
              <a:t> </a:t>
            </a:r>
            <a:r>
              <a:rPr sz="700" spc="30" dirty="0">
                <a:latin typeface="Microsoft Sans Serif"/>
                <a:cs typeface="Microsoft Sans Serif"/>
              </a:rPr>
              <a:t>aproximar </a:t>
            </a:r>
            <a:r>
              <a:rPr sz="700" dirty="0">
                <a:latin typeface="Microsoft Sans Serif"/>
                <a:cs typeface="Microsoft Sans Serif"/>
              </a:rPr>
              <a:t>las </a:t>
            </a:r>
            <a:r>
              <a:rPr sz="700" spc="25" dirty="0">
                <a:latin typeface="Microsoft Sans Serif"/>
                <a:cs typeface="Microsoft Sans Serif"/>
              </a:rPr>
              <a:t>corrientes </a:t>
            </a:r>
            <a:r>
              <a:rPr sz="700" spc="5" dirty="0">
                <a:latin typeface="Microsoft Sans Serif"/>
                <a:cs typeface="Microsoft Sans Serif"/>
              </a:rPr>
              <a:t>y </a:t>
            </a:r>
            <a:r>
              <a:rPr sz="700" spc="15" dirty="0">
                <a:latin typeface="Microsoft Sans Serif"/>
                <a:cs typeface="Microsoft Sans Serif"/>
              </a:rPr>
              <a:t>voltajes </a:t>
            </a:r>
            <a:r>
              <a:rPr sz="700" spc="10" dirty="0">
                <a:latin typeface="Microsoft Sans Serif"/>
                <a:cs typeface="Microsoft Sans Serif"/>
              </a:rPr>
              <a:t>iniciales </a:t>
            </a:r>
            <a:r>
              <a:rPr sz="700" spc="20" dirty="0">
                <a:latin typeface="Microsoft Sans Serif"/>
                <a:cs typeface="Microsoft Sans Serif"/>
              </a:rPr>
              <a:t>del </a:t>
            </a:r>
            <a:r>
              <a:rPr sz="700" spc="30" dirty="0">
                <a:latin typeface="Microsoft Sans Serif"/>
                <a:cs typeface="Microsoft Sans Serif"/>
              </a:rPr>
              <a:t>generador </a:t>
            </a:r>
            <a:r>
              <a:rPr sz="700" spc="25" dirty="0">
                <a:latin typeface="Microsoft Sans Serif"/>
                <a:cs typeface="Microsoft Sans Serif"/>
              </a:rPr>
              <a:t>cuando </a:t>
            </a:r>
            <a:r>
              <a:rPr sz="700" spc="40" dirty="0">
                <a:latin typeface="Microsoft Sans Serif"/>
                <a:cs typeface="Microsoft Sans Serif"/>
              </a:rPr>
              <a:t>un </a:t>
            </a:r>
            <a:r>
              <a:rPr sz="700" spc="45" dirty="0">
                <a:latin typeface="Microsoft Sans Serif"/>
                <a:cs typeface="Microsoft Sans Serif"/>
              </a:rPr>
              <a:t> </a:t>
            </a:r>
            <a:r>
              <a:rPr sz="700" spc="30" dirty="0">
                <a:latin typeface="Microsoft Sans Serif"/>
                <a:cs typeface="Microsoft Sans Serif"/>
              </a:rPr>
              <a:t>generador</a:t>
            </a:r>
            <a:r>
              <a:rPr sz="700" spc="-5" dirty="0">
                <a:latin typeface="Microsoft Sans Serif"/>
                <a:cs typeface="Microsoft Sans Serif"/>
              </a:rPr>
              <a:t> se </a:t>
            </a:r>
            <a:r>
              <a:rPr sz="700" spc="15" dirty="0">
                <a:latin typeface="Microsoft Sans Serif"/>
                <a:cs typeface="Microsoft Sans Serif"/>
              </a:rPr>
              <a:t>energiza</a:t>
            </a:r>
            <a:r>
              <a:rPr sz="700" spc="-5" dirty="0">
                <a:latin typeface="Microsoft Sans Serif"/>
                <a:cs typeface="Microsoft Sans Serif"/>
              </a:rPr>
              <a:t> </a:t>
            </a:r>
            <a:r>
              <a:rPr sz="700" spc="30" dirty="0">
                <a:latin typeface="Microsoft Sans Serif"/>
                <a:cs typeface="Microsoft Sans Serif"/>
              </a:rPr>
              <a:t>inadvertidamente</a:t>
            </a:r>
            <a:r>
              <a:rPr sz="700" spc="-5" dirty="0">
                <a:latin typeface="Microsoft Sans Serif"/>
                <a:cs typeface="Microsoft Sans Serif"/>
              </a:rPr>
              <a:t> </a:t>
            </a:r>
            <a:r>
              <a:rPr sz="700" spc="15" dirty="0">
                <a:latin typeface="Microsoft Sans Serif"/>
                <a:cs typeface="Microsoft Sans Serif"/>
              </a:rPr>
              <a:t>desde</a:t>
            </a:r>
            <a:r>
              <a:rPr sz="700" spc="-5" dirty="0">
                <a:latin typeface="Microsoft Sans Serif"/>
                <a:cs typeface="Microsoft Sans Serif"/>
              </a:rPr>
              <a:t> </a:t>
            </a:r>
            <a:r>
              <a:rPr sz="700" spc="10" dirty="0">
                <a:latin typeface="Microsoft Sans Serif"/>
                <a:cs typeface="Microsoft Sans Serif"/>
              </a:rPr>
              <a:t>el</a:t>
            </a:r>
            <a:r>
              <a:rPr sz="700" spc="-5" dirty="0">
                <a:latin typeface="Microsoft Sans Serif"/>
                <a:cs typeface="Microsoft Sans Serif"/>
              </a:rPr>
              <a:t> </a:t>
            </a:r>
            <a:r>
              <a:rPr sz="700" spc="15" dirty="0">
                <a:latin typeface="Microsoft Sans Serif"/>
                <a:cs typeface="Microsoft Sans Serif"/>
              </a:rPr>
              <a:t>sistema</a:t>
            </a:r>
            <a:r>
              <a:rPr sz="700" spc="-5" dirty="0">
                <a:latin typeface="Microsoft Sans Serif"/>
                <a:cs typeface="Microsoft Sans Serif"/>
              </a:rPr>
              <a:t> </a:t>
            </a:r>
            <a:r>
              <a:rPr sz="700" spc="20" dirty="0">
                <a:latin typeface="Microsoft Sans Serif"/>
                <a:cs typeface="Microsoft Sans Serif"/>
              </a:rPr>
              <a:t>de</a:t>
            </a:r>
            <a:r>
              <a:rPr sz="700" spc="-5" dirty="0">
                <a:latin typeface="Microsoft Sans Serif"/>
                <a:cs typeface="Microsoft Sans Serif"/>
              </a:rPr>
              <a:t> </a:t>
            </a:r>
            <a:r>
              <a:rPr sz="700" spc="20" dirty="0">
                <a:latin typeface="Microsoft Sans Serif"/>
                <a:cs typeface="Microsoft Sans Serif"/>
              </a:rPr>
              <a:t>energía.</a:t>
            </a:r>
            <a:endParaRPr sz="700">
              <a:latin typeface="Microsoft Sans Serif"/>
              <a:cs typeface="Microsoft Sans Serif"/>
            </a:endParaRPr>
          </a:p>
        </p:txBody>
      </p:sp>
      <p:sp>
        <p:nvSpPr>
          <p:cNvPr id="70" name="object 70"/>
          <p:cNvSpPr txBox="1"/>
          <p:nvPr/>
        </p:nvSpPr>
        <p:spPr>
          <a:xfrm>
            <a:off x="9100216" y="1778498"/>
            <a:ext cx="7419329" cy="1244187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sz="800" spc="-15" dirty="0">
                <a:latin typeface="Microsoft Sans Serif"/>
                <a:cs typeface="Microsoft Sans Serif"/>
              </a:rPr>
              <a:t>B. </a:t>
            </a:r>
            <a:r>
              <a:rPr sz="800" spc="10" dirty="0">
                <a:latin typeface="Microsoft Sans Serif"/>
                <a:cs typeface="Microsoft Sans Serif"/>
              </a:rPr>
              <a:t>Energización</a:t>
            </a:r>
            <a:r>
              <a:rPr sz="800" spc="-10" dirty="0">
                <a:latin typeface="Microsoft Sans Serif"/>
                <a:cs typeface="Microsoft Sans Serif"/>
              </a:rPr>
              <a:t> </a:t>
            </a:r>
            <a:r>
              <a:rPr sz="800" spc="25" dirty="0">
                <a:latin typeface="Microsoft Sans Serif"/>
                <a:cs typeface="Microsoft Sans Serif"/>
              </a:rPr>
              <a:t>monofásica</a:t>
            </a:r>
            <a:endParaRPr sz="800">
              <a:latin typeface="Microsoft Sans Serif"/>
              <a:cs typeface="Microsoft Sans Serif"/>
            </a:endParaRPr>
          </a:p>
          <a:p>
            <a:pPr marL="12700" marR="5080" indent="153670">
              <a:lnSpc>
                <a:spcPct val="133500"/>
              </a:lnSpc>
              <a:spcBef>
                <a:spcPts val="240"/>
              </a:spcBef>
            </a:pPr>
            <a:r>
              <a:rPr sz="750" spc="-15" dirty="0">
                <a:latin typeface="Microsoft Sans Serif"/>
                <a:cs typeface="Microsoft Sans Serif"/>
              </a:rPr>
              <a:t>La </a:t>
            </a:r>
            <a:r>
              <a:rPr sz="750" spc="20" dirty="0">
                <a:latin typeface="Microsoft Sans Serif"/>
                <a:cs typeface="Microsoft Sans Serif"/>
              </a:rPr>
              <a:t>energización monofásica </a:t>
            </a:r>
            <a:r>
              <a:rPr sz="750" spc="25" dirty="0">
                <a:latin typeface="Microsoft Sans Serif"/>
                <a:cs typeface="Microsoft Sans Serif"/>
              </a:rPr>
              <a:t>de </a:t>
            </a:r>
            <a:r>
              <a:rPr sz="750" spc="45" dirty="0">
                <a:latin typeface="Microsoft Sans Serif"/>
                <a:cs typeface="Microsoft Sans Serif"/>
              </a:rPr>
              <a:t>un </a:t>
            </a:r>
            <a:r>
              <a:rPr sz="750" spc="30" dirty="0">
                <a:latin typeface="Microsoft Sans Serif"/>
                <a:cs typeface="Microsoft Sans Serif"/>
              </a:rPr>
              <a:t>generador </a:t>
            </a:r>
            <a:r>
              <a:rPr sz="750" spc="15" dirty="0">
                <a:latin typeface="Microsoft Sans Serif"/>
                <a:cs typeface="Microsoft Sans Serif"/>
              </a:rPr>
              <a:t>desde </a:t>
            </a:r>
            <a:r>
              <a:rPr sz="750" spc="10" dirty="0">
                <a:latin typeface="Microsoft Sans Serif"/>
                <a:cs typeface="Microsoft Sans Serif"/>
              </a:rPr>
              <a:t>el </a:t>
            </a:r>
            <a:r>
              <a:rPr sz="750" spc="15" dirty="0">
                <a:latin typeface="Microsoft Sans Serif"/>
                <a:cs typeface="Microsoft Sans Serif"/>
              </a:rPr>
              <a:t>sistema </a:t>
            </a:r>
            <a:r>
              <a:rPr sz="750" spc="25" dirty="0">
                <a:latin typeface="Microsoft Sans Serif"/>
                <a:cs typeface="Microsoft Sans Serif"/>
              </a:rPr>
              <a:t>de </a:t>
            </a:r>
            <a:r>
              <a:rPr sz="750" spc="30" dirty="0">
                <a:latin typeface="Microsoft Sans Serif"/>
                <a:cs typeface="Microsoft Sans Serif"/>
              </a:rPr>
              <a:t> alto </a:t>
            </a:r>
            <a:r>
              <a:rPr sz="750" spc="20" dirty="0">
                <a:latin typeface="Microsoft Sans Serif"/>
                <a:cs typeface="Microsoft Sans Serif"/>
              </a:rPr>
              <a:t>voltaje </a:t>
            </a:r>
            <a:r>
              <a:rPr sz="750" spc="30" dirty="0">
                <a:latin typeface="Microsoft Sans Serif"/>
                <a:cs typeface="Microsoft Sans Serif"/>
              </a:rPr>
              <a:t>mientras </a:t>
            </a:r>
            <a:r>
              <a:rPr sz="750" spc="10" dirty="0">
                <a:latin typeface="Microsoft Sans Serif"/>
                <a:cs typeface="Microsoft Sans Serif"/>
              </a:rPr>
              <a:t>está </a:t>
            </a:r>
            <a:r>
              <a:rPr sz="750" spc="30" dirty="0">
                <a:latin typeface="Microsoft Sans Serif"/>
                <a:cs typeface="Microsoft Sans Serif"/>
              </a:rPr>
              <a:t>parado </a:t>
            </a:r>
            <a:r>
              <a:rPr sz="750" spc="25" dirty="0">
                <a:latin typeface="Microsoft Sans Serif"/>
                <a:cs typeface="Microsoft Sans Serif"/>
              </a:rPr>
              <a:t>somete </a:t>
            </a:r>
            <a:r>
              <a:rPr sz="750" spc="10" dirty="0">
                <a:latin typeface="Microsoft Sans Serif"/>
                <a:cs typeface="Microsoft Sans Serif"/>
              </a:rPr>
              <a:t>al </a:t>
            </a:r>
            <a:r>
              <a:rPr sz="750" spc="30" dirty="0">
                <a:latin typeface="Microsoft Sans Serif"/>
                <a:cs typeface="Microsoft Sans Serif"/>
              </a:rPr>
              <a:t>generador </a:t>
            </a:r>
            <a:r>
              <a:rPr sz="750" dirty="0">
                <a:latin typeface="Microsoft Sans Serif"/>
                <a:cs typeface="Microsoft Sans Serif"/>
              </a:rPr>
              <a:t>a </a:t>
            </a:r>
            <a:r>
              <a:rPr sz="750" spc="30" dirty="0">
                <a:latin typeface="Microsoft Sans Serif"/>
                <a:cs typeface="Microsoft Sans Serif"/>
              </a:rPr>
              <a:t>una corriente </a:t>
            </a:r>
            <a:r>
              <a:rPr sz="750" spc="35" dirty="0">
                <a:latin typeface="Microsoft Sans Serif"/>
                <a:cs typeface="Microsoft Sans Serif"/>
              </a:rPr>
              <a:t> </a:t>
            </a:r>
            <a:r>
              <a:rPr sz="750" spc="25" dirty="0">
                <a:latin typeface="Microsoft Sans Serif"/>
                <a:cs typeface="Microsoft Sans Serif"/>
              </a:rPr>
              <a:t>desequilibrada </a:t>
            </a:r>
            <a:r>
              <a:rPr sz="750" spc="15" dirty="0">
                <a:latin typeface="Microsoft Sans Serif"/>
                <a:cs typeface="Microsoft Sans Serif"/>
              </a:rPr>
              <a:t>significativa. </a:t>
            </a:r>
            <a:r>
              <a:rPr sz="750" spc="-15" dirty="0">
                <a:latin typeface="Microsoft Sans Serif"/>
                <a:cs typeface="Microsoft Sans Serif"/>
              </a:rPr>
              <a:t>La </a:t>
            </a:r>
            <a:r>
              <a:rPr sz="750" spc="30" dirty="0">
                <a:latin typeface="Microsoft Sans Serif"/>
                <a:cs typeface="Microsoft Sans Serif"/>
              </a:rPr>
              <a:t>corriente </a:t>
            </a:r>
            <a:r>
              <a:rPr sz="750" spc="25" dirty="0">
                <a:latin typeface="Microsoft Sans Serif"/>
                <a:cs typeface="Microsoft Sans Serif"/>
              </a:rPr>
              <a:t>desequilibrada </a:t>
            </a:r>
            <a:r>
              <a:rPr sz="750" spc="20" dirty="0">
                <a:latin typeface="Microsoft Sans Serif"/>
                <a:cs typeface="Microsoft Sans Serif"/>
              </a:rPr>
              <a:t>provoca </a:t>
            </a:r>
            <a:r>
              <a:rPr sz="750" spc="45" dirty="0">
                <a:latin typeface="Microsoft Sans Serif"/>
                <a:cs typeface="Microsoft Sans Serif"/>
              </a:rPr>
              <a:t>un </a:t>
            </a:r>
            <a:r>
              <a:rPr sz="750" spc="50" dirty="0">
                <a:latin typeface="Microsoft Sans Serif"/>
                <a:cs typeface="Microsoft Sans Serif"/>
              </a:rPr>
              <a:t> </a:t>
            </a:r>
            <a:r>
              <a:rPr sz="750" spc="35" dirty="0">
                <a:latin typeface="Microsoft Sans Serif"/>
                <a:cs typeface="Microsoft Sans Serif"/>
              </a:rPr>
              <a:t>flujo</a:t>
            </a:r>
            <a:r>
              <a:rPr sz="750" dirty="0">
                <a:latin typeface="Microsoft Sans Serif"/>
                <a:cs typeface="Microsoft Sans Serif"/>
              </a:rPr>
              <a:t> </a:t>
            </a:r>
            <a:r>
              <a:rPr sz="750" spc="25" dirty="0">
                <a:latin typeface="Microsoft Sans Serif"/>
                <a:cs typeface="Microsoft Sans Serif"/>
              </a:rPr>
              <a:t>de</a:t>
            </a:r>
            <a:r>
              <a:rPr sz="750" dirty="0">
                <a:latin typeface="Microsoft Sans Serif"/>
                <a:cs typeface="Microsoft Sans Serif"/>
              </a:rPr>
              <a:t> </a:t>
            </a:r>
            <a:r>
              <a:rPr sz="750" spc="30" dirty="0">
                <a:latin typeface="Microsoft Sans Serif"/>
                <a:cs typeface="Microsoft Sans Serif"/>
              </a:rPr>
              <a:t>corriente</a:t>
            </a:r>
            <a:r>
              <a:rPr sz="750" dirty="0">
                <a:latin typeface="Microsoft Sans Serif"/>
                <a:cs typeface="Microsoft Sans Serif"/>
              </a:rPr>
              <a:t> </a:t>
            </a:r>
            <a:r>
              <a:rPr sz="750" spc="25" dirty="0">
                <a:latin typeface="Microsoft Sans Serif"/>
                <a:cs typeface="Microsoft Sans Serif"/>
              </a:rPr>
              <a:t>de</a:t>
            </a:r>
            <a:r>
              <a:rPr sz="750" spc="5" dirty="0">
                <a:latin typeface="Microsoft Sans Serif"/>
                <a:cs typeface="Microsoft Sans Serif"/>
              </a:rPr>
              <a:t> secuencia</a:t>
            </a:r>
            <a:r>
              <a:rPr sz="750" dirty="0">
                <a:latin typeface="Microsoft Sans Serif"/>
                <a:cs typeface="Microsoft Sans Serif"/>
              </a:rPr>
              <a:t> </a:t>
            </a:r>
            <a:r>
              <a:rPr sz="750" spc="20" dirty="0">
                <a:latin typeface="Microsoft Sans Serif"/>
                <a:cs typeface="Microsoft Sans Serif"/>
              </a:rPr>
              <a:t>negativa</a:t>
            </a:r>
            <a:r>
              <a:rPr sz="750" dirty="0">
                <a:latin typeface="Microsoft Sans Serif"/>
                <a:cs typeface="Microsoft Sans Serif"/>
              </a:rPr>
              <a:t> </a:t>
            </a:r>
            <a:r>
              <a:rPr sz="750" spc="5" dirty="0">
                <a:latin typeface="Microsoft Sans Serif"/>
                <a:cs typeface="Microsoft Sans Serif"/>
              </a:rPr>
              <a:t>y </a:t>
            </a:r>
            <a:r>
              <a:rPr sz="750" spc="45" dirty="0">
                <a:latin typeface="Microsoft Sans Serif"/>
                <a:cs typeface="Microsoft Sans Serif"/>
              </a:rPr>
              <a:t>un</a:t>
            </a:r>
            <a:r>
              <a:rPr sz="750" dirty="0">
                <a:latin typeface="Microsoft Sans Serif"/>
                <a:cs typeface="Microsoft Sans Serif"/>
              </a:rPr>
              <a:t> </a:t>
            </a:r>
            <a:r>
              <a:rPr sz="750" spc="25" dirty="0">
                <a:latin typeface="Microsoft Sans Serif"/>
                <a:cs typeface="Microsoft Sans Serif"/>
              </a:rPr>
              <a:t>calentamiento</a:t>
            </a:r>
            <a:r>
              <a:rPr sz="750" dirty="0">
                <a:latin typeface="Microsoft Sans Serif"/>
                <a:cs typeface="Microsoft Sans Serif"/>
              </a:rPr>
              <a:t> </a:t>
            </a:r>
            <a:r>
              <a:rPr sz="750" spc="35" dirty="0">
                <a:latin typeface="Microsoft Sans Serif"/>
                <a:cs typeface="Microsoft Sans Serif"/>
              </a:rPr>
              <a:t>térmico</a:t>
            </a:r>
            <a:r>
              <a:rPr sz="750" spc="5" dirty="0">
                <a:latin typeface="Microsoft Sans Serif"/>
                <a:cs typeface="Microsoft Sans Serif"/>
              </a:rPr>
              <a:t> </a:t>
            </a:r>
            <a:r>
              <a:rPr sz="750" spc="20" dirty="0">
                <a:latin typeface="Microsoft Sans Serif"/>
                <a:cs typeface="Microsoft Sans Serif"/>
              </a:rPr>
              <a:t>del </a:t>
            </a:r>
            <a:r>
              <a:rPr sz="750" spc="-185" dirty="0">
                <a:latin typeface="Microsoft Sans Serif"/>
                <a:cs typeface="Microsoft Sans Serif"/>
              </a:rPr>
              <a:t> </a:t>
            </a:r>
            <a:r>
              <a:rPr sz="750" spc="50" dirty="0">
                <a:latin typeface="Microsoft Sans Serif"/>
                <a:cs typeface="Microsoft Sans Serif"/>
              </a:rPr>
              <a:t>rotor </a:t>
            </a:r>
            <a:r>
              <a:rPr sz="750" spc="25" dirty="0">
                <a:latin typeface="Microsoft Sans Serif"/>
                <a:cs typeface="Microsoft Sans Serif"/>
              </a:rPr>
              <a:t>similar </a:t>
            </a:r>
            <a:r>
              <a:rPr sz="750" spc="10" dirty="0">
                <a:latin typeface="Microsoft Sans Serif"/>
                <a:cs typeface="Microsoft Sans Serif"/>
              </a:rPr>
              <a:t>al causado </a:t>
            </a:r>
            <a:r>
              <a:rPr sz="750" spc="45" dirty="0">
                <a:latin typeface="Microsoft Sans Serif"/>
                <a:cs typeface="Microsoft Sans Serif"/>
              </a:rPr>
              <a:t>por </a:t>
            </a:r>
            <a:r>
              <a:rPr sz="750" spc="10" dirty="0">
                <a:latin typeface="Microsoft Sans Serif"/>
                <a:cs typeface="Microsoft Sans Serif"/>
              </a:rPr>
              <a:t>la </a:t>
            </a:r>
            <a:r>
              <a:rPr sz="750" spc="20" dirty="0">
                <a:latin typeface="Microsoft Sans Serif"/>
                <a:cs typeface="Microsoft Sans Serif"/>
              </a:rPr>
              <a:t>energización </a:t>
            </a:r>
            <a:r>
              <a:rPr sz="750" spc="15" dirty="0">
                <a:latin typeface="Microsoft Sans Serif"/>
                <a:cs typeface="Microsoft Sans Serif"/>
              </a:rPr>
              <a:t>trifásica. </a:t>
            </a:r>
            <a:r>
              <a:rPr sz="750" spc="30" dirty="0">
                <a:latin typeface="Microsoft Sans Serif"/>
                <a:cs typeface="Microsoft Sans Serif"/>
              </a:rPr>
              <a:t>No habrá </a:t>
            </a:r>
            <a:r>
              <a:rPr sz="750" spc="45" dirty="0">
                <a:latin typeface="Microsoft Sans Serif"/>
                <a:cs typeface="Microsoft Sans Serif"/>
              </a:rPr>
              <a:t>un </a:t>
            </a:r>
            <a:r>
              <a:rPr sz="750" spc="35" dirty="0">
                <a:latin typeface="Microsoft Sans Serif"/>
                <a:cs typeface="Microsoft Sans Serif"/>
              </a:rPr>
              <a:t>par </a:t>
            </a:r>
            <a:r>
              <a:rPr sz="750" spc="40" dirty="0">
                <a:latin typeface="Microsoft Sans Serif"/>
                <a:cs typeface="Microsoft Sans Serif"/>
              </a:rPr>
              <a:t> </a:t>
            </a:r>
            <a:r>
              <a:rPr sz="750" spc="25" dirty="0">
                <a:latin typeface="Microsoft Sans Serif"/>
                <a:cs typeface="Microsoft Sans Serif"/>
              </a:rPr>
              <a:t>de </a:t>
            </a:r>
            <a:r>
              <a:rPr sz="750" spc="15" dirty="0">
                <a:latin typeface="Microsoft Sans Serif"/>
                <a:cs typeface="Microsoft Sans Serif"/>
              </a:rPr>
              <a:t>aceleración </a:t>
            </a:r>
            <a:r>
              <a:rPr sz="750" spc="20" dirty="0">
                <a:latin typeface="Microsoft Sans Serif"/>
                <a:cs typeface="Microsoft Sans Serif"/>
              </a:rPr>
              <a:t>significativo </a:t>
            </a:r>
            <a:r>
              <a:rPr sz="750" dirty="0">
                <a:latin typeface="Microsoft Sans Serif"/>
                <a:cs typeface="Microsoft Sans Serif"/>
              </a:rPr>
              <a:t>si </a:t>
            </a:r>
            <a:r>
              <a:rPr sz="750" spc="10" dirty="0">
                <a:latin typeface="Microsoft Sans Serif"/>
                <a:cs typeface="Microsoft Sans Serif"/>
              </a:rPr>
              <a:t>el </a:t>
            </a:r>
            <a:r>
              <a:rPr sz="750" spc="20" dirty="0">
                <a:latin typeface="Microsoft Sans Serif"/>
                <a:cs typeface="Microsoft Sans Serif"/>
              </a:rPr>
              <a:t>voltaje aplicado </a:t>
            </a:r>
            <a:r>
              <a:rPr sz="750" spc="10" dirty="0">
                <a:latin typeface="Microsoft Sans Serif"/>
                <a:cs typeface="Microsoft Sans Serif"/>
              </a:rPr>
              <a:t>al </a:t>
            </a:r>
            <a:r>
              <a:rPr sz="750" spc="30" dirty="0">
                <a:latin typeface="Microsoft Sans Serif"/>
                <a:cs typeface="Microsoft Sans Serif"/>
              </a:rPr>
              <a:t>generador </a:t>
            </a:r>
            <a:r>
              <a:rPr sz="750" spc="-5" dirty="0">
                <a:latin typeface="Microsoft Sans Serif"/>
                <a:cs typeface="Microsoft Sans Serif"/>
              </a:rPr>
              <a:t>es </a:t>
            </a:r>
            <a:r>
              <a:rPr sz="750" dirty="0">
                <a:latin typeface="Microsoft Sans Serif"/>
                <a:cs typeface="Microsoft Sans Serif"/>
              </a:rPr>
              <a:t> </a:t>
            </a:r>
            <a:r>
              <a:rPr sz="750" spc="25" dirty="0">
                <a:latin typeface="Microsoft Sans Serif"/>
                <a:cs typeface="Microsoft Sans Serif"/>
              </a:rPr>
              <a:t>monofásico</a:t>
            </a:r>
            <a:r>
              <a:rPr sz="750" spc="-5" dirty="0">
                <a:latin typeface="Microsoft Sans Serif"/>
                <a:cs typeface="Microsoft Sans Serif"/>
              </a:rPr>
              <a:t> </a:t>
            </a:r>
            <a:r>
              <a:rPr sz="750" spc="5" dirty="0">
                <a:latin typeface="Microsoft Sans Serif"/>
                <a:cs typeface="Microsoft Sans Serif"/>
              </a:rPr>
              <a:t>y</a:t>
            </a:r>
            <a:r>
              <a:rPr sz="750" dirty="0">
                <a:latin typeface="Microsoft Sans Serif"/>
                <a:cs typeface="Microsoft Sans Serif"/>
              </a:rPr>
              <a:t> </a:t>
            </a:r>
            <a:r>
              <a:rPr sz="750" spc="10" dirty="0">
                <a:latin typeface="Microsoft Sans Serif"/>
                <a:cs typeface="Microsoft Sans Serif"/>
              </a:rPr>
              <a:t>la</a:t>
            </a:r>
            <a:r>
              <a:rPr sz="750" spc="-5" dirty="0">
                <a:latin typeface="Microsoft Sans Serif"/>
                <a:cs typeface="Microsoft Sans Serif"/>
              </a:rPr>
              <a:t> </a:t>
            </a:r>
            <a:r>
              <a:rPr sz="750" spc="30" dirty="0">
                <a:latin typeface="Microsoft Sans Serif"/>
                <a:cs typeface="Microsoft Sans Serif"/>
              </a:rPr>
              <a:t>unidad</a:t>
            </a:r>
            <a:r>
              <a:rPr sz="750" dirty="0">
                <a:latin typeface="Microsoft Sans Serif"/>
                <a:cs typeface="Microsoft Sans Serif"/>
              </a:rPr>
              <a:t> </a:t>
            </a:r>
            <a:r>
              <a:rPr sz="750" spc="10" dirty="0">
                <a:latin typeface="Microsoft Sans Serif"/>
                <a:cs typeface="Microsoft Sans Serif"/>
              </a:rPr>
              <a:t>está</a:t>
            </a:r>
            <a:r>
              <a:rPr sz="750" spc="-5" dirty="0">
                <a:latin typeface="Microsoft Sans Serif"/>
                <a:cs typeface="Microsoft Sans Serif"/>
              </a:rPr>
              <a:t> </a:t>
            </a:r>
            <a:r>
              <a:rPr sz="750" spc="20" dirty="0">
                <a:latin typeface="Microsoft Sans Serif"/>
                <a:cs typeface="Microsoft Sans Serif"/>
              </a:rPr>
              <a:t>esencialmente</a:t>
            </a:r>
            <a:r>
              <a:rPr sz="750" dirty="0">
                <a:latin typeface="Microsoft Sans Serif"/>
                <a:cs typeface="Microsoft Sans Serif"/>
              </a:rPr>
              <a:t> </a:t>
            </a:r>
            <a:r>
              <a:rPr sz="750" spc="20" dirty="0">
                <a:latin typeface="Microsoft Sans Serif"/>
                <a:cs typeface="Microsoft Sans Serif"/>
              </a:rPr>
              <a:t>parada.</a:t>
            </a:r>
            <a:r>
              <a:rPr sz="750" spc="-5" dirty="0">
                <a:latin typeface="Microsoft Sans Serif"/>
                <a:cs typeface="Microsoft Sans Serif"/>
              </a:rPr>
              <a:t> </a:t>
            </a:r>
            <a:r>
              <a:rPr sz="750" spc="-20" dirty="0">
                <a:latin typeface="Microsoft Sans Serif"/>
                <a:cs typeface="Microsoft Sans Serif"/>
              </a:rPr>
              <a:t>En</a:t>
            </a:r>
            <a:r>
              <a:rPr sz="750" dirty="0">
                <a:latin typeface="Microsoft Sans Serif"/>
                <a:cs typeface="Microsoft Sans Serif"/>
              </a:rPr>
              <a:t> </a:t>
            </a:r>
            <a:r>
              <a:rPr sz="750" spc="10" dirty="0">
                <a:latin typeface="Microsoft Sans Serif"/>
                <a:cs typeface="Microsoft Sans Serif"/>
              </a:rPr>
              <a:t>el</a:t>
            </a:r>
            <a:r>
              <a:rPr sz="750" spc="-5" dirty="0">
                <a:latin typeface="Microsoft Sans Serif"/>
                <a:cs typeface="Microsoft Sans Serif"/>
              </a:rPr>
              <a:t> </a:t>
            </a:r>
            <a:r>
              <a:rPr sz="750" spc="30" dirty="0">
                <a:latin typeface="Microsoft Sans Serif"/>
                <a:cs typeface="Microsoft Sans Serif"/>
              </a:rPr>
              <a:t>estator</a:t>
            </a:r>
            <a:r>
              <a:rPr sz="750" dirty="0">
                <a:latin typeface="Microsoft Sans Serif"/>
                <a:cs typeface="Microsoft Sans Serif"/>
              </a:rPr>
              <a:t> </a:t>
            </a:r>
            <a:r>
              <a:rPr sz="750" spc="35" dirty="0">
                <a:latin typeface="Microsoft Sans Serif"/>
                <a:cs typeface="Microsoft Sans Serif"/>
              </a:rPr>
              <a:t>fluirán </a:t>
            </a:r>
            <a:r>
              <a:rPr sz="750" spc="-185" dirty="0">
                <a:latin typeface="Microsoft Sans Serif"/>
                <a:cs typeface="Microsoft Sans Serif"/>
              </a:rPr>
              <a:t> </a:t>
            </a:r>
            <a:r>
              <a:rPr sz="750" spc="25" dirty="0">
                <a:latin typeface="Microsoft Sans Serif"/>
                <a:cs typeface="Microsoft Sans Serif"/>
              </a:rPr>
              <a:t>corrientes de </a:t>
            </a:r>
            <a:r>
              <a:rPr sz="750" spc="5" dirty="0">
                <a:latin typeface="Microsoft Sans Serif"/>
                <a:cs typeface="Microsoft Sans Serif"/>
              </a:rPr>
              <a:t>secuencia </a:t>
            </a:r>
            <a:r>
              <a:rPr sz="750" spc="20" dirty="0">
                <a:latin typeface="Microsoft Sans Serif"/>
                <a:cs typeface="Microsoft Sans Serif"/>
              </a:rPr>
              <a:t>positiva </a:t>
            </a:r>
            <a:r>
              <a:rPr sz="750" spc="5" dirty="0">
                <a:latin typeface="Microsoft Sans Serif"/>
                <a:cs typeface="Microsoft Sans Serif"/>
              </a:rPr>
              <a:t>y </a:t>
            </a:r>
            <a:r>
              <a:rPr sz="750" spc="20" dirty="0">
                <a:latin typeface="Microsoft Sans Serif"/>
                <a:cs typeface="Microsoft Sans Serif"/>
              </a:rPr>
              <a:t>negativa, </a:t>
            </a:r>
            <a:r>
              <a:rPr sz="750" spc="5" dirty="0">
                <a:latin typeface="Microsoft Sans Serif"/>
                <a:cs typeface="Microsoft Sans Serif"/>
              </a:rPr>
              <a:t>y cada </a:t>
            </a:r>
            <a:r>
              <a:rPr sz="750" spc="30" dirty="0">
                <a:latin typeface="Microsoft Sans Serif"/>
                <a:cs typeface="Microsoft Sans Serif"/>
              </a:rPr>
              <a:t>una </a:t>
            </a:r>
            <a:r>
              <a:rPr sz="750" spc="25" dirty="0">
                <a:latin typeface="Microsoft Sans Serif"/>
                <a:cs typeface="Microsoft Sans Serif"/>
              </a:rPr>
              <a:t>inducirá </a:t>
            </a:r>
            <a:r>
              <a:rPr sz="750" spc="30" dirty="0">
                <a:latin typeface="Microsoft Sans Serif"/>
                <a:cs typeface="Microsoft Sans Serif"/>
              </a:rPr>
              <a:t> </a:t>
            </a:r>
            <a:r>
              <a:rPr sz="750" spc="25" dirty="0">
                <a:latin typeface="Microsoft Sans Serif"/>
                <a:cs typeface="Microsoft Sans Serif"/>
              </a:rPr>
              <a:t>corrientes de </a:t>
            </a:r>
            <a:r>
              <a:rPr sz="750" spc="30" dirty="0">
                <a:latin typeface="Microsoft Sans Serif"/>
                <a:cs typeface="Microsoft Sans Serif"/>
              </a:rPr>
              <a:t>aproximadamente </a:t>
            </a:r>
            <a:r>
              <a:rPr sz="750" spc="10" dirty="0">
                <a:latin typeface="Microsoft Sans Serif"/>
                <a:cs typeface="Microsoft Sans Serif"/>
              </a:rPr>
              <a:t>60 </a:t>
            </a:r>
            <a:r>
              <a:rPr sz="750" spc="-5" dirty="0">
                <a:latin typeface="Microsoft Sans Serif"/>
                <a:cs typeface="Microsoft Sans Serif"/>
              </a:rPr>
              <a:t>Hz </a:t>
            </a:r>
            <a:r>
              <a:rPr sz="750" spc="25" dirty="0">
                <a:latin typeface="Microsoft Sans Serif"/>
                <a:cs typeface="Microsoft Sans Serif"/>
              </a:rPr>
              <a:t>en </a:t>
            </a:r>
            <a:r>
              <a:rPr sz="750" spc="10" dirty="0">
                <a:latin typeface="Microsoft Sans Serif"/>
                <a:cs typeface="Microsoft Sans Serif"/>
              </a:rPr>
              <a:t>el </a:t>
            </a:r>
            <a:r>
              <a:rPr sz="750" spc="40" dirty="0">
                <a:latin typeface="Microsoft Sans Serif"/>
                <a:cs typeface="Microsoft Sans Serif"/>
              </a:rPr>
              <a:t>rotor. </a:t>
            </a:r>
            <a:r>
              <a:rPr sz="750" dirty="0">
                <a:latin typeface="Microsoft Sans Serif"/>
                <a:cs typeface="Microsoft Sans Serif"/>
              </a:rPr>
              <a:t>Esto </a:t>
            </a:r>
            <a:r>
              <a:rPr sz="750" spc="30" dirty="0">
                <a:latin typeface="Microsoft Sans Serif"/>
                <a:cs typeface="Microsoft Sans Serif"/>
              </a:rPr>
              <a:t>produce </a:t>
            </a:r>
            <a:r>
              <a:rPr sz="750" spc="35" dirty="0">
                <a:latin typeface="Microsoft Sans Serif"/>
                <a:cs typeface="Microsoft Sans Serif"/>
              </a:rPr>
              <a:t> </a:t>
            </a:r>
            <a:r>
              <a:rPr sz="750" spc="20" dirty="0">
                <a:latin typeface="Microsoft Sans Serif"/>
                <a:cs typeface="Microsoft Sans Serif"/>
              </a:rPr>
              <a:t>campos </a:t>
            </a:r>
            <a:r>
              <a:rPr sz="750" spc="25" dirty="0">
                <a:latin typeface="Microsoft Sans Serif"/>
                <a:cs typeface="Microsoft Sans Serif"/>
              </a:rPr>
              <a:t>magnéticos en </a:t>
            </a:r>
            <a:r>
              <a:rPr sz="750" spc="15" dirty="0">
                <a:latin typeface="Microsoft Sans Serif"/>
                <a:cs typeface="Microsoft Sans Serif"/>
              </a:rPr>
              <a:t>direcciones opuestas, </a:t>
            </a:r>
            <a:r>
              <a:rPr sz="750" spc="25" dirty="0">
                <a:latin typeface="Microsoft Sans Serif"/>
                <a:cs typeface="Microsoft Sans Serif"/>
              </a:rPr>
              <a:t>lo </a:t>
            </a:r>
            <a:r>
              <a:rPr sz="750" spc="30" dirty="0">
                <a:latin typeface="Microsoft Sans Serif"/>
                <a:cs typeface="Microsoft Sans Serif"/>
              </a:rPr>
              <a:t>que </a:t>
            </a:r>
            <a:r>
              <a:rPr sz="750" spc="20" dirty="0">
                <a:latin typeface="Microsoft Sans Serif"/>
                <a:cs typeface="Microsoft Sans Serif"/>
              </a:rPr>
              <a:t>esencialmente </a:t>
            </a:r>
            <a:r>
              <a:rPr sz="750" spc="40" dirty="0">
                <a:latin typeface="Microsoft Sans Serif"/>
                <a:cs typeface="Microsoft Sans Serif"/>
              </a:rPr>
              <a:t>no </a:t>
            </a:r>
            <a:r>
              <a:rPr sz="750" spc="45" dirty="0">
                <a:latin typeface="Microsoft Sans Serif"/>
                <a:cs typeface="Microsoft Sans Serif"/>
              </a:rPr>
              <a:t> </a:t>
            </a:r>
            <a:r>
              <a:rPr sz="750" spc="30" dirty="0">
                <a:latin typeface="Microsoft Sans Serif"/>
                <a:cs typeface="Microsoft Sans Serif"/>
              </a:rPr>
              <a:t>produce</a:t>
            </a:r>
            <a:r>
              <a:rPr sz="750" spc="-5" dirty="0">
                <a:latin typeface="Microsoft Sans Serif"/>
                <a:cs typeface="Microsoft Sans Serif"/>
              </a:rPr>
              <a:t> </a:t>
            </a:r>
            <a:r>
              <a:rPr sz="750" spc="40" dirty="0">
                <a:latin typeface="Microsoft Sans Serif"/>
                <a:cs typeface="Microsoft Sans Serif"/>
              </a:rPr>
              <a:t>ningún</a:t>
            </a:r>
            <a:r>
              <a:rPr sz="750" dirty="0">
                <a:latin typeface="Microsoft Sans Serif"/>
                <a:cs typeface="Microsoft Sans Serif"/>
              </a:rPr>
              <a:t> </a:t>
            </a:r>
            <a:r>
              <a:rPr sz="750" spc="35" dirty="0">
                <a:latin typeface="Microsoft Sans Serif"/>
                <a:cs typeface="Microsoft Sans Serif"/>
              </a:rPr>
              <a:t>par</a:t>
            </a:r>
            <a:r>
              <a:rPr sz="750" spc="-5" dirty="0">
                <a:latin typeface="Microsoft Sans Serif"/>
                <a:cs typeface="Microsoft Sans Serif"/>
              </a:rPr>
              <a:t> </a:t>
            </a:r>
            <a:r>
              <a:rPr sz="750" spc="25" dirty="0">
                <a:latin typeface="Microsoft Sans Serif"/>
                <a:cs typeface="Microsoft Sans Serif"/>
              </a:rPr>
              <a:t>de</a:t>
            </a:r>
            <a:r>
              <a:rPr sz="750" dirty="0">
                <a:latin typeface="Microsoft Sans Serif"/>
                <a:cs typeface="Microsoft Sans Serif"/>
              </a:rPr>
              <a:t> </a:t>
            </a:r>
            <a:r>
              <a:rPr sz="750" spc="15" dirty="0">
                <a:latin typeface="Microsoft Sans Serif"/>
                <a:cs typeface="Microsoft Sans Serif"/>
              </a:rPr>
              <a:t>aceleración</a:t>
            </a:r>
            <a:r>
              <a:rPr sz="750" dirty="0">
                <a:latin typeface="Microsoft Sans Serif"/>
                <a:cs typeface="Microsoft Sans Serif"/>
              </a:rPr>
              <a:t> </a:t>
            </a:r>
            <a:r>
              <a:rPr sz="750" spc="25" dirty="0">
                <a:latin typeface="Microsoft Sans Serif"/>
                <a:cs typeface="Microsoft Sans Serif"/>
              </a:rPr>
              <a:t>neto.</a:t>
            </a:r>
            <a:r>
              <a:rPr sz="750" spc="-5" dirty="0">
                <a:latin typeface="Microsoft Sans Serif"/>
                <a:cs typeface="Microsoft Sans Serif"/>
              </a:rPr>
              <a:t> </a:t>
            </a:r>
            <a:r>
              <a:rPr sz="750" spc="-35" dirty="0">
                <a:latin typeface="Microsoft Sans Serif"/>
                <a:cs typeface="Microsoft Sans Serif"/>
              </a:rPr>
              <a:t>Si</a:t>
            </a:r>
            <a:r>
              <a:rPr sz="750" dirty="0">
                <a:latin typeface="Microsoft Sans Serif"/>
                <a:cs typeface="Microsoft Sans Serif"/>
              </a:rPr>
              <a:t> </a:t>
            </a:r>
            <a:r>
              <a:rPr sz="750" spc="-5" dirty="0">
                <a:latin typeface="Microsoft Sans Serif"/>
                <a:cs typeface="Microsoft Sans Serif"/>
              </a:rPr>
              <a:t>se </a:t>
            </a:r>
            <a:r>
              <a:rPr sz="750" spc="10" dirty="0">
                <a:latin typeface="Microsoft Sans Serif"/>
                <a:cs typeface="Microsoft Sans Serif"/>
              </a:rPr>
              <a:t>aplica</a:t>
            </a:r>
            <a:r>
              <a:rPr sz="750" dirty="0">
                <a:latin typeface="Microsoft Sans Serif"/>
                <a:cs typeface="Microsoft Sans Serif"/>
              </a:rPr>
              <a:t> </a:t>
            </a:r>
            <a:r>
              <a:rPr sz="750" spc="20" dirty="0">
                <a:latin typeface="Microsoft Sans Serif"/>
                <a:cs typeface="Microsoft Sans Serif"/>
              </a:rPr>
              <a:t>voltaje</a:t>
            </a:r>
            <a:r>
              <a:rPr sz="750" dirty="0">
                <a:latin typeface="Microsoft Sans Serif"/>
                <a:cs typeface="Microsoft Sans Serif"/>
              </a:rPr>
              <a:t> </a:t>
            </a:r>
            <a:r>
              <a:rPr sz="750" spc="25" dirty="0">
                <a:latin typeface="Microsoft Sans Serif"/>
                <a:cs typeface="Microsoft Sans Serif"/>
              </a:rPr>
              <a:t>monofásico </a:t>
            </a:r>
            <a:r>
              <a:rPr sz="750" spc="-185" dirty="0">
                <a:latin typeface="Microsoft Sans Serif"/>
                <a:cs typeface="Microsoft Sans Serif"/>
              </a:rPr>
              <a:t> </a:t>
            </a:r>
            <a:r>
              <a:rPr sz="750" spc="25" dirty="0">
                <a:latin typeface="Microsoft Sans Serif"/>
                <a:cs typeface="Microsoft Sans Serif"/>
              </a:rPr>
              <a:t>cuando </a:t>
            </a:r>
            <a:r>
              <a:rPr sz="750" spc="10" dirty="0">
                <a:latin typeface="Microsoft Sans Serif"/>
                <a:cs typeface="Microsoft Sans Serif"/>
              </a:rPr>
              <a:t>la </a:t>
            </a:r>
            <a:r>
              <a:rPr sz="750" spc="30" dirty="0">
                <a:latin typeface="Microsoft Sans Serif"/>
                <a:cs typeface="Microsoft Sans Serif"/>
              </a:rPr>
              <a:t>unidad </a:t>
            </a:r>
            <a:r>
              <a:rPr sz="750" spc="40" dirty="0">
                <a:latin typeface="Microsoft Sans Serif"/>
                <a:cs typeface="Microsoft Sans Serif"/>
              </a:rPr>
              <a:t>no </a:t>
            </a:r>
            <a:r>
              <a:rPr sz="750" spc="10" dirty="0">
                <a:latin typeface="Microsoft Sans Serif"/>
                <a:cs typeface="Microsoft Sans Serif"/>
              </a:rPr>
              <a:t>está </a:t>
            </a:r>
            <a:r>
              <a:rPr sz="750" spc="25" dirty="0">
                <a:latin typeface="Microsoft Sans Serif"/>
                <a:cs typeface="Microsoft Sans Serif"/>
              </a:rPr>
              <a:t>parada </a:t>
            </a:r>
            <a:r>
              <a:rPr sz="750" spc="15" dirty="0">
                <a:latin typeface="Microsoft Sans Serif"/>
                <a:cs typeface="Microsoft Sans Serif"/>
              </a:rPr>
              <a:t>sino, </a:t>
            </a:r>
            <a:r>
              <a:rPr sz="750" spc="45" dirty="0">
                <a:latin typeface="Microsoft Sans Serif"/>
                <a:cs typeface="Microsoft Sans Serif"/>
              </a:rPr>
              <a:t>por </a:t>
            </a:r>
            <a:r>
              <a:rPr sz="750" spc="25" dirty="0">
                <a:latin typeface="Microsoft Sans Serif"/>
                <a:cs typeface="Microsoft Sans Serif"/>
              </a:rPr>
              <a:t>ejemplo, </a:t>
            </a:r>
            <a:r>
              <a:rPr sz="750" dirty="0">
                <a:latin typeface="Microsoft Sans Serif"/>
                <a:cs typeface="Microsoft Sans Serif"/>
              </a:rPr>
              <a:t>a </a:t>
            </a:r>
            <a:r>
              <a:rPr sz="750" spc="10" dirty="0">
                <a:latin typeface="Microsoft Sans Serif"/>
                <a:cs typeface="Microsoft Sans Serif"/>
              </a:rPr>
              <a:t>la </a:t>
            </a:r>
            <a:r>
              <a:rPr sz="750" spc="40" dirty="0">
                <a:latin typeface="Microsoft Sans Serif"/>
                <a:cs typeface="Microsoft Sans Serif"/>
              </a:rPr>
              <a:t>mitad </a:t>
            </a:r>
            <a:r>
              <a:rPr sz="750" spc="25" dirty="0">
                <a:latin typeface="Microsoft Sans Serif"/>
                <a:cs typeface="Microsoft Sans Serif"/>
              </a:rPr>
              <a:t>de </a:t>
            </a:r>
            <a:r>
              <a:rPr sz="750" spc="10" dirty="0">
                <a:latin typeface="Microsoft Sans Serif"/>
                <a:cs typeface="Microsoft Sans Serif"/>
              </a:rPr>
              <a:t>la </a:t>
            </a:r>
            <a:r>
              <a:rPr sz="750" spc="15" dirty="0">
                <a:latin typeface="Microsoft Sans Serif"/>
                <a:cs typeface="Microsoft Sans Serif"/>
              </a:rPr>
              <a:t> velocidad </a:t>
            </a:r>
            <a:r>
              <a:rPr sz="750" spc="30" dirty="0">
                <a:latin typeface="Microsoft Sans Serif"/>
                <a:cs typeface="Microsoft Sans Serif"/>
              </a:rPr>
              <a:t>nominal, </a:t>
            </a:r>
            <a:r>
              <a:rPr sz="750" spc="10" dirty="0">
                <a:latin typeface="Microsoft Sans Serif"/>
                <a:cs typeface="Microsoft Sans Serif"/>
              </a:rPr>
              <a:t>el </a:t>
            </a:r>
            <a:r>
              <a:rPr sz="750" spc="35" dirty="0">
                <a:latin typeface="Microsoft Sans Serif"/>
                <a:cs typeface="Microsoft Sans Serif"/>
              </a:rPr>
              <a:t>par </a:t>
            </a:r>
            <a:r>
              <a:rPr sz="750" spc="25" dirty="0">
                <a:latin typeface="Microsoft Sans Serif"/>
                <a:cs typeface="Microsoft Sans Serif"/>
              </a:rPr>
              <a:t>de </a:t>
            </a:r>
            <a:r>
              <a:rPr sz="750" spc="15" dirty="0">
                <a:latin typeface="Microsoft Sans Serif"/>
                <a:cs typeface="Microsoft Sans Serif"/>
              </a:rPr>
              <a:t>aceleración </a:t>
            </a:r>
            <a:r>
              <a:rPr sz="750" spc="30" dirty="0">
                <a:latin typeface="Microsoft Sans Serif"/>
                <a:cs typeface="Microsoft Sans Serif"/>
              </a:rPr>
              <a:t>debido </a:t>
            </a:r>
            <a:r>
              <a:rPr sz="750" dirty="0">
                <a:latin typeface="Microsoft Sans Serif"/>
                <a:cs typeface="Microsoft Sans Serif"/>
              </a:rPr>
              <a:t>a </a:t>
            </a:r>
            <a:r>
              <a:rPr sz="750" spc="10" dirty="0">
                <a:latin typeface="Microsoft Sans Serif"/>
                <a:cs typeface="Microsoft Sans Serif"/>
              </a:rPr>
              <a:t>la </a:t>
            </a:r>
            <a:r>
              <a:rPr sz="750" spc="30" dirty="0">
                <a:latin typeface="Microsoft Sans Serif"/>
                <a:cs typeface="Microsoft Sans Serif"/>
              </a:rPr>
              <a:t>corriente </a:t>
            </a:r>
            <a:r>
              <a:rPr sz="750" spc="25" dirty="0">
                <a:latin typeface="Microsoft Sans Serif"/>
                <a:cs typeface="Microsoft Sans Serif"/>
              </a:rPr>
              <a:t>de </a:t>
            </a:r>
            <a:r>
              <a:rPr sz="750" spc="30" dirty="0">
                <a:latin typeface="Microsoft Sans Serif"/>
                <a:cs typeface="Microsoft Sans Serif"/>
              </a:rPr>
              <a:t> </a:t>
            </a:r>
            <a:r>
              <a:rPr sz="750" spc="5" dirty="0">
                <a:latin typeface="Microsoft Sans Serif"/>
                <a:cs typeface="Microsoft Sans Serif"/>
              </a:rPr>
              <a:t>secuencia </a:t>
            </a:r>
            <a:r>
              <a:rPr sz="750" spc="20" dirty="0">
                <a:latin typeface="Microsoft Sans Serif"/>
                <a:cs typeface="Microsoft Sans Serif"/>
              </a:rPr>
              <a:t>positiva </a:t>
            </a:r>
            <a:r>
              <a:rPr sz="750" spc="10" dirty="0">
                <a:latin typeface="Microsoft Sans Serif"/>
                <a:cs typeface="Microsoft Sans Serif"/>
              </a:rPr>
              <a:t>será </a:t>
            </a:r>
            <a:r>
              <a:rPr sz="750" spc="35" dirty="0">
                <a:latin typeface="Microsoft Sans Serif"/>
                <a:cs typeface="Microsoft Sans Serif"/>
              </a:rPr>
              <a:t>mayor </a:t>
            </a:r>
            <a:r>
              <a:rPr sz="750" spc="30" dirty="0">
                <a:latin typeface="Microsoft Sans Serif"/>
                <a:cs typeface="Microsoft Sans Serif"/>
              </a:rPr>
              <a:t>que </a:t>
            </a:r>
            <a:r>
              <a:rPr sz="750" spc="10" dirty="0">
                <a:latin typeface="Microsoft Sans Serif"/>
                <a:cs typeface="Microsoft Sans Serif"/>
              </a:rPr>
              <a:t>el </a:t>
            </a:r>
            <a:r>
              <a:rPr sz="750" spc="35" dirty="0">
                <a:latin typeface="Microsoft Sans Serif"/>
                <a:cs typeface="Microsoft Sans Serif"/>
              </a:rPr>
              <a:t>par </a:t>
            </a:r>
            <a:r>
              <a:rPr sz="750" spc="25" dirty="0">
                <a:latin typeface="Microsoft Sans Serif"/>
                <a:cs typeface="Microsoft Sans Serif"/>
              </a:rPr>
              <a:t>de </a:t>
            </a:r>
            <a:r>
              <a:rPr sz="750" spc="35" dirty="0">
                <a:latin typeface="Microsoft Sans Serif"/>
                <a:cs typeface="Microsoft Sans Serif"/>
              </a:rPr>
              <a:t>retardo </a:t>
            </a:r>
            <a:r>
              <a:rPr sz="750" spc="30" dirty="0">
                <a:latin typeface="Microsoft Sans Serif"/>
                <a:cs typeface="Microsoft Sans Serif"/>
              </a:rPr>
              <a:t>debido </a:t>
            </a:r>
            <a:r>
              <a:rPr sz="750" dirty="0">
                <a:latin typeface="Microsoft Sans Serif"/>
                <a:cs typeface="Microsoft Sans Serif"/>
              </a:rPr>
              <a:t>a </a:t>
            </a:r>
            <a:r>
              <a:rPr sz="750" spc="10" dirty="0">
                <a:latin typeface="Microsoft Sans Serif"/>
                <a:cs typeface="Microsoft Sans Serif"/>
              </a:rPr>
              <a:t>la </a:t>
            </a:r>
            <a:r>
              <a:rPr sz="750" spc="15" dirty="0">
                <a:latin typeface="Microsoft Sans Serif"/>
                <a:cs typeface="Microsoft Sans Serif"/>
              </a:rPr>
              <a:t> </a:t>
            </a:r>
            <a:r>
              <a:rPr sz="750" spc="30" dirty="0">
                <a:latin typeface="Microsoft Sans Serif"/>
                <a:cs typeface="Microsoft Sans Serif"/>
              </a:rPr>
              <a:t>corriente</a:t>
            </a:r>
            <a:r>
              <a:rPr sz="750" spc="-5" dirty="0">
                <a:latin typeface="Microsoft Sans Serif"/>
                <a:cs typeface="Microsoft Sans Serif"/>
              </a:rPr>
              <a:t> </a:t>
            </a:r>
            <a:r>
              <a:rPr sz="750" spc="25" dirty="0">
                <a:latin typeface="Microsoft Sans Serif"/>
                <a:cs typeface="Microsoft Sans Serif"/>
              </a:rPr>
              <a:t>de</a:t>
            </a:r>
            <a:r>
              <a:rPr sz="750" spc="-5" dirty="0">
                <a:latin typeface="Microsoft Sans Serif"/>
                <a:cs typeface="Microsoft Sans Serif"/>
              </a:rPr>
              <a:t> </a:t>
            </a:r>
            <a:r>
              <a:rPr sz="750" spc="5" dirty="0">
                <a:latin typeface="Microsoft Sans Serif"/>
                <a:cs typeface="Microsoft Sans Serif"/>
              </a:rPr>
              <a:t>secuencia</a:t>
            </a:r>
            <a:r>
              <a:rPr sz="750" spc="-5" dirty="0">
                <a:latin typeface="Microsoft Sans Serif"/>
                <a:cs typeface="Microsoft Sans Serif"/>
              </a:rPr>
              <a:t> </a:t>
            </a:r>
            <a:r>
              <a:rPr sz="750" spc="20" dirty="0">
                <a:latin typeface="Microsoft Sans Serif"/>
                <a:cs typeface="Microsoft Sans Serif"/>
              </a:rPr>
              <a:t>negativa,</a:t>
            </a:r>
            <a:r>
              <a:rPr sz="750" dirty="0">
                <a:latin typeface="Microsoft Sans Serif"/>
                <a:cs typeface="Microsoft Sans Serif"/>
              </a:rPr>
              <a:t> </a:t>
            </a:r>
            <a:r>
              <a:rPr sz="750" spc="5" dirty="0">
                <a:latin typeface="Microsoft Sans Serif"/>
                <a:cs typeface="Microsoft Sans Serif"/>
              </a:rPr>
              <a:t>y</a:t>
            </a:r>
            <a:r>
              <a:rPr sz="750" spc="-5" dirty="0">
                <a:latin typeface="Microsoft Sans Serif"/>
                <a:cs typeface="Microsoft Sans Serif"/>
              </a:rPr>
              <a:t> </a:t>
            </a:r>
            <a:r>
              <a:rPr sz="750" spc="10" dirty="0">
                <a:latin typeface="Microsoft Sans Serif"/>
                <a:cs typeface="Microsoft Sans Serif"/>
              </a:rPr>
              <a:t>el</a:t>
            </a:r>
            <a:r>
              <a:rPr sz="750" spc="-5" dirty="0">
                <a:latin typeface="Microsoft Sans Serif"/>
                <a:cs typeface="Microsoft Sans Serif"/>
              </a:rPr>
              <a:t> </a:t>
            </a:r>
            <a:r>
              <a:rPr sz="750" spc="-15" dirty="0">
                <a:latin typeface="Microsoft Sans Serif"/>
                <a:cs typeface="Microsoft Sans Serif"/>
              </a:rPr>
              <a:t>La</a:t>
            </a:r>
            <a:r>
              <a:rPr sz="750" dirty="0">
                <a:latin typeface="Microsoft Sans Serif"/>
                <a:cs typeface="Microsoft Sans Serif"/>
              </a:rPr>
              <a:t> </a:t>
            </a:r>
            <a:r>
              <a:rPr sz="750" spc="30" dirty="0">
                <a:latin typeface="Microsoft Sans Serif"/>
                <a:cs typeface="Microsoft Sans Serif"/>
              </a:rPr>
              <a:t>unidad</a:t>
            </a:r>
            <a:r>
              <a:rPr sz="750" spc="-5" dirty="0">
                <a:latin typeface="Microsoft Sans Serif"/>
                <a:cs typeface="Microsoft Sans Serif"/>
              </a:rPr>
              <a:t> </a:t>
            </a:r>
            <a:r>
              <a:rPr sz="750" spc="10" dirty="0">
                <a:latin typeface="Microsoft Sans Serif"/>
                <a:cs typeface="Microsoft Sans Serif"/>
              </a:rPr>
              <a:t>acelerará.</a:t>
            </a:r>
            <a:endParaRPr sz="750">
              <a:latin typeface="Microsoft Sans Serif"/>
              <a:cs typeface="Microsoft Sans Serif"/>
            </a:endParaRPr>
          </a:p>
        </p:txBody>
      </p:sp>
      <p:sp>
        <p:nvSpPr>
          <p:cNvPr id="71" name="object 71"/>
          <p:cNvSpPr txBox="1"/>
          <p:nvPr/>
        </p:nvSpPr>
        <p:spPr>
          <a:xfrm>
            <a:off x="9100214" y="4372284"/>
            <a:ext cx="7379888" cy="786113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 marR="5080" indent="153670">
              <a:lnSpc>
                <a:spcPct val="133600"/>
              </a:lnSpc>
              <a:spcBef>
                <a:spcPts val="100"/>
              </a:spcBef>
            </a:pPr>
            <a:r>
              <a:rPr sz="750" spc="-15" dirty="0">
                <a:latin typeface="Microsoft Sans Serif"/>
                <a:cs typeface="Microsoft Sans Serif"/>
              </a:rPr>
              <a:t>La </a:t>
            </a:r>
            <a:r>
              <a:rPr sz="750" spc="15" dirty="0">
                <a:latin typeface="Microsoft Sans Serif"/>
                <a:cs typeface="Microsoft Sans Serif"/>
              </a:rPr>
              <a:t>descarga </a:t>
            </a:r>
            <a:r>
              <a:rPr sz="750" spc="25" dirty="0">
                <a:latin typeface="Microsoft Sans Serif"/>
                <a:cs typeface="Microsoft Sans Serif"/>
              </a:rPr>
              <a:t>disruptiva </a:t>
            </a:r>
            <a:r>
              <a:rPr sz="750" spc="20" dirty="0">
                <a:latin typeface="Microsoft Sans Serif"/>
                <a:cs typeface="Microsoft Sans Serif"/>
              </a:rPr>
              <a:t>del </a:t>
            </a:r>
            <a:r>
              <a:rPr sz="750" spc="45" dirty="0">
                <a:latin typeface="Microsoft Sans Serif"/>
                <a:cs typeface="Microsoft Sans Serif"/>
              </a:rPr>
              <a:t>interruptor </a:t>
            </a:r>
            <a:r>
              <a:rPr sz="750" spc="30" dirty="0">
                <a:latin typeface="Microsoft Sans Serif"/>
                <a:cs typeface="Microsoft Sans Serif"/>
              </a:rPr>
              <a:t>abierto </a:t>
            </a:r>
            <a:r>
              <a:rPr sz="750" spc="-5" dirty="0">
                <a:latin typeface="Microsoft Sans Serif"/>
                <a:cs typeface="Microsoft Sans Serif"/>
              </a:rPr>
              <a:t>es </a:t>
            </a:r>
            <a:r>
              <a:rPr sz="750" spc="10" dirty="0">
                <a:latin typeface="Microsoft Sans Serif"/>
                <a:cs typeface="Microsoft Sans Serif"/>
              </a:rPr>
              <a:t>la </a:t>
            </a:r>
            <a:r>
              <a:rPr sz="750" dirty="0">
                <a:latin typeface="Microsoft Sans Serif"/>
                <a:cs typeface="Microsoft Sans Serif"/>
              </a:rPr>
              <a:t>causa </a:t>
            </a:r>
            <a:r>
              <a:rPr sz="750" spc="20" dirty="0">
                <a:latin typeface="Microsoft Sans Serif"/>
                <a:cs typeface="Microsoft Sans Serif"/>
              </a:rPr>
              <a:t>más </a:t>
            </a:r>
            <a:r>
              <a:rPr sz="750" spc="25" dirty="0">
                <a:latin typeface="Microsoft Sans Serif"/>
                <a:cs typeface="Microsoft Sans Serif"/>
              </a:rPr>
              <a:t> frecuente de </a:t>
            </a:r>
            <a:r>
              <a:rPr sz="750" spc="15" dirty="0">
                <a:latin typeface="Microsoft Sans Serif"/>
                <a:cs typeface="Microsoft Sans Serif"/>
              </a:rPr>
              <a:t>activación </a:t>
            </a:r>
            <a:r>
              <a:rPr sz="750" spc="30" dirty="0">
                <a:latin typeface="Microsoft Sans Serif"/>
                <a:cs typeface="Microsoft Sans Serif"/>
              </a:rPr>
              <a:t>involuntaria </a:t>
            </a:r>
            <a:r>
              <a:rPr sz="750" spc="25" dirty="0">
                <a:latin typeface="Microsoft Sans Serif"/>
                <a:cs typeface="Microsoft Sans Serif"/>
              </a:rPr>
              <a:t>de </a:t>
            </a:r>
            <a:r>
              <a:rPr sz="750" spc="30" dirty="0">
                <a:latin typeface="Microsoft Sans Serif"/>
                <a:cs typeface="Microsoft Sans Serif"/>
              </a:rPr>
              <a:t>una </a:t>
            </a:r>
            <a:r>
              <a:rPr sz="750" spc="5" dirty="0">
                <a:latin typeface="Microsoft Sans Serif"/>
                <a:cs typeface="Microsoft Sans Serif"/>
              </a:rPr>
              <a:t>fase. </a:t>
            </a:r>
            <a:r>
              <a:rPr sz="750" spc="-50" dirty="0">
                <a:latin typeface="Microsoft Sans Serif"/>
                <a:cs typeface="Microsoft Sans Serif"/>
              </a:rPr>
              <a:t>Es </a:t>
            </a:r>
            <a:r>
              <a:rPr sz="750" spc="20" dirty="0">
                <a:latin typeface="Microsoft Sans Serif"/>
                <a:cs typeface="Microsoft Sans Serif"/>
              </a:rPr>
              <a:t>más </a:t>
            </a:r>
            <a:r>
              <a:rPr sz="750" spc="30" dirty="0">
                <a:latin typeface="Microsoft Sans Serif"/>
                <a:cs typeface="Microsoft Sans Serif"/>
              </a:rPr>
              <a:t>probable que </a:t>
            </a:r>
            <a:r>
              <a:rPr sz="750" spc="35" dirty="0">
                <a:latin typeface="Microsoft Sans Serif"/>
                <a:cs typeface="Microsoft Sans Serif"/>
              </a:rPr>
              <a:t> </a:t>
            </a:r>
            <a:r>
              <a:rPr sz="750" spc="10" dirty="0">
                <a:latin typeface="Microsoft Sans Serif"/>
                <a:cs typeface="Microsoft Sans Serif"/>
              </a:rPr>
              <a:t>esta </a:t>
            </a:r>
            <a:r>
              <a:rPr sz="750" spc="20" dirty="0">
                <a:latin typeface="Microsoft Sans Serif"/>
                <a:cs typeface="Microsoft Sans Serif"/>
              </a:rPr>
              <a:t>situación </a:t>
            </a:r>
            <a:r>
              <a:rPr sz="750" spc="30" dirty="0">
                <a:latin typeface="Microsoft Sans Serif"/>
                <a:cs typeface="Microsoft Sans Serif"/>
              </a:rPr>
              <a:t>ocurra justo </a:t>
            </a:r>
            <a:r>
              <a:rPr sz="750" spc="20" dirty="0">
                <a:latin typeface="Microsoft Sans Serif"/>
                <a:cs typeface="Microsoft Sans Serif"/>
              </a:rPr>
              <a:t>antes </a:t>
            </a:r>
            <a:r>
              <a:rPr sz="750" spc="25" dirty="0">
                <a:latin typeface="Microsoft Sans Serif"/>
                <a:cs typeface="Microsoft Sans Serif"/>
              </a:rPr>
              <a:t>de </a:t>
            </a:r>
            <a:r>
              <a:rPr sz="750" spc="10" dirty="0">
                <a:latin typeface="Microsoft Sans Serif"/>
                <a:cs typeface="Microsoft Sans Serif"/>
              </a:rPr>
              <a:t>la </a:t>
            </a:r>
            <a:r>
              <a:rPr sz="750" spc="15" dirty="0">
                <a:latin typeface="Microsoft Sans Serif"/>
                <a:cs typeface="Microsoft Sans Serif"/>
              </a:rPr>
              <a:t>sincronización </a:t>
            </a:r>
            <a:r>
              <a:rPr sz="750" spc="35" dirty="0">
                <a:latin typeface="Microsoft Sans Serif"/>
                <a:cs typeface="Microsoft Sans Serif"/>
              </a:rPr>
              <a:t>o </a:t>
            </a:r>
            <a:r>
              <a:rPr sz="750" spc="30" dirty="0">
                <a:latin typeface="Microsoft Sans Serif"/>
                <a:cs typeface="Microsoft Sans Serif"/>
              </a:rPr>
              <a:t>justo </a:t>
            </a:r>
            <a:r>
              <a:rPr sz="750" spc="15" dirty="0">
                <a:latin typeface="Microsoft Sans Serif"/>
                <a:cs typeface="Microsoft Sans Serif"/>
              </a:rPr>
              <a:t>después </a:t>
            </a:r>
            <a:r>
              <a:rPr sz="750" spc="20" dirty="0">
                <a:latin typeface="Microsoft Sans Serif"/>
                <a:cs typeface="Microsoft Sans Serif"/>
              </a:rPr>
              <a:t> </a:t>
            </a:r>
            <a:r>
              <a:rPr sz="750" spc="25" dirty="0">
                <a:latin typeface="Microsoft Sans Serif"/>
                <a:cs typeface="Microsoft Sans Serif"/>
              </a:rPr>
              <a:t>de</a:t>
            </a:r>
            <a:r>
              <a:rPr sz="750" dirty="0">
                <a:latin typeface="Microsoft Sans Serif"/>
                <a:cs typeface="Microsoft Sans Serif"/>
              </a:rPr>
              <a:t> </a:t>
            </a:r>
            <a:r>
              <a:rPr sz="750" spc="35" dirty="0">
                <a:latin typeface="Microsoft Sans Serif"/>
                <a:cs typeface="Microsoft Sans Serif"/>
              </a:rPr>
              <a:t>retirar</a:t>
            </a:r>
            <a:r>
              <a:rPr sz="750" dirty="0">
                <a:latin typeface="Microsoft Sans Serif"/>
                <a:cs typeface="Microsoft Sans Serif"/>
              </a:rPr>
              <a:t> </a:t>
            </a:r>
            <a:r>
              <a:rPr sz="750" spc="10" dirty="0">
                <a:latin typeface="Microsoft Sans Serif"/>
                <a:cs typeface="Microsoft Sans Serif"/>
              </a:rPr>
              <a:t>la</a:t>
            </a:r>
            <a:r>
              <a:rPr sz="750" spc="5" dirty="0">
                <a:latin typeface="Microsoft Sans Serif"/>
                <a:cs typeface="Microsoft Sans Serif"/>
              </a:rPr>
              <a:t> </a:t>
            </a:r>
            <a:r>
              <a:rPr sz="750" spc="30" dirty="0">
                <a:latin typeface="Microsoft Sans Serif"/>
                <a:cs typeface="Microsoft Sans Serif"/>
              </a:rPr>
              <a:t>unidad</a:t>
            </a:r>
            <a:r>
              <a:rPr sz="750" dirty="0">
                <a:latin typeface="Microsoft Sans Serif"/>
                <a:cs typeface="Microsoft Sans Serif"/>
              </a:rPr>
              <a:t> </a:t>
            </a:r>
            <a:r>
              <a:rPr sz="750" spc="20" dirty="0">
                <a:latin typeface="Microsoft Sans Serif"/>
                <a:cs typeface="Microsoft Sans Serif"/>
              </a:rPr>
              <a:t>del</a:t>
            </a:r>
            <a:r>
              <a:rPr sz="750" spc="5" dirty="0">
                <a:latin typeface="Microsoft Sans Serif"/>
                <a:cs typeface="Microsoft Sans Serif"/>
              </a:rPr>
              <a:t> </a:t>
            </a:r>
            <a:r>
              <a:rPr sz="750" spc="15" dirty="0">
                <a:latin typeface="Microsoft Sans Serif"/>
                <a:cs typeface="Microsoft Sans Serif"/>
              </a:rPr>
              <a:t>servicio</a:t>
            </a:r>
            <a:r>
              <a:rPr sz="750" dirty="0">
                <a:latin typeface="Microsoft Sans Serif"/>
                <a:cs typeface="Microsoft Sans Serif"/>
              </a:rPr>
              <a:t> </a:t>
            </a:r>
            <a:r>
              <a:rPr sz="750" spc="25" dirty="0">
                <a:latin typeface="Microsoft Sans Serif"/>
                <a:cs typeface="Microsoft Sans Serif"/>
              </a:rPr>
              <a:t>cuando</a:t>
            </a:r>
            <a:r>
              <a:rPr sz="750" dirty="0">
                <a:latin typeface="Microsoft Sans Serif"/>
                <a:cs typeface="Microsoft Sans Serif"/>
              </a:rPr>
              <a:t> </a:t>
            </a:r>
            <a:r>
              <a:rPr sz="750" spc="10" dirty="0">
                <a:latin typeface="Microsoft Sans Serif"/>
                <a:cs typeface="Microsoft Sans Serif"/>
              </a:rPr>
              <a:t>los</a:t>
            </a:r>
            <a:r>
              <a:rPr sz="750" spc="5" dirty="0">
                <a:latin typeface="Microsoft Sans Serif"/>
                <a:cs typeface="Microsoft Sans Serif"/>
              </a:rPr>
              <a:t> </a:t>
            </a:r>
            <a:r>
              <a:rPr sz="750" spc="15" dirty="0">
                <a:latin typeface="Microsoft Sans Serif"/>
                <a:cs typeface="Microsoft Sans Serif"/>
              </a:rPr>
              <a:t>voltajes</a:t>
            </a:r>
            <a:r>
              <a:rPr sz="750" dirty="0">
                <a:latin typeface="Microsoft Sans Serif"/>
                <a:cs typeface="Microsoft Sans Serif"/>
              </a:rPr>
              <a:t> </a:t>
            </a:r>
            <a:r>
              <a:rPr sz="750" spc="20" dirty="0">
                <a:latin typeface="Microsoft Sans Serif"/>
                <a:cs typeface="Microsoft Sans Serif"/>
              </a:rPr>
              <a:t>del</a:t>
            </a:r>
            <a:r>
              <a:rPr sz="750" spc="5" dirty="0">
                <a:latin typeface="Microsoft Sans Serif"/>
                <a:cs typeface="Microsoft Sans Serif"/>
              </a:rPr>
              <a:t> </a:t>
            </a:r>
            <a:r>
              <a:rPr sz="750" spc="30" dirty="0">
                <a:latin typeface="Microsoft Sans Serif"/>
                <a:cs typeface="Microsoft Sans Serif"/>
              </a:rPr>
              <a:t>generador</a:t>
            </a:r>
            <a:r>
              <a:rPr sz="750" dirty="0">
                <a:latin typeface="Microsoft Sans Serif"/>
                <a:cs typeface="Microsoft Sans Serif"/>
              </a:rPr>
              <a:t> </a:t>
            </a:r>
            <a:r>
              <a:rPr sz="750" spc="5" dirty="0">
                <a:latin typeface="Microsoft Sans Serif"/>
                <a:cs typeface="Microsoft Sans Serif"/>
              </a:rPr>
              <a:t>y</a:t>
            </a:r>
            <a:r>
              <a:rPr sz="750" dirty="0">
                <a:latin typeface="Microsoft Sans Serif"/>
                <a:cs typeface="Microsoft Sans Serif"/>
              </a:rPr>
              <a:t> </a:t>
            </a:r>
            <a:r>
              <a:rPr sz="750" spc="20" dirty="0">
                <a:latin typeface="Microsoft Sans Serif"/>
                <a:cs typeface="Microsoft Sans Serif"/>
              </a:rPr>
              <a:t>del </a:t>
            </a:r>
            <a:r>
              <a:rPr sz="750" spc="-185" dirty="0">
                <a:latin typeface="Microsoft Sans Serif"/>
                <a:cs typeface="Microsoft Sans Serif"/>
              </a:rPr>
              <a:t> </a:t>
            </a:r>
            <a:r>
              <a:rPr sz="750" spc="15" dirty="0">
                <a:latin typeface="Microsoft Sans Serif"/>
                <a:cs typeface="Microsoft Sans Serif"/>
              </a:rPr>
              <a:t>sistema </a:t>
            </a:r>
            <a:r>
              <a:rPr sz="750" spc="20" dirty="0">
                <a:latin typeface="Microsoft Sans Serif"/>
                <a:cs typeface="Microsoft Sans Serif"/>
              </a:rPr>
              <a:t>están </a:t>
            </a:r>
            <a:r>
              <a:rPr sz="750" spc="10" dirty="0">
                <a:latin typeface="Microsoft Sans Serif"/>
                <a:cs typeface="Microsoft Sans Serif"/>
              </a:rPr>
              <a:t>desfasados</a:t>
            </a:r>
            <a:r>
              <a:rPr sz="750" spc="15" dirty="0">
                <a:latin typeface="Microsoft Sans Serif"/>
                <a:cs typeface="Microsoft Sans Serif"/>
              </a:rPr>
              <a:t> </a:t>
            </a:r>
            <a:r>
              <a:rPr sz="750" spc="10" dirty="0">
                <a:latin typeface="Microsoft Sans Serif"/>
                <a:cs typeface="Microsoft Sans Serif"/>
              </a:rPr>
              <a:t>180 </a:t>
            </a:r>
            <a:r>
              <a:rPr sz="750" spc="20" dirty="0">
                <a:latin typeface="Microsoft Sans Serif"/>
                <a:cs typeface="Microsoft Sans Serif"/>
              </a:rPr>
              <a:t>grados. </a:t>
            </a:r>
            <a:r>
              <a:rPr sz="750" spc="-15" dirty="0">
                <a:latin typeface="Microsoft Sans Serif"/>
                <a:cs typeface="Microsoft Sans Serif"/>
              </a:rPr>
              <a:t>La </a:t>
            </a:r>
            <a:r>
              <a:rPr sz="750" spc="40" dirty="0">
                <a:latin typeface="Microsoft Sans Serif"/>
                <a:cs typeface="Microsoft Sans Serif"/>
              </a:rPr>
              <a:t>magnitud </a:t>
            </a:r>
            <a:r>
              <a:rPr sz="750" spc="15" dirty="0">
                <a:latin typeface="Microsoft Sans Serif"/>
                <a:cs typeface="Microsoft Sans Serif"/>
              </a:rPr>
              <a:t>inicial </a:t>
            </a:r>
            <a:r>
              <a:rPr sz="750" spc="25" dirty="0">
                <a:latin typeface="Microsoft Sans Serif"/>
                <a:cs typeface="Microsoft Sans Serif"/>
              </a:rPr>
              <a:t>de </a:t>
            </a:r>
            <a:r>
              <a:rPr sz="750" spc="10" dirty="0">
                <a:latin typeface="Microsoft Sans Serif"/>
                <a:cs typeface="Microsoft Sans Serif"/>
              </a:rPr>
              <a:t>la </a:t>
            </a:r>
            <a:r>
              <a:rPr sz="750" spc="15" dirty="0">
                <a:latin typeface="Microsoft Sans Serif"/>
                <a:cs typeface="Microsoft Sans Serif"/>
              </a:rPr>
              <a:t> </a:t>
            </a:r>
            <a:r>
              <a:rPr sz="750" spc="30" dirty="0">
                <a:latin typeface="Microsoft Sans Serif"/>
                <a:cs typeface="Microsoft Sans Serif"/>
              </a:rPr>
              <a:t>corriente </a:t>
            </a:r>
            <a:r>
              <a:rPr sz="750" spc="5" dirty="0">
                <a:latin typeface="Microsoft Sans Serif"/>
                <a:cs typeface="Microsoft Sans Serif"/>
              </a:rPr>
              <a:t>y </a:t>
            </a:r>
            <a:r>
              <a:rPr sz="750" spc="10" dirty="0">
                <a:latin typeface="Microsoft Sans Serif"/>
                <a:cs typeface="Microsoft Sans Serif"/>
              </a:rPr>
              <a:t>el </a:t>
            </a:r>
            <a:r>
              <a:rPr sz="750" spc="20" dirty="0">
                <a:latin typeface="Microsoft Sans Serif"/>
                <a:cs typeface="Microsoft Sans Serif"/>
              </a:rPr>
              <a:t>voltaje del </a:t>
            </a:r>
            <a:r>
              <a:rPr sz="750" spc="30" dirty="0">
                <a:latin typeface="Microsoft Sans Serif"/>
                <a:cs typeface="Microsoft Sans Serif"/>
              </a:rPr>
              <a:t>estator </a:t>
            </a:r>
            <a:r>
              <a:rPr sz="750" spc="-5" dirty="0">
                <a:latin typeface="Microsoft Sans Serif"/>
                <a:cs typeface="Microsoft Sans Serif"/>
              </a:rPr>
              <a:t>se </a:t>
            </a:r>
            <a:r>
              <a:rPr sz="750" spc="25" dirty="0">
                <a:latin typeface="Microsoft Sans Serif"/>
                <a:cs typeface="Microsoft Sans Serif"/>
              </a:rPr>
              <a:t>puede </a:t>
            </a:r>
            <a:r>
              <a:rPr sz="750" spc="15" dirty="0">
                <a:latin typeface="Microsoft Sans Serif"/>
                <a:cs typeface="Microsoft Sans Serif"/>
              </a:rPr>
              <a:t>calcular </a:t>
            </a:r>
            <a:r>
              <a:rPr sz="750" spc="25" dirty="0">
                <a:latin typeface="Microsoft Sans Serif"/>
                <a:cs typeface="Microsoft Sans Serif"/>
              </a:rPr>
              <a:t>usando </a:t>
            </a:r>
            <a:r>
              <a:rPr sz="750" spc="10" dirty="0">
                <a:latin typeface="Microsoft Sans Serif"/>
                <a:cs typeface="Microsoft Sans Serif"/>
              </a:rPr>
              <a:t>el </a:t>
            </a:r>
            <a:r>
              <a:rPr sz="750" spc="25" dirty="0">
                <a:latin typeface="Microsoft Sans Serif"/>
                <a:cs typeface="Microsoft Sans Serif"/>
              </a:rPr>
              <a:t>circuito </a:t>
            </a:r>
            <a:r>
              <a:rPr sz="750" spc="30" dirty="0">
                <a:latin typeface="Microsoft Sans Serif"/>
                <a:cs typeface="Microsoft Sans Serif"/>
              </a:rPr>
              <a:t> </a:t>
            </a:r>
            <a:r>
              <a:rPr sz="750" spc="20" dirty="0">
                <a:latin typeface="Microsoft Sans Serif"/>
                <a:cs typeface="Microsoft Sans Serif"/>
              </a:rPr>
              <a:t>equivalente</a:t>
            </a:r>
            <a:r>
              <a:rPr sz="750" dirty="0">
                <a:latin typeface="Microsoft Sans Serif"/>
                <a:cs typeface="Microsoft Sans Serif"/>
              </a:rPr>
              <a:t> </a:t>
            </a:r>
            <a:r>
              <a:rPr sz="750" spc="25" dirty="0">
                <a:latin typeface="Microsoft Sans Serif"/>
                <a:cs typeface="Microsoft Sans Serif"/>
              </a:rPr>
              <a:t>de</a:t>
            </a:r>
            <a:r>
              <a:rPr sz="750" dirty="0">
                <a:latin typeface="Microsoft Sans Serif"/>
                <a:cs typeface="Microsoft Sans Serif"/>
              </a:rPr>
              <a:t> </a:t>
            </a:r>
            <a:r>
              <a:rPr sz="750" spc="30" dirty="0">
                <a:latin typeface="Microsoft Sans Serif"/>
                <a:cs typeface="Microsoft Sans Serif"/>
              </a:rPr>
              <a:t>componentes</a:t>
            </a:r>
            <a:r>
              <a:rPr sz="750" dirty="0">
                <a:latin typeface="Microsoft Sans Serif"/>
                <a:cs typeface="Microsoft Sans Serif"/>
              </a:rPr>
              <a:t> </a:t>
            </a:r>
            <a:r>
              <a:rPr sz="750" spc="20" dirty="0">
                <a:latin typeface="Microsoft Sans Serif"/>
                <a:cs typeface="Microsoft Sans Serif"/>
              </a:rPr>
              <a:t>simétricos</a:t>
            </a:r>
            <a:r>
              <a:rPr sz="750" dirty="0">
                <a:latin typeface="Microsoft Sans Serif"/>
                <a:cs typeface="Microsoft Sans Serif"/>
              </a:rPr>
              <a:t> </a:t>
            </a:r>
            <a:r>
              <a:rPr sz="750" spc="30" dirty="0">
                <a:latin typeface="Microsoft Sans Serif"/>
                <a:cs typeface="Microsoft Sans Serif"/>
              </a:rPr>
              <a:t>que</a:t>
            </a:r>
            <a:r>
              <a:rPr sz="750" dirty="0">
                <a:latin typeface="Microsoft Sans Serif"/>
                <a:cs typeface="Microsoft Sans Serif"/>
              </a:rPr>
              <a:t> </a:t>
            </a:r>
            <a:r>
              <a:rPr sz="750" spc="-5" dirty="0">
                <a:latin typeface="Microsoft Sans Serif"/>
                <a:cs typeface="Microsoft Sans Serif"/>
              </a:rPr>
              <a:t>se</a:t>
            </a:r>
            <a:r>
              <a:rPr sz="750" dirty="0">
                <a:latin typeface="Microsoft Sans Serif"/>
                <a:cs typeface="Microsoft Sans Serif"/>
              </a:rPr>
              <a:t> </a:t>
            </a:r>
            <a:r>
              <a:rPr sz="750" spc="30" dirty="0">
                <a:latin typeface="Microsoft Sans Serif"/>
                <a:cs typeface="Microsoft Sans Serif"/>
              </a:rPr>
              <a:t>muestra</a:t>
            </a:r>
            <a:r>
              <a:rPr sz="750" dirty="0">
                <a:latin typeface="Microsoft Sans Serif"/>
                <a:cs typeface="Microsoft Sans Serif"/>
              </a:rPr>
              <a:t> </a:t>
            </a:r>
            <a:r>
              <a:rPr sz="750" spc="25" dirty="0">
                <a:latin typeface="Microsoft Sans Serif"/>
                <a:cs typeface="Microsoft Sans Serif"/>
              </a:rPr>
              <a:t>en</a:t>
            </a:r>
            <a:r>
              <a:rPr sz="750" dirty="0">
                <a:latin typeface="Microsoft Sans Serif"/>
                <a:cs typeface="Microsoft Sans Serif"/>
              </a:rPr>
              <a:t> </a:t>
            </a:r>
            <a:r>
              <a:rPr sz="750" spc="10" dirty="0">
                <a:latin typeface="Microsoft Sans Serif"/>
                <a:cs typeface="Microsoft Sans Serif"/>
              </a:rPr>
              <a:t>el</a:t>
            </a:r>
            <a:r>
              <a:rPr sz="750" spc="5" dirty="0">
                <a:latin typeface="Microsoft Sans Serif"/>
                <a:cs typeface="Microsoft Sans Serif"/>
              </a:rPr>
              <a:t> </a:t>
            </a:r>
            <a:r>
              <a:rPr sz="750" spc="15" dirty="0">
                <a:latin typeface="Microsoft Sans Serif"/>
                <a:cs typeface="Microsoft Sans Serif"/>
              </a:rPr>
              <a:t>Apéndice </a:t>
            </a:r>
            <a:r>
              <a:rPr sz="750" spc="-185" dirty="0">
                <a:latin typeface="Microsoft Sans Serif"/>
                <a:cs typeface="Microsoft Sans Serif"/>
              </a:rPr>
              <a:t> </a:t>
            </a:r>
            <a:r>
              <a:rPr sz="750" spc="45" dirty="0">
                <a:latin typeface="Microsoft Sans Serif"/>
                <a:cs typeface="Microsoft Sans Serif"/>
              </a:rPr>
              <a:t>II </a:t>
            </a:r>
            <a:r>
              <a:rPr sz="750" spc="25" dirty="0">
                <a:latin typeface="Microsoft Sans Serif"/>
                <a:cs typeface="Microsoft Sans Serif"/>
              </a:rPr>
              <a:t>para </a:t>
            </a:r>
            <a:r>
              <a:rPr sz="750" spc="45" dirty="0">
                <a:latin typeface="Microsoft Sans Serif"/>
                <a:cs typeface="Microsoft Sans Serif"/>
              </a:rPr>
              <a:t>un </a:t>
            </a:r>
            <a:r>
              <a:rPr sz="750" spc="30" dirty="0">
                <a:latin typeface="Microsoft Sans Serif"/>
                <a:cs typeface="Microsoft Sans Serif"/>
              </a:rPr>
              <a:t>generador que </a:t>
            </a:r>
            <a:r>
              <a:rPr sz="750" spc="-5" dirty="0">
                <a:latin typeface="Microsoft Sans Serif"/>
                <a:cs typeface="Microsoft Sans Serif"/>
              </a:rPr>
              <a:t>se </a:t>
            </a:r>
            <a:r>
              <a:rPr sz="750" spc="20" dirty="0">
                <a:latin typeface="Microsoft Sans Serif"/>
                <a:cs typeface="Microsoft Sans Serif"/>
              </a:rPr>
              <a:t>energiza </a:t>
            </a:r>
            <a:r>
              <a:rPr sz="750" spc="15" dirty="0">
                <a:latin typeface="Microsoft Sans Serif"/>
                <a:cs typeface="Microsoft Sans Serif"/>
              </a:rPr>
              <a:t>desde </a:t>
            </a:r>
            <a:r>
              <a:rPr sz="750" spc="30" dirty="0">
                <a:latin typeface="Microsoft Sans Serif"/>
                <a:cs typeface="Microsoft Sans Serif"/>
              </a:rPr>
              <a:t>una </a:t>
            </a:r>
            <a:r>
              <a:rPr sz="750" spc="10" dirty="0">
                <a:latin typeface="Microsoft Sans Serif"/>
                <a:cs typeface="Microsoft Sans Serif"/>
              </a:rPr>
              <a:t>fase </a:t>
            </a:r>
            <a:r>
              <a:rPr sz="750" spc="5" dirty="0">
                <a:latin typeface="Microsoft Sans Serif"/>
                <a:cs typeface="Microsoft Sans Serif"/>
              </a:rPr>
              <a:t>y </a:t>
            </a:r>
            <a:r>
              <a:rPr sz="750" spc="-5" dirty="0">
                <a:latin typeface="Microsoft Sans Serif"/>
                <a:cs typeface="Microsoft Sans Serif"/>
              </a:rPr>
              <a:t>se </a:t>
            </a:r>
            <a:r>
              <a:rPr sz="750" spc="15" dirty="0">
                <a:latin typeface="Microsoft Sans Serif"/>
                <a:cs typeface="Microsoft Sans Serif"/>
              </a:rPr>
              <a:t>conecta </a:t>
            </a:r>
            <a:r>
              <a:rPr sz="750" spc="10" dirty="0">
                <a:latin typeface="Microsoft Sans Serif"/>
                <a:cs typeface="Microsoft Sans Serif"/>
              </a:rPr>
              <a:t>al </a:t>
            </a:r>
            <a:r>
              <a:rPr sz="750" spc="15" dirty="0">
                <a:latin typeface="Microsoft Sans Serif"/>
                <a:cs typeface="Microsoft Sans Serif"/>
              </a:rPr>
              <a:t> sistema </a:t>
            </a:r>
            <a:r>
              <a:rPr sz="750" spc="25" dirty="0">
                <a:latin typeface="Microsoft Sans Serif"/>
                <a:cs typeface="Microsoft Sans Serif"/>
              </a:rPr>
              <a:t>de energía </a:t>
            </a:r>
            <a:r>
              <a:rPr sz="750" dirty="0">
                <a:latin typeface="Microsoft Sans Serif"/>
                <a:cs typeface="Microsoft Sans Serif"/>
              </a:rPr>
              <a:t>a </a:t>
            </a:r>
            <a:r>
              <a:rPr sz="750" spc="20" dirty="0">
                <a:latin typeface="Microsoft Sans Serif"/>
                <a:cs typeface="Microsoft Sans Serif"/>
              </a:rPr>
              <a:t>través </a:t>
            </a:r>
            <a:r>
              <a:rPr sz="750" spc="25" dirty="0">
                <a:latin typeface="Microsoft Sans Serif"/>
                <a:cs typeface="Microsoft Sans Serif"/>
              </a:rPr>
              <a:t>de </a:t>
            </a:r>
            <a:r>
              <a:rPr sz="750" spc="45" dirty="0">
                <a:latin typeface="Microsoft Sans Serif"/>
                <a:cs typeface="Microsoft Sans Serif"/>
              </a:rPr>
              <a:t>un </a:t>
            </a:r>
            <a:r>
              <a:rPr sz="750" spc="40" dirty="0">
                <a:latin typeface="Microsoft Sans Serif"/>
                <a:cs typeface="Microsoft Sans Serif"/>
              </a:rPr>
              <a:t>transformador </a:t>
            </a:r>
            <a:r>
              <a:rPr sz="750" spc="20" dirty="0">
                <a:latin typeface="Microsoft Sans Serif"/>
                <a:cs typeface="Microsoft Sans Serif"/>
              </a:rPr>
              <a:t>elevador con </a:t>
            </a:r>
            <a:r>
              <a:rPr sz="750" spc="25" dirty="0">
                <a:latin typeface="Microsoft Sans Serif"/>
                <a:cs typeface="Microsoft Sans Serif"/>
              </a:rPr>
              <a:t> conexión</a:t>
            </a:r>
            <a:r>
              <a:rPr sz="750" spc="-10" dirty="0">
                <a:latin typeface="Microsoft Sans Serif"/>
                <a:cs typeface="Microsoft Sans Serif"/>
              </a:rPr>
              <a:t> </a:t>
            </a:r>
            <a:r>
              <a:rPr sz="750" dirty="0">
                <a:latin typeface="Microsoft Sans Serif"/>
                <a:cs typeface="Microsoft Sans Serif"/>
              </a:rPr>
              <a:t>a</a:t>
            </a:r>
            <a:r>
              <a:rPr sz="750" spc="-5" dirty="0">
                <a:latin typeface="Microsoft Sans Serif"/>
                <a:cs typeface="Microsoft Sans Serif"/>
              </a:rPr>
              <a:t> </a:t>
            </a:r>
            <a:r>
              <a:rPr sz="750" spc="35" dirty="0">
                <a:latin typeface="Microsoft Sans Serif"/>
                <a:cs typeface="Microsoft Sans Serif"/>
              </a:rPr>
              <a:t>tierra</a:t>
            </a:r>
            <a:r>
              <a:rPr sz="750" spc="-5" dirty="0">
                <a:latin typeface="Microsoft Sans Serif"/>
                <a:cs typeface="Microsoft Sans Serif"/>
              </a:rPr>
              <a:t> </a:t>
            </a:r>
            <a:r>
              <a:rPr sz="750" spc="25" dirty="0">
                <a:latin typeface="Microsoft Sans Serif"/>
                <a:cs typeface="Microsoft Sans Serif"/>
              </a:rPr>
              <a:t>en</a:t>
            </a:r>
            <a:r>
              <a:rPr sz="750" spc="-5" dirty="0">
                <a:latin typeface="Microsoft Sans Serif"/>
                <a:cs typeface="Microsoft Sans Serif"/>
              </a:rPr>
              <a:t> </a:t>
            </a:r>
            <a:r>
              <a:rPr sz="750" spc="20" dirty="0">
                <a:latin typeface="Microsoft Sans Serif"/>
                <a:cs typeface="Microsoft Sans Serif"/>
              </a:rPr>
              <a:t>estrella</a:t>
            </a:r>
            <a:r>
              <a:rPr sz="750" spc="-5" dirty="0">
                <a:latin typeface="Microsoft Sans Serif"/>
                <a:cs typeface="Microsoft Sans Serif"/>
              </a:rPr>
              <a:t> </a:t>
            </a:r>
            <a:r>
              <a:rPr sz="750" spc="20" dirty="0">
                <a:latin typeface="Microsoft Sans Serif"/>
                <a:cs typeface="Microsoft Sans Serif"/>
              </a:rPr>
              <a:t>delta.</a:t>
            </a:r>
            <a:endParaRPr sz="750">
              <a:latin typeface="Microsoft Sans Serif"/>
              <a:cs typeface="Microsoft Sans Serif"/>
            </a:endParaRPr>
          </a:p>
        </p:txBody>
      </p:sp>
      <p:sp>
        <p:nvSpPr>
          <p:cNvPr id="72" name="object 72"/>
          <p:cNvSpPr txBox="1"/>
          <p:nvPr/>
        </p:nvSpPr>
        <p:spPr>
          <a:xfrm>
            <a:off x="1415189" y="3306527"/>
            <a:ext cx="4865876" cy="105157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sz="600" spc="-5" dirty="0">
                <a:latin typeface="Microsoft Sans Serif"/>
                <a:cs typeface="Microsoft Sans Serif"/>
              </a:rPr>
              <a:t>Fig. </a:t>
            </a:r>
            <a:r>
              <a:rPr sz="600" dirty="0">
                <a:latin typeface="Microsoft Sans Serif"/>
                <a:cs typeface="Microsoft Sans Serif"/>
              </a:rPr>
              <a:t>2.</a:t>
            </a:r>
            <a:r>
              <a:rPr sz="600" spc="-5" dirty="0">
                <a:latin typeface="Microsoft Sans Serif"/>
                <a:cs typeface="Microsoft Sans Serif"/>
              </a:rPr>
              <a:t> </a:t>
            </a:r>
            <a:r>
              <a:rPr sz="600" spc="5" dirty="0">
                <a:latin typeface="Microsoft Sans Serif"/>
                <a:cs typeface="Microsoft Sans Serif"/>
              </a:rPr>
              <a:t>Estación</a:t>
            </a:r>
            <a:r>
              <a:rPr sz="600" spc="-5" dirty="0">
                <a:latin typeface="Microsoft Sans Serif"/>
                <a:cs typeface="Microsoft Sans Serif"/>
              </a:rPr>
              <a:t> </a:t>
            </a:r>
            <a:r>
              <a:rPr sz="600" spc="15" dirty="0">
                <a:latin typeface="Microsoft Sans Serif"/>
                <a:cs typeface="Microsoft Sans Serif"/>
              </a:rPr>
              <a:t>con</a:t>
            </a:r>
            <a:r>
              <a:rPr sz="600" spc="-5" dirty="0">
                <a:latin typeface="Microsoft Sans Serif"/>
                <a:cs typeface="Microsoft Sans Serif"/>
              </a:rPr>
              <a:t> </a:t>
            </a:r>
            <a:r>
              <a:rPr sz="600" spc="25" dirty="0">
                <a:latin typeface="Microsoft Sans Serif"/>
                <a:cs typeface="Microsoft Sans Serif"/>
              </a:rPr>
              <a:t>disyuntor</a:t>
            </a:r>
            <a:r>
              <a:rPr sz="600" spc="-5" dirty="0">
                <a:latin typeface="Microsoft Sans Serif"/>
                <a:cs typeface="Microsoft Sans Serif"/>
              </a:rPr>
              <a:t> </a:t>
            </a:r>
            <a:r>
              <a:rPr sz="600" spc="20" dirty="0">
                <a:latin typeface="Microsoft Sans Serif"/>
                <a:cs typeface="Microsoft Sans Serif"/>
              </a:rPr>
              <a:t>de</a:t>
            </a:r>
            <a:r>
              <a:rPr sz="600" spc="-5" dirty="0">
                <a:latin typeface="Microsoft Sans Serif"/>
                <a:cs typeface="Microsoft Sans Serif"/>
              </a:rPr>
              <a:t> </a:t>
            </a:r>
            <a:r>
              <a:rPr sz="600" spc="25" dirty="0">
                <a:latin typeface="Microsoft Sans Serif"/>
                <a:cs typeface="Microsoft Sans Serif"/>
              </a:rPr>
              <a:t>generador</a:t>
            </a:r>
            <a:r>
              <a:rPr sz="600" spc="-5" dirty="0">
                <a:latin typeface="Microsoft Sans Serif"/>
                <a:cs typeface="Microsoft Sans Serif"/>
              </a:rPr>
              <a:t> </a:t>
            </a:r>
            <a:r>
              <a:rPr sz="600" spc="20" dirty="0">
                <a:latin typeface="Microsoft Sans Serif"/>
                <a:cs typeface="Microsoft Sans Serif"/>
              </a:rPr>
              <a:t>de</a:t>
            </a:r>
            <a:r>
              <a:rPr sz="600" spc="-5" dirty="0">
                <a:latin typeface="Microsoft Sans Serif"/>
                <a:cs typeface="Microsoft Sans Serif"/>
              </a:rPr>
              <a:t> </a:t>
            </a:r>
            <a:r>
              <a:rPr sz="600" spc="20" dirty="0">
                <a:latin typeface="Microsoft Sans Serif"/>
                <a:cs typeface="Microsoft Sans Serif"/>
              </a:rPr>
              <a:t>bajo</a:t>
            </a:r>
            <a:r>
              <a:rPr sz="600" spc="-5" dirty="0">
                <a:latin typeface="Microsoft Sans Serif"/>
                <a:cs typeface="Microsoft Sans Serif"/>
              </a:rPr>
              <a:t> </a:t>
            </a:r>
            <a:r>
              <a:rPr sz="600" spc="15" dirty="0">
                <a:latin typeface="Microsoft Sans Serif"/>
                <a:cs typeface="Microsoft Sans Serif"/>
              </a:rPr>
              <a:t>voltaje</a:t>
            </a:r>
            <a:endParaRPr sz="600">
              <a:latin typeface="Microsoft Sans Serif"/>
              <a:cs typeface="Microsoft Sans Serif"/>
            </a:endParaRPr>
          </a:p>
        </p:txBody>
      </p:sp>
      <p:sp>
        <p:nvSpPr>
          <p:cNvPr id="73" name="object 73"/>
          <p:cNvSpPr txBox="1"/>
          <p:nvPr/>
        </p:nvSpPr>
        <p:spPr>
          <a:xfrm>
            <a:off x="1415216" y="3462781"/>
            <a:ext cx="7394496" cy="474874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 marR="5080" indent="154940">
              <a:lnSpc>
                <a:spcPct val="143100"/>
              </a:lnSpc>
              <a:spcBef>
                <a:spcPts val="100"/>
              </a:spcBef>
            </a:pPr>
            <a:r>
              <a:rPr sz="700" spc="15" dirty="0">
                <a:latin typeface="Microsoft Sans Serif"/>
                <a:cs typeface="Microsoft Sans Serif"/>
              </a:rPr>
              <a:t>Cuando </a:t>
            </a:r>
            <a:r>
              <a:rPr sz="700" spc="10" dirty="0">
                <a:latin typeface="Microsoft Sans Serif"/>
                <a:cs typeface="Microsoft Sans Serif"/>
              </a:rPr>
              <a:t>el </a:t>
            </a:r>
            <a:r>
              <a:rPr sz="700" spc="30" dirty="0">
                <a:latin typeface="Microsoft Sans Serif"/>
                <a:cs typeface="Microsoft Sans Serif"/>
              </a:rPr>
              <a:t>generador </a:t>
            </a:r>
            <a:r>
              <a:rPr sz="700" spc="10" dirty="0">
                <a:latin typeface="Microsoft Sans Serif"/>
                <a:cs typeface="Microsoft Sans Serif"/>
              </a:rPr>
              <a:t>está </a:t>
            </a:r>
            <a:r>
              <a:rPr sz="700" spc="30" dirty="0">
                <a:latin typeface="Microsoft Sans Serif"/>
                <a:cs typeface="Microsoft Sans Serif"/>
              </a:rPr>
              <a:t>fuera </a:t>
            </a:r>
            <a:r>
              <a:rPr sz="700" spc="20" dirty="0">
                <a:latin typeface="Microsoft Sans Serif"/>
                <a:cs typeface="Microsoft Sans Serif"/>
              </a:rPr>
              <a:t>de </a:t>
            </a:r>
            <a:r>
              <a:rPr sz="700" spc="10" dirty="0">
                <a:latin typeface="Microsoft Sans Serif"/>
                <a:cs typeface="Microsoft Sans Serif"/>
              </a:rPr>
              <a:t>línea, el </a:t>
            </a:r>
            <a:r>
              <a:rPr sz="700" spc="30" dirty="0">
                <a:latin typeface="Microsoft Sans Serif"/>
                <a:cs typeface="Microsoft Sans Serif"/>
              </a:rPr>
              <a:t>disyuntor </a:t>
            </a:r>
            <a:r>
              <a:rPr sz="700" spc="-80" dirty="0">
                <a:latin typeface="Microsoft Sans Serif"/>
                <a:cs typeface="Microsoft Sans Serif"/>
              </a:rPr>
              <a:t>E </a:t>
            </a:r>
            <a:r>
              <a:rPr sz="700" spc="-5" dirty="0">
                <a:latin typeface="Microsoft Sans Serif"/>
                <a:cs typeface="Microsoft Sans Serif"/>
              </a:rPr>
              <a:t>se </a:t>
            </a:r>
            <a:r>
              <a:rPr sz="700" spc="25" dirty="0">
                <a:latin typeface="Microsoft Sans Serif"/>
                <a:cs typeface="Microsoft Sans Serif"/>
              </a:rPr>
              <a:t>abre para </a:t>
            </a:r>
            <a:r>
              <a:rPr sz="700" spc="30" dirty="0">
                <a:latin typeface="Microsoft Sans Serif"/>
                <a:cs typeface="Microsoft Sans Serif"/>
              </a:rPr>
              <a:t> proporcionar </a:t>
            </a:r>
            <a:r>
              <a:rPr sz="700" spc="20" dirty="0">
                <a:latin typeface="Microsoft Sans Serif"/>
                <a:cs typeface="Microsoft Sans Serif"/>
              </a:rPr>
              <a:t>aislamiento del </a:t>
            </a:r>
            <a:r>
              <a:rPr sz="700" spc="15" dirty="0">
                <a:latin typeface="Microsoft Sans Serif"/>
                <a:cs typeface="Microsoft Sans Serif"/>
              </a:rPr>
              <a:t>sistema. </a:t>
            </a:r>
            <a:r>
              <a:rPr sz="700" dirty="0">
                <a:latin typeface="Microsoft Sans Serif"/>
                <a:cs typeface="Microsoft Sans Serif"/>
              </a:rPr>
              <a:t>Esto </a:t>
            </a:r>
            <a:r>
              <a:rPr sz="700" spc="35" dirty="0">
                <a:latin typeface="Microsoft Sans Serif"/>
                <a:cs typeface="Microsoft Sans Serif"/>
              </a:rPr>
              <a:t>permite </a:t>
            </a:r>
            <a:r>
              <a:rPr sz="700" spc="30" dirty="0">
                <a:latin typeface="Microsoft Sans Serif"/>
                <a:cs typeface="Microsoft Sans Serif"/>
              </a:rPr>
              <a:t>que </a:t>
            </a:r>
            <a:r>
              <a:rPr sz="700" spc="10" dirty="0">
                <a:latin typeface="Microsoft Sans Serif"/>
                <a:cs typeface="Microsoft Sans Serif"/>
              </a:rPr>
              <a:t>el </a:t>
            </a:r>
            <a:r>
              <a:rPr sz="700" spc="35" dirty="0">
                <a:latin typeface="Microsoft Sans Serif"/>
                <a:cs typeface="Microsoft Sans Serif"/>
              </a:rPr>
              <a:t>transformador </a:t>
            </a:r>
            <a:r>
              <a:rPr sz="700" spc="40" dirty="0">
                <a:latin typeface="Microsoft Sans Serif"/>
                <a:cs typeface="Microsoft Sans Serif"/>
              </a:rPr>
              <a:t> </a:t>
            </a:r>
            <a:r>
              <a:rPr sz="700" spc="20" dirty="0">
                <a:latin typeface="Microsoft Sans Serif"/>
                <a:cs typeface="Microsoft Sans Serif"/>
              </a:rPr>
              <a:t>auxiliar de </a:t>
            </a:r>
            <a:r>
              <a:rPr sz="700" spc="10" dirty="0">
                <a:latin typeface="Microsoft Sans Serif"/>
                <a:cs typeface="Microsoft Sans Serif"/>
              </a:rPr>
              <a:t>la </a:t>
            </a:r>
            <a:r>
              <a:rPr sz="700" spc="30" dirty="0">
                <a:latin typeface="Microsoft Sans Serif"/>
                <a:cs typeface="Microsoft Sans Serif"/>
              </a:rPr>
              <a:t>unidad </a:t>
            </a:r>
            <a:r>
              <a:rPr sz="700" spc="15" dirty="0">
                <a:latin typeface="Microsoft Sans Serif"/>
                <a:cs typeface="Microsoft Sans Serif"/>
              </a:rPr>
              <a:t>permanezca </a:t>
            </a:r>
            <a:r>
              <a:rPr sz="700" spc="20" dirty="0">
                <a:latin typeface="Microsoft Sans Serif"/>
                <a:cs typeface="Microsoft Sans Serif"/>
              </a:rPr>
              <a:t>energizado, </a:t>
            </a:r>
            <a:r>
              <a:rPr sz="700" spc="35" dirty="0">
                <a:latin typeface="Microsoft Sans Serif"/>
                <a:cs typeface="Microsoft Sans Serif"/>
              </a:rPr>
              <a:t>transportando </a:t>
            </a:r>
            <a:r>
              <a:rPr sz="700" spc="15" dirty="0">
                <a:latin typeface="Microsoft Sans Serif"/>
                <a:cs typeface="Microsoft Sans Serif"/>
              </a:rPr>
              <a:t>carga </a:t>
            </a:r>
            <a:r>
              <a:rPr sz="700" spc="25" dirty="0">
                <a:latin typeface="Microsoft Sans Serif"/>
                <a:cs typeface="Microsoft Sans Serif"/>
              </a:rPr>
              <a:t>cuando </a:t>
            </a:r>
            <a:r>
              <a:rPr sz="700" spc="30" dirty="0">
                <a:latin typeface="Microsoft Sans Serif"/>
                <a:cs typeface="Microsoft Sans Serif"/>
              </a:rPr>
              <a:t> </a:t>
            </a:r>
            <a:r>
              <a:rPr sz="700" spc="10" dirty="0">
                <a:latin typeface="Microsoft Sans Serif"/>
                <a:cs typeface="Microsoft Sans Serif"/>
              </a:rPr>
              <a:t>el </a:t>
            </a:r>
            <a:r>
              <a:rPr sz="700" spc="30" dirty="0">
                <a:latin typeface="Microsoft Sans Serif"/>
                <a:cs typeface="Microsoft Sans Serif"/>
              </a:rPr>
              <a:t>generador </a:t>
            </a:r>
            <a:r>
              <a:rPr sz="700" spc="10" dirty="0">
                <a:latin typeface="Microsoft Sans Serif"/>
                <a:cs typeface="Microsoft Sans Serif"/>
              </a:rPr>
              <a:t>está </a:t>
            </a:r>
            <a:r>
              <a:rPr sz="700" spc="30" dirty="0">
                <a:latin typeface="Microsoft Sans Serif"/>
                <a:cs typeface="Microsoft Sans Serif"/>
              </a:rPr>
              <a:t>fuera </a:t>
            </a:r>
            <a:r>
              <a:rPr sz="700" spc="20" dirty="0">
                <a:latin typeface="Microsoft Sans Serif"/>
                <a:cs typeface="Microsoft Sans Serif"/>
              </a:rPr>
              <a:t>de </a:t>
            </a:r>
            <a:r>
              <a:rPr sz="700" spc="10" dirty="0">
                <a:latin typeface="Microsoft Sans Serif"/>
                <a:cs typeface="Microsoft Sans Serif"/>
              </a:rPr>
              <a:t>servicio </a:t>
            </a:r>
            <a:r>
              <a:rPr sz="700" spc="5" dirty="0">
                <a:latin typeface="Microsoft Sans Serif"/>
                <a:cs typeface="Microsoft Sans Serif"/>
              </a:rPr>
              <a:t>y </a:t>
            </a:r>
            <a:r>
              <a:rPr sz="700" spc="30" dirty="0">
                <a:latin typeface="Microsoft Sans Serif"/>
                <a:cs typeface="Microsoft Sans Serif"/>
              </a:rPr>
              <a:t>proporciona </a:t>
            </a:r>
            <a:r>
              <a:rPr sz="700" spc="25" dirty="0">
                <a:latin typeface="Microsoft Sans Serif"/>
                <a:cs typeface="Microsoft Sans Serif"/>
              </a:rPr>
              <a:t>energía </a:t>
            </a:r>
            <a:r>
              <a:rPr sz="700" spc="20" dirty="0">
                <a:latin typeface="Microsoft Sans Serif"/>
                <a:cs typeface="Microsoft Sans Serif"/>
              </a:rPr>
              <a:t>de </a:t>
            </a:r>
            <a:r>
              <a:rPr sz="700" spc="30" dirty="0">
                <a:latin typeface="Microsoft Sans Serif"/>
                <a:cs typeface="Microsoft Sans Serif"/>
              </a:rPr>
              <a:t>arranque </a:t>
            </a:r>
            <a:r>
              <a:rPr sz="700" spc="35" dirty="0">
                <a:latin typeface="Microsoft Sans Serif"/>
                <a:cs typeface="Microsoft Sans Serif"/>
              </a:rPr>
              <a:t> </a:t>
            </a:r>
            <a:r>
              <a:rPr sz="700" spc="25" dirty="0">
                <a:latin typeface="Microsoft Sans Serif"/>
                <a:cs typeface="Microsoft Sans Serif"/>
              </a:rPr>
              <a:t>cuando </a:t>
            </a:r>
            <a:r>
              <a:rPr sz="700" spc="10" dirty="0">
                <a:latin typeface="Microsoft Sans Serif"/>
                <a:cs typeface="Microsoft Sans Serif"/>
              </a:rPr>
              <a:t>el </a:t>
            </a:r>
            <a:r>
              <a:rPr sz="700" spc="30" dirty="0">
                <a:latin typeface="Microsoft Sans Serif"/>
                <a:cs typeface="Microsoft Sans Serif"/>
              </a:rPr>
              <a:t>generador </a:t>
            </a:r>
            <a:r>
              <a:rPr sz="700" spc="-5" dirty="0">
                <a:latin typeface="Microsoft Sans Serif"/>
                <a:cs typeface="Microsoft Sans Serif"/>
              </a:rPr>
              <a:t>se </a:t>
            </a:r>
            <a:r>
              <a:rPr sz="700" spc="30" dirty="0">
                <a:latin typeface="Microsoft Sans Serif"/>
                <a:cs typeface="Microsoft Sans Serif"/>
              </a:rPr>
              <a:t>pone </a:t>
            </a:r>
            <a:r>
              <a:rPr sz="700" spc="20" dirty="0">
                <a:latin typeface="Microsoft Sans Serif"/>
                <a:cs typeface="Microsoft Sans Serif"/>
              </a:rPr>
              <a:t>en </a:t>
            </a:r>
            <a:r>
              <a:rPr sz="700" spc="10" dirty="0">
                <a:latin typeface="Microsoft Sans Serif"/>
                <a:cs typeface="Microsoft Sans Serif"/>
              </a:rPr>
              <a:t>línea. </a:t>
            </a:r>
            <a:r>
              <a:rPr sz="700" spc="-40" dirty="0">
                <a:latin typeface="Microsoft Sans Serif"/>
                <a:cs typeface="Microsoft Sans Serif"/>
              </a:rPr>
              <a:t>Se </a:t>
            </a:r>
            <a:r>
              <a:rPr sz="700" spc="30" dirty="0">
                <a:latin typeface="Microsoft Sans Serif"/>
                <a:cs typeface="Microsoft Sans Serif"/>
              </a:rPr>
              <a:t>han </a:t>
            </a:r>
            <a:r>
              <a:rPr sz="700" spc="35" dirty="0">
                <a:latin typeface="Microsoft Sans Serif"/>
                <a:cs typeface="Microsoft Sans Serif"/>
              </a:rPr>
              <a:t>informado </a:t>
            </a:r>
            <a:r>
              <a:rPr sz="700" spc="15" dirty="0">
                <a:latin typeface="Microsoft Sans Serif"/>
                <a:cs typeface="Microsoft Sans Serif"/>
              </a:rPr>
              <a:t>cierres </a:t>
            </a:r>
            <a:r>
              <a:rPr sz="700" spc="20" dirty="0">
                <a:latin typeface="Microsoft Sans Serif"/>
                <a:cs typeface="Microsoft Sans Serif"/>
              </a:rPr>
              <a:t> </a:t>
            </a:r>
            <a:r>
              <a:rPr sz="700" spc="10" dirty="0">
                <a:latin typeface="Microsoft Sans Serif"/>
                <a:cs typeface="Microsoft Sans Serif"/>
              </a:rPr>
              <a:t>accidentales</a:t>
            </a:r>
            <a:r>
              <a:rPr sz="700" spc="5" dirty="0">
                <a:latin typeface="Microsoft Sans Serif"/>
                <a:cs typeface="Microsoft Sans Serif"/>
              </a:rPr>
              <a:t> </a:t>
            </a:r>
            <a:r>
              <a:rPr sz="700" spc="20" dirty="0">
                <a:latin typeface="Microsoft Sans Serif"/>
                <a:cs typeface="Microsoft Sans Serif"/>
              </a:rPr>
              <a:t>del</a:t>
            </a:r>
            <a:r>
              <a:rPr sz="700" spc="5" dirty="0">
                <a:latin typeface="Microsoft Sans Serif"/>
                <a:cs typeface="Microsoft Sans Serif"/>
              </a:rPr>
              <a:t> </a:t>
            </a:r>
            <a:r>
              <a:rPr sz="700" spc="40" dirty="0">
                <a:latin typeface="Microsoft Sans Serif"/>
                <a:cs typeface="Microsoft Sans Serif"/>
              </a:rPr>
              <a:t>interruptor</a:t>
            </a:r>
            <a:r>
              <a:rPr sz="700" spc="5" dirty="0">
                <a:latin typeface="Microsoft Sans Serif"/>
                <a:cs typeface="Microsoft Sans Serif"/>
              </a:rPr>
              <a:t> </a:t>
            </a:r>
            <a:r>
              <a:rPr sz="700" spc="-80" dirty="0">
                <a:latin typeface="Microsoft Sans Serif"/>
                <a:cs typeface="Microsoft Sans Serif"/>
              </a:rPr>
              <a:t>E</a:t>
            </a:r>
            <a:r>
              <a:rPr sz="700" spc="5" dirty="0">
                <a:latin typeface="Microsoft Sans Serif"/>
                <a:cs typeface="Microsoft Sans Serif"/>
              </a:rPr>
              <a:t> y </a:t>
            </a:r>
            <a:r>
              <a:rPr sz="700" spc="10" dirty="0">
                <a:latin typeface="Microsoft Sans Serif"/>
                <a:cs typeface="Microsoft Sans Serif"/>
              </a:rPr>
              <a:t>descargas</a:t>
            </a:r>
            <a:r>
              <a:rPr sz="700" spc="5" dirty="0">
                <a:latin typeface="Microsoft Sans Serif"/>
                <a:cs typeface="Microsoft Sans Serif"/>
              </a:rPr>
              <a:t> </a:t>
            </a:r>
            <a:r>
              <a:rPr sz="700" spc="20" dirty="0">
                <a:latin typeface="Microsoft Sans Serif"/>
                <a:cs typeface="Microsoft Sans Serif"/>
              </a:rPr>
              <a:t>disruptivas</a:t>
            </a:r>
            <a:r>
              <a:rPr sz="700" spc="5" dirty="0">
                <a:latin typeface="Microsoft Sans Serif"/>
                <a:cs typeface="Microsoft Sans Serif"/>
              </a:rPr>
              <a:t> </a:t>
            </a:r>
            <a:r>
              <a:rPr sz="700" spc="20" dirty="0">
                <a:latin typeface="Microsoft Sans Serif"/>
                <a:cs typeface="Microsoft Sans Serif"/>
              </a:rPr>
              <a:t>del</a:t>
            </a:r>
            <a:r>
              <a:rPr sz="700" spc="5" dirty="0">
                <a:latin typeface="Microsoft Sans Serif"/>
                <a:cs typeface="Microsoft Sans Serif"/>
              </a:rPr>
              <a:t> </a:t>
            </a:r>
            <a:r>
              <a:rPr sz="700" spc="40" dirty="0">
                <a:latin typeface="Microsoft Sans Serif"/>
                <a:cs typeface="Microsoft Sans Serif"/>
              </a:rPr>
              <a:t>interruptor</a:t>
            </a:r>
            <a:r>
              <a:rPr sz="700" spc="5" dirty="0">
                <a:latin typeface="Microsoft Sans Serif"/>
                <a:cs typeface="Microsoft Sans Serif"/>
              </a:rPr>
              <a:t> </a:t>
            </a:r>
            <a:r>
              <a:rPr sz="700" spc="30" dirty="0">
                <a:latin typeface="Microsoft Sans Serif"/>
                <a:cs typeface="Microsoft Sans Serif"/>
              </a:rPr>
              <a:t>abierto </a:t>
            </a:r>
            <a:r>
              <a:rPr sz="700" spc="-170" dirty="0">
                <a:latin typeface="Microsoft Sans Serif"/>
                <a:cs typeface="Microsoft Sans Serif"/>
              </a:rPr>
              <a:t> </a:t>
            </a:r>
            <a:r>
              <a:rPr sz="700" spc="30" dirty="0">
                <a:latin typeface="Microsoft Sans Serif"/>
                <a:cs typeface="Microsoft Sans Serif"/>
              </a:rPr>
              <a:t>como</a:t>
            </a:r>
            <a:r>
              <a:rPr sz="700" spc="-5" dirty="0">
                <a:latin typeface="Microsoft Sans Serif"/>
                <a:cs typeface="Microsoft Sans Serif"/>
              </a:rPr>
              <a:t> </a:t>
            </a:r>
            <a:r>
              <a:rPr sz="700" spc="25" dirty="0">
                <a:latin typeface="Microsoft Sans Serif"/>
                <a:cs typeface="Microsoft Sans Serif"/>
              </a:rPr>
              <a:t>resultado</a:t>
            </a:r>
            <a:r>
              <a:rPr sz="700" spc="-5" dirty="0">
                <a:latin typeface="Microsoft Sans Serif"/>
                <a:cs typeface="Microsoft Sans Serif"/>
              </a:rPr>
              <a:t> </a:t>
            </a:r>
            <a:r>
              <a:rPr sz="700" spc="20" dirty="0">
                <a:latin typeface="Microsoft Sans Serif"/>
                <a:cs typeface="Microsoft Sans Serif"/>
              </a:rPr>
              <a:t>de</a:t>
            </a:r>
            <a:r>
              <a:rPr sz="700" spc="-5" dirty="0">
                <a:latin typeface="Microsoft Sans Serif"/>
                <a:cs typeface="Microsoft Sans Serif"/>
              </a:rPr>
              <a:t> </a:t>
            </a:r>
            <a:r>
              <a:rPr sz="700" spc="10" dirty="0">
                <a:latin typeface="Microsoft Sans Serif"/>
                <a:cs typeface="Microsoft Sans Serif"/>
              </a:rPr>
              <a:t>la</a:t>
            </a:r>
            <a:r>
              <a:rPr sz="700" spc="-5" dirty="0">
                <a:latin typeface="Microsoft Sans Serif"/>
                <a:cs typeface="Microsoft Sans Serif"/>
              </a:rPr>
              <a:t> </a:t>
            </a:r>
            <a:r>
              <a:rPr sz="700" spc="25" dirty="0">
                <a:latin typeface="Microsoft Sans Serif"/>
                <a:cs typeface="Microsoft Sans Serif"/>
              </a:rPr>
              <a:t>pérdida</a:t>
            </a:r>
            <a:r>
              <a:rPr sz="700" spc="-5" dirty="0">
                <a:latin typeface="Microsoft Sans Serif"/>
                <a:cs typeface="Microsoft Sans Serif"/>
              </a:rPr>
              <a:t> </a:t>
            </a:r>
            <a:r>
              <a:rPr sz="700" spc="20" dirty="0">
                <a:latin typeface="Microsoft Sans Serif"/>
                <a:cs typeface="Microsoft Sans Serif"/>
              </a:rPr>
              <a:t>de</a:t>
            </a:r>
            <a:r>
              <a:rPr sz="700" spc="-5" dirty="0">
                <a:latin typeface="Microsoft Sans Serif"/>
                <a:cs typeface="Microsoft Sans Serif"/>
              </a:rPr>
              <a:t> </a:t>
            </a:r>
            <a:r>
              <a:rPr sz="700" spc="20" dirty="0">
                <a:latin typeface="Microsoft Sans Serif"/>
                <a:cs typeface="Microsoft Sans Serif"/>
              </a:rPr>
              <a:t>rigidez</a:t>
            </a:r>
            <a:r>
              <a:rPr sz="700" spc="-5" dirty="0">
                <a:latin typeface="Microsoft Sans Serif"/>
                <a:cs typeface="Microsoft Sans Serif"/>
              </a:rPr>
              <a:t> </a:t>
            </a:r>
            <a:r>
              <a:rPr sz="700" spc="15" dirty="0">
                <a:latin typeface="Microsoft Sans Serif"/>
                <a:cs typeface="Microsoft Sans Serif"/>
              </a:rPr>
              <a:t>dieléctrica.</a:t>
            </a:r>
            <a:endParaRPr sz="700">
              <a:latin typeface="Microsoft Sans Serif"/>
              <a:cs typeface="Microsoft Sans Serif"/>
            </a:endParaRPr>
          </a:p>
        </p:txBody>
      </p:sp>
      <p:sp>
        <p:nvSpPr>
          <p:cNvPr id="74" name="object 74"/>
          <p:cNvSpPr txBox="1"/>
          <p:nvPr/>
        </p:nvSpPr>
        <p:spPr>
          <a:xfrm>
            <a:off x="1415216" y="4718297"/>
            <a:ext cx="7420790" cy="2238049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41605">
              <a:lnSpc>
                <a:spcPct val="100000"/>
              </a:lnSpc>
              <a:spcBef>
                <a:spcPts val="100"/>
              </a:spcBef>
            </a:pPr>
            <a:r>
              <a:rPr sz="800" spc="30" dirty="0">
                <a:latin typeface="Microsoft Sans Serif"/>
                <a:cs typeface="Microsoft Sans Serif"/>
              </a:rPr>
              <a:t>II.</a:t>
            </a:r>
            <a:r>
              <a:rPr sz="800" spc="15" dirty="0">
                <a:latin typeface="Microsoft Sans Serif"/>
                <a:cs typeface="Microsoft Sans Serif"/>
              </a:rPr>
              <a:t> </a:t>
            </a:r>
            <a:r>
              <a:rPr sz="800" spc="-40" dirty="0">
                <a:latin typeface="Microsoft Sans Serif"/>
                <a:cs typeface="Microsoft Sans Serif"/>
              </a:rPr>
              <a:t>GRAMO</a:t>
            </a:r>
            <a:r>
              <a:rPr sz="600" spc="-40" dirty="0">
                <a:latin typeface="Microsoft Sans Serif"/>
                <a:cs typeface="Microsoft Sans Serif"/>
              </a:rPr>
              <a:t>ENERADOR</a:t>
            </a:r>
            <a:r>
              <a:rPr sz="800" spc="-40" dirty="0">
                <a:latin typeface="Microsoft Sans Serif"/>
                <a:cs typeface="Microsoft Sans Serif"/>
              </a:rPr>
              <a:t>R</a:t>
            </a:r>
            <a:r>
              <a:rPr sz="600" spc="-40" dirty="0">
                <a:latin typeface="Microsoft Sans Serif"/>
                <a:cs typeface="Microsoft Sans Serif"/>
              </a:rPr>
              <a:t>RESPUESTA</a:t>
            </a:r>
            <a:r>
              <a:rPr sz="600" spc="10" dirty="0">
                <a:latin typeface="Microsoft Sans Serif"/>
                <a:cs typeface="Microsoft Sans Serif"/>
              </a:rPr>
              <a:t> </a:t>
            </a:r>
            <a:r>
              <a:rPr sz="600" dirty="0">
                <a:latin typeface="Microsoft Sans Serif"/>
                <a:cs typeface="Microsoft Sans Serif"/>
              </a:rPr>
              <a:t>A</a:t>
            </a:r>
            <a:r>
              <a:rPr sz="800" dirty="0">
                <a:latin typeface="Microsoft Sans Serif"/>
                <a:cs typeface="Microsoft Sans Serif"/>
              </a:rPr>
              <a:t>I</a:t>
            </a:r>
            <a:r>
              <a:rPr sz="600" dirty="0">
                <a:latin typeface="Microsoft Sans Serif"/>
                <a:cs typeface="Microsoft Sans Serif"/>
              </a:rPr>
              <a:t>SIN</a:t>
            </a:r>
            <a:r>
              <a:rPr sz="600" spc="15" dirty="0">
                <a:latin typeface="Microsoft Sans Serif"/>
                <a:cs typeface="Microsoft Sans Serif"/>
              </a:rPr>
              <a:t> </a:t>
            </a:r>
            <a:r>
              <a:rPr sz="600" spc="-20" dirty="0">
                <a:latin typeface="Microsoft Sans Serif"/>
                <a:cs typeface="Microsoft Sans Serif"/>
              </a:rPr>
              <a:t>ADVERTENCIA</a:t>
            </a:r>
            <a:r>
              <a:rPr sz="800" spc="-20" dirty="0">
                <a:latin typeface="Microsoft Sans Serif"/>
                <a:cs typeface="Microsoft Sans Serif"/>
              </a:rPr>
              <a:t>mi</a:t>
            </a:r>
            <a:r>
              <a:rPr sz="600" spc="-20" dirty="0">
                <a:latin typeface="Microsoft Sans Serif"/>
                <a:cs typeface="Microsoft Sans Serif"/>
              </a:rPr>
              <a:t>NERGIZANTE</a:t>
            </a:r>
            <a:endParaRPr sz="600">
              <a:latin typeface="Microsoft Sans Serif"/>
              <a:cs typeface="Microsoft Sans Serif"/>
            </a:endParaRPr>
          </a:p>
          <a:p>
            <a:pPr marL="12700">
              <a:lnSpc>
                <a:spcPct val="100000"/>
              </a:lnSpc>
              <a:spcBef>
                <a:spcPts val="665"/>
              </a:spcBef>
            </a:pPr>
            <a:r>
              <a:rPr sz="900" spc="-20" dirty="0">
                <a:latin typeface="Microsoft Sans Serif"/>
                <a:cs typeface="Microsoft Sans Serif"/>
              </a:rPr>
              <a:t>A.</a:t>
            </a:r>
            <a:r>
              <a:rPr sz="900" spc="-30" dirty="0">
                <a:latin typeface="Microsoft Sans Serif"/>
                <a:cs typeface="Microsoft Sans Serif"/>
              </a:rPr>
              <a:t> </a:t>
            </a:r>
            <a:r>
              <a:rPr sz="900" spc="15" dirty="0">
                <a:latin typeface="Microsoft Sans Serif"/>
                <a:cs typeface="Microsoft Sans Serif"/>
              </a:rPr>
              <a:t>Energización</a:t>
            </a:r>
            <a:r>
              <a:rPr sz="900" spc="-25" dirty="0">
                <a:latin typeface="Microsoft Sans Serif"/>
                <a:cs typeface="Microsoft Sans Serif"/>
              </a:rPr>
              <a:t> </a:t>
            </a:r>
            <a:r>
              <a:rPr sz="900" spc="10" dirty="0">
                <a:latin typeface="Microsoft Sans Serif"/>
                <a:cs typeface="Microsoft Sans Serif"/>
              </a:rPr>
              <a:t>Trifásica</a:t>
            </a:r>
            <a:endParaRPr sz="900">
              <a:latin typeface="Microsoft Sans Serif"/>
              <a:cs typeface="Microsoft Sans Serif"/>
            </a:endParaRPr>
          </a:p>
          <a:p>
            <a:pPr marL="12700" marR="5080" indent="154940">
              <a:lnSpc>
                <a:spcPct val="143100"/>
              </a:lnSpc>
              <a:spcBef>
                <a:spcPts val="190"/>
              </a:spcBef>
            </a:pPr>
            <a:r>
              <a:rPr sz="700" spc="20" dirty="0">
                <a:latin typeface="Microsoft Sans Serif"/>
                <a:cs typeface="Microsoft Sans Serif"/>
              </a:rPr>
              <a:t>Un </a:t>
            </a:r>
            <a:r>
              <a:rPr sz="700" spc="30" dirty="0">
                <a:latin typeface="Microsoft Sans Serif"/>
                <a:cs typeface="Microsoft Sans Serif"/>
              </a:rPr>
              <a:t>generador que inadvertidamente </a:t>
            </a:r>
            <a:r>
              <a:rPr sz="700" spc="-5" dirty="0">
                <a:latin typeface="Microsoft Sans Serif"/>
                <a:cs typeface="Microsoft Sans Serif"/>
              </a:rPr>
              <a:t>se </a:t>
            </a:r>
            <a:r>
              <a:rPr sz="700" spc="15" dirty="0">
                <a:latin typeface="Microsoft Sans Serif"/>
                <a:cs typeface="Microsoft Sans Serif"/>
              </a:rPr>
              <a:t>energiza </a:t>
            </a:r>
            <a:r>
              <a:rPr sz="700" spc="20" dirty="0">
                <a:latin typeface="Microsoft Sans Serif"/>
                <a:cs typeface="Microsoft Sans Serif"/>
              </a:rPr>
              <a:t>con </a:t>
            </a:r>
            <a:r>
              <a:rPr sz="700" spc="10" dirty="0">
                <a:latin typeface="Microsoft Sans Serif"/>
                <a:cs typeface="Microsoft Sans Serif"/>
              </a:rPr>
              <a:t>el </a:t>
            </a:r>
            <a:r>
              <a:rPr sz="700" spc="20" dirty="0">
                <a:latin typeface="Microsoft Sans Serif"/>
                <a:cs typeface="Microsoft Sans Serif"/>
              </a:rPr>
              <a:t>voltaje del </a:t>
            </a:r>
            <a:r>
              <a:rPr sz="700" spc="25" dirty="0">
                <a:latin typeface="Microsoft Sans Serif"/>
                <a:cs typeface="Microsoft Sans Serif"/>
              </a:rPr>
              <a:t> </a:t>
            </a:r>
            <a:r>
              <a:rPr sz="700" spc="15" dirty="0">
                <a:latin typeface="Microsoft Sans Serif"/>
                <a:cs typeface="Microsoft Sans Serif"/>
              </a:rPr>
              <a:t>sistema </a:t>
            </a:r>
            <a:r>
              <a:rPr sz="700" spc="20" dirty="0">
                <a:latin typeface="Microsoft Sans Serif"/>
                <a:cs typeface="Microsoft Sans Serif"/>
              </a:rPr>
              <a:t>trifásico </a:t>
            </a:r>
            <a:r>
              <a:rPr sz="700" spc="30" dirty="0">
                <a:latin typeface="Microsoft Sans Serif"/>
                <a:cs typeface="Microsoft Sans Serif"/>
              </a:rPr>
              <a:t>mientras </a:t>
            </a:r>
            <a:r>
              <a:rPr sz="700" spc="10" dirty="0">
                <a:latin typeface="Microsoft Sans Serif"/>
                <a:cs typeface="Microsoft Sans Serif"/>
              </a:rPr>
              <a:t>está </a:t>
            </a:r>
            <a:r>
              <a:rPr sz="700" spc="30" dirty="0">
                <a:latin typeface="Microsoft Sans Serif"/>
                <a:cs typeface="Microsoft Sans Serif"/>
              </a:rPr>
              <a:t>girando </a:t>
            </a:r>
            <a:r>
              <a:rPr sz="700" spc="10" dirty="0">
                <a:latin typeface="Microsoft Sans Serif"/>
                <a:cs typeface="Microsoft Sans Serif"/>
              </a:rPr>
              <a:t>el </a:t>
            </a:r>
            <a:r>
              <a:rPr sz="700" spc="20" dirty="0">
                <a:latin typeface="Microsoft Sans Serif"/>
                <a:cs typeface="Microsoft Sans Serif"/>
              </a:rPr>
              <a:t>engranaje </a:t>
            </a:r>
            <a:r>
              <a:rPr sz="700" spc="-5" dirty="0">
                <a:latin typeface="Microsoft Sans Serif"/>
                <a:cs typeface="Microsoft Sans Serif"/>
              </a:rPr>
              <a:t>se </a:t>
            </a:r>
            <a:r>
              <a:rPr sz="700" spc="35" dirty="0">
                <a:latin typeface="Microsoft Sans Serif"/>
                <a:cs typeface="Microsoft Sans Serif"/>
              </a:rPr>
              <a:t>comporta </a:t>
            </a:r>
            <a:r>
              <a:rPr sz="700" spc="30" dirty="0">
                <a:latin typeface="Microsoft Sans Serif"/>
                <a:cs typeface="Microsoft Sans Serif"/>
              </a:rPr>
              <a:t>como </a:t>
            </a:r>
            <a:r>
              <a:rPr sz="700" spc="40" dirty="0">
                <a:latin typeface="Microsoft Sans Serif"/>
                <a:cs typeface="Microsoft Sans Serif"/>
              </a:rPr>
              <a:t>un </a:t>
            </a:r>
            <a:r>
              <a:rPr sz="700" spc="45" dirty="0">
                <a:latin typeface="Microsoft Sans Serif"/>
                <a:cs typeface="Microsoft Sans Serif"/>
              </a:rPr>
              <a:t> </a:t>
            </a:r>
            <a:r>
              <a:rPr sz="700" spc="50" dirty="0">
                <a:latin typeface="Microsoft Sans Serif"/>
                <a:cs typeface="Microsoft Sans Serif"/>
              </a:rPr>
              <a:t>motor</a:t>
            </a:r>
            <a:r>
              <a:rPr sz="700" spc="-10" dirty="0">
                <a:latin typeface="Microsoft Sans Serif"/>
                <a:cs typeface="Microsoft Sans Serif"/>
              </a:rPr>
              <a:t> </a:t>
            </a:r>
            <a:r>
              <a:rPr sz="700" spc="20" dirty="0">
                <a:latin typeface="Microsoft Sans Serif"/>
                <a:cs typeface="Microsoft Sans Serif"/>
              </a:rPr>
              <a:t>de</a:t>
            </a:r>
            <a:r>
              <a:rPr sz="700" spc="-5" dirty="0">
                <a:latin typeface="Microsoft Sans Serif"/>
                <a:cs typeface="Microsoft Sans Serif"/>
              </a:rPr>
              <a:t> </a:t>
            </a:r>
            <a:r>
              <a:rPr sz="700" spc="20" dirty="0">
                <a:latin typeface="Microsoft Sans Serif"/>
                <a:cs typeface="Microsoft Sans Serif"/>
              </a:rPr>
              <a:t>inducción.</a:t>
            </a:r>
            <a:r>
              <a:rPr sz="700" spc="-5" dirty="0">
                <a:latin typeface="Microsoft Sans Serif"/>
                <a:cs typeface="Microsoft Sans Serif"/>
              </a:rPr>
              <a:t> </a:t>
            </a:r>
            <a:r>
              <a:rPr sz="700" spc="30" dirty="0">
                <a:latin typeface="Microsoft Sans Serif"/>
                <a:cs typeface="Microsoft Sans Serif"/>
              </a:rPr>
              <a:t>Durante</a:t>
            </a:r>
            <a:r>
              <a:rPr sz="700" spc="-5" dirty="0">
                <a:latin typeface="Microsoft Sans Serif"/>
                <a:cs typeface="Microsoft Sans Serif"/>
              </a:rPr>
              <a:t> </a:t>
            </a:r>
            <a:r>
              <a:rPr sz="700" spc="10" dirty="0">
                <a:latin typeface="Microsoft Sans Serif"/>
                <a:cs typeface="Microsoft Sans Serif"/>
              </a:rPr>
              <a:t>la</a:t>
            </a:r>
            <a:r>
              <a:rPr sz="700" spc="-5" dirty="0">
                <a:latin typeface="Microsoft Sans Serif"/>
                <a:cs typeface="Microsoft Sans Serif"/>
              </a:rPr>
              <a:t> </a:t>
            </a:r>
            <a:r>
              <a:rPr sz="700" spc="15" dirty="0">
                <a:latin typeface="Microsoft Sans Serif"/>
                <a:cs typeface="Microsoft Sans Serif"/>
              </a:rPr>
              <a:t>activación</a:t>
            </a:r>
            <a:r>
              <a:rPr sz="700" spc="-5" dirty="0">
                <a:latin typeface="Microsoft Sans Serif"/>
                <a:cs typeface="Microsoft Sans Serif"/>
              </a:rPr>
              <a:t> </a:t>
            </a:r>
            <a:r>
              <a:rPr sz="700" spc="20" dirty="0">
                <a:latin typeface="Microsoft Sans Serif"/>
                <a:cs typeface="Microsoft Sans Serif"/>
              </a:rPr>
              <a:t>trifásica</a:t>
            </a:r>
            <a:r>
              <a:rPr sz="700" spc="-5" dirty="0">
                <a:latin typeface="Microsoft Sans Serif"/>
                <a:cs typeface="Microsoft Sans Serif"/>
              </a:rPr>
              <a:t> </a:t>
            </a:r>
            <a:r>
              <a:rPr sz="700" spc="20" dirty="0">
                <a:latin typeface="Microsoft Sans Serif"/>
                <a:cs typeface="Microsoft Sans Serif"/>
              </a:rPr>
              <a:t>en</a:t>
            </a:r>
            <a:r>
              <a:rPr sz="700" spc="-5" dirty="0">
                <a:latin typeface="Microsoft Sans Serif"/>
                <a:cs typeface="Microsoft Sans Serif"/>
              </a:rPr>
              <a:t> </a:t>
            </a:r>
            <a:r>
              <a:rPr sz="700" spc="25" dirty="0">
                <a:latin typeface="Microsoft Sans Serif"/>
                <a:cs typeface="Microsoft Sans Serif"/>
              </a:rPr>
              <a:t>reposo</a:t>
            </a:r>
            <a:r>
              <a:rPr sz="700" spc="-5" dirty="0">
                <a:latin typeface="Microsoft Sans Serif"/>
                <a:cs typeface="Microsoft Sans Serif"/>
              </a:rPr>
              <a:t> se </a:t>
            </a:r>
            <a:r>
              <a:rPr sz="700" spc="20" dirty="0">
                <a:latin typeface="Microsoft Sans Serif"/>
                <a:cs typeface="Microsoft Sans Serif"/>
              </a:rPr>
              <a:t>induce</a:t>
            </a:r>
            <a:r>
              <a:rPr sz="700" spc="-5" dirty="0">
                <a:latin typeface="Microsoft Sans Serif"/>
                <a:cs typeface="Microsoft Sans Serif"/>
              </a:rPr>
              <a:t> </a:t>
            </a:r>
            <a:r>
              <a:rPr sz="700" spc="20" dirty="0">
                <a:latin typeface="Microsoft Sans Serif"/>
                <a:cs typeface="Microsoft Sans Serif"/>
              </a:rPr>
              <a:t>en</a:t>
            </a:r>
            <a:r>
              <a:rPr sz="700" spc="-5" dirty="0">
                <a:latin typeface="Microsoft Sans Serif"/>
                <a:cs typeface="Microsoft Sans Serif"/>
              </a:rPr>
              <a:t> </a:t>
            </a:r>
            <a:r>
              <a:rPr sz="700" spc="10" dirty="0">
                <a:latin typeface="Microsoft Sans Serif"/>
                <a:cs typeface="Microsoft Sans Serif"/>
              </a:rPr>
              <a:t>el </a:t>
            </a:r>
            <a:r>
              <a:rPr sz="700" spc="-170" dirty="0">
                <a:latin typeface="Microsoft Sans Serif"/>
                <a:cs typeface="Microsoft Sans Serif"/>
              </a:rPr>
              <a:t> </a:t>
            </a:r>
            <a:r>
              <a:rPr sz="700" spc="45" dirty="0">
                <a:latin typeface="Microsoft Sans Serif"/>
                <a:cs typeface="Microsoft Sans Serif"/>
              </a:rPr>
              <a:t>rotor </a:t>
            </a:r>
            <a:r>
              <a:rPr sz="700" spc="20" dirty="0">
                <a:latin typeface="Microsoft Sans Serif"/>
                <a:cs typeface="Microsoft Sans Serif"/>
              </a:rPr>
              <a:t>del </a:t>
            </a:r>
            <a:r>
              <a:rPr sz="700" spc="30" dirty="0">
                <a:latin typeface="Microsoft Sans Serif"/>
                <a:cs typeface="Microsoft Sans Serif"/>
              </a:rPr>
              <a:t>generador </a:t>
            </a:r>
            <a:r>
              <a:rPr sz="700" spc="40" dirty="0">
                <a:latin typeface="Microsoft Sans Serif"/>
                <a:cs typeface="Microsoft Sans Serif"/>
              </a:rPr>
              <a:t>un </a:t>
            </a:r>
            <a:r>
              <a:rPr sz="700" spc="30" dirty="0">
                <a:latin typeface="Microsoft Sans Serif"/>
                <a:cs typeface="Microsoft Sans Serif"/>
              </a:rPr>
              <a:t>flujo </a:t>
            </a:r>
            <a:r>
              <a:rPr sz="700" spc="35" dirty="0">
                <a:latin typeface="Microsoft Sans Serif"/>
                <a:cs typeface="Microsoft Sans Serif"/>
              </a:rPr>
              <a:t>giratorio </a:t>
            </a:r>
            <a:r>
              <a:rPr sz="700" spc="20" dirty="0">
                <a:latin typeface="Microsoft Sans Serif"/>
                <a:cs typeface="Microsoft Sans Serif"/>
              </a:rPr>
              <a:t>con </a:t>
            </a:r>
            <a:r>
              <a:rPr sz="700" spc="15" dirty="0">
                <a:latin typeface="Microsoft Sans Serif"/>
                <a:cs typeface="Microsoft Sans Serif"/>
              </a:rPr>
              <a:t>frecuencia síncrona. </a:t>
            </a:r>
            <a:r>
              <a:rPr sz="700" spc="-10" dirty="0">
                <a:latin typeface="Microsoft Sans Serif"/>
                <a:cs typeface="Microsoft Sans Serif"/>
              </a:rPr>
              <a:t>La </a:t>
            </a:r>
            <a:r>
              <a:rPr sz="700" spc="25" dirty="0">
                <a:latin typeface="Microsoft Sans Serif"/>
                <a:cs typeface="Microsoft Sans Serif"/>
              </a:rPr>
              <a:t>corriente </a:t>
            </a:r>
            <a:r>
              <a:rPr sz="700" spc="30" dirty="0">
                <a:latin typeface="Microsoft Sans Serif"/>
                <a:cs typeface="Microsoft Sans Serif"/>
              </a:rPr>
              <a:t> </a:t>
            </a:r>
            <a:r>
              <a:rPr sz="700" spc="20" dirty="0">
                <a:latin typeface="Microsoft Sans Serif"/>
                <a:cs typeface="Microsoft Sans Serif"/>
              </a:rPr>
              <a:t>del </a:t>
            </a:r>
            <a:r>
              <a:rPr sz="700" spc="45" dirty="0">
                <a:latin typeface="Microsoft Sans Serif"/>
                <a:cs typeface="Microsoft Sans Serif"/>
              </a:rPr>
              <a:t>rotor </a:t>
            </a:r>
            <a:r>
              <a:rPr sz="700" spc="25" dirty="0">
                <a:latin typeface="Microsoft Sans Serif"/>
                <a:cs typeface="Microsoft Sans Serif"/>
              </a:rPr>
              <a:t>resultante </a:t>
            </a:r>
            <a:r>
              <a:rPr sz="700" spc="-5" dirty="0">
                <a:latin typeface="Microsoft Sans Serif"/>
                <a:cs typeface="Microsoft Sans Serif"/>
              </a:rPr>
              <a:t>es </a:t>
            </a:r>
            <a:r>
              <a:rPr sz="700" spc="20" dirty="0">
                <a:latin typeface="Microsoft Sans Serif"/>
                <a:cs typeface="Microsoft Sans Serif"/>
              </a:rPr>
              <a:t>forzada </a:t>
            </a:r>
            <a:r>
              <a:rPr sz="700" dirty="0">
                <a:latin typeface="Microsoft Sans Serif"/>
                <a:cs typeface="Microsoft Sans Serif"/>
              </a:rPr>
              <a:t>a </a:t>
            </a:r>
            <a:r>
              <a:rPr sz="700" spc="25" dirty="0">
                <a:latin typeface="Microsoft Sans Serif"/>
                <a:cs typeface="Microsoft Sans Serif"/>
              </a:rPr>
              <a:t>seguir </a:t>
            </a:r>
            <a:r>
              <a:rPr sz="700" spc="20" dirty="0">
                <a:latin typeface="Microsoft Sans Serif"/>
                <a:cs typeface="Microsoft Sans Serif"/>
              </a:rPr>
              <a:t>trayectorias </a:t>
            </a:r>
            <a:r>
              <a:rPr sz="700" spc="25" dirty="0">
                <a:latin typeface="Microsoft Sans Serif"/>
                <a:cs typeface="Microsoft Sans Serif"/>
              </a:rPr>
              <a:t>subtransitorias </a:t>
            </a:r>
            <a:r>
              <a:rPr sz="700" spc="20" dirty="0">
                <a:latin typeface="Microsoft Sans Serif"/>
                <a:cs typeface="Microsoft Sans Serif"/>
              </a:rPr>
              <a:t>en </a:t>
            </a:r>
            <a:r>
              <a:rPr sz="700" spc="10" dirty="0">
                <a:latin typeface="Microsoft Sans Serif"/>
                <a:cs typeface="Microsoft Sans Serif"/>
              </a:rPr>
              <a:t>el </a:t>
            </a:r>
            <a:r>
              <a:rPr sz="700" spc="15" dirty="0">
                <a:latin typeface="Microsoft Sans Serif"/>
                <a:cs typeface="Microsoft Sans Serif"/>
              </a:rPr>
              <a:t> </a:t>
            </a:r>
            <a:r>
              <a:rPr sz="700" spc="25" dirty="0">
                <a:latin typeface="Microsoft Sans Serif"/>
                <a:cs typeface="Microsoft Sans Serif"/>
              </a:rPr>
              <a:t>cuerpo </a:t>
            </a:r>
            <a:r>
              <a:rPr sz="700" spc="20" dirty="0">
                <a:latin typeface="Microsoft Sans Serif"/>
                <a:cs typeface="Microsoft Sans Serif"/>
              </a:rPr>
              <a:t>del </a:t>
            </a:r>
            <a:r>
              <a:rPr sz="700" spc="45" dirty="0">
                <a:latin typeface="Microsoft Sans Serif"/>
                <a:cs typeface="Microsoft Sans Serif"/>
              </a:rPr>
              <a:t>rotor </a:t>
            </a:r>
            <a:r>
              <a:rPr sz="700" spc="5" dirty="0">
                <a:latin typeface="Microsoft Sans Serif"/>
                <a:cs typeface="Microsoft Sans Serif"/>
              </a:rPr>
              <a:t>y </a:t>
            </a:r>
            <a:r>
              <a:rPr sz="700" spc="10" dirty="0">
                <a:latin typeface="Microsoft Sans Serif"/>
                <a:cs typeface="Microsoft Sans Serif"/>
              </a:rPr>
              <a:t>los </a:t>
            </a:r>
            <a:r>
              <a:rPr sz="700" spc="15" dirty="0">
                <a:latin typeface="Microsoft Sans Serif"/>
                <a:cs typeface="Microsoft Sans Serif"/>
              </a:rPr>
              <a:t>devanados </a:t>
            </a:r>
            <a:r>
              <a:rPr sz="700" spc="20" dirty="0">
                <a:latin typeface="Microsoft Sans Serif"/>
                <a:cs typeface="Microsoft Sans Serif"/>
              </a:rPr>
              <a:t>del </a:t>
            </a:r>
            <a:r>
              <a:rPr sz="700" spc="35" dirty="0">
                <a:latin typeface="Microsoft Sans Serif"/>
                <a:cs typeface="Microsoft Sans Serif"/>
              </a:rPr>
              <a:t>amortiguador </a:t>
            </a:r>
            <a:r>
              <a:rPr sz="700" spc="-10" dirty="0">
                <a:latin typeface="Microsoft Sans Serif"/>
                <a:cs typeface="Microsoft Sans Serif"/>
              </a:rPr>
              <a:t>(si </a:t>
            </a:r>
            <a:r>
              <a:rPr sz="700" spc="10" dirty="0">
                <a:latin typeface="Microsoft Sans Serif"/>
                <a:cs typeface="Microsoft Sans Serif"/>
              </a:rPr>
              <a:t>existen), </a:t>
            </a:r>
            <a:r>
              <a:rPr sz="700" spc="15" dirty="0">
                <a:latin typeface="Microsoft Sans Serif"/>
                <a:cs typeface="Microsoft Sans Serif"/>
              </a:rPr>
              <a:t>similares </a:t>
            </a:r>
            <a:r>
              <a:rPr sz="700" dirty="0">
                <a:latin typeface="Microsoft Sans Serif"/>
                <a:cs typeface="Microsoft Sans Serif"/>
              </a:rPr>
              <a:t>a </a:t>
            </a:r>
            <a:r>
              <a:rPr sz="700" spc="5" dirty="0">
                <a:latin typeface="Microsoft Sans Serif"/>
                <a:cs typeface="Microsoft Sans Serif"/>
              </a:rPr>
              <a:t> </a:t>
            </a:r>
            <a:r>
              <a:rPr sz="700" dirty="0">
                <a:latin typeface="Microsoft Sans Serif"/>
                <a:cs typeface="Microsoft Sans Serif"/>
              </a:rPr>
              <a:t>las </a:t>
            </a:r>
            <a:r>
              <a:rPr sz="700" spc="20" dirty="0">
                <a:latin typeface="Microsoft Sans Serif"/>
                <a:cs typeface="Microsoft Sans Serif"/>
              </a:rPr>
              <a:t>trayectorias de </a:t>
            </a:r>
            <a:r>
              <a:rPr sz="700" spc="10" dirty="0">
                <a:latin typeface="Microsoft Sans Serif"/>
                <a:cs typeface="Microsoft Sans Serif"/>
              </a:rPr>
              <a:t>la </a:t>
            </a:r>
            <a:r>
              <a:rPr sz="700" spc="25" dirty="0">
                <a:latin typeface="Microsoft Sans Serif"/>
                <a:cs typeface="Microsoft Sans Serif"/>
              </a:rPr>
              <a:t>corriente </a:t>
            </a:r>
            <a:r>
              <a:rPr sz="700" spc="20" dirty="0">
                <a:latin typeface="Microsoft Sans Serif"/>
                <a:cs typeface="Microsoft Sans Serif"/>
              </a:rPr>
              <a:t>del </a:t>
            </a:r>
            <a:r>
              <a:rPr sz="700" spc="45" dirty="0">
                <a:latin typeface="Microsoft Sans Serif"/>
                <a:cs typeface="Microsoft Sans Serif"/>
              </a:rPr>
              <a:t>rotor </a:t>
            </a:r>
            <a:r>
              <a:rPr sz="700" spc="25" dirty="0">
                <a:latin typeface="Microsoft Sans Serif"/>
                <a:cs typeface="Microsoft Sans Serif"/>
              </a:rPr>
              <a:t>para </a:t>
            </a:r>
            <a:r>
              <a:rPr sz="700" dirty="0">
                <a:latin typeface="Microsoft Sans Serif"/>
                <a:cs typeface="Microsoft Sans Serif"/>
              </a:rPr>
              <a:t>las </a:t>
            </a:r>
            <a:r>
              <a:rPr sz="700" spc="25" dirty="0">
                <a:latin typeface="Microsoft Sans Serif"/>
                <a:cs typeface="Microsoft Sans Serif"/>
              </a:rPr>
              <a:t>corrientes </a:t>
            </a:r>
            <a:r>
              <a:rPr sz="700" spc="20" dirty="0">
                <a:latin typeface="Microsoft Sans Serif"/>
                <a:cs typeface="Microsoft Sans Serif"/>
              </a:rPr>
              <a:t>del </a:t>
            </a:r>
            <a:r>
              <a:rPr sz="700" spc="25" dirty="0">
                <a:latin typeface="Microsoft Sans Serif"/>
                <a:cs typeface="Microsoft Sans Serif"/>
              </a:rPr>
              <a:t>estator </a:t>
            </a:r>
            <a:r>
              <a:rPr sz="700" spc="20" dirty="0">
                <a:latin typeface="Microsoft Sans Serif"/>
                <a:cs typeface="Microsoft Sans Serif"/>
              </a:rPr>
              <a:t>de </a:t>
            </a:r>
            <a:r>
              <a:rPr sz="700" spc="25" dirty="0">
                <a:latin typeface="Microsoft Sans Serif"/>
                <a:cs typeface="Microsoft Sans Serif"/>
              </a:rPr>
              <a:t> </a:t>
            </a:r>
            <a:r>
              <a:rPr sz="700" spc="5" dirty="0">
                <a:latin typeface="Microsoft Sans Serif"/>
                <a:cs typeface="Microsoft Sans Serif"/>
              </a:rPr>
              <a:t>secuencia </a:t>
            </a:r>
            <a:r>
              <a:rPr sz="700" spc="20" dirty="0">
                <a:latin typeface="Microsoft Sans Serif"/>
                <a:cs typeface="Microsoft Sans Serif"/>
              </a:rPr>
              <a:t>negativa </a:t>
            </a:r>
            <a:r>
              <a:rPr sz="700" spc="35" dirty="0">
                <a:latin typeface="Microsoft Sans Serif"/>
                <a:cs typeface="Microsoft Sans Serif"/>
              </a:rPr>
              <a:t>durante </a:t>
            </a:r>
            <a:r>
              <a:rPr sz="700" spc="10" dirty="0">
                <a:latin typeface="Microsoft Sans Serif"/>
                <a:cs typeface="Microsoft Sans Serif"/>
              </a:rPr>
              <a:t>la fase </a:t>
            </a:r>
            <a:r>
              <a:rPr sz="700" spc="15" dirty="0">
                <a:latin typeface="Microsoft Sans Serif"/>
                <a:cs typeface="Microsoft Sans Serif"/>
              </a:rPr>
              <a:t>única </a:t>
            </a:r>
            <a:r>
              <a:rPr sz="700" spc="20" dirty="0">
                <a:latin typeface="Microsoft Sans Serif"/>
                <a:cs typeface="Microsoft Sans Serif"/>
              </a:rPr>
              <a:t>del </a:t>
            </a:r>
            <a:r>
              <a:rPr sz="700" spc="25" dirty="0">
                <a:latin typeface="Microsoft Sans Serif"/>
                <a:cs typeface="Microsoft Sans Serif"/>
              </a:rPr>
              <a:t>generador. </a:t>
            </a:r>
            <a:r>
              <a:rPr sz="700" spc="-10" dirty="0">
                <a:latin typeface="Microsoft Sans Serif"/>
                <a:cs typeface="Microsoft Sans Serif"/>
              </a:rPr>
              <a:t>La </a:t>
            </a:r>
            <a:r>
              <a:rPr sz="700" spc="20" dirty="0">
                <a:latin typeface="Microsoft Sans Serif"/>
                <a:cs typeface="Microsoft Sans Serif"/>
              </a:rPr>
              <a:t>impedancia del </a:t>
            </a:r>
            <a:r>
              <a:rPr sz="700" spc="25" dirty="0">
                <a:latin typeface="Microsoft Sans Serif"/>
                <a:cs typeface="Microsoft Sans Serif"/>
              </a:rPr>
              <a:t> </a:t>
            </a:r>
            <a:r>
              <a:rPr sz="700" spc="30" dirty="0">
                <a:latin typeface="Microsoft Sans Serif"/>
                <a:cs typeface="Microsoft Sans Serif"/>
              </a:rPr>
              <a:t>generador </a:t>
            </a:r>
            <a:r>
              <a:rPr sz="700" spc="35" dirty="0">
                <a:latin typeface="Microsoft Sans Serif"/>
                <a:cs typeface="Microsoft Sans Serif"/>
              </a:rPr>
              <a:t>durante </a:t>
            </a:r>
            <a:r>
              <a:rPr sz="700" spc="10" dirty="0">
                <a:latin typeface="Microsoft Sans Serif"/>
                <a:cs typeface="Microsoft Sans Serif"/>
              </a:rPr>
              <a:t>este </a:t>
            </a:r>
            <a:r>
              <a:rPr sz="700" spc="25" dirty="0">
                <a:latin typeface="Microsoft Sans Serif"/>
                <a:cs typeface="Microsoft Sans Serif"/>
              </a:rPr>
              <a:t>intervalo </a:t>
            </a:r>
            <a:r>
              <a:rPr sz="700" spc="20" dirty="0">
                <a:latin typeface="Microsoft Sans Serif"/>
                <a:cs typeface="Microsoft Sans Serif"/>
              </a:rPr>
              <a:t>de </a:t>
            </a:r>
            <a:r>
              <a:rPr sz="700" spc="25" dirty="0">
                <a:latin typeface="Microsoft Sans Serif"/>
                <a:cs typeface="Microsoft Sans Serif"/>
              </a:rPr>
              <a:t>alto </a:t>
            </a:r>
            <a:r>
              <a:rPr sz="700" spc="20" dirty="0">
                <a:latin typeface="Microsoft Sans Serif"/>
                <a:cs typeface="Microsoft Sans Serif"/>
              </a:rPr>
              <a:t>deslizamiento </a:t>
            </a:r>
            <a:r>
              <a:rPr sz="700" spc="-5" dirty="0">
                <a:latin typeface="Microsoft Sans Serif"/>
                <a:cs typeface="Microsoft Sans Serif"/>
              </a:rPr>
              <a:t>es </a:t>
            </a:r>
            <a:r>
              <a:rPr sz="700" spc="20" dirty="0">
                <a:latin typeface="Microsoft Sans Serif"/>
                <a:cs typeface="Microsoft Sans Serif"/>
              </a:rPr>
              <a:t>equivalente </a:t>
            </a:r>
            <a:r>
              <a:rPr sz="700" dirty="0">
                <a:latin typeface="Microsoft Sans Serif"/>
                <a:cs typeface="Microsoft Sans Serif"/>
              </a:rPr>
              <a:t>a </a:t>
            </a:r>
            <a:r>
              <a:rPr sz="700" spc="10" dirty="0">
                <a:latin typeface="Microsoft Sans Serif"/>
                <a:cs typeface="Microsoft Sans Serif"/>
              </a:rPr>
              <a:t>su </a:t>
            </a:r>
            <a:r>
              <a:rPr sz="700" spc="15" dirty="0">
                <a:latin typeface="Microsoft Sans Serif"/>
                <a:cs typeface="Microsoft Sans Serif"/>
              </a:rPr>
              <a:t> reactancia </a:t>
            </a:r>
            <a:r>
              <a:rPr sz="700" spc="20" dirty="0">
                <a:latin typeface="Microsoft Sans Serif"/>
                <a:cs typeface="Microsoft Sans Serif"/>
              </a:rPr>
              <a:t>de </a:t>
            </a:r>
            <a:r>
              <a:rPr sz="700" spc="5" dirty="0">
                <a:latin typeface="Microsoft Sans Serif"/>
                <a:cs typeface="Microsoft Sans Serif"/>
              </a:rPr>
              <a:t>secuencia </a:t>
            </a:r>
            <a:r>
              <a:rPr sz="700" spc="15" dirty="0">
                <a:latin typeface="Microsoft Sans Serif"/>
                <a:cs typeface="Microsoft Sans Serif"/>
              </a:rPr>
              <a:t>negativa. </a:t>
            </a:r>
            <a:r>
              <a:rPr sz="700" spc="-10" dirty="0">
                <a:latin typeface="Microsoft Sans Serif"/>
                <a:cs typeface="Microsoft Sans Serif"/>
              </a:rPr>
              <a:t>La </a:t>
            </a:r>
            <a:r>
              <a:rPr sz="700" spc="15" dirty="0">
                <a:latin typeface="Microsoft Sans Serif"/>
                <a:cs typeface="Microsoft Sans Serif"/>
              </a:rPr>
              <a:t>reactancia </a:t>
            </a:r>
            <a:r>
              <a:rPr sz="700" spc="20" dirty="0">
                <a:latin typeface="Microsoft Sans Serif"/>
                <a:cs typeface="Microsoft Sans Serif"/>
              </a:rPr>
              <a:t>de </a:t>
            </a:r>
            <a:r>
              <a:rPr sz="700" spc="5" dirty="0">
                <a:latin typeface="Microsoft Sans Serif"/>
                <a:cs typeface="Microsoft Sans Serif"/>
              </a:rPr>
              <a:t>secuencia </a:t>
            </a:r>
            <a:r>
              <a:rPr sz="700" spc="20" dirty="0">
                <a:latin typeface="Microsoft Sans Serif"/>
                <a:cs typeface="Microsoft Sans Serif"/>
              </a:rPr>
              <a:t>negativa del </a:t>
            </a:r>
            <a:r>
              <a:rPr sz="700" spc="25" dirty="0">
                <a:latin typeface="Microsoft Sans Serif"/>
                <a:cs typeface="Microsoft Sans Serif"/>
              </a:rPr>
              <a:t> </a:t>
            </a:r>
            <a:r>
              <a:rPr sz="700" spc="30" dirty="0">
                <a:latin typeface="Microsoft Sans Serif"/>
                <a:cs typeface="Microsoft Sans Serif"/>
              </a:rPr>
              <a:t>generador </a:t>
            </a:r>
            <a:r>
              <a:rPr sz="700" spc="-5" dirty="0">
                <a:latin typeface="Microsoft Sans Serif"/>
                <a:cs typeface="Microsoft Sans Serif"/>
              </a:rPr>
              <a:t>es </a:t>
            </a:r>
            <a:r>
              <a:rPr sz="700" spc="30" dirty="0">
                <a:latin typeface="Microsoft Sans Serif"/>
                <a:cs typeface="Microsoft Sans Serif"/>
              </a:rPr>
              <a:t>aproximadamente </a:t>
            </a:r>
            <a:r>
              <a:rPr sz="700" spc="25" dirty="0">
                <a:latin typeface="Microsoft Sans Serif"/>
                <a:cs typeface="Microsoft Sans Serif"/>
              </a:rPr>
              <a:t>igual </a:t>
            </a:r>
            <a:r>
              <a:rPr sz="700" spc="10" dirty="0">
                <a:latin typeface="Microsoft Sans Serif"/>
                <a:cs typeface="Microsoft Sans Serif"/>
              </a:rPr>
              <a:t>al </a:t>
            </a:r>
            <a:r>
              <a:rPr sz="700" spc="35" dirty="0">
                <a:latin typeface="Microsoft Sans Serif"/>
                <a:cs typeface="Microsoft Sans Serif"/>
              </a:rPr>
              <a:t>promedio </a:t>
            </a:r>
            <a:r>
              <a:rPr sz="700" spc="20" dirty="0">
                <a:latin typeface="Microsoft Sans Serif"/>
                <a:cs typeface="Microsoft Sans Serif"/>
              </a:rPr>
              <a:t>de </a:t>
            </a:r>
            <a:r>
              <a:rPr sz="700" dirty="0">
                <a:latin typeface="Microsoft Sans Serif"/>
                <a:cs typeface="Microsoft Sans Serif"/>
              </a:rPr>
              <a:t>las </a:t>
            </a:r>
            <a:r>
              <a:rPr sz="700" spc="10" dirty="0">
                <a:latin typeface="Microsoft Sans Serif"/>
                <a:cs typeface="Microsoft Sans Serif"/>
              </a:rPr>
              <a:t>reactancias </a:t>
            </a:r>
            <a:r>
              <a:rPr sz="700" spc="15" dirty="0">
                <a:latin typeface="Microsoft Sans Serif"/>
                <a:cs typeface="Microsoft Sans Serif"/>
              </a:rPr>
              <a:t> </a:t>
            </a:r>
            <a:r>
              <a:rPr sz="700" spc="25" dirty="0">
                <a:latin typeface="Microsoft Sans Serif"/>
                <a:cs typeface="Microsoft Sans Serif"/>
              </a:rPr>
              <a:t>subtransitorias </a:t>
            </a:r>
            <a:r>
              <a:rPr sz="700" spc="20" dirty="0">
                <a:latin typeface="Microsoft Sans Serif"/>
                <a:cs typeface="Microsoft Sans Serif"/>
              </a:rPr>
              <a:t>directa </a:t>
            </a:r>
            <a:r>
              <a:rPr sz="700" spc="5" dirty="0">
                <a:latin typeface="Microsoft Sans Serif"/>
                <a:cs typeface="Microsoft Sans Serif"/>
              </a:rPr>
              <a:t>y </a:t>
            </a:r>
            <a:r>
              <a:rPr sz="700" spc="20" dirty="0">
                <a:latin typeface="Microsoft Sans Serif"/>
                <a:cs typeface="Microsoft Sans Serif"/>
              </a:rPr>
              <a:t>en </a:t>
            </a:r>
            <a:r>
              <a:rPr sz="700" spc="25" dirty="0">
                <a:latin typeface="Microsoft Sans Serif"/>
                <a:cs typeface="Microsoft Sans Serif"/>
              </a:rPr>
              <a:t>cuadratura </a:t>
            </a:r>
            <a:r>
              <a:rPr sz="700" dirty="0">
                <a:latin typeface="Microsoft Sans Serif"/>
                <a:cs typeface="Microsoft Sans Serif"/>
              </a:rPr>
              <a:t>(Xd″ </a:t>
            </a:r>
            <a:r>
              <a:rPr sz="700" spc="15" dirty="0">
                <a:latin typeface="Microsoft Sans Serif"/>
                <a:cs typeface="Microsoft Sans Serif"/>
              </a:rPr>
              <a:t>+xq″)/2. </a:t>
            </a:r>
            <a:r>
              <a:rPr sz="700" spc="-30" dirty="0">
                <a:latin typeface="Microsoft Sans Serif"/>
                <a:cs typeface="Microsoft Sans Serif"/>
              </a:rPr>
              <a:t>El </a:t>
            </a:r>
            <a:r>
              <a:rPr sz="700" spc="20" dirty="0">
                <a:latin typeface="Microsoft Sans Serif"/>
                <a:cs typeface="Microsoft Sans Serif"/>
              </a:rPr>
              <a:t>voltaje </a:t>
            </a:r>
            <a:r>
              <a:rPr sz="700" spc="5" dirty="0">
                <a:latin typeface="Microsoft Sans Serif"/>
                <a:cs typeface="Microsoft Sans Serif"/>
              </a:rPr>
              <a:t>y </a:t>
            </a:r>
            <a:r>
              <a:rPr sz="700" spc="10" dirty="0">
                <a:latin typeface="Microsoft Sans Serif"/>
                <a:cs typeface="Microsoft Sans Serif"/>
              </a:rPr>
              <a:t>la </a:t>
            </a:r>
            <a:r>
              <a:rPr sz="700" spc="25" dirty="0">
                <a:latin typeface="Microsoft Sans Serif"/>
                <a:cs typeface="Microsoft Sans Serif"/>
              </a:rPr>
              <a:t>corriente </a:t>
            </a:r>
            <a:r>
              <a:rPr sz="700" spc="30" dirty="0">
                <a:latin typeface="Microsoft Sans Serif"/>
                <a:cs typeface="Microsoft Sans Serif"/>
              </a:rPr>
              <a:t> </a:t>
            </a:r>
            <a:r>
              <a:rPr sz="700" spc="20" dirty="0">
                <a:latin typeface="Microsoft Sans Serif"/>
                <a:cs typeface="Microsoft Sans Serif"/>
              </a:rPr>
              <a:t>del </a:t>
            </a:r>
            <a:r>
              <a:rPr sz="700" spc="35" dirty="0">
                <a:latin typeface="Microsoft Sans Serif"/>
                <a:cs typeface="Microsoft Sans Serif"/>
              </a:rPr>
              <a:t>terminal </a:t>
            </a:r>
            <a:r>
              <a:rPr sz="700" spc="20" dirty="0">
                <a:latin typeface="Microsoft Sans Serif"/>
                <a:cs typeface="Microsoft Sans Serif"/>
              </a:rPr>
              <a:t>del </a:t>
            </a:r>
            <a:r>
              <a:rPr sz="700" spc="30" dirty="0">
                <a:latin typeface="Microsoft Sans Serif"/>
                <a:cs typeface="Microsoft Sans Serif"/>
              </a:rPr>
              <a:t>generador </a:t>
            </a:r>
            <a:r>
              <a:rPr sz="700" spc="35" dirty="0">
                <a:latin typeface="Microsoft Sans Serif"/>
                <a:cs typeface="Microsoft Sans Serif"/>
              </a:rPr>
              <a:t>durante </a:t>
            </a:r>
            <a:r>
              <a:rPr sz="700" spc="10" dirty="0">
                <a:latin typeface="Microsoft Sans Serif"/>
                <a:cs typeface="Microsoft Sans Serif"/>
              </a:rPr>
              <a:t>este </a:t>
            </a:r>
            <a:r>
              <a:rPr sz="700" spc="30" dirty="0">
                <a:latin typeface="Microsoft Sans Serif"/>
                <a:cs typeface="Microsoft Sans Serif"/>
              </a:rPr>
              <a:t>período </a:t>
            </a:r>
            <a:r>
              <a:rPr sz="700" spc="15" dirty="0">
                <a:latin typeface="Microsoft Sans Serif"/>
                <a:cs typeface="Microsoft Sans Serif"/>
              </a:rPr>
              <a:t>serán </a:t>
            </a:r>
            <a:r>
              <a:rPr sz="700" spc="30" dirty="0">
                <a:latin typeface="Microsoft Sans Serif"/>
                <a:cs typeface="Microsoft Sans Serif"/>
              </a:rPr>
              <a:t>función </a:t>
            </a:r>
            <a:r>
              <a:rPr sz="700" spc="20" dirty="0">
                <a:latin typeface="Microsoft Sans Serif"/>
                <a:cs typeface="Microsoft Sans Serif"/>
              </a:rPr>
              <a:t>del </a:t>
            </a:r>
            <a:r>
              <a:rPr sz="700" spc="25" dirty="0">
                <a:latin typeface="Microsoft Sans Serif"/>
                <a:cs typeface="Microsoft Sans Serif"/>
              </a:rPr>
              <a:t> generador, </a:t>
            </a:r>
            <a:r>
              <a:rPr sz="700" spc="20" dirty="0">
                <a:latin typeface="Microsoft Sans Serif"/>
                <a:cs typeface="Microsoft Sans Serif"/>
              </a:rPr>
              <a:t>del </a:t>
            </a:r>
            <a:r>
              <a:rPr sz="700" spc="35" dirty="0">
                <a:latin typeface="Microsoft Sans Serif"/>
                <a:cs typeface="Microsoft Sans Serif"/>
              </a:rPr>
              <a:t>transformador </a:t>
            </a:r>
            <a:r>
              <a:rPr sz="700" spc="20" dirty="0">
                <a:latin typeface="Microsoft Sans Serif"/>
                <a:cs typeface="Microsoft Sans Serif"/>
              </a:rPr>
              <a:t>elevador de </a:t>
            </a:r>
            <a:r>
              <a:rPr sz="700" spc="10" dirty="0">
                <a:latin typeface="Microsoft Sans Serif"/>
                <a:cs typeface="Microsoft Sans Serif"/>
              </a:rPr>
              <a:t>la </a:t>
            </a:r>
            <a:r>
              <a:rPr sz="700" spc="30" dirty="0">
                <a:latin typeface="Microsoft Sans Serif"/>
                <a:cs typeface="Microsoft Sans Serif"/>
              </a:rPr>
              <a:t>unidad </a:t>
            </a:r>
            <a:r>
              <a:rPr sz="700" spc="5" dirty="0">
                <a:latin typeface="Microsoft Sans Serif"/>
                <a:cs typeface="Microsoft Sans Serif"/>
              </a:rPr>
              <a:t>y </a:t>
            </a:r>
            <a:r>
              <a:rPr sz="700" spc="20" dirty="0">
                <a:latin typeface="Microsoft Sans Serif"/>
                <a:cs typeface="Microsoft Sans Serif"/>
              </a:rPr>
              <a:t>de </a:t>
            </a:r>
            <a:r>
              <a:rPr sz="700" dirty="0">
                <a:latin typeface="Microsoft Sans Serif"/>
                <a:cs typeface="Microsoft Sans Serif"/>
              </a:rPr>
              <a:t>las </a:t>
            </a:r>
            <a:r>
              <a:rPr sz="700" spc="20" dirty="0">
                <a:latin typeface="Microsoft Sans Serif"/>
                <a:cs typeface="Microsoft Sans Serif"/>
              </a:rPr>
              <a:t>impedancias </a:t>
            </a:r>
            <a:r>
              <a:rPr sz="700" spc="25" dirty="0">
                <a:latin typeface="Microsoft Sans Serif"/>
                <a:cs typeface="Microsoft Sans Serif"/>
              </a:rPr>
              <a:t> </a:t>
            </a:r>
            <a:r>
              <a:rPr sz="700" spc="20" dirty="0">
                <a:latin typeface="Microsoft Sans Serif"/>
                <a:cs typeface="Microsoft Sans Serif"/>
              </a:rPr>
              <a:t>del </a:t>
            </a:r>
            <a:r>
              <a:rPr sz="700" spc="15" dirty="0">
                <a:latin typeface="Microsoft Sans Serif"/>
                <a:cs typeface="Microsoft Sans Serif"/>
              </a:rPr>
              <a:t>sistema. Cuando </a:t>
            </a:r>
            <a:r>
              <a:rPr sz="700" spc="40" dirty="0">
                <a:latin typeface="Microsoft Sans Serif"/>
                <a:cs typeface="Microsoft Sans Serif"/>
              </a:rPr>
              <a:t>un </a:t>
            </a:r>
            <a:r>
              <a:rPr sz="700" spc="30" dirty="0">
                <a:latin typeface="Microsoft Sans Serif"/>
                <a:cs typeface="Microsoft Sans Serif"/>
              </a:rPr>
              <a:t>generador </a:t>
            </a:r>
            <a:r>
              <a:rPr sz="700" spc="-5" dirty="0">
                <a:latin typeface="Microsoft Sans Serif"/>
                <a:cs typeface="Microsoft Sans Serif"/>
              </a:rPr>
              <a:t>se </a:t>
            </a:r>
            <a:r>
              <a:rPr sz="700" spc="15" dirty="0">
                <a:latin typeface="Microsoft Sans Serif"/>
                <a:cs typeface="Microsoft Sans Serif"/>
              </a:rPr>
              <a:t>energiza </a:t>
            </a:r>
            <a:r>
              <a:rPr sz="700" spc="25" dirty="0">
                <a:latin typeface="Microsoft Sans Serif"/>
                <a:cs typeface="Microsoft Sans Serif"/>
              </a:rPr>
              <a:t>inadvertidamente, </a:t>
            </a:r>
            <a:r>
              <a:rPr sz="700" spc="10" dirty="0">
                <a:latin typeface="Microsoft Sans Serif"/>
                <a:cs typeface="Microsoft Sans Serif"/>
              </a:rPr>
              <a:t>la </a:t>
            </a:r>
            <a:r>
              <a:rPr sz="700" spc="15" dirty="0">
                <a:latin typeface="Microsoft Sans Serif"/>
                <a:cs typeface="Microsoft Sans Serif"/>
              </a:rPr>
              <a:t> </a:t>
            </a:r>
            <a:r>
              <a:rPr sz="700" spc="25" dirty="0">
                <a:latin typeface="Microsoft Sans Serif"/>
                <a:cs typeface="Microsoft Sans Serif"/>
              </a:rPr>
              <a:t>corriente </a:t>
            </a:r>
            <a:r>
              <a:rPr sz="700" spc="20" dirty="0">
                <a:latin typeface="Microsoft Sans Serif"/>
                <a:cs typeface="Microsoft Sans Serif"/>
              </a:rPr>
              <a:t>del </a:t>
            </a:r>
            <a:r>
              <a:rPr sz="700" spc="25" dirty="0">
                <a:latin typeface="Microsoft Sans Serif"/>
                <a:cs typeface="Microsoft Sans Serif"/>
              </a:rPr>
              <a:t>estator </a:t>
            </a:r>
            <a:r>
              <a:rPr sz="700" spc="20" dirty="0">
                <a:latin typeface="Microsoft Sans Serif"/>
                <a:cs typeface="Microsoft Sans Serif"/>
              </a:rPr>
              <a:t>del </a:t>
            </a:r>
            <a:r>
              <a:rPr sz="700" spc="30" dirty="0">
                <a:latin typeface="Microsoft Sans Serif"/>
                <a:cs typeface="Microsoft Sans Serif"/>
              </a:rPr>
              <a:t>generador </a:t>
            </a:r>
            <a:r>
              <a:rPr sz="700" spc="20" dirty="0">
                <a:latin typeface="Microsoft Sans Serif"/>
                <a:cs typeface="Microsoft Sans Serif"/>
              </a:rPr>
              <a:t>induce </a:t>
            </a:r>
            <a:r>
              <a:rPr sz="700" spc="10" dirty="0">
                <a:latin typeface="Microsoft Sans Serif"/>
                <a:cs typeface="Microsoft Sans Serif"/>
              </a:rPr>
              <a:t>altas </a:t>
            </a:r>
            <a:r>
              <a:rPr sz="700" spc="30" dirty="0">
                <a:latin typeface="Microsoft Sans Serif"/>
                <a:cs typeface="Microsoft Sans Serif"/>
              </a:rPr>
              <a:t>magnitudes </a:t>
            </a:r>
            <a:r>
              <a:rPr sz="700" spc="20" dirty="0">
                <a:latin typeface="Microsoft Sans Serif"/>
                <a:cs typeface="Microsoft Sans Serif"/>
              </a:rPr>
              <a:t>de </a:t>
            </a:r>
            <a:r>
              <a:rPr sz="700" spc="25" dirty="0">
                <a:latin typeface="Microsoft Sans Serif"/>
                <a:cs typeface="Microsoft Sans Serif"/>
              </a:rPr>
              <a:t>corriente </a:t>
            </a:r>
            <a:r>
              <a:rPr sz="700" spc="20" dirty="0">
                <a:latin typeface="Microsoft Sans Serif"/>
                <a:cs typeface="Microsoft Sans Serif"/>
              </a:rPr>
              <a:t>en </a:t>
            </a:r>
            <a:r>
              <a:rPr sz="700" spc="-175" dirty="0">
                <a:latin typeface="Microsoft Sans Serif"/>
                <a:cs typeface="Microsoft Sans Serif"/>
              </a:rPr>
              <a:t> </a:t>
            </a:r>
            <a:r>
              <a:rPr sz="700" spc="10" dirty="0">
                <a:latin typeface="Microsoft Sans Serif"/>
                <a:cs typeface="Microsoft Sans Serif"/>
              </a:rPr>
              <a:t>el </a:t>
            </a:r>
            <a:r>
              <a:rPr sz="700" spc="45" dirty="0">
                <a:latin typeface="Microsoft Sans Serif"/>
                <a:cs typeface="Microsoft Sans Serif"/>
              </a:rPr>
              <a:t>rotor </a:t>
            </a:r>
            <a:r>
              <a:rPr sz="700" spc="20" dirty="0">
                <a:latin typeface="Microsoft Sans Serif"/>
                <a:cs typeface="Microsoft Sans Serif"/>
              </a:rPr>
              <a:t>del </a:t>
            </a:r>
            <a:r>
              <a:rPr sz="700" spc="25" dirty="0">
                <a:latin typeface="Microsoft Sans Serif"/>
                <a:cs typeface="Microsoft Sans Serif"/>
              </a:rPr>
              <a:t>generador, provocando </a:t>
            </a:r>
            <a:r>
              <a:rPr sz="700" spc="40" dirty="0">
                <a:latin typeface="Microsoft Sans Serif"/>
                <a:cs typeface="Microsoft Sans Serif"/>
              </a:rPr>
              <a:t>un </a:t>
            </a:r>
            <a:r>
              <a:rPr sz="700" spc="30" dirty="0">
                <a:latin typeface="Microsoft Sans Serif"/>
                <a:cs typeface="Microsoft Sans Serif"/>
              </a:rPr>
              <a:t>rápido </a:t>
            </a:r>
            <a:r>
              <a:rPr sz="700" spc="25" dirty="0">
                <a:latin typeface="Microsoft Sans Serif"/>
                <a:cs typeface="Microsoft Sans Serif"/>
              </a:rPr>
              <a:t>calentamiento térmico. </a:t>
            </a:r>
            <a:r>
              <a:rPr sz="700" spc="-10" dirty="0">
                <a:latin typeface="Microsoft Sans Serif"/>
                <a:cs typeface="Microsoft Sans Serif"/>
              </a:rPr>
              <a:t>Esta </a:t>
            </a:r>
            <a:r>
              <a:rPr sz="700" spc="-5" dirty="0">
                <a:latin typeface="Microsoft Sans Serif"/>
                <a:cs typeface="Microsoft Sans Serif"/>
              </a:rPr>
              <a:t> </a:t>
            </a:r>
            <a:r>
              <a:rPr sz="700" spc="25" dirty="0">
                <a:latin typeface="Microsoft Sans Serif"/>
                <a:cs typeface="Microsoft Sans Serif"/>
              </a:rPr>
              <a:t>corriente </a:t>
            </a:r>
            <a:r>
              <a:rPr sz="700" spc="20" dirty="0">
                <a:latin typeface="Microsoft Sans Serif"/>
                <a:cs typeface="Microsoft Sans Serif"/>
              </a:rPr>
              <a:t>del </a:t>
            </a:r>
            <a:r>
              <a:rPr sz="700" spc="45" dirty="0">
                <a:latin typeface="Microsoft Sans Serif"/>
                <a:cs typeface="Microsoft Sans Serif"/>
              </a:rPr>
              <a:t>rotor </a:t>
            </a:r>
            <a:r>
              <a:rPr sz="700" spc="-5" dirty="0">
                <a:latin typeface="Microsoft Sans Serif"/>
                <a:cs typeface="Microsoft Sans Serif"/>
              </a:rPr>
              <a:t>es </a:t>
            </a:r>
            <a:r>
              <a:rPr sz="700" spc="25" dirty="0">
                <a:latin typeface="Microsoft Sans Serif"/>
                <a:cs typeface="Microsoft Sans Serif"/>
              </a:rPr>
              <a:t>inicialmente </a:t>
            </a:r>
            <a:r>
              <a:rPr sz="700" spc="20" dirty="0">
                <a:latin typeface="Microsoft Sans Serif"/>
                <a:cs typeface="Microsoft Sans Serif"/>
              </a:rPr>
              <a:t>de </a:t>
            </a:r>
            <a:r>
              <a:rPr sz="700" spc="10" dirty="0">
                <a:latin typeface="Microsoft Sans Serif"/>
                <a:cs typeface="Microsoft Sans Serif"/>
              </a:rPr>
              <a:t>60 </a:t>
            </a:r>
            <a:r>
              <a:rPr sz="700" spc="-5" dirty="0">
                <a:latin typeface="Microsoft Sans Serif"/>
                <a:cs typeface="Microsoft Sans Serif"/>
              </a:rPr>
              <a:t>Hz, </a:t>
            </a:r>
            <a:r>
              <a:rPr sz="700" spc="30" dirty="0">
                <a:latin typeface="Microsoft Sans Serif"/>
                <a:cs typeface="Microsoft Sans Serif"/>
              </a:rPr>
              <a:t>pero </a:t>
            </a:r>
            <a:r>
              <a:rPr sz="700" spc="10" dirty="0">
                <a:latin typeface="Microsoft Sans Serif"/>
                <a:cs typeface="Microsoft Sans Serif"/>
              </a:rPr>
              <a:t>su </a:t>
            </a:r>
            <a:r>
              <a:rPr sz="700" spc="15" dirty="0">
                <a:latin typeface="Microsoft Sans Serif"/>
                <a:cs typeface="Microsoft Sans Serif"/>
              </a:rPr>
              <a:t>frecuencia </a:t>
            </a:r>
            <a:r>
              <a:rPr sz="700" spc="25" dirty="0">
                <a:latin typeface="Microsoft Sans Serif"/>
                <a:cs typeface="Microsoft Sans Serif"/>
              </a:rPr>
              <a:t>disminuye </a:t>
            </a:r>
            <a:r>
              <a:rPr sz="700" dirty="0">
                <a:latin typeface="Microsoft Sans Serif"/>
                <a:cs typeface="Microsoft Sans Serif"/>
              </a:rPr>
              <a:t>a </a:t>
            </a:r>
            <a:r>
              <a:rPr sz="700" spc="5" dirty="0">
                <a:latin typeface="Microsoft Sans Serif"/>
                <a:cs typeface="Microsoft Sans Serif"/>
              </a:rPr>
              <a:t> </a:t>
            </a:r>
            <a:r>
              <a:rPr sz="700" spc="30" dirty="0">
                <a:latin typeface="Microsoft Sans Serif"/>
                <a:cs typeface="Microsoft Sans Serif"/>
              </a:rPr>
              <a:t>medida</a:t>
            </a:r>
            <a:r>
              <a:rPr sz="700" spc="-5" dirty="0">
                <a:latin typeface="Microsoft Sans Serif"/>
                <a:cs typeface="Microsoft Sans Serif"/>
              </a:rPr>
              <a:t> </a:t>
            </a:r>
            <a:r>
              <a:rPr sz="700" spc="30" dirty="0">
                <a:latin typeface="Microsoft Sans Serif"/>
                <a:cs typeface="Microsoft Sans Serif"/>
              </a:rPr>
              <a:t>que</a:t>
            </a:r>
            <a:r>
              <a:rPr sz="700" spc="-5" dirty="0">
                <a:latin typeface="Microsoft Sans Serif"/>
                <a:cs typeface="Microsoft Sans Serif"/>
              </a:rPr>
              <a:t> </a:t>
            </a:r>
            <a:r>
              <a:rPr sz="700" spc="30" dirty="0">
                <a:latin typeface="Microsoft Sans Serif"/>
                <a:cs typeface="Microsoft Sans Serif"/>
              </a:rPr>
              <a:t>aumenta</a:t>
            </a:r>
            <a:r>
              <a:rPr sz="700" spc="-5" dirty="0">
                <a:latin typeface="Microsoft Sans Serif"/>
                <a:cs typeface="Microsoft Sans Serif"/>
              </a:rPr>
              <a:t> </a:t>
            </a:r>
            <a:r>
              <a:rPr sz="700" spc="10" dirty="0">
                <a:latin typeface="Microsoft Sans Serif"/>
                <a:cs typeface="Microsoft Sans Serif"/>
              </a:rPr>
              <a:t>la</a:t>
            </a:r>
            <a:r>
              <a:rPr sz="700" spc="-5" dirty="0">
                <a:latin typeface="Microsoft Sans Serif"/>
                <a:cs typeface="Microsoft Sans Serif"/>
              </a:rPr>
              <a:t> </a:t>
            </a:r>
            <a:r>
              <a:rPr sz="700" spc="15" dirty="0">
                <a:latin typeface="Microsoft Sans Serif"/>
                <a:cs typeface="Microsoft Sans Serif"/>
              </a:rPr>
              <a:t>velocidad</a:t>
            </a:r>
            <a:r>
              <a:rPr sz="700" spc="-5" dirty="0">
                <a:latin typeface="Microsoft Sans Serif"/>
                <a:cs typeface="Microsoft Sans Serif"/>
              </a:rPr>
              <a:t> </a:t>
            </a:r>
            <a:r>
              <a:rPr sz="700" spc="20" dirty="0">
                <a:latin typeface="Microsoft Sans Serif"/>
                <a:cs typeface="Microsoft Sans Serif"/>
              </a:rPr>
              <a:t>del</a:t>
            </a:r>
            <a:r>
              <a:rPr sz="700" spc="-5" dirty="0">
                <a:latin typeface="Microsoft Sans Serif"/>
                <a:cs typeface="Microsoft Sans Serif"/>
              </a:rPr>
              <a:t> </a:t>
            </a:r>
            <a:r>
              <a:rPr sz="700" spc="45" dirty="0">
                <a:latin typeface="Microsoft Sans Serif"/>
                <a:cs typeface="Microsoft Sans Serif"/>
              </a:rPr>
              <a:t>rotor</a:t>
            </a:r>
            <a:r>
              <a:rPr sz="700" spc="-5" dirty="0">
                <a:latin typeface="Microsoft Sans Serif"/>
                <a:cs typeface="Microsoft Sans Serif"/>
              </a:rPr>
              <a:t> </a:t>
            </a:r>
            <a:r>
              <a:rPr sz="700" spc="30" dirty="0">
                <a:latin typeface="Microsoft Sans Serif"/>
                <a:cs typeface="Microsoft Sans Serif"/>
              </a:rPr>
              <a:t>debido</a:t>
            </a:r>
            <a:r>
              <a:rPr sz="700" spc="-5" dirty="0">
                <a:latin typeface="Microsoft Sans Serif"/>
                <a:cs typeface="Microsoft Sans Serif"/>
              </a:rPr>
              <a:t> </a:t>
            </a:r>
            <a:r>
              <a:rPr sz="700" dirty="0">
                <a:latin typeface="Microsoft Sans Serif"/>
                <a:cs typeface="Microsoft Sans Serif"/>
              </a:rPr>
              <a:t>a</a:t>
            </a:r>
            <a:r>
              <a:rPr sz="700" spc="-5" dirty="0">
                <a:latin typeface="Microsoft Sans Serif"/>
                <a:cs typeface="Microsoft Sans Serif"/>
              </a:rPr>
              <a:t> </a:t>
            </a:r>
            <a:r>
              <a:rPr sz="700" spc="10" dirty="0">
                <a:latin typeface="Microsoft Sans Serif"/>
                <a:cs typeface="Microsoft Sans Serif"/>
              </a:rPr>
              <a:t>la</a:t>
            </a:r>
            <a:r>
              <a:rPr sz="700" spc="-5" dirty="0">
                <a:latin typeface="Microsoft Sans Serif"/>
                <a:cs typeface="Microsoft Sans Serif"/>
              </a:rPr>
              <a:t> </a:t>
            </a:r>
            <a:r>
              <a:rPr sz="700" spc="10" dirty="0">
                <a:latin typeface="Microsoft Sans Serif"/>
                <a:cs typeface="Microsoft Sans Serif"/>
              </a:rPr>
              <a:t>acción</a:t>
            </a:r>
            <a:r>
              <a:rPr sz="700" spc="-5" dirty="0">
                <a:latin typeface="Microsoft Sans Serif"/>
                <a:cs typeface="Microsoft Sans Serif"/>
              </a:rPr>
              <a:t> </a:t>
            </a:r>
            <a:r>
              <a:rPr sz="700" spc="20" dirty="0">
                <a:latin typeface="Microsoft Sans Serif"/>
                <a:cs typeface="Microsoft Sans Serif"/>
              </a:rPr>
              <a:t>de</a:t>
            </a:r>
            <a:r>
              <a:rPr sz="700" spc="-5" dirty="0">
                <a:latin typeface="Microsoft Sans Serif"/>
                <a:cs typeface="Microsoft Sans Serif"/>
              </a:rPr>
              <a:t> </a:t>
            </a:r>
            <a:r>
              <a:rPr sz="700" spc="15" dirty="0">
                <a:latin typeface="Microsoft Sans Serif"/>
                <a:cs typeface="Microsoft Sans Serif"/>
              </a:rPr>
              <a:t>aceleración </a:t>
            </a:r>
            <a:r>
              <a:rPr sz="700" spc="-170" dirty="0">
                <a:latin typeface="Microsoft Sans Serif"/>
                <a:cs typeface="Microsoft Sans Serif"/>
              </a:rPr>
              <a:t> </a:t>
            </a:r>
            <a:r>
              <a:rPr sz="700" spc="20" dirty="0">
                <a:latin typeface="Microsoft Sans Serif"/>
                <a:cs typeface="Microsoft Sans Serif"/>
              </a:rPr>
              <a:t>del</a:t>
            </a:r>
            <a:r>
              <a:rPr sz="700" spc="-10" dirty="0">
                <a:latin typeface="Microsoft Sans Serif"/>
                <a:cs typeface="Microsoft Sans Serif"/>
              </a:rPr>
              <a:t> </a:t>
            </a:r>
            <a:r>
              <a:rPr sz="700" spc="50" dirty="0">
                <a:latin typeface="Microsoft Sans Serif"/>
                <a:cs typeface="Microsoft Sans Serif"/>
              </a:rPr>
              <a:t>motor</a:t>
            </a:r>
            <a:r>
              <a:rPr sz="700" spc="-5" dirty="0">
                <a:latin typeface="Microsoft Sans Serif"/>
                <a:cs typeface="Microsoft Sans Serif"/>
              </a:rPr>
              <a:t> </a:t>
            </a:r>
            <a:r>
              <a:rPr sz="700" spc="20" dirty="0">
                <a:latin typeface="Microsoft Sans Serif"/>
                <a:cs typeface="Microsoft Sans Serif"/>
              </a:rPr>
              <a:t>de</a:t>
            </a:r>
            <a:r>
              <a:rPr sz="700" spc="-5" dirty="0">
                <a:latin typeface="Microsoft Sans Serif"/>
                <a:cs typeface="Microsoft Sans Serif"/>
              </a:rPr>
              <a:t> </a:t>
            </a:r>
            <a:r>
              <a:rPr sz="700" spc="20" dirty="0">
                <a:latin typeface="Microsoft Sans Serif"/>
                <a:cs typeface="Microsoft Sans Serif"/>
              </a:rPr>
              <a:t>inducción.</a:t>
            </a:r>
            <a:endParaRPr sz="700">
              <a:latin typeface="Microsoft Sans Serif"/>
              <a:cs typeface="Microsoft Sans Serif"/>
            </a:endParaRPr>
          </a:p>
          <a:p>
            <a:pPr marL="12700" marR="33655" indent="154940">
              <a:lnSpc>
                <a:spcPct val="153800"/>
              </a:lnSpc>
            </a:pPr>
            <a:r>
              <a:rPr sz="650" spc="-30" dirty="0">
                <a:latin typeface="Microsoft Sans Serif"/>
                <a:cs typeface="Microsoft Sans Serif"/>
              </a:rPr>
              <a:t>Si </a:t>
            </a:r>
            <a:r>
              <a:rPr sz="650" spc="10" dirty="0">
                <a:latin typeface="Microsoft Sans Serif"/>
                <a:cs typeface="Microsoft Sans Serif"/>
              </a:rPr>
              <a:t>el </a:t>
            </a:r>
            <a:r>
              <a:rPr sz="650" spc="25" dirty="0">
                <a:latin typeface="Microsoft Sans Serif"/>
                <a:cs typeface="Microsoft Sans Serif"/>
              </a:rPr>
              <a:t>generador </a:t>
            </a:r>
            <a:r>
              <a:rPr sz="650" spc="10" dirty="0">
                <a:latin typeface="Microsoft Sans Serif"/>
                <a:cs typeface="Microsoft Sans Serif"/>
              </a:rPr>
              <a:t>está </a:t>
            </a:r>
            <a:r>
              <a:rPr sz="650" spc="15" dirty="0">
                <a:latin typeface="Microsoft Sans Serif"/>
                <a:cs typeface="Microsoft Sans Serif"/>
              </a:rPr>
              <a:t>conectado </a:t>
            </a:r>
            <a:r>
              <a:rPr sz="650" dirty="0">
                <a:latin typeface="Microsoft Sans Serif"/>
                <a:cs typeface="Microsoft Sans Serif"/>
              </a:rPr>
              <a:t>a </a:t>
            </a:r>
            <a:r>
              <a:rPr sz="650" spc="40" dirty="0">
                <a:latin typeface="Microsoft Sans Serif"/>
                <a:cs typeface="Microsoft Sans Serif"/>
              </a:rPr>
              <a:t>un </a:t>
            </a:r>
            <a:r>
              <a:rPr sz="650" spc="15" dirty="0">
                <a:latin typeface="Microsoft Sans Serif"/>
                <a:cs typeface="Microsoft Sans Serif"/>
              </a:rPr>
              <a:t>sistema </a:t>
            </a:r>
            <a:r>
              <a:rPr sz="650" spc="25" dirty="0">
                <a:latin typeface="Microsoft Sans Serif"/>
                <a:cs typeface="Microsoft Sans Serif"/>
              </a:rPr>
              <a:t>fuerte, </a:t>
            </a:r>
            <a:r>
              <a:rPr sz="650" dirty="0">
                <a:latin typeface="Microsoft Sans Serif"/>
                <a:cs typeface="Microsoft Sans Serif"/>
              </a:rPr>
              <a:t>las </a:t>
            </a:r>
            <a:r>
              <a:rPr sz="650" spc="20" dirty="0">
                <a:latin typeface="Microsoft Sans Serif"/>
                <a:cs typeface="Microsoft Sans Serif"/>
              </a:rPr>
              <a:t>corrientes </a:t>
            </a:r>
            <a:r>
              <a:rPr sz="650" spc="10" dirty="0">
                <a:latin typeface="Microsoft Sans Serif"/>
                <a:cs typeface="Microsoft Sans Serif"/>
              </a:rPr>
              <a:t>iniciales </a:t>
            </a:r>
            <a:r>
              <a:rPr sz="650" spc="20" dirty="0">
                <a:latin typeface="Microsoft Sans Serif"/>
                <a:cs typeface="Microsoft Sans Serif"/>
              </a:rPr>
              <a:t>del </a:t>
            </a:r>
            <a:r>
              <a:rPr sz="650" spc="-160" dirty="0">
                <a:latin typeface="Microsoft Sans Serif"/>
                <a:cs typeface="Microsoft Sans Serif"/>
              </a:rPr>
              <a:t> </a:t>
            </a:r>
            <a:r>
              <a:rPr sz="650" spc="25" dirty="0">
                <a:latin typeface="Microsoft Sans Serif"/>
                <a:cs typeface="Microsoft Sans Serif"/>
              </a:rPr>
              <a:t>estator </a:t>
            </a:r>
            <a:r>
              <a:rPr sz="650" spc="20" dirty="0">
                <a:latin typeface="Microsoft Sans Serif"/>
                <a:cs typeface="Microsoft Sans Serif"/>
              </a:rPr>
              <a:t>estarán en </a:t>
            </a:r>
            <a:r>
              <a:rPr sz="650" spc="10" dirty="0">
                <a:latin typeface="Microsoft Sans Serif"/>
                <a:cs typeface="Microsoft Sans Serif"/>
              </a:rPr>
              <a:t>el </a:t>
            </a:r>
            <a:r>
              <a:rPr sz="650" spc="30" dirty="0">
                <a:latin typeface="Microsoft Sans Serif"/>
                <a:cs typeface="Microsoft Sans Serif"/>
              </a:rPr>
              <a:t>rango </a:t>
            </a:r>
            <a:r>
              <a:rPr sz="650" spc="20" dirty="0">
                <a:latin typeface="Microsoft Sans Serif"/>
                <a:cs typeface="Microsoft Sans Serif"/>
              </a:rPr>
              <a:t>de tres </a:t>
            </a:r>
            <a:r>
              <a:rPr sz="650" dirty="0">
                <a:latin typeface="Microsoft Sans Serif"/>
                <a:cs typeface="Microsoft Sans Serif"/>
              </a:rPr>
              <a:t>a </a:t>
            </a:r>
            <a:r>
              <a:rPr sz="650" spc="25" dirty="0">
                <a:latin typeface="Microsoft Sans Serif"/>
                <a:cs typeface="Microsoft Sans Serif"/>
              </a:rPr>
              <a:t>cuatro </a:t>
            </a:r>
            <a:r>
              <a:rPr sz="650" spc="-5" dirty="0">
                <a:latin typeface="Microsoft Sans Serif"/>
                <a:cs typeface="Microsoft Sans Serif"/>
              </a:rPr>
              <a:t>veces </a:t>
            </a:r>
            <a:r>
              <a:rPr sz="650" spc="10" dirty="0">
                <a:latin typeface="Microsoft Sans Serif"/>
                <a:cs typeface="Microsoft Sans Serif"/>
              </a:rPr>
              <a:t>la clasificación, </a:t>
            </a:r>
            <a:r>
              <a:rPr sz="650" spc="5" dirty="0">
                <a:latin typeface="Microsoft Sans Serif"/>
                <a:cs typeface="Microsoft Sans Serif"/>
              </a:rPr>
              <a:t>y </a:t>
            </a:r>
            <a:r>
              <a:rPr sz="650" spc="10" dirty="0">
                <a:latin typeface="Microsoft Sans Serif"/>
                <a:cs typeface="Microsoft Sans Serif"/>
              </a:rPr>
              <a:t>el </a:t>
            </a:r>
            <a:r>
              <a:rPr sz="650" spc="15" dirty="0">
                <a:latin typeface="Microsoft Sans Serif"/>
                <a:cs typeface="Microsoft Sans Serif"/>
              </a:rPr>
              <a:t>voltaje </a:t>
            </a:r>
            <a:r>
              <a:rPr sz="650" spc="20" dirty="0">
                <a:latin typeface="Microsoft Sans Serif"/>
                <a:cs typeface="Microsoft Sans Serif"/>
              </a:rPr>
              <a:t> </a:t>
            </a:r>
            <a:r>
              <a:rPr sz="650" spc="30" dirty="0">
                <a:latin typeface="Microsoft Sans Serif"/>
                <a:cs typeface="Microsoft Sans Serif"/>
              </a:rPr>
              <a:t>terminal </a:t>
            </a:r>
            <a:r>
              <a:rPr sz="650" spc="15" dirty="0">
                <a:latin typeface="Microsoft Sans Serif"/>
                <a:cs typeface="Microsoft Sans Serif"/>
              </a:rPr>
              <a:t>estará </a:t>
            </a:r>
            <a:r>
              <a:rPr sz="650" spc="20" dirty="0">
                <a:latin typeface="Microsoft Sans Serif"/>
                <a:cs typeface="Microsoft Sans Serif"/>
              </a:rPr>
              <a:t>en </a:t>
            </a:r>
            <a:r>
              <a:rPr sz="650" spc="10" dirty="0">
                <a:latin typeface="Microsoft Sans Serif"/>
                <a:cs typeface="Microsoft Sans Serif"/>
              </a:rPr>
              <a:t>el </a:t>
            </a:r>
            <a:r>
              <a:rPr sz="650" spc="30" dirty="0">
                <a:latin typeface="Microsoft Sans Serif"/>
                <a:cs typeface="Microsoft Sans Serif"/>
              </a:rPr>
              <a:t>rango </a:t>
            </a:r>
            <a:r>
              <a:rPr sz="650" spc="20" dirty="0">
                <a:latin typeface="Microsoft Sans Serif"/>
                <a:cs typeface="Microsoft Sans Serif"/>
              </a:rPr>
              <a:t>del </a:t>
            </a:r>
            <a:r>
              <a:rPr sz="650" spc="10" dirty="0">
                <a:latin typeface="Microsoft Sans Serif"/>
                <a:cs typeface="Microsoft Sans Serif"/>
              </a:rPr>
              <a:t>50 al 70 </a:t>
            </a:r>
            <a:r>
              <a:rPr sz="650" spc="40" dirty="0">
                <a:latin typeface="Microsoft Sans Serif"/>
                <a:cs typeface="Microsoft Sans Serif"/>
              </a:rPr>
              <a:t>por </a:t>
            </a:r>
            <a:r>
              <a:rPr sz="650" spc="20" dirty="0">
                <a:latin typeface="Microsoft Sans Serif"/>
                <a:cs typeface="Microsoft Sans Serif"/>
              </a:rPr>
              <a:t>ciento de </a:t>
            </a:r>
            <a:r>
              <a:rPr sz="650" spc="10" dirty="0">
                <a:latin typeface="Microsoft Sans Serif"/>
                <a:cs typeface="Microsoft Sans Serif"/>
              </a:rPr>
              <a:t>la clasificación </a:t>
            </a:r>
            <a:r>
              <a:rPr sz="650" spc="20" dirty="0">
                <a:latin typeface="Microsoft Sans Serif"/>
                <a:cs typeface="Microsoft Sans Serif"/>
              </a:rPr>
              <a:t>para </a:t>
            </a:r>
            <a:r>
              <a:rPr sz="650" spc="10" dirty="0">
                <a:latin typeface="Microsoft Sans Serif"/>
                <a:cs typeface="Microsoft Sans Serif"/>
              </a:rPr>
              <a:t>valores </a:t>
            </a:r>
            <a:r>
              <a:rPr sz="650" spc="-160" dirty="0">
                <a:latin typeface="Microsoft Sans Serif"/>
                <a:cs typeface="Microsoft Sans Serif"/>
              </a:rPr>
              <a:t> </a:t>
            </a:r>
            <a:r>
              <a:rPr sz="650" spc="15" dirty="0">
                <a:latin typeface="Microsoft Sans Serif"/>
                <a:cs typeface="Microsoft Sans Serif"/>
              </a:rPr>
              <a:t>típicos </a:t>
            </a:r>
            <a:r>
              <a:rPr sz="650" spc="20" dirty="0">
                <a:latin typeface="Microsoft Sans Serif"/>
                <a:cs typeface="Microsoft Sans Serif"/>
              </a:rPr>
              <a:t>del </a:t>
            </a:r>
            <a:r>
              <a:rPr sz="650" spc="25" dirty="0">
                <a:latin typeface="Microsoft Sans Serif"/>
                <a:cs typeface="Microsoft Sans Serif"/>
              </a:rPr>
              <a:t>generador </a:t>
            </a:r>
            <a:r>
              <a:rPr sz="650" spc="5" dirty="0">
                <a:latin typeface="Microsoft Sans Serif"/>
                <a:cs typeface="Microsoft Sans Serif"/>
              </a:rPr>
              <a:t>y </a:t>
            </a:r>
            <a:r>
              <a:rPr sz="650" spc="20" dirty="0">
                <a:latin typeface="Microsoft Sans Serif"/>
                <a:cs typeface="Microsoft Sans Serif"/>
              </a:rPr>
              <a:t>del </a:t>
            </a:r>
            <a:r>
              <a:rPr sz="650" spc="10" dirty="0">
                <a:latin typeface="Microsoft Sans Serif"/>
                <a:cs typeface="Microsoft Sans Serif"/>
              </a:rPr>
              <a:t>paso. </a:t>
            </a:r>
            <a:r>
              <a:rPr sz="650" spc="30" dirty="0">
                <a:latin typeface="Microsoft Sans Serif"/>
                <a:cs typeface="Microsoft Sans Serif"/>
              </a:rPr>
              <a:t>aumentar </a:t>
            </a:r>
            <a:r>
              <a:rPr sz="650" dirty="0">
                <a:latin typeface="Microsoft Sans Serif"/>
                <a:cs typeface="Microsoft Sans Serif"/>
              </a:rPr>
              <a:t>las </a:t>
            </a:r>
            <a:r>
              <a:rPr sz="650" spc="15" dirty="0">
                <a:latin typeface="Microsoft Sans Serif"/>
                <a:cs typeface="Microsoft Sans Serif"/>
              </a:rPr>
              <a:t>impedancias </a:t>
            </a:r>
            <a:r>
              <a:rPr sz="650" spc="20" dirty="0">
                <a:latin typeface="Microsoft Sans Serif"/>
                <a:cs typeface="Microsoft Sans Serif"/>
              </a:rPr>
              <a:t>del </a:t>
            </a:r>
            <a:r>
              <a:rPr sz="650" spc="30" dirty="0">
                <a:latin typeface="Microsoft Sans Serif"/>
                <a:cs typeface="Microsoft Sans Serif"/>
              </a:rPr>
              <a:t>transformador. </a:t>
            </a:r>
            <a:r>
              <a:rPr sz="650" spc="-30" dirty="0">
                <a:latin typeface="Microsoft Sans Serif"/>
                <a:cs typeface="Microsoft Sans Serif"/>
              </a:rPr>
              <a:t>Si </a:t>
            </a:r>
            <a:r>
              <a:rPr sz="650" spc="-160" dirty="0">
                <a:latin typeface="Microsoft Sans Serif"/>
                <a:cs typeface="Microsoft Sans Serif"/>
              </a:rPr>
              <a:t> </a:t>
            </a:r>
            <a:r>
              <a:rPr sz="650" spc="10" dirty="0">
                <a:latin typeface="Microsoft Sans Serif"/>
                <a:cs typeface="Microsoft Sans Serif"/>
              </a:rPr>
              <a:t>el </a:t>
            </a:r>
            <a:r>
              <a:rPr sz="650" spc="25" dirty="0">
                <a:latin typeface="Microsoft Sans Serif"/>
                <a:cs typeface="Microsoft Sans Serif"/>
              </a:rPr>
              <a:t>generador </a:t>
            </a:r>
            <a:r>
              <a:rPr sz="650" spc="10" dirty="0">
                <a:latin typeface="Microsoft Sans Serif"/>
                <a:cs typeface="Microsoft Sans Serif"/>
              </a:rPr>
              <a:t>está </a:t>
            </a:r>
            <a:r>
              <a:rPr sz="650" spc="15" dirty="0">
                <a:latin typeface="Microsoft Sans Serif"/>
                <a:cs typeface="Microsoft Sans Serif"/>
              </a:rPr>
              <a:t>conectado </a:t>
            </a:r>
            <a:r>
              <a:rPr sz="650" dirty="0">
                <a:latin typeface="Microsoft Sans Serif"/>
                <a:cs typeface="Microsoft Sans Serif"/>
              </a:rPr>
              <a:t>a </a:t>
            </a:r>
            <a:r>
              <a:rPr sz="650" spc="40" dirty="0">
                <a:latin typeface="Microsoft Sans Serif"/>
                <a:cs typeface="Microsoft Sans Serif"/>
              </a:rPr>
              <a:t>un </a:t>
            </a:r>
            <a:r>
              <a:rPr sz="650" spc="15" dirty="0">
                <a:latin typeface="Microsoft Sans Serif"/>
                <a:cs typeface="Microsoft Sans Serif"/>
              </a:rPr>
              <a:t>sistema débil, </a:t>
            </a:r>
            <a:r>
              <a:rPr sz="650" spc="10" dirty="0">
                <a:latin typeface="Microsoft Sans Serif"/>
                <a:cs typeface="Microsoft Sans Serif"/>
              </a:rPr>
              <a:t>la </a:t>
            </a:r>
            <a:r>
              <a:rPr sz="650" spc="25" dirty="0">
                <a:latin typeface="Microsoft Sans Serif"/>
                <a:cs typeface="Microsoft Sans Serif"/>
              </a:rPr>
              <a:t>corriente </a:t>
            </a:r>
            <a:r>
              <a:rPr sz="650" spc="20" dirty="0">
                <a:latin typeface="Microsoft Sans Serif"/>
                <a:cs typeface="Microsoft Sans Serif"/>
              </a:rPr>
              <a:t>del </a:t>
            </a:r>
            <a:r>
              <a:rPr sz="650" spc="25" dirty="0">
                <a:latin typeface="Microsoft Sans Serif"/>
                <a:cs typeface="Microsoft Sans Serif"/>
              </a:rPr>
              <a:t>estator </a:t>
            </a:r>
            <a:r>
              <a:rPr sz="650" spc="20" dirty="0">
                <a:latin typeface="Microsoft Sans Serif"/>
                <a:cs typeface="Microsoft Sans Serif"/>
              </a:rPr>
              <a:t>del </a:t>
            </a:r>
            <a:r>
              <a:rPr sz="650" spc="25" dirty="0">
                <a:latin typeface="Microsoft Sans Serif"/>
                <a:cs typeface="Microsoft Sans Serif"/>
              </a:rPr>
              <a:t> generador</a:t>
            </a:r>
            <a:r>
              <a:rPr sz="650" dirty="0">
                <a:latin typeface="Microsoft Sans Serif"/>
                <a:cs typeface="Microsoft Sans Serif"/>
              </a:rPr>
              <a:t> </a:t>
            </a:r>
            <a:r>
              <a:rPr sz="650" spc="25" dirty="0">
                <a:latin typeface="Microsoft Sans Serif"/>
                <a:cs typeface="Microsoft Sans Serif"/>
              </a:rPr>
              <a:t>puede</a:t>
            </a:r>
            <a:r>
              <a:rPr sz="650" dirty="0">
                <a:latin typeface="Microsoft Sans Serif"/>
                <a:cs typeface="Microsoft Sans Serif"/>
              </a:rPr>
              <a:t> </a:t>
            </a:r>
            <a:r>
              <a:rPr sz="650" spc="10" dirty="0">
                <a:latin typeface="Microsoft Sans Serif"/>
                <a:cs typeface="Microsoft Sans Serif"/>
              </a:rPr>
              <a:t>ser</a:t>
            </a:r>
            <a:r>
              <a:rPr sz="650" dirty="0">
                <a:latin typeface="Microsoft Sans Serif"/>
                <a:cs typeface="Microsoft Sans Serif"/>
              </a:rPr>
              <a:t> </a:t>
            </a:r>
            <a:r>
              <a:rPr sz="650" spc="15" dirty="0">
                <a:latin typeface="Microsoft Sans Serif"/>
                <a:cs typeface="Microsoft Sans Serif"/>
              </a:rPr>
              <a:t>sólo</a:t>
            </a:r>
            <a:r>
              <a:rPr sz="650" dirty="0">
                <a:latin typeface="Microsoft Sans Serif"/>
                <a:cs typeface="Microsoft Sans Serif"/>
              </a:rPr>
              <a:t> </a:t>
            </a:r>
            <a:r>
              <a:rPr sz="650" spc="25" dirty="0">
                <a:latin typeface="Microsoft Sans Serif"/>
                <a:cs typeface="Microsoft Sans Serif"/>
              </a:rPr>
              <a:t>una</a:t>
            </a:r>
            <a:r>
              <a:rPr sz="650" dirty="0">
                <a:latin typeface="Microsoft Sans Serif"/>
                <a:cs typeface="Microsoft Sans Serif"/>
              </a:rPr>
              <a:t> </a:t>
            </a:r>
            <a:r>
              <a:rPr sz="650" spc="30" dirty="0">
                <a:latin typeface="Microsoft Sans Serif"/>
                <a:cs typeface="Microsoft Sans Serif"/>
              </a:rPr>
              <a:t>o</a:t>
            </a:r>
            <a:r>
              <a:rPr sz="650" dirty="0">
                <a:latin typeface="Microsoft Sans Serif"/>
                <a:cs typeface="Microsoft Sans Serif"/>
              </a:rPr>
              <a:t> </a:t>
            </a:r>
            <a:r>
              <a:rPr sz="650" spc="15" dirty="0">
                <a:latin typeface="Microsoft Sans Serif"/>
                <a:cs typeface="Microsoft Sans Serif"/>
              </a:rPr>
              <a:t>dos</a:t>
            </a:r>
            <a:r>
              <a:rPr sz="650" dirty="0">
                <a:latin typeface="Microsoft Sans Serif"/>
                <a:cs typeface="Microsoft Sans Serif"/>
              </a:rPr>
              <a:t> </a:t>
            </a:r>
            <a:r>
              <a:rPr sz="650" spc="-5" dirty="0">
                <a:latin typeface="Microsoft Sans Serif"/>
                <a:cs typeface="Microsoft Sans Serif"/>
              </a:rPr>
              <a:t>veces</a:t>
            </a:r>
            <a:r>
              <a:rPr sz="650" dirty="0">
                <a:latin typeface="Microsoft Sans Serif"/>
                <a:cs typeface="Microsoft Sans Serif"/>
              </a:rPr>
              <a:t> </a:t>
            </a:r>
            <a:r>
              <a:rPr sz="650" spc="10" dirty="0">
                <a:latin typeface="Microsoft Sans Serif"/>
                <a:cs typeface="Microsoft Sans Serif"/>
              </a:rPr>
              <a:t>la</a:t>
            </a:r>
            <a:r>
              <a:rPr sz="650" spc="5" dirty="0">
                <a:latin typeface="Microsoft Sans Serif"/>
                <a:cs typeface="Microsoft Sans Serif"/>
              </a:rPr>
              <a:t> </a:t>
            </a:r>
            <a:r>
              <a:rPr sz="650" spc="30" dirty="0">
                <a:latin typeface="Microsoft Sans Serif"/>
                <a:cs typeface="Microsoft Sans Serif"/>
              </a:rPr>
              <a:t>nominal</a:t>
            </a:r>
            <a:r>
              <a:rPr sz="650" dirty="0">
                <a:latin typeface="Microsoft Sans Serif"/>
                <a:cs typeface="Microsoft Sans Serif"/>
              </a:rPr>
              <a:t> </a:t>
            </a:r>
            <a:r>
              <a:rPr sz="650" spc="5" dirty="0">
                <a:latin typeface="Microsoft Sans Serif"/>
                <a:cs typeface="Microsoft Sans Serif"/>
              </a:rPr>
              <a:t>y</a:t>
            </a:r>
            <a:r>
              <a:rPr sz="650" dirty="0">
                <a:latin typeface="Microsoft Sans Serif"/>
                <a:cs typeface="Microsoft Sans Serif"/>
              </a:rPr>
              <a:t> </a:t>
            </a:r>
            <a:r>
              <a:rPr sz="650" spc="10" dirty="0">
                <a:latin typeface="Microsoft Sans Serif"/>
                <a:cs typeface="Microsoft Sans Serif"/>
              </a:rPr>
              <a:t>el</a:t>
            </a:r>
            <a:r>
              <a:rPr sz="650" dirty="0">
                <a:latin typeface="Microsoft Sans Serif"/>
                <a:cs typeface="Microsoft Sans Serif"/>
              </a:rPr>
              <a:t> </a:t>
            </a:r>
            <a:r>
              <a:rPr sz="650" spc="15" dirty="0">
                <a:latin typeface="Microsoft Sans Serif"/>
                <a:cs typeface="Microsoft Sans Serif"/>
              </a:rPr>
              <a:t>voltaje</a:t>
            </a:r>
            <a:r>
              <a:rPr sz="650" dirty="0">
                <a:latin typeface="Microsoft Sans Serif"/>
                <a:cs typeface="Microsoft Sans Serif"/>
              </a:rPr>
              <a:t> </a:t>
            </a:r>
            <a:r>
              <a:rPr sz="650" spc="30" dirty="0">
                <a:latin typeface="Microsoft Sans Serif"/>
                <a:cs typeface="Microsoft Sans Serif"/>
              </a:rPr>
              <a:t>terminal</a:t>
            </a:r>
            <a:r>
              <a:rPr sz="650" dirty="0">
                <a:latin typeface="Microsoft Sans Serif"/>
                <a:cs typeface="Microsoft Sans Serif"/>
              </a:rPr>
              <a:t> </a:t>
            </a:r>
            <a:r>
              <a:rPr sz="650" spc="15" dirty="0">
                <a:latin typeface="Microsoft Sans Serif"/>
                <a:cs typeface="Microsoft Sans Serif"/>
              </a:rPr>
              <a:t>sólo</a:t>
            </a:r>
            <a:r>
              <a:rPr sz="650" dirty="0">
                <a:latin typeface="Microsoft Sans Serif"/>
                <a:cs typeface="Microsoft Sans Serif"/>
              </a:rPr>
              <a:t> </a:t>
            </a:r>
            <a:r>
              <a:rPr sz="650" spc="20" dirty="0">
                <a:latin typeface="Microsoft Sans Serif"/>
                <a:cs typeface="Microsoft Sans Serif"/>
              </a:rPr>
              <a:t>del </a:t>
            </a:r>
            <a:r>
              <a:rPr sz="650" spc="-155" dirty="0">
                <a:latin typeface="Microsoft Sans Serif"/>
                <a:cs typeface="Microsoft Sans Serif"/>
              </a:rPr>
              <a:t> </a:t>
            </a:r>
            <a:r>
              <a:rPr sz="650" spc="10" dirty="0">
                <a:latin typeface="Microsoft Sans Serif"/>
                <a:cs typeface="Microsoft Sans Serif"/>
              </a:rPr>
              <a:t>20</a:t>
            </a:r>
            <a:r>
              <a:rPr sz="650" spc="-10" dirty="0">
                <a:latin typeface="Microsoft Sans Serif"/>
                <a:cs typeface="Microsoft Sans Serif"/>
              </a:rPr>
              <a:t> </a:t>
            </a:r>
            <a:r>
              <a:rPr sz="650" spc="10" dirty="0">
                <a:latin typeface="Microsoft Sans Serif"/>
                <a:cs typeface="Microsoft Sans Serif"/>
              </a:rPr>
              <a:t>al</a:t>
            </a:r>
            <a:r>
              <a:rPr sz="650" spc="-5" dirty="0">
                <a:latin typeface="Microsoft Sans Serif"/>
                <a:cs typeface="Microsoft Sans Serif"/>
              </a:rPr>
              <a:t> </a:t>
            </a:r>
            <a:r>
              <a:rPr sz="650" spc="10" dirty="0">
                <a:latin typeface="Microsoft Sans Serif"/>
                <a:cs typeface="Microsoft Sans Serif"/>
              </a:rPr>
              <a:t>40</a:t>
            </a:r>
            <a:r>
              <a:rPr sz="650" spc="-5" dirty="0">
                <a:latin typeface="Microsoft Sans Serif"/>
                <a:cs typeface="Microsoft Sans Serif"/>
              </a:rPr>
              <a:t> </a:t>
            </a:r>
            <a:r>
              <a:rPr sz="650" spc="40" dirty="0">
                <a:latin typeface="Microsoft Sans Serif"/>
                <a:cs typeface="Microsoft Sans Serif"/>
              </a:rPr>
              <a:t>por</a:t>
            </a:r>
            <a:r>
              <a:rPr sz="650" spc="-5" dirty="0">
                <a:latin typeface="Microsoft Sans Serif"/>
                <a:cs typeface="Microsoft Sans Serif"/>
              </a:rPr>
              <a:t> </a:t>
            </a:r>
            <a:r>
              <a:rPr sz="650" spc="20" dirty="0">
                <a:latin typeface="Microsoft Sans Serif"/>
                <a:cs typeface="Microsoft Sans Serif"/>
              </a:rPr>
              <a:t>ciento</a:t>
            </a:r>
            <a:r>
              <a:rPr sz="650" spc="-5" dirty="0">
                <a:latin typeface="Microsoft Sans Serif"/>
                <a:cs typeface="Microsoft Sans Serif"/>
              </a:rPr>
              <a:t> </a:t>
            </a:r>
            <a:r>
              <a:rPr sz="650" spc="20" dirty="0">
                <a:latin typeface="Microsoft Sans Serif"/>
                <a:cs typeface="Microsoft Sans Serif"/>
              </a:rPr>
              <a:t>del</a:t>
            </a:r>
            <a:r>
              <a:rPr sz="650" spc="-5" dirty="0">
                <a:latin typeface="Microsoft Sans Serif"/>
                <a:cs typeface="Microsoft Sans Serif"/>
              </a:rPr>
              <a:t> </a:t>
            </a:r>
            <a:r>
              <a:rPr sz="650" spc="20" dirty="0">
                <a:latin typeface="Microsoft Sans Serif"/>
                <a:cs typeface="Microsoft Sans Serif"/>
              </a:rPr>
              <a:t>valor</a:t>
            </a:r>
            <a:r>
              <a:rPr sz="650" spc="-5" dirty="0">
                <a:latin typeface="Microsoft Sans Serif"/>
                <a:cs typeface="Microsoft Sans Serif"/>
              </a:rPr>
              <a:t> </a:t>
            </a:r>
            <a:r>
              <a:rPr sz="650" spc="25" dirty="0">
                <a:latin typeface="Microsoft Sans Serif"/>
                <a:cs typeface="Microsoft Sans Serif"/>
              </a:rPr>
              <a:t>nominal.</a:t>
            </a:r>
            <a:endParaRPr sz="650">
              <a:latin typeface="Microsoft Sans Serif"/>
              <a:cs typeface="Microsoft Sans Serif"/>
            </a:endParaRPr>
          </a:p>
        </p:txBody>
      </p:sp>
      <p:sp>
        <p:nvSpPr>
          <p:cNvPr id="75" name="object 75"/>
          <p:cNvSpPr txBox="1"/>
          <p:nvPr/>
        </p:nvSpPr>
        <p:spPr>
          <a:xfrm>
            <a:off x="9100215" y="6082254"/>
            <a:ext cx="7346290" cy="1406539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24765">
              <a:lnSpc>
                <a:spcPct val="100000"/>
              </a:lnSpc>
              <a:spcBef>
                <a:spcPts val="100"/>
              </a:spcBef>
            </a:pPr>
            <a:r>
              <a:rPr sz="800" spc="30" dirty="0">
                <a:latin typeface="Microsoft Sans Serif"/>
                <a:cs typeface="Microsoft Sans Serif"/>
              </a:rPr>
              <a:t>III.</a:t>
            </a:r>
            <a:r>
              <a:rPr sz="800" spc="-5" dirty="0">
                <a:latin typeface="Microsoft Sans Serif"/>
                <a:cs typeface="Microsoft Sans Serif"/>
              </a:rPr>
              <a:t> </a:t>
            </a:r>
            <a:r>
              <a:rPr sz="800" spc="-25" dirty="0">
                <a:latin typeface="Microsoft Sans Serif"/>
                <a:cs typeface="Microsoft Sans Serif"/>
              </a:rPr>
              <a:t>GRAMO</a:t>
            </a:r>
            <a:r>
              <a:rPr sz="650" spc="-25" dirty="0">
                <a:latin typeface="Microsoft Sans Serif"/>
                <a:cs typeface="Microsoft Sans Serif"/>
              </a:rPr>
              <a:t>ENERADOR</a:t>
            </a:r>
            <a:r>
              <a:rPr sz="800" spc="-25" dirty="0">
                <a:latin typeface="Microsoft Sans Serif"/>
                <a:cs typeface="Microsoft Sans Serif"/>
              </a:rPr>
              <a:t>D</a:t>
            </a:r>
            <a:r>
              <a:rPr sz="650" spc="-25" dirty="0">
                <a:latin typeface="Microsoft Sans Serif"/>
                <a:cs typeface="Microsoft Sans Serif"/>
              </a:rPr>
              <a:t>AMAGE</a:t>
            </a:r>
            <a:r>
              <a:rPr sz="800" spc="-25" dirty="0">
                <a:latin typeface="Microsoft Sans Serif"/>
                <a:cs typeface="Microsoft Sans Serif"/>
              </a:rPr>
              <a:t>D</a:t>
            </a:r>
            <a:r>
              <a:rPr sz="650" spc="-25" dirty="0">
                <a:latin typeface="Microsoft Sans Serif"/>
                <a:cs typeface="Microsoft Sans Serif"/>
              </a:rPr>
              <a:t>UE</a:t>
            </a:r>
            <a:r>
              <a:rPr sz="650" dirty="0">
                <a:latin typeface="Microsoft Sans Serif"/>
                <a:cs typeface="Microsoft Sans Serif"/>
              </a:rPr>
              <a:t> A</a:t>
            </a:r>
            <a:r>
              <a:rPr sz="800" dirty="0">
                <a:latin typeface="Microsoft Sans Serif"/>
                <a:cs typeface="Microsoft Sans Serif"/>
              </a:rPr>
              <a:t>I</a:t>
            </a:r>
            <a:r>
              <a:rPr sz="650" dirty="0">
                <a:latin typeface="Microsoft Sans Serif"/>
                <a:cs typeface="Microsoft Sans Serif"/>
              </a:rPr>
              <a:t>SIN </a:t>
            </a:r>
            <a:r>
              <a:rPr sz="650" spc="-20" dirty="0">
                <a:latin typeface="Microsoft Sans Serif"/>
                <a:cs typeface="Microsoft Sans Serif"/>
              </a:rPr>
              <a:t>ADVERTENCIA</a:t>
            </a:r>
            <a:r>
              <a:rPr sz="800" spc="-20" dirty="0">
                <a:latin typeface="Microsoft Sans Serif"/>
                <a:cs typeface="Microsoft Sans Serif"/>
              </a:rPr>
              <a:t>mi</a:t>
            </a:r>
            <a:r>
              <a:rPr sz="650" spc="-20" dirty="0">
                <a:latin typeface="Microsoft Sans Serif"/>
                <a:cs typeface="Microsoft Sans Serif"/>
              </a:rPr>
              <a:t>NERGIZANTE</a:t>
            </a:r>
            <a:endParaRPr sz="650">
              <a:latin typeface="Microsoft Sans Serif"/>
              <a:cs typeface="Microsoft Sans Serif"/>
            </a:endParaRPr>
          </a:p>
          <a:p>
            <a:pPr marL="12700" marR="5080" indent="153670">
              <a:lnSpc>
                <a:spcPct val="143100"/>
              </a:lnSpc>
              <a:spcBef>
                <a:spcPts val="315"/>
              </a:spcBef>
            </a:pPr>
            <a:r>
              <a:rPr sz="700" spc="-30" dirty="0">
                <a:latin typeface="Microsoft Sans Serif"/>
                <a:cs typeface="Microsoft Sans Serif"/>
              </a:rPr>
              <a:t>El </a:t>
            </a:r>
            <a:r>
              <a:rPr sz="700" spc="20" dirty="0">
                <a:latin typeface="Microsoft Sans Serif"/>
                <a:cs typeface="Microsoft Sans Serif"/>
              </a:rPr>
              <a:t>efecto </a:t>
            </a:r>
            <a:r>
              <a:rPr sz="700" spc="15" dirty="0">
                <a:latin typeface="Microsoft Sans Serif"/>
                <a:cs typeface="Microsoft Sans Serif"/>
              </a:rPr>
              <a:t>inicial </a:t>
            </a:r>
            <a:r>
              <a:rPr sz="700" spc="20" dirty="0">
                <a:latin typeface="Microsoft Sans Serif"/>
                <a:cs typeface="Microsoft Sans Serif"/>
              </a:rPr>
              <a:t>de </a:t>
            </a:r>
            <a:r>
              <a:rPr sz="700" spc="10" dirty="0">
                <a:latin typeface="Microsoft Sans Serif"/>
                <a:cs typeface="Microsoft Sans Serif"/>
              </a:rPr>
              <a:t>la </a:t>
            </a:r>
            <a:r>
              <a:rPr sz="700" spc="15" dirty="0">
                <a:latin typeface="Microsoft Sans Serif"/>
                <a:cs typeface="Microsoft Sans Serif"/>
              </a:rPr>
              <a:t>activación </a:t>
            </a:r>
            <a:r>
              <a:rPr sz="700" spc="25" dirty="0">
                <a:latin typeface="Microsoft Sans Serif"/>
                <a:cs typeface="Microsoft Sans Serif"/>
              </a:rPr>
              <a:t>inadvertida </a:t>
            </a:r>
            <a:r>
              <a:rPr sz="700" spc="20" dirty="0">
                <a:latin typeface="Microsoft Sans Serif"/>
                <a:cs typeface="Microsoft Sans Serif"/>
              </a:rPr>
              <a:t>de </a:t>
            </a:r>
            <a:r>
              <a:rPr sz="700" spc="40" dirty="0">
                <a:latin typeface="Microsoft Sans Serif"/>
                <a:cs typeface="Microsoft Sans Serif"/>
              </a:rPr>
              <a:t>un </a:t>
            </a:r>
            <a:r>
              <a:rPr sz="700" spc="30" dirty="0">
                <a:latin typeface="Microsoft Sans Serif"/>
                <a:cs typeface="Microsoft Sans Serif"/>
              </a:rPr>
              <a:t>generador </a:t>
            </a:r>
            <a:r>
              <a:rPr sz="700" spc="20" dirty="0">
                <a:latin typeface="Microsoft Sans Serif"/>
                <a:cs typeface="Microsoft Sans Serif"/>
              </a:rPr>
              <a:t>estando </a:t>
            </a:r>
            <a:r>
              <a:rPr sz="700" spc="25" dirty="0">
                <a:latin typeface="Microsoft Sans Serif"/>
                <a:cs typeface="Microsoft Sans Serif"/>
              </a:rPr>
              <a:t> parado </a:t>
            </a:r>
            <a:r>
              <a:rPr sz="700" spc="30" dirty="0">
                <a:latin typeface="Microsoft Sans Serif"/>
                <a:cs typeface="Microsoft Sans Serif"/>
              </a:rPr>
              <a:t>o mientras gira </a:t>
            </a:r>
            <a:r>
              <a:rPr sz="700" spc="10" dirty="0">
                <a:latin typeface="Microsoft Sans Serif"/>
                <a:cs typeface="Microsoft Sans Serif"/>
              </a:rPr>
              <a:t>el </a:t>
            </a:r>
            <a:r>
              <a:rPr sz="700" spc="20" dirty="0">
                <a:latin typeface="Microsoft Sans Serif"/>
                <a:cs typeface="Microsoft Sans Serif"/>
              </a:rPr>
              <a:t>engranaje </a:t>
            </a:r>
            <a:r>
              <a:rPr sz="700" spc="-5" dirty="0">
                <a:latin typeface="Microsoft Sans Serif"/>
                <a:cs typeface="Microsoft Sans Serif"/>
              </a:rPr>
              <a:t>es </a:t>
            </a:r>
            <a:r>
              <a:rPr sz="700" spc="40" dirty="0">
                <a:latin typeface="Microsoft Sans Serif"/>
                <a:cs typeface="Microsoft Sans Serif"/>
              </a:rPr>
              <a:t>un </a:t>
            </a:r>
            <a:r>
              <a:rPr sz="700" spc="25" dirty="0">
                <a:latin typeface="Microsoft Sans Serif"/>
                <a:cs typeface="Microsoft Sans Serif"/>
              </a:rPr>
              <a:t>calentamiento </a:t>
            </a:r>
            <a:r>
              <a:rPr sz="700" spc="30" dirty="0">
                <a:latin typeface="Microsoft Sans Serif"/>
                <a:cs typeface="Microsoft Sans Serif"/>
              </a:rPr>
              <a:t>rápido </a:t>
            </a:r>
            <a:r>
              <a:rPr sz="700" spc="20" dirty="0">
                <a:latin typeface="Microsoft Sans Serif"/>
                <a:cs typeface="Microsoft Sans Serif"/>
              </a:rPr>
              <a:t>en </a:t>
            </a:r>
            <a:r>
              <a:rPr sz="700" dirty="0">
                <a:latin typeface="Microsoft Sans Serif"/>
                <a:cs typeface="Microsoft Sans Serif"/>
              </a:rPr>
              <a:t>las </a:t>
            </a:r>
            <a:r>
              <a:rPr sz="700" spc="5" dirty="0">
                <a:latin typeface="Microsoft Sans Serif"/>
                <a:cs typeface="Microsoft Sans Serif"/>
              </a:rPr>
              <a:t> </a:t>
            </a:r>
            <a:r>
              <a:rPr sz="700" spc="20" dirty="0">
                <a:latin typeface="Microsoft Sans Serif"/>
                <a:cs typeface="Microsoft Sans Serif"/>
              </a:rPr>
              <a:t>trayectorias de </a:t>
            </a:r>
            <a:r>
              <a:rPr sz="700" spc="35" dirty="0">
                <a:latin typeface="Microsoft Sans Serif"/>
                <a:cs typeface="Microsoft Sans Serif"/>
              </a:rPr>
              <a:t>hierro </a:t>
            </a:r>
            <a:r>
              <a:rPr sz="700" spc="5" dirty="0">
                <a:latin typeface="Microsoft Sans Serif"/>
                <a:cs typeface="Microsoft Sans Serif"/>
              </a:rPr>
              <a:t>cerca </a:t>
            </a:r>
            <a:r>
              <a:rPr sz="700" spc="20" dirty="0">
                <a:latin typeface="Microsoft Sans Serif"/>
                <a:cs typeface="Microsoft Sans Serif"/>
              </a:rPr>
              <a:t>de </a:t>
            </a:r>
            <a:r>
              <a:rPr sz="700" spc="10" dirty="0">
                <a:latin typeface="Microsoft Sans Serif"/>
                <a:cs typeface="Microsoft Sans Serif"/>
              </a:rPr>
              <a:t>la </a:t>
            </a:r>
            <a:r>
              <a:rPr sz="700" spc="20" dirty="0">
                <a:latin typeface="Microsoft Sans Serif"/>
                <a:cs typeface="Microsoft Sans Serif"/>
              </a:rPr>
              <a:t>superficie del </a:t>
            </a:r>
            <a:r>
              <a:rPr sz="700" spc="45" dirty="0">
                <a:latin typeface="Microsoft Sans Serif"/>
                <a:cs typeface="Microsoft Sans Serif"/>
              </a:rPr>
              <a:t>rotor </a:t>
            </a:r>
            <a:r>
              <a:rPr sz="700" spc="30" dirty="0">
                <a:latin typeface="Microsoft Sans Serif"/>
                <a:cs typeface="Microsoft Sans Serif"/>
              </a:rPr>
              <a:t>debido </a:t>
            </a:r>
            <a:r>
              <a:rPr sz="700" dirty="0">
                <a:latin typeface="Microsoft Sans Serif"/>
                <a:cs typeface="Microsoft Sans Serif"/>
              </a:rPr>
              <a:t>a </a:t>
            </a:r>
            <a:r>
              <a:rPr sz="700" spc="10" dirty="0">
                <a:latin typeface="Microsoft Sans Serif"/>
                <a:cs typeface="Microsoft Sans Serif"/>
              </a:rPr>
              <a:t>la </a:t>
            </a:r>
            <a:r>
              <a:rPr sz="700" spc="25" dirty="0">
                <a:latin typeface="Microsoft Sans Serif"/>
                <a:cs typeface="Microsoft Sans Serif"/>
              </a:rPr>
              <a:t>corriente </a:t>
            </a:r>
            <a:r>
              <a:rPr sz="700" spc="30" dirty="0">
                <a:latin typeface="Microsoft Sans Serif"/>
                <a:cs typeface="Microsoft Sans Serif"/>
              </a:rPr>
              <a:t> </a:t>
            </a:r>
            <a:r>
              <a:rPr sz="700" spc="25" dirty="0">
                <a:latin typeface="Microsoft Sans Serif"/>
                <a:cs typeface="Microsoft Sans Serif"/>
              </a:rPr>
              <a:t>inducida </a:t>
            </a:r>
            <a:r>
              <a:rPr sz="700" spc="40" dirty="0">
                <a:latin typeface="Microsoft Sans Serif"/>
                <a:cs typeface="Microsoft Sans Serif"/>
              </a:rPr>
              <a:t>por </a:t>
            </a:r>
            <a:r>
              <a:rPr sz="700" spc="10" dirty="0">
                <a:latin typeface="Microsoft Sans Serif"/>
                <a:cs typeface="Microsoft Sans Serif"/>
              </a:rPr>
              <a:t>el </a:t>
            </a:r>
            <a:r>
              <a:rPr sz="700" spc="20" dirty="0">
                <a:latin typeface="Microsoft Sans Serif"/>
                <a:cs typeface="Microsoft Sans Serif"/>
              </a:rPr>
              <a:t>estator. </a:t>
            </a:r>
            <a:r>
              <a:rPr sz="700" spc="-5" dirty="0">
                <a:latin typeface="Microsoft Sans Serif"/>
                <a:cs typeface="Microsoft Sans Serif"/>
              </a:rPr>
              <a:t>Estos </a:t>
            </a:r>
            <a:r>
              <a:rPr sz="700" spc="20" dirty="0">
                <a:latin typeface="Microsoft Sans Serif"/>
                <a:cs typeface="Microsoft Sans Serif"/>
              </a:rPr>
              <a:t>caminos </a:t>
            </a:r>
            <a:r>
              <a:rPr sz="700" spc="15" dirty="0">
                <a:latin typeface="Microsoft Sans Serif"/>
                <a:cs typeface="Microsoft Sans Serif"/>
              </a:rPr>
              <a:t>consisten </a:t>
            </a:r>
            <a:r>
              <a:rPr sz="700" spc="25" dirty="0">
                <a:latin typeface="Microsoft Sans Serif"/>
                <a:cs typeface="Microsoft Sans Serif"/>
              </a:rPr>
              <a:t>principalmente </a:t>
            </a:r>
            <a:r>
              <a:rPr sz="700" spc="20" dirty="0">
                <a:latin typeface="Microsoft Sans Serif"/>
                <a:cs typeface="Microsoft Sans Serif"/>
              </a:rPr>
              <a:t>en </a:t>
            </a:r>
            <a:r>
              <a:rPr sz="700" spc="5" dirty="0">
                <a:latin typeface="Microsoft Sans Serif"/>
                <a:cs typeface="Microsoft Sans Serif"/>
              </a:rPr>
              <a:t>cuñas, </a:t>
            </a:r>
            <a:r>
              <a:rPr sz="700" spc="10" dirty="0">
                <a:latin typeface="Microsoft Sans Serif"/>
                <a:cs typeface="Microsoft Sans Serif"/>
              </a:rPr>
              <a:t> </a:t>
            </a:r>
            <a:r>
              <a:rPr sz="700" spc="35" dirty="0">
                <a:latin typeface="Microsoft Sans Serif"/>
                <a:cs typeface="Microsoft Sans Serif"/>
              </a:rPr>
              <a:t>hierro </a:t>
            </a:r>
            <a:r>
              <a:rPr sz="700" spc="20" dirty="0">
                <a:latin typeface="Microsoft Sans Serif"/>
                <a:cs typeface="Microsoft Sans Serif"/>
              </a:rPr>
              <a:t>del </a:t>
            </a:r>
            <a:r>
              <a:rPr sz="700" spc="45" dirty="0">
                <a:latin typeface="Microsoft Sans Serif"/>
                <a:cs typeface="Microsoft Sans Serif"/>
              </a:rPr>
              <a:t>rotor </a:t>
            </a:r>
            <a:r>
              <a:rPr sz="700" spc="5" dirty="0">
                <a:latin typeface="Microsoft Sans Serif"/>
                <a:cs typeface="Microsoft Sans Serif"/>
              </a:rPr>
              <a:t>y </a:t>
            </a:r>
            <a:r>
              <a:rPr sz="700" spc="15" dirty="0">
                <a:latin typeface="Microsoft Sans Serif"/>
                <a:cs typeface="Microsoft Sans Serif"/>
              </a:rPr>
              <a:t>anillos </a:t>
            </a:r>
            <a:r>
              <a:rPr sz="700" spc="20" dirty="0">
                <a:latin typeface="Microsoft Sans Serif"/>
                <a:cs typeface="Microsoft Sans Serif"/>
              </a:rPr>
              <a:t>de retención. </a:t>
            </a:r>
            <a:r>
              <a:rPr sz="700" spc="-5" dirty="0">
                <a:latin typeface="Microsoft Sans Serif"/>
                <a:cs typeface="Microsoft Sans Serif"/>
              </a:rPr>
              <a:t>Los </a:t>
            </a:r>
            <a:r>
              <a:rPr sz="700" spc="20" dirty="0">
                <a:latin typeface="Microsoft Sans Serif"/>
                <a:cs typeface="Microsoft Sans Serif"/>
              </a:rPr>
              <a:t>contactos </a:t>
            </a:r>
            <a:r>
              <a:rPr sz="700" spc="30" dirty="0">
                <a:latin typeface="Microsoft Sans Serif"/>
                <a:cs typeface="Microsoft Sans Serif"/>
              </a:rPr>
              <a:t>entre </a:t>
            </a:r>
            <a:r>
              <a:rPr sz="700" spc="10" dirty="0">
                <a:latin typeface="Microsoft Sans Serif"/>
                <a:cs typeface="Microsoft Sans Serif"/>
              </a:rPr>
              <a:t>estos </a:t>
            </a:r>
            <a:r>
              <a:rPr sz="700" spc="15" dirty="0">
                <a:latin typeface="Microsoft Sans Serif"/>
                <a:cs typeface="Microsoft Sans Serif"/>
              </a:rPr>
              <a:t> </a:t>
            </a:r>
            <a:r>
              <a:rPr sz="700" spc="25" dirty="0">
                <a:latin typeface="Microsoft Sans Serif"/>
                <a:cs typeface="Microsoft Sans Serif"/>
              </a:rPr>
              <a:t>componentes </a:t>
            </a:r>
            <a:r>
              <a:rPr sz="700" spc="20" dirty="0">
                <a:latin typeface="Microsoft Sans Serif"/>
                <a:cs typeface="Microsoft Sans Serif"/>
              </a:rPr>
              <a:t>son </a:t>
            </a:r>
            <a:r>
              <a:rPr sz="700" spc="30" dirty="0">
                <a:latin typeface="Microsoft Sans Serif"/>
                <a:cs typeface="Microsoft Sans Serif"/>
              </a:rPr>
              <a:t>puntos donde </a:t>
            </a:r>
            <a:r>
              <a:rPr sz="700" spc="-5" dirty="0">
                <a:latin typeface="Microsoft Sans Serif"/>
                <a:cs typeface="Microsoft Sans Serif"/>
              </a:rPr>
              <a:t>se </a:t>
            </a:r>
            <a:r>
              <a:rPr sz="700" spc="25" dirty="0">
                <a:latin typeface="Microsoft Sans Serif"/>
                <a:cs typeface="Microsoft Sans Serif"/>
              </a:rPr>
              <a:t>produce </a:t>
            </a:r>
            <a:r>
              <a:rPr sz="700" spc="40" dirty="0">
                <a:latin typeface="Microsoft Sans Serif"/>
                <a:cs typeface="Microsoft Sans Serif"/>
              </a:rPr>
              <a:t>un </a:t>
            </a:r>
            <a:r>
              <a:rPr sz="700" spc="30" dirty="0">
                <a:latin typeface="Microsoft Sans Serif"/>
                <a:cs typeface="Microsoft Sans Serif"/>
              </a:rPr>
              <a:t>rápido </a:t>
            </a:r>
            <a:r>
              <a:rPr sz="700" spc="35" dirty="0">
                <a:latin typeface="Microsoft Sans Serif"/>
                <a:cs typeface="Microsoft Sans Serif"/>
              </a:rPr>
              <a:t>aumento </a:t>
            </a:r>
            <a:r>
              <a:rPr sz="700" spc="20" dirty="0">
                <a:latin typeface="Microsoft Sans Serif"/>
                <a:cs typeface="Microsoft Sans Serif"/>
              </a:rPr>
              <a:t>de </a:t>
            </a:r>
            <a:r>
              <a:rPr sz="700" spc="25" dirty="0">
                <a:latin typeface="Microsoft Sans Serif"/>
                <a:cs typeface="Microsoft Sans Serif"/>
              </a:rPr>
              <a:t> </a:t>
            </a:r>
            <a:r>
              <a:rPr sz="700" spc="35" dirty="0">
                <a:latin typeface="Microsoft Sans Serif"/>
                <a:cs typeface="Microsoft Sans Serif"/>
              </a:rPr>
              <a:t>temperatura </a:t>
            </a:r>
            <a:r>
              <a:rPr sz="700" spc="10" dirty="0">
                <a:latin typeface="Microsoft Sans Serif"/>
                <a:cs typeface="Microsoft Sans Serif"/>
              </a:rPr>
              <a:t>localizado, </a:t>
            </a:r>
            <a:r>
              <a:rPr sz="700" spc="25" dirty="0">
                <a:latin typeface="Microsoft Sans Serif"/>
                <a:cs typeface="Microsoft Sans Serif"/>
              </a:rPr>
              <a:t>principalmente </a:t>
            </a:r>
            <a:r>
              <a:rPr sz="700" spc="30" dirty="0">
                <a:latin typeface="Microsoft Sans Serif"/>
                <a:cs typeface="Microsoft Sans Serif"/>
              </a:rPr>
              <a:t>debido </a:t>
            </a:r>
            <a:r>
              <a:rPr sz="700" dirty="0">
                <a:latin typeface="Microsoft Sans Serif"/>
                <a:cs typeface="Microsoft Sans Serif"/>
              </a:rPr>
              <a:t>a </a:t>
            </a:r>
            <a:r>
              <a:rPr sz="700" spc="10" dirty="0">
                <a:latin typeface="Microsoft Sans Serif"/>
                <a:cs typeface="Microsoft Sans Serif"/>
              </a:rPr>
              <a:t>la </a:t>
            </a:r>
            <a:r>
              <a:rPr sz="700" spc="30" dirty="0">
                <a:latin typeface="Microsoft Sans Serif"/>
                <a:cs typeface="Microsoft Sans Serif"/>
              </a:rPr>
              <a:t>formación </a:t>
            </a:r>
            <a:r>
              <a:rPr sz="700" spc="20" dirty="0">
                <a:latin typeface="Microsoft Sans Serif"/>
                <a:cs typeface="Microsoft Sans Serif"/>
              </a:rPr>
              <a:t>de </a:t>
            </a:r>
            <a:r>
              <a:rPr sz="700" spc="5" dirty="0">
                <a:latin typeface="Microsoft Sans Serif"/>
                <a:cs typeface="Microsoft Sans Serif"/>
              </a:rPr>
              <a:t>arcos. </a:t>
            </a:r>
            <a:r>
              <a:rPr sz="700" spc="-10" dirty="0">
                <a:latin typeface="Microsoft Sans Serif"/>
                <a:cs typeface="Microsoft Sans Serif"/>
              </a:rPr>
              <a:t>La </a:t>
            </a:r>
            <a:r>
              <a:rPr sz="700" spc="-5" dirty="0">
                <a:latin typeface="Microsoft Sans Serif"/>
                <a:cs typeface="Microsoft Sans Serif"/>
              </a:rPr>
              <a:t> </a:t>
            </a:r>
            <a:r>
              <a:rPr sz="700" spc="35" dirty="0">
                <a:latin typeface="Microsoft Sans Serif"/>
                <a:cs typeface="Microsoft Sans Serif"/>
              </a:rPr>
              <a:t>profundidad </a:t>
            </a:r>
            <a:r>
              <a:rPr sz="700" spc="20" dirty="0">
                <a:latin typeface="Microsoft Sans Serif"/>
                <a:cs typeface="Microsoft Sans Serif"/>
              </a:rPr>
              <a:t>de </a:t>
            </a:r>
            <a:r>
              <a:rPr sz="700" spc="25" dirty="0">
                <a:latin typeface="Microsoft Sans Serif"/>
                <a:cs typeface="Microsoft Sans Serif"/>
              </a:rPr>
              <a:t>penetración </a:t>
            </a:r>
            <a:r>
              <a:rPr sz="700" spc="20" dirty="0">
                <a:latin typeface="Microsoft Sans Serif"/>
                <a:cs typeface="Microsoft Sans Serif"/>
              </a:rPr>
              <a:t>de </a:t>
            </a:r>
            <a:r>
              <a:rPr sz="700" spc="10" dirty="0">
                <a:latin typeface="Microsoft Sans Serif"/>
                <a:cs typeface="Microsoft Sans Serif"/>
              </a:rPr>
              <a:t>la </a:t>
            </a:r>
            <a:r>
              <a:rPr sz="700" spc="25" dirty="0">
                <a:latin typeface="Microsoft Sans Serif"/>
                <a:cs typeface="Microsoft Sans Serif"/>
              </a:rPr>
              <a:t>corriente </a:t>
            </a:r>
            <a:r>
              <a:rPr sz="700" spc="-5" dirty="0">
                <a:latin typeface="Microsoft Sans Serif"/>
                <a:cs typeface="Microsoft Sans Serif"/>
              </a:rPr>
              <a:t>es </a:t>
            </a:r>
            <a:r>
              <a:rPr sz="700" spc="30" dirty="0">
                <a:latin typeface="Microsoft Sans Serif"/>
                <a:cs typeface="Microsoft Sans Serif"/>
              </a:rPr>
              <a:t>una </a:t>
            </a:r>
            <a:r>
              <a:rPr sz="700" spc="20" dirty="0">
                <a:latin typeface="Microsoft Sans Serif"/>
                <a:cs typeface="Microsoft Sans Serif"/>
              </a:rPr>
              <a:t>fracción de pulgada, </a:t>
            </a:r>
            <a:r>
              <a:rPr sz="700" spc="25" dirty="0">
                <a:latin typeface="Microsoft Sans Serif"/>
                <a:cs typeface="Microsoft Sans Serif"/>
              </a:rPr>
              <a:t> considerablemente </a:t>
            </a:r>
            <a:r>
              <a:rPr sz="700" spc="40" dirty="0">
                <a:latin typeface="Microsoft Sans Serif"/>
                <a:cs typeface="Microsoft Sans Serif"/>
              </a:rPr>
              <a:t>menor </a:t>
            </a:r>
            <a:r>
              <a:rPr sz="700" spc="30" dirty="0">
                <a:latin typeface="Microsoft Sans Serif"/>
                <a:cs typeface="Microsoft Sans Serif"/>
              </a:rPr>
              <a:t>que </a:t>
            </a:r>
            <a:r>
              <a:rPr sz="700" spc="10" dirty="0">
                <a:latin typeface="Microsoft Sans Serif"/>
                <a:cs typeface="Microsoft Sans Serif"/>
              </a:rPr>
              <a:t>la </a:t>
            </a:r>
            <a:r>
              <a:rPr sz="700" spc="35" dirty="0">
                <a:latin typeface="Microsoft Sans Serif"/>
                <a:cs typeface="Microsoft Sans Serif"/>
              </a:rPr>
              <a:t>profundidad </a:t>
            </a:r>
            <a:r>
              <a:rPr sz="700" spc="20" dirty="0">
                <a:latin typeface="Microsoft Sans Serif"/>
                <a:cs typeface="Microsoft Sans Serif"/>
              </a:rPr>
              <a:t>de </a:t>
            </a:r>
            <a:r>
              <a:rPr sz="700" spc="10" dirty="0">
                <a:latin typeface="Microsoft Sans Serif"/>
                <a:cs typeface="Microsoft Sans Serif"/>
              </a:rPr>
              <a:t>los </a:t>
            </a:r>
            <a:r>
              <a:rPr sz="700" spc="15" dirty="0">
                <a:latin typeface="Microsoft Sans Serif"/>
                <a:cs typeface="Microsoft Sans Serif"/>
              </a:rPr>
              <a:t>devanados </a:t>
            </a:r>
            <a:r>
              <a:rPr sz="700" spc="20" dirty="0">
                <a:latin typeface="Microsoft Sans Serif"/>
                <a:cs typeface="Microsoft Sans Serif"/>
              </a:rPr>
              <a:t>del </a:t>
            </a:r>
            <a:r>
              <a:rPr sz="700" spc="35" dirty="0">
                <a:latin typeface="Microsoft Sans Serif"/>
                <a:cs typeface="Microsoft Sans Serif"/>
              </a:rPr>
              <a:t>rotor. </a:t>
            </a:r>
            <a:r>
              <a:rPr sz="700" spc="40" dirty="0">
                <a:latin typeface="Microsoft Sans Serif"/>
                <a:cs typeface="Microsoft Sans Serif"/>
              </a:rPr>
              <a:t> </a:t>
            </a:r>
            <a:r>
              <a:rPr sz="700" spc="-15" dirty="0">
                <a:latin typeface="Microsoft Sans Serif"/>
                <a:cs typeface="Microsoft Sans Serif"/>
              </a:rPr>
              <a:t>Las </a:t>
            </a:r>
            <a:r>
              <a:rPr sz="700" spc="5" dirty="0">
                <a:latin typeface="Microsoft Sans Serif"/>
                <a:cs typeface="Microsoft Sans Serif"/>
              </a:rPr>
              <a:t>cuñas, </a:t>
            </a:r>
            <a:r>
              <a:rPr sz="700" spc="40" dirty="0">
                <a:latin typeface="Microsoft Sans Serif"/>
                <a:cs typeface="Microsoft Sans Serif"/>
              </a:rPr>
              <a:t>por </a:t>
            </a:r>
            <a:r>
              <a:rPr sz="700" spc="20" dirty="0">
                <a:latin typeface="Microsoft Sans Serif"/>
                <a:cs typeface="Microsoft Sans Serif"/>
              </a:rPr>
              <a:t>ejemplo, </a:t>
            </a:r>
            <a:r>
              <a:rPr sz="700" spc="25" dirty="0">
                <a:latin typeface="Microsoft Sans Serif"/>
                <a:cs typeface="Microsoft Sans Serif"/>
              </a:rPr>
              <a:t>tienen </a:t>
            </a:r>
            <a:r>
              <a:rPr sz="700" spc="15" dirty="0">
                <a:latin typeface="Microsoft Sans Serif"/>
                <a:cs typeface="Microsoft Sans Serif"/>
              </a:rPr>
              <a:t>poca carga </a:t>
            </a:r>
            <a:r>
              <a:rPr sz="700" spc="20" dirty="0">
                <a:latin typeface="Microsoft Sans Serif"/>
                <a:cs typeface="Microsoft Sans Serif"/>
              </a:rPr>
              <a:t>de "sujeción" </a:t>
            </a:r>
            <a:r>
              <a:rPr sz="700" spc="25" dirty="0">
                <a:latin typeface="Microsoft Sans Serif"/>
                <a:cs typeface="Microsoft Sans Serif"/>
              </a:rPr>
              <a:t>cuando </a:t>
            </a:r>
            <a:r>
              <a:rPr sz="700" spc="15" dirty="0">
                <a:latin typeface="Microsoft Sans Serif"/>
                <a:cs typeface="Microsoft Sans Serif"/>
              </a:rPr>
              <a:t>están </a:t>
            </a:r>
            <a:r>
              <a:rPr sz="700" spc="20" dirty="0">
                <a:latin typeface="Microsoft Sans Serif"/>
                <a:cs typeface="Microsoft Sans Serif"/>
              </a:rPr>
              <a:t> </a:t>
            </a:r>
            <a:r>
              <a:rPr sz="700" spc="15" dirty="0">
                <a:latin typeface="Microsoft Sans Serif"/>
                <a:cs typeface="Microsoft Sans Serif"/>
              </a:rPr>
              <a:t>paradas, </a:t>
            </a:r>
            <a:r>
              <a:rPr sz="700" spc="25" dirty="0">
                <a:latin typeface="Microsoft Sans Serif"/>
                <a:cs typeface="Microsoft Sans Serif"/>
              </a:rPr>
              <a:t>lo </a:t>
            </a:r>
            <a:r>
              <a:rPr sz="700" spc="30" dirty="0">
                <a:latin typeface="Microsoft Sans Serif"/>
                <a:cs typeface="Microsoft Sans Serif"/>
              </a:rPr>
              <a:t>que </a:t>
            </a:r>
            <a:r>
              <a:rPr sz="700" spc="20" dirty="0">
                <a:latin typeface="Microsoft Sans Serif"/>
                <a:cs typeface="Microsoft Sans Serif"/>
              </a:rPr>
              <a:t>provoca </a:t>
            </a:r>
            <a:r>
              <a:rPr sz="700" spc="10" dirty="0">
                <a:latin typeface="Microsoft Sans Serif"/>
                <a:cs typeface="Microsoft Sans Serif"/>
              </a:rPr>
              <a:t>la </a:t>
            </a:r>
            <a:r>
              <a:rPr sz="700" spc="30" dirty="0">
                <a:latin typeface="Microsoft Sans Serif"/>
                <a:cs typeface="Microsoft Sans Serif"/>
              </a:rPr>
              <a:t>formación </a:t>
            </a:r>
            <a:r>
              <a:rPr sz="700" spc="20" dirty="0">
                <a:latin typeface="Microsoft Sans Serif"/>
                <a:cs typeface="Microsoft Sans Serif"/>
              </a:rPr>
              <a:t>de </a:t>
            </a:r>
            <a:r>
              <a:rPr sz="700" spc="10" dirty="0">
                <a:latin typeface="Microsoft Sans Serif"/>
                <a:cs typeface="Microsoft Sans Serif"/>
              </a:rPr>
              <a:t>arcos </a:t>
            </a:r>
            <a:r>
              <a:rPr sz="700" spc="30" dirty="0">
                <a:latin typeface="Microsoft Sans Serif"/>
                <a:cs typeface="Microsoft Sans Serif"/>
              </a:rPr>
              <a:t>entre </a:t>
            </a:r>
            <a:r>
              <a:rPr sz="700" spc="5" dirty="0">
                <a:latin typeface="Microsoft Sans Serif"/>
                <a:cs typeface="Microsoft Sans Serif"/>
              </a:rPr>
              <a:t>ellas y </a:t>
            </a:r>
            <a:r>
              <a:rPr sz="700" spc="10" dirty="0">
                <a:latin typeface="Microsoft Sans Serif"/>
                <a:cs typeface="Microsoft Sans Serif"/>
              </a:rPr>
              <a:t>el </a:t>
            </a:r>
            <a:r>
              <a:rPr sz="700" spc="35" dirty="0">
                <a:latin typeface="Microsoft Sans Serif"/>
                <a:cs typeface="Microsoft Sans Serif"/>
              </a:rPr>
              <a:t>hierro </a:t>
            </a:r>
            <a:r>
              <a:rPr sz="700" spc="20" dirty="0">
                <a:latin typeface="Microsoft Sans Serif"/>
                <a:cs typeface="Microsoft Sans Serif"/>
              </a:rPr>
              <a:t>del </a:t>
            </a:r>
            <a:r>
              <a:rPr sz="700" spc="25" dirty="0">
                <a:latin typeface="Microsoft Sans Serif"/>
                <a:cs typeface="Microsoft Sans Serif"/>
              </a:rPr>
              <a:t> </a:t>
            </a:r>
            <a:r>
              <a:rPr sz="700" spc="35" dirty="0">
                <a:latin typeface="Microsoft Sans Serif"/>
                <a:cs typeface="Microsoft Sans Serif"/>
              </a:rPr>
              <a:t>rotor.</a:t>
            </a:r>
            <a:r>
              <a:rPr sz="700" dirty="0">
                <a:latin typeface="Microsoft Sans Serif"/>
                <a:cs typeface="Microsoft Sans Serif"/>
              </a:rPr>
              <a:t> </a:t>
            </a:r>
            <a:r>
              <a:rPr sz="700" spc="-30" dirty="0">
                <a:latin typeface="Microsoft Sans Serif"/>
                <a:cs typeface="Microsoft Sans Serif"/>
              </a:rPr>
              <a:t>El</a:t>
            </a:r>
            <a:r>
              <a:rPr sz="700" dirty="0">
                <a:latin typeface="Microsoft Sans Serif"/>
                <a:cs typeface="Microsoft Sans Serif"/>
              </a:rPr>
              <a:t> </a:t>
            </a:r>
            <a:r>
              <a:rPr sz="700" spc="25" dirty="0">
                <a:latin typeface="Microsoft Sans Serif"/>
                <a:cs typeface="Microsoft Sans Serif"/>
              </a:rPr>
              <a:t>calentamiento</a:t>
            </a:r>
            <a:r>
              <a:rPr sz="700" dirty="0">
                <a:latin typeface="Microsoft Sans Serif"/>
                <a:cs typeface="Microsoft Sans Serif"/>
              </a:rPr>
              <a:t> </a:t>
            </a:r>
            <a:r>
              <a:rPr sz="700" spc="20" dirty="0">
                <a:latin typeface="Microsoft Sans Serif"/>
                <a:cs typeface="Microsoft Sans Serif"/>
              </a:rPr>
              <a:t>del</a:t>
            </a:r>
            <a:r>
              <a:rPr sz="700" dirty="0">
                <a:latin typeface="Microsoft Sans Serif"/>
                <a:cs typeface="Microsoft Sans Serif"/>
              </a:rPr>
              <a:t> </a:t>
            </a:r>
            <a:r>
              <a:rPr sz="700" spc="15" dirty="0">
                <a:latin typeface="Microsoft Sans Serif"/>
                <a:cs typeface="Microsoft Sans Serif"/>
              </a:rPr>
              <a:t>arco</a:t>
            </a:r>
            <a:r>
              <a:rPr sz="700" spc="5" dirty="0">
                <a:latin typeface="Microsoft Sans Serif"/>
                <a:cs typeface="Microsoft Sans Serif"/>
              </a:rPr>
              <a:t> </a:t>
            </a:r>
            <a:r>
              <a:rPr sz="700" spc="15" dirty="0">
                <a:latin typeface="Microsoft Sans Serif"/>
                <a:cs typeface="Microsoft Sans Serif"/>
              </a:rPr>
              <a:t>comienza</a:t>
            </a:r>
            <a:r>
              <a:rPr sz="700" dirty="0">
                <a:latin typeface="Microsoft Sans Serif"/>
                <a:cs typeface="Microsoft Sans Serif"/>
              </a:rPr>
              <a:t> a </a:t>
            </a:r>
            <a:r>
              <a:rPr sz="700" spc="35" dirty="0">
                <a:latin typeface="Microsoft Sans Serif"/>
                <a:cs typeface="Microsoft Sans Serif"/>
              </a:rPr>
              <a:t>derretir</a:t>
            </a:r>
            <a:r>
              <a:rPr sz="700" dirty="0">
                <a:latin typeface="Microsoft Sans Serif"/>
                <a:cs typeface="Microsoft Sans Serif"/>
              </a:rPr>
              <a:t> </a:t>
            </a:r>
            <a:r>
              <a:rPr sz="700" spc="10" dirty="0">
                <a:latin typeface="Microsoft Sans Serif"/>
                <a:cs typeface="Microsoft Sans Serif"/>
              </a:rPr>
              <a:t>el</a:t>
            </a:r>
            <a:r>
              <a:rPr sz="700" spc="5" dirty="0">
                <a:latin typeface="Microsoft Sans Serif"/>
                <a:cs typeface="Microsoft Sans Serif"/>
              </a:rPr>
              <a:t> </a:t>
            </a:r>
            <a:r>
              <a:rPr sz="700" spc="30" dirty="0">
                <a:latin typeface="Microsoft Sans Serif"/>
                <a:cs typeface="Microsoft Sans Serif"/>
              </a:rPr>
              <a:t>metal</a:t>
            </a:r>
            <a:r>
              <a:rPr sz="700" dirty="0">
                <a:latin typeface="Microsoft Sans Serif"/>
                <a:cs typeface="Microsoft Sans Serif"/>
              </a:rPr>
              <a:t> </a:t>
            </a:r>
            <a:r>
              <a:rPr sz="700" spc="5" dirty="0">
                <a:latin typeface="Microsoft Sans Serif"/>
                <a:cs typeface="Microsoft Sans Serif"/>
              </a:rPr>
              <a:t>y</a:t>
            </a:r>
            <a:r>
              <a:rPr sz="700" dirty="0">
                <a:latin typeface="Microsoft Sans Serif"/>
                <a:cs typeface="Microsoft Sans Serif"/>
              </a:rPr>
              <a:t> </a:t>
            </a:r>
            <a:r>
              <a:rPr sz="700" spc="25" dirty="0">
                <a:latin typeface="Microsoft Sans Serif"/>
                <a:cs typeface="Microsoft Sans Serif"/>
              </a:rPr>
              <a:t>puede</a:t>
            </a:r>
            <a:r>
              <a:rPr sz="700" dirty="0">
                <a:latin typeface="Microsoft Sans Serif"/>
                <a:cs typeface="Microsoft Sans Serif"/>
              </a:rPr>
              <a:t> </a:t>
            </a:r>
            <a:r>
              <a:rPr sz="700" spc="10" dirty="0">
                <a:latin typeface="Microsoft Sans Serif"/>
                <a:cs typeface="Microsoft Sans Serif"/>
              </a:rPr>
              <a:t>causar </a:t>
            </a:r>
            <a:r>
              <a:rPr sz="700" spc="-170" dirty="0">
                <a:latin typeface="Microsoft Sans Serif"/>
                <a:cs typeface="Microsoft Sans Serif"/>
              </a:rPr>
              <a:t> </a:t>
            </a:r>
            <a:r>
              <a:rPr sz="700" spc="30" dirty="0">
                <a:latin typeface="Microsoft Sans Serif"/>
                <a:cs typeface="Microsoft Sans Serif"/>
              </a:rPr>
              <a:t>que </a:t>
            </a:r>
            <a:r>
              <a:rPr sz="700" dirty="0">
                <a:latin typeface="Microsoft Sans Serif"/>
                <a:cs typeface="Microsoft Sans Serif"/>
              </a:rPr>
              <a:t>las </a:t>
            </a:r>
            <a:r>
              <a:rPr sz="700" spc="10" dirty="0">
                <a:latin typeface="Microsoft Sans Serif"/>
                <a:cs typeface="Microsoft Sans Serif"/>
              </a:rPr>
              <a:t>cuñas </a:t>
            </a:r>
            <a:r>
              <a:rPr sz="700" spc="-5" dirty="0">
                <a:latin typeface="Microsoft Sans Serif"/>
                <a:cs typeface="Microsoft Sans Serif"/>
              </a:rPr>
              <a:t>se </a:t>
            </a:r>
            <a:r>
              <a:rPr sz="700" spc="25" dirty="0">
                <a:latin typeface="Microsoft Sans Serif"/>
                <a:cs typeface="Microsoft Sans Serif"/>
              </a:rPr>
              <a:t>debiliten </a:t>
            </a:r>
            <a:r>
              <a:rPr sz="700" spc="15" dirty="0">
                <a:latin typeface="Microsoft Sans Serif"/>
                <a:cs typeface="Microsoft Sans Serif"/>
              </a:rPr>
              <a:t>hasta </a:t>
            </a:r>
            <a:r>
              <a:rPr sz="700" spc="10" dirty="0">
                <a:latin typeface="Microsoft Sans Serif"/>
                <a:cs typeface="Microsoft Sans Serif"/>
              </a:rPr>
              <a:t>el </a:t>
            </a:r>
            <a:r>
              <a:rPr sz="700" spc="40" dirty="0">
                <a:latin typeface="Microsoft Sans Serif"/>
                <a:cs typeface="Microsoft Sans Serif"/>
              </a:rPr>
              <a:t>punto </a:t>
            </a:r>
            <a:r>
              <a:rPr sz="700" spc="20" dirty="0">
                <a:latin typeface="Microsoft Sans Serif"/>
                <a:cs typeface="Microsoft Sans Serif"/>
              </a:rPr>
              <a:t>de </a:t>
            </a:r>
            <a:r>
              <a:rPr sz="700" spc="15" dirty="0">
                <a:latin typeface="Microsoft Sans Serif"/>
                <a:cs typeface="Microsoft Sans Serif"/>
              </a:rPr>
              <a:t>falla </a:t>
            </a:r>
            <a:r>
              <a:rPr sz="700" spc="25" dirty="0">
                <a:latin typeface="Microsoft Sans Serif"/>
                <a:cs typeface="Microsoft Sans Serif"/>
              </a:rPr>
              <a:t>inmediata </a:t>
            </a:r>
            <a:r>
              <a:rPr sz="700" spc="30" dirty="0">
                <a:latin typeface="Microsoft Sans Serif"/>
                <a:cs typeface="Microsoft Sans Serif"/>
              </a:rPr>
              <a:t>o </a:t>
            </a:r>
            <a:r>
              <a:rPr sz="700" spc="15" dirty="0">
                <a:latin typeface="Microsoft Sans Serif"/>
                <a:cs typeface="Microsoft Sans Serif"/>
              </a:rPr>
              <a:t>eventual, </a:t>
            </a:r>
            <a:r>
              <a:rPr sz="700" spc="20" dirty="0">
                <a:latin typeface="Microsoft Sans Serif"/>
                <a:cs typeface="Microsoft Sans Serif"/>
              </a:rPr>
              <a:t> </a:t>
            </a:r>
            <a:r>
              <a:rPr sz="700" spc="25" dirty="0">
                <a:latin typeface="Microsoft Sans Serif"/>
                <a:cs typeface="Microsoft Sans Serif"/>
              </a:rPr>
              <a:t>dependiendo</a:t>
            </a:r>
            <a:r>
              <a:rPr sz="700" spc="-5" dirty="0">
                <a:latin typeface="Microsoft Sans Serif"/>
                <a:cs typeface="Microsoft Sans Serif"/>
              </a:rPr>
              <a:t> </a:t>
            </a:r>
            <a:r>
              <a:rPr sz="700" spc="20" dirty="0">
                <a:latin typeface="Microsoft Sans Serif"/>
                <a:cs typeface="Microsoft Sans Serif"/>
              </a:rPr>
              <a:t>del</a:t>
            </a:r>
            <a:r>
              <a:rPr sz="700" spc="-5" dirty="0">
                <a:latin typeface="Microsoft Sans Serif"/>
                <a:cs typeface="Microsoft Sans Serif"/>
              </a:rPr>
              <a:t> </a:t>
            </a:r>
            <a:r>
              <a:rPr sz="700" spc="35" dirty="0">
                <a:latin typeface="Microsoft Sans Serif"/>
                <a:cs typeface="Microsoft Sans Serif"/>
              </a:rPr>
              <a:t>tiempo</a:t>
            </a:r>
            <a:r>
              <a:rPr sz="700" dirty="0">
                <a:latin typeface="Microsoft Sans Serif"/>
                <a:cs typeface="Microsoft Sans Serif"/>
              </a:rPr>
              <a:t> </a:t>
            </a:r>
            <a:r>
              <a:rPr sz="700" spc="20" dirty="0">
                <a:latin typeface="Microsoft Sans Serif"/>
                <a:cs typeface="Microsoft Sans Serif"/>
              </a:rPr>
              <a:t>de</a:t>
            </a:r>
            <a:r>
              <a:rPr sz="700" spc="-5" dirty="0">
                <a:latin typeface="Microsoft Sans Serif"/>
                <a:cs typeface="Microsoft Sans Serif"/>
              </a:rPr>
              <a:t> </a:t>
            </a:r>
            <a:r>
              <a:rPr sz="700" spc="25" dirty="0">
                <a:latin typeface="Microsoft Sans Serif"/>
                <a:cs typeface="Microsoft Sans Serif"/>
              </a:rPr>
              <a:t>disparo</a:t>
            </a:r>
            <a:r>
              <a:rPr sz="700" dirty="0">
                <a:latin typeface="Microsoft Sans Serif"/>
                <a:cs typeface="Microsoft Sans Serif"/>
              </a:rPr>
              <a:t> </a:t>
            </a:r>
            <a:r>
              <a:rPr sz="700" spc="25" dirty="0">
                <a:latin typeface="Microsoft Sans Serif"/>
                <a:cs typeface="Microsoft Sans Serif"/>
              </a:rPr>
              <a:t>para</a:t>
            </a:r>
            <a:r>
              <a:rPr sz="700" spc="-5" dirty="0">
                <a:latin typeface="Microsoft Sans Serif"/>
                <a:cs typeface="Microsoft Sans Serif"/>
              </a:rPr>
              <a:t> </a:t>
            </a:r>
            <a:r>
              <a:rPr sz="700" spc="30" dirty="0">
                <a:latin typeface="Microsoft Sans Serif"/>
                <a:cs typeface="Microsoft Sans Serif"/>
              </a:rPr>
              <a:t>eliminar</a:t>
            </a:r>
            <a:r>
              <a:rPr sz="700" spc="-5" dirty="0">
                <a:latin typeface="Microsoft Sans Serif"/>
                <a:cs typeface="Microsoft Sans Serif"/>
              </a:rPr>
              <a:t> </a:t>
            </a:r>
            <a:r>
              <a:rPr sz="700" spc="10" dirty="0">
                <a:latin typeface="Microsoft Sans Serif"/>
                <a:cs typeface="Microsoft Sans Serif"/>
              </a:rPr>
              <a:t>el</a:t>
            </a:r>
            <a:r>
              <a:rPr sz="700" dirty="0">
                <a:latin typeface="Microsoft Sans Serif"/>
                <a:cs typeface="Microsoft Sans Serif"/>
              </a:rPr>
              <a:t> </a:t>
            </a:r>
            <a:r>
              <a:rPr sz="700" spc="25" dirty="0">
                <a:latin typeface="Microsoft Sans Serif"/>
                <a:cs typeface="Microsoft Sans Serif"/>
              </a:rPr>
              <a:t>incidente</a:t>
            </a:r>
            <a:r>
              <a:rPr sz="700" spc="-5" dirty="0">
                <a:latin typeface="Microsoft Sans Serif"/>
                <a:cs typeface="Microsoft Sans Serif"/>
              </a:rPr>
              <a:t> </a:t>
            </a:r>
            <a:r>
              <a:rPr sz="700" spc="20" dirty="0">
                <a:latin typeface="Microsoft Sans Serif"/>
                <a:cs typeface="Microsoft Sans Serif"/>
              </a:rPr>
              <a:t>de</a:t>
            </a:r>
            <a:r>
              <a:rPr sz="700" dirty="0">
                <a:latin typeface="Microsoft Sans Serif"/>
                <a:cs typeface="Microsoft Sans Serif"/>
              </a:rPr>
              <a:t> </a:t>
            </a:r>
            <a:r>
              <a:rPr sz="700" spc="15" dirty="0">
                <a:latin typeface="Microsoft Sans Serif"/>
                <a:cs typeface="Microsoft Sans Serif"/>
              </a:rPr>
              <a:t>activación </a:t>
            </a:r>
            <a:r>
              <a:rPr sz="700" spc="-175" dirty="0">
                <a:latin typeface="Microsoft Sans Serif"/>
                <a:cs typeface="Microsoft Sans Serif"/>
              </a:rPr>
              <a:t> </a:t>
            </a:r>
            <a:r>
              <a:rPr sz="700" spc="25" dirty="0">
                <a:latin typeface="Microsoft Sans Serif"/>
                <a:cs typeface="Microsoft Sans Serif"/>
              </a:rPr>
              <a:t>involuntario. </a:t>
            </a:r>
            <a:r>
              <a:rPr sz="700" spc="-30" dirty="0">
                <a:latin typeface="Microsoft Sans Serif"/>
                <a:cs typeface="Microsoft Sans Serif"/>
              </a:rPr>
              <a:t>El </a:t>
            </a:r>
            <a:r>
              <a:rPr sz="700" spc="30" dirty="0">
                <a:latin typeface="Microsoft Sans Serif"/>
                <a:cs typeface="Microsoft Sans Serif"/>
              </a:rPr>
              <a:t>daño </a:t>
            </a:r>
            <a:r>
              <a:rPr sz="700" dirty="0">
                <a:latin typeface="Microsoft Sans Serif"/>
                <a:cs typeface="Microsoft Sans Serif"/>
              </a:rPr>
              <a:t>a </a:t>
            </a:r>
            <a:r>
              <a:rPr sz="700" spc="10" dirty="0">
                <a:latin typeface="Microsoft Sans Serif"/>
                <a:cs typeface="Microsoft Sans Serif"/>
              </a:rPr>
              <a:t>los </a:t>
            </a:r>
            <a:r>
              <a:rPr sz="700" spc="15" dirty="0">
                <a:latin typeface="Microsoft Sans Serif"/>
                <a:cs typeface="Microsoft Sans Serif"/>
              </a:rPr>
              <a:t>devanados </a:t>
            </a:r>
            <a:r>
              <a:rPr sz="700" spc="20" dirty="0">
                <a:latin typeface="Microsoft Sans Serif"/>
                <a:cs typeface="Microsoft Sans Serif"/>
              </a:rPr>
              <a:t>del </a:t>
            </a:r>
            <a:r>
              <a:rPr sz="700" spc="35" dirty="0">
                <a:latin typeface="Microsoft Sans Serif"/>
                <a:cs typeface="Microsoft Sans Serif"/>
              </a:rPr>
              <a:t>rotor, </a:t>
            </a:r>
            <a:r>
              <a:rPr sz="700" dirty="0">
                <a:latin typeface="Microsoft Sans Serif"/>
                <a:cs typeface="Microsoft Sans Serif"/>
              </a:rPr>
              <a:t>si </a:t>
            </a:r>
            <a:r>
              <a:rPr sz="700" spc="20" dirty="0">
                <a:latin typeface="Microsoft Sans Serif"/>
                <a:cs typeface="Microsoft Sans Serif"/>
              </a:rPr>
              <a:t>ocurre, </a:t>
            </a:r>
            <a:r>
              <a:rPr sz="700" spc="-5" dirty="0">
                <a:latin typeface="Microsoft Sans Serif"/>
                <a:cs typeface="Microsoft Sans Serif"/>
              </a:rPr>
              <a:t>se </a:t>
            </a:r>
            <a:r>
              <a:rPr sz="700" spc="20" dirty="0">
                <a:latin typeface="Microsoft Sans Serif"/>
                <a:cs typeface="Microsoft Sans Serif"/>
              </a:rPr>
              <a:t>debe </a:t>
            </a:r>
            <a:r>
              <a:rPr sz="700" dirty="0">
                <a:latin typeface="Microsoft Sans Serif"/>
                <a:cs typeface="Microsoft Sans Serif"/>
              </a:rPr>
              <a:t>a </a:t>
            </a:r>
            <a:r>
              <a:rPr sz="700" spc="30" dirty="0">
                <a:latin typeface="Microsoft Sans Serif"/>
                <a:cs typeface="Microsoft Sans Serif"/>
              </a:rPr>
              <a:t>daño </a:t>
            </a:r>
            <a:r>
              <a:rPr sz="700" spc="35" dirty="0">
                <a:latin typeface="Microsoft Sans Serif"/>
                <a:cs typeface="Microsoft Sans Serif"/>
              </a:rPr>
              <a:t> </a:t>
            </a:r>
            <a:r>
              <a:rPr sz="700" spc="15" dirty="0">
                <a:latin typeface="Microsoft Sans Serif"/>
                <a:cs typeface="Microsoft Sans Serif"/>
              </a:rPr>
              <a:t>mecánico </a:t>
            </a:r>
            <a:r>
              <a:rPr sz="700" spc="30" dirty="0">
                <a:latin typeface="Microsoft Sans Serif"/>
                <a:cs typeface="Microsoft Sans Serif"/>
              </a:rPr>
              <a:t>debido </a:t>
            </a:r>
            <a:r>
              <a:rPr sz="700" dirty="0">
                <a:latin typeface="Microsoft Sans Serif"/>
                <a:cs typeface="Microsoft Sans Serif"/>
              </a:rPr>
              <a:t>a </a:t>
            </a:r>
            <a:r>
              <a:rPr sz="700" spc="10" dirty="0">
                <a:latin typeface="Microsoft Sans Serif"/>
                <a:cs typeface="Microsoft Sans Serif"/>
              </a:rPr>
              <a:t>la </a:t>
            </a:r>
            <a:r>
              <a:rPr sz="700" spc="25" dirty="0">
                <a:latin typeface="Microsoft Sans Serif"/>
                <a:cs typeface="Microsoft Sans Serif"/>
              </a:rPr>
              <a:t>pérdida </a:t>
            </a:r>
            <a:r>
              <a:rPr sz="700" spc="20" dirty="0">
                <a:latin typeface="Microsoft Sans Serif"/>
                <a:cs typeface="Microsoft Sans Serif"/>
              </a:rPr>
              <a:t>del </a:t>
            </a:r>
            <a:r>
              <a:rPr sz="700" spc="30" dirty="0">
                <a:latin typeface="Microsoft Sans Serif"/>
                <a:cs typeface="Microsoft Sans Serif"/>
              </a:rPr>
              <a:t>soporte </a:t>
            </a:r>
            <a:r>
              <a:rPr sz="700" spc="20" dirty="0">
                <a:latin typeface="Microsoft Sans Serif"/>
                <a:cs typeface="Microsoft Sans Serif"/>
              </a:rPr>
              <a:t>de </a:t>
            </a:r>
            <a:r>
              <a:rPr sz="700" spc="10" dirty="0">
                <a:latin typeface="Microsoft Sans Serif"/>
                <a:cs typeface="Microsoft Sans Serif"/>
              </a:rPr>
              <a:t>la </a:t>
            </a:r>
            <a:r>
              <a:rPr sz="700" spc="15" dirty="0">
                <a:latin typeface="Microsoft Sans Serif"/>
                <a:cs typeface="Microsoft Sans Serif"/>
              </a:rPr>
              <a:t>cuña </a:t>
            </a:r>
            <a:r>
              <a:rPr sz="700" spc="20" dirty="0">
                <a:latin typeface="Microsoft Sans Serif"/>
                <a:cs typeface="Microsoft Sans Serif"/>
              </a:rPr>
              <a:t>más </a:t>
            </a:r>
            <a:r>
              <a:rPr sz="700" spc="30" dirty="0">
                <a:latin typeface="Microsoft Sans Serif"/>
                <a:cs typeface="Microsoft Sans Serif"/>
              </a:rPr>
              <a:t>que </a:t>
            </a:r>
            <a:r>
              <a:rPr sz="700" spc="10" dirty="0">
                <a:latin typeface="Microsoft Sans Serif"/>
                <a:cs typeface="Microsoft Sans Serif"/>
              </a:rPr>
              <a:t>al </a:t>
            </a:r>
            <a:r>
              <a:rPr sz="700" spc="15" dirty="0">
                <a:latin typeface="Microsoft Sans Serif"/>
                <a:cs typeface="Microsoft Sans Serif"/>
              </a:rPr>
              <a:t> </a:t>
            </a:r>
            <a:r>
              <a:rPr sz="700" spc="20" dirty="0">
                <a:latin typeface="Microsoft Sans Serif"/>
                <a:cs typeface="Microsoft Sans Serif"/>
              </a:rPr>
              <a:t>calentamiento.</a:t>
            </a:r>
            <a:r>
              <a:rPr sz="700" dirty="0">
                <a:latin typeface="Microsoft Sans Serif"/>
                <a:cs typeface="Microsoft Sans Serif"/>
              </a:rPr>
              <a:t> </a:t>
            </a:r>
            <a:r>
              <a:rPr sz="700" spc="20" dirty="0">
                <a:latin typeface="Microsoft Sans Serif"/>
                <a:cs typeface="Microsoft Sans Serif"/>
              </a:rPr>
              <a:t>Debido</a:t>
            </a:r>
            <a:r>
              <a:rPr sz="700" spc="5" dirty="0">
                <a:latin typeface="Microsoft Sans Serif"/>
                <a:cs typeface="Microsoft Sans Serif"/>
              </a:rPr>
              <a:t> </a:t>
            </a:r>
            <a:r>
              <a:rPr sz="700" dirty="0">
                <a:latin typeface="Microsoft Sans Serif"/>
                <a:cs typeface="Microsoft Sans Serif"/>
              </a:rPr>
              <a:t>a</a:t>
            </a:r>
            <a:r>
              <a:rPr sz="700" spc="5" dirty="0">
                <a:latin typeface="Microsoft Sans Serif"/>
                <a:cs typeface="Microsoft Sans Serif"/>
              </a:rPr>
              <a:t> </a:t>
            </a:r>
            <a:r>
              <a:rPr sz="700" spc="10" dirty="0">
                <a:latin typeface="Microsoft Sans Serif"/>
                <a:cs typeface="Microsoft Sans Serif"/>
              </a:rPr>
              <a:t>la</a:t>
            </a:r>
            <a:r>
              <a:rPr sz="700" spc="5" dirty="0">
                <a:latin typeface="Microsoft Sans Serif"/>
                <a:cs typeface="Microsoft Sans Serif"/>
              </a:rPr>
              <a:t> </a:t>
            </a:r>
            <a:r>
              <a:rPr sz="700" spc="15" dirty="0">
                <a:latin typeface="Microsoft Sans Serif"/>
                <a:cs typeface="Microsoft Sans Serif"/>
              </a:rPr>
              <a:t>baja</a:t>
            </a:r>
            <a:r>
              <a:rPr sz="700" dirty="0">
                <a:latin typeface="Microsoft Sans Serif"/>
                <a:cs typeface="Microsoft Sans Serif"/>
              </a:rPr>
              <a:t> </a:t>
            </a:r>
            <a:r>
              <a:rPr sz="700" spc="35" dirty="0">
                <a:latin typeface="Microsoft Sans Serif"/>
                <a:cs typeface="Microsoft Sans Serif"/>
              </a:rPr>
              <a:t>profundidad</a:t>
            </a:r>
            <a:r>
              <a:rPr sz="700" spc="5" dirty="0">
                <a:latin typeface="Microsoft Sans Serif"/>
                <a:cs typeface="Microsoft Sans Serif"/>
              </a:rPr>
              <a:t> </a:t>
            </a:r>
            <a:r>
              <a:rPr sz="700" spc="20" dirty="0">
                <a:latin typeface="Microsoft Sans Serif"/>
                <a:cs typeface="Microsoft Sans Serif"/>
              </a:rPr>
              <a:t>de</a:t>
            </a:r>
            <a:r>
              <a:rPr sz="700" spc="5" dirty="0">
                <a:latin typeface="Microsoft Sans Serif"/>
                <a:cs typeface="Microsoft Sans Serif"/>
              </a:rPr>
              <a:t> </a:t>
            </a:r>
            <a:r>
              <a:rPr sz="700" spc="25" dirty="0">
                <a:latin typeface="Microsoft Sans Serif"/>
                <a:cs typeface="Microsoft Sans Serif"/>
              </a:rPr>
              <a:t>penetración</a:t>
            </a:r>
            <a:r>
              <a:rPr sz="700" spc="5" dirty="0">
                <a:latin typeface="Microsoft Sans Serif"/>
                <a:cs typeface="Microsoft Sans Serif"/>
              </a:rPr>
              <a:t> </a:t>
            </a:r>
            <a:r>
              <a:rPr sz="700" spc="20" dirty="0">
                <a:latin typeface="Microsoft Sans Serif"/>
                <a:cs typeface="Microsoft Sans Serif"/>
              </a:rPr>
              <a:t>de</a:t>
            </a:r>
            <a:r>
              <a:rPr sz="700" dirty="0">
                <a:latin typeface="Microsoft Sans Serif"/>
                <a:cs typeface="Microsoft Sans Serif"/>
              </a:rPr>
              <a:t> </a:t>
            </a:r>
            <a:r>
              <a:rPr sz="700" spc="10" dirty="0">
                <a:latin typeface="Microsoft Sans Serif"/>
                <a:cs typeface="Microsoft Sans Serif"/>
              </a:rPr>
              <a:t>la</a:t>
            </a:r>
            <a:r>
              <a:rPr sz="700" spc="5" dirty="0">
                <a:latin typeface="Microsoft Sans Serif"/>
                <a:cs typeface="Microsoft Sans Serif"/>
              </a:rPr>
              <a:t> </a:t>
            </a:r>
            <a:r>
              <a:rPr sz="700" spc="25" dirty="0">
                <a:latin typeface="Microsoft Sans Serif"/>
                <a:cs typeface="Microsoft Sans Serif"/>
              </a:rPr>
              <a:t>corriente, </a:t>
            </a:r>
            <a:r>
              <a:rPr sz="700" spc="-170" dirty="0">
                <a:latin typeface="Microsoft Sans Serif"/>
                <a:cs typeface="Microsoft Sans Serif"/>
              </a:rPr>
              <a:t> </a:t>
            </a:r>
            <a:r>
              <a:rPr sz="700" spc="10" dirty="0">
                <a:latin typeface="Microsoft Sans Serif"/>
                <a:cs typeface="Microsoft Sans Serif"/>
              </a:rPr>
              <a:t>los </a:t>
            </a:r>
            <a:r>
              <a:rPr sz="700" spc="15" dirty="0">
                <a:latin typeface="Microsoft Sans Serif"/>
                <a:cs typeface="Microsoft Sans Serif"/>
              </a:rPr>
              <a:t>devanados </a:t>
            </a:r>
            <a:r>
              <a:rPr sz="700" spc="20" dirty="0">
                <a:latin typeface="Microsoft Sans Serif"/>
                <a:cs typeface="Microsoft Sans Serif"/>
              </a:rPr>
              <a:t>del </a:t>
            </a:r>
            <a:r>
              <a:rPr sz="700" spc="45" dirty="0">
                <a:latin typeface="Microsoft Sans Serif"/>
                <a:cs typeface="Microsoft Sans Serif"/>
              </a:rPr>
              <a:t>rotor </a:t>
            </a:r>
            <a:r>
              <a:rPr sz="700" spc="30" dirty="0">
                <a:latin typeface="Microsoft Sans Serif"/>
                <a:cs typeface="Microsoft Sans Serif"/>
              </a:rPr>
              <a:t>probablemente </a:t>
            </a:r>
            <a:r>
              <a:rPr sz="700" spc="35" dirty="0">
                <a:latin typeface="Microsoft Sans Serif"/>
                <a:cs typeface="Microsoft Sans Serif"/>
              </a:rPr>
              <a:t>no </a:t>
            </a:r>
            <a:r>
              <a:rPr sz="700" spc="30" dirty="0">
                <a:latin typeface="Microsoft Sans Serif"/>
                <a:cs typeface="Microsoft Sans Serif"/>
              </a:rPr>
              <a:t>experimentarían </a:t>
            </a:r>
            <a:r>
              <a:rPr sz="700" spc="40" dirty="0">
                <a:latin typeface="Microsoft Sans Serif"/>
                <a:cs typeface="Microsoft Sans Serif"/>
              </a:rPr>
              <a:t>un </a:t>
            </a:r>
            <a:r>
              <a:rPr sz="700" spc="35" dirty="0">
                <a:latin typeface="Microsoft Sans Serif"/>
                <a:cs typeface="Microsoft Sans Serif"/>
              </a:rPr>
              <a:t>aumento </a:t>
            </a:r>
            <a:r>
              <a:rPr sz="700" spc="40" dirty="0">
                <a:latin typeface="Microsoft Sans Serif"/>
                <a:cs typeface="Microsoft Sans Serif"/>
              </a:rPr>
              <a:t> </a:t>
            </a:r>
            <a:r>
              <a:rPr sz="700" spc="5" dirty="0">
                <a:latin typeface="Microsoft Sans Serif"/>
                <a:cs typeface="Microsoft Sans Serif"/>
              </a:rPr>
              <a:t>excesivo</a:t>
            </a:r>
            <a:r>
              <a:rPr sz="700" spc="-5" dirty="0">
                <a:latin typeface="Microsoft Sans Serif"/>
                <a:cs typeface="Microsoft Sans Serif"/>
              </a:rPr>
              <a:t> </a:t>
            </a:r>
            <a:r>
              <a:rPr sz="700" spc="20" dirty="0">
                <a:latin typeface="Microsoft Sans Serif"/>
                <a:cs typeface="Microsoft Sans Serif"/>
              </a:rPr>
              <a:t>de</a:t>
            </a:r>
            <a:r>
              <a:rPr sz="700" spc="-5" dirty="0">
                <a:latin typeface="Microsoft Sans Serif"/>
                <a:cs typeface="Microsoft Sans Serif"/>
              </a:rPr>
              <a:t> </a:t>
            </a:r>
            <a:r>
              <a:rPr sz="700" spc="35" dirty="0">
                <a:latin typeface="Microsoft Sans Serif"/>
                <a:cs typeface="Microsoft Sans Serif"/>
              </a:rPr>
              <a:t>temperatura</a:t>
            </a:r>
            <a:r>
              <a:rPr sz="700" spc="-5" dirty="0">
                <a:latin typeface="Microsoft Sans Serif"/>
                <a:cs typeface="Microsoft Sans Serif"/>
              </a:rPr>
              <a:t> </a:t>
            </a:r>
            <a:r>
              <a:rPr sz="700" dirty="0">
                <a:latin typeface="Microsoft Sans Serif"/>
                <a:cs typeface="Microsoft Sans Serif"/>
              </a:rPr>
              <a:t>y,</a:t>
            </a:r>
            <a:r>
              <a:rPr sz="700" spc="-5" dirty="0">
                <a:latin typeface="Microsoft Sans Serif"/>
                <a:cs typeface="Microsoft Sans Serif"/>
              </a:rPr>
              <a:t> </a:t>
            </a:r>
            <a:r>
              <a:rPr sz="700" spc="40" dirty="0">
                <a:latin typeface="Microsoft Sans Serif"/>
                <a:cs typeface="Microsoft Sans Serif"/>
              </a:rPr>
              <a:t>por</a:t>
            </a:r>
            <a:r>
              <a:rPr sz="700" dirty="0">
                <a:latin typeface="Microsoft Sans Serif"/>
                <a:cs typeface="Microsoft Sans Serif"/>
              </a:rPr>
              <a:t> </a:t>
            </a:r>
            <a:r>
              <a:rPr sz="700" spc="25" dirty="0">
                <a:latin typeface="Microsoft Sans Serif"/>
                <a:cs typeface="Microsoft Sans Serif"/>
              </a:rPr>
              <a:t>lo</a:t>
            </a:r>
            <a:r>
              <a:rPr sz="700" spc="-5" dirty="0">
                <a:latin typeface="Microsoft Sans Serif"/>
                <a:cs typeface="Microsoft Sans Serif"/>
              </a:rPr>
              <a:t> </a:t>
            </a:r>
            <a:r>
              <a:rPr sz="700" spc="30" dirty="0">
                <a:latin typeface="Microsoft Sans Serif"/>
                <a:cs typeface="Microsoft Sans Serif"/>
              </a:rPr>
              <a:t>tanto,</a:t>
            </a:r>
            <a:r>
              <a:rPr sz="700" spc="-5" dirty="0">
                <a:latin typeface="Microsoft Sans Serif"/>
                <a:cs typeface="Microsoft Sans Serif"/>
              </a:rPr>
              <a:t> </a:t>
            </a:r>
            <a:r>
              <a:rPr sz="700" spc="35" dirty="0">
                <a:latin typeface="Microsoft Sans Serif"/>
                <a:cs typeface="Microsoft Sans Serif"/>
              </a:rPr>
              <a:t>no</a:t>
            </a:r>
            <a:r>
              <a:rPr sz="700" spc="-5" dirty="0">
                <a:latin typeface="Microsoft Sans Serif"/>
                <a:cs typeface="Microsoft Sans Serif"/>
              </a:rPr>
              <a:t> </a:t>
            </a:r>
            <a:r>
              <a:rPr sz="700" spc="30" dirty="0">
                <a:latin typeface="Microsoft Sans Serif"/>
                <a:cs typeface="Microsoft Sans Serif"/>
              </a:rPr>
              <a:t>sufrirían</a:t>
            </a:r>
            <a:r>
              <a:rPr sz="700" spc="-5" dirty="0">
                <a:latin typeface="Microsoft Sans Serif"/>
                <a:cs typeface="Microsoft Sans Serif"/>
              </a:rPr>
              <a:t> </a:t>
            </a:r>
            <a:r>
              <a:rPr sz="700" spc="20" dirty="0">
                <a:latin typeface="Microsoft Sans Serif"/>
                <a:cs typeface="Microsoft Sans Serif"/>
              </a:rPr>
              <a:t>daños</a:t>
            </a:r>
            <a:r>
              <a:rPr sz="700" dirty="0">
                <a:latin typeface="Microsoft Sans Serif"/>
                <a:cs typeface="Microsoft Sans Serif"/>
              </a:rPr>
              <a:t> </a:t>
            </a:r>
            <a:r>
              <a:rPr sz="700" spc="20" dirty="0">
                <a:latin typeface="Microsoft Sans Serif"/>
                <a:cs typeface="Microsoft Sans Serif"/>
              </a:rPr>
              <a:t>térmicos.</a:t>
            </a:r>
            <a:endParaRPr sz="700">
              <a:latin typeface="Microsoft Sans Serif"/>
              <a:cs typeface="Microsoft Sans Serif"/>
            </a:endParaRPr>
          </a:p>
        </p:txBody>
      </p:sp>
      <p:sp>
        <p:nvSpPr>
          <p:cNvPr id="76" name="object 76"/>
          <p:cNvSpPr txBox="1"/>
          <p:nvPr/>
        </p:nvSpPr>
        <p:spPr>
          <a:xfrm>
            <a:off x="1415277" y="9415125"/>
            <a:ext cx="2852914" cy="143629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sz="850" spc="-25" dirty="0">
                <a:latin typeface="Microsoft Sans Serif"/>
                <a:cs typeface="Microsoft Sans Serif"/>
              </a:rPr>
              <a:t>CAPÍTULO</a:t>
            </a:r>
            <a:r>
              <a:rPr sz="850" spc="-20" dirty="0">
                <a:latin typeface="Microsoft Sans Serif"/>
                <a:cs typeface="Microsoft Sans Serif"/>
              </a:rPr>
              <a:t> </a:t>
            </a:r>
            <a:r>
              <a:rPr sz="850" dirty="0">
                <a:latin typeface="Microsoft Sans Serif"/>
                <a:cs typeface="Microsoft Sans Serif"/>
              </a:rPr>
              <a:t>4,</a:t>
            </a:r>
            <a:r>
              <a:rPr sz="850" spc="-15" dirty="0">
                <a:latin typeface="Microsoft Sans Serif"/>
                <a:cs typeface="Microsoft Sans Serif"/>
              </a:rPr>
              <a:t> </a:t>
            </a:r>
            <a:r>
              <a:rPr sz="850" spc="-40" dirty="0">
                <a:latin typeface="Microsoft Sans Serif"/>
                <a:cs typeface="Microsoft Sans Serif"/>
              </a:rPr>
              <a:t>SECCIÓN</a:t>
            </a:r>
            <a:r>
              <a:rPr sz="850" spc="-15" dirty="0">
                <a:latin typeface="Microsoft Sans Serif"/>
                <a:cs typeface="Microsoft Sans Serif"/>
              </a:rPr>
              <a:t> </a:t>
            </a:r>
            <a:r>
              <a:rPr sz="850" spc="10" dirty="0">
                <a:latin typeface="Microsoft Sans Serif"/>
                <a:cs typeface="Microsoft Sans Serif"/>
              </a:rPr>
              <a:t>1</a:t>
            </a:r>
            <a:endParaRPr sz="850">
              <a:latin typeface="Microsoft Sans Serif"/>
              <a:cs typeface="Microsoft Sans Serif"/>
            </a:endParaRPr>
          </a:p>
        </p:txBody>
      </p:sp>
      <p:sp>
        <p:nvSpPr>
          <p:cNvPr id="77" name="object 77"/>
          <p:cNvSpPr txBox="1"/>
          <p:nvPr/>
        </p:nvSpPr>
        <p:spPr>
          <a:xfrm>
            <a:off x="7845387" y="9415126"/>
            <a:ext cx="7796212" cy="285115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sz="850" spc="-25" dirty="0">
                <a:latin typeface="Microsoft Sans Serif"/>
                <a:cs typeface="Microsoft Sans Serif"/>
              </a:rPr>
              <a:t>TUTORIAL</a:t>
            </a:r>
            <a:r>
              <a:rPr sz="850" spc="-5" dirty="0">
                <a:latin typeface="Microsoft Sans Serif"/>
                <a:cs typeface="Microsoft Sans Serif"/>
              </a:rPr>
              <a:t> </a:t>
            </a:r>
            <a:r>
              <a:rPr sz="850" spc="-60" dirty="0">
                <a:latin typeface="Microsoft Sans Serif"/>
                <a:cs typeface="Microsoft Sans Serif"/>
              </a:rPr>
              <a:t>SOBRE</a:t>
            </a:r>
            <a:r>
              <a:rPr sz="850" spc="-5" dirty="0">
                <a:latin typeface="Microsoft Sans Serif"/>
                <a:cs typeface="Microsoft Sans Serif"/>
              </a:rPr>
              <a:t> </a:t>
            </a:r>
            <a:r>
              <a:rPr sz="850" spc="-35" dirty="0">
                <a:latin typeface="Microsoft Sans Serif"/>
                <a:cs typeface="Microsoft Sans Serif"/>
              </a:rPr>
              <a:t>PROTECCIÓN</a:t>
            </a:r>
            <a:r>
              <a:rPr sz="850" spc="-5" dirty="0">
                <a:latin typeface="Microsoft Sans Serif"/>
                <a:cs typeface="Microsoft Sans Serif"/>
              </a:rPr>
              <a:t> </a:t>
            </a:r>
            <a:r>
              <a:rPr sz="850" spc="-45" dirty="0">
                <a:latin typeface="Microsoft Sans Serif"/>
                <a:cs typeface="Microsoft Sans Serif"/>
              </a:rPr>
              <a:t>DE</a:t>
            </a:r>
            <a:r>
              <a:rPr sz="850" spc="-5" dirty="0">
                <a:latin typeface="Microsoft Sans Serif"/>
                <a:cs typeface="Microsoft Sans Serif"/>
              </a:rPr>
              <a:t> </a:t>
            </a:r>
            <a:r>
              <a:rPr sz="850" spc="-55" dirty="0">
                <a:latin typeface="Microsoft Sans Serif"/>
                <a:cs typeface="Microsoft Sans Serif"/>
              </a:rPr>
              <a:t>GENERADORES</a:t>
            </a:r>
            <a:r>
              <a:rPr sz="850" dirty="0">
                <a:latin typeface="Microsoft Sans Serif"/>
                <a:cs typeface="Microsoft Sans Serif"/>
              </a:rPr>
              <a:t> </a:t>
            </a:r>
            <a:r>
              <a:rPr sz="850" spc="-30" dirty="0">
                <a:latin typeface="Microsoft Sans Serif"/>
                <a:cs typeface="Microsoft Sans Serif"/>
              </a:rPr>
              <a:t>SÍNCRONOS</a:t>
            </a:r>
            <a:endParaRPr sz="850">
              <a:latin typeface="Microsoft Sans Serif"/>
              <a:cs typeface="Microsoft Sans Serif"/>
            </a:endParaRPr>
          </a:p>
          <a:p>
            <a:pPr marL="1400175">
              <a:lnSpc>
                <a:spcPct val="100000"/>
              </a:lnSpc>
            </a:pPr>
            <a:r>
              <a:rPr sz="850" spc="-15" dirty="0">
                <a:latin typeface="Microsoft Sans Serif"/>
                <a:cs typeface="Microsoft Sans Serif"/>
              </a:rPr>
              <a:t>PUBLICACIÓN</a:t>
            </a:r>
            <a:r>
              <a:rPr sz="850" spc="-5" dirty="0">
                <a:latin typeface="Microsoft Sans Serif"/>
                <a:cs typeface="Microsoft Sans Serif"/>
              </a:rPr>
              <a:t> </a:t>
            </a:r>
            <a:r>
              <a:rPr sz="850" spc="-55" dirty="0">
                <a:latin typeface="Microsoft Sans Serif"/>
                <a:cs typeface="Microsoft Sans Serif"/>
              </a:rPr>
              <a:t>ESPECIAL</a:t>
            </a:r>
            <a:r>
              <a:rPr sz="850" spc="-5" dirty="0">
                <a:latin typeface="Microsoft Sans Serif"/>
                <a:cs typeface="Microsoft Sans Serif"/>
              </a:rPr>
              <a:t> </a:t>
            </a:r>
            <a:r>
              <a:rPr sz="850" spc="-40" dirty="0">
                <a:latin typeface="Microsoft Sans Serif"/>
                <a:cs typeface="Microsoft Sans Serif"/>
              </a:rPr>
              <a:t>DEL</a:t>
            </a:r>
            <a:r>
              <a:rPr sz="850" spc="-5" dirty="0">
                <a:latin typeface="Microsoft Sans Serif"/>
                <a:cs typeface="Microsoft Sans Serif"/>
              </a:rPr>
              <a:t> </a:t>
            </a:r>
            <a:r>
              <a:rPr sz="850" spc="-60" dirty="0">
                <a:latin typeface="Microsoft Sans Serif"/>
                <a:cs typeface="Microsoft Sans Serif"/>
              </a:rPr>
              <a:t>IEEE</a:t>
            </a:r>
            <a:r>
              <a:rPr sz="850" spc="-5" dirty="0">
                <a:latin typeface="Microsoft Sans Serif"/>
                <a:cs typeface="Microsoft Sans Serif"/>
              </a:rPr>
              <a:t> </a:t>
            </a:r>
            <a:r>
              <a:rPr sz="850" spc="-80" dirty="0">
                <a:latin typeface="Microsoft Sans Serif"/>
                <a:cs typeface="Microsoft Sans Serif"/>
              </a:rPr>
              <a:t>PSRC</a:t>
            </a:r>
            <a:endParaRPr sz="850">
              <a:latin typeface="Microsoft Sans Serif"/>
              <a:cs typeface="Microsoft Sans Serif"/>
            </a:endParaRPr>
          </a:p>
        </p:txBody>
      </p:sp>
    </p:spTree>
  </p:cSld>
  <p:clrMapOvr>
    <a:masterClrMapping/>
  </p:clrMapOvr>
</p:sld>
</file>

<file path=ppt/slides/slide85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/>
          <p:nvPr/>
        </p:nvSpPr>
        <p:spPr>
          <a:xfrm>
            <a:off x="1444422" y="9413748"/>
            <a:ext cx="15051933" cy="9525"/>
          </a:xfrm>
          <a:custGeom>
            <a:avLst/>
            <a:gdLst/>
            <a:ahLst/>
            <a:cxnLst/>
            <a:rect l="l" t="t" r="r" b="b"/>
            <a:pathLst>
              <a:path w="6543040" h="9525">
                <a:moveTo>
                  <a:pt x="6542531" y="9144"/>
                </a:moveTo>
                <a:lnTo>
                  <a:pt x="0" y="9144"/>
                </a:lnTo>
                <a:lnTo>
                  <a:pt x="0" y="0"/>
                </a:lnTo>
                <a:lnTo>
                  <a:pt x="6542531" y="0"/>
                </a:lnTo>
                <a:lnTo>
                  <a:pt x="6542531" y="9144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" name="object 3"/>
          <p:cNvSpPr txBox="1"/>
          <p:nvPr/>
        </p:nvSpPr>
        <p:spPr>
          <a:xfrm>
            <a:off x="16290754" y="349008"/>
            <a:ext cx="192824" cy="135935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sz="800" spc="10" dirty="0">
                <a:latin typeface="Microsoft Sans Serif"/>
                <a:cs typeface="Microsoft Sans Serif"/>
              </a:rPr>
              <a:t>3</a:t>
            </a:r>
            <a:endParaRPr sz="800">
              <a:latin typeface="Microsoft Sans Serif"/>
              <a:cs typeface="Microsoft Sans Serif"/>
            </a:endParaRPr>
          </a:p>
        </p:txBody>
      </p:sp>
      <p:sp>
        <p:nvSpPr>
          <p:cNvPr id="4" name="object 4"/>
          <p:cNvSpPr txBox="1"/>
          <p:nvPr/>
        </p:nvSpPr>
        <p:spPr>
          <a:xfrm>
            <a:off x="1415217" y="603750"/>
            <a:ext cx="7419329" cy="2881943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 marR="5080" indent="154940">
              <a:lnSpc>
                <a:spcPct val="133300"/>
              </a:lnSpc>
              <a:spcBef>
                <a:spcPts val="100"/>
              </a:spcBef>
            </a:pPr>
            <a:r>
              <a:rPr sz="750" spc="-35" dirty="0">
                <a:latin typeface="Microsoft Sans Serif"/>
                <a:cs typeface="Microsoft Sans Serif"/>
              </a:rPr>
              <a:t>El </a:t>
            </a:r>
            <a:r>
              <a:rPr sz="750" spc="25" dirty="0">
                <a:latin typeface="Microsoft Sans Serif"/>
                <a:cs typeface="Microsoft Sans Serif"/>
              </a:rPr>
              <a:t>calentamiento </a:t>
            </a:r>
            <a:r>
              <a:rPr sz="750" spc="20" dirty="0">
                <a:latin typeface="Microsoft Sans Serif"/>
                <a:cs typeface="Microsoft Sans Serif"/>
              </a:rPr>
              <a:t>generalizado </a:t>
            </a:r>
            <a:r>
              <a:rPr sz="750" spc="25" dirty="0">
                <a:latin typeface="Microsoft Sans Serif"/>
                <a:cs typeface="Microsoft Sans Serif"/>
              </a:rPr>
              <a:t>de </a:t>
            </a:r>
            <a:r>
              <a:rPr sz="750" spc="10" dirty="0">
                <a:latin typeface="Microsoft Sans Serif"/>
                <a:cs typeface="Microsoft Sans Serif"/>
              </a:rPr>
              <a:t>la </a:t>
            </a:r>
            <a:r>
              <a:rPr sz="750" spc="20" dirty="0">
                <a:latin typeface="Microsoft Sans Serif"/>
                <a:cs typeface="Microsoft Sans Serif"/>
              </a:rPr>
              <a:t>superficie del </a:t>
            </a:r>
            <a:r>
              <a:rPr sz="750" spc="50" dirty="0">
                <a:latin typeface="Microsoft Sans Serif"/>
                <a:cs typeface="Microsoft Sans Serif"/>
              </a:rPr>
              <a:t>rotor </a:t>
            </a:r>
            <a:r>
              <a:rPr sz="750" dirty="0">
                <a:latin typeface="Microsoft Sans Serif"/>
                <a:cs typeface="Microsoft Sans Serif"/>
              </a:rPr>
              <a:t>a </a:t>
            </a:r>
            <a:r>
              <a:rPr sz="750" spc="30" dirty="0">
                <a:latin typeface="Microsoft Sans Serif"/>
                <a:cs typeface="Microsoft Sans Serif"/>
              </a:rPr>
              <a:t>una </a:t>
            </a:r>
            <a:r>
              <a:rPr sz="750" spc="35" dirty="0">
                <a:latin typeface="Microsoft Sans Serif"/>
                <a:cs typeface="Microsoft Sans Serif"/>
              </a:rPr>
              <a:t> temperatura </a:t>
            </a:r>
            <a:r>
              <a:rPr sz="750" dirty="0">
                <a:latin typeface="Microsoft Sans Serif"/>
                <a:cs typeface="Microsoft Sans Serif"/>
              </a:rPr>
              <a:t>excesiva </a:t>
            </a:r>
            <a:r>
              <a:rPr sz="750" spc="10" dirty="0">
                <a:latin typeface="Microsoft Sans Serif"/>
                <a:cs typeface="Microsoft Sans Serif"/>
              </a:rPr>
              <a:t>lleva </a:t>
            </a:r>
            <a:r>
              <a:rPr sz="750" spc="20" dirty="0">
                <a:latin typeface="Microsoft Sans Serif"/>
                <a:cs typeface="Microsoft Sans Serif"/>
              </a:rPr>
              <a:t>más </a:t>
            </a:r>
            <a:r>
              <a:rPr sz="750" spc="40" dirty="0">
                <a:latin typeface="Microsoft Sans Serif"/>
                <a:cs typeface="Microsoft Sans Serif"/>
              </a:rPr>
              <a:t>tiempo </a:t>
            </a:r>
            <a:r>
              <a:rPr sz="750" spc="30" dirty="0">
                <a:latin typeface="Microsoft Sans Serif"/>
                <a:cs typeface="Microsoft Sans Serif"/>
              </a:rPr>
              <a:t>que </a:t>
            </a:r>
            <a:r>
              <a:rPr sz="750" dirty="0">
                <a:latin typeface="Microsoft Sans Serif"/>
                <a:cs typeface="Microsoft Sans Serif"/>
              </a:rPr>
              <a:t>las </a:t>
            </a:r>
            <a:r>
              <a:rPr sz="750" spc="10" dirty="0">
                <a:latin typeface="Microsoft Sans Serif"/>
                <a:cs typeface="Microsoft Sans Serif"/>
              </a:rPr>
              <a:t>áreas </a:t>
            </a:r>
            <a:r>
              <a:rPr sz="750" spc="5" dirty="0">
                <a:latin typeface="Microsoft Sans Serif"/>
                <a:cs typeface="Microsoft Sans Serif"/>
              </a:rPr>
              <a:t>localizadas </a:t>
            </a:r>
            <a:r>
              <a:rPr sz="750" spc="10" dirty="0">
                <a:latin typeface="Microsoft Sans Serif"/>
                <a:cs typeface="Microsoft Sans Serif"/>
              </a:rPr>
              <a:t> descritas, </a:t>
            </a:r>
            <a:r>
              <a:rPr sz="750" spc="35" dirty="0">
                <a:latin typeface="Microsoft Sans Serif"/>
                <a:cs typeface="Microsoft Sans Serif"/>
              </a:rPr>
              <a:t>pero </a:t>
            </a:r>
            <a:r>
              <a:rPr sz="750" dirty="0">
                <a:latin typeface="Microsoft Sans Serif"/>
                <a:cs typeface="Microsoft Sans Serif"/>
              </a:rPr>
              <a:t>si </a:t>
            </a:r>
            <a:r>
              <a:rPr sz="750" spc="-5" dirty="0">
                <a:latin typeface="Microsoft Sans Serif"/>
                <a:cs typeface="Microsoft Sans Serif"/>
              </a:rPr>
              <a:t>se </a:t>
            </a:r>
            <a:r>
              <a:rPr sz="750" spc="25" dirty="0">
                <a:latin typeface="Microsoft Sans Serif"/>
                <a:cs typeface="Microsoft Sans Serif"/>
              </a:rPr>
              <a:t>retrasa </a:t>
            </a:r>
            <a:r>
              <a:rPr sz="750" spc="10" dirty="0">
                <a:latin typeface="Microsoft Sans Serif"/>
                <a:cs typeface="Microsoft Sans Serif"/>
              </a:rPr>
              <a:t>el </a:t>
            </a:r>
            <a:r>
              <a:rPr sz="750" spc="20" dirty="0">
                <a:latin typeface="Microsoft Sans Serif"/>
                <a:cs typeface="Microsoft Sans Serif"/>
              </a:rPr>
              <a:t>disparo, </a:t>
            </a:r>
            <a:r>
              <a:rPr sz="750" spc="10" dirty="0">
                <a:latin typeface="Microsoft Sans Serif"/>
                <a:cs typeface="Microsoft Sans Serif"/>
              </a:rPr>
              <a:t>el </a:t>
            </a:r>
            <a:r>
              <a:rPr sz="750" spc="50" dirty="0">
                <a:latin typeface="Microsoft Sans Serif"/>
                <a:cs typeface="Microsoft Sans Serif"/>
              </a:rPr>
              <a:t>rotor </a:t>
            </a:r>
            <a:r>
              <a:rPr sz="750" spc="30" dirty="0">
                <a:latin typeface="Microsoft Sans Serif"/>
                <a:cs typeface="Microsoft Sans Serif"/>
              </a:rPr>
              <a:t>sufrirá </a:t>
            </a:r>
            <a:r>
              <a:rPr sz="750" spc="20" dirty="0">
                <a:latin typeface="Microsoft Sans Serif"/>
                <a:cs typeface="Microsoft Sans Serif"/>
              </a:rPr>
              <a:t>daños </a:t>
            </a:r>
            <a:r>
              <a:rPr sz="750" spc="25" dirty="0">
                <a:latin typeface="Microsoft Sans Serif"/>
                <a:cs typeface="Microsoft Sans Serif"/>
              </a:rPr>
              <a:t> </a:t>
            </a:r>
            <a:r>
              <a:rPr sz="750" spc="20" dirty="0">
                <a:latin typeface="Microsoft Sans Serif"/>
                <a:cs typeface="Microsoft Sans Serif"/>
              </a:rPr>
              <a:t>irreparables. </a:t>
            </a:r>
            <a:r>
              <a:rPr sz="750" spc="-15" dirty="0">
                <a:latin typeface="Microsoft Sans Serif"/>
                <a:cs typeface="Microsoft Sans Serif"/>
              </a:rPr>
              <a:t>Las </a:t>
            </a:r>
            <a:r>
              <a:rPr sz="750" spc="30" dirty="0">
                <a:latin typeface="Microsoft Sans Serif"/>
                <a:cs typeface="Microsoft Sans Serif"/>
              </a:rPr>
              <a:t>magnitudes </a:t>
            </a:r>
            <a:r>
              <a:rPr sz="750" spc="25" dirty="0">
                <a:latin typeface="Microsoft Sans Serif"/>
                <a:cs typeface="Microsoft Sans Serif"/>
              </a:rPr>
              <a:t>de </a:t>
            </a:r>
            <a:r>
              <a:rPr sz="750" spc="30" dirty="0">
                <a:latin typeface="Microsoft Sans Serif"/>
                <a:cs typeface="Microsoft Sans Serif"/>
              </a:rPr>
              <a:t>corriente </a:t>
            </a:r>
            <a:r>
              <a:rPr sz="750" spc="25" dirty="0">
                <a:latin typeface="Microsoft Sans Serif"/>
                <a:cs typeface="Microsoft Sans Serif"/>
              </a:rPr>
              <a:t>en </a:t>
            </a:r>
            <a:r>
              <a:rPr sz="750" spc="10" dirty="0">
                <a:latin typeface="Microsoft Sans Serif"/>
                <a:cs typeface="Microsoft Sans Serif"/>
              </a:rPr>
              <a:t>el </a:t>
            </a:r>
            <a:r>
              <a:rPr sz="750" spc="30" dirty="0">
                <a:latin typeface="Microsoft Sans Serif"/>
                <a:cs typeface="Microsoft Sans Serif"/>
              </a:rPr>
              <a:t>estator </a:t>
            </a:r>
            <a:r>
              <a:rPr sz="750" spc="35" dirty="0">
                <a:latin typeface="Microsoft Sans Serif"/>
                <a:cs typeface="Microsoft Sans Serif"/>
              </a:rPr>
              <a:t>durante </a:t>
            </a:r>
            <a:r>
              <a:rPr sz="750" spc="10" dirty="0">
                <a:latin typeface="Microsoft Sans Serif"/>
                <a:cs typeface="Microsoft Sans Serif"/>
              </a:rPr>
              <a:t>este </a:t>
            </a:r>
            <a:r>
              <a:rPr sz="750" spc="15" dirty="0">
                <a:latin typeface="Microsoft Sans Serif"/>
                <a:cs typeface="Microsoft Sans Serif"/>
              </a:rPr>
              <a:t> </a:t>
            </a:r>
            <a:r>
              <a:rPr sz="750" spc="25" dirty="0">
                <a:latin typeface="Microsoft Sans Serif"/>
                <a:cs typeface="Microsoft Sans Serif"/>
              </a:rPr>
              <a:t>incidente</a:t>
            </a:r>
            <a:r>
              <a:rPr sz="750" spc="-10" dirty="0">
                <a:latin typeface="Microsoft Sans Serif"/>
                <a:cs typeface="Microsoft Sans Serif"/>
              </a:rPr>
              <a:t> </a:t>
            </a:r>
            <a:r>
              <a:rPr sz="750" spc="30" dirty="0">
                <a:latin typeface="Microsoft Sans Serif"/>
                <a:cs typeface="Microsoft Sans Serif"/>
              </a:rPr>
              <a:t>generalmente</a:t>
            </a:r>
            <a:r>
              <a:rPr sz="750" spc="-10" dirty="0">
                <a:latin typeface="Microsoft Sans Serif"/>
                <a:cs typeface="Microsoft Sans Serif"/>
              </a:rPr>
              <a:t> </a:t>
            </a:r>
            <a:r>
              <a:rPr sz="750" spc="20" dirty="0">
                <a:latin typeface="Microsoft Sans Serif"/>
                <a:cs typeface="Microsoft Sans Serif"/>
              </a:rPr>
              <a:t>están</a:t>
            </a:r>
            <a:r>
              <a:rPr sz="750" spc="-5" dirty="0">
                <a:latin typeface="Microsoft Sans Serif"/>
                <a:cs typeface="Microsoft Sans Serif"/>
              </a:rPr>
              <a:t> </a:t>
            </a:r>
            <a:r>
              <a:rPr sz="750" spc="40" dirty="0">
                <a:latin typeface="Microsoft Sans Serif"/>
                <a:cs typeface="Microsoft Sans Serif"/>
              </a:rPr>
              <a:t>dentro</a:t>
            </a:r>
            <a:r>
              <a:rPr sz="750" spc="-10" dirty="0">
                <a:latin typeface="Microsoft Sans Serif"/>
                <a:cs typeface="Microsoft Sans Serif"/>
              </a:rPr>
              <a:t> </a:t>
            </a:r>
            <a:r>
              <a:rPr sz="750" spc="25" dirty="0">
                <a:latin typeface="Microsoft Sans Serif"/>
                <a:cs typeface="Microsoft Sans Serif"/>
              </a:rPr>
              <a:t>de</a:t>
            </a:r>
            <a:r>
              <a:rPr sz="750" spc="-5" dirty="0">
                <a:latin typeface="Microsoft Sans Serif"/>
                <a:cs typeface="Microsoft Sans Serif"/>
              </a:rPr>
              <a:t> </a:t>
            </a:r>
            <a:r>
              <a:rPr sz="750" spc="15" dirty="0">
                <a:latin typeface="Microsoft Sans Serif"/>
                <a:cs typeface="Microsoft Sans Serif"/>
              </a:rPr>
              <a:t>su</a:t>
            </a:r>
            <a:r>
              <a:rPr sz="750" spc="-10" dirty="0">
                <a:latin typeface="Microsoft Sans Serif"/>
                <a:cs typeface="Microsoft Sans Serif"/>
              </a:rPr>
              <a:t> </a:t>
            </a:r>
            <a:r>
              <a:rPr sz="750" spc="15" dirty="0">
                <a:latin typeface="Microsoft Sans Serif"/>
                <a:cs typeface="Microsoft Sans Serif"/>
              </a:rPr>
              <a:t>capacidad</a:t>
            </a:r>
            <a:r>
              <a:rPr sz="750" spc="-5" dirty="0">
                <a:latin typeface="Microsoft Sans Serif"/>
                <a:cs typeface="Microsoft Sans Serif"/>
              </a:rPr>
              <a:t> </a:t>
            </a:r>
            <a:r>
              <a:rPr sz="750" spc="30" dirty="0">
                <a:latin typeface="Microsoft Sans Serif"/>
                <a:cs typeface="Microsoft Sans Serif"/>
              </a:rPr>
              <a:t>térmica</a:t>
            </a:r>
            <a:r>
              <a:rPr sz="750" spc="-10" dirty="0">
                <a:latin typeface="Microsoft Sans Serif"/>
                <a:cs typeface="Microsoft Sans Serif"/>
              </a:rPr>
              <a:t> </a:t>
            </a:r>
            <a:r>
              <a:rPr sz="750" spc="25" dirty="0">
                <a:latin typeface="Microsoft Sans Serif"/>
                <a:cs typeface="Microsoft Sans Serif"/>
              </a:rPr>
              <a:t>de</a:t>
            </a:r>
            <a:r>
              <a:rPr sz="750" spc="-5" dirty="0">
                <a:latin typeface="Microsoft Sans Serif"/>
                <a:cs typeface="Microsoft Sans Serif"/>
              </a:rPr>
              <a:t> </a:t>
            </a:r>
            <a:r>
              <a:rPr sz="750" spc="35" dirty="0">
                <a:latin typeface="Microsoft Sans Serif"/>
                <a:cs typeface="Microsoft Sans Serif"/>
              </a:rPr>
              <a:t>corto </a:t>
            </a:r>
            <a:r>
              <a:rPr sz="750" spc="-185" dirty="0">
                <a:latin typeface="Microsoft Sans Serif"/>
                <a:cs typeface="Microsoft Sans Serif"/>
              </a:rPr>
              <a:t> </a:t>
            </a:r>
            <a:r>
              <a:rPr sz="750" spc="30" dirty="0">
                <a:latin typeface="Microsoft Sans Serif"/>
                <a:cs typeface="Microsoft Sans Serif"/>
              </a:rPr>
              <a:t>tiempo;</a:t>
            </a:r>
            <a:r>
              <a:rPr sz="750" dirty="0">
                <a:latin typeface="Microsoft Sans Serif"/>
                <a:cs typeface="Microsoft Sans Serif"/>
              </a:rPr>
              <a:t> </a:t>
            </a:r>
            <a:r>
              <a:rPr sz="750" spc="15" dirty="0">
                <a:latin typeface="Microsoft Sans Serif"/>
                <a:cs typeface="Microsoft Sans Serif"/>
              </a:rPr>
              <a:t>sin</a:t>
            </a:r>
            <a:r>
              <a:rPr sz="750" spc="5" dirty="0">
                <a:latin typeface="Microsoft Sans Serif"/>
                <a:cs typeface="Microsoft Sans Serif"/>
              </a:rPr>
              <a:t> </a:t>
            </a:r>
            <a:r>
              <a:rPr sz="750" spc="30" dirty="0">
                <a:latin typeface="Microsoft Sans Serif"/>
                <a:cs typeface="Microsoft Sans Serif"/>
              </a:rPr>
              <a:t>embargo,</a:t>
            </a:r>
            <a:r>
              <a:rPr sz="750" spc="5" dirty="0">
                <a:latin typeface="Microsoft Sans Serif"/>
                <a:cs typeface="Microsoft Sans Serif"/>
              </a:rPr>
              <a:t> </a:t>
            </a:r>
            <a:r>
              <a:rPr sz="750" dirty="0">
                <a:latin typeface="Microsoft Sans Serif"/>
                <a:cs typeface="Microsoft Sans Serif"/>
              </a:rPr>
              <a:t>si </a:t>
            </a:r>
            <a:r>
              <a:rPr sz="750" spc="10" dirty="0">
                <a:latin typeface="Microsoft Sans Serif"/>
                <a:cs typeface="Microsoft Sans Serif"/>
              </a:rPr>
              <a:t>el</a:t>
            </a:r>
            <a:r>
              <a:rPr sz="750" spc="5" dirty="0">
                <a:latin typeface="Microsoft Sans Serif"/>
                <a:cs typeface="Microsoft Sans Serif"/>
              </a:rPr>
              <a:t> </a:t>
            </a:r>
            <a:r>
              <a:rPr sz="750" spc="25" dirty="0">
                <a:latin typeface="Microsoft Sans Serif"/>
                <a:cs typeface="Microsoft Sans Serif"/>
              </a:rPr>
              <a:t>calentamiento</a:t>
            </a:r>
            <a:r>
              <a:rPr sz="750" spc="5" dirty="0">
                <a:latin typeface="Microsoft Sans Serif"/>
                <a:cs typeface="Microsoft Sans Serif"/>
              </a:rPr>
              <a:t> </a:t>
            </a:r>
            <a:r>
              <a:rPr sz="750" spc="20" dirty="0">
                <a:latin typeface="Microsoft Sans Serif"/>
                <a:cs typeface="Microsoft Sans Serif"/>
              </a:rPr>
              <a:t>del</a:t>
            </a:r>
            <a:r>
              <a:rPr sz="750" dirty="0">
                <a:latin typeface="Microsoft Sans Serif"/>
                <a:cs typeface="Microsoft Sans Serif"/>
              </a:rPr>
              <a:t> </a:t>
            </a:r>
            <a:r>
              <a:rPr sz="750" spc="50" dirty="0">
                <a:latin typeface="Microsoft Sans Serif"/>
                <a:cs typeface="Microsoft Sans Serif"/>
              </a:rPr>
              <a:t>rotor</a:t>
            </a:r>
            <a:r>
              <a:rPr sz="750" spc="5" dirty="0">
                <a:latin typeface="Microsoft Sans Serif"/>
                <a:cs typeface="Microsoft Sans Serif"/>
              </a:rPr>
              <a:t> </a:t>
            </a:r>
            <a:r>
              <a:rPr sz="750" spc="25" dirty="0">
                <a:latin typeface="Microsoft Sans Serif"/>
                <a:cs typeface="Microsoft Sans Serif"/>
              </a:rPr>
              <a:t>continúa,</a:t>
            </a:r>
            <a:r>
              <a:rPr sz="750" spc="5" dirty="0">
                <a:latin typeface="Microsoft Sans Serif"/>
                <a:cs typeface="Microsoft Sans Serif"/>
              </a:rPr>
              <a:t> </a:t>
            </a:r>
            <a:r>
              <a:rPr sz="750" dirty="0">
                <a:latin typeface="Microsoft Sans Serif"/>
                <a:cs typeface="Microsoft Sans Serif"/>
              </a:rPr>
              <a:t>las</a:t>
            </a:r>
            <a:r>
              <a:rPr sz="750" spc="5" dirty="0">
                <a:latin typeface="Microsoft Sans Serif"/>
                <a:cs typeface="Microsoft Sans Serif"/>
              </a:rPr>
              <a:t> </a:t>
            </a:r>
            <a:r>
              <a:rPr sz="750" spc="10" dirty="0">
                <a:latin typeface="Microsoft Sans Serif"/>
                <a:cs typeface="Microsoft Sans Serif"/>
              </a:rPr>
              <a:t>cuñas</a:t>
            </a:r>
            <a:r>
              <a:rPr sz="750" dirty="0">
                <a:latin typeface="Microsoft Sans Serif"/>
                <a:cs typeface="Microsoft Sans Serif"/>
              </a:rPr>
              <a:t> </a:t>
            </a:r>
            <a:r>
              <a:rPr sz="750" spc="45" dirty="0">
                <a:latin typeface="Microsoft Sans Serif"/>
                <a:cs typeface="Microsoft Sans Serif"/>
              </a:rPr>
              <a:t>u </a:t>
            </a:r>
            <a:r>
              <a:rPr sz="750" spc="-185" dirty="0">
                <a:latin typeface="Microsoft Sans Serif"/>
                <a:cs typeface="Microsoft Sans Serif"/>
              </a:rPr>
              <a:t> </a:t>
            </a:r>
            <a:r>
              <a:rPr sz="750" spc="25" dirty="0">
                <a:latin typeface="Microsoft Sans Serif"/>
                <a:cs typeface="Microsoft Sans Serif"/>
              </a:rPr>
              <a:t>otras partes </a:t>
            </a:r>
            <a:r>
              <a:rPr sz="750" spc="20" dirty="0">
                <a:latin typeface="Microsoft Sans Serif"/>
                <a:cs typeface="Microsoft Sans Serif"/>
              </a:rPr>
              <a:t>del </a:t>
            </a:r>
            <a:r>
              <a:rPr sz="750" spc="50" dirty="0">
                <a:latin typeface="Microsoft Sans Serif"/>
                <a:cs typeface="Microsoft Sans Serif"/>
              </a:rPr>
              <a:t>rotor </a:t>
            </a:r>
            <a:r>
              <a:rPr sz="750" spc="30" dirty="0">
                <a:latin typeface="Microsoft Sans Serif"/>
                <a:cs typeface="Microsoft Sans Serif"/>
              </a:rPr>
              <a:t>pueden romperse </a:t>
            </a:r>
            <a:r>
              <a:rPr sz="750" spc="5" dirty="0">
                <a:latin typeface="Microsoft Sans Serif"/>
                <a:cs typeface="Microsoft Sans Serif"/>
              </a:rPr>
              <a:t>y </a:t>
            </a:r>
            <a:r>
              <a:rPr sz="750" spc="30" dirty="0">
                <a:latin typeface="Microsoft Sans Serif"/>
                <a:cs typeface="Microsoft Sans Serif"/>
              </a:rPr>
              <a:t>dañar </a:t>
            </a:r>
            <a:r>
              <a:rPr sz="750" spc="10" dirty="0">
                <a:latin typeface="Microsoft Sans Serif"/>
                <a:cs typeface="Microsoft Sans Serif"/>
              </a:rPr>
              <a:t>el </a:t>
            </a:r>
            <a:r>
              <a:rPr sz="750" spc="25" dirty="0">
                <a:latin typeface="Microsoft Sans Serif"/>
                <a:cs typeface="Microsoft Sans Serif"/>
              </a:rPr>
              <a:t>estator. </a:t>
            </a:r>
            <a:r>
              <a:rPr sz="750" dirty="0">
                <a:latin typeface="Microsoft Sans Serif"/>
                <a:cs typeface="Microsoft Sans Serif"/>
              </a:rPr>
              <a:t>Esto </a:t>
            </a:r>
            <a:r>
              <a:rPr sz="750" spc="25" dirty="0">
                <a:latin typeface="Microsoft Sans Serif"/>
                <a:cs typeface="Microsoft Sans Serif"/>
              </a:rPr>
              <a:t>puede </a:t>
            </a:r>
            <a:r>
              <a:rPr sz="750" spc="-185" dirty="0">
                <a:latin typeface="Microsoft Sans Serif"/>
                <a:cs typeface="Microsoft Sans Serif"/>
              </a:rPr>
              <a:t> </a:t>
            </a:r>
            <a:r>
              <a:rPr sz="750" spc="30" dirty="0">
                <a:latin typeface="Microsoft Sans Serif"/>
                <a:cs typeface="Microsoft Sans Serif"/>
              </a:rPr>
              <a:t>resultar</a:t>
            </a:r>
            <a:r>
              <a:rPr sz="750" spc="-5" dirty="0">
                <a:latin typeface="Microsoft Sans Serif"/>
                <a:cs typeface="Microsoft Sans Serif"/>
              </a:rPr>
              <a:t> </a:t>
            </a:r>
            <a:r>
              <a:rPr sz="750" spc="25" dirty="0">
                <a:latin typeface="Microsoft Sans Serif"/>
                <a:cs typeface="Microsoft Sans Serif"/>
              </a:rPr>
              <a:t>en</a:t>
            </a:r>
            <a:r>
              <a:rPr sz="750" spc="-5" dirty="0">
                <a:latin typeface="Microsoft Sans Serif"/>
                <a:cs typeface="Microsoft Sans Serif"/>
              </a:rPr>
              <a:t> </a:t>
            </a:r>
            <a:r>
              <a:rPr sz="750" spc="10" dirty="0">
                <a:latin typeface="Microsoft Sans Serif"/>
                <a:cs typeface="Microsoft Sans Serif"/>
              </a:rPr>
              <a:t>la</a:t>
            </a:r>
            <a:r>
              <a:rPr sz="750" spc="-5" dirty="0">
                <a:latin typeface="Microsoft Sans Serif"/>
                <a:cs typeface="Microsoft Sans Serif"/>
              </a:rPr>
              <a:t> </a:t>
            </a:r>
            <a:r>
              <a:rPr sz="750" spc="30" dirty="0">
                <a:latin typeface="Microsoft Sans Serif"/>
                <a:cs typeface="Microsoft Sans Serif"/>
              </a:rPr>
              <a:t>pérdida</a:t>
            </a:r>
            <a:r>
              <a:rPr sz="750" spc="-5" dirty="0">
                <a:latin typeface="Microsoft Sans Serif"/>
                <a:cs typeface="Microsoft Sans Serif"/>
              </a:rPr>
              <a:t> </a:t>
            </a:r>
            <a:r>
              <a:rPr sz="750" spc="35" dirty="0">
                <a:latin typeface="Microsoft Sans Serif"/>
                <a:cs typeface="Microsoft Sans Serif"/>
              </a:rPr>
              <a:t>total</a:t>
            </a:r>
            <a:r>
              <a:rPr sz="750" spc="-5" dirty="0">
                <a:latin typeface="Microsoft Sans Serif"/>
                <a:cs typeface="Microsoft Sans Serif"/>
              </a:rPr>
              <a:t> </a:t>
            </a:r>
            <a:r>
              <a:rPr sz="750" spc="20" dirty="0">
                <a:latin typeface="Microsoft Sans Serif"/>
                <a:cs typeface="Microsoft Sans Serif"/>
              </a:rPr>
              <a:t>del</a:t>
            </a:r>
            <a:r>
              <a:rPr sz="750" spc="-5" dirty="0">
                <a:latin typeface="Microsoft Sans Serif"/>
                <a:cs typeface="Microsoft Sans Serif"/>
              </a:rPr>
              <a:t> </a:t>
            </a:r>
            <a:r>
              <a:rPr sz="750" spc="25" dirty="0">
                <a:latin typeface="Microsoft Sans Serif"/>
                <a:cs typeface="Microsoft Sans Serif"/>
              </a:rPr>
              <a:t>generador.</a:t>
            </a:r>
            <a:endParaRPr sz="750">
              <a:latin typeface="Microsoft Sans Serif"/>
              <a:cs typeface="Microsoft Sans Serif"/>
            </a:endParaRPr>
          </a:p>
          <a:p>
            <a:pPr marL="12700" marR="222250" indent="154940">
              <a:lnSpc>
                <a:spcPct val="142800"/>
              </a:lnSpc>
            </a:pPr>
            <a:r>
              <a:rPr sz="700" spc="-30" dirty="0">
                <a:latin typeface="Microsoft Sans Serif"/>
                <a:cs typeface="Microsoft Sans Serif"/>
              </a:rPr>
              <a:t>El</a:t>
            </a:r>
            <a:r>
              <a:rPr sz="700" spc="-10" dirty="0">
                <a:latin typeface="Microsoft Sans Serif"/>
                <a:cs typeface="Microsoft Sans Serif"/>
              </a:rPr>
              <a:t> </a:t>
            </a:r>
            <a:r>
              <a:rPr sz="700" spc="35" dirty="0">
                <a:latin typeface="Microsoft Sans Serif"/>
                <a:cs typeface="Microsoft Sans Serif"/>
              </a:rPr>
              <a:t>tiempo</a:t>
            </a:r>
            <a:r>
              <a:rPr sz="700" spc="-5" dirty="0">
                <a:latin typeface="Microsoft Sans Serif"/>
                <a:cs typeface="Microsoft Sans Serif"/>
              </a:rPr>
              <a:t> </a:t>
            </a:r>
            <a:r>
              <a:rPr sz="700" spc="15" dirty="0">
                <a:latin typeface="Microsoft Sans Serif"/>
                <a:cs typeface="Microsoft Sans Serif"/>
              </a:rPr>
              <a:t>después</a:t>
            </a:r>
            <a:r>
              <a:rPr sz="700" spc="-5" dirty="0">
                <a:latin typeface="Microsoft Sans Serif"/>
                <a:cs typeface="Microsoft Sans Serif"/>
              </a:rPr>
              <a:t> </a:t>
            </a:r>
            <a:r>
              <a:rPr sz="700" spc="20" dirty="0">
                <a:latin typeface="Microsoft Sans Serif"/>
                <a:cs typeface="Microsoft Sans Serif"/>
              </a:rPr>
              <a:t>del</a:t>
            </a:r>
            <a:r>
              <a:rPr sz="700" spc="-5" dirty="0">
                <a:latin typeface="Microsoft Sans Serif"/>
                <a:cs typeface="Microsoft Sans Serif"/>
              </a:rPr>
              <a:t> </a:t>
            </a:r>
            <a:r>
              <a:rPr sz="700" spc="10" dirty="0">
                <a:latin typeface="Microsoft Sans Serif"/>
                <a:cs typeface="Microsoft Sans Serif"/>
              </a:rPr>
              <a:t>cual</a:t>
            </a:r>
            <a:r>
              <a:rPr sz="700" spc="-5" dirty="0">
                <a:latin typeface="Microsoft Sans Serif"/>
                <a:cs typeface="Microsoft Sans Serif"/>
              </a:rPr>
              <a:t> </a:t>
            </a:r>
            <a:r>
              <a:rPr sz="700" spc="30" dirty="0">
                <a:latin typeface="Microsoft Sans Serif"/>
                <a:cs typeface="Microsoft Sans Serif"/>
              </a:rPr>
              <a:t>generalmente</a:t>
            </a:r>
            <a:r>
              <a:rPr sz="700" spc="-5" dirty="0">
                <a:latin typeface="Microsoft Sans Serif"/>
                <a:cs typeface="Microsoft Sans Serif"/>
              </a:rPr>
              <a:t> se </a:t>
            </a:r>
            <a:r>
              <a:rPr sz="700" spc="30" dirty="0">
                <a:latin typeface="Microsoft Sans Serif"/>
                <a:cs typeface="Microsoft Sans Serif"/>
              </a:rPr>
              <a:t>producirán</a:t>
            </a:r>
            <a:r>
              <a:rPr sz="700" spc="-5" dirty="0">
                <a:latin typeface="Microsoft Sans Serif"/>
                <a:cs typeface="Microsoft Sans Serif"/>
              </a:rPr>
              <a:t> </a:t>
            </a:r>
            <a:r>
              <a:rPr sz="700" spc="20" dirty="0">
                <a:latin typeface="Microsoft Sans Serif"/>
                <a:cs typeface="Microsoft Sans Serif"/>
              </a:rPr>
              <a:t>daños</a:t>
            </a:r>
            <a:r>
              <a:rPr sz="700" spc="-5" dirty="0">
                <a:latin typeface="Microsoft Sans Serif"/>
                <a:cs typeface="Microsoft Sans Serif"/>
              </a:rPr>
              <a:t> </a:t>
            </a:r>
            <a:r>
              <a:rPr sz="700" spc="20" dirty="0">
                <a:latin typeface="Microsoft Sans Serif"/>
                <a:cs typeface="Microsoft Sans Serif"/>
              </a:rPr>
              <a:t>en</a:t>
            </a:r>
            <a:r>
              <a:rPr sz="700" spc="-5" dirty="0">
                <a:latin typeface="Microsoft Sans Serif"/>
                <a:cs typeface="Microsoft Sans Serif"/>
              </a:rPr>
              <a:t> </a:t>
            </a:r>
            <a:r>
              <a:rPr sz="700" spc="10" dirty="0">
                <a:latin typeface="Microsoft Sans Serif"/>
                <a:cs typeface="Microsoft Sans Serif"/>
              </a:rPr>
              <a:t>el </a:t>
            </a:r>
            <a:r>
              <a:rPr sz="700" spc="-170" dirty="0">
                <a:latin typeface="Microsoft Sans Serif"/>
                <a:cs typeface="Microsoft Sans Serif"/>
              </a:rPr>
              <a:t> </a:t>
            </a:r>
            <a:r>
              <a:rPr sz="700" spc="45" dirty="0">
                <a:latin typeface="Microsoft Sans Serif"/>
                <a:cs typeface="Microsoft Sans Serif"/>
              </a:rPr>
              <a:t>rotor</a:t>
            </a:r>
            <a:r>
              <a:rPr sz="700" spc="-5" dirty="0">
                <a:latin typeface="Microsoft Sans Serif"/>
                <a:cs typeface="Microsoft Sans Serif"/>
              </a:rPr>
              <a:t> se </a:t>
            </a:r>
            <a:r>
              <a:rPr sz="700" spc="25" dirty="0">
                <a:latin typeface="Microsoft Sans Serif"/>
                <a:cs typeface="Microsoft Sans Serif"/>
              </a:rPr>
              <a:t>puede</a:t>
            </a:r>
            <a:r>
              <a:rPr sz="700" dirty="0">
                <a:latin typeface="Microsoft Sans Serif"/>
                <a:cs typeface="Microsoft Sans Serif"/>
              </a:rPr>
              <a:t> </a:t>
            </a:r>
            <a:r>
              <a:rPr sz="700" spc="30" dirty="0">
                <a:latin typeface="Microsoft Sans Serif"/>
                <a:cs typeface="Microsoft Sans Serif"/>
              </a:rPr>
              <a:t>aproximar</a:t>
            </a:r>
            <a:r>
              <a:rPr sz="700" spc="-5" dirty="0">
                <a:latin typeface="Microsoft Sans Serif"/>
                <a:cs typeface="Microsoft Sans Serif"/>
              </a:rPr>
              <a:t> </a:t>
            </a:r>
            <a:r>
              <a:rPr sz="700" spc="25" dirty="0">
                <a:latin typeface="Microsoft Sans Serif"/>
                <a:cs typeface="Microsoft Sans Serif"/>
              </a:rPr>
              <a:t>utilizando</a:t>
            </a:r>
            <a:r>
              <a:rPr sz="700" dirty="0">
                <a:latin typeface="Microsoft Sans Serif"/>
                <a:cs typeface="Microsoft Sans Serif"/>
              </a:rPr>
              <a:t> </a:t>
            </a:r>
            <a:r>
              <a:rPr sz="700" spc="10" dirty="0">
                <a:latin typeface="Microsoft Sans Serif"/>
                <a:cs typeface="Microsoft Sans Serif"/>
              </a:rPr>
              <a:t>la</a:t>
            </a:r>
            <a:r>
              <a:rPr sz="700" spc="-5" dirty="0">
                <a:latin typeface="Microsoft Sans Serif"/>
                <a:cs typeface="Microsoft Sans Serif"/>
              </a:rPr>
              <a:t> </a:t>
            </a:r>
            <a:r>
              <a:rPr sz="700" spc="15" dirty="0">
                <a:latin typeface="Microsoft Sans Serif"/>
                <a:cs typeface="Microsoft Sans Serif"/>
              </a:rPr>
              <a:t>ecuación</a:t>
            </a:r>
            <a:r>
              <a:rPr sz="700" dirty="0">
                <a:latin typeface="Microsoft Sans Serif"/>
                <a:cs typeface="Microsoft Sans Serif"/>
              </a:rPr>
              <a:t> </a:t>
            </a:r>
            <a:r>
              <a:rPr sz="700" spc="25" dirty="0">
                <a:latin typeface="Microsoft Sans Serif"/>
                <a:cs typeface="Microsoft Sans Serif"/>
              </a:rPr>
              <a:t>para</a:t>
            </a:r>
            <a:r>
              <a:rPr sz="700" spc="-5" dirty="0">
                <a:latin typeface="Microsoft Sans Serif"/>
                <a:cs typeface="Microsoft Sans Serif"/>
              </a:rPr>
              <a:t> </a:t>
            </a:r>
            <a:r>
              <a:rPr sz="700" spc="10" dirty="0">
                <a:latin typeface="Microsoft Sans Serif"/>
                <a:cs typeface="Microsoft Sans Serif"/>
              </a:rPr>
              <a:t>el</a:t>
            </a:r>
            <a:r>
              <a:rPr sz="700" dirty="0">
                <a:latin typeface="Microsoft Sans Serif"/>
                <a:cs typeface="Microsoft Sans Serif"/>
              </a:rPr>
              <a:t> </a:t>
            </a:r>
            <a:r>
              <a:rPr sz="700" spc="35" dirty="0">
                <a:latin typeface="Microsoft Sans Serif"/>
                <a:cs typeface="Microsoft Sans Serif"/>
              </a:rPr>
              <a:t>tiempo</a:t>
            </a:r>
            <a:r>
              <a:rPr sz="700" spc="-5" dirty="0">
                <a:latin typeface="Microsoft Sans Serif"/>
                <a:cs typeface="Microsoft Sans Serif"/>
              </a:rPr>
              <a:t> </a:t>
            </a:r>
            <a:r>
              <a:rPr sz="700" spc="30" dirty="0">
                <a:latin typeface="Microsoft Sans Serif"/>
                <a:cs typeface="Microsoft Sans Serif"/>
              </a:rPr>
              <a:t>corto</a:t>
            </a:r>
            <a:endParaRPr sz="700">
              <a:latin typeface="Microsoft Sans Serif"/>
              <a:cs typeface="Microsoft Sans Serif"/>
            </a:endParaRPr>
          </a:p>
          <a:p>
            <a:pPr marL="12700" indent="-635">
              <a:lnSpc>
                <a:spcPct val="100000"/>
              </a:lnSpc>
              <a:spcBef>
                <a:spcPts val="550"/>
              </a:spcBef>
            </a:pPr>
            <a:r>
              <a:rPr sz="800" spc="15" dirty="0">
                <a:latin typeface="Microsoft Sans Serif"/>
                <a:cs typeface="Microsoft Sans Serif"/>
              </a:rPr>
              <a:t>capacidad</a:t>
            </a:r>
            <a:r>
              <a:rPr sz="800" spc="-10" dirty="0">
                <a:latin typeface="Microsoft Sans Serif"/>
                <a:cs typeface="Microsoft Sans Serif"/>
              </a:rPr>
              <a:t> </a:t>
            </a:r>
            <a:r>
              <a:rPr sz="800" spc="25" dirty="0">
                <a:latin typeface="Microsoft Sans Serif"/>
                <a:cs typeface="Microsoft Sans Serif"/>
              </a:rPr>
              <a:t>de</a:t>
            </a:r>
            <a:r>
              <a:rPr sz="800" spc="-5" dirty="0">
                <a:latin typeface="Microsoft Sans Serif"/>
                <a:cs typeface="Microsoft Sans Serif"/>
              </a:rPr>
              <a:t> </a:t>
            </a:r>
            <a:r>
              <a:rPr sz="800" spc="10" dirty="0">
                <a:latin typeface="Microsoft Sans Serif"/>
                <a:cs typeface="Microsoft Sans Serif"/>
              </a:rPr>
              <a:t>secuencia</a:t>
            </a:r>
            <a:r>
              <a:rPr sz="800" spc="-5" dirty="0">
                <a:latin typeface="Microsoft Sans Serif"/>
                <a:cs typeface="Microsoft Sans Serif"/>
              </a:rPr>
              <a:t> </a:t>
            </a:r>
            <a:r>
              <a:rPr sz="800" spc="25" dirty="0">
                <a:latin typeface="Microsoft Sans Serif"/>
                <a:cs typeface="Microsoft Sans Serif"/>
              </a:rPr>
              <a:t>negativa</a:t>
            </a:r>
            <a:r>
              <a:rPr sz="800" spc="-10" dirty="0">
                <a:latin typeface="Microsoft Sans Serif"/>
                <a:cs typeface="Microsoft Sans Serif"/>
              </a:rPr>
              <a:t> </a:t>
            </a:r>
            <a:r>
              <a:rPr sz="800" spc="25" dirty="0">
                <a:latin typeface="Microsoft Sans Serif"/>
                <a:cs typeface="Microsoft Sans Serif"/>
              </a:rPr>
              <a:t>del</a:t>
            </a:r>
            <a:r>
              <a:rPr sz="800" spc="-5" dirty="0">
                <a:latin typeface="Microsoft Sans Serif"/>
                <a:cs typeface="Microsoft Sans Serif"/>
              </a:rPr>
              <a:t> </a:t>
            </a:r>
            <a:r>
              <a:rPr sz="800" spc="30" dirty="0">
                <a:latin typeface="Microsoft Sans Serif"/>
                <a:cs typeface="Microsoft Sans Serif"/>
              </a:rPr>
              <a:t>generador,</a:t>
            </a:r>
            <a:r>
              <a:rPr sz="800" spc="-5" dirty="0">
                <a:latin typeface="Microsoft Sans Serif"/>
                <a:cs typeface="Microsoft Sans Serif"/>
              </a:rPr>
              <a:t> </a:t>
            </a:r>
            <a:r>
              <a:rPr sz="800" spc="25" dirty="0">
                <a:latin typeface="Microsoft Sans Serif"/>
                <a:cs typeface="Microsoft Sans Serif"/>
              </a:rPr>
              <a:t>I</a:t>
            </a:r>
            <a:r>
              <a:rPr sz="500" spc="25" dirty="0">
                <a:latin typeface="Microsoft Sans Serif"/>
                <a:cs typeface="Microsoft Sans Serif"/>
              </a:rPr>
              <a:t>2 </a:t>
            </a:r>
            <a:r>
              <a:rPr sz="500" spc="90" dirty="0">
                <a:latin typeface="Microsoft Sans Serif"/>
                <a:cs typeface="Microsoft Sans Serif"/>
              </a:rPr>
              <a:t> </a:t>
            </a:r>
            <a:r>
              <a:rPr sz="500" spc="35" dirty="0">
                <a:latin typeface="Microsoft Sans Serif"/>
                <a:cs typeface="Microsoft Sans Serif"/>
              </a:rPr>
              <a:t>2</a:t>
            </a:r>
            <a:r>
              <a:rPr sz="750" spc="35" dirty="0">
                <a:latin typeface="Microsoft Sans Serif"/>
                <a:cs typeface="Microsoft Sans Serif"/>
              </a:rPr>
              <a:t>t</a:t>
            </a:r>
            <a:r>
              <a:rPr sz="750" spc="-10" dirty="0">
                <a:latin typeface="Microsoft Sans Serif"/>
                <a:cs typeface="Microsoft Sans Serif"/>
              </a:rPr>
              <a:t> =</a:t>
            </a:r>
            <a:r>
              <a:rPr sz="750" spc="-5" dirty="0">
                <a:latin typeface="Microsoft Sans Serif"/>
                <a:cs typeface="Microsoft Sans Serif"/>
              </a:rPr>
              <a:t> </a:t>
            </a:r>
            <a:r>
              <a:rPr sz="750" spc="-40" dirty="0">
                <a:latin typeface="Microsoft Sans Serif"/>
                <a:cs typeface="Microsoft Sans Serif"/>
              </a:rPr>
              <a:t>K</a:t>
            </a:r>
            <a:r>
              <a:rPr sz="750" spc="-5" dirty="0">
                <a:latin typeface="Microsoft Sans Serif"/>
                <a:cs typeface="Microsoft Sans Serif"/>
              </a:rPr>
              <a:t> </a:t>
            </a:r>
            <a:r>
              <a:rPr sz="750" spc="-10" dirty="0">
                <a:latin typeface="Microsoft Sans Serif"/>
                <a:cs typeface="Microsoft Sans Serif"/>
              </a:rPr>
              <a:t>. </a:t>
            </a:r>
            <a:r>
              <a:rPr sz="750" spc="15" dirty="0">
                <a:latin typeface="Microsoft Sans Serif"/>
                <a:cs typeface="Microsoft Sans Serif"/>
              </a:rPr>
              <a:t>Cuando</a:t>
            </a:r>
            <a:endParaRPr sz="750">
              <a:latin typeface="Microsoft Sans Serif"/>
              <a:cs typeface="Microsoft Sans Serif"/>
            </a:endParaRPr>
          </a:p>
          <a:p>
            <a:pPr marL="12700" marR="53975">
              <a:lnSpc>
                <a:spcPct val="133500"/>
              </a:lnSpc>
              <a:spcBef>
                <a:spcPts val="250"/>
              </a:spcBef>
            </a:pPr>
            <a:r>
              <a:rPr sz="750" spc="10" dirty="0">
                <a:latin typeface="Microsoft Sans Serif"/>
                <a:cs typeface="Microsoft Sans Serif"/>
              </a:rPr>
              <a:t>el</a:t>
            </a:r>
            <a:r>
              <a:rPr sz="750" spc="-5" dirty="0">
                <a:latin typeface="Microsoft Sans Serif"/>
                <a:cs typeface="Microsoft Sans Serif"/>
              </a:rPr>
              <a:t> </a:t>
            </a:r>
            <a:r>
              <a:rPr sz="750" spc="30" dirty="0">
                <a:latin typeface="Microsoft Sans Serif"/>
                <a:cs typeface="Microsoft Sans Serif"/>
              </a:rPr>
              <a:t>generador</a:t>
            </a:r>
            <a:r>
              <a:rPr sz="750" dirty="0">
                <a:latin typeface="Microsoft Sans Serif"/>
                <a:cs typeface="Microsoft Sans Serif"/>
              </a:rPr>
              <a:t> </a:t>
            </a:r>
            <a:r>
              <a:rPr sz="750" spc="10" dirty="0">
                <a:latin typeface="Microsoft Sans Serif"/>
                <a:cs typeface="Microsoft Sans Serif"/>
              </a:rPr>
              <a:t>está</a:t>
            </a:r>
            <a:r>
              <a:rPr sz="750" dirty="0">
                <a:latin typeface="Microsoft Sans Serif"/>
                <a:cs typeface="Microsoft Sans Serif"/>
              </a:rPr>
              <a:t> </a:t>
            </a:r>
            <a:r>
              <a:rPr sz="750" spc="30" dirty="0">
                <a:latin typeface="Microsoft Sans Serif"/>
                <a:cs typeface="Microsoft Sans Serif"/>
              </a:rPr>
              <a:t>parado</a:t>
            </a:r>
            <a:r>
              <a:rPr sz="750" dirty="0">
                <a:latin typeface="Microsoft Sans Serif"/>
                <a:cs typeface="Microsoft Sans Serif"/>
              </a:rPr>
              <a:t> </a:t>
            </a:r>
            <a:r>
              <a:rPr sz="750" spc="35" dirty="0">
                <a:latin typeface="Microsoft Sans Serif"/>
                <a:cs typeface="Microsoft Sans Serif"/>
              </a:rPr>
              <a:t>o</a:t>
            </a:r>
            <a:r>
              <a:rPr sz="750" dirty="0">
                <a:latin typeface="Microsoft Sans Serif"/>
                <a:cs typeface="Microsoft Sans Serif"/>
              </a:rPr>
              <a:t> </a:t>
            </a:r>
            <a:r>
              <a:rPr sz="750" spc="5" dirty="0">
                <a:latin typeface="Microsoft Sans Serif"/>
                <a:cs typeface="Microsoft Sans Serif"/>
              </a:rPr>
              <a:t>cerca</a:t>
            </a:r>
            <a:r>
              <a:rPr sz="750" spc="-5" dirty="0">
                <a:latin typeface="Microsoft Sans Serif"/>
                <a:cs typeface="Microsoft Sans Serif"/>
              </a:rPr>
              <a:t> </a:t>
            </a:r>
            <a:r>
              <a:rPr sz="750" spc="25" dirty="0">
                <a:latin typeface="Microsoft Sans Serif"/>
                <a:cs typeface="Microsoft Sans Serif"/>
              </a:rPr>
              <a:t>de</a:t>
            </a:r>
            <a:r>
              <a:rPr sz="750" dirty="0">
                <a:latin typeface="Microsoft Sans Serif"/>
                <a:cs typeface="Microsoft Sans Serif"/>
              </a:rPr>
              <a:t> </a:t>
            </a:r>
            <a:r>
              <a:rPr sz="750" spc="10" dirty="0">
                <a:latin typeface="Microsoft Sans Serif"/>
                <a:cs typeface="Microsoft Sans Serif"/>
              </a:rPr>
              <a:t>él</a:t>
            </a:r>
            <a:r>
              <a:rPr sz="750" dirty="0">
                <a:latin typeface="Microsoft Sans Serif"/>
                <a:cs typeface="Microsoft Sans Serif"/>
              </a:rPr>
              <a:t> </a:t>
            </a:r>
            <a:r>
              <a:rPr sz="750" spc="5" dirty="0">
                <a:latin typeface="Microsoft Sans Serif"/>
                <a:cs typeface="Microsoft Sans Serif"/>
              </a:rPr>
              <a:t>y</a:t>
            </a:r>
            <a:r>
              <a:rPr sz="750" dirty="0">
                <a:latin typeface="Microsoft Sans Serif"/>
                <a:cs typeface="Microsoft Sans Serif"/>
              </a:rPr>
              <a:t> </a:t>
            </a:r>
            <a:r>
              <a:rPr sz="750" spc="-5" dirty="0">
                <a:latin typeface="Microsoft Sans Serif"/>
                <a:cs typeface="Microsoft Sans Serif"/>
              </a:rPr>
              <a:t>se</a:t>
            </a:r>
            <a:r>
              <a:rPr sz="750" dirty="0">
                <a:latin typeface="Microsoft Sans Serif"/>
                <a:cs typeface="Microsoft Sans Serif"/>
              </a:rPr>
              <a:t> </a:t>
            </a:r>
            <a:r>
              <a:rPr sz="750" spc="20" dirty="0">
                <a:latin typeface="Microsoft Sans Serif"/>
                <a:cs typeface="Microsoft Sans Serif"/>
              </a:rPr>
              <a:t>energiza</a:t>
            </a:r>
            <a:r>
              <a:rPr sz="750" spc="-5" dirty="0">
                <a:latin typeface="Microsoft Sans Serif"/>
                <a:cs typeface="Microsoft Sans Serif"/>
              </a:rPr>
              <a:t> </a:t>
            </a:r>
            <a:r>
              <a:rPr sz="750" spc="30" dirty="0">
                <a:latin typeface="Microsoft Sans Serif"/>
                <a:cs typeface="Microsoft Sans Serif"/>
              </a:rPr>
              <a:t>inadvertidamente </a:t>
            </a:r>
            <a:r>
              <a:rPr sz="750" spc="-180" dirty="0">
                <a:latin typeface="Microsoft Sans Serif"/>
                <a:cs typeface="Microsoft Sans Serif"/>
              </a:rPr>
              <a:t> </a:t>
            </a:r>
            <a:r>
              <a:rPr sz="750" spc="15" dirty="0">
                <a:latin typeface="Microsoft Sans Serif"/>
                <a:cs typeface="Microsoft Sans Serif"/>
              </a:rPr>
              <a:t>desde </a:t>
            </a:r>
            <a:r>
              <a:rPr sz="750" spc="30" dirty="0">
                <a:latin typeface="Microsoft Sans Serif"/>
                <a:cs typeface="Microsoft Sans Serif"/>
              </a:rPr>
              <a:t>una </a:t>
            </a:r>
            <a:r>
              <a:rPr sz="750" spc="35" dirty="0">
                <a:latin typeface="Microsoft Sans Serif"/>
                <a:cs typeface="Microsoft Sans Serif"/>
              </a:rPr>
              <a:t>fuente </a:t>
            </a:r>
            <a:r>
              <a:rPr sz="750" spc="20" dirty="0">
                <a:latin typeface="Microsoft Sans Serif"/>
                <a:cs typeface="Microsoft Sans Serif"/>
              </a:rPr>
              <a:t>monofásica </a:t>
            </a:r>
            <a:r>
              <a:rPr sz="750" spc="35" dirty="0">
                <a:latin typeface="Microsoft Sans Serif"/>
                <a:cs typeface="Microsoft Sans Serif"/>
              </a:rPr>
              <a:t>o </a:t>
            </a:r>
            <a:r>
              <a:rPr sz="750" spc="15" dirty="0">
                <a:latin typeface="Microsoft Sans Serif"/>
                <a:cs typeface="Microsoft Sans Serif"/>
              </a:rPr>
              <a:t>trifásica, </a:t>
            </a:r>
            <a:r>
              <a:rPr sz="750" spc="10" dirty="0">
                <a:latin typeface="Microsoft Sans Serif"/>
                <a:cs typeface="Microsoft Sans Serif"/>
              </a:rPr>
              <a:t>el </a:t>
            </a:r>
            <a:r>
              <a:rPr sz="750" spc="25" dirty="0">
                <a:latin typeface="Microsoft Sans Serif"/>
                <a:cs typeface="Microsoft Sans Serif"/>
              </a:rPr>
              <a:t>valor de </a:t>
            </a:r>
            <a:r>
              <a:rPr sz="750" spc="15" dirty="0">
                <a:latin typeface="Microsoft Sans Serif"/>
                <a:cs typeface="Microsoft Sans Serif"/>
              </a:rPr>
              <a:t>I</a:t>
            </a:r>
            <a:r>
              <a:rPr sz="500" spc="15" dirty="0">
                <a:latin typeface="Microsoft Sans Serif"/>
                <a:cs typeface="Microsoft Sans Serif"/>
              </a:rPr>
              <a:t>2</a:t>
            </a:r>
            <a:r>
              <a:rPr sz="750" spc="15" dirty="0">
                <a:latin typeface="Microsoft Sans Serif"/>
                <a:cs typeface="Microsoft Sans Serif"/>
              </a:rPr>
              <a:t>Lo </a:t>
            </a:r>
            <a:r>
              <a:rPr sz="750" spc="25" dirty="0">
                <a:latin typeface="Microsoft Sans Serif"/>
                <a:cs typeface="Microsoft Sans Serif"/>
              </a:rPr>
              <a:t>utilizado en </a:t>
            </a:r>
            <a:r>
              <a:rPr sz="750" spc="30" dirty="0">
                <a:latin typeface="Microsoft Sans Serif"/>
                <a:cs typeface="Microsoft Sans Serif"/>
              </a:rPr>
              <a:t> </a:t>
            </a:r>
            <a:r>
              <a:rPr sz="750" spc="10" dirty="0">
                <a:latin typeface="Microsoft Sans Serif"/>
                <a:cs typeface="Microsoft Sans Serif"/>
              </a:rPr>
              <a:t>esta </a:t>
            </a:r>
            <a:r>
              <a:rPr sz="750" spc="40" dirty="0">
                <a:latin typeface="Microsoft Sans Serif"/>
                <a:cs typeface="Microsoft Sans Serif"/>
              </a:rPr>
              <a:t>fórmula </a:t>
            </a:r>
            <a:r>
              <a:rPr sz="750" spc="25" dirty="0">
                <a:latin typeface="Microsoft Sans Serif"/>
                <a:cs typeface="Microsoft Sans Serif"/>
              </a:rPr>
              <a:t>debe </a:t>
            </a:r>
            <a:r>
              <a:rPr sz="750" spc="15" dirty="0">
                <a:latin typeface="Microsoft Sans Serif"/>
                <a:cs typeface="Microsoft Sans Serif"/>
              </a:rPr>
              <a:t>ser </a:t>
            </a:r>
            <a:r>
              <a:rPr sz="750" spc="10" dirty="0">
                <a:latin typeface="Microsoft Sans Serif"/>
                <a:cs typeface="Microsoft Sans Serif"/>
              </a:rPr>
              <a:t>la </a:t>
            </a:r>
            <a:r>
              <a:rPr sz="750" spc="40" dirty="0">
                <a:latin typeface="Microsoft Sans Serif"/>
                <a:cs typeface="Microsoft Sans Serif"/>
              </a:rPr>
              <a:t>magnitud </a:t>
            </a:r>
            <a:r>
              <a:rPr sz="750" spc="45" dirty="0">
                <a:latin typeface="Microsoft Sans Serif"/>
                <a:cs typeface="Microsoft Sans Serif"/>
              </a:rPr>
              <a:t>por </a:t>
            </a:r>
            <a:r>
              <a:rPr sz="750" spc="30" dirty="0">
                <a:latin typeface="Microsoft Sans Serif"/>
                <a:cs typeface="Microsoft Sans Serif"/>
              </a:rPr>
              <a:t>unidad </a:t>
            </a:r>
            <a:r>
              <a:rPr sz="750" spc="25" dirty="0">
                <a:latin typeface="Microsoft Sans Serif"/>
                <a:cs typeface="Microsoft Sans Serif"/>
              </a:rPr>
              <a:t>de </a:t>
            </a:r>
            <a:r>
              <a:rPr sz="750" spc="10" dirty="0">
                <a:latin typeface="Microsoft Sans Serif"/>
                <a:cs typeface="Microsoft Sans Serif"/>
              </a:rPr>
              <a:t>la </a:t>
            </a:r>
            <a:r>
              <a:rPr sz="750" spc="30" dirty="0">
                <a:latin typeface="Microsoft Sans Serif"/>
                <a:cs typeface="Microsoft Sans Serif"/>
              </a:rPr>
              <a:t>corriente </a:t>
            </a:r>
            <a:r>
              <a:rPr sz="750" spc="25" dirty="0">
                <a:latin typeface="Microsoft Sans Serif"/>
                <a:cs typeface="Microsoft Sans Serif"/>
              </a:rPr>
              <a:t>de </a:t>
            </a:r>
            <a:r>
              <a:rPr sz="750" spc="10" dirty="0">
                <a:latin typeface="Microsoft Sans Serif"/>
                <a:cs typeface="Microsoft Sans Serif"/>
              </a:rPr>
              <a:t>fase </a:t>
            </a:r>
            <a:r>
              <a:rPr sz="750" spc="15" dirty="0">
                <a:latin typeface="Microsoft Sans Serif"/>
                <a:cs typeface="Microsoft Sans Serif"/>
              </a:rPr>
              <a:t> </a:t>
            </a:r>
            <a:r>
              <a:rPr sz="750" spc="20" dirty="0">
                <a:latin typeface="Microsoft Sans Serif"/>
                <a:cs typeface="Microsoft Sans Serif"/>
              </a:rPr>
              <a:t>del </a:t>
            </a:r>
            <a:r>
              <a:rPr sz="750" spc="30" dirty="0">
                <a:latin typeface="Microsoft Sans Serif"/>
                <a:cs typeface="Microsoft Sans Serif"/>
              </a:rPr>
              <a:t>generador que </a:t>
            </a:r>
            <a:r>
              <a:rPr sz="750" spc="25" dirty="0">
                <a:latin typeface="Microsoft Sans Serif"/>
                <a:cs typeface="Microsoft Sans Serif"/>
              </a:rPr>
              <a:t>fluye en </a:t>
            </a:r>
            <a:r>
              <a:rPr sz="750" spc="10" dirty="0">
                <a:latin typeface="Microsoft Sans Serif"/>
                <a:cs typeface="Microsoft Sans Serif"/>
              </a:rPr>
              <a:t>los </a:t>
            </a:r>
            <a:r>
              <a:rPr sz="750" spc="15" dirty="0">
                <a:latin typeface="Microsoft Sans Serif"/>
                <a:cs typeface="Microsoft Sans Serif"/>
              </a:rPr>
              <a:t>devanados </a:t>
            </a:r>
            <a:r>
              <a:rPr sz="750" spc="25" dirty="0">
                <a:latin typeface="Microsoft Sans Serif"/>
                <a:cs typeface="Microsoft Sans Serif"/>
              </a:rPr>
              <a:t>de </a:t>
            </a:r>
            <a:r>
              <a:rPr sz="750" spc="10" dirty="0">
                <a:latin typeface="Microsoft Sans Serif"/>
                <a:cs typeface="Microsoft Sans Serif"/>
              </a:rPr>
              <a:t>la </a:t>
            </a:r>
            <a:r>
              <a:rPr sz="750" spc="25" dirty="0">
                <a:latin typeface="Microsoft Sans Serif"/>
                <a:cs typeface="Microsoft Sans Serif"/>
              </a:rPr>
              <a:t>máquina. </a:t>
            </a:r>
            <a:r>
              <a:rPr sz="750" spc="-35" dirty="0">
                <a:latin typeface="Microsoft Sans Serif"/>
                <a:cs typeface="Microsoft Sans Serif"/>
              </a:rPr>
              <a:t>Si </a:t>
            </a:r>
            <a:r>
              <a:rPr sz="750" spc="10" dirty="0">
                <a:latin typeface="Microsoft Sans Serif"/>
                <a:cs typeface="Microsoft Sans Serif"/>
              </a:rPr>
              <a:t>el </a:t>
            </a:r>
            <a:r>
              <a:rPr sz="750" spc="15" dirty="0">
                <a:latin typeface="Microsoft Sans Serif"/>
                <a:cs typeface="Microsoft Sans Serif"/>
              </a:rPr>
              <a:t> </a:t>
            </a:r>
            <a:r>
              <a:rPr sz="750" spc="30" dirty="0">
                <a:latin typeface="Microsoft Sans Serif"/>
                <a:cs typeface="Microsoft Sans Serif"/>
              </a:rPr>
              <a:t>generador </a:t>
            </a:r>
            <a:r>
              <a:rPr sz="750" spc="-5" dirty="0">
                <a:latin typeface="Microsoft Sans Serif"/>
                <a:cs typeface="Microsoft Sans Serif"/>
              </a:rPr>
              <a:t>se </a:t>
            </a:r>
            <a:r>
              <a:rPr sz="750" spc="20" dirty="0">
                <a:latin typeface="Microsoft Sans Serif"/>
                <a:cs typeface="Microsoft Sans Serif"/>
              </a:rPr>
              <a:t>energiza </a:t>
            </a:r>
            <a:r>
              <a:rPr sz="750" spc="15" dirty="0">
                <a:latin typeface="Microsoft Sans Serif"/>
                <a:cs typeface="Microsoft Sans Serif"/>
              </a:rPr>
              <a:t>desde </a:t>
            </a:r>
            <a:r>
              <a:rPr sz="750" spc="30" dirty="0">
                <a:latin typeface="Microsoft Sans Serif"/>
                <a:cs typeface="Microsoft Sans Serif"/>
              </a:rPr>
              <a:t>una </a:t>
            </a:r>
            <a:r>
              <a:rPr sz="750" spc="35" dirty="0">
                <a:latin typeface="Microsoft Sans Serif"/>
                <a:cs typeface="Microsoft Sans Serif"/>
              </a:rPr>
              <a:t>fuente </a:t>
            </a:r>
            <a:r>
              <a:rPr sz="750" spc="20" dirty="0">
                <a:latin typeface="Microsoft Sans Serif"/>
                <a:cs typeface="Microsoft Sans Serif"/>
              </a:rPr>
              <a:t>monofásica </a:t>
            </a:r>
            <a:r>
              <a:rPr sz="750" dirty="0">
                <a:latin typeface="Microsoft Sans Serif"/>
                <a:cs typeface="Microsoft Sans Serif"/>
              </a:rPr>
              <a:t>a </a:t>
            </a:r>
            <a:r>
              <a:rPr sz="750" spc="15" dirty="0">
                <a:latin typeface="Microsoft Sans Serif"/>
                <a:cs typeface="Microsoft Sans Serif"/>
              </a:rPr>
              <a:t>velocidad </a:t>
            </a:r>
            <a:r>
              <a:rPr sz="750" spc="20" dirty="0">
                <a:latin typeface="Microsoft Sans Serif"/>
                <a:cs typeface="Microsoft Sans Serif"/>
              </a:rPr>
              <a:t> síncrona </a:t>
            </a:r>
            <a:r>
              <a:rPr sz="750" spc="35" dirty="0">
                <a:latin typeface="Microsoft Sans Serif"/>
                <a:cs typeface="Microsoft Sans Serif"/>
              </a:rPr>
              <a:t>o </a:t>
            </a:r>
            <a:r>
              <a:rPr sz="750" spc="10" dirty="0">
                <a:latin typeface="Microsoft Sans Serif"/>
                <a:cs typeface="Microsoft Sans Serif"/>
              </a:rPr>
              <a:t>cercana </a:t>
            </a:r>
            <a:r>
              <a:rPr sz="750" dirty="0">
                <a:latin typeface="Microsoft Sans Serif"/>
                <a:cs typeface="Microsoft Sans Serif"/>
              </a:rPr>
              <a:t>a </a:t>
            </a:r>
            <a:r>
              <a:rPr sz="750" spc="5" dirty="0">
                <a:latin typeface="Microsoft Sans Serif"/>
                <a:cs typeface="Microsoft Sans Serif"/>
              </a:rPr>
              <a:t>ella, </a:t>
            </a:r>
            <a:r>
              <a:rPr sz="750" spc="-5" dirty="0">
                <a:latin typeface="Microsoft Sans Serif"/>
                <a:cs typeface="Microsoft Sans Serif"/>
              </a:rPr>
              <a:t>se </a:t>
            </a:r>
            <a:r>
              <a:rPr sz="750" spc="25" dirty="0">
                <a:latin typeface="Microsoft Sans Serif"/>
                <a:cs typeface="Microsoft Sans Serif"/>
              </a:rPr>
              <a:t>debe utilizar </a:t>
            </a:r>
            <a:r>
              <a:rPr sz="750" spc="10" dirty="0">
                <a:latin typeface="Microsoft Sans Serif"/>
                <a:cs typeface="Microsoft Sans Serif"/>
              </a:rPr>
              <a:t>el </a:t>
            </a:r>
            <a:r>
              <a:rPr sz="750" spc="30" dirty="0">
                <a:latin typeface="Microsoft Sans Serif"/>
                <a:cs typeface="Microsoft Sans Serif"/>
              </a:rPr>
              <a:t>componente </a:t>
            </a:r>
            <a:r>
              <a:rPr sz="750" spc="25" dirty="0">
                <a:latin typeface="Microsoft Sans Serif"/>
                <a:cs typeface="Microsoft Sans Serif"/>
              </a:rPr>
              <a:t>de </a:t>
            </a:r>
            <a:r>
              <a:rPr sz="750" spc="5" dirty="0">
                <a:latin typeface="Microsoft Sans Serif"/>
                <a:cs typeface="Microsoft Sans Serif"/>
              </a:rPr>
              <a:t>secuencia </a:t>
            </a:r>
            <a:r>
              <a:rPr sz="750" spc="-185" dirty="0">
                <a:latin typeface="Microsoft Sans Serif"/>
                <a:cs typeface="Microsoft Sans Serif"/>
              </a:rPr>
              <a:t> </a:t>
            </a:r>
            <a:r>
              <a:rPr sz="750" spc="20" dirty="0">
                <a:latin typeface="Microsoft Sans Serif"/>
                <a:cs typeface="Microsoft Sans Serif"/>
              </a:rPr>
              <a:t>negativa </a:t>
            </a:r>
            <a:r>
              <a:rPr sz="750" spc="25" dirty="0">
                <a:latin typeface="Microsoft Sans Serif"/>
                <a:cs typeface="Microsoft Sans Serif"/>
              </a:rPr>
              <a:t>de </a:t>
            </a:r>
            <a:r>
              <a:rPr sz="750" spc="10" dirty="0">
                <a:latin typeface="Microsoft Sans Serif"/>
                <a:cs typeface="Microsoft Sans Serif"/>
              </a:rPr>
              <a:t>la </a:t>
            </a:r>
            <a:r>
              <a:rPr sz="750" spc="25" dirty="0">
                <a:latin typeface="Microsoft Sans Serif"/>
                <a:cs typeface="Microsoft Sans Serif"/>
              </a:rPr>
              <a:t>corriente. </a:t>
            </a:r>
            <a:r>
              <a:rPr sz="750" spc="-5" dirty="0">
                <a:latin typeface="Microsoft Sans Serif"/>
                <a:cs typeface="Microsoft Sans Serif"/>
              </a:rPr>
              <a:t>Los </a:t>
            </a:r>
            <a:r>
              <a:rPr sz="750" spc="20" dirty="0">
                <a:latin typeface="Microsoft Sans Serif"/>
                <a:cs typeface="Microsoft Sans Serif"/>
              </a:rPr>
              <a:t>circuitos equivalentes del </a:t>
            </a:r>
            <a:r>
              <a:rPr sz="750" spc="15" dirty="0">
                <a:latin typeface="Microsoft Sans Serif"/>
                <a:cs typeface="Microsoft Sans Serif"/>
              </a:rPr>
              <a:t>Apéndice </a:t>
            </a:r>
            <a:r>
              <a:rPr sz="750" spc="45" dirty="0">
                <a:latin typeface="Microsoft Sans Serif"/>
                <a:cs typeface="Microsoft Sans Serif"/>
              </a:rPr>
              <a:t>I </a:t>
            </a:r>
            <a:r>
              <a:rPr sz="750" spc="5" dirty="0">
                <a:latin typeface="Microsoft Sans Serif"/>
                <a:cs typeface="Microsoft Sans Serif"/>
              </a:rPr>
              <a:t>y </a:t>
            </a:r>
            <a:r>
              <a:rPr sz="750" spc="10" dirty="0">
                <a:latin typeface="Microsoft Sans Serif"/>
                <a:cs typeface="Microsoft Sans Serif"/>
              </a:rPr>
              <a:t>el </a:t>
            </a:r>
            <a:r>
              <a:rPr sz="750" spc="15" dirty="0">
                <a:latin typeface="Microsoft Sans Serif"/>
                <a:cs typeface="Microsoft Sans Serif"/>
              </a:rPr>
              <a:t> Apéndice </a:t>
            </a:r>
            <a:r>
              <a:rPr sz="750" spc="45" dirty="0">
                <a:latin typeface="Microsoft Sans Serif"/>
                <a:cs typeface="Microsoft Sans Serif"/>
              </a:rPr>
              <a:t>II </a:t>
            </a:r>
            <a:r>
              <a:rPr sz="750" spc="-5" dirty="0">
                <a:latin typeface="Microsoft Sans Serif"/>
                <a:cs typeface="Microsoft Sans Serif"/>
              </a:rPr>
              <a:t>se </a:t>
            </a:r>
            <a:r>
              <a:rPr sz="750" spc="30" dirty="0">
                <a:latin typeface="Microsoft Sans Serif"/>
                <a:cs typeface="Microsoft Sans Serif"/>
              </a:rPr>
              <a:t>pueden </a:t>
            </a:r>
            <a:r>
              <a:rPr sz="750" spc="25" dirty="0">
                <a:latin typeface="Microsoft Sans Serif"/>
                <a:cs typeface="Microsoft Sans Serif"/>
              </a:rPr>
              <a:t>utilizar para </a:t>
            </a:r>
            <a:r>
              <a:rPr sz="750" spc="35" dirty="0">
                <a:latin typeface="Microsoft Sans Serif"/>
                <a:cs typeface="Microsoft Sans Serif"/>
              </a:rPr>
              <a:t>determinar </a:t>
            </a:r>
            <a:r>
              <a:rPr sz="750" spc="10" dirty="0">
                <a:latin typeface="Microsoft Sans Serif"/>
                <a:cs typeface="Microsoft Sans Serif"/>
              </a:rPr>
              <a:t>el </a:t>
            </a:r>
            <a:r>
              <a:rPr sz="750" spc="25" dirty="0">
                <a:latin typeface="Microsoft Sans Serif"/>
                <a:cs typeface="Microsoft Sans Serif"/>
              </a:rPr>
              <a:t>valor de </a:t>
            </a:r>
            <a:r>
              <a:rPr sz="750" spc="10" dirty="0">
                <a:latin typeface="Microsoft Sans Serif"/>
                <a:cs typeface="Microsoft Sans Serif"/>
              </a:rPr>
              <a:t>la </a:t>
            </a:r>
            <a:r>
              <a:rPr sz="750" spc="30" dirty="0">
                <a:latin typeface="Microsoft Sans Serif"/>
                <a:cs typeface="Microsoft Sans Serif"/>
              </a:rPr>
              <a:t>corriente </a:t>
            </a:r>
            <a:r>
              <a:rPr sz="750" spc="-185" dirty="0">
                <a:latin typeface="Microsoft Sans Serif"/>
                <a:cs typeface="Microsoft Sans Serif"/>
              </a:rPr>
              <a:t> </a:t>
            </a:r>
            <a:r>
              <a:rPr sz="750" spc="25" dirty="0">
                <a:latin typeface="Microsoft Sans Serif"/>
                <a:cs typeface="Microsoft Sans Serif"/>
              </a:rPr>
              <a:t>para</a:t>
            </a:r>
            <a:r>
              <a:rPr sz="750" spc="-10" dirty="0">
                <a:latin typeface="Microsoft Sans Serif"/>
                <a:cs typeface="Microsoft Sans Serif"/>
              </a:rPr>
              <a:t> </a:t>
            </a:r>
            <a:r>
              <a:rPr sz="750" spc="5" dirty="0">
                <a:latin typeface="Microsoft Sans Serif"/>
                <a:cs typeface="Microsoft Sans Serif"/>
              </a:rPr>
              <a:t>estas</a:t>
            </a:r>
            <a:r>
              <a:rPr sz="750" spc="-5" dirty="0">
                <a:latin typeface="Microsoft Sans Serif"/>
                <a:cs typeface="Microsoft Sans Serif"/>
              </a:rPr>
              <a:t> </a:t>
            </a:r>
            <a:r>
              <a:rPr sz="750" spc="15" dirty="0">
                <a:latin typeface="Microsoft Sans Serif"/>
                <a:cs typeface="Microsoft Sans Serif"/>
              </a:rPr>
              <a:t>situaciones.</a:t>
            </a:r>
            <a:endParaRPr sz="750">
              <a:latin typeface="Microsoft Sans Serif"/>
              <a:cs typeface="Microsoft Sans Serif"/>
            </a:endParaRPr>
          </a:p>
          <a:p>
            <a:pPr marL="12700" marR="12065" indent="154940">
              <a:lnSpc>
                <a:spcPts val="1200"/>
              </a:lnSpc>
              <a:spcBef>
                <a:spcPts val="90"/>
              </a:spcBef>
            </a:pPr>
            <a:r>
              <a:rPr sz="750" spc="-20" dirty="0">
                <a:latin typeface="Microsoft Sans Serif"/>
                <a:cs typeface="Microsoft Sans Serif"/>
              </a:rPr>
              <a:t>En </a:t>
            </a:r>
            <a:r>
              <a:rPr sz="750" spc="10" dirty="0">
                <a:latin typeface="Microsoft Sans Serif"/>
                <a:cs typeface="Microsoft Sans Serif"/>
              </a:rPr>
              <a:t>el </a:t>
            </a:r>
            <a:r>
              <a:rPr sz="750" dirty="0">
                <a:latin typeface="Microsoft Sans Serif"/>
                <a:cs typeface="Microsoft Sans Serif"/>
              </a:rPr>
              <a:t>caso </a:t>
            </a:r>
            <a:r>
              <a:rPr sz="750" spc="25" dirty="0">
                <a:latin typeface="Microsoft Sans Serif"/>
                <a:cs typeface="Microsoft Sans Serif"/>
              </a:rPr>
              <a:t>de </a:t>
            </a:r>
            <a:r>
              <a:rPr sz="750" spc="30" dirty="0">
                <a:latin typeface="Microsoft Sans Serif"/>
                <a:cs typeface="Microsoft Sans Serif"/>
              </a:rPr>
              <a:t>una unidad </a:t>
            </a:r>
            <a:r>
              <a:rPr sz="750" spc="25" dirty="0">
                <a:latin typeface="Microsoft Sans Serif"/>
                <a:cs typeface="Microsoft Sans Serif"/>
              </a:rPr>
              <a:t>compuesta </a:t>
            </a:r>
            <a:r>
              <a:rPr sz="750" spc="10" dirty="0">
                <a:latin typeface="Microsoft Sans Serif"/>
                <a:cs typeface="Microsoft Sans Serif"/>
              </a:rPr>
              <a:t>cruzada, </a:t>
            </a:r>
            <a:r>
              <a:rPr sz="750" spc="-5" dirty="0">
                <a:latin typeface="Microsoft Sans Serif"/>
                <a:cs typeface="Microsoft Sans Serif"/>
              </a:rPr>
              <a:t>se </a:t>
            </a:r>
            <a:r>
              <a:rPr sz="750" spc="10" dirty="0">
                <a:latin typeface="Microsoft Sans Serif"/>
                <a:cs typeface="Microsoft Sans Serif"/>
              </a:rPr>
              <a:t>aplica </a:t>
            </a:r>
            <a:r>
              <a:rPr sz="750" spc="20" dirty="0">
                <a:latin typeface="Microsoft Sans Serif"/>
                <a:cs typeface="Microsoft Sans Serif"/>
              </a:rPr>
              <a:t>suficiente </a:t>
            </a:r>
            <a:r>
              <a:rPr sz="750" spc="25" dirty="0">
                <a:latin typeface="Microsoft Sans Serif"/>
                <a:cs typeface="Microsoft Sans Serif"/>
              </a:rPr>
              <a:t> campo </a:t>
            </a:r>
            <a:r>
              <a:rPr sz="750" dirty="0">
                <a:latin typeface="Microsoft Sans Serif"/>
                <a:cs typeface="Microsoft Sans Serif"/>
              </a:rPr>
              <a:t>a </a:t>
            </a:r>
            <a:r>
              <a:rPr sz="750" spc="30" dirty="0">
                <a:latin typeface="Microsoft Sans Serif"/>
                <a:cs typeface="Microsoft Sans Serif"/>
              </a:rPr>
              <a:t>una </a:t>
            </a:r>
            <a:r>
              <a:rPr sz="750" spc="15" dirty="0">
                <a:latin typeface="Microsoft Sans Serif"/>
                <a:cs typeface="Microsoft Sans Serif"/>
              </a:rPr>
              <a:t>velocidad </a:t>
            </a:r>
            <a:r>
              <a:rPr sz="750" spc="40" dirty="0">
                <a:latin typeface="Microsoft Sans Serif"/>
                <a:cs typeface="Microsoft Sans Serif"/>
              </a:rPr>
              <a:t>muy </a:t>
            </a:r>
            <a:r>
              <a:rPr sz="750" spc="15" dirty="0">
                <a:latin typeface="Microsoft Sans Serif"/>
                <a:cs typeface="Microsoft Sans Serif"/>
              </a:rPr>
              <a:t>baja </a:t>
            </a:r>
            <a:r>
              <a:rPr sz="750" spc="25" dirty="0">
                <a:latin typeface="Microsoft Sans Serif"/>
                <a:cs typeface="Microsoft Sans Serif"/>
              </a:rPr>
              <a:t>para </a:t>
            </a:r>
            <a:r>
              <a:rPr sz="750" spc="35" dirty="0">
                <a:latin typeface="Microsoft Sans Serif"/>
                <a:cs typeface="Microsoft Sans Serif"/>
              </a:rPr>
              <a:t>mantener </a:t>
            </a:r>
            <a:r>
              <a:rPr sz="750" spc="10" dirty="0">
                <a:latin typeface="Microsoft Sans Serif"/>
                <a:cs typeface="Microsoft Sans Serif"/>
              </a:rPr>
              <a:t>los </a:t>
            </a:r>
            <a:r>
              <a:rPr sz="750" spc="25" dirty="0">
                <a:latin typeface="Microsoft Sans Serif"/>
                <a:cs typeface="Microsoft Sans Serif"/>
              </a:rPr>
              <a:t>generadores en </a:t>
            </a:r>
            <a:r>
              <a:rPr sz="750" spc="30" dirty="0">
                <a:latin typeface="Microsoft Sans Serif"/>
                <a:cs typeface="Microsoft Sans Serif"/>
              </a:rPr>
              <a:t> </a:t>
            </a:r>
            <a:r>
              <a:rPr sz="750" spc="25" dirty="0">
                <a:latin typeface="Microsoft Sans Serif"/>
                <a:cs typeface="Microsoft Sans Serif"/>
              </a:rPr>
              <a:t>sincronismo </a:t>
            </a:r>
            <a:r>
              <a:rPr sz="750" dirty="0">
                <a:latin typeface="Microsoft Sans Serif"/>
                <a:cs typeface="Microsoft Sans Serif"/>
              </a:rPr>
              <a:t>a </a:t>
            </a:r>
            <a:r>
              <a:rPr sz="750" spc="30" dirty="0">
                <a:latin typeface="Microsoft Sans Serif"/>
                <a:cs typeface="Microsoft Sans Serif"/>
              </a:rPr>
              <a:t>medida que </a:t>
            </a:r>
            <a:r>
              <a:rPr sz="750" spc="10" dirty="0">
                <a:latin typeface="Microsoft Sans Serif"/>
                <a:cs typeface="Microsoft Sans Serif"/>
              </a:rPr>
              <a:t>alcanzan la </a:t>
            </a:r>
            <a:r>
              <a:rPr sz="750" spc="15" dirty="0">
                <a:latin typeface="Microsoft Sans Serif"/>
                <a:cs typeface="Microsoft Sans Serif"/>
              </a:rPr>
              <a:t>velocidad. </a:t>
            </a:r>
            <a:r>
              <a:rPr sz="750" spc="-15" dirty="0">
                <a:latin typeface="Microsoft Sans Serif"/>
                <a:cs typeface="Microsoft Sans Serif"/>
              </a:rPr>
              <a:t>La </a:t>
            </a:r>
            <a:r>
              <a:rPr sz="750" spc="15" dirty="0">
                <a:latin typeface="Microsoft Sans Serif"/>
                <a:cs typeface="Microsoft Sans Serif"/>
              </a:rPr>
              <a:t>aplicación </a:t>
            </a:r>
            <a:r>
              <a:rPr sz="750" spc="20" dirty="0">
                <a:latin typeface="Microsoft Sans Serif"/>
                <a:cs typeface="Microsoft Sans Serif"/>
              </a:rPr>
              <a:t> </a:t>
            </a:r>
            <a:r>
              <a:rPr sz="750" spc="25" dirty="0">
                <a:latin typeface="Microsoft Sans Serif"/>
                <a:cs typeface="Microsoft Sans Serif"/>
              </a:rPr>
              <a:t>inadvertida de </a:t>
            </a:r>
            <a:r>
              <a:rPr sz="750" spc="20" dirty="0">
                <a:latin typeface="Microsoft Sans Serif"/>
                <a:cs typeface="Microsoft Sans Serif"/>
              </a:rPr>
              <a:t>voltaje </a:t>
            </a:r>
            <a:r>
              <a:rPr sz="750" spc="25" dirty="0">
                <a:latin typeface="Microsoft Sans Serif"/>
                <a:cs typeface="Microsoft Sans Serif"/>
              </a:rPr>
              <a:t>trifásico </a:t>
            </a:r>
            <a:r>
              <a:rPr sz="750" spc="30" dirty="0">
                <a:latin typeface="Microsoft Sans Serif"/>
                <a:cs typeface="Microsoft Sans Serif"/>
              </a:rPr>
              <a:t>intentará </a:t>
            </a:r>
            <a:r>
              <a:rPr sz="750" spc="25" dirty="0">
                <a:latin typeface="Microsoft Sans Serif"/>
                <a:cs typeface="Microsoft Sans Serif"/>
              </a:rPr>
              <a:t>arrancar ambos generadores </a:t>
            </a:r>
            <a:r>
              <a:rPr sz="750" spc="30" dirty="0">
                <a:latin typeface="Microsoft Sans Serif"/>
                <a:cs typeface="Microsoft Sans Serif"/>
              </a:rPr>
              <a:t> como</a:t>
            </a:r>
            <a:r>
              <a:rPr sz="750" spc="-5" dirty="0">
                <a:latin typeface="Microsoft Sans Serif"/>
                <a:cs typeface="Microsoft Sans Serif"/>
              </a:rPr>
              <a:t> </a:t>
            </a:r>
            <a:r>
              <a:rPr sz="750" spc="35" dirty="0">
                <a:latin typeface="Microsoft Sans Serif"/>
                <a:cs typeface="Microsoft Sans Serif"/>
              </a:rPr>
              <a:t>motores</a:t>
            </a:r>
            <a:r>
              <a:rPr sz="750" dirty="0">
                <a:latin typeface="Microsoft Sans Serif"/>
                <a:cs typeface="Microsoft Sans Serif"/>
              </a:rPr>
              <a:t> </a:t>
            </a:r>
            <a:r>
              <a:rPr sz="750" spc="25" dirty="0">
                <a:latin typeface="Microsoft Sans Serif"/>
                <a:cs typeface="Microsoft Sans Serif"/>
              </a:rPr>
              <a:t>de</a:t>
            </a:r>
            <a:r>
              <a:rPr sz="750" spc="-5" dirty="0">
                <a:latin typeface="Microsoft Sans Serif"/>
                <a:cs typeface="Microsoft Sans Serif"/>
              </a:rPr>
              <a:t> </a:t>
            </a:r>
            <a:r>
              <a:rPr sz="750" spc="20" dirty="0">
                <a:latin typeface="Microsoft Sans Serif"/>
                <a:cs typeface="Microsoft Sans Serif"/>
              </a:rPr>
              <a:t>inducción.</a:t>
            </a:r>
            <a:r>
              <a:rPr sz="750" dirty="0">
                <a:latin typeface="Microsoft Sans Serif"/>
                <a:cs typeface="Microsoft Sans Serif"/>
              </a:rPr>
              <a:t> </a:t>
            </a:r>
            <a:r>
              <a:rPr sz="750" spc="-35" dirty="0">
                <a:latin typeface="Microsoft Sans Serif"/>
                <a:cs typeface="Microsoft Sans Serif"/>
              </a:rPr>
              <a:t>El</a:t>
            </a:r>
            <a:r>
              <a:rPr sz="750" spc="-5" dirty="0">
                <a:latin typeface="Microsoft Sans Serif"/>
                <a:cs typeface="Microsoft Sans Serif"/>
              </a:rPr>
              <a:t> </a:t>
            </a:r>
            <a:r>
              <a:rPr sz="750" spc="25" dirty="0">
                <a:latin typeface="Microsoft Sans Serif"/>
                <a:cs typeface="Microsoft Sans Serif"/>
              </a:rPr>
              <a:t>riesgo</a:t>
            </a:r>
            <a:r>
              <a:rPr sz="750" dirty="0">
                <a:latin typeface="Microsoft Sans Serif"/>
                <a:cs typeface="Microsoft Sans Serif"/>
              </a:rPr>
              <a:t> </a:t>
            </a:r>
            <a:r>
              <a:rPr sz="750" spc="35" dirty="0">
                <a:latin typeface="Microsoft Sans Serif"/>
                <a:cs typeface="Microsoft Sans Serif"/>
              </a:rPr>
              <a:t>térmico</a:t>
            </a:r>
            <a:r>
              <a:rPr sz="750" spc="-5" dirty="0">
                <a:latin typeface="Microsoft Sans Serif"/>
                <a:cs typeface="Microsoft Sans Serif"/>
              </a:rPr>
              <a:t> </a:t>
            </a:r>
            <a:r>
              <a:rPr sz="750" spc="25" dirty="0">
                <a:latin typeface="Microsoft Sans Serif"/>
                <a:cs typeface="Microsoft Sans Serif"/>
              </a:rPr>
              <a:t>para</a:t>
            </a:r>
            <a:r>
              <a:rPr sz="750" dirty="0">
                <a:latin typeface="Microsoft Sans Serif"/>
                <a:cs typeface="Microsoft Sans Serif"/>
              </a:rPr>
              <a:t> </a:t>
            </a:r>
            <a:r>
              <a:rPr sz="750" spc="10" dirty="0">
                <a:latin typeface="Microsoft Sans Serif"/>
                <a:cs typeface="Microsoft Sans Serif"/>
              </a:rPr>
              <a:t>el</a:t>
            </a:r>
            <a:r>
              <a:rPr sz="750" spc="-5" dirty="0">
                <a:latin typeface="Microsoft Sans Serif"/>
                <a:cs typeface="Microsoft Sans Serif"/>
              </a:rPr>
              <a:t> </a:t>
            </a:r>
            <a:r>
              <a:rPr sz="750" spc="50" dirty="0">
                <a:latin typeface="Microsoft Sans Serif"/>
                <a:cs typeface="Microsoft Sans Serif"/>
              </a:rPr>
              <a:t>rotor</a:t>
            </a:r>
            <a:r>
              <a:rPr sz="750" dirty="0">
                <a:latin typeface="Microsoft Sans Serif"/>
                <a:cs typeface="Microsoft Sans Serif"/>
              </a:rPr>
              <a:t> </a:t>
            </a:r>
            <a:r>
              <a:rPr sz="750" spc="-5" dirty="0">
                <a:latin typeface="Microsoft Sans Serif"/>
                <a:cs typeface="Microsoft Sans Serif"/>
              </a:rPr>
              <a:t>es </a:t>
            </a:r>
            <a:r>
              <a:rPr sz="750" spc="10" dirty="0">
                <a:latin typeface="Microsoft Sans Serif"/>
                <a:cs typeface="Microsoft Sans Serif"/>
              </a:rPr>
              <a:t>el</a:t>
            </a:r>
            <a:r>
              <a:rPr sz="750" dirty="0">
                <a:latin typeface="Microsoft Sans Serif"/>
                <a:cs typeface="Microsoft Sans Serif"/>
              </a:rPr>
              <a:t> </a:t>
            </a:r>
            <a:r>
              <a:rPr sz="750" spc="35" dirty="0">
                <a:latin typeface="Microsoft Sans Serif"/>
                <a:cs typeface="Microsoft Sans Serif"/>
              </a:rPr>
              <a:t>mismo </a:t>
            </a:r>
            <a:r>
              <a:rPr sz="750" spc="-185" dirty="0">
                <a:latin typeface="Microsoft Sans Serif"/>
                <a:cs typeface="Microsoft Sans Serif"/>
              </a:rPr>
              <a:t> </a:t>
            </a:r>
            <a:r>
              <a:rPr sz="750" spc="30" dirty="0">
                <a:latin typeface="Microsoft Sans Serif"/>
                <a:cs typeface="Microsoft Sans Serif"/>
              </a:rPr>
              <a:t>que </a:t>
            </a:r>
            <a:r>
              <a:rPr sz="750" spc="25" dirty="0">
                <a:latin typeface="Microsoft Sans Serif"/>
                <a:cs typeface="Microsoft Sans Serif"/>
              </a:rPr>
              <a:t>cuando </a:t>
            </a:r>
            <a:r>
              <a:rPr sz="750" spc="40" dirty="0">
                <a:latin typeface="Microsoft Sans Serif"/>
                <a:cs typeface="Microsoft Sans Serif"/>
              </a:rPr>
              <a:t>no </a:t>
            </a:r>
            <a:r>
              <a:rPr sz="750" spc="-5" dirty="0">
                <a:latin typeface="Microsoft Sans Serif"/>
                <a:cs typeface="Microsoft Sans Serif"/>
              </a:rPr>
              <a:t>se </a:t>
            </a:r>
            <a:r>
              <a:rPr sz="750" spc="10" dirty="0">
                <a:latin typeface="Microsoft Sans Serif"/>
                <a:cs typeface="Microsoft Sans Serif"/>
              </a:rPr>
              <a:t>aplica </a:t>
            </a:r>
            <a:r>
              <a:rPr sz="750" spc="40" dirty="0">
                <a:latin typeface="Microsoft Sans Serif"/>
                <a:cs typeface="Microsoft Sans Serif"/>
              </a:rPr>
              <a:t>ningún </a:t>
            </a:r>
            <a:r>
              <a:rPr sz="750" spc="25" dirty="0">
                <a:latin typeface="Microsoft Sans Serif"/>
                <a:cs typeface="Microsoft Sans Serif"/>
              </a:rPr>
              <a:t>campo </a:t>
            </a:r>
            <a:r>
              <a:rPr sz="750" spc="5" dirty="0">
                <a:latin typeface="Microsoft Sans Serif"/>
                <a:cs typeface="Microsoft Sans Serif"/>
              </a:rPr>
              <a:t>y </a:t>
            </a:r>
            <a:r>
              <a:rPr sz="750" spc="-5" dirty="0">
                <a:latin typeface="Microsoft Sans Serif"/>
                <a:cs typeface="Microsoft Sans Serif"/>
              </a:rPr>
              <a:t>se </a:t>
            </a:r>
            <a:r>
              <a:rPr sz="750" spc="5" dirty="0">
                <a:latin typeface="Microsoft Sans Serif"/>
                <a:cs typeface="Microsoft Sans Serif"/>
              </a:rPr>
              <a:t>ve </a:t>
            </a:r>
            <a:r>
              <a:rPr sz="750" spc="25" dirty="0">
                <a:latin typeface="Microsoft Sans Serif"/>
                <a:cs typeface="Microsoft Sans Serif"/>
              </a:rPr>
              <a:t>agravado </a:t>
            </a:r>
            <a:r>
              <a:rPr sz="750" spc="45" dirty="0">
                <a:latin typeface="Microsoft Sans Serif"/>
                <a:cs typeface="Microsoft Sans Serif"/>
              </a:rPr>
              <a:t>por </a:t>
            </a:r>
            <a:r>
              <a:rPr sz="750" spc="10" dirty="0">
                <a:latin typeface="Microsoft Sans Serif"/>
                <a:cs typeface="Microsoft Sans Serif"/>
              </a:rPr>
              <a:t>la </a:t>
            </a:r>
            <a:r>
              <a:rPr sz="750" spc="15" dirty="0">
                <a:latin typeface="Microsoft Sans Serif"/>
                <a:cs typeface="Microsoft Sans Serif"/>
              </a:rPr>
              <a:t> </a:t>
            </a:r>
            <a:r>
              <a:rPr sz="750" spc="30" dirty="0">
                <a:latin typeface="Microsoft Sans Serif"/>
                <a:cs typeface="Microsoft Sans Serif"/>
              </a:rPr>
              <a:t>corriente</a:t>
            </a:r>
            <a:r>
              <a:rPr sz="750" spc="-5" dirty="0">
                <a:latin typeface="Microsoft Sans Serif"/>
                <a:cs typeface="Microsoft Sans Serif"/>
              </a:rPr>
              <a:t> </a:t>
            </a:r>
            <a:r>
              <a:rPr sz="750" spc="25" dirty="0">
                <a:latin typeface="Microsoft Sans Serif"/>
                <a:cs typeface="Microsoft Sans Serif"/>
              </a:rPr>
              <a:t>en</a:t>
            </a:r>
            <a:r>
              <a:rPr sz="750" spc="-10" dirty="0">
                <a:latin typeface="Microsoft Sans Serif"/>
                <a:cs typeface="Microsoft Sans Serif"/>
              </a:rPr>
              <a:t> </a:t>
            </a:r>
            <a:r>
              <a:rPr sz="750" spc="10" dirty="0">
                <a:latin typeface="Microsoft Sans Serif"/>
                <a:cs typeface="Microsoft Sans Serif"/>
              </a:rPr>
              <a:t>el</a:t>
            </a:r>
            <a:r>
              <a:rPr sz="750" spc="-5" dirty="0">
                <a:latin typeface="Microsoft Sans Serif"/>
                <a:cs typeface="Microsoft Sans Serif"/>
              </a:rPr>
              <a:t> </a:t>
            </a:r>
            <a:r>
              <a:rPr sz="750" spc="20" dirty="0">
                <a:latin typeface="Microsoft Sans Serif"/>
                <a:cs typeface="Microsoft Sans Serif"/>
              </a:rPr>
              <a:t>devanado</a:t>
            </a:r>
            <a:r>
              <a:rPr sz="750" spc="-5" dirty="0">
                <a:latin typeface="Microsoft Sans Serif"/>
                <a:cs typeface="Microsoft Sans Serif"/>
              </a:rPr>
              <a:t> </a:t>
            </a:r>
            <a:r>
              <a:rPr sz="750" spc="25" dirty="0">
                <a:latin typeface="Microsoft Sans Serif"/>
                <a:cs typeface="Microsoft Sans Serif"/>
              </a:rPr>
              <a:t>de</a:t>
            </a:r>
            <a:r>
              <a:rPr sz="750" spc="-5" dirty="0">
                <a:latin typeface="Microsoft Sans Serif"/>
                <a:cs typeface="Microsoft Sans Serif"/>
              </a:rPr>
              <a:t> </a:t>
            </a:r>
            <a:r>
              <a:rPr sz="750" spc="25" dirty="0">
                <a:latin typeface="Microsoft Sans Serif"/>
                <a:cs typeface="Microsoft Sans Serif"/>
              </a:rPr>
              <a:t>campo</a:t>
            </a:r>
            <a:r>
              <a:rPr sz="750" spc="-5" dirty="0">
                <a:latin typeface="Microsoft Sans Serif"/>
                <a:cs typeface="Microsoft Sans Serif"/>
              </a:rPr>
              <a:t> </a:t>
            </a:r>
            <a:r>
              <a:rPr sz="750" spc="20" dirty="0">
                <a:latin typeface="Microsoft Sans Serif"/>
                <a:cs typeface="Microsoft Sans Serif"/>
              </a:rPr>
              <a:t>del</a:t>
            </a:r>
            <a:r>
              <a:rPr sz="750" spc="-5" dirty="0">
                <a:latin typeface="Microsoft Sans Serif"/>
                <a:cs typeface="Microsoft Sans Serif"/>
              </a:rPr>
              <a:t> </a:t>
            </a:r>
            <a:r>
              <a:rPr sz="750" spc="40" dirty="0">
                <a:latin typeface="Microsoft Sans Serif"/>
                <a:cs typeface="Microsoft Sans Serif"/>
              </a:rPr>
              <a:t>rotor.</a:t>
            </a:r>
            <a:endParaRPr sz="750">
              <a:latin typeface="Microsoft Sans Serif"/>
              <a:cs typeface="Microsoft Sans Serif"/>
            </a:endParaRPr>
          </a:p>
          <a:p>
            <a:pPr marL="12700" marR="40640" indent="154940">
              <a:lnSpc>
                <a:spcPts val="1200"/>
              </a:lnSpc>
              <a:spcBef>
                <a:spcPts val="15"/>
              </a:spcBef>
            </a:pPr>
            <a:r>
              <a:rPr sz="700" spc="-5" dirty="0">
                <a:latin typeface="Microsoft Sans Serif"/>
                <a:cs typeface="Microsoft Sans Serif"/>
              </a:rPr>
              <a:t>Los </a:t>
            </a:r>
            <a:r>
              <a:rPr sz="700" spc="25" dirty="0">
                <a:latin typeface="Microsoft Sans Serif"/>
                <a:cs typeface="Microsoft Sans Serif"/>
              </a:rPr>
              <a:t>generadores </a:t>
            </a:r>
            <a:r>
              <a:rPr sz="700" spc="20" dirty="0">
                <a:latin typeface="Microsoft Sans Serif"/>
                <a:cs typeface="Microsoft Sans Serif"/>
              </a:rPr>
              <a:t>hidroeléctricos son </a:t>
            </a:r>
            <a:r>
              <a:rPr sz="700" spc="25" dirty="0">
                <a:latin typeface="Microsoft Sans Serif"/>
                <a:cs typeface="Microsoft Sans Serif"/>
              </a:rPr>
              <a:t>generadores </a:t>
            </a:r>
            <a:r>
              <a:rPr sz="700" spc="20" dirty="0">
                <a:latin typeface="Microsoft Sans Serif"/>
                <a:cs typeface="Microsoft Sans Serif"/>
              </a:rPr>
              <a:t>de polos </a:t>
            </a:r>
            <a:r>
              <a:rPr sz="700" spc="10" dirty="0">
                <a:latin typeface="Microsoft Sans Serif"/>
                <a:cs typeface="Microsoft Sans Serif"/>
              </a:rPr>
              <a:t>salientes </a:t>
            </a:r>
            <a:r>
              <a:rPr sz="700" spc="5" dirty="0">
                <a:latin typeface="Microsoft Sans Serif"/>
                <a:cs typeface="Microsoft Sans Serif"/>
              </a:rPr>
              <a:t>y </a:t>
            </a:r>
            <a:r>
              <a:rPr sz="700" spc="10" dirty="0">
                <a:latin typeface="Microsoft Sans Serif"/>
                <a:cs typeface="Microsoft Sans Serif"/>
              </a:rPr>
              <a:t> </a:t>
            </a:r>
            <a:r>
              <a:rPr sz="700" spc="30" dirty="0">
                <a:latin typeface="Microsoft Sans Serif"/>
                <a:cs typeface="Microsoft Sans Serif"/>
              </a:rPr>
              <a:t>generalmente </a:t>
            </a:r>
            <a:r>
              <a:rPr sz="700" spc="15" dirty="0">
                <a:latin typeface="Microsoft Sans Serif"/>
                <a:cs typeface="Microsoft Sans Serif"/>
              </a:rPr>
              <a:t>están </a:t>
            </a:r>
            <a:r>
              <a:rPr sz="700" spc="20" dirty="0">
                <a:latin typeface="Microsoft Sans Serif"/>
                <a:cs typeface="Microsoft Sans Serif"/>
              </a:rPr>
              <a:t>provistos de </a:t>
            </a:r>
            <a:r>
              <a:rPr sz="700" spc="15" dirty="0">
                <a:latin typeface="Microsoft Sans Serif"/>
                <a:cs typeface="Microsoft Sans Serif"/>
              </a:rPr>
              <a:t>devanados </a:t>
            </a:r>
            <a:r>
              <a:rPr sz="700" spc="30" dirty="0">
                <a:latin typeface="Microsoft Sans Serif"/>
                <a:cs typeface="Microsoft Sans Serif"/>
              </a:rPr>
              <a:t>amortiguadores </a:t>
            </a:r>
            <a:r>
              <a:rPr sz="700" spc="20" dirty="0">
                <a:latin typeface="Microsoft Sans Serif"/>
                <a:cs typeface="Microsoft Sans Serif"/>
              </a:rPr>
              <a:t>en </a:t>
            </a:r>
            <a:r>
              <a:rPr sz="700" spc="5" dirty="0">
                <a:latin typeface="Microsoft Sans Serif"/>
                <a:cs typeface="Microsoft Sans Serif"/>
              </a:rPr>
              <a:t>cada </a:t>
            </a:r>
            <a:r>
              <a:rPr sz="700" spc="20" dirty="0">
                <a:latin typeface="Microsoft Sans Serif"/>
                <a:cs typeface="Microsoft Sans Serif"/>
              </a:rPr>
              <a:t>polo. </a:t>
            </a:r>
            <a:r>
              <a:rPr sz="700" spc="-175" dirty="0">
                <a:latin typeface="Microsoft Sans Serif"/>
                <a:cs typeface="Microsoft Sans Serif"/>
              </a:rPr>
              <a:t> </a:t>
            </a:r>
            <a:r>
              <a:rPr sz="700" spc="-5" dirty="0">
                <a:latin typeface="Microsoft Sans Serif"/>
                <a:cs typeface="Microsoft Sans Serif"/>
              </a:rPr>
              <a:t>Estos </a:t>
            </a:r>
            <a:r>
              <a:rPr sz="700" spc="15" dirty="0">
                <a:latin typeface="Microsoft Sans Serif"/>
                <a:cs typeface="Microsoft Sans Serif"/>
              </a:rPr>
              <a:t>devanados</a:t>
            </a:r>
            <a:r>
              <a:rPr sz="700" dirty="0">
                <a:latin typeface="Microsoft Sans Serif"/>
                <a:cs typeface="Microsoft Sans Serif"/>
              </a:rPr>
              <a:t> </a:t>
            </a:r>
            <a:r>
              <a:rPr sz="700" spc="30" dirty="0">
                <a:latin typeface="Microsoft Sans Serif"/>
                <a:cs typeface="Microsoft Sans Serif"/>
              </a:rPr>
              <a:t>amortiguadores</a:t>
            </a:r>
            <a:r>
              <a:rPr sz="700" dirty="0">
                <a:latin typeface="Microsoft Sans Serif"/>
                <a:cs typeface="Microsoft Sans Serif"/>
              </a:rPr>
              <a:t> </a:t>
            </a:r>
            <a:r>
              <a:rPr sz="700" spc="30" dirty="0">
                <a:latin typeface="Microsoft Sans Serif"/>
                <a:cs typeface="Microsoft Sans Serif"/>
              </a:rPr>
              <a:t>pueden</a:t>
            </a:r>
            <a:r>
              <a:rPr sz="700" dirty="0">
                <a:latin typeface="Microsoft Sans Serif"/>
                <a:cs typeface="Microsoft Sans Serif"/>
              </a:rPr>
              <a:t> </a:t>
            </a:r>
            <a:r>
              <a:rPr sz="700" spc="20" dirty="0">
                <a:latin typeface="Microsoft Sans Serif"/>
                <a:cs typeface="Microsoft Sans Serif"/>
              </a:rPr>
              <a:t>estar</a:t>
            </a:r>
            <a:r>
              <a:rPr sz="700" dirty="0">
                <a:latin typeface="Microsoft Sans Serif"/>
                <a:cs typeface="Microsoft Sans Serif"/>
              </a:rPr>
              <a:t> </a:t>
            </a:r>
            <a:r>
              <a:rPr sz="700" spc="15" dirty="0">
                <a:latin typeface="Microsoft Sans Serif"/>
                <a:cs typeface="Microsoft Sans Serif"/>
              </a:rPr>
              <a:t>conectados</a:t>
            </a:r>
            <a:r>
              <a:rPr sz="700" dirty="0">
                <a:latin typeface="Microsoft Sans Serif"/>
                <a:cs typeface="Microsoft Sans Serif"/>
              </a:rPr>
              <a:t> </a:t>
            </a:r>
            <a:r>
              <a:rPr sz="700" spc="30" dirty="0">
                <a:latin typeface="Microsoft Sans Serif"/>
                <a:cs typeface="Microsoft Sans Serif"/>
              </a:rPr>
              <a:t>entre</a:t>
            </a:r>
            <a:r>
              <a:rPr sz="700" dirty="0">
                <a:latin typeface="Microsoft Sans Serif"/>
                <a:cs typeface="Microsoft Sans Serif"/>
              </a:rPr>
              <a:t> sí </a:t>
            </a:r>
            <a:r>
              <a:rPr sz="700" spc="30" dirty="0">
                <a:latin typeface="Microsoft Sans Serif"/>
                <a:cs typeface="Microsoft Sans Serif"/>
              </a:rPr>
              <a:t>o</a:t>
            </a:r>
            <a:r>
              <a:rPr sz="700" dirty="0">
                <a:latin typeface="Microsoft Sans Serif"/>
                <a:cs typeface="Microsoft Sans Serif"/>
              </a:rPr>
              <a:t> </a:t>
            </a:r>
            <a:r>
              <a:rPr sz="700" spc="20" dirty="0">
                <a:latin typeface="Microsoft Sans Serif"/>
                <a:cs typeface="Microsoft Sans Serif"/>
              </a:rPr>
              <a:t>no.</a:t>
            </a:r>
            <a:r>
              <a:rPr sz="700" dirty="0">
                <a:latin typeface="Microsoft Sans Serif"/>
                <a:cs typeface="Microsoft Sans Serif"/>
              </a:rPr>
              <a:t> </a:t>
            </a:r>
            <a:r>
              <a:rPr sz="700" spc="-10" dirty="0">
                <a:latin typeface="Microsoft Sans Serif"/>
                <a:cs typeface="Microsoft Sans Serif"/>
              </a:rPr>
              <a:t>La </a:t>
            </a:r>
            <a:r>
              <a:rPr sz="700" spc="-170" dirty="0">
                <a:latin typeface="Microsoft Sans Serif"/>
                <a:cs typeface="Microsoft Sans Serif"/>
              </a:rPr>
              <a:t> </a:t>
            </a:r>
            <a:r>
              <a:rPr sz="700" spc="15" dirty="0">
                <a:latin typeface="Microsoft Sans Serif"/>
                <a:cs typeface="Microsoft Sans Serif"/>
              </a:rPr>
              <a:t>activación </a:t>
            </a:r>
            <a:r>
              <a:rPr sz="700" spc="25" dirty="0">
                <a:latin typeface="Microsoft Sans Serif"/>
                <a:cs typeface="Microsoft Sans Serif"/>
              </a:rPr>
              <a:t>involuntaria puede </a:t>
            </a:r>
            <a:r>
              <a:rPr sz="700" spc="20" dirty="0">
                <a:latin typeface="Microsoft Sans Serif"/>
                <a:cs typeface="Microsoft Sans Serif"/>
              </a:rPr>
              <a:t>crear suficiente </a:t>
            </a:r>
            <a:r>
              <a:rPr sz="700" spc="30" dirty="0">
                <a:latin typeface="Microsoft Sans Serif"/>
                <a:cs typeface="Microsoft Sans Serif"/>
              </a:rPr>
              <a:t>par </a:t>
            </a:r>
            <a:r>
              <a:rPr sz="700" spc="20" dirty="0">
                <a:latin typeface="Microsoft Sans Serif"/>
                <a:cs typeface="Microsoft Sans Serif"/>
              </a:rPr>
              <a:t>en </a:t>
            </a:r>
            <a:r>
              <a:rPr sz="700" spc="10" dirty="0">
                <a:latin typeface="Microsoft Sans Serif"/>
                <a:cs typeface="Microsoft Sans Serif"/>
              </a:rPr>
              <a:t>el </a:t>
            </a:r>
            <a:r>
              <a:rPr sz="700" spc="45" dirty="0">
                <a:latin typeface="Microsoft Sans Serif"/>
                <a:cs typeface="Microsoft Sans Serif"/>
              </a:rPr>
              <a:t>rotor </a:t>
            </a:r>
            <a:r>
              <a:rPr sz="700" spc="25" dirty="0">
                <a:latin typeface="Microsoft Sans Serif"/>
                <a:cs typeface="Microsoft Sans Serif"/>
              </a:rPr>
              <a:t>para </a:t>
            </a:r>
            <a:r>
              <a:rPr sz="700" spc="30" dirty="0">
                <a:latin typeface="Microsoft Sans Serif"/>
                <a:cs typeface="Microsoft Sans Serif"/>
              </a:rPr>
              <a:t>producir </a:t>
            </a:r>
            <a:r>
              <a:rPr sz="700" spc="-175" dirty="0">
                <a:latin typeface="Microsoft Sans Serif"/>
                <a:cs typeface="Microsoft Sans Serif"/>
              </a:rPr>
              <a:t> </a:t>
            </a:r>
            <a:r>
              <a:rPr sz="700" spc="20" dirty="0">
                <a:latin typeface="Microsoft Sans Serif"/>
                <a:cs typeface="Microsoft Sans Serif"/>
              </a:rPr>
              <a:t>cierta </a:t>
            </a:r>
            <a:r>
              <a:rPr sz="700" spc="25" dirty="0">
                <a:latin typeface="Microsoft Sans Serif"/>
                <a:cs typeface="Microsoft Sans Serif"/>
              </a:rPr>
              <a:t>rotación. </a:t>
            </a:r>
            <a:r>
              <a:rPr sz="700" spc="5" dirty="0">
                <a:latin typeface="Microsoft Sans Serif"/>
                <a:cs typeface="Microsoft Sans Serif"/>
              </a:rPr>
              <a:t>Lo </a:t>
            </a:r>
            <a:r>
              <a:rPr sz="700" spc="30" dirty="0">
                <a:latin typeface="Microsoft Sans Serif"/>
                <a:cs typeface="Microsoft Sans Serif"/>
              </a:rPr>
              <a:t>que </a:t>
            </a:r>
            <a:r>
              <a:rPr sz="700" spc="-5" dirty="0">
                <a:latin typeface="Microsoft Sans Serif"/>
                <a:cs typeface="Microsoft Sans Serif"/>
              </a:rPr>
              <a:t>es </a:t>
            </a:r>
            <a:r>
              <a:rPr sz="700" spc="20" dirty="0">
                <a:latin typeface="Microsoft Sans Serif"/>
                <a:cs typeface="Microsoft Sans Serif"/>
              </a:rPr>
              <a:t>más </a:t>
            </a:r>
            <a:r>
              <a:rPr sz="700" spc="35" dirty="0">
                <a:latin typeface="Microsoft Sans Serif"/>
                <a:cs typeface="Microsoft Sans Serif"/>
              </a:rPr>
              <a:t>importante, </a:t>
            </a:r>
            <a:r>
              <a:rPr sz="700" spc="10" dirty="0">
                <a:latin typeface="Microsoft Sans Serif"/>
                <a:cs typeface="Microsoft Sans Serif"/>
              </a:rPr>
              <a:t>la capacidad </a:t>
            </a:r>
            <a:r>
              <a:rPr sz="700" spc="25" dirty="0">
                <a:latin typeface="Microsoft Sans Serif"/>
                <a:cs typeface="Microsoft Sans Serif"/>
              </a:rPr>
              <a:t>térmica </a:t>
            </a:r>
            <a:r>
              <a:rPr sz="700" spc="20" dirty="0">
                <a:latin typeface="Microsoft Sans Serif"/>
                <a:cs typeface="Microsoft Sans Serif"/>
              </a:rPr>
              <a:t>del </a:t>
            </a:r>
            <a:r>
              <a:rPr sz="700" spc="25" dirty="0">
                <a:latin typeface="Microsoft Sans Serif"/>
                <a:cs typeface="Microsoft Sans Serif"/>
              </a:rPr>
              <a:t> </a:t>
            </a:r>
            <a:r>
              <a:rPr sz="700" spc="20" dirty="0">
                <a:latin typeface="Microsoft Sans Serif"/>
                <a:cs typeface="Microsoft Sans Serif"/>
              </a:rPr>
              <a:t>devanado de </a:t>
            </a:r>
            <a:r>
              <a:rPr sz="700" spc="10" dirty="0">
                <a:latin typeface="Microsoft Sans Serif"/>
                <a:cs typeface="Microsoft Sans Serif"/>
              </a:rPr>
              <a:t>la </a:t>
            </a:r>
            <a:r>
              <a:rPr sz="700" spc="25" dirty="0">
                <a:latin typeface="Microsoft Sans Serif"/>
                <a:cs typeface="Microsoft Sans Serif"/>
              </a:rPr>
              <a:t>compuerta, </a:t>
            </a:r>
            <a:r>
              <a:rPr sz="700" spc="15" dirty="0">
                <a:latin typeface="Microsoft Sans Serif"/>
                <a:cs typeface="Microsoft Sans Serif"/>
              </a:rPr>
              <a:t>especialmente </a:t>
            </a:r>
            <a:r>
              <a:rPr sz="700" spc="20" dirty="0">
                <a:latin typeface="Microsoft Sans Serif"/>
                <a:cs typeface="Microsoft Sans Serif"/>
              </a:rPr>
              <a:t>en </a:t>
            </a:r>
            <a:r>
              <a:rPr sz="700" spc="10" dirty="0">
                <a:latin typeface="Microsoft Sans Serif"/>
                <a:cs typeface="Microsoft Sans Serif"/>
              </a:rPr>
              <a:t>el </a:t>
            </a:r>
            <a:r>
              <a:rPr sz="700" spc="40" dirty="0">
                <a:latin typeface="Microsoft Sans Serif"/>
                <a:cs typeface="Microsoft Sans Serif"/>
              </a:rPr>
              <a:t>punto </a:t>
            </a:r>
            <a:r>
              <a:rPr sz="700" spc="20" dirty="0">
                <a:latin typeface="Microsoft Sans Serif"/>
                <a:cs typeface="Microsoft Sans Serif"/>
              </a:rPr>
              <a:t>de conexión con </a:t>
            </a:r>
            <a:r>
              <a:rPr sz="700" spc="10" dirty="0">
                <a:latin typeface="Microsoft Sans Serif"/>
                <a:cs typeface="Microsoft Sans Serif"/>
              </a:rPr>
              <a:t>el </a:t>
            </a:r>
            <a:r>
              <a:rPr sz="700" spc="15" dirty="0">
                <a:latin typeface="Microsoft Sans Serif"/>
                <a:cs typeface="Microsoft Sans Serif"/>
              </a:rPr>
              <a:t> </a:t>
            </a:r>
            <a:r>
              <a:rPr sz="700" spc="20" dirty="0">
                <a:latin typeface="Microsoft Sans Serif"/>
                <a:cs typeface="Microsoft Sans Serif"/>
              </a:rPr>
              <a:t>poste de </a:t>
            </a:r>
            <a:r>
              <a:rPr sz="700" spc="10" dirty="0">
                <a:latin typeface="Microsoft Sans Serif"/>
                <a:cs typeface="Microsoft Sans Serif"/>
              </a:rPr>
              <a:t>acero, </a:t>
            </a:r>
            <a:r>
              <a:rPr sz="700" spc="35" dirty="0">
                <a:latin typeface="Microsoft Sans Serif"/>
                <a:cs typeface="Microsoft Sans Serif"/>
              </a:rPr>
              <a:t>no </a:t>
            </a:r>
            <a:r>
              <a:rPr sz="700" spc="-5" dirty="0">
                <a:latin typeface="Microsoft Sans Serif"/>
                <a:cs typeface="Microsoft Sans Serif"/>
              </a:rPr>
              <a:t>es </a:t>
            </a:r>
            <a:r>
              <a:rPr sz="700" spc="15" dirty="0">
                <a:latin typeface="Microsoft Sans Serif"/>
                <a:cs typeface="Microsoft Sans Serif"/>
              </a:rPr>
              <a:t>adecuada </a:t>
            </a:r>
            <a:r>
              <a:rPr sz="700" spc="25" dirty="0">
                <a:latin typeface="Microsoft Sans Serif"/>
                <a:cs typeface="Microsoft Sans Serif"/>
              </a:rPr>
              <a:t>para </a:t>
            </a:r>
            <a:r>
              <a:rPr sz="700" dirty="0">
                <a:latin typeface="Microsoft Sans Serif"/>
                <a:cs typeface="Microsoft Sans Serif"/>
              </a:rPr>
              <a:t>las </a:t>
            </a:r>
            <a:r>
              <a:rPr sz="700" spc="25" dirty="0">
                <a:latin typeface="Microsoft Sans Serif"/>
                <a:cs typeface="Microsoft Sans Serif"/>
              </a:rPr>
              <a:t>corrientes </a:t>
            </a:r>
            <a:r>
              <a:rPr sz="700" spc="20" dirty="0">
                <a:latin typeface="Microsoft Sans Serif"/>
                <a:cs typeface="Microsoft Sans Serif"/>
              </a:rPr>
              <a:t>resultantes. </a:t>
            </a:r>
            <a:r>
              <a:rPr sz="700" spc="-30" dirty="0">
                <a:latin typeface="Microsoft Sans Serif"/>
                <a:cs typeface="Microsoft Sans Serif"/>
              </a:rPr>
              <a:t>El </a:t>
            </a:r>
            <a:r>
              <a:rPr sz="700" spc="-25" dirty="0">
                <a:latin typeface="Microsoft Sans Serif"/>
                <a:cs typeface="Microsoft Sans Serif"/>
              </a:rPr>
              <a:t> </a:t>
            </a:r>
            <a:r>
              <a:rPr sz="700" spc="25" dirty="0">
                <a:latin typeface="Microsoft Sans Serif"/>
                <a:cs typeface="Microsoft Sans Serif"/>
              </a:rPr>
              <a:t>calentamiento </a:t>
            </a:r>
            <a:r>
              <a:rPr sz="700" spc="20" dirty="0">
                <a:latin typeface="Microsoft Sans Serif"/>
                <a:cs typeface="Microsoft Sans Serif"/>
              </a:rPr>
              <a:t>de </a:t>
            </a:r>
            <a:r>
              <a:rPr sz="700" spc="10" dirty="0">
                <a:latin typeface="Microsoft Sans Serif"/>
                <a:cs typeface="Microsoft Sans Serif"/>
              </a:rPr>
              <a:t>los </a:t>
            </a:r>
            <a:r>
              <a:rPr sz="700" spc="30" dirty="0">
                <a:latin typeface="Microsoft Sans Serif"/>
                <a:cs typeface="Microsoft Sans Serif"/>
              </a:rPr>
              <a:t>puntos </a:t>
            </a:r>
            <a:r>
              <a:rPr sz="700" spc="20" dirty="0">
                <a:latin typeface="Microsoft Sans Serif"/>
                <a:cs typeface="Microsoft Sans Serif"/>
              </a:rPr>
              <a:t>de conexión, </a:t>
            </a:r>
            <a:r>
              <a:rPr sz="700" spc="30" dirty="0">
                <a:latin typeface="Microsoft Sans Serif"/>
                <a:cs typeface="Microsoft Sans Serif"/>
              </a:rPr>
              <a:t>combinado </a:t>
            </a:r>
            <a:r>
              <a:rPr sz="700" spc="20" dirty="0">
                <a:latin typeface="Microsoft Sans Serif"/>
                <a:cs typeface="Microsoft Sans Serif"/>
              </a:rPr>
              <a:t>con </a:t>
            </a:r>
            <a:r>
              <a:rPr sz="700" spc="10" dirty="0">
                <a:latin typeface="Microsoft Sans Serif"/>
                <a:cs typeface="Microsoft Sans Serif"/>
              </a:rPr>
              <a:t>la </a:t>
            </a:r>
            <a:r>
              <a:rPr sz="700" spc="25" dirty="0">
                <a:latin typeface="Microsoft Sans Serif"/>
                <a:cs typeface="Microsoft Sans Serif"/>
              </a:rPr>
              <a:t>falta </a:t>
            </a:r>
            <a:r>
              <a:rPr sz="700" spc="20" dirty="0">
                <a:latin typeface="Microsoft Sans Serif"/>
                <a:cs typeface="Microsoft Sans Serif"/>
              </a:rPr>
              <a:t>de </a:t>
            </a:r>
            <a:r>
              <a:rPr sz="700" spc="30" dirty="0">
                <a:latin typeface="Microsoft Sans Serif"/>
                <a:cs typeface="Microsoft Sans Serif"/>
              </a:rPr>
              <a:t>una </a:t>
            </a:r>
            <a:r>
              <a:rPr sz="700" spc="35" dirty="0">
                <a:latin typeface="Microsoft Sans Serif"/>
                <a:cs typeface="Microsoft Sans Serif"/>
              </a:rPr>
              <a:t> </a:t>
            </a:r>
            <a:r>
              <a:rPr sz="700" spc="20" dirty="0">
                <a:latin typeface="Microsoft Sans Serif"/>
                <a:cs typeface="Microsoft Sans Serif"/>
              </a:rPr>
              <a:t>ventilación </a:t>
            </a:r>
            <a:r>
              <a:rPr sz="700" spc="10" dirty="0">
                <a:latin typeface="Microsoft Sans Serif"/>
                <a:cs typeface="Microsoft Sans Serif"/>
              </a:rPr>
              <a:t>adecuada, </a:t>
            </a:r>
            <a:r>
              <a:rPr sz="700" spc="20" dirty="0">
                <a:latin typeface="Microsoft Sans Serif"/>
                <a:cs typeface="Microsoft Sans Serif"/>
              </a:rPr>
              <a:t>provoca daños </a:t>
            </a:r>
            <a:r>
              <a:rPr sz="700" spc="25" dirty="0">
                <a:latin typeface="Microsoft Sans Serif"/>
                <a:cs typeface="Microsoft Sans Serif"/>
              </a:rPr>
              <a:t>rápidamente. </a:t>
            </a:r>
            <a:r>
              <a:rPr sz="700" spc="20" dirty="0">
                <a:latin typeface="Microsoft Sans Serif"/>
                <a:cs typeface="Microsoft Sans Serif"/>
              </a:rPr>
              <a:t>Dado </a:t>
            </a:r>
            <a:r>
              <a:rPr sz="700" spc="30" dirty="0">
                <a:latin typeface="Microsoft Sans Serif"/>
                <a:cs typeface="Microsoft Sans Serif"/>
              </a:rPr>
              <a:t>que </a:t>
            </a:r>
            <a:r>
              <a:rPr sz="700" spc="10" dirty="0">
                <a:latin typeface="Microsoft Sans Serif"/>
                <a:cs typeface="Microsoft Sans Serif"/>
              </a:rPr>
              <a:t>el </a:t>
            </a:r>
            <a:r>
              <a:rPr sz="700" spc="20" dirty="0">
                <a:latin typeface="Microsoft Sans Serif"/>
                <a:cs typeface="Microsoft Sans Serif"/>
              </a:rPr>
              <a:t>diseño del </a:t>
            </a:r>
            <a:r>
              <a:rPr sz="700" spc="25" dirty="0">
                <a:latin typeface="Microsoft Sans Serif"/>
                <a:cs typeface="Microsoft Sans Serif"/>
              </a:rPr>
              <a:t> </a:t>
            </a:r>
            <a:r>
              <a:rPr sz="700" spc="30" dirty="0">
                <a:latin typeface="Microsoft Sans Serif"/>
                <a:cs typeface="Microsoft Sans Serif"/>
              </a:rPr>
              <a:t>generador </a:t>
            </a:r>
            <a:r>
              <a:rPr sz="700" spc="25" dirty="0">
                <a:latin typeface="Microsoft Sans Serif"/>
                <a:cs typeface="Microsoft Sans Serif"/>
              </a:rPr>
              <a:t>hidroeléctrico </a:t>
            </a:r>
            <a:r>
              <a:rPr sz="700" spc="-5" dirty="0">
                <a:latin typeface="Microsoft Sans Serif"/>
                <a:cs typeface="Microsoft Sans Serif"/>
              </a:rPr>
              <a:t>es </a:t>
            </a:r>
            <a:r>
              <a:rPr sz="700" spc="20" dirty="0">
                <a:latin typeface="Microsoft Sans Serif"/>
                <a:cs typeface="Microsoft Sans Serif"/>
              </a:rPr>
              <a:t>único, </a:t>
            </a:r>
            <a:r>
              <a:rPr sz="700" spc="-5" dirty="0">
                <a:latin typeface="Microsoft Sans Serif"/>
                <a:cs typeface="Microsoft Sans Serif"/>
              </a:rPr>
              <a:t>es </a:t>
            </a:r>
            <a:r>
              <a:rPr sz="700" spc="15" dirty="0">
                <a:latin typeface="Microsoft Sans Serif"/>
                <a:cs typeface="Microsoft Sans Serif"/>
              </a:rPr>
              <a:t>necesario evaluar </a:t>
            </a:r>
            <a:r>
              <a:rPr sz="700" spc="5" dirty="0">
                <a:latin typeface="Microsoft Sans Serif"/>
                <a:cs typeface="Microsoft Sans Serif"/>
              </a:rPr>
              <a:t>cada </a:t>
            </a:r>
            <a:r>
              <a:rPr sz="700" spc="30" dirty="0">
                <a:latin typeface="Microsoft Sans Serif"/>
                <a:cs typeface="Microsoft Sans Serif"/>
              </a:rPr>
              <a:t>unidad </a:t>
            </a:r>
            <a:r>
              <a:rPr sz="700" spc="25" dirty="0">
                <a:latin typeface="Microsoft Sans Serif"/>
                <a:cs typeface="Microsoft Sans Serif"/>
              </a:rPr>
              <a:t>para </a:t>
            </a:r>
            <a:r>
              <a:rPr sz="700" spc="30" dirty="0">
                <a:latin typeface="Microsoft Sans Serif"/>
                <a:cs typeface="Microsoft Sans Serif"/>
              </a:rPr>
              <a:t> </a:t>
            </a:r>
            <a:r>
              <a:rPr sz="700" spc="25" dirty="0">
                <a:latin typeface="Microsoft Sans Serif"/>
                <a:cs typeface="Microsoft Sans Serif"/>
              </a:rPr>
              <a:t>detectar</a:t>
            </a:r>
            <a:r>
              <a:rPr sz="700" spc="-5" dirty="0">
                <a:latin typeface="Microsoft Sans Serif"/>
                <a:cs typeface="Microsoft Sans Serif"/>
              </a:rPr>
              <a:t> </a:t>
            </a:r>
            <a:r>
              <a:rPr sz="700" spc="10" dirty="0">
                <a:latin typeface="Microsoft Sans Serif"/>
                <a:cs typeface="Microsoft Sans Serif"/>
              </a:rPr>
              <a:t>los</a:t>
            </a:r>
            <a:r>
              <a:rPr sz="700" spc="-5" dirty="0">
                <a:latin typeface="Microsoft Sans Serif"/>
                <a:cs typeface="Microsoft Sans Serif"/>
              </a:rPr>
              <a:t> </a:t>
            </a:r>
            <a:r>
              <a:rPr sz="700" spc="15" dirty="0">
                <a:latin typeface="Microsoft Sans Serif"/>
                <a:cs typeface="Microsoft Sans Serif"/>
              </a:rPr>
              <a:t>efectos</a:t>
            </a:r>
            <a:r>
              <a:rPr sz="700" spc="-5" dirty="0">
                <a:latin typeface="Microsoft Sans Serif"/>
                <a:cs typeface="Microsoft Sans Serif"/>
              </a:rPr>
              <a:t> </a:t>
            </a:r>
            <a:r>
              <a:rPr sz="700" spc="15" dirty="0">
                <a:latin typeface="Microsoft Sans Serif"/>
                <a:cs typeface="Microsoft Sans Serif"/>
              </a:rPr>
              <a:t>perjudiciales</a:t>
            </a:r>
            <a:r>
              <a:rPr sz="700" dirty="0">
                <a:latin typeface="Microsoft Sans Serif"/>
                <a:cs typeface="Microsoft Sans Serif"/>
              </a:rPr>
              <a:t> </a:t>
            </a:r>
            <a:r>
              <a:rPr sz="700" spc="20" dirty="0">
                <a:latin typeface="Microsoft Sans Serif"/>
                <a:cs typeface="Microsoft Sans Serif"/>
              </a:rPr>
              <a:t>de</a:t>
            </a:r>
            <a:r>
              <a:rPr sz="700" spc="-5" dirty="0">
                <a:latin typeface="Microsoft Sans Serif"/>
                <a:cs typeface="Microsoft Sans Serif"/>
              </a:rPr>
              <a:t> </a:t>
            </a:r>
            <a:r>
              <a:rPr sz="700" spc="30" dirty="0">
                <a:latin typeface="Microsoft Sans Serif"/>
                <a:cs typeface="Microsoft Sans Serif"/>
              </a:rPr>
              <a:t>una</a:t>
            </a:r>
            <a:r>
              <a:rPr sz="700" spc="-5" dirty="0">
                <a:latin typeface="Microsoft Sans Serif"/>
                <a:cs typeface="Microsoft Sans Serif"/>
              </a:rPr>
              <a:t> </a:t>
            </a:r>
            <a:r>
              <a:rPr sz="700" spc="15" dirty="0">
                <a:latin typeface="Microsoft Sans Serif"/>
                <a:cs typeface="Microsoft Sans Serif"/>
              </a:rPr>
              <a:t>activación</a:t>
            </a:r>
            <a:r>
              <a:rPr sz="700" spc="-5" dirty="0">
                <a:latin typeface="Microsoft Sans Serif"/>
                <a:cs typeface="Microsoft Sans Serif"/>
              </a:rPr>
              <a:t> </a:t>
            </a:r>
            <a:r>
              <a:rPr sz="700" spc="25" dirty="0">
                <a:latin typeface="Microsoft Sans Serif"/>
                <a:cs typeface="Microsoft Sans Serif"/>
              </a:rPr>
              <a:t>involuntaria.</a:t>
            </a:r>
            <a:endParaRPr sz="700">
              <a:latin typeface="Microsoft Sans Serif"/>
              <a:cs typeface="Microsoft Sans Serif"/>
            </a:endParaRPr>
          </a:p>
        </p:txBody>
      </p:sp>
      <p:sp>
        <p:nvSpPr>
          <p:cNvPr id="5" name="object 5"/>
          <p:cNvSpPr txBox="1"/>
          <p:nvPr/>
        </p:nvSpPr>
        <p:spPr>
          <a:xfrm>
            <a:off x="9100253" y="602363"/>
            <a:ext cx="7355054" cy="936923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 marR="5080">
              <a:lnSpc>
                <a:spcPct val="143000"/>
              </a:lnSpc>
              <a:spcBef>
                <a:spcPts val="100"/>
              </a:spcBef>
            </a:pPr>
            <a:r>
              <a:rPr sz="700" spc="10" dirty="0">
                <a:latin typeface="Microsoft Sans Serif"/>
                <a:cs typeface="Microsoft Sans Serif"/>
              </a:rPr>
              <a:t>servicio </a:t>
            </a:r>
            <a:r>
              <a:rPr sz="700" spc="30" dirty="0">
                <a:latin typeface="Microsoft Sans Serif"/>
                <a:cs typeface="Microsoft Sans Serif"/>
              </a:rPr>
              <a:t>como </a:t>
            </a:r>
            <a:r>
              <a:rPr sz="700" spc="25" dirty="0">
                <a:latin typeface="Microsoft Sans Serif"/>
                <a:cs typeface="Microsoft Sans Serif"/>
              </a:rPr>
              <a:t>disyuntores </a:t>
            </a:r>
            <a:r>
              <a:rPr sz="700" spc="20" dirty="0">
                <a:latin typeface="Microsoft Sans Serif"/>
                <a:cs typeface="Microsoft Sans Serif"/>
              </a:rPr>
              <a:t>de bus en </a:t>
            </a:r>
            <a:r>
              <a:rPr sz="700" spc="15" dirty="0">
                <a:latin typeface="Microsoft Sans Serif"/>
                <a:cs typeface="Microsoft Sans Serif"/>
              </a:rPr>
              <a:t>subestaciones </a:t>
            </a:r>
            <a:r>
              <a:rPr sz="700" spc="20" dirty="0">
                <a:latin typeface="Microsoft Sans Serif"/>
                <a:cs typeface="Microsoft Sans Serif"/>
              </a:rPr>
              <a:t>de </a:t>
            </a:r>
            <a:r>
              <a:rPr sz="700" spc="30" dirty="0">
                <a:latin typeface="Microsoft Sans Serif"/>
                <a:cs typeface="Microsoft Sans Serif"/>
              </a:rPr>
              <a:t>disyuntor </a:t>
            </a:r>
            <a:r>
              <a:rPr sz="700" spc="5" dirty="0">
                <a:latin typeface="Microsoft Sans Serif"/>
                <a:cs typeface="Microsoft Sans Serif"/>
              </a:rPr>
              <a:t>y </a:t>
            </a:r>
            <a:r>
              <a:rPr sz="700" spc="30" dirty="0">
                <a:latin typeface="Microsoft Sans Serif"/>
                <a:cs typeface="Microsoft Sans Serif"/>
              </a:rPr>
              <a:t>medio </a:t>
            </a:r>
            <a:r>
              <a:rPr sz="700" spc="5" dirty="0">
                <a:latin typeface="Microsoft Sans Serif"/>
                <a:cs typeface="Microsoft Sans Serif"/>
              </a:rPr>
              <a:t>y </a:t>
            </a:r>
            <a:r>
              <a:rPr sz="700" spc="10" dirty="0">
                <a:latin typeface="Microsoft Sans Serif"/>
                <a:cs typeface="Microsoft Sans Serif"/>
              </a:rPr>
              <a:t> </a:t>
            </a:r>
            <a:r>
              <a:rPr sz="700" spc="20" dirty="0">
                <a:latin typeface="Microsoft Sans Serif"/>
                <a:cs typeface="Microsoft Sans Serif"/>
              </a:rPr>
              <a:t>de </a:t>
            </a:r>
            <a:r>
              <a:rPr sz="700" spc="15" dirty="0">
                <a:latin typeface="Microsoft Sans Serif"/>
                <a:cs typeface="Microsoft Sans Serif"/>
              </a:rPr>
              <a:t>anillo. </a:t>
            </a:r>
            <a:r>
              <a:rPr sz="700" spc="20" dirty="0">
                <a:latin typeface="Microsoft Sans Serif"/>
                <a:cs typeface="Microsoft Sans Serif"/>
              </a:rPr>
              <a:t>También </a:t>
            </a:r>
            <a:r>
              <a:rPr sz="700" spc="-5" dirty="0">
                <a:latin typeface="Microsoft Sans Serif"/>
                <a:cs typeface="Microsoft Sans Serif"/>
              </a:rPr>
              <a:t>es </a:t>
            </a:r>
            <a:r>
              <a:rPr sz="700" spc="30" dirty="0">
                <a:latin typeface="Microsoft Sans Serif"/>
                <a:cs typeface="Microsoft Sans Serif"/>
              </a:rPr>
              <a:t>una </a:t>
            </a:r>
            <a:r>
              <a:rPr sz="700" spc="15" dirty="0">
                <a:latin typeface="Microsoft Sans Serif"/>
                <a:cs typeface="Microsoft Sans Serif"/>
              </a:rPr>
              <a:t>práctica </a:t>
            </a:r>
            <a:r>
              <a:rPr sz="700" spc="25" dirty="0">
                <a:latin typeface="Microsoft Sans Serif"/>
                <a:cs typeface="Microsoft Sans Serif"/>
              </a:rPr>
              <a:t>operativa </a:t>
            </a:r>
            <a:r>
              <a:rPr sz="700" spc="35" dirty="0">
                <a:latin typeface="Microsoft Sans Serif"/>
                <a:cs typeface="Microsoft Sans Serif"/>
              </a:rPr>
              <a:t>común quitar </a:t>
            </a:r>
            <a:r>
              <a:rPr sz="700" spc="10" dirty="0">
                <a:latin typeface="Microsoft Sans Serif"/>
                <a:cs typeface="Microsoft Sans Serif"/>
              </a:rPr>
              <a:t>los </a:t>
            </a:r>
            <a:r>
              <a:rPr sz="700" spc="15" dirty="0">
                <a:latin typeface="Microsoft Sans Serif"/>
                <a:cs typeface="Microsoft Sans Serif"/>
              </a:rPr>
              <a:t>fusibles </a:t>
            </a:r>
            <a:r>
              <a:rPr sz="700" spc="20" dirty="0">
                <a:latin typeface="Microsoft Sans Serif"/>
                <a:cs typeface="Microsoft Sans Serif"/>
              </a:rPr>
              <a:t>del </a:t>
            </a:r>
            <a:r>
              <a:rPr sz="700" spc="25" dirty="0">
                <a:latin typeface="Microsoft Sans Serif"/>
                <a:cs typeface="Microsoft Sans Serif"/>
              </a:rPr>
              <a:t> </a:t>
            </a:r>
            <a:r>
              <a:rPr sz="700" spc="35" dirty="0">
                <a:latin typeface="Microsoft Sans Serif"/>
                <a:cs typeface="Microsoft Sans Serif"/>
              </a:rPr>
              <a:t>transformador </a:t>
            </a:r>
            <a:r>
              <a:rPr sz="700" spc="20" dirty="0">
                <a:latin typeface="Microsoft Sans Serif"/>
                <a:cs typeface="Microsoft Sans Serif"/>
              </a:rPr>
              <a:t>de voltaje </a:t>
            </a:r>
            <a:r>
              <a:rPr sz="700" spc="-35" dirty="0">
                <a:latin typeface="Microsoft Sans Serif"/>
                <a:cs typeface="Microsoft Sans Serif"/>
              </a:rPr>
              <a:t>(VT) </a:t>
            </a:r>
            <a:r>
              <a:rPr sz="700" spc="20" dirty="0">
                <a:latin typeface="Microsoft Sans Serif"/>
                <a:cs typeface="Microsoft Sans Serif"/>
              </a:rPr>
              <a:t>del </a:t>
            </a:r>
            <a:r>
              <a:rPr sz="700" spc="30" dirty="0">
                <a:latin typeface="Microsoft Sans Serif"/>
                <a:cs typeface="Microsoft Sans Serif"/>
              </a:rPr>
              <a:t>generador como </a:t>
            </a:r>
            <a:r>
              <a:rPr sz="700" spc="15" dirty="0">
                <a:latin typeface="Microsoft Sans Serif"/>
                <a:cs typeface="Microsoft Sans Serif"/>
              </a:rPr>
              <a:t>práctica </a:t>
            </a:r>
            <a:r>
              <a:rPr sz="700" spc="20" dirty="0">
                <a:latin typeface="Microsoft Sans Serif"/>
                <a:cs typeface="Microsoft Sans Serif"/>
              </a:rPr>
              <a:t>de </a:t>
            </a:r>
            <a:r>
              <a:rPr sz="700" spc="25" dirty="0">
                <a:latin typeface="Microsoft Sans Serif"/>
                <a:cs typeface="Microsoft Sans Serif"/>
              </a:rPr>
              <a:t>seguridad </a:t>
            </a:r>
            <a:r>
              <a:rPr sz="700" spc="30" dirty="0">
                <a:latin typeface="Microsoft Sans Serif"/>
                <a:cs typeface="Microsoft Sans Serif"/>
              </a:rPr>
              <a:t> </a:t>
            </a:r>
            <a:r>
              <a:rPr sz="700" spc="25" dirty="0">
                <a:latin typeface="Microsoft Sans Serif"/>
                <a:cs typeface="Microsoft Sans Serif"/>
              </a:rPr>
              <a:t>cuando </a:t>
            </a:r>
            <a:r>
              <a:rPr sz="700" spc="10" dirty="0">
                <a:latin typeface="Microsoft Sans Serif"/>
                <a:cs typeface="Microsoft Sans Serif"/>
              </a:rPr>
              <a:t>el </a:t>
            </a:r>
            <a:r>
              <a:rPr sz="700" spc="30" dirty="0">
                <a:latin typeface="Microsoft Sans Serif"/>
                <a:cs typeface="Microsoft Sans Serif"/>
              </a:rPr>
              <a:t>generador </a:t>
            </a:r>
            <a:r>
              <a:rPr sz="700" spc="-5" dirty="0">
                <a:latin typeface="Microsoft Sans Serif"/>
                <a:cs typeface="Microsoft Sans Serif"/>
              </a:rPr>
              <a:t>se </a:t>
            </a:r>
            <a:r>
              <a:rPr sz="700" spc="30" dirty="0">
                <a:latin typeface="Microsoft Sans Serif"/>
                <a:cs typeface="Microsoft Sans Serif"/>
              </a:rPr>
              <a:t>retira </a:t>
            </a:r>
            <a:r>
              <a:rPr sz="700" spc="20" dirty="0">
                <a:latin typeface="Microsoft Sans Serif"/>
                <a:cs typeface="Microsoft Sans Serif"/>
              </a:rPr>
              <a:t>del </a:t>
            </a:r>
            <a:r>
              <a:rPr sz="700" spc="10" dirty="0">
                <a:latin typeface="Microsoft Sans Serif"/>
                <a:cs typeface="Microsoft Sans Serif"/>
              </a:rPr>
              <a:t>servicio. </a:t>
            </a:r>
            <a:r>
              <a:rPr sz="700" dirty="0">
                <a:latin typeface="Microsoft Sans Serif"/>
                <a:cs typeface="Microsoft Sans Serif"/>
              </a:rPr>
              <a:t>Esto </a:t>
            </a:r>
            <a:r>
              <a:rPr sz="700" spc="30" dirty="0">
                <a:latin typeface="Microsoft Sans Serif"/>
                <a:cs typeface="Microsoft Sans Serif"/>
              </a:rPr>
              <a:t>impide que </a:t>
            </a:r>
            <a:r>
              <a:rPr sz="700" spc="10" dirty="0">
                <a:latin typeface="Microsoft Sans Serif"/>
                <a:cs typeface="Microsoft Sans Serif"/>
              </a:rPr>
              <a:t>los relés </a:t>
            </a:r>
            <a:r>
              <a:rPr sz="700" spc="15" dirty="0">
                <a:latin typeface="Microsoft Sans Serif"/>
                <a:cs typeface="Microsoft Sans Serif"/>
              </a:rPr>
              <a:t> </a:t>
            </a:r>
            <a:r>
              <a:rPr sz="700" spc="20" dirty="0">
                <a:latin typeface="Microsoft Sans Serif"/>
                <a:cs typeface="Microsoft Sans Serif"/>
              </a:rPr>
              <a:t>dependientes de voltaje </a:t>
            </a:r>
            <a:r>
              <a:rPr sz="700" spc="30" dirty="0">
                <a:latin typeface="Microsoft Sans Serif"/>
                <a:cs typeface="Microsoft Sans Serif"/>
              </a:rPr>
              <a:t>proporcionen </a:t>
            </a:r>
            <a:r>
              <a:rPr sz="700" spc="25" dirty="0">
                <a:latin typeface="Microsoft Sans Serif"/>
                <a:cs typeface="Microsoft Sans Serif"/>
              </a:rPr>
              <a:t>protección </a:t>
            </a:r>
            <a:r>
              <a:rPr sz="700" spc="30" dirty="0">
                <a:latin typeface="Microsoft Sans Serif"/>
                <a:cs typeface="Microsoft Sans Serif"/>
              </a:rPr>
              <a:t>contra </a:t>
            </a:r>
            <a:r>
              <a:rPr sz="700" spc="15" dirty="0">
                <a:latin typeface="Microsoft Sans Serif"/>
                <a:cs typeface="Microsoft Sans Serif"/>
              </a:rPr>
              <a:t>activación </a:t>
            </a:r>
            <a:r>
              <a:rPr sz="700" spc="20" dirty="0">
                <a:latin typeface="Microsoft Sans Serif"/>
                <a:cs typeface="Microsoft Sans Serif"/>
              </a:rPr>
              <a:t> </a:t>
            </a:r>
            <a:r>
              <a:rPr sz="700" spc="25" dirty="0">
                <a:latin typeface="Microsoft Sans Serif"/>
                <a:cs typeface="Microsoft Sans Serif"/>
              </a:rPr>
              <a:t>involuntaria. </a:t>
            </a:r>
            <a:r>
              <a:rPr sz="700" spc="15" dirty="0">
                <a:latin typeface="Microsoft Sans Serif"/>
                <a:cs typeface="Microsoft Sans Serif"/>
              </a:rPr>
              <a:t>Muchas empresas </a:t>
            </a:r>
            <a:r>
              <a:rPr sz="700" spc="20" dirty="0">
                <a:latin typeface="Microsoft Sans Serif"/>
                <a:cs typeface="Microsoft Sans Serif"/>
              </a:rPr>
              <a:t>de </a:t>
            </a:r>
            <a:r>
              <a:rPr sz="700" spc="10" dirty="0">
                <a:latin typeface="Microsoft Sans Serif"/>
                <a:cs typeface="Microsoft Sans Serif"/>
              </a:rPr>
              <a:t>servicios </a:t>
            </a:r>
            <a:r>
              <a:rPr sz="700" spc="20" dirty="0">
                <a:latin typeface="Microsoft Sans Serif"/>
                <a:cs typeface="Microsoft Sans Serif"/>
              </a:rPr>
              <a:t>públicos utilizan contactos </a:t>
            </a:r>
            <a:r>
              <a:rPr sz="700" spc="25" dirty="0">
                <a:latin typeface="Microsoft Sans Serif"/>
                <a:cs typeface="Microsoft Sans Serif"/>
              </a:rPr>
              <a:t> </a:t>
            </a:r>
            <a:r>
              <a:rPr sz="700" spc="15" dirty="0">
                <a:latin typeface="Microsoft Sans Serif"/>
                <a:cs typeface="Microsoft Sans Serif"/>
              </a:rPr>
              <a:t>auxiliares</a:t>
            </a:r>
            <a:r>
              <a:rPr sz="700" spc="-5" dirty="0">
                <a:latin typeface="Microsoft Sans Serif"/>
                <a:cs typeface="Microsoft Sans Serif"/>
              </a:rPr>
              <a:t> (52a)</a:t>
            </a:r>
            <a:r>
              <a:rPr sz="700" dirty="0">
                <a:latin typeface="Microsoft Sans Serif"/>
                <a:cs typeface="Microsoft Sans Serif"/>
              </a:rPr>
              <a:t> </a:t>
            </a:r>
            <a:r>
              <a:rPr sz="700" spc="20" dirty="0">
                <a:latin typeface="Microsoft Sans Serif"/>
                <a:cs typeface="Microsoft Sans Serif"/>
              </a:rPr>
              <a:t>del</a:t>
            </a:r>
            <a:r>
              <a:rPr sz="700" dirty="0">
                <a:latin typeface="Microsoft Sans Serif"/>
                <a:cs typeface="Microsoft Sans Serif"/>
              </a:rPr>
              <a:t> </a:t>
            </a:r>
            <a:r>
              <a:rPr sz="700" spc="40" dirty="0">
                <a:latin typeface="Microsoft Sans Serif"/>
                <a:cs typeface="Microsoft Sans Serif"/>
              </a:rPr>
              <a:t>interruptor</a:t>
            </a:r>
            <a:r>
              <a:rPr sz="700" spc="-5" dirty="0">
                <a:latin typeface="Microsoft Sans Serif"/>
                <a:cs typeface="Microsoft Sans Serif"/>
              </a:rPr>
              <a:t> </a:t>
            </a:r>
            <a:r>
              <a:rPr sz="700" spc="20" dirty="0">
                <a:latin typeface="Microsoft Sans Serif"/>
                <a:cs typeface="Microsoft Sans Serif"/>
              </a:rPr>
              <a:t>de</a:t>
            </a:r>
            <a:r>
              <a:rPr sz="700" dirty="0">
                <a:latin typeface="Microsoft Sans Serif"/>
                <a:cs typeface="Microsoft Sans Serif"/>
              </a:rPr>
              <a:t> </a:t>
            </a:r>
            <a:r>
              <a:rPr sz="700" spc="20" dirty="0">
                <a:latin typeface="Microsoft Sans Serif"/>
                <a:cs typeface="Microsoft Sans Serif"/>
              </a:rPr>
              <a:t>desconexión</a:t>
            </a:r>
            <a:r>
              <a:rPr sz="700" dirty="0">
                <a:latin typeface="Microsoft Sans Serif"/>
                <a:cs typeface="Microsoft Sans Serif"/>
              </a:rPr>
              <a:t> </a:t>
            </a:r>
            <a:r>
              <a:rPr sz="700" spc="20" dirty="0">
                <a:latin typeface="Microsoft Sans Serif"/>
                <a:cs typeface="Microsoft Sans Serif"/>
              </a:rPr>
              <a:t>de</a:t>
            </a:r>
            <a:r>
              <a:rPr sz="700" dirty="0">
                <a:latin typeface="Microsoft Sans Serif"/>
                <a:cs typeface="Microsoft Sans Serif"/>
              </a:rPr>
              <a:t> </a:t>
            </a:r>
            <a:r>
              <a:rPr sz="700" spc="25" dirty="0">
                <a:latin typeface="Microsoft Sans Serif"/>
                <a:cs typeface="Microsoft Sans Serif"/>
              </a:rPr>
              <a:t>alto</a:t>
            </a:r>
            <a:r>
              <a:rPr sz="700" spc="-5" dirty="0">
                <a:latin typeface="Microsoft Sans Serif"/>
                <a:cs typeface="Microsoft Sans Serif"/>
              </a:rPr>
              <a:t> </a:t>
            </a:r>
            <a:r>
              <a:rPr sz="700" spc="20" dirty="0">
                <a:latin typeface="Microsoft Sans Serif"/>
                <a:cs typeface="Microsoft Sans Serif"/>
              </a:rPr>
              <a:t>voltaje</a:t>
            </a:r>
            <a:r>
              <a:rPr sz="700" dirty="0">
                <a:latin typeface="Microsoft Sans Serif"/>
                <a:cs typeface="Microsoft Sans Serif"/>
              </a:rPr>
              <a:t> </a:t>
            </a:r>
            <a:r>
              <a:rPr sz="700" spc="20" dirty="0">
                <a:latin typeface="Microsoft Sans Serif"/>
                <a:cs typeface="Microsoft Sans Serif"/>
              </a:rPr>
              <a:t>del</a:t>
            </a:r>
            <a:r>
              <a:rPr sz="700" dirty="0">
                <a:latin typeface="Microsoft Sans Serif"/>
                <a:cs typeface="Microsoft Sans Serif"/>
              </a:rPr>
              <a:t> </a:t>
            </a:r>
            <a:r>
              <a:rPr sz="700" spc="30" dirty="0">
                <a:latin typeface="Microsoft Sans Serif"/>
                <a:cs typeface="Microsoft Sans Serif"/>
              </a:rPr>
              <a:t>generador </a:t>
            </a:r>
            <a:r>
              <a:rPr sz="700" spc="-170" dirty="0">
                <a:latin typeface="Microsoft Sans Serif"/>
                <a:cs typeface="Microsoft Sans Serif"/>
              </a:rPr>
              <a:t> </a:t>
            </a:r>
            <a:r>
              <a:rPr sz="700" spc="25" dirty="0">
                <a:latin typeface="Microsoft Sans Serif"/>
                <a:cs typeface="Microsoft Sans Serif"/>
              </a:rPr>
              <a:t>para </a:t>
            </a:r>
            <a:r>
              <a:rPr sz="700" spc="15" dirty="0">
                <a:latin typeface="Microsoft Sans Serif"/>
                <a:cs typeface="Microsoft Sans Serif"/>
              </a:rPr>
              <a:t>desactivar </a:t>
            </a:r>
            <a:r>
              <a:rPr sz="700" spc="30" dirty="0">
                <a:latin typeface="Microsoft Sans Serif"/>
                <a:cs typeface="Microsoft Sans Serif"/>
              </a:rPr>
              <a:t>automáticamente </a:t>
            </a:r>
            <a:r>
              <a:rPr sz="700" spc="10" dirty="0">
                <a:latin typeface="Microsoft Sans Serif"/>
                <a:cs typeface="Microsoft Sans Serif"/>
              </a:rPr>
              <a:t>la </a:t>
            </a:r>
            <a:r>
              <a:rPr sz="700" spc="25" dirty="0">
                <a:latin typeface="Microsoft Sans Serif"/>
                <a:cs typeface="Microsoft Sans Serif"/>
              </a:rPr>
              <a:t>protección </a:t>
            </a:r>
            <a:r>
              <a:rPr sz="700" spc="20" dirty="0">
                <a:latin typeface="Microsoft Sans Serif"/>
                <a:cs typeface="Microsoft Sans Serif"/>
              </a:rPr>
              <a:t>del </a:t>
            </a:r>
            <a:r>
              <a:rPr sz="700" spc="30" dirty="0">
                <a:latin typeface="Microsoft Sans Serif"/>
                <a:cs typeface="Microsoft Sans Serif"/>
              </a:rPr>
              <a:t>generador </a:t>
            </a:r>
            <a:r>
              <a:rPr sz="700" spc="25" dirty="0">
                <a:latin typeface="Microsoft Sans Serif"/>
                <a:cs typeface="Microsoft Sans Serif"/>
              </a:rPr>
              <a:t>cuando </a:t>
            </a:r>
            <a:r>
              <a:rPr sz="700" spc="10" dirty="0">
                <a:latin typeface="Microsoft Sans Serif"/>
                <a:cs typeface="Microsoft Sans Serif"/>
              </a:rPr>
              <a:t>la </a:t>
            </a:r>
            <a:r>
              <a:rPr sz="700" spc="15" dirty="0">
                <a:latin typeface="Microsoft Sans Serif"/>
                <a:cs typeface="Microsoft Sans Serif"/>
              </a:rPr>
              <a:t> </a:t>
            </a:r>
            <a:r>
              <a:rPr sz="700" spc="30" dirty="0">
                <a:latin typeface="Microsoft Sans Serif"/>
                <a:cs typeface="Microsoft Sans Serif"/>
              </a:rPr>
              <a:t>unidad </a:t>
            </a:r>
            <a:r>
              <a:rPr sz="700" spc="10" dirty="0">
                <a:latin typeface="Microsoft Sans Serif"/>
                <a:cs typeface="Microsoft Sans Serif"/>
              </a:rPr>
              <a:t>está </a:t>
            </a:r>
            <a:r>
              <a:rPr sz="700" spc="30" dirty="0">
                <a:latin typeface="Microsoft Sans Serif"/>
                <a:cs typeface="Microsoft Sans Serif"/>
              </a:rPr>
              <a:t>fuera </a:t>
            </a:r>
            <a:r>
              <a:rPr sz="700" spc="20" dirty="0">
                <a:latin typeface="Microsoft Sans Serif"/>
                <a:cs typeface="Microsoft Sans Serif"/>
              </a:rPr>
              <a:t>de </a:t>
            </a:r>
            <a:r>
              <a:rPr sz="700" spc="10" dirty="0">
                <a:latin typeface="Microsoft Sans Serif"/>
                <a:cs typeface="Microsoft Sans Serif"/>
              </a:rPr>
              <a:t>línea. </a:t>
            </a:r>
            <a:r>
              <a:rPr sz="700" spc="-10" dirty="0">
                <a:latin typeface="Microsoft Sans Serif"/>
                <a:cs typeface="Microsoft Sans Serif"/>
              </a:rPr>
              <a:t>Esta </a:t>
            </a:r>
            <a:r>
              <a:rPr sz="700" spc="10" dirty="0">
                <a:latin typeface="Microsoft Sans Serif"/>
                <a:cs typeface="Microsoft Sans Serif"/>
              </a:rPr>
              <a:t>técnica </a:t>
            </a:r>
            <a:r>
              <a:rPr sz="700" spc="25" dirty="0">
                <a:latin typeface="Microsoft Sans Serif"/>
                <a:cs typeface="Microsoft Sans Serif"/>
              </a:rPr>
              <a:t>puede </a:t>
            </a:r>
            <a:r>
              <a:rPr sz="700" spc="20" dirty="0">
                <a:latin typeface="Microsoft Sans Serif"/>
                <a:cs typeface="Microsoft Sans Serif"/>
              </a:rPr>
              <a:t>evitar </a:t>
            </a:r>
            <a:r>
              <a:rPr sz="700" spc="30" dirty="0">
                <a:latin typeface="Microsoft Sans Serif"/>
                <a:cs typeface="Microsoft Sans Serif"/>
              </a:rPr>
              <a:t>que </a:t>
            </a:r>
            <a:r>
              <a:rPr sz="700" spc="10" dirty="0">
                <a:latin typeface="Microsoft Sans Serif"/>
                <a:cs typeface="Microsoft Sans Serif"/>
              </a:rPr>
              <a:t>los relés </a:t>
            </a:r>
            <a:r>
              <a:rPr sz="700" spc="15" dirty="0">
                <a:latin typeface="Microsoft Sans Serif"/>
                <a:cs typeface="Microsoft Sans Serif"/>
              </a:rPr>
              <a:t>estén </a:t>
            </a:r>
            <a:r>
              <a:rPr sz="700" spc="20" dirty="0">
                <a:latin typeface="Microsoft Sans Serif"/>
                <a:cs typeface="Microsoft Sans Serif"/>
              </a:rPr>
              <a:t> operativos </a:t>
            </a:r>
            <a:r>
              <a:rPr sz="700" spc="25" dirty="0">
                <a:latin typeface="Microsoft Sans Serif"/>
                <a:cs typeface="Microsoft Sans Serif"/>
              </a:rPr>
              <a:t>para </a:t>
            </a:r>
            <a:r>
              <a:rPr sz="700" spc="30" dirty="0">
                <a:latin typeface="Microsoft Sans Serif"/>
                <a:cs typeface="Microsoft Sans Serif"/>
              </a:rPr>
              <a:t>una </a:t>
            </a:r>
            <a:r>
              <a:rPr sz="700" spc="25" dirty="0">
                <a:latin typeface="Microsoft Sans Serif"/>
                <a:cs typeface="Microsoft Sans Serif"/>
              </a:rPr>
              <a:t>protección </a:t>
            </a:r>
            <a:r>
              <a:rPr sz="700" spc="20" dirty="0">
                <a:latin typeface="Microsoft Sans Serif"/>
                <a:cs typeface="Microsoft Sans Serif"/>
              </a:rPr>
              <a:t>de </a:t>
            </a:r>
            <a:r>
              <a:rPr sz="700" spc="15" dirty="0">
                <a:latin typeface="Microsoft Sans Serif"/>
                <a:cs typeface="Microsoft Sans Serif"/>
              </a:rPr>
              <a:t>energización </a:t>
            </a:r>
            <a:r>
              <a:rPr sz="700" spc="25" dirty="0">
                <a:latin typeface="Microsoft Sans Serif"/>
                <a:cs typeface="Microsoft Sans Serif"/>
              </a:rPr>
              <a:t>involuntaria. </a:t>
            </a:r>
            <a:r>
              <a:rPr sz="700" spc="-20" dirty="0">
                <a:latin typeface="Microsoft Sans Serif"/>
                <a:cs typeface="Microsoft Sans Serif"/>
              </a:rPr>
              <a:t>En </a:t>
            </a:r>
            <a:r>
              <a:rPr sz="700" spc="25" dirty="0">
                <a:latin typeface="Microsoft Sans Serif"/>
                <a:cs typeface="Microsoft Sans Serif"/>
              </a:rPr>
              <a:t>muchos </a:t>
            </a:r>
            <a:r>
              <a:rPr sz="700" spc="30" dirty="0">
                <a:latin typeface="Microsoft Sans Serif"/>
                <a:cs typeface="Microsoft Sans Serif"/>
              </a:rPr>
              <a:t> </a:t>
            </a:r>
            <a:r>
              <a:rPr sz="700" spc="-5" dirty="0">
                <a:latin typeface="Microsoft Sans Serif"/>
                <a:cs typeface="Microsoft Sans Serif"/>
              </a:rPr>
              <a:t>casos, </a:t>
            </a:r>
            <a:r>
              <a:rPr sz="700" spc="10" dirty="0">
                <a:latin typeface="Microsoft Sans Serif"/>
                <a:cs typeface="Microsoft Sans Serif"/>
              </a:rPr>
              <a:t>los </a:t>
            </a:r>
            <a:r>
              <a:rPr sz="700" spc="25" dirty="0">
                <a:latin typeface="Microsoft Sans Serif"/>
                <a:cs typeface="Microsoft Sans Serif"/>
              </a:rPr>
              <a:t>ingenieros </a:t>
            </a:r>
            <a:r>
              <a:rPr sz="700" spc="30" dirty="0">
                <a:latin typeface="Microsoft Sans Serif"/>
                <a:cs typeface="Microsoft Sans Serif"/>
              </a:rPr>
              <a:t>que </a:t>
            </a:r>
            <a:r>
              <a:rPr sz="700" spc="25" dirty="0">
                <a:latin typeface="Microsoft Sans Serif"/>
                <a:cs typeface="Microsoft Sans Serif"/>
              </a:rPr>
              <a:t>dependen </a:t>
            </a:r>
            <a:r>
              <a:rPr sz="700" spc="20" dirty="0">
                <a:latin typeface="Microsoft Sans Serif"/>
                <a:cs typeface="Microsoft Sans Serif"/>
              </a:rPr>
              <a:t>del </a:t>
            </a:r>
            <a:r>
              <a:rPr sz="700" spc="30" dirty="0">
                <a:latin typeface="Microsoft Sans Serif"/>
                <a:cs typeface="Microsoft Sans Serif"/>
              </a:rPr>
              <a:t>complemento </a:t>
            </a:r>
            <a:r>
              <a:rPr sz="700" spc="35" dirty="0">
                <a:latin typeface="Microsoft Sans Serif"/>
                <a:cs typeface="Microsoft Sans Serif"/>
              </a:rPr>
              <a:t>normal </a:t>
            </a:r>
            <a:r>
              <a:rPr sz="700" spc="20" dirty="0">
                <a:latin typeface="Microsoft Sans Serif"/>
                <a:cs typeface="Microsoft Sans Serif"/>
              </a:rPr>
              <a:t>de </a:t>
            </a:r>
            <a:r>
              <a:rPr sz="700" spc="10" dirty="0">
                <a:latin typeface="Microsoft Sans Serif"/>
                <a:cs typeface="Microsoft Sans Serif"/>
              </a:rPr>
              <a:t>relés </a:t>
            </a:r>
            <a:r>
              <a:rPr sz="700" spc="20" dirty="0">
                <a:latin typeface="Microsoft Sans Serif"/>
                <a:cs typeface="Microsoft Sans Serif"/>
              </a:rPr>
              <a:t>del </a:t>
            </a:r>
            <a:r>
              <a:rPr sz="700" spc="25" dirty="0">
                <a:latin typeface="Microsoft Sans Serif"/>
                <a:cs typeface="Microsoft Sans Serif"/>
              </a:rPr>
              <a:t> </a:t>
            </a:r>
            <a:r>
              <a:rPr sz="700" spc="30" dirty="0">
                <a:latin typeface="Microsoft Sans Serif"/>
                <a:cs typeface="Microsoft Sans Serif"/>
              </a:rPr>
              <a:t>generador </a:t>
            </a:r>
            <a:r>
              <a:rPr sz="700" spc="25" dirty="0">
                <a:latin typeface="Microsoft Sans Serif"/>
                <a:cs typeface="Microsoft Sans Serif"/>
              </a:rPr>
              <a:t>para protección </a:t>
            </a:r>
            <a:r>
              <a:rPr sz="700" spc="30" dirty="0">
                <a:latin typeface="Microsoft Sans Serif"/>
                <a:cs typeface="Microsoft Sans Serif"/>
              </a:rPr>
              <a:t>contra </a:t>
            </a:r>
            <a:r>
              <a:rPr sz="700" spc="15" dirty="0">
                <a:latin typeface="Microsoft Sans Serif"/>
                <a:cs typeface="Microsoft Sans Serif"/>
              </a:rPr>
              <a:t>energización </a:t>
            </a:r>
            <a:r>
              <a:rPr sz="700" spc="25" dirty="0">
                <a:latin typeface="Microsoft Sans Serif"/>
                <a:cs typeface="Microsoft Sans Serif"/>
              </a:rPr>
              <a:t>inadvertida </a:t>
            </a:r>
            <a:r>
              <a:rPr sz="700" spc="35" dirty="0">
                <a:latin typeface="Microsoft Sans Serif"/>
                <a:cs typeface="Microsoft Sans Serif"/>
              </a:rPr>
              <a:t>no </a:t>
            </a:r>
            <a:r>
              <a:rPr sz="700" spc="20" dirty="0">
                <a:latin typeface="Microsoft Sans Serif"/>
                <a:cs typeface="Microsoft Sans Serif"/>
              </a:rPr>
              <a:t>reconocen </a:t>
            </a:r>
            <a:r>
              <a:rPr sz="700" spc="25" dirty="0">
                <a:latin typeface="Microsoft Sans Serif"/>
                <a:cs typeface="Microsoft Sans Serif"/>
              </a:rPr>
              <a:t> </a:t>
            </a:r>
            <a:r>
              <a:rPr sz="700" spc="5" dirty="0">
                <a:latin typeface="Microsoft Sans Serif"/>
                <a:cs typeface="Microsoft Sans Serif"/>
              </a:rPr>
              <a:t>estas </a:t>
            </a:r>
            <a:r>
              <a:rPr sz="700" spc="15" dirty="0">
                <a:latin typeface="Microsoft Sans Serif"/>
                <a:cs typeface="Microsoft Sans Serif"/>
              </a:rPr>
              <a:t>prácticas </a:t>
            </a:r>
            <a:r>
              <a:rPr sz="700" spc="20" dirty="0">
                <a:latin typeface="Microsoft Sans Serif"/>
                <a:cs typeface="Microsoft Sans Serif"/>
              </a:rPr>
              <a:t>comunes de </a:t>
            </a:r>
            <a:r>
              <a:rPr sz="700" spc="25" dirty="0">
                <a:latin typeface="Microsoft Sans Serif"/>
                <a:cs typeface="Microsoft Sans Serif"/>
              </a:rPr>
              <a:t>operación </a:t>
            </a:r>
            <a:r>
              <a:rPr sz="700" spc="35" dirty="0">
                <a:latin typeface="Microsoft Sans Serif"/>
                <a:cs typeface="Microsoft Sans Serif"/>
              </a:rPr>
              <a:t>y/o </a:t>
            </a:r>
            <a:r>
              <a:rPr sz="700" spc="30" dirty="0">
                <a:latin typeface="Microsoft Sans Serif"/>
                <a:cs typeface="Microsoft Sans Serif"/>
              </a:rPr>
              <a:t>control que </a:t>
            </a:r>
            <a:r>
              <a:rPr sz="700" spc="15" dirty="0">
                <a:latin typeface="Microsoft Sans Serif"/>
                <a:cs typeface="Microsoft Sans Serif"/>
              </a:rPr>
              <a:t>desactivan </a:t>
            </a:r>
            <a:r>
              <a:rPr sz="700" spc="10" dirty="0">
                <a:latin typeface="Microsoft Sans Serif"/>
                <a:cs typeface="Microsoft Sans Serif"/>
              </a:rPr>
              <a:t>la </a:t>
            </a:r>
            <a:r>
              <a:rPr sz="700" spc="15" dirty="0">
                <a:latin typeface="Microsoft Sans Serif"/>
                <a:cs typeface="Microsoft Sans Serif"/>
              </a:rPr>
              <a:t> </a:t>
            </a:r>
            <a:r>
              <a:rPr sz="700" spc="20" dirty="0">
                <a:latin typeface="Microsoft Sans Serif"/>
                <a:cs typeface="Microsoft Sans Serif"/>
              </a:rPr>
              <a:t>protección.</a:t>
            </a:r>
            <a:endParaRPr sz="700">
              <a:latin typeface="Microsoft Sans Serif"/>
              <a:cs typeface="Microsoft Sans Serif"/>
            </a:endParaRPr>
          </a:p>
        </p:txBody>
      </p:sp>
      <p:sp>
        <p:nvSpPr>
          <p:cNvPr id="6" name="object 6"/>
          <p:cNvSpPr txBox="1"/>
          <p:nvPr/>
        </p:nvSpPr>
        <p:spPr>
          <a:xfrm>
            <a:off x="9100214" y="2867398"/>
            <a:ext cx="7420790" cy="1801647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sz="650" spc="-10" dirty="0">
                <a:latin typeface="Microsoft Sans Serif"/>
                <a:cs typeface="Microsoft Sans Serif"/>
              </a:rPr>
              <a:t>B.</a:t>
            </a:r>
            <a:r>
              <a:rPr sz="650" spc="-35" dirty="0">
                <a:latin typeface="Microsoft Sans Serif"/>
                <a:cs typeface="Microsoft Sans Serif"/>
              </a:rPr>
              <a:t> </a:t>
            </a:r>
            <a:r>
              <a:rPr sz="650" spc="15" dirty="0">
                <a:latin typeface="Microsoft Sans Serif"/>
                <a:cs typeface="Microsoft Sans Serif"/>
              </a:rPr>
              <a:t>Pérdida</a:t>
            </a:r>
            <a:r>
              <a:rPr sz="650" spc="-30" dirty="0">
                <a:latin typeface="Microsoft Sans Serif"/>
                <a:cs typeface="Microsoft Sans Serif"/>
              </a:rPr>
              <a:t> </a:t>
            </a:r>
            <a:r>
              <a:rPr sz="650" spc="20" dirty="0">
                <a:latin typeface="Microsoft Sans Serif"/>
                <a:cs typeface="Microsoft Sans Serif"/>
              </a:rPr>
              <a:t>de</a:t>
            </a:r>
            <a:r>
              <a:rPr sz="650" spc="-35" dirty="0">
                <a:latin typeface="Microsoft Sans Serif"/>
                <a:cs typeface="Microsoft Sans Serif"/>
              </a:rPr>
              <a:t> </a:t>
            </a:r>
            <a:r>
              <a:rPr sz="650" spc="25" dirty="0">
                <a:latin typeface="Microsoft Sans Serif"/>
                <a:cs typeface="Microsoft Sans Serif"/>
              </a:rPr>
              <a:t>campo</a:t>
            </a:r>
            <a:endParaRPr sz="650">
              <a:latin typeface="Microsoft Sans Serif"/>
              <a:cs typeface="Microsoft Sans Serif"/>
            </a:endParaRPr>
          </a:p>
          <a:p>
            <a:pPr marL="12700" marR="5080" indent="153670">
              <a:lnSpc>
                <a:spcPct val="143000"/>
              </a:lnSpc>
              <a:spcBef>
                <a:spcPts val="250"/>
              </a:spcBef>
            </a:pPr>
            <a:r>
              <a:rPr sz="700" spc="-5" dirty="0">
                <a:latin typeface="Microsoft Sans Serif"/>
                <a:cs typeface="Microsoft Sans Serif"/>
              </a:rPr>
              <a:t>Los </a:t>
            </a:r>
            <a:r>
              <a:rPr sz="700" spc="15" dirty="0">
                <a:latin typeface="Microsoft Sans Serif"/>
                <a:cs typeface="Microsoft Sans Serif"/>
              </a:rPr>
              <a:t>esquemas </a:t>
            </a:r>
            <a:r>
              <a:rPr sz="700" spc="20" dirty="0">
                <a:latin typeface="Microsoft Sans Serif"/>
                <a:cs typeface="Microsoft Sans Serif"/>
              </a:rPr>
              <a:t>de </a:t>
            </a:r>
            <a:r>
              <a:rPr sz="700" spc="10" dirty="0">
                <a:latin typeface="Microsoft Sans Serif"/>
                <a:cs typeface="Microsoft Sans Serif"/>
              </a:rPr>
              <a:t>relés </a:t>
            </a:r>
            <a:r>
              <a:rPr sz="700" spc="20" dirty="0">
                <a:latin typeface="Microsoft Sans Serif"/>
                <a:cs typeface="Microsoft Sans Serif"/>
              </a:rPr>
              <a:t>de </a:t>
            </a:r>
            <a:r>
              <a:rPr sz="700" spc="25" dirty="0">
                <a:latin typeface="Microsoft Sans Serif"/>
                <a:cs typeface="Microsoft Sans Serif"/>
              </a:rPr>
              <a:t>pérdida </a:t>
            </a:r>
            <a:r>
              <a:rPr sz="700" spc="20" dirty="0">
                <a:latin typeface="Microsoft Sans Serif"/>
                <a:cs typeface="Microsoft Sans Serif"/>
              </a:rPr>
              <a:t>de </a:t>
            </a:r>
            <a:r>
              <a:rPr sz="700" spc="25" dirty="0">
                <a:latin typeface="Microsoft Sans Serif"/>
                <a:cs typeface="Microsoft Sans Serif"/>
              </a:rPr>
              <a:t>campo dependen </a:t>
            </a:r>
            <a:r>
              <a:rPr sz="700" spc="20" dirty="0">
                <a:latin typeface="Microsoft Sans Serif"/>
                <a:cs typeface="Microsoft Sans Serif"/>
              </a:rPr>
              <a:t>del </a:t>
            </a:r>
            <a:r>
              <a:rPr sz="700" spc="15" dirty="0">
                <a:latin typeface="Microsoft Sans Serif"/>
                <a:cs typeface="Microsoft Sans Serif"/>
              </a:rPr>
              <a:t>voltaje. </a:t>
            </a:r>
            <a:r>
              <a:rPr sz="700" spc="-35" dirty="0">
                <a:latin typeface="Microsoft Sans Serif"/>
                <a:cs typeface="Microsoft Sans Serif"/>
              </a:rPr>
              <a:t>Si </a:t>
            </a:r>
            <a:r>
              <a:rPr sz="700" spc="10" dirty="0">
                <a:latin typeface="Microsoft Sans Serif"/>
                <a:cs typeface="Microsoft Sans Serif"/>
              </a:rPr>
              <a:t>la </a:t>
            </a:r>
            <a:r>
              <a:rPr sz="700" spc="15" dirty="0">
                <a:latin typeface="Microsoft Sans Serif"/>
                <a:cs typeface="Microsoft Sans Serif"/>
              </a:rPr>
              <a:t> </a:t>
            </a:r>
            <a:r>
              <a:rPr sz="700" spc="30" dirty="0">
                <a:latin typeface="Microsoft Sans Serif"/>
                <a:cs typeface="Microsoft Sans Serif"/>
              </a:rPr>
              <a:t>fuente </a:t>
            </a:r>
            <a:r>
              <a:rPr sz="700" spc="20" dirty="0">
                <a:latin typeface="Microsoft Sans Serif"/>
                <a:cs typeface="Microsoft Sans Serif"/>
              </a:rPr>
              <a:t>potencial </a:t>
            </a:r>
            <a:r>
              <a:rPr sz="700" spc="-5" dirty="0">
                <a:latin typeface="Microsoft Sans Serif"/>
                <a:cs typeface="Microsoft Sans Serif"/>
              </a:rPr>
              <a:t>se </a:t>
            </a:r>
            <a:r>
              <a:rPr sz="700" spc="10" dirty="0">
                <a:latin typeface="Microsoft Sans Serif"/>
                <a:cs typeface="Microsoft Sans Serif"/>
              </a:rPr>
              <a:t>desconecta </a:t>
            </a:r>
            <a:r>
              <a:rPr sz="700" spc="25" dirty="0">
                <a:latin typeface="Microsoft Sans Serif"/>
                <a:cs typeface="Microsoft Sans Serif"/>
              </a:rPr>
              <a:t>cuando </a:t>
            </a:r>
            <a:r>
              <a:rPr sz="700" spc="10" dirty="0">
                <a:latin typeface="Microsoft Sans Serif"/>
                <a:cs typeface="Microsoft Sans Serif"/>
              </a:rPr>
              <a:t>la </a:t>
            </a:r>
            <a:r>
              <a:rPr sz="700" spc="30" dirty="0">
                <a:latin typeface="Microsoft Sans Serif"/>
                <a:cs typeface="Microsoft Sans Serif"/>
              </a:rPr>
              <a:t>unidad </a:t>
            </a:r>
            <a:r>
              <a:rPr sz="700" spc="10" dirty="0">
                <a:latin typeface="Microsoft Sans Serif"/>
                <a:cs typeface="Microsoft Sans Serif"/>
              </a:rPr>
              <a:t>está </a:t>
            </a:r>
            <a:r>
              <a:rPr sz="700" spc="30" dirty="0">
                <a:latin typeface="Microsoft Sans Serif"/>
                <a:cs typeface="Microsoft Sans Serif"/>
              </a:rPr>
              <a:t>fuera </a:t>
            </a:r>
            <a:r>
              <a:rPr sz="700" spc="20" dirty="0">
                <a:latin typeface="Microsoft Sans Serif"/>
                <a:cs typeface="Microsoft Sans Serif"/>
              </a:rPr>
              <a:t>de </a:t>
            </a:r>
            <a:r>
              <a:rPr sz="700" spc="10" dirty="0">
                <a:latin typeface="Microsoft Sans Serif"/>
                <a:cs typeface="Microsoft Sans Serif"/>
              </a:rPr>
              <a:t>línea, el </a:t>
            </a:r>
            <a:r>
              <a:rPr sz="700" spc="20" dirty="0">
                <a:latin typeface="Microsoft Sans Serif"/>
                <a:cs typeface="Microsoft Sans Serif"/>
              </a:rPr>
              <a:t>relé </a:t>
            </a:r>
            <a:r>
              <a:rPr sz="700" spc="25" dirty="0">
                <a:latin typeface="Microsoft Sans Serif"/>
                <a:cs typeface="Microsoft Sans Serif"/>
              </a:rPr>
              <a:t> </a:t>
            </a:r>
            <a:r>
              <a:rPr sz="700" spc="20" dirty="0">
                <a:latin typeface="Microsoft Sans Serif"/>
                <a:cs typeface="Microsoft Sans Serif"/>
              </a:rPr>
              <a:t>de </a:t>
            </a:r>
            <a:r>
              <a:rPr sz="700" spc="25" dirty="0">
                <a:latin typeface="Microsoft Sans Serif"/>
                <a:cs typeface="Microsoft Sans Serif"/>
              </a:rPr>
              <a:t>pérdida </a:t>
            </a:r>
            <a:r>
              <a:rPr sz="700" spc="20" dirty="0">
                <a:latin typeface="Microsoft Sans Serif"/>
                <a:cs typeface="Microsoft Sans Serif"/>
              </a:rPr>
              <a:t>de </a:t>
            </a:r>
            <a:r>
              <a:rPr sz="700" spc="25" dirty="0">
                <a:latin typeface="Microsoft Sans Serif"/>
                <a:cs typeface="Microsoft Sans Serif"/>
              </a:rPr>
              <a:t>campo </a:t>
            </a:r>
            <a:r>
              <a:rPr sz="700" spc="35" dirty="0">
                <a:latin typeface="Microsoft Sans Serif"/>
                <a:cs typeface="Microsoft Sans Serif"/>
              </a:rPr>
              <a:t>no </a:t>
            </a:r>
            <a:r>
              <a:rPr sz="700" spc="20" dirty="0">
                <a:latin typeface="Microsoft Sans Serif"/>
                <a:cs typeface="Microsoft Sans Serif"/>
              </a:rPr>
              <a:t>funcionará. </a:t>
            </a:r>
            <a:r>
              <a:rPr sz="700" spc="10" dirty="0">
                <a:latin typeface="Microsoft Sans Serif"/>
                <a:cs typeface="Microsoft Sans Serif"/>
              </a:rPr>
              <a:t>Tenga </a:t>
            </a:r>
            <a:r>
              <a:rPr sz="700" spc="20" dirty="0">
                <a:latin typeface="Microsoft Sans Serif"/>
                <a:cs typeface="Microsoft Sans Serif"/>
              </a:rPr>
              <a:t>en cuenta </a:t>
            </a:r>
            <a:r>
              <a:rPr sz="700" spc="30" dirty="0">
                <a:latin typeface="Microsoft Sans Serif"/>
                <a:cs typeface="Microsoft Sans Serif"/>
              </a:rPr>
              <a:t>que </a:t>
            </a:r>
            <a:r>
              <a:rPr sz="700" spc="10" dirty="0">
                <a:latin typeface="Microsoft Sans Serif"/>
                <a:cs typeface="Microsoft Sans Serif"/>
              </a:rPr>
              <a:t>el </a:t>
            </a:r>
            <a:r>
              <a:rPr sz="700" spc="20" dirty="0">
                <a:latin typeface="Microsoft Sans Serif"/>
                <a:cs typeface="Microsoft Sans Serif"/>
              </a:rPr>
              <a:t>relé de </a:t>
            </a:r>
            <a:r>
              <a:rPr sz="700" spc="25" dirty="0">
                <a:latin typeface="Microsoft Sans Serif"/>
                <a:cs typeface="Microsoft Sans Serif"/>
              </a:rPr>
              <a:t>pérdida </a:t>
            </a:r>
            <a:r>
              <a:rPr sz="700" spc="-175" dirty="0">
                <a:latin typeface="Microsoft Sans Serif"/>
                <a:cs typeface="Microsoft Sans Serif"/>
              </a:rPr>
              <a:t> </a:t>
            </a:r>
            <a:r>
              <a:rPr sz="700" spc="20" dirty="0">
                <a:latin typeface="Microsoft Sans Serif"/>
                <a:cs typeface="Microsoft Sans Serif"/>
              </a:rPr>
              <a:t>de </a:t>
            </a:r>
            <a:r>
              <a:rPr sz="700" spc="25" dirty="0">
                <a:latin typeface="Microsoft Sans Serif"/>
                <a:cs typeface="Microsoft Sans Serif"/>
              </a:rPr>
              <a:t>campo </a:t>
            </a:r>
            <a:r>
              <a:rPr sz="700" dirty="0">
                <a:latin typeface="Microsoft Sans Serif"/>
                <a:cs typeface="Microsoft Sans Serif"/>
              </a:rPr>
              <a:t>a </a:t>
            </a:r>
            <a:r>
              <a:rPr sz="700" spc="35" dirty="0">
                <a:latin typeface="Microsoft Sans Serif"/>
                <a:cs typeface="Microsoft Sans Serif"/>
              </a:rPr>
              <a:t>menudo </a:t>
            </a:r>
            <a:r>
              <a:rPr sz="700" spc="-5" dirty="0">
                <a:latin typeface="Microsoft Sans Serif"/>
                <a:cs typeface="Microsoft Sans Serif"/>
              </a:rPr>
              <a:t>se </a:t>
            </a:r>
            <a:r>
              <a:rPr sz="700" spc="30" dirty="0">
                <a:latin typeface="Microsoft Sans Serif"/>
                <a:cs typeface="Microsoft Sans Serif"/>
              </a:rPr>
              <a:t>retira </a:t>
            </a:r>
            <a:r>
              <a:rPr sz="700" spc="20" dirty="0">
                <a:latin typeface="Microsoft Sans Serif"/>
                <a:cs typeface="Microsoft Sans Serif"/>
              </a:rPr>
              <a:t>del </a:t>
            </a:r>
            <a:r>
              <a:rPr sz="700" spc="10" dirty="0">
                <a:latin typeface="Microsoft Sans Serif"/>
                <a:cs typeface="Microsoft Sans Serif"/>
              </a:rPr>
              <a:t>servicio </a:t>
            </a:r>
            <a:r>
              <a:rPr sz="700" spc="30" dirty="0">
                <a:latin typeface="Microsoft Sans Serif"/>
                <a:cs typeface="Microsoft Sans Serif"/>
              </a:rPr>
              <a:t>mediante </a:t>
            </a:r>
            <a:r>
              <a:rPr sz="700" spc="40" dirty="0">
                <a:latin typeface="Microsoft Sans Serif"/>
                <a:cs typeface="Microsoft Sans Serif"/>
              </a:rPr>
              <a:t>un interruptor </a:t>
            </a:r>
            <a:r>
              <a:rPr sz="700" spc="20" dirty="0">
                <a:latin typeface="Microsoft Sans Serif"/>
                <a:cs typeface="Microsoft Sans Serif"/>
              </a:rPr>
              <a:t>de </a:t>
            </a:r>
            <a:r>
              <a:rPr sz="700" spc="25" dirty="0">
                <a:latin typeface="Microsoft Sans Serif"/>
                <a:cs typeface="Microsoft Sans Serif"/>
              </a:rPr>
              <a:t> </a:t>
            </a:r>
            <a:r>
              <a:rPr sz="700" spc="20" dirty="0">
                <a:latin typeface="Microsoft Sans Serif"/>
                <a:cs typeface="Microsoft Sans Serif"/>
              </a:rPr>
              <a:t>desconexión </a:t>
            </a:r>
            <a:r>
              <a:rPr sz="700" spc="35" dirty="0">
                <a:latin typeface="Microsoft Sans Serif"/>
                <a:cs typeface="Microsoft Sans Serif"/>
              </a:rPr>
              <a:t>y/o </a:t>
            </a:r>
            <a:r>
              <a:rPr sz="700" spc="20" dirty="0">
                <a:latin typeface="Microsoft Sans Serif"/>
                <a:cs typeface="Microsoft Sans Serif"/>
              </a:rPr>
              <a:t>contactos del </a:t>
            </a:r>
            <a:r>
              <a:rPr sz="700" spc="30" dirty="0">
                <a:latin typeface="Microsoft Sans Serif"/>
                <a:cs typeface="Microsoft Sans Serif"/>
              </a:rPr>
              <a:t>disyuntor </a:t>
            </a:r>
            <a:r>
              <a:rPr sz="700" spc="5" dirty="0">
                <a:latin typeface="Microsoft Sans Serif"/>
                <a:cs typeface="Microsoft Sans Serif"/>
              </a:rPr>
              <a:t>52a </a:t>
            </a:r>
            <a:r>
              <a:rPr sz="700" spc="25" dirty="0">
                <a:latin typeface="Microsoft Sans Serif"/>
                <a:cs typeface="Microsoft Sans Serif"/>
              </a:rPr>
              <a:t>cuando </a:t>
            </a:r>
            <a:r>
              <a:rPr sz="700" spc="10" dirty="0">
                <a:latin typeface="Microsoft Sans Serif"/>
                <a:cs typeface="Microsoft Sans Serif"/>
              </a:rPr>
              <a:t>la </a:t>
            </a:r>
            <a:r>
              <a:rPr sz="700" spc="30" dirty="0">
                <a:latin typeface="Microsoft Sans Serif"/>
                <a:cs typeface="Microsoft Sans Serif"/>
              </a:rPr>
              <a:t>máquina </a:t>
            </a:r>
            <a:r>
              <a:rPr sz="700" spc="10" dirty="0">
                <a:latin typeface="Microsoft Sans Serif"/>
                <a:cs typeface="Microsoft Sans Serif"/>
              </a:rPr>
              <a:t>está </a:t>
            </a:r>
            <a:r>
              <a:rPr sz="700" spc="30" dirty="0">
                <a:latin typeface="Microsoft Sans Serif"/>
                <a:cs typeface="Microsoft Sans Serif"/>
              </a:rPr>
              <a:t>fuera </a:t>
            </a:r>
            <a:r>
              <a:rPr sz="700" spc="35" dirty="0">
                <a:latin typeface="Microsoft Sans Serif"/>
                <a:cs typeface="Microsoft Sans Serif"/>
              </a:rPr>
              <a:t> </a:t>
            </a:r>
            <a:r>
              <a:rPr sz="700" spc="20" dirty="0">
                <a:latin typeface="Microsoft Sans Serif"/>
                <a:cs typeface="Microsoft Sans Serif"/>
              </a:rPr>
              <a:t>de </a:t>
            </a:r>
            <a:r>
              <a:rPr sz="700" spc="10" dirty="0">
                <a:latin typeface="Microsoft Sans Serif"/>
                <a:cs typeface="Microsoft Sans Serif"/>
              </a:rPr>
              <a:t>línea. </a:t>
            </a:r>
            <a:r>
              <a:rPr sz="700" spc="15" dirty="0">
                <a:latin typeface="Microsoft Sans Serif"/>
                <a:cs typeface="Microsoft Sans Serif"/>
              </a:rPr>
              <a:t>Por </a:t>
            </a:r>
            <a:r>
              <a:rPr sz="700" spc="25" dirty="0">
                <a:latin typeface="Microsoft Sans Serif"/>
                <a:cs typeface="Microsoft Sans Serif"/>
              </a:rPr>
              <a:t>lo </a:t>
            </a:r>
            <a:r>
              <a:rPr sz="700" spc="30" dirty="0">
                <a:latin typeface="Microsoft Sans Serif"/>
                <a:cs typeface="Microsoft Sans Serif"/>
              </a:rPr>
              <a:t>tanto, </a:t>
            </a:r>
            <a:r>
              <a:rPr sz="700" spc="25" dirty="0">
                <a:latin typeface="Microsoft Sans Serif"/>
                <a:cs typeface="Microsoft Sans Serif"/>
              </a:rPr>
              <a:t>dependiendo </a:t>
            </a:r>
            <a:r>
              <a:rPr sz="700" spc="20" dirty="0">
                <a:latin typeface="Microsoft Sans Serif"/>
                <a:cs typeface="Microsoft Sans Serif"/>
              </a:rPr>
              <a:t>de </a:t>
            </a:r>
            <a:r>
              <a:rPr sz="700" spc="30" dirty="0">
                <a:latin typeface="Microsoft Sans Serif"/>
                <a:cs typeface="Microsoft Sans Serif"/>
              </a:rPr>
              <a:t>cómo </a:t>
            </a:r>
            <a:r>
              <a:rPr sz="700" spc="-5" dirty="0">
                <a:latin typeface="Microsoft Sans Serif"/>
                <a:cs typeface="Microsoft Sans Serif"/>
              </a:rPr>
              <a:t>se </a:t>
            </a:r>
            <a:r>
              <a:rPr sz="700" spc="20" dirty="0">
                <a:latin typeface="Microsoft Sans Serif"/>
                <a:cs typeface="Microsoft Sans Serif"/>
              </a:rPr>
              <a:t>produzca </a:t>
            </a:r>
            <a:r>
              <a:rPr sz="700" spc="10" dirty="0">
                <a:latin typeface="Microsoft Sans Serif"/>
                <a:cs typeface="Microsoft Sans Serif"/>
              </a:rPr>
              <a:t>la </a:t>
            </a:r>
            <a:r>
              <a:rPr sz="700" spc="15" dirty="0">
                <a:latin typeface="Microsoft Sans Serif"/>
                <a:cs typeface="Microsoft Sans Serif"/>
              </a:rPr>
              <a:t>activación </a:t>
            </a:r>
            <a:r>
              <a:rPr sz="700" spc="20" dirty="0">
                <a:latin typeface="Microsoft Sans Serif"/>
                <a:cs typeface="Microsoft Sans Serif"/>
              </a:rPr>
              <a:t> </a:t>
            </a:r>
            <a:r>
              <a:rPr sz="700" spc="25" dirty="0">
                <a:latin typeface="Microsoft Sans Serif"/>
                <a:cs typeface="Microsoft Sans Serif"/>
              </a:rPr>
              <a:t>involuntaria,</a:t>
            </a:r>
            <a:r>
              <a:rPr sz="700" spc="-5" dirty="0">
                <a:latin typeface="Microsoft Sans Serif"/>
                <a:cs typeface="Microsoft Sans Serif"/>
              </a:rPr>
              <a:t> </a:t>
            </a:r>
            <a:r>
              <a:rPr sz="700" spc="10" dirty="0">
                <a:latin typeface="Microsoft Sans Serif"/>
                <a:cs typeface="Microsoft Sans Serif"/>
              </a:rPr>
              <a:t>la</a:t>
            </a:r>
            <a:r>
              <a:rPr sz="700" dirty="0">
                <a:latin typeface="Microsoft Sans Serif"/>
                <a:cs typeface="Microsoft Sans Serif"/>
              </a:rPr>
              <a:t> </a:t>
            </a:r>
            <a:r>
              <a:rPr sz="700" spc="25" dirty="0">
                <a:latin typeface="Microsoft Sans Serif"/>
                <a:cs typeface="Microsoft Sans Serif"/>
              </a:rPr>
              <a:t>protección</a:t>
            </a:r>
            <a:r>
              <a:rPr sz="700" dirty="0">
                <a:latin typeface="Microsoft Sans Serif"/>
                <a:cs typeface="Microsoft Sans Serif"/>
              </a:rPr>
              <a:t> </a:t>
            </a:r>
            <a:r>
              <a:rPr sz="700" spc="20" dirty="0">
                <a:latin typeface="Microsoft Sans Serif"/>
                <a:cs typeface="Microsoft Sans Serif"/>
              </a:rPr>
              <a:t>de</a:t>
            </a:r>
            <a:r>
              <a:rPr sz="700" dirty="0">
                <a:latin typeface="Microsoft Sans Serif"/>
                <a:cs typeface="Microsoft Sans Serif"/>
              </a:rPr>
              <a:t> </a:t>
            </a:r>
            <a:r>
              <a:rPr sz="700" spc="25" dirty="0">
                <a:latin typeface="Microsoft Sans Serif"/>
                <a:cs typeface="Microsoft Sans Serif"/>
              </a:rPr>
              <a:t>pérdida</a:t>
            </a:r>
            <a:r>
              <a:rPr sz="700" dirty="0">
                <a:latin typeface="Microsoft Sans Serif"/>
                <a:cs typeface="Microsoft Sans Serif"/>
              </a:rPr>
              <a:t> </a:t>
            </a:r>
            <a:r>
              <a:rPr sz="700" spc="20" dirty="0">
                <a:latin typeface="Microsoft Sans Serif"/>
                <a:cs typeface="Microsoft Sans Serif"/>
              </a:rPr>
              <a:t>de</a:t>
            </a:r>
            <a:r>
              <a:rPr sz="700" dirty="0">
                <a:latin typeface="Microsoft Sans Serif"/>
                <a:cs typeface="Microsoft Sans Serif"/>
              </a:rPr>
              <a:t> </a:t>
            </a:r>
            <a:r>
              <a:rPr sz="700" spc="25" dirty="0">
                <a:latin typeface="Microsoft Sans Serif"/>
                <a:cs typeface="Microsoft Sans Serif"/>
              </a:rPr>
              <a:t>campo</a:t>
            </a:r>
            <a:r>
              <a:rPr sz="700" dirty="0">
                <a:latin typeface="Microsoft Sans Serif"/>
                <a:cs typeface="Microsoft Sans Serif"/>
              </a:rPr>
              <a:t> </a:t>
            </a:r>
            <a:r>
              <a:rPr sz="700" spc="25" dirty="0">
                <a:latin typeface="Microsoft Sans Serif"/>
                <a:cs typeface="Microsoft Sans Serif"/>
              </a:rPr>
              <a:t>puede</a:t>
            </a:r>
            <a:r>
              <a:rPr sz="700" dirty="0">
                <a:latin typeface="Microsoft Sans Serif"/>
                <a:cs typeface="Microsoft Sans Serif"/>
              </a:rPr>
              <a:t> </a:t>
            </a:r>
            <a:r>
              <a:rPr sz="700" spc="10" dirty="0">
                <a:latin typeface="Microsoft Sans Serif"/>
                <a:cs typeface="Microsoft Sans Serif"/>
              </a:rPr>
              <a:t>desactivarse.</a:t>
            </a:r>
            <a:r>
              <a:rPr sz="700" dirty="0">
                <a:latin typeface="Microsoft Sans Serif"/>
                <a:cs typeface="Microsoft Sans Serif"/>
              </a:rPr>
              <a:t> </a:t>
            </a:r>
            <a:r>
              <a:rPr sz="700" spc="15" dirty="0">
                <a:latin typeface="Microsoft Sans Serif"/>
                <a:cs typeface="Microsoft Sans Serif"/>
              </a:rPr>
              <a:t>Cuando </a:t>
            </a:r>
            <a:r>
              <a:rPr sz="700" spc="-170" dirty="0">
                <a:latin typeface="Microsoft Sans Serif"/>
                <a:cs typeface="Microsoft Sans Serif"/>
              </a:rPr>
              <a:t> </a:t>
            </a:r>
            <a:r>
              <a:rPr sz="700" spc="-5" dirty="0">
                <a:latin typeface="Microsoft Sans Serif"/>
                <a:cs typeface="Microsoft Sans Serif"/>
              </a:rPr>
              <a:t>se </a:t>
            </a:r>
            <a:r>
              <a:rPr sz="700" spc="25" dirty="0">
                <a:latin typeface="Microsoft Sans Serif"/>
                <a:cs typeface="Microsoft Sans Serif"/>
              </a:rPr>
              <a:t>habilita </a:t>
            </a:r>
            <a:r>
              <a:rPr sz="700" spc="35" dirty="0">
                <a:latin typeface="Microsoft Sans Serif"/>
                <a:cs typeface="Microsoft Sans Serif"/>
              </a:rPr>
              <a:t>durante </a:t>
            </a:r>
            <a:r>
              <a:rPr sz="700" spc="30" dirty="0">
                <a:latin typeface="Microsoft Sans Serif"/>
                <a:cs typeface="Microsoft Sans Serif"/>
              </a:rPr>
              <a:t>una </a:t>
            </a:r>
            <a:r>
              <a:rPr sz="700" spc="20" dirty="0">
                <a:latin typeface="Microsoft Sans Serif"/>
                <a:cs typeface="Microsoft Sans Serif"/>
              </a:rPr>
              <a:t>condición de </a:t>
            </a:r>
            <a:r>
              <a:rPr sz="700" spc="15" dirty="0">
                <a:latin typeface="Microsoft Sans Serif"/>
                <a:cs typeface="Microsoft Sans Serif"/>
              </a:rPr>
              <a:t>activación </a:t>
            </a:r>
            <a:r>
              <a:rPr sz="700" spc="25" dirty="0">
                <a:latin typeface="Microsoft Sans Serif"/>
                <a:cs typeface="Microsoft Sans Serif"/>
              </a:rPr>
              <a:t>involuntaria, </a:t>
            </a:r>
            <a:r>
              <a:rPr sz="700" spc="10" dirty="0">
                <a:latin typeface="Microsoft Sans Serif"/>
                <a:cs typeface="Microsoft Sans Serif"/>
              </a:rPr>
              <a:t>el </a:t>
            </a:r>
            <a:r>
              <a:rPr sz="700" spc="20" dirty="0">
                <a:latin typeface="Microsoft Sans Serif"/>
                <a:cs typeface="Microsoft Sans Serif"/>
              </a:rPr>
              <a:t>relé de </a:t>
            </a:r>
            <a:r>
              <a:rPr sz="700" spc="25" dirty="0">
                <a:latin typeface="Microsoft Sans Serif"/>
                <a:cs typeface="Microsoft Sans Serif"/>
              </a:rPr>
              <a:t> pérdida </a:t>
            </a:r>
            <a:r>
              <a:rPr sz="700" spc="20" dirty="0">
                <a:latin typeface="Microsoft Sans Serif"/>
                <a:cs typeface="Microsoft Sans Serif"/>
              </a:rPr>
              <a:t>de </a:t>
            </a:r>
            <a:r>
              <a:rPr sz="700" spc="25" dirty="0">
                <a:latin typeface="Microsoft Sans Serif"/>
                <a:cs typeface="Microsoft Sans Serif"/>
              </a:rPr>
              <a:t>campo puede </a:t>
            </a:r>
            <a:r>
              <a:rPr sz="700" spc="30" dirty="0">
                <a:latin typeface="Microsoft Sans Serif"/>
                <a:cs typeface="Microsoft Sans Serif"/>
              </a:rPr>
              <a:t>o </a:t>
            </a:r>
            <a:r>
              <a:rPr sz="700" spc="35" dirty="0">
                <a:latin typeface="Microsoft Sans Serif"/>
                <a:cs typeface="Microsoft Sans Serif"/>
              </a:rPr>
              <a:t>no </a:t>
            </a:r>
            <a:r>
              <a:rPr sz="700" spc="25" dirty="0">
                <a:latin typeface="Microsoft Sans Serif"/>
                <a:cs typeface="Microsoft Sans Serif"/>
              </a:rPr>
              <a:t>detectar </a:t>
            </a:r>
            <a:r>
              <a:rPr sz="700" spc="10" dirty="0">
                <a:latin typeface="Microsoft Sans Serif"/>
                <a:cs typeface="Microsoft Sans Serif"/>
              </a:rPr>
              <a:t>este </a:t>
            </a:r>
            <a:r>
              <a:rPr sz="700" spc="25" dirty="0">
                <a:latin typeface="Microsoft Sans Serif"/>
                <a:cs typeface="Microsoft Sans Serif"/>
              </a:rPr>
              <a:t>evento </a:t>
            </a:r>
            <a:r>
              <a:rPr sz="700" spc="5" dirty="0">
                <a:latin typeface="Microsoft Sans Serif"/>
                <a:cs typeface="Microsoft Sans Serif"/>
              </a:rPr>
              <a:t>y </a:t>
            </a:r>
            <a:r>
              <a:rPr sz="700" spc="35" dirty="0">
                <a:latin typeface="Microsoft Sans Serif"/>
                <a:cs typeface="Microsoft Sans Serif"/>
              </a:rPr>
              <a:t>no </a:t>
            </a:r>
            <a:r>
              <a:rPr sz="700" spc="-5" dirty="0">
                <a:latin typeface="Microsoft Sans Serif"/>
                <a:cs typeface="Microsoft Sans Serif"/>
              </a:rPr>
              <a:t>se </a:t>
            </a:r>
            <a:r>
              <a:rPr sz="700" spc="20" dirty="0">
                <a:latin typeface="Microsoft Sans Serif"/>
                <a:cs typeface="Microsoft Sans Serif"/>
              </a:rPr>
              <a:t>debe </a:t>
            </a:r>
            <a:r>
              <a:rPr sz="700" spc="25" dirty="0">
                <a:latin typeface="Microsoft Sans Serif"/>
                <a:cs typeface="Microsoft Sans Serif"/>
              </a:rPr>
              <a:t>confiar </a:t>
            </a:r>
            <a:r>
              <a:rPr sz="700" spc="20" dirty="0">
                <a:latin typeface="Microsoft Sans Serif"/>
                <a:cs typeface="Microsoft Sans Serif"/>
              </a:rPr>
              <a:t>en </a:t>
            </a:r>
            <a:r>
              <a:rPr sz="700" spc="25" dirty="0">
                <a:latin typeface="Microsoft Sans Serif"/>
                <a:cs typeface="Microsoft Sans Serif"/>
              </a:rPr>
              <a:t> </a:t>
            </a:r>
            <a:r>
              <a:rPr sz="700" spc="10" dirty="0">
                <a:latin typeface="Microsoft Sans Serif"/>
                <a:cs typeface="Microsoft Sans Serif"/>
              </a:rPr>
              <a:t>él</a:t>
            </a:r>
            <a:r>
              <a:rPr sz="700" spc="-10" dirty="0">
                <a:latin typeface="Microsoft Sans Serif"/>
                <a:cs typeface="Microsoft Sans Serif"/>
              </a:rPr>
              <a:t> </a:t>
            </a:r>
            <a:r>
              <a:rPr sz="700" spc="30" dirty="0">
                <a:latin typeface="Microsoft Sans Serif"/>
                <a:cs typeface="Microsoft Sans Serif"/>
              </a:rPr>
              <a:t>como</a:t>
            </a:r>
            <a:r>
              <a:rPr sz="700" spc="-5" dirty="0">
                <a:latin typeface="Microsoft Sans Serif"/>
                <a:cs typeface="Microsoft Sans Serif"/>
              </a:rPr>
              <a:t> </a:t>
            </a:r>
            <a:r>
              <a:rPr sz="700" spc="20" dirty="0">
                <a:latin typeface="Microsoft Sans Serif"/>
                <a:cs typeface="Microsoft Sans Serif"/>
              </a:rPr>
              <a:t>protección.</a:t>
            </a:r>
            <a:endParaRPr sz="700">
              <a:latin typeface="Microsoft Sans Serif"/>
              <a:cs typeface="Microsoft Sans Serif"/>
            </a:endParaRPr>
          </a:p>
          <a:p>
            <a:pPr>
              <a:lnSpc>
                <a:spcPct val="100000"/>
              </a:lnSpc>
              <a:spcBef>
                <a:spcPts val="10"/>
              </a:spcBef>
            </a:pPr>
            <a:endParaRPr sz="750">
              <a:latin typeface="Microsoft Sans Serif"/>
              <a:cs typeface="Microsoft Sans Serif"/>
            </a:endParaRPr>
          </a:p>
          <a:p>
            <a:pPr marL="12700">
              <a:lnSpc>
                <a:spcPct val="100000"/>
              </a:lnSpc>
            </a:pPr>
            <a:r>
              <a:rPr sz="800" spc="-40" dirty="0">
                <a:latin typeface="Microsoft Sans Serif"/>
                <a:cs typeface="Microsoft Sans Serif"/>
              </a:rPr>
              <a:t>C.</a:t>
            </a:r>
            <a:r>
              <a:rPr sz="800" spc="-5" dirty="0">
                <a:latin typeface="Microsoft Sans Serif"/>
                <a:cs typeface="Microsoft Sans Serif"/>
              </a:rPr>
              <a:t> </a:t>
            </a:r>
            <a:r>
              <a:rPr sz="800" spc="15" dirty="0">
                <a:latin typeface="Microsoft Sans Serif"/>
                <a:cs typeface="Microsoft Sans Serif"/>
              </a:rPr>
              <a:t>Potencia</a:t>
            </a:r>
            <a:r>
              <a:rPr sz="800" spc="-5" dirty="0">
                <a:latin typeface="Microsoft Sans Serif"/>
                <a:cs typeface="Microsoft Sans Serif"/>
              </a:rPr>
              <a:t> </a:t>
            </a:r>
            <a:r>
              <a:rPr sz="800" spc="15" dirty="0">
                <a:latin typeface="Microsoft Sans Serif"/>
                <a:cs typeface="Microsoft Sans Serif"/>
              </a:rPr>
              <a:t>inversa</a:t>
            </a:r>
            <a:endParaRPr sz="800">
              <a:latin typeface="Microsoft Sans Serif"/>
              <a:cs typeface="Microsoft Sans Serif"/>
            </a:endParaRPr>
          </a:p>
          <a:p>
            <a:pPr marL="12700" marR="16510" indent="153670">
              <a:lnSpc>
                <a:spcPct val="143000"/>
              </a:lnSpc>
              <a:spcBef>
                <a:spcPts val="219"/>
              </a:spcBef>
            </a:pPr>
            <a:r>
              <a:rPr sz="700" spc="-30" dirty="0">
                <a:latin typeface="Microsoft Sans Serif"/>
                <a:cs typeface="Microsoft Sans Serif"/>
              </a:rPr>
              <a:t>El</a:t>
            </a:r>
            <a:r>
              <a:rPr sz="700" spc="-5" dirty="0">
                <a:latin typeface="Microsoft Sans Serif"/>
                <a:cs typeface="Microsoft Sans Serif"/>
              </a:rPr>
              <a:t> </a:t>
            </a:r>
            <a:r>
              <a:rPr sz="700" spc="15" dirty="0">
                <a:latin typeface="Microsoft Sans Serif"/>
                <a:cs typeface="Microsoft Sans Serif"/>
              </a:rPr>
              <a:t>nivel</a:t>
            </a:r>
            <a:r>
              <a:rPr sz="700" dirty="0">
                <a:latin typeface="Microsoft Sans Serif"/>
                <a:cs typeface="Microsoft Sans Serif"/>
              </a:rPr>
              <a:t> </a:t>
            </a:r>
            <a:r>
              <a:rPr sz="700" spc="20" dirty="0">
                <a:latin typeface="Microsoft Sans Serif"/>
                <a:cs typeface="Microsoft Sans Serif"/>
              </a:rPr>
              <a:t>de</a:t>
            </a:r>
            <a:r>
              <a:rPr sz="700" dirty="0">
                <a:latin typeface="Microsoft Sans Serif"/>
                <a:cs typeface="Microsoft Sans Serif"/>
              </a:rPr>
              <a:t> </a:t>
            </a:r>
            <a:r>
              <a:rPr sz="700" spc="20" dirty="0">
                <a:latin typeface="Microsoft Sans Serif"/>
                <a:cs typeface="Microsoft Sans Serif"/>
              </a:rPr>
              <a:t>potencia</a:t>
            </a:r>
            <a:r>
              <a:rPr sz="700" dirty="0">
                <a:latin typeface="Microsoft Sans Serif"/>
                <a:cs typeface="Microsoft Sans Serif"/>
              </a:rPr>
              <a:t> </a:t>
            </a:r>
            <a:r>
              <a:rPr sz="700" spc="25" dirty="0">
                <a:latin typeface="Microsoft Sans Serif"/>
                <a:cs typeface="Microsoft Sans Serif"/>
              </a:rPr>
              <a:t>resultante</a:t>
            </a:r>
            <a:r>
              <a:rPr sz="700" dirty="0">
                <a:latin typeface="Microsoft Sans Serif"/>
                <a:cs typeface="Microsoft Sans Serif"/>
              </a:rPr>
              <a:t> </a:t>
            </a:r>
            <a:r>
              <a:rPr sz="700" spc="20" dirty="0">
                <a:latin typeface="Microsoft Sans Serif"/>
                <a:cs typeface="Microsoft Sans Serif"/>
              </a:rPr>
              <a:t>de</a:t>
            </a:r>
            <a:r>
              <a:rPr sz="700" dirty="0">
                <a:latin typeface="Microsoft Sans Serif"/>
                <a:cs typeface="Microsoft Sans Serif"/>
              </a:rPr>
              <a:t> </a:t>
            </a:r>
            <a:r>
              <a:rPr sz="700" spc="10" dirty="0">
                <a:latin typeface="Microsoft Sans Serif"/>
                <a:cs typeface="Microsoft Sans Serif"/>
              </a:rPr>
              <a:t>la</a:t>
            </a:r>
            <a:r>
              <a:rPr sz="700" dirty="0">
                <a:latin typeface="Microsoft Sans Serif"/>
                <a:cs typeface="Microsoft Sans Serif"/>
              </a:rPr>
              <a:t> </a:t>
            </a:r>
            <a:r>
              <a:rPr sz="700" spc="15" dirty="0">
                <a:latin typeface="Microsoft Sans Serif"/>
                <a:cs typeface="Microsoft Sans Serif"/>
              </a:rPr>
              <a:t>activación</a:t>
            </a:r>
            <a:r>
              <a:rPr sz="700" dirty="0">
                <a:latin typeface="Microsoft Sans Serif"/>
                <a:cs typeface="Microsoft Sans Serif"/>
              </a:rPr>
              <a:t> </a:t>
            </a:r>
            <a:r>
              <a:rPr sz="700" spc="25" dirty="0">
                <a:latin typeface="Microsoft Sans Serif"/>
                <a:cs typeface="Microsoft Sans Serif"/>
              </a:rPr>
              <a:t>inadvertida</a:t>
            </a:r>
            <a:r>
              <a:rPr sz="700" spc="-5" dirty="0">
                <a:latin typeface="Microsoft Sans Serif"/>
                <a:cs typeface="Microsoft Sans Serif"/>
              </a:rPr>
              <a:t> </a:t>
            </a:r>
            <a:r>
              <a:rPr sz="700" spc="30" dirty="0">
                <a:latin typeface="Microsoft Sans Serif"/>
                <a:cs typeface="Microsoft Sans Serif"/>
              </a:rPr>
              <a:t>generalmente </a:t>
            </a:r>
            <a:r>
              <a:rPr sz="700" spc="-170" dirty="0">
                <a:latin typeface="Microsoft Sans Serif"/>
                <a:cs typeface="Microsoft Sans Serif"/>
              </a:rPr>
              <a:t> </a:t>
            </a:r>
            <a:r>
              <a:rPr sz="700" spc="15" dirty="0">
                <a:latin typeface="Microsoft Sans Serif"/>
                <a:cs typeface="Microsoft Sans Serif"/>
              </a:rPr>
              <a:t>estará</a:t>
            </a:r>
            <a:r>
              <a:rPr sz="700" dirty="0">
                <a:latin typeface="Microsoft Sans Serif"/>
                <a:cs typeface="Microsoft Sans Serif"/>
              </a:rPr>
              <a:t> </a:t>
            </a:r>
            <a:r>
              <a:rPr sz="700" spc="35" dirty="0">
                <a:latin typeface="Microsoft Sans Serif"/>
                <a:cs typeface="Microsoft Sans Serif"/>
              </a:rPr>
              <a:t>dentro</a:t>
            </a:r>
            <a:r>
              <a:rPr sz="700" dirty="0">
                <a:latin typeface="Microsoft Sans Serif"/>
                <a:cs typeface="Microsoft Sans Serif"/>
              </a:rPr>
              <a:t> </a:t>
            </a:r>
            <a:r>
              <a:rPr sz="700" spc="20" dirty="0">
                <a:latin typeface="Microsoft Sans Serif"/>
                <a:cs typeface="Microsoft Sans Serif"/>
              </a:rPr>
              <a:t>del</a:t>
            </a:r>
            <a:r>
              <a:rPr sz="700" dirty="0">
                <a:latin typeface="Microsoft Sans Serif"/>
                <a:cs typeface="Microsoft Sans Serif"/>
              </a:rPr>
              <a:t> </a:t>
            </a:r>
            <a:r>
              <a:rPr sz="700" spc="35" dirty="0">
                <a:latin typeface="Microsoft Sans Serif"/>
                <a:cs typeface="Microsoft Sans Serif"/>
              </a:rPr>
              <a:t>rango</a:t>
            </a:r>
            <a:r>
              <a:rPr sz="700" spc="5" dirty="0">
                <a:latin typeface="Microsoft Sans Serif"/>
                <a:cs typeface="Microsoft Sans Serif"/>
              </a:rPr>
              <a:t> </a:t>
            </a:r>
            <a:r>
              <a:rPr sz="700" spc="20" dirty="0">
                <a:latin typeface="Microsoft Sans Serif"/>
                <a:cs typeface="Microsoft Sans Serif"/>
              </a:rPr>
              <a:t>de</a:t>
            </a:r>
            <a:r>
              <a:rPr sz="700" dirty="0">
                <a:latin typeface="Microsoft Sans Serif"/>
                <a:cs typeface="Microsoft Sans Serif"/>
              </a:rPr>
              <a:t> </a:t>
            </a:r>
            <a:r>
              <a:rPr sz="700" spc="15" dirty="0">
                <a:latin typeface="Microsoft Sans Serif"/>
                <a:cs typeface="Microsoft Sans Serif"/>
              </a:rPr>
              <a:t>activación</a:t>
            </a:r>
            <a:r>
              <a:rPr sz="700" dirty="0">
                <a:latin typeface="Microsoft Sans Serif"/>
                <a:cs typeface="Microsoft Sans Serif"/>
              </a:rPr>
              <a:t> </a:t>
            </a:r>
            <a:r>
              <a:rPr sz="700" spc="20" dirty="0">
                <a:latin typeface="Microsoft Sans Serif"/>
                <a:cs typeface="Microsoft Sans Serif"/>
              </a:rPr>
              <a:t>del</a:t>
            </a:r>
            <a:r>
              <a:rPr sz="700" spc="5" dirty="0">
                <a:latin typeface="Microsoft Sans Serif"/>
                <a:cs typeface="Microsoft Sans Serif"/>
              </a:rPr>
              <a:t> </a:t>
            </a:r>
            <a:r>
              <a:rPr sz="700" spc="20" dirty="0">
                <a:latin typeface="Microsoft Sans Serif"/>
                <a:cs typeface="Microsoft Sans Serif"/>
              </a:rPr>
              <a:t>relé</a:t>
            </a:r>
            <a:r>
              <a:rPr sz="700" dirty="0">
                <a:latin typeface="Microsoft Sans Serif"/>
                <a:cs typeface="Microsoft Sans Serif"/>
              </a:rPr>
              <a:t> </a:t>
            </a:r>
            <a:r>
              <a:rPr sz="700" spc="20" dirty="0">
                <a:latin typeface="Microsoft Sans Serif"/>
                <a:cs typeface="Microsoft Sans Serif"/>
              </a:rPr>
              <a:t>de</a:t>
            </a:r>
            <a:r>
              <a:rPr sz="700" dirty="0">
                <a:latin typeface="Microsoft Sans Serif"/>
                <a:cs typeface="Microsoft Sans Serif"/>
              </a:rPr>
              <a:t> </a:t>
            </a:r>
            <a:r>
              <a:rPr sz="700" spc="20" dirty="0">
                <a:latin typeface="Microsoft Sans Serif"/>
                <a:cs typeface="Microsoft Sans Serif"/>
              </a:rPr>
              <a:t>potencia</a:t>
            </a:r>
            <a:r>
              <a:rPr sz="700" dirty="0">
                <a:latin typeface="Microsoft Sans Serif"/>
                <a:cs typeface="Microsoft Sans Serif"/>
              </a:rPr>
              <a:t> </a:t>
            </a:r>
            <a:r>
              <a:rPr sz="700" spc="10" dirty="0">
                <a:latin typeface="Microsoft Sans Serif"/>
                <a:cs typeface="Microsoft Sans Serif"/>
              </a:rPr>
              <a:t>inversa.</a:t>
            </a:r>
            <a:r>
              <a:rPr sz="700" spc="5" dirty="0">
                <a:latin typeface="Microsoft Sans Serif"/>
                <a:cs typeface="Microsoft Sans Serif"/>
              </a:rPr>
              <a:t> </a:t>
            </a:r>
            <a:r>
              <a:rPr sz="700" spc="-30" dirty="0">
                <a:latin typeface="Microsoft Sans Serif"/>
                <a:cs typeface="Microsoft Sans Serif"/>
              </a:rPr>
              <a:t>El</a:t>
            </a:r>
            <a:r>
              <a:rPr sz="700" dirty="0">
                <a:latin typeface="Microsoft Sans Serif"/>
                <a:cs typeface="Microsoft Sans Serif"/>
              </a:rPr>
              <a:t> </a:t>
            </a:r>
            <a:r>
              <a:rPr sz="700" spc="25" dirty="0">
                <a:latin typeface="Microsoft Sans Serif"/>
                <a:cs typeface="Microsoft Sans Serif"/>
              </a:rPr>
              <a:t>disparo </a:t>
            </a:r>
            <a:r>
              <a:rPr sz="700" spc="-170" dirty="0">
                <a:latin typeface="Microsoft Sans Serif"/>
                <a:cs typeface="Microsoft Sans Serif"/>
              </a:rPr>
              <a:t> </a:t>
            </a:r>
            <a:r>
              <a:rPr sz="700" spc="30" dirty="0">
                <a:latin typeface="Microsoft Sans Serif"/>
                <a:cs typeface="Microsoft Sans Serif"/>
              </a:rPr>
              <a:t>mediante </a:t>
            </a:r>
            <a:r>
              <a:rPr sz="700" spc="10" dirty="0">
                <a:latin typeface="Microsoft Sans Serif"/>
                <a:cs typeface="Microsoft Sans Serif"/>
              </a:rPr>
              <a:t>relés </a:t>
            </a:r>
            <a:r>
              <a:rPr sz="700" spc="20" dirty="0">
                <a:latin typeface="Microsoft Sans Serif"/>
                <a:cs typeface="Microsoft Sans Serif"/>
              </a:rPr>
              <a:t>de potencia </a:t>
            </a:r>
            <a:r>
              <a:rPr sz="700" spc="15" dirty="0">
                <a:latin typeface="Microsoft Sans Serif"/>
                <a:cs typeface="Microsoft Sans Serif"/>
              </a:rPr>
              <a:t>inversa </a:t>
            </a:r>
            <a:r>
              <a:rPr sz="700" spc="-5" dirty="0">
                <a:latin typeface="Microsoft Sans Serif"/>
                <a:cs typeface="Microsoft Sans Serif"/>
              </a:rPr>
              <a:t>se </a:t>
            </a:r>
            <a:r>
              <a:rPr sz="700" spc="20" dirty="0">
                <a:latin typeface="Microsoft Sans Serif"/>
                <a:cs typeface="Microsoft Sans Serif"/>
              </a:rPr>
              <a:t>retrasa sustancialmente </a:t>
            </a:r>
            <a:r>
              <a:rPr sz="700" spc="25" dirty="0">
                <a:latin typeface="Microsoft Sans Serif"/>
                <a:cs typeface="Microsoft Sans Serif"/>
              </a:rPr>
              <a:t> (generalmente</a:t>
            </a:r>
            <a:r>
              <a:rPr sz="700" spc="-5" dirty="0">
                <a:latin typeface="Microsoft Sans Serif"/>
                <a:cs typeface="Microsoft Sans Serif"/>
              </a:rPr>
              <a:t> </a:t>
            </a:r>
            <a:r>
              <a:rPr sz="700" spc="10" dirty="0">
                <a:latin typeface="Microsoft Sans Serif"/>
                <a:cs typeface="Microsoft Sans Serif"/>
              </a:rPr>
              <a:t>30</a:t>
            </a:r>
            <a:r>
              <a:rPr sz="700" dirty="0">
                <a:latin typeface="Microsoft Sans Serif"/>
                <a:cs typeface="Microsoft Sans Serif"/>
              </a:rPr>
              <a:t> </a:t>
            </a:r>
            <a:r>
              <a:rPr sz="700" spc="20" dirty="0">
                <a:latin typeface="Microsoft Sans Serif"/>
                <a:cs typeface="Microsoft Sans Serif"/>
              </a:rPr>
              <a:t>segundos</a:t>
            </a:r>
            <a:r>
              <a:rPr sz="700" dirty="0">
                <a:latin typeface="Microsoft Sans Serif"/>
                <a:cs typeface="Microsoft Sans Serif"/>
              </a:rPr>
              <a:t> </a:t>
            </a:r>
            <a:r>
              <a:rPr sz="700" spc="30" dirty="0">
                <a:latin typeface="Microsoft Sans Serif"/>
                <a:cs typeface="Microsoft Sans Serif"/>
              </a:rPr>
              <a:t>o</a:t>
            </a:r>
            <a:r>
              <a:rPr sz="700" dirty="0">
                <a:latin typeface="Microsoft Sans Serif"/>
                <a:cs typeface="Microsoft Sans Serif"/>
              </a:rPr>
              <a:t> </a:t>
            </a:r>
            <a:r>
              <a:rPr sz="700" spc="5" dirty="0">
                <a:latin typeface="Microsoft Sans Serif"/>
                <a:cs typeface="Microsoft Sans Serif"/>
              </a:rPr>
              <a:t>más),</a:t>
            </a:r>
            <a:r>
              <a:rPr sz="700" spc="-5" dirty="0">
                <a:latin typeface="Microsoft Sans Serif"/>
                <a:cs typeface="Microsoft Sans Serif"/>
              </a:rPr>
              <a:t> </a:t>
            </a:r>
            <a:r>
              <a:rPr sz="700" spc="25" dirty="0">
                <a:latin typeface="Microsoft Sans Serif"/>
                <a:cs typeface="Microsoft Sans Serif"/>
              </a:rPr>
              <a:t>lo</a:t>
            </a:r>
            <a:r>
              <a:rPr sz="700" dirty="0">
                <a:latin typeface="Microsoft Sans Serif"/>
                <a:cs typeface="Microsoft Sans Serif"/>
              </a:rPr>
              <a:t> </a:t>
            </a:r>
            <a:r>
              <a:rPr sz="700" spc="10" dirty="0">
                <a:latin typeface="Microsoft Sans Serif"/>
                <a:cs typeface="Microsoft Sans Serif"/>
              </a:rPr>
              <a:t>cual</a:t>
            </a:r>
            <a:r>
              <a:rPr sz="700" dirty="0">
                <a:latin typeface="Microsoft Sans Serif"/>
                <a:cs typeface="Microsoft Sans Serif"/>
              </a:rPr>
              <a:t> </a:t>
            </a:r>
            <a:r>
              <a:rPr sz="700" spc="-5" dirty="0">
                <a:latin typeface="Microsoft Sans Serif"/>
                <a:cs typeface="Microsoft Sans Serif"/>
              </a:rPr>
              <a:t>es</a:t>
            </a:r>
            <a:r>
              <a:rPr sz="700" dirty="0">
                <a:latin typeface="Microsoft Sans Serif"/>
                <a:cs typeface="Microsoft Sans Serif"/>
              </a:rPr>
              <a:t> </a:t>
            </a:r>
            <a:r>
              <a:rPr sz="700" spc="20" dirty="0">
                <a:latin typeface="Microsoft Sans Serif"/>
                <a:cs typeface="Microsoft Sans Serif"/>
              </a:rPr>
              <a:t>demasiado</a:t>
            </a:r>
            <a:r>
              <a:rPr sz="700" dirty="0">
                <a:latin typeface="Microsoft Sans Serif"/>
                <a:cs typeface="Microsoft Sans Serif"/>
              </a:rPr>
              <a:t> </a:t>
            </a:r>
            <a:r>
              <a:rPr sz="700" spc="35" dirty="0">
                <a:latin typeface="Microsoft Sans Serif"/>
                <a:cs typeface="Microsoft Sans Serif"/>
              </a:rPr>
              <a:t>tiempo</a:t>
            </a:r>
            <a:r>
              <a:rPr sz="700" spc="-5" dirty="0">
                <a:latin typeface="Microsoft Sans Serif"/>
                <a:cs typeface="Microsoft Sans Serif"/>
              </a:rPr>
              <a:t> </a:t>
            </a:r>
            <a:r>
              <a:rPr sz="700" spc="25" dirty="0">
                <a:latin typeface="Microsoft Sans Serif"/>
                <a:cs typeface="Microsoft Sans Serif"/>
              </a:rPr>
              <a:t>para</a:t>
            </a:r>
            <a:r>
              <a:rPr sz="700" dirty="0">
                <a:latin typeface="Microsoft Sans Serif"/>
                <a:cs typeface="Microsoft Sans Serif"/>
              </a:rPr>
              <a:t> </a:t>
            </a:r>
            <a:r>
              <a:rPr sz="700" spc="20" dirty="0">
                <a:latin typeface="Microsoft Sans Serif"/>
                <a:cs typeface="Microsoft Sans Serif"/>
              </a:rPr>
              <a:t>evitar </a:t>
            </a:r>
            <a:r>
              <a:rPr sz="700" spc="-170" dirty="0">
                <a:latin typeface="Microsoft Sans Serif"/>
                <a:cs typeface="Microsoft Sans Serif"/>
              </a:rPr>
              <a:t> </a:t>
            </a:r>
            <a:r>
              <a:rPr sz="700" spc="20" dirty="0">
                <a:latin typeface="Microsoft Sans Serif"/>
                <a:cs typeface="Microsoft Sans Serif"/>
              </a:rPr>
              <a:t>daños </a:t>
            </a:r>
            <a:r>
              <a:rPr sz="700" spc="10" dirty="0">
                <a:latin typeface="Microsoft Sans Serif"/>
                <a:cs typeface="Microsoft Sans Serif"/>
              </a:rPr>
              <a:t>al </a:t>
            </a:r>
            <a:r>
              <a:rPr sz="700" spc="25" dirty="0">
                <a:latin typeface="Microsoft Sans Serif"/>
                <a:cs typeface="Microsoft Sans Serif"/>
              </a:rPr>
              <a:t>generador. </a:t>
            </a:r>
            <a:r>
              <a:rPr sz="700" spc="-20" dirty="0">
                <a:latin typeface="Microsoft Sans Serif"/>
                <a:cs typeface="Microsoft Sans Serif"/>
              </a:rPr>
              <a:t>En </a:t>
            </a:r>
            <a:r>
              <a:rPr sz="700" spc="20" dirty="0">
                <a:latin typeface="Microsoft Sans Serif"/>
                <a:cs typeface="Microsoft Sans Serif"/>
              </a:rPr>
              <a:t>algunos </a:t>
            </a:r>
            <a:r>
              <a:rPr sz="700" spc="25" dirty="0">
                <a:latin typeface="Microsoft Sans Serif"/>
                <a:cs typeface="Microsoft Sans Serif"/>
              </a:rPr>
              <a:t>tipos </a:t>
            </a:r>
            <a:r>
              <a:rPr sz="700" spc="20" dirty="0">
                <a:latin typeface="Microsoft Sans Serif"/>
                <a:cs typeface="Microsoft Sans Serif"/>
              </a:rPr>
              <a:t>de </a:t>
            </a:r>
            <a:r>
              <a:rPr sz="700" spc="10" dirty="0">
                <a:latin typeface="Microsoft Sans Serif"/>
                <a:cs typeface="Microsoft Sans Serif"/>
              </a:rPr>
              <a:t>relés </a:t>
            </a:r>
            <a:r>
              <a:rPr sz="700" spc="15" dirty="0">
                <a:latin typeface="Microsoft Sans Serif"/>
                <a:cs typeface="Microsoft Sans Serif"/>
              </a:rPr>
              <a:t>electromecánicos </a:t>
            </a:r>
            <a:r>
              <a:rPr sz="700" spc="20" dirty="0">
                <a:latin typeface="Microsoft Sans Serif"/>
                <a:cs typeface="Microsoft Sans Serif"/>
              </a:rPr>
              <a:t>de potencia </a:t>
            </a:r>
            <a:r>
              <a:rPr sz="700" spc="-175" dirty="0">
                <a:latin typeface="Microsoft Sans Serif"/>
                <a:cs typeface="Microsoft Sans Serif"/>
              </a:rPr>
              <a:t> </a:t>
            </a:r>
            <a:r>
              <a:rPr sz="700" spc="10" dirty="0">
                <a:latin typeface="Microsoft Sans Serif"/>
                <a:cs typeface="Microsoft Sans Serif"/>
              </a:rPr>
              <a:t>inversa, este </a:t>
            </a:r>
            <a:r>
              <a:rPr sz="700" spc="35" dirty="0">
                <a:latin typeface="Microsoft Sans Serif"/>
                <a:cs typeface="Microsoft Sans Serif"/>
              </a:rPr>
              <a:t>retardo </a:t>
            </a:r>
            <a:r>
              <a:rPr sz="700" spc="20" dirty="0">
                <a:latin typeface="Microsoft Sans Serif"/>
                <a:cs typeface="Microsoft Sans Serif"/>
              </a:rPr>
              <a:t>de </a:t>
            </a:r>
            <a:r>
              <a:rPr sz="700" spc="35" dirty="0">
                <a:latin typeface="Microsoft Sans Serif"/>
                <a:cs typeface="Microsoft Sans Serif"/>
              </a:rPr>
              <a:t>tiempo </a:t>
            </a:r>
            <a:r>
              <a:rPr sz="700" spc="-5" dirty="0">
                <a:latin typeface="Microsoft Sans Serif"/>
                <a:cs typeface="Microsoft Sans Serif"/>
              </a:rPr>
              <a:t>se </a:t>
            </a:r>
            <a:r>
              <a:rPr sz="700" spc="30" dirty="0">
                <a:latin typeface="Microsoft Sans Serif"/>
                <a:cs typeface="Microsoft Sans Serif"/>
              </a:rPr>
              <a:t>introduce </a:t>
            </a:r>
            <a:r>
              <a:rPr sz="700" dirty="0">
                <a:latin typeface="Microsoft Sans Serif"/>
                <a:cs typeface="Microsoft Sans Serif"/>
              </a:rPr>
              <a:t>a </a:t>
            </a:r>
            <a:r>
              <a:rPr sz="700" spc="15" dirty="0">
                <a:latin typeface="Microsoft Sans Serif"/>
                <a:cs typeface="Microsoft Sans Serif"/>
              </a:rPr>
              <a:t>través </a:t>
            </a:r>
            <a:r>
              <a:rPr sz="700" spc="20" dirty="0">
                <a:latin typeface="Microsoft Sans Serif"/>
                <a:cs typeface="Microsoft Sans Serif"/>
              </a:rPr>
              <a:t>de </a:t>
            </a:r>
            <a:r>
              <a:rPr sz="700" spc="40" dirty="0">
                <a:latin typeface="Microsoft Sans Serif"/>
                <a:cs typeface="Microsoft Sans Serif"/>
              </a:rPr>
              <a:t>un </a:t>
            </a:r>
            <a:r>
              <a:rPr sz="700" spc="30" dirty="0">
                <a:latin typeface="Microsoft Sans Serif"/>
                <a:cs typeface="Microsoft Sans Serif"/>
              </a:rPr>
              <a:t>temporizador </a:t>
            </a:r>
            <a:r>
              <a:rPr sz="700" spc="35" dirty="0">
                <a:latin typeface="Microsoft Sans Serif"/>
                <a:cs typeface="Microsoft Sans Serif"/>
              </a:rPr>
              <a:t> </a:t>
            </a:r>
            <a:r>
              <a:rPr sz="700" spc="30" dirty="0">
                <a:latin typeface="Microsoft Sans Serif"/>
                <a:cs typeface="Microsoft Sans Serif"/>
              </a:rPr>
              <a:t>operado </a:t>
            </a:r>
            <a:r>
              <a:rPr sz="700" spc="40" dirty="0">
                <a:latin typeface="Microsoft Sans Serif"/>
                <a:cs typeface="Microsoft Sans Serif"/>
              </a:rPr>
              <a:t>por </a:t>
            </a:r>
            <a:r>
              <a:rPr sz="700" spc="20" dirty="0">
                <a:latin typeface="Microsoft Sans Serif"/>
                <a:cs typeface="Microsoft Sans Serif"/>
              </a:rPr>
              <a:t>voltaje de </a:t>
            </a:r>
            <a:r>
              <a:rPr sz="700" spc="-45" dirty="0">
                <a:latin typeface="Microsoft Sans Serif"/>
                <a:cs typeface="Microsoft Sans Serif"/>
              </a:rPr>
              <a:t>CA </a:t>
            </a:r>
            <a:r>
              <a:rPr sz="700" spc="15" dirty="0">
                <a:latin typeface="Microsoft Sans Serif"/>
                <a:cs typeface="Microsoft Sans Serif"/>
              </a:rPr>
              <a:t>cuyo nivel </a:t>
            </a:r>
            <a:r>
              <a:rPr sz="700" spc="20" dirty="0">
                <a:latin typeface="Microsoft Sans Serif"/>
                <a:cs typeface="Microsoft Sans Serif"/>
              </a:rPr>
              <a:t>de </a:t>
            </a:r>
            <a:r>
              <a:rPr sz="700" spc="15" dirty="0">
                <a:latin typeface="Microsoft Sans Serif"/>
                <a:cs typeface="Microsoft Sans Serif"/>
              </a:rPr>
              <a:t>activación </a:t>
            </a:r>
            <a:r>
              <a:rPr sz="700" spc="25" dirty="0">
                <a:latin typeface="Microsoft Sans Serif"/>
                <a:cs typeface="Microsoft Sans Serif"/>
              </a:rPr>
              <a:t>requiere </a:t>
            </a:r>
            <a:r>
              <a:rPr sz="700" spc="30" dirty="0">
                <a:latin typeface="Microsoft Sans Serif"/>
                <a:cs typeface="Microsoft Sans Serif"/>
              </a:rPr>
              <a:t>que </a:t>
            </a:r>
            <a:r>
              <a:rPr sz="700" spc="10" dirty="0">
                <a:latin typeface="Microsoft Sans Serif"/>
                <a:cs typeface="Microsoft Sans Serif"/>
              </a:rPr>
              <a:t>esté </a:t>
            </a:r>
            <a:r>
              <a:rPr sz="700" spc="15" dirty="0">
                <a:latin typeface="Microsoft Sans Serif"/>
                <a:cs typeface="Microsoft Sans Serif"/>
              </a:rPr>
              <a:t> </a:t>
            </a:r>
            <a:r>
              <a:rPr sz="700" spc="25" dirty="0">
                <a:latin typeface="Microsoft Sans Serif"/>
                <a:cs typeface="Microsoft Sans Serif"/>
              </a:rPr>
              <a:t>presente </a:t>
            </a:r>
            <a:r>
              <a:rPr sz="700" spc="10" dirty="0">
                <a:latin typeface="Microsoft Sans Serif"/>
                <a:cs typeface="Microsoft Sans Serif"/>
              </a:rPr>
              <a:t>el 50 </a:t>
            </a:r>
            <a:r>
              <a:rPr sz="700" spc="40" dirty="0">
                <a:latin typeface="Microsoft Sans Serif"/>
                <a:cs typeface="Microsoft Sans Serif"/>
              </a:rPr>
              <a:t>por </a:t>
            </a:r>
            <a:r>
              <a:rPr sz="700" spc="20" dirty="0">
                <a:latin typeface="Microsoft Sans Serif"/>
                <a:cs typeface="Microsoft Sans Serif"/>
              </a:rPr>
              <a:t>ciento del voltaje </a:t>
            </a:r>
            <a:r>
              <a:rPr sz="700" spc="30" dirty="0">
                <a:latin typeface="Microsoft Sans Serif"/>
                <a:cs typeface="Microsoft Sans Serif"/>
              </a:rPr>
              <a:t>nominal </a:t>
            </a:r>
            <a:r>
              <a:rPr sz="700" spc="20" dirty="0">
                <a:latin typeface="Microsoft Sans Serif"/>
                <a:cs typeface="Microsoft Sans Serif"/>
              </a:rPr>
              <a:t>en </a:t>
            </a:r>
            <a:r>
              <a:rPr sz="700" spc="10" dirty="0">
                <a:latin typeface="Microsoft Sans Serif"/>
                <a:cs typeface="Microsoft Sans Serif"/>
              </a:rPr>
              <a:t>los </a:t>
            </a:r>
            <a:r>
              <a:rPr sz="700" spc="20" dirty="0">
                <a:latin typeface="Microsoft Sans Serif"/>
                <a:cs typeface="Microsoft Sans Serif"/>
              </a:rPr>
              <a:t>terminales. </a:t>
            </a:r>
            <a:r>
              <a:rPr sz="700" spc="-35" dirty="0">
                <a:latin typeface="Microsoft Sans Serif"/>
                <a:cs typeface="Microsoft Sans Serif"/>
              </a:rPr>
              <a:t>Si </a:t>
            </a:r>
            <a:r>
              <a:rPr sz="700" spc="10" dirty="0">
                <a:latin typeface="Microsoft Sans Serif"/>
                <a:cs typeface="Microsoft Sans Serif"/>
              </a:rPr>
              <a:t>el </a:t>
            </a:r>
            <a:r>
              <a:rPr sz="700" spc="20" dirty="0">
                <a:latin typeface="Microsoft Sans Serif"/>
                <a:cs typeface="Microsoft Sans Serif"/>
              </a:rPr>
              <a:t>voltaje </a:t>
            </a:r>
            <a:r>
              <a:rPr sz="700" spc="25" dirty="0">
                <a:latin typeface="Microsoft Sans Serif"/>
                <a:cs typeface="Microsoft Sans Serif"/>
              </a:rPr>
              <a:t> </a:t>
            </a:r>
            <a:r>
              <a:rPr sz="700" spc="20" dirty="0">
                <a:latin typeface="Microsoft Sans Serif"/>
                <a:cs typeface="Microsoft Sans Serif"/>
              </a:rPr>
              <a:t>del </a:t>
            </a:r>
            <a:r>
              <a:rPr sz="700" spc="35" dirty="0">
                <a:latin typeface="Microsoft Sans Serif"/>
                <a:cs typeface="Microsoft Sans Serif"/>
              </a:rPr>
              <a:t>terminal </a:t>
            </a:r>
            <a:r>
              <a:rPr sz="700" spc="20" dirty="0">
                <a:latin typeface="Microsoft Sans Serif"/>
                <a:cs typeface="Microsoft Sans Serif"/>
              </a:rPr>
              <a:t>del </a:t>
            </a:r>
            <a:r>
              <a:rPr sz="700" spc="30" dirty="0">
                <a:latin typeface="Microsoft Sans Serif"/>
                <a:cs typeface="Microsoft Sans Serif"/>
              </a:rPr>
              <a:t>generador </a:t>
            </a:r>
            <a:r>
              <a:rPr sz="700" spc="10" dirty="0">
                <a:latin typeface="Microsoft Sans Serif"/>
                <a:cs typeface="Microsoft Sans Serif"/>
              </a:rPr>
              <a:t>está </a:t>
            </a:r>
            <a:r>
              <a:rPr sz="700" spc="40" dirty="0">
                <a:latin typeface="Microsoft Sans Serif"/>
                <a:cs typeface="Microsoft Sans Serif"/>
              </a:rPr>
              <a:t>por </a:t>
            </a:r>
            <a:r>
              <a:rPr sz="700" spc="20" dirty="0">
                <a:latin typeface="Microsoft Sans Serif"/>
                <a:cs typeface="Microsoft Sans Serif"/>
              </a:rPr>
              <a:t>debajo de </a:t>
            </a:r>
            <a:r>
              <a:rPr sz="700" spc="10" dirty="0">
                <a:latin typeface="Microsoft Sans Serif"/>
                <a:cs typeface="Microsoft Sans Serif"/>
              </a:rPr>
              <a:t>este nivel, el </a:t>
            </a:r>
            <a:r>
              <a:rPr sz="700" spc="20" dirty="0">
                <a:latin typeface="Microsoft Sans Serif"/>
                <a:cs typeface="Microsoft Sans Serif"/>
              </a:rPr>
              <a:t>relé </a:t>
            </a:r>
            <a:r>
              <a:rPr sz="700" spc="35" dirty="0">
                <a:latin typeface="Microsoft Sans Serif"/>
                <a:cs typeface="Microsoft Sans Serif"/>
              </a:rPr>
              <a:t>no </a:t>
            </a:r>
            <a:r>
              <a:rPr sz="700" spc="40" dirty="0">
                <a:latin typeface="Microsoft Sans Serif"/>
                <a:cs typeface="Microsoft Sans Serif"/>
              </a:rPr>
              <a:t> </a:t>
            </a:r>
            <a:r>
              <a:rPr sz="700" spc="20" dirty="0">
                <a:latin typeface="Microsoft Sans Serif"/>
                <a:cs typeface="Microsoft Sans Serif"/>
              </a:rPr>
              <a:t>funcionará. </a:t>
            </a:r>
            <a:r>
              <a:rPr sz="700" spc="-35" dirty="0">
                <a:latin typeface="Microsoft Sans Serif"/>
                <a:cs typeface="Microsoft Sans Serif"/>
              </a:rPr>
              <a:t>Si</a:t>
            </a:r>
            <a:r>
              <a:rPr sz="700" spc="114" dirty="0">
                <a:latin typeface="Microsoft Sans Serif"/>
                <a:cs typeface="Microsoft Sans Serif"/>
              </a:rPr>
              <a:t> </a:t>
            </a:r>
            <a:r>
              <a:rPr sz="700" spc="-5" dirty="0">
                <a:latin typeface="Microsoft Sans Serif"/>
                <a:cs typeface="Microsoft Sans Serif"/>
              </a:rPr>
              <a:t>se </a:t>
            </a:r>
            <a:r>
              <a:rPr sz="700" spc="10" dirty="0">
                <a:latin typeface="Microsoft Sans Serif"/>
                <a:cs typeface="Microsoft Sans Serif"/>
              </a:rPr>
              <a:t>desconecta el </a:t>
            </a:r>
            <a:r>
              <a:rPr sz="700" spc="30" dirty="0">
                <a:latin typeface="Microsoft Sans Serif"/>
                <a:cs typeface="Microsoft Sans Serif"/>
              </a:rPr>
              <a:t>suministro </a:t>
            </a:r>
            <a:r>
              <a:rPr sz="700" spc="20" dirty="0">
                <a:latin typeface="Microsoft Sans Serif"/>
                <a:cs typeface="Microsoft Sans Serif"/>
              </a:rPr>
              <a:t>de potencial, </a:t>
            </a:r>
            <a:r>
              <a:rPr sz="700" spc="-5" dirty="0">
                <a:latin typeface="Microsoft Sans Serif"/>
                <a:cs typeface="Microsoft Sans Serif"/>
              </a:rPr>
              <a:t>es </a:t>
            </a:r>
            <a:r>
              <a:rPr sz="700" spc="20" dirty="0">
                <a:latin typeface="Microsoft Sans Serif"/>
                <a:cs typeface="Microsoft Sans Serif"/>
              </a:rPr>
              <a:t>posible </a:t>
            </a:r>
            <a:r>
              <a:rPr sz="700" spc="30" dirty="0">
                <a:latin typeface="Microsoft Sans Serif"/>
                <a:cs typeface="Microsoft Sans Serif"/>
              </a:rPr>
              <a:t>que </a:t>
            </a:r>
            <a:r>
              <a:rPr sz="700" spc="10" dirty="0">
                <a:latin typeface="Microsoft Sans Serif"/>
                <a:cs typeface="Microsoft Sans Serif"/>
              </a:rPr>
              <a:t>el </a:t>
            </a:r>
            <a:r>
              <a:rPr sz="700" spc="15" dirty="0">
                <a:latin typeface="Microsoft Sans Serif"/>
                <a:cs typeface="Microsoft Sans Serif"/>
              </a:rPr>
              <a:t> </a:t>
            </a:r>
            <a:r>
              <a:rPr sz="700" spc="20" dirty="0">
                <a:latin typeface="Microsoft Sans Serif"/>
                <a:cs typeface="Microsoft Sans Serif"/>
              </a:rPr>
              <a:t>relé</a:t>
            </a:r>
            <a:r>
              <a:rPr sz="700" spc="-5" dirty="0">
                <a:latin typeface="Microsoft Sans Serif"/>
                <a:cs typeface="Microsoft Sans Serif"/>
              </a:rPr>
              <a:t> </a:t>
            </a:r>
            <a:r>
              <a:rPr sz="700" spc="20" dirty="0">
                <a:latin typeface="Microsoft Sans Serif"/>
                <a:cs typeface="Microsoft Sans Serif"/>
              </a:rPr>
              <a:t>de</a:t>
            </a:r>
            <a:r>
              <a:rPr sz="700" spc="-5" dirty="0">
                <a:latin typeface="Microsoft Sans Serif"/>
                <a:cs typeface="Microsoft Sans Serif"/>
              </a:rPr>
              <a:t> </a:t>
            </a:r>
            <a:r>
              <a:rPr sz="700" spc="20" dirty="0">
                <a:latin typeface="Microsoft Sans Serif"/>
                <a:cs typeface="Microsoft Sans Serif"/>
              </a:rPr>
              <a:t>potencia</a:t>
            </a:r>
            <a:r>
              <a:rPr sz="700" spc="-5" dirty="0">
                <a:latin typeface="Microsoft Sans Serif"/>
                <a:cs typeface="Microsoft Sans Serif"/>
              </a:rPr>
              <a:t> </a:t>
            </a:r>
            <a:r>
              <a:rPr sz="700" spc="15" dirty="0">
                <a:latin typeface="Microsoft Sans Serif"/>
                <a:cs typeface="Microsoft Sans Serif"/>
              </a:rPr>
              <a:t>inversa</a:t>
            </a:r>
            <a:r>
              <a:rPr sz="700" spc="-5" dirty="0">
                <a:latin typeface="Microsoft Sans Serif"/>
                <a:cs typeface="Microsoft Sans Serif"/>
              </a:rPr>
              <a:t> </a:t>
            </a:r>
            <a:r>
              <a:rPr sz="700" spc="30" dirty="0">
                <a:latin typeface="Microsoft Sans Serif"/>
                <a:cs typeface="Microsoft Sans Serif"/>
              </a:rPr>
              <a:t>tampoco</a:t>
            </a:r>
            <a:r>
              <a:rPr sz="700" spc="-5" dirty="0">
                <a:latin typeface="Microsoft Sans Serif"/>
                <a:cs typeface="Microsoft Sans Serif"/>
              </a:rPr>
              <a:t> </a:t>
            </a:r>
            <a:r>
              <a:rPr sz="700" spc="20" dirty="0">
                <a:latin typeface="Microsoft Sans Serif"/>
                <a:cs typeface="Microsoft Sans Serif"/>
              </a:rPr>
              <a:t>funcione.</a:t>
            </a:r>
            <a:endParaRPr sz="700">
              <a:latin typeface="Microsoft Sans Serif"/>
              <a:cs typeface="Microsoft Sans Serif"/>
            </a:endParaRPr>
          </a:p>
        </p:txBody>
      </p:sp>
      <p:sp>
        <p:nvSpPr>
          <p:cNvPr id="7" name="object 7"/>
          <p:cNvSpPr txBox="1"/>
          <p:nvPr/>
        </p:nvSpPr>
        <p:spPr>
          <a:xfrm>
            <a:off x="9100215" y="6527208"/>
            <a:ext cx="7388652" cy="1518236"/>
          </a:xfrm>
          <a:prstGeom prst="rect">
            <a:avLst/>
          </a:prstGeom>
        </p:spPr>
        <p:txBody>
          <a:bodyPr vert="horz" wrap="square" lIns="0" tIns="67945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535"/>
              </a:spcBef>
            </a:pPr>
            <a:r>
              <a:rPr sz="700" spc="-5" dirty="0">
                <a:latin typeface="Microsoft Sans Serif"/>
                <a:cs typeface="Microsoft Sans Serif"/>
              </a:rPr>
              <a:t>D. </a:t>
            </a:r>
            <a:r>
              <a:rPr sz="700" spc="20" dirty="0">
                <a:latin typeface="Microsoft Sans Serif"/>
                <a:cs typeface="Microsoft Sans Serif"/>
              </a:rPr>
              <a:t>Sobrecorriente</a:t>
            </a:r>
            <a:r>
              <a:rPr sz="700" spc="-5" dirty="0">
                <a:latin typeface="Microsoft Sans Serif"/>
                <a:cs typeface="Microsoft Sans Serif"/>
              </a:rPr>
              <a:t> </a:t>
            </a:r>
            <a:r>
              <a:rPr sz="700" spc="20" dirty="0">
                <a:latin typeface="Microsoft Sans Serif"/>
                <a:cs typeface="Microsoft Sans Serif"/>
              </a:rPr>
              <a:t>de</a:t>
            </a:r>
            <a:r>
              <a:rPr sz="700" dirty="0">
                <a:latin typeface="Microsoft Sans Serif"/>
                <a:cs typeface="Microsoft Sans Serif"/>
              </a:rPr>
              <a:t> </a:t>
            </a:r>
            <a:r>
              <a:rPr sz="700" spc="5" dirty="0">
                <a:latin typeface="Microsoft Sans Serif"/>
                <a:cs typeface="Microsoft Sans Serif"/>
              </a:rPr>
              <a:t>secuencia</a:t>
            </a:r>
            <a:r>
              <a:rPr sz="700" spc="-5" dirty="0">
                <a:latin typeface="Microsoft Sans Serif"/>
                <a:cs typeface="Microsoft Sans Serif"/>
              </a:rPr>
              <a:t> </a:t>
            </a:r>
            <a:r>
              <a:rPr sz="700" spc="20" dirty="0">
                <a:latin typeface="Microsoft Sans Serif"/>
                <a:cs typeface="Microsoft Sans Serif"/>
              </a:rPr>
              <a:t>negativa</a:t>
            </a:r>
            <a:endParaRPr sz="700">
              <a:latin typeface="Microsoft Sans Serif"/>
              <a:cs typeface="Microsoft Sans Serif"/>
            </a:endParaRPr>
          </a:p>
          <a:p>
            <a:pPr marL="12700" marR="69215" indent="153670">
              <a:lnSpc>
                <a:spcPct val="125200"/>
              </a:lnSpc>
              <a:spcBef>
                <a:spcPts val="259"/>
              </a:spcBef>
            </a:pPr>
            <a:r>
              <a:rPr sz="800" spc="-55" dirty="0">
                <a:latin typeface="Microsoft Sans Serif"/>
                <a:cs typeface="Microsoft Sans Serif"/>
              </a:rPr>
              <a:t>Es</a:t>
            </a:r>
            <a:r>
              <a:rPr sz="800" spc="-5" dirty="0">
                <a:latin typeface="Microsoft Sans Serif"/>
                <a:cs typeface="Microsoft Sans Serif"/>
              </a:rPr>
              <a:t> </a:t>
            </a:r>
            <a:r>
              <a:rPr sz="800" spc="30" dirty="0">
                <a:latin typeface="Microsoft Sans Serif"/>
                <a:cs typeface="Microsoft Sans Serif"/>
              </a:rPr>
              <a:t>una</a:t>
            </a:r>
            <a:r>
              <a:rPr sz="800" spc="-5" dirty="0">
                <a:latin typeface="Microsoft Sans Serif"/>
                <a:cs typeface="Microsoft Sans Serif"/>
              </a:rPr>
              <a:t> </a:t>
            </a:r>
            <a:r>
              <a:rPr sz="800" spc="20" dirty="0">
                <a:latin typeface="Microsoft Sans Serif"/>
                <a:cs typeface="Microsoft Sans Serif"/>
              </a:rPr>
              <a:t>práctica</a:t>
            </a:r>
            <a:r>
              <a:rPr sz="800" spc="-5" dirty="0">
                <a:latin typeface="Microsoft Sans Serif"/>
                <a:cs typeface="Microsoft Sans Serif"/>
              </a:rPr>
              <a:t> </a:t>
            </a:r>
            <a:r>
              <a:rPr sz="800" spc="40" dirty="0">
                <a:latin typeface="Microsoft Sans Serif"/>
                <a:cs typeface="Microsoft Sans Serif"/>
              </a:rPr>
              <a:t>común</a:t>
            </a:r>
            <a:r>
              <a:rPr sz="800" spc="-5" dirty="0">
                <a:latin typeface="Microsoft Sans Serif"/>
                <a:cs typeface="Microsoft Sans Serif"/>
              </a:rPr>
              <a:t> </a:t>
            </a:r>
            <a:r>
              <a:rPr sz="800" spc="40" dirty="0">
                <a:latin typeface="Microsoft Sans Serif"/>
                <a:cs typeface="Microsoft Sans Serif"/>
              </a:rPr>
              <a:t>brindar</a:t>
            </a:r>
            <a:r>
              <a:rPr sz="800" dirty="0">
                <a:latin typeface="Microsoft Sans Serif"/>
                <a:cs typeface="Microsoft Sans Serif"/>
              </a:rPr>
              <a:t> </a:t>
            </a:r>
            <a:r>
              <a:rPr sz="800" spc="30" dirty="0">
                <a:latin typeface="Microsoft Sans Serif"/>
                <a:cs typeface="Microsoft Sans Serif"/>
              </a:rPr>
              <a:t>protección</a:t>
            </a:r>
            <a:r>
              <a:rPr sz="800" spc="-5" dirty="0">
                <a:latin typeface="Microsoft Sans Serif"/>
                <a:cs typeface="Microsoft Sans Serif"/>
              </a:rPr>
              <a:t> </a:t>
            </a:r>
            <a:r>
              <a:rPr sz="800" spc="10" dirty="0">
                <a:latin typeface="Microsoft Sans Serif"/>
                <a:cs typeface="Microsoft Sans Serif"/>
              </a:rPr>
              <a:t>al</a:t>
            </a:r>
            <a:r>
              <a:rPr sz="800" spc="-5" dirty="0">
                <a:latin typeface="Microsoft Sans Serif"/>
                <a:cs typeface="Microsoft Sans Serif"/>
              </a:rPr>
              <a:t> </a:t>
            </a:r>
            <a:r>
              <a:rPr sz="800" spc="35" dirty="0">
                <a:latin typeface="Microsoft Sans Serif"/>
                <a:cs typeface="Microsoft Sans Serif"/>
              </a:rPr>
              <a:t>generador</a:t>
            </a:r>
            <a:r>
              <a:rPr sz="800" spc="-5" dirty="0">
                <a:latin typeface="Microsoft Sans Serif"/>
                <a:cs typeface="Microsoft Sans Serif"/>
              </a:rPr>
              <a:t> </a:t>
            </a:r>
            <a:r>
              <a:rPr sz="800" spc="30" dirty="0">
                <a:latin typeface="Microsoft Sans Serif"/>
                <a:cs typeface="Microsoft Sans Serif"/>
              </a:rPr>
              <a:t>contra </a:t>
            </a:r>
            <a:r>
              <a:rPr sz="800" spc="-195" dirty="0">
                <a:latin typeface="Microsoft Sans Serif"/>
                <a:cs typeface="Microsoft Sans Serif"/>
              </a:rPr>
              <a:t> </a:t>
            </a:r>
            <a:r>
              <a:rPr sz="800" spc="20" dirty="0">
                <a:latin typeface="Microsoft Sans Serif"/>
                <a:cs typeface="Microsoft Sans Serif"/>
              </a:rPr>
              <a:t>condiciones </a:t>
            </a:r>
            <a:r>
              <a:rPr sz="800" spc="25" dirty="0">
                <a:latin typeface="Microsoft Sans Serif"/>
                <a:cs typeface="Microsoft Sans Serif"/>
              </a:rPr>
              <a:t>externas de desequilibrio </a:t>
            </a:r>
            <a:r>
              <a:rPr sz="800" spc="30" dirty="0">
                <a:latin typeface="Microsoft Sans Serif"/>
                <a:cs typeface="Microsoft Sans Serif"/>
              </a:rPr>
              <a:t>que </a:t>
            </a:r>
            <a:r>
              <a:rPr sz="800" spc="35" dirty="0">
                <a:latin typeface="Microsoft Sans Serif"/>
                <a:cs typeface="Microsoft Sans Serif"/>
              </a:rPr>
              <a:t>podrían </a:t>
            </a:r>
            <a:r>
              <a:rPr sz="800" spc="25" dirty="0">
                <a:latin typeface="Microsoft Sans Serif"/>
                <a:cs typeface="Microsoft Sans Serif"/>
              </a:rPr>
              <a:t>dañarlo. </a:t>
            </a:r>
            <a:r>
              <a:rPr sz="800" spc="-10" dirty="0">
                <a:latin typeface="Microsoft Sans Serif"/>
                <a:cs typeface="Microsoft Sans Serif"/>
              </a:rPr>
              <a:t>Esta </a:t>
            </a:r>
            <a:r>
              <a:rPr sz="800" spc="-5" dirty="0">
                <a:latin typeface="Microsoft Sans Serif"/>
                <a:cs typeface="Microsoft Sans Serif"/>
              </a:rPr>
              <a:t> </a:t>
            </a:r>
            <a:r>
              <a:rPr sz="800" spc="30" dirty="0">
                <a:latin typeface="Microsoft Sans Serif"/>
                <a:cs typeface="Microsoft Sans Serif"/>
              </a:rPr>
              <a:t>protección </a:t>
            </a:r>
            <a:r>
              <a:rPr sz="800" spc="20" dirty="0">
                <a:latin typeface="Microsoft Sans Serif"/>
                <a:cs typeface="Microsoft Sans Serif"/>
              </a:rPr>
              <a:t>consta </a:t>
            </a:r>
            <a:r>
              <a:rPr sz="800" spc="25" dirty="0">
                <a:latin typeface="Microsoft Sans Serif"/>
                <a:cs typeface="Microsoft Sans Serif"/>
              </a:rPr>
              <a:t>de </a:t>
            </a:r>
            <a:r>
              <a:rPr sz="800" spc="45" dirty="0">
                <a:latin typeface="Microsoft Sans Serif"/>
                <a:cs typeface="Microsoft Sans Serif"/>
              </a:rPr>
              <a:t>un </a:t>
            </a:r>
            <a:r>
              <a:rPr sz="800" spc="25" dirty="0">
                <a:latin typeface="Microsoft Sans Serif"/>
                <a:cs typeface="Microsoft Sans Serif"/>
              </a:rPr>
              <a:t>relé de </a:t>
            </a:r>
            <a:r>
              <a:rPr sz="800" spc="30" dirty="0">
                <a:latin typeface="Microsoft Sans Serif"/>
                <a:cs typeface="Microsoft Sans Serif"/>
              </a:rPr>
              <a:t>sobrecorriente </a:t>
            </a:r>
            <a:r>
              <a:rPr sz="800" spc="25" dirty="0">
                <a:latin typeface="Microsoft Sans Serif"/>
                <a:cs typeface="Microsoft Sans Serif"/>
              </a:rPr>
              <a:t>de </a:t>
            </a:r>
            <a:r>
              <a:rPr sz="800" spc="40" dirty="0">
                <a:latin typeface="Microsoft Sans Serif"/>
                <a:cs typeface="Microsoft Sans Serif"/>
              </a:rPr>
              <a:t>tiempo </a:t>
            </a:r>
            <a:r>
              <a:rPr sz="800" spc="30" dirty="0">
                <a:latin typeface="Microsoft Sans Serif"/>
                <a:cs typeface="Microsoft Sans Serif"/>
              </a:rPr>
              <a:t>que </a:t>
            </a:r>
            <a:r>
              <a:rPr sz="800" spc="35" dirty="0">
                <a:latin typeface="Microsoft Sans Serif"/>
                <a:cs typeface="Microsoft Sans Serif"/>
              </a:rPr>
              <a:t> </a:t>
            </a:r>
            <a:r>
              <a:rPr sz="800" spc="30" dirty="0">
                <a:latin typeface="Microsoft Sans Serif"/>
                <a:cs typeface="Microsoft Sans Serif"/>
              </a:rPr>
              <a:t>responde </a:t>
            </a:r>
            <a:r>
              <a:rPr sz="800" dirty="0">
                <a:latin typeface="Microsoft Sans Serif"/>
                <a:cs typeface="Microsoft Sans Serif"/>
              </a:rPr>
              <a:t>a </a:t>
            </a:r>
            <a:r>
              <a:rPr sz="800" spc="10" dirty="0">
                <a:latin typeface="Microsoft Sans Serif"/>
                <a:cs typeface="Microsoft Sans Serif"/>
              </a:rPr>
              <a:t>la </a:t>
            </a:r>
            <a:r>
              <a:rPr sz="800" spc="30" dirty="0">
                <a:latin typeface="Microsoft Sans Serif"/>
                <a:cs typeface="Microsoft Sans Serif"/>
              </a:rPr>
              <a:t>corriente </a:t>
            </a:r>
            <a:r>
              <a:rPr sz="800" spc="25" dirty="0">
                <a:latin typeface="Microsoft Sans Serif"/>
                <a:cs typeface="Microsoft Sans Serif"/>
              </a:rPr>
              <a:t>de </a:t>
            </a:r>
            <a:r>
              <a:rPr sz="800" spc="10" dirty="0">
                <a:latin typeface="Microsoft Sans Serif"/>
                <a:cs typeface="Microsoft Sans Serif"/>
              </a:rPr>
              <a:t>secuencia </a:t>
            </a:r>
            <a:r>
              <a:rPr sz="800" spc="20" dirty="0">
                <a:latin typeface="Microsoft Sans Serif"/>
                <a:cs typeface="Microsoft Sans Serif"/>
              </a:rPr>
              <a:t>negativa. </a:t>
            </a:r>
            <a:r>
              <a:rPr sz="800" spc="5" dirty="0">
                <a:latin typeface="Microsoft Sans Serif"/>
                <a:cs typeface="Microsoft Sans Serif"/>
              </a:rPr>
              <a:t>Para </a:t>
            </a:r>
            <a:r>
              <a:rPr sz="800" spc="15" dirty="0">
                <a:latin typeface="Microsoft Sans Serif"/>
                <a:cs typeface="Microsoft Sans Serif"/>
              </a:rPr>
              <a:t>esta </a:t>
            </a:r>
            <a:r>
              <a:rPr sz="800" spc="20" dirty="0">
                <a:latin typeface="Microsoft Sans Serif"/>
                <a:cs typeface="Microsoft Sans Serif"/>
              </a:rPr>
              <a:t> </a:t>
            </a:r>
            <a:r>
              <a:rPr sz="800" spc="30" dirty="0">
                <a:latin typeface="Microsoft Sans Serif"/>
                <a:cs typeface="Microsoft Sans Serif"/>
              </a:rPr>
              <a:t>protección </a:t>
            </a:r>
            <a:r>
              <a:rPr sz="800" spc="-10" dirty="0">
                <a:latin typeface="Microsoft Sans Serif"/>
                <a:cs typeface="Microsoft Sans Serif"/>
              </a:rPr>
              <a:t>se </a:t>
            </a:r>
            <a:r>
              <a:rPr sz="800" spc="25" dirty="0">
                <a:latin typeface="Microsoft Sans Serif"/>
                <a:cs typeface="Microsoft Sans Serif"/>
              </a:rPr>
              <a:t>utilizan </a:t>
            </a:r>
            <a:r>
              <a:rPr sz="800" spc="20" dirty="0">
                <a:latin typeface="Microsoft Sans Serif"/>
                <a:cs typeface="Microsoft Sans Serif"/>
              </a:rPr>
              <a:t>dos </a:t>
            </a:r>
            <a:r>
              <a:rPr sz="800" spc="30" dirty="0">
                <a:latin typeface="Microsoft Sans Serif"/>
                <a:cs typeface="Microsoft Sans Serif"/>
              </a:rPr>
              <a:t>tipos </a:t>
            </a:r>
            <a:r>
              <a:rPr sz="800" spc="25" dirty="0">
                <a:latin typeface="Microsoft Sans Serif"/>
                <a:cs typeface="Microsoft Sans Serif"/>
              </a:rPr>
              <a:t>de </a:t>
            </a:r>
            <a:r>
              <a:rPr sz="800" spc="10" dirty="0">
                <a:latin typeface="Microsoft Sans Serif"/>
                <a:cs typeface="Microsoft Sans Serif"/>
              </a:rPr>
              <a:t>relés: </a:t>
            </a:r>
            <a:r>
              <a:rPr sz="800" spc="45" dirty="0">
                <a:latin typeface="Microsoft Sans Serif"/>
                <a:cs typeface="Microsoft Sans Serif"/>
              </a:rPr>
              <a:t>un </a:t>
            </a:r>
            <a:r>
              <a:rPr sz="800" spc="25" dirty="0">
                <a:latin typeface="Microsoft Sans Serif"/>
                <a:cs typeface="Microsoft Sans Serif"/>
              </a:rPr>
              <a:t>relé </a:t>
            </a:r>
            <a:r>
              <a:rPr sz="800" spc="20" dirty="0">
                <a:latin typeface="Microsoft Sans Serif"/>
                <a:cs typeface="Microsoft Sans Serif"/>
              </a:rPr>
              <a:t>electromecánico </a:t>
            </a:r>
            <a:r>
              <a:rPr sz="800" spc="-200" dirty="0">
                <a:latin typeface="Microsoft Sans Serif"/>
                <a:cs typeface="Microsoft Sans Serif"/>
              </a:rPr>
              <a:t> </a:t>
            </a:r>
            <a:r>
              <a:rPr sz="800" spc="25" dirty="0">
                <a:latin typeface="Microsoft Sans Serif"/>
                <a:cs typeface="Microsoft Sans Serif"/>
              </a:rPr>
              <a:t>de</a:t>
            </a:r>
            <a:r>
              <a:rPr sz="800" spc="-10" dirty="0">
                <a:latin typeface="Microsoft Sans Serif"/>
                <a:cs typeface="Microsoft Sans Serif"/>
              </a:rPr>
              <a:t> </a:t>
            </a:r>
            <a:r>
              <a:rPr sz="800" spc="30" dirty="0">
                <a:latin typeface="Microsoft Sans Serif"/>
                <a:cs typeface="Microsoft Sans Serif"/>
              </a:rPr>
              <a:t>sobrecorriente</a:t>
            </a:r>
            <a:r>
              <a:rPr sz="800" spc="-5" dirty="0">
                <a:latin typeface="Microsoft Sans Serif"/>
                <a:cs typeface="Microsoft Sans Serif"/>
              </a:rPr>
              <a:t> </a:t>
            </a:r>
            <a:r>
              <a:rPr sz="800" spc="30" dirty="0">
                <a:latin typeface="Microsoft Sans Serif"/>
                <a:cs typeface="Microsoft Sans Serif"/>
              </a:rPr>
              <a:t>temporizada</a:t>
            </a:r>
            <a:r>
              <a:rPr sz="800" spc="-5" dirty="0">
                <a:latin typeface="Microsoft Sans Serif"/>
                <a:cs typeface="Microsoft Sans Serif"/>
              </a:rPr>
              <a:t> </a:t>
            </a:r>
            <a:r>
              <a:rPr sz="800" spc="5" dirty="0">
                <a:latin typeface="Microsoft Sans Serif"/>
                <a:cs typeface="Microsoft Sans Serif"/>
              </a:rPr>
              <a:t>y</a:t>
            </a:r>
            <a:r>
              <a:rPr sz="800" spc="-5" dirty="0">
                <a:latin typeface="Microsoft Sans Serif"/>
                <a:cs typeface="Microsoft Sans Serif"/>
              </a:rPr>
              <a:t> </a:t>
            </a:r>
            <a:r>
              <a:rPr sz="800" spc="45" dirty="0">
                <a:latin typeface="Microsoft Sans Serif"/>
                <a:cs typeface="Microsoft Sans Serif"/>
              </a:rPr>
              <a:t>un</a:t>
            </a:r>
            <a:r>
              <a:rPr sz="800" spc="-5" dirty="0">
                <a:latin typeface="Microsoft Sans Serif"/>
                <a:cs typeface="Microsoft Sans Serif"/>
              </a:rPr>
              <a:t> </a:t>
            </a:r>
            <a:r>
              <a:rPr sz="800" spc="25" dirty="0">
                <a:latin typeface="Microsoft Sans Serif"/>
                <a:cs typeface="Microsoft Sans Serif"/>
              </a:rPr>
              <a:t>relé</a:t>
            </a:r>
            <a:r>
              <a:rPr sz="800" spc="-5" dirty="0">
                <a:latin typeface="Microsoft Sans Serif"/>
                <a:cs typeface="Microsoft Sans Serif"/>
              </a:rPr>
              <a:t> </a:t>
            </a:r>
            <a:r>
              <a:rPr sz="800" spc="30" dirty="0">
                <a:latin typeface="Microsoft Sans Serif"/>
                <a:cs typeface="Microsoft Sans Serif"/>
              </a:rPr>
              <a:t>estático/digital</a:t>
            </a:r>
            <a:r>
              <a:rPr sz="800" spc="-10" dirty="0">
                <a:latin typeface="Microsoft Sans Serif"/>
                <a:cs typeface="Microsoft Sans Serif"/>
              </a:rPr>
              <a:t> </a:t>
            </a:r>
            <a:r>
              <a:rPr sz="800" spc="20" dirty="0">
                <a:latin typeface="Microsoft Sans Serif"/>
                <a:cs typeface="Microsoft Sans Serif"/>
              </a:rPr>
              <a:t>con</a:t>
            </a:r>
            <a:endParaRPr sz="800">
              <a:latin typeface="Microsoft Sans Serif"/>
              <a:cs typeface="Microsoft Sans Serif"/>
            </a:endParaRPr>
          </a:p>
          <a:p>
            <a:pPr marL="12700">
              <a:lnSpc>
                <a:spcPct val="100000"/>
              </a:lnSpc>
              <a:spcBef>
                <a:spcPts val="375"/>
              </a:spcBef>
            </a:pPr>
            <a:r>
              <a:rPr sz="700" spc="15" dirty="0">
                <a:latin typeface="Microsoft Sans Serif"/>
                <a:cs typeface="Microsoft Sans Serif"/>
              </a:rPr>
              <a:t>característica</a:t>
            </a:r>
            <a:r>
              <a:rPr sz="700" spc="5" dirty="0">
                <a:latin typeface="Microsoft Sans Serif"/>
                <a:cs typeface="Microsoft Sans Serif"/>
              </a:rPr>
              <a:t> </a:t>
            </a:r>
            <a:r>
              <a:rPr sz="700" spc="20" dirty="0">
                <a:latin typeface="Microsoft Sans Serif"/>
                <a:cs typeface="Microsoft Sans Serif"/>
              </a:rPr>
              <a:t>de</a:t>
            </a:r>
            <a:r>
              <a:rPr sz="700" spc="5" dirty="0">
                <a:latin typeface="Microsoft Sans Serif"/>
                <a:cs typeface="Microsoft Sans Serif"/>
              </a:rPr>
              <a:t> </a:t>
            </a:r>
            <a:r>
              <a:rPr sz="700" spc="25" dirty="0">
                <a:latin typeface="Microsoft Sans Serif"/>
                <a:cs typeface="Microsoft Sans Serif"/>
              </a:rPr>
              <a:t>sobrecorriente</a:t>
            </a:r>
            <a:r>
              <a:rPr sz="700" spc="10" dirty="0">
                <a:latin typeface="Microsoft Sans Serif"/>
                <a:cs typeface="Microsoft Sans Serif"/>
              </a:rPr>
              <a:t> </a:t>
            </a:r>
            <a:r>
              <a:rPr sz="700" spc="20" dirty="0">
                <a:latin typeface="Microsoft Sans Serif"/>
                <a:cs typeface="Microsoft Sans Serif"/>
              </a:rPr>
              <a:t>de</a:t>
            </a:r>
            <a:r>
              <a:rPr sz="700" spc="5" dirty="0">
                <a:latin typeface="Microsoft Sans Serif"/>
                <a:cs typeface="Microsoft Sans Serif"/>
              </a:rPr>
              <a:t> </a:t>
            </a:r>
            <a:r>
              <a:rPr sz="700" spc="30" dirty="0">
                <a:latin typeface="Microsoft Sans Serif"/>
                <a:cs typeface="Microsoft Sans Serif"/>
              </a:rPr>
              <a:t>tiempo,</a:t>
            </a:r>
            <a:r>
              <a:rPr sz="700" spc="10" dirty="0">
                <a:latin typeface="Microsoft Sans Serif"/>
                <a:cs typeface="Microsoft Sans Serif"/>
              </a:rPr>
              <a:t> </a:t>
            </a:r>
            <a:r>
              <a:rPr sz="700" spc="30" dirty="0">
                <a:latin typeface="Microsoft Sans Serif"/>
                <a:cs typeface="Microsoft Sans Serif"/>
              </a:rPr>
              <a:t>que</a:t>
            </a:r>
            <a:r>
              <a:rPr sz="700" spc="5" dirty="0">
                <a:latin typeface="Microsoft Sans Serif"/>
                <a:cs typeface="Microsoft Sans Serif"/>
              </a:rPr>
              <a:t> </a:t>
            </a:r>
            <a:r>
              <a:rPr sz="700" spc="15" dirty="0">
                <a:latin typeface="Microsoft Sans Serif"/>
                <a:cs typeface="Microsoft Sans Serif"/>
              </a:rPr>
              <a:t>coincide</a:t>
            </a:r>
            <a:r>
              <a:rPr sz="700" spc="10" dirty="0">
                <a:latin typeface="Microsoft Sans Serif"/>
                <a:cs typeface="Microsoft Sans Serif"/>
              </a:rPr>
              <a:t> </a:t>
            </a:r>
            <a:r>
              <a:rPr sz="700" spc="20" dirty="0">
                <a:latin typeface="Microsoft Sans Serif"/>
                <a:cs typeface="Microsoft Sans Serif"/>
              </a:rPr>
              <a:t>con</a:t>
            </a:r>
            <a:r>
              <a:rPr sz="700" spc="5" dirty="0">
                <a:latin typeface="Microsoft Sans Serif"/>
                <a:cs typeface="Microsoft Sans Serif"/>
              </a:rPr>
              <a:t> </a:t>
            </a:r>
            <a:r>
              <a:rPr sz="700" spc="10" dirty="0">
                <a:latin typeface="Microsoft Sans Serif"/>
                <a:cs typeface="Microsoft Sans Serif"/>
              </a:rPr>
              <a:t>la </a:t>
            </a:r>
            <a:r>
              <a:rPr sz="700" spc="25" dirty="0">
                <a:latin typeface="Microsoft Sans Serif"/>
                <a:cs typeface="Microsoft Sans Serif"/>
              </a:rPr>
              <a:t>I</a:t>
            </a:r>
            <a:r>
              <a:rPr sz="450" spc="25" dirty="0">
                <a:latin typeface="Microsoft Sans Serif"/>
                <a:cs typeface="Microsoft Sans Serif"/>
              </a:rPr>
              <a:t>2     </a:t>
            </a:r>
            <a:r>
              <a:rPr sz="450" spc="155" dirty="0">
                <a:latin typeface="Microsoft Sans Serif"/>
                <a:cs typeface="Microsoft Sans Serif"/>
              </a:rPr>
              <a:t> </a:t>
            </a:r>
            <a:r>
              <a:rPr sz="600" spc="40" dirty="0">
                <a:latin typeface="Microsoft Sans Serif"/>
                <a:cs typeface="Microsoft Sans Serif"/>
              </a:rPr>
              <a:t>2</a:t>
            </a:r>
            <a:r>
              <a:rPr sz="950" spc="40" dirty="0">
                <a:latin typeface="Microsoft Sans Serif"/>
                <a:cs typeface="Microsoft Sans Serif"/>
              </a:rPr>
              <a:t>t</a:t>
            </a:r>
            <a:r>
              <a:rPr sz="950" spc="-40" dirty="0">
                <a:latin typeface="Microsoft Sans Serif"/>
                <a:cs typeface="Microsoft Sans Serif"/>
              </a:rPr>
              <a:t> </a:t>
            </a:r>
            <a:r>
              <a:rPr sz="950" spc="-15" dirty="0">
                <a:latin typeface="Microsoft Sans Serif"/>
                <a:cs typeface="Microsoft Sans Serif"/>
              </a:rPr>
              <a:t>=</a:t>
            </a:r>
            <a:r>
              <a:rPr sz="950" spc="-40" dirty="0">
                <a:latin typeface="Microsoft Sans Serif"/>
                <a:cs typeface="Microsoft Sans Serif"/>
              </a:rPr>
              <a:t> </a:t>
            </a:r>
            <a:r>
              <a:rPr sz="950" spc="30" dirty="0">
                <a:latin typeface="Microsoft Sans Serif"/>
                <a:cs typeface="Microsoft Sans Serif"/>
              </a:rPr>
              <a:t>k</a:t>
            </a:r>
            <a:endParaRPr sz="950">
              <a:latin typeface="Microsoft Sans Serif"/>
              <a:cs typeface="Microsoft Sans Serif"/>
            </a:endParaRPr>
          </a:p>
          <a:p>
            <a:pPr marL="12700" marR="5080">
              <a:lnSpc>
                <a:spcPct val="133500"/>
              </a:lnSpc>
              <a:spcBef>
                <a:spcPts val="225"/>
              </a:spcBef>
            </a:pPr>
            <a:r>
              <a:rPr sz="750" spc="5" dirty="0">
                <a:latin typeface="Microsoft Sans Serif"/>
                <a:cs typeface="Microsoft Sans Serif"/>
              </a:rPr>
              <a:t>Curva </a:t>
            </a:r>
            <a:r>
              <a:rPr sz="750" spc="25" dirty="0">
                <a:latin typeface="Microsoft Sans Serif"/>
                <a:cs typeface="Microsoft Sans Serif"/>
              </a:rPr>
              <a:t>de </a:t>
            </a:r>
            <a:r>
              <a:rPr sz="750" spc="15" dirty="0">
                <a:latin typeface="Microsoft Sans Serif"/>
                <a:cs typeface="Microsoft Sans Serif"/>
              </a:rPr>
              <a:t>capacidad </a:t>
            </a:r>
            <a:r>
              <a:rPr sz="750" spc="20" dirty="0">
                <a:latin typeface="Microsoft Sans Serif"/>
                <a:cs typeface="Microsoft Sans Serif"/>
              </a:rPr>
              <a:t>del </a:t>
            </a:r>
            <a:r>
              <a:rPr sz="750" spc="25" dirty="0">
                <a:latin typeface="Microsoft Sans Serif"/>
                <a:cs typeface="Microsoft Sans Serif"/>
              </a:rPr>
              <a:t>generador. </a:t>
            </a:r>
            <a:r>
              <a:rPr sz="750" spc="-35" dirty="0">
                <a:latin typeface="Microsoft Sans Serif"/>
                <a:cs typeface="Microsoft Sans Serif"/>
              </a:rPr>
              <a:t>El </a:t>
            </a:r>
            <a:r>
              <a:rPr sz="750" spc="20" dirty="0">
                <a:latin typeface="Microsoft Sans Serif"/>
                <a:cs typeface="Microsoft Sans Serif"/>
              </a:rPr>
              <a:t>relé electromecánico </a:t>
            </a:r>
            <a:r>
              <a:rPr sz="750" spc="30" dirty="0">
                <a:latin typeface="Microsoft Sans Serif"/>
                <a:cs typeface="Microsoft Sans Serif"/>
              </a:rPr>
              <a:t>fue </a:t>
            </a:r>
            <a:r>
              <a:rPr sz="750" spc="35" dirty="0">
                <a:latin typeface="Microsoft Sans Serif"/>
                <a:cs typeface="Microsoft Sans Serif"/>
              </a:rPr>
              <a:t> </a:t>
            </a:r>
            <a:r>
              <a:rPr sz="750" spc="20" dirty="0">
                <a:latin typeface="Microsoft Sans Serif"/>
                <a:cs typeface="Microsoft Sans Serif"/>
              </a:rPr>
              <a:t>diseñado </a:t>
            </a:r>
            <a:r>
              <a:rPr sz="750" spc="30" dirty="0">
                <a:latin typeface="Microsoft Sans Serif"/>
                <a:cs typeface="Microsoft Sans Serif"/>
              </a:rPr>
              <a:t>principalmente </a:t>
            </a:r>
            <a:r>
              <a:rPr sz="750" spc="25" dirty="0">
                <a:latin typeface="Microsoft Sans Serif"/>
                <a:cs typeface="Microsoft Sans Serif"/>
              </a:rPr>
              <a:t>para </a:t>
            </a:r>
            <a:r>
              <a:rPr sz="750" spc="40" dirty="0">
                <a:latin typeface="Microsoft Sans Serif"/>
                <a:cs typeface="Microsoft Sans Serif"/>
              </a:rPr>
              <a:t>brindar </a:t>
            </a:r>
            <a:r>
              <a:rPr sz="750" spc="25" dirty="0">
                <a:latin typeface="Microsoft Sans Serif"/>
                <a:cs typeface="Microsoft Sans Serif"/>
              </a:rPr>
              <a:t>protección </a:t>
            </a:r>
            <a:r>
              <a:rPr sz="750" dirty="0">
                <a:latin typeface="Microsoft Sans Serif"/>
                <a:cs typeface="Microsoft Sans Serif"/>
              </a:rPr>
              <a:t>a </a:t>
            </a:r>
            <a:r>
              <a:rPr sz="750" spc="10" dirty="0">
                <a:latin typeface="Microsoft Sans Serif"/>
                <a:cs typeface="Microsoft Sans Serif"/>
              </a:rPr>
              <a:t>la </a:t>
            </a:r>
            <a:r>
              <a:rPr sz="750" spc="30" dirty="0">
                <a:latin typeface="Microsoft Sans Serif"/>
                <a:cs typeface="Microsoft Sans Serif"/>
              </a:rPr>
              <a:t>máquina </a:t>
            </a:r>
            <a:r>
              <a:rPr sz="750" spc="25" dirty="0">
                <a:latin typeface="Microsoft Sans Serif"/>
                <a:cs typeface="Microsoft Sans Serif"/>
              </a:rPr>
              <a:t>ante </a:t>
            </a:r>
            <a:r>
              <a:rPr sz="750" spc="30" dirty="0">
                <a:latin typeface="Microsoft Sans Serif"/>
                <a:cs typeface="Microsoft Sans Serif"/>
              </a:rPr>
              <a:t> </a:t>
            </a:r>
            <a:r>
              <a:rPr sz="750" spc="10" dirty="0">
                <a:latin typeface="Microsoft Sans Serif"/>
                <a:cs typeface="Microsoft Sans Serif"/>
              </a:rPr>
              <a:t>fallas </a:t>
            </a:r>
            <a:r>
              <a:rPr sz="750" spc="20" dirty="0">
                <a:latin typeface="Microsoft Sans Serif"/>
                <a:cs typeface="Microsoft Sans Serif"/>
              </a:rPr>
              <a:t>del </a:t>
            </a:r>
            <a:r>
              <a:rPr sz="750" spc="15" dirty="0">
                <a:latin typeface="Microsoft Sans Serif"/>
                <a:cs typeface="Microsoft Sans Serif"/>
              </a:rPr>
              <a:t>sistema </a:t>
            </a:r>
            <a:r>
              <a:rPr sz="750" spc="20" dirty="0">
                <a:latin typeface="Microsoft Sans Serif"/>
                <a:cs typeface="Microsoft Sans Serif"/>
              </a:rPr>
              <a:t>desequilibradas </a:t>
            </a:r>
            <a:r>
              <a:rPr sz="750" spc="5" dirty="0">
                <a:latin typeface="Microsoft Sans Serif"/>
                <a:cs typeface="Microsoft Sans Serif"/>
              </a:rPr>
              <a:t>y </a:t>
            </a:r>
            <a:r>
              <a:rPr sz="750" spc="40" dirty="0">
                <a:latin typeface="Microsoft Sans Serif"/>
                <a:cs typeface="Microsoft Sans Serif"/>
              </a:rPr>
              <a:t>no </a:t>
            </a:r>
            <a:r>
              <a:rPr sz="750" spc="15" dirty="0">
                <a:latin typeface="Microsoft Sans Serif"/>
                <a:cs typeface="Microsoft Sans Serif"/>
              </a:rPr>
              <a:t>resueltas. </a:t>
            </a:r>
            <a:r>
              <a:rPr sz="750" spc="-35" dirty="0">
                <a:latin typeface="Microsoft Sans Serif"/>
                <a:cs typeface="Microsoft Sans Serif"/>
              </a:rPr>
              <a:t>El </a:t>
            </a:r>
            <a:r>
              <a:rPr sz="750" spc="30" dirty="0">
                <a:latin typeface="Microsoft Sans Serif"/>
                <a:cs typeface="Microsoft Sans Serif"/>
              </a:rPr>
              <a:t>arranque </a:t>
            </a:r>
            <a:r>
              <a:rPr sz="750" spc="25" dirty="0">
                <a:latin typeface="Microsoft Sans Serif"/>
                <a:cs typeface="Microsoft Sans Serif"/>
              </a:rPr>
              <a:t>de </a:t>
            </a:r>
            <a:r>
              <a:rPr sz="750" spc="30" dirty="0">
                <a:latin typeface="Microsoft Sans Serif"/>
                <a:cs typeface="Microsoft Sans Serif"/>
              </a:rPr>
              <a:t> corriente </a:t>
            </a:r>
            <a:r>
              <a:rPr sz="750" spc="25" dirty="0">
                <a:latin typeface="Microsoft Sans Serif"/>
                <a:cs typeface="Microsoft Sans Serif"/>
              </a:rPr>
              <a:t>de </a:t>
            </a:r>
            <a:r>
              <a:rPr sz="750" spc="5" dirty="0">
                <a:latin typeface="Microsoft Sans Serif"/>
                <a:cs typeface="Microsoft Sans Serif"/>
              </a:rPr>
              <a:t>secuencia </a:t>
            </a:r>
            <a:r>
              <a:rPr sz="750" spc="20" dirty="0">
                <a:latin typeface="Microsoft Sans Serif"/>
                <a:cs typeface="Microsoft Sans Serif"/>
              </a:rPr>
              <a:t>negativa </a:t>
            </a:r>
            <a:r>
              <a:rPr sz="750" spc="25" dirty="0">
                <a:latin typeface="Microsoft Sans Serif"/>
                <a:cs typeface="Microsoft Sans Serif"/>
              </a:rPr>
              <a:t>de </a:t>
            </a:r>
            <a:r>
              <a:rPr sz="750" spc="10" dirty="0">
                <a:latin typeface="Microsoft Sans Serif"/>
                <a:cs typeface="Microsoft Sans Serif"/>
              </a:rPr>
              <a:t>este </a:t>
            </a:r>
            <a:r>
              <a:rPr sz="750" spc="20" dirty="0">
                <a:latin typeface="Microsoft Sans Serif"/>
                <a:cs typeface="Microsoft Sans Serif"/>
              </a:rPr>
              <a:t>relé </a:t>
            </a:r>
            <a:r>
              <a:rPr sz="750" spc="-5" dirty="0">
                <a:latin typeface="Microsoft Sans Serif"/>
                <a:cs typeface="Microsoft Sans Serif"/>
              </a:rPr>
              <a:t>es </a:t>
            </a:r>
            <a:r>
              <a:rPr sz="750" spc="30" dirty="0">
                <a:latin typeface="Microsoft Sans Serif"/>
                <a:cs typeface="Microsoft Sans Serif"/>
              </a:rPr>
              <a:t>generalmente </a:t>
            </a:r>
            <a:r>
              <a:rPr sz="750" spc="25" dirty="0">
                <a:latin typeface="Microsoft Sans Serif"/>
                <a:cs typeface="Microsoft Sans Serif"/>
              </a:rPr>
              <a:t>de </a:t>
            </a:r>
            <a:r>
              <a:rPr sz="750" spc="5" dirty="0">
                <a:latin typeface="Microsoft Sans Serif"/>
                <a:cs typeface="Microsoft Sans Serif"/>
              </a:rPr>
              <a:t>0,6 </a:t>
            </a:r>
            <a:r>
              <a:rPr sz="750" spc="10" dirty="0">
                <a:latin typeface="Microsoft Sans Serif"/>
                <a:cs typeface="Microsoft Sans Serif"/>
              </a:rPr>
              <a:t> </a:t>
            </a:r>
            <a:r>
              <a:rPr sz="750" spc="45" dirty="0">
                <a:latin typeface="Microsoft Sans Serif"/>
                <a:cs typeface="Microsoft Sans Serif"/>
              </a:rPr>
              <a:t>por</a:t>
            </a:r>
            <a:r>
              <a:rPr sz="750" dirty="0">
                <a:latin typeface="Microsoft Sans Serif"/>
                <a:cs typeface="Microsoft Sans Serif"/>
              </a:rPr>
              <a:t> </a:t>
            </a:r>
            <a:r>
              <a:rPr sz="750" spc="30" dirty="0">
                <a:latin typeface="Microsoft Sans Serif"/>
                <a:cs typeface="Microsoft Sans Serif"/>
              </a:rPr>
              <a:t>unidad</a:t>
            </a:r>
            <a:r>
              <a:rPr sz="750" dirty="0">
                <a:latin typeface="Microsoft Sans Serif"/>
                <a:cs typeface="Microsoft Sans Serif"/>
              </a:rPr>
              <a:t> </a:t>
            </a:r>
            <a:r>
              <a:rPr sz="750" spc="25" dirty="0">
                <a:latin typeface="Microsoft Sans Serif"/>
                <a:cs typeface="Microsoft Sans Serif"/>
              </a:rPr>
              <a:t>de</a:t>
            </a:r>
            <a:r>
              <a:rPr sz="750" spc="5" dirty="0">
                <a:latin typeface="Microsoft Sans Serif"/>
                <a:cs typeface="Microsoft Sans Serif"/>
              </a:rPr>
              <a:t> </a:t>
            </a:r>
            <a:r>
              <a:rPr sz="750" spc="30" dirty="0">
                <a:latin typeface="Microsoft Sans Serif"/>
                <a:cs typeface="Microsoft Sans Serif"/>
              </a:rPr>
              <a:t>corriente</a:t>
            </a:r>
            <a:r>
              <a:rPr sz="750" dirty="0">
                <a:latin typeface="Microsoft Sans Serif"/>
                <a:cs typeface="Microsoft Sans Serif"/>
              </a:rPr>
              <a:t> </a:t>
            </a:r>
            <a:r>
              <a:rPr sz="750" spc="35" dirty="0">
                <a:latin typeface="Microsoft Sans Serif"/>
                <a:cs typeface="Microsoft Sans Serif"/>
              </a:rPr>
              <a:t>nominal</a:t>
            </a:r>
            <a:r>
              <a:rPr sz="750" dirty="0">
                <a:latin typeface="Microsoft Sans Serif"/>
                <a:cs typeface="Microsoft Sans Serif"/>
              </a:rPr>
              <a:t> </a:t>
            </a:r>
            <a:r>
              <a:rPr sz="750" spc="20" dirty="0">
                <a:latin typeface="Microsoft Sans Serif"/>
                <a:cs typeface="Microsoft Sans Serif"/>
              </a:rPr>
              <a:t>del</a:t>
            </a:r>
            <a:r>
              <a:rPr sz="750" spc="5" dirty="0">
                <a:latin typeface="Microsoft Sans Serif"/>
                <a:cs typeface="Microsoft Sans Serif"/>
              </a:rPr>
              <a:t> </a:t>
            </a:r>
            <a:r>
              <a:rPr sz="750" spc="30" dirty="0">
                <a:latin typeface="Microsoft Sans Serif"/>
                <a:cs typeface="Microsoft Sans Serif"/>
              </a:rPr>
              <a:t>generador</a:t>
            </a:r>
            <a:r>
              <a:rPr sz="750" dirty="0">
                <a:latin typeface="Microsoft Sans Serif"/>
                <a:cs typeface="Microsoft Sans Serif"/>
              </a:rPr>
              <a:t> a</a:t>
            </a:r>
            <a:r>
              <a:rPr sz="750" spc="5" dirty="0">
                <a:latin typeface="Microsoft Sans Serif"/>
                <a:cs typeface="Microsoft Sans Serif"/>
              </a:rPr>
              <a:t> </a:t>
            </a:r>
            <a:r>
              <a:rPr sz="750" spc="20" dirty="0">
                <a:latin typeface="Microsoft Sans Serif"/>
                <a:cs typeface="Microsoft Sans Serif"/>
              </a:rPr>
              <a:t>plena</a:t>
            </a:r>
            <a:r>
              <a:rPr sz="750" dirty="0">
                <a:latin typeface="Microsoft Sans Serif"/>
                <a:cs typeface="Microsoft Sans Serif"/>
              </a:rPr>
              <a:t> </a:t>
            </a:r>
            <a:r>
              <a:rPr sz="750" spc="10" dirty="0">
                <a:latin typeface="Microsoft Sans Serif"/>
                <a:cs typeface="Microsoft Sans Serif"/>
              </a:rPr>
              <a:t>carga.</a:t>
            </a:r>
            <a:r>
              <a:rPr sz="750" dirty="0">
                <a:latin typeface="Microsoft Sans Serif"/>
                <a:cs typeface="Microsoft Sans Serif"/>
              </a:rPr>
              <a:t> </a:t>
            </a:r>
            <a:r>
              <a:rPr sz="750" spc="-5" dirty="0">
                <a:latin typeface="Microsoft Sans Serif"/>
                <a:cs typeface="Microsoft Sans Serif"/>
              </a:rPr>
              <a:t>Los</a:t>
            </a:r>
            <a:r>
              <a:rPr sz="750" spc="5" dirty="0">
                <a:latin typeface="Microsoft Sans Serif"/>
                <a:cs typeface="Microsoft Sans Serif"/>
              </a:rPr>
              <a:t> </a:t>
            </a:r>
            <a:r>
              <a:rPr sz="750" spc="15" dirty="0">
                <a:latin typeface="Microsoft Sans Serif"/>
                <a:cs typeface="Microsoft Sans Serif"/>
              </a:rPr>
              <a:t>relés </a:t>
            </a:r>
            <a:r>
              <a:rPr sz="750" spc="-185" dirty="0">
                <a:latin typeface="Microsoft Sans Serif"/>
                <a:cs typeface="Microsoft Sans Serif"/>
              </a:rPr>
              <a:t> </a:t>
            </a:r>
            <a:r>
              <a:rPr sz="750" spc="15" dirty="0">
                <a:latin typeface="Microsoft Sans Serif"/>
                <a:cs typeface="Microsoft Sans Serif"/>
              </a:rPr>
              <a:t>estáticos </a:t>
            </a:r>
            <a:r>
              <a:rPr sz="750" spc="5" dirty="0">
                <a:latin typeface="Microsoft Sans Serif"/>
                <a:cs typeface="Microsoft Sans Serif"/>
              </a:rPr>
              <a:t>y </a:t>
            </a:r>
            <a:r>
              <a:rPr sz="750" spc="20" dirty="0">
                <a:latin typeface="Microsoft Sans Serif"/>
                <a:cs typeface="Microsoft Sans Serif"/>
              </a:rPr>
              <a:t>digitales son </a:t>
            </a:r>
            <a:r>
              <a:rPr sz="750" spc="35" dirty="0">
                <a:latin typeface="Microsoft Sans Serif"/>
                <a:cs typeface="Microsoft Sans Serif"/>
              </a:rPr>
              <a:t>mucho </a:t>
            </a:r>
            <a:r>
              <a:rPr sz="750" spc="20" dirty="0">
                <a:latin typeface="Microsoft Sans Serif"/>
                <a:cs typeface="Microsoft Sans Serif"/>
              </a:rPr>
              <a:t>más </a:t>
            </a:r>
            <a:r>
              <a:rPr sz="750" spc="10" dirty="0">
                <a:latin typeface="Microsoft Sans Serif"/>
                <a:cs typeface="Microsoft Sans Serif"/>
              </a:rPr>
              <a:t>sensibles </a:t>
            </a:r>
            <a:r>
              <a:rPr sz="750" spc="5" dirty="0">
                <a:latin typeface="Microsoft Sans Serif"/>
                <a:cs typeface="Microsoft Sans Serif"/>
              </a:rPr>
              <a:t>y </a:t>
            </a:r>
            <a:r>
              <a:rPr sz="750" dirty="0">
                <a:latin typeface="Microsoft Sans Serif"/>
                <a:cs typeface="Microsoft Sans Serif"/>
              </a:rPr>
              <a:t>capaces </a:t>
            </a:r>
            <a:r>
              <a:rPr sz="750" spc="25" dirty="0">
                <a:latin typeface="Microsoft Sans Serif"/>
                <a:cs typeface="Microsoft Sans Serif"/>
              </a:rPr>
              <a:t>de detectar </a:t>
            </a:r>
            <a:r>
              <a:rPr sz="750" spc="5" dirty="0">
                <a:latin typeface="Microsoft Sans Serif"/>
                <a:cs typeface="Microsoft Sans Serif"/>
              </a:rPr>
              <a:t>y </a:t>
            </a:r>
            <a:r>
              <a:rPr sz="750" spc="10" dirty="0">
                <a:latin typeface="Microsoft Sans Serif"/>
                <a:cs typeface="Microsoft Sans Serif"/>
              </a:rPr>
              <a:t> </a:t>
            </a:r>
            <a:r>
              <a:rPr sz="750" spc="25" dirty="0">
                <a:latin typeface="Microsoft Sans Serif"/>
                <a:cs typeface="Microsoft Sans Serif"/>
              </a:rPr>
              <a:t>disparar corrientes de </a:t>
            </a:r>
            <a:r>
              <a:rPr sz="750" spc="5" dirty="0">
                <a:latin typeface="Microsoft Sans Serif"/>
                <a:cs typeface="Microsoft Sans Serif"/>
              </a:rPr>
              <a:t>secuencia </a:t>
            </a:r>
            <a:r>
              <a:rPr sz="750" spc="20" dirty="0">
                <a:latin typeface="Microsoft Sans Serif"/>
                <a:cs typeface="Microsoft Sans Serif"/>
              </a:rPr>
              <a:t>negativa hasta </a:t>
            </a:r>
            <a:r>
              <a:rPr sz="750" spc="10" dirty="0">
                <a:latin typeface="Microsoft Sans Serif"/>
                <a:cs typeface="Microsoft Sans Serif"/>
              </a:rPr>
              <a:t>la </a:t>
            </a:r>
            <a:r>
              <a:rPr sz="750" spc="15" dirty="0">
                <a:latin typeface="Microsoft Sans Serif"/>
                <a:cs typeface="Microsoft Sans Serif"/>
              </a:rPr>
              <a:t>capacidad </a:t>
            </a:r>
            <a:r>
              <a:rPr sz="750" spc="30" dirty="0">
                <a:latin typeface="Microsoft Sans Serif"/>
                <a:cs typeface="Microsoft Sans Serif"/>
              </a:rPr>
              <a:t>continua </a:t>
            </a:r>
            <a:r>
              <a:rPr sz="750" spc="35" dirty="0">
                <a:latin typeface="Microsoft Sans Serif"/>
                <a:cs typeface="Microsoft Sans Serif"/>
              </a:rPr>
              <a:t> </a:t>
            </a:r>
            <a:r>
              <a:rPr sz="750" spc="20" dirty="0">
                <a:latin typeface="Microsoft Sans Serif"/>
                <a:cs typeface="Microsoft Sans Serif"/>
              </a:rPr>
              <a:t>del </a:t>
            </a:r>
            <a:r>
              <a:rPr sz="750" spc="25" dirty="0">
                <a:latin typeface="Microsoft Sans Serif"/>
                <a:cs typeface="Microsoft Sans Serif"/>
              </a:rPr>
              <a:t>generador. </a:t>
            </a:r>
            <a:r>
              <a:rPr sz="750" spc="15" dirty="0">
                <a:latin typeface="Microsoft Sans Serif"/>
                <a:cs typeface="Microsoft Sans Serif"/>
              </a:rPr>
              <a:t>Por </a:t>
            </a:r>
            <a:r>
              <a:rPr sz="750" spc="25" dirty="0">
                <a:latin typeface="Microsoft Sans Serif"/>
                <a:cs typeface="Microsoft Sans Serif"/>
              </a:rPr>
              <a:t>lo </a:t>
            </a:r>
            <a:r>
              <a:rPr sz="750" spc="30" dirty="0">
                <a:latin typeface="Microsoft Sans Serif"/>
                <a:cs typeface="Microsoft Sans Serif"/>
              </a:rPr>
              <a:t>tanto, </a:t>
            </a:r>
            <a:r>
              <a:rPr sz="750" spc="10" dirty="0">
                <a:latin typeface="Microsoft Sans Serif"/>
                <a:cs typeface="Microsoft Sans Serif"/>
              </a:rPr>
              <a:t>el </a:t>
            </a:r>
            <a:r>
              <a:rPr sz="750" spc="20" dirty="0">
                <a:latin typeface="Microsoft Sans Serif"/>
                <a:cs typeface="Microsoft Sans Serif"/>
              </a:rPr>
              <a:t>relé </a:t>
            </a:r>
            <a:r>
              <a:rPr sz="750" spc="25" dirty="0">
                <a:latin typeface="Microsoft Sans Serif"/>
                <a:cs typeface="Microsoft Sans Serif"/>
              </a:rPr>
              <a:t>de </a:t>
            </a:r>
            <a:r>
              <a:rPr sz="750" spc="5" dirty="0">
                <a:latin typeface="Microsoft Sans Serif"/>
                <a:cs typeface="Microsoft Sans Serif"/>
              </a:rPr>
              <a:t>secuencia </a:t>
            </a:r>
            <a:r>
              <a:rPr sz="750" spc="20" dirty="0">
                <a:latin typeface="Microsoft Sans Serif"/>
                <a:cs typeface="Microsoft Sans Serif"/>
              </a:rPr>
              <a:t>negativa estático </a:t>
            </a:r>
            <a:r>
              <a:rPr sz="750" spc="5" dirty="0">
                <a:latin typeface="Microsoft Sans Serif"/>
                <a:cs typeface="Microsoft Sans Serif"/>
              </a:rPr>
              <a:t>y </a:t>
            </a:r>
            <a:r>
              <a:rPr sz="750" spc="10" dirty="0">
                <a:latin typeface="Microsoft Sans Serif"/>
                <a:cs typeface="Microsoft Sans Serif"/>
              </a:rPr>
              <a:t> </a:t>
            </a:r>
            <a:r>
              <a:rPr sz="750" spc="30" dirty="0">
                <a:latin typeface="Microsoft Sans Serif"/>
                <a:cs typeface="Microsoft Sans Serif"/>
              </a:rPr>
              <a:t>digital</a:t>
            </a:r>
            <a:r>
              <a:rPr sz="750" spc="-10" dirty="0">
                <a:latin typeface="Microsoft Sans Serif"/>
                <a:cs typeface="Microsoft Sans Serif"/>
              </a:rPr>
              <a:t> </a:t>
            </a:r>
            <a:r>
              <a:rPr sz="750" spc="25" dirty="0">
                <a:latin typeface="Microsoft Sans Serif"/>
                <a:cs typeface="Microsoft Sans Serif"/>
              </a:rPr>
              <a:t>detectará</a:t>
            </a:r>
            <a:r>
              <a:rPr sz="750" spc="-5" dirty="0">
                <a:latin typeface="Microsoft Sans Serif"/>
                <a:cs typeface="Microsoft Sans Serif"/>
              </a:rPr>
              <a:t> </a:t>
            </a:r>
            <a:r>
              <a:rPr sz="750" spc="10" dirty="0">
                <a:latin typeface="Microsoft Sans Serif"/>
                <a:cs typeface="Microsoft Sans Serif"/>
              </a:rPr>
              <a:t>la</a:t>
            </a:r>
            <a:r>
              <a:rPr sz="750" spc="-5" dirty="0">
                <a:latin typeface="Microsoft Sans Serif"/>
                <a:cs typeface="Microsoft Sans Serif"/>
              </a:rPr>
              <a:t> </a:t>
            </a:r>
            <a:r>
              <a:rPr sz="750" spc="15" dirty="0">
                <a:latin typeface="Microsoft Sans Serif"/>
                <a:cs typeface="Microsoft Sans Serif"/>
              </a:rPr>
              <a:t>activación</a:t>
            </a:r>
            <a:r>
              <a:rPr sz="750" spc="-5" dirty="0">
                <a:latin typeface="Microsoft Sans Serif"/>
                <a:cs typeface="Microsoft Sans Serif"/>
              </a:rPr>
              <a:t> </a:t>
            </a:r>
            <a:r>
              <a:rPr sz="750" spc="30" dirty="0">
                <a:latin typeface="Microsoft Sans Serif"/>
                <a:cs typeface="Microsoft Sans Serif"/>
              </a:rPr>
              <a:t>involuntaria</a:t>
            </a:r>
            <a:r>
              <a:rPr sz="750" spc="-5" dirty="0">
                <a:latin typeface="Microsoft Sans Serif"/>
                <a:cs typeface="Microsoft Sans Serif"/>
              </a:rPr>
              <a:t> </a:t>
            </a:r>
            <a:r>
              <a:rPr sz="750" spc="20" dirty="0">
                <a:latin typeface="Microsoft Sans Serif"/>
                <a:cs typeface="Microsoft Sans Serif"/>
              </a:rPr>
              <a:t>monofásica.</a:t>
            </a:r>
            <a:endParaRPr sz="750">
              <a:latin typeface="Microsoft Sans Serif"/>
              <a:cs typeface="Microsoft Sans Serif"/>
            </a:endParaRPr>
          </a:p>
        </p:txBody>
      </p:sp>
      <p:sp>
        <p:nvSpPr>
          <p:cNvPr id="8" name="object 8"/>
          <p:cNvSpPr txBox="1"/>
          <p:nvPr/>
        </p:nvSpPr>
        <p:spPr>
          <a:xfrm>
            <a:off x="1415275" y="6635298"/>
            <a:ext cx="7124250" cy="673518"/>
          </a:xfrm>
          <a:prstGeom prst="rect">
            <a:avLst/>
          </a:prstGeom>
        </p:spPr>
        <p:txBody>
          <a:bodyPr vert="horz" wrap="square" lIns="0" tIns="11430" rIns="0" bIns="0" rtlCol="0">
            <a:spAutoFit/>
          </a:bodyPr>
          <a:lstStyle/>
          <a:p>
            <a:pPr marL="215265" marR="111125" indent="-215265">
              <a:lnSpc>
                <a:spcPct val="116100"/>
              </a:lnSpc>
              <a:spcBef>
                <a:spcPts val="90"/>
              </a:spcBef>
              <a:buAutoNum type="romanUcPeriod" startAt="4"/>
              <a:tabLst>
                <a:tab pos="215265" algn="l"/>
              </a:tabLst>
            </a:pPr>
            <a:r>
              <a:rPr sz="800" spc="-85" dirty="0">
                <a:latin typeface="Microsoft Sans Serif"/>
                <a:cs typeface="Microsoft Sans Serif"/>
              </a:rPr>
              <a:t>R</a:t>
            </a:r>
            <a:r>
              <a:rPr sz="650" spc="-55" dirty="0">
                <a:latin typeface="Microsoft Sans Serif"/>
                <a:cs typeface="Microsoft Sans Serif"/>
              </a:rPr>
              <a:t>RESPUESTA</a:t>
            </a:r>
            <a:r>
              <a:rPr sz="650" spc="-5" dirty="0">
                <a:latin typeface="Microsoft Sans Serif"/>
                <a:cs typeface="Microsoft Sans Serif"/>
              </a:rPr>
              <a:t> </a:t>
            </a:r>
            <a:r>
              <a:rPr sz="650" spc="-35" dirty="0">
                <a:latin typeface="Microsoft Sans Serif"/>
                <a:cs typeface="Microsoft Sans Serif"/>
              </a:rPr>
              <a:t>DE</a:t>
            </a:r>
            <a:r>
              <a:rPr sz="800" spc="-75" dirty="0">
                <a:latin typeface="Microsoft Sans Serif"/>
                <a:cs typeface="Microsoft Sans Serif"/>
              </a:rPr>
              <a:t>C</a:t>
            </a:r>
            <a:r>
              <a:rPr sz="650" spc="-10" dirty="0">
                <a:latin typeface="Microsoft Sans Serif"/>
                <a:cs typeface="Microsoft Sans Serif"/>
              </a:rPr>
              <a:t>ONVENCIONAL</a:t>
            </a:r>
            <a:r>
              <a:rPr sz="800" spc="-20" dirty="0">
                <a:latin typeface="Microsoft Sans Serif"/>
                <a:cs typeface="Microsoft Sans Serif"/>
              </a:rPr>
              <a:t>GRAMO</a:t>
            </a:r>
            <a:r>
              <a:rPr sz="650" spc="-35" dirty="0">
                <a:latin typeface="Microsoft Sans Serif"/>
                <a:cs typeface="Microsoft Sans Serif"/>
              </a:rPr>
              <a:t>ENERADOR</a:t>
            </a:r>
            <a:r>
              <a:rPr sz="800" spc="-40" dirty="0">
                <a:latin typeface="Microsoft Sans Serif"/>
                <a:cs typeface="Microsoft Sans Serif"/>
              </a:rPr>
              <a:t>PAG</a:t>
            </a:r>
            <a:r>
              <a:rPr sz="650" spc="-25" dirty="0">
                <a:latin typeface="Microsoft Sans Serif"/>
                <a:cs typeface="Microsoft Sans Serif"/>
              </a:rPr>
              <a:t>ROTECCIÓN  </a:t>
            </a:r>
            <a:r>
              <a:rPr sz="650" dirty="0">
                <a:latin typeface="Microsoft Sans Serif"/>
                <a:cs typeface="Microsoft Sans Serif"/>
              </a:rPr>
              <a:t>A</a:t>
            </a:r>
            <a:r>
              <a:rPr sz="850" dirty="0">
                <a:latin typeface="Microsoft Sans Serif"/>
                <a:cs typeface="Microsoft Sans Serif"/>
              </a:rPr>
              <a:t>I</a:t>
            </a:r>
            <a:r>
              <a:rPr sz="650" dirty="0">
                <a:latin typeface="Microsoft Sans Serif"/>
                <a:cs typeface="Microsoft Sans Serif"/>
              </a:rPr>
              <a:t>SIN</a:t>
            </a:r>
            <a:r>
              <a:rPr sz="650" spc="-10" dirty="0">
                <a:latin typeface="Microsoft Sans Serif"/>
                <a:cs typeface="Microsoft Sans Serif"/>
              </a:rPr>
              <a:t> </a:t>
            </a:r>
            <a:r>
              <a:rPr sz="650" spc="-20" dirty="0">
                <a:latin typeface="Microsoft Sans Serif"/>
                <a:cs typeface="Microsoft Sans Serif"/>
              </a:rPr>
              <a:t>ADVERTENCIA</a:t>
            </a:r>
            <a:r>
              <a:rPr sz="850" spc="-20" dirty="0">
                <a:latin typeface="Microsoft Sans Serif"/>
                <a:cs typeface="Microsoft Sans Serif"/>
              </a:rPr>
              <a:t>mi</a:t>
            </a:r>
            <a:r>
              <a:rPr sz="650" spc="-20" dirty="0">
                <a:latin typeface="Microsoft Sans Serif"/>
                <a:cs typeface="Microsoft Sans Serif"/>
              </a:rPr>
              <a:t>NERGIZANTE</a:t>
            </a:r>
            <a:endParaRPr sz="650">
              <a:latin typeface="Microsoft Sans Serif"/>
              <a:cs typeface="Microsoft Sans Serif"/>
            </a:endParaRPr>
          </a:p>
          <a:p>
            <a:pPr marL="12700" marR="5080" indent="154940">
              <a:lnSpc>
                <a:spcPct val="143600"/>
              </a:lnSpc>
              <a:spcBef>
                <a:spcPts val="285"/>
              </a:spcBef>
            </a:pPr>
            <a:r>
              <a:rPr sz="700" spc="15" dirty="0">
                <a:latin typeface="Microsoft Sans Serif"/>
                <a:cs typeface="Microsoft Sans Serif"/>
              </a:rPr>
              <a:t>Como </a:t>
            </a:r>
            <a:r>
              <a:rPr sz="700" spc="30" dirty="0">
                <a:latin typeface="Microsoft Sans Serif"/>
                <a:cs typeface="Microsoft Sans Serif"/>
              </a:rPr>
              <a:t>parte </a:t>
            </a:r>
            <a:r>
              <a:rPr sz="700" spc="20" dirty="0">
                <a:latin typeface="Microsoft Sans Serif"/>
                <a:cs typeface="Microsoft Sans Serif"/>
              </a:rPr>
              <a:t>del </a:t>
            </a:r>
            <a:r>
              <a:rPr sz="700" spc="30" dirty="0">
                <a:latin typeface="Microsoft Sans Serif"/>
                <a:cs typeface="Microsoft Sans Serif"/>
              </a:rPr>
              <a:t>complemento </a:t>
            </a:r>
            <a:r>
              <a:rPr sz="700" spc="25" dirty="0">
                <a:latin typeface="Microsoft Sans Serif"/>
                <a:cs typeface="Microsoft Sans Serif"/>
              </a:rPr>
              <a:t>típico </a:t>
            </a:r>
            <a:r>
              <a:rPr sz="700" spc="20" dirty="0">
                <a:latin typeface="Microsoft Sans Serif"/>
                <a:cs typeface="Microsoft Sans Serif"/>
              </a:rPr>
              <a:t>de </a:t>
            </a:r>
            <a:r>
              <a:rPr sz="700" spc="25" dirty="0">
                <a:latin typeface="Microsoft Sans Serif"/>
                <a:cs typeface="Microsoft Sans Serif"/>
              </a:rPr>
              <a:t>protección </a:t>
            </a:r>
            <a:r>
              <a:rPr sz="700" spc="20" dirty="0">
                <a:latin typeface="Microsoft Sans Serif"/>
                <a:cs typeface="Microsoft Sans Serif"/>
              </a:rPr>
              <a:t>del </a:t>
            </a:r>
            <a:r>
              <a:rPr sz="700" spc="25" dirty="0">
                <a:latin typeface="Microsoft Sans Serif"/>
                <a:cs typeface="Microsoft Sans Serif"/>
              </a:rPr>
              <a:t>generador, </a:t>
            </a:r>
            <a:r>
              <a:rPr sz="700" spc="10" dirty="0">
                <a:latin typeface="Microsoft Sans Serif"/>
                <a:cs typeface="Microsoft Sans Serif"/>
              </a:rPr>
              <a:t>los </a:t>
            </a:r>
            <a:r>
              <a:rPr sz="700" spc="-175" dirty="0">
                <a:latin typeface="Microsoft Sans Serif"/>
                <a:cs typeface="Microsoft Sans Serif"/>
              </a:rPr>
              <a:t> </a:t>
            </a:r>
            <a:r>
              <a:rPr sz="700" spc="20" dirty="0">
                <a:latin typeface="Microsoft Sans Serif"/>
                <a:cs typeface="Microsoft Sans Serif"/>
              </a:rPr>
              <a:t>siguientes</a:t>
            </a:r>
            <a:r>
              <a:rPr sz="700" spc="-10" dirty="0">
                <a:latin typeface="Microsoft Sans Serif"/>
                <a:cs typeface="Microsoft Sans Serif"/>
              </a:rPr>
              <a:t> </a:t>
            </a:r>
            <a:r>
              <a:rPr sz="700" spc="10" dirty="0">
                <a:latin typeface="Microsoft Sans Serif"/>
                <a:cs typeface="Microsoft Sans Serif"/>
              </a:rPr>
              <a:t>cinco</a:t>
            </a:r>
            <a:r>
              <a:rPr sz="700" spc="-5" dirty="0">
                <a:latin typeface="Microsoft Sans Serif"/>
                <a:cs typeface="Microsoft Sans Serif"/>
              </a:rPr>
              <a:t> </a:t>
            </a:r>
            <a:r>
              <a:rPr sz="700" spc="25" dirty="0">
                <a:latin typeface="Microsoft Sans Serif"/>
                <a:cs typeface="Microsoft Sans Serif"/>
              </a:rPr>
              <a:t>elementos</a:t>
            </a:r>
            <a:r>
              <a:rPr sz="700" spc="-5" dirty="0">
                <a:latin typeface="Microsoft Sans Serif"/>
                <a:cs typeface="Microsoft Sans Serif"/>
              </a:rPr>
              <a:t> </a:t>
            </a:r>
            <a:r>
              <a:rPr sz="700" spc="20" dirty="0">
                <a:latin typeface="Microsoft Sans Serif"/>
                <a:cs typeface="Microsoft Sans Serif"/>
              </a:rPr>
              <a:t>de</a:t>
            </a:r>
            <a:r>
              <a:rPr sz="700" spc="-5" dirty="0">
                <a:latin typeface="Microsoft Sans Serif"/>
                <a:cs typeface="Microsoft Sans Serif"/>
              </a:rPr>
              <a:t> </a:t>
            </a:r>
            <a:r>
              <a:rPr sz="700" spc="25" dirty="0">
                <a:latin typeface="Microsoft Sans Serif"/>
                <a:cs typeface="Microsoft Sans Serif"/>
              </a:rPr>
              <a:t>protección</a:t>
            </a:r>
            <a:r>
              <a:rPr sz="700" spc="-5" dirty="0">
                <a:latin typeface="Microsoft Sans Serif"/>
                <a:cs typeface="Microsoft Sans Serif"/>
              </a:rPr>
              <a:t> </a:t>
            </a:r>
            <a:r>
              <a:rPr sz="700" spc="30" dirty="0">
                <a:latin typeface="Microsoft Sans Serif"/>
                <a:cs typeface="Microsoft Sans Serif"/>
              </a:rPr>
              <a:t>pueden</a:t>
            </a:r>
            <a:r>
              <a:rPr sz="700" spc="-5" dirty="0">
                <a:latin typeface="Microsoft Sans Serif"/>
                <a:cs typeface="Microsoft Sans Serif"/>
              </a:rPr>
              <a:t> </a:t>
            </a:r>
            <a:r>
              <a:rPr sz="700" spc="25" dirty="0">
                <a:latin typeface="Microsoft Sans Serif"/>
                <a:cs typeface="Microsoft Sans Serif"/>
              </a:rPr>
              <a:t>detectar</a:t>
            </a:r>
            <a:r>
              <a:rPr sz="700" spc="-5" dirty="0">
                <a:latin typeface="Microsoft Sans Serif"/>
                <a:cs typeface="Microsoft Sans Serif"/>
              </a:rPr>
              <a:t> </a:t>
            </a:r>
            <a:r>
              <a:rPr sz="700" spc="30" dirty="0">
                <a:latin typeface="Microsoft Sans Serif"/>
                <a:cs typeface="Microsoft Sans Serif"/>
              </a:rPr>
              <a:t>o</a:t>
            </a:r>
            <a:r>
              <a:rPr sz="700" spc="-5" dirty="0">
                <a:latin typeface="Microsoft Sans Serif"/>
                <a:cs typeface="Microsoft Sans Serif"/>
              </a:rPr>
              <a:t> </a:t>
            </a:r>
            <a:r>
              <a:rPr sz="700" spc="25" dirty="0">
                <a:latin typeface="Microsoft Sans Serif"/>
                <a:cs typeface="Microsoft Sans Serif"/>
              </a:rPr>
              <a:t>configurarse </a:t>
            </a:r>
            <a:r>
              <a:rPr sz="700" spc="-170" dirty="0">
                <a:latin typeface="Microsoft Sans Serif"/>
                <a:cs typeface="Microsoft Sans Serif"/>
              </a:rPr>
              <a:t> </a:t>
            </a:r>
            <a:r>
              <a:rPr sz="700" spc="25" dirty="0">
                <a:latin typeface="Microsoft Sans Serif"/>
                <a:cs typeface="Microsoft Sans Serif"/>
              </a:rPr>
              <a:t>para</a:t>
            </a:r>
            <a:r>
              <a:rPr sz="700" spc="-10" dirty="0">
                <a:latin typeface="Microsoft Sans Serif"/>
                <a:cs typeface="Microsoft Sans Serif"/>
              </a:rPr>
              <a:t> </a:t>
            </a:r>
            <a:r>
              <a:rPr sz="700" spc="25" dirty="0">
                <a:latin typeface="Microsoft Sans Serif"/>
                <a:cs typeface="Microsoft Sans Serif"/>
              </a:rPr>
              <a:t>detectar</a:t>
            </a:r>
            <a:r>
              <a:rPr sz="700" spc="-5" dirty="0">
                <a:latin typeface="Microsoft Sans Serif"/>
                <a:cs typeface="Microsoft Sans Serif"/>
              </a:rPr>
              <a:t> </a:t>
            </a:r>
            <a:r>
              <a:rPr sz="700" spc="10" dirty="0">
                <a:latin typeface="Microsoft Sans Serif"/>
                <a:cs typeface="Microsoft Sans Serif"/>
              </a:rPr>
              <a:t>la</a:t>
            </a:r>
            <a:r>
              <a:rPr sz="700" spc="-5" dirty="0">
                <a:latin typeface="Microsoft Sans Serif"/>
                <a:cs typeface="Microsoft Sans Serif"/>
              </a:rPr>
              <a:t> </a:t>
            </a:r>
            <a:r>
              <a:rPr sz="700" spc="15" dirty="0">
                <a:latin typeface="Microsoft Sans Serif"/>
                <a:cs typeface="Microsoft Sans Serif"/>
              </a:rPr>
              <a:t>activación</a:t>
            </a:r>
            <a:r>
              <a:rPr sz="700" spc="-5" dirty="0">
                <a:latin typeface="Microsoft Sans Serif"/>
                <a:cs typeface="Microsoft Sans Serif"/>
              </a:rPr>
              <a:t> </a:t>
            </a:r>
            <a:r>
              <a:rPr sz="700" spc="25" dirty="0">
                <a:latin typeface="Microsoft Sans Serif"/>
                <a:cs typeface="Microsoft Sans Serif"/>
              </a:rPr>
              <a:t>involuntaria:</a:t>
            </a:r>
            <a:endParaRPr sz="700">
              <a:latin typeface="Microsoft Sans Serif"/>
              <a:cs typeface="Microsoft Sans Serif"/>
            </a:endParaRPr>
          </a:p>
          <a:p>
            <a:pPr marL="396240" lvl="1" indent="-157480">
              <a:lnSpc>
                <a:spcPct val="100000"/>
              </a:lnSpc>
              <a:spcBef>
                <a:spcPts val="585"/>
              </a:spcBef>
              <a:buSzPct val="181818"/>
              <a:buChar char="•"/>
              <a:tabLst>
                <a:tab pos="396875" algn="l"/>
              </a:tabLst>
            </a:pPr>
            <a:r>
              <a:rPr sz="550" spc="10" dirty="0">
                <a:latin typeface="Microsoft Sans Serif"/>
                <a:cs typeface="Microsoft Sans Serif"/>
              </a:rPr>
              <a:t>Protección</a:t>
            </a:r>
            <a:r>
              <a:rPr sz="550" spc="-5" dirty="0">
                <a:latin typeface="Microsoft Sans Serif"/>
                <a:cs typeface="Microsoft Sans Serif"/>
              </a:rPr>
              <a:t> </a:t>
            </a:r>
            <a:r>
              <a:rPr sz="550" spc="20" dirty="0">
                <a:latin typeface="Microsoft Sans Serif"/>
                <a:cs typeface="Microsoft Sans Serif"/>
              </a:rPr>
              <a:t>contra</a:t>
            </a:r>
            <a:r>
              <a:rPr sz="550" spc="-5" dirty="0">
                <a:latin typeface="Microsoft Sans Serif"/>
                <a:cs typeface="Microsoft Sans Serif"/>
              </a:rPr>
              <a:t> </a:t>
            </a:r>
            <a:r>
              <a:rPr sz="550" spc="20" dirty="0">
                <a:latin typeface="Microsoft Sans Serif"/>
                <a:cs typeface="Microsoft Sans Serif"/>
              </a:rPr>
              <a:t>pérdida</a:t>
            </a:r>
            <a:r>
              <a:rPr sz="550" spc="-5" dirty="0">
                <a:latin typeface="Microsoft Sans Serif"/>
                <a:cs typeface="Microsoft Sans Serif"/>
              </a:rPr>
              <a:t> </a:t>
            </a:r>
            <a:r>
              <a:rPr sz="550" spc="15" dirty="0">
                <a:latin typeface="Microsoft Sans Serif"/>
                <a:cs typeface="Microsoft Sans Serif"/>
              </a:rPr>
              <a:t>de</a:t>
            </a:r>
            <a:r>
              <a:rPr sz="550" spc="-5" dirty="0">
                <a:latin typeface="Microsoft Sans Serif"/>
                <a:cs typeface="Microsoft Sans Serif"/>
              </a:rPr>
              <a:t> </a:t>
            </a:r>
            <a:r>
              <a:rPr sz="550" spc="20" dirty="0">
                <a:latin typeface="Microsoft Sans Serif"/>
                <a:cs typeface="Microsoft Sans Serif"/>
              </a:rPr>
              <a:t>campo</a:t>
            </a:r>
            <a:endParaRPr sz="550">
              <a:latin typeface="Microsoft Sans Serif"/>
              <a:cs typeface="Microsoft Sans Serif"/>
            </a:endParaRPr>
          </a:p>
        </p:txBody>
      </p:sp>
      <p:sp>
        <p:nvSpPr>
          <p:cNvPr id="9" name="object 9"/>
          <p:cNvSpPr txBox="1"/>
          <p:nvPr/>
        </p:nvSpPr>
        <p:spPr>
          <a:xfrm>
            <a:off x="1937609" y="7619347"/>
            <a:ext cx="3771748" cy="643890"/>
          </a:xfrm>
          <a:prstGeom prst="rect">
            <a:avLst/>
          </a:prstGeom>
        </p:spPr>
        <p:txBody>
          <a:bodyPr vert="horz" wrap="square" lIns="0" tIns="24130" rIns="0" bIns="0" rtlCol="0">
            <a:spAutoFit/>
          </a:bodyPr>
          <a:lstStyle/>
          <a:p>
            <a:pPr marL="169545" indent="-157480">
              <a:lnSpc>
                <a:spcPct val="100000"/>
              </a:lnSpc>
              <a:spcBef>
                <a:spcPts val="190"/>
              </a:spcBef>
              <a:buSzPct val="133333"/>
              <a:buChar char="•"/>
              <a:tabLst>
                <a:tab pos="170180" algn="l"/>
              </a:tabLst>
            </a:pPr>
            <a:r>
              <a:rPr sz="750" spc="10" dirty="0">
                <a:latin typeface="Microsoft Sans Serif"/>
                <a:cs typeface="Microsoft Sans Serif"/>
              </a:rPr>
              <a:t>Potencia</a:t>
            </a:r>
            <a:r>
              <a:rPr sz="750" spc="-25" dirty="0">
                <a:latin typeface="Microsoft Sans Serif"/>
                <a:cs typeface="Microsoft Sans Serif"/>
              </a:rPr>
              <a:t> </a:t>
            </a:r>
            <a:r>
              <a:rPr sz="750" spc="15" dirty="0">
                <a:latin typeface="Microsoft Sans Serif"/>
                <a:cs typeface="Microsoft Sans Serif"/>
              </a:rPr>
              <a:t>inversa</a:t>
            </a:r>
            <a:endParaRPr sz="750">
              <a:latin typeface="Microsoft Sans Serif"/>
              <a:cs typeface="Microsoft Sans Serif"/>
            </a:endParaRPr>
          </a:p>
          <a:p>
            <a:pPr marL="169545" indent="-157480">
              <a:lnSpc>
                <a:spcPct val="100000"/>
              </a:lnSpc>
              <a:spcBef>
                <a:spcPts val="470"/>
              </a:spcBef>
              <a:buSzPct val="153846"/>
              <a:buChar char="•"/>
              <a:tabLst>
                <a:tab pos="170180" algn="l"/>
              </a:tabLst>
            </a:pPr>
            <a:r>
              <a:rPr sz="650" spc="20" dirty="0">
                <a:latin typeface="Microsoft Sans Serif"/>
                <a:cs typeface="Microsoft Sans Serif"/>
              </a:rPr>
              <a:t>Sobrecorriente</a:t>
            </a:r>
            <a:r>
              <a:rPr sz="650" spc="-20" dirty="0">
                <a:latin typeface="Microsoft Sans Serif"/>
                <a:cs typeface="Microsoft Sans Serif"/>
              </a:rPr>
              <a:t> </a:t>
            </a:r>
            <a:r>
              <a:rPr sz="650" spc="20" dirty="0">
                <a:latin typeface="Microsoft Sans Serif"/>
                <a:cs typeface="Microsoft Sans Serif"/>
              </a:rPr>
              <a:t>de</a:t>
            </a:r>
            <a:r>
              <a:rPr sz="650" spc="-15" dirty="0">
                <a:latin typeface="Microsoft Sans Serif"/>
                <a:cs typeface="Microsoft Sans Serif"/>
              </a:rPr>
              <a:t> </a:t>
            </a:r>
            <a:r>
              <a:rPr sz="650" spc="5" dirty="0">
                <a:latin typeface="Microsoft Sans Serif"/>
                <a:cs typeface="Microsoft Sans Serif"/>
              </a:rPr>
              <a:t>secuencia</a:t>
            </a:r>
            <a:r>
              <a:rPr sz="650" spc="-15" dirty="0">
                <a:latin typeface="Microsoft Sans Serif"/>
                <a:cs typeface="Microsoft Sans Serif"/>
              </a:rPr>
              <a:t> </a:t>
            </a:r>
            <a:r>
              <a:rPr sz="650" spc="20" dirty="0">
                <a:latin typeface="Microsoft Sans Serif"/>
                <a:cs typeface="Microsoft Sans Serif"/>
              </a:rPr>
              <a:t>negativa</a:t>
            </a:r>
            <a:endParaRPr sz="650">
              <a:latin typeface="Microsoft Sans Serif"/>
              <a:cs typeface="Microsoft Sans Serif"/>
            </a:endParaRPr>
          </a:p>
          <a:p>
            <a:pPr marL="169545" indent="-157480">
              <a:lnSpc>
                <a:spcPct val="100000"/>
              </a:lnSpc>
              <a:spcBef>
                <a:spcPts val="545"/>
              </a:spcBef>
              <a:buSzPct val="166666"/>
              <a:buChar char="•"/>
              <a:tabLst>
                <a:tab pos="170180" algn="l"/>
              </a:tabLst>
            </a:pPr>
            <a:r>
              <a:rPr sz="600" dirty="0">
                <a:latin typeface="Microsoft Sans Serif"/>
                <a:cs typeface="Microsoft Sans Serif"/>
              </a:rPr>
              <a:t>Fallo</a:t>
            </a:r>
            <a:r>
              <a:rPr sz="600" spc="-25" dirty="0">
                <a:latin typeface="Microsoft Sans Serif"/>
                <a:cs typeface="Microsoft Sans Serif"/>
              </a:rPr>
              <a:t> </a:t>
            </a:r>
            <a:r>
              <a:rPr sz="600" spc="15" dirty="0">
                <a:latin typeface="Microsoft Sans Serif"/>
                <a:cs typeface="Microsoft Sans Serif"/>
              </a:rPr>
              <a:t>del</a:t>
            </a:r>
            <a:r>
              <a:rPr sz="600" spc="-20" dirty="0">
                <a:latin typeface="Microsoft Sans Serif"/>
                <a:cs typeface="Microsoft Sans Serif"/>
              </a:rPr>
              <a:t> </a:t>
            </a:r>
            <a:r>
              <a:rPr sz="600" spc="35" dirty="0">
                <a:latin typeface="Microsoft Sans Serif"/>
                <a:cs typeface="Microsoft Sans Serif"/>
              </a:rPr>
              <a:t>interruptor</a:t>
            </a:r>
            <a:endParaRPr sz="600">
              <a:latin typeface="Microsoft Sans Serif"/>
              <a:cs typeface="Microsoft Sans Serif"/>
            </a:endParaRPr>
          </a:p>
          <a:p>
            <a:pPr marL="169545" indent="-157480">
              <a:lnSpc>
                <a:spcPct val="100000"/>
              </a:lnSpc>
              <a:spcBef>
                <a:spcPts val="765"/>
              </a:spcBef>
              <a:buSzPct val="250000"/>
              <a:buChar char="•"/>
              <a:tabLst>
                <a:tab pos="170180" algn="l"/>
              </a:tabLst>
            </a:pPr>
            <a:r>
              <a:rPr sz="400" dirty="0">
                <a:latin typeface="Microsoft Sans Serif"/>
                <a:cs typeface="Microsoft Sans Serif"/>
              </a:rPr>
              <a:t>Copia</a:t>
            </a:r>
            <a:r>
              <a:rPr sz="400" spc="-20" dirty="0">
                <a:latin typeface="Microsoft Sans Serif"/>
                <a:cs typeface="Microsoft Sans Serif"/>
              </a:rPr>
              <a:t> </a:t>
            </a:r>
            <a:r>
              <a:rPr sz="400" spc="10" dirty="0">
                <a:latin typeface="Microsoft Sans Serif"/>
                <a:cs typeface="Microsoft Sans Serif"/>
              </a:rPr>
              <a:t>de</a:t>
            </a:r>
            <a:r>
              <a:rPr sz="400" spc="-15" dirty="0">
                <a:latin typeface="Microsoft Sans Serif"/>
                <a:cs typeface="Microsoft Sans Serif"/>
              </a:rPr>
              <a:t> </a:t>
            </a:r>
            <a:r>
              <a:rPr sz="400" spc="15" dirty="0">
                <a:latin typeface="Microsoft Sans Serif"/>
                <a:cs typeface="Microsoft Sans Serif"/>
              </a:rPr>
              <a:t>seguridad</a:t>
            </a:r>
            <a:r>
              <a:rPr sz="400" spc="-15" dirty="0">
                <a:latin typeface="Microsoft Sans Serif"/>
                <a:cs typeface="Microsoft Sans Serif"/>
              </a:rPr>
              <a:t> </a:t>
            </a:r>
            <a:r>
              <a:rPr sz="400" spc="10" dirty="0">
                <a:latin typeface="Microsoft Sans Serif"/>
                <a:cs typeface="Microsoft Sans Serif"/>
              </a:rPr>
              <a:t>del</a:t>
            </a:r>
            <a:r>
              <a:rPr sz="400" spc="-15" dirty="0">
                <a:latin typeface="Microsoft Sans Serif"/>
                <a:cs typeface="Microsoft Sans Serif"/>
              </a:rPr>
              <a:t> </a:t>
            </a:r>
            <a:r>
              <a:rPr sz="400" spc="10" dirty="0">
                <a:latin typeface="Microsoft Sans Serif"/>
                <a:cs typeface="Microsoft Sans Serif"/>
              </a:rPr>
              <a:t>sistema</a:t>
            </a:r>
            <a:endParaRPr sz="400">
              <a:latin typeface="Microsoft Sans Serif"/>
              <a:cs typeface="Microsoft Sans Serif"/>
            </a:endParaRPr>
          </a:p>
        </p:txBody>
      </p:sp>
      <p:sp>
        <p:nvSpPr>
          <p:cNvPr id="10" name="object 10"/>
          <p:cNvSpPr txBox="1"/>
          <p:nvPr/>
        </p:nvSpPr>
        <p:spPr>
          <a:xfrm>
            <a:off x="1415216" y="8369618"/>
            <a:ext cx="7379888" cy="597984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sz="550" spc="-15" dirty="0">
                <a:latin typeface="Microsoft Sans Serif"/>
                <a:cs typeface="Microsoft Sans Serif"/>
              </a:rPr>
              <a:t>A.</a:t>
            </a:r>
            <a:r>
              <a:rPr sz="550" spc="-10" dirty="0">
                <a:latin typeface="Microsoft Sans Serif"/>
                <a:cs typeface="Microsoft Sans Serif"/>
              </a:rPr>
              <a:t> </a:t>
            </a:r>
            <a:r>
              <a:rPr sz="550" spc="10" dirty="0">
                <a:latin typeface="Microsoft Sans Serif"/>
                <a:cs typeface="Microsoft Sans Serif"/>
              </a:rPr>
              <a:t>Protección</a:t>
            </a:r>
            <a:r>
              <a:rPr sz="550" spc="-10" dirty="0">
                <a:latin typeface="Microsoft Sans Serif"/>
                <a:cs typeface="Microsoft Sans Serif"/>
              </a:rPr>
              <a:t> </a:t>
            </a:r>
            <a:r>
              <a:rPr sz="550" spc="20" dirty="0">
                <a:latin typeface="Microsoft Sans Serif"/>
                <a:cs typeface="Microsoft Sans Serif"/>
              </a:rPr>
              <a:t>para</a:t>
            </a:r>
            <a:r>
              <a:rPr sz="550" spc="-10" dirty="0">
                <a:latin typeface="Microsoft Sans Serif"/>
                <a:cs typeface="Microsoft Sans Serif"/>
              </a:rPr>
              <a:t> </a:t>
            </a:r>
            <a:r>
              <a:rPr sz="550" spc="10" dirty="0">
                <a:latin typeface="Microsoft Sans Serif"/>
                <a:cs typeface="Microsoft Sans Serif"/>
              </a:rPr>
              <a:t>discapacitados</a:t>
            </a:r>
            <a:endParaRPr sz="550">
              <a:latin typeface="Microsoft Sans Serif"/>
              <a:cs typeface="Microsoft Sans Serif"/>
            </a:endParaRPr>
          </a:p>
          <a:p>
            <a:pPr marL="12700" marR="5080" indent="154940">
              <a:lnSpc>
                <a:spcPct val="153500"/>
              </a:lnSpc>
              <a:spcBef>
                <a:spcPts val="275"/>
              </a:spcBef>
            </a:pPr>
            <a:r>
              <a:rPr sz="650" spc="-10" dirty="0">
                <a:latin typeface="Microsoft Sans Serif"/>
                <a:cs typeface="Microsoft Sans Serif"/>
              </a:rPr>
              <a:t>La </a:t>
            </a:r>
            <a:r>
              <a:rPr sz="650" spc="20" dirty="0">
                <a:latin typeface="Microsoft Sans Serif"/>
                <a:cs typeface="Microsoft Sans Serif"/>
              </a:rPr>
              <a:t>protección </a:t>
            </a:r>
            <a:r>
              <a:rPr sz="650" spc="25" dirty="0">
                <a:latin typeface="Microsoft Sans Serif"/>
                <a:cs typeface="Microsoft Sans Serif"/>
              </a:rPr>
              <a:t>contra </a:t>
            </a:r>
            <a:r>
              <a:rPr sz="650" spc="15" dirty="0">
                <a:latin typeface="Microsoft Sans Serif"/>
                <a:cs typeface="Microsoft Sans Serif"/>
              </a:rPr>
              <a:t>energización </a:t>
            </a:r>
            <a:r>
              <a:rPr sz="650" spc="25" dirty="0">
                <a:latin typeface="Microsoft Sans Serif"/>
                <a:cs typeface="Microsoft Sans Serif"/>
              </a:rPr>
              <a:t>involuntaria </a:t>
            </a:r>
            <a:r>
              <a:rPr sz="650" spc="20" dirty="0">
                <a:latin typeface="Microsoft Sans Serif"/>
                <a:cs typeface="Microsoft Sans Serif"/>
              </a:rPr>
              <a:t>debe estar en </a:t>
            </a:r>
            <a:r>
              <a:rPr sz="650" spc="10" dirty="0">
                <a:latin typeface="Microsoft Sans Serif"/>
                <a:cs typeface="Microsoft Sans Serif"/>
              </a:rPr>
              <a:t>servicio </a:t>
            </a:r>
            <a:r>
              <a:rPr sz="650" spc="20" dirty="0">
                <a:latin typeface="Microsoft Sans Serif"/>
                <a:cs typeface="Microsoft Sans Serif"/>
              </a:rPr>
              <a:t>cuando </a:t>
            </a:r>
            <a:r>
              <a:rPr sz="650" spc="25" dirty="0">
                <a:latin typeface="Microsoft Sans Serif"/>
                <a:cs typeface="Microsoft Sans Serif"/>
              </a:rPr>
              <a:t> </a:t>
            </a:r>
            <a:r>
              <a:rPr sz="650" spc="10" dirty="0">
                <a:latin typeface="Microsoft Sans Serif"/>
                <a:cs typeface="Microsoft Sans Serif"/>
              </a:rPr>
              <a:t>el</a:t>
            </a:r>
            <a:r>
              <a:rPr sz="650" dirty="0">
                <a:latin typeface="Microsoft Sans Serif"/>
                <a:cs typeface="Microsoft Sans Serif"/>
              </a:rPr>
              <a:t> </a:t>
            </a:r>
            <a:r>
              <a:rPr sz="650" spc="25" dirty="0">
                <a:latin typeface="Microsoft Sans Serif"/>
                <a:cs typeface="Microsoft Sans Serif"/>
              </a:rPr>
              <a:t>generador</a:t>
            </a:r>
            <a:r>
              <a:rPr sz="650" dirty="0">
                <a:latin typeface="Microsoft Sans Serif"/>
                <a:cs typeface="Microsoft Sans Serif"/>
              </a:rPr>
              <a:t> </a:t>
            </a:r>
            <a:r>
              <a:rPr sz="650" spc="10" dirty="0">
                <a:latin typeface="Microsoft Sans Serif"/>
                <a:cs typeface="Microsoft Sans Serif"/>
              </a:rPr>
              <a:t>está</a:t>
            </a:r>
            <a:r>
              <a:rPr sz="650" spc="5" dirty="0">
                <a:latin typeface="Microsoft Sans Serif"/>
                <a:cs typeface="Microsoft Sans Serif"/>
              </a:rPr>
              <a:t> </a:t>
            </a:r>
            <a:r>
              <a:rPr sz="650" spc="25" dirty="0">
                <a:latin typeface="Microsoft Sans Serif"/>
                <a:cs typeface="Microsoft Sans Serif"/>
              </a:rPr>
              <a:t>fuera</a:t>
            </a:r>
            <a:r>
              <a:rPr sz="650" dirty="0">
                <a:latin typeface="Microsoft Sans Serif"/>
                <a:cs typeface="Microsoft Sans Serif"/>
              </a:rPr>
              <a:t> </a:t>
            </a:r>
            <a:r>
              <a:rPr sz="650" spc="20" dirty="0">
                <a:latin typeface="Microsoft Sans Serif"/>
                <a:cs typeface="Microsoft Sans Serif"/>
              </a:rPr>
              <a:t>de</a:t>
            </a:r>
            <a:r>
              <a:rPr sz="650" dirty="0">
                <a:latin typeface="Microsoft Sans Serif"/>
                <a:cs typeface="Microsoft Sans Serif"/>
              </a:rPr>
              <a:t> </a:t>
            </a:r>
            <a:r>
              <a:rPr sz="650" spc="10" dirty="0">
                <a:latin typeface="Microsoft Sans Serif"/>
                <a:cs typeface="Microsoft Sans Serif"/>
              </a:rPr>
              <a:t>servicio.</a:t>
            </a:r>
            <a:r>
              <a:rPr sz="650" spc="5" dirty="0">
                <a:latin typeface="Microsoft Sans Serif"/>
                <a:cs typeface="Microsoft Sans Serif"/>
              </a:rPr>
              <a:t> </a:t>
            </a:r>
            <a:r>
              <a:rPr sz="650" dirty="0">
                <a:latin typeface="Microsoft Sans Serif"/>
                <a:cs typeface="Microsoft Sans Serif"/>
              </a:rPr>
              <a:t>Esto </a:t>
            </a:r>
            <a:r>
              <a:rPr sz="650" spc="-5" dirty="0">
                <a:latin typeface="Microsoft Sans Serif"/>
                <a:cs typeface="Microsoft Sans Serif"/>
              </a:rPr>
              <a:t>es</a:t>
            </a:r>
            <a:r>
              <a:rPr sz="650" spc="5" dirty="0">
                <a:latin typeface="Microsoft Sans Serif"/>
                <a:cs typeface="Microsoft Sans Serif"/>
              </a:rPr>
              <a:t> </a:t>
            </a:r>
            <a:r>
              <a:rPr sz="650" spc="25" dirty="0">
                <a:latin typeface="Microsoft Sans Serif"/>
                <a:cs typeface="Microsoft Sans Serif"/>
              </a:rPr>
              <a:t>lo</a:t>
            </a:r>
            <a:r>
              <a:rPr sz="650" dirty="0">
                <a:latin typeface="Microsoft Sans Serif"/>
                <a:cs typeface="Microsoft Sans Serif"/>
              </a:rPr>
              <a:t> </a:t>
            </a:r>
            <a:r>
              <a:rPr sz="650" spc="25" dirty="0">
                <a:latin typeface="Microsoft Sans Serif"/>
                <a:cs typeface="Microsoft Sans Serif"/>
              </a:rPr>
              <a:t>opuesto</a:t>
            </a:r>
            <a:r>
              <a:rPr sz="650" dirty="0">
                <a:latin typeface="Microsoft Sans Serif"/>
                <a:cs typeface="Microsoft Sans Serif"/>
              </a:rPr>
              <a:t> a</a:t>
            </a:r>
            <a:r>
              <a:rPr sz="650" spc="5" dirty="0">
                <a:latin typeface="Microsoft Sans Serif"/>
                <a:cs typeface="Microsoft Sans Serif"/>
              </a:rPr>
              <a:t> </a:t>
            </a:r>
            <a:r>
              <a:rPr sz="650" spc="10" dirty="0">
                <a:latin typeface="Microsoft Sans Serif"/>
                <a:cs typeface="Microsoft Sans Serif"/>
              </a:rPr>
              <a:t>la</a:t>
            </a:r>
            <a:r>
              <a:rPr sz="650" dirty="0">
                <a:latin typeface="Microsoft Sans Serif"/>
                <a:cs typeface="Microsoft Sans Serif"/>
              </a:rPr>
              <a:t> </a:t>
            </a:r>
            <a:r>
              <a:rPr sz="650" spc="20" dirty="0">
                <a:latin typeface="Microsoft Sans Serif"/>
                <a:cs typeface="Microsoft Sans Serif"/>
              </a:rPr>
              <a:t>protección</a:t>
            </a:r>
            <a:r>
              <a:rPr sz="650" spc="5" dirty="0">
                <a:latin typeface="Microsoft Sans Serif"/>
                <a:cs typeface="Microsoft Sans Serif"/>
              </a:rPr>
              <a:t> </a:t>
            </a:r>
            <a:r>
              <a:rPr sz="650" spc="25" dirty="0">
                <a:latin typeface="Microsoft Sans Serif"/>
                <a:cs typeface="Microsoft Sans Serif"/>
              </a:rPr>
              <a:t>normal.</a:t>
            </a:r>
            <a:r>
              <a:rPr sz="650" dirty="0">
                <a:latin typeface="Microsoft Sans Serif"/>
                <a:cs typeface="Microsoft Sans Serif"/>
              </a:rPr>
              <a:t> Con </a:t>
            </a:r>
            <a:r>
              <a:rPr sz="650" spc="-160" dirty="0">
                <a:latin typeface="Microsoft Sans Serif"/>
                <a:cs typeface="Microsoft Sans Serif"/>
              </a:rPr>
              <a:t> </a:t>
            </a:r>
            <a:r>
              <a:rPr sz="650" spc="15" dirty="0">
                <a:latin typeface="Microsoft Sans Serif"/>
                <a:cs typeface="Microsoft Sans Serif"/>
              </a:rPr>
              <a:t>frecuencia, </a:t>
            </a:r>
            <a:r>
              <a:rPr sz="650" dirty="0">
                <a:latin typeface="Microsoft Sans Serif"/>
                <a:cs typeface="Microsoft Sans Serif"/>
              </a:rPr>
              <a:t>las </a:t>
            </a:r>
            <a:r>
              <a:rPr sz="650" spc="15" dirty="0">
                <a:latin typeface="Microsoft Sans Serif"/>
                <a:cs typeface="Microsoft Sans Serif"/>
              </a:rPr>
              <a:t>empresas </a:t>
            </a:r>
            <a:r>
              <a:rPr sz="650" spc="20" dirty="0">
                <a:latin typeface="Microsoft Sans Serif"/>
                <a:cs typeface="Microsoft Sans Serif"/>
              </a:rPr>
              <a:t>de </a:t>
            </a:r>
            <a:r>
              <a:rPr sz="650" spc="10" dirty="0">
                <a:latin typeface="Microsoft Sans Serif"/>
                <a:cs typeface="Microsoft Sans Serif"/>
              </a:rPr>
              <a:t>servicios </a:t>
            </a:r>
            <a:r>
              <a:rPr sz="650" spc="20" dirty="0">
                <a:latin typeface="Microsoft Sans Serif"/>
                <a:cs typeface="Microsoft Sans Serif"/>
              </a:rPr>
              <a:t>públicos </a:t>
            </a:r>
            <a:r>
              <a:rPr sz="650" spc="10" dirty="0">
                <a:latin typeface="Microsoft Sans Serif"/>
                <a:cs typeface="Microsoft Sans Serif"/>
              </a:rPr>
              <a:t>desactivan la </a:t>
            </a:r>
            <a:r>
              <a:rPr sz="650" spc="20" dirty="0">
                <a:latin typeface="Microsoft Sans Serif"/>
                <a:cs typeface="Microsoft Sans Serif"/>
              </a:rPr>
              <a:t>protección del </a:t>
            </a:r>
            <a:r>
              <a:rPr sz="650" spc="25" dirty="0">
                <a:latin typeface="Microsoft Sans Serif"/>
                <a:cs typeface="Microsoft Sans Serif"/>
              </a:rPr>
              <a:t> generador </a:t>
            </a:r>
            <a:r>
              <a:rPr sz="650" spc="20" dirty="0">
                <a:latin typeface="Microsoft Sans Serif"/>
                <a:cs typeface="Microsoft Sans Serif"/>
              </a:rPr>
              <a:t>cuando </a:t>
            </a:r>
            <a:r>
              <a:rPr sz="650" spc="10" dirty="0">
                <a:latin typeface="Microsoft Sans Serif"/>
                <a:cs typeface="Microsoft Sans Serif"/>
              </a:rPr>
              <a:t>la </a:t>
            </a:r>
            <a:r>
              <a:rPr sz="650" spc="25" dirty="0">
                <a:latin typeface="Microsoft Sans Serif"/>
                <a:cs typeface="Microsoft Sans Serif"/>
              </a:rPr>
              <a:t>unidad </a:t>
            </a:r>
            <a:r>
              <a:rPr sz="650" spc="10" dirty="0">
                <a:latin typeface="Microsoft Sans Serif"/>
                <a:cs typeface="Microsoft Sans Serif"/>
              </a:rPr>
              <a:t>está </a:t>
            </a:r>
            <a:r>
              <a:rPr sz="650" spc="25" dirty="0">
                <a:latin typeface="Microsoft Sans Serif"/>
                <a:cs typeface="Microsoft Sans Serif"/>
              </a:rPr>
              <a:t>fuera </a:t>
            </a:r>
            <a:r>
              <a:rPr sz="650" spc="20" dirty="0">
                <a:latin typeface="Microsoft Sans Serif"/>
                <a:cs typeface="Microsoft Sans Serif"/>
              </a:rPr>
              <a:t>de </a:t>
            </a:r>
            <a:r>
              <a:rPr sz="650" spc="15" dirty="0">
                <a:latin typeface="Microsoft Sans Serif"/>
                <a:cs typeface="Microsoft Sans Serif"/>
              </a:rPr>
              <a:t>línea </a:t>
            </a:r>
            <a:r>
              <a:rPr sz="650" spc="20" dirty="0">
                <a:latin typeface="Microsoft Sans Serif"/>
                <a:cs typeface="Microsoft Sans Serif"/>
              </a:rPr>
              <a:t>para evitar </a:t>
            </a:r>
            <a:r>
              <a:rPr sz="650" spc="15" dirty="0">
                <a:latin typeface="Microsoft Sans Serif"/>
                <a:cs typeface="Microsoft Sans Serif"/>
              </a:rPr>
              <a:t>disparos </a:t>
            </a:r>
            <a:r>
              <a:rPr sz="650" spc="35" dirty="0">
                <a:latin typeface="Microsoft Sans Serif"/>
                <a:cs typeface="Microsoft Sans Serif"/>
              </a:rPr>
              <a:t>no </a:t>
            </a:r>
            <a:r>
              <a:rPr sz="650" spc="10" dirty="0">
                <a:latin typeface="Microsoft Sans Serif"/>
                <a:cs typeface="Microsoft Sans Serif"/>
              </a:rPr>
              <a:t>deseados </a:t>
            </a:r>
            <a:r>
              <a:rPr sz="650" spc="-160" dirty="0">
                <a:latin typeface="Microsoft Sans Serif"/>
                <a:cs typeface="Microsoft Sans Serif"/>
              </a:rPr>
              <a:t> </a:t>
            </a:r>
            <a:r>
              <a:rPr sz="650" spc="20" dirty="0">
                <a:latin typeface="Microsoft Sans Serif"/>
                <a:cs typeface="Microsoft Sans Serif"/>
              </a:rPr>
              <a:t>de</a:t>
            </a:r>
            <a:r>
              <a:rPr sz="650" spc="-5" dirty="0">
                <a:latin typeface="Microsoft Sans Serif"/>
                <a:cs typeface="Microsoft Sans Serif"/>
              </a:rPr>
              <a:t> </a:t>
            </a:r>
            <a:r>
              <a:rPr sz="650" spc="10" dirty="0">
                <a:latin typeface="Microsoft Sans Serif"/>
                <a:cs typeface="Microsoft Sans Serif"/>
              </a:rPr>
              <a:t>los</a:t>
            </a:r>
            <a:r>
              <a:rPr sz="650" spc="-5" dirty="0">
                <a:latin typeface="Microsoft Sans Serif"/>
                <a:cs typeface="Microsoft Sans Serif"/>
              </a:rPr>
              <a:t> </a:t>
            </a:r>
            <a:r>
              <a:rPr sz="650" spc="20" dirty="0">
                <a:latin typeface="Microsoft Sans Serif"/>
                <a:cs typeface="Microsoft Sans Serif"/>
              </a:rPr>
              <a:t>disyuntores</a:t>
            </a:r>
            <a:r>
              <a:rPr sz="650" spc="-5" dirty="0">
                <a:latin typeface="Microsoft Sans Serif"/>
                <a:cs typeface="Microsoft Sans Serif"/>
              </a:rPr>
              <a:t> </a:t>
            </a:r>
            <a:r>
              <a:rPr sz="650" spc="-35" dirty="0">
                <a:latin typeface="Microsoft Sans Serif"/>
                <a:cs typeface="Microsoft Sans Serif"/>
              </a:rPr>
              <a:t>EHV</a:t>
            </a:r>
            <a:r>
              <a:rPr sz="650" spc="-5" dirty="0">
                <a:latin typeface="Microsoft Sans Serif"/>
                <a:cs typeface="Microsoft Sans Serif"/>
              </a:rPr>
              <a:t> </a:t>
            </a:r>
            <a:r>
              <a:rPr sz="650" spc="20" dirty="0">
                <a:latin typeface="Microsoft Sans Serif"/>
                <a:cs typeface="Microsoft Sans Serif"/>
              </a:rPr>
              <a:t>del</a:t>
            </a:r>
            <a:r>
              <a:rPr sz="650" spc="-5" dirty="0">
                <a:latin typeface="Microsoft Sans Serif"/>
                <a:cs typeface="Microsoft Sans Serif"/>
              </a:rPr>
              <a:t> </a:t>
            </a:r>
            <a:r>
              <a:rPr sz="650" spc="25" dirty="0">
                <a:latin typeface="Microsoft Sans Serif"/>
                <a:cs typeface="Microsoft Sans Serif"/>
              </a:rPr>
              <a:t>generador</a:t>
            </a:r>
            <a:r>
              <a:rPr sz="650" dirty="0">
                <a:latin typeface="Microsoft Sans Serif"/>
                <a:cs typeface="Microsoft Sans Serif"/>
              </a:rPr>
              <a:t> </a:t>
            </a:r>
            <a:r>
              <a:rPr sz="650" spc="25" dirty="0">
                <a:latin typeface="Microsoft Sans Serif"/>
                <a:cs typeface="Microsoft Sans Serif"/>
              </a:rPr>
              <a:t>que</a:t>
            </a:r>
            <a:r>
              <a:rPr sz="650" spc="-5" dirty="0">
                <a:latin typeface="Microsoft Sans Serif"/>
                <a:cs typeface="Microsoft Sans Serif"/>
              </a:rPr>
              <a:t> </a:t>
            </a:r>
            <a:r>
              <a:rPr sz="650" spc="25" dirty="0">
                <a:latin typeface="Microsoft Sans Serif"/>
                <a:cs typeface="Microsoft Sans Serif"/>
              </a:rPr>
              <a:t>han</a:t>
            </a:r>
            <a:r>
              <a:rPr sz="650" spc="-5" dirty="0">
                <a:latin typeface="Microsoft Sans Serif"/>
                <a:cs typeface="Microsoft Sans Serif"/>
              </a:rPr>
              <a:t> </a:t>
            </a:r>
            <a:r>
              <a:rPr sz="650" spc="15" dirty="0">
                <a:latin typeface="Microsoft Sans Serif"/>
                <a:cs typeface="Microsoft Sans Serif"/>
              </a:rPr>
              <a:t>sido</a:t>
            </a:r>
            <a:r>
              <a:rPr sz="650" spc="-5" dirty="0">
                <a:latin typeface="Microsoft Sans Serif"/>
                <a:cs typeface="Microsoft Sans Serif"/>
              </a:rPr>
              <a:t> </a:t>
            </a:r>
            <a:r>
              <a:rPr sz="650" spc="20" dirty="0">
                <a:latin typeface="Microsoft Sans Serif"/>
                <a:cs typeface="Microsoft Sans Serif"/>
              </a:rPr>
              <a:t>devueltos</a:t>
            </a:r>
            <a:r>
              <a:rPr sz="650" spc="-5" dirty="0">
                <a:latin typeface="Microsoft Sans Serif"/>
                <a:cs typeface="Microsoft Sans Serif"/>
              </a:rPr>
              <a:t> </a:t>
            </a:r>
            <a:r>
              <a:rPr sz="650" dirty="0">
                <a:latin typeface="Microsoft Sans Serif"/>
                <a:cs typeface="Microsoft Sans Serif"/>
              </a:rPr>
              <a:t>a</a:t>
            </a:r>
            <a:endParaRPr sz="650">
              <a:latin typeface="Microsoft Sans Serif"/>
              <a:cs typeface="Microsoft Sans Serif"/>
            </a:endParaRPr>
          </a:p>
        </p:txBody>
      </p:sp>
      <p:sp>
        <p:nvSpPr>
          <p:cNvPr id="11" name="object 11"/>
          <p:cNvSpPr txBox="1"/>
          <p:nvPr/>
        </p:nvSpPr>
        <p:spPr>
          <a:xfrm>
            <a:off x="1415277" y="9415126"/>
            <a:ext cx="7416407" cy="143629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 marR="5080">
              <a:lnSpc>
                <a:spcPct val="100000"/>
              </a:lnSpc>
              <a:spcBef>
                <a:spcPts val="100"/>
              </a:spcBef>
            </a:pPr>
            <a:r>
              <a:rPr sz="850" spc="-25" dirty="0">
                <a:latin typeface="Microsoft Sans Serif"/>
                <a:cs typeface="Microsoft Sans Serif"/>
              </a:rPr>
              <a:t>TUTORIAL</a:t>
            </a:r>
            <a:r>
              <a:rPr sz="850" spc="-5" dirty="0">
                <a:latin typeface="Microsoft Sans Serif"/>
                <a:cs typeface="Microsoft Sans Serif"/>
              </a:rPr>
              <a:t> </a:t>
            </a:r>
            <a:r>
              <a:rPr sz="850" spc="-60" dirty="0">
                <a:latin typeface="Microsoft Sans Serif"/>
                <a:cs typeface="Microsoft Sans Serif"/>
              </a:rPr>
              <a:t>SOBRE</a:t>
            </a:r>
            <a:r>
              <a:rPr sz="850" spc="-5" dirty="0">
                <a:latin typeface="Microsoft Sans Serif"/>
                <a:cs typeface="Microsoft Sans Serif"/>
              </a:rPr>
              <a:t> </a:t>
            </a:r>
            <a:r>
              <a:rPr sz="850" spc="-35" dirty="0">
                <a:latin typeface="Microsoft Sans Serif"/>
                <a:cs typeface="Microsoft Sans Serif"/>
              </a:rPr>
              <a:t>PROTECCIÓN</a:t>
            </a:r>
            <a:r>
              <a:rPr sz="850" spc="-5" dirty="0">
                <a:latin typeface="Microsoft Sans Serif"/>
                <a:cs typeface="Microsoft Sans Serif"/>
              </a:rPr>
              <a:t> </a:t>
            </a:r>
            <a:r>
              <a:rPr sz="850" spc="-45" dirty="0">
                <a:latin typeface="Microsoft Sans Serif"/>
                <a:cs typeface="Microsoft Sans Serif"/>
              </a:rPr>
              <a:t>DE</a:t>
            </a:r>
            <a:r>
              <a:rPr sz="850" dirty="0">
                <a:latin typeface="Microsoft Sans Serif"/>
                <a:cs typeface="Microsoft Sans Serif"/>
              </a:rPr>
              <a:t> </a:t>
            </a:r>
            <a:r>
              <a:rPr sz="850" spc="-55" dirty="0">
                <a:latin typeface="Microsoft Sans Serif"/>
                <a:cs typeface="Microsoft Sans Serif"/>
              </a:rPr>
              <a:t>GENERADORES</a:t>
            </a:r>
            <a:r>
              <a:rPr sz="850" spc="-5" dirty="0">
                <a:latin typeface="Microsoft Sans Serif"/>
                <a:cs typeface="Microsoft Sans Serif"/>
              </a:rPr>
              <a:t> </a:t>
            </a:r>
            <a:r>
              <a:rPr sz="850" spc="-30" dirty="0">
                <a:latin typeface="Microsoft Sans Serif"/>
                <a:cs typeface="Microsoft Sans Serif"/>
              </a:rPr>
              <a:t>SÍNCRONOS </a:t>
            </a:r>
            <a:r>
              <a:rPr sz="850" spc="-215" dirty="0">
                <a:latin typeface="Microsoft Sans Serif"/>
                <a:cs typeface="Microsoft Sans Serif"/>
              </a:rPr>
              <a:t> </a:t>
            </a:r>
            <a:r>
              <a:rPr sz="850" spc="-15" dirty="0">
                <a:latin typeface="Microsoft Sans Serif"/>
                <a:cs typeface="Microsoft Sans Serif"/>
              </a:rPr>
              <a:t>PUBLICACIÓN</a:t>
            </a:r>
            <a:r>
              <a:rPr sz="850" spc="-5" dirty="0">
                <a:latin typeface="Microsoft Sans Serif"/>
                <a:cs typeface="Microsoft Sans Serif"/>
              </a:rPr>
              <a:t> </a:t>
            </a:r>
            <a:r>
              <a:rPr sz="850" spc="-55" dirty="0">
                <a:latin typeface="Microsoft Sans Serif"/>
                <a:cs typeface="Microsoft Sans Serif"/>
              </a:rPr>
              <a:t>ESPECIAL</a:t>
            </a:r>
            <a:r>
              <a:rPr sz="850" spc="-5" dirty="0">
                <a:latin typeface="Microsoft Sans Serif"/>
                <a:cs typeface="Microsoft Sans Serif"/>
              </a:rPr>
              <a:t> </a:t>
            </a:r>
            <a:r>
              <a:rPr sz="850" spc="-40" dirty="0">
                <a:latin typeface="Microsoft Sans Serif"/>
                <a:cs typeface="Microsoft Sans Serif"/>
              </a:rPr>
              <a:t>DEL</a:t>
            </a:r>
            <a:r>
              <a:rPr sz="850" spc="-5" dirty="0">
                <a:latin typeface="Microsoft Sans Serif"/>
                <a:cs typeface="Microsoft Sans Serif"/>
              </a:rPr>
              <a:t> </a:t>
            </a:r>
            <a:r>
              <a:rPr sz="850" spc="-60" dirty="0">
                <a:latin typeface="Microsoft Sans Serif"/>
                <a:cs typeface="Microsoft Sans Serif"/>
              </a:rPr>
              <a:t>IEEE</a:t>
            </a:r>
            <a:r>
              <a:rPr sz="850" spc="-5" dirty="0">
                <a:latin typeface="Microsoft Sans Serif"/>
                <a:cs typeface="Microsoft Sans Serif"/>
              </a:rPr>
              <a:t> </a:t>
            </a:r>
            <a:r>
              <a:rPr sz="850" spc="-80" dirty="0">
                <a:latin typeface="Microsoft Sans Serif"/>
                <a:cs typeface="Microsoft Sans Serif"/>
              </a:rPr>
              <a:t>PSRC</a:t>
            </a:r>
            <a:endParaRPr sz="850">
              <a:latin typeface="Microsoft Sans Serif"/>
              <a:cs typeface="Microsoft Sans Serif"/>
            </a:endParaRPr>
          </a:p>
        </p:txBody>
      </p:sp>
      <p:sp>
        <p:nvSpPr>
          <p:cNvPr id="12" name="object 12"/>
          <p:cNvSpPr txBox="1"/>
          <p:nvPr/>
        </p:nvSpPr>
        <p:spPr>
          <a:xfrm>
            <a:off x="13472061" y="9415125"/>
            <a:ext cx="2852914" cy="143629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sz="850" spc="-25" dirty="0">
                <a:latin typeface="Microsoft Sans Serif"/>
                <a:cs typeface="Microsoft Sans Serif"/>
              </a:rPr>
              <a:t>CAPÍTULO</a:t>
            </a:r>
            <a:r>
              <a:rPr sz="850" spc="-20" dirty="0">
                <a:latin typeface="Microsoft Sans Serif"/>
                <a:cs typeface="Microsoft Sans Serif"/>
              </a:rPr>
              <a:t> </a:t>
            </a:r>
            <a:r>
              <a:rPr sz="850" dirty="0">
                <a:latin typeface="Microsoft Sans Serif"/>
                <a:cs typeface="Microsoft Sans Serif"/>
              </a:rPr>
              <a:t>4,</a:t>
            </a:r>
            <a:r>
              <a:rPr sz="850" spc="-15" dirty="0">
                <a:latin typeface="Microsoft Sans Serif"/>
                <a:cs typeface="Microsoft Sans Serif"/>
              </a:rPr>
              <a:t> </a:t>
            </a:r>
            <a:r>
              <a:rPr sz="850" spc="-40" dirty="0">
                <a:latin typeface="Microsoft Sans Serif"/>
                <a:cs typeface="Microsoft Sans Serif"/>
              </a:rPr>
              <a:t>SECCIÓN</a:t>
            </a:r>
            <a:r>
              <a:rPr sz="850" spc="-15" dirty="0">
                <a:latin typeface="Microsoft Sans Serif"/>
                <a:cs typeface="Microsoft Sans Serif"/>
              </a:rPr>
              <a:t> </a:t>
            </a:r>
            <a:r>
              <a:rPr sz="850" spc="10" dirty="0">
                <a:latin typeface="Microsoft Sans Serif"/>
                <a:cs typeface="Microsoft Sans Serif"/>
              </a:rPr>
              <a:t>1</a:t>
            </a:r>
            <a:endParaRPr sz="850">
              <a:latin typeface="Microsoft Sans Serif"/>
              <a:cs typeface="Microsoft Sans Serif"/>
            </a:endParaRPr>
          </a:p>
        </p:txBody>
      </p:sp>
    </p:spTree>
  </p:cSld>
  <p:clrMapOvr>
    <a:masterClrMapping/>
  </p:clrMapOvr>
</p:sld>
</file>

<file path=ppt/slides/slide86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/>
          <p:nvPr/>
        </p:nvSpPr>
        <p:spPr>
          <a:xfrm>
            <a:off x="6289558" y="3055620"/>
            <a:ext cx="778599" cy="338455"/>
          </a:xfrm>
          <a:custGeom>
            <a:avLst/>
            <a:gdLst/>
            <a:ahLst/>
            <a:cxnLst/>
            <a:rect l="l" t="t" r="r" b="b"/>
            <a:pathLst>
              <a:path w="338455" h="338454">
                <a:moveTo>
                  <a:pt x="338327" y="338328"/>
                </a:moveTo>
                <a:lnTo>
                  <a:pt x="338327" y="0"/>
                </a:lnTo>
              </a:path>
              <a:path w="338455" h="338454">
                <a:moveTo>
                  <a:pt x="0" y="0"/>
                </a:moveTo>
                <a:lnTo>
                  <a:pt x="0" y="338328"/>
                </a:lnTo>
                <a:lnTo>
                  <a:pt x="338327" y="338328"/>
                </a:lnTo>
              </a:path>
              <a:path w="338455" h="338454">
                <a:moveTo>
                  <a:pt x="338327" y="0"/>
                </a:moveTo>
                <a:lnTo>
                  <a:pt x="0" y="0"/>
                </a:lnTo>
              </a:path>
              <a:path w="338455" h="338454">
                <a:moveTo>
                  <a:pt x="338327" y="0"/>
                </a:moveTo>
                <a:lnTo>
                  <a:pt x="0" y="338328"/>
                </a:lnTo>
              </a:path>
            </a:pathLst>
          </a:custGeom>
          <a:ln w="9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grpSp>
        <p:nvGrpSpPr>
          <p:cNvPr id="3" name="object 3"/>
          <p:cNvGrpSpPr/>
          <p:nvPr/>
        </p:nvGrpSpPr>
        <p:grpSpPr>
          <a:xfrm>
            <a:off x="1924728" y="3284221"/>
            <a:ext cx="1314707" cy="268605"/>
            <a:chOff x="836675" y="3284220"/>
            <a:chExt cx="571500" cy="268605"/>
          </a:xfrm>
        </p:grpSpPr>
        <p:sp>
          <p:nvSpPr>
            <p:cNvPr id="4" name="object 4"/>
            <p:cNvSpPr/>
            <p:nvPr/>
          </p:nvSpPr>
          <p:spPr>
            <a:xfrm>
              <a:off x="841247" y="3288792"/>
              <a:ext cx="562610" cy="226060"/>
            </a:xfrm>
            <a:custGeom>
              <a:avLst/>
              <a:gdLst/>
              <a:ahLst/>
              <a:cxnLst/>
              <a:rect l="l" t="t" r="r" b="b"/>
              <a:pathLst>
                <a:path w="562610" h="226060">
                  <a:moveTo>
                    <a:pt x="0" y="225551"/>
                  </a:moveTo>
                  <a:lnTo>
                    <a:pt x="562356" y="225551"/>
                  </a:lnTo>
                  <a:lnTo>
                    <a:pt x="562356" y="0"/>
                  </a:lnTo>
                  <a:lnTo>
                    <a:pt x="0" y="0"/>
                  </a:lnTo>
                  <a:lnTo>
                    <a:pt x="0" y="225551"/>
                  </a:lnTo>
                  <a:close/>
                </a:path>
              </a:pathLst>
            </a:custGeom>
            <a:ln w="9144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5" name="object 5"/>
            <p:cNvPicPr/>
            <p:nvPr/>
          </p:nvPicPr>
          <p:blipFill>
            <a:blip r:embed="rId2" cstate="print"/>
            <a:stretch>
              <a:fillRect/>
            </a:stretch>
          </p:blipFill>
          <p:spPr>
            <a:xfrm>
              <a:off x="1051559" y="3364992"/>
              <a:ext cx="147827" cy="187451"/>
            </a:xfrm>
            <a:prstGeom prst="rect">
              <a:avLst/>
            </a:prstGeom>
          </p:spPr>
        </p:pic>
      </p:grpSp>
      <p:grpSp>
        <p:nvGrpSpPr>
          <p:cNvPr id="6" name="object 6"/>
          <p:cNvGrpSpPr/>
          <p:nvPr/>
        </p:nvGrpSpPr>
        <p:grpSpPr>
          <a:xfrm>
            <a:off x="1931743" y="2660904"/>
            <a:ext cx="1314707" cy="268605"/>
            <a:chOff x="839724" y="2660904"/>
            <a:chExt cx="571500" cy="268605"/>
          </a:xfrm>
        </p:grpSpPr>
        <p:sp>
          <p:nvSpPr>
            <p:cNvPr id="7" name="object 7"/>
            <p:cNvSpPr/>
            <p:nvPr/>
          </p:nvSpPr>
          <p:spPr>
            <a:xfrm>
              <a:off x="844296" y="2665476"/>
              <a:ext cx="562610" cy="220979"/>
            </a:xfrm>
            <a:custGeom>
              <a:avLst/>
              <a:gdLst/>
              <a:ahLst/>
              <a:cxnLst/>
              <a:rect l="l" t="t" r="r" b="b"/>
              <a:pathLst>
                <a:path w="562610" h="220980">
                  <a:moveTo>
                    <a:pt x="0" y="220980"/>
                  </a:moveTo>
                  <a:lnTo>
                    <a:pt x="562355" y="220980"/>
                  </a:lnTo>
                  <a:lnTo>
                    <a:pt x="562355" y="0"/>
                  </a:lnTo>
                  <a:lnTo>
                    <a:pt x="0" y="0"/>
                  </a:lnTo>
                  <a:lnTo>
                    <a:pt x="0" y="220980"/>
                  </a:lnTo>
                  <a:close/>
                </a:path>
              </a:pathLst>
            </a:custGeom>
            <a:ln w="9144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8" name="object 8"/>
            <p:cNvPicPr/>
            <p:nvPr/>
          </p:nvPicPr>
          <p:blipFill>
            <a:blip r:embed="rId3" cstate="print"/>
            <a:stretch>
              <a:fillRect/>
            </a:stretch>
          </p:blipFill>
          <p:spPr>
            <a:xfrm>
              <a:off x="1063752" y="2737103"/>
              <a:ext cx="123443" cy="192024"/>
            </a:xfrm>
            <a:prstGeom prst="rect">
              <a:avLst/>
            </a:prstGeom>
          </p:spPr>
        </p:pic>
      </p:grpSp>
      <p:grpSp>
        <p:nvGrpSpPr>
          <p:cNvPr id="9" name="object 9"/>
          <p:cNvGrpSpPr/>
          <p:nvPr/>
        </p:nvGrpSpPr>
        <p:grpSpPr>
          <a:xfrm>
            <a:off x="4999392" y="3104388"/>
            <a:ext cx="1276726" cy="242570"/>
            <a:chOff x="2173224" y="3104388"/>
            <a:chExt cx="554990" cy="242570"/>
          </a:xfrm>
        </p:grpSpPr>
        <p:sp>
          <p:nvSpPr>
            <p:cNvPr id="10" name="object 10"/>
            <p:cNvSpPr/>
            <p:nvPr/>
          </p:nvSpPr>
          <p:spPr>
            <a:xfrm>
              <a:off x="2295144" y="3108960"/>
              <a:ext cx="312420" cy="233679"/>
            </a:xfrm>
            <a:custGeom>
              <a:avLst/>
              <a:gdLst/>
              <a:ahLst/>
              <a:cxnLst/>
              <a:rect l="l" t="t" r="r" b="b"/>
              <a:pathLst>
                <a:path w="312419" h="233679">
                  <a:moveTo>
                    <a:pt x="0" y="57911"/>
                  </a:moveTo>
                  <a:lnTo>
                    <a:pt x="0" y="233171"/>
                  </a:lnTo>
                  <a:lnTo>
                    <a:pt x="185928" y="233171"/>
                  </a:lnTo>
                  <a:lnTo>
                    <a:pt x="235267" y="224075"/>
                  </a:lnTo>
                  <a:lnTo>
                    <a:pt x="275462" y="199262"/>
                  </a:lnTo>
                  <a:lnTo>
                    <a:pt x="302513" y="162448"/>
                  </a:lnTo>
                  <a:lnTo>
                    <a:pt x="312419" y="117347"/>
                  </a:lnTo>
                  <a:lnTo>
                    <a:pt x="302513" y="71366"/>
                  </a:lnTo>
                  <a:lnTo>
                    <a:pt x="275462" y="34099"/>
                  </a:lnTo>
                  <a:lnTo>
                    <a:pt x="235267" y="9120"/>
                  </a:lnTo>
                  <a:lnTo>
                    <a:pt x="185928" y="0"/>
                  </a:lnTo>
                  <a:lnTo>
                    <a:pt x="0" y="0"/>
                  </a:lnTo>
                  <a:lnTo>
                    <a:pt x="0" y="57911"/>
                  </a:lnTo>
                  <a:close/>
                </a:path>
              </a:pathLst>
            </a:custGeom>
            <a:ln w="9144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" name="object 11"/>
            <p:cNvSpPr/>
            <p:nvPr/>
          </p:nvSpPr>
          <p:spPr>
            <a:xfrm>
              <a:off x="2173224" y="3166872"/>
              <a:ext cx="554990" cy="117475"/>
            </a:xfrm>
            <a:custGeom>
              <a:avLst/>
              <a:gdLst/>
              <a:ahLst/>
              <a:cxnLst/>
              <a:rect l="l" t="t" r="r" b="b"/>
              <a:pathLst>
                <a:path w="554989" h="117475">
                  <a:moveTo>
                    <a:pt x="434340" y="59435"/>
                  </a:moveTo>
                  <a:lnTo>
                    <a:pt x="554735" y="59435"/>
                  </a:lnTo>
                </a:path>
                <a:path w="554989" h="117475">
                  <a:moveTo>
                    <a:pt x="121920" y="0"/>
                  </a:moveTo>
                  <a:lnTo>
                    <a:pt x="0" y="0"/>
                  </a:lnTo>
                </a:path>
                <a:path w="554989" h="117475">
                  <a:moveTo>
                    <a:pt x="121920" y="117347"/>
                  </a:moveTo>
                  <a:lnTo>
                    <a:pt x="0" y="117347"/>
                  </a:lnTo>
                </a:path>
              </a:pathLst>
            </a:custGeom>
            <a:ln w="9144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12" name="object 12"/>
          <p:cNvGrpSpPr/>
          <p:nvPr/>
        </p:nvGrpSpPr>
        <p:grpSpPr>
          <a:xfrm>
            <a:off x="7264191" y="3098292"/>
            <a:ext cx="1311785" cy="277495"/>
            <a:chOff x="3157727" y="3098292"/>
            <a:chExt cx="570230" cy="277495"/>
          </a:xfrm>
        </p:grpSpPr>
        <p:sp>
          <p:nvSpPr>
            <p:cNvPr id="13" name="object 13"/>
            <p:cNvSpPr/>
            <p:nvPr/>
          </p:nvSpPr>
          <p:spPr>
            <a:xfrm>
              <a:off x="3162299" y="3102864"/>
              <a:ext cx="561340" cy="236220"/>
            </a:xfrm>
            <a:custGeom>
              <a:avLst/>
              <a:gdLst/>
              <a:ahLst/>
              <a:cxnLst/>
              <a:rect l="l" t="t" r="r" b="b"/>
              <a:pathLst>
                <a:path w="561339" h="236220">
                  <a:moveTo>
                    <a:pt x="0" y="236219"/>
                  </a:moveTo>
                  <a:lnTo>
                    <a:pt x="560832" y="236219"/>
                  </a:lnTo>
                  <a:lnTo>
                    <a:pt x="560832" y="0"/>
                  </a:lnTo>
                  <a:lnTo>
                    <a:pt x="0" y="0"/>
                  </a:lnTo>
                  <a:lnTo>
                    <a:pt x="0" y="236219"/>
                  </a:lnTo>
                  <a:close/>
                </a:path>
              </a:pathLst>
            </a:custGeom>
            <a:ln w="9144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14" name="object 14"/>
            <p:cNvPicPr/>
            <p:nvPr/>
          </p:nvPicPr>
          <p:blipFill>
            <a:blip r:embed="rId4" cstate="print"/>
            <a:stretch>
              <a:fillRect/>
            </a:stretch>
          </p:blipFill>
          <p:spPr>
            <a:xfrm>
              <a:off x="3364991" y="3182111"/>
              <a:ext cx="172211" cy="193548"/>
            </a:xfrm>
            <a:prstGeom prst="rect">
              <a:avLst/>
            </a:prstGeom>
          </p:spPr>
        </p:pic>
      </p:grpSp>
      <p:sp>
        <p:nvSpPr>
          <p:cNvPr id="15" name="object 15"/>
          <p:cNvSpPr/>
          <p:nvPr/>
        </p:nvSpPr>
        <p:spPr>
          <a:xfrm>
            <a:off x="3239437" y="2778251"/>
            <a:ext cx="1760246" cy="387350"/>
          </a:xfrm>
          <a:custGeom>
            <a:avLst/>
            <a:gdLst/>
            <a:ahLst/>
            <a:cxnLst/>
            <a:rect l="l" t="t" r="r" b="b"/>
            <a:pathLst>
              <a:path w="765175" h="387350">
                <a:moveTo>
                  <a:pt x="765048" y="387096"/>
                </a:moveTo>
                <a:lnTo>
                  <a:pt x="765048" y="0"/>
                </a:lnTo>
                <a:lnTo>
                  <a:pt x="0" y="0"/>
                </a:lnTo>
              </a:path>
            </a:pathLst>
          </a:custGeom>
          <a:ln w="9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" name="object 16"/>
          <p:cNvSpPr/>
          <p:nvPr/>
        </p:nvSpPr>
        <p:spPr>
          <a:xfrm>
            <a:off x="4992378" y="3284220"/>
            <a:ext cx="0" cy="251460"/>
          </a:xfrm>
          <a:custGeom>
            <a:avLst/>
            <a:gdLst/>
            <a:ahLst/>
            <a:cxnLst/>
            <a:rect l="l" t="t" r="r" b="b"/>
            <a:pathLst>
              <a:path h="251460">
                <a:moveTo>
                  <a:pt x="0" y="251460"/>
                </a:moveTo>
                <a:lnTo>
                  <a:pt x="0" y="0"/>
                </a:lnTo>
              </a:path>
            </a:pathLst>
          </a:custGeom>
          <a:ln w="9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grpSp>
        <p:nvGrpSpPr>
          <p:cNvPr id="17" name="object 17"/>
          <p:cNvGrpSpPr/>
          <p:nvPr/>
        </p:nvGrpSpPr>
        <p:grpSpPr>
          <a:xfrm>
            <a:off x="1728399" y="2903220"/>
            <a:ext cx="1735413" cy="410209"/>
            <a:chOff x="751331" y="2903219"/>
            <a:chExt cx="754380" cy="410209"/>
          </a:xfrm>
        </p:grpSpPr>
        <p:pic>
          <p:nvPicPr>
            <p:cNvPr id="18" name="object 18"/>
            <p:cNvPicPr/>
            <p:nvPr/>
          </p:nvPicPr>
          <p:blipFill>
            <a:blip r:embed="rId5" cstate="print"/>
            <a:stretch>
              <a:fillRect/>
            </a:stretch>
          </p:blipFill>
          <p:spPr>
            <a:xfrm>
              <a:off x="929639" y="2903219"/>
              <a:ext cx="400811" cy="202691"/>
            </a:xfrm>
            <a:prstGeom prst="rect">
              <a:avLst/>
            </a:prstGeom>
          </p:spPr>
        </p:pic>
        <p:pic>
          <p:nvPicPr>
            <p:cNvPr id="19" name="object 19"/>
            <p:cNvPicPr/>
            <p:nvPr/>
          </p:nvPicPr>
          <p:blipFill>
            <a:blip r:embed="rId6" cstate="print"/>
            <a:stretch>
              <a:fillRect/>
            </a:stretch>
          </p:blipFill>
          <p:spPr>
            <a:xfrm>
              <a:off x="847343" y="3009900"/>
              <a:ext cx="559307" cy="246888"/>
            </a:xfrm>
            <a:prstGeom prst="rect">
              <a:avLst/>
            </a:prstGeom>
          </p:spPr>
        </p:pic>
        <p:pic>
          <p:nvPicPr>
            <p:cNvPr id="20" name="object 20"/>
            <p:cNvPicPr/>
            <p:nvPr/>
          </p:nvPicPr>
          <p:blipFill>
            <a:blip r:embed="rId7" cstate="print"/>
            <a:stretch>
              <a:fillRect/>
            </a:stretch>
          </p:blipFill>
          <p:spPr>
            <a:xfrm>
              <a:off x="751331" y="3116580"/>
              <a:ext cx="754379" cy="196595"/>
            </a:xfrm>
            <a:prstGeom prst="rect">
              <a:avLst/>
            </a:prstGeom>
          </p:spPr>
        </p:pic>
      </p:grpSp>
      <p:pic>
        <p:nvPicPr>
          <p:cNvPr id="21" name="object 21"/>
          <p:cNvPicPr/>
          <p:nvPr/>
        </p:nvPicPr>
        <p:blipFill>
          <a:blip r:embed="rId8" cstate="print"/>
          <a:stretch>
            <a:fillRect/>
          </a:stretch>
        </p:blipFill>
        <p:spPr>
          <a:xfrm>
            <a:off x="1889672" y="3531109"/>
            <a:ext cx="1370801" cy="202691"/>
          </a:xfrm>
          <a:prstGeom prst="rect">
            <a:avLst/>
          </a:prstGeom>
        </p:spPr>
      </p:pic>
      <p:grpSp>
        <p:nvGrpSpPr>
          <p:cNvPr id="22" name="object 22"/>
          <p:cNvGrpSpPr/>
          <p:nvPr/>
        </p:nvGrpSpPr>
        <p:grpSpPr>
          <a:xfrm>
            <a:off x="7428971" y="3418332"/>
            <a:ext cx="1003560" cy="187960"/>
            <a:chOff x="3229356" y="3418332"/>
            <a:chExt cx="436245" cy="187960"/>
          </a:xfrm>
        </p:grpSpPr>
        <p:pic>
          <p:nvPicPr>
            <p:cNvPr id="23" name="object 23"/>
            <p:cNvPicPr/>
            <p:nvPr/>
          </p:nvPicPr>
          <p:blipFill>
            <a:blip r:embed="rId9" cstate="print"/>
            <a:stretch>
              <a:fillRect/>
            </a:stretch>
          </p:blipFill>
          <p:spPr>
            <a:xfrm>
              <a:off x="3297935" y="3418332"/>
              <a:ext cx="303275" cy="65531"/>
            </a:xfrm>
            <a:prstGeom prst="rect">
              <a:avLst/>
            </a:prstGeom>
          </p:spPr>
        </p:pic>
        <p:pic>
          <p:nvPicPr>
            <p:cNvPr id="24" name="object 24"/>
            <p:cNvPicPr/>
            <p:nvPr/>
          </p:nvPicPr>
          <p:blipFill>
            <a:blip r:embed="rId10" cstate="print"/>
            <a:stretch>
              <a:fillRect/>
            </a:stretch>
          </p:blipFill>
          <p:spPr>
            <a:xfrm>
              <a:off x="3229356" y="3523487"/>
              <a:ext cx="435869" cy="82803"/>
            </a:xfrm>
            <a:prstGeom prst="rect">
              <a:avLst/>
            </a:prstGeom>
          </p:spPr>
        </p:pic>
      </p:grpSp>
      <p:sp>
        <p:nvSpPr>
          <p:cNvPr id="25" name="object 25"/>
          <p:cNvSpPr/>
          <p:nvPr/>
        </p:nvSpPr>
        <p:spPr>
          <a:xfrm>
            <a:off x="7067863" y="3226307"/>
            <a:ext cx="200128" cy="0"/>
          </a:xfrm>
          <a:custGeom>
            <a:avLst/>
            <a:gdLst/>
            <a:ahLst/>
            <a:cxnLst/>
            <a:rect l="l" t="t" r="r" b="b"/>
            <a:pathLst>
              <a:path w="86994">
                <a:moveTo>
                  <a:pt x="0" y="0"/>
                </a:moveTo>
                <a:lnTo>
                  <a:pt x="86867" y="0"/>
                </a:lnTo>
              </a:path>
            </a:pathLst>
          </a:custGeom>
          <a:ln w="9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grpSp>
        <p:nvGrpSpPr>
          <p:cNvPr id="26" name="object 26"/>
          <p:cNvGrpSpPr/>
          <p:nvPr/>
        </p:nvGrpSpPr>
        <p:grpSpPr>
          <a:xfrm>
            <a:off x="2036920" y="3590545"/>
            <a:ext cx="1792384" cy="596265"/>
            <a:chOff x="885444" y="3590544"/>
            <a:chExt cx="779145" cy="596265"/>
          </a:xfrm>
        </p:grpSpPr>
        <p:sp>
          <p:nvSpPr>
            <p:cNvPr id="27" name="object 27"/>
            <p:cNvSpPr/>
            <p:nvPr/>
          </p:nvSpPr>
          <p:spPr>
            <a:xfrm>
              <a:off x="931164" y="3595116"/>
              <a:ext cx="728980" cy="372110"/>
            </a:xfrm>
            <a:custGeom>
              <a:avLst/>
              <a:gdLst/>
              <a:ahLst/>
              <a:cxnLst/>
              <a:rect l="l" t="t" r="r" b="b"/>
              <a:pathLst>
                <a:path w="728980" h="372110">
                  <a:moveTo>
                    <a:pt x="728472" y="0"/>
                  </a:moveTo>
                  <a:lnTo>
                    <a:pt x="728472" y="202691"/>
                  </a:lnTo>
                  <a:lnTo>
                    <a:pt x="556260" y="202691"/>
                  </a:lnTo>
                </a:path>
                <a:path w="728980" h="372110">
                  <a:moveTo>
                    <a:pt x="0" y="371856"/>
                  </a:moveTo>
                  <a:lnTo>
                    <a:pt x="560831" y="371856"/>
                  </a:lnTo>
                  <a:lnTo>
                    <a:pt x="560831" y="146303"/>
                  </a:lnTo>
                  <a:lnTo>
                    <a:pt x="0" y="146303"/>
                  </a:lnTo>
                  <a:lnTo>
                    <a:pt x="0" y="371856"/>
                  </a:lnTo>
                  <a:close/>
                </a:path>
              </a:pathLst>
            </a:custGeom>
            <a:ln w="9144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28" name="object 28"/>
            <p:cNvPicPr/>
            <p:nvPr/>
          </p:nvPicPr>
          <p:blipFill>
            <a:blip r:embed="rId11" cstate="print"/>
            <a:stretch>
              <a:fillRect/>
            </a:stretch>
          </p:blipFill>
          <p:spPr>
            <a:xfrm>
              <a:off x="1109472" y="3817619"/>
              <a:ext cx="99059" cy="188975"/>
            </a:xfrm>
            <a:prstGeom prst="rect">
              <a:avLst/>
            </a:prstGeom>
          </p:spPr>
        </p:pic>
        <p:pic>
          <p:nvPicPr>
            <p:cNvPr id="29" name="object 29"/>
            <p:cNvPicPr/>
            <p:nvPr/>
          </p:nvPicPr>
          <p:blipFill>
            <a:blip r:embed="rId12" cstate="print"/>
            <a:stretch>
              <a:fillRect/>
            </a:stretch>
          </p:blipFill>
          <p:spPr>
            <a:xfrm>
              <a:off x="1211579" y="3816096"/>
              <a:ext cx="109728" cy="193547"/>
            </a:xfrm>
            <a:prstGeom prst="rect">
              <a:avLst/>
            </a:prstGeom>
          </p:spPr>
        </p:pic>
        <p:pic>
          <p:nvPicPr>
            <p:cNvPr id="30" name="object 30"/>
            <p:cNvPicPr/>
            <p:nvPr/>
          </p:nvPicPr>
          <p:blipFill>
            <a:blip r:embed="rId13" cstate="print"/>
            <a:stretch>
              <a:fillRect/>
            </a:stretch>
          </p:blipFill>
          <p:spPr>
            <a:xfrm>
              <a:off x="885444" y="3985259"/>
              <a:ext cx="656843" cy="201167"/>
            </a:xfrm>
            <a:prstGeom prst="rect">
              <a:avLst/>
            </a:prstGeom>
          </p:spPr>
        </p:pic>
      </p:grpSp>
      <p:pic>
        <p:nvPicPr>
          <p:cNvPr id="31" name="object 31"/>
          <p:cNvPicPr/>
          <p:nvPr/>
        </p:nvPicPr>
        <p:blipFill>
          <a:blip r:embed="rId14" cstate="print"/>
          <a:stretch>
            <a:fillRect/>
          </a:stretch>
        </p:blipFill>
        <p:spPr>
          <a:xfrm>
            <a:off x="6584053" y="2968752"/>
            <a:ext cx="224374" cy="187451"/>
          </a:xfrm>
          <a:prstGeom prst="rect">
            <a:avLst/>
          </a:prstGeom>
        </p:spPr>
      </p:pic>
      <p:grpSp>
        <p:nvGrpSpPr>
          <p:cNvPr id="32" name="object 32"/>
          <p:cNvGrpSpPr/>
          <p:nvPr/>
        </p:nvGrpSpPr>
        <p:grpSpPr>
          <a:xfrm>
            <a:off x="6433296" y="3418332"/>
            <a:ext cx="520040" cy="171450"/>
            <a:chOff x="2796539" y="3418332"/>
            <a:chExt cx="226060" cy="171450"/>
          </a:xfrm>
        </p:grpSpPr>
        <p:pic>
          <p:nvPicPr>
            <p:cNvPr id="33" name="object 33"/>
            <p:cNvPicPr/>
            <p:nvPr/>
          </p:nvPicPr>
          <p:blipFill>
            <a:blip r:embed="rId15" cstate="print"/>
            <a:stretch>
              <a:fillRect/>
            </a:stretch>
          </p:blipFill>
          <p:spPr>
            <a:xfrm>
              <a:off x="2859023" y="3418332"/>
              <a:ext cx="100583" cy="64007"/>
            </a:xfrm>
            <a:prstGeom prst="rect">
              <a:avLst/>
            </a:prstGeom>
          </p:spPr>
        </p:pic>
        <p:pic>
          <p:nvPicPr>
            <p:cNvPr id="34" name="object 34"/>
            <p:cNvPicPr/>
            <p:nvPr/>
          </p:nvPicPr>
          <p:blipFill>
            <a:blip r:embed="rId16" cstate="print"/>
            <a:stretch>
              <a:fillRect/>
            </a:stretch>
          </p:blipFill>
          <p:spPr>
            <a:xfrm>
              <a:off x="2796539" y="3523488"/>
              <a:ext cx="225552" cy="66039"/>
            </a:xfrm>
            <a:prstGeom prst="rect">
              <a:avLst/>
            </a:prstGeom>
          </p:spPr>
        </p:pic>
      </p:grpSp>
      <p:sp>
        <p:nvSpPr>
          <p:cNvPr id="35" name="object 35"/>
          <p:cNvSpPr/>
          <p:nvPr/>
        </p:nvSpPr>
        <p:spPr>
          <a:xfrm>
            <a:off x="3228921" y="3471672"/>
            <a:ext cx="866246" cy="0"/>
          </a:xfrm>
          <a:custGeom>
            <a:avLst/>
            <a:gdLst/>
            <a:ahLst/>
            <a:cxnLst/>
            <a:rect l="l" t="t" r="r" b="b"/>
            <a:pathLst>
              <a:path w="376555">
                <a:moveTo>
                  <a:pt x="376428" y="0"/>
                </a:moveTo>
                <a:lnTo>
                  <a:pt x="0" y="0"/>
                </a:lnTo>
              </a:path>
            </a:pathLst>
          </a:custGeom>
          <a:ln w="9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grpSp>
        <p:nvGrpSpPr>
          <p:cNvPr id="36" name="object 36"/>
          <p:cNvGrpSpPr/>
          <p:nvPr/>
        </p:nvGrpSpPr>
        <p:grpSpPr>
          <a:xfrm>
            <a:off x="3817909" y="3410711"/>
            <a:ext cx="1174471" cy="245745"/>
            <a:chOff x="1659636" y="3410711"/>
            <a:chExt cx="510540" cy="245745"/>
          </a:xfrm>
        </p:grpSpPr>
        <p:sp>
          <p:nvSpPr>
            <p:cNvPr id="37" name="object 37"/>
            <p:cNvSpPr/>
            <p:nvPr/>
          </p:nvSpPr>
          <p:spPr>
            <a:xfrm>
              <a:off x="1659636" y="3590543"/>
              <a:ext cx="121920" cy="0"/>
            </a:xfrm>
            <a:custGeom>
              <a:avLst/>
              <a:gdLst/>
              <a:ahLst/>
              <a:cxnLst/>
              <a:rect l="l" t="t" r="r" b="b"/>
              <a:pathLst>
                <a:path w="121919">
                  <a:moveTo>
                    <a:pt x="121919" y="0"/>
                  </a:moveTo>
                  <a:lnTo>
                    <a:pt x="0" y="0"/>
                  </a:lnTo>
                </a:path>
              </a:pathLst>
            </a:custGeom>
            <a:ln w="9144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8" name="object 38"/>
            <p:cNvSpPr/>
            <p:nvPr/>
          </p:nvSpPr>
          <p:spPr>
            <a:xfrm>
              <a:off x="1761744" y="3415283"/>
              <a:ext cx="315595" cy="236220"/>
            </a:xfrm>
            <a:custGeom>
              <a:avLst/>
              <a:gdLst/>
              <a:ahLst/>
              <a:cxnLst/>
              <a:rect l="l" t="t" r="r" b="b"/>
              <a:pathLst>
                <a:path w="315594" h="236220">
                  <a:moveTo>
                    <a:pt x="24383" y="118872"/>
                  </a:moveTo>
                  <a:lnTo>
                    <a:pt x="22931" y="149209"/>
                  </a:lnTo>
                  <a:lnTo>
                    <a:pt x="18478" y="178689"/>
                  </a:lnTo>
                  <a:lnTo>
                    <a:pt x="10882" y="207597"/>
                  </a:lnTo>
                  <a:lnTo>
                    <a:pt x="0" y="236220"/>
                  </a:lnTo>
                  <a:lnTo>
                    <a:pt x="135635" y="236220"/>
                  </a:lnTo>
                  <a:lnTo>
                    <a:pt x="190523" y="221527"/>
                  </a:lnTo>
                  <a:lnTo>
                    <a:pt x="239839" y="196405"/>
                  </a:lnTo>
                  <a:lnTo>
                    <a:pt x="282011" y="161853"/>
                  </a:lnTo>
                  <a:lnTo>
                    <a:pt x="315467" y="118872"/>
                  </a:lnTo>
                  <a:lnTo>
                    <a:pt x="289450" y="83100"/>
                  </a:lnTo>
                  <a:lnTo>
                    <a:pt x="257653" y="52888"/>
                  </a:lnTo>
                  <a:lnTo>
                    <a:pt x="220882" y="28675"/>
                  </a:lnTo>
                  <a:lnTo>
                    <a:pt x="179941" y="10899"/>
                  </a:lnTo>
                  <a:lnTo>
                    <a:pt x="135635" y="0"/>
                  </a:lnTo>
                  <a:lnTo>
                    <a:pt x="0" y="0"/>
                  </a:lnTo>
                  <a:lnTo>
                    <a:pt x="10882" y="28860"/>
                  </a:lnTo>
                  <a:lnTo>
                    <a:pt x="18478" y="58293"/>
                  </a:lnTo>
                  <a:lnTo>
                    <a:pt x="22931" y="88296"/>
                  </a:lnTo>
                  <a:lnTo>
                    <a:pt x="24383" y="118872"/>
                  </a:lnTo>
                  <a:close/>
                </a:path>
              </a:pathLst>
            </a:custGeom>
            <a:ln w="9144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9" name="object 39"/>
            <p:cNvSpPr/>
            <p:nvPr/>
          </p:nvSpPr>
          <p:spPr>
            <a:xfrm>
              <a:off x="2077212" y="3534155"/>
              <a:ext cx="93345" cy="0"/>
            </a:xfrm>
            <a:custGeom>
              <a:avLst/>
              <a:gdLst/>
              <a:ahLst/>
              <a:cxnLst/>
              <a:rect l="l" t="t" r="r" b="b"/>
              <a:pathLst>
                <a:path w="93344">
                  <a:moveTo>
                    <a:pt x="0" y="0"/>
                  </a:moveTo>
                  <a:lnTo>
                    <a:pt x="92963" y="0"/>
                  </a:lnTo>
                </a:path>
              </a:pathLst>
            </a:custGeom>
            <a:ln w="9144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40" name="object 40"/>
          <p:cNvSpPr/>
          <p:nvPr/>
        </p:nvSpPr>
        <p:spPr>
          <a:xfrm>
            <a:off x="1444422" y="9413748"/>
            <a:ext cx="15051933" cy="9525"/>
          </a:xfrm>
          <a:custGeom>
            <a:avLst/>
            <a:gdLst/>
            <a:ahLst/>
            <a:cxnLst/>
            <a:rect l="l" t="t" r="r" b="b"/>
            <a:pathLst>
              <a:path w="6543040" h="9525">
                <a:moveTo>
                  <a:pt x="6542531" y="9144"/>
                </a:moveTo>
                <a:lnTo>
                  <a:pt x="0" y="9144"/>
                </a:lnTo>
                <a:lnTo>
                  <a:pt x="0" y="0"/>
                </a:lnTo>
                <a:lnTo>
                  <a:pt x="6542531" y="0"/>
                </a:lnTo>
                <a:lnTo>
                  <a:pt x="6542531" y="9144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1" name="object 41"/>
          <p:cNvSpPr txBox="1"/>
          <p:nvPr/>
        </p:nvSpPr>
        <p:spPr>
          <a:xfrm>
            <a:off x="1415188" y="349008"/>
            <a:ext cx="192824" cy="135935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sz="800" spc="10" dirty="0">
                <a:latin typeface="Microsoft Sans Serif"/>
                <a:cs typeface="Microsoft Sans Serif"/>
              </a:rPr>
              <a:t>4</a:t>
            </a:r>
            <a:endParaRPr sz="800">
              <a:latin typeface="Microsoft Sans Serif"/>
              <a:cs typeface="Microsoft Sans Serif"/>
            </a:endParaRPr>
          </a:p>
        </p:txBody>
      </p:sp>
      <p:sp>
        <p:nvSpPr>
          <p:cNvPr id="42" name="object 42"/>
          <p:cNvSpPr txBox="1"/>
          <p:nvPr/>
        </p:nvSpPr>
        <p:spPr>
          <a:xfrm>
            <a:off x="1415274" y="602225"/>
            <a:ext cx="7346290" cy="474874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 marR="5080">
              <a:lnSpc>
                <a:spcPct val="143100"/>
              </a:lnSpc>
              <a:spcBef>
                <a:spcPts val="100"/>
              </a:spcBef>
            </a:pPr>
            <a:r>
              <a:rPr sz="700" spc="25" dirty="0">
                <a:latin typeface="Microsoft Sans Serif"/>
                <a:cs typeface="Microsoft Sans Serif"/>
              </a:rPr>
              <a:t>para </a:t>
            </a:r>
            <a:r>
              <a:rPr sz="700" spc="10" dirty="0">
                <a:latin typeface="Microsoft Sans Serif"/>
                <a:cs typeface="Microsoft Sans Serif"/>
              </a:rPr>
              <a:t>la </a:t>
            </a:r>
            <a:r>
              <a:rPr sz="700" spc="25" dirty="0">
                <a:latin typeface="Microsoft Sans Serif"/>
                <a:cs typeface="Microsoft Sans Serif"/>
              </a:rPr>
              <a:t>mayoría </a:t>
            </a:r>
            <a:r>
              <a:rPr sz="700" spc="20" dirty="0">
                <a:latin typeface="Microsoft Sans Serif"/>
                <a:cs typeface="Microsoft Sans Serif"/>
              </a:rPr>
              <a:t>de </a:t>
            </a:r>
            <a:r>
              <a:rPr sz="700" spc="10" dirty="0">
                <a:latin typeface="Microsoft Sans Serif"/>
                <a:cs typeface="Microsoft Sans Serif"/>
              </a:rPr>
              <a:t>los </a:t>
            </a:r>
            <a:r>
              <a:rPr sz="700" spc="-5" dirty="0">
                <a:latin typeface="Microsoft Sans Serif"/>
                <a:cs typeface="Microsoft Sans Serif"/>
              </a:rPr>
              <a:t>casos. </a:t>
            </a:r>
            <a:r>
              <a:rPr sz="700" spc="-40" dirty="0">
                <a:latin typeface="Microsoft Sans Serif"/>
                <a:cs typeface="Microsoft Sans Serif"/>
              </a:rPr>
              <a:t>Se </a:t>
            </a:r>
            <a:r>
              <a:rPr sz="700" spc="20" dirty="0">
                <a:latin typeface="Microsoft Sans Serif"/>
                <a:cs typeface="Microsoft Sans Serif"/>
              </a:rPr>
              <a:t>debe verificar </a:t>
            </a:r>
            <a:r>
              <a:rPr sz="700" spc="10" dirty="0">
                <a:latin typeface="Microsoft Sans Serif"/>
                <a:cs typeface="Microsoft Sans Serif"/>
              </a:rPr>
              <a:t>la </a:t>
            </a:r>
            <a:r>
              <a:rPr sz="700" spc="20" dirty="0">
                <a:latin typeface="Microsoft Sans Serif"/>
                <a:cs typeface="Microsoft Sans Serif"/>
              </a:rPr>
              <a:t>respuesta del relé </a:t>
            </a:r>
            <a:r>
              <a:rPr sz="700" spc="25" dirty="0">
                <a:latin typeface="Microsoft Sans Serif"/>
                <a:cs typeface="Microsoft Sans Serif"/>
              </a:rPr>
              <a:t> </a:t>
            </a:r>
            <a:r>
              <a:rPr sz="700" spc="20" dirty="0">
                <a:latin typeface="Microsoft Sans Serif"/>
                <a:cs typeface="Microsoft Sans Serif"/>
              </a:rPr>
              <a:t>electromecánico </a:t>
            </a:r>
            <a:r>
              <a:rPr sz="700" spc="25" dirty="0">
                <a:latin typeface="Microsoft Sans Serif"/>
                <a:cs typeface="Microsoft Sans Serif"/>
              </a:rPr>
              <a:t>para garantizar </a:t>
            </a:r>
            <a:r>
              <a:rPr sz="700" spc="30" dirty="0">
                <a:latin typeface="Microsoft Sans Serif"/>
                <a:cs typeface="Microsoft Sans Serif"/>
              </a:rPr>
              <a:t>que </a:t>
            </a:r>
            <a:r>
              <a:rPr sz="700" spc="10" dirty="0">
                <a:latin typeface="Microsoft Sans Serif"/>
                <a:cs typeface="Microsoft Sans Serif"/>
              </a:rPr>
              <a:t>su </a:t>
            </a:r>
            <a:r>
              <a:rPr sz="700" spc="15" dirty="0">
                <a:latin typeface="Microsoft Sans Serif"/>
                <a:cs typeface="Microsoft Sans Serif"/>
              </a:rPr>
              <a:t>ajuste </a:t>
            </a:r>
            <a:r>
              <a:rPr sz="700" spc="-5" dirty="0">
                <a:latin typeface="Microsoft Sans Serif"/>
                <a:cs typeface="Microsoft Sans Serif"/>
              </a:rPr>
              <a:t>sea </a:t>
            </a:r>
            <a:r>
              <a:rPr sz="700" spc="25" dirty="0">
                <a:latin typeface="Microsoft Sans Serif"/>
                <a:cs typeface="Microsoft Sans Serif"/>
              </a:rPr>
              <a:t>lo suficientemente </a:t>
            </a:r>
            <a:r>
              <a:rPr sz="700" spc="30" dirty="0">
                <a:latin typeface="Microsoft Sans Serif"/>
                <a:cs typeface="Microsoft Sans Serif"/>
              </a:rPr>
              <a:t> </a:t>
            </a:r>
            <a:r>
              <a:rPr sz="700" spc="10" dirty="0">
                <a:latin typeface="Microsoft Sans Serif"/>
                <a:cs typeface="Microsoft Sans Serif"/>
              </a:rPr>
              <a:t>sensible,</a:t>
            </a:r>
            <a:r>
              <a:rPr sz="700" dirty="0">
                <a:latin typeface="Microsoft Sans Serif"/>
                <a:cs typeface="Microsoft Sans Serif"/>
              </a:rPr>
              <a:t> </a:t>
            </a:r>
            <a:r>
              <a:rPr sz="700" spc="15" dirty="0">
                <a:latin typeface="Microsoft Sans Serif"/>
                <a:cs typeface="Microsoft Sans Serif"/>
              </a:rPr>
              <a:t>especialmente</a:t>
            </a:r>
            <a:r>
              <a:rPr sz="700" spc="5" dirty="0">
                <a:latin typeface="Microsoft Sans Serif"/>
                <a:cs typeface="Microsoft Sans Serif"/>
              </a:rPr>
              <a:t> </a:t>
            </a:r>
            <a:r>
              <a:rPr sz="700" spc="20" dirty="0">
                <a:latin typeface="Microsoft Sans Serif"/>
                <a:cs typeface="Microsoft Sans Serif"/>
              </a:rPr>
              <a:t>en</a:t>
            </a:r>
            <a:r>
              <a:rPr sz="700" dirty="0">
                <a:latin typeface="Microsoft Sans Serif"/>
                <a:cs typeface="Microsoft Sans Serif"/>
              </a:rPr>
              <a:t> </a:t>
            </a:r>
            <a:r>
              <a:rPr sz="700" spc="10" dirty="0">
                <a:latin typeface="Microsoft Sans Serif"/>
                <a:cs typeface="Microsoft Sans Serif"/>
              </a:rPr>
              <a:t>aplicaciones</a:t>
            </a:r>
            <a:r>
              <a:rPr sz="700" spc="5" dirty="0">
                <a:latin typeface="Microsoft Sans Serif"/>
                <a:cs typeface="Microsoft Sans Serif"/>
              </a:rPr>
              <a:t> </a:t>
            </a:r>
            <a:r>
              <a:rPr sz="700" spc="20" dirty="0">
                <a:latin typeface="Microsoft Sans Serif"/>
                <a:cs typeface="Microsoft Sans Serif"/>
              </a:rPr>
              <a:t>en</a:t>
            </a:r>
            <a:r>
              <a:rPr sz="700" spc="5" dirty="0">
                <a:latin typeface="Microsoft Sans Serif"/>
                <a:cs typeface="Microsoft Sans Serif"/>
              </a:rPr>
              <a:t> </a:t>
            </a:r>
            <a:r>
              <a:rPr sz="700" dirty="0">
                <a:latin typeface="Microsoft Sans Serif"/>
                <a:cs typeface="Microsoft Sans Serif"/>
              </a:rPr>
              <a:t>las </a:t>
            </a:r>
            <a:r>
              <a:rPr sz="700" spc="30" dirty="0">
                <a:latin typeface="Microsoft Sans Serif"/>
                <a:cs typeface="Microsoft Sans Serif"/>
              </a:rPr>
              <a:t>que</a:t>
            </a:r>
            <a:r>
              <a:rPr sz="700" spc="5" dirty="0">
                <a:latin typeface="Microsoft Sans Serif"/>
                <a:cs typeface="Microsoft Sans Serif"/>
              </a:rPr>
              <a:t> </a:t>
            </a:r>
            <a:r>
              <a:rPr sz="700" spc="10" dirty="0">
                <a:latin typeface="Microsoft Sans Serif"/>
                <a:cs typeface="Microsoft Sans Serif"/>
              </a:rPr>
              <a:t>la</a:t>
            </a:r>
            <a:r>
              <a:rPr sz="700" spc="5" dirty="0">
                <a:latin typeface="Microsoft Sans Serif"/>
                <a:cs typeface="Microsoft Sans Serif"/>
              </a:rPr>
              <a:t> </a:t>
            </a:r>
            <a:r>
              <a:rPr sz="700" spc="30" dirty="0">
                <a:latin typeface="Microsoft Sans Serif"/>
                <a:cs typeface="Microsoft Sans Serif"/>
              </a:rPr>
              <a:t>unidad</a:t>
            </a:r>
            <a:r>
              <a:rPr sz="700" dirty="0">
                <a:latin typeface="Microsoft Sans Serif"/>
                <a:cs typeface="Microsoft Sans Serif"/>
              </a:rPr>
              <a:t> </a:t>
            </a:r>
            <a:r>
              <a:rPr sz="700" spc="10" dirty="0">
                <a:latin typeface="Microsoft Sans Serif"/>
                <a:cs typeface="Microsoft Sans Serif"/>
              </a:rPr>
              <a:t>está</a:t>
            </a:r>
            <a:r>
              <a:rPr sz="700" spc="5" dirty="0">
                <a:latin typeface="Microsoft Sans Serif"/>
                <a:cs typeface="Microsoft Sans Serif"/>
              </a:rPr>
              <a:t> </a:t>
            </a:r>
            <a:r>
              <a:rPr sz="700" spc="15" dirty="0">
                <a:latin typeface="Microsoft Sans Serif"/>
                <a:cs typeface="Microsoft Sans Serif"/>
              </a:rPr>
              <a:t>conectada </a:t>
            </a:r>
            <a:r>
              <a:rPr sz="700" spc="-170" dirty="0">
                <a:latin typeface="Microsoft Sans Serif"/>
                <a:cs typeface="Microsoft Sans Serif"/>
              </a:rPr>
              <a:t> </a:t>
            </a:r>
            <a:r>
              <a:rPr sz="700" dirty="0">
                <a:latin typeface="Microsoft Sans Serif"/>
                <a:cs typeface="Microsoft Sans Serif"/>
              </a:rPr>
              <a:t>a </a:t>
            </a:r>
            <a:r>
              <a:rPr sz="700" spc="40" dirty="0">
                <a:latin typeface="Microsoft Sans Serif"/>
                <a:cs typeface="Microsoft Sans Serif"/>
              </a:rPr>
              <a:t>un </a:t>
            </a:r>
            <a:r>
              <a:rPr sz="700" spc="15" dirty="0">
                <a:latin typeface="Microsoft Sans Serif"/>
                <a:cs typeface="Microsoft Sans Serif"/>
              </a:rPr>
              <a:t>sistema </a:t>
            </a:r>
            <a:r>
              <a:rPr sz="700" spc="20" dirty="0">
                <a:latin typeface="Microsoft Sans Serif"/>
                <a:cs typeface="Microsoft Sans Serif"/>
              </a:rPr>
              <a:t>débil. </a:t>
            </a:r>
            <a:r>
              <a:rPr sz="700" spc="-30" dirty="0">
                <a:latin typeface="Microsoft Sans Serif"/>
                <a:cs typeface="Microsoft Sans Serif"/>
              </a:rPr>
              <a:t>El </a:t>
            </a:r>
            <a:r>
              <a:rPr sz="700" spc="25" dirty="0">
                <a:latin typeface="Microsoft Sans Serif"/>
                <a:cs typeface="Microsoft Sans Serif"/>
              </a:rPr>
              <a:t>disparo </a:t>
            </a:r>
            <a:r>
              <a:rPr sz="700" spc="20" dirty="0">
                <a:latin typeface="Microsoft Sans Serif"/>
                <a:cs typeface="Microsoft Sans Serif"/>
              </a:rPr>
              <a:t>de </a:t>
            </a:r>
            <a:r>
              <a:rPr sz="700" spc="10" dirty="0">
                <a:latin typeface="Microsoft Sans Serif"/>
                <a:cs typeface="Microsoft Sans Serif"/>
              </a:rPr>
              <a:t>estos relés </a:t>
            </a:r>
            <a:r>
              <a:rPr sz="700" spc="25" dirty="0">
                <a:latin typeface="Microsoft Sans Serif"/>
                <a:cs typeface="Microsoft Sans Serif"/>
              </a:rPr>
              <a:t>puede </a:t>
            </a:r>
            <a:r>
              <a:rPr sz="700" spc="15" dirty="0">
                <a:latin typeface="Microsoft Sans Serif"/>
                <a:cs typeface="Microsoft Sans Serif"/>
              </a:rPr>
              <a:t>ser </a:t>
            </a:r>
            <a:r>
              <a:rPr sz="700" spc="20" dirty="0">
                <a:latin typeface="Microsoft Sans Serif"/>
                <a:cs typeface="Microsoft Sans Serif"/>
              </a:rPr>
              <a:t>supervisado </a:t>
            </a:r>
            <a:r>
              <a:rPr sz="700" spc="40" dirty="0">
                <a:latin typeface="Microsoft Sans Serif"/>
                <a:cs typeface="Microsoft Sans Serif"/>
              </a:rPr>
              <a:t>por un </a:t>
            </a:r>
            <a:r>
              <a:rPr sz="700" spc="45" dirty="0">
                <a:latin typeface="Microsoft Sans Serif"/>
                <a:cs typeface="Microsoft Sans Serif"/>
              </a:rPr>
              <a:t> </a:t>
            </a:r>
            <a:r>
              <a:rPr sz="700" spc="40" dirty="0">
                <a:latin typeface="Microsoft Sans Serif"/>
                <a:cs typeface="Microsoft Sans Serif"/>
              </a:rPr>
              <a:t>interruptor </a:t>
            </a:r>
            <a:r>
              <a:rPr sz="700" spc="20" dirty="0">
                <a:latin typeface="Microsoft Sans Serif"/>
                <a:cs typeface="Microsoft Sans Serif"/>
              </a:rPr>
              <a:t>de </a:t>
            </a:r>
            <a:r>
              <a:rPr sz="700" spc="25" dirty="0">
                <a:latin typeface="Microsoft Sans Serif"/>
                <a:cs typeface="Microsoft Sans Serif"/>
              </a:rPr>
              <a:t>alto </a:t>
            </a:r>
            <a:r>
              <a:rPr sz="700" spc="20" dirty="0">
                <a:latin typeface="Microsoft Sans Serif"/>
                <a:cs typeface="Microsoft Sans Serif"/>
              </a:rPr>
              <a:t>voltaje </a:t>
            </a:r>
            <a:r>
              <a:rPr sz="700" spc="30" dirty="0">
                <a:latin typeface="Microsoft Sans Serif"/>
                <a:cs typeface="Microsoft Sans Serif"/>
              </a:rPr>
              <a:t>o </a:t>
            </a:r>
            <a:r>
              <a:rPr sz="700" spc="20" dirty="0">
                <a:latin typeface="Microsoft Sans Serif"/>
                <a:cs typeface="Microsoft Sans Serif"/>
              </a:rPr>
              <a:t>contactos del </a:t>
            </a:r>
            <a:r>
              <a:rPr sz="700" spc="30" dirty="0">
                <a:latin typeface="Microsoft Sans Serif"/>
                <a:cs typeface="Microsoft Sans Serif"/>
              </a:rPr>
              <a:t>disyuntor </a:t>
            </a:r>
            <a:r>
              <a:rPr sz="700" spc="5" dirty="0">
                <a:latin typeface="Microsoft Sans Serif"/>
                <a:cs typeface="Microsoft Sans Serif"/>
              </a:rPr>
              <a:t>52a </a:t>
            </a:r>
            <a:r>
              <a:rPr sz="700" spc="30" dirty="0">
                <a:latin typeface="Microsoft Sans Serif"/>
                <a:cs typeface="Microsoft Sans Serif"/>
              </a:rPr>
              <a:t>que podrían </a:t>
            </a:r>
            <a:r>
              <a:rPr sz="700" spc="35" dirty="0">
                <a:latin typeface="Microsoft Sans Serif"/>
                <a:cs typeface="Microsoft Sans Serif"/>
              </a:rPr>
              <a:t> </a:t>
            </a:r>
            <a:r>
              <a:rPr sz="700" spc="20" dirty="0">
                <a:latin typeface="Microsoft Sans Serif"/>
                <a:cs typeface="Microsoft Sans Serif"/>
              </a:rPr>
              <a:t>dejarlos </a:t>
            </a:r>
            <a:r>
              <a:rPr sz="700" spc="25" dirty="0">
                <a:latin typeface="Microsoft Sans Serif"/>
                <a:cs typeface="Microsoft Sans Serif"/>
              </a:rPr>
              <a:t>inoperativos para </a:t>
            </a:r>
            <a:r>
              <a:rPr sz="700" spc="15" dirty="0">
                <a:latin typeface="Microsoft Sans Serif"/>
                <a:cs typeface="Microsoft Sans Serif"/>
              </a:rPr>
              <a:t>eventos </a:t>
            </a:r>
            <a:r>
              <a:rPr sz="700" spc="20" dirty="0">
                <a:latin typeface="Microsoft Sans Serif"/>
                <a:cs typeface="Microsoft Sans Serif"/>
              </a:rPr>
              <a:t>de </a:t>
            </a:r>
            <a:r>
              <a:rPr sz="700" spc="15" dirty="0">
                <a:latin typeface="Microsoft Sans Serif"/>
                <a:cs typeface="Microsoft Sans Serif"/>
              </a:rPr>
              <a:t>descarga </a:t>
            </a:r>
            <a:r>
              <a:rPr sz="700" spc="25" dirty="0">
                <a:latin typeface="Microsoft Sans Serif"/>
                <a:cs typeface="Microsoft Sans Serif"/>
              </a:rPr>
              <a:t>disruptiva </a:t>
            </a:r>
            <a:r>
              <a:rPr sz="700" spc="20" dirty="0">
                <a:latin typeface="Microsoft Sans Serif"/>
                <a:cs typeface="Microsoft Sans Serif"/>
              </a:rPr>
              <a:t>del </a:t>
            </a:r>
            <a:r>
              <a:rPr sz="700" spc="30" dirty="0">
                <a:latin typeface="Microsoft Sans Serif"/>
                <a:cs typeface="Microsoft Sans Serif"/>
              </a:rPr>
              <a:t>disyuntor </a:t>
            </a:r>
            <a:r>
              <a:rPr sz="700" spc="35" dirty="0">
                <a:latin typeface="Microsoft Sans Serif"/>
                <a:cs typeface="Microsoft Sans Serif"/>
              </a:rPr>
              <a:t> </a:t>
            </a:r>
            <a:r>
              <a:rPr sz="700" spc="30" dirty="0">
                <a:latin typeface="Microsoft Sans Serif"/>
                <a:cs typeface="Microsoft Sans Serif"/>
              </a:rPr>
              <a:t>abierto</a:t>
            </a:r>
            <a:r>
              <a:rPr sz="700" spc="-5" dirty="0">
                <a:latin typeface="Microsoft Sans Serif"/>
                <a:cs typeface="Microsoft Sans Serif"/>
              </a:rPr>
              <a:t> </a:t>
            </a:r>
            <a:r>
              <a:rPr sz="700" spc="30" dirty="0">
                <a:latin typeface="Microsoft Sans Serif"/>
                <a:cs typeface="Microsoft Sans Serif"/>
              </a:rPr>
              <a:t>donde</a:t>
            </a:r>
            <a:r>
              <a:rPr sz="700" spc="-5" dirty="0">
                <a:latin typeface="Microsoft Sans Serif"/>
                <a:cs typeface="Microsoft Sans Serif"/>
              </a:rPr>
              <a:t> </a:t>
            </a:r>
            <a:r>
              <a:rPr sz="700" spc="10" dirty="0">
                <a:latin typeface="Microsoft Sans Serif"/>
                <a:cs typeface="Microsoft Sans Serif"/>
              </a:rPr>
              <a:t>el</a:t>
            </a:r>
            <a:r>
              <a:rPr sz="700" spc="-5" dirty="0">
                <a:latin typeface="Microsoft Sans Serif"/>
                <a:cs typeface="Microsoft Sans Serif"/>
              </a:rPr>
              <a:t> </a:t>
            </a:r>
            <a:r>
              <a:rPr sz="700" spc="30" dirty="0">
                <a:latin typeface="Microsoft Sans Serif"/>
                <a:cs typeface="Microsoft Sans Serif"/>
              </a:rPr>
              <a:t>disyuntor</a:t>
            </a:r>
            <a:r>
              <a:rPr sz="700" spc="-5" dirty="0">
                <a:latin typeface="Microsoft Sans Serif"/>
                <a:cs typeface="Microsoft Sans Serif"/>
              </a:rPr>
              <a:t> </a:t>
            </a:r>
            <a:r>
              <a:rPr sz="700" spc="10" dirty="0">
                <a:latin typeface="Microsoft Sans Serif"/>
                <a:cs typeface="Microsoft Sans Serif"/>
              </a:rPr>
              <a:t>está</a:t>
            </a:r>
            <a:r>
              <a:rPr sz="700" spc="-5" dirty="0">
                <a:latin typeface="Microsoft Sans Serif"/>
                <a:cs typeface="Microsoft Sans Serif"/>
              </a:rPr>
              <a:t> </a:t>
            </a:r>
            <a:r>
              <a:rPr sz="700" spc="20" dirty="0">
                <a:latin typeface="Microsoft Sans Serif"/>
                <a:cs typeface="Microsoft Sans Serif"/>
              </a:rPr>
              <a:t>mecánicamente</a:t>
            </a:r>
            <a:r>
              <a:rPr sz="700" spc="-5" dirty="0">
                <a:latin typeface="Microsoft Sans Serif"/>
                <a:cs typeface="Microsoft Sans Serif"/>
              </a:rPr>
              <a:t> </a:t>
            </a:r>
            <a:r>
              <a:rPr sz="700" spc="25" dirty="0">
                <a:latin typeface="Microsoft Sans Serif"/>
                <a:cs typeface="Microsoft Sans Serif"/>
              </a:rPr>
              <a:t>abierto.</a:t>
            </a:r>
            <a:endParaRPr sz="700">
              <a:latin typeface="Microsoft Sans Serif"/>
              <a:cs typeface="Microsoft Sans Serif"/>
            </a:endParaRPr>
          </a:p>
        </p:txBody>
      </p:sp>
      <p:sp>
        <p:nvSpPr>
          <p:cNvPr id="43" name="object 43"/>
          <p:cNvSpPr txBox="1"/>
          <p:nvPr/>
        </p:nvSpPr>
        <p:spPr>
          <a:xfrm>
            <a:off x="9100215" y="598198"/>
            <a:ext cx="7393035" cy="2934137"/>
          </a:xfrm>
          <a:prstGeom prst="rect">
            <a:avLst/>
          </a:prstGeom>
        </p:spPr>
        <p:txBody>
          <a:bodyPr vert="horz" wrap="square" lIns="0" tIns="36830" rIns="0" bIns="0" rtlCol="0">
            <a:spAutoFit/>
          </a:bodyPr>
          <a:lstStyle/>
          <a:p>
            <a:pPr marR="166370" algn="ctr">
              <a:lnSpc>
                <a:spcPct val="100000"/>
              </a:lnSpc>
              <a:spcBef>
                <a:spcPts val="290"/>
              </a:spcBef>
            </a:pPr>
            <a:r>
              <a:rPr sz="900" spc="-30" dirty="0">
                <a:latin typeface="Microsoft Sans Serif"/>
                <a:cs typeface="Microsoft Sans Serif"/>
              </a:rPr>
              <a:t>VD</a:t>
            </a:r>
            <a:r>
              <a:rPr sz="700" spc="-30" dirty="0">
                <a:latin typeface="Microsoft Sans Serif"/>
                <a:cs typeface="Microsoft Sans Serif"/>
              </a:rPr>
              <a:t>EDICADO</a:t>
            </a:r>
            <a:r>
              <a:rPr sz="900" spc="-30" dirty="0">
                <a:latin typeface="Microsoft Sans Serif"/>
                <a:cs typeface="Microsoft Sans Serif"/>
              </a:rPr>
              <a:t>PAG</a:t>
            </a:r>
            <a:r>
              <a:rPr sz="700" spc="-30" dirty="0">
                <a:latin typeface="Microsoft Sans Serif"/>
                <a:cs typeface="Microsoft Sans Serif"/>
              </a:rPr>
              <a:t>ROTECCIÓN</a:t>
            </a:r>
            <a:r>
              <a:rPr sz="900" spc="-30" dirty="0">
                <a:latin typeface="Microsoft Sans Serif"/>
                <a:cs typeface="Microsoft Sans Serif"/>
              </a:rPr>
              <a:t>S</a:t>
            </a:r>
            <a:r>
              <a:rPr sz="700" spc="-30" dirty="0">
                <a:latin typeface="Microsoft Sans Serif"/>
                <a:cs typeface="Microsoft Sans Serif"/>
              </a:rPr>
              <a:t>REQUIMOS</a:t>
            </a:r>
            <a:r>
              <a:rPr sz="700" spc="15" dirty="0">
                <a:latin typeface="Microsoft Sans Serif"/>
                <a:cs typeface="Microsoft Sans Serif"/>
              </a:rPr>
              <a:t> </a:t>
            </a:r>
            <a:r>
              <a:rPr sz="700" spc="-45" dirty="0">
                <a:latin typeface="Microsoft Sans Serif"/>
                <a:cs typeface="Microsoft Sans Serif"/>
              </a:rPr>
              <a:t>PARA</a:t>
            </a:r>
            <a:r>
              <a:rPr sz="900" spc="-45" dirty="0">
                <a:latin typeface="Microsoft Sans Serif"/>
                <a:cs typeface="Microsoft Sans Serif"/>
              </a:rPr>
              <a:t>D</a:t>
            </a:r>
            <a:r>
              <a:rPr sz="700" spc="-45" dirty="0">
                <a:latin typeface="Microsoft Sans Serif"/>
                <a:cs typeface="Microsoft Sans Serif"/>
              </a:rPr>
              <a:t>ETECT</a:t>
            </a:r>
            <a:endParaRPr sz="700">
              <a:latin typeface="Microsoft Sans Serif"/>
              <a:cs typeface="Microsoft Sans Serif"/>
            </a:endParaRPr>
          </a:p>
          <a:p>
            <a:pPr marR="108585" algn="ctr">
              <a:lnSpc>
                <a:spcPct val="100000"/>
              </a:lnSpc>
              <a:spcBef>
                <a:spcPts val="175"/>
              </a:spcBef>
            </a:pPr>
            <a:r>
              <a:rPr sz="800" spc="5" dirty="0">
                <a:latin typeface="Microsoft Sans Serif"/>
                <a:cs typeface="Microsoft Sans Serif"/>
              </a:rPr>
              <a:t>I</a:t>
            </a:r>
            <a:r>
              <a:rPr sz="600" spc="5" dirty="0">
                <a:latin typeface="Microsoft Sans Serif"/>
                <a:cs typeface="Microsoft Sans Serif"/>
              </a:rPr>
              <a:t>SIN</a:t>
            </a:r>
            <a:r>
              <a:rPr sz="600" spc="-15" dirty="0">
                <a:latin typeface="Microsoft Sans Serif"/>
                <a:cs typeface="Microsoft Sans Serif"/>
              </a:rPr>
              <a:t> </a:t>
            </a:r>
            <a:r>
              <a:rPr sz="600" spc="-20" dirty="0">
                <a:latin typeface="Microsoft Sans Serif"/>
                <a:cs typeface="Microsoft Sans Serif"/>
              </a:rPr>
              <a:t>ADVERTENCIA</a:t>
            </a:r>
            <a:r>
              <a:rPr sz="800" spc="-20" dirty="0">
                <a:latin typeface="Microsoft Sans Serif"/>
                <a:cs typeface="Microsoft Sans Serif"/>
              </a:rPr>
              <a:t>mi</a:t>
            </a:r>
            <a:r>
              <a:rPr sz="600" spc="-20" dirty="0">
                <a:latin typeface="Microsoft Sans Serif"/>
                <a:cs typeface="Microsoft Sans Serif"/>
              </a:rPr>
              <a:t>NERGIZANTE</a:t>
            </a:r>
            <a:endParaRPr sz="600">
              <a:latin typeface="Microsoft Sans Serif"/>
              <a:cs typeface="Microsoft Sans Serif"/>
            </a:endParaRPr>
          </a:p>
          <a:p>
            <a:pPr marL="12700" marR="11430" indent="153670">
              <a:lnSpc>
                <a:spcPct val="143000"/>
              </a:lnSpc>
              <a:spcBef>
                <a:spcPts val="315"/>
              </a:spcBef>
            </a:pPr>
            <a:r>
              <a:rPr sz="700" spc="20" dirty="0">
                <a:latin typeface="Microsoft Sans Serif"/>
                <a:cs typeface="Microsoft Sans Serif"/>
              </a:rPr>
              <a:t>Debido </a:t>
            </a:r>
            <a:r>
              <a:rPr sz="700" dirty="0">
                <a:latin typeface="Microsoft Sans Serif"/>
                <a:cs typeface="Microsoft Sans Serif"/>
              </a:rPr>
              <a:t>a </a:t>
            </a:r>
            <a:r>
              <a:rPr sz="700" spc="10" dirty="0">
                <a:latin typeface="Microsoft Sans Serif"/>
                <a:cs typeface="Microsoft Sans Serif"/>
              </a:rPr>
              <a:t>la </a:t>
            </a:r>
            <a:r>
              <a:rPr sz="700" spc="20" dirty="0">
                <a:latin typeface="Microsoft Sans Serif"/>
                <a:cs typeface="Microsoft Sans Serif"/>
              </a:rPr>
              <a:t>grave </a:t>
            </a:r>
            <a:r>
              <a:rPr sz="700" spc="25" dirty="0">
                <a:latin typeface="Microsoft Sans Serif"/>
                <a:cs typeface="Microsoft Sans Serif"/>
              </a:rPr>
              <a:t>limitación </a:t>
            </a:r>
            <a:r>
              <a:rPr sz="700" spc="20" dirty="0">
                <a:latin typeface="Microsoft Sans Serif"/>
                <a:cs typeface="Microsoft Sans Serif"/>
              </a:rPr>
              <a:t>de </a:t>
            </a:r>
            <a:r>
              <a:rPr sz="700" spc="10" dirty="0">
                <a:latin typeface="Microsoft Sans Serif"/>
                <a:cs typeface="Microsoft Sans Serif"/>
              </a:rPr>
              <a:t>los relés </a:t>
            </a:r>
            <a:r>
              <a:rPr sz="700" spc="20" dirty="0">
                <a:latin typeface="Microsoft Sans Serif"/>
                <a:cs typeface="Microsoft Sans Serif"/>
              </a:rPr>
              <a:t>de </a:t>
            </a:r>
            <a:r>
              <a:rPr sz="700" spc="25" dirty="0">
                <a:latin typeface="Microsoft Sans Serif"/>
                <a:cs typeface="Microsoft Sans Serif"/>
              </a:rPr>
              <a:t>generadores </a:t>
            </a:r>
            <a:r>
              <a:rPr sz="700" spc="15" dirty="0">
                <a:latin typeface="Microsoft Sans Serif"/>
                <a:cs typeface="Microsoft Sans Serif"/>
              </a:rPr>
              <a:t>convencionales </a:t>
            </a:r>
            <a:r>
              <a:rPr sz="700" spc="-180" dirty="0">
                <a:latin typeface="Microsoft Sans Serif"/>
                <a:cs typeface="Microsoft Sans Serif"/>
              </a:rPr>
              <a:t> </a:t>
            </a:r>
            <a:r>
              <a:rPr sz="700" spc="25" dirty="0">
                <a:latin typeface="Microsoft Sans Serif"/>
                <a:cs typeface="Microsoft Sans Serif"/>
              </a:rPr>
              <a:t>para detectar </a:t>
            </a:r>
            <a:r>
              <a:rPr sz="700" spc="10" dirty="0">
                <a:latin typeface="Microsoft Sans Serif"/>
                <a:cs typeface="Microsoft Sans Serif"/>
              </a:rPr>
              <a:t>activaciones </a:t>
            </a:r>
            <a:r>
              <a:rPr sz="700" spc="20" dirty="0">
                <a:latin typeface="Microsoft Sans Serif"/>
                <a:cs typeface="Microsoft Sans Serif"/>
              </a:rPr>
              <a:t>inadvertidas, </a:t>
            </a:r>
            <a:r>
              <a:rPr sz="700" spc="-5" dirty="0">
                <a:latin typeface="Microsoft Sans Serif"/>
                <a:cs typeface="Microsoft Sans Serif"/>
              </a:rPr>
              <a:t>se </a:t>
            </a:r>
            <a:r>
              <a:rPr sz="700" spc="30" dirty="0">
                <a:latin typeface="Microsoft Sans Serif"/>
                <a:cs typeface="Microsoft Sans Serif"/>
              </a:rPr>
              <a:t>han </a:t>
            </a:r>
            <a:r>
              <a:rPr sz="700" spc="25" dirty="0">
                <a:latin typeface="Microsoft Sans Serif"/>
                <a:cs typeface="Microsoft Sans Serif"/>
              </a:rPr>
              <a:t>desarrollado </a:t>
            </a:r>
            <a:r>
              <a:rPr sz="700" spc="5" dirty="0">
                <a:latin typeface="Microsoft Sans Serif"/>
                <a:cs typeface="Microsoft Sans Serif"/>
              </a:rPr>
              <a:t>e </a:t>
            </a:r>
            <a:r>
              <a:rPr sz="700" spc="20" dirty="0">
                <a:latin typeface="Microsoft Sans Serif"/>
                <a:cs typeface="Microsoft Sans Serif"/>
              </a:rPr>
              <a:t>instalado </a:t>
            </a:r>
            <a:r>
              <a:rPr sz="700" spc="25" dirty="0">
                <a:latin typeface="Microsoft Sans Serif"/>
                <a:cs typeface="Microsoft Sans Serif"/>
              </a:rPr>
              <a:t> </a:t>
            </a:r>
            <a:r>
              <a:rPr sz="700" spc="15" dirty="0">
                <a:latin typeface="Microsoft Sans Serif"/>
                <a:cs typeface="Microsoft Sans Serif"/>
              </a:rPr>
              <a:t>esquemas </a:t>
            </a:r>
            <a:r>
              <a:rPr sz="700" spc="20" dirty="0">
                <a:latin typeface="Microsoft Sans Serif"/>
                <a:cs typeface="Microsoft Sans Serif"/>
              </a:rPr>
              <a:t>de </a:t>
            </a:r>
            <a:r>
              <a:rPr sz="700" spc="25" dirty="0">
                <a:latin typeface="Microsoft Sans Serif"/>
                <a:cs typeface="Microsoft Sans Serif"/>
              </a:rPr>
              <a:t>protección </a:t>
            </a:r>
            <a:r>
              <a:rPr sz="700" spc="10" dirty="0">
                <a:latin typeface="Microsoft Sans Serif"/>
                <a:cs typeface="Microsoft Sans Serif"/>
              </a:rPr>
              <a:t>específicos </a:t>
            </a:r>
            <a:r>
              <a:rPr sz="700" spc="15" dirty="0">
                <a:latin typeface="Microsoft Sans Serif"/>
                <a:cs typeface="Microsoft Sans Serif"/>
              </a:rPr>
              <a:t>[4]. </a:t>
            </a:r>
            <a:r>
              <a:rPr sz="700" spc="-20" dirty="0">
                <a:latin typeface="Microsoft Sans Serif"/>
                <a:cs typeface="Microsoft Sans Serif"/>
              </a:rPr>
              <a:t>A </a:t>
            </a:r>
            <a:r>
              <a:rPr sz="700" spc="20" dirty="0">
                <a:latin typeface="Microsoft Sans Serif"/>
                <a:cs typeface="Microsoft Sans Serif"/>
              </a:rPr>
              <a:t>diferencia de </a:t>
            </a:r>
            <a:r>
              <a:rPr sz="700" spc="10" dirty="0">
                <a:latin typeface="Microsoft Sans Serif"/>
                <a:cs typeface="Microsoft Sans Serif"/>
              </a:rPr>
              <a:t>los </a:t>
            </a:r>
            <a:r>
              <a:rPr sz="700" spc="15" dirty="0">
                <a:latin typeface="Microsoft Sans Serif"/>
                <a:cs typeface="Microsoft Sans Serif"/>
              </a:rPr>
              <a:t>esquemas </a:t>
            </a:r>
            <a:r>
              <a:rPr sz="700" spc="20" dirty="0">
                <a:latin typeface="Microsoft Sans Serif"/>
                <a:cs typeface="Microsoft Sans Serif"/>
              </a:rPr>
              <a:t>de </a:t>
            </a:r>
            <a:r>
              <a:rPr sz="700" spc="25" dirty="0">
                <a:latin typeface="Microsoft Sans Serif"/>
                <a:cs typeface="Microsoft Sans Serif"/>
              </a:rPr>
              <a:t> protección</a:t>
            </a:r>
            <a:r>
              <a:rPr sz="700" spc="-10" dirty="0">
                <a:latin typeface="Microsoft Sans Serif"/>
                <a:cs typeface="Microsoft Sans Serif"/>
              </a:rPr>
              <a:t> </a:t>
            </a:r>
            <a:r>
              <a:rPr sz="700" spc="15" dirty="0">
                <a:latin typeface="Microsoft Sans Serif"/>
                <a:cs typeface="Microsoft Sans Serif"/>
              </a:rPr>
              <a:t>convencionales</a:t>
            </a:r>
            <a:r>
              <a:rPr sz="700" spc="-5" dirty="0">
                <a:latin typeface="Microsoft Sans Serif"/>
                <a:cs typeface="Microsoft Sans Serif"/>
              </a:rPr>
              <a:t> </a:t>
            </a:r>
            <a:r>
              <a:rPr sz="700" spc="30" dirty="0">
                <a:latin typeface="Microsoft Sans Serif"/>
                <a:cs typeface="Microsoft Sans Serif"/>
              </a:rPr>
              <a:t>que</a:t>
            </a:r>
            <a:r>
              <a:rPr sz="700" spc="-10" dirty="0">
                <a:latin typeface="Microsoft Sans Serif"/>
                <a:cs typeface="Microsoft Sans Serif"/>
              </a:rPr>
              <a:t> </a:t>
            </a:r>
            <a:r>
              <a:rPr sz="700" spc="35" dirty="0">
                <a:latin typeface="Microsoft Sans Serif"/>
                <a:cs typeface="Microsoft Sans Serif"/>
              </a:rPr>
              <a:t>brindan</a:t>
            </a:r>
            <a:r>
              <a:rPr sz="700" spc="-5" dirty="0">
                <a:latin typeface="Microsoft Sans Serif"/>
                <a:cs typeface="Microsoft Sans Serif"/>
              </a:rPr>
              <a:t> </a:t>
            </a:r>
            <a:r>
              <a:rPr sz="700" spc="25" dirty="0">
                <a:latin typeface="Microsoft Sans Serif"/>
                <a:cs typeface="Microsoft Sans Serif"/>
              </a:rPr>
              <a:t>protección</a:t>
            </a:r>
            <a:r>
              <a:rPr sz="700" spc="-10" dirty="0">
                <a:latin typeface="Microsoft Sans Serif"/>
                <a:cs typeface="Microsoft Sans Serif"/>
              </a:rPr>
              <a:t> </a:t>
            </a:r>
            <a:r>
              <a:rPr sz="700" spc="25" dirty="0">
                <a:latin typeface="Microsoft Sans Serif"/>
                <a:cs typeface="Microsoft Sans Serif"/>
              </a:rPr>
              <a:t>cuando</a:t>
            </a:r>
            <a:r>
              <a:rPr sz="700" spc="-5" dirty="0">
                <a:latin typeface="Microsoft Sans Serif"/>
                <a:cs typeface="Microsoft Sans Serif"/>
              </a:rPr>
              <a:t> </a:t>
            </a:r>
            <a:r>
              <a:rPr sz="700" spc="10" dirty="0">
                <a:latin typeface="Microsoft Sans Serif"/>
                <a:cs typeface="Microsoft Sans Serif"/>
              </a:rPr>
              <a:t>el</a:t>
            </a:r>
            <a:r>
              <a:rPr sz="700" spc="-10" dirty="0">
                <a:latin typeface="Microsoft Sans Serif"/>
                <a:cs typeface="Microsoft Sans Serif"/>
              </a:rPr>
              <a:t> </a:t>
            </a:r>
            <a:r>
              <a:rPr sz="700" spc="30" dirty="0">
                <a:latin typeface="Microsoft Sans Serif"/>
                <a:cs typeface="Microsoft Sans Serif"/>
              </a:rPr>
              <a:t>equipo</a:t>
            </a:r>
            <a:r>
              <a:rPr sz="700" spc="-5" dirty="0">
                <a:latin typeface="Microsoft Sans Serif"/>
                <a:cs typeface="Microsoft Sans Serif"/>
              </a:rPr>
              <a:t> </a:t>
            </a:r>
            <a:r>
              <a:rPr sz="700" spc="10" dirty="0">
                <a:latin typeface="Microsoft Sans Serif"/>
                <a:cs typeface="Microsoft Sans Serif"/>
              </a:rPr>
              <a:t>está</a:t>
            </a:r>
            <a:r>
              <a:rPr sz="700" spc="-10" dirty="0">
                <a:latin typeface="Microsoft Sans Serif"/>
                <a:cs typeface="Microsoft Sans Serif"/>
              </a:rPr>
              <a:t> </a:t>
            </a:r>
            <a:r>
              <a:rPr sz="700" spc="20" dirty="0">
                <a:latin typeface="Microsoft Sans Serif"/>
                <a:cs typeface="Microsoft Sans Serif"/>
              </a:rPr>
              <a:t>en </a:t>
            </a:r>
            <a:r>
              <a:rPr sz="700" spc="-170" dirty="0">
                <a:latin typeface="Microsoft Sans Serif"/>
                <a:cs typeface="Microsoft Sans Serif"/>
              </a:rPr>
              <a:t> </a:t>
            </a:r>
            <a:r>
              <a:rPr sz="700" spc="10" dirty="0">
                <a:latin typeface="Microsoft Sans Serif"/>
                <a:cs typeface="Microsoft Sans Serif"/>
              </a:rPr>
              <a:t>servicio, los </a:t>
            </a:r>
            <a:r>
              <a:rPr sz="700" spc="15" dirty="0">
                <a:latin typeface="Microsoft Sans Serif"/>
                <a:cs typeface="Microsoft Sans Serif"/>
              </a:rPr>
              <a:t>esquemas dedicados </a:t>
            </a:r>
            <a:r>
              <a:rPr sz="700" spc="35" dirty="0">
                <a:latin typeface="Microsoft Sans Serif"/>
                <a:cs typeface="Microsoft Sans Serif"/>
              </a:rPr>
              <a:t>brindan </a:t>
            </a:r>
            <a:r>
              <a:rPr sz="700" spc="25" dirty="0">
                <a:latin typeface="Microsoft Sans Serif"/>
                <a:cs typeface="Microsoft Sans Serif"/>
              </a:rPr>
              <a:t>protección cuando </a:t>
            </a:r>
            <a:r>
              <a:rPr sz="700" spc="10" dirty="0">
                <a:latin typeface="Microsoft Sans Serif"/>
                <a:cs typeface="Microsoft Sans Serif"/>
              </a:rPr>
              <a:t>el </a:t>
            </a:r>
            <a:r>
              <a:rPr sz="700" spc="30" dirty="0">
                <a:latin typeface="Microsoft Sans Serif"/>
                <a:cs typeface="Microsoft Sans Serif"/>
              </a:rPr>
              <a:t>equipo </a:t>
            </a:r>
            <a:r>
              <a:rPr sz="700" spc="10" dirty="0">
                <a:latin typeface="Microsoft Sans Serif"/>
                <a:cs typeface="Microsoft Sans Serif"/>
              </a:rPr>
              <a:t>está </a:t>
            </a:r>
            <a:r>
              <a:rPr sz="700" spc="-175" dirty="0">
                <a:latin typeface="Microsoft Sans Serif"/>
                <a:cs typeface="Microsoft Sans Serif"/>
              </a:rPr>
              <a:t> </a:t>
            </a:r>
            <a:r>
              <a:rPr sz="700" spc="30" dirty="0">
                <a:latin typeface="Microsoft Sans Serif"/>
                <a:cs typeface="Microsoft Sans Serif"/>
              </a:rPr>
              <a:t>fuera</a:t>
            </a:r>
            <a:r>
              <a:rPr sz="700" spc="-5" dirty="0">
                <a:latin typeface="Microsoft Sans Serif"/>
                <a:cs typeface="Microsoft Sans Serif"/>
              </a:rPr>
              <a:t> </a:t>
            </a:r>
            <a:r>
              <a:rPr sz="700" spc="20" dirty="0">
                <a:latin typeface="Microsoft Sans Serif"/>
                <a:cs typeface="Microsoft Sans Serif"/>
              </a:rPr>
              <a:t>de</a:t>
            </a:r>
            <a:r>
              <a:rPr sz="700" spc="-5" dirty="0">
                <a:latin typeface="Microsoft Sans Serif"/>
                <a:cs typeface="Microsoft Sans Serif"/>
              </a:rPr>
              <a:t> </a:t>
            </a:r>
            <a:r>
              <a:rPr sz="700" spc="10" dirty="0">
                <a:latin typeface="Microsoft Sans Serif"/>
                <a:cs typeface="Microsoft Sans Serif"/>
              </a:rPr>
              <a:t>servicio.</a:t>
            </a:r>
            <a:r>
              <a:rPr sz="700" dirty="0">
                <a:latin typeface="Microsoft Sans Serif"/>
                <a:cs typeface="Microsoft Sans Serif"/>
              </a:rPr>
              <a:t> </a:t>
            </a:r>
            <a:r>
              <a:rPr sz="700" spc="15" dirty="0">
                <a:latin typeface="Microsoft Sans Serif"/>
                <a:cs typeface="Microsoft Sans Serif"/>
              </a:rPr>
              <a:t>Por</a:t>
            </a:r>
            <a:r>
              <a:rPr sz="700" spc="-5" dirty="0">
                <a:latin typeface="Microsoft Sans Serif"/>
                <a:cs typeface="Microsoft Sans Serif"/>
              </a:rPr>
              <a:t> </a:t>
            </a:r>
            <a:r>
              <a:rPr sz="700" spc="25" dirty="0">
                <a:latin typeface="Microsoft Sans Serif"/>
                <a:cs typeface="Microsoft Sans Serif"/>
              </a:rPr>
              <a:t>lo</a:t>
            </a:r>
            <a:r>
              <a:rPr sz="700" dirty="0">
                <a:latin typeface="Microsoft Sans Serif"/>
                <a:cs typeface="Microsoft Sans Serif"/>
              </a:rPr>
              <a:t> </a:t>
            </a:r>
            <a:r>
              <a:rPr sz="700" spc="30" dirty="0">
                <a:latin typeface="Microsoft Sans Serif"/>
                <a:cs typeface="Microsoft Sans Serif"/>
              </a:rPr>
              <a:t>tanto,</a:t>
            </a:r>
            <a:r>
              <a:rPr sz="700" spc="-5" dirty="0">
                <a:latin typeface="Microsoft Sans Serif"/>
                <a:cs typeface="Microsoft Sans Serif"/>
              </a:rPr>
              <a:t> se</a:t>
            </a:r>
            <a:r>
              <a:rPr sz="700" dirty="0">
                <a:latin typeface="Microsoft Sans Serif"/>
                <a:cs typeface="Microsoft Sans Serif"/>
              </a:rPr>
              <a:t> </a:t>
            </a:r>
            <a:r>
              <a:rPr sz="700" spc="20" dirty="0">
                <a:latin typeface="Microsoft Sans Serif"/>
                <a:cs typeface="Microsoft Sans Serif"/>
              </a:rPr>
              <a:t>debe</a:t>
            </a:r>
            <a:r>
              <a:rPr sz="700" spc="-5" dirty="0">
                <a:latin typeface="Microsoft Sans Serif"/>
                <a:cs typeface="Microsoft Sans Serif"/>
              </a:rPr>
              <a:t> </a:t>
            </a:r>
            <a:r>
              <a:rPr sz="700" spc="30" dirty="0">
                <a:latin typeface="Microsoft Sans Serif"/>
                <a:cs typeface="Microsoft Sans Serif"/>
              </a:rPr>
              <a:t>tener</a:t>
            </a:r>
            <a:r>
              <a:rPr sz="700" dirty="0">
                <a:latin typeface="Microsoft Sans Serif"/>
                <a:cs typeface="Microsoft Sans Serif"/>
              </a:rPr>
              <a:t> </a:t>
            </a:r>
            <a:r>
              <a:rPr sz="700" spc="35" dirty="0">
                <a:latin typeface="Microsoft Sans Serif"/>
                <a:cs typeface="Microsoft Sans Serif"/>
              </a:rPr>
              <a:t>mucho</a:t>
            </a:r>
            <a:r>
              <a:rPr sz="700" spc="-5" dirty="0">
                <a:latin typeface="Microsoft Sans Serif"/>
                <a:cs typeface="Microsoft Sans Serif"/>
              </a:rPr>
              <a:t> </a:t>
            </a:r>
            <a:r>
              <a:rPr sz="700" spc="20" dirty="0">
                <a:latin typeface="Microsoft Sans Serif"/>
                <a:cs typeface="Microsoft Sans Serif"/>
              </a:rPr>
              <a:t>cuidado</a:t>
            </a:r>
            <a:r>
              <a:rPr sz="700" dirty="0">
                <a:latin typeface="Microsoft Sans Serif"/>
                <a:cs typeface="Microsoft Sans Serif"/>
              </a:rPr>
              <a:t> </a:t>
            </a:r>
            <a:r>
              <a:rPr sz="700" spc="10" dirty="0">
                <a:latin typeface="Microsoft Sans Serif"/>
                <a:cs typeface="Microsoft Sans Serif"/>
              </a:rPr>
              <a:t>al</a:t>
            </a:r>
            <a:r>
              <a:rPr sz="700" spc="-5" dirty="0">
                <a:latin typeface="Microsoft Sans Serif"/>
                <a:cs typeface="Microsoft Sans Serif"/>
              </a:rPr>
              <a:t> </a:t>
            </a:r>
            <a:r>
              <a:rPr sz="700" spc="35" dirty="0">
                <a:latin typeface="Microsoft Sans Serif"/>
                <a:cs typeface="Microsoft Sans Serif"/>
              </a:rPr>
              <a:t>implementar </a:t>
            </a:r>
            <a:r>
              <a:rPr sz="700" spc="-170" dirty="0">
                <a:latin typeface="Microsoft Sans Serif"/>
                <a:cs typeface="Microsoft Sans Serif"/>
              </a:rPr>
              <a:t> </a:t>
            </a:r>
            <a:r>
              <a:rPr sz="700" spc="10" dirty="0">
                <a:latin typeface="Microsoft Sans Serif"/>
                <a:cs typeface="Microsoft Sans Serif"/>
              </a:rPr>
              <a:t>esta </a:t>
            </a:r>
            <a:r>
              <a:rPr sz="700" spc="25" dirty="0">
                <a:latin typeface="Microsoft Sans Serif"/>
                <a:cs typeface="Microsoft Sans Serif"/>
              </a:rPr>
              <a:t>protección para </a:t>
            </a:r>
            <a:r>
              <a:rPr sz="700" spc="30" dirty="0">
                <a:latin typeface="Microsoft Sans Serif"/>
                <a:cs typeface="Microsoft Sans Serif"/>
              </a:rPr>
              <a:t>que </a:t>
            </a:r>
            <a:r>
              <a:rPr sz="700" spc="10" dirty="0">
                <a:latin typeface="Microsoft Sans Serif"/>
                <a:cs typeface="Microsoft Sans Serif"/>
              </a:rPr>
              <a:t>la </a:t>
            </a:r>
            <a:r>
              <a:rPr sz="700" spc="20" dirty="0">
                <a:latin typeface="Microsoft Sans Serif"/>
                <a:cs typeface="Microsoft Sans Serif"/>
              </a:rPr>
              <a:t>potencia de </a:t>
            </a:r>
            <a:r>
              <a:rPr sz="700" spc="25" dirty="0">
                <a:latin typeface="Microsoft Sans Serif"/>
                <a:cs typeface="Microsoft Sans Serif"/>
              </a:rPr>
              <a:t>disparo </a:t>
            </a:r>
            <a:r>
              <a:rPr sz="700" spc="20" dirty="0">
                <a:latin typeface="Microsoft Sans Serif"/>
                <a:cs typeface="Microsoft Sans Serif"/>
              </a:rPr>
              <a:t>de </a:t>
            </a:r>
            <a:r>
              <a:rPr sz="700" spc="-65" dirty="0">
                <a:latin typeface="Microsoft Sans Serif"/>
                <a:cs typeface="Microsoft Sans Serif"/>
              </a:rPr>
              <a:t>CC </a:t>
            </a:r>
            <a:r>
              <a:rPr sz="700" spc="5" dirty="0">
                <a:latin typeface="Microsoft Sans Serif"/>
                <a:cs typeface="Microsoft Sans Serif"/>
              </a:rPr>
              <a:t>y </a:t>
            </a:r>
            <a:r>
              <a:rPr sz="700" dirty="0">
                <a:latin typeface="Microsoft Sans Serif"/>
                <a:cs typeface="Microsoft Sans Serif"/>
              </a:rPr>
              <a:t>las </a:t>
            </a:r>
            <a:r>
              <a:rPr sz="700" spc="15" dirty="0">
                <a:latin typeface="Microsoft Sans Serif"/>
                <a:cs typeface="Microsoft Sans Serif"/>
              </a:rPr>
              <a:t>cantidades </a:t>
            </a:r>
            <a:r>
              <a:rPr sz="700" spc="20" dirty="0">
                <a:latin typeface="Microsoft Sans Serif"/>
                <a:cs typeface="Microsoft Sans Serif"/>
              </a:rPr>
              <a:t>de </a:t>
            </a:r>
            <a:r>
              <a:rPr sz="700" spc="25" dirty="0">
                <a:latin typeface="Microsoft Sans Serif"/>
                <a:cs typeface="Microsoft Sans Serif"/>
              </a:rPr>
              <a:t> </a:t>
            </a:r>
            <a:r>
              <a:rPr sz="700" spc="30" dirty="0">
                <a:latin typeface="Microsoft Sans Serif"/>
                <a:cs typeface="Microsoft Sans Serif"/>
              </a:rPr>
              <a:t>entrada</a:t>
            </a:r>
            <a:r>
              <a:rPr sz="700" spc="-5" dirty="0">
                <a:latin typeface="Microsoft Sans Serif"/>
                <a:cs typeface="Microsoft Sans Serif"/>
              </a:rPr>
              <a:t> </a:t>
            </a:r>
            <a:r>
              <a:rPr sz="700" spc="20" dirty="0">
                <a:latin typeface="Microsoft Sans Serif"/>
                <a:cs typeface="Microsoft Sans Serif"/>
              </a:rPr>
              <a:t>del</a:t>
            </a:r>
            <a:r>
              <a:rPr sz="700" dirty="0">
                <a:latin typeface="Microsoft Sans Serif"/>
                <a:cs typeface="Microsoft Sans Serif"/>
              </a:rPr>
              <a:t> </a:t>
            </a:r>
            <a:r>
              <a:rPr sz="700" spc="20" dirty="0">
                <a:latin typeface="Microsoft Sans Serif"/>
                <a:cs typeface="Microsoft Sans Serif"/>
              </a:rPr>
              <a:t>relé</a:t>
            </a:r>
            <a:r>
              <a:rPr sz="700" spc="-5" dirty="0">
                <a:latin typeface="Microsoft Sans Serif"/>
                <a:cs typeface="Microsoft Sans Serif"/>
              </a:rPr>
              <a:t> </a:t>
            </a:r>
            <a:r>
              <a:rPr sz="700" spc="10" dirty="0">
                <a:latin typeface="Microsoft Sans Serif"/>
                <a:cs typeface="Microsoft Sans Serif"/>
              </a:rPr>
              <a:t>al</a:t>
            </a:r>
            <a:r>
              <a:rPr sz="700" dirty="0">
                <a:latin typeface="Microsoft Sans Serif"/>
                <a:cs typeface="Microsoft Sans Serif"/>
              </a:rPr>
              <a:t> </a:t>
            </a:r>
            <a:r>
              <a:rPr sz="700" spc="20" dirty="0">
                <a:latin typeface="Microsoft Sans Serif"/>
                <a:cs typeface="Microsoft Sans Serif"/>
              </a:rPr>
              <a:t>esquema</a:t>
            </a:r>
            <a:r>
              <a:rPr sz="700" dirty="0">
                <a:latin typeface="Microsoft Sans Serif"/>
                <a:cs typeface="Microsoft Sans Serif"/>
              </a:rPr>
              <a:t> </a:t>
            </a:r>
            <a:r>
              <a:rPr sz="700" spc="35" dirty="0">
                <a:latin typeface="Microsoft Sans Serif"/>
                <a:cs typeface="Microsoft Sans Serif"/>
              </a:rPr>
              <a:t>no</a:t>
            </a:r>
            <a:r>
              <a:rPr sz="700" spc="-5" dirty="0">
                <a:latin typeface="Microsoft Sans Serif"/>
                <a:cs typeface="Microsoft Sans Serif"/>
              </a:rPr>
              <a:t> se</a:t>
            </a:r>
            <a:r>
              <a:rPr sz="700" dirty="0">
                <a:latin typeface="Microsoft Sans Serif"/>
                <a:cs typeface="Microsoft Sans Serif"/>
              </a:rPr>
              <a:t> </a:t>
            </a:r>
            <a:r>
              <a:rPr sz="700" spc="25" dirty="0">
                <a:latin typeface="Microsoft Sans Serif"/>
                <a:cs typeface="Microsoft Sans Serif"/>
              </a:rPr>
              <a:t>eliminen</a:t>
            </a:r>
            <a:r>
              <a:rPr sz="700" dirty="0">
                <a:latin typeface="Microsoft Sans Serif"/>
                <a:cs typeface="Microsoft Sans Serif"/>
              </a:rPr>
              <a:t> </a:t>
            </a:r>
            <a:r>
              <a:rPr sz="700" spc="25" dirty="0">
                <a:latin typeface="Microsoft Sans Serif"/>
                <a:cs typeface="Microsoft Sans Serif"/>
              </a:rPr>
              <a:t>cuando</a:t>
            </a:r>
            <a:r>
              <a:rPr sz="700" spc="-5" dirty="0">
                <a:latin typeface="Microsoft Sans Serif"/>
                <a:cs typeface="Microsoft Sans Serif"/>
              </a:rPr>
              <a:t> </a:t>
            </a:r>
            <a:r>
              <a:rPr sz="700" spc="10" dirty="0">
                <a:latin typeface="Microsoft Sans Serif"/>
                <a:cs typeface="Microsoft Sans Serif"/>
              </a:rPr>
              <a:t>la</a:t>
            </a:r>
            <a:r>
              <a:rPr sz="700" dirty="0">
                <a:latin typeface="Microsoft Sans Serif"/>
                <a:cs typeface="Microsoft Sans Serif"/>
              </a:rPr>
              <a:t> </a:t>
            </a:r>
            <a:r>
              <a:rPr sz="700" spc="30" dirty="0">
                <a:latin typeface="Microsoft Sans Serif"/>
                <a:cs typeface="Microsoft Sans Serif"/>
              </a:rPr>
              <a:t>unidad</a:t>
            </a:r>
            <a:r>
              <a:rPr sz="700" dirty="0">
                <a:latin typeface="Microsoft Sans Serif"/>
                <a:cs typeface="Microsoft Sans Serif"/>
              </a:rPr>
              <a:t> </a:t>
            </a:r>
            <a:r>
              <a:rPr sz="700" spc="30" dirty="0">
                <a:latin typeface="Microsoft Sans Serif"/>
                <a:cs typeface="Microsoft Sans Serif"/>
              </a:rPr>
              <a:t>protegida</a:t>
            </a:r>
            <a:r>
              <a:rPr sz="700" spc="-5" dirty="0">
                <a:latin typeface="Microsoft Sans Serif"/>
                <a:cs typeface="Microsoft Sans Serif"/>
              </a:rPr>
              <a:t> </a:t>
            </a:r>
            <a:r>
              <a:rPr sz="700" spc="10" dirty="0">
                <a:latin typeface="Microsoft Sans Serif"/>
                <a:cs typeface="Microsoft Sans Serif"/>
              </a:rPr>
              <a:t>está </a:t>
            </a:r>
            <a:r>
              <a:rPr sz="700" spc="-170" dirty="0">
                <a:latin typeface="Microsoft Sans Serif"/>
                <a:cs typeface="Microsoft Sans Serif"/>
              </a:rPr>
              <a:t> </a:t>
            </a:r>
            <a:r>
              <a:rPr sz="700" spc="30" dirty="0">
                <a:latin typeface="Microsoft Sans Serif"/>
                <a:cs typeface="Microsoft Sans Serif"/>
              </a:rPr>
              <a:t>fuera</a:t>
            </a:r>
            <a:r>
              <a:rPr sz="700" spc="-10" dirty="0">
                <a:latin typeface="Microsoft Sans Serif"/>
                <a:cs typeface="Microsoft Sans Serif"/>
              </a:rPr>
              <a:t> </a:t>
            </a:r>
            <a:r>
              <a:rPr sz="700" spc="20" dirty="0">
                <a:latin typeface="Microsoft Sans Serif"/>
                <a:cs typeface="Microsoft Sans Serif"/>
              </a:rPr>
              <a:t>de</a:t>
            </a:r>
            <a:r>
              <a:rPr sz="700" spc="-5" dirty="0">
                <a:latin typeface="Microsoft Sans Serif"/>
                <a:cs typeface="Microsoft Sans Serif"/>
              </a:rPr>
              <a:t> </a:t>
            </a:r>
            <a:r>
              <a:rPr sz="700" spc="10" dirty="0">
                <a:latin typeface="Microsoft Sans Serif"/>
                <a:cs typeface="Microsoft Sans Serif"/>
              </a:rPr>
              <a:t>línea.</a:t>
            </a:r>
            <a:endParaRPr sz="700">
              <a:latin typeface="Microsoft Sans Serif"/>
              <a:cs typeface="Microsoft Sans Serif"/>
            </a:endParaRPr>
          </a:p>
          <a:p>
            <a:pPr marL="12700" marR="5080" indent="153670">
              <a:lnSpc>
                <a:spcPts val="1200"/>
              </a:lnSpc>
              <a:spcBef>
                <a:spcPts val="100"/>
              </a:spcBef>
            </a:pPr>
            <a:r>
              <a:rPr sz="700" spc="-10" dirty="0">
                <a:latin typeface="Microsoft Sans Serif"/>
                <a:cs typeface="Microsoft Sans Serif"/>
              </a:rPr>
              <a:t>Esta </a:t>
            </a:r>
            <a:r>
              <a:rPr sz="700" spc="5" dirty="0">
                <a:latin typeface="Microsoft Sans Serif"/>
                <a:cs typeface="Microsoft Sans Serif"/>
              </a:rPr>
              <a:t>sección </a:t>
            </a:r>
            <a:r>
              <a:rPr sz="700" spc="15" dirty="0">
                <a:latin typeface="Microsoft Sans Serif"/>
                <a:cs typeface="Microsoft Sans Serif"/>
              </a:rPr>
              <a:t>describe </a:t>
            </a:r>
            <a:r>
              <a:rPr sz="700" spc="30" dirty="0">
                <a:latin typeface="Microsoft Sans Serif"/>
                <a:cs typeface="Microsoft Sans Serif"/>
              </a:rPr>
              <a:t>una </a:t>
            </a:r>
            <a:r>
              <a:rPr sz="700" spc="10" dirty="0">
                <a:latin typeface="Microsoft Sans Serif"/>
                <a:cs typeface="Microsoft Sans Serif"/>
              </a:rPr>
              <a:t>serie </a:t>
            </a:r>
            <a:r>
              <a:rPr sz="700" spc="20" dirty="0">
                <a:latin typeface="Microsoft Sans Serif"/>
                <a:cs typeface="Microsoft Sans Serif"/>
              </a:rPr>
              <a:t>de </a:t>
            </a:r>
            <a:r>
              <a:rPr sz="700" spc="15" dirty="0">
                <a:latin typeface="Microsoft Sans Serif"/>
                <a:cs typeface="Microsoft Sans Serif"/>
              </a:rPr>
              <a:t>esquemas </a:t>
            </a:r>
            <a:r>
              <a:rPr sz="700" spc="20" dirty="0">
                <a:latin typeface="Microsoft Sans Serif"/>
                <a:cs typeface="Microsoft Sans Serif"/>
              </a:rPr>
              <a:t>de </a:t>
            </a:r>
            <a:r>
              <a:rPr sz="700" spc="25" dirty="0">
                <a:latin typeface="Microsoft Sans Serif"/>
                <a:cs typeface="Microsoft Sans Serif"/>
              </a:rPr>
              <a:t>protección </a:t>
            </a:r>
            <a:r>
              <a:rPr sz="700" spc="20" dirty="0">
                <a:latin typeface="Microsoft Sans Serif"/>
                <a:cs typeface="Microsoft Sans Serif"/>
              </a:rPr>
              <a:t>de </a:t>
            </a:r>
            <a:r>
              <a:rPr sz="700" spc="25" dirty="0">
                <a:latin typeface="Microsoft Sans Serif"/>
                <a:cs typeface="Microsoft Sans Serif"/>
              </a:rPr>
              <a:t> </a:t>
            </a:r>
            <a:r>
              <a:rPr sz="700" spc="15" dirty="0">
                <a:latin typeface="Microsoft Sans Serif"/>
                <a:cs typeface="Microsoft Sans Serif"/>
              </a:rPr>
              <a:t>energización </a:t>
            </a:r>
            <a:r>
              <a:rPr sz="700" spc="25" dirty="0">
                <a:latin typeface="Microsoft Sans Serif"/>
                <a:cs typeface="Microsoft Sans Serif"/>
              </a:rPr>
              <a:t>inadvertida </a:t>
            </a:r>
            <a:r>
              <a:rPr sz="700" spc="15" dirty="0">
                <a:latin typeface="Microsoft Sans Serif"/>
                <a:cs typeface="Microsoft Sans Serif"/>
              </a:rPr>
              <a:t>dedicados </a:t>
            </a:r>
            <a:r>
              <a:rPr sz="700" spc="25" dirty="0">
                <a:latin typeface="Microsoft Sans Serif"/>
                <a:cs typeface="Microsoft Sans Serif"/>
              </a:rPr>
              <a:t>para </a:t>
            </a:r>
            <a:r>
              <a:rPr sz="700" spc="20" dirty="0">
                <a:latin typeface="Microsoft Sans Serif"/>
                <a:cs typeface="Microsoft Sans Serif"/>
              </a:rPr>
              <a:t>unidades </a:t>
            </a:r>
            <a:r>
              <a:rPr sz="700" spc="15" dirty="0">
                <a:latin typeface="Microsoft Sans Serif"/>
                <a:cs typeface="Microsoft Sans Serif"/>
              </a:rPr>
              <a:t>sin </a:t>
            </a:r>
            <a:r>
              <a:rPr sz="700" spc="25" dirty="0">
                <a:latin typeface="Microsoft Sans Serif"/>
                <a:cs typeface="Microsoft Sans Serif"/>
              </a:rPr>
              <a:t>disyuntores </a:t>
            </a:r>
            <a:r>
              <a:rPr sz="700" spc="20" dirty="0">
                <a:latin typeface="Microsoft Sans Serif"/>
                <a:cs typeface="Microsoft Sans Serif"/>
              </a:rPr>
              <a:t>de </a:t>
            </a:r>
            <a:r>
              <a:rPr sz="700" spc="25" dirty="0">
                <a:latin typeface="Microsoft Sans Serif"/>
                <a:cs typeface="Microsoft Sans Serif"/>
              </a:rPr>
              <a:t> </a:t>
            </a:r>
            <a:r>
              <a:rPr sz="700" spc="30" dirty="0">
                <a:latin typeface="Microsoft Sans Serif"/>
                <a:cs typeface="Microsoft Sans Serif"/>
              </a:rPr>
              <a:t>generador </a:t>
            </a:r>
            <a:r>
              <a:rPr sz="700" spc="20" dirty="0">
                <a:latin typeface="Microsoft Sans Serif"/>
                <a:cs typeface="Microsoft Sans Serif"/>
              </a:rPr>
              <a:t>de bajo </a:t>
            </a:r>
            <a:r>
              <a:rPr sz="700" spc="15" dirty="0">
                <a:latin typeface="Microsoft Sans Serif"/>
                <a:cs typeface="Microsoft Sans Serif"/>
              </a:rPr>
              <a:t>voltaje. </a:t>
            </a:r>
            <a:r>
              <a:rPr sz="700" spc="-10" dirty="0">
                <a:latin typeface="Microsoft Sans Serif"/>
                <a:cs typeface="Microsoft Sans Serif"/>
              </a:rPr>
              <a:t>La </a:t>
            </a:r>
            <a:r>
              <a:rPr sz="700" spc="5" dirty="0">
                <a:latin typeface="Microsoft Sans Serif"/>
                <a:cs typeface="Microsoft Sans Serif"/>
              </a:rPr>
              <a:t>selección </a:t>
            </a:r>
            <a:r>
              <a:rPr sz="700" spc="10" dirty="0">
                <a:latin typeface="Microsoft Sans Serif"/>
                <a:cs typeface="Microsoft Sans Serif"/>
              </a:rPr>
              <a:t>juiciosa </a:t>
            </a:r>
            <a:r>
              <a:rPr sz="700" spc="20" dirty="0">
                <a:latin typeface="Microsoft Sans Serif"/>
                <a:cs typeface="Microsoft Sans Serif"/>
              </a:rPr>
              <a:t>de </a:t>
            </a:r>
            <a:r>
              <a:rPr sz="700" spc="25" dirty="0">
                <a:latin typeface="Microsoft Sans Serif"/>
                <a:cs typeface="Microsoft Sans Serif"/>
              </a:rPr>
              <a:t>fuentes </a:t>
            </a:r>
            <a:r>
              <a:rPr sz="700" spc="20" dirty="0">
                <a:latin typeface="Microsoft Sans Serif"/>
                <a:cs typeface="Microsoft Sans Serif"/>
              </a:rPr>
              <a:t>de </a:t>
            </a:r>
            <a:r>
              <a:rPr sz="700" spc="30" dirty="0">
                <a:latin typeface="Microsoft Sans Serif"/>
                <a:cs typeface="Microsoft Sans Serif"/>
              </a:rPr>
              <a:t>entrada </a:t>
            </a:r>
            <a:r>
              <a:rPr sz="700" spc="35" dirty="0">
                <a:latin typeface="Microsoft Sans Serif"/>
                <a:cs typeface="Microsoft Sans Serif"/>
              </a:rPr>
              <a:t> permite </a:t>
            </a:r>
            <a:r>
              <a:rPr sz="700" spc="30" dirty="0">
                <a:latin typeface="Microsoft Sans Serif"/>
                <a:cs typeface="Microsoft Sans Serif"/>
              </a:rPr>
              <a:t>que </a:t>
            </a:r>
            <a:r>
              <a:rPr sz="700" spc="10" dirty="0">
                <a:latin typeface="Microsoft Sans Serif"/>
                <a:cs typeface="Microsoft Sans Serif"/>
              </a:rPr>
              <a:t>la </a:t>
            </a:r>
            <a:r>
              <a:rPr sz="700" spc="25" dirty="0">
                <a:latin typeface="Microsoft Sans Serif"/>
                <a:cs typeface="Microsoft Sans Serif"/>
              </a:rPr>
              <a:t>mayoría </a:t>
            </a:r>
            <a:r>
              <a:rPr sz="700" spc="20" dirty="0">
                <a:latin typeface="Microsoft Sans Serif"/>
                <a:cs typeface="Microsoft Sans Serif"/>
              </a:rPr>
              <a:t>de </a:t>
            </a:r>
            <a:r>
              <a:rPr sz="700" spc="10" dirty="0">
                <a:latin typeface="Microsoft Sans Serif"/>
                <a:cs typeface="Microsoft Sans Serif"/>
              </a:rPr>
              <a:t>estos </a:t>
            </a:r>
            <a:r>
              <a:rPr sz="700" spc="15" dirty="0">
                <a:latin typeface="Microsoft Sans Serif"/>
                <a:cs typeface="Microsoft Sans Serif"/>
              </a:rPr>
              <a:t>esquemas </a:t>
            </a:r>
            <a:r>
              <a:rPr sz="700" spc="-5" dirty="0">
                <a:latin typeface="Microsoft Sans Serif"/>
                <a:cs typeface="Microsoft Sans Serif"/>
              </a:rPr>
              <a:t>se </a:t>
            </a:r>
            <a:r>
              <a:rPr sz="700" spc="25" dirty="0">
                <a:latin typeface="Microsoft Sans Serif"/>
                <a:cs typeface="Microsoft Sans Serif"/>
              </a:rPr>
              <a:t>apliquen </a:t>
            </a:r>
            <a:r>
              <a:rPr sz="700" dirty="0">
                <a:latin typeface="Microsoft Sans Serif"/>
                <a:cs typeface="Microsoft Sans Serif"/>
              </a:rPr>
              <a:t>a </a:t>
            </a:r>
            <a:r>
              <a:rPr sz="700" spc="25" dirty="0">
                <a:latin typeface="Microsoft Sans Serif"/>
                <a:cs typeface="Microsoft Sans Serif"/>
              </a:rPr>
              <a:t>generadores </a:t>
            </a:r>
            <a:r>
              <a:rPr sz="700" spc="20" dirty="0">
                <a:latin typeface="Microsoft Sans Serif"/>
                <a:cs typeface="Microsoft Sans Serif"/>
              </a:rPr>
              <a:t>con </a:t>
            </a:r>
            <a:r>
              <a:rPr sz="700" spc="25" dirty="0">
                <a:latin typeface="Microsoft Sans Serif"/>
                <a:cs typeface="Microsoft Sans Serif"/>
              </a:rPr>
              <a:t> disyuntores </a:t>
            </a:r>
            <a:r>
              <a:rPr sz="700" spc="20" dirty="0">
                <a:latin typeface="Microsoft Sans Serif"/>
                <a:cs typeface="Microsoft Sans Serif"/>
              </a:rPr>
              <a:t>de bajo </a:t>
            </a:r>
            <a:r>
              <a:rPr sz="700" spc="15" dirty="0">
                <a:latin typeface="Microsoft Sans Serif"/>
                <a:cs typeface="Microsoft Sans Serif"/>
              </a:rPr>
              <a:t>voltaje. Cualquiera </a:t>
            </a:r>
            <a:r>
              <a:rPr sz="700" spc="30" dirty="0">
                <a:latin typeface="Microsoft Sans Serif"/>
                <a:cs typeface="Microsoft Sans Serif"/>
              </a:rPr>
              <a:t>que </a:t>
            </a:r>
            <a:r>
              <a:rPr sz="700" spc="-5" dirty="0">
                <a:latin typeface="Microsoft Sans Serif"/>
                <a:cs typeface="Microsoft Sans Serif"/>
              </a:rPr>
              <a:t>sea </a:t>
            </a:r>
            <a:r>
              <a:rPr sz="700" spc="10" dirty="0">
                <a:latin typeface="Microsoft Sans Serif"/>
                <a:cs typeface="Microsoft Sans Serif"/>
              </a:rPr>
              <a:t>el </a:t>
            </a:r>
            <a:r>
              <a:rPr sz="700" spc="20" dirty="0">
                <a:latin typeface="Microsoft Sans Serif"/>
                <a:cs typeface="Microsoft Sans Serif"/>
              </a:rPr>
              <a:t>esquema </a:t>
            </a:r>
            <a:r>
              <a:rPr sz="700" spc="30" dirty="0">
                <a:latin typeface="Microsoft Sans Serif"/>
                <a:cs typeface="Microsoft Sans Serif"/>
              </a:rPr>
              <a:t>que </a:t>
            </a:r>
            <a:r>
              <a:rPr sz="700" spc="-5" dirty="0">
                <a:latin typeface="Microsoft Sans Serif"/>
                <a:cs typeface="Microsoft Sans Serif"/>
              </a:rPr>
              <a:t>se </a:t>
            </a:r>
            <a:r>
              <a:rPr sz="700" spc="20" dirty="0">
                <a:latin typeface="Microsoft Sans Serif"/>
                <a:cs typeface="Microsoft Sans Serif"/>
              </a:rPr>
              <a:t>utilice </a:t>
            </a:r>
            <a:r>
              <a:rPr sz="700" spc="25" dirty="0">
                <a:latin typeface="Microsoft Sans Serif"/>
                <a:cs typeface="Microsoft Sans Serif"/>
              </a:rPr>
              <a:t> para </a:t>
            </a:r>
            <a:r>
              <a:rPr sz="700" spc="30" dirty="0">
                <a:latin typeface="Microsoft Sans Serif"/>
                <a:cs typeface="Microsoft Sans Serif"/>
              </a:rPr>
              <a:t>proporcionar </a:t>
            </a:r>
            <a:r>
              <a:rPr sz="700" spc="25" dirty="0">
                <a:latin typeface="Microsoft Sans Serif"/>
                <a:cs typeface="Microsoft Sans Serif"/>
              </a:rPr>
              <a:t>protección para </a:t>
            </a:r>
            <a:r>
              <a:rPr sz="700" spc="20" dirty="0">
                <a:latin typeface="Microsoft Sans Serif"/>
                <a:cs typeface="Microsoft Sans Serif"/>
              </a:rPr>
              <a:t>energizar </a:t>
            </a:r>
            <a:r>
              <a:rPr sz="700" spc="30" dirty="0">
                <a:latin typeface="Microsoft Sans Serif"/>
                <a:cs typeface="Microsoft Sans Serif"/>
              </a:rPr>
              <a:t>inadvertidamente </a:t>
            </a:r>
            <a:r>
              <a:rPr sz="700" spc="40" dirty="0">
                <a:latin typeface="Microsoft Sans Serif"/>
                <a:cs typeface="Microsoft Sans Serif"/>
              </a:rPr>
              <a:t>un </a:t>
            </a:r>
            <a:r>
              <a:rPr sz="700" spc="45" dirty="0">
                <a:latin typeface="Microsoft Sans Serif"/>
                <a:cs typeface="Microsoft Sans Serif"/>
              </a:rPr>
              <a:t> </a:t>
            </a:r>
            <a:r>
              <a:rPr sz="700" spc="25" dirty="0">
                <a:latin typeface="Microsoft Sans Serif"/>
                <a:cs typeface="Microsoft Sans Serif"/>
              </a:rPr>
              <a:t>generador, </a:t>
            </a:r>
            <a:r>
              <a:rPr sz="700" spc="10" dirty="0">
                <a:latin typeface="Microsoft Sans Serif"/>
                <a:cs typeface="Microsoft Sans Serif"/>
              </a:rPr>
              <a:t>la </a:t>
            </a:r>
            <a:r>
              <a:rPr sz="700" spc="25" dirty="0">
                <a:latin typeface="Microsoft Sans Serif"/>
                <a:cs typeface="Microsoft Sans Serif"/>
              </a:rPr>
              <a:t>protección </a:t>
            </a:r>
            <a:r>
              <a:rPr sz="700" spc="20" dirty="0">
                <a:latin typeface="Microsoft Sans Serif"/>
                <a:cs typeface="Microsoft Sans Serif"/>
              </a:rPr>
              <a:t>debe </a:t>
            </a:r>
            <a:r>
              <a:rPr sz="700" spc="15" dirty="0">
                <a:latin typeface="Microsoft Sans Serif"/>
                <a:cs typeface="Microsoft Sans Serif"/>
              </a:rPr>
              <a:t>conectarse </a:t>
            </a:r>
            <a:r>
              <a:rPr sz="700" spc="25" dirty="0">
                <a:latin typeface="Microsoft Sans Serif"/>
                <a:cs typeface="Microsoft Sans Serif"/>
              </a:rPr>
              <a:t>para disparar </a:t>
            </a:r>
            <a:r>
              <a:rPr sz="700" spc="10" dirty="0">
                <a:latin typeface="Microsoft Sans Serif"/>
                <a:cs typeface="Microsoft Sans Serif"/>
              </a:rPr>
              <a:t>los </a:t>
            </a:r>
            <a:r>
              <a:rPr sz="700" spc="25" dirty="0">
                <a:latin typeface="Microsoft Sans Serif"/>
                <a:cs typeface="Microsoft Sans Serif"/>
              </a:rPr>
              <a:t>disyuntores </a:t>
            </a:r>
            <a:r>
              <a:rPr sz="700" spc="20" dirty="0">
                <a:latin typeface="Microsoft Sans Serif"/>
                <a:cs typeface="Microsoft Sans Serif"/>
              </a:rPr>
              <a:t>de </a:t>
            </a:r>
            <a:r>
              <a:rPr sz="700" spc="25" dirty="0">
                <a:latin typeface="Microsoft Sans Serif"/>
                <a:cs typeface="Microsoft Sans Serif"/>
              </a:rPr>
              <a:t> alto</a:t>
            </a:r>
            <a:r>
              <a:rPr sz="700" spc="-5" dirty="0">
                <a:latin typeface="Microsoft Sans Serif"/>
                <a:cs typeface="Microsoft Sans Serif"/>
              </a:rPr>
              <a:t> </a:t>
            </a:r>
            <a:r>
              <a:rPr sz="700" spc="20" dirty="0">
                <a:latin typeface="Microsoft Sans Serif"/>
                <a:cs typeface="Microsoft Sans Serif"/>
              </a:rPr>
              <a:t>voltaje</a:t>
            </a:r>
            <a:r>
              <a:rPr sz="700" dirty="0">
                <a:latin typeface="Microsoft Sans Serif"/>
                <a:cs typeface="Microsoft Sans Serif"/>
              </a:rPr>
              <a:t> </a:t>
            </a:r>
            <a:r>
              <a:rPr sz="700" spc="5" dirty="0">
                <a:latin typeface="Microsoft Sans Serif"/>
                <a:cs typeface="Microsoft Sans Serif"/>
              </a:rPr>
              <a:t>y</a:t>
            </a:r>
            <a:r>
              <a:rPr sz="700" dirty="0">
                <a:latin typeface="Microsoft Sans Serif"/>
                <a:cs typeface="Microsoft Sans Serif"/>
              </a:rPr>
              <a:t> </a:t>
            </a:r>
            <a:r>
              <a:rPr sz="700" spc="20" dirty="0">
                <a:latin typeface="Microsoft Sans Serif"/>
                <a:cs typeface="Microsoft Sans Serif"/>
              </a:rPr>
              <a:t>de</a:t>
            </a:r>
            <a:r>
              <a:rPr sz="700" spc="-5" dirty="0">
                <a:latin typeface="Microsoft Sans Serif"/>
                <a:cs typeface="Microsoft Sans Serif"/>
              </a:rPr>
              <a:t> </a:t>
            </a:r>
            <a:r>
              <a:rPr sz="700" spc="25" dirty="0">
                <a:latin typeface="Microsoft Sans Serif"/>
                <a:cs typeface="Microsoft Sans Serif"/>
              </a:rPr>
              <a:t>campo</a:t>
            </a:r>
            <a:r>
              <a:rPr sz="700" dirty="0">
                <a:latin typeface="Microsoft Sans Serif"/>
                <a:cs typeface="Microsoft Sans Serif"/>
              </a:rPr>
              <a:t> </a:t>
            </a:r>
            <a:r>
              <a:rPr sz="700" spc="20" dirty="0">
                <a:latin typeface="Microsoft Sans Serif"/>
                <a:cs typeface="Microsoft Sans Serif"/>
              </a:rPr>
              <a:t>del</a:t>
            </a:r>
            <a:r>
              <a:rPr sz="700" dirty="0">
                <a:latin typeface="Microsoft Sans Serif"/>
                <a:cs typeface="Microsoft Sans Serif"/>
              </a:rPr>
              <a:t> </a:t>
            </a:r>
            <a:r>
              <a:rPr sz="700" spc="25" dirty="0">
                <a:latin typeface="Microsoft Sans Serif"/>
                <a:cs typeface="Microsoft Sans Serif"/>
              </a:rPr>
              <a:t>generador,</a:t>
            </a:r>
            <a:r>
              <a:rPr sz="700" dirty="0">
                <a:latin typeface="Microsoft Sans Serif"/>
                <a:cs typeface="Microsoft Sans Serif"/>
              </a:rPr>
              <a:t> </a:t>
            </a:r>
            <a:r>
              <a:rPr sz="700" spc="25" dirty="0">
                <a:latin typeface="Microsoft Sans Serif"/>
                <a:cs typeface="Microsoft Sans Serif"/>
              </a:rPr>
              <a:t>disparar</a:t>
            </a:r>
            <a:r>
              <a:rPr sz="700" spc="-5" dirty="0">
                <a:latin typeface="Microsoft Sans Serif"/>
                <a:cs typeface="Microsoft Sans Serif"/>
              </a:rPr>
              <a:t> </a:t>
            </a:r>
            <a:r>
              <a:rPr sz="700" spc="10" dirty="0">
                <a:latin typeface="Microsoft Sans Serif"/>
                <a:cs typeface="Microsoft Sans Serif"/>
              </a:rPr>
              <a:t>los</a:t>
            </a:r>
            <a:r>
              <a:rPr sz="700" dirty="0">
                <a:latin typeface="Microsoft Sans Serif"/>
                <a:cs typeface="Microsoft Sans Serif"/>
              </a:rPr>
              <a:t> </a:t>
            </a:r>
            <a:r>
              <a:rPr sz="700" spc="25" dirty="0">
                <a:latin typeface="Microsoft Sans Serif"/>
                <a:cs typeface="Microsoft Sans Serif"/>
              </a:rPr>
              <a:t>disyuntores</a:t>
            </a:r>
            <a:r>
              <a:rPr sz="700" dirty="0">
                <a:latin typeface="Microsoft Sans Serif"/>
                <a:cs typeface="Microsoft Sans Serif"/>
              </a:rPr>
              <a:t> </a:t>
            </a:r>
            <a:r>
              <a:rPr sz="700" spc="15" dirty="0">
                <a:latin typeface="Microsoft Sans Serif"/>
                <a:cs typeface="Microsoft Sans Serif"/>
              </a:rPr>
              <a:t>auxiliares</a:t>
            </a:r>
            <a:r>
              <a:rPr sz="700" dirty="0">
                <a:latin typeface="Microsoft Sans Serif"/>
                <a:cs typeface="Microsoft Sans Serif"/>
              </a:rPr>
              <a:t> </a:t>
            </a:r>
            <a:r>
              <a:rPr sz="700" spc="20" dirty="0">
                <a:latin typeface="Microsoft Sans Serif"/>
                <a:cs typeface="Microsoft Sans Serif"/>
              </a:rPr>
              <a:t>de </a:t>
            </a:r>
            <a:r>
              <a:rPr sz="700" spc="-175" dirty="0">
                <a:latin typeface="Microsoft Sans Serif"/>
                <a:cs typeface="Microsoft Sans Serif"/>
              </a:rPr>
              <a:t> </a:t>
            </a:r>
            <a:r>
              <a:rPr sz="700" spc="10" dirty="0">
                <a:latin typeface="Microsoft Sans Serif"/>
                <a:cs typeface="Microsoft Sans Serif"/>
              </a:rPr>
              <a:t>la</a:t>
            </a:r>
            <a:r>
              <a:rPr sz="700" dirty="0">
                <a:latin typeface="Microsoft Sans Serif"/>
                <a:cs typeface="Microsoft Sans Serif"/>
              </a:rPr>
              <a:t> </a:t>
            </a:r>
            <a:r>
              <a:rPr sz="700" spc="25" dirty="0">
                <a:latin typeface="Microsoft Sans Serif"/>
                <a:cs typeface="Microsoft Sans Serif"/>
              </a:rPr>
              <a:t>unidad,</a:t>
            </a:r>
            <a:r>
              <a:rPr sz="700" dirty="0">
                <a:latin typeface="Microsoft Sans Serif"/>
                <a:cs typeface="Microsoft Sans Serif"/>
              </a:rPr>
              <a:t> </a:t>
            </a:r>
            <a:r>
              <a:rPr sz="700" spc="20" dirty="0">
                <a:latin typeface="Microsoft Sans Serif"/>
                <a:cs typeface="Microsoft Sans Serif"/>
              </a:rPr>
              <a:t>iniciar</a:t>
            </a:r>
            <a:r>
              <a:rPr sz="700" dirty="0">
                <a:latin typeface="Microsoft Sans Serif"/>
                <a:cs typeface="Microsoft Sans Serif"/>
              </a:rPr>
              <a:t> </a:t>
            </a:r>
            <a:r>
              <a:rPr sz="700" spc="10" dirty="0">
                <a:latin typeface="Microsoft Sans Serif"/>
                <a:cs typeface="Microsoft Sans Serif"/>
              </a:rPr>
              <a:t>el</a:t>
            </a:r>
            <a:r>
              <a:rPr sz="700" dirty="0">
                <a:latin typeface="Microsoft Sans Serif"/>
                <a:cs typeface="Microsoft Sans Serif"/>
              </a:rPr>
              <a:t> </a:t>
            </a:r>
            <a:r>
              <a:rPr sz="700" spc="25" dirty="0">
                <a:latin typeface="Microsoft Sans Serif"/>
                <a:cs typeface="Microsoft Sans Serif"/>
              </a:rPr>
              <a:t>disparo</a:t>
            </a:r>
            <a:r>
              <a:rPr sz="700" dirty="0">
                <a:latin typeface="Microsoft Sans Serif"/>
                <a:cs typeface="Microsoft Sans Serif"/>
              </a:rPr>
              <a:t> </a:t>
            </a:r>
            <a:r>
              <a:rPr sz="700" spc="20" dirty="0">
                <a:latin typeface="Microsoft Sans Serif"/>
                <a:cs typeface="Microsoft Sans Serif"/>
              </a:rPr>
              <a:t>de</a:t>
            </a:r>
            <a:r>
              <a:rPr sz="700" dirty="0">
                <a:latin typeface="Microsoft Sans Serif"/>
                <a:cs typeface="Microsoft Sans Serif"/>
              </a:rPr>
              <a:t> </a:t>
            </a:r>
            <a:r>
              <a:rPr sz="700" spc="20" dirty="0">
                <a:latin typeface="Microsoft Sans Serif"/>
                <a:cs typeface="Microsoft Sans Serif"/>
              </a:rPr>
              <a:t>respaldo</a:t>
            </a:r>
            <a:r>
              <a:rPr sz="700" dirty="0">
                <a:latin typeface="Microsoft Sans Serif"/>
                <a:cs typeface="Microsoft Sans Serif"/>
              </a:rPr>
              <a:t> </a:t>
            </a:r>
            <a:r>
              <a:rPr sz="700" spc="40" dirty="0">
                <a:latin typeface="Microsoft Sans Serif"/>
                <a:cs typeface="Microsoft Sans Serif"/>
              </a:rPr>
              <a:t>por</a:t>
            </a:r>
            <a:r>
              <a:rPr sz="700" dirty="0">
                <a:latin typeface="Microsoft Sans Serif"/>
                <a:cs typeface="Microsoft Sans Serif"/>
              </a:rPr>
              <a:t> </a:t>
            </a:r>
            <a:r>
              <a:rPr sz="700" spc="15" dirty="0">
                <a:latin typeface="Microsoft Sans Serif"/>
                <a:cs typeface="Microsoft Sans Serif"/>
              </a:rPr>
              <a:t>falla</a:t>
            </a:r>
            <a:r>
              <a:rPr sz="700" dirty="0">
                <a:latin typeface="Microsoft Sans Serif"/>
                <a:cs typeface="Microsoft Sans Serif"/>
              </a:rPr>
              <a:t> </a:t>
            </a:r>
            <a:r>
              <a:rPr sz="700" spc="20" dirty="0">
                <a:latin typeface="Microsoft Sans Serif"/>
                <a:cs typeface="Microsoft Sans Serif"/>
              </a:rPr>
              <a:t>del</a:t>
            </a:r>
            <a:r>
              <a:rPr sz="700" dirty="0">
                <a:latin typeface="Microsoft Sans Serif"/>
                <a:cs typeface="Microsoft Sans Serif"/>
              </a:rPr>
              <a:t> </a:t>
            </a:r>
            <a:r>
              <a:rPr sz="700" spc="30" dirty="0">
                <a:latin typeface="Microsoft Sans Serif"/>
                <a:cs typeface="Microsoft Sans Serif"/>
              </a:rPr>
              <a:t>disyuntor</a:t>
            </a:r>
            <a:r>
              <a:rPr sz="700" dirty="0">
                <a:latin typeface="Microsoft Sans Serif"/>
                <a:cs typeface="Microsoft Sans Serif"/>
              </a:rPr>
              <a:t> </a:t>
            </a:r>
            <a:r>
              <a:rPr sz="700" spc="20" dirty="0">
                <a:latin typeface="Microsoft Sans Serif"/>
                <a:cs typeface="Microsoft Sans Serif"/>
              </a:rPr>
              <a:t>de</a:t>
            </a:r>
            <a:r>
              <a:rPr sz="700" dirty="0">
                <a:latin typeface="Microsoft Sans Serif"/>
                <a:cs typeface="Microsoft Sans Serif"/>
              </a:rPr>
              <a:t> </a:t>
            </a:r>
            <a:r>
              <a:rPr sz="700" spc="25" dirty="0">
                <a:latin typeface="Microsoft Sans Serif"/>
                <a:cs typeface="Microsoft Sans Serif"/>
              </a:rPr>
              <a:t>alto</a:t>
            </a:r>
            <a:r>
              <a:rPr sz="700" dirty="0">
                <a:latin typeface="Microsoft Sans Serif"/>
                <a:cs typeface="Microsoft Sans Serif"/>
              </a:rPr>
              <a:t> </a:t>
            </a:r>
            <a:r>
              <a:rPr sz="700" spc="20" dirty="0">
                <a:latin typeface="Microsoft Sans Serif"/>
                <a:cs typeface="Microsoft Sans Serif"/>
              </a:rPr>
              <a:t>voltaje </a:t>
            </a:r>
            <a:r>
              <a:rPr sz="700" spc="-175" dirty="0">
                <a:latin typeface="Microsoft Sans Serif"/>
                <a:cs typeface="Microsoft Sans Serif"/>
              </a:rPr>
              <a:t> </a:t>
            </a:r>
            <a:r>
              <a:rPr sz="700" spc="20" dirty="0">
                <a:latin typeface="Microsoft Sans Serif"/>
                <a:cs typeface="Microsoft Sans Serif"/>
              </a:rPr>
              <a:t>del </a:t>
            </a:r>
            <a:r>
              <a:rPr sz="700" spc="30" dirty="0">
                <a:latin typeface="Microsoft Sans Serif"/>
                <a:cs typeface="Microsoft Sans Serif"/>
              </a:rPr>
              <a:t>generador </a:t>
            </a:r>
            <a:r>
              <a:rPr sz="700" spc="5" dirty="0">
                <a:latin typeface="Microsoft Sans Serif"/>
                <a:cs typeface="Microsoft Sans Serif"/>
              </a:rPr>
              <a:t>y </a:t>
            </a:r>
            <a:r>
              <a:rPr sz="700" spc="35" dirty="0">
                <a:latin typeface="Microsoft Sans Serif"/>
                <a:cs typeface="Microsoft Sans Serif"/>
              </a:rPr>
              <a:t>no </a:t>
            </a:r>
            <a:r>
              <a:rPr sz="700" spc="15" dirty="0">
                <a:latin typeface="Microsoft Sans Serif"/>
                <a:cs typeface="Microsoft Sans Serif"/>
              </a:rPr>
              <a:t>desactivar </a:t>
            </a:r>
            <a:r>
              <a:rPr sz="700" spc="10" dirty="0">
                <a:latin typeface="Microsoft Sans Serif"/>
                <a:cs typeface="Microsoft Sans Serif"/>
              </a:rPr>
              <a:t>la </a:t>
            </a:r>
            <a:r>
              <a:rPr sz="700" spc="25" dirty="0">
                <a:latin typeface="Microsoft Sans Serif"/>
                <a:cs typeface="Microsoft Sans Serif"/>
              </a:rPr>
              <a:t>protección cuando </a:t>
            </a:r>
            <a:r>
              <a:rPr sz="700" spc="10" dirty="0">
                <a:latin typeface="Microsoft Sans Serif"/>
                <a:cs typeface="Microsoft Sans Serif"/>
              </a:rPr>
              <a:t>el </a:t>
            </a:r>
            <a:r>
              <a:rPr sz="700" spc="-30" dirty="0">
                <a:latin typeface="Microsoft Sans Serif"/>
                <a:cs typeface="Microsoft Sans Serif"/>
              </a:rPr>
              <a:t>El </a:t>
            </a:r>
            <a:r>
              <a:rPr sz="700" spc="30" dirty="0">
                <a:latin typeface="Microsoft Sans Serif"/>
                <a:cs typeface="Microsoft Sans Serif"/>
              </a:rPr>
              <a:t>generador </a:t>
            </a:r>
            <a:r>
              <a:rPr sz="700" spc="10" dirty="0">
                <a:latin typeface="Microsoft Sans Serif"/>
                <a:cs typeface="Microsoft Sans Serif"/>
              </a:rPr>
              <a:t>está </a:t>
            </a:r>
            <a:r>
              <a:rPr sz="700" spc="15" dirty="0">
                <a:latin typeface="Microsoft Sans Serif"/>
                <a:cs typeface="Microsoft Sans Serif"/>
              </a:rPr>
              <a:t> </a:t>
            </a:r>
            <a:r>
              <a:rPr sz="700" spc="30" dirty="0">
                <a:latin typeface="Microsoft Sans Serif"/>
                <a:cs typeface="Microsoft Sans Serif"/>
              </a:rPr>
              <a:t>fuera</a:t>
            </a:r>
            <a:r>
              <a:rPr sz="700" spc="-10" dirty="0">
                <a:latin typeface="Microsoft Sans Serif"/>
                <a:cs typeface="Microsoft Sans Serif"/>
              </a:rPr>
              <a:t> </a:t>
            </a:r>
            <a:r>
              <a:rPr sz="700" spc="20" dirty="0">
                <a:latin typeface="Microsoft Sans Serif"/>
                <a:cs typeface="Microsoft Sans Serif"/>
              </a:rPr>
              <a:t>de</a:t>
            </a:r>
            <a:r>
              <a:rPr sz="700" spc="-5" dirty="0">
                <a:latin typeface="Microsoft Sans Serif"/>
                <a:cs typeface="Microsoft Sans Serif"/>
              </a:rPr>
              <a:t> </a:t>
            </a:r>
            <a:r>
              <a:rPr sz="700" spc="10" dirty="0">
                <a:latin typeface="Microsoft Sans Serif"/>
                <a:cs typeface="Microsoft Sans Serif"/>
              </a:rPr>
              <a:t>servicio.</a:t>
            </a:r>
            <a:endParaRPr sz="700">
              <a:latin typeface="Microsoft Sans Serif"/>
              <a:cs typeface="Microsoft Sans Serif"/>
            </a:endParaRPr>
          </a:p>
          <a:p>
            <a:pPr>
              <a:lnSpc>
                <a:spcPct val="100000"/>
              </a:lnSpc>
              <a:spcBef>
                <a:spcPts val="25"/>
              </a:spcBef>
            </a:pPr>
            <a:endParaRPr sz="700">
              <a:latin typeface="Microsoft Sans Serif"/>
              <a:cs typeface="Microsoft Sans Serif"/>
            </a:endParaRPr>
          </a:p>
          <a:p>
            <a:pPr marL="12700">
              <a:lnSpc>
                <a:spcPct val="100000"/>
              </a:lnSpc>
              <a:spcBef>
                <a:spcPts val="5"/>
              </a:spcBef>
            </a:pPr>
            <a:r>
              <a:rPr sz="750" spc="-15" dirty="0">
                <a:latin typeface="Microsoft Sans Serif"/>
                <a:cs typeface="Microsoft Sans Serif"/>
              </a:rPr>
              <a:t>A. </a:t>
            </a:r>
            <a:r>
              <a:rPr sz="750" spc="20" dirty="0">
                <a:latin typeface="Microsoft Sans Serif"/>
                <a:cs typeface="Microsoft Sans Serif"/>
              </a:rPr>
              <a:t>Sobrecorriente</a:t>
            </a:r>
            <a:r>
              <a:rPr sz="750" spc="-10" dirty="0">
                <a:latin typeface="Microsoft Sans Serif"/>
                <a:cs typeface="Microsoft Sans Serif"/>
              </a:rPr>
              <a:t> </a:t>
            </a:r>
            <a:r>
              <a:rPr sz="750" spc="20" dirty="0">
                <a:latin typeface="Microsoft Sans Serif"/>
                <a:cs typeface="Microsoft Sans Serif"/>
              </a:rPr>
              <a:t>direccional</a:t>
            </a:r>
            <a:endParaRPr sz="750">
              <a:latin typeface="Microsoft Sans Serif"/>
              <a:cs typeface="Microsoft Sans Serif"/>
            </a:endParaRPr>
          </a:p>
          <a:p>
            <a:pPr marL="12700" marR="25400" indent="153670">
              <a:lnSpc>
                <a:spcPct val="143100"/>
              </a:lnSpc>
              <a:spcBef>
                <a:spcPts val="225"/>
              </a:spcBef>
            </a:pPr>
            <a:r>
              <a:rPr sz="700" spc="-30" dirty="0">
                <a:latin typeface="Microsoft Sans Serif"/>
                <a:cs typeface="Microsoft Sans Serif"/>
              </a:rPr>
              <a:t>El </a:t>
            </a:r>
            <a:r>
              <a:rPr sz="700" spc="20" dirty="0">
                <a:latin typeface="Microsoft Sans Serif"/>
                <a:cs typeface="Microsoft Sans Serif"/>
              </a:rPr>
              <a:t>esquema de </a:t>
            </a:r>
            <a:r>
              <a:rPr sz="700" spc="25" dirty="0">
                <a:latin typeface="Microsoft Sans Serif"/>
                <a:cs typeface="Microsoft Sans Serif"/>
              </a:rPr>
              <a:t>sobrecorriente </a:t>
            </a:r>
            <a:r>
              <a:rPr sz="700" spc="15" dirty="0">
                <a:latin typeface="Microsoft Sans Serif"/>
                <a:cs typeface="Microsoft Sans Serif"/>
              </a:rPr>
              <a:t>direccional </a:t>
            </a:r>
            <a:r>
              <a:rPr sz="700" spc="25" dirty="0">
                <a:latin typeface="Microsoft Sans Serif"/>
                <a:cs typeface="Microsoft Sans Serif"/>
              </a:rPr>
              <a:t>tiene tres </a:t>
            </a:r>
            <a:r>
              <a:rPr sz="700" spc="10" dirty="0">
                <a:latin typeface="Microsoft Sans Serif"/>
                <a:cs typeface="Microsoft Sans Serif"/>
              </a:rPr>
              <a:t>relés </a:t>
            </a:r>
            <a:r>
              <a:rPr sz="700" spc="20" dirty="0">
                <a:latin typeface="Microsoft Sans Serif"/>
                <a:cs typeface="Microsoft Sans Serif"/>
              </a:rPr>
              <a:t>de </a:t>
            </a:r>
            <a:r>
              <a:rPr sz="700" spc="25" dirty="0">
                <a:latin typeface="Microsoft Sans Serif"/>
                <a:cs typeface="Microsoft Sans Serif"/>
              </a:rPr>
              <a:t> sobrecorriente </a:t>
            </a:r>
            <a:r>
              <a:rPr sz="700" spc="15" dirty="0">
                <a:latin typeface="Microsoft Sans Serif"/>
                <a:cs typeface="Microsoft Sans Serif"/>
              </a:rPr>
              <a:t>direccionales </a:t>
            </a:r>
            <a:r>
              <a:rPr sz="700" spc="20" dirty="0">
                <a:latin typeface="Microsoft Sans Serif"/>
                <a:cs typeface="Microsoft Sans Serif"/>
              </a:rPr>
              <a:t>de </a:t>
            </a:r>
            <a:r>
              <a:rPr sz="700" spc="35" dirty="0">
                <a:latin typeface="Microsoft Sans Serif"/>
                <a:cs typeface="Microsoft Sans Serif"/>
              </a:rPr>
              <a:t>tiempo </a:t>
            </a:r>
            <a:r>
              <a:rPr sz="700" spc="20" dirty="0">
                <a:latin typeface="Microsoft Sans Serif"/>
                <a:cs typeface="Microsoft Sans Serif"/>
              </a:rPr>
              <a:t>inverso </a:t>
            </a:r>
            <a:r>
              <a:rPr sz="700" spc="30" dirty="0">
                <a:latin typeface="Microsoft Sans Serif"/>
                <a:cs typeface="Microsoft Sans Serif"/>
              </a:rPr>
              <a:t>que </a:t>
            </a:r>
            <a:r>
              <a:rPr sz="700" spc="20" dirty="0">
                <a:latin typeface="Microsoft Sans Serif"/>
                <a:cs typeface="Microsoft Sans Serif"/>
              </a:rPr>
              <a:t>utilizan detección de </a:t>
            </a:r>
            <a:r>
              <a:rPr sz="700" spc="25" dirty="0">
                <a:latin typeface="Microsoft Sans Serif"/>
                <a:cs typeface="Microsoft Sans Serif"/>
              </a:rPr>
              <a:t> corriente </a:t>
            </a:r>
            <a:r>
              <a:rPr sz="700" spc="5" dirty="0">
                <a:latin typeface="Microsoft Sans Serif"/>
                <a:cs typeface="Microsoft Sans Serif"/>
              </a:rPr>
              <a:t>y </a:t>
            </a:r>
            <a:r>
              <a:rPr sz="700" spc="20" dirty="0">
                <a:latin typeface="Microsoft Sans Serif"/>
                <a:cs typeface="Microsoft Sans Serif"/>
              </a:rPr>
              <a:t>voltaje </a:t>
            </a:r>
            <a:r>
              <a:rPr sz="700" spc="15" dirty="0">
                <a:latin typeface="Microsoft Sans Serif"/>
                <a:cs typeface="Microsoft Sans Serif"/>
              </a:rPr>
              <a:t>desde </a:t>
            </a:r>
            <a:r>
              <a:rPr sz="700" spc="10" dirty="0">
                <a:latin typeface="Microsoft Sans Serif"/>
                <a:cs typeface="Microsoft Sans Serif"/>
              </a:rPr>
              <a:t>los </a:t>
            </a:r>
            <a:r>
              <a:rPr sz="700" spc="25" dirty="0">
                <a:latin typeface="Microsoft Sans Serif"/>
                <a:cs typeface="Microsoft Sans Serif"/>
              </a:rPr>
              <a:t>terminales </a:t>
            </a:r>
            <a:r>
              <a:rPr sz="700" spc="20" dirty="0">
                <a:latin typeface="Microsoft Sans Serif"/>
                <a:cs typeface="Microsoft Sans Serif"/>
              </a:rPr>
              <a:t>del </a:t>
            </a:r>
            <a:r>
              <a:rPr sz="700" spc="25" dirty="0">
                <a:latin typeface="Microsoft Sans Serif"/>
                <a:cs typeface="Microsoft Sans Serif"/>
              </a:rPr>
              <a:t>generador. </a:t>
            </a:r>
            <a:r>
              <a:rPr sz="700" spc="-50" dirty="0">
                <a:latin typeface="Microsoft Sans Serif"/>
                <a:cs typeface="Microsoft Sans Serif"/>
              </a:rPr>
              <a:t>Es </a:t>
            </a:r>
            <a:r>
              <a:rPr sz="700" spc="15" dirty="0">
                <a:latin typeface="Microsoft Sans Serif"/>
                <a:cs typeface="Microsoft Sans Serif"/>
              </a:rPr>
              <a:t>necesario </a:t>
            </a:r>
            <a:r>
              <a:rPr sz="700" spc="25" dirty="0">
                <a:latin typeface="Microsoft Sans Serif"/>
                <a:cs typeface="Microsoft Sans Serif"/>
              </a:rPr>
              <a:t>elegir </a:t>
            </a:r>
            <a:r>
              <a:rPr sz="700" spc="30" dirty="0">
                <a:latin typeface="Microsoft Sans Serif"/>
                <a:cs typeface="Microsoft Sans Serif"/>
              </a:rPr>
              <a:t> </a:t>
            </a:r>
            <a:r>
              <a:rPr sz="700" spc="40" dirty="0">
                <a:latin typeface="Microsoft Sans Serif"/>
                <a:cs typeface="Microsoft Sans Serif"/>
              </a:rPr>
              <a:t>un </a:t>
            </a:r>
            <a:r>
              <a:rPr sz="700" spc="20" dirty="0">
                <a:latin typeface="Microsoft Sans Serif"/>
                <a:cs typeface="Microsoft Sans Serif"/>
              </a:rPr>
              <a:t>relé con </a:t>
            </a:r>
            <a:r>
              <a:rPr sz="700" spc="40" dirty="0">
                <a:latin typeface="Microsoft Sans Serif"/>
                <a:cs typeface="Microsoft Sans Serif"/>
              </a:rPr>
              <a:t>un </a:t>
            </a:r>
            <a:r>
              <a:rPr sz="700" spc="30" dirty="0">
                <a:latin typeface="Microsoft Sans Serif"/>
                <a:cs typeface="Microsoft Sans Serif"/>
              </a:rPr>
              <a:t>ángulo </a:t>
            </a:r>
            <a:r>
              <a:rPr sz="700" spc="20" dirty="0">
                <a:latin typeface="Microsoft Sans Serif"/>
                <a:cs typeface="Microsoft Sans Serif"/>
              </a:rPr>
              <a:t>de </a:t>
            </a:r>
            <a:r>
              <a:rPr sz="700" spc="15" dirty="0">
                <a:latin typeface="Microsoft Sans Serif"/>
                <a:cs typeface="Microsoft Sans Serif"/>
              </a:rPr>
              <a:t>sensibilidad </a:t>
            </a:r>
            <a:r>
              <a:rPr sz="700" spc="35" dirty="0">
                <a:latin typeface="Microsoft Sans Serif"/>
                <a:cs typeface="Microsoft Sans Serif"/>
              </a:rPr>
              <a:t>máximo </a:t>
            </a:r>
            <a:r>
              <a:rPr sz="700" spc="30" dirty="0">
                <a:latin typeface="Microsoft Sans Serif"/>
                <a:cs typeface="Microsoft Sans Serif"/>
              </a:rPr>
              <a:t>combinado </a:t>
            </a:r>
            <a:r>
              <a:rPr sz="700" spc="20" dirty="0">
                <a:latin typeface="Microsoft Sans Serif"/>
                <a:cs typeface="Microsoft Sans Serif"/>
              </a:rPr>
              <a:t>con </a:t>
            </a:r>
            <a:r>
              <a:rPr sz="700" spc="10" dirty="0">
                <a:latin typeface="Microsoft Sans Serif"/>
                <a:cs typeface="Microsoft Sans Serif"/>
              </a:rPr>
              <a:t>la </a:t>
            </a:r>
            <a:r>
              <a:rPr sz="700" spc="20" dirty="0">
                <a:latin typeface="Microsoft Sans Serif"/>
                <a:cs typeface="Microsoft Sans Serif"/>
              </a:rPr>
              <a:t>conexión </a:t>
            </a:r>
            <a:r>
              <a:rPr sz="700" spc="25" dirty="0">
                <a:latin typeface="Microsoft Sans Serif"/>
                <a:cs typeface="Microsoft Sans Serif"/>
              </a:rPr>
              <a:t> </a:t>
            </a:r>
            <a:r>
              <a:rPr sz="700" spc="20" dirty="0">
                <a:latin typeface="Microsoft Sans Serif"/>
                <a:cs typeface="Microsoft Sans Serif"/>
              </a:rPr>
              <a:t>del </a:t>
            </a:r>
            <a:r>
              <a:rPr sz="700" spc="35" dirty="0">
                <a:latin typeface="Microsoft Sans Serif"/>
                <a:cs typeface="Microsoft Sans Serif"/>
              </a:rPr>
              <a:t>transformador </a:t>
            </a:r>
            <a:r>
              <a:rPr sz="700" spc="20" dirty="0">
                <a:latin typeface="Microsoft Sans Serif"/>
                <a:cs typeface="Microsoft Sans Serif"/>
              </a:rPr>
              <a:t>de </a:t>
            </a:r>
            <a:r>
              <a:rPr sz="700" spc="25" dirty="0">
                <a:latin typeface="Microsoft Sans Serif"/>
                <a:cs typeface="Microsoft Sans Serif"/>
              </a:rPr>
              <a:t>corriente para garantizar </a:t>
            </a:r>
            <a:r>
              <a:rPr sz="700" spc="30" dirty="0">
                <a:latin typeface="Microsoft Sans Serif"/>
                <a:cs typeface="Microsoft Sans Serif"/>
              </a:rPr>
              <a:t>que </a:t>
            </a:r>
            <a:r>
              <a:rPr sz="700" spc="10" dirty="0">
                <a:latin typeface="Microsoft Sans Serif"/>
                <a:cs typeface="Microsoft Sans Serif"/>
              </a:rPr>
              <a:t>la capacidad </a:t>
            </a:r>
            <a:r>
              <a:rPr sz="700" spc="20" dirty="0">
                <a:latin typeface="Microsoft Sans Serif"/>
                <a:cs typeface="Microsoft Sans Serif"/>
              </a:rPr>
              <a:t>de </a:t>
            </a:r>
            <a:r>
              <a:rPr sz="700" spc="15" dirty="0">
                <a:latin typeface="Microsoft Sans Serif"/>
                <a:cs typeface="Microsoft Sans Serif"/>
              </a:rPr>
              <a:t>carga </a:t>
            </a:r>
            <a:r>
              <a:rPr sz="700" spc="20" dirty="0">
                <a:latin typeface="Microsoft Sans Serif"/>
                <a:cs typeface="Microsoft Sans Serif"/>
              </a:rPr>
              <a:t> </a:t>
            </a:r>
            <a:r>
              <a:rPr sz="700" spc="15" dirty="0">
                <a:latin typeface="Microsoft Sans Serif"/>
                <a:cs typeface="Microsoft Sans Serif"/>
              </a:rPr>
              <a:t>subexcitada </a:t>
            </a:r>
            <a:r>
              <a:rPr sz="700" spc="20" dirty="0">
                <a:latin typeface="Microsoft Sans Serif"/>
                <a:cs typeface="Microsoft Sans Serif"/>
              </a:rPr>
              <a:t>del </a:t>
            </a:r>
            <a:r>
              <a:rPr sz="700" spc="30" dirty="0">
                <a:latin typeface="Microsoft Sans Serif"/>
                <a:cs typeface="Microsoft Sans Serif"/>
              </a:rPr>
              <a:t>generador </a:t>
            </a:r>
            <a:r>
              <a:rPr sz="700" spc="35" dirty="0">
                <a:latin typeface="Microsoft Sans Serif"/>
                <a:cs typeface="Microsoft Sans Serif"/>
              </a:rPr>
              <a:t>no </a:t>
            </a:r>
            <a:r>
              <a:rPr sz="700" spc="-5" dirty="0">
                <a:latin typeface="Microsoft Sans Serif"/>
                <a:cs typeface="Microsoft Sans Serif"/>
              </a:rPr>
              <a:t>se </a:t>
            </a:r>
            <a:r>
              <a:rPr sz="700" dirty="0">
                <a:latin typeface="Microsoft Sans Serif"/>
                <a:cs typeface="Microsoft Sans Serif"/>
              </a:rPr>
              <a:t>vea </a:t>
            </a:r>
            <a:r>
              <a:rPr sz="700" spc="20" dirty="0">
                <a:latin typeface="Microsoft Sans Serif"/>
                <a:cs typeface="Microsoft Sans Serif"/>
              </a:rPr>
              <a:t>perjudicada apreciablemente. </a:t>
            </a:r>
            <a:r>
              <a:rPr sz="700" spc="-10" dirty="0">
                <a:latin typeface="Microsoft Sans Serif"/>
                <a:cs typeface="Microsoft Sans Serif"/>
              </a:rPr>
              <a:t>La </a:t>
            </a:r>
            <a:r>
              <a:rPr sz="700" spc="-5" dirty="0">
                <a:latin typeface="Microsoft Sans Serif"/>
                <a:cs typeface="Microsoft Sans Serif"/>
              </a:rPr>
              <a:t> </a:t>
            </a:r>
            <a:r>
              <a:rPr sz="700" spc="25" dirty="0">
                <a:latin typeface="Microsoft Sans Serif"/>
                <a:cs typeface="Microsoft Sans Serif"/>
              </a:rPr>
              <a:t>configuración </a:t>
            </a:r>
            <a:r>
              <a:rPr sz="700" spc="20" dirty="0">
                <a:latin typeface="Microsoft Sans Serif"/>
                <a:cs typeface="Microsoft Sans Serif"/>
              </a:rPr>
              <a:t>utilizada </a:t>
            </a:r>
            <a:r>
              <a:rPr sz="700" spc="25" dirty="0">
                <a:latin typeface="Microsoft Sans Serif"/>
                <a:cs typeface="Microsoft Sans Serif"/>
              </a:rPr>
              <a:t>puede implicar </a:t>
            </a:r>
            <a:r>
              <a:rPr sz="700" spc="40" dirty="0">
                <a:latin typeface="Microsoft Sans Serif"/>
                <a:cs typeface="Microsoft Sans Serif"/>
              </a:rPr>
              <a:t>un </a:t>
            </a:r>
            <a:r>
              <a:rPr sz="700" spc="30" dirty="0">
                <a:latin typeface="Microsoft Sans Serif"/>
                <a:cs typeface="Microsoft Sans Serif"/>
              </a:rPr>
              <a:t>compromiso entre </a:t>
            </a:r>
            <a:r>
              <a:rPr sz="700" spc="10" dirty="0">
                <a:latin typeface="Microsoft Sans Serif"/>
                <a:cs typeface="Microsoft Sans Serif"/>
              </a:rPr>
              <a:t>la </a:t>
            </a:r>
            <a:r>
              <a:rPr sz="700" spc="15" dirty="0">
                <a:latin typeface="Microsoft Sans Serif"/>
                <a:cs typeface="Microsoft Sans Serif"/>
              </a:rPr>
              <a:t>sensibilidad </a:t>
            </a:r>
            <a:r>
              <a:rPr sz="700" spc="-175" dirty="0">
                <a:latin typeface="Microsoft Sans Serif"/>
                <a:cs typeface="Microsoft Sans Serif"/>
              </a:rPr>
              <a:t> </a:t>
            </a:r>
            <a:r>
              <a:rPr sz="700" spc="10" dirty="0">
                <a:latin typeface="Microsoft Sans Serif"/>
                <a:cs typeface="Microsoft Sans Serif"/>
              </a:rPr>
              <a:t>deseada</a:t>
            </a:r>
            <a:r>
              <a:rPr sz="700" spc="-5" dirty="0">
                <a:latin typeface="Microsoft Sans Serif"/>
                <a:cs typeface="Microsoft Sans Serif"/>
              </a:rPr>
              <a:t> </a:t>
            </a:r>
            <a:r>
              <a:rPr sz="700" spc="5" dirty="0">
                <a:latin typeface="Microsoft Sans Serif"/>
                <a:cs typeface="Microsoft Sans Serif"/>
              </a:rPr>
              <a:t>y</a:t>
            </a:r>
            <a:r>
              <a:rPr sz="700" spc="-5" dirty="0">
                <a:latin typeface="Microsoft Sans Serif"/>
                <a:cs typeface="Microsoft Sans Serif"/>
              </a:rPr>
              <a:t> </a:t>
            </a:r>
            <a:r>
              <a:rPr sz="700" spc="30" dirty="0">
                <a:latin typeface="Microsoft Sans Serif"/>
                <a:cs typeface="Microsoft Sans Serif"/>
              </a:rPr>
              <a:t>una</a:t>
            </a:r>
            <a:r>
              <a:rPr sz="700" dirty="0">
                <a:latin typeface="Microsoft Sans Serif"/>
                <a:cs typeface="Microsoft Sans Serif"/>
              </a:rPr>
              <a:t> </a:t>
            </a:r>
            <a:r>
              <a:rPr sz="700" spc="25" dirty="0">
                <a:latin typeface="Microsoft Sans Serif"/>
                <a:cs typeface="Microsoft Sans Serif"/>
              </a:rPr>
              <a:t>configuración</a:t>
            </a:r>
            <a:r>
              <a:rPr sz="700" spc="-5" dirty="0">
                <a:latin typeface="Microsoft Sans Serif"/>
                <a:cs typeface="Microsoft Sans Serif"/>
              </a:rPr>
              <a:t> </a:t>
            </a:r>
            <a:r>
              <a:rPr sz="700" spc="20" dirty="0">
                <a:latin typeface="Microsoft Sans Serif"/>
                <a:cs typeface="Microsoft Sans Serif"/>
              </a:rPr>
              <a:t>en</a:t>
            </a:r>
            <a:r>
              <a:rPr sz="700" spc="-5" dirty="0">
                <a:latin typeface="Microsoft Sans Serif"/>
                <a:cs typeface="Microsoft Sans Serif"/>
              </a:rPr>
              <a:t> </a:t>
            </a:r>
            <a:r>
              <a:rPr sz="700" spc="10" dirty="0">
                <a:latin typeface="Microsoft Sans Serif"/>
                <a:cs typeface="Microsoft Sans Serif"/>
              </a:rPr>
              <a:t>la</a:t>
            </a:r>
            <a:r>
              <a:rPr sz="700" dirty="0">
                <a:latin typeface="Microsoft Sans Serif"/>
                <a:cs typeface="Microsoft Sans Serif"/>
              </a:rPr>
              <a:t> </a:t>
            </a:r>
            <a:r>
              <a:rPr sz="700" spc="30" dirty="0">
                <a:latin typeface="Microsoft Sans Serif"/>
                <a:cs typeface="Microsoft Sans Serif"/>
              </a:rPr>
              <a:t>que</a:t>
            </a:r>
            <a:r>
              <a:rPr sz="700" spc="-5" dirty="0">
                <a:latin typeface="Microsoft Sans Serif"/>
                <a:cs typeface="Microsoft Sans Serif"/>
              </a:rPr>
              <a:t> </a:t>
            </a:r>
            <a:r>
              <a:rPr sz="700" spc="10" dirty="0">
                <a:latin typeface="Microsoft Sans Serif"/>
                <a:cs typeface="Microsoft Sans Serif"/>
              </a:rPr>
              <a:t>el</a:t>
            </a:r>
            <a:r>
              <a:rPr sz="700" spc="-5" dirty="0">
                <a:latin typeface="Microsoft Sans Serif"/>
                <a:cs typeface="Microsoft Sans Serif"/>
              </a:rPr>
              <a:t> </a:t>
            </a:r>
            <a:r>
              <a:rPr sz="700" spc="20" dirty="0">
                <a:latin typeface="Microsoft Sans Serif"/>
                <a:cs typeface="Microsoft Sans Serif"/>
              </a:rPr>
              <a:t>relé</a:t>
            </a:r>
            <a:r>
              <a:rPr sz="700" dirty="0">
                <a:latin typeface="Microsoft Sans Serif"/>
                <a:cs typeface="Microsoft Sans Serif"/>
              </a:rPr>
              <a:t> </a:t>
            </a:r>
            <a:r>
              <a:rPr sz="700" spc="35" dirty="0">
                <a:latin typeface="Microsoft Sans Serif"/>
                <a:cs typeface="Microsoft Sans Serif"/>
              </a:rPr>
              <a:t>no</a:t>
            </a:r>
            <a:r>
              <a:rPr sz="700" spc="-5" dirty="0">
                <a:latin typeface="Microsoft Sans Serif"/>
                <a:cs typeface="Microsoft Sans Serif"/>
              </a:rPr>
              <a:t> </a:t>
            </a:r>
            <a:r>
              <a:rPr sz="700" spc="30" dirty="0">
                <a:latin typeface="Microsoft Sans Serif"/>
                <a:cs typeface="Microsoft Sans Serif"/>
              </a:rPr>
              <a:t>sufrirá</a:t>
            </a:r>
            <a:r>
              <a:rPr sz="700" spc="-5" dirty="0">
                <a:latin typeface="Microsoft Sans Serif"/>
                <a:cs typeface="Microsoft Sans Serif"/>
              </a:rPr>
              <a:t> </a:t>
            </a:r>
            <a:r>
              <a:rPr sz="700" spc="20" dirty="0">
                <a:latin typeface="Microsoft Sans Serif"/>
                <a:cs typeface="Microsoft Sans Serif"/>
              </a:rPr>
              <a:t>daños</a:t>
            </a:r>
            <a:r>
              <a:rPr sz="700" dirty="0">
                <a:latin typeface="Microsoft Sans Serif"/>
                <a:cs typeface="Microsoft Sans Serif"/>
              </a:rPr>
              <a:t> </a:t>
            </a:r>
            <a:r>
              <a:rPr sz="700" spc="25" dirty="0">
                <a:latin typeface="Microsoft Sans Serif"/>
                <a:cs typeface="Microsoft Sans Serif"/>
              </a:rPr>
              <a:t>térmicos</a:t>
            </a:r>
            <a:r>
              <a:rPr sz="700" spc="-5" dirty="0">
                <a:latin typeface="Microsoft Sans Serif"/>
                <a:cs typeface="Microsoft Sans Serif"/>
              </a:rPr>
              <a:t> </a:t>
            </a:r>
            <a:r>
              <a:rPr sz="700" spc="40" dirty="0">
                <a:latin typeface="Microsoft Sans Serif"/>
                <a:cs typeface="Microsoft Sans Serif"/>
              </a:rPr>
              <a:t>por </a:t>
            </a:r>
            <a:r>
              <a:rPr sz="700" spc="-170" dirty="0">
                <a:latin typeface="Microsoft Sans Serif"/>
                <a:cs typeface="Microsoft Sans Serif"/>
              </a:rPr>
              <a:t> </a:t>
            </a:r>
            <a:r>
              <a:rPr sz="700" spc="10" dirty="0">
                <a:latin typeface="Microsoft Sans Serif"/>
                <a:cs typeface="Microsoft Sans Serif"/>
              </a:rPr>
              <a:t>la </a:t>
            </a:r>
            <a:r>
              <a:rPr sz="700" spc="25" dirty="0">
                <a:latin typeface="Microsoft Sans Serif"/>
                <a:cs typeface="Microsoft Sans Serif"/>
              </a:rPr>
              <a:t>corriente </a:t>
            </a:r>
            <a:r>
              <a:rPr sz="700" spc="20" dirty="0">
                <a:latin typeface="Microsoft Sans Serif"/>
                <a:cs typeface="Microsoft Sans Serif"/>
              </a:rPr>
              <a:t>de </a:t>
            </a:r>
            <a:r>
              <a:rPr sz="700" spc="15" dirty="0">
                <a:latin typeface="Microsoft Sans Serif"/>
                <a:cs typeface="Microsoft Sans Serif"/>
              </a:rPr>
              <a:t>carga </a:t>
            </a:r>
            <a:r>
              <a:rPr sz="700" spc="25" dirty="0">
                <a:latin typeface="Microsoft Sans Serif"/>
                <a:cs typeface="Microsoft Sans Serif"/>
              </a:rPr>
              <a:t>completa </a:t>
            </a:r>
            <a:r>
              <a:rPr sz="700" spc="20" dirty="0">
                <a:latin typeface="Microsoft Sans Serif"/>
                <a:cs typeface="Microsoft Sans Serif"/>
              </a:rPr>
              <a:t>del </a:t>
            </a:r>
            <a:r>
              <a:rPr sz="700" spc="25" dirty="0">
                <a:latin typeface="Microsoft Sans Serif"/>
                <a:cs typeface="Microsoft Sans Serif"/>
              </a:rPr>
              <a:t>generador. </a:t>
            </a:r>
            <a:r>
              <a:rPr sz="700" spc="-10" dirty="0">
                <a:latin typeface="Microsoft Sans Serif"/>
                <a:cs typeface="Microsoft Sans Serif"/>
              </a:rPr>
              <a:t>Este </a:t>
            </a:r>
            <a:r>
              <a:rPr sz="700" spc="20" dirty="0">
                <a:latin typeface="Microsoft Sans Serif"/>
                <a:cs typeface="Microsoft Sans Serif"/>
              </a:rPr>
              <a:t>esquema </a:t>
            </a:r>
            <a:r>
              <a:rPr sz="700" spc="25" dirty="0">
                <a:latin typeface="Microsoft Sans Serif"/>
                <a:cs typeface="Microsoft Sans Serif"/>
              </a:rPr>
              <a:t>depende </a:t>
            </a:r>
            <a:r>
              <a:rPr sz="700" spc="20" dirty="0">
                <a:latin typeface="Microsoft Sans Serif"/>
                <a:cs typeface="Microsoft Sans Serif"/>
              </a:rPr>
              <a:t>del </a:t>
            </a:r>
            <a:r>
              <a:rPr sz="700" spc="25" dirty="0">
                <a:latin typeface="Microsoft Sans Serif"/>
                <a:cs typeface="Microsoft Sans Serif"/>
              </a:rPr>
              <a:t> </a:t>
            </a:r>
            <a:r>
              <a:rPr sz="700" spc="20" dirty="0">
                <a:latin typeface="Microsoft Sans Serif"/>
                <a:cs typeface="Microsoft Sans Serif"/>
              </a:rPr>
              <a:t>potencial </a:t>
            </a:r>
            <a:r>
              <a:rPr sz="700" spc="25" dirty="0">
                <a:latin typeface="Microsoft Sans Serif"/>
                <a:cs typeface="Microsoft Sans Serif"/>
              </a:rPr>
              <a:t>disponible para </a:t>
            </a:r>
            <a:r>
              <a:rPr sz="700" spc="10" dirty="0">
                <a:latin typeface="Microsoft Sans Serif"/>
                <a:cs typeface="Microsoft Sans Serif"/>
              </a:rPr>
              <a:t>su </a:t>
            </a:r>
            <a:r>
              <a:rPr sz="700" spc="20" dirty="0">
                <a:latin typeface="Microsoft Sans Serif"/>
                <a:cs typeface="Microsoft Sans Serif"/>
              </a:rPr>
              <a:t>operación. </a:t>
            </a:r>
            <a:r>
              <a:rPr sz="700" spc="15" dirty="0">
                <a:latin typeface="Microsoft Sans Serif"/>
                <a:cs typeface="Microsoft Sans Serif"/>
              </a:rPr>
              <a:t>Por </a:t>
            </a:r>
            <a:r>
              <a:rPr sz="700" spc="25" dirty="0">
                <a:latin typeface="Microsoft Sans Serif"/>
                <a:cs typeface="Microsoft Sans Serif"/>
              </a:rPr>
              <a:t>lo </a:t>
            </a:r>
            <a:r>
              <a:rPr sz="700" spc="30" dirty="0">
                <a:latin typeface="Microsoft Sans Serif"/>
                <a:cs typeface="Microsoft Sans Serif"/>
              </a:rPr>
              <a:t>tanto, </a:t>
            </a:r>
            <a:r>
              <a:rPr sz="700" dirty="0">
                <a:latin typeface="Microsoft Sans Serif"/>
                <a:cs typeface="Microsoft Sans Serif"/>
              </a:rPr>
              <a:t>si </a:t>
            </a:r>
            <a:r>
              <a:rPr sz="700" spc="10" dirty="0">
                <a:latin typeface="Microsoft Sans Serif"/>
                <a:cs typeface="Microsoft Sans Serif"/>
              </a:rPr>
              <a:t>los </a:t>
            </a:r>
            <a:r>
              <a:rPr sz="700" spc="25" dirty="0">
                <a:latin typeface="Microsoft Sans Serif"/>
                <a:cs typeface="Microsoft Sans Serif"/>
              </a:rPr>
              <a:t>procedimientos </a:t>
            </a:r>
            <a:r>
              <a:rPr sz="700" spc="30" dirty="0">
                <a:latin typeface="Microsoft Sans Serif"/>
                <a:cs typeface="Microsoft Sans Serif"/>
              </a:rPr>
              <a:t> </a:t>
            </a:r>
            <a:r>
              <a:rPr sz="700" spc="20" dirty="0">
                <a:latin typeface="Microsoft Sans Serif"/>
                <a:cs typeface="Microsoft Sans Serif"/>
              </a:rPr>
              <a:t>operativos</a:t>
            </a:r>
            <a:r>
              <a:rPr sz="700" dirty="0">
                <a:latin typeface="Microsoft Sans Serif"/>
                <a:cs typeface="Microsoft Sans Serif"/>
              </a:rPr>
              <a:t> </a:t>
            </a:r>
            <a:r>
              <a:rPr sz="700" spc="20" dirty="0">
                <a:latin typeface="Microsoft Sans Serif"/>
                <a:cs typeface="Microsoft Sans Serif"/>
              </a:rPr>
              <a:t>exigen</a:t>
            </a:r>
            <a:r>
              <a:rPr sz="700" spc="5" dirty="0">
                <a:latin typeface="Microsoft Sans Serif"/>
                <a:cs typeface="Microsoft Sans Serif"/>
              </a:rPr>
              <a:t> </a:t>
            </a:r>
            <a:r>
              <a:rPr sz="700" spc="35" dirty="0">
                <a:latin typeface="Microsoft Sans Serif"/>
                <a:cs typeface="Microsoft Sans Serif"/>
              </a:rPr>
              <a:t>retirar</a:t>
            </a:r>
            <a:r>
              <a:rPr sz="700" dirty="0">
                <a:latin typeface="Microsoft Sans Serif"/>
                <a:cs typeface="Microsoft Sans Serif"/>
              </a:rPr>
              <a:t> </a:t>
            </a:r>
            <a:r>
              <a:rPr sz="700" spc="10" dirty="0">
                <a:latin typeface="Microsoft Sans Serif"/>
                <a:cs typeface="Microsoft Sans Serif"/>
              </a:rPr>
              <a:t>los</a:t>
            </a:r>
            <a:r>
              <a:rPr sz="700" spc="5" dirty="0">
                <a:latin typeface="Microsoft Sans Serif"/>
                <a:cs typeface="Microsoft Sans Serif"/>
              </a:rPr>
              <a:t> </a:t>
            </a:r>
            <a:r>
              <a:rPr sz="700" spc="15" dirty="0">
                <a:latin typeface="Microsoft Sans Serif"/>
                <a:cs typeface="Microsoft Sans Serif"/>
              </a:rPr>
              <a:t>fusibles</a:t>
            </a:r>
            <a:r>
              <a:rPr sz="700" dirty="0">
                <a:latin typeface="Microsoft Sans Serif"/>
                <a:cs typeface="Microsoft Sans Serif"/>
              </a:rPr>
              <a:t> </a:t>
            </a:r>
            <a:r>
              <a:rPr sz="700" spc="20" dirty="0">
                <a:latin typeface="Microsoft Sans Serif"/>
                <a:cs typeface="Microsoft Sans Serif"/>
              </a:rPr>
              <a:t>del</a:t>
            </a:r>
            <a:r>
              <a:rPr sz="700" spc="5" dirty="0">
                <a:latin typeface="Microsoft Sans Serif"/>
                <a:cs typeface="Microsoft Sans Serif"/>
              </a:rPr>
              <a:t> </a:t>
            </a:r>
            <a:r>
              <a:rPr sz="700" spc="35" dirty="0">
                <a:latin typeface="Microsoft Sans Serif"/>
                <a:cs typeface="Microsoft Sans Serif"/>
              </a:rPr>
              <a:t>transformador</a:t>
            </a:r>
            <a:r>
              <a:rPr sz="700" dirty="0">
                <a:latin typeface="Microsoft Sans Serif"/>
                <a:cs typeface="Microsoft Sans Serif"/>
              </a:rPr>
              <a:t> </a:t>
            </a:r>
            <a:r>
              <a:rPr sz="700" spc="20" dirty="0">
                <a:latin typeface="Microsoft Sans Serif"/>
                <a:cs typeface="Microsoft Sans Serif"/>
              </a:rPr>
              <a:t>de</a:t>
            </a:r>
            <a:r>
              <a:rPr sz="700" spc="5" dirty="0">
                <a:latin typeface="Microsoft Sans Serif"/>
                <a:cs typeface="Microsoft Sans Serif"/>
              </a:rPr>
              <a:t> </a:t>
            </a:r>
            <a:r>
              <a:rPr sz="700" spc="20" dirty="0">
                <a:latin typeface="Microsoft Sans Serif"/>
                <a:cs typeface="Microsoft Sans Serif"/>
              </a:rPr>
              <a:t>voltaje</a:t>
            </a:r>
            <a:r>
              <a:rPr sz="700" dirty="0">
                <a:latin typeface="Microsoft Sans Serif"/>
                <a:cs typeface="Microsoft Sans Serif"/>
              </a:rPr>
              <a:t> </a:t>
            </a:r>
            <a:r>
              <a:rPr sz="700" spc="25" dirty="0">
                <a:latin typeface="Microsoft Sans Serif"/>
                <a:cs typeface="Microsoft Sans Serif"/>
              </a:rPr>
              <a:t>cuando</a:t>
            </a:r>
            <a:r>
              <a:rPr sz="700" spc="5" dirty="0">
                <a:latin typeface="Microsoft Sans Serif"/>
                <a:cs typeface="Microsoft Sans Serif"/>
              </a:rPr>
              <a:t> </a:t>
            </a:r>
            <a:r>
              <a:rPr sz="700" spc="10" dirty="0">
                <a:latin typeface="Microsoft Sans Serif"/>
                <a:cs typeface="Microsoft Sans Serif"/>
              </a:rPr>
              <a:t>el </a:t>
            </a:r>
            <a:r>
              <a:rPr sz="700" spc="-175" dirty="0">
                <a:latin typeface="Microsoft Sans Serif"/>
                <a:cs typeface="Microsoft Sans Serif"/>
              </a:rPr>
              <a:t> </a:t>
            </a:r>
            <a:r>
              <a:rPr sz="700" spc="30" dirty="0">
                <a:latin typeface="Microsoft Sans Serif"/>
                <a:cs typeface="Microsoft Sans Serif"/>
              </a:rPr>
              <a:t>generador</a:t>
            </a:r>
            <a:r>
              <a:rPr sz="700" spc="-5" dirty="0">
                <a:latin typeface="Microsoft Sans Serif"/>
                <a:cs typeface="Microsoft Sans Serif"/>
              </a:rPr>
              <a:t> </a:t>
            </a:r>
            <a:r>
              <a:rPr sz="700" spc="10" dirty="0">
                <a:latin typeface="Microsoft Sans Serif"/>
                <a:cs typeface="Microsoft Sans Serif"/>
              </a:rPr>
              <a:t>está</a:t>
            </a:r>
            <a:r>
              <a:rPr sz="700" spc="-5" dirty="0">
                <a:latin typeface="Microsoft Sans Serif"/>
                <a:cs typeface="Microsoft Sans Serif"/>
              </a:rPr>
              <a:t> </a:t>
            </a:r>
            <a:r>
              <a:rPr sz="700" spc="30" dirty="0">
                <a:latin typeface="Microsoft Sans Serif"/>
                <a:cs typeface="Microsoft Sans Serif"/>
              </a:rPr>
              <a:t>fuera</a:t>
            </a:r>
            <a:r>
              <a:rPr sz="700" spc="-5" dirty="0">
                <a:latin typeface="Microsoft Sans Serif"/>
                <a:cs typeface="Microsoft Sans Serif"/>
              </a:rPr>
              <a:t> </a:t>
            </a:r>
            <a:r>
              <a:rPr sz="700" spc="20" dirty="0">
                <a:latin typeface="Microsoft Sans Serif"/>
                <a:cs typeface="Microsoft Sans Serif"/>
              </a:rPr>
              <a:t>de</a:t>
            </a:r>
            <a:r>
              <a:rPr sz="700" spc="-5" dirty="0">
                <a:latin typeface="Microsoft Sans Serif"/>
                <a:cs typeface="Microsoft Sans Serif"/>
              </a:rPr>
              <a:t> </a:t>
            </a:r>
            <a:r>
              <a:rPr sz="700" spc="10" dirty="0">
                <a:latin typeface="Microsoft Sans Serif"/>
                <a:cs typeface="Microsoft Sans Serif"/>
              </a:rPr>
              <a:t>línea,</a:t>
            </a:r>
            <a:r>
              <a:rPr sz="700" dirty="0">
                <a:latin typeface="Microsoft Sans Serif"/>
                <a:cs typeface="Microsoft Sans Serif"/>
              </a:rPr>
              <a:t> </a:t>
            </a:r>
            <a:r>
              <a:rPr sz="700" spc="35" dirty="0">
                <a:latin typeface="Microsoft Sans Serif"/>
                <a:cs typeface="Microsoft Sans Serif"/>
              </a:rPr>
              <a:t>no</a:t>
            </a:r>
            <a:r>
              <a:rPr sz="700" spc="-5" dirty="0">
                <a:latin typeface="Microsoft Sans Serif"/>
                <a:cs typeface="Microsoft Sans Serif"/>
              </a:rPr>
              <a:t> se </a:t>
            </a:r>
            <a:r>
              <a:rPr sz="700" spc="25" dirty="0">
                <a:latin typeface="Microsoft Sans Serif"/>
                <a:cs typeface="Microsoft Sans Serif"/>
              </a:rPr>
              <a:t>recomienda</a:t>
            </a:r>
            <a:r>
              <a:rPr sz="700" spc="-5" dirty="0">
                <a:latin typeface="Microsoft Sans Serif"/>
                <a:cs typeface="Microsoft Sans Serif"/>
              </a:rPr>
              <a:t> </a:t>
            </a:r>
            <a:r>
              <a:rPr sz="700" spc="10" dirty="0">
                <a:latin typeface="Microsoft Sans Serif"/>
                <a:cs typeface="Microsoft Sans Serif"/>
              </a:rPr>
              <a:t>este</a:t>
            </a:r>
            <a:r>
              <a:rPr sz="700" dirty="0">
                <a:latin typeface="Microsoft Sans Serif"/>
                <a:cs typeface="Microsoft Sans Serif"/>
              </a:rPr>
              <a:t> </a:t>
            </a:r>
            <a:r>
              <a:rPr sz="700" spc="15" dirty="0">
                <a:latin typeface="Microsoft Sans Serif"/>
                <a:cs typeface="Microsoft Sans Serif"/>
              </a:rPr>
              <a:t>esquema.</a:t>
            </a:r>
            <a:endParaRPr sz="700">
              <a:latin typeface="Microsoft Sans Serif"/>
              <a:cs typeface="Microsoft Sans Serif"/>
            </a:endParaRPr>
          </a:p>
        </p:txBody>
      </p:sp>
      <p:sp>
        <p:nvSpPr>
          <p:cNvPr id="44" name="object 44"/>
          <p:cNvSpPr txBox="1"/>
          <p:nvPr/>
        </p:nvSpPr>
        <p:spPr>
          <a:xfrm>
            <a:off x="1415216" y="1791198"/>
            <a:ext cx="7333143" cy="454227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sz="700" spc="-45" dirty="0">
                <a:latin typeface="Microsoft Sans Serif"/>
                <a:cs typeface="Microsoft Sans Serif"/>
              </a:rPr>
              <a:t>E.</a:t>
            </a:r>
            <a:r>
              <a:rPr sz="700" spc="-5" dirty="0">
                <a:latin typeface="Microsoft Sans Serif"/>
                <a:cs typeface="Microsoft Sans Serif"/>
              </a:rPr>
              <a:t> Falla </a:t>
            </a:r>
            <a:r>
              <a:rPr sz="700" spc="20" dirty="0">
                <a:latin typeface="Microsoft Sans Serif"/>
                <a:cs typeface="Microsoft Sans Serif"/>
              </a:rPr>
              <a:t>del</a:t>
            </a:r>
            <a:r>
              <a:rPr sz="700" spc="-5" dirty="0">
                <a:latin typeface="Microsoft Sans Serif"/>
                <a:cs typeface="Microsoft Sans Serif"/>
              </a:rPr>
              <a:t> </a:t>
            </a:r>
            <a:r>
              <a:rPr sz="700" spc="30" dirty="0">
                <a:latin typeface="Microsoft Sans Serif"/>
                <a:cs typeface="Microsoft Sans Serif"/>
              </a:rPr>
              <a:t>disyuntor</a:t>
            </a:r>
            <a:r>
              <a:rPr sz="700" spc="-5" dirty="0">
                <a:latin typeface="Microsoft Sans Serif"/>
                <a:cs typeface="Microsoft Sans Serif"/>
              </a:rPr>
              <a:t> </a:t>
            </a:r>
            <a:r>
              <a:rPr sz="700" spc="20" dirty="0">
                <a:latin typeface="Microsoft Sans Serif"/>
                <a:cs typeface="Microsoft Sans Serif"/>
              </a:rPr>
              <a:t>del</a:t>
            </a:r>
            <a:r>
              <a:rPr sz="700" spc="-5" dirty="0">
                <a:latin typeface="Microsoft Sans Serif"/>
                <a:cs typeface="Microsoft Sans Serif"/>
              </a:rPr>
              <a:t> </a:t>
            </a:r>
            <a:r>
              <a:rPr sz="700" spc="30" dirty="0">
                <a:latin typeface="Microsoft Sans Serif"/>
                <a:cs typeface="Microsoft Sans Serif"/>
              </a:rPr>
              <a:t>generador</a:t>
            </a:r>
            <a:endParaRPr sz="700">
              <a:latin typeface="Microsoft Sans Serif"/>
              <a:cs typeface="Microsoft Sans Serif"/>
            </a:endParaRPr>
          </a:p>
          <a:p>
            <a:pPr marL="12700" marR="5080" indent="154940">
              <a:lnSpc>
                <a:spcPct val="154400"/>
              </a:lnSpc>
              <a:spcBef>
                <a:spcPts val="225"/>
              </a:spcBef>
            </a:pPr>
            <a:r>
              <a:rPr sz="650" spc="-40" dirty="0">
                <a:latin typeface="Microsoft Sans Serif"/>
                <a:cs typeface="Microsoft Sans Serif"/>
              </a:rPr>
              <a:t>Se</a:t>
            </a:r>
            <a:r>
              <a:rPr sz="650" dirty="0">
                <a:latin typeface="Microsoft Sans Serif"/>
                <a:cs typeface="Microsoft Sans Serif"/>
              </a:rPr>
              <a:t> </a:t>
            </a:r>
            <a:r>
              <a:rPr sz="650" spc="20" dirty="0">
                <a:latin typeface="Microsoft Sans Serif"/>
                <a:cs typeface="Microsoft Sans Serif"/>
              </a:rPr>
              <a:t>debe</a:t>
            </a:r>
            <a:r>
              <a:rPr sz="650" spc="5" dirty="0">
                <a:latin typeface="Microsoft Sans Serif"/>
                <a:cs typeface="Microsoft Sans Serif"/>
              </a:rPr>
              <a:t> </a:t>
            </a:r>
            <a:r>
              <a:rPr sz="650" spc="20" dirty="0">
                <a:latin typeface="Microsoft Sans Serif"/>
                <a:cs typeface="Microsoft Sans Serif"/>
              </a:rPr>
              <a:t>iniciar</a:t>
            </a:r>
            <a:r>
              <a:rPr sz="650" spc="5" dirty="0">
                <a:latin typeface="Microsoft Sans Serif"/>
                <a:cs typeface="Microsoft Sans Serif"/>
              </a:rPr>
              <a:t> </a:t>
            </a:r>
            <a:r>
              <a:rPr sz="650" spc="25" dirty="0">
                <a:latin typeface="Microsoft Sans Serif"/>
                <a:cs typeface="Microsoft Sans Serif"/>
              </a:rPr>
              <a:t>una</a:t>
            </a:r>
            <a:r>
              <a:rPr sz="650" spc="5" dirty="0">
                <a:latin typeface="Microsoft Sans Serif"/>
                <a:cs typeface="Microsoft Sans Serif"/>
              </a:rPr>
              <a:t> </a:t>
            </a:r>
            <a:r>
              <a:rPr sz="650" spc="15" dirty="0">
                <a:latin typeface="Microsoft Sans Serif"/>
                <a:cs typeface="Microsoft Sans Serif"/>
              </a:rPr>
              <a:t>falla</a:t>
            </a:r>
            <a:r>
              <a:rPr sz="650" dirty="0">
                <a:latin typeface="Microsoft Sans Serif"/>
                <a:cs typeface="Microsoft Sans Serif"/>
              </a:rPr>
              <a:t> </a:t>
            </a:r>
            <a:r>
              <a:rPr sz="650" spc="20" dirty="0">
                <a:latin typeface="Microsoft Sans Serif"/>
                <a:cs typeface="Microsoft Sans Serif"/>
              </a:rPr>
              <a:t>del</a:t>
            </a:r>
            <a:r>
              <a:rPr sz="650" spc="5" dirty="0">
                <a:latin typeface="Microsoft Sans Serif"/>
                <a:cs typeface="Microsoft Sans Serif"/>
              </a:rPr>
              <a:t> </a:t>
            </a:r>
            <a:r>
              <a:rPr sz="650" spc="25" dirty="0">
                <a:latin typeface="Microsoft Sans Serif"/>
                <a:cs typeface="Microsoft Sans Serif"/>
              </a:rPr>
              <a:t>disyuntor</a:t>
            </a:r>
            <a:r>
              <a:rPr sz="650" spc="5" dirty="0">
                <a:latin typeface="Microsoft Sans Serif"/>
                <a:cs typeface="Microsoft Sans Serif"/>
              </a:rPr>
              <a:t> </a:t>
            </a:r>
            <a:r>
              <a:rPr sz="650" spc="20" dirty="0">
                <a:latin typeface="Microsoft Sans Serif"/>
                <a:cs typeface="Microsoft Sans Serif"/>
              </a:rPr>
              <a:t>del</a:t>
            </a:r>
            <a:r>
              <a:rPr sz="650" spc="5" dirty="0">
                <a:latin typeface="Microsoft Sans Serif"/>
                <a:cs typeface="Microsoft Sans Serif"/>
              </a:rPr>
              <a:t> </a:t>
            </a:r>
            <a:r>
              <a:rPr sz="650" spc="25" dirty="0">
                <a:latin typeface="Microsoft Sans Serif"/>
                <a:cs typeface="Microsoft Sans Serif"/>
              </a:rPr>
              <a:t>generador</a:t>
            </a:r>
            <a:r>
              <a:rPr sz="650" spc="5" dirty="0">
                <a:latin typeface="Microsoft Sans Serif"/>
                <a:cs typeface="Microsoft Sans Serif"/>
              </a:rPr>
              <a:t> </a:t>
            </a:r>
            <a:r>
              <a:rPr sz="650" spc="20" dirty="0">
                <a:latin typeface="Microsoft Sans Serif"/>
                <a:cs typeface="Microsoft Sans Serif"/>
              </a:rPr>
              <a:t>para</a:t>
            </a:r>
            <a:r>
              <a:rPr sz="650" dirty="0">
                <a:latin typeface="Microsoft Sans Serif"/>
                <a:cs typeface="Microsoft Sans Serif"/>
              </a:rPr>
              <a:t> </a:t>
            </a:r>
            <a:r>
              <a:rPr sz="650" spc="10" dirty="0">
                <a:latin typeface="Microsoft Sans Serif"/>
                <a:cs typeface="Microsoft Sans Serif"/>
              </a:rPr>
              <a:t>aislar</a:t>
            </a:r>
            <a:r>
              <a:rPr sz="650" spc="5" dirty="0">
                <a:latin typeface="Microsoft Sans Serif"/>
                <a:cs typeface="Microsoft Sans Serif"/>
              </a:rPr>
              <a:t> </a:t>
            </a:r>
            <a:r>
              <a:rPr sz="650" spc="40" dirty="0">
                <a:latin typeface="Microsoft Sans Serif"/>
                <a:cs typeface="Microsoft Sans Serif"/>
              </a:rPr>
              <a:t>un</a:t>
            </a:r>
            <a:r>
              <a:rPr sz="650" spc="5" dirty="0">
                <a:latin typeface="Microsoft Sans Serif"/>
                <a:cs typeface="Microsoft Sans Serif"/>
              </a:rPr>
              <a:t> </a:t>
            </a:r>
            <a:r>
              <a:rPr sz="650" spc="25" dirty="0">
                <a:latin typeface="Microsoft Sans Serif"/>
                <a:cs typeface="Microsoft Sans Serif"/>
              </a:rPr>
              <a:t>generador </a:t>
            </a:r>
            <a:r>
              <a:rPr sz="650" spc="-160" dirty="0">
                <a:latin typeface="Microsoft Sans Serif"/>
                <a:cs typeface="Microsoft Sans Serif"/>
              </a:rPr>
              <a:t> </a:t>
            </a:r>
            <a:r>
              <a:rPr sz="650" spc="20" dirty="0">
                <a:latin typeface="Microsoft Sans Serif"/>
                <a:cs typeface="Microsoft Sans Serif"/>
              </a:rPr>
              <a:t>de </a:t>
            </a:r>
            <a:r>
              <a:rPr sz="650" spc="25" dirty="0">
                <a:latin typeface="Microsoft Sans Serif"/>
                <a:cs typeface="Microsoft Sans Serif"/>
              </a:rPr>
              <a:t>una </a:t>
            </a:r>
            <a:r>
              <a:rPr sz="650" spc="20" dirty="0">
                <a:latin typeface="Microsoft Sans Serif"/>
                <a:cs typeface="Microsoft Sans Serif"/>
              </a:rPr>
              <a:t>condición de </a:t>
            </a:r>
            <a:r>
              <a:rPr sz="650" spc="15" dirty="0">
                <a:latin typeface="Microsoft Sans Serif"/>
                <a:cs typeface="Microsoft Sans Serif"/>
              </a:rPr>
              <a:t>energización </a:t>
            </a:r>
            <a:r>
              <a:rPr sz="650" spc="25" dirty="0">
                <a:latin typeface="Microsoft Sans Serif"/>
                <a:cs typeface="Microsoft Sans Serif"/>
              </a:rPr>
              <a:t>inadvertida debido </a:t>
            </a:r>
            <a:r>
              <a:rPr sz="650" dirty="0">
                <a:latin typeface="Microsoft Sans Serif"/>
                <a:cs typeface="Microsoft Sans Serif"/>
              </a:rPr>
              <a:t>a </a:t>
            </a:r>
            <a:r>
              <a:rPr sz="650" spc="25" dirty="0">
                <a:latin typeface="Microsoft Sans Serif"/>
                <a:cs typeface="Microsoft Sans Serif"/>
              </a:rPr>
              <a:t>una </a:t>
            </a:r>
            <a:r>
              <a:rPr sz="650" spc="10" dirty="0">
                <a:latin typeface="Microsoft Sans Serif"/>
                <a:cs typeface="Microsoft Sans Serif"/>
              </a:rPr>
              <a:t>descarga </a:t>
            </a:r>
            <a:r>
              <a:rPr sz="650" spc="25" dirty="0">
                <a:latin typeface="Microsoft Sans Serif"/>
                <a:cs typeface="Microsoft Sans Serif"/>
              </a:rPr>
              <a:t>disruptiva </a:t>
            </a:r>
            <a:r>
              <a:rPr sz="650" spc="30" dirty="0">
                <a:latin typeface="Microsoft Sans Serif"/>
                <a:cs typeface="Microsoft Sans Serif"/>
              </a:rPr>
              <a:t> </a:t>
            </a:r>
            <a:r>
              <a:rPr sz="650" spc="20" dirty="0">
                <a:latin typeface="Microsoft Sans Serif"/>
                <a:cs typeface="Microsoft Sans Serif"/>
              </a:rPr>
              <a:t>del </a:t>
            </a:r>
            <a:r>
              <a:rPr sz="650" spc="25" dirty="0">
                <a:latin typeface="Microsoft Sans Serif"/>
                <a:cs typeface="Microsoft Sans Serif"/>
              </a:rPr>
              <a:t>disyuntor </a:t>
            </a:r>
            <a:r>
              <a:rPr sz="650" spc="20" dirty="0">
                <a:latin typeface="Microsoft Sans Serif"/>
                <a:cs typeface="Microsoft Sans Serif"/>
              </a:rPr>
              <a:t>abierto. </a:t>
            </a:r>
            <a:r>
              <a:rPr sz="650" spc="-20" dirty="0">
                <a:latin typeface="Microsoft Sans Serif"/>
                <a:cs typeface="Microsoft Sans Serif"/>
              </a:rPr>
              <a:t>En </a:t>
            </a:r>
            <a:r>
              <a:rPr sz="650" spc="10" dirty="0">
                <a:latin typeface="Microsoft Sans Serif"/>
                <a:cs typeface="Microsoft Sans Serif"/>
              </a:rPr>
              <a:t>la </a:t>
            </a:r>
            <a:r>
              <a:rPr sz="650" spc="-5" dirty="0">
                <a:latin typeface="Microsoft Sans Serif"/>
                <a:cs typeface="Microsoft Sans Serif"/>
              </a:rPr>
              <a:t>Fig. </a:t>
            </a:r>
            <a:r>
              <a:rPr sz="650" spc="10" dirty="0">
                <a:latin typeface="Microsoft Sans Serif"/>
                <a:cs typeface="Microsoft Sans Serif"/>
              </a:rPr>
              <a:t>3 </a:t>
            </a:r>
            <a:r>
              <a:rPr sz="650" spc="-5" dirty="0">
                <a:latin typeface="Microsoft Sans Serif"/>
                <a:cs typeface="Microsoft Sans Serif"/>
              </a:rPr>
              <a:t>se </a:t>
            </a:r>
            <a:r>
              <a:rPr sz="650" spc="25" dirty="0">
                <a:latin typeface="Microsoft Sans Serif"/>
                <a:cs typeface="Microsoft Sans Serif"/>
              </a:rPr>
              <a:t>muestra </a:t>
            </a:r>
            <a:r>
              <a:rPr sz="650" spc="40" dirty="0">
                <a:latin typeface="Microsoft Sans Serif"/>
                <a:cs typeface="Microsoft Sans Serif"/>
              </a:rPr>
              <a:t>un </a:t>
            </a:r>
            <a:r>
              <a:rPr sz="650" spc="25" dirty="0">
                <a:latin typeface="Microsoft Sans Serif"/>
                <a:cs typeface="Microsoft Sans Serif"/>
              </a:rPr>
              <a:t>diagrama </a:t>
            </a:r>
            <a:r>
              <a:rPr sz="650" spc="20" dirty="0">
                <a:latin typeface="Microsoft Sans Serif"/>
                <a:cs typeface="Microsoft Sans Serif"/>
              </a:rPr>
              <a:t>funcional de </a:t>
            </a:r>
            <a:r>
              <a:rPr sz="650" spc="40" dirty="0">
                <a:latin typeface="Microsoft Sans Serif"/>
                <a:cs typeface="Microsoft Sans Serif"/>
              </a:rPr>
              <a:t>un </a:t>
            </a:r>
            <a:r>
              <a:rPr sz="650" spc="45" dirty="0">
                <a:latin typeface="Microsoft Sans Serif"/>
                <a:cs typeface="Microsoft Sans Serif"/>
              </a:rPr>
              <a:t> </a:t>
            </a:r>
            <a:r>
              <a:rPr sz="650" spc="20" dirty="0">
                <a:latin typeface="Microsoft Sans Serif"/>
                <a:cs typeface="Microsoft Sans Serif"/>
              </a:rPr>
              <a:t>esquema</a:t>
            </a:r>
            <a:r>
              <a:rPr sz="650" spc="-10" dirty="0">
                <a:latin typeface="Microsoft Sans Serif"/>
                <a:cs typeface="Microsoft Sans Serif"/>
              </a:rPr>
              <a:t> </a:t>
            </a:r>
            <a:r>
              <a:rPr sz="650" spc="25" dirty="0">
                <a:latin typeface="Microsoft Sans Serif"/>
                <a:cs typeface="Microsoft Sans Serif"/>
              </a:rPr>
              <a:t>típico</a:t>
            </a:r>
            <a:r>
              <a:rPr sz="650" spc="-5" dirty="0">
                <a:latin typeface="Microsoft Sans Serif"/>
                <a:cs typeface="Microsoft Sans Serif"/>
              </a:rPr>
              <a:t> </a:t>
            </a:r>
            <a:r>
              <a:rPr sz="650" spc="20" dirty="0">
                <a:latin typeface="Microsoft Sans Serif"/>
                <a:cs typeface="Microsoft Sans Serif"/>
              </a:rPr>
              <a:t>de</a:t>
            </a:r>
            <a:r>
              <a:rPr sz="650" spc="-5" dirty="0">
                <a:latin typeface="Microsoft Sans Serif"/>
                <a:cs typeface="Microsoft Sans Serif"/>
              </a:rPr>
              <a:t> </a:t>
            </a:r>
            <a:r>
              <a:rPr sz="650" spc="15" dirty="0">
                <a:latin typeface="Microsoft Sans Serif"/>
                <a:cs typeface="Microsoft Sans Serif"/>
              </a:rPr>
              <a:t>falla</a:t>
            </a:r>
            <a:r>
              <a:rPr sz="650" spc="-5" dirty="0">
                <a:latin typeface="Microsoft Sans Serif"/>
                <a:cs typeface="Microsoft Sans Serif"/>
              </a:rPr>
              <a:t> </a:t>
            </a:r>
            <a:r>
              <a:rPr sz="650" spc="20" dirty="0">
                <a:latin typeface="Microsoft Sans Serif"/>
                <a:cs typeface="Microsoft Sans Serif"/>
              </a:rPr>
              <a:t>del</a:t>
            </a:r>
            <a:r>
              <a:rPr sz="650" spc="-5" dirty="0">
                <a:latin typeface="Microsoft Sans Serif"/>
                <a:cs typeface="Microsoft Sans Serif"/>
              </a:rPr>
              <a:t> </a:t>
            </a:r>
            <a:r>
              <a:rPr sz="650" spc="35" dirty="0">
                <a:latin typeface="Microsoft Sans Serif"/>
                <a:cs typeface="Microsoft Sans Serif"/>
              </a:rPr>
              <a:t>interruptor</a:t>
            </a:r>
            <a:r>
              <a:rPr sz="650" spc="-5" dirty="0">
                <a:latin typeface="Microsoft Sans Serif"/>
                <a:cs typeface="Microsoft Sans Serif"/>
              </a:rPr>
              <a:t> </a:t>
            </a:r>
            <a:r>
              <a:rPr sz="650" spc="20" dirty="0">
                <a:latin typeface="Microsoft Sans Serif"/>
                <a:cs typeface="Microsoft Sans Serif"/>
              </a:rPr>
              <a:t>del</a:t>
            </a:r>
            <a:r>
              <a:rPr sz="650" spc="-5" dirty="0">
                <a:latin typeface="Microsoft Sans Serif"/>
                <a:cs typeface="Microsoft Sans Serif"/>
              </a:rPr>
              <a:t> </a:t>
            </a:r>
            <a:r>
              <a:rPr sz="650" spc="25" dirty="0">
                <a:latin typeface="Microsoft Sans Serif"/>
                <a:cs typeface="Microsoft Sans Serif"/>
              </a:rPr>
              <a:t>generador.</a:t>
            </a:r>
            <a:endParaRPr sz="650">
              <a:latin typeface="Microsoft Sans Serif"/>
              <a:cs typeface="Microsoft Sans Serif"/>
            </a:endParaRPr>
          </a:p>
        </p:txBody>
      </p:sp>
      <p:sp>
        <p:nvSpPr>
          <p:cNvPr id="45" name="object 45"/>
          <p:cNvSpPr txBox="1"/>
          <p:nvPr/>
        </p:nvSpPr>
        <p:spPr>
          <a:xfrm>
            <a:off x="1415188" y="4154166"/>
            <a:ext cx="3894454" cy="97463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sz="550" spc="-5" dirty="0">
                <a:latin typeface="Microsoft Sans Serif"/>
                <a:cs typeface="Microsoft Sans Serif"/>
              </a:rPr>
              <a:t>Fig. 3.-</a:t>
            </a:r>
            <a:r>
              <a:rPr sz="550" dirty="0">
                <a:latin typeface="Microsoft Sans Serif"/>
                <a:cs typeface="Microsoft Sans Serif"/>
              </a:rPr>
              <a:t> </a:t>
            </a:r>
            <a:r>
              <a:rPr sz="550" spc="5" dirty="0">
                <a:latin typeface="Microsoft Sans Serif"/>
                <a:cs typeface="Microsoft Sans Serif"/>
              </a:rPr>
              <a:t>Lógica</a:t>
            </a:r>
            <a:r>
              <a:rPr sz="550" dirty="0">
                <a:latin typeface="Microsoft Sans Serif"/>
                <a:cs typeface="Microsoft Sans Serif"/>
              </a:rPr>
              <a:t> </a:t>
            </a:r>
            <a:r>
              <a:rPr sz="550" spc="15" dirty="0">
                <a:latin typeface="Microsoft Sans Serif"/>
                <a:cs typeface="Microsoft Sans Serif"/>
              </a:rPr>
              <a:t>de</a:t>
            </a:r>
            <a:r>
              <a:rPr sz="550" spc="-5" dirty="0">
                <a:latin typeface="Microsoft Sans Serif"/>
                <a:cs typeface="Microsoft Sans Serif"/>
              </a:rPr>
              <a:t> </a:t>
            </a:r>
            <a:r>
              <a:rPr sz="550" dirty="0">
                <a:latin typeface="Microsoft Sans Serif"/>
                <a:cs typeface="Microsoft Sans Serif"/>
              </a:rPr>
              <a:t>Fallo </a:t>
            </a:r>
            <a:r>
              <a:rPr sz="550" spc="15" dirty="0">
                <a:latin typeface="Microsoft Sans Serif"/>
                <a:cs typeface="Microsoft Sans Serif"/>
              </a:rPr>
              <a:t>del</a:t>
            </a:r>
            <a:r>
              <a:rPr sz="550" dirty="0">
                <a:latin typeface="Microsoft Sans Serif"/>
                <a:cs typeface="Microsoft Sans Serif"/>
              </a:rPr>
              <a:t> </a:t>
            </a:r>
            <a:r>
              <a:rPr sz="550" spc="20" dirty="0">
                <a:latin typeface="Microsoft Sans Serif"/>
                <a:cs typeface="Microsoft Sans Serif"/>
              </a:rPr>
              <a:t>Disyuntor</a:t>
            </a:r>
            <a:r>
              <a:rPr sz="550" spc="-5" dirty="0">
                <a:latin typeface="Microsoft Sans Serif"/>
                <a:cs typeface="Microsoft Sans Serif"/>
              </a:rPr>
              <a:t> </a:t>
            </a:r>
            <a:r>
              <a:rPr sz="550" spc="15" dirty="0">
                <a:latin typeface="Microsoft Sans Serif"/>
                <a:cs typeface="Microsoft Sans Serif"/>
              </a:rPr>
              <a:t>del</a:t>
            </a:r>
            <a:r>
              <a:rPr sz="550" dirty="0">
                <a:latin typeface="Microsoft Sans Serif"/>
                <a:cs typeface="Microsoft Sans Serif"/>
              </a:rPr>
              <a:t> </a:t>
            </a:r>
            <a:r>
              <a:rPr sz="550" spc="15" dirty="0">
                <a:latin typeface="Microsoft Sans Serif"/>
                <a:cs typeface="Microsoft Sans Serif"/>
              </a:rPr>
              <a:t>Generador</a:t>
            </a:r>
            <a:endParaRPr sz="550">
              <a:latin typeface="Microsoft Sans Serif"/>
              <a:cs typeface="Microsoft Sans Serif"/>
            </a:endParaRPr>
          </a:p>
        </p:txBody>
      </p:sp>
      <p:sp>
        <p:nvSpPr>
          <p:cNvPr id="46" name="object 46"/>
          <p:cNvSpPr txBox="1"/>
          <p:nvPr/>
        </p:nvSpPr>
        <p:spPr>
          <a:xfrm>
            <a:off x="1415273" y="4305417"/>
            <a:ext cx="7423711" cy="1265731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 marR="5080" indent="154940">
              <a:lnSpc>
                <a:spcPct val="133400"/>
              </a:lnSpc>
              <a:spcBef>
                <a:spcPts val="100"/>
              </a:spcBef>
            </a:pPr>
            <a:r>
              <a:rPr sz="750" spc="15" dirty="0">
                <a:latin typeface="Microsoft Sans Serif"/>
                <a:cs typeface="Microsoft Sans Serif"/>
              </a:rPr>
              <a:t>Cuando </a:t>
            </a:r>
            <a:r>
              <a:rPr sz="750" spc="10" dirty="0">
                <a:latin typeface="Microsoft Sans Serif"/>
                <a:cs typeface="Microsoft Sans Serif"/>
              </a:rPr>
              <a:t>los </a:t>
            </a:r>
            <a:r>
              <a:rPr sz="750" spc="15" dirty="0">
                <a:latin typeface="Microsoft Sans Serif"/>
                <a:cs typeface="Microsoft Sans Serif"/>
              </a:rPr>
              <a:t>relés </a:t>
            </a:r>
            <a:r>
              <a:rPr sz="750" spc="25" dirty="0">
                <a:latin typeface="Microsoft Sans Serif"/>
                <a:cs typeface="Microsoft Sans Serif"/>
              </a:rPr>
              <a:t>de protección </a:t>
            </a:r>
            <a:r>
              <a:rPr sz="750" spc="20" dirty="0">
                <a:latin typeface="Microsoft Sans Serif"/>
                <a:cs typeface="Microsoft Sans Serif"/>
              </a:rPr>
              <a:t>del </a:t>
            </a:r>
            <a:r>
              <a:rPr sz="750" spc="30" dirty="0">
                <a:latin typeface="Microsoft Sans Serif"/>
                <a:cs typeface="Microsoft Sans Serif"/>
              </a:rPr>
              <a:t>generador </a:t>
            </a:r>
            <a:r>
              <a:rPr sz="750" spc="25" dirty="0">
                <a:latin typeface="Microsoft Sans Serif"/>
                <a:cs typeface="Microsoft Sans Serif"/>
              </a:rPr>
              <a:t>detectan </a:t>
            </a:r>
            <a:r>
              <a:rPr sz="750" spc="30" dirty="0">
                <a:latin typeface="Microsoft Sans Serif"/>
                <a:cs typeface="Microsoft Sans Serif"/>
              </a:rPr>
              <a:t>una </a:t>
            </a:r>
            <a:r>
              <a:rPr sz="750" spc="20" dirty="0">
                <a:latin typeface="Microsoft Sans Serif"/>
                <a:cs typeface="Microsoft Sans Serif"/>
              </a:rPr>
              <a:t>falla </a:t>
            </a:r>
            <a:r>
              <a:rPr sz="750" spc="25" dirty="0">
                <a:latin typeface="Microsoft Sans Serif"/>
                <a:cs typeface="Microsoft Sans Serif"/>
              </a:rPr>
              <a:t> </a:t>
            </a:r>
            <a:r>
              <a:rPr sz="750" spc="35" dirty="0">
                <a:latin typeface="Microsoft Sans Serif"/>
                <a:cs typeface="Microsoft Sans Serif"/>
              </a:rPr>
              <a:t>interna o </a:t>
            </a:r>
            <a:r>
              <a:rPr sz="750" spc="30" dirty="0">
                <a:latin typeface="Microsoft Sans Serif"/>
                <a:cs typeface="Microsoft Sans Serif"/>
              </a:rPr>
              <a:t>una </a:t>
            </a:r>
            <a:r>
              <a:rPr sz="750" spc="25" dirty="0">
                <a:latin typeface="Microsoft Sans Serif"/>
                <a:cs typeface="Microsoft Sans Serif"/>
              </a:rPr>
              <a:t>condición </a:t>
            </a:r>
            <a:r>
              <a:rPr sz="750" spc="30" dirty="0">
                <a:latin typeface="Microsoft Sans Serif"/>
                <a:cs typeface="Microsoft Sans Serif"/>
              </a:rPr>
              <a:t>anormal, </a:t>
            </a:r>
            <a:r>
              <a:rPr sz="750" spc="35" dirty="0">
                <a:latin typeface="Microsoft Sans Serif"/>
                <a:cs typeface="Microsoft Sans Serif"/>
              </a:rPr>
              <a:t>intentarán </a:t>
            </a:r>
            <a:r>
              <a:rPr sz="750" spc="25" dirty="0">
                <a:latin typeface="Microsoft Sans Serif"/>
                <a:cs typeface="Microsoft Sans Serif"/>
              </a:rPr>
              <a:t>disparar </a:t>
            </a:r>
            <a:r>
              <a:rPr sz="750" spc="10" dirty="0">
                <a:latin typeface="Microsoft Sans Serif"/>
                <a:cs typeface="Microsoft Sans Serif"/>
              </a:rPr>
              <a:t>los </a:t>
            </a:r>
            <a:r>
              <a:rPr sz="750" spc="25" dirty="0">
                <a:latin typeface="Microsoft Sans Serif"/>
                <a:cs typeface="Microsoft Sans Serif"/>
              </a:rPr>
              <a:t>disyuntores </a:t>
            </a:r>
            <a:r>
              <a:rPr sz="750" spc="30" dirty="0">
                <a:latin typeface="Microsoft Sans Serif"/>
                <a:cs typeface="Microsoft Sans Serif"/>
              </a:rPr>
              <a:t> </a:t>
            </a:r>
            <a:r>
              <a:rPr sz="750" spc="20" dirty="0">
                <a:latin typeface="Microsoft Sans Serif"/>
                <a:cs typeface="Microsoft Sans Serif"/>
              </a:rPr>
              <a:t>del</a:t>
            </a:r>
            <a:r>
              <a:rPr sz="750" spc="-5" dirty="0">
                <a:latin typeface="Microsoft Sans Serif"/>
                <a:cs typeface="Microsoft Sans Serif"/>
              </a:rPr>
              <a:t> </a:t>
            </a:r>
            <a:r>
              <a:rPr sz="750" spc="30" dirty="0">
                <a:latin typeface="Microsoft Sans Serif"/>
                <a:cs typeface="Microsoft Sans Serif"/>
              </a:rPr>
              <a:t>generador</a:t>
            </a:r>
            <a:r>
              <a:rPr sz="750" dirty="0">
                <a:latin typeface="Microsoft Sans Serif"/>
                <a:cs typeface="Microsoft Sans Serif"/>
              </a:rPr>
              <a:t> </a:t>
            </a:r>
            <a:r>
              <a:rPr sz="750" spc="5" dirty="0">
                <a:latin typeface="Microsoft Sans Serif"/>
                <a:cs typeface="Microsoft Sans Serif"/>
              </a:rPr>
              <a:t>y</a:t>
            </a:r>
            <a:r>
              <a:rPr sz="750" spc="-5" dirty="0">
                <a:latin typeface="Microsoft Sans Serif"/>
                <a:cs typeface="Microsoft Sans Serif"/>
              </a:rPr>
              <a:t> </a:t>
            </a:r>
            <a:r>
              <a:rPr sz="750" spc="10" dirty="0">
                <a:latin typeface="Microsoft Sans Serif"/>
                <a:cs typeface="Microsoft Sans Serif"/>
              </a:rPr>
              <a:t>al</a:t>
            </a:r>
            <a:r>
              <a:rPr sz="750" dirty="0">
                <a:latin typeface="Microsoft Sans Serif"/>
                <a:cs typeface="Microsoft Sans Serif"/>
              </a:rPr>
              <a:t> </a:t>
            </a:r>
            <a:r>
              <a:rPr sz="750" spc="35" dirty="0">
                <a:latin typeface="Microsoft Sans Serif"/>
                <a:cs typeface="Microsoft Sans Serif"/>
              </a:rPr>
              <a:t>mismo</a:t>
            </a:r>
            <a:r>
              <a:rPr sz="750" dirty="0">
                <a:latin typeface="Microsoft Sans Serif"/>
                <a:cs typeface="Microsoft Sans Serif"/>
              </a:rPr>
              <a:t> </a:t>
            </a:r>
            <a:r>
              <a:rPr sz="750" spc="40" dirty="0">
                <a:latin typeface="Microsoft Sans Serif"/>
                <a:cs typeface="Microsoft Sans Serif"/>
              </a:rPr>
              <a:t>tiempo</a:t>
            </a:r>
            <a:r>
              <a:rPr sz="750" spc="-5" dirty="0">
                <a:latin typeface="Microsoft Sans Serif"/>
                <a:cs typeface="Microsoft Sans Serif"/>
              </a:rPr>
              <a:t> </a:t>
            </a:r>
            <a:r>
              <a:rPr sz="750" spc="20" dirty="0">
                <a:latin typeface="Microsoft Sans Serif"/>
                <a:cs typeface="Microsoft Sans Serif"/>
              </a:rPr>
              <a:t>iniciar</a:t>
            </a:r>
            <a:r>
              <a:rPr sz="750" dirty="0">
                <a:latin typeface="Microsoft Sans Serif"/>
                <a:cs typeface="Microsoft Sans Serif"/>
              </a:rPr>
              <a:t> </a:t>
            </a:r>
            <a:r>
              <a:rPr sz="750" spc="10" dirty="0">
                <a:latin typeface="Microsoft Sans Serif"/>
                <a:cs typeface="Microsoft Sans Serif"/>
              </a:rPr>
              <a:t>los</a:t>
            </a:r>
            <a:r>
              <a:rPr sz="750" dirty="0">
                <a:latin typeface="Microsoft Sans Serif"/>
                <a:cs typeface="Microsoft Sans Serif"/>
              </a:rPr>
              <a:t> </a:t>
            </a:r>
            <a:r>
              <a:rPr sz="750" spc="30" dirty="0">
                <a:latin typeface="Microsoft Sans Serif"/>
                <a:cs typeface="Microsoft Sans Serif"/>
              </a:rPr>
              <a:t>temporizadores</a:t>
            </a:r>
            <a:r>
              <a:rPr sz="750" spc="-5" dirty="0">
                <a:latin typeface="Microsoft Sans Serif"/>
                <a:cs typeface="Microsoft Sans Serif"/>
              </a:rPr>
              <a:t> </a:t>
            </a:r>
            <a:r>
              <a:rPr sz="750" spc="25" dirty="0">
                <a:latin typeface="Microsoft Sans Serif"/>
                <a:cs typeface="Microsoft Sans Serif"/>
              </a:rPr>
              <a:t>de</a:t>
            </a:r>
            <a:r>
              <a:rPr sz="750" dirty="0">
                <a:latin typeface="Microsoft Sans Serif"/>
                <a:cs typeface="Microsoft Sans Serif"/>
              </a:rPr>
              <a:t> </a:t>
            </a:r>
            <a:r>
              <a:rPr sz="750" spc="20" dirty="0">
                <a:latin typeface="Microsoft Sans Serif"/>
                <a:cs typeface="Microsoft Sans Serif"/>
              </a:rPr>
              <a:t>falla</a:t>
            </a:r>
            <a:r>
              <a:rPr sz="750" spc="-5" dirty="0">
                <a:latin typeface="Microsoft Sans Serif"/>
                <a:cs typeface="Microsoft Sans Serif"/>
              </a:rPr>
              <a:t> </a:t>
            </a:r>
            <a:r>
              <a:rPr sz="750" spc="20" dirty="0">
                <a:latin typeface="Microsoft Sans Serif"/>
                <a:cs typeface="Microsoft Sans Serif"/>
              </a:rPr>
              <a:t>del </a:t>
            </a:r>
            <a:r>
              <a:rPr sz="750" spc="-180" dirty="0">
                <a:latin typeface="Microsoft Sans Serif"/>
                <a:cs typeface="Microsoft Sans Serif"/>
              </a:rPr>
              <a:t> </a:t>
            </a:r>
            <a:r>
              <a:rPr sz="750" spc="30" dirty="0">
                <a:latin typeface="Microsoft Sans Serif"/>
                <a:cs typeface="Microsoft Sans Serif"/>
              </a:rPr>
              <a:t>disyuntor. </a:t>
            </a:r>
            <a:r>
              <a:rPr sz="750" spc="-35" dirty="0">
                <a:latin typeface="Microsoft Sans Serif"/>
                <a:cs typeface="Microsoft Sans Serif"/>
              </a:rPr>
              <a:t>Si </a:t>
            </a:r>
            <a:r>
              <a:rPr sz="750" spc="10" dirty="0">
                <a:latin typeface="Microsoft Sans Serif"/>
                <a:cs typeface="Microsoft Sans Serif"/>
              </a:rPr>
              <a:t>los </a:t>
            </a:r>
            <a:r>
              <a:rPr sz="750" spc="25" dirty="0">
                <a:latin typeface="Microsoft Sans Serif"/>
                <a:cs typeface="Microsoft Sans Serif"/>
              </a:rPr>
              <a:t>disyuntores </a:t>
            </a:r>
            <a:r>
              <a:rPr sz="750" spc="40" dirty="0">
                <a:latin typeface="Microsoft Sans Serif"/>
                <a:cs typeface="Microsoft Sans Serif"/>
              </a:rPr>
              <a:t>no </a:t>
            </a:r>
            <a:r>
              <a:rPr sz="750" spc="20" dirty="0">
                <a:latin typeface="Microsoft Sans Serif"/>
                <a:cs typeface="Microsoft Sans Serif"/>
              </a:rPr>
              <a:t>solucionan </a:t>
            </a:r>
            <a:r>
              <a:rPr sz="750" spc="10" dirty="0">
                <a:latin typeface="Microsoft Sans Serif"/>
                <a:cs typeface="Microsoft Sans Serif"/>
              </a:rPr>
              <a:t>la </a:t>
            </a:r>
            <a:r>
              <a:rPr sz="750" spc="20" dirty="0">
                <a:latin typeface="Microsoft Sans Serif"/>
                <a:cs typeface="Microsoft Sans Serif"/>
              </a:rPr>
              <a:t>falla </a:t>
            </a:r>
            <a:r>
              <a:rPr sz="750" spc="35" dirty="0">
                <a:latin typeface="Microsoft Sans Serif"/>
                <a:cs typeface="Microsoft Sans Serif"/>
              </a:rPr>
              <a:t>o </a:t>
            </a:r>
            <a:r>
              <a:rPr sz="750" spc="25" dirty="0">
                <a:latin typeface="Microsoft Sans Serif"/>
                <a:cs typeface="Microsoft Sans Serif"/>
              </a:rPr>
              <a:t>condición </a:t>
            </a:r>
            <a:r>
              <a:rPr sz="750" spc="35" dirty="0">
                <a:latin typeface="Microsoft Sans Serif"/>
                <a:cs typeface="Microsoft Sans Serif"/>
              </a:rPr>
              <a:t>anormal </a:t>
            </a:r>
            <a:r>
              <a:rPr sz="750" spc="-185" dirty="0">
                <a:latin typeface="Microsoft Sans Serif"/>
                <a:cs typeface="Microsoft Sans Serif"/>
              </a:rPr>
              <a:t> </a:t>
            </a:r>
            <a:r>
              <a:rPr sz="750" spc="25" dirty="0">
                <a:latin typeface="Microsoft Sans Serif"/>
                <a:cs typeface="Microsoft Sans Serif"/>
              </a:rPr>
              <a:t>en </a:t>
            </a:r>
            <a:r>
              <a:rPr sz="750" spc="45" dirty="0">
                <a:latin typeface="Microsoft Sans Serif"/>
                <a:cs typeface="Microsoft Sans Serif"/>
              </a:rPr>
              <a:t>un </a:t>
            </a:r>
            <a:r>
              <a:rPr sz="750" spc="40" dirty="0">
                <a:latin typeface="Microsoft Sans Serif"/>
                <a:cs typeface="Microsoft Sans Serif"/>
              </a:rPr>
              <a:t>tiempo </a:t>
            </a:r>
            <a:r>
              <a:rPr sz="750" spc="10" dirty="0">
                <a:latin typeface="Microsoft Sans Serif"/>
                <a:cs typeface="Microsoft Sans Serif"/>
              </a:rPr>
              <a:t>específico, el </a:t>
            </a:r>
            <a:r>
              <a:rPr sz="750" spc="35" dirty="0">
                <a:latin typeface="Microsoft Sans Serif"/>
                <a:cs typeface="Microsoft Sans Serif"/>
              </a:rPr>
              <a:t>temporizador </a:t>
            </a:r>
            <a:r>
              <a:rPr sz="750" spc="25" dirty="0">
                <a:latin typeface="Microsoft Sans Serif"/>
                <a:cs typeface="Microsoft Sans Serif"/>
              </a:rPr>
              <a:t>disparará </a:t>
            </a:r>
            <a:r>
              <a:rPr sz="750" spc="10" dirty="0">
                <a:latin typeface="Microsoft Sans Serif"/>
                <a:cs typeface="Microsoft Sans Serif"/>
              </a:rPr>
              <a:t>los </a:t>
            </a:r>
            <a:r>
              <a:rPr sz="750" spc="25" dirty="0">
                <a:latin typeface="Microsoft Sans Serif"/>
                <a:cs typeface="Microsoft Sans Serif"/>
              </a:rPr>
              <a:t>disyuntores de </a:t>
            </a:r>
            <a:r>
              <a:rPr sz="750" spc="30" dirty="0">
                <a:latin typeface="Microsoft Sans Serif"/>
                <a:cs typeface="Microsoft Sans Serif"/>
              </a:rPr>
              <a:t> </a:t>
            </a:r>
            <a:r>
              <a:rPr sz="750" spc="25" dirty="0">
                <a:latin typeface="Microsoft Sans Serif"/>
                <a:cs typeface="Microsoft Sans Serif"/>
              </a:rPr>
              <a:t>respaldo </a:t>
            </a:r>
            <a:r>
              <a:rPr sz="750" spc="10" dirty="0">
                <a:latin typeface="Microsoft Sans Serif"/>
                <a:cs typeface="Microsoft Sans Serif"/>
              </a:rPr>
              <a:t>necesarios </a:t>
            </a:r>
            <a:r>
              <a:rPr sz="750" spc="25" dirty="0">
                <a:latin typeface="Microsoft Sans Serif"/>
                <a:cs typeface="Microsoft Sans Serif"/>
              </a:rPr>
              <a:t>para </a:t>
            </a:r>
            <a:r>
              <a:rPr sz="750" spc="35" dirty="0">
                <a:latin typeface="Microsoft Sans Serif"/>
                <a:cs typeface="Microsoft Sans Serif"/>
              </a:rPr>
              <a:t>retirar </a:t>
            </a:r>
            <a:r>
              <a:rPr sz="750" spc="10" dirty="0">
                <a:latin typeface="Microsoft Sans Serif"/>
                <a:cs typeface="Microsoft Sans Serif"/>
              </a:rPr>
              <a:t>el </a:t>
            </a:r>
            <a:r>
              <a:rPr sz="750" spc="30" dirty="0">
                <a:latin typeface="Microsoft Sans Serif"/>
                <a:cs typeface="Microsoft Sans Serif"/>
              </a:rPr>
              <a:t>generador </a:t>
            </a:r>
            <a:r>
              <a:rPr sz="750" spc="20" dirty="0">
                <a:latin typeface="Microsoft Sans Serif"/>
                <a:cs typeface="Microsoft Sans Serif"/>
              </a:rPr>
              <a:t>del </a:t>
            </a:r>
            <a:r>
              <a:rPr sz="750" spc="15" dirty="0">
                <a:latin typeface="Microsoft Sans Serif"/>
                <a:cs typeface="Microsoft Sans Serif"/>
              </a:rPr>
              <a:t>sistema. </a:t>
            </a:r>
            <a:r>
              <a:rPr sz="750" spc="-35" dirty="0">
                <a:latin typeface="Microsoft Sans Serif"/>
                <a:cs typeface="Microsoft Sans Serif"/>
              </a:rPr>
              <a:t>El </a:t>
            </a:r>
            <a:r>
              <a:rPr sz="750" spc="30" dirty="0">
                <a:latin typeface="Microsoft Sans Serif"/>
                <a:cs typeface="Microsoft Sans Serif"/>
              </a:rPr>
              <a:t>detector </a:t>
            </a:r>
            <a:r>
              <a:rPr sz="750" spc="35" dirty="0">
                <a:latin typeface="Microsoft Sans Serif"/>
                <a:cs typeface="Microsoft Sans Serif"/>
              </a:rPr>
              <a:t> </a:t>
            </a:r>
            <a:r>
              <a:rPr sz="750" spc="25" dirty="0">
                <a:latin typeface="Microsoft Sans Serif"/>
                <a:cs typeface="Microsoft Sans Serif"/>
              </a:rPr>
              <a:t>de</a:t>
            </a:r>
            <a:r>
              <a:rPr sz="750" spc="-5" dirty="0">
                <a:latin typeface="Microsoft Sans Serif"/>
                <a:cs typeface="Microsoft Sans Serif"/>
              </a:rPr>
              <a:t> </a:t>
            </a:r>
            <a:r>
              <a:rPr sz="750" spc="30" dirty="0">
                <a:latin typeface="Microsoft Sans Serif"/>
                <a:cs typeface="Microsoft Sans Serif"/>
              </a:rPr>
              <a:t>corriente</a:t>
            </a:r>
            <a:r>
              <a:rPr sz="750" dirty="0">
                <a:latin typeface="Microsoft Sans Serif"/>
                <a:cs typeface="Microsoft Sans Serif"/>
              </a:rPr>
              <a:t> </a:t>
            </a:r>
            <a:r>
              <a:rPr sz="750" spc="-30" dirty="0">
                <a:latin typeface="Microsoft Sans Serif"/>
                <a:cs typeface="Microsoft Sans Serif"/>
              </a:rPr>
              <a:t>(CD)</a:t>
            </a:r>
            <a:r>
              <a:rPr sz="750" spc="-5" dirty="0">
                <a:latin typeface="Microsoft Sans Serif"/>
                <a:cs typeface="Microsoft Sans Serif"/>
              </a:rPr>
              <a:t> </a:t>
            </a:r>
            <a:r>
              <a:rPr sz="750" spc="5" dirty="0">
                <a:latin typeface="Microsoft Sans Serif"/>
                <a:cs typeface="Microsoft Sans Serif"/>
              </a:rPr>
              <a:t>y</a:t>
            </a:r>
            <a:r>
              <a:rPr sz="750" dirty="0">
                <a:latin typeface="Microsoft Sans Serif"/>
                <a:cs typeface="Microsoft Sans Serif"/>
              </a:rPr>
              <a:t> </a:t>
            </a:r>
            <a:r>
              <a:rPr sz="750" spc="10" dirty="0">
                <a:latin typeface="Microsoft Sans Serif"/>
                <a:cs typeface="Microsoft Sans Serif"/>
              </a:rPr>
              <a:t>el</a:t>
            </a:r>
            <a:r>
              <a:rPr sz="750" spc="-5" dirty="0">
                <a:latin typeface="Microsoft Sans Serif"/>
                <a:cs typeface="Microsoft Sans Serif"/>
              </a:rPr>
              <a:t> </a:t>
            </a:r>
            <a:r>
              <a:rPr sz="750" spc="25" dirty="0">
                <a:latin typeface="Microsoft Sans Serif"/>
                <a:cs typeface="Microsoft Sans Serif"/>
              </a:rPr>
              <a:t>contacto</a:t>
            </a:r>
            <a:r>
              <a:rPr sz="750" dirty="0">
                <a:latin typeface="Microsoft Sans Serif"/>
                <a:cs typeface="Microsoft Sans Serif"/>
              </a:rPr>
              <a:t> </a:t>
            </a:r>
            <a:r>
              <a:rPr sz="750" spc="25" dirty="0">
                <a:latin typeface="Microsoft Sans Serif"/>
                <a:cs typeface="Microsoft Sans Serif"/>
              </a:rPr>
              <a:t>auxiliar</a:t>
            </a:r>
            <a:r>
              <a:rPr sz="750" dirty="0">
                <a:latin typeface="Microsoft Sans Serif"/>
                <a:cs typeface="Microsoft Sans Serif"/>
              </a:rPr>
              <a:t> </a:t>
            </a:r>
            <a:r>
              <a:rPr sz="750" spc="20" dirty="0">
                <a:latin typeface="Microsoft Sans Serif"/>
                <a:cs typeface="Microsoft Sans Serif"/>
              </a:rPr>
              <a:t>del</a:t>
            </a:r>
            <a:r>
              <a:rPr sz="750" spc="-5" dirty="0">
                <a:latin typeface="Microsoft Sans Serif"/>
                <a:cs typeface="Microsoft Sans Serif"/>
              </a:rPr>
              <a:t> </a:t>
            </a:r>
            <a:r>
              <a:rPr sz="750" spc="30" dirty="0">
                <a:latin typeface="Microsoft Sans Serif"/>
                <a:cs typeface="Microsoft Sans Serif"/>
              </a:rPr>
              <a:t>disyuntor</a:t>
            </a:r>
            <a:r>
              <a:rPr sz="750" dirty="0">
                <a:latin typeface="Microsoft Sans Serif"/>
                <a:cs typeface="Microsoft Sans Serif"/>
              </a:rPr>
              <a:t> </a:t>
            </a:r>
            <a:r>
              <a:rPr sz="750" spc="5" dirty="0">
                <a:latin typeface="Microsoft Sans Serif"/>
                <a:cs typeface="Microsoft Sans Serif"/>
              </a:rPr>
              <a:t>52a</a:t>
            </a:r>
            <a:r>
              <a:rPr sz="750" spc="-5" dirty="0">
                <a:latin typeface="Microsoft Sans Serif"/>
                <a:cs typeface="Microsoft Sans Serif"/>
              </a:rPr>
              <a:t> se</a:t>
            </a:r>
            <a:r>
              <a:rPr sz="750" dirty="0">
                <a:latin typeface="Microsoft Sans Serif"/>
                <a:cs typeface="Microsoft Sans Serif"/>
              </a:rPr>
              <a:t> </a:t>
            </a:r>
            <a:r>
              <a:rPr sz="750" spc="25" dirty="0">
                <a:latin typeface="Microsoft Sans Serif"/>
                <a:cs typeface="Microsoft Sans Serif"/>
              </a:rPr>
              <a:t>utilizan</a:t>
            </a:r>
            <a:r>
              <a:rPr sz="750" dirty="0">
                <a:latin typeface="Microsoft Sans Serif"/>
                <a:cs typeface="Microsoft Sans Serif"/>
              </a:rPr>
              <a:t> </a:t>
            </a:r>
            <a:r>
              <a:rPr sz="750" spc="25" dirty="0">
                <a:latin typeface="Microsoft Sans Serif"/>
                <a:cs typeface="Microsoft Sans Serif"/>
              </a:rPr>
              <a:t>para </a:t>
            </a:r>
            <a:r>
              <a:rPr sz="750" spc="-185" dirty="0">
                <a:latin typeface="Microsoft Sans Serif"/>
                <a:cs typeface="Microsoft Sans Serif"/>
              </a:rPr>
              <a:t> </a:t>
            </a:r>
            <a:r>
              <a:rPr sz="750" spc="25" dirty="0">
                <a:latin typeface="Microsoft Sans Serif"/>
                <a:cs typeface="Microsoft Sans Serif"/>
              </a:rPr>
              <a:t>detectar </a:t>
            </a:r>
            <a:r>
              <a:rPr sz="750" spc="30" dirty="0">
                <a:latin typeface="Microsoft Sans Serif"/>
                <a:cs typeface="Microsoft Sans Serif"/>
              </a:rPr>
              <a:t>que </a:t>
            </a:r>
            <a:r>
              <a:rPr sz="750" spc="10" dirty="0">
                <a:latin typeface="Microsoft Sans Serif"/>
                <a:cs typeface="Microsoft Sans Serif"/>
              </a:rPr>
              <a:t>el </a:t>
            </a:r>
            <a:r>
              <a:rPr sz="750" spc="30" dirty="0">
                <a:latin typeface="Microsoft Sans Serif"/>
                <a:cs typeface="Microsoft Sans Serif"/>
              </a:rPr>
              <a:t>disyuntor </a:t>
            </a:r>
            <a:r>
              <a:rPr sz="750" spc="-5" dirty="0">
                <a:latin typeface="Microsoft Sans Serif"/>
                <a:cs typeface="Microsoft Sans Serif"/>
              </a:rPr>
              <a:t>se </a:t>
            </a:r>
            <a:r>
              <a:rPr sz="750" spc="25" dirty="0">
                <a:latin typeface="Microsoft Sans Serif"/>
                <a:cs typeface="Microsoft Sans Serif"/>
              </a:rPr>
              <a:t>ha </a:t>
            </a:r>
            <a:r>
              <a:rPr sz="750" spc="30" dirty="0">
                <a:latin typeface="Microsoft Sans Serif"/>
                <a:cs typeface="Microsoft Sans Serif"/>
              </a:rPr>
              <a:t>abierto </a:t>
            </a:r>
            <a:r>
              <a:rPr sz="750" spc="25" dirty="0">
                <a:latin typeface="Microsoft Sans Serif"/>
                <a:cs typeface="Microsoft Sans Serif"/>
              </a:rPr>
              <a:t>correctamente. </a:t>
            </a:r>
            <a:r>
              <a:rPr sz="750" spc="-20" dirty="0">
                <a:latin typeface="Microsoft Sans Serif"/>
                <a:cs typeface="Microsoft Sans Serif"/>
              </a:rPr>
              <a:t>En </a:t>
            </a:r>
            <a:r>
              <a:rPr sz="750" spc="10" dirty="0">
                <a:latin typeface="Microsoft Sans Serif"/>
                <a:cs typeface="Microsoft Sans Serif"/>
              </a:rPr>
              <a:t>este </a:t>
            </a:r>
            <a:r>
              <a:rPr sz="750" dirty="0">
                <a:latin typeface="Microsoft Sans Serif"/>
                <a:cs typeface="Microsoft Sans Serif"/>
              </a:rPr>
              <a:t>caso </a:t>
            </a:r>
            <a:r>
              <a:rPr sz="750" spc="-5" dirty="0">
                <a:latin typeface="Microsoft Sans Serif"/>
                <a:cs typeface="Microsoft Sans Serif"/>
              </a:rPr>
              <a:t>se </a:t>
            </a:r>
            <a:r>
              <a:rPr sz="750" dirty="0">
                <a:latin typeface="Microsoft Sans Serif"/>
                <a:cs typeface="Microsoft Sans Serif"/>
              </a:rPr>
              <a:t> </a:t>
            </a:r>
            <a:r>
              <a:rPr sz="750" spc="25" dirty="0">
                <a:latin typeface="Microsoft Sans Serif"/>
                <a:cs typeface="Microsoft Sans Serif"/>
              </a:rPr>
              <a:t>debe utilizar </a:t>
            </a:r>
            <a:r>
              <a:rPr sz="750" spc="10" dirty="0">
                <a:latin typeface="Microsoft Sans Serif"/>
                <a:cs typeface="Microsoft Sans Serif"/>
              </a:rPr>
              <a:t>el </a:t>
            </a:r>
            <a:r>
              <a:rPr sz="750" spc="25" dirty="0">
                <a:latin typeface="Microsoft Sans Serif"/>
                <a:cs typeface="Microsoft Sans Serif"/>
              </a:rPr>
              <a:t>contacto auxiliar </a:t>
            </a:r>
            <a:r>
              <a:rPr sz="750" spc="20" dirty="0">
                <a:latin typeface="Microsoft Sans Serif"/>
                <a:cs typeface="Microsoft Sans Serif"/>
              </a:rPr>
              <a:t>del </a:t>
            </a:r>
            <a:r>
              <a:rPr sz="750" spc="30" dirty="0">
                <a:latin typeface="Microsoft Sans Serif"/>
                <a:cs typeface="Microsoft Sans Serif"/>
              </a:rPr>
              <a:t>disyuntor </a:t>
            </a:r>
            <a:r>
              <a:rPr sz="750" spc="5" dirty="0">
                <a:latin typeface="Microsoft Sans Serif"/>
                <a:cs typeface="Microsoft Sans Serif"/>
              </a:rPr>
              <a:t>52a </a:t>
            </a:r>
            <a:r>
              <a:rPr sz="750" spc="35" dirty="0">
                <a:latin typeface="Microsoft Sans Serif"/>
                <a:cs typeface="Microsoft Sans Serif"/>
              </a:rPr>
              <a:t>porque </a:t>
            </a:r>
            <a:r>
              <a:rPr sz="750" dirty="0">
                <a:latin typeface="Microsoft Sans Serif"/>
                <a:cs typeface="Microsoft Sans Serif"/>
              </a:rPr>
              <a:t>las </a:t>
            </a:r>
            <a:r>
              <a:rPr sz="750" spc="10" dirty="0">
                <a:latin typeface="Microsoft Sans Serif"/>
                <a:cs typeface="Microsoft Sans Serif"/>
              </a:rPr>
              <a:t>fallas </a:t>
            </a:r>
            <a:r>
              <a:rPr sz="750" spc="35" dirty="0">
                <a:latin typeface="Microsoft Sans Serif"/>
                <a:cs typeface="Microsoft Sans Serif"/>
              </a:rPr>
              <a:t>y/o </a:t>
            </a:r>
            <a:r>
              <a:rPr sz="750" spc="40" dirty="0">
                <a:latin typeface="Microsoft Sans Serif"/>
                <a:cs typeface="Microsoft Sans Serif"/>
              </a:rPr>
              <a:t> </a:t>
            </a:r>
            <a:r>
              <a:rPr sz="750" spc="15" dirty="0">
                <a:latin typeface="Microsoft Sans Serif"/>
                <a:cs typeface="Microsoft Sans Serif"/>
              </a:rPr>
              <a:t>condiciones </a:t>
            </a:r>
            <a:r>
              <a:rPr sz="750" spc="25" dirty="0">
                <a:latin typeface="Microsoft Sans Serif"/>
                <a:cs typeface="Microsoft Sans Serif"/>
              </a:rPr>
              <a:t>anormales </a:t>
            </a:r>
            <a:r>
              <a:rPr sz="750" spc="20" dirty="0">
                <a:latin typeface="Microsoft Sans Serif"/>
                <a:cs typeface="Microsoft Sans Serif"/>
              </a:rPr>
              <a:t>del </a:t>
            </a:r>
            <a:r>
              <a:rPr sz="750" spc="30" dirty="0">
                <a:latin typeface="Microsoft Sans Serif"/>
                <a:cs typeface="Microsoft Sans Serif"/>
              </a:rPr>
              <a:t>generador </a:t>
            </a:r>
            <a:r>
              <a:rPr sz="750" spc="40" dirty="0">
                <a:latin typeface="Microsoft Sans Serif"/>
                <a:cs typeface="Microsoft Sans Serif"/>
              </a:rPr>
              <a:t>no </a:t>
            </a:r>
            <a:r>
              <a:rPr sz="750" spc="30" dirty="0">
                <a:latin typeface="Microsoft Sans Serif"/>
                <a:cs typeface="Microsoft Sans Serif"/>
              </a:rPr>
              <a:t>producirán </a:t>
            </a:r>
            <a:r>
              <a:rPr sz="750" spc="20" dirty="0">
                <a:latin typeface="Microsoft Sans Serif"/>
                <a:cs typeface="Microsoft Sans Serif"/>
              </a:rPr>
              <a:t>suficiente </a:t>
            </a:r>
            <a:r>
              <a:rPr sz="750" spc="25" dirty="0">
                <a:latin typeface="Microsoft Sans Serif"/>
                <a:cs typeface="Microsoft Sans Serif"/>
              </a:rPr>
              <a:t> </a:t>
            </a:r>
            <a:r>
              <a:rPr sz="750" spc="30" dirty="0">
                <a:latin typeface="Microsoft Sans Serif"/>
                <a:cs typeface="Microsoft Sans Serif"/>
              </a:rPr>
              <a:t>corriente </a:t>
            </a:r>
            <a:r>
              <a:rPr sz="750" spc="25" dirty="0">
                <a:latin typeface="Microsoft Sans Serif"/>
                <a:cs typeface="Microsoft Sans Serif"/>
              </a:rPr>
              <a:t>para </a:t>
            </a:r>
            <a:r>
              <a:rPr sz="750" spc="35" dirty="0">
                <a:latin typeface="Microsoft Sans Serif"/>
                <a:cs typeface="Microsoft Sans Serif"/>
              </a:rPr>
              <a:t>operar </a:t>
            </a:r>
            <a:r>
              <a:rPr sz="750" spc="10" dirty="0">
                <a:latin typeface="Microsoft Sans Serif"/>
                <a:cs typeface="Microsoft Sans Serif"/>
              </a:rPr>
              <a:t>el </a:t>
            </a:r>
            <a:r>
              <a:rPr sz="750" spc="-25" dirty="0">
                <a:latin typeface="Microsoft Sans Serif"/>
                <a:cs typeface="Microsoft Sans Serif"/>
              </a:rPr>
              <a:t>CD. </a:t>
            </a:r>
            <a:r>
              <a:rPr sz="750" spc="-35" dirty="0">
                <a:latin typeface="Microsoft Sans Serif"/>
                <a:cs typeface="Microsoft Sans Serif"/>
              </a:rPr>
              <a:t>Si </a:t>
            </a:r>
            <a:r>
              <a:rPr sz="750" spc="40" dirty="0">
                <a:latin typeface="Microsoft Sans Serif"/>
                <a:cs typeface="Microsoft Sans Serif"/>
              </a:rPr>
              <a:t>uno </a:t>
            </a:r>
            <a:r>
              <a:rPr sz="750" spc="35" dirty="0">
                <a:latin typeface="Microsoft Sans Serif"/>
                <a:cs typeface="Microsoft Sans Serif"/>
              </a:rPr>
              <a:t>o </a:t>
            </a:r>
            <a:r>
              <a:rPr sz="750" spc="20" dirty="0">
                <a:latin typeface="Microsoft Sans Serif"/>
                <a:cs typeface="Microsoft Sans Serif"/>
              </a:rPr>
              <a:t>dos polos </a:t>
            </a:r>
            <a:r>
              <a:rPr sz="750" spc="25" dirty="0">
                <a:latin typeface="Microsoft Sans Serif"/>
                <a:cs typeface="Microsoft Sans Serif"/>
              </a:rPr>
              <a:t>de </a:t>
            </a:r>
            <a:r>
              <a:rPr sz="750" spc="45" dirty="0">
                <a:latin typeface="Microsoft Sans Serif"/>
                <a:cs typeface="Microsoft Sans Serif"/>
              </a:rPr>
              <a:t>un </a:t>
            </a:r>
            <a:r>
              <a:rPr sz="750" spc="30" dirty="0">
                <a:latin typeface="Microsoft Sans Serif"/>
                <a:cs typeface="Microsoft Sans Serif"/>
              </a:rPr>
              <a:t>disyuntor </a:t>
            </a:r>
            <a:r>
              <a:rPr sz="750" spc="-5" dirty="0">
                <a:latin typeface="Microsoft Sans Serif"/>
                <a:cs typeface="Microsoft Sans Serif"/>
              </a:rPr>
              <a:t>se </a:t>
            </a:r>
            <a:r>
              <a:rPr sz="750" dirty="0">
                <a:latin typeface="Microsoft Sans Serif"/>
                <a:cs typeface="Microsoft Sans Serif"/>
              </a:rPr>
              <a:t> </a:t>
            </a:r>
            <a:r>
              <a:rPr sz="750" spc="20" dirty="0">
                <a:latin typeface="Microsoft Sans Serif"/>
                <a:cs typeface="Microsoft Sans Serif"/>
              </a:rPr>
              <a:t>encienden </a:t>
            </a:r>
            <a:r>
              <a:rPr sz="750" spc="25" dirty="0">
                <a:latin typeface="Microsoft Sans Serif"/>
                <a:cs typeface="Microsoft Sans Serif"/>
              </a:rPr>
              <a:t>para energizar </a:t>
            </a:r>
            <a:r>
              <a:rPr sz="750" spc="45" dirty="0">
                <a:latin typeface="Microsoft Sans Serif"/>
                <a:cs typeface="Microsoft Sans Serif"/>
              </a:rPr>
              <a:t>un </a:t>
            </a:r>
            <a:r>
              <a:rPr sz="750" spc="25" dirty="0">
                <a:latin typeface="Microsoft Sans Serif"/>
                <a:cs typeface="Microsoft Sans Serif"/>
              </a:rPr>
              <a:t>generador, </a:t>
            </a:r>
            <a:r>
              <a:rPr sz="750" spc="-5" dirty="0">
                <a:latin typeface="Microsoft Sans Serif"/>
                <a:cs typeface="Microsoft Sans Serif"/>
              </a:rPr>
              <a:t>se </a:t>
            </a:r>
            <a:r>
              <a:rPr sz="750" spc="25" dirty="0">
                <a:latin typeface="Microsoft Sans Serif"/>
                <a:cs typeface="Microsoft Sans Serif"/>
              </a:rPr>
              <a:t>deben </a:t>
            </a:r>
            <a:r>
              <a:rPr sz="750" spc="35" dirty="0">
                <a:latin typeface="Microsoft Sans Serif"/>
                <a:cs typeface="Microsoft Sans Serif"/>
              </a:rPr>
              <a:t>cumplir </a:t>
            </a:r>
            <a:r>
              <a:rPr sz="750" spc="20" dirty="0">
                <a:latin typeface="Microsoft Sans Serif"/>
                <a:cs typeface="Microsoft Sans Serif"/>
              </a:rPr>
              <a:t>dos </a:t>
            </a:r>
            <a:r>
              <a:rPr sz="750" spc="25" dirty="0">
                <a:latin typeface="Microsoft Sans Serif"/>
                <a:cs typeface="Microsoft Sans Serif"/>
              </a:rPr>
              <a:t> </a:t>
            </a:r>
            <a:r>
              <a:rPr sz="750" spc="15" dirty="0">
                <a:latin typeface="Microsoft Sans Serif"/>
                <a:cs typeface="Microsoft Sans Serif"/>
              </a:rPr>
              <a:t>condiciones</a:t>
            </a:r>
            <a:r>
              <a:rPr sz="750" spc="-5" dirty="0">
                <a:latin typeface="Microsoft Sans Serif"/>
                <a:cs typeface="Microsoft Sans Serif"/>
              </a:rPr>
              <a:t> </a:t>
            </a:r>
            <a:r>
              <a:rPr sz="750" spc="25" dirty="0">
                <a:latin typeface="Microsoft Sans Serif"/>
                <a:cs typeface="Microsoft Sans Serif"/>
              </a:rPr>
              <a:t>para</a:t>
            </a:r>
            <a:r>
              <a:rPr sz="750" spc="-5" dirty="0">
                <a:latin typeface="Microsoft Sans Serif"/>
                <a:cs typeface="Microsoft Sans Serif"/>
              </a:rPr>
              <a:t> </a:t>
            </a:r>
            <a:r>
              <a:rPr sz="750" spc="20" dirty="0">
                <a:latin typeface="Microsoft Sans Serif"/>
                <a:cs typeface="Microsoft Sans Serif"/>
              </a:rPr>
              <a:t>iniciar</a:t>
            </a:r>
            <a:r>
              <a:rPr sz="750" spc="-5" dirty="0">
                <a:latin typeface="Microsoft Sans Serif"/>
                <a:cs typeface="Microsoft Sans Serif"/>
              </a:rPr>
              <a:t> </a:t>
            </a:r>
            <a:r>
              <a:rPr sz="750" spc="10" dirty="0">
                <a:latin typeface="Microsoft Sans Serif"/>
                <a:cs typeface="Microsoft Sans Serif"/>
              </a:rPr>
              <a:t>la</a:t>
            </a:r>
            <a:r>
              <a:rPr sz="750" spc="-5" dirty="0">
                <a:latin typeface="Microsoft Sans Serif"/>
                <a:cs typeface="Microsoft Sans Serif"/>
              </a:rPr>
              <a:t> </a:t>
            </a:r>
            <a:r>
              <a:rPr sz="750" spc="20" dirty="0">
                <a:latin typeface="Microsoft Sans Serif"/>
                <a:cs typeface="Microsoft Sans Serif"/>
              </a:rPr>
              <a:t>falla</a:t>
            </a:r>
            <a:r>
              <a:rPr sz="750" spc="-5" dirty="0">
                <a:latin typeface="Microsoft Sans Serif"/>
                <a:cs typeface="Microsoft Sans Serif"/>
              </a:rPr>
              <a:t> </a:t>
            </a:r>
            <a:r>
              <a:rPr sz="750" spc="20" dirty="0">
                <a:latin typeface="Microsoft Sans Serif"/>
                <a:cs typeface="Microsoft Sans Serif"/>
              </a:rPr>
              <a:t>del</a:t>
            </a:r>
            <a:r>
              <a:rPr sz="750" spc="-5" dirty="0">
                <a:latin typeface="Microsoft Sans Serif"/>
                <a:cs typeface="Microsoft Sans Serif"/>
              </a:rPr>
              <a:t> </a:t>
            </a:r>
            <a:r>
              <a:rPr sz="750" spc="30" dirty="0">
                <a:latin typeface="Microsoft Sans Serif"/>
                <a:cs typeface="Microsoft Sans Serif"/>
              </a:rPr>
              <a:t>disyuntor:</a:t>
            </a:r>
            <a:endParaRPr sz="750">
              <a:latin typeface="Microsoft Sans Serif"/>
              <a:cs typeface="Microsoft Sans Serif"/>
            </a:endParaRPr>
          </a:p>
          <a:p>
            <a:pPr marL="411480" marR="180340" indent="-172720">
              <a:lnSpc>
                <a:spcPct val="152300"/>
              </a:lnSpc>
              <a:spcBef>
                <a:spcPts val="75"/>
              </a:spcBef>
              <a:buSzPct val="153846"/>
              <a:buChar char="•"/>
              <a:tabLst>
                <a:tab pos="396875" algn="l"/>
              </a:tabLst>
            </a:pPr>
            <a:r>
              <a:rPr sz="650" spc="-10" dirty="0">
                <a:latin typeface="Microsoft Sans Serif"/>
                <a:cs typeface="Microsoft Sans Serif"/>
              </a:rPr>
              <a:t>La</a:t>
            </a:r>
            <a:r>
              <a:rPr sz="650" spc="-5" dirty="0">
                <a:latin typeface="Microsoft Sans Serif"/>
                <a:cs typeface="Microsoft Sans Serif"/>
              </a:rPr>
              <a:t> </a:t>
            </a:r>
            <a:r>
              <a:rPr sz="650" spc="10" dirty="0">
                <a:latin typeface="Microsoft Sans Serif"/>
                <a:cs typeface="Microsoft Sans Serif"/>
              </a:rPr>
              <a:t>descarga</a:t>
            </a:r>
            <a:r>
              <a:rPr sz="650" spc="-5" dirty="0">
                <a:latin typeface="Microsoft Sans Serif"/>
                <a:cs typeface="Microsoft Sans Serif"/>
              </a:rPr>
              <a:t> </a:t>
            </a:r>
            <a:r>
              <a:rPr sz="650" spc="25" dirty="0">
                <a:latin typeface="Microsoft Sans Serif"/>
                <a:cs typeface="Microsoft Sans Serif"/>
              </a:rPr>
              <a:t>disruptiva</a:t>
            </a:r>
            <a:r>
              <a:rPr sz="650" dirty="0">
                <a:latin typeface="Microsoft Sans Serif"/>
                <a:cs typeface="Microsoft Sans Serif"/>
              </a:rPr>
              <a:t> </a:t>
            </a:r>
            <a:r>
              <a:rPr sz="650" spc="20" dirty="0">
                <a:latin typeface="Microsoft Sans Serif"/>
                <a:cs typeface="Microsoft Sans Serif"/>
              </a:rPr>
              <a:t>debe</a:t>
            </a:r>
            <a:r>
              <a:rPr sz="650" spc="-5" dirty="0">
                <a:latin typeface="Microsoft Sans Serif"/>
                <a:cs typeface="Microsoft Sans Serif"/>
              </a:rPr>
              <a:t> </a:t>
            </a:r>
            <a:r>
              <a:rPr sz="650" spc="10" dirty="0">
                <a:latin typeface="Microsoft Sans Serif"/>
                <a:cs typeface="Microsoft Sans Serif"/>
              </a:rPr>
              <a:t>ser</a:t>
            </a:r>
            <a:r>
              <a:rPr sz="650" dirty="0">
                <a:latin typeface="Microsoft Sans Serif"/>
                <a:cs typeface="Microsoft Sans Serif"/>
              </a:rPr>
              <a:t> </a:t>
            </a:r>
            <a:r>
              <a:rPr sz="650" spc="20" dirty="0">
                <a:latin typeface="Microsoft Sans Serif"/>
                <a:cs typeface="Microsoft Sans Serif"/>
              </a:rPr>
              <a:t>detectada</a:t>
            </a:r>
            <a:r>
              <a:rPr sz="650" spc="-5" dirty="0">
                <a:latin typeface="Microsoft Sans Serif"/>
                <a:cs typeface="Microsoft Sans Serif"/>
              </a:rPr>
              <a:t> </a:t>
            </a:r>
            <a:r>
              <a:rPr sz="650" spc="40" dirty="0">
                <a:latin typeface="Microsoft Sans Serif"/>
                <a:cs typeface="Microsoft Sans Serif"/>
              </a:rPr>
              <a:t>por</a:t>
            </a:r>
            <a:r>
              <a:rPr sz="650" dirty="0">
                <a:latin typeface="Microsoft Sans Serif"/>
                <a:cs typeface="Microsoft Sans Serif"/>
              </a:rPr>
              <a:t> </a:t>
            </a:r>
            <a:r>
              <a:rPr sz="650" spc="40" dirty="0">
                <a:latin typeface="Microsoft Sans Serif"/>
                <a:cs typeface="Microsoft Sans Serif"/>
              </a:rPr>
              <a:t>un</a:t>
            </a:r>
            <a:r>
              <a:rPr sz="650" spc="-5" dirty="0">
                <a:latin typeface="Microsoft Sans Serif"/>
                <a:cs typeface="Microsoft Sans Serif"/>
              </a:rPr>
              <a:t> </a:t>
            </a:r>
            <a:r>
              <a:rPr sz="650" spc="20" dirty="0">
                <a:latin typeface="Microsoft Sans Serif"/>
                <a:cs typeface="Microsoft Sans Serif"/>
              </a:rPr>
              <a:t>relé</a:t>
            </a:r>
            <a:r>
              <a:rPr sz="650" dirty="0">
                <a:latin typeface="Microsoft Sans Serif"/>
                <a:cs typeface="Microsoft Sans Serif"/>
              </a:rPr>
              <a:t> </a:t>
            </a:r>
            <a:r>
              <a:rPr sz="650" spc="20" dirty="0">
                <a:latin typeface="Microsoft Sans Serif"/>
                <a:cs typeface="Microsoft Sans Serif"/>
              </a:rPr>
              <a:t>de</a:t>
            </a:r>
            <a:r>
              <a:rPr sz="650" spc="-5" dirty="0">
                <a:latin typeface="Microsoft Sans Serif"/>
                <a:cs typeface="Microsoft Sans Serif"/>
              </a:rPr>
              <a:t> </a:t>
            </a:r>
            <a:r>
              <a:rPr sz="650" spc="20" dirty="0">
                <a:latin typeface="Microsoft Sans Serif"/>
                <a:cs typeface="Microsoft Sans Serif"/>
              </a:rPr>
              <a:t>protección </a:t>
            </a:r>
            <a:r>
              <a:rPr sz="650" spc="-155" dirty="0">
                <a:latin typeface="Microsoft Sans Serif"/>
                <a:cs typeface="Microsoft Sans Serif"/>
              </a:rPr>
              <a:t> </a:t>
            </a:r>
            <a:r>
              <a:rPr sz="650" spc="20" dirty="0">
                <a:latin typeface="Microsoft Sans Serif"/>
                <a:cs typeface="Microsoft Sans Serif"/>
              </a:rPr>
              <a:t>del</a:t>
            </a:r>
            <a:r>
              <a:rPr sz="650" spc="-5" dirty="0">
                <a:latin typeface="Microsoft Sans Serif"/>
                <a:cs typeface="Microsoft Sans Serif"/>
              </a:rPr>
              <a:t> </a:t>
            </a:r>
            <a:r>
              <a:rPr sz="650" spc="25" dirty="0">
                <a:latin typeface="Microsoft Sans Serif"/>
                <a:cs typeface="Microsoft Sans Serif"/>
              </a:rPr>
              <a:t>generador</a:t>
            </a:r>
            <a:r>
              <a:rPr sz="650" spc="-5" dirty="0">
                <a:latin typeface="Microsoft Sans Serif"/>
                <a:cs typeface="Microsoft Sans Serif"/>
              </a:rPr>
              <a:t> </a:t>
            </a:r>
            <a:r>
              <a:rPr sz="650" spc="25" dirty="0">
                <a:latin typeface="Microsoft Sans Serif"/>
                <a:cs typeface="Microsoft Sans Serif"/>
              </a:rPr>
              <a:t>que</a:t>
            </a:r>
            <a:r>
              <a:rPr sz="650" spc="-5" dirty="0">
                <a:latin typeface="Microsoft Sans Serif"/>
                <a:cs typeface="Microsoft Sans Serif"/>
              </a:rPr>
              <a:t> </a:t>
            </a:r>
            <a:r>
              <a:rPr sz="650" spc="10" dirty="0">
                <a:latin typeface="Microsoft Sans Serif"/>
                <a:cs typeface="Microsoft Sans Serif"/>
              </a:rPr>
              <a:t>inicia</a:t>
            </a:r>
            <a:r>
              <a:rPr sz="650" spc="-5" dirty="0">
                <a:latin typeface="Microsoft Sans Serif"/>
                <a:cs typeface="Microsoft Sans Serif"/>
              </a:rPr>
              <a:t> </a:t>
            </a:r>
            <a:r>
              <a:rPr sz="650" spc="10" dirty="0">
                <a:latin typeface="Microsoft Sans Serif"/>
                <a:cs typeface="Microsoft Sans Serif"/>
              </a:rPr>
              <a:t>el</a:t>
            </a:r>
            <a:r>
              <a:rPr sz="650" spc="-5" dirty="0">
                <a:latin typeface="Microsoft Sans Serif"/>
                <a:cs typeface="Microsoft Sans Serif"/>
              </a:rPr>
              <a:t> </a:t>
            </a:r>
            <a:r>
              <a:rPr sz="650" spc="20" dirty="0">
                <a:latin typeface="Microsoft Sans Serif"/>
                <a:cs typeface="Microsoft Sans Serif"/>
              </a:rPr>
              <a:t>relé</a:t>
            </a:r>
            <a:r>
              <a:rPr sz="650" spc="-5" dirty="0">
                <a:latin typeface="Microsoft Sans Serif"/>
                <a:cs typeface="Microsoft Sans Serif"/>
              </a:rPr>
              <a:t> </a:t>
            </a:r>
            <a:r>
              <a:rPr sz="650" spc="20" dirty="0">
                <a:latin typeface="Microsoft Sans Serif"/>
                <a:cs typeface="Microsoft Sans Serif"/>
              </a:rPr>
              <a:t>de</a:t>
            </a:r>
            <a:r>
              <a:rPr sz="650" spc="-5" dirty="0">
                <a:latin typeface="Microsoft Sans Serif"/>
                <a:cs typeface="Microsoft Sans Serif"/>
              </a:rPr>
              <a:t> </a:t>
            </a:r>
            <a:r>
              <a:rPr sz="650" spc="15" dirty="0">
                <a:latin typeface="Microsoft Sans Serif"/>
                <a:cs typeface="Microsoft Sans Serif"/>
              </a:rPr>
              <a:t>falla</a:t>
            </a:r>
            <a:r>
              <a:rPr sz="650" spc="-5" dirty="0">
                <a:latin typeface="Microsoft Sans Serif"/>
                <a:cs typeface="Microsoft Sans Serif"/>
              </a:rPr>
              <a:t> </a:t>
            </a:r>
            <a:r>
              <a:rPr sz="650" spc="20" dirty="0">
                <a:latin typeface="Microsoft Sans Serif"/>
                <a:cs typeface="Microsoft Sans Serif"/>
              </a:rPr>
              <a:t>del</a:t>
            </a:r>
            <a:r>
              <a:rPr sz="650" dirty="0">
                <a:latin typeface="Microsoft Sans Serif"/>
                <a:cs typeface="Microsoft Sans Serif"/>
              </a:rPr>
              <a:t> </a:t>
            </a:r>
            <a:r>
              <a:rPr sz="650" spc="35" dirty="0">
                <a:latin typeface="Microsoft Sans Serif"/>
                <a:cs typeface="Microsoft Sans Serif"/>
              </a:rPr>
              <a:t>interruptor.</a:t>
            </a:r>
            <a:endParaRPr sz="650">
              <a:latin typeface="Microsoft Sans Serif"/>
              <a:cs typeface="Microsoft Sans Serif"/>
            </a:endParaRPr>
          </a:p>
          <a:p>
            <a:pPr marL="411480" marR="578485" indent="-172720">
              <a:lnSpc>
                <a:spcPct val="166700"/>
              </a:lnSpc>
              <a:spcBef>
                <a:spcPts val="75"/>
              </a:spcBef>
              <a:buSzPct val="166666"/>
              <a:buChar char="•"/>
              <a:tabLst>
                <a:tab pos="396875" algn="l"/>
              </a:tabLst>
            </a:pPr>
            <a:r>
              <a:rPr sz="600" spc="-25" dirty="0">
                <a:latin typeface="Microsoft Sans Serif"/>
                <a:cs typeface="Microsoft Sans Serif"/>
              </a:rPr>
              <a:t>El CD </a:t>
            </a:r>
            <a:r>
              <a:rPr sz="600" spc="20" dirty="0">
                <a:latin typeface="Microsoft Sans Serif"/>
                <a:cs typeface="Microsoft Sans Serif"/>
              </a:rPr>
              <a:t>de </a:t>
            </a:r>
            <a:r>
              <a:rPr sz="600" spc="15" dirty="0">
                <a:latin typeface="Microsoft Sans Serif"/>
                <a:cs typeface="Microsoft Sans Serif"/>
              </a:rPr>
              <a:t>falla del </a:t>
            </a:r>
            <a:r>
              <a:rPr sz="600" spc="35" dirty="0">
                <a:latin typeface="Microsoft Sans Serif"/>
                <a:cs typeface="Microsoft Sans Serif"/>
              </a:rPr>
              <a:t>interruptor </a:t>
            </a:r>
            <a:r>
              <a:rPr sz="600" spc="20" dirty="0">
                <a:latin typeface="Microsoft Sans Serif"/>
                <a:cs typeface="Microsoft Sans Serif"/>
              </a:rPr>
              <a:t>debe configurarse </a:t>
            </a:r>
            <a:r>
              <a:rPr sz="600" spc="15" dirty="0">
                <a:latin typeface="Microsoft Sans Serif"/>
                <a:cs typeface="Microsoft Sans Serif"/>
              </a:rPr>
              <a:t>con suficiente </a:t>
            </a:r>
            <a:r>
              <a:rPr sz="600" spc="20" dirty="0">
                <a:latin typeface="Microsoft Sans Serif"/>
                <a:cs typeface="Microsoft Sans Serif"/>
              </a:rPr>
              <a:t> </a:t>
            </a:r>
            <a:r>
              <a:rPr sz="600" spc="15" dirty="0">
                <a:latin typeface="Microsoft Sans Serif"/>
                <a:cs typeface="Microsoft Sans Serif"/>
              </a:rPr>
              <a:t>sensibilidad</a:t>
            </a:r>
            <a:r>
              <a:rPr sz="600" spc="-10" dirty="0">
                <a:latin typeface="Microsoft Sans Serif"/>
                <a:cs typeface="Microsoft Sans Serif"/>
              </a:rPr>
              <a:t> </a:t>
            </a:r>
            <a:r>
              <a:rPr sz="600" spc="20" dirty="0">
                <a:latin typeface="Microsoft Sans Serif"/>
                <a:cs typeface="Microsoft Sans Serif"/>
              </a:rPr>
              <a:t>para</a:t>
            </a:r>
            <a:r>
              <a:rPr sz="600" spc="-5" dirty="0">
                <a:latin typeface="Microsoft Sans Serif"/>
                <a:cs typeface="Microsoft Sans Serif"/>
              </a:rPr>
              <a:t> </a:t>
            </a:r>
            <a:r>
              <a:rPr sz="600" spc="20" dirty="0">
                <a:latin typeface="Microsoft Sans Serif"/>
                <a:cs typeface="Microsoft Sans Serif"/>
              </a:rPr>
              <a:t>detectar</a:t>
            </a:r>
            <a:r>
              <a:rPr sz="600" spc="-10" dirty="0">
                <a:latin typeface="Microsoft Sans Serif"/>
                <a:cs typeface="Microsoft Sans Serif"/>
              </a:rPr>
              <a:t> </a:t>
            </a:r>
            <a:r>
              <a:rPr sz="600" spc="10" dirty="0">
                <a:latin typeface="Microsoft Sans Serif"/>
                <a:cs typeface="Microsoft Sans Serif"/>
              </a:rPr>
              <a:t>la</a:t>
            </a:r>
            <a:r>
              <a:rPr sz="600" spc="-5" dirty="0">
                <a:latin typeface="Microsoft Sans Serif"/>
                <a:cs typeface="Microsoft Sans Serif"/>
              </a:rPr>
              <a:t> </a:t>
            </a:r>
            <a:r>
              <a:rPr sz="600" spc="20" dirty="0">
                <a:latin typeface="Microsoft Sans Serif"/>
                <a:cs typeface="Microsoft Sans Serif"/>
              </a:rPr>
              <a:t>condición</a:t>
            </a:r>
            <a:r>
              <a:rPr sz="600" spc="-5" dirty="0">
                <a:latin typeface="Microsoft Sans Serif"/>
                <a:cs typeface="Microsoft Sans Serif"/>
              </a:rPr>
              <a:t> </a:t>
            </a:r>
            <a:r>
              <a:rPr sz="600" spc="20" dirty="0">
                <a:latin typeface="Microsoft Sans Serif"/>
                <a:cs typeface="Microsoft Sans Serif"/>
              </a:rPr>
              <a:t>de</a:t>
            </a:r>
            <a:r>
              <a:rPr sz="600" spc="-10" dirty="0">
                <a:latin typeface="Microsoft Sans Serif"/>
                <a:cs typeface="Microsoft Sans Serif"/>
              </a:rPr>
              <a:t> </a:t>
            </a:r>
            <a:r>
              <a:rPr sz="600" spc="10" dirty="0">
                <a:latin typeface="Microsoft Sans Serif"/>
                <a:cs typeface="Microsoft Sans Serif"/>
              </a:rPr>
              <a:t>descarga</a:t>
            </a:r>
            <a:r>
              <a:rPr sz="600" spc="-5" dirty="0">
                <a:latin typeface="Microsoft Sans Serif"/>
                <a:cs typeface="Microsoft Sans Serif"/>
              </a:rPr>
              <a:t> </a:t>
            </a:r>
            <a:r>
              <a:rPr sz="600" spc="20" dirty="0">
                <a:latin typeface="Microsoft Sans Serif"/>
                <a:cs typeface="Microsoft Sans Serif"/>
              </a:rPr>
              <a:t>disruptiva.</a:t>
            </a:r>
            <a:endParaRPr sz="600">
              <a:latin typeface="Microsoft Sans Serif"/>
              <a:cs typeface="Microsoft Sans Serif"/>
            </a:endParaRPr>
          </a:p>
        </p:txBody>
      </p:sp>
      <p:sp>
        <p:nvSpPr>
          <p:cNvPr id="47" name="object 47"/>
          <p:cNvSpPr txBox="1"/>
          <p:nvPr/>
        </p:nvSpPr>
        <p:spPr>
          <a:xfrm>
            <a:off x="9100215" y="6358697"/>
            <a:ext cx="7347750" cy="1083117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sz="700" spc="-10" dirty="0">
                <a:latin typeface="Microsoft Sans Serif"/>
                <a:cs typeface="Microsoft Sans Serif"/>
              </a:rPr>
              <a:t>B.</a:t>
            </a:r>
            <a:r>
              <a:rPr sz="700" spc="-5" dirty="0">
                <a:latin typeface="Microsoft Sans Serif"/>
                <a:cs typeface="Microsoft Sans Serif"/>
              </a:rPr>
              <a:t> </a:t>
            </a:r>
            <a:r>
              <a:rPr sz="700" spc="20" dirty="0">
                <a:latin typeface="Microsoft Sans Serif"/>
                <a:cs typeface="Microsoft Sans Serif"/>
              </a:rPr>
              <a:t>Sobrecorriente</a:t>
            </a:r>
            <a:r>
              <a:rPr sz="700" dirty="0">
                <a:latin typeface="Microsoft Sans Serif"/>
                <a:cs typeface="Microsoft Sans Serif"/>
              </a:rPr>
              <a:t> </a:t>
            </a:r>
            <a:r>
              <a:rPr sz="700" spc="15" dirty="0">
                <a:latin typeface="Microsoft Sans Serif"/>
                <a:cs typeface="Microsoft Sans Serif"/>
              </a:rPr>
              <a:t>supervisada</a:t>
            </a:r>
            <a:r>
              <a:rPr sz="700" dirty="0">
                <a:latin typeface="Microsoft Sans Serif"/>
                <a:cs typeface="Microsoft Sans Serif"/>
              </a:rPr>
              <a:t> </a:t>
            </a:r>
            <a:r>
              <a:rPr sz="700" spc="40" dirty="0">
                <a:latin typeface="Microsoft Sans Serif"/>
                <a:cs typeface="Microsoft Sans Serif"/>
              </a:rPr>
              <a:t>por</a:t>
            </a:r>
            <a:r>
              <a:rPr sz="700" dirty="0">
                <a:latin typeface="Microsoft Sans Serif"/>
                <a:cs typeface="Microsoft Sans Serif"/>
              </a:rPr>
              <a:t> </a:t>
            </a:r>
            <a:r>
              <a:rPr sz="700" spc="15" dirty="0">
                <a:latin typeface="Microsoft Sans Serif"/>
                <a:cs typeface="Microsoft Sans Serif"/>
              </a:rPr>
              <a:t>frecuencia</a:t>
            </a:r>
            <a:endParaRPr sz="700">
              <a:latin typeface="Microsoft Sans Serif"/>
              <a:cs typeface="Microsoft Sans Serif"/>
            </a:endParaRPr>
          </a:p>
          <a:p>
            <a:pPr marL="12700" marR="5080" indent="153670">
              <a:lnSpc>
                <a:spcPct val="143000"/>
              </a:lnSpc>
              <a:spcBef>
                <a:spcPts val="250"/>
              </a:spcBef>
            </a:pPr>
            <a:r>
              <a:rPr sz="700" spc="-30" dirty="0">
                <a:latin typeface="Microsoft Sans Serif"/>
                <a:cs typeface="Microsoft Sans Serif"/>
              </a:rPr>
              <a:t>El </a:t>
            </a:r>
            <a:r>
              <a:rPr sz="700" spc="20" dirty="0">
                <a:latin typeface="Microsoft Sans Serif"/>
                <a:cs typeface="Microsoft Sans Serif"/>
              </a:rPr>
              <a:t>esquema de </a:t>
            </a:r>
            <a:r>
              <a:rPr sz="700" spc="25" dirty="0">
                <a:latin typeface="Microsoft Sans Serif"/>
                <a:cs typeface="Microsoft Sans Serif"/>
              </a:rPr>
              <a:t>sobrecorriente </a:t>
            </a:r>
            <a:r>
              <a:rPr sz="700" spc="15" dirty="0">
                <a:latin typeface="Microsoft Sans Serif"/>
                <a:cs typeface="Microsoft Sans Serif"/>
              </a:rPr>
              <a:t>supervisada </a:t>
            </a:r>
            <a:r>
              <a:rPr sz="700" spc="40" dirty="0">
                <a:latin typeface="Microsoft Sans Serif"/>
                <a:cs typeface="Microsoft Sans Serif"/>
              </a:rPr>
              <a:t>por </a:t>
            </a:r>
            <a:r>
              <a:rPr sz="700" spc="15" dirty="0">
                <a:latin typeface="Microsoft Sans Serif"/>
                <a:cs typeface="Microsoft Sans Serif"/>
              </a:rPr>
              <a:t>frecuencia </a:t>
            </a:r>
            <a:r>
              <a:rPr sz="700" spc="20" dirty="0">
                <a:latin typeface="Microsoft Sans Serif"/>
                <a:cs typeface="Microsoft Sans Serif"/>
              </a:rPr>
              <a:t>utiliza </a:t>
            </a:r>
            <a:r>
              <a:rPr sz="700" spc="30" dirty="0">
                <a:latin typeface="Microsoft Sans Serif"/>
                <a:cs typeface="Microsoft Sans Serif"/>
              </a:rPr>
              <a:t>una </a:t>
            </a:r>
            <a:r>
              <a:rPr sz="700" spc="35" dirty="0">
                <a:latin typeface="Microsoft Sans Serif"/>
                <a:cs typeface="Microsoft Sans Serif"/>
              </a:rPr>
              <a:t> </a:t>
            </a:r>
            <a:r>
              <a:rPr sz="700" spc="25" dirty="0">
                <a:latin typeface="Microsoft Sans Serif"/>
                <a:cs typeface="Microsoft Sans Serif"/>
              </a:rPr>
              <a:t>combinación </a:t>
            </a:r>
            <a:r>
              <a:rPr sz="700" spc="20" dirty="0">
                <a:latin typeface="Microsoft Sans Serif"/>
                <a:cs typeface="Microsoft Sans Serif"/>
              </a:rPr>
              <a:t>de </a:t>
            </a:r>
            <a:r>
              <a:rPr sz="700" spc="10" dirty="0">
                <a:latin typeface="Microsoft Sans Serif"/>
                <a:cs typeface="Microsoft Sans Serif"/>
              </a:rPr>
              <a:t>relés </a:t>
            </a:r>
            <a:r>
              <a:rPr sz="700" spc="20" dirty="0">
                <a:latin typeface="Microsoft Sans Serif"/>
                <a:cs typeface="Microsoft Sans Serif"/>
              </a:rPr>
              <a:t>de </a:t>
            </a:r>
            <a:r>
              <a:rPr sz="700" spc="15" dirty="0">
                <a:latin typeface="Microsoft Sans Serif"/>
                <a:cs typeface="Microsoft Sans Serif"/>
              </a:rPr>
              <a:t>frecuencia </a:t>
            </a:r>
            <a:r>
              <a:rPr sz="700" spc="5" dirty="0">
                <a:latin typeface="Microsoft Sans Serif"/>
                <a:cs typeface="Microsoft Sans Serif"/>
              </a:rPr>
              <a:t>y </a:t>
            </a:r>
            <a:r>
              <a:rPr sz="700" spc="25" dirty="0">
                <a:latin typeface="Microsoft Sans Serif"/>
                <a:cs typeface="Microsoft Sans Serif"/>
              </a:rPr>
              <a:t>sobrecorriente </a:t>
            </a:r>
            <a:r>
              <a:rPr sz="700" spc="30" dirty="0">
                <a:latin typeface="Microsoft Sans Serif"/>
                <a:cs typeface="Microsoft Sans Serif"/>
              </a:rPr>
              <a:t>que </a:t>
            </a:r>
            <a:r>
              <a:rPr sz="700" spc="15" dirty="0">
                <a:latin typeface="Microsoft Sans Serif"/>
                <a:cs typeface="Microsoft Sans Serif"/>
              </a:rPr>
              <a:t>solo </a:t>
            </a:r>
            <a:r>
              <a:rPr sz="700" spc="-5" dirty="0">
                <a:latin typeface="Microsoft Sans Serif"/>
                <a:cs typeface="Microsoft Sans Serif"/>
              </a:rPr>
              <a:t>se </a:t>
            </a:r>
            <a:r>
              <a:rPr sz="700" spc="25" dirty="0">
                <a:latin typeface="Microsoft Sans Serif"/>
                <a:cs typeface="Microsoft Sans Serif"/>
              </a:rPr>
              <a:t>habilitan </a:t>
            </a:r>
            <a:r>
              <a:rPr sz="700" spc="30" dirty="0">
                <a:latin typeface="Microsoft Sans Serif"/>
                <a:cs typeface="Microsoft Sans Serif"/>
              </a:rPr>
              <a:t> </a:t>
            </a:r>
            <a:r>
              <a:rPr sz="700" spc="25" dirty="0">
                <a:latin typeface="Microsoft Sans Serif"/>
                <a:cs typeface="Microsoft Sans Serif"/>
              </a:rPr>
              <a:t>cuando </a:t>
            </a:r>
            <a:r>
              <a:rPr sz="700" spc="10" dirty="0">
                <a:latin typeface="Microsoft Sans Serif"/>
                <a:cs typeface="Microsoft Sans Serif"/>
              </a:rPr>
              <a:t>el </a:t>
            </a:r>
            <a:r>
              <a:rPr sz="700" spc="30" dirty="0">
                <a:latin typeface="Microsoft Sans Serif"/>
                <a:cs typeface="Microsoft Sans Serif"/>
              </a:rPr>
              <a:t>generador </a:t>
            </a:r>
            <a:r>
              <a:rPr sz="700" spc="10" dirty="0">
                <a:latin typeface="Microsoft Sans Serif"/>
                <a:cs typeface="Microsoft Sans Serif"/>
              </a:rPr>
              <a:t>está </a:t>
            </a:r>
            <a:r>
              <a:rPr sz="700" spc="30" dirty="0">
                <a:latin typeface="Microsoft Sans Serif"/>
                <a:cs typeface="Microsoft Sans Serif"/>
              </a:rPr>
              <a:t>fuera </a:t>
            </a:r>
            <a:r>
              <a:rPr sz="700" spc="20" dirty="0">
                <a:latin typeface="Microsoft Sans Serif"/>
                <a:cs typeface="Microsoft Sans Serif"/>
              </a:rPr>
              <a:t>de </a:t>
            </a:r>
            <a:r>
              <a:rPr sz="700" spc="10" dirty="0">
                <a:latin typeface="Microsoft Sans Serif"/>
                <a:cs typeface="Microsoft Sans Serif"/>
              </a:rPr>
              <a:t>línea. </a:t>
            </a:r>
            <a:r>
              <a:rPr sz="700" spc="-5" dirty="0">
                <a:latin typeface="Microsoft Sans Serif"/>
                <a:cs typeface="Microsoft Sans Serif"/>
              </a:rPr>
              <a:t>Los </a:t>
            </a:r>
            <a:r>
              <a:rPr sz="700" spc="10" dirty="0">
                <a:latin typeface="Microsoft Sans Serif"/>
                <a:cs typeface="Microsoft Sans Serif"/>
              </a:rPr>
              <a:t>relés </a:t>
            </a:r>
            <a:r>
              <a:rPr sz="700" spc="20" dirty="0">
                <a:latin typeface="Microsoft Sans Serif"/>
                <a:cs typeface="Microsoft Sans Serif"/>
              </a:rPr>
              <a:t>de </a:t>
            </a:r>
            <a:r>
              <a:rPr sz="700" spc="25" dirty="0">
                <a:latin typeface="Microsoft Sans Serif"/>
                <a:cs typeface="Microsoft Sans Serif"/>
              </a:rPr>
              <a:t>corriente </a:t>
            </a:r>
            <a:r>
              <a:rPr sz="700" spc="20" dirty="0">
                <a:latin typeface="Microsoft Sans Serif"/>
                <a:cs typeface="Microsoft Sans Serif"/>
              </a:rPr>
              <a:t>son de </a:t>
            </a:r>
            <a:r>
              <a:rPr sz="700" spc="25" dirty="0">
                <a:latin typeface="Microsoft Sans Serif"/>
                <a:cs typeface="Microsoft Sans Serif"/>
              </a:rPr>
              <a:t> sobrecorriente </a:t>
            </a:r>
            <a:r>
              <a:rPr sz="700" spc="20" dirty="0">
                <a:latin typeface="Microsoft Sans Serif"/>
                <a:cs typeface="Microsoft Sans Serif"/>
              </a:rPr>
              <a:t>instantánea con </a:t>
            </a:r>
            <a:r>
              <a:rPr sz="700" spc="40" dirty="0">
                <a:latin typeface="Microsoft Sans Serif"/>
                <a:cs typeface="Microsoft Sans Serif"/>
              </a:rPr>
              <a:t>un </a:t>
            </a:r>
            <a:r>
              <a:rPr sz="700" spc="15" dirty="0">
                <a:latin typeface="Microsoft Sans Serif"/>
                <a:cs typeface="Microsoft Sans Serif"/>
              </a:rPr>
              <a:t>ajuste </a:t>
            </a:r>
            <a:r>
              <a:rPr sz="700" spc="20" dirty="0">
                <a:latin typeface="Microsoft Sans Serif"/>
                <a:cs typeface="Microsoft Sans Serif"/>
              </a:rPr>
              <a:t>de </a:t>
            </a:r>
            <a:r>
              <a:rPr sz="700" spc="15" dirty="0">
                <a:latin typeface="Microsoft Sans Serif"/>
                <a:cs typeface="Microsoft Sans Serif"/>
              </a:rPr>
              <a:t>activación </a:t>
            </a:r>
            <a:r>
              <a:rPr sz="700" spc="20" dirty="0">
                <a:latin typeface="Microsoft Sans Serif"/>
                <a:cs typeface="Microsoft Sans Serif"/>
              </a:rPr>
              <a:t>de </a:t>
            </a:r>
            <a:r>
              <a:rPr sz="700" spc="25" dirty="0">
                <a:latin typeface="Microsoft Sans Serif"/>
                <a:cs typeface="Microsoft Sans Serif"/>
              </a:rPr>
              <a:t> </a:t>
            </a:r>
            <a:r>
              <a:rPr sz="700" spc="30" dirty="0">
                <a:latin typeface="Microsoft Sans Serif"/>
                <a:cs typeface="Microsoft Sans Serif"/>
              </a:rPr>
              <a:t>aproximadamente </a:t>
            </a:r>
            <a:r>
              <a:rPr sz="700" spc="10" dirty="0">
                <a:latin typeface="Microsoft Sans Serif"/>
                <a:cs typeface="Microsoft Sans Serif"/>
              </a:rPr>
              <a:t>la </a:t>
            </a:r>
            <a:r>
              <a:rPr sz="700" spc="35" dirty="0">
                <a:latin typeface="Microsoft Sans Serif"/>
                <a:cs typeface="Microsoft Sans Serif"/>
              </a:rPr>
              <a:t>mitad </a:t>
            </a:r>
            <a:r>
              <a:rPr sz="700" spc="20" dirty="0">
                <a:latin typeface="Microsoft Sans Serif"/>
                <a:cs typeface="Microsoft Sans Serif"/>
              </a:rPr>
              <a:t>de </a:t>
            </a:r>
            <a:r>
              <a:rPr sz="700" spc="10" dirty="0">
                <a:latin typeface="Microsoft Sans Serif"/>
                <a:cs typeface="Microsoft Sans Serif"/>
              </a:rPr>
              <a:t>la </a:t>
            </a:r>
            <a:r>
              <a:rPr sz="700" spc="25" dirty="0">
                <a:latin typeface="Microsoft Sans Serif"/>
                <a:cs typeface="Microsoft Sans Serif"/>
              </a:rPr>
              <a:t>corriente </a:t>
            </a:r>
            <a:r>
              <a:rPr sz="700" spc="20" dirty="0">
                <a:latin typeface="Microsoft Sans Serif"/>
                <a:cs typeface="Microsoft Sans Serif"/>
              </a:rPr>
              <a:t>de </a:t>
            </a:r>
            <a:r>
              <a:rPr sz="700" spc="15" dirty="0">
                <a:latin typeface="Microsoft Sans Serif"/>
                <a:cs typeface="Microsoft Sans Serif"/>
              </a:rPr>
              <a:t>activación </a:t>
            </a:r>
            <a:r>
              <a:rPr sz="700" spc="25" dirty="0">
                <a:latin typeface="Microsoft Sans Serif"/>
                <a:cs typeface="Microsoft Sans Serif"/>
              </a:rPr>
              <a:t>involuntaria </a:t>
            </a:r>
            <a:r>
              <a:rPr sz="700" spc="30" dirty="0">
                <a:latin typeface="Microsoft Sans Serif"/>
                <a:cs typeface="Microsoft Sans Serif"/>
              </a:rPr>
              <a:t> </a:t>
            </a:r>
            <a:r>
              <a:rPr sz="700" spc="15" dirty="0">
                <a:latin typeface="Microsoft Sans Serif"/>
                <a:cs typeface="Microsoft Sans Serif"/>
              </a:rPr>
              <a:t>esperada. </a:t>
            </a:r>
            <a:r>
              <a:rPr sz="700" spc="-5" dirty="0">
                <a:latin typeface="Microsoft Sans Serif"/>
                <a:cs typeface="Microsoft Sans Serif"/>
              </a:rPr>
              <a:t>Los </a:t>
            </a:r>
            <a:r>
              <a:rPr sz="700" spc="10" dirty="0">
                <a:latin typeface="Microsoft Sans Serif"/>
                <a:cs typeface="Microsoft Sans Serif"/>
              </a:rPr>
              <a:t>relés </a:t>
            </a:r>
            <a:r>
              <a:rPr sz="700" spc="20" dirty="0">
                <a:latin typeface="Microsoft Sans Serif"/>
                <a:cs typeface="Microsoft Sans Serif"/>
              </a:rPr>
              <a:t>de </a:t>
            </a:r>
            <a:r>
              <a:rPr sz="700" spc="15" dirty="0">
                <a:latin typeface="Microsoft Sans Serif"/>
                <a:cs typeface="Microsoft Sans Serif"/>
              </a:rPr>
              <a:t>baja frecuencia están </a:t>
            </a:r>
            <a:r>
              <a:rPr sz="700" spc="25" dirty="0">
                <a:latin typeface="Microsoft Sans Serif"/>
                <a:cs typeface="Microsoft Sans Serif"/>
              </a:rPr>
              <a:t>configurados para cerrar </a:t>
            </a:r>
            <a:r>
              <a:rPr sz="700" dirty="0">
                <a:latin typeface="Microsoft Sans Serif"/>
                <a:cs typeface="Microsoft Sans Serif"/>
              </a:rPr>
              <a:t>sus </a:t>
            </a:r>
            <a:r>
              <a:rPr sz="700" spc="5" dirty="0">
                <a:latin typeface="Microsoft Sans Serif"/>
                <a:cs typeface="Microsoft Sans Serif"/>
              </a:rPr>
              <a:t> </a:t>
            </a:r>
            <a:r>
              <a:rPr sz="700" spc="20" dirty="0">
                <a:latin typeface="Microsoft Sans Serif"/>
                <a:cs typeface="Microsoft Sans Serif"/>
              </a:rPr>
              <a:t>contactos </a:t>
            </a:r>
            <a:r>
              <a:rPr sz="700" spc="25" dirty="0">
                <a:latin typeface="Microsoft Sans Serif"/>
                <a:cs typeface="Microsoft Sans Serif"/>
              </a:rPr>
              <a:t>cuando </a:t>
            </a:r>
            <a:r>
              <a:rPr sz="700" spc="10" dirty="0">
                <a:latin typeface="Microsoft Sans Serif"/>
                <a:cs typeface="Microsoft Sans Serif"/>
              </a:rPr>
              <a:t>la </a:t>
            </a:r>
            <a:r>
              <a:rPr sz="700" spc="15" dirty="0">
                <a:latin typeface="Microsoft Sans Serif"/>
                <a:cs typeface="Microsoft Sans Serif"/>
              </a:rPr>
              <a:t>frecuencia </a:t>
            </a:r>
            <a:r>
              <a:rPr sz="700" spc="-5" dirty="0">
                <a:latin typeface="Microsoft Sans Serif"/>
                <a:cs typeface="Microsoft Sans Serif"/>
              </a:rPr>
              <a:t>cae </a:t>
            </a:r>
            <a:r>
              <a:rPr sz="700" spc="40" dirty="0">
                <a:latin typeface="Microsoft Sans Serif"/>
                <a:cs typeface="Microsoft Sans Serif"/>
              </a:rPr>
              <a:t>por </a:t>
            </a:r>
            <a:r>
              <a:rPr sz="700" spc="20" dirty="0">
                <a:latin typeface="Microsoft Sans Serif"/>
                <a:cs typeface="Microsoft Sans Serif"/>
              </a:rPr>
              <a:t>debajo del </a:t>
            </a:r>
            <a:r>
              <a:rPr sz="700" spc="15" dirty="0">
                <a:latin typeface="Microsoft Sans Serif"/>
                <a:cs typeface="Microsoft Sans Serif"/>
              </a:rPr>
              <a:t>ajuste </a:t>
            </a:r>
            <a:r>
              <a:rPr sz="700" spc="30" dirty="0">
                <a:latin typeface="Microsoft Sans Serif"/>
                <a:cs typeface="Microsoft Sans Serif"/>
              </a:rPr>
              <a:t>que </a:t>
            </a:r>
            <a:r>
              <a:rPr sz="700" spc="10" dirty="0">
                <a:latin typeface="Microsoft Sans Serif"/>
                <a:cs typeface="Microsoft Sans Serif"/>
              </a:rPr>
              <a:t>está </a:t>
            </a:r>
            <a:r>
              <a:rPr sz="700" spc="20" dirty="0">
                <a:latin typeface="Microsoft Sans Serif"/>
                <a:cs typeface="Microsoft Sans Serif"/>
              </a:rPr>
              <a:t>en </a:t>
            </a:r>
            <a:r>
              <a:rPr sz="700" spc="10" dirty="0">
                <a:latin typeface="Microsoft Sans Serif"/>
                <a:cs typeface="Microsoft Sans Serif"/>
              </a:rPr>
              <a:t>el </a:t>
            </a:r>
            <a:r>
              <a:rPr sz="700" spc="15" dirty="0">
                <a:latin typeface="Microsoft Sans Serif"/>
                <a:cs typeface="Microsoft Sans Serif"/>
              </a:rPr>
              <a:t> </a:t>
            </a:r>
            <a:r>
              <a:rPr sz="700" spc="35" dirty="0">
                <a:latin typeface="Microsoft Sans Serif"/>
                <a:cs typeface="Microsoft Sans Serif"/>
              </a:rPr>
              <a:t>rango</a:t>
            </a:r>
            <a:r>
              <a:rPr sz="700" spc="-10" dirty="0">
                <a:latin typeface="Microsoft Sans Serif"/>
                <a:cs typeface="Microsoft Sans Serif"/>
              </a:rPr>
              <a:t> </a:t>
            </a:r>
            <a:r>
              <a:rPr sz="700" spc="20" dirty="0">
                <a:latin typeface="Microsoft Sans Serif"/>
                <a:cs typeface="Microsoft Sans Serif"/>
              </a:rPr>
              <a:t>de</a:t>
            </a:r>
            <a:r>
              <a:rPr sz="700" spc="-5" dirty="0">
                <a:latin typeface="Microsoft Sans Serif"/>
                <a:cs typeface="Microsoft Sans Serif"/>
              </a:rPr>
              <a:t> </a:t>
            </a:r>
            <a:r>
              <a:rPr sz="700" spc="10" dirty="0">
                <a:latin typeface="Microsoft Sans Serif"/>
                <a:cs typeface="Microsoft Sans Serif"/>
              </a:rPr>
              <a:t>48</a:t>
            </a:r>
            <a:r>
              <a:rPr sz="700" spc="-5" dirty="0">
                <a:latin typeface="Microsoft Sans Serif"/>
                <a:cs typeface="Microsoft Sans Serif"/>
              </a:rPr>
              <a:t> </a:t>
            </a:r>
            <a:r>
              <a:rPr sz="700" dirty="0">
                <a:latin typeface="Microsoft Sans Serif"/>
                <a:cs typeface="Microsoft Sans Serif"/>
              </a:rPr>
              <a:t>a</a:t>
            </a:r>
            <a:r>
              <a:rPr sz="700" spc="-10" dirty="0">
                <a:latin typeface="Microsoft Sans Serif"/>
                <a:cs typeface="Microsoft Sans Serif"/>
              </a:rPr>
              <a:t> </a:t>
            </a:r>
            <a:r>
              <a:rPr sz="700" spc="10" dirty="0">
                <a:latin typeface="Microsoft Sans Serif"/>
                <a:cs typeface="Microsoft Sans Serif"/>
              </a:rPr>
              <a:t>55</a:t>
            </a:r>
            <a:r>
              <a:rPr sz="700" spc="-5" dirty="0">
                <a:latin typeface="Microsoft Sans Serif"/>
                <a:cs typeface="Microsoft Sans Serif"/>
              </a:rPr>
              <a:t> Hz, </a:t>
            </a:r>
            <a:r>
              <a:rPr sz="700" spc="30" dirty="0">
                <a:latin typeface="Microsoft Sans Serif"/>
                <a:cs typeface="Microsoft Sans Serif"/>
              </a:rPr>
              <a:t>habilitando</a:t>
            </a:r>
            <a:r>
              <a:rPr sz="700" spc="-5" dirty="0">
                <a:latin typeface="Microsoft Sans Serif"/>
                <a:cs typeface="Microsoft Sans Serif"/>
              </a:rPr>
              <a:t> </a:t>
            </a:r>
            <a:r>
              <a:rPr sz="700" dirty="0">
                <a:latin typeface="Microsoft Sans Serif"/>
                <a:cs typeface="Microsoft Sans Serif"/>
              </a:rPr>
              <a:t>así</a:t>
            </a:r>
            <a:r>
              <a:rPr sz="700" spc="-10" dirty="0">
                <a:latin typeface="Microsoft Sans Serif"/>
                <a:cs typeface="Microsoft Sans Serif"/>
              </a:rPr>
              <a:t> </a:t>
            </a:r>
            <a:r>
              <a:rPr sz="700" spc="10" dirty="0">
                <a:latin typeface="Microsoft Sans Serif"/>
                <a:cs typeface="Microsoft Sans Serif"/>
              </a:rPr>
              <a:t>el</a:t>
            </a:r>
            <a:r>
              <a:rPr sz="700" spc="-5" dirty="0">
                <a:latin typeface="Microsoft Sans Serif"/>
                <a:cs typeface="Microsoft Sans Serif"/>
              </a:rPr>
              <a:t> </a:t>
            </a:r>
            <a:r>
              <a:rPr sz="700" spc="20" dirty="0">
                <a:latin typeface="Microsoft Sans Serif"/>
                <a:cs typeface="Microsoft Sans Serif"/>
              </a:rPr>
              <a:t>relé</a:t>
            </a:r>
            <a:r>
              <a:rPr sz="700" spc="-5" dirty="0">
                <a:latin typeface="Microsoft Sans Serif"/>
                <a:cs typeface="Microsoft Sans Serif"/>
              </a:rPr>
              <a:t> </a:t>
            </a:r>
            <a:r>
              <a:rPr sz="700" spc="20" dirty="0">
                <a:latin typeface="Microsoft Sans Serif"/>
                <a:cs typeface="Microsoft Sans Serif"/>
              </a:rPr>
              <a:t>de</a:t>
            </a:r>
            <a:r>
              <a:rPr sz="700" spc="-5" dirty="0">
                <a:latin typeface="Microsoft Sans Serif"/>
                <a:cs typeface="Microsoft Sans Serif"/>
              </a:rPr>
              <a:t> </a:t>
            </a:r>
            <a:r>
              <a:rPr sz="700" spc="25" dirty="0">
                <a:latin typeface="Microsoft Sans Serif"/>
                <a:cs typeface="Microsoft Sans Serif"/>
              </a:rPr>
              <a:t>sobrecorriente.</a:t>
            </a:r>
            <a:r>
              <a:rPr sz="700" spc="-10" dirty="0">
                <a:latin typeface="Microsoft Sans Serif"/>
                <a:cs typeface="Microsoft Sans Serif"/>
              </a:rPr>
              <a:t> Este</a:t>
            </a:r>
            <a:r>
              <a:rPr sz="700" spc="-5" dirty="0">
                <a:latin typeface="Microsoft Sans Serif"/>
                <a:cs typeface="Microsoft Sans Serif"/>
              </a:rPr>
              <a:t> </a:t>
            </a:r>
            <a:r>
              <a:rPr sz="700" spc="20" dirty="0">
                <a:latin typeface="Microsoft Sans Serif"/>
                <a:cs typeface="Microsoft Sans Serif"/>
              </a:rPr>
              <a:t>esquema </a:t>
            </a:r>
            <a:r>
              <a:rPr sz="700" spc="-170" dirty="0">
                <a:latin typeface="Microsoft Sans Serif"/>
                <a:cs typeface="Microsoft Sans Serif"/>
              </a:rPr>
              <a:t> </a:t>
            </a:r>
            <a:r>
              <a:rPr sz="700" spc="25" dirty="0">
                <a:latin typeface="Microsoft Sans Serif"/>
                <a:cs typeface="Microsoft Sans Serif"/>
              </a:rPr>
              <a:t>requiere </a:t>
            </a:r>
            <a:r>
              <a:rPr sz="700" spc="30" dirty="0">
                <a:latin typeface="Microsoft Sans Serif"/>
                <a:cs typeface="Microsoft Sans Serif"/>
              </a:rPr>
              <a:t>retardos </a:t>
            </a:r>
            <a:r>
              <a:rPr sz="700" spc="20" dirty="0">
                <a:latin typeface="Microsoft Sans Serif"/>
                <a:cs typeface="Microsoft Sans Serif"/>
              </a:rPr>
              <a:t>de </a:t>
            </a:r>
            <a:r>
              <a:rPr sz="700" spc="35" dirty="0">
                <a:latin typeface="Microsoft Sans Serif"/>
                <a:cs typeface="Microsoft Sans Serif"/>
              </a:rPr>
              <a:t>tiempo </a:t>
            </a:r>
            <a:r>
              <a:rPr sz="700" spc="20" dirty="0">
                <a:latin typeface="Microsoft Sans Serif"/>
                <a:cs typeface="Microsoft Sans Serif"/>
              </a:rPr>
              <a:t>de </a:t>
            </a:r>
            <a:r>
              <a:rPr sz="700" spc="15" dirty="0">
                <a:latin typeface="Microsoft Sans Serif"/>
                <a:cs typeface="Microsoft Sans Serif"/>
              </a:rPr>
              <a:t>activación </a:t>
            </a:r>
            <a:r>
              <a:rPr sz="700" spc="5" dirty="0">
                <a:latin typeface="Microsoft Sans Serif"/>
                <a:cs typeface="Microsoft Sans Serif"/>
              </a:rPr>
              <a:t>y </a:t>
            </a:r>
            <a:r>
              <a:rPr sz="700" spc="10" dirty="0">
                <a:latin typeface="Microsoft Sans Serif"/>
                <a:cs typeface="Microsoft Sans Serif"/>
              </a:rPr>
              <a:t>desactivación </a:t>
            </a:r>
            <a:r>
              <a:rPr sz="700" spc="5" dirty="0">
                <a:latin typeface="Microsoft Sans Serif"/>
                <a:cs typeface="Microsoft Sans Serif"/>
              </a:rPr>
              <a:t>y </a:t>
            </a:r>
            <a:r>
              <a:rPr sz="700" spc="20" dirty="0">
                <a:latin typeface="Microsoft Sans Serif"/>
                <a:cs typeface="Microsoft Sans Serif"/>
              </a:rPr>
              <a:t>supervisión del </a:t>
            </a:r>
            <a:r>
              <a:rPr sz="700" spc="-175" dirty="0">
                <a:latin typeface="Microsoft Sans Serif"/>
                <a:cs typeface="Microsoft Sans Serif"/>
              </a:rPr>
              <a:t> </a:t>
            </a:r>
            <a:r>
              <a:rPr sz="700" spc="30" dirty="0">
                <a:latin typeface="Microsoft Sans Serif"/>
                <a:cs typeface="Microsoft Sans Serif"/>
              </a:rPr>
              <a:t>equilibrio </a:t>
            </a:r>
            <a:r>
              <a:rPr sz="700" spc="20" dirty="0">
                <a:latin typeface="Microsoft Sans Serif"/>
                <a:cs typeface="Microsoft Sans Serif"/>
              </a:rPr>
              <a:t>de voltaje </a:t>
            </a:r>
            <a:r>
              <a:rPr sz="700" spc="25" dirty="0">
                <a:latin typeface="Microsoft Sans Serif"/>
                <a:cs typeface="Microsoft Sans Serif"/>
              </a:rPr>
              <a:t>para </a:t>
            </a:r>
            <a:r>
              <a:rPr sz="700" spc="20" dirty="0">
                <a:latin typeface="Microsoft Sans Serif"/>
                <a:cs typeface="Microsoft Sans Serif"/>
              </a:rPr>
              <a:t>evitar </a:t>
            </a:r>
            <a:r>
              <a:rPr sz="700" spc="40" dirty="0">
                <a:latin typeface="Microsoft Sans Serif"/>
                <a:cs typeface="Microsoft Sans Serif"/>
              </a:rPr>
              <a:t>un </a:t>
            </a:r>
            <a:r>
              <a:rPr sz="700" spc="30" dirty="0">
                <a:latin typeface="Microsoft Sans Serif"/>
                <a:cs typeface="Microsoft Sans Serif"/>
              </a:rPr>
              <a:t>mal </a:t>
            </a:r>
            <a:r>
              <a:rPr sz="700" spc="25" dirty="0">
                <a:latin typeface="Microsoft Sans Serif"/>
                <a:cs typeface="Microsoft Sans Serif"/>
              </a:rPr>
              <a:t>funcionamiento. </a:t>
            </a:r>
            <a:r>
              <a:rPr sz="700" dirty="0">
                <a:latin typeface="Microsoft Sans Serif"/>
                <a:cs typeface="Microsoft Sans Serif"/>
              </a:rPr>
              <a:t>Para </a:t>
            </a:r>
            <a:r>
              <a:rPr sz="700" spc="30" dirty="0">
                <a:latin typeface="Microsoft Sans Serif"/>
                <a:cs typeface="Microsoft Sans Serif"/>
              </a:rPr>
              <a:t>que </a:t>
            </a:r>
            <a:r>
              <a:rPr sz="700" spc="10" dirty="0">
                <a:latin typeface="Microsoft Sans Serif"/>
                <a:cs typeface="Microsoft Sans Serif"/>
              </a:rPr>
              <a:t>este </a:t>
            </a:r>
            <a:r>
              <a:rPr sz="700" spc="15" dirty="0">
                <a:latin typeface="Microsoft Sans Serif"/>
                <a:cs typeface="Microsoft Sans Serif"/>
              </a:rPr>
              <a:t> </a:t>
            </a:r>
            <a:r>
              <a:rPr sz="700" spc="20" dirty="0">
                <a:latin typeface="Microsoft Sans Serif"/>
                <a:cs typeface="Microsoft Sans Serif"/>
              </a:rPr>
              <a:t>esquema </a:t>
            </a:r>
            <a:r>
              <a:rPr sz="700" spc="25" dirty="0">
                <a:latin typeface="Microsoft Sans Serif"/>
                <a:cs typeface="Microsoft Sans Serif"/>
              </a:rPr>
              <a:t>funcione correctamente, </a:t>
            </a:r>
            <a:r>
              <a:rPr sz="700" spc="10" dirty="0">
                <a:latin typeface="Microsoft Sans Serif"/>
                <a:cs typeface="Microsoft Sans Serif"/>
              </a:rPr>
              <a:t>el </a:t>
            </a:r>
            <a:r>
              <a:rPr sz="700" spc="25" dirty="0">
                <a:latin typeface="Microsoft Sans Serif"/>
                <a:cs typeface="Microsoft Sans Serif"/>
              </a:rPr>
              <a:t>contacto </a:t>
            </a:r>
            <a:r>
              <a:rPr sz="700" spc="20" dirty="0">
                <a:latin typeface="Microsoft Sans Serif"/>
                <a:cs typeface="Microsoft Sans Serif"/>
              </a:rPr>
              <a:t>del relé de </a:t>
            </a:r>
            <a:r>
              <a:rPr sz="700" spc="15" dirty="0">
                <a:latin typeface="Microsoft Sans Serif"/>
                <a:cs typeface="Microsoft Sans Serif"/>
              </a:rPr>
              <a:t>baja frecuencia </a:t>
            </a:r>
            <a:r>
              <a:rPr sz="700" spc="20" dirty="0">
                <a:latin typeface="Microsoft Sans Serif"/>
                <a:cs typeface="Microsoft Sans Serif"/>
              </a:rPr>
              <a:t> debe</a:t>
            </a:r>
            <a:r>
              <a:rPr sz="700" spc="-5" dirty="0">
                <a:latin typeface="Microsoft Sans Serif"/>
                <a:cs typeface="Microsoft Sans Serif"/>
              </a:rPr>
              <a:t> </a:t>
            </a:r>
            <a:r>
              <a:rPr sz="700" spc="20" dirty="0">
                <a:latin typeface="Microsoft Sans Serif"/>
                <a:cs typeface="Microsoft Sans Serif"/>
              </a:rPr>
              <a:t>estar</a:t>
            </a:r>
            <a:r>
              <a:rPr sz="700" spc="-5" dirty="0">
                <a:latin typeface="Microsoft Sans Serif"/>
                <a:cs typeface="Microsoft Sans Serif"/>
              </a:rPr>
              <a:t> </a:t>
            </a:r>
            <a:r>
              <a:rPr sz="700" spc="25" dirty="0">
                <a:latin typeface="Microsoft Sans Serif"/>
                <a:cs typeface="Microsoft Sans Serif"/>
              </a:rPr>
              <a:t>cerrado</a:t>
            </a:r>
            <a:r>
              <a:rPr sz="700" dirty="0">
                <a:latin typeface="Microsoft Sans Serif"/>
                <a:cs typeface="Microsoft Sans Serif"/>
              </a:rPr>
              <a:t> </a:t>
            </a:r>
            <a:r>
              <a:rPr sz="700" spc="25" dirty="0">
                <a:latin typeface="Microsoft Sans Serif"/>
                <a:cs typeface="Microsoft Sans Serif"/>
              </a:rPr>
              <a:t>cuando</a:t>
            </a:r>
            <a:r>
              <a:rPr sz="700" spc="-5" dirty="0">
                <a:latin typeface="Microsoft Sans Serif"/>
                <a:cs typeface="Microsoft Sans Serif"/>
              </a:rPr>
              <a:t> </a:t>
            </a:r>
            <a:r>
              <a:rPr sz="700" spc="35" dirty="0">
                <a:latin typeface="Microsoft Sans Serif"/>
                <a:cs typeface="Microsoft Sans Serif"/>
              </a:rPr>
              <a:t>no</a:t>
            </a:r>
            <a:r>
              <a:rPr sz="700" dirty="0">
                <a:latin typeface="Microsoft Sans Serif"/>
                <a:cs typeface="Microsoft Sans Serif"/>
              </a:rPr>
              <a:t> </a:t>
            </a:r>
            <a:r>
              <a:rPr sz="700" spc="15" dirty="0">
                <a:latin typeface="Microsoft Sans Serif"/>
                <a:cs typeface="Microsoft Sans Serif"/>
              </a:rPr>
              <a:t>hay</a:t>
            </a:r>
            <a:r>
              <a:rPr sz="700" spc="-5" dirty="0">
                <a:latin typeface="Microsoft Sans Serif"/>
                <a:cs typeface="Microsoft Sans Serif"/>
              </a:rPr>
              <a:t> </a:t>
            </a:r>
            <a:r>
              <a:rPr sz="700" spc="15" dirty="0">
                <a:latin typeface="Microsoft Sans Serif"/>
                <a:cs typeface="Microsoft Sans Serif"/>
              </a:rPr>
              <a:t>voltaje.</a:t>
            </a:r>
            <a:r>
              <a:rPr sz="700" dirty="0">
                <a:latin typeface="Microsoft Sans Serif"/>
                <a:cs typeface="Microsoft Sans Serif"/>
              </a:rPr>
              <a:t> Para</a:t>
            </a:r>
            <a:r>
              <a:rPr sz="700" spc="-5" dirty="0">
                <a:latin typeface="Microsoft Sans Serif"/>
                <a:cs typeface="Microsoft Sans Serif"/>
              </a:rPr>
              <a:t> </a:t>
            </a:r>
            <a:r>
              <a:rPr sz="700" spc="10" dirty="0">
                <a:latin typeface="Microsoft Sans Serif"/>
                <a:cs typeface="Microsoft Sans Serif"/>
              </a:rPr>
              <a:t>esta</a:t>
            </a:r>
            <a:r>
              <a:rPr sz="700" dirty="0">
                <a:latin typeface="Microsoft Sans Serif"/>
                <a:cs typeface="Microsoft Sans Serif"/>
              </a:rPr>
              <a:t> </a:t>
            </a:r>
            <a:r>
              <a:rPr sz="700" spc="15" dirty="0">
                <a:latin typeface="Microsoft Sans Serif"/>
                <a:cs typeface="Microsoft Sans Serif"/>
              </a:rPr>
              <a:t>aplicación</a:t>
            </a:r>
            <a:r>
              <a:rPr sz="700" spc="-5" dirty="0">
                <a:latin typeface="Microsoft Sans Serif"/>
                <a:cs typeface="Microsoft Sans Serif"/>
              </a:rPr>
              <a:t> </a:t>
            </a:r>
            <a:r>
              <a:rPr sz="700" spc="35" dirty="0">
                <a:latin typeface="Microsoft Sans Serif"/>
                <a:cs typeface="Microsoft Sans Serif"/>
              </a:rPr>
              <a:t>no</a:t>
            </a:r>
            <a:r>
              <a:rPr sz="700" dirty="0">
                <a:latin typeface="Microsoft Sans Serif"/>
                <a:cs typeface="Microsoft Sans Serif"/>
              </a:rPr>
              <a:t> </a:t>
            </a:r>
            <a:r>
              <a:rPr sz="700" spc="-5" dirty="0">
                <a:latin typeface="Microsoft Sans Serif"/>
                <a:cs typeface="Microsoft Sans Serif"/>
              </a:rPr>
              <a:t>se </a:t>
            </a:r>
            <a:r>
              <a:rPr sz="700" spc="25" dirty="0">
                <a:latin typeface="Microsoft Sans Serif"/>
                <a:cs typeface="Microsoft Sans Serif"/>
              </a:rPr>
              <a:t>deben </a:t>
            </a:r>
            <a:r>
              <a:rPr sz="700" spc="30" dirty="0">
                <a:latin typeface="Microsoft Sans Serif"/>
                <a:cs typeface="Microsoft Sans Serif"/>
              </a:rPr>
              <a:t> </a:t>
            </a:r>
            <a:r>
              <a:rPr sz="700" spc="25" dirty="0">
                <a:latin typeface="Microsoft Sans Serif"/>
                <a:cs typeface="Microsoft Sans Serif"/>
              </a:rPr>
              <a:t>utilizar </a:t>
            </a:r>
            <a:r>
              <a:rPr sz="700" spc="10" dirty="0">
                <a:latin typeface="Microsoft Sans Serif"/>
                <a:cs typeface="Microsoft Sans Serif"/>
              </a:rPr>
              <a:t>relés </a:t>
            </a:r>
            <a:r>
              <a:rPr sz="700" spc="20" dirty="0">
                <a:latin typeface="Microsoft Sans Serif"/>
                <a:cs typeface="Microsoft Sans Serif"/>
              </a:rPr>
              <a:t>de </a:t>
            </a:r>
            <a:r>
              <a:rPr sz="700" spc="15" dirty="0">
                <a:latin typeface="Microsoft Sans Serif"/>
                <a:cs typeface="Microsoft Sans Serif"/>
              </a:rPr>
              <a:t>baja frecuencia </a:t>
            </a:r>
            <a:r>
              <a:rPr sz="700" spc="30" dirty="0">
                <a:latin typeface="Microsoft Sans Serif"/>
                <a:cs typeface="Microsoft Sans Serif"/>
              </a:rPr>
              <a:t>que </a:t>
            </a:r>
            <a:r>
              <a:rPr sz="700" spc="35" dirty="0">
                <a:latin typeface="Microsoft Sans Serif"/>
                <a:cs typeface="Microsoft Sans Serif"/>
              </a:rPr>
              <a:t>no </a:t>
            </a:r>
            <a:r>
              <a:rPr sz="700" spc="25" dirty="0">
                <a:latin typeface="Microsoft Sans Serif"/>
                <a:cs typeface="Microsoft Sans Serif"/>
              </a:rPr>
              <a:t>funcionen </a:t>
            </a:r>
            <a:r>
              <a:rPr sz="700" spc="40" dirty="0">
                <a:latin typeface="Microsoft Sans Serif"/>
                <a:cs typeface="Microsoft Sans Serif"/>
              </a:rPr>
              <a:t>por </a:t>
            </a:r>
            <a:r>
              <a:rPr sz="700" spc="20" dirty="0">
                <a:latin typeface="Microsoft Sans Serif"/>
                <a:cs typeface="Microsoft Sans Serif"/>
              </a:rPr>
              <a:t>debajo del </a:t>
            </a:r>
            <a:r>
              <a:rPr sz="700" spc="10" dirty="0">
                <a:latin typeface="Microsoft Sans Serif"/>
                <a:cs typeface="Microsoft Sans Serif"/>
              </a:rPr>
              <a:t>50 </a:t>
            </a:r>
            <a:r>
              <a:rPr sz="700" spc="40" dirty="0">
                <a:latin typeface="Microsoft Sans Serif"/>
                <a:cs typeface="Microsoft Sans Serif"/>
              </a:rPr>
              <a:t>por </a:t>
            </a:r>
            <a:r>
              <a:rPr sz="700" spc="45" dirty="0">
                <a:latin typeface="Microsoft Sans Serif"/>
                <a:cs typeface="Microsoft Sans Serif"/>
              </a:rPr>
              <a:t> </a:t>
            </a:r>
            <a:r>
              <a:rPr sz="700" spc="20" dirty="0">
                <a:latin typeface="Microsoft Sans Serif"/>
                <a:cs typeface="Microsoft Sans Serif"/>
              </a:rPr>
              <a:t>ciento</a:t>
            </a:r>
            <a:r>
              <a:rPr sz="700" spc="-10" dirty="0">
                <a:latin typeface="Microsoft Sans Serif"/>
                <a:cs typeface="Microsoft Sans Serif"/>
              </a:rPr>
              <a:t> </a:t>
            </a:r>
            <a:r>
              <a:rPr sz="700" spc="20" dirty="0">
                <a:latin typeface="Microsoft Sans Serif"/>
                <a:cs typeface="Microsoft Sans Serif"/>
              </a:rPr>
              <a:t>de</a:t>
            </a:r>
            <a:r>
              <a:rPr sz="700" spc="-5" dirty="0">
                <a:latin typeface="Microsoft Sans Serif"/>
                <a:cs typeface="Microsoft Sans Serif"/>
              </a:rPr>
              <a:t> </a:t>
            </a:r>
            <a:r>
              <a:rPr sz="700" spc="15" dirty="0">
                <a:latin typeface="Microsoft Sans Serif"/>
                <a:cs typeface="Microsoft Sans Serif"/>
              </a:rPr>
              <a:t>voltaje.</a:t>
            </a:r>
            <a:endParaRPr sz="700">
              <a:latin typeface="Microsoft Sans Serif"/>
              <a:cs typeface="Microsoft Sans Serif"/>
            </a:endParaRPr>
          </a:p>
        </p:txBody>
      </p:sp>
      <p:sp>
        <p:nvSpPr>
          <p:cNvPr id="48" name="object 48"/>
          <p:cNvSpPr txBox="1"/>
          <p:nvPr/>
        </p:nvSpPr>
        <p:spPr>
          <a:xfrm>
            <a:off x="1415216" y="7043153"/>
            <a:ext cx="7417868" cy="921406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sz="650" spc="-35" dirty="0">
                <a:latin typeface="Microsoft Sans Serif"/>
                <a:cs typeface="Microsoft Sans Serif"/>
              </a:rPr>
              <a:t>F.</a:t>
            </a:r>
            <a:r>
              <a:rPr sz="650" spc="-5" dirty="0">
                <a:latin typeface="Microsoft Sans Serif"/>
                <a:cs typeface="Microsoft Sans Serif"/>
              </a:rPr>
              <a:t> </a:t>
            </a:r>
            <a:r>
              <a:rPr sz="650" spc="-10" dirty="0">
                <a:latin typeface="Microsoft Sans Serif"/>
                <a:cs typeface="Microsoft Sans Serif"/>
              </a:rPr>
              <a:t>Relés</a:t>
            </a:r>
            <a:r>
              <a:rPr sz="650" spc="-5" dirty="0">
                <a:latin typeface="Microsoft Sans Serif"/>
                <a:cs typeface="Microsoft Sans Serif"/>
              </a:rPr>
              <a:t> </a:t>
            </a:r>
            <a:r>
              <a:rPr sz="650" spc="20" dirty="0">
                <a:latin typeface="Microsoft Sans Serif"/>
                <a:cs typeface="Microsoft Sans Serif"/>
              </a:rPr>
              <a:t>de</a:t>
            </a:r>
            <a:r>
              <a:rPr sz="650" spc="-5" dirty="0">
                <a:latin typeface="Microsoft Sans Serif"/>
                <a:cs typeface="Microsoft Sans Serif"/>
              </a:rPr>
              <a:t> </a:t>
            </a:r>
            <a:r>
              <a:rPr sz="650" spc="20" dirty="0">
                <a:latin typeface="Microsoft Sans Serif"/>
                <a:cs typeface="Microsoft Sans Serif"/>
              </a:rPr>
              <a:t>respaldo</a:t>
            </a:r>
            <a:r>
              <a:rPr sz="650" spc="-5" dirty="0">
                <a:latin typeface="Microsoft Sans Serif"/>
                <a:cs typeface="Microsoft Sans Serif"/>
              </a:rPr>
              <a:t> </a:t>
            </a:r>
            <a:r>
              <a:rPr sz="650" spc="20" dirty="0">
                <a:latin typeface="Microsoft Sans Serif"/>
                <a:cs typeface="Microsoft Sans Serif"/>
              </a:rPr>
              <a:t>del</a:t>
            </a:r>
            <a:r>
              <a:rPr sz="650" spc="-5" dirty="0">
                <a:latin typeface="Microsoft Sans Serif"/>
                <a:cs typeface="Microsoft Sans Serif"/>
              </a:rPr>
              <a:t> </a:t>
            </a:r>
            <a:r>
              <a:rPr sz="650" spc="15" dirty="0">
                <a:latin typeface="Microsoft Sans Serif"/>
                <a:cs typeface="Microsoft Sans Serif"/>
              </a:rPr>
              <a:t>sistema</a:t>
            </a:r>
            <a:endParaRPr sz="650">
              <a:latin typeface="Microsoft Sans Serif"/>
              <a:cs typeface="Microsoft Sans Serif"/>
            </a:endParaRPr>
          </a:p>
          <a:p>
            <a:pPr marL="12700" marR="5080" indent="154940">
              <a:lnSpc>
                <a:spcPct val="154000"/>
              </a:lnSpc>
              <a:spcBef>
                <a:spcPts val="250"/>
              </a:spcBef>
            </a:pPr>
            <a:r>
              <a:rPr sz="650" spc="-10" dirty="0">
                <a:latin typeface="Microsoft Sans Serif"/>
                <a:cs typeface="Microsoft Sans Serif"/>
              </a:rPr>
              <a:t>La </a:t>
            </a:r>
            <a:r>
              <a:rPr sz="650" spc="20" dirty="0">
                <a:latin typeface="Microsoft Sans Serif"/>
                <a:cs typeface="Microsoft Sans Serif"/>
              </a:rPr>
              <a:t>impedancia </a:t>
            </a:r>
            <a:r>
              <a:rPr sz="650" spc="5" dirty="0">
                <a:latin typeface="Microsoft Sans Serif"/>
                <a:cs typeface="Microsoft Sans Serif"/>
              </a:rPr>
              <a:t>(con alcance </a:t>
            </a:r>
            <a:r>
              <a:rPr sz="650" spc="10" dirty="0">
                <a:latin typeface="Microsoft Sans Serif"/>
                <a:cs typeface="Microsoft Sans Serif"/>
              </a:rPr>
              <a:t>inverso) </a:t>
            </a:r>
            <a:r>
              <a:rPr sz="650" spc="5" dirty="0">
                <a:latin typeface="Microsoft Sans Serif"/>
                <a:cs typeface="Microsoft Sans Serif"/>
              </a:rPr>
              <a:t>y </a:t>
            </a:r>
            <a:r>
              <a:rPr sz="650" spc="10" dirty="0">
                <a:latin typeface="Microsoft Sans Serif"/>
                <a:cs typeface="Microsoft Sans Serif"/>
              </a:rPr>
              <a:t>los relés </a:t>
            </a:r>
            <a:r>
              <a:rPr sz="650" spc="20" dirty="0">
                <a:latin typeface="Microsoft Sans Serif"/>
                <a:cs typeface="Microsoft Sans Serif"/>
              </a:rPr>
              <a:t>de </a:t>
            </a:r>
            <a:r>
              <a:rPr sz="650" spc="25" dirty="0">
                <a:latin typeface="Microsoft Sans Serif"/>
                <a:cs typeface="Microsoft Sans Serif"/>
              </a:rPr>
              <a:t>sobrecorriente controlados </a:t>
            </a:r>
            <a:r>
              <a:rPr sz="650" spc="30" dirty="0">
                <a:latin typeface="Microsoft Sans Serif"/>
                <a:cs typeface="Microsoft Sans Serif"/>
              </a:rPr>
              <a:t> o </a:t>
            </a:r>
            <a:r>
              <a:rPr sz="650" spc="25" dirty="0">
                <a:latin typeface="Microsoft Sans Serif"/>
                <a:cs typeface="Microsoft Sans Serif"/>
              </a:rPr>
              <a:t>restringidos </a:t>
            </a:r>
            <a:r>
              <a:rPr sz="650" spc="40" dirty="0">
                <a:latin typeface="Microsoft Sans Serif"/>
                <a:cs typeface="Microsoft Sans Serif"/>
              </a:rPr>
              <a:t>por </a:t>
            </a:r>
            <a:r>
              <a:rPr sz="650" spc="15" dirty="0">
                <a:latin typeface="Microsoft Sans Serif"/>
                <a:cs typeface="Microsoft Sans Serif"/>
              </a:rPr>
              <a:t>voltaje </a:t>
            </a:r>
            <a:r>
              <a:rPr sz="650" spc="25" dirty="0">
                <a:latin typeface="Microsoft Sans Serif"/>
                <a:cs typeface="Microsoft Sans Serif"/>
              </a:rPr>
              <a:t>que </a:t>
            </a:r>
            <a:r>
              <a:rPr sz="650" spc="-5" dirty="0">
                <a:latin typeface="Microsoft Sans Serif"/>
                <a:cs typeface="Microsoft Sans Serif"/>
              </a:rPr>
              <a:t>se </a:t>
            </a:r>
            <a:r>
              <a:rPr sz="650" spc="20" dirty="0">
                <a:latin typeface="Microsoft Sans Serif"/>
                <a:cs typeface="Microsoft Sans Serif"/>
              </a:rPr>
              <a:t>utilizan para </a:t>
            </a:r>
            <a:r>
              <a:rPr sz="650" spc="30" dirty="0">
                <a:latin typeface="Microsoft Sans Serif"/>
                <a:cs typeface="Microsoft Sans Serif"/>
              </a:rPr>
              <a:t>proporcionar </a:t>
            </a:r>
            <a:r>
              <a:rPr sz="650" spc="20" dirty="0">
                <a:latin typeface="Microsoft Sans Serif"/>
                <a:cs typeface="Microsoft Sans Serif"/>
              </a:rPr>
              <a:t>respaldo para </a:t>
            </a:r>
            <a:r>
              <a:rPr sz="650" spc="10" dirty="0">
                <a:latin typeface="Microsoft Sans Serif"/>
                <a:cs typeface="Microsoft Sans Serif"/>
              </a:rPr>
              <a:t>la </a:t>
            </a:r>
            <a:r>
              <a:rPr sz="650" spc="15" dirty="0">
                <a:latin typeface="Microsoft Sans Serif"/>
                <a:cs typeface="Microsoft Sans Serif"/>
              </a:rPr>
              <a:t> </a:t>
            </a:r>
            <a:r>
              <a:rPr sz="650" spc="20" dirty="0">
                <a:latin typeface="Microsoft Sans Serif"/>
                <a:cs typeface="Microsoft Sans Serif"/>
              </a:rPr>
              <a:t>protección del </a:t>
            </a:r>
            <a:r>
              <a:rPr sz="650" spc="25" dirty="0">
                <a:latin typeface="Microsoft Sans Serif"/>
                <a:cs typeface="Microsoft Sans Serif"/>
              </a:rPr>
              <a:t>generador </a:t>
            </a:r>
            <a:r>
              <a:rPr sz="650" spc="-5" dirty="0">
                <a:latin typeface="Microsoft Sans Serif"/>
                <a:cs typeface="Microsoft Sans Serif"/>
              </a:rPr>
              <a:t>se </a:t>
            </a:r>
            <a:r>
              <a:rPr sz="650" spc="25" dirty="0">
                <a:latin typeface="Microsoft Sans Serif"/>
                <a:cs typeface="Microsoft Sans Serif"/>
              </a:rPr>
              <a:t>pueden </a:t>
            </a:r>
            <a:r>
              <a:rPr sz="650" spc="20" dirty="0">
                <a:latin typeface="Microsoft Sans Serif"/>
                <a:cs typeface="Microsoft Sans Serif"/>
              </a:rPr>
              <a:t>ajustar para </a:t>
            </a:r>
            <a:r>
              <a:rPr sz="650" spc="30" dirty="0">
                <a:latin typeface="Microsoft Sans Serif"/>
                <a:cs typeface="Microsoft Sans Serif"/>
              </a:rPr>
              <a:t>proporcionar </a:t>
            </a:r>
            <a:r>
              <a:rPr sz="650" spc="15" dirty="0">
                <a:latin typeface="Microsoft Sans Serif"/>
                <a:cs typeface="Microsoft Sans Serif"/>
              </a:rPr>
              <a:t>detección </a:t>
            </a:r>
            <a:r>
              <a:rPr sz="650" spc="20" dirty="0">
                <a:latin typeface="Microsoft Sans Serif"/>
                <a:cs typeface="Microsoft Sans Serif"/>
              </a:rPr>
              <a:t>de </a:t>
            </a:r>
            <a:r>
              <a:rPr sz="650" spc="25" dirty="0">
                <a:latin typeface="Microsoft Sans Serif"/>
                <a:cs typeface="Microsoft Sans Serif"/>
              </a:rPr>
              <a:t> </a:t>
            </a:r>
            <a:r>
              <a:rPr sz="650" spc="15" dirty="0">
                <a:latin typeface="Microsoft Sans Serif"/>
                <a:cs typeface="Microsoft Sans Serif"/>
              </a:rPr>
              <a:t>activación </a:t>
            </a:r>
            <a:r>
              <a:rPr sz="650" spc="25" dirty="0">
                <a:latin typeface="Microsoft Sans Serif"/>
                <a:cs typeface="Microsoft Sans Serif"/>
              </a:rPr>
              <a:t>involuntaria </a:t>
            </a:r>
            <a:r>
              <a:rPr sz="650" spc="15" dirty="0">
                <a:latin typeface="Microsoft Sans Serif"/>
                <a:cs typeface="Microsoft Sans Serif"/>
              </a:rPr>
              <a:t>trifásica. </a:t>
            </a:r>
            <a:r>
              <a:rPr sz="650" spc="-10" dirty="0">
                <a:latin typeface="Microsoft Sans Serif"/>
                <a:cs typeface="Microsoft Sans Serif"/>
              </a:rPr>
              <a:t>Sin </a:t>
            </a:r>
            <a:r>
              <a:rPr sz="650" spc="25" dirty="0">
                <a:latin typeface="Microsoft Sans Serif"/>
                <a:cs typeface="Microsoft Sans Serif"/>
              </a:rPr>
              <a:t>embargo, </a:t>
            </a:r>
            <a:r>
              <a:rPr sz="650" spc="-5" dirty="0">
                <a:latin typeface="Microsoft Sans Serif"/>
                <a:cs typeface="Microsoft Sans Serif"/>
              </a:rPr>
              <a:t>se </a:t>
            </a:r>
            <a:r>
              <a:rPr sz="650" spc="20" dirty="0">
                <a:latin typeface="Microsoft Sans Serif"/>
                <a:cs typeface="Microsoft Sans Serif"/>
              </a:rPr>
              <a:t>debe verificar </a:t>
            </a:r>
            <a:r>
              <a:rPr sz="650" spc="10" dirty="0">
                <a:latin typeface="Microsoft Sans Serif"/>
                <a:cs typeface="Microsoft Sans Serif"/>
              </a:rPr>
              <a:t>su </a:t>
            </a:r>
            <a:r>
              <a:rPr sz="650" spc="30" dirty="0">
                <a:latin typeface="Microsoft Sans Serif"/>
                <a:cs typeface="Microsoft Sans Serif"/>
              </a:rPr>
              <a:t>funcionamiento </a:t>
            </a:r>
            <a:r>
              <a:rPr sz="650" spc="-160" dirty="0">
                <a:latin typeface="Microsoft Sans Serif"/>
                <a:cs typeface="Microsoft Sans Serif"/>
              </a:rPr>
              <a:t> </a:t>
            </a:r>
            <a:r>
              <a:rPr sz="650" spc="25" dirty="0">
                <a:latin typeface="Microsoft Sans Serif"/>
                <a:cs typeface="Microsoft Sans Serif"/>
              </a:rPr>
              <a:t>comparando</a:t>
            </a:r>
            <a:r>
              <a:rPr sz="650" spc="5" dirty="0">
                <a:latin typeface="Microsoft Sans Serif"/>
                <a:cs typeface="Microsoft Sans Serif"/>
              </a:rPr>
              <a:t> </a:t>
            </a:r>
            <a:r>
              <a:rPr sz="650" dirty="0">
                <a:latin typeface="Microsoft Sans Serif"/>
                <a:cs typeface="Microsoft Sans Serif"/>
              </a:rPr>
              <a:t>sus</a:t>
            </a:r>
            <a:r>
              <a:rPr sz="650" spc="5" dirty="0">
                <a:latin typeface="Microsoft Sans Serif"/>
                <a:cs typeface="Microsoft Sans Serif"/>
              </a:rPr>
              <a:t> </a:t>
            </a:r>
            <a:r>
              <a:rPr sz="650" spc="10" dirty="0">
                <a:latin typeface="Microsoft Sans Serif"/>
                <a:cs typeface="Microsoft Sans Serif"/>
              </a:rPr>
              <a:t>ajustes</a:t>
            </a:r>
            <a:r>
              <a:rPr sz="650" spc="5" dirty="0">
                <a:latin typeface="Microsoft Sans Serif"/>
                <a:cs typeface="Microsoft Sans Serif"/>
              </a:rPr>
              <a:t> </a:t>
            </a:r>
            <a:r>
              <a:rPr sz="650" spc="15" dirty="0">
                <a:latin typeface="Microsoft Sans Serif"/>
                <a:cs typeface="Microsoft Sans Serif"/>
              </a:rPr>
              <a:t>con</a:t>
            </a:r>
            <a:r>
              <a:rPr sz="650" spc="10" dirty="0">
                <a:latin typeface="Microsoft Sans Serif"/>
                <a:cs typeface="Microsoft Sans Serif"/>
              </a:rPr>
              <a:t> </a:t>
            </a:r>
            <a:r>
              <a:rPr sz="650" dirty="0">
                <a:latin typeface="Microsoft Sans Serif"/>
                <a:cs typeface="Microsoft Sans Serif"/>
              </a:rPr>
              <a:t>las</a:t>
            </a:r>
            <a:r>
              <a:rPr sz="650" spc="5" dirty="0">
                <a:latin typeface="Microsoft Sans Serif"/>
                <a:cs typeface="Microsoft Sans Serif"/>
              </a:rPr>
              <a:t> </a:t>
            </a:r>
            <a:r>
              <a:rPr sz="650" spc="15" dirty="0">
                <a:latin typeface="Microsoft Sans Serif"/>
                <a:cs typeface="Microsoft Sans Serif"/>
              </a:rPr>
              <a:t>condiciones</a:t>
            </a:r>
            <a:r>
              <a:rPr sz="650" spc="5" dirty="0">
                <a:latin typeface="Microsoft Sans Serif"/>
                <a:cs typeface="Microsoft Sans Serif"/>
              </a:rPr>
              <a:t> </a:t>
            </a:r>
            <a:r>
              <a:rPr sz="650" spc="10" dirty="0">
                <a:latin typeface="Microsoft Sans Serif"/>
                <a:cs typeface="Microsoft Sans Serif"/>
              </a:rPr>
              <a:t>esperadas </a:t>
            </a:r>
            <a:r>
              <a:rPr sz="650" spc="20" dirty="0">
                <a:latin typeface="Microsoft Sans Serif"/>
                <a:cs typeface="Microsoft Sans Serif"/>
              </a:rPr>
              <a:t>del</a:t>
            </a:r>
            <a:r>
              <a:rPr sz="650" spc="5" dirty="0">
                <a:latin typeface="Microsoft Sans Serif"/>
                <a:cs typeface="Microsoft Sans Serif"/>
              </a:rPr>
              <a:t> </a:t>
            </a:r>
            <a:r>
              <a:rPr sz="650" spc="30" dirty="0">
                <a:latin typeface="Microsoft Sans Serif"/>
                <a:cs typeface="Microsoft Sans Serif"/>
              </a:rPr>
              <a:t>terminal</a:t>
            </a:r>
            <a:r>
              <a:rPr sz="650" spc="5" dirty="0">
                <a:latin typeface="Microsoft Sans Serif"/>
                <a:cs typeface="Microsoft Sans Serif"/>
              </a:rPr>
              <a:t> </a:t>
            </a:r>
            <a:r>
              <a:rPr sz="650" spc="20" dirty="0">
                <a:latin typeface="Microsoft Sans Serif"/>
                <a:cs typeface="Microsoft Sans Serif"/>
              </a:rPr>
              <a:t>del</a:t>
            </a:r>
            <a:r>
              <a:rPr sz="650" spc="10" dirty="0">
                <a:latin typeface="Microsoft Sans Serif"/>
                <a:cs typeface="Microsoft Sans Serif"/>
              </a:rPr>
              <a:t> </a:t>
            </a:r>
            <a:r>
              <a:rPr sz="650" spc="25" dirty="0">
                <a:latin typeface="Microsoft Sans Serif"/>
                <a:cs typeface="Microsoft Sans Serif"/>
              </a:rPr>
              <a:t>generador </a:t>
            </a:r>
            <a:r>
              <a:rPr sz="650" spc="-160" dirty="0">
                <a:latin typeface="Microsoft Sans Serif"/>
                <a:cs typeface="Microsoft Sans Serif"/>
              </a:rPr>
              <a:t> </a:t>
            </a:r>
            <a:r>
              <a:rPr sz="650" spc="20" dirty="0">
                <a:latin typeface="Microsoft Sans Serif"/>
                <a:cs typeface="Microsoft Sans Serif"/>
              </a:rPr>
              <a:t>en </a:t>
            </a:r>
            <a:r>
              <a:rPr sz="650" dirty="0">
                <a:latin typeface="Microsoft Sans Serif"/>
                <a:cs typeface="Microsoft Sans Serif"/>
              </a:rPr>
              <a:t>caso </a:t>
            </a:r>
            <a:r>
              <a:rPr sz="650" spc="20" dirty="0">
                <a:latin typeface="Microsoft Sans Serif"/>
                <a:cs typeface="Microsoft Sans Serif"/>
              </a:rPr>
              <a:t>de </a:t>
            </a:r>
            <a:r>
              <a:rPr sz="650" spc="15" dirty="0">
                <a:latin typeface="Microsoft Sans Serif"/>
                <a:cs typeface="Microsoft Sans Serif"/>
              </a:rPr>
              <a:t>activación </a:t>
            </a:r>
            <a:r>
              <a:rPr sz="650" spc="20" dirty="0">
                <a:latin typeface="Microsoft Sans Serif"/>
                <a:cs typeface="Microsoft Sans Serif"/>
              </a:rPr>
              <a:t>inadvertida. </a:t>
            </a:r>
            <a:r>
              <a:rPr sz="650" spc="-5" dirty="0">
                <a:latin typeface="Microsoft Sans Serif"/>
                <a:cs typeface="Microsoft Sans Serif"/>
              </a:rPr>
              <a:t>Estos </a:t>
            </a:r>
            <a:r>
              <a:rPr sz="650" spc="10" dirty="0">
                <a:latin typeface="Microsoft Sans Serif"/>
                <a:cs typeface="Microsoft Sans Serif"/>
              </a:rPr>
              <a:t>relés </a:t>
            </a:r>
            <a:r>
              <a:rPr sz="650" spc="20" dirty="0">
                <a:latin typeface="Microsoft Sans Serif"/>
                <a:cs typeface="Microsoft Sans Serif"/>
              </a:rPr>
              <a:t>de respaldo </a:t>
            </a:r>
            <a:r>
              <a:rPr sz="650" spc="25" dirty="0">
                <a:latin typeface="Microsoft Sans Serif"/>
                <a:cs typeface="Microsoft Sans Serif"/>
              </a:rPr>
              <a:t>tienen </a:t>
            </a:r>
            <a:r>
              <a:rPr sz="650" spc="40" dirty="0">
                <a:latin typeface="Microsoft Sans Serif"/>
                <a:cs typeface="Microsoft Sans Serif"/>
              </a:rPr>
              <a:t>un </a:t>
            </a:r>
            <a:r>
              <a:rPr sz="650" spc="30" dirty="0">
                <a:latin typeface="Microsoft Sans Serif"/>
                <a:cs typeface="Microsoft Sans Serif"/>
              </a:rPr>
              <a:t>retardo </a:t>
            </a:r>
            <a:r>
              <a:rPr sz="650" spc="35" dirty="0">
                <a:latin typeface="Microsoft Sans Serif"/>
                <a:cs typeface="Microsoft Sans Serif"/>
              </a:rPr>
              <a:t> </a:t>
            </a:r>
            <a:r>
              <a:rPr sz="650" spc="10" dirty="0">
                <a:latin typeface="Microsoft Sans Serif"/>
                <a:cs typeface="Microsoft Sans Serif"/>
              </a:rPr>
              <a:t>asociado</a:t>
            </a:r>
            <a:r>
              <a:rPr sz="650" spc="15" dirty="0">
                <a:latin typeface="Microsoft Sans Serif"/>
                <a:cs typeface="Microsoft Sans Serif"/>
              </a:rPr>
              <a:t> con </a:t>
            </a:r>
            <a:r>
              <a:rPr sz="650" spc="10" dirty="0">
                <a:latin typeface="Microsoft Sans Serif"/>
                <a:cs typeface="Microsoft Sans Serif"/>
              </a:rPr>
              <a:t>el</a:t>
            </a:r>
            <a:r>
              <a:rPr sz="650" spc="20" dirty="0">
                <a:latin typeface="Microsoft Sans Serif"/>
                <a:cs typeface="Microsoft Sans Serif"/>
              </a:rPr>
              <a:t> disparo</a:t>
            </a:r>
            <a:r>
              <a:rPr sz="650" spc="15" dirty="0">
                <a:latin typeface="Microsoft Sans Serif"/>
                <a:cs typeface="Microsoft Sans Serif"/>
              </a:rPr>
              <a:t> </a:t>
            </a:r>
            <a:r>
              <a:rPr sz="650" spc="25" dirty="0">
                <a:latin typeface="Microsoft Sans Serif"/>
                <a:cs typeface="Microsoft Sans Serif"/>
              </a:rPr>
              <a:t>que</a:t>
            </a:r>
            <a:r>
              <a:rPr sz="650" spc="20" dirty="0">
                <a:latin typeface="Microsoft Sans Serif"/>
                <a:cs typeface="Microsoft Sans Serif"/>
              </a:rPr>
              <a:t> </a:t>
            </a:r>
            <a:r>
              <a:rPr sz="650" spc="25" dirty="0">
                <a:latin typeface="Microsoft Sans Serif"/>
                <a:cs typeface="Microsoft Sans Serif"/>
              </a:rPr>
              <a:t>generalmente</a:t>
            </a:r>
            <a:r>
              <a:rPr sz="650" spc="15" dirty="0">
                <a:latin typeface="Microsoft Sans Serif"/>
                <a:cs typeface="Microsoft Sans Serif"/>
              </a:rPr>
              <a:t> </a:t>
            </a:r>
            <a:r>
              <a:rPr sz="650" spc="-5" dirty="0">
                <a:latin typeface="Microsoft Sans Serif"/>
                <a:cs typeface="Microsoft Sans Serif"/>
              </a:rPr>
              <a:t>es</a:t>
            </a:r>
            <a:r>
              <a:rPr sz="650" spc="20" dirty="0">
                <a:latin typeface="Microsoft Sans Serif"/>
                <a:cs typeface="Microsoft Sans Serif"/>
              </a:rPr>
              <a:t> demasiado</a:t>
            </a:r>
            <a:r>
              <a:rPr sz="650" spc="15" dirty="0">
                <a:latin typeface="Microsoft Sans Serif"/>
                <a:cs typeface="Microsoft Sans Serif"/>
              </a:rPr>
              <a:t> </a:t>
            </a:r>
            <a:r>
              <a:rPr sz="650" spc="25" dirty="0">
                <a:latin typeface="Microsoft Sans Serif"/>
                <a:cs typeface="Microsoft Sans Serif"/>
              </a:rPr>
              <a:t>largo</a:t>
            </a:r>
            <a:r>
              <a:rPr sz="650" spc="20" dirty="0">
                <a:latin typeface="Microsoft Sans Serif"/>
                <a:cs typeface="Microsoft Sans Serif"/>
              </a:rPr>
              <a:t> para</a:t>
            </a:r>
            <a:r>
              <a:rPr sz="650" spc="15" dirty="0">
                <a:latin typeface="Microsoft Sans Serif"/>
                <a:cs typeface="Microsoft Sans Serif"/>
              </a:rPr>
              <a:t> </a:t>
            </a:r>
            <a:r>
              <a:rPr sz="650" spc="20" dirty="0">
                <a:latin typeface="Microsoft Sans Serif"/>
                <a:cs typeface="Microsoft Sans Serif"/>
              </a:rPr>
              <a:t>evitar </a:t>
            </a:r>
            <a:r>
              <a:rPr sz="650" spc="15" dirty="0">
                <a:latin typeface="Microsoft Sans Serif"/>
                <a:cs typeface="Microsoft Sans Serif"/>
              </a:rPr>
              <a:t>daños </a:t>
            </a:r>
            <a:r>
              <a:rPr sz="650" spc="20" dirty="0">
                <a:latin typeface="Microsoft Sans Serif"/>
                <a:cs typeface="Microsoft Sans Serif"/>
              </a:rPr>
              <a:t> </a:t>
            </a:r>
            <a:r>
              <a:rPr sz="650" spc="10" dirty="0">
                <a:latin typeface="Microsoft Sans Serif"/>
                <a:cs typeface="Microsoft Sans Serif"/>
              </a:rPr>
              <a:t>al </a:t>
            </a:r>
            <a:r>
              <a:rPr sz="650" spc="25" dirty="0">
                <a:latin typeface="Microsoft Sans Serif"/>
                <a:cs typeface="Microsoft Sans Serif"/>
              </a:rPr>
              <a:t>generador. </a:t>
            </a:r>
            <a:r>
              <a:rPr sz="650" spc="-5" dirty="0">
                <a:latin typeface="Microsoft Sans Serif"/>
                <a:cs typeface="Microsoft Sans Serif"/>
              </a:rPr>
              <a:t>Los </a:t>
            </a:r>
            <a:r>
              <a:rPr sz="650" spc="25" dirty="0">
                <a:latin typeface="Microsoft Sans Serif"/>
                <a:cs typeface="Microsoft Sans Serif"/>
              </a:rPr>
              <a:t>intentos </a:t>
            </a:r>
            <a:r>
              <a:rPr sz="650" spc="20" dirty="0">
                <a:latin typeface="Microsoft Sans Serif"/>
                <a:cs typeface="Microsoft Sans Serif"/>
              </a:rPr>
              <a:t>de </a:t>
            </a:r>
            <a:r>
              <a:rPr sz="650" spc="25" dirty="0">
                <a:latin typeface="Microsoft Sans Serif"/>
                <a:cs typeface="Microsoft Sans Serif"/>
              </a:rPr>
              <a:t>reducir </a:t>
            </a:r>
            <a:r>
              <a:rPr sz="650" spc="10" dirty="0">
                <a:latin typeface="Microsoft Sans Serif"/>
                <a:cs typeface="Microsoft Sans Serif"/>
              </a:rPr>
              <a:t>este </a:t>
            </a:r>
            <a:r>
              <a:rPr sz="650" spc="30" dirty="0">
                <a:latin typeface="Microsoft Sans Serif"/>
                <a:cs typeface="Microsoft Sans Serif"/>
              </a:rPr>
              <a:t>retardo </a:t>
            </a:r>
            <a:r>
              <a:rPr sz="650" spc="20" dirty="0">
                <a:latin typeface="Microsoft Sans Serif"/>
                <a:cs typeface="Microsoft Sans Serif"/>
              </a:rPr>
              <a:t>de </a:t>
            </a:r>
            <a:r>
              <a:rPr sz="650" spc="35" dirty="0">
                <a:latin typeface="Microsoft Sans Serif"/>
                <a:cs typeface="Microsoft Sans Serif"/>
              </a:rPr>
              <a:t>tiempo </a:t>
            </a:r>
            <a:r>
              <a:rPr sz="650" spc="25" dirty="0">
                <a:latin typeface="Microsoft Sans Serif"/>
                <a:cs typeface="Microsoft Sans Serif"/>
              </a:rPr>
              <a:t>generalmente </a:t>
            </a:r>
            <a:r>
              <a:rPr sz="650" spc="30" dirty="0">
                <a:latin typeface="Microsoft Sans Serif"/>
                <a:cs typeface="Microsoft Sans Serif"/>
              </a:rPr>
              <a:t> </a:t>
            </a:r>
            <a:r>
              <a:rPr sz="650" spc="25" dirty="0">
                <a:latin typeface="Microsoft Sans Serif"/>
                <a:cs typeface="Microsoft Sans Serif"/>
              </a:rPr>
              <a:t>resultan</a:t>
            </a:r>
            <a:r>
              <a:rPr sz="650" spc="15" dirty="0">
                <a:latin typeface="Microsoft Sans Serif"/>
                <a:cs typeface="Microsoft Sans Serif"/>
              </a:rPr>
              <a:t> </a:t>
            </a:r>
            <a:r>
              <a:rPr sz="650" spc="20" dirty="0">
                <a:latin typeface="Microsoft Sans Serif"/>
                <a:cs typeface="Microsoft Sans Serif"/>
              </a:rPr>
              <a:t>en </a:t>
            </a:r>
            <a:r>
              <a:rPr sz="650" spc="15" dirty="0">
                <a:latin typeface="Microsoft Sans Serif"/>
                <a:cs typeface="Microsoft Sans Serif"/>
              </a:rPr>
              <a:t>disparos</a:t>
            </a:r>
            <a:r>
              <a:rPr sz="650" spc="20" dirty="0">
                <a:latin typeface="Microsoft Sans Serif"/>
                <a:cs typeface="Microsoft Sans Serif"/>
              </a:rPr>
              <a:t> </a:t>
            </a:r>
            <a:r>
              <a:rPr sz="650" spc="10" dirty="0">
                <a:latin typeface="Microsoft Sans Serif"/>
                <a:cs typeface="Microsoft Sans Serif"/>
              </a:rPr>
              <a:t>falsos</a:t>
            </a:r>
            <a:r>
              <a:rPr sz="650" spc="15" dirty="0">
                <a:latin typeface="Microsoft Sans Serif"/>
                <a:cs typeface="Microsoft Sans Serif"/>
              </a:rPr>
              <a:t> </a:t>
            </a:r>
            <a:r>
              <a:rPr sz="650" spc="25" dirty="0">
                <a:latin typeface="Microsoft Sans Serif"/>
                <a:cs typeface="Microsoft Sans Serif"/>
              </a:rPr>
              <a:t>debido</a:t>
            </a:r>
            <a:r>
              <a:rPr sz="650" spc="20" dirty="0">
                <a:latin typeface="Microsoft Sans Serif"/>
                <a:cs typeface="Microsoft Sans Serif"/>
              </a:rPr>
              <a:t> </a:t>
            </a:r>
            <a:r>
              <a:rPr sz="650" dirty="0">
                <a:latin typeface="Microsoft Sans Serif"/>
                <a:cs typeface="Microsoft Sans Serif"/>
              </a:rPr>
              <a:t>a</a:t>
            </a:r>
            <a:r>
              <a:rPr sz="650" spc="20" dirty="0">
                <a:latin typeface="Microsoft Sans Serif"/>
                <a:cs typeface="Microsoft Sans Serif"/>
              </a:rPr>
              <a:t> </a:t>
            </a:r>
            <a:r>
              <a:rPr sz="650" spc="5" dirty="0">
                <a:latin typeface="Microsoft Sans Serif"/>
                <a:cs typeface="Microsoft Sans Serif"/>
              </a:rPr>
              <a:t>oscilaciones</a:t>
            </a:r>
            <a:r>
              <a:rPr sz="650" spc="20" dirty="0">
                <a:latin typeface="Microsoft Sans Serif"/>
                <a:cs typeface="Microsoft Sans Serif"/>
              </a:rPr>
              <a:t> de</a:t>
            </a:r>
            <a:r>
              <a:rPr sz="650" spc="15" dirty="0">
                <a:latin typeface="Microsoft Sans Serif"/>
                <a:cs typeface="Microsoft Sans Serif"/>
              </a:rPr>
              <a:t> </a:t>
            </a:r>
            <a:r>
              <a:rPr sz="650" spc="20" dirty="0">
                <a:latin typeface="Microsoft Sans Serif"/>
                <a:cs typeface="Microsoft Sans Serif"/>
              </a:rPr>
              <a:t>potencia </a:t>
            </a:r>
            <a:r>
              <a:rPr sz="650" spc="10" dirty="0">
                <a:latin typeface="Microsoft Sans Serif"/>
                <a:cs typeface="Microsoft Sans Serif"/>
              </a:rPr>
              <a:t>estables</a:t>
            </a:r>
            <a:r>
              <a:rPr sz="650" spc="20" dirty="0">
                <a:latin typeface="Microsoft Sans Serif"/>
                <a:cs typeface="Microsoft Sans Serif"/>
              </a:rPr>
              <a:t> </a:t>
            </a:r>
            <a:r>
              <a:rPr sz="650" spc="30" dirty="0">
                <a:latin typeface="Microsoft Sans Serif"/>
                <a:cs typeface="Microsoft Sans Serif"/>
              </a:rPr>
              <a:t>o</a:t>
            </a:r>
            <a:r>
              <a:rPr sz="650" spc="20" dirty="0">
                <a:latin typeface="Microsoft Sans Serif"/>
                <a:cs typeface="Microsoft Sans Serif"/>
              </a:rPr>
              <a:t> </a:t>
            </a:r>
            <a:r>
              <a:rPr sz="650" spc="25" dirty="0">
                <a:latin typeface="Microsoft Sans Serif"/>
                <a:cs typeface="Microsoft Sans Serif"/>
              </a:rPr>
              <a:t>pérdida </a:t>
            </a:r>
            <a:r>
              <a:rPr sz="650" spc="30" dirty="0">
                <a:latin typeface="Microsoft Sans Serif"/>
                <a:cs typeface="Microsoft Sans Serif"/>
              </a:rPr>
              <a:t> </a:t>
            </a:r>
            <a:r>
              <a:rPr sz="650" spc="20" dirty="0">
                <a:latin typeface="Microsoft Sans Serif"/>
                <a:cs typeface="Microsoft Sans Serif"/>
              </a:rPr>
              <a:t>de coordinación en </a:t>
            </a:r>
            <a:r>
              <a:rPr sz="650" spc="15" dirty="0">
                <a:latin typeface="Microsoft Sans Serif"/>
                <a:cs typeface="Microsoft Sans Serif"/>
              </a:rPr>
              <a:t>condiciones </a:t>
            </a:r>
            <a:r>
              <a:rPr sz="650" spc="20" dirty="0">
                <a:latin typeface="Microsoft Sans Serif"/>
                <a:cs typeface="Microsoft Sans Serif"/>
              </a:rPr>
              <a:t>de </a:t>
            </a:r>
            <a:r>
              <a:rPr sz="650" spc="10" dirty="0">
                <a:latin typeface="Microsoft Sans Serif"/>
                <a:cs typeface="Microsoft Sans Serif"/>
              </a:rPr>
              <a:t>falla. Además, </a:t>
            </a:r>
            <a:r>
              <a:rPr sz="650" spc="-5" dirty="0">
                <a:latin typeface="Microsoft Sans Serif"/>
                <a:cs typeface="Microsoft Sans Serif"/>
              </a:rPr>
              <a:t>se </a:t>
            </a:r>
            <a:r>
              <a:rPr sz="650" spc="20" dirty="0">
                <a:latin typeface="Microsoft Sans Serif"/>
                <a:cs typeface="Microsoft Sans Serif"/>
              </a:rPr>
              <a:t>debe </a:t>
            </a:r>
            <a:r>
              <a:rPr sz="650" spc="15" dirty="0">
                <a:latin typeface="Microsoft Sans Serif"/>
                <a:cs typeface="Microsoft Sans Serif"/>
              </a:rPr>
              <a:t>revisar </a:t>
            </a:r>
            <a:r>
              <a:rPr sz="650" spc="10" dirty="0">
                <a:latin typeface="Microsoft Sans Serif"/>
                <a:cs typeface="Microsoft Sans Serif"/>
              </a:rPr>
              <a:t>el </a:t>
            </a:r>
            <a:r>
              <a:rPr sz="650" spc="15" dirty="0">
                <a:latin typeface="Microsoft Sans Serif"/>
                <a:cs typeface="Microsoft Sans Serif"/>
              </a:rPr>
              <a:t> </a:t>
            </a:r>
            <a:r>
              <a:rPr sz="650" spc="30" dirty="0">
                <a:latin typeface="Microsoft Sans Serif"/>
                <a:cs typeface="Microsoft Sans Serif"/>
              </a:rPr>
              <a:t>funcionamiento </a:t>
            </a:r>
            <a:r>
              <a:rPr sz="650" spc="20" dirty="0">
                <a:latin typeface="Microsoft Sans Serif"/>
                <a:cs typeface="Microsoft Sans Serif"/>
              </a:rPr>
              <a:t>del </a:t>
            </a:r>
            <a:r>
              <a:rPr sz="650" spc="35" dirty="0">
                <a:latin typeface="Microsoft Sans Serif"/>
                <a:cs typeface="Microsoft Sans Serif"/>
              </a:rPr>
              <a:t>tipo </a:t>
            </a:r>
            <a:r>
              <a:rPr sz="650" spc="25" dirty="0">
                <a:latin typeface="Microsoft Sans Serif"/>
                <a:cs typeface="Microsoft Sans Serif"/>
              </a:rPr>
              <a:t>particular </a:t>
            </a:r>
            <a:r>
              <a:rPr sz="650" spc="20" dirty="0">
                <a:latin typeface="Microsoft Sans Serif"/>
                <a:cs typeface="Microsoft Sans Serif"/>
              </a:rPr>
              <a:t>de relé utilizado para </a:t>
            </a:r>
            <a:r>
              <a:rPr sz="650" spc="30" dirty="0">
                <a:latin typeface="Microsoft Sans Serif"/>
                <a:cs typeface="Microsoft Sans Serif"/>
              </a:rPr>
              <a:t>determinar </a:t>
            </a:r>
            <a:r>
              <a:rPr sz="650" spc="10" dirty="0">
                <a:latin typeface="Microsoft Sans Serif"/>
                <a:cs typeface="Microsoft Sans Serif"/>
              </a:rPr>
              <a:t>la </a:t>
            </a:r>
            <a:r>
              <a:rPr sz="650" spc="20" dirty="0">
                <a:latin typeface="Microsoft Sans Serif"/>
                <a:cs typeface="Microsoft Sans Serif"/>
              </a:rPr>
              <a:t>condición </a:t>
            </a:r>
            <a:r>
              <a:rPr sz="650" spc="25" dirty="0">
                <a:latin typeface="Microsoft Sans Serif"/>
                <a:cs typeface="Microsoft Sans Serif"/>
              </a:rPr>
              <a:t> </a:t>
            </a:r>
            <a:r>
              <a:rPr sz="650" spc="20" dirty="0">
                <a:latin typeface="Microsoft Sans Serif"/>
                <a:cs typeface="Microsoft Sans Serif"/>
              </a:rPr>
              <a:t>en</a:t>
            </a:r>
            <a:r>
              <a:rPr sz="650" spc="-5" dirty="0">
                <a:latin typeface="Microsoft Sans Serif"/>
                <a:cs typeface="Microsoft Sans Serif"/>
              </a:rPr>
              <a:t> </a:t>
            </a:r>
            <a:r>
              <a:rPr sz="650" spc="10" dirty="0">
                <a:latin typeface="Microsoft Sans Serif"/>
                <a:cs typeface="Microsoft Sans Serif"/>
              </a:rPr>
              <a:t>la</a:t>
            </a:r>
            <a:r>
              <a:rPr sz="650" spc="-5" dirty="0">
                <a:latin typeface="Microsoft Sans Serif"/>
                <a:cs typeface="Microsoft Sans Serif"/>
              </a:rPr>
              <a:t> </a:t>
            </a:r>
            <a:r>
              <a:rPr sz="650" spc="25" dirty="0">
                <a:latin typeface="Microsoft Sans Serif"/>
                <a:cs typeface="Microsoft Sans Serif"/>
              </a:rPr>
              <a:t>que</a:t>
            </a:r>
            <a:r>
              <a:rPr sz="650" dirty="0">
                <a:latin typeface="Microsoft Sans Serif"/>
                <a:cs typeface="Microsoft Sans Serif"/>
              </a:rPr>
              <a:t> </a:t>
            </a:r>
            <a:r>
              <a:rPr sz="650" spc="-5" dirty="0">
                <a:latin typeface="Microsoft Sans Serif"/>
                <a:cs typeface="Microsoft Sans Serif"/>
              </a:rPr>
              <a:t>se </a:t>
            </a:r>
            <a:r>
              <a:rPr sz="650" spc="20" dirty="0">
                <a:latin typeface="Microsoft Sans Serif"/>
                <a:cs typeface="Microsoft Sans Serif"/>
              </a:rPr>
              <a:t>ha</a:t>
            </a:r>
            <a:r>
              <a:rPr sz="650" dirty="0">
                <a:latin typeface="Microsoft Sans Serif"/>
                <a:cs typeface="Microsoft Sans Serif"/>
              </a:rPr>
              <a:t> </a:t>
            </a:r>
            <a:r>
              <a:rPr sz="650" spc="15" dirty="0">
                <a:latin typeface="Microsoft Sans Serif"/>
                <a:cs typeface="Microsoft Sans Serif"/>
              </a:rPr>
              <a:t>desconectado</a:t>
            </a:r>
            <a:r>
              <a:rPr sz="650" spc="-5" dirty="0">
                <a:latin typeface="Microsoft Sans Serif"/>
                <a:cs typeface="Microsoft Sans Serif"/>
              </a:rPr>
              <a:t> </a:t>
            </a:r>
            <a:r>
              <a:rPr sz="650" spc="10" dirty="0">
                <a:latin typeface="Microsoft Sans Serif"/>
                <a:cs typeface="Microsoft Sans Serif"/>
              </a:rPr>
              <a:t>el</a:t>
            </a:r>
            <a:r>
              <a:rPr sz="650" dirty="0">
                <a:latin typeface="Microsoft Sans Serif"/>
                <a:cs typeface="Microsoft Sans Serif"/>
              </a:rPr>
              <a:t> </a:t>
            </a:r>
            <a:r>
              <a:rPr sz="650" spc="20" dirty="0">
                <a:latin typeface="Microsoft Sans Serif"/>
                <a:cs typeface="Microsoft Sans Serif"/>
              </a:rPr>
              <a:t>potencial</a:t>
            </a:r>
            <a:r>
              <a:rPr sz="650" spc="-5" dirty="0">
                <a:latin typeface="Microsoft Sans Serif"/>
                <a:cs typeface="Microsoft Sans Serif"/>
              </a:rPr>
              <a:t> </a:t>
            </a:r>
            <a:r>
              <a:rPr sz="650" spc="20" dirty="0">
                <a:latin typeface="Microsoft Sans Serif"/>
                <a:cs typeface="Microsoft Sans Serif"/>
              </a:rPr>
              <a:t>de</a:t>
            </a:r>
            <a:r>
              <a:rPr sz="650" spc="-5" dirty="0">
                <a:latin typeface="Microsoft Sans Serif"/>
                <a:cs typeface="Microsoft Sans Serif"/>
              </a:rPr>
              <a:t> </a:t>
            </a:r>
            <a:r>
              <a:rPr sz="650" spc="15" dirty="0">
                <a:latin typeface="Microsoft Sans Serif"/>
                <a:cs typeface="Microsoft Sans Serif"/>
              </a:rPr>
              <a:t>polarización</a:t>
            </a:r>
            <a:r>
              <a:rPr sz="650" dirty="0">
                <a:latin typeface="Microsoft Sans Serif"/>
                <a:cs typeface="Microsoft Sans Serif"/>
              </a:rPr>
              <a:t> </a:t>
            </a:r>
            <a:r>
              <a:rPr sz="650" spc="30" dirty="0">
                <a:latin typeface="Microsoft Sans Serif"/>
                <a:cs typeface="Microsoft Sans Serif"/>
              </a:rPr>
              <a:t>o</a:t>
            </a:r>
            <a:r>
              <a:rPr sz="650" spc="-5" dirty="0">
                <a:latin typeface="Microsoft Sans Serif"/>
                <a:cs typeface="Microsoft Sans Serif"/>
              </a:rPr>
              <a:t> </a:t>
            </a:r>
            <a:r>
              <a:rPr sz="650" spc="15" dirty="0">
                <a:latin typeface="Microsoft Sans Serif"/>
                <a:cs typeface="Microsoft Sans Serif"/>
              </a:rPr>
              <a:t>restricción.</a:t>
            </a:r>
            <a:endParaRPr sz="650">
              <a:latin typeface="Microsoft Sans Serif"/>
              <a:cs typeface="Microsoft Sans Serif"/>
            </a:endParaRPr>
          </a:p>
        </p:txBody>
      </p:sp>
      <p:sp>
        <p:nvSpPr>
          <p:cNvPr id="49" name="object 49"/>
          <p:cNvSpPr txBox="1"/>
          <p:nvPr/>
        </p:nvSpPr>
        <p:spPr>
          <a:xfrm>
            <a:off x="9100215" y="8755927"/>
            <a:ext cx="7122789" cy="30021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sz="700" spc="-35" dirty="0">
                <a:latin typeface="Microsoft Sans Serif"/>
                <a:cs typeface="Microsoft Sans Serif"/>
              </a:rPr>
              <a:t>C.</a:t>
            </a:r>
            <a:r>
              <a:rPr sz="700" spc="-5" dirty="0">
                <a:latin typeface="Microsoft Sans Serif"/>
                <a:cs typeface="Microsoft Sans Serif"/>
              </a:rPr>
              <a:t> </a:t>
            </a:r>
            <a:r>
              <a:rPr sz="700" dirty="0">
                <a:latin typeface="Microsoft Sans Serif"/>
                <a:cs typeface="Microsoft Sans Serif"/>
              </a:rPr>
              <a:t>Relevo</a:t>
            </a:r>
            <a:r>
              <a:rPr sz="700" spc="-5" dirty="0">
                <a:latin typeface="Microsoft Sans Serif"/>
                <a:cs typeface="Microsoft Sans Serif"/>
              </a:rPr>
              <a:t> </a:t>
            </a:r>
            <a:r>
              <a:rPr sz="700" spc="20" dirty="0">
                <a:latin typeface="Microsoft Sans Serif"/>
                <a:cs typeface="Microsoft Sans Serif"/>
              </a:rPr>
              <a:t>de</a:t>
            </a:r>
            <a:r>
              <a:rPr sz="700" spc="-5" dirty="0">
                <a:latin typeface="Microsoft Sans Serif"/>
                <a:cs typeface="Microsoft Sans Serif"/>
              </a:rPr>
              <a:t> </a:t>
            </a:r>
            <a:r>
              <a:rPr sz="700" spc="15" dirty="0">
                <a:latin typeface="Microsoft Sans Serif"/>
                <a:cs typeface="Microsoft Sans Serif"/>
              </a:rPr>
              <a:t>distancia</a:t>
            </a:r>
            <a:endParaRPr sz="700">
              <a:latin typeface="Microsoft Sans Serif"/>
              <a:cs typeface="Microsoft Sans Serif"/>
            </a:endParaRPr>
          </a:p>
          <a:p>
            <a:pPr marL="12700" marR="5080" indent="153670">
              <a:lnSpc>
                <a:spcPct val="142900"/>
              </a:lnSpc>
              <a:spcBef>
                <a:spcPts val="240"/>
              </a:spcBef>
            </a:pPr>
            <a:r>
              <a:rPr sz="700" spc="5" dirty="0">
                <a:latin typeface="Microsoft Sans Serif"/>
                <a:cs typeface="Microsoft Sans Serif"/>
              </a:rPr>
              <a:t>Hay </a:t>
            </a:r>
            <a:r>
              <a:rPr sz="700" spc="15" dirty="0">
                <a:latin typeface="Microsoft Sans Serif"/>
                <a:cs typeface="Microsoft Sans Serif"/>
              </a:rPr>
              <a:t>varios esquemas </a:t>
            </a:r>
            <a:r>
              <a:rPr sz="700" spc="20" dirty="0">
                <a:latin typeface="Microsoft Sans Serif"/>
                <a:cs typeface="Microsoft Sans Serif"/>
              </a:rPr>
              <a:t>disponibles </a:t>
            </a:r>
            <a:r>
              <a:rPr sz="700" spc="30" dirty="0">
                <a:latin typeface="Microsoft Sans Serif"/>
                <a:cs typeface="Microsoft Sans Serif"/>
              </a:rPr>
              <a:t>que </a:t>
            </a:r>
            <a:r>
              <a:rPr sz="700" spc="20" dirty="0">
                <a:latin typeface="Microsoft Sans Serif"/>
                <a:cs typeface="Microsoft Sans Serif"/>
              </a:rPr>
              <a:t>utilizan </a:t>
            </a:r>
            <a:r>
              <a:rPr sz="700" spc="10" dirty="0">
                <a:latin typeface="Microsoft Sans Serif"/>
                <a:cs typeface="Microsoft Sans Serif"/>
              </a:rPr>
              <a:t>relés </a:t>
            </a:r>
            <a:r>
              <a:rPr sz="700" spc="20" dirty="0">
                <a:latin typeface="Microsoft Sans Serif"/>
                <a:cs typeface="Microsoft Sans Serif"/>
              </a:rPr>
              <a:t>de </a:t>
            </a:r>
            <a:r>
              <a:rPr sz="700" spc="15" dirty="0">
                <a:latin typeface="Microsoft Sans Serif"/>
                <a:cs typeface="Microsoft Sans Serif"/>
              </a:rPr>
              <a:t>distancia </a:t>
            </a:r>
            <a:r>
              <a:rPr sz="700" spc="20" dirty="0">
                <a:latin typeface="Microsoft Sans Serif"/>
                <a:cs typeface="Microsoft Sans Serif"/>
              </a:rPr>
              <a:t> polarizados</a:t>
            </a:r>
            <a:r>
              <a:rPr sz="700" spc="-5" dirty="0">
                <a:latin typeface="Microsoft Sans Serif"/>
                <a:cs typeface="Microsoft Sans Serif"/>
              </a:rPr>
              <a:t> </a:t>
            </a:r>
            <a:r>
              <a:rPr sz="700" spc="25" dirty="0">
                <a:latin typeface="Microsoft Sans Serif"/>
                <a:cs typeface="Microsoft Sans Serif"/>
              </a:rPr>
              <a:t>para</a:t>
            </a:r>
            <a:r>
              <a:rPr sz="700" dirty="0">
                <a:latin typeface="Microsoft Sans Serif"/>
                <a:cs typeface="Microsoft Sans Serif"/>
              </a:rPr>
              <a:t> </a:t>
            </a:r>
            <a:r>
              <a:rPr sz="700" spc="25" dirty="0">
                <a:latin typeface="Microsoft Sans Serif"/>
                <a:cs typeface="Microsoft Sans Serif"/>
              </a:rPr>
              <a:t>responder</a:t>
            </a:r>
            <a:r>
              <a:rPr sz="700" dirty="0">
                <a:latin typeface="Microsoft Sans Serif"/>
                <a:cs typeface="Microsoft Sans Serif"/>
              </a:rPr>
              <a:t> </a:t>
            </a:r>
            <a:r>
              <a:rPr sz="700" spc="10" dirty="0">
                <a:latin typeface="Microsoft Sans Serif"/>
                <a:cs typeface="Microsoft Sans Serif"/>
              </a:rPr>
              <a:t>al</a:t>
            </a:r>
            <a:r>
              <a:rPr sz="700" dirty="0">
                <a:latin typeface="Microsoft Sans Serif"/>
                <a:cs typeface="Microsoft Sans Serif"/>
              </a:rPr>
              <a:t> </a:t>
            </a:r>
            <a:r>
              <a:rPr sz="700" spc="30" dirty="0">
                <a:latin typeface="Microsoft Sans Serif"/>
                <a:cs typeface="Microsoft Sans Serif"/>
              </a:rPr>
              <a:t>flujo</a:t>
            </a:r>
            <a:r>
              <a:rPr sz="700" dirty="0">
                <a:latin typeface="Microsoft Sans Serif"/>
                <a:cs typeface="Microsoft Sans Serif"/>
              </a:rPr>
              <a:t> </a:t>
            </a:r>
            <a:r>
              <a:rPr sz="700" spc="20" dirty="0">
                <a:latin typeface="Microsoft Sans Serif"/>
                <a:cs typeface="Microsoft Sans Serif"/>
              </a:rPr>
              <a:t>de</a:t>
            </a:r>
            <a:r>
              <a:rPr sz="700" dirty="0">
                <a:latin typeface="Microsoft Sans Serif"/>
                <a:cs typeface="Microsoft Sans Serif"/>
              </a:rPr>
              <a:t> </a:t>
            </a:r>
            <a:r>
              <a:rPr sz="700" spc="25" dirty="0">
                <a:latin typeface="Microsoft Sans Serif"/>
                <a:cs typeface="Microsoft Sans Serif"/>
              </a:rPr>
              <a:t>corriente</a:t>
            </a:r>
            <a:r>
              <a:rPr sz="700" dirty="0">
                <a:latin typeface="Microsoft Sans Serif"/>
                <a:cs typeface="Microsoft Sans Serif"/>
              </a:rPr>
              <a:t> </a:t>
            </a:r>
            <a:r>
              <a:rPr sz="700" spc="10" dirty="0">
                <a:latin typeface="Microsoft Sans Serif"/>
                <a:cs typeface="Microsoft Sans Serif"/>
              </a:rPr>
              <a:t>hacia</a:t>
            </a:r>
            <a:r>
              <a:rPr sz="700" dirty="0">
                <a:latin typeface="Microsoft Sans Serif"/>
                <a:cs typeface="Microsoft Sans Serif"/>
              </a:rPr>
              <a:t> </a:t>
            </a:r>
            <a:r>
              <a:rPr sz="700" spc="10" dirty="0">
                <a:latin typeface="Microsoft Sans Serif"/>
                <a:cs typeface="Microsoft Sans Serif"/>
              </a:rPr>
              <a:t>el</a:t>
            </a:r>
            <a:r>
              <a:rPr sz="700" dirty="0">
                <a:latin typeface="Microsoft Sans Serif"/>
                <a:cs typeface="Microsoft Sans Serif"/>
              </a:rPr>
              <a:t> </a:t>
            </a:r>
            <a:r>
              <a:rPr sz="700" spc="30" dirty="0">
                <a:latin typeface="Microsoft Sans Serif"/>
                <a:cs typeface="Microsoft Sans Serif"/>
              </a:rPr>
              <a:t>generador</a:t>
            </a:r>
            <a:r>
              <a:rPr sz="700" dirty="0">
                <a:latin typeface="Microsoft Sans Serif"/>
                <a:cs typeface="Microsoft Sans Serif"/>
              </a:rPr>
              <a:t> </a:t>
            </a:r>
            <a:r>
              <a:rPr sz="700" spc="15" dirty="0">
                <a:latin typeface="Microsoft Sans Serif"/>
                <a:cs typeface="Microsoft Sans Serif"/>
              </a:rPr>
              <a:t>desde</a:t>
            </a:r>
            <a:endParaRPr sz="700">
              <a:latin typeface="Microsoft Sans Serif"/>
              <a:cs typeface="Microsoft Sans Serif"/>
            </a:endParaRPr>
          </a:p>
        </p:txBody>
      </p:sp>
      <p:sp>
        <p:nvSpPr>
          <p:cNvPr id="50" name="object 50"/>
          <p:cNvSpPr txBox="1"/>
          <p:nvPr/>
        </p:nvSpPr>
        <p:spPr>
          <a:xfrm>
            <a:off x="1415277" y="9415125"/>
            <a:ext cx="2852914" cy="143629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sz="850" spc="-25" dirty="0">
                <a:latin typeface="Microsoft Sans Serif"/>
                <a:cs typeface="Microsoft Sans Serif"/>
              </a:rPr>
              <a:t>CAPÍTULO</a:t>
            </a:r>
            <a:r>
              <a:rPr sz="850" spc="-20" dirty="0">
                <a:latin typeface="Microsoft Sans Serif"/>
                <a:cs typeface="Microsoft Sans Serif"/>
              </a:rPr>
              <a:t> </a:t>
            </a:r>
            <a:r>
              <a:rPr sz="850" dirty="0">
                <a:latin typeface="Microsoft Sans Serif"/>
                <a:cs typeface="Microsoft Sans Serif"/>
              </a:rPr>
              <a:t>4,</a:t>
            </a:r>
            <a:r>
              <a:rPr sz="850" spc="-15" dirty="0">
                <a:latin typeface="Microsoft Sans Serif"/>
                <a:cs typeface="Microsoft Sans Serif"/>
              </a:rPr>
              <a:t> </a:t>
            </a:r>
            <a:r>
              <a:rPr sz="850" spc="-40" dirty="0">
                <a:latin typeface="Microsoft Sans Serif"/>
                <a:cs typeface="Microsoft Sans Serif"/>
              </a:rPr>
              <a:t>SECCIÓN</a:t>
            </a:r>
            <a:r>
              <a:rPr sz="850" spc="-15" dirty="0">
                <a:latin typeface="Microsoft Sans Serif"/>
                <a:cs typeface="Microsoft Sans Serif"/>
              </a:rPr>
              <a:t> </a:t>
            </a:r>
            <a:r>
              <a:rPr sz="850" spc="10" dirty="0">
                <a:latin typeface="Microsoft Sans Serif"/>
                <a:cs typeface="Microsoft Sans Serif"/>
              </a:rPr>
              <a:t>1</a:t>
            </a:r>
            <a:endParaRPr sz="850">
              <a:latin typeface="Microsoft Sans Serif"/>
              <a:cs typeface="Microsoft Sans Serif"/>
            </a:endParaRPr>
          </a:p>
        </p:txBody>
      </p:sp>
      <p:sp>
        <p:nvSpPr>
          <p:cNvPr id="51" name="object 51"/>
          <p:cNvSpPr txBox="1"/>
          <p:nvPr/>
        </p:nvSpPr>
        <p:spPr>
          <a:xfrm>
            <a:off x="7845387" y="9415126"/>
            <a:ext cx="7796212" cy="285115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sz="850" spc="-25" dirty="0">
                <a:latin typeface="Microsoft Sans Serif"/>
                <a:cs typeface="Microsoft Sans Serif"/>
              </a:rPr>
              <a:t>TUTORIAL</a:t>
            </a:r>
            <a:r>
              <a:rPr sz="850" spc="-5" dirty="0">
                <a:latin typeface="Microsoft Sans Serif"/>
                <a:cs typeface="Microsoft Sans Serif"/>
              </a:rPr>
              <a:t> </a:t>
            </a:r>
            <a:r>
              <a:rPr sz="850" spc="-60" dirty="0">
                <a:latin typeface="Microsoft Sans Serif"/>
                <a:cs typeface="Microsoft Sans Serif"/>
              </a:rPr>
              <a:t>SOBRE</a:t>
            </a:r>
            <a:r>
              <a:rPr sz="850" spc="-5" dirty="0">
                <a:latin typeface="Microsoft Sans Serif"/>
                <a:cs typeface="Microsoft Sans Serif"/>
              </a:rPr>
              <a:t> </a:t>
            </a:r>
            <a:r>
              <a:rPr sz="850" spc="-35" dirty="0">
                <a:latin typeface="Microsoft Sans Serif"/>
                <a:cs typeface="Microsoft Sans Serif"/>
              </a:rPr>
              <a:t>PROTECCIÓN</a:t>
            </a:r>
            <a:r>
              <a:rPr sz="850" spc="-5" dirty="0">
                <a:latin typeface="Microsoft Sans Serif"/>
                <a:cs typeface="Microsoft Sans Serif"/>
              </a:rPr>
              <a:t> </a:t>
            </a:r>
            <a:r>
              <a:rPr sz="850" spc="-45" dirty="0">
                <a:latin typeface="Microsoft Sans Serif"/>
                <a:cs typeface="Microsoft Sans Serif"/>
              </a:rPr>
              <a:t>DE</a:t>
            </a:r>
            <a:r>
              <a:rPr sz="850" spc="-5" dirty="0">
                <a:latin typeface="Microsoft Sans Serif"/>
                <a:cs typeface="Microsoft Sans Serif"/>
              </a:rPr>
              <a:t> </a:t>
            </a:r>
            <a:r>
              <a:rPr sz="850" spc="-55" dirty="0">
                <a:latin typeface="Microsoft Sans Serif"/>
                <a:cs typeface="Microsoft Sans Serif"/>
              </a:rPr>
              <a:t>GENERADORES</a:t>
            </a:r>
            <a:r>
              <a:rPr sz="850" dirty="0">
                <a:latin typeface="Microsoft Sans Serif"/>
                <a:cs typeface="Microsoft Sans Serif"/>
              </a:rPr>
              <a:t> </a:t>
            </a:r>
            <a:r>
              <a:rPr sz="850" spc="-30" dirty="0">
                <a:latin typeface="Microsoft Sans Serif"/>
                <a:cs typeface="Microsoft Sans Serif"/>
              </a:rPr>
              <a:t>SÍNCRONOS</a:t>
            </a:r>
            <a:endParaRPr sz="850">
              <a:latin typeface="Microsoft Sans Serif"/>
              <a:cs typeface="Microsoft Sans Serif"/>
            </a:endParaRPr>
          </a:p>
          <a:p>
            <a:pPr marL="1400175">
              <a:lnSpc>
                <a:spcPct val="100000"/>
              </a:lnSpc>
            </a:pPr>
            <a:r>
              <a:rPr sz="850" spc="-15" dirty="0">
                <a:latin typeface="Microsoft Sans Serif"/>
                <a:cs typeface="Microsoft Sans Serif"/>
              </a:rPr>
              <a:t>PUBLICACIÓN</a:t>
            </a:r>
            <a:r>
              <a:rPr sz="850" spc="-5" dirty="0">
                <a:latin typeface="Microsoft Sans Serif"/>
                <a:cs typeface="Microsoft Sans Serif"/>
              </a:rPr>
              <a:t> </a:t>
            </a:r>
            <a:r>
              <a:rPr sz="850" spc="-55" dirty="0">
                <a:latin typeface="Microsoft Sans Serif"/>
                <a:cs typeface="Microsoft Sans Serif"/>
              </a:rPr>
              <a:t>ESPECIAL</a:t>
            </a:r>
            <a:r>
              <a:rPr sz="850" spc="-5" dirty="0">
                <a:latin typeface="Microsoft Sans Serif"/>
                <a:cs typeface="Microsoft Sans Serif"/>
              </a:rPr>
              <a:t> </a:t>
            </a:r>
            <a:r>
              <a:rPr sz="850" spc="-40" dirty="0">
                <a:latin typeface="Microsoft Sans Serif"/>
                <a:cs typeface="Microsoft Sans Serif"/>
              </a:rPr>
              <a:t>DEL</a:t>
            </a:r>
            <a:r>
              <a:rPr sz="850" spc="-5" dirty="0">
                <a:latin typeface="Microsoft Sans Serif"/>
                <a:cs typeface="Microsoft Sans Serif"/>
              </a:rPr>
              <a:t> </a:t>
            </a:r>
            <a:r>
              <a:rPr sz="850" spc="-60" dirty="0">
                <a:latin typeface="Microsoft Sans Serif"/>
                <a:cs typeface="Microsoft Sans Serif"/>
              </a:rPr>
              <a:t>IEEE</a:t>
            </a:r>
            <a:r>
              <a:rPr sz="850" spc="-5" dirty="0">
                <a:latin typeface="Microsoft Sans Serif"/>
                <a:cs typeface="Microsoft Sans Serif"/>
              </a:rPr>
              <a:t> </a:t>
            </a:r>
            <a:r>
              <a:rPr sz="850" spc="-80" dirty="0">
                <a:latin typeface="Microsoft Sans Serif"/>
                <a:cs typeface="Microsoft Sans Serif"/>
              </a:rPr>
              <a:t>PSRC</a:t>
            </a:r>
            <a:endParaRPr sz="850">
              <a:latin typeface="Microsoft Sans Serif"/>
              <a:cs typeface="Microsoft Sans Serif"/>
            </a:endParaRPr>
          </a:p>
        </p:txBody>
      </p:sp>
    </p:spTree>
  </p:cSld>
  <p:clrMapOvr>
    <a:masterClrMapping/>
  </p:clrMapOvr>
</p:sld>
</file>

<file path=ppt/slides/slide87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object 2"/>
          <p:cNvPicPr/>
          <p:nvPr/>
        </p:nvPicPr>
        <p:blipFill>
          <a:blip r:embed="rId2" cstate="print"/>
          <a:stretch>
            <a:fillRect/>
          </a:stretch>
        </p:blipFill>
        <p:spPr>
          <a:xfrm>
            <a:off x="14889494" y="1309117"/>
            <a:ext cx="427716" cy="246887"/>
          </a:xfrm>
          <a:prstGeom prst="rect">
            <a:avLst/>
          </a:prstGeom>
        </p:spPr>
      </p:pic>
      <p:pic>
        <p:nvPicPr>
          <p:cNvPr id="3" name="object 3"/>
          <p:cNvPicPr/>
          <p:nvPr/>
        </p:nvPicPr>
        <p:blipFill>
          <a:blip r:embed="rId3" cstate="print"/>
          <a:stretch>
            <a:fillRect/>
          </a:stretch>
        </p:blipFill>
        <p:spPr>
          <a:xfrm>
            <a:off x="14889494" y="1961388"/>
            <a:ext cx="427716" cy="246888"/>
          </a:xfrm>
          <a:prstGeom prst="rect">
            <a:avLst/>
          </a:prstGeom>
        </p:spPr>
      </p:pic>
      <p:grpSp>
        <p:nvGrpSpPr>
          <p:cNvPr id="4" name="object 4"/>
          <p:cNvGrpSpPr/>
          <p:nvPr/>
        </p:nvGrpSpPr>
        <p:grpSpPr>
          <a:xfrm>
            <a:off x="10005795" y="1594103"/>
            <a:ext cx="730393" cy="317500"/>
            <a:chOff x="4349496" y="1594103"/>
            <a:chExt cx="317500" cy="317500"/>
          </a:xfrm>
        </p:grpSpPr>
        <p:sp>
          <p:nvSpPr>
            <p:cNvPr id="5" name="object 5"/>
            <p:cNvSpPr/>
            <p:nvPr/>
          </p:nvSpPr>
          <p:spPr>
            <a:xfrm>
              <a:off x="4354068" y="1598675"/>
              <a:ext cx="307975" cy="307975"/>
            </a:xfrm>
            <a:custGeom>
              <a:avLst/>
              <a:gdLst/>
              <a:ahLst/>
              <a:cxnLst/>
              <a:rect l="l" t="t" r="r" b="b"/>
              <a:pathLst>
                <a:path w="307975" h="307975">
                  <a:moveTo>
                    <a:pt x="0" y="152400"/>
                  </a:moveTo>
                  <a:lnTo>
                    <a:pt x="7656" y="104363"/>
                  </a:lnTo>
                  <a:lnTo>
                    <a:pt x="29065" y="62544"/>
                  </a:lnTo>
                  <a:lnTo>
                    <a:pt x="61886" y="29504"/>
                  </a:lnTo>
                  <a:lnTo>
                    <a:pt x="103778" y="7802"/>
                  </a:lnTo>
                  <a:lnTo>
                    <a:pt x="152400" y="0"/>
                  </a:lnTo>
                  <a:lnTo>
                    <a:pt x="201338" y="7802"/>
                  </a:lnTo>
                  <a:lnTo>
                    <a:pt x="243986" y="29504"/>
                  </a:lnTo>
                  <a:lnTo>
                    <a:pt x="277709" y="62544"/>
                  </a:lnTo>
                  <a:lnTo>
                    <a:pt x="299874" y="104363"/>
                  </a:lnTo>
                  <a:lnTo>
                    <a:pt x="307848" y="152400"/>
                  </a:lnTo>
                  <a:lnTo>
                    <a:pt x="299874" y="201338"/>
                  </a:lnTo>
                  <a:lnTo>
                    <a:pt x="277709" y="243986"/>
                  </a:lnTo>
                  <a:lnTo>
                    <a:pt x="243986" y="277709"/>
                  </a:lnTo>
                  <a:lnTo>
                    <a:pt x="201338" y="299874"/>
                  </a:lnTo>
                  <a:lnTo>
                    <a:pt x="152400" y="307848"/>
                  </a:lnTo>
                  <a:lnTo>
                    <a:pt x="103778" y="299874"/>
                  </a:lnTo>
                  <a:lnTo>
                    <a:pt x="61886" y="277709"/>
                  </a:lnTo>
                  <a:lnTo>
                    <a:pt x="29065" y="243986"/>
                  </a:lnTo>
                  <a:lnTo>
                    <a:pt x="7656" y="201338"/>
                  </a:lnTo>
                  <a:lnTo>
                    <a:pt x="0" y="152400"/>
                  </a:lnTo>
                </a:path>
              </a:pathLst>
            </a:custGeom>
            <a:ln w="9144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6" name="object 6"/>
            <p:cNvPicPr/>
            <p:nvPr/>
          </p:nvPicPr>
          <p:blipFill>
            <a:blip r:embed="rId4" cstate="print"/>
            <a:stretch>
              <a:fillRect/>
            </a:stretch>
          </p:blipFill>
          <p:spPr>
            <a:xfrm>
              <a:off x="4411980" y="1709928"/>
              <a:ext cx="188975" cy="82296"/>
            </a:xfrm>
            <a:prstGeom prst="rect">
              <a:avLst/>
            </a:prstGeom>
          </p:spPr>
        </p:pic>
      </p:grpSp>
      <p:pic>
        <p:nvPicPr>
          <p:cNvPr id="7" name="object 7"/>
          <p:cNvPicPr/>
          <p:nvPr/>
        </p:nvPicPr>
        <p:blipFill>
          <a:blip r:embed="rId5" cstate="print"/>
          <a:stretch>
            <a:fillRect/>
          </a:stretch>
        </p:blipFill>
        <p:spPr>
          <a:xfrm>
            <a:off x="12789468" y="1650492"/>
            <a:ext cx="427718" cy="254507"/>
          </a:xfrm>
          <a:prstGeom prst="rect">
            <a:avLst/>
          </a:prstGeom>
        </p:spPr>
      </p:pic>
      <p:grpSp>
        <p:nvGrpSpPr>
          <p:cNvPr id="8" name="object 8"/>
          <p:cNvGrpSpPr/>
          <p:nvPr/>
        </p:nvGrpSpPr>
        <p:grpSpPr>
          <a:xfrm>
            <a:off x="11138195" y="1188719"/>
            <a:ext cx="537567" cy="268605"/>
            <a:chOff x="4841747" y="1188719"/>
            <a:chExt cx="233679" cy="268605"/>
          </a:xfrm>
        </p:grpSpPr>
        <p:pic>
          <p:nvPicPr>
            <p:cNvPr id="9" name="object 9"/>
            <p:cNvPicPr/>
            <p:nvPr/>
          </p:nvPicPr>
          <p:blipFill>
            <a:blip r:embed="rId6" cstate="print"/>
            <a:stretch>
              <a:fillRect/>
            </a:stretch>
          </p:blipFill>
          <p:spPr>
            <a:xfrm>
              <a:off x="4841747" y="1188719"/>
              <a:ext cx="233172" cy="234696"/>
            </a:xfrm>
            <a:prstGeom prst="rect">
              <a:avLst/>
            </a:prstGeom>
          </p:spPr>
        </p:pic>
        <p:pic>
          <p:nvPicPr>
            <p:cNvPr id="10" name="object 10"/>
            <p:cNvPicPr/>
            <p:nvPr/>
          </p:nvPicPr>
          <p:blipFill>
            <a:blip r:embed="rId7" cstate="print"/>
            <a:stretch>
              <a:fillRect/>
            </a:stretch>
          </p:blipFill>
          <p:spPr>
            <a:xfrm>
              <a:off x="4913376" y="1269492"/>
              <a:ext cx="99059" cy="187451"/>
            </a:xfrm>
            <a:prstGeom prst="rect">
              <a:avLst/>
            </a:prstGeom>
          </p:spPr>
        </p:pic>
      </p:grpSp>
      <p:grpSp>
        <p:nvGrpSpPr>
          <p:cNvPr id="11" name="object 11"/>
          <p:cNvGrpSpPr/>
          <p:nvPr/>
        </p:nvGrpSpPr>
        <p:grpSpPr>
          <a:xfrm>
            <a:off x="11828857" y="2307335"/>
            <a:ext cx="537567" cy="266700"/>
            <a:chOff x="5141976" y="2307335"/>
            <a:chExt cx="233679" cy="266700"/>
          </a:xfrm>
        </p:grpSpPr>
        <p:sp>
          <p:nvSpPr>
            <p:cNvPr id="12" name="object 12"/>
            <p:cNvSpPr/>
            <p:nvPr/>
          </p:nvSpPr>
          <p:spPr>
            <a:xfrm>
              <a:off x="5146548" y="2311907"/>
              <a:ext cx="224154" cy="224154"/>
            </a:xfrm>
            <a:custGeom>
              <a:avLst/>
              <a:gdLst/>
              <a:ahLst/>
              <a:cxnLst/>
              <a:rect l="l" t="t" r="r" b="b"/>
              <a:pathLst>
                <a:path w="224154" h="224155">
                  <a:moveTo>
                    <a:pt x="0" y="111251"/>
                  </a:moveTo>
                  <a:lnTo>
                    <a:pt x="8834" y="68151"/>
                  </a:lnTo>
                  <a:lnTo>
                    <a:pt x="32956" y="32765"/>
                  </a:lnTo>
                  <a:lnTo>
                    <a:pt x="68794" y="8810"/>
                  </a:lnTo>
                  <a:lnTo>
                    <a:pt x="112775" y="0"/>
                  </a:lnTo>
                  <a:lnTo>
                    <a:pt x="156519" y="8810"/>
                  </a:lnTo>
                  <a:lnTo>
                    <a:pt x="191833" y="32765"/>
                  </a:lnTo>
                  <a:lnTo>
                    <a:pt x="215431" y="68151"/>
                  </a:lnTo>
                  <a:lnTo>
                    <a:pt x="224028" y="111251"/>
                  </a:lnTo>
                  <a:lnTo>
                    <a:pt x="215431" y="155233"/>
                  </a:lnTo>
                  <a:lnTo>
                    <a:pt x="191833" y="191071"/>
                  </a:lnTo>
                  <a:lnTo>
                    <a:pt x="156519" y="215193"/>
                  </a:lnTo>
                  <a:lnTo>
                    <a:pt x="112775" y="224027"/>
                  </a:lnTo>
                  <a:lnTo>
                    <a:pt x="68794" y="215193"/>
                  </a:lnTo>
                  <a:lnTo>
                    <a:pt x="32956" y="191071"/>
                  </a:lnTo>
                  <a:lnTo>
                    <a:pt x="8834" y="155233"/>
                  </a:lnTo>
                  <a:lnTo>
                    <a:pt x="0" y="111251"/>
                  </a:lnTo>
                </a:path>
              </a:pathLst>
            </a:custGeom>
            <a:ln w="9144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13" name="object 13"/>
            <p:cNvPicPr/>
            <p:nvPr/>
          </p:nvPicPr>
          <p:blipFill>
            <a:blip r:embed="rId8" cstate="print"/>
            <a:stretch>
              <a:fillRect/>
            </a:stretch>
          </p:blipFill>
          <p:spPr>
            <a:xfrm>
              <a:off x="5210555" y="2386583"/>
              <a:ext cx="99060" cy="187451"/>
            </a:xfrm>
            <a:prstGeom prst="rect">
              <a:avLst/>
            </a:prstGeom>
          </p:spPr>
        </p:pic>
      </p:grpSp>
      <p:pic>
        <p:nvPicPr>
          <p:cNvPr id="14" name="object 14"/>
          <p:cNvPicPr/>
          <p:nvPr/>
        </p:nvPicPr>
        <p:blipFill>
          <a:blip r:embed="rId9" cstate="print"/>
          <a:stretch>
            <a:fillRect/>
          </a:stretch>
        </p:blipFill>
        <p:spPr>
          <a:xfrm>
            <a:off x="13732549" y="1577339"/>
            <a:ext cx="301506" cy="335280"/>
          </a:xfrm>
          <a:prstGeom prst="rect">
            <a:avLst/>
          </a:prstGeom>
        </p:spPr>
      </p:pic>
      <p:grpSp>
        <p:nvGrpSpPr>
          <p:cNvPr id="15" name="object 15"/>
          <p:cNvGrpSpPr/>
          <p:nvPr/>
        </p:nvGrpSpPr>
        <p:grpSpPr>
          <a:xfrm>
            <a:off x="11920009" y="2026921"/>
            <a:ext cx="347667" cy="276225"/>
            <a:chOff x="5181600" y="2026920"/>
            <a:chExt cx="151130" cy="276225"/>
          </a:xfrm>
        </p:grpSpPr>
        <p:sp>
          <p:nvSpPr>
            <p:cNvPr id="16" name="object 16"/>
            <p:cNvSpPr/>
            <p:nvPr/>
          </p:nvSpPr>
          <p:spPr>
            <a:xfrm>
              <a:off x="5257800" y="2080259"/>
              <a:ext cx="0" cy="222885"/>
            </a:xfrm>
            <a:custGeom>
              <a:avLst/>
              <a:gdLst/>
              <a:ahLst/>
              <a:cxnLst/>
              <a:rect l="l" t="t" r="r" b="b"/>
              <a:pathLst>
                <a:path h="222885">
                  <a:moveTo>
                    <a:pt x="0" y="222504"/>
                  </a:moveTo>
                  <a:lnTo>
                    <a:pt x="0" y="0"/>
                  </a:lnTo>
                </a:path>
              </a:pathLst>
            </a:custGeom>
            <a:ln w="9144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7" name="object 17"/>
            <p:cNvSpPr/>
            <p:nvPr/>
          </p:nvSpPr>
          <p:spPr>
            <a:xfrm>
              <a:off x="5186172" y="2031492"/>
              <a:ext cx="71755" cy="36830"/>
            </a:xfrm>
            <a:custGeom>
              <a:avLst/>
              <a:gdLst/>
              <a:ahLst/>
              <a:cxnLst/>
              <a:rect l="l" t="t" r="r" b="b"/>
              <a:pathLst>
                <a:path w="71754" h="36830">
                  <a:moveTo>
                    <a:pt x="71627" y="35051"/>
                  </a:moveTo>
                  <a:lnTo>
                    <a:pt x="71627" y="28955"/>
                  </a:lnTo>
                  <a:lnTo>
                    <a:pt x="70103" y="24383"/>
                  </a:lnTo>
                  <a:lnTo>
                    <a:pt x="64007" y="13715"/>
                  </a:lnTo>
                  <a:lnTo>
                    <a:pt x="59435" y="9143"/>
                  </a:lnTo>
                  <a:lnTo>
                    <a:pt x="50291" y="3047"/>
                  </a:lnTo>
                  <a:lnTo>
                    <a:pt x="44195" y="1523"/>
                  </a:lnTo>
                  <a:lnTo>
                    <a:pt x="39623" y="0"/>
                  </a:lnTo>
                  <a:lnTo>
                    <a:pt x="33527" y="0"/>
                  </a:lnTo>
                  <a:lnTo>
                    <a:pt x="21335" y="3047"/>
                  </a:lnTo>
                  <a:lnTo>
                    <a:pt x="12191" y="9143"/>
                  </a:lnTo>
                  <a:lnTo>
                    <a:pt x="7619" y="13715"/>
                  </a:lnTo>
                  <a:lnTo>
                    <a:pt x="4571" y="18287"/>
                  </a:lnTo>
                  <a:lnTo>
                    <a:pt x="3047" y="24383"/>
                  </a:lnTo>
                  <a:lnTo>
                    <a:pt x="1523" y="28955"/>
                  </a:lnTo>
                  <a:lnTo>
                    <a:pt x="0" y="36575"/>
                  </a:lnTo>
                </a:path>
              </a:pathLst>
            </a:custGeom>
            <a:ln w="9144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8" name="object 18"/>
            <p:cNvSpPr/>
            <p:nvPr/>
          </p:nvSpPr>
          <p:spPr>
            <a:xfrm>
              <a:off x="5257800" y="2031492"/>
              <a:ext cx="70485" cy="36830"/>
            </a:xfrm>
            <a:custGeom>
              <a:avLst/>
              <a:gdLst/>
              <a:ahLst/>
              <a:cxnLst/>
              <a:rect l="l" t="t" r="r" b="b"/>
              <a:pathLst>
                <a:path w="70485" h="36830">
                  <a:moveTo>
                    <a:pt x="70103" y="35051"/>
                  </a:moveTo>
                  <a:lnTo>
                    <a:pt x="68579" y="28955"/>
                  </a:lnTo>
                  <a:lnTo>
                    <a:pt x="68579" y="24383"/>
                  </a:lnTo>
                  <a:lnTo>
                    <a:pt x="67055" y="18287"/>
                  </a:lnTo>
                  <a:lnTo>
                    <a:pt x="64007" y="13715"/>
                  </a:lnTo>
                  <a:lnTo>
                    <a:pt x="59435" y="9143"/>
                  </a:lnTo>
                  <a:lnTo>
                    <a:pt x="50291" y="3047"/>
                  </a:lnTo>
                  <a:lnTo>
                    <a:pt x="38099" y="0"/>
                  </a:lnTo>
                  <a:lnTo>
                    <a:pt x="33527" y="0"/>
                  </a:lnTo>
                  <a:lnTo>
                    <a:pt x="1523" y="24383"/>
                  </a:lnTo>
                  <a:lnTo>
                    <a:pt x="0" y="28955"/>
                  </a:lnTo>
                  <a:lnTo>
                    <a:pt x="0" y="36575"/>
                  </a:lnTo>
                </a:path>
              </a:pathLst>
            </a:custGeom>
            <a:ln w="9144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9" name="object 19"/>
            <p:cNvSpPr/>
            <p:nvPr/>
          </p:nvSpPr>
          <p:spPr>
            <a:xfrm>
              <a:off x="5181600" y="2073402"/>
              <a:ext cx="151130" cy="0"/>
            </a:xfrm>
            <a:custGeom>
              <a:avLst/>
              <a:gdLst/>
              <a:ahLst/>
              <a:cxnLst/>
              <a:rect l="l" t="t" r="r" b="b"/>
              <a:pathLst>
                <a:path w="151129">
                  <a:moveTo>
                    <a:pt x="141732" y="0"/>
                  </a:moveTo>
                  <a:lnTo>
                    <a:pt x="150876" y="0"/>
                  </a:lnTo>
                </a:path>
                <a:path w="151129">
                  <a:moveTo>
                    <a:pt x="71628" y="0"/>
                  </a:moveTo>
                  <a:lnTo>
                    <a:pt x="80772" y="0"/>
                  </a:lnTo>
                </a:path>
                <a:path w="151129">
                  <a:moveTo>
                    <a:pt x="0" y="0"/>
                  </a:moveTo>
                  <a:lnTo>
                    <a:pt x="9144" y="0"/>
                  </a:lnTo>
                </a:path>
              </a:pathLst>
            </a:custGeom>
            <a:ln w="1371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20" name="object 20"/>
          <p:cNvGrpSpPr/>
          <p:nvPr/>
        </p:nvGrpSpPr>
        <p:grpSpPr>
          <a:xfrm>
            <a:off x="11923515" y="1749552"/>
            <a:ext cx="344745" cy="259079"/>
            <a:chOff x="5183124" y="1749551"/>
            <a:chExt cx="149860" cy="259079"/>
          </a:xfrm>
        </p:grpSpPr>
        <p:sp>
          <p:nvSpPr>
            <p:cNvPr id="21" name="object 21"/>
            <p:cNvSpPr/>
            <p:nvPr/>
          </p:nvSpPr>
          <p:spPr>
            <a:xfrm>
              <a:off x="5257800" y="1749551"/>
              <a:ext cx="0" cy="208915"/>
            </a:xfrm>
            <a:custGeom>
              <a:avLst/>
              <a:gdLst/>
              <a:ahLst/>
              <a:cxnLst/>
              <a:rect l="l" t="t" r="r" b="b"/>
              <a:pathLst>
                <a:path h="208914">
                  <a:moveTo>
                    <a:pt x="0" y="0"/>
                  </a:moveTo>
                  <a:lnTo>
                    <a:pt x="0" y="208788"/>
                  </a:lnTo>
                </a:path>
              </a:pathLst>
            </a:custGeom>
            <a:ln w="9144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2" name="object 22"/>
            <p:cNvSpPr/>
            <p:nvPr/>
          </p:nvSpPr>
          <p:spPr>
            <a:xfrm>
              <a:off x="5257800" y="1967483"/>
              <a:ext cx="70485" cy="36830"/>
            </a:xfrm>
            <a:custGeom>
              <a:avLst/>
              <a:gdLst/>
              <a:ahLst/>
              <a:cxnLst/>
              <a:rect l="l" t="t" r="r" b="b"/>
              <a:pathLst>
                <a:path w="70485" h="36830">
                  <a:moveTo>
                    <a:pt x="0" y="0"/>
                  </a:moveTo>
                  <a:lnTo>
                    <a:pt x="1524" y="6096"/>
                  </a:lnTo>
                  <a:lnTo>
                    <a:pt x="3048" y="12192"/>
                  </a:lnTo>
                  <a:lnTo>
                    <a:pt x="4572" y="18288"/>
                  </a:lnTo>
                  <a:lnTo>
                    <a:pt x="7620" y="22859"/>
                  </a:lnTo>
                  <a:lnTo>
                    <a:pt x="12192" y="27432"/>
                  </a:lnTo>
                  <a:lnTo>
                    <a:pt x="21336" y="33528"/>
                  </a:lnTo>
                  <a:lnTo>
                    <a:pt x="27432" y="36576"/>
                  </a:lnTo>
                  <a:lnTo>
                    <a:pt x="45719" y="36576"/>
                  </a:lnTo>
                  <a:lnTo>
                    <a:pt x="50292" y="33528"/>
                  </a:lnTo>
                  <a:lnTo>
                    <a:pt x="56387" y="30480"/>
                  </a:lnTo>
                  <a:lnTo>
                    <a:pt x="64008" y="22859"/>
                  </a:lnTo>
                  <a:lnTo>
                    <a:pt x="67056" y="16764"/>
                  </a:lnTo>
                  <a:lnTo>
                    <a:pt x="68580" y="12192"/>
                  </a:lnTo>
                  <a:lnTo>
                    <a:pt x="70104" y="6096"/>
                  </a:lnTo>
                  <a:lnTo>
                    <a:pt x="70104" y="0"/>
                  </a:lnTo>
                </a:path>
              </a:pathLst>
            </a:custGeom>
            <a:ln w="9144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3" name="object 23"/>
            <p:cNvSpPr/>
            <p:nvPr/>
          </p:nvSpPr>
          <p:spPr>
            <a:xfrm>
              <a:off x="5187696" y="1967483"/>
              <a:ext cx="70485" cy="36830"/>
            </a:xfrm>
            <a:custGeom>
              <a:avLst/>
              <a:gdLst/>
              <a:ahLst/>
              <a:cxnLst/>
              <a:rect l="l" t="t" r="r" b="b"/>
              <a:pathLst>
                <a:path w="70485" h="36830">
                  <a:moveTo>
                    <a:pt x="0" y="0"/>
                  </a:moveTo>
                  <a:lnTo>
                    <a:pt x="0" y="6096"/>
                  </a:lnTo>
                  <a:lnTo>
                    <a:pt x="1524" y="12192"/>
                  </a:lnTo>
                  <a:lnTo>
                    <a:pt x="4572" y="18288"/>
                  </a:lnTo>
                  <a:lnTo>
                    <a:pt x="10668" y="27432"/>
                  </a:lnTo>
                  <a:lnTo>
                    <a:pt x="15240" y="30480"/>
                  </a:lnTo>
                  <a:lnTo>
                    <a:pt x="21336" y="33528"/>
                  </a:lnTo>
                  <a:lnTo>
                    <a:pt x="25908" y="36576"/>
                  </a:lnTo>
                  <a:lnTo>
                    <a:pt x="44195" y="36576"/>
                  </a:lnTo>
                  <a:lnTo>
                    <a:pt x="50292" y="33528"/>
                  </a:lnTo>
                  <a:lnTo>
                    <a:pt x="59436" y="27432"/>
                  </a:lnTo>
                  <a:lnTo>
                    <a:pt x="62484" y="22859"/>
                  </a:lnTo>
                  <a:lnTo>
                    <a:pt x="67056" y="16764"/>
                  </a:lnTo>
                  <a:lnTo>
                    <a:pt x="68580" y="12192"/>
                  </a:lnTo>
                  <a:lnTo>
                    <a:pt x="70104" y="6096"/>
                  </a:lnTo>
                  <a:lnTo>
                    <a:pt x="70104" y="0"/>
                  </a:lnTo>
                </a:path>
              </a:pathLst>
            </a:custGeom>
            <a:ln w="9144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4" name="object 24"/>
            <p:cNvSpPr/>
            <p:nvPr/>
          </p:nvSpPr>
          <p:spPr>
            <a:xfrm>
              <a:off x="5183124" y="1960625"/>
              <a:ext cx="149860" cy="0"/>
            </a:xfrm>
            <a:custGeom>
              <a:avLst/>
              <a:gdLst/>
              <a:ahLst/>
              <a:cxnLst/>
              <a:rect l="l" t="t" r="r" b="b"/>
              <a:pathLst>
                <a:path w="149860">
                  <a:moveTo>
                    <a:pt x="0" y="0"/>
                  </a:moveTo>
                  <a:lnTo>
                    <a:pt x="9144" y="0"/>
                  </a:lnTo>
                </a:path>
                <a:path w="149860">
                  <a:moveTo>
                    <a:pt x="70103" y="0"/>
                  </a:moveTo>
                  <a:lnTo>
                    <a:pt x="79247" y="0"/>
                  </a:lnTo>
                </a:path>
                <a:path w="149860">
                  <a:moveTo>
                    <a:pt x="140207" y="0"/>
                  </a:moveTo>
                  <a:lnTo>
                    <a:pt x="149351" y="0"/>
                  </a:lnTo>
                </a:path>
              </a:pathLst>
            </a:custGeom>
            <a:ln w="13716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pic>
        <p:nvPicPr>
          <p:cNvPr id="25" name="object 25"/>
          <p:cNvPicPr/>
          <p:nvPr/>
        </p:nvPicPr>
        <p:blipFill>
          <a:blip r:embed="rId10" cstate="print"/>
          <a:stretch>
            <a:fillRect/>
          </a:stretch>
        </p:blipFill>
        <p:spPr>
          <a:xfrm>
            <a:off x="15033233" y="2321051"/>
            <a:ext cx="603010" cy="150876"/>
          </a:xfrm>
          <a:prstGeom prst="rect">
            <a:avLst/>
          </a:prstGeom>
        </p:spPr>
      </p:pic>
      <p:pic>
        <p:nvPicPr>
          <p:cNvPr id="26" name="object 26"/>
          <p:cNvPicPr/>
          <p:nvPr/>
        </p:nvPicPr>
        <p:blipFill>
          <a:blip r:embed="rId11" cstate="print"/>
          <a:stretch>
            <a:fillRect/>
          </a:stretch>
        </p:blipFill>
        <p:spPr>
          <a:xfrm>
            <a:off x="15029729" y="1053083"/>
            <a:ext cx="610024" cy="149352"/>
          </a:xfrm>
          <a:prstGeom prst="rect">
            <a:avLst/>
          </a:prstGeom>
        </p:spPr>
      </p:pic>
      <p:grpSp>
        <p:nvGrpSpPr>
          <p:cNvPr id="27" name="object 27"/>
          <p:cNvGrpSpPr/>
          <p:nvPr/>
        </p:nvGrpSpPr>
        <p:grpSpPr>
          <a:xfrm>
            <a:off x="11236361" y="1426464"/>
            <a:ext cx="344745" cy="353695"/>
            <a:chOff x="4884420" y="1426463"/>
            <a:chExt cx="149860" cy="353695"/>
          </a:xfrm>
        </p:grpSpPr>
        <p:sp>
          <p:nvSpPr>
            <p:cNvPr id="28" name="object 28"/>
            <p:cNvSpPr/>
            <p:nvPr/>
          </p:nvSpPr>
          <p:spPr>
            <a:xfrm>
              <a:off x="4959096" y="1426463"/>
              <a:ext cx="0" cy="300355"/>
            </a:xfrm>
            <a:custGeom>
              <a:avLst/>
              <a:gdLst/>
              <a:ahLst/>
              <a:cxnLst/>
              <a:rect l="l" t="t" r="r" b="b"/>
              <a:pathLst>
                <a:path h="300355">
                  <a:moveTo>
                    <a:pt x="0" y="0"/>
                  </a:moveTo>
                  <a:lnTo>
                    <a:pt x="0" y="300228"/>
                  </a:lnTo>
                </a:path>
              </a:pathLst>
            </a:custGeom>
            <a:ln w="9144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9" name="object 29"/>
            <p:cNvSpPr/>
            <p:nvPr/>
          </p:nvSpPr>
          <p:spPr>
            <a:xfrm>
              <a:off x="4959096" y="1738884"/>
              <a:ext cx="70485" cy="36830"/>
            </a:xfrm>
            <a:custGeom>
              <a:avLst/>
              <a:gdLst/>
              <a:ahLst/>
              <a:cxnLst/>
              <a:rect l="l" t="t" r="r" b="b"/>
              <a:pathLst>
                <a:path w="70485" h="36830">
                  <a:moveTo>
                    <a:pt x="0" y="0"/>
                  </a:moveTo>
                  <a:lnTo>
                    <a:pt x="1524" y="6096"/>
                  </a:lnTo>
                  <a:lnTo>
                    <a:pt x="1524" y="10668"/>
                  </a:lnTo>
                  <a:lnTo>
                    <a:pt x="4572" y="16764"/>
                  </a:lnTo>
                  <a:lnTo>
                    <a:pt x="7620" y="22859"/>
                  </a:lnTo>
                  <a:lnTo>
                    <a:pt x="12192" y="27432"/>
                  </a:lnTo>
                  <a:lnTo>
                    <a:pt x="21336" y="33528"/>
                  </a:lnTo>
                  <a:lnTo>
                    <a:pt x="33528" y="36576"/>
                  </a:lnTo>
                  <a:lnTo>
                    <a:pt x="38100" y="36576"/>
                  </a:lnTo>
                  <a:lnTo>
                    <a:pt x="68580" y="10668"/>
                  </a:lnTo>
                  <a:lnTo>
                    <a:pt x="70104" y="6096"/>
                  </a:lnTo>
                  <a:lnTo>
                    <a:pt x="70104" y="0"/>
                  </a:lnTo>
                </a:path>
              </a:pathLst>
            </a:custGeom>
            <a:ln w="9144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0" name="object 30"/>
            <p:cNvSpPr/>
            <p:nvPr/>
          </p:nvSpPr>
          <p:spPr>
            <a:xfrm>
              <a:off x="4888992" y="1738884"/>
              <a:ext cx="70485" cy="36830"/>
            </a:xfrm>
            <a:custGeom>
              <a:avLst/>
              <a:gdLst/>
              <a:ahLst/>
              <a:cxnLst/>
              <a:rect l="l" t="t" r="r" b="b"/>
              <a:pathLst>
                <a:path w="70485" h="36830">
                  <a:moveTo>
                    <a:pt x="0" y="0"/>
                  </a:moveTo>
                  <a:lnTo>
                    <a:pt x="0" y="6096"/>
                  </a:lnTo>
                  <a:lnTo>
                    <a:pt x="1524" y="10668"/>
                  </a:lnTo>
                  <a:lnTo>
                    <a:pt x="3048" y="16764"/>
                  </a:lnTo>
                  <a:lnTo>
                    <a:pt x="6096" y="22859"/>
                  </a:lnTo>
                  <a:lnTo>
                    <a:pt x="10668" y="27432"/>
                  </a:lnTo>
                  <a:lnTo>
                    <a:pt x="19812" y="33528"/>
                  </a:lnTo>
                  <a:lnTo>
                    <a:pt x="32004" y="36576"/>
                  </a:lnTo>
                  <a:lnTo>
                    <a:pt x="38100" y="36576"/>
                  </a:lnTo>
                  <a:lnTo>
                    <a:pt x="62484" y="22859"/>
                  </a:lnTo>
                  <a:lnTo>
                    <a:pt x="67056" y="16764"/>
                  </a:lnTo>
                  <a:lnTo>
                    <a:pt x="68580" y="10668"/>
                  </a:lnTo>
                  <a:lnTo>
                    <a:pt x="70104" y="6096"/>
                  </a:lnTo>
                  <a:lnTo>
                    <a:pt x="70104" y="0"/>
                  </a:lnTo>
                </a:path>
              </a:pathLst>
            </a:custGeom>
            <a:ln w="9144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1" name="object 31"/>
            <p:cNvSpPr/>
            <p:nvPr/>
          </p:nvSpPr>
          <p:spPr>
            <a:xfrm>
              <a:off x="4884420" y="1732788"/>
              <a:ext cx="149860" cy="0"/>
            </a:xfrm>
            <a:custGeom>
              <a:avLst/>
              <a:gdLst/>
              <a:ahLst/>
              <a:cxnLst/>
              <a:rect l="l" t="t" r="r" b="b"/>
              <a:pathLst>
                <a:path w="149860">
                  <a:moveTo>
                    <a:pt x="0" y="0"/>
                  </a:moveTo>
                  <a:lnTo>
                    <a:pt x="9144" y="0"/>
                  </a:lnTo>
                </a:path>
                <a:path w="149860">
                  <a:moveTo>
                    <a:pt x="70103" y="0"/>
                  </a:moveTo>
                  <a:lnTo>
                    <a:pt x="79247" y="0"/>
                  </a:lnTo>
                </a:path>
                <a:path w="149860">
                  <a:moveTo>
                    <a:pt x="140207" y="0"/>
                  </a:moveTo>
                  <a:lnTo>
                    <a:pt x="149351" y="0"/>
                  </a:lnTo>
                </a:path>
              </a:pathLst>
            </a:custGeom>
            <a:ln w="12191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32" name="object 32"/>
          <p:cNvGrpSpPr/>
          <p:nvPr/>
        </p:nvGrpSpPr>
        <p:grpSpPr>
          <a:xfrm>
            <a:off x="10713984" y="803148"/>
            <a:ext cx="5252984" cy="1821180"/>
            <a:chOff x="4657344" y="803148"/>
            <a:chExt cx="2283460" cy="1821180"/>
          </a:xfrm>
        </p:grpSpPr>
        <p:sp>
          <p:nvSpPr>
            <p:cNvPr id="33" name="object 33"/>
            <p:cNvSpPr/>
            <p:nvPr/>
          </p:nvSpPr>
          <p:spPr>
            <a:xfrm>
              <a:off x="4954511" y="803160"/>
              <a:ext cx="1986280" cy="1597660"/>
            </a:xfrm>
            <a:custGeom>
              <a:avLst/>
              <a:gdLst/>
              <a:ahLst/>
              <a:cxnLst/>
              <a:rect l="l" t="t" r="r" b="b"/>
              <a:pathLst>
                <a:path w="1986279" h="1597660">
                  <a:moveTo>
                    <a:pt x="9144" y="362699"/>
                  </a:moveTo>
                  <a:lnTo>
                    <a:pt x="7620" y="359651"/>
                  </a:lnTo>
                  <a:lnTo>
                    <a:pt x="4572" y="358127"/>
                  </a:lnTo>
                  <a:lnTo>
                    <a:pt x="1524" y="359651"/>
                  </a:lnTo>
                  <a:lnTo>
                    <a:pt x="0" y="362699"/>
                  </a:lnTo>
                  <a:lnTo>
                    <a:pt x="0" y="390131"/>
                  </a:lnTo>
                  <a:lnTo>
                    <a:pt x="1524" y="393179"/>
                  </a:lnTo>
                  <a:lnTo>
                    <a:pt x="4572" y="394703"/>
                  </a:lnTo>
                  <a:lnTo>
                    <a:pt x="7620" y="393179"/>
                  </a:lnTo>
                  <a:lnTo>
                    <a:pt x="9144" y="390131"/>
                  </a:lnTo>
                  <a:lnTo>
                    <a:pt x="9144" y="362699"/>
                  </a:lnTo>
                  <a:close/>
                </a:path>
                <a:path w="1986279" h="1597660">
                  <a:moveTo>
                    <a:pt x="9144" y="309359"/>
                  </a:moveTo>
                  <a:lnTo>
                    <a:pt x="7620" y="304787"/>
                  </a:lnTo>
                  <a:lnTo>
                    <a:pt x="1524" y="304787"/>
                  </a:lnTo>
                  <a:lnTo>
                    <a:pt x="0" y="309359"/>
                  </a:lnTo>
                  <a:lnTo>
                    <a:pt x="0" y="335267"/>
                  </a:lnTo>
                  <a:lnTo>
                    <a:pt x="1524" y="339839"/>
                  </a:lnTo>
                  <a:lnTo>
                    <a:pt x="7620" y="339839"/>
                  </a:lnTo>
                  <a:lnTo>
                    <a:pt x="9144" y="335267"/>
                  </a:lnTo>
                  <a:lnTo>
                    <a:pt x="9144" y="309359"/>
                  </a:lnTo>
                  <a:close/>
                </a:path>
                <a:path w="1986279" h="1597660">
                  <a:moveTo>
                    <a:pt x="9144" y="254495"/>
                  </a:moveTo>
                  <a:lnTo>
                    <a:pt x="7620" y="251447"/>
                  </a:lnTo>
                  <a:lnTo>
                    <a:pt x="4572" y="249923"/>
                  </a:lnTo>
                  <a:lnTo>
                    <a:pt x="1524" y="251447"/>
                  </a:lnTo>
                  <a:lnTo>
                    <a:pt x="0" y="254495"/>
                  </a:lnTo>
                  <a:lnTo>
                    <a:pt x="0" y="281927"/>
                  </a:lnTo>
                  <a:lnTo>
                    <a:pt x="1524" y="284975"/>
                  </a:lnTo>
                  <a:lnTo>
                    <a:pt x="4572" y="286499"/>
                  </a:lnTo>
                  <a:lnTo>
                    <a:pt x="7620" y="284975"/>
                  </a:lnTo>
                  <a:lnTo>
                    <a:pt x="9144" y="281927"/>
                  </a:lnTo>
                  <a:lnTo>
                    <a:pt x="9144" y="254495"/>
                  </a:lnTo>
                  <a:close/>
                </a:path>
                <a:path w="1986279" h="1597660">
                  <a:moveTo>
                    <a:pt x="9144" y="199631"/>
                  </a:moveTo>
                  <a:lnTo>
                    <a:pt x="7620" y="196583"/>
                  </a:lnTo>
                  <a:lnTo>
                    <a:pt x="4572" y="195059"/>
                  </a:lnTo>
                  <a:lnTo>
                    <a:pt x="1524" y="196583"/>
                  </a:lnTo>
                  <a:lnTo>
                    <a:pt x="0" y="199631"/>
                  </a:lnTo>
                  <a:lnTo>
                    <a:pt x="0" y="227063"/>
                  </a:lnTo>
                  <a:lnTo>
                    <a:pt x="1524" y="230111"/>
                  </a:lnTo>
                  <a:lnTo>
                    <a:pt x="4572" y="231635"/>
                  </a:lnTo>
                  <a:lnTo>
                    <a:pt x="7620" y="230111"/>
                  </a:lnTo>
                  <a:lnTo>
                    <a:pt x="9144" y="227063"/>
                  </a:lnTo>
                  <a:lnTo>
                    <a:pt x="9144" y="199631"/>
                  </a:lnTo>
                  <a:close/>
                </a:path>
                <a:path w="1986279" h="1597660">
                  <a:moveTo>
                    <a:pt x="9144" y="144767"/>
                  </a:moveTo>
                  <a:lnTo>
                    <a:pt x="7620" y="141719"/>
                  </a:lnTo>
                  <a:lnTo>
                    <a:pt x="4572" y="140195"/>
                  </a:lnTo>
                  <a:lnTo>
                    <a:pt x="1524" y="141719"/>
                  </a:lnTo>
                  <a:lnTo>
                    <a:pt x="0" y="144767"/>
                  </a:lnTo>
                  <a:lnTo>
                    <a:pt x="0" y="172199"/>
                  </a:lnTo>
                  <a:lnTo>
                    <a:pt x="1524" y="175247"/>
                  </a:lnTo>
                  <a:lnTo>
                    <a:pt x="4572" y="176771"/>
                  </a:lnTo>
                  <a:lnTo>
                    <a:pt x="7620" y="175247"/>
                  </a:lnTo>
                  <a:lnTo>
                    <a:pt x="9144" y="172199"/>
                  </a:lnTo>
                  <a:lnTo>
                    <a:pt x="9144" y="144767"/>
                  </a:lnTo>
                  <a:close/>
                </a:path>
                <a:path w="1986279" h="1597660">
                  <a:moveTo>
                    <a:pt x="9144" y="89903"/>
                  </a:moveTo>
                  <a:lnTo>
                    <a:pt x="7620" y="86855"/>
                  </a:lnTo>
                  <a:lnTo>
                    <a:pt x="4572" y="85331"/>
                  </a:lnTo>
                  <a:lnTo>
                    <a:pt x="1524" y="86855"/>
                  </a:lnTo>
                  <a:lnTo>
                    <a:pt x="0" y="89903"/>
                  </a:lnTo>
                  <a:lnTo>
                    <a:pt x="0" y="117335"/>
                  </a:lnTo>
                  <a:lnTo>
                    <a:pt x="1524" y="120383"/>
                  </a:lnTo>
                  <a:lnTo>
                    <a:pt x="4572" y="121907"/>
                  </a:lnTo>
                  <a:lnTo>
                    <a:pt x="7620" y="120383"/>
                  </a:lnTo>
                  <a:lnTo>
                    <a:pt x="9144" y="117335"/>
                  </a:lnTo>
                  <a:lnTo>
                    <a:pt x="9144" y="89903"/>
                  </a:lnTo>
                  <a:close/>
                </a:path>
                <a:path w="1986279" h="1597660">
                  <a:moveTo>
                    <a:pt x="9144" y="35039"/>
                  </a:moveTo>
                  <a:lnTo>
                    <a:pt x="7620" y="31991"/>
                  </a:lnTo>
                  <a:lnTo>
                    <a:pt x="4572" y="30467"/>
                  </a:lnTo>
                  <a:lnTo>
                    <a:pt x="1524" y="31991"/>
                  </a:lnTo>
                  <a:lnTo>
                    <a:pt x="0" y="35039"/>
                  </a:lnTo>
                  <a:lnTo>
                    <a:pt x="0" y="62471"/>
                  </a:lnTo>
                  <a:lnTo>
                    <a:pt x="1524" y="65519"/>
                  </a:lnTo>
                  <a:lnTo>
                    <a:pt x="4572" y="67043"/>
                  </a:lnTo>
                  <a:lnTo>
                    <a:pt x="7620" y="65519"/>
                  </a:lnTo>
                  <a:lnTo>
                    <a:pt x="9144" y="62471"/>
                  </a:lnTo>
                  <a:lnTo>
                    <a:pt x="9144" y="35039"/>
                  </a:lnTo>
                  <a:close/>
                </a:path>
                <a:path w="1986279" h="1597660">
                  <a:moveTo>
                    <a:pt x="32004" y="3048"/>
                  </a:moveTo>
                  <a:lnTo>
                    <a:pt x="30480" y="0"/>
                  </a:lnTo>
                  <a:lnTo>
                    <a:pt x="1524" y="0"/>
                  </a:lnTo>
                  <a:lnTo>
                    <a:pt x="0" y="3048"/>
                  </a:lnTo>
                  <a:lnTo>
                    <a:pt x="0" y="7620"/>
                  </a:lnTo>
                  <a:lnTo>
                    <a:pt x="1524" y="12192"/>
                  </a:lnTo>
                  <a:lnTo>
                    <a:pt x="7620" y="12192"/>
                  </a:lnTo>
                  <a:lnTo>
                    <a:pt x="9144" y="7620"/>
                  </a:lnTo>
                  <a:lnTo>
                    <a:pt x="30480" y="7620"/>
                  </a:lnTo>
                  <a:lnTo>
                    <a:pt x="32004" y="3048"/>
                  </a:lnTo>
                  <a:close/>
                </a:path>
                <a:path w="1986279" h="1597660">
                  <a:moveTo>
                    <a:pt x="85344" y="0"/>
                  </a:moveTo>
                  <a:lnTo>
                    <a:pt x="50292" y="0"/>
                  </a:lnTo>
                  <a:lnTo>
                    <a:pt x="50292" y="7620"/>
                  </a:lnTo>
                  <a:lnTo>
                    <a:pt x="85344" y="7620"/>
                  </a:lnTo>
                  <a:lnTo>
                    <a:pt x="85344" y="0"/>
                  </a:lnTo>
                  <a:close/>
                </a:path>
                <a:path w="1986279" h="1597660">
                  <a:moveTo>
                    <a:pt x="140208" y="3048"/>
                  </a:moveTo>
                  <a:lnTo>
                    <a:pt x="138684" y="0"/>
                  </a:lnTo>
                  <a:lnTo>
                    <a:pt x="105156" y="0"/>
                  </a:lnTo>
                  <a:lnTo>
                    <a:pt x="103632" y="3048"/>
                  </a:lnTo>
                  <a:lnTo>
                    <a:pt x="105156" y="7620"/>
                  </a:lnTo>
                  <a:lnTo>
                    <a:pt x="138684" y="7620"/>
                  </a:lnTo>
                  <a:lnTo>
                    <a:pt x="140208" y="3048"/>
                  </a:lnTo>
                  <a:close/>
                </a:path>
                <a:path w="1986279" h="1597660">
                  <a:moveTo>
                    <a:pt x="195072" y="3048"/>
                  </a:moveTo>
                  <a:lnTo>
                    <a:pt x="193548" y="0"/>
                  </a:lnTo>
                  <a:lnTo>
                    <a:pt x="160020" y="0"/>
                  </a:lnTo>
                  <a:lnTo>
                    <a:pt x="158496" y="3048"/>
                  </a:lnTo>
                  <a:lnTo>
                    <a:pt x="160020" y="7620"/>
                  </a:lnTo>
                  <a:lnTo>
                    <a:pt x="193548" y="7620"/>
                  </a:lnTo>
                  <a:lnTo>
                    <a:pt x="195072" y="3048"/>
                  </a:lnTo>
                  <a:close/>
                </a:path>
                <a:path w="1986279" h="1597660">
                  <a:moveTo>
                    <a:pt x="249936" y="3048"/>
                  </a:moveTo>
                  <a:lnTo>
                    <a:pt x="248412" y="0"/>
                  </a:lnTo>
                  <a:lnTo>
                    <a:pt x="214884" y="0"/>
                  </a:lnTo>
                  <a:lnTo>
                    <a:pt x="213360" y="3048"/>
                  </a:lnTo>
                  <a:lnTo>
                    <a:pt x="214884" y="7620"/>
                  </a:lnTo>
                  <a:lnTo>
                    <a:pt x="248412" y="7620"/>
                  </a:lnTo>
                  <a:lnTo>
                    <a:pt x="249936" y="3048"/>
                  </a:lnTo>
                  <a:close/>
                </a:path>
                <a:path w="1986279" h="1597660">
                  <a:moveTo>
                    <a:pt x="304800" y="3048"/>
                  </a:moveTo>
                  <a:lnTo>
                    <a:pt x="303276" y="0"/>
                  </a:lnTo>
                  <a:lnTo>
                    <a:pt x="269748" y="0"/>
                  </a:lnTo>
                  <a:lnTo>
                    <a:pt x="268224" y="3048"/>
                  </a:lnTo>
                  <a:lnTo>
                    <a:pt x="269748" y="7620"/>
                  </a:lnTo>
                  <a:lnTo>
                    <a:pt x="303276" y="7620"/>
                  </a:lnTo>
                  <a:lnTo>
                    <a:pt x="304800" y="3048"/>
                  </a:lnTo>
                  <a:close/>
                </a:path>
                <a:path w="1986279" h="1597660">
                  <a:moveTo>
                    <a:pt x="359664" y="3048"/>
                  </a:moveTo>
                  <a:lnTo>
                    <a:pt x="358140" y="0"/>
                  </a:lnTo>
                  <a:lnTo>
                    <a:pt x="324612" y="0"/>
                  </a:lnTo>
                  <a:lnTo>
                    <a:pt x="323088" y="3048"/>
                  </a:lnTo>
                  <a:lnTo>
                    <a:pt x="324612" y="7620"/>
                  </a:lnTo>
                  <a:lnTo>
                    <a:pt x="358140" y="7620"/>
                  </a:lnTo>
                  <a:lnTo>
                    <a:pt x="359664" y="3048"/>
                  </a:lnTo>
                  <a:close/>
                </a:path>
                <a:path w="1986279" h="1597660">
                  <a:moveTo>
                    <a:pt x="413004" y="0"/>
                  </a:moveTo>
                  <a:lnTo>
                    <a:pt x="377952" y="0"/>
                  </a:lnTo>
                  <a:lnTo>
                    <a:pt x="377952" y="7620"/>
                  </a:lnTo>
                  <a:lnTo>
                    <a:pt x="413004" y="7620"/>
                  </a:lnTo>
                  <a:lnTo>
                    <a:pt x="413004" y="0"/>
                  </a:lnTo>
                  <a:close/>
                </a:path>
                <a:path w="1986279" h="1597660">
                  <a:moveTo>
                    <a:pt x="467868" y="3048"/>
                  </a:moveTo>
                  <a:lnTo>
                    <a:pt x="466344" y="0"/>
                  </a:lnTo>
                  <a:lnTo>
                    <a:pt x="432816" y="0"/>
                  </a:lnTo>
                  <a:lnTo>
                    <a:pt x="431292" y="3048"/>
                  </a:lnTo>
                  <a:lnTo>
                    <a:pt x="432816" y="7620"/>
                  </a:lnTo>
                  <a:lnTo>
                    <a:pt x="466344" y="7620"/>
                  </a:lnTo>
                  <a:lnTo>
                    <a:pt x="467868" y="3048"/>
                  </a:lnTo>
                  <a:close/>
                </a:path>
                <a:path w="1986279" h="1597660">
                  <a:moveTo>
                    <a:pt x="522732" y="3048"/>
                  </a:moveTo>
                  <a:lnTo>
                    <a:pt x="521208" y="0"/>
                  </a:lnTo>
                  <a:lnTo>
                    <a:pt x="487680" y="0"/>
                  </a:lnTo>
                  <a:lnTo>
                    <a:pt x="486156" y="3048"/>
                  </a:lnTo>
                  <a:lnTo>
                    <a:pt x="487680" y="7620"/>
                  </a:lnTo>
                  <a:lnTo>
                    <a:pt x="521208" y="7620"/>
                  </a:lnTo>
                  <a:lnTo>
                    <a:pt x="522732" y="3048"/>
                  </a:lnTo>
                  <a:close/>
                </a:path>
                <a:path w="1986279" h="1597660">
                  <a:moveTo>
                    <a:pt x="577596" y="3048"/>
                  </a:moveTo>
                  <a:lnTo>
                    <a:pt x="576072" y="0"/>
                  </a:lnTo>
                  <a:lnTo>
                    <a:pt x="542544" y="0"/>
                  </a:lnTo>
                  <a:lnTo>
                    <a:pt x="541020" y="3048"/>
                  </a:lnTo>
                  <a:lnTo>
                    <a:pt x="542544" y="7620"/>
                  </a:lnTo>
                  <a:lnTo>
                    <a:pt x="576072" y="7620"/>
                  </a:lnTo>
                  <a:lnTo>
                    <a:pt x="577596" y="3048"/>
                  </a:lnTo>
                  <a:close/>
                </a:path>
                <a:path w="1986279" h="1597660">
                  <a:moveTo>
                    <a:pt x="632460" y="3048"/>
                  </a:moveTo>
                  <a:lnTo>
                    <a:pt x="630936" y="0"/>
                  </a:lnTo>
                  <a:lnTo>
                    <a:pt x="597408" y="0"/>
                  </a:lnTo>
                  <a:lnTo>
                    <a:pt x="595884" y="3048"/>
                  </a:lnTo>
                  <a:lnTo>
                    <a:pt x="597408" y="7620"/>
                  </a:lnTo>
                  <a:lnTo>
                    <a:pt x="630936" y="7620"/>
                  </a:lnTo>
                  <a:lnTo>
                    <a:pt x="632460" y="3048"/>
                  </a:lnTo>
                  <a:close/>
                </a:path>
                <a:path w="1986279" h="1597660">
                  <a:moveTo>
                    <a:pt x="687324" y="3048"/>
                  </a:moveTo>
                  <a:lnTo>
                    <a:pt x="685800" y="0"/>
                  </a:lnTo>
                  <a:lnTo>
                    <a:pt x="650748" y="0"/>
                  </a:lnTo>
                  <a:lnTo>
                    <a:pt x="650748" y="7620"/>
                  </a:lnTo>
                  <a:lnTo>
                    <a:pt x="685800" y="7620"/>
                  </a:lnTo>
                  <a:lnTo>
                    <a:pt x="687324" y="3048"/>
                  </a:lnTo>
                  <a:close/>
                </a:path>
                <a:path w="1986279" h="1597660">
                  <a:moveTo>
                    <a:pt x="740664" y="0"/>
                  </a:moveTo>
                  <a:lnTo>
                    <a:pt x="705612" y="0"/>
                  </a:lnTo>
                  <a:lnTo>
                    <a:pt x="704088" y="3048"/>
                  </a:lnTo>
                  <a:lnTo>
                    <a:pt x="705612" y="7620"/>
                  </a:lnTo>
                  <a:lnTo>
                    <a:pt x="740664" y="7620"/>
                  </a:lnTo>
                  <a:lnTo>
                    <a:pt x="740664" y="0"/>
                  </a:lnTo>
                  <a:close/>
                </a:path>
                <a:path w="1986279" h="1597660">
                  <a:moveTo>
                    <a:pt x="795540" y="3048"/>
                  </a:moveTo>
                  <a:lnTo>
                    <a:pt x="794016" y="0"/>
                  </a:lnTo>
                  <a:lnTo>
                    <a:pt x="760488" y="0"/>
                  </a:lnTo>
                  <a:lnTo>
                    <a:pt x="758964" y="3048"/>
                  </a:lnTo>
                  <a:lnTo>
                    <a:pt x="760488" y="7620"/>
                  </a:lnTo>
                  <a:lnTo>
                    <a:pt x="794016" y="7620"/>
                  </a:lnTo>
                  <a:lnTo>
                    <a:pt x="795540" y="3048"/>
                  </a:lnTo>
                  <a:close/>
                </a:path>
                <a:path w="1986279" h="1597660">
                  <a:moveTo>
                    <a:pt x="850404" y="3048"/>
                  </a:moveTo>
                  <a:lnTo>
                    <a:pt x="848880" y="0"/>
                  </a:lnTo>
                  <a:lnTo>
                    <a:pt x="815352" y="0"/>
                  </a:lnTo>
                  <a:lnTo>
                    <a:pt x="813828" y="3048"/>
                  </a:lnTo>
                  <a:lnTo>
                    <a:pt x="815352" y="7620"/>
                  </a:lnTo>
                  <a:lnTo>
                    <a:pt x="848880" y="7620"/>
                  </a:lnTo>
                  <a:lnTo>
                    <a:pt x="850404" y="3048"/>
                  </a:lnTo>
                  <a:close/>
                </a:path>
                <a:path w="1986279" h="1597660">
                  <a:moveTo>
                    <a:pt x="905268" y="3048"/>
                  </a:moveTo>
                  <a:lnTo>
                    <a:pt x="903744" y="0"/>
                  </a:lnTo>
                  <a:lnTo>
                    <a:pt x="870216" y="0"/>
                  </a:lnTo>
                  <a:lnTo>
                    <a:pt x="868692" y="3048"/>
                  </a:lnTo>
                  <a:lnTo>
                    <a:pt x="870216" y="7620"/>
                  </a:lnTo>
                  <a:lnTo>
                    <a:pt x="903744" y="7620"/>
                  </a:lnTo>
                  <a:lnTo>
                    <a:pt x="905268" y="3048"/>
                  </a:lnTo>
                  <a:close/>
                </a:path>
                <a:path w="1986279" h="1597660">
                  <a:moveTo>
                    <a:pt x="960132" y="3048"/>
                  </a:moveTo>
                  <a:lnTo>
                    <a:pt x="958608" y="0"/>
                  </a:lnTo>
                  <a:lnTo>
                    <a:pt x="925080" y="0"/>
                  </a:lnTo>
                  <a:lnTo>
                    <a:pt x="923556" y="3048"/>
                  </a:lnTo>
                  <a:lnTo>
                    <a:pt x="925080" y="7620"/>
                  </a:lnTo>
                  <a:lnTo>
                    <a:pt x="958608" y="7620"/>
                  </a:lnTo>
                  <a:lnTo>
                    <a:pt x="960132" y="3048"/>
                  </a:lnTo>
                  <a:close/>
                </a:path>
                <a:path w="1986279" h="1597660">
                  <a:moveTo>
                    <a:pt x="1014996" y="3048"/>
                  </a:moveTo>
                  <a:lnTo>
                    <a:pt x="1013472" y="0"/>
                  </a:lnTo>
                  <a:lnTo>
                    <a:pt x="978420" y="0"/>
                  </a:lnTo>
                  <a:lnTo>
                    <a:pt x="978420" y="7620"/>
                  </a:lnTo>
                  <a:lnTo>
                    <a:pt x="1013472" y="7620"/>
                  </a:lnTo>
                  <a:lnTo>
                    <a:pt x="1014996" y="3048"/>
                  </a:lnTo>
                  <a:close/>
                </a:path>
                <a:path w="1986279" h="1597660">
                  <a:moveTo>
                    <a:pt x="1068336" y="0"/>
                  </a:moveTo>
                  <a:lnTo>
                    <a:pt x="1033284" y="0"/>
                  </a:lnTo>
                  <a:lnTo>
                    <a:pt x="1031760" y="3048"/>
                  </a:lnTo>
                  <a:lnTo>
                    <a:pt x="1033284" y="7620"/>
                  </a:lnTo>
                  <a:lnTo>
                    <a:pt x="1068336" y="7620"/>
                  </a:lnTo>
                  <a:lnTo>
                    <a:pt x="1068336" y="0"/>
                  </a:lnTo>
                  <a:close/>
                </a:path>
                <a:path w="1986279" h="1597660">
                  <a:moveTo>
                    <a:pt x="1123200" y="3048"/>
                  </a:moveTo>
                  <a:lnTo>
                    <a:pt x="1121676" y="0"/>
                  </a:lnTo>
                  <a:lnTo>
                    <a:pt x="1088148" y="0"/>
                  </a:lnTo>
                  <a:lnTo>
                    <a:pt x="1086624" y="3048"/>
                  </a:lnTo>
                  <a:lnTo>
                    <a:pt x="1088148" y="7620"/>
                  </a:lnTo>
                  <a:lnTo>
                    <a:pt x="1121676" y="7620"/>
                  </a:lnTo>
                  <a:lnTo>
                    <a:pt x="1123200" y="3048"/>
                  </a:lnTo>
                  <a:close/>
                </a:path>
                <a:path w="1986279" h="1597660">
                  <a:moveTo>
                    <a:pt x="1178052" y="3048"/>
                  </a:moveTo>
                  <a:lnTo>
                    <a:pt x="1176528" y="0"/>
                  </a:lnTo>
                  <a:lnTo>
                    <a:pt x="1143000" y="0"/>
                  </a:lnTo>
                  <a:lnTo>
                    <a:pt x="1141476" y="3048"/>
                  </a:lnTo>
                  <a:lnTo>
                    <a:pt x="1143000" y="7620"/>
                  </a:lnTo>
                  <a:lnTo>
                    <a:pt x="1176528" y="7620"/>
                  </a:lnTo>
                  <a:lnTo>
                    <a:pt x="1178052" y="3048"/>
                  </a:lnTo>
                  <a:close/>
                </a:path>
                <a:path w="1986279" h="1597660">
                  <a:moveTo>
                    <a:pt x="1232916" y="3048"/>
                  </a:moveTo>
                  <a:lnTo>
                    <a:pt x="1231392" y="0"/>
                  </a:lnTo>
                  <a:lnTo>
                    <a:pt x="1197864" y="0"/>
                  </a:lnTo>
                  <a:lnTo>
                    <a:pt x="1196340" y="3048"/>
                  </a:lnTo>
                  <a:lnTo>
                    <a:pt x="1197864" y="7620"/>
                  </a:lnTo>
                  <a:lnTo>
                    <a:pt x="1231392" y="7620"/>
                  </a:lnTo>
                  <a:lnTo>
                    <a:pt x="1232916" y="3048"/>
                  </a:lnTo>
                  <a:close/>
                </a:path>
                <a:path w="1986279" h="1597660">
                  <a:moveTo>
                    <a:pt x="1287780" y="3048"/>
                  </a:moveTo>
                  <a:lnTo>
                    <a:pt x="1286256" y="0"/>
                  </a:lnTo>
                  <a:lnTo>
                    <a:pt x="1252728" y="0"/>
                  </a:lnTo>
                  <a:lnTo>
                    <a:pt x="1251204" y="3048"/>
                  </a:lnTo>
                  <a:lnTo>
                    <a:pt x="1252728" y="7620"/>
                  </a:lnTo>
                  <a:lnTo>
                    <a:pt x="1286256" y="7620"/>
                  </a:lnTo>
                  <a:lnTo>
                    <a:pt x="1287780" y="3048"/>
                  </a:lnTo>
                  <a:close/>
                </a:path>
                <a:path w="1986279" h="1597660">
                  <a:moveTo>
                    <a:pt x="1342644" y="3048"/>
                  </a:moveTo>
                  <a:lnTo>
                    <a:pt x="1341120" y="0"/>
                  </a:lnTo>
                  <a:lnTo>
                    <a:pt x="1306068" y="0"/>
                  </a:lnTo>
                  <a:lnTo>
                    <a:pt x="1306068" y="7620"/>
                  </a:lnTo>
                  <a:lnTo>
                    <a:pt x="1341120" y="7620"/>
                  </a:lnTo>
                  <a:lnTo>
                    <a:pt x="1342644" y="3048"/>
                  </a:lnTo>
                  <a:close/>
                </a:path>
                <a:path w="1986279" h="1597660">
                  <a:moveTo>
                    <a:pt x="1395984" y="0"/>
                  </a:moveTo>
                  <a:lnTo>
                    <a:pt x="1360932" y="0"/>
                  </a:lnTo>
                  <a:lnTo>
                    <a:pt x="1359408" y="3048"/>
                  </a:lnTo>
                  <a:lnTo>
                    <a:pt x="1360932" y="7620"/>
                  </a:lnTo>
                  <a:lnTo>
                    <a:pt x="1395984" y="7620"/>
                  </a:lnTo>
                  <a:lnTo>
                    <a:pt x="1395984" y="0"/>
                  </a:lnTo>
                  <a:close/>
                </a:path>
                <a:path w="1986279" h="1597660">
                  <a:moveTo>
                    <a:pt x="1450848" y="3048"/>
                  </a:moveTo>
                  <a:lnTo>
                    <a:pt x="1449324" y="0"/>
                  </a:lnTo>
                  <a:lnTo>
                    <a:pt x="1415796" y="0"/>
                  </a:lnTo>
                  <a:lnTo>
                    <a:pt x="1414272" y="3048"/>
                  </a:lnTo>
                  <a:lnTo>
                    <a:pt x="1415796" y="7620"/>
                  </a:lnTo>
                  <a:lnTo>
                    <a:pt x="1449324" y="7620"/>
                  </a:lnTo>
                  <a:lnTo>
                    <a:pt x="1450848" y="3048"/>
                  </a:lnTo>
                  <a:close/>
                </a:path>
                <a:path w="1986279" h="1597660">
                  <a:moveTo>
                    <a:pt x="1505712" y="3048"/>
                  </a:moveTo>
                  <a:lnTo>
                    <a:pt x="1504188" y="0"/>
                  </a:lnTo>
                  <a:lnTo>
                    <a:pt x="1470660" y="0"/>
                  </a:lnTo>
                  <a:lnTo>
                    <a:pt x="1469136" y="3048"/>
                  </a:lnTo>
                  <a:lnTo>
                    <a:pt x="1470660" y="7620"/>
                  </a:lnTo>
                  <a:lnTo>
                    <a:pt x="1504188" y="7620"/>
                  </a:lnTo>
                  <a:lnTo>
                    <a:pt x="1505712" y="3048"/>
                  </a:lnTo>
                  <a:close/>
                </a:path>
                <a:path w="1986279" h="1597660">
                  <a:moveTo>
                    <a:pt x="1560588" y="3048"/>
                  </a:moveTo>
                  <a:lnTo>
                    <a:pt x="1559064" y="0"/>
                  </a:lnTo>
                  <a:lnTo>
                    <a:pt x="1525536" y="0"/>
                  </a:lnTo>
                  <a:lnTo>
                    <a:pt x="1524012" y="3048"/>
                  </a:lnTo>
                  <a:lnTo>
                    <a:pt x="1525536" y="7620"/>
                  </a:lnTo>
                  <a:lnTo>
                    <a:pt x="1559064" y="7620"/>
                  </a:lnTo>
                  <a:lnTo>
                    <a:pt x="1560588" y="3048"/>
                  </a:lnTo>
                  <a:close/>
                </a:path>
                <a:path w="1986279" h="1597660">
                  <a:moveTo>
                    <a:pt x="1615452" y="3048"/>
                  </a:moveTo>
                  <a:lnTo>
                    <a:pt x="1613928" y="0"/>
                  </a:lnTo>
                  <a:lnTo>
                    <a:pt x="1580400" y="0"/>
                  </a:lnTo>
                  <a:lnTo>
                    <a:pt x="1578876" y="3048"/>
                  </a:lnTo>
                  <a:lnTo>
                    <a:pt x="1580400" y="7620"/>
                  </a:lnTo>
                  <a:lnTo>
                    <a:pt x="1613928" y="7620"/>
                  </a:lnTo>
                  <a:lnTo>
                    <a:pt x="1615452" y="3048"/>
                  </a:lnTo>
                  <a:close/>
                </a:path>
                <a:path w="1986279" h="1597660">
                  <a:moveTo>
                    <a:pt x="1668792" y="0"/>
                  </a:moveTo>
                  <a:lnTo>
                    <a:pt x="1633740" y="0"/>
                  </a:lnTo>
                  <a:lnTo>
                    <a:pt x="1633740" y="7620"/>
                  </a:lnTo>
                  <a:lnTo>
                    <a:pt x="1668792" y="7620"/>
                  </a:lnTo>
                  <a:lnTo>
                    <a:pt x="1668792" y="0"/>
                  </a:lnTo>
                  <a:close/>
                </a:path>
                <a:path w="1986279" h="1597660">
                  <a:moveTo>
                    <a:pt x="1723656" y="3048"/>
                  </a:moveTo>
                  <a:lnTo>
                    <a:pt x="1722132" y="0"/>
                  </a:lnTo>
                  <a:lnTo>
                    <a:pt x="1688604" y="0"/>
                  </a:lnTo>
                  <a:lnTo>
                    <a:pt x="1687080" y="3048"/>
                  </a:lnTo>
                  <a:lnTo>
                    <a:pt x="1688604" y="7620"/>
                  </a:lnTo>
                  <a:lnTo>
                    <a:pt x="1722132" y="7620"/>
                  </a:lnTo>
                  <a:lnTo>
                    <a:pt x="1723656" y="3048"/>
                  </a:lnTo>
                  <a:close/>
                </a:path>
                <a:path w="1986279" h="1597660">
                  <a:moveTo>
                    <a:pt x="1778520" y="3048"/>
                  </a:moveTo>
                  <a:lnTo>
                    <a:pt x="1776996" y="0"/>
                  </a:lnTo>
                  <a:lnTo>
                    <a:pt x="1743468" y="0"/>
                  </a:lnTo>
                  <a:lnTo>
                    <a:pt x="1741944" y="3048"/>
                  </a:lnTo>
                  <a:lnTo>
                    <a:pt x="1743468" y="7620"/>
                  </a:lnTo>
                  <a:lnTo>
                    <a:pt x="1776996" y="7620"/>
                  </a:lnTo>
                  <a:lnTo>
                    <a:pt x="1778520" y="3048"/>
                  </a:lnTo>
                  <a:close/>
                </a:path>
                <a:path w="1986279" h="1597660">
                  <a:moveTo>
                    <a:pt x="1833384" y="3048"/>
                  </a:moveTo>
                  <a:lnTo>
                    <a:pt x="1831860" y="0"/>
                  </a:lnTo>
                  <a:lnTo>
                    <a:pt x="1798332" y="0"/>
                  </a:lnTo>
                  <a:lnTo>
                    <a:pt x="1796808" y="3048"/>
                  </a:lnTo>
                  <a:lnTo>
                    <a:pt x="1798332" y="7620"/>
                  </a:lnTo>
                  <a:lnTo>
                    <a:pt x="1831860" y="7620"/>
                  </a:lnTo>
                  <a:lnTo>
                    <a:pt x="1833384" y="3048"/>
                  </a:lnTo>
                  <a:close/>
                </a:path>
                <a:path w="1986279" h="1597660">
                  <a:moveTo>
                    <a:pt x="1844052" y="1566672"/>
                  </a:moveTo>
                  <a:lnTo>
                    <a:pt x="1842528" y="1562100"/>
                  </a:lnTo>
                  <a:lnTo>
                    <a:pt x="1836432" y="1562100"/>
                  </a:lnTo>
                  <a:lnTo>
                    <a:pt x="1834908" y="1566672"/>
                  </a:lnTo>
                  <a:lnTo>
                    <a:pt x="1834908" y="1592580"/>
                  </a:lnTo>
                  <a:lnTo>
                    <a:pt x="1836432" y="1597152"/>
                  </a:lnTo>
                  <a:lnTo>
                    <a:pt x="1842528" y="1597152"/>
                  </a:lnTo>
                  <a:lnTo>
                    <a:pt x="1844052" y="1592580"/>
                  </a:lnTo>
                  <a:lnTo>
                    <a:pt x="1844052" y="1566672"/>
                  </a:lnTo>
                  <a:close/>
                </a:path>
                <a:path w="1986279" h="1597660">
                  <a:moveTo>
                    <a:pt x="1844052" y="1511808"/>
                  </a:moveTo>
                  <a:lnTo>
                    <a:pt x="1842528" y="1508760"/>
                  </a:lnTo>
                  <a:lnTo>
                    <a:pt x="1839480" y="1507236"/>
                  </a:lnTo>
                  <a:lnTo>
                    <a:pt x="1836432" y="1508760"/>
                  </a:lnTo>
                  <a:lnTo>
                    <a:pt x="1834908" y="1511808"/>
                  </a:lnTo>
                  <a:lnTo>
                    <a:pt x="1834908" y="1539240"/>
                  </a:lnTo>
                  <a:lnTo>
                    <a:pt x="1836432" y="1542288"/>
                  </a:lnTo>
                  <a:lnTo>
                    <a:pt x="1839480" y="1543812"/>
                  </a:lnTo>
                  <a:lnTo>
                    <a:pt x="1842528" y="1542288"/>
                  </a:lnTo>
                  <a:lnTo>
                    <a:pt x="1844052" y="1539240"/>
                  </a:lnTo>
                  <a:lnTo>
                    <a:pt x="1844052" y="1511808"/>
                  </a:lnTo>
                  <a:close/>
                </a:path>
                <a:path w="1986279" h="1597660">
                  <a:moveTo>
                    <a:pt x="1844052" y="1456944"/>
                  </a:moveTo>
                  <a:lnTo>
                    <a:pt x="1842528" y="1453896"/>
                  </a:lnTo>
                  <a:lnTo>
                    <a:pt x="1839480" y="1452372"/>
                  </a:lnTo>
                  <a:lnTo>
                    <a:pt x="1836432" y="1453896"/>
                  </a:lnTo>
                  <a:lnTo>
                    <a:pt x="1834908" y="1456944"/>
                  </a:lnTo>
                  <a:lnTo>
                    <a:pt x="1834908" y="1484376"/>
                  </a:lnTo>
                  <a:lnTo>
                    <a:pt x="1836432" y="1487424"/>
                  </a:lnTo>
                  <a:lnTo>
                    <a:pt x="1839480" y="1488948"/>
                  </a:lnTo>
                  <a:lnTo>
                    <a:pt x="1842528" y="1487424"/>
                  </a:lnTo>
                  <a:lnTo>
                    <a:pt x="1844052" y="1484376"/>
                  </a:lnTo>
                  <a:lnTo>
                    <a:pt x="1844052" y="1456944"/>
                  </a:lnTo>
                  <a:close/>
                </a:path>
                <a:path w="1986279" h="1597660">
                  <a:moveTo>
                    <a:pt x="1844052" y="1402080"/>
                  </a:moveTo>
                  <a:lnTo>
                    <a:pt x="1842528" y="1399032"/>
                  </a:lnTo>
                  <a:lnTo>
                    <a:pt x="1839480" y="1397508"/>
                  </a:lnTo>
                  <a:lnTo>
                    <a:pt x="1836432" y="1399032"/>
                  </a:lnTo>
                  <a:lnTo>
                    <a:pt x="1834908" y="1402080"/>
                  </a:lnTo>
                  <a:lnTo>
                    <a:pt x="1834908" y="1429512"/>
                  </a:lnTo>
                  <a:lnTo>
                    <a:pt x="1836432" y="1432560"/>
                  </a:lnTo>
                  <a:lnTo>
                    <a:pt x="1839480" y="1434084"/>
                  </a:lnTo>
                  <a:lnTo>
                    <a:pt x="1842528" y="1432560"/>
                  </a:lnTo>
                  <a:lnTo>
                    <a:pt x="1844052" y="1429512"/>
                  </a:lnTo>
                  <a:lnTo>
                    <a:pt x="1844052" y="1402080"/>
                  </a:lnTo>
                  <a:close/>
                </a:path>
                <a:path w="1986279" h="1597660">
                  <a:moveTo>
                    <a:pt x="1844052" y="1347216"/>
                  </a:moveTo>
                  <a:lnTo>
                    <a:pt x="1842528" y="1344168"/>
                  </a:lnTo>
                  <a:lnTo>
                    <a:pt x="1839480" y="1342644"/>
                  </a:lnTo>
                  <a:lnTo>
                    <a:pt x="1836432" y="1344168"/>
                  </a:lnTo>
                  <a:lnTo>
                    <a:pt x="1834908" y="1347216"/>
                  </a:lnTo>
                  <a:lnTo>
                    <a:pt x="1834908" y="1374648"/>
                  </a:lnTo>
                  <a:lnTo>
                    <a:pt x="1836432" y="1377696"/>
                  </a:lnTo>
                  <a:lnTo>
                    <a:pt x="1839480" y="1379220"/>
                  </a:lnTo>
                  <a:lnTo>
                    <a:pt x="1842528" y="1377696"/>
                  </a:lnTo>
                  <a:lnTo>
                    <a:pt x="1844052" y="1374648"/>
                  </a:lnTo>
                  <a:lnTo>
                    <a:pt x="1844052" y="1347216"/>
                  </a:lnTo>
                  <a:close/>
                </a:path>
                <a:path w="1986279" h="1597660">
                  <a:moveTo>
                    <a:pt x="1844052" y="1292352"/>
                  </a:moveTo>
                  <a:lnTo>
                    <a:pt x="1842528" y="1289304"/>
                  </a:lnTo>
                  <a:lnTo>
                    <a:pt x="1839480" y="1287780"/>
                  </a:lnTo>
                  <a:lnTo>
                    <a:pt x="1836432" y="1289304"/>
                  </a:lnTo>
                  <a:lnTo>
                    <a:pt x="1834908" y="1292352"/>
                  </a:lnTo>
                  <a:lnTo>
                    <a:pt x="1834908" y="1319784"/>
                  </a:lnTo>
                  <a:lnTo>
                    <a:pt x="1836432" y="1322832"/>
                  </a:lnTo>
                  <a:lnTo>
                    <a:pt x="1839480" y="1324356"/>
                  </a:lnTo>
                  <a:lnTo>
                    <a:pt x="1842528" y="1322832"/>
                  </a:lnTo>
                  <a:lnTo>
                    <a:pt x="1844052" y="1319784"/>
                  </a:lnTo>
                  <a:lnTo>
                    <a:pt x="1844052" y="1292352"/>
                  </a:lnTo>
                  <a:close/>
                </a:path>
                <a:path w="1986279" h="1597660">
                  <a:moveTo>
                    <a:pt x="1844052" y="1239012"/>
                  </a:moveTo>
                  <a:lnTo>
                    <a:pt x="1842528" y="1234440"/>
                  </a:lnTo>
                  <a:lnTo>
                    <a:pt x="1836432" y="1234440"/>
                  </a:lnTo>
                  <a:lnTo>
                    <a:pt x="1834908" y="1239012"/>
                  </a:lnTo>
                  <a:lnTo>
                    <a:pt x="1834908" y="1264920"/>
                  </a:lnTo>
                  <a:lnTo>
                    <a:pt x="1836432" y="1269492"/>
                  </a:lnTo>
                  <a:lnTo>
                    <a:pt x="1842528" y="1269492"/>
                  </a:lnTo>
                  <a:lnTo>
                    <a:pt x="1844052" y="1264920"/>
                  </a:lnTo>
                  <a:lnTo>
                    <a:pt x="1844052" y="1239012"/>
                  </a:lnTo>
                  <a:close/>
                </a:path>
                <a:path w="1986279" h="1597660">
                  <a:moveTo>
                    <a:pt x="1844052" y="1184148"/>
                  </a:moveTo>
                  <a:lnTo>
                    <a:pt x="1842528" y="1181100"/>
                  </a:lnTo>
                  <a:lnTo>
                    <a:pt x="1839480" y="1179576"/>
                  </a:lnTo>
                  <a:lnTo>
                    <a:pt x="1836432" y="1181100"/>
                  </a:lnTo>
                  <a:lnTo>
                    <a:pt x="1834908" y="1184148"/>
                  </a:lnTo>
                  <a:lnTo>
                    <a:pt x="1834908" y="1211580"/>
                  </a:lnTo>
                  <a:lnTo>
                    <a:pt x="1836432" y="1214628"/>
                  </a:lnTo>
                  <a:lnTo>
                    <a:pt x="1839480" y="1216152"/>
                  </a:lnTo>
                  <a:lnTo>
                    <a:pt x="1842528" y="1214628"/>
                  </a:lnTo>
                  <a:lnTo>
                    <a:pt x="1844052" y="1211580"/>
                  </a:lnTo>
                  <a:lnTo>
                    <a:pt x="1844052" y="1184148"/>
                  </a:lnTo>
                  <a:close/>
                </a:path>
                <a:path w="1986279" h="1597660">
                  <a:moveTo>
                    <a:pt x="1844052" y="1129284"/>
                  </a:moveTo>
                  <a:lnTo>
                    <a:pt x="1842528" y="1126236"/>
                  </a:lnTo>
                  <a:lnTo>
                    <a:pt x="1839480" y="1124712"/>
                  </a:lnTo>
                  <a:lnTo>
                    <a:pt x="1836432" y="1126236"/>
                  </a:lnTo>
                  <a:lnTo>
                    <a:pt x="1834908" y="1129284"/>
                  </a:lnTo>
                  <a:lnTo>
                    <a:pt x="1834908" y="1156716"/>
                  </a:lnTo>
                  <a:lnTo>
                    <a:pt x="1836432" y="1159764"/>
                  </a:lnTo>
                  <a:lnTo>
                    <a:pt x="1839480" y="1161288"/>
                  </a:lnTo>
                  <a:lnTo>
                    <a:pt x="1842528" y="1159764"/>
                  </a:lnTo>
                  <a:lnTo>
                    <a:pt x="1844052" y="1156716"/>
                  </a:lnTo>
                  <a:lnTo>
                    <a:pt x="1844052" y="1129284"/>
                  </a:lnTo>
                  <a:close/>
                </a:path>
                <a:path w="1986279" h="1597660">
                  <a:moveTo>
                    <a:pt x="1844052" y="1074420"/>
                  </a:moveTo>
                  <a:lnTo>
                    <a:pt x="1842528" y="1071372"/>
                  </a:lnTo>
                  <a:lnTo>
                    <a:pt x="1839480" y="1069848"/>
                  </a:lnTo>
                  <a:lnTo>
                    <a:pt x="1836432" y="1071372"/>
                  </a:lnTo>
                  <a:lnTo>
                    <a:pt x="1834908" y="1074420"/>
                  </a:lnTo>
                  <a:lnTo>
                    <a:pt x="1834908" y="1101852"/>
                  </a:lnTo>
                  <a:lnTo>
                    <a:pt x="1836432" y="1104900"/>
                  </a:lnTo>
                  <a:lnTo>
                    <a:pt x="1839480" y="1106424"/>
                  </a:lnTo>
                  <a:lnTo>
                    <a:pt x="1842528" y="1104900"/>
                  </a:lnTo>
                  <a:lnTo>
                    <a:pt x="1844052" y="1101852"/>
                  </a:lnTo>
                  <a:lnTo>
                    <a:pt x="1844052" y="1074420"/>
                  </a:lnTo>
                  <a:close/>
                </a:path>
                <a:path w="1986279" h="1597660">
                  <a:moveTo>
                    <a:pt x="1844052" y="1019556"/>
                  </a:moveTo>
                  <a:lnTo>
                    <a:pt x="1842528" y="1016508"/>
                  </a:lnTo>
                  <a:lnTo>
                    <a:pt x="1839480" y="1014984"/>
                  </a:lnTo>
                  <a:lnTo>
                    <a:pt x="1836432" y="1016508"/>
                  </a:lnTo>
                  <a:lnTo>
                    <a:pt x="1834908" y="1019556"/>
                  </a:lnTo>
                  <a:lnTo>
                    <a:pt x="1834908" y="1046988"/>
                  </a:lnTo>
                  <a:lnTo>
                    <a:pt x="1836432" y="1050036"/>
                  </a:lnTo>
                  <a:lnTo>
                    <a:pt x="1839480" y="1051560"/>
                  </a:lnTo>
                  <a:lnTo>
                    <a:pt x="1842528" y="1050036"/>
                  </a:lnTo>
                  <a:lnTo>
                    <a:pt x="1844052" y="1046988"/>
                  </a:lnTo>
                  <a:lnTo>
                    <a:pt x="1844052" y="1019556"/>
                  </a:lnTo>
                  <a:close/>
                </a:path>
                <a:path w="1986279" h="1597660">
                  <a:moveTo>
                    <a:pt x="1844052" y="964692"/>
                  </a:moveTo>
                  <a:lnTo>
                    <a:pt x="1842528" y="961644"/>
                  </a:lnTo>
                  <a:lnTo>
                    <a:pt x="1839480" y="960120"/>
                  </a:lnTo>
                  <a:lnTo>
                    <a:pt x="1836432" y="961644"/>
                  </a:lnTo>
                  <a:lnTo>
                    <a:pt x="1834908" y="964692"/>
                  </a:lnTo>
                  <a:lnTo>
                    <a:pt x="1834908" y="992124"/>
                  </a:lnTo>
                  <a:lnTo>
                    <a:pt x="1836432" y="995172"/>
                  </a:lnTo>
                  <a:lnTo>
                    <a:pt x="1839480" y="996696"/>
                  </a:lnTo>
                  <a:lnTo>
                    <a:pt x="1842528" y="995172"/>
                  </a:lnTo>
                  <a:lnTo>
                    <a:pt x="1844052" y="992124"/>
                  </a:lnTo>
                  <a:lnTo>
                    <a:pt x="1844052" y="964692"/>
                  </a:lnTo>
                  <a:close/>
                </a:path>
                <a:path w="1986279" h="1597660">
                  <a:moveTo>
                    <a:pt x="1844052" y="911352"/>
                  </a:moveTo>
                  <a:lnTo>
                    <a:pt x="1842528" y="906780"/>
                  </a:lnTo>
                  <a:lnTo>
                    <a:pt x="1836432" y="906780"/>
                  </a:lnTo>
                  <a:lnTo>
                    <a:pt x="1834908" y="911352"/>
                  </a:lnTo>
                  <a:lnTo>
                    <a:pt x="1834908" y="938784"/>
                  </a:lnTo>
                  <a:lnTo>
                    <a:pt x="1836432" y="941832"/>
                  </a:lnTo>
                  <a:lnTo>
                    <a:pt x="1842528" y="941832"/>
                  </a:lnTo>
                  <a:lnTo>
                    <a:pt x="1844052" y="938784"/>
                  </a:lnTo>
                  <a:lnTo>
                    <a:pt x="1844052" y="911352"/>
                  </a:lnTo>
                  <a:close/>
                </a:path>
                <a:path w="1986279" h="1597660">
                  <a:moveTo>
                    <a:pt x="1844052" y="856488"/>
                  </a:moveTo>
                  <a:lnTo>
                    <a:pt x="1842528" y="853440"/>
                  </a:lnTo>
                  <a:lnTo>
                    <a:pt x="1839480" y="851903"/>
                  </a:lnTo>
                  <a:lnTo>
                    <a:pt x="1836432" y="853440"/>
                  </a:lnTo>
                  <a:lnTo>
                    <a:pt x="1834908" y="856488"/>
                  </a:lnTo>
                  <a:lnTo>
                    <a:pt x="1834908" y="883907"/>
                  </a:lnTo>
                  <a:lnTo>
                    <a:pt x="1836432" y="886955"/>
                  </a:lnTo>
                  <a:lnTo>
                    <a:pt x="1839480" y="888492"/>
                  </a:lnTo>
                  <a:lnTo>
                    <a:pt x="1842528" y="886955"/>
                  </a:lnTo>
                  <a:lnTo>
                    <a:pt x="1844052" y="883907"/>
                  </a:lnTo>
                  <a:lnTo>
                    <a:pt x="1844052" y="856488"/>
                  </a:lnTo>
                  <a:close/>
                </a:path>
                <a:path w="1986279" h="1597660">
                  <a:moveTo>
                    <a:pt x="1844052" y="801624"/>
                  </a:moveTo>
                  <a:lnTo>
                    <a:pt x="1842528" y="798576"/>
                  </a:lnTo>
                  <a:lnTo>
                    <a:pt x="1839480" y="797052"/>
                  </a:lnTo>
                  <a:lnTo>
                    <a:pt x="1836432" y="798576"/>
                  </a:lnTo>
                  <a:lnTo>
                    <a:pt x="1834908" y="801624"/>
                  </a:lnTo>
                  <a:lnTo>
                    <a:pt x="1834908" y="829043"/>
                  </a:lnTo>
                  <a:lnTo>
                    <a:pt x="1836432" y="832104"/>
                  </a:lnTo>
                  <a:lnTo>
                    <a:pt x="1839480" y="833628"/>
                  </a:lnTo>
                  <a:lnTo>
                    <a:pt x="1842528" y="832104"/>
                  </a:lnTo>
                  <a:lnTo>
                    <a:pt x="1844052" y="829043"/>
                  </a:lnTo>
                  <a:lnTo>
                    <a:pt x="1844052" y="801624"/>
                  </a:lnTo>
                  <a:close/>
                </a:path>
                <a:path w="1986279" h="1597660">
                  <a:moveTo>
                    <a:pt x="1844052" y="746747"/>
                  </a:moveTo>
                  <a:lnTo>
                    <a:pt x="1842528" y="743699"/>
                  </a:lnTo>
                  <a:lnTo>
                    <a:pt x="1839480" y="742188"/>
                  </a:lnTo>
                  <a:lnTo>
                    <a:pt x="1836432" y="743699"/>
                  </a:lnTo>
                  <a:lnTo>
                    <a:pt x="1834908" y="746747"/>
                  </a:lnTo>
                  <a:lnTo>
                    <a:pt x="1834908" y="774192"/>
                  </a:lnTo>
                  <a:lnTo>
                    <a:pt x="1836432" y="777240"/>
                  </a:lnTo>
                  <a:lnTo>
                    <a:pt x="1839480" y="778751"/>
                  </a:lnTo>
                  <a:lnTo>
                    <a:pt x="1842528" y="777240"/>
                  </a:lnTo>
                  <a:lnTo>
                    <a:pt x="1844052" y="774192"/>
                  </a:lnTo>
                  <a:lnTo>
                    <a:pt x="1844052" y="746747"/>
                  </a:lnTo>
                  <a:close/>
                </a:path>
                <a:path w="1986279" h="1597660">
                  <a:moveTo>
                    <a:pt x="1844052" y="691896"/>
                  </a:moveTo>
                  <a:lnTo>
                    <a:pt x="1842528" y="688848"/>
                  </a:lnTo>
                  <a:lnTo>
                    <a:pt x="1839480" y="687324"/>
                  </a:lnTo>
                  <a:lnTo>
                    <a:pt x="1836432" y="688848"/>
                  </a:lnTo>
                  <a:lnTo>
                    <a:pt x="1834908" y="691896"/>
                  </a:lnTo>
                  <a:lnTo>
                    <a:pt x="1834908" y="719328"/>
                  </a:lnTo>
                  <a:lnTo>
                    <a:pt x="1836432" y="722376"/>
                  </a:lnTo>
                  <a:lnTo>
                    <a:pt x="1839480" y="723900"/>
                  </a:lnTo>
                  <a:lnTo>
                    <a:pt x="1842528" y="722376"/>
                  </a:lnTo>
                  <a:lnTo>
                    <a:pt x="1844052" y="719328"/>
                  </a:lnTo>
                  <a:lnTo>
                    <a:pt x="1844052" y="691896"/>
                  </a:lnTo>
                  <a:close/>
                </a:path>
                <a:path w="1986279" h="1597660">
                  <a:moveTo>
                    <a:pt x="1844052" y="637032"/>
                  </a:moveTo>
                  <a:lnTo>
                    <a:pt x="1842528" y="633984"/>
                  </a:lnTo>
                  <a:lnTo>
                    <a:pt x="1839480" y="632447"/>
                  </a:lnTo>
                  <a:lnTo>
                    <a:pt x="1836432" y="633984"/>
                  </a:lnTo>
                  <a:lnTo>
                    <a:pt x="1834908" y="637032"/>
                  </a:lnTo>
                  <a:lnTo>
                    <a:pt x="1834908" y="664451"/>
                  </a:lnTo>
                  <a:lnTo>
                    <a:pt x="1836432" y="669036"/>
                  </a:lnTo>
                  <a:lnTo>
                    <a:pt x="1842528" y="669036"/>
                  </a:lnTo>
                  <a:lnTo>
                    <a:pt x="1844052" y="664451"/>
                  </a:lnTo>
                  <a:lnTo>
                    <a:pt x="1844052" y="637032"/>
                  </a:lnTo>
                  <a:close/>
                </a:path>
                <a:path w="1986279" h="1597660">
                  <a:moveTo>
                    <a:pt x="1844052" y="583692"/>
                  </a:moveTo>
                  <a:lnTo>
                    <a:pt x="1842528" y="579107"/>
                  </a:lnTo>
                  <a:lnTo>
                    <a:pt x="1836432" y="579107"/>
                  </a:lnTo>
                  <a:lnTo>
                    <a:pt x="1834908" y="583692"/>
                  </a:lnTo>
                  <a:lnTo>
                    <a:pt x="1834908" y="611111"/>
                  </a:lnTo>
                  <a:lnTo>
                    <a:pt x="1836432" y="614159"/>
                  </a:lnTo>
                  <a:lnTo>
                    <a:pt x="1839480" y="615696"/>
                  </a:lnTo>
                  <a:lnTo>
                    <a:pt x="1842528" y="614159"/>
                  </a:lnTo>
                  <a:lnTo>
                    <a:pt x="1844052" y="611111"/>
                  </a:lnTo>
                  <a:lnTo>
                    <a:pt x="1844052" y="583692"/>
                  </a:lnTo>
                  <a:close/>
                </a:path>
                <a:path w="1986279" h="1597660">
                  <a:moveTo>
                    <a:pt x="1844052" y="528828"/>
                  </a:moveTo>
                  <a:lnTo>
                    <a:pt x="1842528" y="525780"/>
                  </a:lnTo>
                  <a:lnTo>
                    <a:pt x="1839480" y="524243"/>
                  </a:lnTo>
                  <a:lnTo>
                    <a:pt x="1836432" y="525780"/>
                  </a:lnTo>
                  <a:lnTo>
                    <a:pt x="1834908" y="528828"/>
                  </a:lnTo>
                  <a:lnTo>
                    <a:pt x="1834908" y="556247"/>
                  </a:lnTo>
                  <a:lnTo>
                    <a:pt x="1836432" y="559295"/>
                  </a:lnTo>
                  <a:lnTo>
                    <a:pt x="1839480" y="560832"/>
                  </a:lnTo>
                  <a:lnTo>
                    <a:pt x="1842528" y="559295"/>
                  </a:lnTo>
                  <a:lnTo>
                    <a:pt x="1844052" y="556247"/>
                  </a:lnTo>
                  <a:lnTo>
                    <a:pt x="1844052" y="528828"/>
                  </a:lnTo>
                  <a:close/>
                </a:path>
                <a:path w="1986279" h="1597660">
                  <a:moveTo>
                    <a:pt x="1844052" y="473951"/>
                  </a:moveTo>
                  <a:lnTo>
                    <a:pt x="1842528" y="470903"/>
                  </a:lnTo>
                  <a:lnTo>
                    <a:pt x="1839480" y="469392"/>
                  </a:lnTo>
                  <a:lnTo>
                    <a:pt x="1836432" y="470903"/>
                  </a:lnTo>
                  <a:lnTo>
                    <a:pt x="1834908" y="473951"/>
                  </a:lnTo>
                  <a:lnTo>
                    <a:pt x="1834908" y="501396"/>
                  </a:lnTo>
                  <a:lnTo>
                    <a:pt x="1836432" y="504444"/>
                  </a:lnTo>
                  <a:lnTo>
                    <a:pt x="1839480" y="505955"/>
                  </a:lnTo>
                  <a:lnTo>
                    <a:pt x="1842528" y="504444"/>
                  </a:lnTo>
                  <a:lnTo>
                    <a:pt x="1844052" y="501396"/>
                  </a:lnTo>
                  <a:lnTo>
                    <a:pt x="1844052" y="473951"/>
                  </a:lnTo>
                  <a:close/>
                </a:path>
                <a:path w="1986279" h="1597660">
                  <a:moveTo>
                    <a:pt x="1844052" y="419100"/>
                  </a:moveTo>
                  <a:lnTo>
                    <a:pt x="1842528" y="416052"/>
                  </a:lnTo>
                  <a:lnTo>
                    <a:pt x="1839480" y="414528"/>
                  </a:lnTo>
                  <a:lnTo>
                    <a:pt x="1836432" y="416052"/>
                  </a:lnTo>
                  <a:lnTo>
                    <a:pt x="1834908" y="419100"/>
                  </a:lnTo>
                  <a:lnTo>
                    <a:pt x="1834908" y="446532"/>
                  </a:lnTo>
                  <a:lnTo>
                    <a:pt x="1836432" y="449580"/>
                  </a:lnTo>
                  <a:lnTo>
                    <a:pt x="1839480" y="451104"/>
                  </a:lnTo>
                  <a:lnTo>
                    <a:pt x="1842528" y="449580"/>
                  </a:lnTo>
                  <a:lnTo>
                    <a:pt x="1844052" y="446532"/>
                  </a:lnTo>
                  <a:lnTo>
                    <a:pt x="1844052" y="419100"/>
                  </a:lnTo>
                  <a:close/>
                </a:path>
                <a:path w="1986279" h="1597660">
                  <a:moveTo>
                    <a:pt x="1844052" y="364223"/>
                  </a:moveTo>
                  <a:lnTo>
                    <a:pt x="1842528" y="361188"/>
                  </a:lnTo>
                  <a:lnTo>
                    <a:pt x="1839480" y="359651"/>
                  </a:lnTo>
                  <a:lnTo>
                    <a:pt x="1836432" y="361188"/>
                  </a:lnTo>
                  <a:lnTo>
                    <a:pt x="1834908" y="364223"/>
                  </a:lnTo>
                  <a:lnTo>
                    <a:pt x="1834908" y="391655"/>
                  </a:lnTo>
                  <a:lnTo>
                    <a:pt x="1836432" y="394703"/>
                  </a:lnTo>
                  <a:lnTo>
                    <a:pt x="1839480" y="396240"/>
                  </a:lnTo>
                  <a:lnTo>
                    <a:pt x="1842528" y="394703"/>
                  </a:lnTo>
                  <a:lnTo>
                    <a:pt x="1844052" y="391655"/>
                  </a:lnTo>
                  <a:lnTo>
                    <a:pt x="1844052" y="364223"/>
                  </a:lnTo>
                  <a:close/>
                </a:path>
                <a:path w="1986279" h="1597660">
                  <a:moveTo>
                    <a:pt x="1888248" y="3048"/>
                  </a:moveTo>
                  <a:lnTo>
                    <a:pt x="1886724" y="0"/>
                  </a:lnTo>
                  <a:lnTo>
                    <a:pt x="1853196" y="0"/>
                  </a:lnTo>
                  <a:lnTo>
                    <a:pt x="1851672" y="3048"/>
                  </a:lnTo>
                  <a:lnTo>
                    <a:pt x="1853196" y="7620"/>
                  </a:lnTo>
                  <a:lnTo>
                    <a:pt x="1886724" y="7620"/>
                  </a:lnTo>
                  <a:lnTo>
                    <a:pt x="1888248" y="3048"/>
                  </a:lnTo>
                  <a:close/>
                </a:path>
                <a:path w="1986279" h="1597660">
                  <a:moveTo>
                    <a:pt x="1903476" y="943356"/>
                  </a:moveTo>
                  <a:lnTo>
                    <a:pt x="1901952" y="940308"/>
                  </a:lnTo>
                  <a:lnTo>
                    <a:pt x="1868424" y="940308"/>
                  </a:lnTo>
                  <a:lnTo>
                    <a:pt x="1866900" y="943356"/>
                  </a:lnTo>
                  <a:lnTo>
                    <a:pt x="1868424" y="947928"/>
                  </a:lnTo>
                  <a:lnTo>
                    <a:pt x="1901952" y="947928"/>
                  </a:lnTo>
                  <a:lnTo>
                    <a:pt x="1903476" y="943356"/>
                  </a:lnTo>
                  <a:close/>
                </a:path>
                <a:path w="1986279" h="1597660">
                  <a:moveTo>
                    <a:pt x="1943100" y="3048"/>
                  </a:moveTo>
                  <a:lnTo>
                    <a:pt x="1941576" y="0"/>
                  </a:lnTo>
                  <a:lnTo>
                    <a:pt x="1908048" y="0"/>
                  </a:lnTo>
                  <a:lnTo>
                    <a:pt x="1906524" y="3048"/>
                  </a:lnTo>
                  <a:lnTo>
                    <a:pt x="1908048" y="7620"/>
                  </a:lnTo>
                  <a:lnTo>
                    <a:pt x="1941576" y="7620"/>
                  </a:lnTo>
                  <a:lnTo>
                    <a:pt x="1943100" y="3048"/>
                  </a:lnTo>
                  <a:close/>
                </a:path>
                <a:path w="1986279" h="1597660">
                  <a:moveTo>
                    <a:pt x="1958340" y="943356"/>
                  </a:moveTo>
                  <a:lnTo>
                    <a:pt x="1956816" y="940308"/>
                  </a:lnTo>
                  <a:lnTo>
                    <a:pt x="1923288" y="940308"/>
                  </a:lnTo>
                  <a:lnTo>
                    <a:pt x="1921764" y="943356"/>
                  </a:lnTo>
                  <a:lnTo>
                    <a:pt x="1923288" y="947928"/>
                  </a:lnTo>
                  <a:lnTo>
                    <a:pt x="1956816" y="947928"/>
                  </a:lnTo>
                  <a:lnTo>
                    <a:pt x="1958340" y="943356"/>
                  </a:lnTo>
                  <a:close/>
                </a:path>
                <a:path w="1986279" h="1597660">
                  <a:moveTo>
                    <a:pt x="1985772" y="917448"/>
                  </a:moveTo>
                  <a:lnTo>
                    <a:pt x="1984248" y="912876"/>
                  </a:lnTo>
                  <a:lnTo>
                    <a:pt x="1976628" y="912876"/>
                  </a:lnTo>
                  <a:lnTo>
                    <a:pt x="1976628" y="943356"/>
                  </a:lnTo>
                  <a:lnTo>
                    <a:pt x="1976628" y="947928"/>
                  </a:lnTo>
                  <a:lnTo>
                    <a:pt x="1984248" y="947928"/>
                  </a:lnTo>
                  <a:lnTo>
                    <a:pt x="1985772" y="943356"/>
                  </a:lnTo>
                  <a:lnTo>
                    <a:pt x="1985772" y="940308"/>
                  </a:lnTo>
                  <a:lnTo>
                    <a:pt x="1985772" y="917448"/>
                  </a:lnTo>
                  <a:close/>
                </a:path>
                <a:path w="1986279" h="1597660">
                  <a:moveTo>
                    <a:pt x="1985772" y="862584"/>
                  </a:moveTo>
                  <a:lnTo>
                    <a:pt x="1984248" y="859536"/>
                  </a:lnTo>
                  <a:lnTo>
                    <a:pt x="1981200" y="858012"/>
                  </a:lnTo>
                  <a:lnTo>
                    <a:pt x="1976628" y="859536"/>
                  </a:lnTo>
                  <a:lnTo>
                    <a:pt x="1976628" y="893064"/>
                  </a:lnTo>
                  <a:lnTo>
                    <a:pt x="1981200" y="894588"/>
                  </a:lnTo>
                  <a:lnTo>
                    <a:pt x="1984248" y="893064"/>
                  </a:lnTo>
                  <a:lnTo>
                    <a:pt x="1985772" y="890016"/>
                  </a:lnTo>
                  <a:lnTo>
                    <a:pt x="1985772" y="862584"/>
                  </a:lnTo>
                  <a:close/>
                </a:path>
                <a:path w="1986279" h="1597660">
                  <a:moveTo>
                    <a:pt x="1985772" y="807720"/>
                  </a:moveTo>
                  <a:lnTo>
                    <a:pt x="1984248" y="804672"/>
                  </a:lnTo>
                  <a:lnTo>
                    <a:pt x="1981200" y="803148"/>
                  </a:lnTo>
                  <a:lnTo>
                    <a:pt x="1976628" y="804672"/>
                  </a:lnTo>
                  <a:lnTo>
                    <a:pt x="1976628" y="838200"/>
                  </a:lnTo>
                  <a:lnTo>
                    <a:pt x="1981200" y="839724"/>
                  </a:lnTo>
                  <a:lnTo>
                    <a:pt x="1984248" y="838200"/>
                  </a:lnTo>
                  <a:lnTo>
                    <a:pt x="1985772" y="835152"/>
                  </a:lnTo>
                  <a:lnTo>
                    <a:pt x="1985772" y="807720"/>
                  </a:lnTo>
                  <a:close/>
                </a:path>
                <a:path w="1986279" h="1597660">
                  <a:moveTo>
                    <a:pt x="1985772" y="752856"/>
                  </a:moveTo>
                  <a:lnTo>
                    <a:pt x="1984248" y="749808"/>
                  </a:lnTo>
                  <a:lnTo>
                    <a:pt x="1981200" y="748284"/>
                  </a:lnTo>
                  <a:lnTo>
                    <a:pt x="1976628" y="749808"/>
                  </a:lnTo>
                  <a:lnTo>
                    <a:pt x="1976628" y="783336"/>
                  </a:lnTo>
                  <a:lnTo>
                    <a:pt x="1981200" y="784860"/>
                  </a:lnTo>
                  <a:lnTo>
                    <a:pt x="1984248" y="783336"/>
                  </a:lnTo>
                  <a:lnTo>
                    <a:pt x="1985772" y="780288"/>
                  </a:lnTo>
                  <a:lnTo>
                    <a:pt x="1985772" y="752856"/>
                  </a:lnTo>
                  <a:close/>
                </a:path>
                <a:path w="1986279" h="1597660">
                  <a:moveTo>
                    <a:pt x="1985772" y="697992"/>
                  </a:moveTo>
                  <a:lnTo>
                    <a:pt x="1984248" y="694944"/>
                  </a:lnTo>
                  <a:lnTo>
                    <a:pt x="1981200" y="693420"/>
                  </a:lnTo>
                  <a:lnTo>
                    <a:pt x="1976628" y="694944"/>
                  </a:lnTo>
                  <a:lnTo>
                    <a:pt x="1976628" y="728472"/>
                  </a:lnTo>
                  <a:lnTo>
                    <a:pt x="1981200" y="729996"/>
                  </a:lnTo>
                  <a:lnTo>
                    <a:pt x="1984248" y="728472"/>
                  </a:lnTo>
                  <a:lnTo>
                    <a:pt x="1985772" y="725424"/>
                  </a:lnTo>
                  <a:lnTo>
                    <a:pt x="1985772" y="697992"/>
                  </a:lnTo>
                  <a:close/>
                </a:path>
                <a:path w="1986279" h="1597660">
                  <a:moveTo>
                    <a:pt x="1985772" y="643128"/>
                  </a:moveTo>
                  <a:lnTo>
                    <a:pt x="1984248" y="640080"/>
                  </a:lnTo>
                  <a:lnTo>
                    <a:pt x="1981200" y="638556"/>
                  </a:lnTo>
                  <a:lnTo>
                    <a:pt x="1976628" y="640080"/>
                  </a:lnTo>
                  <a:lnTo>
                    <a:pt x="1976628" y="675132"/>
                  </a:lnTo>
                  <a:lnTo>
                    <a:pt x="1984248" y="675132"/>
                  </a:lnTo>
                  <a:lnTo>
                    <a:pt x="1985772" y="670560"/>
                  </a:lnTo>
                  <a:lnTo>
                    <a:pt x="1985772" y="643128"/>
                  </a:lnTo>
                  <a:close/>
                </a:path>
                <a:path w="1986279" h="1597660">
                  <a:moveTo>
                    <a:pt x="1985772" y="589788"/>
                  </a:moveTo>
                  <a:lnTo>
                    <a:pt x="1984248" y="585216"/>
                  </a:lnTo>
                  <a:lnTo>
                    <a:pt x="1976628" y="585216"/>
                  </a:lnTo>
                  <a:lnTo>
                    <a:pt x="1976628" y="620268"/>
                  </a:lnTo>
                  <a:lnTo>
                    <a:pt x="1981200" y="621792"/>
                  </a:lnTo>
                  <a:lnTo>
                    <a:pt x="1984248" y="620268"/>
                  </a:lnTo>
                  <a:lnTo>
                    <a:pt x="1985772" y="617220"/>
                  </a:lnTo>
                  <a:lnTo>
                    <a:pt x="1985772" y="589788"/>
                  </a:lnTo>
                  <a:close/>
                </a:path>
                <a:path w="1986279" h="1597660">
                  <a:moveTo>
                    <a:pt x="1985772" y="534924"/>
                  </a:moveTo>
                  <a:lnTo>
                    <a:pt x="1984248" y="531876"/>
                  </a:lnTo>
                  <a:lnTo>
                    <a:pt x="1981200" y="530352"/>
                  </a:lnTo>
                  <a:lnTo>
                    <a:pt x="1976628" y="531876"/>
                  </a:lnTo>
                  <a:lnTo>
                    <a:pt x="1976628" y="565404"/>
                  </a:lnTo>
                  <a:lnTo>
                    <a:pt x="1981200" y="566928"/>
                  </a:lnTo>
                  <a:lnTo>
                    <a:pt x="1984248" y="565404"/>
                  </a:lnTo>
                  <a:lnTo>
                    <a:pt x="1985772" y="562356"/>
                  </a:lnTo>
                  <a:lnTo>
                    <a:pt x="1985772" y="534924"/>
                  </a:lnTo>
                  <a:close/>
                </a:path>
                <a:path w="1986279" h="1597660">
                  <a:moveTo>
                    <a:pt x="1985772" y="480060"/>
                  </a:moveTo>
                  <a:lnTo>
                    <a:pt x="1984248" y="477012"/>
                  </a:lnTo>
                  <a:lnTo>
                    <a:pt x="1981200" y="475488"/>
                  </a:lnTo>
                  <a:lnTo>
                    <a:pt x="1976628" y="477012"/>
                  </a:lnTo>
                  <a:lnTo>
                    <a:pt x="1976628" y="510540"/>
                  </a:lnTo>
                  <a:lnTo>
                    <a:pt x="1981200" y="512064"/>
                  </a:lnTo>
                  <a:lnTo>
                    <a:pt x="1984248" y="510540"/>
                  </a:lnTo>
                  <a:lnTo>
                    <a:pt x="1985772" y="507492"/>
                  </a:lnTo>
                  <a:lnTo>
                    <a:pt x="1985772" y="480060"/>
                  </a:lnTo>
                  <a:close/>
                </a:path>
                <a:path w="1986279" h="1597660">
                  <a:moveTo>
                    <a:pt x="1985772" y="425196"/>
                  </a:moveTo>
                  <a:lnTo>
                    <a:pt x="1984248" y="422148"/>
                  </a:lnTo>
                  <a:lnTo>
                    <a:pt x="1981200" y="420624"/>
                  </a:lnTo>
                  <a:lnTo>
                    <a:pt x="1976628" y="422148"/>
                  </a:lnTo>
                  <a:lnTo>
                    <a:pt x="1976628" y="455676"/>
                  </a:lnTo>
                  <a:lnTo>
                    <a:pt x="1981200" y="457200"/>
                  </a:lnTo>
                  <a:lnTo>
                    <a:pt x="1984248" y="455676"/>
                  </a:lnTo>
                  <a:lnTo>
                    <a:pt x="1985772" y="452628"/>
                  </a:lnTo>
                  <a:lnTo>
                    <a:pt x="1985772" y="425196"/>
                  </a:lnTo>
                  <a:close/>
                </a:path>
                <a:path w="1986279" h="1597660">
                  <a:moveTo>
                    <a:pt x="1985772" y="370332"/>
                  </a:moveTo>
                  <a:lnTo>
                    <a:pt x="1984248" y="367284"/>
                  </a:lnTo>
                  <a:lnTo>
                    <a:pt x="1981200" y="365760"/>
                  </a:lnTo>
                  <a:lnTo>
                    <a:pt x="1976628" y="367284"/>
                  </a:lnTo>
                  <a:lnTo>
                    <a:pt x="1976628" y="400812"/>
                  </a:lnTo>
                  <a:lnTo>
                    <a:pt x="1981200" y="402336"/>
                  </a:lnTo>
                  <a:lnTo>
                    <a:pt x="1984248" y="400812"/>
                  </a:lnTo>
                  <a:lnTo>
                    <a:pt x="1985772" y="397764"/>
                  </a:lnTo>
                  <a:lnTo>
                    <a:pt x="1985772" y="370332"/>
                  </a:lnTo>
                  <a:close/>
                </a:path>
                <a:path w="1986279" h="1597660">
                  <a:moveTo>
                    <a:pt x="1985772" y="315468"/>
                  </a:moveTo>
                  <a:lnTo>
                    <a:pt x="1984248" y="312420"/>
                  </a:lnTo>
                  <a:lnTo>
                    <a:pt x="1976628" y="312420"/>
                  </a:lnTo>
                  <a:lnTo>
                    <a:pt x="1976628" y="347472"/>
                  </a:lnTo>
                  <a:lnTo>
                    <a:pt x="1984248" y="347472"/>
                  </a:lnTo>
                  <a:lnTo>
                    <a:pt x="1985772" y="342900"/>
                  </a:lnTo>
                  <a:lnTo>
                    <a:pt x="1985772" y="315468"/>
                  </a:lnTo>
                  <a:close/>
                </a:path>
                <a:path w="1986279" h="1597660">
                  <a:moveTo>
                    <a:pt x="1985772" y="262128"/>
                  </a:moveTo>
                  <a:lnTo>
                    <a:pt x="1984248" y="259080"/>
                  </a:lnTo>
                  <a:lnTo>
                    <a:pt x="1981200" y="257556"/>
                  </a:lnTo>
                  <a:lnTo>
                    <a:pt x="1976628" y="259080"/>
                  </a:lnTo>
                  <a:lnTo>
                    <a:pt x="1976628" y="292608"/>
                  </a:lnTo>
                  <a:lnTo>
                    <a:pt x="1981200" y="294132"/>
                  </a:lnTo>
                  <a:lnTo>
                    <a:pt x="1984248" y="292608"/>
                  </a:lnTo>
                  <a:lnTo>
                    <a:pt x="1985772" y="289560"/>
                  </a:lnTo>
                  <a:lnTo>
                    <a:pt x="1985772" y="262128"/>
                  </a:lnTo>
                  <a:close/>
                </a:path>
                <a:path w="1986279" h="1597660">
                  <a:moveTo>
                    <a:pt x="1985772" y="207264"/>
                  </a:moveTo>
                  <a:lnTo>
                    <a:pt x="1984248" y="204216"/>
                  </a:lnTo>
                  <a:lnTo>
                    <a:pt x="1981200" y="202692"/>
                  </a:lnTo>
                  <a:lnTo>
                    <a:pt x="1976628" y="204216"/>
                  </a:lnTo>
                  <a:lnTo>
                    <a:pt x="1976628" y="237744"/>
                  </a:lnTo>
                  <a:lnTo>
                    <a:pt x="1981200" y="239268"/>
                  </a:lnTo>
                  <a:lnTo>
                    <a:pt x="1984248" y="237744"/>
                  </a:lnTo>
                  <a:lnTo>
                    <a:pt x="1985772" y="234696"/>
                  </a:lnTo>
                  <a:lnTo>
                    <a:pt x="1985772" y="207264"/>
                  </a:lnTo>
                  <a:close/>
                </a:path>
                <a:path w="1986279" h="1597660">
                  <a:moveTo>
                    <a:pt x="1985772" y="152400"/>
                  </a:moveTo>
                  <a:lnTo>
                    <a:pt x="1984248" y="149352"/>
                  </a:lnTo>
                  <a:lnTo>
                    <a:pt x="1981200" y="147828"/>
                  </a:lnTo>
                  <a:lnTo>
                    <a:pt x="1976628" y="149352"/>
                  </a:lnTo>
                  <a:lnTo>
                    <a:pt x="1976628" y="182880"/>
                  </a:lnTo>
                  <a:lnTo>
                    <a:pt x="1981200" y="184404"/>
                  </a:lnTo>
                  <a:lnTo>
                    <a:pt x="1984248" y="182880"/>
                  </a:lnTo>
                  <a:lnTo>
                    <a:pt x="1985772" y="179832"/>
                  </a:lnTo>
                  <a:lnTo>
                    <a:pt x="1985772" y="152400"/>
                  </a:lnTo>
                  <a:close/>
                </a:path>
                <a:path w="1986279" h="1597660">
                  <a:moveTo>
                    <a:pt x="1985772" y="97536"/>
                  </a:moveTo>
                  <a:lnTo>
                    <a:pt x="1984248" y="94488"/>
                  </a:lnTo>
                  <a:lnTo>
                    <a:pt x="1981200" y="92964"/>
                  </a:lnTo>
                  <a:lnTo>
                    <a:pt x="1976628" y="94488"/>
                  </a:lnTo>
                  <a:lnTo>
                    <a:pt x="1976628" y="128016"/>
                  </a:lnTo>
                  <a:lnTo>
                    <a:pt x="1981200" y="129540"/>
                  </a:lnTo>
                  <a:lnTo>
                    <a:pt x="1984248" y="128016"/>
                  </a:lnTo>
                  <a:lnTo>
                    <a:pt x="1985772" y="124968"/>
                  </a:lnTo>
                  <a:lnTo>
                    <a:pt x="1985772" y="97536"/>
                  </a:lnTo>
                  <a:close/>
                </a:path>
                <a:path w="1986279" h="1597660">
                  <a:moveTo>
                    <a:pt x="1985772" y="42672"/>
                  </a:moveTo>
                  <a:lnTo>
                    <a:pt x="1984248" y="39624"/>
                  </a:lnTo>
                  <a:lnTo>
                    <a:pt x="1981200" y="38100"/>
                  </a:lnTo>
                  <a:lnTo>
                    <a:pt x="1976628" y="39624"/>
                  </a:lnTo>
                  <a:lnTo>
                    <a:pt x="1976628" y="73152"/>
                  </a:lnTo>
                  <a:lnTo>
                    <a:pt x="1981200" y="74676"/>
                  </a:lnTo>
                  <a:lnTo>
                    <a:pt x="1984248" y="73152"/>
                  </a:lnTo>
                  <a:lnTo>
                    <a:pt x="1985772" y="70104"/>
                  </a:lnTo>
                  <a:lnTo>
                    <a:pt x="1985772" y="42672"/>
                  </a:lnTo>
                  <a:close/>
                </a:path>
                <a:path w="1986279" h="1597660">
                  <a:moveTo>
                    <a:pt x="1985772" y="3048"/>
                  </a:moveTo>
                  <a:lnTo>
                    <a:pt x="1984248" y="0"/>
                  </a:lnTo>
                  <a:lnTo>
                    <a:pt x="1961388" y="0"/>
                  </a:lnTo>
                  <a:lnTo>
                    <a:pt x="1961388" y="7620"/>
                  </a:lnTo>
                  <a:lnTo>
                    <a:pt x="1976628" y="7620"/>
                  </a:lnTo>
                  <a:lnTo>
                    <a:pt x="1976628" y="19812"/>
                  </a:lnTo>
                  <a:lnTo>
                    <a:pt x="1984248" y="19812"/>
                  </a:lnTo>
                  <a:lnTo>
                    <a:pt x="1985772" y="15240"/>
                  </a:lnTo>
                  <a:lnTo>
                    <a:pt x="1985772" y="7620"/>
                  </a:lnTo>
                  <a:lnTo>
                    <a:pt x="1985772" y="3048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4" name="object 34"/>
            <p:cNvSpPr/>
            <p:nvPr/>
          </p:nvSpPr>
          <p:spPr>
            <a:xfrm>
              <a:off x="4661916" y="912875"/>
              <a:ext cx="1905000" cy="1711960"/>
            </a:xfrm>
            <a:custGeom>
              <a:avLst/>
              <a:gdLst/>
              <a:ahLst/>
              <a:cxnLst/>
              <a:rect l="l" t="t" r="r" b="b"/>
              <a:pathLst>
                <a:path w="1905000" h="1711960">
                  <a:moveTo>
                    <a:pt x="1905000" y="400812"/>
                  </a:moveTo>
                  <a:lnTo>
                    <a:pt x="1905000" y="0"/>
                  </a:lnTo>
                </a:path>
                <a:path w="1905000" h="1711960">
                  <a:moveTo>
                    <a:pt x="1905000" y="577595"/>
                  </a:moveTo>
                  <a:lnTo>
                    <a:pt x="1905000" y="1053083"/>
                  </a:lnTo>
                </a:path>
                <a:path w="1905000" h="1711960">
                  <a:moveTo>
                    <a:pt x="1905000" y="1229868"/>
                  </a:moveTo>
                  <a:lnTo>
                    <a:pt x="1905000" y="1711451"/>
                  </a:lnTo>
                </a:path>
                <a:path w="1905000" h="1711960">
                  <a:moveTo>
                    <a:pt x="1905000" y="832104"/>
                  </a:moveTo>
                  <a:lnTo>
                    <a:pt x="1420367" y="832104"/>
                  </a:lnTo>
                </a:path>
                <a:path w="1905000" h="1711960">
                  <a:moveTo>
                    <a:pt x="1078991" y="830579"/>
                  </a:moveTo>
                  <a:lnTo>
                    <a:pt x="1307591" y="830579"/>
                  </a:lnTo>
                </a:path>
                <a:path w="1905000" h="1711960">
                  <a:moveTo>
                    <a:pt x="0" y="838200"/>
                  </a:moveTo>
                  <a:lnTo>
                    <a:pt x="902207" y="830579"/>
                  </a:lnTo>
                </a:path>
              </a:pathLst>
            </a:custGeom>
            <a:ln w="9144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35" name="object 35"/>
          <p:cNvGrpSpPr/>
          <p:nvPr/>
        </p:nvGrpSpPr>
        <p:grpSpPr>
          <a:xfrm>
            <a:off x="9290596" y="659891"/>
            <a:ext cx="1935541" cy="250190"/>
            <a:chOff x="4038600" y="659891"/>
            <a:chExt cx="841375" cy="250190"/>
          </a:xfrm>
        </p:grpSpPr>
        <p:pic>
          <p:nvPicPr>
            <p:cNvPr id="36" name="object 36"/>
            <p:cNvPicPr/>
            <p:nvPr/>
          </p:nvPicPr>
          <p:blipFill>
            <a:blip r:embed="rId12" cstate="print"/>
            <a:stretch>
              <a:fillRect/>
            </a:stretch>
          </p:blipFill>
          <p:spPr>
            <a:xfrm>
              <a:off x="4038600" y="661416"/>
              <a:ext cx="74675" cy="248411"/>
            </a:xfrm>
            <a:prstGeom prst="rect">
              <a:avLst/>
            </a:prstGeom>
          </p:spPr>
        </p:pic>
        <p:pic>
          <p:nvPicPr>
            <p:cNvPr id="37" name="object 37"/>
            <p:cNvPicPr/>
            <p:nvPr/>
          </p:nvPicPr>
          <p:blipFill>
            <a:blip r:embed="rId13" cstate="print"/>
            <a:stretch>
              <a:fillRect/>
            </a:stretch>
          </p:blipFill>
          <p:spPr>
            <a:xfrm>
              <a:off x="4146803" y="659891"/>
              <a:ext cx="733075" cy="84327"/>
            </a:xfrm>
            <a:prstGeom prst="rect">
              <a:avLst/>
            </a:prstGeom>
          </p:spPr>
        </p:pic>
      </p:grpSp>
      <p:grpSp>
        <p:nvGrpSpPr>
          <p:cNvPr id="38" name="object 38"/>
          <p:cNvGrpSpPr/>
          <p:nvPr/>
        </p:nvGrpSpPr>
        <p:grpSpPr>
          <a:xfrm>
            <a:off x="15050763" y="1722119"/>
            <a:ext cx="109559" cy="45720"/>
            <a:chOff x="6542531" y="1722119"/>
            <a:chExt cx="47625" cy="45720"/>
          </a:xfrm>
        </p:grpSpPr>
        <p:sp>
          <p:nvSpPr>
            <p:cNvPr id="39" name="object 39"/>
            <p:cNvSpPr/>
            <p:nvPr/>
          </p:nvSpPr>
          <p:spPr>
            <a:xfrm>
              <a:off x="6547103" y="1726691"/>
              <a:ext cx="38100" cy="36830"/>
            </a:xfrm>
            <a:custGeom>
              <a:avLst/>
              <a:gdLst/>
              <a:ahLst/>
              <a:cxnLst/>
              <a:rect l="l" t="t" r="r" b="b"/>
              <a:pathLst>
                <a:path w="38100" h="36830">
                  <a:moveTo>
                    <a:pt x="19812" y="36576"/>
                  </a:moveTo>
                  <a:lnTo>
                    <a:pt x="12215" y="35218"/>
                  </a:lnTo>
                  <a:lnTo>
                    <a:pt x="5905" y="31432"/>
                  </a:lnTo>
                  <a:lnTo>
                    <a:pt x="1595" y="25646"/>
                  </a:lnTo>
                  <a:lnTo>
                    <a:pt x="0" y="18288"/>
                  </a:lnTo>
                  <a:lnTo>
                    <a:pt x="1595" y="11572"/>
                  </a:lnTo>
                  <a:lnTo>
                    <a:pt x="5905" y="5715"/>
                  </a:lnTo>
                  <a:lnTo>
                    <a:pt x="12215" y="1571"/>
                  </a:lnTo>
                  <a:lnTo>
                    <a:pt x="19812" y="0"/>
                  </a:lnTo>
                  <a:lnTo>
                    <a:pt x="27170" y="1571"/>
                  </a:lnTo>
                  <a:lnTo>
                    <a:pt x="32956" y="5715"/>
                  </a:lnTo>
                  <a:lnTo>
                    <a:pt x="36742" y="11572"/>
                  </a:lnTo>
                  <a:lnTo>
                    <a:pt x="38100" y="18288"/>
                  </a:lnTo>
                  <a:lnTo>
                    <a:pt x="36742" y="25646"/>
                  </a:lnTo>
                  <a:lnTo>
                    <a:pt x="32956" y="31432"/>
                  </a:lnTo>
                  <a:lnTo>
                    <a:pt x="27170" y="35218"/>
                  </a:lnTo>
                  <a:lnTo>
                    <a:pt x="19812" y="36576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0" name="object 40"/>
            <p:cNvSpPr/>
            <p:nvPr/>
          </p:nvSpPr>
          <p:spPr>
            <a:xfrm>
              <a:off x="6547103" y="1726691"/>
              <a:ext cx="38100" cy="36830"/>
            </a:xfrm>
            <a:custGeom>
              <a:avLst/>
              <a:gdLst/>
              <a:ahLst/>
              <a:cxnLst/>
              <a:rect l="l" t="t" r="r" b="b"/>
              <a:pathLst>
                <a:path w="38100" h="36830">
                  <a:moveTo>
                    <a:pt x="0" y="18288"/>
                  </a:moveTo>
                  <a:lnTo>
                    <a:pt x="1595" y="11572"/>
                  </a:lnTo>
                  <a:lnTo>
                    <a:pt x="5905" y="5715"/>
                  </a:lnTo>
                  <a:lnTo>
                    <a:pt x="12215" y="1571"/>
                  </a:lnTo>
                  <a:lnTo>
                    <a:pt x="19812" y="0"/>
                  </a:lnTo>
                  <a:lnTo>
                    <a:pt x="27170" y="1571"/>
                  </a:lnTo>
                  <a:lnTo>
                    <a:pt x="32956" y="5715"/>
                  </a:lnTo>
                  <a:lnTo>
                    <a:pt x="36742" y="11572"/>
                  </a:lnTo>
                  <a:lnTo>
                    <a:pt x="38100" y="18288"/>
                  </a:lnTo>
                  <a:lnTo>
                    <a:pt x="36742" y="25646"/>
                  </a:lnTo>
                  <a:lnTo>
                    <a:pt x="32956" y="31432"/>
                  </a:lnTo>
                  <a:lnTo>
                    <a:pt x="27170" y="35218"/>
                  </a:lnTo>
                  <a:lnTo>
                    <a:pt x="19812" y="36576"/>
                  </a:lnTo>
                  <a:lnTo>
                    <a:pt x="12215" y="35218"/>
                  </a:lnTo>
                  <a:lnTo>
                    <a:pt x="5905" y="31432"/>
                  </a:lnTo>
                  <a:lnTo>
                    <a:pt x="1595" y="25646"/>
                  </a:lnTo>
                  <a:lnTo>
                    <a:pt x="0" y="18288"/>
                  </a:lnTo>
                </a:path>
              </a:pathLst>
            </a:custGeom>
            <a:ln w="9144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41" name="object 41"/>
          <p:cNvGrpSpPr/>
          <p:nvPr/>
        </p:nvGrpSpPr>
        <p:grpSpPr>
          <a:xfrm>
            <a:off x="9900619" y="3371089"/>
            <a:ext cx="2763806" cy="443865"/>
            <a:chOff x="4303776" y="3371088"/>
            <a:chExt cx="1201420" cy="443865"/>
          </a:xfrm>
        </p:grpSpPr>
        <p:sp>
          <p:nvSpPr>
            <p:cNvPr id="42" name="object 42"/>
            <p:cNvSpPr/>
            <p:nvPr/>
          </p:nvSpPr>
          <p:spPr>
            <a:xfrm>
              <a:off x="5160264" y="3375660"/>
              <a:ext cx="340360" cy="341630"/>
            </a:xfrm>
            <a:custGeom>
              <a:avLst/>
              <a:gdLst/>
              <a:ahLst/>
              <a:cxnLst/>
              <a:rect l="l" t="t" r="r" b="b"/>
              <a:pathLst>
                <a:path w="340360" h="341629">
                  <a:moveTo>
                    <a:pt x="339851" y="341375"/>
                  </a:moveTo>
                  <a:lnTo>
                    <a:pt x="339851" y="0"/>
                  </a:lnTo>
                </a:path>
                <a:path w="340360" h="341629">
                  <a:moveTo>
                    <a:pt x="0" y="0"/>
                  </a:moveTo>
                  <a:lnTo>
                    <a:pt x="0" y="341375"/>
                  </a:lnTo>
                  <a:lnTo>
                    <a:pt x="339851" y="341375"/>
                  </a:lnTo>
                </a:path>
                <a:path w="340360" h="341629">
                  <a:moveTo>
                    <a:pt x="339851" y="0"/>
                  </a:moveTo>
                  <a:lnTo>
                    <a:pt x="0" y="0"/>
                  </a:lnTo>
                </a:path>
                <a:path w="340360" h="341629">
                  <a:moveTo>
                    <a:pt x="339851" y="0"/>
                  </a:moveTo>
                  <a:lnTo>
                    <a:pt x="0" y="341375"/>
                  </a:lnTo>
                </a:path>
              </a:pathLst>
            </a:custGeom>
            <a:ln w="9144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43" name="object 43"/>
            <p:cNvPicPr/>
            <p:nvPr/>
          </p:nvPicPr>
          <p:blipFill>
            <a:blip r:embed="rId14" cstate="print"/>
            <a:stretch>
              <a:fillRect/>
            </a:stretch>
          </p:blipFill>
          <p:spPr>
            <a:xfrm>
              <a:off x="5216651" y="3401568"/>
              <a:ext cx="109706" cy="65531"/>
            </a:xfrm>
            <a:prstGeom prst="rect">
              <a:avLst/>
            </a:prstGeom>
          </p:spPr>
        </p:pic>
        <p:pic>
          <p:nvPicPr>
            <p:cNvPr id="44" name="object 44"/>
            <p:cNvPicPr/>
            <p:nvPr/>
          </p:nvPicPr>
          <p:blipFill>
            <a:blip r:embed="rId15" cstate="print"/>
            <a:stretch>
              <a:fillRect/>
            </a:stretch>
          </p:blipFill>
          <p:spPr>
            <a:xfrm>
              <a:off x="5323332" y="3613403"/>
              <a:ext cx="123444" cy="201167"/>
            </a:xfrm>
            <a:prstGeom prst="rect">
              <a:avLst/>
            </a:prstGeom>
          </p:spPr>
        </p:pic>
        <p:sp>
          <p:nvSpPr>
            <p:cNvPr id="45" name="object 45"/>
            <p:cNvSpPr/>
            <p:nvPr/>
          </p:nvSpPr>
          <p:spPr>
            <a:xfrm>
              <a:off x="4308348" y="3432048"/>
              <a:ext cx="852169" cy="227329"/>
            </a:xfrm>
            <a:custGeom>
              <a:avLst/>
              <a:gdLst/>
              <a:ahLst/>
              <a:cxnLst/>
              <a:rect l="l" t="t" r="r" b="b"/>
              <a:pathLst>
                <a:path w="852170" h="227329">
                  <a:moveTo>
                    <a:pt x="851916" y="114300"/>
                  </a:moveTo>
                  <a:lnTo>
                    <a:pt x="568451" y="114300"/>
                  </a:lnTo>
                </a:path>
                <a:path w="852170" h="227329">
                  <a:moveTo>
                    <a:pt x="0" y="227075"/>
                  </a:moveTo>
                  <a:lnTo>
                    <a:pt x="560832" y="227075"/>
                  </a:lnTo>
                  <a:lnTo>
                    <a:pt x="560832" y="0"/>
                  </a:lnTo>
                  <a:lnTo>
                    <a:pt x="0" y="0"/>
                  </a:lnTo>
                  <a:lnTo>
                    <a:pt x="0" y="227075"/>
                  </a:lnTo>
                  <a:close/>
                </a:path>
              </a:pathLst>
            </a:custGeom>
            <a:ln w="9144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46" name="object 46"/>
            <p:cNvPicPr/>
            <p:nvPr/>
          </p:nvPicPr>
          <p:blipFill>
            <a:blip r:embed="rId8" cstate="print"/>
            <a:stretch>
              <a:fillRect/>
            </a:stretch>
          </p:blipFill>
          <p:spPr>
            <a:xfrm>
              <a:off x="4539996" y="3508248"/>
              <a:ext cx="99059" cy="188975"/>
            </a:xfrm>
            <a:prstGeom prst="rect">
              <a:avLst/>
            </a:prstGeom>
          </p:spPr>
        </p:pic>
      </p:grpSp>
      <p:grpSp>
        <p:nvGrpSpPr>
          <p:cNvPr id="47" name="object 47"/>
          <p:cNvGrpSpPr/>
          <p:nvPr/>
        </p:nvGrpSpPr>
        <p:grpSpPr>
          <a:xfrm>
            <a:off x="9900619" y="2859025"/>
            <a:ext cx="1311785" cy="268605"/>
            <a:chOff x="4303776" y="2859024"/>
            <a:chExt cx="570230" cy="268605"/>
          </a:xfrm>
        </p:grpSpPr>
        <p:sp>
          <p:nvSpPr>
            <p:cNvPr id="48" name="object 48"/>
            <p:cNvSpPr/>
            <p:nvPr/>
          </p:nvSpPr>
          <p:spPr>
            <a:xfrm>
              <a:off x="4308348" y="2863596"/>
              <a:ext cx="561340" cy="222885"/>
            </a:xfrm>
            <a:custGeom>
              <a:avLst/>
              <a:gdLst/>
              <a:ahLst/>
              <a:cxnLst/>
              <a:rect l="l" t="t" r="r" b="b"/>
              <a:pathLst>
                <a:path w="561339" h="222885">
                  <a:moveTo>
                    <a:pt x="0" y="222503"/>
                  </a:moveTo>
                  <a:lnTo>
                    <a:pt x="560832" y="222503"/>
                  </a:lnTo>
                  <a:lnTo>
                    <a:pt x="560832" y="0"/>
                  </a:lnTo>
                  <a:lnTo>
                    <a:pt x="0" y="0"/>
                  </a:lnTo>
                  <a:lnTo>
                    <a:pt x="0" y="222503"/>
                  </a:lnTo>
                  <a:close/>
                </a:path>
              </a:pathLst>
            </a:custGeom>
            <a:ln w="9144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49" name="object 49"/>
            <p:cNvPicPr/>
            <p:nvPr/>
          </p:nvPicPr>
          <p:blipFill>
            <a:blip r:embed="rId16" cstate="print"/>
            <a:stretch>
              <a:fillRect/>
            </a:stretch>
          </p:blipFill>
          <p:spPr>
            <a:xfrm>
              <a:off x="4541519" y="2938272"/>
              <a:ext cx="99060" cy="188975"/>
            </a:xfrm>
            <a:prstGeom prst="rect">
              <a:avLst/>
            </a:prstGeom>
          </p:spPr>
        </p:pic>
      </p:grpSp>
      <p:grpSp>
        <p:nvGrpSpPr>
          <p:cNvPr id="50" name="object 50"/>
          <p:cNvGrpSpPr/>
          <p:nvPr/>
        </p:nvGrpSpPr>
        <p:grpSpPr>
          <a:xfrm>
            <a:off x="13126031" y="3142488"/>
            <a:ext cx="3137767" cy="277495"/>
            <a:chOff x="5705855" y="3142488"/>
            <a:chExt cx="1363980" cy="277495"/>
          </a:xfrm>
        </p:grpSpPr>
        <p:sp>
          <p:nvSpPr>
            <p:cNvPr id="51" name="object 51"/>
            <p:cNvSpPr/>
            <p:nvPr/>
          </p:nvSpPr>
          <p:spPr>
            <a:xfrm>
              <a:off x="5951219" y="3147060"/>
              <a:ext cx="312420" cy="234950"/>
            </a:xfrm>
            <a:custGeom>
              <a:avLst/>
              <a:gdLst/>
              <a:ahLst/>
              <a:cxnLst/>
              <a:rect l="l" t="t" r="r" b="b"/>
              <a:pathLst>
                <a:path w="312420" h="234950">
                  <a:moveTo>
                    <a:pt x="0" y="57911"/>
                  </a:moveTo>
                  <a:lnTo>
                    <a:pt x="0" y="234695"/>
                  </a:lnTo>
                  <a:lnTo>
                    <a:pt x="185928" y="234695"/>
                  </a:lnTo>
                  <a:lnTo>
                    <a:pt x="235267" y="225361"/>
                  </a:lnTo>
                  <a:lnTo>
                    <a:pt x="275462" y="200024"/>
                  </a:lnTo>
                  <a:lnTo>
                    <a:pt x="302513" y="162686"/>
                  </a:lnTo>
                  <a:lnTo>
                    <a:pt x="312419" y="117347"/>
                  </a:lnTo>
                  <a:lnTo>
                    <a:pt x="302513" y="71366"/>
                  </a:lnTo>
                  <a:lnTo>
                    <a:pt x="275462" y="34099"/>
                  </a:lnTo>
                  <a:lnTo>
                    <a:pt x="235267" y="9120"/>
                  </a:lnTo>
                  <a:lnTo>
                    <a:pt x="185928" y="0"/>
                  </a:lnTo>
                  <a:lnTo>
                    <a:pt x="0" y="0"/>
                  </a:lnTo>
                  <a:lnTo>
                    <a:pt x="0" y="57911"/>
                  </a:lnTo>
                  <a:close/>
                </a:path>
              </a:pathLst>
            </a:custGeom>
            <a:ln w="9144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2" name="object 52"/>
            <p:cNvSpPr/>
            <p:nvPr/>
          </p:nvSpPr>
          <p:spPr>
            <a:xfrm>
              <a:off x="5705855" y="3147060"/>
              <a:ext cx="1359535" cy="236220"/>
            </a:xfrm>
            <a:custGeom>
              <a:avLst/>
              <a:gdLst/>
              <a:ahLst/>
              <a:cxnLst/>
              <a:rect l="l" t="t" r="r" b="b"/>
              <a:pathLst>
                <a:path w="1359534" h="236220">
                  <a:moveTo>
                    <a:pt x="557783" y="117348"/>
                  </a:moveTo>
                  <a:lnTo>
                    <a:pt x="792480" y="117348"/>
                  </a:lnTo>
                </a:path>
                <a:path w="1359534" h="236220">
                  <a:moveTo>
                    <a:pt x="245364" y="57912"/>
                  </a:moveTo>
                  <a:lnTo>
                    <a:pt x="0" y="57912"/>
                  </a:lnTo>
                </a:path>
                <a:path w="1359534" h="236220">
                  <a:moveTo>
                    <a:pt x="245364" y="175259"/>
                  </a:moveTo>
                  <a:lnTo>
                    <a:pt x="0" y="175259"/>
                  </a:lnTo>
                </a:path>
                <a:path w="1359534" h="236220">
                  <a:moveTo>
                    <a:pt x="798576" y="236220"/>
                  </a:moveTo>
                  <a:lnTo>
                    <a:pt x="1359408" y="236220"/>
                  </a:lnTo>
                  <a:lnTo>
                    <a:pt x="1359408" y="0"/>
                  </a:lnTo>
                  <a:lnTo>
                    <a:pt x="798576" y="0"/>
                  </a:lnTo>
                  <a:lnTo>
                    <a:pt x="798576" y="236220"/>
                  </a:lnTo>
                  <a:close/>
                </a:path>
              </a:pathLst>
            </a:custGeom>
            <a:ln w="9144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53" name="object 53"/>
            <p:cNvPicPr/>
            <p:nvPr/>
          </p:nvPicPr>
          <p:blipFill>
            <a:blip r:embed="rId17" cstate="print"/>
            <a:stretch>
              <a:fillRect/>
            </a:stretch>
          </p:blipFill>
          <p:spPr>
            <a:xfrm>
              <a:off x="6723887" y="3226308"/>
              <a:ext cx="134111" cy="193548"/>
            </a:xfrm>
            <a:prstGeom prst="rect">
              <a:avLst/>
            </a:prstGeom>
          </p:spPr>
        </p:pic>
      </p:grpSp>
      <p:grpSp>
        <p:nvGrpSpPr>
          <p:cNvPr id="54" name="object 54"/>
          <p:cNvGrpSpPr/>
          <p:nvPr/>
        </p:nvGrpSpPr>
        <p:grpSpPr>
          <a:xfrm>
            <a:off x="9364217" y="2714243"/>
            <a:ext cx="3773209" cy="494030"/>
            <a:chOff x="4070603" y="2714243"/>
            <a:chExt cx="1640205" cy="494030"/>
          </a:xfrm>
        </p:grpSpPr>
        <p:pic>
          <p:nvPicPr>
            <p:cNvPr id="55" name="object 55"/>
            <p:cNvPicPr/>
            <p:nvPr/>
          </p:nvPicPr>
          <p:blipFill>
            <a:blip r:embed="rId18" cstate="print"/>
            <a:stretch>
              <a:fillRect/>
            </a:stretch>
          </p:blipFill>
          <p:spPr>
            <a:xfrm>
              <a:off x="4070603" y="2714243"/>
              <a:ext cx="71628" cy="246888"/>
            </a:xfrm>
            <a:prstGeom prst="rect">
              <a:avLst/>
            </a:prstGeom>
          </p:spPr>
        </p:pic>
        <p:pic>
          <p:nvPicPr>
            <p:cNvPr id="56" name="object 56"/>
            <p:cNvPicPr/>
            <p:nvPr/>
          </p:nvPicPr>
          <p:blipFill>
            <a:blip r:embed="rId19" cstate="print"/>
            <a:stretch>
              <a:fillRect/>
            </a:stretch>
          </p:blipFill>
          <p:spPr>
            <a:xfrm>
              <a:off x="4175759" y="2714243"/>
              <a:ext cx="813816" cy="246888"/>
            </a:xfrm>
            <a:prstGeom prst="rect">
              <a:avLst/>
            </a:prstGeom>
          </p:spPr>
        </p:pic>
        <p:sp>
          <p:nvSpPr>
            <p:cNvPr id="57" name="object 57"/>
            <p:cNvSpPr/>
            <p:nvPr/>
          </p:nvSpPr>
          <p:spPr>
            <a:xfrm>
              <a:off x="4875275" y="2976372"/>
              <a:ext cx="830580" cy="227329"/>
            </a:xfrm>
            <a:custGeom>
              <a:avLst/>
              <a:gdLst/>
              <a:ahLst/>
              <a:cxnLst/>
              <a:rect l="l" t="t" r="r" b="b"/>
              <a:pathLst>
                <a:path w="830579" h="227330">
                  <a:moveTo>
                    <a:pt x="830579" y="227075"/>
                  </a:moveTo>
                  <a:lnTo>
                    <a:pt x="830579" y="0"/>
                  </a:lnTo>
                  <a:lnTo>
                    <a:pt x="0" y="0"/>
                  </a:lnTo>
                </a:path>
              </a:pathLst>
            </a:custGeom>
            <a:ln w="9144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58" name="object 58"/>
          <p:cNvSpPr/>
          <p:nvPr/>
        </p:nvSpPr>
        <p:spPr>
          <a:xfrm>
            <a:off x="12652737" y="3323845"/>
            <a:ext cx="473294" cy="222885"/>
          </a:xfrm>
          <a:custGeom>
            <a:avLst/>
            <a:gdLst/>
            <a:ahLst/>
            <a:cxnLst/>
            <a:rect l="l" t="t" r="r" b="b"/>
            <a:pathLst>
              <a:path w="205739" h="222885">
                <a:moveTo>
                  <a:pt x="0" y="222504"/>
                </a:moveTo>
                <a:lnTo>
                  <a:pt x="205739" y="222504"/>
                </a:lnTo>
                <a:lnTo>
                  <a:pt x="205739" y="0"/>
                </a:lnTo>
              </a:path>
            </a:pathLst>
          </a:custGeom>
          <a:ln w="9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pic>
        <p:nvPicPr>
          <p:cNvPr id="59" name="object 59"/>
          <p:cNvPicPr/>
          <p:nvPr/>
        </p:nvPicPr>
        <p:blipFill>
          <a:blip r:embed="rId20" cstate="print"/>
          <a:stretch>
            <a:fillRect/>
          </a:stretch>
        </p:blipFill>
        <p:spPr>
          <a:xfrm>
            <a:off x="12508999" y="917447"/>
            <a:ext cx="2247325" cy="67056"/>
          </a:xfrm>
          <a:prstGeom prst="rect">
            <a:avLst/>
          </a:prstGeom>
        </p:spPr>
      </p:pic>
      <p:grpSp>
        <p:nvGrpSpPr>
          <p:cNvPr id="60" name="object 60"/>
          <p:cNvGrpSpPr/>
          <p:nvPr/>
        </p:nvGrpSpPr>
        <p:grpSpPr>
          <a:xfrm>
            <a:off x="11969089" y="841247"/>
            <a:ext cx="435314" cy="105410"/>
            <a:chOff x="5202935" y="841247"/>
            <a:chExt cx="189230" cy="105410"/>
          </a:xfrm>
        </p:grpSpPr>
        <p:sp>
          <p:nvSpPr>
            <p:cNvPr id="61" name="object 61"/>
            <p:cNvSpPr/>
            <p:nvPr/>
          </p:nvSpPr>
          <p:spPr>
            <a:xfrm>
              <a:off x="5269992" y="877824"/>
              <a:ext cx="117475" cy="64135"/>
            </a:xfrm>
            <a:custGeom>
              <a:avLst/>
              <a:gdLst/>
              <a:ahLst/>
              <a:cxnLst/>
              <a:rect l="l" t="t" r="r" b="b"/>
              <a:pathLst>
                <a:path w="117475" h="64134">
                  <a:moveTo>
                    <a:pt x="117347" y="64007"/>
                  </a:moveTo>
                  <a:lnTo>
                    <a:pt x="0" y="0"/>
                  </a:lnTo>
                </a:path>
              </a:pathLst>
            </a:custGeom>
            <a:ln w="9144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2" name="object 62"/>
            <p:cNvSpPr/>
            <p:nvPr/>
          </p:nvSpPr>
          <p:spPr>
            <a:xfrm>
              <a:off x="5202935" y="841247"/>
              <a:ext cx="86995" cy="64135"/>
            </a:xfrm>
            <a:custGeom>
              <a:avLst/>
              <a:gdLst/>
              <a:ahLst/>
              <a:cxnLst/>
              <a:rect l="l" t="t" r="r" b="b"/>
              <a:pathLst>
                <a:path w="86995" h="64134">
                  <a:moveTo>
                    <a:pt x="60960" y="64008"/>
                  </a:moveTo>
                  <a:lnTo>
                    <a:pt x="0" y="0"/>
                  </a:lnTo>
                  <a:lnTo>
                    <a:pt x="86867" y="15239"/>
                  </a:lnTo>
                  <a:lnTo>
                    <a:pt x="60960" y="64008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63" name="object 63"/>
          <p:cNvGrpSpPr/>
          <p:nvPr/>
        </p:nvGrpSpPr>
        <p:grpSpPr>
          <a:xfrm>
            <a:off x="9616643" y="3119628"/>
            <a:ext cx="1900482" cy="306705"/>
            <a:chOff x="4180332" y="3119627"/>
            <a:chExt cx="826135" cy="306705"/>
          </a:xfrm>
        </p:grpSpPr>
        <p:pic>
          <p:nvPicPr>
            <p:cNvPr id="64" name="object 64"/>
            <p:cNvPicPr/>
            <p:nvPr/>
          </p:nvPicPr>
          <p:blipFill>
            <a:blip r:embed="rId21" cstate="print"/>
            <a:stretch>
              <a:fillRect/>
            </a:stretch>
          </p:blipFill>
          <p:spPr>
            <a:xfrm>
              <a:off x="4180332" y="3119627"/>
              <a:ext cx="826007" cy="196595"/>
            </a:xfrm>
            <a:prstGeom prst="rect">
              <a:avLst/>
            </a:prstGeom>
          </p:spPr>
        </p:pic>
        <p:pic>
          <p:nvPicPr>
            <p:cNvPr id="65" name="object 65"/>
            <p:cNvPicPr/>
            <p:nvPr/>
          </p:nvPicPr>
          <p:blipFill>
            <a:blip r:embed="rId22" cstate="print"/>
            <a:stretch>
              <a:fillRect/>
            </a:stretch>
          </p:blipFill>
          <p:spPr>
            <a:xfrm>
              <a:off x="4358640" y="3223259"/>
              <a:ext cx="463295" cy="202691"/>
            </a:xfrm>
            <a:prstGeom prst="rect">
              <a:avLst/>
            </a:prstGeom>
          </p:spPr>
        </p:pic>
      </p:grpSp>
      <p:grpSp>
        <p:nvGrpSpPr>
          <p:cNvPr id="66" name="object 66"/>
          <p:cNvGrpSpPr/>
          <p:nvPr/>
        </p:nvGrpSpPr>
        <p:grpSpPr>
          <a:xfrm>
            <a:off x="9648194" y="3689603"/>
            <a:ext cx="1844972" cy="303530"/>
            <a:chOff x="4194047" y="3689603"/>
            <a:chExt cx="802005" cy="303530"/>
          </a:xfrm>
        </p:grpSpPr>
        <p:pic>
          <p:nvPicPr>
            <p:cNvPr id="67" name="object 67"/>
            <p:cNvPicPr/>
            <p:nvPr/>
          </p:nvPicPr>
          <p:blipFill>
            <a:blip r:embed="rId23" cstate="print"/>
            <a:stretch>
              <a:fillRect/>
            </a:stretch>
          </p:blipFill>
          <p:spPr>
            <a:xfrm>
              <a:off x="4194047" y="3689603"/>
              <a:ext cx="801623" cy="246887"/>
            </a:xfrm>
            <a:prstGeom prst="rect">
              <a:avLst/>
            </a:prstGeom>
          </p:spPr>
        </p:pic>
        <p:pic>
          <p:nvPicPr>
            <p:cNvPr id="68" name="object 68"/>
            <p:cNvPicPr/>
            <p:nvPr/>
          </p:nvPicPr>
          <p:blipFill>
            <a:blip r:embed="rId24" cstate="print"/>
            <a:stretch>
              <a:fillRect/>
            </a:stretch>
          </p:blipFill>
          <p:spPr>
            <a:xfrm>
              <a:off x="4433315" y="3794759"/>
              <a:ext cx="316991" cy="198119"/>
            </a:xfrm>
            <a:prstGeom prst="rect">
              <a:avLst/>
            </a:prstGeom>
          </p:spPr>
        </p:pic>
      </p:grpSp>
      <p:grpSp>
        <p:nvGrpSpPr>
          <p:cNvPr id="69" name="object 69"/>
          <p:cNvGrpSpPr/>
          <p:nvPr/>
        </p:nvGrpSpPr>
        <p:grpSpPr>
          <a:xfrm>
            <a:off x="15064788" y="3401568"/>
            <a:ext cx="1121883" cy="459105"/>
            <a:chOff x="6548628" y="3401567"/>
            <a:chExt cx="487680" cy="459105"/>
          </a:xfrm>
        </p:grpSpPr>
        <p:pic>
          <p:nvPicPr>
            <p:cNvPr id="70" name="object 70"/>
            <p:cNvPicPr/>
            <p:nvPr/>
          </p:nvPicPr>
          <p:blipFill>
            <a:blip r:embed="rId25" cstate="print"/>
            <a:stretch>
              <a:fillRect/>
            </a:stretch>
          </p:blipFill>
          <p:spPr>
            <a:xfrm>
              <a:off x="6573012" y="3401567"/>
              <a:ext cx="438911" cy="196595"/>
            </a:xfrm>
            <a:prstGeom prst="rect">
              <a:avLst/>
            </a:prstGeom>
          </p:spPr>
        </p:pic>
        <p:pic>
          <p:nvPicPr>
            <p:cNvPr id="71" name="object 71"/>
            <p:cNvPicPr/>
            <p:nvPr/>
          </p:nvPicPr>
          <p:blipFill>
            <a:blip r:embed="rId26" cstate="print"/>
            <a:stretch>
              <a:fillRect/>
            </a:stretch>
          </p:blipFill>
          <p:spPr>
            <a:xfrm>
              <a:off x="6548628" y="3506723"/>
              <a:ext cx="487679" cy="248411"/>
            </a:xfrm>
            <a:prstGeom prst="rect">
              <a:avLst/>
            </a:prstGeom>
          </p:spPr>
        </p:pic>
        <p:pic>
          <p:nvPicPr>
            <p:cNvPr id="72" name="object 72"/>
            <p:cNvPicPr/>
            <p:nvPr/>
          </p:nvPicPr>
          <p:blipFill>
            <a:blip r:embed="rId27" cstate="print"/>
            <a:stretch>
              <a:fillRect/>
            </a:stretch>
          </p:blipFill>
          <p:spPr>
            <a:xfrm>
              <a:off x="6713219" y="3613403"/>
              <a:ext cx="158495" cy="246887"/>
            </a:xfrm>
            <a:prstGeom prst="rect">
              <a:avLst/>
            </a:prstGeom>
          </p:spPr>
        </p:pic>
      </p:grpSp>
      <p:sp>
        <p:nvSpPr>
          <p:cNvPr id="73" name="object 73"/>
          <p:cNvSpPr/>
          <p:nvPr/>
        </p:nvSpPr>
        <p:spPr>
          <a:xfrm>
            <a:off x="1444422" y="9413748"/>
            <a:ext cx="15051933" cy="9525"/>
          </a:xfrm>
          <a:custGeom>
            <a:avLst/>
            <a:gdLst/>
            <a:ahLst/>
            <a:cxnLst/>
            <a:rect l="l" t="t" r="r" b="b"/>
            <a:pathLst>
              <a:path w="6543040" h="9525">
                <a:moveTo>
                  <a:pt x="6542531" y="9144"/>
                </a:moveTo>
                <a:lnTo>
                  <a:pt x="0" y="9144"/>
                </a:lnTo>
                <a:lnTo>
                  <a:pt x="0" y="0"/>
                </a:lnTo>
                <a:lnTo>
                  <a:pt x="6542531" y="0"/>
                </a:lnTo>
                <a:lnTo>
                  <a:pt x="6542531" y="9144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4" name="object 74"/>
          <p:cNvSpPr txBox="1"/>
          <p:nvPr/>
        </p:nvSpPr>
        <p:spPr>
          <a:xfrm>
            <a:off x="16290754" y="349008"/>
            <a:ext cx="192824" cy="135935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sz="800" spc="10" dirty="0">
                <a:latin typeface="Microsoft Sans Serif"/>
                <a:cs typeface="Microsoft Sans Serif"/>
              </a:rPr>
              <a:t>5</a:t>
            </a:r>
            <a:endParaRPr sz="800">
              <a:latin typeface="Microsoft Sans Serif"/>
              <a:cs typeface="Microsoft Sans Serif"/>
            </a:endParaRPr>
          </a:p>
        </p:txBody>
      </p:sp>
      <p:sp>
        <p:nvSpPr>
          <p:cNvPr id="75" name="object 75"/>
          <p:cNvSpPr txBox="1"/>
          <p:nvPr/>
        </p:nvSpPr>
        <p:spPr>
          <a:xfrm>
            <a:off x="1415273" y="602354"/>
            <a:ext cx="7336064" cy="936923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 marR="5080">
              <a:lnSpc>
                <a:spcPct val="143000"/>
              </a:lnSpc>
              <a:spcBef>
                <a:spcPts val="100"/>
              </a:spcBef>
            </a:pPr>
            <a:r>
              <a:rPr sz="700" spc="10" dirty="0">
                <a:latin typeface="Microsoft Sans Serif"/>
                <a:cs typeface="Microsoft Sans Serif"/>
              </a:rPr>
              <a:t>el</a:t>
            </a:r>
            <a:r>
              <a:rPr sz="700" dirty="0">
                <a:latin typeface="Microsoft Sans Serif"/>
                <a:cs typeface="Microsoft Sans Serif"/>
              </a:rPr>
              <a:t> </a:t>
            </a:r>
            <a:r>
              <a:rPr sz="700" spc="30" dirty="0">
                <a:latin typeface="Microsoft Sans Serif"/>
                <a:cs typeface="Microsoft Sans Serif"/>
              </a:rPr>
              <a:t>patio</a:t>
            </a:r>
            <a:r>
              <a:rPr sz="700" dirty="0">
                <a:latin typeface="Microsoft Sans Serif"/>
                <a:cs typeface="Microsoft Sans Serif"/>
              </a:rPr>
              <a:t> </a:t>
            </a:r>
            <a:r>
              <a:rPr sz="700" spc="20" dirty="0">
                <a:latin typeface="Microsoft Sans Serif"/>
                <a:cs typeface="Microsoft Sans Serif"/>
              </a:rPr>
              <a:t>de</a:t>
            </a:r>
            <a:r>
              <a:rPr sz="700" spc="5" dirty="0">
                <a:latin typeface="Microsoft Sans Serif"/>
                <a:cs typeface="Microsoft Sans Serif"/>
              </a:rPr>
              <a:t> </a:t>
            </a:r>
            <a:r>
              <a:rPr sz="700" spc="25" dirty="0">
                <a:latin typeface="Microsoft Sans Serif"/>
                <a:cs typeface="Microsoft Sans Serif"/>
              </a:rPr>
              <a:t>distribución</a:t>
            </a:r>
            <a:r>
              <a:rPr sz="700" dirty="0">
                <a:latin typeface="Microsoft Sans Serif"/>
                <a:cs typeface="Microsoft Sans Serif"/>
              </a:rPr>
              <a:t> </a:t>
            </a:r>
            <a:r>
              <a:rPr sz="700" spc="20" dirty="0">
                <a:latin typeface="Microsoft Sans Serif"/>
                <a:cs typeface="Microsoft Sans Serif"/>
              </a:rPr>
              <a:t>de</a:t>
            </a:r>
            <a:r>
              <a:rPr sz="700" dirty="0">
                <a:latin typeface="Microsoft Sans Serif"/>
                <a:cs typeface="Microsoft Sans Serif"/>
              </a:rPr>
              <a:t> </a:t>
            </a:r>
            <a:r>
              <a:rPr sz="700" spc="20" dirty="0">
                <a:latin typeface="Microsoft Sans Serif"/>
                <a:cs typeface="Microsoft Sans Serif"/>
              </a:rPr>
              <a:t>alta</a:t>
            </a:r>
            <a:r>
              <a:rPr sz="700" spc="5" dirty="0">
                <a:latin typeface="Microsoft Sans Serif"/>
                <a:cs typeface="Microsoft Sans Serif"/>
              </a:rPr>
              <a:t> </a:t>
            </a:r>
            <a:r>
              <a:rPr sz="700" spc="20" dirty="0">
                <a:latin typeface="Microsoft Sans Serif"/>
                <a:cs typeface="Microsoft Sans Serif"/>
              </a:rPr>
              <a:t>tensión.</a:t>
            </a:r>
            <a:r>
              <a:rPr sz="700" dirty="0">
                <a:latin typeface="Microsoft Sans Serif"/>
                <a:cs typeface="Microsoft Sans Serif"/>
              </a:rPr>
              <a:t> </a:t>
            </a:r>
            <a:r>
              <a:rPr sz="700" spc="-30" dirty="0">
                <a:latin typeface="Microsoft Sans Serif"/>
                <a:cs typeface="Microsoft Sans Serif"/>
              </a:rPr>
              <a:t>El</a:t>
            </a:r>
            <a:r>
              <a:rPr sz="700" spc="5" dirty="0">
                <a:latin typeface="Microsoft Sans Serif"/>
                <a:cs typeface="Microsoft Sans Serif"/>
              </a:rPr>
              <a:t> </a:t>
            </a:r>
            <a:r>
              <a:rPr sz="700" spc="20" dirty="0">
                <a:latin typeface="Microsoft Sans Serif"/>
                <a:cs typeface="Microsoft Sans Serif"/>
              </a:rPr>
              <a:t>relé</a:t>
            </a:r>
            <a:r>
              <a:rPr sz="700" dirty="0">
                <a:latin typeface="Microsoft Sans Serif"/>
                <a:cs typeface="Microsoft Sans Serif"/>
              </a:rPr>
              <a:t> </a:t>
            </a:r>
            <a:r>
              <a:rPr sz="700" spc="20" dirty="0">
                <a:latin typeface="Microsoft Sans Serif"/>
                <a:cs typeface="Microsoft Sans Serif"/>
              </a:rPr>
              <a:t>de</a:t>
            </a:r>
            <a:r>
              <a:rPr sz="700" dirty="0">
                <a:latin typeface="Microsoft Sans Serif"/>
                <a:cs typeface="Microsoft Sans Serif"/>
              </a:rPr>
              <a:t> </a:t>
            </a:r>
            <a:r>
              <a:rPr sz="700" spc="15" dirty="0">
                <a:latin typeface="Microsoft Sans Serif"/>
                <a:cs typeface="Microsoft Sans Serif"/>
              </a:rPr>
              <a:t>distancia</a:t>
            </a:r>
            <a:r>
              <a:rPr sz="700" spc="5" dirty="0">
                <a:latin typeface="Microsoft Sans Serif"/>
                <a:cs typeface="Microsoft Sans Serif"/>
              </a:rPr>
              <a:t> </a:t>
            </a:r>
            <a:r>
              <a:rPr sz="700" spc="10" dirty="0">
                <a:latin typeface="Microsoft Sans Serif"/>
                <a:cs typeface="Microsoft Sans Serif"/>
              </a:rPr>
              <a:t>está</a:t>
            </a:r>
            <a:r>
              <a:rPr sz="700" dirty="0">
                <a:latin typeface="Microsoft Sans Serif"/>
                <a:cs typeface="Microsoft Sans Serif"/>
              </a:rPr>
              <a:t> </a:t>
            </a:r>
            <a:r>
              <a:rPr sz="700" spc="30" dirty="0">
                <a:latin typeface="Microsoft Sans Serif"/>
                <a:cs typeface="Microsoft Sans Serif"/>
              </a:rPr>
              <a:t>configurado </a:t>
            </a:r>
            <a:r>
              <a:rPr sz="700" spc="-170" dirty="0">
                <a:latin typeface="Microsoft Sans Serif"/>
                <a:cs typeface="Microsoft Sans Serif"/>
              </a:rPr>
              <a:t> </a:t>
            </a:r>
            <a:r>
              <a:rPr sz="700" spc="25" dirty="0">
                <a:latin typeface="Microsoft Sans Serif"/>
                <a:cs typeface="Microsoft Sans Serif"/>
              </a:rPr>
              <a:t>para detectar </a:t>
            </a:r>
            <a:r>
              <a:rPr sz="700" spc="10" dirty="0">
                <a:latin typeface="Microsoft Sans Serif"/>
                <a:cs typeface="Microsoft Sans Serif"/>
              </a:rPr>
              <a:t>la </a:t>
            </a:r>
            <a:r>
              <a:rPr sz="700" spc="25" dirty="0">
                <a:latin typeface="Microsoft Sans Serif"/>
                <a:cs typeface="Microsoft Sans Serif"/>
              </a:rPr>
              <a:t>suma </a:t>
            </a:r>
            <a:r>
              <a:rPr sz="700" spc="20" dirty="0">
                <a:latin typeface="Microsoft Sans Serif"/>
                <a:cs typeface="Microsoft Sans Serif"/>
              </a:rPr>
              <a:t>de </a:t>
            </a:r>
            <a:r>
              <a:rPr sz="700" spc="10" dirty="0">
                <a:latin typeface="Microsoft Sans Serif"/>
                <a:cs typeface="Microsoft Sans Serif"/>
              </a:rPr>
              <a:t>la </a:t>
            </a:r>
            <a:r>
              <a:rPr sz="700" spc="15" dirty="0">
                <a:latin typeface="Microsoft Sans Serif"/>
                <a:cs typeface="Microsoft Sans Serif"/>
              </a:rPr>
              <a:t>reactancia </a:t>
            </a:r>
            <a:r>
              <a:rPr sz="700" spc="20" dirty="0">
                <a:latin typeface="Microsoft Sans Serif"/>
                <a:cs typeface="Microsoft Sans Serif"/>
              </a:rPr>
              <a:t>del </a:t>
            </a:r>
            <a:r>
              <a:rPr sz="700" spc="35" dirty="0">
                <a:latin typeface="Microsoft Sans Serif"/>
                <a:cs typeface="Microsoft Sans Serif"/>
              </a:rPr>
              <a:t>transformador </a:t>
            </a:r>
            <a:r>
              <a:rPr sz="700" spc="20" dirty="0">
                <a:latin typeface="Microsoft Sans Serif"/>
                <a:cs typeface="Microsoft Sans Serif"/>
              </a:rPr>
              <a:t>elevador de </a:t>
            </a:r>
            <a:r>
              <a:rPr sz="700" spc="10" dirty="0">
                <a:latin typeface="Microsoft Sans Serif"/>
                <a:cs typeface="Microsoft Sans Serif"/>
              </a:rPr>
              <a:t>la </a:t>
            </a:r>
            <a:r>
              <a:rPr sz="700" spc="15" dirty="0">
                <a:latin typeface="Microsoft Sans Serif"/>
                <a:cs typeface="Microsoft Sans Serif"/>
              </a:rPr>
              <a:t> </a:t>
            </a:r>
            <a:r>
              <a:rPr sz="700" spc="30" dirty="0">
                <a:latin typeface="Microsoft Sans Serif"/>
                <a:cs typeface="Microsoft Sans Serif"/>
              </a:rPr>
              <a:t>unidad </a:t>
            </a:r>
            <a:r>
              <a:rPr sz="700" spc="5" dirty="0">
                <a:latin typeface="Microsoft Sans Serif"/>
                <a:cs typeface="Microsoft Sans Serif"/>
              </a:rPr>
              <a:t>y </a:t>
            </a:r>
            <a:r>
              <a:rPr sz="700" spc="10" dirty="0">
                <a:latin typeface="Microsoft Sans Serif"/>
                <a:cs typeface="Microsoft Sans Serif"/>
              </a:rPr>
              <a:t>la </a:t>
            </a:r>
            <a:r>
              <a:rPr sz="700" spc="15" dirty="0">
                <a:latin typeface="Microsoft Sans Serif"/>
                <a:cs typeface="Microsoft Sans Serif"/>
              </a:rPr>
              <a:t>reactancia </a:t>
            </a:r>
            <a:r>
              <a:rPr sz="700" spc="20" dirty="0">
                <a:latin typeface="Microsoft Sans Serif"/>
                <a:cs typeface="Microsoft Sans Serif"/>
              </a:rPr>
              <a:t>de </a:t>
            </a:r>
            <a:r>
              <a:rPr sz="700" spc="5" dirty="0">
                <a:latin typeface="Microsoft Sans Serif"/>
                <a:cs typeface="Microsoft Sans Serif"/>
              </a:rPr>
              <a:t>secuencia </a:t>
            </a:r>
            <a:r>
              <a:rPr sz="700" spc="20" dirty="0">
                <a:latin typeface="Microsoft Sans Serif"/>
                <a:cs typeface="Microsoft Sans Serif"/>
              </a:rPr>
              <a:t>negativa del </a:t>
            </a:r>
            <a:r>
              <a:rPr sz="700" spc="30" dirty="0">
                <a:latin typeface="Microsoft Sans Serif"/>
                <a:cs typeface="Microsoft Sans Serif"/>
              </a:rPr>
              <a:t>generador </a:t>
            </a:r>
            <a:r>
              <a:rPr sz="700" spc="20" dirty="0">
                <a:latin typeface="Microsoft Sans Serif"/>
                <a:cs typeface="Microsoft Sans Serif"/>
              </a:rPr>
              <a:t>con </a:t>
            </a:r>
            <a:r>
              <a:rPr sz="700" spc="10" dirty="0">
                <a:latin typeface="Microsoft Sans Serif"/>
                <a:cs typeface="Microsoft Sans Serif"/>
              </a:rPr>
              <a:t>el </a:t>
            </a:r>
            <a:r>
              <a:rPr sz="700" spc="35" dirty="0">
                <a:latin typeface="Microsoft Sans Serif"/>
                <a:cs typeface="Microsoft Sans Serif"/>
              </a:rPr>
              <a:t>margen </a:t>
            </a:r>
            <a:r>
              <a:rPr sz="700" spc="40" dirty="0">
                <a:latin typeface="Microsoft Sans Serif"/>
                <a:cs typeface="Microsoft Sans Serif"/>
              </a:rPr>
              <a:t> </a:t>
            </a:r>
            <a:r>
              <a:rPr sz="700" spc="15" dirty="0">
                <a:latin typeface="Microsoft Sans Serif"/>
                <a:cs typeface="Microsoft Sans Serif"/>
              </a:rPr>
              <a:t>adecuado. </a:t>
            </a:r>
            <a:r>
              <a:rPr sz="700" spc="-20" dirty="0">
                <a:latin typeface="Microsoft Sans Serif"/>
                <a:cs typeface="Microsoft Sans Serif"/>
              </a:rPr>
              <a:t>En </a:t>
            </a:r>
            <a:r>
              <a:rPr sz="700" spc="20" dirty="0">
                <a:latin typeface="Microsoft Sans Serif"/>
                <a:cs typeface="Microsoft Sans Serif"/>
              </a:rPr>
              <a:t>algunos </a:t>
            </a:r>
            <a:r>
              <a:rPr sz="700" spc="-5" dirty="0">
                <a:latin typeface="Microsoft Sans Serif"/>
                <a:cs typeface="Microsoft Sans Serif"/>
              </a:rPr>
              <a:t>casos, </a:t>
            </a:r>
            <a:r>
              <a:rPr sz="700" spc="10" dirty="0">
                <a:latin typeface="Microsoft Sans Serif"/>
                <a:cs typeface="Microsoft Sans Serif"/>
              </a:rPr>
              <a:t>el </a:t>
            </a:r>
            <a:r>
              <a:rPr sz="700" spc="20" dirty="0">
                <a:latin typeface="Microsoft Sans Serif"/>
                <a:cs typeface="Microsoft Sans Serif"/>
              </a:rPr>
              <a:t>relé de </a:t>
            </a:r>
            <a:r>
              <a:rPr sz="700" spc="15" dirty="0">
                <a:latin typeface="Microsoft Sans Serif"/>
                <a:cs typeface="Microsoft Sans Serif"/>
              </a:rPr>
              <a:t>distancia </a:t>
            </a:r>
            <a:r>
              <a:rPr sz="700" spc="-5" dirty="0">
                <a:latin typeface="Microsoft Sans Serif"/>
                <a:cs typeface="Microsoft Sans Serif"/>
              </a:rPr>
              <a:t>es </a:t>
            </a:r>
            <a:r>
              <a:rPr sz="700" spc="20" dirty="0">
                <a:latin typeface="Microsoft Sans Serif"/>
                <a:cs typeface="Microsoft Sans Serif"/>
              </a:rPr>
              <a:t>supervisado </a:t>
            </a:r>
            <a:r>
              <a:rPr sz="700" spc="40" dirty="0">
                <a:latin typeface="Microsoft Sans Serif"/>
                <a:cs typeface="Microsoft Sans Serif"/>
              </a:rPr>
              <a:t>por un </a:t>
            </a:r>
            <a:r>
              <a:rPr sz="700" spc="20" dirty="0">
                <a:latin typeface="Microsoft Sans Serif"/>
                <a:cs typeface="Microsoft Sans Serif"/>
              </a:rPr>
              <a:t>relé </a:t>
            </a:r>
            <a:r>
              <a:rPr sz="700" spc="-175" dirty="0">
                <a:latin typeface="Microsoft Sans Serif"/>
                <a:cs typeface="Microsoft Sans Serif"/>
              </a:rPr>
              <a:t> </a:t>
            </a:r>
            <a:r>
              <a:rPr sz="700" spc="20" dirty="0">
                <a:latin typeface="Microsoft Sans Serif"/>
                <a:cs typeface="Microsoft Sans Serif"/>
              </a:rPr>
              <a:t>de </a:t>
            </a:r>
            <a:r>
              <a:rPr sz="700" spc="25" dirty="0">
                <a:latin typeface="Microsoft Sans Serif"/>
                <a:cs typeface="Microsoft Sans Serif"/>
              </a:rPr>
              <a:t>sobrecorriente instantáneo para </a:t>
            </a:r>
            <a:r>
              <a:rPr sz="700" spc="20" dirty="0">
                <a:latin typeface="Microsoft Sans Serif"/>
                <a:cs typeface="Microsoft Sans Serif"/>
              </a:rPr>
              <a:t>evitar </a:t>
            </a:r>
            <a:r>
              <a:rPr sz="700" spc="40" dirty="0">
                <a:latin typeface="Microsoft Sans Serif"/>
                <a:cs typeface="Microsoft Sans Serif"/>
              </a:rPr>
              <a:t>un </a:t>
            </a:r>
            <a:r>
              <a:rPr sz="700" spc="30" dirty="0">
                <a:latin typeface="Microsoft Sans Serif"/>
                <a:cs typeface="Microsoft Sans Serif"/>
              </a:rPr>
              <a:t>funcionamiento </a:t>
            </a:r>
            <a:r>
              <a:rPr sz="700" spc="15" dirty="0">
                <a:latin typeface="Microsoft Sans Serif"/>
                <a:cs typeface="Microsoft Sans Serif"/>
              </a:rPr>
              <a:t>falso </a:t>
            </a:r>
            <a:r>
              <a:rPr sz="700" spc="20" dirty="0">
                <a:latin typeface="Microsoft Sans Serif"/>
                <a:cs typeface="Microsoft Sans Serif"/>
              </a:rPr>
              <a:t>en </a:t>
            </a:r>
            <a:r>
              <a:rPr sz="700" dirty="0">
                <a:latin typeface="Microsoft Sans Serif"/>
                <a:cs typeface="Microsoft Sans Serif"/>
              </a:rPr>
              <a:t>caso </a:t>
            </a:r>
            <a:r>
              <a:rPr sz="700" spc="-175" dirty="0">
                <a:latin typeface="Microsoft Sans Serif"/>
                <a:cs typeface="Microsoft Sans Serif"/>
              </a:rPr>
              <a:t> </a:t>
            </a:r>
            <a:r>
              <a:rPr sz="700" spc="20" dirty="0">
                <a:latin typeface="Microsoft Sans Serif"/>
                <a:cs typeface="Microsoft Sans Serif"/>
              </a:rPr>
              <a:t>de </a:t>
            </a:r>
            <a:r>
              <a:rPr sz="700" spc="25" dirty="0">
                <a:latin typeface="Microsoft Sans Serif"/>
                <a:cs typeface="Microsoft Sans Serif"/>
              </a:rPr>
              <a:t>pérdida </a:t>
            </a:r>
            <a:r>
              <a:rPr sz="700" spc="20" dirty="0">
                <a:latin typeface="Microsoft Sans Serif"/>
                <a:cs typeface="Microsoft Sans Serif"/>
              </a:rPr>
              <a:t>de potencial. Debido </a:t>
            </a:r>
            <a:r>
              <a:rPr sz="700" dirty="0">
                <a:latin typeface="Microsoft Sans Serif"/>
                <a:cs typeface="Microsoft Sans Serif"/>
              </a:rPr>
              <a:t>a </a:t>
            </a:r>
            <a:r>
              <a:rPr sz="700" spc="30" dirty="0">
                <a:latin typeface="Microsoft Sans Serif"/>
                <a:cs typeface="Microsoft Sans Serif"/>
              </a:rPr>
              <a:t>que </a:t>
            </a:r>
            <a:r>
              <a:rPr sz="700" spc="10" dirty="0">
                <a:latin typeface="Microsoft Sans Serif"/>
                <a:cs typeface="Microsoft Sans Serif"/>
              </a:rPr>
              <a:t>el </a:t>
            </a:r>
            <a:r>
              <a:rPr sz="700" spc="20" dirty="0">
                <a:latin typeface="Microsoft Sans Serif"/>
                <a:cs typeface="Microsoft Sans Serif"/>
              </a:rPr>
              <a:t>relé de impedancia </a:t>
            </a:r>
            <a:r>
              <a:rPr sz="700" spc="25" dirty="0">
                <a:latin typeface="Microsoft Sans Serif"/>
                <a:cs typeface="Microsoft Sans Serif"/>
              </a:rPr>
              <a:t>puede </a:t>
            </a:r>
            <a:r>
              <a:rPr sz="700" spc="30" dirty="0">
                <a:latin typeface="Microsoft Sans Serif"/>
                <a:cs typeface="Microsoft Sans Serif"/>
              </a:rPr>
              <a:t> funcionar </a:t>
            </a:r>
            <a:r>
              <a:rPr sz="700" spc="20" dirty="0">
                <a:latin typeface="Microsoft Sans Serif"/>
                <a:cs typeface="Microsoft Sans Serif"/>
              </a:rPr>
              <a:t>con </a:t>
            </a:r>
            <a:r>
              <a:rPr sz="700" spc="10" dirty="0">
                <a:latin typeface="Microsoft Sans Serif"/>
                <a:cs typeface="Microsoft Sans Serif"/>
              </a:rPr>
              <a:t>oscilaciones </a:t>
            </a:r>
            <a:r>
              <a:rPr sz="700" spc="20" dirty="0">
                <a:latin typeface="Microsoft Sans Serif"/>
                <a:cs typeface="Microsoft Sans Serif"/>
              </a:rPr>
              <a:t>de potencia </a:t>
            </a:r>
            <a:r>
              <a:rPr sz="700" spc="10" dirty="0">
                <a:latin typeface="Microsoft Sans Serif"/>
                <a:cs typeface="Microsoft Sans Serif"/>
              </a:rPr>
              <a:t>estables, </a:t>
            </a:r>
            <a:r>
              <a:rPr sz="700" spc="-5" dirty="0">
                <a:latin typeface="Microsoft Sans Serif"/>
                <a:cs typeface="Microsoft Sans Serif"/>
              </a:rPr>
              <a:t>se </a:t>
            </a:r>
            <a:r>
              <a:rPr sz="700" spc="25" dirty="0">
                <a:latin typeface="Microsoft Sans Serif"/>
                <a:cs typeface="Microsoft Sans Serif"/>
              </a:rPr>
              <a:t>requiere </a:t>
            </a:r>
            <a:r>
              <a:rPr sz="700" spc="40" dirty="0">
                <a:latin typeface="Microsoft Sans Serif"/>
                <a:cs typeface="Microsoft Sans Serif"/>
              </a:rPr>
              <a:t>un </a:t>
            </a:r>
            <a:r>
              <a:rPr sz="700" spc="10" dirty="0">
                <a:latin typeface="Microsoft Sans Serif"/>
                <a:cs typeface="Microsoft Sans Serif"/>
              </a:rPr>
              <a:t>análisis </a:t>
            </a:r>
            <a:r>
              <a:rPr sz="700" spc="20" dirty="0">
                <a:latin typeface="Microsoft Sans Serif"/>
                <a:cs typeface="Microsoft Sans Serif"/>
              </a:rPr>
              <a:t>de </a:t>
            </a:r>
            <a:r>
              <a:rPr sz="700" spc="25" dirty="0">
                <a:latin typeface="Microsoft Sans Serif"/>
                <a:cs typeface="Microsoft Sans Serif"/>
              </a:rPr>
              <a:t> </a:t>
            </a:r>
            <a:r>
              <a:rPr sz="700" spc="20" dirty="0">
                <a:latin typeface="Microsoft Sans Serif"/>
                <a:cs typeface="Microsoft Sans Serif"/>
              </a:rPr>
              <a:t>estabilidad exhaustivo </a:t>
            </a:r>
            <a:r>
              <a:rPr sz="700" spc="25" dirty="0">
                <a:latin typeface="Microsoft Sans Serif"/>
                <a:cs typeface="Microsoft Sans Serif"/>
              </a:rPr>
              <a:t>para garantizar </a:t>
            </a:r>
            <a:r>
              <a:rPr sz="700" spc="30" dirty="0">
                <a:latin typeface="Microsoft Sans Serif"/>
                <a:cs typeface="Microsoft Sans Serif"/>
              </a:rPr>
              <a:t>que </a:t>
            </a:r>
            <a:r>
              <a:rPr sz="700" spc="10" dirty="0">
                <a:latin typeface="Microsoft Sans Serif"/>
                <a:cs typeface="Microsoft Sans Serif"/>
              </a:rPr>
              <a:t>el </a:t>
            </a:r>
            <a:r>
              <a:rPr sz="700" spc="20" dirty="0">
                <a:latin typeface="Microsoft Sans Serif"/>
                <a:cs typeface="Microsoft Sans Serif"/>
              </a:rPr>
              <a:t>relé </a:t>
            </a:r>
            <a:r>
              <a:rPr sz="700" spc="35" dirty="0">
                <a:latin typeface="Microsoft Sans Serif"/>
                <a:cs typeface="Microsoft Sans Serif"/>
              </a:rPr>
              <a:t>no </a:t>
            </a:r>
            <a:r>
              <a:rPr sz="700" spc="25" dirty="0">
                <a:latin typeface="Microsoft Sans Serif"/>
                <a:cs typeface="Microsoft Sans Serif"/>
              </a:rPr>
              <a:t>funcionará </a:t>
            </a:r>
            <a:r>
              <a:rPr sz="700" spc="20" dirty="0">
                <a:latin typeface="Microsoft Sans Serif"/>
                <a:cs typeface="Microsoft Sans Serif"/>
              </a:rPr>
              <a:t>con </a:t>
            </a:r>
            <a:r>
              <a:rPr sz="700" spc="10" dirty="0">
                <a:latin typeface="Microsoft Sans Serif"/>
                <a:cs typeface="Microsoft Sans Serif"/>
              </a:rPr>
              <a:t>tales </a:t>
            </a:r>
            <a:r>
              <a:rPr sz="700" spc="15" dirty="0">
                <a:latin typeface="Microsoft Sans Serif"/>
                <a:cs typeface="Microsoft Sans Serif"/>
              </a:rPr>
              <a:t> </a:t>
            </a:r>
            <a:r>
              <a:rPr sz="700" spc="5" dirty="0">
                <a:latin typeface="Microsoft Sans Serif"/>
                <a:cs typeface="Microsoft Sans Serif"/>
              </a:rPr>
              <a:t>oscilaciones. </a:t>
            </a:r>
            <a:r>
              <a:rPr sz="700" spc="-40" dirty="0">
                <a:latin typeface="Microsoft Sans Serif"/>
                <a:cs typeface="Microsoft Sans Serif"/>
              </a:rPr>
              <a:t>Se </a:t>
            </a:r>
            <a:r>
              <a:rPr sz="700" spc="25" dirty="0">
                <a:latin typeface="Microsoft Sans Serif"/>
                <a:cs typeface="Microsoft Sans Serif"/>
              </a:rPr>
              <a:t>requiere protección </a:t>
            </a:r>
            <a:r>
              <a:rPr sz="700" spc="15" dirty="0">
                <a:latin typeface="Microsoft Sans Serif"/>
                <a:cs typeface="Microsoft Sans Serif"/>
              </a:rPr>
              <a:t>adicional </a:t>
            </a:r>
            <a:r>
              <a:rPr sz="700" spc="25" dirty="0">
                <a:latin typeface="Microsoft Sans Serif"/>
                <a:cs typeface="Microsoft Sans Serif"/>
              </a:rPr>
              <a:t>para </a:t>
            </a:r>
            <a:r>
              <a:rPr sz="700" spc="10" dirty="0">
                <a:latin typeface="Microsoft Sans Serif"/>
                <a:cs typeface="Microsoft Sans Serif"/>
              </a:rPr>
              <a:t>la </a:t>
            </a:r>
            <a:r>
              <a:rPr sz="700" spc="15" dirty="0">
                <a:latin typeface="Microsoft Sans Serif"/>
                <a:cs typeface="Microsoft Sans Serif"/>
              </a:rPr>
              <a:t>energización </a:t>
            </a:r>
            <a:r>
              <a:rPr sz="700" spc="20" dirty="0">
                <a:latin typeface="Microsoft Sans Serif"/>
                <a:cs typeface="Microsoft Sans Serif"/>
              </a:rPr>
              <a:t> monofásica, </a:t>
            </a:r>
            <a:r>
              <a:rPr sz="700" spc="35" dirty="0">
                <a:latin typeface="Microsoft Sans Serif"/>
                <a:cs typeface="Microsoft Sans Serif"/>
              </a:rPr>
              <a:t>porque </a:t>
            </a:r>
            <a:r>
              <a:rPr sz="700" spc="10" dirty="0">
                <a:latin typeface="Microsoft Sans Serif"/>
                <a:cs typeface="Microsoft Sans Serif"/>
              </a:rPr>
              <a:t>el </a:t>
            </a:r>
            <a:r>
              <a:rPr sz="700" spc="20" dirty="0">
                <a:latin typeface="Microsoft Sans Serif"/>
                <a:cs typeface="Microsoft Sans Serif"/>
              </a:rPr>
              <a:t>relé de </a:t>
            </a:r>
            <a:r>
              <a:rPr sz="700" spc="15" dirty="0">
                <a:latin typeface="Microsoft Sans Serif"/>
                <a:cs typeface="Microsoft Sans Serif"/>
              </a:rPr>
              <a:t>distancia </a:t>
            </a:r>
            <a:r>
              <a:rPr sz="700" spc="25" dirty="0">
                <a:latin typeface="Microsoft Sans Serif"/>
                <a:cs typeface="Microsoft Sans Serif"/>
              </a:rPr>
              <a:t>tiene </a:t>
            </a:r>
            <a:r>
              <a:rPr sz="700" spc="30" dirty="0">
                <a:latin typeface="Microsoft Sans Serif"/>
                <a:cs typeface="Microsoft Sans Serif"/>
              </a:rPr>
              <a:t>una </a:t>
            </a:r>
            <a:r>
              <a:rPr sz="700" spc="10" dirty="0">
                <a:latin typeface="Microsoft Sans Serif"/>
                <a:cs typeface="Microsoft Sans Serif"/>
              </a:rPr>
              <a:t>capacidad </a:t>
            </a:r>
            <a:r>
              <a:rPr sz="700" spc="30" dirty="0">
                <a:latin typeface="Microsoft Sans Serif"/>
                <a:cs typeface="Microsoft Sans Serif"/>
              </a:rPr>
              <a:t>limitada </a:t>
            </a:r>
            <a:r>
              <a:rPr sz="700" spc="25" dirty="0">
                <a:latin typeface="Microsoft Sans Serif"/>
                <a:cs typeface="Microsoft Sans Serif"/>
              </a:rPr>
              <a:t>para </a:t>
            </a:r>
            <a:r>
              <a:rPr sz="700" spc="30" dirty="0">
                <a:latin typeface="Microsoft Sans Serif"/>
                <a:cs typeface="Microsoft Sans Serif"/>
              </a:rPr>
              <a:t> </a:t>
            </a:r>
            <a:r>
              <a:rPr sz="700" spc="25" dirty="0">
                <a:latin typeface="Microsoft Sans Serif"/>
                <a:cs typeface="Microsoft Sans Serif"/>
              </a:rPr>
              <a:t>detectar </a:t>
            </a:r>
            <a:r>
              <a:rPr sz="700" spc="10" dirty="0">
                <a:latin typeface="Microsoft Sans Serif"/>
                <a:cs typeface="Microsoft Sans Serif"/>
              </a:rPr>
              <a:t>esta </a:t>
            </a:r>
            <a:r>
              <a:rPr sz="700" spc="20" dirty="0">
                <a:latin typeface="Microsoft Sans Serif"/>
                <a:cs typeface="Microsoft Sans Serif"/>
              </a:rPr>
              <a:t>condición. </a:t>
            </a:r>
            <a:r>
              <a:rPr sz="700" spc="10" dirty="0">
                <a:latin typeface="Microsoft Sans Serif"/>
                <a:cs typeface="Microsoft Sans Serif"/>
              </a:rPr>
              <a:t>Además, </a:t>
            </a:r>
            <a:r>
              <a:rPr sz="700" spc="25" dirty="0">
                <a:latin typeface="Microsoft Sans Serif"/>
                <a:cs typeface="Microsoft Sans Serif"/>
              </a:rPr>
              <a:t>para </a:t>
            </a:r>
            <a:r>
              <a:rPr sz="700" spc="20" dirty="0">
                <a:latin typeface="Microsoft Sans Serif"/>
                <a:cs typeface="Microsoft Sans Serif"/>
              </a:rPr>
              <a:t>evitar </a:t>
            </a:r>
            <a:r>
              <a:rPr sz="700" spc="15" dirty="0">
                <a:latin typeface="Microsoft Sans Serif"/>
                <a:cs typeface="Microsoft Sans Serif"/>
              </a:rPr>
              <a:t>operaciones </a:t>
            </a:r>
            <a:r>
              <a:rPr sz="700" spc="35" dirty="0">
                <a:latin typeface="Microsoft Sans Serif"/>
                <a:cs typeface="Microsoft Sans Serif"/>
              </a:rPr>
              <a:t>no </a:t>
            </a:r>
            <a:r>
              <a:rPr sz="700" spc="5" dirty="0">
                <a:latin typeface="Microsoft Sans Serif"/>
                <a:cs typeface="Microsoft Sans Serif"/>
              </a:rPr>
              <a:t>deseadas </a:t>
            </a:r>
            <a:r>
              <a:rPr sz="700" spc="20" dirty="0">
                <a:latin typeface="Microsoft Sans Serif"/>
                <a:cs typeface="Microsoft Sans Serif"/>
              </a:rPr>
              <a:t>en </a:t>
            </a:r>
            <a:r>
              <a:rPr sz="700" spc="25" dirty="0">
                <a:latin typeface="Microsoft Sans Serif"/>
                <a:cs typeface="Microsoft Sans Serif"/>
              </a:rPr>
              <a:t> </a:t>
            </a:r>
            <a:r>
              <a:rPr sz="700" spc="10" dirty="0">
                <a:latin typeface="Microsoft Sans Serif"/>
                <a:cs typeface="Microsoft Sans Serif"/>
              </a:rPr>
              <a:t>oscilaciones</a:t>
            </a:r>
            <a:r>
              <a:rPr sz="700" spc="-5" dirty="0">
                <a:latin typeface="Microsoft Sans Serif"/>
                <a:cs typeface="Microsoft Sans Serif"/>
              </a:rPr>
              <a:t> </a:t>
            </a:r>
            <a:r>
              <a:rPr sz="700" spc="10" dirty="0">
                <a:latin typeface="Microsoft Sans Serif"/>
                <a:cs typeface="Microsoft Sans Serif"/>
              </a:rPr>
              <a:t>estables,</a:t>
            </a:r>
            <a:r>
              <a:rPr sz="700" spc="-5" dirty="0">
                <a:latin typeface="Microsoft Sans Serif"/>
                <a:cs typeface="Microsoft Sans Serif"/>
              </a:rPr>
              <a:t> </a:t>
            </a:r>
            <a:r>
              <a:rPr sz="700" spc="25" dirty="0">
                <a:latin typeface="Microsoft Sans Serif"/>
                <a:cs typeface="Microsoft Sans Serif"/>
              </a:rPr>
              <a:t>puede</a:t>
            </a:r>
            <a:r>
              <a:rPr sz="700" dirty="0">
                <a:latin typeface="Microsoft Sans Serif"/>
                <a:cs typeface="Microsoft Sans Serif"/>
              </a:rPr>
              <a:t> </a:t>
            </a:r>
            <a:r>
              <a:rPr sz="700" spc="15" dirty="0">
                <a:latin typeface="Microsoft Sans Serif"/>
                <a:cs typeface="Microsoft Sans Serif"/>
              </a:rPr>
              <a:t>ser</a:t>
            </a:r>
            <a:r>
              <a:rPr sz="700" spc="-5" dirty="0">
                <a:latin typeface="Microsoft Sans Serif"/>
                <a:cs typeface="Microsoft Sans Serif"/>
              </a:rPr>
              <a:t> </a:t>
            </a:r>
            <a:r>
              <a:rPr sz="700" spc="20" dirty="0">
                <a:latin typeface="Microsoft Sans Serif"/>
                <a:cs typeface="Microsoft Sans Serif"/>
              </a:rPr>
              <a:t>conveniente</a:t>
            </a:r>
            <a:r>
              <a:rPr sz="700" dirty="0">
                <a:latin typeface="Microsoft Sans Serif"/>
                <a:cs typeface="Microsoft Sans Serif"/>
              </a:rPr>
              <a:t> </a:t>
            </a:r>
            <a:r>
              <a:rPr sz="700" spc="40" dirty="0">
                <a:latin typeface="Microsoft Sans Serif"/>
                <a:cs typeface="Microsoft Sans Serif"/>
              </a:rPr>
              <a:t>un</a:t>
            </a:r>
            <a:r>
              <a:rPr sz="700" spc="-5" dirty="0">
                <a:latin typeface="Microsoft Sans Serif"/>
                <a:cs typeface="Microsoft Sans Serif"/>
              </a:rPr>
              <a:t> </a:t>
            </a:r>
            <a:r>
              <a:rPr sz="700" spc="25" dirty="0">
                <a:latin typeface="Microsoft Sans Serif"/>
                <a:cs typeface="Microsoft Sans Serif"/>
              </a:rPr>
              <a:t>retraso</a:t>
            </a:r>
            <a:r>
              <a:rPr sz="700" dirty="0">
                <a:latin typeface="Microsoft Sans Serif"/>
                <a:cs typeface="Microsoft Sans Serif"/>
              </a:rPr>
              <a:t> </a:t>
            </a:r>
            <a:r>
              <a:rPr sz="700" spc="20" dirty="0">
                <a:latin typeface="Microsoft Sans Serif"/>
                <a:cs typeface="Microsoft Sans Serif"/>
              </a:rPr>
              <a:t>de</a:t>
            </a:r>
            <a:r>
              <a:rPr sz="700" spc="-5" dirty="0">
                <a:latin typeface="Microsoft Sans Serif"/>
                <a:cs typeface="Microsoft Sans Serif"/>
              </a:rPr>
              <a:t> </a:t>
            </a:r>
            <a:r>
              <a:rPr sz="700" spc="5" dirty="0">
                <a:latin typeface="Microsoft Sans Serif"/>
                <a:cs typeface="Microsoft Sans Serif"/>
              </a:rPr>
              <a:t>0,1</a:t>
            </a:r>
            <a:r>
              <a:rPr sz="700" dirty="0">
                <a:latin typeface="Microsoft Sans Serif"/>
                <a:cs typeface="Microsoft Sans Serif"/>
              </a:rPr>
              <a:t> </a:t>
            </a:r>
            <a:r>
              <a:rPr sz="700" spc="20" dirty="0">
                <a:latin typeface="Microsoft Sans Serif"/>
                <a:cs typeface="Microsoft Sans Serif"/>
              </a:rPr>
              <a:t>segundos</a:t>
            </a:r>
            <a:r>
              <a:rPr sz="700" spc="-5" dirty="0">
                <a:latin typeface="Microsoft Sans Serif"/>
                <a:cs typeface="Microsoft Sans Serif"/>
              </a:rPr>
              <a:t> </a:t>
            </a:r>
            <a:r>
              <a:rPr sz="700" spc="20" dirty="0">
                <a:latin typeface="Microsoft Sans Serif"/>
                <a:cs typeface="Microsoft Sans Serif"/>
              </a:rPr>
              <a:t>en </a:t>
            </a:r>
            <a:r>
              <a:rPr sz="700" spc="-170" dirty="0">
                <a:latin typeface="Microsoft Sans Serif"/>
                <a:cs typeface="Microsoft Sans Serif"/>
              </a:rPr>
              <a:t> </a:t>
            </a:r>
            <a:r>
              <a:rPr sz="700" spc="10" dirty="0">
                <a:latin typeface="Microsoft Sans Serif"/>
                <a:cs typeface="Microsoft Sans Serif"/>
              </a:rPr>
              <a:t>la</a:t>
            </a:r>
            <a:r>
              <a:rPr sz="700" spc="-10" dirty="0">
                <a:latin typeface="Microsoft Sans Serif"/>
                <a:cs typeface="Microsoft Sans Serif"/>
              </a:rPr>
              <a:t> </a:t>
            </a:r>
            <a:r>
              <a:rPr sz="700" spc="25" dirty="0">
                <a:latin typeface="Microsoft Sans Serif"/>
                <a:cs typeface="Microsoft Sans Serif"/>
              </a:rPr>
              <a:t>operación</a:t>
            </a:r>
            <a:r>
              <a:rPr sz="700" spc="-5" dirty="0">
                <a:latin typeface="Microsoft Sans Serif"/>
                <a:cs typeface="Microsoft Sans Serif"/>
              </a:rPr>
              <a:t> </a:t>
            </a:r>
            <a:r>
              <a:rPr sz="700" spc="20" dirty="0">
                <a:latin typeface="Microsoft Sans Serif"/>
                <a:cs typeface="Microsoft Sans Serif"/>
              </a:rPr>
              <a:t>del</a:t>
            </a:r>
            <a:r>
              <a:rPr sz="700" spc="-5" dirty="0">
                <a:latin typeface="Microsoft Sans Serif"/>
                <a:cs typeface="Microsoft Sans Serif"/>
              </a:rPr>
              <a:t> </a:t>
            </a:r>
            <a:r>
              <a:rPr sz="700" spc="15" dirty="0">
                <a:latin typeface="Microsoft Sans Serif"/>
                <a:cs typeface="Microsoft Sans Serif"/>
              </a:rPr>
              <a:t>relé.</a:t>
            </a:r>
            <a:endParaRPr sz="700">
              <a:latin typeface="Microsoft Sans Serif"/>
              <a:cs typeface="Microsoft Sans Serif"/>
            </a:endParaRPr>
          </a:p>
        </p:txBody>
      </p:sp>
      <p:sp>
        <p:nvSpPr>
          <p:cNvPr id="76" name="object 76"/>
          <p:cNvSpPr txBox="1"/>
          <p:nvPr/>
        </p:nvSpPr>
        <p:spPr>
          <a:xfrm>
            <a:off x="1415216" y="2707141"/>
            <a:ext cx="7417868" cy="1994392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sz="700" spc="-5" dirty="0">
                <a:latin typeface="Microsoft Sans Serif"/>
                <a:cs typeface="Microsoft Sans Serif"/>
              </a:rPr>
              <a:t>D.</a:t>
            </a:r>
            <a:r>
              <a:rPr sz="700" spc="-10" dirty="0">
                <a:latin typeface="Microsoft Sans Serif"/>
                <a:cs typeface="Microsoft Sans Serif"/>
              </a:rPr>
              <a:t> </a:t>
            </a:r>
            <a:r>
              <a:rPr sz="700" spc="20" dirty="0">
                <a:latin typeface="Microsoft Sans Serif"/>
                <a:cs typeface="Microsoft Sans Serif"/>
              </a:rPr>
              <a:t>Sobrecorriente</a:t>
            </a:r>
            <a:r>
              <a:rPr sz="700" spc="-5" dirty="0">
                <a:latin typeface="Microsoft Sans Serif"/>
                <a:cs typeface="Microsoft Sans Serif"/>
              </a:rPr>
              <a:t> </a:t>
            </a:r>
            <a:r>
              <a:rPr sz="700" spc="15" dirty="0">
                <a:latin typeface="Microsoft Sans Serif"/>
                <a:cs typeface="Microsoft Sans Serif"/>
              </a:rPr>
              <a:t>supervisada</a:t>
            </a:r>
            <a:r>
              <a:rPr sz="700" spc="-5" dirty="0">
                <a:latin typeface="Microsoft Sans Serif"/>
                <a:cs typeface="Microsoft Sans Serif"/>
              </a:rPr>
              <a:t> </a:t>
            </a:r>
            <a:r>
              <a:rPr sz="700" spc="40" dirty="0">
                <a:latin typeface="Microsoft Sans Serif"/>
                <a:cs typeface="Microsoft Sans Serif"/>
              </a:rPr>
              <a:t>por</a:t>
            </a:r>
            <a:r>
              <a:rPr sz="700" spc="-5" dirty="0">
                <a:latin typeface="Microsoft Sans Serif"/>
                <a:cs typeface="Microsoft Sans Serif"/>
              </a:rPr>
              <a:t> </a:t>
            </a:r>
            <a:r>
              <a:rPr sz="700" spc="20" dirty="0">
                <a:latin typeface="Microsoft Sans Serif"/>
                <a:cs typeface="Microsoft Sans Serif"/>
              </a:rPr>
              <a:t>voltaje</a:t>
            </a:r>
            <a:endParaRPr sz="700">
              <a:latin typeface="Microsoft Sans Serif"/>
              <a:cs typeface="Microsoft Sans Serif"/>
            </a:endParaRPr>
          </a:p>
          <a:p>
            <a:pPr marL="12700" marR="5080" indent="154940">
              <a:lnSpc>
                <a:spcPct val="154000"/>
              </a:lnSpc>
              <a:spcBef>
                <a:spcPts val="240"/>
              </a:spcBef>
            </a:pPr>
            <a:r>
              <a:rPr sz="650" spc="-30" dirty="0">
                <a:latin typeface="Microsoft Sans Serif"/>
                <a:cs typeface="Microsoft Sans Serif"/>
              </a:rPr>
              <a:t>El </a:t>
            </a:r>
            <a:r>
              <a:rPr sz="650" spc="20" dirty="0">
                <a:latin typeface="Microsoft Sans Serif"/>
                <a:cs typeface="Microsoft Sans Serif"/>
              </a:rPr>
              <a:t>esquema de </a:t>
            </a:r>
            <a:r>
              <a:rPr sz="650" spc="25" dirty="0">
                <a:latin typeface="Microsoft Sans Serif"/>
                <a:cs typeface="Microsoft Sans Serif"/>
              </a:rPr>
              <a:t>sobrecorriente </a:t>
            </a:r>
            <a:r>
              <a:rPr sz="650" spc="15" dirty="0">
                <a:latin typeface="Microsoft Sans Serif"/>
                <a:cs typeface="Microsoft Sans Serif"/>
              </a:rPr>
              <a:t>supervisada </a:t>
            </a:r>
            <a:r>
              <a:rPr sz="650" spc="40" dirty="0">
                <a:latin typeface="Microsoft Sans Serif"/>
                <a:cs typeface="Microsoft Sans Serif"/>
              </a:rPr>
              <a:t>por </a:t>
            </a:r>
            <a:r>
              <a:rPr sz="650" spc="15" dirty="0">
                <a:latin typeface="Microsoft Sans Serif"/>
                <a:cs typeface="Microsoft Sans Serif"/>
              </a:rPr>
              <a:t>voltaje, </a:t>
            </a:r>
            <a:r>
              <a:rPr sz="650" spc="25" dirty="0">
                <a:latin typeface="Microsoft Sans Serif"/>
                <a:cs typeface="Microsoft Sans Serif"/>
              </a:rPr>
              <a:t>que </a:t>
            </a:r>
            <a:r>
              <a:rPr sz="650" spc="-5" dirty="0">
                <a:latin typeface="Microsoft Sans Serif"/>
                <a:cs typeface="Microsoft Sans Serif"/>
              </a:rPr>
              <a:t>se </a:t>
            </a:r>
            <a:r>
              <a:rPr sz="650" spc="25" dirty="0">
                <a:latin typeface="Microsoft Sans Serif"/>
                <a:cs typeface="Microsoft Sans Serif"/>
              </a:rPr>
              <a:t>muestra </a:t>
            </a:r>
            <a:r>
              <a:rPr sz="650" spc="20" dirty="0">
                <a:latin typeface="Microsoft Sans Serif"/>
                <a:cs typeface="Microsoft Sans Serif"/>
              </a:rPr>
              <a:t>en </a:t>
            </a:r>
            <a:r>
              <a:rPr sz="650" spc="10" dirty="0">
                <a:latin typeface="Microsoft Sans Serif"/>
                <a:cs typeface="Microsoft Sans Serif"/>
              </a:rPr>
              <a:t>la </a:t>
            </a:r>
            <a:r>
              <a:rPr sz="650" spc="15" dirty="0">
                <a:latin typeface="Microsoft Sans Serif"/>
                <a:cs typeface="Microsoft Sans Serif"/>
              </a:rPr>
              <a:t> </a:t>
            </a:r>
            <a:r>
              <a:rPr sz="650" spc="-5" dirty="0">
                <a:latin typeface="Microsoft Sans Serif"/>
                <a:cs typeface="Microsoft Sans Serif"/>
              </a:rPr>
              <a:t>Fig.</a:t>
            </a:r>
            <a:r>
              <a:rPr sz="650" spc="15" dirty="0">
                <a:latin typeface="Microsoft Sans Serif"/>
                <a:cs typeface="Microsoft Sans Serif"/>
              </a:rPr>
              <a:t> </a:t>
            </a:r>
            <a:r>
              <a:rPr sz="650" dirty="0">
                <a:latin typeface="Microsoft Sans Serif"/>
                <a:cs typeface="Microsoft Sans Serif"/>
              </a:rPr>
              <a:t>4,</a:t>
            </a:r>
            <a:r>
              <a:rPr sz="650" spc="20" dirty="0">
                <a:latin typeface="Microsoft Sans Serif"/>
                <a:cs typeface="Microsoft Sans Serif"/>
              </a:rPr>
              <a:t> </a:t>
            </a:r>
            <a:r>
              <a:rPr sz="650" spc="15" dirty="0">
                <a:latin typeface="Microsoft Sans Serif"/>
                <a:cs typeface="Microsoft Sans Serif"/>
              </a:rPr>
              <a:t>utiliza</a:t>
            </a:r>
            <a:r>
              <a:rPr sz="650" spc="20" dirty="0">
                <a:latin typeface="Microsoft Sans Serif"/>
                <a:cs typeface="Microsoft Sans Serif"/>
              </a:rPr>
              <a:t> elementos de subvoltaje de </a:t>
            </a:r>
            <a:r>
              <a:rPr sz="650" spc="5" dirty="0">
                <a:latin typeface="Microsoft Sans Serif"/>
                <a:cs typeface="Microsoft Sans Serif"/>
              </a:rPr>
              <a:t>fase</a:t>
            </a:r>
            <a:r>
              <a:rPr sz="650" spc="15" dirty="0">
                <a:latin typeface="Microsoft Sans Serif"/>
                <a:cs typeface="Microsoft Sans Serif"/>
              </a:rPr>
              <a:t> con</a:t>
            </a:r>
            <a:r>
              <a:rPr sz="650" spc="20" dirty="0">
                <a:latin typeface="Microsoft Sans Serif"/>
                <a:cs typeface="Microsoft Sans Serif"/>
              </a:rPr>
              <a:t> </a:t>
            </a:r>
            <a:r>
              <a:rPr sz="650" spc="25" dirty="0">
                <a:latin typeface="Microsoft Sans Serif"/>
                <a:cs typeface="Microsoft Sans Serif"/>
              </a:rPr>
              <a:t>retardos</a:t>
            </a:r>
            <a:r>
              <a:rPr sz="650" spc="20" dirty="0">
                <a:latin typeface="Microsoft Sans Serif"/>
                <a:cs typeface="Microsoft Sans Serif"/>
              </a:rPr>
              <a:t> de </a:t>
            </a:r>
            <a:r>
              <a:rPr sz="650" spc="35" dirty="0">
                <a:latin typeface="Microsoft Sans Serif"/>
                <a:cs typeface="Microsoft Sans Serif"/>
              </a:rPr>
              <a:t>tiempo</a:t>
            </a:r>
            <a:r>
              <a:rPr sz="650" spc="20" dirty="0">
                <a:latin typeface="Microsoft Sans Serif"/>
                <a:cs typeface="Microsoft Sans Serif"/>
              </a:rPr>
              <a:t> de </a:t>
            </a:r>
            <a:r>
              <a:rPr sz="650" spc="25" dirty="0">
                <a:latin typeface="Microsoft Sans Serif"/>
                <a:cs typeface="Microsoft Sans Serif"/>
              </a:rPr>
              <a:t> </a:t>
            </a:r>
            <a:r>
              <a:rPr sz="650" spc="15" dirty="0">
                <a:latin typeface="Microsoft Sans Serif"/>
                <a:cs typeface="Microsoft Sans Serif"/>
              </a:rPr>
              <a:t>activación </a:t>
            </a:r>
            <a:r>
              <a:rPr sz="650" spc="5" dirty="0">
                <a:latin typeface="Microsoft Sans Serif"/>
                <a:cs typeface="Microsoft Sans Serif"/>
              </a:rPr>
              <a:t>y </a:t>
            </a:r>
            <a:r>
              <a:rPr sz="650" spc="10" dirty="0">
                <a:latin typeface="Microsoft Sans Serif"/>
                <a:cs typeface="Microsoft Sans Serif"/>
              </a:rPr>
              <a:t>desactivación </a:t>
            </a:r>
            <a:r>
              <a:rPr sz="650" spc="20" dirty="0">
                <a:latin typeface="Microsoft Sans Serif"/>
                <a:cs typeface="Microsoft Sans Serif"/>
              </a:rPr>
              <a:t>para </a:t>
            </a:r>
            <a:r>
              <a:rPr sz="650" spc="15" dirty="0">
                <a:latin typeface="Microsoft Sans Serif"/>
                <a:cs typeface="Microsoft Sans Serif"/>
              </a:rPr>
              <a:t>supervisar </a:t>
            </a:r>
            <a:r>
              <a:rPr sz="650" spc="10" dirty="0">
                <a:latin typeface="Microsoft Sans Serif"/>
                <a:cs typeface="Microsoft Sans Serif"/>
              </a:rPr>
              <a:t>los relés </a:t>
            </a:r>
            <a:r>
              <a:rPr sz="650" spc="20" dirty="0">
                <a:latin typeface="Microsoft Sans Serif"/>
                <a:cs typeface="Microsoft Sans Serif"/>
              </a:rPr>
              <a:t>de disparo </a:t>
            </a:r>
            <a:r>
              <a:rPr sz="650" spc="25" dirty="0">
                <a:latin typeface="Microsoft Sans Serif"/>
                <a:cs typeface="Microsoft Sans Serif"/>
              </a:rPr>
              <a:t>instantáneo </a:t>
            </a:r>
            <a:r>
              <a:rPr sz="650" spc="40" dirty="0">
                <a:latin typeface="Microsoft Sans Serif"/>
                <a:cs typeface="Microsoft Sans Serif"/>
              </a:rPr>
              <a:t>por </a:t>
            </a:r>
            <a:r>
              <a:rPr sz="650" spc="45" dirty="0">
                <a:latin typeface="Microsoft Sans Serif"/>
                <a:cs typeface="Microsoft Sans Serif"/>
              </a:rPr>
              <a:t> </a:t>
            </a:r>
            <a:r>
              <a:rPr sz="650" spc="20" dirty="0">
                <a:latin typeface="Microsoft Sans Serif"/>
                <a:cs typeface="Microsoft Sans Serif"/>
              </a:rPr>
              <a:t>sobrecorriente.</a:t>
            </a:r>
            <a:r>
              <a:rPr sz="650" spc="25" dirty="0">
                <a:latin typeface="Microsoft Sans Serif"/>
                <a:cs typeface="Microsoft Sans Serif"/>
              </a:rPr>
              <a:t> </a:t>
            </a:r>
            <a:r>
              <a:rPr sz="650" spc="5" dirty="0">
                <a:latin typeface="Microsoft Sans Serif"/>
                <a:cs typeface="Microsoft Sans Serif"/>
              </a:rPr>
              <a:t>Después</a:t>
            </a:r>
            <a:r>
              <a:rPr sz="650" spc="25" dirty="0">
                <a:latin typeface="Microsoft Sans Serif"/>
                <a:cs typeface="Microsoft Sans Serif"/>
              </a:rPr>
              <a:t> </a:t>
            </a:r>
            <a:r>
              <a:rPr sz="650" spc="20" dirty="0">
                <a:latin typeface="Microsoft Sans Serif"/>
                <a:cs typeface="Microsoft Sans Serif"/>
              </a:rPr>
              <a:t>de</a:t>
            </a:r>
            <a:r>
              <a:rPr sz="650" spc="30" dirty="0">
                <a:latin typeface="Microsoft Sans Serif"/>
                <a:cs typeface="Microsoft Sans Serif"/>
              </a:rPr>
              <a:t> </a:t>
            </a:r>
            <a:r>
              <a:rPr sz="650" spc="40" dirty="0">
                <a:latin typeface="Microsoft Sans Serif"/>
                <a:cs typeface="Microsoft Sans Serif"/>
              </a:rPr>
              <a:t>un</a:t>
            </a:r>
            <a:r>
              <a:rPr sz="650" spc="25" dirty="0">
                <a:latin typeface="Microsoft Sans Serif"/>
                <a:cs typeface="Microsoft Sans Serif"/>
              </a:rPr>
              <a:t> retraso</a:t>
            </a:r>
            <a:r>
              <a:rPr sz="650" spc="30" dirty="0">
                <a:latin typeface="Microsoft Sans Serif"/>
                <a:cs typeface="Microsoft Sans Serif"/>
              </a:rPr>
              <a:t> </a:t>
            </a:r>
            <a:r>
              <a:rPr sz="650" spc="20" dirty="0">
                <a:latin typeface="Microsoft Sans Serif"/>
                <a:cs typeface="Microsoft Sans Serif"/>
              </a:rPr>
              <a:t>de</a:t>
            </a:r>
            <a:r>
              <a:rPr sz="650" spc="25" dirty="0">
                <a:latin typeface="Microsoft Sans Serif"/>
                <a:cs typeface="Microsoft Sans Serif"/>
              </a:rPr>
              <a:t> tiempo,</a:t>
            </a:r>
            <a:r>
              <a:rPr sz="650" spc="30" dirty="0">
                <a:latin typeface="Microsoft Sans Serif"/>
                <a:cs typeface="Microsoft Sans Serif"/>
              </a:rPr>
              <a:t> </a:t>
            </a:r>
            <a:r>
              <a:rPr sz="650" spc="10" dirty="0">
                <a:latin typeface="Microsoft Sans Serif"/>
                <a:cs typeface="Microsoft Sans Serif"/>
              </a:rPr>
              <a:t>el</a:t>
            </a:r>
            <a:r>
              <a:rPr sz="650" spc="25" dirty="0">
                <a:latin typeface="Microsoft Sans Serif"/>
                <a:cs typeface="Microsoft Sans Serif"/>
              </a:rPr>
              <a:t> elemento</a:t>
            </a:r>
            <a:r>
              <a:rPr sz="650" spc="30" dirty="0">
                <a:latin typeface="Microsoft Sans Serif"/>
                <a:cs typeface="Microsoft Sans Serif"/>
              </a:rPr>
              <a:t> </a:t>
            </a:r>
            <a:r>
              <a:rPr sz="650" spc="20" dirty="0">
                <a:latin typeface="Microsoft Sans Serif"/>
                <a:cs typeface="Microsoft Sans Serif"/>
              </a:rPr>
              <a:t>de</a:t>
            </a:r>
            <a:r>
              <a:rPr sz="650" spc="25" dirty="0">
                <a:latin typeface="Microsoft Sans Serif"/>
                <a:cs typeface="Microsoft Sans Serif"/>
              </a:rPr>
              <a:t> </a:t>
            </a:r>
            <a:r>
              <a:rPr sz="650" spc="20" dirty="0">
                <a:latin typeface="Microsoft Sans Serif"/>
                <a:cs typeface="Microsoft Sans Serif"/>
              </a:rPr>
              <a:t>subtensión </a:t>
            </a:r>
            <a:r>
              <a:rPr sz="650" spc="25" dirty="0">
                <a:latin typeface="Microsoft Sans Serif"/>
                <a:cs typeface="Microsoft Sans Serif"/>
              </a:rPr>
              <a:t> </a:t>
            </a:r>
            <a:r>
              <a:rPr sz="650" spc="30" dirty="0">
                <a:latin typeface="Microsoft Sans Serif"/>
                <a:cs typeface="Microsoft Sans Serif"/>
              </a:rPr>
              <a:t>arma </a:t>
            </a:r>
            <a:r>
              <a:rPr sz="650" spc="25" dirty="0">
                <a:latin typeface="Microsoft Sans Serif"/>
                <a:cs typeface="Microsoft Sans Serif"/>
              </a:rPr>
              <a:t>automáticamente </a:t>
            </a:r>
            <a:r>
              <a:rPr sz="650" spc="10" dirty="0">
                <a:latin typeface="Microsoft Sans Serif"/>
                <a:cs typeface="Microsoft Sans Serif"/>
              </a:rPr>
              <a:t>los relés </a:t>
            </a:r>
            <a:r>
              <a:rPr sz="650" spc="20" dirty="0">
                <a:latin typeface="Microsoft Sans Serif"/>
                <a:cs typeface="Microsoft Sans Serif"/>
              </a:rPr>
              <a:t>de </a:t>
            </a:r>
            <a:r>
              <a:rPr sz="650" spc="25" dirty="0">
                <a:latin typeface="Microsoft Sans Serif"/>
                <a:cs typeface="Microsoft Sans Serif"/>
              </a:rPr>
              <a:t>sobrecorriente </a:t>
            </a:r>
            <a:r>
              <a:rPr sz="650" spc="20" dirty="0">
                <a:latin typeface="Microsoft Sans Serif"/>
                <a:cs typeface="Microsoft Sans Serif"/>
              </a:rPr>
              <a:t>cuando </a:t>
            </a:r>
            <a:r>
              <a:rPr sz="650" spc="10" dirty="0">
                <a:latin typeface="Microsoft Sans Serif"/>
                <a:cs typeface="Microsoft Sans Serif"/>
              </a:rPr>
              <a:t>la </a:t>
            </a:r>
            <a:r>
              <a:rPr sz="650" spc="20" dirty="0">
                <a:latin typeface="Microsoft Sans Serif"/>
                <a:cs typeface="Microsoft Sans Serif"/>
              </a:rPr>
              <a:t>generación </a:t>
            </a:r>
            <a:r>
              <a:rPr sz="650" spc="-5" dirty="0">
                <a:latin typeface="Microsoft Sans Serif"/>
                <a:cs typeface="Microsoft Sans Serif"/>
              </a:rPr>
              <a:t>se </a:t>
            </a:r>
            <a:r>
              <a:rPr sz="650" dirty="0">
                <a:latin typeface="Microsoft Sans Serif"/>
                <a:cs typeface="Microsoft Sans Serif"/>
              </a:rPr>
              <a:t> </a:t>
            </a:r>
            <a:r>
              <a:rPr sz="650" spc="10" dirty="0">
                <a:latin typeface="Microsoft Sans Serif"/>
                <a:cs typeface="Microsoft Sans Serif"/>
              </a:rPr>
              <a:t>desconecta. </a:t>
            </a:r>
            <a:r>
              <a:rPr sz="650" spc="15" dirty="0">
                <a:latin typeface="Microsoft Sans Serif"/>
                <a:cs typeface="Microsoft Sans Serif"/>
              </a:rPr>
              <a:t>Cuando </a:t>
            </a:r>
            <a:r>
              <a:rPr sz="650" spc="10" dirty="0">
                <a:latin typeface="Microsoft Sans Serif"/>
                <a:cs typeface="Microsoft Sans Serif"/>
              </a:rPr>
              <a:t>el </a:t>
            </a:r>
            <a:r>
              <a:rPr sz="650" spc="15" dirty="0">
                <a:latin typeface="Microsoft Sans Serif"/>
                <a:cs typeface="Microsoft Sans Serif"/>
              </a:rPr>
              <a:t>voltaje </a:t>
            </a:r>
            <a:r>
              <a:rPr sz="650" spc="5" dirty="0">
                <a:latin typeface="Microsoft Sans Serif"/>
                <a:cs typeface="Microsoft Sans Serif"/>
              </a:rPr>
              <a:t>excede </a:t>
            </a:r>
            <a:r>
              <a:rPr sz="650" spc="10" dirty="0">
                <a:latin typeface="Microsoft Sans Serif"/>
                <a:cs typeface="Microsoft Sans Serif"/>
              </a:rPr>
              <a:t>la </a:t>
            </a:r>
            <a:r>
              <a:rPr sz="650" spc="25" dirty="0">
                <a:latin typeface="Microsoft Sans Serif"/>
                <a:cs typeface="Microsoft Sans Serif"/>
              </a:rPr>
              <a:t>configuración </a:t>
            </a:r>
            <a:r>
              <a:rPr sz="650" spc="20" dirty="0">
                <a:latin typeface="Microsoft Sans Serif"/>
                <a:cs typeface="Microsoft Sans Serif"/>
              </a:rPr>
              <a:t>del relé de bajo </a:t>
            </a:r>
            <a:r>
              <a:rPr sz="650" spc="15" dirty="0">
                <a:latin typeface="Microsoft Sans Serif"/>
                <a:cs typeface="Microsoft Sans Serif"/>
              </a:rPr>
              <a:t>voltaje, </a:t>
            </a:r>
            <a:r>
              <a:rPr sz="650" spc="10" dirty="0">
                <a:latin typeface="Microsoft Sans Serif"/>
                <a:cs typeface="Microsoft Sans Serif"/>
              </a:rPr>
              <a:t>el </a:t>
            </a:r>
            <a:r>
              <a:rPr sz="650" spc="15" dirty="0">
                <a:latin typeface="Microsoft Sans Serif"/>
                <a:cs typeface="Microsoft Sans Serif"/>
              </a:rPr>
              <a:t> </a:t>
            </a:r>
            <a:r>
              <a:rPr sz="650" spc="20" dirty="0">
                <a:latin typeface="Microsoft Sans Serif"/>
                <a:cs typeface="Microsoft Sans Serif"/>
              </a:rPr>
              <a:t>esquema </a:t>
            </a:r>
            <a:r>
              <a:rPr sz="650" spc="-5" dirty="0">
                <a:latin typeface="Microsoft Sans Serif"/>
                <a:cs typeface="Microsoft Sans Serif"/>
              </a:rPr>
              <a:t>se </a:t>
            </a:r>
            <a:r>
              <a:rPr sz="650" spc="10" dirty="0">
                <a:latin typeface="Microsoft Sans Serif"/>
                <a:cs typeface="Microsoft Sans Serif"/>
              </a:rPr>
              <a:t>desactiva después </a:t>
            </a:r>
            <a:r>
              <a:rPr sz="650" spc="20" dirty="0">
                <a:latin typeface="Microsoft Sans Serif"/>
                <a:cs typeface="Microsoft Sans Serif"/>
              </a:rPr>
              <a:t>de </a:t>
            </a:r>
            <a:r>
              <a:rPr sz="650" spc="40" dirty="0">
                <a:latin typeface="Microsoft Sans Serif"/>
                <a:cs typeface="Microsoft Sans Serif"/>
              </a:rPr>
              <a:t>un </a:t>
            </a:r>
            <a:r>
              <a:rPr sz="650" spc="25" dirty="0">
                <a:latin typeface="Microsoft Sans Serif"/>
                <a:cs typeface="Microsoft Sans Serif"/>
              </a:rPr>
              <a:t>retraso </a:t>
            </a:r>
            <a:r>
              <a:rPr sz="650" spc="20" dirty="0">
                <a:latin typeface="Microsoft Sans Serif"/>
                <a:cs typeface="Microsoft Sans Serif"/>
              </a:rPr>
              <a:t>de </a:t>
            </a:r>
            <a:r>
              <a:rPr sz="650" spc="35" dirty="0">
                <a:latin typeface="Microsoft Sans Serif"/>
                <a:cs typeface="Microsoft Sans Serif"/>
              </a:rPr>
              <a:t>tiempo </a:t>
            </a:r>
            <a:r>
              <a:rPr sz="650" spc="25" dirty="0">
                <a:latin typeface="Microsoft Sans Serif"/>
                <a:cs typeface="Microsoft Sans Serif"/>
              </a:rPr>
              <a:t>(tiempo </a:t>
            </a:r>
            <a:r>
              <a:rPr sz="650" spc="20" dirty="0">
                <a:latin typeface="Microsoft Sans Serif"/>
                <a:cs typeface="Microsoft Sans Serif"/>
              </a:rPr>
              <a:t>de </a:t>
            </a:r>
            <a:r>
              <a:rPr sz="650" dirty="0">
                <a:latin typeface="Microsoft Sans Serif"/>
                <a:cs typeface="Microsoft Sans Serif"/>
              </a:rPr>
              <a:t>caída) </a:t>
            </a:r>
            <a:r>
              <a:rPr sz="650" spc="20" dirty="0">
                <a:latin typeface="Microsoft Sans Serif"/>
                <a:cs typeface="Microsoft Sans Serif"/>
              </a:rPr>
              <a:t>para </a:t>
            </a:r>
            <a:r>
              <a:rPr sz="650" spc="25" dirty="0">
                <a:latin typeface="Microsoft Sans Serif"/>
                <a:cs typeface="Microsoft Sans Serif"/>
              </a:rPr>
              <a:t> que </a:t>
            </a:r>
            <a:r>
              <a:rPr sz="650" spc="35" dirty="0">
                <a:latin typeface="Microsoft Sans Serif"/>
                <a:cs typeface="Microsoft Sans Serif"/>
              </a:rPr>
              <a:t>no </a:t>
            </a:r>
            <a:r>
              <a:rPr sz="650" spc="10" dirty="0">
                <a:latin typeface="Microsoft Sans Serif"/>
                <a:cs typeface="Microsoft Sans Serif"/>
              </a:rPr>
              <a:t>esté </a:t>
            </a:r>
            <a:r>
              <a:rPr sz="650" spc="20" dirty="0">
                <a:latin typeface="Microsoft Sans Serif"/>
                <a:cs typeface="Microsoft Sans Serif"/>
              </a:rPr>
              <a:t>en </a:t>
            </a:r>
            <a:r>
              <a:rPr sz="650" spc="10" dirty="0">
                <a:latin typeface="Microsoft Sans Serif"/>
                <a:cs typeface="Microsoft Sans Serif"/>
              </a:rPr>
              <a:t>servicio </a:t>
            </a:r>
            <a:r>
              <a:rPr sz="650" spc="20" dirty="0">
                <a:latin typeface="Microsoft Sans Serif"/>
                <a:cs typeface="Microsoft Sans Serif"/>
              </a:rPr>
              <a:t>cuando </a:t>
            </a:r>
            <a:r>
              <a:rPr sz="650" spc="10" dirty="0">
                <a:latin typeface="Microsoft Sans Serif"/>
                <a:cs typeface="Microsoft Sans Serif"/>
              </a:rPr>
              <a:t>el </a:t>
            </a:r>
            <a:r>
              <a:rPr sz="650" spc="25" dirty="0">
                <a:latin typeface="Microsoft Sans Serif"/>
                <a:cs typeface="Microsoft Sans Serif"/>
              </a:rPr>
              <a:t>generador </a:t>
            </a:r>
            <a:r>
              <a:rPr sz="650" spc="20" dirty="0">
                <a:latin typeface="Microsoft Sans Serif"/>
                <a:cs typeface="Microsoft Sans Serif"/>
              </a:rPr>
              <a:t>regrese </a:t>
            </a:r>
            <a:r>
              <a:rPr sz="650" spc="10" dirty="0">
                <a:latin typeface="Microsoft Sans Serif"/>
                <a:cs typeface="Microsoft Sans Serif"/>
              </a:rPr>
              <a:t>al servicio. </a:t>
            </a:r>
            <a:r>
              <a:rPr sz="650" spc="25" dirty="0">
                <a:latin typeface="Microsoft Sans Serif"/>
                <a:cs typeface="Microsoft Sans Serif"/>
              </a:rPr>
              <a:t>Configurar </a:t>
            </a:r>
            <a:r>
              <a:rPr sz="650" spc="10" dirty="0">
                <a:latin typeface="Microsoft Sans Serif"/>
                <a:cs typeface="Microsoft Sans Serif"/>
              </a:rPr>
              <a:t>el </a:t>
            </a:r>
            <a:r>
              <a:rPr sz="650" spc="15" dirty="0">
                <a:latin typeface="Microsoft Sans Serif"/>
                <a:cs typeface="Microsoft Sans Serif"/>
              </a:rPr>
              <a:t> </a:t>
            </a:r>
            <a:r>
              <a:rPr sz="650" spc="25" dirty="0">
                <a:latin typeface="Microsoft Sans Serif"/>
                <a:cs typeface="Microsoft Sans Serif"/>
              </a:rPr>
              <a:t>elemento</a:t>
            </a:r>
            <a:r>
              <a:rPr sz="650" spc="-5" dirty="0">
                <a:latin typeface="Microsoft Sans Serif"/>
                <a:cs typeface="Microsoft Sans Serif"/>
              </a:rPr>
              <a:t> </a:t>
            </a:r>
            <a:r>
              <a:rPr sz="650" spc="20" dirty="0">
                <a:latin typeface="Microsoft Sans Serif"/>
                <a:cs typeface="Microsoft Sans Serif"/>
              </a:rPr>
              <a:t>de</a:t>
            </a:r>
            <a:r>
              <a:rPr sz="650" dirty="0">
                <a:latin typeface="Microsoft Sans Serif"/>
                <a:cs typeface="Microsoft Sans Serif"/>
              </a:rPr>
              <a:t> </a:t>
            </a:r>
            <a:r>
              <a:rPr sz="650" spc="20" dirty="0">
                <a:latin typeface="Microsoft Sans Serif"/>
                <a:cs typeface="Microsoft Sans Serif"/>
              </a:rPr>
              <a:t>subtensión</a:t>
            </a:r>
            <a:r>
              <a:rPr sz="650" dirty="0">
                <a:latin typeface="Microsoft Sans Serif"/>
                <a:cs typeface="Microsoft Sans Serif"/>
              </a:rPr>
              <a:t> </a:t>
            </a:r>
            <a:r>
              <a:rPr sz="650" spc="40" dirty="0">
                <a:latin typeface="Microsoft Sans Serif"/>
                <a:cs typeface="Microsoft Sans Serif"/>
              </a:rPr>
              <a:t>por</a:t>
            </a:r>
            <a:r>
              <a:rPr sz="650" dirty="0">
                <a:latin typeface="Microsoft Sans Serif"/>
                <a:cs typeface="Microsoft Sans Serif"/>
              </a:rPr>
              <a:t> </a:t>
            </a:r>
            <a:r>
              <a:rPr sz="650" spc="20" dirty="0">
                <a:latin typeface="Microsoft Sans Serif"/>
                <a:cs typeface="Microsoft Sans Serif"/>
              </a:rPr>
              <a:t>debajo</a:t>
            </a:r>
            <a:r>
              <a:rPr sz="650" spc="-5" dirty="0">
                <a:latin typeface="Microsoft Sans Serif"/>
                <a:cs typeface="Microsoft Sans Serif"/>
              </a:rPr>
              <a:t> </a:t>
            </a:r>
            <a:r>
              <a:rPr sz="650" spc="20" dirty="0">
                <a:latin typeface="Microsoft Sans Serif"/>
                <a:cs typeface="Microsoft Sans Serif"/>
              </a:rPr>
              <a:t>del</a:t>
            </a:r>
            <a:r>
              <a:rPr sz="650" dirty="0">
                <a:latin typeface="Microsoft Sans Serif"/>
                <a:cs typeface="Microsoft Sans Serif"/>
              </a:rPr>
              <a:t> </a:t>
            </a:r>
            <a:r>
              <a:rPr sz="650" spc="10" dirty="0">
                <a:latin typeface="Microsoft Sans Serif"/>
                <a:cs typeface="Microsoft Sans Serif"/>
              </a:rPr>
              <a:t>50</a:t>
            </a:r>
            <a:r>
              <a:rPr sz="650" dirty="0">
                <a:latin typeface="Microsoft Sans Serif"/>
                <a:cs typeface="Microsoft Sans Serif"/>
              </a:rPr>
              <a:t> </a:t>
            </a:r>
            <a:r>
              <a:rPr sz="650" spc="40" dirty="0">
                <a:latin typeface="Microsoft Sans Serif"/>
                <a:cs typeface="Microsoft Sans Serif"/>
              </a:rPr>
              <a:t>por</a:t>
            </a:r>
            <a:r>
              <a:rPr sz="650" dirty="0">
                <a:latin typeface="Microsoft Sans Serif"/>
                <a:cs typeface="Microsoft Sans Serif"/>
              </a:rPr>
              <a:t> </a:t>
            </a:r>
            <a:r>
              <a:rPr sz="650" spc="20" dirty="0">
                <a:latin typeface="Microsoft Sans Serif"/>
                <a:cs typeface="Microsoft Sans Serif"/>
              </a:rPr>
              <a:t>ciento</a:t>
            </a:r>
            <a:r>
              <a:rPr sz="650" spc="-5" dirty="0">
                <a:latin typeface="Microsoft Sans Serif"/>
                <a:cs typeface="Microsoft Sans Serif"/>
              </a:rPr>
              <a:t> </a:t>
            </a:r>
            <a:r>
              <a:rPr sz="650" spc="20" dirty="0">
                <a:latin typeface="Microsoft Sans Serif"/>
                <a:cs typeface="Microsoft Sans Serif"/>
              </a:rPr>
              <a:t>del</a:t>
            </a:r>
            <a:r>
              <a:rPr sz="650" dirty="0">
                <a:latin typeface="Microsoft Sans Serif"/>
                <a:cs typeface="Microsoft Sans Serif"/>
              </a:rPr>
              <a:t> </a:t>
            </a:r>
            <a:r>
              <a:rPr sz="650" spc="30" dirty="0">
                <a:latin typeface="Microsoft Sans Serif"/>
                <a:cs typeface="Microsoft Sans Serif"/>
              </a:rPr>
              <a:t>nominal</a:t>
            </a:r>
            <a:r>
              <a:rPr sz="650" dirty="0">
                <a:latin typeface="Microsoft Sans Serif"/>
                <a:cs typeface="Microsoft Sans Serif"/>
              </a:rPr>
              <a:t> </a:t>
            </a:r>
            <a:r>
              <a:rPr sz="650" spc="20" dirty="0">
                <a:latin typeface="Microsoft Sans Serif"/>
                <a:cs typeface="Microsoft Sans Serif"/>
              </a:rPr>
              <a:t>garantiza</a:t>
            </a:r>
            <a:r>
              <a:rPr sz="650" dirty="0">
                <a:latin typeface="Microsoft Sans Serif"/>
                <a:cs typeface="Microsoft Sans Serif"/>
              </a:rPr>
              <a:t> </a:t>
            </a:r>
            <a:r>
              <a:rPr sz="650" spc="25" dirty="0">
                <a:latin typeface="Microsoft Sans Serif"/>
                <a:cs typeface="Microsoft Sans Serif"/>
              </a:rPr>
              <a:t>que</a:t>
            </a:r>
            <a:r>
              <a:rPr sz="650" spc="-5" dirty="0">
                <a:latin typeface="Microsoft Sans Serif"/>
                <a:cs typeface="Microsoft Sans Serif"/>
              </a:rPr>
              <a:t> </a:t>
            </a:r>
            <a:r>
              <a:rPr sz="650" spc="10" dirty="0">
                <a:latin typeface="Microsoft Sans Serif"/>
                <a:cs typeface="Microsoft Sans Serif"/>
              </a:rPr>
              <a:t>el </a:t>
            </a:r>
            <a:r>
              <a:rPr sz="650" spc="15" dirty="0">
                <a:latin typeface="Microsoft Sans Serif"/>
                <a:cs typeface="Microsoft Sans Serif"/>
              </a:rPr>
              <a:t> </a:t>
            </a:r>
            <a:r>
              <a:rPr sz="650" spc="25" dirty="0">
                <a:latin typeface="Microsoft Sans Serif"/>
                <a:cs typeface="Microsoft Sans Serif"/>
              </a:rPr>
              <a:t>elemento </a:t>
            </a:r>
            <a:r>
              <a:rPr sz="650" spc="20" dirty="0">
                <a:latin typeface="Microsoft Sans Serif"/>
                <a:cs typeface="Microsoft Sans Serif"/>
              </a:rPr>
              <a:t>de </a:t>
            </a:r>
            <a:r>
              <a:rPr sz="650" spc="25" dirty="0">
                <a:latin typeface="Microsoft Sans Serif"/>
                <a:cs typeface="Microsoft Sans Serif"/>
              </a:rPr>
              <a:t>sobrecorriente </a:t>
            </a:r>
            <a:r>
              <a:rPr sz="650" spc="35" dirty="0">
                <a:latin typeface="Microsoft Sans Serif"/>
                <a:cs typeface="Microsoft Sans Serif"/>
              </a:rPr>
              <a:t>no </a:t>
            </a:r>
            <a:r>
              <a:rPr sz="650" spc="-5" dirty="0">
                <a:latin typeface="Microsoft Sans Serif"/>
                <a:cs typeface="Microsoft Sans Serif"/>
              </a:rPr>
              <a:t>se </a:t>
            </a:r>
            <a:r>
              <a:rPr sz="650" spc="10" dirty="0">
                <a:latin typeface="Microsoft Sans Serif"/>
                <a:cs typeface="Microsoft Sans Serif"/>
              </a:rPr>
              <a:t>active </a:t>
            </a:r>
            <a:r>
              <a:rPr sz="650" spc="30" dirty="0">
                <a:latin typeface="Microsoft Sans Serif"/>
                <a:cs typeface="Microsoft Sans Serif"/>
              </a:rPr>
              <a:t>durante </a:t>
            </a:r>
            <a:r>
              <a:rPr sz="650" spc="15" dirty="0">
                <a:latin typeface="Microsoft Sans Serif"/>
                <a:cs typeface="Microsoft Sans Serif"/>
              </a:rPr>
              <a:t>condiciones </a:t>
            </a:r>
            <a:r>
              <a:rPr sz="650" spc="20" dirty="0">
                <a:latin typeface="Microsoft Sans Serif"/>
                <a:cs typeface="Microsoft Sans Serif"/>
              </a:rPr>
              <a:t>de </a:t>
            </a:r>
            <a:r>
              <a:rPr sz="650" spc="25" dirty="0">
                <a:latin typeface="Microsoft Sans Serif"/>
                <a:cs typeface="Microsoft Sans Serif"/>
              </a:rPr>
              <a:t>tensión </a:t>
            </a:r>
            <a:r>
              <a:rPr sz="650" spc="20" dirty="0">
                <a:latin typeface="Microsoft Sans Serif"/>
                <a:cs typeface="Microsoft Sans Serif"/>
              </a:rPr>
              <a:t>del </a:t>
            </a:r>
            <a:r>
              <a:rPr sz="650" spc="25" dirty="0">
                <a:latin typeface="Microsoft Sans Serif"/>
                <a:cs typeface="Microsoft Sans Serif"/>
              </a:rPr>
              <a:t> </a:t>
            </a:r>
            <a:r>
              <a:rPr sz="650" spc="10" dirty="0">
                <a:latin typeface="Microsoft Sans Serif"/>
                <a:cs typeface="Microsoft Sans Serif"/>
              </a:rPr>
              <a:t>sistema. </a:t>
            </a:r>
            <a:r>
              <a:rPr sz="650" spc="-10" dirty="0">
                <a:latin typeface="Microsoft Sans Serif"/>
                <a:cs typeface="Microsoft Sans Serif"/>
              </a:rPr>
              <a:t>Este </a:t>
            </a:r>
            <a:r>
              <a:rPr sz="650" spc="20" dirty="0">
                <a:latin typeface="Microsoft Sans Serif"/>
                <a:cs typeface="Microsoft Sans Serif"/>
              </a:rPr>
              <a:t>esquema </a:t>
            </a:r>
            <a:r>
              <a:rPr sz="650" spc="15" dirty="0">
                <a:latin typeface="Microsoft Sans Serif"/>
                <a:cs typeface="Microsoft Sans Serif"/>
              </a:rPr>
              <a:t>utiliza </a:t>
            </a:r>
            <a:r>
              <a:rPr sz="650" spc="10" dirty="0">
                <a:latin typeface="Microsoft Sans Serif"/>
                <a:cs typeface="Microsoft Sans Serif"/>
              </a:rPr>
              <a:t>el </a:t>
            </a:r>
            <a:r>
              <a:rPr sz="650" spc="20" dirty="0">
                <a:latin typeface="Microsoft Sans Serif"/>
                <a:cs typeface="Microsoft Sans Serif"/>
              </a:rPr>
              <a:t>potencial de </a:t>
            </a:r>
            <a:r>
              <a:rPr sz="650" spc="10" dirty="0">
                <a:latin typeface="Microsoft Sans Serif"/>
                <a:cs typeface="Microsoft Sans Serif"/>
              </a:rPr>
              <a:t>los </a:t>
            </a:r>
            <a:r>
              <a:rPr sz="650" spc="25" dirty="0">
                <a:latin typeface="Microsoft Sans Serif"/>
                <a:cs typeface="Microsoft Sans Serif"/>
              </a:rPr>
              <a:t>transformadores </a:t>
            </a:r>
            <a:r>
              <a:rPr sz="650" spc="20" dirty="0">
                <a:latin typeface="Microsoft Sans Serif"/>
                <a:cs typeface="Microsoft Sans Serif"/>
              </a:rPr>
              <a:t>de </a:t>
            </a:r>
            <a:r>
              <a:rPr sz="650" spc="15" dirty="0">
                <a:latin typeface="Microsoft Sans Serif"/>
                <a:cs typeface="Microsoft Sans Serif"/>
              </a:rPr>
              <a:t>voltaje </a:t>
            </a:r>
            <a:r>
              <a:rPr sz="650" spc="20" dirty="0">
                <a:latin typeface="Microsoft Sans Serif"/>
                <a:cs typeface="Microsoft Sans Serif"/>
              </a:rPr>
              <a:t>del </a:t>
            </a:r>
            <a:r>
              <a:rPr sz="650" spc="25" dirty="0">
                <a:latin typeface="Microsoft Sans Serif"/>
                <a:cs typeface="Microsoft Sans Serif"/>
              </a:rPr>
              <a:t> generador, </a:t>
            </a:r>
            <a:r>
              <a:rPr sz="650" spc="30" dirty="0">
                <a:latin typeface="Microsoft Sans Serif"/>
                <a:cs typeface="Microsoft Sans Serif"/>
              </a:rPr>
              <a:t>pero </a:t>
            </a:r>
            <a:r>
              <a:rPr sz="650" spc="25" dirty="0">
                <a:latin typeface="Microsoft Sans Serif"/>
                <a:cs typeface="Microsoft Sans Serif"/>
              </a:rPr>
              <a:t>funcionará correctamente </a:t>
            </a:r>
            <a:r>
              <a:rPr sz="650" spc="15" dirty="0">
                <a:latin typeface="Microsoft Sans Serif"/>
                <a:cs typeface="Microsoft Sans Serif"/>
              </a:rPr>
              <a:t>incluso </a:t>
            </a:r>
            <a:r>
              <a:rPr sz="650" dirty="0">
                <a:latin typeface="Microsoft Sans Serif"/>
                <a:cs typeface="Microsoft Sans Serif"/>
              </a:rPr>
              <a:t>si </a:t>
            </a:r>
            <a:r>
              <a:rPr sz="650" spc="-5" dirty="0">
                <a:latin typeface="Microsoft Sans Serif"/>
                <a:cs typeface="Microsoft Sans Serif"/>
              </a:rPr>
              <a:t>se </a:t>
            </a:r>
            <a:r>
              <a:rPr sz="650" spc="30" dirty="0">
                <a:latin typeface="Microsoft Sans Serif"/>
                <a:cs typeface="Microsoft Sans Serif"/>
              </a:rPr>
              <a:t>retiran </a:t>
            </a:r>
            <a:r>
              <a:rPr sz="650" spc="10" dirty="0">
                <a:latin typeface="Microsoft Sans Serif"/>
                <a:cs typeface="Microsoft Sans Serif"/>
              </a:rPr>
              <a:t>los </a:t>
            </a:r>
            <a:r>
              <a:rPr sz="650" spc="15" dirty="0">
                <a:latin typeface="Microsoft Sans Serif"/>
                <a:cs typeface="Microsoft Sans Serif"/>
              </a:rPr>
              <a:t>fusibles </a:t>
            </a:r>
            <a:r>
              <a:rPr sz="650" spc="20" dirty="0">
                <a:latin typeface="Microsoft Sans Serif"/>
                <a:cs typeface="Microsoft Sans Serif"/>
              </a:rPr>
              <a:t>del </a:t>
            </a:r>
            <a:r>
              <a:rPr sz="650" spc="25" dirty="0">
                <a:latin typeface="Microsoft Sans Serif"/>
                <a:cs typeface="Microsoft Sans Serif"/>
              </a:rPr>
              <a:t> </a:t>
            </a:r>
            <a:r>
              <a:rPr sz="650" spc="30" dirty="0">
                <a:latin typeface="Microsoft Sans Serif"/>
                <a:cs typeface="Microsoft Sans Serif"/>
              </a:rPr>
              <a:t>transformador </a:t>
            </a:r>
            <a:r>
              <a:rPr sz="650" spc="20" dirty="0">
                <a:latin typeface="Microsoft Sans Serif"/>
                <a:cs typeface="Microsoft Sans Serif"/>
              </a:rPr>
              <a:t>de </a:t>
            </a:r>
            <a:r>
              <a:rPr sz="650" spc="15" dirty="0">
                <a:latin typeface="Microsoft Sans Serif"/>
                <a:cs typeface="Microsoft Sans Serif"/>
              </a:rPr>
              <a:t>voltaje </a:t>
            </a:r>
            <a:r>
              <a:rPr sz="650" spc="20" dirty="0">
                <a:latin typeface="Microsoft Sans Serif"/>
                <a:cs typeface="Microsoft Sans Serif"/>
              </a:rPr>
              <a:t>cuando </a:t>
            </a:r>
            <a:r>
              <a:rPr sz="650" spc="10" dirty="0">
                <a:latin typeface="Microsoft Sans Serif"/>
                <a:cs typeface="Microsoft Sans Serif"/>
              </a:rPr>
              <a:t>el </a:t>
            </a:r>
            <a:r>
              <a:rPr sz="650" spc="25" dirty="0">
                <a:latin typeface="Microsoft Sans Serif"/>
                <a:cs typeface="Microsoft Sans Serif"/>
              </a:rPr>
              <a:t>generador </a:t>
            </a:r>
            <a:r>
              <a:rPr sz="650" spc="10" dirty="0">
                <a:latin typeface="Microsoft Sans Serif"/>
                <a:cs typeface="Microsoft Sans Serif"/>
              </a:rPr>
              <a:t>está </a:t>
            </a:r>
            <a:r>
              <a:rPr sz="650" spc="25" dirty="0">
                <a:latin typeface="Microsoft Sans Serif"/>
                <a:cs typeface="Microsoft Sans Serif"/>
              </a:rPr>
              <a:t>fuera </a:t>
            </a:r>
            <a:r>
              <a:rPr sz="650" spc="20" dirty="0">
                <a:latin typeface="Microsoft Sans Serif"/>
                <a:cs typeface="Microsoft Sans Serif"/>
              </a:rPr>
              <a:t>de </a:t>
            </a:r>
            <a:r>
              <a:rPr sz="650" spc="10" dirty="0">
                <a:latin typeface="Microsoft Sans Serif"/>
                <a:cs typeface="Microsoft Sans Serif"/>
              </a:rPr>
              <a:t>línea. </a:t>
            </a:r>
            <a:r>
              <a:rPr sz="650" spc="-40" dirty="0">
                <a:latin typeface="Microsoft Sans Serif"/>
                <a:cs typeface="Microsoft Sans Serif"/>
              </a:rPr>
              <a:t>Se </a:t>
            </a:r>
            <a:r>
              <a:rPr sz="650" spc="25" dirty="0">
                <a:latin typeface="Microsoft Sans Serif"/>
                <a:cs typeface="Microsoft Sans Serif"/>
              </a:rPr>
              <a:t>requiere </a:t>
            </a:r>
            <a:r>
              <a:rPr sz="650" spc="30" dirty="0">
                <a:latin typeface="Microsoft Sans Serif"/>
                <a:cs typeface="Microsoft Sans Serif"/>
              </a:rPr>
              <a:t> </a:t>
            </a:r>
            <a:r>
              <a:rPr sz="650" spc="20" dirty="0">
                <a:latin typeface="Microsoft Sans Serif"/>
                <a:cs typeface="Microsoft Sans Serif"/>
              </a:rPr>
              <a:t>supervisión del relé de </a:t>
            </a:r>
            <a:r>
              <a:rPr sz="650" spc="25" dirty="0">
                <a:latin typeface="Microsoft Sans Serif"/>
                <a:cs typeface="Microsoft Sans Serif"/>
              </a:rPr>
              <a:t>equilibrio </a:t>
            </a:r>
            <a:r>
              <a:rPr sz="650" spc="20" dirty="0">
                <a:latin typeface="Microsoft Sans Serif"/>
                <a:cs typeface="Microsoft Sans Serif"/>
              </a:rPr>
              <a:t>de </a:t>
            </a:r>
            <a:r>
              <a:rPr sz="650" spc="15" dirty="0">
                <a:latin typeface="Microsoft Sans Serif"/>
                <a:cs typeface="Microsoft Sans Serif"/>
              </a:rPr>
              <a:t>voltaje </a:t>
            </a:r>
            <a:r>
              <a:rPr sz="650" spc="40" dirty="0">
                <a:latin typeface="Microsoft Sans Serif"/>
                <a:cs typeface="Microsoft Sans Serif"/>
              </a:rPr>
              <a:t>u </a:t>
            </a:r>
            <a:r>
              <a:rPr sz="650" spc="35" dirty="0">
                <a:latin typeface="Microsoft Sans Serif"/>
                <a:cs typeface="Microsoft Sans Serif"/>
              </a:rPr>
              <a:t>otra </a:t>
            </a:r>
            <a:r>
              <a:rPr sz="650" spc="15" dirty="0">
                <a:latin typeface="Microsoft Sans Serif"/>
                <a:cs typeface="Microsoft Sans Serif"/>
              </a:rPr>
              <a:t>lógica </a:t>
            </a:r>
            <a:r>
              <a:rPr sz="650" spc="20" dirty="0">
                <a:latin typeface="Microsoft Sans Serif"/>
                <a:cs typeface="Microsoft Sans Serif"/>
              </a:rPr>
              <a:t>de </a:t>
            </a:r>
            <a:r>
              <a:rPr sz="650" spc="15" dirty="0">
                <a:latin typeface="Microsoft Sans Serif"/>
                <a:cs typeface="Microsoft Sans Serif"/>
              </a:rPr>
              <a:t>detección </a:t>
            </a:r>
            <a:r>
              <a:rPr sz="650" spc="20" dirty="0">
                <a:latin typeface="Microsoft Sans Serif"/>
                <a:cs typeface="Microsoft Sans Serif"/>
              </a:rPr>
              <a:t>de </a:t>
            </a:r>
            <a:r>
              <a:rPr sz="650" spc="25" dirty="0">
                <a:latin typeface="Microsoft Sans Serif"/>
                <a:cs typeface="Microsoft Sans Serif"/>
              </a:rPr>
              <a:t>pérdida </a:t>
            </a:r>
            <a:r>
              <a:rPr sz="650" spc="30" dirty="0">
                <a:latin typeface="Microsoft Sans Serif"/>
                <a:cs typeface="Microsoft Sans Serif"/>
              </a:rPr>
              <a:t> </a:t>
            </a:r>
            <a:r>
              <a:rPr sz="650" spc="20" dirty="0">
                <a:latin typeface="Microsoft Sans Serif"/>
                <a:cs typeface="Microsoft Sans Serif"/>
              </a:rPr>
              <a:t>de</a:t>
            </a:r>
            <a:r>
              <a:rPr sz="650" spc="-5" dirty="0">
                <a:latin typeface="Microsoft Sans Serif"/>
                <a:cs typeface="Microsoft Sans Serif"/>
              </a:rPr>
              <a:t> </a:t>
            </a:r>
            <a:r>
              <a:rPr sz="650" spc="20" dirty="0">
                <a:latin typeface="Microsoft Sans Serif"/>
                <a:cs typeface="Microsoft Sans Serif"/>
              </a:rPr>
              <a:t>fusible</a:t>
            </a:r>
            <a:r>
              <a:rPr sz="650" dirty="0">
                <a:latin typeface="Microsoft Sans Serif"/>
                <a:cs typeface="Microsoft Sans Serif"/>
              </a:rPr>
              <a:t> </a:t>
            </a:r>
            <a:r>
              <a:rPr sz="650" spc="20" dirty="0">
                <a:latin typeface="Microsoft Sans Serif"/>
                <a:cs typeface="Microsoft Sans Serif"/>
              </a:rPr>
              <a:t>del</a:t>
            </a:r>
            <a:r>
              <a:rPr sz="650" spc="-5" dirty="0">
                <a:latin typeface="Microsoft Sans Serif"/>
                <a:cs typeface="Microsoft Sans Serif"/>
              </a:rPr>
              <a:t> </a:t>
            </a:r>
            <a:r>
              <a:rPr sz="650" spc="-40" dirty="0">
                <a:latin typeface="Microsoft Sans Serif"/>
                <a:cs typeface="Microsoft Sans Serif"/>
              </a:rPr>
              <a:t>TT</a:t>
            </a:r>
            <a:r>
              <a:rPr sz="650" dirty="0">
                <a:latin typeface="Microsoft Sans Serif"/>
                <a:cs typeface="Microsoft Sans Serif"/>
              </a:rPr>
              <a:t> </a:t>
            </a:r>
            <a:r>
              <a:rPr sz="650" spc="20" dirty="0">
                <a:latin typeface="Microsoft Sans Serif"/>
                <a:cs typeface="Microsoft Sans Serif"/>
              </a:rPr>
              <a:t>para</a:t>
            </a:r>
            <a:r>
              <a:rPr sz="650" spc="-5" dirty="0">
                <a:latin typeface="Microsoft Sans Serif"/>
                <a:cs typeface="Microsoft Sans Serif"/>
              </a:rPr>
              <a:t> </a:t>
            </a:r>
            <a:r>
              <a:rPr sz="650" spc="20" dirty="0">
                <a:latin typeface="Microsoft Sans Serif"/>
                <a:cs typeface="Microsoft Sans Serif"/>
              </a:rPr>
              <a:t>evitar</a:t>
            </a:r>
            <a:r>
              <a:rPr sz="650" dirty="0">
                <a:latin typeface="Microsoft Sans Serif"/>
                <a:cs typeface="Microsoft Sans Serif"/>
              </a:rPr>
              <a:t> </a:t>
            </a:r>
            <a:r>
              <a:rPr sz="650" spc="40" dirty="0">
                <a:latin typeface="Microsoft Sans Serif"/>
                <a:cs typeface="Microsoft Sans Serif"/>
              </a:rPr>
              <a:t>un</a:t>
            </a:r>
            <a:r>
              <a:rPr sz="650" spc="-5" dirty="0">
                <a:latin typeface="Microsoft Sans Serif"/>
                <a:cs typeface="Microsoft Sans Serif"/>
              </a:rPr>
              <a:t> </a:t>
            </a:r>
            <a:r>
              <a:rPr sz="650" spc="15" dirty="0">
                <a:latin typeface="Microsoft Sans Serif"/>
                <a:cs typeface="Microsoft Sans Serif"/>
              </a:rPr>
              <a:t>posible</a:t>
            </a:r>
            <a:r>
              <a:rPr sz="650" dirty="0">
                <a:latin typeface="Microsoft Sans Serif"/>
                <a:cs typeface="Microsoft Sans Serif"/>
              </a:rPr>
              <a:t> </a:t>
            </a:r>
            <a:r>
              <a:rPr sz="650" spc="25" dirty="0">
                <a:latin typeface="Microsoft Sans Serif"/>
                <a:cs typeface="Microsoft Sans Serif"/>
              </a:rPr>
              <a:t>mal</a:t>
            </a:r>
            <a:r>
              <a:rPr sz="650" spc="-5" dirty="0">
                <a:latin typeface="Microsoft Sans Serif"/>
                <a:cs typeface="Microsoft Sans Serif"/>
              </a:rPr>
              <a:t> </a:t>
            </a:r>
            <a:r>
              <a:rPr sz="650" spc="30" dirty="0">
                <a:latin typeface="Microsoft Sans Serif"/>
                <a:cs typeface="Microsoft Sans Serif"/>
              </a:rPr>
              <a:t>funcionamiento</a:t>
            </a:r>
            <a:r>
              <a:rPr sz="650" dirty="0">
                <a:latin typeface="Microsoft Sans Serif"/>
                <a:cs typeface="Microsoft Sans Serif"/>
              </a:rPr>
              <a:t> </a:t>
            </a:r>
            <a:r>
              <a:rPr sz="650" spc="25" dirty="0">
                <a:latin typeface="Microsoft Sans Serif"/>
                <a:cs typeface="Microsoft Sans Serif"/>
              </a:rPr>
              <a:t>que</a:t>
            </a:r>
            <a:r>
              <a:rPr sz="650" spc="-5" dirty="0">
                <a:latin typeface="Microsoft Sans Serif"/>
                <a:cs typeface="Microsoft Sans Serif"/>
              </a:rPr>
              <a:t> </a:t>
            </a:r>
            <a:r>
              <a:rPr sz="650" spc="25" dirty="0">
                <a:latin typeface="Microsoft Sans Serif"/>
                <a:cs typeface="Microsoft Sans Serif"/>
              </a:rPr>
              <a:t>pueda</a:t>
            </a:r>
            <a:r>
              <a:rPr sz="650" dirty="0">
                <a:latin typeface="Microsoft Sans Serif"/>
                <a:cs typeface="Microsoft Sans Serif"/>
              </a:rPr>
              <a:t> </a:t>
            </a:r>
            <a:r>
              <a:rPr sz="650" spc="25" dirty="0">
                <a:latin typeface="Microsoft Sans Serif"/>
                <a:cs typeface="Microsoft Sans Serif"/>
              </a:rPr>
              <a:t>resultar</a:t>
            </a:r>
            <a:r>
              <a:rPr sz="650" spc="-5" dirty="0">
                <a:latin typeface="Microsoft Sans Serif"/>
                <a:cs typeface="Microsoft Sans Serif"/>
              </a:rPr>
              <a:t> </a:t>
            </a:r>
            <a:r>
              <a:rPr sz="650" spc="20" dirty="0">
                <a:latin typeface="Microsoft Sans Serif"/>
                <a:cs typeface="Microsoft Sans Serif"/>
              </a:rPr>
              <a:t>de </a:t>
            </a:r>
            <a:r>
              <a:rPr sz="650" spc="25" dirty="0">
                <a:latin typeface="Microsoft Sans Serif"/>
                <a:cs typeface="Microsoft Sans Serif"/>
              </a:rPr>
              <a:t> </a:t>
            </a:r>
            <a:r>
              <a:rPr sz="650" spc="10" dirty="0">
                <a:latin typeface="Microsoft Sans Serif"/>
                <a:cs typeface="Microsoft Sans Serif"/>
              </a:rPr>
              <a:t>la </a:t>
            </a:r>
            <a:r>
              <a:rPr sz="650" spc="25" dirty="0">
                <a:latin typeface="Microsoft Sans Serif"/>
                <a:cs typeface="Microsoft Sans Serif"/>
              </a:rPr>
              <a:t>pérdida </a:t>
            </a:r>
            <a:r>
              <a:rPr sz="650" spc="20" dirty="0">
                <a:latin typeface="Microsoft Sans Serif"/>
                <a:cs typeface="Microsoft Sans Serif"/>
              </a:rPr>
              <a:t>de potencial </a:t>
            </a:r>
            <a:r>
              <a:rPr sz="650" spc="25" dirty="0">
                <a:latin typeface="Microsoft Sans Serif"/>
                <a:cs typeface="Microsoft Sans Serif"/>
              </a:rPr>
              <a:t>debido </a:t>
            </a:r>
            <a:r>
              <a:rPr sz="650" dirty="0">
                <a:latin typeface="Microsoft Sans Serif"/>
                <a:cs typeface="Microsoft Sans Serif"/>
              </a:rPr>
              <a:t>a </a:t>
            </a:r>
            <a:r>
              <a:rPr sz="650" spc="10" dirty="0">
                <a:latin typeface="Microsoft Sans Serif"/>
                <a:cs typeface="Microsoft Sans Serif"/>
              </a:rPr>
              <a:t>la </a:t>
            </a:r>
            <a:r>
              <a:rPr sz="650" spc="25" dirty="0">
                <a:latin typeface="Microsoft Sans Serif"/>
                <a:cs typeface="Microsoft Sans Serif"/>
              </a:rPr>
              <a:t>fusión </a:t>
            </a:r>
            <a:r>
              <a:rPr sz="650" spc="20" dirty="0">
                <a:latin typeface="Microsoft Sans Serif"/>
                <a:cs typeface="Microsoft Sans Serif"/>
              </a:rPr>
              <a:t>del fusible del </a:t>
            </a:r>
            <a:r>
              <a:rPr sz="650" spc="-30" dirty="0">
                <a:latin typeface="Microsoft Sans Serif"/>
                <a:cs typeface="Microsoft Sans Serif"/>
              </a:rPr>
              <a:t>TT. </a:t>
            </a:r>
            <a:r>
              <a:rPr sz="650" spc="15" dirty="0">
                <a:latin typeface="Microsoft Sans Serif"/>
                <a:cs typeface="Microsoft Sans Serif"/>
              </a:rPr>
              <a:t>Algunos esquemas </a:t>
            </a:r>
            <a:r>
              <a:rPr sz="650" spc="20" dirty="0">
                <a:latin typeface="Microsoft Sans Serif"/>
                <a:cs typeface="Microsoft Sans Serif"/>
              </a:rPr>
              <a:t>de </a:t>
            </a:r>
            <a:r>
              <a:rPr sz="650" spc="-160" dirty="0">
                <a:latin typeface="Microsoft Sans Serif"/>
                <a:cs typeface="Microsoft Sans Serif"/>
              </a:rPr>
              <a:t> </a:t>
            </a:r>
            <a:r>
              <a:rPr sz="650" spc="25" dirty="0">
                <a:latin typeface="Microsoft Sans Serif"/>
                <a:cs typeface="Microsoft Sans Serif"/>
              </a:rPr>
              <a:t>pérdida </a:t>
            </a:r>
            <a:r>
              <a:rPr sz="650" spc="20" dirty="0">
                <a:latin typeface="Microsoft Sans Serif"/>
                <a:cs typeface="Microsoft Sans Serif"/>
              </a:rPr>
              <a:t>de potencial de </a:t>
            </a:r>
            <a:r>
              <a:rPr sz="650" spc="10" dirty="0">
                <a:latin typeface="Microsoft Sans Serif"/>
                <a:cs typeface="Microsoft Sans Serif"/>
              </a:rPr>
              <a:t>relés </a:t>
            </a:r>
            <a:r>
              <a:rPr sz="650" spc="20" dirty="0">
                <a:latin typeface="Microsoft Sans Serif"/>
                <a:cs typeface="Microsoft Sans Serif"/>
              </a:rPr>
              <a:t>digitales utilizan </a:t>
            </a:r>
            <a:r>
              <a:rPr sz="650" spc="10" dirty="0">
                <a:latin typeface="Microsoft Sans Serif"/>
                <a:cs typeface="Microsoft Sans Serif"/>
              </a:rPr>
              <a:t>la </a:t>
            </a:r>
            <a:r>
              <a:rPr sz="650" spc="20" dirty="0">
                <a:latin typeface="Microsoft Sans Serif"/>
                <a:cs typeface="Microsoft Sans Serif"/>
              </a:rPr>
              <a:t>siguiente </a:t>
            </a:r>
            <a:r>
              <a:rPr sz="650" spc="10" dirty="0">
                <a:latin typeface="Microsoft Sans Serif"/>
                <a:cs typeface="Microsoft Sans Serif"/>
              </a:rPr>
              <a:t>lógica. </a:t>
            </a:r>
            <a:r>
              <a:rPr sz="650" spc="-30" dirty="0">
                <a:latin typeface="Microsoft Sans Serif"/>
                <a:cs typeface="Microsoft Sans Serif"/>
              </a:rPr>
              <a:t>Si </a:t>
            </a:r>
            <a:r>
              <a:rPr sz="650" spc="-5" dirty="0">
                <a:latin typeface="Microsoft Sans Serif"/>
                <a:cs typeface="Microsoft Sans Serif"/>
              </a:rPr>
              <a:t>se </a:t>
            </a:r>
            <a:r>
              <a:rPr sz="650" spc="20" dirty="0">
                <a:latin typeface="Microsoft Sans Serif"/>
                <a:cs typeface="Microsoft Sans Serif"/>
              </a:rPr>
              <a:t>detecta </a:t>
            </a:r>
            <a:r>
              <a:rPr sz="650" spc="25" dirty="0">
                <a:latin typeface="Microsoft Sans Serif"/>
                <a:cs typeface="Microsoft Sans Serif"/>
              </a:rPr>
              <a:t> corriente </a:t>
            </a:r>
            <a:r>
              <a:rPr sz="650" spc="15" dirty="0">
                <a:latin typeface="Microsoft Sans Serif"/>
                <a:cs typeface="Microsoft Sans Serif"/>
              </a:rPr>
              <a:t>sin voltaje, </a:t>
            </a:r>
            <a:r>
              <a:rPr sz="650" spc="10" dirty="0">
                <a:latin typeface="Microsoft Sans Serif"/>
                <a:cs typeface="Microsoft Sans Serif"/>
              </a:rPr>
              <a:t>existe </a:t>
            </a:r>
            <a:r>
              <a:rPr sz="650" spc="25" dirty="0">
                <a:latin typeface="Microsoft Sans Serif"/>
                <a:cs typeface="Microsoft Sans Serif"/>
              </a:rPr>
              <a:t>una </a:t>
            </a:r>
            <a:r>
              <a:rPr sz="650" spc="20" dirty="0">
                <a:latin typeface="Microsoft Sans Serif"/>
                <a:cs typeface="Microsoft Sans Serif"/>
              </a:rPr>
              <a:t>condición de </a:t>
            </a:r>
            <a:r>
              <a:rPr sz="650" spc="25" dirty="0">
                <a:latin typeface="Microsoft Sans Serif"/>
                <a:cs typeface="Microsoft Sans Serif"/>
              </a:rPr>
              <a:t>pérdida </a:t>
            </a:r>
            <a:r>
              <a:rPr sz="650" spc="20" dirty="0">
                <a:latin typeface="Microsoft Sans Serif"/>
                <a:cs typeface="Microsoft Sans Serif"/>
              </a:rPr>
              <a:t>de </a:t>
            </a:r>
            <a:r>
              <a:rPr sz="650" spc="15" dirty="0">
                <a:latin typeface="Microsoft Sans Serif"/>
                <a:cs typeface="Microsoft Sans Serif"/>
              </a:rPr>
              <a:t>potencial. </a:t>
            </a:r>
            <a:r>
              <a:rPr sz="650" spc="-10" dirty="0">
                <a:latin typeface="Microsoft Sans Serif"/>
                <a:cs typeface="Microsoft Sans Serif"/>
              </a:rPr>
              <a:t>Esta </a:t>
            </a:r>
            <a:r>
              <a:rPr sz="650" spc="15" dirty="0">
                <a:latin typeface="Microsoft Sans Serif"/>
                <a:cs typeface="Microsoft Sans Serif"/>
              </a:rPr>
              <a:t>lógica </a:t>
            </a:r>
            <a:r>
              <a:rPr sz="650" spc="20" dirty="0">
                <a:latin typeface="Microsoft Sans Serif"/>
                <a:cs typeface="Microsoft Sans Serif"/>
              </a:rPr>
              <a:t> </a:t>
            </a:r>
            <a:r>
              <a:rPr sz="650" spc="25" dirty="0">
                <a:latin typeface="Microsoft Sans Serif"/>
                <a:cs typeface="Microsoft Sans Serif"/>
              </a:rPr>
              <a:t>bloquea </a:t>
            </a:r>
            <a:r>
              <a:rPr sz="650" spc="10" dirty="0">
                <a:latin typeface="Microsoft Sans Serif"/>
                <a:cs typeface="Microsoft Sans Serif"/>
              </a:rPr>
              <a:t>el </a:t>
            </a:r>
            <a:r>
              <a:rPr sz="650" spc="20" dirty="0">
                <a:latin typeface="Microsoft Sans Serif"/>
                <a:cs typeface="Microsoft Sans Serif"/>
              </a:rPr>
              <a:t>esquema de </a:t>
            </a:r>
            <a:r>
              <a:rPr sz="650" spc="15" dirty="0">
                <a:latin typeface="Microsoft Sans Serif"/>
                <a:cs typeface="Microsoft Sans Serif"/>
              </a:rPr>
              <a:t>activación </a:t>
            </a:r>
            <a:r>
              <a:rPr sz="650" spc="25" dirty="0">
                <a:latin typeface="Microsoft Sans Serif"/>
                <a:cs typeface="Microsoft Sans Serif"/>
              </a:rPr>
              <a:t>involuntaria </a:t>
            </a:r>
            <a:r>
              <a:rPr sz="650" spc="20" dirty="0">
                <a:latin typeface="Microsoft Sans Serif"/>
                <a:cs typeface="Microsoft Sans Serif"/>
              </a:rPr>
              <a:t>para </a:t>
            </a:r>
            <a:r>
              <a:rPr sz="650" spc="15" dirty="0">
                <a:latin typeface="Microsoft Sans Serif"/>
                <a:cs typeface="Microsoft Sans Serif"/>
              </a:rPr>
              <a:t>eventos </a:t>
            </a:r>
            <a:r>
              <a:rPr sz="650" spc="20" dirty="0">
                <a:latin typeface="Microsoft Sans Serif"/>
                <a:cs typeface="Microsoft Sans Serif"/>
              </a:rPr>
              <a:t>cuando </a:t>
            </a:r>
            <a:r>
              <a:rPr sz="650" spc="-5" dirty="0">
                <a:latin typeface="Microsoft Sans Serif"/>
                <a:cs typeface="Microsoft Sans Serif"/>
              </a:rPr>
              <a:t>se </a:t>
            </a:r>
            <a:r>
              <a:rPr sz="650" spc="30" dirty="0">
                <a:latin typeface="Microsoft Sans Serif"/>
                <a:cs typeface="Microsoft Sans Serif"/>
              </a:rPr>
              <a:t>retiran </a:t>
            </a:r>
            <a:r>
              <a:rPr sz="650" spc="10" dirty="0">
                <a:latin typeface="Microsoft Sans Serif"/>
                <a:cs typeface="Microsoft Sans Serif"/>
              </a:rPr>
              <a:t>los </a:t>
            </a:r>
            <a:r>
              <a:rPr sz="650" spc="-160" dirty="0">
                <a:latin typeface="Microsoft Sans Serif"/>
                <a:cs typeface="Microsoft Sans Serif"/>
              </a:rPr>
              <a:t> </a:t>
            </a:r>
            <a:r>
              <a:rPr sz="650" spc="15" dirty="0">
                <a:latin typeface="Microsoft Sans Serif"/>
                <a:cs typeface="Microsoft Sans Serif"/>
              </a:rPr>
              <a:t>fusibles </a:t>
            </a:r>
            <a:r>
              <a:rPr sz="650" spc="20" dirty="0">
                <a:latin typeface="Microsoft Sans Serif"/>
                <a:cs typeface="Microsoft Sans Serif"/>
              </a:rPr>
              <a:t>del </a:t>
            </a:r>
            <a:r>
              <a:rPr sz="650" spc="-40" dirty="0">
                <a:latin typeface="Microsoft Sans Serif"/>
                <a:cs typeface="Microsoft Sans Serif"/>
              </a:rPr>
              <a:t>TT </a:t>
            </a:r>
            <a:r>
              <a:rPr sz="650" spc="25" dirty="0">
                <a:latin typeface="Microsoft Sans Serif"/>
                <a:cs typeface="Microsoft Sans Serif"/>
              </a:rPr>
              <a:t>mientras </a:t>
            </a:r>
            <a:r>
              <a:rPr sz="650" spc="10" dirty="0">
                <a:latin typeface="Microsoft Sans Serif"/>
                <a:cs typeface="Microsoft Sans Serif"/>
              </a:rPr>
              <a:t>el </a:t>
            </a:r>
            <a:r>
              <a:rPr sz="650" spc="25" dirty="0">
                <a:latin typeface="Microsoft Sans Serif"/>
                <a:cs typeface="Microsoft Sans Serif"/>
              </a:rPr>
              <a:t>generador </a:t>
            </a:r>
            <a:r>
              <a:rPr sz="650" spc="10" dirty="0">
                <a:latin typeface="Microsoft Sans Serif"/>
                <a:cs typeface="Microsoft Sans Serif"/>
              </a:rPr>
              <a:t>está </a:t>
            </a:r>
            <a:r>
              <a:rPr sz="650" spc="25" dirty="0">
                <a:latin typeface="Microsoft Sans Serif"/>
                <a:cs typeface="Microsoft Sans Serif"/>
              </a:rPr>
              <a:t>fuera </a:t>
            </a:r>
            <a:r>
              <a:rPr sz="650" spc="20" dirty="0">
                <a:latin typeface="Microsoft Sans Serif"/>
                <a:cs typeface="Microsoft Sans Serif"/>
              </a:rPr>
              <a:t>de </a:t>
            </a:r>
            <a:r>
              <a:rPr sz="650" spc="10" dirty="0">
                <a:latin typeface="Microsoft Sans Serif"/>
                <a:cs typeface="Microsoft Sans Serif"/>
              </a:rPr>
              <a:t>línea. </a:t>
            </a:r>
            <a:r>
              <a:rPr sz="650" spc="-20" dirty="0">
                <a:latin typeface="Microsoft Sans Serif"/>
                <a:cs typeface="Microsoft Sans Serif"/>
              </a:rPr>
              <a:t>En </a:t>
            </a:r>
            <a:r>
              <a:rPr sz="650" spc="20" dirty="0">
                <a:latin typeface="Microsoft Sans Serif"/>
                <a:cs typeface="Microsoft Sans Serif"/>
              </a:rPr>
              <a:t>algunos </a:t>
            </a:r>
            <a:r>
              <a:rPr sz="650" spc="10" dirty="0">
                <a:latin typeface="Microsoft Sans Serif"/>
                <a:cs typeface="Microsoft Sans Serif"/>
              </a:rPr>
              <a:t>esquemas, la </a:t>
            </a:r>
            <a:r>
              <a:rPr sz="650" spc="-160" dirty="0">
                <a:latin typeface="Microsoft Sans Serif"/>
                <a:cs typeface="Microsoft Sans Serif"/>
              </a:rPr>
              <a:t> </a:t>
            </a:r>
            <a:r>
              <a:rPr sz="650" spc="20" dirty="0">
                <a:latin typeface="Microsoft Sans Serif"/>
                <a:cs typeface="Microsoft Sans Serif"/>
              </a:rPr>
              <a:t>seguridad </a:t>
            </a:r>
            <a:r>
              <a:rPr sz="650" spc="25" dirty="0">
                <a:latin typeface="Microsoft Sans Serif"/>
                <a:cs typeface="Microsoft Sans Serif"/>
              </a:rPr>
              <a:t>contra pérdida </a:t>
            </a:r>
            <a:r>
              <a:rPr sz="650" spc="20" dirty="0">
                <a:latin typeface="Microsoft Sans Serif"/>
                <a:cs typeface="Microsoft Sans Serif"/>
              </a:rPr>
              <a:t>de potencial </a:t>
            </a:r>
            <a:r>
              <a:rPr sz="650" spc="-5" dirty="0">
                <a:latin typeface="Microsoft Sans Serif"/>
                <a:cs typeface="Microsoft Sans Serif"/>
              </a:rPr>
              <a:t>se </a:t>
            </a:r>
            <a:r>
              <a:rPr sz="650" spc="25" dirty="0">
                <a:latin typeface="Microsoft Sans Serif"/>
                <a:cs typeface="Microsoft Sans Serif"/>
              </a:rPr>
              <a:t>proporciona </a:t>
            </a:r>
            <a:r>
              <a:rPr sz="650" spc="20" dirty="0">
                <a:latin typeface="Microsoft Sans Serif"/>
                <a:cs typeface="Microsoft Sans Serif"/>
              </a:rPr>
              <a:t>exigiendo </a:t>
            </a:r>
            <a:r>
              <a:rPr sz="650" spc="25" dirty="0">
                <a:latin typeface="Microsoft Sans Serif"/>
                <a:cs typeface="Microsoft Sans Serif"/>
              </a:rPr>
              <a:t>que </a:t>
            </a:r>
            <a:r>
              <a:rPr sz="650" spc="10" dirty="0">
                <a:latin typeface="Microsoft Sans Serif"/>
                <a:cs typeface="Microsoft Sans Serif"/>
              </a:rPr>
              <a:t>los </a:t>
            </a:r>
            <a:r>
              <a:rPr sz="650" spc="15" dirty="0">
                <a:latin typeface="Microsoft Sans Serif"/>
                <a:cs typeface="Microsoft Sans Serif"/>
              </a:rPr>
              <a:t>voltajes </a:t>
            </a:r>
            <a:r>
              <a:rPr sz="650" spc="20" dirty="0">
                <a:latin typeface="Microsoft Sans Serif"/>
                <a:cs typeface="Microsoft Sans Serif"/>
              </a:rPr>
              <a:t> de </a:t>
            </a:r>
            <a:r>
              <a:rPr sz="650" dirty="0">
                <a:latin typeface="Microsoft Sans Serif"/>
                <a:cs typeface="Microsoft Sans Serif"/>
              </a:rPr>
              <a:t>las </a:t>
            </a:r>
            <a:r>
              <a:rPr sz="650" spc="20" dirty="0">
                <a:latin typeface="Microsoft Sans Serif"/>
                <a:cs typeface="Microsoft Sans Serif"/>
              </a:rPr>
              <a:t>tres </a:t>
            </a:r>
            <a:r>
              <a:rPr sz="650" dirty="0">
                <a:latin typeface="Microsoft Sans Serif"/>
                <a:cs typeface="Microsoft Sans Serif"/>
              </a:rPr>
              <a:t>fases </a:t>
            </a:r>
            <a:r>
              <a:rPr sz="650" spc="15" dirty="0">
                <a:latin typeface="Microsoft Sans Serif"/>
                <a:cs typeface="Microsoft Sans Serif"/>
              </a:rPr>
              <a:t>estén </a:t>
            </a:r>
            <a:r>
              <a:rPr sz="650" spc="40" dirty="0">
                <a:latin typeface="Microsoft Sans Serif"/>
                <a:cs typeface="Microsoft Sans Serif"/>
              </a:rPr>
              <a:t>por </a:t>
            </a:r>
            <a:r>
              <a:rPr sz="650" spc="20" dirty="0">
                <a:latin typeface="Microsoft Sans Serif"/>
                <a:cs typeface="Microsoft Sans Serif"/>
              </a:rPr>
              <a:t>debajo del </a:t>
            </a:r>
            <a:r>
              <a:rPr sz="650" spc="15" dirty="0">
                <a:latin typeface="Microsoft Sans Serif"/>
                <a:cs typeface="Microsoft Sans Serif"/>
              </a:rPr>
              <a:t>ajuste </a:t>
            </a:r>
            <a:r>
              <a:rPr sz="650" spc="20" dirty="0">
                <a:latin typeface="Microsoft Sans Serif"/>
                <a:cs typeface="Microsoft Sans Serif"/>
              </a:rPr>
              <a:t>del relé de </a:t>
            </a:r>
            <a:r>
              <a:rPr sz="650" spc="15" dirty="0">
                <a:latin typeface="Microsoft Sans Serif"/>
                <a:cs typeface="Microsoft Sans Serif"/>
              </a:rPr>
              <a:t>voltaje. </a:t>
            </a:r>
            <a:r>
              <a:rPr sz="650" spc="-10" dirty="0">
                <a:latin typeface="Microsoft Sans Serif"/>
                <a:cs typeface="Microsoft Sans Serif"/>
              </a:rPr>
              <a:t>Este </a:t>
            </a:r>
            <a:r>
              <a:rPr sz="650" spc="20" dirty="0">
                <a:latin typeface="Microsoft Sans Serif"/>
                <a:cs typeface="Microsoft Sans Serif"/>
              </a:rPr>
              <a:t>esquema </a:t>
            </a:r>
            <a:r>
              <a:rPr sz="650" spc="-5" dirty="0">
                <a:latin typeface="Microsoft Sans Serif"/>
                <a:cs typeface="Microsoft Sans Serif"/>
              </a:rPr>
              <a:t>es </a:t>
            </a:r>
            <a:r>
              <a:rPr sz="650" dirty="0">
                <a:latin typeface="Microsoft Sans Serif"/>
                <a:cs typeface="Microsoft Sans Serif"/>
              </a:rPr>
              <a:t> </a:t>
            </a:r>
            <a:r>
              <a:rPr sz="650" spc="35" dirty="0">
                <a:latin typeface="Microsoft Sans Serif"/>
                <a:cs typeface="Microsoft Sans Serif"/>
              </a:rPr>
              <a:t>muy</a:t>
            </a:r>
            <a:r>
              <a:rPr sz="650" dirty="0">
                <a:latin typeface="Microsoft Sans Serif"/>
                <a:cs typeface="Microsoft Sans Serif"/>
              </a:rPr>
              <a:t> </a:t>
            </a:r>
            <a:r>
              <a:rPr sz="650" spc="15" dirty="0">
                <a:latin typeface="Microsoft Sans Serif"/>
                <a:cs typeface="Microsoft Sans Serif"/>
              </a:rPr>
              <a:t>adecuado</a:t>
            </a:r>
            <a:r>
              <a:rPr sz="650" spc="5" dirty="0">
                <a:latin typeface="Microsoft Sans Serif"/>
                <a:cs typeface="Microsoft Sans Serif"/>
              </a:rPr>
              <a:t> </a:t>
            </a:r>
            <a:r>
              <a:rPr sz="650" spc="20" dirty="0">
                <a:latin typeface="Microsoft Sans Serif"/>
                <a:cs typeface="Microsoft Sans Serif"/>
              </a:rPr>
              <a:t>para</a:t>
            </a:r>
            <a:r>
              <a:rPr sz="650" spc="5" dirty="0">
                <a:latin typeface="Microsoft Sans Serif"/>
                <a:cs typeface="Microsoft Sans Serif"/>
              </a:rPr>
              <a:t> </a:t>
            </a:r>
            <a:r>
              <a:rPr sz="650" spc="10" dirty="0">
                <a:latin typeface="Microsoft Sans Serif"/>
                <a:cs typeface="Microsoft Sans Serif"/>
              </a:rPr>
              <a:t>su</a:t>
            </a:r>
            <a:r>
              <a:rPr sz="650" spc="5" dirty="0">
                <a:latin typeface="Microsoft Sans Serif"/>
                <a:cs typeface="Microsoft Sans Serif"/>
              </a:rPr>
              <a:t> </a:t>
            </a:r>
            <a:r>
              <a:rPr sz="650" spc="15" dirty="0">
                <a:latin typeface="Microsoft Sans Serif"/>
                <a:cs typeface="Microsoft Sans Serif"/>
              </a:rPr>
              <a:t>ubicación</a:t>
            </a:r>
            <a:r>
              <a:rPr sz="650" spc="5" dirty="0">
                <a:latin typeface="Microsoft Sans Serif"/>
                <a:cs typeface="Microsoft Sans Serif"/>
              </a:rPr>
              <a:t> </a:t>
            </a:r>
            <a:r>
              <a:rPr sz="650" spc="20" dirty="0">
                <a:latin typeface="Microsoft Sans Serif"/>
                <a:cs typeface="Microsoft Sans Serif"/>
              </a:rPr>
              <a:t>en</a:t>
            </a:r>
            <a:r>
              <a:rPr sz="650" dirty="0">
                <a:latin typeface="Microsoft Sans Serif"/>
                <a:cs typeface="Microsoft Sans Serif"/>
              </a:rPr>
              <a:t> </a:t>
            </a:r>
            <a:r>
              <a:rPr sz="650" spc="10" dirty="0">
                <a:latin typeface="Microsoft Sans Serif"/>
                <a:cs typeface="Microsoft Sans Serif"/>
              </a:rPr>
              <a:t>el</a:t>
            </a:r>
            <a:r>
              <a:rPr sz="650" spc="5" dirty="0">
                <a:latin typeface="Microsoft Sans Serif"/>
                <a:cs typeface="Microsoft Sans Serif"/>
              </a:rPr>
              <a:t> </a:t>
            </a:r>
            <a:r>
              <a:rPr sz="650" spc="25" dirty="0">
                <a:latin typeface="Microsoft Sans Serif"/>
                <a:cs typeface="Microsoft Sans Serif"/>
              </a:rPr>
              <a:t>patio</a:t>
            </a:r>
            <a:r>
              <a:rPr sz="650" spc="5" dirty="0">
                <a:latin typeface="Microsoft Sans Serif"/>
                <a:cs typeface="Microsoft Sans Serif"/>
              </a:rPr>
              <a:t> </a:t>
            </a:r>
            <a:r>
              <a:rPr sz="650" spc="20" dirty="0">
                <a:latin typeface="Microsoft Sans Serif"/>
                <a:cs typeface="Microsoft Sans Serif"/>
              </a:rPr>
              <a:t>de</a:t>
            </a:r>
            <a:r>
              <a:rPr sz="650" spc="5" dirty="0">
                <a:latin typeface="Microsoft Sans Serif"/>
                <a:cs typeface="Microsoft Sans Serif"/>
              </a:rPr>
              <a:t> </a:t>
            </a:r>
            <a:r>
              <a:rPr sz="650" spc="25" dirty="0">
                <a:latin typeface="Microsoft Sans Serif"/>
                <a:cs typeface="Microsoft Sans Serif"/>
              </a:rPr>
              <a:t>distribución</a:t>
            </a:r>
            <a:r>
              <a:rPr sz="650" spc="5" dirty="0">
                <a:latin typeface="Microsoft Sans Serif"/>
                <a:cs typeface="Microsoft Sans Serif"/>
              </a:rPr>
              <a:t> </a:t>
            </a:r>
            <a:r>
              <a:rPr sz="650" spc="20" dirty="0">
                <a:latin typeface="Microsoft Sans Serif"/>
                <a:cs typeface="Microsoft Sans Serif"/>
              </a:rPr>
              <a:t>de</a:t>
            </a:r>
            <a:r>
              <a:rPr sz="650" spc="5" dirty="0">
                <a:latin typeface="Microsoft Sans Serif"/>
                <a:cs typeface="Microsoft Sans Serif"/>
              </a:rPr>
              <a:t> </a:t>
            </a:r>
            <a:r>
              <a:rPr sz="650" spc="20" dirty="0">
                <a:latin typeface="Microsoft Sans Serif"/>
                <a:cs typeface="Microsoft Sans Serif"/>
              </a:rPr>
              <a:t>transmisión,</a:t>
            </a:r>
            <a:r>
              <a:rPr sz="650" dirty="0">
                <a:latin typeface="Microsoft Sans Serif"/>
                <a:cs typeface="Microsoft Sans Serif"/>
              </a:rPr>
              <a:t> </a:t>
            </a:r>
            <a:r>
              <a:rPr sz="650" spc="30" dirty="0">
                <a:latin typeface="Microsoft Sans Serif"/>
                <a:cs typeface="Microsoft Sans Serif"/>
              </a:rPr>
              <a:t>donde </a:t>
            </a:r>
            <a:r>
              <a:rPr sz="650" spc="-155" dirty="0">
                <a:latin typeface="Microsoft Sans Serif"/>
                <a:cs typeface="Microsoft Sans Serif"/>
              </a:rPr>
              <a:t> </a:t>
            </a:r>
            <a:r>
              <a:rPr sz="650" spc="-5" dirty="0">
                <a:latin typeface="Microsoft Sans Serif"/>
                <a:cs typeface="Microsoft Sans Serif"/>
              </a:rPr>
              <a:t>es </a:t>
            </a:r>
            <a:r>
              <a:rPr sz="650" spc="25" dirty="0">
                <a:latin typeface="Microsoft Sans Serif"/>
                <a:cs typeface="Microsoft Sans Serif"/>
              </a:rPr>
              <a:t>menos probable que </a:t>
            </a:r>
            <a:r>
              <a:rPr sz="650" spc="10" dirty="0">
                <a:latin typeface="Microsoft Sans Serif"/>
                <a:cs typeface="Microsoft Sans Serif"/>
              </a:rPr>
              <a:t>el </a:t>
            </a:r>
            <a:r>
              <a:rPr sz="650" spc="20" dirty="0">
                <a:latin typeface="Microsoft Sans Serif"/>
                <a:cs typeface="Microsoft Sans Serif"/>
              </a:rPr>
              <a:t>esquema </a:t>
            </a:r>
            <a:r>
              <a:rPr sz="650" spc="-5" dirty="0">
                <a:latin typeface="Microsoft Sans Serif"/>
                <a:cs typeface="Microsoft Sans Serif"/>
              </a:rPr>
              <a:t>sea </a:t>
            </a:r>
            <a:r>
              <a:rPr sz="650" spc="30" dirty="0">
                <a:latin typeface="Microsoft Sans Serif"/>
                <a:cs typeface="Microsoft Sans Serif"/>
              </a:rPr>
              <a:t>retirado </a:t>
            </a:r>
            <a:r>
              <a:rPr sz="650" spc="20" dirty="0">
                <a:latin typeface="Microsoft Sans Serif"/>
                <a:cs typeface="Microsoft Sans Serif"/>
              </a:rPr>
              <a:t>accidentalmente del </a:t>
            </a:r>
            <a:r>
              <a:rPr sz="650" spc="10" dirty="0">
                <a:latin typeface="Microsoft Sans Serif"/>
                <a:cs typeface="Microsoft Sans Serif"/>
              </a:rPr>
              <a:t>servicio </a:t>
            </a:r>
            <a:r>
              <a:rPr sz="650" spc="15" dirty="0">
                <a:latin typeface="Microsoft Sans Serif"/>
                <a:cs typeface="Microsoft Sans Serif"/>
              </a:rPr>
              <a:t> </a:t>
            </a:r>
            <a:r>
              <a:rPr sz="650" spc="30" dirty="0">
                <a:latin typeface="Microsoft Sans Serif"/>
                <a:cs typeface="Microsoft Sans Serif"/>
              </a:rPr>
              <a:t>durante</a:t>
            </a:r>
            <a:r>
              <a:rPr sz="650" spc="25" dirty="0">
                <a:latin typeface="Microsoft Sans Serif"/>
                <a:cs typeface="Microsoft Sans Serif"/>
              </a:rPr>
              <a:t> </a:t>
            </a:r>
            <a:r>
              <a:rPr sz="650" spc="10" dirty="0">
                <a:latin typeface="Microsoft Sans Serif"/>
                <a:cs typeface="Microsoft Sans Serif"/>
              </a:rPr>
              <a:t>el</a:t>
            </a:r>
            <a:r>
              <a:rPr sz="650" spc="25" dirty="0">
                <a:latin typeface="Microsoft Sans Serif"/>
                <a:cs typeface="Microsoft Sans Serif"/>
              </a:rPr>
              <a:t> </a:t>
            </a:r>
            <a:r>
              <a:rPr sz="650" spc="30" dirty="0">
                <a:latin typeface="Microsoft Sans Serif"/>
                <a:cs typeface="Microsoft Sans Serif"/>
              </a:rPr>
              <a:t>mantenimiento</a:t>
            </a:r>
            <a:r>
              <a:rPr sz="650" spc="25" dirty="0">
                <a:latin typeface="Microsoft Sans Serif"/>
                <a:cs typeface="Microsoft Sans Serif"/>
              </a:rPr>
              <a:t> </a:t>
            </a:r>
            <a:r>
              <a:rPr sz="650" spc="20" dirty="0">
                <a:latin typeface="Microsoft Sans Serif"/>
                <a:cs typeface="Microsoft Sans Serif"/>
              </a:rPr>
              <a:t>del</a:t>
            </a:r>
            <a:r>
              <a:rPr sz="650" spc="25" dirty="0">
                <a:latin typeface="Microsoft Sans Serif"/>
                <a:cs typeface="Microsoft Sans Serif"/>
              </a:rPr>
              <a:t> generador </a:t>
            </a:r>
            <a:r>
              <a:rPr sz="650" spc="15" dirty="0">
                <a:latin typeface="Microsoft Sans Serif"/>
                <a:cs typeface="Microsoft Sans Serif"/>
              </a:rPr>
              <a:t>[5].</a:t>
            </a:r>
            <a:r>
              <a:rPr sz="650" spc="25" dirty="0">
                <a:latin typeface="Microsoft Sans Serif"/>
                <a:cs typeface="Microsoft Sans Serif"/>
              </a:rPr>
              <a:t> </a:t>
            </a:r>
            <a:r>
              <a:rPr sz="650" spc="-10" dirty="0">
                <a:latin typeface="Microsoft Sans Serif"/>
                <a:cs typeface="Microsoft Sans Serif"/>
              </a:rPr>
              <a:t>Este</a:t>
            </a:r>
            <a:r>
              <a:rPr sz="650" spc="25" dirty="0">
                <a:latin typeface="Microsoft Sans Serif"/>
                <a:cs typeface="Microsoft Sans Serif"/>
              </a:rPr>
              <a:t> </a:t>
            </a:r>
            <a:r>
              <a:rPr sz="650" spc="-5" dirty="0">
                <a:latin typeface="Microsoft Sans Serif"/>
                <a:cs typeface="Microsoft Sans Serif"/>
              </a:rPr>
              <a:t>es</a:t>
            </a:r>
            <a:r>
              <a:rPr sz="650" spc="25" dirty="0">
                <a:latin typeface="Microsoft Sans Serif"/>
                <a:cs typeface="Microsoft Sans Serif"/>
              </a:rPr>
              <a:t> </a:t>
            </a:r>
            <a:r>
              <a:rPr sz="650" spc="10" dirty="0">
                <a:latin typeface="Microsoft Sans Serif"/>
                <a:cs typeface="Microsoft Sans Serif"/>
              </a:rPr>
              <a:t>el</a:t>
            </a:r>
            <a:r>
              <a:rPr sz="650" spc="25" dirty="0">
                <a:latin typeface="Microsoft Sans Serif"/>
                <a:cs typeface="Microsoft Sans Serif"/>
              </a:rPr>
              <a:t> </a:t>
            </a:r>
            <a:r>
              <a:rPr sz="650" spc="20" dirty="0">
                <a:latin typeface="Microsoft Sans Serif"/>
                <a:cs typeface="Microsoft Sans Serif"/>
              </a:rPr>
              <a:t>esquema</a:t>
            </a:r>
            <a:r>
              <a:rPr sz="650" spc="25" dirty="0">
                <a:latin typeface="Microsoft Sans Serif"/>
                <a:cs typeface="Microsoft Sans Serif"/>
              </a:rPr>
              <a:t> </a:t>
            </a:r>
            <a:r>
              <a:rPr sz="650" spc="15" dirty="0">
                <a:latin typeface="Microsoft Sans Serif"/>
                <a:cs typeface="Microsoft Sans Serif"/>
              </a:rPr>
              <a:t>más</a:t>
            </a:r>
            <a:r>
              <a:rPr sz="650" spc="25" dirty="0">
                <a:latin typeface="Microsoft Sans Serif"/>
                <a:cs typeface="Microsoft Sans Serif"/>
              </a:rPr>
              <a:t> </a:t>
            </a:r>
            <a:r>
              <a:rPr sz="650" spc="30" dirty="0">
                <a:latin typeface="Microsoft Sans Serif"/>
                <a:cs typeface="Microsoft Sans Serif"/>
              </a:rPr>
              <a:t>popular </a:t>
            </a:r>
            <a:r>
              <a:rPr sz="650" spc="35" dirty="0">
                <a:latin typeface="Microsoft Sans Serif"/>
                <a:cs typeface="Microsoft Sans Serif"/>
              </a:rPr>
              <a:t> </a:t>
            </a:r>
            <a:r>
              <a:rPr sz="650" spc="20" dirty="0">
                <a:latin typeface="Microsoft Sans Serif"/>
                <a:cs typeface="Microsoft Sans Serif"/>
              </a:rPr>
              <a:t>para </a:t>
            </a:r>
            <a:r>
              <a:rPr sz="650" spc="10" dirty="0">
                <a:latin typeface="Microsoft Sans Serif"/>
                <a:cs typeface="Microsoft Sans Serif"/>
              </a:rPr>
              <a:t>la </a:t>
            </a:r>
            <a:r>
              <a:rPr sz="650" spc="20" dirty="0">
                <a:latin typeface="Microsoft Sans Serif"/>
                <a:cs typeface="Microsoft Sans Serif"/>
              </a:rPr>
              <a:t>protección de </a:t>
            </a:r>
            <a:r>
              <a:rPr sz="650" spc="15" dirty="0">
                <a:latin typeface="Microsoft Sans Serif"/>
                <a:cs typeface="Microsoft Sans Serif"/>
              </a:rPr>
              <a:t>energización </a:t>
            </a:r>
            <a:r>
              <a:rPr sz="650" spc="25" dirty="0">
                <a:latin typeface="Microsoft Sans Serif"/>
                <a:cs typeface="Microsoft Sans Serif"/>
              </a:rPr>
              <a:t>inadvertida </a:t>
            </a:r>
            <a:r>
              <a:rPr sz="650" spc="20" dirty="0">
                <a:latin typeface="Microsoft Sans Serif"/>
                <a:cs typeface="Microsoft Sans Serif"/>
              </a:rPr>
              <a:t>del </a:t>
            </a:r>
            <a:r>
              <a:rPr sz="650" spc="25" dirty="0">
                <a:latin typeface="Microsoft Sans Serif"/>
                <a:cs typeface="Microsoft Sans Serif"/>
              </a:rPr>
              <a:t>generador </a:t>
            </a:r>
            <a:r>
              <a:rPr sz="650" spc="5" dirty="0">
                <a:latin typeface="Microsoft Sans Serif"/>
                <a:cs typeface="Microsoft Sans Serif"/>
              </a:rPr>
              <a:t>y </a:t>
            </a:r>
            <a:r>
              <a:rPr sz="650" spc="-5" dirty="0">
                <a:latin typeface="Microsoft Sans Serif"/>
                <a:cs typeface="Microsoft Sans Serif"/>
              </a:rPr>
              <a:t>se </a:t>
            </a:r>
            <a:r>
              <a:rPr sz="650" spc="20" dirty="0">
                <a:latin typeface="Microsoft Sans Serif"/>
                <a:cs typeface="Microsoft Sans Serif"/>
              </a:rPr>
              <a:t>ha </a:t>
            </a:r>
            <a:r>
              <a:rPr sz="650" spc="25" dirty="0">
                <a:latin typeface="Microsoft Sans Serif"/>
                <a:cs typeface="Microsoft Sans Serif"/>
              </a:rPr>
              <a:t>incorporado </a:t>
            </a:r>
            <a:r>
              <a:rPr sz="650" spc="30" dirty="0">
                <a:latin typeface="Microsoft Sans Serif"/>
                <a:cs typeface="Microsoft Sans Serif"/>
              </a:rPr>
              <a:t> </a:t>
            </a:r>
            <a:r>
              <a:rPr sz="650" spc="20" dirty="0">
                <a:latin typeface="Microsoft Sans Serif"/>
                <a:cs typeface="Microsoft Sans Serif"/>
              </a:rPr>
              <a:t>en</a:t>
            </a:r>
            <a:r>
              <a:rPr sz="650" spc="-5" dirty="0">
                <a:latin typeface="Microsoft Sans Serif"/>
                <a:cs typeface="Microsoft Sans Serif"/>
              </a:rPr>
              <a:t> </a:t>
            </a:r>
            <a:r>
              <a:rPr sz="650" spc="25" dirty="0">
                <a:latin typeface="Microsoft Sans Serif"/>
                <a:cs typeface="Microsoft Sans Serif"/>
              </a:rPr>
              <a:t>muchos</a:t>
            </a:r>
            <a:r>
              <a:rPr sz="650" spc="-5" dirty="0">
                <a:latin typeface="Microsoft Sans Serif"/>
                <a:cs typeface="Microsoft Sans Serif"/>
              </a:rPr>
              <a:t> </a:t>
            </a:r>
            <a:r>
              <a:rPr sz="650" spc="10" dirty="0">
                <a:latin typeface="Microsoft Sans Serif"/>
                <a:cs typeface="Microsoft Sans Serif"/>
              </a:rPr>
              <a:t>relés</a:t>
            </a:r>
            <a:r>
              <a:rPr sz="650" spc="-5" dirty="0">
                <a:latin typeface="Microsoft Sans Serif"/>
                <a:cs typeface="Microsoft Sans Serif"/>
              </a:rPr>
              <a:t> </a:t>
            </a:r>
            <a:r>
              <a:rPr sz="650" spc="30" dirty="0">
                <a:latin typeface="Microsoft Sans Serif"/>
                <a:cs typeface="Microsoft Sans Serif"/>
              </a:rPr>
              <a:t>multifunción</a:t>
            </a:r>
            <a:r>
              <a:rPr sz="650" spc="-5" dirty="0">
                <a:latin typeface="Microsoft Sans Serif"/>
                <a:cs typeface="Microsoft Sans Serif"/>
              </a:rPr>
              <a:t> </a:t>
            </a:r>
            <a:r>
              <a:rPr sz="650" spc="20" dirty="0">
                <a:latin typeface="Microsoft Sans Serif"/>
                <a:cs typeface="Microsoft Sans Serif"/>
              </a:rPr>
              <a:t>de</a:t>
            </a:r>
            <a:r>
              <a:rPr sz="650" spc="-5" dirty="0">
                <a:latin typeface="Microsoft Sans Serif"/>
                <a:cs typeface="Microsoft Sans Serif"/>
              </a:rPr>
              <a:t> </a:t>
            </a:r>
            <a:r>
              <a:rPr sz="650" spc="20" dirty="0">
                <a:latin typeface="Microsoft Sans Serif"/>
                <a:cs typeface="Microsoft Sans Serif"/>
              </a:rPr>
              <a:t>generadores</a:t>
            </a:r>
            <a:r>
              <a:rPr sz="650" spc="-5" dirty="0">
                <a:latin typeface="Microsoft Sans Serif"/>
                <a:cs typeface="Microsoft Sans Serif"/>
              </a:rPr>
              <a:t> </a:t>
            </a:r>
            <a:r>
              <a:rPr sz="650" spc="15" dirty="0">
                <a:latin typeface="Microsoft Sans Serif"/>
                <a:cs typeface="Microsoft Sans Serif"/>
              </a:rPr>
              <a:t>digitales.</a:t>
            </a:r>
            <a:endParaRPr sz="650">
              <a:latin typeface="Microsoft Sans Serif"/>
              <a:cs typeface="Microsoft Sans Serif"/>
            </a:endParaRPr>
          </a:p>
        </p:txBody>
      </p:sp>
      <p:sp>
        <p:nvSpPr>
          <p:cNvPr id="77" name="object 77"/>
          <p:cNvSpPr txBox="1"/>
          <p:nvPr/>
        </p:nvSpPr>
        <p:spPr>
          <a:xfrm>
            <a:off x="9100125" y="3980660"/>
            <a:ext cx="4429101" cy="89768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sz="500" spc="10" dirty="0">
                <a:latin typeface="Microsoft Sans Serif"/>
                <a:cs typeface="Microsoft Sans Serif"/>
              </a:rPr>
              <a:t>Figura</a:t>
            </a:r>
            <a:r>
              <a:rPr sz="500" spc="15" dirty="0">
                <a:latin typeface="Microsoft Sans Serif"/>
                <a:cs typeface="Microsoft Sans Serif"/>
              </a:rPr>
              <a:t> </a:t>
            </a:r>
            <a:r>
              <a:rPr sz="500" spc="-5" dirty="0">
                <a:latin typeface="Microsoft Sans Serif"/>
                <a:cs typeface="Microsoft Sans Serif"/>
              </a:rPr>
              <a:t>4.-</a:t>
            </a:r>
            <a:r>
              <a:rPr sz="500" spc="195" dirty="0">
                <a:latin typeface="Microsoft Sans Serif"/>
                <a:cs typeface="Microsoft Sans Serif"/>
              </a:rPr>
              <a:t> </a:t>
            </a:r>
            <a:r>
              <a:rPr sz="500" spc="200" dirty="0">
                <a:latin typeface="Microsoft Sans Serif"/>
                <a:cs typeface="Microsoft Sans Serif"/>
              </a:rPr>
              <a:t> </a:t>
            </a:r>
            <a:r>
              <a:rPr sz="500" spc="5" dirty="0">
                <a:latin typeface="Microsoft Sans Serif"/>
                <a:cs typeface="Microsoft Sans Serif"/>
              </a:rPr>
              <a:t>Esquema</a:t>
            </a:r>
            <a:r>
              <a:rPr sz="500" dirty="0">
                <a:latin typeface="Microsoft Sans Serif"/>
                <a:cs typeface="Microsoft Sans Serif"/>
              </a:rPr>
              <a:t> </a:t>
            </a:r>
            <a:r>
              <a:rPr sz="500" spc="15" dirty="0">
                <a:latin typeface="Microsoft Sans Serif"/>
                <a:cs typeface="Microsoft Sans Serif"/>
              </a:rPr>
              <a:t>de</a:t>
            </a:r>
            <a:r>
              <a:rPr sz="500" spc="-5" dirty="0">
                <a:latin typeface="Microsoft Sans Serif"/>
                <a:cs typeface="Microsoft Sans Serif"/>
              </a:rPr>
              <a:t> </a:t>
            </a:r>
            <a:r>
              <a:rPr sz="500" spc="15" dirty="0">
                <a:latin typeface="Microsoft Sans Serif"/>
                <a:cs typeface="Microsoft Sans Serif"/>
              </a:rPr>
              <a:t>sobrecorriente</a:t>
            </a:r>
            <a:r>
              <a:rPr sz="500" dirty="0">
                <a:latin typeface="Microsoft Sans Serif"/>
                <a:cs typeface="Microsoft Sans Serif"/>
              </a:rPr>
              <a:t> </a:t>
            </a:r>
            <a:r>
              <a:rPr sz="500" spc="10" dirty="0">
                <a:latin typeface="Microsoft Sans Serif"/>
                <a:cs typeface="Microsoft Sans Serif"/>
              </a:rPr>
              <a:t>supervisada</a:t>
            </a:r>
            <a:r>
              <a:rPr sz="500" dirty="0">
                <a:latin typeface="Microsoft Sans Serif"/>
                <a:cs typeface="Microsoft Sans Serif"/>
              </a:rPr>
              <a:t> </a:t>
            </a:r>
            <a:r>
              <a:rPr sz="500" spc="30" dirty="0">
                <a:latin typeface="Microsoft Sans Serif"/>
                <a:cs typeface="Microsoft Sans Serif"/>
              </a:rPr>
              <a:t>por</a:t>
            </a:r>
            <a:r>
              <a:rPr sz="500" spc="-5" dirty="0">
                <a:latin typeface="Microsoft Sans Serif"/>
                <a:cs typeface="Microsoft Sans Serif"/>
              </a:rPr>
              <a:t> </a:t>
            </a:r>
            <a:r>
              <a:rPr sz="500" spc="15" dirty="0">
                <a:latin typeface="Microsoft Sans Serif"/>
                <a:cs typeface="Microsoft Sans Serif"/>
              </a:rPr>
              <a:t>voltaje</a:t>
            </a:r>
            <a:endParaRPr sz="500">
              <a:latin typeface="Microsoft Sans Serif"/>
              <a:cs typeface="Microsoft Sans Serif"/>
            </a:endParaRPr>
          </a:p>
        </p:txBody>
      </p:sp>
      <p:sp>
        <p:nvSpPr>
          <p:cNvPr id="78" name="object 78"/>
          <p:cNvSpPr txBox="1"/>
          <p:nvPr/>
        </p:nvSpPr>
        <p:spPr>
          <a:xfrm>
            <a:off x="9100214" y="4168642"/>
            <a:ext cx="7400339" cy="1532343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sz="700" spc="-45" dirty="0">
                <a:latin typeface="Microsoft Sans Serif"/>
                <a:cs typeface="Microsoft Sans Serif"/>
              </a:rPr>
              <a:t>E.</a:t>
            </a:r>
            <a:r>
              <a:rPr sz="700" spc="-5" dirty="0">
                <a:latin typeface="Microsoft Sans Serif"/>
                <a:cs typeface="Microsoft Sans Serif"/>
              </a:rPr>
              <a:t> </a:t>
            </a:r>
            <a:r>
              <a:rPr sz="700" spc="20" dirty="0">
                <a:latin typeface="Microsoft Sans Serif"/>
                <a:cs typeface="Microsoft Sans Serif"/>
              </a:rPr>
              <a:t>Sobrecorriente</a:t>
            </a:r>
            <a:r>
              <a:rPr sz="700" spc="-5" dirty="0">
                <a:latin typeface="Microsoft Sans Serif"/>
                <a:cs typeface="Microsoft Sans Serif"/>
              </a:rPr>
              <a:t> </a:t>
            </a:r>
            <a:r>
              <a:rPr sz="700" spc="25" dirty="0">
                <a:latin typeface="Microsoft Sans Serif"/>
                <a:cs typeface="Microsoft Sans Serif"/>
              </a:rPr>
              <a:t>habilitada</a:t>
            </a:r>
            <a:r>
              <a:rPr sz="700" spc="-5" dirty="0">
                <a:latin typeface="Microsoft Sans Serif"/>
                <a:cs typeface="Microsoft Sans Serif"/>
              </a:rPr>
              <a:t> </a:t>
            </a:r>
            <a:r>
              <a:rPr sz="700" spc="40" dirty="0">
                <a:latin typeface="Microsoft Sans Serif"/>
                <a:cs typeface="Microsoft Sans Serif"/>
              </a:rPr>
              <a:t>por</a:t>
            </a:r>
            <a:r>
              <a:rPr sz="700" spc="-5" dirty="0">
                <a:latin typeface="Microsoft Sans Serif"/>
                <a:cs typeface="Microsoft Sans Serif"/>
              </a:rPr>
              <a:t> </a:t>
            </a:r>
            <a:r>
              <a:rPr sz="700" spc="25" dirty="0">
                <a:latin typeface="Microsoft Sans Serif"/>
                <a:cs typeface="Microsoft Sans Serif"/>
              </a:rPr>
              <a:t>contacto</a:t>
            </a:r>
            <a:r>
              <a:rPr sz="700" spc="-5" dirty="0">
                <a:latin typeface="Microsoft Sans Serif"/>
                <a:cs typeface="Microsoft Sans Serif"/>
              </a:rPr>
              <a:t> </a:t>
            </a:r>
            <a:r>
              <a:rPr sz="700" spc="20" dirty="0">
                <a:latin typeface="Microsoft Sans Serif"/>
                <a:cs typeface="Microsoft Sans Serif"/>
              </a:rPr>
              <a:t>auxiliar</a:t>
            </a:r>
            <a:endParaRPr sz="700">
              <a:latin typeface="Microsoft Sans Serif"/>
              <a:cs typeface="Microsoft Sans Serif"/>
            </a:endParaRPr>
          </a:p>
          <a:p>
            <a:pPr marL="12700" marR="49530" indent="153670">
              <a:lnSpc>
                <a:spcPct val="153800"/>
              </a:lnSpc>
              <a:spcBef>
                <a:spcPts val="240"/>
              </a:spcBef>
            </a:pPr>
            <a:r>
              <a:rPr sz="650" spc="-30" dirty="0">
                <a:latin typeface="Microsoft Sans Serif"/>
                <a:cs typeface="Microsoft Sans Serif"/>
              </a:rPr>
              <a:t>El </a:t>
            </a:r>
            <a:r>
              <a:rPr sz="650" spc="20" dirty="0">
                <a:latin typeface="Microsoft Sans Serif"/>
                <a:cs typeface="Microsoft Sans Serif"/>
              </a:rPr>
              <a:t>esquema de </a:t>
            </a:r>
            <a:r>
              <a:rPr sz="650" spc="25" dirty="0">
                <a:latin typeface="Microsoft Sans Serif"/>
                <a:cs typeface="Microsoft Sans Serif"/>
              </a:rPr>
              <a:t>sobrecorriente habilitado </a:t>
            </a:r>
            <a:r>
              <a:rPr sz="650" spc="40" dirty="0">
                <a:latin typeface="Microsoft Sans Serif"/>
                <a:cs typeface="Microsoft Sans Serif"/>
              </a:rPr>
              <a:t>por </a:t>
            </a:r>
            <a:r>
              <a:rPr sz="650" spc="20" dirty="0">
                <a:latin typeface="Microsoft Sans Serif"/>
                <a:cs typeface="Microsoft Sans Serif"/>
              </a:rPr>
              <a:t>contacto auxiliar </a:t>
            </a:r>
            <a:r>
              <a:rPr sz="650" spc="15" dirty="0">
                <a:latin typeface="Microsoft Sans Serif"/>
                <a:cs typeface="Microsoft Sans Serif"/>
              </a:rPr>
              <a:t>utiliza </a:t>
            </a:r>
            <a:r>
              <a:rPr sz="650" spc="10" dirty="0">
                <a:latin typeface="Microsoft Sans Serif"/>
                <a:cs typeface="Microsoft Sans Serif"/>
              </a:rPr>
              <a:t>los </a:t>
            </a:r>
            <a:r>
              <a:rPr sz="650" spc="15" dirty="0">
                <a:latin typeface="Microsoft Sans Serif"/>
                <a:cs typeface="Microsoft Sans Serif"/>
              </a:rPr>
              <a:t> contactos</a:t>
            </a:r>
            <a:r>
              <a:rPr sz="650" spc="5" dirty="0">
                <a:latin typeface="Microsoft Sans Serif"/>
                <a:cs typeface="Microsoft Sans Serif"/>
              </a:rPr>
              <a:t> </a:t>
            </a:r>
            <a:r>
              <a:rPr sz="650" spc="15" dirty="0">
                <a:latin typeface="Microsoft Sans Serif"/>
                <a:cs typeface="Microsoft Sans Serif"/>
              </a:rPr>
              <a:t>auxiliares</a:t>
            </a:r>
            <a:r>
              <a:rPr sz="650" spc="5" dirty="0">
                <a:latin typeface="Microsoft Sans Serif"/>
                <a:cs typeface="Microsoft Sans Serif"/>
              </a:rPr>
              <a:t> </a:t>
            </a:r>
            <a:r>
              <a:rPr sz="650" spc="20" dirty="0">
                <a:latin typeface="Microsoft Sans Serif"/>
                <a:cs typeface="Microsoft Sans Serif"/>
              </a:rPr>
              <a:t>del</a:t>
            </a:r>
            <a:r>
              <a:rPr sz="650" spc="5" dirty="0">
                <a:latin typeface="Microsoft Sans Serif"/>
                <a:cs typeface="Microsoft Sans Serif"/>
              </a:rPr>
              <a:t> </a:t>
            </a:r>
            <a:r>
              <a:rPr sz="650" spc="25" dirty="0">
                <a:latin typeface="Microsoft Sans Serif"/>
                <a:cs typeface="Microsoft Sans Serif"/>
              </a:rPr>
              <a:t>disyuntor</a:t>
            </a:r>
            <a:r>
              <a:rPr sz="650" spc="5" dirty="0">
                <a:latin typeface="Microsoft Sans Serif"/>
                <a:cs typeface="Microsoft Sans Serif"/>
              </a:rPr>
              <a:t> </a:t>
            </a:r>
            <a:r>
              <a:rPr sz="650" spc="20" dirty="0">
                <a:latin typeface="Microsoft Sans Serif"/>
                <a:cs typeface="Microsoft Sans Serif"/>
              </a:rPr>
              <a:t>de</a:t>
            </a:r>
            <a:r>
              <a:rPr sz="650" spc="5" dirty="0">
                <a:latin typeface="Microsoft Sans Serif"/>
                <a:cs typeface="Microsoft Sans Serif"/>
              </a:rPr>
              <a:t> </a:t>
            </a:r>
            <a:r>
              <a:rPr sz="650" spc="25" dirty="0">
                <a:latin typeface="Microsoft Sans Serif"/>
                <a:cs typeface="Microsoft Sans Serif"/>
              </a:rPr>
              <a:t>campo</a:t>
            </a:r>
            <a:r>
              <a:rPr sz="650" spc="5" dirty="0">
                <a:latin typeface="Microsoft Sans Serif"/>
                <a:cs typeface="Microsoft Sans Serif"/>
              </a:rPr>
              <a:t> </a:t>
            </a:r>
            <a:r>
              <a:rPr sz="650" spc="20" dirty="0">
                <a:latin typeface="Microsoft Sans Serif"/>
                <a:cs typeface="Microsoft Sans Serif"/>
              </a:rPr>
              <a:t>del</a:t>
            </a:r>
            <a:r>
              <a:rPr sz="650" spc="5" dirty="0">
                <a:latin typeface="Microsoft Sans Serif"/>
                <a:cs typeface="Microsoft Sans Serif"/>
              </a:rPr>
              <a:t> </a:t>
            </a:r>
            <a:r>
              <a:rPr sz="650" spc="25" dirty="0">
                <a:latin typeface="Microsoft Sans Serif"/>
                <a:cs typeface="Microsoft Sans Serif"/>
              </a:rPr>
              <a:t>generador</a:t>
            </a:r>
            <a:r>
              <a:rPr sz="650" spc="5" dirty="0">
                <a:latin typeface="Microsoft Sans Serif"/>
                <a:cs typeface="Microsoft Sans Serif"/>
              </a:rPr>
              <a:t> </a:t>
            </a:r>
            <a:r>
              <a:rPr sz="650" spc="20" dirty="0">
                <a:latin typeface="Microsoft Sans Serif"/>
                <a:cs typeface="Microsoft Sans Serif"/>
              </a:rPr>
              <a:t>para</a:t>
            </a:r>
            <a:r>
              <a:rPr sz="650" spc="5" dirty="0">
                <a:latin typeface="Microsoft Sans Serif"/>
                <a:cs typeface="Microsoft Sans Serif"/>
              </a:rPr>
              <a:t> </a:t>
            </a:r>
            <a:r>
              <a:rPr sz="650" spc="25" dirty="0">
                <a:latin typeface="Microsoft Sans Serif"/>
                <a:cs typeface="Microsoft Sans Serif"/>
              </a:rPr>
              <a:t>habilitar</a:t>
            </a:r>
            <a:r>
              <a:rPr sz="650" spc="5" dirty="0">
                <a:latin typeface="Microsoft Sans Serif"/>
                <a:cs typeface="Microsoft Sans Serif"/>
              </a:rPr>
              <a:t> </a:t>
            </a:r>
            <a:r>
              <a:rPr sz="650" spc="10" dirty="0">
                <a:latin typeface="Microsoft Sans Serif"/>
                <a:cs typeface="Microsoft Sans Serif"/>
              </a:rPr>
              <a:t>relés</a:t>
            </a:r>
            <a:r>
              <a:rPr sz="650" spc="5" dirty="0">
                <a:latin typeface="Microsoft Sans Serif"/>
                <a:cs typeface="Microsoft Sans Serif"/>
              </a:rPr>
              <a:t> </a:t>
            </a:r>
            <a:r>
              <a:rPr sz="650" spc="20" dirty="0">
                <a:latin typeface="Microsoft Sans Serif"/>
                <a:cs typeface="Microsoft Sans Serif"/>
              </a:rPr>
              <a:t>de </a:t>
            </a:r>
            <a:r>
              <a:rPr sz="650" spc="-155" dirty="0">
                <a:latin typeface="Microsoft Sans Serif"/>
                <a:cs typeface="Microsoft Sans Serif"/>
              </a:rPr>
              <a:t> </a:t>
            </a:r>
            <a:r>
              <a:rPr sz="650" spc="25" dirty="0">
                <a:latin typeface="Microsoft Sans Serif"/>
                <a:cs typeface="Microsoft Sans Serif"/>
              </a:rPr>
              <a:t>sobrecorriente</a:t>
            </a:r>
            <a:r>
              <a:rPr sz="650" spc="-5" dirty="0">
                <a:latin typeface="Microsoft Sans Serif"/>
                <a:cs typeface="Microsoft Sans Serif"/>
              </a:rPr>
              <a:t> </a:t>
            </a:r>
            <a:r>
              <a:rPr sz="650" spc="20" dirty="0">
                <a:latin typeface="Microsoft Sans Serif"/>
                <a:cs typeface="Microsoft Sans Serif"/>
              </a:rPr>
              <a:t>instantáneos</a:t>
            </a:r>
            <a:r>
              <a:rPr sz="650" spc="-5" dirty="0">
                <a:latin typeface="Microsoft Sans Serif"/>
                <a:cs typeface="Microsoft Sans Serif"/>
              </a:rPr>
              <a:t> </a:t>
            </a:r>
            <a:r>
              <a:rPr sz="650" spc="35" dirty="0">
                <a:latin typeface="Microsoft Sans Serif"/>
                <a:cs typeface="Microsoft Sans Serif"/>
              </a:rPr>
              <a:t>no</a:t>
            </a:r>
            <a:r>
              <a:rPr sz="650" dirty="0">
                <a:latin typeface="Microsoft Sans Serif"/>
                <a:cs typeface="Microsoft Sans Serif"/>
              </a:rPr>
              <a:t> </a:t>
            </a:r>
            <a:r>
              <a:rPr sz="650" spc="15" dirty="0">
                <a:latin typeface="Microsoft Sans Serif"/>
                <a:cs typeface="Microsoft Sans Serif"/>
              </a:rPr>
              <a:t>direccionales</a:t>
            </a:r>
            <a:r>
              <a:rPr sz="650" spc="-5" dirty="0">
                <a:latin typeface="Microsoft Sans Serif"/>
                <a:cs typeface="Microsoft Sans Serif"/>
              </a:rPr>
              <a:t> </a:t>
            </a:r>
            <a:r>
              <a:rPr sz="650" spc="20" dirty="0">
                <a:latin typeface="Microsoft Sans Serif"/>
                <a:cs typeface="Microsoft Sans Serif"/>
              </a:rPr>
              <a:t>cuando</a:t>
            </a:r>
            <a:r>
              <a:rPr sz="650" spc="-5" dirty="0">
                <a:latin typeface="Microsoft Sans Serif"/>
                <a:cs typeface="Microsoft Sans Serif"/>
              </a:rPr>
              <a:t> </a:t>
            </a:r>
            <a:r>
              <a:rPr sz="650" spc="10" dirty="0">
                <a:latin typeface="Microsoft Sans Serif"/>
                <a:cs typeface="Microsoft Sans Serif"/>
              </a:rPr>
              <a:t>el</a:t>
            </a:r>
            <a:r>
              <a:rPr sz="650" dirty="0">
                <a:latin typeface="Microsoft Sans Serif"/>
                <a:cs typeface="Microsoft Sans Serif"/>
              </a:rPr>
              <a:t> </a:t>
            </a:r>
            <a:r>
              <a:rPr sz="650" spc="25" dirty="0">
                <a:latin typeface="Microsoft Sans Serif"/>
                <a:cs typeface="Microsoft Sans Serif"/>
              </a:rPr>
              <a:t>disyuntor</a:t>
            </a:r>
            <a:r>
              <a:rPr sz="650" spc="-5" dirty="0">
                <a:latin typeface="Microsoft Sans Serif"/>
                <a:cs typeface="Microsoft Sans Serif"/>
              </a:rPr>
              <a:t> </a:t>
            </a:r>
            <a:r>
              <a:rPr sz="650" spc="20" dirty="0">
                <a:latin typeface="Microsoft Sans Serif"/>
                <a:cs typeface="Microsoft Sans Serif"/>
              </a:rPr>
              <a:t>de</a:t>
            </a:r>
            <a:r>
              <a:rPr sz="650" spc="-5" dirty="0">
                <a:latin typeface="Microsoft Sans Serif"/>
                <a:cs typeface="Microsoft Sans Serif"/>
              </a:rPr>
              <a:t> </a:t>
            </a:r>
            <a:r>
              <a:rPr sz="650" spc="25" dirty="0">
                <a:latin typeface="Microsoft Sans Serif"/>
                <a:cs typeface="Microsoft Sans Serif"/>
              </a:rPr>
              <a:t>campo</a:t>
            </a:r>
            <a:r>
              <a:rPr sz="650" dirty="0">
                <a:latin typeface="Microsoft Sans Serif"/>
                <a:cs typeface="Microsoft Sans Serif"/>
              </a:rPr>
              <a:t> </a:t>
            </a:r>
            <a:r>
              <a:rPr sz="650" spc="10" dirty="0">
                <a:latin typeface="Microsoft Sans Serif"/>
                <a:cs typeface="Microsoft Sans Serif"/>
              </a:rPr>
              <a:t>está </a:t>
            </a:r>
            <a:r>
              <a:rPr sz="650" spc="-160" dirty="0">
                <a:latin typeface="Microsoft Sans Serif"/>
                <a:cs typeface="Microsoft Sans Serif"/>
              </a:rPr>
              <a:t> </a:t>
            </a:r>
            <a:r>
              <a:rPr sz="650" spc="25" dirty="0">
                <a:latin typeface="Microsoft Sans Serif"/>
                <a:cs typeface="Microsoft Sans Serif"/>
              </a:rPr>
              <a:t>abierto </a:t>
            </a:r>
            <a:r>
              <a:rPr sz="650" spc="30" dirty="0">
                <a:latin typeface="Microsoft Sans Serif"/>
                <a:cs typeface="Microsoft Sans Serif"/>
              </a:rPr>
              <a:t>o </a:t>
            </a:r>
            <a:r>
              <a:rPr sz="650" spc="15" dirty="0">
                <a:latin typeface="Microsoft Sans Serif"/>
                <a:cs typeface="Microsoft Sans Serif"/>
              </a:rPr>
              <a:t>desconectado. </a:t>
            </a:r>
            <a:r>
              <a:rPr sz="650" spc="-20" dirty="0">
                <a:latin typeface="Microsoft Sans Serif"/>
                <a:cs typeface="Microsoft Sans Serif"/>
              </a:rPr>
              <a:t>En </a:t>
            </a:r>
            <a:r>
              <a:rPr sz="650" spc="20" dirty="0">
                <a:latin typeface="Microsoft Sans Serif"/>
                <a:cs typeface="Microsoft Sans Serif"/>
              </a:rPr>
              <a:t>algunos </a:t>
            </a:r>
            <a:r>
              <a:rPr sz="650" spc="-5" dirty="0">
                <a:latin typeface="Microsoft Sans Serif"/>
                <a:cs typeface="Microsoft Sans Serif"/>
              </a:rPr>
              <a:t>casos, se </a:t>
            </a:r>
            <a:r>
              <a:rPr sz="650" spc="15" dirty="0">
                <a:latin typeface="Microsoft Sans Serif"/>
                <a:cs typeface="Microsoft Sans Serif"/>
              </a:rPr>
              <a:t>utiliza </a:t>
            </a:r>
            <a:r>
              <a:rPr sz="650" spc="40" dirty="0">
                <a:latin typeface="Microsoft Sans Serif"/>
                <a:cs typeface="Microsoft Sans Serif"/>
              </a:rPr>
              <a:t>un </a:t>
            </a:r>
            <a:r>
              <a:rPr sz="650" spc="35" dirty="0">
                <a:latin typeface="Microsoft Sans Serif"/>
                <a:cs typeface="Microsoft Sans Serif"/>
              </a:rPr>
              <a:t>interruptor </a:t>
            </a:r>
            <a:r>
              <a:rPr sz="650" spc="20" dirty="0">
                <a:latin typeface="Microsoft Sans Serif"/>
                <a:cs typeface="Microsoft Sans Serif"/>
              </a:rPr>
              <a:t>de </a:t>
            </a:r>
            <a:r>
              <a:rPr sz="650" spc="10" dirty="0">
                <a:latin typeface="Microsoft Sans Serif"/>
                <a:cs typeface="Microsoft Sans Serif"/>
              </a:rPr>
              <a:t>velocidad. </a:t>
            </a:r>
            <a:r>
              <a:rPr sz="650" spc="15" dirty="0">
                <a:latin typeface="Microsoft Sans Serif"/>
                <a:cs typeface="Microsoft Sans Serif"/>
              </a:rPr>
              <a:t> </a:t>
            </a:r>
            <a:r>
              <a:rPr sz="650" spc="-5" dirty="0">
                <a:latin typeface="Microsoft Sans Serif"/>
                <a:cs typeface="Microsoft Sans Serif"/>
              </a:rPr>
              <a:t>Los </a:t>
            </a:r>
            <a:r>
              <a:rPr sz="650" spc="10" dirty="0">
                <a:latin typeface="Microsoft Sans Serif"/>
                <a:cs typeface="Microsoft Sans Serif"/>
              </a:rPr>
              <a:t>relés </a:t>
            </a:r>
            <a:r>
              <a:rPr sz="650" spc="20" dirty="0">
                <a:latin typeface="Microsoft Sans Serif"/>
                <a:cs typeface="Microsoft Sans Serif"/>
              </a:rPr>
              <a:t>de </a:t>
            </a:r>
            <a:r>
              <a:rPr sz="650" spc="25" dirty="0">
                <a:latin typeface="Microsoft Sans Serif"/>
                <a:cs typeface="Microsoft Sans Serif"/>
              </a:rPr>
              <a:t>sobrecorriente </a:t>
            </a:r>
            <a:r>
              <a:rPr sz="650" spc="15" dirty="0">
                <a:latin typeface="Microsoft Sans Serif"/>
                <a:cs typeface="Microsoft Sans Serif"/>
              </a:rPr>
              <a:t>están </a:t>
            </a:r>
            <a:r>
              <a:rPr sz="650" spc="25" dirty="0">
                <a:latin typeface="Microsoft Sans Serif"/>
                <a:cs typeface="Microsoft Sans Serif"/>
              </a:rPr>
              <a:t>configurados </a:t>
            </a:r>
            <a:r>
              <a:rPr sz="650" spc="20" dirty="0">
                <a:latin typeface="Microsoft Sans Serif"/>
                <a:cs typeface="Microsoft Sans Serif"/>
              </a:rPr>
              <a:t>para </a:t>
            </a:r>
            <a:r>
              <a:rPr sz="650" spc="10" dirty="0">
                <a:latin typeface="Microsoft Sans Serif"/>
                <a:cs typeface="Microsoft Sans Serif"/>
              </a:rPr>
              <a:t>el 50 </a:t>
            </a:r>
            <a:r>
              <a:rPr sz="650" spc="40" dirty="0">
                <a:latin typeface="Microsoft Sans Serif"/>
                <a:cs typeface="Microsoft Sans Serif"/>
              </a:rPr>
              <a:t>por </a:t>
            </a:r>
            <a:r>
              <a:rPr sz="650" spc="20" dirty="0">
                <a:latin typeface="Microsoft Sans Serif"/>
                <a:cs typeface="Microsoft Sans Serif"/>
              </a:rPr>
              <a:t>ciento de </a:t>
            </a:r>
            <a:r>
              <a:rPr sz="650" spc="10" dirty="0">
                <a:latin typeface="Microsoft Sans Serif"/>
                <a:cs typeface="Microsoft Sans Serif"/>
              </a:rPr>
              <a:t>la </a:t>
            </a:r>
            <a:r>
              <a:rPr sz="650" spc="15" dirty="0">
                <a:latin typeface="Microsoft Sans Serif"/>
                <a:cs typeface="Microsoft Sans Serif"/>
              </a:rPr>
              <a:t> </a:t>
            </a:r>
            <a:r>
              <a:rPr sz="650" spc="25" dirty="0">
                <a:latin typeface="Microsoft Sans Serif"/>
                <a:cs typeface="Microsoft Sans Serif"/>
              </a:rPr>
              <a:t>corriente</a:t>
            </a:r>
            <a:r>
              <a:rPr sz="650" spc="-10" dirty="0">
                <a:latin typeface="Microsoft Sans Serif"/>
                <a:cs typeface="Microsoft Sans Serif"/>
              </a:rPr>
              <a:t> </a:t>
            </a:r>
            <a:r>
              <a:rPr sz="650" spc="35" dirty="0">
                <a:latin typeface="Microsoft Sans Serif"/>
                <a:cs typeface="Microsoft Sans Serif"/>
              </a:rPr>
              <a:t>mínima</a:t>
            </a:r>
            <a:r>
              <a:rPr sz="650" spc="-5" dirty="0">
                <a:latin typeface="Microsoft Sans Serif"/>
                <a:cs typeface="Microsoft Sans Serif"/>
              </a:rPr>
              <a:t> </a:t>
            </a:r>
            <a:r>
              <a:rPr sz="650" spc="20" dirty="0">
                <a:latin typeface="Microsoft Sans Serif"/>
                <a:cs typeface="Microsoft Sans Serif"/>
              </a:rPr>
              <a:t>de</a:t>
            </a:r>
            <a:r>
              <a:rPr sz="650" spc="-5" dirty="0">
                <a:latin typeface="Microsoft Sans Serif"/>
                <a:cs typeface="Microsoft Sans Serif"/>
              </a:rPr>
              <a:t> </a:t>
            </a:r>
            <a:r>
              <a:rPr sz="650" spc="15" dirty="0">
                <a:latin typeface="Microsoft Sans Serif"/>
                <a:cs typeface="Microsoft Sans Serif"/>
              </a:rPr>
              <a:t>activación</a:t>
            </a:r>
            <a:r>
              <a:rPr sz="650" spc="-5" dirty="0">
                <a:latin typeface="Microsoft Sans Serif"/>
                <a:cs typeface="Microsoft Sans Serif"/>
              </a:rPr>
              <a:t> </a:t>
            </a:r>
            <a:r>
              <a:rPr sz="650" spc="10" dirty="0">
                <a:latin typeface="Microsoft Sans Serif"/>
                <a:cs typeface="Microsoft Sans Serif"/>
              </a:rPr>
              <a:t>accidental.</a:t>
            </a:r>
            <a:endParaRPr sz="650">
              <a:latin typeface="Microsoft Sans Serif"/>
              <a:cs typeface="Microsoft Sans Serif"/>
            </a:endParaRPr>
          </a:p>
          <a:p>
            <a:pPr marL="12700" marR="5080" indent="153670">
              <a:lnSpc>
                <a:spcPct val="143100"/>
              </a:lnSpc>
              <a:spcBef>
                <a:spcPts val="20"/>
              </a:spcBef>
            </a:pPr>
            <a:r>
              <a:rPr sz="700" spc="-5" dirty="0">
                <a:latin typeface="Microsoft Sans Serif"/>
                <a:cs typeface="Microsoft Sans Serif"/>
              </a:rPr>
              <a:t>Los </a:t>
            </a:r>
            <a:r>
              <a:rPr sz="700" spc="20" dirty="0">
                <a:latin typeface="Microsoft Sans Serif"/>
                <a:cs typeface="Microsoft Sans Serif"/>
              </a:rPr>
              <a:t>retrasos en </a:t>
            </a:r>
            <a:r>
              <a:rPr sz="700" spc="10" dirty="0">
                <a:latin typeface="Microsoft Sans Serif"/>
                <a:cs typeface="Microsoft Sans Serif"/>
              </a:rPr>
              <a:t>el </a:t>
            </a:r>
            <a:r>
              <a:rPr sz="700" spc="35" dirty="0">
                <a:latin typeface="Microsoft Sans Serif"/>
                <a:cs typeface="Microsoft Sans Serif"/>
              </a:rPr>
              <a:t>tiempo </a:t>
            </a:r>
            <a:r>
              <a:rPr sz="700" spc="20" dirty="0">
                <a:latin typeface="Microsoft Sans Serif"/>
                <a:cs typeface="Microsoft Sans Serif"/>
              </a:rPr>
              <a:t>de </a:t>
            </a:r>
            <a:r>
              <a:rPr sz="700" spc="25" dirty="0">
                <a:latin typeface="Microsoft Sans Serif"/>
                <a:cs typeface="Microsoft Sans Serif"/>
              </a:rPr>
              <a:t>coordinación </a:t>
            </a:r>
            <a:r>
              <a:rPr sz="700" spc="-5" dirty="0">
                <a:latin typeface="Microsoft Sans Serif"/>
                <a:cs typeface="Microsoft Sans Serif"/>
              </a:rPr>
              <a:t>se </a:t>
            </a:r>
            <a:r>
              <a:rPr sz="700" spc="20" dirty="0">
                <a:latin typeface="Microsoft Sans Serif"/>
                <a:cs typeface="Microsoft Sans Serif"/>
              </a:rPr>
              <a:t>utilizan </a:t>
            </a:r>
            <a:r>
              <a:rPr sz="700" spc="25" dirty="0">
                <a:latin typeface="Microsoft Sans Serif"/>
                <a:cs typeface="Microsoft Sans Serif"/>
              </a:rPr>
              <a:t>para </a:t>
            </a:r>
            <a:r>
              <a:rPr sz="700" spc="20" dirty="0">
                <a:latin typeface="Microsoft Sans Serif"/>
                <a:cs typeface="Microsoft Sans Serif"/>
              </a:rPr>
              <a:t>evitar </a:t>
            </a:r>
            <a:r>
              <a:rPr sz="700" spc="40" dirty="0">
                <a:latin typeface="Microsoft Sans Serif"/>
                <a:cs typeface="Microsoft Sans Serif"/>
              </a:rPr>
              <a:t>un </a:t>
            </a:r>
            <a:r>
              <a:rPr sz="700" spc="30" dirty="0">
                <a:latin typeface="Microsoft Sans Serif"/>
                <a:cs typeface="Microsoft Sans Serif"/>
              </a:rPr>
              <a:t>mal </a:t>
            </a:r>
            <a:r>
              <a:rPr sz="700" spc="35" dirty="0">
                <a:latin typeface="Microsoft Sans Serif"/>
                <a:cs typeface="Microsoft Sans Serif"/>
              </a:rPr>
              <a:t> </a:t>
            </a:r>
            <a:r>
              <a:rPr sz="700" spc="25" dirty="0">
                <a:latin typeface="Microsoft Sans Serif"/>
                <a:cs typeface="Microsoft Sans Serif"/>
              </a:rPr>
              <a:t>funcionamiento. Aunque </a:t>
            </a:r>
            <a:r>
              <a:rPr sz="700" spc="10" dirty="0">
                <a:latin typeface="Microsoft Sans Serif"/>
                <a:cs typeface="Microsoft Sans Serif"/>
              </a:rPr>
              <a:t>este </a:t>
            </a:r>
            <a:r>
              <a:rPr sz="700" spc="20" dirty="0">
                <a:latin typeface="Microsoft Sans Serif"/>
                <a:cs typeface="Microsoft Sans Serif"/>
              </a:rPr>
              <a:t>esquema </a:t>
            </a:r>
            <a:r>
              <a:rPr sz="700" spc="35" dirty="0">
                <a:latin typeface="Microsoft Sans Serif"/>
                <a:cs typeface="Microsoft Sans Serif"/>
              </a:rPr>
              <a:t>no </a:t>
            </a:r>
            <a:r>
              <a:rPr sz="700" spc="30" dirty="0">
                <a:latin typeface="Microsoft Sans Serif"/>
                <a:cs typeface="Microsoft Sans Serif"/>
              </a:rPr>
              <a:t>proporcionará </a:t>
            </a:r>
            <a:r>
              <a:rPr sz="700" spc="25" dirty="0">
                <a:latin typeface="Microsoft Sans Serif"/>
                <a:cs typeface="Microsoft Sans Serif"/>
              </a:rPr>
              <a:t>protección </a:t>
            </a:r>
            <a:r>
              <a:rPr sz="700" spc="30" dirty="0">
                <a:latin typeface="Microsoft Sans Serif"/>
                <a:cs typeface="Microsoft Sans Serif"/>
              </a:rPr>
              <a:t> </a:t>
            </a:r>
            <a:r>
              <a:rPr sz="700" spc="15" dirty="0">
                <a:latin typeface="Microsoft Sans Serif"/>
                <a:cs typeface="Microsoft Sans Serif"/>
              </a:rPr>
              <a:t>después </a:t>
            </a:r>
            <a:r>
              <a:rPr sz="700" spc="20" dirty="0">
                <a:latin typeface="Microsoft Sans Serif"/>
                <a:cs typeface="Microsoft Sans Serif"/>
              </a:rPr>
              <a:t>de </a:t>
            </a:r>
            <a:r>
              <a:rPr sz="700" spc="15" dirty="0">
                <a:latin typeface="Microsoft Sans Serif"/>
                <a:cs typeface="Microsoft Sans Serif"/>
              </a:rPr>
              <a:t>aplicar </a:t>
            </a:r>
            <a:r>
              <a:rPr sz="700" spc="10" dirty="0">
                <a:latin typeface="Microsoft Sans Serif"/>
                <a:cs typeface="Microsoft Sans Serif"/>
              </a:rPr>
              <a:t>el </a:t>
            </a:r>
            <a:r>
              <a:rPr sz="700" spc="25" dirty="0">
                <a:latin typeface="Microsoft Sans Serif"/>
                <a:cs typeface="Microsoft Sans Serif"/>
              </a:rPr>
              <a:t>campo </a:t>
            </a:r>
            <a:r>
              <a:rPr sz="700" dirty="0">
                <a:latin typeface="Microsoft Sans Serif"/>
                <a:cs typeface="Microsoft Sans Serif"/>
              </a:rPr>
              <a:t>a </a:t>
            </a:r>
            <a:r>
              <a:rPr sz="700" spc="10" dirty="0">
                <a:latin typeface="Microsoft Sans Serif"/>
                <a:cs typeface="Microsoft Sans Serif"/>
              </a:rPr>
              <a:t>la </a:t>
            </a:r>
            <a:r>
              <a:rPr sz="700" spc="25" dirty="0">
                <a:latin typeface="Microsoft Sans Serif"/>
                <a:cs typeface="Microsoft Sans Serif"/>
              </a:rPr>
              <a:t>unidad, </a:t>
            </a:r>
            <a:r>
              <a:rPr sz="700" spc="-5" dirty="0">
                <a:latin typeface="Microsoft Sans Serif"/>
                <a:cs typeface="Microsoft Sans Serif"/>
              </a:rPr>
              <a:t>se </a:t>
            </a:r>
            <a:r>
              <a:rPr sz="700" spc="25" dirty="0">
                <a:latin typeface="Microsoft Sans Serif"/>
                <a:cs typeface="Microsoft Sans Serif"/>
              </a:rPr>
              <a:t>prefiere </a:t>
            </a:r>
            <a:r>
              <a:rPr sz="700" spc="10" dirty="0">
                <a:latin typeface="Microsoft Sans Serif"/>
                <a:cs typeface="Microsoft Sans Serif"/>
              </a:rPr>
              <a:t>al </a:t>
            </a:r>
            <a:r>
              <a:rPr sz="700" spc="20" dirty="0">
                <a:latin typeface="Microsoft Sans Serif"/>
                <a:cs typeface="Microsoft Sans Serif"/>
              </a:rPr>
              <a:t>esquema </a:t>
            </a:r>
            <a:r>
              <a:rPr sz="700" spc="30" dirty="0">
                <a:latin typeface="Microsoft Sans Serif"/>
                <a:cs typeface="Microsoft Sans Serif"/>
              </a:rPr>
              <a:t>que </a:t>
            </a:r>
            <a:r>
              <a:rPr sz="700" spc="20" dirty="0">
                <a:latin typeface="Microsoft Sans Serif"/>
                <a:cs typeface="Microsoft Sans Serif"/>
              </a:rPr>
              <a:t>utiliza </a:t>
            </a:r>
            <a:r>
              <a:rPr sz="700" spc="25" dirty="0">
                <a:latin typeface="Microsoft Sans Serif"/>
                <a:cs typeface="Microsoft Sans Serif"/>
              </a:rPr>
              <a:t> </a:t>
            </a:r>
            <a:r>
              <a:rPr sz="700" spc="10" dirty="0">
                <a:latin typeface="Microsoft Sans Serif"/>
                <a:cs typeface="Microsoft Sans Serif"/>
              </a:rPr>
              <a:t>los</a:t>
            </a:r>
            <a:r>
              <a:rPr sz="700" spc="-5" dirty="0">
                <a:latin typeface="Microsoft Sans Serif"/>
                <a:cs typeface="Microsoft Sans Serif"/>
              </a:rPr>
              <a:t> </a:t>
            </a:r>
            <a:r>
              <a:rPr sz="700" spc="20" dirty="0">
                <a:latin typeface="Microsoft Sans Serif"/>
                <a:cs typeface="Microsoft Sans Serif"/>
              </a:rPr>
              <a:t>contactos</a:t>
            </a:r>
            <a:r>
              <a:rPr sz="700" spc="-5" dirty="0">
                <a:latin typeface="Microsoft Sans Serif"/>
                <a:cs typeface="Microsoft Sans Serif"/>
              </a:rPr>
              <a:t> </a:t>
            </a:r>
            <a:r>
              <a:rPr sz="700" spc="15" dirty="0">
                <a:latin typeface="Microsoft Sans Serif"/>
                <a:cs typeface="Microsoft Sans Serif"/>
              </a:rPr>
              <a:t>auxiliares</a:t>
            </a:r>
            <a:r>
              <a:rPr sz="700" dirty="0">
                <a:latin typeface="Microsoft Sans Serif"/>
                <a:cs typeface="Microsoft Sans Serif"/>
              </a:rPr>
              <a:t> </a:t>
            </a:r>
            <a:r>
              <a:rPr sz="700" spc="20" dirty="0">
                <a:latin typeface="Microsoft Sans Serif"/>
                <a:cs typeface="Microsoft Sans Serif"/>
              </a:rPr>
              <a:t>de</a:t>
            </a:r>
            <a:r>
              <a:rPr sz="700" spc="-5" dirty="0">
                <a:latin typeface="Microsoft Sans Serif"/>
                <a:cs typeface="Microsoft Sans Serif"/>
              </a:rPr>
              <a:t> </a:t>
            </a:r>
            <a:r>
              <a:rPr sz="700" spc="40" dirty="0">
                <a:latin typeface="Microsoft Sans Serif"/>
                <a:cs typeface="Microsoft Sans Serif"/>
              </a:rPr>
              <a:t>un</a:t>
            </a:r>
            <a:r>
              <a:rPr sz="700" spc="-5" dirty="0">
                <a:latin typeface="Microsoft Sans Serif"/>
                <a:cs typeface="Microsoft Sans Serif"/>
              </a:rPr>
              <a:t> </a:t>
            </a:r>
            <a:r>
              <a:rPr sz="700" spc="15" dirty="0">
                <a:latin typeface="Microsoft Sans Serif"/>
                <a:cs typeface="Microsoft Sans Serif"/>
              </a:rPr>
              <a:t>seccionador</a:t>
            </a:r>
            <a:r>
              <a:rPr sz="700" dirty="0">
                <a:latin typeface="Microsoft Sans Serif"/>
                <a:cs typeface="Microsoft Sans Serif"/>
              </a:rPr>
              <a:t> </a:t>
            </a:r>
            <a:r>
              <a:rPr sz="700" spc="30" dirty="0">
                <a:latin typeface="Microsoft Sans Serif"/>
                <a:cs typeface="Microsoft Sans Serif"/>
              </a:rPr>
              <a:t>operado</a:t>
            </a:r>
            <a:r>
              <a:rPr sz="700" spc="-5" dirty="0">
                <a:latin typeface="Microsoft Sans Serif"/>
                <a:cs typeface="Microsoft Sans Serif"/>
              </a:rPr>
              <a:t> </a:t>
            </a:r>
            <a:r>
              <a:rPr sz="700" spc="40" dirty="0">
                <a:latin typeface="Microsoft Sans Serif"/>
                <a:cs typeface="Microsoft Sans Serif"/>
              </a:rPr>
              <a:t>por</a:t>
            </a:r>
            <a:r>
              <a:rPr sz="700" dirty="0">
                <a:latin typeface="Microsoft Sans Serif"/>
                <a:cs typeface="Microsoft Sans Serif"/>
              </a:rPr>
              <a:t> </a:t>
            </a:r>
            <a:r>
              <a:rPr sz="700" spc="50" dirty="0">
                <a:latin typeface="Microsoft Sans Serif"/>
                <a:cs typeface="Microsoft Sans Serif"/>
              </a:rPr>
              <a:t>motor</a:t>
            </a:r>
            <a:r>
              <a:rPr sz="700" spc="-5" dirty="0">
                <a:latin typeface="Microsoft Sans Serif"/>
                <a:cs typeface="Microsoft Sans Serif"/>
              </a:rPr>
              <a:t> </a:t>
            </a:r>
            <a:r>
              <a:rPr sz="700" spc="5" dirty="0">
                <a:latin typeface="Microsoft Sans Serif"/>
                <a:cs typeface="Microsoft Sans Serif"/>
              </a:rPr>
              <a:t>y</a:t>
            </a:r>
            <a:r>
              <a:rPr sz="700" spc="-5" dirty="0">
                <a:latin typeface="Microsoft Sans Serif"/>
                <a:cs typeface="Microsoft Sans Serif"/>
              </a:rPr>
              <a:t> </a:t>
            </a:r>
            <a:r>
              <a:rPr sz="700" spc="25" dirty="0">
                <a:latin typeface="Microsoft Sans Serif"/>
                <a:cs typeface="Microsoft Sans Serif"/>
              </a:rPr>
              <a:t>disyuntores </a:t>
            </a:r>
            <a:r>
              <a:rPr sz="700" spc="-170" dirty="0">
                <a:latin typeface="Microsoft Sans Serif"/>
                <a:cs typeface="Microsoft Sans Serif"/>
              </a:rPr>
              <a:t> </a:t>
            </a:r>
            <a:r>
              <a:rPr sz="700" spc="20" dirty="0">
                <a:latin typeface="Microsoft Sans Serif"/>
                <a:cs typeface="Microsoft Sans Serif"/>
              </a:rPr>
              <a:t>de </a:t>
            </a:r>
            <a:r>
              <a:rPr sz="700" spc="30" dirty="0">
                <a:latin typeface="Microsoft Sans Serif"/>
                <a:cs typeface="Microsoft Sans Serif"/>
              </a:rPr>
              <a:t>generador </a:t>
            </a:r>
            <a:r>
              <a:rPr sz="700" spc="20" dirty="0">
                <a:latin typeface="Microsoft Sans Serif"/>
                <a:cs typeface="Microsoft Sans Serif"/>
              </a:rPr>
              <a:t>de </a:t>
            </a:r>
            <a:r>
              <a:rPr sz="700" spc="25" dirty="0">
                <a:latin typeface="Microsoft Sans Serif"/>
                <a:cs typeface="Microsoft Sans Serif"/>
              </a:rPr>
              <a:t>alto </a:t>
            </a:r>
            <a:r>
              <a:rPr sz="700" spc="20" dirty="0">
                <a:latin typeface="Microsoft Sans Serif"/>
                <a:cs typeface="Microsoft Sans Serif"/>
              </a:rPr>
              <a:t>voltaje </a:t>
            </a:r>
            <a:r>
              <a:rPr sz="700" spc="25" dirty="0">
                <a:latin typeface="Microsoft Sans Serif"/>
                <a:cs typeface="Microsoft Sans Serif"/>
              </a:rPr>
              <a:t>para </a:t>
            </a:r>
            <a:r>
              <a:rPr sz="700" spc="20" dirty="0">
                <a:latin typeface="Microsoft Sans Serif"/>
                <a:cs typeface="Microsoft Sans Serif"/>
              </a:rPr>
              <a:t>supervisar </a:t>
            </a:r>
            <a:r>
              <a:rPr sz="700" spc="10" dirty="0">
                <a:latin typeface="Microsoft Sans Serif"/>
                <a:cs typeface="Microsoft Sans Serif"/>
              </a:rPr>
              <a:t>los </a:t>
            </a:r>
            <a:r>
              <a:rPr sz="700" spc="25" dirty="0">
                <a:latin typeface="Microsoft Sans Serif"/>
                <a:cs typeface="Microsoft Sans Serif"/>
              </a:rPr>
              <a:t>mismos </a:t>
            </a:r>
            <a:r>
              <a:rPr sz="700" spc="10" dirty="0">
                <a:latin typeface="Microsoft Sans Serif"/>
                <a:cs typeface="Microsoft Sans Serif"/>
              </a:rPr>
              <a:t>relés </a:t>
            </a:r>
            <a:r>
              <a:rPr sz="700" spc="20" dirty="0">
                <a:latin typeface="Microsoft Sans Serif"/>
                <a:cs typeface="Microsoft Sans Serif"/>
              </a:rPr>
              <a:t>instantáneos </a:t>
            </a:r>
            <a:r>
              <a:rPr sz="700" spc="25" dirty="0">
                <a:latin typeface="Microsoft Sans Serif"/>
                <a:cs typeface="Microsoft Sans Serif"/>
              </a:rPr>
              <a:t> </a:t>
            </a:r>
            <a:r>
              <a:rPr sz="700" spc="35" dirty="0">
                <a:latin typeface="Microsoft Sans Serif"/>
                <a:cs typeface="Microsoft Sans Serif"/>
              </a:rPr>
              <a:t>no </a:t>
            </a:r>
            <a:r>
              <a:rPr sz="700" spc="10" dirty="0">
                <a:latin typeface="Microsoft Sans Serif"/>
                <a:cs typeface="Microsoft Sans Serif"/>
              </a:rPr>
              <a:t>direccionales. </a:t>
            </a:r>
            <a:r>
              <a:rPr sz="700" spc="-10" dirty="0">
                <a:latin typeface="Microsoft Sans Serif"/>
                <a:cs typeface="Microsoft Sans Serif"/>
              </a:rPr>
              <a:t>Este </a:t>
            </a:r>
            <a:r>
              <a:rPr sz="700" spc="40" dirty="0">
                <a:latin typeface="Microsoft Sans Serif"/>
                <a:cs typeface="Microsoft Sans Serif"/>
              </a:rPr>
              <a:t>último </a:t>
            </a:r>
            <a:r>
              <a:rPr sz="700" spc="20" dirty="0">
                <a:latin typeface="Microsoft Sans Serif"/>
                <a:cs typeface="Microsoft Sans Serif"/>
              </a:rPr>
              <a:t>esquema </a:t>
            </a:r>
            <a:r>
              <a:rPr sz="700" spc="30" dirty="0">
                <a:latin typeface="Microsoft Sans Serif"/>
                <a:cs typeface="Microsoft Sans Serif"/>
              </a:rPr>
              <a:t>proporcionará </a:t>
            </a:r>
            <a:r>
              <a:rPr sz="700" spc="25" dirty="0">
                <a:latin typeface="Microsoft Sans Serif"/>
                <a:cs typeface="Microsoft Sans Serif"/>
              </a:rPr>
              <a:t>protección </a:t>
            </a:r>
            <a:r>
              <a:rPr sz="700" spc="30" dirty="0">
                <a:latin typeface="Microsoft Sans Serif"/>
                <a:cs typeface="Microsoft Sans Serif"/>
              </a:rPr>
              <a:t>contra </a:t>
            </a:r>
            <a:r>
              <a:rPr sz="700" spc="35" dirty="0">
                <a:latin typeface="Microsoft Sans Serif"/>
                <a:cs typeface="Microsoft Sans Serif"/>
              </a:rPr>
              <a:t> </a:t>
            </a:r>
            <a:r>
              <a:rPr sz="700" spc="15" dirty="0">
                <a:latin typeface="Microsoft Sans Serif"/>
                <a:cs typeface="Microsoft Sans Serif"/>
              </a:rPr>
              <a:t>energización accidental </a:t>
            </a:r>
            <a:r>
              <a:rPr sz="700" spc="30" dirty="0">
                <a:latin typeface="Microsoft Sans Serif"/>
                <a:cs typeface="Microsoft Sans Serif"/>
              </a:rPr>
              <a:t>independientemente </a:t>
            </a:r>
            <a:r>
              <a:rPr sz="700" spc="20" dirty="0">
                <a:latin typeface="Microsoft Sans Serif"/>
                <a:cs typeface="Microsoft Sans Serif"/>
              </a:rPr>
              <a:t>de </a:t>
            </a:r>
            <a:r>
              <a:rPr sz="700" spc="10" dirty="0">
                <a:latin typeface="Microsoft Sans Serif"/>
                <a:cs typeface="Microsoft Sans Serif"/>
              </a:rPr>
              <a:t>la </a:t>
            </a:r>
            <a:r>
              <a:rPr sz="700" spc="15" dirty="0">
                <a:latin typeface="Microsoft Sans Serif"/>
                <a:cs typeface="Microsoft Sans Serif"/>
              </a:rPr>
              <a:t>frecuencia </a:t>
            </a:r>
            <a:r>
              <a:rPr sz="700" spc="30" dirty="0">
                <a:latin typeface="Microsoft Sans Serif"/>
                <a:cs typeface="Microsoft Sans Serif"/>
              </a:rPr>
              <a:t>o </a:t>
            </a:r>
            <a:r>
              <a:rPr sz="700" spc="20" dirty="0">
                <a:latin typeface="Microsoft Sans Serif"/>
                <a:cs typeface="Microsoft Sans Serif"/>
              </a:rPr>
              <a:t>voltaje </a:t>
            </a:r>
            <a:r>
              <a:rPr sz="700" spc="25" dirty="0">
                <a:latin typeface="Microsoft Sans Serif"/>
                <a:cs typeface="Microsoft Sans Serif"/>
              </a:rPr>
              <a:t> </a:t>
            </a:r>
            <a:r>
              <a:rPr sz="700" spc="15" dirty="0">
                <a:latin typeface="Microsoft Sans Serif"/>
                <a:cs typeface="Microsoft Sans Serif"/>
              </a:rPr>
              <a:t>aplicado </a:t>
            </a:r>
            <a:r>
              <a:rPr sz="700" dirty="0">
                <a:latin typeface="Microsoft Sans Serif"/>
                <a:cs typeface="Microsoft Sans Serif"/>
              </a:rPr>
              <a:t>a </a:t>
            </a:r>
            <a:r>
              <a:rPr sz="700" spc="10" dirty="0">
                <a:latin typeface="Microsoft Sans Serif"/>
                <a:cs typeface="Microsoft Sans Serif"/>
              </a:rPr>
              <a:t>la </a:t>
            </a:r>
            <a:r>
              <a:rPr sz="700" spc="25" dirty="0">
                <a:latin typeface="Microsoft Sans Serif"/>
                <a:cs typeface="Microsoft Sans Serif"/>
              </a:rPr>
              <a:t>unidad. </a:t>
            </a:r>
            <a:r>
              <a:rPr sz="700" spc="-5" dirty="0">
                <a:latin typeface="Microsoft Sans Serif"/>
                <a:cs typeface="Microsoft Sans Serif"/>
              </a:rPr>
              <a:t>Los </a:t>
            </a:r>
            <a:r>
              <a:rPr sz="700" spc="20" dirty="0">
                <a:latin typeface="Microsoft Sans Serif"/>
                <a:cs typeface="Microsoft Sans Serif"/>
              </a:rPr>
              <a:t>inconvenientes de </a:t>
            </a:r>
            <a:r>
              <a:rPr sz="700" spc="10" dirty="0">
                <a:latin typeface="Microsoft Sans Serif"/>
                <a:cs typeface="Microsoft Sans Serif"/>
              </a:rPr>
              <a:t>este </a:t>
            </a:r>
            <a:r>
              <a:rPr sz="700" spc="20" dirty="0">
                <a:latin typeface="Microsoft Sans Serif"/>
                <a:cs typeface="Microsoft Sans Serif"/>
              </a:rPr>
              <a:t>esquema son </a:t>
            </a:r>
            <a:r>
              <a:rPr sz="700" spc="10" dirty="0">
                <a:latin typeface="Microsoft Sans Serif"/>
                <a:cs typeface="Microsoft Sans Serif"/>
              </a:rPr>
              <a:t>la </a:t>
            </a:r>
            <a:r>
              <a:rPr sz="700" spc="15" dirty="0">
                <a:latin typeface="Microsoft Sans Serif"/>
                <a:cs typeface="Microsoft Sans Serif"/>
              </a:rPr>
              <a:t> </a:t>
            </a:r>
            <a:r>
              <a:rPr sz="700" spc="25" dirty="0">
                <a:latin typeface="Microsoft Sans Serif"/>
                <a:cs typeface="Microsoft Sans Serif"/>
              </a:rPr>
              <a:t>complejidad </a:t>
            </a:r>
            <a:r>
              <a:rPr sz="700" spc="20" dirty="0">
                <a:latin typeface="Microsoft Sans Serif"/>
                <a:cs typeface="Microsoft Sans Serif"/>
              </a:rPr>
              <a:t>de </a:t>
            </a:r>
            <a:r>
              <a:rPr sz="700" spc="10" dirty="0">
                <a:latin typeface="Microsoft Sans Serif"/>
                <a:cs typeface="Microsoft Sans Serif"/>
              </a:rPr>
              <a:t>la </a:t>
            </a:r>
            <a:r>
              <a:rPr sz="700" spc="15" dirty="0">
                <a:latin typeface="Microsoft Sans Serif"/>
                <a:cs typeface="Microsoft Sans Serif"/>
              </a:rPr>
              <a:t>lógica </a:t>
            </a:r>
            <a:r>
              <a:rPr sz="700" spc="20" dirty="0">
                <a:latin typeface="Microsoft Sans Serif"/>
                <a:cs typeface="Microsoft Sans Serif"/>
              </a:rPr>
              <a:t>de </a:t>
            </a:r>
            <a:r>
              <a:rPr sz="700" spc="25" dirty="0">
                <a:latin typeface="Microsoft Sans Serif"/>
                <a:cs typeface="Microsoft Sans Serif"/>
              </a:rPr>
              <a:t>contacto </a:t>
            </a:r>
            <a:r>
              <a:rPr sz="700" spc="5" dirty="0">
                <a:latin typeface="Microsoft Sans Serif"/>
                <a:cs typeface="Microsoft Sans Serif"/>
              </a:rPr>
              <a:t>y </a:t>
            </a:r>
            <a:r>
              <a:rPr sz="700" spc="10" dirty="0">
                <a:latin typeface="Microsoft Sans Serif"/>
                <a:cs typeface="Microsoft Sans Serif"/>
              </a:rPr>
              <a:t>la </a:t>
            </a:r>
            <a:r>
              <a:rPr sz="700" spc="25" dirty="0">
                <a:latin typeface="Microsoft Sans Serif"/>
                <a:cs typeface="Microsoft Sans Serif"/>
              </a:rPr>
              <a:t>falta </a:t>
            </a:r>
            <a:r>
              <a:rPr sz="700" spc="20" dirty="0">
                <a:latin typeface="Microsoft Sans Serif"/>
                <a:cs typeface="Microsoft Sans Serif"/>
              </a:rPr>
              <a:t>de confiabilidad de </a:t>
            </a:r>
            <a:r>
              <a:rPr sz="700" spc="10" dirty="0">
                <a:latin typeface="Microsoft Sans Serif"/>
                <a:cs typeface="Microsoft Sans Serif"/>
              </a:rPr>
              <a:t>los </a:t>
            </a:r>
            <a:r>
              <a:rPr sz="700" spc="15" dirty="0">
                <a:latin typeface="Microsoft Sans Serif"/>
                <a:cs typeface="Microsoft Sans Serif"/>
              </a:rPr>
              <a:t> </a:t>
            </a:r>
            <a:r>
              <a:rPr sz="700" spc="20" dirty="0">
                <a:latin typeface="Microsoft Sans Serif"/>
                <a:cs typeface="Microsoft Sans Serif"/>
              </a:rPr>
              <a:t>contactos </a:t>
            </a:r>
            <a:r>
              <a:rPr sz="700" spc="15" dirty="0">
                <a:latin typeface="Microsoft Sans Serif"/>
                <a:cs typeface="Microsoft Sans Serif"/>
              </a:rPr>
              <a:t>auxiliares, </a:t>
            </a:r>
            <a:r>
              <a:rPr sz="700" spc="30" dirty="0">
                <a:latin typeface="Microsoft Sans Serif"/>
                <a:cs typeface="Microsoft Sans Serif"/>
              </a:rPr>
              <a:t>particularmente </a:t>
            </a:r>
            <a:r>
              <a:rPr sz="700" spc="15" dirty="0">
                <a:latin typeface="Microsoft Sans Serif"/>
                <a:cs typeface="Microsoft Sans Serif"/>
              </a:rPr>
              <a:t>aquellos </a:t>
            </a:r>
            <a:r>
              <a:rPr sz="700" spc="20" dirty="0">
                <a:latin typeface="Microsoft Sans Serif"/>
                <a:cs typeface="Microsoft Sans Serif"/>
              </a:rPr>
              <a:t>en </a:t>
            </a:r>
            <a:r>
              <a:rPr sz="700" spc="10" dirty="0">
                <a:latin typeface="Microsoft Sans Serif"/>
                <a:cs typeface="Microsoft Sans Serif"/>
              </a:rPr>
              <a:t>el </a:t>
            </a:r>
            <a:r>
              <a:rPr sz="700" spc="15" dirty="0">
                <a:latin typeface="Microsoft Sans Serif"/>
                <a:cs typeface="Microsoft Sans Serif"/>
              </a:rPr>
              <a:t>seccionador </a:t>
            </a:r>
            <a:r>
              <a:rPr sz="700" spc="30" dirty="0">
                <a:latin typeface="Microsoft Sans Serif"/>
                <a:cs typeface="Microsoft Sans Serif"/>
              </a:rPr>
              <a:t>operado </a:t>
            </a:r>
            <a:r>
              <a:rPr sz="700" spc="35" dirty="0">
                <a:latin typeface="Microsoft Sans Serif"/>
                <a:cs typeface="Microsoft Sans Serif"/>
              </a:rPr>
              <a:t> </a:t>
            </a:r>
            <a:r>
              <a:rPr sz="700" spc="40" dirty="0">
                <a:latin typeface="Microsoft Sans Serif"/>
                <a:cs typeface="Microsoft Sans Serif"/>
              </a:rPr>
              <a:t>por</a:t>
            </a:r>
            <a:r>
              <a:rPr sz="700" dirty="0">
                <a:latin typeface="Microsoft Sans Serif"/>
                <a:cs typeface="Microsoft Sans Serif"/>
              </a:rPr>
              <a:t> </a:t>
            </a:r>
            <a:r>
              <a:rPr sz="700" spc="40" dirty="0">
                <a:latin typeface="Microsoft Sans Serif"/>
                <a:cs typeface="Microsoft Sans Serif"/>
              </a:rPr>
              <a:t>motor.</a:t>
            </a:r>
            <a:r>
              <a:rPr sz="700" dirty="0">
                <a:latin typeface="Microsoft Sans Serif"/>
                <a:cs typeface="Microsoft Sans Serif"/>
              </a:rPr>
              <a:t> </a:t>
            </a:r>
            <a:r>
              <a:rPr sz="700" spc="-40" dirty="0">
                <a:latin typeface="Microsoft Sans Serif"/>
                <a:cs typeface="Microsoft Sans Serif"/>
              </a:rPr>
              <a:t>Se</a:t>
            </a:r>
            <a:r>
              <a:rPr sz="700" spc="5" dirty="0">
                <a:latin typeface="Microsoft Sans Serif"/>
                <a:cs typeface="Microsoft Sans Serif"/>
              </a:rPr>
              <a:t> </a:t>
            </a:r>
            <a:r>
              <a:rPr sz="700" spc="20" dirty="0">
                <a:latin typeface="Microsoft Sans Serif"/>
                <a:cs typeface="Microsoft Sans Serif"/>
              </a:rPr>
              <a:t>debe</a:t>
            </a:r>
            <a:r>
              <a:rPr sz="700" dirty="0">
                <a:latin typeface="Microsoft Sans Serif"/>
                <a:cs typeface="Microsoft Sans Serif"/>
              </a:rPr>
              <a:t> </a:t>
            </a:r>
            <a:r>
              <a:rPr sz="700" spc="20" dirty="0">
                <a:latin typeface="Microsoft Sans Serif"/>
                <a:cs typeface="Microsoft Sans Serif"/>
              </a:rPr>
              <a:t>evitar</a:t>
            </a:r>
            <a:r>
              <a:rPr sz="700" spc="5" dirty="0">
                <a:latin typeface="Microsoft Sans Serif"/>
                <a:cs typeface="Microsoft Sans Serif"/>
              </a:rPr>
              <a:t> </a:t>
            </a:r>
            <a:r>
              <a:rPr sz="700" spc="10" dirty="0">
                <a:latin typeface="Microsoft Sans Serif"/>
                <a:cs typeface="Microsoft Sans Serif"/>
              </a:rPr>
              <a:t>este</a:t>
            </a:r>
            <a:r>
              <a:rPr sz="700" dirty="0">
                <a:latin typeface="Microsoft Sans Serif"/>
                <a:cs typeface="Microsoft Sans Serif"/>
              </a:rPr>
              <a:t> </a:t>
            </a:r>
            <a:r>
              <a:rPr sz="700" spc="35" dirty="0">
                <a:latin typeface="Microsoft Sans Serif"/>
                <a:cs typeface="Microsoft Sans Serif"/>
              </a:rPr>
              <a:t>tipo</a:t>
            </a:r>
            <a:r>
              <a:rPr sz="700" dirty="0">
                <a:latin typeface="Microsoft Sans Serif"/>
                <a:cs typeface="Microsoft Sans Serif"/>
              </a:rPr>
              <a:t> </a:t>
            </a:r>
            <a:r>
              <a:rPr sz="700" spc="20" dirty="0">
                <a:latin typeface="Microsoft Sans Serif"/>
                <a:cs typeface="Microsoft Sans Serif"/>
              </a:rPr>
              <a:t>de</a:t>
            </a:r>
            <a:r>
              <a:rPr sz="700" spc="5" dirty="0">
                <a:latin typeface="Microsoft Sans Serif"/>
                <a:cs typeface="Microsoft Sans Serif"/>
              </a:rPr>
              <a:t> </a:t>
            </a:r>
            <a:r>
              <a:rPr sz="700" spc="20" dirty="0">
                <a:latin typeface="Microsoft Sans Serif"/>
                <a:cs typeface="Microsoft Sans Serif"/>
              </a:rPr>
              <a:t>supervisión</a:t>
            </a:r>
            <a:r>
              <a:rPr sz="700" dirty="0">
                <a:latin typeface="Microsoft Sans Serif"/>
                <a:cs typeface="Microsoft Sans Serif"/>
              </a:rPr>
              <a:t> </a:t>
            </a:r>
            <a:r>
              <a:rPr sz="700" spc="30" dirty="0">
                <a:latin typeface="Microsoft Sans Serif"/>
                <a:cs typeface="Microsoft Sans Serif"/>
              </a:rPr>
              <a:t>fuera</a:t>
            </a:r>
            <a:r>
              <a:rPr sz="700" spc="5" dirty="0">
                <a:latin typeface="Microsoft Sans Serif"/>
                <a:cs typeface="Microsoft Sans Serif"/>
              </a:rPr>
              <a:t> </a:t>
            </a:r>
            <a:r>
              <a:rPr sz="700" spc="20" dirty="0">
                <a:latin typeface="Microsoft Sans Serif"/>
                <a:cs typeface="Microsoft Sans Serif"/>
              </a:rPr>
              <a:t>de</a:t>
            </a:r>
            <a:r>
              <a:rPr sz="700" dirty="0">
                <a:latin typeface="Microsoft Sans Serif"/>
                <a:cs typeface="Microsoft Sans Serif"/>
              </a:rPr>
              <a:t> </a:t>
            </a:r>
            <a:r>
              <a:rPr sz="700" spc="10" dirty="0">
                <a:latin typeface="Microsoft Sans Serif"/>
                <a:cs typeface="Microsoft Sans Serif"/>
              </a:rPr>
              <a:t>línea.Precaución: </a:t>
            </a:r>
            <a:r>
              <a:rPr sz="700" spc="-170" dirty="0">
                <a:latin typeface="Microsoft Sans Serif"/>
                <a:cs typeface="Microsoft Sans Serif"/>
              </a:rPr>
              <a:t> </a:t>
            </a:r>
            <a:r>
              <a:rPr sz="700" spc="-35" dirty="0">
                <a:latin typeface="Microsoft Sans Serif"/>
                <a:cs typeface="Microsoft Sans Serif"/>
              </a:rPr>
              <a:t>Si</a:t>
            </a:r>
            <a:r>
              <a:rPr sz="700" spc="-5" dirty="0">
                <a:latin typeface="Microsoft Sans Serif"/>
                <a:cs typeface="Microsoft Sans Serif"/>
              </a:rPr>
              <a:t> </a:t>
            </a:r>
            <a:r>
              <a:rPr sz="700" spc="10" dirty="0">
                <a:latin typeface="Microsoft Sans Serif"/>
                <a:cs typeface="Microsoft Sans Serif"/>
              </a:rPr>
              <a:t>el</a:t>
            </a:r>
            <a:r>
              <a:rPr sz="700" dirty="0">
                <a:latin typeface="Microsoft Sans Serif"/>
                <a:cs typeface="Microsoft Sans Serif"/>
              </a:rPr>
              <a:t> </a:t>
            </a:r>
            <a:r>
              <a:rPr sz="700" spc="50" dirty="0">
                <a:latin typeface="Microsoft Sans Serif"/>
                <a:cs typeface="Microsoft Sans Serif"/>
              </a:rPr>
              <a:t>motor</a:t>
            </a:r>
            <a:r>
              <a:rPr sz="700" spc="-5" dirty="0">
                <a:latin typeface="Microsoft Sans Serif"/>
                <a:cs typeface="Microsoft Sans Serif"/>
              </a:rPr>
              <a:t> se</a:t>
            </a:r>
            <a:r>
              <a:rPr sz="700" dirty="0">
                <a:latin typeface="Microsoft Sans Serif"/>
                <a:cs typeface="Microsoft Sans Serif"/>
              </a:rPr>
              <a:t> </a:t>
            </a:r>
            <a:r>
              <a:rPr sz="700" spc="10" dirty="0">
                <a:latin typeface="Microsoft Sans Serif"/>
                <a:cs typeface="Microsoft Sans Serif"/>
              </a:rPr>
              <a:t>desconecta</a:t>
            </a:r>
            <a:r>
              <a:rPr sz="700" spc="-5" dirty="0">
                <a:latin typeface="Microsoft Sans Serif"/>
                <a:cs typeface="Microsoft Sans Serif"/>
              </a:rPr>
              <a:t> </a:t>
            </a:r>
            <a:r>
              <a:rPr sz="700" spc="20" dirty="0">
                <a:latin typeface="Microsoft Sans Serif"/>
                <a:cs typeface="Microsoft Sans Serif"/>
              </a:rPr>
              <a:t>del</a:t>
            </a:r>
            <a:r>
              <a:rPr sz="700" dirty="0">
                <a:latin typeface="Microsoft Sans Serif"/>
                <a:cs typeface="Microsoft Sans Serif"/>
              </a:rPr>
              <a:t> </a:t>
            </a:r>
            <a:r>
              <a:rPr sz="700" spc="40" dirty="0">
                <a:latin typeface="Microsoft Sans Serif"/>
                <a:cs typeface="Microsoft Sans Serif"/>
              </a:rPr>
              <a:t>interruptor</a:t>
            </a:r>
            <a:r>
              <a:rPr sz="700" spc="-5" dirty="0">
                <a:latin typeface="Microsoft Sans Serif"/>
                <a:cs typeface="Microsoft Sans Serif"/>
              </a:rPr>
              <a:t> </a:t>
            </a:r>
            <a:r>
              <a:rPr sz="700" spc="20" dirty="0">
                <a:latin typeface="Microsoft Sans Serif"/>
                <a:cs typeface="Microsoft Sans Serif"/>
              </a:rPr>
              <a:t>de</a:t>
            </a:r>
            <a:r>
              <a:rPr sz="700" dirty="0">
                <a:latin typeface="Microsoft Sans Serif"/>
                <a:cs typeface="Microsoft Sans Serif"/>
              </a:rPr>
              <a:t> </a:t>
            </a:r>
            <a:r>
              <a:rPr sz="700" spc="20" dirty="0">
                <a:latin typeface="Microsoft Sans Serif"/>
                <a:cs typeface="Microsoft Sans Serif"/>
              </a:rPr>
              <a:t>desconexión</a:t>
            </a:r>
            <a:r>
              <a:rPr sz="700" dirty="0">
                <a:latin typeface="Microsoft Sans Serif"/>
                <a:cs typeface="Microsoft Sans Serif"/>
              </a:rPr>
              <a:t> </a:t>
            </a:r>
            <a:r>
              <a:rPr sz="700" spc="20" dirty="0">
                <a:latin typeface="Microsoft Sans Serif"/>
                <a:cs typeface="Microsoft Sans Serif"/>
              </a:rPr>
              <a:t>de</a:t>
            </a:r>
            <a:r>
              <a:rPr sz="700" spc="-5" dirty="0">
                <a:latin typeface="Microsoft Sans Serif"/>
                <a:cs typeface="Microsoft Sans Serif"/>
              </a:rPr>
              <a:t> </a:t>
            </a:r>
            <a:r>
              <a:rPr sz="700" spc="30" dirty="0">
                <a:latin typeface="Microsoft Sans Serif"/>
                <a:cs typeface="Microsoft Sans Serif"/>
              </a:rPr>
              <a:t>manera</a:t>
            </a:r>
            <a:r>
              <a:rPr sz="700" dirty="0">
                <a:latin typeface="Microsoft Sans Serif"/>
                <a:cs typeface="Microsoft Sans Serif"/>
              </a:rPr>
              <a:t> </a:t>
            </a:r>
            <a:r>
              <a:rPr sz="700" spc="30" dirty="0">
                <a:latin typeface="Microsoft Sans Serif"/>
                <a:cs typeface="Microsoft Sans Serif"/>
              </a:rPr>
              <a:t>que</a:t>
            </a:r>
            <a:r>
              <a:rPr sz="700" spc="-5" dirty="0">
                <a:latin typeface="Microsoft Sans Serif"/>
                <a:cs typeface="Microsoft Sans Serif"/>
              </a:rPr>
              <a:t> </a:t>
            </a:r>
            <a:r>
              <a:rPr sz="700" spc="10" dirty="0">
                <a:latin typeface="Microsoft Sans Serif"/>
                <a:cs typeface="Microsoft Sans Serif"/>
              </a:rPr>
              <a:t>los </a:t>
            </a:r>
            <a:r>
              <a:rPr sz="700" spc="-170" dirty="0">
                <a:latin typeface="Microsoft Sans Serif"/>
                <a:cs typeface="Microsoft Sans Serif"/>
              </a:rPr>
              <a:t> </a:t>
            </a:r>
            <a:r>
              <a:rPr sz="700" spc="20" dirty="0">
                <a:latin typeface="Microsoft Sans Serif"/>
                <a:cs typeface="Microsoft Sans Serif"/>
              </a:rPr>
              <a:t>contactos </a:t>
            </a:r>
            <a:r>
              <a:rPr sz="700" spc="15" dirty="0">
                <a:latin typeface="Microsoft Sans Serif"/>
                <a:cs typeface="Microsoft Sans Serif"/>
              </a:rPr>
              <a:t>auxiliares </a:t>
            </a:r>
            <a:r>
              <a:rPr sz="700" spc="35" dirty="0">
                <a:latin typeface="Microsoft Sans Serif"/>
                <a:cs typeface="Microsoft Sans Serif"/>
              </a:rPr>
              <a:t>no </a:t>
            </a:r>
            <a:r>
              <a:rPr sz="700" spc="15" dirty="0">
                <a:latin typeface="Microsoft Sans Serif"/>
                <a:cs typeface="Microsoft Sans Serif"/>
              </a:rPr>
              <a:t>sigan </a:t>
            </a:r>
            <a:r>
              <a:rPr sz="700" spc="10" dirty="0">
                <a:latin typeface="Microsoft Sans Serif"/>
                <a:cs typeface="Microsoft Sans Serif"/>
              </a:rPr>
              <a:t>la </a:t>
            </a:r>
            <a:r>
              <a:rPr sz="700" spc="20" dirty="0">
                <a:latin typeface="Microsoft Sans Serif"/>
                <a:cs typeface="Microsoft Sans Serif"/>
              </a:rPr>
              <a:t>posición del </a:t>
            </a:r>
            <a:r>
              <a:rPr sz="700" spc="35" dirty="0">
                <a:latin typeface="Microsoft Sans Serif"/>
                <a:cs typeface="Microsoft Sans Serif"/>
              </a:rPr>
              <a:t>interruptor, </a:t>
            </a:r>
            <a:r>
              <a:rPr sz="700" spc="-5" dirty="0">
                <a:latin typeface="Microsoft Sans Serif"/>
                <a:cs typeface="Microsoft Sans Serif"/>
              </a:rPr>
              <a:t>es </a:t>
            </a:r>
            <a:r>
              <a:rPr sz="700" spc="20" dirty="0">
                <a:latin typeface="Microsoft Sans Serif"/>
                <a:cs typeface="Microsoft Sans Serif"/>
              </a:rPr>
              <a:t>posible </a:t>
            </a:r>
            <a:r>
              <a:rPr sz="700" spc="30" dirty="0">
                <a:latin typeface="Microsoft Sans Serif"/>
                <a:cs typeface="Microsoft Sans Serif"/>
              </a:rPr>
              <a:t>que </a:t>
            </a:r>
            <a:r>
              <a:rPr sz="700" spc="35" dirty="0">
                <a:latin typeface="Microsoft Sans Serif"/>
                <a:cs typeface="Microsoft Sans Serif"/>
              </a:rPr>
              <a:t>no </a:t>
            </a:r>
            <a:r>
              <a:rPr sz="700" spc="40" dirty="0">
                <a:latin typeface="Microsoft Sans Serif"/>
                <a:cs typeface="Microsoft Sans Serif"/>
              </a:rPr>
              <a:t> </a:t>
            </a:r>
            <a:r>
              <a:rPr sz="700" spc="-5" dirty="0">
                <a:latin typeface="Microsoft Sans Serif"/>
                <a:cs typeface="Microsoft Sans Serif"/>
              </a:rPr>
              <a:t>se </a:t>
            </a:r>
            <a:r>
              <a:rPr sz="700" spc="25" dirty="0">
                <a:latin typeface="Microsoft Sans Serif"/>
                <a:cs typeface="Microsoft Sans Serif"/>
              </a:rPr>
              <a:t>habilite </a:t>
            </a:r>
            <a:r>
              <a:rPr sz="700" spc="10" dirty="0">
                <a:latin typeface="Microsoft Sans Serif"/>
                <a:cs typeface="Microsoft Sans Serif"/>
              </a:rPr>
              <a:t>la </a:t>
            </a:r>
            <a:r>
              <a:rPr sz="700" spc="25" dirty="0">
                <a:latin typeface="Microsoft Sans Serif"/>
                <a:cs typeface="Microsoft Sans Serif"/>
              </a:rPr>
              <a:t>protección </a:t>
            </a:r>
            <a:r>
              <a:rPr sz="700" spc="20" dirty="0">
                <a:latin typeface="Microsoft Sans Serif"/>
                <a:cs typeface="Microsoft Sans Serif"/>
              </a:rPr>
              <a:t>de </a:t>
            </a:r>
            <a:r>
              <a:rPr sz="700" spc="15" dirty="0">
                <a:latin typeface="Microsoft Sans Serif"/>
                <a:cs typeface="Microsoft Sans Serif"/>
              </a:rPr>
              <a:t>activación </a:t>
            </a:r>
            <a:r>
              <a:rPr sz="700" spc="25" dirty="0">
                <a:latin typeface="Microsoft Sans Serif"/>
                <a:cs typeface="Microsoft Sans Serif"/>
              </a:rPr>
              <a:t>involuntaria cuando </a:t>
            </a:r>
            <a:r>
              <a:rPr sz="700" spc="-5" dirty="0">
                <a:latin typeface="Microsoft Sans Serif"/>
                <a:cs typeface="Microsoft Sans Serif"/>
              </a:rPr>
              <a:t>sea </a:t>
            </a:r>
            <a:r>
              <a:rPr sz="700" spc="15" dirty="0">
                <a:latin typeface="Microsoft Sans Serif"/>
                <a:cs typeface="Microsoft Sans Serif"/>
              </a:rPr>
              <a:t>necesario </a:t>
            </a:r>
            <a:r>
              <a:rPr sz="700" spc="20" dirty="0">
                <a:latin typeface="Microsoft Sans Serif"/>
                <a:cs typeface="Microsoft Sans Serif"/>
              </a:rPr>
              <a:t> </a:t>
            </a:r>
            <a:r>
              <a:rPr sz="700" spc="25" dirty="0">
                <a:latin typeface="Microsoft Sans Serif"/>
                <a:cs typeface="Microsoft Sans Serif"/>
              </a:rPr>
              <a:t>operar.</a:t>
            </a:r>
            <a:endParaRPr sz="700">
              <a:latin typeface="Microsoft Sans Serif"/>
              <a:cs typeface="Microsoft Sans Serif"/>
            </a:endParaRPr>
          </a:p>
        </p:txBody>
      </p:sp>
      <p:sp>
        <p:nvSpPr>
          <p:cNvPr id="79" name="object 79"/>
          <p:cNvSpPr txBox="1"/>
          <p:nvPr/>
        </p:nvSpPr>
        <p:spPr>
          <a:xfrm>
            <a:off x="1415277" y="9415126"/>
            <a:ext cx="7416407" cy="143629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 marR="5080">
              <a:lnSpc>
                <a:spcPct val="100000"/>
              </a:lnSpc>
              <a:spcBef>
                <a:spcPts val="100"/>
              </a:spcBef>
            </a:pPr>
            <a:r>
              <a:rPr sz="850" spc="-25" dirty="0">
                <a:latin typeface="Microsoft Sans Serif"/>
                <a:cs typeface="Microsoft Sans Serif"/>
              </a:rPr>
              <a:t>TUTORIAL</a:t>
            </a:r>
            <a:r>
              <a:rPr sz="850" spc="-5" dirty="0">
                <a:latin typeface="Microsoft Sans Serif"/>
                <a:cs typeface="Microsoft Sans Serif"/>
              </a:rPr>
              <a:t> </a:t>
            </a:r>
            <a:r>
              <a:rPr sz="850" spc="-60" dirty="0">
                <a:latin typeface="Microsoft Sans Serif"/>
                <a:cs typeface="Microsoft Sans Serif"/>
              </a:rPr>
              <a:t>SOBRE</a:t>
            </a:r>
            <a:r>
              <a:rPr sz="850" spc="-5" dirty="0">
                <a:latin typeface="Microsoft Sans Serif"/>
                <a:cs typeface="Microsoft Sans Serif"/>
              </a:rPr>
              <a:t> </a:t>
            </a:r>
            <a:r>
              <a:rPr sz="850" spc="-35" dirty="0">
                <a:latin typeface="Microsoft Sans Serif"/>
                <a:cs typeface="Microsoft Sans Serif"/>
              </a:rPr>
              <a:t>PROTECCIÓN</a:t>
            </a:r>
            <a:r>
              <a:rPr sz="850" spc="-5" dirty="0">
                <a:latin typeface="Microsoft Sans Serif"/>
                <a:cs typeface="Microsoft Sans Serif"/>
              </a:rPr>
              <a:t> </a:t>
            </a:r>
            <a:r>
              <a:rPr sz="850" spc="-45" dirty="0">
                <a:latin typeface="Microsoft Sans Serif"/>
                <a:cs typeface="Microsoft Sans Serif"/>
              </a:rPr>
              <a:t>DE</a:t>
            </a:r>
            <a:r>
              <a:rPr sz="850" dirty="0">
                <a:latin typeface="Microsoft Sans Serif"/>
                <a:cs typeface="Microsoft Sans Serif"/>
              </a:rPr>
              <a:t> </a:t>
            </a:r>
            <a:r>
              <a:rPr sz="850" spc="-55" dirty="0">
                <a:latin typeface="Microsoft Sans Serif"/>
                <a:cs typeface="Microsoft Sans Serif"/>
              </a:rPr>
              <a:t>GENERADORES</a:t>
            </a:r>
            <a:r>
              <a:rPr sz="850" spc="-5" dirty="0">
                <a:latin typeface="Microsoft Sans Serif"/>
                <a:cs typeface="Microsoft Sans Serif"/>
              </a:rPr>
              <a:t> </a:t>
            </a:r>
            <a:r>
              <a:rPr sz="850" spc="-30" dirty="0">
                <a:latin typeface="Microsoft Sans Serif"/>
                <a:cs typeface="Microsoft Sans Serif"/>
              </a:rPr>
              <a:t>SÍNCRONOS </a:t>
            </a:r>
            <a:r>
              <a:rPr sz="850" spc="-215" dirty="0">
                <a:latin typeface="Microsoft Sans Serif"/>
                <a:cs typeface="Microsoft Sans Serif"/>
              </a:rPr>
              <a:t> </a:t>
            </a:r>
            <a:r>
              <a:rPr sz="850" spc="-15" dirty="0">
                <a:latin typeface="Microsoft Sans Serif"/>
                <a:cs typeface="Microsoft Sans Serif"/>
              </a:rPr>
              <a:t>PUBLICACIÓN</a:t>
            </a:r>
            <a:r>
              <a:rPr sz="850" spc="-5" dirty="0">
                <a:latin typeface="Microsoft Sans Serif"/>
                <a:cs typeface="Microsoft Sans Serif"/>
              </a:rPr>
              <a:t> </a:t>
            </a:r>
            <a:r>
              <a:rPr sz="850" spc="-55" dirty="0">
                <a:latin typeface="Microsoft Sans Serif"/>
                <a:cs typeface="Microsoft Sans Serif"/>
              </a:rPr>
              <a:t>ESPECIAL</a:t>
            </a:r>
            <a:r>
              <a:rPr sz="850" spc="-5" dirty="0">
                <a:latin typeface="Microsoft Sans Serif"/>
                <a:cs typeface="Microsoft Sans Serif"/>
              </a:rPr>
              <a:t> </a:t>
            </a:r>
            <a:r>
              <a:rPr sz="850" spc="-40" dirty="0">
                <a:latin typeface="Microsoft Sans Serif"/>
                <a:cs typeface="Microsoft Sans Serif"/>
              </a:rPr>
              <a:t>DEL</a:t>
            </a:r>
            <a:r>
              <a:rPr sz="850" spc="-5" dirty="0">
                <a:latin typeface="Microsoft Sans Serif"/>
                <a:cs typeface="Microsoft Sans Serif"/>
              </a:rPr>
              <a:t> </a:t>
            </a:r>
            <a:r>
              <a:rPr sz="850" spc="-60" dirty="0">
                <a:latin typeface="Microsoft Sans Serif"/>
                <a:cs typeface="Microsoft Sans Serif"/>
              </a:rPr>
              <a:t>IEEE</a:t>
            </a:r>
            <a:r>
              <a:rPr sz="850" spc="-5" dirty="0">
                <a:latin typeface="Microsoft Sans Serif"/>
                <a:cs typeface="Microsoft Sans Serif"/>
              </a:rPr>
              <a:t> </a:t>
            </a:r>
            <a:r>
              <a:rPr sz="850" spc="-80" dirty="0">
                <a:latin typeface="Microsoft Sans Serif"/>
                <a:cs typeface="Microsoft Sans Serif"/>
              </a:rPr>
              <a:t>PSRC</a:t>
            </a:r>
            <a:endParaRPr sz="850">
              <a:latin typeface="Microsoft Sans Serif"/>
              <a:cs typeface="Microsoft Sans Serif"/>
            </a:endParaRPr>
          </a:p>
        </p:txBody>
      </p:sp>
      <p:sp>
        <p:nvSpPr>
          <p:cNvPr id="80" name="object 80"/>
          <p:cNvSpPr txBox="1"/>
          <p:nvPr/>
        </p:nvSpPr>
        <p:spPr>
          <a:xfrm>
            <a:off x="13472061" y="9415125"/>
            <a:ext cx="2852914" cy="143629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sz="850" spc="-25" dirty="0">
                <a:latin typeface="Microsoft Sans Serif"/>
                <a:cs typeface="Microsoft Sans Serif"/>
              </a:rPr>
              <a:t>CAPÍTULO</a:t>
            </a:r>
            <a:r>
              <a:rPr sz="850" spc="-20" dirty="0">
                <a:latin typeface="Microsoft Sans Serif"/>
                <a:cs typeface="Microsoft Sans Serif"/>
              </a:rPr>
              <a:t> </a:t>
            </a:r>
            <a:r>
              <a:rPr sz="850" dirty="0">
                <a:latin typeface="Microsoft Sans Serif"/>
                <a:cs typeface="Microsoft Sans Serif"/>
              </a:rPr>
              <a:t>4,</a:t>
            </a:r>
            <a:r>
              <a:rPr sz="850" spc="-15" dirty="0">
                <a:latin typeface="Microsoft Sans Serif"/>
                <a:cs typeface="Microsoft Sans Serif"/>
              </a:rPr>
              <a:t> </a:t>
            </a:r>
            <a:r>
              <a:rPr sz="850" spc="-40" dirty="0">
                <a:latin typeface="Microsoft Sans Serif"/>
                <a:cs typeface="Microsoft Sans Serif"/>
              </a:rPr>
              <a:t>SECCIÓN</a:t>
            </a:r>
            <a:r>
              <a:rPr sz="850" spc="-15" dirty="0">
                <a:latin typeface="Microsoft Sans Serif"/>
                <a:cs typeface="Microsoft Sans Serif"/>
              </a:rPr>
              <a:t> </a:t>
            </a:r>
            <a:r>
              <a:rPr sz="850" spc="10" dirty="0">
                <a:latin typeface="Microsoft Sans Serif"/>
                <a:cs typeface="Microsoft Sans Serif"/>
              </a:rPr>
              <a:t>1</a:t>
            </a:r>
            <a:endParaRPr sz="850">
              <a:latin typeface="Microsoft Sans Serif"/>
              <a:cs typeface="Microsoft Sans Serif"/>
            </a:endParaRPr>
          </a:p>
        </p:txBody>
      </p:sp>
    </p:spTree>
  </p:cSld>
  <p:clrMapOvr>
    <a:masterClrMapping/>
  </p:clrMapOvr>
</p:sld>
</file>

<file path=ppt/slides/slide88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/>
          <p:nvPr/>
        </p:nvSpPr>
        <p:spPr>
          <a:xfrm>
            <a:off x="3691697" y="3723132"/>
            <a:ext cx="765452" cy="334010"/>
          </a:xfrm>
          <a:custGeom>
            <a:avLst/>
            <a:gdLst/>
            <a:ahLst/>
            <a:cxnLst/>
            <a:rect l="l" t="t" r="r" b="b"/>
            <a:pathLst>
              <a:path w="332739" h="334010">
                <a:moveTo>
                  <a:pt x="332232" y="333756"/>
                </a:moveTo>
                <a:lnTo>
                  <a:pt x="332232" y="0"/>
                </a:lnTo>
              </a:path>
              <a:path w="332739" h="334010">
                <a:moveTo>
                  <a:pt x="0" y="0"/>
                </a:moveTo>
                <a:lnTo>
                  <a:pt x="0" y="333756"/>
                </a:lnTo>
                <a:lnTo>
                  <a:pt x="332232" y="333756"/>
                </a:lnTo>
              </a:path>
              <a:path w="332739" h="334010">
                <a:moveTo>
                  <a:pt x="332232" y="0"/>
                </a:moveTo>
                <a:lnTo>
                  <a:pt x="0" y="0"/>
                </a:lnTo>
              </a:path>
              <a:path w="332739" h="334010">
                <a:moveTo>
                  <a:pt x="332232" y="0"/>
                </a:moveTo>
                <a:lnTo>
                  <a:pt x="0" y="333756"/>
                </a:lnTo>
              </a:path>
            </a:pathLst>
          </a:custGeom>
          <a:ln w="9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grpSp>
        <p:nvGrpSpPr>
          <p:cNvPr id="3" name="object 3"/>
          <p:cNvGrpSpPr/>
          <p:nvPr/>
        </p:nvGrpSpPr>
        <p:grpSpPr>
          <a:xfrm>
            <a:off x="2552284" y="4215384"/>
            <a:ext cx="4201219" cy="239395"/>
            <a:chOff x="1109472" y="4215383"/>
            <a:chExt cx="1826260" cy="239395"/>
          </a:xfrm>
        </p:grpSpPr>
        <p:sp>
          <p:nvSpPr>
            <p:cNvPr id="4" name="object 4"/>
            <p:cNvSpPr/>
            <p:nvPr/>
          </p:nvSpPr>
          <p:spPr>
            <a:xfrm>
              <a:off x="2577083" y="4219955"/>
              <a:ext cx="307975" cy="230504"/>
            </a:xfrm>
            <a:custGeom>
              <a:avLst/>
              <a:gdLst/>
              <a:ahLst/>
              <a:cxnLst/>
              <a:rect l="l" t="t" r="r" b="b"/>
              <a:pathLst>
                <a:path w="307975" h="230504">
                  <a:moveTo>
                    <a:pt x="0" y="56387"/>
                  </a:moveTo>
                  <a:lnTo>
                    <a:pt x="0" y="230123"/>
                  </a:lnTo>
                  <a:lnTo>
                    <a:pt x="184404" y="230123"/>
                  </a:lnTo>
                  <a:lnTo>
                    <a:pt x="232624" y="221027"/>
                  </a:lnTo>
                  <a:lnTo>
                    <a:pt x="271843" y="196214"/>
                  </a:lnTo>
                  <a:lnTo>
                    <a:pt x="298203" y="159400"/>
                  </a:lnTo>
                  <a:lnTo>
                    <a:pt x="307848" y="114299"/>
                  </a:lnTo>
                  <a:lnTo>
                    <a:pt x="298203" y="69437"/>
                  </a:lnTo>
                  <a:lnTo>
                    <a:pt x="271843" y="33146"/>
                  </a:lnTo>
                  <a:lnTo>
                    <a:pt x="232624" y="8858"/>
                  </a:lnTo>
                  <a:lnTo>
                    <a:pt x="184404" y="0"/>
                  </a:lnTo>
                  <a:lnTo>
                    <a:pt x="0" y="0"/>
                  </a:lnTo>
                  <a:lnTo>
                    <a:pt x="0" y="56387"/>
                  </a:lnTo>
                  <a:close/>
                </a:path>
              </a:pathLst>
            </a:custGeom>
            <a:ln w="9144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" name="object 5"/>
            <p:cNvSpPr/>
            <p:nvPr/>
          </p:nvSpPr>
          <p:spPr>
            <a:xfrm>
              <a:off x="1114044" y="4276343"/>
              <a:ext cx="1821180" cy="116205"/>
            </a:xfrm>
            <a:custGeom>
              <a:avLst/>
              <a:gdLst/>
              <a:ahLst/>
              <a:cxnLst/>
              <a:rect l="l" t="t" r="r" b="b"/>
              <a:pathLst>
                <a:path w="1821180" h="116204">
                  <a:moveTo>
                    <a:pt x="1770888" y="57912"/>
                  </a:moveTo>
                  <a:lnTo>
                    <a:pt x="1821180" y="57912"/>
                  </a:lnTo>
                </a:path>
                <a:path w="1821180" h="116204">
                  <a:moveTo>
                    <a:pt x="1463039" y="0"/>
                  </a:moveTo>
                  <a:lnTo>
                    <a:pt x="1409699" y="0"/>
                  </a:lnTo>
                </a:path>
                <a:path w="1821180" h="116204">
                  <a:moveTo>
                    <a:pt x="1463039" y="115824"/>
                  </a:moveTo>
                  <a:lnTo>
                    <a:pt x="0" y="108204"/>
                  </a:lnTo>
                </a:path>
              </a:pathLst>
            </a:custGeom>
            <a:ln w="9144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6" name="object 6"/>
          <p:cNvSpPr/>
          <p:nvPr/>
        </p:nvSpPr>
        <p:spPr>
          <a:xfrm>
            <a:off x="6752334" y="4168140"/>
            <a:ext cx="768373" cy="334010"/>
          </a:xfrm>
          <a:custGeom>
            <a:avLst/>
            <a:gdLst/>
            <a:ahLst/>
            <a:cxnLst/>
            <a:rect l="l" t="t" r="r" b="b"/>
            <a:pathLst>
              <a:path w="334010" h="334010">
                <a:moveTo>
                  <a:pt x="333756" y="333756"/>
                </a:moveTo>
                <a:lnTo>
                  <a:pt x="333756" y="0"/>
                </a:lnTo>
              </a:path>
              <a:path w="334010" h="334010">
                <a:moveTo>
                  <a:pt x="0" y="0"/>
                </a:moveTo>
                <a:lnTo>
                  <a:pt x="0" y="333756"/>
                </a:lnTo>
                <a:lnTo>
                  <a:pt x="333756" y="333756"/>
                </a:lnTo>
              </a:path>
              <a:path w="334010" h="334010">
                <a:moveTo>
                  <a:pt x="333756" y="0"/>
                </a:moveTo>
                <a:lnTo>
                  <a:pt x="0" y="0"/>
                </a:lnTo>
              </a:path>
              <a:path w="334010" h="334010">
                <a:moveTo>
                  <a:pt x="333756" y="0"/>
                </a:moveTo>
                <a:lnTo>
                  <a:pt x="0" y="333756"/>
                </a:lnTo>
              </a:path>
            </a:pathLst>
          </a:custGeom>
          <a:ln w="9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grpSp>
        <p:nvGrpSpPr>
          <p:cNvPr id="7" name="object 7"/>
          <p:cNvGrpSpPr/>
          <p:nvPr/>
        </p:nvGrpSpPr>
        <p:grpSpPr>
          <a:xfrm>
            <a:off x="1493505" y="4171189"/>
            <a:ext cx="1080981" cy="428625"/>
            <a:chOff x="649223" y="4171188"/>
            <a:chExt cx="469900" cy="428625"/>
          </a:xfrm>
        </p:grpSpPr>
        <p:sp>
          <p:nvSpPr>
            <p:cNvPr id="8" name="object 8"/>
            <p:cNvSpPr/>
            <p:nvPr/>
          </p:nvSpPr>
          <p:spPr>
            <a:xfrm>
              <a:off x="653795" y="4175760"/>
              <a:ext cx="460375" cy="410209"/>
            </a:xfrm>
            <a:custGeom>
              <a:avLst/>
              <a:gdLst/>
              <a:ahLst/>
              <a:cxnLst/>
              <a:rect l="l" t="t" r="r" b="b"/>
              <a:pathLst>
                <a:path w="460375" h="410210">
                  <a:moveTo>
                    <a:pt x="0" y="409956"/>
                  </a:moveTo>
                  <a:lnTo>
                    <a:pt x="460247" y="409956"/>
                  </a:lnTo>
                  <a:lnTo>
                    <a:pt x="460247" y="0"/>
                  </a:lnTo>
                  <a:lnTo>
                    <a:pt x="0" y="0"/>
                  </a:lnTo>
                  <a:lnTo>
                    <a:pt x="0" y="409956"/>
                  </a:lnTo>
                  <a:close/>
                </a:path>
              </a:pathLst>
            </a:custGeom>
            <a:ln w="9144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9" name="object 9"/>
            <p:cNvPicPr/>
            <p:nvPr/>
          </p:nvPicPr>
          <p:blipFill>
            <a:blip r:embed="rId2" cstate="print"/>
            <a:stretch>
              <a:fillRect/>
            </a:stretch>
          </p:blipFill>
          <p:spPr>
            <a:xfrm>
              <a:off x="675131" y="4259580"/>
              <a:ext cx="309372" cy="160019"/>
            </a:xfrm>
            <a:prstGeom prst="rect">
              <a:avLst/>
            </a:prstGeom>
          </p:spPr>
        </p:pic>
        <p:pic>
          <p:nvPicPr>
            <p:cNvPr id="10" name="object 10"/>
            <p:cNvPicPr/>
            <p:nvPr/>
          </p:nvPicPr>
          <p:blipFill>
            <a:blip r:embed="rId3" cstate="print"/>
            <a:stretch>
              <a:fillRect/>
            </a:stretch>
          </p:blipFill>
          <p:spPr>
            <a:xfrm>
              <a:off x="984504" y="4258056"/>
              <a:ext cx="106679" cy="56387"/>
            </a:xfrm>
            <a:prstGeom prst="rect">
              <a:avLst/>
            </a:prstGeom>
          </p:spPr>
        </p:pic>
        <p:pic>
          <p:nvPicPr>
            <p:cNvPr id="11" name="object 11"/>
            <p:cNvPicPr/>
            <p:nvPr/>
          </p:nvPicPr>
          <p:blipFill>
            <a:blip r:embed="rId4" cstate="print"/>
            <a:stretch>
              <a:fillRect/>
            </a:stretch>
          </p:blipFill>
          <p:spPr>
            <a:xfrm>
              <a:off x="762000" y="4347972"/>
              <a:ext cx="243839" cy="169163"/>
            </a:xfrm>
            <a:prstGeom prst="rect">
              <a:avLst/>
            </a:prstGeom>
          </p:spPr>
        </p:pic>
        <p:pic>
          <p:nvPicPr>
            <p:cNvPr id="12" name="object 12"/>
            <p:cNvPicPr/>
            <p:nvPr/>
          </p:nvPicPr>
          <p:blipFill>
            <a:blip r:embed="rId5" cstate="print"/>
            <a:stretch>
              <a:fillRect/>
            </a:stretch>
          </p:blipFill>
          <p:spPr>
            <a:xfrm>
              <a:off x="746760" y="4437888"/>
              <a:ext cx="280415" cy="161543"/>
            </a:xfrm>
            <a:prstGeom prst="rect">
              <a:avLst/>
            </a:prstGeom>
          </p:spPr>
        </p:pic>
      </p:grpSp>
      <p:grpSp>
        <p:nvGrpSpPr>
          <p:cNvPr id="13" name="object 13"/>
          <p:cNvGrpSpPr/>
          <p:nvPr/>
        </p:nvGrpSpPr>
        <p:grpSpPr>
          <a:xfrm>
            <a:off x="1493505" y="3685033"/>
            <a:ext cx="1080981" cy="520065"/>
            <a:chOff x="649223" y="3685032"/>
            <a:chExt cx="469900" cy="520065"/>
          </a:xfrm>
        </p:grpSpPr>
        <p:sp>
          <p:nvSpPr>
            <p:cNvPr id="14" name="object 14"/>
            <p:cNvSpPr/>
            <p:nvPr/>
          </p:nvSpPr>
          <p:spPr>
            <a:xfrm>
              <a:off x="653795" y="3689604"/>
              <a:ext cx="460375" cy="413384"/>
            </a:xfrm>
            <a:custGeom>
              <a:avLst/>
              <a:gdLst/>
              <a:ahLst/>
              <a:cxnLst/>
              <a:rect l="l" t="t" r="r" b="b"/>
              <a:pathLst>
                <a:path w="460375" h="413385">
                  <a:moveTo>
                    <a:pt x="0" y="413004"/>
                  </a:moveTo>
                  <a:lnTo>
                    <a:pt x="460247" y="413004"/>
                  </a:lnTo>
                  <a:lnTo>
                    <a:pt x="460247" y="0"/>
                  </a:lnTo>
                  <a:lnTo>
                    <a:pt x="0" y="0"/>
                  </a:lnTo>
                  <a:lnTo>
                    <a:pt x="0" y="413004"/>
                  </a:lnTo>
                  <a:close/>
                </a:path>
              </a:pathLst>
            </a:custGeom>
            <a:ln w="9144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15" name="object 15"/>
            <p:cNvPicPr/>
            <p:nvPr/>
          </p:nvPicPr>
          <p:blipFill>
            <a:blip r:embed="rId6" cstate="print"/>
            <a:stretch>
              <a:fillRect/>
            </a:stretch>
          </p:blipFill>
          <p:spPr>
            <a:xfrm>
              <a:off x="797051" y="3730752"/>
              <a:ext cx="164591" cy="160019"/>
            </a:xfrm>
            <a:prstGeom prst="rect">
              <a:avLst/>
            </a:prstGeom>
          </p:spPr>
        </p:pic>
        <p:pic>
          <p:nvPicPr>
            <p:cNvPr id="16" name="object 16"/>
            <p:cNvPicPr/>
            <p:nvPr/>
          </p:nvPicPr>
          <p:blipFill>
            <a:blip r:embed="rId7" cstate="print"/>
            <a:stretch>
              <a:fillRect/>
            </a:stretch>
          </p:blipFill>
          <p:spPr>
            <a:xfrm>
              <a:off x="745235" y="3819144"/>
              <a:ext cx="283464" cy="161543"/>
            </a:xfrm>
            <a:prstGeom prst="rect">
              <a:avLst/>
            </a:prstGeom>
          </p:spPr>
        </p:pic>
        <p:pic>
          <p:nvPicPr>
            <p:cNvPr id="17" name="object 17"/>
            <p:cNvPicPr/>
            <p:nvPr/>
          </p:nvPicPr>
          <p:blipFill>
            <a:blip r:embed="rId8" cstate="print"/>
            <a:stretch>
              <a:fillRect/>
            </a:stretch>
          </p:blipFill>
          <p:spPr>
            <a:xfrm>
              <a:off x="717804" y="3907536"/>
              <a:ext cx="329183" cy="210311"/>
            </a:xfrm>
            <a:prstGeom prst="rect">
              <a:avLst/>
            </a:prstGeom>
          </p:spPr>
        </p:pic>
        <p:pic>
          <p:nvPicPr>
            <p:cNvPr id="18" name="object 18"/>
            <p:cNvPicPr/>
            <p:nvPr/>
          </p:nvPicPr>
          <p:blipFill>
            <a:blip r:embed="rId9" cstate="print"/>
            <a:stretch>
              <a:fillRect/>
            </a:stretch>
          </p:blipFill>
          <p:spPr>
            <a:xfrm>
              <a:off x="665987" y="3998976"/>
              <a:ext cx="438912" cy="205739"/>
            </a:xfrm>
            <a:prstGeom prst="rect">
              <a:avLst/>
            </a:prstGeom>
          </p:spPr>
        </p:pic>
      </p:grpSp>
      <p:grpSp>
        <p:nvGrpSpPr>
          <p:cNvPr id="19" name="object 19"/>
          <p:cNvGrpSpPr/>
          <p:nvPr/>
        </p:nvGrpSpPr>
        <p:grpSpPr>
          <a:xfrm>
            <a:off x="1493505" y="3201924"/>
            <a:ext cx="1080981" cy="434340"/>
            <a:chOff x="649223" y="3201924"/>
            <a:chExt cx="469900" cy="434340"/>
          </a:xfrm>
        </p:grpSpPr>
        <p:sp>
          <p:nvSpPr>
            <p:cNvPr id="20" name="object 20"/>
            <p:cNvSpPr/>
            <p:nvPr/>
          </p:nvSpPr>
          <p:spPr>
            <a:xfrm>
              <a:off x="653795" y="3206496"/>
              <a:ext cx="460375" cy="410209"/>
            </a:xfrm>
            <a:custGeom>
              <a:avLst/>
              <a:gdLst/>
              <a:ahLst/>
              <a:cxnLst/>
              <a:rect l="l" t="t" r="r" b="b"/>
              <a:pathLst>
                <a:path w="460375" h="410210">
                  <a:moveTo>
                    <a:pt x="0" y="409955"/>
                  </a:moveTo>
                  <a:lnTo>
                    <a:pt x="460247" y="409955"/>
                  </a:lnTo>
                  <a:lnTo>
                    <a:pt x="460247" y="0"/>
                  </a:lnTo>
                  <a:lnTo>
                    <a:pt x="0" y="0"/>
                  </a:lnTo>
                  <a:lnTo>
                    <a:pt x="0" y="409955"/>
                  </a:lnTo>
                  <a:close/>
                </a:path>
              </a:pathLst>
            </a:custGeom>
            <a:ln w="9144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21" name="object 21"/>
            <p:cNvPicPr/>
            <p:nvPr/>
          </p:nvPicPr>
          <p:blipFill>
            <a:blip r:embed="rId10" cstate="print"/>
            <a:stretch>
              <a:fillRect/>
            </a:stretch>
          </p:blipFill>
          <p:spPr>
            <a:xfrm>
              <a:off x="807720" y="3290316"/>
              <a:ext cx="152326" cy="53847"/>
            </a:xfrm>
            <a:prstGeom prst="rect">
              <a:avLst/>
            </a:prstGeom>
          </p:spPr>
        </p:pic>
        <p:pic>
          <p:nvPicPr>
            <p:cNvPr id="22" name="object 22"/>
            <p:cNvPicPr/>
            <p:nvPr/>
          </p:nvPicPr>
          <p:blipFill>
            <a:blip r:embed="rId11" cstate="print"/>
            <a:stretch>
              <a:fillRect/>
            </a:stretch>
          </p:blipFill>
          <p:spPr>
            <a:xfrm>
              <a:off x="757427" y="3380232"/>
              <a:ext cx="256031" cy="53339"/>
            </a:xfrm>
            <a:prstGeom prst="rect">
              <a:avLst/>
            </a:prstGeom>
          </p:spPr>
        </p:pic>
        <p:pic>
          <p:nvPicPr>
            <p:cNvPr id="23" name="object 23"/>
            <p:cNvPicPr/>
            <p:nvPr/>
          </p:nvPicPr>
          <p:blipFill>
            <a:blip r:embed="rId12" cstate="print"/>
            <a:stretch>
              <a:fillRect/>
            </a:stretch>
          </p:blipFill>
          <p:spPr>
            <a:xfrm>
              <a:off x="771143" y="3465576"/>
              <a:ext cx="231648" cy="170687"/>
            </a:xfrm>
            <a:prstGeom prst="rect">
              <a:avLst/>
            </a:prstGeom>
          </p:spPr>
        </p:pic>
      </p:grpSp>
      <p:sp>
        <p:nvSpPr>
          <p:cNvPr id="24" name="object 24"/>
          <p:cNvSpPr/>
          <p:nvPr/>
        </p:nvSpPr>
        <p:spPr>
          <a:xfrm>
            <a:off x="2562802" y="3893820"/>
            <a:ext cx="385647" cy="0"/>
          </a:xfrm>
          <a:custGeom>
            <a:avLst/>
            <a:gdLst/>
            <a:ahLst/>
            <a:cxnLst/>
            <a:rect l="l" t="t" r="r" b="b"/>
            <a:pathLst>
              <a:path w="167640">
                <a:moveTo>
                  <a:pt x="167639" y="0"/>
                </a:moveTo>
                <a:lnTo>
                  <a:pt x="0" y="0"/>
                </a:lnTo>
              </a:path>
            </a:pathLst>
          </a:custGeom>
          <a:ln w="9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5" name="object 25"/>
          <p:cNvSpPr/>
          <p:nvPr/>
        </p:nvSpPr>
        <p:spPr>
          <a:xfrm>
            <a:off x="3554968" y="3890772"/>
            <a:ext cx="130010" cy="0"/>
          </a:xfrm>
          <a:custGeom>
            <a:avLst/>
            <a:gdLst/>
            <a:ahLst/>
            <a:cxnLst/>
            <a:rect l="l" t="t" r="r" b="b"/>
            <a:pathLst>
              <a:path w="56515">
                <a:moveTo>
                  <a:pt x="0" y="0"/>
                </a:moveTo>
                <a:lnTo>
                  <a:pt x="56387" y="0"/>
                </a:lnTo>
              </a:path>
            </a:pathLst>
          </a:custGeom>
          <a:ln w="9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6" name="object 26"/>
          <p:cNvSpPr/>
          <p:nvPr/>
        </p:nvSpPr>
        <p:spPr>
          <a:xfrm>
            <a:off x="2660968" y="3816096"/>
            <a:ext cx="77422" cy="0"/>
          </a:xfrm>
          <a:custGeom>
            <a:avLst/>
            <a:gdLst/>
            <a:ahLst/>
            <a:cxnLst/>
            <a:rect l="l" t="t" r="r" b="b"/>
            <a:pathLst>
              <a:path w="33655">
                <a:moveTo>
                  <a:pt x="33527" y="0"/>
                </a:moveTo>
                <a:lnTo>
                  <a:pt x="0" y="0"/>
                </a:lnTo>
              </a:path>
            </a:pathLst>
          </a:custGeom>
          <a:ln w="9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grpSp>
        <p:nvGrpSpPr>
          <p:cNvPr id="27" name="object 27"/>
          <p:cNvGrpSpPr/>
          <p:nvPr/>
        </p:nvGrpSpPr>
        <p:grpSpPr>
          <a:xfrm>
            <a:off x="2552284" y="3403092"/>
            <a:ext cx="999177" cy="981710"/>
            <a:chOff x="1109472" y="3403092"/>
            <a:chExt cx="434340" cy="981710"/>
          </a:xfrm>
        </p:grpSpPr>
        <p:sp>
          <p:nvSpPr>
            <p:cNvPr id="28" name="object 28"/>
            <p:cNvSpPr/>
            <p:nvPr/>
          </p:nvSpPr>
          <p:spPr>
            <a:xfrm>
              <a:off x="1153668" y="3968496"/>
              <a:ext cx="36830" cy="0"/>
            </a:xfrm>
            <a:custGeom>
              <a:avLst/>
              <a:gdLst/>
              <a:ahLst/>
              <a:cxnLst/>
              <a:rect l="l" t="t" r="r" b="b"/>
              <a:pathLst>
                <a:path w="36830">
                  <a:moveTo>
                    <a:pt x="36575" y="0"/>
                  </a:moveTo>
                  <a:lnTo>
                    <a:pt x="0" y="0"/>
                  </a:lnTo>
                </a:path>
              </a:pathLst>
            </a:custGeom>
            <a:ln w="9144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9" name="object 29"/>
            <p:cNvSpPr/>
            <p:nvPr/>
          </p:nvSpPr>
          <p:spPr>
            <a:xfrm>
              <a:off x="1231392" y="3777996"/>
              <a:ext cx="307975" cy="228600"/>
            </a:xfrm>
            <a:custGeom>
              <a:avLst/>
              <a:gdLst/>
              <a:ahLst/>
              <a:cxnLst/>
              <a:rect l="l" t="t" r="r" b="b"/>
              <a:pathLst>
                <a:path w="307975" h="228600">
                  <a:moveTo>
                    <a:pt x="185928" y="228600"/>
                  </a:moveTo>
                  <a:lnTo>
                    <a:pt x="0" y="228600"/>
                  </a:lnTo>
                  <a:lnTo>
                    <a:pt x="0" y="57912"/>
                  </a:lnTo>
                  <a:lnTo>
                    <a:pt x="0" y="0"/>
                  </a:lnTo>
                  <a:lnTo>
                    <a:pt x="185928" y="0"/>
                  </a:lnTo>
                  <a:lnTo>
                    <a:pt x="233267" y="9096"/>
                  </a:lnTo>
                  <a:lnTo>
                    <a:pt x="272033" y="33909"/>
                  </a:lnTo>
                  <a:lnTo>
                    <a:pt x="298227" y="70723"/>
                  </a:lnTo>
                  <a:lnTo>
                    <a:pt x="307848" y="115824"/>
                  </a:lnTo>
                  <a:lnTo>
                    <a:pt x="298227" y="159805"/>
                  </a:lnTo>
                  <a:lnTo>
                    <a:pt x="272033" y="195643"/>
                  </a:lnTo>
                  <a:lnTo>
                    <a:pt x="233267" y="219765"/>
                  </a:lnTo>
                  <a:lnTo>
                    <a:pt x="185928" y="22860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0" name="object 30"/>
            <p:cNvSpPr/>
            <p:nvPr/>
          </p:nvSpPr>
          <p:spPr>
            <a:xfrm>
              <a:off x="1231392" y="3777996"/>
              <a:ext cx="307975" cy="228600"/>
            </a:xfrm>
            <a:custGeom>
              <a:avLst/>
              <a:gdLst/>
              <a:ahLst/>
              <a:cxnLst/>
              <a:rect l="l" t="t" r="r" b="b"/>
              <a:pathLst>
                <a:path w="307975" h="228600">
                  <a:moveTo>
                    <a:pt x="0" y="57912"/>
                  </a:moveTo>
                  <a:lnTo>
                    <a:pt x="0" y="228600"/>
                  </a:lnTo>
                  <a:lnTo>
                    <a:pt x="185928" y="228600"/>
                  </a:lnTo>
                  <a:lnTo>
                    <a:pt x="233267" y="219765"/>
                  </a:lnTo>
                  <a:lnTo>
                    <a:pt x="272033" y="195643"/>
                  </a:lnTo>
                  <a:lnTo>
                    <a:pt x="298227" y="159805"/>
                  </a:lnTo>
                  <a:lnTo>
                    <a:pt x="307848" y="115824"/>
                  </a:lnTo>
                  <a:lnTo>
                    <a:pt x="298227" y="70723"/>
                  </a:lnTo>
                  <a:lnTo>
                    <a:pt x="272033" y="33909"/>
                  </a:lnTo>
                  <a:lnTo>
                    <a:pt x="233267" y="9096"/>
                  </a:lnTo>
                  <a:lnTo>
                    <a:pt x="185928" y="0"/>
                  </a:lnTo>
                  <a:lnTo>
                    <a:pt x="0" y="0"/>
                  </a:lnTo>
                  <a:lnTo>
                    <a:pt x="0" y="57912"/>
                  </a:lnTo>
                  <a:close/>
                </a:path>
              </a:pathLst>
            </a:custGeom>
            <a:ln w="9144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1" name="object 31"/>
            <p:cNvSpPr/>
            <p:nvPr/>
          </p:nvSpPr>
          <p:spPr>
            <a:xfrm>
              <a:off x="1190244" y="3794760"/>
              <a:ext cx="41275" cy="43180"/>
            </a:xfrm>
            <a:custGeom>
              <a:avLst/>
              <a:gdLst/>
              <a:ahLst/>
              <a:cxnLst/>
              <a:rect l="l" t="t" r="r" b="b"/>
              <a:pathLst>
                <a:path w="41275" h="43179">
                  <a:moveTo>
                    <a:pt x="41147" y="21336"/>
                  </a:moveTo>
                  <a:lnTo>
                    <a:pt x="41147" y="16764"/>
                  </a:lnTo>
                  <a:lnTo>
                    <a:pt x="39623" y="12192"/>
                  </a:lnTo>
                  <a:lnTo>
                    <a:pt x="38099" y="9144"/>
                  </a:lnTo>
                  <a:lnTo>
                    <a:pt x="32003" y="3048"/>
                  </a:lnTo>
                  <a:lnTo>
                    <a:pt x="27431" y="1524"/>
                  </a:lnTo>
                  <a:lnTo>
                    <a:pt x="24383" y="0"/>
                  </a:lnTo>
                  <a:lnTo>
                    <a:pt x="15239" y="0"/>
                  </a:lnTo>
                  <a:lnTo>
                    <a:pt x="12191" y="1524"/>
                  </a:lnTo>
                  <a:lnTo>
                    <a:pt x="7619" y="4572"/>
                  </a:lnTo>
                  <a:lnTo>
                    <a:pt x="4571" y="7620"/>
                  </a:lnTo>
                  <a:lnTo>
                    <a:pt x="3047" y="10668"/>
                  </a:lnTo>
                  <a:lnTo>
                    <a:pt x="0" y="15240"/>
                  </a:lnTo>
                  <a:lnTo>
                    <a:pt x="0" y="27432"/>
                  </a:lnTo>
                  <a:lnTo>
                    <a:pt x="3047" y="32004"/>
                  </a:lnTo>
                  <a:lnTo>
                    <a:pt x="4571" y="35052"/>
                  </a:lnTo>
                  <a:lnTo>
                    <a:pt x="7619" y="38100"/>
                  </a:lnTo>
                  <a:lnTo>
                    <a:pt x="12191" y="41148"/>
                  </a:lnTo>
                  <a:lnTo>
                    <a:pt x="15239" y="42672"/>
                  </a:lnTo>
                  <a:lnTo>
                    <a:pt x="24383" y="42672"/>
                  </a:lnTo>
                  <a:lnTo>
                    <a:pt x="27431" y="41148"/>
                  </a:lnTo>
                  <a:lnTo>
                    <a:pt x="32003" y="39624"/>
                  </a:lnTo>
                  <a:lnTo>
                    <a:pt x="38099" y="33528"/>
                  </a:lnTo>
                  <a:lnTo>
                    <a:pt x="39623" y="30480"/>
                  </a:lnTo>
                  <a:lnTo>
                    <a:pt x="41147" y="25908"/>
                  </a:lnTo>
                  <a:lnTo>
                    <a:pt x="41147" y="21336"/>
                  </a:lnTo>
                  <a:close/>
                </a:path>
              </a:pathLst>
            </a:custGeom>
            <a:ln w="9144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2" name="object 32"/>
            <p:cNvSpPr/>
            <p:nvPr/>
          </p:nvSpPr>
          <p:spPr>
            <a:xfrm>
              <a:off x="1190244" y="3947160"/>
              <a:ext cx="41275" cy="43180"/>
            </a:xfrm>
            <a:custGeom>
              <a:avLst/>
              <a:gdLst/>
              <a:ahLst/>
              <a:cxnLst/>
              <a:rect l="l" t="t" r="r" b="b"/>
              <a:pathLst>
                <a:path w="41275" h="43179">
                  <a:moveTo>
                    <a:pt x="41147" y="21336"/>
                  </a:moveTo>
                  <a:lnTo>
                    <a:pt x="41147" y="16764"/>
                  </a:lnTo>
                  <a:lnTo>
                    <a:pt x="39623" y="13716"/>
                  </a:lnTo>
                  <a:lnTo>
                    <a:pt x="38099" y="9144"/>
                  </a:lnTo>
                  <a:lnTo>
                    <a:pt x="32003" y="3048"/>
                  </a:lnTo>
                  <a:lnTo>
                    <a:pt x="27431" y="1524"/>
                  </a:lnTo>
                  <a:lnTo>
                    <a:pt x="24383" y="0"/>
                  </a:lnTo>
                  <a:lnTo>
                    <a:pt x="19811" y="0"/>
                  </a:lnTo>
                  <a:lnTo>
                    <a:pt x="15239" y="1524"/>
                  </a:lnTo>
                  <a:lnTo>
                    <a:pt x="12191" y="1524"/>
                  </a:lnTo>
                  <a:lnTo>
                    <a:pt x="7619" y="4572"/>
                  </a:lnTo>
                  <a:lnTo>
                    <a:pt x="4571" y="7620"/>
                  </a:lnTo>
                  <a:lnTo>
                    <a:pt x="3047" y="10668"/>
                  </a:lnTo>
                  <a:lnTo>
                    <a:pt x="0" y="15240"/>
                  </a:lnTo>
                  <a:lnTo>
                    <a:pt x="0" y="28956"/>
                  </a:lnTo>
                  <a:lnTo>
                    <a:pt x="3047" y="32004"/>
                  </a:lnTo>
                  <a:lnTo>
                    <a:pt x="4571" y="35052"/>
                  </a:lnTo>
                  <a:lnTo>
                    <a:pt x="7619" y="38100"/>
                  </a:lnTo>
                  <a:lnTo>
                    <a:pt x="12191" y="41148"/>
                  </a:lnTo>
                  <a:lnTo>
                    <a:pt x="15239" y="42672"/>
                  </a:lnTo>
                  <a:lnTo>
                    <a:pt x="27431" y="42672"/>
                  </a:lnTo>
                  <a:lnTo>
                    <a:pt x="32003" y="39624"/>
                  </a:lnTo>
                  <a:lnTo>
                    <a:pt x="35051" y="38100"/>
                  </a:lnTo>
                  <a:lnTo>
                    <a:pt x="38099" y="33528"/>
                  </a:lnTo>
                  <a:lnTo>
                    <a:pt x="39623" y="30480"/>
                  </a:lnTo>
                  <a:lnTo>
                    <a:pt x="41147" y="25908"/>
                  </a:lnTo>
                  <a:lnTo>
                    <a:pt x="41147" y="21336"/>
                  </a:lnTo>
                  <a:close/>
                </a:path>
              </a:pathLst>
            </a:custGeom>
            <a:ln w="9144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3" name="object 33"/>
            <p:cNvSpPr/>
            <p:nvPr/>
          </p:nvSpPr>
          <p:spPr>
            <a:xfrm>
              <a:off x="1114044" y="3407664"/>
              <a:ext cx="41275" cy="977265"/>
            </a:xfrm>
            <a:custGeom>
              <a:avLst/>
              <a:gdLst/>
              <a:ahLst/>
              <a:cxnLst/>
              <a:rect l="l" t="t" r="r" b="b"/>
              <a:pathLst>
                <a:path w="41275" h="977264">
                  <a:moveTo>
                    <a:pt x="41148" y="405383"/>
                  </a:moveTo>
                  <a:lnTo>
                    <a:pt x="41148" y="0"/>
                  </a:lnTo>
                  <a:lnTo>
                    <a:pt x="0" y="0"/>
                  </a:lnTo>
                </a:path>
                <a:path w="41275" h="977264">
                  <a:moveTo>
                    <a:pt x="41148" y="565403"/>
                  </a:moveTo>
                  <a:lnTo>
                    <a:pt x="41148" y="976883"/>
                  </a:lnTo>
                </a:path>
              </a:pathLst>
            </a:custGeom>
            <a:ln w="9144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34" name="object 34"/>
          <p:cNvSpPr/>
          <p:nvPr/>
        </p:nvSpPr>
        <p:spPr>
          <a:xfrm>
            <a:off x="4477015" y="3890772"/>
            <a:ext cx="151922" cy="0"/>
          </a:xfrm>
          <a:custGeom>
            <a:avLst/>
            <a:gdLst/>
            <a:ahLst/>
            <a:cxnLst/>
            <a:rect l="l" t="t" r="r" b="b"/>
            <a:pathLst>
              <a:path w="66039">
                <a:moveTo>
                  <a:pt x="0" y="0"/>
                </a:moveTo>
                <a:lnTo>
                  <a:pt x="65531" y="0"/>
                </a:lnTo>
              </a:path>
            </a:pathLst>
          </a:custGeom>
          <a:ln w="9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5" name="object 35"/>
          <p:cNvSpPr/>
          <p:nvPr/>
        </p:nvSpPr>
        <p:spPr>
          <a:xfrm>
            <a:off x="7520122" y="4334255"/>
            <a:ext cx="134390" cy="0"/>
          </a:xfrm>
          <a:custGeom>
            <a:avLst/>
            <a:gdLst/>
            <a:ahLst/>
            <a:cxnLst/>
            <a:rect l="l" t="t" r="r" b="b"/>
            <a:pathLst>
              <a:path w="58420">
                <a:moveTo>
                  <a:pt x="0" y="0"/>
                </a:moveTo>
                <a:lnTo>
                  <a:pt x="57911" y="0"/>
                </a:lnTo>
              </a:path>
            </a:pathLst>
          </a:custGeom>
          <a:ln w="9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pic>
        <p:nvPicPr>
          <p:cNvPr id="36" name="object 36"/>
          <p:cNvPicPr/>
          <p:nvPr/>
        </p:nvPicPr>
        <p:blipFill>
          <a:blip r:embed="rId13" cstate="print"/>
          <a:stretch>
            <a:fillRect/>
          </a:stretch>
        </p:blipFill>
        <p:spPr>
          <a:xfrm>
            <a:off x="3751295" y="3745991"/>
            <a:ext cx="234894" cy="160019"/>
          </a:xfrm>
          <a:prstGeom prst="rect">
            <a:avLst/>
          </a:prstGeom>
        </p:spPr>
      </p:pic>
      <p:pic>
        <p:nvPicPr>
          <p:cNvPr id="37" name="object 37"/>
          <p:cNvPicPr/>
          <p:nvPr/>
        </p:nvPicPr>
        <p:blipFill>
          <a:blip r:embed="rId14" cstate="print"/>
          <a:stretch>
            <a:fillRect/>
          </a:stretch>
        </p:blipFill>
        <p:spPr>
          <a:xfrm>
            <a:off x="4200048" y="3982212"/>
            <a:ext cx="220871" cy="160019"/>
          </a:xfrm>
          <a:prstGeom prst="rect">
            <a:avLst/>
          </a:prstGeom>
        </p:spPr>
      </p:pic>
      <p:grpSp>
        <p:nvGrpSpPr>
          <p:cNvPr id="38" name="object 38"/>
          <p:cNvGrpSpPr/>
          <p:nvPr/>
        </p:nvGrpSpPr>
        <p:grpSpPr>
          <a:xfrm>
            <a:off x="4624261" y="3681985"/>
            <a:ext cx="1045920" cy="428625"/>
            <a:chOff x="2010155" y="3681984"/>
            <a:chExt cx="454659" cy="428625"/>
          </a:xfrm>
        </p:grpSpPr>
        <p:sp>
          <p:nvSpPr>
            <p:cNvPr id="39" name="object 39"/>
            <p:cNvSpPr/>
            <p:nvPr/>
          </p:nvSpPr>
          <p:spPr>
            <a:xfrm>
              <a:off x="2014727" y="3686556"/>
              <a:ext cx="445134" cy="411480"/>
            </a:xfrm>
            <a:custGeom>
              <a:avLst/>
              <a:gdLst/>
              <a:ahLst/>
              <a:cxnLst/>
              <a:rect l="l" t="t" r="r" b="b"/>
              <a:pathLst>
                <a:path w="445135" h="411479">
                  <a:moveTo>
                    <a:pt x="0" y="411479"/>
                  </a:moveTo>
                  <a:lnTo>
                    <a:pt x="445007" y="411479"/>
                  </a:lnTo>
                  <a:lnTo>
                    <a:pt x="445007" y="0"/>
                  </a:lnTo>
                  <a:lnTo>
                    <a:pt x="0" y="0"/>
                  </a:lnTo>
                  <a:lnTo>
                    <a:pt x="0" y="411479"/>
                  </a:lnTo>
                  <a:close/>
                </a:path>
              </a:pathLst>
            </a:custGeom>
            <a:ln w="9144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40" name="object 40"/>
            <p:cNvPicPr/>
            <p:nvPr/>
          </p:nvPicPr>
          <p:blipFill>
            <a:blip r:embed="rId15" cstate="print"/>
            <a:stretch>
              <a:fillRect/>
            </a:stretch>
          </p:blipFill>
          <p:spPr>
            <a:xfrm>
              <a:off x="2057399" y="3771900"/>
              <a:ext cx="364235" cy="53339"/>
            </a:xfrm>
            <a:prstGeom prst="rect">
              <a:avLst/>
            </a:prstGeom>
          </p:spPr>
        </p:pic>
        <p:pic>
          <p:nvPicPr>
            <p:cNvPr id="41" name="object 41"/>
            <p:cNvPicPr/>
            <p:nvPr/>
          </p:nvPicPr>
          <p:blipFill>
            <a:blip r:embed="rId16" cstate="print"/>
            <a:stretch>
              <a:fillRect/>
            </a:stretch>
          </p:blipFill>
          <p:spPr>
            <a:xfrm>
              <a:off x="2034540" y="3860292"/>
              <a:ext cx="403859" cy="69087"/>
            </a:xfrm>
            <a:prstGeom prst="rect">
              <a:avLst/>
            </a:prstGeom>
          </p:spPr>
        </p:pic>
        <p:pic>
          <p:nvPicPr>
            <p:cNvPr id="42" name="object 42"/>
            <p:cNvPicPr/>
            <p:nvPr/>
          </p:nvPicPr>
          <p:blipFill>
            <a:blip r:embed="rId17" cstate="print"/>
            <a:stretch>
              <a:fillRect/>
            </a:stretch>
          </p:blipFill>
          <p:spPr>
            <a:xfrm>
              <a:off x="2125979" y="3950208"/>
              <a:ext cx="219456" cy="160019"/>
            </a:xfrm>
            <a:prstGeom prst="rect">
              <a:avLst/>
            </a:prstGeom>
          </p:spPr>
        </p:pic>
      </p:grpSp>
      <p:grpSp>
        <p:nvGrpSpPr>
          <p:cNvPr id="43" name="object 43"/>
          <p:cNvGrpSpPr/>
          <p:nvPr/>
        </p:nvGrpSpPr>
        <p:grpSpPr>
          <a:xfrm>
            <a:off x="7656854" y="4114801"/>
            <a:ext cx="1045920" cy="421005"/>
            <a:chOff x="3328416" y="4114800"/>
            <a:chExt cx="454659" cy="421005"/>
          </a:xfrm>
        </p:grpSpPr>
        <p:sp>
          <p:nvSpPr>
            <p:cNvPr id="44" name="object 44"/>
            <p:cNvSpPr/>
            <p:nvPr/>
          </p:nvSpPr>
          <p:spPr>
            <a:xfrm>
              <a:off x="3332988" y="4119372"/>
              <a:ext cx="445134" cy="411480"/>
            </a:xfrm>
            <a:custGeom>
              <a:avLst/>
              <a:gdLst/>
              <a:ahLst/>
              <a:cxnLst/>
              <a:rect l="l" t="t" r="r" b="b"/>
              <a:pathLst>
                <a:path w="445135" h="411479">
                  <a:moveTo>
                    <a:pt x="0" y="411479"/>
                  </a:moveTo>
                  <a:lnTo>
                    <a:pt x="445008" y="411479"/>
                  </a:lnTo>
                  <a:lnTo>
                    <a:pt x="445008" y="0"/>
                  </a:lnTo>
                  <a:lnTo>
                    <a:pt x="0" y="0"/>
                  </a:lnTo>
                  <a:lnTo>
                    <a:pt x="0" y="411479"/>
                  </a:lnTo>
                  <a:close/>
                </a:path>
              </a:pathLst>
            </a:custGeom>
            <a:ln w="9144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45" name="object 45"/>
            <p:cNvPicPr/>
            <p:nvPr/>
          </p:nvPicPr>
          <p:blipFill>
            <a:blip r:embed="rId18" cstate="print"/>
            <a:stretch>
              <a:fillRect/>
            </a:stretch>
          </p:blipFill>
          <p:spPr>
            <a:xfrm>
              <a:off x="3375660" y="4203191"/>
              <a:ext cx="365759" cy="53847"/>
            </a:xfrm>
            <a:prstGeom prst="rect">
              <a:avLst/>
            </a:prstGeom>
          </p:spPr>
        </p:pic>
        <p:pic>
          <p:nvPicPr>
            <p:cNvPr id="46" name="object 46"/>
            <p:cNvPicPr/>
            <p:nvPr/>
          </p:nvPicPr>
          <p:blipFill>
            <a:blip r:embed="rId19" cstate="print"/>
            <a:stretch>
              <a:fillRect/>
            </a:stretch>
          </p:blipFill>
          <p:spPr>
            <a:xfrm>
              <a:off x="3352800" y="4293107"/>
              <a:ext cx="405383" cy="68579"/>
            </a:xfrm>
            <a:prstGeom prst="rect">
              <a:avLst/>
            </a:prstGeom>
          </p:spPr>
        </p:pic>
      </p:grpSp>
      <p:pic>
        <p:nvPicPr>
          <p:cNvPr id="47" name="object 47"/>
          <p:cNvPicPr/>
          <p:nvPr/>
        </p:nvPicPr>
        <p:blipFill>
          <a:blip r:embed="rId20" cstate="print"/>
          <a:stretch>
            <a:fillRect/>
          </a:stretch>
        </p:blipFill>
        <p:spPr>
          <a:xfrm>
            <a:off x="8031982" y="4383024"/>
            <a:ext cx="308518" cy="205739"/>
          </a:xfrm>
          <a:prstGeom prst="rect">
            <a:avLst/>
          </a:prstGeom>
        </p:spPr>
      </p:pic>
      <p:pic>
        <p:nvPicPr>
          <p:cNvPr id="48" name="object 48"/>
          <p:cNvPicPr/>
          <p:nvPr/>
        </p:nvPicPr>
        <p:blipFill>
          <a:blip r:embed="rId21" cstate="print"/>
          <a:stretch>
            <a:fillRect/>
          </a:stretch>
        </p:blipFill>
        <p:spPr>
          <a:xfrm>
            <a:off x="6776875" y="4183380"/>
            <a:ext cx="469789" cy="161543"/>
          </a:xfrm>
          <a:prstGeom prst="rect">
            <a:avLst/>
          </a:prstGeom>
        </p:spPr>
      </p:pic>
      <p:sp>
        <p:nvSpPr>
          <p:cNvPr id="49" name="object 49"/>
          <p:cNvSpPr/>
          <p:nvPr/>
        </p:nvSpPr>
        <p:spPr>
          <a:xfrm>
            <a:off x="5669015" y="3896868"/>
            <a:ext cx="134390" cy="375285"/>
          </a:xfrm>
          <a:custGeom>
            <a:avLst/>
            <a:gdLst/>
            <a:ahLst/>
            <a:cxnLst/>
            <a:rect l="l" t="t" r="r" b="b"/>
            <a:pathLst>
              <a:path w="58419" h="375285">
                <a:moveTo>
                  <a:pt x="57911" y="374904"/>
                </a:moveTo>
                <a:lnTo>
                  <a:pt x="57911" y="0"/>
                </a:lnTo>
                <a:lnTo>
                  <a:pt x="0" y="0"/>
                </a:lnTo>
              </a:path>
            </a:pathLst>
          </a:custGeom>
          <a:ln w="9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grpSp>
        <p:nvGrpSpPr>
          <p:cNvPr id="50" name="object 50"/>
          <p:cNvGrpSpPr/>
          <p:nvPr/>
        </p:nvGrpSpPr>
        <p:grpSpPr>
          <a:xfrm>
            <a:off x="2583837" y="4360165"/>
            <a:ext cx="105177" cy="47625"/>
            <a:chOff x="1123188" y="4360164"/>
            <a:chExt cx="45720" cy="47625"/>
          </a:xfrm>
        </p:grpSpPr>
        <p:sp>
          <p:nvSpPr>
            <p:cNvPr id="51" name="object 51"/>
            <p:cNvSpPr/>
            <p:nvPr/>
          </p:nvSpPr>
          <p:spPr>
            <a:xfrm>
              <a:off x="1127760" y="4364736"/>
              <a:ext cx="36830" cy="38100"/>
            </a:xfrm>
            <a:custGeom>
              <a:avLst/>
              <a:gdLst/>
              <a:ahLst/>
              <a:cxnLst/>
              <a:rect l="l" t="t" r="r" b="b"/>
              <a:pathLst>
                <a:path w="36830" h="38100">
                  <a:moveTo>
                    <a:pt x="18288" y="38100"/>
                  </a:moveTo>
                  <a:lnTo>
                    <a:pt x="11572" y="36742"/>
                  </a:lnTo>
                  <a:lnTo>
                    <a:pt x="5714" y="32956"/>
                  </a:lnTo>
                  <a:lnTo>
                    <a:pt x="1571" y="27170"/>
                  </a:lnTo>
                  <a:lnTo>
                    <a:pt x="0" y="19812"/>
                  </a:lnTo>
                  <a:lnTo>
                    <a:pt x="1571" y="12215"/>
                  </a:lnTo>
                  <a:lnTo>
                    <a:pt x="5715" y="5905"/>
                  </a:lnTo>
                  <a:lnTo>
                    <a:pt x="11572" y="1595"/>
                  </a:lnTo>
                  <a:lnTo>
                    <a:pt x="18288" y="0"/>
                  </a:lnTo>
                  <a:lnTo>
                    <a:pt x="25646" y="1595"/>
                  </a:lnTo>
                  <a:lnTo>
                    <a:pt x="31432" y="5905"/>
                  </a:lnTo>
                  <a:lnTo>
                    <a:pt x="35218" y="12215"/>
                  </a:lnTo>
                  <a:lnTo>
                    <a:pt x="36576" y="19812"/>
                  </a:lnTo>
                  <a:lnTo>
                    <a:pt x="35218" y="27170"/>
                  </a:lnTo>
                  <a:lnTo>
                    <a:pt x="31432" y="32956"/>
                  </a:lnTo>
                  <a:lnTo>
                    <a:pt x="25646" y="36742"/>
                  </a:lnTo>
                  <a:lnTo>
                    <a:pt x="18288" y="3810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2" name="object 52"/>
            <p:cNvSpPr/>
            <p:nvPr/>
          </p:nvSpPr>
          <p:spPr>
            <a:xfrm>
              <a:off x="1127760" y="4364736"/>
              <a:ext cx="36830" cy="38100"/>
            </a:xfrm>
            <a:custGeom>
              <a:avLst/>
              <a:gdLst/>
              <a:ahLst/>
              <a:cxnLst/>
              <a:rect l="l" t="t" r="r" b="b"/>
              <a:pathLst>
                <a:path w="36830" h="38100">
                  <a:moveTo>
                    <a:pt x="0" y="19812"/>
                  </a:moveTo>
                  <a:lnTo>
                    <a:pt x="1571" y="12215"/>
                  </a:lnTo>
                  <a:lnTo>
                    <a:pt x="5715" y="5905"/>
                  </a:lnTo>
                  <a:lnTo>
                    <a:pt x="11572" y="1595"/>
                  </a:lnTo>
                  <a:lnTo>
                    <a:pt x="18288" y="0"/>
                  </a:lnTo>
                  <a:lnTo>
                    <a:pt x="25646" y="1595"/>
                  </a:lnTo>
                  <a:lnTo>
                    <a:pt x="31432" y="5905"/>
                  </a:lnTo>
                  <a:lnTo>
                    <a:pt x="35218" y="12215"/>
                  </a:lnTo>
                  <a:lnTo>
                    <a:pt x="36576" y="19812"/>
                  </a:lnTo>
                  <a:lnTo>
                    <a:pt x="35218" y="27170"/>
                  </a:lnTo>
                  <a:lnTo>
                    <a:pt x="31432" y="32956"/>
                  </a:lnTo>
                  <a:lnTo>
                    <a:pt x="25646" y="36742"/>
                  </a:lnTo>
                  <a:lnTo>
                    <a:pt x="18288" y="38100"/>
                  </a:lnTo>
                  <a:lnTo>
                    <a:pt x="11572" y="36742"/>
                  </a:lnTo>
                  <a:lnTo>
                    <a:pt x="5714" y="32956"/>
                  </a:lnTo>
                  <a:lnTo>
                    <a:pt x="1571" y="27170"/>
                  </a:lnTo>
                  <a:lnTo>
                    <a:pt x="0" y="19812"/>
                  </a:lnTo>
                </a:path>
              </a:pathLst>
            </a:custGeom>
            <a:ln w="9144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53" name="object 53"/>
          <p:cNvGrpSpPr/>
          <p:nvPr/>
        </p:nvGrpSpPr>
        <p:grpSpPr>
          <a:xfrm>
            <a:off x="3397200" y="3528059"/>
            <a:ext cx="1364374" cy="251460"/>
            <a:chOff x="1476755" y="3528059"/>
            <a:chExt cx="593090" cy="251460"/>
          </a:xfrm>
        </p:grpSpPr>
        <p:pic>
          <p:nvPicPr>
            <p:cNvPr id="54" name="object 54"/>
            <p:cNvPicPr/>
            <p:nvPr/>
          </p:nvPicPr>
          <p:blipFill>
            <a:blip r:embed="rId22" cstate="print"/>
            <a:stretch>
              <a:fillRect/>
            </a:stretch>
          </p:blipFill>
          <p:spPr>
            <a:xfrm>
              <a:off x="1476755" y="3528059"/>
              <a:ext cx="592836" cy="207264"/>
            </a:xfrm>
            <a:prstGeom prst="rect">
              <a:avLst/>
            </a:prstGeom>
          </p:spPr>
        </p:pic>
        <p:pic>
          <p:nvPicPr>
            <p:cNvPr id="55" name="object 55"/>
            <p:cNvPicPr/>
            <p:nvPr/>
          </p:nvPicPr>
          <p:blipFill>
            <a:blip r:embed="rId23" cstate="print"/>
            <a:stretch>
              <a:fillRect/>
            </a:stretch>
          </p:blipFill>
          <p:spPr>
            <a:xfrm>
              <a:off x="1679448" y="3617975"/>
              <a:ext cx="196595" cy="161543"/>
            </a:xfrm>
            <a:prstGeom prst="rect">
              <a:avLst/>
            </a:prstGeom>
          </p:spPr>
        </p:pic>
      </p:grpSp>
      <p:grpSp>
        <p:nvGrpSpPr>
          <p:cNvPr id="56" name="object 56"/>
          <p:cNvGrpSpPr/>
          <p:nvPr/>
        </p:nvGrpSpPr>
        <p:grpSpPr>
          <a:xfrm>
            <a:off x="6741814" y="3974591"/>
            <a:ext cx="785903" cy="250190"/>
            <a:chOff x="2930651" y="3974591"/>
            <a:chExt cx="341630" cy="250190"/>
          </a:xfrm>
        </p:grpSpPr>
        <p:pic>
          <p:nvPicPr>
            <p:cNvPr id="57" name="object 57"/>
            <p:cNvPicPr/>
            <p:nvPr/>
          </p:nvPicPr>
          <p:blipFill>
            <a:blip r:embed="rId24" cstate="print"/>
            <a:stretch>
              <a:fillRect/>
            </a:stretch>
          </p:blipFill>
          <p:spPr>
            <a:xfrm>
              <a:off x="2930651" y="3974591"/>
              <a:ext cx="341375" cy="205739"/>
            </a:xfrm>
            <a:prstGeom prst="rect">
              <a:avLst/>
            </a:prstGeom>
          </p:spPr>
        </p:pic>
        <p:pic>
          <p:nvPicPr>
            <p:cNvPr id="58" name="object 58"/>
            <p:cNvPicPr/>
            <p:nvPr/>
          </p:nvPicPr>
          <p:blipFill>
            <a:blip r:embed="rId25" cstate="print"/>
            <a:stretch>
              <a:fillRect/>
            </a:stretch>
          </p:blipFill>
          <p:spPr>
            <a:xfrm>
              <a:off x="3015996" y="4064507"/>
              <a:ext cx="196595" cy="160019"/>
            </a:xfrm>
            <a:prstGeom prst="rect">
              <a:avLst/>
            </a:prstGeom>
          </p:spPr>
        </p:pic>
      </p:grpSp>
      <p:grpSp>
        <p:nvGrpSpPr>
          <p:cNvPr id="59" name="object 59"/>
          <p:cNvGrpSpPr/>
          <p:nvPr/>
        </p:nvGrpSpPr>
        <p:grpSpPr>
          <a:xfrm>
            <a:off x="10019819" y="2468880"/>
            <a:ext cx="733314" cy="315595"/>
            <a:chOff x="4355592" y="2468879"/>
            <a:chExt cx="318770" cy="315595"/>
          </a:xfrm>
        </p:grpSpPr>
        <p:sp>
          <p:nvSpPr>
            <p:cNvPr id="60" name="object 60"/>
            <p:cNvSpPr/>
            <p:nvPr/>
          </p:nvSpPr>
          <p:spPr>
            <a:xfrm>
              <a:off x="4360164" y="2473451"/>
              <a:ext cx="309880" cy="306705"/>
            </a:xfrm>
            <a:custGeom>
              <a:avLst/>
              <a:gdLst/>
              <a:ahLst/>
              <a:cxnLst/>
              <a:rect l="l" t="t" r="r" b="b"/>
              <a:pathLst>
                <a:path w="309879" h="306705">
                  <a:moveTo>
                    <a:pt x="0" y="153924"/>
                  </a:moveTo>
                  <a:lnTo>
                    <a:pt x="7815" y="105143"/>
                  </a:lnTo>
                  <a:lnTo>
                    <a:pt x="29602" y="62874"/>
                  </a:lnTo>
                  <a:lnTo>
                    <a:pt x="62874" y="29602"/>
                  </a:lnTo>
                  <a:lnTo>
                    <a:pt x="105143" y="7815"/>
                  </a:lnTo>
                  <a:lnTo>
                    <a:pt x="153924" y="0"/>
                  </a:lnTo>
                  <a:lnTo>
                    <a:pt x="202862" y="7815"/>
                  </a:lnTo>
                  <a:lnTo>
                    <a:pt x="245510" y="29602"/>
                  </a:lnTo>
                  <a:lnTo>
                    <a:pt x="279233" y="62874"/>
                  </a:lnTo>
                  <a:lnTo>
                    <a:pt x="301398" y="105143"/>
                  </a:lnTo>
                  <a:lnTo>
                    <a:pt x="309372" y="153924"/>
                  </a:lnTo>
                  <a:lnTo>
                    <a:pt x="301398" y="201960"/>
                  </a:lnTo>
                  <a:lnTo>
                    <a:pt x="279233" y="243779"/>
                  </a:lnTo>
                  <a:lnTo>
                    <a:pt x="245510" y="276819"/>
                  </a:lnTo>
                  <a:lnTo>
                    <a:pt x="202862" y="298521"/>
                  </a:lnTo>
                  <a:lnTo>
                    <a:pt x="153924" y="306324"/>
                  </a:lnTo>
                  <a:lnTo>
                    <a:pt x="105143" y="298521"/>
                  </a:lnTo>
                  <a:lnTo>
                    <a:pt x="62874" y="276819"/>
                  </a:lnTo>
                  <a:lnTo>
                    <a:pt x="29602" y="243779"/>
                  </a:lnTo>
                  <a:lnTo>
                    <a:pt x="7815" y="201960"/>
                  </a:lnTo>
                  <a:lnTo>
                    <a:pt x="0" y="153924"/>
                  </a:lnTo>
                </a:path>
              </a:pathLst>
            </a:custGeom>
            <a:ln w="9144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61" name="object 61"/>
            <p:cNvPicPr/>
            <p:nvPr/>
          </p:nvPicPr>
          <p:blipFill>
            <a:blip r:embed="rId26" cstate="print"/>
            <a:stretch>
              <a:fillRect/>
            </a:stretch>
          </p:blipFill>
          <p:spPr>
            <a:xfrm>
              <a:off x="4419600" y="2584703"/>
              <a:ext cx="190500" cy="83820"/>
            </a:xfrm>
            <a:prstGeom prst="rect">
              <a:avLst/>
            </a:prstGeom>
          </p:spPr>
        </p:pic>
      </p:grpSp>
      <p:grpSp>
        <p:nvGrpSpPr>
          <p:cNvPr id="62" name="object 62"/>
          <p:cNvGrpSpPr/>
          <p:nvPr/>
        </p:nvGrpSpPr>
        <p:grpSpPr>
          <a:xfrm>
            <a:off x="12000642" y="2909317"/>
            <a:ext cx="344745" cy="208915"/>
            <a:chOff x="5216651" y="2909316"/>
            <a:chExt cx="149860" cy="208915"/>
          </a:xfrm>
        </p:grpSpPr>
        <p:sp>
          <p:nvSpPr>
            <p:cNvPr id="63" name="object 63"/>
            <p:cNvSpPr/>
            <p:nvPr/>
          </p:nvSpPr>
          <p:spPr>
            <a:xfrm>
              <a:off x="5292851" y="2964180"/>
              <a:ext cx="0" cy="154305"/>
            </a:xfrm>
            <a:custGeom>
              <a:avLst/>
              <a:gdLst/>
              <a:ahLst/>
              <a:cxnLst/>
              <a:rect l="l" t="t" r="r" b="b"/>
              <a:pathLst>
                <a:path h="154305">
                  <a:moveTo>
                    <a:pt x="0" y="153923"/>
                  </a:moveTo>
                  <a:lnTo>
                    <a:pt x="0" y="0"/>
                  </a:lnTo>
                </a:path>
              </a:pathLst>
            </a:custGeom>
            <a:ln w="9144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4" name="object 64"/>
            <p:cNvSpPr/>
            <p:nvPr/>
          </p:nvSpPr>
          <p:spPr>
            <a:xfrm>
              <a:off x="5221223" y="2913888"/>
              <a:ext cx="71755" cy="36830"/>
            </a:xfrm>
            <a:custGeom>
              <a:avLst/>
              <a:gdLst/>
              <a:ahLst/>
              <a:cxnLst/>
              <a:rect l="l" t="t" r="r" b="b"/>
              <a:pathLst>
                <a:path w="71754" h="36830">
                  <a:moveTo>
                    <a:pt x="71627" y="36575"/>
                  </a:moveTo>
                  <a:lnTo>
                    <a:pt x="70103" y="30479"/>
                  </a:lnTo>
                  <a:lnTo>
                    <a:pt x="68579" y="24383"/>
                  </a:lnTo>
                  <a:lnTo>
                    <a:pt x="67055" y="18287"/>
                  </a:lnTo>
                  <a:lnTo>
                    <a:pt x="64007" y="13715"/>
                  </a:lnTo>
                  <a:lnTo>
                    <a:pt x="59435" y="9143"/>
                  </a:lnTo>
                  <a:lnTo>
                    <a:pt x="50291" y="3047"/>
                  </a:lnTo>
                  <a:lnTo>
                    <a:pt x="44195" y="0"/>
                  </a:lnTo>
                  <a:lnTo>
                    <a:pt x="25907" y="0"/>
                  </a:lnTo>
                  <a:lnTo>
                    <a:pt x="21335" y="3047"/>
                  </a:lnTo>
                  <a:lnTo>
                    <a:pt x="15239" y="6095"/>
                  </a:lnTo>
                  <a:lnTo>
                    <a:pt x="10667" y="9143"/>
                  </a:lnTo>
                  <a:lnTo>
                    <a:pt x="7619" y="13715"/>
                  </a:lnTo>
                  <a:lnTo>
                    <a:pt x="4571" y="19811"/>
                  </a:lnTo>
                  <a:lnTo>
                    <a:pt x="1523" y="24383"/>
                  </a:lnTo>
                  <a:lnTo>
                    <a:pt x="0" y="30479"/>
                  </a:lnTo>
                  <a:lnTo>
                    <a:pt x="0" y="36575"/>
                  </a:lnTo>
                </a:path>
              </a:pathLst>
            </a:custGeom>
            <a:ln w="9144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5" name="object 65"/>
            <p:cNvSpPr/>
            <p:nvPr/>
          </p:nvSpPr>
          <p:spPr>
            <a:xfrm>
              <a:off x="5292852" y="2913888"/>
              <a:ext cx="68580" cy="36830"/>
            </a:xfrm>
            <a:custGeom>
              <a:avLst/>
              <a:gdLst/>
              <a:ahLst/>
              <a:cxnLst/>
              <a:rect l="l" t="t" r="r" b="b"/>
              <a:pathLst>
                <a:path w="68579" h="36830">
                  <a:moveTo>
                    <a:pt x="68579" y="36575"/>
                  </a:moveTo>
                  <a:lnTo>
                    <a:pt x="68579" y="30479"/>
                  </a:lnTo>
                  <a:lnTo>
                    <a:pt x="67055" y="24383"/>
                  </a:lnTo>
                  <a:lnTo>
                    <a:pt x="64007" y="18287"/>
                  </a:lnTo>
                  <a:lnTo>
                    <a:pt x="57911" y="9143"/>
                  </a:lnTo>
                  <a:lnTo>
                    <a:pt x="53339" y="6095"/>
                  </a:lnTo>
                  <a:lnTo>
                    <a:pt x="47243" y="3047"/>
                  </a:lnTo>
                  <a:lnTo>
                    <a:pt x="42671" y="0"/>
                  </a:lnTo>
                  <a:lnTo>
                    <a:pt x="25907" y="0"/>
                  </a:lnTo>
                  <a:lnTo>
                    <a:pt x="19811" y="3047"/>
                  </a:lnTo>
                  <a:lnTo>
                    <a:pt x="0" y="30479"/>
                  </a:lnTo>
                  <a:lnTo>
                    <a:pt x="0" y="36575"/>
                  </a:lnTo>
                </a:path>
              </a:pathLst>
            </a:custGeom>
            <a:ln w="9143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6" name="object 66"/>
            <p:cNvSpPr/>
            <p:nvPr/>
          </p:nvSpPr>
          <p:spPr>
            <a:xfrm>
              <a:off x="5216651" y="2957322"/>
              <a:ext cx="149860" cy="0"/>
            </a:xfrm>
            <a:custGeom>
              <a:avLst/>
              <a:gdLst/>
              <a:ahLst/>
              <a:cxnLst/>
              <a:rect l="l" t="t" r="r" b="b"/>
              <a:pathLst>
                <a:path w="149860">
                  <a:moveTo>
                    <a:pt x="140208" y="0"/>
                  </a:moveTo>
                  <a:lnTo>
                    <a:pt x="149352" y="0"/>
                  </a:lnTo>
                </a:path>
                <a:path w="149860">
                  <a:moveTo>
                    <a:pt x="71628" y="0"/>
                  </a:moveTo>
                  <a:lnTo>
                    <a:pt x="80772" y="0"/>
                  </a:lnTo>
                </a:path>
                <a:path w="149860">
                  <a:moveTo>
                    <a:pt x="0" y="0"/>
                  </a:moveTo>
                  <a:lnTo>
                    <a:pt x="9144" y="0"/>
                  </a:lnTo>
                </a:path>
              </a:pathLst>
            </a:custGeom>
            <a:ln w="13716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67" name="object 67"/>
          <p:cNvGrpSpPr/>
          <p:nvPr/>
        </p:nvGrpSpPr>
        <p:grpSpPr>
          <a:xfrm>
            <a:off x="11471257" y="2901695"/>
            <a:ext cx="915912" cy="460375"/>
            <a:chOff x="4986528" y="2901695"/>
            <a:chExt cx="398145" cy="460375"/>
          </a:xfrm>
        </p:grpSpPr>
        <p:sp>
          <p:nvSpPr>
            <p:cNvPr id="68" name="object 68"/>
            <p:cNvSpPr/>
            <p:nvPr/>
          </p:nvSpPr>
          <p:spPr>
            <a:xfrm>
              <a:off x="5077968" y="2956559"/>
              <a:ext cx="0" cy="155575"/>
            </a:xfrm>
            <a:custGeom>
              <a:avLst/>
              <a:gdLst/>
              <a:ahLst/>
              <a:cxnLst/>
              <a:rect l="l" t="t" r="r" b="b"/>
              <a:pathLst>
                <a:path h="155575">
                  <a:moveTo>
                    <a:pt x="0" y="155448"/>
                  </a:moveTo>
                  <a:lnTo>
                    <a:pt x="0" y="0"/>
                  </a:lnTo>
                </a:path>
              </a:pathLst>
            </a:custGeom>
            <a:ln w="9144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9" name="object 69"/>
            <p:cNvSpPr/>
            <p:nvPr/>
          </p:nvSpPr>
          <p:spPr>
            <a:xfrm>
              <a:off x="5006340" y="2906267"/>
              <a:ext cx="71755" cy="36830"/>
            </a:xfrm>
            <a:custGeom>
              <a:avLst/>
              <a:gdLst/>
              <a:ahLst/>
              <a:cxnLst/>
              <a:rect l="l" t="t" r="r" b="b"/>
              <a:pathLst>
                <a:path w="71754" h="36830">
                  <a:moveTo>
                    <a:pt x="71627" y="36575"/>
                  </a:moveTo>
                  <a:lnTo>
                    <a:pt x="71627" y="30479"/>
                  </a:lnTo>
                  <a:lnTo>
                    <a:pt x="70103" y="25907"/>
                  </a:lnTo>
                  <a:lnTo>
                    <a:pt x="67055" y="19811"/>
                  </a:lnTo>
                  <a:lnTo>
                    <a:pt x="64007" y="13715"/>
                  </a:lnTo>
                  <a:lnTo>
                    <a:pt x="59435" y="9143"/>
                  </a:lnTo>
                  <a:lnTo>
                    <a:pt x="50291" y="3047"/>
                  </a:lnTo>
                  <a:lnTo>
                    <a:pt x="38099" y="0"/>
                  </a:lnTo>
                  <a:lnTo>
                    <a:pt x="33527" y="0"/>
                  </a:lnTo>
                  <a:lnTo>
                    <a:pt x="3047" y="25907"/>
                  </a:lnTo>
                  <a:lnTo>
                    <a:pt x="1523" y="30479"/>
                  </a:lnTo>
                  <a:lnTo>
                    <a:pt x="0" y="36575"/>
                  </a:lnTo>
                </a:path>
              </a:pathLst>
            </a:custGeom>
            <a:ln w="9144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0" name="object 70"/>
            <p:cNvSpPr/>
            <p:nvPr/>
          </p:nvSpPr>
          <p:spPr>
            <a:xfrm>
              <a:off x="5077968" y="2906267"/>
              <a:ext cx="71755" cy="36830"/>
            </a:xfrm>
            <a:custGeom>
              <a:avLst/>
              <a:gdLst/>
              <a:ahLst/>
              <a:cxnLst/>
              <a:rect l="l" t="t" r="r" b="b"/>
              <a:pathLst>
                <a:path w="71754" h="36830">
                  <a:moveTo>
                    <a:pt x="71627" y="36575"/>
                  </a:moveTo>
                  <a:lnTo>
                    <a:pt x="70103" y="30479"/>
                  </a:lnTo>
                  <a:lnTo>
                    <a:pt x="68579" y="25907"/>
                  </a:lnTo>
                  <a:lnTo>
                    <a:pt x="67055" y="19811"/>
                  </a:lnTo>
                  <a:lnTo>
                    <a:pt x="64007" y="13715"/>
                  </a:lnTo>
                  <a:lnTo>
                    <a:pt x="59435" y="9143"/>
                  </a:lnTo>
                  <a:lnTo>
                    <a:pt x="50291" y="3047"/>
                  </a:lnTo>
                  <a:lnTo>
                    <a:pt x="38099" y="0"/>
                  </a:lnTo>
                  <a:lnTo>
                    <a:pt x="32003" y="0"/>
                  </a:lnTo>
                  <a:lnTo>
                    <a:pt x="27431" y="1523"/>
                  </a:lnTo>
                  <a:lnTo>
                    <a:pt x="21335" y="3047"/>
                  </a:lnTo>
                  <a:lnTo>
                    <a:pt x="0" y="30479"/>
                  </a:lnTo>
                  <a:lnTo>
                    <a:pt x="0" y="36575"/>
                  </a:lnTo>
                </a:path>
              </a:pathLst>
            </a:custGeom>
            <a:ln w="9144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1" name="object 71"/>
            <p:cNvSpPr/>
            <p:nvPr/>
          </p:nvSpPr>
          <p:spPr>
            <a:xfrm>
              <a:off x="5001767" y="2949701"/>
              <a:ext cx="152400" cy="0"/>
            </a:xfrm>
            <a:custGeom>
              <a:avLst/>
              <a:gdLst/>
              <a:ahLst/>
              <a:cxnLst/>
              <a:rect l="l" t="t" r="r" b="b"/>
              <a:pathLst>
                <a:path w="152400">
                  <a:moveTo>
                    <a:pt x="143256" y="0"/>
                  </a:moveTo>
                  <a:lnTo>
                    <a:pt x="152400" y="0"/>
                  </a:lnTo>
                </a:path>
                <a:path w="152400">
                  <a:moveTo>
                    <a:pt x="71628" y="0"/>
                  </a:moveTo>
                  <a:lnTo>
                    <a:pt x="80772" y="0"/>
                  </a:lnTo>
                </a:path>
                <a:path w="152400">
                  <a:moveTo>
                    <a:pt x="0" y="0"/>
                  </a:moveTo>
                  <a:lnTo>
                    <a:pt x="9144" y="0"/>
                  </a:lnTo>
                </a:path>
              </a:pathLst>
            </a:custGeom>
            <a:ln w="13716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2" name="object 72"/>
            <p:cNvSpPr/>
            <p:nvPr/>
          </p:nvSpPr>
          <p:spPr>
            <a:xfrm>
              <a:off x="5202936" y="3118103"/>
              <a:ext cx="177165" cy="178435"/>
            </a:xfrm>
            <a:custGeom>
              <a:avLst/>
              <a:gdLst/>
              <a:ahLst/>
              <a:cxnLst/>
              <a:rect l="l" t="t" r="r" b="b"/>
              <a:pathLst>
                <a:path w="177164" h="178435">
                  <a:moveTo>
                    <a:pt x="176783" y="0"/>
                  </a:moveTo>
                  <a:lnTo>
                    <a:pt x="0" y="0"/>
                  </a:lnTo>
                  <a:lnTo>
                    <a:pt x="0" y="178308"/>
                  </a:lnTo>
                  <a:lnTo>
                    <a:pt x="176783" y="178308"/>
                  </a:lnTo>
                  <a:lnTo>
                    <a:pt x="176783" y="0"/>
                  </a:lnTo>
                  <a:close/>
                </a:path>
                <a:path w="177164" h="178435">
                  <a:moveTo>
                    <a:pt x="0" y="0"/>
                  </a:moveTo>
                  <a:lnTo>
                    <a:pt x="0" y="0"/>
                  </a:lnTo>
                </a:path>
              </a:pathLst>
            </a:custGeom>
            <a:ln w="9144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73" name="object 73"/>
            <p:cNvPicPr/>
            <p:nvPr/>
          </p:nvPicPr>
          <p:blipFill>
            <a:blip r:embed="rId27" cstate="print"/>
            <a:stretch>
              <a:fillRect/>
            </a:stretch>
          </p:blipFill>
          <p:spPr>
            <a:xfrm>
              <a:off x="5265420" y="3168396"/>
              <a:ext cx="62483" cy="193547"/>
            </a:xfrm>
            <a:prstGeom prst="rect">
              <a:avLst/>
            </a:prstGeom>
          </p:spPr>
        </p:pic>
        <p:sp>
          <p:nvSpPr>
            <p:cNvPr id="74" name="object 74"/>
            <p:cNvSpPr/>
            <p:nvPr/>
          </p:nvSpPr>
          <p:spPr>
            <a:xfrm>
              <a:off x="4991100" y="3112008"/>
              <a:ext cx="177165" cy="178435"/>
            </a:xfrm>
            <a:custGeom>
              <a:avLst/>
              <a:gdLst/>
              <a:ahLst/>
              <a:cxnLst/>
              <a:rect l="l" t="t" r="r" b="b"/>
              <a:pathLst>
                <a:path w="177164" h="178435">
                  <a:moveTo>
                    <a:pt x="176783" y="0"/>
                  </a:moveTo>
                  <a:lnTo>
                    <a:pt x="0" y="0"/>
                  </a:lnTo>
                  <a:lnTo>
                    <a:pt x="0" y="178308"/>
                  </a:lnTo>
                  <a:lnTo>
                    <a:pt x="176783" y="178308"/>
                  </a:lnTo>
                  <a:lnTo>
                    <a:pt x="176783" y="0"/>
                  </a:lnTo>
                  <a:close/>
                </a:path>
              </a:pathLst>
            </a:custGeom>
            <a:ln w="9144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75" name="object 75"/>
            <p:cNvPicPr/>
            <p:nvPr/>
          </p:nvPicPr>
          <p:blipFill>
            <a:blip r:embed="rId28" cstate="print"/>
            <a:stretch>
              <a:fillRect/>
            </a:stretch>
          </p:blipFill>
          <p:spPr>
            <a:xfrm>
              <a:off x="4991100" y="3107436"/>
              <a:ext cx="121919" cy="254507"/>
            </a:xfrm>
            <a:prstGeom prst="rect">
              <a:avLst/>
            </a:prstGeom>
          </p:spPr>
        </p:pic>
      </p:grpSp>
      <p:grpSp>
        <p:nvGrpSpPr>
          <p:cNvPr id="76" name="object 76"/>
          <p:cNvGrpSpPr/>
          <p:nvPr/>
        </p:nvGrpSpPr>
        <p:grpSpPr>
          <a:xfrm>
            <a:off x="11863913" y="2612135"/>
            <a:ext cx="94951" cy="41275"/>
            <a:chOff x="5157215" y="2612135"/>
            <a:chExt cx="41275" cy="41275"/>
          </a:xfrm>
        </p:grpSpPr>
        <p:sp>
          <p:nvSpPr>
            <p:cNvPr id="77" name="object 77"/>
            <p:cNvSpPr/>
            <p:nvPr/>
          </p:nvSpPr>
          <p:spPr>
            <a:xfrm>
              <a:off x="5158739" y="2613659"/>
              <a:ext cx="38100" cy="38100"/>
            </a:xfrm>
            <a:custGeom>
              <a:avLst/>
              <a:gdLst/>
              <a:ahLst/>
              <a:cxnLst/>
              <a:rect l="l" t="t" r="r" b="b"/>
              <a:pathLst>
                <a:path w="38100" h="38100">
                  <a:moveTo>
                    <a:pt x="19812" y="38100"/>
                  </a:moveTo>
                  <a:lnTo>
                    <a:pt x="12215" y="36742"/>
                  </a:lnTo>
                  <a:lnTo>
                    <a:pt x="5905" y="32956"/>
                  </a:lnTo>
                  <a:lnTo>
                    <a:pt x="1595" y="27170"/>
                  </a:lnTo>
                  <a:lnTo>
                    <a:pt x="0" y="19812"/>
                  </a:lnTo>
                  <a:lnTo>
                    <a:pt x="1595" y="12215"/>
                  </a:lnTo>
                  <a:lnTo>
                    <a:pt x="5905" y="5905"/>
                  </a:lnTo>
                  <a:lnTo>
                    <a:pt x="12215" y="1595"/>
                  </a:lnTo>
                  <a:lnTo>
                    <a:pt x="19812" y="0"/>
                  </a:lnTo>
                  <a:lnTo>
                    <a:pt x="27170" y="1595"/>
                  </a:lnTo>
                  <a:lnTo>
                    <a:pt x="32956" y="5905"/>
                  </a:lnTo>
                  <a:lnTo>
                    <a:pt x="36742" y="12215"/>
                  </a:lnTo>
                  <a:lnTo>
                    <a:pt x="38100" y="19812"/>
                  </a:lnTo>
                  <a:lnTo>
                    <a:pt x="36742" y="27170"/>
                  </a:lnTo>
                  <a:lnTo>
                    <a:pt x="32956" y="32956"/>
                  </a:lnTo>
                  <a:lnTo>
                    <a:pt x="27170" y="36742"/>
                  </a:lnTo>
                  <a:lnTo>
                    <a:pt x="19812" y="3810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8" name="object 78"/>
            <p:cNvSpPr/>
            <p:nvPr/>
          </p:nvSpPr>
          <p:spPr>
            <a:xfrm>
              <a:off x="5158739" y="2613659"/>
              <a:ext cx="38100" cy="38100"/>
            </a:xfrm>
            <a:custGeom>
              <a:avLst/>
              <a:gdLst/>
              <a:ahLst/>
              <a:cxnLst/>
              <a:rect l="l" t="t" r="r" b="b"/>
              <a:pathLst>
                <a:path w="38100" h="38100">
                  <a:moveTo>
                    <a:pt x="19812" y="0"/>
                  </a:moveTo>
                  <a:lnTo>
                    <a:pt x="27170" y="1595"/>
                  </a:lnTo>
                  <a:lnTo>
                    <a:pt x="32956" y="5905"/>
                  </a:lnTo>
                  <a:lnTo>
                    <a:pt x="36742" y="12215"/>
                  </a:lnTo>
                  <a:lnTo>
                    <a:pt x="38100" y="19812"/>
                  </a:lnTo>
                  <a:lnTo>
                    <a:pt x="36742" y="27170"/>
                  </a:lnTo>
                  <a:lnTo>
                    <a:pt x="32956" y="32956"/>
                  </a:lnTo>
                  <a:lnTo>
                    <a:pt x="27170" y="36742"/>
                  </a:lnTo>
                  <a:lnTo>
                    <a:pt x="19812" y="38100"/>
                  </a:lnTo>
                  <a:lnTo>
                    <a:pt x="12215" y="36742"/>
                  </a:lnTo>
                  <a:lnTo>
                    <a:pt x="5905" y="32956"/>
                  </a:lnTo>
                  <a:lnTo>
                    <a:pt x="1595" y="27170"/>
                  </a:lnTo>
                  <a:lnTo>
                    <a:pt x="0" y="19812"/>
                  </a:lnTo>
                  <a:lnTo>
                    <a:pt x="1595" y="12215"/>
                  </a:lnTo>
                  <a:lnTo>
                    <a:pt x="5905" y="5905"/>
                  </a:lnTo>
                  <a:lnTo>
                    <a:pt x="12215" y="1595"/>
                  </a:lnTo>
                  <a:lnTo>
                    <a:pt x="19812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79" name="object 79"/>
          <p:cNvGrpSpPr/>
          <p:nvPr/>
        </p:nvGrpSpPr>
        <p:grpSpPr>
          <a:xfrm>
            <a:off x="11636031" y="3368040"/>
            <a:ext cx="94951" cy="41275"/>
            <a:chOff x="5058155" y="3368040"/>
            <a:chExt cx="41275" cy="41275"/>
          </a:xfrm>
        </p:grpSpPr>
        <p:sp>
          <p:nvSpPr>
            <p:cNvPr id="80" name="object 80"/>
            <p:cNvSpPr/>
            <p:nvPr/>
          </p:nvSpPr>
          <p:spPr>
            <a:xfrm>
              <a:off x="5059679" y="3369564"/>
              <a:ext cx="38100" cy="38100"/>
            </a:xfrm>
            <a:custGeom>
              <a:avLst/>
              <a:gdLst/>
              <a:ahLst/>
              <a:cxnLst/>
              <a:rect l="l" t="t" r="r" b="b"/>
              <a:pathLst>
                <a:path w="38100" h="38100">
                  <a:moveTo>
                    <a:pt x="18287" y="38100"/>
                  </a:moveTo>
                  <a:lnTo>
                    <a:pt x="10929" y="36504"/>
                  </a:lnTo>
                  <a:lnTo>
                    <a:pt x="5143" y="32194"/>
                  </a:lnTo>
                  <a:lnTo>
                    <a:pt x="1357" y="25884"/>
                  </a:lnTo>
                  <a:lnTo>
                    <a:pt x="0" y="18288"/>
                  </a:lnTo>
                  <a:lnTo>
                    <a:pt x="1357" y="10929"/>
                  </a:lnTo>
                  <a:lnTo>
                    <a:pt x="5143" y="5143"/>
                  </a:lnTo>
                  <a:lnTo>
                    <a:pt x="10929" y="1357"/>
                  </a:lnTo>
                  <a:lnTo>
                    <a:pt x="18287" y="0"/>
                  </a:lnTo>
                  <a:lnTo>
                    <a:pt x="25884" y="1357"/>
                  </a:lnTo>
                  <a:lnTo>
                    <a:pt x="32194" y="5143"/>
                  </a:lnTo>
                  <a:lnTo>
                    <a:pt x="36504" y="10929"/>
                  </a:lnTo>
                  <a:lnTo>
                    <a:pt x="38099" y="18288"/>
                  </a:lnTo>
                  <a:lnTo>
                    <a:pt x="36504" y="25884"/>
                  </a:lnTo>
                  <a:lnTo>
                    <a:pt x="32194" y="32194"/>
                  </a:lnTo>
                  <a:lnTo>
                    <a:pt x="25884" y="36504"/>
                  </a:lnTo>
                  <a:lnTo>
                    <a:pt x="18287" y="3810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1" name="object 81"/>
            <p:cNvSpPr/>
            <p:nvPr/>
          </p:nvSpPr>
          <p:spPr>
            <a:xfrm>
              <a:off x="5059679" y="3369564"/>
              <a:ext cx="38100" cy="38100"/>
            </a:xfrm>
            <a:custGeom>
              <a:avLst/>
              <a:gdLst/>
              <a:ahLst/>
              <a:cxnLst/>
              <a:rect l="l" t="t" r="r" b="b"/>
              <a:pathLst>
                <a:path w="38100" h="38100">
                  <a:moveTo>
                    <a:pt x="18287" y="0"/>
                  </a:moveTo>
                  <a:lnTo>
                    <a:pt x="25884" y="1357"/>
                  </a:lnTo>
                  <a:lnTo>
                    <a:pt x="32194" y="5143"/>
                  </a:lnTo>
                  <a:lnTo>
                    <a:pt x="36504" y="10929"/>
                  </a:lnTo>
                  <a:lnTo>
                    <a:pt x="38099" y="18288"/>
                  </a:lnTo>
                  <a:lnTo>
                    <a:pt x="36504" y="25884"/>
                  </a:lnTo>
                  <a:lnTo>
                    <a:pt x="32194" y="32194"/>
                  </a:lnTo>
                  <a:lnTo>
                    <a:pt x="25884" y="36504"/>
                  </a:lnTo>
                  <a:lnTo>
                    <a:pt x="18287" y="38100"/>
                  </a:lnTo>
                  <a:lnTo>
                    <a:pt x="10929" y="36504"/>
                  </a:lnTo>
                  <a:lnTo>
                    <a:pt x="5143" y="32194"/>
                  </a:lnTo>
                  <a:lnTo>
                    <a:pt x="1357" y="25884"/>
                  </a:lnTo>
                  <a:lnTo>
                    <a:pt x="0" y="18288"/>
                  </a:lnTo>
                  <a:lnTo>
                    <a:pt x="1357" y="10929"/>
                  </a:lnTo>
                  <a:lnTo>
                    <a:pt x="5143" y="5143"/>
                  </a:lnTo>
                  <a:lnTo>
                    <a:pt x="10929" y="1357"/>
                  </a:lnTo>
                  <a:lnTo>
                    <a:pt x="18287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82" name="object 82"/>
          <p:cNvGrpSpPr/>
          <p:nvPr/>
        </p:nvGrpSpPr>
        <p:grpSpPr>
          <a:xfrm>
            <a:off x="11471257" y="3290315"/>
            <a:ext cx="898383" cy="119380"/>
            <a:chOff x="4986528" y="3290315"/>
            <a:chExt cx="390525" cy="119380"/>
          </a:xfrm>
        </p:grpSpPr>
        <p:sp>
          <p:nvSpPr>
            <p:cNvPr id="83" name="object 83"/>
            <p:cNvSpPr/>
            <p:nvPr/>
          </p:nvSpPr>
          <p:spPr>
            <a:xfrm>
              <a:off x="5273039" y="3369563"/>
              <a:ext cx="38100" cy="38100"/>
            </a:xfrm>
            <a:custGeom>
              <a:avLst/>
              <a:gdLst/>
              <a:ahLst/>
              <a:cxnLst/>
              <a:rect l="l" t="t" r="r" b="b"/>
              <a:pathLst>
                <a:path w="38100" h="38100">
                  <a:moveTo>
                    <a:pt x="19812" y="38100"/>
                  </a:moveTo>
                  <a:lnTo>
                    <a:pt x="12215" y="36504"/>
                  </a:lnTo>
                  <a:lnTo>
                    <a:pt x="5905" y="32194"/>
                  </a:lnTo>
                  <a:lnTo>
                    <a:pt x="1595" y="25884"/>
                  </a:lnTo>
                  <a:lnTo>
                    <a:pt x="0" y="18288"/>
                  </a:lnTo>
                  <a:lnTo>
                    <a:pt x="1595" y="10929"/>
                  </a:lnTo>
                  <a:lnTo>
                    <a:pt x="5905" y="5143"/>
                  </a:lnTo>
                  <a:lnTo>
                    <a:pt x="12215" y="1357"/>
                  </a:lnTo>
                  <a:lnTo>
                    <a:pt x="19812" y="0"/>
                  </a:lnTo>
                  <a:lnTo>
                    <a:pt x="27170" y="1357"/>
                  </a:lnTo>
                  <a:lnTo>
                    <a:pt x="32956" y="5143"/>
                  </a:lnTo>
                  <a:lnTo>
                    <a:pt x="36742" y="10929"/>
                  </a:lnTo>
                  <a:lnTo>
                    <a:pt x="38100" y="18288"/>
                  </a:lnTo>
                  <a:lnTo>
                    <a:pt x="36742" y="25884"/>
                  </a:lnTo>
                  <a:lnTo>
                    <a:pt x="32956" y="32194"/>
                  </a:lnTo>
                  <a:lnTo>
                    <a:pt x="27170" y="36504"/>
                  </a:lnTo>
                  <a:lnTo>
                    <a:pt x="19812" y="3810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4" name="object 84"/>
            <p:cNvSpPr/>
            <p:nvPr/>
          </p:nvSpPr>
          <p:spPr>
            <a:xfrm>
              <a:off x="5273039" y="3369563"/>
              <a:ext cx="38100" cy="38100"/>
            </a:xfrm>
            <a:custGeom>
              <a:avLst/>
              <a:gdLst/>
              <a:ahLst/>
              <a:cxnLst/>
              <a:rect l="l" t="t" r="r" b="b"/>
              <a:pathLst>
                <a:path w="38100" h="38100">
                  <a:moveTo>
                    <a:pt x="19812" y="0"/>
                  </a:moveTo>
                  <a:lnTo>
                    <a:pt x="27170" y="1357"/>
                  </a:lnTo>
                  <a:lnTo>
                    <a:pt x="32956" y="5143"/>
                  </a:lnTo>
                  <a:lnTo>
                    <a:pt x="36742" y="10929"/>
                  </a:lnTo>
                  <a:lnTo>
                    <a:pt x="38100" y="18288"/>
                  </a:lnTo>
                  <a:lnTo>
                    <a:pt x="36742" y="25884"/>
                  </a:lnTo>
                  <a:lnTo>
                    <a:pt x="32956" y="32194"/>
                  </a:lnTo>
                  <a:lnTo>
                    <a:pt x="27170" y="36504"/>
                  </a:lnTo>
                  <a:lnTo>
                    <a:pt x="19812" y="38100"/>
                  </a:lnTo>
                  <a:lnTo>
                    <a:pt x="12215" y="36504"/>
                  </a:lnTo>
                  <a:lnTo>
                    <a:pt x="5905" y="32194"/>
                  </a:lnTo>
                  <a:lnTo>
                    <a:pt x="1595" y="25884"/>
                  </a:lnTo>
                  <a:lnTo>
                    <a:pt x="0" y="18288"/>
                  </a:lnTo>
                  <a:lnTo>
                    <a:pt x="1595" y="10929"/>
                  </a:lnTo>
                  <a:lnTo>
                    <a:pt x="5905" y="5143"/>
                  </a:lnTo>
                  <a:lnTo>
                    <a:pt x="12215" y="1357"/>
                  </a:lnTo>
                  <a:lnTo>
                    <a:pt x="19812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5" name="object 85"/>
            <p:cNvSpPr/>
            <p:nvPr/>
          </p:nvSpPr>
          <p:spPr>
            <a:xfrm>
              <a:off x="4986528" y="3290315"/>
              <a:ext cx="390525" cy="102235"/>
            </a:xfrm>
            <a:custGeom>
              <a:avLst/>
              <a:gdLst/>
              <a:ahLst/>
              <a:cxnLst/>
              <a:rect l="l" t="t" r="r" b="b"/>
              <a:pathLst>
                <a:path w="390525" h="102235">
                  <a:moveTo>
                    <a:pt x="390143" y="97535"/>
                  </a:moveTo>
                  <a:lnTo>
                    <a:pt x="213359" y="97535"/>
                  </a:lnTo>
                </a:path>
                <a:path w="390525" h="102235">
                  <a:moveTo>
                    <a:pt x="176783" y="97535"/>
                  </a:moveTo>
                  <a:lnTo>
                    <a:pt x="0" y="97535"/>
                  </a:lnTo>
                </a:path>
                <a:path w="390525" h="102235">
                  <a:moveTo>
                    <a:pt x="306323" y="6095"/>
                  </a:moveTo>
                  <a:lnTo>
                    <a:pt x="306323" y="102108"/>
                  </a:lnTo>
                </a:path>
                <a:path w="390525" h="102235">
                  <a:moveTo>
                    <a:pt x="91439" y="0"/>
                  </a:moveTo>
                  <a:lnTo>
                    <a:pt x="91439" y="102108"/>
                  </a:lnTo>
                </a:path>
              </a:pathLst>
            </a:custGeom>
            <a:ln w="9144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86" name="object 86"/>
          <p:cNvGrpSpPr/>
          <p:nvPr/>
        </p:nvGrpSpPr>
        <p:grpSpPr>
          <a:xfrm>
            <a:off x="11713159" y="2647189"/>
            <a:ext cx="210353" cy="231775"/>
            <a:chOff x="5091683" y="2647188"/>
            <a:chExt cx="91440" cy="231775"/>
          </a:xfrm>
        </p:grpSpPr>
        <p:sp>
          <p:nvSpPr>
            <p:cNvPr id="87" name="object 87"/>
            <p:cNvSpPr/>
            <p:nvPr/>
          </p:nvSpPr>
          <p:spPr>
            <a:xfrm>
              <a:off x="5178551" y="2647188"/>
              <a:ext cx="0" cy="169545"/>
            </a:xfrm>
            <a:custGeom>
              <a:avLst/>
              <a:gdLst/>
              <a:ahLst/>
              <a:cxnLst/>
              <a:rect l="l" t="t" r="r" b="b"/>
              <a:pathLst>
                <a:path h="169544">
                  <a:moveTo>
                    <a:pt x="0" y="0"/>
                  </a:moveTo>
                  <a:lnTo>
                    <a:pt x="0" y="169163"/>
                  </a:lnTo>
                </a:path>
              </a:pathLst>
            </a:custGeom>
            <a:ln w="9144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8" name="object 88"/>
            <p:cNvSpPr/>
            <p:nvPr/>
          </p:nvSpPr>
          <p:spPr>
            <a:xfrm>
              <a:off x="5096255" y="2833115"/>
              <a:ext cx="82550" cy="41275"/>
            </a:xfrm>
            <a:custGeom>
              <a:avLst/>
              <a:gdLst/>
              <a:ahLst/>
              <a:cxnLst/>
              <a:rect l="l" t="t" r="r" b="b"/>
              <a:pathLst>
                <a:path w="82550" h="41275">
                  <a:moveTo>
                    <a:pt x="0" y="0"/>
                  </a:moveTo>
                  <a:lnTo>
                    <a:pt x="0" y="7620"/>
                  </a:lnTo>
                  <a:lnTo>
                    <a:pt x="3048" y="13716"/>
                  </a:lnTo>
                  <a:lnTo>
                    <a:pt x="4572" y="19812"/>
                  </a:lnTo>
                  <a:lnTo>
                    <a:pt x="9144" y="25908"/>
                  </a:lnTo>
                  <a:lnTo>
                    <a:pt x="13716" y="30480"/>
                  </a:lnTo>
                  <a:lnTo>
                    <a:pt x="18288" y="33528"/>
                  </a:lnTo>
                  <a:lnTo>
                    <a:pt x="24384" y="38100"/>
                  </a:lnTo>
                  <a:lnTo>
                    <a:pt x="32004" y="39624"/>
                  </a:lnTo>
                  <a:lnTo>
                    <a:pt x="38100" y="41148"/>
                  </a:lnTo>
                  <a:lnTo>
                    <a:pt x="44195" y="41148"/>
                  </a:lnTo>
                  <a:lnTo>
                    <a:pt x="51816" y="39624"/>
                  </a:lnTo>
                  <a:lnTo>
                    <a:pt x="57912" y="38100"/>
                  </a:lnTo>
                  <a:lnTo>
                    <a:pt x="64008" y="33528"/>
                  </a:lnTo>
                  <a:lnTo>
                    <a:pt x="68580" y="30480"/>
                  </a:lnTo>
                  <a:lnTo>
                    <a:pt x="73152" y="25908"/>
                  </a:lnTo>
                  <a:lnTo>
                    <a:pt x="77724" y="19812"/>
                  </a:lnTo>
                  <a:lnTo>
                    <a:pt x="79248" y="13716"/>
                  </a:lnTo>
                  <a:lnTo>
                    <a:pt x="80772" y="7620"/>
                  </a:lnTo>
                  <a:lnTo>
                    <a:pt x="82296" y="0"/>
                  </a:lnTo>
                </a:path>
              </a:pathLst>
            </a:custGeom>
            <a:ln w="9144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89" name="object 89"/>
          <p:cNvGrpSpPr/>
          <p:nvPr/>
        </p:nvGrpSpPr>
        <p:grpSpPr>
          <a:xfrm>
            <a:off x="11902478" y="2828544"/>
            <a:ext cx="392951" cy="50800"/>
            <a:chOff x="5173979" y="2828544"/>
            <a:chExt cx="170815" cy="50800"/>
          </a:xfrm>
        </p:grpSpPr>
        <p:sp>
          <p:nvSpPr>
            <p:cNvPr id="90" name="object 90"/>
            <p:cNvSpPr/>
            <p:nvPr/>
          </p:nvSpPr>
          <p:spPr>
            <a:xfrm>
              <a:off x="5259323" y="2833116"/>
              <a:ext cx="81280" cy="41275"/>
            </a:xfrm>
            <a:custGeom>
              <a:avLst/>
              <a:gdLst/>
              <a:ahLst/>
              <a:cxnLst/>
              <a:rect l="l" t="t" r="r" b="b"/>
              <a:pathLst>
                <a:path w="81279" h="41275">
                  <a:moveTo>
                    <a:pt x="0" y="0"/>
                  </a:moveTo>
                  <a:lnTo>
                    <a:pt x="1524" y="7620"/>
                  </a:lnTo>
                  <a:lnTo>
                    <a:pt x="3048" y="13716"/>
                  </a:lnTo>
                  <a:lnTo>
                    <a:pt x="6096" y="19812"/>
                  </a:lnTo>
                  <a:lnTo>
                    <a:pt x="9144" y="25908"/>
                  </a:lnTo>
                  <a:lnTo>
                    <a:pt x="13716" y="30480"/>
                  </a:lnTo>
                  <a:lnTo>
                    <a:pt x="19812" y="33528"/>
                  </a:lnTo>
                  <a:lnTo>
                    <a:pt x="25908" y="38100"/>
                  </a:lnTo>
                  <a:lnTo>
                    <a:pt x="38100" y="41148"/>
                  </a:lnTo>
                  <a:lnTo>
                    <a:pt x="44195" y="41148"/>
                  </a:lnTo>
                  <a:lnTo>
                    <a:pt x="51816" y="39624"/>
                  </a:lnTo>
                  <a:lnTo>
                    <a:pt x="57912" y="38100"/>
                  </a:lnTo>
                  <a:lnTo>
                    <a:pt x="64008" y="33528"/>
                  </a:lnTo>
                  <a:lnTo>
                    <a:pt x="67056" y="30480"/>
                  </a:lnTo>
                  <a:lnTo>
                    <a:pt x="73152" y="25908"/>
                  </a:lnTo>
                  <a:lnTo>
                    <a:pt x="79248" y="13716"/>
                  </a:lnTo>
                  <a:lnTo>
                    <a:pt x="80772" y="7620"/>
                  </a:lnTo>
                  <a:lnTo>
                    <a:pt x="80772" y="0"/>
                  </a:lnTo>
                </a:path>
              </a:pathLst>
            </a:custGeom>
            <a:ln w="9144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1" name="object 91"/>
            <p:cNvSpPr/>
            <p:nvPr/>
          </p:nvSpPr>
          <p:spPr>
            <a:xfrm>
              <a:off x="5178551" y="2833116"/>
              <a:ext cx="81280" cy="41275"/>
            </a:xfrm>
            <a:custGeom>
              <a:avLst/>
              <a:gdLst/>
              <a:ahLst/>
              <a:cxnLst/>
              <a:rect l="l" t="t" r="r" b="b"/>
              <a:pathLst>
                <a:path w="81279" h="41275">
                  <a:moveTo>
                    <a:pt x="0" y="0"/>
                  </a:moveTo>
                  <a:lnTo>
                    <a:pt x="0" y="7620"/>
                  </a:lnTo>
                  <a:lnTo>
                    <a:pt x="1524" y="13716"/>
                  </a:lnTo>
                  <a:lnTo>
                    <a:pt x="7620" y="25908"/>
                  </a:lnTo>
                  <a:lnTo>
                    <a:pt x="13716" y="30480"/>
                  </a:lnTo>
                  <a:lnTo>
                    <a:pt x="18288" y="33528"/>
                  </a:lnTo>
                  <a:lnTo>
                    <a:pt x="24384" y="38100"/>
                  </a:lnTo>
                  <a:lnTo>
                    <a:pt x="30480" y="39624"/>
                  </a:lnTo>
                  <a:lnTo>
                    <a:pt x="38100" y="41148"/>
                  </a:lnTo>
                  <a:lnTo>
                    <a:pt x="44195" y="41148"/>
                  </a:lnTo>
                  <a:lnTo>
                    <a:pt x="56387" y="38100"/>
                  </a:lnTo>
                  <a:lnTo>
                    <a:pt x="62484" y="33528"/>
                  </a:lnTo>
                  <a:lnTo>
                    <a:pt x="68580" y="30480"/>
                  </a:lnTo>
                  <a:lnTo>
                    <a:pt x="73152" y="25908"/>
                  </a:lnTo>
                  <a:lnTo>
                    <a:pt x="76200" y="19812"/>
                  </a:lnTo>
                  <a:lnTo>
                    <a:pt x="79248" y="13716"/>
                  </a:lnTo>
                  <a:lnTo>
                    <a:pt x="80772" y="7620"/>
                  </a:lnTo>
                  <a:lnTo>
                    <a:pt x="80772" y="0"/>
                  </a:lnTo>
                </a:path>
              </a:pathLst>
            </a:custGeom>
            <a:ln w="9144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92" name="object 92"/>
          <p:cNvGrpSpPr/>
          <p:nvPr/>
        </p:nvGrpSpPr>
        <p:grpSpPr>
          <a:xfrm>
            <a:off x="11523844" y="2817875"/>
            <a:ext cx="210353" cy="60960"/>
            <a:chOff x="5009388" y="2817875"/>
            <a:chExt cx="91440" cy="60960"/>
          </a:xfrm>
        </p:grpSpPr>
        <p:sp>
          <p:nvSpPr>
            <p:cNvPr id="93" name="object 93"/>
            <p:cNvSpPr/>
            <p:nvPr/>
          </p:nvSpPr>
          <p:spPr>
            <a:xfrm>
              <a:off x="5013960" y="2833115"/>
              <a:ext cx="82550" cy="41275"/>
            </a:xfrm>
            <a:custGeom>
              <a:avLst/>
              <a:gdLst/>
              <a:ahLst/>
              <a:cxnLst/>
              <a:rect l="l" t="t" r="r" b="b"/>
              <a:pathLst>
                <a:path w="82550" h="41275">
                  <a:moveTo>
                    <a:pt x="0" y="0"/>
                  </a:moveTo>
                  <a:lnTo>
                    <a:pt x="19812" y="33528"/>
                  </a:lnTo>
                  <a:lnTo>
                    <a:pt x="25908" y="38100"/>
                  </a:lnTo>
                  <a:lnTo>
                    <a:pt x="38100" y="41148"/>
                  </a:lnTo>
                  <a:lnTo>
                    <a:pt x="45719" y="41148"/>
                  </a:lnTo>
                  <a:lnTo>
                    <a:pt x="57912" y="38100"/>
                  </a:lnTo>
                  <a:lnTo>
                    <a:pt x="64008" y="33528"/>
                  </a:lnTo>
                  <a:lnTo>
                    <a:pt x="70104" y="30480"/>
                  </a:lnTo>
                  <a:lnTo>
                    <a:pt x="73152" y="25908"/>
                  </a:lnTo>
                  <a:lnTo>
                    <a:pt x="77724" y="19812"/>
                  </a:lnTo>
                  <a:lnTo>
                    <a:pt x="80772" y="13716"/>
                  </a:lnTo>
                  <a:lnTo>
                    <a:pt x="82296" y="7620"/>
                  </a:lnTo>
                  <a:lnTo>
                    <a:pt x="82296" y="0"/>
                  </a:lnTo>
                </a:path>
              </a:pathLst>
            </a:custGeom>
            <a:ln w="9144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4" name="object 94"/>
            <p:cNvSpPr/>
            <p:nvPr/>
          </p:nvSpPr>
          <p:spPr>
            <a:xfrm>
              <a:off x="5009388" y="2825495"/>
              <a:ext cx="91440" cy="0"/>
            </a:xfrm>
            <a:custGeom>
              <a:avLst/>
              <a:gdLst/>
              <a:ahLst/>
              <a:cxnLst/>
              <a:rect l="l" t="t" r="r" b="b"/>
              <a:pathLst>
                <a:path w="91439">
                  <a:moveTo>
                    <a:pt x="0" y="0"/>
                  </a:moveTo>
                  <a:lnTo>
                    <a:pt x="9144" y="0"/>
                  </a:lnTo>
                </a:path>
                <a:path w="91439">
                  <a:moveTo>
                    <a:pt x="82295" y="0"/>
                  </a:moveTo>
                  <a:lnTo>
                    <a:pt x="91439" y="0"/>
                  </a:lnTo>
                </a:path>
              </a:pathLst>
            </a:custGeom>
            <a:ln w="1524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95" name="object 95"/>
          <p:cNvSpPr/>
          <p:nvPr/>
        </p:nvSpPr>
        <p:spPr>
          <a:xfrm>
            <a:off x="11912997" y="2817875"/>
            <a:ext cx="0" cy="15240"/>
          </a:xfrm>
          <a:custGeom>
            <a:avLst/>
            <a:gdLst/>
            <a:ahLst/>
            <a:cxnLst/>
            <a:rect l="l" t="t" r="r" b="b"/>
            <a:pathLst>
              <a:path h="15239">
                <a:moveTo>
                  <a:pt x="-4572" y="7620"/>
                </a:moveTo>
                <a:lnTo>
                  <a:pt x="4572" y="7620"/>
                </a:lnTo>
              </a:path>
            </a:pathLst>
          </a:custGeom>
          <a:ln w="1524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6" name="object 96"/>
          <p:cNvSpPr/>
          <p:nvPr/>
        </p:nvSpPr>
        <p:spPr>
          <a:xfrm>
            <a:off x="12098806" y="2817875"/>
            <a:ext cx="0" cy="15240"/>
          </a:xfrm>
          <a:custGeom>
            <a:avLst/>
            <a:gdLst/>
            <a:ahLst/>
            <a:cxnLst/>
            <a:rect l="l" t="t" r="r" b="b"/>
            <a:pathLst>
              <a:path h="15239">
                <a:moveTo>
                  <a:pt x="-4572" y="7620"/>
                </a:moveTo>
                <a:lnTo>
                  <a:pt x="4572" y="7620"/>
                </a:lnTo>
              </a:path>
            </a:pathLst>
          </a:custGeom>
          <a:ln w="1524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7" name="object 97"/>
          <p:cNvSpPr/>
          <p:nvPr/>
        </p:nvSpPr>
        <p:spPr>
          <a:xfrm>
            <a:off x="12284621" y="2817875"/>
            <a:ext cx="0" cy="15240"/>
          </a:xfrm>
          <a:custGeom>
            <a:avLst/>
            <a:gdLst/>
            <a:ahLst/>
            <a:cxnLst/>
            <a:rect l="l" t="t" r="r" b="b"/>
            <a:pathLst>
              <a:path h="15239">
                <a:moveTo>
                  <a:pt x="-4572" y="7620"/>
                </a:moveTo>
                <a:lnTo>
                  <a:pt x="4572" y="7620"/>
                </a:lnTo>
              </a:path>
            </a:pathLst>
          </a:custGeom>
          <a:ln w="1524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grpSp>
        <p:nvGrpSpPr>
          <p:cNvPr id="98" name="object 98"/>
          <p:cNvGrpSpPr/>
          <p:nvPr/>
        </p:nvGrpSpPr>
        <p:grpSpPr>
          <a:xfrm>
            <a:off x="12799984" y="2459736"/>
            <a:ext cx="1213913" cy="334010"/>
            <a:chOff x="5564123" y="2459736"/>
            <a:chExt cx="527685" cy="334010"/>
          </a:xfrm>
        </p:grpSpPr>
        <p:pic>
          <p:nvPicPr>
            <p:cNvPr id="99" name="object 99"/>
            <p:cNvPicPr/>
            <p:nvPr/>
          </p:nvPicPr>
          <p:blipFill>
            <a:blip r:embed="rId29" cstate="print"/>
            <a:stretch>
              <a:fillRect/>
            </a:stretch>
          </p:blipFill>
          <p:spPr>
            <a:xfrm>
              <a:off x="5564123" y="2459736"/>
              <a:ext cx="131064" cy="333756"/>
            </a:xfrm>
            <a:prstGeom prst="rect">
              <a:avLst/>
            </a:prstGeom>
          </p:spPr>
        </p:pic>
        <p:sp>
          <p:nvSpPr>
            <p:cNvPr id="100" name="object 100"/>
            <p:cNvSpPr/>
            <p:nvPr/>
          </p:nvSpPr>
          <p:spPr>
            <a:xfrm>
              <a:off x="5678423" y="2625852"/>
              <a:ext cx="408940" cy="1905"/>
            </a:xfrm>
            <a:custGeom>
              <a:avLst/>
              <a:gdLst/>
              <a:ahLst/>
              <a:cxnLst/>
              <a:rect l="l" t="t" r="r" b="b"/>
              <a:pathLst>
                <a:path w="408939" h="1905">
                  <a:moveTo>
                    <a:pt x="0" y="1524"/>
                  </a:moveTo>
                  <a:lnTo>
                    <a:pt x="408432" y="0"/>
                  </a:lnTo>
                </a:path>
              </a:pathLst>
            </a:custGeom>
            <a:ln w="9144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101" name="object 101"/>
          <p:cNvGrpSpPr/>
          <p:nvPr/>
        </p:nvGrpSpPr>
        <p:grpSpPr>
          <a:xfrm>
            <a:off x="13918362" y="2551176"/>
            <a:ext cx="1251893" cy="96520"/>
            <a:chOff x="6050279" y="2551176"/>
            <a:chExt cx="544195" cy="96520"/>
          </a:xfrm>
        </p:grpSpPr>
        <p:sp>
          <p:nvSpPr>
            <p:cNvPr id="102" name="object 102"/>
            <p:cNvSpPr/>
            <p:nvPr/>
          </p:nvSpPr>
          <p:spPr>
            <a:xfrm>
              <a:off x="6077712" y="2555748"/>
              <a:ext cx="512445" cy="71755"/>
            </a:xfrm>
            <a:custGeom>
              <a:avLst/>
              <a:gdLst/>
              <a:ahLst/>
              <a:cxnLst/>
              <a:rect l="l" t="t" r="r" b="b"/>
              <a:pathLst>
                <a:path w="512445" h="71755">
                  <a:moveTo>
                    <a:pt x="134111" y="70103"/>
                  </a:moveTo>
                  <a:lnTo>
                    <a:pt x="512064" y="71627"/>
                  </a:lnTo>
                </a:path>
                <a:path w="512445" h="71755">
                  <a:moveTo>
                    <a:pt x="0" y="0"/>
                  </a:moveTo>
                  <a:lnTo>
                    <a:pt x="126491" y="70103"/>
                  </a:lnTo>
                </a:path>
              </a:pathLst>
            </a:custGeom>
            <a:ln w="9144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3" name="object 103"/>
            <p:cNvSpPr/>
            <p:nvPr/>
          </p:nvSpPr>
          <p:spPr>
            <a:xfrm>
              <a:off x="6054851" y="2610611"/>
              <a:ext cx="33655" cy="32384"/>
            </a:xfrm>
            <a:custGeom>
              <a:avLst/>
              <a:gdLst/>
              <a:ahLst/>
              <a:cxnLst/>
              <a:rect l="l" t="t" r="r" b="b"/>
              <a:pathLst>
                <a:path w="33654" h="32385">
                  <a:moveTo>
                    <a:pt x="22859" y="32004"/>
                  </a:moveTo>
                  <a:lnTo>
                    <a:pt x="12191" y="32004"/>
                  </a:lnTo>
                  <a:lnTo>
                    <a:pt x="6095" y="28956"/>
                  </a:lnTo>
                  <a:lnTo>
                    <a:pt x="4571" y="25908"/>
                  </a:lnTo>
                  <a:lnTo>
                    <a:pt x="1523" y="22859"/>
                  </a:lnTo>
                  <a:lnTo>
                    <a:pt x="1523" y="19812"/>
                  </a:lnTo>
                  <a:lnTo>
                    <a:pt x="0" y="16764"/>
                  </a:lnTo>
                  <a:lnTo>
                    <a:pt x="0" y="13716"/>
                  </a:lnTo>
                  <a:lnTo>
                    <a:pt x="4571" y="4572"/>
                  </a:lnTo>
                  <a:lnTo>
                    <a:pt x="13715" y="0"/>
                  </a:lnTo>
                  <a:lnTo>
                    <a:pt x="16763" y="0"/>
                  </a:lnTo>
                  <a:lnTo>
                    <a:pt x="21335" y="0"/>
                  </a:lnTo>
                  <a:lnTo>
                    <a:pt x="27431" y="3048"/>
                  </a:lnTo>
                  <a:lnTo>
                    <a:pt x="32003" y="7620"/>
                  </a:lnTo>
                  <a:lnTo>
                    <a:pt x="33527" y="10668"/>
                  </a:lnTo>
                  <a:lnTo>
                    <a:pt x="33527" y="19812"/>
                  </a:lnTo>
                  <a:lnTo>
                    <a:pt x="30479" y="25908"/>
                  </a:lnTo>
                  <a:lnTo>
                    <a:pt x="25907" y="30480"/>
                  </a:lnTo>
                  <a:lnTo>
                    <a:pt x="22859" y="32004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4" name="object 104"/>
            <p:cNvSpPr/>
            <p:nvPr/>
          </p:nvSpPr>
          <p:spPr>
            <a:xfrm>
              <a:off x="6054851" y="2610611"/>
              <a:ext cx="33655" cy="32384"/>
            </a:xfrm>
            <a:custGeom>
              <a:avLst/>
              <a:gdLst/>
              <a:ahLst/>
              <a:cxnLst/>
              <a:rect l="l" t="t" r="r" b="b"/>
              <a:pathLst>
                <a:path w="33654" h="32385">
                  <a:moveTo>
                    <a:pt x="16763" y="0"/>
                  </a:moveTo>
                  <a:lnTo>
                    <a:pt x="13715" y="0"/>
                  </a:lnTo>
                  <a:lnTo>
                    <a:pt x="4571" y="4572"/>
                  </a:lnTo>
                  <a:lnTo>
                    <a:pt x="1523" y="10668"/>
                  </a:lnTo>
                  <a:lnTo>
                    <a:pt x="0" y="13716"/>
                  </a:lnTo>
                  <a:lnTo>
                    <a:pt x="0" y="16764"/>
                  </a:lnTo>
                  <a:lnTo>
                    <a:pt x="1523" y="19812"/>
                  </a:lnTo>
                  <a:lnTo>
                    <a:pt x="1523" y="22859"/>
                  </a:lnTo>
                  <a:lnTo>
                    <a:pt x="4571" y="25908"/>
                  </a:lnTo>
                  <a:lnTo>
                    <a:pt x="6095" y="28956"/>
                  </a:lnTo>
                  <a:lnTo>
                    <a:pt x="12191" y="32004"/>
                  </a:lnTo>
                  <a:lnTo>
                    <a:pt x="22859" y="32004"/>
                  </a:lnTo>
                  <a:lnTo>
                    <a:pt x="25907" y="30480"/>
                  </a:lnTo>
                  <a:lnTo>
                    <a:pt x="30479" y="25908"/>
                  </a:lnTo>
                  <a:lnTo>
                    <a:pt x="33527" y="19812"/>
                  </a:lnTo>
                  <a:lnTo>
                    <a:pt x="33527" y="10668"/>
                  </a:lnTo>
                  <a:lnTo>
                    <a:pt x="32003" y="7620"/>
                  </a:lnTo>
                  <a:lnTo>
                    <a:pt x="27431" y="3048"/>
                  </a:lnTo>
                  <a:lnTo>
                    <a:pt x="21335" y="0"/>
                  </a:lnTo>
                  <a:lnTo>
                    <a:pt x="16763" y="0"/>
                  </a:lnTo>
                  <a:close/>
                </a:path>
              </a:pathLst>
            </a:custGeom>
            <a:ln w="9144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5" name="object 105"/>
            <p:cNvSpPr/>
            <p:nvPr/>
          </p:nvSpPr>
          <p:spPr>
            <a:xfrm>
              <a:off x="6205728" y="2610611"/>
              <a:ext cx="33655" cy="32384"/>
            </a:xfrm>
            <a:custGeom>
              <a:avLst/>
              <a:gdLst/>
              <a:ahLst/>
              <a:cxnLst/>
              <a:rect l="l" t="t" r="r" b="b"/>
              <a:pathLst>
                <a:path w="33654" h="32385">
                  <a:moveTo>
                    <a:pt x="21335" y="32004"/>
                  </a:moveTo>
                  <a:lnTo>
                    <a:pt x="12191" y="32004"/>
                  </a:lnTo>
                  <a:lnTo>
                    <a:pt x="6095" y="28956"/>
                  </a:lnTo>
                  <a:lnTo>
                    <a:pt x="3047" y="25908"/>
                  </a:lnTo>
                  <a:lnTo>
                    <a:pt x="1523" y="22859"/>
                  </a:lnTo>
                  <a:lnTo>
                    <a:pt x="1523" y="19812"/>
                  </a:lnTo>
                  <a:lnTo>
                    <a:pt x="0" y="16764"/>
                  </a:lnTo>
                  <a:lnTo>
                    <a:pt x="0" y="13716"/>
                  </a:lnTo>
                  <a:lnTo>
                    <a:pt x="4571" y="4572"/>
                  </a:lnTo>
                  <a:lnTo>
                    <a:pt x="13715" y="0"/>
                  </a:lnTo>
                  <a:lnTo>
                    <a:pt x="16763" y="0"/>
                  </a:lnTo>
                  <a:lnTo>
                    <a:pt x="19811" y="0"/>
                  </a:lnTo>
                  <a:lnTo>
                    <a:pt x="22859" y="1524"/>
                  </a:lnTo>
                  <a:lnTo>
                    <a:pt x="27431" y="3048"/>
                  </a:lnTo>
                  <a:lnTo>
                    <a:pt x="32003" y="7620"/>
                  </a:lnTo>
                  <a:lnTo>
                    <a:pt x="32003" y="10668"/>
                  </a:lnTo>
                  <a:lnTo>
                    <a:pt x="33527" y="13716"/>
                  </a:lnTo>
                  <a:lnTo>
                    <a:pt x="33527" y="19812"/>
                  </a:lnTo>
                  <a:lnTo>
                    <a:pt x="30479" y="25908"/>
                  </a:lnTo>
                  <a:lnTo>
                    <a:pt x="25907" y="30480"/>
                  </a:lnTo>
                  <a:lnTo>
                    <a:pt x="21335" y="32004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pic>
        <p:nvPicPr>
          <p:cNvPr id="106" name="object 106"/>
          <p:cNvPicPr/>
          <p:nvPr/>
        </p:nvPicPr>
        <p:blipFill>
          <a:blip r:embed="rId30" cstate="print"/>
          <a:stretch>
            <a:fillRect/>
          </a:stretch>
        </p:blipFill>
        <p:spPr>
          <a:xfrm>
            <a:off x="14942082" y="2180844"/>
            <a:ext cx="427716" cy="246888"/>
          </a:xfrm>
          <a:prstGeom prst="rect">
            <a:avLst/>
          </a:prstGeom>
        </p:spPr>
      </p:pic>
      <p:grpSp>
        <p:nvGrpSpPr>
          <p:cNvPr id="107" name="object 107"/>
          <p:cNvGrpSpPr/>
          <p:nvPr/>
        </p:nvGrpSpPr>
        <p:grpSpPr>
          <a:xfrm>
            <a:off x="14942083" y="2849880"/>
            <a:ext cx="428010" cy="247015"/>
            <a:chOff x="6495288" y="2849879"/>
            <a:chExt cx="186055" cy="247015"/>
          </a:xfrm>
        </p:grpSpPr>
        <p:sp>
          <p:nvSpPr>
            <p:cNvPr id="108" name="object 108"/>
            <p:cNvSpPr/>
            <p:nvPr/>
          </p:nvSpPr>
          <p:spPr>
            <a:xfrm>
              <a:off x="6499860" y="2854451"/>
              <a:ext cx="177165" cy="177165"/>
            </a:xfrm>
            <a:custGeom>
              <a:avLst/>
              <a:gdLst/>
              <a:ahLst/>
              <a:cxnLst/>
              <a:rect l="l" t="t" r="r" b="b"/>
              <a:pathLst>
                <a:path w="177165" h="177164">
                  <a:moveTo>
                    <a:pt x="0" y="176783"/>
                  </a:moveTo>
                  <a:lnTo>
                    <a:pt x="176783" y="176783"/>
                  </a:lnTo>
                  <a:lnTo>
                    <a:pt x="176783" y="0"/>
                  </a:lnTo>
                  <a:lnTo>
                    <a:pt x="0" y="0"/>
                  </a:lnTo>
                  <a:lnTo>
                    <a:pt x="0" y="176783"/>
                  </a:lnTo>
                  <a:close/>
                </a:path>
              </a:pathLst>
            </a:custGeom>
            <a:ln w="9144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109" name="object 109"/>
            <p:cNvPicPr/>
            <p:nvPr/>
          </p:nvPicPr>
          <p:blipFill>
            <a:blip r:embed="rId31" cstate="print"/>
            <a:stretch>
              <a:fillRect/>
            </a:stretch>
          </p:blipFill>
          <p:spPr>
            <a:xfrm>
              <a:off x="6565392" y="2903219"/>
              <a:ext cx="50291" cy="193548"/>
            </a:xfrm>
            <a:prstGeom prst="rect">
              <a:avLst/>
            </a:prstGeom>
          </p:spPr>
        </p:pic>
      </p:grpSp>
      <p:sp>
        <p:nvSpPr>
          <p:cNvPr id="110" name="object 110"/>
          <p:cNvSpPr/>
          <p:nvPr/>
        </p:nvSpPr>
        <p:spPr>
          <a:xfrm>
            <a:off x="15148930" y="2083308"/>
            <a:ext cx="21912" cy="102235"/>
          </a:xfrm>
          <a:custGeom>
            <a:avLst/>
            <a:gdLst/>
            <a:ahLst/>
            <a:cxnLst/>
            <a:rect l="l" t="t" r="r" b="b"/>
            <a:pathLst>
              <a:path w="9525" h="102235">
                <a:moveTo>
                  <a:pt x="9144" y="102108"/>
                </a:moveTo>
                <a:lnTo>
                  <a:pt x="0" y="102108"/>
                </a:lnTo>
                <a:lnTo>
                  <a:pt x="0" y="0"/>
                </a:lnTo>
                <a:lnTo>
                  <a:pt x="9144" y="0"/>
                </a:lnTo>
                <a:lnTo>
                  <a:pt x="9144" y="102108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1" name="object 111"/>
          <p:cNvSpPr/>
          <p:nvPr/>
        </p:nvSpPr>
        <p:spPr>
          <a:xfrm>
            <a:off x="15159446" y="3031235"/>
            <a:ext cx="0" cy="119380"/>
          </a:xfrm>
          <a:custGeom>
            <a:avLst/>
            <a:gdLst/>
            <a:ahLst/>
            <a:cxnLst/>
            <a:rect l="l" t="t" r="r" b="b"/>
            <a:pathLst>
              <a:path h="119380">
                <a:moveTo>
                  <a:pt x="0" y="0"/>
                </a:moveTo>
                <a:lnTo>
                  <a:pt x="0" y="118872"/>
                </a:lnTo>
              </a:path>
            </a:pathLst>
          </a:custGeom>
          <a:ln w="9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2" name="object 112"/>
          <p:cNvSpPr/>
          <p:nvPr/>
        </p:nvSpPr>
        <p:spPr>
          <a:xfrm>
            <a:off x="15159446" y="2362201"/>
            <a:ext cx="0" cy="492759"/>
          </a:xfrm>
          <a:custGeom>
            <a:avLst/>
            <a:gdLst/>
            <a:ahLst/>
            <a:cxnLst/>
            <a:rect l="l" t="t" r="r" b="b"/>
            <a:pathLst>
              <a:path h="492760">
                <a:moveTo>
                  <a:pt x="0" y="0"/>
                </a:moveTo>
                <a:lnTo>
                  <a:pt x="0" y="492251"/>
                </a:lnTo>
              </a:path>
            </a:pathLst>
          </a:custGeom>
          <a:ln w="9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pic>
        <p:nvPicPr>
          <p:cNvPr id="113" name="object 113"/>
          <p:cNvPicPr/>
          <p:nvPr/>
        </p:nvPicPr>
        <p:blipFill>
          <a:blip r:embed="rId32" cstate="print"/>
          <a:stretch>
            <a:fillRect/>
          </a:stretch>
        </p:blipFill>
        <p:spPr>
          <a:xfrm>
            <a:off x="14020034" y="2455165"/>
            <a:ext cx="343577" cy="201167"/>
          </a:xfrm>
          <a:prstGeom prst="rect">
            <a:avLst/>
          </a:prstGeom>
        </p:spPr>
      </p:pic>
      <p:grpSp>
        <p:nvGrpSpPr>
          <p:cNvPr id="114" name="object 114"/>
          <p:cNvGrpSpPr/>
          <p:nvPr/>
        </p:nvGrpSpPr>
        <p:grpSpPr>
          <a:xfrm>
            <a:off x="15113871" y="2606039"/>
            <a:ext cx="94951" cy="43180"/>
            <a:chOff x="6569964" y="2606039"/>
            <a:chExt cx="41275" cy="43180"/>
          </a:xfrm>
        </p:grpSpPr>
        <p:sp>
          <p:nvSpPr>
            <p:cNvPr id="115" name="object 115"/>
            <p:cNvSpPr/>
            <p:nvPr/>
          </p:nvSpPr>
          <p:spPr>
            <a:xfrm>
              <a:off x="6571488" y="2607563"/>
              <a:ext cx="38100" cy="40005"/>
            </a:xfrm>
            <a:custGeom>
              <a:avLst/>
              <a:gdLst/>
              <a:ahLst/>
              <a:cxnLst/>
              <a:rect l="l" t="t" r="r" b="b"/>
              <a:pathLst>
                <a:path w="38100" h="40005">
                  <a:moveTo>
                    <a:pt x="18288" y="39623"/>
                  </a:moveTo>
                  <a:lnTo>
                    <a:pt x="10929" y="38028"/>
                  </a:lnTo>
                  <a:lnTo>
                    <a:pt x="5143" y="33718"/>
                  </a:lnTo>
                  <a:lnTo>
                    <a:pt x="1357" y="27408"/>
                  </a:lnTo>
                  <a:lnTo>
                    <a:pt x="0" y="19811"/>
                  </a:lnTo>
                  <a:lnTo>
                    <a:pt x="1357" y="12215"/>
                  </a:lnTo>
                  <a:lnTo>
                    <a:pt x="5143" y="5905"/>
                  </a:lnTo>
                  <a:lnTo>
                    <a:pt x="10929" y="1595"/>
                  </a:lnTo>
                  <a:lnTo>
                    <a:pt x="18288" y="0"/>
                  </a:lnTo>
                  <a:lnTo>
                    <a:pt x="25884" y="1595"/>
                  </a:lnTo>
                  <a:lnTo>
                    <a:pt x="32194" y="5905"/>
                  </a:lnTo>
                  <a:lnTo>
                    <a:pt x="36504" y="12215"/>
                  </a:lnTo>
                  <a:lnTo>
                    <a:pt x="38100" y="19811"/>
                  </a:lnTo>
                  <a:lnTo>
                    <a:pt x="36504" y="27408"/>
                  </a:lnTo>
                  <a:lnTo>
                    <a:pt x="32194" y="33718"/>
                  </a:lnTo>
                  <a:lnTo>
                    <a:pt x="25884" y="38028"/>
                  </a:lnTo>
                  <a:lnTo>
                    <a:pt x="18288" y="39623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6" name="object 116"/>
            <p:cNvSpPr/>
            <p:nvPr/>
          </p:nvSpPr>
          <p:spPr>
            <a:xfrm>
              <a:off x="6571488" y="2607563"/>
              <a:ext cx="38100" cy="40005"/>
            </a:xfrm>
            <a:custGeom>
              <a:avLst/>
              <a:gdLst/>
              <a:ahLst/>
              <a:cxnLst/>
              <a:rect l="l" t="t" r="r" b="b"/>
              <a:pathLst>
                <a:path w="38100" h="40005">
                  <a:moveTo>
                    <a:pt x="0" y="19811"/>
                  </a:moveTo>
                  <a:lnTo>
                    <a:pt x="1357" y="12215"/>
                  </a:lnTo>
                  <a:lnTo>
                    <a:pt x="5143" y="5905"/>
                  </a:lnTo>
                  <a:lnTo>
                    <a:pt x="10929" y="1595"/>
                  </a:lnTo>
                  <a:lnTo>
                    <a:pt x="18288" y="0"/>
                  </a:lnTo>
                  <a:lnTo>
                    <a:pt x="25884" y="1595"/>
                  </a:lnTo>
                  <a:lnTo>
                    <a:pt x="32194" y="5905"/>
                  </a:lnTo>
                  <a:lnTo>
                    <a:pt x="36504" y="12215"/>
                  </a:lnTo>
                  <a:lnTo>
                    <a:pt x="38100" y="19811"/>
                  </a:lnTo>
                  <a:lnTo>
                    <a:pt x="36504" y="27408"/>
                  </a:lnTo>
                  <a:lnTo>
                    <a:pt x="32194" y="33718"/>
                  </a:lnTo>
                  <a:lnTo>
                    <a:pt x="25884" y="38028"/>
                  </a:lnTo>
                  <a:lnTo>
                    <a:pt x="18288" y="39623"/>
                  </a:lnTo>
                  <a:lnTo>
                    <a:pt x="10929" y="38028"/>
                  </a:lnTo>
                  <a:lnTo>
                    <a:pt x="5143" y="33718"/>
                  </a:lnTo>
                  <a:lnTo>
                    <a:pt x="1357" y="27408"/>
                  </a:lnTo>
                  <a:lnTo>
                    <a:pt x="0" y="19811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117" name="object 117"/>
          <p:cNvGrpSpPr/>
          <p:nvPr/>
        </p:nvGrpSpPr>
        <p:grpSpPr>
          <a:xfrm>
            <a:off x="12982290" y="2790444"/>
            <a:ext cx="239567" cy="360045"/>
            <a:chOff x="5643371" y="2790443"/>
            <a:chExt cx="104139" cy="360045"/>
          </a:xfrm>
        </p:grpSpPr>
        <p:sp>
          <p:nvSpPr>
            <p:cNvPr id="118" name="object 118"/>
            <p:cNvSpPr/>
            <p:nvPr/>
          </p:nvSpPr>
          <p:spPr>
            <a:xfrm>
              <a:off x="5643371" y="2790443"/>
              <a:ext cx="104139" cy="355600"/>
            </a:xfrm>
            <a:custGeom>
              <a:avLst/>
              <a:gdLst/>
              <a:ahLst/>
              <a:cxnLst/>
              <a:rect l="l" t="t" r="r" b="b"/>
              <a:pathLst>
                <a:path w="104139" h="355600">
                  <a:moveTo>
                    <a:pt x="50292" y="288036"/>
                  </a:moveTo>
                  <a:lnTo>
                    <a:pt x="50292" y="0"/>
                  </a:lnTo>
                </a:path>
                <a:path w="104139" h="355600">
                  <a:moveTo>
                    <a:pt x="12192" y="321564"/>
                  </a:moveTo>
                  <a:lnTo>
                    <a:pt x="89916" y="321564"/>
                  </a:lnTo>
                </a:path>
                <a:path w="104139" h="355600">
                  <a:moveTo>
                    <a:pt x="24383" y="355091"/>
                  </a:moveTo>
                  <a:lnTo>
                    <a:pt x="76200" y="355091"/>
                  </a:lnTo>
                </a:path>
                <a:path w="104139" h="355600">
                  <a:moveTo>
                    <a:pt x="0" y="288036"/>
                  </a:moveTo>
                  <a:lnTo>
                    <a:pt x="103632" y="288036"/>
                  </a:lnTo>
                </a:path>
              </a:pathLst>
            </a:custGeom>
            <a:ln w="9144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9" name="object 119"/>
            <p:cNvSpPr/>
            <p:nvPr/>
          </p:nvSpPr>
          <p:spPr>
            <a:xfrm>
              <a:off x="5670804" y="2927603"/>
              <a:ext cx="38100" cy="68580"/>
            </a:xfrm>
            <a:custGeom>
              <a:avLst/>
              <a:gdLst/>
              <a:ahLst/>
              <a:cxnLst/>
              <a:rect l="l" t="t" r="r" b="b"/>
              <a:pathLst>
                <a:path w="38100" h="68580">
                  <a:moveTo>
                    <a:pt x="36575" y="0"/>
                  </a:moveTo>
                  <a:lnTo>
                    <a:pt x="30479" y="0"/>
                  </a:lnTo>
                  <a:lnTo>
                    <a:pt x="25907" y="1524"/>
                  </a:lnTo>
                  <a:lnTo>
                    <a:pt x="0" y="32004"/>
                  </a:lnTo>
                  <a:lnTo>
                    <a:pt x="0" y="38100"/>
                  </a:lnTo>
                  <a:lnTo>
                    <a:pt x="25907" y="67056"/>
                  </a:lnTo>
                  <a:lnTo>
                    <a:pt x="30479" y="68580"/>
                  </a:lnTo>
                  <a:lnTo>
                    <a:pt x="38099" y="68580"/>
                  </a:lnTo>
                </a:path>
              </a:pathLst>
            </a:custGeom>
            <a:ln w="9144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0" name="object 120"/>
            <p:cNvSpPr/>
            <p:nvPr/>
          </p:nvSpPr>
          <p:spPr>
            <a:xfrm>
              <a:off x="5670804" y="2855975"/>
              <a:ext cx="38100" cy="71755"/>
            </a:xfrm>
            <a:custGeom>
              <a:avLst/>
              <a:gdLst/>
              <a:ahLst/>
              <a:cxnLst/>
              <a:rect l="l" t="t" r="r" b="b"/>
              <a:pathLst>
                <a:path w="38100" h="71755">
                  <a:moveTo>
                    <a:pt x="36575" y="0"/>
                  </a:moveTo>
                  <a:lnTo>
                    <a:pt x="30479" y="0"/>
                  </a:lnTo>
                  <a:lnTo>
                    <a:pt x="25907" y="1524"/>
                  </a:lnTo>
                  <a:lnTo>
                    <a:pt x="0" y="33528"/>
                  </a:lnTo>
                  <a:lnTo>
                    <a:pt x="0" y="38100"/>
                  </a:lnTo>
                  <a:lnTo>
                    <a:pt x="25907" y="68580"/>
                  </a:lnTo>
                  <a:lnTo>
                    <a:pt x="30479" y="70104"/>
                  </a:lnTo>
                  <a:lnTo>
                    <a:pt x="38099" y="71628"/>
                  </a:lnTo>
                </a:path>
              </a:pathLst>
            </a:custGeom>
            <a:ln w="9144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1" name="object 121"/>
            <p:cNvSpPr/>
            <p:nvPr/>
          </p:nvSpPr>
          <p:spPr>
            <a:xfrm>
              <a:off x="5707380" y="2855975"/>
              <a:ext cx="13970" cy="140335"/>
            </a:xfrm>
            <a:custGeom>
              <a:avLst/>
              <a:gdLst/>
              <a:ahLst/>
              <a:cxnLst/>
              <a:rect l="l" t="t" r="r" b="b"/>
              <a:pathLst>
                <a:path w="13970" h="140335">
                  <a:moveTo>
                    <a:pt x="0" y="0"/>
                  </a:moveTo>
                  <a:lnTo>
                    <a:pt x="13716" y="0"/>
                  </a:lnTo>
                </a:path>
                <a:path w="13970" h="140335">
                  <a:moveTo>
                    <a:pt x="0" y="71627"/>
                  </a:moveTo>
                  <a:lnTo>
                    <a:pt x="13716" y="71627"/>
                  </a:lnTo>
                </a:path>
                <a:path w="13970" h="140335">
                  <a:moveTo>
                    <a:pt x="0" y="140208"/>
                  </a:moveTo>
                  <a:lnTo>
                    <a:pt x="13716" y="140208"/>
                  </a:lnTo>
                </a:path>
              </a:pathLst>
            </a:custGeom>
            <a:ln w="9144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122" name="object 122"/>
          <p:cNvGrpSpPr/>
          <p:nvPr/>
        </p:nvGrpSpPr>
        <p:grpSpPr>
          <a:xfrm>
            <a:off x="13143563" y="2990088"/>
            <a:ext cx="788824" cy="494030"/>
            <a:chOff x="5713476" y="2990088"/>
            <a:chExt cx="342900" cy="494030"/>
          </a:xfrm>
        </p:grpSpPr>
        <p:sp>
          <p:nvSpPr>
            <p:cNvPr id="123" name="object 123"/>
            <p:cNvSpPr/>
            <p:nvPr/>
          </p:nvSpPr>
          <p:spPr>
            <a:xfrm>
              <a:off x="5839967" y="3215639"/>
              <a:ext cx="212090" cy="213360"/>
            </a:xfrm>
            <a:custGeom>
              <a:avLst/>
              <a:gdLst/>
              <a:ahLst/>
              <a:cxnLst/>
              <a:rect l="l" t="t" r="r" b="b"/>
              <a:pathLst>
                <a:path w="212089" h="213360">
                  <a:moveTo>
                    <a:pt x="211836" y="106679"/>
                  </a:moveTo>
                  <a:lnTo>
                    <a:pt x="203549" y="65579"/>
                  </a:lnTo>
                  <a:lnTo>
                    <a:pt x="180975" y="31622"/>
                  </a:lnTo>
                  <a:lnTo>
                    <a:pt x="147542" y="8524"/>
                  </a:lnTo>
                  <a:lnTo>
                    <a:pt x="106680" y="0"/>
                  </a:lnTo>
                  <a:lnTo>
                    <a:pt x="64936" y="8524"/>
                  </a:lnTo>
                  <a:lnTo>
                    <a:pt x="31051" y="31622"/>
                  </a:lnTo>
                  <a:lnTo>
                    <a:pt x="8310" y="65579"/>
                  </a:lnTo>
                  <a:lnTo>
                    <a:pt x="0" y="106679"/>
                  </a:lnTo>
                  <a:lnTo>
                    <a:pt x="8310" y="147780"/>
                  </a:lnTo>
                  <a:lnTo>
                    <a:pt x="31051" y="181736"/>
                  </a:lnTo>
                  <a:lnTo>
                    <a:pt x="64936" y="204835"/>
                  </a:lnTo>
                  <a:lnTo>
                    <a:pt x="106680" y="213359"/>
                  </a:lnTo>
                  <a:lnTo>
                    <a:pt x="147542" y="204835"/>
                  </a:lnTo>
                  <a:lnTo>
                    <a:pt x="180975" y="181736"/>
                  </a:lnTo>
                  <a:lnTo>
                    <a:pt x="203549" y="147780"/>
                  </a:lnTo>
                  <a:lnTo>
                    <a:pt x="211836" y="106679"/>
                  </a:lnTo>
                </a:path>
              </a:pathLst>
            </a:custGeom>
            <a:ln w="9144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124" name="object 124"/>
            <p:cNvPicPr/>
            <p:nvPr/>
          </p:nvPicPr>
          <p:blipFill>
            <a:blip r:embed="rId33" cstate="print"/>
            <a:stretch>
              <a:fillRect/>
            </a:stretch>
          </p:blipFill>
          <p:spPr>
            <a:xfrm>
              <a:off x="5864351" y="3282696"/>
              <a:ext cx="161544" cy="201167"/>
            </a:xfrm>
            <a:prstGeom prst="rect">
              <a:avLst/>
            </a:prstGeom>
          </p:spPr>
        </p:pic>
        <p:sp>
          <p:nvSpPr>
            <p:cNvPr id="125" name="object 125"/>
            <p:cNvSpPr/>
            <p:nvPr/>
          </p:nvSpPr>
          <p:spPr>
            <a:xfrm>
              <a:off x="5718048" y="2994660"/>
              <a:ext cx="228600" cy="220979"/>
            </a:xfrm>
            <a:custGeom>
              <a:avLst/>
              <a:gdLst/>
              <a:ahLst/>
              <a:cxnLst/>
              <a:rect l="l" t="t" r="r" b="b"/>
              <a:pathLst>
                <a:path w="228600" h="220980">
                  <a:moveTo>
                    <a:pt x="0" y="0"/>
                  </a:moveTo>
                  <a:lnTo>
                    <a:pt x="228600" y="0"/>
                  </a:lnTo>
                  <a:lnTo>
                    <a:pt x="228600" y="220980"/>
                  </a:lnTo>
                </a:path>
              </a:pathLst>
            </a:custGeom>
            <a:ln w="9144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126" name="object 126"/>
          <p:cNvGrpSpPr/>
          <p:nvPr/>
        </p:nvGrpSpPr>
        <p:grpSpPr>
          <a:xfrm>
            <a:off x="9280076" y="2118360"/>
            <a:ext cx="1932619" cy="248920"/>
            <a:chOff x="4034027" y="2118360"/>
            <a:chExt cx="840105" cy="248920"/>
          </a:xfrm>
        </p:grpSpPr>
        <p:pic>
          <p:nvPicPr>
            <p:cNvPr id="127" name="object 127"/>
            <p:cNvPicPr/>
            <p:nvPr/>
          </p:nvPicPr>
          <p:blipFill>
            <a:blip r:embed="rId34" cstate="print"/>
            <a:stretch>
              <a:fillRect/>
            </a:stretch>
          </p:blipFill>
          <p:spPr>
            <a:xfrm>
              <a:off x="4034027" y="2119884"/>
              <a:ext cx="73152" cy="246887"/>
            </a:xfrm>
            <a:prstGeom prst="rect">
              <a:avLst/>
            </a:prstGeom>
          </p:spPr>
        </p:pic>
        <p:pic>
          <p:nvPicPr>
            <p:cNvPr id="128" name="object 128"/>
            <p:cNvPicPr/>
            <p:nvPr/>
          </p:nvPicPr>
          <p:blipFill>
            <a:blip r:embed="rId35" cstate="print"/>
            <a:stretch>
              <a:fillRect/>
            </a:stretch>
          </p:blipFill>
          <p:spPr>
            <a:xfrm>
              <a:off x="4142231" y="2118360"/>
              <a:ext cx="731557" cy="83819"/>
            </a:xfrm>
            <a:prstGeom prst="rect">
              <a:avLst/>
            </a:prstGeom>
          </p:spPr>
        </p:pic>
      </p:grpSp>
      <p:grpSp>
        <p:nvGrpSpPr>
          <p:cNvPr id="129" name="object 129"/>
          <p:cNvGrpSpPr/>
          <p:nvPr/>
        </p:nvGrpSpPr>
        <p:grpSpPr>
          <a:xfrm>
            <a:off x="9287089" y="3563112"/>
            <a:ext cx="2290511" cy="565785"/>
            <a:chOff x="4037076" y="3563111"/>
            <a:chExt cx="995680" cy="565785"/>
          </a:xfrm>
        </p:grpSpPr>
        <p:pic>
          <p:nvPicPr>
            <p:cNvPr id="130" name="object 130"/>
            <p:cNvPicPr/>
            <p:nvPr/>
          </p:nvPicPr>
          <p:blipFill>
            <a:blip r:embed="rId36" cstate="print"/>
            <a:stretch>
              <a:fillRect/>
            </a:stretch>
          </p:blipFill>
          <p:spPr>
            <a:xfrm>
              <a:off x="4037076" y="3563111"/>
              <a:ext cx="70104" cy="246888"/>
            </a:xfrm>
            <a:prstGeom prst="rect">
              <a:avLst/>
            </a:prstGeom>
          </p:spPr>
        </p:pic>
        <p:pic>
          <p:nvPicPr>
            <p:cNvPr id="131" name="object 131"/>
            <p:cNvPicPr/>
            <p:nvPr/>
          </p:nvPicPr>
          <p:blipFill>
            <a:blip r:embed="rId37" cstate="print"/>
            <a:stretch>
              <a:fillRect/>
            </a:stretch>
          </p:blipFill>
          <p:spPr>
            <a:xfrm>
              <a:off x="4142232" y="3563112"/>
              <a:ext cx="807742" cy="82296"/>
            </a:xfrm>
            <a:prstGeom prst="rect">
              <a:avLst/>
            </a:prstGeom>
          </p:spPr>
        </p:pic>
        <p:sp>
          <p:nvSpPr>
            <p:cNvPr id="132" name="object 132"/>
            <p:cNvSpPr/>
            <p:nvPr/>
          </p:nvSpPr>
          <p:spPr>
            <a:xfrm>
              <a:off x="4169664" y="3742944"/>
              <a:ext cx="391795" cy="142240"/>
            </a:xfrm>
            <a:custGeom>
              <a:avLst/>
              <a:gdLst/>
              <a:ahLst/>
              <a:cxnLst/>
              <a:rect l="l" t="t" r="r" b="b"/>
              <a:pathLst>
                <a:path w="391795" h="142239">
                  <a:moveTo>
                    <a:pt x="0" y="141732"/>
                  </a:moveTo>
                  <a:lnTo>
                    <a:pt x="391667" y="141732"/>
                  </a:lnTo>
                  <a:lnTo>
                    <a:pt x="391667" y="0"/>
                  </a:lnTo>
                  <a:lnTo>
                    <a:pt x="0" y="0"/>
                  </a:lnTo>
                  <a:lnTo>
                    <a:pt x="0" y="141732"/>
                  </a:lnTo>
                  <a:close/>
                </a:path>
              </a:pathLst>
            </a:custGeom>
            <a:ln w="9144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133" name="object 133"/>
            <p:cNvPicPr/>
            <p:nvPr/>
          </p:nvPicPr>
          <p:blipFill>
            <a:blip r:embed="rId38" cstate="print"/>
            <a:stretch>
              <a:fillRect/>
            </a:stretch>
          </p:blipFill>
          <p:spPr>
            <a:xfrm>
              <a:off x="4294632" y="3776472"/>
              <a:ext cx="149351" cy="196595"/>
            </a:xfrm>
            <a:prstGeom prst="rect">
              <a:avLst/>
            </a:prstGeom>
          </p:spPr>
        </p:pic>
        <p:sp>
          <p:nvSpPr>
            <p:cNvPr id="134" name="object 134"/>
            <p:cNvSpPr/>
            <p:nvPr/>
          </p:nvSpPr>
          <p:spPr>
            <a:xfrm>
              <a:off x="4637532" y="3898392"/>
              <a:ext cx="390525" cy="140335"/>
            </a:xfrm>
            <a:custGeom>
              <a:avLst/>
              <a:gdLst/>
              <a:ahLst/>
              <a:cxnLst/>
              <a:rect l="l" t="t" r="r" b="b"/>
              <a:pathLst>
                <a:path w="390525" h="140335">
                  <a:moveTo>
                    <a:pt x="0" y="140208"/>
                  </a:moveTo>
                  <a:lnTo>
                    <a:pt x="390144" y="140208"/>
                  </a:lnTo>
                  <a:lnTo>
                    <a:pt x="390144" y="0"/>
                  </a:lnTo>
                  <a:lnTo>
                    <a:pt x="0" y="0"/>
                  </a:lnTo>
                  <a:lnTo>
                    <a:pt x="0" y="140208"/>
                  </a:lnTo>
                  <a:close/>
                </a:path>
              </a:pathLst>
            </a:custGeom>
            <a:ln w="9144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135" name="object 135"/>
            <p:cNvPicPr/>
            <p:nvPr/>
          </p:nvPicPr>
          <p:blipFill>
            <a:blip r:embed="rId39" cstate="print"/>
            <a:stretch>
              <a:fillRect/>
            </a:stretch>
          </p:blipFill>
          <p:spPr>
            <a:xfrm>
              <a:off x="4751832" y="3927348"/>
              <a:ext cx="160019" cy="201167"/>
            </a:xfrm>
            <a:prstGeom prst="rect">
              <a:avLst/>
            </a:prstGeom>
          </p:spPr>
        </p:pic>
      </p:grpSp>
      <p:grpSp>
        <p:nvGrpSpPr>
          <p:cNvPr id="136" name="object 136"/>
          <p:cNvGrpSpPr/>
          <p:nvPr/>
        </p:nvGrpSpPr>
        <p:grpSpPr>
          <a:xfrm>
            <a:off x="10496618" y="3747517"/>
            <a:ext cx="2356247" cy="490855"/>
            <a:chOff x="4562855" y="3747516"/>
            <a:chExt cx="1024255" cy="490855"/>
          </a:xfrm>
        </p:grpSpPr>
        <p:sp>
          <p:nvSpPr>
            <p:cNvPr id="137" name="object 137"/>
            <p:cNvSpPr/>
            <p:nvPr/>
          </p:nvSpPr>
          <p:spPr>
            <a:xfrm>
              <a:off x="5122163" y="3752088"/>
              <a:ext cx="312420" cy="234950"/>
            </a:xfrm>
            <a:custGeom>
              <a:avLst/>
              <a:gdLst/>
              <a:ahLst/>
              <a:cxnLst/>
              <a:rect l="l" t="t" r="r" b="b"/>
              <a:pathLst>
                <a:path w="312420" h="234950">
                  <a:moveTo>
                    <a:pt x="0" y="59436"/>
                  </a:moveTo>
                  <a:lnTo>
                    <a:pt x="0" y="234696"/>
                  </a:lnTo>
                  <a:lnTo>
                    <a:pt x="187452" y="234696"/>
                  </a:lnTo>
                  <a:lnTo>
                    <a:pt x="235910" y="225361"/>
                  </a:lnTo>
                  <a:lnTo>
                    <a:pt x="275653" y="200025"/>
                  </a:lnTo>
                  <a:lnTo>
                    <a:pt x="302537" y="162687"/>
                  </a:lnTo>
                  <a:lnTo>
                    <a:pt x="312419" y="117348"/>
                  </a:lnTo>
                  <a:lnTo>
                    <a:pt x="302537" y="72009"/>
                  </a:lnTo>
                  <a:lnTo>
                    <a:pt x="275653" y="34671"/>
                  </a:lnTo>
                  <a:lnTo>
                    <a:pt x="235910" y="9334"/>
                  </a:lnTo>
                  <a:lnTo>
                    <a:pt x="187452" y="0"/>
                  </a:lnTo>
                  <a:lnTo>
                    <a:pt x="0" y="0"/>
                  </a:lnTo>
                  <a:lnTo>
                    <a:pt x="0" y="59436"/>
                  </a:lnTo>
                  <a:close/>
                </a:path>
              </a:pathLst>
            </a:custGeom>
            <a:ln w="9144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8" name="object 138"/>
            <p:cNvSpPr/>
            <p:nvPr/>
          </p:nvSpPr>
          <p:spPr>
            <a:xfrm>
              <a:off x="4562855" y="3811524"/>
              <a:ext cx="1019810" cy="422275"/>
            </a:xfrm>
            <a:custGeom>
              <a:avLst/>
              <a:gdLst/>
              <a:ahLst/>
              <a:cxnLst/>
              <a:rect l="l" t="t" r="r" b="b"/>
              <a:pathLst>
                <a:path w="1019810" h="422275">
                  <a:moveTo>
                    <a:pt x="871727" y="57911"/>
                  </a:moveTo>
                  <a:lnTo>
                    <a:pt x="932688" y="57911"/>
                  </a:lnTo>
                </a:path>
                <a:path w="1019810" h="422275">
                  <a:moveTo>
                    <a:pt x="559308" y="0"/>
                  </a:moveTo>
                  <a:lnTo>
                    <a:pt x="0" y="0"/>
                  </a:lnTo>
                </a:path>
                <a:path w="1019810" h="422275">
                  <a:moveTo>
                    <a:pt x="559308" y="115824"/>
                  </a:moveTo>
                  <a:lnTo>
                    <a:pt x="464820" y="115824"/>
                  </a:lnTo>
                </a:path>
                <a:path w="1019810" h="422275">
                  <a:moveTo>
                    <a:pt x="1019556" y="422148"/>
                  </a:moveTo>
                  <a:lnTo>
                    <a:pt x="935736" y="422148"/>
                  </a:lnTo>
                  <a:lnTo>
                    <a:pt x="934211" y="60959"/>
                  </a:lnTo>
                </a:path>
              </a:pathLst>
            </a:custGeom>
            <a:ln w="9144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139" name="object 139"/>
          <p:cNvGrpSpPr/>
          <p:nvPr/>
        </p:nvGrpSpPr>
        <p:grpSpPr>
          <a:xfrm>
            <a:off x="10482597" y="4172711"/>
            <a:ext cx="4091660" cy="769620"/>
            <a:chOff x="4556760" y="4172711"/>
            <a:chExt cx="1778635" cy="769620"/>
          </a:xfrm>
        </p:grpSpPr>
        <p:sp>
          <p:nvSpPr>
            <p:cNvPr id="140" name="object 140"/>
            <p:cNvSpPr/>
            <p:nvPr/>
          </p:nvSpPr>
          <p:spPr>
            <a:xfrm>
              <a:off x="4561332" y="4349496"/>
              <a:ext cx="1022985" cy="1905"/>
            </a:xfrm>
            <a:custGeom>
              <a:avLst/>
              <a:gdLst/>
              <a:ahLst/>
              <a:cxnLst/>
              <a:rect l="l" t="t" r="r" b="b"/>
              <a:pathLst>
                <a:path w="1022985" h="1904">
                  <a:moveTo>
                    <a:pt x="-4572" y="761"/>
                  </a:moveTo>
                  <a:lnTo>
                    <a:pt x="1027175" y="761"/>
                  </a:lnTo>
                </a:path>
              </a:pathLst>
            </a:custGeom>
            <a:ln w="10667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41" name="object 141"/>
            <p:cNvSpPr/>
            <p:nvPr/>
          </p:nvSpPr>
          <p:spPr>
            <a:xfrm>
              <a:off x="5564124" y="4177283"/>
              <a:ext cx="315595" cy="234950"/>
            </a:xfrm>
            <a:custGeom>
              <a:avLst/>
              <a:gdLst/>
              <a:ahLst/>
              <a:cxnLst/>
              <a:rect l="l" t="t" r="r" b="b"/>
              <a:pathLst>
                <a:path w="315595" h="234950">
                  <a:moveTo>
                    <a:pt x="25908" y="117348"/>
                  </a:moveTo>
                  <a:lnTo>
                    <a:pt x="24217" y="147256"/>
                  </a:lnTo>
                  <a:lnTo>
                    <a:pt x="19240" y="177165"/>
                  </a:lnTo>
                  <a:lnTo>
                    <a:pt x="11120" y="206502"/>
                  </a:lnTo>
                  <a:lnTo>
                    <a:pt x="0" y="234696"/>
                  </a:lnTo>
                  <a:lnTo>
                    <a:pt x="135636" y="234696"/>
                  </a:lnTo>
                  <a:lnTo>
                    <a:pt x="179941" y="224393"/>
                  </a:lnTo>
                  <a:lnTo>
                    <a:pt x="220882" y="206776"/>
                  </a:lnTo>
                  <a:lnTo>
                    <a:pt x="257653" y="182575"/>
                  </a:lnTo>
                  <a:lnTo>
                    <a:pt x="289450" y="152521"/>
                  </a:lnTo>
                  <a:lnTo>
                    <a:pt x="315468" y="117348"/>
                  </a:lnTo>
                  <a:lnTo>
                    <a:pt x="289450" y="82174"/>
                  </a:lnTo>
                  <a:lnTo>
                    <a:pt x="257653" y="52120"/>
                  </a:lnTo>
                  <a:lnTo>
                    <a:pt x="220882" y="27919"/>
                  </a:lnTo>
                  <a:lnTo>
                    <a:pt x="179941" y="10302"/>
                  </a:lnTo>
                  <a:lnTo>
                    <a:pt x="135636" y="0"/>
                  </a:lnTo>
                  <a:lnTo>
                    <a:pt x="0" y="0"/>
                  </a:lnTo>
                  <a:lnTo>
                    <a:pt x="11120" y="27979"/>
                  </a:lnTo>
                  <a:lnTo>
                    <a:pt x="19240" y="56959"/>
                  </a:lnTo>
                  <a:lnTo>
                    <a:pt x="24217" y="86796"/>
                  </a:lnTo>
                  <a:lnTo>
                    <a:pt x="25908" y="117348"/>
                  </a:lnTo>
                  <a:close/>
                </a:path>
              </a:pathLst>
            </a:custGeom>
            <a:ln w="9144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42" name="object 142"/>
            <p:cNvSpPr/>
            <p:nvPr/>
          </p:nvSpPr>
          <p:spPr>
            <a:xfrm>
              <a:off x="5879592" y="4294631"/>
              <a:ext cx="48895" cy="0"/>
            </a:xfrm>
            <a:custGeom>
              <a:avLst/>
              <a:gdLst/>
              <a:ahLst/>
              <a:cxnLst/>
              <a:rect l="l" t="t" r="r" b="b"/>
              <a:pathLst>
                <a:path w="48895">
                  <a:moveTo>
                    <a:pt x="0" y="0"/>
                  </a:moveTo>
                  <a:lnTo>
                    <a:pt x="48767" y="0"/>
                  </a:lnTo>
                </a:path>
              </a:pathLst>
            </a:custGeom>
            <a:ln w="9144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43" name="object 143"/>
            <p:cNvSpPr/>
            <p:nvPr/>
          </p:nvSpPr>
          <p:spPr>
            <a:xfrm>
              <a:off x="5963412" y="4448555"/>
              <a:ext cx="312420" cy="233679"/>
            </a:xfrm>
            <a:custGeom>
              <a:avLst/>
              <a:gdLst/>
              <a:ahLst/>
              <a:cxnLst/>
              <a:rect l="l" t="t" r="r" b="b"/>
              <a:pathLst>
                <a:path w="312420" h="233679">
                  <a:moveTo>
                    <a:pt x="0" y="57912"/>
                  </a:moveTo>
                  <a:lnTo>
                    <a:pt x="0" y="233172"/>
                  </a:lnTo>
                  <a:lnTo>
                    <a:pt x="187452" y="233172"/>
                  </a:lnTo>
                  <a:lnTo>
                    <a:pt x="235910" y="224051"/>
                  </a:lnTo>
                  <a:lnTo>
                    <a:pt x="275653" y="199072"/>
                  </a:lnTo>
                  <a:lnTo>
                    <a:pt x="302537" y="161805"/>
                  </a:lnTo>
                  <a:lnTo>
                    <a:pt x="312419" y="115824"/>
                  </a:lnTo>
                  <a:lnTo>
                    <a:pt x="302537" y="70723"/>
                  </a:lnTo>
                  <a:lnTo>
                    <a:pt x="275653" y="33909"/>
                  </a:lnTo>
                  <a:lnTo>
                    <a:pt x="235910" y="9096"/>
                  </a:lnTo>
                  <a:lnTo>
                    <a:pt x="187452" y="0"/>
                  </a:lnTo>
                  <a:lnTo>
                    <a:pt x="0" y="0"/>
                  </a:lnTo>
                  <a:lnTo>
                    <a:pt x="0" y="57912"/>
                  </a:lnTo>
                  <a:close/>
                </a:path>
              </a:pathLst>
            </a:custGeom>
            <a:ln w="9144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44" name="object 144"/>
            <p:cNvSpPr/>
            <p:nvPr/>
          </p:nvSpPr>
          <p:spPr>
            <a:xfrm>
              <a:off x="5928360" y="4294631"/>
              <a:ext cx="407034" cy="643255"/>
            </a:xfrm>
            <a:custGeom>
              <a:avLst/>
              <a:gdLst/>
              <a:ahLst/>
              <a:cxnLst/>
              <a:rect l="l" t="t" r="r" b="b"/>
              <a:pathLst>
                <a:path w="407035" h="643254">
                  <a:moveTo>
                    <a:pt x="347471" y="269748"/>
                  </a:moveTo>
                  <a:lnTo>
                    <a:pt x="406907" y="269748"/>
                  </a:lnTo>
                </a:path>
                <a:path w="407035" h="643254">
                  <a:moveTo>
                    <a:pt x="35051" y="211835"/>
                  </a:moveTo>
                  <a:lnTo>
                    <a:pt x="0" y="211835"/>
                  </a:lnTo>
                  <a:lnTo>
                    <a:pt x="0" y="0"/>
                  </a:lnTo>
                </a:path>
                <a:path w="407035" h="643254">
                  <a:moveTo>
                    <a:pt x="35051" y="329183"/>
                  </a:moveTo>
                  <a:lnTo>
                    <a:pt x="3047" y="329183"/>
                  </a:lnTo>
                  <a:lnTo>
                    <a:pt x="3047" y="643128"/>
                  </a:lnTo>
                </a:path>
              </a:pathLst>
            </a:custGeom>
            <a:ln w="9144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145" name="object 145"/>
          <p:cNvGrpSpPr/>
          <p:nvPr/>
        </p:nvGrpSpPr>
        <p:grpSpPr>
          <a:xfrm>
            <a:off x="15460953" y="4489703"/>
            <a:ext cx="923216" cy="228600"/>
            <a:chOff x="6720840" y="4489703"/>
            <a:chExt cx="401320" cy="228600"/>
          </a:xfrm>
        </p:grpSpPr>
        <p:sp>
          <p:nvSpPr>
            <p:cNvPr id="146" name="object 146"/>
            <p:cNvSpPr/>
            <p:nvPr/>
          </p:nvSpPr>
          <p:spPr>
            <a:xfrm>
              <a:off x="6725412" y="4494275"/>
              <a:ext cx="391795" cy="140335"/>
            </a:xfrm>
            <a:custGeom>
              <a:avLst/>
              <a:gdLst/>
              <a:ahLst/>
              <a:cxnLst/>
              <a:rect l="l" t="t" r="r" b="b"/>
              <a:pathLst>
                <a:path w="391795" h="140335">
                  <a:moveTo>
                    <a:pt x="0" y="140208"/>
                  </a:moveTo>
                  <a:lnTo>
                    <a:pt x="391667" y="140208"/>
                  </a:lnTo>
                  <a:lnTo>
                    <a:pt x="391667" y="0"/>
                  </a:lnTo>
                  <a:lnTo>
                    <a:pt x="0" y="0"/>
                  </a:lnTo>
                  <a:lnTo>
                    <a:pt x="0" y="140208"/>
                  </a:lnTo>
                  <a:close/>
                </a:path>
              </a:pathLst>
            </a:custGeom>
            <a:ln w="9144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147" name="object 147"/>
            <p:cNvPicPr/>
            <p:nvPr/>
          </p:nvPicPr>
          <p:blipFill>
            <a:blip r:embed="rId40" cstate="print"/>
            <a:stretch>
              <a:fillRect/>
            </a:stretch>
          </p:blipFill>
          <p:spPr>
            <a:xfrm>
              <a:off x="6844283" y="4526280"/>
              <a:ext cx="160019" cy="192023"/>
            </a:xfrm>
            <a:prstGeom prst="rect">
              <a:avLst/>
            </a:prstGeom>
          </p:spPr>
        </p:pic>
      </p:grpSp>
      <p:sp>
        <p:nvSpPr>
          <p:cNvPr id="148" name="object 148"/>
          <p:cNvSpPr/>
          <p:nvPr/>
        </p:nvSpPr>
        <p:spPr>
          <a:xfrm>
            <a:off x="10493113" y="4875276"/>
            <a:ext cx="2348943" cy="0"/>
          </a:xfrm>
          <a:custGeom>
            <a:avLst/>
            <a:gdLst/>
            <a:ahLst/>
            <a:cxnLst/>
            <a:rect l="l" t="t" r="r" b="b"/>
            <a:pathLst>
              <a:path w="1021079">
                <a:moveTo>
                  <a:pt x="1021080" y="0"/>
                </a:moveTo>
                <a:lnTo>
                  <a:pt x="0" y="0"/>
                </a:lnTo>
              </a:path>
            </a:pathLst>
          </a:custGeom>
          <a:ln w="9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grpSp>
        <p:nvGrpSpPr>
          <p:cNvPr id="149" name="object 149"/>
          <p:cNvGrpSpPr/>
          <p:nvPr/>
        </p:nvGrpSpPr>
        <p:grpSpPr>
          <a:xfrm>
            <a:off x="11565914" y="4815841"/>
            <a:ext cx="2080158" cy="245745"/>
            <a:chOff x="5027676" y="4815840"/>
            <a:chExt cx="904240" cy="245745"/>
          </a:xfrm>
        </p:grpSpPr>
        <p:sp>
          <p:nvSpPr>
            <p:cNvPr id="150" name="object 150"/>
            <p:cNvSpPr/>
            <p:nvPr/>
          </p:nvSpPr>
          <p:spPr>
            <a:xfrm>
              <a:off x="5027676" y="4994147"/>
              <a:ext cx="556260" cy="0"/>
            </a:xfrm>
            <a:custGeom>
              <a:avLst/>
              <a:gdLst/>
              <a:ahLst/>
              <a:cxnLst/>
              <a:rect l="l" t="t" r="r" b="b"/>
              <a:pathLst>
                <a:path w="556260">
                  <a:moveTo>
                    <a:pt x="556259" y="0"/>
                  </a:moveTo>
                  <a:lnTo>
                    <a:pt x="0" y="0"/>
                  </a:lnTo>
                </a:path>
              </a:pathLst>
            </a:custGeom>
            <a:ln w="9144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51" name="object 151"/>
            <p:cNvSpPr/>
            <p:nvPr/>
          </p:nvSpPr>
          <p:spPr>
            <a:xfrm>
              <a:off x="5564124" y="4820412"/>
              <a:ext cx="315595" cy="236220"/>
            </a:xfrm>
            <a:custGeom>
              <a:avLst/>
              <a:gdLst/>
              <a:ahLst/>
              <a:cxnLst/>
              <a:rect l="l" t="t" r="r" b="b"/>
              <a:pathLst>
                <a:path w="315595" h="236220">
                  <a:moveTo>
                    <a:pt x="25908" y="117348"/>
                  </a:moveTo>
                  <a:lnTo>
                    <a:pt x="24217" y="147923"/>
                  </a:lnTo>
                  <a:lnTo>
                    <a:pt x="19240" y="177927"/>
                  </a:lnTo>
                  <a:lnTo>
                    <a:pt x="11120" y="207359"/>
                  </a:lnTo>
                  <a:lnTo>
                    <a:pt x="0" y="236220"/>
                  </a:lnTo>
                  <a:lnTo>
                    <a:pt x="135636" y="236220"/>
                  </a:lnTo>
                  <a:lnTo>
                    <a:pt x="179941" y="225174"/>
                  </a:lnTo>
                  <a:lnTo>
                    <a:pt x="220882" y="207105"/>
                  </a:lnTo>
                  <a:lnTo>
                    <a:pt x="257653" y="182672"/>
                  </a:lnTo>
                  <a:lnTo>
                    <a:pt x="289450" y="152534"/>
                  </a:lnTo>
                  <a:lnTo>
                    <a:pt x="315468" y="117348"/>
                  </a:lnTo>
                  <a:lnTo>
                    <a:pt x="289450" y="81735"/>
                  </a:lnTo>
                  <a:lnTo>
                    <a:pt x="257653" y="51901"/>
                  </a:lnTo>
                  <a:lnTo>
                    <a:pt x="220882" y="28139"/>
                  </a:lnTo>
                  <a:lnTo>
                    <a:pt x="179941" y="10741"/>
                  </a:lnTo>
                  <a:lnTo>
                    <a:pt x="135636" y="0"/>
                  </a:lnTo>
                  <a:lnTo>
                    <a:pt x="0" y="0"/>
                  </a:lnTo>
                  <a:lnTo>
                    <a:pt x="11120" y="28622"/>
                  </a:lnTo>
                  <a:lnTo>
                    <a:pt x="19240" y="57531"/>
                  </a:lnTo>
                  <a:lnTo>
                    <a:pt x="24217" y="87010"/>
                  </a:lnTo>
                  <a:lnTo>
                    <a:pt x="25908" y="117348"/>
                  </a:lnTo>
                  <a:close/>
                </a:path>
              </a:pathLst>
            </a:custGeom>
            <a:ln w="9144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52" name="object 152"/>
            <p:cNvSpPr/>
            <p:nvPr/>
          </p:nvSpPr>
          <p:spPr>
            <a:xfrm>
              <a:off x="5879592" y="4937760"/>
              <a:ext cx="52069" cy="0"/>
            </a:xfrm>
            <a:custGeom>
              <a:avLst/>
              <a:gdLst/>
              <a:ahLst/>
              <a:cxnLst/>
              <a:rect l="l" t="t" r="r" b="b"/>
              <a:pathLst>
                <a:path w="52070">
                  <a:moveTo>
                    <a:pt x="0" y="0"/>
                  </a:moveTo>
                  <a:lnTo>
                    <a:pt x="51815" y="0"/>
                  </a:lnTo>
                </a:path>
              </a:pathLst>
            </a:custGeom>
            <a:ln w="9144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153" name="object 153"/>
          <p:cNvGrpSpPr/>
          <p:nvPr/>
        </p:nvGrpSpPr>
        <p:grpSpPr>
          <a:xfrm>
            <a:off x="9581584" y="4265676"/>
            <a:ext cx="923216" cy="230504"/>
            <a:chOff x="4165092" y="4265676"/>
            <a:chExt cx="401320" cy="230504"/>
          </a:xfrm>
        </p:grpSpPr>
        <p:sp>
          <p:nvSpPr>
            <p:cNvPr id="154" name="object 154"/>
            <p:cNvSpPr/>
            <p:nvPr/>
          </p:nvSpPr>
          <p:spPr>
            <a:xfrm>
              <a:off x="4169664" y="4270248"/>
              <a:ext cx="391795" cy="142240"/>
            </a:xfrm>
            <a:custGeom>
              <a:avLst/>
              <a:gdLst/>
              <a:ahLst/>
              <a:cxnLst/>
              <a:rect l="l" t="t" r="r" b="b"/>
              <a:pathLst>
                <a:path w="391795" h="142239">
                  <a:moveTo>
                    <a:pt x="0" y="141732"/>
                  </a:moveTo>
                  <a:lnTo>
                    <a:pt x="391667" y="141732"/>
                  </a:lnTo>
                  <a:lnTo>
                    <a:pt x="391667" y="0"/>
                  </a:lnTo>
                  <a:lnTo>
                    <a:pt x="0" y="0"/>
                  </a:lnTo>
                  <a:lnTo>
                    <a:pt x="0" y="141732"/>
                  </a:lnTo>
                  <a:close/>
                </a:path>
              </a:pathLst>
            </a:custGeom>
            <a:ln w="9144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155" name="object 155"/>
            <p:cNvPicPr/>
            <p:nvPr/>
          </p:nvPicPr>
          <p:blipFill>
            <a:blip r:embed="rId41" cstate="print"/>
            <a:stretch>
              <a:fillRect/>
            </a:stretch>
          </p:blipFill>
          <p:spPr>
            <a:xfrm>
              <a:off x="4302252" y="4303775"/>
              <a:ext cx="123444" cy="192024"/>
            </a:xfrm>
            <a:prstGeom prst="rect">
              <a:avLst/>
            </a:prstGeom>
          </p:spPr>
        </p:pic>
      </p:grpSp>
      <p:grpSp>
        <p:nvGrpSpPr>
          <p:cNvPr id="156" name="object 156"/>
          <p:cNvGrpSpPr/>
          <p:nvPr/>
        </p:nvGrpSpPr>
        <p:grpSpPr>
          <a:xfrm>
            <a:off x="9581584" y="4782312"/>
            <a:ext cx="923216" cy="227329"/>
            <a:chOff x="4165092" y="4782311"/>
            <a:chExt cx="401320" cy="227329"/>
          </a:xfrm>
        </p:grpSpPr>
        <p:sp>
          <p:nvSpPr>
            <p:cNvPr id="157" name="object 157"/>
            <p:cNvSpPr/>
            <p:nvPr/>
          </p:nvSpPr>
          <p:spPr>
            <a:xfrm>
              <a:off x="4169664" y="4786883"/>
              <a:ext cx="391795" cy="140335"/>
            </a:xfrm>
            <a:custGeom>
              <a:avLst/>
              <a:gdLst/>
              <a:ahLst/>
              <a:cxnLst/>
              <a:rect l="l" t="t" r="r" b="b"/>
              <a:pathLst>
                <a:path w="391795" h="140335">
                  <a:moveTo>
                    <a:pt x="0" y="140208"/>
                  </a:moveTo>
                  <a:lnTo>
                    <a:pt x="391667" y="140208"/>
                  </a:lnTo>
                  <a:lnTo>
                    <a:pt x="391667" y="0"/>
                  </a:lnTo>
                  <a:lnTo>
                    <a:pt x="0" y="0"/>
                  </a:lnTo>
                  <a:lnTo>
                    <a:pt x="0" y="140208"/>
                  </a:lnTo>
                  <a:close/>
                </a:path>
              </a:pathLst>
            </a:custGeom>
            <a:ln w="9144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158" name="object 158"/>
            <p:cNvPicPr/>
            <p:nvPr/>
          </p:nvPicPr>
          <p:blipFill>
            <a:blip r:embed="rId42" cstate="print"/>
            <a:stretch>
              <a:fillRect/>
            </a:stretch>
          </p:blipFill>
          <p:spPr>
            <a:xfrm>
              <a:off x="4294632" y="4820411"/>
              <a:ext cx="146303" cy="188975"/>
            </a:xfrm>
            <a:prstGeom prst="rect">
              <a:avLst/>
            </a:prstGeom>
          </p:spPr>
        </p:pic>
      </p:grpSp>
      <p:grpSp>
        <p:nvGrpSpPr>
          <p:cNvPr id="159" name="object 159"/>
          <p:cNvGrpSpPr/>
          <p:nvPr/>
        </p:nvGrpSpPr>
        <p:grpSpPr>
          <a:xfrm>
            <a:off x="10657891" y="4966715"/>
            <a:ext cx="918834" cy="230504"/>
            <a:chOff x="4632960" y="4966715"/>
            <a:chExt cx="399415" cy="230504"/>
          </a:xfrm>
        </p:grpSpPr>
        <p:sp>
          <p:nvSpPr>
            <p:cNvPr id="160" name="object 160"/>
            <p:cNvSpPr/>
            <p:nvPr/>
          </p:nvSpPr>
          <p:spPr>
            <a:xfrm>
              <a:off x="4637532" y="4971287"/>
              <a:ext cx="390525" cy="142240"/>
            </a:xfrm>
            <a:custGeom>
              <a:avLst/>
              <a:gdLst/>
              <a:ahLst/>
              <a:cxnLst/>
              <a:rect l="l" t="t" r="r" b="b"/>
              <a:pathLst>
                <a:path w="390525" h="142239">
                  <a:moveTo>
                    <a:pt x="0" y="141732"/>
                  </a:moveTo>
                  <a:lnTo>
                    <a:pt x="390144" y="141732"/>
                  </a:lnTo>
                  <a:lnTo>
                    <a:pt x="390144" y="0"/>
                  </a:lnTo>
                  <a:lnTo>
                    <a:pt x="0" y="0"/>
                  </a:lnTo>
                  <a:lnTo>
                    <a:pt x="0" y="141732"/>
                  </a:lnTo>
                  <a:close/>
                </a:path>
              </a:pathLst>
            </a:custGeom>
            <a:ln w="9144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161" name="object 161"/>
            <p:cNvPicPr/>
            <p:nvPr/>
          </p:nvPicPr>
          <p:blipFill>
            <a:blip r:embed="rId43" cstate="print"/>
            <a:stretch>
              <a:fillRect/>
            </a:stretch>
          </p:blipFill>
          <p:spPr>
            <a:xfrm>
              <a:off x="4730496" y="5006339"/>
              <a:ext cx="99059" cy="187451"/>
            </a:xfrm>
            <a:prstGeom prst="rect">
              <a:avLst/>
            </a:prstGeom>
          </p:spPr>
        </p:pic>
        <p:pic>
          <p:nvPicPr>
            <p:cNvPr id="162" name="object 162"/>
            <p:cNvPicPr/>
            <p:nvPr/>
          </p:nvPicPr>
          <p:blipFill>
            <a:blip r:embed="rId44" cstate="print"/>
            <a:stretch>
              <a:fillRect/>
            </a:stretch>
          </p:blipFill>
          <p:spPr>
            <a:xfrm>
              <a:off x="4831080" y="5004816"/>
              <a:ext cx="109727" cy="192023"/>
            </a:xfrm>
            <a:prstGeom prst="rect">
              <a:avLst/>
            </a:prstGeom>
          </p:spPr>
        </p:pic>
      </p:grpSp>
      <p:sp>
        <p:nvSpPr>
          <p:cNvPr id="163" name="object 163"/>
          <p:cNvSpPr/>
          <p:nvPr/>
        </p:nvSpPr>
        <p:spPr>
          <a:xfrm>
            <a:off x="15359283" y="4564379"/>
            <a:ext cx="109559" cy="0"/>
          </a:xfrm>
          <a:custGeom>
            <a:avLst/>
            <a:gdLst/>
            <a:ahLst/>
            <a:cxnLst/>
            <a:rect l="l" t="t" r="r" b="b"/>
            <a:pathLst>
              <a:path w="47625">
                <a:moveTo>
                  <a:pt x="0" y="0"/>
                </a:moveTo>
                <a:lnTo>
                  <a:pt x="47243" y="0"/>
                </a:lnTo>
              </a:path>
            </a:pathLst>
          </a:custGeom>
          <a:ln w="9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pic>
        <p:nvPicPr>
          <p:cNvPr id="164" name="object 164"/>
          <p:cNvPicPr/>
          <p:nvPr/>
        </p:nvPicPr>
        <p:blipFill>
          <a:blip r:embed="rId45" cstate="print"/>
          <a:stretch>
            <a:fillRect/>
          </a:stretch>
        </p:blipFill>
        <p:spPr>
          <a:xfrm>
            <a:off x="14861445" y="4308348"/>
            <a:ext cx="210351" cy="62483"/>
          </a:xfrm>
          <a:prstGeom prst="rect">
            <a:avLst/>
          </a:prstGeom>
        </p:spPr>
      </p:pic>
      <p:pic>
        <p:nvPicPr>
          <p:cNvPr id="165" name="object 165"/>
          <p:cNvPicPr/>
          <p:nvPr/>
        </p:nvPicPr>
        <p:blipFill>
          <a:blip r:embed="rId46" cstate="print"/>
          <a:stretch>
            <a:fillRect/>
          </a:stretch>
        </p:blipFill>
        <p:spPr>
          <a:xfrm>
            <a:off x="14542411" y="4759453"/>
            <a:ext cx="823883" cy="66039"/>
          </a:xfrm>
          <a:prstGeom prst="rect">
            <a:avLst/>
          </a:prstGeom>
        </p:spPr>
      </p:pic>
      <p:grpSp>
        <p:nvGrpSpPr>
          <p:cNvPr id="166" name="object 166"/>
          <p:cNvGrpSpPr/>
          <p:nvPr/>
        </p:nvGrpSpPr>
        <p:grpSpPr>
          <a:xfrm>
            <a:off x="9700785" y="3912109"/>
            <a:ext cx="2296352" cy="467995"/>
            <a:chOff x="4216908" y="3912108"/>
            <a:chExt cx="998219" cy="467995"/>
          </a:xfrm>
        </p:grpSpPr>
        <p:pic>
          <p:nvPicPr>
            <p:cNvPr id="167" name="object 167"/>
            <p:cNvPicPr/>
            <p:nvPr/>
          </p:nvPicPr>
          <p:blipFill>
            <a:blip r:embed="rId47" cstate="print"/>
            <a:stretch>
              <a:fillRect/>
            </a:stretch>
          </p:blipFill>
          <p:spPr>
            <a:xfrm>
              <a:off x="4546092" y="4072127"/>
              <a:ext cx="324611" cy="201167"/>
            </a:xfrm>
            <a:prstGeom prst="rect">
              <a:avLst/>
            </a:prstGeom>
          </p:spPr>
        </p:pic>
        <p:pic>
          <p:nvPicPr>
            <p:cNvPr id="168" name="object 168"/>
            <p:cNvPicPr/>
            <p:nvPr/>
          </p:nvPicPr>
          <p:blipFill>
            <a:blip r:embed="rId48" cstate="print"/>
            <a:stretch>
              <a:fillRect/>
            </a:stretch>
          </p:blipFill>
          <p:spPr>
            <a:xfrm>
              <a:off x="4898136" y="4073652"/>
              <a:ext cx="316991" cy="246887"/>
            </a:xfrm>
            <a:prstGeom prst="rect">
              <a:avLst/>
            </a:prstGeom>
          </p:spPr>
        </p:pic>
        <p:pic>
          <p:nvPicPr>
            <p:cNvPr id="169" name="object 169"/>
            <p:cNvPicPr/>
            <p:nvPr/>
          </p:nvPicPr>
          <p:blipFill>
            <a:blip r:embed="rId49" cstate="print"/>
            <a:stretch>
              <a:fillRect/>
            </a:stretch>
          </p:blipFill>
          <p:spPr>
            <a:xfrm>
              <a:off x="4553711" y="4177284"/>
              <a:ext cx="656843" cy="202691"/>
            </a:xfrm>
            <a:prstGeom prst="rect">
              <a:avLst/>
            </a:prstGeom>
          </p:spPr>
        </p:pic>
        <p:pic>
          <p:nvPicPr>
            <p:cNvPr id="170" name="object 170"/>
            <p:cNvPicPr/>
            <p:nvPr/>
          </p:nvPicPr>
          <p:blipFill>
            <a:blip r:embed="rId50" cstate="print"/>
            <a:stretch>
              <a:fillRect/>
            </a:stretch>
          </p:blipFill>
          <p:spPr>
            <a:xfrm>
              <a:off x="4216908" y="3912108"/>
              <a:ext cx="306324" cy="196595"/>
            </a:xfrm>
            <a:prstGeom prst="rect">
              <a:avLst/>
            </a:prstGeom>
          </p:spPr>
        </p:pic>
        <p:pic>
          <p:nvPicPr>
            <p:cNvPr id="171" name="object 171"/>
            <p:cNvPicPr/>
            <p:nvPr/>
          </p:nvPicPr>
          <p:blipFill>
            <a:blip r:embed="rId51" cstate="print"/>
            <a:stretch>
              <a:fillRect/>
            </a:stretch>
          </p:blipFill>
          <p:spPr>
            <a:xfrm>
              <a:off x="4261103" y="4017264"/>
              <a:ext cx="208787" cy="251459"/>
            </a:xfrm>
            <a:prstGeom prst="rect">
              <a:avLst/>
            </a:prstGeom>
          </p:spPr>
        </p:pic>
      </p:grpSp>
      <p:grpSp>
        <p:nvGrpSpPr>
          <p:cNvPr id="172" name="object 172"/>
          <p:cNvGrpSpPr/>
          <p:nvPr/>
        </p:nvGrpSpPr>
        <p:grpSpPr>
          <a:xfrm>
            <a:off x="9209957" y="4442460"/>
            <a:ext cx="1735413" cy="410209"/>
            <a:chOff x="4003547" y="4442459"/>
            <a:chExt cx="754380" cy="410209"/>
          </a:xfrm>
        </p:grpSpPr>
        <p:pic>
          <p:nvPicPr>
            <p:cNvPr id="173" name="object 173"/>
            <p:cNvPicPr/>
            <p:nvPr/>
          </p:nvPicPr>
          <p:blipFill>
            <a:blip r:embed="rId52" cstate="print"/>
            <a:stretch>
              <a:fillRect/>
            </a:stretch>
          </p:blipFill>
          <p:spPr>
            <a:xfrm>
              <a:off x="4183379" y="4442459"/>
              <a:ext cx="400811" cy="202691"/>
            </a:xfrm>
            <a:prstGeom prst="rect">
              <a:avLst/>
            </a:prstGeom>
          </p:spPr>
        </p:pic>
        <p:pic>
          <p:nvPicPr>
            <p:cNvPr id="174" name="object 174"/>
            <p:cNvPicPr/>
            <p:nvPr/>
          </p:nvPicPr>
          <p:blipFill>
            <a:blip r:embed="rId53" cstate="print"/>
            <a:stretch>
              <a:fillRect/>
            </a:stretch>
          </p:blipFill>
          <p:spPr>
            <a:xfrm>
              <a:off x="4099559" y="4550664"/>
              <a:ext cx="559308" cy="246887"/>
            </a:xfrm>
            <a:prstGeom prst="rect">
              <a:avLst/>
            </a:prstGeom>
          </p:spPr>
        </p:pic>
        <p:pic>
          <p:nvPicPr>
            <p:cNvPr id="175" name="object 175"/>
            <p:cNvPicPr/>
            <p:nvPr/>
          </p:nvPicPr>
          <p:blipFill>
            <a:blip r:embed="rId54" cstate="print"/>
            <a:stretch>
              <a:fillRect/>
            </a:stretch>
          </p:blipFill>
          <p:spPr>
            <a:xfrm>
              <a:off x="4003547" y="4655819"/>
              <a:ext cx="754379" cy="196595"/>
            </a:xfrm>
            <a:prstGeom prst="rect">
              <a:avLst/>
            </a:prstGeom>
          </p:spPr>
        </p:pic>
      </p:grpSp>
      <p:grpSp>
        <p:nvGrpSpPr>
          <p:cNvPr id="176" name="object 176"/>
          <p:cNvGrpSpPr/>
          <p:nvPr/>
        </p:nvGrpSpPr>
        <p:grpSpPr>
          <a:xfrm>
            <a:off x="9690265" y="4954524"/>
            <a:ext cx="705559" cy="306705"/>
            <a:chOff x="4212335" y="4954523"/>
            <a:chExt cx="306705" cy="306705"/>
          </a:xfrm>
        </p:grpSpPr>
        <p:pic>
          <p:nvPicPr>
            <p:cNvPr id="177" name="object 177"/>
            <p:cNvPicPr/>
            <p:nvPr/>
          </p:nvPicPr>
          <p:blipFill>
            <a:blip r:embed="rId50" cstate="print"/>
            <a:stretch>
              <a:fillRect/>
            </a:stretch>
          </p:blipFill>
          <p:spPr>
            <a:xfrm>
              <a:off x="4212335" y="4954523"/>
              <a:ext cx="306324" cy="196595"/>
            </a:xfrm>
            <a:prstGeom prst="rect">
              <a:avLst/>
            </a:prstGeom>
          </p:spPr>
        </p:pic>
        <p:pic>
          <p:nvPicPr>
            <p:cNvPr id="178" name="object 178"/>
            <p:cNvPicPr/>
            <p:nvPr/>
          </p:nvPicPr>
          <p:blipFill>
            <a:blip r:embed="rId55" cstate="print"/>
            <a:stretch>
              <a:fillRect/>
            </a:stretch>
          </p:blipFill>
          <p:spPr>
            <a:xfrm>
              <a:off x="4226051" y="5058156"/>
              <a:ext cx="269748" cy="202692"/>
            </a:xfrm>
            <a:prstGeom prst="rect">
              <a:avLst/>
            </a:prstGeom>
          </p:spPr>
        </p:pic>
      </p:grpSp>
      <p:grpSp>
        <p:nvGrpSpPr>
          <p:cNvPr id="179" name="object 179"/>
          <p:cNvGrpSpPr/>
          <p:nvPr/>
        </p:nvGrpSpPr>
        <p:grpSpPr>
          <a:xfrm>
            <a:off x="10738524" y="5135880"/>
            <a:ext cx="758148" cy="304800"/>
            <a:chOff x="4668011" y="5135880"/>
            <a:chExt cx="329565" cy="304800"/>
          </a:xfrm>
        </p:grpSpPr>
        <p:pic>
          <p:nvPicPr>
            <p:cNvPr id="180" name="object 180"/>
            <p:cNvPicPr/>
            <p:nvPr/>
          </p:nvPicPr>
          <p:blipFill>
            <a:blip r:embed="rId56" cstate="print"/>
            <a:stretch>
              <a:fillRect/>
            </a:stretch>
          </p:blipFill>
          <p:spPr>
            <a:xfrm>
              <a:off x="4684776" y="5135880"/>
              <a:ext cx="292607" cy="202691"/>
            </a:xfrm>
            <a:prstGeom prst="rect">
              <a:avLst/>
            </a:prstGeom>
          </p:spPr>
        </p:pic>
        <p:pic>
          <p:nvPicPr>
            <p:cNvPr id="181" name="object 181"/>
            <p:cNvPicPr/>
            <p:nvPr/>
          </p:nvPicPr>
          <p:blipFill>
            <a:blip r:embed="rId57" cstate="print"/>
            <a:stretch>
              <a:fillRect/>
            </a:stretch>
          </p:blipFill>
          <p:spPr>
            <a:xfrm>
              <a:off x="4668011" y="5244084"/>
              <a:ext cx="329184" cy="196595"/>
            </a:xfrm>
            <a:prstGeom prst="rect">
              <a:avLst/>
            </a:prstGeom>
          </p:spPr>
        </p:pic>
      </p:grpSp>
      <p:grpSp>
        <p:nvGrpSpPr>
          <p:cNvPr id="182" name="object 182"/>
          <p:cNvGrpSpPr/>
          <p:nvPr/>
        </p:nvGrpSpPr>
        <p:grpSpPr>
          <a:xfrm>
            <a:off x="15594176" y="4654297"/>
            <a:ext cx="701177" cy="459105"/>
            <a:chOff x="6778752" y="4654296"/>
            <a:chExt cx="304800" cy="459105"/>
          </a:xfrm>
        </p:grpSpPr>
        <p:pic>
          <p:nvPicPr>
            <p:cNvPr id="183" name="object 183"/>
            <p:cNvPicPr/>
            <p:nvPr/>
          </p:nvPicPr>
          <p:blipFill>
            <a:blip r:embed="rId50" cstate="print"/>
            <a:stretch>
              <a:fillRect/>
            </a:stretch>
          </p:blipFill>
          <p:spPr>
            <a:xfrm>
              <a:off x="6778752" y="4654296"/>
              <a:ext cx="304800" cy="196595"/>
            </a:xfrm>
            <a:prstGeom prst="rect">
              <a:avLst/>
            </a:prstGeom>
          </p:spPr>
        </p:pic>
        <p:pic>
          <p:nvPicPr>
            <p:cNvPr id="184" name="object 184"/>
            <p:cNvPicPr/>
            <p:nvPr/>
          </p:nvPicPr>
          <p:blipFill>
            <a:blip r:embed="rId58" cstate="print"/>
            <a:stretch>
              <a:fillRect/>
            </a:stretch>
          </p:blipFill>
          <p:spPr>
            <a:xfrm>
              <a:off x="6797039" y="4759451"/>
              <a:ext cx="269748" cy="198119"/>
            </a:xfrm>
            <a:prstGeom prst="rect">
              <a:avLst/>
            </a:prstGeom>
          </p:spPr>
        </p:pic>
        <p:pic>
          <p:nvPicPr>
            <p:cNvPr id="185" name="object 185"/>
            <p:cNvPicPr/>
            <p:nvPr/>
          </p:nvPicPr>
          <p:blipFill>
            <a:blip r:embed="rId59" cstate="print"/>
            <a:stretch>
              <a:fillRect/>
            </a:stretch>
          </p:blipFill>
          <p:spPr>
            <a:xfrm>
              <a:off x="6850380" y="4866131"/>
              <a:ext cx="160019" cy="246887"/>
            </a:xfrm>
            <a:prstGeom prst="rect">
              <a:avLst/>
            </a:prstGeom>
          </p:spPr>
        </p:pic>
      </p:grpSp>
      <p:sp>
        <p:nvSpPr>
          <p:cNvPr id="186" name="object 186"/>
          <p:cNvSpPr/>
          <p:nvPr/>
        </p:nvSpPr>
        <p:spPr>
          <a:xfrm>
            <a:off x="14573961" y="4395215"/>
            <a:ext cx="782981" cy="340360"/>
          </a:xfrm>
          <a:custGeom>
            <a:avLst/>
            <a:gdLst/>
            <a:ahLst/>
            <a:cxnLst/>
            <a:rect l="l" t="t" r="r" b="b"/>
            <a:pathLst>
              <a:path w="340359" h="340360">
                <a:moveTo>
                  <a:pt x="339851" y="339851"/>
                </a:moveTo>
                <a:lnTo>
                  <a:pt x="339851" y="0"/>
                </a:lnTo>
              </a:path>
              <a:path w="340359" h="340360">
                <a:moveTo>
                  <a:pt x="0" y="0"/>
                </a:moveTo>
                <a:lnTo>
                  <a:pt x="0" y="339851"/>
                </a:lnTo>
                <a:lnTo>
                  <a:pt x="339851" y="339851"/>
                </a:lnTo>
              </a:path>
              <a:path w="340359" h="340360">
                <a:moveTo>
                  <a:pt x="339851" y="0"/>
                </a:moveTo>
                <a:lnTo>
                  <a:pt x="0" y="0"/>
                </a:lnTo>
              </a:path>
              <a:path w="340359" h="340360">
                <a:moveTo>
                  <a:pt x="339851" y="0"/>
                </a:moveTo>
                <a:lnTo>
                  <a:pt x="0" y="339851"/>
                </a:lnTo>
              </a:path>
            </a:pathLst>
          </a:custGeom>
          <a:ln w="9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7" name="object 187"/>
          <p:cNvSpPr/>
          <p:nvPr/>
        </p:nvSpPr>
        <p:spPr>
          <a:xfrm>
            <a:off x="1444422" y="9413748"/>
            <a:ext cx="15051933" cy="9525"/>
          </a:xfrm>
          <a:custGeom>
            <a:avLst/>
            <a:gdLst/>
            <a:ahLst/>
            <a:cxnLst/>
            <a:rect l="l" t="t" r="r" b="b"/>
            <a:pathLst>
              <a:path w="6543040" h="9525">
                <a:moveTo>
                  <a:pt x="6542531" y="9144"/>
                </a:moveTo>
                <a:lnTo>
                  <a:pt x="0" y="9144"/>
                </a:lnTo>
                <a:lnTo>
                  <a:pt x="0" y="0"/>
                </a:lnTo>
                <a:lnTo>
                  <a:pt x="6542531" y="0"/>
                </a:lnTo>
                <a:lnTo>
                  <a:pt x="6542531" y="9144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8" name="object 188"/>
          <p:cNvSpPr txBox="1"/>
          <p:nvPr/>
        </p:nvSpPr>
        <p:spPr>
          <a:xfrm>
            <a:off x="1415188" y="349008"/>
            <a:ext cx="192824" cy="135935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sz="800" spc="10" dirty="0">
                <a:latin typeface="Microsoft Sans Serif"/>
                <a:cs typeface="Microsoft Sans Serif"/>
              </a:rPr>
              <a:t>6</a:t>
            </a:r>
            <a:endParaRPr sz="800">
              <a:latin typeface="Microsoft Sans Serif"/>
              <a:cs typeface="Microsoft Sans Serif"/>
            </a:endParaRPr>
          </a:p>
        </p:txBody>
      </p:sp>
      <p:sp>
        <p:nvSpPr>
          <p:cNvPr id="189" name="object 189"/>
          <p:cNvSpPr txBox="1"/>
          <p:nvPr/>
        </p:nvSpPr>
        <p:spPr>
          <a:xfrm>
            <a:off x="1415216" y="648205"/>
            <a:ext cx="7412025" cy="122431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sz="700" spc="-40" dirty="0">
                <a:latin typeface="Microsoft Sans Serif"/>
                <a:cs typeface="Microsoft Sans Serif"/>
              </a:rPr>
              <a:t>F.</a:t>
            </a:r>
            <a:r>
              <a:rPr sz="700" dirty="0">
                <a:latin typeface="Microsoft Sans Serif"/>
                <a:cs typeface="Microsoft Sans Serif"/>
              </a:rPr>
              <a:t> </a:t>
            </a:r>
            <a:r>
              <a:rPr sz="700" spc="20" dirty="0">
                <a:latin typeface="Microsoft Sans Serif"/>
                <a:cs typeface="Microsoft Sans Serif"/>
              </a:rPr>
              <a:t>Sobrecorriente</a:t>
            </a:r>
            <a:r>
              <a:rPr sz="700" dirty="0">
                <a:latin typeface="Microsoft Sans Serif"/>
                <a:cs typeface="Microsoft Sans Serif"/>
              </a:rPr>
              <a:t> </a:t>
            </a:r>
            <a:r>
              <a:rPr sz="700" spc="15" dirty="0">
                <a:latin typeface="Microsoft Sans Serif"/>
                <a:cs typeface="Microsoft Sans Serif"/>
              </a:rPr>
              <a:t>supervisada</a:t>
            </a:r>
            <a:r>
              <a:rPr sz="700" spc="5" dirty="0">
                <a:latin typeface="Microsoft Sans Serif"/>
                <a:cs typeface="Microsoft Sans Serif"/>
              </a:rPr>
              <a:t> </a:t>
            </a:r>
            <a:r>
              <a:rPr sz="700" spc="40" dirty="0">
                <a:latin typeface="Microsoft Sans Serif"/>
                <a:cs typeface="Microsoft Sans Serif"/>
              </a:rPr>
              <a:t>por</a:t>
            </a:r>
            <a:r>
              <a:rPr sz="700" dirty="0">
                <a:latin typeface="Microsoft Sans Serif"/>
                <a:cs typeface="Microsoft Sans Serif"/>
              </a:rPr>
              <a:t> </a:t>
            </a:r>
            <a:r>
              <a:rPr sz="700" spc="25" dirty="0">
                <a:latin typeface="Microsoft Sans Serif"/>
                <a:cs typeface="Microsoft Sans Serif"/>
              </a:rPr>
              <a:t>múltiples</a:t>
            </a:r>
            <a:r>
              <a:rPr sz="700" spc="5" dirty="0">
                <a:latin typeface="Microsoft Sans Serif"/>
                <a:cs typeface="Microsoft Sans Serif"/>
              </a:rPr>
              <a:t> </a:t>
            </a:r>
            <a:r>
              <a:rPr sz="700" spc="25" dirty="0">
                <a:latin typeface="Microsoft Sans Serif"/>
                <a:cs typeface="Microsoft Sans Serif"/>
              </a:rPr>
              <a:t>elementos</a:t>
            </a:r>
            <a:endParaRPr sz="700">
              <a:latin typeface="Microsoft Sans Serif"/>
              <a:cs typeface="Microsoft Sans Serif"/>
            </a:endParaRPr>
          </a:p>
          <a:p>
            <a:pPr marL="12700" marR="5080" indent="154940">
              <a:lnSpc>
                <a:spcPct val="154100"/>
              </a:lnSpc>
              <a:spcBef>
                <a:spcPts val="225"/>
              </a:spcBef>
            </a:pPr>
            <a:r>
              <a:rPr sz="650" spc="-10" dirty="0">
                <a:latin typeface="Microsoft Sans Serif"/>
                <a:cs typeface="Microsoft Sans Serif"/>
              </a:rPr>
              <a:t>La </a:t>
            </a:r>
            <a:r>
              <a:rPr sz="650" spc="20" dirty="0">
                <a:latin typeface="Microsoft Sans Serif"/>
                <a:cs typeface="Microsoft Sans Serif"/>
              </a:rPr>
              <a:t>seguridad </a:t>
            </a:r>
            <a:r>
              <a:rPr sz="650" spc="-5" dirty="0">
                <a:latin typeface="Microsoft Sans Serif"/>
                <a:cs typeface="Microsoft Sans Serif"/>
              </a:rPr>
              <a:t>se </a:t>
            </a:r>
            <a:r>
              <a:rPr sz="650" spc="25" dirty="0">
                <a:latin typeface="Microsoft Sans Serif"/>
                <a:cs typeface="Microsoft Sans Serif"/>
              </a:rPr>
              <a:t>mejora mediante </a:t>
            </a:r>
            <a:r>
              <a:rPr sz="650" spc="10" dirty="0">
                <a:latin typeface="Microsoft Sans Serif"/>
                <a:cs typeface="Microsoft Sans Serif"/>
              </a:rPr>
              <a:t>el </a:t>
            </a:r>
            <a:r>
              <a:rPr sz="650" spc="15" dirty="0">
                <a:latin typeface="Microsoft Sans Serif"/>
                <a:cs typeface="Microsoft Sans Serif"/>
              </a:rPr>
              <a:t>uso </a:t>
            </a:r>
            <a:r>
              <a:rPr sz="650" spc="20" dirty="0">
                <a:latin typeface="Microsoft Sans Serif"/>
                <a:cs typeface="Microsoft Sans Serif"/>
              </a:rPr>
              <a:t>de </a:t>
            </a:r>
            <a:r>
              <a:rPr sz="650" spc="25" dirty="0">
                <a:latin typeface="Microsoft Sans Serif"/>
                <a:cs typeface="Microsoft Sans Serif"/>
              </a:rPr>
              <a:t>una </a:t>
            </a:r>
            <a:r>
              <a:rPr sz="650" spc="20" dirty="0">
                <a:latin typeface="Microsoft Sans Serif"/>
                <a:cs typeface="Microsoft Sans Serif"/>
              </a:rPr>
              <a:t>combinación de elementos </a:t>
            </a:r>
            <a:r>
              <a:rPr sz="650" spc="25" dirty="0">
                <a:latin typeface="Microsoft Sans Serif"/>
                <a:cs typeface="Microsoft Sans Serif"/>
              </a:rPr>
              <a:t> </a:t>
            </a:r>
            <a:r>
              <a:rPr sz="650" spc="20" dirty="0">
                <a:latin typeface="Microsoft Sans Serif"/>
                <a:cs typeface="Microsoft Sans Serif"/>
              </a:rPr>
              <a:t>para </a:t>
            </a:r>
            <a:r>
              <a:rPr sz="650" spc="15" dirty="0">
                <a:latin typeface="Microsoft Sans Serif"/>
                <a:cs typeface="Microsoft Sans Serif"/>
              </a:rPr>
              <a:t>supervisar </a:t>
            </a:r>
            <a:r>
              <a:rPr sz="650" spc="10" dirty="0">
                <a:latin typeface="Microsoft Sans Serif"/>
                <a:cs typeface="Microsoft Sans Serif"/>
              </a:rPr>
              <a:t>el </a:t>
            </a:r>
            <a:r>
              <a:rPr sz="650" spc="25" dirty="0">
                <a:latin typeface="Microsoft Sans Serif"/>
                <a:cs typeface="Microsoft Sans Serif"/>
              </a:rPr>
              <a:t>elemento </a:t>
            </a:r>
            <a:r>
              <a:rPr sz="650" spc="20" dirty="0">
                <a:latin typeface="Microsoft Sans Serif"/>
                <a:cs typeface="Microsoft Sans Serif"/>
              </a:rPr>
              <a:t>de </a:t>
            </a:r>
            <a:r>
              <a:rPr sz="650" spc="25" dirty="0">
                <a:latin typeface="Microsoft Sans Serif"/>
                <a:cs typeface="Microsoft Sans Serif"/>
              </a:rPr>
              <a:t>sobrecorriente </a:t>
            </a:r>
            <a:r>
              <a:rPr sz="650" spc="35" dirty="0">
                <a:latin typeface="Microsoft Sans Serif"/>
                <a:cs typeface="Microsoft Sans Serif"/>
              </a:rPr>
              <a:t>no </a:t>
            </a:r>
            <a:r>
              <a:rPr sz="650" spc="15" dirty="0">
                <a:latin typeface="Microsoft Sans Serif"/>
                <a:cs typeface="Microsoft Sans Serif"/>
              </a:rPr>
              <a:t>direccional </a:t>
            </a:r>
            <a:r>
              <a:rPr sz="650" spc="20" dirty="0">
                <a:latin typeface="Microsoft Sans Serif"/>
                <a:cs typeface="Microsoft Sans Serif"/>
              </a:rPr>
              <a:t>de </a:t>
            </a:r>
            <a:r>
              <a:rPr sz="650" spc="15" dirty="0">
                <a:latin typeface="Microsoft Sans Serif"/>
                <a:cs typeface="Microsoft Sans Serif"/>
              </a:rPr>
              <a:t>ajuste bajo. </a:t>
            </a:r>
            <a:r>
              <a:rPr sz="650" spc="20" dirty="0">
                <a:latin typeface="Microsoft Sans Serif"/>
                <a:cs typeface="Microsoft Sans Serif"/>
              </a:rPr>
              <a:t>Un </a:t>
            </a:r>
            <a:r>
              <a:rPr sz="650" spc="25" dirty="0">
                <a:latin typeface="Microsoft Sans Serif"/>
                <a:cs typeface="Microsoft Sans Serif"/>
              </a:rPr>
              <a:t> </a:t>
            </a:r>
            <a:r>
              <a:rPr sz="650" spc="20" dirty="0">
                <a:latin typeface="Microsoft Sans Serif"/>
                <a:cs typeface="Microsoft Sans Serif"/>
              </a:rPr>
              <a:t>esquema </a:t>
            </a:r>
            <a:r>
              <a:rPr sz="650" spc="30" dirty="0">
                <a:latin typeface="Microsoft Sans Serif"/>
                <a:cs typeface="Microsoft Sans Serif"/>
              </a:rPr>
              <a:t>común </a:t>
            </a:r>
            <a:r>
              <a:rPr sz="650" spc="25" dirty="0">
                <a:latin typeface="Microsoft Sans Serif"/>
                <a:cs typeface="Microsoft Sans Serif"/>
              </a:rPr>
              <a:t>requiere una </a:t>
            </a:r>
            <a:r>
              <a:rPr sz="650" spc="20" dirty="0">
                <a:latin typeface="Microsoft Sans Serif"/>
                <a:cs typeface="Microsoft Sans Serif"/>
              </a:rPr>
              <a:t>condición </a:t>
            </a:r>
            <a:r>
              <a:rPr sz="650" dirty="0">
                <a:latin typeface="Microsoft Sans Serif"/>
                <a:cs typeface="Microsoft Sans Serif"/>
              </a:rPr>
              <a:t>AND </a:t>
            </a:r>
            <a:r>
              <a:rPr sz="650" spc="20" dirty="0">
                <a:latin typeface="Microsoft Sans Serif"/>
                <a:cs typeface="Microsoft Sans Serif"/>
              </a:rPr>
              <a:t>de </a:t>
            </a:r>
            <a:r>
              <a:rPr sz="650" spc="25" dirty="0">
                <a:latin typeface="Microsoft Sans Serif"/>
                <a:cs typeface="Microsoft Sans Serif"/>
              </a:rPr>
              <a:t>disyuntor </a:t>
            </a:r>
            <a:r>
              <a:rPr sz="650" spc="20" dirty="0">
                <a:latin typeface="Microsoft Sans Serif"/>
                <a:cs typeface="Microsoft Sans Serif"/>
              </a:rPr>
              <a:t>abierto, </a:t>
            </a:r>
            <a:r>
              <a:rPr sz="650" spc="15" dirty="0">
                <a:latin typeface="Microsoft Sans Serif"/>
                <a:cs typeface="Microsoft Sans Serif"/>
              </a:rPr>
              <a:t>voltaje </a:t>
            </a:r>
            <a:r>
              <a:rPr sz="650" spc="20" dirty="0">
                <a:latin typeface="Microsoft Sans Serif"/>
                <a:cs typeface="Microsoft Sans Serif"/>
              </a:rPr>
              <a:t> </a:t>
            </a:r>
            <a:r>
              <a:rPr sz="650" spc="30" dirty="0">
                <a:latin typeface="Microsoft Sans Serif"/>
                <a:cs typeface="Microsoft Sans Serif"/>
              </a:rPr>
              <a:t>terminal </a:t>
            </a:r>
            <a:r>
              <a:rPr sz="650" spc="20" dirty="0">
                <a:latin typeface="Microsoft Sans Serif"/>
                <a:cs typeface="Microsoft Sans Serif"/>
              </a:rPr>
              <a:t>bajo </a:t>
            </a:r>
            <a:r>
              <a:rPr sz="650" spc="5" dirty="0">
                <a:latin typeface="Microsoft Sans Serif"/>
                <a:cs typeface="Microsoft Sans Serif"/>
              </a:rPr>
              <a:t>y </a:t>
            </a:r>
            <a:r>
              <a:rPr sz="650" spc="25" dirty="0">
                <a:latin typeface="Microsoft Sans Serif"/>
                <a:cs typeface="Microsoft Sans Serif"/>
              </a:rPr>
              <a:t>corriente </a:t>
            </a:r>
            <a:r>
              <a:rPr sz="650" spc="15" dirty="0">
                <a:latin typeface="Microsoft Sans Serif"/>
                <a:cs typeface="Microsoft Sans Serif"/>
              </a:rPr>
              <a:t>baja </a:t>
            </a:r>
            <a:r>
              <a:rPr sz="650" spc="20" dirty="0">
                <a:latin typeface="Microsoft Sans Serif"/>
                <a:cs typeface="Microsoft Sans Serif"/>
              </a:rPr>
              <a:t>para </a:t>
            </a:r>
            <a:r>
              <a:rPr sz="650" spc="30" dirty="0">
                <a:latin typeface="Microsoft Sans Serif"/>
                <a:cs typeface="Microsoft Sans Serif"/>
              </a:rPr>
              <a:t>determinar </a:t>
            </a:r>
            <a:r>
              <a:rPr sz="650" spc="25" dirty="0">
                <a:latin typeface="Microsoft Sans Serif"/>
                <a:cs typeface="Microsoft Sans Serif"/>
              </a:rPr>
              <a:t>que </a:t>
            </a:r>
            <a:r>
              <a:rPr sz="650" spc="10" dirty="0">
                <a:latin typeface="Microsoft Sans Serif"/>
                <a:cs typeface="Microsoft Sans Serif"/>
              </a:rPr>
              <a:t>la </a:t>
            </a:r>
            <a:r>
              <a:rPr sz="650" spc="25" dirty="0">
                <a:latin typeface="Microsoft Sans Serif"/>
                <a:cs typeface="Microsoft Sans Serif"/>
              </a:rPr>
              <a:t>unidad </a:t>
            </a:r>
            <a:r>
              <a:rPr sz="650" spc="10" dirty="0">
                <a:latin typeface="Microsoft Sans Serif"/>
                <a:cs typeface="Microsoft Sans Serif"/>
              </a:rPr>
              <a:t>está </a:t>
            </a:r>
            <a:r>
              <a:rPr sz="650" spc="25" dirty="0">
                <a:latin typeface="Microsoft Sans Serif"/>
                <a:cs typeface="Microsoft Sans Serif"/>
              </a:rPr>
              <a:t>fuera </a:t>
            </a:r>
            <a:r>
              <a:rPr sz="650" spc="20" dirty="0">
                <a:latin typeface="Microsoft Sans Serif"/>
                <a:cs typeface="Microsoft Sans Serif"/>
              </a:rPr>
              <a:t>de </a:t>
            </a:r>
            <a:r>
              <a:rPr sz="650" spc="15" dirty="0">
                <a:latin typeface="Microsoft Sans Serif"/>
                <a:cs typeface="Microsoft Sans Serif"/>
              </a:rPr>
              <a:t>línea </a:t>
            </a:r>
            <a:r>
              <a:rPr sz="650" spc="5" dirty="0">
                <a:latin typeface="Microsoft Sans Serif"/>
                <a:cs typeface="Microsoft Sans Serif"/>
              </a:rPr>
              <a:t>y </a:t>
            </a:r>
            <a:r>
              <a:rPr sz="650" spc="-160" dirty="0">
                <a:latin typeface="Microsoft Sans Serif"/>
                <a:cs typeface="Microsoft Sans Serif"/>
              </a:rPr>
              <a:t> </a:t>
            </a:r>
            <a:r>
              <a:rPr sz="650" spc="35" dirty="0">
                <a:latin typeface="Microsoft Sans Serif"/>
                <a:cs typeface="Microsoft Sans Serif"/>
              </a:rPr>
              <a:t>armar </a:t>
            </a:r>
            <a:r>
              <a:rPr sz="650" spc="10" dirty="0">
                <a:latin typeface="Microsoft Sans Serif"/>
                <a:cs typeface="Microsoft Sans Serif"/>
              </a:rPr>
              <a:t>la </a:t>
            </a:r>
            <a:r>
              <a:rPr sz="650" spc="20" dirty="0">
                <a:latin typeface="Microsoft Sans Serif"/>
                <a:cs typeface="Microsoft Sans Serif"/>
              </a:rPr>
              <a:t>protección. </a:t>
            </a:r>
            <a:r>
              <a:rPr sz="650" spc="10" dirty="0">
                <a:latin typeface="Microsoft Sans Serif"/>
                <a:cs typeface="Microsoft Sans Serif"/>
              </a:rPr>
              <a:t>Consulte la </a:t>
            </a:r>
            <a:r>
              <a:rPr sz="650" spc="-5" dirty="0">
                <a:latin typeface="Microsoft Sans Serif"/>
                <a:cs typeface="Microsoft Sans Serif"/>
              </a:rPr>
              <a:t>Fig. </a:t>
            </a:r>
            <a:r>
              <a:rPr sz="650" dirty="0">
                <a:latin typeface="Microsoft Sans Serif"/>
                <a:cs typeface="Microsoft Sans Serif"/>
              </a:rPr>
              <a:t>5. </a:t>
            </a:r>
            <a:r>
              <a:rPr sz="650" spc="-30" dirty="0">
                <a:latin typeface="Microsoft Sans Serif"/>
                <a:cs typeface="Microsoft Sans Serif"/>
              </a:rPr>
              <a:t>El </a:t>
            </a:r>
            <a:r>
              <a:rPr sz="650" spc="20" dirty="0">
                <a:latin typeface="Microsoft Sans Serif"/>
                <a:cs typeface="Microsoft Sans Serif"/>
              </a:rPr>
              <a:t>esquema </a:t>
            </a:r>
            <a:r>
              <a:rPr sz="650" spc="-5" dirty="0">
                <a:latin typeface="Microsoft Sans Serif"/>
                <a:cs typeface="Microsoft Sans Serif"/>
              </a:rPr>
              <a:t>se </a:t>
            </a:r>
            <a:r>
              <a:rPr sz="650" spc="10" dirty="0">
                <a:latin typeface="Microsoft Sans Serif"/>
                <a:cs typeface="Microsoft Sans Serif"/>
              </a:rPr>
              <a:t>activa </a:t>
            </a:r>
            <a:r>
              <a:rPr sz="650" spc="15" dirty="0">
                <a:latin typeface="Microsoft Sans Serif"/>
                <a:cs typeface="Microsoft Sans Serif"/>
              </a:rPr>
              <a:t>varios </a:t>
            </a:r>
            <a:r>
              <a:rPr sz="650" spc="20" dirty="0">
                <a:latin typeface="Microsoft Sans Serif"/>
                <a:cs typeface="Microsoft Sans Serif"/>
              </a:rPr>
              <a:t>segundos </a:t>
            </a:r>
            <a:r>
              <a:rPr sz="650" spc="25" dirty="0">
                <a:latin typeface="Microsoft Sans Serif"/>
                <a:cs typeface="Microsoft Sans Serif"/>
              </a:rPr>
              <a:t> </a:t>
            </a:r>
            <a:r>
              <a:rPr sz="650" spc="10" dirty="0">
                <a:latin typeface="Microsoft Sans Serif"/>
                <a:cs typeface="Microsoft Sans Serif"/>
              </a:rPr>
              <a:t>después </a:t>
            </a:r>
            <a:r>
              <a:rPr sz="650" spc="20" dirty="0">
                <a:latin typeface="Microsoft Sans Serif"/>
                <a:cs typeface="Microsoft Sans Serif"/>
              </a:rPr>
              <a:t>de </a:t>
            </a:r>
            <a:r>
              <a:rPr sz="650" spc="25" dirty="0">
                <a:latin typeface="Microsoft Sans Serif"/>
                <a:cs typeface="Microsoft Sans Serif"/>
              </a:rPr>
              <a:t>que </a:t>
            </a:r>
            <a:r>
              <a:rPr sz="650" spc="-5" dirty="0">
                <a:latin typeface="Microsoft Sans Serif"/>
                <a:cs typeface="Microsoft Sans Serif"/>
              </a:rPr>
              <a:t>se </a:t>
            </a:r>
            <a:r>
              <a:rPr sz="650" spc="30" dirty="0">
                <a:latin typeface="Microsoft Sans Serif"/>
                <a:cs typeface="Microsoft Sans Serif"/>
              </a:rPr>
              <a:t>determina </a:t>
            </a:r>
            <a:r>
              <a:rPr sz="650" spc="25" dirty="0">
                <a:latin typeface="Microsoft Sans Serif"/>
                <a:cs typeface="Microsoft Sans Serif"/>
              </a:rPr>
              <a:t>que </a:t>
            </a:r>
            <a:r>
              <a:rPr sz="650" spc="10" dirty="0">
                <a:latin typeface="Microsoft Sans Serif"/>
                <a:cs typeface="Microsoft Sans Serif"/>
              </a:rPr>
              <a:t>la </a:t>
            </a:r>
            <a:r>
              <a:rPr sz="650" spc="25" dirty="0">
                <a:latin typeface="Microsoft Sans Serif"/>
                <a:cs typeface="Microsoft Sans Serif"/>
              </a:rPr>
              <a:t>unidad </a:t>
            </a:r>
            <a:r>
              <a:rPr sz="650" spc="10" dirty="0">
                <a:latin typeface="Microsoft Sans Serif"/>
                <a:cs typeface="Microsoft Sans Serif"/>
              </a:rPr>
              <a:t>está </a:t>
            </a:r>
            <a:r>
              <a:rPr sz="650" spc="25" dirty="0">
                <a:latin typeface="Microsoft Sans Serif"/>
                <a:cs typeface="Microsoft Sans Serif"/>
              </a:rPr>
              <a:t>fuera </a:t>
            </a:r>
            <a:r>
              <a:rPr sz="650" spc="20" dirty="0">
                <a:latin typeface="Microsoft Sans Serif"/>
                <a:cs typeface="Microsoft Sans Serif"/>
              </a:rPr>
              <a:t>de </a:t>
            </a:r>
            <a:r>
              <a:rPr sz="650" spc="15" dirty="0">
                <a:latin typeface="Microsoft Sans Serif"/>
                <a:cs typeface="Microsoft Sans Serif"/>
              </a:rPr>
              <a:t>línea </a:t>
            </a:r>
            <a:r>
              <a:rPr sz="650" spc="20" dirty="0">
                <a:latin typeface="Microsoft Sans Serif"/>
                <a:cs typeface="Microsoft Sans Serif"/>
              </a:rPr>
              <a:t>cuando </a:t>
            </a:r>
            <a:r>
              <a:rPr sz="650" spc="-5" dirty="0">
                <a:latin typeface="Microsoft Sans Serif"/>
                <a:cs typeface="Microsoft Sans Serif"/>
              </a:rPr>
              <a:t>se </a:t>
            </a:r>
            <a:r>
              <a:rPr sz="650" dirty="0">
                <a:latin typeface="Microsoft Sans Serif"/>
                <a:cs typeface="Microsoft Sans Serif"/>
              </a:rPr>
              <a:t> </a:t>
            </a:r>
            <a:r>
              <a:rPr sz="650" spc="25" dirty="0">
                <a:latin typeface="Microsoft Sans Serif"/>
                <a:cs typeface="Microsoft Sans Serif"/>
              </a:rPr>
              <a:t>cumplen </a:t>
            </a:r>
            <a:r>
              <a:rPr sz="650" dirty="0">
                <a:latin typeface="Microsoft Sans Serif"/>
                <a:cs typeface="Microsoft Sans Serif"/>
              </a:rPr>
              <a:t>las </a:t>
            </a:r>
            <a:r>
              <a:rPr sz="650" spc="20" dirty="0">
                <a:latin typeface="Microsoft Sans Serif"/>
                <a:cs typeface="Microsoft Sans Serif"/>
              </a:rPr>
              <a:t>tres </a:t>
            </a:r>
            <a:r>
              <a:rPr sz="650" spc="15" dirty="0">
                <a:latin typeface="Microsoft Sans Serif"/>
                <a:cs typeface="Microsoft Sans Serif"/>
              </a:rPr>
              <a:t>condiciones. </a:t>
            </a:r>
            <a:r>
              <a:rPr sz="650" spc="-30" dirty="0">
                <a:latin typeface="Microsoft Sans Serif"/>
                <a:cs typeface="Microsoft Sans Serif"/>
              </a:rPr>
              <a:t>El </a:t>
            </a:r>
            <a:r>
              <a:rPr sz="650" spc="30" dirty="0">
                <a:latin typeface="Microsoft Sans Serif"/>
                <a:cs typeface="Microsoft Sans Serif"/>
              </a:rPr>
              <a:t>retardo </a:t>
            </a:r>
            <a:r>
              <a:rPr sz="650" spc="20" dirty="0">
                <a:latin typeface="Microsoft Sans Serif"/>
                <a:cs typeface="Microsoft Sans Serif"/>
              </a:rPr>
              <a:t>de </a:t>
            </a:r>
            <a:r>
              <a:rPr sz="650" spc="10" dirty="0">
                <a:latin typeface="Microsoft Sans Serif"/>
                <a:cs typeface="Microsoft Sans Serif"/>
              </a:rPr>
              <a:t>desactivación </a:t>
            </a:r>
            <a:r>
              <a:rPr sz="650" spc="20" dirty="0">
                <a:latin typeface="Microsoft Sans Serif"/>
                <a:cs typeface="Microsoft Sans Serif"/>
              </a:rPr>
              <a:t>del </a:t>
            </a:r>
            <a:r>
              <a:rPr sz="650" spc="30" dirty="0">
                <a:latin typeface="Microsoft Sans Serif"/>
                <a:cs typeface="Microsoft Sans Serif"/>
              </a:rPr>
              <a:t>temporizador </a:t>
            </a:r>
            <a:r>
              <a:rPr sz="650" spc="20" dirty="0">
                <a:latin typeface="Microsoft Sans Serif"/>
                <a:cs typeface="Microsoft Sans Serif"/>
              </a:rPr>
              <a:t>de </a:t>
            </a:r>
            <a:r>
              <a:rPr sz="650" spc="25" dirty="0">
                <a:latin typeface="Microsoft Sans Serif"/>
                <a:cs typeface="Microsoft Sans Serif"/>
              </a:rPr>
              <a:t> </a:t>
            </a:r>
            <a:r>
              <a:rPr sz="650" spc="30" dirty="0">
                <a:latin typeface="Microsoft Sans Serif"/>
                <a:cs typeface="Microsoft Sans Serif"/>
              </a:rPr>
              <a:t>armado/desarmado </a:t>
            </a:r>
            <a:r>
              <a:rPr sz="650" spc="25" dirty="0">
                <a:latin typeface="Microsoft Sans Serif"/>
                <a:cs typeface="Microsoft Sans Serif"/>
              </a:rPr>
              <a:t>proporciona una </a:t>
            </a:r>
            <a:r>
              <a:rPr sz="650" spc="20" dirty="0">
                <a:latin typeface="Microsoft Sans Serif"/>
                <a:cs typeface="Microsoft Sans Serif"/>
              </a:rPr>
              <a:t>ventana de </a:t>
            </a:r>
            <a:r>
              <a:rPr sz="650" spc="35" dirty="0">
                <a:latin typeface="Microsoft Sans Serif"/>
                <a:cs typeface="Microsoft Sans Serif"/>
              </a:rPr>
              <a:t>oportunidad </a:t>
            </a:r>
            <a:r>
              <a:rPr sz="650" spc="20" dirty="0">
                <a:latin typeface="Microsoft Sans Serif"/>
                <a:cs typeface="Microsoft Sans Serif"/>
              </a:rPr>
              <a:t>para disparar </a:t>
            </a:r>
            <a:r>
              <a:rPr sz="650" spc="40" dirty="0">
                <a:latin typeface="Microsoft Sans Serif"/>
                <a:cs typeface="Microsoft Sans Serif"/>
              </a:rPr>
              <a:t>por </a:t>
            </a:r>
            <a:r>
              <a:rPr sz="650" spc="45" dirty="0">
                <a:latin typeface="Microsoft Sans Serif"/>
                <a:cs typeface="Microsoft Sans Serif"/>
              </a:rPr>
              <a:t> </a:t>
            </a:r>
            <a:r>
              <a:rPr sz="650" spc="25" dirty="0">
                <a:latin typeface="Microsoft Sans Serif"/>
                <a:cs typeface="Microsoft Sans Serif"/>
              </a:rPr>
              <a:t>sobrecorriente </a:t>
            </a:r>
            <a:r>
              <a:rPr sz="650" spc="20" dirty="0">
                <a:latin typeface="Microsoft Sans Serif"/>
                <a:cs typeface="Microsoft Sans Serif"/>
              </a:rPr>
              <a:t>cuando </a:t>
            </a:r>
            <a:r>
              <a:rPr sz="650" spc="-5" dirty="0">
                <a:latin typeface="Microsoft Sans Serif"/>
                <a:cs typeface="Microsoft Sans Serif"/>
              </a:rPr>
              <a:t>se </a:t>
            </a:r>
            <a:r>
              <a:rPr sz="650" spc="20" dirty="0">
                <a:latin typeface="Microsoft Sans Serif"/>
                <a:cs typeface="Microsoft Sans Serif"/>
              </a:rPr>
              <a:t>detectan </a:t>
            </a:r>
            <a:r>
              <a:rPr sz="650" spc="15" dirty="0">
                <a:latin typeface="Microsoft Sans Serif"/>
                <a:cs typeface="Microsoft Sans Serif"/>
              </a:rPr>
              <a:t>voltajes </a:t>
            </a:r>
            <a:r>
              <a:rPr sz="650" spc="30" dirty="0">
                <a:latin typeface="Microsoft Sans Serif"/>
                <a:cs typeface="Microsoft Sans Serif"/>
              </a:rPr>
              <a:t>y/o </a:t>
            </a:r>
            <a:r>
              <a:rPr sz="650" spc="20" dirty="0">
                <a:latin typeface="Microsoft Sans Serif"/>
                <a:cs typeface="Microsoft Sans Serif"/>
              </a:rPr>
              <a:t>corrientes </a:t>
            </a:r>
            <a:r>
              <a:rPr sz="650" spc="30" dirty="0">
                <a:latin typeface="Microsoft Sans Serif"/>
                <a:cs typeface="Microsoft Sans Serif"/>
              </a:rPr>
              <a:t>durante </a:t>
            </a:r>
            <a:r>
              <a:rPr sz="650" spc="10" dirty="0">
                <a:latin typeface="Microsoft Sans Serif"/>
                <a:cs typeface="Microsoft Sans Serif"/>
              </a:rPr>
              <a:t>el </a:t>
            </a:r>
            <a:r>
              <a:rPr sz="650" spc="20" dirty="0">
                <a:latin typeface="Microsoft Sans Serif"/>
                <a:cs typeface="Microsoft Sans Serif"/>
              </a:rPr>
              <a:t>evento de </a:t>
            </a:r>
            <a:r>
              <a:rPr sz="650" spc="25" dirty="0">
                <a:latin typeface="Microsoft Sans Serif"/>
                <a:cs typeface="Microsoft Sans Serif"/>
              </a:rPr>
              <a:t> </a:t>
            </a:r>
            <a:r>
              <a:rPr sz="650" spc="15" dirty="0">
                <a:latin typeface="Microsoft Sans Serif"/>
                <a:cs typeface="Microsoft Sans Serif"/>
              </a:rPr>
              <a:t>activación </a:t>
            </a:r>
            <a:r>
              <a:rPr sz="650" spc="20" dirty="0">
                <a:latin typeface="Microsoft Sans Serif"/>
                <a:cs typeface="Microsoft Sans Serif"/>
              </a:rPr>
              <a:t>involuntaria. </a:t>
            </a:r>
            <a:r>
              <a:rPr sz="650" spc="5" dirty="0">
                <a:latin typeface="Microsoft Sans Serif"/>
                <a:cs typeface="Microsoft Sans Serif"/>
              </a:rPr>
              <a:t>Después </a:t>
            </a:r>
            <a:r>
              <a:rPr sz="650" spc="20" dirty="0">
                <a:latin typeface="Microsoft Sans Serif"/>
                <a:cs typeface="Microsoft Sans Serif"/>
              </a:rPr>
              <a:t>del </a:t>
            </a:r>
            <a:r>
              <a:rPr sz="650" spc="25" dirty="0">
                <a:latin typeface="Microsoft Sans Serif"/>
                <a:cs typeface="Microsoft Sans Serif"/>
              </a:rPr>
              <a:t>retraso </a:t>
            </a:r>
            <a:r>
              <a:rPr sz="650" spc="20" dirty="0">
                <a:latin typeface="Microsoft Sans Serif"/>
                <a:cs typeface="Microsoft Sans Serif"/>
              </a:rPr>
              <a:t>de </a:t>
            </a:r>
            <a:r>
              <a:rPr sz="650" spc="15" dirty="0">
                <a:latin typeface="Microsoft Sans Serif"/>
                <a:cs typeface="Microsoft Sans Serif"/>
              </a:rPr>
              <a:t>desconexión, </a:t>
            </a:r>
            <a:r>
              <a:rPr sz="650" spc="10" dirty="0">
                <a:latin typeface="Microsoft Sans Serif"/>
                <a:cs typeface="Microsoft Sans Serif"/>
              </a:rPr>
              <a:t>el </a:t>
            </a:r>
            <a:r>
              <a:rPr sz="650" spc="20" dirty="0">
                <a:latin typeface="Microsoft Sans Serif"/>
                <a:cs typeface="Microsoft Sans Serif"/>
              </a:rPr>
              <a:t>esquema </a:t>
            </a:r>
            <a:r>
              <a:rPr sz="650" spc="-5" dirty="0">
                <a:latin typeface="Microsoft Sans Serif"/>
                <a:cs typeface="Microsoft Sans Serif"/>
              </a:rPr>
              <a:t>se </a:t>
            </a:r>
            <a:r>
              <a:rPr sz="650" dirty="0">
                <a:latin typeface="Microsoft Sans Serif"/>
                <a:cs typeface="Microsoft Sans Serif"/>
              </a:rPr>
              <a:t> </a:t>
            </a:r>
            <a:r>
              <a:rPr sz="650" spc="20" dirty="0">
                <a:latin typeface="Microsoft Sans Serif"/>
                <a:cs typeface="Microsoft Sans Serif"/>
              </a:rPr>
              <a:t>desarma </a:t>
            </a:r>
            <a:r>
              <a:rPr sz="650" spc="25" dirty="0">
                <a:latin typeface="Microsoft Sans Serif"/>
                <a:cs typeface="Microsoft Sans Serif"/>
              </a:rPr>
              <a:t>una </a:t>
            </a:r>
            <a:r>
              <a:rPr sz="650" spc="-5" dirty="0">
                <a:latin typeface="Microsoft Sans Serif"/>
                <a:cs typeface="Microsoft Sans Serif"/>
              </a:rPr>
              <a:t>vez </a:t>
            </a:r>
            <a:r>
              <a:rPr sz="650" spc="25" dirty="0">
                <a:latin typeface="Microsoft Sans Serif"/>
                <a:cs typeface="Microsoft Sans Serif"/>
              </a:rPr>
              <a:t>que </a:t>
            </a:r>
            <a:r>
              <a:rPr sz="650" spc="-5" dirty="0">
                <a:latin typeface="Microsoft Sans Serif"/>
                <a:cs typeface="Microsoft Sans Serif"/>
              </a:rPr>
              <a:t>se </a:t>
            </a:r>
            <a:r>
              <a:rPr sz="650" spc="15" dirty="0">
                <a:latin typeface="Microsoft Sans Serif"/>
                <a:cs typeface="Microsoft Sans Serif"/>
              </a:rPr>
              <a:t>cierra </a:t>
            </a:r>
            <a:r>
              <a:rPr sz="650" spc="10" dirty="0">
                <a:latin typeface="Microsoft Sans Serif"/>
                <a:cs typeface="Microsoft Sans Serif"/>
              </a:rPr>
              <a:t>el </a:t>
            </a:r>
            <a:r>
              <a:rPr sz="650" spc="25" dirty="0">
                <a:latin typeface="Microsoft Sans Serif"/>
                <a:cs typeface="Microsoft Sans Serif"/>
              </a:rPr>
              <a:t>disyuntor </a:t>
            </a:r>
            <a:r>
              <a:rPr sz="650" spc="20" dirty="0">
                <a:latin typeface="Microsoft Sans Serif"/>
                <a:cs typeface="Microsoft Sans Serif"/>
              </a:rPr>
              <a:t>de </a:t>
            </a:r>
            <a:r>
              <a:rPr sz="650" spc="25" dirty="0">
                <a:latin typeface="Microsoft Sans Serif"/>
                <a:cs typeface="Microsoft Sans Serif"/>
              </a:rPr>
              <a:t>campo mientras </a:t>
            </a:r>
            <a:r>
              <a:rPr sz="650" spc="10" dirty="0">
                <a:latin typeface="Microsoft Sans Serif"/>
                <a:cs typeface="Microsoft Sans Serif"/>
              </a:rPr>
              <a:t>la </a:t>
            </a:r>
            <a:r>
              <a:rPr sz="650" spc="25" dirty="0">
                <a:latin typeface="Microsoft Sans Serif"/>
                <a:cs typeface="Microsoft Sans Serif"/>
              </a:rPr>
              <a:t>unidad </a:t>
            </a:r>
            <a:r>
              <a:rPr sz="650" spc="-5" dirty="0">
                <a:latin typeface="Microsoft Sans Serif"/>
                <a:cs typeface="Microsoft Sans Serif"/>
              </a:rPr>
              <a:t>se </a:t>
            </a:r>
            <a:r>
              <a:rPr sz="650" dirty="0">
                <a:latin typeface="Microsoft Sans Serif"/>
                <a:cs typeface="Microsoft Sans Serif"/>
              </a:rPr>
              <a:t> </a:t>
            </a:r>
            <a:r>
              <a:rPr sz="650" spc="25" dirty="0">
                <a:latin typeface="Microsoft Sans Serif"/>
                <a:cs typeface="Microsoft Sans Serif"/>
              </a:rPr>
              <a:t>prepara</a:t>
            </a:r>
            <a:r>
              <a:rPr sz="650" spc="-5" dirty="0">
                <a:latin typeface="Microsoft Sans Serif"/>
                <a:cs typeface="Microsoft Sans Serif"/>
              </a:rPr>
              <a:t> </a:t>
            </a:r>
            <a:r>
              <a:rPr sz="650" spc="20" dirty="0">
                <a:latin typeface="Microsoft Sans Serif"/>
                <a:cs typeface="Microsoft Sans Serif"/>
              </a:rPr>
              <a:t>para</a:t>
            </a:r>
            <a:r>
              <a:rPr sz="650" dirty="0">
                <a:latin typeface="Microsoft Sans Serif"/>
                <a:cs typeface="Microsoft Sans Serif"/>
              </a:rPr>
              <a:t> </a:t>
            </a:r>
            <a:r>
              <a:rPr sz="650" spc="10" dirty="0">
                <a:latin typeface="Microsoft Sans Serif"/>
                <a:cs typeface="Microsoft Sans Serif"/>
              </a:rPr>
              <a:t>la</a:t>
            </a:r>
            <a:r>
              <a:rPr sz="650" dirty="0">
                <a:latin typeface="Microsoft Sans Serif"/>
                <a:cs typeface="Microsoft Sans Serif"/>
              </a:rPr>
              <a:t> </a:t>
            </a:r>
            <a:r>
              <a:rPr sz="650" spc="15" dirty="0">
                <a:latin typeface="Microsoft Sans Serif"/>
                <a:cs typeface="Microsoft Sans Serif"/>
              </a:rPr>
              <a:t>sincronización.</a:t>
            </a:r>
            <a:r>
              <a:rPr sz="650" dirty="0">
                <a:latin typeface="Microsoft Sans Serif"/>
                <a:cs typeface="Microsoft Sans Serif"/>
              </a:rPr>
              <a:t> </a:t>
            </a:r>
            <a:r>
              <a:rPr sz="650" spc="-30" dirty="0">
                <a:latin typeface="Microsoft Sans Serif"/>
                <a:cs typeface="Microsoft Sans Serif"/>
              </a:rPr>
              <a:t>El</a:t>
            </a:r>
            <a:r>
              <a:rPr sz="650" spc="-5" dirty="0">
                <a:latin typeface="Microsoft Sans Serif"/>
                <a:cs typeface="Microsoft Sans Serif"/>
              </a:rPr>
              <a:t> </a:t>
            </a:r>
            <a:r>
              <a:rPr sz="650" spc="20" dirty="0">
                <a:latin typeface="Microsoft Sans Serif"/>
                <a:cs typeface="Microsoft Sans Serif"/>
              </a:rPr>
              <a:t>breve</a:t>
            </a:r>
            <a:r>
              <a:rPr sz="650" dirty="0">
                <a:latin typeface="Microsoft Sans Serif"/>
                <a:cs typeface="Microsoft Sans Serif"/>
              </a:rPr>
              <a:t> </a:t>
            </a:r>
            <a:r>
              <a:rPr sz="650" spc="30" dirty="0">
                <a:latin typeface="Microsoft Sans Serif"/>
                <a:cs typeface="Microsoft Sans Serif"/>
              </a:rPr>
              <a:t>retardo</a:t>
            </a:r>
            <a:r>
              <a:rPr sz="650" dirty="0">
                <a:latin typeface="Microsoft Sans Serif"/>
                <a:cs typeface="Microsoft Sans Serif"/>
              </a:rPr>
              <a:t> </a:t>
            </a:r>
            <a:r>
              <a:rPr sz="650" spc="20" dirty="0">
                <a:latin typeface="Microsoft Sans Serif"/>
                <a:cs typeface="Microsoft Sans Serif"/>
              </a:rPr>
              <a:t>de</a:t>
            </a:r>
            <a:r>
              <a:rPr sz="650" dirty="0">
                <a:latin typeface="Microsoft Sans Serif"/>
                <a:cs typeface="Microsoft Sans Serif"/>
              </a:rPr>
              <a:t> </a:t>
            </a:r>
            <a:r>
              <a:rPr sz="650" spc="20" dirty="0">
                <a:latin typeface="Microsoft Sans Serif"/>
                <a:cs typeface="Microsoft Sans Serif"/>
              </a:rPr>
              <a:t>disparo</a:t>
            </a:r>
            <a:r>
              <a:rPr sz="650" dirty="0">
                <a:latin typeface="Microsoft Sans Serif"/>
                <a:cs typeface="Microsoft Sans Serif"/>
              </a:rPr>
              <a:t> </a:t>
            </a:r>
            <a:r>
              <a:rPr sz="650" spc="-5" dirty="0">
                <a:latin typeface="Microsoft Sans Serif"/>
                <a:cs typeface="Microsoft Sans Serif"/>
              </a:rPr>
              <a:t>se </a:t>
            </a:r>
            <a:r>
              <a:rPr sz="650" spc="15" dirty="0">
                <a:latin typeface="Microsoft Sans Serif"/>
                <a:cs typeface="Microsoft Sans Serif"/>
              </a:rPr>
              <a:t>incluye</a:t>
            </a:r>
            <a:r>
              <a:rPr sz="650" dirty="0">
                <a:latin typeface="Microsoft Sans Serif"/>
                <a:cs typeface="Microsoft Sans Serif"/>
              </a:rPr>
              <a:t> </a:t>
            </a:r>
            <a:r>
              <a:rPr sz="650" spc="20" dirty="0">
                <a:latin typeface="Microsoft Sans Serif"/>
                <a:cs typeface="Microsoft Sans Serif"/>
              </a:rPr>
              <a:t>para</a:t>
            </a:r>
            <a:r>
              <a:rPr sz="650" dirty="0">
                <a:latin typeface="Microsoft Sans Serif"/>
                <a:cs typeface="Microsoft Sans Serif"/>
              </a:rPr>
              <a:t> </a:t>
            </a:r>
            <a:r>
              <a:rPr sz="650" spc="25" dirty="0">
                <a:latin typeface="Microsoft Sans Serif"/>
                <a:cs typeface="Microsoft Sans Serif"/>
              </a:rPr>
              <a:t>superar </a:t>
            </a:r>
            <a:r>
              <a:rPr sz="650" spc="-160" dirty="0">
                <a:latin typeface="Microsoft Sans Serif"/>
                <a:cs typeface="Microsoft Sans Serif"/>
              </a:rPr>
              <a:t> </a:t>
            </a:r>
            <a:r>
              <a:rPr sz="650" spc="10" dirty="0">
                <a:latin typeface="Microsoft Sans Serif"/>
                <a:cs typeface="Microsoft Sans Serif"/>
              </a:rPr>
              <a:t>la </a:t>
            </a:r>
            <a:r>
              <a:rPr sz="650" spc="25" dirty="0">
                <a:latin typeface="Microsoft Sans Serif"/>
                <a:cs typeface="Microsoft Sans Serif"/>
              </a:rPr>
              <a:t>corriente </a:t>
            </a:r>
            <a:r>
              <a:rPr sz="650" spc="20" dirty="0">
                <a:latin typeface="Microsoft Sans Serif"/>
                <a:cs typeface="Microsoft Sans Serif"/>
              </a:rPr>
              <a:t>de </a:t>
            </a:r>
            <a:r>
              <a:rPr sz="650" spc="25" dirty="0">
                <a:latin typeface="Microsoft Sans Serif"/>
                <a:cs typeface="Microsoft Sans Serif"/>
              </a:rPr>
              <a:t>entrada que puede </a:t>
            </a:r>
            <a:r>
              <a:rPr sz="650" spc="30" dirty="0">
                <a:latin typeface="Microsoft Sans Serif"/>
                <a:cs typeface="Microsoft Sans Serif"/>
              </a:rPr>
              <a:t>ocurrir </a:t>
            </a:r>
            <a:r>
              <a:rPr sz="650" spc="20" dirty="0">
                <a:latin typeface="Microsoft Sans Serif"/>
                <a:cs typeface="Microsoft Sans Serif"/>
              </a:rPr>
              <a:t>cuando </a:t>
            </a:r>
            <a:r>
              <a:rPr sz="650" spc="-5" dirty="0">
                <a:latin typeface="Microsoft Sans Serif"/>
                <a:cs typeface="Microsoft Sans Serif"/>
              </a:rPr>
              <a:t>se </a:t>
            </a:r>
            <a:r>
              <a:rPr sz="650" spc="10" dirty="0">
                <a:latin typeface="Microsoft Sans Serif"/>
                <a:cs typeface="Microsoft Sans Serif"/>
              </a:rPr>
              <a:t>aplica el </a:t>
            </a:r>
            <a:r>
              <a:rPr sz="650" spc="20" dirty="0">
                <a:latin typeface="Microsoft Sans Serif"/>
                <a:cs typeface="Microsoft Sans Serif"/>
              </a:rPr>
              <a:t>campo. </a:t>
            </a:r>
            <a:r>
              <a:rPr sz="650" spc="-30" dirty="0">
                <a:latin typeface="Microsoft Sans Serif"/>
                <a:cs typeface="Microsoft Sans Serif"/>
              </a:rPr>
              <a:t>El </a:t>
            </a:r>
            <a:r>
              <a:rPr sz="650" spc="-25" dirty="0">
                <a:latin typeface="Microsoft Sans Serif"/>
                <a:cs typeface="Microsoft Sans Serif"/>
              </a:rPr>
              <a:t> </a:t>
            </a:r>
            <a:r>
              <a:rPr sz="650" spc="30" dirty="0">
                <a:latin typeface="Microsoft Sans Serif"/>
                <a:cs typeface="Microsoft Sans Serif"/>
              </a:rPr>
              <a:t>temporizador </a:t>
            </a:r>
            <a:r>
              <a:rPr sz="650" spc="20" dirty="0">
                <a:latin typeface="Microsoft Sans Serif"/>
                <a:cs typeface="Microsoft Sans Serif"/>
              </a:rPr>
              <a:t>de </a:t>
            </a:r>
            <a:r>
              <a:rPr sz="650" spc="30" dirty="0">
                <a:latin typeface="Microsoft Sans Serif"/>
                <a:cs typeface="Microsoft Sans Serif"/>
              </a:rPr>
              <a:t>retardo </a:t>
            </a:r>
            <a:r>
              <a:rPr sz="650" spc="20" dirty="0">
                <a:latin typeface="Microsoft Sans Serif"/>
                <a:cs typeface="Microsoft Sans Serif"/>
              </a:rPr>
              <a:t>de disparo debe configurarse </a:t>
            </a:r>
            <a:r>
              <a:rPr sz="650" spc="15" dirty="0">
                <a:latin typeface="Microsoft Sans Serif"/>
                <a:cs typeface="Microsoft Sans Serif"/>
              </a:rPr>
              <a:t>más </a:t>
            </a:r>
            <a:r>
              <a:rPr sz="650" spc="30" dirty="0">
                <a:latin typeface="Microsoft Sans Serif"/>
                <a:cs typeface="Microsoft Sans Serif"/>
              </a:rPr>
              <a:t>corto </a:t>
            </a:r>
            <a:r>
              <a:rPr sz="650" spc="25" dirty="0">
                <a:latin typeface="Microsoft Sans Serif"/>
                <a:cs typeface="Microsoft Sans Serif"/>
              </a:rPr>
              <a:t>que </a:t>
            </a:r>
            <a:r>
              <a:rPr sz="650" spc="10" dirty="0">
                <a:latin typeface="Microsoft Sans Serif"/>
                <a:cs typeface="Microsoft Sans Serif"/>
              </a:rPr>
              <a:t>el </a:t>
            </a:r>
            <a:r>
              <a:rPr sz="650" spc="30" dirty="0">
                <a:latin typeface="Microsoft Sans Serif"/>
                <a:cs typeface="Microsoft Sans Serif"/>
              </a:rPr>
              <a:t>retardo </a:t>
            </a:r>
            <a:r>
              <a:rPr sz="650" spc="35" dirty="0">
                <a:latin typeface="Microsoft Sans Serif"/>
                <a:cs typeface="Microsoft Sans Serif"/>
              </a:rPr>
              <a:t> </a:t>
            </a:r>
            <a:r>
              <a:rPr sz="650" spc="20" dirty="0">
                <a:latin typeface="Microsoft Sans Serif"/>
                <a:cs typeface="Microsoft Sans Serif"/>
              </a:rPr>
              <a:t>de</a:t>
            </a:r>
            <a:r>
              <a:rPr sz="650" spc="-5" dirty="0">
                <a:latin typeface="Microsoft Sans Serif"/>
                <a:cs typeface="Microsoft Sans Serif"/>
              </a:rPr>
              <a:t> </a:t>
            </a:r>
            <a:r>
              <a:rPr sz="650" spc="10" dirty="0">
                <a:latin typeface="Microsoft Sans Serif"/>
                <a:cs typeface="Microsoft Sans Serif"/>
              </a:rPr>
              <a:t>desactivación</a:t>
            </a:r>
            <a:r>
              <a:rPr sz="650" spc="-5" dirty="0">
                <a:latin typeface="Microsoft Sans Serif"/>
                <a:cs typeface="Microsoft Sans Serif"/>
              </a:rPr>
              <a:t> </a:t>
            </a:r>
            <a:r>
              <a:rPr sz="650" spc="20" dirty="0">
                <a:latin typeface="Microsoft Sans Serif"/>
                <a:cs typeface="Microsoft Sans Serif"/>
              </a:rPr>
              <a:t>del</a:t>
            </a:r>
            <a:r>
              <a:rPr sz="650" spc="-5" dirty="0">
                <a:latin typeface="Microsoft Sans Serif"/>
                <a:cs typeface="Microsoft Sans Serif"/>
              </a:rPr>
              <a:t> </a:t>
            </a:r>
            <a:r>
              <a:rPr sz="650" spc="30" dirty="0">
                <a:latin typeface="Microsoft Sans Serif"/>
                <a:cs typeface="Microsoft Sans Serif"/>
              </a:rPr>
              <a:t>temporizador</a:t>
            </a:r>
            <a:r>
              <a:rPr sz="650" spc="-5" dirty="0">
                <a:latin typeface="Microsoft Sans Serif"/>
                <a:cs typeface="Microsoft Sans Serif"/>
              </a:rPr>
              <a:t> </a:t>
            </a:r>
            <a:r>
              <a:rPr sz="650" spc="20" dirty="0">
                <a:latin typeface="Microsoft Sans Serif"/>
                <a:cs typeface="Microsoft Sans Serif"/>
              </a:rPr>
              <a:t>de</a:t>
            </a:r>
            <a:r>
              <a:rPr sz="650" spc="-5" dirty="0">
                <a:latin typeface="Microsoft Sans Serif"/>
                <a:cs typeface="Microsoft Sans Serif"/>
              </a:rPr>
              <a:t> </a:t>
            </a:r>
            <a:r>
              <a:rPr sz="650" spc="25" dirty="0">
                <a:latin typeface="Microsoft Sans Serif"/>
                <a:cs typeface="Microsoft Sans Serif"/>
              </a:rPr>
              <a:t>armado/desarmado.</a:t>
            </a:r>
            <a:endParaRPr sz="650">
              <a:latin typeface="Microsoft Sans Serif"/>
              <a:cs typeface="Microsoft Sans Serif"/>
            </a:endParaRPr>
          </a:p>
        </p:txBody>
      </p:sp>
      <p:sp>
        <p:nvSpPr>
          <p:cNvPr id="190" name="object 190"/>
          <p:cNvSpPr txBox="1"/>
          <p:nvPr/>
        </p:nvSpPr>
        <p:spPr>
          <a:xfrm>
            <a:off x="9100251" y="603557"/>
            <a:ext cx="7371123" cy="631455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 marR="5080">
              <a:lnSpc>
                <a:spcPct val="133500"/>
              </a:lnSpc>
              <a:spcBef>
                <a:spcPts val="100"/>
              </a:spcBef>
            </a:pPr>
            <a:r>
              <a:rPr sz="750" spc="30" dirty="0">
                <a:latin typeface="Microsoft Sans Serif"/>
                <a:cs typeface="Microsoft Sans Serif"/>
              </a:rPr>
              <a:t>que</a:t>
            </a:r>
            <a:r>
              <a:rPr sz="750" spc="-5" dirty="0">
                <a:latin typeface="Microsoft Sans Serif"/>
                <a:cs typeface="Microsoft Sans Serif"/>
              </a:rPr>
              <a:t> </a:t>
            </a:r>
            <a:r>
              <a:rPr sz="750" spc="30" dirty="0">
                <a:latin typeface="Microsoft Sans Serif"/>
                <a:cs typeface="Microsoft Sans Serif"/>
              </a:rPr>
              <a:t>proporciona</a:t>
            </a:r>
            <a:r>
              <a:rPr sz="750" dirty="0">
                <a:latin typeface="Microsoft Sans Serif"/>
                <a:cs typeface="Microsoft Sans Serif"/>
              </a:rPr>
              <a:t> </a:t>
            </a:r>
            <a:r>
              <a:rPr sz="750" spc="45" dirty="0">
                <a:latin typeface="Microsoft Sans Serif"/>
                <a:cs typeface="Microsoft Sans Serif"/>
              </a:rPr>
              <a:t>un</a:t>
            </a:r>
            <a:r>
              <a:rPr sz="750" dirty="0">
                <a:latin typeface="Microsoft Sans Serif"/>
                <a:cs typeface="Microsoft Sans Serif"/>
              </a:rPr>
              <a:t> </a:t>
            </a:r>
            <a:r>
              <a:rPr sz="750" spc="20" dirty="0">
                <a:latin typeface="Microsoft Sans Serif"/>
                <a:cs typeface="Microsoft Sans Serif"/>
              </a:rPr>
              <a:t>inicio</a:t>
            </a:r>
            <a:r>
              <a:rPr sz="750" dirty="0">
                <a:latin typeface="Microsoft Sans Serif"/>
                <a:cs typeface="Microsoft Sans Serif"/>
              </a:rPr>
              <a:t> </a:t>
            </a:r>
            <a:r>
              <a:rPr sz="750" spc="20" dirty="0">
                <a:latin typeface="Microsoft Sans Serif"/>
                <a:cs typeface="Microsoft Sans Serif"/>
              </a:rPr>
              <a:t>adicional</a:t>
            </a:r>
            <a:r>
              <a:rPr sz="750" dirty="0">
                <a:latin typeface="Microsoft Sans Serif"/>
                <a:cs typeface="Microsoft Sans Serif"/>
              </a:rPr>
              <a:t> </a:t>
            </a:r>
            <a:r>
              <a:rPr sz="750" spc="10" dirty="0">
                <a:latin typeface="Microsoft Sans Serif"/>
                <a:cs typeface="Microsoft Sans Serif"/>
              </a:rPr>
              <a:t>al</a:t>
            </a:r>
            <a:r>
              <a:rPr sz="750" dirty="0">
                <a:latin typeface="Microsoft Sans Serif"/>
                <a:cs typeface="Microsoft Sans Serif"/>
              </a:rPr>
              <a:t> </a:t>
            </a:r>
            <a:r>
              <a:rPr sz="750" spc="20" dirty="0">
                <a:latin typeface="Microsoft Sans Serif"/>
                <a:cs typeface="Microsoft Sans Serif"/>
              </a:rPr>
              <a:t>esquema</a:t>
            </a:r>
            <a:r>
              <a:rPr sz="750" dirty="0">
                <a:latin typeface="Microsoft Sans Serif"/>
                <a:cs typeface="Microsoft Sans Serif"/>
              </a:rPr>
              <a:t> </a:t>
            </a:r>
            <a:r>
              <a:rPr sz="750" spc="25" dirty="0">
                <a:latin typeface="Microsoft Sans Serif"/>
                <a:cs typeface="Microsoft Sans Serif"/>
              </a:rPr>
              <a:t>de</a:t>
            </a:r>
            <a:r>
              <a:rPr sz="750" spc="-5" dirty="0">
                <a:latin typeface="Microsoft Sans Serif"/>
                <a:cs typeface="Microsoft Sans Serif"/>
              </a:rPr>
              <a:t> </a:t>
            </a:r>
            <a:r>
              <a:rPr sz="750" spc="20" dirty="0">
                <a:latin typeface="Microsoft Sans Serif"/>
                <a:cs typeface="Microsoft Sans Serif"/>
              </a:rPr>
              <a:t>falla</a:t>
            </a:r>
            <a:r>
              <a:rPr sz="750" dirty="0">
                <a:latin typeface="Microsoft Sans Serif"/>
                <a:cs typeface="Microsoft Sans Serif"/>
              </a:rPr>
              <a:t> </a:t>
            </a:r>
            <a:r>
              <a:rPr sz="750" spc="20" dirty="0">
                <a:latin typeface="Microsoft Sans Serif"/>
                <a:cs typeface="Microsoft Sans Serif"/>
              </a:rPr>
              <a:t>del</a:t>
            </a:r>
            <a:r>
              <a:rPr sz="750" dirty="0">
                <a:latin typeface="Microsoft Sans Serif"/>
                <a:cs typeface="Microsoft Sans Serif"/>
              </a:rPr>
              <a:t> </a:t>
            </a:r>
            <a:r>
              <a:rPr sz="750" spc="40" dirty="0">
                <a:latin typeface="Microsoft Sans Serif"/>
                <a:cs typeface="Microsoft Sans Serif"/>
              </a:rPr>
              <a:t>interruptor. </a:t>
            </a:r>
            <a:r>
              <a:rPr sz="750" spc="-185" dirty="0">
                <a:latin typeface="Microsoft Sans Serif"/>
                <a:cs typeface="Microsoft Sans Serif"/>
              </a:rPr>
              <a:t> </a:t>
            </a:r>
            <a:r>
              <a:rPr sz="750" spc="15" dirty="0">
                <a:latin typeface="Microsoft Sans Serif"/>
                <a:cs typeface="Microsoft Sans Serif"/>
              </a:rPr>
              <a:t>Cuando </a:t>
            </a:r>
            <a:r>
              <a:rPr sz="750" spc="10" dirty="0">
                <a:latin typeface="Microsoft Sans Serif"/>
                <a:cs typeface="Microsoft Sans Serif"/>
              </a:rPr>
              <a:t>el </a:t>
            </a:r>
            <a:r>
              <a:rPr sz="750" spc="30" dirty="0">
                <a:latin typeface="Microsoft Sans Serif"/>
                <a:cs typeface="Microsoft Sans Serif"/>
              </a:rPr>
              <a:t>disyuntor </a:t>
            </a:r>
            <a:r>
              <a:rPr sz="750" spc="20" dirty="0">
                <a:latin typeface="Microsoft Sans Serif"/>
                <a:cs typeface="Microsoft Sans Serif"/>
              </a:rPr>
              <a:t>del </a:t>
            </a:r>
            <a:r>
              <a:rPr sz="750" spc="30" dirty="0">
                <a:latin typeface="Microsoft Sans Serif"/>
                <a:cs typeface="Microsoft Sans Serif"/>
              </a:rPr>
              <a:t>generador </a:t>
            </a:r>
            <a:r>
              <a:rPr sz="750" spc="10" dirty="0">
                <a:latin typeface="Microsoft Sans Serif"/>
                <a:cs typeface="Microsoft Sans Serif"/>
              </a:rPr>
              <a:t>está </a:t>
            </a:r>
            <a:r>
              <a:rPr sz="750" spc="30" dirty="0">
                <a:latin typeface="Microsoft Sans Serif"/>
                <a:cs typeface="Microsoft Sans Serif"/>
              </a:rPr>
              <a:t>abierto </a:t>
            </a:r>
            <a:r>
              <a:rPr sz="750" spc="5" dirty="0">
                <a:latin typeface="Microsoft Sans Serif"/>
                <a:cs typeface="Microsoft Sans Serif"/>
              </a:rPr>
              <a:t>y </a:t>
            </a:r>
            <a:r>
              <a:rPr sz="750" spc="40" dirty="0">
                <a:latin typeface="Microsoft Sans Serif"/>
                <a:cs typeface="Microsoft Sans Serif"/>
              </a:rPr>
              <a:t>uno </a:t>
            </a:r>
            <a:r>
              <a:rPr sz="750" spc="35" dirty="0">
                <a:latin typeface="Microsoft Sans Serif"/>
                <a:cs typeface="Microsoft Sans Serif"/>
              </a:rPr>
              <a:t>o </a:t>
            </a:r>
            <a:r>
              <a:rPr sz="750" spc="20" dirty="0">
                <a:latin typeface="Microsoft Sans Serif"/>
                <a:cs typeface="Microsoft Sans Serif"/>
              </a:rPr>
              <a:t>dos polos del </a:t>
            </a:r>
            <a:r>
              <a:rPr sz="750" spc="25" dirty="0">
                <a:latin typeface="Microsoft Sans Serif"/>
                <a:cs typeface="Microsoft Sans Serif"/>
              </a:rPr>
              <a:t> </a:t>
            </a:r>
            <a:r>
              <a:rPr sz="750" spc="30" dirty="0">
                <a:latin typeface="Microsoft Sans Serif"/>
                <a:cs typeface="Microsoft Sans Serif"/>
              </a:rPr>
              <a:t>disyuntor </a:t>
            </a:r>
            <a:r>
              <a:rPr sz="750" spc="-5" dirty="0">
                <a:latin typeface="Microsoft Sans Serif"/>
                <a:cs typeface="Microsoft Sans Serif"/>
              </a:rPr>
              <a:t>se </a:t>
            </a:r>
            <a:r>
              <a:rPr sz="750" spc="20" dirty="0">
                <a:latin typeface="Microsoft Sans Serif"/>
                <a:cs typeface="Microsoft Sans Serif"/>
              </a:rPr>
              <a:t>disparan, </a:t>
            </a:r>
            <a:r>
              <a:rPr sz="750" spc="10" dirty="0">
                <a:latin typeface="Microsoft Sans Serif"/>
                <a:cs typeface="Microsoft Sans Serif"/>
              </a:rPr>
              <a:t>el </a:t>
            </a:r>
            <a:r>
              <a:rPr sz="750" spc="20" dirty="0">
                <a:latin typeface="Microsoft Sans Serif"/>
                <a:cs typeface="Microsoft Sans Serif"/>
              </a:rPr>
              <a:t>relé </a:t>
            </a:r>
            <a:r>
              <a:rPr sz="750" spc="-5" dirty="0">
                <a:latin typeface="Microsoft Sans Serif"/>
                <a:cs typeface="Microsoft Sans Serif"/>
              </a:rPr>
              <a:t>50G </a:t>
            </a:r>
            <a:r>
              <a:rPr sz="750" spc="20" dirty="0">
                <a:latin typeface="Microsoft Sans Serif"/>
                <a:cs typeface="Microsoft Sans Serif"/>
              </a:rPr>
              <a:t>detecta </a:t>
            </a:r>
            <a:r>
              <a:rPr sz="750" spc="10" dirty="0">
                <a:latin typeface="Microsoft Sans Serif"/>
                <a:cs typeface="Microsoft Sans Serif"/>
              </a:rPr>
              <a:t>la </a:t>
            </a:r>
            <a:r>
              <a:rPr sz="750" spc="30" dirty="0">
                <a:latin typeface="Microsoft Sans Serif"/>
                <a:cs typeface="Microsoft Sans Serif"/>
              </a:rPr>
              <a:t>corriente </a:t>
            </a:r>
            <a:r>
              <a:rPr sz="750" spc="35" dirty="0">
                <a:latin typeface="Microsoft Sans Serif"/>
                <a:cs typeface="Microsoft Sans Serif"/>
              </a:rPr>
              <a:t>neutra </a:t>
            </a:r>
            <a:r>
              <a:rPr sz="750" spc="20" dirty="0">
                <a:latin typeface="Microsoft Sans Serif"/>
                <a:cs typeface="Microsoft Sans Serif"/>
              </a:rPr>
              <a:t>del </a:t>
            </a:r>
            <a:r>
              <a:rPr sz="750" spc="25" dirty="0">
                <a:latin typeface="Microsoft Sans Serif"/>
                <a:cs typeface="Microsoft Sans Serif"/>
              </a:rPr>
              <a:t> </a:t>
            </a:r>
            <a:r>
              <a:rPr sz="750" spc="40" dirty="0">
                <a:latin typeface="Microsoft Sans Serif"/>
                <a:cs typeface="Microsoft Sans Serif"/>
              </a:rPr>
              <a:t>transformador </a:t>
            </a:r>
            <a:r>
              <a:rPr sz="750" spc="30" dirty="0">
                <a:latin typeface="Microsoft Sans Serif"/>
                <a:cs typeface="Microsoft Sans Serif"/>
              </a:rPr>
              <a:t>resultante </a:t>
            </a:r>
            <a:r>
              <a:rPr sz="750" spc="15" dirty="0">
                <a:latin typeface="Microsoft Sans Serif"/>
                <a:cs typeface="Microsoft Sans Serif"/>
              </a:rPr>
              <a:t>sin </a:t>
            </a:r>
            <a:r>
              <a:rPr sz="750" spc="10" dirty="0">
                <a:latin typeface="Microsoft Sans Serif"/>
                <a:cs typeface="Microsoft Sans Serif"/>
              </a:rPr>
              <a:t>el </a:t>
            </a:r>
            <a:r>
              <a:rPr sz="750" spc="30" dirty="0">
                <a:latin typeface="Microsoft Sans Serif"/>
                <a:cs typeface="Microsoft Sans Serif"/>
              </a:rPr>
              <a:t>retraso que </a:t>
            </a:r>
            <a:r>
              <a:rPr sz="750" spc="20" dirty="0">
                <a:latin typeface="Microsoft Sans Serif"/>
                <a:cs typeface="Microsoft Sans Serif"/>
              </a:rPr>
              <a:t>estaría </a:t>
            </a:r>
            <a:r>
              <a:rPr sz="750" spc="10" dirty="0">
                <a:latin typeface="Microsoft Sans Serif"/>
                <a:cs typeface="Microsoft Sans Serif"/>
              </a:rPr>
              <a:t>asociado </a:t>
            </a:r>
            <a:r>
              <a:rPr sz="750" spc="20" dirty="0">
                <a:latin typeface="Microsoft Sans Serif"/>
                <a:cs typeface="Microsoft Sans Serif"/>
              </a:rPr>
              <a:t>con </a:t>
            </a:r>
            <a:r>
              <a:rPr sz="750" spc="10" dirty="0">
                <a:latin typeface="Microsoft Sans Serif"/>
                <a:cs typeface="Microsoft Sans Serif"/>
              </a:rPr>
              <a:t>la </a:t>
            </a:r>
            <a:r>
              <a:rPr sz="750" spc="15" dirty="0">
                <a:latin typeface="Microsoft Sans Serif"/>
                <a:cs typeface="Microsoft Sans Serif"/>
              </a:rPr>
              <a:t> </a:t>
            </a:r>
            <a:r>
              <a:rPr sz="750" spc="25" dirty="0">
                <a:latin typeface="Microsoft Sans Serif"/>
                <a:cs typeface="Microsoft Sans Serif"/>
              </a:rPr>
              <a:t>sobrecorriente de </a:t>
            </a:r>
            <a:r>
              <a:rPr sz="750" spc="5" dirty="0">
                <a:latin typeface="Microsoft Sans Serif"/>
                <a:cs typeface="Microsoft Sans Serif"/>
              </a:rPr>
              <a:t>secuencia </a:t>
            </a:r>
            <a:r>
              <a:rPr sz="750" spc="20" dirty="0">
                <a:latin typeface="Microsoft Sans Serif"/>
                <a:cs typeface="Microsoft Sans Serif"/>
              </a:rPr>
              <a:t>negativa </a:t>
            </a:r>
            <a:r>
              <a:rPr sz="750" spc="35" dirty="0">
                <a:latin typeface="Microsoft Sans Serif"/>
                <a:cs typeface="Microsoft Sans Serif"/>
              </a:rPr>
              <a:t>o </a:t>
            </a:r>
            <a:r>
              <a:rPr sz="750" spc="25" dirty="0">
                <a:latin typeface="Microsoft Sans Serif"/>
                <a:cs typeface="Microsoft Sans Serif"/>
              </a:rPr>
              <a:t>algunos de </a:t>
            </a:r>
            <a:r>
              <a:rPr sz="750" spc="10" dirty="0">
                <a:latin typeface="Microsoft Sans Serif"/>
                <a:cs typeface="Microsoft Sans Serif"/>
              </a:rPr>
              <a:t>los </a:t>
            </a:r>
            <a:r>
              <a:rPr sz="750" spc="15" dirty="0">
                <a:latin typeface="Microsoft Sans Serif"/>
                <a:cs typeface="Microsoft Sans Serif"/>
              </a:rPr>
              <a:t>esquemas </a:t>
            </a:r>
            <a:r>
              <a:rPr sz="750" spc="25" dirty="0">
                <a:latin typeface="Microsoft Sans Serif"/>
                <a:cs typeface="Microsoft Sans Serif"/>
              </a:rPr>
              <a:t>de </a:t>
            </a:r>
            <a:r>
              <a:rPr sz="750" spc="30" dirty="0">
                <a:latin typeface="Microsoft Sans Serif"/>
                <a:cs typeface="Microsoft Sans Serif"/>
              </a:rPr>
              <a:t> </a:t>
            </a:r>
            <a:r>
              <a:rPr sz="750" spc="15" dirty="0">
                <a:latin typeface="Microsoft Sans Serif"/>
                <a:cs typeface="Microsoft Sans Serif"/>
              </a:rPr>
              <a:t>activación</a:t>
            </a:r>
            <a:r>
              <a:rPr sz="750" dirty="0">
                <a:latin typeface="Microsoft Sans Serif"/>
                <a:cs typeface="Microsoft Sans Serif"/>
              </a:rPr>
              <a:t> </a:t>
            </a:r>
            <a:r>
              <a:rPr sz="750" spc="30" dirty="0">
                <a:latin typeface="Microsoft Sans Serif"/>
                <a:cs typeface="Microsoft Sans Serif"/>
              </a:rPr>
              <a:t>involuntarios</a:t>
            </a:r>
            <a:r>
              <a:rPr sz="750" dirty="0">
                <a:latin typeface="Microsoft Sans Serif"/>
                <a:cs typeface="Microsoft Sans Serif"/>
              </a:rPr>
              <a:t> </a:t>
            </a:r>
            <a:r>
              <a:rPr sz="750" spc="20" dirty="0">
                <a:latin typeface="Microsoft Sans Serif"/>
                <a:cs typeface="Microsoft Sans Serif"/>
              </a:rPr>
              <a:t>descritos</a:t>
            </a:r>
            <a:r>
              <a:rPr sz="750" dirty="0">
                <a:latin typeface="Microsoft Sans Serif"/>
                <a:cs typeface="Microsoft Sans Serif"/>
              </a:rPr>
              <a:t> </a:t>
            </a:r>
            <a:r>
              <a:rPr sz="750" spc="30" dirty="0">
                <a:latin typeface="Microsoft Sans Serif"/>
                <a:cs typeface="Microsoft Sans Serif"/>
              </a:rPr>
              <a:t>anteriormente.</a:t>
            </a:r>
            <a:r>
              <a:rPr sz="750" dirty="0">
                <a:latin typeface="Microsoft Sans Serif"/>
                <a:cs typeface="Microsoft Sans Serif"/>
              </a:rPr>
              <a:t> </a:t>
            </a:r>
            <a:r>
              <a:rPr sz="750" spc="-5" dirty="0">
                <a:latin typeface="Microsoft Sans Serif"/>
                <a:cs typeface="Microsoft Sans Serif"/>
              </a:rPr>
              <a:t>Los</a:t>
            </a:r>
            <a:r>
              <a:rPr sz="750" dirty="0">
                <a:latin typeface="Microsoft Sans Serif"/>
                <a:cs typeface="Microsoft Sans Serif"/>
              </a:rPr>
              <a:t> </a:t>
            </a:r>
            <a:r>
              <a:rPr sz="750" spc="-35" dirty="0">
                <a:latin typeface="Microsoft Sans Serif"/>
                <a:cs typeface="Microsoft Sans Serif"/>
              </a:rPr>
              <a:t>CD</a:t>
            </a:r>
            <a:r>
              <a:rPr sz="750" dirty="0">
                <a:latin typeface="Microsoft Sans Serif"/>
                <a:cs typeface="Microsoft Sans Serif"/>
              </a:rPr>
              <a:t> </a:t>
            </a:r>
            <a:r>
              <a:rPr sz="750" spc="10" dirty="0">
                <a:latin typeface="Microsoft Sans Serif"/>
                <a:cs typeface="Microsoft Sans Serif"/>
              </a:rPr>
              <a:t>asociados</a:t>
            </a:r>
            <a:r>
              <a:rPr sz="750" dirty="0">
                <a:latin typeface="Microsoft Sans Serif"/>
                <a:cs typeface="Microsoft Sans Serif"/>
              </a:rPr>
              <a:t> </a:t>
            </a:r>
            <a:r>
              <a:rPr sz="750" spc="20" dirty="0">
                <a:latin typeface="Microsoft Sans Serif"/>
                <a:cs typeface="Microsoft Sans Serif"/>
              </a:rPr>
              <a:t>con </a:t>
            </a:r>
            <a:r>
              <a:rPr sz="750" spc="-180" dirty="0">
                <a:latin typeface="Microsoft Sans Serif"/>
                <a:cs typeface="Microsoft Sans Serif"/>
              </a:rPr>
              <a:t> </a:t>
            </a:r>
            <a:r>
              <a:rPr sz="750" spc="10" dirty="0">
                <a:latin typeface="Microsoft Sans Serif"/>
                <a:cs typeface="Microsoft Sans Serif"/>
              </a:rPr>
              <a:t>el </a:t>
            </a:r>
            <a:r>
              <a:rPr sz="750" spc="20" dirty="0">
                <a:latin typeface="Microsoft Sans Serif"/>
                <a:cs typeface="Microsoft Sans Serif"/>
              </a:rPr>
              <a:t>esquema </a:t>
            </a:r>
            <a:r>
              <a:rPr sz="750" spc="25" dirty="0">
                <a:latin typeface="Microsoft Sans Serif"/>
                <a:cs typeface="Microsoft Sans Serif"/>
              </a:rPr>
              <a:t>de </a:t>
            </a:r>
            <a:r>
              <a:rPr sz="750" spc="20" dirty="0">
                <a:latin typeface="Microsoft Sans Serif"/>
                <a:cs typeface="Microsoft Sans Serif"/>
              </a:rPr>
              <a:t>falla del </a:t>
            </a:r>
            <a:r>
              <a:rPr sz="750" spc="30" dirty="0">
                <a:latin typeface="Microsoft Sans Serif"/>
                <a:cs typeface="Microsoft Sans Serif"/>
              </a:rPr>
              <a:t>disyuntor </a:t>
            </a:r>
            <a:r>
              <a:rPr sz="750" spc="20" dirty="0">
                <a:latin typeface="Microsoft Sans Serif"/>
                <a:cs typeface="Microsoft Sans Serif"/>
              </a:rPr>
              <a:t>del </a:t>
            </a:r>
            <a:r>
              <a:rPr sz="750" spc="25" dirty="0">
                <a:latin typeface="Microsoft Sans Serif"/>
                <a:cs typeface="Microsoft Sans Serif"/>
              </a:rPr>
              <a:t>generador.debedebe </a:t>
            </a:r>
            <a:r>
              <a:rPr sz="750" spc="30" dirty="0">
                <a:latin typeface="Microsoft Sans Serif"/>
                <a:cs typeface="Microsoft Sans Serif"/>
              </a:rPr>
              <a:t> </a:t>
            </a:r>
            <a:r>
              <a:rPr sz="750" spc="25" dirty="0">
                <a:latin typeface="Microsoft Sans Serif"/>
                <a:cs typeface="Microsoft Sans Serif"/>
              </a:rPr>
              <a:t>configurarse </a:t>
            </a:r>
            <a:r>
              <a:rPr sz="750" spc="20" dirty="0">
                <a:latin typeface="Microsoft Sans Serif"/>
                <a:cs typeface="Microsoft Sans Serif"/>
              </a:rPr>
              <a:t>con suficiente sensibilidad </a:t>
            </a:r>
            <a:r>
              <a:rPr sz="750" spc="25" dirty="0">
                <a:latin typeface="Microsoft Sans Serif"/>
                <a:cs typeface="Microsoft Sans Serif"/>
              </a:rPr>
              <a:t>para detectar </a:t>
            </a:r>
            <a:r>
              <a:rPr sz="750" spc="10" dirty="0">
                <a:latin typeface="Microsoft Sans Serif"/>
                <a:cs typeface="Microsoft Sans Serif"/>
              </a:rPr>
              <a:t>esta </a:t>
            </a:r>
            <a:r>
              <a:rPr sz="750" spc="25" dirty="0">
                <a:latin typeface="Microsoft Sans Serif"/>
                <a:cs typeface="Microsoft Sans Serif"/>
              </a:rPr>
              <a:t>condición </a:t>
            </a:r>
            <a:r>
              <a:rPr sz="750" spc="30" dirty="0">
                <a:latin typeface="Microsoft Sans Serif"/>
                <a:cs typeface="Microsoft Sans Serif"/>
              </a:rPr>
              <a:t> </a:t>
            </a:r>
            <a:r>
              <a:rPr sz="750" spc="25" dirty="0">
                <a:latin typeface="Microsoft Sans Serif"/>
                <a:cs typeface="Microsoft Sans Serif"/>
              </a:rPr>
              <a:t>de</a:t>
            </a:r>
            <a:r>
              <a:rPr sz="750" spc="-10" dirty="0">
                <a:latin typeface="Microsoft Sans Serif"/>
                <a:cs typeface="Microsoft Sans Serif"/>
              </a:rPr>
              <a:t> </a:t>
            </a:r>
            <a:r>
              <a:rPr sz="750" spc="15" dirty="0">
                <a:latin typeface="Microsoft Sans Serif"/>
                <a:cs typeface="Microsoft Sans Serif"/>
              </a:rPr>
              <a:t>descarga</a:t>
            </a:r>
            <a:r>
              <a:rPr sz="750" spc="-5" dirty="0">
                <a:latin typeface="Microsoft Sans Serif"/>
                <a:cs typeface="Microsoft Sans Serif"/>
              </a:rPr>
              <a:t> </a:t>
            </a:r>
            <a:r>
              <a:rPr sz="750" spc="25" dirty="0">
                <a:latin typeface="Microsoft Sans Serif"/>
                <a:cs typeface="Microsoft Sans Serif"/>
              </a:rPr>
              <a:t>disruptiva.</a:t>
            </a:r>
            <a:endParaRPr sz="750">
              <a:latin typeface="Microsoft Sans Serif"/>
              <a:cs typeface="Microsoft Sans Serif"/>
            </a:endParaRPr>
          </a:p>
        </p:txBody>
      </p:sp>
      <p:sp>
        <p:nvSpPr>
          <p:cNvPr id="191" name="object 191"/>
          <p:cNvSpPr txBox="1"/>
          <p:nvPr/>
        </p:nvSpPr>
        <p:spPr>
          <a:xfrm>
            <a:off x="10712814" y="2516246"/>
            <a:ext cx="2160502" cy="112851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  <a:tabLst>
                <a:tab pos="925830" algn="l"/>
              </a:tabLst>
            </a:pPr>
            <a:r>
              <a:rPr sz="650" u="sng" dirty="0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 	</a:t>
            </a:r>
            <a:endParaRPr sz="650">
              <a:latin typeface="Times New Roman"/>
              <a:cs typeface="Times New Roman"/>
            </a:endParaRPr>
          </a:p>
        </p:txBody>
      </p:sp>
      <p:sp>
        <p:nvSpPr>
          <p:cNvPr id="192" name="object 192"/>
          <p:cNvSpPr txBox="1"/>
          <p:nvPr/>
        </p:nvSpPr>
        <p:spPr>
          <a:xfrm>
            <a:off x="1415188" y="4690361"/>
            <a:ext cx="4367748" cy="105157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sz="600" spc="-5" dirty="0">
                <a:latin typeface="Microsoft Sans Serif"/>
                <a:cs typeface="Microsoft Sans Serif"/>
              </a:rPr>
              <a:t>Fig.</a:t>
            </a:r>
            <a:r>
              <a:rPr sz="600" spc="-10" dirty="0">
                <a:latin typeface="Microsoft Sans Serif"/>
                <a:cs typeface="Microsoft Sans Serif"/>
              </a:rPr>
              <a:t> </a:t>
            </a:r>
            <a:r>
              <a:rPr sz="600" dirty="0">
                <a:latin typeface="Microsoft Sans Serif"/>
                <a:cs typeface="Microsoft Sans Serif"/>
              </a:rPr>
              <a:t>5.</a:t>
            </a:r>
            <a:r>
              <a:rPr sz="600" spc="-5" dirty="0">
                <a:latin typeface="Microsoft Sans Serif"/>
                <a:cs typeface="Microsoft Sans Serif"/>
              </a:rPr>
              <a:t> </a:t>
            </a:r>
            <a:r>
              <a:rPr sz="600" spc="5" dirty="0">
                <a:latin typeface="Microsoft Sans Serif"/>
                <a:cs typeface="Microsoft Sans Serif"/>
              </a:rPr>
              <a:t>Esquema</a:t>
            </a:r>
            <a:r>
              <a:rPr sz="600" spc="-5" dirty="0">
                <a:latin typeface="Microsoft Sans Serif"/>
                <a:cs typeface="Microsoft Sans Serif"/>
              </a:rPr>
              <a:t> </a:t>
            </a:r>
            <a:r>
              <a:rPr sz="600" spc="15" dirty="0">
                <a:latin typeface="Microsoft Sans Serif"/>
                <a:cs typeface="Microsoft Sans Serif"/>
              </a:rPr>
              <a:t>supervisado</a:t>
            </a:r>
            <a:r>
              <a:rPr sz="600" spc="-10" dirty="0">
                <a:latin typeface="Microsoft Sans Serif"/>
                <a:cs typeface="Microsoft Sans Serif"/>
              </a:rPr>
              <a:t> </a:t>
            </a:r>
            <a:r>
              <a:rPr sz="600" spc="20" dirty="0">
                <a:latin typeface="Microsoft Sans Serif"/>
                <a:cs typeface="Microsoft Sans Serif"/>
              </a:rPr>
              <a:t>de</a:t>
            </a:r>
            <a:r>
              <a:rPr sz="600" spc="-5" dirty="0">
                <a:latin typeface="Microsoft Sans Serif"/>
                <a:cs typeface="Microsoft Sans Serif"/>
              </a:rPr>
              <a:t> </a:t>
            </a:r>
            <a:r>
              <a:rPr sz="600" spc="20" dirty="0">
                <a:latin typeface="Microsoft Sans Serif"/>
                <a:cs typeface="Microsoft Sans Serif"/>
              </a:rPr>
              <a:t>elementos</a:t>
            </a:r>
            <a:r>
              <a:rPr sz="600" spc="-5" dirty="0">
                <a:latin typeface="Microsoft Sans Serif"/>
                <a:cs typeface="Microsoft Sans Serif"/>
              </a:rPr>
              <a:t> </a:t>
            </a:r>
            <a:r>
              <a:rPr sz="600" spc="25" dirty="0">
                <a:latin typeface="Microsoft Sans Serif"/>
                <a:cs typeface="Microsoft Sans Serif"/>
              </a:rPr>
              <a:t>múltiples</a:t>
            </a:r>
            <a:endParaRPr sz="600">
              <a:latin typeface="Microsoft Sans Serif"/>
              <a:cs typeface="Microsoft Sans Serif"/>
            </a:endParaRPr>
          </a:p>
        </p:txBody>
      </p:sp>
      <p:sp>
        <p:nvSpPr>
          <p:cNvPr id="193" name="object 193"/>
          <p:cNvSpPr txBox="1"/>
          <p:nvPr/>
        </p:nvSpPr>
        <p:spPr>
          <a:xfrm>
            <a:off x="1415273" y="4906111"/>
            <a:ext cx="7356515" cy="1624997"/>
          </a:xfrm>
          <a:prstGeom prst="rect">
            <a:avLst/>
          </a:prstGeom>
        </p:spPr>
        <p:txBody>
          <a:bodyPr vert="horz" wrap="square" lIns="0" tIns="20320" rIns="0" bIns="0" rtlCol="0">
            <a:spAutoFit/>
          </a:bodyPr>
          <a:lstStyle/>
          <a:p>
            <a:pPr marL="554990" marR="433705" indent="-250190">
              <a:lnSpc>
                <a:spcPct val="127699"/>
              </a:lnSpc>
              <a:spcBef>
                <a:spcPts val="160"/>
              </a:spcBef>
            </a:pPr>
            <a:r>
              <a:rPr sz="850" spc="-5" dirty="0">
                <a:latin typeface="Microsoft Sans Serif"/>
                <a:cs typeface="Microsoft Sans Serif"/>
              </a:rPr>
              <a:t>VI. </a:t>
            </a:r>
            <a:r>
              <a:rPr sz="850" spc="5" dirty="0">
                <a:latin typeface="Microsoft Sans Serif"/>
                <a:cs typeface="Microsoft Sans Serif"/>
              </a:rPr>
              <a:t>D</a:t>
            </a:r>
            <a:r>
              <a:rPr sz="700" spc="-15" dirty="0">
                <a:latin typeface="Microsoft Sans Serif"/>
                <a:cs typeface="Microsoft Sans Serif"/>
              </a:rPr>
              <a:t>EDICADO</a:t>
            </a:r>
            <a:r>
              <a:rPr sz="850" spc="-40" dirty="0">
                <a:latin typeface="Microsoft Sans Serif"/>
                <a:cs typeface="Microsoft Sans Serif"/>
              </a:rPr>
              <a:t>PAG</a:t>
            </a:r>
            <a:r>
              <a:rPr sz="700" spc="-30" dirty="0">
                <a:latin typeface="Microsoft Sans Serif"/>
                <a:cs typeface="Microsoft Sans Serif"/>
              </a:rPr>
              <a:t>ROTECCIÓN</a:t>
            </a:r>
            <a:r>
              <a:rPr sz="850" spc="-105" dirty="0">
                <a:latin typeface="Microsoft Sans Serif"/>
                <a:cs typeface="Microsoft Sans Serif"/>
              </a:rPr>
              <a:t>S</a:t>
            </a:r>
            <a:r>
              <a:rPr sz="700" spc="-20" dirty="0">
                <a:latin typeface="Microsoft Sans Serif"/>
                <a:cs typeface="Microsoft Sans Serif"/>
              </a:rPr>
              <a:t>REQUIMOS</a:t>
            </a:r>
            <a:r>
              <a:rPr sz="700" spc="-5" dirty="0">
                <a:latin typeface="Microsoft Sans Serif"/>
                <a:cs typeface="Microsoft Sans Serif"/>
              </a:rPr>
              <a:t> </a:t>
            </a:r>
            <a:r>
              <a:rPr sz="700" spc="-40" dirty="0">
                <a:latin typeface="Microsoft Sans Serif"/>
                <a:cs typeface="Microsoft Sans Serif"/>
              </a:rPr>
              <a:t>PARA</a:t>
            </a:r>
            <a:r>
              <a:rPr sz="850" spc="5" dirty="0">
                <a:latin typeface="Microsoft Sans Serif"/>
                <a:cs typeface="Microsoft Sans Serif"/>
              </a:rPr>
              <a:t>D</a:t>
            </a:r>
            <a:r>
              <a:rPr sz="700" spc="-50" dirty="0">
                <a:latin typeface="Microsoft Sans Serif"/>
                <a:cs typeface="Microsoft Sans Serif"/>
              </a:rPr>
              <a:t>ETECT  </a:t>
            </a:r>
            <a:r>
              <a:rPr sz="700" spc="-30" dirty="0">
                <a:latin typeface="Microsoft Sans Serif"/>
                <a:cs typeface="Microsoft Sans Serif"/>
              </a:rPr>
              <a:t>GRAMO</a:t>
            </a:r>
            <a:r>
              <a:rPr sz="600" spc="-30" dirty="0">
                <a:latin typeface="Microsoft Sans Serif"/>
                <a:cs typeface="Microsoft Sans Serif"/>
              </a:rPr>
              <a:t>ENERADOR</a:t>
            </a:r>
            <a:r>
              <a:rPr sz="700" spc="-30" dirty="0">
                <a:latin typeface="Microsoft Sans Serif"/>
                <a:cs typeface="Microsoft Sans Serif"/>
              </a:rPr>
              <a:t>oh</a:t>
            </a:r>
            <a:r>
              <a:rPr sz="600" spc="-30" dirty="0">
                <a:latin typeface="Microsoft Sans Serif"/>
                <a:cs typeface="Microsoft Sans Serif"/>
              </a:rPr>
              <a:t>BOLÍGRAFO</a:t>
            </a:r>
            <a:r>
              <a:rPr sz="700" spc="-30" dirty="0">
                <a:latin typeface="Microsoft Sans Serif"/>
                <a:cs typeface="Microsoft Sans Serif"/>
              </a:rPr>
              <a:t>B</a:t>
            </a:r>
            <a:r>
              <a:rPr sz="600" spc="-30" dirty="0">
                <a:latin typeface="Microsoft Sans Serif"/>
                <a:cs typeface="Microsoft Sans Serif"/>
              </a:rPr>
              <a:t>REAKER</a:t>
            </a:r>
            <a:r>
              <a:rPr sz="700" spc="-30" dirty="0">
                <a:latin typeface="Microsoft Sans Serif"/>
                <a:cs typeface="Microsoft Sans Serif"/>
              </a:rPr>
              <a:t>F</a:t>
            </a:r>
            <a:r>
              <a:rPr sz="600" spc="-30" dirty="0">
                <a:latin typeface="Microsoft Sans Serif"/>
                <a:cs typeface="Microsoft Sans Serif"/>
              </a:rPr>
              <a:t>LASHOVER</a:t>
            </a:r>
            <a:endParaRPr sz="600">
              <a:latin typeface="Microsoft Sans Serif"/>
              <a:cs typeface="Microsoft Sans Serif"/>
            </a:endParaRPr>
          </a:p>
          <a:p>
            <a:pPr marL="12700" marR="33020" indent="154940">
              <a:lnSpc>
                <a:spcPct val="154000"/>
              </a:lnSpc>
              <a:spcBef>
                <a:spcPts val="325"/>
              </a:spcBef>
            </a:pPr>
            <a:r>
              <a:rPr sz="650" spc="-20" dirty="0">
                <a:latin typeface="Microsoft Sans Serif"/>
                <a:cs typeface="Microsoft Sans Serif"/>
              </a:rPr>
              <a:t>En</a:t>
            </a:r>
            <a:r>
              <a:rPr sz="650" spc="-5" dirty="0">
                <a:latin typeface="Microsoft Sans Serif"/>
                <a:cs typeface="Microsoft Sans Serif"/>
              </a:rPr>
              <a:t> </a:t>
            </a:r>
            <a:r>
              <a:rPr sz="650" spc="10" dirty="0">
                <a:latin typeface="Microsoft Sans Serif"/>
                <a:cs typeface="Microsoft Sans Serif"/>
              </a:rPr>
              <a:t>el</a:t>
            </a:r>
            <a:r>
              <a:rPr sz="650" dirty="0">
                <a:latin typeface="Microsoft Sans Serif"/>
                <a:cs typeface="Microsoft Sans Serif"/>
              </a:rPr>
              <a:t> caso </a:t>
            </a:r>
            <a:r>
              <a:rPr sz="650" spc="20" dirty="0">
                <a:latin typeface="Microsoft Sans Serif"/>
                <a:cs typeface="Microsoft Sans Serif"/>
              </a:rPr>
              <a:t>de</a:t>
            </a:r>
            <a:r>
              <a:rPr sz="650" dirty="0">
                <a:latin typeface="Microsoft Sans Serif"/>
                <a:cs typeface="Microsoft Sans Serif"/>
              </a:rPr>
              <a:t> </a:t>
            </a:r>
            <a:r>
              <a:rPr sz="650" spc="25" dirty="0">
                <a:latin typeface="Microsoft Sans Serif"/>
                <a:cs typeface="Microsoft Sans Serif"/>
              </a:rPr>
              <a:t>una</a:t>
            </a:r>
            <a:r>
              <a:rPr sz="650" dirty="0">
                <a:latin typeface="Microsoft Sans Serif"/>
                <a:cs typeface="Microsoft Sans Serif"/>
              </a:rPr>
              <a:t> </a:t>
            </a:r>
            <a:r>
              <a:rPr sz="650" spc="10" dirty="0">
                <a:latin typeface="Microsoft Sans Serif"/>
                <a:cs typeface="Microsoft Sans Serif"/>
              </a:rPr>
              <a:t>descarga</a:t>
            </a:r>
            <a:r>
              <a:rPr sz="650" dirty="0">
                <a:latin typeface="Microsoft Sans Serif"/>
                <a:cs typeface="Microsoft Sans Serif"/>
              </a:rPr>
              <a:t> </a:t>
            </a:r>
            <a:r>
              <a:rPr sz="650" spc="25" dirty="0">
                <a:latin typeface="Microsoft Sans Serif"/>
                <a:cs typeface="Microsoft Sans Serif"/>
              </a:rPr>
              <a:t>disruptiva</a:t>
            </a:r>
            <a:r>
              <a:rPr sz="650" dirty="0">
                <a:latin typeface="Microsoft Sans Serif"/>
                <a:cs typeface="Microsoft Sans Serif"/>
              </a:rPr>
              <a:t> </a:t>
            </a:r>
            <a:r>
              <a:rPr sz="650" spc="20" dirty="0">
                <a:latin typeface="Microsoft Sans Serif"/>
                <a:cs typeface="Microsoft Sans Serif"/>
              </a:rPr>
              <a:t>de</a:t>
            </a:r>
            <a:r>
              <a:rPr sz="650" dirty="0">
                <a:latin typeface="Microsoft Sans Serif"/>
                <a:cs typeface="Microsoft Sans Serif"/>
              </a:rPr>
              <a:t> </a:t>
            </a:r>
            <a:r>
              <a:rPr sz="650" spc="40" dirty="0">
                <a:latin typeface="Microsoft Sans Serif"/>
                <a:cs typeface="Microsoft Sans Serif"/>
              </a:rPr>
              <a:t>un</a:t>
            </a:r>
            <a:r>
              <a:rPr sz="650" dirty="0">
                <a:latin typeface="Microsoft Sans Serif"/>
                <a:cs typeface="Microsoft Sans Serif"/>
              </a:rPr>
              <a:t> </a:t>
            </a:r>
            <a:r>
              <a:rPr sz="650" spc="30" dirty="0">
                <a:latin typeface="Microsoft Sans Serif"/>
                <a:cs typeface="Microsoft Sans Serif"/>
              </a:rPr>
              <a:t>polo</a:t>
            </a:r>
            <a:r>
              <a:rPr sz="650" dirty="0">
                <a:latin typeface="Microsoft Sans Serif"/>
                <a:cs typeface="Microsoft Sans Serif"/>
              </a:rPr>
              <a:t> </a:t>
            </a:r>
            <a:r>
              <a:rPr sz="650" spc="20" dirty="0">
                <a:latin typeface="Microsoft Sans Serif"/>
                <a:cs typeface="Microsoft Sans Serif"/>
              </a:rPr>
              <a:t>del</a:t>
            </a:r>
            <a:r>
              <a:rPr sz="650" dirty="0">
                <a:latin typeface="Microsoft Sans Serif"/>
                <a:cs typeface="Microsoft Sans Serif"/>
              </a:rPr>
              <a:t> </a:t>
            </a:r>
            <a:r>
              <a:rPr sz="650" spc="25" dirty="0">
                <a:latin typeface="Microsoft Sans Serif"/>
                <a:cs typeface="Microsoft Sans Serif"/>
              </a:rPr>
              <a:t>disyuntor</a:t>
            </a:r>
            <a:r>
              <a:rPr sz="650" dirty="0">
                <a:latin typeface="Microsoft Sans Serif"/>
                <a:cs typeface="Microsoft Sans Serif"/>
              </a:rPr>
              <a:t> </a:t>
            </a:r>
            <a:r>
              <a:rPr sz="650" spc="20" dirty="0">
                <a:latin typeface="Microsoft Sans Serif"/>
                <a:cs typeface="Microsoft Sans Serif"/>
              </a:rPr>
              <a:t>de</a:t>
            </a:r>
            <a:r>
              <a:rPr sz="650" dirty="0">
                <a:latin typeface="Microsoft Sans Serif"/>
                <a:cs typeface="Microsoft Sans Serif"/>
              </a:rPr>
              <a:t> </a:t>
            </a:r>
            <a:r>
              <a:rPr sz="650" spc="25" dirty="0">
                <a:latin typeface="Microsoft Sans Serif"/>
                <a:cs typeface="Microsoft Sans Serif"/>
              </a:rPr>
              <a:t>alto</a:t>
            </a:r>
            <a:r>
              <a:rPr sz="650" dirty="0">
                <a:latin typeface="Microsoft Sans Serif"/>
                <a:cs typeface="Microsoft Sans Serif"/>
              </a:rPr>
              <a:t> </a:t>
            </a:r>
            <a:r>
              <a:rPr sz="650" spc="15" dirty="0">
                <a:latin typeface="Microsoft Sans Serif"/>
                <a:cs typeface="Microsoft Sans Serif"/>
              </a:rPr>
              <a:t>voltaje </a:t>
            </a:r>
            <a:r>
              <a:rPr sz="650" spc="-155" dirty="0">
                <a:latin typeface="Microsoft Sans Serif"/>
                <a:cs typeface="Microsoft Sans Serif"/>
              </a:rPr>
              <a:t> </a:t>
            </a:r>
            <a:r>
              <a:rPr sz="650" spc="20" dirty="0">
                <a:latin typeface="Microsoft Sans Serif"/>
                <a:cs typeface="Microsoft Sans Serif"/>
              </a:rPr>
              <a:t>del </a:t>
            </a:r>
            <a:r>
              <a:rPr sz="650" spc="25" dirty="0">
                <a:latin typeface="Microsoft Sans Serif"/>
                <a:cs typeface="Microsoft Sans Serif"/>
              </a:rPr>
              <a:t>generador, </a:t>
            </a:r>
            <a:r>
              <a:rPr sz="650" spc="15" dirty="0">
                <a:latin typeface="Microsoft Sans Serif"/>
                <a:cs typeface="Microsoft Sans Serif"/>
              </a:rPr>
              <a:t>volver </a:t>
            </a:r>
            <a:r>
              <a:rPr sz="650" dirty="0">
                <a:latin typeface="Microsoft Sans Serif"/>
                <a:cs typeface="Microsoft Sans Serif"/>
              </a:rPr>
              <a:t>a </a:t>
            </a:r>
            <a:r>
              <a:rPr sz="650" spc="20" dirty="0">
                <a:latin typeface="Microsoft Sans Serif"/>
                <a:cs typeface="Microsoft Sans Serif"/>
              </a:rPr>
              <a:t>disparar </a:t>
            </a:r>
            <a:r>
              <a:rPr sz="650" spc="10" dirty="0">
                <a:latin typeface="Microsoft Sans Serif"/>
                <a:cs typeface="Microsoft Sans Serif"/>
              </a:rPr>
              <a:t>el </a:t>
            </a:r>
            <a:r>
              <a:rPr sz="650" spc="25" dirty="0">
                <a:latin typeface="Microsoft Sans Serif"/>
                <a:cs typeface="Microsoft Sans Serif"/>
              </a:rPr>
              <a:t>disyuntor </a:t>
            </a:r>
            <a:r>
              <a:rPr sz="650" spc="35" dirty="0">
                <a:latin typeface="Microsoft Sans Serif"/>
                <a:cs typeface="Microsoft Sans Serif"/>
              </a:rPr>
              <a:t>no </a:t>
            </a:r>
            <a:r>
              <a:rPr sz="650" spc="15" dirty="0">
                <a:latin typeface="Microsoft Sans Serif"/>
                <a:cs typeface="Microsoft Sans Serif"/>
              </a:rPr>
              <a:t>desenergizará </a:t>
            </a:r>
            <a:r>
              <a:rPr sz="650" spc="10" dirty="0">
                <a:latin typeface="Microsoft Sans Serif"/>
                <a:cs typeface="Microsoft Sans Serif"/>
              </a:rPr>
              <a:t>el </a:t>
            </a:r>
            <a:r>
              <a:rPr sz="650" spc="25" dirty="0">
                <a:latin typeface="Microsoft Sans Serif"/>
                <a:cs typeface="Microsoft Sans Serif"/>
              </a:rPr>
              <a:t>generador. </a:t>
            </a:r>
            <a:r>
              <a:rPr sz="650" spc="-40" dirty="0">
                <a:latin typeface="Microsoft Sans Serif"/>
                <a:cs typeface="Microsoft Sans Serif"/>
              </a:rPr>
              <a:t>Se </a:t>
            </a:r>
            <a:r>
              <a:rPr sz="650" spc="-35" dirty="0">
                <a:latin typeface="Microsoft Sans Serif"/>
                <a:cs typeface="Microsoft Sans Serif"/>
              </a:rPr>
              <a:t> </a:t>
            </a:r>
            <a:r>
              <a:rPr sz="650" spc="25" dirty="0">
                <a:latin typeface="Microsoft Sans Serif"/>
                <a:cs typeface="Microsoft Sans Serif"/>
              </a:rPr>
              <a:t>requiere </a:t>
            </a:r>
            <a:r>
              <a:rPr sz="650" spc="10" dirty="0">
                <a:latin typeface="Microsoft Sans Serif"/>
                <a:cs typeface="Microsoft Sans Serif"/>
              </a:rPr>
              <a:t>el </a:t>
            </a:r>
            <a:r>
              <a:rPr sz="650" spc="15" dirty="0">
                <a:latin typeface="Microsoft Sans Serif"/>
                <a:cs typeface="Microsoft Sans Serif"/>
              </a:rPr>
              <a:t>inicio </a:t>
            </a:r>
            <a:r>
              <a:rPr sz="650" spc="20" dirty="0">
                <a:latin typeface="Microsoft Sans Serif"/>
                <a:cs typeface="Microsoft Sans Serif"/>
              </a:rPr>
              <a:t>del relé de </a:t>
            </a:r>
            <a:r>
              <a:rPr sz="650" spc="15" dirty="0">
                <a:latin typeface="Microsoft Sans Serif"/>
                <a:cs typeface="Microsoft Sans Serif"/>
              </a:rPr>
              <a:t>falla </a:t>
            </a:r>
            <a:r>
              <a:rPr sz="650" spc="20" dirty="0">
                <a:latin typeface="Microsoft Sans Serif"/>
                <a:cs typeface="Microsoft Sans Serif"/>
              </a:rPr>
              <a:t>del </a:t>
            </a:r>
            <a:r>
              <a:rPr sz="650" spc="35" dirty="0">
                <a:latin typeface="Microsoft Sans Serif"/>
                <a:cs typeface="Microsoft Sans Serif"/>
              </a:rPr>
              <a:t>interruptor </a:t>
            </a:r>
            <a:r>
              <a:rPr sz="650" spc="20" dirty="0">
                <a:latin typeface="Microsoft Sans Serif"/>
                <a:cs typeface="Microsoft Sans Serif"/>
              </a:rPr>
              <a:t>para disparar </a:t>
            </a:r>
            <a:r>
              <a:rPr sz="650" spc="30" dirty="0">
                <a:latin typeface="Microsoft Sans Serif"/>
                <a:cs typeface="Microsoft Sans Serif"/>
              </a:rPr>
              <a:t>interruptores </a:t>
            </a:r>
            <a:r>
              <a:rPr sz="650" spc="35" dirty="0">
                <a:latin typeface="Microsoft Sans Serif"/>
                <a:cs typeface="Microsoft Sans Serif"/>
              </a:rPr>
              <a:t> </a:t>
            </a:r>
            <a:r>
              <a:rPr sz="650" spc="5" dirty="0">
                <a:latin typeface="Microsoft Sans Serif"/>
                <a:cs typeface="Microsoft Sans Serif"/>
              </a:rPr>
              <a:t>locales</a:t>
            </a:r>
            <a:r>
              <a:rPr sz="650" spc="-5" dirty="0">
                <a:latin typeface="Microsoft Sans Serif"/>
                <a:cs typeface="Microsoft Sans Serif"/>
              </a:rPr>
              <a:t> </a:t>
            </a:r>
            <a:r>
              <a:rPr sz="650" spc="10" dirty="0">
                <a:latin typeface="Microsoft Sans Serif"/>
                <a:cs typeface="Microsoft Sans Serif"/>
              </a:rPr>
              <a:t>adicionales</a:t>
            </a:r>
            <a:r>
              <a:rPr sz="650" dirty="0">
                <a:latin typeface="Microsoft Sans Serif"/>
                <a:cs typeface="Microsoft Sans Serif"/>
              </a:rPr>
              <a:t> </a:t>
            </a:r>
            <a:r>
              <a:rPr sz="650" spc="5" dirty="0">
                <a:latin typeface="Microsoft Sans Serif"/>
                <a:cs typeface="Microsoft Sans Serif"/>
              </a:rPr>
              <a:t>y</a:t>
            </a:r>
            <a:r>
              <a:rPr sz="650" dirty="0">
                <a:latin typeface="Microsoft Sans Serif"/>
                <a:cs typeface="Microsoft Sans Serif"/>
              </a:rPr>
              <a:t> </a:t>
            </a:r>
            <a:r>
              <a:rPr sz="650" spc="25" dirty="0">
                <a:latin typeface="Microsoft Sans Serif"/>
                <a:cs typeface="Microsoft Sans Serif"/>
              </a:rPr>
              <a:t>posiblemente</a:t>
            </a:r>
            <a:r>
              <a:rPr sz="650" dirty="0">
                <a:latin typeface="Microsoft Sans Serif"/>
                <a:cs typeface="Microsoft Sans Serif"/>
              </a:rPr>
              <a:t> </a:t>
            </a:r>
            <a:r>
              <a:rPr sz="650" spc="30" dirty="0">
                <a:latin typeface="Microsoft Sans Serif"/>
                <a:cs typeface="Microsoft Sans Serif"/>
              </a:rPr>
              <a:t>remotos</a:t>
            </a:r>
            <a:r>
              <a:rPr sz="650" spc="-5" dirty="0">
                <a:latin typeface="Microsoft Sans Serif"/>
                <a:cs typeface="Microsoft Sans Serif"/>
              </a:rPr>
              <a:t> </a:t>
            </a:r>
            <a:r>
              <a:rPr sz="650" spc="20" dirty="0">
                <a:latin typeface="Microsoft Sans Serif"/>
                <a:cs typeface="Microsoft Sans Serif"/>
              </a:rPr>
              <a:t>para</a:t>
            </a:r>
            <a:r>
              <a:rPr sz="650" dirty="0">
                <a:latin typeface="Microsoft Sans Serif"/>
                <a:cs typeface="Microsoft Sans Serif"/>
              </a:rPr>
              <a:t> </a:t>
            </a:r>
            <a:r>
              <a:rPr sz="650" spc="15" dirty="0">
                <a:latin typeface="Microsoft Sans Serif"/>
                <a:cs typeface="Microsoft Sans Serif"/>
              </a:rPr>
              <a:t>desenergizar</a:t>
            </a:r>
            <a:r>
              <a:rPr sz="650" dirty="0">
                <a:latin typeface="Microsoft Sans Serif"/>
                <a:cs typeface="Microsoft Sans Serif"/>
              </a:rPr>
              <a:t> </a:t>
            </a:r>
            <a:r>
              <a:rPr sz="650" spc="10" dirty="0">
                <a:latin typeface="Microsoft Sans Serif"/>
                <a:cs typeface="Microsoft Sans Serif"/>
              </a:rPr>
              <a:t>el</a:t>
            </a:r>
            <a:r>
              <a:rPr sz="650" dirty="0">
                <a:latin typeface="Microsoft Sans Serif"/>
                <a:cs typeface="Microsoft Sans Serif"/>
              </a:rPr>
              <a:t> </a:t>
            </a:r>
            <a:r>
              <a:rPr sz="650" spc="25" dirty="0">
                <a:latin typeface="Microsoft Sans Serif"/>
                <a:cs typeface="Microsoft Sans Serif"/>
              </a:rPr>
              <a:t>generador.</a:t>
            </a:r>
            <a:endParaRPr sz="650">
              <a:latin typeface="Microsoft Sans Serif"/>
              <a:cs typeface="Microsoft Sans Serif"/>
            </a:endParaRPr>
          </a:p>
          <a:p>
            <a:pPr marL="12700" marR="106680">
              <a:lnSpc>
                <a:spcPct val="154000"/>
              </a:lnSpc>
            </a:pPr>
            <a:r>
              <a:rPr sz="650" spc="15" dirty="0">
                <a:latin typeface="Microsoft Sans Serif"/>
                <a:cs typeface="Microsoft Sans Serif"/>
              </a:rPr>
              <a:t>Algunos</a:t>
            </a:r>
            <a:r>
              <a:rPr sz="650" spc="-5" dirty="0">
                <a:latin typeface="Microsoft Sans Serif"/>
                <a:cs typeface="Microsoft Sans Serif"/>
              </a:rPr>
              <a:t> </a:t>
            </a:r>
            <a:r>
              <a:rPr sz="650" spc="20" dirty="0">
                <a:latin typeface="Microsoft Sans Serif"/>
                <a:cs typeface="Microsoft Sans Serif"/>
              </a:rPr>
              <a:t>de</a:t>
            </a:r>
            <a:r>
              <a:rPr sz="650" dirty="0">
                <a:latin typeface="Microsoft Sans Serif"/>
                <a:cs typeface="Microsoft Sans Serif"/>
              </a:rPr>
              <a:t> </a:t>
            </a:r>
            <a:r>
              <a:rPr sz="650" spc="10" dirty="0">
                <a:latin typeface="Microsoft Sans Serif"/>
                <a:cs typeface="Microsoft Sans Serif"/>
              </a:rPr>
              <a:t>los</a:t>
            </a:r>
            <a:r>
              <a:rPr sz="650" dirty="0">
                <a:latin typeface="Microsoft Sans Serif"/>
                <a:cs typeface="Microsoft Sans Serif"/>
              </a:rPr>
              <a:t> </a:t>
            </a:r>
            <a:r>
              <a:rPr sz="650" spc="15" dirty="0">
                <a:latin typeface="Microsoft Sans Serif"/>
                <a:cs typeface="Microsoft Sans Serif"/>
              </a:rPr>
              <a:t>esquemas</a:t>
            </a:r>
            <a:r>
              <a:rPr sz="650" dirty="0">
                <a:latin typeface="Microsoft Sans Serif"/>
                <a:cs typeface="Microsoft Sans Serif"/>
              </a:rPr>
              <a:t> </a:t>
            </a:r>
            <a:r>
              <a:rPr sz="650" spc="10" dirty="0">
                <a:latin typeface="Microsoft Sans Serif"/>
                <a:cs typeface="Microsoft Sans Serif"/>
              </a:rPr>
              <a:t>analizados</a:t>
            </a:r>
            <a:r>
              <a:rPr sz="650" dirty="0">
                <a:latin typeface="Microsoft Sans Serif"/>
                <a:cs typeface="Microsoft Sans Serif"/>
              </a:rPr>
              <a:t> </a:t>
            </a:r>
            <a:r>
              <a:rPr sz="650" spc="20" dirty="0">
                <a:latin typeface="Microsoft Sans Serif"/>
                <a:cs typeface="Microsoft Sans Serif"/>
              </a:rPr>
              <a:t>en</a:t>
            </a:r>
            <a:r>
              <a:rPr sz="650" dirty="0">
                <a:latin typeface="Microsoft Sans Serif"/>
                <a:cs typeface="Microsoft Sans Serif"/>
              </a:rPr>
              <a:t> </a:t>
            </a:r>
            <a:r>
              <a:rPr sz="650" spc="10" dirty="0">
                <a:latin typeface="Microsoft Sans Serif"/>
                <a:cs typeface="Microsoft Sans Serif"/>
              </a:rPr>
              <a:t>la</a:t>
            </a:r>
            <a:r>
              <a:rPr sz="650" dirty="0">
                <a:latin typeface="Microsoft Sans Serif"/>
                <a:cs typeface="Microsoft Sans Serif"/>
              </a:rPr>
              <a:t> </a:t>
            </a:r>
            <a:r>
              <a:rPr sz="650" spc="-5" dirty="0">
                <a:latin typeface="Microsoft Sans Serif"/>
                <a:cs typeface="Microsoft Sans Serif"/>
              </a:rPr>
              <a:t>Sección</a:t>
            </a:r>
            <a:r>
              <a:rPr sz="650" dirty="0">
                <a:latin typeface="Microsoft Sans Serif"/>
                <a:cs typeface="Microsoft Sans Serif"/>
              </a:rPr>
              <a:t> </a:t>
            </a:r>
            <a:r>
              <a:rPr sz="650" spc="-45" dirty="0">
                <a:latin typeface="Microsoft Sans Serif"/>
                <a:cs typeface="Microsoft Sans Serif"/>
              </a:rPr>
              <a:t>V</a:t>
            </a:r>
            <a:r>
              <a:rPr sz="650" dirty="0">
                <a:latin typeface="Microsoft Sans Serif"/>
                <a:cs typeface="Microsoft Sans Serif"/>
              </a:rPr>
              <a:t> </a:t>
            </a:r>
            <a:r>
              <a:rPr sz="650" spc="-5" dirty="0">
                <a:latin typeface="Microsoft Sans Serif"/>
                <a:cs typeface="Microsoft Sans Serif"/>
              </a:rPr>
              <a:t>se</a:t>
            </a:r>
            <a:r>
              <a:rPr sz="650" dirty="0">
                <a:latin typeface="Microsoft Sans Serif"/>
                <a:cs typeface="Microsoft Sans Serif"/>
              </a:rPr>
              <a:t> </a:t>
            </a:r>
            <a:r>
              <a:rPr sz="650" spc="25" dirty="0">
                <a:latin typeface="Microsoft Sans Serif"/>
                <a:cs typeface="Microsoft Sans Serif"/>
              </a:rPr>
              <a:t>pueden</a:t>
            </a:r>
            <a:r>
              <a:rPr sz="650" dirty="0">
                <a:latin typeface="Microsoft Sans Serif"/>
                <a:cs typeface="Microsoft Sans Serif"/>
              </a:rPr>
              <a:t> </a:t>
            </a:r>
            <a:r>
              <a:rPr sz="650" spc="30" dirty="0">
                <a:latin typeface="Microsoft Sans Serif"/>
                <a:cs typeface="Microsoft Sans Serif"/>
              </a:rPr>
              <a:t>configurar</a:t>
            </a:r>
            <a:r>
              <a:rPr sz="650" dirty="0">
                <a:latin typeface="Microsoft Sans Serif"/>
                <a:cs typeface="Microsoft Sans Serif"/>
              </a:rPr>
              <a:t> </a:t>
            </a:r>
            <a:r>
              <a:rPr sz="650" spc="20" dirty="0">
                <a:latin typeface="Microsoft Sans Serif"/>
                <a:cs typeface="Microsoft Sans Serif"/>
              </a:rPr>
              <a:t>para </a:t>
            </a:r>
            <a:r>
              <a:rPr sz="650" spc="-155" dirty="0">
                <a:latin typeface="Microsoft Sans Serif"/>
                <a:cs typeface="Microsoft Sans Serif"/>
              </a:rPr>
              <a:t> </a:t>
            </a:r>
            <a:r>
              <a:rPr sz="650" spc="20" dirty="0">
                <a:latin typeface="Microsoft Sans Serif"/>
                <a:cs typeface="Microsoft Sans Serif"/>
              </a:rPr>
              <a:t>detectar </a:t>
            </a:r>
            <a:r>
              <a:rPr sz="650" spc="10" dirty="0">
                <a:latin typeface="Microsoft Sans Serif"/>
                <a:cs typeface="Microsoft Sans Serif"/>
              </a:rPr>
              <a:t>descargas </a:t>
            </a:r>
            <a:r>
              <a:rPr sz="650" spc="20" dirty="0">
                <a:latin typeface="Microsoft Sans Serif"/>
                <a:cs typeface="Microsoft Sans Serif"/>
              </a:rPr>
              <a:t>disruptivas de </a:t>
            </a:r>
            <a:r>
              <a:rPr sz="650" spc="30" dirty="0">
                <a:latin typeface="Microsoft Sans Serif"/>
                <a:cs typeface="Microsoft Sans Serif"/>
              </a:rPr>
              <a:t>interruptores </a:t>
            </a:r>
            <a:r>
              <a:rPr sz="650" spc="20" dirty="0">
                <a:latin typeface="Microsoft Sans Serif"/>
                <a:cs typeface="Microsoft Sans Serif"/>
              </a:rPr>
              <a:t>abiertos </a:t>
            </a:r>
            <a:r>
              <a:rPr sz="650" spc="5" dirty="0">
                <a:latin typeface="Microsoft Sans Serif"/>
                <a:cs typeface="Microsoft Sans Serif"/>
              </a:rPr>
              <a:t>y </a:t>
            </a:r>
            <a:r>
              <a:rPr sz="650" spc="30" dirty="0">
                <a:latin typeface="Microsoft Sans Serif"/>
                <a:cs typeface="Microsoft Sans Serif"/>
              </a:rPr>
              <a:t>brindar </a:t>
            </a:r>
            <a:r>
              <a:rPr sz="650" spc="20" dirty="0">
                <a:latin typeface="Microsoft Sans Serif"/>
                <a:cs typeface="Microsoft Sans Serif"/>
              </a:rPr>
              <a:t>protección </a:t>
            </a:r>
            <a:r>
              <a:rPr sz="650" spc="25" dirty="0">
                <a:latin typeface="Microsoft Sans Serif"/>
                <a:cs typeface="Microsoft Sans Serif"/>
              </a:rPr>
              <a:t> </a:t>
            </a:r>
            <a:r>
              <a:rPr sz="650" spc="35" dirty="0">
                <a:latin typeface="Microsoft Sans Serif"/>
                <a:cs typeface="Microsoft Sans Serif"/>
              </a:rPr>
              <a:t>junto</a:t>
            </a:r>
            <a:r>
              <a:rPr sz="650" dirty="0">
                <a:latin typeface="Microsoft Sans Serif"/>
                <a:cs typeface="Microsoft Sans Serif"/>
              </a:rPr>
              <a:t> </a:t>
            </a:r>
            <a:r>
              <a:rPr sz="650" spc="15" dirty="0">
                <a:latin typeface="Microsoft Sans Serif"/>
                <a:cs typeface="Microsoft Sans Serif"/>
              </a:rPr>
              <a:t>con</a:t>
            </a:r>
            <a:r>
              <a:rPr sz="650" spc="5" dirty="0">
                <a:latin typeface="Microsoft Sans Serif"/>
                <a:cs typeface="Microsoft Sans Serif"/>
              </a:rPr>
              <a:t> </a:t>
            </a:r>
            <a:r>
              <a:rPr sz="650" spc="10" dirty="0">
                <a:latin typeface="Microsoft Sans Serif"/>
                <a:cs typeface="Microsoft Sans Serif"/>
              </a:rPr>
              <a:t>la</a:t>
            </a:r>
            <a:r>
              <a:rPr sz="650" spc="5" dirty="0">
                <a:latin typeface="Microsoft Sans Serif"/>
                <a:cs typeface="Microsoft Sans Serif"/>
              </a:rPr>
              <a:t> </a:t>
            </a:r>
            <a:r>
              <a:rPr sz="650" spc="20" dirty="0">
                <a:latin typeface="Microsoft Sans Serif"/>
                <a:cs typeface="Microsoft Sans Serif"/>
              </a:rPr>
              <a:t>protección</a:t>
            </a:r>
            <a:r>
              <a:rPr sz="650" spc="5" dirty="0">
                <a:latin typeface="Microsoft Sans Serif"/>
                <a:cs typeface="Microsoft Sans Serif"/>
              </a:rPr>
              <a:t> </a:t>
            </a:r>
            <a:r>
              <a:rPr sz="650" spc="25" dirty="0">
                <a:latin typeface="Microsoft Sans Serif"/>
                <a:cs typeface="Microsoft Sans Serif"/>
              </a:rPr>
              <a:t>contra</a:t>
            </a:r>
            <a:r>
              <a:rPr sz="650" dirty="0">
                <a:latin typeface="Microsoft Sans Serif"/>
                <a:cs typeface="Microsoft Sans Serif"/>
              </a:rPr>
              <a:t> </a:t>
            </a:r>
            <a:r>
              <a:rPr sz="650" spc="10" dirty="0">
                <a:latin typeface="Microsoft Sans Serif"/>
                <a:cs typeface="Microsoft Sans Serif"/>
              </a:rPr>
              <a:t>fallas</a:t>
            </a:r>
            <a:r>
              <a:rPr sz="650" spc="5" dirty="0">
                <a:latin typeface="Microsoft Sans Serif"/>
                <a:cs typeface="Microsoft Sans Serif"/>
              </a:rPr>
              <a:t> </a:t>
            </a:r>
            <a:r>
              <a:rPr sz="650" spc="20" dirty="0">
                <a:latin typeface="Microsoft Sans Serif"/>
                <a:cs typeface="Microsoft Sans Serif"/>
              </a:rPr>
              <a:t>de</a:t>
            </a:r>
            <a:r>
              <a:rPr sz="650" spc="5" dirty="0">
                <a:latin typeface="Microsoft Sans Serif"/>
                <a:cs typeface="Microsoft Sans Serif"/>
              </a:rPr>
              <a:t> </a:t>
            </a:r>
            <a:r>
              <a:rPr sz="650" spc="30" dirty="0">
                <a:latin typeface="Microsoft Sans Serif"/>
                <a:cs typeface="Microsoft Sans Serif"/>
              </a:rPr>
              <a:t>interruptores</a:t>
            </a:r>
            <a:r>
              <a:rPr sz="650" spc="5" dirty="0">
                <a:latin typeface="Microsoft Sans Serif"/>
                <a:cs typeface="Microsoft Sans Serif"/>
              </a:rPr>
              <a:t> </a:t>
            </a:r>
            <a:r>
              <a:rPr sz="650" spc="20" dirty="0">
                <a:latin typeface="Microsoft Sans Serif"/>
                <a:cs typeface="Microsoft Sans Serif"/>
              </a:rPr>
              <a:t>del</a:t>
            </a:r>
            <a:r>
              <a:rPr sz="650" dirty="0">
                <a:latin typeface="Microsoft Sans Serif"/>
                <a:cs typeface="Microsoft Sans Serif"/>
              </a:rPr>
              <a:t> </a:t>
            </a:r>
            <a:r>
              <a:rPr sz="650" spc="25" dirty="0">
                <a:latin typeface="Microsoft Sans Serif"/>
                <a:cs typeface="Microsoft Sans Serif"/>
              </a:rPr>
              <a:t>generador.</a:t>
            </a:r>
            <a:r>
              <a:rPr sz="650" spc="5" dirty="0">
                <a:latin typeface="Microsoft Sans Serif"/>
                <a:cs typeface="Microsoft Sans Serif"/>
              </a:rPr>
              <a:t> </a:t>
            </a:r>
            <a:r>
              <a:rPr sz="650" spc="-30" dirty="0">
                <a:latin typeface="Microsoft Sans Serif"/>
                <a:cs typeface="Microsoft Sans Serif"/>
              </a:rPr>
              <a:t>El</a:t>
            </a:r>
            <a:r>
              <a:rPr sz="650" spc="5" dirty="0">
                <a:latin typeface="Microsoft Sans Serif"/>
                <a:cs typeface="Microsoft Sans Serif"/>
              </a:rPr>
              <a:t> </a:t>
            </a:r>
            <a:r>
              <a:rPr sz="650" spc="15" dirty="0">
                <a:latin typeface="Microsoft Sans Serif"/>
                <a:cs typeface="Microsoft Sans Serif"/>
              </a:rPr>
              <a:t>Capítulo</a:t>
            </a:r>
            <a:endParaRPr sz="650">
              <a:latin typeface="Microsoft Sans Serif"/>
              <a:cs typeface="Microsoft Sans Serif"/>
            </a:endParaRPr>
          </a:p>
          <a:p>
            <a:pPr marL="12700" marR="13335">
              <a:lnSpc>
                <a:spcPct val="154000"/>
              </a:lnSpc>
            </a:pPr>
            <a:r>
              <a:rPr sz="650" dirty="0">
                <a:latin typeface="Microsoft Sans Serif"/>
                <a:cs typeface="Microsoft Sans Serif"/>
              </a:rPr>
              <a:t>2.5 </a:t>
            </a:r>
            <a:r>
              <a:rPr sz="650" spc="15" dirty="0">
                <a:latin typeface="Microsoft Sans Serif"/>
                <a:cs typeface="Microsoft Sans Serif"/>
              </a:rPr>
              <a:t>describe detalles </a:t>
            </a:r>
            <a:r>
              <a:rPr sz="650" spc="20" dirty="0">
                <a:latin typeface="Microsoft Sans Serif"/>
                <a:cs typeface="Microsoft Sans Serif"/>
              </a:rPr>
              <a:t>de </a:t>
            </a:r>
            <a:r>
              <a:rPr sz="650" spc="10" dirty="0">
                <a:latin typeface="Microsoft Sans Serif"/>
                <a:cs typeface="Microsoft Sans Serif"/>
              </a:rPr>
              <a:t>la </a:t>
            </a:r>
            <a:r>
              <a:rPr sz="650" spc="20" dirty="0">
                <a:latin typeface="Microsoft Sans Serif"/>
                <a:cs typeface="Microsoft Sans Serif"/>
              </a:rPr>
              <a:t>protección </a:t>
            </a:r>
            <a:r>
              <a:rPr sz="650" spc="25" dirty="0">
                <a:latin typeface="Microsoft Sans Serif"/>
                <a:cs typeface="Microsoft Sans Serif"/>
              </a:rPr>
              <a:t>contra </a:t>
            </a:r>
            <a:r>
              <a:rPr sz="650" spc="15" dirty="0">
                <a:latin typeface="Microsoft Sans Serif"/>
                <a:cs typeface="Microsoft Sans Serif"/>
              </a:rPr>
              <a:t>falla </a:t>
            </a:r>
            <a:r>
              <a:rPr sz="650" spc="20" dirty="0">
                <a:latin typeface="Microsoft Sans Serif"/>
                <a:cs typeface="Microsoft Sans Serif"/>
              </a:rPr>
              <a:t>del </a:t>
            </a:r>
            <a:r>
              <a:rPr sz="650" spc="35" dirty="0">
                <a:latin typeface="Microsoft Sans Serif"/>
                <a:cs typeface="Microsoft Sans Serif"/>
              </a:rPr>
              <a:t>interruptor </a:t>
            </a:r>
            <a:r>
              <a:rPr sz="650" spc="20" dirty="0">
                <a:latin typeface="Microsoft Sans Serif"/>
                <a:cs typeface="Microsoft Sans Serif"/>
              </a:rPr>
              <a:t>del </a:t>
            </a:r>
            <a:r>
              <a:rPr sz="650" spc="25" dirty="0">
                <a:latin typeface="Microsoft Sans Serif"/>
                <a:cs typeface="Microsoft Sans Serif"/>
              </a:rPr>
              <a:t>generador. </a:t>
            </a:r>
            <a:r>
              <a:rPr sz="650" spc="30" dirty="0">
                <a:latin typeface="Microsoft Sans Serif"/>
                <a:cs typeface="Microsoft Sans Serif"/>
              </a:rPr>
              <a:t> </a:t>
            </a:r>
            <a:r>
              <a:rPr sz="650" spc="25" dirty="0">
                <a:latin typeface="Microsoft Sans Serif"/>
                <a:cs typeface="Microsoft Sans Serif"/>
              </a:rPr>
              <a:t>Otros</a:t>
            </a:r>
            <a:r>
              <a:rPr sz="650" spc="-5" dirty="0">
                <a:latin typeface="Microsoft Sans Serif"/>
                <a:cs typeface="Microsoft Sans Serif"/>
              </a:rPr>
              <a:t> </a:t>
            </a:r>
            <a:r>
              <a:rPr sz="650" spc="15" dirty="0">
                <a:latin typeface="Microsoft Sans Serif"/>
                <a:cs typeface="Microsoft Sans Serif"/>
              </a:rPr>
              <a:t>esquemas</a:t>
            </a:r>
            <a:r>
              <a:rPr sz="650" dirty="0">
                <a:latin typeface="Microsoft Sans Serif"/>
                <a:cs typeface="Microsoft Sans Serif"/>
              </a:rPr>
              <a:t> </a:t>
            </a:r>
            <a:r>
              <a:rPr sz="650" spc="35" dirty="0">
                <a:latin typeface="Microsoft Sans Serif"/>
                <a:cs typeface="Microsoft Sans Serif"/>
              </a:rPr>
              <a:t>no</a:t>
            </a:r>
            <a:r>
              <a:rPr sz="650" spc="-5" dirty="0">
                <a:latin typeface="Microsoft Sans Serif"/>
                <a:cs typeface="Microsoft Sans Serif"/>
              </a:rPr>
              <a:t> </a:t>
            </a:r>
            <a:r>
              <a:rPr sz="650" spc="25" dirty="0">
                <a:latin typeface="Microsoft Sans Serif"/>
                <a:cs typeface="Microsoft Sans Serif"/>
              </a:rPr>
              <a:t>funcionan</a:t>
            </a:r>
            <a:r>
              <a:rPr sz="650" dirty="0">
                <a:latin typeface="Microsoft Sans Serif"/>
                <a:cs typeface="Microsoft Sans Serif"/>
              </a:rPr>
              <a:t> </a:t>
            </a:r>
            <a:r>
              <a:rPr sz="650" spc="20" dirty="0">
                <a:latin typeface="Microsoft Sans Serif"/>
                <a:cs typeface="Microsoft Sans Serif"/>
              </a:rPr>
              <a:t>cuando</a:t>
            </a:r>
            <a:r>
              <a:rPr sz="650" dirty="0">
                <a:latin typeface="Microsoft Sans Serif"/>
                <a:cs typeface="Microsoft Sans Serif"/>
              </a:rPr>
              <a:t> </a:t>
            </a:r>
            <a:r>
              <a:rPr sz="650" spc="10" dirty="0">
                <a:latin typeface="Microsoft Sans Serif"/>
                <a:cs typeface="Microsoft Sans Serif"/>
              </a:rPr>
              <a:t>el</a:t>
            </a:r>
            <a:r>
              <a:rPr sz="650" spc="-5" dirty="0">
                <a:latin typeface="Microsoft Sans Serif"/>
                <a:cs typeface="Microsoft Sans Serif"/>
              </a:rPr>
              <a:t> </a:t>
            </a:r>
            <a:r>
              <a:rPr sz="650" spc="25" dirty="0">
                <a:latin typeface="Microsoft Sans Serif"/>
                <a:cs typeface="Microsoft Sans Serif"/>
              </a:rPr>
              <a:t>generador</a:t>
            </a:r>
            <a:r>
              <a:rPr sz="650" dirty="0">
                <a:latin typeface="Microsoft Sans Serif"/>
                <a:cs typeface="Microsoft Sans Serif"/>
              </a:rPr>
              <a:t> </a:t>
            </a:r>
            <a:r>
              <a:rPr sz="650" spc="10" dirty="0">
                <a:latin typeface="Microsoft Sans Serif"/>
                <a:cs typeface="Microsoft Sans Serif"/>
              </a:rPr>
              <a:t>está</a:t>
            </a:r>
            <a:r>
              <a:rPr sz="650" dirty="0">
                <a:latin typeface="Microsoft Sans Serif"/>
                <a:cs typeface="Microsoft Sans Serif"/>
              </a:rPr>
              <a:t> </a:t>
            </a:r>
            <a:r>
              <a:rPr sz="650" spc="5" dirty="0">
                <a:latin typeface="Microsoft Sans Serif"/>
                <a:cs typeface="Microsoft Sans Serif"/>
              </a:rPr>
              <a:t>cerca</a:t>
            </a:r>
            <a:r>
              <a:rPr sz="650" spc="-5" dirty="0">
                <a:latin typeface="Microsoft Sans Serif"/>
                <a:cs typeface="Microsoft Sans Serif"/>
              </a:rPr>
              <a:t> </a:t>
            </a:r>
            <a:r>
              <a:rPr sz="650" spc="20" dirty="0">
                <a:latin typeface="Microsoft Sans Serif"/>
                <a:cs typeface="Microsoft Sans Serif"/>
              </a:rPr>
              <a:t>de</a:t>
            </a:r>
            <a:r>
              <a:rPr sz="650" dirty="0">
                <a:latin typeface="Microsoft Sans Serif"/>
                <a:cs typeface="Microsoft Sans Serif"/>
              </a:rPr>
              <a:t> </a:t>
            </a:r>
            <a:r>
              <a:rPr sz="650" spc="10" dirty="0">
                <a:latin typeface="Microsoft Sans Serif"/>
                <a:cs typeface="Microsoft Sans Serif"/>
              </a:rPr>
              <a:t>la</a:t>
            </a:r>
            <a:r>
              <a:rPr sz="650" dirty="0">
                <a:latin typeface="Microsoft Sans Serif"/>
                <a:cs typeface="Microsoft Sans Serif"/>
              </a:rPr>
              <a:t> </a:t>
            </a:r>
            <a:r>
              <a:rPr sz="650" spc="15" dirty="0">
                <a:latin typeface="Microsoft Sans Serif"/>
                <a:cs typeface="Microsoft Sans Serif"/>
              </a:rPr>
              <a:t>velocidad</a:t>
            </a:r>
            <a:r>
              <a:rPr sz="650" spc="-5" dirty="0">
                <a:latin typeface="Microsoft Sans Serif"/>
                <a:cs typeface="Microsoft Sans Serif"/>
              </a:rPr>
              <a:t> </a:t>
            </a:r>
            <a:r>
              <a:rPr sz="650" spc="5" dirty="0">
                <a:latin typeface="Microsoft Sans Serif"/>
                <a:cs typeface="Microsoft Sans Serif"/>
              </a:rPr>
              <a:t>y</a:t>
            </a:r>
            <a:r>
              <a:rPr sz="650" dirty="0">
                <a:latin typeface="Microsoft Sans Serif"/>
                <a:cs typeface="Microsoft Sans Serif"/>
              </a:rPr>
              <a:t> </a:t>
            </a:r>
            <a:r>
              <a:rPr sz="650" spc="10" dirty="0">
                <a:latin typeface="Microsoft Sans Serif"/>
                <a:cs typeface="Microsoft Sans Serif"/>
              </a:rPr>
              <a:t>el </a:t>
            </a:r>
            <a:r>
              <a:rPr sz="650" spc="-160" dirty="0">
                <a:latin typeface="Microsoft Sans Serif"/>
                <a:cs typeface="Microsoft Sans Serif"/>
              </a:rPr>
              <a:t> </a:t>
            </a:r>
            <a:r>
              <a:rPr sz="650" spc="15" dirty="0">
                <a:latin typeface="Microsoft Sans Serif"/>
                <a:cs typeface="Microsoft Sans Serif"/>
              </a:rPr>
              <a:t>voltaje </a:t>
            </a:r>
            <a:r>
              <a:rPr sz="650" spc="20" dirty="0">
                <a:latin typeface="Microsoft Sans Serif"/>
                <a:cs typeface="Microsoft Sans Serif"/>
              </a:rPr>
              <a:t>nominales </a:t>
            </a:r>
            <a:r>
              <a:rPr sz="650" spc="15" dirty="0">
                <a:latin typeface="Microsoft Sans Serif"/>
                <a:cs typeface="Microsoft Sans Serif"/>
              </a:rPr>
              <a:t>antes </a:t>
            </a:r>
            <a:r>
              <a:rPr sz="650" spc="20" dirty="0">
                <a:latin typeface="Microsoft Sans Serif"/>
                <a:cs typeface="Microsoft Sans Serif"/>
              </a:rPr>
              <a:t>de </a:t>
            </a:r>
            <a:r>
              <a:rPr sz="650" spc="10" dirty="0">
                <a:latin typeface="Microsoft Sans Serif"/>
                <a:cs typeface="Microsoft Sans Serif"/>
              </a:rPr>
              <a:t>la </a:t>
            </a:r>
            <a:r>
              <a:rPr sz="650" spc="15" dirty="0">
                <a:latin typeface="Microsoft Sans Serif"/>
                <a:cs typeface="Microsoft Sans Serif"/>
              </a:rPr>
              <a:t>sincronización </a:t>
            </a:r>
            <a:r>
              <a:rPr sz="650" spc="5" dirty="0">
                <a:latin typeface="Microsoft Sans Serif"/>
                <a:cs typeface="Microsoft Sans Serif"/>
              </a:rPr>
              <a:t>y </a:t>
            </a:r>
            <a:r>
              <a:rPr sz="650" spc="25" dirty="0">
                <a:latin typeface="Microsoft Sans Serif"/>
                <a:cs typeface="Microsoft Sans Serif"/>
              </a:rPr>
              <a:t>deben complementarse </a:t>
            </a:r>
            <a:r>
              <a:rPr sz="650" spc="15" dirty="0">
                <a:latin typeface="Microsoft Sans Serif"/>
                <a:cs typeface="Microsoft Sans Serif"/>
              </a:rPr>
              <a:t>con </a:t>
            </a:r>
            <a:r>
              <a:rPr sz="650" spc="20" dirty="0">
                <a:latin typeface="Microsoft Sans Serif"/>
                <a:cs typeface="Microsoft Sans Serif"/>
              </a:rPr>
              <a:t> protección</a:t>
            </a:r>
            <a:r>
              <a:rPr sz="650" spc="-10" dirty="0">
                <a:latin typeface="Microsoft Sans Serif"/>
                <a:cs typeface="Microsoft Sans Serif"/>
              </a:rPr>
              <a:t> </a:t>
            </a:r>
            <a:r>
              <a:rPr sz="650" spc="15" dirty="0">
                <a:latin typeface="Microsoft Sans Serif"/>
                <a:cs typeface="Microsoft Sans Serif"/>
              </a:rPr>
              <a:t>adicional.</a:t>
            </a:r>
            <a:endParaRPr sz="650">
              <a:latin typeface="Microsoft Sans Serif"/>
              <a:cs typeface="Microsoft Sans Serif"/>
            </a:endParaRPr>
          </a:p>
          <a:p>
            <a:pPr marL="12700" marR="5080" indent="154940">
              <a:lnSpc>
                <a:spcPts val="1200"/>
              </a:lnSpc>
              <a:spcBef>
                <a:spcPts val="95"/>
              </a:spcBef>
            </a:pPr>
            <a:r>
              <a:rPr sz="650" spc="-15" dirty="0">
                <a:latin typeface="Microsoft Sans Serif"/>
                <a:cs typeface="Microsoft Sans Serif"/>
              </a:rPr>
              <a:t>Las </a:t>
            </a:r>
            <a:r>
              <a:rPr sz="650" spc="20" dirty="0">
                <a:latin typeface="Microsoft Sans Serif"/>
                <a:cs typeface="Microsoft Sans Serif"/>
              </a:rPr>
              <a:t>corrientes </a:t>
            </a:r>
            <a:r>
              <a:rPr sz="650" spc="15" dirty="0">
                <a:latin typeface="Microsoft Sans Serif"/>
                <a:cs typeface="Microsoft Sans Serif"/>
              </a:rPr>
              <a:t>desequilibradas </a:t>
            </a:r>
            <a:r>
              <a:rPr sz="650" spc="5" dirty="0">
                <a:latin typeface="Microsoft Sans Serif"/>
                <a:cs typeface="Microsoft Sans Serif"/>
              </a:rPr>
              <a:t>asociadas </a:t>
            </a:r>
            <a:r>
              <a:rPr sz="650" spc="15" dirty="0">
                <a:latin typeface="Microsoft Sans Serif"/>
                <a:cs typeface="Microsoft Sans Serif"/>
              </a:rPr>
              <a:t>con </a:t>
            </a:r>
            <a:r>
              <a:rPr sz="650" spc="10" dirty="0">
                <a:latin typeface="Microsoft Sans Serif"/>
                <a:cs typeface="Microsoft Sans Serif"/>
              </a:rPr>
              <a:t>la descarga </a:t>
            </a:r>
            <a:r>
              <a:rPr sz="650" spc="25" dirty="0">
                <a:latin typeface="Microsoft Sans Serif"/>
                <a:cs typeface="Microsoft Sans Serif"/>
              </a:rPr>
              <a:t>disruptiva </a:t>
            </a:r>
            <a:r>
              <a:rPr sz="650" spc="20" dirty="0">
                <a:latin typeface="Microsoft Sans Serif"/>
                <a:cs typeface="Microsoft Sans Serif"/>
              </a:rPr>
              <a:t>del </a:t>
            </a:r>
            <a:r>
              <a:rPr sz="650" spc="25" dirty="0">
                <a:latin typeface="Microsoft Sans Serif"/>
                <a:cs typeface="Microsoft Sans Serif"/>
              </a:rPr>
              <a:t> </a:t>
            </a:r>
            <a:r>
              <a:rPr sz="650" spc="35" dirty="0">
                <a:latin typeface="Microsoft Sans Serif"/>
                <a:cs typeface="Microsoft Sans Serif"/>
              </a:rPr>
              <a:t>interruptor </a:t>
            </a:r>
            <a:r>
              <a:rPr sz="650" spc="25" dirty="0">
                <a:latin typeface="Microsoft Sans Serif"/>
                <a:cs typeface="Microsoft Sans Serif"/>
              </a:rPr>
              <a:t>abierto generalmente </a:t>
            </a:r>
            <a:r>
              <a:rPr sz="650" spc="15" dirty="0">
                <a:latin typeface="Microsoft Sans Serif"/>
                <a:cs typeface="Microsoft Sans Serif"/>
              </a:rPr>
              <a:t>hacen </a:t>
            </a:r>
            <a:r>
              <a:rPr sz="650" spc="25" dirty="0">
                <a:latin typeface="Microsoft Sans Serif"/>
                <a:cs typeface="Microsoft Sans Serif"/>
              </a:rPr>
              <a:t>que funcione </a:t>
            </a:r>
            <a:r>
              <a:rPr sz="650" spc="10" dirty="0">
                <a:latin typeface="Microsoft Sans Serif"/>
                <a:cs typeface="Microsoft Sans Serif"/>
              </a:rPr>
              <a:t>la </a:t>
            </a:r>
            <a:r>
              <a:rPr sz="650" spc="20" dirty="0">
                <a:latin typeface="Microsoft Sans Serif"/>
                <a:cs typeface="Microsoft Sans Serif"/>
              </a:rPr>
              <a:t>protección </a:t>
            </a:r>
            <a:r>
              <a:rPr sz="650" spc="25" dirty="0">
                <a:latin typeface="Microsoft Sans Serif"/>
                <a:cs typeface="Microsoft Sans Serif"/>
              </a:rPr>
              <a:t>contra </a:t>
            </a:r>
            <a:r>
              <a:rPr sz="650" spc="30" dirty="0">
                <a:latin typeface="Microsoft Sans Serif"/>
                <a:cs typeface="Microsoft Sans Serif"/>
              </a:rPr>
              <a:t> </a:t>
            </a:r>
            <a:r>
              <a:rPr sz="650" spc="25" dirty="0">
                <a:latin typeface="Microsoft Sans Serif"/>
                <a:cs typeface="Microsoft Sans Serif"/>
              </a:rPr>
              <a:t>sobrecorriente </a:t>
            </a:r>
            <a:r>
              <a:rPr sz="650" spc="20" dirty="0">
                <a:latin typeface="Microsoft Sans Serif"/>
                <a:cs typeface="Microsoft Sans Serif"/>
              </a:rPr>
              <a:t>de </a:t>
            </a:r>
            <a:r>
              <a:rPr sz="650" spc="5" dirty="0">
                <a:latin typeface="Microsoft Sans Serif"/>
                <a:cs typeface="Microsoft Sans Serif"/>
              </a:rPr>
              <a:t>secuencia </a:t>
            </a:r>
            <a:r>
              <a:rPr sz="650" spc="20" dirty="0">
                <a:latin typeface="Microsoft Sans Serif"/>
                <a:cs typeface="Microsoft Sans Serif"/>
              </a:rPr>
              <a:t>negativa del </a:t>
            </a:r>
            <a:r>
              <a:rPr sz="650" spc="25" dirty="0">
                <a:latin typeface="Microsoft Sans Serif"/>
                <a:cs typeface="Microsoft Sans Serif"/>
              </a:rPr>
              <a:t>generador. </a:t>
            </a:r>
            <a:r>
              <a:rPr sz="650" spc="-10" dirty="0">
                <a:latin typeface="Microsoft Sans Serif"/>
                <a:cs typeface="Microsoft Sans Serif"/>
              </a:rPr>
              <a:t>La </a:t>
            </a:r>
            <a:r>
              <a:rPr sz="650" spc="15" dirty="0">
                <a:latin typeface="Microsoft Sans Serif"/>
                <a:cs typeface="Microsoft Sans Serif"/>
              </a:rPr>
              <a:t>falla </a:t>
            </a:r>
            <a:r>
              <a:rPr sz="650" spc="20" dirty="0">
                <a:latin typeface="Microsoft Sans Serif"/>
                <a:cs typeface="Microsoft Sans Serif"/>
              </a:rPr>
              <a:t>del </a:t>
            </a:r>
            <a:r>
              <a:rPr sz="650" spc="35" dirty="0">
                <a:latin typeface="Microsoft Sans Serif"/>
                <a:cs typeface="Microsoft Sans Serif"/>
              </a:rPr>
              <a:t>interruptor </a:t>
            </a:r>
            <a:r>
              <a:rPr sz="650" spc="-5" dirty="0">
                <a:latin typeface="Microsoft Sans Serif"/>
                <a:cs typeface="Microsoft Sans Serif"/>
              </a:rPr>
              <a:t>se </a:t>
            </a:r>
            <a:r>
              <a:rPr sz="650" dirty="0">
                <a:latin typeface="Microsoft Sans Serif"/>
                <a:cs typeface="Microsoft Sans Serif"/>
              </a:rPr>
              <a:t> </a:t>
            </a:r>
            <a:r>
              <a:rPr sz="650" spc="10" dirty="0">
                <a:latin typeface="Microsoft Sans Serif"/>
                <a:cs typeface="Microsoft Sans Serif"/>
              </a:rPr>
              <a:t>inicia</a:t>
            </a:r>
            <a:r>
              <a:rPr sz="650" dirty="0">
                <a:latin typeface="Microsoft Sans Serif"/>
                <a:cs typeface="Microsoft Sans Serif"/>
              </a:rPr>
              <a:t> si</a:t>
            </a:r>
            <a:r>
              <a:rPr sz="650" spc="5" dirty="0">
                <a:latin typeface="Microsoft Sans Serif"/>
                <a:cs typeface="Microsoft Sans Serif"/>
              </a:rPr>
              <a:t> </a:t>
            </a:r>
            <a:r>
              <a:rPr sz="650" spc="10" dirty="0">
                <a:latin typeface="Microsoft Sans Serif"/>
                <a:cs typeface="Microsoft Sans Serif"/>
              </a:rPr>
              <a:t>los</a:t>
            </a:r>
            <a:r>
              <a:rPr sz="650" dirty="0">
                <a:latin typeface="Microsoft Sans Serif"/>
                <a:cs typeface="Microsoft Sans Serif"/>
              </a:rPr>
              <a:t> </a:t>
            </a:r>
            <a:r>
              <a:rPr sz="650" spc="20" dirty="0">
                <a:latin typeface="Microsoft Sans Serif"/>
                <a:cs typeface="Microsoft Sans Serif"/>
              </a:rPr>
              <a:t>detectores</a:t>
            </a:r>
            <a:r>
              <a:rPr sz="650" spc="5" dirty="0">
                <a:latin typeface="Microsoft Sans Serif"/>
                <a:cs typeface="Microsoft Sans Serif"/>
              </a:rPr>
              <a:t> </a:t>
            </a:r>
            <a:r>
              <a:rPr sz="650" spc="20" dirty="0">
                <a:latin typeface="Microsoft Sans Serif"/>
                <a:cs typeface="Microsoft Sans Serif"/>
              </a:rPr>
              <a:t>de</a:t>
            </a:r>
            <a:r>
              <a:rPr sz="650" spc="5" dirty="0">
                <a:latin typeface="Microsoft Sans Serif"/>
                <a:cs typeface="Microsoft Sans Serif"/>
              </a:rPr>
              <a:t> </a:t>
            </a:r>
            <a:r>
              <a:rPr sz="650" spc="25" dirty="0">
                <a:latin typeface="Microsoft Sans Serif"/>
                <a:cs typeface="Microsoft Sans Serif"/>
              </a:rPr>
              <a:t>corriente</a:t>
            </a:r>
            <a:r>
              <a:rPr sz="650" dirty="0">
                <a:latin typeface="Microsoft Sans Serif"/>
                <a:cs typeface="Microsoft Sans Serif"/>
              </a:rPr>
              <a:t> </a:t>
            </a:r>
            <a:r>
              <a:rPr sz="650" spc="20" dirty="0">
                <a:latin typeface="Microsoft Sans Serif"/>
                <a:cs typeface="Microsoft Sans Serif"/>
              </a:rPr>
              <a:t>de</a:t>
            </a:r>
            <a:r>
              <a:rPr sz="650" spc="5" dirty="0">
                <a:latin typeface="Microsoft Sans Serif"/>
                <a:cs typeface="Microsoft Sans Serif"/>
              </a:rPr>
              <a:t> </a:t>
            </a:r>
            <a:r>
              <a:rPr sz="650" spc="15" dirty="0">
                <a:latin typeface="Microsoft Sans Serif"/>
                <a:cs typeface="Microsoft Sans Serif"/>
              </a:rPr>
              <a:t>falla</a:t>
            </a:r>
            <a:r>
              <a:rPr sz="650" dirty="0">
                <a:latin typeface="Microsoft Sans Serif"/>
                <a:cs typeface="Microsoft Sans Serif"/>
              </a:rPr>
              <a:t> </a:t>
            </a:r>
            <a:r>
              <a:rPr sz="650" spc="20" dirty="0">
                <a:latin typeface="Microsoft Sans Serif"/>
                <a:cs typeface="Microsoft Sans Serif"/>
              </a:rPr>
              <a:t>del</a:t>
            </a:r>
            <a:r>
              <a:rPr sz="650" spc="5" dirty="0">
                <a:latin typeface="Microsoft Sans Serif"/>
                <a:cs typeface="Microsoft Sans Serif"/>
              </a:rPr>
              <a:t> </a:t>
            </a:r>
            <a:r>
              <a:rPr sz="650" spc="35" dirty="0">
                <a:latin typeface="Microsoft Sans Serif"/>
                <a:cs typeface="Microsoft Sans Serif"/>
              </a:rPr>
              <a:t>interruptor</a:t>
            </a:r>
            <a:r>
              <a:rPr sz="650" spc="5" dirty="0">
                <a:latin typeface="Microsoft Sans Serif"/>
                <a:cs typeface="Microsoft Sans Serif"/>
              </a:rPr>
              <a:t> </a:t>
            </a:r>
            <a:r>
              <a:rPr sz="650" spc="15" dirty="0">
                <a:latin typeface="Microsoft Sans Serif"/>
                <a:cs typeface="Microsoft Sans Serif"/>
              </a:rPr>
              <a:t>están</a:t>
            </a:r>
            <a:r>
              <a:rPr sz="650" dirty="0">
                <a:latin typeface="Microsoft Sans Serif"/>
                <a:cs typeface="Microsoft Sans Serif"/>
              </a:rPr>
              <a:t> </a:t>
            </a:r>
            <a:r>
              <a:rPr sz="650" spc="25" dirty="0">
                <a:latin typeface="Microsoft Sans Serif"/>
                <a:cs typeface="Microsoft Sans Serif"/>
              </a:rPr>
              <a:t>configurados</a:t>
            </a:r>
            <a:r>
              <a:rPr sz="650" spc="5" dirty="0">
                <a:latin typeface="Microsoft Sans Serif"/>
                <a:cs typeface="Microsoft Sans Serif"/>
              </a:rPr>
              <a:t> </a:t>
            </a:r>
            <a:r>
              <a:rPr sz="650" spc="15" dirty="0">
                <a:latin typeface="Microsoft Sans Serif"/>
                <a:cs typeface="Microsoft Sans Serif"/>
              </a:rPr>
              <a:t>con </a:t>
            </a:r>
            <a:r>
              <a:rPr sz="650" spc="-160" dirty="0">
                <a:latin typeface="Microsoft Sans Serif"/>
                <a:cs typeface="Microsoft Sans Serif"/>
              </a:rPr>
              <a:t> </a:t>
            </a:r>
            <a:r>
              <a:rPr sz="650" spc="20" dirty="0">
                <a:latin typeface="Microsoft Sans Serif"/>
                <a:cs typeface="Microsoft Sans Serif"/>
              </a:rPr>
              <a:t>suficiente </a:t>
            </a:r>
            <a:r>
              <a:rPr sz="650" spc="15" dirty="0">
                <a:latin typeface="Microsoft Sans Serif"/>
                <a:cs typeface="Microsoft Sans Serif"/>
              </a:rPr>
              <a:t>sensibilidad </a:t>
            </a:r>
            <a:r>
              <a:rPr sz="650" spc="20" dirty="0">
                <a:latin typeface="Microsoft Sans Serif"/>
                <a:cs typeface="Microsoft Sans Serif"/>
              </a:rPr>
              <a:t>para detectar </a:t>
            </a:r>
            <a:r>
              <a:rPr sz="650" spc="10" dirty="0">
                <a:latin typeface="Microsoft Sans Serif"/>
                <a:cs typeface="Microsoft Sans Serif"/>
              </a:rPr>
              <a:t>la </a:t>
            </a:r>
            <a:r>
              <a:rPr sz="650" spc="15" dirty="0">
                <a:latin typeface="Microsoft Sans Serif"/>
                <a:cs typeface="Microsoft Sans Serif"/>
              </a:rPr>
              <a:t>situación. </a:t>
            </a:r>
            <a:r>
              <a:rPr sz="650" spc="-20" dirty="0">
                <a:latin typeface="Microsoft Sans Serif"/>
                <a:cs typeface="Microsoft Sans Serif"/>
              </a:rPr>
              <a:t>A </a:t>
            </a:r>
            <a:r>
              <a:rPr sz="650" spc="20" dirty="0">
                <a:latin typeface="Microsoft Sans Serif"/>
                <a:cs typeface="Microsoft Sans Serif"/>
              </a:rPr>
              <a:t>continuación </a:t>
            </a:r>
            <a:r>
              <a:rPr sz="650" spc="-5" dirty="0">
                <a:latin typeface="Microsoft Sans Serif"/>
                <a:cs typeface="Microsoft Sans Serif"/>
              </a:rPr>
              <a:t>se </a:t>
            </a:r>
            <a:r>
              <a:rPr sz="650" spc="15" dirty="0">
                <a:latin typeface="Microsoft Sans Serif"/>
                <a:cs typeface="Microsoft Sans Serif"/>
              </a:rPr>
              <a:t>describen </a:t>
            </a:r>
            <a:r>
              <a:rPr sz="650" spc="20" dirty="0">
                <a:latin typeface="Microsoft Sans Serif"/>
                <a:cs typeface="Microsoft Sans Serif"/>
              </a:rPr>
              <a:t> </a:t>
            </a:r>
            <a:r>
              <a:rPr sz="650" spc="15" dirty="0">
                <a:latin typeface="Microsoft Sans Serif"/>
                <a:cs typeface="Microsoft Sans Serif"/>
              </a:rPr>
              <a:t>esquemas diseñados específicamente </a:t>
            </a:r>
            <a:r>
              <a:rPr sz="650" spc="20" dirty="0">
                <a:latin typeface="Microsoft Sans Serif"/>
                <a:cs typeface="Microsoft Sans Serif"/>
              </a:rPr>
              <a:t>para </a:t>
            </a:r>
            <a:r>
              <a:rPr sz="650" spc="15" dirty="0">
                <a:latin typeface="Microsoft Sans Serif"/>
                <a:cs typeface="Microsoft Sans Serif"/>
              </a:rPr>
              <a:t>acelerar </a:t>
            </a:r>
            <a:r>
              <a:rPr sz="650" spc="10" dirty="0">
                <a:latin typeface="Microsoft Sans Serif"/>
                <a:cs typeface="Microsoft Sans Serif"/>
              </a:rPr>
              <a:t>la </a:t>
            </a:r>
            <a:r>
              <a:rPr sz="650" spc="15" dirty="0">
                <a:latin typeface="Microsoft Sans Serif"/>
                <a:cs typeface="Microsoft Sans Serif"/>
              </a:rPr>
              <a:t>detección </a:t>
            </a:r>
            <a:r>
              <a:rPr sz="650" spc="5" dirty="0">
                <a:latin typeface="Microsoft Sans Serif"/>
                <a:cs typeface="Microsoft Sans Serif"/>
              </a:rPr>
              <a:t>y </a:t>
            </a:r>
            <a:r>
              <a:rPr sz="650" spc="10" dirty="0">
                <a:latin typeface="Microsoft Sans Serif"/>
                <a:cs typeface="Microsoft Sans Serif"/>
              </a:rPr>
              <a:t>el </a:t>
            </a:r>
            <a:r>
              <a:rPr sz="650" spc="20" dirty="0">
                <a:latin typeface="Microsoft Sans Serif"/>
                <a:cs typeface="Microsoft Sans Serif"/>
              </a:rPr>
              <a:t>aislamiento </a:t>
            </a:r>
            <a:r>
              <a:rPr sz="650" spc="25" dirty="0">
                <a:latin typeface="Microsoft Sans Serif"/>
                <a:cs typeface="Microsoft Sans Serif"/>
              </a:rPr>
              <a:t> </a:t>
            </a:r>
            <a:r>
              <a:rPr sz="650" spc="20" dirty="0">
                <a:latin typeface="Microsoft Sans Serif"/>
                <a:cs typeface="Microsoft Sans Serif"/>
              </a:rPr>
              <a:t>de</a:t>
            </a:r>
            <a:r>
              <a:rPr sz="650" spc="-10" dirty="0">
                <a:latin typeface="Microsoft Sans Serif"/>
                <a:cs typeface="Microsoft Sans Serif"/>
              </a:rPr>
              <a:t> </a:t>
            </a:r>
            <a:r>
              <a:rPr sz="650" spc="10" dirty="0">
                <a:latin typeface="Microsoft Sans Serif"/>
                <a:cs typeface="Microsoft Sans Serif"/>
              </a:rPr>
              <a:t>esta</a:t>
            </a:r>
            <a:r>
              <a:rPr sz="650" spc="-5" dirty="0">
                <a:latin typeface="Microsoft Sans Serif"/>
                <a:cs typeface="Microsoft Sans Serif"/>
              </a:rPr>
              <a:t> </a:t>
            </a:r>
            <a:r>
              <a:rPr sz="650" spc="35" dirty="0">
                <a:latin typeface="Microsoft Sans Serif"/>
                <a:cs typeface="Microsoft Sans Serif"/>
              </a:rPr>
              <a:t>forma</a:t>
            </a:r>
            <a:r>
              <a:rPr sz="650" spc="-5" dirty="0">
                <a:latin typeface="Microsoft Sans Serif"/>
                <a:cs typeface="Microsoft Sans Serif"/>
              </a:rPr>
              <a:t> </a:t>
            </a:r>
            <a:r>
              <a:rPr sz="650" spc="15" dirty="0">
                <a:latin typeface="Microsoft Sans Serif"/>
                <a:cs typeface="Microsoft Sans Serif"/>
              </a:rPr>
              <a:t>única</a:t>
            </a:r>
            <a:r>
              <a:rPr sz="650" spc="-5" dirty="0">
                <a:latin typeface="Microsoft Sans Serif"/>
                <a:cs typeface="Microsoft Sans Serif"/>
              </a:rPr>
              <a:t> </a:t>
            </a:r>
            <a:r>
              <a:rPr sz="650" spc="20" dirty="0">
                <a:latin typeface="Microsoft Sans Serif"/>
                <a:cs typeface="Microsoft Sans Serif"/>
              </a:rPr>
              <a:t>de</a:t>
            </a:r>
            <a:r>
              <a:rPr sz="650" spc="-5" dirty="0">
                <a:latin typeface="Microsoft Sans Serif"/>
                <a:cs typeface="Microsoft Sans Serif"/>
              </a:rPr>
              <a:t> </a:t>
            </a:r>
            <a:r>
              <a:rPr sz="650" spc="15" dirty="0">
                <a:latin typeface="Microsoft Sans Serif"/>
                <a:cs typeface="Microsoft Sans Serif"/>
              </a:rPr>
              <a:t>falla</a:t>
            </a:r>
            <a:r>
              <a:rPr sz="650" spc="-5" dirty="0">
                <a:latin typeface="Microsoft Sans Serif"/>
                <a:cs typeface="Microsoft Sans Serif"/>
              </a:rPr>
              <a:t> </a:t>
            </a:r>
            <a:r>
              <a:rPr sz="650" spc="20" dirty="0">
                <a:latin typeface="Microsoft Sans Serif"/>
                <a:cs typeface="Microsoft Sans Serif"/>
              </a:rPr>
              <a:t>del</a:t>
            </a:r>
            <a:r>
              <a:rPr sz="650" spc="-5" dirty="0">
                <a:latin typeface="Microsoft Sans Serif"/>
                <a:cs typeface="Microsoft Sans Serif"/>
              </a:rPr>
              <a:t> </a:t>
            </a:r>
            <a:r>
              <a:rPr sz="650" spc="35" dirty="0">
                <a:latin typeface="Microsoft Sans Serif"/>
                <a:cs typeface="Microsoft Sans Serif"/>
              </a:rPr>
              <a:t>interruptor.</a:t>
            </a:r>
            <a:endParaRPr sz="650">
              <a:latin typeface="Microsoft Sans Serif"/>
              <a:cs typeface="Microsoft Sans Serif"/>
            </a:endParaRPr>
          </a:p>
        </p:txBody>
      </p:sp>
      <p:sp>
        <p:nvSpPr>
          <p:cNvPr id="194" name="object 194"/>
          <p:cNvSpPr txBox="1"/>
          <p:nvPr/>
        </p:nvSpPr>
        <p:spPr>
          <a:xfrm>
            <a:off x="9100126" y="5425397"/>
            <a:ext cx="3729385" cy="89768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sz="500" spc="10" dirty="0">
                <a:latin typeface="Microsoft Sans Serif"/>
                <a:cs typeface="Microsoft Sans Serif"/>
              </a:rPr>
              <a:t>Figura</a:t>
            </a:r>
            <a:r>
              <a:rPr sz="500" spc="15" dirty="0">
                <a:latin typeface="Microsoft Sans Serif"/>
                <a:cs typeface="Microsoft Sans Serif"/>
              </a:rPr>
              <a:t> </a:t>
            </a:r>
            <a:r>
              <a:rPr sz="500" spc="-5" dirty="0">
                <a:latin typeface="Microsoft Sans Serif"/>
                <a:cs typeface="Microsoft Sans Serif"/>
              </a:rPr>
              <a:t>6.-</a:t>
            </a:r>
            <a:r>
              <a:rPr sz="500" spc="190" dirty="0">
                <a:latin typeface="Microsoft Sans Serif"/>
                <a:cs typeface="Microsoft Sans Serif"/>
              </a:rPr>
              <a:t> </a:t>
            </a:r>
            <a:r>
              <a:rPr sz="500" spc="195" dirty="0">
                <a:latin typeface="Microsoft Sans Serif"/>
                <a:cs typeface="Microsoft Sans Serif"/>
              </a:rPr>
              <a:t> </a:t>
            </a:r>
            <a:r>
              <a:rPr sz="500" spc="5" dirty="0">
                <a:latin typeface="Microsoft Sans Serif"/>
                <a:cs typeface="Microsoft Sans Serif"/>
              </a:rPr>
              <a:t>Lógica</a:t>
            </a:r>
            <a:r>
              <a:rPr sz="500" spc="-10" dirty="0">
                <a:latin typeface="Microsoft Sans Serif"/>
                <a:cs typeface="Microsoft Sans Serif"/>
              </a:rPr>
              <a:t> </a:t>
            </a:r>
            <a:r>
              <a:rPr sz="500" spc="15" dirty="0">
                <a:latin typeface="Microsoft Sans Serif"/>
                <a:cs typeface="Microsoft Sans Serif"/>
              </a:rPr>
              <a:t>de</a:t>
            </a:r>
            <a:r>
              <a:rPr sz="500" spc="-5" dirty="0">
                <a:latin typeface="Microsoft Sans Serif"/>
                <a:cs typeface="Microsoft Sans Serif"/>
              </a:rPr>
              <a:t> </a:t>
            </a:r>
            <a:r>
              <a:rPr sz="500" spc="10" dirty="0">
                <a:latin typeface="Microsoft Sans Serif"/>
                <a:cs typeface="Microsoft Sans Serif"/>
              </a:rPr>
              <a:t>falla</a:t>
            </a:r>
            <a:r>
              <a:rPr sz="500" spc="-5" dirty="0">
                <a:latin typeface="Microsoft Sans Serif"/>
                <a:cs typeface="Microsoft Sans Serif"/>
              </a:rPr>
              <a:t> </a:t>
            </a:r>
            <a:r>
              <a:rPr sz="500" spc="15" dirty="0">
                <a:latin typeface="Microsoft Sans Serif"/>
                <a:cs typeface="Microsoft Sans Serif"/>
              </a:rPr>
              <a:t>del</a:t>
            </a:r>
            <a:r>
              <a:rPr sz="500" spc="-10" dirty="0">
                <a:latin typeface="Microsoft Sans Serif"/>
                <a:cs typeface="Microsoft Sans Serif"/>
              </a:rPr>
              <a:t> </a:t>
            </a:r>
            <a:r>
              <a:rPr sz="500" spc="30" dirty="0">
                <a:latin typeface="Microsoft Sans Serif"/>
                <a:cs typeface="Microsoft Sans Serif"/>
              </a:rPr>
              <a:t>interruptor</a:t>
            </a:r>
            <a:r>
              <a:rPr sz="500" spc="-5" dirty="0">
                <a:latin typeface="Microsoft Sans Serif"/>
                <a:cs typeface="Microsoft Sans Serif"/>
              </a:rPr>
              <a:t> </a:t>
            </a:r>
            <a:r>
              <a:rPr sz="500" spc="15" dirty="0">
                <a:latin typeface="Microsoft Sans Serif"/>
                <a:cs typeface="Microsoft Sans Serif"/>
              </a:rPr>
              <a:t>modificada</a:t>
            </a:r>
            <a:endParaRPr sz="500">
              <a:latin typeface="Microsoft Sans Serif"/>
              <a:cs typeface="Microsoft Sans Serif"/>
            </a:endParaRPr>
          </a:p>
        </p:txBody>
      </p:sp>
      <p:sp>
        <p:nvSpPr>
          <p:cNvPr id="195" name="object 195"/>
          <p:cNvSpPr txBox="1"/>
          <p:nvPr/>
        </p:nvSpPr>
        <p:spPr>
          <a:xfrm>
            <a:off x="9100214" y="5626141"/>
            <a:ext cx="7350672" cy="1529778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sz="600" spc="-10" dirty="0">
                <a:latin typeface="Microsoft Sans Serif"/>
                <a:cs typeface="Microsoft Sans Serif"/>
              </a:rPr>
              <a:t>B. </a:t>
            </a:r>
            <a:r>
              <a:rPr sz="600" spc="10" dirty="0">
                <a:latin typeface="Microsoft Sans Serif"/>
                <a:cs typeface="Microsoft Sans Serif"/>
              </a:rPr>
              <a:t>Desacuerdo</a:t>
            </a:r>
            <a:r>
              <a:rPr sz="600" spc="-5" dirty="0">
                <a:latin typeface="Microsoft Sans Serif"/>
                <a:cs typeface="Microsoft Sans Serif"/>
              </a:rPr>
              <a:t> </a:t>
            </a:r>
            <a:r>
              <a:rPr sz="600" spc="20" dirty="0">
                <a:latin typeface="Microsoft Sans Serif"/>
                <a:cs typeface="Microsoft Sans Serif"/>
              </a:rPr>
              <a:t>sobre</a:t>
            </a:r>
            <a:r>
              <a:rPr sz="600" spc="-5" dirty="0">
                <a:latin typeface="Microsoft Sans Serif"/>
                <a:cs typeface="Microsoft Sans Serif"/>
              </a:rPr>
              <a:t> </a:t>
            </a:r>
            <a:r>
              <a:rPr sz="600" spc="10" dirty="0">
                <a:latin typeface="Microsoft Sans Serif"/>
                <a:cs typeface="Microsoft Sans Serif"/>
              </a:rPr>
              <a:t>el</a:t>
            </a:r>
            <a:r>
              <a:rPr sz="600" spc="-5" dirty="0">
                <a:latin typeface="Microsoft Sans Serif"/>
                <a:cs typeface="Microsoft Sans Serif"/>
              </a:rPr>
              <a:t> </a:t>
            </a:r>
            <a:r>
              <a:rPr sz="600" spc="25" dirty="0">
                <a:latin typeface="Microsoft Sans Serif"/>
                <a:cs typeface="Microsoft Sans Serif"/>
              </a:rPr>
              <a:t>polo</a:t>
            </a:r>
            <a:r>
              <a:rPr sz="600" spc="-5" dirty="0">
                <a:latin typeface="Microsoft Sans Serif"/>
                <a:cs typeface="Microsoft Sans Serif"/>
              </a:rPr>
              <a:t> </a:t>
            </a:r>
            <a:r>
              <a:rPr sz="600" spc="15" dirty="0">
                <a:latin typeface="Microsoft Sans Serif"/>
                <a:cs typeface="Microsoft Sans Serif"/>
              </a:rPr>
              <a:t>del</a:t>
            </a:r>
            <a:r>
              <a:rPr sz="600" spc="-5" dirty="0">
                <a:latin typeface="Microsoft Sans Serif"/>
                <a:cs typeface="Microsoft Sans Serif"/>
              </a:rPr>
              <a:t> </a:t>
            </a:r>
            <a:r>
              <a:rPr sz="600" spc="35" dirty="0">
                <a:latin typeface="Microsoft Sans Serif"/>
                <a:cs typeface="Microsoft Sans Serif"/>
              </a:rPr>
              <a:t>interruptor</a:t>
            </a:r>
            <a:endParaRPr sz="600">
              <a:latin typeface="Microsoft Sans Serif"/>
              <a:cs typeface="Microsoft Sans Serif"/>
            </a:endParaRPr>
          </a:p>
          <a:p>
            <a:pPr marL="12700" marR="5080" indent="153670">
              <a:lnSpc>
                <a:spcPct val="143000"/>
              </a:lnSpc>
              <a:spcBef>
                <a:spcPts val="254"/>
              </a:spcBef>
            </a:pPr>
            <a:r>
              <a:rPr sz="700" spc="-20" dirty="0">
                <a:latin typeface="Microsoft Sans Serif"/>
                <a:cs typeface="Microsoft Sans Serif"/>
              </a:rPr>
              <a:t>En </a:t>
            </a:r>
            <a:r>
              <a:rPr sz="700" spc="10" dirty="0">
                <a:latin typeface="Microsoft Sans Serif"/>
                <a:cs typeface="Microsoft Sans Serif"/>
              </a:rPr>
              <a:t>la </a:t>
            </a:r>
            <a:r>
              <a:rPr sz="700" spc="15" dirty="0">
                <a:latin typeface="Microsoft Sans Serif"/>
                <a:cs typeface="Microsoft Sans Serif"/>
              </a:rPr>
              <a:t>práctica </a:t>
            </a:r>
            <a:r>
              <a:rPr sz="700" spc="20" dirty="0">
                <a:latin typeface="Microsoft Sans Serif"/>
                <a:cs typeface="Microsoft Sans Serif"/>
              </a:rPr>
              <a:t>general, </a:t>
            </a:r>
            <a:r>
              <a:rPr sz="700" spc="10" dirty="0">
                <a:latin typeface="Microsoft Sans Serif"/>
                <a:cs typeface="Microsoft Sans Serif"/>
              </a:rPr>
              <a:t>los </a:t>
            </a:r>
            <a:r>
              <a:rPr sz="700" spc="25" dirty="0">
                <a:latin typeface="Microsoft Sans Serif"/>
                <a:cs typeface="Microsoft Sans Serif"/>
              </a:rPr>
              <a:t>disyuntores </a:t>
            </a:r>
            <a:r>
              <a:rPr sz="700" spc="-40" dirty="0">
                <a:latin typeface="Microsoft Sans Serif"/>
                <a:cs typeface="Microsoft Sans Serif"/>
              </a:rPr>
              <a:t>EHV </a:t>
            </a:r>
            <a:r>
              <a:rPr sz="700" spc="20" dirty="0">
                <a:latin typeface="Microsoft Sans Serif"/>
                <a:cs typeface="Microsoft Sans Serif"/>
              </a:rPr>
              <a:t>de </a:t>
            </a:r>
            <a:r>
              <a:rPr sz="700" spc="25" dirty="0">
                <a:latin typeface="Microsoft Sans Serif"/>
                <a:cs typeface="Microsoft Sans Serif"/>
              </a:rPr>
              <a:t>alto </a:t>
            </a:r>
            <a:r>
              <a:rPr sz="700" spc="20" dirty="0">
                <a:latin typeface="Microsoft Sans Serif"/>
                <a:cs typeface="Microsoft Sans Serif"/>
              </a:rPr>
              <a:t>voltaje </a:t>
            </a:r>
            <a:r>
              <a:rPr sz="700" spc="15" dirty="0">
                <a:latin typeface="Microsoft Sans Serif"/>
                <a:cs typeface="Microsoft Sans Serif"/>
              </a:rPr>
              <a:t>están </a:t>
            </a:r>
            <a:r>
              <a:rPr sz="700" spc="20" dirty="0">
                <a:latin typeface="Microsoft Sans Serif"/>
                <a:cs typeface="Microsoft Sans Serif"/>
              </a:rPr>
              <a:t> </a:t>
            </a:r>
            <a:r>
              <a:rPr sz="700" spc="15" dirty="0">
                <a:latin typeface="Microsoft Sans Serif"/>
                <a:cs typeface="Microsoft Sans Serif"/>
              </a:rPr>
              <a:t>diseñados </a:t>
            </a:r>
            <a:r>
              <a:rPr sz="700" spc="20" dirty="0">
                <a:latin typeface="Microsoft Sans Serif"/>
                <a:cs typeface="Microsoft Sans Serif"/>
              </a:rPr>
              <a:t>con mecanismos de </a:t>
            </a:r>
            <a:r>
              <a:rPr sz="700" spc="25" dirty="0">
                <a:latin typeface="Microsoft Sans Serif"/>
                <a:cs typeface="Microsoft Sans Serif"/>
              </a:rPr>
              <a:t>operación </a:t>
            </a:r>
            <a:r>
              <a:rPr sz="700" spc="20" dirty="0">
                <a:latin typeface="Microsoft Sans Serif"/>
                <a:cs typeface="Microsoft Sans Serif"/>
              </a:rPr>
              <a:t>de polos independientes. </a:t>
            </a:r>
            <a:r>
              <a:rPr sz="700" dirty="0">
                <a:latin typeface="Microsoft Sans Serif"/>
                <a:cs typeface="Microsoft Sans Serif"/>
              </a:rPr>
              <a:t>Para </a:t>
            </a:r>
            <a:r>
              <a:rPr sz="700" spc="5" dirty="0">
                <a:latin typeface="Microsoft Sans Serif"/>
                <a:cs typeface="Microsoft Sans Serif"/>
              </a:rPr>
              <a:t> </a:t>
            </a:r>
            <a:r>
              <a:rPr sz="700" spc="15" dirty="0">
                <a:latin typeface="Microsoft Sans Serif"/>
                <a:cs typeface="Microsoft Sans Serif"/>
              </a:rPr>
              <a:t>cierres </a:t>
            </a:r>
            <a:r>
              <a:rPr sz="700" spc="20" dirty="0">
                <a:latin typeface="Microsoft Sans Serif"/>
                <a:cs typeface="Microsoft Sans Serif"/>
              </a:rPr>
              <a:t>de polos </a:t>
            </a:r>
            <a:r>
              <a:rPr sz="700" spc="15" dirty="0">
                <a:latin typeface="Microsoft Sans Serif"/>
                <a:cs typeface="Microsoft Sans Serif"/>
              </a:rPr>
              <a:t>asimétricos, </a:t>
            </a:r>
            <a:r>
              <a:rPr sz="700" spc="10" dirty="0">
                <a:latin typeface="Microsoft Sans Serif"/>
                <a:cs typeface="Microsoft Sans Serif"/>
              </a:rPr>
              <a:t>los </a:t>
            </a:r>
            <a:r>
              <a:rPr sz="700" spc="35" dirty="0">
                <a:latin typeface="Microsoft Sans Serif"/>
                <a:cs typeface="Microsoft Sans Serif"/>
              </a:rPr>
              <a:t>interruptores </a:t>
            </a:r>
            <a:r>
              <a:rPr sz="700" spc="15" dirty="0">
                <a:latin typeface="Microsoft Sans Serif"/>
                <a:cs typeface="Microsoft Sans Serif"/>
              </a:rPr>
              <a:t>están </a:t>
            </a:r>
            <a:r>
              <a:rPr sz="700" spc="30" dirty="0">
                <a:latin typeface="Microsoft Sans Serif"/>
                <a:cs typeface="Microsoft Sans Serif"/>
              </a:rPr>
              <a:t>protegidos </a:t>
            </a:r>
            <a:r>
              <a:rPr sz="700" spc="40" dirty="0">
                <a:latin typeface="Microsoft Sans Serif"/>
                <a:cs typeface="Microsoft Sans Serif"/>
              </a:rPr>
              <a:t>por </a:t>
            </a:r>
            <a:r>
              <a:rPr sz="700" spc="30" dirty="0">
                <a:latin typeface="Microsoft Sans Serif"/>
                <a:cs typeface="Microsoft Sans Serif"/>
              </a:rPr>
              <a:t>una </a:t>
            </a:r>
            <a:r>
              <a:rPr sz="700" spc="35" dirty="0">
                <a:latin typeface="Microsoft Sans Serif"/>
                <a:cs typeface="Microsoft Sans Serif"/>
              </a:rPr>
              <a:t> </a:t>
            </a:r>
            <a:r>
              <a:rPr sz="700" spc="25" dirty="0">
                <a:latin typeface="Microsoft Sans Serif"/>
                <a:cs typeface="Microsoft Sans Serif"/>
              </a:rPr>
              <a:t>interconexión </a:t>
            </a:r>
            <a:r>
              <a:rPr sz="700" spc="20" dirty="0">
                <a:latin typeface="Microsoft Sans Serif"/>
                <a:cs typeface="Microsoft Sans Serif"/>
              </a:rPr>
              <a:t>de contactos </a:t>
            </a:r>
            <a:r>
              <a:rPr sz="700" spc="15" dirty="0">
                <a:latin typeface="Microsoft Sans Serif"/>
                <a:cs typeface="Microsoft Sans Serif"/>
              </a:rPr>
              <a:t>auxiliares. </a:t>
            </a:r>
            <a:r>
              <a:rPr sz="700" spc="-35" dirty="0">
                <a:latin typeface="Microsoft Sans Serif"/>
                <a:cs typeface="Microsoft Sans Serif"/>
              </a:rPr>
              <a:t>Si </a:t>
            </a:r>
            <a:r>
              <a:rPr sz="700" spc="30" dirty="0">
                <a:latin typeface="Microsoft Sans Serif"/>
                <a:cs typeface="Microsoft Sans Serif"/>
              </a:rPr>
              <a:t>algún polo </a:t>
            </a:r>
            <a:r>
              <a:rPr sz="700" spc="-5" dirty="0">
                <a:latin typeface="Microsoft Sans Serif"/>
                <a:cs typeface="Microsoft Sans Serif"/>
              </a:rPr>
              <a:t>se </a:t>
            </a:r>
            <a:r>
              <a:rPr sz="700" spc="20" dirty="0">
                <a:latin typeface="Microsoft Sans Serif"/>
                <a:cs typeface="Microsoft Sans Serif"/>
              </a:rPr>
              <a:t>cierra </a:t>
            </a:r>
            <a:r>
              <a:rPr sz="700" spc="10" dirty="0">
                <a:latin typeface="Microsoft Sans Serif"/>
                <a:cs typeface="Microsoft Sans Serif"/>
              </a:rPr>
              <a:t>al </a:t>
            </a:r>
            <a:r>
              <a:rPr sz="700" spc="35" dirty="0">
                <a:latin typeface="Microsoft Sans Serif"/>
                <a:cs typeface="Microsoft Sans Serif"/>
              </a:rPr>
              <a:t>mismo </a:t>
            </a:r>
            <a:r>
              <a:rPr sz="700" spc="40" dirty="0">
                <a:latin typeface="Microsoft Sans Serif"/>
                <a:cs typeface="Microsoft Sans Serif"/>
              </a:rPr>
              <a:t> </a:t>
            </a:r>
            <a:r>
              <a:rPr sz="700" spc="35" dirty="0">
                <a:latin typeface="Microsoft Sans Serif"/>
                <a:cs typeface="Microsoft Sans Serif"/>
              </a:rPr>
              <a:t>tiempo </a:t>
            </a:r>
            <a:r>
              <a:rPr sz="700" spc="30" dirty="0">
                <a:latin typeface="Microsoft Sans Serif"/>
                <a:cs typeface="Microsoft Sans Serif"/>
              </a:rPr>
              <a:t>que </a:t>
            </a:r>
            <a:r>
              <a:rPr sz="700" spc="45" dirty="0">
                <a:latin typeface="Microsoft Sans Serif"/>
                <a:cs typeface="Microsoft Sans Serif"/>
              </a:rPr>
              <a:t>otro </a:t>
            </a:r>
            <a:r>
              <a:rPr sz="700" spc="-5" dirty="0">
                <a:latin typeface="Microsoft Sans Serif"/>
                <a:cs typeface="Microsoft Sans Serif"/>
              </a:rPr>
              <a:t>se </a:t>
            </a:r>
            <a:r>
              <a:rPr sz="700" spc="15" dirty="0">
                <a:latin typeface="Microsoft Sans Serif"/>
                <a:cs typeface="Microsoft Sans Serif"/>
              </a:rPr>
              <a:t>abre, </a:t>
            </a:r>
            <a:r>
              <a:rPr sz="700" spc="-5" dirty="0">
                <a:latin typeface="Microsoft Sans Serif"/>
                <a:cs typeface="Microsoft Sans Serif"/>
              </a:rPr>
              <a:t>se </a:t>
            </a:r>
            <a:r>
              <a:rPr sz="700" spc="30" dirty="0">
                <a:latin typeface="Microsoft Sans Serif"/>
                <a:cs typeface="Microsoft Sans Serif"/>
              </a:rPr>
              <a:t>proporciona </a:t>
            </a:r>
            <a:r>
              <a:rPr sz="700" spc="40" dirty="0">
                <a:latin typeface="Microsoft Sans Serif"/>
                <a:cs typeface="Microsoft Sans Serif"/>
              </a:rPr>
              <a:t>un </a:t>
            </a:r>
            <a:r>
              <a:rPr sz="700" spc="25" dirty="0">
                <a:latin typeface="Microsoft Sans Serif"/>
                <a:cs typeface="Microsoft Sans Serif"/>
              </a:rPr>
              <a:t>camino para </a:t>
            </a:r>
            <a:r>
              <a:rPr sz="700" spc="20" dirty="0">
                <a:latin typeface="Microsoft Sans Serif"/>
                <a:cs typeface="Microsoft Sans Serif"/>
              </a:rPr>
              <a:t>iniciar </a:t>
            </a:r>
            <a:r>
              <a:rPr sz="700" spc="10" dirty="0">
                <a:latin typeface="Microsoft Sans Serif"/>
                <a:cs typeface="Microsoft Sans Serif"/>
              </a:rPr>
              <a:t>el </a:t>
            </a:r>
            <a:r>
              <a:rPr sz="700" spc="25" dirty="0">
                <a:latin typeface="Microsoft Sans Serif"/>
                <a:cs typeface="Microsoft Sans Serif"/>
              </a:rPr>
              <a:t>disparo </a:t>
            </a:r>
            <a:r>
              <a:rPr sz="700" spc="30" dirty="0">
                <a:latin typeface="Microsoft Sans Serif"/>
                <a:cs typeface="Microsoft Sans Serif"/>
              </a:rPr>
              <a:t> </a:t>
            </a:r>
            <a:r>
              <a:rPr sz="700" spc="20" dirty="0">
                <a:latin typeface="Microsoft Sans Serif"/>
                <a:cs typeface="Microsoft Sans Serif"/>
              </a:rPr>
              <a:t>del</a:t>
            </a:r>
            <a:r>
              <a:rPr sz="700" dirty="0">
                <a:latin typeface="Microsoft Sans Serif"/>
                <a:cs typeface="Microsoft Sans Serif"/>
              </a:rPr>
              <a:t> </a:t>
            </a:r>
            <a:r>
              <a:rPr sz="700" spc="35" dirty="0">
                <a:latin typeface="Microsoft Sans Serif"/>
                <a:cs typeface="Microsoft Sans Serif"/>
              </a:rPr>
              <a:t>interruptor.</a:t>
            </a:r>
            <a:r>
              <a:rPr sz="700" dirty="0">
                <a:latin typeface="Microsoft Sans Serif"/>
                <a:cs typeface="Microsoft Sans Serif"/>
              </a:rPr>
              <a:t> </a:t>
            </a:r>
            <a:r>
              <a:rPr sz="700" spc="20" dirty="0">
                <a:latin typeface="Microsoft Sans Serif"/>
                <a:cs typeface="Microsoft Sans Serif"/>
              </a:rPr>
              <a:t>Debido</a:t>
            </a:r>
            <a:r>
              <a:rPr sz="700" dirty="0">
                <a:latin typeface="Microsoft Sans Serif"/>
                <a:cs typeface="Microsoft Sans Serif"/>
              </a:rPr>
              <a:t> a</a:t>
            </a:r>
            <a:r>
              <a:rPr sz="700" spc="5" dirty="0">
                <a:latin typeface="Microsoft Sans Serif"/>
                <a:cs typeface="Microsoft Sans Serif"/>
              </a:rPr>
              <a:t> </a:t>
            </a:r>
            <a:r>
              <a:rPr sz="700" spc="30" dirty="0">
                <a:latin typeface="Microsoft Sans Serif"/>
                <a:cs typeface="Microsoft Sans Serif"/>
              </a:rPr>
              <a:t>que</a:t>
            </a:r>
            <a:r>
              <a:rPr sz="700" dirty="0">
                <a:latin typeface="Microsoft Sans Serif"/>
                <a:cs typeface="Microsoft Sans Serif"/>
              </a:rPr>
              <a:t> las </a:t>
            </a:r>
            <a:r>
              <a:rPr sz="700" spc="15" dirty="0">
                <a:latin typeface="Microsoft Sans Serif"/>
                <a:cs typeface="Microsoft Sans Serif"/>
              </a:rPr>
              <a:t>indicaciones</a:t>
            </a:r>
            <a:r>
              <a:rPr sz="700" dirty="0">
                <a:latin typeface="Microsoft Sans Serif"/>
                <a:cs typeface="Microsoft Sans Serif"/>
              </a:rPr>
              <a:t> </a:t>
            </a:r>
            <a:r>
              <a:rPr sz="700" spc="20" dirty="0">
                <a:latin typeface="Microsoft Sans Serif"/>
                <a:cs typeface="Microsoft Sans Serif"/>
              </a:rPr>
              <a:t>de</a:t>
            </a:r>
            <a:r>
              <a:rPr sz="700" spc="5" dirty="0">
                <a:latin typeface="Microsoft Sans Serif"/>
                <a:cs typeface="Microsoft Sans Serif"/>
              </a:rPr>
              <a:t> </a:t>
            </a:r>
            <a:r>
              <a:rPr sz="700" spc="10" dirty="0">
                <a:latin typeface="Microsoft Sans Serif"/>
                <a:cs typeface="Microsoft Sans Serif"/>
              </a:rPr>
              <a:t>los</a:t>
            </a:r>
            <a:r>
              <a:rPr sz="700" dirty="0">
                <a:latin typeface="Microsoft Sans Serif"/>
                <a:cs typeface="Microsoft Sans Serif"/>
              </a:rPr>
              <a:t> </a:t>
            </a:r>
            <a:r>
              <a:rPr sz="700" spc="20" dirty="0">
                <a:latin typeface="Microsoft Sans Serif"/>
                <a:cs typeface="Microsoft Sans Serif"/>
              </a:rPr>
              <a:t>contactos</a:t>
            </a:r>
            <a:r>
              <a:rPr sz="700" dirty="0">
                <a:latin typeface="Microsoft Sans Serif"/>
                <a:cs typeface="Microsoft Sans Serif"/>
              </a:rPr>
              <a:t> </a:t>
            </a:r>
            <a:r>
              <a:rPr sz="700" spc="15" dirty="0">
                <a:latin typeface="Microsoft Sans Serif"/>
                <a:cs typeface="Microsoft Sans Serif"/>
              </a:rPr>
              <a:t>auxiliares</a:t>
            </a:r>
            <a:r>
              <a:rPr sz="700" dirty="0">
                <a:latin typeface="Microsoft Sans Serif"/>
                <a:cs typeface="Microsoft Sans Serif"/>
              </a:rPr>
              <a:t> </a:t>
            </a:r>
            <a:r>
              <a:rPr sz="700" spc="20" dirty="0">
                <a:latin typeface="Microsoft Sans Serif"/>
                <a:cs typeface="Microsoft Sans Serif"/>
              </a:rPr>
              <a:t>del </a:t>
            </a:r>
            <a:r>
              <a:rPr sz="700" spc="-170" dirty="0">
                <a:latin typeface="Microsoft Sans Serif"/>
                <a:cs typeface="Microsoft Sans Serif"/>
              </a:rPr>
              <a:t> </a:t>
            </a:r>
            <a:r>
              <a:rPr sz="700" spc="40" dirty="0">
                <a:latin typeface="Microsoft Sans Serif"/>
                <a:cs typeface="Microsoft Sans Serif"/>
              </a:rPr>
              <a:t>interruptor</a:t>
            </a:r>
            <a:r>
              <a:rPr sz="700" spc="-5" dirty="0">
                <a:latin typeface="Microsoft Sans Serif"/>
                <a:cs typeface="Microsoft Sans Serif"/>
              </a:rPr>
              <a:t> </a:t>
            </a:r>
            <a:r>
              <a:rPr sz="700" spc="35" dirty="0">
                <a:latin typeface="Microsoft Sans Serif"/>
                <a:cs typeface="Microsoft Sans Serif"/>
              </a:rPr>
              <a:t>no</a:t>
            </a:r>
            <a:r>
              <a:rPr sz="700" dirty="0">
                <a:latin typeface="Microsoft Sans Serif"/>
                <a:cs typeface="Microsoft Sans Serif"/>
              </a:rPr>
              <a:t> </a:t>
            </a:r>
            <a:r>
              <a:rPr sz="700" spc="30" dirty="0">
                <a:latin typeface="Microsoft Sans Serif"/>
                <a:cs typeface="Microsoft Sans Serif"/>
              </a:rPr>
              <a:t>proporcionan</a:t>
            </a:r>
            <a:r>
              <a:rPr sz="700" spc="-5" dirty="0">
                <a:latin typeface="Microsoft Sans Serif"/>
                <a:cs typeface="Microsoft Sans Serif"/>
              </a:rPr>
              <a:t> </a:t>
            </a:r>
            <a:r>
              <a:rPr sz="700" spc="30" dirty="0">
                <a:latin typeface="Microsoft Sans Serif"/>
                <a:cs typeface="Microsoft Sans Serif"/>
              </a:rPr>
              <a:t>una</a:t>
            </a:r>
            <a:r>
              <a:rPr sz="700" dirty="0">
                <a:latin typeface="Microsoft Sans Serif"/>
                <a:cs typeface="Microsoft Sans Serif"/>
              </a:rPr>
              <a:t> </a:t>
            </a:r>
            <a:r>
              <a:rPr sz="700" spc="20" dirty="0">
                <a:latin typeface="Microsoft Sans Serif"/>
                <a:cs typeface="Microsoft Sans Serif"/>
              </a:rPr>
              <a:t>indicación</a:t>
            </a:r>
            <a:r>
              <a:rPr sz="700" spc="-5" dirty="0">
                <a:latin typeface="Microsoft Sans Serif"/>
                <a:cs typeface="Microsoft Sans Serif"/>
              </a:rPr>
              <a:t> </a:t>
            </a:r>
            <a:r>
              <a:rPr sz="700" spc="20" dirty="0">
                <a:latin typeface="Microsoft Sans Serif"/>
                <a:cs typeface="Microsoft Sans Serif"/>
              </a:rPr>
              <a:t>positiva</a:t>
            </a:r>
            <a:r>
              <a:rPr sz="700" dirty="0">
                <a:latin typeface="Microsoft Sans Serif"/>
                <a:cs typeface="Microsoft Sans Serif"/>
              </a:rPr>
              <a:t> </a:t>
            </a:r>
            <a:r>
              <a:rPr sz="700" spc="20" dirty="0">
                <a:latin typeface="Microsoft Sans Serif"/>
                <a:cs typeface="Microsoft Sans Serif"/>
              </a:rPr>
              <a:t>de</a:t>
            </a:r>
            <a:r>
              <a:rPr sz="700" dirty="0">
                <a:latin typeface="Microsoft Sans Serif"/>
                <a:cs typeface="Microsoft Sans Serif"/>
              </a:rPr>
              <a:t> </a:t>
            </a:r>
            <a:r>
              <a:rPr sz="700" spc="10" dirty="0">
                <a:latin typeface="Microsoft Sans Serif"/>
                <a:cs typeface="Microsoft Sans Serif"/>
              </a:rPr>
              <a:t>la</a:t>
            </a:r>
            <a:r>
              <a:rPr sz="700" spc="-5" dirty="0">
                <a:latin typeface="Microsoft Sans Serif"/>
                <a:cs typeface="Microsoft Sans Serif"/>
              </a:rPr>
              <a:t> </a:t>
            </a:r>
            <a:r>
              <a:rPr sz="700" spc="20" dirty="0">
                <a:latin typeface="Microsoft Sans Serif"/>
                <a:cs typeface="Microsoft Sans Serif"/>
              </a:rPr>
              <a:t>posición</a:t>
            </a:r>
            <a:r>
              <a:rPr sz="700" dirty="0">
                <a:latin typeface="Microsoft Sans Serif"/>
                <a:cs typeface="Microsoft Sans Serif"/>
              </a:rPr>
              <a:t> </a:t>
            </a:r>
            <a:r>
              <a:rPr sz="700" spc="20" dirty="0">
                <a:latin typeface="Microsoft Sans Serif"/>
                <a:cs typeface="Microsoft Sans Serif"/>
              </a:rPr>
              <a:t>del</a:t>
            </a:r>
            <a:r>
              <a:rPr sz="700" spc="-5" dirty="0">
                <a:latin typeface="Microsoft Sans Serif"/>
                <a:cs typeface="Microsoft Sans Serif"/>
              </a:rPr>
              <a:t> </a:t>
            </a:r>
            <a:r>
              <a:rPr sz="700" spc="20" dirty="0">
                <a:latin typeface="Microsoft Sans Serif"/>
                <a:cs typeface="Microsoft Sans Serif"/>
              </a:rPr>
              <a:t>polo, </a:t>
            </a:r>
            <a:r>
              <a:rPr sz="700" spc="25" dirty="0">
                <a:latin typeface="Microsoft Sans Serif"/>
                <a:cs typeface="Microsoft Sans Serif"/>
              </a:rPr>
              <a:t> </a:t>
            </a:r>
            <a:r>
              <a:rPr sz="700" spc="10" dirty="0">
                <a:latin typeface="Microsoft Sans Serif"/>
                <a:cs typeface="Microsoft Sans Serif"/>
              </a:rPr>
              <a:t>estos </a:t>
            </a:r>
            <a:r>
              <a:rPr sz="700" spc="15" dirty="0">
                <a:latin typeface="Microsoft Sans Serif"/>
                <a:cs typeface="Microsoft Sans Serif"/>
              </a:rPr>
              <a:t>esquemas </a:t>
            </a:r>
            <a:r>
              <a:rPr sz="700" spc="-5" dirty="0">
                <a:latin typeface="Microsoft Sans Serif"/>
                <a:cs typeface="Microsoft Sans Serif"/>
              </a:rPr>
              <a:t>se </a:t>
            </a:r>
            <a:r>
              <a:rPr sz="700" spc="30" dirty="0">
                <a:latin typeface="Microsoft Sans Serif"/>
                <a:cs typeface="Microsoft Sans Serif"/>
              </a:rPr>
              <a:t>pueden complementar </a:t>
            </a:r>
            <a:r>
              <a:rPr sz="700" spc="20" dirty="0">
                <a:latin typeface="Microsoft Sans Serif"/>
                <a:cs typeface="Microsoft Sans Serif"/>
              </a:rPr>
              <a:t>con </a:t>
            </a:r>
            <a:r>
              <a:rPr sz="700" spc="40" dirty="0">
                <a:latin typeface="Microsoft Sans Serif"/>
                <a:cs typeface="Microsoft Sans Serif"/>
              </a:rPr>
              <a:t>un </a:t>
            </a:r>
            <a:r>
              <a:rPr sz="700" spc="20" dirty="0">
                <a:latin typeface="Microsoft Sans Serif"/>
                <a:cs typeface="Microsoft Sans Serif"/>
              </a:rPr>
              <a:t>relé </a:t>
            </a:r>
            <a:r>
              <a:rPr sz="700" spc="30" dirty="0">
                <a:latin typeface="Microsoft Sans Serif"/>
                <a:cs typeface="Microsoft Sans Serif"/>
              </a:rPr>
              <a:t>que </a:t>
            </a:r>
            <a:r>
              <a:rPr sz="700" spc="35" dirty="0">
                <a:latin typeface="Microsoft Sans Serif"/>
                <a:cs typeface="Microsoft Sans Serif"/>
              </a:rPr>
              <a:t>monitorea </a:t>
            </a:r>
            <a:r>
              <a:rPr sz="700" spc="10" dirty="0">
                <a:latin typeface="Microsoft Sans Serif"/>
                <a:cs typeface="Microsoft Sans Serif"/>
              </a:rPr>
              <a:t>la </a:t>
            </a:r>
            <a:r>
              <a:rPr sz="700" spc="15" dirty="0">
                <a:latin typeface="Microsoft Sans Serif"/>
                <a:cs typeface="Microsoft Sans Serif"/>
              </a:rPr>
              <a:t> </a:t>
            </a:r>
            <a:r>
              <a:rPr sz="700" spc="25" dirty="0">
                <a:latin typeface="Microsoft Sans Serif"/>
                <a:cs typeface="Microsoft Sans Serif"/>
              </a:rPr>
              <a:t>corriente </a:t>
            </a:r>
            <a:r>
              <a:rPr sz="700" spc="20" dirty="0">
                <a:latin typeface="Microsoft Sans Serif"/>
                <a:cs typeface="Microsoft Sans Serif"/>
              </a:rPr>
              <a:t>trifásica </a:t>
            </a:r>
            <a:r>
              <a:rPr sz="700" spc="30" dirty="0">
                <a:latin typeface="Microsoft Sans Serif"/>
                <a:cs typeface="Microsoft Sans Serif"/>
              </a:rPr>
              <a:t>que </a:t>
            </a:r>
            <a:r>
              <a:rPr sz="700" spc="20" dirty="0">
                <a:latin typeface="Microsoft Sans Serif"/>
                <a:cs typeface="Microsoft Sans Serif"/>
              </a:rPr>
              <a:t>fluye </a:t>
            </a:r>
            <a:r>
              <a:rPr sz="700" dirty="0">
                <a:latin typeface="Microsoft Sans Serif"/>
                <a:cs typeface="Microsoft Sans Serif"/>
              </a:rPr>
              <a:t>a </a:t>
            </a:r>
            <a:r>
              <a:rPr sz="700" spc="15" dirty="0">
                <a:latin typeface="Microsoft Sans Serif"/>
                <a:cs typeface="Microsoft Sans Serif"/>
              </a:rPr>
              <a:t>través </a:t>
            </a:r>
            <a:r>
              <a:rPr sz="700" spc="20" dirty="0">
                <a:latin typeface="Microsoft Sans Serif"/>
                <a:cs typeface="Microsoft Sans Serif"/>
              </a:rPr>
              <a:t>del </a:t>
            </a:r>
            <a:r>
              <a:rPr sz="700" spc="40" dirty="0">
                <a:latin typeface="Microsoft Sans Serif"/>
                <a:cs typeface="Microsoft Sans Serif"/>
              </a:rPr>
              <a:t>interruptor </a:t>
            </a:r>
            <a:r>
              <a:rPr sz="700" spc="5" dirty="0">
                <a:latin typeface="Microsoft Sans Serif"/>
                <a:cs typeface="Microsoft Sans Serif"/>
              </a:rPr>
              <a:t>y </a:t>
            </a:r>
            <a:r>
              <a:rPr sz="700" spc="20" dirty="0">
                <a:latin typeface="Microsoft Sans Serif"/>
                <a:cs typeface="Microsoft Sans Serif"/>
              </a:rPr>
              <a:t>detecta </a:t>
            </a:r>
            <a:r>
              <a:rPr sz="700" dirty="0">
                <a:latin typeface="Microsoft Sans Serif"/>
                <a:cs typeface="Microsoft Sans Serif"/>
              </a:rPr>
              <a:t>si </a:t>
            </a:r>
            <a:r>
              <a:rPr sz="700" spc="25" dirty="0">
                <a:latin typeface="Microsoft Sans Serif"/>
                <a:cs typeface="Microsoft Sans Serif"/>
              </a:rPr>
              <a:t>alguna </a:t>
            </a:r>
            <a:r>
              <a:rPr sz="700" spc="10" dirty="0">
                <a:latin typeface="Microsoft Sans Serif"/>
                <a:cs typeface="Microsoft Sans Serif"/>
              </a:rPr>
              <a:t>fase </a:t>
            </a:r>
            <a:r>
              <a:rPr sz="700" spc="-175" dirty="0">
                <a:latin typeface="Microsoft Sans Serif"/>
                <a:cs typeface="Microsoft Sans Serif"/>
              </a:rPr>
              <a:t> </a:t>
            </a:r>
            <a:r>
              <a:rPr sz="700" spc="10" dirty="0">
                <a:latin typeface="Microsoft Sans Serif"/>
                <a:cs typeface="Microsoft Sans Serif"/>
              </a:rPr>
              <a:t>está </a:t>
            </a:r>
            <a:r>
              <a:rPr sz="700" spc="40" dirty="0">
                <a:latin typeface="Microsoft Sans Serif"/>
                <a:cs typeface="Microsoft Sans Serif"/>
              </a:rPr>
              <a:t>por </a:t>
            </a:r>
            <a:r>
              <a:rPr sz="700" spc="20" dirty="0">
                <a:latin typeface="Microsoft Sans Serif"/>
                <a:cs typeface="Microsoft Sans Serif"/>
              </a:rPr>
              <a:t>debajo de </a:t>
            </a:r>
            <a:r>
              <a:rPr sz="700" spc="40" dirty="0">
                <a:latin typeface="Microsoft Sans Serif"/>
                <a:cs typeface="Microsoft Sans Serif"/>
              </a:rPr>
              <a:t>un </a:t>
            </a:r>
            <a:r>
              <a:rPr sz="700" spc="25" dirty="0">
                <a:latin typeface="Microsoft Sans Serif"/>
                <a:cs typeface="Microsoft Sans Serif"/>
              </a:rPr>
              <a:t>cierto </a:t>
            </a:r>
            <a:r>
              <a:rPr sz="700" spc="15" dirty="0">
                <a:latin typeface="Microsoft Sans Serif"/>
                <a:cs typeface="Microsoft Sans Serif"/>
              </a:rPr>
              <a:t>nivel </a:t>
            </a:r>
            <a:r>
              <a:rPr sz="700" spc="20" dirty="0">
                <a:latin typeface="Microsoft Sans Serif"/>
                <a:cs typeface="Microsoft Sans Serif"/>
              </a:rPr>
              <a:t>de </a:t>
            </a:r>
            <a:r>
              <a:rPr sz="700" spc="35" dirty="0">
                <a:latin typeface="Microsoft Sans Serif"/>
                <a:cs typeface="Microsoft Sans Serif"/>
              </a:rPr>
              <a:t>umbral </a:t>
            </a:r>
            <a:r>
              <a:rPr sz="700" spc="20" dirty="0">
                <a:latin typeface="Microsoft Sans Serif"/>
                <a:cs typeface="Microsoft Sans Serif"/>
              </a:rPr>
              <a:t>bajo </a:t>
            </a:r>
            <a:r>
              <a:rPr sz="700" spc="10" dirty="0">
                <a:latin typeface="Microsoft Sans Serif"/>
                <a:cs typeface="Microsoft Sans Serif"/>
              </a:rPr>
              <a:t>(lo </a:t>
            </a:r>
            <a:r>
              <a:rPr sz="700" spc="30" dirty="0">
                <a:latin typeface="Microsoft Sans Serif"/>
                <a:cs typeface="Microsoft Sans Serif"/>
              </a:rPr>
              <a:t>que </a:t>
            </a:r>
            <a:r>
              <a:rPr sz="700" spc="15" dirty="0">
                <a:latin typeface="Microsoft Sans Serif"/>
                <a:cs typeface="Microsoft Sans Serif"/>
              </a:rPr>
              <a:t>indica </a:t>
            </a:r>
            <a:r>
              <a:rPr sz="700" spc="40" dirty="0">
                <a:latin typeface="Microsoft Sans Serif"/>
                <a:cs typeface="Microsoft Sans Serif"/>
              </a:rPr>
              <a:t>un </a:t>
            </a:r>
            <a:r>
              <a:rPr sz="700" spc="30" dirty="0">
                <a:latin typeface="Microsoft Sans Serif"/>
                <a:cs typeface="Microsoft Sans Serif"/>
              </a:rPr>
              <a:t>polo </a:t>
            </a:r>
            <a:r>
              <a:rPr sz="700" spc="20" dirty="0">
                <a:latin typeface="Microsoft Sans Serif"/>
                <a:cs typeface="Microsoft Sans Serif"/>
              </a:rPr>
              <a:t>del </a:t>
            </a:r>
            <a:r>
              <a:rPr sz="700" spc="-175" dirty="0">
                <a:latin typeface="Microsoft Sans Serif"/>
                <a:cs typeface="Microsoft Sans Serif"/>
              </a:rPr>
              <a:t> </a:t>
            </a:r>
            <a:r>
              <a:rPr sz="700" spc="40" dirty="0">
                <a:latin typeface="Microsoft Sans Serif"/>
                <a:cs typeface="Microsoft Sans Serif"/>
              </a:rPr>
              <a:t>interruptor </a:t>
            </a:r>
            <a:r>
              <a:rPr sz="700" spc="20" dirty="0">
                <a:latin typeface="Microsoft Sans Serif"/>
                <a:cs typeface="Microsoft Sans Serif"/>
              </a:rPr>
              <a:t>abierto). </a:t>
            </a:r>
            <a:r>
              <a:rPr sz="700" spc="-25" dirty="0">
                <a:latin typeface="Microsoft Sans Serif"/>
                <a:cs typeface="Microsoft Sans Serif"/>
              </a:rPr>
              <a:t>) </a:t>
            </a:r>
            <a:r>
              <a:rPr sz="700" spc="10" dirty="0">
                <a:latin typeface="Microsoft Sans Serif"/>
                <a:cs typeface="Microsoft Sans Serif"/>
              </a:rPr>
              <a:t>al </a:t>
            </a:r>
            <a:r>
              <a:rPr sz="700" spc="35" dirty="0">
                <a:latin typeface="Microsoft Sans Serif"/>
                <a:cs typeface="Microsoft Sans Serif"/>
              </a:rPr>
              <a:t>mismo tiempo </a:t>
            </a:r>
            <a:r>
              <a:rPr sz="700" spc="30" dirty="0">
                <a:latin typeface="Microsoft Sans Serif"/>
                <a:cs typeface="Microsoft Sans Serif"/>
              </a:rPr>
              <a:t>que </a:t>
            </a:r>
            <a:r>
              <a:rPr sz="700" spc="20" dirty="0">
                <a:latin typeface="Microsoft Sans Serif"/>
                <a:cs typeface="Microsoft Sans Serif"/>
              </a:rPr>
              <a:t>cualquier </a:t>
            </a:r>
            <a:r>
              <a:rPr sz="700" spc="35" dirty="0">
                <a:latin typeface="Microsoft Sans Serif"/>
                <a:cs typeface="Microsoft Sans Serif"/>
              </a:rPr>
              <a:t>otra </a:t>
            </a:r>
            <a:r>
              <a:rPr sz="700" spc="10" dirty="0">
                <a:latin typeface="Microsoft Sans Serif"/>
                <a:cs typeface="Microsoft Sans Serif"/>
              </a:rPr>
              <a:t>fase está </a:t>
            </a:r>
            <a:r>
              <a:rPr sz="700" spc="40" dirty="0">
                <a:latin typeface="Microsoft Sans Serif"/>
                <a:cs typeface="Microsoft Sans Serif"/>
              </a:rPr>
              <a:t>por </a:t>
            </a:r>
            <a:r>
              <a:rPr sz="700" spc="45" dirty="0">
                <a:latin typeface="Microsoft Sans Serif"/>
                <a:cs typeface="Microsoft Sans Serif"/>
              </a:rPr>
              <a:t> </a:t>
            </a:r>
            <a:r>
              <a:rPr sz="700" spc="20" dirty="0">
                <a:latin typeface="Microsoft Sans Serif"/>
                <a:cs typeface="Microsoft Sans Serif"/>
              </a:rPr>
              <a:t>encima de </a:t>
            </a:r>
            <a:r>
              <a:rPr sz="700" spc="40" dirty="0">
                <a:latin typeface="Microsoft Sans Serif"/>
                <a:cs typeface="Microsoft Sans Serif"/>
              </a:rPr>
              <a:t>un </a:t>
            </a:r>
            <a:r>
              <a:rPr sz="700" spc="15" dirty="0">
                <a:latin typeface="Microsoft Sans Serif"/>
                <a:cs typeface="Microsoft Sans Serif"/>
              </a:rPr>
              <a:t>nivel </a:t>
            </a:r>
            <a:r>
              <a:rPr sz="700" spc="20" dirty="0">
                <a:latin typeface="Microsoft Sans Serif"/>
                <a:cs typeface="Microsoft Sans Serif"/>
              </a:rPr>
              <a:t>de </a:t>
            </a:r>
            <a:r>
              <a:rPr sz="700" spc="35" dirty="0">
                <a:latin typeface="Microsoft Sans Serif"/>
                <a:cs typeface="Microsoft Sans Serif"/>
              </a:rPr>
              <a:t>umbral </a:t>
            </a:r>
            <a:r>
              <a:rPr sz="700" spc="20" dirty="0">
                <a:latin typeface="Microsoft Sans Serif"/>
                <a:cs typeface="Microsoft Sans Serif"/>
              </a:rPr>
              <a:t>sustancialmente más </a:t>
            </a:r>
            <a:r>
              <a:rPr sz="700" spc="25" dirty="0">
                <a:latin typeface="Microsoft Sans Serif"/>
                <a:cs typeface="Microsoft Sans Serif"/>
              </a:rPr>
              <a:t>alto </a:t>
            </a:r>
            <a:r>
              <a:rPr sz="700" spc="10" dirty="0">
                <a:latin typeface="Microsoft Sans Serif"/>
                <a:cs typeface="Microsoft Sans Serif"/>
              </a:rPr>
              <a:t>(lo </a:t>
            </a:r>
            <a:r>
              <a:rPr sz="700" spc="30" dirty="0">
                <a:latin typeface="Microsoft Sans Serif"/>
                <a:cs typeface="Microsoft Sans Serif"/>
              </a:rPr>
              <a:t>que </a:t>
            </a:r>
            <a:r>
              <a:rPr sz="700" spc="15" dirty="0">
                <a:latin typeface="Microsoft Sans Serif"/>
                <a:cs typeface="Microsoft Sans Serif"/>
              </a:rPr>
              <a:t>indica </a:t>
            </a:r>
            <a:r>
              <a:rPr sz="700" spc="40" dirty="0">
                <a:latin typeface="Microsoft Sans Serif"/>
                <a:cs typeface="Microsoft Sans Serif"/>
              </a:rPr>
              <a:t>un </a:t>
            </a:r>
            <a:r>
              <a:rPr sz="700" spc="45" dirty="0">
                <a:latin typeface="Microsoft Sans Serif"/>
                <a:cs typeface="Microsoft Sans Serif"/>
              </a:rPr>
              <a:t> </a:t>
            </a:r>
            <a:r>
              <a:rPr sz="700" spc="20" dirty="0">
                <a:latin typeface="Microsoft Sans Serif"/>
                <a:cs typeface="Microsoft Sans Serif"/>
              </a:rPr>
              <a:t>poste</a:t>
            </a:r>
            <a:r>
              <a:rPr sz="700" spc="5" dirty="0">
                <a:latin typeface="Microsoft Sans Serif"/>
                <a:cs typeface="Microsoft Sans Serif"/>
              </a:rPr>
              <a:t> </a:t>
            </a:r>
            <a:r>
              <a:rPr sz="700" spc="25" dirty="0">
                <a:latin typeface="Microsoft Sans Serif"/>
                <a:cs typeface="Microsoft Sans Serif"/>
              </a:rPr>
              <a:t>cerrado</a:t>
            </a:r>
            <a:r>
              <a:rPr sz="700" spc="5" dirty="0">
                <a:latin typeface="Microsoft Sans Serif"/>
                <a:cs typeface="Microsoft Sans Serif"/>
              </a:rPr>
              <a:t> </a:t>
            </a:r>
            <a:r>
              <a:rPr sz="700" spc="30" dirty="0">
                <a:latin typeface="Microsoft Sans Serif"/>
                <a:cs typeface="Microsoft Sans Serif"/>
              </a:rPr>
              <a:t>o</a:t>
            </a:r>
            <a:r>
              <a:rPr sz="700" spc="5" dirty="0">
                <a:latin typeface="Microsoft Sans Serif"/>
                <a:cs typeface="Microsoft Sans Serif"/>
              </a:rPr>
              <a:t> </a:t>
            </a:r>
            <a:r>
              <a:rPr sz="700" spc="25" dirty="0">
                <a:latin typeface="Microsoft Sans Serif"/>
                <a:cs typeface="Microsoft Sans Serif"/>
              </a:rPr>
              <a:t>intermitente).</a:t>
            </a:r>
            <a:r>
              <a:rPr sz="700" spc="10" dirty="0">
                <a:latin typeface="Microsoft Sans Serif"/>
                <a:cs typeface="Microsoft Sans Serif"/>
              </a:rPr>
              <a:t> </a:t>
            </a:r>
            <a:r>
              <a:rPr sz="700" dirty="0">
                <a:latin typeface="Microsoft Sans Serif"/>
                <a:cs typeface="Microsoft Sans Serif"/>
              </a:rPr>
              <a:t>Para</a:t>
            </a:r>
            <a:r>
              <a:rPr sz="700" spc="5" dirty="0">
                <a:latin typeface="Microsoft Sans Serif"/>
                <a:cs typeface="Microsoft Sans Serif"/>
              </a:rPr>
              <a:t> </a:t>
            </a:r>
            <a:r>
              <a:rPr sz="700" spc="10" dirty="0">
                <a:latin typeface="Microsoft Sans Serif"/>
                <a:cs typeface="Microsoft Sans Serif"/>
              </a:rPr>
              <a:t>aplicaciones</a:t>
            </a:r>
            <a:r>
              <a:rPr sz="700" spc="5" dirty="0">
                <a:latin typeface="Microsoft Sans Serif"/>
                <a:cs typeface="Microsoft Sans Serif"/>
              </a:rPr>
              <a:t> </a:t>
            </a:r>
            <a:r>
              <a:rPr sz="700" spc="20" dirty="0">
                <a:latin typeface="Microsoft Sans Serif"/>
                <a:cs typeface="Microsoft Sans Serif"/>
              </a:rPr>
              <a:t>de</a:t>
            </a:r>
            <a:r>
              <a:rPr sz="700" spc="5" dirty="0">
                <a:latin typeface="Microsoft Sans Serif"/>
                <a:cs typeface="Microsoft Sans Serif"/>
              </a:rPr>
              <a:t> </a:t>
            </a:r>
            <a:r>
              <a:rPr sz="700" spc="40" dirty="0">
                <a:latin typeface="Microsoft Sans Serif"/>
                <a:cs typeface="Microsoft Sans Serif"/>
              </a:rPr>
              <a:t>interruptor</a:t>
            </a:r>
            <a:r>
              <a:rPr sz="700" spc="10" dirty="0">
                <a:latin typeface="Microsoft Sans Serif"/>
                <a:cs typeface="Microsoft Sans Serif"/>
              </a:rPr>
              <a:t> </a:t>
            </a:r>
            <a:r>
              <a:rPr sz="700" spc="5" dirty="0">
                <a:latin typeface="Microsoft Sans Serif"/>
                <a:cs typeface="Microsoft Sans Serif"/>
              </a:rPr>
              <a:t>y </a:t>
            </a:r>
            <a:r>
              <a:rPr sz="700" spc="30" dirty="0">
                <a:latin typeface="Microsoft Sans Serif"/>
                <a:cs typeface="Microsoft Sans Serif"/>
              </a:rPr>
              <a:t>medio</a:t>
            </a:r>
            <a:r>
              <a:rPr sz="700" spc="5" dirty="0">
                <a:latin typeface="Microsoft Sans Serif"/>
                <a:cs typeface="Microsoft Sans Serif"/>
              </a:rPr>
              <a:t> y</a:t>
            </a:r>
            <a:r>
              <a:rPr sz="700" spc="10" dirty="0">
                <a:latin typeface="Microsoft Sans Serif"/>
                <a:cs typeface="Microsoft Sans Serif"/>
              </a:rPr>
              <a:t> </a:t>
            </a:r>
            <a:r>
              <a:rPr sz="700" spc="20" dirty="0">
                <a:latin typeface="Microsoft Sans Serif"/>
                <a:cs typeface="Microsoft Sans Serif"/>
              </a:rPr>
              <a:t>de </a:t>
            </a:r>
            <a:r>
              <a:rPr sz="700" spc="-175" dirty="0">
                <a:latin typeface="Microsoft Sans Serif"/>
                <a:cs typeface="Microsoft Sans Serif"/>
              </a:rPr>
              <a:t> </a:t>
            </a:r>
            <a:r>
              <a:rPr sz="700" spc="20" dirty="0">
                <a:latin typeface="Microsoft Sans Serif"/>
                <a:cs typeface="Microsoft Sans Serif"/>
              </a:rPr>
              <a:t>bus en </a:t>
            </a:r>
            <a:r>
              <a:rPr sz="700" spc="15" dirty="0">
                <a:latin typeface="Microsoft Sans Serif"/>
                <a:cs typeface="Microsoft Sans Serif"/>
              </a:rPr>
              <a:t>anillo, </a:t>
            </a:r>
            <a:r>
              <a:rPr sz="700" spc="-5" dirty="0">
                <a:latin typeface="Microsoft Sans Serif"/>
                <a:cs typeface="Microsoft Sans Serif"/>
              </a:rPr>
              <a:t>se </a:t>
            </a:r>
            <a:r>
              <a:rPr sz="700" spc="20" dirty="0">
                <a:latin typeface="Microsoft Sans Serif"/>
                <a:cs typeface="Microsoft Sans Serif"/>
              </a:rPr>
              <a:t>utiliza voltaje de </a:t>
            </a:r>
            <a:r>
              <a:rPr sz="700" spc="5" dirty="0">
                <a:latin typeface="Microsoft Sans Serif"/>
                <a:cs typeface="Microsoft Sans Serif"/>
              </a:rPr>
              <a:t>secuencia </a:t>
            </a:r>
            <a:r>
              <a:rPr sz="700" spc="20" dirty="0">
                <a:latin typeface="Microsoft Sans Serif"/>
                <a:cs typeface="Microsoft Sans Serif"/>
              </a:rPr>
              <a:t>cero </a:t>
            </a:r>
            <a:r>
              <a:rPr sz="700" dirty="0">
                <a:latin typeface="Microsoft Sans Serif"/>
                <a:cs typeface="Microsoft Sans Serif"/>
              </a:rPr>
              <a:t>a </a:t>
            </a:r>
            <a:r>
              <a:rPr sz="700" spc="15" dirty="0">
                <a:latin typeface="Microsoft Sans Serif"/>
                <a:cs typeface="Microsoft Sans Serif"/>
              </a:rPr>
              <a:t>través </a:t>
            </a:r>
            <a:r>
              <a:rPr sz="700" spc="20" dirty="0">
                <a:latin typeface="Microsoft Sans Serif"/>
                <a:cs typeface="Microsoft Sans Serif"/>
              </a:rPr>
              <a:t>del </a:t>
            </a:r>
            <a:r>
              <a:rPr sz="700" spc="40" dirty="0">
                <a:latin typeface="Microsoft Sans Serif"/>
                <a:cs typeface="Microsoft Sans Serif"/>
              </a:rPr>
              <a:t>interruptor </a:t>
            </a:r>
            <a:r>
              <a:rPr sz="700" spc="45" dirty="0">
                <a:latin typeface="Microsoft Sans Serif"/>
                <a:cs typeface="Microsoft Sans Serif"/>
              </a:rPr>
              <a:t> </a:t>
            </a:r>
            <a:r>
              <a:rPr sz="700" spc="25" dirty="0">
                <a:latin typeface="Microsoft Sans Serif"/>
                <a:cs typeface="Microsoft Sans Serif"/>
              </a:rPr>
              <a:t>para </a:t>
            </a:r>
            <a:r>
              <a:rPr sz="700" spc="20" dirty="0">
                <a:latin typeface="Microsoft Sans Serif"/>
                <a:cs typeface="Microsoft Sans Serif"/>
              </a:rPr>
              <a:t>supervisar </a:t>
            </a:r>
            <a:r>
              <a:rPr sz="700" spc="10" dirty="0">
                <a:latin typeface="Microsoft Sans Serif"/>
                <a:cs typeface="Microsoft Sans Serif"/>
              </a:rPr>
              <a:t>el </a:t>
            </a:r>
            <a:r>
              <a:rPr sz="700" spc="25" dirty="0">
                <a:latin typeface="Microsoft Sans Serif"/>
                <a:cs typeface="Microsoft Sans Serif"/>
              </a:rPr>
              <a:t>disparo </a:t>
            </a:r>
            <a:r>
              <a:rPr sz="700" spc="20" dirty="0">
                <a:latin typeface="Microsoft Sans Serif"/>
                <a:cs typeface="Microsoft Sans Serif"/>
              </a:rPr>
              <a:t>del </a:t>
            </a:r>
            <a:r>
              <a:rPr sz="700" spc="15" dirty="0">
                <a:latin typeface="Microsoft Sans Serif"/>
                <a:cs typeface="Microsoft Sans Serif"/>
              </a:rPr>
              <a:t>relé. </a:t>
            </a:r>
            <a:r>
              <a:rPr sz="700" dirty="0">
                <a:latin typeface="Microsoft Sans Serif"/>
                <a:cs typeface="Microsoft Sans Serif"/>
              </a:rPr>
              <a:t>Esto </a:t>
            </a:r>
            <a:r>
              <a:rPr sz="700" spc="15" dirty="0">
                <a:latin typeface="Microsoft Sans Serif"/>
                <a:cs typeface="Microsoft Sans Serif"/>
              </a:rPr>
              <a:t>evita </a:t>
            </a:r>
            <a:r>
              <a:rPr sz="700" spc="40" dirty="0">
                <a:latin typeface="Microsoft Sans Serif"/>
                <a:cs typeface="Microsoft Sans Serif"/>
              </a:rPr>
              <a:t>un </a:t>
            </a:r>
            <a:r>
              <a:rPr sz="700" spc="30" dirty="0">
                <a:latin typeface="Microsoft Sans Serif"/>
                <a:cs typeface="Microsoft Sans Serif"/>
              </a:rPr>
              <a:t>funcionamiento </a:t>
            </a:r>
            <a:r>
              <a:rPr sz="700" spc="15" dirty="0">
                <a:latin typeface="Microsoft Sans Serif"/>
                <a:cs typeface="Microsoft Sans Serif"/>
              </a:rPr>
              <a:t>falso </a:t>
            </a:r>
            <a:r>
              <a:rPr sz="700" spc="20" dirty="0">
                <a:latin typeface="Microsoft Sans Serif"/>
                <a:cs typeface="Microsoft Sans Serif"/>
              </a:rPr>
              <a:t> </a:t>
            </a:r>
            <a:r>
              <a:rPr sz="700" spc="30" dirty="0">
                <a:latin typeface="Microsoft Sans Serif"/>
                <a:cs typeface="Microsoft Sans Serif"/>
              </a:rPr>
              <a:t>debido </a:t>
            </a:r>
            <a:r>
              <a:rPr sz="700" dirty="0">
                <a:latin typeface="Microsoft Sans Serif"/>
                <a:cs typeface="Microsoft Sans Serif"/>
              </a:rPr>
              <a:t>a </a:t>
            </a:r>
            <a:r>
              <a:rPr sz="700" spc="25" dirty="0">
                <a:latin typeface="Microsoft Sans Serif"/>
                <a:cs typeface="Microsoft Sans Serif"/>
              </a:rPr>
              <a:t>corrientes </a:t>
            </a:r>
            <a:r>
              <a:rPr sz="700" spc="20" dirty="0">
                <a:latin typeface="Microsoft Sans Serif"/>
                <a:cs typeface="Microsoft Sans Serif"/>
              </a:rPr>
              <a:t>desequilibradas </a:t>
            </a:r>
            <a:r>
              <a:rPr sz="700" spc="5" dirty="0">
                <a:latin typeface="Microsoft Sans Serif"/>
                <a:cs typeface="Microsoft Sans Serif"/>
              </a:rPr>
              <a:t>causadas </a:t>
            </a:r>
            <a:r>
              <a:rPr sz="700" spc="40" dirty="0">
                <a:latin typeface="Microsoft Sans Serif"/>
                <a:cs typeface="Microsoft Sans Serif"/>
              </a:rPr>
              <a:t>por </a:t>
            </a:r>
            <a:r>
              <a:rPr sz="700" spc="15" dirty="0">
                <a:latin typeface="Microsoft Sans Serif"/>
                <a:cs typeface="Microsoft Sans Serif"/>
              </a:rPr>
              <a:t>diferencias </a:t>
            </a:r>
            <a:r>
              <a:rPr sz="700" spc="20" dirty="0">
                <a:latin typeface="Microsoft Sans Serif"/>
                <a:cs typeface="Microsoft Sans Serif"/>
              </a:rPr>
              <a:t>en </a:t>
            </a:r>
            <a:r>
              <a:rPr sz="700" dirty="0">
                <a:latin typeface="Microsoft Sans Serif"/>
                <a:cs typeface="Microsoft Sans Serif"/>
              </a:rPr>
              <a:t>las </a:t>
            </a:r>
            <a:r>
              <a:rPr sz="700" spc="5" dirty="0">
                <a:latin typeface="Microsoft Sans Serif"/>
                <a:cs typeface="Microsoft Sans Serif"/>
              </a:rPr>
              <a:t> </a:t>
            </a:r>
            <a:r>
              <a:rPr sz="700" spc="20" dirty="0">
                <a:latin typeface="Microsoft Sans Serif"/>
                <a:cs typeface="Microsoft Sans Serif"/>
              </a:rPr>
              <a:t>impedancias de </a:t>
            </a:r>
            <a:r>
              <a:rPr sz="700" spc="10" dirty="0">
                <a:latin typeface="Microsoft Sans Serif"/>
                <a:cs typeface="Microsoft Sans Serif"/>
              </a:rPr>
              <a:t>fase </a:t>
            </a:r>
            <a:r>
              <a:rPr sz="700" spc="20" dirty="0">
                <a:latin typeface="Microsoft Sans Serif"/>
                <a:cs typeface="Microsoft Sans Serif"/>
              </a:rPr>
              <a:t>de </a:t>
            </a:r>
            <a:r>
              <a:rPr sz="700" spc="10" dirty="0">
                <a:latin typeface="Microsoft Sans Serif"/>
                <a:cs typeface="Microsoft Sans Serif"/>
              </a:rPr>
              <a:t>la </a:t>
            </a:r>
            <a:r>
              <a:rPr sz="700" spc="25" dirty="0">
                <a:latin typeface="Microsoft Sans Serif"/>
                <a:cs typeface="Microsoft Sans Serif"/>
              </a:rPr>
              <a:t>barra. </a:t>
            </a:r>
            <a:r>
              <a:rPr sz="700" spc="15" dirty="0">
                <a:latin typeface="Microsoft Sans Serif"/>
                <a:cs typeface="Microsoft Sans Serif"/>
              </a:rPr>
              <a:t>Por </a:t>
            </a:r>
            <a:r>
              <a:rPr sz="700" spc="25" dirty="0">
                <a:latin typeface="Microsoft Sans Serif"/>
                <a:cs typeface="Microsoft Sans Serif"/>
              </a:rPr>
              <a:t>lo </a:t>
            </a:r>
            <a:r>
              <a:rPr sz="700" spc="30" dirty="0">
                <a:latin typeface="Microsoft Sans Serif"/>
                <a:cs typeface="Microsoft Sans Serif"/>
              </a:rPr>
              <a:t>tanto, </a:t>
            </a:r>
            <a:r>
              <a:rPr sz="700" spc="10" dirty="0">
                <a:latin typeface="Microsoft Sans Serif"/>
                <a:cs typeface="Microsoft Sans Serif"/>
              </a:rPr>
              <a:t>este </a:t>
            </a:r>
            <a:r>
              <a:rPr sz="700" spc="20" dirty="0">
                <a:latin typeface="Microsoft Sans Serif"/>
                <a:cs typeface="Microsoft Sans Serif"/>
              </a:rPr>
              <a:t>relé de desacuerdo de </a:t>
            </a:r>
            <a:r>
              <a:rPr sz="700" spc="25" dirty="0">
                <a:latin typeface="Microsoft Sans Serif"/>
                <a:cs typeface="Microsoft Sans Serif"/>
              </a:rPr>
              <a:t> </a:t>
            </a:r>
            <a:r>
              <a:rPr sz="700" spc="20" dirty="0">
                <a:latin typeface="Microsoft Sans Serif"/>
                <a:cs typeface="Microsoft Sans Serif"/>
              </a:rPr>
              <a:t>polos </a:t>
            </a:r>
            <a:r>
              <a:rPr sz="700" spc="35" dirty="0">
                <a:latin typeface="Microsoft Sans Serif"/>
                <a:cs typeface="Microsoft Sans Serif"/>
              </a:rPr>
              <a:t>monitoreado </a:t>
            </a:r>
            <a:r>
              <a:rPr sz="700" spc="40" dirty="0">
                <a:latin typeface="Microsoft Sans Serif"/>
                <a:cs typeface="Microsoft Sans Serif"/>
              </a:rPr>
              <a:t>por </a:t>
            </a:r>
            <a:r>
              <a:rPr sz="700" spc="25" dirty="0">
                <a:latin typeface="Microsoft Sans Serif"/>
                <a:cs typeface="Microsoft Sans Serif"/>
              </a:rPr>
              <a:t>corriente </a:t>
            </a:r>
            <a:r>
              <a:rPr sz="700" spc="30" dirty="0">
                <a:latin typeface="Microsoft Sans Serif"/>
                <a:cs typeface="Microsoft Sans Serif"/>
              </a:rPr>
              <a:t>proporciona </a:t>
            </a:r>
            <a:r>
              <a:rPr sz="700" spc="40" dirty="0">
                <a:latin typeface="Microsoft Sans Serif"/>
                <a:cs typeface="Microsoft Sans Serif"/>
              </a:rPr>
              <a:t>un método </a:t>
            </a:r>
            <a:r>
              <a:rPr sz="700" spc="25" dirty="0">
                <a:latin typeface="Microsoft Sans Serif"/>
                <a:cs typeface="Microsoft Sans Serif"/>
              </a:rPr>
              <a:t>para detectar </a:t>
            </a:r>
            <a:r>
              <a:rPr sz="700" spc="30" dirty="0">
                <a:latin typeface="Microsoft Sans Serif"/>
                <a:cs typeface="Microsoft Sans Serif"/>
              </a:rPr>
              <a:t> </a:t>
            </a:r>
            <a:r>
              <a:rPr sz="700" spc="10" dirty="0">
                <a:latin typeface="Microsoft Sans Serif"/>
                <a:cs typeface="Microsoft Sans Serif"/>
              </a:rPr>
              <a:t>descargas</a:t>
            </a:r>
            <a:r>
              <a:rPr sz="700" dirty="0">
                <a:latin typeface="Microsoft Sans Serif"/>
                <a:cs typeface="Microsoft Sans Serif"/>
              </a:rPr>
              <a:t> </a:t>
            </a:r>
            <a:r>
              <a:rPr sz="700" spc="20" dirty="0">
                <a:latin typeface="Microsoft Sans Serif"/>
                <a:cs typeface="Microsoft Sans Serif"/>
              </a:rPr>
              <a:t>disruptivas</a:t>
            </a:r>
            <a:r>
              <a:rPr sz="700" spc="5" dirty="0">
                <a:latin typeface="Microsoft Sans Serif"/>
                <a:cs typeface="Microsoft Sans Serif"/>
              </a:rPr>
              <a:t> </a:t>
            </a:r>
            <a:r>
              <a:rPr sz="700" spc="20" dirty="0">
                <a:latin typeface="Microsoft Sans Serif"/>
                <a:cs typeface="Microsoft Sans Serif"/>
              </a:rPr>
              <a:t>del</a:t>
            </a:r>
            <a:r>
              <a:rPr sz="700" dirty="0">
                <a:latin typeface="Microsoft Sans Serif"/>
                <a:cs typeface="Microsoft Sans Serif"/>
              </a:rPr>
              <a:t> </a:t>
            </a:r>
            <a:r>
              <a:rPr sz="700" spc="40" dirty="0">
                <a:latin typeface="Microsoft Sans Serif"/>
                <a:cs typeface="Microsoft Sans Serif"/>
              </a:rPr>
              <a:t>interruptor</a:t>
            </a:r>
            <a:r>
              <a:rPr sz="700" spc="5" dirty="0">
                <a:latin typeface="Microsoft Sans Serif"/>
                <a:cs typeface="Microsoft Sans Serif"/>
              </a:rPr>
              <a:t> </a:t>
            </a:r>
            <a:r>
              <a:rPr sz="700" spc="30" dirty="0">
                <a:latin typeface="Microsoft Sans Serif"/>
                <a:cs typeface="Microsoft Sans Serif"/>
              </a:rPr>
              <a:t>abierto</a:t>
            </a:r>
            <a:r>
              <a:rPr sz="700" spc="5" dirty="0">
                <a:latin typeface="Microsoft Sans Serif"/>
                <a:cs typeface="Microsoft Sans Serif"/>
              </a:rPr>
              <a:t> </a:t>
            </a:r>
            <a:r>
              <a:rPr sz="700" spc="20" dirty="0">
                <a:latin typeface="Microsoft Sans Serif"/>
                <a:cs typeface="Microsoft Sans Serif"/>
              </a:rPr>
              <a:t>del</a:t>
            </a:r>
            <a:r>
              <a:rPr sz="700" dirty="0">
                <a:latin typeface="Microsoft Sans Serif"/>
                <a:cs typeface="Microsoft Sans Serif"/>
              </a:rPr>
              <a:t> </a:t>
            </a:r>
            <a:r>
              <a:rPr sz="700" spc="25" dirty="0">
                <a:latin typeface="Microsoft Sans Serif"/>
                <a:cs typeface="Microsoft Sans Serif"/>
              </a:rPr>
              <a:t>generador,</a:t>
            </a:r>
            <a:r>
              <a:rPr sz="700" spc="5" dirty="0">
                <a:latin typeface="Microsoft Sans Serif"/>
                <a:cs typeface="Microsoft Sans Serif"/>
              </a:rPr>
              <a:t> </a:t>
            </a:r>
            <a:r>
              <a:rPr sz="700" spc="30" dirty="0">
                <a:latin typeface="Microsoft Sans Serif"/>
                <a:cs typeface="Microsoft Sans Serif"/>
              </a:rPr>
              <a:t>pero</a:t>
            </a:r>
            <a:r>
              <a:rPr sz="700" dirty="0">
                <a:latin typeface="Microsoft Sans Serif"/>
                <a:cs typeface="Microsoft Sans Serif"/>
              </a:rPr>
              <a:t> </a:t>
            </a:r>
            <a:r>
              <a:rPr sz="700" spc="10" dirty="0">
                <a:latin typeface="Microsoft Sans Serif"/>
                <a:cs typeface="Microsoft Sans Serif"/>
              </a:rPr>
              <a:t>el</a:t>
            </a:r>
            <a:r>
              <a:rPr sz="700" spc="5" dirty="0">
                <a:latin typeface="Microsoft Sans Serif"/>
                <a:cs typeface="Microsoft Sans Serif"/>
              </a:rPr>
              <a:t> </a:t>
            </a:r>
            <a:r>
              <a:rPr sz="700" spc="25" dirty="0">
                <a:latin typeface="Microsoft Sans Serif"/>
                <a:cs typeface="Microsoft Sans Serif"/>
              </a:rPr>
              <a:t>disparo </a:t>
            </a:r>
            <a:r>
              <a:rPr sz="700" spc="-170" dirty="0">
                <a:latin typeface="Microsoft Sans Serif"/>
                <a:cs typeface="Microsoft Sans Serif"/>
              </a:rPr>
              <a:t> </a:t>
            </a:r>
            <a:r>
              <a:rPr sz="700" spc="30" dirty="0">
                <a:latin typeface="Microsoft Sans Serif"/>
                <a:cs typeface="Microsoft Sans Serif"/>
              </a:rPr>
              <a:t>generalmente </a:t>
            </a:r>
            <a:r>
              <a:rPr sz="700" spc="-5" dirty="0">
                <a:latin typeface="Microsoft Sans Serif"/>
                <a:cs typeface="Microsoft Sans Serif"/>
              </a:rPr>
              <a:t>se </a:t>
            </a:r>
            <a:r>
              <a:rPr sz="700" spc="20" dirty="0">
                <a:latin typeface="Microsoft Sans Serif"/>
                <a:cs typeface="Microsoft Sans Serif"/>
              </a:rPr>
              <a:t>retrasa </a:t>
            </a:r>
            <a:r>
              <a:rPr sz="700" spc="5" dirty="0">
                <a:latin typeface="Microsoft Sans Serif"/>
                <a:cs typeface="Microsoft Sans Serif"/>
              </a:rPr>
              <a:t>0,5 </a:t>
            </a:r>
            <a:r>
              <a:rPr sz="700" spc="15" dirty="0">
                <a:latin typeface="Microsoft Sans Serif"/>
                <a:cs typeface="Microsoft Sans Serif"/>
              </a:rPr>
              <a:t>segundos. </a:t>
            </a:r>
            <a:r>
              <a:rPr sz="700" spc="-10" dirty="0">
                <a:latin typeface="Microsoft Sans Serif"/>
                <a:cs typeface="Microsoft Sans Serif"/>
              </a:rPr>
              <a:t>La </a:t>
            </a:r>
            <a:r>
              <a:rPr sz="700" spc="20" dirty="0">
                <a:latin typeface="Microsoft Sans Serif"/>
                <a:cs typeface="Microsoft Sans Serif"/>
              </a:rPr>
              <a:t>referencia </a:t>
            </a:r>
            <a:r>
              <a:rPr sz="700" spc="25" dirty="0">
                <a:latin typeface="Microsoft Sans Serif"/>
                <a:cs typeface="Microsoft Sans Serif"/>
              </a:rPr>
              <a:t>[6] </a:t>
            </a:r>
            <a:r>
              <a:rPr sz="700" spc="30" dirty="0">
                <a:latin typeface="Microsoft Sans Serif"/>
                <a:cs typeface="Microsoft Sans Serif"/>
              </a:rPr>
              <a:t>proporciona una </a:t>
            </a:r>
            <a:r>
              <a:rPr sz="700" spc="35" dirty="0">
                <a:latin typeface="Microsoft Sans Serif"/>
                <a:cs typeface="Microsoft Sans Serif"/>
              </a:rPr>
              <a:t> </a:t>
            </a:r>
            <a:r>
              <a:rPr sz="700" spc="20" dirty="0">
                <a:latin typeface="Microsoft Sans Serif"/>
                <a:cs typeface="Microsoft Sans Serif"/>
              </a:rPr>
              <a:t>descripción</a:t>
            </a:r>
            <a:r>
              <a:rPr sz="700" spc="-10" dirty="0">
                <a:latin typeface="Microsoft Sans Serif"/>
                <a:cs typeface="Microsoft Sans Serif"/>
              </a:rPr>
              <a:t> </a:t>
            </a:r>
            <a:r>
              <a:rPr sz="700" spc="20" dirty="0">
                <a:latin typeface="Microsoft Sans Serif"/>
                <a:cs typeface="Microsoft Sans Serif"/>
              </a:rPr>
              <a:t>detallada</a:t>
            </a:r>
            <a:r>
              <a:rPr sz="700" spc="-5" dirty="0">
                <a:latin typeface="Microsoft Sans Serif"/>
                <a:cs typeface="Microsoft Sans Serif"/>
              </a:rPr>
              <a:t> </a:t>
            </a:r>
            <a:r>
              <a:rPr sz="700" spc="20" dirty="0">
                <a:latin typeface="Microsoft Sans Serif"/>
                <a:cs typeface="Microsoft Sans Serif"/>
              </a:rPr>
              <a:t>de</a:t>
            </a:r>
            <a:r>
              <a:rPr sz="700" spc="-5" dirty="0">
                <a:latin typeface="Microsoft Sans Serif"/>
                <a:cs typeface="Microsoft Sans Serif"/>
              </a:rPr>
              <a:t> </a:t>
            </a:r>
            <a:r>
              <a:rPr sz="700" spc="10" dirty="0">
                <a:latin typeface="Microsoft Sans Serif"/>
                <a:cs typeface="Microsoft Sans Serif"/>
              </a:rPr>
              <a:t>este</a:t>
            </a:r>
            <a:r>
              <a:rPr sz="700" spc="-5" dirty="0">
                <a:latin typeface="Microsoft Sans Serif"/>
                <a:cs typeface="Microsoft Sans Serif"/>
              </a:rPr>
              <a:t> </a:t>
            </a:r>
            <a:r>
              <a:rPr sz="700" spc="15" dirty="0">
                <a:latin typeface="Microsoft Sans Serif"/>
                <a:cs typeface="Microsoft Sans Serif"/>
              </a:rPr>
              <a:t>relé.</a:t>
            </a:r>
            <a:endParaRPr sz="700">
              <a:latin typeface="Microsoft Sans Serif"/>
              <a:cs typeface="Microsoft Sans Serif"/>
            </a:endParaRPr>
          </a:p>
        </p:txBody>
      </p:sp>
      <p:sp>
        <p:nvSpPr>
          <p:cNvPr id="196" name="object 196"/>
          <p:cNvSpPr txBox="1"/>
          <p:nvPr/>
        </p:nvSpPr>
        <p:spPr>
          <a:xfrm>
            <a:off x="1415217" y="8138949"/>
            <a:ext cx="7381349" cy="600549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sz="650" spc="-15" dirty="0">
                <a:latin typeface="Microsoft Sans Serif"/>
                <a:cs typeface="Microsoft Sans Serif"/>
              </a:rPr>
              <a:t>A.</a:t>
            </a:r>
            <a:r>
              <a:rPr sz="650" spc="-5" dirty="0">
                <a:latin typeface="Microsoft Sans Serif"/>
                <a:cs typeface="Microsoft Sans Serif"/>
              </a:rPr>
              <a:t> </a:t>
            </a:r>
            <a:r>
              <a:rPr sz="650" spc="5" dirty="0">
                <a:latin typeface="Microsoft Sans Serif"/>
                <a:cs typeface="Microsoft Sans Serif"/>
              </a:rPr>
              <a:t>Lógica</a:t>
            </a:r>
            <a:r>
              <a:rPr sz="650" spc="-5" dirty="0">
                <a:latin typeface="Microsoft Sans Serif"/>
                <a:cs typeface="Microsoft Sans Serif"/>
              </a:rPr>
              <a:t> </a:t>
            </a:r>
            <a:r>
              <a:rPr sz="650" spc="20" dirty="0">
                <a:latin typeface="Microsoft Sans Serif"/>
                <a:cs typeface="Microsoft Sans Serif"/>
              </a:rPr>
              <a:t>de</a:t>
            </a:r>
            <a:r>
              <a:rPr sz="650" spc="-5" dirty="0">
                <a:latin typeface="Microsoft Sans Serif"/>
                <a:cs typeface="Microsoft Sans Serif"/>
              </a:rPr>
              <a:t> </a:t>
            </a:r>
            <a:r>
              <a:rPr sz="650" spc="15" dirty="0">
                <a:latin typeface="Microsoft Sans Serif"/>
                <a:cs typeface="Microsoft Sans Serif"/>
              </a:rPr>
              <a:t>falla</a:t>
            </a:r>
            <a:r>
              <a:rPr sz="650" spc="-5" dirty="0">
                <a:latin typeface="Microsoft Sans Serif"/>
                <a:cs typeface="Microsoft Sans Serif"/>
              </a:rPr>
              <a:t> </a:t>
            </a:r>
            <a:r>
              <a:rPr sz="650" spc="20" dirty="0">
                <a:latin typeface="Microsoft Sans Serif"/>
                <a:cs typeface="Microsoft Sans Serif"/>
              </a:rPr>
              <a:t>del</a:t>
            </a:r>
            <a:r>
              <a:rPr sz="650" dirty="0">
                <a:latin typeface="Microsoft Sans Serif"/>
                <a:cs typeface="Microsoft Sans Serif"/>
              </a:rPr>
              <a:t> </a:t>
            </a:r>
            <a:r>
              <a:rPr sz="650" spc="35" dirty="0">
                <a:latin typeface="Microsoft Sans Serif"/>
                <a:cs typeface="Microsoft Sans Serif"/>
              </a:rPr>
              <a:t>interruptor</a:t>
            </a:r>
            <a:r>
              <a:rPr sz="650" spc="-5" dirty="0">
                <a:latin typeface="Microsoft Sans Serif"/>
                <a:cs typeface="Microsoft Sans Serif"/>
              </a:rPr>
              <a:t> </a:t>
            </a:r>
            <a:r>
              <a:rPr sz="650" spc="25" dirty="0">
                <a:latin typeface="Microsoft Sans Serif"/>
                <a:cs typeface="Microsoft Sans Serif"/>
              </a:rPr>
              <a:t>modificada</a:t>
            </a:r>
            <a:endParaRPr sz="650">
              <a:latin typeface="Microsoft Sans Serif"/>
              <a:cs typeface="Microsoft Sans Serif"/>
            </a:endParaRPr>
          </a:p>
          <a:p>
            <a:pPr marL="12700" marR="5080" indent="154940">
              <a:lnSpc>
                <a:spcPct val="154200"/>
              </a:lnSpc>
              <a:spcBef>
                <a:spcPts val="235"/>
              </a:spcBef>
            </a:pPr>
            <a:r>
              <a:rPr sz="650" spc="20" dirty="0">
                <a:latin typeface="Microsoft Sans Serif"/>
                <a:cs typeface="Microsoft Sans Serif"/>
              </a:rPr>
              <a:t>Un </a:t>
            </a:r>
            <a:r>
              <a:rPr sz="650" spc="35" dirty="0">
                <a:latin typeface="Microsoft Sans Serif"/>
                <a:cs typeface="Microsoft Sans Serif"/>
              </a:rPr>
              <a:t>método </a:t>
            </a:r>
            <a:r>
              <a:rPr sz="650" spc="20" dirty="0">
                <a:latin typeface="Microsoft Sans Serif"/>
                <a:cs typeface="Microsoft Sans Serif"/>
              </a:rPr>
              <a:t>para </a:t>
            </a:r>
            <a:r>
              <a:rPr sz="650" spc="15" dirty="0">
                <a:latin typeface="Microsoft Sans Serif"/>
                <a:cs typeface="Microsoft Sans Serif"/>
              </a:rPr>
              <a:t>acelerar </a:t>
            </a:r>
            <a:r>
              <a:rPr sz="650" spc="10" dirty="0">
                <a:latin typeface="Microsoft Sans Serif"/>
                <a:cs typeface="Microsoft Sans Serif"/>
              </a:rPr>
              <a:t>la </a:t>
            </a:r>
            <a:r>
              <a:rPr sz="650" spc="15" dirty="0">
                <a:latin typeface="Microsoft Sans Serif"/>
                <a:cs typeface="Microsoft Sans Serif"/>
              </a:rPr>
              <a:t>detección </a:t>
            </a:r>
            <a:r>
              <a:rPr sz="650" spc="20" dirty="0">
                <a:latin typeface="Microsoft Sans Serif"/>
                <a:cs typeface="Microsoft Sans Serif"/>
              </a:rPr>
              <a:t>de </a:t>
            </a:r>
            <a:r>
              <a:rPr sz="650" spc="25" dirty="0">
                <a:latin typeface="Microsoft Sans Serif"/>
                <a:cs typeface="Microsoft Sans Serif"/>
              </a:rPr>
              <a:t>una </a:t>
            </a:r>
            <a:r>
              <a:rPr sz="650" spc="10" dirty="0">
                <a:latin typeface="Microsoft Sans Serif"/>
                <a:cs typeface="Microsoft Sans Serif"/>
              </a:rPr>
              <a:t>descarga </a:t>
            </a:r>
            <a:r>
              <a:rPr sz="650" spc="25" dirty="0">
                <a:latin typeface="Microsoft Sans Serif"/>
                <a:cs typeface="Microsoft Sans Serif"/>
              </a:rPr>
              <a:t>disruptiva </a:t>
            </a:r>
            <a:r>
              <a:rPr sz="650" spc="20" dirty="0">
                <a:latin typeface="Microsoft Sans Serif"/>
                <a:cs typeface="Microsoft Sans Serif"/>
              </a:rPr>
              <a:t>de </a:t>
            </a:r>
            <a:r>
              <a:rPr sz="650" spc="40" dirty="0">
                <a:latin typeface="Microsoft Sans Serif"/>
                <a:cs typeface="Microsoft Sans Serif"/>
              </a:rPr>
              <a:t>un </a:t>
            </a:r>
            <a:r>
              <a:rPr sz="650" spc="45" dirty="0">
                <a:latin typeface="Microsoft Sans Serif"/>
                <a:cs typeface="Microsoft Sans Serif"/>
              </a:rPr>
              <a:t> </a:t>
            </a:r>
            <a:r>
              <a:rPr sz="650" spc="35" dirty="0">
                <a:latin typeface="Microsoft Sans Serif"/>
                <a:cs typeface="Microsoft Sans Serif"/>
              </a:rPr>
              <a:t>interruptor </a:t>
            </a:r>
            <a:r>
              <a:rPr sz="650" spc="25" dirty="0">
                <a:latin typeface="Microsoft Sans Serif"/>
                <a:cs typeface="Microsoft Sans Serif"/>
              </a:rPr>
              <a:t>abierto </a:t>
            </a:r>
            <a:r>
              <a:rPr sz="650" spc="-5" dirty="0">
                <a:latin typeface="Microsoft Sans Serif"/>
                <a:cs typeface="Microsoft Sans Serif"/>
              </a:rPr>
              <a:t>es </a:t>
            </a:r>
            <a:r>
              <a:rPr sz="650" spc="25" dirty="0">
                <a:latin typeface="Microsoft Sans Serif"/>
                <a:cs typeface="Microsoft Sans Serif"/>
              </a:rPr>
              <a:t>modificar </a:t>
            </a:r>
            <a:r>
              <a:rPr sz="650" spc="10" dirty="0">
                <a:latin typeface="Microsoft Sans Serif"/>
                <a:cs typeface="Microsoft Sans Serif"/>
              </a:rPr>
              <a:t>el </a:t>
            </a:r>
            <a:r>
              <a:rPr sz="650" spc="20" dirty="0">
                <a:latin typeface="Microsoft Sans Serif"/>
                <a:cs typeface="Microsoft Sans Serif"/>
              </a:rPr>
              <a:t>esquema de </a:t>
            </a:r>
            <a:r>
              <a:rPr sz="650" spc="15" dirty="0">
                <a:latin typeface="Microsoft Sans Serif"/>
                <a:cs typeface="Microsoft Sans Serif"/>
              </a:rPr>
              <a:t>falla </a:t>
            </a:r>
            <a:r>
              <a:rPr sz="650" spc="20" dirty="0">
                <a:latin typeface="Microsoft Sans Serif"/>
                <a:cs typeface="Microsoft Sans Serif"/>
              </a:rPr>
              <a:t>del </a:t>
            </a:r>
            <a:r>
              <a:rPr sz="650" spc="35" dirty="0">
                <a:latin typeface="Microsoft Sans Serif"/>
                <a:cs typeface="Microsoft Sans Serif"/>
              </a:rPr>
              <a:t>interruptor </a:t>
            </a:r>
            <a:r>
              <a:rPr sz="650" spc="25" dirty="0">
                <a:latin typeface="Microsoft Sans Serif"/>
                <a:cs typeface="Microsoft Sans Serif"/>
              </a:rPr>
              <a:t>como </a:t>
            </a:r>
            <a:r>
              <a:rPr sz="650" spc="-5" dirty="0">
                <a:latin typeface="Microsoft Sans Serif"/>
                <a:cs typeface="Microsoft Sans Serif"/>
              </a:rPr>
              <a:t>se </a:t>
            </a:r>
            <a:r>
              <a:rPr sz="650" dirty="0">
                <a:latin typeface="Microsoft Sans Serif"/>
                <a:cs typeface="Microsoft Sans Serif"/>
              </a:rPr>
              <a:t> </a:t>
            </a:r>
            <a:r>
              <a:rPr sz="650" spc="25" dirty="0">
                <a:latin typeface="Microsoft Sans Serif"/>
                <a:cs typeface="Microsoft Sans Serif"/>
              </a:rPr>
              <a:t>muestra </a:t>
            </a:r>
            <a:r>
              <a:rPr sz="650" spc="20" dirty="0">
                <a:latin typeface="Microsoft Sans Serif"/>
                <a:cs typeface="Microsoft Sans Serif"/>
              </a:rPr>
              <a:t>en </a:t>
            </a:r>
            <a:r>
              <a:rPr sz="650" spc="10" dirty="0">
                <a:latin typeface="Microsoft Sans Serif"/>
                <a:cs typeface="Microsoft Sans Serif"/>
              </a:rPr>
              <a:t>la </a:t>
            </a:r>
            <a:r>
              <a:rPr sz="650" spc="-5" dirty="0">
                <a:latin typeface="Microsoft Sans Serif"/>
                <a:cs typeface="Microsoft Sans Serif"/>
              </a:rPr>
              <a:t>Fig. </a:t>
            </a:r>
            <a:r>
              <a:rPr sz="650" dirty="0">
                <a:latin typeface="Microsoft Sans Serif"/>
                <a:cs typeface="Microsoft Sans Serif"/>
              </a:rPr>
              <a:t>6. </a:t>
            </a:r>
            <a:r>
              <a:rPr sz="650" spc="-40" dirty="0">
                <a:latin typeface="Microsoft Sans Serif"/>
                <a:cs typeface="Microsoft Sans Serif"/>
              </a:rPr>
              <a:t>Se </a:t>
            </a:r>
            <a:r>
              <a:rPr sz="650" spc="15" dirty="0">
                <a:latin typeface="Microsoft Sans Serif"/>
                <a:cs typeface="Microsoft Sans Serif"/>
              </a:rPr>
              <a:t>conecta </a:t>
            </a:r>
            <a:r>
              <a:rPr sz="650" spc="40" dirty="0">
                <a:latin typeface="Microsoft Sans Serif"/>
                <a:cs typeface="Microsoft Sans Serif"/>
              </a:rPr>
              <a:t>un </a:t>
            </a:r>
            <a:r>
              <a:rPr sz="650" spc="20" dirty="0">
                <a:latin typeface="Microsoft Sans Serif"/>
                <a:cs typeface="Microsoft Sans Serif"/>
              </a:rPr>
              <a:t>relé de </a:t>
            </a:r>
            <a:r>
              <a:rPr sz="650" spc="25" dirty="0">
                <a:latin typeface="Microsoft Sans Serif"/>
                <a:cs typeface="Microsoft Sans Serif"/>
              </a:rPr>
              <a:t>sobrecorriente instantáneo </a:t>
            </a:r>
            <a:r>
              <a:rPr sz="650" spc="-15" dirty="0">
                <a:latin typeface="Microsoft Sans Serif"/>
                <a:cs typeface="Microsoft Sans Serif"/>
              </a:rPr>
              <a:t>(50G) </a:t>
            </a:r>
            <a:r>
              <a:rPr sz="650" spc="20" dirty="0">
                <a:latin typeface="Microsoft Sans Serif"/>
                <a:cs typeface="Microsoft Sans Serif"/>
              </a:rPr>
              <a:t>en </a:t>
            </a:r>
            <a:r>
              <a:rPr sz="650" spc="10" dirty="0">
                <a:latin typeface="Microsoft Sans Serif"/>
                <a:cs typeface="Microsoft Sans Serif"/>
              </a:rPr>
              <a:t>el </a:t>
            </a:r>
            <a:r>
              <a:rPr sz="650" spc="-160" dirty="0">
                <a:latin typeface="Microsoft Sans Serif"/>
                <a:cs typeface="Microsoft Sans Serif"/>
              </a:rPr>
              <a:t> </a:t>
            </a:r>
            <a:r>
              <a:rPr sz="650" spc="35" dirty="0">
                <a:latin typeface="Microsoft Sans Serif"/>
                <a:cs typeface="Microsoft Sans Serif"/>
              </a:rPr>
              <a:t>neutro</a:t>
            </a:r>
            <a:r>
              <a:rPr sz="650" dirty="0">
                <a:latin typeface="Microsoft Sans Serif"/>
                <a:cs typeface="Microsoft Sans Serif"/>
              </a:rPr>
              <a:t> </a:t>
            </a:r>
            <a:r>
              <a:rPr sz="650" spc="20" dirty="0">
                <a:latin typeface="Microsoft Sans Serif"/>
                <a:cs typeface="Microsoft Sans Serif"/>
              </a:rPr>
              <a:t>del</a:t>
            </a:r>
            <a:r>
              <a:rPr sz="650" spc="5" dirty="0">
                <a:latin typeface="Microsoft Sans Serif"/>
                <a:cs typeface="Microsoft Sans Serif"/>
              </a:rPr>
              <a:t> </a:t>
            </a:r>
            <a:r>
              <a:rPr sz="650" spc="30" dirty="0">
                <a:latin typeface="Microsoft Sans Serif"/>
                <a:cs typeface="Microsoft Sans Serif"/>
              </a:rPr>
              <a:t>transformador</a:t>
            </a:r>
            <a:r>
              <a:rPr sz="650" spc="5" dirty="0">
                <a:latin typeface="Microsoft Sans Serif"/>
                <a:cs typeface="Microsoft Sans Serif"/>
              </a:rPr>
              <a:t> </a:t>
            </a:r>
            <a:r>
              <a:rPr sz="650" spc="20" dirty="0">
                <a:latin typeface="Microsoft Sans Serif"/>
                <a:cs typeface="Microsoft Sans Serif"/>
              </a:rPr>
              <a:t>elevador</a:t>
            </a:r>
            <a:r>
              <a:rPr sz="650" spc="5" dirty="0">
                <a:latin typeface="Microsoft Sans Serif"/>
                <a:cs typeface="Microsoft Sans Serif"/>
              </a:rPr>
              <a:t> </a:t>
            </a:r>
            <a:r>
              <a:rPr sz="650" spc="20" dirty="0">
                <a:latin typeface="Microsoft Sans Serif"/>
                <a:cs typeface="Microsoft Sans Serif"/>
              </a:rPr>
              <a:t>del</a:t>
            </a:r>
            <a:r>
              <a:rPr sz="650" dirty="0">
                <a:latin typeface="Microsoft Sans Serif"/>
                <a:cs typeface="Microsoft Sans Serif"/>
              </a:rPr>
              <a:t> </a:t>
            </a:r>
            <a:r>
              <a:rPr sz="650" spc="25" dirty="0">
                <a:latin typeface="Microsoft Sans Serif"/>
                <a:cs typeface="Microsoft Sans Serif"/>
              </a:rPr>
              <a:t>generador</a:t>
            </a:r>
            <a:r>
              <a:rPr sz="650" spc="5" dirty="0">
                <a:latin typeface="Microsoft Sans Serif"/>
                <a:cs typeface="Microsoft Sans Serif"/>
              </a:rPr>
              <a:t> y </a:t>
            </a:r>
            <a:r>
              <a:rPr sz="650" spc="-5" dirty="0">
                <a:latin typeface="Microsoft Sans Serif"/>
                <a:cs typeface="Microsoft Sans Serif"/>
              </a:rPr>
              <a:t>se</a:t>
            </a:r>
            <a:r>
              <a:rPr sz="650" spc="5" dirty="0">
                <a:latin typeface="Microsoft Sans Serif"/>
                <a:cs typeface="Microsoft Sans Serif"/>
              </a:rPr>
              <a:t> </a:t>
            </a:r>
            <a:r>
              <a:rPr sz="650" spc="25" dirty="0">
                <a:latin typeface="Microsoft Sans Serif"/>
                <a:cs typeface="Microsoft Sans Serif"/>
              </a:rPr>
              <a:t>configura</a:t>
            </a:r>
            <a:r>
              <a:rPr sz="650" spc="5" dirty="0">
                <a:latin typeface="Microsoft Sans Serif"/>
                <a:cs typeface="Microsoft Sans Serif"/>
              </a:rPr>
              <a:t> </a:t>
            </a:r>
            <a:r>
              <a:rPr sz="650" spc="20" dirty="0">
                <a:latin typeface="Microsoft Sans Serif"/>
                <a:cs typeface="Microsoft Sans Serif"/>
              </a:rPr>
              <a:t>para</a:t>
            </a:r>
            <a:r>
              <a:rPr sz="650" dirty="0">
                <a:latin typeface="Microsoft Sans Serif"/>
                <a:cs typeface="Microsoft Sans Serif"/>
              </a:rPr>
              <a:t> </a:t>
            </a:r>
            <a:r>
              <a:rPr sz="650" spc="25" dirty="0">
                <a:latin typeface="Microsoft Sans Serif"/>
                <a:cs typeface="Microsoft Sans Serif"/>
              </a:rPr>
              <a:t>responder</a:t>
            </a:r>
            <a:r>
              <a:rPr sz="650" spc="5" dirty="0">
                <a:latin typeface="Microsoft Sans Serif"/>
                <a:cs typeface="Microsoft Sans Serif"/>
              </a:rPr>
              <a:t> </a:t>
            </a:r>
            <a:r>
              <a:rPr sz="650" dirty="0">
                <a:latin typeface="Microsoft Sans Serif"/>
                <a:cs typeface="Microsoft Sans Serif"/>
              </a:rPr>
              <a:t>a </a:t>
            </a:r>
            <a:r>
              <a:rPr sz="650" spc="-155" dirty="0">
                <a:latin typeface="Microsoft Sans Serif"/>
                <a:cs typeface="Microsoft Sans Serif"/>
              </a:rPr>
              <a:t> </a:t>
            </a:r>
            <a:r>
              <a:rPr sz="650" spc="25" dirty="0">
                <a:latin typeface="Microsoft Sans Serif"/>
                <a:cs typeface="Microsoft Sans Serif"/>
              </a:rPr>
              <a:t>una </a:t>
            </a:r>
            <a:r>
              <a:rPr sz="650" spc="10" dirty="0">
                <a:latin typeface="Microsoft Sans Serif"/>
                <a:cs typeface="Microsoft Sans Serif"/>
              </a:rPr>
              <a:t>descarga </a:t>
            </a:r>
            <a:r>
              <a:rPr sz="650" spc="25" dirty="0">
                <a:latin typeface="Microsoft Sans Serif"/>
                <a:cs typeface="Microsoft Sans Serif"/>
              </a:rPr>
              <a:t>disruptiva </a:t>
            </a:r>
            <a:r>
              <a:rPr sz="650" spc="20" dirty="0">
                <a:latin typeface="Microsoft Sans Serif"/>
                <a:cs typeface="Microsoft Sans Serif"/>
              </a:rPr>
              <a:t>del </a:t>
            </a:r>
            <a:r>
              <a:rPr sz="650" spc="35" dirty="0">
                <a:latin typeface="Microsoft Sans Serif"/>
                <a:cs typeface="Microsoft Sans Serif"/>
              </a:rPr>
              <a:t>interruptor </a:t>
            </a:r>
            <a:r>
              <a:rPr sz="650" spc="25" dirty="0">
                <a:latin typeface="Microsoft Sans Serif"/>
                <a:cs typeface="Microsoft Sans Serif"/>
              </a:rPr>
              <a:t>abierto </a:t>
            </a:r>
            <a:r>
              <a:rPr sz="650" spc="-30" dirty="0">
                <a:latin typeface="Microsoft Sans Serif"/>
                <a:cs typeface="Microsoft Sans Serif"/>
              </a:rPr>
              <a:t>EHV. </a:t>
            </a:r>
            <a:r>
              <a:rPr sz="650" spc="-10" dirty="0">
                <a:latin typeface="Microsoft Sans Serif"/>
                <a:cs typeface="Microsoft Sans Serif"/>
              </a:rPr>
              <a:t>La </a:t>
            </a:r>
            <a:r>
              <a:rPr sz="650" spc="10" dirty="0">
                <a:latin typeface="Microsoft Sans Serif"/>
                <a:cs typeface="Microsoft Sans Serif"/>
              </a:rPr>
              <a:t>salida </a:t>
            </a:r>
            <a:r>
              <a:rPr sz="650" spc="20" dirty="0">
                <a:latin typeface="Microsoft Sans Serif"/>
                <a:cs typeface="Microsoft Sans Serif"/>
              </a:rPr>
              <a:t>del relé </a:t>
            </a:r>
            <a:r>
              <a:rPr sz="650" spc="-5" dirty="0">
                <a:latin typeface="Microsoft Sans Serif"/>
                <a:cs typeface="Microsoft Sans Serif"/>
              </a:rPr>
              <a:t>es </a:t>
            </a:r>
            <a:r>
              <a:rPr sz="650" dirty="0">
                <a:latin typeface="Microsoft Sans Serif"/>
                <a:cs typeface="Microsoft Sans Serif"/>
              </a:rPr>
              <a:t> </a:t>
            </a:r>
            <a:r>
              <a:rPr sz="650" spc="15" dirty="0">
                <a:latin typeface="Microsoft Sans Serif"/>
                <a:cs typeface="Microsoft Sans Serif"/>
              </a:rPr>
              <a:t>supervisada</a:t>
            </a:r>
            <a:r>
              <a:rPr sz="650" spc="-5" dirty="0">
                <a:latin typeface="Microsoft Sans Serif"/>
                <a:cs typeface="Microsoft Sans Serif"/>
              </a:rPr>
              <a:t> </a:t>
            </a:r>
            <a:r>
              <a:rPr sz="650" spc="40" dirty="0">
                <a:latin typeface="Microsoft Sans Serif"/>
                <a:cs typeface="Microsoft Sans Serif"/>
              </a:rPr>
              <a:t>por</a:t>
            </a:r>
            <a:r>
              <a:rPr sz="650" spc="-5" dirty="0">
                <a:latin typeface="Microsoft Sans Serif"/>
                <a:cs typeface="Microsoft Sans Serif"/>
              </a:rPr>
              <a:t> </a:t>
            </a:r>
            <a:r>
              <a:rPr sz="650" spc="10" dirty="0">
                <a:latin typeface="Microsoft Sans Serif"/>
                <a:cs typeface="Microsoft Sans Serif"/>
              </a:rPr>
              <a:t>el</a:t>
            </a:r>
            <a:r>
              <a:rPr sz="650" spc="-5" dirty="0">
                <a:latin typeface="Microsoft Sans Serif"/>
                <a:cs typeface="Microsoft Sans Serif"/>
              </a:rPr>
              <a:t> </a:t>
            </a:r>
            <a:r>
              <a:rPr sz="650" spc="20" dirty="0">
                <a:latin typeface="Microsoft Sans Serif"/>
                <a:cs typeface="Microsoft Sans Serif"/>
              </a:rPr>
              <a:t>contacto</a:t>
            </a:r>
            <a:r>
              <a:rPr sz="650" spc="-5" dirty="0">
                <a:latin typeface="Microsoft Sans Serif"/>
                <a:cs typeface="Microsoft Sans Serif"/>
              </a:rPr>
              <a:t> </a:t>
            </a:r>
            <a:r>
              <a:rPr sz="650" spc="20" dirty="0">
                <a:latin typeface="Microsoft Sans Serif"/>
                <a:cs typeface="Microsoft Sans Serif"/>
              </a:rPr>
              <a:t>auxiliar</a:t>
            </a:r>
            <a:r>
              <a:rPr sz="650" dirty="0">
                <a:latin typeface="Microsoft Sans Serif"/>
                <a:cs typeface="Microsoft Sans Serif"/>
              </a:rPr>
              <a:t> </a:t>
            </a:r>
            <a:r>
              <a:rPr sz="650" spc="20" dirty="0">
                <a:latin typeface="Microsoft Sans Serif"/>
                <a:cs typeface="Microsoft Sans Serif"/>
              </a:rPr>
              <a:t>del</a:t>
            </a:r>
            <a:r>
              <a:rPr sz="650" spc="-5" dirty="0">
                <a:latin typeface="Microsoft Sans Serif"/>
                <a:cs typeface="Microsoft Sans Serif"/>
              </a:rPr>
              <a:t> </a:t>
            </a:r>
            <a:r>
              <a:rPr sz="650" spc="25" dirty="0">
                <a:latin typeface="Microsoft Sans Serif"/>
                <a:cs typeface="Microsoft Sans Serif"/>
              </a:rPr>
              <a:t>disyuntor</a:t>
            </a:r>
            <a:r>
              <a:rPr sz="650" spc="-5" dirty="0">
                <a:latin typeface="Microsoft Sans Serif"/>
                <a:cs typeface="Microsoft Sans Serif"/>
              </a:rPr>
              <a:t> </a:t>
            </a:r>
            <a:r>
              <a:rPr sz="650" spc="15" dirty="0">
                <a:latin typeface="Microsoft Sans Serif"/>
                <a:cs typeface="Microsoft Sans Serif"/>
              </a:rPr>
              <a:t>52b</a:t>
            </a:r>
            <a:r>
              <a:rPr sz="650" spc="-5" dirty="0">
                <a:latin typeface="Microsoft Sans Serif"/>
                <a:cs typeface="Microsoft Sans Serif"/>
              </a:rPr>
              <a:t> </a:t>
            </a:r>
            <a:r>
              <a:rPr sz="650" spc="20" dirty="0">
                <a:latin typeface="Microsoft Sans Serif"/>
                <a:cs typeface="Microsoft Sans Serif"/>
              </a:rPr>
              <a:t>del</a:t>
            </a:r>
            <a:r>
              <a:rPr sz="650" spc="-5" dirty="0">
                <a:latin typeface="Microsoft Sans Serif"/>
                <a:cs typeface="Microsoft Sans Serif"/>
              </a:rPr>
              <a:t> </a:t>
            </a:r>
            <a:r>
              <a:rPr sz="650" spc="25" dirty="0">
                <a:latin typeface="Microsoft Sans Serif"/>
                <a:cs typeface="Microsoft Sans Serif"/>
              </a:rPr>
              <a:t>generador.</a:t>
            </a:r>
            <a:endParaRPr sz="650">
              <a:latin typeface="Microsoft Sans Serif"/>
              <a:cs typeface="Microsoft Sans Serif"/>
            </a:endParaRPr>
          </a:p>
        </p:txBody>
      </p:sp>
      <p:sp>
        <p:nvSpPr>
          <p:cNvPr id="197" name="object 197"/>
          <p:cNvSpPr txBox="1"/>
          <p:nvPr/>
        </p:nvSpPr>
        <p:spPr>
          <a:xfrm>
            <a:off x="1415277" y="9415125"/>
            <a:ext cx="2852914" cy="143629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sz="850" spc="-25" dirty="0">
                <a:latin typeface="Microsoft Sans Serif"/>
                <a:cs typeface="Microsoft Sans Serif"/>
              </a:rPr>
              <a:t>CAPÍTULO</a:t>
            </a:r>
            <a:r>
              <a:rPr sz="850" spc="-20" dirty="0">
                <a:latin typeface="Microsoft Sans Serif"/>
                <a:cs typeface="Microsoft Sans Serif"/>
              </a:rPr>
              <a:t> </a:t>
            </a:r>
            <a:r>
              <a:rPr sz="850" dirty="0">
                <a:latin typeface="Microsoft Sans Serif"/>
                <a:cs typeface="Microsoft Sans Serif"/>
              </a:rPr>
              <a:t>4,</a:t>
            </a:r>
            <a:r>
              <a:rPr sz="850" spc="-15" dirty="0">
                <a:latin typeface="Microsoft Sans Serif"/>
                <a:cs typeface="Microsoft Sans Serif"/>
              </a:rPr>
              <a:t> </a:t>
            </a:r>
            <a:r>
              <a:rPr sz="850" spc="-40" dirty="0">
                <a:latin typeface="Microsoft Sans Serif"/>
                <a:cs typeface="Microsoft Sans Serif"/>
              </a:rPr>
              <a:t>SECCIÓN</a:t>
            </a:r>
            <a:r>
              <a:rPr sz="850" spc="-15" dirty="0">
                <a:latin typeface="Microsoft Sans Serif"/>
                <a:cs typeface="Microsoft Sans Serif"/>
              </a:rPr>
              <a:t> </a:t>
            </a:r>
            <a:r>
              <a:rPr sz="850" spc="10" dirty="0">
                <a:latin typeface="Microsoft Sans Serif"/>
                <a:cs typeface="Microsoft Sans Serif"/>
              </a:rPr>
              <a:t>1</a:t>
            </a:r>
            <a:endParaRPr sz="850">
              <a:latin typeface="Microsoft Sans Serif"/>
              <a:cs typeface="Microsoft Sans Serif"/>
            </a:endParaRPr>
          </a:p>
        </p:txBody>
      </p:sp>
      <p:sp>
        <p:nvSpPr>
          <p:cNvPr id="198" name="object 198"/>
          <p:cNvSpPr txBox="1"/>
          <p:nvPr/>
        </p:nvSpPr>
        <p:spPr>
          <a:xfrm>
            <a:off x="7845387" y="9415126"/>
            <a:ext cx="7796212" cy="285115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sz="850" spc="-25" dirty="0">
                <a:latin typeface="Microsoft Sans Serif"/>
                <a:cs typeface="Microsoft Sans Serif"/>
              </a:rPr>
              <a:t>TUTORIAL</a:t>
            </a:r>
            <a:r>
              <a:rPr sz="850" spc="-5" dirty="0">
                <a:latin typeface="Microsoft Sans Serif"/>
                <a:cs typeface="Microsoft Sans Serif"/>
              </a:rPr>
              <a:t> </a:t>
            </a:r>
            <a:r>
              <a:rPr sz="850" spc="-60" dirty="0">
                <a:latin typeface="Microsoft Sans Serif"/>
                <a:cs typeface="Microsoft Sans Serif"/>
              </a:rPr>
              <a:t>SOBRE</a:t>
            </a:r>
            <a:r>
              <a:rPr sz="850" spc="-5" dirty="0">
                <a:latin typeface="Microsoft Sans Serif"/>
                <a:cs typeface="Microsoft Sans Serif"/>
              </a:rPr>
              <a:t> </a:t>
            </a:r>
            <a:r>
              <a:rPr sz="850" spc="-35" dirty="0">
                <a:latin typeface="Microsoft Sans Serif"/>
                <a:cs typeface="Microsoft Sans Serif"/>
              </a:rPr>
              <a:t>PROTECCIÓN</a:t>
            </a:r>
            <a:r>
              <a:rPr sz="850" spc="-5" dirty="0">
                <a:latin typeface="Microsoft Sans Serif"/>
                <a:cs typeface="Microsoft Sans Serif"/>
              </a:rPr>
              <a:t> </a:t>
            </a:r>
            <a:r>
              <a:rPr sz="850" spc="-45" dirty="0">
                <a:latin typeface="Microsoft Sans Serif"/>
                <a:cs typeface="Microsoft Sans Serif"/>
              </a:rPr>
              <a:t>DE</a:t>
            </a:r>
            <a:r>
              <a:rPr sz="850" spc="-5" dirty="0">
                <a:latin typeface="Microsoft Sans Serif"/>
                <a:cs typeface="Microsoft Sans Serif"/>
              </a:rPr>
              <a:t> </a:t>
            </a:r>
            <a:r>
              <a:rPr sz="850" spc="-55" dirty="0">
                <a:latin typeface="Microsoft Sans Serif"/>
                <a:cs typeface="Microsoft Sans Serif"/>
              </a:rPr>
              <a:t>GENERADORES</a:t>
            </a:r>
            <a:r>
              <a:rPr sz="850" dirty="0">
                <a:latin typeface="Microsoft Sans Serif"/>
                <a:cs typeface="Microsoft Sans Serif"/>
              </a:rPr>
              <a:t> </a:t>
            </a:r>
            <a:r>
              <a:rPr sz="850" spc="-30" dirty="0">
                <a:latin typeface="Microsoft Sans Serif"/>
                <a:cs typeface="Microsoft Sans Serif"/>
              </a:rPr>
              <a:t>SÍNCRONOS</a:t>
            </a:r>
            <a:endParaRPr sz="850">
              <a:latin typeface="Microsoft Sans Serif"/>
              <a:cs typeface="Microsoft Sans Serif"/>
            </a:endParaRPr>
          </a:p>
          <a:p>
            <a:pPr marL="1400175">
              <a:lnSpc>
                <a:spcPct val="100000"/>
              </a:lnSpc>
            </a:pPr>
            <a:r>
              <a:rPr sz="850" spc="-15" dirty="0">
                <a:latin typeface="Microsoft Sans Serif"/>
                <a:cs typeface="Microsoft Sans Serif"/>
              </a:rPr>
              <a:t>PUBLICACIÓN</a:t>
            </a:r>
            <a:r>
              <a:rPr sz="850" spc="-5" dirty="0">
                <a:latin typeface="Microsoft Sans Serif"/>
                <a:cs typeface="Microsoft Sans Serif"/>
              </a:rPr>
              <a:t> </a:t>
            </a:r>
            <a:r>
              <a:rPr sz="850" spc="-55" dirty="0">
                <a:latin typeface="Microsoft Sans Serif"/>
                <a:cs typeface="Microsoft Sans Serif"/>
              </a:rPr>
              <a:t>ESPECIAL</a:t>
            </a:r>
            <a:r>
              <a:rPr sz="850" spc="-5" dirty="0">
                <a:latin typeface="Microsoft Sans Serif"/>
                <a:cs typeface="Microsoft Sans Serif"/>
              </a:rPr>
              <a:t> </a:t>
            </a:r>
            <a:r>
              <a:rPr sz="850" spc="-40" dirty="0">
                <a:latin typeface="Microsoft Sans Serif"/>
                <a:cs typeface="Microsoft Sans Serif"/>
              </a:rPr>
              <a:t>DEL</a:t>
            </a:r>
            <a:r>
              <a:rPr sz="850" spc="-5" dirty="0">
                <a:latin typeface="Microsoft Sans Serif"/>
                <a:cs typeface="Microsoft Sans Serif"/>
              </a:rPr>
              <a:t> </a:t>
            </a:r>
            <a:r>
              <a:rPr sz="850" spc="-60" dirty="0">
                <a:latin typeface="Microsoft Sans Serif"/>
                <a:cs typeface="Microsoft Sans Serif"/>
              </a:rPr>
              <a:t>IEEE</a:t>
            </a:r>
            <a:r>
              <a:rPr sz="850" spc="-5" dirty="0">
                <a:latin typeface="Microsoft Sans Serif"/>
                <a:cs typeface="Microsoft Sans Serif"/>
              </a:rPr>
              <a:t> </a:t>
            </a:r>
            <a:r>
              <a:rPr sz="850" spc="-80" dirty="0">
                <a:latin typeface="Microsoft Sans Serif"/>
                <a:cs typeface="Microsoft Sans Serif"/>
              </a:rPr>
              <a:t>PSRC</a:t>
            </a:r>
            <a:endParaRPr sz="850">
              <a:latin typeface="Microsoft Sans Serif"/>
              <a:cs typeface="Microsoft Sans Serif"/>
            </a:endParaRPr>
          </a:p>
        </p:txBody>
      </p:sp>
    </p:spTree>
  </p:cSld>
  <p:clrMapOvr>
    <a:masterClrMapping/>
  </p:clrMapOvr>
</p:sld>
</file>

<file path=ppt/slides/slide89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/>
          <p:nvPr/>
        </p:nvSpPr>
        <p:spPr>
          <a:xfrm>
            <a:off x="2433083" y="8298180"/>
            <a:ext cx="1932619" cy="0"/>
          </a:xfrm>
          <a:custGeom>
            <a:avLst/>
            <a:gdLst/>
            <a:ahLst/>
            <a:cxnLst/>
            <a:rect l="l" t="t" r="r" b="b"/>
            <a:pathLst>
              <a:path w="840105">
                <a:moveTo>
                  <a:pt x="0" y="0"/>
                </a:moveTo>
                <a:lnTo>
                  <a:pt x="839723" y="0"/>
                </a:lnTo>
              </a:path>
            </a:pathLst>
          </a:custGeom>
          <a:ln w="6096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grpSp>
        <p:nvGrpSpPr>
          <p:cNvPr id="3" name="object 3"/>
          <p:cNvGrpSpPr/>
          <p:nvPr/>
        </p:nvGrpSpPr>
        <p:grpSpPr>
          <a:xfrm>
            <a:off x="12154902" y="3875532"/>
            <a:ext cx="1143795" cy="304800"/>
            <a:chOff x="5283707" y="3875532"/>
            <a:chExt cx="497205" cy="304800"/>
          </a:xfrm>
        </p:grpSpPr>
        <p:pic>
          <p:nvPicPr>
            <p:cNvPr id="4" name="object 4"/>
            <p:cNvPicPr/>
            <p:nvPr/>
          </p:nvPicPr>
          <p:blipFill>
            <a:blip r:embed="rId2" cstate="print"/>
            <a:stretch>
              <a:fillRect/>
            </a:stretch>
          </p:blipFill>
          <p:spPr>
            <a:xfrm>
              <a:off x="5283707" y="3875532"/>
              <a:ext cx="384048" cy="251459"/>
            </a:xfrm>
            <a:prstGeom prst="rect">
              <a:avLst/>
            </a:prstGeom>
          </p:spPr>
        </p:pic>
        <p:pic>
          <p:nvPicPr>
            <p:cNvPr id="5" name="object 5"/>
            <p:cNvPicPr/>
            <p:nvPr/>
          </p:nvPicPr>
          <p:blipFill>
            <a:blip r:embed="rId3" cstate="print"/>
            <a:stretch>
              <a:fillRect/>
            </a:stretch>
          </p:blipFill>
          <p:spPr>
            <a:xfrm>
              <a:off x="5676900" y="3877056"/>
              <a:ext cx="103526" cy="82295"/>
            </a:xfrm>
            <a:prstGeom prst="rect">
              <a:avLst/>
            </a:prstGeom>
          </p:spPr>
        </p:pic>
        <p:pic>
          <p:nvPicPr>
            <p:cNvPr id="6" name="object 6"/>
            <p:cNvPicPr/>
            <p:nvPr/>
          </p:nvPicPr>
          <p:blipFill>
            <a:blip r:embed="rId4" cstate="print"/>
            <a:stretch>
              <a:fillRect/>
            </a:stretch>
          </p:blipFill>
          <p:spPr>
            <a:xfrm>
              <a:off x="5289803" y="3983736"/>
              <a:ext cx="487679" cy="196595"/>
            </a:xfrm>
            <a:prstGeom prst="rect">
              <a:avLst/>
            </a:prstGeom>
          </p:spPr>
        </p:pic>
      </p:grpSp>
      <p:grpSp>
        <p:nvGrpSpPr>
          <p:cNvPr id="7" name="object 7"/>
          <p:cNvGrpSpPr/>
          <p:nvPr/>
        </p:nvGrpSpPr>
        <p:grpSpPr>
          <a:xfrm>
            <a:off x="14093656" y="3777996"/>
            <a:ext cx="1164246" cy="350520"/>
            <a:chOff x="6126479" y="3777996"/>
            <a:chExt cx="506095" cy="350520"/>
          </a:xfrm>
        </p:grpSpPr>
        <p:pic>
          <p:nvPicPr>
            <p:cNvPr id="8" name="object 8"/>
            <p:cNvPicPr/>
            <p:nvPr/>
          </p:nvPicPr>
          <p:blipFill>
            <a:blip r:embed="rId5" cstate="print"/>
            <a:stretch>
              <a:fillRect/>
            </a:stretch>
          </p:blipFill>
          <p:spPr>
            <a:xfrm>
              <a:off x="6175247" y="3777996"/>
              <a:ext cx="405384" cy="82295"/>
            </a:xfrm>
            <a:prstGeom prst="rect">
              <a:avLst/>
            </a:prstGeom>
          </p:spPr>
        </p:pic>
        <p:pic>
          <p:nvPicPr>
            <p:cNvPr id="9" name="object 9"/>
            <p:cNvPicPr/>
            <p:nvPr/>
          </p:nvPicPr>
          <p:blipFill>
            <a:blip r:embed="rId6" cstate="print"/>
            <a:stretch>
              <a:fillRect/>
            </a:stretch>
          </p:blipFill>
          <p:spPr>
            <a:xfrm>
              <a:off x="6126479" y="3881627"/>
              <a:ext cx="505967" cy="246887"/>
            </a:xfrm>
            <a:prstGeom prst="rect">
              <a:avLst/>
            </a:prstGeom>
          </p:spPr>
        </p:pic>
      </p:grpSp>
      <p:pic>
        <p:nvPicPr>
          <p:cNvPr id="10" name="object 10"/>
          <p:cNvPicPr/>
          <p:nvPr/>
        </p:nvPicPr>
        <p:blipFill>
          <a:blip r:embed="rId7" cstate="print"/>
          <a:stretch>
            <a:fillRect/>
          </a:stretch>
        </p:blipFill>
        <p:spPr>
          <a:xfrm>
            <a:off x="14482812" y="5225797"/>
            <a:ext cx="936069" cy="82295"/>
          </a:xfrm>
          <a:prstGeom prst="rect">
            <a:avLst/>
          </a:prstGeom>
        </p:spPr>
      </p:pic>
      <p:pic>
        <p:nvPicPr>
          <p:cNvPr id="11" name="object 11"/>
          <p:cNvPicPr/>
          <p:nvPr/>
        </p:nvPicPr>
        <p:blipFill>
          <a:blip r:embed="rId8" cstate="print"/>
          <a:stretch>
            <a:fillRect/>
          </a:stretch>
        </p:blipFill>
        <p:spPr>
          <a:xfrm>
            <a:off x="14332056" y="3986784"/>
            <a:ext cx="673128" cy="475488"/>
          </a:xfrm>
          <a:prstGeom prst="rect">
            <a:avLst/>
          </a:prstGeom>
        </p:spPr>
      </p:pic>
      <p:grpSp>
        <p:nvGrpSpPr>
          <p:cNvPr id="12" name="object 12"/>
          <p:cNvGrpSpPr/>
          <p:nvPr/>
        </p:nvGrpSpPr>
        <p:grpSpPr>
          <a:xfrm>
            <a:off x="14594996" y="5330952"/>
            <a:ext cx="683648" cy="189230"/>
            <a:chOff x="6344411" y="5330952"/>
            <a:chExt cx="297180" cy="189230"/>
          </a:xfrm>
        </p:grpSpPr>
        <p:pic>
          <p:nvPicPr>
            <p:cNvPr id="13" name="object 13"/>
            <p:cNvPicPr/>
            <p:nvPr/>
          </p:nvPicPr>
          <p:blipFill>
            <a:blip r:embed="rId9" cstate="print"/>
            <a:stretch>
              <a:fillRect/>
            </a:stretch>
          </p:blipFill>
          <p:spPr>
            <a:xfrm>
              <a:off x="6352032" y="5330952"/>
              <a:ext cx="286511" cy="83820"/>
            </a:xfrm>
            <a:prstGeom prst="rect">
              <a:avLst/>
            </a:prstGeom>
          </p:spPr>
        </p:pic>
        <p:pic>
          <p:nvPicPr>
            <p:cNvPr id="14" name="object 14"/>
            <p:cNvPicPr/>
            <p:nvPr/>
          </p:nvPicPr>
          <p:blipFill>
            <a:blip r:embed="rId10" cstate="print"/>
            <a:stretch>
              <a:fillRect/>
            </a:stretch>
          </p:blipFill>
          <p:spPr>
            <a:xfrm>
              <a:off x="6344411" y="5437632"/>
              <a:ext cx="297180" cy="82295"/>
            </a:xfrm>
            <a:prstGeom prst="rect">
              <a:avLst/>
            </a:prstGeom>
          </p:spPr>
        </p:pic>
      </p:grpSp>
      <p:pic>
        <p:nvPicPr>
          <p:cNvPr id="15" name="object 15"/>
          <p:cNvPicPr/>
          <p:nvPr/>
        </p:nvPicPr>
        <p:blipFill>
          <a:blip r:embed="rId11" cstate="print"/>
          <a:stretch>
            <a:fillRect/>
          </a:stretch>
        </p:blipFill>
        <p:spPr>
          <a:xfrm>
            <a:off x="12575609" y="4270248"/>
            <a:ext cx="298000" cy="192024"/>
          </a:xfrm>
          <a:prstGeom prst="rect">
            <a:avLst/>
          </a:prstGeom>
        </p:spPr>
      </p:pic>
      <p:pic>
        <p:nvPicPr>
          <p:cNvPr id="16" name="object 16"/>
          <p:cNvPicPr/>
          <p:nvPr/>
        </p:nvPicPr>
        <p:blipFill>
          <a:blip r:embed="rId12" cstate="print"/>
          <a:stretch>
            <a:fillRect/>
          </a:stretch>
        </p:blipFill>
        <p:spPr>
          <a:xfrm>
            <a:off x="10948880" y="5044439"/>
            <a:ext cx="329551" cy="193548"/>
          </a:xfrm>
          <a:prstGeom prst="rect">
            <a:avLst/>
          </a:prstGeom>
        </p:spPr>
      </p:pic>
      <p:pic>
        <p:nvPicPr>
          <p:cNvPr id="17" name="object 17"/>
          <p:cNvPicPr/>
          <p:nvPr/>
        </p:nvPicPr>
        <p:blipFill>
          <a:blip r:embed="rId13" cstate="print"/>
          <a:stretch>
            <a:fillRect/>
          </a:stretch>
        </p:blipFill>
        <p:spPr>
          <a:xfrm>
            <a:off x="10959394" y="5599177"/>
            <a:ext cx="322541" cy="192023"/>
          </a:xfrm>
          <a:prstGeom prst="rect">
            <a:avLst/>
          </a:prstGeom>
        </p:spPr>
      </p:pic>
      <p:pic>
        <p:nvPicPr>
          <p:cNvPr id="18" name="object 18"/>
          <p:cNvPicPr/>
          <p:nvPr/>
        </p:nvPicPr>
        <p:blipFill>
          <a:blip r:embed="rId14" cstate="print"/>
          <a:stretch>
            <a:fillRect/>
          </a:stretch>
        </p:blipFill>
        <p:spPr>
          <a:xfrm>
            <a:off x="9644687" y="5042917"/>
            <a:ext cx="908075" cy="67563"/>
          </a:xfrm>
          <a:prstGeom prst="rect">
            <a:avLst/>
          </a:prstGeom>
        </p:spPr>
      </p:pic>
      <p:pic>
        <p:nvPicPr>
          <p:cNvPr id="19" name="object 19"/>
          <p:cNvPicPr/>
          <p:nvPr/>
        </p:nvPicPr>
        <p:blipFill>
          <a:blip r:embed="rId15" cstate="print"/>
          <a:stretch>
            <a:fillRect/>
          </a:stretch>
        </p:blipFill>
        <p:spPr>
          <a:xfrm>
            <a:off x="11884951" y="4924045"/>
            <a:ext cx="238398" cy="192023"/>
          </a:xfrm>
          <a:prstGeom prst="rect">
            <a:avLst/>
          </a:prstGeom>
        </p:spPr>
      </p:pic>
      <p:pic>
        <p:nvPicPr>
          <p:cNvPr id="20" name="object 20"/>
          <p:cNvPicPr/>
          <p:nvPr/>
        </p:nvPicPr>
        <p:blipFill>
          <a:blip r:embed="rId16" cstate="print"/>
          <a:stretch>
            <a:fillRect/>
          </a:stretch>
        </p:blipFill>
        <p:spPr>
          <a:xfrm>
            <a:off x="13984973" y="4924045"/>
            <a:ext cx="206847" cy="192023"/>
          </a:xfrm>
          <a:prstGeom prst="rect">
            <a:avLst/>
          </a:prstGeom>
        </p:spPr>
      </p:pic>
      <p:pic>
        <p:nvPicPr>
          <p:cNvPr id="21" name="object 21"/>
          <p:cNvPicPr/>
          <p:nvPr/>
        </p:nvPicPr>
        <p:blipFill>
          <a:blip r:embed="rId17" cstate="print"/>
          <a:stretch>
            <a:fillRect/>
          </a:stretch>
        </p:blipFill>
        <p:spPr>
          <a:xfrm>
            <a:off x="15583658" y="5009389"/>
            <a:ext cx="206847" cy="192023"/>
          </a:xfrm>
          <a:prstGeom prst="rect">
            <a:avLst/>
          </a:prstGeom>
        </p:spPr>
      </p:pic>
      <p:sp>
        <p:nvSpPr>
          <p:cNvPr id="22" name="object 22"/>
          <p:cNvSpPr/>
          <p:nvPr/>
        </p:nvSpPr>
        <p:spPr>
          <a:xfrm>
            <a:off x="14665114" y="4110228"/>
            <a:ext cx="189902" cy="41275"/>
          </a:xfrm>
          <a:custGeom>
            <a:avLst/>
            <a:gdLst/>
            <a:ahLst/>
            <a:cxnLst/>
            <a:rect l="l" t="t" r="r" b="b"/>
            <a:pathLst>
              <a:path w="82550" h="41275">
                <a:moveTo>
                  <a:pt x="82296" y="41148"/>
                </a:moveTo>
                <a:lnTo>
                  <a:pt x="80772" y="35052"/>
                </a:lnTo>
                <a:lnTo>
                  <a:pt x="79248" y="28956"/>
                </a:lnTo>
                <a:lnTo>
                  <a:pt x="76200" y="21336"/>
                </a:lnTo>
                <a:lnTo>
                  <a:pt x="73152" y="16764"/>
                </a:lnTo>
                <a:lnTo>
                  <a:pt x="68580" y="10668"/>
                </a:lnTo>
                <a:lnTo>
                  <a:pt x="50292" y="1524"/>
                </a:lnTo>
                <a:lnTo>
                  <a:pt x="44196" y="0"/>
                </a:lnTo>
                <a:lnTo>
                  <a:pt x="36576" y="0"/>
                </a:lnTo>
                <a:lnTo>
                  <a:pt x="4572" y="22860"/>
                </a:lnTo>
                <a:lnTo>
                  <a:pt x="0" y="35052"/>
                </a:lnTo>
                <a:lnTo>
                  <a:pt x="0" y="41148"/>
                </a:lnTo>
              </a:path>
            </a:pathLst>
          </a:custGeom>
          <a:ln w="9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grpSp>
        <p:nvGrpSpPr>
          <p:cNvPr id="23" name="object 23"/>
          <p:cNvGrpSpPr/>
          <p:nvPr/>
        </p:nvGrpSpPr>
        <p:grpSpPr>
          <a:xfrm>
            <a:off x="14282976" y="4105655"/>
            <a:ext cx="392951" cy="50800"/>
            <a:chOff x="6208776" y="4105655"/>
            <a:chExt cx="170815" cy="50800"/>
          </a:xfrm>
        </p:grpSpPr>
        <p:sp>
          <p:nvSpPr>
            <p:cNvPr id="24" name="object 24"/>
            <p:cNvSpPr/>
            <p:nvPr/>
          </p:nvSpPr>
          <p:spPr>
            <a:xfrm>
              <a:off x="6213348" y="4110227"/>
              <a:ext cx="81280" cy="41275"/>
            </a:xfrm>
            <a:custGeom>
              <a:avLst/>
              <a:gdLst/>
              <a:ahLst/>
              <a:cxnLst/>
              <a:rect l="l" t="t" r="r" b="b"/>
              <a:pathLst>
                <a:path w="81279" h="41275">
                  <a:moveTo>
                    <a:pt x="80772" y="41148"/>
                  </a:moveTo>
                  <a:lnTo>
                    <a:pt x="80772" y="35052"/>
                  </a:lnTo>
                  <a:lnTo>
                    <a:pt x="79248" y="28956"/>
                  </a:lnTo>
                  <a:lnTo>
                    <a:pt x="50292" y="1524"/>
                  </a:lnTo>
                  <a:lnTo>
                    <a:pt x="44196" y="0"/>
                  </a:lnTo>
                  <a:lnTo>
                    <a:pt x="36576" y="0"/>
                  </a:lnTo>
                  <a:lnTo>
                    <a:pt x="1524" y="28956"/>
                  </a:lnTo>
                  <a:lnTo>
                    <a:pt x="0" y="35052"/>
                  </a:lnTo>
                  <a:lnTo>
                    <a:pt x="0" y="41148"/>
                  </a:lnTo>
                </a:path>
              </a:pathLst>
            </a:custGeom>
            <a:ln w="9144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5" name="object 25"/>
            <p:cNvSpPr/>
            <p:nvPr/>
          </p:nvSpPr>
          <p:spPr>
            <a:xfrm>
              <a:off x="6294120" y="4110227"/>
              <a:ext cx="81280" cy="41275"/>
            </a:xfrm>
            <a:custGeom>
              <a:avLst/>
              <a:gdLst/>
              <a:ahLst/>
              <a:cxnLst/>
              <a:rect l="l" t="t" r="r" b="b"/>
              <a:pathLst>
                <a:path w="81279" h="41275">
                  <a:moveTo>
                    <a:pt x="80772" y="41148"/>
                  </a:moveTo>
                  <a:lnTo>
                    <a:pt x="80772" y="35052"/>
                  </a:lnTo>
                  <a:lnTo>
                    <a:pt x="77724" y="28956"/>
                  </a:lnTo>
                  <a:lnTo>
                    <a:pt x="76200" y="21336"/>
                  </a:lnTo>
                  <a:lnTo>
                    <a:pt x="71628" y="16764"/>
                  </a:lnTo>
                  <a:lnTo>
                    <a:pt x="67056" y="10668"/>
                  </a:lnTo>
                  <a:lnTo>
                    <a:pt x="62484" y="7620"/>
                  </a:lnTo>
                  <a:lnTo>
                    <a:pt x="50292" y="1524"/>
                  </a:lnTo>
                  <a:lnTo>
                    <a:pt x="42672" y="0"/>
                  </a:lnTo>
                  <a:lnTo>
                    <a:pt x="36576" y="0"/>
                  </a:lnTo>
                  <a:lnTo>
                    <a:pt x="28956" y="1524"/>
                  </a:lnTo>
                  <a:lnTo>
                    <a:pt x="16764" y="7620"/>
                  </a:lnTo>
                  <a:lnTo>
                    <a:pt x="12192" y="10668"/>
                  </a:lnTo>
                  <a:lnTo>
                    <a:pt x="3048" y="22860"/>
                  </a:lnTo>
                  <a:lnTo>
                    <a:pt x="0" y="41148"/>
                  </a:lnTo>
                </a:path>
              </a:pathLst>
            </a:custGeom>
            <a:ln w="9144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26" name="object 26"/>
          <p:cNvGrpSpPr/>
          <p:nvPr/>
        </p:nvGrpSpPr>
        <p:grpSpPr>
          <a:xfrm>
            <a:off x="14843914" y="4105655"/>
            <a:ext cx="207432" cy="60960"/>
            <a:chOff x="6452615" y="4105655"/>
            <a:chExt cx="90170" cy="60960"/>
          </a:xfrm>
        </p:grpSpPr>
        <p:sp>
          <p:nvSpPr>
            <p:cNvPr id="27" name="object 27"/>
            <p:cNvSpPr/>
            <p:nvPr/>
          </p:nvSpPr>
          <p:spPr>
            <a:xfrm>
              <a:off x="6457188" y="4110227"/>
              <a:ext cx="81280" cy="41275"/>
            </a:xfrm>
            <a:custGeom>
              <a:avLst/>
              <a:gdLst/>
              <a:ahLst/>
              <a:cxnLst/>
              <a:rect l="l" t="t" r="r" b="b"/>
              <a:pathLst>
                <a:path w="81279" h="41275">
                  <a:moveTo>
                    <a:pt x="80772" y="41148"/>
                  </a:moveTo>
                  <a:lnTo>
                    <a:pt x="80772" y="35052"/>
                  </a:lnTo>
                  <a:lnTo>
                    <a:pt x="79248" y="28956"/>
                  </a:lnTo>
                  <a:lnTo>
                    <a:pt x="50292" y="1524"/>
                  </a:lnTo>
                  <a:lnTo>
                    <a:pt x="44196" y="0"/>
                  </a:lnTo>
                  <a:lnTo>
                    <a:pt x="36576" y="0"/>
                  </a:lnTo>
                  <a:lnTo>
                    <a:pt x="1524" y="28956"/>
                  </a:lnTo>
                  <a:lnTo>
                    <a:pt x="0" y="35052"/>
                  </a:lnTo>
                  <a:lnTo>
                    <a:pt x="0" y="41148"/>
                  </a:lnTo>
                </a:path>
              </a:pathLst>
            </a:custGeom>
            <a:ln w="9144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8" name="object 28"/>
            <p:cNvSpPr/>
            <p:nvPr/>
          </p:nvSpPr>
          <p:spPr>
            <a:xfrm>
              <a:off x="6452615" y="4158996"/>
              <a:ext cx="90170" cy="0"/>
            </a:xfrm>
            <a:custGeom>
              <a:avLst/>
              <a:gdLst/>
              <a:ahLst/>
              <a:cxnLst/>
              <a:rect l="l" t="t" r="r" b="b"/>
              <a:pathLst>
                <a:path w="90170">
                  <a:moveTo>
                    <a:pt x="80772" y="0"/>
                  </a:moveTo>
                  <a:lnTo>
                    <a:pt x="89916" y="0"/>
                  </a:lnTo>
                </a:path>
                <a:path w="90170">
                  <a:moveTo>
                    <a:pt x="0" y="0"/>
                  </a:moveTo>
                  <a:lnTo>
                    <a:pt x="9144" y="0"/>
                  </a:lnTo>
                </a:path>
              </a:pathLst>
            </a:custGeom>
            <a:ln w="1524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29" name="object 29"/>
          <p:cNvSpPr/>
          <p:nvPr/>
        </p:nvSpPr>
        <p:spPr>
          <a:xfrm>
            <a:off x="14665117" y="4151376"/>
            <a:ext cx="0" cy="15240"/>
          </a:xfrm>
          <a:custGeom>
            <a:avLst/>
            <a:gdLst/>
            <a:ahLst/>
            <a:cxnLst/>
            <a:rect l="l" t="t" r="r" b="b"/>
            <a:pathLst>
              <a:path h="15239">
                <a:moveTo>
                  <a:pt x="-4572" y="7620"/>
                </a:moveTo>
                <a:lnTo>
                  <a:pt x="4572" y="7620"/>
                </a:lnTo>
              </a:path>
            </a:pathLst>
          </a:custGeom>
          <a:ln w="1524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0" name="object 30"/>
          <p:cNvSpPr/>
          <p:nvPr/>
        </p:nvSpPr>
        <p:spPr>
          <a:xfrm>
            <a:off x="14479305" y="4151376"/>
            <a:ext cx="0" cy="15240"/>
          </a:xfrm>
          <a:custGeom>
            <a:avLst/>
            <a:gdLst/>
            <a:ahLst/>
            <a:cxnLst/>
            <a:rect l="l" t="t" r="r" b="b"/>
            <a:pathLst>
              <a:path h="15239">
                <a:moveTo>
                  <a:pt x="-4572" y="7620"/>
                </a:moveTo>
                <a:lnTo>
                  <a:pt x="4572" y="7620"/>
                </a:lnTo>
              </a:path>
            </a:pathLst>
          </a:custGeom>
          <a:ln w="1524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1" name="object 31"/>
          <p:cNvSpPr/>
          <p:nvPr/>
        </p:nvSpPr>
        <p:spPr>
          <a:xfrm>
            <a:off x="14293490" y="4151376"/>
            <a:ext cx="0" cy="15240"/>
          </a:xfrm>
          <a:custGeom>
            <a:avLst/>
            <a:gdLst/>
            <a:ahLst/>
            <a:cxnLst/>
            <a:rect l="l" t="t" r="r" b="b"/>
            <a:pathLst>
              <a:path h="15239">
                <a:moveTo>
                  <a:pt x="-4572" y="7620"/>
                </a:moveTo>
                <a:lnTo>
                  <a:pt x="4572" y="7620"/>
                </a:lnTo>
              </a:path>
            </a:pathLst>
          </a:custGeom>
          <a:ln w="1524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2" name="object 32"/>
          <p:cNvSpPr/>
          <p:nvPr/>
        </p:nvSpPr>
        <p:spPr>
          <a:xfrm>
            <a:off x="12722856" y="4110228"/>
            <a:ext cx="186981" cy="41275"/>
          </a:xfrm>
          <a:custGeom>
            <a:avLst/>
            <a:gdLst/>
            <a:ahLst/>
            <a:cxnLst/>
            <a:rect l="l" t="t" r="r" b="b"/>
            <a:pathLst>
              <a:path w="81279" h="41275">
                <a:moveTo>
                  <a:pt x="80772" y="41148"/>
                </a:moveTo>
                <a:lnTo>
                  <a:pt x="80772" y="35052"/>
                </a:lnTo>
                <a:lnTo>
                  <a:pt x="79248" y="28956"/>
                </a:lnTo>
                <a:lnTo>
                  <a:pt x="50292" y="1524"/>
                </a:lnTo>
                <a:lnTo>
                  <a:pt x="44196" y="0"/>
                </a:lnTo>
                <a:lnTo>
                  <a:pt x="36576" y="0"/>
                </a:lnTo>
                <a:lnTo>
                  <a:pt x="1524" y="28956"/>
                </a:lnTo>
                <a:lnTo>
                  <a:pt x="0" y="35052"/>
                </a:lnTo>
                <a:lnTo>
                  <a:pt x="0" y="41148"/>
                </a:lnTo>
              </a:path>
            </a:pathLst>
          </a:custGeom>
          <a:ln w="9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grpSp>
        <p:nvGrpSpPr>
          <p:cNvPr id="33" name="object 33"/>
          <p:cNvGrpSpPr/>
          <p:nvPr/>
        </p:nvGrpSpPr>
        <p:grpSpPr>
          <a:xfrm>
            <a:off x="12333703" y="4105655"/>
            <a:ext cx="400255" cy="50800"/>
            <a:chOff x="5361432" y="4105655"/>
            <a:chExt cx="173990" cy="50800"/>
          </a:xfrm>
        </p:grpSpPr>
        <p:sp>
          <p:nvSpPr>
            <p:cNvPr id="34" name="object 34"/>
            <p:cNvSpPr/>
            <p:nvPr/>
          </p:nvSpPr>
          <p:spPr>
            <a:xfrm>
              <a:off x="5366004" y="4110227"/>
              <a:ext cx="82550" cy="41275"/>
            </a:xfrm>
            <a:custGeom>
              <a:avLst/>
              <a:gdLst/>
              <a:ahLst/>
              <a:cxnLst/>
              <a:rect l="l" t="t" r="r" b="b"/>
              <a:pathLst>
                <a:path w="82550" h="41275">
                  <a:moveTo>
                    <a:pt x="82296" y="41148"/>
                  </a:moveTo>
                  <a:lnTo>
                    <a:pt x="82296" y="35052"/>
                  </a:lnTo>
                  <a:lnTo>
                    <a:pt x="80772" y="28956"/>
                  </a:lnTo>
                  <a:lnTo>
                    <a:pt x="77724" y="21336"/>
                  </a:lnTo>
                  <a:lnTo>
                    <a:pt x="73152" y="16764"/>
                  </a:lnTo>
                  <a:lnTo>
                    <a:pt x="68580" y="10668"/>
                  </a:lnTo>
                  <a:lnTo>
                    <a:pt x="64008" y="7620"/>
                  </a:lnTo>
                  <a:lnTo>
                    <a:pt x="51816" y="1524"/>
                  </a:lnTo>
                  <a:lnTo>
                    <a:pt x="44196" y="0"/>
                  </a:lnTo>
                  <a:lnTo>
                    <a:pt x="38100" y="0"/>
                  </a:lnTo>
                  <a:lnTo>
                    <a:pt x="32004" y="1524"/>
                  </a:lnTo>
                  <a:lnTo>
                    <a:pt x="24384" y="4572"/>
                  </a:lnTo>
                  <a:lnTo>
                    <a:pt x="19812" y="7620"/>
                  </a:lnTo>
                  <a:lnTo>
                    <a:pt x="13716" y="10668"/>
                  </a:lnTo>
                  <a:lnTo>
                    <a:pt x="9144" y="16764"/>
                  </a:lnTo>
                  <a:lnTo>
                    <a:pt x="3048" y="28956"/>
                  </a:lnTo>
                  <a:lnTo>
                    <a:pt x="1524" y="35052"/>
                  </a:lnTo>
                  <a:lnTo>
                    <a:pt x="0" y="41148"/>
                  </a:lnTo>
                </a:path>
              </a:pathLst>
            </a:custGeom>
            <a:ln w="9144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5" name="object 35"/>
            <p:cNvSpPr/>
            <p:nvPr/>
          </p:nvSpPr>
          <p:spPr>
            <a:xfrm>
              <a:off x="5448300" y="4110227"/>
              <a:ext cx="82550" cy="41275"/>
            </a:xfrm>
            <a:custGeom>
              <a:avLst/>
              <a:gdLst/>
              <a:ahLst/>
              <a:cxnLst/>
              <a:rect l="l" t="t" r="r" b="b"/>
              <a:pathLst>
                <a:path w="82550" h="41275">
                  <a:moveTo>
                    <a:pt x="82296" y="41148"/>
                  </a:moveTo>
                  <a:lnTo>
                    <a:pt x="64008" y="7620"/>
                  </a:lnTo>
                  <a:lnTo>
                    <a:pt x="44196" y="0"/>
                  </a:lnTo>
                  <a:lnTo>
                    <a:pt x="38100" y="0"/>
                  </a:lnTo>
                  <a:lnTo>
                    <a:pt x="4572" y="22860"/>
                  </a:lnTo>
                  <a:lnTo>
                    <a:pt x="3048" y="28956"/>
                  </a:lnTo>
                  <a:lnTo>
                    <a:pt x="0" y="35052"/>
                  </a:lnTo>
                  <a:lnTo>
                    <a:pt x="0" y="41148"/>
                  </a:lnTo>
                </a:path>
              </a:pathLst>
            </a:custGeom>
            <a:ln w="9144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36" name="object 36"/>
          <p:cNvGrpSpPr/>
          <p:nvPr/>
        </p:nvGrpSpPr>
        <p:grpSpPr>
          <a:xfrm>
            <a:off x="12898148" y="4105655"/>
            <a:ext cx="207432" cy="60960"/>
            <a:chOff x="5606795" y="4105655"/>
            <a:chExt cx="90170" cy="60960"/>
          </a:xfrm>
        </p:grpSpPr>
        <p:sp>
          <p:nvSpPr>
            <p:cNvPr id="37" name="object 37"/>
            <p:cNvSpPr/>
            <p:nvPr/>
          </p:nvSpPr>
          <p:spPr>
            <a:xfrm>
              <a:off x="5611367" y="4110227"/>
              <a:ext cx="81280" cy="41275"/>
            </a:xfrm>
            <a:custGeom>
              <a:avLst/>
              <a:gdLst/>
              <a:ahLst/>
              <a:cxnLst/>
              <a:rect l="l" t="t" r="r" b="b"/>
              <a:pathLst>
                <a:path w="81279" h="41275">
                  <a:moveTo>
                    <a:pt x="80772" y="41148"/>
                  </a:moveTo>
                  <a:lnTo>
                    <a:pt x="80772" y="35052"/>
                  </a:lnTo>
                  <a:lnTo>
                    <a:pt x="79248" y="28956"/>
                  </a:lnTo>
                  <a:lnTo>
                    <a:pt x="76200" y="21336"/>
                  </a:lnTo>
                  <a:lnTo>
                    <a:pt x="71628" y="16764"/>
                  </a:lnTo>
                  <a:lnTo>
                    <a:pt x="67056" y="10668"/>
                  </a:lnTo>
                  <a:lnTo>
                    <a:pt x="62484" y="7620"/>
                  </a:lnTo>
                  <a:lnTo>
                    <a:pt x="50292" y="1524"/>
                  </a:lnTo>
                  <a:lnTo>
                    <a:pt x="42672" y="0"/>
                  </a:lnTo>
                  <a:lnTo>
                    <a:pt x="38100" y="0"/>
                  </a:lnTo>
                  <a:lnTo>
                    <a:pt x="32004" y="1524"/>
                  </a:lnTo>
                  <a:lnTo>
                    <a:pt x="24384" y="4572"/>
                  </a:lnTo>
                  <a:lnTo>
                    <a:pt x="19812" y="7620"/>
                  </a:lnTo>
                  <a:lnTo>
                    <a:pt x="13716" y="10668"/>
                  </a:lnTo>
                  <a:lnTo>
                    <a:pt x="4572" y="22860"/>
                  </a:lnTo>
                  <a:lnTo>
                    <a:pt x="1524" y="35052"/>
                  </a:lnTo>
                  <a:lnTo>
                    <a:pt x="0" y="41148"/>
                  </a:lnTo>
                </a:path>
              </a:pathLst>
            </a:custGeom>
            <a:ln w="9144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8" name="object 38"/>
            <p:cNvSpPr/>
            <p:nvPr/>
          </p:nvSpPr>
          <p:spPr>
            <a:xfrm>
              <a:off x="5606795" y="4158996"/>
              <a:ext cx="90170" cy="0"/>
            </a:xfrm>
            <a:custGeom>
              <a:avLst/>
              <a:gdLst/>
              <a:ahLst/>
              <a:cxnLst/>
              <a:rect l="l" t="t" r="r" b="b"/>
              <a:pathLst>
                <a:path w="90170">
                  <a:moveTo>
                    <a:pt x="80771" y="0"/>
                  </a:moveTo>
                  <a:lnTo>
                    <a:pt x="89915" y="0"/>
                  </a:lnTo>
                </a:path>
                <a:path w="90170">
                  <a:moveTo>
                    <a:pt x="0" y="0"/>
                  </a:moveTo>
                  <a:lnTo>
                    <a:pt x="9144" y="0"/>
                  </a:lnTo>
                </a:path>
              </a:pathLst>
            </a:custGeom>
            <a:ln w="1524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39" name="object 39"/>
          <p:cNvSpPr/>
          <p:nvPr/>
        </p:nvSpPr>
        <p:spPr>
          <a:xfrm>
            <a:off x="12722856" y="4151376"/>
            <a:ext cx="0" cy="15240"/>
          </a:xfrm>
          <a:custGeom>
            <a:avLst/>
            <a:gdLst/>
            <a:ahLst/>
            <a:cxnLst/>
            <a:rect l="l" t="t" r="r" b="b"/>
            <a:pathLst>
              <a:path h="15239">
                <a:moveTo>
                  <a:pt x="-4572" y="7620"/>
                </a:moveTo>
                <a:lnTo>
                  <a:pt x="4572" y="7620"/>
                </a:lnTo>
              </a:path>
            </a:pathLst>
          </a:custGeom>
          <a:ln w="1524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0" name="object 40"/>
          <p:cNvSpPr/>
          <p:nvPr/>
        </p:nvSpPr>
        <p:spPr>
          <a:xfrm>
            <a:off x="12533539" y="4151376"/>
            <a:ext cx="0" cy="15240"/>
          </a:xfrm>
          <a:custGeom>
            <a:avLst/>
            <a:gdLst/>
            <a:ahLst/>
            <a:cxnLst/>
            <a:rect l="l" t="t" r="r" b="b"/>
            <a:pathLst>
              <a:path h="15239">
                <a:moveTo>
                  <a:pt x="-4572" y="7620"/>
                </a:moveTo>
                <a:lnTo>
                  <a:pt x="4572" y="7620"/>
                </a:lnTo>
              </a:path>
            </a:pathLst>
          </a:custGeom>
          <a:ln w="1524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1" name="object 41"/>
          <p:cNvSpPr/>
          <p:nvPr/>
        </p:nvSpPr>
        <p:spPr>
          <a:xfrm>
            <a:off x="12344218" y="4151376"/>
            <a:ext cx="0" cy="15240"/>
          </a:xfrm>
          <a:custGeom>
            <a:avLst/>
            <a:gdLst/>
            <a:ahLst/>
            <a:cxnLst/>
            <a:rect l="l" t="t" r="r" b="b"/>
            <a:pathLst>
              <a:path h="15239">
                <a:moveTo>
                  <a:pt x="-4572" y="7620"/>
                </a:moveTo>
                <a:lnTo>
                  <a:pt x="4572" y="7620"/>
                </a:lnTo>
              </a:path>
            </a:pathLst>
          </a:custGeom>
          <a:ln w="1524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2" name="object 42"/>
          <p:cNvSpPr/>
          <p:nvPr/>
        </p:nvSpPr>
        <p:spPr>
          <a:xfrm>
            <a:off x="15334742" y="4904232"/>
            <a:ext cx="652971" cy="283845"/>
          </a:xfrm>
          <a:custGeom>
            <a:avLst/>
            <a:gdLst/>
            <a:ahLst/>
            <a:cxnLst/>
            <a:rect l="l" t="t" r="r" b="b"/>
            <a:pathLst>
              <a:path w="283845" h="283845">
                <a:moveTo>
                  <a:pt x="283464" y="143255"/>
                </a:moveTo>
                <a:lnTo>
                  <a:pt x="276331" y="97926"/>
                </a:lnTo>
                <a:lnTo>
                  <a:pt x="256397" y="58594"/>
                </a:lnTo>
                <a:lnTo>
                  <a:pt x="225856" y="27602"/>
                </a:lnTo>
                <a:lnTo>
                  <a:pt x="186903" y="7290"/>
                </a:lnTo>
                <a:lnTo>
                  <a:pt x="141732" y="0"/>
                </a:lnTo>
                <a:lnTo>
                  <a:pt x="97145" y="7290"/>
                </a:lnTo>
                <a:lnTo>
                  <a:pt x="58265" y="27602"/>
                </a:lnTo>
                <a:lnTo>
                  <a:pt x="27505" y="58594"/>
                </a:lnTo>
                <a:lnTo>
                  <a:pt x="7278" y="97926"/>
                </a:lnTo>
                <a:lnTo>
                  <a:pt x="0" y="143255"/>
                </a:lnTo>
                <a:lnTo>
                  <a:pt x="7278" y="187683"/>
                </a:lnTo>
                <a:lnTo>
                  <a:pt x="27505" y="226185"/>
                </a:lnTo>
                <a:lnTo>
                  <a:pt x="58265" y="256495"/>
                </a:lnTo>
                <a:lnTo>
                  <a:pt x="97145" y="276343"/>
                </a:lnTo>
                <a:lnTo>
                  <a:pt x="141732" y="283463"/>
                </a:lnTo>
                <a:lnTo>
                  <a:pt x="186903" y="276343"/>
                </a:lnTo>
                <a:lnTo>
                  <a:pt x="225856" y="256495"/>
                </a:lnTo>
                <a:lnTo>
                  <a:pt x="256397" y="226185"/>
                </a:lnTo>
                <a:lnTo>
                  <a:pt x="276331" y="187683"/>
                </a:lnTo>
                <a:lnTo>
                  <a:pt x="283464" y="143255"/>
                </a:lnTo>
              </a:path>
            </a:pathLst>
          </a:custGeom>
          <a:ln w="9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pic>
        <p:nvPicPr>
          <p:cNvPr id="43" name="object 43"/>
          <p:cNvPicPr/>
          <p:nvPr/>
        </p:nvPicPr>
        <p:blipFill>
          <a:blip r:embed="rId14" cstate="print"/>
          <a:stretch>
            <a:fillRect/>
          </a:stretch>
        </p:blipFill>
        <p:spPr>
          <a:xfrm>
            <a:off x="9644687" y="5597653"/>
            <a:ext cx="908075" cy="67055"/>
          </a:xfrm>
          <a:prstGeom prst="rect">
            <a:avLst/>
          </a:prstGeom>
        </p:spPr>
      </p:pic>
      <p:sp>
        <p:nvSpPr>
          <p:cNvPr id="44" name="object 44"/>
          <p:cNvSpPr/>
          <p:nvPr/>
        </p:nvSpPr>
        <p:spPr>
          <a:xfrm>
            <a:off x="10717489" y="5082539"/>
            <a:ext cx="92029" cy="82550"/>
          </a:xfrm>
          <a:custGeom>
            <a:avLst/>
            <a:gdLst/>
            <a:ahLst/>
            <a:cxnLst/>
            <a:rect l="l" t="t" r="r" b="b"/>
            <a:pathLst>
              <a:path w="40004" h="82550">
                <a:moveTo>
                  <a:pt x="0" y="82296"/>
                </a:moveTo>
                <a:lnTo>
                  <a:pt x="7620" y="82296"/>
                </a:lnTo>
                <a:lnTo>
                  <a:pt x="13716" y="80772"/>
                </a:lnTo>
                <a:lnTo>
                  <a:pt x="39624" y="44196"/>
                </a:lnTo>
                <a:lnTo>
                  <a:pt x="39624" y="38100"/>
                </a:lnTo>
                <a:lnTo>
                  <a:pt x="38100" y="32004"/>
                </a:lnTo>
                <a:lnTo>
                  <a:pt x="36576" y="24384"/>
                </a:lnTo>
                <a:lnTo>
                  <a:pt x="33528" y="19812"/>
                </a:lnTo>
                <a:lnTo>
                  <a:pt x="28956" y="13716"/>
                </a:lnTo>
                <a:lnTo>
                  <a:pt x="24384" y="9144"/>
                </a:lnTo>
                <a:lnTo>
                  <a:pt x="19812" y="4572"/>
                </a:lnTo>
                <a:lnTo>
                  <a:pt x="7620" y="1524"/>
                </a:lnTo>
                <a:lnTo>
                  <a:pt x="0" y="0"/>
                </a:lnTo>
              </a:path>
            </a:pathLst>
          </a:custGeom>
          <a:ln w="9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grpSp>
        <p:nvGrpSpPr>
          <p:cNvPr id="45" name="object 45"/>
          <p:cNvGrpSpPr/>
          <p:nvPr/>
        </p:nvGrpSpPr>
        <p:grpSpPr>
          <a:xfrm>
            <a:off x="10706974" y="4914900"/>
            <a:ext cx="112480" cy="172720"/>
            <a:chOff x="4654296" y="4914900"/>
            <a:chExt cx="48895" cy="172720"/>
          </a:xfrm>
        </p:grpSpPr>
        <p:sp>
          <p:nvSpPr>
            <p:cNvPr id="46" name="object 46"/>
            <p:cNvSpPr/>
            <p:nvPr/>
          </p:nvSpPr>
          <p:spPr>
            <a:xfrm>
              <a:off x="4658868" y="4919472"/>
              <a:ext cx="40005" cy="82550"/>
            </a:xfrm>
            <a:custGeom>
              <a:avLst/>
              <a:gdLst/>
              <a:ahLst/>
              <a:cxnLst/>
              <a:rect l="l" t="t" r="r" b="b"/>
              <a:pathLst>
                <a:path w="40004" h="82550">
                  <a:moveTo>
                    <a:pt x="0" y="82296"/>
                  </a:moveTo>
                  <a:lnTo>
                    <a:pt x="33528" y="64008"/>
                  </a:lnTo>
                  <a:lnTo>
                    <a:pt x="39624" y="44196"/>
                  </a:lnTo>
                  <a:lnTo>
                    <a:pt x="39624" y="38100"/>
                  </a:lnTo>
                  <a:lnTo>
                    <a:pt x="13716" y="3048"/>
                  </a:lnTo>
                  <a:lnTo>
                    <a:pt x="7620" y="1524"/>
                  </a:lnTo>
                  <a:lnTo>
                    <a:pt x="0" y="0"/>
                  </a:lnTo>
                </a:path>
              </a:pathLst>
            </a:custGeom>
            <a:ln w="9144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7" name="object 47"/>
            <p:cNvSpPr/>
            <p:nvPr/>
          </p:nvSpPr>
          <p:spPr>
            <a:xfrm>
              <a:off x="4658868" y="5001767"/>
              <a:ext cx="40005" cy="81280"/>
            </a:xfrm>
            <a:custGeom>
              <a:avLst/>
              <a:gdLst/>
              <a:ahLst/>
              <a:cxnLst/>
              <a:rect l="l" t="t" r="r" b="b"/>
              <a:pathLst>
                <a:path w="40004" h="81279">
                  <a:moveTo>
                    <a:pt x="0" y="80772"/>
                  </a:moveTo>
                  <a:lnTo>
                    <a:pt x="7620" y="80772"/>
                  </a:lnTo>
                  <a:lnTo>
                    <a:pt x="13716" y="79248"/>
                  </a:lnTo>
                  <a:lnTo>
                    <a:pt x="38100" y="50292"/>
                  </a:lnTo>
                  <a:lnTo>
                    <a:pt x="39624" y="44196"/>
                  </a:lnTo>
                  <a:lnTo>
                    <a:pt x="39624" y="38100"/>
                  </a:lnTo>
                  <a:lnTo>
                    <a:pt x="38100" y="30480"/>
                  </a:lnTo>
                  <a:lnTo>
                    <a:pt x="36576" y="24384"/>
                  </a:lnTo>
                  <a:lnTo>
                    <a:pt x="33528" y="18288"/>
                  </a:lnTo>
                  <a:lnTo>
                    <a:pt x="24384" y="9144"/>
                  </a:lnTo>
                  <a:lnTo>
                    <a:pt x="19812" y="4572"/>
                  </a:lnTo>
                  <a:lnTo>
                    <a:pt x="13716" y="1524"/>
                  </a:lnTo>
                  <a:lnTo>
                    <a:pt x="7620" y="0"/>
                  </a:lnTo>
                  <a:lnTo>
                    <a:pt x="0" y="0"/>
                  </a:lnTo>
                </a:path>
              </a:pathLst>
            </a:custGeom>
            <a:ln w="9144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48" name="object 48"/>
          <p:cNvGrpSpPr/>
          <p:nvPr/>
        </p:nvGrpSpPr>
        <p:grpSpPr>
          <a:xfrm>
            <a:off x="10685938" y="5160263"/>
            <a:ext cx="134390" cy="90170"/>
            <a:chOff x="4645152" y="5160263"/>
            <a:chExt cx="58419" cy="90170"/>
          </a:xfrm>
        </p:grpSpPr>
        <p:sp>
          <p:nvSpPr>
            <p:cNvPr id="49" name="object 49"/>
            <p:cNvSpPr/>
            <p:nvPr/>
          </p:nvSpPr>
          <p:spPr>
            <a:xfrm>
              <a:off x="4658868" y="5164835"/>
              <a:ext cx="40005" cy="81280"/>
            </a:xfrm>
            <a:custGeom>
              <a:avLst/>
              <a:gdLst/>
              <a:ahLst/>
              <a:cxnLst/>
              <a:rect l="l" t="t" r="r" b="b"/>
              <a:pathLst>
                <a:path w="40004" h="81279">
                  <a:moveTo>
                    <a:pt x="0" y="80772"/>
                  </a:moveTo>
                  <a:lnTo>
                    <a:pt x="33528" y="62484"/>
                  </a:lnTo>
                  <a:lnTo>
                    <a:pt x="38100" y="48768"/>
                  </a:lnTo>
                  <a:lnTo>
                    <a:pt x="39624" y="42672"/>
                  </a:lnTo>
                  <a:lnTo>
                    <a:pt x="39624" y="35052"/>
                  </a:lnTo>
                  <a:lnTo>
                    <a:pt x="38100" y="28956"/>
                  </a:lnTo>
                  <a:lnTo>
                    <a:pt x="36576" y="22860"/>
                  </a:lnTo>
                  <a:lnTo>
                    <a:pt x="33528" y="16764"/>
                  </a:lnTo>
                  <a:lnTo>
                    <a:pt x="28956" y="12192"/>
                  </a:lnTo>
                  <a:lnTo>
                    <a:pt x="24384" y="9144"/>
                  </a:lnTo>
                  <a:lnTo>
                    <a:pt x="19812" y="4572"/>
                  </a:lnTo>
                  <a:lnTo>
                    <a:pt x="13716" y="3048"/>
                  </a:lnTo>
                  <a:lnTo>
                    <a:pt x="7620" y="0"/>
                  </a:lnTo>
                  <a:lnTo>
                    <a:pt x="0" y="0"/>
                  </a:lnTo>
                </a:path>
              </a:pathLst>
            </a:custGeom>
            <a:ln w="9144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0" name="object 50"/>
            <p:cNvSpPr/>
            <p:nvPr/>
          </p:nvSpPr>
          <p:spPr>
            <a:xfrm>
              <a:off x="4645152" y="5164835"/>
              <a:ext cx="13970" cy="81280"/>
            </a:xfrm>
            <a:custGeom>
              <a:avLst/>
              <a:gdLst/>
              <a:ahLst/>
              <a:cxnLst/>
              <a:rect l="l" t="t" r="r" b="b"/>
              <a:pathLst>
                <a:path w="13970" h="81279">
                  <a:moveTo>
                    <a:pt x="13716" y="80771"/>
                  </a:moveTo>
                  <a:lnTo>
                    <a:pt x="0" y="80771"/>
                  </a:lnTo>
                </a:path>
                <a:path w="13970" h="81279">
                  <a:moveTo>
                    <a:pt x="13716" y="0"/>
                  </a:moveTo>
                  <a:lnTo>
                    <a:pt x="0" y="0"/>
                  </a:lnTo>
                </a:path>
              </a:pathLst>
            </a:custGeom>
            <a:ln w="9144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51" name="object 51"/>
          <p:cNvSpPr/>
          <p:nvPr/>
        </p:nvSpPr>
        <p:spPr>
          <a:xfrm>
            <a:off x="10685937" y="5082539"/>
            <a:ext cx="32137" cy="0"/>
          </a:xfrm>
          <a:custGeom>
            <a:avLst/>
            <a:gdLst/>
            <a:ahLst/>
            <a:cxnLst/>
            <a:rect l="l" t="t" r="r" b="b"/>
            <a:pathLst>
              <a:path w="13970">
                <a:moveTo>
                  <a:pt x="13716" y="0"/>
                </a:moveTo>
                <a:lnTo>
                  <a:pt x="0" y="0"/>
                </a:lnTo>
              </a:path>
            </a:pathLst>
          </a:custGeom>
          <a:ln w="9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2" name="object 52"/>
          <p:cNvSpPr/>
          <p:nvPr/>
        </p:nvSpPr>
        <p:spPr>
          <a:xfrm>
            <a:off x="10685937" y="5001767"/>
            <a:ext cx="32137" cy="0"/>
          </a:xfrm>
          <a:custGeom>
            <a:avLst/>
            <a:gdLst/>
            <a:ahLst/>
            <a:cxnLst/>
            <a:rect l="l" t="t" r="r" b="b"/>
            <a:pathLst>
              <a:path w="13970">
                <a:moveTo>
                  <a:pt x="13716" y="0"/>
                </a:moveTo>
                <a:lnTo>
                  <a:pt x="0" y="0"/>
                </a:lnTo>
              </a:path>
            </a:pathLst>
          </a:custGeom>
          <a:ln w="9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3" name="object 53"/>
          <p:cNvSpPr/>
          <p:nvPr/>
        </p:nvSpPr>
        <p:spPr>
          <a:xfrm>
            <a:off x="10685937" y="4919471"/>
            <a:ext cx="32137" cy="0"/>
          </a:xfrm>
          <a:custGeom>
            <a:avLst/>
            <a:gdLst/>
            <a:ahLst/>
            <a:cxnLst/>
            <a:rect l="l" t="t" r="r" b="b"/>
            <a:pathLst>
              <a:path w="13970">
                <a:moveTo>
                  <a:pt x="13716" y="0"/>
                </a:moveTo>
                <a:lnTo>
                  <a:pt x="0" y="0"/>
                </a:lnTo>
              </a:path>
            </a:pathLst>
          </a:custGeom>
          <a:ln w="9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grpSp>
        <p:nvGrpSpPr>
          <p:cNvPr id="54" name="object 54"/>
          <p:cNvGrpSpPr/>
          <p:nvPr/>
        </p:nvGrpSpPr>
        <p:grpSpPr>
          <a:xfrm>
            <a:off x="10615818" y="5241037"/>
            <a:ext cx="134390" cy="657225"/>
            <a:chOff x="4614671" y="5241036"/>
            <a:chExt cx="58419" cy="657225"/>
          </a:xfrm>
        </p:grpSpPr>
        <p:sp>
          <p:nvSpPr>
            <p:cNvPr id="55" name="object 55"/>
            <p:cNvSpPr/>
            <p:nvPr/>
          </p:nvSpPr>
          <p:spPr>
            <a:xfrm>
              <a:off x="4619243" y="5245608"/>
              <a:ext cx="48895" cy="481965"/>
            </a:xfrm>
            <a:custGeom>
              <a:avLst/>
              <a:gdLst/>
              <a:ahLst/>
              <a:cxnLst/>
              <a:rect l="l" t="t" r="r" b="b"/>
              <a:pathLst>
                <a:path w="48895" h="481964">
                  <a:moveTo>
                    <a:pt x="24384" y="481584"/>
                  </a:moveTo>
                  <a:lnTo>
                    <a:pt x="0" y="466344"/>
                  </a:lnTo>
                  <a:lnTo>
                    <a:pt x="48768" y="438912"/>
                  </a:lnTo>
                  <a:lnTo>
                    <a:pt x="0" y="411480"/>
                  </a:lnTo>
                  <a:lnTo>
                    <a:pt x="48768" y="382524"/>
                  </a:lnTo>
                  <a:lnTo>
                    <a:pt x="0" y="355092"/>
                  </a:lnTo>
                  <a:lnTo>
                    <a:pt x="48768" y="327660"/>
                  </a:lnTo>
                  <a:lnTo>
                    <a:pt x="24384" y="313944"/>
                  </a:lnTo>
                  <a:lnTo>
                    <a:pt x="24384" y="0"/>
                  </a:lnTo>
                </a:path>
              </a:pathLst>
            </a:custGeom>
            <a:ln w="9144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6" name="object 56"/>
            <p:cNvSpPr/>
            <p:nvPr/>
          </p:nvSpPr>
          <p:spPr>
            <a:xfrm>
              <a:off x="4643627" y="5727192"/>
              <a:ext cx="0" cy="170815"/>
            </a:xfrm>
            <a:custGeom>
              <a:avLst/>
              <a:gdLst/>
              <a:ahLst/>
              <a:cxnLst/>
              <a:rect l="l" t="t" r="r" b="b"/>
              <a:pathLst>
                <a:path h="170814">
                  <a:moveTo>
                    <a:pt x="0" y="0"/>
                  </a:moveTo>
                  <a:lnTo>
                    <a:pt x="0" y="170687"/>
                  </a:lnTo>
                </a:path>
              </a:pathLst>
            </a:custGeom>
            <a:ln w="9144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57" name="object 57"/>
          <p:cNvGrpSpPr/>
          <p:nvPr/>
        </p:nvGrpSpPr>
        <p:grpSpPr>
          <a:xfrm>
            <a:off x="11664077" y="4507992"/>
            <a:ext cx="127086" cy="1191895"/>
            <a:chOff x="5070347" y="4507991"/>
            <a:chExt cx="55244" cy="1191895"/>
          </a:xfrm>
        </p:grpSpPr>
        <p:sp>
          <p:nvSpPr>
            <p:cNvPr id="58" name="object 58"/>
            <p:cNvSpPr/>
            <p:nvPr/>
          </p:nvSpPr>
          <p:spPr>
            <a:xfrm>
              <a:off x="5097779" y="4582667"/>
              <a:ext cx="0" cy="1117600"/>
            </a:xfrm>
            <a:custGeom>
              <a:avLst/>
              <a:gdLst/>
              <a:ahLst/>
              <a:cxnLst/>
              <a:rect l="l" t="t" r="r" b="b"/>
              <a:pathLst>
                <a:path h="1117600">
                  <a:moveTo>
                    <a:pt x="0" y="1117092"/>
                  </a:moveTo>
                  <a:lnTo>
                    <a:pt x="0" y="0"/>
                  </a:lnTo>
                </a:path>
              </a:pathLst>
            </a:custGeom>
            <a:ln w="9144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9" name="object 59"/>
            <p:cNvSpPr/>
            <p:nvPr/>
          </p:nvSpPr>
          <p:spPr>
            <a:xfrm>
              <a:off x="5070347" y="4507991"/>
              <a:ext cx="55244" cy="81280"/>
            </a:xfrm>
            <a:custGeom>
              <a:avLst/>
              <a:gdLst/>
              <a:ahLst/>
              <a:cxnLst/>
              <a:rect l="l" t="t" r="r" b="b"/>
              <a:pathLst>
                <a:path w="55245" h="81279">
                  <a:moveTo>
                    <a:pt x="54864" y="80772"/>
                  </a:moveTo>
                  <a:lnTo>
                    <a:pt x="0" y="80772"/>
                  </a:lnTo>
                  <a:lnTo>
                    <a:pt x="27432" y="0"/>
                  </a:lnTo>
                  <a:lnTo>
                    <a:pt x="54864" y="80772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60" name="object 60"/>
          <p:cNvGrpSpPr/>
          <p:nvPr/>
        </p:nvGrpSpPr>
        <p:grpSpPr>
          <a:xfrm>
            <a:off x="13690481" y="4507992"/>
            <a:ext cx="122706" cy="1191895"/>
            <a:chOff x="5951220" y="4507991"/>
            <a:chExt cx="53340" cy="1191895"/>
          </a:xfrm>
        </p:grpSpPr>
        <p:sp>
          <p:nvSpPr>
            <p:cNvPr id="61" name="object 61"/>
            <p:cNvSpPr/>
            <p:nvPr/>
          </p:nvSpPr>
          <p:spPr>
            <a:xfrm>
              <a:off x="5977128" y="4582667"/>
              <a:ext cx="0" cy="1117600"/>
            </a:xfrm>
            <a:custGeom>
              <a:avLst/>
              <a:gdLst/>
              <a:ahLst/>
              <a:cxnLst/>
              <a:rect l="l" t="t" r="r" b="b"/>
              <a:pathLst>
                <a:path h="1117600">
                  <a:moveTo>
                    <a:pt x="0" y="1117092"/>
                  </a:moveTo>
                  <a:lnTo>
                    <a:pt x="0" y="0"/>
                  </a:lnTo>
                </a:path>
              </a:pathLst>
            </a:custGeom>
            <a:ln w="9144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2" name="object 62"/>
            <p:cNvSpPr/>
            <p:nvPr/>
          </p:nvSpPr>
          <p:spPr>
            <a:xfrm>
              <a:off x="5951220" y="4507991"/>
              <a:ext cx="53340" cy="81280"/>
            </a:xfrm>
            <a:custGeom>
              <a:avLst/>
              <a:gdLst/>
              <a:ahLst/>
              <a:cxnLst/>
              <a:rect l="l" t="t" r="r" b="b"/>
              <a:pathLst>
                <a:path w="53339" h="81279">
                  <a:moveTo>
                    <a:pt x="53340" y="80772"/>
                  </a:moveTo>
                  <a:lnTo>
                    <a:pt x="0" y="80772"/>
                  </a:lnTo>
                  <a:lnTo>
                    <a:pt x="25908" y="0"/>
                  </a:lnTo>
                  <a:lnTo>
                    <a:pt x="53340" y="80772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63" name="object 63"/>
          <p:cNvGrpSpPr/>
          <p:nvPr/>
        </p:nvGrpSpPr>
        <p:grpSpPr>
          <a:xfrm>
            <a:off x="10671913" y="4163567"/>
            <a:ext cx="3618365" cy="760730"/>
            <a:chOff x="4639055" y="4163567"/>
            <a:chExt cx="1572895" cy="760730"/>
          </a:xfrm>
        </p:grpSpPr>
        <p:sp>
          <p:nvSpPr>
            <p:cNvPr id="64" name="object 64"/>
            <p:cNvSpPr/>
            <p:nvPr/>
          </p:nvSpPr>
          <p:spPr>
            <a:xfrm>
              <a:off x="5434584" y="4507991"/>
              <a:ext cx="265430" cy="0"/>
            </a:xfrm>
            <a:custGeom>
              <a:avLst/>
              <a:gdLst/>
              <a:ahLst/>
              <a:cxnLst/>
              <a:rect l="l" t="t" r="r" b="b"/>
              <a:pathLst>
                <a:path w="265429">
                  <a:moveTo>
                    <a:pt x="265176" y="0"/>
                  </a:moveTo>
                  <a:lnTo>
                    <a:pt x="0" y="0"/>
                  </a:lnTo>
                </a:path>
              </a:pathLst>
            </a:custGeom>
            <a:ln w="9144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5" name="object 65"/>
            <p:cNvSpPr/>
            <p:nvPr/>
          </p:nvSpPr>
          <p:spPr>
            <a:xfrm>
              <a:off x="5358384" y="4480559"/>
              <a:ext cx="82550" cy="55244"/>
            </a:xfrm>
            <a:custGeom>
              <a:avLst/>
              <a:gdLst/>
              <a:ahLst/>
              <a:cxnLst/>
              <a:rect l="l" t="t" r="r" b="b"/>
              <a:pathLst>
                <a:path w="82550" h="55245">
                  <a:moveTo>
                    <a:pt x="82296" y="54864"/>
                  </a:moveTo>
                  <a:lnTo>
                    <a:pt x="0" y="27432"/>
                  </a:lnTo>
                  <a:lnTo>
                    <a:pt x="82296" y="0"/>
                  </a:lnTo>
                  <a:lnTo>
                    <a:pt x="82296" y="54864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6" name="object 66"/>
            <p:cNvSpPr/>
            <p:nvPr/>
          </p:nvSpPr>
          <p:spPr>
            <a:xfrm>
              <a:off x="4643627" y="4168139"/>
              <a:ext cx="1568450" cy="751840"/>
            </a:xfrm>
            <a:custGeom>
              <a:avLst/>
              <a:gdLst/>
              <a:ahLst/>
              <a:cxnLst/>
              <a:rect l="l" t="t" r="r" b="b"/>
              <a:pathLst>
                <a:path w="1568450" h="751839">
                  <a:moveTo>
                    <a:pt x="722375" y="0"/>
                  </a:moveTo>
                  <a:lnTo>
                    <a:pt x="0" y="0"/>
                  </a:lnTo>
                  <a:lnTo>
                    <a:pt x="0" y="751331"/>
                  </a:lnTo>
                </a:path>
                <a:path w="1568450" h="751839">
                  <a:moveTo>
                    <a:pt x="1050036" y="0"/>
                  </a:moveTo>
                  <a:lnTo>
                    <a:pt x="1568195" y="0"/>
                  </a:lnTo>
                </a:path>
              </a:pathLst>
            </a:custGeom>
            <a:ln w="9144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67" name="object 67"/>
          <p:cNvSpPr/>
          <p:nvPr/>
        </p:nvSpPr>
        <p:spPr>
          <a:xfrm>
            <a:off x="15043751" y="4168140"/>
            <a:ext cx="617912" cy="736600"/>
          </a:xfrm>
          <a:custGeom>
            <a:avLst/>
            <a:gdLst/>
            <a:ahLst/>
            <a:cxnLst/>
            <a:rect l="l" t="t" r="r" b="b"/>
            <a:pathLst>
              <a:path w="268604" h="736600">
                <a:moveTo>
                  <a:pt x="268223" y="736091"/>
                </a:moveTo>
                <a:lnTo>
                  <a:pt x="268223" y="0"/>
                </a:lnTo>
                <a:lnTo>
                  <a:pt x="0" y="0"/>
                </a:lnTo>
              </a:path>
            </a:pathLst>
          </a:custGeom>
          <a:ln w="9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8" name="object 68"/>
          <p:cNvSpPr/>
          <p:nvPr/>
        </p:nvSpPr>
        <p:spPr>
          <a:xfrm>
            <a:off x="10682429" y="5187697"/>
            <a:ext cx="4978357" cy="710565"/>
          </a:xfrm>
          <a:custGeom>
            <a:avLst/>
            <a:gdLst/>
            <a:ahLst/>
            <a:cxnLst/>
            <a:rect l="l" t="t" r="r" b="b"/>
            <a:pathLst>
              <a:path w="2164079" h="710564">
                <a:moveTo>
                  <a:pt x="0" y="710183"/>
                </a:moveTo>
                <a:lnTo>
                  <a:pt x="2164079" y="710183"/>
                </a:lnTo>
                <a:lnTo>
                  <a:pt x="2164079" y="0"/>
                </a:lnTo>
              </a:path>
            </a:pathLst>
          </a:custGeom>
          <a:ln w="9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pic>
        <p:nvPicPr>
          <p:cNvPr id="69" name="object 69"/>
          <p:cNvPicPr/>
          <p:nvPr/>
        </p:nvPicPr>
        <p:blipFill>
          <a:blip r:embed="rId18" cstate="print"/>
          <a:stretch>
            <a:fillRect/>
          </a:stretch>
        </p:blipFill>
        <p:spPr>
          <a:xfrm>
            <a:off x="12705328" y="4578097"/>
            <a:ext cx="23665" cy="64007"/>
          </a:xfrm>
          <a:prstGeom prst="rect">
            <a:avLst/>
          </a:prstGeom>
        </p:spPr>
      </p:pic>
      <p:grpSp>
        <p:nvGrpSpPr>
          <p:cNvPr id="70" name="object 70"/>
          <p:cNvGrpSpPr/>
          <p:nvPr/>
        </p:nvGrpSpPr>
        <p:grpSpPr>
          <a:xfrm>
            <a:off x="9238008" y="6374892"/>
            <a:ext cx="6490269" cy="1663064"/>
            <a:chOff x="4015740" y="6374892"/>
            <a:chExt cx="2821305" cy="1663064"/>
          </a:xfrm>
        </p:grpSpPr>
        <p:sp>
          <p:nvSpPr>
            <p:cNvPr id="71" name="object 71"/>
            <p:cNvSpPr/>
            <p:nvPr/>
          </p:nvSpPr>
          <p:spPr>
            <a:xfrm>
              <a:off x="4027932" y="7999476"/>
              <a:ext cx="78105" cy="33655"/>
            </a:xfrm>
            <a:custGeom>
              <a:avLst/>
              <a:gdLst/>
              <a:ahLst/>
              <a:cxnLst/>
              <a:rect l="l" t="t" r="r" b="b"/>
              <a:pathLst>
                <a:path w="78104" h="33654">
                  <a:moveTo>
                    <a:pt x="0" y="0"/>
                  </a:moveTo>
                  <a:lnTo>
                    <a:pt x="77724" y="0"/>
                  </a:lnTo>
                </a:path>
                <a:path w="78104" h="33654">
                  <a:moveTo>
                    <a:pt x="12191" y="33527"/>
                  </a:moveTo>
                  <a:lnTo>
                    <a:pt x="64008" y="33527"/>
                  </a:lnTo>
                </a:path>
              </a:pathLst>
            </a:custGeom>
            <a:ln w="9144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72" name="object 72"/>
            <p:cNvPicPr/>
            <p:nvPr/>
          </p:nvPicPr>
          <p:blipFill>
            <a:blip r:embed="rId19" cstate="print"/>
            <a:stretch>
              <a:fillRect/>
            </a:stretch>
          </p:blipFill>
          <p:spPr>
            <a:xfrm>
              <a:off x="4015740" y="6374892"/>
              <a:ext cx="2820924" cy="1597151"/>
            </a:xfrm>
            <a:prstGeom prst="rect">
              <a:avLst/>
            </a:prstGeom>
          </p:spPr>
        </p:pic>
      </p:grpSp>
      <p:sp>
        <p:nvSpPr>
          <p:cNvPr id="73" name="object 73"/>
          <p:cNvSpPr/>
          <p:nvPr/>
        </p:nvSpPr>
        <p:spPr>
          <a:xfrm>
            <a:off x="1444422" y="9413748"/>
            <a:ext cx="15051933" cy="9525"/>
          </a:xfrm>
          <a:custGeom>
            <a:avLst/>
            <a:gdLst/>
            <a:ahLst/>
            <a:cxnLst/>
            <a:rect l="l" t="t" r="r" b="b"/>
            <a:pathLst>
              <a:path w="6543040" h="9525">
                <a:moveTo>
                  <a:pt x="6542531" y="9144"/>
                </a:moveTo>
                <a:lnTo>
                  <a:pt x="0" y="9144"/>
                </a:lnTo>
                <a:lnTo>
                  <a:pt x="0" y="0"/>
                </a:lnTo>
                <a:lnTo>
                  <a:pt x="6542531" y="0"/>
                </a:lnTo>
                <a:lnTo>
                  <a:pt x="6542531" y="9144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4" name="object 74"/>
          <p:cNvSpPr txBox="1"/>
          <p:nvPr/>
        </p:nvSpPr>
        <p:spPr>
          <a:xfrm>
            <a:off x="16290754" y="349008"/>
            <a:ext cx="192824" cy="135935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sz="800" spc="10" dirty="0">
                <a:latin typeface="Microsoft Sans Serif"/>
                <a:cs typeface="Microsoft Sans Serif"/>
              </a:rPr>
              <a:t>7</a:t>
            </a:r>
            <a:endParaRPr sz="800">
              <a:latin typeface="Microsoft Sans Serif"/>
              <a:cs typeface="Microsoft Sans Serif"/>
            </a:endParaRPr>
          </a:p>
        </p:txBody>
      </p:sp>
      <p:sp>
        <p:nvSpPr>
          <p:cNvPr id="75" name="object 75"/>
          <p:cNvSpPr txBox="1"/>
          <p:nvPr/>
        </p:nvSpPr>
        <p:spPr>
          <a:xfrm>
            <a:off x="1415275" y="617976"/>
            <a:ext cx="7416407" cy="2349105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103630">
              <a:lnSpc>
                <a:spcPct val="100000"/>
              </a:lnSpc>
              <a:spcBef>
                <a:spcPts val="100"/>
              </a:spcBef>
            </a:pPr>
            <a:r>
              <a:rPr sz="950" spc="10" dirty="0">
                <a:latin typeface="Microsoft Sans Serif"/>
                <a:cs typeface="Microsoft Sans Serif"/>
              </a:rPr>
              <a:t>VII.</a:t>
            </a:r>
            <a:r>
              <a:rPr sz="950" spc="-40" dirty="0">
                <a:latin typeface="Microsoft Sans Serif"/>
                <a:cs typeface="Microsoft Sans Serif"/>
              </a:rPr>
              <a:t> </a:t>
            </a:r>
            <a:r>
              <a:rPr sz="950" spc="-30" dirty="0">
                <a:latin typeface="Microsoft Sans Serif"/>
                <a:cs typeface="Microsoft Sans Serif"/>
              </a:rPr>
              <a:t>C</a:t>
            </a:r>
            <a:r>
              <a:rPr sz="750" spc="-30" dirty="0">
                <a:latin typeface="Microsoft Sans Serif"/>
                <a:cs typeface="Microsoft Sans Serif"/>
              </a:rPr>
              <a:t>ONCLUSIONES</a:t>
            </a:r>
            <a:endParaRPr sz="750">
              <a:latin typeface="Microsoft Sans Serif"/>
              <a:cs typeface="Microsoft Sans Serif"/>
            </a:endParaRPr>
          </a:p>
          <a:p>
            <a:pPr marL="12700" marR="5080" indent="154940">
              <a:lnSpc>
                <a:spcPct val="143000"/>
              </a:lnSpc>
              <a:spcBef>
                <a:spcPts val="270"/>
              </a:spcBef>
            </a:pPr>
            <a:r>
              <a:rPr sz="700" spc="-10" dirty="0">
                <a:latin typeface="Microsoft Sans Serif"/>
                <a:cs typeface="Microsoft Sans Serif"/>
              </a:rPr>
              <a:t>La </a:t>
            </a:r>
            <a:r>
              <a:rPr sz="700" spc="15" dirty="0">
                <a:latin typeface="Microsoft Sans Serif"/>
                <a:cs typeface="Microsoft Sans Serif"/>
              </a:rPr>
              <a:t>activación </a:t>
            </a:r>
            <a:r>
              <a:rPr sz="700" spc="25" dirty="0">
                <a:latin typeface="Microsoft Sans Serif"/>
                <a:cs typeface="Microsoft Sans Serif"/>
              </a:rPr>
              <a:t>inadvertida </a:t>
            </a:r>
            <a:r>
              <a:rPr sz="700" spc="20" dirty="0">
                <a:latin typeface="Microsoft Sans Serif"/>
                <a:cs typeface="Microsoft Sans Serif"/>
              </a:rPr>
              <a:t>de </a:t>
            </a:r>
            <a:r>
              <a:rPr sz="700" spc="25" dirty="0">
                <a:latin typeface="Microsoft Sans Serif"/>
                <a:cs typeface="Microsoft Sans Serif"/>
              </a:rPr>
              <a:t>generadores </a:t>
            </a:r>
            <a:r>
              <a:rPr sz="700" spc="20" dirty="0">
                <a:latin typeface="Microsoft Sans Serif"/>
                <a:cs typeface="Microsoft Sans Serif"/>
              </a:rPr>
              <a:t>síncronos </a:t>
            </a:r>
            <a:r>
              <a:rPr sz="700" spc="-5" dirty="0">
                <a:latin typeface="Microsoft Sans Serif"/>
                <a:cs typeface="Microsoft Sans Serif"/>
              </a:rPr>
              <a:t>se </a:t>
            </a:r>
            <a:r>
              <a:rPr sz="700" spc="20" dirty="0">
                <a:latin typeface="Microsoft Sans Serif"/>
                <a:cs typeface="Microsoft Sans Serif"/>
              </a:rPr>
              <a:t>ha </a:t>
            </a:r>
            <a:r>
              <a:rPr sz="700" spc="25" dirty="0">
                <a:latin typeface="Microsoft Sans Serif"/>
                <a:cs typeface="Microsoft Sans Serif"/>
              </a:rPr>
              <a:t>convertido </a:t>
            </a:r>
            <a:r>
              <a:rPr sz="700" spc="20" dirty="0">
                <a:latin typeface="Microsoft Sans Serif"/>
                <a:cs typeface="Microsoft Sans Serif"/>
              </a:rPr>
              <a:t>en </a:t>
            </a:r>
            <a:r>
              <a:rPr sz="700" spc="25" dirty="0">
                <a:latin typeface="Microsoft Sans Serif"/>
                <a:cs typeface="Microsoft Sans Serif"/>
              </a:rPr>
              <a:t> </a:t>
            </a:r>
            <a:r>
              <a:rPr sz="700" spc="40" dirty="0">
                <a:latin typeface="Microsoft Sans Serif"/>
                <a:cs typeface="Microsoft Sans Serif"/>
              </a:rPr>
              <a:t>un </a:t>
            </a:r>
            <a:r>
              <a:rPr sz="700" spc="30" dirty="0">
                <a:latin typeface="Microsoft Sans Serif"/>
                <a:cs typeface="Microsoft Sans Serif"/>
              </a:rPr>
              <a:t>problema </a:t>
            </a:r>
            <a:r>
              <a:rPr sz="700" spc="35" dirty="0">
                <a:latin typeface="Microsoft Sans Serif"/>
                <a:cs typeface="Microsoft Sans Serif"/>
              </a:rPr>
              <a:t>importante dentro </a:t>
            </a:r>
            <a:r>
              <a:rPr sz="700" spc="20" dirty="0">
                <a:latin typeface="Microsoft Sans Serif"/>
                <a:cs typeface="Microsoft Sans Serif"/>
              </a:rPr>
              <a:t>de </a:t>
            </a:r>
            <a:r>
              <a:rPr sz="700" spc="10" dirty="0">
                <a:latin typeface="Microsoft Sans Serif"/>
                <a:cs typeface="Microsoft Sans Serif"/>
              </a:rPr>
              <a:t>la </a:t>
            </a:r>
            <a:r>
              <a:rPr sz="700" spc="30" dirty="0">
                <a:latin typeface="Microsoft Sans Serif"/>
                <a:cs typeface="Microsoft Sans Serif"/>
              </a:rPr>
              <a:t>industria </a:t>
            </a:r>
            <a:r>
              <a:rPr sz="700" dirty="0">
                <a:latin typeface="Microsoft Sans Serif"/>
                <a:cs typeface="Microsoft Sans Serif"/>
              </a:rPr>
              <a:t>a </a:t>
            </a:r>
            <a:r>
              <a:rPr sz="700" spc="30" dirty="0">
                <a:latin typeface="Microsoft Sans Serif"/>
                <a:cs typeface="Microsoft Sans Serif"/>
              </a:rPr>
              <a:t>medida que </a:t>
            </a:r>
            <a:r>
              <a:rPr sz="700" dirty="0">
                <a:latin typeface="Microsoft Sans Serif"/>
                <a:cs typeface="Microsoft Sans Serif"/>
              </a:rPr>
              <a:t>las </a:t>
            </a:r>
            <a:r>
              <a:rPr sz="700" spc="10" dirty="0">
                <a:latin typeface="Microsoft Sans Serif"/>
                <a:cs typeface="Microsoft Sans Serif"/>
              </a:rPr>
              <a:t>estaciones </a:t>
            </a:r>
            <a:r>
              <a:rPr sz="700" spc="-175" dirty="0">
                <a:latin typeface="Microsoft Sans Serif"/>
                <a:cs typeface="Microsoft Sans Serif"/>
              </a:rPr>
              <a:t> </a:t>
            </a:r>
            <a:r>
              <a:rPr sz="700" spc="25" dirty="0">
                <a:latin typeface="Microsoft Sans Serif"/>
                <a:cs typeface="Microsoft Sans Serif"/>
              </a:rPr>
              <a:t>generadoras</a:t>
            </a:r>
            <a:r>
              <a:rPr sz="700" spc="-10" dirty="0">
                <a:latin typeface="Microsoft Sans Serif"/>
                <a:cs typeface="Microsoft Sans Serif"/>
              </a:rPr>
              <a:t> </a:t>
            </a:r>
            <a:r>
              <a:rPr sz="700" spc="-5" dirty="0">
                <a:latin typeface="Microsoft Sans Serif"/>
                <a:cs typeface="Microsoft Sans Serif"/>
              </a:rPr>
              <a:t>se </a:t>
            </a:r>
            <a:r>
              <a:rPr sz="700" spc="30" dirty="0">
                <a:latin typeface="Microsoft Sans Serif"/>
                <a:cs typeface="Microsoft Sans Serif"/>
              </a:rPr>
              <a:t>han</a:t>
            </a:r>
            <a:r>
              <a:rPr sz="700" spc="-10" dirty="0">
                <a:latin typeface="Microsoft Sans Serif"/>
                <a:cs typeface="Microsoft Sans Serif"/>
              </a:rPr>
              <a:t> </a:t>
            </a:r>
            <a:r>
              <a:rPr sz="700" spc="25" dirty="0">
                <a:latin typeface="Microsoft Sans Serif"/>
                <a:cs typeface="Microsoft Sans Serif"/>
              </a:rPr>
              <a:t>vuelto</a:t>
            </a:r>
            <a:r>
              <a:rPr sz="700" spc="-5" dirty="0">
                <a:latin typeface="Microsoft Sans Serif"/>
                <a:cs typeface="Microsoft Sans Serif"/>
              </a:rPr>
              <a:t> </a:t>
            </a:r>
            <a:r>
              <a:rPr sz="700" spc="20" dirty="0">
                <a:latin typeface="Microsoft Sans Serif"/>
                <a:cs typeface="Microsoft Sans Serif"/>
              </a:rPr>
              <a:t>más</a:t>
            </a:r>
            <a:r>
              <a:rPr sz="700" spc="-10" dirty="0">
                <a:latin typeface="Microsoft Sans Serif"/>
                <a:cs typeface="Microsoft Sans Serif"/>
              </a:rPr>
              <a:t> </a:t>
            </a:r>
            <a:r>
              <a:rPr sz="700" spc="15" dirty="0">
                <a:latin typeface="Microsoft Sans Serif"/>
                <a:cs typeface="Microsoft Sans Serif"/>
              </a:rPr>
              <a:t>complejas.</a:t>
            </a:r>
            <a:r>
              <a:rPr sz="700" spc="-5" dirty="0">
                <a:latin typeface="Microsoft Sans Serif"/>
                <a:cs typeface="Microsoft Sans Serif"/>
              </a:rPr>
              <a:t> </a:t>
            </a:r>
            <a:r>
              <a:rPr sz="700" spc="-30" dirty="0">
                <a:latin typeface="Microsoft Sans Serif"/>
                <a:cs typeface="Microsoft Sans Serif"/>
              </a:rPr>
              <a:t>El</a:t>
            </a:r>
            <a:r>
              <a:rPr sz="700" spc="-5" dirty="0">
                <a:latin typeface="Microsoft Sans Serif"/>
                <a:cs typeface="Microsoft Sans Serif"/>
              </a:rPr>
              <a:t> </a:t>
            </a:r>
            <a:r>
              <a:rPr sz="700" spc="20" dirty="0">
                <a:latin typeface="Microsoft Sans Serif"/>
                <a:cs typeface="Microsoft Sans Serif"/>
              </a:rPr>
              <a:t>uso</a:t>
            </a:r>
            <a:r>
              <a:rPr sz="700" spc="-10" dirty="0">
                <a:latin typeface="Microsoft Sans Serif"/>
                <a:cs typeface="Microsoft Sans Serif"/>
              </a:rPr>
              <a:t> </a:t>
            </a:r>
            <a:r>
              <a:rPr sz="700" spc="20" dirty="0">
                <a:latin typeface="Microsoft Sans Serif"/>
                <a:cs typeface="Microsoft Sans Serif"/>
              </a:rPr>
              <a:t>generalizado</a:t>
            </a:r>
            <a:r>
              <a:rPr sz="700" spc="-5" dirty="0">
                <a:latin typeface="Microsoft Sans Serif"/>
                <a:cs typeface="Microsoft Sans Serif"/>
              </a:rPr>
              <a:t> </a:t>
            </a:r>
            <a:r>
              <a:rPr sz="700" spc="20" dirty="0">
                <a:latin typeface="Microsoft Sans Serif"/>
                <a:cs typeface="Microsoft Sans Serif"/>
              </a:rPr>
              <a:t>de</a:t>
            </a:r>
            <a:r>
              <a:rPr sz="700" spc="-10" dirty="0">
                <a:latin typeface="Microsoft Sans Serif"/>
                <a:cs typeface="Microsoft Sans Serif"/>
              </a:rPr>
              <a:t> </a:t>
            </a:r>
            <a:r>
              <a:rPr sz="700" spc="15" dirty="0">
                <a:latin typeface="Microsoft Sans Serif"/>
                <a:cs typeface="Microsoft Sans Serif"/>
              </a:rPr>
              <a:t>esquemas </a:t>
            </a:r>
            <a:r>
              <a:rPr sz="700" spc="-170" dirty="0">
                <a:latin typeface="Microsoft Sans Serif"/>
                <a:cs typeface="Microsoft Sans Serif"/>
              </a:rPr>
              <a:t> </a:t>
            </a:r>
            <a:r>
              <a:rPr sz="700" spc="20" dirty="0">
                <a:latin typeface="Microsoft Sans Serif"/>
                <a:cs typeface="Microsoft Sans Serif"/>
              </a:rPr>
              <a:t>de </a:t>
            </a:r>
            <a:r>
              <a:rPr sz="700" spc="40" dirty="0">
                <a:latin typeface="Microsoft Sans Serif"/>
                <a:cs typeface="Microsoft Sans Serif"/>
              </a:rPr>
              <a:t>interruptor </a:t>
            </a:r>
            <a:r>
              <a:rPr sz="700" spc="5" dirty="0">
                <a:latin typeface="Microsoft Sans Serif"/>
                <a:cs typeface="Microsoft Sans Serif"/>
              </a:rPr>
              <a:t>y </a:t>
            </a:r>
            <a:r>
              <a:rPr sz="700" spc="30" dirty="0">
                <a:latin typeface="Microsoft Sans Serif"/>
                <a:cs typeface="Microsoft Sans Serif"/>
              </a:rPr>
              <a:t>medio </a:t>
            </a:r>
            <a:r>
              <a:rPr sz="700" spc="5" dirty="0">
                <a:latin typeface="Microsoft Sans Serif"/>
                <a:cs typeface="Microsoft Sans Serif"/>
              </a:rPr>
              <a:t>y </a:t>
            </a:r>
            <a:r>
              <a:rPr sz="700" spc="20" dirty="0">
                <a:latin typeface="Microsoft Sans Serif"/>
                <a:cs typeface="Microsoft Sans Serif"/>
              </a:rPr>
              <a:t>de bus en anillo </a:t>
            </a:r>
            <a:r>
              <a:rPr sz="700" spc="25" dirty="0">
                <a:latin typeface="Microsoft Sans Serif"/>
                <a:cs typeface="Microsoft Sans Serif"/>
              </a:rPr>
              <a:t>agrega </a:t>
            </a:r>
            <a:r>
              <a:rPr sz="700" spc="30" dirty="0">
                <a:latin typeface="Microsoft Sans Serif"/>
                <a:cs typeface="Microsoft Sans Serif"/>
              </a:rPr>
              <a:t>una </a:t>
            </a:r>
            <a:r>
              <a:rPr sz="700" spc="25" dirty="0">
                <a:latin typeface="Microsoft Sans Serif"/>
                <a:cs typeface="Microsoft Sans Serif"/>
              </a:rPr>
              <a:t>flexibilidad operativa </a:t>
            </a:r>
            <a:r>
              <a:rPr sz="700" spc="30" dirty="0">
                <a:latin typeface="Microsoft Sans Serif"/>
                <a:cs typeface="Microsoft Sans Serif"/>
              </a:rPr>
              <a:t> </a:t>
            </a:r>
            <a:r>
              <a:rPr sz="700" spc="15" dirty="0">
                <a:latin typeface="Microsoft Sans Serif"/>
                <a:cs typeface="Microsoft Sans Serif"/>
              </a:rPr>
              <a:t>significativa </a:t>
            </a:r>
            <a:r>
              <a:rPr sz="700" dirty="0">
                <a:latin typeface="Microsoft Sans Serif"/>
                <a:cs typeface="Microsoft Sans Serif"/>
              </a:rPr>
              <a:t>a las </a:t>
            </a:r>
            <a:r>
              <a:rPr sz="700" spc="10" dirty="0">
                <a:latin typeface="Microsoft Sans Serif"/>
                <a:cs typeface="Microsoft Sans Serif"/>
              </a:rPr>
              <a:t>estaciones </a:t>
            </a:r>
            <a:r>
              <a:rPr sz="700" spc="25" dirty="0">
                <a:latin typeface="Microsoft Sans Serif"/>
                <a:cs typeface="Microsoft Sans Serif"/>
              </a:rPr>
              <a:t>generadoras </a:t>
            </a:r>
            <a:r>
              <a:rPr sz="700" spc="20" dirty="0">
                <a:latin typeface="Microsoft Sans Serif"/>
                <a:cs typeface="Microsoft Sans Serif"/>
              </a:rPr>
              <a:t>de </a:t>
            </a:r>
            <a:r>
              <a:rPr sz="700" spc="25" dirty="0">
                <a:latin typeface="Microsoft Sans Serif"/>
                <a:cs typeface="Microsoft Sans Serif"/>
              </a:rPr>
              <a:t>alto </a:t>
            </a:r>
            <a:r>
              <a:rPr sz="700" spc="15" dirty="0">
                <a:latin typeface="Microsoft Sans Serif"/>
                <a:cs typeface="Microsoft Sans Serif"/>
              </a:rPr>
              <a:t>voltaje. </a:t>
            </a:r>
            <a:r>
              <a:rPr sz="700" spc="-10" dirty="0">
                <a:latin typeface="Microsoft Sans Serif"/>
                <a:cs typeface="Microsoft Sans Serif"/>
              </a:rPr>
              <a:t>Estas </a:t>
            </a:r>
            <a:r>
              <a:rPr sz="700" spc="-5" dirty="0">
                <a:latin typeface="Microsoft Sans Serif"/>
                <a:cs typeface="Microsoft Sans Serif"/>
              </a:rPr>
              <a:t> </a:t>
            </a:r>
            <a:r>
              <a:rPr sz="700" spc="20" dirty="0">
                <a:latin typeface="Microsoft Sans Serif"/>
                <a:cs typeface="Microsoft Sans Serif"/>
              </a:rPr>
              <a:t>configuraciones </a:t>
            </a:r>
            <a:r>
              <a:rPr sz="700" spc="30" dirty="0">
                <a:latin typeface="Microsoft Sans Serif"/>
                <a:cs typeface="Microsoft Sans Serif"/>
              </a:rPr>
              <a:t>también han aumentado </a:t>
            </a:r>
            <a:r>
              <a:rPr sz="700" spc="10" dirty="0">
                <a:latin typeface="Microsoft Sans Serif"/>
                <a:cs typeface="Microsoft Sans Serif"/>
              </a:rPr>
              <a:t>la </a:t>
            </a:r>
            <a:r>
              <a:rPr sz="700" spc="25" dirty="0">
                <a:latin typeface="Microsoft Sans Serif"/>
                <a:cs typeface="Microsoft Sans Serif"/>
              </a:rPr>
              <a:t>complejidad </a:t>
            </a:r>
            <a:r>
              <a:rPr sz="700" spc="5" dirty="0">
                <a:latin typeface="Microsoft Sans Serif"/>
                <a:cs typeface="Microsoft Sans Serif"/>
              </a:rPr>
              <a:t>y </a:t>
            </a:r>
            <a:r>
              <a:rPr sz="700" spc="10" dirty="0">
                <a:latin typeface="Microsoft Sans Serif"/>
                <a:cs typeface="Microsoft Sans Serif"/>
              </a:rPr>
              <a:t>el </a:t>
            </a:r>
            <a:r>
              <a:rPr sz="700" spc="20" dirty="0">
                <a:latin typeface="Microsoft Sans Serif"/>
                <a:cs typeface="Microsoft Sans Serif"/>
              </a:rPr>
              <a:t>riesgo de </a:t>
            </a:r>
            <a:r>
              <a:rPr sz="700" spc="30" dirty="0">
                <a:latin typeface="Microsoft Sans Serif"/>
                <a:cs typeface="Microsoft Sans Serif"/>
              </a:rPr>
              <a:t>que </a:t>
            </a:r>
            <a:r>
              <a:rPr sz="700" spc="35" dirty="0">
                <a:latin typeface="Microsoft Sans Serif"/>
                <a:cs typeface="Microsoft Sans Serif"/>
              </a:rPr>
              <a:t> </a:t>
            </a:r>
            <a:r>
              <a:rPr sz="700" spc="10" dirty="0">
                <a:latin typeface="Microsoft Sans Serif"/>
                <a:cs typeface="Microsoft Sans Serif"/>
              </a:rPr>
              <a:t>el </a:t>
            </a:r>
            <a:r>
              <a:rPr sz="700" spc="30" dirty="0">
                <a:latin typeface="Microsoft Sans Serif"/>
                <a:cs typeface="Microsoft Sans Serif"/>
              </a:rPr>
              <a:t>generador </a:t>
            </a:r>
            <a:r>
              <a:rPr sz="700" spc="-5" dirty="0">
                <a:latin typeface="Microsoft Sans Serif"/>
                <a:cs typeface="Microsoft Sans Serif"/>
              </a:rPr>
              <a:t>se </a:t>
            </a:r>
            <a:r>
              <a:rPr sz="700" spc="10" dirty="0">
                <a:latin typeface="Microsoft Sans Serif"/>
                <a:cs typeface="Microsoft Sans Serif"/>
              </a:rPr>
              <a:t>active </a:t>
            </a:r>
            <a:r>
              <a:rPr sz="700" spc="30" dirty="0">
                <a:latin typeface="Microsoft Sans Serif"/>
                <a:cs typeface="Microsoft Sans Serif"/>
              </a:rPr>
              <a:t>inadvertidamente mientras </a:t>
            </a:r>
            <a:r>
              <a:rPr sz="700" spc="10" dirty="0">
                <a:latin typeface="Microsoft Sans Serif"/>
                <a:cs typeface="Microsoft Sans Serif"/>
              </a:rPr>
              <a:t>está </a:t>
            </a:r>
            <a:r>
              <a:rPr sz="700" spc="30" dirty="0">
                <a:latin typeface="Microsoft Sans Serif"/>
                <a:cs typeface="Microsoft Sans Serif"/>
              </a:rPr>
              <a:t>fuera </a:t>
            </a:r>
            <a:r>
              <a:rPr sz="700" spc="20" dirty="0">
                <a:latin typeface="Microsoft Sans Serif"/>
                <a:cs typeface="Microsoft Sans Serif"/>
              </a:rPr>
              <a:t>de </a:t>
            </a:r>
            <a:r>
              <a:rPr sz="700" spc="10" dirty="0">
                <a:latin typeface="Microsoft Sans Serif"/>
                <a:cs typeface="Microsoft Sans Serif"/>
              </a:rPr>
              <a:t>línea. </a:t>
            </a:r>
            <a:r>
              <a:rPr sz="700" spc="-5" dirty="0">
                <a:latin typeface="Microsoft Sans Serif"/>
                <a:cs typeface="Microsoft Sans Serif"/>
              </a:rPr>
              <a:t>Los </a:t>
            </a:r>
            <a:r>
              <a:rPr sz="700" dirty="0">
                <a:latin typeface="Microsoft Sans Serif"/>
                <a:cs typeface="Microsoft Sans Serif"/>
              </a:rPr>
              <a:t> </a:t>
            </a:r>
            <a:r>
              <a:rPr sz="700" spc="25" dirty="0">
                <a:latin typeface="Microsoft Sans Serif"/>
                <a:cs typeface="Microsoft Sans Serif"/>
              </a:rPr>
              <a:t>errores </a:t>
            </a:r>
            <a:r>
              <a:rPr sz="700" spc="20" dirty="0">
                <a:latin typeface="Microsoft Sans Serif"/>
                <a:cs typeface="Microsoft Sans Serif"/>
              </a:rPr>
              <a:t>de operación, </a:t>
            </a:r>
            <a:r>
              <a:rPr sz="700" dirty="0">
                <a:latin typeface="Microsoft Sans Serif"/>
                <a:cs typeface="Microsoft Sans Serif"/>
              </a:rPr>
              <a:t>las </a:t>
            </a:r>
            <a:r>
              <a:rPr sz="700" spc="10" dirty="0">
                <a:latin typeface="Microsoft Sans Serif"/>
                <a:cs typeface="Microsoft Sans Serif"/>
              </a:rPr>
              <a:t>descargas </a:t>
            </a:r>
            <a:r>
              <a:rPr sz="700" spc="20" dirty="0">
                <a:latin typeface="Microsoft Sans Serif"/>
                <a:cs typeface="Microsoft Sans Serif"/>
              </a:rPr>
              <a:t>disruptivas del </a:t>
            </a:r>
            <a:r>
              <a:rPr sz="700" spc="40" dirty="0">
                <a:latin typeface="Microsoft Sans Serif"/>
                <a:cs typeface="Microsoft Sans Serif"/>
              </a:rPr>
              <a:t>interruptor </a:t>
            </a:r>
            <a:r>
              <a:rPr sz="700" spc="25" dirty="0">
                <a:latin typeface="Microsoft Sans Serif"/>
                <a:cs typeface="Microsoft Sans Serif"/>
              </a:rPr>
              <a:t>abierto, </a:t>
            </a:r>
            <a:r>
              <a:rPr sz="700" spc="10" dirty="0">
                <a:latin typeface="Microsoft Sans Serif"/>
                <a:cs typeface="Microsoft Sans Serif"/>
              </a:rPr>
              <a:t>el </a:t>
            </a:r>
            <a:r>
              <a:rPr sz="700" spc="15" dirty="0">
                <a:latin typeface="Microsoft Sans Serif"/>
                <a:cs typeface="Microsoft Sans Serif"/>
              </a:rPr>
              <a:t> </a:t>
            </a:r>
            <a:r>
              <a:rPr sz="700" spc="30" dirty="0">
                <a:latin typeface="Microsoft Sans Serif"/>
                <a:cs typeface="Microsoft Sans Serif"/>
              </a:rPr>
              <a:t>mal funcionamiento </a:t>
            </a:r>
            <a:r>
              <a:rPr sz="700" spc="20" dirty="0">
                <a:latin typeface="Microsoft Sans Serif"/>
                <a:cs typeface="Microsoft Sans Serif"/>
              </a:rPr>
              <a:t>del </a:t>
            </a:r>
            <a:r>
              <a:rPr sz="700" spc="25" dirty="0">
                <a:latin typeface="Microsoft Sans Serif"/>
                <a:cs typeface="Microsoft Sans Serif"/>
              </a:rPr>
              <a:t>circuito </a:t>
            </a:r>
            <a:r>
              <a:rPr sz="700" spc="20" dirty="0">
                <a:latin typeface="Microsoft Sans Serif"/>
                <a:cs typeface="Microsoft Sans Serif"/>
              </a:rPr>
              <a:t>de </a:t>
            </a:r>
            <a:r>
              <a:rPr sz="700" spc="30" dirty="0">
                <a:latin typeface="Microsoft Sans Serif"/>
                <a:cs typeface="Microsoft Sans Serif"/>
              </a:rPr>
              <a:t>control o </a:t>
            </a:r>
            <a:r>
              <a:rPr sz="700" spc="20" dirty="0">
                <a:latin typeface="Microsoft Sans Serif"/>
                <a:cs typeface="Microsoft Sans Serif"/>
              </a:rPr>
              <a:t>combinaciones de </a:t>
            </a:r>
            <a:r>
              <a:rPr sz="700" spc="5" dirty="0">
                <a:latin typeface="Microsoft Sans Serif"/>
                <a:cs typeface="Microsoft Sans Serif"/>
              </a:rPr>
              <a:t>estas </a:t>
            </a:r>
            <a:r>
              <a:rPr sz="700" spc="10" dirty="0">
                <a:latin typeface="Microsoft Sans Serif"/>
                <a:cs typeface="Microsoft Sans Serif"/>
              </a:rPr>
              <a:t> </a:t>
            </a:r>
            <a:r>
              <a:rPr sz="700" spc="15" dirty="0">
                <a:latin typeface="Microsoft Sans Serif"/>
                <a:cs typeface="Microsoft Sans Serif"/>
              </a:rPr>
              <a:t>condiciones </a:t>
            </a:r>
            <a:r>
              <a:rPr sz="700" spc="30" dirty="0">
                <a:latin typeface="Microsoft Sans Serif"/>
                <a:cs typeface="Microsoft Sans Serif"/>
              </a:rPr>
              <a:t>pueden </a:t>
            </a:r>
            <a:r>
              <a:rPr sz="700" spc="25" dirty="0">
                <a:latin typeface="Microsoft Sans Serif"/>
                <a:cs typeface="Microsoft Sans Serif"/>
              </a:rPr>
              <a:t>provocar </a:t>
            </a:r>
            <a:r>
              <a:rPr sz="700" spc="30" dirty="0">
                <a:latin typeface="Microsoft Sans Serif"/>
                <a:cs typeface="Microsoft Sans Serif"/>
              </a:rPr>
              <a:t>que </a:t>
            </a:r>
            <a:r>
              <a:rPr sz="700" spc="10" dirty="0">
                <a:latin typeface="Microsoft Sans Serif"/>
                <a:cs typeface="Microsoft Sans Serif"/>
              </a:rPr>
              <a:t>los </a:t>
            </a:r>
            <a:r>
              <a:rPr sz="700" spc="25" dirty="0">
                <a:latin typeface="Microsoft Sans Serif"/>
                <a:cs typeface="Microsoft Sans Serif"/>
              </a:rPr>
              <a:t>generadores </a:t>
            </a:r>
            <a:r>
              <a:rPr sz="700" spc="-5" dirty="0">
                <a:latin typeface="Microsoft Sans Serif"/>
                <a:cs typeface="Microsoft Sans Serif"/>
              </a:rPr>
              <a:t>se </a:t>
            </a:r>
            <a:r>
              <a:rPr sz="700" spc="20" dirty="0">
                <a:latin typeface="Microsoft Sans Serif"/>
                <a:cs typeface="Microsoft Sans Serif"/>
              </a:rPr>
              <a:t>energicen </a:t>
            </a:r>
            <a:r>
              <a:rPr sz="700" spc="25" dirty="0">
                <a:latin typeface="Microsoft Sans Serif"/>
                <a:cs typeface="Microsoft Sans Serif"/>
              </a:rPr>
              <a:t> inadvertidamente.</a:t>
            </a:r>
            <a:endParaRPr sz="700">
              <a:latin typeface="Microsoft Sans Serif"/>
              <a:cs typeface="Microsoft Sans Serif"/>
            </a:endParaRPr>
          </a:p>
          <a:p>
            <a:pPr marL="12700" marR="67310" indent="154940">
              <a:lnSpc>
                <a:spcPct val="133300"/>
              </a:lnSpc>
              <a:spcBef>
                <a:spcPts val="25"/>
              </a:spcBef>
            </a:pPr>
            <a:r>
              <a:rPr sz="750" spc="25" dirty="0">
                <a:latin typeface="Microsoft Sans Serif"/>
                <a:cs typeface="Microsoft Sans Serif"/>
              </a:rPr>
              <a:t>Debido </a:t>
            </a:r>
            <a:r>
              <a:rPr sz="750" dirty="0">
                <a:latin typeface="Microsoft Sans Serif"/>
                <a:cs typeface="Microsoft Sans Serif"/>
              </a:rPr>
              <a:t>a </a:t>
            </a:r>
            <a:r>
              <a:rPr sz="750" spc="30" dirty="0">
                <a:latin typeface="Microsoft Sans Serif"/>
                <a:cs typeface="Microsoft Sans Serif"/>
              </a:rPr>
              <a:t>que pueden </a:t>
            </a:r>
            <a:r>
              <a:rPr sz="750" spc="35" dirty="0">
                <a:latin typeface="Microsoft Sans Serif"/>
                <a:cs typeface="Microsoft Sans Serif"/>
              </a:rPr>
              <a:t>ocurrir </a:t>
            </a:r>
            <a:r>
              <a:rPr sz="750" spc="20" dirty="0">
                <a:latin typeface="Microsoft Sans Serif"/>
                <a:cs typeface="Microsoft Sans Serif"/>
              </a:rPr>
              <a:t>daños </a:t>
            </a:r>
            <a:r>
              <a:rPr sz="750" spc="10" dirty="0">
                <a:latin typeface="Microsoft Sans Serif"/>
                <a:cs typeface="Microsoft Sans Serif"/>
              </a:rPr>
              <a:t>al </a:t>
            </a:r>
            <a:r>
              <a:rPr sz="750" spc="30" dirty="0">
                <a:latin typeface="Microsoft Sans Serif"/>
                <a:cs typeface="Microsoft Sans Serif"/>
              </a:rPr>
              <a:t>generador </a:t>
            </a:r>
            <a:r>
              <a:rPr sz="750" spc="25" dirty="0">
                <a:latin typeface="Microsoft Sans Serif"/>
                <a:cs typeface="Microsoft Sans Serif"/>
              </a:rPr>
              <a:t>en unos </a:t>
            </a:r>
            <a:r>
              <a:rPr sz="750" spc="15" dirty="0">
                <a:latin typeface="Microsoft Sans Serif"/>
                <a:cs typeface="Microsoft Sans Serif"/>
              </a:rPr>
              <a:t>pocos </a:t>
            </a:r>
            <a:r>
              <a:rPr sz="750" spc="20" dirty="0">
                <a:latin typeface="Microsoft Sans Serif"/>
                <a:cs typeface="Microsoft Sans Serif"/>
              </a:rPr>
              <a:t> segundos, </a:t>
            </a:r>
            <a:r>
              <a:rPr sz="750" spc="10" dirty="0">
                <a:latin typeface="Microsoft Sans Serif"/>
                <a:cs typeface="Microsoft Sans Serif"/>
              </a:rPr>
              <a:t>el </a:t>
            </a:r>
            <a:r>
              <a:rPr sz="750" spc="25" dirty="0">
                <a:latin typeface="Microsoft Sans Serif"/>
                <a:cs typeface="Microsoft Sans Serif"/>
              </a:rPr>
              <a:t>evento debe </a:t>
            </a:r>
            <a:r>
              <a:rPr sz="750" spc="20" dirty="0">
                <a:latin typeface="Microsoft Sans Serif"/>
                <a:cs typeface="Microsoft Sans Serif"/>
              </a:rPr>
              <a:t>detectarse </a:t>
            </a:r>
            <a:r>
              <a:rPr sz="750" spc="5" dirty="0">
                <a:latin typeface="Microsoft Sans Serif"/>
                <a:cs typeface="Microsoft Sans Serif"/>
              </a:rPr>
              <a:t>y </a:t>
            </a:r>
            <a:r>
              <a:rPr sz="750" spc="10" dirty="0">
                <a:latin typeface="Microsoft Sans Serif"/>
                <a:cs typeface="Microsoft Sans Serif"/>
              </a:rPr>
              <a:t>aislarse </a:t>
            </a:r>
            <a:r>
              <a:rPr sz="750" spc="30" dirty="0">
                <a:latin typeface="Microsoft Sans Serif"/>
                <a:cs typeface="Microsoft Sans Serif"/>
              </a:rPr>
              <a:t>mediante </a:t>
            </a:r>
            <a:r>
              <a:rPr sz="750" spc="10" dirty="0">
                <a:latin typeface="Microsoft Sans Serif"/>
                <a:cs typeface="Microsoft Sans Serif"/>
              </a:rPr>
              <a:t>la acción </a:t>
            </a:r>
            <a:r>
              <a:rPr sz="750" spc="15" dirty="0">
                <a:latin typeface="Microsoft Sans Serif"/>
                <a:cs typeface="Microsoft Sans Serif"/>
              </a:rPr>
              <a:t> </a:t>
            </a:r>
            <a:r>
              <a:rPr sz="750" spc="30" dirty="0">
                <a:latin typeface="Microsoft Sans Serif"/>
                <a:cs typeface="Microsoft Sans Serif"/>
              </a:rPr>
              <a:t>automática </a:t>
            </a:r>
            <a:r>
              <a:rPr sz="750" spc="20" dirty="0">
                <a:latin typeface="Microsoft Sans Serif"/>
                <a:cs typeface="Microsoft Sans Serif"/>
              </a:rPr>
              <a:t>del </a:t>
            </a:r>
            <a:r>
              <a:rPr sz="750" spc="15" dirty="0">
                <a:latin typeface="Microsoft Sans Serif"/>
                <a:cs typeface="Microsoft Sans Serif"/>
              </a:rPr>
              <a:t>relé. </a:t>
            </a:r>
            <a:r>
              <a:rPr sz="750" spc="25" dirty="0">
                <a:latin typeface="Microsoft Sans Serif"/>
                <a:cs typeface="Microsoft Sans Serif"/>
              </a:rPr>
              <a:t>Aunque </a:t>
            </a:r>
            <a:r>
              <a:rPr sz="750" spc="15" dirty="0">
                <a:latin typeface="Microsoft Sans Serif"/>
                <a:cs typeface="Microsoft Sans Serif"/>
              </a:rPr>
              <a:t>hay relés </a:t>
            </a:r>
            <a:r>
              <a:rPr sz="750" spc="30" dirty="0">
                <a:latin typeface="Microsoft Sans Serif"/>
                <a:cs typeface="Microsoft Sans Serif"/>
              </a:rPr>
              <a:t>que </a:t>
            </a:r>
            <a:r>
              <a:rPr sz="750" spc="-5" dirty="0">
                <a:latin typeface="Microsoft Sans Serif"/>
                <a:cs typeface="Microsoft Sans Serif"/>
              </a:rPr>
              <a:t>se </a:t>
            </a:r>
            <a:r>
              <a:rPr sz="750" spc="25" dirty="0">
                <a:latin typeface="Microsoft Sans Serif"/>
                <a:cs typeface="Microsoft Sans Serif"/>
              </a:rPr>
              <a:t>utilizan </a:t>
            </a:r>
            <a:r>
              <a:rPr sz="750" spc="30" dirty="0">
                <a:latin typeface="Microsoft Sans Serif"/>
                <a:cs typeface="Microsoft Sans Serif"/>
              </a:rPr>
              <a:t>como </a:t>
            </a:r>
            <a:r>
              <a:rPr sz="750" spc="35" dirty="0">
                <a:latin typeface="Microsoft Sans Serif"/>
                <a:cs typeface="Microsoft Sans Serif"/>
              </a:rPr>
              <a:t>parte </a:t>
            </a:r>
            <a:r>
              <a:rPr sz="750" spc="20" dirty="0">
                <a:latin typeface="Microsoft Sans Serif"/>
                <a:cs typeface="Microsoft Sans Serif"/>
              </a:rPr>
              <a:t>del </a:t>
            </a:r>
            <a:r>
              <a:rPr sz="750" spc="25" dirty="0">
                <a:latin typeface="Microsoft Sans Serif"/>
                <a:cs typeface="Microsoft Sans Serif"/>
              </a:rPr>
              <a:t> </a:t>
            </a:r>
            <a:r>
              <a:rPr sz="750" spc="35" dirty="0">
                <a:latin typeface="Microsoft Sans Serif"/>
                <a:cs typeface="Microsoft Sans Serif"/>
              </a:rPr>
              <a:t>complemento</a:t>
            </a:r>
            <a:r>
              <a:rPr sz="750" spc="-5" dirty="0">
                <a:latin typeface="Microsoft Sans Serif"/>
                <a:cs typeface="Microsoft Sans Serif"/>
              </a:rPr>
              <a:t> </a:t>
            </a:r>
            <a:r>
              <a:rPr sz="750" spc="40" dirty="0">
                <a:latin typeface="Microsoft Sans Serif"/>
                <a:cs typeface="Microsoft Sans Serif"/>
              </a:rPr>
              <a:t>normal</a:t>
            </a:r>
            <a:r>
              <a:rPr sz="750" dirty="0">
                <a:latin typeface="Microsoft Sans Serif"/>
                <a:cs typeface="Microsoft Sans Serif"/>
              </a:rPr>
              <a:t> </a:t>
            </a:r>
            <a:r>
              <a:rPr sz="750" spc="25" dirty="0">
                <a:latin typeface="Microsoft Sans Serif"/>
                <a:cs typeface="Microsoft Sans Serif"/>
              </a:rPr>
              <a:t>de</a:t>
            </a:r>
            <a:r>
              <a:rPr sz="750" dirty="0">
                <a:latin typeface="Microsoft Sans Serif"/>
                <a:cs typeface="Microsoft Sans Serif"/>
              </a:rPr>
              <a:t> </a:t>
            </a:r>
            <a:r>
              <a:rPr sz="750" spc="25" dirty="0">
                <a:latin typeface="Microsoft Sans Serif"/>
                <a:cs typeface="Microsoft Sans Serif"/>
              </a:rPr>
              <a:t>protección</a:t>
            </a:r>
            <a:r>
              <a:rPr sz="750" spc="-5" dirty="0">
                <a:latin typeface="Microsoft Sans Serif"/>
                <a:cs typeface="Microsoft Sans Serif"/>
              </a:rPr>
              <a:t> </a:t>
            </a:r>
            <a:r>
              <a:rPr sz="750" spc="20" dirty="0">
                <a:latin typeface="Microsoft Sans Serif"/>
                <a:cs typeface="Microsoft Sans Serif"/>
              </a:rPr>
              <a:t>del</a:t>
            </a:r>
            <a:r>
              <a:rPr sz="750" dirty="0">
                <a:latin typeface="Microsoft Sans Serif"/>
                <a:cs typeface="Microsoft Sans Serif"/>
              </a:rPr>
              <a:t> </a:t>
            </a:r>
            <a:r>
              <a:rPr sz="750" spc="25" dirty="0">
                <a:latin typeface="Microsoft Sans Serif"/>
                <a:cs typeface="Microsoft Sans Serif"/>
              </a:rPr>
              <a:t>generador,</a:t>
            </a:r>
            <a:r>
              <a:rPr sz="750" dirty="0">
                <a:latin typeface="Microsoft Sans Serif"/>
                <a:cs typeface="Microsoft Sans Serif"/>
              </a:rPr>
              <a:t> </a:t>
            </a:r>
            <a:r>
              <a:rPr sz="750" spc="15" dirty="0">
                <a:latin typeface="Microsoft Sans Serif"/>
                <a:cs typeface="Microsoft Sans Serif"/>
              </a:rPr>
              <a:t>su</a:t>
            </a:r>
            <a:r>
              <a:rPr sz="750" spc="-5" dirty="0">
                <a:latin typeface="Microsoft Sans Serif"/>
                <a:cs typeface="Microsoft Sans Serif"/>
              </a:rPr>
              <a:t> </a:t>
            </a:r>
            <a:r>
              <a:rPr sz="750" spc="15" dirty="0">
                <a:latin typeface="Microsoft Sans Serif"/>
                <a:cs typeface="Microsoft Sans Serif"/>
              </a:rPr>
              <a:t>capacidad</a:t>
            </a:r>
            <a:r>
              <a:rPr sz="750" dirty="0">
                <a:latin typeface="Microsoft Sans Serif"/>
                <a:cs typeface="Microsoft Sans Serif"/>
              </a:rPr>
              <a:t> </a:t>
            </a:r>
            <a:r>
              <a:rPr sz="750" spc="25" dirty="0">
                <a:latin typeface="Microsoft Sans Serif"/>
                <a:cs typeface="Microsoft Sans Serif"/>
              </a:rPr>
              <a:t>para </a:t>
            </a:r>
            <a:r>
              <a:rPr sz="750" spc="-185" dirty="0">
                <a:latin typeface="Microsoft Sans Serif"/>
                <a:cs typeface="Microsoft Sans Serif"/>
              </a:rPr>
              <a:t> </a:t>
            </a:r>
            <a:r>
              <a:rPr sz="750" spc="25" dirty="0">
                <a:latin typeface="Microsoft Sans Serif"/>
                <a:cs typeface="Microsoft Sans Serif"/>
              </a:rPr>
              <a:t>detectar </a:t>
            </a:r>
            <a:r>
              <a:rPr sz="750" spc="10" dirty="0">
                <a:latin typeface="Microsoft Sans Serif"/>
                <a:cs typeface="Microsoft Sans Serif"/>
              </a:rPr>
              <a:t>la </a:t>
            </a:r>
            <a:r>
              <a:rPr sz="750" spc="15" dirty="0">
                <a:latin typeface="Microsoft Sans Serif"/>
                <a:cs typeface="Microsoft Sans Serif"/>
              </a:rPr>
              <a:t>activación </a:t>
            </a:r>
            <a:r>
              <a:rPr sz="750" spc="25" dirty="0">
                <a:latin typeface="Microsoft Sans Serif"/>
                <a:cs typeface="Microsoft Sans Serif"/>
              </a:rPr>
              <a:t>inadvertida </a:t>
            </a:r>
            <a:r>
              <a:rPr sz="750" spc="20" dirty="0">
                <a:latin typeface="Microsoft Sans Serif"/>
                <a:cs typeface="Microsoft Sans Serif"/>
              </a:rPr>
              <a:t>del </a:t>
            </a:r>
            <a:r>
              <a:rPr sz="750" spc="30" dirty="0">
                <a:latin typeface="Microsoft Sans Serif"/>
                <a:cs typeface="Microsoft Sans Serif"/>
              </a:rPr>
              <a:t>generador </a:t>
            </a:r>
            <a:r>
              <a:rPr sz="750" spc="10" dirty="0">
                <a:latin typeface="Microsoft Sans Serif"/>
                <a:cs typeface="Microsoft Sans Serif"/>
              </a:rPr>
              <a:t>suele </a:t>
            </a:r>
            <a:r>
              <a:rPr sz="750" spc="15" dirty="0">
                <a:latin typeface="Microsoft Sans Serif"/>
                <a:cs typeface="Microsoft Sans Serif"/>
              </a:rPr>
              <a:t>ser </a:t>
            </a:r>
            <a:r>
              <a:rPr sz="750" spc="30" dirty="0">
                <a:latin typeface="Microsoft Sans Serif"/>
                <a:cs typeface="Microsoft Sans Serif"/>
              </a:rPr>
              <a:t>marginal. </a:t>
            </a:r>
            <a:r>
              <a:rPr sz="750" spc="35" dirty="0">
                <a:latin typeface="Microsoft Sans Serif"/>
                <a:cs typeface="Microsoft Sans Serif"/>
              </a:rPr>
              <a:t> </a:t>
            </a:r>
            <a:r>
              <a:rPr sz="750" spc="-5" dirty="0">
                <a:latin typeface="Microsoft Sans Serif"/>
                <a:cs typeface="Microsoft Sans Serif"/>
              </a:rPr>
              <a:t>Estos </a:t>
            </a:r>
            <a:r>
              <a:rPr sz="750" spc="15" dirty="0">
                <a:latin typeface="Microsoft Sans Serif"/>
                <a:cs typeface="Microsoft Sans Serif"/>
              </a:rPr>
              <a:t>relés </a:t>
            </a:r>
            <a:r>
              <a:rPr sz="750" spc="30" dirty="0">
                <a:latin typeface="Microsoft Sans Serif"/>
                <a:cs typeface="Microsoft Sans Serif"/>
              </a:rPr>
              <a:t>generalmente </a:t>
            </a:r>
            <a:r>
              <a:rPr sz="750" spc="-5" dirty="0">
                <a:latin typeface="Microsoft Sans Serif"/>
                <a:cs typeface="Microsoft Sans Serif"/>
              </a:rPr>
              <a:t>se </a:t>
            </a:r>
            <a:r>
              <a:rPr sz="750" spc="15" dirty="0">
                <a:latin typeface="Microsoft Sans Serif"/>
                <a:cs typeface="Microsoft Sans Serif"/>
              </a:rPr>
              <a:t>desactivan </a:t>
            </a:r>
            <a:r>
              <a:rPr sz="750" spc="25" dirty="0">
                <a:latin typeface="Microsoft Sans Serif"/>
                <a:cs typeface="Microsoft Sans Serif"/>
              </a:rPr>
              <a:t>en </a:t>
            </a:r>
            <a:r>
              <a:rPr sz="750" spc="10" dirty="0">
                <a:latin typeface="Microsoft Sans Serif"/>
                <a:cs typeface="Microsoft Sans Serif"/>
              </a:rPr>
              <a:t>el </a:t>
            </a:r>
            <a:r>
              <a:rPr sz="750" spc="45" dirty="0">
                <a:latin typeface="Microsoft Sans Serif"/>
                <a:cs typeface="Microsoft Sans Serif"/>
              </a:rPr>
              <a:t>momento </a:t>
            </a:r>
            <a:r>
              <a:rPr sz="750" spc="25" dirty="0">
                <a:latin typeface="Microsoft Sans Serif"/>
                <a:cs typeface="Microsoft Sans Serif"/>
              </a:rPr>
              <a:t>en </a:t>
            </a:r>
            <a:r>
              <a:rPr sz="750" spc="30" dirty="0">
                <a:latin typeface="Microsoft Sans Serif"/>
                <a:cs typeface="Microsoft Sans Serif"/>
              </a:rPr>
              <a:t>que </a:t>
            </a:r>
            <a:r>
              <a:rPr sz="750" spc="10" dirty="0">
                <a:latin typeface="Microsoft Sans Serif"/>
                <a:cs typeface="Microsoft Sans Serif"/>
              </a:rPr>
              <a:t>el </a:t>
            </a:r>
            <a:r>
              <a:rPr sz="750" spc="15" dirty="0">
                <a:latin typeface="Microsoft Sans Serif"/>
                <a:cs typeface="Microsoft Sans Serif"/>
              </a:rPr>
              <a:t> </a:t>
            </a:r>
            <a:r>
              <a:rPr sz="750" spc="30" dirty="0">
                <a:latin typeface="Microsoft Sans Serif"/>
                <a:cs typeface="Microsoft Sans Serif"/>
              </a:rPr>
              <a:t>generador </a:t>
            </a:r>
            <a:r>
              <a:rPr sz="750" spc="-5" dirty="0">
                <a:latin typeface="Microsoft Sans Serif"/>
                <a:cs typeface="Microsoft Sans Serif"/>
              </a:rPr>
              <a:t>se </a:t>
            </a:r>
            <a:r>
              <a:rPr sz="750" spc="20" dirty="0">
                <a:latin typeface="Microsoft Sans Serif"/>
                <a:cs typeface="Microsoft Sans Serif"/>
              </a:rPr>
              <a:t>energiza </a:t>
            </a:r>
            <a:r>
              <a:rPr sz="750" spc="30" dirty="0">
                <a:latin typeface="Microsoft Sans Serif"/>
                <a:cs typeface="Microsoft Sans Serif"/>
              </a:rPr>
              <a:t>inadvertidamente </a:t>
            </a:r>
            <a:r>
              <a:rPr sz="750" spc="35" dirty="0">
                <a:latin typeface="Microsoft Sans Serif"/>
                <a:cs typeface="Microsoft Sans Serif"/>
              </a:rPr>
              <a:t>o </a:t>
            </a:r>
            <a:r>
              <a:rPr sz="750" spc="30" dirty="0">
                <a:latin typeface="Microsoft Sans Serif"/>
                <a:cs typeface="Microsoft Sans Serif"/>
              </a:rPr>
              <a:t>funcionan </a:t>
            </a:r>
            <a:r>
              <a:rPr sz="750" spc="20" dirty="0">
                <a:latin typeface="Microsoft Sans Serif"/>
                <a:cs typeface="Microsoft Sans Serif"/>
              </a:rPr>
              <a:t>demasiado </a:t>
            </a:r>
            <a:r>
              <a:rPr sz="750" spc="25" dirty="0">
                <a:latin typeface="Microsoft Sans Serif"/>
                <a:cs typeface="Microsoft Sans Serif"/>
              </a:rPr>
              <a:t> </a:t>
            </a:r>
            <a:r>
              <a:rPr sz="750" spc="30" dirty="0">
                <a:latin typeface="Microsoft Sans Serif"/>
                <a:cs typeface="Microsoft Sans Serif"/>
              </a:rPr>
              <a:t>lentamente </a:t>
            </a:r>
            <a:r>
              <a:rPr sz="750" spc="25" dirty="0">
                <a:latin typeface="Microsoft Sans Serif"/>
                <a:cs typeface="Microsoft Sans Serif"/>
              </a:rPr>
              <a:t>para evitar </a:t>
            </a:r>
            <a:r>
              <a:rPr sz="750" spc="20" dirty="0">
                <a:latin typeface="Microsoft Sans Serif"/>
                <a:cs typeface="Microsoft Sans Serif"/>
              </a:rPr>
              <a:t>daños </a:t>
            </a:r>
            <a:r>
              <a:rPr sz="750" spc="10" dirty="0">
                <a:latin typeface="Microsoft Sans Serif"/>
                <a:cs typeface="Microsoft Sans Serif"/>
              </a:rPr>
              <a:t>al </a:t>
            </a:r>
            <a:r>
              <a:rPr sz="750" spc="30" dirty="0">
                <a:latin typeface="Microsoft Sans Serif"/>
                <a:cs typeface="Microsoft Sans Serif"/>
              </a:rPr>
              <a:t>generador </a:t>
            </a:r>
            <a:r>
              <a:rPr sz="750" spc="35" dirty="0">
                <a:latin typeface="Microsoft Sans Serif"/>
                <a:cs typeface="Microsoft Sans Serif"/>
              </a:rPr>
              <a:t>y/o </a:t>
            </a:r>
            <a:r>
              <a:rPr sz="750" dirty="0">
                <a:latin typeface="Microsoft Sans Serif"/>
                <a:cs typeface="Microsoft Sans Serif"/>
              </a:rPr>
              <a:t>a </a:t>
            </a:r>
            <a:r>
              <a:rPr sz="750" spc="10" dirty="0">
                <a:latin typeface="Microsoft Sans Serif"/>
                <a:cs typeface="Microsoft Sans Serif"/>
              </a:rPr>
              <a:t>la </a:t>
            </a:r>
            <a:r>
              <a:rPr sz="750" spc="30" dirty="0">
                <a:latin typeface="Microsoft Sans Serif"/>
                <a:cs typeface="Microsoft Sans Serif"/>
              </a:rPr>
              <a:t>turbina. </a:t>
            </a:r>
            <a:r>
              <a:rPr sz="750" spc="15" dirty="0">
                <a:latin typeface="Microsoft Sans Serif"/>
                <a:cs typeface="Microsoft Sans Serif"/>
              </a:rPr>
              <a:t>Por </a:t>
            </a:r>
            <a:r>
              <a:rPr sz="750" spc="5" dirty="0">
                <a:latin typeface="Microsoft Sans Serif"/>
                <a:cs typeface="Microsoft Sans Serif"/>
              </a:rPr>
              <a:t>estas </a:t>
            </a:r>
            <a:r>
              <a:rPr sz="750" spc="10" dirty="0">
                <a:latin typeface="Microsoft Sans Serif"/>
                <a:cs typeface="Microsoft Sans Serif"/>
              </a:rPr>
              <a:t> razones,</a:t>
            </a:r>
            <a:r>
              <a:rPr sz="750" spc="5" dirty="0">
                <a:latin typeface="Microsoft Sans Serif"/>
                <a:cs typeface="Microsoft Sans Serif"/>
              </a:rPr>
              <a:t> </a:t>
            </a:r>
            <a:r>
              <a:rPr sz="750" spc="10" dirty="0">
                <a:latin typeface="Microsoft Sans Serif"/>
                <a:cs typeface="Microsoft Sans Serif"/>
              </a:rPr>
              <a:t>los</a:t>
            </a:r>
            <a:r>
              <a:rPr sz="750" spc="5" dirty="0">
                <a:latin typeface="Microsoft Sans Serif"/>
                <a:cs typeface="Microsoft Sans Serif"/>
              </a:rPr>
              <a:t> </a:t>
            </a:r>
            <a:r>
              <a:rPr sz="750" spc="20" dirty="0">
                <a:latin typeface="Microsoft Sans Serif"/>
                <a:cs typeface="Microsoft Sans Serif"/>
              </a:rPr>
              <a:t>fabricantes</a:t>
            </a:r>
            <a:r>
              <a:rPr sz="750" spc="5" dirty="0">
                <a:latin typeface="Microsoft Sans Serif"/>
                <a:cs typeface="Microsoft Sans Serif"/>
              </a:rPr>
              <a:t> </a:t>
            </a:r>
            <a:r>
              <a:rPr sz="750" spc="25" dirty="0">
                <a:latin typeface="Microsoft Sans Serif"/>
                <a:cs typeface="Microsoft Sans Serif"/>
              </a:rPr>
              <a:t>de</a:t>
            </a:r>
            <a:r>
              <a:rPr sz="750" spc="5" dirty="0">
                <a:latin typeface="Microsoft Sans Serif"/>
                <a:cs typeface="Microsoft Sans Serif"/>
              </a:rPr>
              <a:t> </a:t>
            </a:r>
            <a:r>
              <a:rPr sz="750" spc="30" dirty="0">
                <a:latin typeface="Microsoft Sans Serif"/>
                <a:cs typeface="Microsoft Sans Serif"/>
              </a:rPr>
              <a:t>turbinas</a:t>
            </a:r>
            <a:r>
              <a:rPr sz="750" spc="5" dirty="0">
                <a:latin typeface="Microsoft Sans Serif"/>
                <a:cs typeface="Microsoft Sans Serif"/>
              </a:rPr>
              <a:t> y </a:t>
            </a:r>
            <a:r>
              <a:rPr sz="750" spc="25" dirty="0">
                <a:latin typeface="Microsoft Sans Serif"/>
                <a:cs typeface="Microsoft Sans Serif"/>
              </a:rPr>
              <a:t>generadores</a:t>
            </a:r>
            <a:r>
              <a:rPr sz="750" spc="5" dirty="0">
                <a:latin typeface="Microsoft Sans Serif"/>
                <a:cs typeface="Microsoft Sans Serif"/>
              </a:rPr>
              <a:t> </a:t>
            </a:r>
            <a:r>
              <a:rPr sz="750" spc="30" dirty="0">
                <a:latin typeface="Microsoft Sans Serif"/>
                <a:cs typeface="Microsoft Sans Serif"/>
              </a:rPr>
              <a:t>han</a:t>
            </a:r>
            <a:r>
              <a:rPr sz="750" spc="5" dirty="0">
                <a:latin typeface="Microsoft Sans Serif"/>
                <a:cs typeface="Microsoft Sans Serif"/>
              </a:rPr>
              <a:t> </a:t>
            </a:r>
            <a:r>
              <a:rPr sz="750" spc="25" dirty="0">
                <a:latin typeface="Microsoft Sans Serif"/>
                <a:cs typeface="Microsoft Sans Serif"/>
              </a:rPr>
              <a:t>recomendado, </a:t>
            </a:r>
            <a:r>
              <a:rPr sz="750" spc="-180" dirty="0">
                <a:latin typeface="Microsoft Sans Serif"/>
                <a:cs typeface="Microsoft Sans Serif"/>
              </a:rPr>
              <a:t> </a:t>
            </a:r>
            <a:r>
              <a:rPr sz="750" spc="5" dirty="0">
                <a:latin typeface="Microsoft Sans Serif"/>
                <a:cs typeface="Microsoft Sans Serif"/>
              </a:rPr>
              <a:t>y </a:t>
            </a:r>
            <a:r>
              <a:rPr sz="750" spc="20" dirty="0">
                <a:latin typeface="Microsoft Sans Serif"/>
                <a:cs typeface="Microsoft Sans Serif"/>
              </a:rPr>
              <a:t>muchas empresas </a:t>
            </a:r>
            <a:r>
              <a:rPr sz="750" spc="25" dirty="0">
                <a:latin typeface="Microsoft Sans Serif"/>
                <a:cs typeface="Microsoft Sans Serif"/>
              </a:rPr>
              <a:t>de </a:t>
            </a:r>
            <a:r>
              <a:rPr sz="750" spc="10" dirty="0">
                <a:latin typeface="Microsoft Sans Serif"/>
                <a:cs typeface="Microsoft Sans Serif"/>
              </a:rPr>
              <a:t>servicios </a:t>
            </a:r>
            <a:r>
              <a:rPr sz="750" spc="20" dirty="0">
                <a:latin typeface="Microsoft Sans Serif"/>
                <a:cs typeface="Microsoft Sans Serif"/>
              </a:rPr>
              <a:t>públicos están instalando, </a:t>
            </a:r>
            <a:r>
              <a:rPr sz="750" spc="15" dirty="0">
                <a:latin typeface="Microsoft Sans Serif"/>
                <a:cs typeface="Microsoft Sans Serif"/>
              </a:rPr>
              <a:t>esquemas </a:t>
            </a:r>
            <a:r>
              <a:rPr sz="750" spc="-185" dirty="0">
                <a:latin typeface="Microsoft Sans Serif"/>
                <a:cs typeface="Microsoft Sans Serif"/>
              </a:rPr>
              <a:t> </a:t>
            </a:r>
            <a:r>
              <a:rPr sz="750" spc="10" dirty="0">
                <a:latin typeface="Microsoft Sans Serif"/>
                <a:cs typeface="Microsoft Sans Serif"/>
              </a:rPr>
              <a:t>específicos</a:t>
            </a:r>
            <a:r>
              <a:rPr sz="750" spc="-5" dirty="0">
                <a:latin typeface="Microsoft Sans Serif"/>
                <a:cs typeface="Microsoft Sans Serif"/>
              </a:rPr>
              <a:t> </a:t>
            </a:r>
            <a:r>
              <a:rPr sz="750" spc="25" dirty="0">
                <a:latin typeface="Microsoft Sans Serif"/>
                <a:cs typeface="Microsoft Sans Serif"/>
              </a:rPr>
              <a:t>de</a:t>
            </a:r>
            <a:r>
              <a:rPr sz="750" spc="-5" dirty="0">
                <a:latin typeface="Microsoft Sans Serif"/>
                <a:cs typeface="Microsoft Sans Serif"/>
              </a:rPr>
              <a:t> </a:t>
            </a:r>
            <a:r>
              <a:rPr sz="750" spc="25" dirty="0">
                <a:latin typeface="Microsoft Sans Serif"/>
                <a:cs typeface="Microsoft Sans Serif"/>
              </a:rPr>
              <a:t>protección</a:t>
            </a:r>
            <a:r>
              <a:rPr sz="750" spc="-5" dirty="0">
                <a:latin typeface="Microsoft Sans Serif"/>
                <a:cs typeface="Microsoft Sans Serif"/>
              </a:rPr>
              <a:t> </a:t>
            </a:r>
            <a:r>
              <a:rPr sz="750" spc="30" dirty="0">
                <a:latin typeface="Microsoft Sans Serif"/>
                <a:cs typeface="Microsoft Sans Serif"/>
              </a:rPr>
              <a:t>contra</a:t>
            </a:r>
            <a:r>
              <a:rPr sz="750" spc="-5" dirty="0">
                <a:latin typeface="Microsoft Sans Serif"/>
                <a:cs typeface="Microsoft Sans Serif"/>
              </a:rPr>
              <a:t> </a:t>
            </a:r>
            <a:r>
              <a:rPr sz="750" spc="15" dirty="0">
                <a:latin typeface="Microsoft Sans Serif"/>
                <a:cs typeface="Microsoft Sans Serif"/>
              </a:rPr>
              <a:t>energizaciones</a:t>
            </a:r>
            <a:r>
              <a:rPr sz="750" spc="-5" dirty="0">
                <a:latin typeface="Microsoft Sans Serif"/>
                <a:cs typeface="Microsoft Sans Serif"/>
              </a:rPr>
              <a:t> </a:t>
            </a:r>
            <a:r>
              <a:rPr sz="750" spc="25" dirty="0">
                <a:latin typeface="Microsoft Sans Serif"/>
                <a:cs typeface="Microsoft Sans Serif"/>
              </a:rPr>
              <a:t>involuntarias.</a:t>
            </a:r>
            <a:endParaRPr sz="750">
              <a:latin typeface="Microsoft Sans Serif"/>
              <a:cs typeface="Microsoft Sans Serif"/>
            </a:endParaRPr>
          </a:p>
          <a:p>
            <a:pPr marL="12700" marR="57150" indent="154940">
              <a:lnSpc>
                <a:spcPct val="133300"/>
              </a:lnSpc>
              <a:spcBef>
                <a:spcPts val="10"/>
              </a:spcBef>
            </a:pPr>
            <a:r>
              <a:rPr sz="750" spc="-5" dirty="0">
                <a:latin typeface="Microsoft Sans Serif"/>
                <a:cs typeface="Microsoft Sans Serif"/>
              </a:rPr>
              <a:t>Los </a:t>
            </a:r>
            <a:r>
              <a:rPr sz="750" spc="20" dirty="0">
                <a:latin typeface="Microsoft Sans Serif"/>
                <a:cs typeface="Microsoft Sans Serif"/>
              </a:rPr>
              <a:t>principales </a:t>
            </a:r>
            <a:r>
              <a:rPr sz="750" spc="15" dirty="0">
                <a:latin typeface="Microsoft Sans Serif"/>
                <a:cs typeface="Microsoft Sans Serif"/>
              </a:rPr>
              <a:t>esquemas </a:t>
            </a:r>
            <a:r>
              <a:rPr sz="750" spc="25" dirty="0">
                <a:latin typeface="Microsoft Sans Serif"/>
                <a:cs typeface="Microsoft Sans Serif"/>
              </a:rPr>
              <a:t>en </a:t>
            </a:r>
            <a:r>
              <a:rPr sz="750" spc="15" dirty="0">
                <a:latin typeface="Microsoft Sans Serif"/>
                <a:cs typeface="Microsoft Sans Serif"/>
              </a:rPr>
              <a:t>servicio </a:t>
            </a:r>
            <a:r>
              <a:rPr sz="750" spc="25" dirty="0">
                <a:latin typeface="Microsoft Sans Serif"/>
                <a:cs typeface="Microsoft Sans Serif"/>
              </a:rPr>
              <a:t>en </a:t>
            </a:r>
            <a:r>
              <a:rPr sz="750" spc="10" dirty="0">
                <a:latin typeface="Microsoft Sans Serif"/>
                <a:cs typeface="Microsoft Sans Serif"/>
              </a:rPr>
              <a:t>los </a:t>
            </a:r>
            <a:r>
              <a:rPr sz="750" dirty="0">
                <a:latin typeface="Microsoft Sans Serif"/>
                <a:cs typeface="Microsoft Sans Serif"/>
              </a:rPr>
              <a:t>Estados </a:t>
            </a:r>
            <a:r>
              <a:rPr sz="750" spc="20" dirty="0">
                <a:latin typeface="Microsoft Sans Serif"/>
                <a:cs typeface="Microsoft Sans Serif"/>
              </a:rPr>
              <a:t>Unidos </a:t>
            </a:r>
            <a:r>
              <a:rPr sz="750" spc="-5" dirty="0">
                <a:latin typeface="Microsoft Sans Serif"/>
                <a:cs typeface="Microsoft Sans Serif"/>
              </a:rPr>
              <a:t>se </a:t>
            </a:r>
            <a:r>
              <a:rPr sz="750" dirty="0">
                <a:latin typeface="Microsoft Sans Serif"/>
                <a:cs typeface="Microsoft Sans Serif"/>
              </a:rPr>
              <a:t> </a:t>
            </a:r>
            <a:r>
              <a:rPr sz="750" spc="20" dirty="0">
                <a:latin typeface="Microsoft Sans Serif"/>
                <a:cs typeface="Microsoft Sans Serif"/>
              </a:rPr>
              <a:t>describen</a:t>
            </a:r>
            <a:r>
              <a:rPr sz="750" spc="5" dirty="0">
                <a:latin typeface="Microsoft Sans Serif"/>
                <a:cs typeface="Microsoft Sans Serif"/>
              </a:rPr>
              <a:t> </a:t>
            </a:r>
            <a:r>
              <a:rPr sz="750" spc="25" dirty="0">
                <a:latin typeface="Microsoft Sans Serif"/>
                <a:cs typeface="Microsoft Sans Serif"/>
              </a:rPr>
              <a:t>en</a:t>
            </a:r>
            <a:r>
              <a:rPr sz="750" spc="5" dirty="0">
                <a:latin typeface="Microsoft Sans Serif"/>
                <a:cs typeface="Microsoft Sans Serif"/>
              </a:rPr>
              <a:t> </a:t>
            </a:r>
            <a:r>
              <a:rPr sz="750" spc="10" dirty="0">
                <a:latin typeface="Microsoft Sans Serif"/>
                <a:cs typeface="Microsoft Sans Serif"/>
              </a:rPr>
              <a:t>esta</a:t>
            </a:r>
            <a:r>
              <a:rPr sz="750" spc="5" dirty="0">
                <a:latin typeface="Microsoft Sans Serif"/>
                <a:cs typeface="Microsoft Sans Serif"/>
              </a:rPr>
              <a:t> sección </a:t>
            </a:r>
            <a:r>
              <a:rPr sz="750" spc="20" dirty="0">
                <a:latin typeface="Microsoft Sans Serif"/>
                <a:cs typeface="Microsoft Sans Serif"/>
              </a:rPr>
              <a:t>del</a:t>
            </a:r>
            <a:r>
              <a:rPr sz="750" spc="5" dirty="0">
                <a:latin typeface="Microsoft Sans Serif"/>
                <a:cs typeface="Microsoft Sans Serif"/>
              </a:rPr>
              <a:t> </a:t>
            </a:r>
            <a:r>
              <a:rPr sz="750" spc="30" dirty="0">
                <a:latin typeface="Microsoft Sans Serif"/>
                <a:cs typeface="Microsoft Sans Serif"/>
              </a:rPr>
              <a:t>tutorial.</a:t>
            </a:r>
            <a:r>
              <a:rPr sz="750" spc="5" dirty="0">
                <a:latin typeface="Microsoft Sans Serif"/>
                <a:cs typeface="Microsoft Sans Serif"/>
              </a:rPr>
              <a:t> </a:t>
            </a:r>
            <a:r>
              <a:rPr sz="750" spc="-5" dirty="0">
                <a:latin typeface="Microsoft Sans Serif"/>
                <a:cs typeface="Microsoft Sans Serif"/>
              </a:rPr>
              <a:t>Estos</a:t>
            </a:r>
            <a:r>
              <a:rPr sz="750" spc="5" dirty="0">
                <a:latin typeface="Microsoft Sans Serif"/>
                <a:cs typeface="Microsoft Sans Serif"/>
              </a:rPr>
              <a:t> </a:t>
            </a:r>
            <a:r>
              <a:rPr sz="750" spc="15" dirty="0">
                <a:latin typeface="Microsoft Sans Serif"/>
                <a:cs typeface="Microsoft Sans Serif"/>
              </a:rPr>
              <a:t>esquemas</a:t>
            </a:r>
            <a:r>
              <a:rPr sz="750" spc="5" dirty="0">
                <a:latin typeface="Microsoft Sans Serif"/>
                <a:cs typeface="Microsoft Sans Serif"/>
              </a:rPr>
              <a:t> </a:t>
            </a:r>
            <a:r>
              <a:rPr sz="750" spc="20" dirty="0">
                <a:latin typeface="Microsoft Sans Serif"/>
                <a:cs typeface="Microsoft Sans Serif"/>
              </a:rPr>
              <a:t>varían</a:t>
            </a:r>
            <a:r>
              <a:rPr sz="750" spc="5" dirty="0">
                <a:latin typeface="Microsoft Sans Serif"/>
                <a:cs typeface="Microsoft Sans Serif"/>
              </a:rPr>
              <a:t> </a:t>
            </a:r>
            <a:r>
              <a:rPr sz="750" spc="30" dirty="0">
                <a:latin typeface="Microsoft Sans Serif"/>
                <a:cs typeface="Microsoft Sans Serif"/>
              </a:rPr>
              <a:t>debido</a:t>
            </a:r>
            <a:r>
              <a:rPr sz="750" spc="5" dirty="0">
                <a:latin typeface="Microsoft Sans Serif"/>
                <a:cs typeface="Microsoft Sans Serif"/>
              </a:rPr>
              <a:t> </a:t>
            </a:r>
            <a:r>
              <a:rPr sz="750" dirty="0">
                <a:latin typeface="Microsoft Sans Serif"/>
                <a:cs typeface="Microsoft Sans Serif"/>
              </a:rPr>
              <a:t>a </a:t>
            </a:r>
            <a:r>
              <a:rPr sz="750" spc="-185" dirty="0">
                <a:latin typeface="Microsoft Sans Serif"/>
                <a:cs typeface="Microsoft Sans Serif"/>
              </a:rPr>
              <a:t> </a:t>
            </a:r>
            <a:r>
              <a:rPr sz="750" dirty="0">
                <a:latin typeface="Microsoft Sans Serif"/>
                <a:cs typeface="Microsoft Sans Serif"/>
              </a:rPr>
              <a:t>las </a:t>
            </a:r>
            <a:r>
              <a:rPr sz="750" spc="25" dirty="0">
                <a:latin typeface="Microsoft Sans Serif"/>
                <a:cs typeface="Microsoft Sans Serif"/>
              </a:rPr>
              <a:t>diferentes </a:t>
            </a:r>
            <a:r>
              <a:rPr sz="750" spc="15" dirty="0">
                <a:latin typeface="Microsoft Sans Serif"/>
                <a:cs typeface="Microsoft Sans Serif"/>
              </a:rPr>
              <a:t>prácticas </a:t>
            </a:r>
            <a:r>
              <a:rPr sz="750" spc="20" dirty="0">
                <a:latin typeface="Microsoft Sans Serif"/>
                <a:cs typeface="Microsoft Sans Serif"/>
              </a:rPr>
              <a:t>operativas </a:t>
            </a:r>
            <a:r>
              <a:rPr sz="750" spc="5" dirty="0">
                <a:latin typeface="Microsoft Sans Serif"/>
                <a:cs typeface="Microsoft Sans Serif"/>
              </a:rPr>
              <a:t>y </a:t>
            </a:r>
            <a:r>
              <a:rPr sz="750" spc="20" dirty="0">
                <a:latin typeface="Microsoft Sans Serif"/>
                <a:cs typeface="Microsoft Sans Serif"/>
              </a:rPr>
              <a:t>filosofías </a:t>
            </a:r>
            <a:r>
              <a:rPr sz="750" spc="25" dirty="0">
                <a:latin typeface="Microsoft Sans Serif"/>
                <a:cs typeface="Microsoft Sans Serif"/>
              </a:rPr>
              <a:t>de protección de </a:t>
            </a:r>
            <a:r>
              <a:rPr sz="750" dirty="0">
                <a:latin typeface="Microsoft Sans Serif"/>
                <a:cs typeface="Microsoft Sans Serif"/>
              </a:rPr>
              <a:t>las </a:t>
            </a:r>
            <a:r>
              <a:rPr sz="750" spc="5" dirty="0">
                <a:latin typeface="Microsoft Sans Serif"/>
                <a:cs typeface="Microsoft Sans Serif"/>
              </a:rPr>
              <a:t> </a:t>
            </a:r>
            <a:r>
              <a:rPr sz="750" spc="20" dirty="0">
                <a:latin typeface="Microsoft Sans Serif"/>
                <a:cs typeface="Microsoft Sans Serif"/>
              </a:rPr>
              <a:t>empresas </a:t>
            </a:r>
            <a:r>
              <a:rPr sz="750" spc="25" dirty="0">
                <a:latin typeface="Microsoft Sans Serif"/>
                <a:cs typeface="Microsoft Sans Serif"/>
              </a:rPr>
              <a:t>de </a:t>
            </a:r>
            <a:r>
              <a:rPr sz="750" spc="10" dirty="0">
                <a:latin typeface="Microsoft Sans Serif"/>
                <a:cs typeface="Microsoft Sans Serif"/>
              </a:rPr>
              <a:t>servicios </a:t>
            </a:r>
            <a:r>
              <a:rPr sz="750" spc="15" dirty="0">
                <a:latin typeface="Microsoft Sans Serif"/>
                <a:cs typeface="Microsoft Sans Serif"/>
              </a:rPr>
              <a:t>públicos. </a:t>
            </a:r>
            <a:r>
              <a:rPr sz="750" spc="-5" dirty="0">
                <a:latin typeface="Microsoft Sans Serif"/>
                <a:cs typeface="Microsoft Sans Serif"/>
              </a:rPr>
              <a:t>Los </a:t>
            </a:r>
            <a:r>
              <a:rPr sz="750" spc="25" dirty="0">
                <a:latin typeface="Microsoft Sans Serif"/>
                <a:cs typeface="Microsoft Sans Serif"/>
              </a:rPr>
              <a:t>ingenieros de protección deben </a:t>
            </a:r>
            <a:r>
              <a:rPr sz="750" spc="30" dirty="0">
                <a:latin typeface="Microsoft Sans Serif"/>
                <a:cs typeface="Microsoft Sans Serif"/>
              </a:rPr>
              <a:t> </a:t>
            </a:r>
            <a:r>
              <a:rPr sz="750" spc="20" dirty="0">
                <a:latin typeface="Microsoft Sans Serif"/>
                <a:cs typeface="Microsoft Sans Serif"/>
              </a:rPr>
              <a:t>evaluar </a:t>
            </a:r>
            <a:r>
              <a:rPr sz="750" spc="10" dirty="0">
                <a:latin typeface="Microsoft Sans Serif"/>
                <a:cs typeface="Microsoft Sans Serif"/>
              </a:rPr>
              <a:t>los </a:t>
            </a:r>
            <a:r>
              <a:rPr sz="750" spc="15" dirty="0">
                <a:latin typeface="Microsoft Sans Serif"/>
                <a:cs typeface="Microsoft Sans Serif"/>
              </a:rPr>
              <a:t>riesgos </a:t>
            </a:r>
            <a:r>
              <a:rPr sz="750" spc="5" dirty="0">
                <a:latin typeface="Microsoft Sans Serif"/>
                <a:cs typeface="Microsoft Sans Serif"/>
              </a:rPr>
              <a:t>y </a:t>
            </a:r>
            <a:r>
              <a:rPr sz="750" spc="35" dirty="0">
                <a:latin typeface="Microsoft Sans Serif"/>
                <a:cs typeface="Microsoft Sans Serif"/>
              </a:rPr>
              <a:t>determinar </a:t>
            </a:r>
            <a:r>
              <a:rPr sz="750" spc="10" dirty="0">
                <a:latin typeface="Microsoft Sans Serif"/>
                <a:cs typeface="Microsoft Sans Serif"/>
              </a:rPr>
              <a:t>el </a:t>
            </a:r>
            <a:r>
              <a:rPr sz="750" spc="30" dirty="0">
                <a:latin typeface="Microsoft Sans Serif"/>
                <a:cs typeface="Microsoft Sans Serif"/>
              </a:rPr>
              <a:t>impacto </a:t>
            </a:r>
            <a:r>
              <a:rPr sz="750" spc="25" dirty="0">
                <a:latin typeface="Microsoft Sans Serif"/>
                <a:cs typeface="Microsoft Sans Serif"/>
              </a:rPr>
              <a:t>en </a:t>
            </a:r>
            <a:r>
              <a:rPr sz="750" dirty="0">
                <a:latin typeface="Microsoft Sans Serif"/>
                <a:cs typeface="Microsoft Sans Serif"/>
              </a:rPr>
              <a:t>las </a:t>
            </a:r>
            <a:r>
              <a:rPr sz="750" spc="20" dirty="0">
                <a:latin typeface="Microsoft Sans Serif"/>
                <a:cs typeface="Microsoft Sans Serif"/>
              </a:rPr>
              <a:t>filosofías </a:t>
            </a:r>
            <a:r>
              <a:rPr sz="750" spc="25" dirty="0">
                <a:latin typeface="Microsoft Sans Serif"/>
                <a:cs typeface="Microsoft Sans Serif"/>
              </a:rPr>
              <a:t>de </a:t>
            </a:r>
            <a:r>
              <a:rPr sz="750" spc="30" dirty="0">
                <a:latin typeface="Microsoft Sans Serif"/>
                <a:cs typeface="Microsoft Sans Serif"/>
              </a:rPr>
              <a:t> </a:t>
            </a:r>
            <a:r>
              <a:rPr sz="750" spc="25" dirty="0">
                <a:latin typeface="Microsoft Sans Serif"/>
                <a:cs typeface="Microsoft Sans Serif"/>
              </a:rPr>
              <a:t>protección </a:t>
            </a:r>
            <a:r>
              <a:rPr sz="750" spc="5" dirty="0">
                <a:latin typeface="Microsoft Sans Serif"/>
                <a:cs typeface="Microsoft Sans Serif"/>
              </a:rPr>
              <a:t>y </a:t>
            </a:r>
            <a:r>
              <a:rPr sz="750" dirty="0">
                <a:latin typeface="Microsoft Sans Serif"/>
                <a:cs typeface="Microsoft Sans Serif"/>
              </a:rPr>
              <a:t>las </a:t>
            </a:r>
            <a:r>
              <a:rPr sz="750" spc="15" dirty="0">
                <a:latin typeface="Microsoft Sans Serif"/>
                <a:cs typeface="Microsoft Sans Serif"/>
              </a:rPr>
              <a:t>prácticas </a:t>
            </a:r>
            <a:r>
              <a:rPr sz="750" spc="20" dirty="0">
                <a:latin typeface="Microsoft Sans Serif"/>
                <a:cs typeface="Microsoft Sans Serif"/>
              </a:rPr>
              <a:t>operativas </a:t>
            </a:r>
            <a:r>
              <a:rPr sz="750" spc="25" dirty="0">
                <a:latin typeface="Microsoft Sans Serif"/>
                <a:cs typeface="Microsoft Sans Serif"/>
              </a:rPr>
              <a:t>de </a:t>
            </a:r>
            <a:r>
              <a:rPr sz="750" spc="15" dirty="0">
                <a:latin typeface="Microsoft Sans Serif"/>
                <a:cs typeface="Microsoft Sans Serif"/>
              </a:rPr>
              <a:t>su </a:t>
            </a:r>
            <a:r>
              <a:rPr sz="750" spc="25" dirty="0">
                <a:latin typeface="Microsoft Sans Serif"/>
                <a:cs typeface="Microsoft Sans Serif"/>
              </a:rPr>
              <a:t>empresa </a:t>
            </a:r>
            <a:r>
              <a:rPr sz="750" spc="20" dirty="0">
                <a:latin typeface="Microsoft Sans Serif"/>
                <a:cs typeface="Microsoft Sans Serif"/>
              </a:rPr>
              <a:t>antes </a:t>
            </a:r>
            <a:r>
              <a:rPr sz="750" spc="25" dirty="0">
                <a:latin typeface="Microsoft Sans Serif"/>
                <a:cs typeface="Microsoft Sans Serif"/>
              </a:rPr>
              <a:t>de decidir </a:t>
            </a:r>
            <a:r>
              <a:rPr sz="750" spc="30" dirty="0">
                <a:latin typeface="Microsoft Sans Serif"/>
                <a:cs typeface="Microsoft Sans Serif"/>
              </a:rPr>
              <a:t> qué </a:t>
            </a:r>
            <a:r>
              <a:rPr sz="750" spc="20" dirty="0">
                <a:latin typeface="Microsoft Sans Serif"/>
                <a:cs typeface="Microsoft Sans Serif"/>
              </a:rPr>
              <a:t>esquema </a:t>
            </a:r>
            <a:r>
              <a:rPr sz="750" spc="-5" dirty="0">
                <a:latin typeface="Microsoft Sans Serif"/>
                <a:cs typeface="Microsoft Sans Serif"/>
              </a:rPr>
              <a:t>se </a:t>
            </a:r>
            <a:r>
              <a:rPr sz="750" spc="25" dirty="0">
                <a:latin typeface="Microsoft Sans Serif"/>
                <a:cs typeface="Microsoft Sans Serif"/>
              </a:rPr>
              <a:t>adapta </a:t>
            </a:r>
            <a:r>
              <a:rPr sz="750" spc="40" dirty="0">
                <a:latin typeface="Microsoft Sans Serif"/>
                <a:cs typeface="Microsoft Sans Serif"/>
              </a:rPr>
              <a:t>mejor </a:t>
            </a:r>
            <a:r>
              <a:rPr sz="750" dirty="0">
                <a:latin typeface="Microsoft Sans Serif"/>
                <a:cs typeface="Microsoft Sans Serif"/>
              </a:rPr>
              <a:t>a </a:t>
            </a:r>
            <a:r>
              <a:rPr sz="750" spc="5" dirty="0">
                <a:latin typeface="Microsoft Sans Serif"/>
                <a:cs typeface="Microsoft Sans Serif"/>
              </a:rPr>
              <a:t>sus </a:t>
            </a:r>
            <a:r>
              <a:rPr sz="750" spc="10" dirty="0">
                <a:latin typeface="Microsoft Sans Serif"/>
                <a:cs typeface="Microsoft Sans Serif"/>
              </a:rPr>
              <a:t>necesidades </a:t>
            </a:r>
            <a:r>
              <a:rPr sz="750" spc="20" dirty="0">
                <a:latin typeface="Microsoft Sans Serif"/>
                <a:cs typeface="Microsoft Sans Serif"/>
              </a:rPr>
              <a:t>particulares. </a:t>
            </a:r>
            <a:r>
              <a:rPr sz="750" spc="-45" dirty="0">
                <a:latin typeface="Microsoft Sans Serif"/>
                <a:cs typeface="Microsoft Sans Serif"/>
              </a:rPr>
              <a:t>Se </a:t>
            </a:r>
            <a:r>
              <a:rPr sz="750" spc="-40" dirty="0">
                <a:latin typeface="Microsoft Sans Serif"/>
                <a:cs typeface="Microsoft Sans Serif"/>
              </a:rPr>
              <a:t> </a:t>
            </a:r>
            <a:r>
              <a:rPr sz="750" spc="15" dirty="0">
                <a:latin typeface="Microsoft Sans Serif"/>
                <a:cs typeface="Microsoft Sans Serif"/>
              </a:rPr>
              <a:t>espera</a:t>
            </a:r>
            <a:r>
              <a:rPr sz="750" spc="-10" dirty="0">
                <a:latin typeface="Microsoft Sans Serif"/>
                <a:cs typeface="Microsoft Sans Serif"/>
              </a:rPr>
              <a:t> </a:t>
            </a:r>
            <a:r>
              <a:rPr sz="750" spc="30" dirty="0">
                <a:latin typeface="Microsoft Sans Serif"/>
                <a:cs typeface="Microsoft Sans Serif"/>
              </a:rPr>
              <a:t>que</a:t>
            </a:r>
            <a:r>
              <a:rPr sz="750" spc="-5" dirty="0">
                <a:latin typeface="Microsoft Sans Serif"/>
                <a:cs typeface="Microsoft Sans Serif"/>
              </a:rPr>
              <a:t> </a:t>
            </a:r>
            <a:r>
              <a:rPr sz="750" spc="10" dirty="0">
                <a:latin typeface="Microsoft Sans Serif"/>
                <a:cs typeface="Microsoft Sans Serif"/>
              </a:rPr>
              <a:t>esta</a:t>
            </a:r>
            <a:r>
              <a:rPr sz="750" spc="-5" dirty="0">
                <a:latin typeface="Microsoft Sans Serif"/>
                <a:cs typeface="Microsoft Sans Serif"/>
              </a:rPr>
              <a:t> </a:t>
            </a:r>
            <a:r>
              <a:rPr sz="750" spc="35" dirty="0">
                <a:latin typeface="Microsoft Sans Serif"/>
                <a:cs typeface="Microsoft Sans Serif"/>
              </a:rPr>
              <a:t>información</a:t>
            </a:r>
            <a:r>
              <a:rPr sz="750" spc="-5" dirty="0">
                <a:latin typeface="Microsoft Sans Serif"/>
                <a:cs typeface="Microsoft Sans Serif"/>
              </a:rPr>
              <a:t> </a:t>
            </a:r>
            <a:r>
              <a:rPr sz="750" spc="20" dirty="0">
                <a:latin typeface="Microsoft Sans Serif"/>
                <a:cs typeface="Microsoft Sans Serif"/>
              </a:rPr>
              <a:t>ayude</a:t>
            </a:r>
            <a:r>
              <a:rPr sz="750" spc="-5" dirty="0">
                <a:latin typeface="Microsoft Sans Serif"/>
                <a:cs typeface="Microsoft Sans Serif"/>
              </a:rPr>
              <a:t> </a:t>
            </a:r>
            <a:r>
              <a:rPr sz="750" spc="25" dirty="0">
                <a:latin typeface="Microsoft Sans Serif"/>
                <a:cs typeface="Microsoft Sans Serif"/>
              </a:rPr>
              <a:t>en</a:t>
            </a:r>
            <a:r>
              <a:rPr sz="750" spc="-5" dirty="0">
                <a:latin typeface="Microsoft Sans Serif"/>
                <a:cs typeface="Microsoft Sans Serif"/>
              </a:rPr>
              <a:t> esa</a:t>
            </a:r>
            <a:r>
              <a:rPr sz="750" spc="-10" dirty="0">
                <a:latin typeface="Microsoft Sans Serif"/>
                <a:cs typeface="Microsoft Sans Serif"/>
              </a:rPr>
              <a:t> </a:t>
            </a:r>
            <a:r>
              <a:rPr sz="750" spc="20" dirty="0">
                <a:latin typeface="Microsoft Sans Serif"/>
                <a:cs typeface="Microsoft Sans Serif"/>
              </a:rPr>
              <a:t>tarea.</a:t>
            </a:r>
            <a:endParaRPr sz="750">
              <a:latin typeface="Microsoft Sans Serif"/>
              <a:cs typeface="Microsoft Sans Serif"/>
            </a:endParaRPr>
          </a:p>
        </p:txBody>
      </p:sp>
      <p:sp>
        <p:nvSpPr>
          <p:cNvPr id="76" name="object 76"/>
          <p:cNvSpPr txBox="1"/>
          <p:nvPr/>
        </p:nvSpPr>
        <p:spPr>
          <a:xfrm>
            <a:off x="9100183" y="617976"/>
            <a:ext cx="7255721" cy="1682577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172210">
              <a:lnSpc>
                <a:spcPct val="100000"/>
              </a:lnSpc>
              <a:spcBef>
                <a:spcPts val="100"/>
              </a:spcBef>
            </a:pPr>
            <a:r>
              <a:rPr sz="950" spc="-10" dirty="0">
                <a:latin typeface="Microsoft Sans Serif"/>
                <a:cs typeface="Microsoft Sans Serif"/>
              </a:rPr>
              <a:t>IX.</a:t>
            </a:r>
            <a:r>
              <a:rPr sz="950" spc="-40" dirty="0">
                <a:latin typeface="Microsoft Sans Serif"/>
                <a:cs typeface="Microsoft Sans Serif"/>
              </a:rPr>
              <a:t> </a:t>
            </a:r>
            <a:r>
              <a:rPr sz="950" spc="-15" dirty="0">
                <a:latin typeface="Microsoft Sans Serif"/>
                <a:cs typeface="Microsoft Sans Serif"/>
              </a:rPr>
              <a:t>A</a:t>
            </a:r>
            <a:r>
              <a:rPr sz="750" spc="-15" dirty="0">
                <a:latin typeface="Microsoft Sans Serif"/>
                <a:cs typeface="Microsoft Sans Serif"/>
              </a:rPr>
              <a:t>APÉNDICE</a:t>
            </a:r>
            <a:r>
              <a:rPr sz="950" spc="-15" dirty="0">
                <a:latin typeface="Microsoft Sans Serif"/>
                <a:cs typeface="Microsoft Sans Serif"/>
              </a:rPr>
              <a:t>II</a:t>
            </a:r>
            <a:endParaRPr sz="950">
              <a:latin typeface="Microsoft Sans Serif"/>
              <a:cs typeface="Microsoft Sans Serif"/>
            </a:endParaRPr>
          </a:p>
          <a:p>
            <a:pPr marL="12700" marR="84455" indent="153670" algn="just">
              <a:lnSpc>
                <a:spcPct val="143300"/>
              </a:lnSpc>
              <a:spcBef>
                <a:spcPts val="270"/>
              </a:spcBef>
            </a:pPr>
            <a:r>
              <a:rPr sz="700" spc="-15" dirty="0">
                <a:latin typeface="Microsoft Sans Serif"/>
                <a:cs typeface="Microsoft Sans Serif"/>
              </a:rPr>
              <a:t>Las</a:t>
            </a:r>
            <a:r>
              <a:rPr sz="700" spc="-5" dirty="0">
                <a:latin typeface="Microsoft Sans Serif"/>
                <a:cs typeface="Microsoft Sans Serif"/>
              </a:rPr>
              <a:t> Fig.</a:t>
            </a:r>
            <a:r>
              <a:rPr sz="700" dirty="0">
                <a:latin typeface="Microsoft Sans Serif"/>
                <a:cs typeface="Microsoft Sans Serif"/>
              </a:rPr>
              <a:t> 8,</a:t>
            </a:r>
            <a:r>
              <a:rPr sz="700" spc="-5" dirty="0">
                <a:latin typeface="Microsoft Sans Serif"/>
                <a:cs typeface="Microsoft Sans Serif"/>
              </a:rPr>
              <a:t> Fig.</a:t>
            </a:r>
            <a:r>
              <a:rPr sz="700" dirty="0">
                <a:latin typeface="Microsoft Sans Serif"/>
                <a:cs typeface="Microsoft Sans Serif"/>
              </a:rPr>
              <a:t> </a:t>
            </a:r>
            <a:r>
              <a:rPr sz="700" spc="10" dirty="0">
                <a:latin typeface="Microsoft Sans Serif"/>
                <a:cs typeface="Microsoft Sans Serif"/>
              </a:rPr>
              <a:t>9</a:t>
            </a:r>
            <a:r>
              <a:rPr sz="700" dirty="0">
                <a:latin typeface="Microsoft Sans Serif"/>
                <a:cs typeface="Microsoft Sans Serif"/>
              </a:rPr>
              <a:t> </a:t>
            </a:r>
            <a:r>
              <a:rPr sz="700" spc="5" dirty="0">
                <a:latin typeface="Microsoft Sans Serif"/>
                <a:cs typeface="Microsoft Sans Serif"/>
              </a:rPr>
              <a:t>y</a:t>
            </a:r>
            <a:r>
              <a:rPr sz="700" spc="-5" dirty="0">
                <a:latin typeface="Microsoft Sans Serif"/>
                <a:cs typeface="Microsoft Sans Serif"/>
              </a:rPr>
              <a:t> Fig.</a:t>
            </a:r>
            <a:r>
              <a:rPr sz="700" dirty="0">
                <a:latin typeface="Microsoft Sans Serif"/>
                <a:cs typeface="Microsoft Sans Serif"/>
              </a:rPr>
              <a:t> </a:t>
            </a:r>
            <a:r>
              <a:rPr sz="700" spc="10" dirty="0">
                <a:latin typeface="Microsoft Sans Serif"/>
                <a:cs typeface="Microsoft Sans Serif"/>
              </a:rPr>
              <a:t>10</a:t>
            </a:r>
            <a:r>
              <a:rPr sz="700" dirty="0">
                <a:latin typeface="Microsoft Sans Serif"/>
                <a:cs typeface="Microsoft Sans Serif"/>
              </a:rPr>
              <a:t> </a:t>
            </a:r>
            <a:r>
              <a:rPr sz="700" spc="25" dirty="0">
                <a:latin typeface="Microsoft Sans Serif"/>
                <a:cs typeface="Microsoft Sans Serif"/>
              </a:rPr>
              <a:t>ilustran</a:t>
            </a:r>
            <a:r>
              <a:rPr sz="700" spc="-5" dirty="0">
                <a:latin typeface="Microsoft Sans Serif"/>
                <a:cs typeface="Microsoft Sans Serif"/>
              </a:rPr>
              <a:t> </a:t>
            </a:r>
            <a:r>
              <a:rPr sz="700" spc="10" dirty="0">
                <a:latin typeface="Microsoft Sans Serif"/>
                <a:cs typeface="Microsoft Sans Serif"/>
              </a:rPr>
              <a:t>el</a:t>
            </a:r>
            <a:r>
              <a:rPr sz="700" dirty="0">
                <a:latin typeface="Microsoft Sans Serif"/>
                <a:cs typeface="Microsoft Sans Serif"/>
              </a:rPr>
              <a:t> </a:t>
            </a:r>
            <a:r>
              <a:rPr sz="700" spc="10" dirty="0">
                <a:latin typeface="Microsoft Sans Serif"/>
                <a:cs typeface="Microsoft Sans Serif"/>
              </a:rPr>
              <a:t>cálculo</a:t>
            </a:r>
            <a:r>
              <a:rPr sz="700" dirty="0">
                <a:latin typeface="Microsoft Sans Serif"/>
                <a:cs typeface="Microsoft Sans Serif"/>
              </a:rPr>
              <a:t> </a:t>
            </a:r>
            <a:r>
              <a:rPr sz="700" spc="20" dirty="0">
                <a:latin typeface="Microsoft Sans Serif"/>
                <a:cs typeface="Microsoft Sans Serif"/>
              </a:rPr>
              <a:t>de</a:t>
            </a:r>
            <a:r>
              <a:rPr sz="700" spc="-5" dirty="0">
                <a:latin typeface="Microsoft Sans Serif"/>
                <a:cs typeface="Microsoft Sans Serif"/>
              </a:rPr>
              <a:t> </a:t>
            </a:r>
            <a:r>
              <a:rPr sz="700" dirty="0">
                <a:latin typeface="Microsoft Sans Serif"/>
                <a:cs typeface="Microsoft Sans Serif"/>
              </a:rPr>
              <a:t>las </a:t>
            </a:r>
            <a:r>
              <a:rPr sz="700" spc="25" dirty="0">
                <a:latin typeface="Microsoft Sans Serif"/>
                <a:cs typeface="Microsoft Sans Serif"/>
              </a:rPr>
              <a:t>corrientes</a:t>
            </a:r>
            <a:r>
              <a:rPr sz="700" dirty="0">
                <a:latin typeface="Microsoft Sans Serif"/>
                <a:cs typeface="Microsoft Sans Serif"/>
              </a:rPr>
              <a:t> </a:t>
            </a:r>
            <a:r>
              <a:rPr sz="700" spc="5" dirty="0">
                <a:latin typeface="Microsoft Sans Serif"/>
                <a:cs typeface="Microsoft Sans Serif"/>
              </a:rPr>
              <a:t>y</a:t>
            </a:r>
            <a:r>
              <a:rPr sz="700" spc="-5" dirty="0">
                <a:latin typeface="Microsoft Sans Serif"/>
                <a:cs typeface="Microsoft Sans Serif"/>
              </a:rPr>
              <a:t> </a:t>
            </a:r>
            <a:r>
              <a:rPr sz="700" spc="15" dirty="0">
                <a:latin typeface="Microsoft Sans Serif"/>
                <a:cs typeface="Microsoft Sans Serif"/>
              </a:rPr>
              <a:t>voltajes </a:t>
            </a:r>
            <a:r>
              <a:rPr sz="700" spc="-175" dirty="0">
                <a:latin typeface="Microsoft Sans Serif"/>
                <a:cs typeface="Microsoft Sans Serif"/>
              </a:rPr>
              <a:t> </a:t>
            </a:r>
            <a:r>
              <a:rPr sz="700" spc="10" dirty="0">
                <a:latin typeface="Microsoft Sans Serif"/>
                <a:cs typeface="Microsoft Sans Serif"/>
              </a:rPr>
              <a:t>iniciales</a:t>
            </a:r>
            <a:r>
              <a:rPr sz="700" spc="-5" dirty="0">
                <a:latin typeface="Microsoft Sans Serif"/>
                <a:cs typeface="Microsoft Sans Serif"/>
              </a:rPr>
              <a:t> </a:t>
            </a:r>
            <a:r>
              <a:rPr sz="700" spc="25" dirty="0">
                <a:latin typeface="Microsoft Sans Serif"/>
                <a:cs typeface="Microsoft Sans Serif"/>
              </a:rPr>
              <a:t>cuando</a:t>
            </a:r>
            <a:r>
              <a:rPr sz="700" spc="-5" dirty="0">
                <a:latin typeface="Microsoft Sans Serif"/>
                <a:cs typeface="Microsoft Sans Serif"/>
              </a:rPr>
              <a:t> </a:t>
            </a:r>
            <a:r>
              <a:rPr sz="700" spc="40" dirty="0">
                <a:latin typeface="Microsoft Sans Serif"/>
                <a:cs typeface="Microsoft Sans Serif"/>
              </a:rPr>
              <a:t>un</a:t>
            </a:r>
            <a:r>
              <a:rPr sz="700" spc="-5" dirty="0">
                <a:latin typeface="Microsoft Sans Serif"/>
                <a:cs typeface="Microsoft Sans Serif"/>
              </a:rPr>
              <a:t> </a:t>
            </a:r>
            <a:r>
              <a:rPr sz="700" spc="30" dirty="0">
                <a:latin typeface="Microsoft Sans Serif"/>
                <a:cs typeface="Microsoft Sans Serif"/>
              </a:rPr>
              <a:t>generador</a:t>
            </a:r>
            <a:r>
              <a:rPr sz="700" spc="-5" dirty="0">
                <a:latin typeface="Microsoft Sans Serif"/>
                <a:cs typeface="Microsoft Sans Serif"/>
              </a:rPr>
              <a:t> se </a:t>
            </a:r>
            <a:r>
              <a:rPr sz="700" spc="15" dirty="0">
                <a:latin typeface="Microsoft Sans Serif"/>
                <a:cs typeface="Microsoft Sans Serif"/>
              </a:rPr>
              <a:t>energiza</a:t>
            </a:r>
            <a:r>
              <a:rPr sz="700" spc="-5" dirty="0">
                <a:latin typeface="Microsoft Sans Serif"/>
                <a:cs typeface="Microsoft Sans Serif"/>
              </a:rPr>
              <a:t> </a:t>
            </a:r>
            <a:r>
              <a:rPr sz="700" spc="15" dirty="0">
                <a:latin typeface="Microsoft Sans Serif"/>
                <a:cs typeface="Microsoft Sans Serif"/>
              </a:rPr>
              <a:t>desde</a:t>
            </a:r>
            <a:r>
              <a:rPr sz="700" spc="-5" dirty="0">
                <a:latin typeface="Microsoft Sans Serif"/>
                <a:cs typeface="Microsoft Sans Serif"/>
              </a:rPr>
              <a:t> </a:t>
            </a:r>
            <a:r>
              <a:rPr sz="700" spc="30" dirty="0">
                <a:latin typeface="Microsoft Sans Serif"/>
                <a:cs typeface="Microsoft Sans Serif"/>
              </a:rPr>
              <a:t>una</a:t>
            </a:r>
            <a:r>
              <a:rPr sz="700" spc="-5" dirty="0">
                <a:latin typeface="Microsoft Sans Serif"/>
                <a:cs typeface="Microsoft Sans Serif"/>
              </a:rPr>
              <a:t> </a:t>
            </a:r>
            <a:r>
              <a:rPr sz="700" spc="30" dirty="0">
                <a:latin typeface="Microsoft Sans Serif"/>
                <a:cs typeface="Microsoft Sans Serif"/>
              </a:rPr>
              <a:t>fuente</a:t>
            </a:r>
            <a:r>
              <a:rPr sz="700" spc="-5" dirty="0">
                <a:latin typeface="Microsoft Sans Serif"/>
                <a:cs typeface="Microsoft Sans Serif"/>
              </a:rPr>
              <a:t> </a:t>
            </a:r>
            <a:r>
              <a:rPr sz="700" spc="20" dirty="0">
                <a:latin typeface="Microsoft Sans Serif"/>
                <a:cs typeface="Microsoft Sans Serif"/>
              </a:rPr>
              <a:t>monofásica, </a:t>
            </a:r>
            <a:r>
              <a:rPr sz="700" spc="-170" dirty="0">
                <a:latin typeface="Microsoft Sans Serif"/>
                <a:cs typeface="Microsoft Sans Serif"/>
              </a:rPr>
              <a:t> </a:t>
            </a:r>
            <a:r>
              <a:rPr sz="700" spc="30" dirty="0">
                <a:latin typeface="Microsoft Sans Serif"/>
                <a:cs typeface="Microsoft Sans Serif"/>
              </a:rPr>
              <a:t>como</a:t>
            </a:r>
            <a:r>
              <a:rPr sz="700" spc="-5" dirty="0">
                <a:latin typeface="Microsoft Sans Serif"/>
                <a:cs typeface="Microsoft Sans Serif"/>
              </a:rPr>
              <a:t> </a:t>
            </a:r>
            <a:r>
              <a:rPr sz="700" spc="30" dirty="0">
                <a:latin typeface="Microsoft Sans Serif"/>
                <a:cs typeface="Microsoft Sans Serif"/>
              </a:rPr>
              <a:t>una</a:t>
            </a:r>
            <a:r>
              <a:rPr sz="700" dirty="0">
                <a:latin typeface="Microsoft Sans Serif"/>
                <a:cs typeface="Microsoft Sans Serif"/>
              </a:rPr>
              <a:t> </a:t>
            </a:r>
            <a:r>
              <a:rPr sz="700" spc="15" dirty="0">
                <a:latin typeface="Microsoft Sans Serif"/>
                <a:cs typeface="Microsoft Sans Serif"/>
              </a:rPr>
              <a:t>descarga</a:t>
            </a:r>
            <a:r>
              <a:rPr sz="700" spc="-5" dirty="0">
                <a:latin typeface="Microsoft Sans Serif"/>
                <a:cs typeface="Microsoft Sans Serif"/>
              </a:rPr>
              <a:t> </a:t>
            </a:r>
            <a:r>
              <a:rPr sz="700" spc="25" dirty="0">
                <a:latin typeface="Microsoft Sans Serif"/>
                <a:cs typeface="Microsoft Sans Serif"/>
              </a:rPr>
              <a:t>disruptiva</a:t>
            </a:r>
            <a:r>
              <a:rPr sz="700" dirty="0">
                <a:latin typeface="Microsoft Sans Serif"/>
                <a:cs typeface="Microsoft Sans Serif"/>
              </a:rPr>
              <a:t> </a:t>
            </a:r>
            <a:r>
              <a:rPr sz="700" spc="20" dirty="0">
                <a:latin typeface="Microsoft Sans Serif"/>
                <a:cs typeface="Microsoft Sans Serif"/>
              </a:rPr>
              <a:t>de</a:t>
            </a:r>
            <a:r>
              <a:rPr sz="700" dirty="0">
                <a:latin typeface="Microsoft Sans Serif"/>
                <a:cs typeface="Microsoft Sans Serif"/>
              </a:rPr>
              <a:t> </a:t>
            </a:r>
            <a:r>
              <a:rPr sz="700" spc="40" dirty="0">
                <a:latin typeface="Microsoft Sans Serif"/>
                <a:cs typeface="Microsoft Sans Serif"/>
              </a:rPr>
              <a:t>un</a:t>
            </a:r>
            <a:r>
              <a:rPr sz="700" spc="-5" dirty="0">
                <a:latin typeface="Microsoft Sans Serif"/>
                <a:cs typeface="Microsoft Sans Serif"/>
              </a:rPr>
              <a:t> </a:t>
            </a:r>
            <a:r>
              <a:rPr sz="700" spc="40" dirty="0">
                <a:latin typeface="Microsoft Sans Serif"/>
                <a:cs typeface="Microsoft Sans Serif"/>
              </a:rPr>
              <a:t>interruptor</a:t>
            </a:r>
            <a:r>
              <a:rPr sz="700" dirty="0">
                <a:latin typeface="Microsoft Sans Serif"/>
                <a:cs typeface="Microsoft Sans Serif"/>
              </a:rPr>
              <a:t> </a:t>
            </a:r>
            <a:r>
              <a:rPr sz="700" spc="30" dirty="0">
                <a:latin typeface="Microsoft Sans Serif"/>
                <a:cs typeface="Microsoft Sans Serif"/>
              </a:rPr>
              <a:t>abierto</a:t>
            </a:r>
            <a:r>
              <a:rPr sz="700" dirty="0">
                <a:latin typeface="Microsoft Sans Serif"/>
                <a:cs typeface="Microsoft Sans Serif"/>
              </a:rPr>
              <a:t> </a:t>
            </a:r>
            <a:r>
              <a:rPr sz="700" spc="25" dirty="0">
                <a:latin typeface="Microsoft Sans Serif"/>
                <a:cs typeface="Microsoft Sans Serif"/>
              </a:rPr>
              <a:t>justo</a:t>
            </a:r>
            <a:r>
              <a:rPr sz="700" spc="-5" dirty="0">
                <a:latin typeface="Microsoft Sans Serif"/>
                <a:cs typeface="Microsoft Sans Serif"/>
              </a:rPr>
              <a:t> </a:t>
            </a:r>
            <a:r>
              <a:rPr sz="700" spc="15" dirty="0">
                <a:latin typeface="Microsoft Sans Serif"/>
                <a:cs typeface="Microsoft Sans Serif"/>
              </a:rPr>
              <a:t>antes</a:t>
            </a:r>
            <a:r>
              <a:rPr sz="700" dirty="0">
                <a:latin typeface="Microsoft Sans Serif"/>
                <a:cs typeface="Microsoft Sans Serif"/>
              </a:rPr>
              <a:t> </a:t>
            </a:r>
            <a:r>
              <a:rPr sz="700" spc="20" dirty="0">
                <a:latin typeface="Microsoft Sans Serif"/>
                <a:cs typeface="Microsoft Sans Serif"/>
              </a:rPr>
              <a:t>de</a:t>
            </a:r>
            <a:r>
              <a:rPr sz="700" dirty="0">
                <a:latin typeface="Microsoft Sans Serif"/>
                <a:cs typeface="Microsoft Sans Serif"/>
              </a:rPr>
              <a:t> </a:t>
            </a:r>
            <a:r>
              <a:rPr sz="700" spc="10" dirty="0">
                <a:latin typeface="Microsoft Sans Serif"/>
                <a:cs typeface="Microsoft Sans Serif"/>
              </a:rPr>
              <a:t>la </a:t>
            </a:r>
            <a:r>
              <a:rPr sz="700" spc="-175" dirty="0">
                <a:latin typeface="Microsoft Sans Serif"/>
                <a:cs typeface="Microsoft Sans Serif"/>
              </a:rPr>
              <a:t> </a:t>
            </a:r>
            <a:r>
              <a:rPr sz="700" spc="15" dirty="0">
                <a:latin typeface="Microsoft Sans Serif"/>
                <a:cs typeface="Microsoft Sans Serif"/>
              </a:rPr>
              <a:t>sincronización.</a:t>
            </a:r>
            <a:endParaRPr sz="700">
              <a:latin typeface="Microsoft Sans Serif"/>
              <a:cs typeface="Microsoft Sans Serif"/>
            </a:endParaRPr>
          </a:p>
          <a:p>
            <a:pPr marL="12700" marR="5080" indent="153670">
              <a:lnSpc>
                <a:spcPts val="1200"/>
              </a:lnSpc>
              <a:spcBef>
                <a:spcPts val="100"/>
              </a:spcBef>
            </a:pPr>
            <a:r>
              <a:rPr sz="650" spc="-10" dirty="0">
                <a:latin typeface="Microsoft Sans Serif"/>
                <a:cs typeface="Microsoft Sans Serif"/>
              </a:rPr>
              <a:t>La </a:t>
            </a:r>
            <a:r>
              <a:rPr sz="650" spc="30" dirty="0">
                <a:latin typeface="Microsoft Sans Serif"/>
                <a:cs typeface="Microsoft Sans Serif"/>
              </a:rPr>
              <a:t>figura </a:t>
            </a:r>
            <a:r>
              <a:rPr sz="650" spc="10" dirty="0">
                <a:latin typeface="Microsoft Sans Serif"/>
                <a:cs typeface="Microsoft Sans Serif"/>
              </a:rPr>
              <a:t>9 </a:t>
            </a:r>
            <a:r>
              <a:rPr sz="650" spc="20" dirty="0">
                <a:latin typeface="Microsoft Sans Serif"/>
                <a:cs typeface="Microsoft Sans Serif"/>
              </a:rPr>
              <a:t>supone </a:t>
            </a:r>
            <a:r>
              <a:rPr sz="650" spc="25" dirty="0">
                <a:latin typeface="Microsoft Sans Serif"/>
                <a:cs typeface="Microsoft Sans Serif"/>
              </a:rPr>
              <a:t>que </a:t>
            </a:r>
            <a:r>
              <a:rPr sz="650" spc="-5" dirty="0">
                <a:latin typeface="Microsoft Sans Serif"/>
                <a:cs typeface="Microsoft Sans Serif"/>
              </a:rPr>
              <a:t>se </a:t>
            </a:r>
            <a:r>
              <a:rPr sz="650" spc="25" dirty="0">
                <a:latin typeface="Microsoft Sans Serif"/>
                <a:cs typeface="Microsoft Sans Serif"/>
              </a:rPr>
              <a:t>produce una </a:t>
            </a:r>
            <a:r>
              <a:rPr sz="650" spc="10" dirty="0">
                <a:latin typeface="Microsoft Sans Serif"/>
                <a:cs typeface="Microsoft Sans Serif"/>
              </a:rPr>
              <a:t>descarga </a:t>
            </a:r>
            <a:r>
              <a:rPr sz="650" spc="25" dirty="0">
                <a:latin typeface="Microsoft Sans Serif"/>
                <a:cs typeface="Microsoft Sans Serif"/>
              </a:rPr>
              <a:t>disruptiva </a:t>
            </a:r>
            <a:r>
              <a:rPr sz="650" spc="20" dirty="0">
                <a:latin typeface="Microsoft Sans Serif"/>
                <a:cs typeface="Microsoft Sans Serif"/>
              </a:rPr>
              <a:t>cuando </a:t>
            </a:r>
            <a:r>
              <a:rPr sz="650" spc="10" dirty="0">
                <a:latin typeface="Microsoft Sans Serif"/>
                <a:cs typeface="Microsoft Sans Serif"/>
              </a:rPr>
              <a:t>los </a:t>
            </a:r>
            <a:r>
              <a:rPr sz="650" spc="15" dirty="0">
                <a:latin typeface="Microsoft Sans Serif"/>
                <a:cs typeface="Microsoft Sans Serif"/>
              </a:rPr>
              <a:t> voltajes </a:t>
            </a:r>
            <a:r>
              <a:rPr sz="650" spc="20" dirty="0">
                <a:latin typeface="Microsoft Sans Serif"/>
                <a:cs typeface="Microsoft Sans Serif"/>
              </a:rPr>
              <a:t>del </a:t>
            </a:r>
            <a:r>
              <a:rPr sz="650" spc="25" dirty="0">
                <a:latin typeface="Microsoft Sans Serif"/>
                <a:cs typeface="Microsoft Sans Serif"/>
              </a:rPr>
              <a:t>generador </a:t>
            </a:r>
            <a:r>
              <a:rPr sz="650" spc="5" dirty="0">
                <a:latin typeface="Microsoft Sans Serif"/>
                <a:cs typeface="Microsoft Sans Serif"/>
              </a:rPr>
              <a:t>y </a:t>
            </a:r>
            <a:r>
              <a:rPr sz="650" spc="20" dirty="0">
                <a:latin typeface="Microsoft Sans Serif"/>
                <a:cs typeface="Microsoft Sans Serif"/>
              </a:rPr>
              <a:t>del </a:t>
            </a:r>
            <a:r>
              <a:rPr sz="650" spc="15" dirty="0">
                <a:latin typeface="Microsoft Sans Serif"/>
                <a:cs typeface="Microsoft Sans Serif"/>
              </a:rPr>
              <a:t>sistema están </a:t>
            </a:r>
            <a:r>
              <a:rPr sz="650" spc="10" dirty="0">
                <a:latin typeface="Microsoft Sans Serif"/>
                <a:cs typeface="Microsoft Sans Serif"/>
              </a:rPr>
              <a:t>desfasados</a:t>
            </a:r>
            <a:r>
              <a:rPr sz="650" spc="15" dirty="0">
                <a:latin typeface="Microsoft Sans Serif"/>
                <a:cs typeface="Microsoft Sans Serif"/>
              </a:rPr>
              <a:t> </a:t>
            </a:r>
            <a:r>
              <a:rPr sz="650" spc="10" dirty="0">
                <a:latin typeface="Microsoft Sans Serif"/>
                <a:cs typeface="Microsoft Sans Serif"/>
              </a:rPr>
              <a:t>180 </a:t>
            </a:r>
            <a:r>
              <a:rPr sz="650" spc="20" dirty="0">
                <a:latin typeface="Microsoft Sans Serif"/>
                <a:cs typeface="Microsoft Sans Serif"/>
              </a:rPr>
              <a:t>grados. </a:t>
            </a:r>
            <a:r>
              <a:rPr sz="650" spc="-30" dirty="0">
                <a:latin typeface="Microsoft Sans Serif"/>
                <a:cs typeface="Microsoft Sans Serif"/>
              </a:rPr>
              <a:t>Si </a:t>
            </a:r>
            <a:r>
              <a:rPr sz="650" spc="35" dirty="0">
                <a:latin typeface="Microsoft Sans Serif"/>
                <a:cs typeface="Microsoft Sans Serif"/>
              </a:rPr>
              <a:t>no </a:t>
            </a:r>
            <a:r>
              <a:rPr sz="650" spc="15" dirty="0">
                <a:latin typeface="Microsoft Sans Serif"/>
                <a:cs typeface="Microsoft Sans Serif"/>
              </a:rPr>
              <a:t>hay </a:t>
            </a:r>
            <a:r>
              <a:rPr sz="650" spc="20" dirty="0">
                <a:latin typeface="Microsoft Sans Serif"/>
                <a:cs typeface="Microsoft Sans Serif"/>
              </a:rPr>
              <a:t> </a:t>
            </a:r>
            <a:r>
              <a:rPr sz="650" spc="35" dirty="0">
                <a:latin typeface="Microsoft Sans Serif"/>
                <a:cs typeface="Microsoft Sans Serif"/>
              </a:rPr>
              <a:t>ningún </a:t>
            </a:r>
            <a:r>
              <a:rPr sz="650" spc="25" dirty="0">
                <a:latin typeface="Microsoft Sans Serif"/>
                <a:cs typeface="Microsoft Sans Serif"/>
              </a:rPr>
              <a:t>campo </a:t>
            </a:r>
            <a:r>
              <a:rPr sz="650" spc="20" dirty="0">
                <a:latin typeface="Microsoft Sans Serif"/>
                <a:cs typeface="Microsoft Sans Serif"/>
              </a:rPr>
              <a:t>en </a:t>
            </a:r>
            <a:r>
              <a:rPr sz="650" spc="10" dirty="0">
                <a:latin typeface="Microsoft Sans Serif"/>
                <a:cs typeface="Microsoft Sans Serif"/>
              </a:rPr>
              <a:t>la </a:t>
            </a:r>
            <a:r>
              <a:rPr sz="650" spc="30" dirty="0">
                <a:latin typeface="Microsoft Sans Serif"/>
                <a:cs typeface="Microsoft Sans Serif"/>
              </a:rPr>
              <a:t>máquina </a:t>
            </a:r>
            <a:r>
              <a:rPr sz="650" spc="20" dirty="0">
                <a:latin typeface="Microsoft Sans Serif"/>
                <a:cs typeface="Microsoft Sans Serif"/>
              </a:rPr>
              <a:t>en </a:t>
            </a:r>
            <a:r>
              <a:rPr sz="650" spc="10" dirty="0">
                <a:latin typeface="Microsoft Sans Serif"/>
                <a:cs typeface="Microsoft Sans Serif"/>
              </a:rPr>
              <a:t>el </a:t>
            </a:r>
            <a:r>
              <a:rPr sz="650" spc="40" dirty="0">
                <a:latin typeface="Microsoft Sans Serif"/>
                <a:cs typeface="Microsoft Sans Serif"/>
              </a:rPr>
              <a:t>momento </a:t>
            </a:r>
            <a:r>
              <a:rPr sz="650" spc="20" dirty="0">
                <a:latin typeface="Microsoft Sans Serif"/>
                <a:cs typeface="Microsoft Sans Serif"/>
              </a:rPr>
              <a:t>de </a:t>
            </a:r>
            <a:r>
              <a:rPr sz="650" spc="10" dirty="0">
                <a:latin typeface="Microsoft Sans Serif"/>
                <a:cs typeface="Microsoft Sans Serif"/>
              </a:rPr>
              <a:t>la </a:t>
            </a:r>
            <a:r>
              <a:rPr sz="650" spc="15" dirty="0">
                <a:latin typeface="Microsoft Sans Serif"/>
                <a:cs typeface="Microsoft Sans Serif"/>
              </a:rPr>
              <a:t>activación </a:t>
            </a:r>
            <a:r>
              <a:rPr sz="650" spc="20" dirty="0">
                <a:latin typeface="Microsoft Sans Serif"/>
                <a:cs typeface="Microsoft Sans Serif"/>
              </a:rPr>
              <a:t>involuntaria, </a:t>
            </a:r>
            <a:r>
              <a:rPr sz="650" spc="10" dirty="0">
                <a:latin typeface="Microsoft Sans Serif"/>
                <a:cs typeface="Microsoft Sans Serif"/>
              </a:rPr>
              <a:t>el </a:t>
            </a:r>
            <a:r>
              <a:rPr sz="650" spc="-75" dirty="0">
                <a:latin typeface="Microsoft Sans Serif"/>
                <a:cs typeface="Microsoft Sans Serif"/>
              </a:rPr>
              <a:t>E </a:t>
            </a:r>
            <a:r>
              <a:rPr sz="650" spc="-70" dirty="0">
                <a:latin typeface="Microsoft Sans Serif"/>
                <a:cs typeface="Microsoft Sans Serif"/>
              </a:rPr>
              <a:t> </a:t>
            </a:r>
            <a:r>
              <a:rPr sz="450" spc="-10" dirty="0">
                <a:latin typeface="Microsoft Sans Serif"/>
                <a:cs typeface="Microsoft Sans Serif"/>
              </a:rPr>
              <a:t>GRAMO</a:t>
            </a:r>
            <a:r>
              <a:rPr sz="650" spc="-10" dirty="0">
                <a:latin typeface="Microsoft Sans Serif"/>
                <a:cs typeface="Microsoft Sans Serif"/>
              </a:rPr>
              <a:t>La</a:t>
            </a:r>
            <a:r>
              <a:rPr sz="650" dirty="0">
                <a:latin typeface="Microsoft Sans Serif"/>
                <a:cs typeface="Microsoft Sans Serif"/>
              </a:rPr>
              <a:t> </a:t>
            </a:r>
            <a:r>
              <a:rPr sz="650" spc="30" dirty="0">
                <a:latin typeface="Microsoft Sans Serif"/>
                <a:cs typeface="Microsoft Sans Serif"/>
              </a:rPr>
              <a:t>fuente</a:t>
            </a:r>
            <a:r>
              <a:rPr sz="650" dirty="0">
                <a:latin typeface="Microsoft Sans Serif"/>
                <a:cs typeface="Microsoft Sans Serif"/>
              </a:rPr>
              <a:t> </a:t>
            </a:r>
            <a:r>
              <a:rPr sz="650" spc="20" dirty="0">
                <a:latin typeface="Microsoft Sans Serif"/>
                <a:cs typeface="Microsoft Sans Serif"/>
              </a:rPr>
              <a:t>de</a:t>
            </a:r>
            <a:r>
              <a:rPr sz="650" dirty="0">
                <a:latin typeface="Microsoft Sans Serif"/>
                <a:cs typeface="Microsoft Sans Serif"/>
              </a:rPr>
              <a:t> </a:t>
            </a:r>
            <a:r>
              <a:rPr sz="650" spc="15" dirty="0">
                <a:latin typeface="Microsoft Sans Serif"/>
                <a:cs typeface="Microsoft Sans Serif"/>
              </a:rPr>
              <a:t>voltaje</a:t>
            </a:r>
            <a:r>
              <a:rPr sz="650" dirty="0">
                <a:latin typeface="Microsoft Sans Serif"/>
                <a:cs typeface="Microsoft Sans Serif"/>
              </a:rPr>
              <a:t> </a:t>
            </a:r>
            <a:r>
              <a:rPr sz="650" spc="-5" dirty="0">
                <a:latin typeface="Microsoft Sans Serif"/>
                <a:cs typeface="Microsoft Sans Serif"/>
              </a:rPr>
              <a:t>es</a:t>
            </a:r>
            <a:r>
              <a:rPr sz="650" spc="5" dirty="0">
                <a:latin typeface="Microsoft Sans Serif"/>
                <a:cs typeface="Microsoft Sans Serif"/>
              </a:rPr>
              <a:t> </a:t>
            </a:r>
            <a:r>
              <a:rPr sz="650" spc="15" dirty="0">
                <a:latin typeface="Microsoft Sans Serif"/>
                <a:cs typeface="Microsoft Sans Serif"/>
              </a:rPr>
              <a:t>cero</a:t>
            </a:r>
            <a:r>
              <a:rPr sz="650" dirty="0">
                <a:latin typeface="Microsoft Sans Serif"/>
                <a:cs typeface="Microsoft Sans Serif"/>
              </a:rPr>
              <a:t> </a:t>
            </a:r>
            <a:r>
              <a:rPr sz="650" spc="20" dirty="0">
                <a:latin typeface="Microsoft Sans Serif"/>
                <a:cs typeface="Microsoft Sans Serif"/>
              </a:rPr>
              <a:t>en</a:t>
            </a:r>
            <a:r>
              <a:rPr sz="650" dirty="0">
                <a:latin typeface="Microsoft Sans Serif"/>
                <a:cs typeface="Microsoft Sans Serif"/>
              </a:rPr>
              <a:t> </a:t>
            </a:r>
            <a:r>
              <a:rPr sz="650" spc="10" dirty="0">
                <a:latin typeface="Microsoft Sans Serif"/>
                <a:cs typeface="Microsoft Sans Serif"/>
              </a:rPr>
              <a:t>el</a:t>
            </a:r>
            <a:r>
              <a:rPr sz="650" dirty="0">
                <a:latin typeface="Microsoft Sans Serif"/>
                <a:cs typeface="Microsoft Sans Serif"/>
              </a:rPr>
              <a:t> </a:t>
            </a:r>
            <a:r>
              <a:rPr sz="650" spc="20" dirty="0">
                <a:latin typeface="Microsoft Sans Serif"/>
                <a:cs typeface="Microsoft Sans Serif"/>
              </a:rPr>
              <a:t>circuito</a:t>
            </a:r>
            <a:r>
              <a:rPr sz="650" dirty="0">
                <a:latin typeface="Microsoft Sans Serif"/>
                <a:cs typeface="Microsoft Sans Serif"/>
              </a:rPr>
              <a:t> </a:t>
            </a:r>
            <a:r>
              <a:rPr sz="650" spc="20" dirty="0">
                <a:latin typeface="Microsoft Sans Serif"/>
                <a:cs typeface="Microsoft Sans Serif"/>
              </a:rPr>
              <a:t>equivalente</a:t>
            </a:r>
            <a:r>
              <a:rPr sz="650" dirty="0">
                <a:latin typeface="Microsoft Sans Serif"/>
                <a:cs typeface="Microsoft Sans Serif"/>
              </a:rPr>
              <a:t> </a:t>
            </a:r>
            <a:r>
              <a:rPr sz="650" spc="20" dirty="0">
                <a:latin typeface="Microsoft Sans Serif"/>
                <a:cs typeface="Microsoft Sans Serif"/>
              </a:rPr>
              <a:t>de</a:t>
            </a:r>
            <a:r>
              <a:rPr sz="650" spc="5" dirty="0">
                <a:latin typeface="Microsoft Sans Serif"/>
                <a:cs typeface="Microsoft Sans Serif"/>
              </a:rPr>
              <a:t> secuencia</a:t>
            </a:r>
            <a:r>
              <a:rPr sz="650" dirty="0">
                <a:latin typeface="Microsoft Sans Serif"/>
                <a:cs typeface="Microsoft Sans Serif"/>
              </a:rPr>
              <a:t> </a:t>
            </a:r>
            <a:r>
              <a:rPr sz="650" spc="15" dirty="0">
                <a:latin typeface="Microsoft Sans Serif"/>
                <a:cs typeface="Microsoft Sans Serif"/>
              </a:rPr>
              <a:t>positiva, </a:t>
            </a:r>
            <a:r>
              <a:rPr sz="650" spc="-160" dirty="0">
                <a:latin typeface="Microsoft Sans Serif"/>
                <a:cs typeface="Microsoft Sans Serif"/>
              </a:rPr>
              <a:t> </a:t>
            </a:r>
            <a:r>
              <a:rPr sz="650" spc="20" dirty="0">
                <a:latin typeface="Microsoft Sans Serif"/>
                <a:cs typeface="Microsoft Sans Serif"/>
              </a:rPr>
              <a:t>donde:</a:t>
            </a:r>
            <a:endParaRPr sz="650">
              <a:latin typeface="Microsoft Sans Serif"/>
              <a:cs typeface="Microsoft Sans Serif"/>
            </a:endParaRPr>
          </a:p>
          <a:p>
            <a:pPr marL="239395" marR="203835">
              <a:lnSpc>
                <a:spcPct val="117500"/>
              </a:lnSpc>
              <a:spcBef>
                <a:spcPts val="204"/>
              </a:spcBef>
            </a:pPr>
            <a:r>
              <a:rPr sz="800" spc="-30" dirty="0">
                <a:latin typeface="Microsoft Sans Serif"/>
                <a:cs typeface="Microsoft Sans Serif"/>
              </a:rPr>
              <a:t>X</a:t>
            </a:r>
            <a:r>
              <a:rPr sz="500" spc="-30" dirty="0">
                <a:latin typeface="Microsoft Sans Serif"/>
                <a:cs typeface="Microsoft Sans Serif"/>
              </a:rPr>
              <a:t>LG</a:t>
            </a:r>
            <a:r>
              <a:rPr sz="800" spc="-30" dirty="0">
                <a:latin typeface="Microsoft Sans Serif"/>
                <a:cs typeface="Microsoft Sans Serif"/>
              </a:rPr>
              <a:t>,</a:t>
            </a:r>
            <a:r>
              <a:rPr sz="800" spc="-15" dirty="0">
                <a:latin typeface="Microsoft Sans Serif"/>
                <a:cs typeface="Microsoft Sans Serif"/>
              </a:rPr>
              <a:t> </a:t>
            </a:r>
            <a:r>
              <a:rPr sz="800" spc="-25" dirty="0">
                <a:latin typeface="Microsoft Sans Serif"/>
                <a:cs typeface="Microsoft Sans Serif"/>
              </a:rPr>
              <a:t>X</a:t>
            </a:r>
            <a:r>
              <a:rPr sz="500" spc="-25" dirty="0">
                <a:latin typeface="Microsoft Sans Serif"/>
                <a:cs typeface="Microsoft Sans Serif"/>
              </a:rPr>
              <a:t>2G,</a:t>
            </a:r>
            <a:r>
              <a:rPr sz="800" spc="-25" dirty="0">
                <a:latin typeface="Microsoft Sans Serif"/>
                <a:cs typeface="Microsoft Sans Serif"/>
              </a:rPr>
              <a:t>X</a:t>
            </a:r>
            <a:r>
              <a:rPr sz="500" spc="-25" dirty="0">
                <a:latin typeface="Microsoft Sans Serif"/>
                <a:cs typeface="Microsoft Sans Serif"/>
              </a:rPr>
              <a:t>0G</a:t>
            </a:r>
            <a:r>
              <a:rPr sz="800" spc="-25" dirty="0">
                <a:latin typeface="Microsoft Sans Serif"/>
                <a:cs typeface="Microsoft Sans Serif"/>
              </a:rPr>
              <a:t>=</a:t>
            </a:r>
            <a:r>
              <a:rPr sz="800" spc="-10" dirty="0">
                <a:latin typeface="Microsoft Sans Serif"/>
                <a:cs typeface="Microsoft Sans Serif"/>
              </a:rPr>
              <a:t> </a:t>
            </a:r>
            <a:r>
              <a:rPr sz="800" spc="15" dirty="0">
                <a:latin typeface="Microsoft Sans Serif"/>
                <a:cs typeface="Microsoft Sans Serif"/>
              </a:rPr>
              <a:t>reactancias</a:t>
            </a:r>
            <a:r>
              <a:rPr sz="800" spc="-10" dirty="0">
                <a:latin typeface="Microsoft Sans Serif"/>
                <a:cs typeface="Microsoft Sans Serif"/>
              </a:rPr>
              <a:t> </a:t>
            </a:r>
            <a:r>
              <a:rPr sz="800" spc="25" dirty="0">
                <a:latin typeface="Microsoft Sans Serif"/>
                <a:cs typeface="Microsoft Sans Serif"/>
              </a:rPr>
              <a:t>de</a:t>
            </a:r>
            <a:r>
              <a:rPr sz="800" spc="-10" dirty="0">
                <a:latin typeface="Microsoft Sans Serif"/>
                <a:cs typeface="Microsoft Sans Serif"/>
              </a:rPr>
              <a:t> </a:t>
            </a:r>
            <a:r>
              <a:rPr sz="800" spc="10" dirty="0">
                <a:latin typeface="Microsoft Sans Serif"/>
                <a:cs typeface="Microsoft Sans Serif"/>
              </a:rPr>
              <a:t>secuencia</a:t>
            </a:r>
            <a:r>
              <a:rPr sz="800" spc="-15" dirty="0">
                <a:latin typeface="Microsoft Sans Serif"/>
                <a:cs typeface="Microsoft Sans Serif"/>
              </a:rPr>
              <a:t> </a:t>
            </a:r>
            <a:r>
              <a:rPr sz="800" spc="20" dirty="0">
                <a:latin typeface="Microsoft Sans Serif"/>
                <a:cs typeface="Microsoft Sans Serif"/>
              </a:rPr>
              <a:t>positiva,</a:t>
            </a:r>
            <a:r>
              <a:rPr sz="800" spc="-10" dirty="0">
                <a:latin typeface="Microsoft Sans Serif"/>
                <a:cs typeface="Microsoft Sans Serif"/>
              </a:rPr>
              <a:t> </a:t>
            </a:r>
            <a:r>
              <a:rPr sz="800" spc="25" dirty="0">
                <a:latin typeface="Microsoft Sans Serif"/>
                <a:cs typeface="Microsoft Sans Serif"/>
              </a:rPr>
              <a:t>negativa</a:t>
            </a:r>
            <a:r>
              <a:rPr sz="800" spc="-10" dirty="0">
                <a:latin typeface="Microsoft Sans Serif"/>
                <a:cs typeface="Microsoft Sans Serif"/>
              </a:rPr>
              <a:t> </a:t>
            </a:r>
            <a:r>
              <a:rPr sz="800" spc="5" dirty="0">
                <a:latin typeface="Microsoft Sans Serif"/>
                <a:cs typeface="Microsoft Sans Serif"/>
              </a:rPr>
              <a:t>y </a:t>
            </a:r>
            <a:r>
              <a:rPr sz="800" spc="-195" dirty="0">
                <a:latin typeface="Microsoft Sans Serif"/>
                <a:cs typeface="Microsoft Sans Serif"/>
              </a:rPr>
              <a:t> </a:t>
            </a:r>
            <a:r>
              <a:rPr sz="800" spc="20" dirty="0">
                <a:latin typeface="Microsoft Sans Serif"/>
                <a:cs typeface="Microsoft Sans Serif"/>
              </a:rPr>
              <a:t>cero</a:t>
            </a:r>
            <a:r>
              <a:rPr sz="800" spc="-10" dirty="0">
                <a:latin typeface="Microsoft Sans Serif"/>
                <a:cs typeface="Microsoft Sans Serif"/>
              </a:rPr>
              <a:t> </a:t>
            </a:r>
            <a:r>
              <a:rPr sz="800" spc="25" dirty="0">
                <a:latin typeface="Microsoft Sans Serif"/>
                <a:cs typeface="Microsoft Sans Serif"/>
              </a:rPr>
              <a:t>del</a:t>
            </a:r>
            <a:r>
              <a:rPr sz="800" spc="-5" dirty="0">
                <a:latin typeface="Microsoft Sans Serif"/>
                <a:cs typeface="Microsoft Sans Serif"/>
              </a:rPr>
              <a:t> </a:t>
            </a:r>
            <a:r>
              <a:rPr sz="800" spc="35" dirty="0">
                <a:latin typeface="Microsoft Sans Serif"/>
                <a:cs typeface="Microsoft Sans Serif"/>
              </a:rPr>
              <a:t>generador</a:t>
            </a:r>
            <a:endParaRPr sz="800">
              <a:latin typeface="Microsoft Sans Serif"/>
              <a:cs typeface="Microsoft Sans Serif"/>
            </a:endParaRPr>
          </a:p>
          <a:p>
            <a:pPr marL="239395" marR="538480">
              <a:lnSpc>
                <a:spcPct val="135700"/>
              </a:lnSpc>
              <a:spcBef>
                <a:spcPts val="200"/>
              </a:spcBef>
            </a:pPr>
            <a:r>
              <a:rPr sz="700" spc="-25" dirty="0">
                <a:latin typeface="Microsoft Sans Serif"/>
                <a:cs typeface="Microsoft Sans Serif"/>
              </a:rPr>
              <a:t>X</a:t>
            </a:r>
            <a:r>
              <a:rPr sz="450" spc="-25" dirty="0">
                <a:latin typeface="Microsoft Sans Serif"/>
                <a:cs typeface="Microsoft Sans Serif"/>
              </a:rPr>
              <a:t>1T</a:t>
            </a:r>
            <a:r>
              <a:rPr sz="700" spc="-25" dirty="0">
                <a:latin typeface="Microsoft Sans Serif"/>
                <a:cs typeface="Microsoft Sans Serif"/>
              </a:rPr>
              <a:t>,</a:t>
            </a:r>
            <a:r>
              <a:rPr sz="700" spc="5" dirty="0">
                <a:latin typeface="Microsoft Sans Serif"/>
                <a:cs typeface="Microsoft Sans Serif"/>
              </a:rPr>
              <a:t> </a:t>
            </a:r>
            <a:r>
              <a:rPr sz="700" spc="-25" dirty="0">
                <a:latin typeface="Microsoft Sans Serif"/>
                <a:cs typeface="Microsoft Sans Serif"/>
              </a:rPr>
              <a:t>X</a:t>
            </a:r>
            <a:r>
              <a:rPr sz="450" spc="-25" dirty="0">
                <a:latin typeface="Microsoft Sans Serif"/>
                <a:cs typeface="Microsoft Sans Serif"/>
              </a:rPr>
              <a:t>2T</a:t>
            </a:r>
            <a:r>
              <a:rPr sz="700" spc="-25" dirty="0">
                <a:latin typeface="Microsoft Sans Serif"/>
                <a:cs typeface="Microsoft Sans Serif"/>
              </a:rPr>
              <a:t>,</a:t>
            </a:r>
            <a:r>
              <a:rPr sz="700" spc="5" dirty="0">
                <a:latin typeface="Microsoft Sans Serif"/>
                <a:cs typeface="Microsoft Sans Serif"/>
              </a:rPr>
              <a:t> </a:t>
            </a:r>
            <a:r>
              <a:rPr sz="700" spc="-25" dirty="0">
                <a:latin typeface="Microsoft Sans Serif"/>
                <a:cs typeface="Microsoft Sans Serif"/>
              </a:rPr>
              <a:t>X</a:t>
            </a:r>
            <a:r>
              <a:rPr sz="450" spc="-25" dirty="0">
                <a:latin typeface="Microsoft Sans Serif"/>
                <a:cs typeface="Microsoft Sans Serif"/>
              </a:rPr>
              <a:t>0T</a:t>
            </a:r>
            <a:r>
              <a:rPr sz="700" spc="-25" dirty="0">
                <a:latin typeface="Microsoft Sans Serif"/>
                <a:cs typeface="Microsoft Sans Serif"/>
              </a:rPr>
              <a:t>=</a:t>
            </a:r>
            <a:r>
              <a:rPr sz="700" spc="5" dirty="0">
                <a:latin typeface="Microsoft Sans Serif"/>
                <a:cs typeface="Microsoft Sans Serif"/>
              </a:rPr>
              <a:t> </a:t>
            </a:r>
            <a:r>
              <a:rPr sz="700" spc="30" dirty="0">
                <a:latin typeface="Microsoft Sans Serif"/>
                <a:cs typeface="Microsoft Sans Serif"/>
              </a:rPr>
              <a:t>unidad</a:t>
            </a:r>
            <a:r>
              <a:rPr sz="700" spc="5" dirty="0">
                <a:latin typeface="Microsoft Sans Serif"/>
                <a:cs typeface="Microsoft Sans Serif"/>
              </a:rPr>
              <a:t> </a:t>
            </a:r>
            <a:r>
              <a:rPr sz="700" spc="20" dirty="0">
                <a:latin typeface="Microsoft Sans Serif"/>
                <a:cs typeface="Microsoft Sans Serif"/>
              </a:rPr>
              <a:t>de</a:t>
            </a:r>
            <a:r>
              <a:rPr sz="700" spc="5" dirty="0">
                <a:latin typeface="Microsoft Sans Serif"/>
                <a:cs typeface="Microsoft Sans Serif"/>
              </a:rPr>
              <a:t> </a:t>
            </a:r>
            <a:r>
              <a:rPr sz="700" spc="10" dirty="0">
                <a:latin typeface="Microsoft Sans Serif"/>
                <a:cs typeface="Microsoft Sans Serif"/>
              </a:rPr>
              <a:t>reactancias</a:t>
            </a:r>
            <a:r>
              <a:rPr sz="700" spc="5" dirty="0">
                <a:latin typeface="Microsoft Sans Serif"/>
                <a:cs typeface="Microsoft Sans Serif"/>
              </a:rPr>
              <a:t> </a:t>
            </a:r>
            <a:r>
              <a:rPr sz="700" spc="20" dirty="0">
                <a:latin typeface="Microsoft Sans Serif"/>
                <a:cs typeface="Microsoft Sans Serif"/>
              </a:rPr>
              <a:t>de</a:t>
            </a:r>
            <a:r>
              <a:rPr sz="700" spc="5" dirty="0">
                <a:latin typeface="Microsoft Sans Serif"/>
                <a:cs typeface="Microsoft Sans Serif"/>
              </a:rPr>
              <a:t> secuencia </a:t>
            </a:r>
            <a:r>
              <a:rPr sz="700" spc="15" dirty="0">
                <a:latin typeface="Microsoft Sans Serif"/>
                <a:cs typeface="Microsoft Sans Serif"/>
              </a:rPr>
              <a:t>positiva, </a:t>
            </a:r>
            <a:r>
              <a:rPr sz="700" spc="-170" dirty="0">
                <a:latin typeface="Microsoft Sans Serif"/>
                <a:cs typeface="Microsoft Sans Serif"/>
              </a:rPr>
              <a:t> </a:t>
            </a:r>
            <a:r>
              <a:rPr sz="700" spc="20" dirty="0">
                <a:latin typeface="Microsoft Sans Serif"/>
                <a:cs typeface="Microsoft Sans Serif"/>
              </a:rPr>
              <a:t>negativa</a:t>
            </a:r>
            <a:r>
              <a:rPr sz="700" spc="-10" dirty="0">
                <a:latin typeface="Microsoft Sans Serif"/>
                <a:cs typeface="Microsoft Sans Serif"/>
              </a:rPr>
              <a:t> </a:t>
            </a:r>
            <a:r>
              <a:rPr sz="700" spc="5" dirty="0">
                <a:latin typeface="Microsoft Sans Serif"/>
                <a:cs typeface="Microsoft Sans Serif"/>
              </a:rPr>
              <a:t>y</a:t>
            </a:r>
            <a:r>
              <a:rPr sz="700" spc="-5" dirty="0">
                <a:latin typeface="Microsoft Sans Serif"/>
                <a:cs typeface="Microsoft Sans Serif"/>
              </a:rPr>
              <a:t> </a:t>
            </a:r>
            <a:r>
              <a:rPr sz="700" spc="20" dirty="0">
                <a:latin typeface="Microsoft Sans Serif"/>
                <a:cs typeface="Microsoft Sans Serif"/>
              </a:rPr>
              <a:t>cero</a:t>
            </a:r>
            <a:r>
              <a:rPr sz="700" spc="-5" dirty="0">
                <a:latin typeface="Microsoft Sans Serif"/>
                <a:cs typeface="Microsoft Sans Serif"/>
              </a:rPr>
              <a:t> </a:t>
            </a:r>
            <a:r>
              <a:rPr sz="700" spc="20" dirty="0">
                <a:latin typeface="Microsoft Sans Serif"/>
                <a:cs typeface="Microsoft Sans Serif"/>
              </a:rPr>
              <a:t>del</a:t>
            </a:r>
            <a:r>
              <a:rPr sz="700" spc="-5" dirty="0">
                <a:latin typeface="Microsoft Sans Serif"/>
                <a:cs typeface="Microsoft Sans Serif"/>
              </a:rPr>
              <a:t> </a:t>
            </a:r>
            <a:r>
              <a:rPr sz="700" spc="35" dirty="0">
                <a:latin typeface="Microsoft Sans Serif"/>
                <a:cs typeface="Microsoft Sans Serif"/>
              </a:rPr>
              <a:t>transformador</a:t>
            </a:r>
            <a:r>
              <a:rPr sz="700" spc="-5" dirty="0">
                <a:latin typeface="Microsoft Sans Serif"/>
                <a:cs typeface="Microsoft Sans Serif"/>
              </a:rPr>
              <a:t> </a:t>
            </a:r>
            <a:r>
              <a:rPr sz="700" spc="20" dirty="0">
                <a:latin typeface="Microsoft Sans Serif"/>
                <a:cs typeface="Microsoft Sans Serif"/>
              </a:rPr>
              <a:t>elevador</a:t>
            </a:r>
            <a:endParaRPr sz="700">
              <a:latin typeface="Microsoft Sans Serif"/>
              <a:cs typeface="Microsoft Sans Serif"/>
            </a:endParaRPr>
          </a:p>
          <a:p>
            <a:pPr marL="239395" marR="132715">
              <a:lnSpc>
                <a:spcPct val="126699"/>
              </a:lnSpc>
              <a:spcBef>
                <a:spcPts val="210"/>
              </a:spcBef>
            </a:pPr>
            <a:r>
              <a:rPr sz="750" spc="-30" dirty="0">
                <a:latin typeface="Microsoft Sans Serif"/>
                <a:cs typeface="Microsoft Sans Serif"/>
              </a:rPr>
              <a:t>X</a:t>
            </a:r>
            <a:r>
              <a:rPr sz="500" spc="-30" dirty="0">
                <a:latin typeface="Microsoft Sans Serif"/>
                <a:cs typeface="Microsoft Sans Serif"/>
              </a:rPr>
              <a:t>1S</a:t>
            </a:r>
            <a:r>
              <a:rPr sz="750" spc="-30" dirty="0">
                <a:latin typeface="Microsoft Sans Serif"/>
                <a:cs typeface="Microsoft Sans Serif"/>
              </a:rPr>
              <a:t>,</a:t>
            </a:r>
            <a:r>
              <a:rPr sz="750" spc="5" dirty="0">
                <a:latin typeface="Microsoft Sans Serif"/>
                <a:cs typeface="Microsoft Sans Serif"/>
              </a:rPr>
              <a:t> </a:t>
            </a:r>
            <a:r>
              <a:rPr sz="750" spc="-30" dirty="0">
                <a:latin typeface="Microsoft Sans Serif"/>
                <a:cs typeface="Microsoft Sans Serif"/>
              </a:rPr>
              <a:t>X</a:t>
            </a:r>
            <a:r>
              <a:rPr sz="500" spc="-30" dirty="0">
                <a:latin typeface="Microsoft Sans Serif"/>
                <a:cs typeface="Microsoft Sans Serif"/>
              </a:rPr>
              <a:t>2S</a:t>
            </a:r>
            <a:r>
              <a:rPr sz="750" spc="-30" dirty="0">
                <a:latin typeface="Microsoft Sans Serif"/>
                <a:cs typeface="Microsoft Sans Serif"/>
              </a:rPr>
              <a:t>,</a:t>
            </a:r>
            <a:r>
              <a:rPr sz="750" spc="5" dirty="0">
                <a:latin typeface="Microsoft Sans Serif"/>
                <a:cs typeface="Microsoft Sans Serif"/>
              </a:rPr>
              <a:t> </a:t>
            </a:r>
            <a:r>
              <a:rPr sz="750" spc="-35" dirty="0">
                <a:latin typeface="Microsoft Sans Serif"/>
                <a:cs typeface="Microsoft Sans Serif"/>
              </a:rPr>
              <a:t>X</a:t>
            </a:r>
            <a:r>
              <a:rPr sz="500" spc="-35" dirty="0">
                <a:latin typeface="Microsoft Sans Serif"/>
                <a:cs typeface="Microsoft Sans Serif"/>
              </a:rPr>
              <a:t>0S</a:t>
            </a:r>
            <a:r>
              <a:rPr sz="750" spc="-35" dirty="0">
                <a:latin typeface="Microsoft Sans Serif"/>
                <a:cs typeface="Microsoft Sans Serif"/>
              </a:rPr>
              <a:t>=</a:t>
            </a:r>
            <a:r>
              <a:rPr sz="750" spc="5" dirty="0">
                <a:latin typeface="Microsoft Sans Serif"/>
                <a:cs typeface="Microsoft Sans Serif"/>
              </a:rPr>
              <a:t> </a:t>
            </a:r>
            <a:r>
              <a:rPr sz="750" spc="10" dirty="0">
                <a:latin typeface="Microsoft Sans Serif"/>
                <a:cs typeface="Microsoft Sans Serif"/>
              </a:rPr>
              <a:t>reactancias</a:t>
            </a:r>
            <a:r>
              <a:rPr sz="750" spc="5" dirty="0">
                <a:latin typeface="Microsoft Sans Serif"/>
                <a:cs typeface="Microsoft Sans Serif"/>
              </a:rPr>
              <a:t> </a:t>
            </a:r>
            <a:r>
              <a:rPr sz="750" spc="25" dirty="0">
                <a:latin typeface="Microsoft Sans Serif"/>
                <a:cs typeface="Microsoft Sans Serif"/>
              </a:rPr>
              <a:t>de</a:t>
            </a:r>
            <a:r>
              <a:rPr sz="750" spc="5" dirty="0">
                <a:latin typeface="Microsoft Sans Serif"/>
                <a:cs typeface="Microsoft Sans Serif"/>
              </a:rPr>
              <a:t> secuencia </a:t>
            </a:r>
            <a:r>
              <a:rPr sz="750" spc="15" dirty="0">
                <a:latin typeface="Microsoft Sans Serif"/>
                <a:cs typeface="Microsoft Sans Serif"/>
              </a:rPr>
              <a:t>positiva,</a:t>
            </a:r>
            <a:r>
              <a:rPr sz="750" spc="5" dirty="0">
                <a:latin typeface="Microsoft Sans Serif"/>
                <a:cs typeface="Microsoft Sans Serif"/>
              </a:rPr>
              <a:t> </a:t>
            </a:r>
            <a:r>
              <a:rPr sz="750" spc="20" dirty="0">
                <a:latin typeface="Microsoft Sans Serif"/>
                <a:cs typeface="Microsoft Sans Serif"/>
              </a:rPr>
              <a:t>negativa</a:t>
            </a:r>
            <a:r>
              <a:rPr sz="750" spc="10" dirty="0">
                <a:latin typeface="Microsoft Sans Serif"/>
                <a:cs typeface="Microsoft Sans Serif"/>
              </a:rPr>
              <a:t> </a:t>
            </a:r>
            <a:r>
              <a:rPr sz="750" spc="5" dirty="0">
                <a:latin typeface="Microsoft Sans Serif"/>
                <a:cs typeface="Microsoft Sans Serif"/>
              </a:rPr>
              <a:t>y </a:t>
            </a:r>
            <a:r>
              <a:rPr sz="750" spc="20" dirty="0">
                <a:latin typeface="Microsoft Sans Serif"/>
                <a:cs typeface="Microsoft Sans Serif"/>
              </a:rPr>
              <a:t>cero </a:t>
            </a:r>
            <a:r>
              <a:rPr sz="750" spc="-185" dirty="0">
                <a:latin typeface="Microsoft Sans Serif"/>
                <a:cs typeface="Microsoft Sans Serif"/>
              </a:rPr>
              <a:t> </a:t>
            </a:r>
            <a:r>
              <a:rPr sz="750" spc="20" dirty="0">
                <a:latin typeface="Microsoft Sans Serif"/>
                <a:cs typeface="Microsoft Sans Serif"/>
              </a:rPr>
              <a:t>equivalentes</a:t>
            </a:r>
            <a:r>
              <a:rPr sz="750" spc="-10" dirty="0">
                <a:latin typeface="Microsoft Sans Serif"/>
                <a:cs typeface="Microsoft Sans Serif"/>
              </a:rPr>
              <a:t> </a:t>
            </a:r>
            <a:r>
              <a:rPr sz="750" spc="20" dirty="0">
                <a:latin typeface="Microsoft Sans Serif"/>
                <a:cs typeface="Microsoft Sans Serif"/>
              </a:rPr>
              <a:t>del</a:t>
            </a:r>
            <a:r>
              <a:rPr sz="750" spc="-5" dirty="0">
                <a:latin typeface="Microsoft Sans Serif"/>
                <a:cs typeface="Microsoft Sans Serif"/>
              </a:rPr>
              <a:t> </a:t>
            </a:r>
            <a:r>
              <a:rPr sz="750" spc="15" dirty="0">
                <a:latin typeface="Microsoft Sans Serif"/>
                <a:cs typeface="Microsoft Sans Serif"/>
              </a:rPr>
              <a:t>sistema</a:t>
            </a:r>
            <a:endParaRPr sz="750">
              <a:latin typeface="Microsoft Sans Serif"/>
              <a:cs typeface="Microsoft Sans Serif"/>
            </a:endParaRPr>
          </a:p>
          <a:p>
            <a:pPr marL="239395" marR="1800225">
              <a:lnSpc>
                <a:spcPts val="1340"/>
              </a:lnSpc>
              <a:spcBef>
                <a:spcPts val="125"/>
              </a:spcBef>
            </a:pPr>
            <a:r>
              <a:rPr sz="600" dirty="0">
                <a:latin typeface="Microsoft Sans Serif"/>
                <a:cs typeface="Microsoft Sans Serif"/>
              </a:rPr>
              <a:t>mi</a:t>
            </a:r>
            <a:r>
              <a:rPr sz="400" dirty="0">
                <a:latin typeface="Microsoft Sans Serif"/>
                <a:cs typeface="Microsoft Sans Serif"/>
              </a:rPr>
              <a:t>GRAMO</a:t>
            </a:r>
            <a:r>
              <a:rPr sz="600" dirty="0">
                <a:latin typeface="Microsoft Sans Serif"/>
                <a:cs typeface="Microsoft Sans Serif"/>
              </a:rPr>
              <a:t>=</a:t>
            </a:r>
            <a:r>
              <a:rPr sz="600" spc="-10" dirty="0">
                <a:latin typeface="Microsoft Sans Serif"/>
                <a:cs typeface="Microsoft Sans Serif"/>
              </a:rPr>
              <a:t> </a:t>
            </a:r>
            <a:r>
              <a:rPr sz="600" spc="15" dirty="0">
                <a:latin typeface="Microsoft Sans Serif"/>
                <a:cs typeface="Microsoft Sans Serif"/>
              </a:rPr>
              <a:t>voltaje</a:t>
            </a:r>
            <a:r>
              <a:rPr sz="600" spc="-10" dirty="0">
                <a:latin typeface="Microsoft Sans Serif"/>
                <a:cs typeface="Microsoft Sans Serif"/>
              </a:rPr>
              <a:t> </a:t>
            </a:r>
            <a:r>
              <a:rPr sz="600" spc="15" dirty="0">
                <a:latin typeface="Microsoft Sans Serif"/>
                <a:cs typeface="Microsoft Sans Serif"/>
              </a:rPr>
              <a:t>del</a:t>
            </a:r>
            <a:r>
              <a:rPr sz="600" spc="-10" dirty="0">
                <a:latin typeface="Microsoft Sans Serif"/>
                <a:cs typeface="Microsoft Sans Serif"/>
              </a:rPr>
              <a:t> </a:t>
            </a:r>
            <a:r>
              <a:rPr sz="600" spc="25" dirty="0">
                <a:latin typeface="Microsoft Sans Serif"/>
                <a:cs typeface="Microsoft Sans Serif"/>
              </a:rPr>
              <a:t>generador </a:t>
            </a:r>
            <a:r>
              <a:rPr sz="600" spc="-145" dirty="0">
                <a:latin typeface="Microsoft Sans Serif"/>
                <a:cs typeface="Microsoft Sans Serif"/>
              </a:rPr>
              <a:t> </a:t>
            </a:r>
            <a:r>
              <a:rPr sz="600" spc="-70" dirty="0">
                <a:latin typeface="Microsoft Sans Serif"/>
                <a:cs typeface="Microsoft Sans Serif"/>
              </a:rPr>
              <a:t>E</a:t>
            </a:r>
            <a:r>
              <a:rPr sz="400" spc="-50" dirty="0">
                <a:latin typeface="Microsoft Sans Serif"/>
                <a:cs typeface="Microsoft Sans Serif"/>
              </a:rPr>
              <a:t>S</a:t>
            </a:r>
            <a:r>
              <a:rPr sz="600" spc="-10" dirty="0">
                <a:latin typeface="Microsoft Sans Serif"/>
                <a:cs typeface="Microsoft Sans Serif"/>
              </a:rPr>
              <a:t>=</a:t>
            </a:r>
            <a:r>
              <a:rPr sz="600" spc="-5" dirty="0">
                <a:latin typeface="Microsoft Sans Serif"/>
                <a:cs typeface="Microsoft Sans Serif"/>
              </a:rPr>
              <a:t> </a:t>
            </a:r>
            <a:r>
              <a:rPr sz="600" spc="15" dirty="0">
                <a:latin typeface="Microsoft Sans Serif"/>
                <a:cs typeface="Microsoft Sans Serif"/>
              </a:rPr>
              <a:t>voltaje</a:t>
            </a:r>
            <a:r>
              <a:rPr sz="600" spc="-5" dirty="0">
                <a:latin typeface="Microsoft Sans Serif"/>
                <a:cs typeface="Microsoft Sans Serif"/>
              </a:rPr>
              <a:t> </a:t>
            </a:r>
            <a:r>
              <a:rPr sz="600" spc="15" dirty="0">
                <a:latin typeface="Microsoft Sans Serif"/>
                <a:cs typeface="Microsoft Sans Serif"/>
              </a:rPr>
              <a:t>del</a:t>
            </a:r>
            <a:r>
              <a:rPr sz="600" spc="-5" dirty="0">
                <a:latin typeface="Microsoft Sans Serif"/>
                <a:cs typeface="Microsoft Sans Serif"/>
              </a:rPr>
              <a:t> </a:t>
            </a:r>
            <a:r>
              <a:rPr sz="600" spc="15" dirty="0">
                <a:latin typeface="Microsoft Sans Serif"/>
                <a:cs typeface="Microsoft Sans Serif"/>
              </a:rPr>
              <a:t>sistema</a:t>
            </a:r>
            <a:endParaRPr sz="600">
              <a:latin typeface="Microsoft Sans Serif"/>
              <a:cs typeface="Microsoft Sans Serif"/>
            </a:endParaRPr>
          </a:p>
          <a:p>
            <a:pPr marL="239395">
              <a:lnSpc>
                <a:spcPct val="100000"/>
              </a:lnSpc>
              <a:spcBef>
                <a:spcPts val="280"/>
              </a:spcBef>
            </a:pPr>
            <a:r>
              <a:rPr sz="800" spc="15" dirty="0">
                <a:latin typeface="Microsoft Sans Serif"/>
                <a:cs typeface="Microsoft Sans Serif"/>
              </a:rPr>
              <a:t>I</a:t>
            </a:r>
            <a:r>
              <a:rPr sz="550" spc="15" dirty="0">
                <a:latin typeface="Microsoft Sans Serif"/>
                <a:cs typeface="Microsoft Sans Serif"/>
              </a:rPr>
              <a:t>1</a:t>
            </a:r>
            <a:r>
              <a:rPr sz="800" spc="15" dirty="0">
                <a:latin typeface="Microsoft Sans Serif"/>
                <a:cs typeface="Microsoft Sans Serif"/>
              </a:rPr>
              <a:t>,</a:t>
            </a:r>
            <a:r>
              <a:rPr sz="800" spc="-10" dirty="0">
                <a:latin typeface="Microsoft Sans Serif"/>
                <a:cs typeface="Microsoft Sans Serif"/>
              </a:rPr>
              <a:t> </a:t>
            </a:r>
            <a:r>
              <a:rPr sz="800" spc="15" dirty="0">
                <a:latin typeface="Microsoft Sans Serif"/>
                <a:cs typeface="Microsoft Sans Serif"/>
              </a:rPr>
              <a:t>I</a:t>
            </a:r>
            <a:r>
              <a:rPr sz="550" spc="15" dirty="0">
                <a:latin typeface="Microsoft Sans Serif"/>
                <a:cs typeface="Microsoft Sans Serif"/>
              </a:rPr>
              <a:t>2</a:t>
            </a:r>
            <a:r>
              <a:rPr sz="800" spc="15" dirty="0">
                <a:latin typeface="Microsoft Sans Serif"/>
                <a:cs typeface="Microsoft Sans Serif"/>
              </a:rPr>
              <a:t>,</a:t>
            </a:r>
            <a:r>
              <a:rPr sz="800" spc="-5" dirty="0">
                <a:latin typeface="Microsoft Sans Serif"/>
                <a:cs typeface="Microsoft Sans Serif"/>
              </a:rPr>
              <a:t> </a:t>
            </a:r>
            <a:r>
              <a:rPr sz="800" spc="15" dirty="0">
                <a:latin typeface="Microsoft Sans Serif"/>
                <a:cs typeface="Microsoft Sans Serif"/>
              </a:rPr>
              <a:t>I</a:t>
            </a:r>
            <a:r>
              <a:rPr sz="550" spc="15" dirty="0">
                <a:latin typeface="Microsoft Sans Serif"/>
                <a:cs typeface="Microsoft Sans Serif"/>
              </a:rPr>
              <a:t>0</a:t>
            </a:r>
            <a:r>
              <a:rPr sz="800" spc="15" dirty="0">
                <a:latin typeface="Microsoft Sans Serif"/>
                <a:cs typeface="Microsoft Sans Serif"/>
              </a:rPr>
              <a:t>=</a:t>
            </a:r>
            <a:r>
              <a:rPr sz="800" spc="-5" dirty="0">
                <a:latin typeface="Microsoft Sans Serif"/>
                <a:cs typeface="Microsoft Sans Serif"/>
              </a:rPr>
              <a:t> </a:t>
            </a:r>
            <a:r>
              <a:rPr sz="800" spc="25" dirty="0">
                <a:latin typeface="Microsoft Sans Serif"/>
                <a:cs typeface="Microsoft Sans Serif"/>
              </a:rPr>
              <a:t>corrientes</a:t>
            </a:r>
            <a:r>
              <a:rPr sz="800" spc="-10" dirty="0">
                <a:latin typeface="Microsoft Sans Serif"/>
                <a:cs typeface="Microsoft Sans Serif"/>
              </a:rPr>
              <a:t> </a:t>
            </a:r>
            <a:r>
              <a:rPr sz="800" spc="25" dirty="0">
                <a:latin typeface="Microsoft Sans Serif"/>
                <a:cs typeface="Microsoft Sans Serif"/>
              </a:rPr>
              <a:t>de</a:t>
            </a:r>
            <a:r>
              <a:rPr sz="800" spc="-5" dirty="0">
                <a:latin typeface="Microsoft Sans Serif"/>
                <a:cs typeface="Microsoft Sans Serif"/>
              </a:rPr>
              <a:t> </a:t>
            </a:r>
            <a:r>
              <a:rPr sz="800" spc="10" dirty="0">
                <a:latin typeface="Microsoft Sans Serif"/>
                <a:cs typeface="Microsoft Sans Serif"/>
              </a:rPr>
              <a:t>secuencia</a:t>
            </a:r>
            <a:r>
              <a:rPr sz="800" spc="-5" dirty="0">
                <a:latin typeface="Microsoft Sans Serif"/>
                <a:cs typeface="Microsoft Sans Serif"/>
              </a:rPr>
              <a:t> </a:t>
            </a:r>
            <a:r>
              <a:rPr sz="800" spc="20" dirty="0">
                <a:latin typeface="Microsoft Sans Serif"/>
                <a:cs typeface="Microsoft Sans Serif"/>
              </a:rPr>
              <a:t>positiva,</a:t>
            </a:r>
            <a:r>
              <a:rPr sz="800" spc="-10" dirty="0">
                <a:latin typeface="Microsoft Sans Serif"/>
                <a:cs typeface="Microsoft Sans Serif"/>
              </a:rPr>
              <a:t> </a:t>
            </a:r>
            <a:r>
              <a:rPr sz="800" spc="25" dirty="0">
                <a:latin typeface="Microsoft Sans Serif"/>
                <a:cs typeface="Microsoft Sans Serif"/>
              </a:rPr>
              <a:t>negativa</a:t>
            </a:r>
            <a:r>
              <a:rPr sz="800" spc="-5" dirty="0">
                <a:latin typeface="Microsoft Sans Serif"/>
                <a:cs typeface="Microsoft Sans Serif"/>
              </a:rPr>
              <a:t> </a:t>
            </a:r>
            <a:r>
              <a:rPr sz="800" spc="5" dirty="0">
                <a:latin typeface="Microsoft Sans Serif"/>
                <a:cs typeface="Microsoft Sans Serif"/>
              </a:rPr>
              <a:t>y</a:t>
            </a:r>
            <a:r>
              <a:rPr sz="800" spc="-5" dirty="0">
                <a:latin typeface="Microsoft Sans Serif"/>
                <a:cs typeface="Microsoft Sans Serif"/>
              </a:rPr>
              <a:t> </a:t>
            </a:r>
            <a:r>
              <a:rPr sz="800" spc="20" dirty="0">
                <a:latin typeface="Microsoft Sans Serif"/>
                <a:cs typeface="Microsoft Sans Serif"/>
              </a:rPr>
              <a:t>cero</a:t>
            </a:r>
            <a:endParaRPr sz="800">
              <a:latin typeface="Microsoft Sans Serif"/>
              <a:cs typeface="Microsoft Sans Serif"/>
            </a:endParaRPr>
          </a:p>
        </p:txBody>
      </p:sp>
      <p:sp>
        <p:nvSpPr>
          <p:cNvPr id="77" name="object 77"/>
          <p:cNvSpPr txBox="1"/>
          <p:nvPr/>
        </p:nvSpPr>
        <p:spPr>
          <a:xfrm>
            <a:off x="1415275" y="5462804"/>
            <a:ext cx="7226505" cy="1616212"/>
          </a:xfrm>
          <a:prstGeom prst="rect">
            <a:avLst/>
          </a:prstGeom>
        </p:spPr>
        <p:txBody>
          <a:bodyPr vert="horz" wrap="square" lIns="0" tIns="93345" rIns="0" bIns="0" rtlCol="0">
            <a:spAutoFit/>
          </a:bodyPr>
          <a:lstStyle/>
          <a:p>
            <a:pPr marL="1152525">
              <a:lnSpc>
                <a:spcPct val="100000"/>
              </a:lnSpc>
              <a:spcBef>
                <a:spcPts val="735"/>
              </a:spcBef>
            </a:pPr>
            <a:r>
              <a:rPr sz="950" spc="20" dirty="0">
                <a:latin typeface="Microsoft Sans Serif"/>
                <a:cs typeface="Microsoft Sans Serif"/>
              </a:rPr>
              <a:t>VIII.</a:t>
            </a:r>
            <a:r>
              <a:rPr sz="950" spc="-50" dirty="0">
                <a:latin typeface="Microsoft Sans Serif"/>
                <a:cs typeface="Microsoft Sans Serif"/>
              </a:rPr>
              <a:t> </a:t>
            </a:r>
            <a:r>
              <a:rPr sz="950" spc="-20" dirty="0">
                <a:latin typeface="Microsoft Sans Serif"/>
                <a:cs typeface="Microsoft Sans Serif"/>
              </a:rPr>
              <a:t>A</a:t>
            </a:r>
            <a:r>
              <a:rPr sz="750" spc="-20" dirty="0">
                <a:latin typeface="Microsoft Sans Serif"/>
                <a:cs typeface="Microsoft Sans Serif"/>
              </a:rPr>
              <a:t>APÉNDICE</a:t>
            </a:r>
            <a:r>
              <a:rPr sz="950" spc="-20" dirty="0">
                <a:latin typeface="Microsoft Sans Serif"/>
                <a:cs typeface="Microsoft Sans Serif"/>
              </a:rPr>
              <a:t>I</a:t>
            </a:r>
            <a:endParaRPr sz="950">
              <a:latin typeface="Microsoft Sans Serif"/>
              <a:cs typeface="Microsoft Sans Serif"/>
            </a:endParaRPr>
          </a:p>
          <a:p>
            <a:pPr marL="12700" marR="5080" indent="154940">
              <a:lnSpc>
                <a:spcPct val="125000"/>
              </a:lnSpc>
              <a:spcBef>
                <a:spcPts val="295"/>
              </a:spcBef>
            </a:pPr>
            <a:r>
              <a:rPr sz="800" spc="-15" dirty="0">
                <a:latin typeface="Microsoft Sans Serif"/>
                <a:cs typeface="Microsoft Sans Serif"/>
              </a:rPr>
              <a:t>La</a:t>
            </a:r>
            <a:r>
              <a:rPr sz="800" spc="-5" dirty="0">
                <a:latin typeface="Microsoft Sans Serif"/>
                <a:cs typeface="Microsoft Sans Serif"/>
              </a:rPr>
              <a:t> Fig.</a:t>
            </a:r>
            <a:r>
              <a:rPr sz="800" dirty="0">
                <a:latin typeface="Microsoft Sans Serif"/>
                <a:cs typeface="Microsoft Sans Serif"/>
              </a:rPr>
              <a:t> </a:t>
            </a:r>
            <a:r>
              <a:rPr sz="800" spc="10" dirty="0">
                <a:latin typeface="Microsoft Sans Serif"/>
                <a:cs typeface="Microsoft Sans Serif"/>
              </a:rPr>
              <a:t>7</a:t>
            </a:r>
            <a:r>
              <a:rPr sz="800" dirty="0">
                <a:latin typeface="Microsoft Sans Serif"/>
                <a:cs typeface="Microsoft Sans Serif"/>
              </a:rPr>
              <a:t> </a:t>
            </a:r>
            <a:r>
              <a:rPr sz="800" spc="5" dirty="0">
                <a:latin typeface="Microsoft Sans Serif"/>
                <a:cs typeface="Microsoft Sans Serif"/>
              </a:rPr>
              <a:t>y</a:t>
            </a:r>
            <a:r>
              <a:rPr sz="800" dirty="0">
                <a:latin typeface="Microsoft Sans Serif"/>
                <a:cs typeface="Microsoft Sans Serif"/>
              </a:rPr>
              <a:t> las </a:t>
            </a:r>
            <a:r>
              <a:rPr sz="800" spc="20" dirty="0">
                <a:latin typeface="Microsoft Sans Serif"/>
                <a:cs typeface="Microsoft Sans Serif"/>
              </a:rPr>
              <a:t>siguientes</a:t>
            </a:r>
            <a:r>
              <a:rPr sz="800" dirty="0">
                <a:latin typeface="Microsoft Sans Serif"/>
                <a:cs typeface="Microsoft Sans Serif"/>
              </a:rPr>
              <a:t> </a:t>
            </a:r>
            <a:r>
              <a:rPr sz="800" spc="10" dirty="0">
                <a:latin typeface="Microsoft Sans Serif"/>
                <a:cs typeface="Microsoft Sans Serif"/>
              </a:rPr>
              <a:t>ecuaciones</a:t>
            </a:r>
            <a:r>
              <a:rPr sz="800" spc="-5" dirty="0">
                <a:latin typeface="Microsoft Sans Serif"/>
                <a:cs typeface="Microsoft Sans Serif"/>
              </a:rPr>
              <a:t> </a:t>
            </a:r>
            <a:r>
              <a:rPr sz="800" spc="35" dirty="0">
                <a:latin typeface="Microsoft Sans Serif"/>
                <a:cs typeface="Microsoft Sans Serif"/>
              </a:rPr>
              <a:t>muestran</a:t>
            </a:r>
            <a:r>
              <a:rPr sz="800" dirty="0">
                <a:latin typeface="Microsoft Sans Serif"/>
                <a:cs typeface="Microsoft Sans Serif"/>
              </a:rPr>
              <a:t> </a:t>
            </a:r>
            <a:r>
              <a:rPr sz="800" spc="15" dirty="0">
                <a:latin typeface="Microsoft Sans Serif"/>
                <a:cs typeface="Microsoft Sans Serif"/>
              </a:rPr>
              <a:t>el</a:t>
            </a:r>
            <a:r>
              <a:rPr sz="800" dirty="0">
                <a:latin typeface="Microsoft Sans Serif"/>
                <a:cs typeface="Microsoft Sans Serif"/>
              </a:rPr>
              <a:t> </a:t>
            </a:r>
            <a:r>
              <a:rPr sz="800" spc="15" dirty="0">
                <a:latin typeface="Microsoft Sans Serif"/>
                <a:cs typeface="Microsoft Sans Serif"/>
              </a:rPr>
              <a:t>cálculo</a:t>
            </a:r>
            <a:r>
              <a:rPr sz="800" dirty="0">
                <a:latin typeface="Microsoft Sans Serif"/>
                <a:cs typeface="Microsoft Sans Serif"/>
              </a:rPr>
              <a:t> </a:t>
            </a:r>
            <a:r>
              <a:rPr sz="800" spc="25" dirty="0">
                <a:latin typeface="Microsoft Sans Serif"/>
                <a:cs typeface="Microsoft Sans Serif"/>
              </a:rPr>
              <a:t>de</a:t>
            </a:r>
            <a:r>
              <a:rPr sz="800" dirty="0">
                <a:latin typeface="Microsoft Sans Serif"/>
                <a:cs typeface="Microsoft Sans Serif"/>
              </a:rPr>
              <a:t> las </a:t>
            </a:r>
            <a:r>
              <a:rPr sz="800" spc="-200" dirty="0">
                <a:latin typeface="Microsoft Sans Serif"/>
                <a:cs typeface="Microsoft Sans Serif"/>
              </a:rPr>
              <a:t> </a:t>
            </a:r>
            <a:r>
              <a:rPr sz="800" spc="25" dirty="0">
                <a:latin typeface="Microsoft Sans Serif"/>
                <a:cs typeface="Microsoft Sans Serif"/>
              </a:rPr>
              <a:t>corrientes </a:t>
            </a:r>
            <a:r>
              <a:rPr sz="800" spc="5" dirty="0">
                <a:latin typeface="Microsoft Sans Serif"/>
                <a:cs typeface="Microsoft Sans Serif"/>
              </a:rPr>
              <a:t>y </a:t>
            </a:r>
            <a:r>
              <a:rPr sz="800" spc="15" dirty="0">
                <a:latin typeface="Microsoft Sans Serif"/>
                <a:cs typeface="Microsoft Sans Serif"/>
              </a:rPr>
              <a:t>voltajes </a:t>
            </a:r>
            <a:r>
              <a:rPr sz="800" spc="10" dirty="0">
                <a:latin typeface="Microsoft Sans Serif"/>
                <a:cs typeface="Microsoft Sans Serif"/>
              </a:rPr>
              <a:t>iniciales </a:t>
            </a:r>
            <a:r>
              <a:rPr sz="800" spc="25" dirty="0">
                <a:latin typeface="Microsoft Sans Serif"/>
                <a:cs typeface="Microsoft Sans Serif"/>
              </a:rPr>
              <a:t>cuando </a:t>
            </a:r>
            <a:r>
              <a:rPr sz="800" spc="45" dirty="0">
                <a:latin typeface="Microsoft Sans Serif"/>
                <a:cs typeface="Microsoft Sans Serif"/>
              </a:rPr>
              <a:t>un </a:t>
            </a:r>
            <a:r>
              <a:rPr sz="800" spc="35" dirty="0">
                <a:latin typeface="Microsoft Sans Serif"/>
                <a:cs typeface="Microsoft Sans Serif"/>
              </a:rPr>
              <a:t>generador </a:t>
            </a:r>
            <a:r>
              <a:rPr sz="800" spc="-10" dirty="0">
                <a:latin typeface="Microsoft Sans Serif"/>
                <a:cs typeface="Microsoft Sans Serif"/>
              </a:rPr>
              <a:t>se </a:t>
            </a:r>
            <a:r>
              <a:rPr sz="800" spc="20" dirty="0">
                <a:latin typeface="Microsoft Sans Serif"/>
                <a:cs typeface="Microsoft Sans Serif"/>
              </a:rPr>
              <a:t>energiza </a:t>
            </a:r>
            <a:r>
              <a:rPr sz="800" spc="25" dirty="0">
                <a:latin typeface="Microsoft Sans Serif"/>
                <a:cs typeface="Microsoft Sans Serif"/>
              </a:rPr>
              <a:t> </a:t>
            </a:r>
            <a:r>
              <a:rPr sz="800" spc="15" dirty="0">
                <a:latin typeface="Microsoft Sans Serif"/>
                <a:cs typeface="Microsoft Sans Serif"/>
              </a:rPr>
              <a:t>desde</a:t>
            </a:r>
            <a:r>
              <a:rPr sz="800" spc="-5" dirty="0">
                <a:latin typeface="Microsoft Sans Serif"/>
                <a:cs typeface="Microsoft Sans Serif"/>
              </a:rPr>
              <a:t> </a:t>
            </a:r>
            <a:r>
              <a:rPr sz="800" spc="30" dirty="0">
                <a:latin typeface="Microsoft Sans Serif"/>
                <a:cs typeface="Microsoft Sans Serif"/>
              </a:rPr>
              <a:t>una</a:t>
            </a:r>
            <a:r>
              <a:rPr sz="800" spc="-10" dirty="0">
                <a:latin typeface="Microsoft Sans Serif"/>
                <a:cs typeface="Microsoft Sans Serif"/>
              </a:rPr>
              <a:t> </a:t>
            </a:r>
            <a:r>
              <a:rPr sz="800" spc="35" dirty="0">
                <a:latin typeface="Microsoft Sans Serif"/>
                <a:cs typeface="Microsoft Sans Serif"/>
              </a:rPr>
              <a:t>fuente</a:t>
            </a:r>
            <a:r>
              <a:rPr sz="800" spc="-5" dirty="0">
                <a:latin typeface="Microsoft Sans Serif"/>
                <a:cs typeface="Microsoft Sans Serif"/>
              </a:rPr>
              <a:t> </a:t>
            </a:r>
            <a:r>
              <a:rPr sz="800" spc="15" dirty="0">
                <a:latin typeface="Microsoft Sans Serif"/>
                <a:cs typeface="Microsoft Sans Serif"/>
              </a:rPr>
              <a:t>trifásica.</a:t>
            </a:r>
            <a:endParaRPr sz="800">
              <a:latin typeface="Microsoft Sans Serif"/>
              <a:cs typeface="Microsoft Sans Serif"/>
            </a:endParaRPr>
          </a:p>
          <a:p>
            <a:pPr marL="167640">
              <a:lnSpc>
                <a:spcPct val="100000"/>
              </a:lnSpc>
              <a:spcBef>
                <a:spcPts val="350"/>
              </a:spcBef>
            </a:pPr>
            <a:r>
              <a:rPr sz="700" spc="-5" dirty="0">
                <a:latin typeface="Microsoft Sans Serif"/>
                <a:cs typeface="Microsoft Sans Serif"/>
              </a:rPr>
              <a:t>Los </a:t>
            </a:r>
            <a:r>
              <a:rPr sz="700" spc="20" dirty="0">
                <a:latin typeface="Microsoft Sans Serif"/>
                <a:cs typeface="Microsoft Sans Serif"/>
              </a:rPr>
              <a:t>siguientes</a:t>
            </a:r>
            <a:r>
              <a:rPr sz="700" spc="-5" dirty="0">
                <a:latin typeface="Microsoft Sans Serif"/>
                <a:cs typeface="Microsoft Sans Serif"/>
              </a:rPr>
              <a:t> </a:t>
            </a:r>
            <a:r>
              <a:rPr sz="700" spc="30" dirty="0">
                <a:latin typeface="Microsoft Sans Serif"/>
                <a:cs typeface="Microsoft Sans Serif"/>
              </a:rPr>
              <a:t>términos</a:t>
            </a:r>
            <a:r>
              <a:rPr sz="700" dirty="0">
                <a:latin typeface="Microsoft Sans Serif"/>
                <a:cs typeface="Microsoft Sans Serif"/>
              </a:rPr>
              <a:t> </a:t>
            </a:r>
            <a:r>
              <a:rPr sz="700" spc="-5" dirty="0">
                <a:latin typeface="Microsoft Sans Serif"/>
                <a:cs typeface="Microsoft Sans Serif"/>
              </a:rPr>
              <a:t>se </a:t>
            </a:r>
            <a:r>
              <a:rPr sz="700" spc="20" dirty="0">
                <a:latin typeface="Microsoft Sans Serif"/>
                <a:cs typeface="Microsoft Sans Serif"/>
              </a:rPr>
              <a:t>utilizan</a:t>
            </a:r>
            <a:r>
              <a:rPr sz="700" spc="-5" dirty="0">
                <a:latin typeface="Microsoft Sans Serif"/>
                <a:cs typeface="Microsoft Sans Serif"/>
              </a:rPr>
              <a:t> </a:t>
            </a:r>
            <a:r>
              <a:rPr sz="700" spc="20" dirty="0">
                <a:latin typeface="Microsoft Sans Serif"/>
                <a:cs typeface="Microsoft Sans Serif"/>
              </a:rPr>
              <a:t>en</a:t>
            </a:r>
            <a:r>
              <a:rPr sz="700" dirty="0">
                <a:latin typeface="Microsoft Sans Serif"/>
                <a:cs typeface="Microsoft Sans Serif"/>
              </a:rPr>
              <a:t> </a:t>
            </a:r>
            <a:r>
              <a:rPr sz="700" spc="10" dirty="0">
                <a:latin typeface="Microsoft Sans Serif"/>
                <a:cs typeface="Microsoft Sans Serif"/>
              </a:rPr>
              <a:t>la</a:t>
            </a:r>
            <a:r>
              <a:rPr sz="700" spc="-5" dirty="0">
                <a:latin typeface="Microsoft Sans Serif"/>
                <a:cs typeface="Microsoft Sans Serif"/>
              </a:rPr>
              <a:t> Fig. </a:t>
            </a:r>
            <a:r>
              <a:rPr sz="700" dirty="0">
                <a:latin typeface="Microsoft Sans Serif"/>
                <a:cs typeface="Microsoft Sans Serif"/>
              </a:rPr>
              <a:t>7:</a:t>
            </a:r>
            <a:endParaRPr sz="700">
              <a:latin typeface="Microsoft Sans Serif"/>
              <a:cs typeface="Microsoft Sans Serif"/>
            </a:endParaRPr>
          </a:p>
          <a:p>
            <a:pPr marL="239395" marR="562610">
              <a:lnSpc>
                <a:spcPct val="160000"/>
              </a:lnSpc>
              <a:spcBef>
                <a:spcPts val="50"/>
              </a:spcBef>
            </a:pPr>
            <a:r>
              <a:rPr sz="700" spc="-30" dirty="0">
                <a:latin typeface="Microsoft Sans Serif"/>
                <a:cs typeface="Microsoft Sans Serif"/>
              </a:rPr>
              <a:t>X</a:t>
            </a:r>
            <a:r>
              <a:rPr sz="450" spc="-30" dirty="0">
                <a:latin typeface="Microsoft Sans Serif"/>
                <a:cs typeface="Microsoft Sans Serif"/>
              </a:rPr>
              <a:t>1S</a:t>
            </a:r>
            <a:r>
              <a:rPr sz="700" spc="-30" dirty="0">
                <a:latin typeface="Microsoft Sans Serif"/>
                <a:cs typeface="Microsoft Sans Serif"/>
              </a:rPr>
              <a:t>= </a:t>
            </a:r>
            <a:r>
              <a:rPr sz="700" spc="15" dirty="0">
                <a:latin typeface="Microsoft Sans Serif"/>
                <a:cs typeface="Microsoft Sans Serif"/>
              </a:rPr>
              <a:t>reactancia </a:t>
            </a:r>
            <a:r>
              <a:rPr sz="700" spc="20" dirty="0">
                <a:latin typeface="Microsoft Sans Serif"/>
                <a:cs typeface="Microsoft Sans Serif"/>
              </a:rPr>
              <a:t>de </a:t>
            </a:r>
            <a:r>
              <a:rPr sz="700" spc="5" dirty="0">
                <a:latin typeface="Microsoft Sans Serif"/>
                <a:cs typeface="Microsoft Sans Serif"/>
              </a:rPr>
              <a:t>secuencia </a:t>
            </a:r>
            <a:r>
              <a:rPr sz="700" spc="20" dirty="0">
                <a:latin typeface="Microsoft Sans Serif"/>
                <a:cs typeface="Microsoft Sans Serif"/>
              </a:rPr>
              <a:t>positiva del </a:t>
            </a:r>
            <a:r>
              <a:rPr sz="700" spc="15" dirty="0">
                <a:latin typeface="Microsoft Sans Serif"/>
                <a:cs typeface="Microsoft Sans Serif"/>
              </a:rPr>
              <a:t>sistema </a:t>
            </a:r>
            <a:r>
              <a:rPr sz="700" spc="-25" dirty="0">
                <a:latin typeface="Microsoft Sans Serif"/>
                <a:cs typeface="Microsoft Sans Serif"/>
              </a:rPr>
              <a:t>X</a:t>
            </a:r>
            <a:r>
              <a:rPr sz="450" spc="-25" dirty="0">
                <a:latin typeface="Microsoft Sans Serif"/>
                <a:cs typeface="Microsoft Sans Serif"/>
              </a:rPr>
              <a:t>1T</a:t>
            </a:r>
            <a:r>
              <a:rPr sz="700" spc="-25" dirty="0">
                <a:latin typeface="Microsoft Sans Serif"/>
                <a:cs typeface="Microsoft Sans Serif"/>
              </a:rPr>
              <a:t>= </a:t>
            </a:r>
            <a:r>
              <a:rPr sz="700" spc="-20" dirty="0">
                <a:latin typeface="Microsoft Sans Serif"/>
                <a:cs typeface="Microsoft Sans Serif"/>
              </a:rPr>
              <a:t> </a:t>
            </a:r>
            <a:r>
              <a:rPr sz="700" spc="15" dirty="0">
                <a:latin typeface="Microsoft Sans Serif"/>
                <a:cs typeface="Microsoft Sans Serif"/>
              </a:rPr>
              <a:t>reactancia</a:t>
            </a:r>
            <a:r>
              <a:rPr sz="700" spc="-5" dirty="0">
                <a:latin typeface="Microsoft Sans Serif"/>
                <a:cs typeface="Microsoft Sans Serif"/>
              </a:rPr>
              <a:t> </a:t>
            </a:r>
            <a:r>
              <a:rPr sz="700" spc="20" dirty="0">
                <a:latin typeface="Microsoft Sans Serif"/>
                <a:cs typeface="Microsoft Sans Serif"/>
              </a:rPr>
              <a:t>de</a:t>
            </a:r>
            <a:r>
              <a:rPr sz="700" dirty="0">
                <a:latin typeface="Microsoft Sans Serif"/>
                <a:cs typeface="Microsoft Sans Serif"/>
              </a:rPr>
              <a:t> </a:t>
            </a:r>
            <a:r>
              <a:rPr sz="700" spc="5" dirty="0">
                <a:latin typeface="Microsoft Sans Serif"/>
                <a:cs typeface="Microsoft Sans Serif"/>
              </a:rPr>
              <a:t>secuencia</a:t>
            </a:r>
            <a:r>
              <a:rPr sz="700" dirty="0">
                <a:latin typeface="Microsoft Sans Serif"/>
                <a:cs typeface="Microsoft Sans Serif"/>
              </a:rPr>
              <a:t> </a:t>
            </a:r>
            <a:r>
              <a:rPr sz="700" spc="20" dirty="0">
                <a:latin typeface="Microsoft Sans Serif"/>
                <a:cs typeface="Microsoft Sans Serif"/>
              </a:rPr>
              <a:t>positiva</a:t>
            </a:r>
            <a:r>
              <a:rPr sz="700" dirty="0">
                <a:latin typeface="Microsoft Sans Serif"/>
                <a:cs typeface="Microsoft Sans Serif"/>
              </a:rPr>
              <a:t> </a:t>
            </a:r>
            <a:r>
              <a:rPr sz="700" spc="20" dirty="0">
                <a:latin typeface="Microsoft Sans Serif"/>
                <a:cs typeface="Microsoft Sans Serif"/>
              </a:rPr>
              <a:t>del</a:t>
            </a:r>
            <a:r>
              <a:rPr sz="700" dirty="0">
                <a:latin typeface="Microsoft Sans Serif"/>
                <a:cs typeface="Microsoft Sans Serif"/>
              </a:rPr>
              <a:t> </a:t>
            </a:r>
            <a:r>
              <a:rPr sz="700" spc="35" dirty="0">
                <a:latin typeface="Microsoft Sans Serif"/>
                <a:cs typeface="Microsoft Sans Serif"/>
              </a:rPr>
              <a:t>transformador</a:t>
            </a:r>
            <a:r>
              <a:rPr sz="700" dirty="0">
                <a:latin typeface="Microsoft Sans Serif"/>
                <a:cs typeface="Microsoft Sans Serif"/>
              </a:rPr>
              <a:t> </a:t>
            </a:r>
            <a:r>
              <a:rPr sz="700" spc="-25" dirty="0">
                <a:latin typeface="Microsoft Sans Serif"/>
                <a:cs typeface="Microsoft Sans Serif"/>
              </a:rPr>
              <a:t>X</a:t>
            </a:r>
            <a:r>
              <a:rPr sz="450" spc="-25" dirty="0">
                <a:latin typeface="Microsoft Sans Serif"/>
                <a:cs typeface="Microsoft Sans Serif"/>
              </a:rPr>
              <a:t>2G</a:t>
            </a:r>
            <a:r>
              <a:rPr sz="700" spc="-25" dirty="0">
                <a:latin typeface="Microsoft Sans Serif"/>
                <a:cs typeface="Microsoft Sans Serif"/>
              </a:rPr>
              <a:t>= </a:t>
            </a:r>
            <a:r>
              <a:rPr sz="700" spc="-170" dirty="0">
                <a:latin typeface="Microsoft Sans Serif"/>
                <a:cs typeface="Microsoft Sans Serif"/>
              </a:rPr>
              <a:t> </a:t>
            </a:r>
            <a:r>
              <a:rPr sz="700" spc="15" dirty="0">
                <a:latin typeface="Microsoft Sans Serif"/>
                <a:cs typeface="Microsoft Sans Serif"/>
              </a:rPr>
              <a:t>reactancia </a:t>
            </a:r>
            <a:r>
              <a:rPr sz="700" spc="20" dirty="0">
                <a:latin typeface="Microsoft Sans Serif"/>
                <a:cs typeface="Microsoft Sans Serif"/>
              </a:rPr>
              <a:t>de </a:t>
            </a:r>
            <a:r>
              <a:rPr sz="700" spc="5" dirty="0">
                <a:latin typeface="Microsoft Sans Serif"/>
                <a:cs typeface="Microsoft Sans Serif"/>
              </a:rPr>
              <a:t>secuencia </a:t>
            </a:r>
            <a:r>
              <a:rPr sz="700" spc="20" dirty="0">
                <a:latin typeface="Microsoft Sans Serif"/>
                <a:cs typeface="Microsoft Sans Serif"/>
              </a:rPr>
              <a:t>negativa del </a:t>
            </a:r>
            <a:r>
              <a:rPr sz="700" spc="30" dirty="0">
                <a:latin typeface="Microsoft Sans Serif"/>
                <a:cs typeface="Microsoft Sans Serif"/>
              </a:rPr>
              <a:t>generador </a:t>
            </a:r>
            <a:r>
              <a:rPr sz="700" spc="-25" dirty="0">
                <a:latin typeface="Microsoft Sans Serif"/>
                <a:cs typeface="Microsoft Sans Serif"/>
              </a:rPr>
              <a:t>R</a:t>
            </a:r>
            <a:r>
              <a:rPr sz="450" spc="-25" dirty="0">
                <a:latin typeface="Microsoft Sans Serif"/>
                <a:cs typeface="Microsoft Sans Serif"/>
              </a:rPr>
              <a:t>2G</a:t>
            </a:r>
            <a:r>
              <a:rPr sz="700" spc="-25" dirty="0">
                <a:latin typeface="Microsoft Sans Serif"/>
                <a:cs typeface="Microsoft Sans Serif"/>
              </a:rPr>
              <a:t>= </a:t>
            </a:r>
            <a:r>
              <a:rPr sz="700" spc="-20" dirty="0">
                <a:latin typeface="Microsoft Sans Serif"/>
                <a:cs typeface="Microsoft Sans Serif"/>
              </a:rPr>
              <a:t> </a:t>
            </a:r>
            <a:r>
              <a:rPr sz="700" spc="15" dirty="0">
                <a:latin typeface="Microsoft Sans Serif"/>
                <a:cs typeface="Microsoft Sans Serif"/>
              </a:rPr>
              <a:t>resistencia </a:t>
            </a:r>
            <a:r>
              <a:rPr sz="700" spc="20" dirty="0">
                <a:latin typeface="Microsoft Sans Serif"/>
                <a:cs typeface="Microsoft Sans Serif"/>
              </a:rPr>
              <a:t>de </a:t>
            </a:r>
            <a:r>
              <a:rPr sz="700" spc="5" dirty="0">
                <a:latin typeface="Microsoft Sans Serif"/>
                <a:cs typeface="Microsoft Sans Serif"/>
              </a:rPr>
              <a:t>secuencia </a:t>
            </a:r>
            <a:r>
              <a:rPr sz="700" spc="20" dirty="0">
                <a:latin typeface="Microsoft Sans Serif"/>
                <a:cs typeface="Microsoft Sans Serif"/>
              </a:rPr>
              <a:t>negativa del </a:t>
            </a:r>
            <a:r>
              <a:rPr sz="700" spc="30" dirty="0">
                <a:latin typeface="Microsoft Sans Serif"/>
                <a:cs typeface="Microsoft Sans Serif"/>
              </a:rPr>
              <a:t>generador </a:t>
            </a:r>
            <a:r>
              <a:rPr sz="700" spc="-50" dirty="0">
                <a:latin typeface="Microsoft Sans Serif"/>
                <a:cs typeface="Microsoft Sans Serif"/>
              </a:rPr>
              <a:t>E</a:t>
            </a:r>
            <a:r>
              <a:rPr sz="450" spc="-50" dirty="0">
                <a:latin typeface="Microsoft Sans Serif"/>
                <a:cs typeface="Microsoft Sans Serif"/>
              </a:rPr>
              <a:t>S</a:t>
            </a:r>
            <a:r>
              <a:rPr sz="700" spc="-50" dirty="0">
                <a:latin typeface="Microsoft Sans Serif"/>
                <a:cs typeface="Microsoft Sans Serif"/>
              </a:rPr>
              <a:t>= </a:t>
            </a:r>
            <a:r>
              <a:rPr sz="700" spc="-45" dirty="0">
                <a:latin typeface="Microsoft Sans Serif"/>
                <a:cs typeface="Microsoft Sans Serif"/>
              </a:rPr>
              <a:t> </a:t>
            </a:r>
            <a:r>
              <a:rPr sz="700" spc="20" dirty="0">
                <a:latin typeface="Microsoft Sans Serif"/>
                <a:cs typeface="Microsoft Sans Serif"/>
              </a:rPr>
              <a:t>voltaje</a:t>
            </a:r>
            <a:r>
              <a:rPr sz="700" spc="-10" dirty="0">
                <a:latin typeface="Microsoft Sans Serif"/>
                <a:cs typeface="Microsoft Sans Serif"/>
              </a:rPr>
              <a:t> </a:t>
            </a:r>
            <a:r>
              <a:rPr sz="700" spc="20" dirty="0">
                <a:latin typeface="Microsoft Sans Serif"/>
                <a:cs typeface="Microsoft Sans Serif"/>
              </a:rPr>
              <a:t>del</a:t>
            </a:r>
            <a:r>
              <a:rPr sz="700" spc="-5" dirty="0">
                <a:latin typeface="Microsoft Sans Serif"/>
                <a:cs typeface="Microsoft Sans Serif"/>
              </a:rPr>
              <a:t> </a:t>
            </a:r>
            <a:r>
              <a:rPr sz="700" spc="15" dirty="0">
                <a:latin typeface="Microsoft Sans Serif"/>
                <a:cs typeface="Microsoft Sans Serif"/>
              </a:rPr>
              <a:t>sistema</a:t>
            </a:r>
            <a:endParaRPr sz="700">
              <a:latin typeface="Microsoft Sans Serif"/>
              <a:cs typeface="Microsoft Sans Serif"/>
            </a:endParaRPr>
          </a:p>
          <a:p>
            <a:pPr marL="239395" marR="1151255">
              <a:lnSpc>
                <a:spcPts val="1340"/>
              </a:lnSpc>
              <a:spcBef>
                <a:spcPts val="130"/>
              </a:spcBef>
            </a:pPr>
            <a:r>
              <a:rPr sz="650" spc="25" dirty="0">
                <a:latin typeface="Microsoft Sans Serif"/>
                <a:cs typeface="Microsoft Sans Serif"/>
              </a:rPr>
              <a:t>mi</a:t>
            </a:r>
            <a:r>
              <a:rPr sz="400" spc="25" dirty="0">
                <a:latin typeface="Microsoft Sans Serif"/>
                <a:cs typeface="Microsoft Sans Serif"/>
              </a:rPr>
              <a:t>t</a:t>
            </a:r>
            <a:r>
              <a:rPr sz="650" spc="25" dirty="0">
                <a:latin typeface="Microsoft Sans Serif"/>
                <a:cs typeface="Microsoft Sans Serif"/>
              </a:rPr>
              <a:t>=</a:t>
            </a:r>
            <a:r>
              <a:rPr sz="650" dirty="0">
                <a:latin typeface="Microsoft Sans Serif"/>
                <a:cs typeface="Microsoft Sans Serif"/>
              </a:rPr>
              <a:t> </a:t>
            </a:r>
            <a:r>
              <a:rPr sz="650" spc="15" dirty="0">
                <a:latin typeface="Microsoft Sans Serif"/>
                <a:cs typeface="Microsoft Sans Serif"/>
              </a:rPr>
              <a:t>voltaje</a:t>
            </a:r>
            <a:r>
              <a:rPr sz="650" dirty="0">
                <a:latin typeface="Microsoft Sans Serif"/>
                <a:cs typeface="Microsoft Sans Serif"/>
              </a:rPr>
              <a:t> </a:t>
            </a:r>
            <a:r>
              <a:rPr sz="650" spc="20" dirty="0">
                <a:latin typeface="Microsoft Sans Serif"/>
                <a:cs typeface="Microsoft Sans Serif"/>
              </a:rPr>
              <a:t>del</a:t>
            </a:r>
            <a:r>
              <a:rPr sz="650" dirty="0">
                <a:latin typeface="Microsoft Sans Serif"/>
                <a:cs typeface="Microsoft Sans Serif"/>
              </a:rPr>
              <a:t> </a:t>
            </a:r>
            <a:r>
              <a:rPr sz="650" spc="20" dirty="0">
                <a:latin typeface="Microsoft Sans Serif"/>
                <a:cs typeface="Microsoft Sans Serif"/>
              </a:rPr>
              <a:t>lado</a:t>
            </a:r>
            <a:r>
              <a:rPr sz="650" dirty="0">
                <a:latin typeface="Microsoft Sans Serif"/>
                <a:cs typeface="Microsoft Sans Serif"/>
              </a:rPr>
              <a:t> </a:t>
            </a:r>
            <a:r>
              <a:rPr sz="650" spc="25" dirty="0">
                <a:latin typeface="Microsoft Sans Serif"/>
                <a:cs typeface="Microsoft Sans Serif"/>
              </a:rPr>
              <a:t>alto</a:t>
            </a:r>
            <a:r>
              <a:rPr sz="650" dirty="0">
                <a:latin typeface="Microsoft Sans Serif"/>
                <a:cs typeface="Microsoft Sans Serif"/>
              </a:rPr>
              <a:t> </a:t>
            </a:r>
            <a:r>
              <a:rPr sz="650" spc="20" dirty="0">
                <a:latin typeface="Microsoft Sans Serif"/>
                <a:cs typeface="Microsoft Sans Serif"/>
              </a:rPr>
              <a:t>del</a:t>
            </a:r>
            <a:r>
              <a:rPr sz="650" dirty="0">
                <a:latin typeface="Microsoft Sans Serif"/>
                <a:cs typeface="Microsoft Sans Serif"/>
              </a:rPr>
              <a:t> </a:t>
            </a:r>
            <a:r>
              <a:rPr sz="650" spc="30" dirty="0">
                <a:latin typeface="Microsoft Sans Serif"/>
                <a:cs typeface="Microsoft Sans Serif"/>
              </a:rPr>
              <a:t>transformador</a:t>
            </a:r>
            <a:r>
              <a:rPr sz="650" dirty="0">
                <a:latin typeface="Microsoft Sans Serif"/>
                <a:cs typeface="Microsoft Sans Serif"/>
              </a:rPr>
              <a:t> </a:t>
            </a:r>
            <a:r>
              <a:rPr sz="650" spc="-75" dirty="0">
                <a:latin typeface="Microsoft Sans Serif"/>
                <a:cs typeface="Microsoft Sans Serif"/>
              </a:rPr>
              <a:t>E </a:t>
            </a:r>
            <a:r>
              <a:rPr sz="650" spc="-160" dirty="0">
                <a:latin typeface="Microsoft Sans Serif"/>
                <a:cs typeface="Microsoft Sans Serif"/>
              </a:rPr>
              <a:t> </a:t>
            </a:r>
            <a:r>
              <a:rPr sz="400" spc="-10" dirty="0">
                <a:latin typeface="Microsoft Sans Serif"/>
                <a:cs typeface="Microsoft Sans Serif"/>
              </a:rPr>
              <a:t>GRAMO</a:t>
            </a:r>
            <a:r>
              <a:rPr sz="650" spc="-10" dirty="0">
                <a:latin typeface="Microsoft Sans Serif"/>
                <a:cs typeface="Microsoft Sans Serif"/>
              </a:rPr>
              <a:t>= </a:t>
            </a:r>
            <a:r>
              <a:rPr sz="650" spc="15" dirty="0">
                <a:latin typeface="Microsoft Sans Serif"/>
                <a:cs typeface="Microsoft Sans Serif"/>
              </a:rPr>
              <a:t>voltaje </a:t>
            </a:r>
            <a:r>
              <a:rPr sz="650" spc="20" dirty="0">
                <a:latin typeface="Microsoft Sans Serif"/>
                <a:cs typeface="Microsoft Sans Serif"/>
              </a:rPr>
              <a:t>del </a:t>
            </a:r>
            <a:r>
              <a:rPr sz="650" spc="30" dirty="0">
                <a:latin typeface="Microsoft Sans Serif"/>
                <a:cs typeface="Microsoft Sans Serif"/>
              </a:rPr>
              <a:t>terminal </a:t>
            </a:r>
            <a:r>
              <a:rPr sz="650" spc="20" dirty="0">
                <a:latin typeface="Microsoft Sans Serif"/>
                <a:cs typeface="Microsoft Sans Serif"/>
              </a:rPr>
              <a:t>del </a:t>
            </a:r>
            <a:r>
              <a:rPr sz="650" spc="25" dirty="0">
                <a:latin typeface="Microsoft Sans Serif"/>
                <a:cs typeface="Microsoft Sans Serif"/>
              </a:rPr>
              <a:t>generador </a:t>
            </a:r>
            <a:r>
              <a:rPr sz="650" spc="30" dirty="0">
                <a:latin typeface="Microsoft Sans Serif"/>
                <a:cs typeface="Microsoft Sans Serif"/>
              </a:rPr>
              <a:t> </a:t>
            </a:r>
            <a:r>
              <a:rPr sz="650" spc="20" dirty="0">
                <a:latin typeface="Microsoft Sans Serif"/>
                <a:cs typeface="Microsoft Sans Serif"/>
              </a:rPr>
              <a:t>donde:</a:t>
            </a:r>
            <a:endParaRPr sz="650">
              <a:latin typeface="Microsoft Sans Serif"/>
              <a:cs typeface="Microsoft Sans Serif"/>
            </a:endParaRPr>
          </a:p>
          <a:p>
            <a:pPr marL="239395">
              <a:lnSpc>
                <a:spcPct val="100000"/>
              </a:lnSpc>
              <a:spcBef>
                <a:spcPts val="345"/>
              </a:spcBef>
            </a:pPr>
            <a:r>
              <a:rPr sz="800" spc="20" dirty="0">
                <a:latin typeface="Microsoft Sans Serif"/>
                <a:cs typeface="Microsoft Sans Serif"/>
              </a:rPr>
              <a:t>yo</a:t>
            </a:r>
            <a:r>
              <a:rPr sz="800" spc="-30" dirty="0">
                <a:latin typeface="Microsoft Sans Serif"/>
                <a:cs typeface="Microsoft Sans Serif"/>
              </a:rPr>
              <a:t> </a:t>
            </a:r>
            <a:r>
              <a:rPr sz="800" spc="-10" dirty="0">
                <a:latin typeface="Microsoft Sans Serif"/>
                <a:cs typeface="Microsoft Sans Serif"/>
              </a:rPr>
              <a:t>=</a:t>
            </a:r>
            <a:r>
              <a:rPr sz="800" spc="-30" dirty="0">
                <a:latin typeface="Microsoft Sans Serif"/>
                <a:cs typeface="Microsoft Sans Serif"/>
              </a:rPr>
              <a:t> </a:t>
            </a:r>
            <a:r>
              <a:rPr sz="800" spc="20" dirty="0">
                <a:latin typeface="Microsoft Sans Serif"/>
                <a:cs typeface="Microsoft Sans Serif"/>
              </a:rPr>
              <a:t>actual</a:t>
            </a:r>
            <a:endParaRPr sz="800">
              <a:latin typeface="Microsoft Sans Serif"/>
              <a:cs typeface="Microsoft Sans Serif"/>
            </a:endParaRPr>
          </a:p>
          <a:p>
            <a:pPr marL="239395">
              <a:lnSpc>
                <a:spcPct val="100000"/>
              </a:lnSpc>
              <a:spcBef>
                <a:spcPts val="545"/>
              </a:spcBef>
            </a:pPr>
            <a:r>
              <a:rPr sz="700" spc="-15" dirty="0">
                <a:latin typeface="Microsoft Sans Serif"/>
                <a:cs typeface="Microsoft Sans Serif"/>
              </a:rPr>
              <a:t>PAG</a:t>
            </a:r>
            <a:r>
              <a:rPr sz="450" spc="-15" dirty="0">
                <a:latin typeface="Microsoft Sans Serif"/>
                <a:cs typeface="Microsoft Sans Serif"/>
              </a:rPr>
              <a:t>3φG</a:t>
            </a:r>
            <a:r>
              <a:rPr sz="700" spc="-15" dirty="0">
                <a:latin typeface="Microsoft Sans Serif"/>
                <a:cs typeface="Microsoft Sans Serif"/>
              </a:rPr>
              <a:t>=</a:t>
            </a:r>
            <a:r>
              <a:rPr sz="700" spc="-10" dirty="0">
                <a:latin typeface="Microsoft Sans Serif"/>
                <a:cs typeface="Microsoft Sans Serif"/>
              </a:rPr>
              <a:t> </a:t>
            </a:r>
            <a:r>
              <a:rPr sz="700" spc="30" dirty="0">
                <a:latin typeface="Microsoft Sans Serif"/>
                <a:cs typeface="Microsoft Sans Serif"/>
              </a:rPr>
              <a:t>generador</a:t>
            </a:r>
            <a:r>
              <a:rPr sz="700" spc="-10" dirty="0">
                <a:latin typeface="Microsoft Sans Serif"/>
                <a:cs typeface="Microsoft Sans Serif"/>
              </a:rPr>
              <a:t> </a:t>
            </a:r>
            <a:r>
              <a:rPr sz="700" spc="20" dirty="0">
                <a:latin typeface="Microsoft Sans Serif"/>
                <a:cs typeface="Microsoft Sans Serif"/>
              </a:rPr>
              <a:t>de</a:t>
            </a:r>
            <a:r>
              <a:rPr sz="700" spc="-10" dirty="0">
                <a:latin typeface="Microsoft Sans Serif"/>
                <a:cs typeface="Microsoft Sans Serif"/>
              </a:rPr>
              <a:t> </a:t>
            </a:r>
            <a:r>
              <a:rPr sz="700" spc="20" dirty="0">
                <a:latin typeface="Microsoft Sans Serif"/>
                <a:cs typeface="Microsoft Sans Serif"/>
              </a:rPr>
              <a:t>potencia</a:t>
            </a:r>
            <a:r>
              <a:rPr sz="700" spc="-10" dirty="0">
                <a:latin typeface="Microsoft Sans Serif"/>
                <a:cs typeface="Microsoft Sans Serif"/>
              </a:rPr>
              <a:t> </a:t>
            </a:r>
            <a:r>
              <a:rPr sz="700" spc="20" dirty="0">
                <a:latin typeface="Microsoft Sans Serif"/>
                <a:cs typeface="Microsoft Sans Serif"/>
              </a:rPr>
              <a:t>trifásica</a:t>
            </a:r>
            <a:endParaRPr sz="700">
              <a:latin typeface="Microsoft Sans Serif"/>
              <a:cs typeface="Microsoft Sans Serif"/>
            </a:endParaRPr>
          </a:p>
        </p:txBody>
      </p:sp>
      <p:sp>
        <p:nvSpPr>
          <p:cNvPr id="78" name="object 78"/>
          <p:cNvSpPr txBox="1"/>
          <p:nvPr/>
        </p:nvSpPr>
        <p:spPr>
          <a:xfrm>
            <a:off x="9100126" y="5977854"/>
            <a:ext cx="3618365" cy="112851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sz="650" spc="-5" dirty="0">
                <a:latin typeface="Microsoft Sans Serif"/>
                <a:cs typeface="Microsoft Sans Serif"/>
              </a:rPr>
              <a:t>Fig.</a:t>
            </a:r>
            <a:r>
              <a:rPr sz="650" dirty="0">
                <a:latin typeface="Microsoft Sans Serif"/>
                <a:cs typeface="Microsoft Sans Serif"/>
              </a:rPr>
              <a:t> </a:t>
            </a:r>
            <a:r>
              <a:rPr sz="650" spc="-5" dirty="0">
                <a:latin typeface="Microsoft Sans Serif"/>
                <a:cs typeface="Microsoft Sans Serif"/>
              </a:rPr>
              <a:t>7.-</a:t>
            </a:r>
            <a:r>
              <a:rPr sz="650" dirty="0">
                <a:latin typeface="Microsoft Sans Serif"/>
                <a:cs typeface="Microsoft Sans Serif"/>
              </a:rPr>
              <a:t> </a:t>
            </a:r>
            <a:r>
              <a:rPr sz="650" spc="15" dirty="0">
                <a:latin typeface="Microsoft Sans Serif"/>
                <a:cs typeface="Microsoft Sans Serif"/>
              </a:rPr>
              <a:t>Circuito</a:t>
            </a:r>
            <a:r>
              <a:rPr sz="650" dirty="0">
                <a:latin typeface="Microsoft Sans Serif"/>
                <a:cs typeface="Microsoft Sans Serif"/>
              </a:rPr>
              <a:t> </a:t>
            </a:r>
            <a:r>
              <a:rPr sz="650" spc="10" dirty="0">
                <a:latin typeface="Microsoft Sans Serif"/>
                <a:cs typeface="Microsoft Sans Serif"/>
              </a:rPr>
              <a:t>Equivalente</a:t>
            </a:r>
            <a:r>
              <a:rPr sz="650" dirty="0">
                <a:latin typeface="Microsoft Sans Serif"/>
                <a:cs typeface="Microsoft Sans Serif"/>
              </a:rPr>
              <a:t> </a:t>
            </a:r>
            <a:r>
              <a:rPr sz="650" spc="25" dirty="0">
                <a:latin typeface="Microsoft Sans Serif"/>
                <a:cs typeface="Microsoft Sans Serif"/>
              </a:rPr>
              <a:t>Aproximado</a:t>
            </a:r>
            <a:endParaRPr sz="650">
              <a:latin typeface="Microsoft Sans Serif"/>
              <a:cs typeface="Microsoft Sans Serif"/>
            </a:endParaRPr>
          </a:p>
        </p:txBody>
      </p:sp>
      <p:sp>
        <p:nvSpPr>
          <p:cNvPr id="79" name="object 79"/>
          <p:cNvSpPr txBox="1"/>
          <p:nvPr/>
        </p:nvSpPr>
        <p:spPr>
          <a:xfrm>
            <a:off x="14846216" y="6260101"/>
            <a:ext cx="708481" cy="105157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sz="600" spc="5" dirty="0">
                <a:latin typeface="Microsoft Sans Serif"/>
                <a:cs typeface="Microsoft Sans Serif"/>
              </a:rPr>
              <a:t>Sistema</a:t>
            </a:r>
            <a:endParaRPr sz="600">
              <a:latin typeface="Microsoft Sans Serif"/>
              <a:cs typeface="Microsoft Sans Serif"/>
            </a:endParaRPr>
          </a:p>
        </p:txBody>
      </p:sp>
      <p:sp>
        <p:nvSpPr>
          <p:cNvPr id="80" name="object 80"/>
          <p:cNvSpPr txBox="1"/>
          <p:nvPr/>
        </p:nvSpPr>
        <p:spPr>
          <a:xfrm>
            <a:off x="10088692" y="6455152"/>
            <a:ext cx="949510" cy="105157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sz="600" spc="20" dirty="0">
                <a:latin typeface="Microsoft Sans Serif"/>
                <a:cs typeface="Microsoft Sans Serif"/>
              </a:rPr>
              <a:t>Generador</a:t>
            </a:r>
            <a:endParaRPr sz="600">
              <a:latin typeface="Microsoft Sans Serif"/>
              <a:cs typeface="Microsoft Sans Serif"/>
            </a:endParaRPr>
          </a:p>
        </p:txBody>
      </p:sp>
      <p:sp>
        <p:nvSpPr>
          <p:cNvPr id="81" name="object 81"/>
          <p:cNvSpPr txBox="1"/>
          <p:nvPr/>
        </p:nvSpPr>
        <p:spPr>
          <a:xfrm>
            <a:off x="12697181" y="6438543"/>
            <a:ext cx="1130648" cy="213360"/>
          </a:xfrm>
          <a:prstGeom prst="rect">
            <a:avLst/>
          </a:prstGeom>
        </p:spPr>
        <p:txBody>
          <a:bodyPr vert="horz" wrap="square" lIns="0" tIns="36195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285"/>
              </a:spcBef>
            </a:pPr>
            <a:r>
              <a:rPr sz="350" spc="15" dirty="0">
                <a:latin typeface="Microsoft Sans Serif"/>
                <a:cs typeface="Microsoft Sans Serif"/>
              </a:rPr>
              <a:t>Incremento</a:t>
            </a:r>
            <a:r>
              <a:rPr sz="350" spc="-5" dirty="0">
                <a:latin typeface="Microsoft Sans Serif"/>
                <a:cs typeface="Microsoft Sans Serif"/>
              </a:rPr>
              <a:t> </a:t>
            </a:r>
            <a:r>
              <a:rPr sz="350" spc="10" dirty="0">
                <a:latin typeface="Microsoft Sans Serif"/>
                <a:cs typeface="Microsoft Sans Serif"/>
              </a:rPr>
              <a:t>de</a:t>
            </a:r>
            <a:r>
              <a:rPr sz="350" spc="-5" dirty="0">
                <a:latin typeface="Microsoft Sans Serif"/>
                <a:cs typeface="Microsoft Sans Serif"/>
              </a:rPr>
              <a:t> </a:t>
            </a:r>
            <a:r>
              <a:rPr sz="350" spc="15" dirty="0">
                <a:latin typeface="Microsoft Sans Serif"/>
                <a:cs typeface="Microsoft Sans Serif"/>
              </a:rPr>
              <a:t>unidad</a:t>
            </a:r>
            <a:endParaRPr sz="350">
              <a:latin typeface="Microsoft Sans Serif"/>
              <a:cs typeface="Microsoft Sans Serif"/>
            </a:endParaRPr>
          </a:p>
          <a:p>
            <a:pPr marL="24765">
              <a:lnSpc>
                <a:spcPct val="100000"/>
              </a:lnSpc>
              <a:spcBef>
                <a:spcPts val="270"/>
              </a:spcBef>
            </a:pPr>
            <a:r>
              <a:rPr sz="500" spc="20" dirty="0">
                <a:latin typeface="Microsoft Sans Serif"/>
                <a:cs typeface="Microsoft Sans Serif"/>
              </a:rPr>
              <a:t>Transformador</a:t>
            </a:r>
            <a:endParaRPr sz="500">
              <a:latin typeface="Microsoft Sans Serif"/>
              <a:cs typeface="Microsoft Sans Serif"/>
            </a:endParaRPr>
          </a:p>
        </p:txBody>
      </p:sp>
      <p:sp>
        <p:nvSpPr>
          <p:cNvPr id="82" name="object 82"/>
          <p:cNvSpPr txBox="1"/>
          <p:nvPr/>
        </p:nvSpPr>
        <p:spPr>
          <a:xfrm>
            <a:off x="11691005" y="6631435"/>
            <a:ext cx="188441" cy="120546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sz="700" spc="-65" dirty="0">
                <a:latin typeface="Microsoft Sans Serif"/>
                <a:cs typeface="Microsoft Sans Serif"/>
              </a:rPr>
              <a:t>C</a:t>
            </a:r>
            <a:endParaRPr sz="700">
              <a:latin typeface="Microsoft Sans Serif"/>
              <a:cs typeface="Microsoft Sans Serif"/>
            </a:endParaRPr>
          </a:p>
        </p:txBody>
      </p:sp>
      <p:sp>
        <p:nvSpPr>
          <p:cNvPr id="83" name="object 83"/>
          <p:cNvSpPr txBox="1"/>
          <p:nvPr/>
        </p:nvSpPr>
        <p:spPr>
          <a:xfrm>
            <a:off x="14628934" y="6631435"/>
            <a:ext cx="188441" cy="120546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sz="700" spc="-65" dirty="0">
                <a:latin typeface="Microsoft Sans Serif"/>
                <a:cs typeface="Microsoft Sans Serif"/>
              </a:rPr>
              <a:t>C</a:t>
            </a:r>
            <a:endParaRPr sz="700">
              <a:latin typeface="Microsoft Sans Serif"/>
              <a:cs typeface="Microsoft Sans Serif"/>
            </a:endParaRPr>
          </a:p>
        </p:txBody>
      </p:sp>
      <p:sp>
        <p:nvSpPr>
          <p:cNvPr id="84" name="object 84"/>
          <p:cNvSpPr txBox="1"/>
          <p:nvPr/>
        </p:nvSpPr>
        <p:spPr>
          <a:xfrm>
            <a:off x="15578967" y="6645673"/>
            <a:ext cx="1016704" cy="58991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sz="300" spc="15" dirty="0">
                <a:latin typeface="Microsoft Sans Serif"/>
                <a:cs typeface="Microsoft Sans Serif"/>
              </a:rPr>
              <a:t>Interruptor</a:t>
            </a:r>
            <a:r>
              <a:rPr sz="300" spc="-15" dirty="0">
                <a:latin typeface="Microsoft Sans Serif"/>
                <a:cs typeface="Microsoft Sans Serif"/>
              </a:rPr>
              <a:t> </a:t>
            </a:r>
            <a:r>
              <a:rPr sz="300" spc="10" dirty="0">
                <a:latin typeface="Microsoft Sans Serif"/>
                <a:cs typeface="Microsoft Sans Serif"/>
              </a:rPr>
              <a:t>automático</a:t>
            </a:r>
            <a:endParaRPr sz="300">
              <a:latin typeface="Microsoft Sans Serif"/>
              <a:cs typeface="Microsoft Sans Serif"/>
            </a:endParaRPr>
          </a:p>
        </p:txBody>
      </p:sp>
      <p:sp>
        <p:nvSpPr>
          <p:cNvPr id="85" name="object 85"/>
          <p:cNvSpPr txBox="1"/>
          <p:nvPr/>
        </p:nvSpPr>
        <p:spPr>
          <a:xfrm>
            <a:off x="14102964" y="6843373"/>
            <a:ext cx="211814" cy="120546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sz="700" spc="40" dirty="0">
                <a:latin typeface="Microsoft Sans Serif"/>
                <a:cs typeface="Microsoft Sans Serif"/>
              </a:rPr>
              <a:t>I</a:t>
            </a:r>
            <a:r>
              <a:rPr sz="450" spc="-15" dirty="0">
                <a:latin typeface="Microsoft Sans Serif"/>
                <a:cs typeface="Microsoft Sans Serif"/>
              </a:rPr>
              <a:t>A</a:t>
            </a:r>
            <a:endParaRPr sz="450">
              <a:latin typeface="Microsoft Sans Serif"/>
              <a:cs typeface="Microsoft Sans Serif"/>
            </a:endParaRPr>
          </a:p>
        </p:txBody>
      </p:sp>
      <p:sp>
        <p:nvSpPr>
          <p:cNvPr id="86" name="object 86"/>
          <p:cNvSpPr txBox="1"/>
          <p:nvPr/>
        </p:nvSpPr>
        <p:spPr>
          <a:xfrm>
            <a:off x="11683963" y="6916415"/>
            <a:ext cx="185520" cy="120546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sz="700" spc="40" dirty="0">
                <a:latin typeface="Microsoft Sans Serif"/>
                <a:cs typeface="Microsoft Sans Serif"/>
              </a:rPr>
              <a:t>b</a:t>
            </a:r>
            <a:endParaRPr sz="700">
              <a:latin typeface="Microsoft Sans Serif"/>
              <a:cs typeface="Microsoft Sans Serif"/>
            </a:endParaRPr>
          </a:p>
        </p:txBody>
      </p:sp>
      <p:sp>
        <p:nvSpPr>
          <p:cNvPr id="87" name="object 87"/>
          <p:cNvSpPr txBox="1"/>
          <p:nvPr/>
        </p:nvSpPr>
        <p:spPr>
          <a:xfrm>
            <a:off x="14635912" y="6916415"/>
            <a:ext cx="189902" cy="120546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sz="700" spc="-20" dirty="0">
                <a:latin typeface="Microsoft Sans Serif"/>
                <a:cs typeface="Microsoft Sans Serif"/>
              </a:rPr>
              <a:t>A</a:t>
            </a:r>
            <a:endParaRPr sz="700">
              <a:latin typeface="Microsoft Sans Serif"/>
              <a:cs typeface="Microsoft Sans Serif"/>
            </a:endParaRPr>
          </a:p>
        </p:txBody>
      </p:sp>
      <p:sp>
        <p:nvSpPr>
          <p:cNvPr id="88" name="object 88"/>
          <p:cNvSpPr txBox="1"/>
          <p:nvPr/>
        </p:nvSpPr>
        <p:spPr>
          <a:xfrm>
            <a:off x="12570876" y="6983567"/>
            <a:ext cx="283390" cy="120546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sz="700" spc="40" dirty="0">
                <a:latin typeface="Microsoft Sans Serif"/>
                <a:cs typeface="Microsoft Sans Serif"/>
              </a:rPr>
              <a:t>I</a:t>
            </a:r>
            <a:r>
              <a:rPr sz="450" spc="10" dirty="0">
                <a:latin typeface="Microsoft Sans Serif"/>
                <a:cs typeface="Microsoft Sans Serif"/>
              </a:rPr>
              <a:t>ab</a:t>
            </a:r>
            <a:endParaRPr sz="450">
              <a:latin typeface="Microsoft Sans Serif"/>
              <a:cs typeface="Microsoft Sans Serif"/>
            </a:endParaRPr>
          </a:p>
        </p:txBody>
      </p:sp>
      <p:sp>
        <p:nvSpPr>
          <p:cNvPr id="89" name="object 89"/>
          <p:cNvSpPr txBox="1"/>
          <p:nvPr/>
        </p:nvSpPr>
        <p:spPr>
          <a:xfrm>
            <a:off x="10460382" y="7126838"/>
            <a:ext cx="208892" cy="120546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sz="700" spc="40" dirty="0">
                <a:latin typeface="Microsoft Sans Serif"/>
                <a:cs typeface="Microsoft Sans Serif"/>
              </a:rPr>
              <a:t>I</a:t>
            </a:r>
            <a:r>
              <a:rPr sz="450" spc="25" dirty="0">
                <a:latin typeface="Microsoft Sans Serif"/>
                <a:cs typeface="Microsoft Sans Serif"/>
              </a:rPr>
              <a:t>b</a:t>
            </a:r>
            <a:endParaRPr sz="450">
              <a:latin typeface="Microsoft Sans Serif"/>
              <a:cs typeface="Microsoft Sans Serif"/>
            </a:endParaRPr>
          </a:p>
        </p:txBody>
      </p:sp>
      <p:sp>
        <p:nvSpPr>
          <p:cNvPr id="90" name="object 90"/>
          <p:cNvSpPr txBox="1"/>
          <p:nvPr/>
        </p:nvSpPr>
        <p:spPr>
          <a:xfrm>
            <a:off x="11683963" y="7201420"/>
            <a:ext cx="173833" cy="120546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sz="700" dirty="0">
                <a:latin typeface="Microsoft Sans Serif"/>
                <a:cs typeface="Microsoft Sans Serif"/>
              </a:rPr>
              <a:t>a</a:t>
            </a:r>
            <a:endParaRPr sz="700">
              <a:latin typeface="Microsoft Sans Serif"/>
              <a:cs typeface="Microsoft Sans Serif"/>
            </a:endParaRPr>
          </a:p>
        </p:txBody>
      </p:sp>
      <p:sp>
        <p:nvSpPr>
          <p:cNvPr id="91" name="object 91"/>
          <p:cNvSpPr txBox="1"/>
          <p:nvPr/>
        </p:nvSpPr>
        <p:spPr>
          <a:xfrm>
            <a:off x="14180041" y="7201420"/>
            <a:ext cx="648589" cy="120546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  <a:tabLst>
                <a:tab pos="210185" algn="l"/>
              </a:tabLst>
            </a:pPr>
            <a:r>
              <a:rPr sz="700" spc="40" dirty="0">
                <a:latin typeface="Microsoft Sans Serif"/>
                <a:cs typeface="Microsoft Sans Serif"/>
              </a:rPr>
              <a:t>I	</a:t>
            </a:r>
            <a:r>
              <a:rPr sz="700" spc="-15" dirty="0">
                <a:latin typeface="Microsoft Sans Serif"/>
                <a:cs typeface="Microsoft Sans Serif"/>
              </a:rPr>
              <a:t>B</a:t>
            </a:r>
            <a:endParaRPr sz="700">
              <a:latin typeface="Microsoft Sans Serif"/>
              <a:cs typeface="Microsoft Sans Serif"/>
            </a:endParaRPr>
          </a:p>
        </p:txBody>
      </p:sp>
      <p:sp>
        <p:nvSpPr>
          <p:cNvPr id="92" name="object 92"/>
          <p:cNvSpPr txBox="1"/>
          <p:nvPr/>
        </p:nvSpPr>
        <p:spPr>
          <a:xfrm>
            <a:off x="10460381" y="7393558"/>
            <a:ext cx="201588" cy="120546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sz="700" spc="40" dirty="0">
                <a:latin typeface="Microsoft Sans Serif"/>
                <a:cs typeface="Microsoft Sans Serif"/>
              </a:rPr>
              <a:t>I</a:t>
            </a:r>
            <a:r>
              <a:rPr sz="450" dirty="0">
                <a:latin typeface="Microsoft Sans Serif"/>
                <a:cs typeface="Microsoft Sans Serif"/>
              </a:rPr>
              <a:t>a</a:t>
            </a:r>
            <a:endParaRPr sz="450">
              <a:latin typeface="Microsoft Sans Serif"/>
              <a:cs typeface="Microsoft Sans Serif"/>
            </a:endParaRPr>
          </a:p>
        </p:txBody>
      </p:sp>
      <p:sp>
        <p:nvSpPr>
          <p:cNvPr id="93" name="object 93"/>
          <p:cNvSpPr txBox="1"/>
          <p:nvPr/>
        </p:nvSpPr>
        <p:spPr>
          <a:xfrm>
            <a:off x="15578967" y="7485363"/>
            <a:ext cx="1016704" cy="58991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sz="300" spc="15" dirty="0">
                <a:latin typeface="Microsoft Sans Serif"/>
                <a:cs typeface="Microsoft Sans Serif"/>
              </a:rPr>
              <a:t>Interruptor</a:t>
            </a:r>
            <a:r>
              <a:rPr sz="300" spc="-15" dirty="0">
                <a:latin typeface="Microsoft Sans Serif"/>
                <a:cs typeface="Microsoft Sans Serif"/>
              </a:rPr>
              <a:t> </a:t>
            </a:r>
            <a:r>
              <a:rPr sz="300" spc="10" dirty="0">
                <a:latin typeface="Microsoft Sans Serif"/>
                <a:cs typeface="Microsoft Sans Serif"/>
              </a:rPr>
              <a:t>automático</a:t>
            </a:r>
            <a:endParaRPr sz="300">
              <a:latin typeface="Microsoft Sans Serif"/>
              <a:cs typeface="Microsoft Sans Serif"/>
            </a:endParaRPr>
          </a:p>
        </p:txBody>
      </p:sp>
      <p:sp>
        <p:nvSpPr>
          <p:cNvPr id="94" name="object 94"/>
          <p:cNvSpPr txBox="1"/>
          <p:nvPr/>
        </p:nvSpPr>
        <p:spPr>
          <a:xfrm>
            <a:off x="9952011" y="7631198"/>
            <a:ext cx="186981" cy="120546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sz="700" spc="-75" dirty="0">
                <a:latin typeface="Microsoft Sans Serif"/>
                <a:cs typeface="Microsoft Sans Serif"/>
              </a:rPr>
              <a:t>R</a:t>
            </a:r>
            <a:endParaRPr sz="700">
              <a:latin typeface="Microsoft Sans Serif"/>
              <a:cs typeface="Microsoft Sans Serif"/>
            </a:endParaRPr>
          </a:p>
        </p:txBody>
      </p:sp>
      <p:sp>
        <p:nvSpPr>
          <p:cNvPr id="95" name="object 95"/>
          <p:cNvSpPr txBox="1"/>
          <p:nvPr/>
        </p:nvSpPr>
        <p:spPr>
          <a:xfrm>
            <a:off x="14663892" y="7823423"/>
            <a:ext cx="991873" cy="118879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44450" marR="5080" indent="-32384">
              <a:lnSpc>
                <a:spcPct val="106200"/>
              </a:lnSpc>
              <a:spcBef>
                <a:spcPts val="100"/>
              </a:spcBef>
            </a:pPr>
            <a:r>
              <a:rPr sz="650" spc="25" dirty="0">
                <a:latin typeface="Microsoft Sans Serif"/>
                <a:cs typeface="Microsoft Sans Serif"/>
              </a:rPr>
              <a:t>Unipolar </a:t>
            </a:r>
            <a:r>
              <a:rPr sz="650" spc="30" dirty="0">
                <a:latin typeface="Microsoft Sans Serif"/>
                <a:cs typeface="Microsoft Sans Serif"/>
              </a:rPr>
              <a:t> </a:t>
            </a:r>
            <a:r>
              <a:rPr sz="650" spc="5" dirty="0">
                <a:latin typeface="Microsoft Sans Serif"/>
                <a:cs typeface="Microsoft Sans Serif"/>
              </a:rPr>
              <a:t>Flashover</a:t>
            </a:r>
            <a:endParaRPr sz="650">
              <a:latin typeface="Microsoft Sans Serif"/>
              <a:cs typeface="Microsoft Sans Serif"/>
            </a:endParaRPr>
          </a:p>
        </p:txBody>
      </p:sp>
      <p:sp>
        <p:nvSpPr>
          <p:cNvPr id="96" name="object 96"/>
          <p:cNvSpPr txBox="1"/>
          <p:nvPr/>
        </p:nvSpPr>
        <p:spPr>
          <a:xfrm>
            <a:off x="3155348" y="8105154"/>
            <a:ext cx="524422" cy="166712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38100">
              <a:lnSpc>
                <a:spcPct val="100000"/>
              </a:lnSpc>
              <a:spcBef>
                <a:spcPts val="100"/>
              </a:spcBef>
            </a:pPr>
            <a:r>
              <a:rPr sz="1000" spc="-105" dirty="0">
                <a:latin typeface="Microsoft Sans Serif"/>
                <a:cs typeface="Microsoft Sans Serif"/>
              </a:rPr>
              <a:t>m</a:t>
            </a:r>
            <a:r>
              <a:rPr sz="975" spc="-157" baseline="-21367" dirty="0">
                <a:latin typeface="Microsoft Sans Serif"/>
                <a:cs typeface="Microsoft Sans Serif"/>
              </a:rPr>
              <a:t>S</a:t>
            </a:r>
            <a:r>
              <a:rPr sz="1000" spc="-105" dirty="0">
                <a:latin typeface="Microsoft Sans Serif"/>
                <a:cs typeface="Microsoft Sans Serif"/>
              </a:rPr>
              <a:t>i</a:t>
            </a:r>
            <a:endParaRPr sz="1000">
              <a:latin typeface="Microsoft Sans Serif"/>
              <a:cs typeface="Microsoft Sans Serif"/>
            </a:endParaRPr>
          </a:p>
        </p:txBody>
      </p:sp>
      <p:sp>
        <p:nvSpPr>
          <p:cNvPr id="97" name="object 97"/>
          <p:cNvSpPr txBox="1"/>
          <p:nvPr/>
        </p:nvSpPr>
        <p:spPr>
          <a:xfrm>
            <a:off x="1937567" y="8189020"/>
            <a:ext cx="628138" cy="166712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sz="1000" spc="25" dirty="0">
                <a:latin typeface="Microsoft Sans Serif"/>
                <a:cs typeface="Microsoft Sans Serif"/>
              </a:rPr>
              <a:t>yo</a:t>
            </a:r>
            <a:r>
              <a:rPr sz="1000" spc="-10" dirty="0">
                <a:latin typeface="Microsoft Sans Serif"/>
                <a:cs typeface="Microsoft Sans Serif"/>
              </a:rPr>
              <a:t> </a:t>
            </a:r>
            <a:r>
              <a:rPr sz="1000" spc="-15" dirty="0">
                <a:latin typeface="Microsoft Sans Serif"/>
                <a:cs typeface="Microsoft Sans Serif"/>
              </a:rPr>
              <a:t>=</a:t>
            </a:r>
            <a:endParaRPr sz="1000">
              <a:latin typeface="Microsoft Sans Serif"/>
              <a:cs typeface="Microsoft Sans Serif"/>
            </a:endParaRPr>
          </a:p>
        </p:txBody>
      </p:sp>
      <p:sp>
        <p:nvSpPr>
          <p:cNvPr id="98" name="object 98"/>
          <p:cNvSpPr txBox="1"/>
          <p:nvPr/>
        </p:nvSpPr>
        <p:spPr>
          <a:xfrm>
            <a:off x="9100126" y="8140883"/>
            <a:ext cx="3063267" cy="97463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sz="550" spc="-5" dirty="0">
                <a:latin typeface="Microsoft Sans Serif"/>
                <a:cs typeface="Microsoft Sans Serif"/>
              </a:rPr>
              <a:t>Fig.</a:t>
            </a:r>
            <a:r>
              <a:rPr sz="550" dirty="0">
                <a:latin typeface="Microsoft Sans Serif"/>
                <a:cs typeface="Microsoft Sans Serif"/>
              </a:rPr>
              <a:t> </a:t>
            </a:r>
            <a:r>
              <a:rPr sz="550" spc="-5" dirty="0">
                <a:latin typeface="Microsoft Sans Serif"/>
                <a:cs typeface="Microsoft Sans Serif"/>
              </a:rPr>
              <a:t>8.-</a:t>
            </a:r>
            <a:r>
              <a:rPr sz="550" dirty="0">
                <a:latin typeface="Microsoft Sans Serif"/>
                <a:cs typeface="Microsoft Sans Serif"/>
              </a:rPr>
              <a:t> </a:t>
            </a:r>
            <a:r>
              <a:rPr sz="550" spc="5" dirty="0">
                <a:latin typeface="Microsoft Sans Serif"/>
                <a:cs typeface="Microsoft Sans Serif"/>
              </a:rPr>
              <a:t>Flashover</a:t>
            </a:r>
            <a:r>
              <a:rPr sz="550" dirty="0">
                <a:latin typeface="Microsoft Sans Serif"/>
                <a:cs typeface="Microsoft Sans Serif"/>
              </a:rPr>
              <a:t> </a:t>
            </a:r>
            <a:r>
              <a:rPr sz="550" spc="15" dirty="0">
                <a:latin typeface="Microsoft Sans Serif"/>
                <a:cs typeface="Microsoft Sans Serif"/>
              </a:rPr>
              <a:t>del</a:t>
            </a:r>
            <a:r>
              <a:rPr sz="550" dirty="0">
                <a:latin typeface="Microsoft Sans Serif"/>
                <a:cs typeface="Microsoft Sans Serif"/>
              </a:rPr>
              <a:t> </a:t>
            </a:r>
            <a:r>
              <a:rPr sz="550" spc="30" dirty="0">
                <a:latin typeface="Microsoft Sans Serif"/>
                <a:cs typeface="Microsoft Sans Serif"/>
              </a:rPr>
              <a:t>interruptor</a:t>
            </a:r>
            <a:r>
              <a:rPr sz="550" dirty="0">
                <a:latin typeface="Microsoft Sans Serif"/>
                <a:cs typeface="Microsoft Sans Serif"/>
              </a:rPr>
              <a:t> </a:t>
            </a:r>
            <a:r>
              <a:rPr sz="550" spc="20" dirty="0">
                <a:latin typeface="Microsoft Sans Serif"/>
                <a:cs typeface="Microsoft Sans Serif"/>
              </a:rPr>
              <a:t>abierto</a:t>
            </a:r>
            <a:endParaRPr sz="550">
              <a:latin typeface="Microsoft Sans Serif"/>
              <a:cs typeface="Microsoft Sans Serif"/>
            </a:endParaRPr>
          </a:p>
        </p:txBody>
      </p:sp>
      <p:sp>
        <p:nvSpPr>
          <p:cNvPr id="99" name="object 99"/>
          <p:cNvSpPr txBox="1"/>
          <p:nvPr/>
        </p:nvSpPr>
        <p:spPr>
          <a:xfrm>
            <a:off x="2421381" y="8294358"/>
            <a:ext cx="1487080" cy="159018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sz="950" spc="-80" dirty="0">
                <a:latin typeface="Microsoft Sans Serif"/>
                <a:cs typeface="Microsoft Sans Serif"/>
              </a:rPr>
              <a:t>X</a:t>
            </a:r>
            <a:r>
              <a:rPr sz="600" spc="-35" dirty="0">
                <a:latin typeface="Microsoft Sans Serif"/>
                <a:cs typeface="Microsoft Sans Serif"/>
              </a:rPr>
              <a:t>1S</a:t>
            </a:r>
            <a:r>
              <a:rPr sz="950" spc="-45" dirty="0">
                <a:latin typeface="Microsoft Sans Serif"/>
                <a:cs typeface="Microsoft Sans Serif"/>
              </a:rPr>
              <a:t>+X</a:t>
            </a:r>
            <a:r>
              <a:rPr sz="600" spc="-15" dirty="0">
                <a:latin typeface="Microsoft Sans Serif"/>
                <a:cs typeface="Microsoft Sans Serif"/>
              </a:rPr>
              <a:t>1T</a:t>
            </a:r>
            <a:r>
              <a:rPr sz="950" spc="-45" dirty="0">
                <a:latin typeface="Microsoft Sans Serif"/>
                <a:cs typeface="Microsoft Sans Serif"/>
              </a:rPr>
              <a:t>+X</a:t>
            </a:r>
            <a:r>
              <a:rPr sz="600" spc="-15" dirty="0">
                <a:latin typeface="Microsoft Sans Serif"/>
                <a:cs typeface="Microsoft Sans Serif"/>
              </a:rPr>
              <a:t>2G</a:t>
            </a:r>
            <a:endParaRPr sz="600">
              <a:latin typeface="Microsoft Sans Serif"/>
              <a:cs typeface="Microsoft Sans Serif"/>
            </a:endParaRPr>
          </a:p>
        </p:txBody>
      </p:sp>
      <p:sp>
        <p:nvSpPr>
          <p:cNvPr id="100" name="object 100"/>
          <p:cNvSpPr txBox="1"/>
          <p:nvPr/>
        </p:nvSpPr>
        <p:spPr>
          <a:xfrm>
            <a:off x="1937650" y="8472164"/>
            <a:ext cx="2419061" cy="363176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 marR="5080">
              <a:lnSpc>
                <a:spcPct val="148000"/>
              </a:lnSpc>
              <a:spcBef>
                <a:spcPts val="100"/>
              </a:spcBef>
            </a:pPr>
            <a:r>
              <a:rPr sz="750" dirty="0">
                <a:latin typeface="Microsoft Sans Serif"/>
                <a:cs typeface="Microsoft Sans Serif"/>
              </a:rPr>
              <a:t>mi</a:t>
            </a:r>
            <a:r>
              <a:rPr sz="500" dirty="0">
                <a:latin typeface="Microsoft Sans Serif"/>
                <a:cs typeface="Microsoft Sans Serif"/>
              </a:rPr>
              <a:t>GRAMO</a:t>
            </a:r>
            <a:r>
              <a:rPr sz="750" dirty="0">
                <a:latin typeface="Microsoft Sans Serif"/>
                <a:cs typeface="Microsoft Sans Serif"/>
              </a:rPr>
              <a:t>=</a:t>
            </a:r>
            <a:r>
              <a:rPr sz="750" spc="-10" dirty="0">
                <a:latin typeface="Microsoft Sans Serif"/>
                <a:cs typeface="Microsoft Sans Serif"/>
              </a:rPr>
              <a:t> </a:t>
            </a:r>
            <a:r>
              <a:rPr sz="750" spc="-5" dirty="0">
                <a:latin typeface="Microsoft Sans Serif"/>
                <a:cs typeface="Microsoft Sans Serif"/>
              </a:rPr>
              <a:t>(yo)</a:t>
            </a:r>
            <a:r>
              <a:rPr sz="750" spc="-10" dirty="0">
                <a:latin typeface="Microsoft Sans Serif"/>
                <a:cs typeface="Microsoft Sans Serif"/>
              </a:rPr>
              <a:t> </a:t>
            </a:r>
            <a:r>
              <a:rPr sz="750" spc="-30" dirty="0">
                <a:latin typeface="Microsoft Sans Serif"/>
                <a:cs typeface="Microsoft Sans Serif"/>
              </a:rPr>
              <a:t>(X</a:t>
            </a:r>
            <a:r>
              <a:rPr sz="500" spc="-30" dirty="0">
                <a:latin typeface="Microsoft Sans Serif"/>
                <a:cs typeface="Microsoft Sans Serif"/>
              </a:rPr>
              <a:t>2G</a:t>
            </a:r>
            <a:r>
              <a:rPr sz="750" spc="-30" dirty="0">
                <a:latin typeface="Microsoft Sans Serif"/>
                <a:cs typeface="Microsoft Sans Serif"/>
              </a:rPr>
              <a:t>)</a:t>
            </a:r>
            <a:r>
              <a:rPr sz="750" spc="-10" dirty="0">
                <a:latin typeface="Microsoft Sans Serif"/>
                <a:cs typeface="Microsoft Sans Serif"/>
              </a:rPr>
              <a:t> </a:t>
            </a:r>
            <a:r>
              <a:rPr sz="750" spc="30" dirty="0">
                <a:latin typeface="Microsoft Sans Serif"/>
                <a:cs typeface="Microsoft Sans Serif"/>
              </a:rPr>
              <a:t>mi</a:t>
            </a:r>
            <a:r>
              <a:rPr sz="500" spc="30" dirty="0">
                <a:latin typeface="Microsoft Sans Serif"/>
                <a:cs typeface="Microsoft Sans Serif"/>
              </a:rPr>
              <a:t>t</a:t>
            </a:r>
            <a:r>
              <a:rPr sz="750" spc="30" dirty="0">
                <a:latin typeface="Microsoft Sans Serif"/>
                <a:cs typeface="Microsoft Sans Serif"/>
              </a:rPr>
              <a:t>= </a:t>
            </a:r>
            <a:r>
              <a:rPr sz="750" spc="-190" dirty="0">
                <a:latin typeface="Microsoft Sans Serif"/>
                <a:cs typeface="Microsoft Sans Serif"/>
              </a:rPr>
              <a:t> </a:t>
            </a:r>
            <a:r>
              <a:rPr sz="750" spc="-5" dirty="0">
                <a:latin typeface="Microsoft Sans Serif"/>
                <a:cs typeface="Microsoft Sans Serif"/>
              </a:rPr>
              <a:t>(yo)</a:t>
            </a:r>
            <a:r>
              <a:rPr sz="750" spc="-10" dirty="0">
                <a:latin typeface="Microsoft Sans Serif"/>
                <a:cs typeface="Microsoft Sans Serif"/>
              </a:rPr>
              <a:t> </a:t>
            </a:r>
            <a:r>
              <a:rPr sz="750" spc="-25" dirty="0">
                <a:latin typeface="Microsoft Sans Serif"/>
                <a:cs typeface="Microsoft Sans Serif"/>
              </a:rPr>
              <a:t>(X</a:t>
            </a:r>
            <a:r>
              <a:rPr sz="500" spc="-25" dirty="0">
                <a:latin typeface="Microsoft Sans Serif"/>
                <a:cs typeface="Microsoft Sans Serif"/>
              </a:rPr>
              <a:t>2G</a:t>
            </a:r>
            <a:r>
              <a:rPr sz="750" spc="-25" dirty="0">
                <a:latin typeface="Microsoft Sans Serif"/>
                <a:cs typeface="Microsoft Sans Serif"/>
              </a:rPr>
              <a:t>+X</a:t>
            </a:r>
            <a:r>
              <a:rPr sz="500" spc="-25" dirty="0">
                <a:latin typeface="Microsoft Sans Serif"/>
                <a:cs typeface="Microsoft Sans Serif"/>
              </a:rPr>
              <a:t>1T</a:t>
            </a:r>
            <a:r>
              <a:rPr sz="750" spc="-25" dirty="0">
                <a:latin typeface="Microsoft Sans Serif"/>
                <a:cs typeface="Microsoft Sans Serif"/>
              </a:rPr>
              <a:t>)</a:t>
            </a:r>
            <a:endParaRPr sz="750">
              <a:latin typeface="Microsoft Sans Serif"/>
              <a:cs typeface="Microsoft Sans Serif"/>
            </a:endParaRPr>
          </a:p>
          <a:p>
            <a:pPr marL="12700">
              <a:lnSpc>
                <a:spcPct val="100000"/>
              </a:lnSpc>
              <a:spcBef>
                <a:spcPts val="515"/>
              </a:spcBef>
            </a:pPr>
            <a:r>
              <a:rPr sz="750" spc="-35" dirty="0">
                <a:latin typeface="Microsoft Sans Serif"/>
                <a:cs typeface="Microsoft Sans Serif"/>
              </a:rPr>
              <a:t>PAG</a:t>
            </a:r>
            <a:r>
              <a:rPr sz="500" spc="5" dirty="0">
                <a:latin typeface="Microsoft Sans Serif"/>
                <a:cs typeface="Microsoft Sans Serif"/>
              </a:rPr>
              <a:t>3φG</a:t>
            </a:r>
            <a:r>
              <a:rPr sz="750" spc="-10" dirty="0">
                <a:latin typeface="Microsoft Sans Serif"/>
                <a:cs typeface="Microsoft Sans Serif"/>
              </a:rPr>
              <a:t>=</a:t>
            </a:r>
            <a:r>
              <a:rPr sz="750" spc="-5" dirty="0">
                <a:latin typeface="Microsoft Sans Serif"/>
                <a:cs typeface="Microsoft Sans Serif"/>
              </a:rPr>
              <a:t> </a:t>
            </a:r>
            <a:r>
              <a:rPr sz="750" spc="25" dirty="0">
                <a:latin typeface="Microsoft Sans Serif"/>
                <a:cs typeface="Microsoft Sans Serif"/>
              </a:rPr>
              <a:t>3I</a:t>
            </a:r>
            <a:r>
              <a:rPr sz="500" spc="5" dirty="0">
                <a:latin typeface="Microsoft Sans Serif"/>
                <a:cs typeface="Microsoft Sans Serif"/>
              </a:rPr>
              <a:t>2</a:t>
            </a:r>
            <a:r>
              <a:rPr sz="750" spc="-80" dirty="0">
                <a:latin typeface="Microsoft Sans Serif"/>
                <a:cs typeface="Microsoft Sans Serif"/>
              </a:rPr>
              <a:t>R</a:t>
            </a:r>
            <a:r>
              <a:rPr sz="500" spc="-10" dirty="0">
                <a:latin typeface="Microsoft Sans Serif"/>
                <a:cs typeface="Microsoft Sans Serif"/>
              </a:rPr>
              <a:t>2G</a:t>
            </a:r>
            <a:endParaRPr sz="500">
              <a:latin typeface="Microsoft Sans Serif"/>
              <a:cs typeface="Microsoft Sans Serif"/>
            </a:endParaRPr>
          </a:p>
        </p:txBody>
      </p:sp>
      <p:sp>
        <p:nvSpPr>
          <p:cNvPr id="101" name="object 101"/>
          <p:cNvSpPr txBox="1"/>
          <p:nvPr/>
        </p:nvSpPr>
        <p:spPr>
          <a:xfrm>
            <a:off x="1415277" y="9415126"/>
            <a:ext cx="7416407" cy="143629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 marR="5080">
              <a:lnSpc>
                <a:spcPct val="100000"/>
              </a:lnSpc>
              <a:spcBef>
                <a:spcPts val="100"/>
              </a:spcBef>
            </a:pPr>
            <a:r>
              <a:rPr sz="850" spc="-25" dirty="0">
                <a:latin typeface="Microsoft Sans Serif"/>
                <a:cs typeface="Microsoft Sans Serif"/>
              </a:rPr>
              <a:t>TUTORIAL</a:t>
            </a:r>
            <a:r>
              <a:rPr sz="850" spc="-5" dirty="0">
                <a:latin typeface="Microsoft Sans Serif"/>
                <a:cs typeface="Microsoft Sans Serif"/>
              </a:rPr>
              <a:t> </a:t>
            </a:r>
            <a:r>
              <a:rPr sz="850" spc="-60" dirty="0">
                <a:latin typeface="Microsoft Sans Serif"/>
                <a:cs typeface="Microsoft Sans Serif"/>
              </a:rPr>
              <a:t>SOBRE</a:t>
            </a:r>
            <a:r>
              <a:rPr sz="850" spc="-5" dirty="0">
                <a:latin typeface="Microsoft Sans Serif"/>
                <a:cs typeface="Microsoft Sans Serif"/>
              </a:rPr>
              <a:t> </a:t>
            </a:r>
            <a:r>
              <a:rPr sz="850" spc="-35" dirty="0">
                <a:latin typeface="Microsoft Sans Serif"/>
                <a:cs typeface="Microsoft Sans Serif"/>
              </a:rPr>
              <a:t>PROTECCIÓN</a:t>
            </a:r>
            <a:r>
              <a:rPr sz="850" spc="-5" dirty="0">
                <a:latin typeface="Microsoft Sans Serif"/>
                <a:cs typeface="Microsoft Sans Serif"/>
              </a:rPr>
              <a:t> </a:t>
            </a:r>
            <a:r>
              <a:rPr sz="850" spc="-45" dirty="0">
                <a:latin typeface="Microsoft Sans Serif"/>
                <a:cs typeface="Microsoft Sans Serif"/>
              </a:rPr>
              <a:t>DE</a:t>
            </a:r>
            <a:r>
              <a:rPr sz="850" dirty="0">
                <a:latin typeface="Microsoft Sans Serif"/>
                <a:cs typeface="Microsoft Sans Serif"/>
              </a:rPr>
              <a:t> </a:t>
            </a:r>
            <a:r>
              <a:rPr sz="850" spc="-55" dirty="0">
                <a:latin typeface="Microsoft Sans Serif"/>
                <a:cs typeface="Microsoft Sans Serif"/>
              </a:rPr>
              <a:t>GENERADORES</a:t>
            </a:r>
            <a:r>
              <a:rPr sz="850" spc="-5" dirty="0">
                <a:latin typeface="Microsoft Sans Serif"/>
                <a:cs typeface="Microsoft Sans Serif"/>
              </a:rPr>
              <a:t> </a:t>
            </a:r>
            <a:r>
              <a:rPr sz="850" spc="-30" dirty="0">
                <a:latin typeface="Microsoft Sans Serif"/>
                <a:cs typeface="Microsoft Sans Serif"/>
              </a:rPr>
              <a:t>SÍNCRONOS </a:t>
            </a:r>
            <a:r>
              <a:rPr sz="850" spc="-215" dirty="0">
                <a:latin typeface="Microsoft Sans Serif"/>
                <a:cs typeface="Microsoft Sans Serif"/>
              </a:rPr>
              <a:t> </a:t>
            </a:r>
            <a:r>
              <a:rPr sz="850" spc="-15" dirty="0">
                <a:latin typeface="Microsoft Sans Serif"/>
                <a:cs typeface="Microsoft Sans Serif"/>
              </a:rPr>
              <a:t>PUBLICACIÓN</a:t>
            </a:r>
            <a:r>
              <a:rPr sz="850" spc="-5" dirty="0">
                <a:latin typeface="Microsoft Sans Serif"/>
                <a:cs typeface="Microsoft Sans Serif"/>
              </a:rPr>
              <a:t> </a:t>
            </a:r>
            <a:r>
              <a:rPr sz="850" spc="-55" dirty="0">
                <a:latin typeface="Microsoft Sans Serif"/>
                <a:cs typeface="Microsoft Sans Serif"/>
              </a:rPr>
              <a:t>ESPECIAL</a:t>
            </a:r>
            <a:r>
              <a:rPr sz="850" spc="-5" dirty="0">
                <a:latin typeface="Microsoft Sans Serif"/>
                <a:cs typeface="Microsoft Sans Serif"/>
              </a:rPr>
              <a:t> </a:t>
            </a:r>
            <a:r>
              <a:rPr sz="850" spc="-40" dirty="0">
                <a:latin typeface="Microsoft Sans Serif"/>
                <a:cs typeface="Microsoft Sans Serif"/>
              </a:rPr>
              <a:t>DEL</a:t>
            </a:r>
            <a:r>
              <a:rPr sz="850" spc="-5" dirty="0">
                <a:latin typeface="Microsoft Sans Serif"/>
                <a:cs typeface="Microsoft Sans Serif"/>
              </a:rPr>
              <a:t> </a:t>
            </a:r>
            <a:r>
              <a:rPr sz="850" spc="-60" dirty="0">
                <a:latin typeface="Microsoft Sans Serif"/>
                <a:cs typeface="Microsoft Sans Serif"/>
              </a:rPr>
              <a:t>IEEE</a:t>
            </a:r>
            <a:r>
              <a:rPr sz="850" spc="-5" dirty="0">
                <a:latin typeface="Microsoft Sans Serif"/>
                <a:cs typeface="Microsoft Sans Serif"/>
              </a:rPr>
              <a:t> </a:t>
            </a:r>
            <a:r>
              <a:rPr sz="850" spc="-80" dirty="0">
                <a:latin typeface="Microsoft Sans Serif"/>
                <a:cs typeface="Microsoft Sans Serif"/>
              </a:rPr>
              <a:t>PSRC</a:t>
            </a:r>
            <a:endParaRPr sz="850">
              <a:latin typeface="Microsoft Sans Serif"/>
              <a:cs typeface="Microsoft Sans Serif"/>
            </a:endParaRPr>
          </a:p>
        </p:txBody>
      </p:sp>
      <p:sp>
        <p:nvSpPr>
          <p:cNvPr id="102" name="object 102"/>
          <p:cNvSpPr txBox="1"/>
          <p:nvPr/>
        </p:nvSpPr>
        <p:spPr>
          <a:xfrm>
            <a:off x="13472061" y="9415125"/>
            <a:ext cx="2852914" cy="143629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sz="850" spc="-25" dirty="0">
                <a:latin typeface="Microsoft Sans Serif"/>
                <a:cs typeface="Microsoft Sans Serif"/>
              </a:rPr>
              <a:t>CAPÍTULO</a:t>
            </a:r>
            <a:r>
              <a:rPr sz="850" spc="-20" dirty="0">
                <a:latin typeface="Microsoft Sans Serif"/>
                <a:cs typeface="Microsoft Sans Serif"/>
              </a:rPr>
              <a:t> </a:t>
            </a:r>
            <a:r>
              <a:rPr sz="850" dirty="0">
                <a:latin typeface="Microsoft Sans Serif"/>
                <a:cs typeface="Microsoft Sans Serif"/>
              </a:rPr>
              <a:t>4,</a:t>
            </a:r>
            <a:r>
              <a:rPr sz="850" spc="-15" dirty="0">
                <a:latin typeface="Microsoft Sans Serif"/>
                <a:cs typeface="Microsoft Sans Serif"/>
              </a:rPr>
              <a:t> </a:t>
            </a:r>
            <a:r>
              <a:rPr sz="850" spc="-40" dirty="0">
                <a:latin typeface="Microsoft Sans Serif"/>
                <a:cs typeface="Microsoft Sans Serif"/>
              </a:rPr>
              <a:t>SECCIÓN</a:t>
            </a:r>
            <a:r>
              <a:rPr sz="850" spc="-15" dirty="0">
                <a:latin typeface="Microsoft Sans Serif"/>
                <a:cs typeface="Microsoft Sans Serif"/>
              </a:rPr>
              <a:t> </a:t>
            </a:r>
            <a:r>
              <a:rPr sz="850" spc="10" dirty="0">
                <a:latin typeface="Microsoft Sans Serif"/>
                <a:cs typeface="Microsoft Sans Serif"/>
              </a:rPr>
              <a:t>1</a:t>
            </a:r>
            <a:endParaRPr sz="850">
              <a:latin typeface="Microsoft Sans Serif"/>
              <a:cs typeface="Microsoft Sans Serif"/>
            </a:endParaRPr>
          </a:p>
        </p:txBody>
      </p:sp>
    </p:spTree>
  </p:cSld>
  <p:clrMapOvr>
    <a:masterClrMapping/>
  </p:clrMapOvr>
</p:sld>
</file>

<file path=ppt/slides/slide90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/>
          <p:nvPr/>
        </p:nvSpPr>
        <p:spPr>
          <a:xfrm>
            <a:off x="2611884" y="2023873"/>
            <a:ext cx="1501687" cy="338455"/>
          </a:xfrm>
          <a:custGeom>
            <a:avLst/>
            <a:gdLst/>
            <a:ahLst/>
            <a:cxnLst/>
            <a:rect l="l" t="t" r="r" b="b"/>
            <a:pathLst>
              <a:path w="652780" h="338455">
                <a:moveTo>
                  <a:pt x="0" y="338328"/>
                </a:moveTo>
                <a:lnTo>
                  <a:pt x="0" y="0"/>
                </a:lnTo>
                <a:lnTo>
                  <a:pt x="652271" y="0"/>
                </a:lnTo>
                <a:lnTo>
                  <a:pt x="652271" y="83820"/>
                </a:lnTo>
              </a:path>
            </a:pathLst>
          </a:custGeom>
          <a:ln w="9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" name="object 3"/>
          <p:cNvSpPr/>
          <p:nvPr/>
        </p:nvSpPr>
        <p:spPr>
          <a:xfrm>
            <a:off x="4441954" y="2023873"/>
            <a:ext cx="3172826" cy="338455"/>
          </a:xfrm>
          <a:custGeom>
            <a:avLst/>
            <a:gdLst/>
            <a:ahLst/>
            <a:cxnLst/>
            <a:rect l="l" t="t" r="r" b="b"/>
            <a:pathLst>
              <a:path w="1379220" h="338455">
                <a:moveTo>
                  <a:pt x="0" y="83820"/>
                </a:moveTo>
                <a:lnTo>
                  <a:pt x="0" y="0"/>
                </a:lnTo>
                <a:lnTo>
                  <a:pt x="1379219" y="0"/>
                </a:lnTo>
                <a:lnTo>
                  <a:pt x="1379219" y="338328"/>
                </a:lnTo>
              </a:path>
            </a:pathLst>
          </a:custGeom>
          <a:ln w="9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" name="object 4"/>
          <p:cNvSpPr/>
          <p:nvPr/>
        </p:nvSpPr>
        <p:spPr>
          <a:xfrm>
            <a:off x="2384002" y="970788"/>
            <a:ext cx="455765" cy="198120"/>
          </a:xfrm>
          <a:custGeom>
            <a:avLst/>
            <a:gdLst/>
            <a:ahLst/>
            <a:cxnLst/>
            <a:rect l="l" t="t" r="r" b="b"/>
            <a:pathLst>
              <a:path w="198119" h="198119">
                <a:moveTo>
                  <a:pt x="198119" y="100583"/>
                </a:moveTo>
                <a:lnTo>
                  <a:pt x="190357" y="61079"/>
                </a:lnTo>
                <a:lnTo>
                  <a:pt x="169163" y="29146"/>
                </a:lnTo>
                <a:lnTo>
                  <a:pt x="137683" y="7786"/>
                </a:lnTo>
                <a:lnTo>
                  <a:pt x="99059" y="0"/>
                </a:lnTo>
                <a:lnTo>
                  <a:pt x="60436" y="7786"/>
                </a:lnTo>
                <a:lnTo>
                  <a:pt x="28955" y="29146"/>
                </a:lnTo>
                <a:lnTo>
                  <a:pt x="7762" y="61079"/>
                </a:lnTo>
                <a:lnTo>
                  <a:pt x="0" y="100583"/>
                </a:lnTo>
                <a:lnTo>
                  <a:pt x="7762" y="138326"/>
                </a:lnTo>
                <a:lnTo>
                  <a:pt x="28955" y="169354"/>
                </a:lnTo>
                <a:lnTo>
                  <a:pt x="60436" y="190380"/>
                </a:lnTo>
                <a:lnTo>
                  <a:pt x="99059" y="198119"/>
                </a:lnTo>
                <a:lnTo>
                  <a:pt x="137683" y="190380"/>
                </a:lnTo>
                <a:lnTo>
                  <a:pt x="169163" y="169354"/>
                </a:lnTo>
                <a:lnTo>
                  <a:pt x="190357" y="138326"/>
                </a:lnTo>
                <a:lnTo>
                  <a:pt x="198119" y="100583"/>
                </a:lnTo>
              </a:path>
            </a:pathLst>
          </a:custGeom>
          <a:ln w="9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grpSp>
        <p:nvGrpSpPr>
          <p:cNvPr id="5" name="object 5"/>
          <p:cNvGrpSpPr/>
          <p:nvPr/>
        </p:nvGrpSpPr>
        <p:grpSpPr>
          <a:xfrm>
            <a:off x="3071157" y="1336548"/>
            <a:ext cx="582853" cy="59690"/>
            <a:chOff x="1335024" y="1336548"/>
            <a:chExt cx="253365" cy="59690"/>
          </a:xfrm>
        </p:grpSpPr>
        <p:sp>
          <p:nvSpPr>
            <p:cNvPr id="6" name="object 6"/>
            <p:cNvSpPr/>
            <p:nvPr/>
          </p:nvSpPr>
          <p:spPr>
            <a:xfrm>
              <a:off x="1421891" y="1341120"/>
              <a:ext cx="81280" cy="41275"/>
            </a:xfrm>
            <a:custGeom>
              <a:avLst/>
              <a:gdLst/>
              <a:ahLst/>
              <a:cxnLst/>
              <a:rect l="l" t="t" r="r" b="b"/>
              <a:pathLst>
                <a:path w="81280" h="41275">
                  <a:moveTo>
                    <a:pt x="80772" y="39624"/>
                  </a:moveTo>
                  <a:lnTo>
                    <a:pt x="79247" y="33528"/>
                  </a:lnTo>
                  <a:lnTo>
                    <a:pt x="77723" y="27432"/>
                  </a:lnTo>
                  <a:lnTo>
                    <a:pt x="71628" y="15240"/>
                  </a:lnTo>
                  <a:lnTo>
                    <a:pt x="62484" y="6096"/>
                  </a:lnTo>
                  <a:lnTo>
                    <a:pt x="54863" y="3048"/>
                  </a:lnTo>
                  <a:lnTo>
                    <a:pt x="48767" y="0"/>
                  </a:lnTo>
                  <a:lnTo>
                    <a:pt x="30479" y="0"/>
                  </a:lnTo>
                  <a:lnTo>
                    <a:pt x="18287" y="6096"/>
                  </a:lnTo>
                  <a:lnTo>
                    <a:pt x="9143" y="15240"/>
                  </a:lnTo>
                  <a:lnTo>
                    <a:pt x="4571" y="21336"/>
                  </a:lnTo>
                  <a:lnTo>
                    <a:pt x="3047" y="27432"/>
                  </a:lnTo>
                  <a:lnTo>
                    <a:pt x="0" y="33528"/>
                  </a:lnTo>
                  <a:lnTo>
                    <a:pt x="0" y="41148"/>
                  </a:lnTo>
                </a:path>
              </a:pathLst>
            </a:custGeom>
            <a:ln w="9144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" name="object 7"/>
            <p:cNvSpPr/>
            <p:nvPr/>
          </p:nvSpPr>
          <p:spPr>
            <a:xfrm>
              <a:off x="1339596" y="1341120"/>
              <a:ext cx="82550" cy="41275"/>
            </a:xfrm>
            <a:custGeom>
              <a:avLst/>
              <a:gdLst/>
              <a:ahLst/>
              <a:cxnLst/>
              <a:rect l="l" t="t" r="r" b="b"/>
              <a:pathLst>
                <a:path w="82550" h="41275">
                  <a:moveTo>
                    <a:pt x="82296" y="39624"/>
                  </a:moveTo>
                  <a:lnTo>
                    <a:pt x="82296" y="33528"/>
                  </a:lnTo>
                  <a:lnTo>
                    <a:pt x="80772" y="27432"/>
                  </a:lnTo>
                  <a:lnTo>
                    <a:pt x="77724" y="21336"/>
                  </a:lnTo>
                  <a:lnTo>
                    <a:pt x="73152" y="15240"/>
                  </a:lnTo>
                  <a:lnTo>
                    <a:pt x="64008" y="6096"/>
                  </a:lnTo>
                  <a:lnTo>
                    <a:pt x="51816" y="0"/>
                  </a:lnTo>
                  <a:lnTo>
                    <a:pt x="30480" y="0"/>
                  </a:lnTo>
                  <a:lnTo>
                    <a:pt x="18288" y="6096"/>
                  </a:lnTo>
                  <a:lnTo>
                    <a:pt x="9144" y="15240"/>
                  </a:lnTo>
                  <a:lnTo>
                    <a:pt x="4572" y="21336"/>
                  </a:lnTo>
                  <a:lnTo>
                    <a:pt x="3048" y="27432"/>
                  </a:lnTo>
                  <a:lnTo>
                    <a:pt x="1524" y="33528"/>
                  </a:lnTo>
                  <a:lnTo>
                    <a:pt x="0" y="41148"/>
                  </a:lnTo>
                </a:path>
              </a:pathLst>
            </a:custGeom>
            <a:ln w="9144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" name="object 8"/>
            <p:cNvSpPr/>
            <p:nvPr/>
          </p:nvSpPr>
          <p:spPr>
            <a:xfrm>
              <a:off x="1502664" y="1341120"/>
              <a:ext cx="81280" cy="41275"/>
            </a:xfrm>
            <a:custGeom>
              <a:avLst/>
              <a:gdLst/>
              <a:ahLst/>
              <a:cxnLst/>
              <a:rect l="l" t="t" r="r" b="b"/>
              <a:pathLst>
                <a:path w="81280" h="41275">
                  <a:moveTo>
                    <a:pt x="80772" y="39624"/>
                  </a:moveTo>
                  <a:lnTo>
                    <a:pt x="80772" y="33528"/>
                  </a:lnTo>
                  <a:lnTo>
                    <a:pt x="79247" y="27432"/>
                  </a:lnTo>
                  <a:lnTo>
                    <a:pt x="73152" y="15240"/>
                  </a:lnTo>
                  <a:lnTo>
                    <a:pt x="68580" y="10668"/>
                  </a:lnTo>
                  <a:lnTo>
                    <a:pt x="62484" y="6096"/>
                  </a:lnTo>
                  <a:lnTo>
                    <a:pt x="50291" y="0"/>
                  </a:lnTo>
                  <a:lnTo>
                    <a:pt x="30479" y="0"/>
                  </a:lnTo>
                  <a:lnTo>
                    <a:pt x="1523" y="27432"/>
                  </a:lnTo>
                  <a:lnTo>
                    <a:pt x="0" y="33528"/>
                  </a:lnTo>
                  <a:lnTo>
                    <a:pt x="0" y="41148"/>
                  </a:lnTo>
                </a:path>
              </a:pathLst>
            </a:custGeom>
            <a:ln w="9144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" name="object 9"/>
            <p:cNvSpPr/>
            <p:nvPr/>
          </p:nvSpPr>
          <p:spPr>
            <a:xfrm>
              <a:off x="1335024" y="1388364"/>
              <a:ext cx="253365" cy="0"/>
            </a:xfrm>
            <a:custGeom>
              <a:avLst/>
              <a:gdLst/>
              <a:ahLst/>
              <a:cxnLst/>
              <a:rect l="l" t="t" r="r" b="b"/>
              <a:pathLst>
                <a:path w="253365">
                  <a:moveTo>
                    <a:pt x="243840" y="0"/>
                  </a:moveTo>
                  <a:lnTo>
                    <a:pt x="252984" y="0"/>
                  </a:lnTo>
                </a:path>
                <a:path w="253365">
                  <a:moveTo>
                    <a:pt x="163067" y="0"/>
                  </a:moveTo>
                  <a:lnTo>
                    <a:pt x="172211" y="0"/>
                  </a:lnTo>
                </a:path>
                <a:path w="253365">
                  <a:moveTo>
                    <a:pt x="82296" y="0"/>
                  </a:moveTo>
                  <a:lnTo>
                    <a:pt x="91440" y="0"/>
                  </a:lnTo>
                </a:path>
                <a:path w="253365">
                  <a:moveTo>
                    <a:pt x="0" y="0"/>
                  </a:moveTo>
                  <a:lnTo>
                    <a:pt x="9143" y="0"/>
                  </a:lnTo>
                </a:path>
              </a:pathLst>
            </a:custGeom>
            <a:ln w="15239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10" name="object 10"/>
          <p:cNvGrpSpPr/>
          <p:nvPr/>
        </p:nvGrpSpPr>
        <p:grpSpPr>
          <a:xfrm>
            <a:off x="5160662" y="1336548"/>
            <a:ext cx="582853" cy="59690"/>
            <a:chOff x="2243327" y="1336548"/>
            <a:chExt cx="253365" cy="59690"/>
          </a:xfrm>
        </p:grpSpPr>
        <p:sp>
          <p:nvSpPr>
            <p:cNvPr id="11" name="object 11"/>
            <p:cNvSpPr/>
            <p:nvPr/>
          </p:nvSpPr>
          <p:spPr>
            <a:xfrm>
              <a:off x="2330195" y="1341120"/>
              <a:ext cx="81280" cy="41275"/>
            </a:xfrm>
            <a:custGeom>
              <a:avLst/>
              <a:gdLst/>
              <a:ahLst/>
              <a:cxnLst/>
              <a:rect l="l" t="t" r="r" b="b"/>
              <a:pathLst>
                <a:path w="81280" h="41275">
                  <a:moveTo>
                    <a:pt x="80772" y="39624"/>
                  </a:moveTo>
                  <a:lnTo>
                    <a:pt x="80772" y="33528"/>
                  </a:lnTo>
                  <a:lnTo>
                    <a:pt x="79248" y="27432"/>
                  </a:lnTo>
                  <a:lnTo>
                    <a:pt x="73152" y="15240"/>
                  </a:lnTo>
                  <a:lnTo>
                    <a:pt x="68580" y="10668"/>
                  </a:lnTo>
                  <a:lnTo>
                    <a:pt x="62484" y="6096"/>
                  </a:lnTo>
                  <a:lnTo>
                    <a:pt x="50292" y="0"/>
                  </a:lnTo>
                  <a:lnTo>
                    <a:pt x="30480" y="0"/>
                  </a:lnTo>
                  <a:lnTo>
                    <a:pt x="1524" y="27432"/>
                  </a:lnTo>
                  <a:lnTo>
                    <a:pt x="0" y="33528"/>
                  </a:lnTo>
                  <a:lnTo>
                    <a:pt x="0" y="41148"/>
                  </a:lnTo>
                </a:path>
              </a:pathLst>
            </a:custGeom>
            <a:ln w="9144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" name="object 12"/>
            <p:cNvSpPr/>
            <p:nvPr/>
          </p:nvSpPr>
          <p:spPr>
            <a:xfrm>
              <a:off x="2247899" y="1341120"/>
              <a:ext cx="82550" cy="41275"/>
            </a:xfrm>
            <a:custGeom>
              <a:avLst/>
              <a:gdLst/>
              <a:ahLst/>
              <a:cxnLst/>
              <a:rect l="l" t="t" r="r" b="b"/>
              <a:pathLst>
                <a:path w="82550" h="41275">
                  <a:moveTo>
                    <a:pt x="82295" y="39624"/>
                  </a:moveTo>
                  <a:lnTo>
                    <a:pt x="79247" y="27432"/>
                  </a:lnTo>
                  <a:lnTo>
                    <a:pt x="73151" y="15240"/>
                  </a:lnTo>
                  <a:lnTo>
                    <a:pt x="64007" y="6096"/>
                  </a:lnTo>
                  <a:lnTo>
                    <a:pt x="51815" y="0"/>
                  </a:lnTo>
                  <a:lnTo>
                    <a:pt x="30479" y="0"/>
                  </a:lnTo>
                  <a:lnTo>
                    <a:pt x="18287" y="6096"/>
                  </a:lnTo>
                  <a:lnTo>
                    <a:pt x="9143" y="15240"/>
                  </a:lnTo>
                  <a:lnTo>
                    <a:pt x="4571" y="21336"/>
                  </a:lnTo>
                  <a:lnTo>
                    <a:pt x="3047" y="27432"/>
                  </a:lnTo>
                  <a:lnTo>
                    <a:pt x="0" y="33528"/>
                  </a:lnTo>
                  <a:lnTo>
                    <a:pt x="0" y="41148"/>
                  </a:lnTo>
                </a:path>
              </a:pathLst>
            </a:custGeom>
            <a:ln w="9144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" name="object 13"/>
            <p:cNvSpPr/>
            <p:nvPr/>
          </p:nvSpPr>
          <p:spPr>
            <a:xfrm>
              <a:off x="2410968" y="1341120"/>
              <a:ext cx="81280" cy="41275"/>
            </a:xfrm>
            <a:custGeom>
              <a:avLst/>
              <a:gdLst/>
              <a:ahLst/>
              <a:cxnLst/>
              <a:rect l="l" t="t" r="r" b="b"/>
              <a:pathLst>
                <a:path w="81280" h="41275">
                  <a:moveTo>
                    <a:pt x="80772" y="39624"/>
                  </a:moveTo>
                  <a:lnTo>
                    <a:pt x="80772" y="33528"/>
                  </a:lnTo>
                  <a:lnTo>
                    <a:pt x="79248" y="27432"/>
                  </a:lnTo>
                  <a:lnTo>
                    <a:pt x="76200" y="21336"/>
                  </a:lnTo>
                  <a:lnTo>
                    <a:pt x="71628" y="15240"/>
                  </a:lnTo>
                  <a:lnTo>
                    <a:pt x="62484" y="6096"/>
                  </a:lnTo>
                  <a:lnTo>
                    <a:pt x="50292" y="0"/>
                  </a:lnTo>
                  <a:lnTo>
                    <a:pt x="30480" y="0"/>
                  </a:lnTo>
                  <a:lnTo>
                    <a:pt x="3048" y="27432"/>
                  </a:lnTo>
                  <a:lnTo>
                    <a:pt x="1524" y="33528"/>
                  </a:lnTo>
                  <a:lnTo>
                    <a:pt x="0" y="41148"/>
                  </a:lnTo>
                </a:path>
              </a:pathLst>
            </a:custGeom>
            <a:ln w="9144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4" name="object 14"/>
            <p:cNvSpPr/>
            <p:nvPr/>
          </p:nvSpPr>
          <p:spPr>
            <a:xfrm>
              <a:off x="2243328" y="1388364"/>
              <a:ext cx="253365" cy="0"/>
            </a:xfrm>
            <a:custGeom>
              <a:avLst/>
              <a:gdLst/>
              <a:ahLst/>
              <a:cxnLst/>
              <a:rect l="l" t="t" r="r" b="b"/>
              <a:pathLst>
                <a:path w="253364">
                  <a:moveTo>
                    <a:pt x="243840" y="0"/>
                  </a:moveTo>
                  <a:lnTo>
                    <a:pt x="252984" y="0"/>
                  </a:lnTo>
                </a:path>
                <a:path w="253364">
                  <a:moveTo>
                    <a:pt x="163067" y="0"/>
                  </a:moveTo>
                  <a:lnTo>
                    <a:pt x="172211" y="0"/>
                  </a:lnTo>
                </a:path>
                <a:path w="253364">
                  <a:moveTo>
                    <a:pt x="82295" y="0"/>
                  </a:moveTo>
                  <a:lnTo>
                    <a:pt x="91439" y="0"/>
                  </a:lnTo>
                </a:path>
                <a:path w="253364">
                  <a:moveTo>
                    <a:pt x="0" y="0"/>
                  </a:moveTo>
                  <a:lnTo>
                    <a:pt x="9144" y="0"/>
                  </a:lnTo>
                </a:path>
              </a:pathLst>
            </a:custGeom>
            <a:ln w="15239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15" name="object 15"/>
          <p:cNvGrpSpPr/>
          <p:nvPr/>
        </p:nvGrpSpPr>
        <p:grpSpPr>
          <a:xfrm>
            <a:off x="6615604" y="3724655"/>
            <a:ext cx="582853" cy="60960"/>
            <a:chOff x="2875787" y="3724655"/>
            <a:chExt cx="253365" cy="60960"/>
          </a:xfrm>
        </p:grpSpPr>
        <p:sp>
          <p:nvSpPr>
            <p:cNvPr id="16" name="object 16"/>
            <p:cNvSpPr/>
            <p:nvPr/>
          </p:nvSpPr>
          <p:spPr>
            <a:xfrm>
              <a:off x="2880359" y="3729227"/>
              <a:ext cx="163195" cy="41275"/>
            </a:xfrm>
            <a:custGeom>
              <a:avLst/>
              <a:gdLst/>
              <a:ahLst/>
              <a:cxnLst/>
              <a:rect l="l" t="t" r="r" b="b"/>
              <a:pathLst>
                <a:path w="163194" h="41275">
                  <a:moveTo>
                    <a:pt x="163068" y="41148"/>
                  </a:moveTo>
                  <a:lnTo>
                    <a:pt x="163068" y="33528"/>
                  </a:lnTo>
                  <a:lnTo>
                    <a:pt x="161544" y="27432"/>
                  </a:lnTo>
                  <a:lnTo>
                    <a:pt x="126492" y="0"/>
                  </a:lnTo>
                  <a:lnTo>
                    <a:pt x="118872" y="0"/>
                  </a:lnTo>
                  <a:lnTo>
                    <a:pt x="83820" y="27432"/>
                  </a:lnTo>
                  <a:lnTo>
                    <a:pt x="82296" y="33528"/>
                  </a:lnTo>
                  <a:lnTo>
                    <a:pt x="82296" y="41148"/>
                  </a:lnTo>
                  <a:lnTo>
                    <a:pt x="80772" y="33528"/>
                  </a:lnTo>
                  <a:lnTo>
                    <a:pt x="50292" y="1524"/>
                  </a:lnTo>
                  <a:lnTo>
                    <a:pt x="44196" y="0"/>
                  </a:lnTo>
                  <a:lnTo>
                    <a:pt x="38100" y="0"/>
                  </a:lnTo>
                  <a:lnTo>
                    <a:pt x="30480" y="1524"/>
                  </a:lnTo>
                  <a:lnTo>
                    <a:pt x="1524" y="27432"/>
                  </a:lnTo>
                  <a:lnTo>
                    <a:pt x="0" y="33528"/>
                  </a:lnTo>
                  <a:lnTo>
                    <a:pt x="0" y="41148"/>
                  </a:lnTo>
                </a:path>
              </a:pathLst>
            </a:custGeom>
            <a:ln w="9144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7" name="object 17"/>
            <p:cNvSpPr/>
            <p:nvPr/>
          </p:nvSpPr>
          <p:spPr>
            <a:xfrm>
              <a:off x="3043427" y="3729227"/>
              <a:ext cx="81280" cy="41275"/>
            </a:xfrm>
            <a:custGeom>
              <a:avLst/>
              <a:gdLst/>
              <a:ahLst/>
              <a:cxnLst/>
              <a:rect l="l" t="t" r="r" b="b"/>
              <a:pathLst>
                <a:path w="81280" h="41275">
                  <a:moveTo>
                    <a:pt x="80772" y="41148"/>
                  </a:moveTo>
                  <a:lnTo>
                    <a:pt x="80772" y="33528"/>
                  </a:lnTo>
                  <a:lnTo>
                    <a:pt x="79248" y="27432"/>
                  </a:lnTo>
                  <a:lnTo>
                    <a:pt x="50292" y="1524"/>
                  </a:lnTo>
                  <a:lnTo>
                    <a:pt x="42672" y="0"/>
                  </a:lnTo>
                  <a:lnTo>
                    <a:pt x="36576" y="0"/>
                  </a:lnTo>
                  <a:lnTo>
                    <a:pt x="4572" y="21336"/>
                  </a:lnTo>
                  <a:lnTo>
                    <a:pt x="1524" y="33528"/>
                  </a:lnTo>
                  <a:lnTo>
                    <a:pt x="0" y="41148"/>
                  </a:lnTo>
                </a:path>
              </a:pathLst>
            </a:custGeom>
            <a:ln w="9144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8" name="object 18"/>
            <p:cNvSpPr/>
            <p:nvPr/>
          </p:nvSpPr>
          <p:spPr>
            <a:xfrm>
              <a:off x="2875787" y="3777996"/>
              <a:ext cx="253365" cy="0"/>
            </a:xfrm>
            <a:custGeom>
              <a:avLst/>
              <a:gdLst/>
              <a:ahLst/>
              <a:cxnLst/>
              <a:rect l="l" t="t" r="r" b="b"/>
              <a:pathLst>
                <a:path w="253364">
                  <a:moveTo>
                    <a:pt x="243840" y="0"/>
                  </a:moveTo>
                  <a:lnTo>
                    <a:pt x="252984" y="0"/>
                  </a:lnTo>
                </a:path>
                <a:path w="253364">
                  <a:moveTo>
                    <a:pt x="163067" y="0"/>
                  </a:moveTo>
                  <a:lnTo>
                    <a:pt x="172211" y="0"/>
                  </a:lnTo>
                </a:path>
                <a:path w="253364">
                  <a:moveTo>
                    <a:pt x="82296" y="0"/>
                  </a:moveTo>
                  <a:lnTo>
                    <a:pt x="91440" y="0"/>
                  </a:lnTo>
                </a:path>
                <a:path w="253364">
                  <a:moveTo>
                    <a:pt x="0" y="0"/>
                  </a:moveTo>
                  <a:lnTo>
                    <a:pt x="9144" y="0"/>
                  </a:lnTo>
                </a:path>
              </a:pathLst>
            </a:custGeom>
            <a:ln w="1524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19" name="object 19"/>
          <p:cNvGrpSpPr/>
          <p:nvPr/>
        </p:nvGrpSpPr>
        <p:grpSpPr>
          <a:xfrm>
            <a:off x="5160662" y="3724655"/>
            <a:ext cx="582853" cy="60960"/>
            <a:chOff x="2243327" y="3724655"/>
            <a:chExt cx="253365" cy="60960"/>
          </a:xfrm>
        </p:grpSpPr>
        <p:sp>
          <p:nvSpPr>
            <p:cNvPr id="20" name="object 20"/>
            <p:cNvSpPr/>
            <p:nvPr/>
          </p:nvSpPr>
          <p:spPr>
            <a:xfrm>
              <a:off x="2247899" y="3729227"/>
              <a:ext cx="163195" cy="41275"/>
            </a:xfrm>
            <a:custGeom>
              <a:avLst/>
              <a:gdLst/>
              <a:ahLst/>
              <a:cxnLst/>
              <a:rect l="l" t="t" r="r" b="b"/>
              <a:pathLst>
                <a:path w="163194" h="41275">
                  <a:moveTo>
                    <a:pt x="163068" y="41148"/>
                  </a:moveTo>
                  <a:lnTo>
                    <a:pt x="163068" y="33528"/>
                  </a:lnTo>
                  <a:lnTo>
                    <a:pt x="161544" y="27432"/>
                  </a:lnTo>
                  <a:lnTo>
                    <a:pt x="126492" y="0"/>
                  </a:lnTo>
                  <a:lnTo>
                    <a:pt x="118872" y="0"/>
                  </a:lnTo>
                  <a:lnTo>
                    <a:pt x="83820" y="27432"/>
                  </a:lnTo>
                  <a:lnTo>
                    <a:pt x="82296" y="33528"/>
                  </a:lnTo>
                  <a:lnTo>
                    <a:pt x="82296" y="41148"/>
                  </a:lnTo>
                  <a:lnTo>
                    <a:pt x="80772" y="33528"/>
                  </a:lnTo>
                  <a:lnTo>
                    <a:pt x="51816" y="1524"/>
                  </a:lnTo>
                  <a:lnTo>
                    <a:pt x="44196" y="0"/>
                  </a:lnTo>
                  <a:lnTo>
                    <a:pt x="38100" y="0"/>
                  </a:lnTo>
                  <a:lnTo>
                    <a:pt x="4572" y="21336"/>
                  </a:lnTo>
                  <a:lnTo>
                    <a:pt x="3048" y="27432"/>
                  </a:lnTo>
                  <a:lnTo>
                    <a:pt x="0" y="33528"/>
                  </a:lnTo>
                  <a:lnTo>
                    <a:pt x="0" y="41148"/>
                  </a:lnTo>
                </a:path>
              </a:pathLst>
            </a:custGeom>
            <a:ln w="9144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1" name="object 21"/>
            <p:cNvSpPr/>
            <p:nvPr/>
          </p:nvSpPr>
          <p:spPr>
            <a:xfrm>
              <a:off x="2410968" y="3729227"/>
              <a:ext cx="81280" cy="41275"/>
            </a:xfrm>
            <a:custGeom>
              <a:avLst/>
              <a:gdLst/>
              <a:ahLst/>
              <a:cxnLst/>
              <a:rect l="l" t="t" r="r" b="b"/>
              <a:pathLst>
                <a:path w="81280" h="41275">
                  <a:moveTo>
                    <a:pt x="80772" y="41148"/>
                  </a:moveTo>
                  <a:lnTo>
                    <a:pt x="80772" y="33528"/>
                  </a:lnTo>
                  <a:lnTo>
                    <a:pt x="79248" y="27432"/>
                  </a:lnTo>
                  <a:lnTo>
                    <a:pt x="50292" y="1524"/>
                  </a:lnTo>
                  <a:lnTo>
                    <a:pt x="42672" y="0"/>
                  </a:lnTo>
                  <a:lnTo>
                    <a:pt x="36576" y="0"/>
                  </a:lnTo>
                  <a:lnTo>
                    <a:pt x="30480" y="1524"/>
                  </a:lnTo>
                  <a:lnTo>
                    <a:pt x="22860" y="3048"/>
                  </a:lnTo>
                  <a:lnTo>
                    <a:pt x="1524" y="33528"/>
                  </a:lnTo>
                  <a:lnTo>
                    <a:pt x="0" y="41148"/>
                  </a:lnTo>
                </a:path>
              </a:pathLst>
            </a:custGeom>
            <a:ln w="9144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2" name="object 22"/>
            <p:cNvSpPr/>
            <p:nvPr/>
          </p:nvSpPr>
          <p:spPr>
            <a:xfrm>
              <a:off x="2243328" y="3777996"/>
              <a:ext cx="253365" cy="0"/>
            </a:xfrm>
            <a:custGeom>
              <a:avLst/>
              <a:gdLst/>
              <a:ahLst/>
              <a:cxnLst/>
              <a:rect l="l" t="t" r="r" b="b"/>
              <a:pathLst>
                <a:path w="253364">
                  <a:moveTo>
                    <a:pt x="243840" y="0"/>
                  </a:moveTo>
                  <a:lnTo>
                    <a:pt x="252984" y="0"/>
                  </a:lnTo>
                </a:path>
                <a:path w="253364">
                  <a:moveTo>
                    <a:pt x="163067" y="0"/>
                  </a:moveTo>
                  <a:lnTo>
                    <a:pt x="172211" y="0"/>
                  </a:lnTo>
                </a:path>
                <a:path w="253364">
                  <a:moveTo>
                    <a:pt x="82295" y="0"/>
                  </a:moveTo>
                  <a:lnTo>
                    <a:pt x="91439" y="0"/>
                  </a:lnTo>
                </a:path>
                <a:path w="253364">
                  <a:moveTo>
                    <a:pt x="0" y="0"/>
                  </a:moveTo>
                  <a:lnTo>
                    <a:pt x="9144" y="0"/>
                  </a:lnTo>
                </a:path>
              </a:pathLst>
            </a:custGeom>
            <a:ln w="1524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23" name="object 23"/>
          <p:cNvGrpSpPr/>
          <p:nvPr/>
        </p:nvGrpSpPr>
        <p:grpSpPr>
          <a:xfrm>
            <a:off x="3071154" y="3724655"/>
            <a:ext cx="582853" cy="60960"/>
            <a:chOff x="1335023" y="3724655"/>
            <a:chExt cx="253365" cy="60960"/>
          </a:xfrm>
        </p:grpSpPr>
        <p:sp>
          <p:nvSpPr>
            <p:cNvPr id="24" name="object 24"/>
            <p:cNvSpPr/>
            <p:nvPr/>
          </p:nvSpPr>
          <p:spPr>
            <a:xfrm>
              <a:off x="1339595" y="3729227"/>
              <a:ext cx="163195" cy="41275"/>
            </a:xfrm>
            <a:custGeom>
              <a:avLst/>
              <a:gdLst/>
              <a:ahLst/>
              <a:cxnLst/>
              <a:rect l="l" t="t" r="r" b="b"/>
              <a:pathLst>
                <a:path w="163194" h="41275">
                  <a:moveTo>
                    <a:pt x="163068" y="41148"/>
                  </a:moveTo>
                  <a:lnTo>
                    <a:pt x="144780" y="6096"/>
                  </a:lnTo>
                  <a:lnTo>
                    <a:pt x="124968" y="0"/>
                  </a:lnTo>
                  <a:lnTo>
                    <a:pt x="118872" y="0"/>
                  </a:lnTo>
                  <a:lnTo>
                    <a:pt x="86868" y="21336"/>
                  </a:lnTo>
                  <a:lnTo>
                    <a:pt x="85344" y="27432"/>
                  </a:lnTo>
                  <a:lnTo>
                    <a:pt x="82296" y="33528"/>
                  </a:lnTo>
                  <a:lnTo>
                    <a:pt x="82296" y="41148"/>
                  </a:lnTo>
                  <a:lnTo>
                    <a:pt x="82296" y="33528"/>
                  </a:lnTo>
                  <a:lnTo>
                    <a:pt x="80772" y="27432"/>
                  </a:lnTo>
                  <a:lnTo>
                    <a:pt x="51816" y="1524"/>
                  </a:lnTo>
                  <a:lnTo>
                    <a:pt x="44196" y="0"/>
                  </a:lnTo>
                  <a:lnTo>
                    <a:pt x="38100" y="0"/>
                  </a:lnTo>
                  <a:lnTo>
                    <a:pt x="4572" y="21336"/>
                  </a:lnTo>
                  <a:lnTo>
                    <a:pt x="1524" y="33528"/>
                  </a:lnTo>
                  <a:lnTo>
                    <a:pt x="0" y="41148"/>
                  </a:lnTo>
                </a:path>
              </a:pathLst>
            </a:custGeom>
            <a:ln w="9144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5" name="object 25"/>
            <p:cNvSpPr/>
            <p:nvPr/>
          </p:nvSpPr>
          <p:spPr>
            <a:xfrm>
              <a:off x="1502664" y="3729227"/>
              <a:ext cx="81280" cy="41275"/>
            </a:xfrm>
            <a:custGeom>
              <a:avLst/>
              <a:gdLst/>
              <a:ahLst/>
              <a:cxnLst/>
              <a:rect l="l" t="t" r="r" b="b"/>
              <a:pathLst>
                <a:path w="81280" h="41275">
                  <a:moveTo>
                    <a:pt x="80772" y="41148"/>
                  </a:moveTo>
                  <a:lnTo>
                    <a:pt x="80772" y="33528"/>
                  </a:lnTo>
                  <a:lnTo>
                    <a:pt x="79247" y="27432"/>
                  </a:lnTo>
                  <a:lnTo>
                    <a:pt x="44195" y="0"/>
                  </a:lnTo>
                  <a:lnTo>
                    <a:pt x="36576" y="0"/>
                  </a:lnTo>
                  <a:lnTo>
                    <a:pt x="1523" y="27432"/>
                  </a:lnTo>
                  <a:lnTo>
                    <a:pt x="0" y="33528"/>
                  </a:lnTo>
                  <a:lnTo>
                    <a:pt x="0" y="41148"/>
                  </a:lnTo>
                </a:path>
              </a:pathLst>
            </a:custGeom>
            <a:ln w="9144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6" name="object 26"/>
            <p:cNvSpPr/>
            <p:nvPr/>
          </p:nvSpPr>
          <p:spPr>
            <a:xfrm>
              <a:off x="1335023" y="3777996"/>
              <a:ext cx="253365" cy="0"/>
            </a:xfrm>
            <a:custGeom>
              <a:avLst/>
              <a:gdLst/>
              <a:ahLst/>
              <a:cxnLst/>
              <a:rect l="l" t="t" r="r" b="b"/>
              <a:pathLst>
                <a:path w="253365">
                  <a:moveTo>
                    <a:pt x="243840" y="0"/>
                  </a:moveTo>
                  <a:lnTo>
                    <a:pt x="252984" y="0"/>
                  </a:lnTo>
                </a:path>
                <a:path w="253365">
                  <a:moveTo>
                    <a:pt x="163067" y="0"/>
                  </a:moveTo>
                  <a:lnTo>
                    <a:pt x="172211" y="0"/>
                  </a:lnTo>
                </a:path>
                <a:path w="253365">
                  <a:moveTo>
                    <a:pt x="82296" y="0"/>
                  </a:moveTo>
                  <a:lnTo>
                    <a:pt x="91440" y="0"/>
                  </a:lnTo>
                </a:path>
                <a:path w="253365">
                  <a:moveTo>
                    <a:pt x="0" y="0"/>
                  </a:moveTo>
                  <a:lnTo>
                    <a:pt x="9143" y="0"/>
                  </a:lnTo>
                </a:path>
              </a:pathLst>
            </a:custGeom>
            <a:ln w="1524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27" name="object 27"/>
          <p:cNvGrpSpPr/>
          <p:nvPr/>
        </p:nvGrpSpPr>
        <p:grpSpPr>
          <a:xfrm>
            <a:off x="6615604" y="2531363"/>
            <a:ext cx="582853" cy="59690"/>
            <a:chOff x="2875787" y="2531363"/>
            <a:chExt cx="253365" cy="59690"/>
          </a:xfrm>
        </p:grpSpPr>
        <p:sp>
          <p:nvSpPr>
            <p:cNvPr id="28" name="object 28"/>
            <p:cNvSpPr/>
            <p:nvPr/>
          </p:nvSpPr>
          <p:spPr>
            <a:xfrm>
              <a:off x="2880359" y="2535935"/>
              <a:ext cx="163195" cy="41275"/>
            </a:xfrm>
            <a:custGeom>
              <a:avLst/>
              <a:gdLst/>
              <a:ahLst/>
              <a:cxnLst/>
              <a:rect l="l" t="t" r="r" b="b"/>
              <a:pathLst>
                <a:path w="163194" h="41275">
                  <a:moveTo>
                    <a:pt x="163068" y="41148"/>
                  </a:moveTo>
                  <a:lnTo>
                    <a:pt x="163068" y="33528"/>
                  </a:lnTo>
                  <a:lnTo>
                    <a:pt x="161544" y="27432"/>
                  </a:lnTo>
                  <a:lnTo>
                    <a:pt x="126492" y="0"/>
                  </a:lnTo>
                  <a:lnTo>
                    <a:pt x="118872" y="0"/>
                  </a:lnTo>
                  <a:lnTo>
                    <a:pt x="83820" y="27432"/>
                  </a:lnTo>
                  <a:lnTo>
                    <a:pt x="82296" y="33528"/>
                  </a:lnTo>
                  <a:lnTo>
                    <a:pt x="82296" y="41148"/>
                  </a:lnTo>
                  <a:lnTo>
                    <a:pt x="80772" y="33528"/>
                  </a:lnTo>
                  <a:lnTo>
                    <a:pt x="50292" y="1524"/>
                  </a:lnTo>
                  <a:lnTo>
                    <a:pt x="44196" y="0"/>
                  </a:lnTo>
                  <a:lnTo>
                    <a:pt x="38100" y="0"/>
                  </a:lnTo>
                  <a:lnTo>
                    <a:pt x="30480" y="1524"/>
                  </a:lnTo>
                  <a:lnTo>
                    <a:pt x="1524" y="27432"/>
                  </a:lnTo>
                  <a:lnTo>
                    <a:pt x="0" y="33528"/>
                  </a:lnTo>
                  <a:lnTo>
                    <a:pt x="0" y="41148"/>
                  </a:lnTo>
                </a:path>
              </a:pathLst>
            </a:custGeom>
            <a:ln w="9144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9" name="object 29"/>
            <p:cNvSpPr/>
            <p:nvPr/>
          </p:nvSpPr>
          <p:spPr>
            <a:xfrm>
              <a:off x="3043427" y="2535935"/>
              <a:ext cx="81280" cy="41275"/>
            </a:xfrm>
            <a:custGeom>
              <a:avLst/>
              <a:gdLst/>
              <a:ahLst/>
              <a:cxnLst/>
              <a:rect l="l" t="t" r="r" b="b"/>
              <a:pathLst>
                <a:path w="81280" h="41275">
                  <a:moveTo>
                    <a:pt x="80772" y="41148"/>
                  </a:moveTo>
                  <a:lnTo>
                    <a:pt x="80772" y="33528"/>
                  </a:lnTo>
                  <a:lnTo>
                    <a:pt x="79248" y="27432"/>
                  </a:lnTo>
                  <a:lnTo>
                    <a:pt x="50292" y="1524"/>
                  </a:lnTo>
                  <a:lnTo>
                    <a:pt x="42672" y="0"/>
                  </a:lnTo>
                  <a:lnTo>
                    <a:pt x="36576" y="0"/>
                  </a:lnTo>
                  <a:lnTo>
                    <a:pt x="4572" y="21336"/>
                  </a:lnTo>
                  <a:lnTo>
                    <a:pt x="3048" y="27432"/>
                  </a:lnTo>
                  <a:lnTo>
                    <a:pt x="1524" y="33528"/>
                  </a:lnTo>
                  <a:lnTo>
                    <a:pt x="0" y="41148"/>
                  </a:lnTo>
                </a:path>
              </a:pathLst>
            </a:custGeom>
            <a:ln w="9144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0" name="object 30"/>
            <p:cNvSpPr/>
            <p:nvPr/>
          </p:nvSpPr>
          <p:spPr>
            <a:xfrm>
              <a:off x="2875787" y="2583941"/>
              <a:ext cx="253365" cy="0"/>
            </a:xfrm>
            <a:custGeom>
              <a:avLst/>
              <a:gdLst/>
              <a:ahLst/>
              <a:cxnLst/>
              <a:rect l="l" t="t" r="r" b="b"/>
              <a:pathLst>
                <a:path w="253364">
                  <a:moveTo>
                    <a:pt x="243840" y="0"/>
                  </a:moveTo>
                  <a:lnTo>
                    <a:pt x="252984" y="0"/>
                  </a:lnTo>
                </a:path>
                <a:path w="253364">
                  <a:moveTo>
                    <a:pt x="163067" y="0"/>
                  </a:moveTo>
                  <a:lnTo>
                    <a:pt x="172211" y="0"/>
                  </a:lnTo>
                </a:path>
                <a:path w="253364">
                  <a:moveTo>
                    <a:pt x="82296" y="0"/>
                  </a:moveTo>
                  <a:lnTo>
                    <a:pt x="91440" y="0"/>
                  </a:lnTo>
                </a:path>
                <a:path w="253364">
                  <a:moveTo>
                    <a:pt x="0" y="0"/>
                  </a:moveTo>
                  <a:lnTo>
                    <a:pt x="9144" y="0"/>
                  </a:lnTo>
                </a:path>
              </a:pathLst>
            </a:custGeom>
            <a:ln w="13716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31" name="object 31"/>
          <p:cNvGrpSpPr/>
          <p:nvPr/>
        </p:nvGrpSpPr>
        <p:grpSpPr>
          <a:xfrm>
            <a:off x="5160662" y="2531363"/>
            <a:ext cx="582853" cy="59690"/>
            <a:chOff x="2243327" y="2531363"/>
            <a:chExt cx="253365" cy="59690"/>
          </a:xfrm>
        </p:grpSpPr>
        <p:sp>
          <p:nvSpPr>
            <p:cNvPr id="32" name="object 32"/>
            <p:cNvSpPr/>
            <p:nvPr/>
          </p:nvSpPr>
          <p:spPr>
            <a:xfrm>
              <a:off x="2247899" y="2535935"/>
              <a:ext cx="163195" cy="41275"/>
            </a:xfrm>
            <a:custGeom>
              <a:avLst/>
              <a:gdLst/>
              <a:ahLst/>
              <a:cxnLst/>
              <a:rect l="l" t="t" r="r" b="b"/>
              <a:pathLst>
                <a:path w="163194" h="41275">
                  <a:moveTo>
                    <a:pt x="163068" y="41148"/>
                  </a:moveTo>
                  <a:lnTo>
                    <a:pt x="163068" y="33528"/>
                  </a:lnTo>
                  <a:lnTo>
                    <a:pt x="161544" y="27432"/>
                  </a:lnTo>
                  <a:lnTo>
                    <a:pt x="126492" y="0"/>
                  </a:lnTo>
                  <a:lnTo>
                    <a:pt x="118872" y="0"/>
                  </a:lnTo>
                  <a:lnTo>
                    <a:pt x="83820" y="27432"/>
                  </a:lnTo>
                  <a:lnTo>
                    <a:pt x="82296" y="33528"/>
                  </a:lnTo>
                  <a:lnTo>
                    <a:pt x="82296" y="41148"/>
                  </a:lnTo>
                  <a:lnTo>
                    <a:pt x="80772" y="33528"/>
                  </a:lnTo>
                  <a:lnTo>
                    <a:pt x="51816" y="1524"/>
                  </a:lnTo>
                  <a:lnTo>
                    <a:pt x="44196" y="0"/>
                  </a:lnTo>
                  <a:lnTo>
                    <a:pt x="38100" y="0"/>
                  </a:lnTo>
                  <a:lnTo>
                    <a:pt x="4572" y="21336"/>
                  </a:lnTo>
                  <a:lnTo>
                    <a:pt x="3048" y="27432"/>
                  </a:lnTo>
                  <a:lnTo>
                    <a:pt x="0" y="33528"/>
                  </a:lnTo>
                  <a:lnTo>
                    <a:pt x="0" y="41148"/>
                  </a:lnTo>
                </a:path>
              </a:pathLst>
            </a:custGeom>
            <a:ln w="9144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3" name="object 33"/>
            <p:cNvSpPr/>
            <p:nvPr/>
          </p:nvSpPr>
          <p:spPr>
            <a:xfrm>
              <a:off x="2410968" y="2535935"/>
              <a:ext cx="81280" cy="41275"/>
            </a:xfrm>
            <a:custGeom>
              <a:avLst/>
              <a:gdLst/>
              <a:ahLst/>
              <a:cxnLst/>
              <a:rect l="l" t="t" r="r" b="b"/>
              <a:pathLst>
                <a:path w="81280" h="41275">
                  <a:moveTo>
                    <a:pt x="80772" y="41148"/>
                  </a:moveTo>
                  <a:lnTo>
                    <a:pt x="80772" y="33528"/>
                  </a:lnTo>
                  <a:lnTo>
                    <a:pt x="79248" y="27432"/>
                  </a:lnTo>
                  <a:lnTo>
                    <a:pt x="50292" y="1524"/>
                  </a:lnTo>
                  <a:lnTo>
                    <a:pt x="42672" y="0"/>
                  </a:lnTo>
                  <a:lnTo>
                    <a:pt x="36576" y="0"/>
                  </a:lnTo>
                  <a:lnTo>
                    <a:pt x="30480" y="1524"/>
                  </a:lnTo>
                  <a:lnTo>
                    <a:pt x="22860" y="3048"/>
                  </a:lnTo>
                  <a:lnTo>
                    <a:pt x="3048" y="27432"/>
                  </a:lnTo>
                  <a:lnTo>
                    <a:pt x="1524" y="33528"/>
                  </a:lnTo>
                  <a:lnTo>
                    <a:pt x="0" y="41148"/>
                  </a:lnTo>
                </a:path>
              </a:pathLst>
            </a:custGeom>
            <a:ln w="9144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4" name="object 34"/>
            <p:cNvSpPr/>
            <p:nvPr/>
          </p:nvSpPr>
          <p:spPr>
            <a:xfrm>
              <a:off x="2243328" y="2583941"/>
              <a:ext cx="253365" cy="0"/>
            </a:xfrm>
            <a:custGeom>
              <a:avLst/>
              <a:gdLst/>
              <a:ahLst/>
              <a:cxnLst/>
              <a:rect l="l" t="t" r="r" b="b"/>
              <a:pathLst>
                <a:path w="253364">
                  <a:moveTo>
                    <a:pt x="243840" y="0"/>
                  </a:moveTo>
                  <a:lnTo>
                    <a:pt x="252984" y="0"/>
                  </a:lnTo>
                </a:path>
                <a:path w="253364">
                  <a:moveTo>
                    <a:pt x="163067" y="0"/>
                  </a:moveTo>
                  <a:lnTo>
                    <a:pt x="172211" y="0"/>
                  </a:lnTo>
                </a:path>
                <a:path w="253364">
                  <a:moveTo>
                    <a:pt x="82295" y="0"/>
                  </a:moveTo>
                  <a:lnTo>
                    <a:pt x="91439" y="0"/>
                  </a:lnTo>
                </a:path>
                <a:path w="253364">
                  <a:moveTo>
                    <a:pt x="0" y="0"/>
                  </a:moveTo>
                  <a:lnTo>
                    <a:pt x="9144" y="0"/>
                  </a:lnTo>
                </a:path>
              </a:pathLst>
            </a:custGeom>
            <a:ln w="13716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35" name="object 35"/>
          <p:cNvGrpSpPr/>
          <p:nvPr/>
        </p:nvGrpSpPr>
        <p:grpSpPr>
          <a:xfrm>
            <a:off x="3071154" y="2531363"/>
            <a:ext cx="582853" cy="59690"/>
            <a:chOff x="1335023" y="2531363"/>
            <a:chExt cx="253365" cy="59690"/>
          </a:xfrm>
        </p:grpSpPr>
        <p:sp>
          <p:nvSpPr>
            <p:cNvPr id="36" name="object 36"/>
            <p:cNvSpPr/>
            <p:nvPr/>
          </p:nvSpPr>
          <p:spPr>
            <a:xfrm>
              <a:off x="1339595" y="2535935"/>
              <a:ext cx="163195" cy="41275"/>
            </a:xfrm>
            <a:custGeom>
              <a:avLst/>
              <a:gdLst/>
              <a:ahLst/>
              <a:cxnLst/>
              <a:rect l="l" t="t" r="r" b="b"/>
              <a:pathLst>
                <a:path w="163194" h="41275">
                  <a:moveTo>
                    <a:pt x="163068" y="41148"/>
                  </a:moveTo>
                  <a:lnTo>
                    <a:pt x="144780" y="6096"/>
                  </a:lnTo>
                  <a:lnTo>
                    <a:pt x="124968" y="0"/>
                  </a:lnTo>
                  <a:lnTo>
                    <a:pt x="118872" y="0"/>
                  </a:lnTo>
                  <a:lnTo>
                    <a:pt x="86868" y="21336"/>
                  </a:lnTo>
                  <a:lnTo>
                    <a:pt x="85344" y="27432"/>
                  </a:lnTo>
                  <a:lnTo>
                    <a:pt x="82296" y="33528"/>
                  </a:lnTo>
                  <a:lnTo>
                    <a:pt x="82296" y="41148"/>
                  </a:lnTo>
                  <a:lnTo>
                    <a:pt x="82296" y="33528"/>
                  </a:lnTo>
                  <a:lnTo>
                    <a:pt x="80772" y="27432"/>
                  </a:lnTo>
                  <a:lnTo>
                    <a:pt x="51816" y="1524"/>
                  </a:lnTo>
                  <a:lnTo>
                    <a:pt x="44196" y="0"/>
                  </a:lnTo>
                  <a:lnTo>
                    <a:pt x="38100" y="0"/>
                  </a:lnTo>
                  <a:lnTo>
                    <a:pt x="4572" y="21336"/>
                  </a:lnTo>
                  <a:lnTo>
                    <a:pt x="3048" y="27432"/>
                  </a:lnTo>
                  <a:lnTo>
                    <a:pt x="1524" y="33528"/>
                  </a:lnTo>
                  <a:lnTo>
                    <a:pt x="0" y="41148"/>
                  </a:lnTo>
                </a:path>
              </a:pathLst>
            </a:custGeom>
            <a:ln w="9144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7" name="object 37"/>
            <p:cNvSpPr/>
            <p:nvPr/>
          </p:nvSpPr>
          <p:spPr>
            <a:xfrm>
              <a:off x="1502664" y="2535935"/>
              <a:ext cx="81280" cy="41275"/>
            </a:xfrm>
            <a:custGeom>
              <a:avLst/>
              <a:gdLst/>
              <a:ahLst/>
              <a:cxnLst/>
              <a:rect l="l" t="t" r="r" b="b"/>
              <a:pathLst>
                <a:path w="81280" h="41275">
                  <a:moveTo>
                    <a:pt x="80772" y="41148"/>
                  </a:moveTo>
                  <a:lnTo>
                    <a:pt x="80772" y="33528"/>
                  </a:lnTo>
                  <a:lnTo>
                    <a:pt x="79247" y="27432"/>
                  </a:lnTo>
                  <a:lnTo>
                    <a:pt x="44195" y="0"/>
                  </a:lnTo>
                  <a:lnTo>
                    <a:pt x="36576" y="0"/>
                  </a:lnTo>
                  <a:lnTo>
                    <a:pt x="1523" y="27432"/>
                  </a:lnTo>
                  <a:lnTo>
                    <a:pt x="0" y="33528"/>
                  </a:lnTo>
                  <a:lnTo>
                    <a:pt x="0" y="41148"/>
                  </a:lnTo>
                </a:path>
              </a:pathLst>
            </a:custGeom>
            <a:ln w="9144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8" name="object 38"/>
            <p:cNvSpPr/>
            <p:nvPr/>
          </p:nvSpPr>
          <p:spPr>
            <a:xfrm>
              <a:off x="1335023" y="2583941"/>
              <a:ext cx="253365" cy="0"/>
            </a:xfrm>
            <a:custGeom>
              <a:avLst/>
              <a:gdLst/>
              <a:ahLst/>
              <a:cxnLst/>
              <a:rect l="l" t="t" r="r" b="b"/>
              <a:pathLst>
                <a:path w="253365">
                  <a:moveTo>
                    <a:pt x="243840" y="0"/>
                  </a:moveTo>
                  <a:lnTo>
                    <a:pt x="252984" y="0"/>
                  </a:lnTo>
                </a:path>
                <a:path w="253365">
                  <a:moveTo>
                    <a:pt x="163067" y="0"/>
                  </a:moveTo>
                  <a:lnTo>
                    <a:pt x="172211" y="0"/>
                  </a:lnTo>
                </a:path>
                <a:path w="253365">
                  <a:moveTo>
                    <a:pt x="82296" y="0"/>
                  </a:moveTo>
                  <a:lnTo>
                    <a:pt x="91440" y="0"/>
                  </a:lnTo>
                </a:path>
                <a:path w="253365">
                  <a:moveTo>
                    <a:pt x="0" y="0"/>
                  </a:moveTo>
                  <a:lnTo>
                    <a:pt x="9143" y="0"/>
                  </a:lnTo>
                </a:path>
              </a:pathLst>
            </a:custGeom>
            <a:ln w="13716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39" name="object 39"/>
          <p:cNvGrpSpPr/>
          <p:nvPr/>
        </p:nvGrpSpPr>
        <p:grpSpPr>
          <a:xfrm>
            <a:off x="6615606" y="1336548"/>
            <a:ext cx="582853" cy="59690"/>
            <a:chOff x="2875788" y="1336548"/>
            <a:chExt cx="253365" cy="59690"/>
          </a:xfrm>
        </p:grpSpPr>
        <p:sp>
          <p:nvSpPr>
            <p:cNvPr id="40" name="object 40"/>
            <p:cNvSpPr/>
            <p:nvPr/>
          </p:nvSpPr>
          <p:spPr>
            <a:xfrm>
              <a:off x="2962655" y="1341120"/>
              <a:ext cx="81280" cy="41275"/>
            </a:xfrm>
            <a:custGeom>
              <a:avLst/>
              <a:gdLst/>
              <a:ahLst/>
              <a:cxnLst/>
              <a:rect l="l" t="t" r="r" b="b"/>
              <a:pathLst>
                <a:path w="81280" h="41275">
                  <a:moveTo>
                    <a:pt x="80772" y="39624"/>
                  </a:moveTo>
                  <a:lnTo>
                    <a:pt x="80772" y="33528"/>
                  </a:lnTo>
                  <a:lnTo>
                    <a:pt x="79248" y="27432"/>
                  </a:lnTo>
                  <a:lnTo>
                    <a:pt x="73152" y="15240"/>
                  </a:lnTo>
                  <a:lnTo>
                    <a:pt x="68580" y="10668"/>
                  </a:lnTo>
                  <a:lnTo>
                    <a:pt x="62484" y="6096"/>
                  </a:lnTo>
                  <a:lnTo>
                    <a:pt x="50292" y="0"/>
                  </a:lnTo>
                  <a:lnTo>
                    <a:pt x="30480" y="0"/>
                  </a:lnTo>
                  <a:lnTo>
                    <a:pt x="1524" y="27432"/>
                  </a:lnTo>
                  <a:lnTo>
                    <a:pt x="0" y="33528"/>
                  </a:lnTo>
                  <a:lnTo>
                    <a:pt x="0" y="41148"/>
                  </a:lnTo>
                </a:path>
              </a:pathLst>
            </a:custGeom>
            <a:ln w="9144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1" name="object 41"/>
            <p:cNvSpPr/>
            <p:nvPr/>
          </p:nvSpPr>
          <p:spPr>
            <a:xfrm>
              <a:off x="2880360" y="1341120"/>
              <a:ext cx="82550" cy="41275"/>
            </a:xfrm>
            <a:custGeom>
              <a:avLst/>
              <a:gdLst/>
              <a:ahLst/>
              <a:cxnLst/>
              <a:rect l="l" t="t" r="r" b="b"/>
              <a:pathLst>
                <a:path w="82550" h="41275">
                  <a:moveTo>
                    <a:pt x="82295" y="39624"/>
                  </a:moveTo>
                  <a:lnTo>
                    <a:pt x="62483" y="6096"/>
                  </a:lnTo>
                  <a:lnTo>
                    <a:pt x="50291" y="0"/>
                  </a:lnTo>
                  <a:lnTo>
                    <a:pt x="30479" y="0"/>
                  </a:lnTo>
                  <a:lnTo>
                    <a:pt x="1523" y="27432"/>
                  </a:lnTo>
                  <a:lnTo>
                    <a:pt x="0" y="33528"/>
                  </a:lnTo>
                  <a:lnTo>
                    <a:pt x="0" y="41148"/>
                  </a:lnTo>
                </a:path>
              </a:pathLst>
            </a:custGeom>
            <a:ln w="9144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2" name="object 42"/>
            <p:cNvSpPr/>
            <p:nvPr/>
          </p:nvSpPr>
          <p:spPr>
            <a:xfrm>
              <a:off x="3043428" y="1341120"/>
              <a:ext cx="81280" cy="41275"/>
            </a:xfrm>
            <a:custGeom>
              <a:avLst/>
              <a:gdLst/>
              <a:ahLst/>
              <a:cxnLst/>
              <a:rect l="l" t="t" r="r" b="b"/>
              <a:pathLst>
                <a:path w="81280" h="41275">
                  <a:moveTo>
                    <a:pt x="80772" y="39624"/>
                  </a:moveTo>
                  <a:lnTo>
                    <a:pt x="80772" y="33528"/>
                  </a:lnTo>
                  <a:lnTo>
                    <a:pt x="79248" y="27432"/>
                  </a:lnTo>
                  <a:lnTo>
                    <a:pt x="76200" y="21336"/>
                  </a:lnTo>
                  <a:lnTo>
                    <a:pt x="71628" y="15240"/>
                  </a:lnTo>
                  <a:lnTo>
                    <a:pt x="62484" y="6096"/>
                  </a:lnTo>
                  <a:lnTo>
                    <a:pt x="50292" y="0"/>
                  </a:lnTo>
                  <a:lnTo>
                    <a:pt x="30480" y="0"/>
                  </a:lnTo>
                  <a:lnTo>
                    <a:pt x="3048" y="27432"/>
                  </a:lnTo>
                  <a:lnTo>
                    <a:pt x="1524" y="33528"/>
                  </a:lnTo>
                  <a:lnTo>
                    <a:pt x="0" y="41148"/>
                  </a:lnTo>
                </a:path>
              </a:pathLst>
            </a:custGeom>
            <a:ln w="9144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3" name="object 43"/>
            <p:cNvSpPr/>
            <p:nvPr/>
          </p:nvSpPr>
          <p:spPr>
            <a:xfrm>
              <a:off x="2875788" y="1388364"/>
              <a:ext cx="253365" cy="0"/>
            </a:xfrm>
            <a:custGeom>
              <a:avLst/>
              <a:gdLst/>
              <a:ahLst/>
              <a:cxnLst/>
              <a:rect l="l" t="t" r="r" b="b"/>
              <a:pathLst>
                <a:path w="253364">
                  <a:moveTo>
                    <a:pt x="243840" y="0"/>
                  </a:moveTo>
                  <a:lnTo>
                    <a:pt x="252984" y="0"/>
                  </a:lnTo>
                </a:path>
                <a:path w="253364">
                  <a:moveTo>
                    <a:pt x="163067" y="0"/>
                  </a:moveTo>
                  <a:lnTo>
                    <a:pt x="172211" y="0"/>
                  </a:lnTo>
                </a:path>
                <a:path w="253364">
                  <a:moveTo>
                    <a:pt x="82296" y="0"/>
                  </a:moveTo>
                  <a:lnTo>
                    <a:pt x="91440" y="0"/>
                  </a:lnTo>
                </a:path>
                <a:path w="253364">
                  <a:moveTo>
                    <a:pt x="0" y="0"/>
                  </a:moveTo>
                  <a:lnTo>
                    <a:pt x="9144" y="0"/>
                  </a:lnTo>
                </a:path>
              </a:pathLst>
            </a:custGeom>
            <a:ln w="15239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pic>
        <p:nvPicPr>
          <p:cNvPr id="44" name="object 44"/>
          <p:cNvPicPr/>
          <p:nvPr/>
        </p:nvPicPr>
        <p:blipFill>
          <a:blip r:embed="rId2" cstate="print"/>
          <a:stretch>
            <a:fillRect/>
          </a:stretch>
        </p:blipFill>
        <p:spPr>
          <a:xfrm>
            <a:off x="7372877" y="966217"/>
            <a:ext cx="476798" cy="207263"/>
          </a:xfrm>
          <a:prstGeom prst="rect">
            <a:avLst/>
          </a:prstGeom>
        </p:spPr>
      </p:pic>
      <p:sp>
        <p:nvSpPr>
          <p:cNvPr id="45" name="object 45"/>
          <p:cNvSpPr/>
          <p:nvPr/>
        </p:nvSpPr>
        <p:spPr>
          <a:xfrm>
            <a:off x="2408542" y="3380233"/>
            <a:ext cx="407559" cy="178435"/>
          </a:xfrm>
          <a:custGeom>
            <a:avLst/>
            <a:gdLst/>
            <a:ahLst/>
            <a:cxnLst/>
            <a:rect l="l" t="t" r="r" b="b"/>
            <a:pathLst>
              <a:path w="177165" h="178435">
                <a:moveTo>
                  <a:pt x="0" y="178308"/>
                </a:moveTo>
                <a:lnTo>
                  <a:pt x="176783" y="178308"/>
                </a:lnTo>
                <a:lnTo>
                  <a:pt x="176783" y="0"/>
                </a:lnTo>
                <a:lnTo>
                  <a:pt x="0" y="0"/>
                </a:lnTo>
                <a:lnTo>
                  <a:pt x="0" y="178308"/>
                </a:lnTo>
                <a:close/>
              </a:path>
            </a:pathLst>
          </a:custGeom>
          <a:ln w="9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6" name="object 46"/>
          <p:cNvSpPr/>
          <p:nvPr/>
        </p:nvSpPr>
        <p:spPr>
          <a:xfrm>
            <a:off x="4312240" y="996695"/>
            <a:ext cx="94951" cy="82550"/>
          </a:xfrm>
          <a:custGeom>
            <a:avLst/>
            <a:gdLst/>
            <a:ahLst/>
            <a:cxnLst/>
            <a:rect l="l" t="t" r="r" b="b"/>
            <a:pathLst>
              <a:path w="41275" h="82550">
                <a:moveTo>
                  <a:pt x="39624" y="0"/>
                </a:moveTo>
                <a:lnTo>
                  <a:pt x="33528" y="0"/>
                </a:lnTo>
                <a:lnTo>
                  <a:pt x="27432" y="1524"/>
                </a:lnTo>
                <a:lnTo>
                  <a:pt x="19812" y="4572"/>
                </a:lnTo>
                <a:lnTo>
                  <a:pt x="6096" y="18288"/>
                </a:lnTo>
                <a:lnTo>
                  <a:pt x="0" y="30480"/>
                </a:lnTo>
                <a:lnTo>
                  <a:pt x="0" y="50292"/>
                </a:lnTo>
                <a:lnTo>
                  <a:pt x="33528" y="80772"/>
                </a:lnTo>
                <a:lnTo>
                  <a:pt x="41148" y="82296"/>
                </a:lnTo>
              </a:path>
            </a:pathLst>
          </a:custGeom>
          <a:ln w="9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grpSp>
        <p:nvGrpSpPr>
          <p:cNvPr id="47" name="object 47"/>
          <p:cNvGrpSpPr/>
          <p:nvPr/>
        </p:nvGrpSpPr>
        <p:grpSpPr>
          <a:xfrm>
            <a:off x="4301721" y="1074420"/>
            <a:ext cx="116863" cy="170815"/>
            <a:chOff x="1869948" y="1074419"/>
            <a:chExt cx="50800" cy="170815"/>
          </a:xfrm>
        </p:grpSpPr>
        <p:sp>
          <p:nvSpPr>
            <p:cNvPr id="48" name="object 48"/>
            <p:cNvSpPr/>
            <p:nvPr/>
          </p:nvSpPr>
          <p:spPr>
            <a:xfrm>
              <a:off x="1874520" y="1158239"/>
              <a:ext cx="41275" cy="82550"/>
            </a:xfrm>
            <a:custGeom>
              <a:avLst/>
              <a:gdLst/>
              <a:ahLst/>
              <a:cxnLst/>
              <a:rect l="l" t="t" r="r" b="b"/>
              <a:pathLst>
                <a:path w="41275" h="82550">
                  <a:moveTo>
                    <a:pt x="39624" y="0"/>
                  </a:moveTo>
                  <a:lnTo>
                    <a:pt x="6096" y="19812"/>
                  </a:lnTo>
                  <a:lnTo>
                    <a:pt x="0" y="32004"/>
                  </a:lnTo>
                  <a:lnTo>
                    <a:pt x="0" y="51816"/>
                  </a:lnTo>
                  <a:lnTo>
                    <a:pt x="27432" y="80772"/>
                  </a:lnTo>
                  <a:lnTo>
                    <a:pt x="33528" y="82296"/>
                  </a:lnTo>
                  <a:lnTo>
                    <a:pt x="41148" y="82296"/>
                  </a:lnTo>
                </a:path>
              </a:pathLst>
            </a:custGeom>
            <a:ln w="9144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9" name="object 49"/>
            <p:cNvSpPr/>
            <p:nvPr/>
          </p:nvSpPr>
          <p:spPr>
            <a:xfrm>
              <a:off x="1874520" y="1078991"/>
              <a:ext cx="41275" cy="79375"/>
            </a:xfrm>
            <a:custGeom>
              <a:avLst/>
              <a:gdLst/>
              <a:ahLst/>
              <a:cxnLst/>
              <a:rect l="l" t="t" r="r" b="b"/>
              <a:pathLst>
                <a:path w="41275" h="79375">
                  <a:moveTo>
                    <a:pt x="39624" y="0"/>
                  </a:moveTo>
                  <a:lnTo>
                    <a:pt x="33528" y="0"/>
                  </a:lnTo>
                  <a:lnTo>
                    <a:pt x="27432" y="1524"/>
                  </a:lnTo>
                  <a:lnTo>
                    <a:pt x="0" y="30480"/>
                  </a:lnTo>
                  <a:lnTo>
                    <a:pt x="0" y="48768"/>
                  </a:lnTo>
                  <a:lnTo>
                    <a:pt x="27432" y="77724"/>
                  </a:lnTo>
                  <a:lnTo>
                    <a:pt x="33528" y="79248"/>
                  </a:lnTo>
                  <a:lnTo>
                    <a:pt x="41148" y="79248"/>
                  </a:lnTo>
                </a:path>
              </a:pathLst>
            </a:custGeom>
            <a:ln w="9144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50" name="object 50"/>
          <p:cNvGrpSpPr/>
          <p:nvPr/>
        </p:nvGrpSpPr>
        <p:grpSpPr>
          <a:xfrm>
            <a:off x="4301721" y="909827"/>
            <a:ext cx="137314" cy="91440"/>
            <a:chOff x="1869948" y="909827"/>
            <a:chExt cx="59690" cy="91440"/>
          </a:xfrm>
        </p:grpSpPr>
        <p:sp>
          <p:nvSpPr>
            <p:cNvPr id="51" name="object 51"/>
            <p:cNvSpPr/>
            <p:nvPr/>
          </p:nvSpPr>
          <p:spPr>
            <a:xfrm>
              <a:off x="1874520" y="914399"/>
              <a:ext cx="41275" cy="82550"/>
            </a:xfrm>
            <a:custGeom>
              <a:avLst/>
              <a:gdLst/>
              <a:ahLst/>
              <a:cxnLst/>
              <a:rect l="l" t="t" r="r" b="b"/>
              <a:pathLst>
                <a:path w="41275" h="82550">
                  <a:moveTo>
                    <a:pt x="39624" y="0"/>
                  </a:moveTo>
                  <a:lnTo>
                    <a:pt x="33528" y="0"/>
                  </a:lnTo>
                  <a:lnTo>
                    <a:pt x="27432" y="3048"/>
                  </a:lnTo>
                  <a:lnTo>
                    <a:pt x="19812" y="6096"/>
                  </a:lnTo>
                  <a:lnTo>
                    <a:pt x="15240" y="9144"/>
                  </a:lnTo>
                  <a:lnTo>
                    <a:pt x="6096" y="18288"/>
                  </a:lnTo>
                  <a:lnTo>
                    <a:pt x="3048" y="25908"/>
                  </a:lnTo>
                  <a:lnTo>
                    <a:pt x="0" y="32004"/>
                  </a:lnTo>
                  <a:lnTo>
                    <a:pt x="0" y="51816"/>
                  </a:lnTo>
                  <a:lnTo>
                    <a:pt x="6096" y="64008"/>
                  </a:lnTo>
                  <a:lnTo>
                    <a:pt x="15240" y="73152"/>
                  </a:lnTo>
                  <a:lnTo>
                    <a:pt x="21336" y="77724"/>
                  </a:lnTo>
                  <a:lnTo>
                    <a:pt x="33528" y="80772"/>
                  </a:lnTo>
                  <a:lnTo>
                    <a:pt x="41148" y="82296"/>
                  </a:lnTo>
                </a:path>
              </a:pathLst>
            </a:custGeom>
            <a:ln w="9144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2" name="object 52"/>
            <p:cNvSpPr/>
            <p:nvPr/>
          </p:nvSpPr>
          <p:spPr>
            <a:xfrm>
              <a:off x="1914144" y="914399"/>
              <a:ext cx="15240" cy="82550"/>
            </a:xfrm>
            <a:custGeom>
              <a:avLst/>
              <a:gdLst/>
              <a:ahLst/>
              <a:cxnLst/>
              <a:rect l="l" t="t" r="r" b="b"/>
              <a:pathLst>
                <a:path w="15239" h="82550">
                  <a:moveTo>
                    <a:pt x="0" y="0"/>
                  </a:moveTo>
                  <a:lnTo>
                    <a:pt x="15239" y="0"/>
                  </a:lnTo>
                </a:path>
                <a:path w="15239" h="82550">
                  <a:moveTo>
                    <a:pt x="0" y="82295"/>
                  </a:moveTo>
                  <a:lnTo>
                    <a:pt x="15239" y="82295"/>
                  </a:lnTo>
                </a:path>
              </a:pathLst>
            </a:custGeom>
            <a:ln w="9144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53" name="object 53"/>
          <p:cNvSpPr/>
          <p:nvPr/>
        </p:nvSpPr>
        <p:spPr>
          <a:xfrm>
            <a:off x="4403391" y="1078991"/>
            <a:ext cx="35059" cy="0"/>
          </a:xfrm>
          <a:custGeom>
            <a:avLst/>
            <a:gdLst/>
            <a:ahLst/>
            <a:cxnLst/>
            <a:rect l="l" t="t" r="r" b="b"/>
            <a:pathLst>
              <a:path w="15239">
                <a:moveTo>
                  <a:pt x="0" y="0"/>
                </a:moveTo>
                <a:lnTo>
                  <a:pt x="15239" y="0"/>
                </a:lnTo>
              </a:path>
            </a:pathLst>
          </a:custGeom>
          <a:ln w="9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4" name="object 54"/>
          <p:cNvSpPr/>
          <p:nvPr/>
        </p:nvSpPr>
        <p:spPr>
          <a:xfrm>
            <a:off x="4403391" y="1158239"/>
            <a:ext cx="35059" cy="0"/>
          </a:xfrm>
          <a:custGeom>
            <a:avLst/>
            <a:gdLst/>
            <a:ahLst/>
            <a:cxnLst/>
            <a:rect l="l" t="t" r="r" b="b"/>
            <a:pathLst>
              <a:path w="15239">
                <a:moveTo>
                  <a:pt x="0" y="0"/>
                </a:moveTo>
                <a:lnTo>
                  <a:pt x="15239" y="0"/>
                </a:lnTo>
              </a:path>
            </a:pathLst>
          </a:custGeom>
          <a:ln w="9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5" name="object 55"/>
          <p:cNvSpPr/>
          <p:nvPr/>
        </p:nvSpPr>
        <p:spPr>
          <a:xfrm>
            <a:off x="4403391" y="1240536"/>
            <a:ext cx="35059" cy="0"/>
          </a:xfrm>
          <a:custGeom>
            <a:avLst/>
            <a:gdLst/>
            <a:ahLst/>
            <a:cxnLst/>
            <a:rect l="l" t="t" r="r" b="b"/>
            <a:pathLst>
              <a:path w="15239">
                <a:moveTo>
                  <a:pt x="0" y="0"/>
                </a:moveTo>
                <a:lnTo>
                  <a:pt x="15239" y="0"/>
                </a:lnTo>
              </a:path>
            </a:pathLst>
          </a:custGeom>
          <a:ln w="9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6" name="object 56"/>
          <p:cNvSpPr/>
          <p:nvPr/>
        </p:nvSpPr>
        <p:spPr>
          <a:xfrm>
            <a:off x="4150969" y="1078992"/>
            <a:ext cx="94951" cy="79375"/>
          </a:xfrm>
          <a:custGeom>
            <a:avLst/>
            <a:gdLst/>
            <a:ahLst/>
            <a:cxnLst/>
            <a:rect l="l" t="t" r="r" b="b"/>
            <a:pathLst>
              <a:path w="41275" h="79375">
                <a:moveTo>
                  <a:pt x="0" y="79248"/>
                </a:moveTo>
                <a:lnTo>
                  <a:pt x="7620" y="79248"/>
                </a:lnTo>
                <a:lnTo>
                  <a:pt x="13716" y="77724"/>
                </a:lnTo>
                <a:lnTo>
                  <a:pt x="25908" y="71628"/>
                </a:lnTo>
                <a:lnTo>
                  <a:pt x="30480" y="67056"/>
                </a:lnTo>
                <a:lnTo>
                  <a:pt x="33528" y="60960"/>
                </a:lnTo>
                <a:lnTo>
                  <a:pt x="38100" y="54864"/>
                </a:lnTo>
                <a:lnTo>
                  <a:pt x="41148" y="42672"/>
                </a:lnTo>
                <a:lnTo>
                  <a:pt x="41148" y="35052"/>
                </a:lnTo>
                <a:lnTo>
                  <a:pt x="38100" y="24384"/>
                </a:lnTo>
                <a:lnTo>
                  <a:pt x="33528" y="18288"/>
                </a:lnTo>
                <a:lnTo>
                  <a:pt x="30480" y="12192"/>
                </a:lnTo>
                <a:lnTo>
                  <a:pt x="25908" y="7620"/>
                </a:lnTo>
                <a:lnTo>
                  <a:pt x="13716" y="1524"/>
                </a:lnTo>
                <a:lnTo>
                  <a:pt x="7620" y="0"/>
                </a:lnTo>
                <a:lnTo>
                  <a:pt x="0" y="0"/>
                </a:lnTo>
              </a:path>
            </a:pathLst>
          </a:custGeom>
          <a:ln w="9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grpSp>
        <p:nvGrpSpPr>
          <p:cNvPr id="57" name="object 57"/>
          <p:cNvGrpSpPr/>
          <p:nvPr/>
        </p:nvGrpSpPr>
        <p:grpSpPr>
          <a:xfrm>
            <a:off x="4140450" y="909827"/>
            <a:ext cx="116863" cy="173990"/>
            <a:chOff x="1799844" y="909827"/>
            <a:chExt cx="50800" cy="173990"/>
          </a:xfrm>
        </p:grpSpPr>
        <p:sp>
          <p:nvSpPr>
            <p:cNvPr id="58" name="object 58"/>
            <p:cNvSpPr/>
            <p:nvPr/>
          </p:nvSpPr>
          <p:spPr>
            <a:xfrm>
              <a:off x="1804416" y="914399"/>
              <a:ext cx="41275" cy="82550"/>
            </a:xfrm>
            <a:custGeom>
              <a:avLst/>
              <a:gdLst/>
              <a:ahLst/>
              <a:cxnLst/>
              <a:rect l="l" t="t" r="r" b="b"/>
              <a:pathLst>
                <a:path w="41275" h="82550">
                  <a:moveTo>
                    <a:pt x="0" y="82296"/>
                  </a:moveTo>
                  <a:lnTo>
                    <a:pt x="33528" y="64008"/>
                  </a:lnTo>
                  <a:lnTo>
                    <a:pt x="38100" y="57912"/>
                  </a:lnTo>
                  <a:lnTo>
                    <a:pt x="39624" y="51816"/>
                  </a:lnTo>
                  <a:lnTo>
                    <a:pt x="41148" y="44196"/>
                  </a:lnTo>
                  <a:lnTo>
                    <a:pt x="41148" y="38100"/>
                  </a:lnTo>
                  <a:lnTo>
                    <a:pt x="39624" y="30480"/>
                  </a:lnTo>
                  <a:lnTo>
                    <a:pt x="38100" y="24384"/>
                  </a:lnTo>
                  <a:lnTo>
                    <a:pt x="33528" y="18288"/>
                  </a:lnTo>
                  <a:lnTo>
                    <a:pt x="30480" y="13716"/>
                  </a:lnTo>
                  <a:lnTo>
                    <a:pt x="25908" y="9144"/>
                  </a:lnTo>
                  <a:lnTo>
                    <a:pt x="7620" y="0"/>
                  </a:lnTo>
                  <a:lnTo>
                    <a:pt x="0" y="0"/>
                  </a:lnTo>
                </a:path>
              </a:pathLst>
            </a:custGeom>
            <a:ln w="9144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9" name="object 59"/>
            <p:cNvSpPr/>
            <p:nvPr/>
          </p:nvSpPr>
          <p:spPr>
            <a:xfrm>
              <a:off x="1804416" y="996695"/>
              <a:ext cx="41275" cy="82550"/>
            </a:xfrm>
            <a:custGeom>
              <a:avLst/>
              <a:gdLst/>
              <a:ahLst/>
              <a:cxnLst/>
              <a:rect l="l" t="t" r="r" b="b"/>
              <a:pathLst>
                <a:path w="41275" h="82550">
                  <a:moveTo>
                    <a:pt x="0" y="82296"/>
                  </a:moveTo>
                  <a:lnTo>
                    <a:pt x="33528" y="62484"/>
                  </a:lnTo>
                  <a:lnTo>
                    <a:pt x="38100" y="57912"/>
                  </a:lnTo>
                  <a:lnTo>
                    <a:pt x="39624" y="50292"/>
                  </a:lnTo>
                  <a:lnTo>
                    <a:pt x="41148" y="44196"/>
                  </a:lnTo>
                  <a:lnTo>
                    <a:pt x="41148" y="38100"/>
                  </a:lnTo>
                  <a:lnTo>
                    <a:pt x="39624" y="30480"/>
                  </a:lnTo>
                  <a:lnTo>
                    <a:pt x="38100" y="24384"/>
                  </a:lnTo>
                  <a:lnTo>
                    <a:pt x="33528" y="18288"/>
                  </a:lnTo>
                  <a:lnTo>
                    <a:pt x="30480" y="13716"/>
                  </a:lnTo>
                  <a:lnTo>
                    <a:pt x="25908" y="9144"/>
                  </a:lnTo>
                  <a:lnTo>
                    <a:pt x="19812" y="4572"/>
                  </a:lnTo>
                  <a:lnTo>
                    <a:pt x="13716" y="1524"/>
                  </a:lnTo>
                  <a:lnTo>
                    <a:pt x="7620" y="0"/>
                  </a:lnTo>
                  <a:lnTo>
                    <a:pt x="0" y="0"/>
                  </a:lnTo>
                </a:path>
              </a:pathLst>
            </a:custGeom>
            <a:ln w="9144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60" name="object 60"/>
          <p:cNvGrpSpPr/>
          <p:nvPr/>
        </p:nvGrpSpPr>
        <p:grpSpPr>
          <a:xfrm>
            <a:off x="4115907" y="1153667"/>
            <a:ext cx="140235" cy="91440"/>
            <a:chOff x="1789175" y="1153667"/>
            <a:chExt cx="60960" cy="91440"/>
          </a:xfrm>
        </p:grpSpPr>
        <p:sp>
          <p:nvSpPr>
            <p:cNvPr id="61" name="object 61"/>
            <p:cNvSpPr/>
            <p:nvPr/>
          </p:nvSpPr>
          <p:spPr>
            <a:xfrm>
              <a:off x="1804415" y="1158240"/>
              <a:ext cx="41275" cy="82550"/>
            </a:xfrm>
            <a:custGeom>
              <a:avLst/>
              <a:gdLst/>
              <a:ahLst/>
              <a:cxnLst/>
              <a:rect l="l" t="t" r="r" b="b"/>
              <a:pathLst>
                <a:path w="41275" h="82550">
                  <a:moveTo>
                    <a:pt x="0" y="82296"/>
                  </a:moveTo>
                  <a:lnTo>
                    <a:pt x="7620" y="82296"/>
                  </a:lnTo>
                  <a:lnTo>
                    <a:pt x="13716" y="80772"/>
                  </a:lnTo>
                  <a:lnTo>
                    <a:pt x="19812" y="77724"/>
                  </a:lnTo>
                  <a:lnTo>
                    <a:pt x="25908" y="73152"/>
                  </a:lnTo>
                  <a:lnTo>
                    <a:pt x="30480" y="68580"/>
                  </a:lnTo>
                  <a:lnTo>
                    <a:pt x="33528" y="64008"/>
                  </a:lnTo>
                  <a:lnTo>
                    <a:pt x="38100" y="57912"/>
                  </a:lnTo>
                  <a:lnTo>
                    <a:pt x="39624" y="51816"/>
                  </a:lnTo>
                  <a:lnTo>
                    <a:pt x="41148" y="44196"/>
                  </a:lnTo>
                  <a:lnTo>
                    <a:pt x="41148" y="38100"/>
                  </a:lnTo>
                  <a:lnTo>
                    <a:pt x="39624" y="32004"/>
                  </a:lnTo>
                  <a:lnTo>
                    <a:pt x="38100" y="24384"/>
                  </a:lnTo>
                  <a:lnTo>
                    <a:pt x="33528" y="19812"/>
                  </a:lnTo>
                  <a:lnTo>
                    <a:pt x="30480" y="13716"/>
                  </a:lnTo>
                  <a:lnTo>
                    <a:pt x="25908" y="9144"/>
                  </a:lnTo>
                  <a:lnTo>
                    <a:pt x="19812" y="4572"/>
                  </a:lnTo>
                  <a:lnTo>
                    <a:pt x="7620" y="1524"/>
                  </a:lnTo>
                  <a:lnTo>
                    <a:pt x="0" y="0"/>
                  </a:lnTo>
                </a:path>
              </a:pathLst>
            </a:custGeom>
            <a:ln w="9144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2" name="object 62"/>
            <p:cNvSpPr/>
            <p:nvPr/>
          </p:nvSpPr>
          <p:spPr>
            <a:xfrm>
              <a:off x="1789175" y="1158239"/>
              <a:ext cx="15240" cy="82550"/>
            </a:xfrm>
            <a:custGeom>
              <a:avLst/>
              <a:gdLst/>
              <a:ahLst/>
              <a:cxnLst/>
              <a:rect l="l" t="t" r="r" b="b"/>
              <a:pathLst>
                <a:path w="15239" h="82550">
                  <a:moveTo>
                    <a:pt x="15240" y="82296"/>
                  </a:moveTo>
                  <a:lnTo>
                    <a:pt x="0" y="82296"/>
                  </a:lnTo>
                </a:path>
                <a:path w="15239" h="82550">
                  <a:moveTo>
                    <a:pt x="15240" y="0"/>
                  </a:moveTo>
                  <a:lnTo>
                    <a:pt x="0" y="0"/>
                  </a:lnTo>
                </a:path>
              </a:pathLst>
            </a:custGeom>
            <a:ln w="9144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63" name="object 63"/>
          <p:cNvSpPr/>
          <p:nvPr/>
        </p:nvSpPr>
        <p:spPr>
          <a:xfrm>
            <a:off x="4115906" y="1078991"/>
            <a:ext cx="35059" cy="0"/>
          </a:xfrm>
          <a:custGeom>
            <a:avLst/>
            <a:gdLst/>
            <a:ahLst/>
            <a:cxnLst/>
            <a:rect l="l" t="t" r="r" b="b"/>
            <a:pathLst>
              <a:path w="15239">
                <a:moveTo>
                  <a:pt x="15240" y="0"/>
                </a:moveTo>
                <a:lnTo>
                  <a:pt x="0" y="0"/>
                </a:lnTo>
              </a:path>
            </a:pathLst>
          </a:custGeom>
          <a:ln w="9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4" name="object 64"/>
          <p:cNvSpPr/>
          <p:nvPr/>
        </p:nvSpPr>
        <p:spPr>
          <a:xfrm>
            <a:off x="4115906" y="996695"/>
            <a:ext cx="35059" cy="0"/>
          </a:xfrm>
          <a:custGeom>
            <a:avLst/>
            <a:gdLst/>
            <a:ahLst/>
            <a:cxnLst/>
            <a:rect l="l" t="t" r="r" b="b"/>
            <a:pathLst>
              <a:path w="15239">
                <a:moveTo>
                  <a:pt x="15240" y="0"/>
                </a:moveTo>
                <a:lnTo>
                  <a:pt x="0" y="0"/>
                </a:lnTo>
              </a:path>
            </a:pathLst>
          </a:custGeom>
          <a:ln w="9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5" name="object 65"/>
          <p:cNvSpPr/>
          <p:nvPr/>
        </p:nvSpPr>
        <p:spPr>
          <a:xfrm>
            <a:off x="4115906" y="914400"/>
            <a:ext cx="35059" cy="0"/>
          </a:xfrm>
          <a:custGeom>
            <a:avLst/>
            <a:gdLst/>
            <a:ahLst/>
            <a:cxnLst/>
            <a:rect l="l" t="t" r="r" b="b"/>
            <a:pathLst>
              <a:path w="15239">
                <a:moveTo>
                  <a:pt x="15240" y="0"/>
                </a:moveTo>
                <a:lnTo>
                  <a:pt x="0" y="0"/>
                </a:lnTo>
              </a:path>
            </a:pathLst>
          </a:custGeom>
          <a:ln w="9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6" name="object 66"/>
          <p:cNvSpPr/>
          <p:nvPr/>
        </p:nvSpPr>
        <p:spPr>
          <a:xfrm>
            <a:off x="4315745" y="2189988"/>
            <a:ext cx="94951" cy="82550"/>
          </a:xfrm>
          <a:custGeom>
            <a:avLst/>
            <a:gdLst/>
            <a:ahLst/>
            <a:cxnLst/>
            <a:rect l="l" t="t" r="r" b="b"/>
            <a:pathLst>
              <a:path w="41275" h="82550">
                <a:moveTo>
                  <a:pt x="39624" y="0"/>
                </a:moveTo>
                <a:lnTo>
                  <a:pt x="33528" y="0"/>
                </a:lnTo>
                <a:lnTo>
                  <a:pt x="27432" y="3048"/>
                </a:lnTo>
                <a:lnTo>
                  <a:pt x="19812" y="6096"/>
                </a:lnTo>
                <a:lnTo>
                  <a:pt x="0" y="32004"/>
                </a:lnTo>
                <a:lnTo>
                  <a:pt x="0" y="51816"/>
                </a:lnTo>
                <a:lnTo>
                  <a:pt x="6096" y="64008"/>
                </a:lnTo>
                <a:lnTo>
                  <a:pt x="9144" y="68580"/>
                </a:lnTo>
                <a:lnTo>
                  <a:pt x="21336" y="77724"/>
                </a:lnTo>
                <a:lnTo>
                  <a:pt x="33528" y="80772"/>
                </a:lnTo>
                <a:lnTo>
                  <a:pt x="41148" y="82296"/>
                </a:lnTo>
              </a:path>
            </a:pathLst>
          </a:custGeom>
          <a:ln w="9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grpSp>
        <p:nvGrpSpPr>
          <p:cNvPr id="67" name="object 67"/>
          <p:cNvGrpSpPr/>
          <p:nvPr/>
        </p:nvGrpSpPr>
        <p:grpSpPr>
          <a:xfrm>
            <a:off x="4305227" y="2267712"/>
            <a:ext cx="116863" cy="170815"/>
            <a:chOff x="1871472" y="2267711"/>
            <a:chExt cx="50800" cy="170815"/>
          </a:xfrm>
        </p:grpSpPr>
        <p:sp>
          <p:nvSpPr>
            <p:cNvPr id="68" name="object 68"/>
            <p:cNvSpPr/>
            <p:nvPr/>
          </p:nvSpPr>
          <p:spPr>
            <a:xfrm>
              <a:off x="1876044" y="2354579"/>
              <a:ext cx="41275" cy="79375"/>
            </a:xfrm>
            <a:custGeom>
              <a:avLst/>
              <a:gdLst/>
              <a:ahLst/>
              <a:cxnLst/>
              <a:rect l="l" t="t" r="r" b="b"/>
              <a:pathLst>
                <a:path w="41275" h="79375">
                  <a:moveTo>
                    <a:pt x="39624" y="0"/>
                  </a:moveTo>
                  <a:lnTo>
                    <a:pt x="33528" y="0"/>
                  </a:lnTo>
                  <a:lnTo>
                    <a:pt x="27432" y="1524"/>
                  </a:lnTo>
                  <a:lnTo>
                    <a:pt x="19812" y="4572"/>
                  </a:lnTo>
                  <a:lnTo>
                    <a:pt x="15240" y="7620"/>
                  </a:lnTo>
                  <a:lnTo>
                    <a:pt x="9144" y="10668"/>
                  </a:lnTo>
                  <a:lnTo>
                    <a:pt x="0" y="28956"/>
                  </a:lnTo>
                  <a:lnTo>
                    <a:pt x="0" y="48768"/>
                  </a:lnTo>
                  <a:lnTo>
                    <a:pt x="9144" y="67056"/>
                  </a:lnTo>
                  <a:lnTo>
                    <a:pt x="15240" y="71628"/>
                  </a:lnTo>
                  <a:lnTo>
                    <a:pt x="27432" y="77724"/>
                  </a:lnTo>
                  <a:lnTo>
                    <a:pt x="33528" y="79248"/>
                  </a:lnTo>
                  <a:lnTo>
                    <a:pt x="41148" y="79248"/>
                  </a:lnTo>
                </a:path>
              </a:pathLst>
            </a:custGeom>
            <a:ln w="9144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9" name="object 69"/>
            <p:cNvSpPr/>
            <p:nvPr/>
          </p:nvSpPr>
          <p:spPr>
            <a:xfrm>
              <a:off x="1876044" y="2272283"/>
              <a:ext cx="41275" cy="82550"/>
            </a:xfrm>
            <a:custGeom>
              <a:avLst/>
              <a:gdLst/>
              <a:ahLst/>
              <a:cxnLst/>
              <a:rect l="l" t="t" r="r" b="b"/>
              <a:pathLst>
                <a:path w="41275" h="82550">
                  <a:moveTo>
                    <a:pt x="39624" y="0"/>
                  </a:moveTo>
                  <a:lnTo>
                    <a:pt x="33528" y="0"/>
                  </a:lnTo>
                  <a:lnTo>
                    <a:pt x="27432" y="1524"/>
                  </a:lnTo>
                  <a:lnTo>
                    <a:pt x="19812" y="4572"/>
                  </a:lnTo>
                  <a:lnTo>
                    <a:pt x="15240" y="9144"/>
                  </a:lnTo>
                  <a:lnTo>
                    <a:pt x="9144" y="13716"/>
                  </a:lnTo>
                  <a:lnTo>
                    <a:pt x="6096" y="18288"/>
                  </a:lnTo>
                  <a:lnTo>
                    <a:pt x="0" y="30480"/>
                  </a:lnTo>
                  <a:lnTo>
                    <a:pt x="0" y="50292"/>
                  </a:lnTo>
                  <a:lnTo>
                    <a:pt x="3048" y="57912"/>
                  </a:lnTo>
                  <a:lnTo>
                    <a:pt x="6096" y="62484"/>
                  </a:lnTo>
                  <a:lnTo>
                    <a:pt x="9144" y="68580"/>
                  </a:lnTo>
                  <a:lnTo>
                    <a:pt x="21336" y="77724"/>
                  </a:lnTo>
                  <a:lnTo>
                    <a:pt x="33528" y="80772"/>
                  </a:lnTo>
                  <a:lnTo>
                    <a:pt x="41148" y="82296"/>
                  </a:lnTo>
                </a:path>
              </a:pathLst>
            </a:custGeom>
            <a:ln w="9144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70" name="object 70"/>
          <p:cNvGrpSpPr/>
          <p:nvPr/>
        </p:nvGrpSpPr>
        <p:grpSpPr>
          <a:xfrm>
            <a:off x="4305227" y="2103120"/>
            <a:ext cx="137314" cy="91440"/>
            <a:chOff x="1871472" y="2103120"/>
            <a:chExt cx="59690" cy="91440"/>
          </a:xfrm>
        </p:grpSpPr>
        <p:sp>
          <p:nvSpPr>
            <p:cNvPr id="71" name="object 71"/>
            <p:cNvSpPr/>
            <p:nvPr/>
          </p:nvSpPr>
          <p:spPr>
            <a:xfrm>
              <a:off x="1876044" y="2107692"/>
              <a:ext cx="41275" cy="82550"/>
            </a:xfrm>
            <a:custGeom>
              <a:avLst/>
              <a:gdLst/>
              <a:ahLst/>
              <a:cxnLst/>
              <a:rect l="l" t="t" r="r" b="b"/>
              <a:pathLst>
                <a:path w="41275" h="82550">
                  <a:moveTo>
                    <a:pt x="39624" y="0"/>
                  </a:moveTo>
                  <a:lnTo>
                    <a:pt x="0" y="32004"/>
                  </a:lnTo>
                  <a:lnTo>
                    <a:pt x="0" y="51816"/>
                  </a:lnTo>
                  <a:lnTo>
                    <a:pt x="9144" y="70104"/>
                  </a:lnTo>
                  <a:lnTo>
                    <a:pt x="15240" y="73152"/>
                  </a:lnTo>
                  <a:lnTo>
                    <a:pt x="21336" y="77724"/>
                  </a:lnTo>
                  <a:lnTo>
                    <a:pt x="27432" y="80772"/>
                  </a:lnTo>
                  <a:lnTo>
                    <a:pt x="33528" y="82296"/>
                  </a:lnTo>
                  <a:lnTo>
                    <a:pt x="41148" y="82296"/>
                  </a:lnTo>
                </a:path>
              </a:pathLst>
            </a:custGeom>
            <a:ln w="9144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2" name="object 72"/>
            <p:cNvSpPr/>
            <p:nvPr/>
          </p:nvSpPr>
          <p:spPr>
            <a:xfrm>
              <a:off x="1915668" y="2107692"/>
              <a:ext cx="15240" cy="82550"/>
            </a:xfrm>
            <a:custGeom>
              <a:avLst/>
              <a:gdLst/>
              <a:ahLst/>
              <a:cxnLst/>
              <a:rect l="l" t="t" r="r" b="b"/>
              <a:pathLst>
                <a:path w="15239" h="82550">
                  <a:moveTo>
                    <a:pt x="0" y="0"/>
                  </a:moveTo>
                  <a:lnTo>
                    <a:pt x="15240" y="0"/>
                  </a:lnTo>
                </a:path>
                <a:path w="15239" h="82550">
                  <a:moveTo>
                    <a:pt x="0" y="82295"/>
                  </a:moveTo>
                  <a:lnTo>
                    <a:pt x="15240" y="82295"/>
                  </a:lnTo>
                </a:path>
              </a:pathLst>
            </a:custGeom>
            <a:ln w="9144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73" name="object 73"/>
          <p:cNvSpPr/>
          <p:nvPr/>
        </p:nvSpPr>
        <p:spPr>
          <a:xfrm>
            <a:off x="4406895" y="2272283"/>
            <a:ext cx="35059" cy="0"/>
          </a:xfrm>
          <a:custGeom>
            <a:avLst/>
            <a:gdLst/>
            <a:ahLst/>
            <a:cxnLst/>
            <a:rect l="l" t="t" r="r" b="b"/>
            <a:pathLst>
              <a:path w="15239">
                <a:moveTo>
                  <a:pt x="0" y="0"/>
                </a:moveTo>
                <a:lnTo>
                  <a:pt x="15240" y="0"/>
                </a:lnTo>
              </a:path>
            </a:pathLst>
          </a:custGeom>
          <a:ln w="9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4" name="object 74"/>
          <p:cNvSpPr/>
          <p:nvPr/>
        </p:nvSpPr>
        <p:spPr>
          <a:xfrm>
            <a:off x="4406895" y="2354579"/>
            <a:ext cx="35059" cy="0"/>
          </a:xfrm>
          <a:custGeom>
            <a:avLst/>
            <a:gdLst/>
            <a:ahLst/>
            <a:cxnLst/>
            <a:rect l="l" t="t" r="r" b="b"/>
            <a:pathLst>
              <a:path w="15239">
                <a:moveTo>
                  <a:pt x="0" y="0"/>
                </a:moveTo>
                <a:lnTo>
                  <a:pt x="15240" y="0"/>
                </a:lnTo>
              </a:path>
            </a:pathLst>
          </a:custGeom>
          <a:ln w="9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5" name="object 75"/>
          <p:cNvSpPr/>
          <p:nvPr/>
        </p:nvSpPr>
        <p:spPr>
          <a:xfrm>
            <a:off x="4406895" y="2433827"/>
            <a:ext cx="35059" cy="0"/>
          </a:xfrm>
          <a:custGeom>
            <a:avLst/>
            <a:gdLst/>
            <a:ahLst/>
            <a:cxnLst/>
            <a:rect l="l" t="t" r="r" b="b"/>
            <a:pathLst>
              <a:path w="15239">
                <a:moveTo>
                  <a:pt x="0" y="0"/>
                </a:moveTo>
                <a:lnTo>
                  <a:pt x="15240" y="0"/>
                </a:lnTo>
              </a:path>
            </a:pathLst>
          </a:custGeom>
          <a:ln w="9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6" name="object 76"/>
          <p:cNvSpPr/>
          <p:nvPr/>
        </p:nvSpPr>
        <p:spPr>
          <a:xfrm>
            <a:off x="4147463" y="2272283"/>
            <a:ext cx="94951" cy="81280"/>
          </a:xfrm>
          <a:custGeom>
            <a:avLst/>
            <a:gdLst/>
            <a:ahLst/>
            <a:cxnLst/>
            <a:rect l="l" t="t" r="r" b="b"/>
            <a:pathLst>
              <a:path w="41275" h="81280">
                <a:moveTo>
                  <a:pt x="1524" y="80772"/>
                </a:moveTo>
                <a:lnTo>
                  <a:pt x="7620" y="80772"/>
                </a:lnTo>
                <a:lnTo>
                  <a:pt x="13716" y="79248"/>
                </a:lnTo>
                <a:lnTo>
                  <a:pt x="41148" y="50292"/>
                </a:lnTo>
                <a:lnTo>
                  <a:pt x="41148" y="30480"/>
                </a:lnTo>
                <a:lnTo>
                  <a:pt x="13716" y="1524"/>
                </a:lnTo>
                <a:lnTo>
                  <a:pt x="7620" y="0"/>
                </a:lnTo>
                <a:lnTo>
                  <a:pt x="0" y="0"/>
                </a:lnTo>
              </a:path>
            </a:pathLst>
          </a:custGeom>
          <a:ln w="9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grpSp>
        <p:nvGrpSpPr>
          <p:cNvPr id="77" name="object 77"/>
          <p:cNvGrpSpPr/>
          <p:nvPr/>
        </p:nvGrpSpPr>
        <p:grpSpPr>
          <a:xfrm>
            <a:off x="4136944" y="2103120"/>
            <a:ext cx="116863" cy="173990"/>
            <a:chOff x="1798320" y="2103120"/>
            <a:chExt cx="50800" cy="173990"/>
          </a:xfrm>
        </p:grpSpPr>
        <p:sp>
          <p:nvSpPr>
            <p:cNvPr id="78" name="object 78"/>
            <p:cNvSpPr/>
            <p:nvPr/>
          </p:nvSpPr>
          <p:spPr>
            <a:xfrm>
              <a:off x="1802892" y="2107692"/>
              <a:ext cx="41275" cy="82550"/>
            </a:xfrm>
            <a:custGeom>
              <a:avLst/>
              <a:gdLst/>
              <a:ahLst/>
              <a:cxnLst/>
              <a:rect l="l" t="t" r="r" b="b"/>
              <a:pathLst>
                <a:path w="41275" h="82550">
                  <a:moveTo>
                    <a:pt x="1524" y="82296"/>
                  </a:moveTo>
                  <a:lnTo>
                    <a:pt x="35052" y="64008"/>
                  </a:lnTo>
                  <a:lnTo>
                    <a:pt x="41148" y="51816"/>
                  </a:lnTo>
                  <a:lnTo>
                    <a:pt x="41148" y="30480"/>
                  </a:lnTo>
                  <a:lnTo>
                    <a:pt x="35052" y="18288"/>
                  </a:lnTo>
                  <a:lnTo>
                    <a:pt x="25908" y="9144"/>
                  </a:lnTo>
                  <a:lnTo>
                    <a:pt x="19812" y="4572"/>
                  </a:lnTo>
                  <a:lnTo>
                    <a:pt x="13716" y="3048"/>
                  </a:lnTo>
                  <a:lnTo>
                    <a:pt x="7620" y="0"/>
                  </a:lnTo>
                  <a:lnTo>
                    <a:pt x="0" y="0"/>
                  </a:lnTo>
                </a:path>
              </a:pathLst>
            </a:custGeom>
            <a:ln w="9144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9" name="object 79"/>
            <p:cNvSpPr/>
            <p:nvPr/>
          </p:nvSpPr>
          <p:spPr>
            <a:xfrm>
              <a:off x="1802892" y="2189988"/>
              <a:ext cx="41275" cy="82550"/>
            </a:xfrm>
            <a:custGeom>
              <a:avLst/>
              <a:gdLst/>
              <a:ahLst/>
              <a:cxnLst/>
              <a:rect l="l" t="t" r="r" b="b"/>
              <a:pathLst>
                <a:path w="41275" h="82550">
                  <a:moveTo>
                    <a:pt x="1524" y="82296"/>
                  </a:moveTo>
                  <a:lnTo>
                    <a:pt x="35052" y="62484"/>
                  </a:lnTo>
                  <a:lnTo>
                    <a:pt x="41148" y="50292"/>
                  </a:lnTo>
                  <a:lnTo>
                    <a:pt x="41148" y="30480"/>
                  </a:lnTo>
                  <a:lnTo>
                    <a:pt x="13716" y="1524"/>
                  </a:lnTo>
                  <a:lnTo>
                    <a:pt x="7620" y="0"/>
                  </a:lnTo>
                  <a:lnTo>
                    <a:pt x="0" y="0"/>
                  </a:lnTo>
                </a:path>
              </a:pathLst>
            </a:custGeom>
            <a:ln w="9144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80" name="object 80"/>
          <p:cNvGrpSpPr/>
          <p:nvPr/>
        </p:nvGrpSpPr>
        <p:grpSpPr>
          <a:xfrm>
            <a:off x="4115906" y="2348483"/>
            <a:ext cx="137314" cy="90170"/>
            <a:chOff x="1789175" y="2348483"/>
            <a:chExt cx="59690" cy="90170"/>
          </a:xfrm>
        </p:grpSpPr>
        <p:sp>
          <p:nvSpPr>
            <p:cNvPr id="81" name="object 81"/>
            <p:cNvSpPr/>
            <p:nvPr/>
          </p:nvSpPr>
          <p:spPr>
            <a:xfrm>
              <a:off x="1802891" y="2353056"/>
              <a:ext cx="41275" cy="81280"/>
            </a:xfrm>
            <a:custGeom>
              <a:avLst/>
              <a:gdLst/>
              <a:ahLst/>
              <a:cxnLst/>
              <a:rect l="l" t="t" r="r" b="b"/>
              <a:pathLst>
                <a:path w="41275" h="81280">
                  <a:moveTo>
                    <a:pt x="1524" y="80772"/>
                  </a:moveTo>
                  <a:lnTo>
                    <a:pt x="7620" y="80772"/>
                  </a:lnTo>
                  <a:lnTo>
                    <a:pt x="13716" y="77724"/>
                  </a:lnTo>
                  <a:lnTo>
                    <a:pt x="21336" y="76200"/>
                  </a:lnTo>
                  <a:lnTo>
                    <a:pt x="35052" y="62484"/>
                  </a:lnTo>
                  <a:lnTo>
                    <a:pt x="38100" y="56388"/>
                  </a:lnTo>
                  <a:lnTo>
                    <a:pt x="41148" y="48768"/>
                  </a:lnTo>
                  <a:lnTo>
                    <a:pt x="41148" y="28956"/>
                  </a:lnTo>
                  <a:lnTo>
                    <a:pt x="35052" y="16764"/>
                  </a:lnTo>
                  <a:lnTo>
                    <a:pt x="25908" y="9144"/>
                  </a:lnTo>
                  <a:lnTo>
                    <a:pt x="19812" y="4572"/>
                  </a:lnTo>
                  <a:lnTo>
                    <a:pt x="7620" y="1524"/>
                  </a:lnTo>
                  <a:lnTo>
                    <a:pt x="0" y="0"/>
                  </a:lnTo>
                </a:path>
              </a:pathLst>
            </a:custGeom>
            <a:ln w="9144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2" name="object 82"/>
            <p:cNvSpPr/>
            <p:nvPr/>
          </p:nvSpPr>
          <p:spPr>
            <a:xfrm>
              <a:off x="1789175" y="2353055"/>
              <a:ext cx="15240" cy="81280"/>
            </a:xfrm>
            <a:custGeom>
              <a:avLst/>
              <a:gdLst/>
              <a:ahLst/>
              <a:cxnLst/>
              <a:rect l="l" t="t" r="r" b="b"/>
              <a:pathLst>
                <a:path w="15239" h="81280">
                  <a:moveTo>
                    <a:pt x="15240" y="80772"/>
                  </a:moveTo>
                  <a:lnTo>
                    <a:pt x="0" y="80772"/>
                  </a:lnTo>
                </a:path>
                <a:path w="15239" h="81280">
                  <a:moveTo>
                    <a:pt x="15240" y="0"/>
                  </a:moveTo>
                  <a:lnTo>
                    <a:pt x="0" y="0"/>
                  </a:lnTo>
                </a:path>
              </a:pathLst>
            </a:custGeom>
            <a:ln w="9144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83" name="object 83"/>
          <p:cNvSpPr/>
          <p:nvPr/>
        </p:nvSpPr>
        <p:spPr>
          <a:xfrm>
            <a:off x="4115906" y="2272283"/>
            <a:ext cx="35059" cy="0"/>
          </a:xfrm>
          <a:custGeom>
            <a:avLst/>
            <a:gdLst/>
            <a:ahLst/>
            <a:cxnLst/>
            <a:rect l="l" t="t" r="r" b="b"/>
            <a:pathLst>
              <a:path w="15239">
                <a:moveTo>
                  <a:pt x="15240" y="0"/>
                </a:moveTo>
                <a:lnTo>
                  <a:pt x="0" y="0"/>
                </a:lnTo>
              </a:path>
            </a:pathLst>
          </a:custGeom>
          <a:ln w="9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4" name="object 84"/>
          <p:cNvSpPr/>
          <p:nvPr/>
        </p:nvSpPr>
        <p:spPr>
          <a:xfrm>
            <a:off x="4115906" y="2189988"/>
            <a:ext cx="35059" cy="0"/>
          </a:xfrm>
          <a:custGeom>
            <a:avLst/>
            <a:gdLst/>
            <a:ahLst/>
            <a:cxnLst/>
            <a:rect l="l" t="t" r="r" b="b"/>
            <a:pathLst>
              <a:path w="15239">
                <a:moveTo>
                  <a:pt x="15240" y="0"/>
                </a:moveTo>
                <a:lnTo>
                  <a:pt x="0" y="0"/>
                </a:lnTo>
              </a:path>
            </a:pathLst>
          </a:custGeom>
          <a:ln w="9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5" name="object 85"/>
          <p:cNvSpPr/>
          <p:nvPr/>
        </p:nvSpPr>
        <p:spPr>
          <a:xfrm>
            <a:off x="4115906" y="2107692"/>
            <a:ext cx="35059" cy="0"/>
          </a:xfrm>
          <a:custGeom>
            <a:avLst/>
            <a:gdLst/>
            <a:ahLst/>
            <a:cxnLst/>
            <a:rect l="l" t="t" r="r" b="b"/>
            <a:pathLst>
              <a:path w="15239">
                <a:moveTo>
                  <a:pt x="15240" y="0"/>
                </a:moveTo>
                <a:lnTo>
                  <a:pt x="0" y="0"/>
                </a:lnTo>
              </a:path>
            </a:pathLst>
          </a:custGeom>
          <a:ln w="9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pic>
        <p:nvPicPr>
          <p:cNvPr id="86" name="object 86"/>
          <p:cNvPicPr/>
          <p:nvPr/>
        </p:nvPicPr>
        <p:blipFill>
          <a:blip r:embed="rId3" cstate="print"/>
          <a:stretch>
            <a:fillRect/>
          </a:stretch>
        </p:blipFill>
        <p:spPr>
          <a:xfrm>
            <a:off x="1777572" y="1037844"/>
            <a:ext cx="140146" cy="58420"/>
          </a:xfrm>
          <a:prstGeom prst="rect">
            <a:avLst/>
          </a:prstGeom>
        </p:spPr>
      </p:pic>
      <p:pic>
        <p:nvPicPr>
          <p:cNvPr id="87" name="object 87"/>
          <p:cNvPicPr/>
          <p:nvPr/>
        </p:nvPicPr>
        <p:blipFill>
          <a:blip r:embed="rId3" cstate="print"/>
          <a:stretch>
            <a:fillRect/>
          </a:stretch>
        </p:blipFill>
        <p:spPr>
          <a:xfrm>
            <a:off x="8147678" y="1037844"/>
            <a:ext cx="136727" cy="58420"/>
          </a:xfrm>
          <a:prstGeom prst="rect">
            <a:avLst/>
          </a:prstGeom>
        </p:spPr>
      </p:pic>
      <p:sp>
        <p:nvSpPr>
          <p:cNvPr id="88" name="object 88"/>
          <p:cNvSpPr/>
          <p:nvPr/>
        </p:nvSpPr>
        <p:spPr>
          <a:xfrm>
            <a:off x="2611886" y="1168908"/>
            <a:ext cx="460147" cy="228600"/>
          </a:xfrm>
          <a:custGeom>
            <a:avLst/>
            <a:gdLst/>
            <a:ahLst/>
            <a:cxnLst/>
            <a:rect l="l" t="t" r="r" b="b"/>
            <a:pathLst>
              <a:path w="200025" h="228600">
                <a:moveTo>
                  <a:pt x="0" y="0"/>
                </a:moveTo>
                <a:lnTo>
                  <a:pt x="0" y="228600"/>
                </a:lnTo>
                <a:lnTo>
                  <a:pt x="199644" y="228600"/>
                </a:lnTo>
              </a:path>
            </a:pathLst>
          </a:custGeom>
          <a:ln w="9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9" name="object 89"/>
          <p:cNvSpPr/>
          <p:nvPr/>
        </p:nvSpPr>
        <p:spPr>
          <a:xfrm>
            <a:off x="3656638" y="1240536"/>
            <a:ext cx="455765" cy="157480"/>
          </a:xfrm>
          <a:custGeom>
            <a:avLst/>
            <a:gdLst/>
            <a:ahLst/>
            <a:cxnLst/>
            <a:rect l="l" t="t" r="r" b="b"/>
            <a:pathLst>
              <a:path w="198119" h="157480">
                <a:moveTo>
                  <a:pt x="0" y="156971"/>
                </a:moveTo>
                <a:lnTo>
                  <a:pt x="198119" y="156971"/>
                </a:lnTo>
                <a:lnTo>
                  <a:pt x="198119" y="0"/>
                </a:lnTo>
              </a:path>
            </a:pathLst>
          </a:custGeom>
          <a:ln w="9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0" name="object 90"/>
          <p:cNvSpPr/>
          <p:nvPr/>
        </p:nvSpPr>
        <p:spPr>
          <a:xfrm>
            <a:off x="4441954" y="1240536"/>
            <a:ext cx="718706" cy="157480"/>
          </a:xfrm>
          <a:custGeom>
            <a:avLst/>
            <a:gdLst/>
            <a:ahLst/>
            <a:cxnLst/>
            <a:rect l="l" t="t" r="r" b="b"/>
            <a:pathLst>
              <a:path w="312419" h="157480">
                <a:moveTo>
                  <a:pt x="0" y="0"/>
                </a:moveTo>
                <a:lnTo>
                  <a:pt x="0" y="156971"/>
                </a:lnTo>
                <a:lnTo>
                  <a:pt x="312420" y="156971"/>
                </a:lnTo>
              </a:path>
            </a:pathLst>
          </a:custGeom>
          <a:ln w="9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1" name="object 91"/>
          <p:cNvSpPr/>
          <p:nvPr/>
        </p:nvSpPr>
        <p:spPr>
          <a:xfrm>
            <a:off x="7187065" y="1168908"/>
            <a:ext cx="428010" cy="228600"/>
          </a:xfrm>
          <a:custGeom>
            <a:avLst/>
            <a:gdLst/>
            <a:ahLst/>
            <a:cxnLst/>
            <a:rect l="l" t="t" r="r" b="b"/>
            <a:pathLst>
              <a:path w="186054" h="228600">
                <a:moveTo>
                  <a:pt x="185927" y="0"/>
                </a:moveTo>
                <a:lnTo>
                  <a:pt x="185927" y="228600"/>
                </a:lnTo>
                <a:lnTo>
                  <a:pt x="0" y="228600"/>
                </a:lnTo>
              </a:path>
            </a:pathLst>
          </a:custGeom>
          <a:ln w="9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2" name="object 92"/>
          <p:cNvSpPr/>
          <p:nvPr/>
        </p:nvSpPr>
        <p:spPr>
          <a:xfrm>
            <a:off x="2611886" y="2362200"/>
            <a:ext cx="460147" cy="228600"/>
          </a:xfrm>
          <a:custGeom>
            <a:avLst/>
            <a:gdLst/>
            <a:ahLst/>
            <a:cxnLst/>
            <a:rect l="l" t="t" r="r" b="b"/>
            <a:pathLst>
              <a:path w="200025" h="228600">
                <a:moveTo>
                  <a:pt x="0" y="0"/>
                </a:moveTo>
                <a:lnTo>
                  <a:pt x="0" y="228600"/>
                </a:lnTo>
                <a:lnTo>
                  <a:pt x="199644" y="228600"/>
                </a:lnTo>
              </a:path>
            </a:pathLst>
          </a:custGeom>
          <a:ln w="9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3" name="object 93"/>
          <p:cNvSpPr/>
          <p:nvPr/>
        </p:nvSpPr>
        <p:spPr>
          <a:xfrm>
            <a:off x="3656638" y="2433827"/>
            <a:ext cx="455765" cy="157480"/>
          </a:xfrm>
          <a:custGeom>
            <a:avLst/>
            <a:gdLst/>
            <a:ahLst/>
            <a:cxnLst/>
            <a:rect l="l" t="t" r="r" b="b"/>
            <a:pathLst>
              <a:path w="198119" h="157480">
                <a:moveTo>
                  <a:pt x="0" y="156971"/>
                </a:moveTo>
                <a:lnTo>
                  <a:pt x="198119" y="156971"/>
                </a:lnTo>
                <a:lnTo>
                  <a:pt x="198119" y="0"/>
                </a:lnTo>
              </a:path>
            </a:pathLst>
          </a:custGeom>
          <a:ln w="9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4" name="object 94"/>
          <p:cNvSpPr/>
          <p:nvPr/>
        </p:nvSpPr>
        <p:spPr>
          <a:xfrm>
            <a:off x="4441954" y="2433827"/>
            <a:ext cx="718706" cy="157480"/>
          </a:xfrm>
          <a:custGeom>
            <a:avLst/>
            <a:gdLst/>
            <a:ahLst/>
            <a:cxnLst/>
            <a:rect l="l" t="t" r="r" b="b"/>
            <a:pathLst>
              <a:path w="312419" h="157480">
                <a:moveTo>
                  <a:pt x="0" y="0"/>
                </a:moveTo>
                <a:lnTo>
                  <a:pt x="0" y="156971"/>
                </a:lnTo>
                <a:lnTo>
                  <a:pt x="312420" y="156971"/>
                </a:lnTo>
              </a:path>
            </a:pathLst>
          </a:custGeom>
          <a:ln w="9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5" name="object 95"/>
          <p:cNvSpPr/>
          <p:nvPr/>
        </p:nvSpPr>
        <p:spPr>
          <a:xfrm>
            <a:off x="7187065" y="2362200"/>
            <a:ext cx="428010" cy="228600"/>
          </a:xfrm>
          <a:custGeom>
            <a:avLst/>
            <a:gdLst/>
            <a:ahLst/>
            <a:cxnLst/>
            <a:rect l="l" t="t" r="r" b="b"/>
            <a:pathLst>
              <a:path w="186054" h="228600">
                <a:moveTo>
                  <a:pt x="185927" y="0"/>
                </a:moveTo>
                <a:lnTo>
                  <a:pt x="185927" y="228600"/>
                </a:lnTo>
                <a:lnTo>
                  <a:pt x="0" y="228600"/>
                </a:lnTo>
              </a:path>
            </a:pathLst>
          </a:custGeom>
          <a:ln w="9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6" name="object 96"/>
          <p:cNvSpPr/>
          <p:nvPr/>
        </p:nvSpPr>
        <p:spPr>
          <a:xfrm>
            <a:off x="2611886" y="3558541"/>
            <a:ext cx="460147" cy="227329"/>
          </a:xfrm>
          <a:custGeom>
            <a:avLst/>
            <a:gdLst/>
            <a:ahLst/>
            <a:cxnLst/>
            <a:rect l="l" t="t" r="r" b="b"/>
            <a:pathLst>
              <a:path w="200025" h="227329">
                <a:moveTo>
                  <a:pt x="0" y="0"/>
                </a:moveTo>
                <a:lnTo>
                  <a:pt x="0" y="227075"/>
                </a:lnTo>
                <a:lnTo>
                  <a:pt x="199644" y="227075"/>
                </a:lnTo>
              </a:path>
            </a:pathLst>
          </a:custGeom>
          <a:ln w="9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grpSp>
        <p:nvGrpSpPr>
          <p:cNvPr id="97" name="object 97"/>
          <p:cNvGrpSpPr/>
          <p:nvPr/>
        </p:nvGrpSpPr>
        <p:grpSpPr>
          <a:xfrm>
            <a:off x="4396379" y="3195827"/>
            <a:ext cx="775677" cy="594360"/>
            <a:chOff x="1911095" y="3195827"/>
            <a:chExt cx="337185" cy="594360"/>
          </a:xfrm>
        </p:grpSpPr>
        <p:sp>
          <p:nvSpPr>
            <p:cNvPr id="98" name="object 98"/>
            <p:cNvSpPr/>
            <p:nvPr/>
          </p:nvSpPr>
          <p:spPr>
            <a:xfrm>
              <a:off x="1930907" y="3217164"/>
              <a:ext cx="312420" cy="568960"/>
            </a:xfrm>
            <a:custGeom>
              <a:avLst/>
              <a:gdLst/>
              <a:ahLst/>
              <a:cxnLst/>
              <a:rect l="l" t="t" r="r" b="b"/>
              <a:pathLst>
                <a:path w="312419" h="568960">
                  <a:moveTo>
                    <a:pt x="0" y="0"/>
                  </a:moveTo>
                  <a:lnTo>
                    <a:pt x="0" y="568451"/>
                  </a:lnTo>
                  <a:lnTo>
                    <a:pt x="312420" y="568451"/>
                  </a:lnTo>
                </a:path>
              </a:pathLst>
            </a:custGeom>
            <a:ln w="9144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9" name="object 99"/>
            <p:cNvSpPr/>
            <p:nvPr/>
          </p:nvSpPr>
          <p:spPr>
            <a:xfrm>
              <a:off x="1911095" y="3195827"/>
              <a:ext cx="41275" cy="41275"/>
            </a:xfrm>
            <a:custGeom>
              <a:avLst/>
              <a:gdLst/>
              <a:ahLst/>
              <a:cxnLst/>
              <a:rect l="l" t="t" r="r" b="b"/>
              <a:pathLst>
                <a:path w="41275" h="41275">
                  <a:moveTo>
                    <a:pt x="19812" y="41148"/>
                  </a:moveTo>
                  <a:lnTo>
                    <a:pt x="12215" y="39552"/>
                  </a:lnTo>
                  <a:lnTo>
                    <a:pt x="5905" y="35242"/>
                  </a:lnTo>
                  <a:lnTo>
                    <a:pt x="1595" y="28932"/>
                  </a:lnTo>
                  <a:lnTo>
                    <a:pt x="0" y="21336"/>
                  </a:lnTo>
                  <a:lnTo>
                    <a:pt x="1595" y="12858"/>
                  </a:lnTo>
                  <a:lnTo>
                    <a:pt x="5905" y="6096"/>
                  </a:lnTo>
                  <a:lnTo>
                    <a:pt x="12215" y="1619"/>
                  </a:lnTo>
                  <a:lnTo>
                    <a:pt x="19812" y="0"/>
                  </a:lnTo>
                  <a:lnTo>
                    <a:pt x="28289" y="1619"/>
                  </a:lnTo>
                  <a:lnTo>
                    <a:pt x="35052" y="6096"/>
                  </a:lnTo>
                  <a:lnTo>
                    <a:pt x="39528" y="12858"/>
                  </a:lnTo>
                  <a:lnTo>
                    <a:pt x="41148" y="21336"/>
                  </a:lnTo>
                  <a:lnTo>
                    <a:pt x="39528" y="28932"/>
                  </a:lnTo>
                  <a:lnTo>
                    <a:pt x="35052" y="35242"/>
                  </a:lnTo>
                  <a:lnTo>
                    <a:pt x="28289" y="39552"/>
                  </a:lnTo>
                  <a:lnTo>
                    <a:pt x="19812" y="41148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100" name="object 100"/>
          <p:cNvGrpSpPr/>
          <p:nvPr/>
        </p:nvGrpSpPr>
        <p:grpSpPr>
          <a:xfrm>
            <a:off x="3656638" y="3764280"/>
            <a:ext cx="245412" cy="41275"/>
            <a:chOff x="1589532" y="3764279"/>
            <a:chExt cx="106680" cy="41275"/>
          </a:xfrm>
        </p:grpSpPr>
        <p:sp>
          <p:nvSpPr>
            <p:cNvPr id="101" name="object 101"/>
            <p:cNvSpPr/>
            <p:nvPr/>
          </p:nvSpPr>
          <p:spPr>
            <a:xfrm>
              <a:off x="1589532" y="3785615"/>
              <a:ext cx="85725" cy="0"/>
            </a:xfrm>
            <a:custGeom>
              <a:avLst/>
              <a:gdLst/>
              <a:ahLst/>
              <a:cxnLst/>
              <a:rect l="l" t="t" r="r" b="b"/>
              <a:pathLst>
                <a:path w="85725">
                  <a:moveTo>
                    <a:pt x="0" y="0"/>
                  </a:moveTo>
                  <a:lnTo>
                    <a:pt x="85343" y="0"/>
                  </a:lnTo>
                </a:path>
              </a:pathLst>
            </a:custGeom>
            <a:ln w="9144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2" name="object 102"/>
            <p:cNvSpPr/>
            <p:nvPr/>
          </p:nvSpPr>
          <p:spPr>
            <a:xfrm>
              <a:off x="1655063" y="3764279"/>
              <a:ext cx="41275" cy="41275"/>
            </a:xfrm>
            <a:custGeom>
              <a:avLst/>
              <a:gdLst/>
              <a:ahLst/>
              <a:cxnLst/>
              <a:rect l="l" t="t" r="r" b="b"/>
              <a:pathLst>
                <a:path w="41275" h="41275">
                  <a:moveTo>
                    <a:pt x="19812" y="41148"/>
                  </a:moveTo>
                  <a:lnTo>
                    <a:pt x="12215" y="39552"/>
                  </a:lnTo>
                  <a:lnTo>
                    <a:pt x="5905" y="35242"/>
                  </a:lnTo>
                  <a:lnTo>
                    <a:pt x="1595" y="28932"/>
                  </a:lnTo>
                  <a:lnTo>
                    <a:pt x="0" y="21336"/>
                  </a:lnTo>
                  <a:lnTo>
                    <a:pt x="1595" y="12858"/>
                  </a:lnTo>
                  <a:lnTo>
                    <a:pt x="5905" y="6096"/>
                  </a:lnTo>
                  <a:lnTo>
                    <a:pt x="12215" y="1619"/>
                  </a:lnTo>
                  <a:lnTo>
                    <a:pt x="19812" y="0"/>
                  </a:lnTo>
                  <a:lnTo>
                    <a:pt x="28289" y="1619"/>
                  </a:lnTo>
                  <a:lnTo>
                    <a:pt x="35052" y="6096"/>
                  </a:lnTo>
                  <a:lnTo>
                    <a:pt x="39528" y="12858"/>
                  </a:lnTo>
                  <a:lnTo>
                    <a:pt x="41148" y="21336"/>
                  </a:lnTo>
                  <a:lnTo>
                    <a:pt x="39528" y="28932"/>
                  </a:lnTo>
                  <a:lnTo>
                    <a:pt x="35052" y="35242"/>
                  </a:lnTo>
                  <a:lnTo>
                    <a:pt x="28289" y="39552"/>
                  </a:lnTo>
                  <a:lnTo>
                    <a:pt x="19812" y="41148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103" name="object 103"/>
          <p:cNvSpPr/>
          <p:nvPr/>
        </p:nvSpPr>
        <p:spPr>
          <a:xfrm>
            <a:off x="2611884" y="827531"/>
            <a:ext cx="1501687" cy="143510"/>
          </a:xfrm>
          <a:custGeom>
            <a:avLst/>
            <a:gdLst/>
            <a:ahLst/>
            <a:cxnLst/>
            <a:rect l="l" t="t" r="r" b="b"/>
            <a:pathLst>
              <a:path w="652780" h="143509">
                <a:moveTo>
                  <a:pt x="652271" y="86868"/>
                </a:moveTo>
                <a:lnTo>
                  <a:pt x="652271" y="0"/>
                </a:lnTo>
                <a:lnTo>
                  <a:pt x="0" y="0"/>
                </a:lnTo>
                <a:lnTo>
                  <a:pt x="0" y="143256"/>
                </a:lnTo>
              </a:path>
            </a:pathLst>
          </a:custGeom>
          <a:ln w="9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4" name="object 104"/>
          <p:cNvSpPr/>
          <p:nvPr/>
        </p:nvSpPr>
        <p:spPr>
          <a:xfrm>
            <a:off x="4441954" y="827531"/>
            <a:ext cx="3172826" cy="143510"/>
          </a:xfrm>
          <a:custGeom>
            <a:avLst/>
            <a:gdLst/>
            <a:ahLst/>
            <a:cxnLst/>
            <a:rect l="l" t="t" r="r" b="b"/>
            <a:pathLst>
              <a:path w="1379220" h="143509">
                <a:moveTo>
                  <a:pt x="0" y="86868"/>
                </a:moveTo>
                <a:lnTo>
                  <a:pt x="0" y="0"/>
                </a:lnTo>
                <a:lnTo>
                  <a:pt x="1379219" y="0"/>
                </a:lnTo>
                <a:lnTo>
                  <a:pt x="1379219" y="143256"/>
                </a:lnTo>
              </a:path>
            </a:pathLst>
          </a:custGeom>
          <a:ln w="9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5" name="object 105"/>
          <p:cNvSpPr/>
          <p:nvPr/>
        </p:nvSpPr>
        <p:spPr>
          <a:xfrm>
            <a:off x="2611885" y="3217164"/>
            <a:ext cx="5003190" cy="568960"/>
          </a:xfrm>
          <a:custGeom>
            <a:avLst/>
            <a:gdLst/>
            <a:ahLst/>
            <a:cxnLst/>
            <a:rect l="l" t="t" r="r" b="b"/>
            <a:pathLst>
              <a:path w="2174875" h="568960">
                <a:moveTo>
                  <a:pt x="0" y="163067"/>
                </a:moveTo>
                <a:lnTo>
                  <a:pt x="0" y="0"/>
                </a:lnTo>
                <a:lnTo>
                  <a:pt x="2174747" y="0"/>
                </a:lnTo>
                <a:lnTo>
                  <a:pt x="2174747" y="568451"/>
                </a:lnTo>
                <a:lnTo>
                  <a:pt x="1988820" y="568451"/>
                </a:lnTo>
              </a:path>
            </a:pathLst>
          </a:custGeom>
          <a:ln w="9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6" name="object 106"/>
          <p:cNvSpPr/>
          <p:nvPr/>
        </p:nvSpPr>
        <p:spPr>
          <a:xfrm>
            <a:off x="6422780" y="1397508"/>
            <a:ext cx="200128" cy="0"/>
          </a:xfrm>
          <a:custGeom>
            <a:avLst/>
            <a:gdLst/>
            <a:ahLst/>
            <a:cxnLst/>
            <a:rect l="l" t="t" r="r" b="b"/>
            <a:pathLst>
              <a:path w="86994">
                <a:moveTo>
                  <a:pt x="0" y="0"/>
                </a:moveTo>
                <a:lnTo>
                  <a:pt x="86867" y="0"/>
                </a:lnTo>
              </a:path>
            </a:pathLst>
          </a:custGeom>
          <a:ln w="9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grpSp>
        <p:nvGrpSpPr>
          <p:cNvPr id="107" name="object 107"/>
          <p:cNvGrpSpPr/>
          <p:nvPr/>
        </p:nvGrpSpPr>
        <p:grpSpPr>
          <a:xfrm>
            <a:off x="5732121" y="1377696"/>
            <a:ext cx="883775" cy="2428240"/>
            <a:chOff x="2491739" y="1377696"/>
            <a:chExt cx="384175" cy="2428240"/>
          </a:xfrm>
        </p:grpSpPr>
        <p:sp>
          <p:nvSpPr>
            <p:cNvPr id="108" name="object 108"/>
            <p:cNvSpPr/>
            <p:nvPr/>
          </p:nvSpPr>
          <p:spPr>
            <a:xfrm>
              <a:off x="2494788" y="1397508"/>
              <a:ext cx="288290" cy="2388235"/>
            </a:xfrm>
            <a:custGeom>
              <a:avLst/>
              <a:gdLst/>
              <a:ahLst/>
              <a:cxnLst/>
              <a:rect l="l" t="t" r="r" b="b"/>
              <a:pathLst>
                <a:path w="288289" h="2388235">
                  <a:moveTo>
                    <a:pt x="0" y="0"/>
                  </a:moveTo>
                  <a:lnTo>
                    <a:pt x="82295" y="0"/>
                  </a:lnTo>
                </a:path>
                <a:path w="288289" h="2388235">
                  <a:moveTo>
                    <a:pt x="288035" y="0"/>
                  </a:moveTo>
                  <a:lnTo>
                    <a:pt x="67055" y="2388108"/>
                  </a:lnTo>
                </a:path>
              </a:pathLst>
            </a:custGeom>
            <a:ln w="9144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9" name="object 109"/>
            <p:cNvSpPr/>
            <p:nvPr/>
          </p:nvSpPr>
          <p:spPr>
            <a:xfrm>
              <a:off x="2540495" y="1377708"/>
              <a:ext cx="264160" cy="2428240"/>
            </a:xfrm>
            <a:custGeom>
              <a:avLst/>
              <a:gdLst/>
              <a:ahLst/>
              <a:cxnLst/>
              <a:rect l="l" t="t" r="r" b="b"/>
              <a:pathLst>
                <a:path w="264160" h="2428240">
                  <a:moveTo>
                    <a:pt x="41148" y="2409444"/>
                  </a:moveTo>
                  <a:lnTo>
                    <a:pt x="40436" y="2400935"/>
                  </a:lnTo>
                  <a:lnTo>
                    <a:pt x="36576" y="2394013"/>
                  </a:lnTo>
                  <a:lnTo>
                    <a:pt x="30441" y="2389073"/>
                  </a:lnTo>
                  <a:lnTo>
                    <a:pt x="22860" y="2386584"/>
                  </a:lnTo>
                  <a:lnTo>
                    <a:pt x="15011" y="2387930"/>
                  </a:lnTo>
                  <a:lnTo>
                    <a:pt x="8001" y="2391727"/>
                  </a:lnTo>
                  <a:lnTo>
                    <a:pt x="2717" y="2397506"/>
                  </a:lnTo>
                  <a:lnTo>
                    <a:pt x="0" y="2404872"/>
                  </a:lnTo>
                  <a:lnTo>
                    <a:pt x="1358" y="2413368"/>
                  </a:lnTo>
                  <a:lnTo>
                    <a:pt x="5143" y="2420302"/>
                  </a:lnTo>
                  <a:lnTo>
                    <a:pt x="10934" y="2425230"/>
                  </a:lnTo>
                  <a:lnTo>
                    <a:pt x="18288" y="2427732"/>
                  </a:lnTo>
                  <a:lnTo>
                    <a:pt x="26797" y="2427008"/>
                  </a:lnTo>
                  <a:lnTo>
                    <a:pt x="33718" y="2423160"/>
                  </a:lnTo>
                  <a:lnTo>
                    <a:pt x="38658" y="2417013"/>
                  </a:lnTo>
                  <a:lnTo>
                    <a:pt x="41148" y="2409444"/>
                  </a:lnTo>
                  <a:close/>
                </a:path>
                <a:path w="264160" h="2428240">
                  <a:moveTo>
                    <a:pt x="263664" y="21336"/>
                  </a:moveTo>
                  <a:lnTo>
                    <a:pt x="262280" y="13500"/>
                  </a:lnTo>
                  <a:lnTo>
                    <a:pt x="258330" y="6667"/>
                  </a:lnTo>
                  <a:lnTo>
                    <a:pt x="252082" y="1828"/>
                  </a:lnTo>
                  <a:lnTo>
                    <a:pt x="243852" y="0"/>
                  </a:lnTo>
                  <a:lnTo>
                    <a:pt x="236232" y="711"/>
                  </a:lnTo>
                  <a:lnTo>
                    <a:pt x="229755" y="4572"/>
                  </a:lnTo>
                  <a:lnTo>
                    <a:pt x="224993" y="10706"/>
                  </a:lnTo>
                  <a:lnTo>
                    <a:pt x="222516" y="18288"/>
                  </a:lnTo>
                  <a:lnTo>
                    <a:pt x="223227" y="26136"/>
                  </a:lnTo>
                  <a:lnTo>
                    <a:pt x="227088" y="33147"/>
                  </a:lnTo>
                  <a:lnTo>
                    <a:pt x="233222" y="38430"/>
                  </a:lnTo>
                  <a:lnTo>
                    <a:pt x="240804" y="41148"/>
                  </a:lnTo>
                  <a:lnTo>
                    <a:pt x="248653" y="39763"/>
                  </a:lnTo>
                  <a:lnTo>
                    <a:pt x="255663" y="35814"/>
                  </a:lnTo>
                  <a:lnTo>
                    <a:pt x="260946" y="29565"/>
                  </a:lnTo>
                  <a:lnTo>
                    <a:pt x="263664" y="21336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0" name="object 110"/>
            <p:cNvSpPr/>
            <p:nvPr/>
          </p:nvSpPr>
          <p:spPr>
            <a:xfrm>
              <a:off x="2491739" y="1397508"/>
              <a:ext cx="384175" cy="2388235"/>
            </a:xfrm>
            <a:custGeom>
              <a:avLst/>
              <a:gdLst/>
              <a:ahLst/>
              <a:cxnLst/>
              <a:rect l="l" t="t" r="r" b="b"/>
              <a:pathLst>
                <a:path w="384175" h="2388235">
                  <a:moveTo>
                    <a:pt x="298703" y="1193291"/>
                  </a:moveTo>
                  <a:lnTo>
                    <a:pt x="384048" y="1193291"/>
                  </a:lnTo>
                </a:path>
                <a:path w="384175" h="2388235">
                  <a:moveTo>
                    <a:pt x="0" y="1193291"/>
                  </a:moveTo>
                  <a:lnTo>
                    <a:pt x="82295" y="1193291"/>
                  </a:lnTo>
                </a:path>
                <a:path w="384175" h="2388235">
                  <a:moveTo>
                    <a:pt x="298703" y="2388108"/>
                  </a:moveTo>
                  <a:lnTo>
                    <a:pt x="384048" y="2388108"/>
                  </a:lnTo>
                </a:path>
                <a:path w="384175" h="2388235">
                  <a:moveTo>
                    <a:pt x="0" y="2388108"/>
                  </a:moveTo>
                  <a:lnTo>
                    <a:pt x="82295" y="2388108"/>
                  </a:lnTo>
                </a:path>
                <a:path w="384175" h="2388235">
                  <a:moveTo>
                    <a:pt x="79248" y="0"/>
                  </a:moveTo>
                  <a:lnTo>
                    <a:pt x="291083" y="1193291"/>
                  </a:lnTo>
                </a:path>
              </a:pathLst>
            </a:custGeom>
            <a:ln w="9144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1" name="object 111"/>
            <p:cNvSpPr/>
            <p:nvPr/>
          </p:nvSpPr>
          <p:spPr>
            <a:xfrm>
              <a:off x="2549639" y="1377708"/>
              <a:ext cx="254635" cy="1234440"/>
            </a:xfrm>
            <a:custGeom>
              <a:avLst/>
              <a:gdLst/>
              <a:ahLst/>
              <a:cxnLst/>
              <a:rect l="l" t="t" r="r" b="b"/>
              <a:pathLst>
                <a:path w="254635" h="1234439">
                  <a:moveTo>
                    <a:pt x="41148" y="16764"/>
                  </a:moveTo>
                  <a:lnTo>
                    <a:pt x="38417" y="8775"/>
                  </a:lnTo>
                  <a:lnTo>
                    <a:pt x="32956" y="3238"/>
                  </a:lnTo>
                  <a:lnTo>
                    <a:pt x="25514" y="254"/>
                  </a:lnTo>
                  <a:lnTo>
                    <a:pt x="16764" y="0"/>
                  </a:lnTo>
                  <a:lnTo>
                    <a:pt x="9436" y="2730"/>
                  </a:lnTo>
                  <a:lnTo>
                    <a:pt x="3810" y="8191"/>
                  </a:lnTo>
                  <a:lnTo>
                    <a:pt x="482" y="15633"/>
                  </a:lnTo>
                  <a:lnTo>
                    <a:pt x="0" y="24384"/>
                  </a:lnTo>
                  <a:lnTo>
                    <a:pt x="3606" y="31686"/>
                  </a:lnTo>
                  <a:lnTo>
                    <a:pt x="9334" y="37147"/>
                  </a:lnTo>
                  <a:lnTo>
                    <a:pt x="16510" y="40017"/>
                  </a:lnTo>
                  <a:lnTo>
                    <a:pt x="24384" y="39624"/>
                  </a:lnTo>
                  <a:lnTo>
                    <a:pt x="31724" y="36906"/>
                  </a:lnTo>
                  <a:lnTo>
                    <a:pt x="37338" y="31623"/>
                  </a:lnTo>
                  <a:lnTo>
                    <a:pt x="40678" y="24612"/>
                  </a:lnTo>
                  <a:lnTo>
                    <a:pt x="41148" y="16764"/>
                  </a:lnTo>
                  <a:close/>
                </a:path>
                <a:path w="254635" h="1234439">
                  <a:moveTo>
                    <a:pt x="254508" y="1210056"/>
                  </a:moveTo>
                  <a:lnTo>
                    <a:pt x="250913" y="1202715"/>
                  </a:lnTo>
                  <a:lnTo>
                    <a:pt x="245173" y="1197102"/>
                  </a:lnTo>
                  <a:lnTo>
                    <a:pt x="238010" y="1193761"/>
                  </a:lnTo>
                  <a:lnTo>
                    <a:pt x="230124" y="1193292"/>
                  </a:lnTo>
                  <a:lnTo>
                    <a:pt x="222796" y="1196022"/>
                  </a:lnTo>
                  <a:lnTo>
                    <a:pt x="217170" y="1201483"/>
                  </a:lnTo>
                  <a:lnTo>
                    <a:pt x="213842" y="1208925"/>
                  </a:lnTo>
                  <a:lnTo>
                    <a:pt x="213360" y="1217676"/>
                  </a:lnTo>
                  <a:lnTo>
                    <a:pt x="216103" y="1225003"/>
                  </a:lnTo>
                  <a:lnTo>
                    <a:pt x="221551" y="1230630"/>
                  </a:lnTo>
                  <a:lnTo>
                    <a:pt x="229006" y="1233957"/>
                  </a:lnTo>
                  <a:lnTo>
                    <a:pt x="237744" y="1234440"/>
                  </a:lnTo>
                  <a:lnTo>
                    <a:pt x="245084" y="1230833"/>
                  </a:lnTo>
                  <a:lnTo>
                    <a:pt x="250698" y="1225105"/>
                  </a:lnTo>
                  <a:lnTo>
                    <a:pt x="254038" y="1217930"/>
                  </a:lnTo>
                  <a:lnTo>
                    <a:pt x="254508" y="1210056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2" name="object 112"/>
            <p:cNvSpPr/>
            <p:nvPr/>
          </p:nvSpPr>
          <p:spPr>
            <a:xfrm>
              <a:off x="2584703" y="2590800"/>
              <a:ext cx="213360" cy="1195070"/>
            </a:xfrm>
            <a:custGeom>
              <a:avLst/>
              <a:gdLst/>
              <a:ahLst/>
              <a:cxnLst/>
              <a:rect l="l" t="t" r="r" b="b"/>
              <a:pathLst>
                <a:path w="213360" h="1195070">
                  <a:moveTo>
                    <a:pt x="0" y="0"/>
                  </a:moveTo>
                  <a:lnTo>
                    <a:pt x="213360" y="1194816"/>
                  </a:lnTo>
                </a:path>
              </a:pathLst>
            </a:custGeom>
            <a:ln w="9144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3" name="object 113"/>
            <p:cNvSpPr/>
            <p:nvPr/>
          </p:nvSpPr>
          <p:spPr>
            <a:xfrm>
              <a:off x="2564498" y="2570987"/>
              <a:ext cx="253365" cy="1235075"/>
            </a:xfrm>
            <a:custGeom>
              <a:avLst/>
              <a:gdLst/>
              <a:ahLst/>
              <a:cxnLst/>
              <a:rect l="l" t="t" r="r" b="b"/>
              <a:pathLst>
                <a:path w="253364" h="1235075">
                  <a:moveTo>
                    <a:pt x="40386" y="24650"/>
                  </a:moveTo>
                  <a:lnTo>
                    <a:pt x="17145" y="0"/>
                  </a:lnTo>
                  <a:lnTo>
                    <a:pt x="8953" y="2743"/>
                  </a:lnTo>
                  <a:lnTo>
                    <a:pt x="3048" y="8191"/>
                  </a:lnTo>
                  <a:lnTo>
                    <a:pt x="0" y="15646"/>
                  </a:lnTo>
                  <a:lnTo>
                    <a:pt x="381" y="24384"/>
                  </a:lnTo>
                  <a:lnTo>
                    <a:pt x="3098" y="31724"/>
                  </a:lnTo>
                  <a:lnTo>
                    <a:pt x="8382" y="37338"/>
                  </a:lnTo>
                  <a:lnTo>
                    <a:pt x="15392" y="40678"/>
                  </a:lnTo>
                  <a:lnTo>
                    <a:pt x="23241" y="41148"/>
                  </a:lnTo>
                  <a:lnTo>
                    <a:pt x="31432" y="37553"/>
                  </a:lnTo>
                  <a:lnTo>
                    <a:pt x="37338" y="31813"/>
                  </a:lnTo>
                  <a:lnTo>
                    <a:pt x="40386" y="24650"/>
                  </a:lnTo>
                  <a:close/>
                </a:path>
                <a:path w="253364" h="1235075">
                  <a:moveTo>
                    <a:pt x="253365" y="1210068"/>
                  </a:moveTo>
                  <a:lnTo>
                    <a:pt x="250634" y="1202728"/>
                  </a:lnTo>
                  <a:lnTo>
                    <a:pt x="245173" y="1197114"/>
                  </a:lnTo>
                  <a:lnTo>
                    <a:pt x="237731" y="1193774"/>
                  </a:lnTo>
                  <a:lnTo>
                    <a:pt x="228981" y="1193304"/>
                  </a:lnTo>
                  <a:lnTo>
                    <a:pt x="221653" y="1196898"/>
                  </a:lnTo>
                  <a:lnTo>
                    <a:pt x="216027" y="1202639"/>
                  </a:lnTo>
                  <a:lnTo>
                    <a:pt x="212699" y="1209802"/>
                  </a:lnTo>
                  <a:lnTo>
                    <a:pt x="212217" y="1217688"/>
                  </a:lnTo>
                  <a:lnTo>
                    <a:pt x="215823" y="1225016"/>
                  </a:lnTo>
                  <a:lnTo>
                    <a:pt x="221551" y="1230642"/>
                  </a:lnTo>
                  <a:lnTo>
                    <a:pt x="228727" y="1233970"/>
                  </a:lnTo>
                  <a:lnTo>
                    <a:pt x="236601" y="1234452"/>
                  </a:lnTo>
                  <a:lnTo>
                    <a:pt x="243941" y="1231709"/>
                  </a:lnTo>
                  <a:lnTo>
                    <a:pt x="249555" y="1226261"/>
                  </a:lnTo>
                  <a:lnTo>
                    <a:pt x="252895" y="1218806"/>
                  </a:lnTo>
                  <a:lnTo>
                    <a:pt x="253365" y="1210068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114" name="object 114"/>
          <p:cNvGrpSpPr/>
          <p:nvPr/>
        </p:nvGrpSpPr>
        <p:grpSpPr>
          <a:xfrm>
            <a:off x="6633132" y="1426463"/>
            <a:ext cx="555098" cy="55244"/>
            <a:chOff x="2883407" y="1426463"/>
            <a:chExt cx="241300" cy="55244"/>
          </a:xfrm>
        </p:grpSpPr>
        <p:sp>
          <p:nvSpPr>
            <p:cNvPr id="115" name="object 115"/>
            <p:cNvSpPr/>
            <p:nvPr/>
          </p:nvSpPr>
          <p:spPr>
            <a:xfrm>
              <a:off x="2958083" y="1453896"/>
              <a:ext cx="166370" cy="0"/>
            </a:xfrm>
            <a:custGeom>
              <a:avLst/>
              <a:gdLst/>
              <a:ahLst/>
              <a:cxnLst/>
              <a:rect l="l" t="t" r="r" b="b"/>
              <a:pathLst>
                <a:path w="166369">
                  <a:moveTo>
                    <a:pt x="166116" y="0"/>
                  </a:moveTo>
                  <a:lnTo>
                    <a:pt x="0" y="0"/>
                  </a:lnTo>
                </a:path>
              </a:pathLst>
            </a:custGeom>
            <a:ln w="9144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6" name="object 116"/>
            <p:cNvSpPr/>
            <p:nvPr/>
          </p:nvSpPr>
          <p:spPr>
            <a:xfrm>
              <a:off x="2883407" y="1426463"/>
              <a:ext cx="82550" cy="55244"/>
            </a:xfrm>
            <a:custGeom>
              <a:avLst/>
              <a:gdLst/>
              <a:ahLst/>
              <a:cxnLst/>
              <a:rect l="l" t="t" r="r" b="b"/>
              <a:pathLst>
                <a:path w="82550" h="55244">
                  <a:moveTo>
                    <a:pt x="82295" y="54864"/>
                  </a:moveTo>
                  <a:lnTo>
                    <a:pt x="0" y="27432"/>
                  </a:lnTo>
                  <a:lnTo>
                    <a:pt x="82295" y="0"/>
                  </a:lnTo>
                  <a:lnTo>
                    <a:pt x="82295" y="54864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117" name="object 117"/>
          <p:cNvGrpSpPr/>
          <p:nvPr/>
        </p:nvGrpSpPr>
        <p:grpSpPr>
          <a:xfrm>
            <a:off x="6633132" y="2621280"/>
            <a:ext cx="555098" cy="53340"/>
            <a:chOff x="2883407" y="2621280"/>
            <a:chExt cx="241300" cy="53340"/>
          </a:xfrm>
        </p:grpSpPr>
        <p:sp>
          <p:nvSpPr>
            <p:cNvPr id="118" name="object 118"/>
            <p:cNvSpPr/>
            <p:nvPr/>
          </p:nvSpPr>
          <p:spPr>
            <a:xfrm>
              <a:off x="2958083" y="2648711"/>
              <a:ext cx="166370" cy="0"/>
            </a:xfrm>
            <a:custGeom>
              <a:avLst/>
              <a:gdLst/>
              <a:ahLst/>
              <a:cxnLst/>
              <a:rect l="l" t="t" r="r" b="b"/>
              <a:pathLst>
                <a:path w="166369">
                  <a:moveTo>
                    <a:pt x="166116" y="0"/>
                  </a:moveTo>
                  <a:lnTo>
                    <a:pt x="0" y="0"/>
                  </a:lnTo>
                </a:path>
              </a:pathLst>
            </a:custGeom>
            <a:ln w="9144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9" name="object 119"/>
            <p:cNvSpPr/>
            <p:nvPr/>
          </p:nvSpPr>
          <p:spPr>
            <a:xfrm>
              <a:off x="2883407" y="2621280"/>
              <a:ext cx="82550" cy="53340"/>
            </a:xfrm>
            <a:custGeom>
              <a:avLst/>
              <a:gdLst/>
              <a:ahLst/>
              <a:cxnLst/>
              <a:rect l="l" t="t" r="r" b="b"/>
              <a:pathLst>
                <a:path w="82550" h="53339">
                  <a:moveTo>
                    <a:pt x="82295" y="53339"/>
                  </a:moveTo>
                  <a:lnTo>
                    <a:pt x="0" y="27431"/>
                  </a:lnTo>
                  <a:lnTo>
                    <a:pt x="82295" y="0"/>
                  </a:lnTo>
                  <a:lnTo>
                    <a:pt x="82295" y="53339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120" name="object 120"/>
          <p:cNvGrpSpPr/>
          <p:nvPr/>
        </p:nvGrpSpPr>
        <p:grpSpPr>
          <a:xfrm>
            <a:off x="6633132" y="3814572"/>
            <a:ext cx="555098" cy="55244"/>
            <a:chOff x="2883407" y="3814572"/>
            <a:chExt cx="241300" cy="55244"/>
          </a:xfrm>
        </p:grpSpPr>
        <p:sp>
          <p:nvSpPr>
            <p:cNvPr id="121" name="object 121"/>
            <p:cNvSpPr/>
            <p:nvPr/>
          </p:nvSpPr>
          <p:spPr>
            <a:xfrm>
              <a:off x="2958083" y="3842003"/>
              <a:ext cx="166370" cy="0"/>
            </a:xfrm>
            <a:custGeom>
              <a:avLst/>
              <a:gdLst/>
              <a:ahLst/>
              <a:cxnLst/>
              <a:rect l="l" t="t" r="r" b="b"/>
              <a:pathLst>
                <a:path w="166369">
                  <a:moveTo>
                    <a:pt x="166116" y="0"/>
                  </a:moveTo>
                  <a:lnTo>
                    <a:pt x="0" y="0"/>
                  </a:lnTo>
                </a:path>
              </a:pathLst>
            </a:custGeom>
            <a:ln w="9144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2" name="object 122"/>
            <p:cNvSpPr/>
            <p:nvPr/>
          </p:nvSpPr>
          <p:spPr>
            <a:xfrm>
              <a:off x="2883407" y="3814572"/>
              <a:ext cx="82550" cy="55244"/>
            </a:xfrm>
            <a:custGeom>
              <a:avLst/>
              <a:gdLst/>
              <a:ahLst/>
              <a:cxnLst/>
              <a:rect l="l" t="t" r="r" b="b"/>
              <a:pathLst>
                <a:path w="82550" h="55245">
                  <a:moveTo>
                    <a:pt x="82295" y="54863"/>
                  </a:moveTo>
                  <a:lnTo>
                    <a:pt x="0" y="27431"/>
                  </a:lnTo>
                  <a:lnTo>
                    <a:pt x="82295" y="0"/>
                  </a:lnTo>
                  <a:lnTo>
                    <a:pt x="82295" y="54863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pic>
        <p:nvPicPr>
          <p:cNvPr id="123" name="object 123"/>
          <p:cNvPicPr/>
          <p:nvPr/>
        </p:nvPicPr>
        <p:blipFill>
          <a:blip r:embed="rId3" cstate="print"/>
          <a:stretch>
            <a:fillRect/>
          </a:stretch>
        </p:blipFill>
        <p:spPr>
          <a:xfrm>
            <a:off x="2447196" y="4538473"/>
            <a:ext cx="140146" cy="58419"/>
          </a:xfrm>
          <a:prstGeom prst="rect">
            <a:avLst/>
          </a:prstGeom>
        </p:spPr>
      </p:pic>
      <p:pic>
        <p:nvPicPr>
          <p:cNvPr id="124" name="object 124"/>
          <p:cNvPicPr/>
          <p:nvPr/>
        </p:nvPicPr>
        <p:blipFill>
          <a:blip r:embed="rId3" cstate="print"/>
          <a:stretch>
            <a:fillRect/>
          </a:stretch>
        </p:blipFill>
        <p:spPr>
          <a:xfrm>
            <a:off x="7018870" y="4538473"/>
            <a:ext cx="140146" cy="58419"/>
          </a:xfrm>
          <a:prstGeom prst="rect">
            <a:avLst/>
          </a:prstGeom>
        </p:spPr>
      </p:pic>
      <p:pic>
        <p:nvPicPr>
          <p:cNvPr id="125" name="object 125"/>
          <p:cNvPicPr/>
          <p:nvPr/>
        </p:nvPicPr>
        <p:blipFill>
          <a:blip r:embed="rId4" cstate="print"/>
          <a:stretch>
            <a:fillRect/>
          </a:stretch>
        </p:blipFill>
        <p:spPr>
          <a:xfrm>
            <a:off x="3074662" y="4459223"/>
            <a:ext cx="476798" cy="208788"/>
          </a:xfrm>
          <a:prstGeom prst="rect">
            <a:avLst/>
          </a:prstGeom>
        </p:spPr>
      </p:pic>
      <p:pic>
        <p:nvPicPr>
          <p:cNvPr id="126" name="object 126"/>
          <p:cNvPicPr/>
          <p:nvPr/>
        </p:nvPicPr>
        <p:blipFill>
          <a:blip r:embed="rId5" cstate="print"/>
          <a:stretch>
            <a:fillRect/>
          </a:stretch>
        </p:blipFill>
        <p:spPr>
          <a:xfrm>
            <a:off x="6215933" y="4459223"/>
            <a:ext cx="476798" cy="208788"/>
          </a:xfrm>
          <a:prstGeom prst="rect">
            <a:avLst/>
          </a:prstGeom>
        </p:spPr>
      </p:pic>
      <p:grpSp>
        <p:nvGrpSpPr>
          <p:cNvPr id="127" name="object 127"/>
          <p:cNvGrpSpPr/>
          <p:nvPr/>
        </p:nvGrpSpPr>
        <p:grpSpPr>
          <a:xfrm>
            <a:off x="6783885" y="5629655"/>
            <a:ext cx="127086" cy="624840"/>
            <a:chOff x="2948939" y="5629655"/>
            <a:chExt cx="55244" cy="624840"/>
          </a:xfrm>
        </p:grpSpPr>
        <p:sp>
          <p:nvSpPr>
            <p:cNvPr id="128" name="object 128"/>
            <p:cNvSpPr/>
            <p:nvPr/>
          </p:nvSpPr>
          <p:spPr>
            <a:xfrm>
              <a:off x="2976372" y="5629655"/>
              <a:ext cx="0" cy="550545"/>
            </a:xfrm>
            <a:custGeom>
              <a:avLst/>
              <a:gdLst/>
              <a:ahLst/>
              <a:cxnLst/>
              <a:rect l="l" t="t" r="r" b="b"/>
              <a:pathLst>
                <a:path h="550545">
                  <a:moveTo>
                    <a:pt x="0" y="0"/>
                  </a:moveTo>
                  <a:lnTo>
                    <a:pt x="0" y="550164"/>
                  </a:lnTo>
                </a:path>
              </a:pathLst>
            </a:custGeom>
            <a:ln w="9144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9" name="object 129"/>
            <p:cNvSpPr/>
            <p:nvPr/>
          </p:nvSpPr>
          <p:spPr>
            <a:xfrm>
              <a:off x="2948939" y="6172199"/>
              <a:ext cx="55244" cy="82550"/>
            </a:xfrm>
            <a:custGeom>
              <a:avLst/>
              <a:gdLst/>
              <a:ahLst/>
              <a:cxnLst/>
              <a:rect l="l" t="t" r="r" b="b"/>
              <a:pathLst>
                <a:path w="55244" h="82550">
                  <a:moveTo>
                    <a:pt x="27432" y="82296"/>
                  </a:moveTo>
                  <a:lnTo>
                    <a:pt x="0" y="0"/>
                  </a:lnTo>
                  <a:lnTo>
                    <a:pt x="54863" y="0"/>
                  </a:lnTo>
                  <a:lnTo>
                    <a:pt x="27432" y="82296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130" name="object 130"/>
          <p:cNvSpPr/>
          <p:nvPr/>
        </p:nvSpPr>
        <p:spPr>
          <a:xfrm>
            <a:off x="3053626" y="4293109"/>
            <a:ext cx="3660728" cy="170815"/>
          </a:xfrm>
          <a:custGeom>
            <a:avLst/>
            <a:gdLst/>
            <a:ahLst/>
            <a:cxnLst/>
            <a:rect l="l" t="t" r="r" b="b"/>
            <a:pathLst>
              <a:path w="1591310" h="170814">
                <a:moveTo>
                  <a:pt x="0" y="0"/>
                </a:moveTo>
                <a:lnTo>
                  <a:pt x="1591055" y="0"/>
                </a:lnTo>
              </a:path>
              <a:path w="1591310" h="170814">
                <a:moveTo>
                  <a:pt x="114300" y="170688"/>
                </a:moveTo>
                <a:lnTo>
                  <a:pt x="114300" y="0"/>
                </a:lnTo>
              </a:path>
              <a:path w="1591310" h="170814">
                <a:moveTo>
                  <a:pt x="1476755" y="0"/>
                </a:moveTo>
                <a:lnTo>
                  <a:pt x="1476755" y="170688"/>
                </a:lnTo>
              </a:path>
            </a:pathLst>
          </a:custGeom>
          <a:ln w="9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grpSp>
        <p:nvGrpSpPr>
          <p:cNvPr id="131" name="object 131"/>
          <p:cNvGrpSpPr/>
          <p:nvPr/>
        </p:nvGrpSpPr>
        <p:grpSpPr>
          <a:xfrm>
            <a:off x="3313062" y="4829556"/>
            <a:ext cx="134390" cy="253365"/>
            <a:chOff x="1440180" y="4829555"/>
            <a:chExt cx="58419" cy="253365"/>
          </a:xfrm>
        </p:grpSpPr>
        <p:sp>
          <p:nvSpPr>
            <p:cNvPr id="132" name="object 132"/>
            <p:cNvSpPr/>
            <p:nvPr/>
          </p:nvSpPr>
          <p:spPr>
            <a:xfrm>
              <a:off x="1453896" y="4914899"/>
              <a:ext cx="40005" cy="81280"/>
            </a:xfrm>
            <a:custGeom>
              <a:avLst/>
              <a:gdLst/>
              <a:ahLst/>
              <a:cxnLst/>
              <a:rect l="l" t="t" r="r" b="b"/>
              <a:pathLst>
                <a:path w="40005" h="81279">
                  <a:moveTo>
                    <a:pt x="1524" y="80772"/>
                  </a:moveTo>
                  <a:lnTo>
                    <a:pt x="6096" y="80772"/>
                  </a:lnTo>
                  <a:lnTo>
                    <a:pt x="12192" y="79248"/>
                  </a:lnTo>
                  <a:lnTo>
                    <a:pt x="39624" y="44196"/>
                  </a:lnTo>
                  <a:lnTo>
                    <a:pt x="39624" y="36576"/>
                  </a:lnTo>
                  <a:lnTo>
                    <a:pt x="38100" y="30480"/>
                  </a:lnTo>
                  <a:lnTo>
                    <a:pt x="36576" y="24384"/>
                  </a:lnTo>
                  <a:lnTo>
                    <a:pt x="6096" y="0"/>
                  </a:lnTo>
                  <a:lnTo>
                    <a:pt x="0" y="0"/>
                  </a:lnTo>
                </a:path>
              </a:pathLst>
            </a:custGeom>
            <a:ln w="9144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3" name="object 133"/>
            <p:cNvSpPr/>
            <p:nvPr/>
          </p:nvSpPr>
          <p:spPr>
            <a:xfrm>
              <a:off x="1453896" y="4834128"/>
              <a:ext cx="40005" cy="81280"/>
            </a:xfrm>
            <a:custGeom>
              <a:avLst/>
              <a:gdLst/>
              <a:ahLst/>
              <a:cxnLst/>
              <a:rect l="l" t="t" r="r" b="b"/>
              <a:pathLst>
                <a:path w="40005" h="81279">
                  <a:moveTo>
                    <a:pt x="1524" y="80772"/>
                  </a:moveTo>
                  <a:lnTo>
                    <a:pt x="36576" y="56388"/>
                  </a:lnTo>
                  <a:lnTo>
                    <a:pt x="39624" y="42672"/>
                  </a:lnTo>
                  <a:lnTo>
                    <a:pt x="39624" y="36576"/>
                  </a:lnTo>
                  <a:lnTo>
                    <a:pt x="38100" y="30480"/>
                  </a:lnTo>
                  <a:lnTo>
                    <a:pt x="36576" y="24384"/>
                  </a:lnTo>
                  <a:lnTo>
                    <a:pt x="6096" y="0"/>
                  </a:lnTo>
                  <a:lnTo>
                    <a:pt x="0" y="0"/>
                  </a:lnTo>
                </a:path>
              </a:pathLst>
            </a:custGeom>
            <a:ln w="9144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4" name="object 134"/>
            <p:cNvSpPr/>
            <p:nvPr/>
          </p:nvSpPr>
          <p:spPr>
            <a:xfrm>
              <a:off x="1453896" y="4995672"/>
              <a:ext cx="40005" cy="82550"/>
            </a:xfrm>
            <a:custGeom>
              <a:avLst/>
              <a:gdLst/>
              <a:ahLst/>
              <a:cxnLst/>
              <a:rect l="l" t="t" r="r" b="b"/>
              <a:pathLst>
                <a:path w="40005" h="82550">
                  <a:moveTo>
                    <a:pt x="1524" y="82296"/>
                  </a:moveTo>
                  <a:lnTo>
                    <a:pt x="6096" y="82296"/>
                  </a:lnTo>
                  <a:lnTo>
                    <a:pt x="12192" y="80772"/>
                  </a:lnTo>
                  <a:lnTo>
                    <a:pt x="38100" y="51816"/>
                  </a:lnTo>
                  <a:lnTo>
                    <a:pt x="39624" y="44196"/>
                  </a:lnTo>
                  <a:lnTo>
                    <a:pt x="39624" y="38100"/>
                  </a:lnTo>
                  <a:lnTo>
                    <a:pt x="38100" y="32004"/>
                  </a:lnTo>
                  <a:lnTo>
                    <a:pt x="36576" y="24384"/>
                  </a:lnTo>
                  <a:lnTo>
                    <a:pt x="6096" y="1524"/>
                  </a:lnTo>
                  <a:lnTo>
                    <a:pt x="0" y="0"/>
                  </a:lnTo>
                </a:path>
              </a:pathLst>
            </a:custGeom>
            <a:ln w="9144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5" name="object 135"/>
            <p:cNvSpPr/>
            <p:nvPr/>
          </p:nvSpPr>
          <p:spPr>
            <a:xfrm>
              <a:off x="1440180" y="4834127"/>
              <a:ext cx="15240" cy="243840"/>
            </a:xfrm>
            <a:custGeom>
              <a:avLst/>
              <a:gdLst/>
              <a:ahLst/>
              <a:cxnLst/>
              <a:rect l="l" t="t" r="r" b="b"/>
              <a:pathLst>
                <a:path w="15240" h="243839">
                  <a:moveTo>
                    <a:pt x="15240" y="243840"/>
                  </a:moveTo>
                  <a:lnTo>
                    <a:pt x="0" y="243840"/>
                  </a:lnTo>
                </a:path>
                <a:path w="15240" h="243839">
                  <a:moveTo>
                    <a:pt x="15240" y="161543"/>
                  </a:moveTo>
                  <a:lnTo>
                    <a:pt x="0" y="161543"/>
                  </a:lnTo>
                </a:path>
                <a:path w="15240" h="243839">
                  <a:moveTo>
                    <a:pt x="15240" y="80772"/>
                  </a:moveTo>
                  <a:lnTo>
                    <a:pt x="0" y="80772"/>
                  </a:lnTo>
                </a:path>
                <a:path w="15240" h="243839">
                  <a:moveTo>
                    <a:pt x="15240" y="0"/>
                  </a:moveTo>
                  <a:lnTo>
                    <a:pt x="0" y="0"/>
                  </a:lnTo>
                </a:path>
              </a:pathLst>
            </a:custGeom>
            <a:ln w="9144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136" name="object 136"/>
          <p:cNvGrpSpPr/>
          <p:nvPr/>
        </p:nvGrpSpPr>
        <p:grpSpPr>
          <a:xfrm>
            <a:off x="3313062" y="5181601"/>
            <a:ext cx="134390" cy="254635"/>
            <a:chOff x="1440180" y="5181600"/>
            <a:chExt cx="58419" cy="254635"/>
          </a:xfrm>
        </p:grpSpPr>
        <p:sp>
          <p:nvSpPr>
            <p:cNvPr id="137" name="object 137"/>
            <p:cNvSpPr/>
            <p:nvPr/>
          </p:nvSpPr>
          <p:spPr>
            <a:xfrm>
              <a:off x="1453896" y="5268467"/>
              <a:ext cx="40005" cy="81280"/>
            </a:xfrm>
            <a:custGeom>
              <a:avLst/>
              <a:gdLst/>
              <a:ahLst/>
              <a:cxnLst/>
              <a:rect l="l" t="t" r="r" b="b"/>
              <a:pathLst>
                <a:path w="40005" h="81279">
                  <a:moveTo>
                    <a:pt x="1524" y="80772"/>
                  </a:moveTo>
                  <a:lnTo>
                    <a:pt x="6096" y="80772"/>
                  </a:lnTo>
                  <a:lnTo>
                    <a:pt x="12192" y="79248"/>
                  </a:lnTo>
                  <a:lnTo>
                    <a:pt x="38100" y="50292"/>
                  </a:lnTo>
                  <a:lnTo>
                    <a:pt x="39624" y="44196"/>
                  </a:lnTo>
                  <a:lnTo>
                    <a:pt x="39624" y="36576"/>
                  </a:lnTo>
                  <a:lnTo>
                    <a:pt x="38100" y="30480"/>
                  </a:lnTo>
                  <a:lnTo>
                    <a:pt x="36576" y="24384"/>
                  </a:lnTo>
                  <a:lnTo>
                    <a:pt x="6096" y="0"/>
                  </a:lnTo>
                  <a:lnTo>
                    <a:pt x="0" y="0"/>
                  </a:lnTo>
                </a:path>
              </a:pathLst>
            </a:custGeom>
            <a:ln w="9144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8" name="object 138"/>
            <p:cNvSpPr/>
            <p:nvPr/>
          </p:nvSpPr>
          <p:spPr>
            <a:xfrm>
              <a:off x="1453896" y="5186172"/>
              <a:ext cx="40005" cy="82550"/>
            </a:xfrm>
            <a:custGeom>
              <a:avLst/>
              <a:gdLst/>
              <a:ahLst/>
              <a:cxnLst/>
              <a:rect l="l" t="t" r="r" b="b"/>
              <a:pathLst>
                <a:path w="40005" h="82550">
                  <a:moveTo>
                    <a:pt x="1524" y="82296"/>
                  </a:moveTo>
                  <a:lnTo>
                    <a:pt x="36576" y="57912"/>
                  </a:lnTo>
                  <a:lnTo>
                    <a:pt x="38100" y="50292"/>
                  </a:lnTo>
                  <a:lnTo>
                    <a:pt x="39624" y="44196"/>
                  </a:lnTo>
                  <a:lnTo>
                    <a:pt x="39624" y="38100"/>
                  </a:lnTo>
                  <a:lnTo>
                    <a:pt x="38100" y="30480"/>
                  </a:lnTo>
                  <a:lnTo>
                    <a:pt x="12192" y="1524"/>
                  </a:lnTo>
                  <a:lnTo>
                    <a:pt x="6096" y="0"/>
                  </a:lnTo>
                  <a:lnTo>
                    <a:pt x="0" y="0"/>
                  </a:lnTo>
                </a:path>
              </a:pathLst>
            </a:custGeom>
            <a:ln w="9144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9" name="object 139"/>
            <p:cNvSpPr/>
            <p:nvPr/>
          </p:nvSpPr>
          <p:spPr>
            <a:xfrm>
              <a:off x="1453896" y="5349240"/>
              <a:ext cx="40005" cy="82550"/>
            </a:xfrm>
            <a:custGeom>
              <a:avLst/>
              <a:gdLst/>
              <a:ahLst/>
              <a:cxnLst/>
              <a:rect l="l" t="t" r="r" b="b"/>
              <a:pathLst>
                <a:path w="40005" h="82550">
                  <a:moveTo>
                    <a:pt x="1524" y="82296"/>
                  </a:moveTo>
                  <a:lnTo>
                    <a:pt x="6096" y="82296"/>
                  </a:lnTo>
                  <a:lnTo>
                    <a:pt x="12192" y="80772"/>
                  </a:lnTo>
                  <a:lnTo>
                    <a:pt x="38100" y="51816"/>
                  </a:lnTo>
                  <a:lnTo>
                    <a:pt x="39624" y="44196"/>
                  </a:lnTo>
                  <a:lnTo>
                    <a:pt x="39624" y="38100"/>
                  </a:lnTo>
                  <a:lnTo>
                    <a:pt x="38100" y="32004"/>
                  </a:lnTo>
                  <a:lnTo>
                    <a:pt x="36576" y="24384"/>
                  </a:lnTo>
                  <a:lnTo>
                    <a:pt x="6096" y="1524"/>
                  </a:lnTo>
                  <a:lnTo>
                    <a:pt x="0" y="0"/>
                  </a:lnTo>
                </a:path>
              </a:pathLst>
            </a:custGeom>
            <a:ln w="9144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40" name="object 140"/>
            <p:cNvSpPr/>
            <p:nvPr/>
          </p:nvSpPr>
          <p:spPr>
            <a:xfrm>
              <a:off x="1440180" y="5186172"/>
              <a:ext cx="15240" cy="245745"/>
            </a:xfrm>
            <a:custGeom>
              <a:avLst/>
              <a:gdLst/>
              <a:ahLst/>
              <a:cxnLst/>
              <a:rect l="l" t="t" r="r" b="b"/>
              <a:pathLst>
                <a:path w="15240" h="245745">
                  <a:moveTo>
                    <a:pt x="15240" y="245364"/>
                  </a:moveTo>
                  <a:lnTo>
                    <a:pt x="0" y="245364"/>
                  </a:lnTo>
                </a:path>
                <a:path w="15240" h="245745">
                  <a:moveTo>
                    <a:pt x="15240" y="163067"/>
                  </a:moveTo>
                  <a:lnTo>
                    <a:pt x="0" y="163067"/>
                  </a:lnTo>
                </a:path>
                <a:path w="15240" h="245745">
                  <a:moveTo>
                    <a:pt x="15240" y="82296"/>
                  </a:moveTo>
                  <a:lnTo>
                    <a:pt x="0" y="82296"/>
                  </a:lnTo>
                </a:path>
                <a:path w="15240" h="245745">
                  <a:moveTo>
                    <a:pt x="15240" y="0"/>
                  </a:moveTo>
                  <a:lnTo>
                    <a:pt x="0" y="0"/>
                  </a:lnTo>
                </a:path>
              </a:pathLst>
            </a:custGeom>
            <a:ln w="9144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141" name="object 141"/>
          <p:cNvGrpSpPr/>
          <p:nvPr/>
        </p:nvGrpSpPr>
        <p:grpSpPr>
          <a:xfrm>
            <a:off x="3313062" y="6949441"/>
            <a:ext cx="134390" cy="253365"/>
            <a:chOff x="1440180" y="6949440"/>
            <a:chExt cx="58419" cy="253365"/>
          </a:xfrm>
        </p:grpSpPr>
        <p:sp>
          <p:nvSpPr>
            <p:cNvPr id="142" name="object 142"/>
            <p:cNvSpPr/>
            <p:nvPr/>
          </p:nvSpPr>
          <p:spPr>
            <a:xfrm>
              <a:off x="1453896" y="7034783"/>
              <a:ext cx="40005" cy="81280"/>
            </a:xfrm>
            <a:custGeom>
              <a:avLst/>
              <a:gdLst/>
              <a:ahLst/>
              <a:cxnLst/>
              <a:rect l="l" t="t" r="r" b="b"/>
              <a:pathLst>
                <a:path w="40005" h="81279">
                  <a:moveTo>
                    <a:pt x="1524" y="80772"/>
                  </a:moveTo>
                  <a:lnTo>
                    <a:pt x="6096" y="80772"/>
                  </a:lnTo>
                  <a:lnTo>
                    <a:pt x="12192" y="79248"/>
                  </a:lnTo>
                  <a:lnTo>
                    <a:pt x="38100" y="50292"/>
                  </a:lnTo>
                  <a:lnTo>
                    <a:pt x="39624" y="42672"/>
                  </a:lnTo>
                  <a:lnTo>
                    <a:pt x="39624" y="36576"/>
                  </a:lnTo>
                  <a:lnTo>
                    <a:pt x="38100" y="30480"/>
                  </a:lnTo>
                  <a:lnTo>
                    <a:pt x="36576" y="22860"/>
                  </a:lnTo>
                  <a:lnTo>
                    <a:pt x="33528" y="19812"/>
                  </a:lnTo>
                  <a:lnTo>
                    <a:pt x="28956" y="13716"/>
                  </a:lnTo>
                  <a:lnTo>
                    <a:pt x="24384" y="9144"/>
                  </a:lnTo>
                  <a:lnTo>
                    <a:pt x="12192" y="3048"/>
                  </a:lnTo>
                  <a:lnTo>
                    <a:pt x="6096" y="1524"/>
                  </a:lnTo>
                  <a:lnTo>
                    <a:pt x="0" y="0"/>
                  </a:lnTo>
                </a:path>
              </a:pathLst>
            </a:custGeom>
            <a:ln w="9144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43" name="object 143"/>
            <p:cNvSpPr/>
            <p:nvPr/>
          </p:nvSpPr>
          <p:spPr>
            <a:xfrm>
              <a:off x="1453896" y="6954012"/>
              <a:ext cx="40005" cy="81280"/>
            </a:xfrm>
            <a:custGeom>
              <a:avLst/>
              <a:gdLst/>
              <a:ahLst/>
              <a:cxnLst/>
              <a:rect l="l" t="t" r="r" b="b"/>
              <a:pathLst>
                <a:path w="40005" h="81279">
                  <a:moveTo>
                    <a:pt x="1524" y="80772"/>
                  </a:moveTo>
                  <a:lnTo>
                    <a:pt x="6096" y="80772"/>
                  </a:lnTo>
                  <a:lnTo>
                    <a:pt x="12192" y="79248"/>
                  </a:lnTo>
                  <a:lnTo>
                    <a:pt x="38100" y="50292"/>
                  </a:lnTo>
                  <a:lnTo>
                    <a:pt x="39624" y="44196"/>
                  </a:lnTo>
                  <a:lnTo>
                    <a:pt x="39624" y="36576"/>
                  </a:lnTo>
                  <a:lnTo>
                    <a:pt x="38100" y="30480"/>
                  </a:lnTo>
                  <a:lnTo>
                    <a:pt x="36576" y="24384"/>
                  </a:lnTo>
                  <a:lnTo>
                    <a:pt x="6096" y="0"/>
                  </a:lnTo>
                  <a:lnTo>
                    <a:pt x="0" y="0"/>
                  </a:lnTo>
                </a:path>
              </a:pathLst>
            </a:custGeom>
            <a:ln w="9144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44" name="object 144"/>
            <p:cNvSpPr/>
            <p:nvPr/>
          </p:nvSpPr>
          <p:spPr>
            <a:xfrm>
              <a:off x="1453896" y="7115556"/>
              <a:ext cx="40005" cy="82550"/>
            </a:xfrm>
            <a:custGeom>
              <a:avLst/>
              <a:gdLst/>
              <a:ahLst/>
              <a:cxnLst/>
              <a:rect l="l" t="t" r="r" b="b"/>
              <a:pathLst>
                <a:path w="40005" h="82550">
                  <a:moveTo>
                    <a:pt x="1524" y="82296"/>
                  </a:moveTo>
                  <a:lnTo>
                    <a:pt x="6096" y="82296"/>
                  </a:lnTo>
                  <a:lnTo>
                    <a:pt x="12192" y="79248"/>
                  </a:lnTo>
                  <a:lnTo>
                    <a:pt x="18288" y="77724"/>
                  </a:lnTo>
                  <a:lnTo>
                    <a:pt x="24384" y="73152"/>
                  </a:lnTo>
                  <a:lnTo>
                    <a:pt x="33528" y="64008"/>
                  </a:lnTo>
                  <a:lnTo>
                    <a:pt x="36576" y="57912"/>
                  </a:lnTo>
                  <a:lnTo>
                    <a:pt x="38100" y="50292"/>
                  </a:lnTo>
                  <a:lnTo>
                    <a:pt x="39624" y="44196"/>
                  </a:lnTo>
                  <a:lnTo>
                    <a:pt x="39624" y="38100"/>
                  </a:lnTo>
                  <a:lnTo>
                    <a:pt x="38100" y="30480"/>
                  </a:lnTo>
                  <a:lnTo>
                    <a:pt x="6096" y="1524"/>
                  </a:lnTo>
                  <a:lnTo>
                    <a:pt x="0" y="0"/>
                  </a:lnTo>
                </a:path>
              </a:pathLst>
            </a:custGeom>
            <a:ln w="9144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45" name="object 145"/>
            <p:cNvSpPr/>
            <p:nvPr/>
          </p:nvSpPr>
          <p:spPr>
            <a:xfrm>
              <a:off x="1440180" y="6954012"/>
              <a:ext cx="15240" cy="243840"/>
            </a:xfrm>
            <a:custGeom>
              <a:avLst/>
              <a:gdLst/>
              <a:ahLst/>
              <a:cxnLst/>
              <a:rect l="l" t="t" r="r" b="b"/>
              <a:pathLst>
                <a:path w="15240" h="243840">
                  <a:moveTo>
                    <a:pt x="15240" y="243839"/>
                  </a:moveTo>
                  <a:lnTo>
                    <a:pt x="0" y="243839"/>
                  </a:lnTo>
                </a:path>
                <a:path w="15240" h="243840">
                  <a:moveTo>
                    <a:pt x="15240" y="161543"/>
                  </a:moveTo>
                  <a:lnTo>
                    <a:pt x="0" y="161543"/>
                  </a:lnTo>
                </a:path>
                <a:path w="15240" h="243840">
                  <a:moveTo>
                    <a:pt x="15240" y="80771"/>
                  </a:moveTo>
                  <a:lnTo>
                    <a:pt x="0" y="80771"/>
                  </a:lnTo>
                </a:path>
                <a:path w="15240" h="243840">
                  <a:moveTo>
                    <a:pt x="15240" y="0"/>
                  </a:moveTo>
                  <a:lnTo>
                    <a:pt x="0" y="0"/>
                  </a:lnTo>
                </a:path>
              </a:pathLst>
            </a:custGeom>
            <a:ln w="9144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146" name="object 146"/>
          <p:cNvGrpSpPr/>
          <p:nvPr/>
        </p:nvGrpSpPr>
        <p:grpSpPr>
          <a:xfrm>
            <a:off x="3313062" y="7303009"/>
            <a:ext cx="134390" cy="253365"/>
            <a:chOff x="1440180" y="7303008"/>
            <a:chExt cx="58419" cy="253365"/>
          </a:xfrm>
        </p:grpSpPr>
        <p:sp>
          <p:nvSpPr>
            <p:cNvPr id="147" name="object 147"/>
            <p:cNvSpPr/>
            <p:nvPr/>
          </p:nvSpPr>
          <p:spPr>
            <a:xfrm>
              <a:off x="1453896" y="7386828"/>
              <a:ext cx="40005" cy="82550"/>
            </a:xfrm>
            <a:custGeom>
              <a:avLst/>
              <a:gdLst/>
              <a:ahLst/>
              <a:cxnLst/>
              <a:rect l="l" t="t" r="r" b="b"/>
              <a:pathLst>
                <a:path w="40005" h="82550">
                  <a:moveTo>
                    <a:pt x="1524" y="82296"/>
                  </a:moveTo>
                  <a:lnTo>
                    <a:pt x="6096" y="82296"/>
                  </a:lnTo>
                  <a:lnTo>
                    <a:pt x="12192" y="80772"/>
                  </a:lnTo>
                  <a:lnTo>
                    <a:pt x="38100" y="51816"/>
                  </a:lnTo>
                  <a:lnTo>
                    <a:pt x="39624" y="44196"/>
                  </a:lnTo>
                  <a:lnTo>
                    <a:pt x="39624" y="38100"/>
                  </a:lnTo>
                  <a:lnTo>
                    <a:pt x="38100" y="32004"/>
                  </a:lnTo>
                  <a:lnTo>
                    <a:pt x="36576" y="24384"/>
                  </a:lnTo>
                  <a:lnTo>
                    <a:pt x="6096" y="1524"/>
                  </a:lnTo>
                  <a:lnTo>
                    <a:pt x="0" y="0"/>
                  </a:lnTo>
                </a:path>
              </a:pathLst>
            </a:custGeom>
            <a:ln w="9144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48" name="object 148"/>
            <p:cNvSpPr/>
            <p:nvPr/>
          </p:nvSpPr>
          <p:spPr>
            <a:xfrm>
              <a:off x="1453896" y="7307580"/>
              <a:ext cx="40005" cy="79375"/>
            </a:xfrm>
            <a:custGeom>
              <a:avLst/>
              <a:gdLst/>
              <a:ahLst/>
              <a:cxnLst/>
              <a:rect l="l" t="t" r="r" b="b"/>
              <a:pathLst>
                <a:path w="40005" h="79375">
                  <a:moveTo>
                    <a:pt x="1524" y="79248"/>
                  </a:moveTo>
                  <a:lnTo>
                    <a:pt x="6096" y="79248"/>
                  </a:lnTo>
                  <a:lnTo>
                    <a:pt x="12192" y="77724"/>
                  </a:lnTo>
                  <a:lnTo>
                    <a:pt x="38100" y="50292"/>
                  </a:lnTo>
                  <a:lnTo>
                    <a:pt x="39624" y="44196"/>
                  </a:lnTo>
                  <a:lnTo>
                    <a:pt x="39624" y="36576"/>
                  </a:lnTo>
                  <a:lnTo>
                    <a:pt x="38100" y="30480"/>
                  </a:lnTo>
                  <a:lnTo>
                    <a:pt x="36576" y="24384"/>
                  </a:lnTo>
                  <a:lnTo>
                    <a:pt x="6096" y="0"/>
                  </a:lnTo>
                  <a:lnTo>
                    <a:pt x="0" y="0"/>
                  </a:lnTo>
                </a:path>
              </a:pathLst>
            </a:custGeom>
            <a:ln w="9144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49" name="object 149"/>
            <p:cNvSpPr/>
            <p:nvPr/>
          </p:nvSpPr>
          <p:spPr>
            <a:xfrm>
              <a:off x="1453896" y="7469124"/>
              <a:ext cx="40005" cy="82550"/>
            </a:xfrm>
            <a:custGeom>
              <a:avLst/>
              <a:gdLst/>
              <a:ahLst/>
              <a:cxnLst/>
              <a:rect l="l" t="t" r="r" b="b"/>
              <a:pathLst>
                <a:path w="40005" h="82550">
                  <a:moveTo>
                    <a:pt x="1524" y="82296"/>
                  </a:moveTo>
                  <a:lnTo>
                    <a:pt x="6096" y="82296"/>
                  </a:lnTo>
                  <a:lnTo>
                    <a:pt x="24384" y="73152"/>
                  </a:lnTo>
                  <a:lnTo>
                    <a:pt x="33528" y="64008"/>
                  </a:lnTo>
                  <a:lnTo>
                    <a:pt x="36576" y="57912"/>
                  </a:lnTo>
                  <a:lnTo>
                    <a:pt x="38100" y="50292"/>
                  </a:lnTo>
                  <a:lnTo>
                    <a:pt x="39624" y="44196"/>
                  </a:lnTo>
                  <a:lnTo>
                    <a:pt x="39624" y="38100"/>
                  </a:lnTo>
                  <a:lnTo>
                    <a:pt x="38100" y="30480"/>
                  </a:lnTo>
                  <a:lnTo>
                    <a:pt x="6096" y="1524"/>
                  </a:lnTo>
                  <a:lnTo>
                    <a:pt x="0" y="0"/>
                  </a:lnTo>
                </a:path>
              </a:pathLst>
            </a:custGeom>
            <a:ln w="9144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50" name="object 150"/>
            <p:cNvSpPr/>
            <p:nvPr/>
          </p:nvSpPr>
          <p:spPr>
            <a:xfrm>
              <a:off x="1440180" y="7307580"/>
              <a:ext cx="15240" cy="243840"/>
            </a:xfrm>
            <a:custGeom>
              <a:avLst/>
              <a:gdLst/>
              <a:ahLst/>
              <a:cxnLst/>
              <a:rect l="l" t="t" r="r" b="b"/>
              <a:pathLst>
                <a:path w="15240" h="243840">
                  <a:moveTo>
                    <a:pt x="15240" y="243839"/>
                  </a:moveTo>
                  <a:lnTo>
                    <a:pt x="0" y="243839"/>
                  </a:lnTo>
                </a:path>
                <a:path w="15240" h="243840">
                  <a:moveTo>
                    <a:pt x="15240" y="161543"/>
                  </a:moveTo>
                  <a:lnTo>
                    <a:pt x="0" y="161543"/>
                  </a:lnTo>
                </a:path>
                <a:path w="15240" h="243840">
                  <a:moveTo>
                    <a:pt x="15240" y="79248"/>
                  </a:moveTo>
                  <a:lnTo>
                    <a:pt x="0" y="79248"/>
                  </a:lnTo>
                </a:path>
                <a:path w="15240" h="243840">
                  <a:moveTo>
                    <a:pt x="15240" y="0"/>
                  </a:moveTo>
                  <a:lnTo>
                    <a:pt x="0" y="0"/>
                  </a:lnTo>
                </a:path>
              </a:pathLst>
            </a:custGeom>
            <a:ln w="9144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151" name="object 151"/>
          <p:cNvGrpSpPr/>
          <p:nvPr/>
        </p:nvGrpSpPr>
        <p:grpSpPr>
          <a:xfrm>
            <a:off x="3313062" y="6242304"/>
            <a:ext cx="134390" cy="253365"/>
            <a:chOff x="1440180" y="6242303"/>
            <a:chExt cx="58419" cy="253365"/>
          </a:xfrm>
        </p:grpSpPr>
        <p:sp>
          <p:nvSpPr>
            <p:cNvPr id="152" name="object 152"/>
            <p:cNvSpPr/>
            <p:nvPr/>
          </p:nvSpPr>
          <p:spPr>
            <a:xfrm>
              <a:off x="1453896" y="6329172"/>
              <a:ext cx="40005" cy="81280"/>
            </a:xfrm>
            <a:custGeom>
              <a:avLst/>
              <a:gdLst/>
              <a:ahLst/>
              <a:cxnLst/>
              <a:rect l="l" t="t" r="r" b="b"/>
              <a:pathLst>
                <a:path w="40005" h="81279">
                  <a:moveTo>
                    <a:pt x="1524" y="80772"/>
                  </a:moveTo>
                  <a:lnTo>
                    <a:pt x="6096" y="80772"/>
                  </a:lnTo>
                  <a:lnTo>
                    <a:pt x="12192" y="79248"/>
                  </a:lnTo>
                  <a:lnTo>
                    <a:pt x="39624" y="44196"/>
                  </a:lnTo>
                  <a:lnTo>
                    <a:pt x="39624" y="36576"/>
                  </a:lnTo>
                  <a:lnTo>
                    <a:pt x="38100" y="30480"/>
                  </a:lnTo>
                  <a:lnTo>
                    <a:pt x="36576" y="24384"/>
                  </a:lnTo>
                  <a:lnTo>
                    <a:pt x="6096" y="0"/>
                  </a:lnTo>
                  <a:lnTo>
                    <a:pt x="0" y="0"/>
                  </a:lnTo>
                </a:path>
              </a:pathLst>
            </a:custGeom>
            <a:ln w="9144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53" name="object 153"/>
            <p:cNvSpPr/>
            <p:nvPr/>
          </p:nvSpPr>
          <p:spPr>
            <a:xfrm>
              <a:off x="1453896" y="6246875"/>
              <a:ext cx="40005" cy="82550"/>
            </a:xfrm>
            <a:custGeom>
              <a:avLst/>
              <a:gdLst/>
              <a:ahLst/>
              <a:cxnLst/>
              <a:rect l="l" t="t" r="r" b="b"/>
              <a:pathLst>
                <a:path w="40005" h="82550">
                  <a:moveTo>
                    <a:pt x="1524" y="82296"/>
                  </a:moveTo>
                  <a:lnTo>
                    <a:pt x="36576" y="57912"/>
                  </a:lnTo>
                  <a:lnTo>
                    <a:pt x="38100" y="50292"/>
                  </a:lnTo>
                  <a:lnTo>
                    <a:pt x="39624" y="44196"/>
                  </a:lnTo>
                  <a:lnTo>
                    <a:pt x="39624" y="38100"/>
                  </a:lnTo>
                  <a:lnTo>
                    <a:pt x="38100" y="30480"/>
                  </a:lnTo>
                  <a:lnTo>
                    <a:pt x="12192" y="1524"/>
                  </a:lnTo>
                  <a:lnTo>
                    <a:pt x="6096" y="0"/>
                  </a:lnTo>
                  <a:lnTo>
                    <a:pt x="0" y="0"/>
                  </a:lnTo>
                </a:path>
              </a:pathLst>
            </a:custGeom>
            <a:ln w="9144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54" name="object 154"/>
            <p:cNvSpPr/>
            <p:nvPr/>
          </p:nvSpPr>
          <p:spPr>
            <a:xfrm>
              <a:off x="1453896" y="6409944"/>
              <a:ext cx="40005" cy="81280"/>
            </a:xfrm>
            <a:custGeom>
              <a:avLst/>
              <a:gdLst/>
              <a:ahLst/>
              <a:cxnLst/>
              <a:rect l="l" t="t" r="r" b="b"/>
              <a:pathLst>
                <a:path w="40005" h="81279">
                  <a:moveTo>
                    <a:pt x="1524" y="80772"/>
                  </a:moveTo>
                  <a:lnTo>
                    <a:pt x="6096" y="80772"/>
                  </a:lnTo>
                  <a:lnTo>
                    <a:pt x="12192" y="79248"/>
                  </a:lnTo>
                  <a:lnTo>
                    <a:pt x="38100" y="48768"/>
                  </a:lnTo>
                  <a:lnTo>
                    <a:pt x="39624" y="42672"/>
                  </a:lnTo>
                  <a:lnTo>
                    <a:pt x="39624" y="36576"/>
                  </a:lnTo>
                  <a:lnTo>
                    <a:pt x="38100" y="28956"/>
                  </a:lnTo>
                  <a:lnTo>
                    <a:pt x="6096" y="1524"/>
                  </a:lnTo>
                  <a:lnTo>
                    <a:pt x="0" y="0"/>
                  </a:lnTo>
                </a:path>
              </a:pathLst>
            </a:custGeom>
            <a:ln w="9144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55" name="object 155"/>
            <p:cNvSpPr/>
            <p:nvPr/>
          </p:nvSpPr>
          <p:spPr>
            <a:xfrm>
              <a:off x="1440180" y="6246876"/>
              <a:ext cx="15240" cy="243840"/>
            </a:xfrm>
            <a:custGeom>
              <a:avLst/>
              <a:gdLst/>
              <a:ahLst/>
              <a:cxnLst/>
              <a:rect l="l" t="t" r="r" b="b"/>
              <a:pathLst>
                <a:path w="15240" h="243839">
                  <a:moveTo>
                    <a:pt x="15240" y="243839"/>
                  </a:moveTo>
                  <a:lnTo>
                    <a:pt x="0" y="243839"/>
                  </a:lnTo>
                </a:path>
                <a:path w="15240" h="243839">
                  <a:moveTo>
                    <a:pt x="15240" y="163067"/>
                  </a:moveTo>
                  <a:lnTo>
                    <a:pt x="0" y="163067"/>
                  </a:lnTo>
                </a:path>
                <a:path w="15240" h="243839">
                  <a:moveTo>
                    <a:pt x="15240" y="82295"/>
                  </a:moveTo>
                  <a:lnTo>
                    <a:pt x="0" y="82295"/>
                  </a:lnTo>
                </a:path>
                <a:path w="15240" h="243839">
                  <a:moveTo>
                    <a:pt x="15240" y="0"/>
                  </a:moveTo>
                  <a:lnTo>
                    <a:pt x="0" y="0"/>
                  </a:lnTo>
                </a:path>
              </a:pathLst>
            </a:custGeom>
            <a:ln w="9144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156" name="object 156"/>
          <p:cNvGrpSpPr/>
          <p:nvPr/>
        </p:nvGrpSpPr>
        <p:grpSpPr>
          <a:xfrm>
            <a:off x="3313062" y="6595872"/>
            <a:ext cx="134390" cy="253365"/>
            <a:chOff x="1440180" y="6595871"/>
            <a:chExt cx="58419" cy="253365"/>
          </a:xfrm>
        </p:grpSpPr>
        <p:sp>
          <p:nvSpPr>
            <p:cNvPr id="157" name="object 157"/>
            <p:cNvSpPr/>
            <p:nvPr/>
          </p:nvSpPr>
          <p:spPr>
            <a:xfrm>
              <a:off x="1453896" y="6682739"/>
              <a:ext cx="40005" cy="79375"/>
            </a:xfrm>
            <a:custGeom>
              <a:avLst/>
              <a:gdLst/>
              <a:ahLst/>
              <a:cxnLst/>
              <a:rect l="l" t="t" r="r" b="b"/>
              <a:pathLst>
                <a:path w="40005" h="79375">
                  <a:moveTo>
                    <a:pt x="1524" y="79248"/>
                  </a:moveTo>
                  <a:lnTo>
                    <a:pt x="6096" y="79248"/>
                  </a:lnTo>
                  <a:lnTo>
                    <a:pt x="12192" y="77724"/>
                  </a:lnTo>
                  <a:lnTo>
                    <a:pt x="24384" y="71628"/>
                  </a:lnTo>
                  <a:lnTo>
                    <a:pt x="28956" y="65532"/>
                  </a:lnTo>
                  <a:lnTo>
                    <a:pt x="33528" y="60960"/>
                  </a:lnTo>
                  <a:lnTo>
                    <a:pt x="36576" y="56388"/>
                  </a:lnTo>
                  <a:lnTo>
                    <a:pt x="38100" y="50292"/>
                  </a:lnTo>
                  <a:lnTo>
                    <a:pt x="39624" y="42672"/>
                  </a:lnTo>
                  <a:lnTo>
                    <a:pt x="39624" y="36576"/>
                  </a:lnTo>
                  <a:lnTo>
                    <a:pt x="12192" y="1524"/>
                  </a:lnTo>
                  <a:lnTo>
                    <a:pt x="6096" y="0"/>
                  </a:lnTo>
                  <a:lnTo>
                    <a:pt x="0" y="0"/>
                  </a:lnTo>
                </a:path>
              </a:pathLst>
            </a:custGeom>
            <a:ln w="9144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58" name="object 158"/>
            <p:cNvSpPr/>
            <p:nvPr/>
          </p:nvSpPr>
          <p:spPr>
            <a:xfrm>
              <a:off x="1453896" y="6600443"/>
              <a:ext cx="40005" cy="82550"/>
            </a:xfrm>
            <a:custGeom>
              <a:avLst/>
              <a:gdLst/>
              <a:ahLst/>
              <a:cxnLst/>
              <a:rect l="l" t="t" r="r" b="b"/>
              <a:pathLst>
                <a:path w="40005" h="82550">
                  <a:moveTo>
                    <a:pt x="1524" y="82296"/>
                  </a:moveTo>
                  <a:lnTo>
                    <a:pt x="36576" y="56388"/>
                  </a:lnTo>
                  <a:lnTo>
                    <a:pt x="38100" y="50292"/>
                  </a:lnTo>
                  <a:lnTo>
                    <a:pt x="39624" y="44196"/>
                  </a:lnTo>
                  <a:lnTo>
                    <a:pt x="39624" y="38100"/>
                  </a:lnTo>
                  <a:lnTo>
                    <a:pt x="38100" y="30480"/>
                  </a:lnTo>
                  <a:lnTo>
                    <a:pt x="36576" y="24384"/>
                  </a:lnTo>
                  <a:lnTo>
                    <a:pt x="33528" y="18288"/>
                  </a:lnTo>
                  <a:lnTo>
                    <a:pt x="28956" y="13716"/>
                  </a:lnTo>
                  <a:lnTo>
                    <a:pt x="24384" y="7620"/>
                  </a:lnTo>
                  <a:lnTo>
                    <a:pt x="12192" y="1524"/>
                  </a:lnTo>
                  <a:lnTo>
                    <a:pt x="6096" y="0"/>
                  </a:lnTo>
                  <a:lnTo>
                    <a:pt x="0" y="0"/>
                  </a:lnTo>
                </a:path>
              </a:pathLst>
            </a:custGeom>
            <a:ln w="9144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59" name="object 159"/>
            <p:cNvSpPr/>
            <p:nvPr/>
          </p:nvSpPr>
          <p:spPr>
            <a:xfrm>
              <a:off x="1453896" y="6761988"/>
              <a:ext cx="40005" cy="82550"/>
            </a:xfrm>
            <a:custGeom>
              <a:avLst/>
              <a:gdLst/>
              <a:ahLst/>
              <a:cxnLst/>
              <a:rect l="l" t="t" r="r" b="b"/>
              <a:pathLst>
                <a:path w="40005" h="82550">
                  <a:moveTo>
                    <a:pt x="1524" y="82296"/>
                  </a:moveTo>
                  <a:lnTo>
                    <a:pt x="6096" y="82296"/>
                  </a:lnTo>
                  <a:lnTo>
                    <a:pt x="12192" y="79248"/>
                  </a:lnTo>
                  <a:lnTo>
                    <a:pt x="18288" y="77724"/>
                  </a:lnTo>
                  <a:lnTo>
                    <a:pt x="24384" y="73152"/>
                  </a:lnTo>
                  <a:lnTo>
                    <a:pt x="33528" y="64008"/>
                  </a:lnTo>
                  <a:lnTo>
                    <a:pt x="36576" y="57912"/>
                  </a:lnTo>
                  <a:lnTo>
                    <a:pt x="38100" y="50292"/>
                  </a:lnTo>
                  <a:lnTo>
                    <a:pt x="39624" y="44196"/>
                  </a:lnTo>
                  <a:lnTo>
                    <a:pt x="39624" y="38100"/>
                  </a:lnTo>
                  <a:lnTo>
                    <a:pt x="38100" y="30480"/>
                  </a:lnTo>
                  <a:lnTo>
                    <a:pt x="6096" y="1524"/>
                  </a:lnTo>
                  <a:lnTo>
                    <a:pt x="0" y="0"/>
                  </a:lnTo>
                </a:path>
              </a:pathLst>
            </a:custGeom>
            <a:ln w="9144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60" name="object 160"/>
            <p:cNvSpPr/>
            <p:nvPr/>
          </p:nvSpPr>
          <p:spPr>
            <a:xfrm>
              <a:off x="1440180" y="6600444"/>
              <a:ext cx="15240" cy="243840"/>
            </a:xfrm>
            <a:custGeom>
              <a:avLst/>
              <a:gdLst/>
              <a:ahLst/>
              <a:cxnLst/>
              <a:rect l="l" t="t" r="r" b="b"/>
              <a:pathLst>
                <a:path w="15240" h="243840">
                  <a:moveTo>
                    <a:pt x="15240" y="243839"/>
                  </a:moveTo>
                  <a:lnTo>
                    <a:pt x="0" y="243839"/>
                  </a:lnTo>
                </a:path>
                <a:path w="15240" h="243840">
                  <a:moveTo>
                    <a:pt x="15240" y="161543"/>
                  </a:moveTo>
                  <a:lnTo>
                    <a:pt x="0" y="161543"/>
                  </a:lnTo>
                </a:path>
                <a:path w="15240" h="243840">
                  <a:moveTo>
                    <a:pt x="15240" y="82295"/>
                  </a:moveTo>
                  <a:lnTo>
                    <a:pt x="0" y="82295"/>
                  </a:lnTo>
                </a:path>
                <a:path w="15240" h="243840">
                  <a:moveTo>
                    <a:pt x="15240" y="0"/>
                  </a:moveTo>
                  <a:lnTo>
                    <a:pt x="0" y="0"/>
                  </a:lnTo>
                </a:path>
              </a:pathLst>
            </a:custGeom>
            <a:ln w="9144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161" name="object 161"/>
          <p:cNvGrpSpPr/>
          <p:nvPr/>
        </p:nvGrpSpPr>
        <p:grpSpPr>
          <a:xfrm>
            <a:off x="3313062" y="5535168"/>
            <a:ext cx="134390" cy="254635"/>
            <a:chOff x="1440180" y="5535167"/>
            <a:chExt cx="58419" cy="254635"/>
          </a:xfrm>
        </p:grpSpPr>
        <p:sp>
          <p:nvSpPr>
            <p:cNvPr id="162" name="object 162"/>
            <p:cNvSpPr/>
            <p:nvPr/>
          </p:nvSpPr>
          <p:spPr>
            <a:xfrm>
              <a:off x="1453896" y="5622035"/>
              <a:ext cx="40005" cy="81280"/>
            </a:xfrm>
            <a:custGeom>
              <a:avLst/>
              <a:gdLst/>
              <a:ahLst/>
              <a:cxnLst/>
              <a:rect l="l" t="t" r="r" b="b"/>
              <a:pathLst>
                <a:path w="40005" h="81279">
                  <a:moveTo>
                    <a:pt x="1524" y="80772"/>
                  </a:moveTo>
                  <a:lnTo>
                    <a:pt x="6096" y="80772"/>
                  </a:lnTo>
                  <a:lnTo>
                    <a:pt x="12192" y="79248"/>
                  </a:lnTo>
                  <a:lnTo>
                    <a:pt x="38100" y="50292"/>
                  </a:lnTo>
                  <a:lnTo>
                    <a:pt x="39624" y="44196"/>
                  </a:lnTo>
                  <a:lnTo>
                    <a:pt x="39624" y="36576"/>
                  </a:lnTo>
                  <a:lnTo>
                    <a:pt x="36576" y="24384"/>
                  </a:lnTo>
                  <a:lnTo>
                    <a:pt x="6096" y="0"/>
                  </a:lnTo>
                  <a:lnTo>
                    <a:pt x="0" y="0"/>
                  </a:lnTo>
                </a:path>
              </a:pathLst>
            </a:custGeom>
            <a:ln w="9144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63" name="object 163"/>
            <p:cNvSpPr/>
            <p:nvPr/>
          </p:nvSpPr>
          <p:spPr>
            <a:xfrm>
              <a:off x="1453896" y="5539740"/>
              <a:ext cx="40005" cy="82550"/>
            </a:xfrm>
            <a:custGeom>
              <a:avLst/>
              <a:gdLst/>
              <a:ahLst/>
              <a:cxnLst/>
              <a:rect l="l" t="t" r="r" b="b"/>
              <a:pathLst>
                <a:path w="40005" h="82550">
                  <a:moveTo>
                    <a:pt x="1524" y="82296"/>
                  </a:moveTo>
                  <a:lnTo>
                    <a:pt x="36576" y="57912"/>
                  </a:lnTo>
                  <a:lnTo>
                    <a:pt x="38100" y="50292"/>
                  </a:lnTo>
                  <a:lnTo>
                    <a:pt x="39624" y="44196"/>
                  </a:lnTo>
                  <a:lnTo>
                    <a:pt x="39624" y="38100"/>
                  </a:lnTo>
                  <a:lnTo>
                    <a:pt x="38100" y="30480"/>
                  </a:lnTo>
                  <a:lnTo>
                    <a:pt x="12192" y="1524"/>
                  </a:lnTo>
                  <a:lnTo>
                    <a:pt x="6096" y="0"/>
                  </a:lnTo>
                  <a:lnTo>
                    <a:pt x="0" y="0"/>
                  </a:lnTo>
                </a:path>
              </a:pathLst>
            </a:custGeom>
            <a:ln w="9144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64" name="object 164"/>
            <p:cNvSpPr/>
            <p:nvPr/>
          </p:nvSpPr>
          <p:spPr>
            <a:xfrm>
              <a:off x="1453896" y="5702808"/>
              <a:ext cx="40005" cy="82550"/>
            </a:xfrm>
            <a:custGeom>
              <a:avLst/>
              <a:gdLst/>
              <a:ahLst/>
              <a:cxnLst/>
              <a:rect l="l" t="t" r="r" b="b"/>
              <a:pathLst>
                <a:path w="40005" h="82550">
                  <a:moveTo>
                    <a:pt x="1524" y="82296"/>
                  </a:moveTo>
                  <a:lnTo>
                    <a:pt x="6096" y="82296"/>
                  </a:lnTo>
                  <a:lnTo>
                    <a:pt x="12192" y="80772"/>
                  </a:lnTo>
                  <a:lnTo>
                    <a:pt x="38100" y="51816"/>
                  </a:lnTo>
                  <a:lnTo>
                    <a:pt x="39624" y="44196"/>
                  </a:lnTo>
                  <a:lnTo>
                    <a:pt x="39624" y="38100"/>
                  </a:lnTo>
                  <a:lnTo>
                    <a:pt x="38100" y="32004"/>
                  </a:lnTo>
                  <a:lnTo>
                    <a:pt x="36576" y="24384"/>
                  </a:lnTo>
                  <a:lnTo>
                    <a:pt x="6096" y="1524"/>
                  </a:lnTo>
                  <a:lnTo>
                    <a:pt x="0" y="0"/>
                  </a:lnTo>
                </a:path>
              </a:pathLst>
            </a:custGeom>
            <a:ln w="9144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65" name="object 165"/>
            <p:cNvSpPr/>
            <p:nvPr/>
          </p:nvSpPr>
          <p:spPr>
            <a:xfrm>
              <a:off x="1440180" y="5539739"/>
              <a:ext cx="15240" cy="245745"/>
            </a:xfrm>
            <a:custGeom>
              <a:avLst/>
              <a:gdLst/>
              <a:ahLst/>
              <a:cxnLst/>
              <a:rect l="l" t="t" r="r" b="b"/>
              <a:pathLst>
                <a:path w="15240" h="245745">
                  <a:moveTo>
                    <a:pt x="15240" y="245364"/>
                  </a:moveTo>
                  <a:lnTo>
                    <a:pt x="0" y="245364"/>
                  </a:lnTo>
                </a:path>
                <a:path w="15240" h="245745">
                  <a:moveTo>
                    <a:pt x="15240" y="163067"/>
                  </a:moveTo>
                  <a:lnTo>
                    <a:pt x="0" y="163067"/>
                  </a:lnTo>
                </a:path>
                <a:path w="15240" h="245745">
                  <a:moveTo>
                    <a:pt x="15240" y="82296"/>
                  </a:moveTo>
                  <a:lnTo>
                    <a:pt x="0" y="82296"/>
                  </a:lnTo>
                </a:path>
                <a:path w="15240" h="245745">
                  <a:moveTo>
                    <a:pt x="15240" y="0"/>
                  </a:moveTo>
                  <a:lnTo>
                    <a:pt x="0" y="0"/>
                  </a:lnTo>
                </a:path>
              </a:pathLst>
            </a:custGeom>
            <a:ln w="9144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166" name="object 166"/>
          <p:cNvGrpSpPr/>
          <p:nvPr/>
        </p:nvGrpSpPr>
        <p:grpSpPr>
          <a:xfrm>
            <a:off x="3313062" y="5888736"/>
            <a:ext cx="134390" cy="253365"/>
            <a:chOff x="1440180" y="5888735"/>
            <a:chExt cx="58419" cy="253365"/>
          </a:xfrm>
        </p:grpSpPr>
        <p:sp>
          <p:nvSpPr>
            <p:cNvPr id="167" name="object 167"/>
            <p:cNvSpPr/>
            <p:nvPr/>
          </p:nvSpPr>
          <p:spPr>
            <a:xfrm>
              <a:off x="1453896" y="5975604"/>
              <a:ext cx="40005" cy="81280"/>
            </a:xfrm>
            <a:custGeom>
              <a:avLst/>
              <a:gdLst/>
              <a:ahLst/>
              <a:cxnLst/>
              <a:rect l="l" t="t" r="r" b="b"/>
              <a:pathLst>
                <a:path w="40005" h="81279">
                  <a:moveTo>
                    <a:pt x="1524" y="80772"/>
                  </a:moveTo>
                  <a:lnTo>
                    <a:pt x="6096" y="80772"/>
                  </a:lnTo>
                  <a:lnTo>
                    <a:pt x="12192" y="79248"/>
                  </a:lnTo>
                  <a:lnTo>
                    <a:pt x="39624" y="44196"/>
                  </a:lnTo>
                  <a:lnTo>
                    <a:pt x="39624" y="36576"/>
                  </a:lnTo>
                  <a:lnTo>
                    <a:pt x="38100" y="30480"/>
                  </a:lnTo>
                  <a:lnTo>
                    <a:pt x="36576" y="24384"/>
                  </a:lnTo>
                  <a:lnTo>
                    <a:pt x="6096" y="0"/>
                  </a:lnTo>
                  <a:lnTo>
                    <a:pt x="0" y="0"/>
                  </a:lnTo>
                </a:path>
              </a:pathLst>
            </a:custGeom>
            <a:ln w="9144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68" name="object 168"/>
            <p:cNvSpPr/>
            <p:nvPr/>
          </p:nvSpPr>
          <p:spPr>
            <a:xfrm>
              <a:off x="1453896" y="5893308"/>
              <a:ext cx="40005" cy="82550"/>
            </a:xfrm>
            <a:custGeom>
              <a:avLst/>
              <a:gdLst/>
              <a:ahLst/>
              <a:cxnLst/>
              <a:rect l="l" t="t" r="r" b="b"/>
              <a:pathLst>
                <a:path w="40005" h="82550">
                  <a:moveTo>
                    <a:pt x="1524" y="82296"/>
                  </a:moveTo>
                  <a:lnTo>
                    <a:pt x="36576" y="57912"/>
                  </a:lnTo>
                  <a:lnTo>
                    <a:pt x="38100" y="50292"/>
                  </a:lnTo>
                  <a:lnTo>
                    <a:pt x="39624" y="44196"/>
                  </a:lnTo>
                  <a:lnTo>
                    <a:pt x="39624" y="38100"/>
                  </a:lnTo>
                  <a:lnTo>
                    <a:pt x="38100" y="30480"/>
                  </a:lnTo>
                  <a:lnTo>
                    <a:pt x="12192" y="1524"/>
                  </a:lnTo>
                  <a:lnTo>
                    <a:pt x="6096" y="0"/>
                  </a:lnTo>
                  <a:lnTo>
                    <a:pt x="0" y="0"/>
                  </a:lnTo>
                </a:path>
              </a:pathLst>
            </a:custGeom>
            <a:ln w="9144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69" name="object 169"/>
            <p:cNvSpPr/>
            <p:nvPr/>
          </p:nvSpPr>
          <p:spPr>
            <a:xfrm>
              <a:off x="1453896" y="6056376"/>
              <a:ext cx="40005" cy="81280"/>
            </a:xfrm>
            <a:custGeom>
              <a:avLst/>
              <a:gdLst/>
              <a:ahLst/>
              <a:cxnLst/>
              <a:rect l="l" t="t" r="r" b="b"/>
              <a:pathLst>
                <a:path w="40005" h="81279">
                  <a:moveTo>
                    <a:pt x="1524" y="80772"/>
                  </a:moveTo>
                  <a:lnTo>
                    <a:pt x="6096" y="80772"/>
                  </a:lnTo>
                  <a:lnTo>
                    <a:pt x="12192" y="79248"/>
                  </a:lnTo>
                  <a:lnTo>
                    <a:pt x="38100" y="50292"/>
                  </a:lnTo>
                  <a:lnTo>
                    <a:pt x="39624" y="44196"/>
                  </a:lnTo>
                  <a:lnTo>
                    <a:pt x="39624" y="38100"/>
                  </a:lnTo>
                  <a:lnTo>
                    <a:pt x="38100" y="32004"/>
                  </a:lnTo>
                  <a:lnTo>
                    <a:pt x="36576" y="24384"/>
                  </a:lnTo>
                  <a:lnTo>
                    <a:pt x="6096" y="1524"/>
                  </a:lnTo>
                  <a:lnTo>
                    <a:pt x="0" y="0"/>
                  </a:lnTo>
                </a:path>
              </a:pathLst>
            </a:custGeom>
            <a:ln w="9144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70" name="object 170"/>
            <p:cNvSpPr/>
            <p:nvPr/>
          </p:nvSpPr>
          <p:spPr>
            <a:xfrm>
              <a:off x="1440180" y="5893307"/>
              <a:ext cx="15240" cy="243840"/>
            </a:xfrm>
            <a:custGeom>
              <a:avLst/>
              <a:gdLst/>
              <a:ahLst/>
              <a:cxnLst/>
              <a:rect l="l" t="t" r="r" b="b"/>
              <a:pathLst>
                <a:path w="15240" h="243839">
                  <a:moveTo>
                    <a:pt x="15240" y="243840"/>
                  </a:moveTo>
                  <a:lnTo>
                    <a:pt x="0" y="243840"/>
                  </a:lnTo>
                </a:path>
                <a:path w="15240" h="243839">
                  <a:moveTo>
                    <a:pt x="15240" y="163068"/>
                  </a:moveTo>
                  <a:lnTo>
                    <a:pt x="0" y="163068"/>
                  </a:lnTo>
                </a:path>
                <a:path w="15240" h="243839">
                  <a:moveTo>
                    <a:pt x="15240" y="82296"/>
                  </a:moveTo>
                  <a:lnTo>
                    <a:pt x="0" y="82296"/>
                  </a:lnTo>
                </a:path>
                <a:path w="15240" h="243839">
                  <a:moveTo>
                    <a:pt x="15240" y="0"/>
                  </a:moveTo>
                  <a:lnTo>
                    <a:pt x="0" y="0"/>
                  </a:lnTo>
                </a:path>
              </a:pathLst>
            </a:custGeom>
            <a:ln w="9144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171" name="object 171"/>
          <p:cNvSpPr/>
          <p:nvPr/>
        </p:nvSpPr>
        <p:spPr>
          <a:xfrm>
            <a:off x="3316567" y="4663441"/>
            <a:ext cx="0" cy="170815"/>
          </a:xfrm>
          <a:custGeom>
            <a:avLst/>
            <a:gdLst/>
            <a:ahLst/>
            <a:cxnLst/>
            <a:rect l="l" t="t" r="r" b="b"/>
            <a:pathLst>
              <a:path h="170814">
                <a:moveTo>
                  <a:pt x="0" y="0"/>
                </a:moveTo>
                <a:lnTo>
                  <a:pt x="0" y="170687"/>
                </a:lnTo>
              </a:path>
            </a:pathLst>
          </a:custGeom>
          <a:ln w="9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2" name="object 172"/>
          <p:cNvSpPr/>
          <p:nvPr/>
        </p:nvSpPr>
        <p:spPr>
          <a:xfrm>
            <a:off x="3309553" y="5081015"/>
            <a:ext cx="0" cy="105410"/>
          </a:xfrm>
          <a:custGeom>
            <a:avLst/>
            <a:gdLst/>
            <a:ahLst/>
            <a:cxnLst/>
            <a:rect l="l" t="t" r="r" b="b"/>
            <a:pathLst>
              <a:path h="105410">
                <a:moveTo>
                  <a:pt x="0" y="105155"/>
                </a:moveTo>
                <a:lnTo>
                  <a:pt x="0" y="0"/>
                </a:lnTo>
              </a:path>
            </a:pathLst>
          </a:custGeom>
          <a:ln w="9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3" name="object 173"/>
          <p:cNvSpPr/>
          <p:nvPr/>
        </p:nvSpPr>
        <p:spPr>
          <a:xfrm>
            <a:off x="3309553" y="6845807"/>
            <a:ext cx="0" cy="105410"/>
          </a:xfrm>
          <a:custGeom>
            <a:avLst/>
            <a:gdLst/>
            <a:ahLst/>
            <a:cxnLst/>
            <a:rect l="l" t="t" r="r" b="b"/>
            <a:pathLst>
              <a:path h="105409">
                <a:moveTo>
                  <a:pt x="0" y="105156"/>
                </a:moveTo>
                <a:lnTo>
                  <a:pt x="0" y="0"/>
                </a:lnTo>
              </a:path>
            </a:pathLst>
          </a:custGeom>
          <a:ln w="9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4" name="object 174"/>
          <p:cNvSpPr/>
          <p:nvPr/>
        </p:nvSpPr>
        <p:spPr>
          <a:xfrm>
            <a:off x="3309553" y="7200900"/>
            <a:ext cx="0" cy="106680"/>
          </a:xfrm>
          <a:custGeom>
            <a:avLst/>
            <a:gdLst/>
            <a:ahLst/>
            <a:cxnLst/>
            <a:rect l="l" t="t" r="r" b="b"/>
            <a:pathLst>
              <a:path h="106679">
                <a:moveTo>
                  <a:pt x="0" y="106680"/>
                </a:moveTo>
                <a:lnTo>
                  <a:pt x="0" y="0"/>
                </a:lnTo>
              </a:path>
            </a:pathLst>
          </a:custGeom>
          <a:ln w="9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5" name="object 175"/>
          <p:cNvSpPr/>
          <p:nvPr/>
        </p:nvSpPr>
        <p:spPr>
          <a:xfrm>
            <a:off x="3309553" y="6490715"/>
            <a:ext cx="0" cy="105410"/>
          </a:xfrm>
          <a:custGeom>
            <a:avLst/>
            <a:gdLst/>
            <a:ahLst/>
            <a:cxnLst/>
            <a:rect l="l" t="t" r="r" b="b"/>
            <a:pathLst>
              <a:path h="105409">
                <a:moveTo>
                  <a:pt x="0" y="105155"/>
                </a:moveTo>
                <a:lnTo>
                  <a:pt x="0" y="0"/>
                </a:lnTo>
              </a:path>
            </a:pathLst>
          </a:custGeom>
          <a:ln w="9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6" name="object 176"/>
          <p:cNvSpPr/>
          <p:nvPr/>
        </p:nvSpPr>
        <p:spPr>
          <a:xfrm>
            <a:off x="3309553" y="6137147"/>
            <a:ext cx="0" cy="105410"/>
          </a:xfrm>
          <a:custGeom>
            <a:avLst/>
            <a:gdLst/>
            <a:ahLst/>
            <a:cxnLst/>
            <a:rect l="l" t="t" r="r" b="b"/>
            <a:pathLst>
              <a:path h="105410">
                <a:moveTo>
                  <a:pt x="0" y="105155"/>
                </a:moveTo>
                <a:lnTo>
                  <a:pt x="0" y="0"/>
                </a:lnTo>
              </a:path>
            </a:pathLst>
          </a:custGeom>
          <a:ln w="9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7" name="object 177"/>
          <p:cNvSpPr/>
          <p:nvPr/>
        </p:nvSpPr>
        <p:spPr>
          <a:xfrm>
            <a:off x="3309553" y="5788153"/>
            <a:ext cx="0" cy="104139"/>
          </a:xfrm>
          <a:custGeom>
            <a:avLst/>
            <a:gdLst/>
            <a:ahLst/>
            <a:cxnLst/>
            <a:rect l="l" t="t" r="r" b="b"/>
            <a:pathLst>
              <a:path h="104139">
                <a:moveTo>
                  <a:pt x="0" y="103632"/>
                </a:moveTo>
                <a:lnTo>
                  <a:pt x="0" y="0"/>
                </a:lnTo>
              </a:path>
            </a:pathLst>
          </a:custGeom>
          <a:ln w="9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8" name="object 178"/>
          <p:cNvSpPr/>
          <p:nvPr/>
        </p:nvSpPr>
        <p:spPr>
          <a:xfrm>
            <a:off x="3309553" y="5431535"/>
            <a:ext cx="0" cy="105410"/>
          </a:xfrm>
          <a:custGeom>
            <a:avLst/>
            <a:gdLst/>
            <a:ahLst/>
            <a:cxnLst/>
            <a:rect l="l" t="t" r="r" b="b"/>
            <a:pathLst>
              <a:path h="105410">
                <a:moveTo>
                  <a:pt x="0" y="105156"/>
                </a:moveTo>
                <a:lnTo>
                  <a:pt x="0" y="0"/>
                </a:lnTo>
              </a:path>
            </a:pathLst>
          </a:custGeom>
          <a:ln w="9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9" name="object 179"/>
          <p:cNvSpPr/>
          <p:nvPr/>
        </p:nvSpPr>
        <p:spPr>
          <a:xfrm>
            <a:off x="3316567" y="4663440"/>
            <a:ext cx="3134845" cy="2999740"/>
          </a:xfrm>
          <a:custGeom>
            <a:avLst/>
            <a:gdLst/>
            <a:ahLst/>
            <a:cxnLst/>
            <a:rect l="l" t="t" r="r" b="b"/>
            <a:pathLst>
              <a:path w="1362710" h="2999740">
                <a:moveTo>
                  <a:pt x="0" y="2999231"/>
                </a:moveTo>
                <a:lnTo>
                  <a:pt x="0" y="2892552"/>
                </a:lnTo>
              </a:path>
              <a:path w="1362710" h="2999740">
                <a:moveTo>
                  <a:pt x="1362455" y="0"/>
                </a:moveTo>
                <a:lnTo>
                  <a:pt x="1362455" y="2999231"/>
                </a:lnTo>
                <a:lnTo>
                  <a:pt x="0" y="2999231"/>
                </a:lnTo>
              </a:path>
            </a:pathLst>
          </a:custGeom>
          <a:ln w="9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0" name="object 180"/>
          <p:cNvSpPr/>
          <p:nvPr/>
        </p:nvSpPr>
        <p:spPr>
          <a:xfrm>
            <a:off x="1444422" y="9413748"/>
            <a:ext cx="15051933" cy="9525"/>
          </a:xfrm>
          <a:custGeom>
            <a:avLst/>
            <a:gdLst/>
            <a:ahLst/>
            <a:cxnLst/>
            <a:rect l="l" t="t" r="r" b="b"/>
            <a:pathLst>
              <a:path w="6543040" h="9525">
                <a:moveTo>
                  <a:pt x="6542531" y="9144"/>
                </a:moveTo>
                <a:lnTo>
                  <a:pt x="0" y="9144"/>
                </a:lnTo>
                <a:lnTo>
                  <a:pt x="0" y="0"/>
                </a:lnTo>
                <a:lnTo>
                  <a:pt x="6542531" y="0"/>
                </a:lnTo>
                <a:lnTo>
                  <a:pt x="6542531" y="9144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1" name="object 181"/>
          <p:cNvSpPr txBox="1"/>
          <p:nvPr/>
        </p:nvSpPr>
        <p:spPr>
          <a:xfrm>
            <a:off x="1415188" y="349008"/>
            <a:ext cx="192824" cy="135935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sz="800" spc="10" dirty="0">
                <a:latin typeface="Microsoft Sans Serif"/>
                <a:cs typeface="Microsoft Sans Serif"/>
              </a:rPr>
              <a:t>8</a:t>
            </a:r>
            <a:endParaRPr sz="800">
              <a:latin typeface="Microsoft Sans Serif"/>
              <a:cs typeface="Microsoft Sans Serif"/>
            </a:endParaRPr>
          </a:p>
        </p:txBody>
      </p:sp>
      <p:sp>
        <p:nvSpPr>
          <p:cNvPr id="182" name="object 182"/>
          <p:cNvSpPr txBox="1"/>
          <p:nvPr/>
        </p:nvSpPr>
        <p:spPr>
          <a:xfrm>
            <a:off x="9100125" y="553000"/>
            <a:ext cx="7417868" cy="1204369"/>
          </a:xfrm>
          <a:prstGeom prst="rect">
            <a:avLst/>
          </a:prstGeom>
        </p:spPr>
        <p:txBody>
          <a:bodyPr vert="horz" wrap="square" lIns="0" tIns="77470" rIns="0" bIns="0" rtlCol="0">
            <a:spAutoFit/>
          </a:bodyPr>
          <a:lstStyle/>
          <a:p>
            <a:pPr marR="132080" algn="ctr">
              <a:lnSpc>
                <a:spcPct val="100000"/>
              </a:lnSpc>
              <a:spcBef>
                <a:spcPts val="610"/>
              </a:spcBef>
            </a:pPr>
            <a:r>
              <a:rPr sz="950" spc="-55" dirty="0">
                <a:latin typeface="Microsoft Sans Serif"/>
                <a:cs typeface="Microsoft Sans Serif"/>
              </a:rPr>
              <a:t>X.R</a:t>
            </a:r>
            <a:r>
              <a:rPr sz="750" spc="-55" dirty="0">
                <a:latin typeface="Microsoft Sans Serif"/>
                <a:cs typeface="Microsoft Sans Serif"/>
              </a:rPr>
              <a:t>EFERENCIAS</a:t>
            </a:r>
            <a:endParaRPr sz="750">
              <a:latin typeface="Microsoft Sans Serif"/>
              <a:cs typeface="Microsoft Sans Serif"/>
            </a:endParaRPr>
          </a:p>
          <a:p>
            <a:pPr marL="154940" marR="5080" indent="-154940">
              <a:lnSpc>
                <a:spcPct val="106900"/>
              </a:lnSpc>
              <a:spcBef>
                <a:spcPts val="340"/>
              </a:spcBef>
              <a:buAutoNum type="arabicPlain"/>
              <a:tabLst>
                <a:tab pos="154940" algn="l"/>
              </a:tabLst>
            </a:pPr>
            <a:r>
              <a:rPr sz="750" spc="-120" dirty="0">
                <a:latin typeface="Microsoft Sans Serif"/>
                <a:cs typeface="Microsoft Sans Serif"/>
              </a:rPr>
              <a:t>CJ</a:t>
            </a:r>
            <a:r>
              <a:rPr sz="750" spc="-114" dirty="0">
                <a:latin typeface="Microsoft Sans Serif"/>
                <a:cs typeface="Microsoft Sans Serif"/>
              </a:rPr>
              <a:t> </a:t>
            </a:r>
            <a:r>
              <a:rPr sz="750" spc="15" dirty="0">
                <a:latin typeface="Microsoft Sans Serif"/>
                <a:cs typeface="Microsoft Sans Serif"/>
              </a:rPr>
              <a:t>Mozina, </a:t>
            </a:r>
            <a:r>
              <a:rPr sz="750" spc="-75" dirty="0">
                <a:latin typeface="Microsoft Sans Serif"/>
                <a:cs typeface="Microsoft Sans Serif"/>
              </a:rPr>
              <a:t>RF</a:t>
            </a:r>
            <a:r>
              <a:rPr sz="750" spc="45" dirty="0">
                <a:latin typeface="Microsoft Sans Serif"/>
                <a:cs typeface="Microsoft Sans Serif"/>
              </a:rPr>
              <a:t> </a:t>
            </a:r>
            <a:r>
              <a:rPr sz="750" spc="25" dirty="0">
                <a:latin typeface="Microsoft Sans Serif"/>
                <a:cs typeface="Microsoft Sans Serif"/>
              </a:rPr>
              <a:t>Arehart, </a:t>
            </a:r>
            <a:r>
              <a:rPr sz="750" spc="-90" dirty="0">
                <a:latin typeface="Microsoft Sans Serif"/>
                <a:cs typeface="Microsoft Sans Serif"/>
              </a:rPr>
              <a:t>J.</a:t>
            </a:r>
            <a:r>
              <a:rPr sz="750" spc="20" dirty="0">
                <a:latin typeface="Microsoft Sans Serif"/>
                <a:cs typeface="Microsoft Sans Serif"/>
              </a:rPr>
              <a:t> </a:t>
            </a:r>
            <a:r>
              <a:rPr sz="750" spc="15" dirty="0">
                <a:latin typeface="Microsoft Sans Serif"/>
                <a:cs typeface="Microsoft Sans Serif"/>
              </a:rPr>
              <a:t>Berdy, </a:t>
            </a:r>
            <a:r>
              <a:rPr sz="750" spc="-175" dirty="0">
                <a:latin typeface="Microsoft Sans Serif"/>
                <a:cs typeface="Microsoft Sans Serif"/>
              </a:rPr>
              <a:t>JJ</a:t>
            </a:r>
            <a:r>
              <a:rPr sz="750" spc="-150" dirty="0">
                <a:latin typeface="Microsoft Sans Serif"/>
                <a:cs typeface="Microsoft Sans Serif"/>
              </a:rPr>
              <a:t> </a:t>
            </a:r>
            <a:r>
              <a:rPr sz="750" spc="15" dirty="0">
                <a:latin typeface="Microsoft Sans Serif"/>
                <a:cs typeface="Microsoft Sans Serif"/>
              </a:rPr>
              <a:t>Bonk, </a:t>
            </a:r>
            <a:r>
              <a:rPr sz="750" spc="-70" dirty="0">
                <a:latin typeface="Microsoft Sans Serif"/>
                <a:cs typeface="Microsoft Sans Serif"/>
              </a:rPr>
              <a:t>SP</a:t>
            </a:r>
            <a:r>
              <a:rPr sz="750" spc="60" dirty="0">
                <a:latin typeface="Microsoft Sans Serif"/>
                <a:cs typeface="Microsoft Sans Serif"/>
              </a:rPr>
              <a:t> </a:t>
            </a:r>
            <a:r>
              <a:rPr sz="750" spc="15" dirty="0">
                <a:latin typeface="Microsoft Sans Serif"/>
                <a:cs typeface="Microsoft Sans Serif"/>
              </a:rPr>
              <a:t>Conrad, </a:t>
            </a:r>
            <a:r>
              <a:rPr sz="750" dirty="0">
                <a:latin typeface="Microsoft Sans Serif"/>
                <a:cs typeface="Microsoft Sans Serif"/>
              </a:rPr>
              <a:t>AN </a:t>
            </a:r>
            <a:r>
              <a:rPr sz="750" spc="30" dirty="0">
                <a:latin typeface="Microsoft Sans Serif"/>
                <a:cs typeface="Microsoft Sans Serif"/>
              </a:rPr>
              <a:t>Darlington, </a:t>
            </a:r>
            <a:r>
              <a:rPr sz="750" spc="35" dirty="0">
                <a:latin typeface="Microsoft Sans Serif"/>
                <a:cs typeface="Microsoft Sans Serif"/>
              </a:rPr>
              <a:t> </a:t>
            </a:r>
            <a:r>
              <a:rPr sz="750" spc="-20" dirty="0">
                <a:latin typeface="Microsoft Sans Serif"/>
                <a:cs typeface="Microsoft Sans Serif"/>
              </a:rPr>
              <a:t>WA</a:t>
            </a:r>
            <a:r>
              <a:rPr sz="750" spc="10" dirty="0">
                <a:latin typeface="Microsoft Sans Serif"/>
                <a:cs typeface="Microsoft Sans Serif"/>
              </a:rPr>
              <a:t> </a:t>
            </a:r>
            <a:r>
              <a:rPr sz="750" spc="15" dirty="0">
                <a:latin typeface="Microsoft Sans Serif"/>
                <a:cs typeface="Microsoft Sans Serif"/>
              </a:rPr>
              <a:t>Elmore, </a:t>
            </a:r>
            <a:r>
              <a:rPr sz="750" spc="-15" dirty="0">
                <a:latin typeface="Microsoft Sans Serif"/>
                <a:cs typeface="Microsoft Sans Serif"/>
              </a:rPr>
              <a:t>HG</a:t>
            </a:r>
            <a:r>
              <a:rPr sz="750" spc="10" dirty="0">
                <a:latin typeface="Microsoft Sans Serif"/>
                <a:cs typeface="Microsoft Sans Serif"/>
              </a:rPr>
              <a:t> </a:t>
            </a:r>
            <a:r>
              <a:rPr sz="750" dirty="0">
                <a:latin typeface="Microsoft Sans Serif"/>
                <a:cs typeface="Microsoft Sans Serif"/>
              </a:rPr>
              <a:t>Farley,</a:t>
            </a:r>
            <a:r>
              <a:rPr sz="750" spc="15" dirty="0">
                <a:latin typeface="Microsoft Sans Serif"/>
                <a:cs typeface="Microsoft Sans Serif"/>
              </a:rPr>
              <a:t> </a:t>
            </a:r>
            <a:r>
              <a:rPr sz="750" spc="-35" dirty="0">
                <a:latin typeface="Microsoft Sans Serif"/>
                <a:cs typeface="Microsoft Sans Serif"/>
              </a:rPr>
              <a:t>DC</a:t>
            </a:r>
            <a:r>
              <a:rPr sz="750" spc="15" dirty="0">
                <a:latin typeface="Microsoft Sans Serif"/>
                <a:cs typeface="Microsoft Sans Serif"/>
              </a:rPr>
              <a:t> </a:t>
            </a:r>
            <a:r>
              <a:rPr sz="750" spc="20" dirty="0">
                <a:latin typeface="Microsoft Sans Serif"/>
                <a:cs typeface="Microsoft Sans Serif"/>
              </a:rPr>
              <a:t>Mikell,</a:t>
            </a:r>
            <a:r>
              <a:rPr sz="750" spc="10" dirty="0">
                <a:latin typeface="Microsoft Sans Serif"/>
                <a:cs typeface="Microsoft Sans Serif"/>
              </a:rPr>
              <a:t> </a:t>
            </a:r>
            <a:r>
              <a:rPr sz="750" spc="-60" dirty="0">
                <a:latin typeface="Microsoft Sans Serif"/>
                <a:cs typeface="Microsoft Sans Serif"/>
              </a:rPr>
              <a:t>GR</a:t>
            </a:r>
            <a:r>
              <a:rPr sz="750" spc="15" dirty="0">
                <a:latin typeface="Microsoft Sans Serif"/>
                <a:cs typeface="Microsoft Sans Serif"/>
              </a:rPr>
              <a:t> </a:t>
            </a:r>
            <a:r>
              <a:rPr sz="750" spc="10" dirty="0">
                <a:latin typeface="Microsoft Sans Serif"/>
                <a:cs typeface="Microsoft Sans Serif"/>
              </a:rPr>
              <a:t>Nail, </a:t>
            </a:r>
            <a:r>
              <a:rPr sz="750" spc="5" dirty="0">
                <a:latin typeface="Microsoft Sans Serif"/>
                <a:cs typeface="Microsoft Sans Serif"/>
              </a:rPr>
              <a:t>HO</a:t>
            </a:r>
            <a:r>
              <a:rPr sz="750" spc="15" dirty="0">
                <a:latin typeface="Microsoft Sans Serif"/>
                <a:cs typeface="Microsoft Sans Serif"/>
              </a:rPr>
              <a:t> </a:t>
            </a:r>
            <a:r>
              <a:rPr sz="750" spc="30" dirty="0">
                <a:latin typeface="Microsoft Sans Serif"/>
                <a:cs typeface="Microsoft Sans Serif"/>
              </a:rPr>
              <a:t>Ohmstedt,</a:t>
            </a:r>
            <a:r>
              <a:rPr sz="750" spc="15" dirty="0">
                <a:latin typeface="Microsoft Sans Serif"/>
                <a:cs typeface="Microsoft Sans Serif"/>
              </a:rPr>
              <a:t> </a:t>
            </a:r>
            <a:r>
              <a:rPr sz="750" spc="-45" dirty="0">
                <a:latin typeface="Microsoft Sans Serif"/>
                <a:cs typeface="Microsoft Sans Serif"/>
              </a:rPr>
              <a:t>AC </a:t>
            </a:r>
            <a:r>
              <a:rPr sz="750" spc="-40" dirty="0">
                <a:latin typeface="Microsoft Sans Serif"/>
                <a:cs typeface="Microsoft Sans Serif"/>
              </a:rPr>
              <a:t> </a:t>
            </a:r>
            <a:r>
              <a:rPr sz="750" dirty="0">
                <a:latin typeface="Microsoft Sans Serif"/>
                <a:cs typeface="Microsoft Sans Serif"/>
              </a:rPr>
              <a:t>Pierce, </a:t>
            </a:r>
            <a:r>
              <a:rPr sz="750" spc="-65" dirty="0">
                <a:latin typeface="Microsoft Sans Serif"/>
                <a:cs typeface="Microsoft Sans Serif"/>
              </a:rPr>
              <a:t>ET</a:t>
            </a:r>
            <a:r>
              <a:rPr sz="750" spc="-60" dirty="0">
                <a:latin typeface="Microsoft Sans Serif"/>
                <a:cs typeface="Microsoft Sans Serif"/>
              </a:rPr>
              <a:t> </a:t>
            </a:r>
            <a:r>
              <a:rPr sz="750" spc="-10" dirty="0">
                <a:latin typeface="Microsoft Sans Serif"/>
                <a:cs typeface="Microsoft Sans Serif"/>
              </a:rPr>
              <a:t>Sage, </a:t>
            </a:r>
            <a:r>
              <a:rPr sz="750" spc="-40" dirty="0">
                <a:latin typeface="Microsoft Sans Serif"/>
                <a:cs typeface="Microsoft Sans Serif"/>
              </a:rPr>
              <a:t>DE </a:t>
            </a:r>
            <a:r>
              <a:rPr sz="750" spc="15" dirty="0">
                <a:latin typeface="Microsoft Sans Serif"/>
                <a:cs typeface="Microsoft Sans Serif"/>
              </a:rPr>
              <a:t>Sanford, </a:t>
            </a:r>
            <a:r>
              <a:rPr sz="750" spc="-100" dirty="0">
                <a:latin typeface="Microsoft Sans Serif"/>
                <a:cs typeface="Microsoft Sans Serif"/>
              </a:rPr>
              <a:t>LJ</a:t>
            </a:r>
            <a:r>
              <a:rPr sz="750" spc="-95" dirty="0">
                <a:latin typeface="Microsoft Sans Serif"/>
                <a:cs typeface="Microsoft Sans Serif"/>
              </a:rPr>
              <a:t> </a:t>
            </a:r>
            <a:r>
              <a:rPr sz="750" spc="-5" dirty="0">
                <a:latin typeface="Microsoft Sans Serif"/>
                <a:cs typeface="Microsoft Sans Serif"/>
              </a:rPr>
              <a:t>Schulze, </a:t>
            </a:r>
            <a:r>
              <a:rPr sz="750" spc="20" dirty="0">
                <a:latin typeface="Microsoft Sans Serif"/>
                <a:cs typeface="Microsoft Sans Serif"/>
              </a:rPr>
              <a:t>WM </a:t>
            </a:r>
            <a:r>
              <a:rPr sz="750" spc="15" dirty="0">
                <a:latin typeface="Microsoft Sans Serif"/>
                <a:cs typeface="Microsoft Sans Serif"/>
              </a:rPr>
              <a:t>Strang, </a:t>
            </a:r>
            <a:r>
              <a:rPr sz="750" spc="-25" dirty="0">
                <a:latin typeface="Microsoft Sans Serif"/>
                <a:cs typeface="Microsoft Sans Serif"/>
              </a:rPr>
              <a:t>G. </a:t>
            </a:r>
            <a:r>
              <a:rPr sz="750" spc="15" dirty="0">
                <a:latin typeface="Microsoft Sans Serif"/>
                <a:cs typeface="Microsoft Sans Serif"/>
              </a:rPr>
              <a:t>Stranne, </a:t>
            </a:r>
            <a:r>
              <a:rPr sz="750" spc="-40" dirty="0">
                <a:latin typeface="Microsoft Sans Serif"/>
                <a:cs typeface="Microsoft Sans Serif"/>
              </a:rPr>
              <a:t>F. </a:t>
            </a:r>
            <a:r>
              <a:rPr sz="750" spc="-35" dirty="0">
                <a:latin typeface="Microsoft Sans Serif"/>
                <a:cs typeface="Microsoft Sans Serif"/>
              </a:rPr>
              <a:t> </a:t>
            </a:r>
            <a:r>
              <a:rPr sz="750" spc="20" dirty="0">
                <a:latin typeface="Microsoft Sans Serif"/>
                <a:cs typeface="Microsoft Sans Serif"/>
              </a:rPr>
              <a:t>Tajaddodi</a:t>
            </a:r>
            <a:r>
              <a:rPr sz="750" dirty="0">
                <a:latin typeface="Microsoft Sans Serif"/>
                <a:cs typeface="Microsoft Sans Serif"/>
              </a:rPr>
              <a:t> </a:t>
            </a:r>
            <a:r>
              <a:rPr sz="750" spc="5" dirty="0">
                <a:latin typeface="Microsoft Sans Serif"/>
                <a:cs typeface="Microsoft Sans Serif"/>
              </a:rPr>
              <a:t>y</a:t>
            </a:r>
            <a:r>
              <a:rPr sz="750" dirty="0">
                <a:latin typeface="Microsoft Sans Serif"/>
                <a:cs typeface="Microsoft Sans Serif"/>
              </a:rPr>
              <a:t> </a:t>
            </a:r>
            <a:r>
              <a:rPr sz="750" spc="-30" dirty="0">
                <a:latin typeface="Microsoft Sans Serif"/>
                <a:cs typeface="Microsoft Sans Serif"/>
              </a:rPr>
              <a:t>TW</a:t>
            </a:r>
            <a:r>
              <a:rPr sz="750" dirty="0">
                <a:latin typeface="Microsoft Sans Serif"/>
                <a:cs typeface="Microsoft Sans Serif"/>
              </a:rPr>
              <a:t> </a:t>
            </a:r>
            <a:r>
              <a:rPr sz="750" spc="20" dirty="0">
                <a:latin typeface="Microsoft Sans Serif"/>
                <a:cs typeface="Microsoft Sans Serif"/>
              </a:rPr>
              <a:t>Wiedman,</a:t>
            </a:r>
            <a:r>
              <a:rPr sz="750" spc="5" dirty="0">
                <a:latin typeface="Microsoft Sans Serif"/>
                <a:cs typeface="Microsoft Sans Serif"/>
              </a:rPr>
              <a:t> </a:t>
            </a:r>
            <a:r>
              <a:rPr sz="750" spc="15" dirty="0">
                <a:latin typeface="Microsoft Sans Serif"/>
                <a:cs typeface="Microsoft Sans Serif"/>
              </a:rPr>
              <a:t>“Protección</a:t>
            </a:r>
            <a:r>
              <a:rPr sz="750" dirty="0">
                <a:latin typeface="Microsoft Sans Serif"/>
                <a:cs typeface="Microsoft Sans Serif"/>
              </a:rPr>
              <a:t> </a:t>
            </a:r>
            <a:r>
              <a:rPr sz="750" spc="25" dirty="0">
                <a:latin typeface="Microsoft Sans Serif"/>
                <a:cs typeface="Microsoft Sans Serif"/>
              </a:rPr>
              <a:t>de</a:t>
            </a:r>
            <a:r>
              <a:rPr sz="750" dirty="0">
                <a:latin typeface="Microsoft Sans Serif"/>
                <a:cs typeface="Microsoft Sans Serif"/>
              </a:rPr>
              <a:t> </a:t>
            </a:r>
            <a:r>
              <a:rPr sz="750" spc="15" dirty="0">
                <a:latin typeface="Microsoft Sans Serif"/>
                <a:cs typeface="Microsoft Sans Serif"/>
              </a:rPr>
              <a:t>activación</a:t>
            </a:r>
            <a:r>
              <a:rPr sz="750" dirty="0">
                <a:latin typeface="Microsoft Sans Serif"/>
                <a:cs typeface="Microsoft Sans Serif"/>
              </a:rPr>
              <a:t> </a:t>
            </a:r>
            <a:r>
              <a:rPr sz="750" spc="25" dirty="0">
                <a:latin typeface="Microsoft Sans Serif"/>
                <a:cs typeface="Microsoft Sans Serif"/>
              </a:rPr>
              <a:t>inadvertida</a:t>
            </a:r>
            <a:r>
              <a:rPr sz="750" dirty="0">
                <a:latin typeface="Microsoft Sans Serif"/>
                <a:cs typeface="Microsoft Sans Serif"/>
              </a:rPr>
              <a:t> </a:t>
            </a:r>
            <a:r>
              <a:rPr sz="750" spc="25" dirty="0">
                <a:latin typeface="Microsoft Sans Serif"/>
                <a:cs typeface="Microsoft Sans Serif"/>
              </a:rPr>
              <a:t>de </a:t>
            </a:r>
            <a:r>
              <a:rPr sz="750" spc="-180" dirty="0">
                <a:latin typeface="Microsoft Sans Serif"/>
                <a:cs typeface="Microsoft Sans Serif"/>
              </a:rPr>
              <a:t> </a:t>
            </a:r>
            <a:r>
              <a:rPr sz="750" spc="25" dirty="0">
                <a:latin typeface="Microsoft Sans Serif"/>
                <a:cs typeface="Microsoft Sans Serif"/>
              </a:rPr>
              <a:t>generadores </a:t>
            </a:r>
            <a:r>
              <a:rPr sz="750" spc="10" dirty="0">
                <a:latin typeface="Microsoft Sans Serif"/>
                <a:cs typeface="Microsoft Sans Serif"/>
              </a:rPr>
              <a:t>síncronos”,Transacciones </a:t>
            </a:r>
            <a:r>
              <a:rPr sz="750" spc="-55" dirty="0">
                <a:latin typeface="Microsoft Sans Serif"/>
                <a:cs typeface="Microsoft Sans Serif"/>
              </a:rPr>
              <a:t>IEEE </a:t>
            </a:r>
            <a:r>
              <a:rPr sz="750" spc="25" dirty="0">
                <a:latin typeface="Microsoft Sans Serif"/>
                <a:cs typeface="Microsoft Sans Serif"/>
              </a:rPr>
              <a:t>sobre </a:t>
            </a:r>
            <a:r>
              <a:rPr sz="750" spc="30" dirty="0">
                <a:latin typeface="Microsoft Sans Serif"/>
                <a:cs typeface="Microsoft Sans Serif"/>
              </a:rPr>
              <a:t>suministro </a:t>
            </a:r>
            <a:r>
              <a:rPr sz="750" spc="25" dirty="0">
                <a:latin typeface="Microsoft Sans Serif"/>
                <a:cs typeface="Microsoft Sans Serif"/>
              </a:rPr>
              <a:t>de </a:t>
            </a:r>
            <a:r>
              <a:rPr sz="750" spc="30" dirty="0">
                <a:latin typeface="Microsoft Sans Serif"/>
                <a:cs typeface="Microsoft Sans Serif"/>
              </a:rPr>
              <a:t> </a:t>
            </a:r>
            <a:r>
              <a:rPr sz="750" spc="15" dirty="0">
                <a:latin typeface="Microsoft Sans Serif"/>
                <a:cs typeface="Microsoft Sans Serif"/>
              </a:rPr>
              <a:t>energía,vol.</a:t>
            </a:r>
            <a:r>
              <a:rPr sz="750" spc="-5" dirty="0">
                <a:latin typeface="Microsoft Sans Serif"/>
                <a:cs typeface="Microsoft Sans Serif"/>
              </a:rPr>
              <a:t> </a:t>
            </a:r>
            <a:r>
              <a:rPr sz="750" dirty="0">
                <a:latin typeface="Microsoft Sans Serif"/>
                <a:cs typeface="Microsoft Sans Serif"/>
              </a:rPr>
              <a:t>4,</a:t>
            </a:r>
            <a:r>
              <a:rPr sz="750" spc="-5" dirty="0">
                <a:latin typeface="Microsoft Sans Serif"/>
                <a:cs typeface="Microsoft Sans Serif"/>
              </a:rPr>
              <a:t> </a:t>
            </a:r>
            <a:r>
              <a:rPr sz="750" spc="45" dirty="0">
                <a:latin typeface="Microsoft Sans Serif"/>
                <a:cs typeface="Microsoft Sans Serif"/>
              </a:rPr>
              <a:t>número</a:t>
            </a:r>
            <a:r>
              <a:rPr sz="750" spc="-5" dirty="0">
                <a:latin typeface="Microsoft Sans Serif"/>
                <a:cs typeface="Microsoft Sans Serif"/>
              </a:rPr>
              <a:t> </a:t>
            </a:r>
            <a:r>
              <a:rPr sz="750" dirty="0">
                <a:latin typeface="Microsoft Sans Serif"/>
                <a:cs typeface="Microsoft Sans Serif"/>
              </a:rPr>
              <a:t>2,</a:t>
            </a:r>
            <a:r>
              <a:rPr sz="750" spc="-5" dirty="0">
                <a:latin typeface="Microsoft Sans Serif"/>
                <a:cs typeface="Microsoft Sans Serif"/>
              </a:rPr>
              <a:t> </a:t>
            </a:r>
            <a:r>
              <a:rPr sz="750" spc="10" dirty="0">
                <a:latin typeface="Microsoft Sans Serif"/>
                <a:cs typeface="Microsoft Sans Serif"/>
              </a:rPr>
              <a:t>págs.</a:t>
            </a:r>
            <a:r>
              <a:rPr sz="750" spc="-5" dirty="0">
                <a:latin typeface="Microsoft Sans Serif"/>
                <a:cs typeface="Microsoft Sans Serif"/>
              </a:rPr>
              <a:t> </a:t>
            </a:r>
            <a:r>
              <a:rPr sz="750" spc="25" dirty="0">
                <a:latin typeface="Microsoft Sans Serif"/>
                <a:cs typeface="Microsoft Sans Serif"/>
              </a:rPr>
              <a:t>965–977,</a:t>
            </a:r>
            <a:r>
              <a:rPr sz="750" dirty="0">
                <a:latin typeface="Microsoft Sans Serif"/>
                <a:cs typeface="Microsoft Sans Serif"/>
              </a:rPr>
              <a:t> </a:t>
            </a:r>
            <a:r>
              <a:rPr sz="750" spc="30" dirty="0">
                <a:latin typeface="Microsoft Sans Serif"/>
                <a:cs typeface="Microsoft Sans Serif"/>
              </a:rPr>
              <a:t>abril</a:t>
            </a:r>
            <a:r>
              <a:rPr sz="750" spc="-5" dirty="0">
                <a:latin typeface="Microsoft Sans Serif"/>
                <a:cs typeface="Microsoft Sans Serif"/>
              </a:rPr>
              <a:t> </a:t>
            </a:r>
            <a:r>
              <a:rPr sz="750" spc="25" dirty="0">
                <a:latin typeface="Microsoft Sans Serif"/>
                <a:cs typeface="Microsoft Sans Serif"/>
              </a:rPr>
              <a:t>de</a:t>
            </a:r>
            <a:r>
              <a:rPr sz="750" spc="-5" dirty="0">
                <a:latin typeface="Microsoft Sans Serif"/>
                <a:cs typeface="Microsoft Sans Serif"/>
              </a:rPr>
              <a:t> </a:t>
            </a:r>
            <a:r>
              <a:rPr sz="750" spc="5" dirty="0">
                <a:latin typeface="Microsoft Sans Serif"/>
                <a:cs typeface="Microsoft Sans Serif"/>
              </a:rPr>
              <a:t>1989.</a:t>
            </a:r>
            <a:endParaRPr sz="750">
              <a:latin typeface="Microsoft Sans Serif"/>
              <a:cs typeface="Microsoft Sans Serif"/>
            </a:endParaRPr>
          </a:p>
          <a:p>
            <a:pPr marL="126364" marR="57785" indent="-126364">
              <a:lnSpc>
                <a:spcPct val="133300"/>
              </a:lnSpc>
              <a:spcBef>
                <a:spcPts val="175"/>
              </a:spcBef>
              <a:buAutoNum type="arabicPlain"/>
              <a:tabLst>
                <a:tab pos="126364" algn="l"/>
              </a:tabLst>
            </a:pPr>
            <a:r>
              <a:rPr sz="600" spc="-65" dirty="0">
                <a:latin typeface="Microsoft Sans Serif"/>
                <a:cs typeface="Microsoft Sans Serif"/>
              </a:rPr>
              <a:t>ER </a:t>
            </a:r>
            <a:r>
              <a:rPr sz="600" spc="15" dirty="0">
                <a:latin typeface="Microsoft Sans Serif"/>
                <a:cs typeface="Microsoft Sans Serif"/>
              </a:rPr>
              <a:t>Detjen, </a:t>
            </a:r>
            <a:r>
              <a:rPr sz="600" spc="10" dirty="0">
                <a:latin typeface="Microsoft Sans Serif"/>
                <a:cs typeface="Microsoft Sans Serif"/>
              </a:rPr>
              <a:t>“Algunas </a:t>
            </a:r>
            <a:r>
              <a:rPr sz="600" spc="15" dirty="0">
                <a:latin typeface="Microsoft Sans Serif"/>
                <a:cs typeface="Microsoft Sans Serif"/>
              </a:rPr>
              <a:t>reflexiones </a:t>
            </a:r>
            <a:r>
              <a:rPr sz="600" spc="10" dirty="0">
                <a:latin typeface="Microsoft Sans Serif"/>
                <a:cs typeface="Microsoft Sans Serif"/>
              </a:rPr>
              <a:t>adicionales </a:t>
            </a:r>
            <a:r>
              <a:rPr sz="600" spc="20" dirty="0">
                <a:latin typeface="Microsoft Sans Serif"/>
                <a:cs typeface="Microsoft Sans Serif"/>
              </a:rPr>
              <a:t>sobre </a:t>
            </a:r>
            <a:r>
              <a:rPr sz="600" spc="10" dirty="0">
                <a:latin typeface="Microsoft Sans Serif"/>
                <a:cs typeface="Microsoft Sans Serif"/>
              </a:rPr>
              <a:t>la </a:t>
            </a:r>
            <a:r>
              <a:rPr sz="600" spc="20" dirty="0">
                <a:latin typeface="Microsoft Sans Serif"/>
                <a:cs typeface="Microsoft Sans Serif"/>
              </a:rPr>
              <a:t>protección de </a:t>
            </a:r>
            <a:r>
              <a:rPr sz="600" spc="15" dirty="0">
                <a:latin typeface="Microsoft Sans Serif"/>
                <a:cs typeface="Microsoft Sans Serif"/>
              </a:rPr>
              <a:t>generadores”, </a:t>
            </a:r>
            <a:r>
              <a:rPr sz="600" spc="20" dirty="0">
                <a:latin typeface="Microsoft Sans Serif"/>
                <a:cs typeface="Microsoft Sans Serif"/>
              </a:rPr>
              <a:t> </a:t>
            </a:r>
            <a:r>
              <a:rPr sz="600" spc="5" dirty="0">
                <a:latin typeface="Microsoft Sans Serif"/>
                <a:cs typeface="Microsoft Sans Serif"/>
              </a:rPr>
              <a:t>actas</a:t>
            </a:r>
            <a:r>
              <a:rPr sz="600" spc="-5" dirty="0">
                <a:latin typeface="Microsoft Sans Serif"/>
                <a:cs typeface="Microsoft Sans Serif"/>
              </a:rPr>
              <a:t> </a:t>
            </a:r>
            <a:r>
              <a:rPr sz="600" spc="15" dirty="0">
                <a:latin typeface="Microsoft Sans Serif"/>
                <a:cs typeface="Microsoft Sans Serif"/>
              </a:rPr>
              <a:t>del</a:t>
            </a:r>
            <a:r>
              <a:rPr sz="600" dirty="0">
                <a:latin typeface="Microsoft Sans Serif"/>
                <a:cs typeface="Microsoft Sans Serif"/>
              </a:rPr>
              <a:t> </a:t>
            </a:r>
            <a:r>
              <a:rPr sz="600" spc="15" dirty="0">
                <a:latin typeface="Microsoft Sans Serif"/>
                <a:cs typeface="Microsoft Sans Serif"/>
              </a:rPr>
              <a:t>Comité</a:t>
            </a:r>
            <a:r>
              <a:rPr sz="600" dirty="0">
                <a:latin typeface="Microsoft Sans Serif"/>
                <a:cs typeface="Microsoft Sans Serif"/>
              </a:rPr>
              <a:t> </a:t>
            </a:r>
            <a:r>
              <a:rPr sz="600" spc="20" dirty="0">
                <a:latin typeface="Microsoft Sans Serif"/>
                <a:cs typeface="Microsoft Sans Serif"/>
              </a:rPr>
              <a:t>de</a:t>
            </a:r>
            <a:r>
              <a:rPr sz="600" dirty="0">
                <a:latin typeface="Microsoft Sans Serif"/>
                <a:cs typeface="Microsoft Sans Serif"/>
              </a:rPr>
              <a:t> </a:t>
            </a:r>
            <a:r>
              <a:rPr sz="600" spc="15" dirty="0">
                <a:latin typeface="Microsoft Sans Serif"/>
                <a:cs typeface="Microsoft Sans Serif"/>
              </a:rPr>
              <a:t>Retransmisión</a:t>
            </a:r>
            <a:r>
              <a:rPr sz="600" dirty="0">
                <a:latin typeface="Microsoft Sans Serif"/>
                <a:cs typeface="Microsoft Sans Serif"/>
              </a:rPr>
              <a:t> </a:t>
            </a:r>
            <a:r>
              <a:rPr sz="600" spc="20" dirty="0">
                <a:latin typeface="Microsoft Sans Serif"/>
                <a:cs typeface="Microsoft Sans Serif"/>
              </a:rPr>
              <a:t>de</a:t>
            </a:r>
            <a:r>
              <a:rPr sz="600" dirty="0">
                <a:latin typeface="Microsoft Sans Serif"/>
                <a:cs typeface="Microsoft Sans Serif"/>
              </a:rPr>
              <a:t> </a:t>
            </a:r>
            <a:r>
              <a:rPr sz="600" spc="10" dirty="0">
                <a:latin typeface="Microsoft Sans Serif"/>
                <a:cs typeface="Microsoft Sans Serif"/>
              </a:rPr>
              <a:t>la</a:t>
            </a:r>
            <a:r>
              <a:rPr sz="600" dirty="0">
                <a:latin typeface="Microsoft Sans Serif"/>
                <a:cs typeface="Microsoft Sans Serif"/>
              </a:rPr>
              <a:t> </a:t>
            </a:r>
            <a:r>
              <a:rPr sz="600" spc="5" dirty="0">
                <a:latin typeface="Microsoft Sans Serif"/>
                <a:cs typeface="Microsoft Sans Serif"/>
              </a:rPr>
              <a:t>Asociación</a:t>
            </a:r>
            <a:r>
              <a:rPr sz="600" dirty="0">
                <a:latin typeface="Microsoft Sans Serif"/>
                <a:cs typeface="Microsoft Sans Serif"/>
              </a:rPr>
              <a:t> </a:t>
            </a:r>
            <a:r>
              <a:rPr sz="600" spc="5" dirty="0">
                <a:latin typeface="Microsoft Sans Serif"/>
                <a:cs typeface="Microsoft Sans Serif"/>
              </a:rPr>
              <a:t>Eléctrica</a:t>
            </a:r>
            <a:r>
              <a:rPr sz="600" spc="-5" dirty="0">
                <a:latin typeface="Microsoft Sans Serif"/>
                <a:cs typeface="Microsoft Sans Serif"/>
              </a:rPr>
              <a:t> </a:t>
            </a:r>
            <a:r>
              <a:rPr sz="600" spc="20" dirty="0">
                <a:latin typeface="Microsoft Sans Serif"/>
                <a:cs typeface="Microsoft Sans Serif"/>
              </a:rPr>
              <a:t>de</a:t>
            </a:r>
            <a:r>
              <a:rPr sz="600" dirty="0">
                <a:latin typeface="Microsoft Sans Serif"/>
                <a:cs typeface="Microsoft Sans Serif"/>
              </a:rPr>
              <a:t> </a:t>
            </a:r>
            <a:r>
              <a:rPr sz="600" spc="5" dirty="0">
                <a:latin typeface="Microsoft Sans Serif"/>
                <a:cs typeface="Microsoft Sans Serif"/>
              </a:rPr>
              <a:t>Pensilvania,</a:t>
            </a:r>
            <a:r>
              <a:rPr sz="600" dirty="0">
                <a:latin typeface="Microsoft Sans Serif"/>
                <a:cs typeface="Microsoft Sans Serif"/>
              </a:rPr>
              <a:t> </a:t>
            </a:r>
            <a:r>
              <a:rPr sz="600" spc="20" dirty="0">
                <a:latin typeface="Microsoft Sans Serif"/>
                <a:cs typeface="Microsoft Sans Serif"/>
              </a:rPr>
              <a:t>mayo </a:t>
            </a:r>
            <a:r>
              <a:rPr sz="600" spc="-145" dirty="0">
                <a:latin typeface="Microsoft Sans Serif"/>
                <a:cs typeface="Microsoft Sans Serif"/>
              </a:rPr>
              <a:t> </a:t>
            </a:r>
            <a:r>
              <a:rPr sz="600" spc="20" dirty="0">
                <a:latin typeface="Microsoft Sans Serif"/>
                <a:cs typeface="Microsoft Sans Serif"/>
              </a:rPr>
              <a:t>de</a:t>
            </a:r>
            <a:r>
              <a:rPr sz="600" spc="-10" dirty="0">
                <a:latin typeface="Microsoft Sans Serif"/>
                <a:cs typeface="Microsoft Sans Serif"/>
              </a:rPr>
              <a:t> </a:t>
            </a:r>
            <a:r>
              <a:rPr sz="600" spc="5" dirty="0">
                <a:latin typeface="Microsoft Sans Serif"/>
                <a:cs typeface="Microsoft Sans Serif"/>
              </a:rPr>
              <a:t>1981.</a:t>
            </a:r>
            <a:endParaRPr sz="600">
              <a:latin typeface="Microsoft Sans Serif"/>
              <a:cs typeface="Microsoft Sans Serif"/>
            </a:endParaRPr>
          </a:p>
          <a:p>
            <a:pPr marL="145415" marR="79375" indent="-145415">
              <a:lnSpc>
                <a:spcPct val="114300"/>
              </a:lnSpc>
              <a:spcBef>
                <a:spcPts val="215"/>
              </a:spcBef>
              <a:buAutoNum type="arabicPlain"/>
              <a:tabLst>
                <a:tab pos="145415" algn="l"/>
              </a:tabLst>
            </a:pPr>
            <a:r>
              <a:rPr sz="700" spc="-100" dirty="0">
                <a:latin typeface="Microsoft Sans Serif"/>
                <a:cs typeface="Microsoft Sans Serif"/>
              </a:rPr>
              <a:t>JG</a:t>
            </a:r>
            <a:r>
              <a:rPr sz="700" spc="-85" dirty="0">
                <a:latin typeface="Microsoft Sans Serif"/>
                <a:cs typeface="Microsoft Sans Serif"/>
              </a:rPr>
              <a:t> </a:t>
            </a:r>
            <a:r>
              <a:rPr sz="700" spc="15" dirty="0">
                <a:latin typeface="Microsoft Sans Serif"/>
                <a:cs typeface="Microsoft Sans Serif"/>
              </a:rPr>
              <a:t>Manzek</a:t>
            </a:r>
            <a:r>
              <a:rPr sz="700" spc="-5" dirty="0">
                <a:latin typeface="Microsoft Sans Serif"/>
                <a:cs typeface="Microsoft Sans Serif"/>
              </a:rPr>
              <a:t> </a:t>
            </a:r>
            <a:r>
              <a:rPr sz="700" spc="5" dirty="0">
                <a:latin typeface="Microsoft Sans Serif"/>
                <a:cs typeface="Microsoft Sans Serif"/>
              </a:rPr>
              <a:t>y</a:t>
            </a:r>
            <a:r>
              <a:rPr sz="700" spc="-5" dirty="0">
                <a:latin typeface="Microsoft Sans Serif"/>
                <a:cs typeface="Microsoft Sans Serif"/>
              </a:rPr>
              <a:t> </a:t>
            </a:r>
            <a:r>
              <a:rPr sz="700" spc="-100" dirty="0">
                <a:latin typeface="Microsoft Sans Serif"/>
                <a:cs typeface="Microsoft Sans Serif"/>
              </a:rPr>
              <a:t>JT</a:t>
            </a:r>
            <a:r>
              <a:rPr sz="700" spc="-90" dirty="0">
                <a:latin typeface="Microsoft Sans Serif"/>
                <a:cs typeface="Microsoft Sans Serif"/>
              </a:rPr>
              <a:t> </a:t>
            </a:r>
            <a:r>
              <a:rPr sz="700" spc="15" dirty="0">
                <a:latin typeface="Microsoft Sans Serif"/>
                <a:cs typeface="Microsoft Sans Serif"/>
              </a:rPr>
              <a:t>Ullo,</a:t>
            </a:r>
            <a:r>
              <a:rPr sz="700" spc="-5" dirty="0">
                <a:latin typeface="Microsoft Sans Serif"/>
                <a:cs typeface="Microsoft Sans Serif"/>
              </a:rPr>
              <a:t> </a:t>
            </a:r>
            <a:r>
              <a:rPr sz="700" spc="35" dirty="0">
                <a:latin typeface="Microsoft Sans Serif"/>
                <a:cs typeface="Microsoft Sans Serif"/>
              </a:rPr>
              <a:t>“Implementation</a:t>
            </a:r>
            <a:r>
              <a:rPr sz="700" spc="-5" dirty="0">
                <a:latin typeface="Microsoft Sans Serif"/>
                <a:cs typeface="Microsoft Sans Serif"/>
              </a:rPr>
              <a:t> </a:t>
            </a:r>
            <a:r>
              <a:rPr sz="700" spc="40" dirty="0">
                <a:latin typeface="Microsoft Sans Serif"/>
                <a:cs typeface="Microsoft Sans Serif"/>
              </a:rPr>
              <a:t>of</a:t>
            </a:r>
            <a:r>
              <a:rPr sz="700" spc="-5" dirty="0">
                <a:latin typeface="Microsoft Sans Serif"/>
                <a:cs typeface="Microsoft Sans Serif"/>
              </a:rPr>
              <a:t> </a:t>
            </a:r>
            <a:r>
              <a:rPr sz="700" spc="20" dirty="0">
                <a:latin typeface="Microsoft Sans Serif"/>
                <a:cs typeface="Microsoft Sans Serif"/>
              </a:rPr>
              <a:t>an</a:t>
            </a:r>
            <a:r>
              <a:rPr sz="700" spc="-5" dirty="0">
                <a:latin typeface="Microsoft Sans Serif"/>
                <a:cs typeface="Microsoft Sans Serif"/>
              </a:rPr>
              <a:t> </a:t>
            </a:r>
            <a:r>
              <a:rPr sz="700" spc="20" dirty="0">
                <a:latin typeface="Microsoft Sans Serif"/>
                <a:cs typeface="Microsoft Sans Serif"/>
              </a:rPr>
              <a:t>Open</a:t>
            </a:r>
            <a:r>
              <a:rPr sz="700" spc="-5" dirty="0">
                <a:latin typeface="Microsoft Sans Serif"/>
                <a:cs typeface="Microsoft Sans Serif"/>
              </a:rPr>
              <a:t> </a:t>
            </a:r>
            <a:r>
              <a:rPr sz="700" spc="15" dirty="0">
                <a:latin typeface="Microsoft Sans Serif"/>
                <a:cs typeface="Microsoft Sans Serif"/>
              </a:rPr>
              <a:t>Breaker</a:t>
            </a:r>
            <a:r>
              <a:rPr sz="700" dirty="0">
                <a:latin typeface="Microsoft Sans Serif"/>
                <a:cs typeface="Microsoft Sans Serif"/>
              </a:rPr>
              <a:t> </a:t>
            </a:r>
            <a:r>
              <a:rPr sz="700" spc="10" dirty="0">
                <a:latin typeface="Microsoft Sans Serif"/>
                <a:cs typeface="Microsoft Sans Serif"/>
              </a:rPr>
              <a:t>Flashover</a:t>
            </a:r>
            <a:r>
              <a:rPr sz="700" spc="-5" dirty="0">
                <a:latin typeface="Microsoft Sans Serif"/>
                <a:cs typeface="Microsoft Sans Serif"/>
              </a:rPr>
              <a:t> </a:t>
            </a:r>
            <a:r>
              <a:rPr sz="700" spc="25" dirty="0">
                <a:latin typeface="Microsoft Sans Serif"/>
                <a:cs typeface="Microsoft Sans Serif"/>
              </a:rPr>
              <a:t>and </a:t>
            </a:r>
            <a:r>
              <a:rPr sz="700" spc="-175" dirty="0">
                <a:latin typeface="Microsoft Sans Serif"/>
                <a:cs typeface="Microsoft Sans Serif"/>
              </a:rPr>
              <a:t> </a:t>
            </a:r>
            <a:r>
              <a:rPr sz="700" spc="30" dirty="0">
                <a:latin typeface="Microsoft Sans Serif"/>
                <a:cs typeface="Microsoft Sans Serif"/>
              </a:rPr>
              <a:t>Inadvertent </a:t>
            </a:r>
            <a:r>
              <a:rPr sz="700" spc="15" dirty="0">
                <a:latin typeface="Microsoft Sans Serif"/>
                <a:cs typeface="Microsoft Sans Serif"/>
              </a:rPr>
              <a:t>Energization </a:t>
            </a:r>
            <a:r>
              <a:rPr sz="700" spc="25" dirty="0">
                <a:latin typeface="Microsoft Sans Serif"/>
                <a:cs typeface="Microsoft Sans Serif"/>
              </a:rPr>
              <a:t>Protection </a:t>
            </a:r>
            <a:r>
              <a:rPr sz="700" dirty="0">
                <a:latin typeface="Microsoft Sans Serif"/>
                <a:cs typeface="Microsoft Sans Serif"/>
              </a:rPr>
              <a:t>Scheme </a:t>
            </a:r>
            <a:r>
              <a:rPr sz="700" spc="35" dirty="0">
                <a:latin typeface="Microsoft Sans Serif"/>
                <a:cs typeface="Microsoft Sans Serif"/>
              </a:rPr>
              <a:t>on </a:t>
            </a:r>
            <a:r>
              <a:rPr sz="700" spc="25" dirty="0">
                <a:latin typeface="Microsoft Sans Serif"/>
                <a:cs typeface="Microsoft Sans Serif"/>
              </a:rPr>
              <a:t>Generator </a:t>
            </a:r>
            <a:r>
              <a:rPr sz="700" spc="15" dirty="0">
                <a:latin typeface="Microsoft Sans Serif"/>
                <a:cs typeface="Microsoft Sans Serif"/>
              </a:rPr>
              <a:t>Circuit </a:t>
            </a:r>
            <a:r>
              <a:rPr sz="700" spc="20" dirty="0">
                <a:latin typeface="Microsoft Sans Serif"/>
                <a:cs typeface="Microsoft Sans Serif"/>
              </a:rPr>
              <a:t> </a:t>
            </a:r>
            <a:r>
              <a:rPr sz="700" spc="10" dirty="0">
                <a:latin typeface="Microsoft Sans Serif"/>
                <a:cs typeface="Microsoft Sans Serif"/>
              </a:rPr>
              <a:t>Breakers”, </a:t>
            </a:r>
            <a:r>
              <a:rPr sz="700" spc="5" dirty="0">
                <a:latin typeface="Microsoft Sans Serif"/>
                <a:cs typeface="Microsoft Sans Serif"/>
              </a:rPr>
              <a:t>actas </a:t>
            </a:r>
            <a:r>
              <a:rPr sz="700" spc="20" dirty="0">
                <a:latin typeface="Microsoft Sans Serif"/>
                <a:cs typeface="Microsoft Sans Serif"/>
              </a:rPr>
              <a:t>del Comité de </a:t>
            </a:r>
            <a:r>
              <a:rPr sz="700" spc="-15" dirty="0">
                <a:latin typeface="Microsoft Sans Serif"/>
                <a:cs typeface="Microsoft Sans Serif"/>
              </a:rPr>
              <a:t>Relés </a:t>
            </a:r>
            <a:r>
              <a:rPr sz="700" spc="20" dirty="0">
                <a:latin typeface="Microsoft Sans Serif"/>
                <a:cs typeface="Microsoft Sans Serif"/>
              </a:rPr>
              <a:t>de </a:t>
            </a:r>
            <a:r>
              <a:rPr sz="700" spc="10" dirty="0">
                <a:latin typeface="Microsoft Sans Serif"/>
                <a:cs typeface="Microsoft Sans Serif"/>
              </a:rPr>
              <a:t>la </a:t>
            </a:r>
            <a:r>
              <a:rPr sz="700" spc="5" dirty="0">
                <a:latin typeface="Microsoft Sans Serif"/>
                <a:cs typeface="Microsoft Sans Serif"/>
              </a:rPr>
              <a:t>Asociación Eléctrica </a:t>
            </a:r>
            <a:r>
              <a:rPr sz="700" spc="20" dirty="0">
                <a:latin typeface="Microsoft Sans Serif"/>
                <a:cs typeface="Microsoft Sans Serif"/>
              </a:rPr>
              <a:t>de </a:t>
            </a:r>
            <a:r>
              <a:rPr sz="700" spc="25" dirty="0">
                <a:latin typeface="Microsoft Sans Serif"/>
                <a:cs typeface="Microsoft Sans Serif"/>
              </a:rPr>
              <a:t> </a:t>
            </a:r>
            <a:r>
              <a:rPr sz="700" spc="5" dirty="0">
                <a:latin typeface="Microsoft Sans Serif"/>
                <a:cs typeface="Microsoft Sans Serif"/>
              </a:rPr>
              <a:t>Pensilvania,</a:t>
            </a:r>
            <a:r>
              <a:rPr sz="700" spc="-5" dirty="0">
                <a:latin typeface="Microsoft Sans Serif"/>
                <a:cs typeface="Microsoft Sans Serif"/>
              </a:rPr>
              <a:t> </a:t>
            </a:r>
            <a:r>
              <a:rPr sz="700" spc="25" dirty="0">
                <a:latin typeface="Microsoft Sans Serif"/>
                <a:cs typeface="Microsoft Sans Serif"/>
              </a:rPr>
              <a:t>septiembre</a:t>
            </a:r>
            <a:r>
              <a:rPr sz="700" spc="-5" dirty="0">
                <a:latin typeface="Microsoft Sans Serif"/>
                <a:cs typeface="Microsoft Sans Serif"/>
              </a:rPr>
              <a:t> </a:t>
            </a:r>
            <a:r>
              <a:rPr sz="700" spc="20" dirty="0">
                <a:latin typeface="Microsoft Sans Serif"/>
                <a:cs typeface="Microsoft Sans Serif"/>
              </a:rPr>
              <a:t>de</a:t>
            </a:r>
            <a:r>
              <a:rPr sz="700" spc="-5" dirty="0">
                <a:latin typeface="Microsoft Sans Serif"/>
                <a:cs typeface="Microsoft Sans Serif"/>
              </a:rPr>
              <a:t> </a:t>
            </a:r>
            <a:r>
              <a:rPr sz="700" spc="5" dirty="0">
                <a:latin typeface="Microsoft Sans Serif"/>
                <a:cs typeface="Microsoft Sans Serif"/>
              </a:rPr>
              <a:t>1983.</a:t>
            </a:r>
            <a:endParaRPr sz="700">
              <a:latin typeface="Microsoft Sans Serif"/>
              <a:cs typeface="Microsoft Sans Serif"/>
            </a:endParaRPr>
          </a:p>
          <a:p>
            <a:pPr marL="114300" indent="-102235">
              <a:lnSpc>
                <a:spcPct val="100000"/>
              </a:lnSpc>
              <a:spcBef>
                <a:spcPts val="385"/>
              </a:spcBef>
              <a:buSzPct val="84615"/>
              <a:buAutoNum type="arabicPlain"/>
              <a:tabLst>
                <a:tab pos="114935" algn="l"/>
              </a:tabLst>
            </a:pPr>
            <a:r>
              <a:rPr sz="650" spc="5" dirty="0">
                <a:latin typeface="Microsoft Sans Serif"/>
                <a:cs typeface="Microsoft Sans Serif"/>
              </a:rPr>
              <a:t>Guía</a:t>
            </a:r>
            <a:r>
              <a:rPr sz="650" dirty="0">
                <a:latin typeface="Microsoft Sans Serif"/>
                <a:cs typeface="Microsoft Sans Serif"/>
              </a:rPr>
              <a:t> </a:t>
            </a:r>
            <a:r>
              <a:rPr sz="650" spc="-45" dirty="0">
                <a:latin typeface="Microsoft Sans Serif"/>
                <a:cs typeface="Microsoft Sans Serif"/>
              </a:rPr>
              <a:t>IEEE</a:t>
            </a:r>
            <a:r>
              <a:rPr sz="650" dirty="0">
                <a:latin typeface="Microsoft Sans Serif"/>
                <a:cs typeface="Microsoft Sans Serif"/>
              </a:rPr>
              <a:t> </a:t>
            </a:r>
            <a:r>
              <a:rPr sz="650" spc="20" dirty="0">
                <a:latin typeface="Microsoft Sans Serif"/>
                <a:cs typeface="Microsoft Sans Serif"/>
              </a:rPr>
              <a:t>para</a:t>
            </a:r>
            <a:r>
              <a:rPr sz="650" dirty="0">
                <a:latin typeface="Microsoft Sans Serif"/>
                <a:cs typeface="Microsoft Sans Serif"/>
              </a:rPr>
              <a:t> </a:t>
            </a:r>
            <a:r>
              <a:rPr sz="650" spc="10" dirty="0">
                <a:latin typeface="Microsoft Sans Serif"/>
                <a:cs typeface="Microsoft Sans Serif"/>
              </a:rPr>
              <a:t>la</a:t>
            </a:r>
            <a:r>
              <a:rPr sz="650" dirty="0">
                <a:latin typeface="Microsoft Sans Serif"/>
                <a:cs typeface="Microsoft Sans Serif"/>
              </a:rPr>
              <a:t> </a:t>
            </a:r>
            <a:r>
              <a:rPr sz="650" spc="20" dirty="0">
                <a:latin typeface="Microsoft Sans Serif"/>
                <a:cs typeface="Microsoft Sans Serif"/>
              </a:rPr>
              <a:t>protección</a:t>
            </a:r>
            <a:r>
              <a:rPr sz="650" dirty="0">
                <a:latin typeface="Microsoft Sans Serif"/>
                <a:cs typeface="Microsoft Sans Serif"/>
              </a:rPr>
              <a:t> </a:t>
            </a:r>
            <a:r>
              <a:rPr sz="650" spc="20" dirty="0">
                <a:latin typeface="Microsoft Sans Serif"/>
                <a:cs typeface="Microsoft Sans Serif"/>
              </a:rPr>
              <a:t>de</a:t>
            </a:r>
            <a:r>
              <a:rPr sz="650" dirty="0">
                <a:latin typeface="Microsoft Sans Serif"/>
                <a:cs typeface="Microsoft Sans Serif"/>
              </a:rPr>
              <a:t> </a:t>
            </a:r>
            <a:r>
              <a:rPr sz="650" spc="20" dirty="0">
                <a:latin typeface="Microsoft Sans Serif"/>
                <a:cs typeface="Microsoft Sans Serif"/>
              </a:rPr>
              <a:t>generadores</a:t>
            </a:r>
            <a:r>
              <a:rPr sz="650" spc="5" dirty="0">
                <a:latin typeface="Microsoft Sans Serif"/>
                <a:cs typeface="Microsoft Sans Serif"/>
              </a:rPr>
              <a:t> </a:t>
            </a:r>
            <a:r>
              <a:rPr sz="650" spc="20" dirty="0">
                <a:latin typeface="Microsoft Sans Serif"/>
                <a:cs typeface="Microsoft Sans Serif"/>
              </a:rPr>
              <a:t>de</a:t>
            </a:r>
            <a:r>
              <a:rPr sz="650" dirty="0">
                <a:latin typeface="Microsoft Sans Serif"/>
                <a:cs typeface="Microsoft Sans Serif"/>
              </a:rPr>
              <a:t> CA,Estándar </a:t>
            </a:r>
            <a:r>
              <a:rPr sz="650" spc="-45" dirty="0">
                <a:latin typeface="Microsoft Sans Serif"/>
                <a:cs typeface="Microsoft Sans Serif"/>
              </a:rPr>
              <a:t>IEEE</a:t>
            </a:r>
            <a:r>
              <a:rPr sz="650" dirty="0">
                <a:latin typeface="Microsoft Sans Serif"/>
                <a:cs typeface="Microsoft Sans Serif"/>
              </a:rPr>
              <a:t> C37.102-2006.</a:t>
            </a:r>
            <a:endParaRPr sz="650">
              <a:latin typeface="Microsoft Sans Serif"/>
              <a:cs typeface="Microsoft Sans Serif"/>
            </a:endParaRPr>
          </a:p>
        </p:txBody>
      </p:sp>
      <p:sp>
        <p:nvSpPr>
          <p:cNvPr id="183" name="object 183"/>
          <p:cNvSpPr txBox="1"/>
          <p:nvPr/>
        </p:nvSpPr>
        <p:spPr>
          <a:xfrm>
            <a:off x="1812564" y="703336"/>
            <a:ext cx="699716" cy="112851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>
              <a:lnSpc>
                <a:spcPct val="100000"/>
              </a:lnSpc>
              <a:spcBef>
                <a:spcPts val="100"/>
              </a:spcBef>
            </a:pPr>
            <a:r>
              <a:rPr sz="650" spc="10" dirty="0">
                <a:latin typeface="Microsoft Sans Serif"/>
                <a:cs typeface="Microsoft Sans Serif"/>
              </a:rPr>
              <a:t>Positivo</a:t>
            </a:r>
            <a:endParaRPr sz="650">
              <a:latin typeface="Microsoft Sans Serif"/>
              <a:cs typeface="Microsoft Sans Serif"/>
            </a:endParaRPr>
          </a:p>
        </p:txBody>
      </p:sp>
      <p:sp>
        <p:nvSpPr>
          <p:cNvPr id="184" name="object 184"/>
          <p:cNvSpPr txBox="1"/>
          <p:nvPr/>
        </p:nvSpPr>
        <p:spPr>
          <a:xfrm>
            <a:off x="4016588" y="674386"/>
            <a:ext cx="509814" cy="112851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sz="650" dirty="0">
                <a:latin typeface="Microsoft Sans Serif"/>
                <a:cs typeface="Microsoft Sans Serif"/>
              </a:rPr>
              <a:t>1:e</a:t>
            </a:r>
            <a:r>
              <a:rPr sz="450" spc="5" dirty="0">
                <a:latin typeface="Microsoft Sans Serif"/>
                <a:cs typeface="Microsoft Sans Serif"/>
              </a:rPr>
              <a:t>j30</a:t>
            </a:r>
            <a:endParaRPr sz="450">
              <a:latin typeface="Microsoft Sans Serif"/>
              <a:cs typeface="Microsoft Sans Serif"/>
            </a:endParaRPr>
          </a:p>
        </p:txBody>
      </p:sp>
      <p:sp>
        <p:nvSpPr>
          <p:cNvPr id="185" name="object 185"/>
          <p:cNvSpPr txBox="1"/>
          <p:nvPr/>
        </p:nvSpPr>
        <p:spPr>
          <a:xfrm>
            <a:off x="2380523" y="840740"/>
            <a:ext cx="131471" cy="151323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>
              <a:lnSpc>
                <a:spcPct val="100000"/>
              </a:lnSpc>
              <a:spcBef>
                <a:spcPts val="100"/>
              </a:spcBef>
            </a:pPr>
            <a:r>
              <a:rPr sz="900" spc="185" dirty="0">
                <a:latin typeface="Microsoft Sans Serif"/>
                <a:cs typeface="Microsoft Sans Serif"/>
              </a:rPr>
              <a:t>–</a:t>
            </a:r>
            <a:endParaRPr sz="900">
              <a:latin typeface="Microsoft Sans Serif"/>
              <a:cs typeface="Microsoft Sans Serif"/>
            </a:endParaRPr>
          </a:p>
        </p:txBody>
      </p:sp>
      <p:sp>
        <p:nvSpPr>
          <p:cNvPr id="186" name="object 186"/>
          <p:cNvSpPr txBox="1"/>
          <p:nvPr/>
        </p:nvSpPr>
        <p:spPr>
          <a:xfrm>
            <a:off x="7666310" y="840740"/>
            <a:ext cx="189902" cy="151323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sz="900" spc="185" dirty="0">
                <a:latin typeface="Microsoft Sans Serif"/>
                <a:cs typeface="Microsoft Sans Serif"/>
              </a:rPr>
              <a:t>–</a:t>
            </a:r>
            <a:endParaRPr sz="900">
              <a:latin typeface="Microsoft Sans Serif"/>
              <a:cs typeface="Microsoft Sans Serif"/>
            </a:endParaRPr>
          </a:p>
        </p:txBody>
      </p:sp>
      <p:sp>
        <p:nvSpPr>
          <p:cNvPr id="187" name="object 187"/>
          <p:cNvSpPr txBox="1"/>
          <p:nvPr/>
        </p:nvSpPr>
        <p:spPr>
          <a:xfrm>
            <a:off x="1532112" y="1027416"/>
            <a:ext cx="761069" cy="82074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>
              <a:lnSpc>
                <a:spcPct val="100000"/>
              </a:lnSpc>
              <a:spcBef>
                <a:spcPts val="100"/>
              </a:spcBef>
            </a:pPr>
            <a:r>
              <a:rPr sz="450" spc="25" dirty="0">
                <a:latin typeface="Microsoft Sans Serif"/>
                <a:cs typeface="Microsoft Sans Serif"/>
              </a:rPr>
              <a:t>mi</a:t>
            </a:r>
            <a:r>
              <a:rPr sz="300" spc="-10" dirty="0">
                <a:latin typeface="Microsoft Sans Serif"/>
                <a:cs typeface="Microsoft Sans Serif"/>
              </a:rPr>
              <a:t>GRAMO</a:t>
            </a:r>
            <a:r>
              <a:rPr sz="450" spc="5" dirty="0">
                <a:latin typeface="Microsoft Sans Serif"/>
                <a:cs typeface="Microsoft Sans Serif"/>
              </a:rPr>
              <a:t>150°</a:t>
            </a:r>
            <a:endParaRPr sz="450">
              <a:latin typeface="Microsoft Sans Serif"/>
              <a:cs typeface="Microsoft Sans Serif"/>
            </a:endParaRPr>
          </a:p>
        </p:txBody>
      </p:sp>
      <p:sp>
        <p:nvSpPr>
          <p:cNvPr id="188" name="object 188"/>
          <p:cNvSpPr txBox="1"/>
          <p:nvPr/>
        </p:nvSpPr>
        <p:spPr>
          <a:xfrm>
            <a:off x="7884054" y="995666"/>
            <a:ext cx="645667" cy="120546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sz="700" spc="10" dirty="0">
                <a:latin typeface="Microsoft Sans Serif"/>
                <a:cs typeface="Microsoft Sans Serif"/>
              </a:rPr>
              <a:t>mi</a:t>
            </a:r>
            <a:r>
              <a:rPr sz="450" spc="10" dirty="0">
                <a:latin typeface="Microsoft Sans Serif"/>
                <a:cs typeface="Microsoft Sans Serif"/>
              </a:rPr>
              <a:t>S</a:t>
            </a:r>
            <a:r>
              <a:rPr sz="450" spc="35" dirty="0">
                <a:latin typeface="Microsoft Sans Serif"/>
                <a:cs typeface="Microsoft Sans Serif"/>
              </a:rPr>
              <a:t> </a:t>
            </a:r>
            <a:r>
              <a:rPr sz="700" spc="15" dirty="0">
                <a:latin typeface="Microsoft Sans Serif"/>
                <a:cs typeface="Microsoft Sans Serif"/>
              </a:rPr>
              <a:t>0°</a:t>
            </a:r>
            <a:endParaRPr sz="700">
              <a:latin typeface="Microsoft Sans Serif"/>
              <a:cs typeface="Microsoft Sans Serif"/>
            </a:endParaRPr>
          </a:p>
        </p:txBody>
      </p:sp>
      <p:sp>
        <p:nvSpPr>
          <p:cNvPr id="189" name="object 189"/>
          <p:cNvSpPr txBox="1"/>
          <p:nvPr/>
        </p:nvSpPr>
        <p:spPr>
          <a:xfrm>
            <a:off x="2351309" y="1113556"/>
            <a:ext cx="208892" cy="151323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sz="900" spc="-15" dirty="0">
                <a:latin typeface="Microsoft Sans Serif"/>
                <a:cs typeface="Microsoft Sans Serif"/>
              </a:rPr>
              <a:t>+</a:t>
            </a:r>
            <a:endParaRPr sz="900">
              <a:latin typeface="Microsoft Sans Serif"/>
              <a:cs typeface="Microsoft Sans Serif"/>
            </a:endParaRPr>
          </a:p>
        </p:txBody>
      </p:sp>
      <p:sp>
        <p:nvSpPr>
          <p:cNvPr id="190" name="object 190"/>
          <p:cNvSpPr txBox="1"/>
          <p:nvPr/>
        </p:nvSpPr>
        <p:spPr>
          <a:xfrm>
            <a:off x="7659286" y="1113556"/>
            <a:ext cx="208892" cy="151323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sz="900" spc="-15" dirty="0">
                <a:latin typeface="Microsoft Sans Serif"/>
                <a:cs typeface="Microsoft Sans Serif"/>
              </a:rPr>
              <a:t>+</a:t>
            </a:r>
            <a:endParaRPr sz="900">
              <a:latin typeface="Microsoft Sans Serif"/>
              <a:cs typeface="Microsoft Sans Serif"/>
            </a:endParaRPr>
          </a:p>
        </p:txBody>
      </p:sp>
      <p:sp>
        <p:nvSpPr>
          <p:cNvPr id="191" name="object 191"/>
          <p:cNvSpPr txBox="1"/>
          <p:nvPr/>
        </p:nvSpPr>
        <p:spPr>
          <a:xfrm>
            <a:off x="3178690" y="1198385"/>
            <a:ext cx="350588" cy="120546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sz="700" spc="-60" dirty="0">
                <a:latin typeface="Microsoft Sans Serif"/>
                <a:cs typeface="Microsoft Sans Serif"/>
              </a:rPr>
              <a:t>X</a:t>
            </a:r>
            <a:r>
              <a:rPr sz="450" spc="-10" dirty="0">
                <a:latin typeface="Microsoft Sans Serif"/>
                <a:cs typeface="Microsoft Sans Serif"/>
              </a:rPr>
              <a:t>1G</a:t>
            </a:r>
            <a:endParaRPr sz="450">
              <a:latin typeface="Microsoft Sans Serif"/>
              <a:cs typeface="Microsoft Sans Serif"/>
            </a:endParaRPr>
          </a:p>
        </p:txBody>
      </p:sp>
      <p:sp>
        <p:nvSpPr>
          <p:cNvPr id="192" name="object 192"/>
          <p:cNvSpPr txBox="1"/>
          <p:nvPr/>
        </p:nvSpPr>
        <p:spPr>
          <a:xfrm>
            <a:off x="5278722" y="1198385"/>
            <a:ext cx="327216" cy="120546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sz="700" spc="-60" dirty="0">
                <a:latin typeface="Microsoft Sans Serif"/>
                <a:cs typeface="Microsoft Sans Serif"/>
              </a:rPr>
              <a:t>X</a:t>
            </a:r>
            <a:r>
              <a:rPr sz="450" spc="-10" dirty="0">
                <a:latin typeface="Microsoft Sans Serif"/>
                <a:cs typeface="Microsoft Sans Serif"/>
              </a:rPr>
              <a:t>1T</a:t>
            </a:r>
            <a:endParaRPr sz="450">
              <a:latin typeface="Microsoft Sans Serif"/>
              <a:cs typeface="Microsoft Sans Serif"/>
            </a:endParaRPr>
          </a:p>
        </p:txBody>
      </p:sp>
      <p:sp>
        <p:nvSpPr>
          <p:cNvPr id="193" name="object 193"/>
          <p:cNvSpPr txBox="1"/>
          <p:nvPr/>
        </p:nvSpPr>
        <p:spPr>
          <a:xfrm>
            <a:off x="6726640" y="1198385"/>
            <a:ext cx="325755" cy="120546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sz="700" spc="-60" dirty="0">
                <a:latin typeface="Microsoft Sans Serif"/>
                <a:cs typeface="Microsoft Sans Serif"/>
              </a:rPr>
              <a:t>X</a:t>
            </a:r>
            <a:r>
              <a:rPr sz="450" spc="-25" dirty="0">
                <a:latin typeface="Microsoft Sans Serif"/>
                <a:cs typeface="Microsoft Sans Serif"/>
              </a:rPr>
              <a:t>1S</a:t>
            </a:r>
            <a:endParaRPr sz="450">
              <a:latin typeface="Microsoft Sans Serif"/>
              <a:cs typeface="Microsoft Sans Serif"/>
            </a:endParaRPr>
          </a:p>
        </p:txBody>
      </p:sp>
      <p:sp>
        <p:nvSpPr>
          <p:cNvPr id="194" name="object 194"/>
          <p:cNvSpPr txBox="1"/>
          <p:nvPr/>
        </p:nvSpPr>
        <p:spPr>
          <a:xfrm>
            <a:off x="6667039" y="1475768"/>
            <a:ext cx="203049" cy="120546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sz="700" spc="40" dirty="0">
                <a:latin typeface="Microsoft Sans Serif"/>
                <a:cs typeface="Microsoft Sans Serif"/>
              </a:rPr>
              <a:t>I</a:t>
            </a:r>
            <a:r>
              <a:rPr sz="450" spc="5" dirty="0">
                <a:latin typeface="Microsoft Sans Serif"/>
                <a:cs typeface="Microsoft Sans Serif"/>
              </a:rPr>
              <a:t>1</a:t>
            </a:r>
            <a:endParaRPr sz="450">
              <a:latin typeface="Microsoft Sans Serif"/>
              <a:cs typeface="Microsoft Sans Serif"/>
            </a:endParaRPr>
          </a:p>
        </p:txBody>
      </p:sp>
      <p:sp>
        <p:nvSpPr>
          <p:cNvPr id="195" name="object 195"/>
          <p:cNvSpPr txBox="1"/>
          <p:nvPr/>
        </p:nvSpPr>
        <p:spPr>
          <a:xfrm>
            <a:off x="1737790" y="1902948"/>
            <a:ext cx="800510" cy="105157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sz="600" spc="20" dirty="0">
                <a:latin typeface="Microsoft Sans Serif"/>
                <a:cs typeface="Microsoft Sans Serif"/>
              </a:rPr>
              <a:t>Negativo</a:t>
            </a:r>
            <a:endParaRPr sz="600">
              <a:latin typeface="Microsoft Sans Serif"/>
              <a:cs typeface="Microsoft Sans Serif"/>
            </a:endParaRPr>
          </a:p>
        </p:txBody>
      </p:sp>
      <p:sp>
        <p:nvSpPr>
          <p:cNvPr id="196" name="object 196"/>
          <p:cNvSpPr txBox="1"/>
          <p:nvPr/>
        </p:nvSpPr>
        <p:spPr>
          <a:xfrm>
            <a:off x="3981508" y="1867648"/>
            <a:ext cx="575549" cy="112851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sz="650" dirty="0">
                <a:latin typeface="Microsoft Sans Serif"/>
                <a:cs typeface="Microsoft Sans Serif"/>
              </a:rPr>
              <a:t>1:e</a:t>
            </a:r>
            <a:r>
              <a:rPr sz="450" spc="90" dirty="0">
                <a:latin typeface="Microsoft Sans Serif"/>
                <a:cs typeface="Microsoft Sans Serif"/>
              </a:rPr>
              <a:t>–</a:t>
            </a:r>
            <a:r>
              <a:rPr sz="450" spc="5" dirty="0">
                <a:latin typeface="Microsoft Sans Serif"/>
                <a:cs typeface="Microsoft Sans Serif"/>
              </a:rPr>
              <a:t>j30</a:t>
            </a:r>
            <a:endParaRPr sz="450">
              <a:latin typeface="Microsoft Sans Serif"/>
              <a:cs typeface="Microsoft Sans Serif"/>
            </a:endParaRPr>
          </a:p>
        </p:txBody>
      </p:sp>
      <p:sp>
        <p:nvSpPr>
          <p:cNvPr id="197" name="object 197"/>
          <p:cNvSpPr txBox="1"/>
          <p:nvPr/>
        </p:nvSpPr>
        <p:spPr>
          <a:xfrm>
            <a:off x="3178690" y="2391697"/>
            <a:ext cx="350588" cy="120546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sz="700" spc="-60" dirty="0">
                <a:latin typeface="Microsoft Sans Serif"/>
                <a:cs typeface="Microsoft Sans Serif"/>
              </a:rPr>
              <a:t>X</a:t>
            </a:r>
            <a:r>
              <a:rPr sz="450" spc="-10" dirty="0">
                <a:latin typeface="Microsoft Sans Serif"/>
                <a:cs typeface="Microsoft Sans Serif"/>
              </a:rPr>
              <a:t>2G</a:t>
            </a:r>
            <a:endParaRPr sz="450">
              <a:latin typeface="Microsoft Sans Serif"/>
              <a:cs typeface="Microsoft Sans Serif"/>
            </a:endParaRPr>
          </a:p>
        </p:txBody>
      </p:sp>
      <p:sp>
        <p:nvSpPr>
          <p:cNvPr id="198" name="object 198"/>
          <p:cNvSpPr txBox="1"/>
          <p:nvPr/>
        </p:nvSpPr>
        <p:spPr>
          <a:xfrm>
            <a:off x="5278722" y="2391697"/>
            <a:ext cx="327216" cy="120546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sz="700" spc="-60" dirty="0">
                <a:latin typeface="Microsoft Sans Serif"/>
                <a:cs typeface="Microsoft Sans Serif"/>
              </a:rPr>
              <a:t>X</a:t>
            </a:r>
            <a:r>
              <a:rPr sz="450" spc="-10" dirty="0">
                <a:latin typeface="Microsoft Sans Serif"/>
                <a:cs typeface="Microsoft Sans Serif"/>
              </a:rPr>
              <a:t>2T</a:t>
            </a:r>
            <a:endParaRPr sz="450">
              <a:latin typeface="Microsoft Sans Serif"/>
              <a:cs typeface="Microsoft Sans Serif"/>
            </a:endParaRPr>
          </a:p>
        </p:txBody>
      </p:sp>
      <p:sp>
        <p:nvSpPr>
          <p:cNvPr id="199" name="object 199"/>
          <p:cNvSpPr txBox="1"/>
          <p:nvPr/>
        </p:nvSpPr>
        <p:spPr>
          <a:xfrm>
            <a:off x="6726640" y="2391697"/>
            <a:ext cx="325755" cy="120546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sz="700" spc="-60" dirty="0">
                <a:latin typeface="Microsoft Sans Serif"/>
                <a:cs typeface="Microsoft Sans Serif"/>
              </a:rPr>
              <a:t>X</a:t>
            </a:r>
            <a:r>
              <a:rPr sz="450" spc="-25" dirty="0">
                <a:latin typeface="Microsoft Sans Serif"/>
                <a:cs typeface="Microsoft Sans Serif"/>
              </a:rPr>
              <a:t>2S</a:t>
            </a:r>
            <a:endParaRPr sz="450">
              <a:latin typeface="Microsoft Sans Serif"/>
              <a:cs typeface="Microsoft Sans Serif"/>
            </a:endParaRPr>
          </a:p>
        </p:txBody>
      </p:sp>
      <p:sp>
        <p:nvSpPr>
          <p:cNvPr id="200" name="object 200"/>
          <p:cNvSpPr txBox="1"/>
          <p:nvPr/>
        </p:nvSpPr>
        <p:spPr>
          <a:xfrm>
            <a:off x="6667039" y="2655375"/>
            <a:ext cx="203049" cy="120546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sz="700" spc="40" dirty="0">
                <a:latin typeface="Microsoft Sans Serif"/>
                <a:cs typeface="Microsoft Sans Serif"/>
              </a:rPr>
              <a:t>I</a:t>
            </a:r>
            <a:r>
              <a:rPr sz="450" spc="5" dirty="0">
                <a:latin typeface="Microsoft Sans Serif"/>
                <a:cs typeface="Microsoft Sans Serif"/>
              </a:rPr>
              <a:t>2</a:t>
            </a:r>
            <a:endParaRPr sz="450">
              <a:latin typeface="Microsoft Sans Serif"/>
              <a:cs typeface="Microsoft Sans Serif"/>
            </a:endParaRPr>
          </a:p>
        </p:txBody>
      </p:sp>
      <p:sp>
        <p:nvSpPr>
          <p:cNvPr id="201" name="object 201"/>
          <p:cNvSpPr txBox="1"/>
          <p:nvPr/>
        </p:nvSpPr>
        <p:spPr>
          <a:xfrm>
            <a:off x="9100125" y="2735801"/>
            <a:ext cx="7315613" cy="410369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35890" marR="57785" indent="-135890">
              <a:lnSpc>
                <a:spcPct val="123600"/>
              </a:lnSpc>
              <a:spcBef>
                <a:spcPts val="100"/>
              </a:spcBef>
              <a:buAutoNum type="arabicPlain" startAt="5"/>
              <a:tabLst>
                <a:tab pos="135890" algn="l"/>
              </a:tabLst>
            </a:pPr>
            <a:r>
              <a:rPr sz="650" spc="20" dirty="0">
                <a:latin typeface="Microsoft Sans Serif"/>
                <a:cs typeface="Microsoft Sans Serif"/>
              </a:rPr>
              <a:t>M. Meisinger, </a:t>
            </a:r>
            <a:r>
              <a:rPr sz="650" spc="-20" dirty="0">
                <a:latin typeface="Microsoft Sans Serif"/>
                <a:cs typeface="Microsoft Sans Serif"/>
              </a:rPr>
              <a:t>G. </a:t>
            </a:r>
            <a:r>
              <a:rPr sz="650" spc="10" dirty="0">
                <a:latin typeface="Microsoft Sans Serif"/>
                <a:cs typeface="Microsoft Sans Serif"/>
              </a:rPr>
              <a:t>Rockefeller </a:t>
            </a:r>
            <a:r>
              <a:rPr sz="650" spc="5" dirty="0">
                <a:latin typeface="Microsoft Sans Serif"/>
                <a:cs typeface="Microsoft Sans Serif"/>
              </a:rPr>
              <a:t>y </a:t>
            </a:r>
            <a:r>
              <a:rPr sz="650" spc="-15" dirty="0">
                <a:latin typeface="Microsoft Sans Serif"/>
                <a:cs typeface="Microsoft Sans Serif"/>
              </a:rPr>
              <a:t>L. </a:t>
            </a:r>
            <a:r>
              <a:rPr sz="650" spc="-5" dirty="0">
                <a:latin typeface="Microsoft Sans Serif"/>
                <a:cs typeface="Microsoft Sans Serif"/>
              </a:rPr>
              <a:t>Schulze, </a:t>
            </a:r>
            <a:r>
              <a:rPr sz="650" spc="-20" dirty="0">
                <a:latin typeface="Microsoft Sans Serif"/>
                <a:cs typeface="Microsoft Sans Serif"/>
              </a:rPr>
              <a:t>“RAGUA: </a:t>
            </a:r>
            <a:r>
              <a:rPr sz="650" spc="20" dirty="0">
                <a:latin typeface="Microsoft Sans Serif"/>
                <a:cs typeface="Microsoft Sans Serif"/>
              </a:rPr>
              <a:t>Protection </a:t>
            </a:r>
            <a:r>
              <a:rPr sz="650" spc="15" dirty="0">
                <a:latin typeface="Microsoft Sans Serif"/>
                <a:cs typeface="Microsoft Sans Serif"/>
              </a:rPr>
              <a:t>Against </a:t>
            </a:r>
            <a:r>
              <a:rPr sz="650" spc="20" dirty="0">
                <a:latin typeface="Microsoft Sans Serif"/>
                <a:cs typeface="Microsoft Sans Serif"/>
              </a:rPr>
              <a:t> </a:t>
            </a:r>
            <a:r>
              <a:rPr sz="650" spc="10" dirty="0">
                <a:latin typeface="Microsoft Sans Serif"/>
                <a:cs typeface="Microsoft Sans Serif"/>
              </a:rPr>
              <a:t>Accidental</a:t>
            </a:r>
            <a:r>
              <a:rPr sz="650" dirty="0">
                <a:latin typeface="Microsoft Sans Serif"/>
                <a:cs typeface="Microsoft Sans Serif"/>
              </a:rPr>
              <a:t> </a:t>
            </a:r>
            <a:r>
              <a:rPr sz="650" spc="15" dirty="0">
                <a:latin typeface="Microsoft Sans Serif"/>
                <a:cs typeface="Microsoft Sans Serif"/>
              </a:rPr>
              <a:t>Energization</a:t>
            </a:r>
            <a:r>
              <a:rPr sz="650" dirty="0">
                <a:latin typeface="Microsoft Sans Serif"/>
                <a:cs typeface="Microsoft Sans Serif"/>
              </a:rPr>
              <a:t> </a:t>
            </a:r>
            <a:r>
              <a:rPr sz="650" spc="35" dirty="0">
                <a:latin typeface="Microsoft Sans Serif"/>
                <a:cs typeface="Microsoft Sans Serif"/>
              </a:rPr>
              <a:t>of</a:t>
            </a:r>
            <a:r>
              <a:rPr sz="650" spc="5" dirty="0">
                <a:latin typeface="Microsoft Sans Serif"/>
                <a:cs typeface="Microsoft Sans Serif"/>
              </a:rPr>
              <a:t> </a:t>
            </a:r>
            <a:r>
              <a:rPr sz="650" spc="15" dirty="0">
                <a:latin typeface="Microsoft Sans Serif"/>
                <a:cs typeface="Microsoft Sans Serif"/>
              </a:rPr>
              <a:t>Synchronous</a:t>
            </a:r>
            <a:r>
              <a:rPr sz="650" dirty="0">
                <a:latin typeface="Microsoft Sans Serif"/>
                <a:cs typeface="Microsoft Sans Serif"/>
              </a:rPr>
              <a:t> </a:t>
            </a:r>
            <a:r>
              <a:rPr sz="650" spc="10" dirty="0">
                <a:latin typeface="Microsoft Sans Serif"/>
                <a:cs typeface="Microsoft Sans Serif"/>
              </a:rPr>
              <a:t>Machines”,</a:t>
            </a:r>
            <a:r>
              <a:rPr sz="650" dirty="0">
                <a:latin typeface="Microsoft Sans Serif"/>
                <a:cs typeface="Microsoft Sans Serif"/>
              </a:rPr>
              <a:t> </a:t>
            </a:r>
            <a:r>
              <a:rPr sz="650" spc="5" dirty="0">
                <a:latin typeface="Microsoft Sans Serif"/>
                <a:cs typeface="Microsoft Sans Serif"/>
              </a:rPr>
              <a:t>actas </a:t>
            </a:r>
            <a:r>
              <a:rPr sz="650" spc="20" dirty="0">
                <a:latin typeface="Microsoft Sans Serif"/>
                <a:cs typeface="Microsoft Sans Serif"/>
              </a:rPr>
              <a:t>de</a:t>
            </a:r>
            <a:r>
              <a:rPr sz="650" dirty="0">
                <a:latin typeface="Microsoft Sans Serif"/>
                <a:cs typeface="Microsoft Sans Serif"/>
              </a:rPr>
              <a:t> </a:t>
            </a:r>
            <a:r>
              <a:rPr sz="650" spc="10" dirty="0">
                <a:latin typeface="Microsoft Sans Serif"/>
                <a:cs typeface="Microsoft Sans Serif"/>
              </a:rPr>
              <a:t>la</a:t>
            </a:r>
            <a:r>
              <a:rPr sz="650" spc="5" dirty="0">
                <a:latin typeface="Microsoft Sans Serif"/>
                <a:cs typeface="Microsoft Sans Serif"/>
              </a:rPr>
              <a:t> </a:t>
            </a:r>
            <a:r>
              <a:rPr sz="650" spc="30" dirty="0">
                <a:latin typeface="Microsoft Sans Serif"/>
                <a:cs typeface="Microsoft Sans Serif"/>
              </a:rPr>
              <a:t>reunión</a:t>
            </a:r>
            <a:r>
              <a:rPr sz="650" dirty="0">
                <a:latin typeface="Microsoft Sans Serif"/>
                <a:cs typeface="Microsoft Sans Serif"/>
              </a:rPr>
              <a:t> </a:t>
            </a:r>
            <a:r>
              <a:rPr sz="650" spc="20" dirty="0">
                <a:latin typeface="Microsoft Sans Serif"/>
                <a:cs typeface="Microsoft Sans Serif"/>
              </a:rPr>
              <a:t>del </a:t>
            </a:r>
            <a:r>
              <a:rPr sz="650" spc="-160" dirty="0">
                <a:latin typeface="Microsoft Sans Serif"/>
                <a:cs typeface="Microsoft Sans Serif"/>
              </a:rPr>
              <a:t> </a:t>
            </a:r>
            <a:r>
              <a:rPr sz="650" spc="15" dirty="0">
                <a:latin typeface="Microsoft Sans Serif"/>
                <a:cs typeface="Microsoft Sans Serif"/>
              </a:rPr>
              <a:t>Comité </a:t>
            </a:r>
            <a:r>
              <a:rPr sz="650" spc="20" dirty="0">
                <a:latin typeface="Microsoft Sans Serif"/>
                <a:cs typeface="Microsoft Sans Serif"/>
              </a:rPr>
              <a:t>de </a:t>
            </a:r>
            <a:r>
              <a:rPr sz="650" spc="15" dirty="0">
                <a:latin typeface="Microsoft Sans Serif"/>
                <a:cs typeface="Microsoft Sans Serif"/>
              </a:rPr>
              <a:t>Retransmisiones </a:t>
            </a:r>
            <a:r>
              <a:rPr sz="650" spc="20" dirty="0">
                <a:latin typeface="Microsoft Sans Serif"/>
                <a:cs typeface="Microsoft Sans Serif"/>
              </a:rPr>
              <a:t>de </a:t>
            </a:r>
            <a:r>
              <a:rPr sz="650" spc="10" dirty="0">
                <a:latin typeface="Microsoft Sans Serif"/>
                <a:cs typeface="Microsoft Sans Serif"/>
              </a:rPr>
              <a:t>la </a:t>
            </a:r>
            <a:r>
              <a:rPr sz="650" spc="5" dirty="0">
                <a:latin typeface="Microsoft Sans Serif"/>
                <a:cs typeface="Microsoft Sans Serif"/>
              </a:rPr>
              <a:t>Asociación Eléctrica </a:t>
            </a:r>
            <a:r>
              <a:rPr sz="650" spc="20" dirty="0">
                <a:latin typeface="Microsoft Sans Serif"/>
                <a:cs typeface="Microsoft Sans Serif"/>
              </a:rPr>
              <a:t>de </a:t>
            </a:r>
            <a:r>
              <a:rPr sz="650" spc="5" dirty="0">
                <a:latin typeface="Microsoft Sans Serif"/>
                <a:cs typeface="Microsoft Sans Serif"/>
              </a:rPr>
              <a:t>Pensilvania, </a:t>
            </a:r>
            <a:r>
              <a:rPr sz="650" spc="10" dirty="0">
                <a:latin typeface="Microsoft Sans Serif"/>
                <a:cs typeface="Microsoft Sans Serif"/>
              </a:rPr>
              <a:t> </a:t>
            </a:r>
            <a:r>
              <a:rPr sz="650" spc="25" dirty="0">
                <a:latin typeface="Microsoft Sans Serif"/>
                <a:cs typeface="Microsoft Sans Serif"/>
              </a:rPr>
              <a:t>septiembre</a:t>
            </a:r>
            <a:r>
              <a:rPr sz="650" spc="-10" dirty="0">
                <a:latin typeface="Microsoft Sans Serif"/>
                <a:cs typeface="Microsoft Sans Serif"/>
              </a:rPr>
              <a:t> </a:t>
            </a:r>
            <a:r>
              <a:rPr sz="650" spc="20" dirty="0">
                <a:latin typeface="Microsoft Sans Serif"/>
                <a:cs typeface="Microsoft Sans Serif"/>
              </a:rPr>
              <a:t>de</a:t>
            </a:r>
            <a:r>
              <a:rPr sz="650" spc="-5" dirty="0">
                <a:latin typeface="Microsoft Sans Serif"/>
                <a:cs typeface="Microsoft Sans Serif"/>
              </a:rPr>
              <a:t> </a:t>
            </a:r>
            <a:r>
              <a:rPr sz="650" spc="5" dirty="0">
                <a:latin typeface="Microsoft Sans Serif"/>
                <a:cs typeface="Microsoft Sans Serif"/>
              </a:rPr>
              <a:t>1983.</a:t>
            </a:r>
            <a:endParaRPr sz="650">
              <a:latin typeface="Microsoft Sans Serif"/>
              <a:cs typeface="Microsoft Sans Serif"/>
            </a:endParaRPr>
          </a:p>
          <a:p>
            <a:pPr marL="145415" marR="5080" indent="-145415">
              <a:lnSpc>
                <a:spcPct val="114999"/>
              </a:lnSpc>
              <a:spcBef>
                <a:spcPts val="195"/>
              </a:spcBef>
              <a:buAutoNum type="arabicPlain" startAt="5"/>
              <a:tabLst>
                <a:tab pos="145415" algn="l"/>
              </a:tabLst>
            </a:pPr>
            <a:r>
              <a:rPr sz="700" spc="-15" dirty="0">
                <a:latin typeface="Microsoft Sans Serif"/>
                <a:cs typeface="Microsoft Sans Serif"/>
              </a:rPr>
              <a:t>WA </a:t>
            </a:r>
            <a:r>
              <a:rPr sz="700" spc="15" dirty="0">
                <a:latin typeface="Microsoft Sans Serif"/>
                <a:cs typeface="Microsoft Sans Serif"/>
              </a:rPr>
              <a:t>Elmore </a:t>
            </a:r>
            <a:r>
              <a:rPr sz="700" spc="5" dirty="0">
                <a:latin typeface="Microsoft Sans Serif"/>
                <a:cs typeface="Microsoft Sans Serif"/>
              </a:rPr>
              <a:t>y </a:t>
            </a:r>
            <a:r>
              <a:rPr sz="700" spc="-45" dirty="0">
                <a:latin typeface="Microsoft Sans Serif"/>
                <a:cs typeface="Microsoft Sans Serif"/>
              </a:rPr>
              <a:t>CL </a:t>
            </a:r>
            <a:r>
              <a:rPr sz="700" spc="15" dirty="0">
                <a:latin typeface="Microsoft Sans Serif"/>
                <a:cs typeface="Microsoft Sans Serif"/>
              </a:rPr>
              <a:t>Wagner, </a:t>
            </a:r>
            <a:r>
              <a:rPr sz="700" spc="5" dirty="0">
                <a:latin typeface="Microsoft Sans Serif"/>
                <a:cs typeface="Microsoft Sans Serif"/>
              </a:rPr>
              <a:t>“Pole </a:t>
            </a:r>
            <a:r>
              <a:rPr sz="700" spc="25" dirty="0">
                <a:latin typeface="Microsoft Sans Serif"/>
                <a:cs typeface="Microsoft Sans Serif"/>
              </a:rPr>
              <a:t>Disagreement </a:t>
            </a:r>
            <a:r>
              <a:rPr sz="700" spc="5" dirty="0">
                <a:latin typeface="Microsoft Sans Serif"/>
                <a:cs typeface="Microsoft Sans Serif"/>
              </a:rPr>
              <a:t>Relaying”, actas </a:t>
            </a:r>
            <a:r>
              <a:rPr sz="700" spc="20" dirty="0">
                <a:latin typeface="Microsoft Sans Serif"/>
                <a:cs typeface="Microsoft Sans Serif"/>
              </a:rPr>
              <a:t>de </a:t>
            </a:r>
            <a:r>
              <a:rPr sz="700" spc="10" dirty="0">
                <a:latin typeface="Microsoft Sans Serif"/>
                <a:cs typeface="Microsoft Sans Serif"/>
              </a:rPr>
              <a:t>la </a:t>
            </a:r>
            <a:r>
              <a:rPr sz="700" spc="15" dirty="0">
                <a:latin typeface="Microsoft Sans Serif"/>
                <a:cs typeface="Microsoft Sans Serif"/>
              </a:rPr>
              <a:t> </a:t>
            </a:r>
            <a:r>
              <a:rPr sz="700" spc="20" dirty="0">
                <a:latin typeface="Microsoft Sans Serif"/>
                <a:cs typeface="Microsoft Sans Serif"/>
              </a:rPr>
              <a:t>décima</a:t>
            </a:r>
            <a:r>
              <a:rPr sz="700" spc="5" dirty="0">
                <a:latin typeface="Microsoft Sans Serif"/>
                <a:cs typeface="Microsoft Sans Serif"/>
              </a:rPr>
              <a:t> </a:t>
            </a:r>
            <a:r>
              <a:rPr sz="700" spc="15" dirty="0">
                <a:latin typeface="Microsoft Sans Serif"/>
                <a:cs typeface="Microsoft Sans Serif"/>
              </a:rPr>
              <a:t>Conferencia</a:t>
            </a:r>
            <a:r>
              <a:rPr sz="700" spc="10" dirty="0">
                <a:latin typeface="Microsoft Sans Serif"/>
                <a:cs typeface="Microsoft Sans Serif"/>
              </a:rPr>
              <a:t> </a:t>
            </a:r>
            <a:r>
              <a:rPr sz="700" spc="15" dirty="0">
                <a:latin typeface="Microsoft Sans Serif"/>
                <a:cs typeface="Microsoft Sans Serif"/>
              </a:rPr>
              <a:t>Anual</a:t>
            </a:r>
            <a:r>
              <a:rPr sz="700" spc="5" dirty="0">
                <a:latin typeface="Microsoft Sans Serif"/>
                <a:cs typeface="Microsoft Sans Serif"/>
              </a:rPr>
              <a:t> </a:t>
            </a:r>
            <a:r>
              <a:rPr sz="700" spc="20" dirty="0">
                <a:latin typeface="Microsoft Sans Serif"/>
                <a:cs typeface="Microsoft Sans Serif"/>
              </a:rPr>
              <a:t>de</a:t>
            </a:r>
            <a:r>
              <a:rPr sz="700" spc="10" dirty="0">
                <a:latin typeface="Microsoft Sans Serif"/>
                <a:cs typeface="Microsoft Sans Serif"/>
              </a:rPr>
              <a:t> </a:t>
            </a:r>
            <a:r>
              <a:rPr sz="700" spc="15" dirty="0">
                <a:latin typeface="Microsoft Sans Serif"/>
                <a:cs typeface="Microsoft Sans Serif"/>
              </a:rPr>
              <a:t>Retransmisión</a:t>
            </a:r>
            <a:r>
              <a:rPr sz="700" spc="5" dirty="0">
                <a:latin typeface="Microsoft Sans Serif"/>
                <a:cs typeface="Microsoft Sans Serif"/>
              </a:rPr>
              <a:t> </a:t>
            </a:r>
            <a:r>
              <a:rPr sz="700" spc="10" dirty="0">
                <a:latin typeface="Microsoft Sans Serif"/>
                <a:cs typeface="Microsoft Sans Serif"/>
              </a:rPr>
              <a:t>Occidental, </a:t>
            </a:r>
            <a:r>
              <a:rPr sz="700" spc="5" dirty="0">
                <a:latin typeface="Microsoft Sans Serif"/>
                <a:cs typeface="Microsoft Sans Serif"/>
              </a:rPr>
              <a:t>Spokane,</a:t>
            </a:r>
            <a:r>
              <a:rPr sz="700" spc="10" dirty="0">
                <a:latin typeface="Microsoft Sans Serif"/>
                <a:cs typeface="Microsoft Sans Serif"/>
              </a:rPr>
              <a:t> </a:t>
            </a:r>
            <a:r>
              <a:rPr sz="700" spc="-15" dirty="0">
                <a:latin typeface="Microsoft Sans Serif"/>
                <a:cs typeface="Microsoft Sans Serif"/>
              </a:rPr>
              <a:t>WA, </a:t>
            </a:r>
            <a:r>
              <a:rPr sz="700" spc="-175" dirty="0">
                <a:latin typeface="Microsoft Sans Serif"/>
                <a:cs typeface="Microsoft Sans Serif"/>
              </a:rPr>
              <a:t> </a:t>
            </a:r>
            <a:r>
              <a:rPr sz="700" spc="30" dirty="0">
                <a:latin typeface="Microsoft Sans Serif"/>
                <a:cs typeface="Microsoft Sans Serif"/>
              </a:rPr>
              <a:t>octubre</a:t>
            </a:r>
            <a:r>
              <a:rPr sz="700" spc="-10" dirty="0">
                <a:latin typeface="Microsoft Sans Serif"/>
                <a:cs typeface="Microsoft Sans Serif"/>
              </a:rPr>
              <a:t> </a:t>
            </a:r>
            <a:r>
              <a:rPr sz="700" spc="20" dirty="0">
                <a:latin typeface="Microsoft Sans Serif"/>
                <a:cs typeface="Microsoft Sans Serif"/>
              </a:rPr>
              <a:t>de</a:t>
            </a:r>
            <a:r>
              <a:rPr sz="700" spc="-5" dirty="0">
                <a:latin typeface="Microsoft Sans Serif"/>
                <a:cs typeface="Microsoft Sans Serif"/>
              </a:rPr>
              <a:t> </a:t>
            </a:r>
            <a:r>
              <a:rPr sz="700" spc="5" dirty="0">
                <a:latin typeface="Microsoft Sans Serif"/>
                <a:cs typeface="Microsoft Sans Serif"/>
              </a:rPr>
              <a:t>1983.</a:t>
            </a:r>
            <a:endParaRPr sz="700">
              <a:latin typeface="Microsoft Sans Serif"/>
              <a:cs typeface="Microsoft Sans Serif"/>
            </a:endParaRPr>
          </a:p>
        </p:txBody>
      </p:sp>
      <p:sp>
        <p:nvSpPr>
          <p:cNvPr id="202" name="object 202"/>
          <p:cNvSpPr txBox="1"/>
          <p:nvPr/>
        </p:nvSpPr>
        <p:spPr>
          <a:xfrm>
            <a:off x="2116372" y="3083557"/>
            <a:ext cx="511275" cy="120546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sz="700" spc="5" dirty="0">
                <a:latin typeface="Microsoft Sans Serif"/>
                <a:cs typeface="Microsoft Sans Serif"/>
              </a:rPr>
              <a:t>Cero</a:t>
            </a:r>
            <a:endParaRPr sz="700">
              <a:latin typeface="Microsoft Sans Serif"/>
              <a:cs typeface="Microsoft Sans Serif"/>
            </a:endParaRPr>
          </a:p>
        </p:txBody>
      </p:sp>
      <p:sp>
        <p:nvSpPr>
          <p:cNvPr id="203" name="object 203"/>
          <p:cNvSpPr txBox="1"/>
          <p:nvPr/>
        </p:nvSpPr>
        <p:spPr>
          <a:xfrm>
            <a:off x="2898237" y="3395971"/>
            <a:ext cx="303843" cy="120546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sz="700" spc="-30" dirty="0">
                <a:latin typeface="Microsoft Sans Serif"/>
                <a:cs typeface="Microsoft Sans Serif"/>
              </a:rPr>
              <a:t>3R</a:t>
            </a:r>
            <a:endParaRPr sz="700">
              <a:latin typeface="Microsoft Sans Serif"/>
              <a:cs typeface="Microsoft Sans Serif"/>
            </a:endParaRPr>
          </a:p>
        </p:txBody>
      </p:sp>
      <p:sp>
        <p:nvSpPr>
          <p:cNvPr id="204" name="object 204"/>
          <p:cNvSpPr txBox="1"/>
          <p:nvPr/>
        </p:nvSpPr>
        <p:spPr>
          <a:xfrm>
            <a:off x="3178690" y="3586550"/>
            <a:ext cx="350588" cy="120546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sz="700" spc="-60" dirty="0">
                <a:latin typeface="Microsoft Sans Serif"/>
                <a:cs typeface="Microsoft Sans Serif"/>
              </a:rPr>
              <a:t>X</a:t>
            </a:r>
            <a:r>
              <a:rPr sz="450" spc="-10" dirty="0">
                <a:latin typeface="Microsoft Sans Serif"/>
                <a:cs typeface="Microsoft Sans Serif"/>
              </a:rPr>
              <a:t>0G</a:t>
            </a:r>
            <a:endParaRPr sz="450">
              <a:latin typeface="Microsoft Sans Serif"/>
              <a:cs typeface="Microsoft Sans Serif"/>
            </a:endParaRPr>
          </a:p>
        </p:txBody>
      </p:sp>
      <p:sp>
        <p:nvSpPr>
          <p:cNvPr id="205" name="object 205"/>
          <p:cNvSpPr txBox="1"/>
          <p:nvPr/>
        </p:nvSpPr>
        <p:spPr>
          <a:xfrm>
            <a:off x="5278722" y="3586550"/>
            <a:ext cx="327216" cy="120546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sz="700" spc="-60" dirty="0">
                <a:latin typeface="Microsoft Sans Serif"/>
                <a:cs typeface="Microsoft Sans Serif"/>
              </a:rPr>
              <a:t>X</a:t>
            </a:r>
            <a:r>
              <a:rPr sz="450" spc="-10" dirty="0">
                <a:latin typeface="Microsoft Sans Serif"/>
                <a:cs typeface="Microsoft Sans Serif"/>
              </a:rPr>
              <a:t>0T</a:t>
            </a:r>
            <a:endParaRPr sz="450">
              <a:latin typeface="Microsoft Sans Serif"/>
              <a:cs typeface="Microsoft Sans Serif"/>
            </a:endParaRPr>
          </a:p>
        </p:txBody>
      </p:sp>
      <p:sp>
        <p:nvSpPr>
          <p:cNvPr id="206" name="object 206"/>
          <p:cNvSpPr txBox="1"/>
          <p:nvPr/>
        </p:nvSpPr>
        <p:spPr>
          <a:xfrm>
            <a:off x="6726640" y="3586550"/>
            <a:ext cx="325755" cy="120546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sz="700" spc="-60" dirty="0">
                <a:latin typeface="Microsoft Sans Serif"/>
                <a:cs typeface="Microsoft Sans Serif"/>
              </a:rPr>
              <a:t>X</a:t>
            </a:r>
            <a:r>
              <a:rPr sz="450" spc="-25" dirty="0">
                <a:latin typeface="Microsoft Sans Serif"/>
                <a:cs typeface="Microsoft Sans Serif"/>
              </a:rPr>
              <a:t>0S</a:t>
            </a:r>
            <a:endParaRPr sz="450">
              <a:latin typeface="Microsoft Sans Serif"/>
              <a:cs typeface="Microsoft Sans Serif"/>
            </a:endParaRPr>
          </a:p>
        </p:txBody>
      </p:sp>
      <p:sp>
        <p:nvSpPr>
          <p:cNvPr id="207" name="object 207"/>
          <p:cNvSpPr txBox="1"/>
          <p:nvPr/>
        </p:nvSpPr>
        <p:spPr>
          <a:xfrm>
            <a:off x="1415190" y="3856296"/>
            <a:ext cx="5456033" cy="34163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R="5080" algn="r">
              <a:lnSpc>
                <a:spcPct val="100000"/>
              </a:lnSpc>
              <a:spcBef>
                <a:spcPts val="100"/>
              </a:spcBef>
            </a:pPr>
            <a:r>
              <a:rPr sz="700" spc="25" dirty="0">
                <a:latin typeface="Microsoft Sans Serif"/>
                <a:cs typeface="Microsoft Sans Serif"/>
              </a:rPr>
              <a:t>I</a:t>
            </a:r>
            <a:r>
              <a:rPr sz="450" spc="25" dirty="0">
                <a:latin typeface="Microsoft Sans Serif"/>
                <a:cs typeface="Microsoft Sans Serif"/>
              </a:rPr>
              <a:t>0</a:t>
            </a:r>
            <a:endParaRPr sz="450">
              <a:latin typeface="Microsoft Sans Serif"/>
              <a:cs typeface="Microsoft Sans Serif"/>
            </a:endParaRPr>
          </a:p>
          <a:p>
            <a:pPr>
              <a:lnSpc>
                <a:spcPct val="100000"/>
              </a:lnSpc>
              <a:spcBef>
                <a:spcPts val="20"/>
              </a:spcBef>
            </a:pPr>
            <a:endParaRPr sz="800">
              <a:latin typeface="Microsoft Sans Serif"/>
              <a:cs typeface="Microsoft Sans Serif"/>
            </a:endParaRPr>
          </a:p>
          <a:p>
            <a:pPr marL="12700">
              <a:lnSpc>
                <a:spcPct val="100000"/>
              </a:lnSpc>
            </a:pPr>
            <a:r>
              <a:rPr sz="500" spc="10" dirty="0">
                <a:latin typeface="Microsoft Sans Serif"/>
                <a:cs typeface="Microsoft Sans Serif"/>
              </a:rPr>
              <a:t>Figura</a:t>
            </a:r>
            <a:r>
              <a:rPr sz="500" spc="15" dirty="0">
                <a:latin typeface="Microsoft Sans Serif"/>
                <a:cs typeface="Microsoft Sans Serif"/>
              </a:rPr>
              <a:t> </a:t>
            </a:r>
            <a:r>
              <a:rPr sz="500" spc="-5" dirty="0">
                <a:latin typeface="Microsoft Sans Serif"/>
                <a:cs typeface="Microsoft Sans Serif"/>
              </a:rPr>
              <a:t>9.-</a:t>
            </a:r>
            <a:r>
              <a:rPr sz="500" spc="195" dirty="0">
                <a:latin typeface="Microsoft Sans Serif"/>
                <a:cs typeface="Microsoft Sans Serif"/>
              </a:rPr>
              <a:t> </a:t>
            </a:r>
            <a:r>
              <a:rPr sz="500" spc="200" dirty="0">
                <a:latin typeface="Microsoft Sans Serif"/>
                <a:cs typeface="Microsoft Sans Serif"/>
              </a:rPr>
              <a:t> </a:t>
            </a:r>
            <a:r>
              <a:rPr sz="600" spc="15" dirty="0">
                <a:latin typeface="Microsoft Sans Serif"/>
                <a:cs typeface="Microsoft Sans Serif"/>
              </a:rPr>
              <a:t>Circuito</a:t>
            </a:r>
            <a:r>
              <a:rPr sz="600" spc="5" dirty="0">
                <a:latin typeface="Microsoft Sans Serif"/>
                <a:cs typeface="Microsoft Sans Serif"/>
              </a:rPr>
              <a:t> </a:t>
            </a:r>
            <a:r>
              <a:rPr sz="600" spc="15" dirty="0">
                <a:latin typeface="Microsoft Sans Serif"/>
                <a:cs typeface="Microsoft Sans Serif"/>
              </a:rPr>
              <a:t>equivalente</a:t>
            </a:r>
            <a:r>
              <a:rPr sz="600" spc="5" dirty="0">
                <a:latin typeface="Microsoft Sans Serif"/>
                <a:cs typeface="Microsoft Sans Serif"/>
              </a:rPr>
              <a:t> </a:t>
            </a:r>
            <a:r>
              <a:rPr sz="600" spc="20" dirty="0">
                <a:latin typeface="Microsoft Sans Serif"/>
                <a:cs typeface="Microsoft Sans Serif"/>
              </a:rPr>
              <a:t>de</a:t>
            </a:r>
            <a:r>
              <a:rPr sz="600" spc="5" dirty="0">
                <a:latin typeface="Microsoft Sans Serif"/>
                <a:cs typeface="Microsoft Sans Serif"/>
              </a:rPr>
              <a:t> </a:t>
            </a:r>
            <a:r>
              <a:rPr sz="600" spc="20" dirty="0">
                <a:latin typeface="Microsoft Sans Serif"/>
                <a:cs typeface="Microsoft Sans Serif"/>
              </a:rPr>
              <a:t>componentes</a:t>
            </a:r>
            <a:r>
              <a:rPr sz="600" spc="5" dirty="0">
                <a:latin typeface="Microsoft Sans Serif"/>
                <a:cs typeface="Microsoft Sans Serif"/>
              </a:rPr>
              <a:t> </a:t>
            </a:r>
            <a:r>
              <a:rPr sz="600" spc="15" dirty="0">
                <a:latin typeface="Microsoft Sans Serif"/>
                <a:cs typeface="Microsoft Sans Serif"/>
              </a:rPr>
              <a:t>simétricos</a:t>
            </a:r>
            <a:endParaRPr sz="600">
              <a:latin typeface="Microsoft Sans Serif"/>
              <a:cs typeface="Microsoft Sans Serif"/>
            </a:endParaRPr>
          </a:p>
        </p:txBody>
      </p:sp>
      <p:sp>
        <p:nvSpPr>
          <p:cNvPr id="208" name="object 208"/>
          <p:cNvSpPr txBox="1"/>
          <p:nvPr/>
        </p:nvSpPr>
        <p:spPr>
          <a:xfrm>
            <a:off x="3085135" y="4333817"/>
            <a:ext cx="131471" cy="151323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>
              <a:lnSpc>
                <a:spcPct val="100000"/>
              </a:lnSpc>
              <a:spcBef>
                <a:spcPts val="100"/>
              </a:spcBef>
            </a:pPr>
            <a:r>
              <a:rPr sz="900" spc="185" dirty="0">
                <a:latin typeface="Microsoft Sans Serif"/>
                <a:cs typeface="Microsoft Sans Serif"/>
              </a:rPr>
              <a:t>–</a:t>
            </a:r>
            <a:endParaRPr sz="900">
              <a:latin typeface="Microsoft Sans Serif"/>
              <a:cs typeface="Microsoft Sans Serif"/>
            </a:endParaRPr>
          </a:p>
        </p:txBody>
      </p:sp>
      <p:sp>
        <p:nvSpPr>
          <p:cNvPr id="209" name="object 209"/>
          <p:cNvSpPr txBox="1"/>
          <p:nvPr/>
        </p:nvSpPr>
        <p:spPr>
          <a:xfrm>
            <a:off x="6534974" y="4333817"/>
            <a:ext cx="131471" cy="151323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>
              <a:lnSpc>
                <a:spcPct val="100000"/>
              </a:lnSpc>
              <a:spcBef>
                <a:spcPts val="100"/>
              </a:spcBef>
            </a:pPr>
            <a:r>
              <a:rPr sz="900" spc="185" dirty="0">
                <a:latin typeface="Microsoft Sans Serif"/>
                <a:cs typeface="Microsoft Sans Serif"/>
              </a:rPr>
              <a:t>–</a:t>
            </a:r>
            <a:endParaRPr sz="900">
              <a:latin typeface="Microsoft Sans Serif"/>
              <a:cs typeface="Microsoft Sans Serif"/>
            </a:endParaRPr>
          </a:p>
        </p:txBody>
      </p:sp>
      <p:sp>
        <p:nvSpPr>
          <p:cNvPr id="210" name="object 210"/>
          <p:cNvSpPr txBox="1"/>
          <p:nvPr/>
        </p:nvSpPr>
        <p:spPr>
          <a:xfrm>
            <a:off x="2172501" y="4494789"/>
            <a:ext cx="894001" cy="120546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sz="300" spc="15" dirty="0">
                <a:latin typeface="Microsoft Sans Serif"/>
                <a:cs typeface="Microsoft Sans Serif"/>
              </a:rPr>
              <a:t>mi</a:t>
            </a:r>
            <a:r>
              <a:rPr sz="200" spc="-5" dirty="0">
                <a:latin typeface="Microsoft Sans Serif"/>
                <a:cs typeface="Microsoft Sans Serif"/>
              </a:rPr>
              <a:t>GRAMO     </a:t>
            </a:r>
            <a:r>
              <a:rPr sz="700" spc="10" dirty="0">
                <a:latin typeface="Microsoft Sans Serif"/>
                <a:cs typeface="Microsoft Sans Serif"/>
              </a:rPr>
              <a:t>180°</a:t>
            </a:r>
            <a:endParaRPr sz="700">
              <a:latin typeface="Microsoft Sans Serif"/>
              <a:cs typeface="Microsoft Sans Serif"/>
            </a:endParaRPr>
          </a:p>
        </p:txBody>
      </p:sp>
      <p:sp>
        <p:nvSpPr>
          <p:cNvPr id="211" name="object 211"/>
          <p:cNvSpPr txBox="1"/>
          <p:nvPr/>
        </p:nvSpPr>
        <p:spPr>
          <a:xfrm>
            <a:off x="6753974" y="4494789"/>
            <a:ext cx="642746" cy="120546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sz="700" spc="10" dirty="0">
                <a:latin typeface="Microsoft Sans Serif"/>
                <a:cs typeface="Microsoft Sans Serif"/>
              </a:rPr>
              <a:t>mi</a:t>
            </a:r>
            <a:r>
              <a:rPr sz="450" spc="10" dirty="0">
                <a:latin typeface="Microsoft Sans Serif"/>
                <a:cs typeface="Microsoft Sans Serif"/>
              </a:rPr>
              <a:t>S</a:t>
            </a:r>
            <a:r>
              <a:rPr sz="450" spc="30" dirty="0">
                <a:latin typeface="Microsoft Sans Serif"/>
                <a:cs typeface="Microsoft Sans Serif"/>
              </a:rPr>
              <a:t> </a:t>
            </a:r>
            <a:r>
              <a:rPr sz="700" spc="15" dirty="0">
                <a:latin typeface="Microsoft Sans Serif"/>
                <a:cs typeface="Microsoft Sans Serif"/>
              </a:rPr>
              <a:t>0°</a:t>
            </a:r>
            <a:endParaRPr sz="700">
              <a:latin typeface="Microsoft Sans Serif"/>
              <a:cs typeface="Microsoft Sans Serif"/>
            </a:endParaRPr>
          </a:p>
        </p:txBody>
      </p:sp>
      <p:sp>
        <p:nvSpPr>
          <p:cNvPr id="212" name="object 212"/>
          <p:cNvSpPr txBox="1"/>
          <p:nvPr/>
        </p:nvSpPr>
        <p:spPr>
          <a:xfrm>
            <a:off x="3085136" y="4606626"/>
            <a:ext cx="150461" cy="151323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>
              <a:lnSpc>
                <a:spcPct val="100000"/>
              </a:lnSpc>
              <a:spcBef>
                <a:spcPts val="100"/>
              </a:spcBef>
            </a:pPr>
            <a:r>
              <a:rPr sz="900" spc="-15" dirty="0">
                <a:latin typeface="Microsoft Sans Serif"/>
                <a:cs typeface="Microsoft Sans Serif"/>
              </a:rPr>
              <a:t>+</a:t>
            </a:r>
            <a:endParaRPr sz="900">
              <a:latin typeface="Microsoft Sans Serif"/>
              <a:cs typeface="Microsoft Sans Serif"/>
            </a:endParaRPr>
          </a:p>
        </p:txBody>
      </p:sp>
      <p:sp>
        <p:nvSpPr>
          <p:cNvPr id="213" name="object 213"/>
          <p:cNvSpPr txBox="1"/>
          <p:nvPr/>
        </p:nvSpPr>
        <p:spPr>
          <a:xfrm>
            <a:off x="6527947" y="4606626"/>
            <a:ext cx="150461" cy="151323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>
              <a:lnSpc>
                <a:spcPct val="100000"/>
              </a:lnSpc>
              <a:spcBef>
                <a:spcPts val="100"/>
              </a:spcBef>
            </a:pPr>
            <a:r>
              <a:rPr sz="900" spc="-15" dirty="0">
                <a:latin typeface="Microsoft Sans Serif"/>
                <a:cs typeface="Microsoft Sans Serif"/>
              </a:rPr>
              <a:t>+</a:t>
            </a:r>
            <a:endParaRPr sz="900">
              <a:latin typeface="Microsoft Sans Serif"/>
              <a:cs typeface="Microsoft Sans Serif"/>
            </a:endParaRPr>
          </a:p>
        </p:txBody>
      </p:sp>
      <p:sp>
        <p:nvSpPr>
          <p:cNvPr id="214" name="object 214"/>
          <p:cNvSpPr txBox="1"/>
          <p:nvPr/>
        </p:nvSpPr>
        <p:spPr>
          <a:xfrm>
            <a:off x="3316568" y="4892629"/>
            <a:ext cx="3124620" cy="477118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13664">
              <a:lnSpc>
                <a:spcPct val="100000"/>
              </a:lnSpc>
              <a:spcBef>
                <a:spcPts val="100"/>
              </a:spcBef>
            </a:pPr>
            <a:r>
              <a:rPr sz="700" spc="-25" dirty="0">
                <a:latin typeface="Microsoft Sans Serif"/>
                <a:cs typeface="Microsoft Sans Serif"/>
              </a:rPr>
              <a:t>X</a:t>
            </a:r>
            <a:r>
              <a:rPr sz="450" spc="-25" dirty="0">
                <a:latin typeface="Microsoft Sans Serif"/>
                <a:cs typeface="Microsoft Sans Serif"/>
              </a:rPr>
              <a:t>1G</a:t>
            </a:r>
            <a:endParaRPr sz="450">
              <a:latin typeface="Microsoft Sans Serif"/>
              <a:cs typeface="Microsoft Sans Serif"/>
            </a:endParaRPr>
          </a:p>
          <a:p>
            <a:pPr marL="113664" marR="1109345" indent="5715" algn="just">
              <a:lnSpc>
                <a:spcPct val="331000"/>
              </a:lnSpc>
            </a:pPr>
            <a:r>
              <a:rPr sz="700" spc="-60" dirty="0">
                <a:latin typeface="Microsoft Sans Serif"/>
                <a:cs typeface="Microsoft Sans Serif"/>
              </a:rPr>
              <a:t>X</a:t>
            </a:r>
            <a:r>
              <a:rPr sz="450" spc="-10" dirty="0">
                <a:latin typeface="Microsoft Sans Serif"/>
                <a:cs typeface="Microsoft Sans Serif"/>
              </a:rPr>
              <a:t>1T  </a:t>
            </a:r>
            <a:r>
              <a:rPr sz="700" spc="-60" dirty="0">
                <a:latin typeface="Microsoft Sans Serif"/>
                <a:cs typeface="Microsoft Sans Serif"/>
              </a:rPr>
              <a:t>X</a:t>
            </a:r>
            <a:r>
              <a:rPr sz="450" spc="-20" dirty="0">
                <a:latin typeface="Microsoft Sans Serif"/>
                <a:cs typeface="Microsoft Sans Serif"/>
              </a:rPr>
              <a:t>2S  </a:t>
            </a:r>
            <a:r>
              <a:rPr sz="700" spc="-60" dirty="0">
                <a:latin typeface="Microsoft Sans Serif"/>
                <a:cs typeface="Microsoft Sans Serif"/>
              </a:rPr>
              <a:t>X</a:t>
            </a:r>
            <a:r>
              <a:rPr sz="450" spc="-10" dirty="0">
                <a:latin typeface="Microsoft Sans Serif"/>
                <a:cs typeface="Microsoft Sans Serif"/>
              </a:rPr>
              <a:t>2G  </a:t>
            </a:r>
            <a:r>
              <a:rPr sz="700" spc="-60" dirty="0">
                <a:latin typeface="Microsoft Sans Serif"/>
                <a:cs typeface="Microsoft Sans Serif"/>
              </a:rPr>
              <a:t>X</a:t>
            </a:r>
            <a:r>
              <a:rPr sz="450" spc="-10" dirty="0">
                <a:latin typeface="Microsoft Sans Serif"/>
                <a:cs typeface="Microsoft Sans Serif"/>
              </a:rPr>
              <a:t>2T  </a:t>
            </a:r>
            <a:r>
              <a:rPr sz="700" spc="-60" dirty="0">
                <a:latin typeface="Microsoft Sans Serif"/>
                <a:cs typeface="Microsoft Sans Serif"/>
              </a:rPr>
              <a:t>X</a:t>
            </a:r>
            <a:r>
              <a:rPr sz="450" spc="-20" dirty="0">
                <a:latin typeface="Microsoft Sans Serif"/>
                <a:cs typeface="Microsoft Sans Serif"/>
              </a:rPr>
              <a:t>0S  </a:t>
            </a:r>
            <a:r>
              <a:rPr sz="700" spc="-60" dirty="0">
                <a:latin typeface="Microsoft Sans Serif"/>
                <a:cs typeface="Microsoft Sans Serif"/>
              </a:rPr>
              <a:t>X</a:t>
            </a:r>
            <a:r>
              <a:rPr sz="450" spc="-10" dirty="0">
                <a:latin typeface="Microsoft Sans Serif"/>
                <a:cs typeface="Microsoft Sans Serif"/>
              </a:rPr>
              <a:t>0T  </a:t>
            </a:r>
            <a:r>
              <a:rPr sz="700" spc="-60" dirty="0">
                <a:latin typeface="Microsoft Sans Serif"/>
                <a:cs typeface="Microsoft Sans Serif"/>
              </a:rPr>
              <a:t>X</a:t>
            </a:r>
            <a:r>
              <a:rPr sz="450" spc="-25" dirty="0">
                <a:latin typeface="Microsoft Sans Serif"/>
                <a:cs typeface="Microsoft Sans Serif"/>
              </a:rPr>
              <a:t>1S</a:t>
            </a:r>
            <a:endParaRPr sz="450">
              <a:latin typeface="Microsoft Sans Serif"/>
              <a:cs typeface="Microsoft Sans Serif"/>
            </a:endParaRPr>
          </a:p>
        </p:txBody>
      </p:sp>
      <p:sp>
        <p:nvSpPr>
          <p:cNvPr id="215" name="object 215"/>
          <p:cNvSpPr txBox="1"/>
          <p:nvPr/>
        </p:nvSpPr>
        <p:spPr>
          <a:xfrm>
            <a:off x="7042184" y="5862834"/>
            <a:ext cx="853099" cy="89768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sz="500" spc="30" dirty="0">
                <a:latin typeface="Microsoft Sans Serif"/>
                <a:cs typeface="Microsoft Sans Serif"/>
              </a:rPr>
              <a:t>I</a:t>
            </a:r>
            <a:r>
              <a:rPr sz="350" spc="5" dirty="0">
                <a:latin typeface="Microsoft Sans Serif"/>
                <a:cs typeface="Microsoft Sans Serif"/>
              </a:rPr>
              <a:t>1</a:t>
            </a:r>
            <a:r>
              <a:rPr sz="500" spc="-10" dirty="0">
                <a:latin typeface="Microsoft Sans Serif"/>
                <a:cs typeface="Microsoft Sans Serif"/>
              </a:rPr>
              <a:t>=</a:t>
            </a:r>
            <a:r>
              <a:rPr sz="500" spc="-5" dirty="0">
                <a:latin typeface="Microsoft Sans Serif"/>
                <a:cs typeface="Microsoft Sans Serif"/>
              </a:rPr>
              <a:t> </a:t>
            </a:r>
            <a:r>
              <a:rPr sz="500" spc="10" dirty="0">
                <a:latin typeface="Microsoft Sans Serif"/>
                <a:cs typeface="Microsoft Sans Serif"/>
              </a:rPr>
              <a:t>yo</a:t>
            </a:r>
            <a:r>
              <a:rPr sz="350" spc="5" dirty="0">
                <a:latin typeface="Microsoft Sans Serif"/>
                <a:cs typeface="Microsoft Sans Serif"/>
              </a:rPr>
              <a:t>2</a:t>
            </a:r>
            <a:r>
              <a:rPr sz="500" spc="-10" dirty="0">
                <a:latin typeface="Microsoft Sans Serif"/>
                <a:cs typeface="Microsoft Sans Serif"/>
              </a:rPr>
              <a:t>=</a:t>
            </a:r>
            <a:r>
              <a:rPr sz="500" spc="-5" dirty="0">
                <a:latin typeface="Microsoft Sans Serif"/>
                <a:cs typeface="Microsoft Sans Serif"/>
              </a:rPr>
              <a:t> </a:t>
            </a:r>
            <a:r>
              <a:rPr sz="500" spc="10" dirty="0">
                <a:latin typeface="Microsoft Sans Serif"/>
                <a:cs typeface="Microsoft Sans Serif"/>
              </a:rPr>
              <a:t>yo</a:t>
            </a:r>
            <a:r>
              <a:rPr sz="350" spc="5" dirty="0">
                <a:latin typeface="Microsoft Sans Serif"/>
                <a:cs typeface="Microsoft Sans Serif"/>
              </a:rPr>
              <a:t>0</a:t>
            </a:r>
            <a:endParaRPr sz="350">
              <a:latin typeface="Microsoft Sans Serif"/>
              <a:cs typeface="Microsoft Sans Serif"/>
            </a:endParaRPr>
          </a:p>
        </p:txBody>
      </p:sp>
      <p:sp>
        <p:nvSpPr>
          <p:cNvPr id="216" name="object 216"/>
          <p:cNvSpPr txBox="1"/>
          <p:nvPr/>
        </p:nvSpPr>
        <p:spPr>
          <a:xfrm>
            <a:off x="1415189" y="7765767"/>
            <a:ext cx="3694326" cy="105157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sz="500" spc="10" dirty="0">
                <a:latin typeface="Microsoft Sans Serif"/>
                <a:cs typeface="Microsoft Sans Serif"/>
              </a:rPr>
              <a:t>Figura </a:t>
            </a:r>
            <a:r>
              <a:rPr sz="500" dirty="0">
                <a:latin typeface="Microsoft Sans Serif"/>
                <a:cs typeface="Microsoft Sans Serif"/>
              </a:rPr>
              <a:t>10.-    </a:t>
            </a:r>
            <a:r>
              <a:rPr sz="500" spc="110" dirty="0">
                <a:latin typeface="Microsoft Sans Serif"/>
                <a:cs typeface="Microsoft Sans Serif"/>
              </a:rPr>
              <a:t> </a:t>
            </a:r>
            <a:r>
              <a:rPr sz="600" spc="15" dirty="0">
                <a:latin typeface="Microsoft Sans Serif"/>
                <a:cs typeface="Microsoft Sans Serif"/>
              </a:rPr>
              <a:t>Circuito</a:t>
            </a:r>
            <a:r>
              <a:rPr sz="600" spc="-15" dirty="0">
                <a:latin typeface="Microsoft Sans Serif"/>
                <a:cs typeface="Microsoft Sans Serif"/>
              </a:rPr>
              <a:t> </a:t>
            </a:r>
            <a:r>
              <a:rPr sz="600" spc="15" dirty="0">
                <a:latin typeface="Microsoft Sans Serif"/>
                <a:cs typeface="Microsoft Sans Serif"/>
              </a:rPr>
              <a:t>equivalente</a:t>
            </a:r>
            <a:r>
              <a:rPr sz="600" spc="-15" dirty="0">
                <a:latin typeface="Microsoft Sans Serif"/>
                <a:cs typeface="Microsoft Sans Serif"/>
              </a:rPr>
              <a:t> </a:t>
            </a:r>
            <a:r>
              <a:rPr sz="600" spc="20" dirty="0">
                <a:latin typeface="Microsoft Sans Serif"/>
                <a:cs typeface="Microsoft Sans Serif"/>
              </a:rPr>
              <a:t>simplificado</a:t>
            </a:r>
            <a:endParaRPr sz="600">
              <a:latin typeface="Microsoft Sans Serif"/>
              <a:cs typeface="Microsoft Sans Serif"/>
            </a:endParaRPr>
          </a:p>
        </p:txBody>
      </p:sp>
      <p:sp>
        <p:nvSpPr>
          <p:cNvPr id="217" name="object 217"/>
          <p:cNvSpPr txBox="1"/>
          <p:nvPr/>
        </p:nvSpPr>
        <p:spPr>
          <a:xfrm>
            <a:off x="1415277" y="9415125"/>
            <a:ext cx="2852914" cy="143629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sz="850" spc="-25" dirty="0">
                <a:latin typeface="Microsoft Sans Serif"/>
                <a:cs typeface="Microsoft Sans Serif"/>
              </a:rPr>
              <a:t>CAPÍTULO</a:t>
            </a:r>
            <a:r>
              <a:rPr sz="850" spc="-20" dirty="0">
                <a:latin typeface="Microsoft Sans Serif"/>
                <a:cs typeface="Microsoft Sans Serif"/>
              </a:rPr>
              <a:t> </a:t>
            </a:r>
            <a:r>
              <a:rPr sz="850" dirty="0">
                <a:latin typeface="Microsoft Sans Serif"/>
                <a:cs typeface="Microsoft Sans Serif"/>
              </a:rPr>
              <a:t>4,</a:t>
            </a:r>
            <a:r>
              <a:rPr sz="850" spc="-15" dirty="0">
                <a:latin typeface="Microsoft Sans Serif"/>
                <a:cs typeface="Microsoft Sans Serif"/>
              </a:rPr>
              <a:t> </a:t>
            </a:r>
            <a:r>
              <a:rPr sz="850" spc="-40" dirty="0">
                <a:latin typeface="Microsoft Sans Serif"/>
                <a:cs typeface="Microsoft Sans Serif"/>
              </a:rPr>
              <a:t>SECCIÓN</a:t>
            </a:r>
            <a:r>
              <a:rPr sz="850" spc="-15" dirty="0">
                <a:latin typeface="Microsoft Sans Serif"/>
                <a:cs typeface="Microsoft Sans Serif"/>
              </a:rPr>
              <a:t> </a:t>
            </a:r>
            <a:r>
              <a:rPr sz="850" spc="10" dirty="0">
                <a:latin typeface="Microsoft Sans Serif"/>
                <a:cs typeface="Microsoft Sans Serif"/>
              </a:rPr>
              <a:t>1</a:t>
            </a:r>
            <a:endParaRPr sz="850">
              <a:latin typeface="Microsoft Sans Serif"/>
              <a:cs typeface="Microsoft Sans Serif"/>
            </a:endParaRPr>
          </a:p>
        </p:txBody>
      </p:sp>
      <p:sp>
        <p:nvSpPr>
          <p:cNvPr id="218" name="object 218"/>
          <p:cNvSpPr txBox="1"/>
          <p:nvPr/>
        </p:nvSpPr>
        <p:spPr>
          <a:xfrm>
            <a:off x="7845387" y="9415126"/>
            <a:ext cx="7796212" cy="285115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sz="850" spc="-25" dirty="0">
                <a:latin typeface="Microsoft Sans Serif"/>
                <a:cs typeface="Microsoft Sans Serif"/>
              </a:rPr>
              <a:t>TUTORIAL</a:t>
            </a:r>
            <a:r>
              <a:rPr sz="850" spc="-5" dirty="0">
                <a:latin typeface="Microsoft Sans Serif"/>
                <a:cs typeface="Microsoft Sans Serif"/>
              </a:rPr>
              <a:t> </a:t>
            </a:r>
            <a:r>
              <a:rPr sz="850" spc="-60" dirty="0">
                <a:latin typeface="Microsoft Sans Serif"/>
                <a:cs typeface="Microsoft Sans Serif"/>
              </a:rPr>
              <a:t>SOBRE</a:t>
            </a:r>
            <a:r>
              <a:rPr sz="850" spc="-5" dirty="0">
                <a:latin typeface="Microsoft Sans Serif"/>
                <a:cs typeface="Microsoft Sans Serif"/>
              </a:rPr>
              <a:t> </a:t>
            </a:r>
            <a:r>
              <a:rPr sz="850" spc="-35" dirty="0">
                <a:latin typeface="Microsoft Sans Serif"/>
                <a:cs typeface="Microsoft Sans Serif"/>
              </a:rPr>
              <a:t>PROTECCIÓN</a:t>
            </a:r>
            <a:r>
              <a:rPr sz="850" spc="-5" dirty="0">
                <a:latin typeface="Microsoft Sans Serif"/>
                <a:cs typeface="Microsoft Sans Serif"/>
              </a:rPr>
              <a:t> </a:t>
            </a:r>
            <a:r>
              <a:rPr sz="850" spc="-45" dirty="0">
                <a:latin typeface="Microsoft Sans Serif"/>
                <a:cs typeface="Microsoft Sans Serif"/>
              </a:rPr>
              <a:t>DE</a:t>
            </a:r>
            <a:r>
              <a:rPr sz="850" spc="-5" dirty="0">
                <a:latin typeface="Microsoft Sans Serif"/>
                <a:cs typeface="Microsoft Sans Serif"/>
              </a:rPr>
              <a:t> </a:t>
            </a:r>
            <a:r>
              <a:rPr sz="850" spc="-55" dirty="0">
                <a:latin typeface="Microsoft Sans Serif"/>
                <a:cs typeface="Microsoft Sans Serif"/>
              </a:rPr>
              <a:t>GENERADORES</a:t>
            </a:r>
            <a:r>
              <a:rPr sz="850" dirty="0">
                <a:latin typeface="Microsoft Sans Serif"/>
                <a:cs typeface="Microsoft Sans Serif"/>
              </a:rPr>
              <a:t> </a:t>
            </a:r>
            <a:r>
              <a:rPr sz="850" spc="-30" dirty="0">
                <a:latin typeface="Microsoft Sans Serif"/>
                <a:cs typeface="Microsoft Sans Serif"/>
              </a:rPr>
              <a:t>SÍNCRONOS</a:t>
            </a:r>
            <a:endParaRPr sz="850">
              <a:latin typeface="Microsoft Sans Serif"/>
              <a:cs typeface="Microsoft Sans Serif"/>
            </a:endParaRPr>
          </a:p>
          <a:p>
            <a:pPr marL="1400175">
              <a:lnSpc>
                <a:spcPct val="100000"/>
              </a:lnSpc>
            </a:pPr>
            <a:r>
              <a:rPr sz="850" spc="-15" dirty="0">
                <a:latin typeface="Microsoft Sans Serif"/>
                <a:cs typeface="Microsoft Sans Serif"/>
              </a:rPr>
              <a:t>PUBLICACIÓN</a:t>
            </a:r>
            <a:r>
              <a:rPr sz="850" spc="-5" dirty="0">
                <a:latin typeface="Microsoft Sans Serif"/>
                <a:cs typeface="Microsoft Sans Serif"/>
              </a:rPr>
              <a:t> </a:t>
            </a:r>
            <a:r>
              <a:rPr sz="850" spc="-55" dirty="0">
                <a:latin typeface="Microsoft Sans Serif"/>
                <a:cs typeface="Microsoft Sans Serif"/>
              </a:rPr>
              <a:t>ESPECIAL</a:t>
            </a:r>
            <a:r>
              <a:rPr sz="850" spc="-5" dirty="0">
                <a:latin typeface="Microsoft Sans Serif"/>
                <a:cs typeface="Microsoft Sans Serif"/>
              </a:rPr>
              <a:t> </a:t>
            </a:r>
            <a:r>
              <a:rPr sz="850" spc="-40" dirty="0">
                <a:latin typeface="Microsoft Sans Serif"/>
                <a:cs typeface="Microsoft Sans Serif"/>
              </a:rPr>
              <a:t>DEL</a:t>
            </a:r>
            <a:r>
              <a:rPr sz="850" spc="-5" dirty="0">
                <a:latin typeface="Microsoft Sans Serif"/>
                <a:cs typeface="Microsoft Sans Serif"/>
              </a:rPr>
              <a:t> </a:t>
            </a:r>
            <a:r>
              <a:rPr sz="850" spc="-60" dirty="0">
                <a:latin typeface="Microsoft Sans Serif"/>
                <a:cs typeface="Microsoft Sans Serif"/>
              </a:rPr>
              <a:t>IEEE</a:t>
            </a:r>
            <a:r>
              <a:rPr sz="850" spc="-5" dirty="0">
                <a:latin typeface="Microsoft Sans Serif"/>
                <a:cs typeface="Microsoft Sans Serif"/>
              </a:rPr>
              <a:t> </a:t>
            </a:r>
            <a:r>
              <a:rPr sz="850" spc="-80" dirty="0">
                <a:latin typeface="Microsoft Sans Serif"/>
                <a:cs typeface="Microsoft Sans Serif"/>
              </a:rPr>
              <a:t>PSRC</a:t>
            </a:r>
            <a:endParaRPr sz="850">
              <a:latin typeface="Microsoft Sans Serif"/>
              <a:cs typeface="Microsoft Sans Serif"/>
            </a:endParaRPr>
          </a:p>
        </p:txBody>
      </p:sp>
    </p:spTree>
  </p:cSld>
  <p:clrMapOvr>
    <a:masterClrMapping/>
  </p:clrMapOvr>
</p:sld>
</file>

<file path=ppt/slides/slide91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/>
          <p:nvPr/>
        </p:nvSpPr>
        <p:spPr>
          <a:xfrm>
            <a:off x="9493934" y="4671059"/>
            <a:ext cx="1472472" cy="0"/>
          </a:xfrm>
          <a:custGeom>
            <a:avLst/>
            <a:gdLst/>
            <a:ahLst/>
            <a:cxnLst/>
            <a:rect l="l" t="t" r="r" b="b"/>
            <a:pathLst>
              <a:path w="640079">
                <a:moveTo>
                  <a:pt x="0" y="0"/>
                </a:moveTo>
                <a:lnTo>
                  <a:pt x="640080" y="0"/>
                </a:lnTo>
              </a:path>
            </a:pathLst>
          </a:custGeom>
          <a:ln w="1524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grpSp>
        <p:nvGrpSpPr>
          <p:cNvPr id="3" name="object 3"/>
          <p:cNvGrpSpPr/>
          <p:nvPr/>
        </p:nvGrpSpPr>
        <p:grpSpPr>
          <a:xfrm>
            <a:off x="9493934" y="4386073"/>
            <a:ext cx="950969" cy="626745"/>
            <a:chOff x="4126991" y="4386072"/>
            <a:chExt cx="413384" cy="626745"/>
          </a:xfrm>
        </p:grpSpPr>
        <p:sp>
          <p:nvSpPr>
            <p:cNvPr id="4" name="object 4"/>
            <p:cNvSpPr/>
            <p:nvPr/>
          </p:nvSpPr>
          <p:spPr>
            <a:xfrm>
              <a:off x="4126991" y="4620768"/>
              <a:ext cx="413384" cy="391795"/>
            </a:xfrm>
            <a:custGeom>
              <a:avLst/>
              <a:gdLst/>
              <a:ahLst/>
              <a:cxnLst/>
              <a:rect l="l" t="t" r="r" b="b"/>
              <a:pathLst>
                <a:path w="413385" h="391795">
                  <a:moveTo>
                    <a:pt x="0" y="164591"/>
                  </a:moveTo>
                  <a:lnTo>
                    <a:pt x="413004" y="164591"/>
                  </a:lnTo>
                </a:path>
                <a:path w="413385" h="391795">
                  <a:moveTo>
                    <a:pt x="185927" y="391667"/>
                  </a:moveTo>
                  <a:lnTo>
                    <a:pt x="185927" y="0"/>
                  </a:lnTo>
                </a:path>
              </a:pathLst>
            </a:custGeom>
            <a:ln w="1524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" name="object 5"/>
            <p:cNvSpPr/>
            <p:nvPr/>
          </p:nvSpPr>
          <p:spPr>
            <a:xfrm>
              <a:off x="4279391" y="4529327"/>
              <a:ext cx="67310" cy="99060"/>
            </a:xfrm>
            <a:custGeom>
              <a:avLst/>
              <a:gdLst/>
              <a:ahLst/>
              <a:cxnLst/>
              <a:rect l="l" t="t" r="r" b="b"/>
              <a:pathLst>
                <a:path w="67310" h="99060">
                  <a:moveTo>
                    <a:pt x="67056" y="99060"/>
                  </a:moveTo>
                  <a:lnTo>
                    <a:pt x="0" y="99060"/>
                  </a:lnTo>
                  <a:lnTo>
                    <a:pt x="33527" y="0"/>
                  </a:lnTo>
                  <a:lnTo>
                    <a:pt x="67056" y="9906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" name="object 6"/>
            <p:cNvSpPr/>
            <p:nvPr/>
          </p:nvSpPr>
          <p:spPr>
            <a:xfrm>
              <a:off x="4312919" y="4386072"/>
              <a:ext cx="0" cy="170815"/>
            </a:xfrm>
            <a:custGeom>
              <a:avLst/>
              <a:gdLst/>
              <a:ahLst/>
              <a:cxnLst/>
              <a:rect l="l" t="t" r="r" b="b"/>
              <a:pathLst>
                <a:path h="170814">
                  <a:moveTo>
                    <a:pt x="0" y="170687"/>
                  </a:moveTo>
                  <a:lnTo>
                    <a:pt x="0" y="0"/>
                  </a:lnTo>
                </a:path>
              </a:pathLst>
            </a:custGeom>
            <a:ln w="1524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7" name="object 7"/>
          <p:cNvGrpSpPr/>
          <p:nvPr/>
        </p:nvGrpSpPr>
        <p:grpSpPr>
          <a:xfrm>
            <a:off x="9844523" y="4983479"/>
            <a:ext cx="154843" cy="256540"/>
            <a:chOff x="4279391" y="4983479"/>
            <a:chExt cx="67310" cy="256540"/>
          </a:xfrm>
        </p:grpSpPr>
        <p:sp>
          <p:nvSpPr>
            <p:cNvPr id="8" name="object 8"/>
            <p:cNvSpPr/>
            <p:nvPr/>
          </p:nvSpPr>
          <p:spPr>
            <a:xfrm>
              <a:off x="4312919" y="5074919"/>
              <a:ext cx="0" cy="165100"/>
            </a:xfrm>
            <a:custGeom>
              <a:avLst/>
              <a:gdLst/>
              <a:ahLst/>
              <a:cxnLst/>
              <a:rect l="l" t="t" r="r" b="b"/>
              <a:pathLst>
                <a:path h="165100">
                  <a:moveTo>
                    <a:pt x="0" y="0"/>
                  </a:moveTo>
                  <a:lnTo>
                    <a:pt x="0" y="164592"/>
                  </a:lnTo>
                </a:path>
              </a:pathLst>
            </a:custGeom>
            <a:ln w="1524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" name="object 9"/>
            <p:cNvSpPr/>
            <p:nvPr/>
          </p:nvSpPr>
          <p:spPr>
            <a:xfrm>
              <a:off x="4279391" y="4983479"/>
              <a:ext cx="67310" cy="100965"/>
            </a:xfrm>
            <a:custGeom>
              <a:avLst/>
              <a:gdLst/>
              <a:ahLst/>
              <a:cxnLst/>
              <a:rect l="l" t="t" r="r" b="b"/>
              <a:pathLst>
                <a:path w="67310" h="100964">
                  <a:moveTo>
                    <a:pt x="67056" y="100583"/>
                  </a:moveTo>
                  <a:lnTo>
                    <a:pt x="0" y="100583"/>
                  </a:lnTo>
                  <a:lnTo>
                    <a:pt x="33527" y="0"/>
                  </a:lnTo>
                  <a:lnTo>
                    <a:pt x="67056" y="100583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10" name="object 10"/>
          <p:cNvSpPr/>
          <p:nvPr/>
        </p:nvSpPr>
        <p:spPr>
          <a:xfrm>
            <a:off x="9921654" y="4386072"/>
            <a:ext cx="1241668" cy="0"/>
          </a:xfrm>
          <a:custGeom>
            <a:avLst/>
            <a:gdLst/>
            <a:ahLst/>
            <a:cxnLst/>
            <a:rect l="l" t="t" r="r" b="b"/>
            <a:pathLst>
              <a:path w="539750">
                <a:moveTo>
                  <a:pt x="0" y="0"/>
                </a:moveTo>
                <a:lnTo>
                  <a:pt x="539496" y="0"/>
                </a:lnTo>
              </a:path>
            </a:pathLst>
          </a:custGeom>
          <a:ln w="1524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" name="object 11"/>
          <p:cNvSpPr/>
          <p:nvPr/>
        </p:nvSpPr>
        <p:spPr>
          <a:xfrm>
            <a:off x="9921654" y="5239511"/>
            <a:ext cx="3137767" cy="0"/>
          </a:xfrm>
          <a:custGeom>
            <a:avLst/>
            <a:gdLst/>
            <a:ahLst/>
            <a:cxnLst/>
            <a:rect l="l" t="t" r="r" b="b"/>
            <a:pathLst>
              <a:path w="1363979">
                <a:moveTo>
                  <a:pt x="0" y="0"/>
                </a:moveTo>
                <a:lnTo>
                  <a:pt x="1363980" y="0"/>
                </a:lnTo>
              </a:path>
            </a:pathLst>
          </a:custGeom>
          <a:ln w="1524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grpSp>
        <p:nvGrpSpPr>
          <p:cNvPr id="12" name="object 12"/>
          <p:cNvGrpSpPr/>
          <p:nvPr/>
        </p:nvGrpSpPr>
        <p:grpSpPr>
          <a:xfrm>
            <a:off x="10889279" y="4529327"/>
            <a:ext cx="154843" cy="483234"/>
            <a:chOff x="4733544" y="4529327"/>
            <a:chExt cx="67310" cy="483234"/>
          </a:xfrm>
        </p:grpSpPr>
        <p:sp>
          <p:nvSpPr>
            <p:cNvPr id="13" name="object 13"/>
            <p:cNvSpPr/>
            <p:nvPr/>
          </p:nvSpPr>
          <p:spPr>
            <a:xfrm>
              <a:off x="4767072" y="4620767"/>
              <a:ext cx="0" cy="391795"/>
            </a:xfrm>
            <a:custGeom>
              <a:avLst/>
              <a:gdLst/>
              <a:ahLst/>
              <a:cxnLst/>
              <a:rect l="l" t="t" r="r" b="b"/>
              <a:pathLst>
                <a:path h="391795">
                  <a:moveTo>
                    <a:pt x="0" y="391667"/>
                  </a:moveTo>
                  <a:lnTo>
                    <a:pt x="0" y="0"/>
                  </a:lnTo>
                </a:path>
              </a:pathLst>
            </a:custGeom>
            <a:ln w="1524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4" name="object 14"/>
            <p:cNvSpPr/>
            <p:nvPr/>
          </p:nvSpPr>
          <p:spPr>
            <a:xfrm>
              <a:off x="4733544" y="4529327"/>
              <a:ext cx="67310" cy="99060"/>
            </a:xfrm>
            <a:custGeom>
              <a:avLst/>
              <a:gdLst/>
              <a:ahLst/>
              <a:cxnLst/>
              <a:rect l="l" t="t" r="r" b="b"/>
              <a:pathLst>
                <a:path w="67310" h="99060">
                  <a:moveTo>
                    <a:pt x="67056" y="99060"/>
                  </a:moveTo>
                  <a:lnTo>
                    <a:pt x="0" y="99060"/>
                  </a:lnTo>
                  <a:lnTo>
                    <a:pt x="33528" y="0"/>
                  </a:lnTo>
                  <a:lnTo>
                    <a:pt x="67056" y="9906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15" name="object 15"/>
          <p:cNvGrpSpPr/>
          <p:nvPr/>
        </p:nvGrpSpPr>
        <p:grpSpPr>
          <a:xfrm>
            <a:off x="10889279" y="4983479"/>
            <a:ext cx="154843" cy="256540"/>
            <a:chOff x="4733544" y="4983479"/>
            <a:chExt cx="67310" cy="256540"/>
          </a:xfrm>
        </p:grpSpPr>
        <p:sp>
          <p:nvSpPr>
            <p:cNvPr id="16" name="object 16"/>
            <p:cNvSpPr/>
            <p:nvPr/>
          </p:nvSpPr>
          <p:spPr>
            <a:xfrm>
              <a:off x="4767072" y="5074919"/>
              <a:ext cx="0" cy="165100"/>
            </a:xfrm>
            <a:custGeom>
              <a:avLst/>
              <a:gdLst/>
              <a:ahLst/>
              <a:cxnLst/>
              <a:rect l="l" t="t" r="r" b="b"/>
              <a:pathLst>
                <a:path h="165100">
                  <a:moveTo>
                    <a:pt x="0" y="0"/>
                  </a:moveTo>
                  <a:lnTo>
                    <a:pt x="0" y="164592"/>
                  </a:lnTo>
                </a:path>
              </a:pathLst>
            </a:custGeom>
            <a:ln w="1524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7" name="object 17"/>
            <p:cNvSpPr/>
            <p:nvPr/>
          </p:nvSpPr>
          <p:spPr>
            <a:xfrm>
              <a:off x="4733544" y="4983479"/>
              <a:ext cx="67310" cy="100965"/>
            </a:xfrm>
            <a:custGeom>
              <a:avLst/>
              <a:gdLst/>
              <a:ahLst/>
              <a:cxnLst/>
              <a:rect l="l" t="t" r="r" b="b"/>
              <a:pathLst>
                <a:path w="67310" h="100964">
                  <a:moveTo>
                    <a:pt x="67056" y="100583"/>
                  </a:moveTo>
                  <a:lnTo>
                    <a:pt x="0" y="100583"/>
                  </a:lnTo>
                  <a:lnTo>
                    <a:pt x="33528" y="0"/>
                  </a:lnTo>
                  <a:lnTo>
                    <a:pt x="67056" y="100583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18" name="object 18"/>
          <p:cNvSpPr/>
          <p:nvPr/>
        </p:nvSpPr>
        <p:spPr>
          <a:xfrm>
            <a:off x="10966408" y="4386073"/>
            <a:ext cx="0" cy="170815"/>
          </a:xfrm>
          <a:custGeom>
            <a:avLst/>
            <a:gdLst/>
            <a:ahLst/>
            <a:cxnLst/>
            <a:rect l="l" t="t" r="r" b="b"/>
            <a:pathLst>
              <a:path h="170814">
                <a:moveTo>
                  <a:pt x="0" y="170687"/>
                </a:moveTo>
                <a:lnTo>
                  <a:pt x="0" y="0"/>
                </a:lnTo>
              </a:path>
            </a:pathLst>
          </a:custGeom>
          <a:ln w="1524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grpSp>
        <p:nvGrpSpPr>
          <p:cNvPr id="19" name="object 19"/>
          <p:cNvGrpSpPr/>
          <p:nvPr/>
        </p:nvGrpSpPr>
        <p:grpSpPr>
          <a:xfrm>
            <a:off x="11145207" y="4354068"/>
            <a:ext cx="1915090" cy="436245"/>
            <a:chOff x="4844795" y="4354067"/>
            <a:chExt cx="832485" cy="436245"/>
          </a:xfrm>
        </p:grpSpPr>
        <p:pic>
          <p:nvPicPr>
            <p:cNvPr id="20" name="object 20"/>
            <p:cNvPicPr/>
            <p:nvPr/>
          </p:nvPicPr>
          <p:blipFill>
            <a:blip r:embed="rId2" cstate="print"/>
            <a:stretch>
              <a:fillRect/>
            </a:stretch>
          </p:blipFill>
          <p:spPr>
            <a:xfrm>
              <a:off x="4844795" y="4354067"/>
              <a:ext cx="220980" cy="435863"/>
            </a:xfrm>
            <a:prstGeom prst="rect">
              <a:avLst/>
            </a:prstGeom>
          </p:spPr>
        </p:pic>
        <p:sp>
          <p:nvSpPr>
            <p:cNvPr id="21" name="object 21"/>
            <p:cNvSpPr/>
            <p:nvPr/>
          </p:nvSpPr>
          <p:spPr>
            <a:xfrm>
              <a:off x="5062728" y="4386071"/>
              <a:ext cx="614680" cy="0"/>
            </a:xfrm>
            <a:custGeom>
              <a:avLst/>
              <a:gdLst/>
              <a:ahLst/>
              <a:cxnLst/>
              <a:rect l="l" t="t" r="r" b="b"/>
              <a:pathLst>
                <a:path w="614679">
                  <a:moveTo>
                    <a:pt x="0" y="0"/>
                  </a:moveTo>
                  <a:lnTo>
                    <a:pt x="614171" y="0"/>
                  </a:lnTo>
                </a:path>
              </a:pathLst>
            </a:custGeom>
            <a:ln w="1524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2" name="object 22"/>
            <p:cNvSpPr/>
            <p:nvPr/>
          </p:nvSpPr>
          <p:spPr>
            <a:xfrm>
              <a:off x="5023103" y="4436363"/>
              <a:ext cx="0" cy="273050"/>
            </a:xfrm>
            <a:custGeom>
              <a:avLst/>
              <a:gdLst/>
              <a:ahLst/>
              <a:cxnLst/>
              <a:rect l="l" t="t" r="r" b="b"/>
              <a:pathLst>
                <a:path h="273050">
                  <a:moveTo>
                    <a:pt x="0" y="0"/>
                  </a:moveTo>
                  <a:lnTo>
                    <a:pt x="0" y="272795"/>
                  </a:lnTo>
                </a:path>
              </a:pathLst>
            </a:custGeom>
            <a:ln w="9144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3" name="object 23"/>
            <p:cNvSpPr/>
            <p:nvPr/>
          </p:nvSpPr>
          <p:spPr>
            <a:xfrm>
              <a:off x="4997196" y="4703063"/>
              <a:ext cx="53340" cy="82550"/>
            </a:xfrm>
            <a:custGeom>
              <a:avLst/>
              <a:gdLst/>
              <a:ahLst/>
              <a:cxnLst/>
              <a:rect l="l" t="t" r="r" b="b"/>
              <a:pathLst>
                <a:path w="53339" h="82550">
                  <a:moveTo>
                    <a:pt x="25907" y="82295"/>
                  </a:moveTo>
                  <a:lnTo>
                    <a:pt x="0" y="0"/>
                  </a:lnTo>
                  <a:lnTo>
                    <a:pt x="53339" y="0"/>
                  </a:lnTo>
                  <a:lnTo>
                    <a:pt x="25907" y="82295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24" name="object 24"/>
          <p:cNvGrpSpPr/>
          <p:nvPr/>
        </p:nvGrpSpPr>
        <p:grpSpPr>
          <a:xfrm>
            <a:off x="10366899" y="4529327"/>
            <a:ext cx="154843" cy="483234"/>
            <a:chOff x="4506467" y="4529327"/>
            <a:chExt cx="67310" cy="483234"/>
          </a:xfrm>
        </p:grpSpPr>
        <p:sp>
          <p:nvSpPr>
            <p:cNvPr id="25" name="object 25"/>
            <p:cNvSpPr/>
            <p:nvPr/>
          </p:nvSpPr>
          <p:spPr>
            <a:xfrm>
              <a:off x="4539996" y="4620767"/>
              <a:ext cx="0" cy="391795"/>
            </a:xfrm>
            <a:custGeom>
              <a:avLst/>
              <a:gdLst/>
              <a:ahLst/>
              <a:cxnLst/>
              <a:rect l="l" t="t" r="r" b="b"/>
              <a:pathLst>
                <a:path h="391795">
                  <a:moveTo>
                    <a:pt x="0" y="391667"/>
                  </a:moveTo>
                  <a:lnTo>
                    <a:pt x="0" y="0"/>
                  </a:lnTo>
                </a:path>
              </a:pathLst>
            </a:custGeom>
            <a:ln w="1524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6" name="object 26"/>
            <p:cNvSpPr/>
            <p:nvPr/>
          </p:nvSpPr>
          <p:spPr>
            <a:xfrm>
              <a:off x="4506467" y="4529327"/>
              <a:ext cx="67310" cy="99060"/>
            </a:xfrm>
            <a:custGeom>
              <a:avLst/>
              <a:gdLst/>
              <a:ahLst/>
              <a:cxnLst/>
              <a:rect l="l" t="t" r="r" b="b"/>
              <a:pathLst>
                <a:path w="67310" h="99060">
                  <a:moveTo>
                    <a:pt x="67056" y="99060"/>
                  </a:moveTo>
                  <a:lnTo>
                    <a:pt x="0" y="99060"/>
                  </a:lnTo>
                  <a:lnTo>
                    <a:pt x="33528" y="0"/>
                  </a:lnTo>
                  <a:lnTo>
                    <a:pt x="67056" y="9906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27" name="object 27"/>
          <p:cNvGrpSpPr/>
          <p:nvPr/>
        </p:nvGrpSpPr>
        <p:grpSpPr>
          <a:xfrm>
            <a:off x="10366899" y="4983479"/>
            <a:ext cx="154843" cy="256540"/>
            <a:chOff x="4506467" y="4983479"/>
            <a:chExt cx="67310" cy="256540"/>
          </a:xfrm>
        </p:grpSpPr>
        <p:sp>
          <p:nvSpPr>
            <p:cNvPr id="28" name="object 28"/>
            <p:cNvSpPr/>
            <p:nvPr/>
          </p:nvSpPr>
          <p:spPr>
            <a:xfrm>
              <a:off x="4539996" y="5074919"/>
              <a:ext cx="0" cy="165100"/>
            </a:xfrm>
            <a:custGeom>
              <a:avLst/>
              <a:gdLst/>
              <a:ahLst/>
              <a:cxnLst/>
              <a:rect l="l" t="t" r="r" b="b"/>
              <a:pathLst>
                <a:path h="165100">
                  <a:moveTo>
                    <a:pt x="0" y="0"/>
                  </a:moveTo>
                  <a:lnTo>
                    <a:pt x="0" y="164592"/>
                  </a:lnTo>
                </a:path>
              </a:pathLst>
            </a:custGeom>
            <a:ln w="1524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9" name="object 29"/>
            <p:cNvSpPr/>
            <p:nvPr/>
          </p:nvSpPr>
          <p:spPr>
            <a:xfrm>
              <a:off x="4506467" y="4983479"/>
              <a:ext cx="67310" cy="100965"/>
            </a:xfrm>
            <a:custGeom>
              <a:avLst/>
              <a:gdLst/>
              <a:ahLst/>
              <a:cxnLst/>
              <a:rect l="l" t="t" r="r" b="b"/>
              <a:pathLst>
                <a:path w="67310" h="100964">
                  <a:moveTo>
                    <a:pt x="67056" y="100583"/>
                  </a:moveTo>
                  <a:lnTo>
                    <a:pt x="0" y="100583"/>
                  </a:lnTo>
                  <a:lnTo>
                    <a:pt x="33528" y="0"/>
                  </a:lnTo>
                  <a:lnTo>
                    <a:pt x="67056" y="100583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30" name="object 30"/>
          <p:cNvSpPr/>
          <p:nvPr/>
        </p:nvSpPr>
        <p:spPr>
          <a:xfrm>
            <a:off x="10444031" y="4386073"/>
            <a:ext cx="0" cy="170815"/>
          </a:xfrm>
          <a:custGeom>
            <a:avLst/>
            <a:gdLst/>
            <a:ahLst/>
            <a:cxnLst/>
            <a:rect l="l" t="t" r="r" b="b"/>
            <a:pathLst>
              <a:path h="170814">
                <a:moveTo>
                  <a:pt x="0" y="170687"/>
                </a:moveTo>
                <a:lnTo>
                  <a:pt x="0" y="0"/>
                </a:lnTo>
              </a:path>
            </a:pathLst>
          </a:custGeom>
          <a:ln w="1524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grpSp>
        <p:nvGrpSpPr>
          <p:cNvPr id="31" name="object 31"/>
          <p:cNvGrpSpPr/>
          <p:nvPr/>
        </p:nvGrpSpPr>
        <p:grpSpPr>
          <a:xfrm>
            <a:off x="12459915" y="4613147"/>
            <a:ext cx="154843" cy="485140"/>
            <a:chOff x="5416296" y="4613147"/>
            <a:chExt cx="67310" cy="485140"/>
          </a:xfrm>
        </p:grpSpPr>
        <p:sp>
          <p:nvSpPr>
            <p:cNvPr id="32" name="object 32"/>
            <p:cNvSpPr/>
            <p:nvPr/>
          </p:nvSpPr>
          <p:spPr>
            <a:xfrm>
              <a:off x="5449823" y="4613147"/>
              <a:ext cx="0" cy="393700"/>
            </a:xfrm>
            <a:custGeom>
              <a:avLst/>
              <a:gdLst/>
              <a:ahLst/>
              <a:cxnLst/>
              <a:rect l="l" t="t" r="r" b="b"/>
              <a:pathLst>
                <a:path h="393700">
                  <a:moveTo>
                    <a:pt x="0" y="0"/>
                  </a:moveTo>
                  <a:lnTo>
                    <a:pt x="0" y="393191"/>
                  </a:lnTo>
                </a:path>
              </a:pathLst>
            </a:custGeom>
            <a:ln w="1524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3" name="object 33"/>
            <p:cNvSpPr/>
            <p:nvPr/>
          </p:nvSpPr>
          <p:spPr>
            <a:xfrm>
              <a:off x="5416296" y="4997195"/>
              <a:ext cx="67310" cy="100965"/>
            </a:xfrm>
            <a:custGeom>
              <a:avLst/>
              <a:gdLst/>
              <a:ahLst/>
              <a:cxnLst/>
              <a:rect l="l" t="t" r="r" b="b"/>
              <a:pathLst>
                <a:path w="67310" h="100964">
                  <a:moveTo>
                    <a:pt x="33527" y="100583"/>
                  </a:moveTo>
                  <a:lnTo>
                    <a:pt x="0" y="0"/>
                  </a:lnTo>
                  <a:lnTo>
                    <a:pt x="67055" y="0"/>
                  </a:lnTo>
                  <a:lnTo>
                    <a:pt x="33527" y="100583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34" name="object 34"/>
          <p:cNvGrpSpPr/>
          <p:nvPr/>
        </p:nvGrpSpPr>
        <p:grpSpPr>
          <a:xfrm>
            <a:off x="12459915" y="4386072"/>
            <a:ext cx="154843" cy="256540"/>
            <a:chOff x="5416296" y="4386072"/>
            <a:chExt cx="67310" cy="256540"/>
          </a:xfrm>
        </p:grpSpPr>
        <p:sp>
          <p:nvSpPr>
            <p:cNvPr id="35" name="object 35"/>
            <p:cNvSpPr/>
            <p:nvPr/>
          </p:nvSpPr>
          <p:spPr>
            <a:xfrm>
              <a:off x="5449823" y="4386072"/>
              <a:ext cx="0" cy="166370"/>
            </a:xfrm>
            <a:custGeom>
              <a:avLst/>
              <a:gdLst/>
              <a:ahLst/>
              <a:cxnLst/>
              <a:rect l="l" t="t" r="r" b="b"/>
              <a:pathLst>
                <a:path h="166370">
                  <a:moveTo>
                    <a:pt x="0" y="166116"/>
                  </a:moveTo>
                  <a:lnTo>
                    <a:pt x="0" y="0"/>
                  </a:lnTo>
                </a:path>
              </a:pathLst>
            </a:custGeom>
            <a:ln w="1524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6" name="object 36"/>
            <p:cNvSpPr/>
            <p:nvPr/>
          </p:nvSpPr>
          <p:spPr>
            <a:xfrm>
              <a:off x="5416296" y="4543044"/>
              <a:ext cx="67310" cy="99060"/>
            </a:xfrm>
            <a:custGeom>
              <a:avLst/>
              <a:gdLst/>
              <a:ahLst/>
              <a:cxnLst/>
              <a:rect l="l" t="t" r="r" b="b"/>
              <a:pathLst>
                <a:path w="67310" h="99060">
                  <a:moveTo>
                    <a:pt x="33527" y="99059"/>
                  </a:moveTo>
                  <a:lnTo>
                    <a:pt x="0" y="0"/>
                  </a:lnTo>
                  <a:lnTo>
                    <a:pt x="67055" y="0"/>
                  </a:lnTo>
                  <a:lnTo>
                    <a:pt x="33527" y="99059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37" name="object 37"/>
          <p:cNvSpPr/>
          <p:nvPr/>
        </p:nvSpPr>
        <p:spPr>
          <a:xfrm>
            <a:off x="12537042" y="5068824"/>
            <a:ext cx="0" cy="170815"/>
          </a:xfrm>
          <a:custGeom>
            <a:avLst/>
            <a:gdLst/>
            <a:ahLst/>
            <a:cxnLst/>
            <a:rect l="l" t="t" r="r" b="b"/>
            <a:pathLst>
              <a:path h="170814">
                <a:moveTo>
                  <a:pt x="0" y="0"/>
                </a:moveTo>
                <a:lnTo>
                  <a:pt x="0" y="170688"/>
                </a:lnTo>
              </a:path>
            </a:pathLst>
          </a:custGeom>
          <a:ln w="1524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grpSp>
        <p:nvGrpSpPr>
          <p:cNvPr id="38" name="object 38"/>
          <p:cNvGrpSpPr/>
          <p:nvPr/>
        </p:nvGrpSpPr>
        <p:grpSpPr>
          <a:xfrm>
            <a:off x="11937538" y="4613147"/>
            <a:ext cx="154843" cy="485140"/>
            <a:chOff x="5189220" y="4613147"/>
            <a:chExt cx="67310" cy="485140"/>
          </a:xfrm>
        </p:grpSpPr>
        <p:sp>
          <p:nvSpPr>
            <p:cNvPr id="39" name="object 39"/>
            <p:cNvSpPr/>
            <p:nvPr/>
          </p:nvSpPr>
          <p:spPr>
            <a:xfrm>
              <a:off x="5222748" y="4613147"/>
              <a:ext cx="0" cy="393700"/>
            </a:xfrm>
            <a:custGeom>
              <a:avLst/>
              <a:gdLst/>
              <a:ahLst/>
              <a:cxnLst/>
              <a:rect l="l" t="t" r="r" b="b"/>
              <a:pathLst>
                <a:path h="393700">
                  <a:moveTo>
                    <a:pt x="0" y="0"/>
                  </a:moveTo>
                  <a:lnTo>
                    <a:pt x="0" y="393191"/>
                  </a:lnTo>
                </a:path>
              </a:pathLst>
            </a:custGeom>
            <a:ln w="1524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0" name="object 40"/>
            <p:cNvSpPr/>
            <p:nvPr/>
          </p:nvSpPr>
          <p:spPr>
            <a:xfrm>
              <a:off x="5189220" y="4997195"/>
              <a:ext cx="67310" cy="100965"/>
            </a:xfrm>
            <a:custGeom>
              <a:avLst/>
              <a:gdLst/>
              <a:ahLst/>
              <a:cxnLst/>
              <a:rect l="l" t="t" r="r" b="b"/>
              <a:pathLst>
                <a:path w="67310" h="100964">
                  <a:moveTo>
                    <a:pt x="33528" y="100583"/>
                  </a:moveTo>
                  <a:lnTo>
                    <a:pt x="0" y="0"/>
                  </a:lnTo>
                  <a:lnTo>
                    <a:pt x="67056" y="0"/>
                  </a:lnTo>
                  <a:lnTo>
                    <a:pt x="33528" y="100583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41" name="object 41"/>
          <p:cNvGrpSpPr/>
          <p:nvPr/>
        </p:nvGrpSpPr>
        <p:grpSpPr>
          <a:xfrm>
            <a:off x="11937538" y="4386072"/>
            <a:ext cx="154843" cy="256540"/>
            <a:chOff x="5189220" y="4386072"/>
            <a:chExt cx="67310" cy="256540"/>
          </a:xfrm>
        </p:grpSpPr>
        <p:sp>
          <p:nvSpPr>
            <p:cNvPr id="42" name="object 42"/>
            <p:cNvSpPr/>
            <p:nvPr/>
          </p:nvSpPr>
          <p:spPr>
            <a:xfrm>
              <a:off x="5222748" y="4386072"/>
              <a:ext cx="0" cy="166370"/>
            </a:xfrm>
            <a:custGeom>
              <a:avLst/>
              <a:gdLst/>
              <a:ahLst/>
              <a:cxnLst/>
              <a:rect l="l" t="t" r="r" b="b"/>
              <a:pathLst>
                <a:path h="166370">
                  <a:moveTo>
                    <a:pt x="0" y="166116"/>
                  </a:moveTo>
                  <a:lnTo>
                    <a:pt x="0" y="0"/>
                  </a:lnTo>
                </a:path>
              </a:pathLst>
            </a:custGeom>
            <a:ln w="1524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3" name="object 43"/>
            <p:cNvSpPr/>
            <p:nvPr/>
          </p:nvSpPr>
          <p:spPr>
            <a:xfrm>
              <a:off x="5189220" y="4543044"/>
              <a:ext cx="67310" cy="99060"/>
            </a:xfrm>
            <a:custGeom>
              <a:avLst/>
              <a:gdLst/>
              <a:ahLst/>
              <a:cxnLst/>
              <a:rect l="l" t="t" r="r" b="b"/>
              <a:pathLst>
                <a:path w="67310" h="99060">
                  <a:moveTo>
                    <a:pt x="33528" y="99059"/>
                  </a:moveTo>
                  <a:lnTo>
                    <a:pt x="0" y="0"/>
                  </a:lnTo>
                  <a:lnTo>
                    <a:pt x="67056" y="0"/>
                  </a:lnTo>
                  <a:lnTo>
                    <a:pt x="33528" y="99059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44" name="object 44"/>
          <p:cNvSpPr/>
          <p:nvPr/>
        </p:nvSpPr>
        <p:spPr>
          <a:xfrm>
            <a:off x="12014665" y="5068824"/>
            <a:ext cx="0" cy="170815"/>
          </a:xfrm>
          <a:custGeom>
            <a:avLst/>
            <a:gdLst/>
            <a:ahLst/>
            <a:cxnLst/>
            <a:rect l="l" t="t" r="r" b="b"/>
            <a:pathLst>
              <a:path h="170814">
                <a:moveTo>
                  <a:pt x="0" y="0"/>
                </a:moveTo>
                <a:lnTo>
                  <a:pt x="0" y="170688"/>
                </a:lnTo>
              </a:path>
            </a:pathLst>
          </a:custGeom>
          <a:ln w="1524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grpSp>
        <p:nvGrpSpPr>
          <p:cNvPr id="45" name="object 45"/>
          <p:cNvGrpSpPr/>
          <p:nvPr/>
        </p:nvGrpSpPr>
        <p:grpSpPr>
          <a:xfrm>
            <a:off x="12985798" y="4613147"/>
            <a:ext cx="151922" cy="485140"/>
            <a:chOff x="5644896" y="4613147"/>
            <a:chExt cx="66040" cy="485140"/>
          </a:xfrm>
        </p:grpSpPr>
        <p:sp>
          <p:nvSpPr>
            <p:cNvPr id="46" name="object 46"/>
            <p:cNvSpPr/>
            <p:nvPr/>
          </p:nvSpPr>
          <p:spPr>
            <a:xfrm>
              <a:off x="5676899" y="4613147"/>
              <a:ext cx="0" cy="393700"/>
            </a:xfrm>
            <a:custGeom>
              <a:avLst/>
              <a:gdLst/>
              <a:ahLst/>
              <a:cxnLst/>
              <a:rect l="l" t="t" r="r" b="b"/>
              <a:pathLst>
                <a:path h="393700">
                  <a:moveTo>
                    <a:pt x="0" y="0"/>
                  </a:moveTo>
                  <a:lnTo>
                    <a:pt x="0" y="393191"/>
                  </a:lnTo>
                </a:path>
              </a:pathLst>
            </a:custGeom>
            <a:ln w="1524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7" name="object 47"/>
            <p:cNvSpPr/>
            <p:nvPr/>
          </p:nvSpPr>
          <p:spPr>
            <a:xfrm>
              <a:off x="5644896" y="4997195"/>
              <a:ext cx="66040" cy="100965"/>
            </a:xfrm>
            <a:custGeom>
              <a:avLst/>
              <a:gdLst/>
              <a:ahLst/>
              <a:cxnLst/>
              <a:rect l="l" t="t" r="r" b="b"/>
              <a:pathLst>
                <a:path w="66039" h="100964">
                  <a:moveTo>
                    <a:pt x="32003" y="100583"/>
                  </a:moveTo>
                  <a:lnTo>
                    <a:pt x="0" y="0"/>
                  </a:lnTo>
                  <a:lnTo>
                    <a:pt x="65532" y="0"/>
                  </a:lnTo>
                  <a:lnTo>
                    <a:pt x="32003" y="100583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48" name="object 48"/>
          <p:cNvGrpSpPr/>
          <p:nvPr/>
        </p:nvGrpSpPr>
        <p:grpSpPr>
          <a:xfrm>
            <a:off x="12985798" y="4386072"/>
            <a:ext cx="151922" cy="256540"/>
            <a:chOff x="5644896" y="4386072"/>
            <a:chExt cx="66040" cy="256540"/>
          </a:xfrm>
        </p:grpSpPr>
        <p:sp>
          <p:nvSpPr>
            <p:cNvPr id="49" name="object 49"/>
            <p:cNvSpPr/>
            <p:nvPr/>
          </p:nvSpPr>
          <p:spPr>
            <a:xfrm>
              <a:off x="5676899" y="4386072"/>
              <a:ext cx="0" cy="166370"/>
            </a:xfrm>
            <a:custGeom>
              <a:avLst/>
              <a:gdLst/>
              <a:ahLst/>
              <a:cxnLst/>
              <a:rect l="l" t="t" r="r" b="b"/>
              <a:pathLst>
                <a:path h="166370">
                  <a:moveTo>
                    <a:pt x="0" y="166116"/>
                  </a:moveTo>
                  <a:lnTo>
                    <a:pt x="0" y="0"/>
                  </a:lnTo>
                </a:path>
              </a:pathLst>
            </a:custGeom>
            <a:ln w="1524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0" name="object 50"/>
            <p:cNvSpPr/>
            <p:nvPr/>
          </p:nvSpPr>
          <p:spPr>
            <a:xfrm>
              <a:off x="5644896" y="4543044"/>
              <a:ext cx="66040" cy="99060"/>
            </a:xfrm>
            <a:custGeom>
              <a:avLst/>
              <a:gdLst/>
              <a:ahLst/>
              <a:cxnLst/>
              <a:rect l="l" t="t" r="r" b="b"/>
              <a:pathLst>
                <a:path w="66039" h="99060">
                  <a:moveTo>
                    <a:pt x="32003" y="99059"/>
                  </a:moveTo>
                  <a:lnTo>
                    <a:pt x="0" y="0"/>
                  </a:lnTo>
                  <a:lnTo>
                    <a:pt x="65532" y="0"/>
                  </a:lnTo>
                  <a:lnTo>
                    <a:pt x="32003" y="99059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51" name="object 51"/>
          <p:cNvSpPr/>
          <p:nvPr/>
        </p:nvSpPr>
        <p:spPr>
          <a:xfrm>
            <a:off x="13059421" y="5068824"/>
            <a:ext cx="0" cy="170815"/>
          </a:xfrm>
          <a:custGeom>
            <a:avLst/>
            <a:gdLst/>
            <a:ahLst/>
            <a:cxnLst/>
            <a:rect l="l" t="t" r="r" b="b"/>
            <a:pathLst>
              <a:path h="170814">
                <a:moveTo>
                  <a:pt x="0" y="0"/>
                </a:moveTo>
                <a:lnTo>
                  <a:pt x="0" y="170688"/>
                </a:lnTo>
              </a:path>
            </a:pathLst>
          </a:custGeom>
          <a:ln w="1524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2" name="object 52"/>
          <p:cNvSpPr/>
          <p:nvPr/>
        </p:nvSpPr>
        <p:spPr>
          <a:xfrm>
            <a:off x="12014665" y="4898135"/>
            <a:ext cx="3009218" cy="0"/>
          </a:xfrm>
          <a:custGeom>
            <a:avLst/>
            <a:gdLst/>
            <a:ahLst/>
            <a:cxnLst/>
            <a:rect l="l" t="t" r="r" b="b"/>
            <a:pathLst>
              <a:path w="1308100">
                <a:moveTo>
                  <a:pt x="0" y="0"/>
                </a:moveTo>
                <a:lnTo>
                  <a:pt x="1307591" y="0"/>
                </a:lnTo>
              </a:path>
            </a:pathLst>
          </a:custGeom>
          <a:ln w="1524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3" name="object 53"/>
          <p:cNvSpPr/>
          <p:nvPr/>
        </p:nvSpPr>
        <p:spPr>
          <a:xfrm>
            <a:off x="12537042" y="4785359"/>
            <a:ext cx="2746277" cy="0"/>
          </a:xfrm>
          <a:custGeom>
            <a:avLst/>
            <a:gdLst/>
            <a:ahLst/>
            <a:cxnLst/>
            <a:rect l="l" t="t" r="r" b="b"/>
            <a:pathLst>
              <a:path w="1193800">
                <a:moveTo>
                  <a:pt x="0" y="0"/>
                </a:moveTo>
                <a:lnTo>
                  <a:pt x="1193292" y="0"/>
                </a:lnTo>
              </a:path>
            </a:pathLst>
          </a:custGeom>
          <a:ln w="1524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4" name="object 54"/>
          <p:cNvSpPr/>
          <p:nvPr/>
        </p:nvSpPr>
        <p:spPr>
          <a:xfrm>
            <a:off x="13059421" y="4671059"/>
            <a:ext cx="2486257" cy="0"/>
          </a:xfrm>
          <a:custGeom>
            <a:avLst/>
            <a:gdLst/>
            <a:ahLst/>
            <a:cxnLst/>
            <a:rect l="l" t="t" r="r" b="b"/>
            <a:pathLst>
              <a:path w="1080770">
                <a:moveTo>
                  <a:pt x="0" y="0"/>
                </a:moveTo>
                <a:lnTo>
                  <a:pt x="1080516" y="0"/>
                </a:lnTo>
              </a:path>
            </a:pathLst>
          </a:custGeom>
          <a:ln w="1524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5" name="object 55"/>
          <p:cNvSpPr/>
          <p:nvPr/>
        </p:nvSpPr>
        <p:spPr>
          <a:xfrm>
            <a:off x="13585304" y="4898135"/>
            <a:ext cx="0" cy="683260"/>
          </a:xfrm>
          <a:custGeom>
            <a:avLst/>
            <a:gdLst/>
            <a:ahLst/>
            <a:cxnLst/>
            <a:rect l="l" t="t" r="r" b="b"/>
            <a:pathLst>
              <a:path h="683260">
                <a:moveTo>
                  <a:pt x="0" y="0"/>
                </a:moveTo>
                <a:lnTo>
                  <a:pt x="0" y="682751"/>
                </a:lnTo>
              </a:path>
            </a:pathLst>
          </a:custGeom>
          <a:ln w="1524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6" name="object 56"/>
          <p:cNvSpPr/>
          <p:nvPr/>
        </p:nvSpPr>
        <p:spPr>
          <a:xfrm>
            <a:off x="13974457" y="4785359"/>
            <a:ext cx="0" cy="626745"/>
          </a:xfrm>
          <a:custGeom>
            <a:avLst/>
            <a:gdLst/>
            <a:ahLst/>
            <a:cxnLst/>
            <a:rect l="l" t="t" r="r" b="b"/>
            <a:pathLst>
              <a:path h="626745">
                <a:moveTo>
                  <a:pt x="0" y="0"/>
                </a:moveTo>
                <a:lnTo>
                  <a:pt x="0" y="626363"/>
                </a:lnTo>
              </a:path>
            </a:pathLst>
          </a:custGeom>
          <a:ln w="1524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7" name="object 57"/>
          <p:cNvSpPr/>
          <p:nvPr/>
        </p:nvSpPr>
        <p:spPr>
          <a:xfrm>
            <a:off x="14370622" y="4671060"/>
            <a:ext cx="0" cy="909955"/>
          </a:xfrm>
          <a:custGeom>
            <a:avLst/>
            <a:gdLst/>
            <a:ahLst/>
            <a:cxnLst/>
            <a:rect l="l" t="t" r="r" b="b"/>
            <a:pathLst>
              <a:path h="909954">
                <a:moveTo>
                  <a:pt x="0" y="0"/>
                </a:moveTo>
                <a:lnTo>
                  <a:pt x="0" y="909827"/>
                </a:lnTo>
              </a:path>
            </a:pathLst>
          </a:custGeom>
          <a:ln w="1524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grpSp>
        <p:nvGrpSpPr>
          <p:cNvPr id="58" name="object 58"/>
          <p:cNvGrpSpPr/>
          <p:nvPr/>
        </p:nvGrpSpPr>
        <p:grpSpPr>
          <a:xfrm>
            <a:off x="13567772" y="5183123"/>
            <a:ext cx="820961" cy="405765"/>
            <a:chOff x="5897879" y="5183123"/>
            <a:chExt cx="356870" cy="405765"/>
          </a:xfrm>
        </p:grpSpPr>
        <p:sp>
          <p:nvSpPr>
            <p:cNvPr id="59" name="object 59"/>
            <p:cNvSpPr/>
            <p:nvPr/>
          </p:nvSpPr>
          <p:spPr>
            <a:xfrm>
              <a:off x="5905499" y="5410199"/>
              <a:ext cx="341630" cy="170815"/>
            </a:xfrm>
            <a:custGeom>
              <a:avLst/>
              <a:gdLst/>
              <a:ahLst/>
              <a:cxnLst/>
              <a:rect l="l" t="t" r="r" b="b"/>
              <a:pathLst>
                <a:path w="341629" h="170814">
                  <a:moveTo>
                    <a:pt x="0" y="170687"/>
                  </a:moveTo>
                  <a:lnTo>
                    <a:pt x="169164" y="0"/>
                  </a:lnTo>
                </a:path>
                <a:path w="341629" h="170814">
                  <a:moveTo>
                    <a:pt x="341376" y="170687"/>
                  </a:moveTo>
                  <a:lnTo>
                    <a:pt x="169164" y="0"/>
                  </a:lnTo>
                </a:path>
              </a:pathLst>
            </a:custGeom>
            <a:ln w="1524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0" name="object 60"/>
            <p:cNvSpPr/>
            <p:nvPr/>
          </p:nvSpPr>
          <p:spPr>
            <a:xfrm>
              <a:off x="6074664" y="5183123"/>
              <a:ext cx="0" cy="184785"/>
            </a:xfrm>
            <a:custGeom>
              <a:avLst/>
              <a:gdLst/>
              <a:ahLst/>
              <a:cxnLst/>
              <a:rect l="l" t="t" r="r" b="b"/>
              <a:pathLst>
                <a:path h="184785">
                  <a:moveTo>
                    <a:pt x="0" y="0"/>
                  </a:moveTo>
                  <a:lnTo>
                    <a:pt x="0" y="184404"/>
                  </a:lnTo>
                </a:path>
              </a:pathLst>
            </a:custGeom>
            <a:ln w="2743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61" name="object 61"/>
          <p:cNvGrpSpPr/>
          <p:nvPr/>
        </p:nvGrpSpPr>
        <p:grpSpPr>
          <a:xfrm>
            <a:off x="13718525" y="5580888"/>
            <a:ext cx="122706" cy="341630"/>
            <a:chOff x="5963411" y="5580888"/>
            <a:chExt cx="53340" cy="341630"/>
          </a:xfrm>
        </p:grpSpPr>
        <p:sp>
          <p:nvSpPr>
            <p:cNvPr id="62" name="object 62"/>
            <p:cNvSpPr/>
            <p:nvPr/>
          </p:nvSpPr>
          <p:spPr>
            <a:xfrm>
              <a:off x="5989319" y="5655564"/>
              <a:ext cx="0" cy="266700"/>
            </a:xfrm>
            <a:custGeom>
              <a:avLst/>
              <a:gdLst/>
              <a:ahLst/>
              <a:cxnLst/>
              <a:rect l="l" t="t" r="r" b="b"/>
              <a:pathLst>
                <a:path h="266700">
                  <a:moveTo>
                    <a:pt x="0" y="266700"/>
                  </a:moveTo>
                  <a:lnTo>
                    <a:pt x="0" y="0"/>
                  </a:lnTo>
                </a:path>
              </a:pathLst>
            </a:custGeom>
            <a:ln w="9144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3" name="object 63"/>
            <p:cNvSpPr/>
            <p:nvPr/>
          </p:nvSpPr>
          <p:spPr>
            <a:xfrm>
              <a:off x="5963411" y="5580888"/>
              <a:ext cx="53340" cy="82550"/>
            </a:xfrm>
            <a:custGeom>
              <a:avLst/>
              <a:gdLst/>
              <a:ahLst/>
              <a:cxnLst/>
              <a:rect l="l" t="t" r="r" b="b"/>
              <a:pathLst>
                <a:path w="53339" h="82550">
                  <a:moveTo>
                    <a:pt x="53339" y="82296"/>
                  </a:moveTo>
                  <a:lnTo>
                    <a:pt x="0" y="82296"/>
                  </a:lnTo>
                  <a:lnTo>
                    <a:pt x="25907" y="0"/>
                  </a:lnTo>
                  <a:lnTo>
                    <a:pt x="53339" y="82296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64" name="object 64"/>
          <p:cNvGrpSpPr/>
          <p:nvPr/>
        </p:nvGrpSpPr>
        <p:grpSpPr>
          <a:xfrm>
            <a:off x="14914035" y="4671060"/>
            <a:ext cx="743540" cy="1321435"/>
            <a:chOff x="6483096" y="4671059"/>
            <a:chExt cx="323215" cy="1321435"/>
          </a:xfrm>
        </p:grpSpPr>
        <p:sp>
          <p:nvSpPr>
            <p:cNvPr id="65" name="object 65"/>
            <p:cNvSpPr/>
            <p:nvPr/>
          </p:nvSpPr>
          <p:spPr>
            <a:xfrm>
              <a:off x="6490716" y="5468112"/>
              <a:ext cx="307975" cy="306705"/>
            </a:xfrm>
            <a:custGeom>
              <a:avLst/>
              <a:gdLst/>
              <a:ahLst/>
              <a:cxnLst/>
              <a:rect l="l" t="t" r="r" b="b"/>
              <a:pathLst>
                <a:path w="307975" h="306704">
                  <a:moveTo>
                    <a:pt x="0" y="152400"/>
                  </a:moveTo>
                  <a:lnTo>
                    <a:pt x="7802" y="103778"/>
                  </a:lnTo>
                  <a:lnTo>
                    <a:pt x="29504" y="61886"/>
                  </a:lnTo>
                  <a:lnTo>
                    <a:pt x="62544" y="29065"/>
                  </a:lnTo>
                  <a:lnTo>
                    <a:pt x="104363" y="7656"/>
                  </a:lnTo>
                  <a:lnTo>
                    <a:pt x="152400" y="0"/>
                  </a:lnTo>
                  <a:lnTo>
                    <a:pt x="201338" y="7656"/>
                  </a:lnTo>
                  <a:lnTo>
                    <a:pt x="243986" y="29065"/>
                  </a:lnTo>
                  <a:lnTo>
                    <a:pt x="277709" y="61886"/>
                  </a:lnTo>
                  <a:lnTo>
                    <a:pt x="299874" y="103778"/>
                  </a:lnTo>
                  <a:lnTo>
                    <a:pt x="307848" y="152400"/>
                  </a:lnTo>
                  <a:lnTo>
                    <a:pt x="299874" y="201180"/>
                  </a:lnTo>
                  <a:lnTo>
                    <a:pt x="277709" y="243449"/>
                  </a:lnTo>
                  <a:lnTo>
                    <a:pt x="243986" y="276721"/>
                  </a:lnTo>
                  <a:lnTo>
                    <a:pt x="201338" y="298508"/>
                  </a:lnTo>
                  <a:lnTo>
                    <a:pt x="152400" y="306324"/>
                  </a:lnTo>
                  <a:lnTo>
                    <a:pt x="104363" y="298508"/>
                  </a:lnTo>
                  <a:lnTo>
                    <a:pt x="62544" y="276721"/>
                  </a:lnTo>
                  <a:lnTo>
                    <a:pt x="29504" y="243449"/>
                  </a:lnTo>
                  <a:lnTo>
                    <a:pt x="7802" y="201180"/>
                  </a:lnTo>
                  <a:lnTo>
                    <a:pt x="0" y="152400"/>
                  </a:lnTo>
                </a:path>
              </a:pathLst>
            </a:custGeom>
            <a:ln w="1524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66" name="object 66"/>
            <p:cNvPicPr/>
            <p:nvPr/>
          </p:nvPicPr>
          <p:blipFill>
            <a:blip r:embed="rId3" cstate="print"/>
            <a:stretch>
              <a:fillRect/>
            </a:stretch>
          </p:blipFill>
          <p:spPr>
            <a:xfrm>
              <a:off x="6547103" y="5574791"/>
              <a:ext cx="193547" cy="89916"/>
            </a:xfrm>
            <a:prstGeom prst="rect">
              <a:avLst/>
            </a:prstGeom>
          </p:spPr>
        </p:pic>
        <p:sp>
          <p:nvSpPr>
            <p:cNvPr id="67" name="object 67"/>
            <p:cNvSpPr/>
            <p:nvPr/>
          </p:nvSpPr>
          <p:spPr>
            <a:xfrm>
              <a:off x="6530339" y="4671059"/>
              <a:ext cx="227329" cy="1321435"/>
            </a:xfrm>
            <a:custGeom>
              <a:avLst/>
              <a:gdLst/>
              <a:ahLst/>
              <a:cxnLst/>
              <a:rect l="l" t="t" r="r" b="b"/>
              <a:pathLst>
                <a:path w="227329" h="1321435">
                  <a:moveTo>
                    <a:pt x="112776" y="797052"/>
                  </a:moveTo>
                  <a:lnTo>
                    <a:pt x="112776" y="114300"/>
                  </a:lnTo>
                </a:path>
                <a:path w="227329" h="1321435">
                  <a:moveTo>
                    <a:pt x="0" y="227075"/>
                  </a:moveTo>
                  <a:lnTo>
                    <a:pt x="0" y="844295"/>
                  </a:lnTo>
                </a:path>
                <a:path w="227329" h="1321435">
                  <a:moveTo>
                    <a:pt x="227076" y="0"/>
                  </a:moveTo>
                  <a:lnTo>
                    <a:pt x="227076" y="841247"/>
                  </a:lnTo>
                </a:path>
                <a:path w="227329" h="1321435">
                  <a:moveTo>
                    <a:pt x="0" y="1059179"/>
                  </a:moveTo>
                  <a:lnTo>
                    <a:pt x="0" y="1251204"/>
                  </a:lnTo>
                </a:path>
                <a:path w="227329" h="1321435">
                  <a:moveTo>
                    <a:pt x="112776" y="1109472"/>
                  </a:moveTo>
                  <a:lnTo>
                    <a:pt x="112776" y="1321308"/>
                  </a:lnTo>
                </a:path>
                <a:path w="227329" h="1321435">
                  <a:moveTo>
                    <a:pt x="227076" y="1059179"/>
                  </a:moveTo>
                  <a:lnTo>
                    <a:pt x="227076" y="1251204"/>
                  </a:lnTo>
                </a:path>
                <a:path w="227329" h="1321435">
                  <a:moveTo>
                    <a:pt x="0" y="1251204"/>
                  </a:moveTo>
                  <a:lnTo>
                    <a:pt x="227076" y="1251204"/>
                  </a:lnTo>
                </a:path>
              </a:pathLst>
            </a:custGeom>
            <a:ln w="1524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68" name="object 68"/>
          <p:cNvSpPr/>
          <p:nvPr/>
        </p:nvSpPr>
        <p:spPr>
          <a:xfrm>
            <a:off x="15317210" y="6155435"/>
            <a:ext cx="94951" cy="82550"/>
          </a:xfrm>
          <a:custGeom>
            <a:avLst/>
            <a:gdLst/>
            <a:ahLst/>
            <a:cxnLst/>
            <a:rect l="l" t="t" r="r" b="b"/>
            <a:pathLst>
              <a:path w="41275" h="82550">
                <a:moveTo>
                  <a:pt x="0" y="82296"/>
                </a:moveTo>
                <a:lnTo>
                  <a:pt x="6096" y="82296"/>
                </a:lnTo>
                <a:lnTo>
                  <a:pt x="12192" y="80772"/>
                </a:lnTo>
                <a:lnTo>
                  <a:pt x="19812" y="77724"/>
                </a:lnTo>
                <a:lnTo>
                  <a:pt x="24384" y="74676"/>
                </a:lnTo>
                <a:lnTo>
                  <a:pt x="30480" y="68580"/>
                </a:lnTo>
                <a:lnTo>
                  <a:pt x="33528" y="64008"/>
                </a:lnTo>
                <a:lnTo>
                  <a:pt x="38100" y="57912"/>
                </a:lnTo>
                <a:lnTo>
                  <a:pt x="39624" y="51816"/>
                </a:lnTo>
                <a:lnTo>
                  <a:pt x="41148" y="44196"/>
                </a:lnTo>
                <a:lnTo>
                  <a:pt x="41148" y="38100"/>
                </a:lnTo>
                <a:lnTo>
                  <a:pt x="39624" y="32004"/>
                </a:lnTo>
                <a:lnTo>
                  <a:pt x="38100" y="24384"/>
                </a:lnTo>
                <a:lnTo>
                  <a:pt x="33528" y="19812"/>
                </a:lnTo>
                <a:lnTo>
                  <a:pt x="30480" y="13716"/>
                </a:lnTo>
                <a:lnTo>
                  <a:pt x="24384" y="9144"/>
                </a:lnTo>
                <a:lnTo>
                  <a:pt x="12192" y="3048"/>
                </a:lnTo>
                <a:lnTo>
                  <a:pt x="0" y="0"/>
                </a:lnTo>
              </a:path>
            </a:pathLst>
          </a:custGeom>
          <a:ln w="1524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grpSp>
        <p:nvGrpSpPr>
          <p:cNvPr id="69" name="object 69"/>
          <p:cNvGrpSpPr/>
          <p:nvPr/>
        </p:nvGrpSpPr>
        <p:grpSpPr>
          <a:xfrm>
            <a:off x="15299681" y="5986271"/>
            <a:ext cx="130010" cy="177165"/>
            <a:chOff x="6650735" y="5986271"/>
            <a:chExt cx="56515" cy="177165"/>
          </a:xfrm>
        </p:grpSpPr>
        <p:sp>
          <p:nvSpPr>
            <p:cNvPr id="70" name="object 70"/>
            <p:cNvSpPr/>
            <p:nvPr/>
          </p:nvSpPr>
          <p:spPr>
            <a:xfrm>
              <a:off x="6658355" y="5993891"/>
              <a:ext cx="41275" cy="82550"/>
            </a:xfrm>
            <a:custGeom>
              <a:avLst/>
              <a:gdLst/>
              <a:ahLst/>
              <a:cxnLst/>
              <a:rect l="l" t="t" r="r" b="b"/>
              <a:pathLst>
                <a:path w="41275" h="82550">
                  <a:moveTo>
                    <a:pt x="0" y="82296"/>
                  </a:moveTo>
                  <a:lnTo>
                    <a:pt x="33528" y="64008"/>
                  </a:lnTo>
                  <a:lnTo>
                    <a:pt x="38100" y="57912"/>
                  </a:lnTo>
                  <a:lnTo>
                    <a:pt x="39624" y="51816"/>
                  </a:lnTo>
                  <a:lnTo>
                    <a:pt x="41148" y="44196"/>
                  </a:lnTo>
                  <a:lnTo>
                    <a:pt x="41148" y="38100"/>
                  </a:lnTo>
                  <a:lnTo>
                    <a:pt x="39624" y="30480"/>
                  </a:lnTo>
                  <a:lnTo>
                    <a:pt x="38100" y="24384"/>
                  </a:lnTo>
                  <a:lnTo>
                    <a:pt x="33528" y="18288"/>
                  </a:lnTo>
                  <a:lnTo>
                    <a:pt x="30480" y="13716"/>
                  </a:lnTo>
                  <a:lnTo>
                    <a:pt x="18288" y="4572"/>
                  </a:lnTo>
                  <a:lnTo>
                    <a:pt x="12192" y="3048"/>
                  </a:lnTo>
                  <a:lnTo>
                    <a:pt x="6096" y="0"/>
                  </a:lnTo>
                  <a:lnTo>
                    <a:pt x="0" y="0"/>
                  </a:lnTo>
                </a:path>
              </a:pathLst>
            </a:custGeom>
            <a:ln w="1524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1" name="object 71"/>
            <p:cNvSpPr/>
            <p:nvPr/>
          </p:nvSpPr>
          <p:spPr>
            <a:xfrm>
              <a:off x="6658355" y="6076187"/>
              <a:ext cx="41275" cy="79375"/>
            </a:xfrm>
            <a:custGeom>
              <a:avLst/>
              <a:gdLst/>
              <a:ahLst/>
              <a:cxnLst/>
              <a:rect l="l" t="t" r="r" b="b"/>
              <a:pathLst>
                <a:path w="41275" h="79375">
                  <a:moveTo>
                    <a:pt x="0" y="79248"/>
                  </a:moveTo>
                  <a:lnTo>
                    <a:pt x="6096" y="79248"/>
                  </a:lnTo>
                  <a:lnTo>
                    <a:pt x="12192" y="77724"/>
                  </a:lnTo>
                  <a:lnTo>
                    <a:pt x="19812" y="74676"/>
                  </a:lnTo>
                  <a:lnTo>
                    <a:pt x="24384" y="71628"/>
                  </a:lnTo>
                  <a:lnTo>
                    <a:pt x="30480" y="67056"/>
                  </a:lnTo>
                  <a:lnTo>
                    <a:pt x="33528" y="60960"/>
                  </a:lnTo>
                  <a:lnTo>
                    <a:pt x="38100" y="54864"/>
                  </a:lnTo>
                  <a:lnTo>
                    <a:pt x="41148" y="42672"/>
                  </a:lnTo>
                  <a:lnTo>
                    <a:pt x="41148" y="38100"/>
                  </a:lnTo>
                  <a:lnTo>
                    <a:pt x="39624" y="30480"/>
                  </a:lnTo>
                  <a:lnTo>
                    <a:pt x="38100" y="24384"/>
                  </a:lnTo>
                  <a:lnTo>
                    <a:pt x="33528" y="18288"/>
                  </a:lnTo>
                  <a:lnTo>
                    <a:pt x="30480" y="13716"/>
                  </a:lnTo>
                  <a:lnTo>
                    <a:pt x="24384" y="7620"/>
                  </a:lnTo>
                  <a:lnTo>
                    <a:pt x="12192" y="1524"/>
                  </a:lnTo>
                  <a:lnTo>
                    <a:pt x="6096" y="0"/>
                  </a:lnTo>
                  <a:lnTo>
                    <a:pt x="0" y="0"/>
                  </a:lnTo>
                </a:path>
              </a:pathLst>
            </a:custGeom>
            <a:ln w="1524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72" name="object 72"/>
          <p:cNvGrpSpPr/>
          <p:nvPr/>
        </p:nvGrpSpPr>
        <p:grpSpPr>
          <a:xfrm>
            <a:off x="15282154" y="6230111"/>
            <a:ext cx="147539" cy="97790"/>
            <a:chOff x="6643116" y="6230111"/>
            <a:chExt cx="64135" cy="97790"/>
          </a:xfrm>
        </p:grpSpPr>
        <p:sp>
          <p:nvSpPr>
            <p:cNvPr id="73" name="object 73"/>
            <p:cNvSpPr/>
            <p:nvPr/>
          </p:nvSpPr>
          <p:spPr>
            <a:xfrm>
              <a:off x="6658355" y="6237732"/>
              <a:ext cx="41275" cy="82550"/>
            </a:xfrm>
            <a:custGeom>
              <a:avLst/>
              <a:gdLst/>
              <a:ahLst/>
              <a:cxnLst/>
              <a:rect l="l" t="t" r="r" b="b"/>
              <a:pathLst>
                <a:path w="41275" h="82550">
                  <a:moveTo>
                    <a:pt x="0" y="82296"/>
                  </a:moveTo>
                  <a:lnTo>
                    <a:pt x="6096" y="82296"/>
                  </a:lnTo>
                  <a:lnTo>
                    <a:pt x="12192" y="79248"/>
                  </a:lnTo>
                  <a:lnTo>
                    <a:pt x="19812" y="77724"/>
                  </a:lnTo>
                  <a:lnTo>
                    <a:pt x="24384" y="73152"/>
                  </a:lnTo>
                  <a:lnTo>
                    <a:pt x="30480" y="68580"/>
                  </a:lnTo>
                  <a:lnTo>
                    <a:pt x="33528" y="64008"/>
                  </a:lnTo>
                  <a:lnTo>
                    <a:pt x="38100" y="57912"/>
                  </a:lnTo>
                  <a:lnTo>
                    <a:pt x="39624" y="50292"/>
                  </a:lnTo>
                  <a:lnTo>
                    <a:pt x="41148" y="44196"/>
                  </a:lnTo>
                  <a:lnTo>
                    <a:pt x="41148" y="38100"/>
                  </a:lnTo>
                  <a:lnTo>
                    <a:pt x="39624" y="30480"/>
                  </a:lnTo>
                  <a:lnTo>
                    <a:pt x="38100" y="24384"/>
                  </a:lnTo>
                  <a:lnTo>
                    <a:pt x="33528" y="18288"/>
                  </a:lnTo>
                  <a:lnTo>
                    <a:pt x="30480" y="13716"/>
                  </a:lnTo>
                  <a:lnTo>
                    <a:pt x="18288" y="4572"/>
                  </a:lnTo>
                  <a:lnTo>
                    <a:pt x="0" y="0"/>
                  </a:lnTo>
                </a:path>
              </a:pathLst>
            </a:custGeom>
            <a:ln w="1524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4" name="object 74"/>
            <p:cNvSpPr/>
            <p:nvPr/>
          </p:nvSpPr>
          <p:spPr>
            <a:xfrm>
              <a:off x="6643116" y="6237731"/>
              <a:ext cx="15240" cy="82550"/>
            </a:xfrm>
            <a:custGeom>
              <a:avLst/>
              <a:gdLst/>
              <a:ahLst/>
              <a:cxnLst/>
              <a:rect l="l" t="t" r="r" b="b"/>
              <a:pathLst>
                <a:path w="15240" h="82550">
                  <a:moveTo>
                    <a:pt x="15239" y="82296"/>
                  </a:moveTo>
                  <a:lnTo>
                    <a:pt x="0" y="82296"/>
                  </a:lnTo>
                </a:path>
                <a:path w="15240" h="82550">
                  <a:moveTo>
                    <a:pt x="15239" y="0"/>
                  </a:moveTo>
                  <a:lnTo>
                    <a:pt x="0" y="0"/>
                  </a:lnTo>
                </a:path>
              </a:pathLst>
            </a:custGeom>
            <a:ln w="1524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75" name="object 75"/>
          <p:cNvSpPr/>
          <p:nvPr/>
        </p:nvSpPr>
        <p:spPr>
          <a:xfrm>
            <a:off x="15282152" y="6155435"/>
            <a:ext cx="35059" cy="0"/>
          </a:xfrm>
          <a:custGeom>
            <a:avLst/>
            <a:gdLst/>
            <a:ahLst/>
            <a:cxnLst/>
            <a:rect l="l" t="t" r="r" b="b"/>
            <a:pathLst>
              <a:path w="15240">
                <a:moveTo>
                  <a:pt x="15239" y="0"/>
                </a:moveTo>
                <a:lnTo>
                  <a:pt x="0" y="0"/>
                </a:lnTo>
              </a:path>
            </a:pathLst>
          </a:custGeom>
          <a:ln w="1524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6" name="object 76"/>
          <p:cNvSpPr/>
          <p:nvPr/>
        </p:nvSpPr>
        <p:spPr>
          <a:xfrm>
            <a:off x="15282152" y="6076188"/>
            <a:ext cx="35059" cy="0"/>
          </a:xfrm>
          <a:custGeom>
            <a:avLst/>
            <a:gdLst/>
            <a:ahLst/>
            <a:cxnLst/>
            <a:rect l="l" t="t" r="r" b="b"/>
            <a:pathLst>
              <a:path w="15240">
                <a:moveTo>
                  <a:pt x="15239" y="0"/>
                </a:moveTo>
                <a:lnTo>
                  <a:pt x="0" y="0"/>
                </a:lnTo>
              </a:path>
            </a:pathLst>
          </a:custGeom>
          <a:ln w="1524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7" name="object 77"/>
          <p:cNvSpPr/>
          <p:nvPr/>
        </p:nvSpPr>
        <p:spPr>
          <a:xfrm>
            <a:off x="15282152" y="5993892"/>
            <a:ext cx="35059" cy="0"/>
          </a:xfrm>
          <a:custGeom>
            <a:avLst/>
            <a:gdLst/>
            <a:ahLst/>
            <a:cxnLst/>
            <a:rect l="l" t="t" r="r" b="b"/>
            <a:pathLst>
              <a:path w="15240">
                <a:moveTo>
                  <a:pt x="15239" y="0"/>
                </a:moveTo>
                <a:lnTo>
                  <a:pt x="0" y="0"/>
                </a:lnTo>
              </a:path>
            </a:pathLst>
          </a:custGeom>
          <a:ln w="1524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8" name="object 78"/>
          <p:cNvSpPr/>
          <p:nvPr/>
        </p:nvSpPr>
        <p:spPr>
          <a:xfrm>
            <a:off x="15460954" y="6076189"/>
            <a:ext cx="94951" cy="79375"/>
          </a:xfrm>
          <a:custGeom>
            <a:avLst/>
            <a:gdLst/>
            <a:ahLst/>
            <a:cxnLst/>
            <a:rect l="l" t="t" r="r" b="b"/>
            <a:pathLst>
              <a:path w="41275" h="79375">
                <a:moveTo>
                  <a:pt x="39624" y="0"/>
                </a:moveTo>
                <a:lnTo>
                  <a:pt x="33528" y="0"/>
                </a:lnTo>
                <a:lnTo>
                  <a:pt x="27432" y="1524"/>
                </a:lnTo>
                <a:lnTo>
                  <a:pt x="19812" y="4572"/>
                </a:lnTo>
                <a:lnTo>
                  <a:pt x="15240" y="7620"/>
                </a:lnTo>
                <a:lnTo>
                  <a:pt x="10668" y="13716"/>
                </a:lnTo>
                <a:lnTo>
                  <a:pt x="6096" y="18288"/>
                </a:lnTo>
                <a:lnTo>
                  <a:pt x="0" y="30480"/>
                </a:lnTo>
                <a:lnTo>
                  <a:pt x="0" y="48768"/>
                </a:lnTo>
                <a:lnTo>
                  <a:pt x="27432" y="77724"/>
                </a:lnTo>
                <a:lnTo>
                  <a:pt x="33528" y="79248"/>
                </a:lnTo>
                <a:lnTo>
                  <a:pt x="41148" y="79248"/>
                </a:lnTo>
              </a:path>
            </a:pathLst>
          </a:custGeom>
          <a:ln w="1524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grpSp>
        <p:nvGrpSpPr>
          <p:cNvPr id="79" name="object 79"/>
          <p:cNvGrpSpPr/>
          <p:nvPr/>
        </p:nvGrpSpPr>
        <p:grpSpPr>
          <a:xfrm>
            <a:off x="15443424" y="6147815"/>
            <a:ext cx="130010" cy="180340"/>
            <a:chOff x="6713220" y="6147815"/>
            <a:chExt cx="56515" cy="180340"/>
          </a:xfrm>
        </p:grpSpPr>
        <p:sp>
          <p:nvSpPr>
            <p:cNvPr id="80" name="object 80"/>
            <p:cNvSpPr/>
            <p:nvPr/>
          </p:nvSpPr>
          <p:spPr>
            <a:xfrm>
              <a:off x="6720840" y="6237731"/>
              <a:ext cx="41275" cy="82550"/>
            </a:xfrm>
            <a:custGeom>
              <a:avLst/>
              <a:gdLst/>
              <a:ahLst/>
              <a:cxnLst/>
              <a:rect l="l" t="t" r="r" b="b"/>
              <a:pathLst>
                <a:path w="41275" h="82550">
                  <a:moveTo>
                    <a:pt x="39624" y="0"/>
                  </a:moveTo>
                  <a:lnTo>
                    <a:pt x="6096" y="18288"/>
                  </a:lnTo>
                  <a:lnTo>
                    <a:pt x="0" y="30480"/>
                  </a:lnTo>
                  <a:lnTo>
                    <a:pt x="0" y="51816"/>
                  </a:lnTo>
                  <a:lnTo>
                    <a:pt x="6096" y="64008"/>
                  </a:lnTo>
                  <a:lnTo>
                    <a:pt x="15240" y="73152"/>
                  </a:lnTo>
                  <a:lnTo>
                    <a:pt x="21336" y="77724"/>
                  </a:lnTo>
                  <a:lnTo>
                    <a:pt x="27432" y="79248"/>
                  </a:lnTo>
                  <a:lnTo>
                    <a:pt x="33528" y="82296"/>
                  </a:lnTo>
                  <a:lnTo>
                    <a:pt x="41148" y="82296"/>
                  </a:lnTo>
                </a:path>
              </a:pathLst>
            </a:custGeom>
            <a:ln w="1524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1" name="object 81"/>
            <p:cNvSpPr/>
            <p:nvPr/>
          </p:nvSpPr>
          <p:spPr>
            <a:xfrm>
              <a:off x="6720840" y="6155435"/>
              <a:ext cx="41275" cy="82550"/>
            </a:xfrm>
            <a:custGeom>
              <a:avLst/>
              <a:gdLst/>
              <a:ahLst/>
              <a:cxnLst/>
              <a:rect l="l" t="t" r="r" b="b"/>
              <a:pathLst>
                <a:path w="41275" h="82550">
                  <a:moveTo>
                    <a:pt x="39624" y="0"/>
                  </a:moveTo>
                  <a:lnTo>
                    <a:pt x="6096" y="19812"/>
                  </a:lnTo>
                  <a:lnTo>
                    <a:pt x="0" y="32004"/>
                  </a:lnTo>
                  <a:lnTo>
                    <a:pt x="0" y="51816"/>
                  </a:lnTo>
                  <a:lnTo>
                    <a:pt x="6096" y="64008"/>
                  </a:lnTo>
                  <a:lnTo>
                    <a:pt x="10668" y="68580"/>
                  </a:lnTo>
                  <a:lnTo>
                    <a:pt x="15240" y="74676"/>
                  </a:lnTo>
                  <a:lnTo>
                    <a:pt x="27432" y="80772"/>
                  </a:lnTo>
                  <a:lnTo>
                    <a:pt x="33528" y="82296"/>
                  </a:lnTo>
                  <a:lnTo>
                    <a:pt x="41148" y="82296"/>
                  </a:lnTo>
                </a:path>
              </a:pathLst>
            </a:custGeom>
            <a:ln w="1524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82" name="object 82"/>
          <p:cNvGrpSpPr/>
          <p:nvPr/>
        </p:nvGrpSpPr>
        <p:grpSpPr>
          <a:xfrm>
            <a:off x="15443424" y="5986272"/>
            <a:ext cx="144618" cy="97790"/>
            <a:chOff x="6713220" y="5986272"/>
            <a:chExt cx="62865" cy="97790"/>
          </a:xfrm>
        </p:grpSpPr>
        <p:sp>
          <p:nvSpPr>
            <p:cNvPr id="83" name="object 83"/>
            <p:cNvSpPr/>
            <p:nvPr/>
          </p:nvSpPr>
          <p:spPr>
            <a:xfrm>
              <a:off x="6720840" y="5993892"/>
              <a:ext cx="41275" cy="82550"/>
            </a:xfrm>
            <a:custGeom>
              <a:avLst/>
              <a:gdLst/>
              <a:ahLst/>
              <a:cxnLst/>
              <a:rect l="l" t="t" r="r" b="b"/>
              <a:pathLst>
                <a:path w="41275" h="82550">
                  <a:moveTo>
                    <a:pt x="39624" y="0"/>
                  </a:moveTo>
                  <a:lnTo>
                    <a:pt x="33528" y="0"/>
                  </a:lnTo>
                  <a:lnTo>
                    <a:pt x="27432" y="3048"/>
                  </a:lnTo>
                  <a:lnTo>
                    <a:pt x="19812" y="4572"/>
                  </a:lnTo>
                  <a:lnTo>
                    <a:pt x="6096" y="18288"/>
                  </a:lnTo>
                  <a:lnTo>
                    <a:pt x="3048" y="24384"/>
                  </a:lnTo>
                  <a:lnTo>
                    <a:pt x="0" y="32004"/>
                  </a:lnTo>
                  <a:lnTo>
                    <a:pt x="0" y="51816"/>
                  </a:lnTo>
                  <a:lnTo>
                    <a:pt x="6096" y="64008"/>
                  </a:lnTo>
                  <a:lnTo>
                    <a:pt x="15240" y="73152"/>
                  </a:lnTo>
                  <a:lnTo>
                    <a:pt x="21336" y="77724"/>
                  </a:lnTo>
                  <a:lnTo>
                    <a:pt x="33528" y="80772"/>
                  </a:lnTo>
                  <a:lnTo>
                    <a:pt x="41148" y="82296"/>
                  </a:lnTo>
                </a:path>
              </a:pathLst>
            </a:custGeom>
            <a:ln w="1524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4" name="object 84"/>
            <p:cNvSpPr/>
            <p:nvPr/>
          </p:nvSpPr>
          <p:spPr>
            <a:xfrm>
              <a:off x="6760464" y="5993892"/>
              <a:ext cx="15240" cy="82550"/>
            </a:xfrm>
            <a:custGeom>
              <a:avLst/>
              <a:gdLst/>
              <a:ahLst/>
              <a:cxnLst/>
              <a:rect l="l" t="t" r="r" b="b"/>
              <a:pathLst>
                <a:path w="15240" h="82550">
                  <a:moveTo>
                    <a:pt x="0" y="0"/>
                  </a:moveTo>
                  <a:lnTo>
                    <a:pt x="15239" y="0"/>
                  </a:lnTo>
                </a:path>
                <a:path w="15240" h="82550">
                  <a:moveTo>
                    <a:pt x="0" y="82295"/>
                  </a:moveTo>
                  <a:lnTo>
                    <a:pt x="15239" y="82295"/>
                  </a:lnTo>
                </a:path>
              </a:pathLst>
            </a:custGeom>
            <a:ln w="1524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85" name="object 85"/>
          <p:cNvSpPr/>
          <p:nvPr/>
        </p:nvSpPr>
        <p:spPr>
          <a:xfrm>
            <a:off x="15552105" y="6155435"/>
            <a:ext cx="35059" cy="0"/>
          </a:xfrm>
          <a:custGeom>
            <a:avLst/>
            <a:gdLst/>
            <a:ahLst/>
            <a:cxnLst/>
            <a:rect l="l" t="t" r="r" b="b"/>
            <a:pathLst>
              <a:path w="15240">
                <a:moveTo>
                  <a:pt x="0" y="0"/>
                </a:moveTo>
                <a:lnTo>
                  <a:pt x="15239" y="0"/>
                </a:lnTo>
              </a:path>
            </a:pathLst>
          </a:custGeom>
          <a:ln w="1524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6" name="object 86"/>
          <p:cNvSpPr/>
          <p:nvPr/>
        </p:nvSpPr>
        <p:spPr>
          <a:xfrm>
            <a:off x="15552105" y="6237732"/>
            <a:ext cx="35059" cy="0"/>
          </a:xfrm>
          <a:custGeom>
            <a:avLst/>
            <a:gdLst/>
            <a:ahLst/>
            <a:cxnLst/>
            <a:rect l="l" t="t" r="r" b="b"/>
            <a:pathLst>
              <a:path w="15240">
                <a:moveTo>
                  <a:pt x="0" y="0"/>
                </a:moveTo>
                <a:lnTo>
                  <a:pt x="15239" y="0"/>
                </a:lnTo>
              </a:path>
            </a:pathLst>
          </a:custGeom>
          <a:ln w="1524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7" name="object 87"/>
          <p:cNvSpPr/>
          <p:nvPr/>
        </p:nvSpPr>
        <p:spPr>
          <a:xfrm>
            <a:off x="15552105" y="6312408"/>
            <a:ext cx="35059" cy="15240"/>
          </a:xfrm>
          <a:custGeom>
            <a:avLst/>
            <a:gdLst/>
            <a:ahLst/>
            <a:cxnLst/>
            <a:rect l="l" t="t" r="r" b="b"/>
            <a:pathLst>
              <a:path w="15240" h="15239">
                <a:moveTo>
                  <a:pt x="0" y="0"/>
                </a:moveTo>
                <a:lnTo>
                  <a:pt x="15239" y="0"/>
                </a:lnTo>
                <a:lnTo>
                  <a:pt x="15239" y="15239"/>
                </a:lnTo>
                <a:lnTo>
                  <a:pt x="0" y="15239"/>
                </a:lnTo>
                <a:lnTo>
                  <a:pt x="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8" name="object 88"/>
          <p:cNvSpPr/>
          <p:nvPr/>
        </p:nvSpPr>
        <p:spPr>
          <a:xfrm>
            <a:off x="15166457" y="6321552"/>
            <a:ext cx="235186" cy="196850"/>
          </a:xfrm>
          <a:custGeom>
            <a:avLst/>
            <a:gdLst/>
            <a:ahLst/>
            <a:cxnLst/>
            <a:rect l="l" t="t" r="r" b="b"/>
            <a:pathLst>
              <a:path w="102234" h="196850">
                <a:moveTo>
                  <a:pt x="50292" y="131064"/>
                </a:moveTo>
                <a:lnTo>
                  <a:pt x="50292" y="0"/>
                </a:lnTo>
              </a:path>
              <a:path w="102234" h="196850">
                <a:moveTo>
                  <a:pt x="12192" y="163067"/>
                </a:moveTo>
                <a:lnTo>
                  <a:pt x="89916" y="163067"/>
                </a:lnTo>
              </a:path>
              <a:path w="102234" h="196850">
                <a:moveTo>
                  <a:pt x="24383" y="196596"/>
                </a:moveTo>
                <a:lnTo>
                  <a:pt x="76200" y="196596"/>
                </a:lnTo>
              </a:path>
              <a:path w="102234" h="196850">
                <a:moveTo>
                  <a:pt x="0" y="131064"/>
                </a:moveTo>
                <a:lnTo>
                  <a:pt x="102108" y="131064"/>
                </a:lnTo>
              </a:path>
            </a:pathLst>
          </a:custGeom>
          <a:ln w="1524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9" name="object 89"/>
          <p:cNvSpPr/>
          <p:nvPr/>
        </p:nvSpPr>
        <p:spPr>
          <a:xfrm>
            <a:off x="15587162" y="5963411"/>
            <a:ext cx="0" cy="30480"/>
          </a:xfrm>
          <a:custGeom>
            <a:avLst/>
            <a:gdLst/>
            <a:ahLst/>
            <a:cxnLst/>
            <a:rect l="l" t="t" r="r" b="b"/>
            <a:pathLst>
              <a:path h="30479">
                <a:moveTo>
                  <a:pt x="0" y="30480"/>
                </a:moveTo>
                <a:lnTo>
                  <a:pt x="0" y="0"/>
                </a:lnTo>
              </a:path>
            </a:pathLst>
          </a:custGeom>
          <a:ln w="1524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0" name="object 90"/>
          <p:cNvSpPr/>
          <p:nvPr/>
        </p:nvSpPr>
        <p:spPr>
          <a:xfrm>
            <a:off x="15569632" y="6320029"/>
            <a:ext cx="35059" cy="29209"/>
          </a:xfrm>
          <a:custGeom>
            <a:avLst/>
            <a:gdLst/>
            <a:ahLst/>
            <a:cxnLst/>
            <a:rect l="l" t="t" r="r" b="b"/>
            <a:pathLst>
              <a:path w="15240" h="29210">
                <a:moveTo>
                  <a:pt x="0" y="28955"/>
                </a:moveTo>
                <a:lnTo>
                  <a:pt x="15240" y="28955"/>
                </a:lnTo>
                <a:lnTo>
                  <a:pt x="15240" y="0"/>
                </a:lnTo>
                <a:lnTo>
                  <a:pt x="0" y="0"/>
                </a:lnTo>
                <a:lnTo>
                  <a:pt x="0" y="28955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1" name="object 91"/>
          <p:cNvSpPr/>
          <p:nvPr/>
        </p:nvSpPr>
        <p:spPr>
          <a:xfrm>
            <a:off x="15594177" y="5964935"/>
            <a:ext cx="375422" cy="0"/>
          </a:xfrm>
          <a:custGeom>
            <a:avLst/>
            <a:gdLst/>
            <a:ahLst/>
            <a:cxnLst/>
            <a:rect l="l" t="t" r="r" b="b"/>
            <a:pathLst>
              <a:path w="163195">
                <a:moveTo>
                  <a:pt x="0" y="0"/>
                </a:moveTo>
                <a:lnTo>
                  <a:pt x="163067" y="0"/>
                </a:lnTo>
              </a:path>
            </a:pathLst>
          </a:custGeom>
          <a:ln w="1524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2" name="object 92"/>
          <p:cNvSpPr/>
          <p:nvPr/>
        </p:nvSpPr>
        <p:spPr>
          <a:xfrm>
            <a:off x="15594177" y="6348984"/>
            <a:ext cx="372500" cy="0"/>
          </a:xfrm>
          <a:custGeom>
            <a:avLst/>
            <a:gdLst/>
            <a:ahLst/>
            <a:cxnLst/>
            <a:rect l="l" t="t" r="r" b="b"/>
            <a:pathLst>
              <a:path w="161925">
                <a:moveTo>
                  <a:pt x="0" y="0"/>
                </a:moveTo>
                <a:lnTo>
                  <a:pt x="161544" y="0"/>
                </a:lnTo>
              </a:path>
            </a:pathLst>
          </a:custGeom>
          <a:ln w="1524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3" name="object 93"/>
          <p:cNvSpPr/>
          <p:nvPr/>
        </p:nvSpPr>
        <p:spPr>
          <a:xfrm>
            <a:off x="15969303" y="5964936"/>
            <a:ext cx="0" cy="85725"/>
          </a:xfrm>
          <a:custGeom>
            <a:avLst/>
            <a:gdLst/>
            <a:ahLst/>
            <a:cxnLst/>
            <a:rect l="l" t="t" r="r" b="b"/>
            <a:pathLst>
              <a:path h="85725">
                <a:moveTo>
                  <a:pt x="0" y="0"/>
                </a:moveTo>
                <a:lnTo>
                  <a:pt x="0" y="85344"/>
                </a:lnTo>
              </a:path>
            </a:pathLst>
          </a:custGeom>
          <a:ln w="1524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4" name="object 94"/>
          <p:cNvSpPr/>
          <p:nvPr/>
        </p:nvSpPr>
        <p:spPr>
          <a:xfrm>
            <a:off x="15874644" y="6050280"/>
            <a:ext cx="192824" cy="299085"/>
          </a:xfrm>
          <a:custGeom>
            <a:avLst/>
            <a:gdLst/>
            <a:ahLst/>
            <a:cxnLst/>
            <a:rect l="l" t="t" r="r" b="b"/>
            <a:pathLst>
              <a:path w="83820" h="299085">
                <a:moveTo>
                  <a:pt x="41148" y="298703"/>
                </a:moveTo>
                <a:lnTo>
                  <a:pt x="41148" y="211835"/>
                </a:lnTo>
              </a:path>
              <a:path w="83820" h="299085">
                <a:moveTo>
                  <a:pt x="0" y="211835"/>
                </a:moveTo>
                <a:lnTo>
                  <a:pt x="83820" y="211835"/>
                </a:lnTo>
                <a:lnTo>
                  <a:pt x="83820" y="0"/>
                </a:lnTo>
                <a:lnTo>
                  <a:pt x="0" y="0"/>
                </a:lnTo>
                <a:lnTo>
                  <a:pt x="0" y="211835"/>
                </a:lnTo>
                <a:close/>
              </a:path>
            </a:pathLst>
          </a:custGeom>
          <a:ln w="1524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grpSp>
        <p:nvGrpSpPr>
          <p:cNvPr id="95" name="object 95"/>
          <p:cNvGrpSpPr/>
          <p:nvPr/>
        </p:nvGrpSpPr>
        <p:grpSpPr>
          <a:xfrm>
            <a:off x="15057776" y="5992368"/>
            <a:ext cx="127086" cy="299085"/>
            <a:chOff x="6545580" y="5992367"/>
            <a:chExt cx="55244" cy="299085"/>
          </a:xfrm>
        </p:grpSpPr>
        <p:sp>
          <p:nvSpPr>
            <p:cNvPr id="96" name="object 96"/>
            <p:cNvSpPr/>
            <p:nvPr/>
          </p:nvSpPr>
          <p:spPr>
            <a:xfrm>
              <a:off x="6573012" y="6068567"/>
              <a:ext cx="0" cy="222885"/>
            </a:xfrm>
            <a:custGeom>
              <a:avLst/>
              <a:gdLst/>
              <a:ahLst/>
              <a:cxnLst/>
              <a:rect l="l" t="t" r="r" b="b"/>
              <a:pathLst>
                <a:path h="222885">
                  <a:moveTo>
                    <a:pt x="0" y="222503"/>
                  </a:moveTo>
                  <a:lnTo>
                    <a:pt x="0" y="0"/>
                  </a:lnTo>
                </a:path>
              </a:pathLst>
            </a:custGeom>
            <a:ln w="9144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7" name="object 97"/>
            <p:cNvSpPr/>
            <p:nvPr/>
          </p:nvSpPr>
          <p:spPr>
            <a:xfrm>
              <a:off x="6545580" y="5992367"/>
              <a:ext cx="55244" cy="82550"/>
            </a:xfrm>
            <a:custGeom>
              <a:avLst/>
              <a:gdLst/>
              <a:ahLst/>
              <a:cxnLst/>
              <a:rect l="l" t="t" r="r" b="b"/>
              <a:pathLst>
                <a:path w="55245" h="82550">
                  <a:moveTo>
                    <a:pt x="54864" y="82296"/>
                  </a:moveTo>
                  <a:lnTo>
                    <a:pt x="0" y="82296"/>
                  </a:lnTo>
                  <a:lnTo>
                    <a:pt x="27432" y="0"/>
                  </a:lnTo>
                  <a:lnTo>
                    <a:pt x="54864" y="82296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98" name="object 98"/>
          <p:cNvGrpSpPr/>
          <p:nvPr/>
        </p:nvGrpSpPr>
        <p:grpSpPr>
          <a:xfrm>
            <a:off x="13616858" y="5420868"/>
            <a:ext cx="705559" cy="207645"/>
            <a:chOff x="5919216" y="5420867"/>
            <a:chExt cx="306705" cy="207645"/>
          </a:xfrm>
        </p:grpSpPr>
        <p:sp>
          <p:nvSpPr>
            <p:cNvPr id="99" name="object 99"/>
            <p:cNvSpPr/>
            <p:nvPr/>
          </p:nvSpPr>
          <p:spPr>
            <a:xfrm>
              <a:off x="5932932" y="5434583"/>
              <a:ext cx="279400" cy="119380"/>
            </a:xfrm>
            <a:custGeom>
              <a:avLst/>
              <a:gdLst/>
              <a:ahLst/>
              <a:cxnLst/>
              <a:rect l="l" t="t" r="r" b="b"/>
              <a:pathLst>
                <a:path w="279400" h="119379">
                  <a:moveTo>
                    <a:pt x="112775" y="6096"/>
                  </a:moveTo>
                  <a:lnTo>
                    <a:pt x="0" y="118871"/>
                  </a:lnTo>
                </a:path>
                <a:path w="279400" h="119379">
                  <a:moveTo>
                    <a:pt x="164591" y="0"/>
                  </a:moveTo>
                  <a:lnTo>
                    <a:pt x="278891" y="112776"/>
                  </a:lnTo>
                </a:path>
              </a:pathLst>
            </a:custGeom>
            <a:ln w="2743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0" name="object 100"/>
            <p:cNvSpPr/>
            <p:nvPr/>
          </p:nvSpPr>
          <p:spPr>
            <a:xfrm>
              <a:off x="6021323" y="5425439"/>
              <a:ext cx="104139" cy="198120"/>
            </a:xfrm>
            <a:custGeom>
              <a:avLst/>
              <a:gdLst/>
              <a:ahLst/>
              <a:cxnLst/>
              <a:rect l="l" t="t" r="r" b="b"/>
              <a:pathLst>
                <a:path w="104139" h="198120">
                  <a:moveTo>
                    <a:pt x="51816" y="131064"/>
                  </a:moveTo>
                  <a:lnTo>
                    <a:pt x="51816" y="0"/>
                  </a:lnTo>
                </a:path>
                <a:path w="104139" h="198120">
                  <a:moveTo>
                    <a:pt x="12192" y="164592"/>
                  </a:moveTo>
                  <a:lnTo>
                    <a:pt x="91440" y="164592"/>
                  </a:lnTo>
                </a:path>
                <a:path w="104139" h="198120">
                  <a:moveTo>
                    <a:pt x="25908" y="198120"/>
                  </a:moveTo>
                  <a:lnTo>
                    <a:pt x="77724" y="198120"/>
                  </a:lnTo>
                </a:path>
                <a:path w="104139" h="198120">
                  <a:moveTo>
                    <a:pt x="0" y="131064"/>
                  </a:moveTo>
                  <a:lnTo>
                    <a:pt x="103632" y="131064"/>
                  </a:lnTo>
                </a:path>
              </a:pathLst>
            </a:custGeom>
            <a:ln w="9144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101" name="object 101"/>
          <p:cNvSpPr/>
          <p:nvPr/>
        </p:nvSpPr>
        <p:spPr>
          <a:xfrm>
            <a:off x="1444422" y="9413748"/>
            <a:ext cx="15051933" cy="9525"/>
          </a:xfrm>
          <a:custGeom>
            <a:avLst/>
            <a:gdLst/>
            <a:ahLst/>
            <a:cxnLst/>
            <a:rect l="l" t="t" r="r" b="b"/>
            <a:pathLst>
              <a:path w="6543040" h="9525">
                <a:moveTo>
                  <a:pt x="6542531" y="9144"/>
                </a:moveTo>
                <a:lnTo>
                  <a:pt x="0" y="9144"/>
                </a:lnTo>
                <a:lnTo>
                  <a:pt x="0" y="0"/>
                </a:lnTo>
                <a:lnTo>
                  <a:pt x="6542531" y="0"/>
                </a:lnTo>
                <a:lnTo>
                  <a:pt x="6542531" y="9144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2" name="object 102"/>
          <p:cNvSpPr txBox="1"/>
          <p:nvPr/>
        </p:nvSpPr>
        <p:spPr>
          <a:xfrm>
            <a:off x="16290754" y="349008"/>
            <a:ext cx="192824" cy="135935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sz="800" spc="10" dirty="0">
                <a:latin typeface="Microsoft Sans Serif"/>
                <a:cs typeface="Microsoft Sans Serif"/>
              </a:rPr>
              <a:t>1</a:t>
            </a:r>
            <a:endParaRPr sz="800">
              <a:latin typeface="Microsoft Sans Serif"/>
              <a:cs typeface="Microsoft Sans Serif"/>
            </a:endParaRPr>
          </a:p>
        </p:txBody>
      </p:sp>
      <p:sp>
        <p:nvSpPr>
          <p:cNvPr id="103" name="object 103"/>
          <p:cNvSpPr txBox="1"/>
          <p:nvPr/>
        </p:nvSpPr>
        <p:spPr>
          <a:xfrm>
            <a:off x="4433738" y="838214"/>
            <a:ext cx="8576271" cy="688975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sz="1700" spc="50" dirty="0">
                <a:latin typeface="Microsoft Sans Serif"/>
                <a:cs typeface="Microsoft Sans Serif"/>
              </a:rPr>
              <a:t>Otras</a:t>
            </a:r>
            <a:r>
              <a:rPr sz="1700" spc="-25" dirty="0">
                <a:latin typeface="Microsoft Sans Serif"/>
                <a:cs typeface="Microsoft Sans Serif"/>
              </a:rPr>
              <a:t> </a:t>
            </a:r>
            <a:r>
              <a:rPr sz="1700" spc="40" dirty="0">
                <a:latin typeface="Microsoft Sans Serif"/>
                <a:cs typeface="Microsoft Sans Serif"/>
              </a:rPr>
              <a:t>consideraciones</a:t>
            </a:r>
            <a:r>
              <a:rPr sz="1700" spc="-20" dirty="0">
                <a:latin typeface="Microsoft Sans Serif"/>
                <a:cs typeface="Microsoft Sans Serif"/>
              </a:rPr>
              <a:t> </a:t>
            </a:r>
            <a:r>
              <a:rPr sz="1700" spc="55" dirty="0">
                <a:latin typeface="Microsoft Sans Serif"/>
                <a:cs typeface="Microsoft Sans Serif"/>
              </a:rPr>
              <a:t>de</a:t>
            </a:r>
            <a:r>
              <a:rPr sz="1700" spc="-20" dirty="0">
                <a:latin typeface="Microsoft Sans Serif"/>
                <a:cs typeface="Microsoft Sans Serif"/>
              </a:rPr>
              <a:t> </a:t>
            </a:r>
            <a:r>
              <a:rPr sz="1700" spc="60" dirty="0">
                <a:latin typeface="Microsoft Sans Serif"/>
                <a:cs typeface="Microsoft Sans Serif"/>
              </a:rPr>
              <a:t>protección</a:t>
            </a:r>
            <a:endParaRPr sz="1700">
              <a:latin typeface="Microsoft Sans Serif"/>
              <a:cs typeface="Microsoft Sans Serif"/>
            </a:endParaRPr>
          </a:p>
          <a:p>
            <a:pPr marL="792480">
              <a:lnSpc>
                <a:spcPct val="100000"/>
              </a:lnSpc>
              <a:spcBef>
                <a:spcPts val="1980"/>
              </a:spcBef>
            </a:pPr>
            <a:r>
              <a:rPr sz="1000" spc="20" dirty="0">
                <a:latin typeface="Microsoft Sans Serif"/>
                <a:cs typeface="Microsoft Sans Serif"/>
              </a:rPr>
              <a:t>Patrick</a:t>
            </a:r>
            <a:r>
              <a:rPr sz="1000" spc="-10" dirty="0">
                <a:latin typeface="Microsoft Sans Serif"/>
                <a:cs typeface="Microsoft Sans Serif"/>
              </a:rPr>
              <a:t> </a:t>
            </a:r>
            <a:r>
              <a:rPr sz="1000" spc="30" dirty="0">
                <a:latin typeface="Microsoft Sans Serif"/>
                <a:cs typeface="Microsoft Sans Serif"/>
              </a:rPr>
              <a:t>M.</a:t>
            </a:r>
            <a:r>
              <a:rPr sz="1000" spc="-10" dirty="0">
                <a:latin typeface="Microsoft Sans Serif"/>
                <a:cs typeface="Microsoft Sans Serif"/>
              </a:rPr>
              <a:t> </a:t>
            </a:r>
            <a:r>
              <a:rPr sz="1000" spc="30" dirty="0">
                <a:latin typeface="Microsoft Sans Serif"/>
                <a:cs typeface="Microsoft Sans Serif"/>
              </a:rPr>
              <a:t>Kerrigan</a:t>
            </a:r>
            <a:r>
              <a:rPr sz="1000" spc="-10" dirty="0">
                <a:latin typeface="Microsoft Sans Serif"/>
                <a:cs typeface="Microsoft Sans Serif"/>
              </a:rPr>
              <a:t> </a:t>
            </a:r>
            <a:r>
              <a:rPr sz="1000" spc="10" dirty="0">
                <a:latin typeface="Microsoft Sans Serif"/>
                <a:cs typeface="Microsoft Sans Serif"/>
              </a:rPr>
              <a:t>y</a:t>
            </a:r>
            <a:r>
              <a:rPr sz="1000" spc="-10" dirty="0">
                <a:latin typeface="Microsoft Sans Serif"/>
                <a:cs typeface="Microsoft Sans Serif"/>
              </a:rPr>
              <a:t> </a:t>
            </a:r>
            <a:r>
              <a:rPr sz="1000" spc="-60" dirty="0">
                <a:latin typeface="Microsoft Sans Serif"/>
                <a:cs typeface="Microsoft Sans Serif"/>
              </a:rPr>
              <a:t>Joe</a:t>
            </a:r>
            <a:r>
              <a:rPr sz="1000" spc="-10" dirty="0">
                <a:latin typeface="Microsoft Sans Serif"/>
                <a:cs typeface="Microsoft Sans Serif"/>
              </a:rPr>
              <a:t> </a:t>
            </a:r>
            <a:r>
              <a:rPr sz="1000" spc="-35" dirty="0">
                <a:latin typeface="Microsoft Sans Serif"/>
                <a:cs typeface="Microsoft Sans Serif"/>
              </a:rPr>
              <a:t>T.</a:t>
            </a:r>
            <a:r>
              <a:rPr sz="1000" spc="-10" dirty="0">
                <a:latin typeface="Microsoft Sans Serif"/>
                <a:cs typeface="Microsoft Sans Serif"/>
              </a:rPr>
              <a:t> </a:t>
            </a:r>
            <a:r>
              <a:rPr sz="1000" spc="25" dirty="0">
                <a:latin typeface="Microsoft Sans Serif"/>
                <a:cs typeface="Microsoft Sans Serif"/>
              </a:rPr>
              <a:t>Uchiyama</a:t>
            </a:r>
            <a:endParaRPr sz="1000">
              <a:latin typeface="Microsoft Sans Serif"/>
              <a:cs typeface="Microsoft Sans Serif"/>
            </a:endParaRPr>
          </a:p>
        </p:txBody>
      </p:sp>
      <p:sp>
        <p:nvSpPr>
          <p:cNvPr id="104" name="object 104"/>
          <p:cNvSpPr txBox="1"/>
          <p:nvPr/>
        </p:nvSpPr>
        <p:spPr>
          <a:xfrm>
            <a:off x="1415277" y="1740947"/>
            <a:ext cx="6726917" cy="146387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 marR="5080" indent="151765">
              <a:lnSpc>
                <a:spcPct val="124300"/>
              </a:lnSpc>
              <a:spcBef>
                <a:spcPts val="100"/>
              </a:spcBef>
            </a:pPr>
            <a:r>
              <a:rPr sz="700" spc="10" dirty="0">
                <a:latin typeface="Microsoft Sans Serif"/>
                <a:cs typeface="Microsoft Sans Serif"/>
              </a:rPr>
              <a:t>Abstracto-Esta</a:t>
            </a:r>
            <a:r>
              <a:rPr sz="700" spc="-5" dirty="0">
                <a:latin typeface="Microsoft Sans Serif"/>
                <a:cs typeface="Microsoft Sans Serif"/>
              </a:rPr>
              <a:t> </a:t>
            </a:r>
            <a:r>
              <a:rPr sz="700" spc="30" dirty="0">
                <a:latin typeface="Microsoft Sans Serif"/>
                <a:cs typeface="Microsoft Sans Serif"/>
              </a:rPr>
              <a:t>parte</a:t>
            </a:r>
            <a:r>
              <a:rPr sz="700" spc="-5" dirty="0">
                <a:latin typeface="Microsoft Sans Serif"/>
                <a:cs typeface="Microsoft Sans Serif"/>
              </a:rPr>
              <a:t> </a:t>
            </a:r>
            <a:r>
              <a:rPr sz="700" spc="20" dirty="0">
                <a:latin typeface="Microsoft Sans Serif"/>
                <a:cs typeface="Microsoft Sans Serif"/>
              </a:rPr>
              <a:t>del</a:t>
            </a:r>
            <a:r>
              <a:rPr sz="700" dirty="0">
                <a:latin typeface="Microsoft Sans Serif"/>
                <a:cs typeface="Microsoft Sans Serif"/>
              </a:rPr>
              <a:t> </a:t>
            </a:r>
            <a:r>
              <a:rPr sz="700" spc="35" dirty="0">
                <a:latin typeface="Microsoft Sans Serif"/>
                <a:cs typeface="Microsoft Sans Serif"/>
              </a:rPr>
              <a:t>tutorial</a:t>
            </a:r>
            <a:r>
              <a:rPr sz="700" spc="-5" dirty="0">
                <a:latin typeface="Microsoft Sans Serif"/>
                <a:cs typeface="Microsoft Sans Serif"/>
              </a:rPr>
              <a:t> </a:t>
            </a:r>
            <a:r>
              <a:rPr sz="700" spc="35" dirty="0">
                <a:latin typeface="Microsoft Sans Serif"/>
                <a:cs typeface="Microsoft Sans Serif"/>
              </a:rPr>
              <a:t>trata</a:t>
            </a:r>
            <a:r>
              <a:rPr sz="700" dirty="0">
                <a:latin typeface="Microsoft Sans Serif"/>
                <a:cs typeface="Microsoft Sans Serif"/>
              </a:rPr>
              <a:t> </a:t>
            </a:r>
            <a:r>
              <a:rPr sz="700" spc="20" dirty="0">
                <a:latin typeface="Microsoft Sans Serif"/>
                <a:cs typeface="Microsoft Sans Serif"/>
              </a:rPr>
              <a:t>de</a:t>
            </a:r>
            <a:r>
              <a:rPr sz="700" spc="-5" dirty="0">
                <a:latin typeface="Microsoft Sans Serif"/>
                <a:cs typeface="Microsoft Sans Serif"/>
              </a:rPr>
              <a:t> </a:t>
            </a:r>
            <a:r>
              <a:rPr sz="700" spc="25" dirty="0">
                <a:latin typeface="Microsoft Sans Serif"/>
                <a:cs typeface="Microsoft Sans Serif"/>
              </a:rPr>
              <a:t>otras</a:t>
            </a:r>
            <a:r>
              <a:rPr sz="700" dirty="0">
                <a:latin typeface="Microsoft Sans Serif"/>
                <a:cs typeface="Microsoft Sans Serif"/>
              </a:rPr>
              <a:t> </a:t>
            </a:r>
            <a:r>
              <a:rPr sz="700" spc="15" dirty="0">
                <a:latin typeface="Microsoft Sans Serif"/>
                <a:cs typeface="Microsoft Sans Serif"/>
              </a:rPr>
              <a:t>consideraciones</a:t>
            </a:r>
            <a:r>
              <a:rPr sz="700" spc="-5" dirty="0">
                <a:latin typeface="Microsoft Sans Serif"/>
                <a:cs typeface="Microsoft Sans Serif"/>
              </a:rPr>
              <a:t> </a:t>
            </a:r>
            <a:r>
              <a:rPr sz="700" spc="20" dirty="0">
                <a:latin typeface="Microsoft Sans Serif"/>
                <a:cs typeface="Microsoft Sans Serif"/>
              </a:rPr>
              <a:t>de </a:t>
            </a:r>
            <a:r>
              <a:rPr sz="700" spc="-170" dirty="0">
                <a:latin typeface="Microsoft Sans Serif"/>
                <a:cs typeface="Microsoft Sans Serif"/>
              </a:rPr>
              <a:t> </a:t>
            </a:r>
            <a:r>
              <a:rPr sz="700" spc="25" dirty="0">
                <a:latin typeface="Microsoft Sans Serif"/>
                <a:cs typeface="Microsoft Sans Serif"/>
              </a:rPr>
              <a:t>protección</a:t>
            </a:r>
            <a:r>
              <a:rPr sz="700" spc="-5" dirty="0">
                <a:latin typeface="Microsoft Sans Serif"/>
                <a:cs typeface="Microsoft Sans Serif"/>
              </a:rPr>
              <a:t> </a:t>
            </a:r>
            <a:r>
              <a:rPr sz="700" spc="20" dirty="0">
                <a:latin typeface="Microsoft Sans Serif"/>
                <a:cs typeface="Microsoft Sans Serif"/>
              </a:rPr>
              <a:t>de</a:t>
            </a:r>
            <a:r>
              <a:rPr sz="700" spc="-5" dirty="0">
                <a:latin typeface="Microsoft Sans Serif"/>
                <a:cs typeface="Microsoft Sans Serif"/>
              </a:rPr>
              <a:t> </a:t>
            </a:r>
            <a:r>
              <a:rPr sz="700" spc="10" dirty="0">
                <a:latin typeface="Microsoft Sans Serif"/>
                <a:cs typeface="Microsoft Sans Serif"/>
              </a:rPr>
              <a:t>los</a:t>
            </a:r>
            <a:r>
              <a:rPr sz="700" dirty="0">
                <a:latin typeface="Microsoft Sans Serif"/>
                <a:cs typeface="Microsoft Sans Serif"/>
              </a:rPr>
              <a:t> </a:t>
            </a:r>
            <a:r>
              <a:rPr sz="700" spc="20" dirty="0">
                <a:latin typeface="Microsoft Sans Serif"/>
                <a:cs typeface="Microsoft Sans Serif"/>
              </a:rPr>
              <a:t>generadores.</a:t>
            </a:r>
            <a:r>
              <a:rPr sz="700" spc="-5" dirty="0">
                <a:latin typeface="Microsoft Sans Serif"/>
                <a:cs typeface="Microsoft Sans Serif"/>
              </a:rPr>
              <a:t> Los </a:t>
            </a:r>
            <a:r>
              <a:rPr sz="700" spc="20" dirty="0">
                <a:latin typeface="Microsoft Sans Serif"/>
                <a:cs typeface="Microsoft Sans Serif"/>
              </a:rPr>
              <a:t>temas</a:t>
            </a:r>
            <a:r>
              <a:rPr sz="700" spc="-5" dirty="0">
                <a:latin typeface="Microsoft Sans Serif"/>
                <a:cs typeface="Microsoft Sans Serif"/>
              </a:rPr>
              <a:t> </a:t>
            </a:r>
            <a:r>
              <a:rPr sz="700" spc="20" dirty="0">
                <a:latin typeface="Microsoft Sans Serif"/>
                <a:cs typeface="Microsoft Sans Serif"/>
              </a:rPr>
              <a:t>incluyen</a:t>
            </a:r>
            <a:r>
              <a:rPr sz="700" dirty="0">
                <a:latin typeface="Microsoft Sans Serif"/>
                <a:cs typeface="Microsoft Sans Serif"/>
              </a:rPr>
              <a:t> </a:t>
            </a:r>
            <a:r>
              <a:rPr sz="700" spc="25" dirty="0">
                <a:latin typeface="Microsoft Sans Serif"/>
                <a:cs typeface="Microsoft Sans Serif"/>
              </a:rPr>
              <a:t>lo</a:t>
            </a:r>
            <a:r>
              <a:rPr sz="700" spc="-5" dirty="0">
                <a:latin typeface="Microsoft Sans Serif"/>
                <a:cs typeface="Microsoft Sans Serif"/>
              </a:rPr>
              <a:t> </a:t>
            </a:r>
            <a:r>
              <a:rPr sz="700" spc="20" dirty="0">
                <a:latin typeface="Microsoft Sans Serif"/>
                <a:cs typeface="Microsoft Sans Serif"/>
              </a:rPr>
              <a:t>siguiente:</a:t>
            </a:r>
            <a:endParaRPr sz="700">
              <a:latin typeface="Microsoft Sans Serif"/>
              <a:cs typeface="Microsoft Sans Serif"/>
            </a:endParaRPr>
          </a:p>
        </p:txBody>
      </p:sp>
      <p:sp>
        <p:nvSpPr>
          <p:cNvPr id="105" name="object 105"/>
          <p:cNvSpPr txBox="1"/>
          <p:nvPr/>
        </p:nvSpPr>
        <p:spPr>
          <a:xfrm>
            <a:off x="9100214" y="1718094"/>
            <a:ext cx="7391574" cy="109094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 marR="8255">
              <a:lnSpc>
                <a:spcPct val="142800"/>
              </a:lnSpc>
              <a:spcBef>
                <a:spcPts val="100"/>
              </a:spcBef>
            </a:pPr>
            <a:r>
              <a:rPr sz="700" spc="5" dirty="0">
                <a:latin typeface="Microsoft Sans Serif"/>
                <a:cs typeface="Microsoft Sans Serif"/>
              </a:rPr>
              <a:t>y</a:t>
            </a:r>
            <a:r>
              <a:rPr sz="700" spc="-5" dirty="0">
                <a:latin typeface="Microsoft Sans Serif"/>
                <a:cs typeface="Microsoft Sans Serif"/>
              </a:rPr>
              <a:t> </a:t>
            </a:r>
            <a:r>
              <a:rPr sz="700" spc="25" dirty="0">
                <a:latin typeface="Microsoft Sans Serif"/>
                <a:cs typeface="Microsoft Sans Serif"/>
              </a:rPr>
              <a:t>protección</a:t>
            </a:r>
            <a:r>
              <a:rPr sz="700" dirty="0">
                <a:latin typeface="Microsoft Sans Serif"/>
                <a:cs typeface="Microsoft Sans Serif"/>
              </a:rPr>
              <a:t> </a:t>
            </a:r>
            <a:r>
              <a:rPr sz="700" spc="20" dirty="0">
                <a:latin typeface="Microsoft Sans Serif"/>
                <a:cs typeface="Microsoft Sans Serif"/>
              </a:rPr>
              <a:t>del</a:t>
            </a:r>
            <a:r>
              <a:rPr sz="700" spc="-5" dirty="0">
                <a:latin typeface="Microsoft Sans Serif"/>
                <a:cs typeface="Microsoft Sans Serif"/>
              </a:rPr>
              <a:t> </a:t>
            </a:r>
            <a:r>
              <a:rPr sz="700" spc="10" dirty="0">
                <a:latin typeface="Microsoft Sans Serif"/>
                <a:cs typeface="Microsoft Sans Serif"/>
              </a:rPr>
              <a:t>suelo.</a:t>
            </a:r>
            <a:r>
              <a:rPr sz="700" dirty="0">
                <a:latin typeface="Microsoft Sans Serif"/>
                <a:cs typeface="Microsoft Sans Serif"/>
              </a:rPr>
              <a:t> </a:t>
            </a:r>
            <a:r>
              <a:rPr sz="700" spc="-50" dirty="0">
                <a:latin typeface="Microsoft Sans Serif"/>
                <a:cs typeface="Microsoft Sans Serif"/>
              </a:rPr>
              <a:t>Es</a:t>
            </a:r>
            <a:r>
              <a:rPr sz="700" dirty="0">
                <a:latin typeface="Microsoft Sans Serif"/>
                <a:cs typeface="Microsoft Sans Serif"/>
              </a:rPr>
              <a:t> </a:t>
            </a:r>
            <a:r>
              <a:rPr sz="700" spc="30" dirty="0">
                <a:latin typeface="Microsoft Sans Serif"/>
                <a:cs typeface="Microsoft Sans Serif"/>
              </a:rPr>
              <a:t>probable</a:t>
            </a:r>
            <a:r>
              <a:rPr sz="700" spc="-5" dirty="0">
                <a:latin typeface="Microsoft Sans Serif"/>
                <a:cs typeface="Microsoft Sans Serif"/>
              </a:rPr>
              <a:t> </a:t>
            </a:r>
            <a:r>
              <a:rPr sz="700" spc="30" dirty="0">
                <a:latin typeface="Microsoft Sans Serif"/>
                <a:cs typeface="Microsoft Sans Serif"/>
              </a:rPr>
              <a:t>que</a:t>
            </a:r>
            <a:r>
              <a:rPr sz="700" dirty="0">
                <a:latin typeface="Microsoft Sans Serif"/>
                <a:cs typeface="Microsoft Sans Serif"/>
              </a:rPr>
              <a:t> </a:t>
            </a:r>
            <a:r>
              <a:rPr sz="700" spc="10" dirty="0">
                <a:latin typeface="Microsoft Sans Serif"/>
                <a:cs typeface="Microsoft Sans Serif"/>
              </a:rPr>
              <a:t>la</a:t>
            </a:r>
            <a:r>
              <a:rPr sz="700" spc="-5" dirty="0">
                <a:latin typeface="Microsoft Sans Serif"/>
                <a:cs typeface="Microsoft Sans Serif"/>
              </a:rPr>
              <a:t> </a:t>
            </a:r>
            <a:r>
              <a:rPr sz="700" spc="25" dirty="0">
                <a:latin typeface="Microsoft Sans Serif"/>
                <a:cs typeface="Microsoft Sans Serif"/>
              </a:rPr>
              <a:t>protección</a:t>
            </a:r>
            <a:r>
              <a:rPr sz="700" dirty="0">
                <a:latin typeface="Microsoft Sans Serif"/>
                <a:cs typeface="Microsoft Sans Serif"/>
              </a:rPr>
              <a:t> </a:t>
            </a:r>
            <a:r>
              <a:rPr sz="700" spc="20" dirty="0">
                <a:latin typeface="Microsoft Sans Serif"/>
                <a:cs typeface="Microsoft Sans Serif"/>
              </a:rPr>
              <a:t>de</a:t>
            </a:r>
            <a:r>
              <a:rPr sz="700" dirty="0">
                <a:latin typeface="Microsoft Sans Serif"/>
                <a:cs typeface="Microsoft Sans Serif"/>
              </a:rPr>
              <a:t> </a:t>
            </a:r>
            <a:r>
              <a:rPr sz="700" spc="30" dirty="0">
                <a:latin typeface="Microsoft Sans Serif"/>
                <a:cs typeface="Microsoft Sans Serif"/>
              </a:rPr>
              <a:t>tierra</a:t>
            </a:r>
            <a:r>
              <a:rPr sz="700" spc="-5" dirty="0">
                <a:latin typeface="Microsoft Sans Serif"/>
                <a:cs typeface="Microsoft Sans Serif"/>
              </a:rPr>
              <a:t> sea</a:t>
            </a:r>
            <a:r>
              <a:rPr sz="700" dirty="0">
                <a:latin typeface="Microsoft Sans Serif"/>
                <a:cs typeface="Microsoft Sans Serif"/>
              </a:rPr>
              <a:t> </a:t>
            </a:r>
            <a:r>
              <a:rPr sz="700" spc="15" dirty="0">
                <a:latin typeface="Microsoft Sans Serif"/>
                <a:cs typeface="Microsoft Sans Serif"/>
              </a:rPr>
              <a:t>insensible </a:t>
            </a:r>
            <a:r>
              <a:rPr sz="700" spc="-170" dirty="0">
                <a:latin typeface="Microsoft Sans Serif"/>
                <a:cs typeface="Microsoft Sans Serif"/>
              </a:rPr>
              <a:t> </a:t>
            </a:r>
            <a:r>
              <a:rPr sz="700" dirty="0">
                <a:latin typeface="Microsoft Sans Serif"/>
                <a:cs typeface="Microsoft Sans Serif"/>
              </a:rPr>
              <a:t>si</a:t>
            </a:r>
            <a:r>
              <a:rPr sz="700" spc="-10" dirty="0">
                <a:latin typeface="Microsoft Sans Serif"/>
                <a:cs typeface="Microsoft Sans Serif"/>
              </a:rPr>
              <a:t> </a:t>
            </a:r>
            <a:r>
              <a:rPr sz="700" spc="10" dirty="0">
                <a:latin typeface="Microsoft Sans Serif"/>
                <a:cs typeface="Microsoft Sans Serif"/>
              </a:rPr>
              <a:t>el</a:t>
            </a:r>
            <a:r>
              <a:rPr sz="700" spc="-5" dirty="0">
                <a:latin typeface="Microsoft Sans Serif"/>
                <a:cs typeface="Microsoft Sans Serif"/>
              </a:rPr>
              <a:t> </a:t>
            </a:r>
            <a:r>
              <a:rPr sz="700" spc="30" dirty="0">
                <a:latin typeface="Microsoft Sans Serif"/>
                <a:cs typeface="Microsoft Sans Serif"/>
              </a:rPr>
              <a:t>generador</a:t>
            </a:r>
            <a:r>
              <a:rPr sz="700" spc="-5" dirty="0">
                <a:latin typeface="Microsoft Sans Serif"/>
                <a:cs typeface="Microsoft Sans Serif"/>
              </a:rPr>
              <a:t> </a:t>
            </a:r>
            <a:r>
              <a:rPr sz="700" spc="10" dirty="0">
                <a:latin typeface="Microsoft Sans Serif"/>
                <a:cs typeface="Microsoft Sans Serif"/>
              </a:rPr>
              <a:t>está</a:t>
            </a:r>
            <a:r>
              <a:rPr sz="700" spc="-5" dirty="0">
                <a:latin typeface="Microsoft Sans Serif"/>
                <a:cs typeface="Microsoft Sans Serif"/>
              </a:rPr>
              <a:t> </a:t>
            </a:r>
            <a:r>
              <a:rPr sz="700" spc="20" dirty="0">
                <a:latin typeface="Microsoft Sans Serif"/>
                <a:cs typeface="Microsoft Sans Serif"/>
              </a:rPr>
              <a:t>conectado</a:t>
            </a:r>
            <a:r>
              <a:rPr sz="700" spc="-5" dirty="0">
                <a:latin typeface="Microsoft Sans Serif"/>
                <a:cs typeface="Microsoft Sans Serif"/>
              </a:rPr>
              <a:t> </a:t>
            </a:r>
            <a:r>
              <a:rPr sz="700" dirty="0">
                <a:latin typeface="Microsoft Sans Serif"/>
                <a:cs typeface="Microsoft Sans Serif"/>
              </a:rPr>
              <a:t>a</a:t>
            </a:r>
            <a:r>
              <a:rPr sz="700" spc="-5" dirty="0">
                <a:latin typeface="Microsoft Sans Serif"/>
                <a:cs typeface="Microsoft Sans Serif"/>
              </a:rPr>
              <a:t> </a:t>
            </a:r>
            <a:r>
              <a:rPr sz="700" spc="30" dirty="0">
                <a:latin typeface="Microsoft Sans Serif"/>
                <a:cs typeface="Microsoft Sans Serif"/>
              </a:rPr>
              <a:t>tierra</a:t>
            </a:r>
            <a:r>
              <a:rPr sz="700" spc="-5" dirty="0">
                <a:latin typeface="Microsoft Sans Serif"/>
                <a:cs typeface="Microsoft Sans Serif"/>
              </a:rPr>
              <a:t> </a:t>
            </a:r>
            <a:r>
              <a:rPr sz="700" spc="20" dirty="0">
                <a:latin typeface="Microsoft Sans Serif"/>
                <a:cs typeface="Microsoft Sans Serif"/>
              </a:rPr>
              <a:t>con</a:t>
            </a:r>
            <a:r>
              <a:rPr sz="700" spc="-5" dirty="0">
                <a:latin typeface="Microsoft Sans Serif"/>
                <a:cs typeface="Microsoft Sans Serif"/>
              </a:rPr>
              <a:t> </a:t>
            </a:r>
            <a:r>
              <a:rPr sz="700" spc="20" dirty="0">
                <a:latin typeface="Microsoft Sans Serif"/>
                <a:cs typeface="Microsoft Sans Serif"/>
              </a:rPr>
              <a:t>alta</a:t>
            </a:r>
            <a:r>
              <a:rPr sz="700" spc="-5" dirty="0">
                <a:latin typeface="Microsoft Sans Serif"/>
                <a:cs typeface="Microsoft Sans Serif"/>
              </a:rPr>
              <a:t> </a:t>
            </a:r>
            <a:r>
              <a:rPr sz="700" spc="20" dirty="0">
                <a:latin typeface="Microsoft Sans Serif"/>
                <a:cs typeface="Microsoft Sans Serif"/>
              </a:rPr>
              <a:t>impedancia.</a:t>
            </a:r>
            <a:endParaRPr sz="700">
              <a:latin typeface="Microsoft Sans Serif"/>
              <a:cs typeface="Microsoft Sans Serif"/>
            </a:endParaRPr>
          </a:p>
          <a:p>
            <a:pPr marL="12700" marR="5080" indent="153670">
              <a:lnSpc>
                <a:spcPct val="143000"/>
              </a:lnSpc>
              <a:spcBef>
                <a:spcPts val="10"/>
              </a:spcBef>
            </a:pPr>
            <a:r>
              <a:rPr sz="700" spc="15" dirty="0">
                <a:latin typeface="Microsoft Sans Serif"/>
                <a:cs typeface="Microsoft Sans Serif"/>
              </a:rPr>
              <a:t>Una falla </a:t>
            </a:r>
            <a:r>
              <a:rPr sz="700" spc="30" dirty="0">
                <a:latin typeface="Microsoft Sans Serif"/>
                <a:cs typeface="Microsoft Sans Serif"/>
              </a:rPr>
              <a:t>que </a:t>
            </a:r>
            <a:r>
              <a:rPr sz="700" spc="35" dirty="0">
                <a:latin typeface="Microsoft Sans Serif"/>
                <a:cs typeface="Microsoft Sans Serif"/>
              </a:rPr>
              <a:t>no </a:t>
            </a:r>
            <a:r>
              <a:rPr sz="700" spc="-5" dirty="0">
                <a:latin typeface="Microsoft Sans Serif"/>
                <a:cs typeface="Microsoft Sans Serif"/>
              </a:rPr>
              <a:t>es </a:t>
            </a:r>
            <a:r>
              <a:rPr sz="700" spc="20" dirty="0">
                <a:latin typeface="Microsoft Sans Serif"/>
                <a:cs typeface="Microsoft Sans Serif"/>
              </a:rPr>
              <a:t>detectada </a:t>
            </a:r>
            <a:r>
              <a:rPr sz="700" spc="30" dirty="0">
                <a:latin typeface="Microsoft Sans Serif"/>
                <a:cs typeface="Microsoft Sans Serif"/>
              </a:rPr>
              <a:t>ni </a:t>
            </a:r>
            <a:r>
              <a:rPr sz="700" spc="40" dirty="0">
                <a:latin typeface="Microsoft Sans Serif"/>
                <a:cs typeface="Microsoft Sans Serif"/>
              </a:rPr>
              <a:t>por </a:t>
            </a:r>
            <a:r>
              <a:rPr sz="700" spc="10" dirty="0">
                <a:latin typeface="Microsoft Sans Serif"/>
                <a:cs typeface="Microsoft Sans Serif"/>
              </a:rPr>
              <a:t>la </a:t>
            </a:r>
            <a:r>
              <a:rPr sz="700" spc="25" dirty="0">
                <a:latin typeface="Microsoft Sans Serif"/>
                <a:cs typeface="Microsoft Sans Serif"/>
              </a:rPr>
              <a:t>protección </a:t>
            </a:r>
            <a:r>
              <a:rPr sz="700" spc="20" dirty="0">
                <a:latin typeface="Microsoft Sans Serif"/>
                <a:cs typeface="Microsoft Sans Serif"/>
              </a:rPr>
              <a:t>del </a:t>
            </a:r>
            <a:r>
              <a:rPr sz="700" spc="30" dirty="0">
                <a:latin typeface="Microsoft Sans Serif"/>
                <a:cs typeface="Microsoft Sans Serif"/>
              </a:rPr>
              <a:t>generador </a:t>
            </a:r>
            <a:r>
              <a:rPr sz="700" spc="35" dirty="0">
                <a:latin typeface="Microsoft Sans Serif"/>
                <a:cs typeface="Microsoft Sans Serif"/>
              </a:rPr>
              <a:t> </a:t>
            </a:r>
            <a:r>
              <a:rPr sz="700" spc="15" dirty="0">
                <a:latin typeface="Microsoft Sans Serif"/>
                <a:cs typeface="Microsoft Sans Serif"/>
              </a:rPr>
              <a:t>convencional </a:t>
            </a:r>
            <a:r>
              <a:rPr sz="700" spc="30" dirty="0">
                <a:latin typeface="Microsoft Sans Serif"/>
                <a:cs typeface="Microsoft Sans Serif"/>
              </a:rPr>
              <a:t>ni </a:t>
            </a:r>
            <a:r>
              <a:rPr sz="700" spc="40" dirty="0">
                <a:latin typeface="Microsoft Sans Serif"/>
                <a:cs typeface="Microsoft Sans Serif"/>
              </a:rPr>
              <a:t>por </a:t>
            </a:r>
            <a:r>
              <a:rPr sz="700" spc="10" dirty="0">
                <a:latin typeface="Microsoft Sans Serif"/>
                <a:cs typeface="Microsoft Sans Serif"/>
              </a:rPr>
              <a:t>la </a:t>
            </a:r>
            <a:r>
              <a:rPr sz="700" spc="25" dirty="0">
                <a:latin typeface="Microsoft Sans Serif"/>
                <a:cs typeface="Microsoft Sans Serif"/>
              </a:rPr>
              <a:t>protección </a:t>
            </a:r>
            <a:r>
              <a:rPr sz="700" spc="30" dirty="0">
                <a:latin typeface="Microsoft Sans Serif"/>
                <a:cs typeface="Microsoft Sans Serif"/>
              </a:rPr>
              <a:t>integrada </a:t>
            </a:r>
            <a:r>
              <a:rPr sz="700" spc="20" dirty="0">
                <a:latin typeface="Microsoft Sans Serif"/>
                <a:cs typeface="Microsoft Sans Serif"/>
              </a:rPr>
              <a:t>en </a:t>
            </a:r>
            <a:r>
              <a:rPr sz="700" spc="10" dirty="0">
                <a:latin typeface="Microsoft Sans Serif"/>
                <a:cs typeface="Microsoft Sans Serif"/>
              </a:rPr>
              <a:t>el </a:t>
            </a:r>
            <a:r>
              <a:rPr sz="700" spc="25" dirty="0">
                <a:latin typeface="Microsoft Sans Serif"/>
                <a:cs typeface="Microsoft Sans Serif"/>
              </a:rPr>
              <a:t>variador </a:t>
            </a:r>
            <a:r>
              <a:rPr sz="700" spc="20" dirty="0">
                <a:latin typeface="Microsoft Sans Serif"/>
                <a:cs typeface="Microsoft Sans Serif"/>
              </a:rPr>
              <a:t>de </a:t>
            </a:r>
            <a:r>
              <a:rPr sz="700" spc="15" dirty="0">
                <a:latin typeface="Microsoft Sans Serif"/>
                <a:cs typeface="Microsoft Sans Serif"/>
              </a:rPr>
              <a:t>velocidad </a:t>
            </a:r>
            <a:r>
              <a:rPr sz="700" spc="-5" dirty="0">
                <a:latin typeface="Microsoft Sans Serif"/>
                <a:cs typeface="Microsoft Sans Serif"/>
              </a:rPr>
              <a:t>es </a:t>
            </a:r>
            <a:r>
              <a:rPr sz="700" dirty="0">
                <a:latin typeface="Microsoft Sans Serif"/>
                <a:cs typeface="Microsoft Sans Serif"/>
              </a:rPr>
              <a:t> </a:t>
            </a:r>
            <a:r>
              <a:rPr sz="700" spc="30" dirty="0">
                <a:latin typeface="Microsoft Sans Serif"/>
                <a:cs typeface="Microsoft Sans Serif"/>
              </a:rPr>
              <a:t>una </a:t>
            </a:r>
            <a:r>
              <a:rPr sz="700" spc="15" dirty="0">
                <a:latin typeface="Microsoft Sans Serif"/>
                <a:cs typeface="Microsoft Sans Serif"/>
              </a:rPr>
              <a:t>falla </a:t>
            </a:r>
            <a:r>
              <a:rPr sz="700" spc="20" dirty="0">
                <a:latin typeface="Microsoft Sans Serif"/>
                <a:cs typeface="Microsoft Sans Serif"/>
              </a:rPr>
              <a:t>en </a:t>
            </a:r>
            <a:r>
              <a:rPr sz="700" spc="10" dirty="0">
                <a:latin typeface="Microsoft Sans Serif"/>
                <a:cs typeface="Microsoft Sans Serif"/>
              </a:rPr>
              <a:t>el </a:t>
            </a:r>
            <a:r>
              <a:rPr sz="700" spc="20" dirty="0">
                <a:latin typeface="Microsoft Sans Serif"/>
                <a:cs typeface="Microsoft Sans Serif"/>
              </a:rPr>
              <a:t>bus de </a:t>
            </a:r>
            <a:r>
              <a:rPr sz="700" spc="-65" dirty="0">
                <a:latin typeface="Microsoft Sans Serif"/>
                <a:cs typeface="Microsoft Sans Serif"/>
              </a:rPr>
              <a:t>CC </a:t>
            </a:r>
            <a:r>
              <a:rPr sz="700" spc="20" dirty="0">
                <a:latin typeface="Microsoft Sans Serif"/>
                <a:cs typeface="Microsoft Sans Serif"/>
              </a:rPr>
              <a:t>del </a:t>
            </a:r>
            <a:r>
              <a:rPr sz="700" spc="25" dirty="0">
                <a:latin typeface="Microsoft Sans Serif"/>
                <a:cs typeface="Microsoft Sans Serif"/>
              </a:rPr>
              <a:t>rectificador/inversor. </a:t>
            </a:r>
            <a:r>
              <a:rPr sz="700" dirty="0">
                <a:latin typeface="Microsoft Sans Serif"/>
                <a:cs typeface="Microsoft Sans Serif"/>
              </a:rPr>
              <a:t>Para </a:t>
            </a:r>
            <a:r>
              <a:rPr sz="700" spc="10" dirty="0">
                <a:latin typeface="Microsoft Sans Serif"/>
                <a:cs typeface="Microsoft Sans Serif"/>
              </a:rPr>
              <a:t>esta falla, </a:t>
            </a:r>
            <a:r>
              <a:rPr sz="700" spc="30" dirty="0">
                <a:latin typeface="Microsoft Sans Serif"/>
                <a:cs typeface="Microsoft Sans Serif"/>
              </a:rPr>
              <a:t>una </a:t>
            </a:r>
            <a:r>
              <a:rPr sz="700" spc="35" dirty="0">
                <a:latin typeface="Microsoft Sans Serif"/>
                <a:cs typeface="Microsoft Sans Serif"/>
              </a:rPr>
              <a:t> </a:t>
            </a:r>
            <a:r>
              <a:rPr sz="700" spc="25" dirty="0">
                <a:latin typeface="Microsoft Sans Serif"/>
                <a:cs typeface="Microsoft Sans Serif"/>
              </a:rPr>
              <a:t>corriente </a:t>
            </a:r>
            <a:r>
              <a:rPr sz="700" spc="-65" dirty="0">
                <a:latin typeface="Microsoft Sans Serif"/>
                <a:cs typeface="Microsoft Sans Serif"/>
              </a:rPr>
              <a:t>CC</a:t>
            </a:r>
            <a:r>
              <a:rPr sz="700" spc="-60" dirty="0">
                <a:latin typeface="Microsoft Sans Serif"/>
                <a:cs typeface="Microsoft Sans Serif"/>
              </a:rPr>
              <a:t> </a:t>
            </a:r>
            <a:r>
              <a:rPr sz="700" spc="20" dirty="0">
                <a:latin typeface="Microsoft Sans Serif"/>
                <a:cs typeface="Microsoft Sans Serif"/>
              </a:rPr>
              <a:t>fluye </a:t>
            </a:r>
            <a:r>
              <a:rPr sz="700" dirty="0">
                <a:latin typeface="Microsoft Sans Serif"/>
                <a:cs typeface="Microsoft Sans Serif"/>
              </a:rPr>
              <a:t>a </a:t>
            </a:r>
            <a:r>
              <a:rPr sz="700" spc="15" dirty="0">
                <a:latin typeface="Microsoft Sans Serif"/>
                <a:cs typeface="Microsoft Sans Serif"/>
              </a:rPr>
              <a:t>través </a:t>
            </a:r>
            <a:r>
              <a:rPr sz="700" spc="20" dirty="0">
                <a:latin typeface="Microsoft Sans Serif"/>
                <a:cs typeface="Microsoft Sans Serif"/>
              </a:rPr>
              <a:t>de </a:t>
            </a:r>
            <a:r>
              <a:rPr sz="700" spc="10" dirty="0">
                <a:latin typeface="Microsoft Sans Serif"/>
                <a:cs typeface="Microsoft Sans Serif"/>
              </a:rPr>
              <a:t>la </a:t>
            </a:r>
            <a:r>
              <a:rPr sz="700" spc="15" dirty="0">
                <a:latin typeface="Microsoft Sans Serif"/>
                <a:cs typeface="Microsoft Sans Serif"/>
              </a:rPr>
              <a:t>falla </a:t>
            </a:r>
            <a:r>
              <a:rPr sz="700" spc="5" dirty="0">
                <a:latin typeface="Microsoft Sans Serif"/>
                <a:cs typeface="Microsoft Sans Serif"/>
              </a:rPr>
              <a:t>y </a:t>
            </a:r>
            <a:r>
              <a:rPr sz="700" spc="20" dirty="0">
                <a:latin typeface="Microsoft Sans Serif"/>
                <a:cs typeface="Microsoft Sans Serif"/>
              </a:rPr>
              <a:t>de cualquier </a:t>
            </a:r>
            <a:r>
              <a:rPr sz="700" spc="30" dirty="0">
                <a:latin typeface="Microsoft Sans Serif"/>
                <a:cs typeface="Microsoft Sans Serif"/>
              </a:rPr>
              <a:t>tierra </a:t>
            </a:r>
            <a:r>
              <a:rPr sz="700" spc="20" dirty="0">
                <a:latin typeface="Microsoft Sans Serif"/>
                <a:cs typeface="Microsoft Sans Serif"/>
              </a:rPr>
              <a:t>en </a:t>
            </a:r>
            <a:r>
              <a:rPr sz="700" spc="10" dirty="0">
                <a:latin typeface="Microsoft Sans Serif"/>
                <a:cs typeface="Microsoft Sans Serif"/>
              </a:rPr>
              <a:t>el </a:t>
            </a:r>
            <a:r>
              <a:rPr sz="700" spc="15" dirty="0">
                <a:latin typeface="Microsoft Sans Serif"/>
                <a:cs typeface="Microsoft Sans Serif"/>
              </a:rPr>
              <a:t>sistema </a:t>
            </a:r>
            <a:r>
              <a:rPr sz="700" spc="20" dirty="0">
                <a:latin typeface="Microsoft Sans Serif"/>
                <a:cs typeface="Microsoft Sans Serif"/>
              </a:rPr>
              <a:t>de </a:t>
            </a:r>
            <a:r>
              <a:rPr sz="700" spc="25" dirty="0">
                <a:latin typeface="Microsoft Sans Serif"/>
                <a:cs typeface="Microsoft Sans Serif"/>
              </a:rPr>
              <a:t> </a:t>
            </a:r>
            <a:r>
              <a:rPr sz="700" spc="-45" dirty="0">
                <a:latin typeface="Microsoft Sans Serif"/>
                <a:cs typeface="Microsoft Sans Serif"/>
              </a:rPr>
              <a:t>CA </a:t>
            </a:r>
            <a:r>
              <a:rPr sz="700" spc="15" dirty="0">
                <a:latin typeface="Microsoft Sans Serif"/>
                <a:cs typeface="Microsoft Sans Serif"/>
              </a:rPr>
              <a:t>(consulte </a:t>
            </a:r>
            <a:r>
              <a:rPr sz="700" spc="10" dirty="0">
                <a:latin typeface="Microsoft Sans Serif"/>
                <a:cs typeface="Microsoft Sans Serif"/>
              </a:rPr>
              <a:t>la </a:t>
            </a:r>
            <a:r>
              <a:rPr sz="700" spc="-5" dirty="0">
                <a:latin typeface="Microsoft Sans Serif"/>
                <a:cs typeface="Microsoft Sans Serif"/>
              </a:rPr>
              <a:t>Fig. </a:t>
            </a:r>
            <a:r>
              <a:rPr sz="700" spc="-10" dirty="0">
                <a:latin typeface="Microsoft Sans Serif"/>
                <a:cs typeface="Microsoft Sans Serif"/>
              </a:rPr>
              <a:t>1). </a:t>
            </a:r>
            <a:r>
              <a:rPr sz="700" spc="-35" dirty="0">
                <a:latin typeface="Microsoft Sans Serif"/>
                <a:cs typeface="Microsoft Sans Serif"/>
              </a:rPr>
              <a:t>Si </a:t>
            </a:r>
            <a:r>
              <a:rPr sz="700" spc="10" dirty="0">
                <a:latin typeface="Microsoft Sans Serif"/>
                <a:cs typeface="Microsoft Sans Serif"/>
              </a:rPr>
              <a:t>el </a:t>
            </a:r>
            <a:r>
              <a:rPr sz="700" spc="30" dirty="0">
                <a:latin typeface="Microsoft Sans Serif"/>
                <a:cs typeface="Microsoft Sans Serif"/>
              </a:rPr>
              <a:t>generador </a:t>
            </a:r>
            <a:r>
              <a:rPr sz="700" spc="10" dirty="0">
                <a:latin typeface="Microsoft Sans Serif"/>
                <a:cs typeface="Microsoft Sans Serif"/>
              </a:rPr>
              <a:t>está </a:t>
            </a:r>
            <a:r>
              <a:rPr sz="700" spc="20" dirty="0">
                <a:latin typeface="Microsoft Sans Serif"/>
                <a:cs typeface="Microsoft Sans Serif"/>
              </a:rPr>
              <a:t>conectado </a:t>
            </a:r>
            <a:r>
              <a:rPr sz="700" dirty="0">
                <a:latin typeface="Microsoft Sans Serif"/>
                <a:cs typeface="Microsoft Sans Serif"/>
              </a:rPr>
              <a:t>a </a:t>
            </a:r>
            <a:r>
              <a:rPr sz="700" spc="30" dirty="0">
                <a:latin typeface="Microsoft Sans Serif"/>
                <a:cs typeface="Microsoft Sans Serif"/>
              </a:rPr>
              <a:t>tierra </a:t>
            </a:r>
            <a:r>
              <a:rPr sz="700" dirty="0">
                <a:latin typeface="Microsoft Sans Serif"/>
                <a:cs typeface="Microsoft Sans Serif"/>
              </a:rPr>
              <a:t>a </a:t>
            </a:r>
            <a:r>
              <a:rPr sz="700" spc="15" dirty="0">
                <a:latin typeface="Microsoft Sans Serif"/>
                <a:cs typeface="Microsoft Sans Serif"/>
              </a:rPr>
              <a:t>través </a:t>
            </a:r>
            <a:r>
              <a:rPr sz="700" spc="20" dirty="0">
                <a:latin typeface="Microsoft Sans Serif"/>
                <a:cs typeface="Microsoft Sans Serif"/>
              </a:rPr>
              <a:t>de </a:t>
            </a:r>
            <a:r>
              <a:rPr sz="700" spc="40" dirty="0">
                <a:latin typeface="Microsoft Sans Serif"/>
                <a:cs typeface="Microsoft Sans Serif"/>
              </a:rPr>
              <a:t>un </a:t>
            </a:r>
            <a:r>
              <a:rPr sz="700" spc="-175" dirty="0">
                <a:latin typeface="Microsoft Sans Serif"/>
                <a:cs typeface="Microsoft Sans Serif"/>
              </a:rPr>
              <a:t> </a:t>
            </a:r>
            <a:r>
              <a:rPr sz="700" spc="15" dirty="0">
                <a:latin typeface="Microsoft Sans Serif"/>
                <a:cs typeface="Microsoft Sans Serif"/>
              </a:rPr>
              <a:t>sistema </a:t>
            </a:r>
            <a:r>
              <a:rPr sz="700" spc="20" dirty="0">
                <a:latin typeface="Microsoft Sans Serif"/>
                <a:cs typeface="Microsoft Sans Serif"/>
              </a:rPr>
              <a:t>de alta impedancia (un </a:t>
            </a:r>
            <a:r>
              <a:rPr sz="700" spc="35" dirty="0">
                <a:latin typeface="Microsoft Sans Serif"/>
                <a:cs typeface="Microsoft Sans Serif"/>
              </a:rPr>
              <a:t>transformador </a:t>
            </a:r>
            <a:r>
              <a:rPr sz="700" spc="20" dirty="0">
                <a:latin typeface="Microsoft Sans Serif"/>
                <a:cs typeface="Microsoft Sans Serif"/>
              </a:rPr>
              <a:t>de </a:t>
            </a:r>
            <a:r>
              <a:rPr sz="700" spc="25" dirty="0">
                <a:latin typeface="Microsoft Sans Serif"/>
                <a:cs typeface="Microsoft Sans Serif"/>
              </a:rPr>
              <a:t>distribución </a:t>
            </a:r>
            <a:r>
              <a:rPr sz="700" spc="5" dirty="0">
                <a:latin typeface="Microsoft Sans Serif"/>
                <a:cs typeface="Microsoft Sans Serif"/>
              </a:rPr>
              <a:t>y </a:t>
            </a:r>
            <a:r>
              <a:rPr sz="700" spc="30" dirty="0">
                <a:latin typeface="Microsoft Sans Serif"/>
                <a:cs typeface="Microsoft Sans Serif"/>
              </a:rPr>
              <a:t>una </a:t>
            </a:r>
            <a:r>
              <a:rPr sz="700" spc="35" dirty="0">
                <a:latin typeface="Microsoft Sans Serif"/>
                <a:cs typeface="Microsoft Sans Serif"/>
              </a:rPr>
              <a:t> </a:t>
            </a:r>
            <a:r>
              <a:rPr sz="700" spc="15" dirty="0">
                <a:latin typeface="Microsoft Sans Serif"/>
                <a:cs typeface="Microsoft Sans Serif"/>
              </a:rPr>
              <a:t>resistencia </a:t>
            </a:r>
            <a:r>
              <a:rPr sz="700" spc="20" dirty="0">
                <a:latin typeface="Microsoft Sans Serif"/>
                <a:cs typeface="Microsoft Sans Serif"/>
              </a:rPr>
              <a:t>de puesta </a:t>
            </a:r>
            <a:r>
              <a:rPr sz="700" dirty="0">
                <a:latin typeface="Microsoft Sans Serif"/>
                <a:cs typeface="Microsoft Sans Serif"/>
              </a:rPr>
              <a:t>a </a:t>
            </a:r>
            <a:r>
              <a:rPr sz="700" spc="30" dirty="0">
                <a:latin typeface="Microsoft Sans Serif"/>
                <a:cs typeface="Microsoft Sans Serif"/>
              </a:rPr>
              <a:t>tierra </a:t>
            </a:r>
            <a:r>
              <a:rPr sz="700" spc="15" dirty="0">
                <a:latin typeface="Microsoft Sans Serif"/>
                <a:cs typeface="Microsoft Sans Serif"/>
              </a:rPr>
              <a:t>secundaria) </a:t>
            </a:r>
            <a:r>
              <a:rPr sz="700" spc="5" dirty="0">
                <a:latin typeface="Microsoft Sans Serif"/>
                <a:cs typeface="Microsoft Sans Serif"/>
              </a:rPr>
              <a:t>y </a:t>
            </a:r>
            <a:r>
              <a:rPr sz="700" spc="25" dirty="0">
                <a:latin typeface="Microsoft Sans Serif"/>
                <a:cs typeface="Microsoft Sans Serif"/>
              </a:rPr>
              <a:t>tiene </a:t>
            </a:r>
            <a:r>
              <a:rPr sz="700" spc="-40" dirty="0">
                <a:latin typeface="Microsoft Sans Serif"/>
                <a:cs typeface="Microsoft Sans Serif"/>
              </a:rPr>
              <a:t>TT </a:t>
            </a:r>
            <a:r>
              <a:rPr sz="700" spc="25" dirty="0">
                <a:latin typeface="Microsoft Sans Serif"/>
                <a:cs typeface="Microsoft Sans Serif"/>
              </a:rPr>
              <a:t>(transformadores </a:t>
            </a:r>
            <a:r>
              <a:rPr sz="700" spc="20" dirty="0">
                <a:latin typeface="Microsoft Sans Serif"/>
                <a:cs typeface="Microsoft Sans Serif"/>
              </a:rPr>
              <a:t>de </a:t>
            </a:r>
            <a:r>
              <a:rPr sz="700" spc="25" dirty="0">
                <a:latin typeface="Microsoft Sans Serif"/>
                <a:cs typeface="Microsoft Sans Serif"/>
              </a:rPr>
              <a:t> </a:t>
            </a:r>
            <a:r>
              <a:rPr sz="700" spc="15" dirty="0">
                <a:latin typeface="Microsoft Sans Serif"/>
                <a:cs typeface="Microsoft Sans Serif"/>
              </a:rPr>
              <a:t>voltaje) conectados </a:t>
            </a:r>
            <a:r>
              <a:rPr sz="700" spc="20" dirty="0">
                <a:latin typeface="Microsoft Sans Serif"/>
                <a:cs typeface="Microsoft Sans Serif"/>
              </a:rPr>
              <a:t>en </a:t>
            </a:r>
            <a:r>
              <a:rPr sz="700" spc="15" dirty="0">
                <a:latin typeface="Microsoft Sans Serif"/>
                <a:cs typeface="Microsoft Sans Serif"/>
              </a:rPr>
              <a:t>estrella, </a:t>
            </a:r>
            <a:r>
              <a:rPr sz="700" spc="10" dirty="0">
                <a:latin typeface="Microsoft Sans Serif"/>
                <a:cs typeface="Microsoft Sans Serif"/>
              </a:rPr>
              <a:t>la </a:t>
            </a:r>
            <a:r>
              <a:rPr sz="700" spc="25" dirty="0">
                <a:latin typeface="Microsoft Sans Serif"/>
                <a:cs typeface="Microsoft Sans Serif"/>
              </a:rPr>
              <a:t>corriente </a:t>
            </a:r>
            <a:r>
              <a:rPr sz="700" spc="20" dirty="0">
                <a:latin typeface="Microsoft Sans Serif"/>
                <a:cs typeface="Microsoft Sans Serif"/>
              </a:rPr>
              <a:t>de </a:t>
            </a:r>
            <a:r>
              <a:rPr sz="700" spc="15" dirty="0">
                <a:latin typeface="Microsoft Sans Serif"/>
                <a:cs typeface="Microsoft Sans Serif"/>
              </a:rPr>
              <a:t>falla </a:t>
            </a:r>
            <a:r>
              <a:rPr sz="700" spc="-5" dirty="0">
                <a:latin typeface="Microsoft Sans Serif"/>
                <a:cs typeface="Microsoft Sans Serif"/>
              </a:rPr>
              <a:t>se </a:t>
            </a:r>
            <a:r>
              <a:rPr sz="700" spc="20" dirty="0">
                <a:latin typeface="Microsoft Sans Serif"/>
                <a:cs typeface="Microsoft Sans Serif"/>
              </a:rPr>
              <a:t>divide </a:t>
            </a:r>
            <a:r>
              <a:rPr sz="700" spc="30" dirty="0">
                <a:latin typeface="Microsoft Sans Serif"/>
                <a:cs typeface="Microsoft Sans Serif"/>
              </a:rPr>
              <a:t>entre </a:t>
            </a:r>
            <a:r>
              <a:rPr sz="700" spc="5" dirty="0">
                <a:latin typeface="Microsoft Sans Serif"/>
                <a:cs typeface="Microsoft Sans Serif"/>
              </a:rPr>
              <a:t>estas </a:t>
            </a:r>
            <a:r>
              <a:rPr sz="700" spc="20" dirty="0">
                <a:latin typeface="Microsoft Sans Serif"/>
                <a:cs typeface="Microsoft Sans Serif"/>
              </a:rPr>
              <a:t>dos </a:t>
            </a:r>
            <a:r>
              <a:rPr sz="700" spc="-175" dirty="0">
                <a:latin typeface="Microsoft Sans Serif"/>
                <a:cs typeface="Microsoft Sans Serif"/>
              </a:rPr>
              <a:t> </a:t>
            </a:r>
            <a:r>
              <a:rPr sz="700" spc="25" dirty="0">
                <a:latin typeface="Microsoft Sans Serif"/>
                <a:cs typeface="Microsoft Sans Serif"/>
              </a:rPr>
              <a:t>rutas (tierra </a:t>
            </a:r>
            <a:r>
              <a:rPr sz="700" spc="20" dirty="0">
                <a:latin typeface="Microsoft Sans Serif"/>
                <a:cs typeface="Microsoft Sans Serif"/>
              </a:rPr>
              <a:t>del </a:t>
            </a:r>
            <a:r>
              <a:rPr sz="700" spc="30" dirty="0">
                <a:latin typeface="Microsoft Sans Serif"/>
                <a:cs typeface="Microsoft Sans Serif"/>
              </a:rPr>
              <a:t>generador </a:t>
            </a:r>
            <a:r>
              <a:rPr sz="700" spc="5" dirty="0">
                <a:latin typeface="Microsoft Sans Serif"/>
                <a:cs typeface="Microsoft Sans Serif"/>
              </a:rPr>
              <a:t>y </a:t>
            </a:r>
            <a:r>
              <a:rPr sz="700" spc="30" dirty="0">
                <a:latin typeface="Microsoft Sans Serif"/>
                <a:cs typeface="Microsoft Sans Serif"/>
              </a:rPr>
              <a:t>neutros </a:t>
            </a:r>
            <a:r>
              <a:rPr sz="700" spc="20" dirty="0">
                <a:latin typeface="Microsoft Sans Serif"/>
                <a:cs typeface="Microsoft Sans Serif"/>
              </a:rPr>
              <a:t>del </a:t>
            </a:r>
            <a:r>
              <a:rPr sz="700" spc="-40" dirty="0">
                <a:latin typeface="Microsoft Sans Serif"/>
                <a:cs typeface="Microsoft Sans Serif"/>
              </a:rPr>
              <a:t>TT </a:t>
            </a:r>
            <a:r>
              <a:rPr sz="700" dirty="0">
                <a:latin typeface="Microsoft Sans Serif"/>
                <a:cs typeface="Microsoft Sans Serif"/>
              </a:rPr>
              <a:t>a </a:t>
            </a:r>
            <a:r>
              <a:rPr sz="700" spc="20" dirty="0">
                <a:latin typeface="Microsoft Sans Serif"/>
                <a:cs typeface="Microsoft Sans Serif"/>
              </a:rPr>
              <a:t>tierra). </a:t>
            </a:r>
            <a:r>
              <a:rPr sz="700" spc="-10" dirty="0">
                <a:latin typeface="Microsoft Sans Serif"/>
                <a:cs typeface="Microsoft Sans Serif"/>
              </a:rPr>
              <a:t>La </a:t>
            </a:r>
            <a:r>
              <a:rPr sz="700" spc="25" dirty="0">
                <a:latin typeface="Microsoft Sans Serif"/>
                <a:cs typeface="Microsoft Sans Serif"/>
              </a:rPr>
              <a:t>corriente continua </a:t>
            </a:r>
            <a:r>
              <a:rPr sz="700" spc="30" dirty="0">
                <a:latin typeface="Microsoft Sans Serif"/>
                <a:cs typeface="Microsoft Sans Serif"/>
              </a:rPr>
              <a:t> </a:t>
            </a:r>
            <a:r>
              <a:rPr sz="700" spc="5" dirty="0">
                <a:latin typeface="Microsoft Sans Serif"/>
                <a:cs typeface="Microsoft Sans Serif"/>
              </a:rPr>
              <a:t>hace</a:t>
            </a:r>
            <a:r>
              <a:rPr sz="700" dirty="0">
                <a:latin typeface="Microsoft Sans Serif"/>
                <a:cs typeface="Microsoft Sans Serif"/>
              </a:rPr>
              <a:t> </a:t>
            </a:r>
            <a:r>
              <a:rPr sz="700" spc="30" dirty="0">
                <a:latin typeface="Microsoft Sans Serif"/>
                <a:cs typeface="Microsoft Sans Serif"/>
              </a:rPr>
              <a:t>que</a:t>
            </a:r>
            <a:r>
              <a:rPr sz="700" spc="5" dirty="0">
                <a:latin typeface="Microsoft Sans Serif"/>
                <a:cs typeface="Microsoft Sans Serif"/>
              </a:rPr>
              <a:t> </a:t>
            </a:r>
            <a:r>
              <a:rPr sz="700" spc="10" dirty="0">
                <a:latin typeface="Microsoft Sans Serif"/>
                <a:cs typeface="Microsoft Sans Serif"/>
              </a:rPr>
              <a:t>los</a:t>
            </a:r>
            <a:r>
              <a:rPr sz="700" dirty="0">
                <a:latin typeface="Microsoft Sans Serif"/>
                <a:cs typeface="Microsoft Sans Serif"/>
              </a:rPr>
              <a:t> </a:t>
            </a:r>
            <a:r>
              <a:rPr sz="700" spc="25" dirty="0">
                <a:latin typeface="Microsoft Sans Serif"/>
                <a:cs typeface="Microsoft Sans Serif"/>
              </a:rPr>
              <a:t>elementos</a:t>
            </a:r>
            <a:r>
              <a:rPr sz="700" spc="5" dirty="0">
                <a:latin typeface="Microsoft Sans Serif"/>
                <a:cs typeface="Microsoft Sans Serif"/>
              </a:rPr>
              <a:t> </a:t>
            </a:r>
            <a:r>
              <a:rPr sz="700" spc="20" dirty="0">
                <a:latin typeface="Microsoft Sans Serif"/>
                <a:cs typeface="Microsoft Sans Serif"/>
              </a:rPr>
              <a:t>magnéticos</a:t>
            </a:r>
            <a:r>
              <a:rPr sz="700" dirty="0">
                <a:latin typeface="Microsoft Sans Serif"/>
                <a:cs typeface="Microsoft Sans Serif"/>
              </a:rPr>
              <a:t> </a:t>
            </a:r>
            <a:r>
              <a:rPr sz="700" spc="-5" dirty="0">
                <a:latin typeface="Microsoft Sans Serif"/>
                <a:cs typeface="Microsoft Sans Serif"/>
              </a:rPr>
              <a:t>se</a:t>
            </a:r>
            <a:r>
              <a:rPr sz="700" spc="5" dirty="0">
                <a:latin typeface="Microsoft Sans Serif"/>
                <a:cs typeface="Microsoft Sans Serif"/>
              </a:rPr>
              <a:t> </a:t>
            </a:r>
            <a:r>
              <a:rPr sz="700" spc="25" dirty="0">
                <a:latin typeface="Microsoft Sans Serif"/>
                <a:cs typeface="Microsoft Sans Serif"/>
              </a:rPr>
              <a:t>saturen</a:t>
            </a:r>
            <a:r>
              <a:rPr sz="700" dirty="0">
                <a:latin typeface="Microsoft Sans Serif"/>
                <a:cs typeface="Microsoft Sans Serif"/>
              </a:rPr>
              <a:t> </a:t>
            </a:r>
            <a:r>
              <a:rPr sz="700" spc="5" dirty="0">
                <a:latin typeface="Microsoft Sans Serif"/>
                <a:cs typeface="Microsoft Sans Serif"/>
              </a:rPr>
              <a:t>y </a:t>
            </a:r>
            <a:r>
              <a:rPr sz="700" spc="10" dirty="0">
                <a:latin typeface="Microsoft Sans Serif"/>
                <a:cs typeface="Microsoft Sans Serif"/>
              </a:rPr>
              <a:t>el</a:t>
            </a:r>
            <a:r>
              <a:rPr sz="700" dirty="0">
                <a:latin typeface="Microsoft Sans Serif"/>
                <a:cs typeface="Microsoft Sans Serif"/>
              </a:rPr>
              <a:t> </a:t>
            </a:r>
            <a:r>
              <a:rPr sz="700" spc="30" dirty="0">
                <a:latin typeface="Microsoft Sans Serif"/>
                <a:cs typeface="Microsoft Sans Serif"/>
              </a:rPr>
              <a:t>flujo</a:t>
            </a:r>
            <a:r>
              <a:rPr sz="700" spc="5" dirty="0">
                <a:latin typeface="Microsoft Sans Serif"/>
                <a:cs typeface="Microsoft Sans Serif"/>
              </a:rPr>
              <a:t> </a:t>
            </a:r>
            <a:r>
              <a:rPr sz="700" spc="20" dirty="0">
                <a:latin typeface="Microsoft Sans Serif"/>
                <a:cs typeface="Microsoft Sans Serif"/>
              </a:rPr>
              <a:t>de</a:t>
            </a:r>
            <a:r>
              <a:rPr sz="700" spc="5" dirty="0">
                <a:latin typeface="Microsoft Sans Serif"/>
                <a:cs typeface="Microsoft Sans Serif"/>
              </a:rPr>
              <a:t> </a:t>
            </a:r>
            <a:r>
              <a:rPr sz="700" spc="25" dirty="0">
                <a:latin typeface="Microsoft Sans Serif"/>
                <a:cs typeface="Microsoft Sans Serif"/>
              </a:rPr>
              <a:t>corriente</a:t>
            </a:r>
            <a:r>
              <a:rPr sz="700" dirty="0">
                <a:latin typeface="Microsoft Sans Serif"/>
                <a:cs typeface="Microsoft Sans Serif"/>
              </a:rPr>
              <a:t> </a:t>
            </a:r>
            <a:r>
              <a:rPr sz="700" spc="20" dirty="0">
                <a:latin typeface="Microsoft Sans Serif"/>
                <a:cs typeface="Microsoft Sans Serif"/>
              </a:rPr>
              <a:t>de</a:t>
            </a:r>
            <a:r>
              <a:rPr sz="700" spc="5" dirty="0">
                <a:latin typeface="Microsoft Sans Serif"/>
                <a:cs typeface="Microsoft Sans Serif"/>
              </a:rPr>
              <a:t> </a:t>
            </a:r>
            <a:r>
              <a:rPr sz="700" spc="15" dirty="0">
                <a:latin typeface="Microsoft Sans Serif"/>
                <a:cs typeface="Microsoft Sans Serif"/>
              </a:rPr>
              <a:t>falla </a:t>
            </a:r>
            <a:r>
              <a:rPr sz="700" spc="-170" dirty="0">
                <a:latin typeface="Microsoft Sans Serif"/>
                <a:cs typeface="Microsoft Sans Serif"/>
              </a:rPr>
              <a:t> </a:t>
            </a:r>
            <a:r>
              <a:rPr sz="700" spc="10" dirty="0">
                <a:latin typeface="Microsoft Sans Serif"/>
                <a:cs typeface="Microsoft Sans Serif"/>
              </a:rPr>
              <a:t>está </a:t>
            </a:r>
            <a:r>
              <a:rPr sz="700" spc="30" dirty="0">
                <a:latin typeface="Microsoft Sans Serif"/>
                <a:cs typeface="Microsoft Sans Serif"/>
              </a:rPr>
              <a:t>limitado </a:t>
            </a:r>
            <a:r>
              <a:rPr sz="700" spc="25" dirty="0">
                <a:latin typeface="Microsoft Sans Serif"/>
                <a:cs typeface="Microsoft Sans Serif"/>
              </a:rPr>
              <a:t>únicamente </a:t>
            </a:r>
            <a:r>
              <a:rPr sz="700" spc="40" dirty="0">
                <a:latin typeface="Microsoft Sans Serif"/>
                <a:cs typeface="Microsoft Sans Serif"/>
              </a:rPr>
              <a:t>por </a:t>
            </a:r>
            <a:r>
              <a:rPr sz="700" dirty="0">
                <a:latin typeface="Microsoft Sans Serif"/>
                <a:cs typeface="Microsoft Sans Serif"/>
              </a:rPr>
              <a:t>las </a:t>
            </a:r>
            <a:r>
              <a:rPr sz="700" spc="10" dirty="0">
                <a:latin typeface="Microsoft Sans Serif"/>
                <a:cs typeface="Microsoft Sans Serif"/>
              </a:rPr>
              <a:t>resistencias </a:t>
            </a:r>
            <a:r>
              <a:rPr sz="700" spc="20" dirty="0">
                <a:latin typeface="Microsoft Sans Serif"/>
                <a:cs typeface="Microsoft Sans Serif"/>
              </a:rPr>
              <a:t>continuas. </a:t>
            </a:r>
            <a:r>
              <a:rPr sz="700" spc="-30" dirty="0">
                <a:latin typeface="Microsoft Sans Serif"/>
                <a:cs typeface="Microsoft Sans Serif"/>
              </a:rPr>
              <a:t>El </a:t>
            </a:r>
            <a:r>
              <a:rPr sz="700" spc="25" dirty="0">
                <a:latin typeface="Microsoft Sans Serif"/>
                <a:cs typeface="Microsoft Sans Serif"/>
              </a:rPr>
              <a:t>generador, </a:t>
            </a:r>
            <a:r>
              <a:rPr sz="700" spc="10" dirty="0">
                <a:latin typeface="Microsoft Sans Serif"/>
                <a:cs typeface="Microsoft Sans Serif"/>
              </a:rPr>
              <a:t>el </a:t>
            </a:r>
            <a:r>
              <a:rPr sz="700" spc="15" dirty="0">
                <a:latin typeface="Microsoft Sans Serif"/>
                <a:cs typeface="Microsoft Sans Serif"/>
              </a:rPr>
              <a:t> </a:t>
            </a:r>
            <a:r>
              <a:rPr sz="700" spc="35" dirty="0">
                <a:latin typeface="Microsoft Sans Serif"/>
                <a:cs typeface="Microsoft Sans Serif"/>
              </a:rPr>
              <a:t>transformador </a:t>
            </a:r>
            <a:r>
              <a:rPr sz="700" spc="20" dirty="0">
                <a:latin typeface="Microsoft Sans Serif"/>
                <a:cs typeface="Microsoft Sans Serif"/>
              </a:rPr>
              <a:t>de puesta </a:t>
            </a:r>
            <a:r>
              <a:rPr sz="700" dirty="0">
                <a:latin typeface="Microsoft Sans Serif"/>
                <a:cs typeface="Microsoft Sans Serif"/>
              </a:rPr>
              <a:t>a </a:t>
            </a:r>
            <a:r>
              <a:rPr sz="700" spc="30" dirty="0">
                <a:latin typeface="Microsoft Sans Serif"/>
                <a:cs typeface="Microsoft Sans Serif"/>
              </a:rPr>
              <a:t>tierra </a:t>
            </a:r>
            <a:r>
              <a:rPr sz="700" spc="20" dirty="0">
                <a:latin typeface="Microsoft Sans Serif"/>
                <a:cs typeface="Microsoft Sans Serif"/>
              </a:rPr>
              <a:t>del </a:t>
            </a:r>
            <a:r>
              <a:rPr sz="700" spc="40" dirty="0">
                <a:latin typeface="Microsoft Sans Serif"/>
                <a:cs typeface="Microsoft Sans Serif"/>
              </a:rPr>
              <a:t>neutro </a:t>
            </a:r>
            <a:r>
              <a:rPr sz="700" spc="5" dirty="0">
                <a:latin typeface="Microsoft Sans Serif"/>
                <a:cs typeface="Microsoft Sans Serif"/>
              </a:rPr>
              <a:t>y </a:t>
            </a:r>
            <a:r>
              <a:rPr sz="700" spc="10" dirty="0">
                <a:latin typeface="Microsoft Sans Serif"/>
                <a:cs typeface="Microsoft Sans Serif"/>
              </a:rPr>
              <a:t>los </a:t>
            </a:r>
            <a:r>
              <a:rPr sz="700" spc="-40" dirty="0">
                <a:latin typeface="Microsoft Sans Serif"/>
                <a:cs typeface="Microsoft Sans Serif"/>
              </a:rPr>
              <a:t>TT </a:t>
            </a:r>
            <a:r>
              <a:rPr sz="700" spc="25" dirty="0">
                <a:latin typeface="Microsoft Sans Serif"/>
                <a:cs typeface="Microsoft Sans Serif"/>
              </a:rPr>
              <a:t>tienen </a:t>
            </a:r>
            <a:r>
              <a:rPr sz="700" spc="30" dirty="0">
                <a:latin typeface="Microsoft Sans Serif"/>
                <a:cs typeface="Microsoft Sans Serif"/>
              </a:rPr>
              <a:t>una </a:t>
            </a:r>
            <a:r>
              <a:rPr sz="700" spc="10" dirty="0">
                <a:latin typeface="Microsoft Sans Serif"/>
                <a:cs typeface="Microsoft Sans Serif"/>
              </a:rPr>
              <a:t>capacidad </a:t>
            </a:r>
            <a:r>
              <a:rPr sz="700" spc="15" dirty="0">
                <a:latin typeface="Microsoft Sans Serif"/>
                <a:cs typeface="Microsoft Sans Serif"/>
              </a:rPr>
              <a:t> </a:t>
            </a:r>
            <a:r>
              <a:rPr sz="700" spc="25" dirty="0">
                <a:latin typeface="Microsoft Sans Serif"/>
                <a:cs typeface="Microsoft Sans Serif"/>
              </a:rPr>
              <a:t>térmica </a:t>
            </a:r>
            <a:r>
              <a:rPr sz="700" spc="30" dirty="0">
                <a:latin typeface="Microsoft Sans Serif"/>
                <a:cs typeface="Microsoft Sans Serif"/>
              </a:rPr>
              <a:t>limitada </a:t>
            </a:r>
            <a:r>
              <a:rPr sz="700" spc="25" dirty="0">
                <a:latin typeface="Microsoft Sans Serif"/>
                <a:cs typeface="Microsoft Sans Serif"/>
              </a:rPr>
              <a:t>para </a:t>
            </a:r>
            <a:r>
              <a:rPr sz="700" spc="30" dirty="0">
                <a:latin typeface="Microsoft Sans Serif"/>
                <a:cs typeface="Microsoft Sans Serif"/>
              </a:rPr>
              <a:t>soportar </a:t>
            </a:r>
            <a:r>
              <a:rPr sz="700" dirty="0">
                <a:latin typeface="Microsoft Sans Serif"/>
                <a:cs typeface="Microsoft Sans Serif"/>
              </a:rPr>
              <a:t>las </a:t>
            </a:r>
            <a:r>
              <a:rPr sz="700" spc="25" dirty="0">
                <a:latin typeface="Microsoft Sans Serif"/>
                <a:cs typeface="Microsoft Sans Serif"/>
              </a:rPr>
              <a:t>corrientes </a:t>
            </a:r>
            <a:r>
              <a:rPr sz="700" spc="20" dirty="0">
                <a:latin typeface="Microsoft Sans Serif"/>
                <a:cs typeface="Microsoft Sans Serif"/>
              </a:rPr>
              <a:t>continuas </a:t>
            </a:r>
            <a:r>
              <a:rPr sz="700" spc="30" dirty="0">
                <a:latin typeface="Microsoft Sans Serif"/>
                <a:cs typeface="Microsoft Sans Serif"/>
              </a:rPr>
              <a:t>que </a:t>
            </a:r>
            <a:r>
              <a:rPr sz="700" spc="25" dirty="0">
                <a:latin typeface="Microsoft Sans Serif"/>
                <a:cs typeface="Microsoft Sans Serif"/>
              </a:rPr>
              <a:t>fluyen </a:t>
            </a:r>
            <a:r>
              <a:rPr sz="700" dirty="0">
                <a:latin typeface="Microsoft Sans Serif"/>
                <a:cs typeface="Microsoft Sans Serif"/>
              </a:rPr>
              <a:t>a </a:t>
            </a:r>
            <a:r>
              <a:rPr sz="700" spc="15" dirty="0">
                <a:latin typeface="Microsoft Sans Serif"/>
                <a:cs typeface="Microsoft Sans Serif"/>
              </a:rPr>
              <a:t>través </a:t>
            </a:r>
            <a:r>
              <a:rPr sz="700" spc="20" dirty="0">
                <a:latin typeface="Microsoft Sans Serif"/>
                <a:cs typeface="Microsoft Sans Serif"/>
              </a:rPr>
              <a:t> de</a:t>
            </a:r>
            <a:r>
              <a:rPr sz="700" spc="-10" dirty="0">
                <a:latin typeface="Microsoft Sans Serif"/>
                <a:cs typeface="Microsoft Sans Serif"/>
              </a:rPr>
              <a:t> </a:t>
            </a:r>
            <a:r>
              <a:rPr sz="700" spc="10" dirty="0">
                <a:latin typeface="Microsoft Sans Serif"/>
                <a:cs typeface="Microsoft Sans Serif"/>
              </a:rPr>
              <a:t>ellos.</a:t>
            </a:r>
            <a:endParaRPr sz="700">
              <a:latin typeface="Microsoft Sans Serif"/>
              <a:cs typeface="Microsoft Sans Serif"/>
            </a:endParaRPr>
          </a:p>
        </p:txBody>
      </p:sp>
      <p:sp>
        <p:nvSpPr>
          <p:cNvPr id="106" name="object 106"/>
          <p:cNvSpPr txBox="1"/>
          <p:nvPr/>
        </p:nvSpPr>
        <p:spPr>
          <a:xfrm>
            <a:off x="1811414" y="2053071"/>
            <a:ext cx="5581661" cy="1043305"/>
          </a:xfrm>
          <a:prstGeom prst="rect">
            <a:avLst/>
          </a:prstGeom>
        </p:spPr>
        <p:txBody>
          <a:bodyPr vert="horz" wrap="square" lIns="0" tIns="27305" rIns="0" bIns="0" rtlCol="0">
            <a:spAutoFit/>
          </a:bodyPr>
          <a:lstStyle/>
          <a:p>
            <a:pPr marL="181610" indent="-169545">
              <a:lnSpc>
                <a:spcPct val="100000"/>
              </a:lnSpc>
              <a:spcBef>
                <a:spcPts val="215"/>
              </a:spcBef>
              <a:buSzPct val="163636"/>
              <a:buChar char="•"/>
              <a:tabLst>
                <a:tab pos="182245" algn="l"/>
              </a:tabLst>
            </a:pPr>
            <a:r>
              <a:rPr sz="550" spc="10" dirty="0">
                <a:latin typeface="Microsoft Sans Serif"/>
                <a:cs typeface="Microsoft Sans Serif"/>
              </a:rPr>
              <a:t>Consideraciones</a:t>
            </a:r>
            <a:r>
              <a:rPr sz="550" dirty="0">
                <a:latin typeface="Microsoft Sans Serif"/>
                <a:cs typeface="Microsoft Sans Serif"/>
              </a:rPr>
              <a:t> </a:t>
            </a:r>
            <a:r>
              <a:rPr sz="550" spc="25" dirty="0">
                <a:latin typeface="Microsoft Sans Serif"/>
                <a:cs typeface="Microsoft Sans Serif"/>
              </a:rPr>
              <a:t>durante</a:t>
            </a:r>
            <a:r>
              <a:rPr sz="550" spc="5" dirty="0">
                <a:latin typeface="Microsoft Sans Serif"/>
                <a:cs typeface="Microsoft Sans Serif"/>
              </a:rPr>
              <a:t> </a:t>
            </a:r>
            <a:r>
              <a:rPr sz="550" spc="10" dirty="0">
                <a:latin typeface="Microsoft Sans Serif"/>
                <a:cs typeface="Microsoft Sans Serif"/>
              </a:rPr>
              <a:t>el</a:t>
            </a:r>
            <a:r>
              <a:rPr sz="550" dirty="0">
                <a:latin typeface="Microsoft Sans Serif"/>
                <a:cs typeface="Microsoft Sans Serif"/>
              </a:rPr>
              <a:t> </a:t>
            </a:r>
            <a:r>
              <a:rPr sz="550" spc="20" dirty="0">
                <a:latin typeface="Microsoft Sans Serif"/>
                <a:cs typeface="Microsoft Sans Serif"/>
              </a:rPr>
              <a:t>arranque</a:t>
            </a:r>
            <a:r>
              <a:rPr sz="550" spc="5" dirty="0">
                <a:latin typeface="Microsoft Sans Serif"/>
                <a:cs typeface="Microsoft Sans Serif"/>
              </a:rPr>
              <a:t> </a:t>
            </a:r>
            <a:r>
              <a:rPr sz="550" spc="10" dirty="0">
                <a:latin typeface="Microsoft Sans Serif"/>
                <a:cs typeface="Microsoft Sans Serif"/>
              </a:rPr>
              <a:t>estático</a:t>
            </a:r>
            <a:r>
              <a:rPr sz="550" dirty="0">
                <a:latin typeface="Microsoft Sans Serif"/>
                <a:cs typeface="Microsoft Sans Serif"/>
              </a:rPr>
              <a:t> </a:t>
            </a:r>
            <a:r>
              <a:rPr sz="550" spc="15" dirty="0">
                <a:latin typeface="Microsoft Sans Serif"/>
                <a:cs typeface="Microsoft Sans Serif"/>
              </a:rPr>
              <a:t>de</a:t>
            </a:r>
            <a:r>
              <a:rPr sz="550" spc="5" dirty="0">
                <a:latin typeface="Microsoft Sans Serif"/>
                <a:cs typeface="Microsoft Sans Serif"/>
              </a:rPr>
              <a:t> </a:t>
            </a:r>
            <a:r>
              <a:rPr sz="550" spc="20" dirty="0">
                <a:latin typeface="Microsoft Sans Serif"/>
                <a:cs typeface="Microsoft Sans Serif"/>
              </a:rPr>
              <a:t>una</a:t>
            </a:r>
            <a:r>
              <a:rPr sz="550" dirty="0">
                <a:latin typeface="Microsoft Sans Serif"/>
                <a:cs typeface="Microsoft Sans Serif"/>
              </a:rPr>
              <a:t> </a:t>
            </a:r>
            <a:r>
              <a:rPr sz="550" spc="25" dirty="0">
                <a:latin typeface="Microsoft Sans Serif"/>
                <a:cs typeface="Microsoft Sans Serif"/>
              </a:rPr>
              <a:t>turbina</a:t>
            </a:r>
            <a:r>
              <a:rPr sz="550" spc="5" dirty="0">
                <a:latin typeface="Microsoft Sans Serif"/>
                <a:cs typeface="Microsoft Sans Serif"/>
              </a:rPr>
              <a:t> </a:t>
            </a:r>
            <a:r>
              <a:rPr sz="550" spc="15" dirty="0">
                <a:latin typeface="Microsoft Sans Serif"/>
                <a:cs typeface="Microsoft Sans Serif"/>
              </a:rPr>
              <a:t>de</a:t>
            </a:r>
            <a:r>
              <a:rPr sz="550" dirty="0">
                <a:latin typeface="Microsoft Sans Serif"/>
                <a:cs typeface="Microsoft Sans Serif"/>
              </a:rPr>
              <a:t> </a:t>
            </a:r>
            <a:r>
              <a:rPr sz="550" spc="5" dirty="0">
                <a:latin typeface="Microsoft Sans Serif"/>
                <a:cs typeface="Microsoft Sans Serif"/>
              </a:rPr>
              <a:t>gas</a:t>
            </a:r>
            <a:endParaRPr sz="550">
              <a:latin typeface="Microsoft Sans Serif"/>
              <a:cs typeface="Microsoft Sans Serif"/>
            </a:endParaRPr>
          </a:p>
          <a:p>
            <a:pPr marL="181610" indent="-169545">
              <a:lnSpc>
                <a:spcPct val="100000"/>
              </a:lnSpc>
              <a:spcBef>
                <a:spcPts val="590"/>
              </a:spcBef>
              <a:buSzPct val="180000"/>
              <a:buChar char="•"/>
              <a:tabLst>
                <a:tab pos="182245" algn="l"/>
              </a:tabLst>
            </a:pPr>
            <a:r>
              <a:rPr sz="500" spc="5" dirty="0">
                <a:latin typeface="Microsoft Sans Serif"/>
                <a:cs typeface="Microsoft Sans Serif"/>
              </a:rPr>
              <a:t>Consideraciones </a:t>
            </a:r>
            <a:r>
              <a:rPr sz="500" spc="15" dirty="0">
                <a:latin typeface="Microsoft Sans Serif"/>
                <a:cs typeface="Microsoft Sans Serif"/>
              </a:rPr>
              <a:t>para</a:t>
            </a:r>
            <a:r>
              <a:rPr sz="500" spc="10" dirty="0">
                <a:latin typeface="Microsoft Sans Serif"/>
                <a:cs typeface="Microsoft Sans Serif"/>
              </a:rPr>
              <a:t> </a:t>
            </a:r>
            <a:r>
              <a:rPr sz="500" spc="5" dirty="0">
                <a:latin typeface="Microsoft Sans Serif"/>
                <a:cs typeface="Microsoft Sans Serif"/>
              </a:rPr>
              <a:t>aplicaciones </a:t>
            </a:r>
            <a:r>
              <a:rPr sz="500" spc="15" dirty="0">
                <a:latin typeface="Microsoft Sans Serif"/>
                <a:cs typeface="Microsoft Sans Serif"/>
              </a:rPr>
              <a:t>de</a:t>
            </a:r>
            <a:r>
              <a:rPr sz="500" spc="10" dirty="0">
                <a:latin typeface="Microsoft Sans Serif"/>
                <a:cs typeface="Microsoft Sans Serif"/>
              </a:rPr>
              <a:t> </a:t>
            </a:r>
            <a:r>
              <a:rPr sz="500" spc="15" dirty="0">
                <a:latin typeface="Microsoft Sans Serif"/>
                <a:cs typeface="Microsoft Sans Serif"/>
              </a:rPr>
              <a:t>almacenamiento</a:t>
            </a:r>
            <a:r>
              <a:rPr sz="500" spc="10" dirty="0">
                <a:latin typeface="Microsoft Sans Serif"/>
                <a:cs typeface="Microsoft Sans Serif"/>
              </a:rPr>
              <a:t> </a:t>
            </a:r>
            <a:r>
              <a:rPr sz="500" spc="15" dirty="0">
                <a:latin typeface="Microsoft Sans Serif"/>
                <a:cs typeface="Microsoft Sans Serif"/>
              </a:rPr>
              <a:t>con</a:t>
            </a:r>
            <a:r>
              <a:rPr sz="500" spc="5" dirty="0">
                <a:latin typeface="Microsoft Sans Serif"/>
                <a:cs typeface="Microsoft Sans Serif"/>
              </a:rPr>
              <a:t> </a:t>
            </a:r>
            <a:r>
              <a:rPr sz="500" spc="20" dirty="0">
                <a:latin typeface="Microsoft Sans Serif"/>
                <a:cs typeface="Microsoft Sans Serif"/>
              </a:rPr>
              <a:t>bombas</a:t>
            </a:r>
            <a:endParaRPr sz="500">
              <a:latin typeface="Microsoft Sans Serif"/>
              <a:cs typeface="Microsoft Sans Serif"/>
            </a:endParaRPr>
          </a:p>
          <a:p>
            <a:pPr marL="181610" indent="-169545">
              <a:lnSpc>
                <a:spcPct val="100000"/>
              </a:lnSpc>
              <a:spcBef>
                <a:spcPts val="390"/>
              </a:spcBef>
              <a:buSzPct val="128571"/>
              <a:buChar char="•"/>
              <a:tabLst>
                <a:tab pos="182245" algn="l"/>
              </a:tabLst>
            </a:pPr>
            <a:r>
              <a:rPr sz="700" spc="15" dirty="0">
                <a:latin typeface="Microsoft Sans Serif"/>
                <a:cs typeface="Microsoft Sans Serif"/>
              </a:rPr>
              <a:t>Cambio</a:t>
            </a:r>
            <a:r>
              <a:rPr sz="700" spc="-20" dirty="0">
                <a:latin typeface="Microsoft Sans Serif"/>
                <a:cs typeface="Microsoft Sans Serif"/>
              </a:rPr>
              <a:t> </a:t>
            </a:r>
            <a:r>
              <a:rPr sz="700" spc="5" dirty="0">
                <a:latin typeface="Microsoft Sans Serif"/>
                <a:cs typeface="Microsoft Sans Serif"/>
              </a:rPr>
              <a:t>cerca</a:t>
            </a:r>
            <a:r>
              <a:rPr sz="700" spc="-20" dirty="0">
                <a:latin typeface="Microsoft Sans Serif"/>
                <a:cs typeface="Microsoft Sans Serif"/>
              </a:rPr>
              <a:t> </a:t>
            </a:r>
            <a:r>
              <a:rPr sz="700" spc="20" dirty="0">
                <a:latin typeface="Microsoft Sans Serif"/>
                <a:cs typeface="Microsoft Sans Serif"/>
              </a:rPr>
              <a:t>de</a:t>
            </a:r>
            <a:r>
              <a:rPr sz="700" spc="-20" dirty="0">
                <a:latin typeface="Microsoft Sans Serif"/>
                <a:cs typeface="Microsoft Sans Serif"/>
              </a:rPr>
              <a:t> </a:t>
            </a:r>
            <a:r>
              <a:rPr sz="700" spc="25" dirty="0">
                <a:latin typeface="Microsoft Sans Serif"/>
                <a:cs typeface="Microsoft Sans Serif"/>
              </a:rPr>
              <a:t>generadores</a:t>
            </a:r>
            <a:endParaRPr sz="700">
              <a:latin typeface="Microsoft Sans Serif"/>
              <a:cs typeface="Microsoft Sans Serif"/>
            </a:endParaRPr>
          </a:p>
          <a:p>
            <a:pPr marL="181610" indent="-169545">
              <a:lnSpc>
                <a:spcPct val="100000"/>
              </a:lnSpc>
              <a:spcBef>
                <a:spcPts val="259"/>
              </a:spcBef>
              <a:buSzPct val="112500"/>
              <a:buChar char="•"/>
              <a:tabLst>
                <a:tab pos="182245" algn="l"/>
              </a:tabLst>
            </a:pPr>
            <a:r>
              <a:rPr sz="800" spc="15" dirty="0">
                <a:latin typeface="Microsoft Sans Serif"/>
                <a:cs typeface="Microsoft Sans Serif"/>
              </a:rPr>
              <a:t>Sincronizando</a:t>
            </a:r>
            <a:endParaRPr sz="800">
              <a:latin typeface="Microsoft Sans Serif"/>
              <a:cs typeface="Microsoft Sans Serif"/>
            </a:endParaRPr>
          </a:p>
          <a:p>
            <a:pPr marL="181610" indent="-169545">
              <a:lnSpc>
                <a:spcPct val="100000"/>
              </a:lnSpc>
              <a:spcBef>
                <a:spcPts val="425"/>
              </a:spcBef>
              <a:buSzPct val="150000"/>
              <a:buChar char="•"/>
              <a:tabLst>
                <a:tab pos="182245" algn="l"/>
              </a:tabLst>
            </a:pPr>
            <a:r>
              <a:rPr sz="600" spc="20" dirty="0">
                <a:latin typeface="Microsoft Sans Serif"/>
                <a:cs typeface="Microsoft Sans Serif"/>
              </a:rPr>
              <a:t>Funcionamiento</a:t>
            </a:r>
            <a:r>
              <a:rPr sz="600" spc="-15" dirty="0">
                <a:latin typeface="Microsoft Sans Serif"/>
                <a:cs typeface="Microsoft Sans Serif"/>
              </a:rPr>
              <a:t> </a:t>
            </a:r>
            <a:r>
              <a:rPr sz="600" spc="15" dirty="0">
                <a:latin typeface="Microsoft Sans Serif"/>
                <a:cs typeface="Microsoft Sans Serif"/>
              </a:rPr>
              <a:t>sincrónico</a:t>
            </a:r>
            <a:r>
              <a:rPr sz="600" spc="-10" dirty="0">
                <a:latin typeface="Microsoft Sans Serif"/>
                <a:cs typeface="Microsoft Sans Serif"/>
              </a:rPr>
              <a:t> </a:t>
            </a:r>
            <a:r>
              <a:rPr sz="600" spc="15" dirty="0">
                <a:latin typeface="Microsoft Sans Serif"/>
                <a:cs typeface="Microsoft Sans Serif"/>
              </a:rPr>
              <a:t>del</a:t>
            </a:r>
            <a:r>
              <a:rPr sz="600" spc="-10" dirty="0">
                <a:latin typeface="Microsoft Sans Serif"/>
                <a:cs typeface="Microsoft Sans Serif"/>
              </a:rPr>
              <a:t> </a:t>
            </a:r>
            <a:r>
              <a:rPr sz="600" spc="20" dirty="0">
                <a:latin typeface="Microsoft Sans Serif"/>
                <a:cs typeface="Microsoft Sans Serif"/>
              </a:rPr>
              <a:t>condensador</a:t>
            </a:r>
            <a:endParaRPr sz="600">
              <a:latin typeface="Microsoft Sans Serif"/>
              <a:cs typeface="Microsoft Sans Serif"/>
            </a:endParaRPr>
          </a:p>
          <a:p>
            <a:pPr marL="181610" indent="-169545">
              <a:lnSpc>
                <a:spcPct val="100000"/>
              </a:lnSpc>
              <a:spcBef>
                <a:spcPts val="330"/>
              </a:spcBef>
              <a:buSzPct val="120000"/>
              <a:buChar char="•"/>
              <a:tabLst>
                <a:tab pos="182245" algn="l"/>
              </a:tabLst>
            </a:pPr>
            <a:r>
              <a:rPr sz="750" spc="15" dirty="0">
                <a:latin typeface="Microsoft Sans Serif"/>
                <a:cs typeface="Microsoft Sans Serif"/>
              </a:rPr>
              <a:t>Protección</a:t>
            </a:r>
            <a:r>
              <a:rPr sz="750" spc="-5" dirty="0">
                <a:latin typeface="Microsoft Sans Serif"/>
                <a:cs typeface="Microsoft Sans Serif"/>
              </a:rPr>
              <a:t> </a:t>
            </a:r>
            <a:r>
              <a:rPr sz="750" spc="35" dirty="0">
                <a:latin typeface="Microsoft Sans Serif"/>
                <a:cs typeface="Microsoft Sans Serif"/>
              </a:rPr>
              <a:t>durante</a:t>
            </a:r>
            <a:r>
              <a:rPr sz="750" spc="-5" dirty="0">
                <a:latin typeface="Microsoft Sans Serif"/>
                <a:cs typeface="Microsoft Sans Serif"/>
              </a:rPr>
              <a:t> </a:t>
            </a:r>
            <a:r>
              <a:rPr sz="750" spc="10" dirty="0">
                <a:latin typeface="Microsoft Sans Serif"/>
                <a:cs typeface="Microsoft Sans Serif"/>
              </a:rPr>
              <a:t>el</a:t>
            </a:r>
            <a:r>
              <a:rPr sz="750" spc="-5" dirty="0">
                <a:latin typeface="Microsoft Sans Serif"/>
                <a:cs typeface="Microsoft Sans Serif"/>
              </a:rPr>
              <a:t> </a:t>
            </a:r>
            <a:r>
              <a:rPr sz="750" spc="20" dirty="0">
                <a:latin typeface="Microsoft Sans Serif"/>
                <a:cs typeface="Microsoft Sans Serif"/>
              </a:rPr>
              <a:t>inicio</a:t>
            </a:r>
            <a:r>
              <a:rPr sz="750" spc="-5" dirty="0">
                <a:latin typeface="Microsoft Sans Serif"/>
                <a:cs typeface="Microsoft Sans Serif"/>
              </a:rPr>
              <a:t> </a:t>
            </a:r>
            <a:r>
              <a:rPr sz="750" spc="5" dirty="0">
                <a:latin typeface="Microsoft Sans Serif"/>
                <a:cs typeface="Microsoft Sans Serif"/>
              </a:rPr>
              <a:t>y</a:t>
            </a:r>
            <a:r>
              <a:rPr sz="750" dirty="0">
                <a:latin typeface="Microsoft Sans Serif"/>
                <a:cs typeface="Microsoft Sans Serif"/>
              </a:rPr>
              <a:t> </a:t>
            </a:r>
            <a:r>
              <a:rPr sz="750" spc="10" dirty="0">
                <a:latin typeface="Microsoft Sans Serif"/>
                <a:cs typeface="Microsoft Sans Serif"/>
              </a:rPr>
              <a:t>el</a:t>
            </a:r>
            <a:r>
              <a:rPr sz="750" spc="-5" dirty="0">
                <a:latin typeface="Microsoft Sans Serif"/>
                <a:cs typeface="Microsoft Sans Serif"/>
              </a:rPr>
              <a:t> </a:t>
            </a:r>
            <a:r>
              <a:rPr sz="750" spc="25" dirty="0">
                <a:latin typeface="Microsoft Sans Serif"/>
                <a:cs typeface="Microsoft Sans Serif"/>
              </a:rPr>
              <a:t>apagado</a:t>
            </a:r>
            <a:endParaRPr sz="750">
              <a:latin typeface="Microsoft Sans Serif"/>
              <a:cs typeface="Microsoft Sans Serif"/>
            </a:endParaRPr>
          </a:p>
          <a:p>
            <a:pPr marL="181610" indent="-169545">
              <a:lnSpc>
                <a:spcPct val="100000"/>
              </a:lnSpc>
              <a:spcBef>
                <a:spcPts val="190"/>
              </a:spcBef>
              <a:buSzPct val="105882"/>
              <a:buChar char="•"/>
              <a:tabLst>
                <a:tab pos="182245" algn="l"/>
              </a:tabLst>
            </a:pPr>
            <a:r>
              <a:rPr sz="850" spc="20" dirty="0">
                <a:latin typeface="Microsoft Sans Serif"/>
                <a:cs typeface="Microsoft Sans Serif"/>
              </a:rPr>
              <a:t>resonancia</a:t>
            </a:r>
            <a:r>
              <a:rPr sz="850" spc="-25" dirty="0">
                <a:latin typeface="Microsoft Sans Serif"/>
                <a:cs typeface="Microsoft Sans Serif"/>
              </a:rPr>
              <a:t> </a:t>
            </a:r>
            <a:r>
              <a:rPr sz="850" spc="20" dirty="0">
                <a:latin typeface="Microsoft Sans Serif"/>
                <a:cs typeface="Microsoft Sans Serif"/>
              </a:rPr>
              <a:t>subsincrónica</a:t>
            </a:r>
            <a:endParaRPr sz="850">
              <a:latin typeface="Microsoft Sans Serif"/>
              <a:cs typeface="Microsoft Sans Serif"/>
            </a:endParaRPr>
          </a:p>
        </p:txBody>
      </p:sp>
      <p:sp>
        <p:nvSpPr>
          <p:cNvPr id="107" name="object 107"/>
          <p:cNvSpPr txBox="1"/>
          <p:nvPr/>
        </p:nvSpPr>
        <p:spPr>
          <a:xfrm>
            <a:off x="1415216" y="3242770"/>
            <a:ext cx="7420790" cy="2954911"/>
          </a:xfrm>
          <a:prstGeom prst="rect">
            <a:avLst/>
          </a:prstGeom>
        </p:spPr>
        <p:txBody>
          <a:bodyPr vert="horz" wrap="square" lIns="0" tIns="19685" rIns="0" bIns="0" rtlCol="0">
            <a:spAutoFit/>
          </a:bodyPr>
          <a:lstStyle/>
          <a:p>
            <a:pPr marL="504825">
              <a:lnSpc>
                <a:spcPct val="100000"/>
              </a:lnSpc>
              <a:spcBef>
                <a:spcPts val="155"/>
              </a:spcBef>
            </a:pPr>
            <a:r>
              <a:rPr sz="700" spc="20" dirty="0">
                <a:latin typeface="Microsoft Sans Serif"/>
                <a:cs typeface="Microsoft Sans Serif"/>
              </a:rPr>
              <a:t>yo</a:t>
            </a:r>
            <a:r>
              <a:rPr sz="700" spc="-5" dirty="0">
                <a:latin typeface="Microsoft Sans Serif"/>
                <a:cs typeface="Microsoft Sans Serif"/>
              </a:rPr>
              <a:t> </a:t>
            </a:r>
            <a:r>
              <a:rPr sz="700" spc="-15" dirty="0">
                <a:latin typeface="Microsoft Sans Serif"/>
                <a:cs typeface="Microsoft Sans Serif"/>
              </a:rPr>
              <a:t>c</a:t>
            </a:r>
            <a:r>
              <a:rPr sz="550" spc="-25" dirty="0">
                <a:latin typeface="Microsoft Sans Serif"/>
                <a:cs typeface="Microsoft Sans Serif"/>
              </a:rPr>
              <a:t>CONSIDERACIONES</a:t>
            </a:r>
            <a:r>
              <a:rPr sz="700" spc="5" dirty="0">
                <a:latin typeface="Microsoft Sans Serif"/>
                <a:cs typeface="Microsoft Sans Serif"/>
              </a:rPr>
              <a:t>D</a:t>
            </a:r>
            <a:r>
              <a:rPr sz="550" spc="-10" dirty="0">
                <a:latin typeface="Microsoft Sans Serif"/>
                <a:cs typeface="Microsoft Sans Serif"/>
              </a:rPr>
              <a:t>URANDO</a:t>
            </a:r>
            <a:r>
              <a:rPr sz="700" spc="-15" dirty="0">
                <a:latin typeface="Microsoft Sans Serif"/>
                <a:cs typeface="Microsoft Sans Serif"/>
              </a:rPr>
              <a:t>GRAMO</a:t>
            </a:r>
            <a:r>
              <a:rPr sz="550" spc="-5" dirty="0">
                <a:latin typeface="Microsoft Sans Serif"/>
                <a:cs typeface="Microsoft Sans Serif"/>
              </a:rPr>
              <a:t>COMO</a:t>
            </a:r>
            <a:r>
              <a:rPr sz="700" spc="55" dirty="0">
                <a:latin typeface="Microsoft Sans Serif"/>
                <a:cs typeface="Microsoft Sans Serif"/>
              </a:rPr>
              <a:t>t</a:t>
            </a:r>
            <a:r>
              <a:rPr sz="550" spc="-5" dirty="0">
                <a:latin typeface="Microsoft Sans Serif"/>
                <a:cs typeface="Microsoft Sans Serif"/>
              </a:rPr>
              <a:t>URBINA</a:t>
            </a:r>
            <a:endParaRPr sz="550">
              <a:latin typeface="Microsoft Sans Serif"/>
              <a:cs typeface="Microsoft Sans Serif"/>
            </a:endParaRPr>
          </a:p>
          <a:p>
            <a:pPr marL="974090">
              <a:lnSpc>
                <a:spcPct val="100000"/>
              </a:lnSpc>
              <a:spcBef>
                <a:spcPts val="70"/>
              </a:spcBef>
            </a:pPr>
            <a:r>
              <a:rPr sz="950" spc="-114" dirty="0">
                <a:latin typeface="Microsoft Sans Serif"/>
                <a:cs typeface="Microsoft Sans Serif"/>
              </a:rPr>
              <a:t>S</a:t>
            </a:r>
            <a:r>
              <a:rPr sz="750" spc="-25" dirty="0">
                <a:latin typeface="Microsoft Sans Serif"/>
                <a:cs typeface="Microsoft Sans Serif"/>
              </a:rPr>
              <a:t>TÁTICO</a:t>
            </a:r>
            <a:r>
              <a:rPr sz="950" spc="-114" dirty="0">
                <a:latin typeface="Microsoft Sans Serif"/>
                <a:cs typeface="Microsoft Sans Serif"/>
              </a:rPr>
              <a:t>S</a:t>
            </a:r>
            <a:r>
              <a:rPr sz="750" spc="-50" dirty="0">
                <a:latin typeface="Microsoft Sans Serif"/>
                <a:cs typeface="Microsoft Sans Serif"/>
              </a:rPr>
              <a:t>TARTAR</a:t>
            </a:r>
            <a:r>
              <a:rPr sz="950" spc="35" dirty="0">
                <a:latin typeface="Microsoft Sans Serif"/>
                <a:cs typeface="Microsoft Sans Serif"/>
              </a:rPr>
              <a:t>[1]</a:t>
            </a:r>
            <a:r>
              <a:rPr sz="950" spc="-10" dirty="0">
                <a:latin typeface="Microsoft Sans Serif"/>
                <a:cs typeface="Microsoft Sans Serif"/>
              </a:rPr>
              <a:t> </a:t>
            </a:r>
            <a:r>
              <a:rPr sz="950" spc="35" dirty="0">
                <a:latin typeface="Microsoft Sans Serif"/>
                <a:cs typeface="Microsoft Sans Serif"/>
              </a:rPr>
              <a:t>[2]</a:t>
            </a:r>
            <a:endParaRPr sz="950">
              <a:latin typeface="Microsoft Sans Serif"/>
              <a:cs typeface="Microsoft Sans Serif"/>
            </a:endParaRPr>
          </a:p>
          <a:p>
            <a:pPr marL="12700" marR="5080" indent="154940">
              <a:lnSpc>
                <a:spcPct val="143200"/>
              </a:lnSpc>
              <a:spcBef>
                <a:spcPts val="275"/>
              </a:spcBef>
            </a:pPr>
            <a:r>
              <a:rPr sz="700" spc="-15" dirty="0">
                <a:latin typeface="Microsoft Sans Serif"/>
                <a:cs typeface="Microsoft Sans Serif"/>
              </a:rPr>
              <a:t>Las </a:t>
            </a:r>
            <a:r>
              <a:rPr sz="700" spc="25" dirty="0">
                <a:latin typeface="Microsoft Sans Serif"/>
                <a:cs typeface="Microsoft Sans Serif"/>
              </a:rPr>
              <a:t>grandes </a:t>
            </a:r>
            <a:r>
              <a:rPr sz="700" spc="30" dirty="0">
                <a:latin typeface="Microsoft Sans Serif"/>
                <a:cs typeface="Microsoft Sans Serif"/>
              </a:rPr>
              <a:t>turbinas </a:t>
            </a:r>
            <a:r>
              <a:rPr sz="700" spc="20" dirty="0">
                <a:latin typeface="Microsoft Sans Serif"/>
                <a:cs typeface="Microsoft Sans Serif"/>
              </a:rPr>
              <a:t>de </a:t>
            </a:r>
            <a:r>
              <a:rPr sz="700" spc="10" dirty="0">
                <a:latin typeface="Microsoft Sans Serif"/>
                <a:cs typeface="Microsoft Sans Serif"/>
              </a:rPr>
              <a:t>gas </a:t>
            </a:r>
            <a:r>
              <a:rPr sz="700" spc="15" dirty="0">
                <a:latin typeface="Microsoft Sans Serif"/>
                <a:cs typeface="Microsoft Sans Serif"/>
              </a:rPr>
              <a:t>suelen </a:t>
            </a:r>
            <a:r>
              <a:rPr sz="700" spc="20" dirty="0">
                <a:latin typeface="Microsoft Sans Serif"/>
                <a:cs typeface="Microsoft Sans Serif"/>
              </a:rPr>
              <a:t>ponerse en </a:t>
            </a:r>
            <a:r>
              <a:rPr sz="700" spc="25" dirty="0">
                <a:latin typeface="Microsoft Sans Serif"/>
                <a:cs typeface="Microsoft Sans Serif"/>
              </a:rPr>
              <a:t>marcha utilizando </a:t>
            </a:r>
            <a:r>
              <a:rPr sz="700" spc="40" dirty="0">
                <a:latin typeface="Microsoft Sans Serif"/>
                <a:cs typeface="Microsoft Sans Serif"/>
              </a:rPr>
              <a:t>un </a:t>
            </a:r>
            <a:r>
              <a:rPr sz="700" spc="45" dirty="0">
                <a:latin typeface="Microsoft Sans Serif"/>
                <a:cs typeface="Microsoft Sans Serif"/>
              </a:rPr>
              <a:t> </a:t>
            </a:r>
            <a:r>
              <a:rPr sz="700" spc="30" dirty="0">
                <a:latin typeface="Microsoft Sans Serif"/>
                <a:cs typeface="Microsoft Sans Serif"/>
              </a:rPr>
              <a:t>generador como </a:t>
            </a:r>
            <a:r>
              <a:rPr sz="700" spc="40" dirty="0">
                <a:latin typeface="Microsoft Sans Serif"/>
                <a:cs typeface="Microsoft Sans Serif"/>
              </a:rPr>
              <a:t>motor. </a:t>
            </a:r>
            <a:r>
              <a:rPr sz="700" spc="-30" dirty="0">
                <a:latin typeface="Microsoft Sans Serif"/>
                <a:cs typeface="Microsoft Sans Serif"/>
              </a:rPr>
              <a:t>El </a:t>
            </a:r>
            <a:r>
              <a:rPr sz="700" spc="30" dirty="0">
                <a:latin typeface="Microsoft Sans Serif"/>
                <a:cs typeface="Microsoft Sans Serif"/>
              </a:rPr>
              <a:t>generador </a:t>
            </a:r>
            <a:r>
              <a:rPr sz="700" spc="25" dirty="0">
                <a:latin typeface="Microsoft Sans Serif"/>
                <a:cs typeface="Microsoft Sans Serif"/>
              </a:rPr>
              <a:t>funciona </a:t>
            </a:r>
            <a:r>
              <a:rPr sz="700" spc="30" dirty="0">
                <a:latin typeface="Microsoft Sans Serif"/>
                <a:cs typeface="Microsoft Sans Serif"/>
              </a:rPr>
              <a:t>como </a:t>
            </a:r>
            <a:r>
              <a:rPr sz="700" spc="40" dirty="0">
                <a:latin typeface="Microsoft Sans Serif"/>
                <a:cs typeface="Microsoft Sans Serif"/>
              </a:rPr>
              <a:t>un </a:t>
            </a:r>
            <a:r>
              <a:rPr sz="700" spc="50" dirty="0">
                <a:latin typeface="Microsoft Sans Serif"/>
                <a:cs typeface="Microsoft Sans Serif"/>
              </a:rPr>
              <a:t>motor </a:t>
            </a:r>
            <a:r>
              <a:rPr sz="700" spc="25" dirty="0">
                <a:latin typeface="Microsoft Sans Serif"/>
                <a:cs typeface="Microsoft Sans Serif"/>
              </a:rPr>
              <a:t>síncrono </a:t>
            </a:r>
            <a:r>
              <a:rPr sz="700" spc="30" dirty="0">
                <a:latin typeface="Microsoft Sans Serif"/>
                <a:cs typeface="Microsoft Sans Serif"/>
              </a:rPr>
              <a:t> alimentado </a:t>
            </a:r>
            <a:r>
              <a:rPr sz="700" spc="40" dirty="0">
                <a:latin typeface="Microsoft Sans Serif"/>
                <a:cs typeface="Microsoft Sans Serif"/>
              </a:rPr>
              <a:t>por un </a:t>
            </a:r>
            <a:r>
              <a:rPr sz="700" spc="30" dirty="0">
                <a:latin typeface="Microsoft Sans Serif"/>
                <a:cs typeface="Microsoft Sans Serif"/>
              </a:rPr>
              <a:t>convertidor </a:t>
            </a:r>
            <a:r>
              <a:rPr sz="700" spc="20" dirty="0">
                <a:latin typeface="Microsoft Sans Serif"/>
                <a:cs typeface="Microsoft Sans Serif"/>
              </a:rPr>
              <a:t>de </a:t>
            </a:r>
            <a:r>
              <a:rPr sz="700" spc="15" dirty="0">
                <a:latin typeface="Microsoft Sans Serif"/>
                <a:cs typeface="Microsoft Sans Serif"/>
              </a:rPr>
              <a:t>frecuencia estático. </a:t>
            </a:r>
            <a:r>
              <a:rPr sz="700" spc="-30" dirty="0">
                <a:latin typeface="Microsoft Sans Serif"/>
                <a:cs typeface="Microsoft Sans Serif"/>
              </a:rPr>
              <a:t>El </a:t>
            </a:r>
            <a:r>
              <a:rPr sz="700" spc="25" dirty="0">
                <a:latin typeface="Microsoft Sans Serif"/>
                <a:cs typeface="Microsoft Sans Serif"/>
              </a:rPr>
              <a:t>variador funciona </a:t>
            </a:r>
            <a:r>
              <a:rPr sz="700" spc="30" dirty="0">
                <a:latin typeface="Microsoft Sans Serif"/>
                <a:cs typeface="Microsoft Sans Serif"/>
              </a:rPr>
              <a:t> </a:t>
            </a:r>
            <a:r>
              <a:rPr sz="700" spc="20" dirty="0">
                <a:latin typeface="Microsoft Sans Serif"/>
                <a:cs typeface="Microsoft Sans Serif"/>
              </a:rPr>
              <a:t>en </a:t>
            </a:r>
            <a:r>
              <a:rPr sz="700" spc="45" dirty="0">
                <a:latin typeface="Microsoft Sans Serif"/>
                <a:cs typeface="Microsoft Sans Serif"/>
              </a:rPr>
              <a:t>modo </a:t>
            </a:r>
            <a:r>
              <a:rPr sz="700" spc="20" dirty="0">
                <a:latin typeface="Microsoft Sans Serif"/>
                <a:cs typeface="Microsoft Sans Serif"/>
              </a:rPr>
              <a:t>de </a:t>
            </a:r>
            <a:r>
              <a:rPr sz="700" spc="25" dirty="0">
                <a:latin typeface="Microsoft Sans Serif"/>
                <a:cs typeface="Microsoft Sans Serif"/>
              </a:rPr>
              <a:t>conmutación </a:t>
            </a:r>
            <a:r>
              <a:rPr sz="700" spc="20" dirty="0">
                <a:latin typeface="Microsoft Sans Serif"/>
                <a:cs typeface="Microsoft Sans Serif"/>
              </a:rPr>
              <a:t>forzada </a:t>
            </a:r>
            <a:r>
              <a:rPr sz="700" dirty="0">
                <a:latin typeface="Microsoft Sans Serif"/>
                <a:cs typeface="Microsoft Sans Serif"/>
              </a:rPr>
              <a:t>a </a:t>
            </a:r>
            <a:r>
              <a:rPr sz="700" spc="10" dirty="0">
                <a:latin typeface="Microsoft Sans Serif"/>
                <a:cs typeface="Microsoft Sans Serif"/>
              </a:rPr>
              <a:t>velocidades </a:t>
            </a:r>
            <a:r>
              <a:rPr sz="700" spc="40" dirty="0">
                <a:latin typeface="Microsoft Sans Serif"/>
                <a:cs typeface="Microsoft Sans Serif"/>
              </a:rPr>
              <a:t>muy </a:t>
            </a:r>
            <a:r>
              <a:rPr sz="700" spc="10" dirty="0">
                <a:latin typeface="Microsoft Sans Serif"/>
                <a:cs typeface="Microsoft Sans Serif"/>
              </a:rPr>
              <a:t>bajas </a:t>
            </a:r>
            <a:r>
              <a:rPr sz="700" spc="15" dirty="0">
                <a:latin typeface="Microsoft Sans Serif"/>
                <a:cs typeface="Microsoft Sans Serif"/>
              </a:rPr>
              <a:t>hasta </a:t>
            </a:r>
            <a:r>
              <a:rPr sz="700" spc="30" dirty="0">
                <a:latin typeface="Microsoft Sans Serif"/>
                <a:cs typeface="Microsoft Sans Serif"/>
              </a:rPr>
              <a:t>que </a:t>
            </a:r>
            <a:r>
              <a:rPr sz="700" spc="10" dirty="0">
                <a:latin typeface="Microsoft Sans Serif"/>
                <a:cs typeface="Microsoft Sans Serif"/>
              </a:rPr>
              <a:t>la </a:t>
            </a:r>
            <a:r>
              <a:rPr sz="700" spc="15" dirty="0">
                <a:latin typeface="Microsoft Sans Serif"/>
                <a:cs typeface="Microsoft Sans Serif"/>
              </a:rPr>
              <a:t> </a:t>
            </a:r>
            <a:r>
              <a:rPr sz="700" spc="20" dirty="0">
                <a:latin typeface="Microsoft Sans Serif"/>
                <a:cs typeface="Microsoft Sans Serif"/>
              </a:rPr>
              <a:t>fuerza</a:t>
            </a:r>
            <a:r>
              <a:rPr sz="700" spc="25" dirty="0">
                <a:latin typeface="Microsoft Sans Serif"/>
                <a:cs typeface="Microsoft Sans Serif"/>
              </a:rPr>
              <a:t> electromagnética </a:t>
            </a:r>
            <a:r>
              <a:rPr sz="700" spc="20" dirty="0">
                <a:latin typeface="Microsoft Sans Serif"/>
                <a:cs typeface="Microsoft Sans Serif"/>
              </a:rPr>
              <a:t>de</a:t>
            </a:r>
            <a:r>
              <a:rPr sz="700" spc="25" dirty="0">
                <a:latin typeface="Microsoft Sans Serif"/>
                <a:cs typeface="Microsoft Sans Serif"/>
              </a:rPr>
              <a:t> </a:t>
            </a:r>
            <a:r>
              <a:rPr sz="700" spc="10" dirty="0">
                <a:latin typeface="Microsoft Sans Serif"/>
                <a:cs typeface="Microsoft Sans Serif"/>
              </a:rPr>
              <a:t>la</a:t>
            </a:r>
            <a:r>
              <a:rPr sz="700" spc="30" dirty="0">
                <a:latin typeface="Microsoft Sans Serif"/>
                <a:cs typeface="Microsoft Sans Serif"/>
              </a:rPr>
              <a:t> máquina</a:t>
            </a:r>
            <a:r>
              <a:rPr sz="700" spc="25" dirty="0">
                <a:latin typeface="Microsoft Sans Serif"/>
                <a:cs typeface="Microsoft Sans Serif"/>
              </a:rPr>
              <a:t> </a:t>
            </a:r>
            <a:r>
              <a:rPr sz="700" spc="20" dirty="0">
                <a:latin typeface="Microsoft Sans Serif"/>
                <a:cs typeface="Microsoft Sans Serif"/>
              </a:rPr>
              <a:t>síncrona</a:t>
            </a:r>
            <a:r>
              <a:rPr sz="700" spc="25" dirty="0">
                <a:latin typeface="Microsoft Sans Serif"/>
                <a:cs typeface="Microsoft Sans Serif"/>
              </a:rPr>
              <a:t> </a:t>
            </a:r>
            <a:r>
              <a:rPr sz="700" spc="-5" dirty="0">
                <a:latin typeface="Microsoft Sans Serif"/>
                <a:cs typeface="Microsoft Sans Serif"/>
              </a:rPr>
              <a:t>es</a:t>
            </a:r>
            <a:r>
              <a:rPr sz="700" spc="30" dirty="0">
                <a:latin typeface="Microsoft Sans Serif"/>
                <a:cs typeface="Microsoft Sans Serif"/>
              </a:rPr>
              <a:t> </a:t>
            </a:r>
            <a:r>
              <a:rPr sz="700" spc="20" dirty="0">
                <a:latin typeface="Microsoft Sans Serif"/>
                <a:cs typeface="Microsoft Sans Serif"/>
              </a:rPr>
              <a:t>suficiente</a:t>
            </a:r>
            <a:r>
              <a:rPr sz="700" spc="25" dirty="0">
                <a:latin typeface="Microsoft Sans Serif"/>
                <a:cs typeface="Microsoft Sans Serif"/>
              </a:rPr>
              <a:t> para </a:t>
            </a:r>
            <a:r>
              <a:rPr sz="700" spc="30" dirty="0">
                <a:latin typeface="Microsoft Sans Serif"/>
                <a:cs typeface="Microsoft Sans Serif"/>
              </a:rPr>
              <a:t> </a:t>
            </a:r>
            <a:r>
              <a:rPr sz="700" spc="35" dirty="0">
                <a:latin typeface="Microsoft Sans Serif"/>
                <a:cs typeface="Microsoft Sans Serif"/>
              </a:rPr>
              <a:t>conmutar </a:t>
            </a:r>
            <a:r>
              <a:rPr sz="700" spc="10" dirty="0">
                <a:latin typeface="Microsoft Sans Serif"/>
                <a:cs typeface="Microsoft Sans Serif"/>
              </a:rPr>
              <a:t>el </a:t>
            </a:r>
            <a:r>
              <a:rPr sz="700" spc="20" dirty="0">
                <a:latin typeface="Microsoft Sans Serif"/>
                <a:cs typeface="Microsoft Sans Serif"/>
              </a:rPr>
              <a:t>inversor. </a:t>
            </a:r>
            <a:r>
              <a:rPr sz="700" spc="-20" dirty="0">
                <a:latin typeface="Microsoft Sans Serif"/>
                <a:cs typeface="Microsoft Sans Serif"/>
              </a:rPr>
              <a:t>A </a:t>
            </a:r>
            <a:r>
              <a:rPr sz="700" spc="35" dirty="0">
                <a:latin typeface="Microsoft Sans Serif"/>
                <a:cs typeface="Microsoft Sans Serif"/>
              </a:rPr>
              <a:t>partir </a:t>
            </a:r>
            <a:r>
              <a:rPr sz="700" spc="20" dirty="0">
                <a:latin typeface="Microsoft Sans Serif"/>
                <a:cs typeface="Microsoft Sans Serif"/>
              </a:rPr>
              <a:t>de </a:t>
            </a:r>
            <a:r>
              <a:rPr sz="700" spc="15" dirty="0">
                <a:latin typeface="Microsoft Sans Serif"/>
                <a:cs typeface="Microsoft Sans Serif"/>
              </a:rPr>
              <a:t>entonces, </a:t>
            </a:r>
            <a:r>
              <a:rPr sz="700" spc="25" dirty="0">
                <a:latin typeface="Microsoft Sans Serif"/>
                <a:cs typeface="Microsoft Sans Serif"/>
              </a:rPr>
              <a:t>funciona </a:t>
            </a:r>
            <a:r>
              <a:rPr sz="700" spc="20" dirty="0">
                <a:latin typeface="Microsoft Sans Serif"/>
                <a:cs typeface="Microsoft Sans Serif"/>
              </a:rPr>
              <a:t>en </a:t>
            </a:r>
            <a:r>
              <a:rPr sz="700" spc="45" dirty="0">
                <a:latin typeface="Microsoft Sans Serif"/>
                <a:cs typeface="Microsoft Sans Serif"/>
              </a:rPr>
              <a:t>modo </a:t>
            </a:r>
            <a:r>
              <a:rPr sz="700" spc="20" dirty="0">
                <a:latin typeface="Microsoft Sans Serif"/>
                <a:cs typeface="Microsoft Sans Serif"/>
              </a:rPr>
              <a:t>de </a:t>
            </a:r>
            <a:r>
              <a:rPr sz="700" spc="15" dirty="0">
                <a:latin typeface="Microsoft Sans Serif"/>
                <a:cs typeface="Microsoft Sans Serif"/>
              </a:rPr>
              <a:t>carga </a:t>
            </a:r>
            <a:r>
              <a:rPr sz="700" spc="20" dirty="0">
                <a:latin typeface="Microsoft Sans Serif"/>
                <a:cs typeface="Microsoft Sans Serif"/>
              </a:rPr>
              <a:t> </a:t>
            </a:r>
            <a:r>
              <a:rPr sz="700" spc="25" dirty="0">
                <a:latin typeface="Microsoft Sans Serif"/>
                <a:cs typeface="Microsoft Sans Serif"/>
              </a:rPr>
              <a:t>conmutada. </a:t>
            </a:r>
            <a:r>
              <a:rPr sz="700" spc="-30" dirty="0">
                <a:latin typeface="Microsoft Sans Serif"/>
                <a:cs typeface="Microsoft Sans Serif"/>
              </a:rPr>
              <a:t>El </a:t>
            </a:r>
            <a:r>
              <a:rPr sz="700" spc="25" dirty="0">
                <a:latin typeface="Microsoft Sans Serif"/>
                <a:cs typeface="Microsoft Sans Serif"/>
              </a:rPr>
              <a:t>variador </a:t>
            </a:r>
            <a:r>
              <a:rPr sz="700" spc="20" dirty="0">
                <a:latin typeface="Microsoft Sans Serif"/>
                <a:cs typeface="Microsoft Sans Serif"/>
              </a:rPr>
              <a:t>de </a:t>
            </a:r>
            <a:r>
              <a:rPr sz="700" spc="15" dirty="0">
                <a:latin typeface="Microsoft Sans Serif"/>
                <a:cs typeface="Microsoft Sans Serif"/>
              </a:rPr>
              <a:t>velocidad </a:t>
            </a:r>
            <a:r>
              <a:rPr sz="700" spc="20" dirty="0">
                <a:latin typeface="Microsoft Sans Serif"/>
                <a:cs typeface="Microsoft Sans Serif"/>
              </a:rPr>
              <a:t>ajustable </a:t>
            </a:r>
            <a:r>
              <a:rPr sz="700" spc="10" dirty="0">
                <a:latin typeface="Microsoft Sans Serif"/>
                <a:cs typeface="Microsoft Sans Serif"/>
              </a:rPr>
              <a:t>está </a:t>
            </a:r>
            <a:r>
              <a:rPr sz="700" spc="20" dirty="0">
                <a:latin typeface="Microsoft Sans Serif"/>
                <a:cs typeface="Microsoft Sans Serif"/>
              </a:rPr>
              <a:t>conectado </a:t>
            </a:r>
            <a:r>
              <a:rPr sz="700" spc="10" dirty="0">
                <a:latin typeface="Microsoft Sans Serif"/>
                <a:cs typeface="Microsoft Sans Serif"/>
              </a:rPr>
              <a:t>al </a:t>
            </a:r>
            <a:r>
              <a:rPr sz="700" spc="20" dirty="0">
                <a:latin typeface="Microsoft Sans Serif"/>
                <a:cs typeface="Microsoft Sans Serif"/>
              </a:rPr>
              <a:t>bus del </a:t>
            </a:r>
            <a:r>
              <a:rPr sz="700" spc="25" dirty="0">
                <a:latin typeface="Microsoft Sans Serif"/>
                <a:cs typeface="Microsoft Sans Serif"/>
              </a:rPr>
              <a:t> </a:t>
            </a:r>
            <a:r>
              <a:rPr sz="700" spc="30" dirty="0">
                <a:latin typeface="Microsoft Sans Serif"/>
                <a:cs typeface="Microsoft Sans Serif"/>
              </a:rPr>
              <a:t>generador </a:t>
            </a:r>
            <a:r>
              <a:rPr sz="700" spc="20" dirty="0">
                <a:latin typeface="Microsoft Sans Serif"/>
                <a:cs typeface="Microsoft Sans Serif"/>
              </a:rPr>
              <a:t>de </a:t>
            </a:r>
            <a:r>
              <a:rPr sz="700" spc="45" dirty="0">
                <a:latin typeface="Microsoft Sans Serif"/>
                <a:cs typeface="Microsoft Sans Serif"/>
              </a:rPr>
              <a:t>modo </a:t>
            </a:r>
            <a:r>
              <a:rPr sz="700" spc="30" dirty="0">
                <a:latin typeface="Microsoft Sans Serif"/>
                <a:cs typeface="Microsoft Sans Serif"/>
              </a:rPr>
              <a:t>que </a:t>
            </a:r>
            <a:r>
              <a:rPr sz="700" spc="10" dirty="0">
                <a:latin typeface="Microsoft Sans Serif"/>
                <a:cs typeface="Microsoft Sans Serif"/>
              </a:rPr>
              <a:t>los </a:t>
            </a:r>
            <a:r>
              <a:rPr sz="700" spc="-55" dirty="0">
                <a:latin typeface="Microsoft Sans Serif"/>
                <a:cs typeface="Microsoft Sans Serif"/>
              </a:rPr>
              <a:t>CT </a:t>
            </a:r>
            <a:r>
              <a:rPr sz="700" spc="25" dirty="0">
                <a:latin typeface="Microsoft Sans Serif"/>
                <a:cs typeface="Microsoft Sans Serif"/>
              </a:rPr>
              <a:t>(transformadores </a:t>
            </a:r>
            <a:r>
              <a:rPr sz="700" spc="20" dirty="0">
                <a:latin typeface="Microsoft Sans Serif"/>
                <a:cs typeface="Microsoft Sans Serif"/>
              </a:rPr>
              <a:t>de corriente) del lado </a:t>
            </a:r>
            <a:r>
              <a:rPr sz="700" spc="25" dirty="0">
                <a:latin typeface="Microsoft Sans Serif"/>
                <a:cs typeface="Microsoft Sans Serif"/>
              </a:rPr>
              <a:t> </a:t>
            </a:r>
            <a:r>
              <a:rPr sz="700" spc="35" dirty="0">
                <a:latin typeface="Microsoft Sans Serif"/>
                <a:cs typeface="Microsoft Sans Serif"/>
              </a:rPr>
              <a:t>terminal</a:t>
            </a:r>
            <a:r>
              <a:rPr sz="700" spc="-5" dirty="0">
                <a:latin typeface="Microsoft Sans Serif"/>
                <a:cs typeface="Microsoft Sans Serif"/>
              </a:rPr>
              <a:t> </a:t>
            </a:r>
            <a:r>
              <a:rPr sz="700" spc="5" dirty="0">
                <a:latin typeface="Microsoft Sans Serif"/>
                <a:cs typeface="Microsoft Sans Serif"/>
              </a:rPr>
              <a:t>y</a:t>
            </a:r>
            <a:r>
              <a:rPr sz="700" spc="-5" dirty="0">
                <a:latin typeface="Microsoft Sans Serif"/>
                <a:cs typeface="Microsoft Sans Serif"/>
              </a:rPr>
              <a:t> </a:t>
            </a:r>
            <a:r>
              <a:rPr sz="700" spc="20" dirty="0">
                <a:latin typeface="Microsoft Sans Serif"/>
                <a:cs typeface="Microsoft Sans Serif"/>
              </a:rPr>
              <a:t>del</a:t>
            </a:r>
            <a:r>
              <a:rPr sz="700" spc="-5" dirty="0">
                <a:latin typeface="Microsoft Sans Serif"/>
                <a:cs typeface="Microsoft Sans Serif"/>
              </a:rPr>
              <a:t> </a:t>
            </a:r>
            <a:r>
              <a:rPr sz="700" spc="20" dirty="0">
                <a:latin typeface="Microsoft Sans Serif"/>
                <a:cs typeface="Microsoft Sans Serif"/>
              </a:rPr>
              <a:t>lado</a:t>
            </a:r>
            <a:r>
              <a:rPr sz="700" spc="-5" dirty="0">
                <a:latin typeface="Microsoft Sans Serif"/>
                <a:cs typeface="Microsoft Sans Serif"/>
              </a:rPr>
              <a:t> </a:t>
            </a:r>
            <a:r>
              <a:rPr sz="700" spc="40" dirty="0">
                <a:latin typeface="Microsoft Sans Serif"/>
                <a:cs typeface="Microsoft Sans Serif"/>
              </a:rPr>
              <a:t>neutro</a:t>
            </a:r>
            <a:r>
              <a:rPr sz="700" spc="-5" dirty="0">
                <a:latin typeface="Microsoft Sans Serif"/>
                <a:cs typeface="Microsoft Sans Serif"/>
              </a:rPr>
              <a:t> </a:t>
            </a:r>
            <a:r>
              <a:rPr sz="700" spc="20" dirty="0">
                <a:latin typeface="Microsoft Sans Serif"/>
                <a:cs typeface="Microsoft Sans Serif"/>
              </a:rPr>
              <a:t>del</a:t>
            </a:r>
            <a:r>
              <a:rPr sz="700" spc="-5" dirty="0">
                <a:latin typeface="Microsoft Sans Serif"/>
                <a:cs typeface="Microsoft Sans Serif"/>
              </a:rPr>
              <a:t> </a:t>
            </a:r>
            <a:r>
              <a:rPr sz="700" spc="30" dirty="0">
                <a:latin typeface="Microsoft Sans Serif"/>
                <a:cs typeface="Microsoft Sans Serif"/>
              </a:rPr>
              <a:t>generador</a:t>
            </a:r>
            <a:r>
              <a:rPr sz="700" dirty="0">
                <a:latin typeface="Microsoft Sans Serif"/>
                <a:cs typeface="Microsoft Sans Serif"/>
              </a:rPr>
              <a:t> </a:t>
            </a:r>
            <a:r>
              <a:rPr sz="700" spc="10" dirty="0">
                <a:latin typeface="Microsoft Sans Serif"/>
                <a:cs typeface="Microsoft Sans Serif"/>
              </a:rPr>
              <a:t>vean</a:t>
            </a:r>
            <a:r>
              <a:rPr sz="700" spc="-5" dirty="0">
                <a:latin typeface="Microsoft Sans Serif"/>
                <a:cs typeface="Microsoft Sans Serif"/>
              </a:rPr>
              <a:t> </a:t>
            </a:r>
            <a:r>
              <a:rPr sz="700" spc="10" dirty="0">
                <a:latin typeface="Microsoft Sans Serif"/>
                <a:cs typeface="Microsoft Sans Serif"/>
              </a:rPr>
              <a:t>la</a:t>
            </a:r>
            <a:r>
              <a:rPr sz="700" spc="-5" dirty="0">
                <a:latin typeface="Microsoft Sans Serif"/>
                <a:cs typeface="Microsoft Sans Serif"/>
              </a:rPr>
              <a:t> </a:t>
            </a:r>
            <a:r>
              <a:rPr sz="700" spc="30" dirty="0">
                <a:latin typeface="Microsoft Sans Serif"/>
                <a:cs typeface="Microsoft Sans Serif"/>
              </a:rPr>
              <a:t>misma</a:t>
            </a:r>
            <a:r>
              <a:rPr sz="700" spc="-5" dirty="0">
                <a:latin typeface="Microsoft Sans Serif"/>
                <a:cs typeface="Microsoft Sans Serif"/>
              </a:rPr>
              <a:t> </a:t>
            </a:r>
            <a:r>
              <a:rPr sz="700" spc="25" dirty="0">
                <a:latin typeface="Microsoft Sans Serif"/>
                <a:cs typeface="Microsoft Sans Serif"/>
              </a:rPr>
              <a:t>corriente.</a:t>
            </a:r>
            <a:r>
              <a:rPr sz="700" spc="-5" dirty="0">
                <a:latin typeface="Microsoft Sans Serif"/>
                <a:cs typeface="Microsoft Sans Serif"/>
              </a:rPr>
              <a:t> </a:t>
            </a:r>
            <a:r>
              <a:rPr sz="700" spc="-10" dirty="0">
                <a:latin typeface="Microsoft Sans Serif"/>
                <a:cs typeface="Microsoft Sans Serif"/>
              </a:rPr>
              <a:t>La</a:t>
            </a:r>
            <a:r>
              <a:rPr sz="700" spc="-5" dirty="0">
                <a:latin typeface="Microsoft Sans Serif"/>
                <a:cs typeface="Microsoft Sans Serif"/>
              </a:rPr>
              <a:t> </a:t>
            </a:r>
            <a:r>
              <a:rPr sz="700" spc="35" dirty="0">
                <a:latin typeface="Microsoft Sans Serif"/>
                <a:cs typeface="Microsoft Sans Serif"/>
              </a:rPr>
              <a:t>turbina </a:t>
            </a:r>
            <a:r>
              <a:rPr sz="700" spc="-170" dirty="0">
                <a:latin typeface="Microsoft Sans Serif"/>
                <a:cs typeface="Microsoft Sans Serif"/>
              </a:rPr>
              <a:t> </a:t>
            </a:r>
            <a:r>
              <a:rPr sz="700" spc="20" dirty="0">
                <a:latin typeface="Microsoft Sans Serif"/>
                <a:cs typeface="Microsoft Sans Serif"/>
              </a:rPr>
              <a:t>de </a:t>
            </a:r>
            <a:r>
              <a:rPr sz="700" spc="10" dirty="0">
                <a:latin typeface="Microsoft Sans Serif"/>
                <a:cs typeface="Microsoft Sans Serif"/>
              </a:rPr>
              <a:t>gas </a:t>
            </a:r>
            <a:r>
              <a:rPr sz="700" spc="25" dirty="0">
                <a:latin typeface="Microsoft Sans Serif"/>
                <a:cs typeface="Microsoft Sans Serif"/>
              </a:rPr>
              <a:t>puede </a:t>
            </a:r>
            <a:r>
              <a:rPr sz="700" spc="30" dirty="0">
                <a:latin typeface="Microsoft Sans Serif"/>
                <a:cs typeface="Microsoft Sans Serif"/>
              </a:rPr>
              <a:t>funcionar </a:t>
            </a:r>
            <a:r>
              <a:rPr sz="700" spc="35" dirty="0">
                <a:latin typeface="Microsoft Sans Serif"/>
                <a:cs typeface="Microsoft Sans Serif"/>
              </a:rPr>
              <a:t>durante </a:t>
            </a:r>
            <a:r>
              <a:rPr sz="700" spc="25" dirty="0">
                <a:latin typeface="Microsoft Sans Serif"/>
                <a:cs typeface="Microsoft Sans Serif"/>
              </a:rPr>
              <a:t>muchos </a:t>
            </a:r>
            <a:r>
              <a:rPr sz="700" spc="35" dirty="0">
                <a:latin typeface="Microsoft Sans Serif"/>
                <a:cs typeface="Microsoft Sans Serif"/>
              </a:rPr>
              <a:t>minutos </a:t>
            </a:r>
            <a:r>
              <a:rPr sz="700" dirty="0">
                <a:latin typeface="Microsoft Sans Serif"/>
                <a:cs typeface="Microsoft Sans Serif"/>
              </a:rPr>
              <a:t>a </a:t>
            </a:r>
            <a:r>
              <a:rPr sz="700" spc="25" dirty="0">
                <a:latin typeface="Microsoft Sans Serif"/>
                <a:cs typeface="Microsoft Sans Serif"/>
              </a:rPr>
              <a:t>diferentes </a:t>
            </a:r>
            <a:r>
              <a:rPr sz="700" spc="10" dirty="0">
                <a:latin typeface="Microsoft Sans Serif"/>
                <a:cs typeface="Microsoft Sans Serif"/>
              </a:rPr>
              <a:t>velocidades </a:t>
            </a:r>
            <a:r>
              <a:rPr sz="700" spc="15" dirty="0">
                <a:latin typeface="Microsoft Sans Serif"/>
                <a:cs typeface="Microsoft Sans Serif"/>
              </a:rPr>
              <a:t> </a:t>
            </a:r>
            <a:r>
              <a:rPr sz="700" spc="5" dirty="0">
                <a:latin typeface="Microsoft Sans Serif"/>
                <a:cs typeface="Microsoft Sans Serif"/>
              </a:rPr>
              <a:t>bajas, </a:t>
            </a:r>
            <a:r>
              <a:rPr sz="700" spc="30" dirty="0">
                <a:latin typeface="Microsoft Sans Serif"/>
                <a:cs typeface="Microsoft Sans Serif"/>
              </a:rPr>
              <a:t>mientras </a:t>
            </a:r>
            <a:r>
              <a:rPr sz="700" spc="-5" dirty="0">
                <a:latin typeface="Microsoft Sans Serif"/>
                <a:cs typeface="Microsoft Sans Serif"/>
              </a:rPr>
              <a:t>se </a:t>
            </a:r>
            <a:r>
              <a:rPr sz="700" spc="25" dirty="0">
                <a:latin typeface="Microsoft Sans Serif"/>
                <a:cs typeface="Microsoft Sans Serif"/>
              </a:rPr>
              <a:t>completan </a:t>
            </a:r>
            <a:r>
              <a:rPr sz="700" spc="40" dirty="0">
                <a:latin typeface="Microsoft Sans Serif"/>
                <a:cs typeface="Microsoft Sans Serif"/>
              </a:rPr>
              <a:t>un </a:t>
            </a:r>
            <a:r>
              <a:rPr sz="700" spc="5" dirty="0">
                <a:latin typeface="Microsoft Sans Serif"/>
                <a:cs typeface="Microsoft Sans Serif"/>
              </a:rPr>
              <a:t>ciclo </a:t>
            </a:r>
            <a:r>
              <a:rPr sz="700" spc="20" dirty="0">
                <a:latin typeface="Microsoft Sans Serif"/>
                <a:cs typeface="Microsoft Sans Serif"/>
              </a:rPr>
              <a:t>de </a:t>
            </a:r>
            <a:r>
              <a:rPr sz="700" spc="35" dirty="0">
                <a:latin typeface="Microsoft Sans Serif"/>
                <a:cs typeface="Microsoft Sans Serif"/>
              </a:rPr>
              <a:t>purga </a:t>
            </a:r>
            <a:r>
              <a:rPr sz="700" spc="5" dirty="0">
                <a:latin typeface="Microsoft Sans Serif"/>
                <a:cs typeface="Microsoft Sans Serif"/>
              </a:rPr>
              <a:t>y </a:t>
            </a:r>
            <a:r>
              <a:rPr sz="700" spc="40" dirty="0">
                <a:latin typeface="Microsoft Sans Serif"/>
                <a:cs typeface="Microsoft Sans Serif"/>
              </a:rPr>
              <a:t>un </a:t>
            </a:r>
            <a:r>
              <a:rPr sz="700" spc="5" dirty="0">
                <a:latin typeface="Microsoft Sans Serif"/>
                <a:cs typeface="Microsoft Sans Serif"/>
              </a:rPr>
              <a:t>ciclo </a:t>
            </a:r>
            <a:r>
              <a:rPr sz="700" spc="20" dirty="0">
                <a:latin typeface="Microsoft Sans Serif"/>
                <a:cs typeface="Microsoft Sans Serif"/>
              </a:rPr>
              <a:t>de encendido, </a:t>
            </a:r>
            <a:r>
              <a:rPr sz="700" spc="25" dirty="0">
                <a:latin typeface="Microsoft Sans Serif"/>
                <a:cs typeface="Microsoft Sans Serif"/>
              </a:rPr>
              <a:t> </a:t>
            </a:r>
            <a:r>
              <a:rPr sz="700" spc="15" dirty="0">
                <a:latin typeface="Microsoft Sans Serif"/>
                <a:cs typeface="Microsoft Sans Serif"/>
              </a:rPr>
              <a:t>antes</a:t>
            </a:r>
            <a:r>
              <a:rPr sz="700" spc="-5" dirty="0">
                <a:latin typeface="Microsoft Sans Serif"/>
                <a:cs typeface="Microsoft Sans Serif"/>
              </a:rPr>
              <a:t> </a:t>
            </a:r>
            <a:r>
              <a:rPr sz="700" spc="20" dirty="0">
                <a:latin typeface="Microsoft Sans Serif"/>
                <a:cs typeface="Microsoft Sans Serif"/>
              </a:rPr>
              <a:t>de</a:t>
            </a:r>
            <a:r>
              <a:rPr sz="700" dirty="0">
                <a:latin typeface="Microsoft Sans Serif"/>
                <a:cs typeface="Microsoft Sans Serif"/>
              </a:rPr>
              <a:t> </a:t>
            </a:r>
            <a:r>
              <a:rPr sz="700" spc="30" dirty="0">
                <a:latin typeface="Microsoft Sans Serif"/>
                <a:cs typeface="Microsoft Sans Serif"/>
              </a:rPr>
              <a:t>que</a:t>
            </a:r>
            <a:r>
              <a:rPr sz="700" dirty="0">
                <a:latin typeface="Microsoft Sans Serif"/>
                <a:cs typeface="Microsoft Sans Serif"/>
              </a:rPr>
              <a:t> </a:t>
            </a:r>
            <a:r>
              <a:rPr sz="700" spc="30" dirty="0">
                <a:latin typeface="Microsoft Sans Serif"/>
                <a:cs typeface="Microsoft Sans Serif"/>
              </a:rPr>
              <a:t>finalmente</a:t>
            </a:r>
            <a:r>
              <a:rPr sz="700" dirty="0">
                <a:latin typeface="Microsoft Sans Serif"/>
                <a:cs typeface="Microsoft Sans Serif"/>
              </a:rPr>
              <a:t> </a:t>
            </a:r>
            <a:r>
              <a:rPr sz="700" spc="10" dirty="0">
                <a:latin typeface="Microsoft Sans Serif"/>
                <a:cs typeface="Microsoft Sans Serif"/>
              </a:rPr>
              <a:t>acelere</a:t>
            </a:r>
            <a:r>
              <a:rPr sz="700" dirty="0">
                <a:latin typeface="Microsoft Sans Serif"/>
                <a:cs typeface="Microsoft Sans Serif"/>
              </a:rPr>
              <a:t> a </a:t>
            </a:r>
            <a:r>
              <a:rPr sz="700" spc="10" dirty="0">
                <a:latin typeface="Microsoft Sans Serif"/>
                <a:cs typeface="Microsoft Sans Serif"/>
              </a:rPr>
              <a:t>la</a:t>
            </a:r>
            <a:r>
              <a:rPr sz="700" dirty="0">
                <a:latin typeface="Microsoft Sans Serif"/>
                <a:cs typeface="Microsoft Sans Serif"/>
              </a:rPr>
              <a:t> </a:t>
            </a:r>
            <a:r>
              <a:rPr sz="700" spc="15" dirty="0">
                <a:latin typeface="Microsoft Sans Serif"/>
                <a:cs typeface="Microsoft Sans Serif"/>
              </a:rPr>
              <a:t>velocidad</a:t>
            </a:r>
            <a:r>
              <a:rPr sz="700" dirty="0">
                <a:latin typeface="Microsoft Sans Serif"/>
                <a:cs typeface="Microsoft Sans Serif"/>
              </a:rPr>
              <a:t> </a:t>
            </a:r>
            <a:r>
              <a:rPr sz="700" spc="20" dirty="0">
                <a:latin typeface="Microsoft Sans Serif"/>
                <a:cs typeface="Microsoft Sans Serif"/>
              </a:rPr>
              <a:t>de</a:t>
            </a:r>
            <a:r>
              <a:rPr sz="700" dirty="0">
                <a:latin typeface="Microsoft Sans Serif"/>
                <a:cs typeface="Microsoft Sans Serif"/>
              </a:rPr>
              <a:t> </a:t>
            </a:r>
            <a:r>
              <a:rPr sz="700" spc="30" dirty="0">
                <a:latin typeface="Microsoft Sans Serif"/>
                <a:cs typeface="Microsoft Sans Serif"/>
              </a:rPr>
              <a:t>funcionamiento</a:t>
            </a:r>
            <a:r>
              <a:rPr sz="700" dirty="0">
                <a:latin typeface="Microsoft Sans Serif"/>
                <a:cs typeface="Microsoft Sans Serif"/>
              </a:rPr>
              <a:t> </a:t>
            </a:r>
            <a:r>
              <a:rPr sz="700" spc="30" dirty="0">
                <a:latin typeface="Microsoft Sans Serif"/>
                <a:cs typeface="Microsoft Sans Serif"/>
              </a:rPr>
              <a:t>normal.</a:t>
            </a:r>
            <a:r>
              <a:rPr sz="700" dirty="0">
                <a:latin typeface="Microsoft Sans Serif"/>
                <a:cs typeface="Microsoft Sans Serif"/>
              </a:rPr>
              <a:t> </a:t>
            </a:r>
            <a:r>
              <a:rPr sz="700" spc="5" dirty="0">
                <a:latin typeface="Microsoft Sans Serif"/>
                <a:cs typeface="Microsoft Sans Serif"/>
              </a:rPr>
              <a:t>V/ </a:t>
            </a:r>
            <a:r>
              <a:rPr sz="700" spc="-170" dirty="0">
                <a:latin typeface="Microsoft Sans Serif"/>
                <a:cs typeface="Microsoft Sans Serif"/>
              </a:rPr>
              <a:t> </a:t>
            </a:r>
            <a:r>
              <a:rPr sz="700" spc="-5" dirty="0">
                <a:latin typeface="Microsoft Sans Serif"/>
                <a:cs typeface="Microsoft Sans Serif"/>
              </a:rPr>
              <a:t>Hz se </a:t>
            </a:r>
            <a:r>
              <a:rPr sz="700" spc="30" dirty="0">
                <a:latin typeface="Microsoft Sans Serif"/>
                <a:cs typeface="Microsoft Sans Serif"/>
              </a:rPr>
              <a:t>mantiene </a:t>
            </a:r>
            <a:r>
              <a:rPr sz="700" spc="20" dirty="0">
                <a:latin typeface="Microsoft Sans Serif"/>
                <a:cs typeface="Microsoft Sans Serif"/>
              </a:rPr>
              <a:t>constante </a:t>
            </a:r>
            <a:r>
              <a:rPr sz="700" dirty="0">
                <a:latin typeface="Microsoft Sans Serif"/>
                <a:cs typeface="Microsoft Sans Serif"/>
              </a:rPr>
              <a:t>a </a:t>
            </a:r>
            <a:r>
              <a:rPr sz="700" spc="30" dirty="0">
                <a:latin typeface="Microsoft Sans Serif"/>
                <a:cs typeface="Microsoft Sans Serif"/>
              </a:rPr>
              <a:t>medida que aumenta </a:t>
            </a:r>
            <a:r>
              <a:rPr sz="700" spc="10" dirty="0">
                <a:latin typeface="Microsoft Sans Serif"/>
                <a:cs typeface="Microsoft Sans Serif"/>
              </a:rPr>
              <a:t>la </a:t>
            </a:r>
            <a:r>
              <a:rPr sz="700" spc="15" dirty="0">
                <a:latin typeface="Microsoft Sans Serif"/>
                <a:cs typeface="Microsoft Sans Serif"/>
              </a:rPr>
              <a:t>velocidad hasta </a:t>
            </a:r>
            <a:r>
              <a:rPr sz="700" spc="30" dirty="0">
                <a:latin typeface="Microsoft Sans Serif"/>
                <a:cs typeface="Microsoft Sans Serif"/>
              </a:rPr>
              <a:t>que </a:t>
            </a:r>
            <a:r>
              <a:rPr sz="700" spc="10" dirty="0">
                <a:latin typeface="Microsoft Sans Serif"/>
                <a:cs typeface="Microsoft Sans Serif"/>
              </a:rPr>
              <a:t>el </a:t>
            </a:r>
            <a:r>
              <a:rPr sz="700" spc="15" dirty="0">
                <a:latin typeface="Microsoft Sans Serif"/>
                <a:cs typeface="Microsoft Sans Serif"/>
              </a:rPr>
              <a:t> </a:t>
            </a:r>
            <a:r>
              <a:rPr sz="700" spc="20" dirty="0">
                <a:latin typeface="Microsoft Sans Serif"/>
                <a:cs typeface="Microsoft Sans Serif"/>
              </a:rPr>
              <a:t>voltaje </a:t>
            </a:r>
            <a:r>
              <a:rPr sz="700" spc="5" dirty="0">
                <a:latin typeface="Microsoft Sans Serif"/>
                <a:cs typeface="Microsoft Sans Serif"/>
              </a:rPr>
              <a:t>alcanza </a:t>
            </a:r>
            <a:r>
              <a:rPr sz="700" spc="10" dirty="0">
                <a:latin typeface="Microsoft Sans Serif"/>
                <a:cs typeface="Microsoft Sans Serif"/>
              </a:rPr>
              <a:t>el </a:t>
            </a:r>
            <a:r>
              <a:rPr sz="700" spc="20" dirty="0">
                <a:latin typeface="Microsoft Sans Serif"/>
                <a:cs typeface="Microsoft Sans Serif"/>
              </a:rPr>
              <a:t>voltaje </a:t>
            </a:r>
            <a:r>
              <a:rPr sz="700" spc="30" dirty="0">
                <a:latin typeface="Microsoft Sans Serif"/>
                <a:cs typeface="Microsoft Sans Serif"/>
              </a:rPr>
              <a:t>nominal </a:t>
            </a:r>
            <a:r>
              <a:rPr sz="700" spc="20" dirty="0">
                <a:latin typeface="Microsoft Sans Serif"/>
                <a:cs typeface="Microsoft Sans Serif"/>
              </a:rPr>
              <a:t>del </a:t>
            </a:r>
            <a:r>
              <a:rPr sz="700" spc="25" dirty="0">
                <a:latin typeface="Microsoft Sans Serif"/>
                <a:cs typeface="Microsoft Sans Serif"/>
              </a:rPr>
              <a:t>variador </a:t>
            </a:r>
            <a:r>
              <a:rPr sz="700" spc="5" dirty="0">
                <a:latin typeface="Microsoft Sans Serif"/>
                <a:cs typeface="Microsoft Sans Serif"/>
              </a:rPr>
              <a:t>y </a:t>
            </a:r>
            <a:r>
              <a:rPr sz="700" spc="25" dirty="0">
                <a:latin typeface="Microsoft Sans Serif"/>
                <a:cs typeface="Microsoft Sans Serif"/>
              </a:rPr>
              <a:t>luego </a:t>
            </a:r>
            <a:r>
              <a:rPr sz="700" spc="10" dirty="0">
                <a:latin typeface="Microsoft Sans Serif"/>
                <a:cs typeface="Microsoft Sans Serif"/>
              </a:rPr>
              <a:t>el </a:t>
            </a:r>
            <a:r>
              <a:rPr sz="700" spc="20" dirty="0">
                <a:latin typeface="Microsoft Sans Serif"/>
                <a:cs typeface="Microsoft Sans Serif"/>
              </a:rPr>
              <a:t>voltaje </a:t>
            </a:r>
            <a:r>
              <a:rPr sz="700" spc="-5" dirty="0">
                <a:latin typeface="Microsoft Sans Serif"/>
                <a:cs typeface="Microsoft Sans Serif"/>
              </a:rPr>
              <a:t>se </a:t>
            </a:r>
            <a:r>
              <a:rPr sz="700" spc="30" dirty="0">
                <a:latin typeface="Microsoft Sans Serif"/>
                <a:cs typeface="Microsoft Sans Serif"/>
              </a:rPr>
              <a:t>mantiene </a:t>
            </a:r>
            <a:r>
              <a:rPr sz="700" spc="-175" dirty="0">
                <a:latin typeface="Microsoft Sans Serif"/>
                <a:cs typeface="Microsoft Sans Serif"/>
              </a:rPr>
              <a:t> </a:t>
            </a:r>
            <a:r>
              <a:rPr sz="700" spc="20" dirty="0">
                <a:latin typeface="Microsoft Sans Serif"/>
                <a:cs typeface="Microsoft Sans Serif"/>
              </a:rPr>
              <a:t>constante.</a:t>
            </a:r>
            <a:endParaRPr sz="700">
              <a:latin typeface="Microsoft Sans Serif"/>
              <a:cs typeface="Microsoft Sans Serif"/>
            </a:endParaRPr>
          </a:p>
          <a:p>
            <a:pPr marL="12700" marR="40005" indent="154940">
              <a:lnSpc>
                <a:spcPts val="1200"/>
              </a:lnSpc>
              <a:spcBef>
                <a:spcPts val="85"/>
              </a:spcBef>
            </a:pPr>
            <a:r>
              <a:rPr sz="750" spc="15" dirty="0">
                <a:latin typeface="Microsoft Sans Serif"/>
                <a:cs typeface="Microsoft Sans Serif"/>
              </a:rPr>
              <a:t>Cuando </a:t>
            </a:r>
            <a:r>
              <a:rPr sz="750" spc="10" dirty="0">
                <a:latin typeface="Microsoft Sans Serif"/>
                <a:cs typeface="Microsoft Sans Serif"/>
              </a:rPr>
              <a:t>el </a:t>
            </a:r>
            <a:r>
              <a:rPr sz="750" spc="30" dirty="0">
                <a:latin typeface="Microsoft Sans Serif"/>
                <a:cs typeface="Microsoft Sans Serif"/>
              </a:rPr>
              <a:t>generador </a:t>
            </a:r>
            <a:r>
              <a:rPr sz="750" spc="25" dirty="0">
                <a:latin typeface="Microsoft Sans Serif"/>
                <a:cs typeface="Microsoft Sans Serif"/>
              </a:rPr>
              <a:t>funciona </a:t>
            </a:r>
            <a:r>
              <a:rPr sz="750" dirty="0">
                <a:latin typeface="Microsoft Sans Serif"/>
                <a:cs typeface="Microsoft Sans Serif"/>
              </a:rPr>
              <a:t>a </a:t>
            </a:r>
            <a:r>
              <a:rPr sz="750" spc="10" dirty="0">
                <a:latin typeface="Microsoft Sans Serif"/>
                <a:cs typeface="Microsoft Sans Serif"/>
              </a:rPr>
              <a:t>bajas </a:t>
            </a:r>
            <a:r>
              <a:rPr sz="750" spc="15" dirty="0">
                <a:latin typeface="Microsoft Sans Serif"/>
                <a:cs typeface="Microsoft Sans Serif"/>
              </a:rPr>
              <a:t>frecuencias, </a:t>
            </a:r>
            <a:r>
              <a:rPr sz="750" spc="10" dirty="0">
                <a:latin typeface="Microsoft Sans Serif"/>
                <a:cs typeface="Microsoft Sans Serif"/>
              </a:rPr>
              <a:t>la </a:t>
            </a:r>
            <a:r>
              <a:rPr sz="750" spc="25" dirty="0">
                <a:latin typeface="Microsoft Sans Serif"/>
                <a:cs typeface="Microsoft Sans Serif"/>
              </a:rPr>
              <a:t>protección </a:t>
            </a:r>
            <a:r>
              <a:rPr sz="750" spc="30" dirty="0">
                <a:latin typeface="Microsoft Sans Serif"/>
                <a:cs typeface="Microsoft Sans Serif"/>
              </a:rPr>
              <a:t> </a:t>
            </a:r>
            <a:r>
              <a:rPr sz="750" spc="40" dirty="0">
                <a:latin typeface="Microsoft Sans Serif"/>
                <a:cs typeface="Microsoft Sans Serif"/>
              </a:rPr>
              <a:t>normal </a:t>
            </a:r>
            <a:r>
              <a:rPr sz="750" spc="25" dirty="0">
                <a:latin typeface="Microsoft Sans Serif"/>
                <a:cs typeface="Microsoft Sans Serif"/>
              </a:rPr>
              <a:t>tiene </a:t>
            </a:r>
            <a:r>
              <a:rPr sz="750" spc="20" dirty="0">
                <a:latin typeface="Microsoft Sans Serif"/>
                <a:cs typeface="Microsoft Sans Serif"/>
              </a:rPr>
              <a:t>algunas limitaciones. Generalmente, </a:t>
            </a:r>
            <a:r>
              <a:rPr sz="750" dirty="0">
                <a:latin typeface="Microsoft Sans Serif"/>
                <a:cs typeface="Microsoft Sans Serif"/>
              </a:rPr>
              <a:t>las </a:t>
            </a:r>
            <a:r>
              <a:rPr sz="750" spc="30" dirty="0">
                <a:latin typeface="Microsoft Sans Serif"/>
                <a:cs typeface="Microsoft Sans Serif"/>
              </a:rPr>
              <a:t>turbinas </a:t>
            </a:r>
            <a:r>
              <a:rPr sz="750" spc="25" dirty="0">
                <a:latin typeface="Microsoft Sans Serif"/>
                <a:cs typeface="Microsoft Sans Serif"/>
              </a:rPr>
              <a:t>de </a:t>
            </a:r>
            <a:r>
              <a:rPr sz="750" spc="10" dirty="0">
                <a:latin typeface="Microsoft Sans Serif"/>
                <a:cs typeface="Microsoft Sans Serif"/>
              </a:rPr>
              <a:t>gas </a:t>
            </a:r>
            <a:r>
              <a:rPr sz="750" spc="15" dirty="0">
                <a:latin typeface="Microsoft Sans Serif"/>
                <a:cs typeface="Microsoft Sans Serif"/>
              </a:rPr>
              <a:t> </a:t>
            </a:r>
            <a:r>
              <a:rPr sz="750" spc="20" dirty="0">
                <a:latin typeface="Microsoft Sans Serif"/>
                <a:cs typeface="Microsoft Sans Serif"/>
              </a:rPr>
              <a:t>están </a:t>
            </a:r>
            <a:r>
              <a:rPr sz="750" spc="30" dirty="0">
                <a:latin typeface="Microsoft Sans Serif"/>
                <a:cs typeface="Microsoft Sans Serif"/>
              </a:rPr>
              <a:t>protegidas </a:t>
            </a:r>
            <a:r>
              <a:rPr sz="750" spc="45" dirty="0">
                <a:latin typeface="Microsoft Sans Serif"/>
                <a:cs typeface="Microsoft Sans Serif"/>
              </a:rPr>
              <a:t>por </a:t>
            </a:r>
            <a:r>
              <a:rPr sz="750" spc="15" dirty="0">
                <a:latin typeface="Microsoft Sans Serif"/>
                <a:cs typeface="Microsoft Sans Serif"/>
              </a:rPr>
              <a:t>sistemas </a:t>
            </a:r>
            <a:r>
              <a:rPr sz="750" spc="25" dirty="0">
                <a:latin typeface="Microsoft Sans Serif"/>
                <a:cs typeface="Microsoft Sans Serif"/>
              </a:rPr>
              <a:t>de </a:t>
            </a:r>
            <a:r>
              <a:rPr sz="750" spc="15" dirty="0">
                <a:latin typeface="Microsoft Sans Serif"/>
                <a:cs typeface="Microsoft Sans Serif"/>
              </a:rPr>
              <a:t>relés </a:t>
            </a:r>
            <a:r>
              <a:rPr sz="750" spc="25" dirty="0">
                <a:latin typeface="Microsoft Sans Serif"/>
                <a:cs typeface="Microsoft Sans Serif"/>
              </a:rPr>
              <a:t>de protección </a:t>
            </a:r>
            <a:r>
              <a:rPr sz="750" spc="35" dirty="0">
                <a:latin typeface="Microsoft Sans Serif"/>
                <a:cs typeface="Microsoft Sans Serif"/>
              </a:rPr>
              <a:t>multifunción. </a:t>
            </a:r>
            <a:r>
              <a:rPr sz="750" spc="40" dirty="0">
                <a:latin typeface="Microsoft Sans Serif"/>
                <a:cs typeface="Microsoft Sans Serif"/>
              </a:rPr>
              <a:t> </a:t>
            </a:r>
            <a:r>
              <a:rPr sz="750" spc="-5" dirty="0">
                <a:latin typeface="Microsoft Sans Serif"/>
                <a:cs typeface="Microsoft Sans Serif"/>
              </a:rPr>
              <a:t>Estos </a:t>
            </a:r>
            <a:r>
              <a:rPr sz="750" spc="15" dirty="0">
                <a:latin typeface="Microsoft Sans Serif"/>
                <a:cs typeface="Microsoft Sans Serif"/>
              </a:rPr>
              <a:t>relés </a:t>
            </a:r>
            <a:r>
              <a:rPr sz="750" spc="40" dirty="0">
                <a:latin typeface="Microsoft Sans Serif"/>
                <a:cs typeface="Microsoft Sans Serif"/>
              </a:rPr>
              <a:t>normalmente </a:t>
            </a:r>
            <a:r>
              <a:rPr sz="750" spc="25" dirty="0">
                <a:latin typeface="Microsoft Sans Serif"/>
                <a:cs typeface="Microsoft Sans Serif"/>
              </a:rPr>
              <a:t>rastrean </a:t>
            </a:r>
            <a:r>
              <a:rPr sz="750" spc="10" dirty="0">
                <a:latin typeface="Microsoft Sans Serif"/>
                <a:cs typeface="Microsoft Sans Serif"/>
              </a:rPr>
              <a:t>la </a:t>
            </a:r>
            <a:r>
              <a:rPr sz="750" spc="20" dirty="0">
                <a:latin typeface="Microsoft Sans Serif"/>
                <a:cs typeface="Microsoft Sans Serif"/>
              </a:rPr>
              <a:t>frecuencia </a:t>
            </a:r>
            <a:r>
              <a:rPr sz="750" spc="40" dirty="0">
                <a:latin typeface="Microsoft Sans Serif"/>
                <a:cs typeface="Microsoft Sans Serif"/>
              </a:rPr>
              <a:t>dentro </a:t>
            </a:r>
            <a:r>
              <a:rPr sz="750" spc="25" dirty="0">
                <a:latin typeface="Microsoft Sans Serif"/>
                <a:cs typeface="Microsoft Sans Serif"/>
              </a:rPr>
              <a:t>de </a:t>
            </a:r>
            <a:r>
              <a:rPr sz="750" spc="45" dirty="0">
                <a:latin typeface="Microsoft Sans Serif"/>
                <a:cs typeface="Microsoft Sans Serif"/>
              </a:rPr>
              <a:t>un </a:t>
            </a:r>
            <a:r>
              <a:rPr sz="750" spc="35" dirty="0">
                <a:latin typeface="Microsoft Sans Serif"/>
                <a:cs typeface="Microsoft Sans Serif"/>
              </a:rPr>
              <a:t>rango </a:t>
            </a:r>
            <a:r>
              <a:rPr sz="750" spc="40" dirty="0">
                <a:latin typeface="Microsoft Sans Serif"/>
                <a:cs typeface="Microsoft Sans Serif"/>
              </a:rPr>
              <a:t> </a:t>
            </a:r>
            <a:r>
              <a:rPr sz="750" spc="10" dirty="0">
                <a:latin typeface="Microsoft Sans Serif"/>
                <a:cs typeface="Microsoft Sans Serif"/>
              </a:rPr>
              <a:t>específico. </a:t>
            </a:r>
            <a:r>
              <a:rPr sz="750" spc="25" dirty="0">
                <a:latin typeface="Microsoft Sans Serif"/>
                <a:cs typeface="Microsoft Sans Serif"/>
              </a:rPr>
              <a:t>Continúan </a:t>
            </a:r>
            <a:r>
              <a:rPr sz="750" spc="40" dirty="0">
                <a:latin typeface="Microsoft Sans Serif"/>
                <a:cs typeface="Microsoft Sans Serif"/>
              </a:rPr>
              <a:t>tomando </a:t>
            </a:r>
            <a:r>
              <a:rPr sz="750" spc="25" dirty="0">
                <a:latin typeface="Microsoft Sans Serif"/>
                <a:cs typeface="Microsoft Sans Serif"/>
              </a:rPr>
              <a:t>muestras </a:t>
            </a:r>
            <a:r>
              <a:rPr sz="750" spc="5" dirty="0">
                <a:latin typeface="Microsoft Sans Serif"/>
                <a:cs typeface="Microsoft Sans Serif"/>
              </a:rPr>
              <a:t>y </a:t>
            </a:r>
            <a:r>
              <a:rPr sz="750" spc="15" dirty="0">
                <a:latin typeface="Microsoft Sans Serif"/>
                <a:cs typeface="Microsoft Sans Serif"/>
              </a:rPr>
              <a:t>calculando </a:t>
            </a:r>
            <a:r>
              <a:rPr sz="750" dirty="0">
                <a:latin typeface="Microsoft Sans Serif"/>
                <a:cs typeface="Microsoft Sans Serif"/>
              </a:rPr>
              <a:t>las </a:t>
            </a:r>
            <a:r>
              <a:rPr sz="750" spc="25" dirty="0">
                <a:latin typeface="Microsoft Sans Serif"/>
                <a:cs typeface="Microsoft Sans Serif"/>
              </a:rPr>
              <a:t>corrientes </a:t>
            </a:r>
            <a:r>
              <a:rPr sz="750" spc="5" dirty="0">
                <a:latin typeface="Microsoft Sans Serif"/>
                <a:cs typeface="Microsoft Sans Serif"/>
              </a:rPr>
              <a:t>y </a:t>
            </a:r>
            <a:r>
              <a:rPr sz="750" spc="10" dirty="0">
                <a:latin typeface="Microsoft Sans Serif"/>
                <a:cs typeface="Microsoft Sans Serif"/>
              </a:rPr>
              <a:t> </a:t>
            </a:r>
            <a:r>
              <a:rPr sz="750" spc="15" dirty="0">
                <a:latin typeface="Microsoft Sans Serif"/>
                <a:cs typeface="Microsoft Sans Serif"/>
              </a:rPr>
              <a:t>voltajes</a:t>
            </a:r>
            <a:r>
              <a:rPr sz="750" spc="-5" dirty="0">
                <a:latin typeface="Microsoft Sans Serif"/>
                <a:cs typeface="Microsoft Sans Serif"/>
              </a:rPr>
              <a:t> </a:t>
            </a:r>
            <a:r>
              <a:rPr sz="750" dirty="0">
                <a:latin typeface="Microsoft Sans Serif"/>
                <a:cs typeface="Microsoft Sans Serif"/>
              </a:rPr>
              <a:t>a</a:t>
            </a:r>
            <a:r>
              <a:rPr sz="750" spc="-5" dirty="0">
                <a:latin typeface="Microsoft Sans Serif"/>
                <a:cs typeface="Microsoft Sans Serif"/>
              </a:rPr>
              <a:t> </a:t>
            </a:r>
            <a:r>
              <a:rPr sz="750" spc="30" dirty="0">
                <a:latin typeface="Microsoft Sans Serif"/>
                <a:cs typeface="Microsoft Sans Serif"/>
              </a:rPr>
              <a:t>una</a:t>
            </a:r>
            <a:r>
              <a:rPr sz="750" spc="-5" dirty="0">
                <a:latin typeface="Microsoft Sans Serif"/>
                <a:cs typeface="Microsoft Sans Serif"/>
              </a:rPr>
              <a:t> </a:t>
            </a:r>
            <a:r>
              <a:rPr sz="750" spc="20" dirty="0">
                <a:latin typeface="Microsoft Sans Serif"/>
                <a:cs typeface="Microsoft Sans Serif"/>
              </a:rPr>
              <a:t>frecuencia</a:t>
            </a:r>
            <a:r>
              <a:rPr sz="750" spc="-5" dirty="0">
                <a:latin typeface="Microsoft Sans Serif"/>
                <a:cs typeface="Microsoft Sans Serif"/>
              </a:rPr>
              <a:t> </a:t>
            </a:r>
            <a:r>
              <a:rPr sz="750" spc="25" dirty="0">
                <a:latin typeface="Microsoft Sans Serif"/>
                <a:cs typeface="Microsoft Sans Serif"/>
              </a:rPr>
              <a:t>de</a:t>
            </a:r>
            <a:r>
              <a:rPr sz="750" dirty="0">
                <a:latin typeface="Microsoft Sans Serif"/>
                <a:cs typeface="Microsoft Sans Serif"/>
              </a:rPr>
              <a:t> </a:t>
            </a:r>
            <a:r>
              <a:rPr sz="750" spc="30" dirty="0">
                <a:latin typeface="Microsoft Sans Serif"/>
                <a:cs typeface="Microsoft Sans Serif"/>
              </a:rPr>
              <a:t>muestreo</a:t>
            </a:r>
            <a:r>
              <a:rPr sz="750" spc="-5" dirty="0">
                <a:latin typeface="Microsoft Sans Serif"/>
                <a:cs typeface="Microsoft Sans Serif"/>
              </a:rPr>
              <a:t> </a:t>
            </a:r>
            <a:r>
              <a:rPr sz="750" spc="30" dirty="0">
                <a:latin typeface="Microsoft Sans Serif"/>
                <a:cs typeface="Microsoft Sans Serif"/>
              </a:rPr>
              <a:t>que</a:t>
            </a:r>
            <a:r>
              <a:rPr sz="750" spc="-5" dirty="0">
                <a:latin typeface="Microsoft Sans Serif"/>
                <a:cs typeface="Microsoft Sans Serif"/>
              </a:rPr>
              <a:t> es </a:t>
            </a:r>
            <a:r>
              <a:rPr sz="750" spc="45" dirty="0">
                <a:latin typeface="Microsoft Sans Serif"/>
                <a:cs typeface="Microsoft Sans Serif"/>
              </a:rPr>
              <a:t>un</a:t>
            </a:r>
            <a:r>
              <a:rPr sz="750" dirty="0">
                <a:latin typeface="Microsoft Sans Serif"/>
                <a:cs typeface="Microsoft Sans Serif"/>
              </a:rPr>
              <a:t> </a:t>
            </a:r>
            <a:r>
              <a:rPr sz="750" spc="40" dirty="0">
                <a:latin typeface="Microsoft Sans Serif"/>
                <a:cs typeface="Microsoft Sans Serif"/>
              </a:rPr>
              <a:t>múltiplo</a:t>
            </a:r>
            <a:r>
              <a:rPr sz="750" spc="-5" dirty="0">
                <a:latin typeface="Microsoft Sans Serif"/>
                <a:cs typeface="Microsoft Sans Serif"/>
              </a:rPr>
              <a:t> </a:t>
            </a:r>
            <a:r>
              <a:rPr sz="750" spc="25" dirty="0">
                <a:latin typeface="Microsoft Sans Serif"/>
                <a:cs typeface="Microsoft Sans Serif"/>
              </a:rPr>
              <a:t>constante</a:t>
            </a:r>
            <a:r>
              <a:rPr sz="750" spc="-5" dirty="0">
                <a:latin typeface="Microsoft Sans Serif"/>
                <a:cs typeface="Microsoft Sans Serif"/>
              </a:rPr>
              <a:t> </a:t>
            </a:r>
            <a:r>
              <a:rPr sz="750" spc="25" dirty="0">
                <a:latin typeface="Microsoft Sans Serif"/>
                <a:cs typeface="Microsoft Sans Serif"/>
              </a:rPr>
              <a:t>de </a:t>
            </a:r>
            <a:r>
              <a:rPr sz="750" spc="-190" dirty="0">
                <a:latin typeface="Microsoft Sans Serif"/>
                <a:cs typeface="Microsoft Sans Serif"/>
              </a:rPr>
              <a:t> </a:t>
            </a:r>
            <a:r>
              <a:rPr sz="750" spc="10" dirty="0">
                <a:latin typeface="Microsoft Sans Serif"/>
                <a:cs typeface="Microsoft Sans Serif"/>
              </a:rPr>
              <a:t>la </a:t>
            </a:r>
            <a:r>
              <a:rPr sz="750" spc="20" dirty="0">
                <a:latin typeface="Microsoft Sans Serif"/>
                <a:cs typeface="Microsoft Sans Serif"/>
              </a:rPr>
              <a:t>frecuencia </a:t>
            </a:r>
            <a:r>
              <a:rPr sz="750" spc="15" dirty="0">
                <a:latin typeface="Microsoft Sans Serif"/>
                <a:cs typeface="Microsoft Sans Serif"/>
              </a:rPr>
              <a:t>real. </a:t>
            </a:r>
            <a:r>
              <a:rPr sz="750" spc="-20" dirty="0">
                <a:latin typeface="Microsoft Sans Serif"/>
                <a:cs typeface="Microsoft Sans Serif"/>
              </a:rPr>
              <a:t>En </a:t>
            </a:r>
            <a:r>
              <a:rPr sz="750" spc="10" dirty="0">
                <a:latin typeface="Microsoft Sans Serif"/>
                <a:cs typeface="Microsoft Sans Serif"/>
              </a:rPr>
              <a:t>el </a:t>
            </a:r>
            <a:r>
              <a:rPr sz="750" spc="35" dirty="0">
                <a:latin typeface="Microsoft Sans Serif"/>
                <a:cs typeface="Microsoft Sans Serif"/>
              </a:rPr>
              <a:t>rango </a:t>
            </a:r>
            <a:r>
              <a:rPr sz="750" spc="25" dirty="0">
                <a:latin typeface="Microsoft Sans Serif"/>
                <a:cs typeface="Microsoft Sans Serif"/>
              </a:rPr>
              <a:t>de </a:t>
            </a:r>
            <a:r>
              <a:rPr sz="750" spc="20" dirty="0">
                <a:latin typeface="Microsoft Sans Serif"/>
                <a:cs typeface="Microsoft Sans Serif"/>
              </a:rPr>
              <a:t>frecuencia </a:t>
            </a:r>
            <a:r>
              <a:rPr sz="750" spc="10" dirty="0">
                <a:latin typeface="Microsoft Sans Serif"/>
                <a:cs typeface="Microsoft Sans Serif"/>
              </a:rPr>
              <a:t>especificado, </a:t>
            </a:r>
            <a:r>
              <a:rPr sz="750" dirty="0">
                <a:latin typeface="Microsoft Sans Serif"/>
                <a:cs typeface="Microsoft Sans Serif"/>
              </a:rPr>
              <a:t>las </a:t>
            </a:r>
            <a:r>
              <a:rPr sz="750" spc="10" dirty="0">
                <a:latin typeface="Microsoft Sans Serif"/>
                <a:cs typeface="Microsoft Sans Serif"/>
              </a:rPr>
              <a:t>diversas </a:t>
            </a:r>
            <a:r>
              <a:rPr sz="750" spc="15" dirty="0">
                <a:latin typeface="Microsoft Sans Serif"/>
                <a:cs typeface="Microsoft Sans Serif"/>
              </a:rPr>
              <a:t> </a:t>
            </a:r>
            <a:r>
              <a:rPr sz="750" spc="20" dirty="0">
                <a:latin typeface="Microsoft Sans Serif"/>
                <a:cs typeface="Microsoft Sans Serif"/>
              </a:rPr>
              <a:t>funciones </a:t>
            </a:r>
            <a:r>
              <a:rPr sz="750" spc="25" dirty="0">
                <a:latin typeface="Microsoft Sans Serif"/>
                <a:cs typeface="Microsoft Sans Serif"/>
              </a:rPr>
              <a:t>de protección </a:t>
            </a:r>
            <a:r>
              <a:rPr sz="750" spc="30" dirty="0">
                <a:latin typeface="Microsoft Sans Serif"/>
                <a:cs typeface="Microsoft Sans Serif"/>
              </a:rPr>
              <a:t>operan </a:t>
            </a:r>
            <a:r>
              <a:rPr sz="750" spc="40" dirty="0">
                <a:latin typeface="Microsoft Sans Serif"/>
                <a:cs typeface="Microsoft Sans Serif"/>
              </a:rPr>
              <a:t>dentro </a:t>
            </a:r>
            <a:r>
              <a:rPr sz="750" spc="25" dirty="0">
                <a:latin typeface="Microsoft Sans Serif"/>
                <a:cs typeface="Microsoft Sans Serif"/>
              </a:rPr>
              <a:t>de </a:t>
            </a:r>
            <a:r>
              <a:rPr sz="750" spc="5" dirty="0">
                <a:latin typeface="Microsoft Sans Serif"/>
                <a:cs typeface="Microsoft Sans Serif"/>
              </a:rPr>
              <a:t>sus </a:t>
            </a:r>
            <a:r>
              <a:rPr sz="750" spc="25" dirty="0">
                <a:latin typeface="Microsoft Sans Serif"/>
                <a:cs typeface="Microsoft Sans Serif"/>
              </a:rPr>
              <a:t>límites de </a:t>
            </a:r>
            <a:r>
              <a:rPr sz="750" spc="20" dirty="0">
                <a:latin typeface="Microsoft Sans Serif"/>
                <a:cs typeface="Microsoft Sans Serif"/>
              </a:rPr>
              <a:t>precisión </a:t>
            </a:r>
            <a:r>
              <a:rPr sz="750" spc="25" dirty="0">
                <a:latin typeface="Microsoft Sans Serif"/>
                <a:cs typeface="Microsoft Sans Serif"/>
              </a:rPr>
              <a:t> </a:t>
            </a:r>
            <a:r>
              <a:rPr sz="750" spc="10" dirty="0">
                <a:latin typeface="Microsoft Sans Serif"/>
                <a:cs typeface="Microsoft Sans Serif"/>
              </a:rPr>
              <a:t>especificados. </a:t>
            </a:r>
            <a:r>
              <a:rPr sz="750" spc="15" dirty="0">
                <a:latin typeface="Microsoft Sans Serif"/>
                <a:cs typeface="Microsoft Sans Serif"/>
              </a:rPr>
              <a:t>Por </a:t>
            </a:r>
            <a:r>
              <a:rPr sz="750" spc="25" dirty="0">
                <a:latin typeface="Microsoft Sans Serif"/>
                <a:cs typeface="Microsoft Sans Serif"/>
              </a:rPr>
              <a:t>debajo </a:t>
            </a:r>
            <a:r>
              <a:rPr sz="750" spc="20" dirty="0">
                <a:latin typeface="Microsoft Sans Serif"/>
                <a:cs typeface="Microsoft Sans Serif"/>
              </a:rPr>
              <a:t>del </a:t>
            </a:r>
            <a:r>
              <a:rPr sz="750" spc="35" dirty="0">
                <a:latin typeface="Microsoft Sans Serif"/>
                <a:cs typeface="Microsoft Sans Serif"/>
              </a:rPr>
              <a:t>rango </a:t>
            </a:r>
            <a:r>
              <a:rPr sz="750" spc="25" dirty="0">
                <a:latin typeface="Microsoft Sans Serif"/>
                <a:cs typeface="Microsoft Sans Serif"/>
              </a:rPr>
              <a:t>de </a:t>
            </a:r>
            <a:r>
              <a:rPr sz="750" spc="30" dirty="0">
                <a:latin typeface="Microsoft Sans Serif"/>
                <a:cs typeface="Microsoft Sans Serif"/>
              </a:rPr>
              <a:t>seguimiento </a:t>
            </a:r>
            <a:r>
              <a:rPr sz="750" spc="25" dirty="0">
                <a:latin typeface="Microsoft Sans Serif"/>
                <a:cs typeface="Microsoft Sans Serif"/>
              </a:rPr>
              <a:t>de </a:t>
            </a:r>
            <a:r>
              <a:rPr sz="750" spc="15" dirty="0">
                <a:latin typeface="Microsoft Sans Serif"/>
                <a:cs typeface="Microsoft Sans Serif"/>
              </a:rPr>
              <a:t>frecuencia, </a:t>
            </a:r>
            <a:r>
              <a:rPr sz="750" spc="10" dirty="0">
                <a:latin typeface="Microsoft Sans Serif"/>
                <a:cs typeface="Microsoft Sans Serif"/>
              </a:rPr>
              <a:t>la </a:t>
            </a:r>
            <a:r>
              <a:rPr sz="750" spc="15" dirty="0">
                <a:latin typeface="Microsoft Sans Serif"/>
                <a:cs typeface="Microsoft Sans Serif"/>
              </a:rPr>
              <a:t> </a:t>
            </a:r>
            <a:r>
              <a:rPr sz="750" spc="20" dirty="0">
                <a:latin typeface="Microsoft Sans Serif"/>
                <a:cs typeface="Microsoft Sans Serif"/>
              </a:rPr>
              <a:t>frecuencia </a:t>
            </a:r>
            <a:r>
              <a:rPr sz="750" spc="25" dirty="0">
                <a:latin typeface="Microsoft Sans Serif"/>
                <a:cs typeface="Microsoft Sans Serif"/>
              </a:rPr>
              <a:t>de </a:t>
            </a:r>
            <a:r>
              <a:rPr sz="750" spc="30" dirty="0">
                <a:latin typeface="Microsoft Sans Serif"/>
                <a:cs typeface="Microsoft Sans Serif"/>
              </a:rPr>
              <a:t>muestreo </a:t>
            </a:r>
            <a:r>
              <a:rPr sz="750" spc="5" dirty="0">
                <a:latin typeface="Microsoft Sans Serif"/>
                <a:cs typeface="Microsoft Sans Serif"/>
              </a:rPr>
              <a:t>ya </a:t>
            </a:r>
            <a:r>
              <a:rPr sz="750" spc="40" dirty="0">
                <a:latin typeface="Microsoft Sans Serif"/>
                <a:cs typeface="Microsoft Sans Serif"/>
              </a:rPr>
              <a:t>no </a:t>
            </a:r>
            <a:r>
              <a:rPr sz="750" spc="15" dirty="0">
                <a:latin typeface="Microsoft Sans Serif"/>
                <a:cs typeface="Microsoft Sans Serif"/>
              </a:rPr>
              <a:t>coincide </a:t>
            </a:r>
            <a:r>
              <a:rPr sz="750" spc="20" dirty="0">
                <a:latin typeface="Microsoft Sans Serif"/>
                <a:cs typeface="Microsoft Sans Serif"/>
              </a:rPr>
              <a:t>con </a:t>
            </a:r>
            <a:r>
              <a:rPr sz="750" spc="10" dirty="0">
                <a:latin typeface="Microsoft Sans Serif"/>
                <a:cs typeface="Microsoft Sans Serif"/>
              </a:rPr>
              <a:t>la </a:t>
            </a:r>
            <a:r>
              <a:rPr sz="750" spc="20" dirty="0">
                <a:latin typeface="Microsoft Sans Serif"/>
                <a:cs typeface="Microsoft Sans Serif"/>
              </a:rPr>
              <a:t>frecuencia del </a:t>
            </a:r>
            <a:r>
              <a:rPr sz="750" spc="15" dirty="0">
                <a:latin typeface="Microsoft Sans Serif"/>
                <a:cs typeface="Microsoft Sans Serif"/>
              </a:rPr>
              <a:t>sistema </a:t>
            </a:r>
            <a:r>
              <a:rPr sz="750" spc="5" dirty="0">
                <a:latin typeface="Microsoft Sans Serif"/>
                <a:cs typeface="Microsoft Sans Serif"/>
              </a:rPr>
              <a:t>y </a:t>
            </a:r>
            <a:r>
              <a:rPr sz="750" spc="10" dirty="0">
                <a:latin typeface="Microsoft Sans Serif"/>
                <a:cs typeface="Microsoft Sans Serif"/>
              </a:rPr>
              <a:t> la </a:t>
            </a:r>
            <a:r>
              <a:rPr sz="750" spc="20" dirty="0">
                <a:latin typeface="Microsoft Sans Serif"/>
                <a:cs typeface="Microsoft Sans Serif"/>
              </a:rPr>
              <a:t>precisión </a:t>
            </a:r>
            <a:r>
              <a:rPr sz="750" spc="25" dirty="0">
                <a:latin typeface="Microsoft Sans Serif"/>
                <a:cs typeface="Microsoft Sans Serif"/>
              </a:rPr>
              <a:t>de </a:t>
            </a:r>
            <a:r>
              <a:rPr sz="750" spc="15" dirty="0">
                <a:latin typeface="Microsoft Sans Serif"/>
                <a:cs typeface="Microsoft Sans Serif"/>
              </a:rPr>
              <a:t>varios </a:t>
            </a:r>
            <a:r>
              <a:rPr sz="750" spc="25" dirty="0">
                <a:latin typeface="Microsoft Sans Serif"/>
                <a:cs typeface="Microsoft Sans Serif"/>
              </a:rPr>
              <a:t>elementos </a:t>
            </a:r>
            <a:r>
              <a:rPr sz="750" spc="30" dirty="0">
                <a:latin typeface="Microsoft Sans Serif"/>
                <a:cs typeface="Microsoft Sans Serif"/>
              </a:rPr>
              <a:t>generalmente </a:t>
            </a:r>
            <a:r>
              <a:rPr sz="750" spc="-5" dirty="0">
                <a:latin typeface="Microsoft Sans Serif"/>
                <a:cs typeface="Microsoft Sans Serif"/>
              </a:rPr>
              <a:t>se </a:t>
            </a:r>
            <a:r>
              <a:rPr sz="750" spc="10" dirty="0">
                <a:latin typeface="Microsoft Sans Serif"/>
                <a:cs typeface="Microsoft Sans Serif"/>
              </a:rPr>
              <a:t>desvía </a:t>
            </a:r>
            <a:r>
              <a:rPr sz="750" spc="30" dirty="0">
                <a:latin typeface="Microsoft Sans Serif"/>
                <a:cs typeface="Microsoft Sans Serif"/>
              </a:rPr>
              <a:t>fuera </a:t>
            </a:r>
            <a:r>
              <a:rPr sz="750" spc="25" dirty="0">
                <a:latin typeface="Microsoft Sans Serif"/>
                <a:cs typeface="Microsoft Sans Serif"/>
              </a:rPr>
              <a:t>de </a:t>
            </a:r>
            <a:r>
              <a:rPr sz="750" dirty="0">
                <a:latin typeface="Microsoft Sans Serif"/>
                <a:cs typeface="Microsoft Sans Serif"/>
              </a:rPr>
              <a:t>las </a:t>
            </a:r>
            <a:r>
              <a:rPr sz="750" spc="5" dirty="0">
                <a:latin typeface="Microsoft Sans Serif"/>
                <a:cs typeface="Microsoft Sans Serif"/>
              </a:rPr>
              <a:t> </a:t>
            </a:r>
            <a:r>
              <a:rPr sz="750" spc="10" dirty="0">
                <a:latin typeface="Microsoft Sans Serif"/>
                <a:cs typeface="Microsoft Sans Serif"/>
              </a:rPr>
              <a:t>especificaciones.</a:t>
            </a:r>
            <a:endParaRPr sz="750">
              <a:latin typeface="Microsoft Sans Serif"/>
              <a:cs typeface="Microsoft Sans Serif"/>
            </a:endParaRPr>
          </a:p>
          <a:p>
            <a:pPr marL="12700" marR="174625" indent="154940">
              <a:lnSpc>
                <a:spcPts val="1200"/>
              </a:lnSpc>
              <a:spcBef>
                <a:spcPts val="25"/>
              </a:spcBef>
            </a:pPr>
            <a:r>
              <a:rPr sz="700" spc="-5" dirty="0">
                <a:latin typeface="Microsoft Sans Serif"/>
                <a:cs typeface="Microsoft Sans Serif"/>
              </a:rPr>
              <a:t>Los </a:t>
            </a:r>
            <a:r>
              <a:rPr sz="700" spc="20" dirty="0">
                <a:latin typeface="Microsoft Sans Serif"/>
                <a:cs typeface="Microsoft Sans Serif"/>
              </a:rPr>
              <a:t>fabricantes </a:t>
            </a:r>
            <a:r>
              <a:rPr sz="700" spc="30" dirty="0">
                <a:latin typeface="Microsoft Sans Serif"/>
                <a:cs typeface="Microsoft Sans Serif"/>
              </a:rPr>
              <a:t>pueden proporcionar </a:t>
            </a:r>
            <a:r>
              <a:rPr sz="700" spc="10" dirty="0">
                <a:latin typeface="Microsoft Sans Serif"/>
                <a:cs typeface="Microsoft Sans Serif"/>
              </a:rPr>
              <a:t>curvas </a:t>
            </a:r>
            <a:r>
              <a:rPr sz="700" spc="20" dirty="0">
                <a:latin typeface="Microsoft Sans Serif"/>
                <a:cs typeface="Microsoft Sans Serif"/>
              </a:rPr>
              <a:t>de </a:t>
            </a:r>
            <a:r>
              <a:rPr sz="700" spc="35" dirty="0">
                <a:latin typeface="Microsoft Sans Serif"/>
                <a:cs typeface="Microsoft Sans Serif"/>
              </a:rPr>
              <a:t>rendimiento </a:t>
            </a:r>
            <a:r>
              <a:rPr sz="700" spc="20" dirty="0">
                <a:latin typeface="Microsoft Sans Serif"/>
                <a:cs typeface="Microsoft Sans Serif"/>
              </a:rPr>
              <a:t>del </a:t>
            </a:r>
            <a:r>
              <a:rPr sz="700" spc="25" dirty="0">
                <a:latin typeface="Microsoft Sans Serif"/>
                <a:cs typeface="Microsoft Sans Serif"/>
              </a:rPr>
              <a:t> </a:t>
            </a:r>
            <a:r>
              <a:rPr sz="700" spc="30" dirty="0">
                <a:latin typeface="Microsoft Sans Serif"/>
                <a:cs typeface="Microsoft Sans Serif"/>
              </a:rPr>
              <a:t>elemento </a:t>
            </a:r>
            <a:r>
              <a:rPr sz="700" spc="10" dirty="0">
                <a:latin typeface="Microsoft Sans Serif"/>
                <a:cs typeface="Microsoft Sans Serif"/>
              </a:rPr>
              <a:t>versus </a:t>
            </a:r>
            <a:r>
              <a:rPr sz="700" spc="15" dirty="0">
                <a:latin typeface="Microsoft Sans Serif"/>
                <a:cs typeface="Microsoft Sans Serif"/>
              </a:rPr>
              <a:t>frecuencia. </a:t>
            </a:r>
            <a:r>
              <a:rPr sz="700" spc="-35" dirty="0">
                <a:latin typeface="Microsoft Sans Serif"/>
                <a:cs typeface="Microsoft Sans Serif"/>
              </a:rPr>
              <a:t>Si </a:t>
            </a:r>
            <a:r>
              <a:rPr sz="700" spc="30" dirty="0">
                <a:latin typeface="Microsoft Sans Serif"/>
                <a:cs typeface="Microsoft Sans Serif"/>
              </a:rPr>
              <a:t>una </a:t>
            </a:r>
            <a:r>
              <a:rPr sz="700" spc="15" dirty="0">
                <a:latin typeface="Microsoft Sans Serif"/>
                <a:cs typeface="Microsoft Sans Serif"/>
              </a:rPr>
              <a:t>característica </a:t>
            </a:r>
            <a:r>
              <a:rPr sz="700" spc="20" dirty="0">
                <a:latin typeface="Microsoft Sans Serif"/>
                <a:cs typeface="Microsoft Sans Serif"/>
              </a:rPr>
              <a:t>de </a:t>
            </a:r>
            <a:r>
              <a:rPr sz="700" spc="30" dirty="0">
                <a:latin typeface="Microsoft Sans Serif"/>
                <a:cs typeface="Microsoft Sans Serif"/>
              </a:rPr>
              <a:t>función protectora </a:t>
            </a:r>
            <a:r>
              <a:rPr sz="700" spc="35" dirty="0">
                <a:latin typeface="Microsoft Sans Serif"/>
                <a:cs typeface="Microsoft Sans Serif"/>
              </a:rPr>
              <a:t> </a:t>
            </a:r>
            <a:r>
              <a:rPr sz="700" spc="25" dirty="0">
                <a:latin typeface="Microsoft Sans Serif"/>
                <a:cs typeface="Microsoft Sans Serif"/>
              </a:rPr>
              <a:t>puede </a:t>
            </a:r>
            <a:r>
              <a:rPr sz="700" spc="30" dirty="0">
                <a:latin typeface="Microsoft Sans Serif"/>
                <a:cs typeface="Microsoft Sans Serif"/>
              </a:rPr>
              <a:t>funcionar </a:t>
            </a:r>
            <a:r>
              <a:rPr sz="700" spc="20" dirty="0">
                <a:latin typeface="Microsoft Sans Serif"/>
                <a:cs typeface="Microsoft Sans Serif"/>
              </a:rPr>
              <a:t>falsamente </a:t>
            </a:r>
            <a:r>
              <a:rPr sz="700" dirty="0">
                <a:latin typeface="Microsoft Sans Serif"/>
                <a:cs typeface="Microsoft Sans Serif"/>
              </a:rPr>
              <a:t>a </a:t>
            </a:r>
            <a:r>
              <a:rPr sz="700" spc="10" dirty="0">
                <a:latin typeface="Microsoft Sans Serif"/>
                <a:cs typeface="Microsoft Sans Serif"/>
              </a:rPr>
              <a:t>bajas frecuencias, </a:t>
            </a:r>
            <a:r>
              <a:rPr sz="700" spc="-5" dirty="0">
                <a:latin typeface="Microsoft Sans Serif"/>
                <a:cs typeface="Microsoft Sans Serif"/>
              </a:rPr>
              <a:t>se </a:t>
            </a:r>
            <a:r>
              <a:rPr sz="700" spc="20" dirty="0">
                <a:latin typeface="Microsoft Sans Serif"/>
                <a:cs typeface="Microsoft Sans Serif"/>
              </a:rPr>
              <a:t>debe </a:t>
            </a:r>
            <a:r>
              <a:rPr sz="700" spc="15" dirty="0">
                <a:latin typeface="Microsoft Sans Serif"/>
                <a:cs typeface="Microsoft Sans Serif"/>
              </a:rPr>
              <a:t>desactivar </a:t>
            </a:r>
            <a:r>
              <a:rPr sz="700" spc="40" dirty="0">
                <a:latin typeface="Microsoft Sans Serif"/>
                <a:cs typeface="Microsoft Sans Serif"/>
              </a:rPr>
              <a:t>por </a:t>
            </a:r>
            <a:r>
              <a:rPr sz="700" spc="45" dirty="0">
                <a:latin typeface="Microsoft Sans Serif"/>
                <a:cs typeface="Microsoft Sans Serif"/>
              </a:rPr>
              <a:t> </a:t>
            </a:r>
            <a:r>
              <a:rPr sz="700" spc="20" dirty="0">
                <a:latin typeface="Microsoft Sans Serif"/>
                <a:cs typeface="Microsoft Sans Serif"/>
              </a:rPr>
              <a:t>debajo de </a:t>
            </a:r>
            <a:r>
              <a:rPr sz="700" spc="-5" dirty="0">
                <a:latin typeface="Microsoft Sans Serif"/>
                <a:cs typeface="Microsoft Sans Serif"/>
              </a:rPr>
              <a:t>ese </a:t>
            </a:r>
            <a:r>
              <a:rPr sz="700" spc="35" dirty="0">
                <a:latin typeface="Microsoft Sans Serif"/>
                <a:cs typeface="Microsoft Sans Serif"/>
              </a:rPr>
              <a:t>umbral </a:t>
            </a:r>
            <a:r>
              <a:rPr sz="700" spc="20" dirty="0">
                <a:latin typeface="Microsoft Sans Serif"/>
                <a:cs typeface="Microsoft Sans Serif"/>
              </a:rPr>
              <a:t>de </a:t>
            </a:r>
            <a:r>
              <a:rPr sz="700" spc="15" dirty="0">
                <a:latin typeface="Microsoft Sans Serif"/>
                <a:cs typeface="Microsoft Sans Serif"/>
              </a:rPr>
              <a:t>frecuencia. </a:t>
            </a:r>
            <a:r>
              <a:rPr sz="700" spc="-20" dirty="0">
                <a:latin typeface="Microsoft Sans Serif"/>
                <a:cs typeface="Microsoft Sans Serif"/>
              </a:rPr>
              <a:t>En </a:t>
            </a:r>
            <a:r>
              <a:rPr sz="700" spc="20" dirty="0">
                <a:latin typeface="Microsoft Sans Serif"/>
                <a:cs typeface="Microsoft Sans Serif"/>
              </a:rPr>
              <a:t>algunas </a:t>
            </a:r>
            <a:r>
              <a:rPr sz="700" spc="15" dirty="0">
                <a:latin typeface="Microsoft Sans Serif"/>
                <a:cs typeface="Microsoft Sans Serif"/>
              </a:rPr>
              <a:t>instalaciones </a:t>
            </a:r>
            <a:r>
              <a:rPr sz="700" spc="-5" dirty="0">
                <a:latin typeface="Microsoft Sans Serif"/>
                <a:cs typeface="Microsoft Sans Serif"/>
              </a:rPr>
              <a:t>se </a:t>
            </a:r>
            <a:r>
              <a:rPr sz="700" spc="30" dirty="0">
                <a:latin typeface="Microsoft Sans Serif"/>
                <a:cs typeface="Microsoft Sans Serif"/>
              </a:rPr>
              <a:t>han </a:t>
            </a:r>
            <a:r>
              <a:rPr sz="700" spc="35" dirty="0">
                <a:latin typeface="Microsoft Sans Serif"/>
                <a:cs typeface="Microsoft Sans Serif"/>
              </a:rPr>
              <a:t> </a:t>
            </a:r>
            <a:r>
              <a:rPr sz="700" spc="15" dirty="0">
                <a:latin typeface="Microsoft Sans Serif"/>
                <a:cs typeface="Microsoft Sans Serif"/>
              </a:rPr>
              <a:t>aplicado</a:t>
            </a:r>
            <a:r>
              <a:rPr sz="700" dirty="0">
                <a:latin typeface="Microsoft Sans Serif"/>
                <a:cs typeface="Microsoft Sans Serif"/>
              </a:rPr>
              <a:t> </a:t>
            </a:r>
            <a:r>
              <a:rPr sz="700" spc="10" dirty="0">
                <a:latin typeface="Microsoft Sans Serif"/>
                <a:cs typeface="Microsoft Sans Serif"/>
              </a:rPr>
              <a:t>relés</a:t>
            </a:r>
            <a:r>
              <a:rPr sz="700" spc="5" dirty="0">
                <a:latin typeface="Microsoft Sans Serif"/>
                <a:cs typeface="Microsoft Sans Serif"/>
              </a:rPr>
              <a:t> </a:t>
            </a:r>
            <a:r>
              <a:rPr sz="700" spc="20" dirty="0">
                <a:latin typeface="Microsoft Sans Serif"/>
                <a:cs typeface="Microsoft Sans Serif"/>
              </a:rPr>
              <a:t>de</a:t>
            </a:r>
            <a:r>
              <a:rPr sz="700" spc="5" dirty="0">
                <a:latin typeface="Microsoft Sans Serif"/>
                <a:cs typeface="Microsoft Sans Serif"/>
              </a:rPr>
              <a:t> </a:t>
            </a:r>
            <a:r>
              <a:rPr sz="700" spc="30" dirty="0">
                <a:latin typeface="Microsoft Sans Serif"/>
                <a:cs typeface="Microsoft Sans Serif"/>
              </a:rPr>
              <a:t>función</a:t>
            </a:r>
            <a:r>
              <a:rPr sz="700" dirty="0">
                <a:latin typeface="Microsoft Sans Serif"/>
                <a:cs typeface="Microsoft Sans Serif"/>
              </a:rPr>
              <a:t> </a:t>
            </a:r>
            <a:r>
              <a:rPr sz="700" spc="15" dirty="0">
                <a:latin typeface="Microsoft Sans Serif"/>
                <a:cs typeface="Microsoft Sans Serif"/>
              </a:rPr>
              <a:t>única</a:t>
            </a:r>
            <a:r>
              <a:rPr sz="700" spc="5" dirty="0">
                <a:latin typeface="Microsoft Sans Serif"/>
                <a:cs typeface="Microsoft Sans Serif"/>
              </a:rPr>
              <a:t> </a:t>
            </a:r>
            <a:r>
              <a:rPr sz="700" spc="20" dirty="0">
                <a:latin typeface="Microsoft Sans Serif"/>
                <a:cs typeface="Microsoft Sans Serif"/>
              </a:rPr>
              <a:t>con</a:t>
            </a:r>
            <a:r>
              <a:rPr sz="700" spc="5" dirty="0">
                <a:latin typeface="Microsoft Sans Serif"/>
                <a:cs typeface="Microsoft Sans Serif"/>
              </a:rPr>
              <a:t> </a:t>
            </a:r>
            <a:r>
              <a:rPr sz="700" spc="30" dirty="0">
                <a:latin typeface="Microsoft Sans Serif"/>
                <a:cs typeface="Microsoft Sans Serif"/>
              </a:rPr>
              <a:t>buen</a:t>
            </a:r>
            <a:r>
              <a:rPr sz="700" spc="5" dirty="0">
                <a:latin typeface="Microsoft Sans Serif"/>
                <a:cs typeface="Microsoft Sans Serif"/>
              </a:rPr>
              <a:t> </a:t>
            </a:r>
            <a:r>
              <a:rPr sz="700" spc="35" dirty="0">
                <a:latin typeface="Microsoft Sans Serif"/>
                <a:cs typeface="Microsoft Sans Serif"/>
              </a:rPr>
              <a:t>rendimiento</a:t>
            </a:r>
            <a:r>
              <a:rPr sz="700" dirty="0">
                <a:latin typeface="Microsoft Sans Serif"/>
                <a:cs typeface="Microsoft Sans Serif"/>
              </a:rPr>
              <a:t> </a:t>
            </a:r>
            <a:r>
              <a:rPr sz="700" spc="20" dirty="0">
                <a:latin typeface="Microsoft Sans Serif"/>
                <a:cs typeface="Microsoft Sans Serif"/>
              </a:rPr>
              <a:t>en</a:t>
            </a:r>
            <a:r>
              <a:rPr sz="700" spc="5" dirty="0">
                <a:latin typeface="Microsoft Sans Serif"/>
                <a:cs typeface="Microsoft Sans Serif"/>
              </a:rPr>
              <a:t> </a:t>
            </a:r>
            <a:r>
              <a:rPr sz="700" spc="15" dirty="0">
                <a:latin typeface="Microsoft Sans Serif"/>
                <a:cs typeface="Microsoft Sans Serif"/>
              </a:rPr>
              <a:t>baja</a:t>
            </a:r>
            <a:r>
              <a:rPr sz="700" spc="5" dirty="0">
                <a:latin typeface="Microsoft Sans Serif"/>
                <a:cs typeface="Microsoft Sans Serif"/>
              </a:rPr>
              <a:t> </a:t>
            </a:r>
            <a:r>
              <a:rPr sz="700" spc="15" dirty="0">
                <a:latin typeface="Microsoft Sans Serif"/>
                <a:cs typeface="Microsoft Sans Serif"/>
              </a:rPr>
              <a:t>frecuencia </a:t>
            </a:r>
            <a:r>
              <a:rPr sz="700" spc="-175" dirty="0">
                <a:latin typeface="Microsoft Sans Serif"/>
                <a:cs typeface="Microsoft Sans Serif"/>
              </a:rPr>
              <a:t> </a:t>
            </a:r>
            <a:r>
              <a:rPr sz="700" spc="25" dirty="0">
                <a:latin typeface="Microsoft Sans Serif"/>
                <a:cs typeface="Microsoft Sans Serif"/>
              </a:rPr>
              <a:t>para</a:t>
            </a:r>
            <a:r>
              <a:rPr sz="700" spc="-5" dirty="0">
                <a:latin typeface="Microsoft Sans Serif"/>
                <a:cs typeface="Microsoft Sans Serif"/>
              </a:rPr>
              <a:t> </a:t>
            </a:r>
            <a:r>
              <a:rPr sz="700" spc="30" dirty="0">
                <a:latin typeface="Microsoft Sans Serif"/>
                <a:cs typeface="Microsoft Sans Serif"/>
              </a:rPr>
              <a:t>proporcionar</a:t>
            </a:r>
            <a:r>
              <a:rPr sz="700" spc="-5" dirty="0">
                <a:latin typeface="Microsoft Sans Serif"/>
                <a:cs typeface="Microsoft Sans Serif"/>
              </a:rPr>
              <a:t> </a:t>
            </a:r>
            <a:r>
              <a:rPr sz="700" spc="25" dirty="0">
                <a:latin typeface="Microsoft Sans Serif"/>
                <a:cs typeface="Microsoft Sans Serif"/>
              </a:rPr>
              <a:t>protección</a:t>
            </a:r>
            <a:r>
              <a:rPr sz="700" spc="-5" dirty="0">
                <a:latin typeface="Microsoft Sans Serif"/>
                <a:cs typeface="Microsoft Sans Serif"/>
              </a:rPr>
              <a:t> </a:t>
            </a:r>
            <a:r>
              <a:rPr sz="700" spc="15" dirty="0">
                <a:latin typeface="Microsoft Sans Serif"/>
                <a:cs typeface="Microsoft Sans Serif"/>
              </a:rPr>
              <a:t>adicional</a:t>
            </a:r>
            <a:r>
              <a:rPr sz="700" dirty="0">
                <a:latin typeface="Microsoft Sans Serif"/>
                <a:cs typeface="Microsoft Sans Serif"/>
              </a:rPr>
              <a:t> </a:t>
            </a:r>
            <a:r>
              <a:rPr sz="700" spc="35" dirty="0">
                <a:latin typeface="Microsoft Sans Serif"/>
                <a:cs typeface="Microsoft Sans Serif"/>
              </a:rPr>
              <a:t>durante</a:t>
            </a:r>
            <a:r>
              <a:rPr sz="700" spc="-5" dirty="0">
                <a:latin typeface="Microsoft Sans Serif"/>
                <a:cs typeface="Microsoft Sans Serif"/>
              </a:rPr>
              <a:t> </a:t>
            </a:r>
            <a:r>
              <a:rPr sz="700" spc="10" dirty="0">
                <a:latin typeface="Microsoft Sans Serif"/>
                <a:cs typeface="Microsoft Sans Serif"/>
              </a:rPr>
              <a:t>el</a:t>
            </a:r>
            <a:r>
              <a:rPr sz="700" spc="-5" dirty="0">
                <a:latin typeface="Microsoft Sans Serif"/>
                <a:cs typeface="Microsoft Sans Serif"/>
              </a:rPr>
              <a:t> </a:t>
            </a:r>
            <a:r>
              <a:rPr sz="700" spc="25" dirty="0">
                <a:latin typeface="Microsoft Sans Serif"/>
                <a:cs typeface="Microsoft Sans Serif"/>
              </a:rPr>
              <a:t>arranque.</a:t>
            </a:r>
            <a:endParaRPr sz="700">
              <a:latin typeface="Microsoft Sans Serif"/>
              <a:cs typeface="Microsoft Sans Serif"/>
            </a:endParaRPr>
          </a:p>
          <a:p>
            <a:pPr marL="12700" marR="136525" indent="154940">
              <a:lnSpc>
                <a:spcPts val="1210"/>
              </a:lnSpc>
              <a:spcBef>
                <a:spcPts val="5"/>
              </a:spcBef>
            </a:pPr>
            <a:r>
              <a:rPr sz="750" spc="-35" dirty="0">
                <a:latin typeface="Microsoft Sans Serif"/>
                <a:cs typeface="Microsoft Sans Serif"/>
              </a:rPr>
              <a:t>El</a:t>
            </a:r>
            <a:r>
              <a:rPr sz="750" dirty="0">
                <a:latin typeface="Microsoft Sans Serif"/>
                <a:cs typeface="Microsoft Sans Serif"/>
              </a:rPr>
              <a:t> </a:t>
            </a:r>
            <a:r>
              <a:rPr sz="750" spc="25" dirty="0">
                <a:latin typeface="Microsoft Sans Serif"/>
                <a:cs typeface="Microsoft Sans Serif"/>
              </a:rPr>
              <a:t>variador</a:t>
            </a:r>
            <a:r>
              <a:rPr sz="750" spc="5" dirty="0">
                <a:latin typeface="Microsoft Sans Serif"/>
                <a:cs typeface="Microsoft Sans Serif"/>
              </a:rPr>
              <a:t> </a:t>
            </a:r>
            <a:r>
              <a:rPr sz="750" spc="25" dirty="0">
                <a:latin typeface="Microsoft Sans Serif"/>
                <a:cs typeface="Microsoft Sans Serif"/>
              </a:rPr>
              <a:t>de</a:t>
            </a:r>
            <a:r>
              <a:rPr sz="750" spc="5" dirty="0">
                <a:latin typeface="Microsoft Sans Serif"/>
                <a:cs typeface="Microsoft Sans Serif"/>
              </a:rPr>
              <a:t> </a:t>
            </a:r>
            <a:r>
              <a:rPr sz="750" spc="15" dirty="0">
                <a:latin typeface="Microsoft Sans Serif"/>
                <a:cs typeface="Microsoft Sans Serif"/>
              </a:rPr>
              <a:t>velocidad</a:t>
            </a:r>
            <a:r>
              <a:rPr sz="750" spc="5" dirty="0">
                <a:latin typeface="Microsoft Sans Serif"/>
                <a:cs typeface="Microsoft Sans Serif"/>
              </a:rPr>
              <a:t> </a:t>
            </a:r>
            <a:r>
              <a:rPr sz="750" spc="35" dirty="0">
                <a:latin typeface="Microsoft Sans Serif"/>
                <a:cs typeface="Microsoft Sans Serif"/>
              </a:rPr>
              <a:t>también</a:t>
            </a:r>
            <a:r>
              <a:rPr sz="750" spc="5" dirty="0">
                <a:latin typeface="Microsoft Sans Serif"/>
                <a:cs typeface="Microsoft Sans Serif"/>
              </a:rPr>
              <a:t> </a:t>
            </a:r>
            <a:r>
              <a:rPr sz="750" spc="25" dirty="0">
                <a:latin typeface="Microsoft Sans Serif"/>
                <a:cs typeface="Microsoft Sans Serif"/>
              </a:rPr>
              <a:t>tiene</a:t>
            </a:r>
            <a:r>
              <a:rPr sz="750" spc="5" dirty="0">
                <a:latin typeface="Microsoft Sans Serif"/>
                <a:cs typeface="Microsoft Sans Serif"/>
              </a:rPr>
              <a:t> </a:t>
            </a:r>
            <a:r>
              <a:rPr sz="750" spc="20" dirty="0">
                <a:latin typeface="Microsoft Sans Serif"/>
                <a:cs typeface="Microsoft Sans Serif"/>
              </a:rPr>
              <a:t>funciones</a:t>
            </a:r>
            <a:r>
              <a:rPr sz="750" spc="5" dirty="0">
                <a:latin typeface="Microsoft Sans Serif"/>
                <a:cs typeface="Microsoft Sans Serif"/>
              </a:rPr>
              <a:t> </a:t>
            </a:r>
            <a:r>
              <a:rPr sz="750" spc="30" dirty="0">
                <a:latin typeface="Microsoft Sans Serif"/>
                <a:cs typeface="Microsoft Sans Serif"/>
              </a:rPr>
              <a:t>protectoras</a:t>
            </a:r>
            <a:r>
              <a:rPr sz="750" dirty="0">
                <a:latin typeface="Microsoft Sans Serif"/>
                <a:cs typeface="Microsoft Sans Serif"/>
              </a:rPr>
              <a:t> </a:t>
            </a:r>
            <a:r>
              <a:rPr sz="750" spc="30" dirty="0">
                <a:latin typeface="Microsoft Sans Serif"/>
                <a:cs typeface="Microsoft Sans Serif"/>
              </a:rPr>
              <a:t>que </a:t>
            </a:r>
            <a:r>
              <a:rPr sz="750" spc="-180" dirty="0">
                <a:latin typeface="Microsoft Sans Serif"/>
                <a:cs typeface="Microsoft Sans Serif"/>
              </a:rPr>
              <a:t> </a:t>
            </a:r>
            <a:r>
              <a:rPr sz="750" spc="35" dirty="0">
                <a:latin typeface="Microsoft Sans Serif"/>
                <a:cs typeface="Microsoft Sans Serif"/>
              </a:rPr>
              <a:t>brindan </a:t>
            </a:r>
            <a:r>
              <a:rPr sz="750" spc="20" dirty="0">
                <a:latin typeface="Microsoft Sans Serif"/>
                <a:cs typeface="Microsoft Sans Serif"/>
              </a:rPr>
              <a:t>cierta </a:t>
            </a:r>
            <a:r>
              <a:rPr sz="750" spc="25" dirty="0">
                <a:latin typeface="Microsoft Sans Serif"/>
                <a:cs typeface="Microsoft Sans Serif"/>
              </a:rPr>
              <a:t>protección </a:t>
            </a:r>
            <a:r>
              <a:rPr sz="750" spc="10" dirty="0">
                <a:latin typeface="Microsoft Sans Serif"/>
                <a:cs typeface="Microsoft Sans Serif"/>
              </a:rPr>
              <a:t>al </a:t>
            </a:r>
            <a:r>
              <a:rPr sz="750" spc="30" dirty="0">
                <a:latin typeface="Microsoft Sans Serif"/>
                <a:cs typeface="Microsoft Sans Serif"/>
              </a:rPr>
              <a:t>estator </a:t>
            </a:r>
            <a:r>
              <a:rPr sz="750" spc="20" dirty="0">
                <a:latin typeface="Microsoft Sans Serif"/>
                <a:cs typeface="Microsoft Sans Serif"/>
              </a:rPr>
              <a:t>del </a:t>
            </a:r>
            <a:r>
              <a:rPr sz="750" spc="25" dirty="0">
                <a:latin typeface="Microsoft Sans Serif"/>
                <a:cs typeface="Microsoft Sans Serif"/>
              </a:rPr>
              <a:t>generador. </a:t>
            </a:r>
            <a:r>
              <a:rPr sz="750" spc="35" dirty="0">
                <a:latin typeface="Microsoft Sans Serif"/>
                <a:cs typeface="Microsoft Sans Serif"/>
              </a:rPr>
              <a:t>Normalmente </a:t>
            </a:r>
            <a:r>
              <a:rPr sz="750" spc="40" dirty="0">
                <a:latin typeface="Microsoft Sans Serif"/>
                <a:cs typeface="Microsoft Sans Serif"/>
              </a:rPr>
              <a:t> </a:t>
            </a:r>
            <a:r>
              <a:rPr sz="750" spc="20" dirty="0">
                <a:latin typeface="Microsoft Sans Serif"/>
                <a:cs typeface="Microsoft Sans Serif"/>
              </a:rPr>
              <a:t>incluyen</a:t>
            </a:r>
            <a:r>
              <a:rPr sz="750" spc="-5" dirty="0">
                <a:latin typeface="Microsoft Sans Serif"/>
                <a:cs typeface="Microsoft Sans Serif"/>
              </a:rPr>
              <a:t> </a:t>
            </a:r>
            <a:r>
              <a:rPr sz="750" spc="25" dirty="0">
                <a:latin typeface="Microsoft Sans Serif"/>
                <a:cs typeface="Microsoft Sans Serif"/>
              </a:rPr>
              <a:t>sobrecorriente</a:t>
            </a:r>
            <a:r>
              <a:rPr sz="750" spc="-5" dirty="0">
                <a:latin typeface="Microsoft Sans Serif"/>
                <a:cs typeface="Microsoft Sans Serif"/>
              </a:rPr>
              <a:t> </a:t>
            </a:r>
            <a:r>
              <a:rPr sz="750" spc="25" dirty="0">
                <a:latin typeface="Microsoft Sans Serif"/>
                <a:cs typeface="Microsoft Sans Serif"/>
              </a:rPr>
              <a:t>de</a:t>
            </a:r>
            <a:r>
              <a:rPr sz="750" spc="-5" dirty="0">
                <a:latin typeface="Microsoft Sans Serif"/>
                <a:cs typeface="Microsoft Sans Serif"/>
              </a:rPr>
              <a:t> </a:t>
            </a:r>
            <a:r>
              <a:rPr sz="750" spc="5" dirty="0">
                <a:latin typeface="Microsoft Sans Serif"/>
                <a:cs typeface="Microsoft Sans Serif"/>
              </a:rPr>
              <a:t>fase,</a:t>
            </a:r>
            <a:r>
              <a:rPr sz="750" dirty="0">
                <a:latin typeface="Microsoft Sans Serif"/>
                <a:cs typeface="Microsoft Sans Serif"/>
              </a:rPr>
              <a:t> </a:t>
            </a:r>
            <a:r>
              <a:rPr sz="750" spc="25" dirty="0">
                <a:latin typeface="Microsoft Sans Serif"/>
                <a:cs typeface="Microsoft Sans Serif"/>
              </a:rPr>
              <a:t>desequilibrio</a:t>
            </a:r>
            <a:r>
              <a:rPr sz="750" spc="-5" dirty="0">
                <a:latin typeface="Microsoft Sans Serif"/>
                <a:cs typeface="Microsoft Sans Serif"/>
              </a:rPr>
              <a:t> </a:t>
            </a:r>
            <a:r>
              <a:rPr sz="750" spc="25" dirty="0">
                <a:latin typeface="Microsoft Sans Serif"/>
                <a:cs typeface="Microsoft Sans Serif"/>
              </a:rPr>
              <a:t>de</a:t>
            </a:r>
            <a:r>
              <a:rPr sz="750" spc="-5" dirty="0">
                <a:latin typeface="Microsoft Sans Serif"/>
                <a:cs typeface="Microsoft Sans Serif"/>
              </a:rPr>
              <a:t> </a:t>
            </a:r>
            <a:r>
              <a:rPr sz="750" spc="5" dirty="0">
                <a:latin typeface="Microsoft Sans Serif"/>
                <a:cs typeface="Microsoft Sans Serif"/>
              </a:rPr>
              <a:t>fase,</a:t>
            </a:r>
            <a:endParaRPr sz="750">
              <a:latin typeface="Microsoft Sans Serif"/>
              <a:cs typeface="Microsoft Sans Serif"/>
            </a:endParaRPr>
          </a:p>
        </p:txBody>
      </p:sp>
      <p:sp>
        <p:nvSpPr>
          <p:cNvPr id="108" name="object 108"/>
          <p:cNvSpPr txBox="1"/>
          <p:nvPr/>
        </p:nvSpPr>
        <p:spPr>
          <a:xfrm>
            <a:off x="9464718" y="4812868"/>
            <a:ext cx="530263" cy="120546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  <a:tabLst>
                <a:tab pos="217170" algn="l"/>
              </a:tabLst>
            </a:pPr>
            <a:r>
              <a:rPr sz="700" u="heavy" dirty="0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 	</a:t>
            </a:r>
            <a:endParaRPr sz="700">
              <a:latin typeface="Times New Roman"/>
              <a:cs typeface="Times New Roman"/>
            </a:endParaRPr>
          </a:p>
        </p:txBody>
      </p:sp>
      <p:sp>
        <p:nvSpPr>
          <p:cNvPr id="109" name="object 109"/>
          <p:cNvSpPr txBox="1"/>
          <p:nvPr/>
        </p:nvSpPr>
        <p:spPr>
          <a:xfrm>
            <a:off x="9100126" y="6635212"/>
            <a:ext cx="3866699" cy="97463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sz="550" spc="-5" dirty="0">
                <a:latin typeface="Microsoft Sans Serif"/>
                <a:cs typeface="Microsoft Sans Serif"/>
              </a:rPr>
              <a:t>Fig. </a:t>
            </a:r>
            <a:r>
              <a:rPr sz="550" dirty="0">
                <a:latin typeface="Microsoft Sans Serif"/>
                <a:cs typeface="Microsoft Sans Serif"/>
              </a:rPr>
              <a:t>1. Fallo</a:t>
            </a:r>
            <a:r>
              <a:rPr sz="550" spc="-5" dirty="0">
                <a:latin typeface="Microsoft Sans Serif"/>
                <a:cs typeface="Microsoft Sans Serif"/>
              </a:rPr>
              <a:t> </a:t>
            </a:r>
            <a:r>
              <a:rPr sz="550" spc="15" dirty="0">
                <a:latin typeface="Microsoft Sans Serif"/>
                <a:cs typeface="Microsoft Sans Serif"/>
              </a:rPr>
              <a:t>en</a:t>
            </a:r>
            <a:r>
              <a:rPr sz="550" dirty="0">
                <a:latin typeface="Microsoft Sans Serif"/>
                <a:cs typeface="Microsoft Sans Serif"/>
              </a:rPr>
              <a:t> </a:t>
            </a:r>
            <a:r>
              <a:rPr sz="550" spc="10" dirty="0">
                <a:latin typeface="Microsoft Sans Serif"/>
                <a:cs typeface="Microsoft Sans Serif"/>
              </a:rPr>
              <a:t>el</a:t>
            </a:r>
            <a:r>
              <a:rPr sz="550" spc="-5" dirty="0">
                <a:latin typeface="Microsoft Sans Serif"/>
                <a:cs typeface="Microsoft Sans Serif"/>
              </a:rPr>
              <a:t> </a:t>
            </a:r>
            <a:r>
              <a:rPr sz="550" spc="5" dirty="0">
                <a:latin typeface="Microsoft Sans Serif"/>
                <a:cs typeface="Microsoft Sans Serif"/>
              </a:rPr>
              <a:t>enlace</a:t>
            </a:r>
            <a:r>
              <a:rPr sz="550" dirty="0">
                <a:latin typeface="Microsoft Sans Serif"/>
                <a:cs typeface="Microsoft Sans Serif"/>
              </a:rPr>
              <a:t> </a:t>
            </a:r>
            <a:r>
              <a:rPr sz="550" spc="-50" dirty="0">
                <a:latin typeface="Microsoft Sans Serif"/>
                <a:cs typeface="Microsoft Sans Serif"/>
              </a:rPr>
              <a:t>CC</a:t>
            </a:r>
            <a:r>
              <a:rPr sz="550" dirty="0">
                <a:latin typeface="Microsoft Sans Serif"/>
                <a:cs typeface="Microsoft Sans Serif"/>
              </a:rPr>
              <a:t> </a:t>
            </a:r>
            <a:r>
              <a:rPr sz="550" spc="15" dirty="0">
                <a:latin typeface="Microsoft Sans Serif"/>
                <a:cs typeface="Microsoft Sans Serif"/>
              </a:rPr>
              <a:t>del</a:t>
            </a:r>
            <a:r>
              <a:rPr sz="550" spc="-5" dirty="0">
                <a:latin typeface="Microsoft Sans Serif"/>
                <a:cs typeface="Microsoft Sans Serif"/>
              </a:rPr>
              <a:t> </a:t>
            </a:r>
            <a:r>
              <a:rPr sz="550" spc="20" dirty="0">
                <a:latin typeface="Microsoft Sans Serif"/>
                <a:cs typeface="Microsoft Sans Serif"/>
              </a:rPr>
              <a:t>arrancador</a:t>
            </a:r>
            <a:r>
              <a:rPr sz="550" dirty="0">
                <a:latin typeface="Microsoft Sans Serif"/>
                <a:cs typeface="Microsoft Sans Serif"/>
              </a:rPr>
              <a:t> </a:t>
            </a:r>
            <a:r>
              <a:rPr sz="550" spc="10" dirty="0">
                <a:latin typeface="Microsoft Sans Serif"/>
                <a:cs typeface="Microsoft Sans Serif"/>
              </a:rPr>
              <a:t>estático</a:t>
            </a:r>
            <a:endParaRPr sz="550">
              <a:latin typeface="Microsoft Sans Serif"/>
              <a:cs typeface="Microsoft Sans Serif"/>
            </a:endParaRPr>
          </a:p>
        </p:txBody>
      </p:sp>
      <p:sp>
        <p:nvSpPr>
          <p:cNvPr id="110" name="object 110"/>
          <p:cNvSpPr txBox="1"/>
          <p:nvPr/>
        </p:nvSpPr>
        <p:spPr>
          <a:xfrm>
            <a:off x="9100214" y="6785175"/>
            <a:ext cx="7394496" cy="1089401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 marR="5080" indent="153670">
              <a:lnSpc>
                <a:spcPct val="143000"/>
              </a:lnSpc>
              <a:spcBef>
                <a:spcPts val="100"/>
              </a:spcBef>
            </a:pPr>
            <a:r>
              <a:rPr sz="700" spc="20" dirty="0">
                <a:latin typeface="Microsoft Sans Serif"/>
                <a:cs typeface="Microsoft Sans Serif"/>
              </a:rPr>
              <a:t>Muchos</a:t>
            </a:r>
            <a:r>
              <a:rPr sz="700" spc="-5" dirty="0">
                <a:latin typeface="Microsoft Sans Serif"/>
                <a:cs typeface="Microsoft Sans Serif"/>
              </a:rPr>
              <a:t> </a:t>
            </a:r>
            <a:r>
              <a:rPr sz="700" spc="15" dirty="0">
                <a:latin typeface="Microsoft Sans Serif"/>
                <a:cs typeface="Microsoft Sans Serif"/>
              </a:rPr>
              <a:t>diseños</a:t>
            </a:r>
            <a:r>
              <a:rPr sz="700" dirty="0">
                <a:latin typeface="Microsoft Sans Serif"/>
                <a:cs typeface="Microsoft Sans Serif"/>
              </a:rPr>
              <a:t> </a:t>
            </a:r>
            <a:r>
              <a:rPr sz="700" spc="20" dirty="0">
                <a:latin typeface="Microsoft Sans Serif"/>
                <a:cs typeface="Microsoft Sans Serif"/>
              </a:rPr>
              <a:t>de</a:t>
            </a:r>
            <a:r>
              <a:rPr sz="700" dirty="0">
                <a:latin typeface="Microsoft Sans Serif"/>
                <a:cs typeface="Microsoft Sans Serif"/>
              </a:rPr>
              <a:t> </a:t>
            </a:r>
            <a:r>
              <a:rPr sz="700" spc="20" dirty="0">
                <a:latin typeface="Microsoft Sans Serif"/>
                <a:cs typeface="Microsoft Sans Serif"/>
              </a:rPr>
              <a:t>instalación</a:t>
            </a:r>
            <a:r>
              <a:rPr sz="700" dirty="0">
                <a:latin typeface="Microsoft Sans Serif"/>
                <a:cs typeface="Microsoft Sans Serif"/>
              </a:rPr>
              <a:t> </a:t>
            </a:r>
            <a:r>
              <a:rPr sz="700" spc="15" dirty="0">
                <a:latin typeface="Microsoft Sans Serif"/>
                <a:cs typeface="Microsoft Sans Serif"/>
              </a:rPr>
              <a:t>crean</a:t>
            </a:r>
            <a:r>
              <a:rPr sz="700" dirty="0">
                <a:latin typeface="Microsoft Sans Serif"/>
                <a:cs typeface="Microsoft Sans Serif"/>
              </a:rPr>
              <a:t> </a:t>
            </a:r>
            <a:r>
              <a:rPr sz="700" spc="40" dirty="0">
                <a:latin typeface="Microsoft Sans Serif"/>
                <a:cs typeface="Microsoft Sans Serif"/>
              </a:rPr>
              <a:t>un</a:t>
            </a:r>
            <a:r>
              <a:rPr sz="700" dirty="0">
                <a:latin typeface="Microsoft Sans Serif"/>
                <a:cs typeface="Microsoft Sans Serif"/>
              </a:rPr>
              <a:t> </a:t>
            </a:r>
            <a:r>
              <a:rPr sz="700" spc="15" dirty="0">
                <a:latin typeface="Microsoft Sans Serif"/>
                <a:cs typeface="Microsoft Sans Serif"/>
              </a:rPr>
              <a:t>sistema</a:t>
            </a:r>
            <a:r>
              <a:rPr sz="700" dirty="0">
                <a:latin typeface="Microsoft Sans Serif"/>
                <a:cs typeface="Microsoft Sans Serif"/>
              </a:rPr>
              <a:t> </a:t>
            </a:r>
            <a:r>
              <a:rPr sz="700" spc="15" dirty="0">
                <a:latin typeface="Microsoft Sans Serif"/>
                <a:cs typeface="Microsoft Sans Serif"/>
              </a:rPr>
              <a:t>sin</a:t>
            </a:r>
            <a:r>
              <a:rPr sz="700" dirty="0">
                <a:latin typeface="Microsoft Sans Serif"/>
                <a:cs typeface="Microsoft Sans Serif"/>
              </a:rPr>
              <a:t> </a:t>
            </a:r>
            <a:r>
              <a:rPr sz="700" spc="20" dirty="0">
                <a:latin typeface="Microsoft Sans Serif"/>
                <a:cs typeface="Microsoft Sans Serif"/>
              </a:rPr>
              <a:t>conexión</a:t>
            </a:r>
            <a:r>
              <a:rPr sz="700" dirty="0">
                <a:latin typeface="Microsoft Sans Serif"/>
                <a:cs typeface="Microsoft Sans Serif"/>
              </a:rPr>
              <a:t> a</a:t>
            </a:r>
            <a:r>
              <a:rPr sz="700" spc="-5" dirty="0">
                <a:latin typeface="Microsoft Sans Serif"/>
                <a:cs typeface="Microsoft Sans Serif"/>
              </a:rPr>
              <a:t> </a:t>
            </a:r>
            <a:r>
              <a:rPr sz="700" spc="30" dirty="0">
                <a:latin typeface="Microsoft Sans Serif"/>
                <a:cs typeface="Microsoft Sans Serif"/>
              </a:rPr>
              <a:t>tierra</a:t>
            </a:r>
            <a:r>
              <a:rPr sz="700" dirty="0">
                <a:latin typeface="Microsoft Sans Serif"/>
                <a:cs typeface="Microsoft Sans Serif"/>
              </a:rPr>
              <a:t> </a:t>
            </a:r>
            <a:r>
              <a:rPr sz="700" spc="20" dirty="0">
                <a:latin typeface="Microsoft Sans Serif"/>
                <a:cs typeface="Microsoft Sans Serif"/>
              </a:rPr>
              <a:t>de </a:t>
            </a:r>
            <a:r>
              <a:rPr sz="700" spc="25" dirty="0">
                <a:latin typeface="Microsoft Sans Serif"/>
                <a:cs typeface="Microsoft Sans Serif"/>
              </a:rPr>
              <a:t> </a:t>
            </a:r>
            <a:r>
              <a:rPr sz="700" spc="-45" dirty="0">
                <a:latin typeface="Microsoft Sans Serif"/>
                <a:cs typeface="Microsoft Sans Serif"/>
              </a:rPr>
              <a:t>CA</a:t>
            </a:r>
            <a:r>
              <a:rPr sz="700" spc="-5" dirty="0">
                <a:latin typeface="Microsoft Sans Serif"/>
                <a:cs typeface="Microsoft Sans Serif"/>
              </a:rPr>
              <a:t> </a:t>
            </a:r>
            <a:r>
              <a:rPr sz="700" spc="35" dirty="0">
                <a:latin typeface="Microsoft Sans Serif"/>
                <a:cs typeface="Microsoft Sans Serif"/>
              </a:rPr>
              <a:t>durante</a:t>
            </a:r>
            <a:r>
              <a:rPr sz="700" dirty="0">
                <a:latin typeface="Microsoft Sans Serif"/>
                <a:cs typeface="Microsoft Sans Serif"/>
              </a:rPr>
              <a:t> </a:t>
            </a:r>
            <a:r>
              <a:rPr sz="700" spc="10" dirty="0">
                <a:latin typeface="Microsoft Sans Serif"/>
                <a:cs typeface="Microsoft Sans Serif"/>
              </a:rPr>
              <a:t>el</a:t>
            </a:r>
            <a:r>
              <a:rPr sz="700" dirty="0">
                <a:latin typeface="Microsoft Sans Serif"/>
                <a:cs typeface="Microsoft Sans Serif"/>
              </a:rPr>
              <a:t> </a:t>
            </a:r>
            <a:r>
              <a:rPr sz="700" spc="25" dirty="0">
                <a:latin typeface="Microsoft Sans Serif"/>
                <a:cs typeface="Microsoft Sans Serif"/>
              </a:rPr>
              <a:t>arranque.</a:t>
            </a:r>
            <a:r>
              <a:rPr sz="700" dirty="0">
                <a:latin typeface="Microsoft Sans Serif"/>
                <a:cs typeface="Microsoft Sans Serif"/>
              </a:rPr>
              <a:t> </a:t>
            </a:r>
            <a:r>
              <a:rPr sz="700" spc="-40" dirty="0">
                <a:latin typeface="Microsoft Sans Serif"/>
                <a:cs typeface="Microsoft Sans Serif"/>
              </a:rPr>
              <a:t>Se</a:t>
            </a:r>
            <a:r>
              <a:rPr sz="700" dirty="0">
                <a:latin typeface="Microsoft Sans Serif"/>
                <a:cs typeface="Microsoft Sans Serif"/>
              </a:rPr>
              <a:t> </a:t>
            </a:r>
            <a:r>
              <a:rPr sz="700" spc="15" dirty="0">
                <a:latin typeface="Microsoft Sans Serif"/>
                <a:cs typeface="Microsoft Sans Serif"/>
              </a:rPr>
              <a:t>instala</a:t>
            </a:r>
            <a:r>
              <a:rPr sz="700" dirty="0">
                <a:latin typeface="Microsoft Sans Serif"/>
                <a:cs typeface="Microsoft Sans Serif"/>
              </a:rPr>
              <a:t> </a:t>
            </a:r>
            <a:r>
              <a:rPr sz="700" spc="40" dirty="0">
                <a:latin typeface="Microsoft Sans Serif"/>
                <a:cs typeface="Microsoft Sans Serif"/>
              </a:rPr>
              <a:t>un</a:t>
            </a:r>
            <a:r>
              <a:rPr sz="700" dirty="0">
                <a:latin typeface="Microsoft Sans Serif"/>
                <a:cs typeface="Microsoft Sans Serif"/>
              </a:rPr>
              <a:t> </a:t>
            </a:r>
            <a:r>
              <a:rPr sz="700" spc="40" dirty="0">
                <a:latin typeface="Microsoft Sans Serif"/>
                <a:cs typeface="Microsoft Sans Serif"/>
              </a:rPr>
              <a:t>interruptor</a:t>
            </a:r>
            <a:r>
              <a:rPr sz="700" spc="-5" dirty="0">
                <a:latin typeface="Microsoft Sans Serif"/>
                <a:cs typeface="Microsoft Sans Serif"/>
              </a:rPr>
              <a:t> </a:t>
            </a:r>
            <a:r>
              <a:rPr sz="700" spc="20" dirty="0">
                <a:latin typeface="Microsoft Sans Serif"/>
                <a:cs typeface="Microsoft Sans Serif"/>
              </a:rPr>
              <a:t>en</a:t>
            </a:r>
            <a:r>
              <a:rPr sz="700" dirty="0">
                <a:latin typeface="Microsoft Sans Serif"/>
                <a:cs typeface="Microsoft Sans Serif"/>
              </a:rPr>
              <a:t> </a:t>
            </a:r>
            <a:r>
              <a:rPr sz="700" spc="10" dirty="0">
                <a:latin typeface="Microsoft Sans Serif"/>
                <a:cs typeface="Microsoft Sans Serif"/>
              </a:rPr>
              <a:t>el</a:t>
            </a:r>
            <a:r>
              <a:rPr sz="700" dirty="0">
                <a:latin typeface="Microsoft Sans Serif"/>
                <a:cs typeface="Microsoft Sans Serif"/>
              </a:rPr>
              <a:t> </a:t>
            </a:r>
            <a:r>
              <a:rPr sz="700" spc="40" dirty="0">
                <a:latin typeface="Microsoft Sans Serif"/>
                <a:cs typeface="Microsoft Sans Serif"/>
              </a:rPr>
              <a:t>neutro</a:t>
            </a:r>
            <a:r>
              <a:rPr sz="700" dirty="0">
                <a:latin typeface="Microsoft Sans Serif"/>
                <a:cs typeface="Microsoft Sans Serif"/>
              </a:rPr>
              <a:t> </a:t>
            </a:r>
            <a:r>
              <a:rPr sz="700" spc="20" dirty="0">
                <a:latin typeface="Microsoft Sans Serif"/>
                <a:cs typeface="Microsoft Sans Serif"/>
              </a:rPr>
              <a:t>del</a:t>
            </a:r>
            <a:r>
              <a:rPr sz="700" dirty="0">
                <a:latin typeface="Microsoft Sans Serif"/>
                <a:cs typeface="Microsoft Sans Serif"/>
              </a:rPr>
              <a:t> </a:t>
            </a:r>
            <a:r>
              <a:rPr sz="700" spc="30" dirty="0">
                <a:latin typeface="Microsoft Sans Serif"/>
                <a:cs typeface="Microsoft Sans Serif"/>
              </a:rPr>
              <a:t>generador </a:t>
            </a:r>
            <a:r>
              <a:rPr sz="700" spc="-170" dirty="0">
                <a:latin typeface="Microsoft Sans Serif"/>
                <a:cs typeface="Microsoft Sans Serif"/>
              </a:rPr>
              <a:t> </a:t>
            </a:r>
            <a:r>
              <a:rPr sz="700" spc="25" dirty="0">
                <a:latin typeface="Microsoft Sans Serif"/>
                <a:cs typeface="Microsoft Sans Serif"/>
              </a:rPr>
              <a:t>para </a:t>
            </a:r>
            <a:r>
              <a:rPr sz="700" spc="30" dirty="0">
                <a:latin typeface="Microsoft Sans Serif"/>
                <a:cs typeface="Microsoft Sans Serif"/>
              </a:rPr>
              <a:t>eliminar </a:t>
            </a:r>
            <a:r>
              <a:rPr sz="700" spc="10" dirty="0">
                <a:latin typeface="Microsoft Sans Serif"/>
                <a:cs typeface="Microsoft Sans Serif"/>
              </a:rPr>
              <a:t>la </a:t>
            </a:r>
            <a:r>
              <a:rPr sz="700" spc="30" dirty="0">
                <a:latin typeface="Microsoft Sans Serif"/>
                <a:cs typeface="Microsoft Sans Serif"/>
              </a:rPr>
              <a:t>tierra neutral </a:t>
            </a:r>
            <a:r>
              <a:rPr sz="700" spc="35" dirty="0">
                <a:latin typeface="Microsoft Sans Serif"/>
                <a:cs typeface="Microsoft Sans Serif"/>
              </a:rPr>
              <a:t>durante </a:t>
            </a:r>
            <a:r>
              <a:rPr sz="700" spc="10" dirty="0">
                <a:latin typeface="Microsoft Sans Serif"/>
                <a:cs typeface="Microsoft Sans Serif"/>
              </a:rPr>
              <a:t>el </a:t>
            </a:r>
            <a:r>
              <a:rPr sz="700" spc="25" dirty="0">
                <a:latin typeface="Microsoft Sans Serif"/>
                <a:cs typeface="Microsoft Sans Serif"/>
              </a:rPr>
              <a:t>arranque, </a:t>
            </a:r>
            <a:r>
              <a:rPr sz="700" spc="5" dirty="0">
                <a:latin typeface="Microsoft Sans Serif"/>
                <a:cs typeface="Microsoft Sans Serif"/>
              </a:rPr>
              <a:t>y </a:t>
            </a:r>
            <a:r>
              <a:rPr sz="700" spc="10" dirty="0">
                <a:latin typeface="Microsoft Sans Serif"/>
                <a:cs typeface="Microsoft Sans Serif"/>
              </a:rPr>
              <a:t>los </a:t>
            </a:r>
            <a:r>
              <a:rPr sz="700" spc="-45" dirty="0">
                <a:latin typeface="Microsoft Sans Serif"/>
                <a:cs typeface="Microsoft Sans Serif"/>
              </a:rPr>
              <a:t>VT </a:t>
            </a:r>
            <a:r>
              <a:rPr sz="700" spc="15" dirty="0">
                <a:latin typeface="Microsoft Sans Serif"/>
                <a:cs typeface="Microsoft Sans Serif"/>
              </a:rPr>
              <a:t>están </a:t>
            </a:r>
            <a:r>
              <a:rPr sz="700" spc="20" dirty="0">
                <a:latin typeface="Microsoft Sans Serif"/>
                <a:cs typeface="Microsoft Sans Serif"/>
              </a:rPr>
              <a:t> </a:t>
            </a:r>
            <a:r>
              <a:rPr sz="700" spc="15" dirty="0">
                <a:latin typeface="Microsoft Sans Serif"/>
                <a:cs typeface="Microsoft Sans Serif"/>
              </a:rPr>
              <a:t>conectados </a:t>
            </a:r>
            <a:r>
              <a:rPr sz="700" spc="20" dirty="0">
                <a:latin typeface="Microsoft Sans Serif"/>
                <a:cs typeface="Microsoft Sans Serif"/>
              </a:rPr>
              <a:t>en delta. </a:t>
            </a:r>
            <a:r>
              <a:rPr sz="700" dirty="0">
                <a:latin typeface="Microsoft Sans Serif"/>
                <a:cs typeface="Microsoft Sans Serif"/>
              </a:rPr>
              <a:t>Esto </a:t>
            </a:r>
            <a:r>
              <a:rPr sz="700" spc="15" dirty="0">
                <a:latin typeface="Microsoft Sans Serif"/>
                <a:cs typeface="Microsoft Sans Serif"/>
              </a:rPr>
              <a:t>asegura </a:t>
            </a:r>
            <a:r>
              <a:rPr sz="700" spc="30" dirty="0">
                <a:latin typeface="Microsoft Sans Serif"/>
                <a:cs typeface="Microsoft Sans Serif"/>
              </a:rPr>
              <a:t>que </a:t>
            </a:r>
            <a:r>
              <a:rPr sz="700" spc="35" dirty="0">
                <a:latin typeface="Microsoft Sans Serif"/>
                <a:cs typeface="Microsoft Sans Serif"/>
              </a:rPr>
              <a:t>no </a:t>
            </a:r>
            <a:r>
              <a:rPr sz="700" spc="20" dirty="0">
                <a:latin typeface="Microsoft Sans Serif"/>
                <a:cs typeface="Microsoft Sans Serif"/>
              </a:rPr>
              <a:t>fluya </a:t>
            </a:r>
            <a:r>
              <a:rPr sz="700" spc="25" dirty="0">
                <a:latin typeface="Microsoft Sans Serif"/>
                <a:cs typeface="Microsoft Sans Serif"/>
              </a:rPr>
              <a:t>corriente continua </a:t>
            </a:r>
            <a:r>
              <a:rPr sz="700" spc="30" dirty="0">
                <a:latin typeface="Microsoft Sans Serif"/>
                <a:cs typeface="Microsoft Sans Serif"/>
              </a:rPr>
              <a:t>debido </a:t>
            </a:r>
            <a:r>
              <a:rPr sz="700" dirty="0">
                <a:latin typeface="Microsoft Sans Serif"/>
                <a:cs typeface="Microsoft Sans Serif"/>
              </a:rPr>
              <a:t>a </a:t>
            </a:r>
            <a:r>
              <a:rPr sz="700" spc="-175" dirty="0">
                <a:latin typeface="Microsoft Sans Serif"/>
                <a:cs typeface="Microsoft Sans Serif"/>
              </a:rPr>
              <a:t> </a:t>
            </a:r>
            <a:r>
              <a:rPr sz="700" spc="30" dirty="0">
                <a:latin typeface="Microsoft Sans Serif"/>
                <a:cs typeface="Microsoft Sans Serif"/>
              </a:rPr>
              <a:t>una </a:t>
            </a:r>
            <a:r>
              <a:rPr sz="700" spc="15" dirty="0">
                <a:latin typeface="Microsoft Sans Serif"/>
                <a:cs typeface="Microsoft Sans Serif"/>
              </a:rPr>
              <a:t>falla </a:t>
            </a:r>
            <a:r>
              <a:rPr sz="700" spc="20" dirty="0">
                <a:latin typeface="Microsoft Sans Serif"/>
                <a:cs typeface="Microsoft Sans Serif"/>
              </a:rPr>
              <a:t>en </a:t>
            </a:r>
            <a:r>
              <a:rPr sz="700" spc="10" dirty="0">
                <a:latin typeface="Microsoft Sans Serif"/>
                <a:cs typeface="Microsoft Sans Serif"/>
              </a:rPr>
              <a:t>el enlace </a:t>
            </a:r>
            <a:r>
              <a:rPr sz="700" spc="20" dirty="0">
                <a:latin typeface="Microsoft Sans Serif"/>
                <a:cs typeface="Microsoft Sans Serif"/>
              </a:rPr>
              <a:t>de </a:t>
            </a:r>
            <a:r>
              <a:rPr sz="700" spc="-65" dirty="0">
                <a:latin typeface="Microsoft Sans Serif"/>
                <a:cs typeface="Microsoft Sans Serif"/>
              </a:rPr>
              <a:t>CC </a:t>
            </a:r>
            <a:r>
              <a:rPr sz="700" spc="5" dirty="0">
                <a:latin typeface="Microsoft Sans Serif"/>
                <a:cs typeface="Microsoft Sans Serif"/>
              </a:rPr>
              <a:t>y </a:t>
            </a:r>
            <a:r>
              <a:rPr sz="700" spc="30" dirty="0">
                <a:latin typeface="Microsoft Sans Serif"/>
                <a:cs typeface="Microsoft Sans Serif"/>
              </a:rPr>
              <a:t>que </a:t>
            </a:r>
            <a:r>
              <a:rPr sz="700" spc="-5" dirty="0">
                <a:latin typeface="Microsoft Sans Serif"/>
                <a:cs typeface="Microsoft Sans Serif"/>
              </a:rPr>
              <a:t>se </a:t>
            </a:r>
            <a:r>
              <a:rPr sz="700" spc="15" dirty="0">
                <a:latin typeface="Microsoft Sans Serif"/>
                <a:cs typeface="Microsoft Sans Serif"/>
              </a:rPr>
              <a:t>evite </a:t>
            </a:r>
            <a:r>
              <a:rPr sz="700" spc="10" dirty="0">
                <a:latin typeface="Microsoft Sans Serif"/>
                <a:cs typeface="Microsoft Sans Serif"/>
              </a:rPr>
              <a:t>la </a:t>
            </a:r>
            <a:r>
              <a:rPr sz="700" spc="20" dirty="0">
                <a:latin typeface="Microsoft Sans Serif"/>
                <a:cs typeface="Microsoft Sans Serif"/>
              </a:rPr>
              <a:t>saturación de </a:t>
            </a:r>
            <a:r>
              <a:rPr sz="700" spc="10" dirty="0">
                <a:latin typeface="Microsoft Sans Serif"/>
                <a:cs typeface="Microsoft Sans Serif"/>
              </a:rPr>
              <a:t>los </a:t>
            </a:r>
            <a:r>
              <a:rPr sz="700" spc="25" dirty="0">
                <a:latin typeface="Microsoft Sans Serif"/>
                <a:cs typeface="Microsoft Sans Serif"/>
              </a:rPr>
              <a:t>elementos </a:t>
            </a:r>
            <a:r>
              <a:rPr sz="700" spc="30" dirty="0">
                <a:latin typeface="Microsoft Sans Serif"/>
                <a:cs typeface="Microsoft Sans Serif"/>
              </a:rPr>
              <a:t> </a:t>
            </a:r>
            <a:r>
              <a:rPr sz="700" spc="20" dirty="0">
                <a:latin typeface="Microsoft Sans Serif"/>
                <a:cs typeface="Microsoft Sans Serif"/>
              </a:rPr>
              <a:t>magnéticos. Debido </a:t>
            </a:r>
            <a:r>
              <a:rPr sz="700" dirty="0">
                <a:latin typeface="Microsoft Sans Serif"/>
                <a:cs typeface="Microsoft Sans Serif"/>
              </a:rPr>
              <a:t>a </a:t>
            </a:r>
            <a:r>
              <a:rPr sz="700" spc="30" dirty="0">
                <a:latin typeface="Microsoft Sans Serif"/>
                <a:cs typeface="Microsoft Sans Serif"/>
              </a:rPr>
              <a:t>que </a:t>
            </a:r>
            <a:r>
              <a:rPr sz="700" spc="10" dirty="0">
                <a:latin typeface="Microsoft Sans Serif"/>
                <a:cs typeface="Microsoft Sans Serif"/>
              </a:rPr>
              <a:t>los </a:t>
            </a:r>
            <a:r>
              <a:rPr sz="700" spc="-40" dirty="0">
                <a:latin typeface="Microsoft Sans Serif"/>
                <a:cs typeface="Microsoft Sans Serif"/>
              </a:rPr>
              <a:t>TT </a:t>
            </a:r>
            <a:r>
              <a:rPr sz="700" spc="35" dirty="0">
                <a:latin typeface="Microsoft Sans Serif"/>
                <a:cs typeface="Microsoft Sans Serif"/>
              </a:rPr>
              <a:t>no </a:t>
            </a:r>
            <a:r>
              <a:rPr sz="700" spc="15" dirty="0">
                <a:latin typeface="Microsoft Sans Serif"/>
                <a:cs typeface="Microsoft Sans Serif"/>
              </a:rPr>
              <a:t>están conectados </a:t>
            </a:r>
            <a:r>
              <a:rPr sz="700" dirty="0">
                <a:latin typeface="Microsoft Sans Serif"/>
                <a:cs typeface="Microsoft Sans Serif"/>
              </a:rPr>
              <a:t>a </a:t>
            </a:r>
            <a:r>
              <a:rPr sz="700" spc="25" dirty="0">
                <a:latin typeface="Microsoft Sans Serif"/>
                <a:cs typeface="Microsoft Sans Serif"/>
              </a:rPr>
              <a:t>tierra, </a:t>
            </a:r>
            <a:r>
              <a:rPr sz="700" spc="10" dirty="0">
                <a:latin typeface="Microsoft Sans Serif"/>
                <a:cs typeface="Microsoft Sans Serif"/>
              </a:rPr>
              <a:t>el </a:t>
            </a:r>
            <a:r>
              <a:rPr sz="700" spc="20" dirty="0">
                <a:latin typeface="Microsoft Sans Serif"/>
                <a:cs typeface="Microsoft Sans Serif"/>
              </a:rPr>
              <a:t>voltaje </a:t>
            </a:r>
            <a:r>
              <a:rPr sz="700" spc="25" dirty="0">
                <a:latin typeface="Microsoft Sans Serif"/>
                <a:cs typeface="Microsoft Sans Serif"/>
              </a:rPr>
              <a:t> </a:t>
            </a:r>
            <a:r>
              <a:rPr sz="700" spc="35" dirty="0">
                <a:latin typeface="Microsoft Sans Serif"/>
                <a:cs typeface="Microsoft Sans Serif"/>
              </a:rPr>
              <a:t>terminal </a:t>
            </a:r>
            <a:r>
              <a:rPr sz="700" spc="20" dirty="0">
                <a:latin typeface="Microsoft Sans Serif"/>
                <a:cs typeface="Microsoft Sans Serif"/>
              </a:rPr>
              <a:t>del </a:t>
            </a:r>
            <a:r>
              <a:rPr sz="700" spc="25" dirty="0">
                <a:latin typeface="Microsoft Sans Serif"/>
                <a:cs typeface="Microsoft Sans Serif"/>
              </a:rPr>
              <a:t>tercer </a:t>
            </a:r>
            <a:r>
              <a:rPr sz="700" spc="30" dirty="0">
                <a:latin typeface="Microsoft Sans Serif"/>
                <a:cs typeface="Microsoft Sans Serif"/>
              </a:rPr>
              <a:t>armónico </a:t>
            </a:r>
            <a:r>
              <a:rPr sz="700" spc="35" dirty="0">
                <a:latin typeface="Microsoft Sans Serif"/>
                <a:cs typeface="Microsoft Sans Serif"/>
              </a:rPr>
              <a:t>no </a:t>
            </a:r>
            <a:r>
              <a:rPr sz="700" spc="10" dirty="0">
                <a:latin typeface="Microsoft Sans Serif"/>
                <a:cs typeface="Microsoft Sans Serif"/>
              </a:rPr>
              <a:t>está </a:t>
            </a:r>
            <a:r>
              <a:rPr sz="700" spc="25" dirty="0">
                <a:latin typeface="Microsoft Sans Serif"/>
                <a:cs typeface="Microsoft Sans Serif"/>
              </a:rPr>
              <a:t>disponible </a:t>
            </a:r>
            <a:r>
              <a:rPr sz="700" spc="5" dirty="0">
                <a:latin typeface="Microsoft Sans Serif"/>
                <a:cs typeface="Microsoft Sans Serif"/>
              </a:rPr>
              <a:t>y </a:t>
            </a:r>
            <a:r>
              <a:rPr sz="700" spc="10" dirty="0">
                <a:latin typeface="Microsoft Sans Serif"/>
                <a:cs typeface="Microsoft Sans Serif"/>
              </a:rPr>
              <a:t>el </a:t>
            </a:r>
            <a:r>
              <a:rPr sz="700" spc="40" dirty="0">
                <a:latin typeface="Microsoft Sans Serif"/>
                <a:cs typeface="Microsoft Sans Serif"/>
              </a:rPr>
              <a:t>método </a:t>
            </a:r>
            <a:r>
              <a:rPr sz="700" spc="20" dirty="0">
                <a:latin typeface="Microsoft Sans Serif"/>
                <a:cs typeface="Microsoft Sans Serif"/>
              </a:rPr>
              <a:t>de subvoltaje </a:t>
            </a:r>
            <a:r>
              <a:rPr sz="700" spc="25" dirty="0">
                <a:latin typeface="Microsoft Sans Serif"/>
                <a:cs typeface="Microsoft Sans Serif"/>
              </a:rPr>
              <a:t> </a:t>
            </a:r>
            <a:r>
              <a:rPr sz="700" spc="40" dirty="0">
                <a:latin typeface="Microsoft Sans Serif"/>
                <a:cs typeface="Microsoft Sans Serif"/>
              </a:rPr>
              <a:t>neutro </a:t>
            </a:r>
            <a:r>
              <a:rPr sz="700" spc="20" dirty="0">
                <a:latin typeface="Microsoft Sans Serif"/>
                <a:cs typeface="Microsoft Sans Serif"/>
              </a:rPr>
              <a:t>del </a:t>
            </a:r>
            <a:r>
              <a:rPr sz="700" spc="25" dirty="0">
                <a:latin typeface="Microsoft Sans Serif"/>
                <a:cs typeface="Microsoft Sans Serif"/>
              </a:rPr>
              <a:t>tercer </a:t>
            </a:r>
            <a:r>
              <a:rPr sz="700" spc="30" dirty="0">
                <a:latin typeface="Microsoft Sans Serif"/>
                <a:cs typeface="Microsoft Sans Serif"/>
              </a:rPr>
              <a:t>armónico proporciona una </a:t>
            </a:r>
            <a:r>
              <a:rPr sz="700" spc="25" dirty="0">
                <a:latin typeface="Microsoft Sans Serif"/>
                <a:cs typeface="Microsoft Sans Serif"/>
              </a:rPr>
              <a:t>protección </a:t>
            </a:r>
            <a:r>
              <a:rPr sz="700" spc="20" dirty="0">
                <a:latin typeface="Microsoft Sans Serif"/>
                <a:cs typeface="Microsoft Sans Serif"/>
              </a:rPr>
              <a:t>de </a:t>
            </a:r>
            <a:r>
              <a:rPr sz="700" spc="15" dirty="0">
                <a:latin typeface="Microsoft Sans Serif"/>
                <a:cs typeface="Microsoft Sans Serif"/>
              </a:rPr>
              <a:t>falla </a:t>
            </a:r>
            <a:r>
              <a:rPr sz="700" dirty="0">
                <a:latin typeface="Microsoft Sans Serif"/>
                <a:cs typeface="Microsoft Sans Serif"/>
              </a:rPr>
              <a:t>a </a:t>
            </a:r>
            <a:r>
              <a:rPr sz="700" spc="30" dirty="0">
                <a:latin typeface="Microsoft Sans Serif"/>
                <a:cs typeface="Microsoft Sans Serif"/>
              </a:rPr>
              <a:t>tierra </a:t>
            </a:r>
            <a:r>
              <a:rPr sz="700" spc="20" dirty="0">
                <a:latin typeface="Microsoft Sans Serif"/>
                <a:cs typeface="Microsoft Sans Serif"/>
              </a:rPr>
              <a:t>del </a:t>
            </a:r>
            <a:r>
              <a:rPr sz="700" spc="25" dirty="0">
                <a:latin typeface="Microsoft Sans Serif"/>
                <a:cs typeface="Microsoft Sans Serif"/>
              </a:rPr>
              <a:t> </a:t>
            </a:r>
            <a:r>
              <a:rPr sz="700" spc="10" dirty="0">
                <a:latin typeface="Microsoft Sans Serif"/>
                <a:cs typeface="Microsoft Sans Serif"/>
              </a:rPr>
              <a:t>100</a:t>
            </a:r>
            <a:r>
              <a:rPr sz="700" spc="-10" dirty="0">
                <a:latin typeface="Microsoft Sans Serif"/>
                <a:cs typeface="Microsoft Sans Serif"/>
              </a:rPr>
              <a:t> </a:t>
            </a:r>
            <a:r>
              <a:rPr sz="700" spc="40" dirty="0">
                <a:latin typeface="Microsoft Sans Serif"/>
                <a:cs typeface="Microsoft Sans Serif"/>
              </a:rPr>
              <a:t>por</a:t>
            </a:r>
            <a:r>
              <a:rPr sz="700" spc="-5" dirty="0">
                <a:latin typeface="Microsoft Sans Serif"/>
                <a:cs typeface="Microsoft Sans Serif"/>
              </a:rPr>
              <a:t> </a:t>
            </a:r>
            <a:r>
              <a:rPr sz="700" spc="20" dirty="0">
                <a:latin typeface="Microsoft Sans Serif"/>
                <a:cs typeface="Microsoft Sans Serif"/>
              </a:rPr>
              <a:t>ciento</a:t>
            </a:r>
            <a:r>
              <a:rPr sz="700" spc="-5" dirty="0">
                <a:latin typeface="Microsoft Sans Serif"/>
                <a:cs typeface="Microsoft Sans Serif"/>
              </a:rPr>
              <a:t> </a:t>
            </a:r>
            <a:r>
              <a:rPr sz="700" spc="20" dirty="0">
                <a:latin typeface="Microsoft Sans Serif"/>
                <a:cs typeface="Microsoft Sans Serif"/>
              </a:rPr>
              <a:t>del</a:t>
            </a:r>
            <a:r>
              <a:rPr sz="700" spc="-5" dirty="0">
                <a:latin typeface="Microsoft Sans Serif"/>
                <a:cs typeface="Microsoft Sans Serif"/>
              </a:rPr>
              <a:t> </a:t>
            </a:r>
            <a:r>
              <a:rPr sz="700" spc="20" dirty="0">
                <a:latin typeface="Microsoft Sans Serif"/>
                <a:cs typeface="Microsoft Sans Serif"/>
              </a:rPr>
              <a:t>estator.</a:t>
            </a:r>
            <a:endParaRPr sz="700">
              <a:latin typeface="Microsoft Sans Serif"/>
              <a:cs typeface="Microsoft Sans Serif"/>
            </a:endParaRPr>
          </a:p>
          <a:p>
            <a:pPr marL="12700" marR="25400" indent="153670">
              <a:lnSpc>
                <a:spcPct val="133300"/>
              </a:lnSpc>
              <a:spcBef>
                <a:spcPts val="10"/>
              </a:spcBef>
            </a:pPr>
            <a:r>
              <a:rPr sz="750" spc="25" dirty="0">
                <a:latin typeface="Microsoft Sans Serif"/>
                <a:cs typeface="Microsoft Sans Serif"/>
              </a:rPr>
              <a:t>Un</a:t>
            </a:r>
            <a:r>
              <a:rPr sz="750" spc="-5" dirty="0">
                <a:latin typeface="Microsoft Sans Serif"/>
                <a:cs typeface="Microsoft Sans Serif"/>
              </a:rPr>
              <a:t> </a:t>
            </a:r>
            <a:r>
              <a:rPr sz="750" spc="30" dirty="0">
                <a:latin typeface="Microsoft Sans Serif"/>
                <a:cs typeface="Microsoft Sans Serif"/>
              </a:rPr>
              <a:t>enfoque</a:t>
            </a:r>
            <a:r>
              <a:rPr sz="750" spc="-5" dirty="0">
                <a:latin typeface="Microsoft Sans Serif"/>
                <a:cs typeface="Microsoft Sans Serif"/>
              </a:rPr>
              <a:t> </a:t>
            </a:r>
            <a:r>
              <a:rPr sz="750" spc="30" dirty="0">
                <a:latin typeface="Microsoft Sans Serif"/>
                <a:cs typeface="Microsoft Sans Serif"/>
              </a:rPr>
              <a:t>alternativo</a:t>
            </a:r>
            <a:r>
              <a:rPr sz="750" dirty="0">
                <a:latin typeface="Microsoft Sans Serif"/>
                <a:cs typeface="Microsoft Sans Serif"/>
              </a:rPr>
              <a:t> </a:t>
            </a:r>
            <a:r>
              <a:rPr sz="750" spc="25" dirty="0">
                <a:latin typeface="Microsoft Sans Serif"/>
                <a:cs typeface="Microsoft Sans Serif"/>
              </a:rPr>
              <a:t>utilizado</a:t>
            </a:r>
            <a:r>
              <a:rPr sz="750" spc="-5" dirty="0">
                <a:latin typeface="Microsoft Sans Serif"/>
                <a:cs typeface="Microsoft Sans Serif"/>
              </a:rPr>
              <a:t> </a:t>
            </a:r>
            <a:r>
              <a:rPr sz="750" spc="25" dirty="0">
                <a:latin typeface="Microsoft Sans Serif"/>
                <a:cs typeface="Microsoft Sans Serif"/>
              </a:rPr>
              <a:t>en</a:t>
            </a:r>
            <a:r>
              <a:rPr sz="750" dirty="0">
                <a:latin typeface="Microsoft Sans Serif"/>
                <a:cs typeface="Microsoft Sans Serif"/>
              </a:rPr>
              <a:t> </a:t>
            </a:r>
            <a:r>
              <a:rPr sz="750" spc="20" dirty="0">
                <a:latin typeface="Microsoft Sans Serif"/>
                <a:cs typeface="Microsoft Sans Serif"/>
              </a:rPr>
              <a:t>algunas</a:t>
            </a:r>
            <a:r>
              <a:rPr sz="750" spc="-5" dirty="0">
                <a:latin typeface="Microsoft Sans Serif"/>
                <a:cs typeface="Microsoft Sans Serif"/>
              </a:rPr>
              <a:t> </a:t>
            </a:r>
            <a:r>
              <a:rPr sz="750" spc="15" dirty="0">
                <a:latin typeface="Microsoft Sans Serif"/>
                <a:cs typeface="Microsoft Sans Serif"/>
              </a:rPr>
              <a:t>instalaciones</a:t>
            </a:r>
            <a:r>
              <a:rPr sz="750" dirty="0">
                <a:latin typeface="Microsoft Sans Serif"/>
                <a:cs typeface="Microsoft Sans Serif"/>
              </a:rPr>
              <a:t> </a:t>
            </a:r>
            <a:r>
              <a:rPr sz="750" spc="30" dirty="0">
                <a:latin typeface="Microsoft Sans Serif"/>
                <a:cs typeface="Microsoft Sans Serif"/>
              </a:rPr>
              <a:t>mantiene </a:t>
            </a:r>
            <a:r>
              <a:rPr sz="750" spc="-185" dirty="0">
                <a:latin typeface="Microsoft Sans Serif"/>
                <a:cs typeface="Microsoft Sans Serif"/>
              </a:rPr>
              <a:t> </a:t>
            </a:r>
            <a:r>
              <a:rPr sz="750" spc="10" dirty="0">
                <a:latin typeface="Microsoft Sans Serif"/>
                <a:cs typeface="Microsoft Sans Serif"/>
              </a:rPr>
              <a:t>el </a:t>
            </a:r>
            <a:r>
              <a:rPr sz="750" spc="40" dirty="0">
                <a:latin typeface="Microsoft Sans Serif"/>
                <a:cs typeface="Microsoft Sans Serif"/>
              </a:rPr>
              <a:t>neutro </a:t>
            </a:r>
            <a:r>
              <a:rPr sz="750" spc="20" dirty="0">
                <a:latin typeface="Microsoft Sans Serif"/>
                <a:cs typeface="Microsoft Sans Serif"/>
              </a:rPr>
              <a:t>del </a:t>
            </a:r>
            <a:r>
              <a:rPr sz="750" spc="30" dirty="0">
                <a:latin typeface="Microsoft Sans Serif"/>
                <a:cs typeface="Microsoft Sans Serif"/>
              </a:rPr>
              <a:t>generador </a:t>
            </a:r>
            <a:r>
              <a:rPr sz="750" spc="20" dirty="0">
                <a:latin typeface="Microsoft Sans Serif"/>
                <a:cs typeface="Microsoft Sans Serif"/>
              </a:rPr>
              <a:t>conectado </a:t>
            </a:r>
            <a:r>
              <a:rPr sz="750" dirty="0">
                <a:latin typeface="Microsoft Sans Serif"/>
                <a:cs typeface="Microsoft Sans Serif"/>
              </a:rPr>
              <a:t>a </a:t>
            </a:r>
            <a:r>
              <a:rPr sz="750" spc="35" dirty="0">
                <a:latin typeface="Microsoft Sans Serif"/>
                <a:cs typeface="Microsoft Sans Serif"/>
              </a:rPr>
              <a:t>tierra durante </a:t>
            </a:r>
            <a:r>
              <a:rPr sz="750" spc="10" dirty="0">
                <a:latin typeface="Microsoft Sans Serif"/>
                <a:cs typeface="Microsoft Sans Serif"/>
              </a:rPr>
              <a:t>el </a:t>
            </a:r>
            <a:r>
              <a:rPr sz="750" spc="30" dirty="0">
                <a:latin typeface="Microsoft Sans Serif"/>
                <a:cs typeface="Microsoft Sans Serif"/>
              </a:rPr>
              <a:t>arranque </a:t>
            </a:r>
            <a:r>
              <a:rPr sz="750" spc="5" dirty="0">
                <a:latin typeface="Microsoft Sans Serif"/>
                <a:cs typeface="Microsoft Sans Serif"/>
              </a:rPr>
              <a:t>y </a:t>
            </a:r>
            <a:r>
              <a:rPr sz="750" spc="10" dirty="0">
                <a:latin typeface="Microsoft Sans Serif"/>
                <a:cs typeface="Microsoft Sans Serif"/>
              </a:rPr>
              <a:t> </a:t>
            </a:r>
            <a:r>
              <a:rPr sz="750" spc="20" dirty="0">
                <a:latin typeface="Microsoft Sans Serif"/>
                <a:cs typeface="Microsoft Sans Serif"/>
              </a:rPr>
              <a:t>detecta </a:t>
            </a:r>
            <a:r>
              <a:rPr sz="750" spc="30" dirty="0">
                <a:latin typeface="Microsoft Sans Serif"/>
                <a:cs typeface="Microsoft Sans Serif"/>
              </a:rPr>
              <a:t>una </a:t>
            </a:r>
            <a:r>
              <a:rPr sz="750" spc="20" dirty="0">
                <a:latin typeface="Microsoft Sans Serif"/>
                <a:cs typeface="Microsoft Sans Serif"/>
              </a:rPr>
              <a:t>falla </a:t>
            </a:r>
            <a:r>
              <a:rPr sz="750" spc="25" dirty="0">
                <a:latin typeface="Microsoft Sans Serif"/>
                <a:cs typeface="Microsoft Sans Serif"/>
              </a:rPr>
              <a:t>en </a:t>
            </a:r>
            <a:r>
              <a:rPr sz="750" spc="10" dirty="0">
                <a:latin typeface="Microsoft Sans Serif"/>
                <a:cs typeface="Microsoft Sans Serif"/>
              </a:rPr>
              <a:t>el enlace </a:t>
            </a:r>
            <a:r>
              <a:rPr sz="750" spc="25" dirty="0">
                <a:latin typeface="Microsoft Sans Serif"/>
                <a:cs typeface="Microsoft Sans Serif"/>
              </a:rPr>
              <a:t>de </a:t>
            </a:r>
            <a:r>
              <a:rPr sz="750" spc="-70" dirty="0">
                <a:latin typeface="Microsoft Sans Serif"/>
                <a:cs typeface="Microsoft Sans Serif"/>
              </a:rPr>
              <a:t>CC </a:t>
            </a:r>
            <a:r>
              <a:rPr sz="750" spc="35" dirty="0">
                <a:latin typeface="Microsoft Sans Serif"/>
                <a:cs typeface="Microsoft Sans Serif"/>
              </a:rPr>
              <a:t>midiendo </a:t>
            </a:r>
            <a:r>
              <a:rPr sz="750" spc="10" dirty="0">
                <a:latin typeface="Microsoft Sans Serif"/>
                <a:cs typeface="Microsoft Sans Serif"/>
              </a:rPr>
              <a:t>la </a:t>
            </a:r>
            <a:r>
              <a:rPr sz="750" spc="30" dirty="0">
                <a:latin typeface="Microsoft Sans Serif"/>
                <a:cs typeface="Microsoft Sans Serif"/>
              </a:rPr>
              <a:t>corriente </a:t>
            </a:r>
            <a:r>
              <a:rPr sz="750" spc="-70" dirty="0">
                <a:latin typeface="Microsoft Sans Serif"/>
                <a:cs typeface="Microsoft Sans Serif"/>
              </a:rPr>
              <a:t>CC </a:t>
            </a:r>
            <a:r>
              <a:rPr sz="750" spc="25" dirty="0">
                <a:latin typeface="Microsoft Sans Serif"/>
                <a:cs typeface="Microsoft Sans Serif"/>
              </a:rPr>
              <a:t>en </a:t>
            </a:r>
            <a:r>
              <a:rPr sz="750" spc="10" dirty="0">
                <a:latin typeface="Microsoft Sans Serif"/>
                <a:cs typeface="Microsoft Sans Serif"/>
              </a:rPr>
              <a:t>el </a:t>
            </a:r>
            <a:r>
              <a:rPr sz="750" spc="15" dirty="0">
                <a:latin typeface="Microsoft Sans Serif"/>
                <a:cs typeface="Microsoft Sans Serif"/>
              </a:rPr>
              <a:t> </a:t>
            </a:r>
            <a:r>
              <a:rPr sz="750" spc="40" dirty="0">
                <a:latin typeface="Microsoft Sans Serif"/>
                <a:cs typeface="Microsoft Sans Serif"/>
              </a:rPr>
              <a:t>neutro </a:t>
            </a:r>
            <a:r>
              <a:rPr sz="750" spc="20" dirty="0">
                <a:latin typeface="Microsoft Sans Serif"/>
                <a:cs typeface="Microsoft Sans Serif"/>
              </a:rPr>
              <a:t>del </a:t>
            </a:r>
            <a:r>
              <a:rPr sz="750" spc="25" dirty="0">
                <a:latin typeface="Microsoft Sans Serif"/>
                <a:cs typeface="Microsoft Sans Serif"/>
              </a:rPr>
              <a:t>generador. </a:t>
            </a:r>
            <a:r>
              <a:rPr sz="750" spc="5" dirty="0">
                <a:latin typeface="Microsoft Sans Serif"/>
                <a:cs typeface="Microsoft Sans Serif"/>
              </a:rPr>
              <a:t>Para estas </a:t>
            </a:r>
            <a:r>
              <a:rPr sz="750" spc="10" dirty="0">
                <a:latin typeface="Microsoft Sans Serif"/>
                <a:cs typeface="Microsoft Sans Serif"/>
              </a:rPr>
              <a:t>fallas, los </a:t>
            </a:r>
            <a:r>
              <a:rPr sz="750" spc="-50" dirty="0">
                <a:latin typeface="Microsoft Sans Serif"/>
                <a:cs typeface="Microsoft Sans Serif"/>
              </a:rPr>
              <a:t>VT </a:t>
            </a:r>
            <a:r>
              <a:rPr sz="750" spc="15" dirty="0">
                <a:latin typeface="Microsoft Sans Serif"/>
                <a:cs typeface="Microsoft Sans Serif"/>
              </a:rPr>
              <a:t>suelen ser </a:t>
            </a:r>
            <a:r>
              <a:rPr sz="750" spc="10" dirty="0">
                <a:latin typeface="Microsoft Sans Serif"/>
                <a:cs typeface="Microsoft Sans Serif"/>
              </a:rPr>
              <a:t>los </a:t>
            </a:r>
            <a:r>
              <a:rPr sz="750" spc="15" dirty="0">
                <a:latin typeface="Microsoft Sans Serif"/>
                <a:cs typeface="Microsoft Sans Serif"/>
              </a:rPr>
              <a:t> </a:t>
            </a:r>
            <a:r>
              <a:rPr sz="750" spc="30" dirty="0">
                <a:latin typeface="Microsoft Sans Serif"/>
                <a:cs typeface="Microsoft Sans Serif"/>
              </a:rPr>
              <a:t>componentes </a:t>
            </a:r>
            <a:r>
              <a:rPr sz="750" spc="20" dirty="0">
                <a:latin typeface="Microsoft Sans Serif"/>
                <a:cs typeface="Microsoft Sans Serif"/>
              </a:rPr>
              <a:t>más </a:t>
            </a:r>
            <a:r>
              <a:rPr sz="750" spc="30" dirty="0">
                <a:latin typeface="Microsoft Sans Serif"/>
                <a:cs typeface="Microsoft Sans Serif"/>
              </a:rPr>
              <a:t>limitantes </a:t>
            </a:r>
            <a:r>
              <a:rPr sz="750" spc="5" dirty="0">
                <a:latin typeface="Microsoft Sans Serif"/>
                <a:cs typeface="Microsoft Sans Serif"/>
              </a:rPr>
              <a:t>y </a:t>
            </a:r>
            <a:r>
              <a:rPr sz="750" spc="30" dirty="0">
                <a:latin typeface="Microsoft Sans Serif"/>
                <a:cs typeface="Microsoft Sans Serif"/>
              </a:rPr>
              <a:t>requieren una </a:t>
            </a:r>
            <a:r>
              <a:rPr sz="750" spc="25" dirty="0">
                <a:latin typeface="Microsoft Sans Serif"/>
                <a:cs typeface="Microsoft Sans Serif"/>
              </a:rPr>
              <a:t>eliminación </a:t>
            </a:r>
            <a:r>
              <a:rPr sz="750" spc="40" dirty="0">
                <a:latin typeface="Microsoft Sans Serif"/>
                <a:cs typeface="Microsoft Sans Serif"/>
              </a:rPr>
              <a:t>muy </a:t>
            </a:r>
            <a:r>
              <a:rPr sz="750" spc="25" dirty="0">
                <a:latin typeface="Microsoft Sans Serif"/>
                <a:cs typeface="Microsoft Sans Serif"/>
              </a:rPr>
              <a:t>rápida </a:t>
            </a:r>
            <a:r>
              <a:rPr sz="750" spc="30" dirty="0">
                <a:latin typeface="Microsoft Sans Serif"/>
                <a:cs typeface="Microsoft Sans Serif"/>
              </a:rPr>
              <a:t> </a:t>
            </a:r>
            <a:r>
              <a:rPr sz="750" spc="25" dirty="0">
                <a:latin typeface="Microsoft Sans Serif"/>
                <a:cs typeface="Microsoft Sans Serif"/>
              </a:rPr>
              <a:t>de</a:t>
            </a:r>
            <a:r>
              <a:rPr sz="750" spc="-5" dirty="0">
                <a:latin typeface="Microsoft Sans Serif"/>
                <a:cs typeface="Microsoft Sans Serif"/>
              </a:rPr>
              <a:t> </a:t>
            </a:r>
            <a:r>
              <a:rPr sz="750" spc="10" dirty="0">
                <a:latin typeface="Microsoft Sans Serif"/>
                <a:cs typeface="Microsoft Sans Serif"/>
              </a:rPr>
              <a:t>la</a:t>
            </a:r>
            <a:r>
              <a:rPr sz="750" spc="-5" dirty="0">
                <a:latin typeface="Microsoft Sans Serif"/>
                <a:cs typeface="Microsoft Sans Serif"/>
              </a:rPr>
              <a:t> </a:t>
            </a:r>
            <a:r>
              <a:rPr sz="750" spc="15" dirty="0">
                <a:latin typeface="Microsoft Sans Serif"/>
                <a:cs typeface="Microsoft Sans Serif"/>
              </a:rPr>
              <a:t>falla,</a:t>
            </a:r>
            <a:r>
              <a:rPr sz="750" spc="-5" dirty="0">
                <a:latin typeface="Microsoft Sans Serif"/>
                <a:cs typeface="Microsoft Sans Serif"/>
              </a:rPr>
              <a:t> </a:t>
            </a:r>
            <a:r>
              <a:rPr sz="750" spc="35" dirty="0">
                <a:latin typeface="Microsoft Sans Serif"/>
                <a:cs typeface="Microsoft Sans Serif"/>
              </a:rPr>
              <a:t>tan</a:t>
            </a:r>
            <a:r>
              <a:rPr sz="750" spc="-5" dirty="0">
                <a:latin typeface="Microsoft Sans Serif"/>
                <a:cs typeface="Microsoft Sans Serif"/>
              </a:rPr>
              <a:t> </a:t>
            </a:r>
            <a:r>
              <a:rPr sz="750" spc="20" dirty="0">
                <a:latin typeface="Microsoft Sans Serif"/>
                <a:cs typeface="Microsoft Sans Serif"/>
              </a:rPr>
              <a:t>solo</a:t>
            </a:r>
            <a:r>
              <a:rPr sz="750" spc="-5" dirty="0">
                <a:latin typeface="Microsoft Sans Serif"/>
                <a:cs typeface="Microsoft Sans Serif"/>
              </a:rPr>
              <a:t> </a:t>
            </a:r>
            <a:r>
              <a:rPr sz="750" spc="10" dirty="0">
                <a:latin typeface="Microsoft Sans Serif"/>
                <a:cs typeface="Microsoft Sans Serif"/>
              </a:rPr>
              <a:t>50</a:t>
            </a:r>
            <a:r>
              <a:rPr sz="750" spc="-5" dirty="0">
                <a:latin typeface="Microsoft Sans Serif"/>
                <a:cs typeface="Microsoft Sans Serif"/>
              </a:rPr>
              <a:t> </a:t>
            </a:r>
            <a:r>
              <a:rPr sz="750" spc="25" dirty="0">
                <a:latin typeface="Microsoft Sans Serif"/>
                <a:cs typeface="Microsoft Sans Serif"/>
              </a:rPr>
              <a:t>milisegundos,</a:t>
            </a:r>
            <a:r>
              <a:rPr sz="750" spc="-5" dirty="0">
                <a:latin typeface="Microsoft Sans Serif"/>
                <a:cs typeface="Microsoft Sans Serif"/>
              </a:rPr>
              <a:t> </a:t>
            </a:r>
            <a:r>
              <a:rPr sz="750" spc="25" dirty="0">
                <a:latin typeface="Microsoft Sans Serif"/>
                <a:cs typeface="Microsoft Sans Serif"/>
              </a:rPr>
              <a:t>incluido</a:t>
            </a:r>
            <a:r>
              <a:rPr sz="750" spc="-5" dirty="0">
                <a:latin typeface="Microsoft Sans Serif"/>
                <a:cs typeface="Microsoft Sans Serif"/>
              </a:rPr>
              <a:t> </a:t>
            </a:r>
            <a:r>
              <a:rPr sz="750" spc="10" dirty="0">
                <a:latin typeface="Microsoft Sans Serif"/>
                <a:cs typeface="Microsoft Sans Serif"/>
              </a:rPr>
              <a:t>el</a:t>
            </a:r>
            <a:r>
              <a:rPr sz="750" spc="-5" dirty="0">
                <a:latin typeface="Microsoft Sans Serif"/>
                <a:cs typeface="Microsoft Sans Serif"/>
              </a:rPr>
              <a:t> </a:t>
            </a:r>
            <a:r>
              <a:rPr sz="750" spc="40" dirty="0">
                <a:latin typeface="Microsoft Sans Serif"/>
                <a:cs typeface="Microsoft Sans Serif"/>
              </a:rPr>
              <a:t>tiempo</a:t>
            </a:r>
            <a:r>
              <a:rPr sz="750" dirty="0">
                <a:latin typeface="Microsoft Sans Serif"/>
                <a:cs typeface="Microsoft Sans Serif"/>
              </a:rPr>
              <a:t> </a:t>
            </a:r>
            <a:r>
              <a:rPr sz="750" spc="10" dirty="0">
                <a:latin typeface="Microsoft Sans Serif"/>
                <a:cs typeface="Microsoft Sans Serif"/>
              </a:rPr>
              <a:t>necesario.</a:t>
            </a:r>
            <a:endParaRPr sz="750">
              <a:latin typeface="Microsoft Sans Serif"/>
              <a:cs typeface="Microsoft Sans Serif"/>
            </a:endParaRPr>
          </a:p>
        </p:txBody>
      </p:sp>
      <p:sp>
        <p:nvSpPr>
          <p:cNvPr id="111" name="object 111"/>
          <p:cNvSpPr txBox="1"/>
          <p:nvPr/>
        </p:nvSpPr>
        <p:spPr>
          <a:xfrm>
            <a:off x="1415277" y="9415126"/>
            <a:ext cx="7416407" cy="143629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 marR="5080">
              <a:lnSpc>
                <a:spcPct val="100000"/>
              </a:lnSpc>
              <a:spcBef>
                <a:spcPts val="100"/>
              </a:spcBef>
            </a:pPr>
            <a:r>
              <a:rPr sz="850" spc="-25" dirty="0">
                <a:latin typeface="Microsoft Sans Serif"/>
                <a:cs typeface="Microsoft Sans Serif"/>
              </a:rPr>
              <a:t>TUTORIAL</a:t>
            </a:r>
            <a:r>
              <a:rPr sz="850" spc="-5" dirty="0">
                <a:latin typeface="Microsoft Sans Serif"/>
                <a:cs typeface="Microsoft Sans Serif"/>
              </a:rPr>
              <a:t> </a:t>
            </a:r>
            <a:r>
              <a:rPr sz="850" spc="-60" dirty="0">
                <a:latin typeface="Microsoft Sans Serif"/>
                <a:cs typeface="Microsoft Sans Serif"/>
              </a:rPr>
              <a:t>SOBRE</a:t>
            </a:r>
            <a:r>
              <a:rPr sz="850" spc="-5" dirty="0">
                <a:latin typeface="Microsoft Sans Serif"/>
                <a:cs typeface="Microsoft Sans Serif"/>
              </a:rPr>
              <a:t> </a:t>
            </a:r>
            <a:r>
              <a:rPr sz="850" spc="-35" dirty="0">
                <a:latin typeface="Microsoft Sans Serif"/>
                <a:cs typeface="Microsoft Sans Serif"/>
              </a:rPr>
              <a:t>PROTECCIÓN</a:t>
            </a:r>
            <a:r>
              <a:rPr sz="850" spc="-5" dirty="0">
                <a:latin typeface="Microsoft Sans Serif"/>
                <a:cs typeface="Microsoft Sans Serif"/>
              </a:rPr>
              <a:t> </a:t>
            </a:r>
            <a:r>
              <a:rPr sz="850" spc="-45" dirty="0">
                <a:latin typeface="Microsoft Sans Serif"/>
                <a:cs typeface="Microsoft Sans Serif"/>
              </a:rPr>
              <a:t>DE</a:t>
            </a:r>
            <a:r>
              <a:rPr sz="850" dirty="0">
                <a:latin typeface="Microsoft Sans Serif"/>
                <a:cs typeface="Microsoft Sans Serif"/>
              </a:rPr>
              <a:t> </a:t>
            </a:r>
            <a:r>
              <a:rPr sz="850" spc="-55" dirty="0">
                <a:latin typeface="Microsoft Sans Serif"/>
                <a:cs typeface="Microsoft Sans Serif"/>
              </a:rPr>
              <a:t>GENERADORES</a:t>
            </a:r>
            <a:r>
              <a:rPr sz="850" spc="-5" dirty="0">
                <a:latin typeface="Microsoft Sans Serif"/>
                <a:cs typeface="Microsoft Sans Serif"/>
              </a:rPr>
              <a:t> </a:t>
            </a:r>
            <a:r>
              <a:rPr sz="850" spc="-30" dirty="0">
                <a:latin typeface="Microsoft Sans Serif"/>
                <a:cs typeface="Microsoft Sans Serif"/>
              </a:rPr>
              <a:t>SÍNCRONOS </a:t>
            </a:r>
            <a:r>
              <a:rPr sz="850" spc="-215" dirty="0">
                <a:latin typeface="Microsoft Sans Serif"/>
                <a:cs typeface="Microsoft Sans Serif"/>
              </a:rPr>
              <a:t> </a:t>
            </a:r>
            <a:r>
              <a:rPr sz="850" spc="-15" dirty="0">
                <a:latin typeface="Microsoft Sans Serif"/>
                <a:cs typeface="Microsoft Sans Serif"/>
              </a:rPr>
              <a:t>PUBLICACIÓN</a:t>
            </a:r>
            <a:r>
              <a:rPr sz="850" spc="-5" dirty="0">
                <a:latin typeface="Microsoft Sans Serif"/>
                <a:cs typeface="Microsoft Sans Serif"/>
              </a:rPr>
              <a:t> </a:t>
            </a:r>
            <a:r>
              <a:rPr sz="850" spc="-55" dirty="0">
                <a:latin typeface="Microsoft Sans Serif"/>
                <a:cs typeface="Microsoft Sans Serif"/>
              </a:rPr>
              <a:t>ESPECIAL</a:t>
            </a:r>
            <a:r>
              <a:rPr sz="850" spc="-5" dirty="0">
                <a:latin typeface="Microsoft Sans Serif"/>
                <a:cs typeface="Microsoft Sans Serif"/>
              </a:rPr>
              <a:t> </a:t>
            </a:r>
            <a:r>
              <a:rPr sz="850" spc="-40" dirty="0">
                <a:latin typeface="Microsoft Sans Serif"/>
                <a:cs typeface="Microsoft Sans Serif"/>
              </a:rPr>
              <a:t>DEL</a:t>
            </a:r>
            <a:r>
              <a:rPr sz="850" spc="-5" dirty="0">
                <a:latin typeface="Microsoft Sans Serif"/>
                <a:cs typeface="Microsoft Sans Serif"/>
              </a:rPr>
              <a:t> </a:t>
            </a:r>
            <a:r>
              <a:rPr sz="850" spc="-60" dirty="0">
                <a:latin typeface="Microsoft Sans Serif"/>
                <a:cs typeface="Microsoft Sans Serif"/>
              </a:rPr>
              <a:t>IEEE</a:t>
            </a:r>
            <a:r>
              <a:rPr sz="850" spc="-5" dirty="0">
                <a:latin typeface="Microsoft Sans Serif"/>
                <a:cs typeface="Microsoft Sans Serif"/>
              </a:rPr>
              <a:t> </a:t>
            </a:r>
            <a:r>
              <a:rPr sz="850" spc="-80" dirty="0">
                <a:latin typeface="Microsoft Sans Serif"/>
                <a:cs typeface="Microsoft Sans Serif"/>
              </a:rPr>
              <a:t>PSRC</a:t>
            </a:r>
            <a:endParaRPr sz="850">
              <a:latin typeface="Microsoft Sans Serif"/>
              <a:cs typeface="Microsoft Sans Serif"/>
            </a:endParaRPr>
          </a:p>
        </p:txBody>
      </p:sp>
      <p:sp>
        <p:nvSpPr>
          <p:cNvPr id="112" name="object 112"/>
          <p:cNvSpPr txBox="1"/>
          <p:nvPr/>
        </p:nvSpPr>
        <p:spPr>
          <a:xfrm>
            <a:off x="13472061" y="9415125"/>
            <a:ext cx="2852914" cy="143629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sz="850" spc="-25" dirty="0">
                <a:latin typeface="Microsoft Sans Serif"/>
                <a:cs typeface="Microsoft Sans Serif"/>
              </a:rPr>
              <a:t>CAPÍTULO</a:t>
            </a:r>
            <a:r>
              <a:rPr sz="850" spc="-20" dirty="0">
                <a:latin typeface="Microsoft Sans Serif"/>
                <a:cs typeface="Microsoft Sans Serif"/>
              </a:rPr>
              <a:t> </a:t>
            </a:r>
            <a:r>
              <a:rPr sz="850" dirty="0">
                <a:latin typeface="Microsoft Sans Serif"/>
                <a:cs typeface="Microsoft Sans Serif"/>
              </a:rPr>
              <a:t>4,</a:t>
            </a:r>
            <a:r>
              <a:rPr sz="850" spc="-15" dirty="0">
                <a:latin typeface="Microsoft Sans Serif"/>
                <a:cs typeface="Microsoft Sans Serif"/>
              </a:rPr>
              <a:t> </a:t>
            </a:r>
            <a:r>
              <a:rPr sz="850" spc="-40" dirty="0">
                <a:latin typeface="Microsoft Sans Serif"/>
                <a:cs typeface="Microsoft Sans Serif"/>
              </a:rPr>
              <a:t>SECCIÓN</a:t>
            </a:r>
            <a:r>
              <a:rPr sz="850" spc="-15" dirty="0">
                <a:latin typeface="Microsoft Sans Serif"/>
                <a:cs typeface="Microsoft Sans Serif"/>
              </a:rPr>
              <a:t> </a:t>
            </a:r>
            <a:r>
              <a:rPr sz="850" spc="10" dirty="0">
                <a:latin typeface="Microsoft Sans Serif"/>
                <a:cs typeface="Microsoft Sans Serif"/>
              </a:rPr>
              <a:t>2</a:t>
            </a:r>
            <a:endParaRPr sz="850">
              <a:latin typeface="Microsoft Sans Serif"/>
              <a:cs typeface="Microsoft Sans Serif"/>
            </a:endParaRPr>
          </a:p>
        </p:txBody>
      </p:sp>
    </p:spTree>
  </p:cSld>
  <p:clrMapOvr>
    <a:masterClrMapping/>
  </p:clrMapOvr>
</p:sld>
</file>

<file path=ppt/slides/slide92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/>
          <p:nvPr/>
        </p:nvSpPr>
        <p:spPr>
          <a:xfrm>
            <a:off x="1444422" y="9413748"/>
            <a:ext cx="15051933" cy="9525"/>
          </a:xfrm>
          <a:custGeom>
            <a:avLst/>
            <a:gdLst/>
            <a:ahLst/>
            <a:cxnLst/>
            <a:rect l="l" t="t" r="r" b="b"/>
            <a:pathLst>
              <a:path w="6543040" h="9525">
                <a:moveTo>
                  <a:pt x="6542531" y="9144"/>
                </a:moveTo>
                <a:lnTo>
                  <a:pt x="0" y="9144"/>
                </a:lnTo>
                <a:lnTo>
                  <a:pt x="0" y="0"/>
                </a:lnTo>
                <a:lnTo>
                  <a:pt x="6542531" y="0"/>
                </a:lnTo>
                <a:lnTo>
                  <a:pt x="6542531" y="9144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graphicFrame>
        <p:nvGraphicFramePr>
          <p:cNvPr id="3" name="object 3"/>
          <p:cNvGraphicFramePr>
            <a:graphicFrameLocks noGrp="1"/>
          </p:cNvGraphicFramePr>
          <p:nvPr/>
        </p:nvGraphicFramePr>
        <p:xfrm>
          <a:off x="9234501" y="2508503"/>
          <a:ext cx="7236731" cy="6170930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2243766"/>
                <a:gridCol w="4971050"/>
              </a:tblGrid>
              <a:tr h="211836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  <a:spcBef>
                          <a:spcPts val="30"/>
                        </a:spcBef>
                      </a:pPr>
                      <a:endParaRPr sz="550">
                        <a:latin typeface="Times New Roman"/>
                        <a:cs typeface="Times New Roman"/>
                      </a:endParaRPr>
                    </a:p>
                    <a:p>
                      <a:pPr marR="53340" algn="ctr">
                        <a:lnSpc>
                          <a:spcPct val="100000"/>
                        </a:lnSpc>
                      </a:pPr>
                      <a:r>
                        <a:rPr sz="500" spc="25" dirty="0">
                          <a:latin typeface="Microsoft Sans Serif"/>
                          <a:cs typeface="Microsoft Sans Serif"/>
                        </a:rPr>
                        <a:t>Número</a:t>
                      </a:r>
                      <a:r>
                        <a:rPr sz="500" spc="-25" dirty="0"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sz="500" spc="15" dirty="0">
                          <a:latin typeface="Microsoft Sans Serif"/>
                          <a:cs typeface="Microsoft Sans Serif"/>
                        </a:rPr>
                        <a:t>del</a:t>
                      </a:r>
                      <a:r>
                        <a:rPr sz="500" spc="-25" dirty="0"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sz="500" spc="15" dirty="0">
                          <a:latin typeface="Microsoft Sans Serif"/>
                          <a:cs typeface="Microsoft Sans Serif"/>
                        </a:rPr>
                        <a:t>dispositivo</a:t>
                      </a:r>
                      <a:endParaRPr sz="500">
                        <a:latin typeface="Microsoft Sans Serif"/>
                        <a:cs typeface="Microsoft Sans Serif"/>
                      </a:endParaRPr>
                    </a:p>
                  </a:txBody>
                  <a:tcPr marL="0" marR="0" marT="3810" marB="0"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R="40005" algn="ctr">
                        <a:lnSpc>
                          <a:spcPct val="100000"/>
                        </a:lnSpc>
                        <a:spcBef>
                          <a:spcPts val="265"/>
                        </a:spcBef>
                      </a:pPr>
                      <a:r>
                        <a:rPr sz="900" spc="-15" dirty="0">
                          <a:latin typeface="Microsoft Sans Serif"/>
                          <a:cs typeface="Microsoft Sans Serif"/>
                        </a:rPr>
                        <a:t>Relé</a:t>
                      </a:r>
                      <a:endParaRPr sz="900">
                        <a:latin typeface="Microsoft Sans Serif"/>
                        <a:cs typeface="Microsoft Sans Serif"/>
                      </a:endParaRPr>
                    </a:p>
                  </a:txBody>
                  <a:tcPr marL="0" marR="0" marT="33655" marB="0">
                    <a:lnL w="6350">
                      <a:solidFill>
                        <a:srgbClr val="000000"/>
                      </a:solidFill>
                      <a:prstDash val="solid"/>
                    </a:lnL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</a:tr>
              <a:tr h="199644">
                <a:tc>
                  <a:txBody>
                    <a:bodyPr/>
                    <a:lstStyle/>
                    <a:p>
                      <a:pPr marL="18415" algn="ctr">
                        <a:lnSpc>
                          <a:spcPct val="100000"/>
                        </a:lnSpc>
                        <a:spcBef>
                          <a:spcPts val="240"/>
                        </a:spcBef>
                      </a:pPr>
                      <a:r>
                        <a:rPr sz="800" spc="10" dirty="0">
                          <a:latin typeface="Microsoft Sans Serif"/>
                          <a:cs typeface="Microsoft Sans Serif"/>
                        </a:rPr>
                        <a:t>21</a:t>
                      </a:r>
                      <a:endParaRPr sz="800">
                        <a:latin typeface="Microsoft Sans Serif"/>
                        <a:cs typeface="Microsoft Sans Serif"/>
                      </a:endParaRPr>
                    </a:p>
                  </a:txBody>
                  <a:tcPr marL="0" marR="0" marT="30480" marB="0"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  <a:spcBef>
                          <a:spcPts val="10"/>
                        </a:spcBef>
                      </a:pPr>
                      <a:endParaRPr sz="550">
                        <a:latin typeface="Times New Roman"/>
                        <a:cs typeface="Times New Roman"/>
                      </a:endParaRPr>
                    </a:p>
                    <a:p>
                      <a:pPr marL="393065">
                        <a:lnSpc>
                          <a:spcPct val="100000"/>
                        </a:lnSpc>
                      </a:pPr>
                      <a:r>
                        <a:rPr sz="400" dirty="0">
                          <a:latin typeface="Microsoft Sans Serif"/>
                          <a:cs typeface="Microsoft Sans Serif"/>
                        </a:rPr>
                        <a:t>Copia</a:t>
                      </a:r>
                      <a:r>
                        <a:rPr sz="400" spc="-10" dirty="0"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sz="400" spc="10" dirty="0">
                          <a:latin typeface="Microsoft Sans Serif"/>
                          <a:cs typeface="Microsoft Sans Serif"/>
                        </a:rPr>
                        <a:t>de</a:t>
                      </a:r>
                      <a:r>
                        <a:rPr sz="400" spc="-5" dirty="0"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sz="400" spc="15" dirty="0">
                          <a:latin typeface="Microsoft Sans Serif"/>
                          <a:cs typeface="Microsoft Sans Serif"/>
                        </a:rPr>
                        <a:t>seguridad</a:t>
                      </a:r>
                      <a:r>
                        <a:rPr sz="400" spc="-5" dirty="0"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sz="400" spc="10" dirty="0">
                          <a:latin typeface="Microsoft Sans Serif"/>
                          <a:cs typeface="Microsoft Sans Serif"/>
                        </a:rPr>
                        <a:t>de</a:t>
                      </a:r>
                      <a:r>
                        <a:rPr sz="400" spc="-5" dirty="0"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sz="400" spc="5" dirty="0">
                          <a:latin typeface="Microsoft Sans Serif"/>
                          <a:cs typeface="Microsoft Sans Serif"/>
                        </a:rPr>
                        <a:t>la</a:t>
                      </a:r>
                      <a:r>
                        <a:rPr sz="400" spc="-5" dirty="0"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sz="400" spc="15" dirty="0">
                          <a:latin typeface="Microsoft Sans Serif"/>
                          <a:cs typeface="Microsoft Sans Serif"/>
                        </a:rPr>
                        <a:t>unidad</a:t>
                      </a:r>
                      <a:r>
                        <a:rPr sz="400" spc="-5" dirty="0"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sz="400" spc="10" dirty="0">
                          <a:latin typeface="Microsoft Sans Serif"/>
                          <a:cs typeface="Microsoft Sans Serif"/>
                        </a:rPr>
                        <a:t>de</a:t>
                      </a:r>
                      <a:r>
                        <a:rPr sz="400" spc="-5" dirty="0"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sz="400" spc="10" dirty="0">
                          <a:latin typeface="Microsoft Sans Serif"/>
                          <a:cs typeface="Microsoft Sans Serif"/>
                        </a:rPr>
                        <a:t>distancia</a:t>
                      </a:r>
                      <a:r>
                        <a:rPr sz="400" spc="-5" dirty="0"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sz="400" spc="10" dirty="0">
                          <a:latin typeface="Microsoft Sans Serif"/>
                          <a:cs typeface="Microsoft Sans Serif"/>
                        </a:rPr>
                        <a:t>de</a:t>
                      </a:r>
                      <a:r>
                        <a:rPr sz="400" spc="-10" dirty="0"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sz="400" spc="5" dirty="0">
                          <a:latin typeface="Microsoft Sans Serif"/>
                          <a:cs typeface="Microsoft Sans Serif"/>
                        </a:rPr>
                        <a:t>fase</a:t>
                      </a:r>
                      <a:r>
                        <a:rPr sz="400" spc="-5" dirty="0"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sz="400" spc="20" dirty="0">
                          <a:latin typeface="Microsoft Sans Serif"/>
                          <a:cs typeface="Microsoft Sans Serif"/>
                        </a:rPr>
                        <a:t>Mho</a:t>
                      </a:r>
                      <a:endParaRPr sz="400">
                        <a:latin typeface="Microsoft Sans Serif"/>
                        <a:cs typeface="Microsoft Sans Serif"/>
                      </a:endParaRPr>
                    </a:p>
                  </a:txBody>
                  <a:tcPr marL="0" marR="0" marT="1270" marB="0">
                    <a:lnL w="6350">
                      <a:solidFill>
                        <a:srgbClr val="000000"/>
                      </a:solidFill>
                      <a:prstDash val="solid"/>
                    </a:lnL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</a:tr>
              <a:tr h="198119">
                <a:tc>
                  <a:txBody>
                    <a:bodyPr/>
                    <a:lstStyle/>
                    <a:p>
                      <a:pPr marL="18415" algn="ctr">
                        <a:lnSpc>
                          <a:spcPct val="100000"/>
                        </a:lnSpc>
                        <a:spcBef>
                          <a:spcPts val="229"/>
                        </a:spcBef>
                      </a:pPr>
                      <a:r>
                        <a:rPr sz="800" spc="10" dirty="0">
                          <a:latin typeface="Microsoft Sans Serif"/>
                          <a:cs typeface="Microsoft Sans Serif"/>
                        </a:rPr>
                        <a:t>24</a:t>
                      </a:r>
                      <a:endParaRPr sz="800">
                        <a:latin typeface="Microsoft Sans Serif"/>
                        <a:cs typeface="Microsoft Sans Serif"/>
                      </a:endParaRPr>
                    </a:p>
                  </a:txBody>
                  <a:tcPr marL="0" marR="0" marT="29209" marB="0"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603250">
                        <a:lnSpc>
                          <a:spcPct val="100000"/>
                        </a:lnSpc>
                        <a:spcBef>
                          <a:spcPts val="380"/>
                        </a:spcBef>
                      </a:pPr>
                      <a:r>
                        <a:rPr sz="650" spc="10" dirty="0">
                          <a:latin typeface="Microsoft Sans Serif"/>
                          <a:cs typeface="Microsoft Sans Serif"/>
                        </a:rPr>
                        <a:t>Sobreexcitación</a:t>
                      </a:r>
                      <a:r>
                        <a:rPr sz="650" spc="-15" dirty="0"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sz="650" spc="30" dirty="0">
                          <a:latin typeface="Microsoft Sans Serif"/>
                          <a:cs typeface="Microsoft Sans Serif"/>
                        </a:rPr>
                        <a:t>o</a:t>
                      </a:r>
                      <a:r>
                        <a:rPr sz="650" spc="-10" dirty="0"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sz="650" dirty="0">
                          <a:latin typeface="Microsoft Sans Serif"/>
                          <a:cs typeface="Microsoft Sans Serif"/>
                        </a:rPr>
                        <a:t>V/Hz</a:t>
                      </a:r>
                      <a:endParaRPr sz="650">
                        <a:latin typeface="Microsoft Sans Serif"/>
                        <a:cs typeface="Microsoft Sans Serif"/>
                      </a:endParaRPr>
                    </a:p>
                  </a:txBody>
                  <a:tcPr marL="0" marR="0" marT="48260" marB="0">
                    <a:lnL w="6350">
                      <a:solidFill>
                        <a:srgbClr val="000000"/>
                      </a:solidFill>
                      <a:prstDash val="solid"/>
                    </a:lnL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</a:tr>
              <a:tr h="196596">
                <a:tc>
                  <a:txBody>
                    <a:bodyPr/>
                    <a:lstStyle/>
                    <a:p>
                      <a:pPr marL="18415" algn="ctr">
                        <a:lnSpc>
                          <a:spcPct val="100000"/>
                        </a:lnSpc>
                        <a:spcBef>
                          <a:spcPts val="240"/>
                        </a:spcBef>
                      </a:pPr>
                      <a:r>
                        <a:rPr sz="800" spc="10" dirty="0">
                          <a:latin typeface="Microsoft Sans Serif"/>
                          <a:cs typeface="Microsoft Sans Serif"/>
                        </a:rPr>
                        <a:t>26</a:t>
                      </a:r>
                      <a:endParaRPr sz="800">
                        <a:latin typeface="Microsoft Sans Serif"/>
                        <a:cs typeface="Microsoft Sans Serif"/>
                      </a:endParaRPr>
                    </a:p>
                  </a:txBody>
                  <a:tcPr marL="0" marR="0" marT="30480" marB="0"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580390">
                        <a:lnSpc>
                          <a:spcPct val="100000"/>
                        </a:lnSpc>
                        <a:spcBef>
                          <a:spcPts val="540"/>
                        </a:spcBef>
                      </a:pPr>
                      <a:r>
                        <a:rPr sz="500" spc="10" dirty="0">
                          <a:latin typeface="Microsoft Sans Serif"/>
                          <a:cs typeface="Microsoft Sans Serif"/>
                        </a:rPr>
                        <a:t>Protección</a:t>
                      </a:r>
                      <a:r>
                        <a:rPr sz="500" spc="-15" dirty="0"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sz="500" spc="15" dirty="0">
                          <a:latin typeface="Microsoft Sans Serif"/>
                          <a:cs typeface="Microsoft Sans Serif"/>
                        </a:rPr>
                        <a:t>del</a:t>
                      </a:r>
                      <a:r>
                        <a:rPr sz="500" spc="-15" dirty="0"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sz="500" spc="30" dirty="0">
                          <a:latin typeface="Microsoft Sans Serif"/>
                          <a:cs typeface="Microsoft Sans Serif"/>
                        </a:rPr>
                        <a:t>rotor</a:t>
                      </a:r>
                      <a:r>
                        <a:rPr sz="500" spc="-15" dirty="0"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sz="500" spc="20" dirty="0">
                          <a:latin typeface="Microsoft Sans Serif"/>
                          <a:cs typeface="Microsoft Sans Serif"/>
                        </a:rPr>
                        <a:t>bloqueado</a:t>
                      </a:r>
                      <a:endParaRPr sz="500">
                        <a:latin typeface="Microsoft Sans Serif"/>
                        <a:cs typeface="Microsoft Sans Serif"/>
                      </a:endParaRPr>
                    </a:p>
                  </a:txBody>
                  <a:tcPr marL="0" marR="0" marT="68580" marB="0">
                    <a:lnL w="6350">
                      <a:solidFill>
                        <a:srgbClr val="000000"/>
                      </a:solidFill>
                      <a:prstDash val="solid"/>
                    </a:lnL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</a:tr>
              <a:tr h="199643">
                <a:tc>
                  <a:txBody>
                    <a:bodyPr/>
                    <a:lstStyle/>
                    <a:p>
                      <a:pPr marL="18415" algn="ctr">
                        <a:lnSpc>
                          <a:spcPct val="100000"/>
                        </a:lnSpc>
                        <a:spcBef>
                          <a:spcPts val="254"/>
                        </a:spcBef>
                      </a:pPr>
                      <a:r>
                        <a:rPr sz="800" spc="10" dirty="0">
                          <a:latin typeface="Microsoft Sans Serif"/>
                          <a:cs typeface="Microsoft Sans Serif"/>
                        </a:rPr>
                        <a:t>27</a:t>
                      </a:r>
                      <a:endParaRPr sz="800">
                        <a:latin typeface="Microsoft Sans Serif"/>
                        <a:cs typeface="Microsoft Sans Serif"/>
                      </a:endParaRPr>
                    </a:p>
                  </a:txBody>
                  <a:tcPr marL="0" marR="0" marT="32384" marB="0"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R="40640" algn="ctr">
                        <a:lnSpc>
                          <a:spcPct val="100000"/>
                        </a:lnSpc>
                        <a:spcBef>
                          <a:spcPts val="305"/>
                        </a:spcBef>
                      </a:pPr>
                      <a:r>
                        <a:rPr sz="750" spc="20" dirty="0">
                          <a:latin typeface="Microsoft Sans Serif"/>
                          <a:cs typeface="Microsoft Sans Serif"/>
                        </a:rPr>
                        <a:t>Subtensión</a:t>
                      </a:r>
                      <a:endParaRPr sz="750">
                        <a:latin typeface="Microsoft Sans Serif"/>
                        <a:cs typeface="Microsoft Sans Serif"/>
                      </a:endParaRPr>
                    </a:p>
                  </a:txBody>
                  <a:tcPr marL="0" marR="0" marT="38735" marB="0">
                    <a:lnL w="6350">
                      <a:solidFill>
                        <a:srgbClr val="000000"/>
                      </a:solidFill>
                      <a:prstDash val="solid"/>
                    </a:lnL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</a:tr>
              <a:tr h="198120">
                <a:tc>
                  <a:txBody>
                    <a:bodyPr/>
                    <a:lstStyle/>
                    <a:p>
                      <a:pPr marL="18415" algn="ctr">
                        <a:lnSpc>
                          <a:spcPct val="100000"/>
                        </a:lnSpc>
                        <a:spcBef>
                          <a:spcPts val="229"/>
                        </a:spcBef>
                      </a:pPr>
                      <a:r>
                        <a:rPr sz="800" spc="10" dirty="0">
                          <a:latin typeface="Microsoft Sans Serif"/>
                          <a:cs typeface="Microsoft Sans Serif"/>
                        </a:rPr>
                        <a:t>32</a:t>
                      </a:r>
                      <a:endParaRPr sz="800">
                        <a:latin typeface="Microsoft Sans Serif"/>
                        <a:cs typeface="Microsoft Sans Serif"/>
                      </a:endParaRPr>
                    </a:p>
                  </a:txBody>
                  <a:tcPr marL="0" marR="0" marT="29209" marB="0"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709930">
                        <a:lnSpc>
                          <a:spcPct val="100000"/>
                        </a:lnSpc>
                        <a:spcBef>
                          <a:spcPts val="330"/>
                        </a:spcBef>
                      </a:pPr>
                      <a:r>
                        <a:rPr sz="700" spc="15" dirty="0">
                          <a:latin typeface="Microsoft Sans Serif"/>
                          <a:cs typeface="Microsoft Sans Serif"/>
                        </a:rPr>
                        <a:t>Poder</a:t>
                      </a:r>
                      <a:r>
                        <a:rPr sz="700" spc="-20" dirty="0"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sz="700" spc="15" dirty="0">
                          <a:latin typeface="Microsoft Sans Serif"/>
                          <a:cs typeface="Microsoft Sans Serif"/>
                        </a:rPr>
                        <a:t>direccional</a:t>
                      </a:r>
                      <a:endParaRPr sz="700">
                        <a:latin typeface="Microsoft Sans Serif"/>
                        <a:cs typeface="Microsoft Sans Serif"/>
                      </a:endParaRPr>
                    </a:p>
                  </a:txBody>
                  <a:tcPr marL="0" marR="0" marT="41910" marB="0">
                    <a:lnL w="6350">
                      <a:solidFill>
                        <a:srgbClr val="000000"/>
                      </a:solidFill>
                      <a:prstDash val="solid"/>
                    </a:lnL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</a:tr>
              <a:tr h="199643">
                <a:tc>
                  <a:txBody>
                    <a:bodyPr/>
                    <a:lstStyle/>
                    <a:p>
                      <a:pPr marL="18415" algn="ctr">
                        <a:lnSpc>
                          <a:spcPct val="100000"/>
                        </a:lnSpc>
                        <a:spcBef>
                          <a:spcPts val="240"/>
                        </a:spcBef>
                      </a:pPr>
                      <a:r>
                        <a:rPr sz="800" spc="10" dirty="0">
                          <a:latin typeface="Microsoft Sans Serif"/>
                          <a:cs typeface="Microsoft Sans Serif"/>
                        </a:rPr>
                        <a:t>37</a:t>
                      </a:r>
                      <a:endParaRPr sz="800">
                        <a:latin typeface="Microsoft Sans Serif"/>
                        <a:cs typeface="Microsoft Sans Serif"/>
                      </a:endParaRPr>
                    </a:p>
                  </a:txBody>
                  <a:tcPr marL="0" marR="0" marT="30480" marB="0"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R="23495" algn="ctr">
                        <a:lnSpc>
                          <a:spcPct val="100000"/>
                        </a:lnSpc>
                        <a:spcBef>
                          <a:spcPts val="440"/>
                        </a:spcBef>
                      </a:pPr>
                      <a:r>
                        <a:rPr sz="600" spc="10" dirty="0">
                          <a:latin typeface="Microsoft Sans Serif"/>
                          <a:cs typeface="Microsoft Sans Serif"/>
                        </a:rPr>
                        <a:t>Bajo</a:t>
                      </a:r>
                      <a:r>
                        <a:rPr sz="600" spc="-35" dirty="0"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sz="600" spc="10" dirty="0">
                          <a:latin typeface="Microsoft Sans Serif"/>
                          <a:cs typeface="Microsoft Sans Serif"/>
                        </a:rPr>
                        <a:t>el</a:t>
                      </a:r>
                      <a:r>
                        <a:rPr sz="600" spc="-35" dirty="0"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sz="600" spc="30" dirty="0">
                          <a:latin typeface="Microsoft Sans Serif"/>
                          <a:cs typeface="Microsoft Sans Serif"/>
                        </a:rPr>
                        <a:t>poder</a:t>
                      </a:r>
                      <a:endParaRPr sz="600">
                        <a:latin typeface="Microsoft Sans Serif"/>
                        <a:cs typeface="Microsoft Sans Serif"/>
                      </a:endParaRPr>
                    </a:p>
                  </a:txBody>
                  <a:tcPr marL="0" marR="0" marT="55880" marB="0">
                    <a:lnL w="6350">
                      <a:solidFill>
                        <a:srgbClr val="000000"/>
                      </a:solidFill>
                      <a:prstDash val="solid"/>
                    </a:lnL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</a:tr>
              <a:tr h="198120">
                <a:tc>
                  <a:txBody>
                    <a:bodyPr/>
                    <a:lstStyle/>
                    <a:p>
                      <a:pPr marL="18415" algn="ctr">
                        <a:lnSpc>
                          <a:spcPct val="100000"/>
                        </a:lnSpc>
                        <a:spcBef>
                          <a:spcPts val="229"/>
                        </a:spcBef>
                      </a:pPr>
                      <a:r>
                        <a:rPr sz="800" spc="10" dirty="0">
                          <a:latin typeface="Microsoft Sans Serif"/>
                          <a:cs typeface="Microsoft Sans Serif"/>
                        </a:rPr>
                        <a:t>40</a:t>
                      </a:r>
                      <a:endParaRPr sz="800">
                        <a:latin typeface="Microsoft Sans Serif"/>
                        <a:cs typeface="Microsoft Sans Serif"/>
                      </a:endParaRPr>
                    </a:p>
                  </a:txBody>
                  <a:tcPr marL="0" marR="0" marT="29209" marB="0"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699135">
                        <a:lnSpc>
                          <a:spcPct val="100000"/>
                        </a:lnSpc>
                        <a:spcBef>
                          <a:spcPts val="480"/>
                        </a:spcBef>
                      </a:pPr>
                      <a:r>
                        <a:rPr sz="550" spc="10" dirty="0">
                          <a:latin typeface="Microsoft Sans Serif"/>
                          <a:cs typeface="Microsoft Sans Serif"/>
                        </a:rPr>
                        <a:t>Pérdida</a:t>
                      </a:r>
                      <a:r>
                        <a:rPr sz="550" spc="-15" dirty="0"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sz="550" spc="15" dirty="0">
                          <a:latin typeface="Microsoft Sans Serif"/>
                          <a:cs typeface="Microsoft Sans Serif"/>
                        </a:rPr>
                        <a:t>de</a:t>
                      </a:r>
                      <a:r>
                        <a:rPr sz="550" spc="-10" dirty="0"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sz="550" spc="10" dirty="0">
                          <a:latin typeface="Microsoft Sans Serif"/>
                          <a:cs typeface="Microsoft Sans Serif"/>
                        </a:rPr>
                        <a:t>excitación</a:t>
                      </a:r>
                      <a:endParaRPr sz="550">
                        <a:latin typeface="Microsoft Sans Serif"/>
                        <a:cs typeface="Microsoft Sans Serif"/>
                      </a:endParaRPr>
                    </a:p>
                  </a:txBody>
                  <a:tcPr marL="0" marR="0" marT="60960" marB="0">
                    <a:lnL w="6350">
                      <a:solidFill>
                        <a:srgbClr val="000000"/>
                      </a:solidFill>
                      <a:prstDash val="solid"/>
                    </a:lnL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</a:tr>
              <a:tr h="198120">
                <a:tc>
                  <a:txBody>
                    <a:bodyPr/>
                    <a:lstStyle/>
                    <a:p>
                      <a:pPr marL="18415" algn="ctr">
                        <a:lnSpc>
                          <a:spcPct val="100000"/>
                        </a:lnSpc>
                        <a:spcBef>
                          <a:spcPts val="240"/>
                        </a:spcBef>
                      </a:pPr>
                      <a:r>
                        <a:rPr sz="800" spc="10" dirty="0">
                          <a:latin typeface="Microsoft Sans Serif"/>
                          <a:cs typeface="Microsoft Sans Serif"/>
                        </a:rPr>
                        <a:t>46</a:t>
                      </a:r>
                      <a:endParaRPr sz="800">
                        <a:latin typeface="Microsoft Sans Serif"/>
                        <a:cs typeface="Microsoft Sans Serif"/>
                      </a:endParaRPr>
                    </a:p>
                  </a:txBody>
                  <a:tcPr marL="0" marR="0" marT="30480" marB="0"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177800">
                        <a:lnSpc>
                          <a:spcPct val="100000"/>
                        </a:lnSpc>
                        <a:spcBef>
                          <a:spcPts val="490"/>
                        </a:spcBef>
                      </a:pPr>
                      <a:r>
                        <a:rPr sz="550" spc="15" dirty="0">
                          <a:latin typeface="Microsoft Sans Serif"/>
                          <a:cs typeface="Microsoft Sans Serif"/>
                        </a:rPr>
                        <a:t>Sobrecorriente</a:t>
                      </a:r>
                      <a:r>
                        <a:rPr sz="550" spc="-5" dirty="0"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sz="550" spc="15" dirty="0">
                          <a:latin typeface="Microsoft Sans Serif"/>
                          <a:cs typeface="Microsoft Sans Serif"/>
                        </a:rPr>
                        <a:t>de</a:t>
                      </a:r>
                      <a:r>
                        <a:rPr sz="550" dirty="0"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sz="550" spc="5" dirty="0">
                          <a:latin typeface="Microsoft Sans Serif"/>
                          <a:cs typeface="Microsoft Sans Serif"/>
                        </a:rPr>
                        <a:t>secuencia</a:t>
                      </a:r>
                      <a:r>
                        <a:rPr sz="550" spc="-5" dirty="0"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sz="550" spc="15" dirty="0">
                          <a:latin typeface="Microsoft Sans Serif"/>
                          <a:cs typeface="Microsoft Sans Serif"/>
                        </a:rPr>
                        <a:t>de</a:t>
                      </a:r>
                      <a:r>
                        <a:rPr sz="550" dirty="0"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sz="550" spc="5" dirty="0">
                          <a:latin typeface="Microsoft Sans Serif"/>
                          <a:cs typeface="Microsoft Sans Serif"/>
                        </a:rPr>
                        <a:t>fase</a:t>
                      </a:r>
                      <a:r>
                        <a:rPr sz="550" dirty="0"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sz="550" spc="15" dirty="0">
                          <a:latin typeface="Microsoft Sans Serif"/>
                          <a:cs typeface="Microsoft Sans Serif"/>
                        </a:rPr>
                        <a:t>negativa</a:t>
                      </a:r>
                      <a:r>
                        <a:rPr sz="550" spc="-5" dirty="0"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sz="550" spc="-25" dirty="0">
                          <a:latin typeface="Microsoft Sans Serif"/>
                          <a:cs typeface="Microsoft Sans Serif"/>
                        </a:rPr>
                        <a:t>(OC)</a:t>
                      </a:r>
                      <a:endParaRPr sz="550">
                        <a:latin typeface="Microsoft Sans Serif"/>
                        <a:cs typeface="Microsoft Sans Serif"/>
                      </a:endParaRPr>
                    </a:p>
                  </a:txBody>
                  <a:tcPr marL="0" marR="0" marT="62230" marB="0">
                    <a:lnL w="6350">
                      <a:solidFill>
                        <a:srgbClr val="000000"/>
                      </a:solidFill>
                      <a:prstDash val="solid"/>
                    </a:lnL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</a:tr>
              <a:tr h="198120">
                <a:tc>
                  <a:txBody>
                    <a:bodyPr/>
                    <a:lstStyle/>
                    <a:p>
                      <a:pPr marL="18415" algn="ctr">
                        <a:lnSpc>
                          <a:spcPct val="100000"/>
                        </a:lnSpc>
                        <a:spcBef>
                          <a:spcPts val="240"/>
                        </a:spcBef>
                      </a:pPr>
                      <a:r>
                        <a:rPr sz="800" spc="10" dirty="0">
                          <a:latin typeface="Microsoft Sans Serif"/>
                          <a:cs typeface="Microsoft Sans Serif"/>
                        </a:rPr>
                        <a:t>47</a:t>
                      </a:r>
                      <a:endParaRPr sz="800">
                        <a:latin typeface="Microsoft Sans Serif"/>
                        <a:cs typeface="Microsoft Sans Serif"/>
                      </a:endParaRPr>
                    </a:p>
                  </a:txBody>
                  <a:tcPr marL="0" marR="0" marT="30480" marB="0"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583565">
                        <a:lnSpc>
                          <a:spcPct val="100000"/>
                        </a:lnSpc>
                        <a:spcBef>
                          <a:spcPts val="490"/>
                        </a:spcBef>
                      </a:pPr>
                      <a:r>
                        <a:rPr sz="550" spc="10" dirty="0">
                          <a:latin typeface="Microsoft Sans Serif"/>
                          <a:cs typeface="Microsoft Sans Serif"/>
                        </a:rPr>
                        <a:t>Voltaje</a:t>
                      </a:r>
                      <a:r>
                        <a:rPr sz="550" spc="-15" dirty="0"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sz="550" spc="15" dirty="0">
                          <a:latin typeface="Microsoft Sans Serif"/>
                          <a:cs typeface="Microsoft Sans Serif"/>
                        </a:rPr>
                        <a:t>de</a:t>
                      </a:r>
                      <a:r>
                        <a:rPr sz="550" spc="-15" dirty="0"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sz="550" spc="5" dirty="0">
                          <a:latin typeface="Microsoft Sans Serif"/>
                          <a:cs typeface="Microsoft Sans Serif"/>
                        </a:rPr>
                        <a:t>secuencia</a:t>
                      </a:r>
                      <a:r>
                        <a:rPr sz="550" spc="-15" dirty="0"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sz="550" spc="15" dirty="0">
                          <a:latin typeface="Microsoft Sans Serif"/>
                          <a:cs typeface="Microsoft Sans Serif"/>
                        </a:rPr>
                        <a:t>de</a:t>
                      </a:r>
                      <a:r>
                        <a:rPr sz="550" spc="-15" dirty="0"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sz="550" spc="5" dirty="0">
                          <a:latin typeface="Microsoft Sans Serif"/>
                          <a:cs typeface="Microsoft Sans Serif"/>
                        </a:rPr>
                        <a:t>fase</a:t>
                      </a:r>
                      <a:endParaRPr sz="550">
                        <a:latin typeface="Microsoft Sans Serif"/>
                        <a:cs typeface="Microsoft Sans Serif"/>
                      </a:endParaRPr>
                    </a:p>
                  </a:txBody>
                  <a:tcPr marL="0" marR="0" marT="62230" marB="0">
                    <a:lnL w="6350">
                      <a:solidFill>
                        <a:srgbClr val="000000"/>
                      </a:solidFill>
                      <a:prstDash val="solid"/>
                    </a:lnL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</a:tr>
              <a:tr h="198120">
                <a:tc>
                  <a:txBody>
                    <a:bodyPr/>
                    <a:lstStyle/>
                    <a:p>
                      <a:pPr marL="19050" algn="ctr">
                        <a:lnSpc>
                          <a:spcPct val="100000"/>
                        </a:lnSpc>
                        <a:spcBef>
                          <a:spcPts val="240"/>
                        </a:spcBef>
                      </a:pPr>
                      <a:r>
                        <a:rPr sz="800" spc="-5" dirty="0">
                          <a:latin typeface="Microsoft Sans Serif"/>
                          <a:cs typeface="Microsoft Sans Serif"/>
                        </a:rPr>
                        <a:t>47G</a:t>
                      </a:r>
                      <a:endParaRPr sz="800">
                        <a:latin typeface="Microsoft Sans Serif"/>
                        <a:cs typeface="Microsoft Sans Serif"/>
                      </a:endParaRPr>
                    </a:p>
                  </a:txBody>
                  <a:tcPr marL="0" marR="0" marT="30480" marB="0"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339725">
                        <a:lnSpc>
                          <a:spcPct val="100000"/>
                        </a:lnSpc>
                        <a:spcBef>
                          <a:spcPts val="490"/>
                        </a:spcBef>
                      </a:pPr>
                      <a:r>
                        <a:rPr sz="550" dirty="0">
                          <a:latin typeface="Microsoft Sans Serif"/>
                          <a:cs typeface="Microsoft Sans Serif"/>
                        </a:rPr>
                        <a:t>Secuencia</a:t>
                      </a:r>
                      <a:r>
                        <a:rPr sz="550" spc="-15" dirty="0"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sz="550" spc="15" dirty="0">
                          <a:latin typeface="Microsoft Sans Serif"/>
                          <a:cs typeface="Microsoft Sans Serif"/>
                        </a:rPr>
                        <a:t>de</a:t>
                      </a:r>
                      <a:r>
                        <a:rPr sz="550" spc="-15" dirty="0"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sz="550" dirty="0">
                          <a:latin typeface="Microsoft Sans Serif"/>
                          <a:cs typeface="Microsoft Sans Serif"/>
                        </a:rPr>
                        <a:t>fases</a:t>
                      </a:r>
                      <a:r>
                        <a:rPr sz="550" spc="-10" dirty="0"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sz="550" spc="20" dirty="0">
                          <a:latin typeface="Microsoft Sans Serif"/>
                          <a:cs typeface="Microsoft Sans Serif"/>
                        </a:rPr>
                        <a:t>para</a:t>
                      </a:r>
                      <a:r>
                        <a:rPr sz="550" spc="-15" dirty="0"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sz="550" spc="10" dirty="0">
                          <a:latin typeface="Microsoft Sans Serif"/>
                          <a:cs typeface="Microsoft Sans Serif"/>
                        </a:rPr>
                        <a:t>el</a:t>
                      </a:r>
                      <a:r>
                        <a:rPr sz="550" spc="-15" dirty="0"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sz="550" spc="35" dirty="0">
                          <a:latin typeface="Microsoft Sans Serif"/>
                          <a:cs typeface="Microsoft Sans Serif"/>
                        </a:rPr>
                        <a:t>modo</a:t>
                      </a:r>
                      <a:r>
                        <a:rPr sz="550" spc="-10" dirty="0"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sz="550" spc="25" dirty="0">
                          <a:latin typeface="Microsoft Sans Serif"/>
                          <a:cs typeface="Microsoft Sans Serif"/>
                        </a:rPr>
                        <a:t>generador</a:t>
                      </a:r>
                      <a:endParaRPr sz="550">
                        <a:latin typeface="Microsoft Sans Serif"/>
                        <a:cs typeface="Microsoft Sans Serif"/>
                      </a:endParaRPr>
                    </a:p>
                  </a:txBody>
                  <a:tcPr marL="0" marR="0" marT="62230" marB="0">
                    <a:lnL w="6350">
                      <a:solidFill>
                        <a:srgbClr val="000000"/>
                      </a:solidFill>
                      <a:prstDash val="solid"/>
                    </a:lnL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</a:tr>
              <a:tr h="198119">
                <a:tc>
                  <a:txBody>
                    <a:bodyPr/>
                    <a:lstStyle/>
                    <a:p>
                      <a:pPr marL="19050" algn="ctr">
                        <a:lnSpc>
                          <a:spcPct val="100000"/>
                        </a:lnSpc>
                        <a:spcBef>
                          <a:spcPts val="240"/>
                        </a:spcBef>
                      </a:pPr>
                      <a:r>
                        <a:rPr sz="800" spc="25" dirty="0">
                          <a:latin typeface="Microsoft Sans Serif"/>
                          <a:cs typeface="Microsoft Sans Serif"/>
                        </a:rPr>
                        <a:t>47M</a:t>
                      </a:r>
                      <a:endParaRPr sz="800">
                        <a:latin typeface="Microsoft Sans Serif"/>
                        <a:cs typeface="Microsoft Sans Serif"/>
                      </a:endParaRPr>
                    </a:p>
                  </a:txBody>
                  <a:tcPr marL="0" marR="0" marT="30480" marB="0"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412750">
                        <a:lnSpc>
                          <a:spcPct val="100000"/>
                        </a:lnSpc>
                        <a:spcBef>
                          <a:spcPts val="490"/>
                        </a:spcBef>
                      </a:pPr>
                      <a:r>
                        <a:rPr sz="550" dirty="0">
                          <a:latin typeface="Microsoft Sans Serif"/>
                          <a:cs typeface="Microsoft Sans Serif"/>
                        </a:rPr>
                        <a:t>Secuencia</a:t>
                      </a:r>
                      <a:r>
                        <a:rPr sz="550" spc="-10" dirty="0"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sz="550" spc="15" dirty="0">
                          <a:latin typeface="Microsoft Sans Serif"/>
                          <a:cs typeface="Microsoft Sans Serif"/>
                        </a:rPr>
                        <a:t>de</a:t>
                      </a:r>
                      <a:r>
                        <a:rPr sz="550" spc="-10" dirty="0"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sz="550" dirty="0">
                          <a:latin typeface="Microsoft Sans Serif"/>
                          <a:cs typeface="Microsoft Sans Serif"/>
                        </a:rPr>
                        <a:t>fases</a:t>
                      </a:r>
                      <a:r>
                        <a:rPr sz="550" spc="-10" dirty="0"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sz="550" spc="20" dirty="0">
                          <a:latin typeface="Microsoft Sans Serif"/>
                          <a:cs typeface="Microsoft Sans Serif"/>
                        </a:rPr>
                        <a:t>para</a:t>
                      </a:r>
                      <a:r>
                        <a:rPr sz="550" spc="-10" dirty="0"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sz="550" spc="10" dirty="0">
                          <a:latin typeface="Microsoft Sans Serif"/>
                          <a:cs typeface="Microsoft Sans Serif"/>
                        </a:rPr>
                        <a:t>el</a:t>
                      </a:r>
                      <a:r>
                        <a:rPr sz="550" spc="-10" dirty="0"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sz="550" spc="35" dirty="0">
                          <a:latin typeface="Microsoft Sans Serif"/>
                          <a:cs typeface="Microsoft Sans Serif"/>
                        </a:rPr>
                        <a:t>modo</a:t>
                      </a:r>
                      <a:r>
                        <a:rPr sz="550" spc="-10" dirty="0"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sz="550" spc="35" dirty="0">
                          <a:latin typeface="Microsoft Sans Serif"/>
                          <a:cs typeface="Microsoft Sans Serif"/>
                        </a:rPr>
                        <a:t>motor</a:t>
                      </a:r>
                      <a:endParaRPr sz="550">
                        <a:latin typeface="Microsoft Sans Serif"/>
                        <a:cs typeface="Microsoft Sans Serif"/>
                      </a:endParaRPr>
                    </a:p>
                  </a:txBody>
                  <a:tcPr marL="0" marR="0" marT="62230" marB="0">
                    <a:lnL w="6350">
                      <a:solidFill>
                        <a:srgbClr val="000000"/>
                      </a:solidFill>
                      <a:prstDash val="solid"/>
                    </a:lnL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</a:tr>
              <a:tr h="199644">
                <a:tc>
                  <a:txBody>
                    <a:bodyPr/>
                    <a:lstStyle/>
                    <a:p>
                      <a:pPr marL="18415" algn="ctr">
                        <a:lnSpc>
                          <a:spcPct val="100000"/>
                        </a:lnSpc>
                        <a:spcBef>
                          <a:spcPts val="240"/>
                        </a:spcBef>
                      </a:pPr>
                      <a:r>
                        <a:rPr sz="800" spc="10" dirty="0">
                          <a:latin typeface="Microsoft Sans Serif"/>
                          <a:cs typeface="Microsoft Sans Serif"/>
                        </a:rPr>
                        <a:t>48</a:t>
                      </a:r>
                      <a:endParaRPr sz="800">
                        <a:latin typeface="Microsoft Sans Serif"/>
                        <a:cs typeface="Microsoft Sans Serif"/>
                      </a:endParaRPr>
                    </a:p>
                  </a:txBody>
                  <a:tcPr marL="0" marR="0" marT="30480" marB="0"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645795">
                        <a:lnSpc>
                          <a:spcPct val="100000"/>
                        </a:lnSpc>
                        <a:spcBef>
                          <a:spcPts val="390"/>
                        </a:spcBef>
                      </a:pPr>
                      <a:r>
                        <a:rPr sz="650" dirty="0">
                          <a:latin typeface="Microsoft Sans Serif"/>
                          <a:cs typeface="Microsoft Sans Serif"/>
                        </a:rPr>
                        <a:t>Secuencia</a:t>
                      </a:r>
                      <a:r>
                        <a:rPr sz="650" spc="-40" dirty="0"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sz="650" spc="25" dirty="0">
                          <a:latin typeface="Microsoft Sans Serif"/>
                          <a:cs typeface="Microsoft Sans Serif"/>
                        </a:rPr>
                        <a:t>incompleta</a:t>
                      </a:r>
                      <a:endParaRPr sz="650">
                        <a:latin typeface="Microsoft Sans Serif"/>
                        <a:cs typeface="Microsoft Sans Serif"/>
                      </a:endParaRPr>
                    </a:p>
                  </a:txBody>
                  <a:tcPr marL="0" marR="0" marT="49530" marB="0">
                    <a:lnL w="6350">
                      <a:solidFill>
                        <a:srgbClr val="000000"/>
                      </a:solidFill>
                      <a:prstDash val="solid"/>
                    </a:lnL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</a:tr>
              <a:tr h="198119">
                <a:tc>
                  <a:txBody>
                    <a:bodyPr/>
                    <a:lstStyle/>
                    <a:p>
                      <a:pPr marL="18415" algn="ctr">
                        <a:lnSpc>
                          <a:spcPct val="100000"/>
                        </a:lnSpc>
                        <a:spcBef>
                          <a:spcPts val="229"/>
                        </a:spcBef>
                      </a:pPr>
                      <a:r>
                        <a:rPr sz="800" spc="10" dirty="0">
                          <a:latin typeface="Microsoft Sans Serif"/>
                          <a:cs typeface="Microsoft Sans Serif"/>
                        </a:rPr>
                        <a:t>49</a:t>
                      </a:r>
                      <a:endParaRPr sz="800">
                        <a:latin typeface="Microsoft Sans Serif"/>
                        <a:cs typeface="Microsoft Sans Serif"/>
                      </a:endParaRPr>
                    </a:p>
                  </a:txBody>
                  <a:tcPr marL="0" marR="0" marT="29209" marB="0"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553085">
                        <a:lnSpc>
                          <a:spcPct val="100000"/>
                        </a:lnSpc>
                        <a:spcBef>
                          <a:spcPts val="380"/>
                        </a:spcBef>
                      </a:pPr>
                      <a:r>
                        <a:rPr sz="650" spc="30" dirty="0">
                          <a:latin typeface="Microsoft Sans Serif"/>
                          <a:cs typeface="Microsoft Sans Serif"/>
                        </a:rPr>
                        <a:t>Generador/Motor</a:t>
                      </a:r>
                      <a:r>
                        <a:rPr sz="650" spc="-30" dirty="0"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sz="650" spc="15" dirty="0">
                          <a:latin typeface="Microsoft Sans Serif"/>
                          <a:cs typeface="Microsoft Sans Serif"/>
                        </a:rPr>
                        <a:t>Térmico</a:t>
                      </a:r>
                      <a:endParaRPr sz="650">
                        <a:latin typeface="Microsoft Sans Serif"/>
                        <a:cs typeface="Microsoft Sans Serif"/>
                      </a:endParaRPr>
                    </a:p>
                  </a:txBody>
                  <a:tcPr marL="0" marR="0" marT="48260" marB="0">
                    <a:lnL w="6350">
                      <a:solidFill>
                        <a:srgbClr val="000000"/>
                      </a:solidFill>
                      <a:prstDash val="solid"/>
                    </a:lnL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</a:tr>
              <a:tr h="196596">
                <a:tc>
                  <a:txBody>
                    <a:bodyPr/>
                    <a:lstStyle/>
                    <a:p>
                      <a:pPr marL="18415" algn="ctr">
                        <a:lnSpc>
                          <a:spcPct val="100000"/>
                        </a:lnSpc>
                        <a:spcBef>
                          <a:spcPts val="240"/>
                        </a:spcBef>
                      </a:pPr>
                      <a:r>
                        <a:rPr sz="800" spc="10" dirty="0">
                          <a:latin typeface="Microsoft Sans Serif"/>
                          <a:cs typeface="Microsoft Sans Serif"/>
                        </a:rPr>
                        <a:t>50</a:t>
                      </a:r>
                      <a:endParaRPr sz="800">
                        <a:latin typeface="Microsoft Sans Serif"/>
                        <a:cs typeface="Microsoft Sans Serif"/>
                      </a:endParaRPr>
                    </a:p>
                  </a:txBody>
                  <a:tcPr marL="0" marR="0" marT="30480" marB="0"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339725">
                        <a:lnSpc>
                          <a:spcPct val="100000"/>
                        </a:lnSpc>
                        <a:spcBef>
                          <a:spcPts val="390"/>
                        </a:spcBef>
                      </a:pPr>
                      <a:r>
                        <a:rPr sz="650" dirty="0">
                          <a:latin typeface="Microsoft Sans Serif"/>
                          <a:cs typeface="Microsoft Sans Serif"/>
                        </a:rPr>
                        <a:t>OC</a:t>
                      </a:r>
                      <a:r>
                        <a:rPr sz="650" spc="-5" dirty="0"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sz="650" dirty="0">
                          <a:latin typeface="Microsoft Sans Serif"/>
                          <a:cs typeface="Microsoft Sans Serif"/>
                        </a:rPr>
                        <a:t>subsincrónico</a:t>
                      </a:r>
                      <a:r>
                        <a:rPr sz="650" spc="-5" dirty="0"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sz="650" dirty="0">
                          <a:latin typeface="Microsoft Sans Serif"/>
                          <a:cs typeface="Microsoft Sans Serif"/>
                        </a:rPr>
                        <a:t>cerca</a:t>
                      </a:r>
                      <a:r>
                        <a:rPr sz="650" spc="-5" dirty="0"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sz="650" dirty="0">
                          <a:latin typeface="Microsoft Sans Serif"/>
                          <a:cs typeface="Microsoft Sans Serif"/>
                        </a:rPr>
                        <a:t>de</a:t>
                      </a:r>
                      <a:r>
                        <a:rPr sz="650" spc="-5" dirty="0"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sz="650" dirty="0">
                          <a:latin typeface="Microsoft Sans Serif"/>
                          <a:cs typeface="Microsoft Sans Serif"/>
                        </a:rPr>
                        <a:t>10</a:t>
                      </a:r>
                      <a:r>
                        <a:rPr sz="650" spc="-5" dirty="0"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sz="650" dirty="0">
                          <a:latin typeface="Microsoft Sans Serif"/>
                          <a:cs typeface="Microsoft Sans Serif"/>
                        </a:rPr>
                        <a:t>~</a:t>
                      </a:r>
                      <a:r>
                        <a:rPr sz="650" spc="-5" dirty="0"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sz="650" dirty="0">
                          <a:latin typeface="Microsoft Sans Serif"/>
                          <a:cs typeface="Microsoft Sans Serif"/>
                        </a:rPr>
                        <a:t>15</a:t>
                      </a:r>
                      <a:r>
                        <a:rPr sz="650" spc="-5" dirty="0"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sz="650" dirty="0">
                          <a:latin typeface="Microsoft Sans Serif"/>
                          <a:cs typeface="Microsoft Sans Serif"/>
                        </a:rPr>
                        <a:t>Hz</a:t>
                      </a:r>
                      <a:endParaRPr sz="650">
                        <a:latin typeface="Microsoft Sans Serif"/>
                        <a:cs typeface="Microsoft Sans Serif"/>
                      </a:endParaRPr>
                    </a:p>
                  </a:txBody>
                  <a:tcPr marL="0" marR="0" marT="49530" marB="0">
                    <a:lnL w="6350">
                      <a:solidFill>
                        <a:srgbClr val="000000"/>
                      </a:solidFill>
                      <a:prstDash val="solid"/>
                    </a:lnL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</a:tr>
              <a:tr h="199643">
                <a:tc>
                  <a:txBody>
                    <a:bodyPr/>
                    <a:lstStyle/>
                    <a:p>
                      <a:pPr marR="1905" algn="ctr">
                        <a:lnSpc>
                          <a:spcPct val="100000"/>
                        </a:lnSpc>
                        <a:spcBef>
                          <a:spcPts val="355"/>
                        </a:spcBef>
                      </a:pPr>
                      <a:r>
                        <a:rPr sz="700" spc="10" dirty="0">
                          <a:latin typeface="Microsoft Sans Serif"/>
                          <a:cs typeface="Microsoft Sans Serif"/>
                        </a:rPr>
                        <a:t>51/51V</a:t>
                      </a:r>
                      <a:endParaRPr sz="700">
                        <a:latin typeface="Microsoft Sans Serif"/>
                        <a:cs typeface="Microsoft Sans Serif"/>
                      </a:endParaRPr>
                    </a:p>
                  </a:txBody>
                  <a:tcPr marL="0" marR="0" marT="45085" marB="0"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  <a:spcBef>
                          <a:spcPts val="15"/>
                        </a:spcBef>
                      </a:pPr>
                      <a:endParaRPr sz="600">
                        <a:latin typeface="Times New Roman"/>
                        <a:cs typeface="Times New Roman"/>
                      </a:endParaRPr>
                    </a:p>
                    <a:p>
                      <a:pPr marL="3175" algn="ctr">
                        <a:lnSpc>
                          <a:spcPct val="100000"/>
                        </a:lnSpc>
                      </a:pPr>
                      <a:r>
                        <a:rPr sz="350" dirty="0">
                          <a:latin typeface="Microsoft Sans Serif"/>
                          <a:cs typeface="Microsoft Sans Serif"/>
                        </a:rPr>
                        <a:t>Copia</a:t>
                      </a:r>
                      <a:r>
                        <a:rPr sz="350" spc="-15" dirty="0"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sz="350" spc="10" dirty="0">
                          <a:latin typeface="Microsoft Sans Serif"/>
                          <a:cs typeface="Microsoft Sans Serif"/>
                        </a:rPr>
                        <a:t>de</a:t>
                      </a:r>
                      <a:r>
                        <a:rPr sz="350" spc="-15" dirty="0"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sz="350" spc="10" dirty="0">
                          <a:latin typeface="Microsoft Sans Serif"/>
                          <a:cs typeface="Microsoft Sans Serif"/>
                        </a:rPr>
                        <a:t>seguridad</a:t>
                      </a:r>
                      <a:r>
                        <a:rPr sz="350" spc="-15" dirty="0"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sz="350" spc="-20" dirty="0">
                          <a:latin typeface="Microsoft Sans Serif"/>
                          <a:cs typeface="Microsoft Sans Serif"/>
                        </a:rPr>
                        <a:t>OC</a:t>
                      </a:r>
                      <a:endParaRPr sz="350">
                        <a:latin typeface="Microsoft Sans Serif"/>
                        <a:cs typeface="Microsoft Sans Serif"/>
                      </a:endParaRPr>
                    </a:p>
                  </a:txBody>
                  <a:tcPr marL="0" marR="0" marT="1905" marB="0">
                    <a:lnL w="6350">
                      <a:solidFill>
                        <a:srgbClr val="000000"/>
                      </a:solidFill>
                      <a:prstDash val="solid"/>
                    </a:lnL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</a:tr>
              <a:tr h="198120">
                <a:tc>
                  <a:txBody>
                    <a:bodyPr/>
                    <a:lstStyle/>
                    <a:p>
                      <a:pPr marL="22860" algn="ctr">
                        <a:lnSpc>
                          <a:spcPct val="100000"/>
                        </a:lnSpc>
                        <a:spcBef>
                          <a:spcPts val="229"/>
                        </a:spcBef>
                      </a:pPr>
                      <a:r>
                        <a:rPr sz="800" spc="-5" dirty="0">
                          <a:latin typeface="Microsoft Sans Serif"/>
                          <a:cs typeface="Microsoft Sans Serif"/>
                        </a:rPr>
                        <a:t>51DP</a:t>
                      </a:r>
                      <a:endParaRPr sz="800">
                        <a:latin typeface="Microsoft Sans Serif"/>
                        <a:cs typeface="Microsoft Sans Serif"/>
                      </a:endParaRPr>
                    </a:p>
                  </a:txBody>
                  <a:tcPr marL="0" marR="0" marT="29209" marB="0"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  <a:spcBef>
                          <a:spcPts val="55"/>
                        </a:spcBef>
                      </a:pPr>
                      <a:endParaRPr sz="500">
                        <a:latin typeface="Times New Roman"/>
                        <a:cs typeface="Times New Roman"/>
                      </a:endParaRPr>
                    </a:p>
                    <a:p>
                      <a:pPr marL="676275">
                        <a:lnSpc>
                          <a:spcPct val="100000"/>
                        </a:lnSpc>
                      </a:pPr>
                      <a:r>
                        <a:rPr sz="400" spc="10" dirty="0">
                          <a:latin typeface="Microsoft Sans Serif"/>
                          <a:cs typeface="Microsoft Sans Serif"/>
                        </a:rPr>
                        <a:t>Desmontaje</a:t>
                      </a:r>
                      <a:r>
                        <a:rPr sz="400" spc="-15" dirty="0"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sz="400" spc="10" dirty="0">
                          <a:latin typeface="Microsoft Sans Serif"/>
                          <a:cs typeface="Microsoft Sans Serif"/>
                        </a:rPr>
                        <a:t>del</a:t>
                      </a:r>
                      <a:r>
                        <a:rPr sz="400" spc="-10" dirty="0"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sz="400" spc="20" dirty="0">
                          <a:latin typeface="Microsoft Sans Serif"/>
                          <a:cs typeface="Microsoft Sans Serif"/>
                        </a:rPr>
                        <a:t>amortiguador</a:t>
                      </a:r>
                      <a:r>
                        <a:rPr sz="400" spc="-10" dirty="0"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sz="400" spc="-20" dirty="0">
                          <a:latin typeface="Microsoft Sans Serif"/>
                          <a:cs typeface="Microsoft Sans Serif"/>
                        </a:rPr>
                        <a:t>OC</a:t>
                      </a:r>
                      <a:endParaRPr sz="400">
                        <a:latin typeface="Microsoft Sans Serif"/>
                        <a:cs typeface="Microsoft Sans Serif"/>
                      </a:endParaRPr>
                    </a:p>
                  </a:txBody>
                  <a:tcPr marL="0" marR="0" marT="6985" marB="0">
                    <a:lnL w="6350">
                      <a:solidFill>
                        <a:srgbClr val="000000"/>
                      </a:solidFill>
                      <a:prstDash val="solid"/>
                    </a:lnL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</a:tr>
              <a:tr h="199643">
                <a:tc>
                  <a:txBody>
                    <a:bodyPr/>
                    <a:lstStyle/>
                    <a:p>
                      <a:pPr marL="18415" algn="ctr">
                        <a:lnSpc>
                          <a:spcPct val="100000"/>
                        </a:lnSpc>
                        <a:spcBef>
                          <a:spcPts val="240"/>
                        </a:spcBef>
                      </a:pPr>
                      <a:r>
                        <a:rPr sz="800" spc="10" dirty="0">
                          <a:latin typeface="Microsoft Sans Serif"/>
                          <a:cs typeface="Microsoft Sans Serif"/>
                        </a:rPr>
                        <a:t>59</a:t>
                      </a:r>
                      <a:endParaRPr sz="800">
                        <a:latin typeface="Microsoft Sans Serif"/>
                        <a:cs typeface="Microsoft Sans Serif"/>
                      </a:endParaRPr>
                    </a:p>
                  </a:txBody>
                  <a:tcPr marL="0" marR="0" marT="30480" marB="0"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709930">
                        <a:lnSpc>
                          <a:spcPct val="100000"/>
                        </a:lnSpc>
                        <a:spcBef>
                          <a:spcPts val="390"/>
                        </a:spcBef>
                      </a:pPr>
                      <a:r>
                        <a:rPr sz="650" spc="15" dirty="0">
                          <a:latin typeface="Microsoft Sans Serif"/>
                          <a:cs typeface="Microsoft Sans Serif"/>
                        </a:rPr>
                        <a:t>Sobretensión</a:t>
                      </a:r>
                      <a:r>
                        <a:rPr sz="650" spc="-25" dirty="0">
                          <a:latin typeface="Microsoft Sans Serif"/>
                          <a:cs typeface="Microsoft Sans Serif"/>
                        </a:rPr>
                        <a:t> (OV)</a:t>
                      </a:r>
                      <a:endParaRPr sz="650">
                        <a:latin typeface="Microsoft Sans Serif"/>
                        <a:cs typeface="Microsoft Sans Serif"/>
                      </a:endParaRPr>
                    </a:p>
                  </a:txBody>
                  <a:tcPr marL="0" marR="0" marT="49530" marB="0">
                    <a:lnL w="6350">
                      <a:solidFill>
                        <a:srgbClr val="000000"/>
                      </a:solidFill>
                      <a:prstDash val="solid"/>
                    </a:lnL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</a:tr>
              <a:tr h="198120"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30"/>
                        </a:spcBef>
                      </a:pPr>
                      <a:r>
                        <a:rPr sz="700" spc="10" dirty="0">
                          <a:latin typeface="Microsoft Sans Serif"/>
                          <a:cs typeface="Microsoft Sans Serif"/>
                        </a:rPr>
                        <a:t>59N/59SN</a:t>
                      </a:r>
                      <a:endParaRPr sz="700">
                        <a:latin typeface="Microsoft Sans Serif"/>
                        <a:cs typeface="Microsoft Sans Serif"/>
                      </a:endParaRPr>
                    </a:p>
                  </a:txBody>
                  <a:tcPr marL="0" marR="0" marT="41910" marB="0"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705485">
                        <a:lnSpc>
                          <a:spcPct val="100000"/>
                        </a:lnSpc>
                        <a:spcBef>
                          <a:spcPts val="430"/>
                        </a:spcBef>
                      </a:pPr>
                      <a:r>
                        <a:rPr sz="600" spc="10" dirty="0">
                          <a:latin typeface="Microsoft Sans Serif"/>
                          <a:cs typeface="Microsoft Sans Serif"/>
                        </a:rPr>
                        <a:t>Tierra</a:t>
                      </a:r>
                      <a:r>
                        <a:rPr sz="600" spc="-15" dirty="0"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sz="600" spc="15" dirty="0">
                          <a:latin typeface="Microsoft Sans Serif"/>
                          <a:cs typeface="Microsoft Sans Serif"/>
                        </a:rPr>
                        <a:t>del</a:t>
                      </a:r>
                      <a:r>
                        <a:rPr sz="600" spc="-10" dirty="0"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sz="600" spc="20" dirty="0">
                          <a:latin typeface="Microsoft Sans Serif"/>
                          <a:cs typeface="Microsoft Sans Serif"/>
                        </a:rPr>
                        <a:t>estator</a:t>
                      </a:r>
                      <a:r>
                        <a:rPr sz="600" spc="-10" dirty="0"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sz="600" spc="-20" dirty="0">
                          <a:latin typeface="Microsoft Sans Serif"/>
                          <a:cs typeface="Microsoft Sans Serif"/>
                        </a:rPr>
                        <a:t>OV</a:t>
                      </a:r>
                      <a:endParaRPr sz="600">
                        <a:latin typeface="Microsoft Sans Serif"/>
                        <a:cs typeface="Microsoft Sans Serif"/>
                      </a:endParaRPr>
                    </a:p>
                  </a:txBody>
                  <a:tcPr marL="0" marR="0" marT="54610" marB="0">
                    <a:lnL w="6350">
                      <a:solidFill>
                        <a:srgbClr val="000000"/>
                      </a:solidFill>
                      <a:prstDash val="solid"/>
                    </a:lnL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</a:tr>
              <a:tr h="198119">
                <a:tc>
                  <a:txBody>
                    <a:bodyPr/>
                    <a:lstStyle/>
                    <a:p>
                      <a:pPr marL="22225" algn="ctr">
                        <a:lnSpc>
                          <a:spcPct val="100000"/>
                        </a:lnSpc>
                        <a:spcBef>
                          <a:spcPts val="240"/>
                        </a:spcBef>
                      </a:pPr>
                      <a:r>
                        <a:rPr sz="800" spc="15" dirty="0">
                          <a:latin typeface="Microsoft Sans Serif"/>
                          <a:cs typeface="Microsoft Sans Serif"/>
                        </a:rPr>
                        <a:t>51N</a:t>
                      </a:r>
                      <a:endParaRPr sz="800">
                        <a:latin typeface="Microsoft Sans Serif"/>
                        <a:cs typeface="Microsoft Sans Serif"/>
                      </a:endParaRPr>
                    </a:p>
                  </a:txBody>
                  <a:tcPr marL="0" marR="0" marT="30480" marB="0"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488950">
                        <a:lnSpc>
                          <a:spcPct val="100000"/>
                        </a:lnSpc>
                        <a:spcBef>
                          <a:spcPts val="390"/>
                        </a:spcBef>
                      </a:pPr>
                      <a:r>
                        <a:rPr sz="650" spc="30" dirty="0">
                          <a:latin typeface="Microsoft Sans Serif"/>
                          <a:cs typeface="Microsoft Sans Serif"/>
                        </a:rPr>
                        <a:t>Generador/Motor</a:t>
                      </a:r>
                      <a:r>
                        <a:rPr sz="650" spc="-20" dirty="0"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sz="650" spc="30" dirty="0">
                          <a:latin typeface="Microsoft Sans Serif"/>
                          <a:cs typeface="Microsoft Sans Serif"/>
                        </a:rPr>
                        <a:t>Neutro</a:t>
                      </a:r>
                      <a:r>
                        <a:rPr sz="650" spc="-20" dirty="0"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sz="650" spc="-30" dirty="0">
                          <a:latin typeface="Microsoft Sans Serif"/>
                          <a:cs typeface="Microsoft Sans Serif"/>
                        </a:rPr>
                        <a:t>OC</a:t>
                      </a:r>
                      <a:endParaRPr sz="650">
                        <a:latin typeface="Microsoft Sans Serif"/>
                        <a:cs typeface="Microsoft Sans Serif"/>
                      </a:endParaRPr>
                    </a:p>
                  </a:txBody>
                  <a:tcPr marL="0" marR="0" marT="49530" marB="0">
                    <a:lnL w="6350">
                      <a:solidFill>
                        <a:srgbClr val="000000"/>
                      </a:solidFill>
                      <a:prstDash val="solid"/>
                    </a:lnL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</a:tr>
              <a:tr h="198119"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40"/>
                        </a:spcBef>
                      </a:pPr>
                      <a:r>
                        <a:rPr sz="700" spc="20" dirty="0">
                          <a:latin typeface="Microsoft Sans Serif"/>
                          <a:cs typeface="Microsoft Sans Serif"/>
                        </a:rPr>
                        <a:t>59N/B</a:t>
                      </a:r>
                      <a:endParaRPr sz="700">
                        <a:latin typeface="Microsoft Sans Serif"/>
                        <a:cs typeface="Microsoft Sans Serif"/>
                      </a:endParaRPr>
                    </a:p>
                  </a:txBody>
                  <a:tcPr marL="0" marR="0" marT="43180" marB="0"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R="23495" algn="ctr">
                        <a:lnSpc>
                          <a:spcPct val="100000"/>
                        </a:lnSpc>
                        <a:spcBef>
                          <a:spcPts val="540"/>
                        </a:spcBef>
                      </a:pPr>
                      <a:r>
                        <a:rPr sz="500" spc="15" dirty="0">
                          <a:latin typeface="Microsoft Sans Serif"/>
                          <a:cs typeface="Microsoft Sans Serif"/>
                        </a:rPr>
                        <a:t>Autobús</a:t>
                      </a:r>
                      <a:r>
                        <a:rPr sz="500" spc="-20" dirty="0"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sz="500" spc="20" dirty="0">
                          <a:latin typeface="Microsoft Sans Serif"/>
                          <a:cs typeface="Microsoft Sans Serif"/>
                        </a:rPr>
                        <a:t>terrestre</a:t>
                      </a:r>
                      <a:r>
                        <a:rPr sz="500" spc="-15" dirty="0"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sz="500" spc="-20" dirty="0">
                          <a:latin typeface="Microsoft Sans Serif"/>
                          <a:cs typeface="Microsoft Sans Serif"/>
                        </a:rPr>
                        <a:t>OV</a:t>
                      </a:r>
                      <a:endParaRPr sz="500">
                        <a:latin typeface="Microsoft Sans Serif"/>
                        <a:cs typeface="Microsoft Sans Serif"/>
                      </a:endParaRPr>
                    </a:p>
                  </a:txBody>
                  <a:tcPr marL="0" marR="0" marT="68580" marB="0">
                    <a:lnL w="6350">
                      <a:solidFill>
                        <a:srgbClr val="000000"/>
                      </a:solidFill>
                      <a:prstDash val="solid"/>
                    </a:lnL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</a:tr>
              <a:tr h="198119">
                <a:tc>
                  <a:txBody>
                    <a:bodyPr/>
                    <a:lstStyle/>
                    <a:p>
                      <a:pPr marL="18415" algn="ctr">
                        <a:lnSpc>
                          <a:spcPct val="100000"/>
                        </a:lnSpc>
                        <a:spcBef>
                          <a:spcPts val="240"/>
                        </a:spcBef>
                      </a:pPr>
                      <a:r>
                        <a:rPr sz="800" spc="10" dirty="0">
                          <a:latin typeface="Microsoft Sans Serif"/>
                          <a:cs typeface="Microsoft Sans Serif"/>
                        </a:rPr>
                        <a:t>60</a:t>
                      </a:r>
                      <a:endParaRPr sz="800">
                        <a:latin typeface="Microsoft Sans Serif"/>
                        <a:cs typeface="Microsoft Sans Serif"/>
                      </a:endParaRPr>
                    </a:p>
                  </a:txBody>
                  <a:tcPr marL="0" marR="0" marT="30480" marB="0"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R="18415" algn="ctr">
                        <a:lnSpc>
                          <a:spcPct val="100000"/>
                        </a:lnSpc>
                        <a:spcBef>
                          <a:spcPts val="490"/>
                        </a:spcBef>
                      </a:pPr>
                      <a:r>
                        <a:rPr sz="550" spc="15" dirty="0">
                          <a:latin typeface="Microsoft Sans Serif"/>
                          <a:cs typeface="Microsoft Sans Serif"/>
                        </a:rPr>
                        <a:t>Equilibrio</a:t>
                      </a:r>
                      <a:r>
                        <a:rPr sz="550" spc="-25" dirty="0"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sz="550" spc="15" dirty="0">
                          <a:latin typeface="Microsoft Sans Serif"/>
                          <a:cs typeface="Microsoft Sans Serif"/>
                        </a:rPr>
                        <a:t>de</a:t>
                      </a:r>
                      <a:r>
                        <a:rPr sz="550" spc="-20" dirty="0"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sz="550" spc="15" dirty="0">
                          <a:latin typeface="Microsoft Sans Serif"/>
                          <a:cs typeface="Microsoft Sans Serif"/>
                        </a:rPr>
                        <a:t>voltaje</a:t>
                      </a:r>
                      <a:endParaRPr sz="550">
                        <a:latin typeface="Microsoft Sans Serif"/>
                        <a:cs typeface="Microsoft Sans Serif"/>
                      </a:endParaRPr>
                    </a:p>
                  </a:txBody>
                  <a:tcPr marL="0" marR="0" marT="62230" marB="0">
                    <a:lnL w="6350">
                      <a:solidFill>
                        <a:srgbClr val="000000"/>
                      </a:solidFill>
                      <a:prstDash val="solid"/>
                    </a:lnL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</a:tr>
              <a:tr h="198120">
                <a:tc>
                  <a:txBody>
                    <a:bodyPr/>
                    <a:lstStyle/>
                    <a:p>
                      <a:pPr marL="13335" algn="ctr">
                        <a:lnSpc>
                          <a:spcPct val="100000"/>
                        </a:lnSpc>
                        <a:spcBef>
                          <a:spcPts val="240"/>
                        </a:spcBef>
                      </a:pPr>
                      <a:r>
                        <a:rPr sz="800" spc="-20" dirty="0">
                          <a:latin typeface="Microsoft Sans Serif"/>
                          <a:cs typeface="Microsoft Sans Serif"/>
                        </a:rPr>
                        <a:t>64F</a:t>
                      </a:r>
                      <a:endParaRPr sz="800">
                        <a:latin typeface="Microsoft Sans Serif"/>
                        <a:cs typeface="Microsoft Sans Serif"/>
                      </a:endParaRPr>
                    </a:p>
                  </a:txBody>
                  <a:tcPr marL="0" marR="0" marT="30480" marB="0"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  <a:spcBef>
                          <a:spcPts val="15"/>
                        </a:spcBef>
                      </a:pPr>
                      <a:endParaRPr sz="500">
                        <a:latin typeface="Times New Roman"/>
                        <a:cs typeface="Times New Roman"/>
                      </a:endParaRPr>
                    </a:p>
                    <a:p>
                      <a:pPr marR="41275" algn="ctr">
                        <a:lnSpc>
                          <a:spcPct val="100000"/>
                        </a:lnSpc>
                      </a:pPr>
                      <a:r>
                        <a:rPr sz="450" spc="10" dirty="0">
                          <a:latin typeface="Microsoft Sans Serif"/>
                          <a:cs typeface="Microsoft Sans Serif"/>
                        </a:rPr>
                        <a:t>Terreno</a:t>
                      </a:r>
                      <a:r>
                        <a:rPr sz="450" spc="-25" dirty="0"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sz="450" spc="15" dirty="0">
                          <a:latin typeface="Microsoft Sans Serif"/>
                          <a:cs typeface="Microsoft Sans Serif"/>
                        </a:rPr>
                        <a:t>de</a:t>
                      </a:r>
                      <a:r>
                        <a:rPr sz="450" spc="-20" dirty="0"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sz="450" spc="15" dirty="0">
                          <a:latin typeface="Microsoft Sans Serif"/>
                          <a:cs typeface="Microsoft Sans Serif"/>
                        </a:rPr>
                        <a:t>campo</a:t>
                      </a:r>
                      <a:endParaRPr sz="450">
                        <a:latin typeface="Microsoft Sans Serif"/>
                        <a:cs typeface="Microsoft Sans Serif"/>
                      </a:endParaRPr>
                    </a:p>
                  </a:txBody>
                  <a:tcPr marL="0" marR="0" marT="1905" marB="0">
                    <a:lnL w="6350">
                      <a:solidFill>
                        <a:srgbClr val="000000"/>
                      </a:solidFill>
                      <a:prstDash val="solid"/>
                    </a:lnL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</a:tr>
              <a:tr h="199643">
                <a:tc>
                  <a:txBody>
                    <a:bodyPr/>
                    <a:lstStyle/>
                    <a:p>
                      <a:pPr marL="16510" algn="ctr">
                        <a:lnSpc>
                          <a:spcPct val="100000"/>
                        </a:lnSpc>
                        <a:spcBef>
                          <a:spcPts val="240"/>
                        </a:spcBef>
                      </a:pPr>
                      <a:r>
                        <a:rPr sz="800" spc="-25" dirty="0">
                          <a:latin typeface="Microsoft Sans Serif"/>
                          <a:cs typeface="Microsoft Sans Serif"/>
                        </a:rPr>
                        <a:t>64S</a:t>
                      </a:r>
                      <a:endParaRPr sz="800">
                        <a:latin typeface="Microsoft Sans Serif"/>
                        <a:cs typeface="Microsoft Sans Serif"/>
                      </a:endParaRPr>
                    </a:p>
                  </a:txBody>
                  <a:tcPr marL="0" marR="0" marT="30480" marB="0"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535940">
                        <a:lnSpc>
                          <a:spcPct val="100000"/>
                        </a:lnSpc>
                        <a:spcBef>
                          <a:spcPts val="490"/>
                        </a:spcBef>
                      </a:pPr>
                      <a:r>
                        <a:rPr sz="550" spc="10" dirty="0">
                          <a:latin typeface="Microsoft Sans Serif"/>
                          <a:cs typeface="Microsoft Sans Serif"/>
                        </a:rPr>
                        <a:t>Tierra</a:t>
                      </a:r>
                      <a:r>
                        <a:rPr sz="550" spc="-10" dirty="0"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sz="550" spc="15" dirty="0">
                          <a:latin typeface="Microsoft Sans Serif"/>
                          <a:cs typeface="Microsoft Sans Serif"/>
                        </a:rPr>
                        <a:t>del</a:t>
                      </a:r>
                      <a:r>
                        <a:rPr sz="550" spc="-10" dirty="0"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sz="550" spc="20" dirty="0">
                          <a:latin typeface="Microsoft Sans Serif"/>
                          <a:cs typeface="Microsoft Sans Serif"/>
                        </a:rPr>
                        <a:t>estator</a:t>
                      </a:r>
                      <a:r>
                        <a:rPr sz="550" spc="-5" dirty="0"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sz="550" spc="30" dirty="0">
                          <a:latin typeface="Microsoft Sans Serif"/>
                          <a:cs typeface="Microsoft Sans Serif"/>
                        </a:rPr>
                        <a:t>por</a:t>
                      </a:r>
                      <a:r>
                        <a:rPr sz="550" spc="-10" dirty="0"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sz="550" spc="10" dirty="0">
                          <a:latin typeface="Microsoft Sans Serif"/>
                          <a:cs typeface="Microsoft Sans Serif"/>
                        </a:rPr>
                        <a:t>inyección</a:t>
                      </a:r>
                      <a:endParaRPr sz="550">
                        <a:latin typeface="Microsoft Sans Serif"/>
                        <a:cs typeface="Microsoft Sans Serif"/>
                      </a:endParaRPr>
                    </a:p>
                  </a:txBody>
                  <a:tcPr marL="0" marR="0" marT="62230" marB="0">
                    <a:lnL w="6350">
                      <a:solidFill>
                        <a:srgbClr val="000000"/>
                      </a:solidFill>
                      <a:prstDash val="solid"/>
                    </a:lnL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</a:tr>
              <a:tr h="198119">
                <a:tc>
                  <a:txBody>
                    <a:bodyPr/>
                    <a:lstStyle/>
                    <a:p>
                      <a:pPr marL="18415" algn="ctr">
                        <a:lnSpc>
                          <a:spcPct val="100000"/>
                        </a:lnSpc>
                        <a:spcBef>
                          <a:spcPts val="229"/>
                        </a:spcBef>
                      </a:pPr>
                      <a:r>
                        <a:rPr sz="800" spc="10" dirty="0">
                          <a:latin typeface="Microsoft Sans Serif"/>
                          <a:cs typeface="Microsoft Sans Serif"/>
                        </a:rPr>
                        <a:t>78</a:t>
                      </a:r>
                      <a:endParaRPr sz="800">
                        <a:latin typeface="Microsoft Sans Serif"/>
                        <a:cs typeface="Microsoft Sans Serif"/>
                      </a:endParaRPr>
                    </a:p>
                  </a:txBody>
                  <a:tcPr marL="0" marR="0" marT="29209" marB="0"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417195">
                        <a:lnSpc>
                          <a:spcPct val="100000"/>
                        </a:lnSpc>
                        <a:spcBef>
                          <a:spcPts val="480"/>
                        </a:spcBef>
                      </a:pPr>
                      <a:r>
                        <a:rPr sz="550" spc="20" dirty="0">
                          <a:latin typeface="Microsoft Sans Serif"/>
                          <a:cs typeface="Microsoft Sans Serif"/>
                        </a:rPr>
                        <a:t>Medición</a:t>
                      </a:r>
                      <a:r>
                        <a:rPr sz="550" spc="-25" dirty="0"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sz="550" spc="15" dirty="0">
                          <a:latin typeface="Microsoft Sans Serif"/>
                          <a:cs typeface="Microsoft Sans Serif"/>
                        </a:rPr>
                        <a:t>de</a:t>
                      </a:r>
                      <a:r>
                        <a:rPr sz="550" spc="-20" dirty="0"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sz="550" spc="20" dirty="0">
                          <a:latin typeface="Microsoft Sans Serif"/>
                          <a:cs typeface="Microsoft Sans Serif"/>
                        </a:rPr>
                        <a:t>fase/fuera</a:t>
                      </a:r>
                      <a:r>
                        <a:rPr sz="550" spc="-20" dirty="0"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sz="550" spc="15" dirty="0">
                          <a:latin typeface="Microsoft Sans Serif"/>
                          <a:cs typeface="Microsoft Sans Serif"/>
                        </a:rPr>
                        <a:t>de</a:t>
                      </a:r>
                      <a:r>
                        <a:rPr sz="550" spc="-20" dirty="0"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sz="550" spc="20" dirty="0">
                          <a:latin typeface="Microsoft Sans Serif"/>
                          <a:cs typeface="Microsoft Sans Serif"/>
                        </a:rPr>
                        <a:t>sincronismo</a:t>
                      </a:r>
                      <a:endParaRPr sz="550">
                        <a:latin typeface="Microsoft Sans Serif"/>
                        <a:cs typeface="Microsoft Sans Serif"/>
                      </a:endParaRPr>
                    </a:p>
                  </a:txBody>
                  <a:tcPr marL="0" marR="0" marT="60960" marB="0">
                    <a:lnL w="6350">
                      <a:solidFill>
                        <a:srgbClr val="000000"/>
                      </a:solidFill>
                      <a:prstDash val="solid"/>
                    </a:lnL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</a:tr>
              <a:tr h="199644">
                <a:tc>
                  <a:txBody>
                    <a:bodyPr/>
                    <a:lstStyle/>
                    <a:p>
                      <a:pPr marL="19050" algn="ctr">
                        <a:lnSpc>
                          <a:spcPct val="100000"/>
                        </a:lnSpc>
                        <a:spcBef>
                          <a:spcPts val="240"/>
                        </a:spcBef>
                      </a:pPr>
                      <a:r>
                        <a:rPr sz="800" spc="-5" dirty="0">
                          <a:latin typeface="Microsoft Sans Serif"/>
                          <a:cs typeface="Microsoft Sans Serif"/>
                        </a:rPr>
                        <a:t>81G</a:t>
                      </a:r>
                      <a:endParaRPr sz="800">
                        <a:latin typeface="Microsoft Sans Serif"/>
                        <a:cs typeface="Microsoft Sans Serif"/>
                      </a:endParaRPr>
                    </a:p>
                  </a:txBody>
                  <a:tcPr marL="0" marR="0" marT="30480" marB="0"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R="24130" algn="ctr">
                        <a:lnSpc>
                          <a:spcPct val="100000"/>
                        </a:lnSpc>
                        <a:spcBef>
                          <a:spcPts val="440"/>
                        </a:spcBef>
                      </a:pPr>
                      <a:r>
                        <a:rPr sz="600" spc="15" dirty="0">
                          <a:latin typeface="Microsoft Sans Serif"/>
                          <a:cs typeface="Microsoft Sans Serif"/>
                        </a:rPr>
                        <a:t>sobrefrecuencia</a:t>
                      </a:r>
                      <a:endParaRPr sz="600">
                        <a:latin typeface="Microsoft Sans Serif"/>
                        <a:cs typeface="Microsoft Sans Serif"/>
                      </a:endParaRPr>
                    </a:p>
                  </a:txBody>
                  <a:tcPr marL="0" marR="0" marT="55880" marB="0">
                    <a:lnL w="6350">
                      <a:solidFill>
                        <a:srgbClr val="000000"/>
                      </a:solidFill>
                      <a:prstDash val="solid"/>
                    </a:lnL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</a:tr>
              <a:tr h="196596">
                <a:tc>
                  <a:txBody>
                    <a:bodyPr/>
                    <a:lstStyle/>
                    <a:p>
                      <a:pPr marL="19050" algn="ctr">
                        <a:lnSpc>
                          <a:spcPct val="100000"/>
                        </a:lnSpc>
                        <a:spcBef>
                          <a:spcPts val="229"/>
                        </a:spcBef>
                      </a:pPr>
                      <a:r>
                        <a:rPr sz="800" spc="25" dirty="0">
                          <a:latin typeface="Microsoft Sans Serif"/>
                          <a:cs typeface="Microsoft Sans Serif"/>
                        </a:rPr>
                        <a:t>81M</a:t>
                      </a:r>
                      <a:endParaRPr sz="800">
                        <a:latin typeface="Microsoft Sans Serif"/>
                        <a:cs typeface="Microsoft Sans Serif"/>
                      </a:endParaRPr>
                    </a:p>
                  </a:txBody>
                  <a:tcPr marL="0" marR="0" marT="29209" marB="0"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R="13970" algn="ctr">
                        <a:lnSpc>
                          <a:spcPct val="100000"/>
                        </a:lnSpc>
                        <a:spcBef>
                          <a:spcPts val="280"/>
                        </a:spcBef>
                      </a:pPr>
                      <a:r>
                        <a:rPr sz="750" spc="15" dirty="0">
                          <a:latin typeface="Microsoft Sans Serif"/>
                          <a:cs typeface="Microsoft Sans Serif"/>
                        </a:rPr>
                        <a:t>Subfrecuencia</a:t>
                      </a:r>
                      <a:endParaRPr sz="750">
                        <a:latin typeface="Microsoft Sans Serif"/>
                        <a:cs typeface="Microsoft Sans Serif"/>
                      </a:endParaRPr>
                    </a:p>
                  </a:txBody>
                  <a:tcPr marL="0" marR="0" marT="35560" marB="0">
                    <a:lnL w="6350">
                      <a:solidFill>
                        <a:srgbClr val="000000"/>
                      </a:solidFill>
                      <a:prstDash val="solid"/>
                    </a:lnL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</a:tr>
              <a:tr h="198119">
                <a:tc>
                  <a:txBody>
                    <a:bodyPr/>
                    <a:lstStyle/>
                    <a:p>
                      <a:pPr marL="19050" algn="ctr">
                        <a:lnSpc>
                          <a:spcPct val="100000"/>
                        </a:lnSpc>
                        <a:spcBef>
                          <a:spcPts val="240"/>
                        </a:spcBef>
                      </a:pPr>
                      <a:r>
                        <a:rPr sz="800" spc="-5" dirty="0">
                          <a:latin typeface="Microsoft Sans Serif"/>
                          <a:cs typeface="Microsoft Sans Serif"/>
                        </a:rPr>
                        <a:t>87G</a:t>
                      </a:r>
                      <a:endParaRPr sz="800">
                        <a:latin typeface="Microsoft Sans Serif"/>
                        <a:cs typeface="Microsoft Sans Serif"/>
                      </a:endParaRPr>
                    </a:p>
                  </a:txBody>
                  <a:tcPr marL="0" marR="0" marT="30480" marB="0"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385445">
                        <a:lnSpc>
                          <a:spcPct val="100000"/>
                        </a:lnSpc>
                        <a:spcBef>
                          <a:spcPts val="540"/>
                        </a:spcBef>
                      </a:pPr>
                      <a:r>
                        <a:rPr sz="500" spc="10" dirty="0">
                          <a:latin typeface="Microsoft Sans Serif"/>
                          <a:cs typeface="Microsoft Sans Serif"/>
                        </a:rPr>
                        <a:t>Diferencial</a:t>
                      </a:r>
                      <a:r>
                        <a:rPr sz="500" spc="-5" dirty="0"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sz="500" spc="15" dirty="0">
                          <a:latin typeface="Microsoft Sans Serif"/>
                          <a:cs typeface="Microsoft Sans Serif"/>
                        </a:rPr>
                        <a:t>de</a:t>
                      </a:r>
                      <a:r>
                        <a:rPr sz="500" dirty="0"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sz="500" spc="20" dirty="0">
                          <a:latin typeface="Microsoft Sans Serif"/>
                          <a:cs typeface="Microsoft Sans Serif"/>
                        </a:rPr>
                        <a:t>unidad</a:t>
                      </a:r>
                      <a:r>
                        <a:rPr sz="500" dirty="0"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sz="500" spc="15" dirty="0">
                          <a:latin typeface="Microsoft Sans Serif"/>
                          <a:cs typeface="Microsoft Sans Serif"/>
                        </a:rPr>
                        <a:t>de</a:t>
                      </a:r>
                      <a:r>
                        <a:rPr sz="500" dirty="0"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sz="500" spc="25" dirty="0">
                          <a:latin typeface="Microsoft Sans Serif"/>
                          <a:cs typeface="Microsoft Sans Serif"/>
                        </a:rPr>
                        <a:t>generador/motor</a:t>
                      </a:r>
                      <a:endParaRPr sz="500">
                        <a:latin typeface="Microsoft Sans Serif"/>
                        <a:cs typeface="Microsoft Sans Serif"/>
                      </a:endParaRPr>
                    </a:p>
                  </a:txBody>
                  <a:tcPr marL="0" marR="0" marT="68580" marB="0">
                    <a:lnL w="6350">
                      <a:solidFill>
                        <a:srgbClr val="000000"/>
                      </a:solidFill>
                      <a:prstDash val="solid"/>
                    </a:lnL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</a:tr>
              <a:tr h="199643">
                <a:tc>
                  <a:txBody>
                    <a:bodyPr/>
                    <a:lstStyle/>
                    <a:p>
                      <a:pPr marL="19050" algn="ctr">
                        <a:lnSpc>
                          <a:spcPct val="100000"/>
                        </a:lnSpc>
                        <a:spcBef>
                          <a:spcPts val="240"/>
                        </a:spcBef>
                      </a:pPr>
                      <a:r>
                        <a:rPr sz="800" spc="25" dirty="0">
                          <a:latin typeface="Microsoft Sans Serif"/>
                          <a:cs typeface="Microsoft Sans Serif"/>
                        </a:rPr>
                        <a:t>87M</a:t>
                      </a:r>
                      <a:endParaRPr sz="800">
                        <a:latin typeface="Microsoft Sans Serif"/>
                        <a:cs typeface="Microsoft Sans Serif"/>
                      </a:endParaRPr>
                    </a:p>
                  </a:txBody>
                  <a:tcPr marL="0" marR="0" marT="30480" marB="0"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703580">
                        <a:lnSpc>
                          <a:spcPct val="100000"/>
                        </a:lnSpc>
                        <a:spcBef>
                          <a:spcPts val="490"/>
                        </a:spcBef>
                      </a:pPr>
                      <a:r>
                        <a:rPr sz="550" spc="15" dirty="0">
                          <a:latin typeface="Microsoft Sans Serif"/>
                          <a:cs typeface="Microsoft Sans Serif"/>
                        </a:rPr>
                        <a:t>Diferencial</a:t>
                      </a:r>
                      <a:r>
                        <a:rPr sz="550" spc="-30" dirty="0"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sz="550" spc="15" dirty="0">
                          <a:latin typeface="Microsoft Sans Serif"/>
                          <a:cs typeface="Microsoft Sans Serif"/>
                        </a:rPr>
                        <a:t>de</a:t>
                      </a:r>
                      <a:r>
                        <a:rPr sz="550" spc="-25" dirty="0"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sz="550" spc="25" dirty="0">
                          <a:latin typeface="Microsoft Sans Serif"/>
                          <a:cs typeface="Microsoft Sans Serif"/>
                        </a:rPr>
                        <a:t>motores</a:t>
                      </a:r>
                      <a:endParaRPr sz="550">
                        <a:latin typeface="Microsoft Sans Serif"/>
                        <a:cs typeface="Microsoft Sans Serif"/>
                      </a:endParaRPr>
                    </a:p>
                  </a:txBody>
                  <a:tcPr marL="0" marR="0" marT="62230" marB="0">
                    <a:lnL w="6350">
                      <a:solidFill>
                        <a:srgbClr val="000000"/>
                      </a:solidFill>
                      <a:prstDash val="solid"/>
                    </a:lnL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</a:tr>
              <a:tr h="198120">
                <a:tc>
                  <a:txBody>
                    <a:bodyPr/>
                    <a:lstStyle/>
                    <a:p>
                      <a:pPr marL="13970" algn="ctr">
                        <a:lnSpc>
                          <a:spcPct val="100000"/>
                        </a:lnSpc>
                        <a:spcBef>
                          <a:spcPts val="229"/>
                        </a:spcBef>
                      </a:pPr>
                      <a:r>
                        <a:rPr sz="800" spc="-10" dirty="0">
                          <a:latin typeface="Microsoft Sans Serif"/>
                          <a:cs typeface="Microsoft Sans Serif"/>
                        </a:rPr>
                        <a:t>87T</a:t>
                      </a:r>
                      <a:endParaRPr sz="800">
                        <a:latin typeface="Microsoft Sans Serif"/>
                        <a:cs typeface="Microsoft Sans Serif"/>
                      </a:endParaRPr>
                    </a:p>
                  </a:txBody>
                  <a:tcPr marL="0" marR="0" marT="29209" marB="0"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458470">
                        <a:lnSpc>
                          <a:spcPct val="100000"/>
                        </a:lnSpc>
                        <a:spcBef>
                          <a:spcPts val="530"/>
                        </a:spcBef>
                      </a:pPr>
                      <a:r>
                        <a:rPr sz="500" spc="10" dirty="0">
                          <a:latin typeface="Microsoft Sans Serif"/>
                          <a:cs typeface="Microsoft Sans Serif"/>
                        </a:rPr>
                        <a:t>Diferencial</a:t>
                      </a:r>
                      <a:r>
                        <a:rPr sz="500" spc="-5" dirty="0"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sz="500" spc="15" dirty="0">
                          <a:latin typeface="Microsoft Sans Serif"/>
                          <a:cs typeface="Microsoft Sans Serif"/>
                        </a:rPr>
                        <a:t>del</a:t>
                      </a:r>
                      <a:r>
                        <a:rPr sz="500" spc="-5" dirty="0"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sz="500" spc="25" dirty="0">
                          <a:latin typeface="Microsoft Sans Serif"/>
                          <a:cs typeface="Microsoft Sans Serif"/>
                        </a:rPr>
                        <a:t>transformador</a:t>
                      </a:r>
                      <a:r>
                        <a:rPr sz="500" spc="-5" dirty="0"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sz="500" spc="15" dirty="0">
                          <a:latin typeface="Microsoft Sans Serif"/>
                          <a:cs typeface="Microsoft Sans Serif"/>
                        </a:rPr>
                        <a:t>principal</a:t>
                      </a:r>
                      <a:endParaRPr sz="500">
                        <a:latin typeface="Microsoft Sans Serif"/>
                        <a:cs typeface="Microsoft Sans Serif"/>
                      </a:endParaRPr>
                    </a:p>
                  </a:txBody>
                  <a:tcPr marL="0" marR="0" marT="67310" marB="0">
                    <a:lnL w="6350">
                      <a:solidFill>
                        <a:srgbClr val="000000"/>
                      </a:solidFill>
                      <a:prstDash val="solid"/>
                    </a:lnL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</a:tr>
              <a:tr h="198119">
                <a:tc>
                  <a:txBody>
                    <a:bodyPr/>
                    <a:lstStyle/>
                    <a:p>
                      <a:pPr marL="24765" algn="ctr">
                        <a:lnSpc>
                          <a:spcPct val="100000"/>
                        </a:lnSpc>
                        <a:spcBef>
                          <a:spcPts val="240"/>
                        </a:spcBef>
                      </a:pPr>
                      <a:r>
                        <a:rPr sz="800" spc="5" dirty="0">
                          <a:latin typeface="Microsoft Sans Serif"/>
                          <a:cs typeface="Microsoft Sans Serif"/>
                        </a:rPr>
                        <a:t>87O</a:t>
                      </a:r>
                      <a:endParaRPr sz="800">
                        <a:latin typeface="Microsoft Sans Serif"/>
                        <a:cs typeface="Microsoft Sans Serif"/>
                      </a:endParaRPr>
                    </a:p>
                  </a:txBody>
                  <a:tcPr marL="0" marR="0" marT="30480" marB="0"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484505">
                        <a:lnSpc>
                          <a:spcPct val="100000"/>
                        </a:lnSpc>
                        <a:spcBef>
                          <a:spcPts val="340"/>
                        </a:spcBef>
                      </a:pPr>
                      <a:r>
                        <a:rPr sz="700" spc="15" dirty="0">
                          <a:latin typeface="Microsoft Sans Serif"/>
                          <a:cs typeface="Microsoft Sans Serif"/>
                        </a:rPr>
                        <a:t>Diferencial</a:t>
                      </a:r>
                      <a:r>
                        <a:rPr sz="700" spc="-20" dirty="0"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sz="700" spc="25" dirty="0">
                          <a:latin typeface="Microsoft Sans Serif"/>
                          <a:cs typeface="Microsoft Sans Serif"/>
                        </a:rPr>
                        <a:t>general</a:t>
                      </a:r>
                      <a:r>
                        <a:rPr sz="700" spc="-20" dirty="0"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sz="700" spc="5" dirty="0">
                          <a:latin typeface="Microsoft Sans Serif"/>
                          <a:cs typeface="Microsoft Sans Serif"/>
                        </a:rPr>
                        <a:t>87G/87T</a:t>
                      </a:r>
                      <a:endParaRPr sz="700">
                        <a:latin typeface="Microsoft Sans Serif"/>
                        <a:cs typeface="Microsoft Sans Serif"/>
                      </a:endParaRPr>
                    </a:p>
                  </a:txBody>
                  <a:tcPr marL="0" marR="0" marT="43180" marB="0">
                    <a:lnL w="6350">
                      <a:solidFill>
                        <a:srgbClr val="000000"/>
                      </a:solidFill>
                      <a:prstDash val="solid"/>
                    </a:lnL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</a:tr>
            </a:tbl>
          </a:graphicData>
        </a:graphic>
      </p:graphicFrame>
      <p:sp>
        <p:nvSpPr>
          <p:cNvPr id="4" name="object 4"/>
          <p:cNvSpPr txBox="1"/>
          <p:nvPr/>
        </p:nvSpPr>
        <p:spPr>
          <a:xfrm>
            <a:off x="1415188" y="349008"/>
            <a:ext cx="192824" cy="135935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sz="800" spc="10" dirty="0">
                <a:latin typeface="Microsoft Sans Serif"/>
                <a:cs typeface="Microsoft Sans Serif"/>
              </a:rPr>
              <a:t>2</a:t>
            </a:r>
            <a:endParaRPr sz="800">
              <a:latin typeface="Microsoft Sans Serif"/>
              <a:cs typeface="Microsoft Sans Serif"/>
            </a:endParaRPr>
          </a:p>
        </p:txBody>
      </p:sp>
      <p:sp>
        <p:nvSpPr>
          <p:cNvPr id="5" name="object 5"/>
          <p:cNvSpPr txBox="1"/>
          <p:nvPr/>
        </p:nvSpPr>
        <p:spPr>
          <a:xfrm>
            <a:off x="1415216" y="660905"/>
            <a:ext cx="6889064" cy="105157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sz="600" spc="20" dirty="0">
                <a:latin typeface="Microsoft Sans Serif"/>
                <a:cs typeface="Microsoft Sans Serif"/>
              </a:rPr>
              <a:t>para</a:t>
            </a:r>
            <a:r>
              <a:rPr sz="600" spc="-10" dirty="0">
                <a:latin typeface="Microsoft Sans Serif"/>
                <a:cs typeface="Microsoft Sans Serif"/>
              </a:rPr>
              <a:t> </a:t>
            </a:r>
            <a:r>
              <a:rPr sz="600" spc="20" dirty="0">
                <a:latin typeface="Microsoft Sans Serif"/>
                <a:cs typeface="Microsoft Sans Serif"/>
              </a:rPr>
              <a:t>apagar</a:t>
            </a:r>
            <a:r>
              <a:rPr sz="600" spc="-5" dirty="0">
                <a:latin typeface="Microsoft Sans Serif"/>
                <a:cs typeface="Microsoft Sans Serif"/>
              </a:rPr>
              <a:t> </a:t>
            </a:r>
            <a:r>
              <a:rPr sz="600" spc="10" dirty="0">
                <a:latin typeface="Microsoft Sans Serif"/>
                <a:cs typeface="Microsoft Sans Serif"/>
              </a:rPr>
              <a:t>el</a:t>
            </a:r>
            <a:r>
              <a:rPr sz="600" spc="-5" dirty="0">
                <a:latin typeface="Microsoft Sans Serif"/>
                <a:cs typeface="Microsoft Sans Serif"/>
              </a:rPr>
              <a:t> </a:t>
            </a:r>
            <a:r>
              <a:rPr sz="600" spc="20" dirty="0">
                <a:latin typeface="Microsoft Sans Serif"/>
                <a:cs typeface="Microsoft Sans Serif"/>
              </a:rPr>
              <a:t>variador</a:t>
            </a:r>
            <a:r>
              <a:rPr sz="600" spc="-5" dirty="0">
                <a:latin typeface="Microsoft Sans Serif"/>
                <a:cs typeface="Microsoft Sans Serif"/>
              </a:rPr>
              <a:t> </a:t>
            </a:r>
            <a:r>
              <a:rPr sz="600" spc="20" dirty="0">
                <a:latin typeface="Microsoft Sans Serif"/>
                <a:cs typeface="Microsoft Sans Serif"/>
              </a:rPr>
              <a:t>de</a:t>
            </a:r>
            <a:r>
              <a:rPr sz="600" spc="-5" dirty="0">
                <a:latin typeface="Microsoft Sans Serif"/>
                <a:cs typeface="Microsoft Sans Serif"/>
              </a:rPr>
              <a:t> </a:t>
            </a:r>
            <a:r>
              <a:rPr sz="600" spc="15" dirty="0">
                <a:latin typeface="Microsoft Sans Serif"/>
                <a:cs typeface="Microsoft Sans Serif"/>
              </a:rPr>
              <a:t>velocidad</a:t>
            </a:r>
            <a:r>
              <a:rPr sz="600" spc="-5" dirty="0">
                <a:latin typeface="Microsoft Sans Serif"/>
                <a:cs typeface="Microsoft Sans Serif"/>
              </a:rPr>
              <a:t> </a:t>
            </a:r>
            <a:r>
              <a:rPr sz="600" spc="15" dirty="0">
                <a:latin typeface="Microsoft Sans Serif"/>
                <a:cs typeface="Microsoft Sans Serif"/>
              </a:rPr>
              <a:t>ajustable.</a:t>
            </a:r>
            <a:r>
              <a:rPr sz="600" spc="-5" dirty="0">
                <a:latin typeface="Microsoft Sans Serif"/>
                <a:cs typeface="Microsoft Sans Serif"/>
              </a:rPr>
              <a:t> </a:t>
            </a:r>
            <a:r>
              <a:rPr sz="600" spc="-15" dirty="0">
                <a:latin typeface="Microsoft Sans Serif"/>
                <a:cs typeface="Microsoft Sans Serif"/>
              </a:rPr>
              <a:t>En</a:t>
            </a:r>
            <a:r>
              <a:rPr sz="600" spc="-5" dirty="0">
                <a:latin typeface="Microsoft Sans Serif"/>
                <a:cs typeface="Microsoft Sans Serif"/>
              </a:rPr>
              <a:t> </a:t>
            </a:r>
            <a:r>
              <a:rPr sz="600" spc="20" dirty="0">
                <a:latin typeface="Microsoft Sans Serif"/>
                <a:cs typeface="Microsoft Sans Serif"/>
              </a:rPr>
              <a:t>generadores</a:t>
            </a:r>
            <a:r>
              <a:rPr sz="600" spc="-5" dirty="0">
                <a:latin typeface="Microsoft Sans Serif"/>
                <a:cs typeface="Microsoft Sans Serif"/>
              </a:rPr>
              <a:t> </a:t>
            </a:r>
            <a:r>
              <a:rPr sz="600" spc="15" dirty="0">
                <a:latin typeface="Microsoft Sans Serif"/>
                <a:cs typeface="Microsoft Sans Serif"/>
              </a:rPr>
              <a:t>conectados</a:t>
            </a:r>
            <a:r>
              <a:rPr sz="600" spc="-5" dirty="0">
                <a:latin typeface="Microsoft Sans Serif"/>
                <a:cs typeface="Microsoft Sans Serif"/>
              </a:rPr>
              <a:t> </a:t>
            </a:r>
            <a:r>
              <a:rPr sz="600" dirty="0">
                <a:latin typeface="Microsoft Sans Serif"/>
                <a:cs typeface="Microsoft Sans Serif"/>
              </a:rPr>
              <a:t>a</a:t>
            </a:r>
            <a:r>
              <a:rPr sz="600" spc="-10" dirty="0">
                <a:latin typeface="Microsoft Sans Serif"/>
                <a:cs typeface="Microsoft Sans Serif"/>
              </a:rPr>
              <a:t> </a:t>
            </a:r>
            <a:r>
              <a:rPr sz="600" spc="25" dirty="0">
                <a:latin typeface="Microsoft Sans Serif"/>
                <a:cs typeface="Microsoft Sans Serif"/>
              </a:rPr>
              <a:t>tierra</a:t>
            </a:r>
            <a:endParaRPr sz="600">
              <a:latin typeface="Microsoft Sans Serif"/>
              <a:cs typeface="Microsoft Sans Serif"/>
            </a:endParaRPr>
          </a:p>
        </p:txBody>
      </p:sp>
      <p:sp>
        <p:nvSpPr>
          <p:cNvPr id="6" name="object 6"/>
          <p:cNvSpPr txBox="1"/>
          <p:nvPr/>
        </p:nvSpPr>
        <p:spPr>
          <a:xfrm>
            <a:off x="1415217" y="802111"/>
            <a:ext cx="15040244" cy="120546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sz="700" spc="-20" dirty="0">
                <a:latin typeface="Microsoft Sans Serif"/>
                <a:cs typeface="Microsoft Sans Serif"/>
              </a:rPr>
              <a:t>A</a:t>
            </a:r>
            <a:r>
              <a:rPr sz="700" spc="5" dirty="0">
                <a:latin typeface="Microsoft Sans Serif"/>
                <a:cs typeface="Microsoft Sans Serif"/>
              </a:rPr>
              <a:t> </a:t>
            </a:r>
            <a:r>
              <a:rPr sz="700" spc="15" dirty="0">
                <a:latin typeface="Microsoft Sans Serif"/>
                <a:cs typeface="Microsoft Sans Serif"/>
              </a:rPr>
              <a:t>través</a:t>
            </a:r>
            <a:r>
              <a:rPr sz="700" spc="10" dirty="0">
                <a:latin typeface="Microsoft Sans Serif"/>
                <a:cs typeface="Microsoft Sans Serif"/>
              </a:rPr>
              <a:t> </a:t>
            </a:r>
            <a:r>
              <a:rPr sz="700" spc="20" dirty="0">
                <a:latin typeface="Microsoft Sans Serif"/>
                <a:cs typeface="Microsoft Sans Serif"/>
              </a:rPr>
              <a:t>de</a:t>
            </a:r>
            <a:r>
              <a:rPr sz="700" spc="10" dirty="0">
                <a:latin typeface="Microsoft Sans Serif"/>
                <a:cs typeface="Microsoft Sans Serif"/>
              </a:rPr>
              <a:t> </a:t>
            </a:r>
            <a:r>
              <a:rPr sz="700" spc="40" dirty="0">
                <a:latin typeface="Microsoft Sans Serif"/>
                <a:cs typeface="Microsoft Sans Serif"/>
              </a:rPr>
              <a:t>un</a:t>
            </a:r>
            <a:r>
              <a:rPr sz="700" spc="10" dirty="0">
                <a:latin typeface="Microsoft Sans Serif"/>
                <a:cs typeface="Microsoft Sans Serif"/>
              </a:rPr>
              <a:t> </a:t>
            </a:r>
            <a:r>
              <a:rPr sz="700" spc="35" dirty="0">
                <a:latin typeface="Microsoft Sans Serif"/>
                <a:cs typeface="Microsoft Sans Serif"/>
              </a:rPr>
              <a:t>transformador</a:t>
            </a:r>
            <a:r>
              <a:rPr sz="700" spc="10" dirty="0">
                <a:latin typeface="Microsoft Sans Serif"/>
                <a:cs typeface="Microsoft Sans Serif"/>
              </a:rPr>
              <a:t> </a:t>
            </a:r>
            <a:r>
              <a:rPr sz="700" spc="20" dirty="0">
                <a:latin typeface="Microsoft Sans Serif"/>
                <a:cs typeface="Microsoft Sans Serif"/>
              </a:rPr>
              <a:t>de</a:t>
            </a:r>
            <a:r>
              <a:rPr sz="700" spc="10" dirty="0">
                <a:latin typeface="Microsoft Sans Serif"/>
                <a:cs typeface="Microsoft Sans Serif"/>
              </a:rPr>
              <a:t> </a:t>
            </a:r>
            <a:r>
              <a:rPr sz="700" spc="25" dirty="0">
                <a:latin typeface="Microsoft Sans Serif"/>
                <a:cs typeface="Microsoft Sans Serif"/>
              </a:rPr>
              <a:t>distribución</a:t>
            </a:r>
            <a:r>
              <a:rPr sz="700" spc="10" dirty="0">
                <a:latin typeface="Microsoft Sans Serif"/>
                <a:cs typeface="Microsoft Sans Serif"/>
              </a:rPr>
              <a:t> </a:t>
            </a:r>
            <a:r>
              <a:rPr sz="700" spc="20" dirty="0">
                <a:latin typeface="Microsoft Sans Serif"/>
                <a:cs typeface="Microsoft Sans Serif"/>
              </a:rPr>
              <a:t>cargado</a:t>
            </a:r>
            <a:r>
              <a:rPr sz="700" spc="10" dirty="0">
                <a:latin typeface="Microsoft Sans Serif"/>
                <a:cs typeface="Microsoft Sans Serif"/>
              </a:rPr>
              <a:t> </a:t>
            </a:r>
            <a:r>
              <a:rPr sz="700" spc="40" dirty="0">
                <a:latin typeface="Microsoft Sans Serif"/>
                <a:cs typeface="Microsoft Sans Serif"/>
              </a:rPr>
              <a:t>por</a:t>
            </a:r>
            <a:r>
              <a:rPr sz="700" spc="10" dirty="0">
                <a:latin typeface="Microsoft Sans Serif"/>
                <a:cs typeface="Microsoft Sans Serif"/>
              </a:rPr>
              <a:t> resistencia,</a:t>
            </a:r>
            <a:r>
              <a:rPr sz="700" spc="5" dirty="0">
                <a:latin typeface="Microsoft Sans Serif"/>
                <a:cs typeface="Microsoft Sans Serif"/>
              </a:rPr>
              <a:t> </a:t>
            </a:r>
            <a:r>
              <a:rPr sz="700" spc="40" dirty="0">
                <a:latin typeface="Microsoft Sans Serif"/>
                <a:cs typeface="Microsoft Sans Serif"/>
              </a:rPr>
              <a:t>por</a:t>
            </a:r>
            <a:r>
              <a:rPr sz="700" spc="10" dirty="0">
                <a:latin typeface="Microsoft Sans Serif"/>
                <a:cs typeface="Microsoft Sans Serif"/>
              </a:rPr>
              <a:t> </a:t>
            </a:r>
            <a:r>
              <a:rPr sz="700" spc="20" dirty="0">
                <a:latin typeface="Microsoft Sans Serif"/>
                <a:cs typeface="Microsoft Sans Serif"/>
              </a:rPr>
              <a:t>ejemplo,</a:t>
            </a:r>
            <a:r>
              <a:rPr sz="700" spc="10" dirty="0">
                <a:latin typeface="Microsoft Sans Serif"/>
                <a:cs typeface="Microsoft Sans Serif"/>
              </a:rPr>
              <a:t> </a:t>
            </a:r>
            <a:r>
              <a:rPr sz="700" dirty="0">
                <a:latin typeface="Microsoft Sans Serif"/>
                <a:cs typeface="Microsoft Sans Serif"/>
              </a:rPr>
              <a:t>las</a:t>
            </a:r>
            <a:r>
              <a:rPr sz="700" spc="10" dirty="0">
                <a:latin typeface="Microsoft Sans Serif"/>
                <a:cs typeface="Microsoft Sans Serif"/>
              </a:rPr>
              <a:t> </a:t>
            </a:r>
            <a:r>
              <a:rPr sz="700" spc="15" dirty="0">
                <a:latin typeface="Microsoft Sans Serif"/>
                <a:cs typeface="Microsoft Sans Serif"/>
              </a:rPr>
              <a:t>conexiones</a:t>
            </a:r>
            <a:r>
              <a:rPr sz="700" spc="10" dirty="0">
                <a:latin typeface="Microsoft Sans Serif"/>
                <a:cs typeface="Microsoft Sans Serif"/>
              </a:rPr>
              <a:t> </a:t>
            </a:r>
            <a:r>
              <a:rPr sz="700" spc="20" dirty="0">
                <a:latin typeface="Microsoft Sans Serif"/>
                <a:cs typeface="Microsoft Sans Serif"/>
              </a:rPr>
              <a:t>del</a:t>
            </a:r>
            <a:r>
              <a:rPr sz="700" spc="10" dirty="0">
                <a:latin typeface="Microsoft Sans Serif"/>
                <a:cs typeface="Microsoft Sans Serif"/>
              </a:rPr>
              <a:t> </a:t>
            </a:r>
            <a:r>
              <a:rPr sz="700" spc="-55" dirty="0">
                <a:latin typeface="Microsoft Sans Serif"/>
                <a:cs typeface="Microsoft Sans Serif"/>
              </a:rPr>
              <a:t>CT</a:t>
            </a:r>
            <a:r>
              <a:rPr sz="700" spc="10" dirty="0">
                <a:latin typeface="Microsoft Sans Serif"/>
                <a:cs typeface="Microsoft Sans Serif"/>
              </a:rPr>
              <a:t> </a:t>
            </a:r>
            <a:r>
              <a:rPr sz="700" dirty="0">
                <a:latin typeface="Microsoft Sans Serif"/>
                <a:cs typeface="Microsoft Sans Serif"/>
              </a:rPr>
              <a:t>a</a:t>
            </a:r>
            <a:r>
              <a:rPr sz="700" spc="10" dirty="0">
                <a:latin typeface="Microsoft Sans Serif"/>
                <a:cs typeface="Microsoft Sans Serif"/>
              </a:rPr>
              <a:t> la </a:t>
            </a:r>
            <a:r>
              <a:rPr sz="700" spc="5" dirty="0">
                <a:latin typeface="Microsoft Sans Serif"/>
                <a:cs typeface="Microsoft Sans Serif"/>
              </a:rPr>
              <a:t>secuencia</a:t>
            </a:r>
            <a:r>
              <a:rPr sz="700" spc="10" dirty="0">
                <a:latin typeface="Microsoft Sans Serif"/>
                <a:cs typeface="Microsoft Sans Serif"/>
              </a:rPr>
              <a:t> </a:t>
            </a:r>
            <a:r>
              <a:rPr sz="700" spc="15" dirty="0">
                <a:latin typeface="Microsoft Sans Serif"/>
                <a:cs typeface="Microsoft Sans Serif"/>
              </a:rPr>
              <a:t>negativa,</a:t>
            </a:r>
            <a:r>
              <a:rPr sz="700" spc="5" dirty="0">
                <a:latin typeface="Microsoft Sans Serif"/>
                <a:cs typeface="Microsoft Sans Serif"/>
              </a:rPr>
              <a:t> </a:t>
            </a:r>
            <a:r>
              <a:rPr sz="700" spc="-5" dirty="0">
                <a:latin typeface="Microsoft Sans Serif"/>
                <a:cs typeface="Microsoft Sans Serif"/>
              </a:rPr>
              <a:t>se</a:t>
            </a:r>
            <a:r>
              <a:rPr sz="700" spc="10" dirty="0">
                <a:latin typeface="Microsoft Sans Serif"/>
                <a:cs typeface="Microsoft Sans Serif"/>
              </a:rPr>
              <a:t> </a:t>
            </a:r>
            <a:r>
              <a:rPr sz="700" spc="30" dirty="0">
                <a:latin typeface="Microsoft Sans Serif"/>
                <a:cs typeface="Microsoft Sans Serif"/>
              </a:rPr>
              <a:t>han</a:t>
            </a:r>
            <a:r>
              <a:rPr sz="700" spc="10" dirty="0">
                <a:latin typeface="Microsoft Sans Serif"/>
                <a:cs typeface="Microsoft Sans Serif"/>
              </a:rPr>
              <a:t> </a:t>
            </a:r>
            <a:r>
              <a:rPr sz="700" spc="15" dirty="0">
                <a:latin typeface="Microsoft Sans Serif"/>
                <a:cs typeface="Microsoft Sans Serif"/>
              </a:rPr>
              <a:t>aplicado</a:t>
            </a:r>
            <a:r>
              <a:rPr sz="700" spc="10" dirty="0">
                <a:latin typeface="Microsoft Sans Serif"/>
                <a:cs typeface="Microsoft Sans Serif"/>
              </a:rPr>
              <a:t> </a:t>
            </a:r>
            <a:r>
              <a:rPr sz="700" spc="15" dirty="0">
                <a:latin typeface="Microsoft Sans Serif"/>
                <a:cs typeface="Microsoft Sans Serif"/>
              </a:rPr>
              <a:t>esquemas</a:t>
            </a:r>
            <a:endParaRPr sz="700">
              <a:latin typeface="Microsoft Sans Serif"/>
              <a:cs typeface="Microsoft Sans Serif"/>
            </a:endParaRPr>
          </a:p>
        </p:txBody>
      </p:sp>
      <p:sp>
        <p:nvSpPr>
          <p:cNvPr id="7" name="object 7"/>
          <p:cNvSpPr txBox="1"/>
          <p:nvPr/>
        </p:nvSpPr>
        <p:spPr>
          <a:xfrm>
            <a:off x="1415216" y="924087"/>
            <a:ext cx="7353594" cy="1085554"/>
          </a:xfrm>
          <a:prstGeom prst="rect">
            <a:avLst/>
          </a:prstGeom>
        </p:spPr>
        <p:txBody>
          <a:bodyPr vert="horz" wrap="square" lIns="0" tIns="41275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325"/>
              </a:spcBef>
            </a:pPr>
            <a:r>
              <a:rPr sz="700" spc="20" dirty="0">
                <a:latin typeface="Microsoft Sans Serif"/>
                <a:cs typeface="Microsoft Sans Serif"/>
              </a:rPr>
              <a:t>de</a:t>
            </a:r>
            <a:r>
              <a:rPr sz="700" spc="-10" dirty="0">
                <a:latin typeface="Microsoft Sans Serif"/>
                <a:cs typeface="Microsoft Sans Serif"/>
              </a:rPr>
              <a:t> </a:t>
            </a:r>
            <a:r>
              <a:rPr sz="700" spc="25" dirty="0">
                <a:latin typeface="Microsoft Sans Serif"/>
                <a:cs typeface="Microsoft Sans Serif"/>
              </a:rPr>
              <a:t>protección</a:t>
            </a:r>
            <a:r>
              <a:rPr sz="700" spc="-5" dirty="0">
                <a:latin typeface="Microsoft Sans Serif"/>
                <a:cs typeface="Microsoft Sans Serif"/>
              </a:rPr>
              <a:t> </a:t>
            </a:r>
            <a:r>
              <a:rPr sz="700" spc="30" dirty="0">
                <a:latin typeface="Microsoft Sans Serif"/>
                <a:cs typeface="Microsoft Sans Serif"/>
              </a:rPr>
              <a:t>contra</a:t>
            </a:r>
            <a:r>
              <a:rPr sz="700" spc="-10" dirty="0">
                <a:latin typeface="Microsoft Sans Serif"/>
                <a:cs typeface="Microsoft Sans Serif"/>
              </a:rPr>
              <a:t> </a:t>
            </a:r>
            <a:r>
              <a:rPr sz="700" spc="20" dirty="0">
                <a:latin typeface="Microsoft Sans Serif"/>
                <a:cs typeface="Microsoft Sans Serif"/>
              </a:rPr>
              <a:t>pérdidas</a:t>
            </a:r>
            <a:r>
              <a:rPr sz="700" spc="-5" dirty="0">
                <a:latin typeface="Microsoft Sans Serif"/>
                <a:cs typeface="Microsoft Sans Serif"/>
              </a:rPr>
              <a:t> </a:t>
            </a:r>
            <a:r>
              <a:rPr sz="700" spc="25" dirty="0">
                <a:latin typeface="Microsoft Sans Serif"/>
                <a:cs typeface="Microsoft Sans Serif"/>
              </a:rPr>
              <a:t>usando</a:t>
            </a:r>
            <a:r>
              <a:rPr sz="700" spc="-5" dirty="0">
                <a:latin typeface="Microsoft Sans Serif"/>
                <a:cs typeface="Microsoft Sans Serif"/>
              </a:rPr>
              <a:t> </a:t>
            </a:r>
            <a:r>
              <a:rPr sz="700" spc="30" dirty="0">
                <a:latin typeface="Microsoft Sans Serif"/>
                <a:cs typeface="Microsoft Sans Serif"/>
              </a:rPr>
              <a:t>una</a:t>
            </a:r>
            <a:r>
              <a:rPr sz="700" spc="-10" dirty="0">
                <a:latin typeface="Microsoft Sans Serif"/>
                <a:cs typeface="Microsoft Sans Serif"/>
              </a:rPr>
              <a:t> </a:t>
            </a:r>
            <a:r>
              <a:rPr sz="700" spc="5" dirty="0">
                <a:latin typeface="Microsoft Sans Serif"/>
                <a:cs typeface="Microsoft Sans Serif"/>
              </a:rPr>
              <a:t>resistencia/CC.</a:t>
            </a:r>
            <a:endParaRPr sz="700">
              <a:latin typeface="Microsoft Sans Serif"/>
              <a:cs typeface="Microsoft Sans Serif"/>
            </a:endParaRPr>
          </a:p>
          <a:p>
            <a:pPr marL="12700" marR="24130">
              <a:lnSpc>
                <a:spcPct val="125200"/>
              </a:lnSpc>
              <a:spcBef>
                <a:spcPts val="20"/>
              </a:spcBef>
            </a:pPr>
            <a:r>
              <a:rPr sz="800" spc="35" dirty="0">
                <a:latin typeface="Microsoft Sans Serif"/>
                <a:cs typeface="Microsoft Sans Serif"/>
              </a:rPr>
              <a:t>transductor</a:t>
            </a:r>
            <a:r>
              <a:rPr sz="800" spc="-5" dirty="0">
                <a:latin typeface="Microsoft Sans Serif"/>
                <a:cs typeface="Microsoft Sans Serif"/>
              </a:rPr>
              <a:t> </a:t>
            </a:r>
            <a:r>
              <a:rPr sz="800" spc="35" dirty="0">
                <a:latin typeface="Microsoft Sans Serif"/>
                <a:cs typeface="Microsoft Sans Serif"/>
              </a:rPr>
              <a:t>entre</a:t>
            </a:r>
            <a:r>
              <a:rPr sz="800" dirty="0">
                <a:latin typeface="Microsoft Sans Serif"/>
                <a:cs typeface="Microsoft Sans Serif"/>
              </a:rPr>
              <a:t> </a:t>
            </a:r>
            <a:r>
              <a:rPr sz="800" spc="15" dirty="0">
                <a:latin typeface="Microsoft Sans Serif"/>
                <a:cs typeface="Microsoft Sans Serif"/>
              </a:rPr>
              <a:t>el</a:t>
            </a:r>
            <a:r>
              <a:rPr sz="800" spc="-5" dirty="0">
                <a:latin typeface="Microsoft Sans Serif"/>
                <a:cs typeface="Microsoft Sans Serif"/>
              </a:rPr>
              <a:t> </a:t>
            </a:r>
            <a:r>
              <a:rPr sz="800" spc="45" dirty="0">
                <a:latin typeface="Microsoft Sans Serif"/>
                <a:cs typeface="Microsoft Sans Serif"/>
              </a:rPr>
              <a:t>neutro</a:t>
            </a:r>
            <a:r>
              <a:rPr sz="800" dirty="0">
                <a:latin typeface="Microsoft Sans Serif"/>
                <a:cs typeface="Microsoft Sans Serif"/>
              </a:rPr>
              <a:t> </a:t>
            </a:r>
            <a:r>
              <a:rPr sz="800" spc="25" dirty="0">
                <a:latin typeface="Microsoft Sans Serif"/>
                <a:cs typeface="Microsoft Sans Serif"/>
              </a:rPr>
              <a:t>del</a:t>
            </a:r>
            <a:r>
              <a:rPr sz="800" dirty="0">
                <a:latin typeface="Microsoft Sans Serif"/>
                <a:cs typeface="Microsoft Sans Serif"/>
              </a:rPr>
              <a:t> </a:t>
            </a:r>
            <a:r>
              <a:rPr sz="800" spc="40" dirty="0">
                <a:latin typeface="Microsoft Sans Serif"/>
                <a:cs typeface="Microsoft Sans Serif"/>
              </a:rPr>
              <a:t>transformador</a:t>
            </a:r>
            <a:r>
              <a:rPr sz="800" spc="-5" dirty="0">
                <a:latin typeface="Microsoft Sans Serif"/>
                <a:cs typeface="Microsoft Sans Serif"/>
              </a:rPr>
              <a:t> </a:t>
            </a:r>
            <a:r>
              <a:rPr sz="800" spc="25" dirty="0">
                <a:latin typeface="Microsoft Sans Serif"/>
                <a:cs typeface="Microsoft Sans Serif"/>
              </a:rPr>
              <a:t>de</a:t>
            </a:r>
            <a:r>
              <a:rPr sz="800" dirty="0">
                <a:latin typeface="Microsoft Sans Serif"/>
                <a:cs typeface="Microsoft Sans Serif"/>
              </a:rPr>
              <a:t> </a:t>
            </a:r>
            <a:r>
              <a:rPr sz="800" spc="25" dirty="0">
                <a:latin typeface="Microsoft Sans Serif"/>
                <a:cs typeface="Microsoft Sans Serif"/>
              </a:rPr>
              <a:t>puesta</a:t>
            </a:r>
            <a:r>
              <a:rPr sz="800" spc="-5" dirty="0">
                <a:latin typeface="Microsoft Sans Serif"/>
                <a:cs typeface="Microsoft Sans Serif"/>
              </a:rPr>
              <a:t> </a:t>
            </a:r>
            <a:r>
              <a:rPr sz="800" dirty="0">
                <a:latin typeface="Microsoft Sans Serif"/>
                <a:cs typeface="Microsoft Sans Serif"/>
              </a:rPr>
              <a:t>a </a:t>
            </a:r>
            <a:r>
              <a:rPr sz="800" spc="35" dirty="0">
                <a:latin typeface="Microsoft Sans Serif"/>
                <a:cs typeface="Microsoft Sans Serif"/>
              </a:rPr>
              <a:t>tierra</a:t>
            </a:r>
            <a:r>
              <a:rPr sz="800" dirty="0">
                <a:latin typeface="Microsoft Sans Serif"/>
                <a:cs typeface="Microsoft Sans Serif"/>
              </a:rPr>
              <a:t> </a:t>
            </a:r>
            <a:r>
              <a:rPr sz="800" spc="5" dirty="0">
                <a:latin typeface="Microsoft Sans Serif"/>
                <a:cs typeface="Microsoft Sans Serif"/>
              </a:rPr>
              <a:t>y </a:t>
            </a:r>
            <a:r>
              <a:rPr sz="800" spc="-200" dirty="0">
                <a:latin typeface="Microsoft Sans Serif"/>
                <a:cs typeface="Microsoft Sans Serif"/>
              </a:rPr>
              <a:t> </a:t>
            </a:r>
            <a:r>
              <a:rPr sz="800" spc="30" dirty="0">
                <a:latin typeface="Microsoft Sans Serif"/>
                <a:cs typeface="Microsoft Sans Serif"/>
              </a:rPr>
              <a:t>tierra. </a:t>
            </a:r>
            <a:r>
              <a:rPr sz="800" spc="-15" dirty="0">
                <a:latin typeface="Microsoft Sans Serif"/>
                <a:cs typeface="Microsoft Sans Serif"/>
              </a:rPr>
              <a:t>La </a:t>
            </a:r>
            <a:r>
              <a:rPr sz="800" spc="10" dirty="0">
                <a:latin typeface="Microsoft Sans Serif"/>
                <a:cs typeface="Microsoft Sans Serif"/>
              </a:rPr>
              <a:t>salida </a:t>
            </a:r>
            <a:r>
              <a:rPr sz="800" spc="25" dirty="0">
                <a:latin typeface="Microsoft Sans Serif"/>
                <a:cs typeface="Microsoft Sans Serif"/>
              </a:rPr>
              <a:t>del </a:t>
            </a:r>
            <a:r>
              <a:rPr sz="800" spc="35" dirty="0">
                <a:latin typeface="Microsoft Sans Serif"/>
                <a:cs typeface="Microsoft Sans Serif"/>
              </a:rPr>
              <a:t>transductor </a:t>
            </a:r>
            <a:r>
              <a:rPr sz="800" spc="15" dirty="0">
                <a:latin typeface="Microsoft Sans Serif"/>
                <a:cs typeface="Microsoft Sans Serif"/>
              </a:rPr>
              <a:t>está </a:t>
            </a:r>
            <a:r>
              <a:rPr sz="800" spc="20" dirty="0">
                <a:latin typeface="Microsoft Sans Serif"/>
                <a:cs typeface="Microsoft Sans Serif"/>
              </a:rPr>
              <a:t>conectada </a:t>
            </a:r>
            <a:r>
              <a:rPr sz="800" dirty="0">
                <a:latin typeface="Microsoft Sans Serif"/>
                <a:cs typeface="Microsoft Sans Serif"/>
              </a:rPr>
              <a:t>a </a:t>
            </a:r>
            <a:r>
              <a:rPr sz="800" spc="45" dirty="0">
                <a:latin typeface="Microsoft Sans Serif"/>
                <a:cs typeface="Microsoft Sans Serif"/>
              </a:rPr>
              <a:t>un </a:t>
            </a:r>
            <a:r>
              <a:rPr sz="800" spc="25" dirty="0">
                <a:latin typeface="Microsoft Sans Serif"/>
                <a:cs typeface="Microsoft Sans Serif"/>
              </a:rPr>
              <a:t>relé de </a:t>
            </a:r>
            <a:r>
              <a:rPr sz="800" spc="-75" dirty="0">
                <a:latin typeface="Microsoft Sans Serif"/>
                <a:cs typeface="Microsoft Sans Serif"/>
              </a:rPr>
              <a:t>CC </a:t>
            </a:r>
            <a:r>
              <a:rPr sz="800" spc="-70" dirty="0">
                <a:latin typeface="Microsoft Sans Serif"/>
                <a:cs typeface="Microsoft Sans Serif"/>
              </a:rPr>
              <a:t> </a:t>
            </a:r>
            <a:r>
              <a:rPr sz="800" spc="10" dirty="0">
                <a:latin typeface="Microsoft Sans Serif"/>
                <a:cs typeface="Microsoft Sans Serif"/>
              </a:rPr>
              <a:t>sensible. </a:t>
            </a:r>
            <a:r>
              <a:rPr sz="800" dirty="0">
                <a:latin typeface="Microsoft Sans Serif"/>
                <a:cs typeface="Microsoft Sans Serif"/>
              </a:rPr>
              <a:t>Cálculos </a:t>
            </a:r>
            <a:r>
              <a:rPr sz="800" spc="5" dirty="0">
                <a:latin typeface="Microsoft Sans Serif"/>
                <a:cs typeface="Microsoft Sans Serif"/>
              </a:rPr>
              <a:t>y </a:t>
            </a:r>
            <a:r>
              <a:rPr sz="800" spc="25" dirty="0">
                <a:latin typeface="Microsoft Sans Serif"/>
                <a:cs typeface="Microsoft Sans Serif"/>
              </a:rPr>
              <a:t>pruebas </a:t>
            </a:r>
            <a:r>
              <a:rPr sz="800" spc="30" dirty="0">
                <a:latin typeface="Microsoft Sans Serif"/>
                <a:cs typeface="Microsoft Sans Serif"/>
              </a:rPr>
              <a:t>han </a:t>
            </a:r>
            <a:r>
              <a:rPr sz="800" spc="35" dirty="0">
                <a:latin typeface="Microsoft Sans Serif"/>
                <a:cs typeface="Microsoft Sans Serif"/>
              </a:rPr>
              <a:t>confirmado </a:t>
            </a:r>
            <a:r>
              <a:rPr sz="800" spc="15" dirty="0">
                <a:latin typeface="Microsoft Sans Serif"/>
                <a:cs typeface="Microsoft Sans Serif"/>
              </a:rPr>
              <a:t>el </a:t>
            </a:r>
            <a:r>
              <a:rPr sz="800" spc="40" dirty="0">
                <a:latin typeface="Microsoft Sans Serif"/>
                <a:cs typeface="Microsoft Sans Serif"/>
              </a:rPr>
              <a:t>rendimiento </a:t>
            </a:r>
            <a:r>
              <a:rPr sz="800" spc="45" dirty="0">
                <a:latin typeface="Microsoft Sans Serif"/>
                <a:cs typeface="Microsoft Sans Serif"/>
              </a:rPr>
              <a:t> </a:t>
            </a:r>
            <a:r>
              <a:rPr sz="800" spc="20" dirty="0">
                <a:latin typeface="Microsoft Sans Serif"/>
                <a:cs typeface="Microsoft Sans Serif"/>
              </a:rPr>
              <a:t>aceptable </a:t>
            </a:r>
            <a:r>
              <a:rPr sz="800" spc="25" dirty="0">
                <a:latin typeface="Microsoft Sans Serif"/>
                <a:cs typeface="Microsoft Sans Serif"/>
              </a:rPr>
              <a:t>de </a:t>
            </a:r>
            <a:r>
              <a:rPr sz="800" spc="15" dirty="0">
                <a:latin typeface="Microsoft Sans Serif"/>
                <a:cs typeface="Microsoft Sans Serif"/>
              </a:rPr>
              <a:t>esta </a:t>
            </a:r>
            <a:r>
              <a:rPr sz="800" spc="25" dirty="0">
                <a:latin typeface="Microsoft Sans Serif"/>
                <a:cs typeface="Microsoft Sans Serif"/>
              </a:rPr>
              <a:t>protección. </a:t>
            </a:r>
            <a:r>
              <a:rPr sz="800" spc="-35" dirty="0">
                <a:latin typeface="Microsoft Sans Serif"/>
                <a:cs typeface="Microsoft Sans Serif"/>
              </a:rPr>
              <a:t>El </a:t>
            </a:r>
            <a:r>
              <a:rPr sz="800" spc="20" dirty="0">
                <a:latin typeface="Microsoft Sans Serif"/>
                <a:cs typeface="Microsoft Sans Serif"/>
              </a:rPr>
              <a:t>ajuste </a:t>
            </a:r>
            <a:r>
              <a:rPr sz="800" spc="15" dirty="0">
                <a:latin typeface="Microsoft Sans Serif"/>
                <a:cs typeface="Microsoft Sans Serif"/>
              </a:rPr>
              <a:t>está </a:t>
            </a:r>
            <a:r>
              <a:rPr sz="800" spc="35" dirty="0">
                <a:latin typeface="Microsoft Sans Serif"/>
                <a:cs typeface="Microsoft Sans Serif"/>
              </a:rPr>
              <a:t>determinado </a:t>
            </a:r>
            <a:r>
              <a:rPr sz="800" spc="50" dirty="0">
                <a:latin typeface="Microsoft Sans Serif"/>
                <a:cs typeface="Microsoft Sans Serif"/>
              </a:rPr>
              <a:t>por </a:t>
            </a:r>
            <a:r>
              <a:rPr sz="800" spc="10" dirty="0">
                <a:latin typeface="Microsoft Sans Serif"/>
                <a:cs typeface="Microsoft Sans Serif"/>
              </a:rPr>
              <a:t>la </a:t>
            </a:r>
            <a:r>
              <a:rPr sz="800" spc="15" dirty="0">
                <a:latin typeface="Microsoft Sans Serif"/>
                <a:cs typeface="Microsoft Sans Serif"/>
              </a:rPr>
              <a:t> resistencia </a:t>
            </a:r>
            <a:r>
              <a:rPr sz="800" spc="25" dirty="0">
                <a:latin typeface="Microsoft Sans Serif"/>
                <a:cs typeface="Microsoft Sans Serif"/>
              </a:rPr>
              <a:t>del </a:t>
            </a:r>
            <a:r>
              <a:rPr sz="800" spc="35" dirty="0">
                <a:latin typeface="Microsoft Sans Serif"/>
                <a:cs typeface="Microsoft Sans Serif"/>
              </a:rPr>
              <a:t>equipo </a:t>
            </a:r>
            <a:r>
              <a:rPr sz="800" spc="5" dirty="0">
                <a:latin typeface="Microsoft Sans Serif"/>
                <a:cs typeface="Microsoft Sans Serif"/>
              </a:rPr>
              <a:t>y </a:t>
            </a:r>
            <a:r>
              <a:rPr sz="800" spc="10" dirty="0">
                <a:latin typeface="Microsoft Sans Serif"/>
                <a:cs typeface="Microsoft Sans Serif"/>
              </a:rPr>
              <a:t>la </a:t>
            </a:r>
            <a:r>
              <a:rPr sz="800" spc="20" dirty="0">
                <a:latin typeface="Microsoft Sans Serif"/>
                <a:cs typeface="Microsoft Sans Serif"/>
              </a:rPr>
              <a:t>sensibilidad </a:t>
            </a:r>
            <a:r>
              <a:rPr sz="800" spc="25" dirty="0">
                <a:latin typeface="Microsoft Sans Serif"/>
                <a:cs typeface="Microsoft Sans Serif"/>
              </a:rPr>
              <a:t>del </a:t>
            </a:r>
            <a:r>
              <a:rPr sz="800" spc="15" dirty="0">
                <a:latin typeface="Microsoft Sans Serif"/>
                <a:cs typeface="Microsoft Sans Serif"/>
              </a:rPr>
              <a:t>relé. </a:t>
            </a:r>
            <a:r>
              <a:rPr sz="800" spc="-25" dirty="0">
                <a:latin typeface="Microsoft Sans Serif"/>
                <a:cs typeface="Microsoft Sans Serif"/>
              </a:rPr>
              <a:t>A </a:t>
            </a:r>
            <a:r>
              <a:rPr sz="800" spc="10" dirty="0">
                <a:latin typeface="Microsoft Sans Serif"/>
                <a:cs typeface="Microsoft Sans Serif"/>
              </a:rPr>
              <a:t>bajas </a:t>
            </a:r>
            <a:r>
              <a:rPr sz="800" spc="15" dirty="0">
                <a:latin typeface="Microsoft Sans Serif"/>
                <a:cs typeface="Microsoft Sans Serif"/>
              </a:rPr>
              <a:t> </a:t>
            </a:r>
            <a:r>
              <a:rPr sz="800" spc="10" dirty="0">
                <a:latin typeface="Microsoft Sans Serif"/>
                <a:cs typeface="Microsoft Sans Serif"/>
              </a:rPr>
              <a:t>velocidades, </a:t>
            </a:r>
            <a:r>
              <a:rPr sz="800" spc="-10" dirty="0">
                <a:latin typeface="Microsoft Sans Serif"/>
                <a:cs typeface="Microsoft Sans Serif"/>
              </a:rPr>
              <a:t>es </a:t>
            </a:r>
            <a:r>
              <a:rPr sz="800" spc="20" dirty="0">
                <a:latin typeface="Microsoft Sans Serif"/>
                <a:cs typeface="Microsoft Sans Serif"/>
              </a:rPr>
              <a:t>posible </a:t>
            </a:r>
            <a:r>
              <a:rPr sz="800" spc="30" dirty="0">
                <a:latin typeface="Microsoft Sans Serif"/>
                <a:cs typeface="Microsoft Sans Serif"/>
              </a:rPr>
              <a:t>que </a:t>
            </a:r>
            <a:r>
              <a:rPr sz="800" spc="40" dirty="0">
                <a:latin typeface="Microsoft Sans Serif"/>
                <a:cs typeface="Microsoft Sans Serif"/>
              </a:rPr>
              <a:t>no </a:t>
            </a:r>
            <a:r>
              <a:rPr sz="800" spc="15" dirty="0">
                <a:latin typeface="Microsoft Sans Serif"/>
                <a:cs typeface="Microsoft Sans Serif"/>
              </a:rPr>
              <a:t>haya </a:t>
            </a:r>
            <a:r>
              <a:rPr sz="800" spc="20" dirty="0">
                <a:latin typeface="Microsoft Sans Serif"/>
                <a:cs typeface="Microsoft Sans Serif"/>
              </a:rPr>
              <a:t>suficiente voltaje </a:t>
            </a:r>
            <a:r>
              <a:rPr sz="800" spc="25" dirty="0">
                <a:latin typeface="Microsoft Sans Serif"/>
                <a:cs typeface="Microsoft Sans Serif"/>
              </a:rPr>
              <a:t>de </a:t>
            </a:r>
            <a:r>
              <a:rPr sz="800" spc="30" dirty="0">
                <a:latin typeface="Microsoft Sans Serif"/>
                <a:cs typeface="Microsoft Sans Serif"/>
              </a:rPr>
              <a:t> </a:t>
            </a:r>
            <a:r>
              <a:rPr sz="800" spc="25" dirty="0">
                <a:latin typeface="Microsoft Sans Serif"/>
                <a:cs typeface="Microsoft Sans Serif"/>
              </a:rPr>
              <a:t>conducción</a:t>
            </a:r>
            <a:r>
              <a:rPr sz="800" spc="-10" dirty="0">
                <a:latin typeface="Microsoft Sans Serif"/>
                <a:cs typeface="Microsoft Sans Serif"/>
              </a:rPr>
              <a:t> </a:t>
            </a:r>
            <a:r>
              <a:rPr sz="800" spc="25" dirty="0">
                <a:latin typeface="Microsoft Sans Serif"/>
                <a:cs typeface="Microsoft Sans Serif"/>
              </a:rPr>
              <a:t>para</a:t>
            </a:r>
            <a:r>
              <a:rPr sz="800" spc="-5" dirty="0">
                <a:latin typeface="Microsoft Sans Serif"/>
                <a:cs typeface="Microsoft Sans Serif"/>
              </a:rPr>
              <a:t> </a:t>
            </a:r>
            <a:r>
              <a:rPr sz="800" spc="20" dirty="0">
                <a:latin typeface="Microsoft Sans Serif"/>
                <a:cs typeface="Microsoft Sans Serif"/>
              </a:rPr>
              <a:t>activar</a:t>
            </a:r>
            <a:r>
              <a:rPr sz="800" spc="-5" dirty="0">
                <a:latin typeface="Microsoft Sans Serif"/>
                <a:cs typeface="Microsoft Sans Serif"/>
              </a:rPr>
              <a:t> </a:t>
            </a:r>
            <a:r>
              <a:rPr sz="800" spc="15" dirty="0">
                <a:latin typeface="Microsoft Sans Serif"/>
                <a:cs typeface="Microsoft Sans Serif"/>
              </a:rPr>
              <a:t>el</a:t>
            </a:r>
            <a:r>
              <a:rPr sz="800" spc="-5" dirty="0">
                <a:latin typeface="Microsoft Sans Serif"/>
                <a:cs typeface="Microsoft Sans Serif"/>
              </a:rPr>
              <a:t> </a:t>
            </a:r>
            <a:r>
              <a:rPr sz="800" spc="15" dirty="0">
                <a:latin typeface="Microsoft Sans Serif"/>
                <a:cs typeface="Microsoft Sans Serif"/>
              </a:rPr>
              <a:t>relé.</a:t>
            </a:r>
            <a:endParaRPr sz="800">
              <a:latin typeface="Microsoft Sans Serif"/>
              <a:cs typeface="Microsoft Sans Serif"/>
            </a:endParaRPr>
          </a:p>
          <a:p>
            <a:pPr marL="12700" marR="5080" indent="154940">
              <a:lnSpc>
                <a:spcPts val="1200"/>
              </a:lnSpc>
              <a:spcBef>
                <a:spcPts val="80"/>
              </a:spcBef>
            </a:pPr>
            <a:r>
              <a:rPr sz="750" spc="-20" dirty="0">
                <a:latin typeface="Microsoft Sans Serif"/>
                <a:cs typeface="Microsoft Sans Serif"/>
              </a:rPr>
              <a:t>En </a:t>
            </a:r>
            <a:r>
              <a:rPr sz="750" spc="20" dirty="0">
                <a:latin typeface="Microsoft Sans Serif"/>
                <a:cs typeface="Microsoft Sans Serif"/>
              </a:rPr>
              <a:t>algunas </a:t>
            </a:r>
            <a:r>
              <a:rPr sz="750" spc="15" dirty="0">
                <a:latin typeface="Microsoft Sans Serif"/>
                <a:cs typeface="Microsoft Sans Serif"/>
              </a:rPr>
              <a:t>instalaciones, </a:t>
            </a:r>
            <a:r>
              <a:rPr sz="750" spc="10" dirty="0">
                <a:latin typeface="Microsoft Sans Serif"/>
                <a:cs typeface="Microsoft Sans Serif"/>
              </a:rPr>
              <a:t>el </a:t>
            </a:r>
            <a:r>
              <a:rPr sz="750" spc="30" dirty="0">
                <a:latin typeface="Microsoft Sans Serif"/>
                <a:cs typeface="Microsoft Sans Serif"/>
              </a:rPr>
              <a:t>generador </a:t>
            </a:r>
            <a:r>
              <a:rPr sz="750" spc="10" dirty="0">
                <a:latin typeface="Microsoft Sans Serif"/>
                <a:cs typeface="Microsoft Sans Serif"/>
              </a:rPr>
              <a:t>está </a:t>
            </a:r>
            <a:r>
              <a:rPr sz="750" spc="20" dirty="0">
                <a:latin typeface="Microsoft Sans Serif"/>
                <a:cs typeface="Microsoft Sans Serif"/>
              </a:rPr>
              <a:t>conectado </a:t>
            </a:r>
            <a:r>
              <a:rPr sz="750" dirty="0">
                <a:latin typeface="Microsoft Sans Serif"/>
                <a:cs typeface="Microsoft Sans Serif"/>
              </a:rPr>
              <a:t>a </a:t>
            </a:r>
            <a:r>
              <a:rPr sz="750" spc="35" dirty="0">
                <a:latin typeface="Microsoft Sans Serif"/>
                <a:cs typeface="Microsoft Sans Serif"/>
              </a:rPr>
              <a:t>tierra </a:t>
            </a:r>
            <a:r>
              <a:rPr sz="750" spc="25" dirty="0">
                <a:latin typeface="Microsoft Sans Serif"/>
                <a:cs typeface="Microsoft Sans Serif"/>
              </a:rPr>
              <a:t>de </a:t>
            </a:r>
            <a:r>
              <a:rPr sz="750" spc="30" dirty="0">
                <a:latin typeface="Microsoft Sans Serif"/>
                <a:cs typeface="Microsoft Sans Serif"/>
              </a:rPr>
              <a:t> </a:t>
            </a:r>
            <a:r>
              <a:rPr sz="750" spc="20" dirty="0">
                <a:latin typeface="Microsoft Sans Serif"/>
                <a:cs typeface="Microsoft Sans Serif"/>
              </a:rPr>
              <a:t>alta </a:t>
            </a:r>
            <a:r>
              <a:rPr sz="750" spc="15" dirty="0">
                <a:latin typeface="Microsoft Sans Serif"/>
                <a:cs typeface="Microsoft Sans Serif"/>
              </a:rPr>
              <a:t>resistencia </a:t>
            </a:r>
            <a:r>
              <a:rPr sz="750" dirty="0">
                <a:latin typeface="Microsoft Sans Serif"/>
                <a:cs typeface="Microsoft Sans Serif"/>
              </a:rPr>
              <a:t>a </a:t>
            </a:r>
            <a:r>
              <a:rPr sz="750" spc="20" dirty="0">
                <a:latin typeface="Microsoft Sans Serif"/>
                <a:cs typeface="Microsoft Sans Serif"/>
              </a:rPr>
              <a:t>través </a:t>
            </a:r>
            <a:r>
              <a:rPr sz="750" spc="25" dirty="0">
                <a:latin typeface="Microsoft Sans Serif"/>
                <a:cs typeface="Microsoft Sans Serif"/>
              </a:rPr>
              <a:t>de </a:t>
            </a:r>
            <a:r>
              <a:rPr sz="750" spc="30" dirty="0">
                <a:latin typeface="Microsoft Sans Serif"/>
                <a:cs typeface="Microsoft Sans Serif"/>
              </a:rPr>
              <a:t>una </a:t>
            </a:r>
            <a:r>
              <a:rPr sz="750" spc="15" dirty="0">
                <a:latin typeface="Microsoft Sans Serif"/>
                <a:cs typeface="Microsoft Sans Serif"/>
              </a:rPr>
              <a:t>resistencia conectada </a:t>
            </a:r>
            <a:r>
              <a:rPr sz="750" spc="30" dirty="0">
                <a:latin typeface="Microsoft Sans Serif"/>
                <a:cs typeface="Microsoft Sans Serif"/>
              </a:rPr>
              <a:t>directamente </a:t>
            </a:r>
            <a:r>
              <a:rPr sz="750" spc="25" dirty="0">
                <a:latin typeface="Microsoft Sans Serif"/>
                <a:cs typeface="Microsoft Sans Serif"/>
              </a:rPr>
              <a:t>en </a:t>
            </a:r>
            <a:r>
              <a:rPr sz="750" spc="-185" dirty="0">
                <a:latin typeface="Microsoft Sans Serif"/>
                <a:cs typeface="Microsoft Sans Serif"/>
              </a:rPr>
              <a:t> </a:t>
            </a:r>
            <a:r>
              <a:rPr sz="750" spc="10" dirty="0">
                <a:latin typeface="Microsoft Sans Serif"/>
                <a:cs typeface="Microsoft Sans Serif"/>
              </a:rPr>
              <a:t>el </a:t>
            </a:r>
            <a:r>
              <a:rPr sz="750" spc="25" dirty="0">
                <a:latin typeface="Microsoft Sans Serif"/>
                <a:cs typeface="Microsoft Sans Serif"/>
              </a:rPr>
              <a:t>circuito </a:t>
            </a:r>
            <a:r>
              <a:rPr sz="750" spc="40" dirty="0">
                <a:latin typeface="Microsoft Sans Serif"/>
                <a:cs typeface="Microsoft Sans Serif"/>
              </a:rPr>
              <a:t>neutro </a:t>
            </a:r>
            <a:r>
              <a:rPr sz="750" spc="20" dirty="0">
                <a:latin typeface="Microsoft Sans Serif"/>
                <a:cs typeface="Microsoft Sans Serif"/>
              </a:rPr>
              <a:t>del </a:t>
            </a:r>
            <a:r>
              <a:rPr sz="750" spc="25" dirty="0">
                <a:latin typeface="Microsoft Sans Serif"/>
                <a:cs typeface="Microsoft Sans Serif"/>
              </a:rPr>
              <a:t>generador. </a:t>
            </a:r>
            <a:r>
              <a:rPr sz="750" spc="5" dirty="0">
                <a:latin typeface="Microsoft Sans Serif"/>
                <a:cs typeface="Microsoft Sans Serif"/>
              </a:rPr>
              <a:t>Para </a:t>
            </a:r>
            <a:r>
              <a:rPr sz="750" spc="10" dirty="0">
                <a:latin typeface="Microsoft Sans Serif"/>
                <a:cs typeface="Microsoft Sans Serif"/>
              </a:rPr>
              <a:t>este </a:t>
            </a:r>
            <a:r>
              <a:rPr sz="750" spc="40" dirty="0">
                <a:latin typeface="Microsoft Sans Serif"/>
                <a:cs typeface="Microsoft Sans Serif"/>
              </a:rPr>
              <a:t>tipo </a:t>
            </a:r>
            <a:r>
              <a:rPr sz="750" spc="25" dirty="0">
                <a:latin typeface="Microsoft Sans Serif"/>
                <a:cs typeface="Microsoft Sans Serif"/>
              </a:rPr>
              <a:t>de </a:t>
            </a:r>
            <a:r>
              <a:rPr sz="750" spc="15" dirty="0">
                <a:latin typeface="Microsoft Sans Serif"/>
                <a:cs typeface="Microsoft Sans Serif"/>
              </a:rPr>
              <a:t>instalación, </a:t>
            </a:r>
            <a:r>
              <a:rPr sz="750" spc="10" dirty="0">
                <a:latin typeface="Microsoft Sans Serif"/>
                <a:cs typeface="Microsoft Sans Serif"/>
              </a:rPr>
              <a:t>la </a:t>
            </a:r>
            <a:r>
              <a:rPr sz="750" spc="15" dirty="0">
                <a:latin typeface="Microsoft Sans Serif"/>
                <a:cs typeface="Microsoft Sans Serif"/>
              </a:rPr>
              <a:t> </a:t>
            </a:r>
            <a:r>
              <a:rPr sz="750" spc="25" dirty="0">
                <a:latin typeface="Microsoft Sans Serif"/>
                <a:cs typeface="Microsoft Sans Serif"/>
              </a:rPr>
              <a:t>protección </a:t>
            </a:r>
            <a:r>
              <a:rPr sz="750" spc="30" dirty="0">
                <a:latin typeface="Microsoft Sans Serif"/>
                <a:cs typeface="Microsoft Sans Serif"/>
              </a:rPr>
              <a:t>contra </a:t>
            </a:r>
            <a:r>
              <a:rPr sz="750" spc="10" dirty="0">
                <a:latin typeface="Microsoft Sans Serif"/>
                <a:cs typeface="Microsoft Sans Serif"/>
              </a:rPr>
              <a:t>fallas </a:t>
            </a:r>
            <a:r>
              <a:rPr sz="750" spc="25" dirty="0">
                <a:latin typeface="Microsoft Sans Serif"/>
                <a:cs typeface="Microsoft Sans Serif"/>
              </a:rPr>
              <a:t>en </a:t>
            </a:r>
            <a:r>
              <a:rPr sz="750" spc="10" dirty="0">
                <a:latin typeface="Microsoft Sans Serif"/>
                <a:cs typeface="Microsoft Sans Serif"/>
              </a:rPr>
              <a:t>el enlace </a:t>
            </a:r>
            <a:r>
              <a:rPr sz="750" spc="25" dirty="0">
                <a:latin typeface="Microsoft Sans Serif"/>
                <a:cs typeface="Microsoft Sans Serif"/>
              </a:rPr>
              <a:t>de </a:t>
            </a:r>
            <a:r>
              <a:rPr sz="750" spc="-70" dirty="0">
                <a:latin typeface="Microsoft Sans Serif"/>
                <a:cs typeface="Microsoft Sans Serif"/>
              </a:rPr>
              <a:t>CC </a:t>
            </a:r>
            <a:r>
              <a:rPr sz="750" spc="-5" dirty="0">
                <a:latin typeface="Microsoft Sans Serif"/>
                <a:cs typeface="Microsoft Sans Serif"/>
              </a:rPr>
              <a:t>se </a:t>
            </a:r>
            <a:r>
              <a:rPr sz="750" spc="25" dirty="0">
                <a:latin typeface="Microsoft Sans Serif"/>
                <a:cs typeface="Microsoft Sans Serif"/>
              </a:rPr>
              <a:t>ha </a:t>
            </a:r>
            <a:r>
              <a:rPr sz="750" spc="35" dirty="0">
                <a:latin typeface="Microsoft Sans Serif"/>
                <a:cs typeface="Microsoft Sans Serif"/>
              </a:rPr>
              <a:t>proporcionado </a:t>
            </a:r>
            <a:r>
              <a:rPr sz="750" spc="25" dirty="0">
                <a:latin typeface="Microsoft Sans Serif"/>
                <a:cs typeface="Microsoft Sans Serif"/>
              </a:rPr>
              <a:t>de </a:t>
            </a:r>
            <a:r>
              <a:rPr sz="750" spc="30" dirty="0">
                <a:latin typeface="Microsoft Sans Serif"/>
                <a:cs typeface="Microsoft Sans Serif"/>
              </a:rPr>
              <a:t> manera</a:t>
            </a:r>
            <a:r>
              <a:rPr sz="750" dirty="0">
                <a:latin typeface="Microsoft Sans Serif"/>
                <a:cs typeface="Microsoft Sans Serif"/>
              </a:rPr>
              <a:t> </a:t>
            </a:r>
            <a:r>
              <a:rPr sz="750" spc="25" dirty="0">
                <a:latin typeface="Microsoft Sans Serif"/>
                <a:cs typeface="Microsoft Sans Serif"/>
              </a:rPr>
              <a:t>similar</a:t>
            </a:r>
            <a:r>
              <a:rPr sz="750" dirty="0">
                <a:latin typeface="Microsoft Sans Serif"/>
                <a:cs typeface="Microsoft Sans Serif"/>
              </a:rPr>
              <a:t> </a:t>
            </a:r>
            <a:r>
              <a:rPr sz="750" spc="10" dirty="0">
                <a:latin typeface="Microsoft Sans Serif"/>
                <a:cs typeface="Microsoft Sans Serif"/>
              </a:rPr>
              <a:t>al</a:t>
            </a:r>
            <a:r>
              <a:rPr sz="750" dirty="0">
                <a:latin typeface="Microsoft Sans Serif"/>
                <a:cs typeface="Microsoft Sans Serif"/>
              </a:rPr>
              <a:t> </a:t>
            </a:r>
            <a:r>
              <a:rPr sz="750" spc="30" dirty="0">
                <a:latin typeface="Microsoft Sans Serif"/>
                <a:cs typeface="Microsoft Sans Serif"/>
              </a:rPr>
              <a:t>ejemplo</a:t>
            </a:r>
            <a:r>
              <a:rPr sz="750" dirty="0">
                <a:latin typeface="Microsoft Sans Serif"/>
                <a:cs typeface="Microsoft Sans Serif"/>
              </a:rPr>
              <a:t> </a:t>
            </a:r>
            <a:r>
              <a:rPr sz="750" spc="15" dirty="0">
                <a:latin typeface="Microsoft Sans Serif"/>
                <a:cs typeface="Microsoft Sans Serif"/>
              </a:rPr>
              <a:t>analizado</a:t>
            </a:r>
            <a:r>
              <a:rPr sz="750" dirty="0">
                <a:latin typeface="Microsoft Sans Serif"/>
                <a:cs typeface="Microsoft Sans Serif"/>
              </a:rPr>
              <a:t> </a:t>
            </a:r>
            <a:r>
              <a:rPr sz="750" spc="35" dirty="0">
                <a:latin typeface="Microsoft Sans Serif"/>
                <a:cs typeface="Microsoft Sans Serif"/>
              </a:rPr>
              <a:t>anteriormente</a:t>
            </a:r>
            <a:r>
              <a:rPr sz="750" dirty="0">
                <a:latin typeface="Microsoft Sans Serif"/>
                <a:cs typeface="Microsoft Sans Serif"/>
              </a:rPr>
              <a:t> </a:t>
            </a:r>
            <a:r>
              <a:rPr sz="750" spc="30" dirty="0">
                <a:latin typeface="Microsoft Sans Serif"/>
                <a:cs typeface="Microsoft Sans Serif"/>
              </a:rPr>
              <a:t>mediante</a:t>
            </a:r>
            <a:r>
              <a:rPr sz="750" dirty="0">
                <a:latin typeface="Microsoft Sans Serif"/>
                <a:cs typeface="Microsoft Sans Serif"/>
              </a:rPr>
              <a:t> </a:t>
            </a:r>
            <a:r>
              <a:rPr sz="750" spc="10" dirty="0">
                <a:latin typeface="Microsoft Sans Serif"/>
                <a:cs typeface="Microsoft Sans Serif"/>
              </a:rPr>
              <a:t>el</a:t>
            </a:r>
            <a:r>
              <a:rPr sz="750" dirty="0">
                <a:latin typeface="Microsoft Sans Serif"/>
                <a:cs typeface="Microsoft Sans Serif"/>
              </a:rPr>
              <a:t> </a:t>
            </a:r>
            <a:r>
              <a:rPr sz="750" spc="20" dirty="0">
                <a:latin typeface="Microsoft Sans Serif"/>
                <a:cs typeface="Microsoft Sans Serif"/>
              </a:rPr>
              <a:t>uso</a:t>
            </a:r>
            <a:r>
              <a:rPr sz="750" spc="5" dirty="0">
                <a:latin typeface="Microsoft Sans Serif"/>
                <a:cs typeface="Microsoft Sans Serif"/>
              </a:rPr>
              <a:t> </a:t>
            </a:r>
            <a:r>
              <a:rPr sz="750" spc="25" dirty="0">
                <a:latin typeface="Microsoft Sans Serif"/>
                <a:cs typeface="Microsoft Sans Serif"/>
              </a:rPr>
              <a:t>de </a:t>
            </a:r>
            <a:r>
              <a:rPr sz="750" spc="-185" dirty="0">
                <a:latin typeface="Microsoft Sans Serif"/>
                <a:cs typeface="Microsoft Sans Serif"/>
              </a:rPr>
              <a:t> </a:t>
            </a:r>
            <a:r>
              <a:rPr sz="750" spc="45" dirty="0">
                <a:latin typeface="Microsoft Sans Serif"/>
                <a:cs typeface="Microsoft Sans Serif"/>
              </a:rPr>
              <a:t>un</a:t>
            </a:r>
            <a:r>
              <a:rPr sz="750" spc="-5" dirty="0">
                <a:latin typeface="Microsoft Sans Serif"/>
                <a:cs typeface="Microsoft Sans Serif"/>
              </a:rPr>
              <a:t> </a:t>
            </a:r>
            <a:r>
              <a:rPr sz="750" spc="35" dirty="0">
                <a:latin typeface="Microsoft Sans Serif"/>
                <a:cs typeface="Microsoft Sans Serif"/>
              </a:rPr>
              <a:t>transductor</a:t>
            </a:r>
            <a:r>
              <a:rPr sz="750" spc="-5" dirty="0">
                <a:latin typeface="Microsoft Sans Serif"/>
                <a:cs typeface="Microsoft Sans Serif"/>
              </a:rPr>
              <a:t> </a:t>
            </a:r>
            <a:r>
              <a:rPr sz="750" spc="25" dirty="0">
                <a:latin typeface="Microsoft Sans Serif"/>
                <a:cs typeface="Microsoft Sans Serif"/>
              </a:rPr>
              <a:t>de</a:t>
            </a:r>
            <a:r>
              <a:rPr sz="750" spc="-5" dirty="0">
                <a:latin typeface="Microsoft Sans Serif"/>
                <a:cs typeface="Microsoft Sans Serif"/>
              </a:rPr>
              <a:t> </a:t>
            </a:r>
            <a:r>
              <a:rPr sz="750" spc="-70" dirty="0">
                <a:latin typeface="Microsoft Sans Serif"/>
                <a:cs typeface="Microsoft Sans Serif"/>
              </a:rPr>
              <a:t>CC</a:t>
            </a:r>
            <a:r>
              <a:rPr sz="750" spc="-5" dirty="0">
                <a:latin typeface="Microsoft Sans Serif"/>
                <a:cs typeface="Microsoft Sans Serif"/>
              </a:rPr>
              <a:t> </a:t>
            </a:r>
            <a:r>
              <a:rPr sz="750" spc="5" dirty="0">
                <a:latin typeface="Microsoft Sans Serif"/>
                <a:cs typeface="Microsoft Sans Serif"/>
              </a:rPr>
              <a:t>y</a:t>
            </a:r>
            <a:r>
              <a:rPr sz="750" spc="-5" dirty="0">
                <a:latin typeface="Microsoft Sans Serif"/>
                <a:cs typeface="Microsoft Sans Serif"/>
              </a:rPr>
              <a:t> </a:t>
            </a:r>
            <a:r>
              <a:rPr sz="750" spc="45" dirty="0">
                <a:latin typeface="Microsoft Sans Serif"/>
                <a:cs typeface="Microsoft Sans Serif"/>
              </a:rPr>
              <a:t>un</a:t>
            </a:r>
            <a:r>
              <a:rPr sz="750" spc="-5" dirty="0">
                <a:latin typeface="Microsoft Sans Serif"/>
                <a:cs typeface="Microsoft Sans Serif"/>
              </a:rPr>
              <a:t> </a:t>
            </a:r>
            <a:r>
              <a:rPr sz="750" spc="20" dirty="0">
                <a:latin typeface="Microsoft Sans Serif"/>
                <a:cs typeface="Microsoft Sans Serif"/>
              </a:rPr>
              <a:t>relé</a:t>
            </a:r>
            <a:r>
              <a:rPr sz="750" spc="-5" dirty="0">
                <a:latin typeface="Microsoft Sans Serif"/>
                <a:cs typeface="Microsoft Sans Serif"/>
              </a:rPr>
              <a:t> </a:t>
            </a:r>
            <a:r>
              <a:rPr sz="750" spc="25" dirty="0">
                <a:latin typeface="Microsoft Sans Serif"/>
                <a:cs typeface="Microsoft Sans Serif"/>
              </a:rPr>
              <a:t>de</a:t>
            </a:r>
            <a:r>
              <a:rPr sz="750" spc="-5" dirty="0">
                <a:latin typeface="Microsoft Sans Serif"/>
                <a:cs typeface="Microsoft Sans Serif"/>
              </a:rPr>
              <a:t> </a:t>
            </a:r>
            <a:r>
              <a:rPr sz="750" spc="-70" dirty="0">
                <a:latin typeface="Microsoft Sans Serif"/>
                <a:cs typeface="Microsoft Sans Serif"/>
              </a:rPr>
              <a:t>CC</a:t>
            </a:r>
            <a:r>
              <a:rPr sz="750" spc="-5" dirty="0">
                <a:latin typeface="Microsoft Sans Serif"/>
                <a:cs typeface="Microsoft Sans Serif"/>
              </a:rPr>
              <a:t> </a:t>
            </a:r>
            <a:r>
              <a:rPr sz="750" spc="15" dirty="0">
                <a:latin typeface="Microsoft Sans Serif"/>
                <a:cs typeface="Microsoft Sans Serif"/>
              </a:rPr>
              <a:t>dedicado.</a:t>
            </a:r>
            <a:endParaRPr sz="750">
              <a:latin typeface="Microsoft Sans Serif"/>
              <a:cs typeface="Microsoft Sans Serif"/>
            </a:endParaRPr>
          </a:p>
        </p:txBody>
      </p:sp>
      <p:sp>
        <p:nvSpPr>
          <p:cNvPr id="8" name="object 8"/>
          <p:cNvSpPr txBox="1"/>
          <p:nvPr/>
        </p:nvSpPr>
        <p:spPr>
          <a:xfrm>
            <a:off x="9100214" y="648204"/>
            <a:ext cx="7114025" cy="120546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sz="700" spc="20" dirty="0">
                <a:latin typeface="Microsoft Sans Serif"/>
                <a:cs typeface="Microsoft Sans Serif"/>
              </a:rPr>
              <a:t>entradas</a:t>
            </a:r>
            <a:r>
              <a:rPr sz="700" spc="5" dirty="0">
                <a:latin typeface="Microsoft Sans Serif"/>
                <a:cs typeface="Microsoft Sans Serif"/>
              </a:rPr>
              <a:t> </a:t>
            </a:r>
            <a:r>
              <a:rPr sz="700" spc="10" dirty="0">
                <a:latin typeface="Microsoft Sans Serif"/>
                <a:cs typeface="Microsoft Sans Serif"/>
              </a:rPr>
              <a:t>adecuadas </a:t>
            </a:r>
            <a:r>
              <a:rPr sz="700" dirty="0">
                <a:latin typeface="Microsoft Sans Serif"/>
                <a:cs typeface="Microsoft Sans Serif"/>
              </a:rPr>
              <a:t>a</a:t>
            </a:r>
            <a:r>
              <a:rPr sz="700" spc="10" dirty="0">
                <a:latin typeface="Microsoft Sans Serif"/>
                <a:cs typeface="Microsoft Sans Serif"/>
              </a:rPr>
              <a:t> los relés</a:t>
            </a:r>
            <a:r>
              <a:rPr sz="700" spc="5" dirty="0">
                <a:latin typeface="Microsoft Sans Serif"/>
                <a:cs typeface="Microsoft Sans Serif"/>
              </a:rPr>
              <a:t> </a:t>
            </a:r>
            <a:r>
              <a:rPr sz="700" spc="15" dirty="0">
                <a:latin typeface="Microsoft Sans Serif"/>
                <a:cs typeface="Microsoft Sans Serif"/>
              </a:rPr>
              <a:t>diferenciales</a:t>
            </a:r>
            <a:r>
              <a:rPr sz="700" spc="10" dirty="0">
                <a:latin typeface="Microsoft Sans Serif"/>
                <a:cs typeface="Microsoft Sans Serif"/>
              </a:rPr>
              <a:t> </a:t>
            </a:r>
            <a:r>
              <a:rPr sz="700" spc="20" dirty="0">
                <a:latin typeface="Microsoft Sans Serif"/>
                <a:cs typeface="Microsoft Sans Serif"/>
              </a:rPr>
              <a:t>del</a:t>
            </a:r>
            <a:r>
              <a:rPr sz="700" spc="10" dirty="0">
                <a:latin typeface="Microsoft Sans Serif"/>
                <a:cs typeface="Microsoft Sans Serif"/>
              </a:rPr>
              <a:t> </a:t>
            </a:r>
            <a:r>
              <a:rPr sz="700" spc="30" dirty="0">
                <a:latin typeface="Microsoft Sans Serif"/>
                <a:cs typeface="Microsoft Sans Serif"/>
              </a:rPr>
              <a:t>transformador.</a:t>
            </a:r>
            <a:r>
              <a:rPr sz="700" spc="10" dirty="0">
                <a:latin typeface="Microsoft Sans Serif"/>
                <a:cs typeface="Microsoft Sans Serif"/>
              </a:rPr>
              <a:t> </a:t>
            </a:r>
            <a:r>
              <a:rPr sz="700" dirty="0">
                <a:latin typeface="Microsoft Sans Serif"/>
                <a:cs typeface="Microsoft Sans Serif"/>
              </a:rPr>
              <a:t>Para</a:t>
            </a:r>
            <a:r>
              <a:rPr sz="700" spc="10" dirty="0">
                <a:latin typeface="Microsoft Sans Serif"/>
                <a:cs typeface="Microsoft Sans Serif"/>
              </a:rPr>
              <a:t> </a:t>
            </a:r>
            <a:r>
              <a:rPr sz="700" spc="20" dirty="0">
                <a:latin typeface="Microsoft Sans Serif"/>
                <a:cs typeface="Microsoft Sans Serif"/>
              </a:rPr>
              <a:t>esto</a:t>
            </a:r>
            <a:endParaRPr sz="700">
              <a:latin typeface="Microsoft Sans Serif"/>
              <a:cs typeface="Microsoft Sans Serif"/>
            </a:endParaRPr>
          </a:p>
        </p:txBody>
      </p:sp>
      <p:sp>
        <p:nvSpPr>
          <p:cNvPr id="9" name="object 9"/>
          <p:cNvSpPr txBox="1"/>
          <p:nvPr/>
        </p:nvSpPr>
        <p:spPr>
          <a:xfrm>
            <a:off x="9100215" y="907050"/>
            <a:ext cx="7131554" cy="1115049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 marR="5080">
              <a:lnSpc>
                <a:spcPct val="134700"/>
              </a:lnSpc>
              <a:spcBef>
                <a:spcPts val="100"/>
              </a:spcBef>
            </a:pPr>
            <a:r>
              <a:rPr sz="750" spc="20" dirty="0">
                <a:latin typeface="Microsoft Sans Serif"/>
                <a:cs typeface="Microsoft Sans Serif"/>
              </a:rPr>
              <a:t>También</a:t>
            </a:r>
            <a:r>
              <a:rPr sz="750" dirty="0">
                <a:latin typeface="Microsoft Sans Serif"/>
                <a:cs typeface="Microsoft Sans Serif"/>
              </a:rPr>
              <a:t> </a:t>
            </a:r>
            <a:r>
              <a:rPr sz="750" spc="-5" dirty="0">
                <a:latin typeface="Microsoft Sans Serif"/>
                <a:cs typeface="Microsoft Sans Serif"/>
              </a:rPr>
              <a:t>es</a:t>
            </a:r>
            <a:r>
              <a:rPr sz="750" dirty="0">
                <a:latin typeface="Microsoft Sans Serif"/>
                <a:cs typeface="Microsoft Sans Serif"/>
              </a:rPr>
              <a:t> </a:t>
            </a:r>
            <a:r>
              <a:rPr sz="750" spc="15" dirty="0">
                <a:latin typeface="Microsoft Sans Serif"/>
                <a:cs typeface="Microsoft Sans Serif"/>
              </a:rPr>
              <a:t>necesario</a:t>
            </a:r>
            <a:r>
              <a:rPr sz="750" spc="5" dirty="0">
                <a:latin typeface="Microsoft Sans Serif"/>
                <a:cs typeface="Microsoft Sans Serif"/>
              </a:rPr>
              <a:t> </a:t>
            </a:r>
            <a:r>
              <a:rPr sz="750" spc="35" dirty="0">
                <a:latin typeface="Microsoft Sans Serif"/>
                <a:cs typeface="Microsoft Sans Serif"/>
              </a:rPr>
              <a:t>conmutar</a:t>
            </a:r>
            <a:r>
              <a:rPr sz="750" dirty="0">
                <a:latin typeface="Microsoft Sans Serif"/>
                <a:cs typeface="Microsoft Sans Serif"/>
              </a:rPr>
              <a:t> </a:t>
            </a:r>
            <a:r>
              <a:rPr sz="750" spc="10" dirty="0">
                <a:latin typeface="Microsoft Sans Serif"/>
                <a:cs typeface="Microsoft Sans Serif"/>
              </a:rPr>
              <a:t>los</a:t>
            </a:r>
            <a:r>
              <a:rPr sz="750" dirty="0">
                <a:latin typeface="Microsoft Sans Serif"/>
                <a:cs typeface="Microsoft Sans Serif"/>
              </a:rPr>
              <a:t> </a:t>
            </a:r>
            <a:r>
              <a:rPr sz="750" spc="15" dirty="0">
                <a:latin typeface="Microsoft Sans Serif"/>
                <a:cs typeface="Microsoft Sans Serif"/>
              </a:rPr>
              <a:t>relés</a:t>
            </a:r>
            <a:r>
              <a:rPr sz="750" spc="5" dirty="0">
                <a:latin typeface="Microsoft Sans Serif"/>
                <a:cs typeface="Microsoft Sans Serif"/>
              </a:rPr>
              <a:t> </a:t>
            </a:r>
            <a:r>
              <a:rPr sz="750" spc="25" dirty="0">
                <a:latin typeface="Microsoft Sans Serif"/>
                <a:cs typeface="Microsoft Sans Serif"/>
              </a:rPr>
              <a:t>de</a:t>
            </a:r>
            <a:r>
              <a:rPr sz="750" dirty="0">
                <a:latin typeface="Microsoft Sans Serif"/>
                <a:cs typeface="Microsoft Sans Serif"/>
              </a:rPr>
              <a:t> </a:t>
            </a:r>
            <a:r>
              <a:rPr sz="750" spc="15" dirty="0">
                <a:latin typeface="Microsoft Sans Serif"/>
                <a:cs typeface="Microsoft Sans Serif"/>
              </a:rPr>
              <a:t>excitación</a:t>
            </a:r>
            <a:r>
              <a:rPr sz="750" spc="5" dirty="0">
                <a:latin typeface="Microsoft Sans Serif"/>
                <a:cs typeface="Microsoft Sans Serif"/>
              </a:rPr>
              <a:t> y</a:t>
            </a:r>
            <a:r>
              <a:rPr sz="750" dirty="0">
                <a:latin typeface="Microsoft Sans Serif"/>
                <a:cs typeface="Microsoft Sans Serif"/>
              </a:rPr>
              <a:t> </a:t>
            </a:r>
            <a:r>
              <a:rPr sz="750" spc="25" dirty="0">
                <a:latin typeface="Microsoft Sans Serif"/>
                <a:cs typeface="Microsoft Sans Serif"/>
              </a:rPr>
              <a:t>de</a:t>
            </a:r>
            <a:r>
              <a:rPr sz="750" dirty="0">
                <a:latin typeface="Microsoft Sans Serif"/>
                <a:cs typeface="Microsoft Sans Serif"/>
              </a:rPr>
              <a:t> </a:t>
            </a:r>
            <a:r>
              <a:rPr sz="750" spc="15" dirty="0">
                <a:latin typeface="Microsoft Sans Serif"/>
                <a:cs typeface="Microsoft Sans Serif"/>
              </a:rPr>
              <a:t>distancia </a:t>
            </a:r>
            <a:r>
              <a:rPr sz="750" spc="-180" dirty="0">
                <a:latin typeface="Microsoft Sans Serif"/>
                <a:cs typeface="Microsoft Sans Serif"/>
              </a:rPr>
              <a:t> </a:t>
            </a:r>
            <a:r>
              <a:rPr sz="750" spc="25" dirty="0">
                <a:latin typeface="Microsoft Sans Serif"/>
                <a:cs typeface="Microsoft Sans Serif"/>
              </a:rPr>
              <a:t>de</a:t>
            </a:r>
            <a:r>
              <a:rPr sz="750" spc="-10" dirty="0">
                <a:latin typeface="Microsoft Sans Serif"/>
                <a:cs typeface="Microsoft Sans Serif"/>
              </a:rPr>
              <a:t> </a:t>
            </a:r>
            <a:r>
              <a:rPr sz="750" spc="5" dirty="0">
                <a:latin typeface="Microsoft Sans Serif"/>
                <a:cs typeface="Microsoft Sans Serif"/>
              </a:rPr>
              <a:t>fase.</a:t>
            </a:r>
            <a:endParaRPr sz="750">
              <a:latin typeface="Microsoft Sans Serif"/>
              <a:cs typeface="Microsoft Sans Serif"/>
            </a:endParaRPr>
          </a:p>
          <a:p>
            <a:pPr marL="12700" marR="152400" indent="153670">
              <a:lnSpc>
                <a:spcPts val="1200"/>
              </a:lnSpc>
              <a:spcBef>
                <a:spcPts val="90"/>
              </a:spcBef>
            </a:pPr>
            <a:r>
              <a:rPr sz="700" spc="25" dirty="0">
                <a:latin typeface="Microsoft Sans Serif"/>
                <a:cs typeface="Microsoft Sans Serif"/>
              </a:rPr>
              <a:t>Dependiendo </a:t>
            </a:r>
            <a:r>
              <a:rPr sz="700" spc="20" dirty="0">
                <a:latin typeface="Microsoft Sans Serif"/>
                <a:cs typeface="Microsoft Sans Serif"/>
              </a:rPr>
              <a:t>de </a:t>
            </a:r>
            <a:r>
              <a:rPr sz="700" spc="10" dirty="0">
                <a:latin typeface="Microsoft Sans Serif"/>
                <a:cs typeface="Microsoft Sans Serif"/>
              </a:rPr>
              <a:t>la </a:t>
            </a:r>
            <a:r>
              <a:rPr sz="700" spc="15" dirty="0">
                <a:latin typeface="Microsoft Sans Serif"/>
                <a:cs typeface="Microsoft Sans Serif"/>
              </a:rPr>
              <a:t>ubicación </a:t>
            </a:r>
            <a:r>
              <a:rPr sz="700" spc="20" dirty="0">
                <a:latin typeface="Microsoft Sans Serif"/>
                <a:cs typeface="Microsoft Sans Serif"/>
              </a:rPr>
              <a:t>del </a:t>
            </a:r>
            <a:r>
              <a:rPr sz="700" spc="-35" dirty="0">
                <a:latin typeface="Microsoft Sans Serif"/>
                <a:cs typeface="Microsoft Sans Serif"/>
              </a:rPr>
              <a:t>VT, </a:t>
            </a:r>
            <a:r>
              <a:rPr sz="700" spc="-5" dirty="0">
                <a:latin typeface="Microsoft Sans Serif"/>
                <a:cs typeface="Microsoft Sans Serif"/>
              </a:rPr>
              <a:t>es </a:t>
            </a:r>
            <a:r>
              <a:rPr sz="700" spc="20" dirty="0">
                <a:latin typeface="Microsoft Sans Serif"/>
                <a:cs typeface="Microsoft Sans Serif"/>
              </a:rPr>
              <a:t>posible </a:t>
            </a:r>
            <a:r>
              <a:rPr sz="700" spc="30" dirty="0">
                <a:latin typeface="Microsoft Sans Serif"/>
                <a:cs typeface="Microsoft Sans Serif"/>
              </a:rPr>
              <a:t>que también </a:t>
            </a:r>
            <a:r>
              <a:rPr sz="700" spc="-5" dirty="0">
                <a:latin typeface="Microsoft Sans Serif"/>
                <a:cs typeface="Microsoft Sans Serif"/>
              </a:rPr>
              <a:t>sea </a:t>
            </a:r>
            <a:r>
              <a:rPr sz="700" dirty="0">
                <a:latin typeface="Microsoft Sans Serif"/>
                <a:cs typeface="Microsoft Sans Serif"/>
              </a:rPr>
              <a:t> </a:t>
            </a:r>
            <a:r>
              <a:rPr sz="700" spc="15" dirty="0">
                <a:latin typeface="Microsoft Sans Serif"/>
                <a:cs typeface="Microsoft Sans Serif"/>
              </a:rPr>
              <a:t>necesario</a:t>
            </a:r>
            <a:r>
              <a:rPr sz="700" spc="-5" dirty="0">
                <a:latin typeface="Microsoft Sans Serif"/>
                <a:cs typeface="Microsoft Sans Serif"/>
              </a:rPr>
              <a:t> </a:t>
            </a:r>
            <a:r>
              <a:rPr sz="700" spc="25" dirty="0">
                <a:latin typeface="Microsoft Sans Serif"/>
                <a:cs typeface="Microsoft Sans Serif"/>
              </a:rPr>
              <a:t>cambiar</a:t>
            </a:r>
            <a:r>
              <a:rPr sz="700" spc="-5" dirty="0">
                <a:latin typeface="Microsoft Sans Serif"/>
                <a:cs typeface="Microsoft Sans Serif"/>
              </a:rPr>
              <a:t> </a:t>
            </a:r>
            <a:r>
              <a:rPr sz="700" dirty="0">
                <a:latin typeface="Microsoft Sans Serif"/>
                <a:cs typeface="Microsoft Sans Serif"/>
              </a:rPr>
              <a:t>las</a:t>
            </a:r>
            <a:r>
              <a:rPr sz="700" spc="-5" dirty="0">
                <a:latin typeface="Microsoft Sans Serif"/>
                <a:cs typeface="Microsoft Sans Serif"/>
              </a:rPr>
              <a:t> </a:t>
            </a:r>
            <a:r>
              <a:rPr sz="700" spc="15" dirty="0">
                <a:latin typeface="Microsoft Sans Serif"/>
                <a:cs typeface="Microsoft Sans Serif"/>
              </a:rPr>
              <a:t>conexiones</a:t>
            </a:r>
            <a:r>
              <a:rPr sz="700" spc="-5" dirty="0">
                <a:latin typeface="Microsoft Sans Serif"/>
                <a:cs typeface="Microsoft Sans Serif"/>
              </a:rPr>
              <a:t> </a:t>
            </a:r>
            <a:r>
              <a:rPr sz="700" dirty="0">
                <a:latin typeface="Microsoft Sans Serif"/>
                <a:cs typeface="Microsoft Sans Serif"/>
              </a:rPr>
              <a:t>a</a:t>
            </a:r>
            <a:r>
              <a:rPr sz="700" spc="-5" dirty="0">
                <a:latin typeface="Microsoft Sans Serif"/>
                <a:cs typeface="Microsoft Sans Serif"/>
              </a:rPr>
              <a:t> </a:t>
            </a:r>
            <a:r>
              <a:rPr sz="700" spc="10" dirty="0">
                <a:latin typeface="Microsoft Sans Serif"/>
                <a:cs typeface="Microsoft Sans Serif"/>
              </a:rPr>
              <a:t>los</a:t>
            </a:r>
            <a:r>
              <a:rPr sz="700" spc="-5" dirty="0">
                <a:latin typeface="Microsoft Sans Serif"/>
                <a:cs typeface="Microsoft Sans Serif"/>
              </a:rPr>
              <a:t> </a:t>
            </a:r>
            <a:r>
              <a:rPr sz="700" spc="-35" dirty="0">
                <a:latin typeface="Microsoft Sans Serif"/>
                <a:cs typeface="Microsoft Sans Serif"/>
              </a:rPr>
              <a:t>VT.</a:t>
            </a:r>
            <a:r>
              <a:rPr sz="700" spc="-5" dirty="0">
                <a:latin typeface="Microsoft Sans Serif"/>
                <a:cs typeface="Microsoft Sans Serif"/>
              </a:rPr>
              <a:t> </a:t>
            </a:r>
            <a:r>
              <a:rPr sz="700" spc="-10" dirty="0">
                <a:latin typeface="Microsoft Sans Serif"/>
                <a:cs typeface="Microsoft Sans Serif"/>
              </a:rPr>
              <a:t>La</a:t>
            </a:r>
            <a:r>
              <a:rPr sz="700" spc="-5" dirty="0">
                <a:latin typeface="Microsoft Sans Serif"/>
                <a:cs typeface="Microsoft Sans Serif"/>
              </a:rPr>
              <a:t> </a:t>
            </a:r>
            <a:r>
              <a:rPr sz="700" spc="35" dirty="0">
                <a:latin typeface="Microsoft Sans Serif"/>
                <a:cs typeface="Microsoft Sans Serif"/>
              </a:rPr>
              <a:t>figura</a:t>
            </a:r>
            <a:r>
              <a:rPr sz="700" spc="-5" dirty="0">
                <a:latin typeface="Microsoft Sans Serif"/>
                <a:cs typeface="Microsoft Sans Serif"/>
              </a:rPr>
              <a:t> </a:t>
            </a:r>
            <a:r>
              <a:rPr sz="700" spc="10" dirty="0">
                <a:latin typeface="Microsoft Sans Serif"/>
                <a:cs typeface="Microsoft Sans Serif"/>
              </a:rPr>
              <a:t>2</a:t>
            </a:r>
            <a:r>
              <a:rPr sz="700" spc="-5" dirty="0">
                <a:latin typeface="Microsoft Sans Serif"/>
                <a:cs typeface="Microsoft Sans Serif"/>
              </a:rPr>
              <a:t> </a:t>
            </a:r>
            <a:r>
              <a:rPr sz="700" spc="30" dirty="0">
                <a:latin typeface="Microsoft Sans Serif"/>
                <a:cs typeface="Microsoft Sans Serif"/>
              </a:rPr>
              <a:t>muestra</a:t>
            </a:r>
            <a:r>
              <a:rPr sz="700" spc="-5" dirty="0">
                <a:latin typeface="Microsoft Sans Serif"/>
                <a:cs typeface="Microsoft Sans Serif"/>
              </a:rPr>
              <a:t> </a:t>
            </a:r>
            <a:r>
              <a:rPr sz="700" spc="30" dirty="0">
                <a:latin typeface="Microsoft Sans Serif"/>
                <a:cs typeface="Microsoft Sans Serif"/>
              </a:rPr>
              <a:t>que</a:t>
            </a:r>
            <a:r>
              <a:rPr sz="700" spc="-5" dirty="0">
                <a:latin typeface="Microsoft Sans Serif"/>
                <a:cs typeface="Microsoft Sans Serif"/>
              </a:rPr>
              <a:t> </a:t>
            </a:r>
            <a:r>
              <a:rPr sz="700" dirty="0">
                <a:latin typeface="Microsoft Sans Serif"/>
                <a:cs typeface="Microsoft Sans Serif"/>
              </a:rPr>
              <a:t>las </a:t>
            </a:r>
            <a:r>
              <a:rPr sz="700" spc="-170" dirty="0">
                <a:latin typeface="Microsoft Sans Serif"/>
                <a:cs typeface="Microsoft Sans Serif"/>
              </a:rPr>
              <a:t> </a:t>
            </a:r>
            <a:r>
              <a:rPr sz="700" spc="20" dirty="0">
                <a:latin typeface="Microsoft Sans Serif"/>
                <a:cs typeface="Microsoft Sans Serif"/>
              </a:rPr>
              <a:t>entradas del </a:t>
            </a:r>
            <a:r>
              <a:rPr sz="700" spc="-45" dirty="0">
                <a:latin typeface="Microsoft Sans Serif"/>
                <a:cs typeface="Microsoft Sans Serif"/>
              </a:rPr>
              <a:t>VT </a:t>
            </a:r>
            <a:r>
              <a:rPr sz="700" dirty="0">
                <a:latin typeface="Microsoft Sans Serif"/>
                <a:cs typeface="Microsoft Sans Serif"/>
              </a:rPr>
              <a:t>a </a:t>
            </a:r>
            <a:r>
              <a:rPr sz="700" spc="10" dirty="0">
                <a:latin typeface="Microsoft Sans Serif"/>
                <a:cs typeface="Microsoft Sans Serif"/>
              </a:rPr>
              <a:t>los </a:t>
            </a:r>
            <a:r>
              <a:rPr sz="700" spc="25" dirty="0">
                <a:latin typeface="Microsoft Sans Serif"/>
                <a:cs typeface="Microsoft Sans Serif"/>
              </a:rPr>
              <a:t>elementos </a:t>
            </a:r>
            <a:r>
              <a:rPr sz="700" spc="20" dirty="0">
                <a:latin typeface="Microsoft Sans Serif"/>
                <a:cs typeface="Microsoft Sans Serif"/>
              </a:rPr>
              <a:t>de </a:t>
            </a:r>
            <a:r>
              <a:rPr sz="700" spc="15" dirty="0">
                <a:latin typeface="Microsoft Sans Serif"/>
                <a:cs typeface="Microsoft Sans Serif"/>
              </a:rPr>
              <a:t>distancia </a:t>
            </a:r>
            <a:r>
              <a:rPr sz="700" spc="20" dirty="0">
                <a:latin typeface="Microsoft Sans Serif"/>
                <a:cs typeface="Microsoft Sans Serif"/>
              </a:rPr>
              <a:t>de respaldo </a:t>
            </a:r>
            <a:r>
              <a:rPr sz="700" spc="5" dirty="0">
                <a:latin typeface="Microsoft Sans Serif"/>
                <a:cs typeface="Microsoft Sans Serif"/>
              </a:rPr>
              <a:t>y </a:t>
            </a:r>
            <a:r>
              <a:rPr sz="700" spc="25" dirty="0">
                <a:latin typeface="Microsoft Sans Serif"/>
                <a:cs typeface="Microsoft Sans Serif"/>
              </a:rPr>
              <a:t>pérdida </a:t>
            </a:r>
            <a:r>
              <a:rPr sz="700" spc="20" dirty="0">
                <a:latin typeface="Microsoft Sans Serif"/>
                <a:cs typeface="Microsoft Sans Serif"/>
              </a:rPr>
              <a:t>de </a:t>
            </a:r>
            <a:r>
              <a:rPr sz="700" spc="-175" dirty="0">
                <a:latin typeface="Microsoft Sans Serif"/>
                <a:cs typeface="Microsoft Sans Serif"/>
              </a:rPr>
              <a:t> </a:t>
            </a:r>
            <a:r>
              <a:rPr sz="700" spc="15" dirty="0">
                <a:latin typeface="Microsoft Sans Serif"/>
                <a:cs typeface="Microsoft Sans Serif"/>
              </a:rPr>
              <a:t>excitación</a:t>
            </a:r>
            <a:r>
              <a:rPr sz="700" spc="-10" dirty="0">
                <a:latin typeface="Microsoft Sans Serif"/>
                <a:cs typeface="Microsoft Sans Serif"/>
              </a:rPr>
              <a:t> </a:t>
            </a:r>
            <a:r>
              <a:rPr sz="700" spc="-5" dirty="0">
                <a:latin typeface="Microsoft Sans Serif"/>
                <a:cs typeface="Microsoft Sans Serif"/>
              </a:rPr>
              <a:t>se </a:t>
            </a:r>
            <a:r>
              <a:rPr sz="700" spc="35" dirty="0">
                <a:latin typeface="Microsoft Sans Serif"/>
                <a:cs typeface="Microsoft Sans Serif"/>
              </a:rPr>
              <a:t>conmutan</a:t>
            </a:r>
            <a:r>
              <a:rPr sz="700" spc="-5" dirty="0">
                <a:latin typeface="Microsoft Sans Serif"/>
                <a:cs typeface="Microsoft Sans Serif"/>
              </a:rPr>
              <a:t> </a:t>
            </a:r>
            <a:r>
              <a:rPr sz="700" spc="20" dirty="0">
                <a:latin typeface="Microsoft Sans Serif"/>
                <a:cs typeface="Microsoft Sans Serif"/>
              </a:rPr>
              <a:t>con</a:t>
            </a:r>
            <a:r>
              <a:rPr sz="700" spc="-5" dirty="0">
                <a:latin typeface="Microsoft Sans Serif"/>
                <a:cs typeface="Microsoft Sans Serif"/>
              </a:rPr>
              <a:t> </a:t>
            </a:r>
            <a:r>
              <a:rPr sz="700" spc="10" dirty="0">
                <a:latin typeface="Microsoft Sans Serif"/>
                <a:cs typeface="Microsoft Sans Serif"/>
              </a:rPr>
              <a:t>el</a:t>
            </a:r>
            <a:r>
              <a:rPr sz="700" spc="-5" dirty="0">
                <a:latin typeface="Microsoft Sans Serif"/>
                <a:cs typeface="Microsoft Sans Serif"/>
              </a:rPr>
              <a:t> </a:t>
            </a:r>
            <a:r>
              <a:rPr sz="700" spc="45" dirty="0">
                <a:latin typeface="Microsoft Sans Serif"/>
                <a:cs typeface="Microsoft Sans Serif"/>
              </a:rPr>
              <a:t>modo</a:t>
            </a:r>
            <a:r>
              <a:rPr sz="700" spc="-5" dirty="0">
                <a:latin typeface="Microsoft Sans Serif"/>
                <a:cs typeface="Microsoft Sans Serif"/>
              </a:rPr>
              <a:t> </a:t>
            </a:r>
            <a:r>
              <a:rPr sz="700" spc="20" dirty="0">
                <a:latin typeface="Microsoft Sans Serif"/>
                <a:cs typeface="Microsoft Sans Serif"/>
              </a:rPr>
              <a:t>de</a:t>
            </a:r>
            <a:r>
              <a:rPr sz="700" spc="-10" dirty="0">
                <a:latin typeface="Microsoft Sans Serif"/>
                <a:cs typeface="Microsoft Sans Serif"/>
              </a:rPr>
              <a:t> </a:t>
            </a:r>
            <a:r>
              <a:rPr sz="700" spc="20" dirty="0">
                <a:latin typeface="Microsoft Sans Serif"/>
                <a:cs typeface="Microsoft Sans Serif"/>
              </a:rPr>
              <a:t>operación.</a:t>
            </a:r>
            <a:endParaRPr sz="700">
              <a:latin typeface="Microsoft Sans Serif"/>
              <a:cs typeface="Microsoft Sans Serif"/>
            </a:endParaRPr>
          </a:p>
          <a:p>
            <a:pPr marL="166370">
              <a:lnSpc>
                <a:spcPct val="100000"/>
              </a:lnSpc>
              <a:spcBef>
                <a:spcPts val="160"/>
              </a:spcBef>
            </a:pPr>
            <a:r>
              <a:rPr sz="800" spc="-15" dirty="0">
                <a:latin typeface="Microsoft Sans Serif"/>
                <a:cs typeface="Microsoft Sans Serif"/>
              </a:rPr>
              <a:t>La</a:t>
            </a:r>
            <a:r>
              <a:rPr sz="800" spc="-5" dirty="0">
                <a:latin typeface="Microsoft Sans Serif"/>
                <a:cs typeface="Microsoft Sans Serif"/>
              </a:rPr>
              <a:t> </a:t>
            </a:r>
            <a:r>
              <a:rPr sz="800" spc="5" dirty="0">
                <a:latin typeface="Microsoft Sans Serif"/>
                <a:cs typeface="Microsoft Sans Serif"/>
              </a:rPr>
              <a:t>Tabla</a:t>
            </a:r>
            <a:r>
              <a:rPr sz="800" spc="-5" dirty="0">
                <a:latin typeface="Microsoft Sans Serif"/>
                <a:cs typeface="Microsoft Sans Serif"/>
              </a:rPr>
              <a:t> </a:t>
            </a:r>
            <a:r>
              <a:rPr sz="800" spc="45" dirty="0">
                <a:latin typeface="Microsoft Sans Serif"/>
                <a:cs typeface="Microsoft Sans Serif"/>
              </a:rPr>
              <a:t>I</a:t>
            </a:r>
            <a:r>
              <a:rPr sz="800" spc="-5" dirty="0">
                <a:latin typeface="Microsoft Sans Serif"/>
                <a:cs typeface="Microsoft Sans Serif"/>
              </a:rPr>
              <a:t> </a:t>
            </a:r>
            <a:r>
              <a:rPr sz="800" spc="20" dirty="0">
                <a:latin typeface="Microsoft Sans Serif"/>
                <a:cs typeface="Microsoft Sans Serif"/>
              </a:rPr>
              <a:t>describe</a:t>
            </a:r>
            <a:r>
              <a:rPr sz="800" spc="-5" dirty="0">
                <a:latin typeface="Microsoft Sans Serif"/>
                <a:cs typeface="Microsoft Sans Serif"/>
              </a:rPr>
              <a:t> </a:t>
            </a:r>
            <a:r>
              <a:rPr sz="800" spc="15" dirty="0">
                <a:latin typeface="Microsoft Sans Serif"/>
                <a:cs typeface="Microsoft Sans Serif"/>
              </a:rPr>
              <a:t>los</a:t>
            </a:r>
            <a:r>
              <a:rPr sz="800" spc="-5" dirty="0">
                <a:latin typeface="Microsoft Sans Serif"/>
                <a:cs typeface="Microsoft Sans Serif"/>
              </a:rPr>
              <a:t> </a:t>
            </a:r>
            <a:r>
              <a:rPr sz="800" spc="35" dirty="0">
                <a:latin typeface="Microsoft Sans Serif"/>
                <a:cs typeface="Microsoft Sans Serif"/>
              </a:rPr>
              <a:t>números</a:t>
            </a:r>
            <a:r>
              <a:rPr sz="800" spc="-5" dirty="0">
                <a:latin typeface="Microsoft Sans Serif"/>
                <a:cs typeface="Microsoft Sans Serif"/>
              </a:rPr>
              <a:t> </a:t>
            </a:r>
            <a:r>
              <a:rPr sz="800" spc="25" dirty="0">
                <a:latin typeface="Microsoft Sans Serif"/>
                <a:cs typeface="Microsoft Sans Serif"/>
              </a:rPr>
              <a:t>de</a:t>
            </a:r>
            <a:r>
              <a:rPr sz="800" spc="-5" dirty="0">
                <a:latin typeface="Microsoft Sans Serif"/>
                <a:cs typeface="Microsoft Sans Serif"/>
              </a:rPr>
              <a:t> </a:t>
            </a:r>
            <a:r>
              <a:rPr sz="800" spc="25" dirty="0">
                <a:latin typeface="Microsoft Sans Serif"/>
                <a:cs typeface="Microsoft Sans Serif"/>
              </a:rPr>
              <a:t>dispositivo</a:t>
            </a:r>
            <a:r>
              <a:rPr sz="800" spc="-5" dirty="0">
                <a:latin typeface="Microsoft Sans Serif"/>
                <a:cs typeface="Microsoft Sans Serif"/>
              </a:rPr>
              <a:t> </a:t>
            </a:r>
            <a:r>
              <a:rPr sz="800" spc="30" dirty="0">
                <a:latin typeface="Microsoft Sans Serif"/>
                <a:cs typeface="Microsoft Sans Serif"/>
              </a:rPr>
              <a:t>que</a:t>
            </a:r>
            <a:r>
              <a:rPr sz="800" spc="-5" dirty="0">
                <a:latin typeface="Microsoft Sans Serif"/>
                <a:cs typeface="Microsoft Sans Serif"/>
              </a:rPr>
              <a:t> </a:t>
            </a:r>
            <a:r>
              <a:rPr sz="800" spc="-10" dirty="0">
                <a:latin typeface="Microsoft Sans Serif"/>
                <a:cs typeface="Microsoft Sans Serif"/>
              </a:rPr>
              <a:t>se</a:t>
            </a:r>
            <a:r>
              <a:rPr sz="800" spc="-5" dirty="0">
                <a:latin typeface="Microsoft Sans Serif"/>
                <a:cs typeface="Microsoft Sans Serif"/>
              </a:rPr>
              <a:t> </a:t>
            </a:r>
            <a:r>
              <a:rPr sz="800" spc="25" dirty="0">
                <a:latin typeface="Microsoft Sans Serif"/>
                <a:cs typeface="Microsoft Sans Serif"/>
              </a:rPr>
              <a:t>utilizan</a:t>
            </a:r>
            <a:endParaRPr sz="800">
              <a:latin typeface="Microsoft Sans Serif"/>
              <a:cs typeface="Microsoft Sans Serif"/>
            </a:endParaRPr>
          </a:p>
          <a:p>
            <a:pPr marL="12700">
              <a:lnSpc>
                <a:spcPct val="100000"/>
              </a:lnSpc>
              <a:spcBef>
                <a:spcPts val="250"/>
              </a:spcBef>
            </a:pPr>
            <a:r>
              <a:rPr sz="800" spc="25" dirty="0">
                <a:latin typeface="Microsoft Sans Serif"/>
                <a:cs typeface="Microsoft Sans Serif"/>
              </a:rPr>
              <a:t>en</a:t>
            </a:r>
            <a:r>
              <a:rPr sz="800" spc="-10" dirty="0">
                <a:latin typeface="Microsoft Sans Serif"/>
                <a:cs typeface="Microsoft Sans Serif"/>
              </a:rPr>
              <a:t> </a:t>
            </a:r>
            <a:r>
              <a:rPr sz="800" dirty="0">
                <a:latin typeface="Microsoft Sans Serif"/>
                <a:cs typeface="Microsoft Sans Serif"/>
              </a:rPr>
              <a:t>las</a:t>
            </a:r>
            <a:r>
              <a:rPr sz="800" spc="-10" dirty="0">
                <a:latin typeface="Microsoft Sans Serif"/>
                <a:cs typeface="Microsoft Sans Serif"/>
              </a:rPr>
              <a:t> </a:t>
            </a:r>
            <a:r>
              <a:rPr sz="800" spc="-5" dirty="0">
                <a:latin typeface="Microsoft Sans Serif"/>
                <a:cs typeface="Microsoft Sans Serif"/>
              </a:rPr>
              <a:t>Fig.</a:t>
            </a:r>
            <a:r>
              <a:rPr sz="800" spc="-10" dirty="0">
                <a:latin typeface="Microsoft Sans Serif"/>
                <a:cs typeface="Microsoft Sans Serif"/>
              </a:rPr>
              <a:t> </a:t>
            </a:r>
            <a:r>
              <a:rPr sz="800" dirty="0">
                <a:latin typeface="Microsoft Sans Serif"/>
                <a:cs typeface="Microsoft Sans Serif"/>
              </a:rPr>
              <a:t>2,</a:t>
            </a:r>
            <a:r>
              <a:rPr sz="800" spc="-10" dirty="0">
                <a:latin typeface="Microsoft Sans Serif"/>
                <a:cs typeface="Microsoft Sans Serif"/>
              </a:rPr>
              <a:t> </a:t>
            </a:r>
            <a:r>
              <a:rPr sz="800" spc="-5" dirty="0">
                <a:latin typeface="Microsoft Sans Serif"/>
                <a:cs typeface="Microsoft Sans Serif"/>
              </a:rPr>
              <a:t>Fig.</a:t>
            </a:r>
            <a:r>
              <a:rPr sz="800" spc="-10" dirty="0">
                <a:latin typeface="Microsoft Sans Serif"/>
                <a:cs typeface="Microsoft Sans Serif"/>
              </a:rPr>
              <a:t> </a:t>
            </a:r>
            <a:r>
              <a:rPr sz="800" spc="10" dirty="0">
                <a:latin typeface="Microsoft Sans Serif"/>
                <a:cs typeface="Microsoft Sans Serif"/>
              </a:rPr>
              <a:t>3</a:t>
            </a:r>
            <a:r>
              <a:rPr sz="800" spc="-5" dirty="0">
                <a:latin typeface="Microsoft Sans Serif"/>
                <a:cs typeface="Microsoft Sans Serif"/>
              </a:rPr>
              <a:t> </a:t>
            </a:r>
            <a:r>
              <a:rPr sz="800" spc="5" dirty="0">
                <a:latin typeface="Microsoft Sans Serif"/>
                <a:cs typeface="Microsoft Sans Serif"/>
              </a:rPr>
              <a:t>y</a:t>
            </a:r>
            <a:r>
              <a:rPr sz="800" spc="-10" dirty="0">
                <a:latin typeface="Microsoft Sans Serif"/>
                <a:cs typeface="Microsoft Sans Serif"/>
              </a:rPr>
              <a:t> </a:t>
            </a:r>
            <a:r>
              <a:rPr sz="800" spc="-5" dirty="0">
                <a:latin typeface="Microsoft Sans Serif"/>
                <a:cs typeface="Microsoft Sans Serif"/>
              </a:rPr>
              <a:t>Fig.</a:t>
            </a:r>
            <a:r>
              <a:rPr sz="800" spc="-10" dirty="0">
                <a:latin typeface="Microsoft Sans Serif"/>
                <a:cs typeface="Microsoft Sans Serif"/>
              </a:rPr>
              <a:t> </a:t>
            </a:r>
            <a:r>
              <a:rPr sz="800" dirty="0">
                <a:latin typeface="Microsoft Sans Serif"/>
                <a:cs typeface="Microsoft Sans Serif"/>
              </a:rPr>
              <a:t>4.</a:t>
            </a:r>
            <a:endParaRPr sz="800">
              <a:latin typeface="Microsoft Sans Serif"/>
              <a:cs typeface="Microsoft Sans Serif"/>
            </a:endParaRPr>
          </a:p>
          <a:p>
            <a:pPr marL="71120" algn="ctr">
              <a:lnSpc>
                <a:spcPct val="100000"/>
              </a:lnSpc>
              <a:spcBef>
                <a:spcPts val="700"/>
              </a:spcBef>
            </a:pPr>
            <a:r>
              <a:rPr sz="750" spc="-10" dirty="0">
                <a:latin typeface="Microsoft Sans Serif"/>
                <a:cs typeface="Microsoft Sans Serif"/>
              </a:rPr>
              <a:t>t</a:t>
            </a:r>
            <a:r>
              <a:rPr sz="600" spc="-10" dirty="0">
                <a:latin typeface="Microsoft Sans Serif"/>
                <a:cs typeface="Microsoft Sans Serif"/>
              </a:rPr>
              <a:t>CAPAZ</a:t>
            </a:r>
            <a:r>
              <a:rPr sz="750" spc="-10" dirty="0">
                <a:latin typeface="Microsoft Sans Serif"/>
                <a:cs typeface="Microsoft Sans Serif"/>
              </a:rPr>
              <a:t>I</a:t>
            </a:r>
            <a:endParaRPr sz="750">
              <a:latin typeface="Microsoft Sans Serif"/>
              <a:cs typeface="Microsoft Sans Serif"/>
            </a:endParaRPr>
          </a:p>
          <a:p>
            <a:pPr marL="36195" algn="ctr">
              <a:lnSpc>
                <a:spcPct val="100000"/>
              </a:lnSpc>
              <a:spcBef>
                <a:spcPts val="210"/>
              </a:spcBef>
            </a:pPr>
            <a:r>
              <a:rPr sz="550" dirty="0">
                <a:latin typeface="Microsoft Sans Serif"/>
                <a:cs typeface="Microsoft Sans Serif"/>
              </a:rPr>
              <a:t>D</a:t>
            </a:r>
            <a:r>
              <a:rPr sz="450" spc="-30" dirty="0">
                <a:latin typeface="Microsoft Sans Serif"/>
                <a:cs typeface="Microsoft Sans Serif"/>
              </a:rPr>
              <a:t>EVICE</a:t>
            </a:r>
            <a:r>
              <a:rPr sz="550" spc="30" dirty="0">
                <a:latin typeface="Microsoft Sans Serif"/>
                <a:cs typeface="Microsoft Sans Serif"/>
              </a:rPr>
              <a:t>norte</a:t>
            </a:r>
            <a:r>
              <a:rPr sz="450" spc="-35" dirty="0">
                <a:latin typeface="Microsoft Sans Serif"/>
                <a:cs typeface="Microsoft Sans Serif"/>
              </a:rPr>
              <a:t>OCRE</a:t>
            </a:r>
            <a:r>
              <a:rPr sz="450" spc="-5" dirty="0">
                <a:latin typeface="Microsoft Sans Serif"/>
                <a:cs typeface="Microsoft Sans Serif"/>
              </a:rPr>
              <a:t> </a:t>
            </a:r>
            <a:r>
              <a:rPr sz="450" spc="-25" dirty="0">
                <a:latin typeface="Microsoft Sans Serif"/>
                <a:cs typeface="Microsoft Sans Serif"/>
              </a:rPr>
              <a:t>OSCURO</a:t>
            </a:r>
            <a:r>
              <a:rPr sz="550" dirty="0">
                <a:latin typeface="Microsoft Sans Serif"/>
                <a:cs typeface="Microsoft Sans Serif"/>
              </a:rPr>
              <a:t>D</a:t>
            </a:r>
            <a:r>
              <a:rPr sz="450" spc="-15" dirty="0">
                <a:latin typeface="Microsoft Sans Serif"/>
                <a:cs typeface="Microsoft Sans Serif"/>
              </a:rPr>
              <a:t>EFINICIONES</a:t>
            </a:r>
            <a:endParaRPr sz="450">
              <a:latin typeface="Microsoft Sans Serif"/>
              <a:cs typeface="Microsoft Sans Serif"/>
            </a:endParaRPr>
          </a:p>
        </p:txBody>
      </p:sp>
      <p:sp>
        <p:nvSpPr>
          <p:cNvPr id="10" name="object 10"/>
          <p:cNvSpPr txBox="1"/>
          <p:nvPr/>
        </p:nvSpPr>
        <p:spPr>
          <a:xfrm>
            <a:off x="1415217" y="3229341"/>
            <a:ext cx="7413486" cy="2926186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5095">
              <a:lnSpc>
                <a:spcPct val="100000"/>
              </a:lnSpc>
              <a:spcBef>
                <a:spcPts val="100"/>
              </a:spcBef>
            </a:pPr>
            <a:r>
              <a:rPr sz="700" spc="25" dirty="0">
                <a:latin typeface="Microsoft Sans Serif"/>
                <a:cs typeface="Microsoft Sans Serif"/>
              </a:rPr>
              <a:t>II.</a:t>
            </a:r>
            <a:r>
              <a:rPr sz="700" spc="-35" dirty="0">
                <a:latin typeface="Microsoft Sans Serif"/>
                <a:cs typeface="Microsoft Sans Serif"/>
              </a:rPr>
              <a:t> </a:t>
            </a:r>
            <a:r>
              <a:rPr sz="700" spc="-20" dirty="0">
                <a:latin typeface="Microsoft Sans Serif"/>
                <a:cs typeface="Microsoft Sans Serif"/>
              </a:rPr>
              <a:t>C</a:t>
            </a:r>
            <a:r>
              <a:rPr sz="650" spc="-20" dirty="0">
                <a:latin typeface="Microsoft Sans Serif"/>
                <a:cs typeface="Microsoft Sans Serif"/>
              </a:rPr>
              <a:t>CONSIDERACIONES</a:t>
            </a:r>
            <a:r>
              <a:rPr sz="800" spc="-20" dirty="0">
                <a:latin typeface="Microsoft Sans Serif"/>
                <a:cs typeface="Microsoft Sans Serif"/>
              </a:rPr>
              <a:t>F</a:t>
            </a:r>
            <a:r>
              <a:rPr sz="650" spc="-20" dirty="0">
                <a:latin typeface="Microsoft Sans Serif"/>
                <a:cs typeface="Microsoft Sans Serif"/>
              </a:rPr>
              <a:t>O</a:t>
            </a:r>
            <a:r>
              <a:rPr sz="800" spc="-20" dirty="0">
                <a:latin typeface="Microsoft Sans Serif"/>
                <a:cs typeface="Microsoft Sans Serif"/>
              </a:rPr>
              <a:t>PAG</a:t>
            </a:r>
            <a:r>
              <a:rPr sz="650" spc="-20" dirty="0">
                <a:latin typeface="Microsoft Sans Serif"/>
                <a:cs typeface="Microsoft Sans Serif"/>
              </a:rPr>
              <a:t>UMPED</a:t>
            </a:r>
            <a:r>
              <a:rPr sz="800" spc="-20" dirty="0">
                <a:latin typeface="Microsoft Sans Serif"/>
                <a:cs typeface="Microsoft Sans Serif"/>
              </a:rPr>
              <a:t>S</a:t>
            </a:r>
            <a:r>
              <a:rPr sz="650" spc="-20" dirty="0">
                <a:latin typeface="Microsoft Sans Serif"/>
                <a:cs typeface="Microsoft Sans Serif"/>
              </a:rPr>
              <a:t>ALMACENAMIENTO</a:t>
            </a:r>
            <a:r>
              <a:rPr sz="800" spc="-20" dirty="0">
                <a:latin typeface="Microsoft Sans Serif"/>
                <a:cs typeface="Microsoft Sans Serif"/>
              </a:rPr>
              <a:t>A</a:t>
            </a:r>
            <a:r>
              <a:rPr sz="650" spc="-20" dirty="0">
                <a:latin typeface="Microsoft Sans Serif"/>
                <a:cs typeface="Microsoft Sans Serif"/>
              </a:rPr>
              <a:t>APLICACIÓN</a:t>
            </a:r>
            <a:endParaRPr sz="650">
              <a:latin typeface="Microsoft Sans Serif"/>
              <a:cs typeface="Microsoft Sans Serif"/>
            </a:endParaRPr>
          </a:p>
          <a:p>
            <a:pPr marL="12700" marR="31750" indent="154940">
              <a:lnSpc>
                <a:spcPct val="143000"/>
              </a:lnSpc>
              <a:spcBef>
                <a:spcPts val="315"/>
              </a:spcBef>
            </a:pPr>
            <a:r>
              <a:rPr sz="700" spc="-30" dirty="0">
                <a:latin typeface="Microsoft Sans Serif"/>
                <a:cs typeface="Microsoft Sans Serif"/>
              </a:rPr>
              <a:t>El </a:t>
            </a:r>
            <a:r>
              <a:rPr sz="700" spc="30" dirty="0">
                <a:latin typeface="Microsoft Sans Serif"/>
                <a:cs typeface="Microsoft Sans Serif"/>
              </a:rPr>
              <a:t>propósito </a:t>
            </a:r>
            <a:r>
              <a:rPr sz="700" spc="20" dirty="0">
                <a:latin typeface="Microsoft Sans Serif"/>
                <a:cs typeface="Microsoft Sans Serif"/>
              </a:rPr>
              <a:t>de </a:t>
            </a:r>
            <a:r>
              <a:rPr sz="700" spc="30" dirty="0">
                <a:latin typeface="Microsoft Sans Serif"/>
                <a:cs typeface="Microsoft Sans Serif"/>
              </a:rPr>
              <a:t>una </a:t>
            </a:r>
            <a:r>
              <a:rPr sz="700" spc="20" dirty="0">
                <a:latin typeface="Microsoft Sans Serif"/>
                <a:cs typeface="Microsoft Sans Serif"/>
              </a:rPr>
              <a:t>instalación hidroeléctrica de </a:t>
            </a:r>
            <a:r>
              <a:rPr sz="700" spc="25" dirty="0">
                <a:latin typeface="Microsoft Sans Serif"/>
                <a:cs typeface="Microsoft Sans Serif"/>
              </a:rPr>
              <a:t>almacenamiento </a:t>
            </a:r>
            <a:r>
              <a:rPr sz="700" spc="40" dirty="0">
                <a:latin typeface="Microsoft Sans Serif"/>
                <a:cs typeface="Microsoft Sans Serif"/>
              </a:rPr>
              <a:t>por </a:t>
            </a:r>
            <a:r>
              <a:rPr sz="700" spc="45" dirty="0">
                <a:latin typeface="Microsoft Sans Serif"/>
                <a:cs typeface="Microsoft Sans Serif"/>
              </a:rPr>
              <a:t> </a:t>
            </a:r>
            <a:r>
              <a:rPr sz="700" spc="35" dirty="0">
                <a:latin typeface="Microsoft Sans Serif"/>
                <a:cs typeface="Microsoft Sans Serif"/>
              </a:rPr>
              <a:t>bombeo </a:t>
            </a:r>
            <a:r>
              <a:rPr sz="700" spc="-5" dirty="0">
                <a:latin typeface="Microsoft Sans Serif"/>
                <a:cs typeface="Microsoft Sans Serif"/>
              </a:rPr>
              <a:t>es </a:t>
            </a:r>
            <a:r>
              <a:rPr sz="700" spc="20" dirty="0">
                <a:latin typeface="Microsoft Sans Serif"/>
                <a:cs typeface="Microsoft Sans Serif"/>
              </a:rPr>
              <a:t>almacenar </a:t>
            </a:r>
            <a:r>
              <a:rPr sz="700" spc="25" dirty="0">
                <a:latin typeface="Microsoft Sans Serif"/>
                <a:cs typeface="Microsoft Sans Serif"/>
              </a:rPr>
              <a:t>energía </a:t>
            </a:r>
            <a:r>
              <a:rPr sz="700" spc="35" dirty="0">
                <a:latin typeface="Microsoft Sans Serif"/>
                <a:cs typeface="Microsoft Sans Serif"/>
              </a:rPr>
              <a:t>durante </a:t>
            </a:r>
            <a:r>
              <a:rPr sz="700" spc="10" dirty="0">
                <a:latin typeface="Microsoft Sans Serif"/>
                <a:cs typeface="Microsoft Sans Serif"/>
              </a:rPr>
              <a:t>los </a:t>
            </a:r>
            <a:r>
              <a:rPr sz="700" spc="25" dirty="0">
                <a:latin typeface="Microsoft Sans Serif"/>
                <a:cs typeface="Microsoft Sans Serif"/>
              </a:rPr>
              <a:t>períodos </a:t>
            </a:r>
            <a:r>
              <a:rPr sz="700" spc="10" dirty="0">
                <a:latin typeface="Microsoft Sans Serif"/>
                <a:cs typeface="Microsoft Sans Serif"/>
              </a:rPr>
              <a:t>valle </a:t>
            </a:r>
            <a:r>
              <a:rPr sz="700" spc="25" dirty="0">
                <a:latin typeface="Microsoft Sans Serif"/>
                <a:cs typeface="Microsoft Sans Serif"/>
              </a:rPr>
              <a:t>para </a:t>
            </a:r>
            <a:r>
              <a:rPr sz="700" spc="15" dirty="0">
                <a:latin typeface="Microsoft Sans Serif"/>
                <a:cs typeface="Microsoft Sans Serif"/>
              </a:rPr>
              <a:t>ser </a:t>
            </a:r>
            <a:r>
              <a:rPr sz="700" spc="20" dirty="0">
                <a:latin typeface="Microsoft Sans Serif"/>
                <a:cs typeface="Microsoft Sans Serif"/>
              </a:rPr>
              <a:t>utilizada </a:t>
            </a:r>
            <a:r>
              <a:rPr sz="700" spc="-175" dirty="0">
                <a:latin typeface="Microsoft Sans Serif"/>
                <a:cs typeface="Microsoft Sans Serif"/>
              </a:rPr>
              <a:t> </a:t>
            </a:r>
            <a:r>
              <a:rPr sz="700" spc="25" dirty="0">
                <a:latin typeface="Microsoft Sans Serif"/>
                <a:cs typeface="Microsoft Sans Serif"/>
              </a:rPr>
              <a:t>para </a:t>
            </a:r>
            <a:r>
              <a:rPr sz="700" spc="10" dirty="0">
                <a:latin typeface="Microsoft Sans Serif"/>
                <a:cs typeface="Microsoft Sans Serif"/>
              </a:rPr>
              <a:t>la </a:t>
            </a:r>
            <a:r>
              <a:rPr sz="700" spc="20" dirty="0">
                <a:latin typeface="Microsoft Sans Serif"/>
                <a:cs typeface="Microsoft Sans Serif"/>
              </a:rPr>
              <a:t>generación </a:t>
            </a:r>
            <a:r>
              <a:rPr sz="700" spc="35" dirty="0">
                <a:latin typeface="Microsoft Sans Serif"/>
                <a:cs typeface="Microsoft Sans Serif"/>
              </a:rPr>
              <a:t>durante </a:t>
            </a:r>
            <a:r>
              <a:rPr sz="700" spc="10" dirty="0">
                <a:latin typeface="Microsoft Sans Serif"/>
                <a:cs typeface="Microsoft Sans Serif"/>
              </a:rPr>
              <a:t>los </a:t>
            </a:r>
            <a:r>
              <a:rPr sz="700" spc="25" dirty="0">
                <a:latin typeface="Microsoft Sans Serif"/>
                <a:cs typeface="Microsoft Sans Serif"/>
              </a:rPr>
              <a:t>períodos </a:t>
            </a:r>
            <a:r>
              <a:rPr sz="700" spc="20" dirty="0">
                <a:latin typeface="Microsoft Sans Serif"/>
                <a:cs typeface="Microsoft Sans Serif"/>
              </a:rPr>
              <a:t>de </a:t>
            </a:r>
            <a:r>
              <a:rPr sz="700" spc="30" dirty="0">
                <a:latin typeface="Microsoft Sans Serif"/>
                <a:cs typeface="Microsoft Sans Serif"/>
              </a:rPr>
              <a:t>máxima </a:t>
            </a:r>
            <a:r>
              <a:rPr sz="700" spc="25" dirty="0">
                <a:latin typeface="Microsoft Sans Serif"/>
                <a:cs typeface="Microsoft Sans Serif"/>
              </a:rPr>
              <a:t>demanda. </a:t>
            </a:r>
            <a:r>
              <a:rPr sz="700" spc="-30" dirty="0">
                <a:latin typeface="Microsoft Sans Serif"/>
                <a:cs typeface="Microsoft Sans Serif"/>
              </a:rPr>
              <a:t>El </a:t>
            </a:r>
            <a:r>
              <a:rPr sz="700" spc="20" dirty="0">
                <a:latin typeface="Microsoft Sans Serif"/>
                <a:cs typeface="Microsoft Sans Serif"/>
              </a:rPr>
              <a:t>agua </a:t>
            </a:r>
            <a:r>
              <a:rPr sz="700" spc="-5" dirty="0">
                <a:latin typeface="Microsoft Sans Serif"/>
                <a:cs typeface="Microsoft Sans Serif"/>
              </a:rPr>
              <a:t>se </a:t>
            </a:r>
            <a:r>
              <a:rPr sz="700" dirty="0">
                <a:latin typeface="Microsoft Sans Serif"/>
                <a:cs typeface="Microsoft Sans Serif"/>
              </a:rPr>
              <a:t> </a:t>
            </a:r>
            <a:r>
              <a:rPr sz="700" spc="30" dirty="0">
                <a:latin typeface="Microsoft Sans Serif"/>
                <a:cs typeface="Microsoft Sans Serif"/>
              </a:rPr>
              <a:t>bombea </a:t>
            </a:r>
            <a:r>
              <a:rPr sz="700" spc="15" dirty="0">
                <a:latin typeface="Microsoft Sans Serif"/>
                <a:cs typeface="Microsoft Sans Serif"/>
              </a:rPr>
              <a:t>desde </a:t>
            </a:r>
            <a:r>
              <a:rPr sz="700" spc="40" dirty="0">
                <a:latin typeface="Microsoft Sans Serif"/>
                <a:cs typeface="Microsoft Sans Serif"/>
              </a:rPr>
              <a:t>un </a:t>
            </a:r>
            <a:r>
              <a:rPr sz="700" spc="25" dirty="0">
                <a:latin typeface="Microsoft Sans Serif"/>
                <a:cs typeface="Microsoft Sans Serif"/>
              </a:rPr>
              <a:t>depósito </a:t>
            </a:r>
            <a:r>
              <a:rPr sz="700" spc="35" dirty="0">
                <a:latin typeface="Microsoft Sans Serif"/>
                <a:cs typeface="Microsoft Sans Serif"/>
              </a:rPr>
              <a:t>inferior </a:t>
            </a:r>
            <a:r>
              <a:rPr sz="700" dirty="0">
                <a:latin typeface="Microsoft Sans Serif"/>
                <a:cs typeface="Microsoft Sans Serif"/>
              </a:rPr>
              <a:t>a </a:t>
            </a:r>
            <a:r>
              <a:rPr sz="700" spc="40" dirty="0">
                <a:latin typeface="Microsoft Sans Serif"/>
                <a:cs typeface="Microsoft Sans Serif"/>
              </a:rPr>
              <a:t>un </a:t>
            </a:r>
            <a:r>
              <a:rPr sz="700" spc="25" dirty="0">
                <a:latin typeface="Microsoft Sans Serif"/>
                <a:cs typeface="Microsoft Sans Serif"/>
              </a:rPr>
              <a:t>depósito </a:t>
            </a:r>
            <a:r>
              <a:rPr sz="700" spc="30" dirty="0">
                <a:latin typeface="Microsoft Sans Serif"/>
                <a:cs typeface="Microsoft Sans Serif"/>
              </a:rPr>
              <a:t>superior donde </a:t>
            </a:r>
            <a:r>
              <a:rPr sz="700" spc="-5" dirty="0">
                <a:latin typeface="Microsoft Sans Serif"/>
                <a:cs typeface="Microsoft Sans Serif"/>
              </a:rPr>
              <a:t>se </a:t>
            </a:r>
            <a:r>
              <a:rPr sz="700" dirty="0">
                <a:latin typeface="Microsoft Sans Serif"/>
                <a:cs typeface="Microsoft Sans Serif"/>
              </a:rPr>
              <a:t> </a:t>
            </a:r>
            <a:r>
              <a:rPr sz="700" spc="15" dirty="0">
                <a:latin typeface="Microsoft Sans Serif"/>
                <a:cs typeface="Microsoft Sans Serif"/>
              </a:rPr>
              <a:t>almacena</a:t>
            </a:r>
            <a:r>
              <a:rPr sz="700" spc="-5" dirty="0">
                <a:latin typeface="Microsoft Sans Serif"/>
                <a:cs typeface="Microsoft Sans Serif"/>
              </a:rPr>
              <a:t> </a:t>
            </a:r>
            <a:r>
              <a:rPr sz="700" spc="25" dirty="0">
                <a:latin typeface="Microsoft Sans Serif"/>
                <a:cs typeface="Microsoft Sans Serif"/>
              </a:rPr>
              <a:t>para</a:t>
            </a:r>
            <a:r>
              <a:rPr sz="700" dirty="0">
                <a:latin typeface="Microsoft Sans Serif"/>
                <a:cs typeface="Microsoft Sans Serif"/>
              </a:rPr>
              <a:t> </a:t>
            </a:r>
            <a:r>
              <a:rPr sz="700" spc="10" dirty="0">
                <a:latin typeface="Microsoft Sans Serif"/>
                <a:cs typeface="Microsoft Sans Serif"/>
              </a:rPr>
              <a:t>su</a:t>
            </a:r>
            <a:r>
              <a:rPr sz="700" dirty="0">
                <a:latin typeface="Microsoft Sans Serif"/>
                <a:cs typeface="Microsoft Sans Serif"/>
              </a:rPr>
              <a:t> </a:t>
            </a:r>
            <a:r>
              <a:rPr sz="700" spc="20" dirty="0">
                <a:latin typeface="Microsoft Sans Serif"/>
                <a:cs typeface="Microsoft Sans Serif"/>
              </a:rPr>
              <a:t>uso</a:t>
            </a:r>
            <a:r>
              <a:rPr sz="700" dirty="0">
                <a:latin typeface="Microsoft Sans Serif"/>
                <a:cs typeface="Microsoft Sans Serif"/>
              </a:rPr>
              <a:t> </a:t>
            </a:r>
            <a:r>
              <a:rPr sz="700" spc="30" dirty="0">
                <a:latin typeface="Microsoft Sans Serif"/>
                <a:cs typeface="Microsoft Sans Serif"/>
              </a:rPr>
              <a:t>posterior</a:t>
            </a:r>
            <a:r>
              <a:rPr sz="700" spc="-5" dirty="0">
                <a:latin typeface="Microsoft Sans Serif"/>
                <a:cs typeface="Microsoft Sans Serif"/>
              </a:rPr>
              <a:t> </a:t>
            </a:r>
            <a:r>
              <a:rPr sz="700" spc="25" dirty="0">
                <a:latin typeface="Microsoft Sans Serif"/>
                <a:cs typeface="Microsoft Sans Serif"/>
              </a:rPr>
              <a:t>para</a:t>
            </a:r>
            <a:r>
              <a:rPr sz="700" dirty="0">
                <a:latin typeface="Microsoft Sans Serif"/>
                <a:cs typeface="Microsoft Sans Serif"/>
              </a:rPr>
              <a:t> </a:t>
            </a:r>
            <a:r>
              <a:rPr sz="700" spc="30" dirty="0">
                <a:latin typeface="Microsoft Sans Serif"/>
                <a:cs typeface="Microsoft Sans Serif"/>
              </a:rPr>
              <a:t>generar</a:t>
            </a:r>
            <a:r>
              <a:rPr sz="700" dirty="0">
                <a:latin typeface="Microsoft Sans Serif"/>
                <a:cs typeface="Microsoft Sans Serif"/>
              </a:rPr>
              <a:t> </a:t>
            </a:r>
            <a:r>
              <a:rPr sz="700" spc="15" dirty="0">
                <a:latin typeface="Microsoft Sans Serif"/>
                <a:cs typeface="Microsoft Sans Serif"/>
              </a:rPr>
              <a:t>electricidad.</a:t>
            </a:r>
            <a:r>
              <a:rPr sz="700" dirty="0">
                <a:latin typeface="Microsoft Sans Serif"/>
                <a:cs typeface="Microsoft Sans Serif"/>
              </a:rPr>
              <a:t> </a:t>
            </a:r>
            <a:r>
              <a:rPr sz="700" spc="-10" dirty="0">
                <a:latin typeface="Microsoft Sans Serif"/>
                <a:cs typeface="Microsoft Sans Serif"/>
              </a:rPr>
              <a:t>La</a:t>
            </a:r>
            <a:r>
              <a:rPr sz="700" spc="-5" dirty="0">
                <a:latin typeface="Microsoft Sans Serif"/>
                <a:cs typeface="Microsoft Sans Serif"/>
              </a:rPr>
              <a:t> </a:t>
            </a:r>
            <a:r>
              <a:rPr sz="700" spc="25" dirty="0">
                <a:latin typeface="Microsoft Sans Serif"/>
                <a:cs typeface="Microsoft Sans Serif"/>
              </a:rPr>
              <a:t>mayoría</a:t>
            </a:r>
            <a:r>
              <a:rPr sz="700" dirty="0">
                <a:latin typeface="Microsoft Sans Serif"/>
                <a:cs typeface="Microsoft Sans Serif"/>
              </a:rPr>
              <a:t> </a:t>
            </a:r>
            <a:r>
              <a:rPr sz="700" spc="20" dirty="0">
                <a:latin typeface="Microsoft Sans Serif"/>
                <a:cs typeface="Microsoft Sans Serif"/>
              </a:rPr>
              <a:t>de</a:t>
            </a:r>
            <a:r>
              <a:rPr sz="700" dirty="0">
                <a:latin typeface="Microsoft Sans Serif"/>
                <a:cs typeface="Microsoft Sans Serif"/>
              </a:rPr>
              <a:t> las </a:t>
            </a:r>
            <a:r>
              <a:rPr sz="700" spc="-170" dirty="0">
                <a:latin typeface="Microsoft Sans Serif"/>
                <a:cs typeface="Microsoft Sans Serif"/>
              </a:rPr>
              <a:t> </a:t>
            </a:r>
            <a:r>
              <a:rPr sz="700" spc="20" dirty="0">
                <a:latin typeface="Microsoft Sans Serif"/>
                <a:cs typeface="Microsoft Sans Serif"/>
              </a:rPr>
              <a:t>unidades de </a:t>
            </a:r>
            <a:r>
              <a:rPr sz="700" spc="25" dirty="0">
                <a:latin typeface="Microsoft Sans Serif"/>
                <a:cs typeface="Microsoft Sans Serif"/>
              </a:rPr>
              <a:t>almacenamiento </a:t>
            </a:r>
            <a:r>
              <a:rPr sz="700" spc="40" dirty="0">
                <a:latin typeface="Microsoft Sans Serif"/>
                <a:cs typeface="Microsoft Sans Serif"/>
              </a:rPr>
              <a:t>por </a:t>
            </a:r>
            <a:r>
              <a:rPr sz="700" spc="35" dirty="0">
                <a:latin typeface="Microsoft Sans Serif"/>
                <a:cs typeface="Microsoft Sans Serif"/>
              </a:rPr>
              <a:t>bombeo </a:t>
            </a:r>
            <a:r>
              <a:rPr sz="700" spc="15" dirty="0">
                <a:latin typeface="Microsoft Sans Serif"/>
                <a:cs typeface="Microsoft Sans Serif"/>
              </a:rPr>
              <a:t>están </a:t>
            </a:r>
            <a:r>
              <a:rPr sz="700" spc="10" dirty="0">
                <a:latin typeface="Microsoft Sans Serif"/>
                <a:cs typeface="Microsoft Sans Serif"/>
              </a:rPr>
              <a:t>diseñadas </a:t>
            </a:r>
            <a:r>
              <a:rPr sz="700" spc="25" dirty="0">
                <a:latin typeface="Microsoft Sans Serif"/>
                <a:cs typeface="Microsoft Sans Serif"/>
              </a:rPr>
              <a:t>para </a:t>
            </a:r>
            <a:r>
              <a:rPr sz="700" spc="30" dirty="0">
                <a:latin typeface="Microsoft Sans Serif"/>
                <a:cs typeface="Microsoft Sans Serif"/>
              </a:rPr>
              <a:t> funcionamiento </a:t>
            </a:r>
            <a:r>
              <a:rPr sz="700" spc="15" dirty="0">
                <a:latin typeface="Microsoft Sans Serif"/>
                <a:cs typeface="Microsoft Sans Serif"/>
              </a:rPr>
              <a:t>reversible, </a:t>
            </a:r>
            <a:r>
              <a:rPr sz="700" spc="30" dirty="0">
                <a:latin typeface="Microsoft Sans Serif"/>
                <a:cs typeface="Microsoft Sans Serif"/>
              </a:rPr>
              <a:t>girando </a:t>
            </a:r>
            <a:r>
              <a:rPr sz="700" spc="20" dirty="0">
                <a:latin typeface="Microsoft Sans Serif"/>
                <a:cs typeface="Microsoft Sans Serif"/>
              </a:rPr>
              <a:t>en </a:t>
            </a:r>
            <a:r>
              <a:rPr sz="700" spc="30" dirty="0">
                <a:latin typeface="Microsoft Sans Serif"/>
                <a:cs typeface="Microsoft Sans Serif"/>
              </a:rPr>
              <a:t>una </a:t>
            </a:r>
            <a:r>
              <a:rPr sz="700" spc="20" dirty="0">
                <a:latin typeface="Microsoft Sans Serif"/>
                <a:cs typeface="Microsoft Sans Serif"/>
              </a:rPr>
              <a:t>dirección </a:t>
            </a:r>
            <a:r>
              <a:rPr sz="700" spc="30" dirty="0">
                <a:latin typeface="Microsoft Sans Serif"/>
                <a:cs typeface="Microsoft Sans Serif"/>
              </a:rPr>
              <a:t>como </a:t>
            </a:r>
            <a:r>
              <a:rPr sz="700" spc="40" dirty="0">
                <a:latin typeface="Microsoft Sans Serif"/>
                <a:cs typeface="Microsoft Sans Serif"/>
              </a:rPr>
              <a:t>turbina/ </a:t>
            </a:r>
            <a:r>
              <a:rPr sz="700" spc="45" dirty="0">
                <a:latin typeface="Microsoft Sans Serif"/>
                <a:cs typeface="Microsoft Sans Serif"/>
              </a:rPr>
              <a:t> </a:t>
            </a:r>
            <a:r>
              <a:rPr sz="700" spc="30" dirty="0">
                <a:latin typeface="Microsoft Sans Serif"/>
                <a:cs typeface="Microsoft Sans Serif"/>
              </a:rPr>
              <a:t>generador </a:t>
            </a:r>
            <a:r>
              <a:rPr sz="700" spc="5" dirty="0">
                <a:latin typeface="Microsoft Sans Serif"/>
                <a:cs typeface="Microsoft Sans Serif"/>
              </a:rPr>
              <a:t>y </a:t>
            </a:r>
            <a:r>
              <a:rPr sz="700" spc="20" dirty="0">
                <a:latin typeface="Microsoft Sans Serif"/>
                <a:cs typeface="Microsoft Sans Serif"/>
              </a:rPr>
              <a:t>en </a:t>
            </a:r>
            <a:r>
              <a:rPr sz="700" spc="10" dirty="0">
                <a:latin typeface="Microsoft Sans Serif"/>
                <a:cs typeface="Microsoft Sans Serif"/>
              </a:rPr>
              <a:t>la </a:t>
            </a:r>
            <a:r>
              <a:rPr sz="700" spc="35" dirty="0">
                <a:latin typeface="Microsoft Sans Serif"/>
                <a:cs typeface="Microsoft Sans Serif"/>
              </a:rPr>
              <a:t>otra </a:t>
            </a:r>
            <a:r>
              <a:rPr sz="700" spc="20" dirty="0">
                <a:latin typeface="Microsoft Sans Serif"/>
                <a:cs typeface="Microsoft Sans Serif"/>
              </a:rPr>
              <a:t>dirección </a:t>
            </a:r>
            <a:r>
              <a:rPr sz="700" spc="30" dirty="0">
                <a:latin typeface="Microsoft Sans Serif"/>
                <a:cs typeface="Microsoft Sans Serif"/>
              </a:rPr>
              <a:t>como </a:t>
            </a:r>
            <a:r>
              <a:rPr sz="700" spc="40" dirty="0">
                <a:latin typeface="Microsoft Sans Serif"/>
                <a:cs typeface="Microsoft Sans Serif"/>
              </a:rPr>
              <a:t>motor/bomba. </a:t>
            </a:r>
            <a:r>
              <a:rPr sz="700" spc="-10" dirty="0">
                <a:latin typeface="Microsoft Sans Serif"/>
                <a:cs typeface="Microsoft Sans Serif"/>
              </a:rPr>
              <a:t>La </a:t>
            </a:r>
            <a:r>
              <a:rPr sz="700" spc="20" dirty="0">
                <a:latin typeface="Microsoft Sans Serif"/>
                <a:cs typeface="Microsoft Sans Serif"/>
              </a:rPr>
              <a:t>inversión de </a:t>
            </a:r>
            <a:r>
              <a:rPr sz="700" spc="25" dirty="0">
                <a:latin typeface="Microsoft Sans Serif"/>
                <a:cs typeface="Microsoft Sans Serif"/>
              </a:rPr>
              <a:t> </a:t>
            </a:r>
            <a:r>
              <a:rPr sz="700" spc="20" dirty="0">
                <a:latin typeface="Microsoft Sans Serif"/>
                <a:cs typeface="Microsoft Sans Serif"/>
              </a:rPr>
              <a:t>dirección </a:t>
            </a:r>
            <a:r>
              <a:rPr sz="700" spc="-5" dirty="0">
                <a:latin typeface="Microsoft Sans Serif"/>
                <a:cs typeface="Microsoft Sans Serif"/>
              </a:rPr>
              <a:t>se </a:t>
            </a:r>
            <a:r>
              <a:rPr sz="700" spc="30" dirty="0">
                <a:latin typeface="Microsoft Sans Serif"/>
                <a:cs typeface="Microsoft Sans Serif"/>
              </a:rPr>
              <a:t>logra </a:t>
            </a:r>
            <a:r>
              <a:rPr sz="700" spc="25" dirty="0">
                <a:latin typeface="Microsoft Sans Serif"/>
                <a:cs typeface="Microsoft Sans Serif"/>
              </a:rPr>
              <a:t>cambiando </a:t>
            </a:r>
            <a:r>
              <a:rPr sz="700" spc="20" dirty="0">
                <a:latin typeface="Microsoft Sans Serif"/>
                <a:cs typeface="Microsoft Sans Serif"/>
              </a:rPr>
              <a:t>dos </a:t>
            </a:r>
            <a:r>
              <a:rPr sz="700" spc="5" dirty="0">
                <a:latin typeface="Microsoft Sans Serif"/>
                <a:cs typeface="Microsoft Sans Serif"/>
              </a:rPr>
              <a:t>fases </a:t>
            </a:r>
            <a:r>
              <a:rPr sz="700" spc="20" dirty="0">
                <a:latin typeface="Microsoft Sans Serif"/>
                <a:cs typeface="Microsoft Sans Serif"/>
              </a:rPr>
              <a:t>de </a:t>
            </a:r>
            <a:r>
              <a:rPr sz="700" dirty="0">
                <a:latin typeface="Microsoft Sans Serif"/>
                <a:cs typeface="Microsoft Sans Serif"/>
              </a:rPr>
              <a:t>las </a:t>
            </a:r>
            <a:r>
              <a:rPr sz="700" spc="15" dirty="0">
                <a:latin typeface="Microsoft Sans Serif"/>
                <a:cs typeface="Microsoft Sans Serif"/>
              </a:rPr>
              <a:t>conexiones </a:t>
            </a:r>
            <a:r>
              <a:rPr sz="700" spc="10" dirty="0">
                <a:latin typeface="Microsoft Sans Serif"/>
                <a:cs typeface="Microsoft Sans Serif"/>
              </a:rPr>
              <a:t>eléctricas </a:t>
            </a:r>
            <a:r>
              <a:rPr sz="700" spc="15" dirty="0">
                <a:latin typeface="Microsoft Sans Serif"/>
                <a:cs typeface="Microsoft Sans Serif"/>
              </a:rPr>
              <a:t> </a:t>
            </a:r>
            <a:r>
              <a:rPr sz="700" spc="20" dirty="0">
                <a:latin typeface="Microsoft Sans Serif"/>
                <a:cs typeface="Microsoft Sans Serif"/>
              </a:rPr>
              <a:t>principales </a:t>
            </a:r>
            <a:r>
              <a:rPr sz="700" spc="25" dirty="0">
                <a:latin typeface="Microsoft Sans Serif"/>
                <a:cs typeface="Microsoft Sans Serif"/>
              </a:rPr>
              <a:t>utilizando </a:t>
            </a:r>
            <a:r>
              <a:rPr sz="700" spc="35" dirty="0">
                <a:latin typeface="Microsoft Sans Serif"/>
                <a:cs typeface="Microsoft Sans Serif"/>
              </a:rPr>
              <a:t>interruptores </a:t>
            </a:r>
            <a:r>
              <a:rPr sz="700" spc="30" dirty="0">
                <a:latin typeface="Microsoft Sans Serif"/>
                <a:cs typeface="Microsoft Sans Serif"/>
              </a:rPr>
              <a:t>o </a:t>
            </a:r>
            <a:r>
              <a:rPr sz="700" spc="20" dirty="0">
                <a:latin typeface="Microsoft Sans Serif"/>
                <a:cs typeface="Microsoft Sans Serif"/>
              </a:rPr>
              <a:t>dos disyuntores, </a:t>
            </a:r>
            <a:r>
              <a:rPr sz="700" spc="25" dirty="0">
                <a:latin typeface="Microsoft Sans Serif"/>
                <a:cs typeface="Microsoft Sans Serif"/>
              </a:rPr>
              <a:t>cambiando </a:t>
            </a:r>
            <a:r>
              <a:rPr sz="700" dirty="0">
                <a:latin typeface="Microsoft Sans Serif"/>
                <a:cs typeface="Microsoft Sans Serif"/>
              </a:rPr>
              <a:t>así </a:t>
            </a:r>
            <a:r>
              <a:rPr sz="700" spc="10" dirty="0">
                <a:latin typeface="Microsoft Sans Serif"/>
                <a:cs typeface="Microsoft Sans Serif"/>
              </a:rPr>
              <a:t>la </a:t>
            </a:r>
            <a:r>
              <a:rPr sz="700" spc="15" dirty="0">
                <a:latin typeface="Microsoft Sans Serif"/>
                <a:cs typeface="Microsoft Sans Serif"/>
              </a:rPr>
              <a:t> </a:t>
            </a:r>
            <a:r>
              <a:rPr sz="700" spc="5" dirty="0">
                <a:latin typeface="Microsoft Sans Serif"/>
                <a:cs typeface="Microsoft Sans Serif"/>
              </a:rPr>
              <a:t>secuencia</a:t>
            </a:r>
            <a:r>
              <a:rPr sz="700" spc="-10" dirty="0">
                <a:latin typeface="Microsoft Sans Serif"/>
                <a:cs typeface="Microsoft Sans Serif"/>
              </a:rPr>
              <a:t> </a:t>
            </a:r>
            <a:r>
              <a:rPr sz="700" spc="20" dirty="0">
                <a:latin typeface="Microsoft Sans Serif"/>
                <a:cs typeface="Microsoft Sans Serif"/>
              </a:rPr>
              <a:t>de</a:t>
            </a:r>
            <a:r>
              <a:rPr sz="700" spc="-5" dirty="0">
                <a:latin typeface="Microsoft Sans Serif"/>
                <a:cs typeface="Microsoft Sans Serif"/>
              </a:rPr>
              <a:t> </a:t>
            </a:r>
            <a:r>
              <a:rPr sz="700" dirty="0">
                <a:latin typeface="Microsoft Sans Serif"/>
                <a:cs typeface="Microsoft Sans Serif"/>
              </a:rPr>
              <a:t>fases.</a:t>
            </a:r>
            <a:endParaRPr sz="700">
              <a:latin typeface="Microsoft Sans Serif"/>
              <a:cs typeface="Microsoft Sans Serif"/>
            </a:endParaRPr>
          </a:p>
          <a:p>
            <a:pPr marL="12700" marR="8890" indent="154940">
              <a:lnSpc>
                <a:spcPct val="142900"/>
              </a:lnSpc>
              <a:spcBef>
                <a:spcPts val="10"/>
              </a:spcBef>
            </a:pPr>
            <a:r>
              <a:rPr sz="700" spc="-30" dirty="0">
                <a:latin typeface="Microsoft Sans Serif"/>
                <a:cs typeface="Microsoft Sans Serif"/>
              </a:rPr>
              <a:t>El</a:t>
            </a:r>
            <a:r>
              <a:rPr sz="700" spc="5" dirty="0">
                <a:latin typeface="Microsoft Sans Serif"/>
                <a:cs typeface="Microsoft Sans Serif"/>
              </a:rPr>
              <a:t> </a:t>
            </a:r>
            <a:r>
              <a:rPr sz="700" spc="25" dirty="0">
                <a:latin typeface="Microsoft Sans Serif"/>
                <a:cs typeface="Microsoft Sans Serif"/>
              </a:rPr>
              <a:t>requisito</a:t>
            </a:r>
            <a:r>
              <a:rPr sz="700" spc="5" dirty="0">
                <a:latin typeface="Microsoft Sans Serif"/>
                <a:cs typeface="Microsoft Sans Serif"/>
              </a:rPr>
              <a:t> </a:t>
            </a:r>
            <a:r>
              <a:rPr sz="700" spc="20" dirty="0">
                <a:latin typeface="Microsoft Sans Serif"/>
                <a:cs typeface="Microsoft Sans Serif"/>
              </a:rPr>
              <a:t>de</a:t>
            </a:r>
            <a:r>
              <a:rPr sz="700" spc="5" dirty="0">
                <a:latin typeface="Microsoft Sans Serif"/>
                <a:cs typeface="Microsoft Sans Serif"/>
              </a:rPr>
              <a:t> </a:t>
            </a:r>
            <a:r>
              <a:rPr sz="700" spc="30" dirty="0">
                <a:latin typeface="Microsoft Sans Serif"/>
                <a:cs typeface="Microsoft Sans Serif"/>
              </a:rPr>
              <a:t>invertir</a:t>
            </a:r>
            <a:r>
              <a:rPr sz="700" spc="5" dirty="0">
                <a:latin typeface="Microsoft Sans Serif"/>
                <a:cs typeface="Microsoft Sans Serif"/>
              </a:rPr>
              <a:t> </a:t>
            </a:r>
            <a:r>
              <a:rPr sz="700" spc="10" dirty="0">
                <a:latin typeface="Microsoft Sans Serif"/>
                <a:cs typeface="Microsoft Sans Serif"/>
              </a:rPr>
              <a:t>la</a:t>
            </a:r>
            <a:r>
              <a:rPr sz="700" spc="5" dirty="0">
                <a:latin typeface="Microsoft Sans Serif"/>
                <a:cs typeface="Microsoft Sans Serif"/>
              </a:rPr>
              <a:t> </a:t>
            </a:r>
            <a:r>
              <a:rPr sz="700" spc="25" dirty="0">
                <a:latin typeface="Microsoft Sans Serif"/>
                <a:cs typeface="Microsoft Sans Serif"/>
              </a:rPr>
              <a:t>rotación</a:t>
            </a:r>
            <a:r>
              <a:rPr sz="700" spc="5" dirty="0">
                <a:latin typeface="Microsoft Sans Serif"/>
                <a:cs typeface="Microsoft Sans Serif"/>
              </a:rPr>
              <a:t> </a:t>
            </a:r>
            <a:r>
              <a:rPr sz="700" spc="30" dirty="0">
                <a:latin typeface="Microsoft Sans Serif"/>
                <a:cs typeface="Microsoft Sans Serif"/>
              </a:rPr>
              <a:t>introduce</a:t>
            </a:r>
            <a:r>
              <a:rPr sz="700" spc="10" dirty="0">
                <a:latin typeface="Microsoft Sans Serif"/>
                <a:cs typeface="Microsoft Sans Serif"/>
              </a:rPr>
              <a:t> </a:t>
            </a:r>
            <a:r>
              <a:rPr sz="700" dirty="0">
                <a:latin typeface="Microsoft Sans Serif"/>
                <a:cs typeface="Microsoft Sans Serif"/>
              </a:rPr>
              <a:t>las</a:t>
            </a:r>
            <a:r>
              <a:rPr sz="700" spc="5" dirty="0">
                <a:latin typeface="Microsoft Sans Serif"/>
                <a:cs typeface="Microsoft Sans Serif"/>
              </a:rPr>
              <a:t> </a:t>
            </a:r>
            <a:r>
              <a:rPr sz="700" spc="20" dirty="0">
                <a:latin typeface="Microsoft Sans Serif"/>
                <a:cs typeface="Microsoft Sans Serif"/>
              </a:rPr>
              <a:t>principales</a:t>
            </a:r>
            <a:r>
              <a:rPr sz="700" spc="5" dirty="0">
                <a:latin typeface="Microsoft Sans Serif"/>
                <a:cs typeface="Microsoft Sans Serif"/>
              </a:rPr>
              <a:t> </a:t>
            </a:r>
            <a:r>
              <a:rPr sz="700" spc="15" dirty="0">
                <a:latin typeface="Microsoft Sans Serif"/>
                <a:cs typeface="Microsoft Sans Serif"/>
              </a:rPr>
              <a:t>diferencias</a:t>
            </a:r>
            <a:r>
              <a:rPr sz="700" spc="5" dirty="0">
                <a:latin typeface="Microsoft Sans Serif"/>
                <a:cs typeface="Microsoft Sans Serif"/>
              </a:rPr>
              <a:t> </a:t>
            </a:r>
            <a:r>
              <a:rPr sz="700" spc="20" dirty="0">
                <a:latin typeface="Microsoft Sans Serif"/>
                <a:cs typeface="Microsoft Sans Serif"/>
              </a:rPr>
              <a:t>en </a:t>
            </a:r>
            <a:r>
              <a:rPr sz="700" spc="-170" dirty="0">
                <a:latin typeface="Microsoft Sans Serif"/>
                <a:cs typeface="Microsoft Sans Serif"/>
              </a:rPr>
              <a:t> </a:t>
            </a:r>
            <a:r>
              <a:rPr sz="700" spc="10" dirty="0">
                <a:latin typeface="Microsoft Sans Serif"/>
                <a:cs typeface="Microsoft Sans Serif"/>
              </a:rPr>
              <a:t>la </a:t>
            </a:r>
            <a:r>
              <a:rPr sz="700" spc="25" dirty="0">
                <a:latin typeface="Microsoft Sans Serif"/>
                <a:cs typeface="Microsoft Sans Serif"/>
              </a:rPr>
              <a:t>protección </a:t>
            </a:r>
            <a:r>
              <a:rPr sz="700" spc="30" dirty="0">
                <a:latin typeface="Microsoft Sans Serif"/>
                <a:cs typeface="Microsoft Sans Serif"/>
              </a:rPr>
              <a:t>entre </a:t>
            </a:r>
            <a:r>
              <a:rPr sz="700" dirty="0">
                <a:latin typeface="Microsoft Sans Serif"/>
                <a:cs typeface="Microsoft Sans Serif"/>
              </a:rPr>
              <a:t>las </a:t>
            </a:r>
            <a:r>
              <a:rPr sz="700" spc="20" dirty="0">
                <a:latin typeface="Microsoft Sans Serif"/>
                <a:cs typeface="Microsoft Sans Serif"/>
              </a:rPr>
              <a:t>unidades hidroeléctricas </a:t>
            </a:r>
            <a:r>
              <a:rPr sz="700" spc="15" dirty="0">
                <a:latin typeface="Microsoft Sans Serif"/>
                <a:cs typeface="Microsoft Sans Serif"/>
              </a:rPr>
              <a:t>convencionales </a:t>
            </a:r>
            <a:r>
              <a:rPr sz="700" spc="5" dirty="0">
                <a:latin typeface="Microsoft Sans Serif"/>
                <a:cs typeface="Microsoft Sans Serif"/>
              </a:rPr>
              <a:t>y </a:t>
            </a:r>
            <a:r>
              <a:rPr sz="700" dirty="0">
                <a:latin typeface="Microsoft Sans Serif"/>
                <a:cs typeface="Microsoft Sans Serif"/>
              </a:rPr>
              <a:t>las </a:t>
            </a:r>
            <a:r>
              <a:rPr sz="700" spc="20" dirty="0">
                <a:latin typeface="Microsoft Sans Serif"/>
                <a:cs typeface="Microsoft Sans Serif"/>
              </a:rPr>
              <a:t>de </a:t>
            </a:r>
            <a:r>
              <a:rPr sz="700" spc="25" dirty="0">
                <a:latin typeface="Microsoft Sans Serif"/>
                <a:cs typeface="Microsoft Sans Serif"/>
              </a:rPr>
              <a:t> almacenamiento </a:t>
            </a:r>
            <a:r>
              <a:rPr sz="700" spc="40" dirty="0">
                <a:latin typeface="Microsoft Sans Serif"/>
                <a:cs typeface="Microsoft Sans Serif"/>
              </a:rPr>
              <a:t>por </a:t>
            </a:r>
            <a:r>
              <a:rPr sz="700" spc="30" dirty="0">
                <a:latin typeface="Microsoft Sans Serif"/>
                <a:cs typeface="Microsoft Sans Serif"/>
              </a:rPr>
              <a:t>bombeo. </a:t>
            </a:r>
            <a:r>
              <a:rPr sz="700" spc="-5" dirty="0">
                <a:latin typeface="Microsoft Sans Serif"/>
                <a:cs typeface="Microsoft Sans Serif"/>
              </a:rPr>
              <a:t>Cada </a:t>
            </a:r>
            <a:r>
              <a:rPr sz="700" spc="30" dirty="0">
                <a:latin typeface="Microsoft Sans Serif"/>
                <a:cs typeface="Microsoft Sans Serif"/>
              </a:rPr>
              <a:t>elemento </a:t>
            </a:r>
            <a:r>
              <a:rPr sz="700" spc="20" dirty="0">
                <a:latin typeface="Microsoft Sans Serif"/>
                <a:cs typeface="Microsoft Sans Serif"/>
              </a:rPr>
              <a:t>de </a:t>
            </a:r>
            <a:r>
              <a:rPr sz="700" spc="25" dirty="0">
                <a:latin typeface="Microsoft Sans Serif"/>
                <a:cs typeface="Microsoft Sans Serif"/>
              </a:rPr>
              <a:t>protección </a:t>
            </a:r>
            <a:r>
              <a:rPr sz="700" spc="20" dirty="0">
                <a:latin typeface="Microsoft Sans Serif"/>
                <a:cs typeface="Microsoft Sans Serif"/>
              </a:rPr>
              <a:t>debe ver </a:t>
            </a:r>
            <a:r>
              <a:rPr sz="700" dirty="0">
                <a:latin typeface="Microsoft Sans Serif"/>
                <a:cs typeface="Microsoft Sans Serif"/>
              </a:rPr>
              <a:t>las </a:t>
            </a:r>
            <a:r>
              <a:rPr sz="700" spc="5" dirty="0">
                <a:latin typeface="Microsoft Sans Serif"/>
                <a:cs typeface="Microsoft Sans Serif"/>
              </a:rPr>
              <a:t> </a:t>
            </a:r>
            <a:r>
              <a:rPr sz="700" spc="20" dirty="0">
                <a:latin typeface="Microsoft Sans Serif"/>
                <a:cs typeface="Microsoft Sans Serif"/>
              </a:rPr>
              <a:t>entradas de conexión del </a:t>
            </a:r>
            <a:r>
              <a:rPr sz="700" spc="35" dirty="0">
                <a:latin typeface="Microsoft Sans Serif"/>
                <a:cs typeface="Microsoft Sans Serif"/>
              </a:rPr>
              <a:t>transformador </a:t>
            </a:r>
            <a:r>
              <a:rPr sz="700" spc="20" dirty="0">
                <a:latin typeface="Microsoft Sans Serif"/>
                <a:cs typeface="Microsoft Sans Serif"/>
              </a:rPr>
              <a:t>de </a:t>
            </a:r>
            <a:r>
              <a:rPr sz="700" spc="25" dirty="0">
                <a:latin typeface="Microsoft Sans Serif"/>
                <a:cs typeface="Microsoft Sans Serif"/>
              </a:rPr>
              <a:t>corriente </a:t>
            </a:r>
            <a:r>
              <a:rPr sz="700" spc="5" dirty="0">
                <a:latin typeface="Microsoft Sans Serif"/>
                <a:cs typeface="Microsoft Sans Serif"/>
              </a:rPr>
              <a:t>y </a:t>
            </a:r>
            <a:r>
              <a:rPr sz="700" spc="25" dirty="0">
                <a:latin typeface="Microsoft Sans Serif"/>
                <a:cs typeface="Microsoft Sans Serif"/>
              </a:rPr>
              <a:t>tensión </a:t>
            </a:r>
            <a:r>
              <a:rPr sz="700" spc="10" dirty="0">
                <a:latin typeface="Microsoft Sans Serif"/>
                <a:cs typeface="Microsoft Sans Serif"/>
              </a:rPr>
              <a:t>adecuadas </a:t>
            </a:r>
            <a:r>
              <a:rPr sz="700" spc="15" dirty="0">
                <a:latin typeface="Microsoft Sans Serif"/>
                <a:cs typeface="Microsoft Sans Serif"/>
              </a:rPr>
              <a:t> </a:t>
            </a:r>
            <a:r>
              <a:rPr sz="700" spc="25" dirty="0">
                <a:latin typeface="Microsoft Sans Serif"/>
                <a:cs typeface="Microsoft Sans Serif"/>
              </a:rPr>
              <a:t>para</a:t>
            </a:r>
            <a:r>
              <a:rPr sz="700" spc="-5" dirty="0">
                <a:latin typeface="Microsoft Sans Serif"/>
                <a:cs typeface="Microsoft Sans Serif"/>
              </a:rPr>
              <a:t> </a:t>
            </a:r>
            <a:r>
              <a:rPr sz="700" spc="10" dirty="0">
                <a:latin typeface="Microsoft Sans Serif"/>
                <a:cs typeface="Microsoft Sans Serif"/>
              </a:rPr>
              <a:t>su</a:t>
            </a:r>
            <a:r>
              <a:rPr sz="700" spc="-5" dirty="0">
                <a:latin typeface="Microsoft Sans Serif"/>
                <a:cs typeface="Microsoft Sans Serif"/>
              </a:rPr>
              <a:t> </a:t>
            </a:r>
            <a:r>
              <a:rPr sz="700" spc="25" dirty="0">
                <a:latin typeface="Microsoft Sans Serif"/>
                <a:cs typeface="Microsoft Sans Serif"/>
              </a:rPr>
              <a:t>correcto</a:t>
            </a:r>
            <a:r>
              <a:rPr sz="700" spc="-5" dirty="0">
                <a:latin typeface="Microsoft Sans Serif"/>
                <a:cs typeface="Microsoft Sans Serif"/>
              </a:rPr>
              <a:t> </a:t>
            </a:r>
            <a:r>
              <a:rPr sz="700" spc="30" dirty="0">
                <a:latin typeface="Microsoft Sans Serif"/>
                <a:cs typeface="Microsoft Sans Serif"/>
              </a:rPr>
              <a:t>funcionamiento</a:t>
            </a:r>
            <a:r>
              <a:rPr sz="700" spc="-5" dirty="0">
                <a:latin typeface="Microsoft Sans Serif"/>
                <a:cs typeface="Microsoft Sans Serif"/>
              </a:rPr>
              <a:t> </a:t>
            </a:r>
            <a:r>
              <a:rPr sz="700" spc="25" dirty="0">
                <a:latin typeface="Microsoft Sans Serif"/>
                <a:cs typeface="Microsoft Sans Serif"/>
              </a:rPr>
              <a:t>cuando</a:t>
            </a:r>
            <a:r>
              <a:rPr sz="700" spc="-5" dirty="0">
                <a:latin typeface="Microsoft Sans Serif"/>
                <a:cs typeface="Microsoft Sans Serif"/>
              </a:rPr>
              <a:t> se</a:t>
            </a:r>
            <a:r>
              <a:rPr sz="700" dirty="0">
                <a:latin typeface="Microsoft Sans Serif"/>
                <a:cs typeface="Microsoft Sans Serif"/>
              </a:rPr>
              <a:t> </a:t>
            </a:r>
            <a:r>
              <a:rPr sz="700" spc="25" dirty="0">
                <a:latin typeface="Microsoft Sans Serif"/>
                <a:cs typeface="Microsoft Sans Serif"/>
              </a:rPr>
              <a:t>invierten</a:t>
            </a:r>
            <a:r>
              <a:rPr sz="700" spc="-5" dirty="0">
                <a:latin typeface="Microsoft Sans Serif"/>
                <a:cs typeface="Microsoft Sans Serif"/>
              </a:rPr>
              <a:t> </a:t>
            </a:r>
            <a:r>
              <a:rPr sz="700" dirty="0">
                <a:latin typeface="Microsoft Sans Serif"/>
                <a:cs typeface="Microsoft Sans Serif"/>
              </a:rPr>
              <a:t>las</a:t>
            </a:r>
            <a:r>
              <a:rPr sz="700" spc="-5" dirty="0">
                <a:latin typeface="Microsoft Sans Serif"/>
                <a:cs typeface="Microsoft Sans Serif"/>
              </a:rPr>
              <a:t> </a:t>
            </a:r>
            <a:r>
              <a:rPr sz="700" dirty="0">
                <a:latin typeface="Microsoft Sans Serif"/>
                <a:cs typeface="Microsoft Sans Serif"/>
              </a:rPr>
              <a:t>fases.</a:t>
            </a:r>
            <a:endParaRPr sz="700">
              <a:latin typeface="Microsoft Sans Serif"/>
              <a:cs typeface="Microsoft Sans Serif"/>
            </a:endParaRPr>
          </a:p>
          <a:p>
            <a:pPr>
              <a:lnSpc>
                <a:spcPct val="100000"/>
              </a:lnSpc>
            </a:pPr>
            <a:endParaRPr sz="900">
              <a:latin typeface="Microsoft Sans Serif"/>
              <a:cs typeface="Microsoft Sans Serif"/>
            </a:endParaRPr>
          </a:p>
          <a:p>
            <a:pPr>
              <a:lnSpc>
                <a:spcPct val="100000"/>
              </a:lnSpc>
              <a:spcBef>
                <a:spcPts val="35"/>
              </a:spcBef>
            </a:pPr>
            <a:endParaRPr sz="800">
              <a:latin typeface="Microsoft Sans Serif"/>
              <a:cs typeface="Microsoft Sans Serif"/>
            </a:endParaRPr>
          </a:p>
          <a:p>
            <a:pPr marL="12700">
              <a:lnSpc>
                <a:spcPct val="100000"/>
              </a:lnSpc>
            </a:pPr>
            <a:r>
              <a:rPr sz="900" spc="-20" dirty="0">
                <a:latin typeface="Microsoft Sans Serif"/>
                <a:cs typeface="Microsoft Sans Serif"/>
              </a:rPr>
              <a:t>A.</a:t>
            </a:r>
            <a:r>
              <a:rPr sz="900" spc="-10" dirty="0">
                <a:latin typeface="Microsoft Sans Serif"/>
                <a:cs typeface="Microsoft Sans Serif"/>
              </a:rPr>
              <a:t> </a:t>
            </a:r>
            <a:r>
              <a:rPr sz="900" spc="20" dirty="0">
                <a:latin typeface="Microsoft Sans Serif"/>
                <a:cs typeface="Microsoft Sans Serif"/>
              </a:rPr>
              <a:t>Protección</a:t>
            </a:r>
            <a:r>
              <a:rPr sz="900" spc="-10" dirty="0">
                <a:latin typeface="Microsoft Sans Serif"/>
                <a:cs typeface="Microsoft Sans Serif"/>
              </a:rPr>
              <a:t> </a:t>
            </a:r>
            <a:r>
              <a:rPr sz="900" spc="25" dirty="0">
                <a:latin typeface="Microsoft Sans Serif"/>
                <a:cs typeface="Microsoft Sans Serif"/>
              </a:rPr>
              <a:t>con</a:t>
            </a:r>
            <a:r>
              <a:rPr sz="900" spc="-10" dirty="0">
                <a:latin typeface="Microsoft Sans Serif"/>
                <a:cs typeface="Microsoft Sans Serif"/>
              </a:rPr>
              <a:t> </a:t>
            </a:r>
            <a:r>
              <a:rPr sz="900" spc="15" dirty="0">
                <a:latin typeface="Microsoft Sans Serif"/>
                <a:cs typeface="Microsoft Sans Serif"/>
              </a:rPr>
              <a:t>relés</a:t>
            </a:r>
            <a:r>
              <a:rPr sz="900" spc="-5" dirty="0">
                <a:latin typeface="Microsoft Sans Serif"/>
                <a:cs typeface="Microsoft Sans Serif"/>
              </a:rPr>
              <a:t> </a:t>
            </a:r>
            <a:r>
              <a:rPr sz="900" spc="20" dirty="0">
                <a:latin typeface="Microsoft Sans Serif"/>
                <a:cs typeface="Microsoft Sans Serif"/>
              </a:rPr>
              <a:t>discretos</a:t>
            </a:r>
            <a:r>
              <a:rPr sz="900" spc="-10" dirty="0">
                <a:latin typeface="Microsoft Sans Serif"/>
                <a:cs typeface="Microsoft Sans Serif"/>
              </a:rPr>
              <a:t> </a:t>
            </a:r>
            <a:r>
              <a:rPr sz="900" spc="35" dirty="0">
                <a:latin typeface="Microsoft Sans Serif"/>
                <a:cs typeface="Microsoft Sans Serif"/>
              </a:rPr>
              <a:t>[3]</a:t>
            </a:r>
            <a:endParaRPr sz="900">
              <a:latin typeface="Microsoft Sans Serif"/>
              <a:cs typeface="Microsoft Sans Serif"/>
            </a:endParaRPr>
          </a:p>
          <a:p>
            <a:pPr marL="12700" marR="55244" indent="154940">
              <a:lnSpc>
                <a:spcPct val="154600"/>
              </a:lnSpc>
              <a:spcBef>
                <a:spcPts val="185"/>
              </a:spcBef>
            </a:pPr>
            <a:r>
              <a:rPr sz="650" spc="-10" dirty="0">
                <a:latin typeface="Microsoft Sans Serif"/>
                <a:cs typeface="Microsoft Sans Serif"/>
              </a:rPr>
              <a:t>La </a:t>
            </a:r>
            <a:r>
              <a:rPr sz="650" spc="-5" dirty="0">
                <a:latin typeface="Microsoft Sans Serif"/>
                <a:cs typeface="Microsoft Sans Serif"/>
              </a:rPr>
              <a:t>Fig. </a:t>
            </a:r>
            <a:r>
              <a:rPr sz="650" spc="10" dirty="0">
                <a:latin typeface="Microsoft Sans Serif"/>
                <a:cs typeface="Microsoft Sans Serif"/>
              </a:rPr>
              <a:t>2 </a:t>
            </a:r>
            <a:r>
              <a:rPr sz="650" spc="25" dirty="0">
                <a:latin typeface="Microsoft Sans Serif"/>
                <a:cs typeface="Microsoft Sans Serif"/>
              </a:rPr>
              <a:t>muestra una </a:t>
            </a:r>
            <a:r>
              <a:rPr sz="650" spc="15" dirty="0">
                <a:latin typeface="Microsoft Sans Serif"/>
                <a:cs typeface="Microsoft Sans Serif"/>
              </a:rPr>
              <a:t>disposición </a:t>
            </a:r>
            <a:r>
              <a:rPr sz="650" spc="20" dirty="0">
                <a:latin typeface="Microsoft Sans Serif"/>
                <a:cs typeface="Microsoft Sans Serif"/>
              </a:rPr>
              <a:t>típica de </a:t>
            </a:r>
            <a:r>
              <a:rPr sz="650" spc="10" dirty="0">
                <a:latin typeface="Microsoft Sans Serif"/>
                <a:cs typeface="Microsoft Sans Serif"/>
              </a:rPr>
              <a:t>relés </a:t>
            </a:r>
            <a:r>
              <a:rPr sz="650" spc="20" dirty="0">
                <a:latin typeface="Microsoft Sans Serif"/>
                <a:cs typeface="Microsoft Sans Serif"/>
              </a:rPr>
              <a:t>de </a:t>
            </a:r>
            <a:r>
              <a:rPr sz="650" spc="25" dirty="0">
                <a:latin typeface="Microsoft Sans Serif"/>
                <a:cs typeface="Microsoft Sans Serif"/>
              </a:rPr>
              <a:t>función </a:t>
            </a:r>
            <a:r>
              <a:rPr sz="650" spc="15" dirty="0">
                <a:latin typeface="Microsoft Sans Serif"/>
                <a:cs typeface="Microsoft Sans Serif"/>
              </a:rPr>
              <a:t>única </a:t>
            </a:r>
            <a:r>
              <a:rPr sz="650" spc="20" dirty="0">
                <a:latin typeface="Microsoft Sans Serif"/>
                <a:cs typeface="Microsoft Sans Serif"/>
              </a:rPr>
              <a:t>para </a:t>
            </a:r>
            <a:r>
              <a:rPr sz="650" spc="25" dirty="0">
                <a:latin typeface="Microsoft Sans Serif"/>
                <a:cs typeface="Microsoft Sans Serif"/>
              </a:rPr>
              <a:t> </a:t>
            </a:r>
            <a:r>
              <a:rPr sz="650" spc="30" dirty="0">
                <a:latin typeface="Microsoft Sans Serif"/>
                <a:cs typeface="Microsoft Sans Serif"/>
              </a:rPr>
              <a:t>proteger</a:t>
            </a:r>
            <a:r>
              <a:rPr sz="650" spc="5" dirty="0">
                <a:latin typeface="Microsoft Sans Serif"/>
                <a:cs typeface="Microsoft Sans Serif"/>
              </a:rPr>
              <a:t> </a:t>
            </a:r>
            <a:r>
              <a:rPr sz="650" spc="25" dirty="0">
                <a:latin typeface="Microsoft Sans Serif"/>
                <a:cs typeface="Microsoft Sans Serif"/>
              </a:rPr>
              <a:t>una</a:t>
            </a:r>
            <a:r>
              <a:rPr sz="650" spc="5" dirty="0">
                <a:latin typeface="Microsoft Sans Serif"/>
                <a:cs typeface="Microsoft Sans Serif"/>
              </a:rPr>
              <a:t> </a:t>
            </a:r>
            <a:r>
              <a:rPr sz="650" spc="25" dirty="0">
                <a:latin typeface="Microsoft Sans Serif"/>
                <a:cs typeface="Microsoft Sans Serif"/>
              </a:rPr>
              <a:t>unidad</a:t>
            </a:r>
            <a:r>
              <a:rPr sz="650" spc="10" dirty="0">
                <a:latin typeface="Microsoft Sans Serif"/>
                <a:cs typeface="Microsoft Sans Serif"/>
              </a:rPr>
              <a:t> </a:t>
            </a:r>
            <a:r>
              <a:rPr sz="650" spc="20" dirty="0">
                <a:latin typeface="Microsoft Sans Serif"/>
                <a:cs typeface="Microsoft Sans Serif"/>
              </a:rPr>
              <a:t>hidroeléctrica</a:t>
            </a:r>
            <a:r>
              <a:rPr sz="650" spc="5" dirty="0">
                <a:latin typeface="Microsoft Sans Serif"/>
                <a:cs typeface="Microsoft Sans Serif"/>
              </a:rPr>
              <a:t> </a:t>
            </a:r>
            <a:r>
              <a:rPr sz="650" spc="20" dirty="0">
                <a:latin typeface="Microsoft Sans Serif"/>
                <a:cs typeface="Microsoft Sans Serif"/>
              </a:rPr>
              <a:t>de</a:t>
            </a:r>
            <a:r>
              <a:rPr sz="650" spc="10" dirty="0">
                <a:latin typeface="Microsoft Sans Serif"/>
                <a:cs typeface="Microsoft Sans Serif"/>
              </a:rPr>
              <a:t> </a:t>
            </a:r>
            <a:r>
              <a:rPr sz="650" spc="20" dirty="0">
                <a:latin typeface="Microsoft Sans Serif"/>
                <a:cs typeface="Microsoft Sans Serif"/>
              </a:rPr>
              <a:t>almacenamiento</a:t>
            </a:r>
            <a:r>
              <a:rPr sz="650" spc="5" dirty="0">
                <a:latin typeface="Microsoft Sans Serif"/>
                <a:cs typeface="Microsoft Sans Serif"/>
              </a:rPr>
              <a:t> </a:t>
            </a:r>
            <a:r>
              <a:rPr sz="650" spc="40" dirty="0">
                <a:latin typeface="Microsoft Sans Serif"/>
                <a:cs typeface="Microsoft Sans Serif"/>
              </a:rPr>
              <a:t>por</a:t>
            </a:r>
            <a:r>
              <a:rPr sz="650" spc="10" dirty="0">
                <a:latin typeface="Microsoft Sans Serif"/>
                <a:cs typeface="Microsoft Sans Serif"/>
              </a:rPr>
              <a:t> </a:t>
            </a:r>
            <a:r>
              <a:rPr sz="650" spc="25" dirty="0">
                <a:latin typeface="Microsoft Sans Serif"/>
                <a:cs typeface="Microsoft Sans Serif"/>
              </a:rPr>
              <a:t>bombeo,</a:t>
            </a:r>
            <a:r>
              <a:rPr sz="650" spc="5" dirty="0">
                <a:latin typeface="Microsoft Sans Serif"/>
                <a:cs typeface="Microsoft Sans Serif"/>
              </a:rPr>
              <a:t> </a:t>
            </a:r>
            <a:r>
              <a:rPr sz="650" dirty="0">
                <a:latin typeface="Microsoft Sans Serif"/>
                <a:cs typeface="Microsoft Sans Serif"/>
              </a:rPr>
              <a:t>ya</a:t>
            </a:r>
            <a:r>
              <a:rPr sz="650" spc="10" dirty="0">
                <a:latin typeface="Microsoft Sans Serif"/>
                <a:cs typeface="Microsoft Sans Serif"/>
              </a:rPr>
              <a:t> </a:t>
            </a:r>
            <a:r>
              <a:rPr sz="650" spc="-5" dirty="0">
                <a:latin typeface="Microsoft Sans Serif"/>
                <a:cs typeface="Microsoft Sans Serif"/>
              </a:rPr>
              <a:t>sea</a:t>
            </a:r>
            <a:r>
              <a:rPr sz="650" spc="5" dirty="0">
                <a:latin typeface="Microsoft Sans Serif"/>
                <a:cs typeface="Microsoft Sans Serif"/>
              </a:rPr>
              <a:t> </a:t>
            </a:r>
            <a:r>
              <a:rPr sz="650" spc="20" dirty="0">
                <a:latin typeface="Microsoft Sans Serif"/>
                <a:cs typeface="Microsoft Sans Serif"/>
              </a:rPr>
              <a:t>en</a:t>
            </a:r>
            <a:r>
              <a:rPr sz="650" spc="10" dirty="0">
                <a:latin typeface="Microsoft Sans Serif"/>
                <a:cs typeface="Microsoft Sans Serif"/>
              </a:rPr>
              <a:t> el </a:t>
            </a:r>
            <a:r>
              <a:rPr sz="650" spc="-160" dirty="0">
                <a:latin typeface="Microsoft Sans Serif"/>
                <a:cs typeface="Microsoft Sans Serif"/>
              </a:rPr>
              <a:t> </a:t>
            </a:r>
            <a:r>
              <a:rPr sz="650" spc="40" dirty="0">
                <a:latin typeface="Microsoft Sans Serif"/>
                <a:cs typeface="Microsoft Sans Serif"/>
              </a:rPr>
              <a:t>modo</a:t>
            </a:r>
            <a:r>
              <a:rPr sz="650" spc="-10" dirty="0">
                <a:latin typeface="Microsoft Sans Serif"/>
                <a:cs typeface="Microsoft Sans Serif"/>
              </a:rPr>
              <a:t> </a:t>
            </a:r>
            <a:r>
              <a:rPr sz="650" spc="20" dirty="0">
                <a:latin typeface="Microsoft Sans Serif"/>
                <a:cs typeface="Microsoft Sans Serif"/>
              </a:rPr>
              <a:t>de</a:t>
            </a:r>
            <a:r>
              <a:rPr sz="650" spc="-5" dirty="0">
                <a:latin typeface="Microsoft Sans Serif"/>
                <a:cs typeface="Microsoft Sans Serif"/>
              </a:rPr>
              <a:t> </a:t>
            </a:r>
            <a:r>
              <a:rPr sz="650" spc="20" dirty="0">
                <a:latin typeface="Microsoft Sans Serif"/>
                <a:cs typeface="Microsoft Sans Serif"/>
              </a:rPr>
              <a:t>generación</a:t>
            </a:r>
            <a:r>
              <a:rPr sz="650" spc="-5" dirty="0">
                <a:latin typeface="Microsoft Sans Serif"/>
                <a:cs typeface="Microsoft Sans Serif"/>
              </a:rPr>
              <a:t> </a:t>
            </a:r>
            <a:r>
              <a:rPr sz="650" spc="30" dirty="0">
                <a:latin typeface="Microsoft Sans Serif"/>
                <a:cs typeface="Microsoft Sans Serif"/>
              </a:rPr>
              <a:t>o</a:t>
            </a:r>
            <a:r>
              <a:rPr sz="650" spc="-5" dirty="0">
                <a:latin typeface="Microsoft Sans Serif"/>
                <a:cs typeface="Microsoft Sans Serif"/>
              </a:rPr>
              <a:t> </a:t>
            </a:r>
            <a:r>
              <a:rPr sz="650" spc="20" dirty="0">
                <a:latin typeface="Microsoft Sans Serif"/>
                <a:cs typeface="Microsoft Sans Serif"/>
              </a:rPr>
              <a:t>de</a:t>
            </a:r>
            <a:r>
              <a:rPr sz="650" spc="-5" dirty="0">
                <a:latin typeface="Microsoft Sans Serif"/>
                <a:cs typeface="Microsoft Sans Serif"/>
              </a:rPr>
              <a:t> </a:t>
            </a:r>
            <a:r>
              <a:rPr sz="650" spc="25" dirty="0">
                <a:latin typeface="Microsoft Sans Serif"/>
                <a:cs typeface="Microsoft Sans Serif"/>
              </a:rPr>
              <a:t>bombeo.</a:t>
            </a:r>
            <a:endParaRPr sz="650">
              <a:latin typeface="Microsoft Sans Serif"/>
              <a:cs typeface="Microsoft Sans Serif"/>
            </a:endParaRPr>
          </a:p>
          <a:p>
            <a:pPr marL="12700" marR="256540" indent="154940">
              <a:lnSpc>
                <a:spcPct val="134000"/>
              </a:lnSpc>
            </a:pPr>
            <a:r>
              <a:rPr sz="750" spc="25" dirty="0">
                <a:latin typeface="Microsoft Sans Serif"/>
                <a:cs typeface="Microsoft Sans Serif"/>
              </a:rPr>
              <a:t>Dependiendo de </a:t>
            </a:r>
            <a:r>
              <a:rPr sz="750" spc="10" dirty="0">
                <a:latin typeface="Microsoft Sans Serif"/>
                <a:cs typeface="Microsoft Sans Serif"/>
              </a:rPr>
              <a:t>la </a:t>
            </a:r>
            <a:r>
              <a:rPr sz="750" spc="20" dirty="0">
                <a:latin typeface="Microsoft Sans Serif"/>
                <a:cs typeface="Microsoft Sans Serif"/>
              </a:rPr>
              <a:t>ubicación </a:t>
            </a:r>
            <a:r>
              <a:rPr sz="750" spc="25" dirty="0">
                <a:latin typeface="Microsoft Sans Serif"/>
                <a:cs typeface="Microsoft Sans Serif"/>
              </a:rPr>
              <a:t>de </a:t>
            </a:r>
            <a:r>
              <a:rPr sz="750" spc="10" dirty="0">
                <a:latin typeface="Microsoft Sans Serif"/>
                <a:cs typeface="Microsoft Sans Serif"/>
              </a:rPr>
              <a:t>los </a:t>
            </a:r>
            <a:r>
              <a:rPr sz="750" spc="-55" dirty="0">
                <a:latin typeface="Microsoft Sans Serif"/>
                <a:cs typeface="Microsoft Sans Serif"/>
              </a:rPr>
              <a:t>CT </a:t>
            </a:r>
            <a:r>
              <a:rPr sz="750" spc="5" dirty="0">
                <a:latin typeface="Microsoft Sans Serif"/>
                <a:cs typeface="Microsoft Sans Serif"/>
              </a:rPr>
              <a:t>y </a:t>
            </a:r>
            <a:r>
              <a:rPr sz="750" spc="-50" dirty="0">
                <a:latin typeface="Microsoft Sans Serif"/>
                <a:cs typeface="Microsoft Sans Serif"/>
              </a:rPr>
              <a:t>VT </a:t>
            </a:r>
            <a:r>
              <a:rPr sz="750" spc="25" dirty="0">
                <a:latin typeface="Microsoft Sans Serif"/>
                <a:cs typeface="Microsoft Sans Serif"/>
              </a:rPr>
              <a:t>en </a:t>
            </a:r>
            <a:r>
              <a:rPr sz="750" spc="20" dirty="0">
                <a:latin typeface="Microsoft Sans Serif"/>
                <a:cs typeface="Microsoft Sans Serif"/>
              </a:rPr>
              <a:t>relación con </a:t>
            </a:r>
            <a:r>
              <a:rPr sz="750" spc="10" dirty="0">
                <a:latin typeface="Microsoft Sans Serif"/>
                <a:cs typeface="Microsoft Sans Serif"/>
              </a:rPr>
              <a:t>el </a:t>
            </a:r>
            <a:r>
              <a:rPr sz="750" spc="15" dirty="0">
                <a:latin typeface="Microsoft Sans Serif"/>
                <a:cs typeface="Microsoft Sans Serif"/>
              </a:rPr>
              <a:t> </a:t>
            </a:r>
            <a:r>
              <a:rPr sz="750" spc="45" dirty="0">
                <a:latin typeface="Microsoft Sans Serif"/>
                <a:cs typeface="Microsoft Sans Serif"/>
              </a:rPr>
              <a:t>interruptor</a:t>
            </a:r>
            <a:r>
              <a:rPr sz="750" dirty="0">
                <a:latin typeface="Microsoft Sans Serif"/>
                <a:cs typeface="Microsoft Sans Serif"/>
              </a:rPr>
              <a:t> </a:t>
            </a:r>
            <a:r>
              <a:rPr sz="750" spc="25" dirty="0">
                <a:latin typeface="Microsoft Sans Serif"/>
                <a:cs typeface="Microsoft Sans Serif"/>
              </a:rPr>
              <a:t>inversor</a:t>
            </a:r>
            <a:r>
              <a:rPr sz="750" dirty="0">
                <a:latin typeface="Microsoft Sans Serif"/>
                <a:cs typeface="Microsoft Sans Serif"/>
              </a:rPr>
              <a:t> </a:t>
            </a:r>
            <a:r>
              <a:rPr sz="750" spc="35" dirty="0">
                <a:latin typeface="Microsoft Sans Serif"/>
                <a:cs typeface="Microsoft Sans Serif"/>
              </a:rPr>
              <a:t>o</a:t>
            </a:r>
            <a:r>
              <a:rPr sz="750" dirty="0">
                <a:latin typeface="Microsoft Sans Serif"/>
                <a:cs typeface="Microsoft Sans Serif"/>
              </a:rPr>
              <a:t> </a:t>
            </a:r>
            <a:r>
              <a:rPr sz="750" spc="10" dirty="0">
                <a:latin typeface="Microsoft Sans Serif"/>
                <a:cs typeface="Microsoft Sans Serif"/>
              </a:rPr>
              <a:t>los</a:t>
            </a:r>
            <a:r>
              <a:rPr sz="750" dirty="0">
                <a:latin typeface="Microsoft Sans Serif"/>
                <a:cs typeface="Microsoft Sans Serif"/>
              </a:rPr>
              <a:t> </a:t>
            </a:r>
            <a:r>
              <a:rPr sz="750" spc="20" dirty="0">
                <a:latin typeface="Microsoft Sans Serif"/>
                <a:cs typeface="Microsoft Sans Serif"/>
              </a:rPr>
              <a:t>disyuntores,</a:t>
            </a:r>
            <a:r>
              <a:rPr sz="750" dirty="0">
                <a:latin typeface="Microsoft Sans Serif"/>
                <a:cs typeface="Microsoft Sans Serif"/>
              </a:rPr>
              <a:t> </a:t>
            </a:r>
            <a:r>
              <a:rPr sz="750" spc="-5" dirty="0">
                <a:latin typeface="Microsoft Sans Serif"/>
                <a:cs typeface="Microsoft Sans Serif"/>
              </a:rPr>
              <a:t>es</a:t>
            </a:r>
            <a:r>
              <a:rPr sz="750" dirty="0">
                <a:latin typeface="Microsoft Sans Serif"/>
                <a:cs typeface="Microsoft Sans Serif"/>
              </a:rPr>
              <a:t> </a:t>
            </a:r>
            <a:r>
              <a:rPr sz="750" spc="20" dirty="0">
                <a:latin typeface="Microsoft Sans Serif"/>
                <a:cs typeface="Microsoft Sans Serif"/>
              </a:rPr>
              <a:t>posible</a:t>
            </a:r>
            <a:r>
              <a:rPr sz="750" spc="5" dirty="0">
                <a:latin typeface="Microsoft Sans Serif"/>
                <a:cs typeface="Microsoft Sans Serif"/>
              </a:rPr>
              <a:t> </a:t>
            </a:r>
            <a:r>
              <a:rPr sz="750" spc="30" dirty="0">
                <a:latin typeface="Microsoft Sans Serif"/>
                <a:cs typeface="Microsoft Sans Serif"/>
              </a:rPr>
              <a:t>que</a:t>
            </a:r>
            <a:r>
              <a:rPr sz="750" dirty="0">
                <a:latin typeface="Microsoft Sans Serif"/>
                <a:cs typeface="Microsoft Sans Serif"/>
              </a:rPr>
              <a:t> </a:t>
            </a:r>
            <a:r>
              <a:rPr sz="750" spc="35" dirty="0">
                <a:latin typeface="Microsoft Sans Serif"/>
                <a:cs typeface="Microsoft Sans Serif"/>
              </a:rPr>
              <a:t>también</a:t>
            </a:r>
            <a:r>
              <a:rPr sz="750" dirty="0">
                <a:latin typeface="Microsoft Sans Serif"/>
                <a:cs typeface="Microsoft Sans Serif"/>
              </a:rPr>
              <a:t> </a:t>
            </a:r>
            <a:r>
              <a:rPr sz="750" spc="-5" dirty="0">
                <a:latin typeface="Microsoft Sans Serif"/>
                <a:cs typeface="Microsoft Sans Serif"/>
              </a:rPr>
              <a:t>sea </a:t>
            </a:r>
            <a:r>
              <a:rPr sz="750" spc="-185" dirty="0">
                <a:latin typeface="Microsoft Sans Serif"/>
                <a:cs typeface="Microsoft Sans Serif"/>
              </a:rPr>
              <a:t> </a:t>
            </a:r>
            <a:r>
              <a:rPr sz="750" spc="15" dirty="0">
                <a:latin typeface="Microsoft Sans Serif"/>
                <a:cs typeface="Microsoft Sans Serif"/>
              </a:rPr>
              <a:t>necesario </a:t>
            </a:r>
            <a:r>
              <a:rPr sz="750" spc="25" dirty="0">
                <a:latin typeface="Microsoft Sans Serif"/>
                <a:cs typeface="Microsoft Sans Serif"/>
              </a:rPr>
              <a:t>cambiar </a:t>
            </a:r>
            <a:r>
              <a:rPr sz="750" dirty="0">
                <a:latin typeface="Microsoft Sans Serif"/>
                <a:cs typeface="Microsoft Sans Serif"/>
              </a:rPr>
              <a:t>las </a:t>
            </a:r>
            <a:r>
              <a:rPr sz="750" spc="15" dirty="0">
                <a:latin typeface="Microsoft Sans Serif"/>
                <a:cs typeface="Microsoft Sans Serif"/>
              </a:rPr>
              <a:t>conexiones </a:t>
            </a:r>
            <a:r>
              <a:rPr sz="750" spc="25" dirty="0">
                <a:latin typeface="Microsoft Sans Serif"/>
                <a:cs typeface="Microsoft Sans Serif"/>
              </a:rPr>
              <a:t>de </a:t>
            </a:r>
            <a:r>
              <a:rPr sz="750" spc="-55" dirty="0">
                <a:latin typeface="Microsoft Sans Serif"/>
                <a:cs typeface="Microsoft Sans Serif"/>
              </a:rPr>
              <a:t>CT </a:t>
            </a:r>
            <a:r>
              <a:rPr sz="750" spc="35" dirty="0">
                <a:latin typeface="Microsoft Sans Serif"/>
                <a:cs typeface="Microsoft Sans Serif"/>
              </a:rPr>
              <a:t>y/o </a:t>
            </a:r>
            <a:r>
              <a:rPr sz="750" spc="-50" dirty="0">
                <a:latin typeface="Microsoft Sans Serif"/>
                <a:cs typeface="Microsoft Sans Serif"/>
              </a:rPr>
              <a:t>VT </a:t>
            </a:r>
            <a:r>
              <a:rPr sz="750" spc="25" dirty="0">
                <a:latin typeface="Microsoft Sans Serif"/>
                <a:cs typeface="Microsoft Sans Serif"/>
              </a:rPr>
              <a:t>para </a:t>
            </a:r>
            <a:r>
              <a:rPr sz="750" spc="35" dirty="0">
                <a:latin typeface="Microsoft Sans Serif"/>
                <a:cs typeface="Microsoft Sans Serif"/>
              </a:rPr>
              <a:t>mantener </a:t>
            </a:r>
            <a:r>
              <a:rPr sz="750" spc="40" dirty="0">
                <a:latin typeface="Microsoft Sans Serif"/>
                <a:cs typeface="Microsoft Sans Serif"/>
              </a:rPr>
              <a:t> </a:t>
            </a:r>
            <a:r>
              <a:rPr sz="750" spc="15" dirty="0">
                <a:latin typeface="Microsoft Sans Serif"/>
                <a:cs typeface="Microsoft Sans Serif"/>
              </a:rPr>
              <a:t>conexiones</a:t>
            </a:r>
            <a:r>
              <a:rPr sz="750" spc="-5" dirty="0">
                <a:latin typeface="Microsoft Sans Serif"/>
                <a:cs typeface="Microsoft Sans Serif"/>
              </a:rPr>
              <a:t> </a:t>
            </a:r>
            <a:r>
              <a:rPr sz="750" spc="10" dirty="0">
                <a:latin typeface="Microsoft Sans Serif"/>
                <a:cs typeface="Microsoft Sans Serif"/>
              </a:rPr>
              <a:t>adecuadas</a:t>
            </a:r>
            <a:r>
              <a:rPr sz="750" dirty="0">
                <a:latin typeface="Microsoft Sans Serif"/>
                <a:cs typeface="Microsoft Sans Serif"/>
              </a:rPr>
              <a:t> a </a:t>
            </a:r>
            <a:r>
              <a:rPr sz="750" spc="10" dirty="0">
                <a:latin typeface="Microsoft Sans Serif"/>
                <a:cs typeface="Microsoft Sans Serif"/>
              </a:rPr>
              <a:t>los</a:t>
            </a:r>
            <a:r>
              <a:rPr sz="750" spc="-5" dirty="0">
                <a:latin typeface="Microsoft Sans Serif"/>
                <a:cs typeface="Microsoft Sans Serif"/>
              </a:rPr>
              <a:t> </a:t>
            </a:r>
            <a:r>
              <a:rPr sz="750" spc="15" dirty="0">
                <a:latin typeface="Microsoft Sans Serif"/>
                <a:cs typeface="Microsoft Sans Serif"/>
              </a:rPr>
              <a:t>relés</a:t>
            </a:r>
            <a:r>
              <a:rPr sz="750" dirty="0">
                <a:latin typeface="Microsoft Sans Serif"/>
                <a:cs typeface="Microsoft Sans Serif"/>
              </a:rPr>
              <a:t> </a:t>
            </a:r>
            <a:r>
              <a:rPr sz="750" spc="40" dirty="0">
                <a:latin typeface="Microsoft Sans Serif"/>
                <a:cs typeface="Microsoft Sans Serif"/>
              </a:rPr>
              <a:t>tanto</a:t>
            </a:r>
            <a:r>
              <a:rPr sz="750" dirty="0">
                <a:latin typeface="Microsoft Sans Serif"/>
                <a:cs typeface="Microsoft Sans Serif"/>
              </a:rPr>
              <a:t> </a:t>
            </a:r>
            <a:r>
              <a:rPr sz="750" spc="25" dirty="0">
                <a:latin typeface="Microsoft Sans Serif"/>
                <a:cs typeface="Microsoft Sans Serif"/>
              </a:rPr>
              <a:t>en</a:t>
            </a:r>
            <a:r>
              <a:rPr sz="750" spc="-5" dirty="0">
                <a:latin typeface="Microsoft Sans Serif"/>
                <a:cs typeface="Microsoft Sans Serif"/>
              </a:rPr>
              <a:t> </a:t>
            </a:r>
            <a:r>
              <a:rPr sz="750" spc="10" dirty="0">
                <a:latin typeface="Microsoft Sans Serif"/>
                <a:cs typeface="Microsoft Sans Serif"/>
              </a:rPr>
              <a:t>el</a:t>
            </a:r>
            <a:r>
              <a:rPr sz="750" dirty="0">
                <a:latin typeface="Microsoft Sans Serif"/>
                <a:cs typeface="Microsoft Sans Serif"/>
              </a:rPr>
              <a:t> </a:t>
            </a:r>
            <a:r>
              <a:rPr sz="750" spc="45" dirty="0">
                <a:latin typeface="Microsoft Sans Serif"/>
                <a:cs typeface="Microsoft Sans Serif"/>
              </a:rPr>
              <a:t>modo</a:t>
            </a:r>
            <a:r>
              <a:rPr sz="750" dirty="0">
                <a:latin typeface="Microsoft Sans Serif"/>
                <a:cs typeface="Microsoft Sans Serif"/>
              </a:rPr>
              <a:t> </a:t>
            </a:r>
            <a:r>
              <a:rPr sz="750" spc="25" dirty="0">
                <a:latin typeface="Microsoft Sans Serif"/>
                <a:cs typeface="Microsoft Sans Serif"/>
              </a:rPr>
              <a:t>de</a:t>
            </a:r>
            <a:r>
              <a:rPr sz="750" spc="-5" dirty="0">
                <a:latin typeface="Microsoft Sans Serif"/>
                <a:cs typeface="Microsoft Sans Serif"/>
              </a:rPr>
              <a:t> </a:t>
            </a:r>
            <a:r>
              <a:rPr sz="750" spc="25" dirty="0">
                <a:latin typeface="Microsoft Sans Serif"/>
                <a:cs typeface="Microsoft Sans Serif"/>
              </a:rPr>
              <a:t>generación </a:t>
            </a:r>
            <a:r>
              <a:rPr sz="750" spc="-180" dirty="0">
                <a:latin typeface="Microsoft Sans Serif"/>
                <a:cs typeface="Microsoft Sans Serif"/>
              </a:rPr>
              <a:t> </a:t>
            </a:r>
            <a:r>
              <a:rPr sz="750" spc="30" dirty="0">
                <a:latin typeface="Microsoft Sans Serif"/>
                <a:cs typeface="Microsoft Sans Serif"/>
              </a:rPr>
              <a:t>como</a:t>
            </a:r>
            <a:r>
              <a:rPr sz="750" spc="-10" dirty="0">
                <a:latin typeface="Microsoft Sans Serif"/>
                <a:cs typeface="Microsoft Sans Serif"/>
              </a:rPr>
              <a:t> </a:t>
            </a:r>
            <a:r>
              <a:rPr sz="750" spc="25" dirty="0">
                <a:latin typeface="Microsoft Sans Serif"/>
                <a:cs typeface="Microsoft Sans Serif"/>
              </a:rPr>
              <a:t>en</a:t>
            </a:r>
            <a:r>
              <a:rPr sz="750" spc="-5" dirty="0">
                <a:latin typeface="Microsoft Sans Serif"/>
                <a:cs typeface="Microsoft Sans Serif"/>
              </a:rPr>
              <a:t> </a:t>
            </a:r>
            <a:r>
              <a:rPr sz="750" spc="10" dirty="0">
                <a:latin typeface="Microsoft Sans Serif"/>
                <a:cs typeface="Microsoft Sans Serif"/>
              </a:rPr>
              <a:t>el</a:t>
            </a:r>
            <a:r>
              <a:rPr sz="750" spc="-5" dirty="0">
                <a:latin typeface="Microsoft Sans Serif"/>
                <a:cs typeface="Microsoft Sans Serif"/>
              </a:rPr>
              <a:t> </a:t>
            </a:r>
            <a:r>
              <a:rPr sz="750" spc="25" dirty="0">
                <a:latin typeface="Microsoft Sans Serif"/>
                <a:cs typeface="Microsoft Sans Serif"/>
              </a:rPr>
              <a:t>de</a:t>
            </a:r>
            <a:r>
              <a:rPr sz="750" spc="-5" dirty="0">
                <a:latin typeface="Microsoft Sans Serif"/>
                <a:cs typeface="Microsoft Sans Serif"/>
              </a:rPr>
              <a:t> </a:t>
            </a:r>
            <a:r>
              <a:rPr sz="750" spc="30" dirty="0">
                <a:latin typeface="Microsoft Sans Serif"/>
                <a:cs typeface="Microsoft Sans Serif"/>
              </a:rPr>
              <a:t>bombeo.</a:t>
            </a:r>
            <a:endParaRPr sz="750">
              <a:latin typeface="Microsoft Sans Serif"/>
              <a:cs typeface="Microsoft Sans Serif"/>
            </a:endParaRPr>
          </a:p>
          <a:p>
            <a:pPr marL="12700" marR="5080" indent="154940">
              <a:lnSpc>
                <a:spcPts val="1200"/>
              </a:lnSpc>
              <a:spcBef>
                <a:spcPts val="80"/>
              </a:spcBef>
            </a:pPr>
            <a:r>
              <a:rPr sz="750" spc="15" dirty="0">
                <a:latin typeface="Microsoft Sans Serif"/>
                <a:cs typeface="Microsoft Sans Serif"/>
              </a:rPr>
              <a:t>Por </a:t>
            </a:r>
            <a:r>
              <a:rPr sz="750" spc="25" dirty="0">
                <a:latin typeface="Microsoft Sans Serif"/>
                <a:cs typeface="Microsoft Sans Serif"/>
              </a:rPr>
              <a:t>ejemplo, en </a:t>
            </a:r>
            <a:r>
              <a:rPr sz="750" spc="10" dirty="0">
                <a:latin typeface="Microsoft Sans Serif"/>
                <a:cs typeface="Microsoft Sans Serif"/>
              </a:rPr>
              <a:t>la </a:t>
            </a:r>
            <a:r>
              <a:rPr sz="750" spc="-5" dirty="0">
                <a:latin typeface="Microsoft Sans Serif"/>
                <a:cs typeface="Microsoft Sans Serif"/>
              </a:rPr>
              <a:t>Fig. </a:t>
            </a:r>
            <a:r>
              <a:rPr sz="750" dirty="0">
                <a:latin typeface="Microsoft Sans Serif"/>
                <a:cs typeface="Microsoft Sans Serif"/>
              </a:rPr>
              <a:t>2, </a:t>
            </a:r>
            <a:r>
              <a:rPr sz="750" spc="10" dirty="0">
                <a:latin typeface="Microsoft Sans Serif"/>
                <a:cs typeface="Microsoft Sans Serif"/>
              </a:rPr>
              <a:t>el </a:t>
            </a:r>
            <a:r>
              <a:rPr sz="750" spc="20" dirty="0">
                <a:latin typeface="Microsoft Sans Serif"/>
                <a:cs typeface="Microsoft Sans Serif"/>
              </a:rPr>
              <a:t>diferencial del </a:t>
            </a:r>
            <a:r>
              <a:rPr sz="750" spc="30" dirty="0">
                <a:latin typeface="Microsoft Sans Serif"/>
                <a:cs typeface="Microsoft Sans Serif"/>
              </a:rPr>
              <a:t>generador </a:t>
            </a:r>
            <a:r>
              <a:rPr sz="750" spc="-5" dirty="0">
                <a:latin typeface="Microsoft Sans Serif"/>
                <a:cs typeface="Microsoft Sans Serif"/>
              </a:rPr>
              <a:t>se </a:t>
            </a:r>
            <a:r>
              <a:rPr sz="750" spc="30" dirty="0">
                <a:latin typeface="Microsoft Sans Serif"/>
                <a:cs typeface="Microsoft Sans Serif"/>
              </a:rPr>
              <a:t>alimenta </a:t>
            </a:r>
            <a:r>
              <a:rPr sz="750" spc="35" dirty="0">
                <a:latin typeface="Microsoft Sans Serif"/>
                <a:cs typeface="Microsoft Sans Serif"/>
              </a:rPr>
              <a:t> </a:t>
            </a:r>
            <a:r>
              <a:rPr sz="750" spc="15" dirty="0">
                <a:latin typeface="Microsoft Sans Serif"/>
                <a:cs typeface="Microsoft Sans Serif"/>
              </a:rPr>
              <a:t>desde </a:t>
            </a:r>
            <a:r>
              <a:rPr sz="750" spc="-55" dirty="0">
                <a:latin typeface="Microsoft Sans Serif"/>
                <a:cs typeface="Microsoft Sans Serif"/>
              </a:rPr>
              <a:t>CT </a:t>
            </a:r>
            <a:r>
              <a:rPr sz="750" spc="40" dirty="0">
                <a:latin typeface="Microsoft Sans Serif"/>
                <a:cs typeface="Microsoft Sans Serif"/>
              </a:rPr>
              <a:t>dentro </a:t>
            </a:r>
            <a:r>
              <a:rPr sz="750" spc="20" dirty="0">
                <a:latin typeface="Microsoft Sans Serif"/>
                <a:cs typeface="Microsoft Sans Serif"/>
              </a:rPr>
              <a:t>del </a:t>
            </a:r>
            <a:r>
              <a:rPr sz="750" spc="45" dirty="0">
                <a:latin typeface="Microsoft Sans Serif"/>
                <a:cs typeface="Microsoft Sans Serif"/>
              </a:rPr>
              <a:t>interruptor </a:t>
            </a:r>
            <a:r>
              <a:rPr sz="750" spc="20" dirty="0">
                <a:latin typeface="Microsoft Sans Serif"/>
                <a:cs typeface="Microsoft Sans Serif"/>
              </a:rPr>
              <a:t>inversor, </a:t>
            </a:r>
            <a:r>
              <a:rPr sz="750" spc="45" dirty="0">
                <a:latin typeface="Microsoft Sans Serif"/>
                <a:cs typeface="Microsoft Sans Serif"/>
              </a:rPr>
              <a:t>por </a:t>
            </a:r>
            <a:r>
              <a:rPr sz="750" spc="25" dirty="0">
                <a:latin typeface="Microsoft Sans Serif"/>
                <a:cs typeface="Microsoft Sans Serif"/>
              </a:rPr>
              <a:t>lo </a:t>
            </a:r>
            <a:r>
              <a:rPr sz="750" spc="30" dirty="0">
                <a:latin typeface="Microsoft Sans Serif"/>
                <a:cs typeface="Microsoft Sans Serif"/>
              </a:rPr>
              <a:t>que </a:t>
            </a:r>
            <a:r>
              <a:rPr sz="750" spc="40" dirty="0">
                <a:latin typeface="Microsoft Sans Serif"/>
                <a:cs typeface="Microsoft Sans Serif"/>
              </a:rPr>
              <a:t>no </a:t>
            </a:r>
            <a:r>
              <a:rPr sz="750" spc="-5" dirty="0">
                <a:latin typeface="Microsoft Sans Serif"/>
                <a:cs typeface="Microsoft Sans Serif"/>
              </a:rPr>
              <a:t>es </a:t>
            </a:r>
            <a:r>
              <a:rPr sz="750" spc="15" dirty="0">
                <a:latin typeface="Microsoft Sans Serif"/>
                <a:cs typeface="Microsoft Sans Serif"/>
              </a:rPr>
              <a:t>necesario </a:t>
            </a:r>
            <a:r>
              <a:rPr sz="750" spc="20" dirty="0">
                <a:latin typeface="Microsoft Sans Serif"/>
                <a:cs typeface="Microsoft Sans Serif"/>
              </a:rPr>
              <a:t> </a:t>
            </a:r>
            <a:r>
              <a:rPr sz="750" spc="25" dirty="0">
                <a:latin typeface="Microsoft Sans Serif"/>
                <a:cs typeface="Microsoft Sans Serif"/>
              </a:rPr>
              <a:t>cambiar</a:t>
            </a:r>
            <a:r>
              <a:rPr sz="750" dirty="0">
                <a:latin typeface="Microsoft Sans Serif"/>
                <a:cs typeface="Microsoft Sans Serif"/>
              </a:rPr>
              <a:t> las</a:t>
            </a:r>
            <a:r>
              <a:rPr sz="750" spc="5" dirty="0">
                <a:latin typeface="Microsoft Sans Serif"/>
                <a:cs typeface="Microsoft Sans Serif"/>
              </a:rPr>
              <a:t> </a:t>
            </a:r>
            <a:r>
              <a:rPr sz="750" spc="15" dirty="0">
                <a:latin typeface="Microsoft Sans Serif"/>
                <a:cs typeface="Microsoft Sans Serif"/>
              </a:rPr>
              <a:t>conexiones</a:t>
            </a:r>
            <a:r>
              <a:rPr sz="750" dirty="0">
                <a:latin typeface="Microsoft Sans Serif"/>
                <a:cs typeface="Microsoft Sans Serif"/>
              </a:rPr>
              <a:t> </a:t>
            </a:r>
            <a:r>
              <a:rPr sz="750" spc="10" dirty="0">
                <a:latin typeface="Microsoft Sans Serif"/>
                <a:cs typeface="Microsoft Sans Serif"/>
              </a:rPr>
              <a:t>al</a:t>
            </a:r>
            <a:r>
              <a:rPr sz="750" spc="5" dirty="0">
                <a:latin typeface="Microsoft Sans Serif"/>
                <a:cs typeface="Microsoft Sans Serif"/>
              </a:rPr>
              <a:t> </a:t>
            </a:r>
            <a:r>
              <a:rPr sz="750" spc="20" dirty="0">
                <a:latin typeface="Microsoft Sans Serif"/>
                <a:cs typeface="Microsoft Sans Serif"/>
              </a:rPr>
              <a:t>relé</a:t>
            </a:r>
            <a:r>
              <a:rPr sz="750" spc="5" dirty="0">
                <a:latin typeface="Microsoft Sans Serif"/>
                <a:cs typeface="Microsoft Sans Serif"/>
              </a:rPr>
              <a:t> </a:t>
            </a:r>
            <a:r>
              <a:rPr sz="750" spc="20" dirty="0">
                <a:latin typeface="Microsoft Sans Serif"/>
                <a:cs typeface="Microsoft Sans Serif"/>
              </a:rPr>
              <a:t>diferencial</a:t>
            </a:r>
            <a:r>
              <a:rPr sz="750" dirty="0">
                <a:latin typeface="Microsoft Sans Serif"/>
                <a:cs typeface="Microsoft Sans Serif"/>
              </a:rPr>
              <a:t> </a:t>
            </a:r>
            <a:r>
              <a:rPr sz="750" spc="25" dirty="0">
                <a:latin typeface="Microsoft Sans Serif"/>
                <a:cs typeface="Microsoft Sans Serif"/>
              </a:rPr>
              <a:t>cuando</a:t>
            </a:r>
            <a:r>
              <a:rPr sz="750" spc="5" dirty="0">
                <a:latin typeface="Microsoft Sans Serif"/>
                <a:cs typeface="Microsoft Sans Serif"/>
              </a:rPr>
              <a:t> </a:t>
            </a:r>
            <a:r>
              <a:rPr sz="750" spc="-5" dirty="0">
                <a:latin typeface="Microsoft Sans Serif"/>
                <a:cs typeface="Microsoft Sans Serif"/>
              </a:rPr>
              <a:t>se</a:t>
            </a:r>
            <a:r>
              <a:rPr sz="750" spc="5" dirty="0">
                <a:latin typeface="Microsoft Sans Serif"/>
                <a:cs typeface="Microsoft Sans Serif"/>
              </a:rPr>
              <a:t> </a:t>
            </a:r>
            <a:r>
              <a:rPr sz="750" spc="20" dirty="0">
                <a:latin typeface="Microsoft Sans Serif"/>
                <a:cs typeface="Microsoft Sans Serif"/>
              </a:rPr>
              <a:t>cambia</a:t>
            </a:r>
            <a:r>
              <a:rPr sz="750" dirty="0">
                <a:latin typeface="Microsoft Sans Serif"/>
                <a:cs typeface="Microsoft Sans Serif"/>
              </a:rPr>
              <a:t> </a:t>
            </a:r>
            <a:r>
              <a:rPr sz="750" spc="10" dirty="0">
                <a:latin typeface="Microsoft Sans Serif"/>
                <a:cs typeface="Microsoft Sans Serif"/>
              </a:rPr>
              <a:t>el</a:t>
            </a:r>
            <a:r>
              <a:rPr sz="750" spc="5" dirty="0">
                <a:latin typeface="Microsoft Sans Serif"/>
                <a:cs typeface="Microsoft Sans Serif"/>
              </a:rPr>
              <a:t> </a:t>
            </a:r>
            <a:r>
              <a:rPr sz="750" spc="45" dirty="0">
                <a:latin typeface="Microsoft Sans Serif"/>
                <a:cs typeface="Microsoft Sans Serif"/>
              </a:rPr>
              <a:t>modo</a:t>
            </a:r>
            <a:r>
              <a:rPr sz="750" dirty="0">
                <a:latin typeface="Microsoft Sans Serif"/>
                <a:cs typeface="Microsoft Sans Serif"/>
              </a:rPr>
              <a:t> </a:t>
            </a:r>
            <a:r>
              <a:rPr sz="750" spc="25" dirty="0">
                <a:latin typeface="Microsoft Sans Serif"/>
                <a:cs typeface="Microsoft Sans Serif"/>
              </a:rPr>
              <a:t>de </a:t>
            </a:r>
            <a:r>
              <a:rPr sz="750" spc="-180" dirty="0">
                <a:latin typeface="Microsoft Sans Serif"/>
                <a:cs typeface="Microsoft Sans Serif"/>
              </a:rPr>
              <a:t> </a:t>
            </a:r>
            <a:r>
              <a:rPr sz="750" spc="20" dirty="0">
                <a:latin typeface="Microsoft Sans Serif"/>
                <a:cs typeface="Microsoft Sans Serif"/>
              </a:rPr>
              <a:t>operación. </a:t>
            </a:r>
            <a:r>
              <a:rPr sz="750" spc="-10" dirty="0">
                <a:latin typeface="Microsoft Sans Serif"/>
                <a:cs typeface="Microsoft Sans Serif"/>
              </a:rPr>
              <a:t>Sin </a:t>
            </a:r>
            <a:r>
              <a:rPr sz="750" spc="30" dirty="0">
                <a:latin typeface="Microsoft Sans Serif"/>
                <a:cs typeface="Microsoft Sans Serif"/>
              </a:rPr>
              <a:t>embargo, </a:t>
            </a:r>
            <a:r>
              <a:rPr sz="750" spc="10" dirty="0">
                <a:latin typeface="Microsoft Sans Serif"/>
                <a:cs typeface="Microsoft Sans Serif"/>
              </a:rPr>
              <a:t>los </a:t>
            </a:r>
            <a:r>
              <a:rPr sz="750" spc="-55" dirty="0">
                <a:latin typeface="Microsoft Sans Serif"/>
                <a:cs typeface="Microsoft Sans Serif"/>
              </a:rPr>
              <a:t>CT </a:t>
            </a:r>
            <a:r>
              <a:rPr sz="750" spc="25" dirty="0">
                <a:latin typeface="Microsoft Sans Serif"/>
                <a:cs typeface="Microsoft Sans Serif"/>
              </a:rPr>
              <a:t>para </a:t>
            </a:r>
            <a:r>
              <a:rPr sz="750" spc="10" dirty="0">
                <a:latin typeface="Microsoft Sans Serif"/>
                <a:cs typeface="Microsoft Sans Serif"/>
              </a:rPr>
              <a:t>el </a:t>
            </a:r>
            <a:r>
              <a:rPr sz="750" spc="20" dirty="0">
                <a:latin typeface="Microsoft Sans Serif"/>
                <a:cs typeface="Microsoft Sans Serif"/>
              </a:rPr>
              <a:t>diferencial </a:t>
            </a:r>
            <a:r>
              <a:rPr sz="750" spc="25" dirty="0">
                <a:latin typeface="Microsoft Sans Serif"/>
                <a:cs typeface="Microsoft Sans Serif"/>
              </a:rPr>
              <a:t>general </a:t>
            </a:r>
            <a:r>
              <a:rPr sz="750" spc="20" dirty="0">
                <a:latin typeface="Microsoft Sans Serif"/>
                <a:cs typeface="Microsoft Sans Serif"/>
              </a:rPr>
              <a:t>están </a:t>
            </a:r>
            <a:r>
              <a:rPr sz="750" spc="25" dirty="0">
                <a:latin typeface="Microsoft Sans Serif"/>
                <a:cs typeface="Microsoft Sans Serif"/>
              </a:rPr>
              <a:t>en </a:t>
            </a:r>
            <a:r>
              <a:rPr sz="750" spc="30" dirty="0">
                <a:latin typeface="Microsoft Sans Serif"/>
                <a:cs typeface="Microsoft Sans Serif"/>
              </a:rPr>
              <a:t> </a:t>
            </a:r>
            <a:r>
              <a:rPr sz="750" spc="15" dirty="0">
                <a:latin typeface="Microsoft Sans Serif"/>
                <a:cs typeface="Microsoft Sans Serif"/>
              </a:rPr>
              <a:t>lados </a:t>
            </a:r>
            <a:r>
              <a:rPr sz="750" spc="25" dirty="0">
                <a:latin typeface="Microsoft Sans Serif"/>
                <a:cs typeface="Microsoft Sans Serif"/>
              </a:rPr>
              <a:t>diferentes </a:t>
            </a:r>
            <a:r>
              <a:rPr sz="750" spc="20" dirty="0">
                <a:latin typeface="Microsoft Sans Serif"/>
                <a:cs typeface="Microsoft Sans Serif"/>
              </a:rPr>
              <a:t>del </a:t>
            </a:r>
            <a:r>
              <a:rPr sz="750" spc="45" dirty="0">
                <a:latin typeface="Microsoft Sans Serif"/>
                <a:cs typeface="Microsoft Sans Serif"/>
              </a:rPr>
              <a:t>interruptor </a:t>
            </a:r>
            <a:r>
              <a:rPr sz="750" spc="25" dirty="0">
                <a:latin typeface="Microsoft Sans Serif"/>
                <a:cs typeface="Microsoft Sans Serif"/>
              </a:rPr>
              <a:t>de cambio de </a:t>
            </a:r>
            <a:r>
              <a:rPr sz="750" spc="35" dirty="0">
                <a:latin typeface="Microsoft Sans Serif"/>
                <a:cs typeface="Microsoft Sans Serif"/>
              </a:rPr>
              <a:t>modo, </a:t>
            </a:r>
            <a:r>
              <a:rPr sz="750" spc="45" dirty="0">
                <a:latin typeface="Microsoft Sans Serif"/>
                <a:cs typeface="Microsoft Sans Serif"/>
              </a:rPr>
              <a:t>por </a:t>
            </a:r>
            <a:r>
              <a:rPr sz="750" spc="25" dirty="0">
                <a:latin typeface="Microsoft Sans Serif"/>
                <a:cs typeface="Microsoft Sans Serif"/>
              </a:rPr>
              <a:t>lo </a:t>
            </a:r>
            <a:r>
              <a:rPr sz="750" spc="30" dirty="0">
                <a:latin typeface="Microsoft Sans Serif"/>
                <a:cs typeface="Microsoft Sans Serif"/>
              </a:rPr>
              <a:t>que </a:t>
            </a:r>
            <a:r>
              <a:rPr sz="750" dirty="0">
                <a:latin typeface="Microsoft Sans Serif"/>
                <a:cs typeface="Microsoft Sans Serif"/>
              </a:rPr>
              <a:t>las </a:t>
            </a:r>
            <a:r>
              <a:rPr sz="750" spc="5" dirty="0">
                <a:latin typeface="Microsoft Sans Serif"/>
                <a:cs typeface="Microsoft Sans Serif"/>
              </a:rPr>
              <a:t> </a:t>
            </a:r>
            <a:r>
              <a:rPr sz="750" spc="15" dirty="0">
                <a:latin typeface="Microsoft Sans Serif"/>
                <a:cs typeface="Microsoft Sans Serif"/>
              </a:rPr>
              <a:t>conexiones</a:t>
            </a:r>
            <a:r>
              <a:rPr sz="750" spc="-5" dirty="0">
                <a:latin typeface="Microsoft Sans Serif"/>
                <a:cs typeface="Microsoft Sans Serif"/>
              </a:rPr>
              <a:t> </a:t>
            </a:r>
            <a:r>
              <a:rPr sz="750" spc="20" dirty="0">
                <a:latin typeface="Microsoft Sans Serif"/>
                <a:cs typeface="Microsoft Sans Serif"/>
              </a:rPr>
              <a:t>del</a:t>
            </a:r>
            <a:r>
              <a:rPr sz="750" spc="-5" dirty="0">
                <a:latin typeface="Microsoft Sans Serif"/>
                <a:cs typeface="Microsoft Sans Serif"/>
              </a:rPr>
              <a:t> </a:t>
            </a:r>
            <a:r>
              <a:rPr sz="750" spc="-55" dirty="0">
                <a:latin typeface="Microsoft Sans Serif"/>
                <a:cs typeface="Microsoft Sans Serif"/>
              </a:rPr>
              <a:t>CT</a:t>
            </a:r>
            <a:r>
              <a:rPr sz="750" spc="-5" dirty="0">
                <a:latin typeface="Microsoft Sans Serif"/>
                <a:cs typeface="Microsoft Sans Serif"/>
              </a:rPr>
              <a:t> </a:t>
            </a:r>
            <a:r>
              <a:rPr sz="750" spc="25" dirty="0">
                <a:latin typeface="Microsoft Sans Serif"/>
                <a:cs typeface="Microsoft Sans Serif"/>
              </a:rPr>
              <a:t>deben</a:t>
            </a:r>
            <a:r>
              <a:rPr sz="750" spc="-5" dirty="0">
                <a:latin typeface="Microsoft Sans Serif"/>
                <a:cs typeface="Microsoft Sans Serif"/>
              </a:rPr>
              <a:t> </a:t>
            </a:r>
            <a:r>
              <a:rPr sz="750" spc="30" dirty="0">
                <a:latin typeface="Microsoft Sans Serif"/>
                <a:cs typeface="Microsoft Sans Serif"/>
              </a:rPr>
              <a:t>conmutarse</a:t>
            </a:r>
            <a:r>
              <a:rPr sz="750" spc="-5" dirty="0">
                <a:latin typeface="Microsoft Sans Serif"/>
                <a:cs typeface="Microsoft Sans Serif"/>
              </a:rPr>
              <a:t> </a:t>
            </a:r>
            <a:r>
              <a:rPr sz="750" spc="25" dirty="0">
                <a:latin typeface="Microsoft Sans Serif"/>
                <a:cs typeface="Microsoft Sans Serif"/>
              </a:rPr>
              <a:t>para</a:t>
            </a:r>
            <a:r>
              <a:rPr sz="750" spc="-5" dirty="0">
                <a:latin typeface="Microsoft Sans Serif"/>
                <a:cs typeface="Microsoft Sans Serif"/>
              </a:rPr>
              <a:t> </a:t>
            </a:r>
            <a:r>
              <a:rPr sz="750" spc="35" dirty="0">
                <a:latin typeface="Microsoft Sans Serif"/>
                <a:cs typeface="Microsoft Sans Serif"/>
              </a:rPr>
              <a:t>mantener</a:t>
            </a:r>
            <a:endParaRPr sz="750">
              <a:latin typeface="Microsoft Sans Serif"/>
              <a:cs typeface="Microsoft Sans Serif"/>
            </a:endParaRPr>
          </a:p>
        </p:txBody>
      </p:sp>
      <p:sp>
        <p:nvSpPr>
          <p:cNvPr id="11" name="object 11"/>
          <p:cNvSpPr txBox="1"/>
          <p:nvPr/>
        </p:nvSpPr>
        <p:spPr>
          <a:xfrm>
            <a:off x="1415277" y="9415125"/>
            <a:ext cx="2852914" cy="143629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sz="850" spc="-25" dirty="0">
                <a:latin typeface="Microsoft Sans Serif"/>
                <a:cs typeface="Microsoft Sans Serif"/>
              </a:rPr>
              <a:t>CAPÍTULO</a:t>
            </a:r>
            <a:r>
              <a:rPr sz="850" spc="-20" dirty="0">
                <a:latin typeface="Microsoft Sans Serif"/>
                <a:cs typeface="Microsoft Sans Serif"/>
              </a:rPr>
              <a:t> </a:t>
            </a:r>
            <a:r>
              <a:rPr sz="850" dirty="0">
                <a:latin typeface="Microsoft Sans Serif"/>
                <a:cs typeface="Microsoft Sans Serif"/>
              </a:rPr>
              <a:t>4,</a:t>
            </a:r>
            <a:r>
              <a:rPr sz="850" spc="-15" dirty="0">
                <a:latin typeface="Microsoft Sans Serif"/>
                <a:cs typeface="Microsoft Sans Serif"/>
              </a:rPr>
              <a:t> </a:t>
            </a:r>
            <a:r>
              <a:rPr sz="850" spc="-40" dirty="0">
                <a:latin typeface="Microsoft Sans Serif"/>
                <a:cs typeface="Microsoft Sans Serif"/>
              </a:rPr>
              <a:t>SECCIÓN</a:t>
            </a:r>
            <a:r>
              <a:rPr sz="850" spc="-15" dirty="0">
                <a:latin typeface="Microsoft Sans Serif"/>
                <a:cs typeface="Microsoft Sans Serif"/>
              </a:rPr>
              <a:t> </a:t>
            </a:r>
            <a:r>
              <a:rPr sz="850" spc="10" dirty="0">
                <a:latin typeface="Microsoft Sans Serif"/>
                <a:cs typeface="Microsoft Sans Serif"/>
              </a:rPr>
              <a:t>2</a:t>
            </a:r>
            <a:endParaRPr sz="850">
              <a:latin typeface="Microsoft Sans Serif"/>
              <a:cs typeface="Microsoft Sans Serif"/>
            </a:endParaRPr>
          </a:p>
        </p:txBody>
      </p:sp>
      <p:sp>
        <p:nvSpPr>
          <p:cNvPr id="12" name="object 12"/>
          <p:cNvSpPr txBox="1"/>
          <p:nvPr/>
        </p:nvSpPr>
        <p:spPr>
          <a:xfrm>
            <a:off x="7845387" y="9415126"/>
            <a:ext cx="7796212" cy="285115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sz="850" spc="-25" dirty="0">
                <a:latin typeface="Microsoft Sans Serif"/>
                <a:cs typeface="Microsoft Sans Serif"/>
              </a:rPr>
              <a:t>TUTORIAL</a:t>
            </a:r>
            <a:r>
              <a:rPr sz="850" spc="-5" dirty="0">
                <a:latin typeface="Microsoft Sans Serif"/>
                <a:cs typeface="Microsoft Sans Serif"/>
              </a:rPr>
              <a:t> </a:t>
            </a:r>
            <a:r>
              <a:rPr sz="850" spc="-60" dirty="0">
                <a:latin typeface="Microsoft Sans Serif"/>
                <a:cs typeface="Microsoft Sans Serif"/>
              </a:rPr>
              <a:t>SOBRE</a:t>
            </a:r>
            <a:r>
              <a:rPr sz="850" spc="-5" dirty="0">
                <a:latin typeface="Microsoft Sans Serif"/>
                <a:cs typeface="Microsoft Sans Serif"/>
              </a:rPr>
              <a:t> </a:t>
            </a:r>
            <a:r>
              <a:rPr sz="850" spc="-35" dirty="0">
                <a:latin typeface="Microsoft Sans Serif"/>
                <a:cs typeface="Microsoft Sans Serif"/>
              </a:rPr>
              <a:t>PROTECCIÓN</a:t>
            </a:r>
            <a:r>
              <a:rPr sz="850" spc="-5" dirty="0">
                <a:latin typeface="Microsoft Sans Serif"/>
                <a:cs typeface="Microsoft Sans Serif"/>
              </a:rPr>
              <a:t> </a:t>
            </a:r>
            <a:r>
              <a:rPr sz="850" spc="-45" dirty="0">
                <a:latin typeface="Microsoft Sans Serif"/>
                <a:cs typeface="Microsoft Sans Serif"/>
              </a:rPr>
              <a:t>DE</a:t>
            </a:r>
            <a:r>
              <a:rPr sz="850" spc="-5" dirty="0">
                <a:latin typeface="Microsoft Sans Serif"/>
                <a:cs typeface="Microsoft Sans Serif"/>
              </a:rPr>
              <a:t> </a:t>
            </a:r>
            <a:r>
              <a:rPr sz="850" spc="-55" dirty="0">
                <a:latin typeface="Microsoft Sans Serif"/>
                <a:cs typeface="Microsoft Sans Serif"/>
              </a:rPr>
              <a:t>GENERADORES</a:t>
            </a:r>
            <a:r>
              <a:rPr sz="850" dirty="0">
                <a:latin typeface="Microsoft Sans Serif"/>
                <a:cs typeface="Microsoft Sans Serif"/>
              </a:rPr>
              <a:t> </a:t>
            </a:r>
            <a:r>
              <a:rPr sz="850" spc="-30" dirty="0">
                <a:latin typeface="Microsoft Sans Serif"/>
                <a:cs typeface="Microsoft Sans Serif"/>
              </a:rPr>
              <a:t>SÍNCRONOS</a:t>
            </a:r>
            <a:endParaRPr sz="850">
              <a:latin typeface="Microsoft Sans Serif"/>
              <a:cs typeface="Microsoft Sans Serif"/>
            </a:endParaRPr>
          </a:p>
          <a:p>
            <a:pPr marL="1400175">
              <a:lnSpc>
                <a:spcPct val="100000"/>
              </a:lnSpc>
            </a:pPr>
            <a:r>
              <a:rPr sz="850" spc="-15" dirty="0">
                <a:latin typeface="Microsoft Sans Serif"/>
                <a:cs typeface="Microsoft Sans Serif"/>
              </a:rPr>
              <a:t>PUBLICACIÓN</a:t>
            </a:r>
            <a:r>
              <a:rPr sz="850" spc="-5" dirty="0">
                <a:latin typeface="Microsoft Sans Serif"/>
                <a:cs typeface="Microsoft Sans Serif"/>
              </a:rPr>
              <a:t> </a:t>
            </a:r>
            <a:r>
              <a:rPr sz="850" spc="-55" dirty="0">
                <a:latin typeface="Microsoft Sans Serif"/>
                <a:cs typeface="Microsoft Sans Serif"/>
              </a:rPr>
              <a:t>ESPECIAL</a:t>
            </a:r>
            <a:r>
              <a:rPr sz="850" spc="-5" dirty="0">
                <a:latin typeface="Microsoft Sans Serif"/>
                <a:cs typeface="Microsoft Sans Serif"/>
              </a:rPr>
              <a:t> </a:t>
            </a:r>
            <a:r>
              <a:rPr sz="850" spc="-40" dirty="0">
                <a:latin typeface="Microsoft Sans Serif"/>
                <a:cs typeface="Microsoft Sans Serif"/>
              </a:rPr>
              <a:t>DEL</a:t>
            </a:r>
            <a:r>
              <a:rPr sz="850" spc="-5" dirty="0">
                <a:latin typeface="Microsoft Sans Serif"/>
                <a:cs typeface="Microsoft Sans Serif"/>
              </a:rPr>
              <a:t> </a:t>
            </a:r>
            <a:r>
              <a:rPr sz="850" spc="-60" dirty="0">
                <a:latin typeface="Microsoft Sans Serif"/>
                <a:cs typeface="Microsoft Sans Serif"/>
              </a:rPr>
              <a:t>IEEE</a:t>
            </a:r>
            <a:r>
              <a:rPr sz="850" spc="-5" dirty="0">
                <a:latin typeface="Microsoft Sans Serif"/>
                <a:cs typeface="Microsoft Sans Serif"/>
              </a:rPr>
              <a:t> </a:t>
            </a:r>
            <a:r>
              <a:rPr sz="850" spc="-80" dirty="0">
                <a:latin typeface="Microsoft Sans Serif"/>
                <a:cs typeface="Microsoft Sans Serif"/>
              </a:rPr>
              <a:t>PSRC</a:t>
            </a:r>
            <a:endParaRPr sz="850">
              <a:latin typeface="Microsoft Sans Serif"/>
              <a:cs typeface="Microsoft Sans Serif"/>
            </a:endParaRPr>
          </a:p>
        </p:txBody>
      </p:sp>
    </p:spTree>
  </p:cSld>
  <p:clrMapOvr>
    <a:masterClrMapping/>
  </p:clrMapOvr>
</p:sld>
</file>

<file path=ppt/slides/slide93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" name="object 2"/>
          <p:cNvGrpSpPr/>
          <p:nvPr/>
        </p:nvGrpSpPr>
        <p:grpSpPr>
          <a:xfrm>
            <a:off x="1581153" y="1030225"/>
            <a:ext cx="9189801" cy="1958339"/>
            <a:chOff x="687323" y="1030224"/>
            <a:chExt cx="3994785" cy="1958339"/>
          </a:xfrm>
        </p:grpSpPr>
        <p:sp>
          <p:nvSpPr>
            <p:cNvPr id="3" name="object 3"/>
            <p:cNvSpPr/>
            <p:nvPr/>
          </p:nvSpPr>
          <p:spPr>
            <a:xfrm>
              <a:off x="705611" y="1773936"/>
              <a:ext cx="597535" cy="104139"/>
            </a:xfrm>
            <a:custGeom>
              <a:avLst/>
              <a:gdLst/>
              <a:ahLst/>
              <a:cxnLst/>
              <a:rect l="l" t="t" r="r" b="b"/>
              <a:pathLst>
                <a:path w="597535" h="104139">
                  <a:moveTo>
                    <a:pt x="67056" y="51815"/>
                  </a:moveTo>
                  <a:lnTo>
                    <a:pt x="198119" y="51815"/>
                  </a:lnTo>
                </a:path>
                <a:path w="597535" h="104139">
                  <a:moveTo>
                    <a:pt x="33527" y="12191"/>
                  </a:moveTo>
                  <a:lnTo>
                    <a:pt x="33527" y="91439"/>
                  </a:lnTo>
                </a:path>
                <a:path w="597535" h="104139">
                  <a:moveTo>
                    <a:pt x="0" y="25908"/>
                  </a:moveTo>
                  <a:lnTo>
                    <a:pt x="0" y="77723"/>
                  </a:lnTo>
                </a:path>
                <a:path w="597535" h="104139">
                  <a:moveTo>
                    <a:pt x="67056" y="0"/>
                  </a:moveTo>
                  <a:lnTo>
                    <a:pt x="67056" y="103631"/>
                  </a:lnTo>
                </a:path>
                <a:path w="597535" h="104139">
                  <a:moveTo>
                    <a:pt x="198119" y="51815"/>
                  </a:moveTo>
                  <a:lnTo>
                    <a:pt x="597408" y="51815"/>
                  </a:lnTo>
                </a:path>
              </a:pathLst>
            </a:custGeom>
            <a:ln w="1524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4" name="object 4"/>
            <p:cNvPicPr/>
            <p:nvPr/>
          </p:nvPicPr>
          <p:blipFill>
            <a:blip r:embed="rId2" cstate="print"/>
            <a:stretch>
              <a:fillRect/>
            </a:stretch>
          </p:blipFill>
          <p:spPr>
            <a:xfrm>
              <a:off x="850391" y="1388363"/>
              <a:ext cx="257556" cy="467868"/>
            </a:xfrm>
            <a:prstGeom prst="rect">
              <a:avLst/>
            </a:prstGeom>
          </p:spPr>
        </p:pic>
        <p:pic>
          <p:nvPicPr>
            <p:cNvPr id="5" name="object 5"/>
            <p:cNvPicPr/>
            <p:nvPr/>
          </p:nvPicPr>
          <p:blipFill>
            <a:blip r:embed="rId3" cstate="print"/>
            <a:stretch>
              <a:fillRect/>
            </a:stretch>
          </p:blipFill>
          <p:spPr>
            <a:xfrm>
              <a:off x="969263" y="1906524"/>
              <a:ext cx="333756" cy="103631"/>
            </a:xfrm>
            <a:prstGeom prst="rect">
              <a:avLst/>
            </a:prstGeom>
          </p:spPr>
        </p:pic>
        <p:sp>
          <p:nvSpPr>
            <p:cNvPr id="6" name="object 6"/>
            <p:cNvSpPr/>
            <p:nvPr/>
          </p:nvSpPr>
          <p:spPr>
            <a:xfrm>
              <a:off x="1132331" y="1961387"/>
              <a:ext cx="0" cy="913130"/>
            </a:xfrm>
            <a:custGeom>
              <a:avLst/>
              <a:gdLst/>
              <a:ahLst/>
              <a:cxnLst/>
              <a:rect l="l" t="t" r="r" b="b"/>
              <a:pathLst>
                <a:path h="913130">
                  <a:moveTo>
                    <a:pt x="0" y="0"/>
                  </a:moveTo>
                  <a:lnTo>
                    <a:pt x="0" y="912876"/>
                  </a:lnTo>
                </a:path>
              </a:pathLst>
            </a:custGeom>
            <a:ln w="1524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7" name="object 7"/>
            <p:cNvPicPr/>
            <p:nvPr/>
          </p:nvPicPr>
          <p:blipFill>
            <a:blip r:embed="rId4" cstate="print"/>
            <a:stretch>
              <a:fillRect/>
            </a:stretch>
          </p:blipFill>
          <p:spPr>
            <a:xfrm>
              <a:off x="687323" y="2101595"/>
              <a:ext cx="473964" cy="259080"/>
            </a:xfrm>
            <a:prstGeom prst="rect">
              <a:avLst/>
            </a:prstGeom>
          </p:spPr>
        </p:pic>
        <p:sp>
          <p:nvSpPr>
            <p:cNvPr id="8" name="object 8"/>
            <p:cNvSpPr/>
            <p:nvPr/>
          </p:nvSpPr>
          <p:spPr>
            <a:xfrm>
              <a:off x="1132331" y="2389632"/>
              <a:ext cx="227329" cy="485140"/>
            </a:xfrm>
            <a:custGeom>
              <a:avLst/>
              <a:gdLst/>
              <a:ahLst/>
              <a:cxnLst/>
              <a:rect l="l" t="t" r="r" b="b"/>
              <a:pathLst>
                <a:path w="227330" h="485139">
                  <a:moveTo>
                    <a:pt x="0" y="0"/>
                  </a:moveTo>
                  <a:lnTo>
                    <a:pt x="192023" y="0"/>
                  </a:lnTo>
                </a:path>
                <a:path w="227330" h="485139">
                  <a:moveTo>
                    <a:pt x="0" y="228600"/>
                  </a:moveTo>
                  <a:lnTo>
                    <a:pt x="227076" y="228600"/>
                  </a:lnTo>
                </a:path>
                <a:path w="227330" h="485139">
                  <a:moveTo>
                    <a:pt x="0" y="484632"/>
                  </a:moveTo>
                  <a:lnTo>
                    <a:pt x="227076" y="484632"/>
                  </a:lnTo>
                </a:path>
              </a:pathLst>
            </a:custGeom>
            <a:ln w="1524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" name="object 9"/>
            <p:cNvSpPr/>
            <p:nvPr/>
          </p:nvSpPr>
          <p:spPr>
            <a:xfrm>
              <a:off x="1360931" y="2510028"/>
              <a:ext cx="212090" cy="213360"/>
            </a:xfrm>
            <a:custGeom>
              <a:avLst/>
              <a:gdLst/>
              <a:ahLst/>
              <a:cxnLst/>
              <a:rect l="l" t="t" r="r" b="b"/>
              <a:pathLst>
                <a:path w="212090" h="213360">
                  <a:moveTo>
                    <a:pt x="211836" y="108203"/>
                  </a:moveTo>
                  <a:lnTo>
                    <a:pt x="203525" y="66222"/>
                  </a:lnTo>
                  <a:lnTo>
                    <a:pt x="180784" y="31813"/>
                  </a:lnTo>
                  <a:lnTo>
                    <a:pt x="146899" y="8548"/>
                  </a:lnTo>
                  <a:lnTo>
                    <a:pt x="105156" y="0"/>
                  </a:lnTo>
                  <a:lnTo>
                    <a:pt x="64293" y="8548"/>
                  </a:lnTo>
                  <a:lnTo>
                    <a:pt x="30860" y="31813"/>
                  </a:lnTo>
                  <a:lnTo>
                    <a:pt x="8286" y="66222"/>
                  </a:lnTo>
                  <a:lnTo>
                    <a:pt x="0" y="108203"/>
                  </a:lnTo>
                  <a:lnTo>
                    <a:pt x="8286" y="149066"/>
                  </a:lnTo>
                  <a:lnTo>
                    <a:pt x="30860" y="182498"/>
                  </a:lnTo>
                  <a:lnTo>
                    <a:pt x="64293" y="205073"/>
                  </a:lnTo>
                  <a:lnTo>
                    <a:pt x="105156" y="213359"/>
                  </a:lnTo>
                  <a:lnTo>
                    <a:pt x="146899" y="205073"/>
                  </a:lnTo>
                  <a:lnTo>
                    <a:pt x="180784" y="182498"/>
                  </a:lnTo>
                  <a:lnTo>
                    <a:pt x="203525" y="149066"/>
                  </a:lnTo>
                  <a:lnTo>
                    <a:pt x="211836" y="108203"/>
                  </a:lnTo>
                </a:path>
              </a:pathLst>
            </a:custGeom>
            <a:ln w="1524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" name="object 10"/>
            <p:cNvSpPr/>
            <p:nvPr/>
          </p:nvSpPr>
          <p:spPr>
            <a:xfrm>
              <a:off x="1360931" y="2766060"/>
              <a:ext cx="212090" cy="215265"/>
            </a:xfrm>
            <a:custGeom>
              <a:avLst/>
              <a:gdLst/>
              <a:ahLst/>
              <a:cxnLst/>
              <a:rect l="l" t="t" r="r" b="b"/>
              <a:pathLst>
                <a:path w="212090" h="215264">
                  <a:moveTo>
                    <a:pt x="211836" y="108203"/>
                  </a:moveTo>
                  <a:lnTo>
                    <a:pt x="203525" y="66222"/>
                  </a:lnTo>
                  <a:lnTo>
                    <a:pt x="180784" y="31813"/>
                  </a:lnTo>
                  <a:lnTo>
                    <a:pt x="146899" y="8548"/>
                  </a:lnTo>
                  <a:lnTo>
                    <a:pt x="105156" y="0"/>
                  </a:lnTo>
                  <a:lnTo>
                    <a:pt x="64293" y="8548"/>
                  </a:lnTo>
                  <a:lnTo>
                    <a:pt x="30860" y="31813"/>
                  </a:lnTo>
                  <a:lnTo>
                    <a:pt x="8286" y="66222"/>
                  </a:lnTo>
                  <a:lnTo>
                    <a:pt x="0" y="108203"/>
                  </a:lnTo>
                  <a:lnTo>
                    <a:pt x="8286" y="149304"/>
                  </a:lnTo>
                  <a:lnTo>
                    <a:pt x="30860" y="183260"/>
                  </a:lnTo>
                  <a:lnTo>
                    <a:pt x="64293" y="206359"/>
                  </a:lnTo>
                  <a:lnTo>
                    <a:pt x="105156" y="214883"/>
                  </a:lnTo>
                  <a:lnTo>
                    <a:pt x="146899" y="206359"/>
                  </a:lnTo>
                  <a:lnTo>
                    <a:pt x="180784" y="183260"/>
                  </a:lnTo>
                  <a:lnTo>
                    <a:pt x="203525" y="149304"/>
                  </a:lnTo>
                  <a:lnTo>
                    <a:pt x="211836" y="108203"/>
                  </a:lnTo>
                </a:path>
              </a:pathLst>
            </a:custGeom>
            <a:ln w="1524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" name="object 11"/>
            <p:cNvSpPr/>
            <p:nvPr/>
          </p:nvSpPr>
          <p:spPr>
            <a:xfrm>
              <a:off x="1324355" y="1958340"/>
              <a:ext cx="464820" cy="916305"/>
            </a:xfrm>
            <a:custGeom>
              <a:avLst/>
              <a:gdLst/>
              <a:ahLst/>
              <a:cxnLst/>
              <a:rect l="l" t="t" r="r" b="b"/>
              <a:pathLst>
                <a:path w="464819" h="916305">
                  <a:moveTo>
                    <a:pt x="0" y="460247"/>
                  </a:moveTo>
                  <a:lnTo>
                    <a:pt x="284988" y="460247"/>
                  </a:lnTo>
                  <a:lnTo>
                    <a:pt x="284988" y="403859"/>
                  </a:lnTo>
                  <a:lnTo>
                    <a:pt x="0" y="403859"/>
                  </a:lnTo>
                  <a:lnTo>
                    <a:pt x="0" y="460247"/>
                  </a:lnTo>
                  <a:close/>
                </a:path>
                <a:path w="464819" h="916305">
                  <a:moveTo>
                    <a:pt x="224028" y="0"/>
                  </a:moveTo>
                  <a:lnTo>
                    <a:pt x="464820" y="0"/>
                  </a:lnTo>
                </a:path>
                <a:path w="464819" h="916305">
                  <a:moveTo>
                    <a:pt x="464820" y="3047"/>
                  </a:moveTo>
                  <a:lnTo>
                    <a:pt x="464820" y="915924"/>
                  </a:lnTo>
                </a:path>
                <a:path w="464819" h="916305">
                  <a:moveTo>
                    <a:pt x="248412" y="659891"/>
                  </a:moveTo>
                  <a:lnTo>
                    <a:pt x="461772" y="659891"/>
                  </a:lnTo>
                </a:path>
                <a:path w="464819" h="916305">
                  <a:moveTo>
                    <a:pt x="291084" y="431291"/>
                  </a:moveTo>
                  <a:lnTo>
                    <a:pt x="464820" y="431291"/>
                  </a:lnTo>
                </a:path>
              </a:pathLst>
            </a:custGeom>
            <a:ln w="1524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" name="object 12"/>
            <p:cNvSpPr/>
            <p:nvPr/>
          </p:nvSpPr>
          <p:spPr>
            <a:xfrm>
              <a:off x="1114043" y="2369820"/>
              <a:ext cx="36830" cy="38100"/>
            </a:xfrm>
            <a:custGeom>
              <a:avLst/>
              <a:gdLst/>
              <a:ahLst/>
              <a:cxnLst/>
              <a:rect l="l" t="t" r="r" b="b"/>
              <a:pathLst>
                <a:path w="36830" h="38100">
                  <a:moveTo>
                    <a:pt x="18288" y="38099"/>
                  </a:moveTo>
                  <a:lnTo>
                    <a:pt x="10929" y="36742"/>
                  </a:lnTo>
                  <a:lnTo>
                    <a:pt x="5143" y="32956"/>
                  </a:lnTo>
                  <a:lnTo>
                    <a:pt x="1357" y="27170"/>
                  </a:lnTo>
                  <a:lnTo>
                    <a:pt x="0" y="19811"/>
                  </a:lnTo>
                  <a:lnTo>
                    <a:pt x="1357" y="12215"/>
                  </a:lnTo>
                  <a:lnTo>
                    <a:pt x="5143" y="5905"/>
                  </a:lnTo>
                  <a:lnTo>
                    <a:pt x="10929" y="1595"/>
                  </a:lnTo>
                  <a:lnTo>
                    <a:pt x="18288" y="0"/>
                  </a:lnTo>
                  <a:lnTo>
                    <a:pt x="25003" y="1595"/>
                  </a:lnTo>
                  <a:lnTo>
                    <a:pt x="30860" y="5905"/>
                  </a:lnTo>
                  <a:lnTo>
                    <a:pt x="35004" y="12215"/>
                  </a:lnTo>
                  <a:lnTo>
                    <a:pt x="36576" y="19811"/>
                  </a:lnTo>
                  <a:lnTo>
                    <a:pt x="35004" y="27170"/>
                  </a:lnTo>
                  <a:lnTo>
                    <a:pt x="30861" y="32956"/>
                  </a:lnTo>
                  <a:lnTo>
                    <a:pt x="25003" y="36742"/>
                  </a:lnTo>
                  <a:lnTo>
                    <a:pt x="18288" y="38099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" name="object 13"/>
            <p:cNvSpPr/>
            <p:nvPr/>
          </p:nvSpPr>
          <p:spPr>
            <a:xfrm>
              <a:off x="1114043" y="2369820"/>
              <a:ext cx="36830" cy="38100"/>
            </a:xfrm>
            <a:custGeom>
              <a:avLst/>
              <a:gdLst/>
              <a:ahLst/>
              <a:cxnLst/>
              <a:rect l="l" t="t" r="r" b="b"/>
              <a:pathLst>
                <a:path w="36830" h="38100">
                  <a:moveTo>
                    <a:pt x="0" y="19811"/>
                  </a:moveTo>
                  <a:lnTo>
                    <a:pt x="1357" y="12215"/>
                  </a:lnTo>
                  <a:lnTo>
                    <a:pt x="5143" y="5905"/>
                  </a:lnTo>
                  <a:lnTo>
                    <a:pt x="10929" y="1595"/>
                  </a:lnTo>
                  <a:lnTo>
                    <a:pt x="18288" y="0"/>
                  </a:lnTo>
                  <a:lnTo>
                    <a:pt x="25003" y="1595"/>
                  </a:lnTo>
                  <a:lnTo>
                    <a:pt x="30860" y="5905"/>
                  </a:lnTo>
                  <a:lnTo>
                    <a:pt x="35004" y="12215"/>
                  </a:lnTo>
                  <a:lnTo>
                    <a:pt x="36576" y="19811"/>
                  </a:lnTo>
                  <a:lnTo>
                    <a:pt x="35004" y="27170"/>
                  </a:lnTo>
                  <a:lnTo>
                    <a:pt x="30861" y="32956"/>
                  </a:lnTo>
                  <a:lnTo>
                    <a:pt x="25003" y="36742"/>
                  </a:lnTo>
                  <a:lnTo>
                    <a:pt x="18288" y="38099"/>
                  </a:lnTo>
                  <a:lnTo>
                    <a:pt x="10929" y="36742"/>
                  </a:lnTo>
                  <a:lnTo>
                    <a:pt x="5143" y="32956"/>
                  </a:lnTo>
                  <a:lnTo>
                    <a:pt x="1357" y="27170"/>
                  </a:lnTo>
                  <a:lnTo>
                    <a:pt x="0" y="19811"/>
                  </a:lnTo>
                </a:path>
              </a:pathLst>
            </a:custGeom>
            <a:ln w="9144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4" name="object 14"/>
            <p:cNvSpPr/>
            <p:nvPr/>
          </p:nvSpPr>
          <p:spPr>
            <a:xfrm>
              <a:off x="1114043" y="2598420"/>
              <a:ext cx="36830" cy="38100"/>
            </a:xfrm>
            <a:custGeom>
              <a:avLst/>
              <a:gdLst/>
              <a:ahLst/>
              <a:cxnLst/>
              <a:rect l="l" t="t" r="r" b="b"/>
              <a:pathLst>
                <a:path w="36830" h="38100">
                  <a:moveTo>
                    <a:pt x="18288" y="38099"/>
                  </a:moveTo>
                  <a:lnTo>
                    <a:pt x="10929" y="36742"/>
                  </a:lnTo>
                  <a:lnTo>
                    <a:pt x="5143" y="32956"/>
                  </a:lnTo>
                  <a:lnTo>
                    <a:pt x="1357" y="27170"/>
                  </a:lnTo>
                  <a:lnTo>
                    <a:pt x="0" y="19811"/>
                  </a:lnTo>
                  <a:lnTo>
                    <a:pt x="1357" y="12215"/>
                  </a:lnTo>
                  <a:lnTo>
                    <a:pt x="5143" y="5905"/>
                  </a:lnTo>
                  <a:lnTo>
                    <a:pt x="10929" y="1595"/>
                  </a:lnTo>
                  <a:lnTo>
                    <a:pt x="18288" y="0"/>
                  </a:lnTo>
                  <a:lnTo>
                    <a:pt x="25003" y="1595"/>
                  </a:lnTo>
                  <a:lnTo>
                    <a:pt x="30860" y="5905"/>
                  </a:lnTo>
                  <a:lnTo>
                    <a:pt x="35004" y="12215"/>
                  </a:lnTo>
                  <a:lnTo>
                    <a:pt x="36576" y="19811"/>
                  </a:lnTo>
                  <a:lnTo>
                    <a:pt x="35004" y="27170"/>
                  </a:lnTo>
                  <a:lnTo>
                    <a:pt x="30861" y="32956"/>
                  </a:lnTo>
                  <a:lnTo>
                    <a:pt x="25003" y="36742"/>
                  </a:lnTo>
                  <a:lnTo>
                    <a:pt x="18288" y="38099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5" name="object 15"/>
            <p:cNvSpPr/>
            <p:nvPr/>
          </p:nvSpPr>
          <p:spPr>
            <a:xfrm>
              <a:off x="1114043" y="2598420"/>
              <a:ext cx="36830" cy="38100"/>
            </a:xfrm>
            <a:custGeom>
              <a:avLst/>
              <a:gdLst/>
              <a:ahLst/>
              <a:cxnLst/>
              <a:rect l="l" t="t" r="r" b="b"/>
              <a:pathLst>
                <a:path w="36830" h="38100">
                  <a:moveTo>
                    <a:pt x="0" y="19811"/>
                  </a:moveTo>
                  <a:lnTo>
                    <a:pt x="1357" y="12215"/>
                  </a:lnTo>
                  <a:lnTo>
                    <a:pt x="5143" y="5905"/>
                  </a:lnTo>
                  <a:lnTo>
                    <a:pt x="10929" y="1595"/>
                  </a:lnTo>
                  <a:lnTo>
                    <a:pt x="18288" y="0"/>
                  </a:lnTo>
                  <a:lnTo>
                    <a:pt x="25003" y="1595"/>
                  </a:lnTo>
                  <a:lnTo>
                    <a:pt x="30860" y="5905"/>
                  </a:lnTo>
                  <a:lnTo>
                    <a:pt x="35004" y="12215"/>
                  </a:lnTo>
                  <a:lnTo>
                    <a:pt x="36576" y="19811"/>
                  </a:lnTo>
                  <a:lnTo>
                    <a:pt x="35004" y="27170"/>
                  </a:lnTo>
                  <a:lnTo>
                    <a:pt x="30861" y="32956"/>
                  </a:lnTo>
                  <a:lnTo>
                    <a:pt x="25003" y="36742"/>
                  </a:lnTo>
                  <a:lnTo>
                    <a:pt x="18288" y="38099"/>
                  </a:lnTo>
                  <a:lnTo>
                    <a:pt x="10929" y="36742"/>
                  </a:lnTo>
                  <a:lnTo>
                    <a:pt x="5143" y="32956"/>
                  </a:lnTo>
                  <a:lnTo>
                    <a:pt x="1357" y="27170"/>
                  </a:lnTo>
                  <a:lnTo>
                    <a:pt x="0" y="19811"/>
                  </a:lnTo>
                </a:path>
              </a:pathLst>
            </a:custGeom>
            <a:ln w="9144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6" name="object 16"/>
            <p:cNvSpPr/>
            <p:nvPr/>
          </p:nvSpPr>
          <p:spPr>
            <a:xfrm>
              <a:off x="1770887" y="2369820"/>
              <a:ext cx="38100" cy="38100"/>
            </a:xfrm>
            <a:custGeom>
              <a:avLst/>
              <a:gdLst/>
              <a:ahLst/>
              <a:cxnLst/>
              <a:rect l="l" t="t" r="r" b="b"/>
              <a:pathLst>
                <a:path w="38100" h="38100">
                  <a:moveTo>
                    <a:pt x="18288" y="38099"/>
                  </a:moveTo>
                  <a:lnTo>
                    <a:pt x="11572" y="36742"/>
                  </a:lnTo>
                  <a:lnTo>
                    <a:pt x="5714" y="32956"/>
                  </a:lnTo>
                  <a:lnTo>
                    <a:pt x="1571" y="27170"/>
                  </a:lnTo>
                  <a:lnTo>
                    <a:pt x="0" y="19811"/>
                  </a:lnTo>
                  <a:lnTo>
                    <a:pt x="1571" y="12215"/>
                  </a:lnTo>
                  <a:lnTo>
                    <a:pt x="5715" y="5905"/>
                  </a:lnTo>
                  <a:lnTo>
                    <a:pt x="11572" y="1595"/>
                  </a:lnTo>
                  <a:lnTo>
                    <a:pt x="18288" y="0"/>
                  </a:lnTo>
                  <a:lnTo>
                    <a:pt x="25884" y="1595"/>
                  </a:lnTo>
                  <a:lnTo>
                    <a:pt x="32194" y="5905"/>
                  </a:lnTo>
                  <a:lnTo>
                    <a:pt x="36504" y="12215"/>
                  </a:lnTo>
                  <a:lnTo>
                    <a:pt x="38100" y="19811"/>
                  </a:lnTo>
                  <a:lnTo>
                    <a:pt x="36504" y="27170"/>
                  </a:lnTo>
                  <a:lnTo>
                    <a:pt x="32194" y="32956"/>
                  </a:lnTo>
                  <a:lnTo>
                    <a:pt x="25884" y="36742"/>
                  </a:lnTo>
                  <a:lnTo>
                    <a:pt x="18288" y="38099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7" name="object 17"/>
            <p:cNvSpPr/>
            <p:nvPr/>
          </p:nvSpPr>
          <p:spPr>
            <a:xfrm>
              <a:off x="1770887" y="2369820"/>
              <a:ext cx="38100" cy="38100"/>
            </a:xfrm>
            <a:custGeom>
              <a:avLst/>
              <a:gdLst/>
              <a:ahLst/>
              <a:cxnLst/>
              <a:rect l="l" t="t" r="r" b="b"/>
              <a:pathLst>
                <a:path w="38100" h="38100">
                  <a:moveTo>
                    <a:pt x="0" y="19811"/>
                  </a:moveTo>
                  <a:lnTo>
                    <a:pt x="1571" y="12215"/>
                  </a:lnTo>
                  <a:lnTo>
                    <a:pt x="5715" y="5905"/>
                  </a:lnTo>
                  <a:lnTo>
                    <a:pt x="11572" y="1595"/>
                  </a:lnTo>
                  <a:lnTo>
                    <a:pt x="18288" y="0"/>
                  </a:lnTo>
                  <a:lnTo>
                    <a:pt x="25884" y="1595"/>
                  </a:lnTo>
                  <a:lnTo>
                    <a:pt x="32194" y="5905"/>
                  </a:lnTo>
                  <a:lnTo>
                    <a:pt x="36504" y="12215"/>
                  </a:lnTo>
                  <a:lnTo>
                    <a:pt x="38100" y="19811"/>
                  </a:lnTo>
                  <a:lnTo>
                    <a:pt x="36504" y="27170"/>
                  </a:lnTo>
                  <a:lnTo>
                    <a:pt x="32194" y="32956"/>
                  </a:lnTo>
                  <a:lnTo>
                    <a:pt x="25884" y="36742"/>
                  </a:lnTo>
                  <a:lnTo>
                    <a:pt x="18288" y="38099"/>
                  </a:lnTo>
                  <a:lnTo>
                    <a:pt x="11572" y="36742"/>
                  </a:lnTo>
                  <a:lnTo>
                    <a:pt x="5714" y="32956"/>
                  </a:lnTo>
                  <a:lnTo>
                    <a:pt x="1571" y="27170"/>
                  </a:lnTo>
                  <a:lnTo>
                    <a:pt x="0" y="19811"/>
                  </a:lnTo>
                </a:path>
              </a:pathLst>
            </a:custGeom>
            <a:ln w="9144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8" name="object 18"/>
            <p:cNvSpPr/>
            <p:nvPr/>
          </p:nvSpPr>
          <p:spPr>
            <a:xfrm>
              <a:off x="1770887" y="2598420"/>
              <a:ext cx="38100" cy="38100"/>
            </a:xfrm>
            <a:custGeom>
              <a:avLst/>
              <a:gdLst/>
              <a:ahLst/>
              <a:cxnLst/>
              <a:rect l="l" t="t" r="r" b="b"/>
              <a:pathLst>
                <a:path w="38100" h="38100">
                  <a:moveTo>
                    <a:pt x="18288" y="38099"/>
                  </a:moveTo>
                  <a:lnTo>
                    <a:pt x="11572" y="36742"/>
                  </a:lnTo>
                  <a:lnTo>
                    <a:pt x="5714" y="32956"/>
                  </a:lnTo>
                  <a:lnTo>
                    <a:pt x="1571" y="27170"/>
                  </a:lnTo>
                  <a:lnTo>
                    <a:pt x="0" y="19811"/>
                  </a:lnTo>
                  <a:lnTo>
                    <a:pt x="1571" y="12215"/>
                  </a:lnTo>
                  <a:lnTo>
                    <a:pt x="5715" y="5905"/>
                  </a:lnTo>
                  <a:lnTo>
                    <a:pt x="11572" y="1595"/>
                  </a:lnTo>
                  <a:lnTo>
                    <a:pt x="18288" y="0"/>
                  </a:lnTo>
                  <a:lnTo>
                    <a:pt x="25884" y="1595"/>
                  </a:lnTo>
                  <a:lnTo>
                    <a:pt x="32194" y="5905"/>
                  </a:lnTo>
                  <a:lnTo>
                    <a:pt x="36504" y="12215"/>
                  </a:lnTo>
                  <a:lnTo>
                    <a:pt x="38100" y="19811"/>
                  </a:lnTo>
                  <a:lnTo>
                    <a:pt x="36504" y="27170"/>
                  </a:lnTo>
                  <a:lnTo>
                    <a:pt x="32194" y="32956"/>
                  </a:lnTo>
                  <a:lnTo>
                    <a:pt x="25884" y="36742"/>
                  </a:lnTo>
                  <a:lnTo>
                    <a:pt x="18288" y="38099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9" name="object 19"/>
            <p:cNvSpPr/>
            <p:nvPr/>
          </p:nvSpPr>
          <p:spPr>
            <a:xfrm>
              <a:off x="1770887" y="2598420"/>
              <a:ext cx="38100" cy="38100"/>
            </a:xfrm>
            <a:custGeom>
              <a:avLst/>
              <a:gdLst/>
              <a:ahLst/>
              <a:cxnLst/>
              <a:rect l="l" t="t" r="r" b="b"/>
              <a:pathLst>
                <a:path w="38100" h="38100">
                  <a:moveTo>
                    <a:pt x="0" y="19811"/>
                  </a:moveTo>
                  <a:lnTo>
                    <a:pt x="1571" y="12215"/>
                  </a:lnTo>
                  <a:lnTo>
                    <a:pt x="5715" y="5905"/>
                  </a:lnTo>
                  <a:lnTo>
                    <a:pt x="11572" y="1595"/>
                  </a:lnTo>
                  <a:lnTo>
                    <a:pt x="18288" y="0"/>
                  </a:lnTo>
                  <a:lnTo>
                    <a:pt x="25884" y="1595"/>
                  </a:lnTo>
                  <a:lnTo>
                    <a:pt x="32194" y="5905"/>
                  </a:lnTo>
                  <a:lnTo>
                    <a:pt x="36504" y="12215"/>
                  </a:lnTo>
                  <a:lnTo>
                    <a:pt x="38100" y="19811"/>
                  </a:lnTo>
                  <a:lnTo>
                    <a:pt x="36504" y="27170"/>
                  </a:lnTo>
                  <a:lnTo>
                    <a:pt x="32194" y="32956"/>
                  </a:lnTo>
                  <a:lnTo>
                    <a:pt x="25884" y="36742"/>
                  </a:lnTo>
                  <a:lnTo>
                    <a:pt x="18288" y="38099"/>
                  </a:lnTo>
                  <a:lnTo>
                    <a:pt x="11572" y="36742"/>
                  </a:lnTo>
                  <a:lnTo>
                    <a:pt x="5714" y="32956"/>
                  </a:lnTo>
                  <a:lnTo>
                    <a:pt x="1571" y="27170"/>
                  </a:lnTo>
                  <a:lnTo>
                    <a:pt x="0" y="19811"/>
                  </a:lnTo>
                </a:path>
              </a:pathLst>
            </a:custGeom>
            <a:ln w="9144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0" name="object 20"/>
            <p:cNvSpPr/>
            <p:nvPr/>
          </p:nvSpPr>
          <p:spPr>
            <a:xfrm>
              <a:off x="1551431" y="1825751"/>
              <a:ext cx="931544" cy="0"/>
            </a:xfrm>
            <a:custGeom>
              <a:avLst/>
              <a:gdLst/>
              <a:ahLst/>
              <a:cxnLst/>
              <a:rect l="l" t="t" r="r" b="b"/>
              <a:pathLst>
                <a:path w="931544">
                  <a:moveTo>
                    <a:pt x="0" y="0"/>
                  </a:moveTo>
                  <a:lnTo>
                    <a:pt x="931164" y="0"/>
                  </a:lnTo>
                </a:path>
              </a:pathLst>
            </a:custGeom>
            <a:ln w="1524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1" name="object 21"/>
            <p:cNvSpPr/>
            <p:nvPr/>
          </p:nvSpPr>
          <p:spPr>
            <a:xfrm>
              <a:off x="2028444" y="1813559"/>
              <a:ext cx="70485" cy="38100"/>
            </a:xfrm>
            <a:custGeom>
              <a:avLst/>
              <a:gdLst/>
              <a:ahLst/>
              <a:cxnLst/>
              <a:rect l="l" t="t" r="r" b="b"/>
              <a:pathLst>
                <a:path w="70485" h="38100">
                  <a:moveTo>
                    <a:pt x="0" y="1524"/>
                  </a:moveTo>
                  <a:lnTo>
                    <a:pt x="0" y="7620"/>
                  </a:lnTo>
                  <a:lnTo>
                    <a:pt x="1524" y="12192"/>
                  </a:lnTo>
                  <a:lnTo>
                    <a:pt x="32004" y="38100"/>
                  </a:lnTo>
                  <a:lnTo>
                    <a:pt x="38100" y="38100"/>
                  </a:lnTo>
                  <a:lnTo>
                    <a:pt x="68580" y="12192"/>
                  </a:lnTo>
                  <a:lnTo>
                    <a:pt x="70104" y="7620"/>
                  </a:lnTo>
                  <a:lnTo>
                    <a:pt x="70104" y="0"/>
                  </a:lnTo>
                </a:path>
              </a:pathLst>
            </a:custGeom>
            <a:ln w="9144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2" name="object 22"/>
            <p:cNvSpPr/>
            <p:nvPr/>
          </p:nvSpPr>
          <p:spPr>
            <a:xfrm>
              <a:off x="1956815" y="1813559"/>
              <a:ext cx="71755" cy="38100"/>
            </a:xfrm>
            <a:custGeom>
              <a:avLst/>
              <a:gdLst/>
              <a:ahLst/>
              <a:cxnLst/>
              <a:rect l="l" t="t" r="r" b="b"/>
              <a:pathLst>
                <a:path w="71755" h="38100">
                  <a:moveTo>
                    <a:pt x="0" y="1524"/>
                  </a:moveTo>
                  <a:lnTo>
                    <a:pt x="0" y="7620"/>
                  </a:lnTo>
                  <a:lnTo>
                    <a:pt x="1524" y="12192"/>
                  </a:lnTo>
                  <a:lnTo>
                    <a:pt x="33528" y="38100"/>
                  </a:lnTo>
                  <a:lnTo>
                    <a:pt x="38100" y="38100"/>
                  </a:lnTo>
                  <a:lnTo>
                    <a:pt x="68580" y="12192"/>
                  </a:lnTo>
                  <a:lnTo>
                    <a:pt x="70104" y="7620"/>
                  </a:lnTo>
                  <a:lnTo>
                    <a:pt x="71628" y="0"/>
                  </a:lnTo>
                </a:path>
              </a:pathLst>
            </a:custGeom>
            <a:ln w="9144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3" name="object 23"/>
            <p:cNvSpPr/>
            <p:nvPr/>
          </p:nvSpPr>
          <p:spPr>
            <a:xfrm>
              <a:off x="1952243" y="1808225"/>
              <a:ext cx="151130" cy="0"/>
            </a:xfrm>
            <a:custGeom>
              <a:avLst/>
              <a:gdLst/>
              <a:ahLst/>
              <a:cxnLst/>
              <a:rect l="l" t="t" r="r" b="b"/>
              <a:pathLst>
                <a:path w="151130">
                  <a:moveTo>
                    <a:pt x="0" y="0"/>
                  </a:moveTo>
                  <a:lnTo>
                    <a:pt x="9144" y="0"/>
                  </a:lnTo>
                </a:path>
                <a:path w="151130">
                  <a:moveTo>
                    <a:pt x="71628" y="0"/>
                  </a:moveTo>
                  <a:lnTo>
                    <a:pt x="80772" y="0"/>
                  </a:lnTo>
                </a:path>
                <a:path w="151130">
                  <a:moveTo>
                    <a:pt x="141732" y="0"/>
                  </a:moveTo>
                  <a:lnTo>
                    <a:pt x="150876" y="0"/>
                  </a:lnTo>
                </a:path>
              </a:pathLst>
            </a:custGeom>
            <a:ln w="13716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4" name="object 24"/>
            <p:cNvSpPr/>
            <p:nvPr/>
          </p:nvSpPr>
          <p:spPr>
            <a:xfrm>
              <a:off x="1956815" y="1030224"/>
              <a:ext cx="0" cy="795655"/>
            </a:xfrm>
            <a:custGeom>
              <a:avLst/>
              <a:gdLst/>
              <a:ahLst/>
              <a:cxnLst/>
              <a:rect l="l" t="t" r="r" b="b"/>
              <a:pathLst>
                <a:path h="795655">
                  <a:moveTo>
                    <a:pt x="0" y="795527"/>
                  </a:moveTo>
                  <a:lnTo>
                    <a:pt x="0" y="0"/>
                  </a:lnTo>
                </a:path>
              </a:pathLst>
            </a:custGeom>
            <a:ln w="9144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5" name="object 25"/>
            <p:cNvSpPr/>
            <p:nvPr/>
          </p:nvSpPr>
          <p:spPr>
            <a:xfrm>
              <a:off x="2278379" y="1813559"/>
              <a:ext cx="71755" cy="38100"/>
            </a:xfrm>
            <a:custGeom>
              <a:avLst/>
              <a:gdLst/>
              <a:ahLst/>
              <a:cxnLst/>
              <a:rect l="l" t="t" r="r" b="b"/>
              <a:pathLst>
                <a:path w="71755" h="38100">
                  <a:moveTo>
                    <a:pt x="0" y="1524"/>
                  </a:moveTo>
                  <a:lnTo>
                    <a:pt x="1524" y="7620"/>
                  </a:lnTo>
                  <a:lnTo>
                    <a:pt x="3048" y="12192"/>
                  </a:lnTo>
                  <a:lnTo>
                    <a:pt x="4572" y="18288"/>
                  </a:lnTo>
                  <a:lnTo>
                    <a:pt x="7620" y="22860"/>
                  </a:lnTo>
                  <a:lnTo>
                    <a:pt x="16764" y="32004"/>
                  </a:lnTo>
                  <a:lnTo>
                    <a:pt x="21336" y="35052"/>
                  </a:lnTo>
                  <a:lnTo>
                    <a:pt x="33528" y="38100"/>
                  </a:lnTo>
                  <a:lnTo>
                    <a:pt x="38100" y="38100"/>
                  </a:lnTo>
                  <a:lnTo>
                    <a:pt x="70104" y="12192"/>
                  </a:lnTo>
                  <a:lnTo>
                    <a:pt x="71628" y="7620"/>
                  </a:lnTo>
                  <a:lnTo>
                    <a:pt x="71628" y="0"/>
                  </a:lnTo>
                </a:path>
              </a:pathLst>
            </a:custGeom>
            <a:ln w="9144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6" name="object 26"/>
            <p:cNvSpPr/>
            <p:nvPr/>
          </p:nvSpPr>
          <p:spPr>
            <a:xfrm>
              <a:off x="2208275" y="1813559"/>
              <a:ext cx="70485" cy="38100"/>
            </a:xfrm>
            <a:custGeom>
              <a:avLst/>
              <a:gdLst/>
              <a:ahLst/>
              <a:cxnLst/>
              <a:rect l="l" t="t" r="r" b="b"/>
              <a:pathLst>
                <a:path w="70485" h="38100">
                  <a:moveTo>
                    <a:pt x="0" y="1524"/>
                  </a:moveTo>
                  <a:lnTo>
                    <a:pt x="0" y="7620"/>
                  </a:lnTo>
                  <a:lnTo>
                    <a:pt x="1524" y="12192"/>
                  </a:lnTo>
                  <a:lnTo>
                    <a:pt x="32004" y="38100"/>
                  </a:lnTo>
                  <a:lnTo>
                    <a:pt x="38100" y="38100"/>
                  </a:lnTo>
                  <a:lnTo>
                    <a:pt x="62484" y="22860"/>
                  </a:lnTo>
                  <a:lnTo>
                    <a:pt x="67056" y="18288"/>
                  </a:lnTo>
                  <a:lnTo>
                    <a:pt x="68580" y="12192"/>
                  </a:lnTo>
                  <a:lnTo>
                    <a:pt x="70104" y="7620"/>
                  </a:lnTo>
                  <a:lnTo>
                    <a:pt x="70104" y="0"/>
                  </a:lnTo>
                </a:path>
              </a:pathLst>
            </a:custGeom>
            <a:ln w="9144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7" name="object 27"/>
            <p:cNvSpPr/>
            <p:nvPr/>
          </p:nvSpPr>
          <p:spPr>
            <a:xfrm>
              <a:off x="2203703" y="1808225"/>
              <a:ext cx="151130" cy="0"/>
            </a:xfrm>
            <a:custGeom>
              <a:avLst/>
              <a:gdLst/>
              <a:ahLst/>
              <a:cxnLst/>
              <a:rect l="l" t="t" r="r" b="b"/>
              <a:pathLst>
                <a:path w="151130">
                  <a:moveTo>
                    <a:pt x="0" y="0"/>
                  </a:moveTo>
                  <a:lnTo>
                    <a:pt x="9144" y="0"/>
                  </a:lnTo>
                </a:path>
                <a:path w="151130">
                  <a:moveTo>
                    <a:pt x="70104" y="0"/>
                  </a:moveTo>
                  <a:lnTo>
                    <a:pt x="79248" y="0"/>
                  </a:lnTo>
                </a:path>
                <a:path w="151130">
                  <a:moveTo>
                    <a:pt x="141732" y="0"/>
                  </a:moveTo>
                  <a:lnTo>
                    <a:pt x="150876" y="0"/>
                  </a:lnTo>
                </a:path>
              </a:pathLst>
            </a:custGeom>
            <a:ln w="13716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8" name="object 28"/>
            <p:cNvSpPr/>
            <p:nvPr/>
          </p:nvSpPr>
          <p:spPr>
            <a:xfrm>
              <a:off x="2208275" y="1484375"/>
              <a:ext cx="0" cy="341630"/>
            </a:xfrm>
            <a:custGeom>
              <a:avLst/>
              <a:gdLst/>
              <a:ahLst/>
              <a:cxnLst/>
              <a:rect l="l" t="t" r="r" b="b"/>
              <a:pathLst>
                <a:path h="341630">
                  <a:moveTo>
                    <a:pt x="0" y="341375"/>
                  </a:moveTo>
                  <a:lnTo>
                    <a:pt x="0" y="0"/>
                  </a:lnTo>
                </a:path>
              </a:pathLst>
            </a:custGeom>
            <a:ln w="9144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29" name="object 29"/>
            <p:cNvPicPr/>
            <p:nvPr/>
          </p:nvPicPr>
          <p:blipFill>
            <a:blip r:embed="rId5" cstate="print"/>
            <a:stretch>
              <a:fillRect/>
            </a:stretch>
          </p:blipFill>
          <p:spPr>
            <a:xfrm>
              <a:off x="2476499" y="1712975"/>
              <a:ext cx="230123" cy="228600"/>
            </a:xfrm>
            <a:prstGeom prst="rect">
              <a:avLst/>
            </a:prstGeom>
          </p:spPr>
        </p:pic>
        <p:sp>
          <p:nvSpPr>
            <p:cNvPr id="30" name="object 30"/>
            <p:cNvSpPr/>
            <p:nvPr/>
          </p:nvSpPr>
          <p:spPr>
            <a:xfrm>
              <a:off x="2703575" y="1825751"/>
              <a:ext cx="1978660" cy="0"/>
            </a:xfrm>
            <a:custGeom>
              <a:avLst/>
              <a:gdLst/>
              <a:ahLst/>
              <a:cxnLst/>
              <a:rect l="l" t="t" r="r" b="b"/>
              <a:pathLst>
                <a:path w="1978660">
                  <a:moveTo>
                    <a:pt x="0" y="0"/>
                  </a:moveTo>
                  <a:lnTo>
                    <a:pt x="1978151" y="0"/>
                  </a:lnTo>
                </a:path>
              </a:pathLst>
            </a:custGeom>
            <a:ln w="1524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1" name="object 31"/>
            <p:cNvSpPr/>
            <p:nvPr/>
          </p:nvSpPr>
          <p:spPr>
            <a:xfrm>
              <a:off x="2904743" y="1813559"/>
              <a:ext cx="71755" cy="38100"/>
            </a:xfrm>
            <a:custGeom>
              <a:avLst/>
              <a:gdLst/>
              <a:ahLst/>
              <a:cxnLst/>
              <a:rect l="l" t="t" r="r" b="b"/>
              <a:pathLst>
                <a:path w="71755" h="38100">
                  <a:moveTo>
                    <a:pt x="0" y="1524"/>
                  </a:moveTo>
                  <a:lnTo>
                    <a:pt x="0" y="7620"/>
                  </a:lnTo>
                  <a:lnTo>
                    <a:pt x="1524" y="12192"/>
                  </a:lnTo>
                  <a:lnTo>
                    <a:pt x="33528" y="38100"/>
                  </a:lnTo>
                  <a:lnTo>
                    <a:pt x="38100" y="38100"/>
                  </a:lnTo>
                  <a:lnTo>
                    <a:pt x="68580" y="12192"/>
                  </a:lnTo>
                  <a:lnTo>
                    <a:pt x="70104" y="7620"/>
                  </a:lnTo>
                  <a:lnTo>
                    <a:pt x="71628" y="0"/>
                  </a:lnTo>
                </a:path>
              </a:pathLst>
            </a:custGeom>
            <a:ln w="9144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2" name="object 32"/>
            <p:cNvSpPr/>
            <p:nvPr/>
          </p:nvSpPr>
          <p:spPr>
            <a:xfrm>
              <a:off x="2833116" y="1813559"/>
              <a:ext cx="71755" cy="38100"/>
            </a:xfrm>
            <a:custGeom>
              <a:avLst/>
              <a:gdLst/>
              <a:ahLst/>
              <a:cxnLst/>
              <a:rect l="l" t="t" r="r" b="b"/>
              <a:pathLst>
                <a:path w="71755" h="38100">
                  <a:moveTo>
                    <a:pt x="0" y="1524"/>
                  </a:moveTo>
                  <a:lnTo>
                    <a:pt x="1524" y="7620"/>
                  </a:lnTo>
                  <a:lnTo>
                    <a:pt x="3048" y="12192"/>
                  </a:lnTo>
                  <a:lnTo>
                    <a:pt x="4572" y="18288"/>
                  </a:lnTo>
                  <a:lnTo>
                    <a:pt x="7620" y="22860"/>
                  </a:lnTo>
                  <a:lnTo>
                    <a:pt x="16764" y="32004"/>
                  </a:lnTo>
                  <a:lnTo>
                    <a:pt x="21336" y="35052"/>
                  </a:lnTo>
                  <a:lnTo>
                    <a:pt x="33528" y="38100"/>
                  </a:lnTo>
                  <a:lnTo>
                    <a:pt x="39624" y="38100"/>
                  </a:lnTo>
                  <a:lnTo>
                    <a:pt x="45719" y="36576"/>
                  </a:lnTo>
                  <a:lnTo>
                    <a:pt x="50292" y="35052"/>
                  </a:lnTo>
                  <a:lnTo>
                    <a:pt x="56387" y="32004"/>
                  </a:lnTo>
                  <a:lnTo>
                    <a:pt x="59436" y="27432"/>
                  </a:lnTo>
                  <a:lnTo>
                    <a:pt x="64008" y="22860"/>
                  </a:lnTo>
                  <a:lnTo>
                    <a:pt x="67056" y="18288"/>
                  </a:lnTo>
                  <a:lnTo>
                    <a:pt x="70104" y="12192"/>
                  </a:lnTo>
                  <a:lnTo>
                    <a:pt x="71628" y="7620"/>
                  </a:lnTo>
                  <a:lnTo>
                    <a:pt x="71628" y="0"/>
                  </a:lnTo>
                </a:path>
              </a:pathLst>
            </a:custGeom>
            <a:ln w="9144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3" name="object 33"/>
            <p:cNvSpPr/>
            <p:nvPr/>
          </p:nvSpPr>
          <p:spPr>
            <a:xfrm>
              <a:off x="2828544" y="1808225"/>
              <a:ext cx="152400" cy="0"/>
            </a:xfrm>
            <a:custGeom>
              <a:avLst/>
              <a:gdLst/>
              <a:ahLst/>
              <a:cxnLst/>
              <a:rect l="l" t="t" r="r" b="b"/>
              <a:pathLst>
                <a:path w="152400">
                  <a:moveTo>
                    <a:pt x="0" y="0"/>
                  </a:moveTo>
                  <a:lnTo>
                    <a:pt x="9144" y="0"/>
                  </a:lnTo>
                </a:path>
                <a:path w="152400">
                  <a:moveTo>
                    <a:pt x="71627" y="0"/>
                  </a:moveTo>
                  <a:lnTo>
                    <a:pt x="80771" y="0"/>
                  </a:lnTo>
                </a:path>
                <a:path w="152400">
                  <a:moveTo>
                    <a:pt x="143256" y="0"/>
                  </a:moveTo>
                  <a:lnTo>
                    <a:pt x="152400" y="0"/>
                  </a:lnTo>
                </a:path>
              </a:pathLst>
            </a:custGeom>
            <a:ln w="13716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4" name="object 34"/>
            <p:cNvSpPr/>
            <p:nvPr/>
          </p:nvSpPr>
          <p:spPr>
            <a:xfrm>
              <a:off x="2976372" y="1484375"/>
              <a:ext cx="0" cy="341630"/>
            </a:xfrm>
            <a:custGeom>
              <a:avLst/>
              <a:gdLst/>
              <a:ahLst/>
              <a:cxnLst/>
              <a:rect l="l" t="t" r="r" b="b"/>
              <a:pathLst>
                <a:path h="341630">
                  <a:moveTo>
                    <a:pt x="0" y="341375"/>
                  </a:moveTo>
                  <a:lnTo>
                    <a:pt x="0" y="0"/>
                  </a:lnTo>
                </a:path>
              </a:pathLst>
            </a:custGeom>
            <a:ln w="9144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35" name="object 35"/>
            <p:cNvPicPr/>
            <p:nvPr/>
          </p:nvPicPr>
          <p:blipFill>
            <a:blip r:embed="rId6" cstate="print"/>
            <a:stretch>
              <a:fillRect/>
            </a:stretch>
          </p:blipFill>
          <p:spPr>
            <a:xfrm>
              <a:off x="2487168" y="1382267"/>
              <a:ext cx="208787" cy="207263"/>
            </a:xfrm>
            <a:prstGeom prst="rect">
              <a:avLst/>
            </a:prstGeom>
          </p:spPr>
        </p:pic>
        <p:sp>
          <p:nvSpPr>
            <p:cNvPr id="36" name="object 36"/>
            <p:cNvSpPr/>
            <p:nvPr/>
          </p:nvSpPr>
          <p:spPr>
            <a:xfrm>
              <a:off x="2208275" y="1484375"/>
              <a:ext cx="768350" cy="0"/>
            </a:xfrm>
            <a:custGeom>
              <a:avLst/>
              <a:gdLst/>
              <a:ahLst/>
              <a:cxnLst/>
              <a:rect l="l" t="t" r="r" b="b"/>
              <a:pathLst>
                <a:path w="768350">
                  <a:moveTo>
                    <a:pt x="0" y="0"/>
                  </a:moveTo>
                  <a:lnTo>
                    <a:pt x="283464" y="0"/>
                  </a:lnTo>
                </a:path>
                <a:path w="768350">
                  <a:moveTo>
                    <a:pt x="768096" y="0"/>
                  </a:moveTo>
                  <a:lnTo>
                    <a:pt x="483108" y="0"/>
                  </a:lnTo>
                </a:path>
              </a:pathLst>
            </a:custGeom>
            <a:ln w="9144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37" name="object 37"/>
          <p:cNvSpPr/>
          <p:nvPr/>
        </p:nvSpPr>
        <p:spPr>
          <a:xfrm>
            <a:off x="7653344" y="864109"/>
            <a:ext cx="490824" cy="104139"/>
          </a:xfrm>
          <a:custGeom>
            <a:avLst/>
            <a:gdLst/>
            <a:ahLst/>
            <a:cxnLst/>
            <a:rect l="l" t="t" r="r" b="b"/>
            <a:pathLst>
              <a:path w="213360" h="104140">
                <a:moveTo>
                  <a:pt x="128016" y="0"/>
                </a:moveTo>
                <a:lnTo>
                  <a:pt x="128016" y="103631"/>
                </a:lnTo>
              </a:path>
              <a:path w="213360" h="104140">
                <a:moveTo>
                  <a:pt x="213359" y="51816"/>
                </a:moveTo>
                <a:lnTo>
                  <a:pt x="128016" y="51816"/>
                </a:lnTo>
              </a:path>
              <a:path w="213360" h="104140">
                <a:moveTo>
                  <a:pt x="91440" y="51816"/>
                </a:moveTo>
                <a:lnTo>
                  <a:pt x="0" y="51816"/>
                </a:lnTo>
              </a:path>
              <a:path w="213360" h="104140">
                <a:moveTo>
                  <a:pt x="91440" y="1523"/>
                </a:moveTo>
                <a:lnTo>
                  <a:pt x="91440" y="103631"/>
                </a:lnTo>
              </a:path>
            </a:pathLst>
          </a:custGeom>
          <a:ln w="9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8" name="object 38"/>
          <p:cNvSpPr/>
          <p:nvPr/>
        </p:nvSpPr>
        <p:spPr>
          <a:xfrm>
            <a:off x="7653344" y="1092709"/>
            <a:ext cx="490824" cy="102235"/>
          </a:xfrm>
          <a:custGeom>
            <a:avLst/>
            <a:gdLst/>
            <a:ahLst/>
            <a:cxnLst/>
            <a:rect l="l" t="t" r="r" b="b"/>
            <a:pathLst>
              <a:path w="213360" h="102234">
                <a:moveTo>
                  <a:pt x="128016" y="0"/>
                </a:moveTo>
                <a:lnTo>
                  <a:pt x="128016" y="102108"/>
                </a:lnTo>
              </a:path>
              <a:path w="213360" h="102234">
                <a:moveTo>
                  <a:pt x="213359" y="50291"/>
                </a:moveTo>
                <a:lnTo>
                  <a:pt x="128016" y="50291"/>
                </a:lnTo>
              </a:path>
              <a:path w="213360" h="102234">
                <a:moveTo>
                  <a:pt x="91440" y="50291"/>
                </a:moveTo>
                <a:lnTo>
                  <a:pt x="0" y="50291"/>
                </a:lnTo>
              </a:path>
              <a:path w="213360" h="102234">
                <a:moveTo>
                  <a:pt x="91440" y="1523"/>
                </a:moveTo>
                <a:lnTo>
                  <a:pt x="91440" y="102108"/>
                </a:lnTo>
              </a:path>
              <a:path w="213360" h="102234">
                <a:moveTo>
                  <a:pt x="160019" y="96012"/>
                </a:moveTo>
                <a:lnTo>
                  <a:pt x="62483" y="7619"/>
                </a:lnTo>
              </a:path>
            </a:pathLst>
          </a:custGeom>
          <a:ln w="9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9" name="object 39"/>
          <p:cNvSpPr/>
          <p:nvPr/>
        </p:nvSpPr>
        <p:spPr>
          <a:xfrm>
            <a:off x="4501556" y="1030224"/>
            <a:ext cx="3152375" cy="0"/>
          </a:xfrm>
          <a:custGeom>
            <a:avLst/>
            <a:gdLst/>
            <a:ahLst/>
            <a:cxnLst/>
            <a:rect l="l" t="t" r="r" b="b"/>
            <a:pathLst>
              <a:path w="1370329">
                <a:moveTo>
                  <a:pt x="0" y="0"/>
                </a:moveTo>
                <a:lnTo>
                  <a:pt x="1370075" y="0"/>
                </a:lnTo>
              </a:path>
            </a:pathLst>
          </a:custGeom>
          <a:ln w="9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grpSp>
        <p:nvGrpSpPr>
          <p:cNvPr id="40" name="object 40"/>
          <p:cNvGrpSpPr/>
          <p:nvPr/>
        </p:nvGrpSpPr>
        <p:grpSpPr>
          <a:xfrm>
            <a:off x="7621794" y="1796797"/>
            <a:ext cx="344745" cy="299085"/>
            <a:chOff x="3313176" y="1796796"/>
            <a:chExt cx="149860" cy="299085"/>
          </a:xfrm>
        </p:grpSpPr>
        <p:sp>
          <p:nvSpPr>
            <p:cNvPr id="41" name="object 41"/>
            <p:cNvSpPr/>
            <p:nvPr/>
          </p:nvSpPr>
          <p:spPr>
            <a:xfrm>
              <a:off x="3317748" y="1801368"/>
              <a:ext cx="71755" cy="36830"/>
            </a:xfrm>
            <a:custGeom>
              <a:avLst/>
              <a:gdLst/>
              <a:ahLst/>
              <a:cxnLst/>
              <a:rect l="l" t="t" r="r" b="b"/>
              <a:pathLst>
                <a:path w="71754" h="36830">
                  <a:moveTo>
                    <a:pt x="71627" y="36575"/>
                  </a:moveTo>
                  <a:lnTo>
                    <a:pt x="70103" y="30479"/>
                  </a:lnTo>
                  <a:lnTo>
                    <a:pt x="68579" y="24383"/>
                  </a:lnTo>
                  <a:lnTo>
                    <a:pt x="67055" y="18287"/>
                  </a:lnTo>
                  <a:lnTo>
                    <a:pt x="64007" y="13715"/>
                  </a:lnTo>
                  <a:lnTo>
                    <a:pt x="59435" y="9143"/>
                  </a:lnTo>
                  <a:lnTo>
                    <a:pt x="50291" y="3047"/>
                  </a:lnTo>
                  <a:lnTo>
                    <a:pt x="44195" y="0"/>
                  </a:lnTo>
                  <a:lnTo>
                    <a:pt x="25907" y="0"/>
                  </a:lnTo>
                  <a:lnTo>
                    <a:pt x="12191" y="9143"/>
                  </a:lnTo>
                  <a:lnTo>
                    <a:pt x="7619" y="13715"/>
                  </a:lnTo>
                  <a:lnTo>
                    <a:pt x="4571" y="19811"/>
                  </a:lnTo>
                  <a:lnTo>
                    <a:pt x="1523" y="24383"/>
                  </a:lnTo>
                  <a:lnTo>
                    <a:pt x="0" y="30479"/>
                  </a:lnTo>
                  <a:lnTo>
                    <a:pt x="0" y="36575"/>
                  </a:lnTo>
                </a:path>
              </a:pathLst>
            </a:custGeom>
            <a:ln w="9144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2" name="object 42"/>
            <p:cNvSpPr/>
            <p:nvPr/>
          </p:nvSpPr>
          <p:spPr>
            <a:xfrm>
              <a:off x="3389376" y="1801368"/>
              <a:ext cx="68580" cy="36830"/>
            </a:xfrm>
            <a:custGeom>
              <a:avLst/>
              <a:gdLst/>
              <a:ahLst/>
              <a:cxnLst/>
              <a:rect l="l" t="t" r="r" b="b"/>
              <a:pathLst>
                <a:path w="68579" h="36830">
                  <a:moveTo>
                    <a:pt x="68579" y="36575"/>
                  </a:moveTo>
                  <a:lnTo>
                    <a:pt x="68579" y="30479"/>
                  </a:lnTo>
                  <a:lnTo>
                    <a:pt x="67055" y="24383"/>
                  </a:lnTo>
                  <a:lnTo>
                    <a:pt x="64007" y="18287"/>
                  </a:lnTo>
                  <a:lnTo>
                    <a:pt x="57911" y="9143"/>
                  </a:lnTo>
                  <a:lnTo>
                    <a:pt x="53339" y="6095"/>
                  </a:lnTo>
                  <a:lnTo>
                    <a:pt x="47243" y="3047"/>
                  </a:lnTo>
                  <a:lnTo>
                    <a:pt x="42671" y="0"/>
                  </a:lnTo>
                  <a:lnTo>
                    <a:pt x="24383" y="0"/>
                  </a:lnTo>
                  <a:lnTo>
                    <a:pt x="18287" y="3047"/>
                  </a:lnTo>
                  <a:lnTo>
                    <a:pt x="0" y="30479"/>
                  </a:lnTo>
                  <a:lnTo>
                    <a:pt x="0" y="36575"/>
                  </a:lnTo>
                </a:path>
              </a:pathLst>
            </a:custGeom>
            <a:ln w="9143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3" name="object 43"/>
            <p:cNvSpPr/>
            <p:nvPr/>
          </p:nvSpPr>
          <p:spPr>
            <a:xfrm>
              <a:off x="3313176" y="1844802"/>
              <a:ext cx="149860" cy="0"/>
            </a:xfrm>
            <a:custGeom>
              <a:avLst/>
              <a:gdLst/>
              <a:ahLst/>
              <a:cxnLst/>
              <a:rect l="l" t="t" r="r" b="b"/>
              <a:pathLst>
                <a:path w="149860">
                  <a:moveTo>
                    <a:pt x="140208" y="0"/>
                  </a:moveTo>
                  <a:lnTo>
                    <a:pt x="149352" y="0"/>
                  </a:lnTo>
                </a:path>
                <a:path w="149860">
                  <a:moveTo>
                    <a:pt x="71627" y="0"/>
                  </a:moveTo>
                  <a:lnTo>
                    <a:pt x="80771" y="0"/>
                  </a:lnTo>
                </a:path>
                <a:path w="149860">
                  <a:moveTo>
                    <a:pt x="0" y="0"/>
                  </a:moveTo>
                  <a:lnTo>
                    <a:pt x="9144" y="0"/>
                  </a:lnTo>
                </a:path>
              </a:pathLst>
            </a:custGeom>
            <a:ln w="1371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4" name="object 44"/>
            <p:cNvSpPr/>
            <p:nvPr/>
          </p:nvSpPr>
          <p:spPr>
            <a:xfrm>
              <a:off x="3317748" y="1821180"/>
              <a:ext cx="0" cy="274320"/>
            </a:xfrm>
            <a:custGeom>
              <a:avLst/>
              <a:gdLst/>
              <a:ahLst/>
              <a:cxnLst/>
              <a:rect l="l" t="t" r="r" b="b"/>
              <a:pathLst>
                <a:path h="274319">
                  <a:moveTo>
                    <a:pt x="0" y="0"/>
                  </a:moveTo>
                  <a:lnTo>
                    <a:pt x="0" y="274320"/>
                  </a:lnTo>
                </a:path>
              </a:pathLst>
            </a:custGeom>
            <a:ln w="9144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pic>
        <p:nvPicPr>
          <p:cNvPr id="45" name="object 45"/>
          <p:cNvPicPr/>
          <p:nvPr/>
        </p:nvPicPr>
        <p:blipFill>
          <a:blip r:embed="rId7" cstate="print"/>
          <a:stretch>
            <a:fillRect/>
          </a:stretch>
        </p:blipFill>
        <p:spPr>
          <a:xfrm>
            <a:off x="6485888" y="1984249"/>
            <a:ext cx="494327" cy="214883"/>
          </a:xfrm>
          <a:prstGeom prst="rect">
            <a:avLst/>
          </a:prstGeom>
        </p:spPr>
      </p:pic>
      <p:pic>
        <p:nvPicPr>
          <p:cNvPr id="46" name="object 46"/>
          <p:cNvPicPr/>
          <p:nvPr/>
        </p:nvPicPr>
        <p:blipFill>
          <a:blip r:embed="rId8" cstate="print"/>
          <a:stretch>
            <a:fillRect/>
          </a:stretch>
        </p:blipFill>
        <p:spPr>
          <a:xfrm>
            <a:off x="4939793" y="1984249"/>
            <a:ext cx="494327" cy="214883"/>
          </a:xfrm>
          <a:prstGeom prst="rect">
            <a:avLst/>
          </a:prstGeom>
        </p:spPr>
      </p:pic>
      <p:sp>
        <p:nvSpPr>
          <p:cNvPr id="47" name="object 47"/>
          <p:cNvSpPr/>
          <p:nvPr/>
        </p:nvSpPr>
        <p:spPr>
          <a:xfrm>
            <a:off x="8144171" y="915925"/>
            <a:ext cx="0" cy="227329"/>
          </a:xfrm>
          <a:custGeom>
            <a:avLst/>
            <a:gdLst/>
            <a:ahLst/>
            <a:cxnLst/>
            <a:rect l="l" t="t" r="r" b="b"/>
            <a:pathLst>
              <a:path h="227330">
                <a:moveTo>
                  <a:pt x="0" y="227075"/>
                </a:moveTo>
                <a:lnTo>
                  <a:pt x="0" y="0"/>
                </a:lnTo>
              </a:path>
            </a:pathLst>
          </a:custGeom>
          <a:ln w="9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8" name="object 48"/>
          <p:cNvSpPr/>
          <p:nvPr/>
        </p:nvSpPr>
        <p:spPr>
          <a:xfrm>
            <a:off x="7653344" y="915925"/>
            <a:ext cx="0" cy="227329"/>
          </a:xfrm>
          <a:custGeom>
            <a:avLst/>
            <a:gdLst/>
            <a:ahLst/>
            <a:cxnLst/>
            <a:rect l="l" t="t" r="r" b="b"/>
            <a:pathLst>
              <a:path h="227330">
                <a:moveTo>
                  <a:pt x="0" y="0"/>
                </a:moveTo>
                <a:lnTo>
                  <a:pt x="0" y="227075"/>
                </a:lnTo>
              </a:path>
            </a:pathLst>
          </a:custGeom>
          <a:ln w="9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9" name="object 49"/>
          <p:cNvSpPr/>
          <p:nvPr/>
        </p:nvSpPr>
        <p:spPr>
          <a:xfrm>
            <a:off x="8144171" y="1030224"/>
            <a:ext cx="1504609" cy="0"/>
          </a:xfrm>
          <a:custGeom>
            <a:avLst/>
            <a:gdLst/>
            <a:ahLst/>
            <a:cxnLst/>
            <a:rect l="l" t="t" r="r" b="b"/>
            <a:pathLst>
              <a:path w="654050">
                <a:moveTo>
                  <a:pt x="0" y="0"/>
                </a:moveTo>
                <a:lnTo>
                  <a:pt x="653796" y="0"/>
                </a:lnTo>
              </a:path>
            </a:pathLst>
          </a:custGeom>
          <a:ln w="9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pic>
        <p:nvPicPr>
          <p:cNvPr id="50" name="object 50"/>
          <p:cNvPicPr/>
          <p:nvPr/>
        </p:nvPicPr>
        <p:blipFill>
          <a:blip r:embed="rId9" cstate="print"/>
          <a:stretch>
            <a:fillRect/>
          </a:stretch>
        </p:blipFill>
        <p:spPr>
          <a:xfrm>
            <a:off x="2980002" y="1825751"/>
            <a:ext cx="599506" cy="132588"/>
          </a:xfrm>
          <a:prstGeom prst="rect">
            <a:avLst/>
          </a:prstGeom>
        </p:spPr>
      </p:pic>
      <p:grpSp>
        <p:nvGrpSpPr>
          <p:cNvPr id="51" name="object 51"/>
          <p:cNvGrpSpPr/>
          <p:nvPr/>
        </p:nvGrpSpPr>
        <p:grpSpPr>
          <a:xfrm>
            <a:off x="5388546" y="1883664"/>
            <a:ext cx="1146717" cy="565785"/>
            <a:chOff x="2342388" y="1883663"/>
            <a:chExt cx="498475" cy="565785"/>
          </a:xfrm>
        </p:grpSpPr>
        <p:pic>
          <p:nvPicPr>
            <p:cNvPr id="52" name="object 52"/>
            <p:cNvPicPr/>
            <p:nvPr/>
          </p:nvPicPr>
          <p:blipFill>
            <a:blip r:embed="rId10" cstate="print"/>
            <a:stretch>
              <a:fillRect/>
            </a:stretch>
          </p:blipFill>
          <p:spPr>
            <a:xfrm>
              <a:off x="2342388" y="1883663"/>
              <a:ext cx="498348" cy="192024"/>
            </a:xfrm>
            <a:prstGeom prst="rect">
              <a:avLst/>
            </a:prstGeom>
          </p:spPr>
        </p:pic>
        <p:sp>
          <p:nvSpPr>
            <p:cNvPr id="53" name="object 53"/>
            <p:cNvSpPr/>
            <p:nvPr/>
          </p:nvSpPr>
          <p:spPr>
            <a:xfrm>
              <a:off x="2468880" y="2061971"/>
              <a:ext cx="0" cy="384175"/>
            </a:xfrm>
            <a:custGeom>
              <a:avLst/>
              <a:gdLst/>
              <a:ahLst/>
              <a:cxnLst/>
              <a:rect l="l" t="t" r="r" b="b"/>
              <a:pathLst>
                <a:path h="384175">
                  <a:moveTo>
                    <a:pt x="0" y="0"/>
                  </a:moveTo>
                  <a:lnTo>
                    <a:pt x="0" y="384047"/>
                  </a:lnTo>
                </a:path>
              </a:pathLst>
            </a:custGeom>
            <a:ln w="9144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54" name="object 54"/>
            <p:cNvPicPr/>
            <p:nvPr/>
          </p:nvPicPr>
          <p:blipFill>
            <a:blip r:embed="rId11" cstate="print"/>
            <a:stretch>
              <a:fillRect/>
            </a:stretch>
          </p:blipFill>
          <p:spPr>
            <a:xfrm>
              <a:off x="2444495" y="2226563"/>
              <a:ext cx="323087" cy="222503"/>
            </a:xfrm>
            <a:prstGeom prst="rect">
              <a:avLst/>
            </a:prstGeom>
          </p:spPr>
        </p:pic>
      </p:grpSp>
      <p:grpSp>
        <p:nvGrpSpPr>
          <p:cNvPr id="55" name="object 55"/>
          <p:cNvGrpSpPr/>
          <p:nvPr/>
        </p:nvGrpSpPr>
        <p:grpSpPr>
          <a:xfrm>
            <a:off x="5143132" y="2313432"/>
            <a:ext cx="2741894" cy="739140"/>
            <a:chOff x="2235707" y="2313432"/>
            <a:chExt cx="1191895" cy="739140"/>
          </a:xfrm>
        </p:grpSpPr>
        <p:sp>
          <p:nvSpPr>
            <p:cNvPr id="56" name="object 56"/>
            <p:cNvSpPr/>
            <p:nvPr/>
          </p:nvSpPr>
          <p:spPr>
            <a:xfrm>
              <a:off x="3317747" y="2313432"/>
              <a:ext cx="0" cy="29209"/>
            </a:xfrm>
            <a:custGeom>
              <a:avLst/>
              <a:gdLst/>
              <a:ahLst/>
              <a:cxnLst/>
              <a:rect l="l" t="t" r="r" b="b"/>
              <a:pathLst>
                <a:path h="29210">
                  <a:moveTo>
                    <a:pt x="0" y="0"/>
                  </a:moveTo>
                  <a:lnTo>
                    <a:pt x="0" y="28955"/>
                  </a:lnTo>
                </a:path>
              </a:pathLst>
            </a:custGeom>
            <a:ln w="9144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7" name="object 57"/>
            <p:cNvSpPr/>
            <p:nvPr/>
          </p:nvSpPr>
          <p:spPr>
            <a:xfrm>
              <a:off x="3209543" y="2346960"/>
              <a:ext cx="213360" cy="213360"/>
            </a:xfrm>
            <a:custGeom>
              <a:avLst/>
              <a:gdLst/>
              <a:ahLst/>
              <a:cxnLst/>
              <a:rect l="l" t="t" r="r" b="b"/>
              <a:pathLst>
                <a:path w="213360" h="213360">
                  <a:moveTo>
                    <a:pt x="213360" y="106679"/>
                  </a:moveTo>
                  <a:lnTo>
                    <a:pt x="205287" y="64936"/>
                  </a:lnTo>
                  <a:lnTo>
                    <a:pt x="183070" y="31051"/>
                  </a:lnTo>
                  <a:lnTo>
                    <a:pt x="149709" y="8310"/>
                  </a:lnTo>
                  <a:lnTo>
                    <a:pt x="108204" y="0"/>
                  </a:lnTo>
                  <a:lnTo>
                    <a:pt x="66222" y="8310"/>
                  </a:lnTo>
                  <a:lnTo>
                    <a:pt x="31813" y="31051"/>
                  </a:lnTo>
                  <a:lnTo>
                    <a:pt x="8548" y="64936"/>
                  </a:lnTo>
                  <a:lnTo>
                    <a:pt x="0" y="106679"/>
                  </a:lnTo>
                  <a:lnTo>
                    <a:pt x="8548" y="148423"/>
                  </a:lnTo>
                  <a:lnTo>
                    <a:pt x="31813" y="182308"/>
                  </a:lnTo>
                  <a:lnTo>
                    <a:pt x="66222" y="205049"/>
                  </a:lnTo>
                  <a:lnTo>
                    <a:pt x="108204" y="213359"/>
                  </a:lnTo>
                  <a:lnTo>
                    <a:pt x="149709" y="205049"/>
                  </a:lnTo>
                  <a:lnTo>
                    <a:pt x="183070" y="182308"/>
                  </a:lnTo>
                  <a:lnTo>
                    <a:pt x="205287" y="148423"/>
                  </a:lnTo>
                  <a:lnTo>
                    <a:pt x="213360" y="106679"/>
                  </a:lnTo>
                </a:path>
              </a:pathLst>
            </a:custGeom>
            <a:ln w="9144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8" name="object 58"/>
            <p:cNvSpPr/>
            <p:nvPr/>
          </p:nvSpPr>
          <p:spPr>
            <a:xfrm>
              <a:off x="3317747" y="2561843"/>
              <a:ext cx="0" cy="29209"/>
            </a:xfrm>
            <a:custGeom>
              <a:avLst/>
              <a:gdLst/>
              <a:ahLst/>
              <a:cxnLst/>
              <a:rect l="l" t="t" r="r" b="b"/>
              <a:pathLst>
                <a:path h="29210">
                  <a:moveTo>
                    <a:pt x="0" y="0"/>
                  </a:moveTo>
                  <a:lnTo>
                    <a:pt x="0" y="28956"/>
                  </a:lnTo>
                </a:path>
              </a:pathLst>
            </a:custGeom>
            <a:ln w="9144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9" name="object 59"/>
            <p:cNvSpPr/>
            <p:nvPr/>
          </p:nvSpPr>
          <p:spPr>
            <a:xfrm>
              <a:off x="3209543" y="2590800"/>
              <a:ext cx="213360" cy="213360"/>
            </a:xfrm>
            <a:custGeom>
              <a:avLst/>
              <a:gdLst/>
              <a:ahLst/>
              <a:cxnLst/>
              <a:rect l="l" t="t" r="r" b="b"/>
              <a:pathLst>
                <a:path w="213360" h="213360">
                  <a:moveTo>
                    <a:pt x="213360" y="105155"/>
                  </a:moveTo>
                  <a:lnTo>
                    <a:pt x="205287" y="64293"/>
                  </a:lnTo>
                  <a:lnTo>
                    <a:pt x="183070" y="30860"/>
                  </a:lnTo>
                  <a:lnTo>
                    <a:pt x="149709" y="8286"/>
                  </a:lnTo>
                  <a:lnTo>
                    <a:pt x="108204" y="0"/>
                  </a:lnTo>
                  <a:lnTo>
                    <a:pt x="66222" y="8286"/>
                  </a:lnTo>
                  <a:lnTo>
                    <a:pt x="31813" y="30860"/>
                  </a:lnTo>
                  <a:lnTo>
                    <a:pt x="8548" y="64293"/>
                  </a:lnTo>
                  <a:lnTo>
                    <a:pt x="0" y="105155"/>
                  </a:lnTo>
                  <a:lnTo>
                    <a:pt x="8548" y="147137"/>
                  </a:lnTo>
                  <a:lnTo>
                    <a:pt x="31813" y="181546"/>
                  </a:lnTo>
                  <a:lnTo>
                    <a:pt x="66222" y="204811"/>
                  </a:lnTo>
                  <a:lnTo>
                    <a:pt x="108204" y="213359"/>
                  </a:lnTo>
                  <a:lnTo>
                    <a:pt x="149709" y="204811"/>
                  </a:lnTo>
                  <a:lnTo>
                    <a:pt x="183070" y="181546"/>
                  </a:lnTo>
                  <a:lnTo>
                    <a:pt x="205287" y="147137"/>
                  </a:lnTo>
                  <a:lnTo>
                    <a:pt x="213360" y="105155"/>
                  </a:lnTo>
                </a:path>
              </a:pathLst>
            </a:custGeom>
            <a:ln w="9144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0" name="object 60"/>
            <p:cNvSpPr/>
            <p:nvPr/>
          </p:nvSpPr>
          <p:spPr>
            <a:xfrm>
              <a:off x="3317747" y="2804159"/>
              <a:ext cx="0" cy="27940"/>
            </a:xfrm>
            <a:custGeom>
              <a:avLst/>
              <a:gdLst/>
              <a:ahLst/>
              <a:cxnLst/>
              <a:rect l="l" t="t" r="r" b="b"/>
              <a:pathLst>
                <a:path h="27939">
                  <a:moveTo>
                    <a:pt x="0" y="0"/>
                  </a:moveTo>
                  <a:lnTo>
                    <a:pt x="0" y="27432"/>
                  </a:lnTo>
                </a:path>
              </a:pathLst>
            </a:custGeom>
            <a:ln w="9144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1" name="object 61"/>
            <p:cNvSpPr/>
            <p:nvPr/>
          </p:nvSpPr>
          <p:spPr>
            <a:xfrm>
              <a:off x="3209543" y="2836163"/>
              <a:ext cx="213360" cy="212090"/>
            </a:xfrm>
            <a:custGeom>
              <a:avLst/>
              <a:gdLst/>
              <a:ahLst/>
              <a:cxnLst/>
              <a:rect l="l" t="t" r="r" b="b"/>
              <a:pathLst>
                <a:path w="213360" h="212089">
                  <a:moveTo>
                    <a:pt x="213360" y="106679"/>
                  </a:moveTo>
                  <a:lnTo>
                    <a:pt x="205287" y="64936"/>
                  </a:lnTo>
                  <a:lnTo>
                    <a:pt x="183070" y="31051"/>
                  </a:lnTo>
                  <a:lnTo>
                    <a:pt x="149709" y="8310"/>
                  </a:lnTo>
                  <a:lnTo>
                    <a:pt x="108204" y="0"/>
                  </a:lnTo>
                  <a:lnTo>
                    <a:pt x="66222" y="8310"/>
                  </a:lnTo>
                  <a:lnTo>
                    <a:pt x="31813" y="31051"/>
                  </a:lnTo>
                  <a:lnTo>
                    <a:pt x="8548" y="64936"/>
                  </a:lnTo>
                  <a:lnTo>
                    <a:pt x="0" y="106679"/>
                  </a:lnTo>
                  <a:lnTo>
                    <a:pt x="8548" y="147542"/>
                  </a:lnTo>
                  <a:lnTo>
                    <a:pt x="31813" y="180974"/>
                  </a:lnTo>
                  <a:lnTo>
                    <a:pt x="66222" y="203549"/>
                  </a:lnTo>
                  <a:lnTo>
                    <a:pt x="108204" y="211835"/>
                  </a:lnTo>
                  <a:lnTo>
                    <a:pt x="149709" y="203549"/>
                  </a:lnTo>
                  <a:lnTo>
                    <a:pt x="183070" y="180974"/>
                  </a:lnTo>
                  <a:lnTo>
                    <a:pt x="205287" y="147542"/>
                  </a:lnTo>
                  <a:lnTo>
                    <a:pt x="213360" y="106679"/>
                  </a:lnTo>
                </a:path>
              </a:pathLst>
            </a:custGeom>
            <a:ln w="9144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2" name="object 62"/>
            <p:cNvSpPr/>
            <p:nvPr/>
          </p:nvSpPr>
          <p:spPr>
            <a:xfrm>
              <a:off x="2235707" y="2695956"/>
              <a:ext cx="972819" cy="247015"/>
            </a:xfrm>
            <a:custGeom>
              <a:avLst/>
              <a:gdLst/>
              <a:ahLst/>
              <a:cxnLst/>
              <a:rect l="l" t="t" r="r" b="b"/>
              <a:pathLst>
                <a:path w="972819" h="247014">
                  <a:moveTo>
                    <a:pt x="972311" y="0"/>
                  </a:moveTo>
                  <a:lnTo>
                    <a:pt x="0" y="0"/>
                  </a:lnTo>
                </a:path>
                <a:path w="972819" h="247014">
                  <a:moveTo>
                    <a:pt x="972311" y="246887"/>
                  </a:moveTo>
                  <a:lnTo>
                    <a:pt x="0" y="246887"/>
                  </a:lnTo>
                </a:path>
              </a:pathLst>
            </a:custGeom>
            <a:ln w="9144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63" name="object 63"/>
          <p:cNvSpPr/>
          <p:nvPr/>
        </p:nvSpPr>
        <p:spPr>
          <a:xfrm>
            <a:off x="6990736" y="3133344"/>
            <a:ext cx="232265" cy="208915"/>
          </a:xfrm>
          <a:custGeom>
            <a:avLst/>
            <a:gdLst/>
            <a:ahLst/>
            <a:cxnLst/>
            <a:rect l="l" t="t" r="r" b="b"/>
            <a:pathLst>
              <a:path w="100964" h="208914">
                <a:moveTo>
                  <a:pt x="0" y="79248"/>
                </a:moveTo>
                <a:lnTo>
                  <a:pt x="100583" y="79248"/>
                </a:lnTo>
              </a:path>
              <a:path w="100964" h="208914">
                <a:moveTo>
                  <a:pt x="50291" y="0"/>
                </a:moveTo>
                <a:lnTo>
                  <a:pt x="50291" y="79248"/>
                </a:lnTo>
              </a:path>
              <a:path w="100964" h="208914">
                <a:moveTo>
                  <a:pt x="50291" y="114300"/>
                </a:moveTo>
                <a:lnTo>
                  <a:pt x="50291" y="208788"/>
                </a:lnTo>
              </a:path>
            </a:pathLst>
          </a:custGeom>
          <a:ln w="9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grpSp>
        <p:nvGrpSpPr>
          <p:cNvPr id="64" name="object 64"/>
          <p:cNvGrpSpPr/>
          <p:nvPr/>
        </p:nvGrpSpPr>
        <p:grpSpPr>
          <a:xfrm>
            <a:off x="6836475" y="3049525"/>
            <a:ext cx="1437413" cy="1144905"/>
            <a:chOff x="2971800" y="3049524"/>
            <a:chExt cx="624840" cy="1144905"/>
          </a:xfrm>
        </p:grpSpPr>
        <p:sp>
          <p:nvSpPr>
            <p:cNvPr id="65" name="object 65"/>
            <p:cNvSpPr/>
            <p:nvPr/>
          </p:nvSpPr>
          <p:spPr>
            <a:xfrm>
              <a:off x="3089148" y="3049524"/>
              <a:ext cx="508000" cy="393700"/>
            </a:xfrm>
            <a:custGeom>
              <a:avLst/>
              <a:gdLst/>
              <a:ahLst/>
              <a:cxnLst/>
              <a:rect l="l" t="t" r="r" b="b"/>
              <a:pathLst>
                <a:path w="508000" h="393700">
                  <a:moveTo>
                    <a:pt x="403859" y="163067"/>
                  </a:moveTo>
                  <a:lnTo>
                    <a:pt x="505967" y="163067"/>
                  </a:lnTo>
                </a:path>
                <a:path w="508000" h="393700">
                  <a:moveTo>
                    <a:pt x="455675" y="91440"/>
                  </a:moveTo>
                  <a:lnTo>
                    <a:pt x="455675" y="163067"/>
                  </a:lnTo>
                </a:path>
                <a:path w="508000" h="393700">
                  <a:moveTo>
                    <a:pt x="455675" y="198119"/>
                  </a:moveTo>
                  <a:lnTo>
                    <a:pt x="455675" y="292608"/>
                  </a:lnTo>
                </a:path>
                <a:path w="508000" h="393700">
                  <a:moveTo>
                    <a:pt x="403859" y="198119"/>
                  </a:moveTo>
                  <a:lnTo>
                    <a:pt x="507491" y="198119"/>
                  </a:lnTo>
                </a:path>
                <a:path w="508000" h="393700">
                  <a:moveTo>
                    <a:pt x="499871" y="131064"/>
                  </a:moveTo>
                  <a:lnTo>
                    <a:pt x="409955" y="228600"/>
                  </a:lnTo>
                </a:path>
                <a:path w="508000" h="393700">
                  <a:moveTo>
                    <a:pt x="0" y="80772"/>
                  </a:moveTo>
                  <a:lnTo>
                    <a:pt x="455675" y="80772"/>
                  </a:lnTo>
                </a:path>
                <a:path w="508000" h="393700">
                  <a:moveTo>
                    <a:pt x="228600" y="80772"/>
                  </a:moveTo>
                  <a:lnTo>
                    <a:pt x="228600" y="0"/>
                  </a:lnTo>
                </a:path>
                <a:path w="508000" h="393700">
                  <a:moveTo>
                    <a:pt x="0" y="294132"/>
                  </a:moveTo>
                  <a:lnTo>
                    <a:pt x="455675" y="294132"/>
                  </a:lnTo>
                </a:path>
                <a:path w="508000" h="393700">
                  <a:moveTo>
                    <a:pt x="228600" y="393191"/>
                  </a:moveTo>
                  <a:lnTo>
                    <a:pt x="228600" y="294132"/>
                  </a:lnTo>
                </a:path>
              </a:pathLst>
            </a:custGeom>
            <a:ln w="9144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6" name="object 66"/>
            <p:cNvSpPr/>
            <p:nvPr/>
          </p:nvSpPr>
          <p:spPr>
            <a:xfrm>
              <a:off x="3209543" y="3447288"/>
              <a:ext cx="213360" cy="213360"/>
            </a:xfrm>
            <a:custGeom>
              <a:avLst/>
              <a:gdLst/>
              <a:ahLst/>
              <a:cxnLst/>
              <a:rect l="l" t="t" r="r" b="b"/>
              <a:pathLst>
                <a:path w="213360" h="213360">
                  <a:moveTo>
                    <a:pt x="213360" y="106679"/>
                  </a:moveTo>
                  <a:lnTo>
                    <a:pt x="205287" y="64936"/>
                  </a:lnTo>
                  <a:lnTo>
                    <a:pt x="183070" y="31051"/>
                  </a:lnTo>
                  <a:lnTo>
                    <a:pt x="149709" y="8310"/>
                  </a:lnTo>
                  <a:lnTo>
                    <a:pt x="108204" y="0"/>
                  </a:lnTo>
                  <a:lnTo>
                    <a:pt x="66222" y="8310"/>
                  </a:lnTo>
                  <a:lnTo>
                    <a:pt x="31813" y="31051"/>
                  </a:lnTo>
                  <a:lnTo>
                    <a:pt x="8548" y="64936"/>
                  </a:lnTo>
                  <a:lnTo>
                    <a:pt x="0" y="106679"/>
                  </a:lnTo>
                  <a:lnTo>
                    <a:pt x="8548" y="148423"/>
                  </a:lnTo>
                  <a:lnTo>
                    <a:pt x="31813" y="182308"/>
                  </a:lnTo>
                  <a:lnTo>
                    <a:pt x="66222" y="205049"/>
                  </a:lnTo>
                  <a:lnTo>
                    <a:pt x="108204" y="213359"/>
                  </a:lnTo>
                  <a:lnTo>
                    <a:pt x="149709" y="205049"/>
                  </a:lnTo>
                  <a:lnTo>
                    <a:pt x="183070" y="182308"/>
                  </a:lnTo>
                  <a:lnTo>
                    <a:pt x="205287" y="148423"/>
                  </a:lnTo>
                  <a:lnTo>
                    <a:pt x="213360" y="106679"/>
                  </a:lnTo>
                </a:path>
              </a:pathLst>
            </a:custGeom>
            <a:ln w="9144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7" name="object 67"/>
            <p:cNvSpPr/>
            <p:nvPr/>
          </p:nvSpPr>
          <p:spPr>
            <a:xfrm>
              <a:off x="3317748" y="3659124"/>
              <a:ext cx="0" cy="29209"/>
            </a:xfrm>
            <a:custGeom>
              <a:avLst/>
              <a:gdLst/>
              <a:ahLst/>
              <a:cxnLst/>
              <a:rect l="l" t="t" r="r" b="b"/>
              <a:pathLst>
                <a:path h="29210">
                  <a:moveTo>
                    <a:pt x="0" y="0"/>
                  </a:moveTo>
                  <a:lnTo>
                    <a:pt x="0" y="28956"/>
                  </a:lnTo>
                </a:path>
              </a:pathLst>
            </a:custGeom>
            <a:ln w="9144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8" name="object 68"/>
            <p:cNvSpPr/>
            <p:nvPr/>
          </p:nvSpPr>
          <p:spPr>
            <a:xfrm>
              <a:off x="3209543" y="3688080"/>
              <a:ext cx="213360" cy="215265"/>
            </a:xfrm>
            <a:custGeom>
              <a:avLst/>
              <a:gdLst/>
              <a:ahLst/>
              <a:cxnLst/>
              <a:rect l="l" t="t" r="r" b="b"/>
              <a:pathLst>
                <a:path w="213360" h="215264">
                  <a:moveTo>
                    <a:pt x="213360" y="106679"/>
                  </a:moveTo>
                  <a:lnTo>
                    <a:pt x="205287" y="64936"/>
                  </a:lnTo>
                  <a:lnTo>
                    <a:pt x="183070" y="31051"/>
                  </a:lnTo>
                  <a:lnTo>
                    <a:pt x="149709" y="8310"/>
                  </a:lnTo>
                  <a:lnTo>
                    <a:pt x="108204" y="0"/>
                  </a:lnTo>
                  <a:lnTo>
                    <a:pt x="66222" y="8310"/>
                  </a:lnTo>
                  <a:lnTo>
                    <a:pt x="31813" y="31051"/>
                  </a:lnTo>
                  <a:lnTo>
                    <a:pt x="8548" y="64936"/>
                  </a:lnTo>
                  <a:lnTo>
                    <a:pt x="0" y="106679"/>
                  </a:lnTo>
                  <a:lnTo>
                    <a:pt x="8548" y="148661"/>
                  </a:lnTo>
                  <a:lnTo>
                    <a:pt x="31813" y="183070"/>
                  </a:lnTo>
                  <a:lnTo>
                    <a:pt x="66222" y="206335"/>
                  </a:lnTo>
                  <a:lnTo>
                    <a:pt x="108204" y="214883"/>
                  </a:lnTo>
                  <a:lnTo>
                    <a:pt x="149709" y="206335"/>
                  </a:lnTo>
                  <a:lnTo>
                    <a:pt x="183070" y="183070"/>
                  </a:lnTo>
                  <a:lnTo>
                    <a:pt x="205287" y="148661"/>
                  </a:lnTo>
                  <a:lnTo>
                    <a:pt x="213360" y="106679"/>
                  </a:lnTo>
                </a:path>
              </a:pathLst>
            </a:custGeom>
            <a:ln w="9144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9" name="object 69"/>
            <p:cNvSpPr/>
            <p:nvPr/>
          </p:nvSpPr>
          <p:spPr>
            <a:xfrm>
              <a:off x="3317748" y="3902964"/>
              <a:ext cx="0" cy="26034"/>
            </a:xfrm>
            <a:custGeom>
              <a:avLst/>
              <a:gdLst/>
              <a:ahLst/>
              <a:cxnLst/>
              <a:rect l="l" t="t" r="r" b="b"/>
              <a:pathLst>
                <a:path h="26035">
                  <a:moveTo>
                    <a:pt x="0" y="0"/>
                  </a:moveTo>
                  <a:lnTo>
                    <a:pt x="0" y="25908"/>
                  </a:lnTo>
                </a:path>
              </a:pathLst>
            </a:custGeom>
            <a:ln w="9144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0" name="object 70"/>
            <p:cNvSpPr/>
            <p:nvPr/>
          </p:nvSpPr>
          <p:spPr>
            <a:xfrm>
              <a:off x="3209543" y="3928872"/>
              <a:ext cx="213360" cy="215265"/>
            </a:xfrm>
            <a:custGeom>
              <a:avLst/>
              <a:gdLst/>
              <a:ahLst/>
              <a:cxnLst/>
              <a:rect l="l" t="t" r="r" b="b"/>
              <a:pathLst>
                <a:path w="213360" h="215264">
                  <a:moveTo>
                    <a:pt x="213360" y="108203"/>
                  </a:moveTo>
                  <a:lnTo>
                    <a:pt x="205287" y="66222"/>
                  </a:lnTo>
                  <a:lnTo>
                    <a:pt x="183070" y="31813"/>
                  </a:lnTo>
                  <a:lnTo>
                    <a:pt x="149709" y="8548"/>
                  </a:lnTo>
                  <a:lnTo>
                    <a:pt x="108204" y="0"/>
                  </a:lnTo>
                  <a:lnTo>
                    <a:pt x="66222" y="8548"/>
                  </a:lnTo>
                  <a:lnTo>
                    <a:pt x="31813" y="31813"/>
                  </a:lnTo>
                  <a:lnTo>
                    <a:pt x="8548" y="66222"/>
                  </a:lnTo>
                  <a:lnTo>
                    <a:pt x="0" y="108203"/>
                  </a:lnTo>
                  <a:lnTo>
                    <a:pt x="8548" y="149947"/>
                  </a:lnTo>
                  <a:lnTo>
                    <a:pt x="31813" y="183832"/>
                  </a:lnTo>
                  <a:lnTo>
                    <a:pt x="66222" y="206573"/>
                  </a:lnTo>
                  <a:lnTo>
                    <a:pt x="108204" y="214883"/>
                  </a:lnTo>
                  <a:lnTo>
                    <a:pt x="149709" y="206573"/>
                  </a:lnTo>
                  <a:lnTo>
                    <a:pt x="183070" y="183832"/>
                  </a:lnTo>
                  <a:lnTo>
                    <a:pt x="205287" y="149947"/>
                  </a:lnTo>
                  <a:lnTo>
                    <a:pt x="213360" y="108203"/>
                  </a:lnTo>
                </a:path>
              </a:pathLst>
            </a:custGeom>
            <a:ln w="9144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1" name="object 71"/>
            <p:cNvSpPr/>
            <p:nvPr/>
          </p:nvSpPr>
          <p:spPr>
            <a:xfrm>
              <a:off x="2976372" y="3553968"/>
              <a:ext cx="231775" cy="640080"/>
            </a:xfrm>
            <a:custGeom>
              <a:avLst/>
              <a:gdLst/>
              <a:ahLst/>
              <a:cxnLst/>
              <a:rect l="l" t="t" r="r" b="b"/>
              <a:pathLst>
                <a:path w="231775" h="640079">
                  <a:moveTo>
                    <a:pt x="231647" y="0"/>
                  </a:moveTo>
                  <a:lnTo>
                    <a:pt x="0" y="0"/>
                  </a:lnTo>
                </a:path>
                <a:path w="231775" h="640079">
                  <a:moveTo>
                    <a:pt x="231647" y="483108"/>
                  </a:moveTo>
                  <a:lnTo>
                    <a:pt x="0" y="483108"/>
                  </a:lnTo>
                </a:path>
                <a:path w="231775" h="640079">
                  <a:moveTo>
                    <a:pt x="0" y="0"/>
                  </a:moveTo>
                  <a:lnTo>
                    <a:pt x="0" y="640080"/>
                  </a:lnTo>
                </a:path>
              </a:pathLst>
            </a:custGeom>
            <a:ln w="9144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72" name="object 72"/>
          <p:cNvSpPr/>
          <p:nvPr/>
        </p:nvSpPr>
        <p:spPr>
          <a:xfrm>
            <a:off x="6205418" y="4194047"/>
            <a:ext cx="235186" cy="212090"/>
          </a:xfrm>
          <a:custGeom>
            <a:avLst/>
            <a:gdLst/>
            <a:ahLst/>
            <a:cxnLst/>
            <a:rect l="l" t="t" r="r" b="b"/>
            <a:pathLst>
              <a:path w="102235" h="212089">
                <a:moveTo>
                  <a:pt x="0" y="83819"/>
                </a:moveTo>
                <a:lnTo>
                  <a:pt x="100583" y="83819"/>
                </a:lnTo>
              </a:path>
              <a:path w="102235" h="212089">
                <a:moveTo>
                  <a:pt x="50291" y="0"/>
                </a:moveTo>
                <a:lnTo>
                  <a:pt x="50291" y="80771"/>
                </a:lnTo>
              </a:path>
              <a:path w="102235" h="212089">
                <a:moveTo>
                  <a:pt x="50291" y="118871"/>
                </a:moveTo>
                <a:lnTo>
                  <a:pt x="50291" y="211835"/>
                </a:lnTo>
              </a:path>
              <a:path w="102235" h="212089">
                <a:moveTo>
                  <a:pt x="0" y="118871"/>
                </a:moveTo>
                <a:lnTo>
                  <a:pt x="102108" y="118871"/>
                </a:lnTo>
              </a:path>
            </a:pathLst>
          </a:custGeom>
          <a:ln w="9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3" name="object 73"/>
          <p:cNvSpPr/>
          <p:nvPr/>
        </p:nvSpPr>
        <p:spPr>
          <a:xfrm>
            <a:off x="5143131" y="4194047"/>
            <a:ext cx="4516748" cy="347980"/>
          </a:xfrm>
          <a:custGeom>
            <a:avLst/>
            <a:gdLst/>
            <a:ahLst/>
            <a:cxnLst/>
            <a:rect l="l" t="t" r="r" b="b"/>
            <a:pathLst>
              <a:path w="1963420" h="347979">
                <a:moveTo>
                  <a:pt x="915924" y="83819"/>
                </a:moveTo>
                <a:lnTo>
                  <a:pt x="1018032" y="83819"/>
                </a:lnTo>
              </a:path>
              <a:path w="1963420" h="347979">
                <a:moveTo>
                  <a:pt x="967740" y="1524"/>
                </a:moveTo>
                <a:lnTo>
                  <a:pt x="967740" y="83819"/>
                </a:lnTo>
              </a:path>
              <a:path w="1963420" h="347979">
                <a:moveTo>
                  <a:pt x="967740" y="118871"/>
                </a:moveTo>
                <a:lnTo>
                  <a:pt x="967740" y="211835"/>
                </a:lnTo>
              </a:path>
              <a:path w="1963420" h="347979">
                <a:moveTo>
                  <a:pt x="915924" y="118871"/>
                </a:moveTo>
                <a:lnTo>
                  <a:pt x="1019556" y="118871"/>
                </a:lnTo>
              </a:path>
              <a:path w="1963420" h="347979">
                <a:moveTo>
                  <a:pt x="1011935" y="51816"/>
                </a:moveTo>
                <a:lnTo>
                  <a:pt x="922019" y="149351"/>
                </a:lnTo>
              </a:path>
              <a:path w="1963420" h="347979">
                <a:moveTo>
                  <a:pt x="512064" y="0"/>
                </a:moveTo>
                <a:lnTo>
                  <a:pt x="967740" y="0"/>
                </a:lnTo>
              </a:path>
              <a:path w="1963420" h="347979">
                <a:moveTo>
                  <a:pt x="512064" y="211835"/>
                </a:moveTo>
                <a:lnTo>
                  <a:pt x="967740" y="211835"/>
                </a:lnTo>
              </a:path>
              <a:path w="1963420" h="347979">
                <a:moveTo>
                  <a:pt x="740664" y="347471"/>
                </a:moveTo>
                <a:lnTo>
                  <a:pt x="740664" y="211835"/>
                </a:lnTo>
              </a:path>
              <a:path w="1963420" h="347979">
                <a:moveTo>
                  <a:pt x="0" y="347471"/>
                </a:moveTo>
                <a:lnTo>
                  <a:pt x="1962911" y="347471"/>
                </a:lnTo>
              </a:path>
            </a:pathLst>
          </a:custGeom>
          <a:ln w="9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grpSp>
        <p:nvGrpSpPr>
          <p:cNvPr id="74" name="object 74"/>
          <p:cNvGrpSpPr/>
          <p:nvPr/>
        </p:nvGrpSpPr>
        <p:grpSpPr>
          <a:xfrm>
            <a:off x="7576218" y="3107437"/>
            <a:ext cx="109559" cy="47625"/>
            <a:chOff x="3293364" y="3107436"/>
            <a:chExt cx="47625" cy="47625"/>
          </a:xfrm>
        </p:grpSpPr>
        <p:sp>
          <p:nvSpPr>
            <p:cNvPr id="75" name="object 75"/>
            <p:cNvSpPr/>
            <p:nvPr/>
          </p:nvSpPr>
          <p:spPr>
            <a:xfrm>
              <a:off x="3297936" y="3112008"/>
              <a:ext cx="38100" cy="38100"/>
            </a:xfrm>
            <a:custGeom>
              <a:avLst/>
              <a:gdLst/>
              <a:ahLst/>
              <a:cxnLst/>
              <a:rect l="l" t="t" r="r" b="b"/>
              <a:pathLst>
                <a:path w="38100" h="38100">
                  <a:moveTo>
                    <a:pt x="19812" y="38100"/>
                  </a:moveTo>
                  <a:lnTo>
                    <a:pt x="12215" y="36504"/>
                  </a:lnTo>
                  <a:lnTo>
                    <a:pt x="5905" y="32194"/>
                  </a:lnTo>
                  <a:lnTo>
                    <a:pt x="1595" y="25884"/>
                  </a:lnTo>
                  <a:lnTo>
                    <a:pt x="0" y="18288"/>
                  </a:lnTo>
                  <a:lnTo>
                    <a:pt x="1595" y="10929"/>
                  </a:lnTo>
                  <a:lnTo>
                    <a:pt x="5905" y="5143"/>
                  </a:lnTo>
                  <a:lnTo>
                    <a:pt x="12215" y="1357"/>
                  </a:lnTo>
                  <a:lnTo>
                    <a:pt x="19812" y="0"/>
                  </a:lnTo>
                  <a:lnTo>
                    <a:pt x="27170" y="1357"/>
                  </a:lnTo>
                  <a:lnTo>
                    <a:pt x="32956" y="5143"/>
                  </a:lnTo>
                  <a:lnTo>
                    <a:pt x="36742" y="10929"/>
                  </a:lnTo>
                  <a:lnTo>
                    <a:pt x="38100" y="18288"/>
                  </a:lnTo>
                  <a:lnTo>
                    <a:pt x="36742" y="25884"/>
                  </a:lnTo>
                  <a:lnTo>
                    <a:pt x="32956" y="32194"/>
                  </a:lnTo>
                  <a:lnTo>
                    <a:pt x="27170" y="36504"/>
                  </a:lnTo>
                  <a:lnTo>
                    <a:pt x="19812" y="3810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6" name="object 76"/>
            <p:cNvSpPr/>
            <p:nvPr/>
          </p:nvSpPr>
          <p:spPr>
            <a:xfrm>
              <a:off x="3297936" y="3112008"/>
              <a:ext cx="38100" cy="38100"/>
            </a:xfrm>
            <a:custGeom>
              <a:avLst/>
              <a:gdLst/>
              <a:ahLst/>
              <a:cxnLst/>
              <a:rect l="l" t="t" r="r" b="b"/>
              <a:pathLst>
                <a:path w="38100" h="38100">
                  <a:moveTo>
                    <a:pt x="0" y="18288"/>
                  </a:moveTo>
                  <a:lnTo>
                    <a:pt x="1595" y="10929"/>
                  </a:lnTo>
                  <a:lnTo>
                    <a:pt x="5905" y="5143"/>
                  </a:lnTo>
                  <a:lnTo>
                    <a:pt x="12215" y="1357"/>
                  </a:lnTo>
                  <a:lnTo>
                    <a:pt x="19812" y="0"/>
                  </a:lnTo>
                  <a:lnTo>
                    <a:pt x="27170" y="1357"/>
                  </a:lnTo>
                  <a:lnTo>
                    <a:pt x="32956" y="5143"/>
                  </a:lnTo>
                  <a:lnTo>
                    <a:pt x="36742" y="10929"/>
                  </a:lnTo>
                  <a:lnTo>
                    <a:pt x="38100" y="18288"/>
                  </a:lnTo>
                  <a:lnTo>
                    <a:pt x="36742" y="25884"/>
                  </a:lnTo>
                  <a:lnTo>
                    <a:pt x="32956" y="32194"/>
                  </a:lnTo>
                  <a:lnTo>
                    <a:pt x="27170" y="36504"/>
                  </a:lnTo>
                  <a:lnTo>
                    <a:pt x="19812" y="38100"/>
                  </a:lnTo>
                  <a:lnTo>
                    <a:pt x="12215" y="36504"/>
                  </a:lnTo>
                  <a:lnTo>
                    <a:pt x="5905" y="32194"/>
                  </a:lnTo>
                  <a:lnTo>
                    <a:pt x="1595" y="25884"/>
                  </a:lnTo>
                  <a:lnTo>
                    <a:pt x="0" y="18288"/>
                  </a:lnTo>
                </a:path>
              </a:pathLst>
            </a:custGeom>
            <a:ln w="9144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77" name="object 77"/>
          <p:cNvGrpSpPr/>
          <p:nvPr/>
        </p:nvGrpSpPr>
        <p:grpSpPr>
          <a:xfrm>
            <a:off x="7576218" y="3319273"/>
            <a:ext cx="109559" cy="47625"/>
            <a:chOff x="3293364" y="3319272"/>
            <a:chExt cx="47625" cy="47625"/>
          </a:xfrm>
        </p:grpSpPr>
        <p:sp>
          <p:nvSpPr>
            <p:cNvPr id="78" name="object 78"/>
            <p:cNvSpPr/>
            <p:nvPr/>
          </p:nvSpPr>
          <p:spPr>
            <a:xfrm>
              <a:off x="3297936" y="3323844"/>
              <a:ext cx="38100" cy="38100"/>
            </a:xfrm>
            <a:custGeom>
              <a:avLst/>
              <a:gdLst/>
              <a:ahLst/>
              <a:cxnLst/>
              <a:rect l="l" t="t" r="r" b="b"/>
              <a:pathLst>
                <a:path w="38100" h="38100">
                  <a:moveTo>
                    <a:pt x="19812" y="38099"/>
                  </a:moveTo>
                  <a:lnTo>
                    <a:pt x="12215" y="36742"/>
                  </a:lnTo>
                  <a:lnTo>
                    <a:pt x="5905" y="32956"/>
                  </a:lnTo>
                  <a:lnTo>
                    <a:pt x="1595" y="27170"/>
                  </a:lnTo>
                  <a:lnTo>
                    <a:pt x="0" y="19811"/>
                  </a:lnTo>
                  <a:lnTo>
                    <a:pt x="1595" y="12215"/>
                  </a:lnTo>
                  <a:lnTo>
                    <a:pt x="5905" y="5905"/>
                  </a:lnTo>
                  <a:lnTo>
                    <a:pt x="12215" y="1595"/>
                  </a:lnTo>
                  <a:lnTo>
                    <a:pt x="19812" y="0"/>
                  </a:lnTo>
                  <a:lnTo>
                    <a:pt x="27170" y="1595"/>
                  </a:lnTo>
                  <a:lnTo>
                    <a:pt x="32956" y="5905"/>
                  </a:lnTo>
                  <a:lnTo>
                    <a:pt x="36742" y="12215"/>
                  </a:lnTo>
                  <a:lnTo>
                    <a:pt x="38100" y="19811"/>
                  </a:lnTo>
                  <a:lnTo>
                    <a:pt x="36742" y="27170"/>
                  </a:lnTo>
                  <a:lnTo>
                    <a:pt x="32956" y="32956"/>
                  </a:lnTo>
                  <a:lnTo>
                    <a:pt x="27170" y="36742"/>
                  </a:lnTo>
                  <a:lnTo>
                    <a:pt x="19812" y="38099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9" name="object 79"/>
            <p:cNvSpPr/>
            <p:nvPr/>
          </p:nvSpPr>
          <p:spPr>
            <a:xfrm>
              <a:off x="3297936" y="3323844"/>
              <a:ext cx="38100" cy="38100"/>
            </a:xfrm>
            <a:custGeom>
              <a:avLst/>
              <a:gdLst/>
              <a:ahLst/>
              <a:cxnLst/>
              <a:rect l="l" t="t" r="r" b="b"/>
              <a:pathLst>
                <a:path w="38100" h="38100">
                  <a:moveTo>
                    <a:pt x="0" y="19811"/>
                  </a:moveTo>
                  <a:lnTo>
                    <a:pt x="1595" y="12215"/>
                  </a:lnTo>
                  <a:lnTo>
                    <a:pt x="5905" y="5905"/>
                  </a:lnTo>
                  <a:lnTo>
                    <a:pt x="12215" y="1595"/>
                  </a:lnTo>
                  <a:lnTo>
                    <a:pt x="19812" y="0"/>
                  </a:lnTo>
                  <a:lnTo>
                    <a:pt x="27170" y="1595"/>
                  </a:lnTo>
                  <a:lnTo>
                    <a:pt x="32956" y="5905"/>
                  </a:lnTo>
                  <a:lnTo>
                    <a:pt x="36742" y="12215"/>
                  </a:lnTo>
                  <a:lnTo>
                    <a:pt x="38100" y="19811"/>
                  </a:lnTo>
                  <a:lnTo>
                    <a:pt x="36742" y="27170"/>
                  </a:lnTo>
                  <a:lnTo>
                    <a:pt x="32956" y="32956"/>
                  </a:lnTo>
                  <a:lnTo>
                    <a:pt x="27170" y="36742"/>
                  </a:lnTo>
                  <a:lnTo>
                    <a:pt x="19812" y="38099"/>
                  </a:lnTo>
                  <a:lnTo>
                    <a:pt x="12215" y="36742"/>
                  </a:lnTo>
                  <a:lnTo>
                    <a:pt x="5905" y="32956"/>
                  </a:lnTo>
                  <a:lnTo>
                    <a:pt x="1595" y="27170"/>
                  </a:lnTo>
                  <a:lnTo>
                    <a:pt x="0" y="19811"/>
                  </a:lnTo>
                </a:path>
              </a:pathLst>
            </a:custGeom>
            <a:ln w="9144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80" name="object 80"/>
          <p:cNvGrpSpPr/>
          <p:nvPr/>
        </p:nvGrpSpPr>
        <p:grpSpPr>
          <a:xfrm>
            <a:off x="6790900" y="4012692"/>
            <a:ext cx="109559" cy="47625"/>
            <a:chOff x="2951988" y="4012691"/>
            <a:chExt cx="47625" cy="47625"/>
          </a:xfrm>
        </p:grpSpPr>
        <p:sp>
          <p:nvSpPr>
            <p:cNvPr id="81" name="object 81"/>
            <p:cNvSpPr/>
            <p:nvPr/>
          </p:nvSpPr>
          <p:spPr>
            <a:xfrm>
              <a:off x="2956560" y="4017263"/>
              <a:ext cx="38100" cy="38100"/>
            </a:xfrm>
            <a:custGeom>
              <a:avLst/>
              <a:gdLst/>
              <a:ahLst/>
              <a:cxnLst/>
              <a:rect l="l" t="t" r="r" b="b"/>
              <a:pathLst>
                <a:path w="38100" h="38100">
                  <a:moveTo>
                    <a:pt x="19812" y="38100"/>
                  </a:moveTo>
                  <a:lnTo>
                    <a:pt x="12215" y="36742"/>
                  </a:lnTo>
                  <a:lnTo>
                    <a:pt x="5905" y="32956"/>
                  </a:lnTo>
                  <a:lnTo>
                    <a:pt x="1595" y="27170"/>
                  </a:lnTo>
                  <a:lnTo>
                    <a:pt x="0" y="19812"/>
                  </a:lnTo>
                  <a:lnTo>
                    <a:pt x="1595" y="12215"/>
                  </a:lnTo>
                  <a:lnTo>
                    <a:pt x="5905" y="5905"/>
                  </a:lnTo>
                  <a:lnTo>
                    <a:pt x="12215" y="1595"/>
                  </a:lnTo>
                  <a:lnTo>
                    <a:pt x="19812" y="0"/>
                  </a:lnTo>
                  <a:lnTo>
                    <a:pt x="27170" y="1595"/>
                  </a:lnTo>
                  <a:lnTo>
                    <a:pt x="32956" y="5905"/>
                  </a:lnTo>
                  <a:lnTo>
                    <a:pt x="36742" y="12215"/>
                  </a:lnTo>
                  <a:lnTo>
                    <a:pt x="38100" y="19812"/>
                  </a:lnTo>
                  <a:lnTo>
                    <a:pt x="36742" y="27170"/>
                  </a:lnTo>
                  <a:lnTo>
                    <a:pt x="32956" y="32956"/>
                  </a:lnTo>
                  <a:lnTo>
                    <a:pt x="27170" y="36742"/>
                  </a:lnTo>
                  <a:lnTo>
                    <a:pt x="19812" y="3810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2" name="object 82"/>
            <p:cNvSpPr/>
            <p:nvPr/>
          </p:nvSpPr>
          <p:spPr>
            <a:xfrm>
              <a:off x="2956560" y="4017263"/>
              <a:ext cx="38100" cy="38100"/>
            </a:xfrm>
            <a:custGeom>
              <a:avLst/>
              <a:gdLst/>
              <a:ahLst/>
              <a:cxnLst/>
              <a:rect l="l" t="t" r="r" b="b"/>
              <a:pathLst>
                <a:path w="38100" h="38100">
                  <a:moveTo>
                    <a:pt x="0" y="19812"/>
                  </a:moveTo>
                  <a:lnTo>
                    <a:pt x="1595" y="12215"/>
                  </a:lnTo>
                  <a:lnTo>
                    <a:pt x="5905" y="5905"/>
                  </a:lnTo>
                  <a:lnTo>
                    <a:pt x="12215" y="1595"/>
                  </a:lnTo>
                  <a:lnTo>
                    <a:pt x="19812" y="0"/>
                  </a:lnTo>
                  <a:lnTo>
                    <a:pt x="27170" y="1595"/>
                  </a:lnTo>
                  <a:lnTo>
                    <a:pt x="32956" y="5905"/>
                  </a:lnTo>
                  <a:lnTo>
                    <a:pt x="36742" y="12215"/>
                  </a:lnTo>
                  <a:lnTo>
                    <a:pt x="38100" y="19812"/>
                  </a:lnTo>
                  <a:lnTo>
                    <a:pt x="36742" y="27170"/>
                  </a:lnTo>
                  <a:lnTo>
                    <a:pt x="32956" y="32956"/>
                  </a:lnTo>
                  <a:lnTo>
                    <a:pt x="27170" y="36742"/>
                  </a:lnTo>
                  <a:lnTo>
                    <a:pt x="19812" y="38100"/>
                  </a:lnTo>
                  <a:lnTo>
                    <a:pt x="12215" y="36742"/>
                  </a:lnTo>
                  <a:lnTo>
                    <a:pt x="5905" y="32956"/>
                  </a:lnTo>
                  <a:lnTo>
                    <a:pt x="1595" y="27170"/>
                  </a:lnTo>
                  <a:lnTo>
                    <a:pt x="0" y="19812"/>
                  </a:lnTo>
                </a:path>
              </a:pathLst>
            </a:custGeom>
            <a:ln w="9144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83" name="object 83"/>
          <p:cNvGrpSpPr/>
          <p:nvPr/>
        </p:nvGrpSpPr>
        <p:grpSpPr>
          <a:xfrm>
            <a:off x="6790900" y="4383024"/>
            <a:ext cx="109559" cy="47625"/>
            <a:chOff x="2951988" y="4383023"/>
            <a:chExt cx="47625" cy="47625"/>
          </a:xfrm>
        </p:grpSpPr>
        <p:sp>
          <p:nvSpPr>
            <p:cNvPr id="84" name="object 84"/>
            <p:cNvSpPr/>
            <p:nvPr/>
          </p:nvSpPr>
          <p:spPr>
            <a:xfrm>
              <a:off x="2956560" y="4387595"/>
              <a:ext cx="38100" cy="38100"/>
            </a:xfrm>
            <a:custGeom>
              <a:avLst/>
              <a:gdLst/>
              <a:ahLst/>
              <a:cxnLst/>
              <a:rect l="l" t="t" r="r" b="b"/>
              <a:pathLst>
                <a:path w="38100" h="38100">
                  <a:moveTo>
                    <a:pt x="19812" y="38099"/>
                  </a:moveTo>
                  <a:lnTo>
                    <a:pt x="12215" y="36504"/>
                  </a:lnTo>
                  <a:lnTo>
                    <a:pt x="5905" y="32194"/>
                  </a:lnTo>
                  <a:lnTo>
                    <a:pt x="1595" y="25884"/>
                  </a:lnTo>
                  <a:lnTo>
                    <a:pt x="0" y="18287"/>
                  </a:lnTo>
                  <a:lnTo>
                    <a:pt x="1595" y="10929"/>
                  </a:lnTo>
                  <a:lnTo>
                    <a:pt x="5905" y="5143"/>
                  </a:lnTo>
                  <a:lnTo>
                    <a:pt x="12215" y="1357"/>
                  </a:lnTo>
                  <a:lnTo>
                    <a:pt x="19812" y="0"/>
                  </a:lnTo>
                  <a:lnTo>
                    <a:pt x="27170" y="1357"/>
                  </a:lnTo>
                  <a:lnTo>
                    <a:pt x="32956" y="5143"/>
                  </a:lnTo>
                  <a:lnTo>
                    <a:pt x="36742" y="10929"/>
                  </a:lnTo>
                  <a:lnTo>
                    <a:pt x="38100" y="18287"/>
                  </a:lnTo>
                  <a:lnTo>
                    <a:pt x="36742" y="25884"/>
                  </a:lnTo>
                  <a:lnTo>
                    <a:pt x="32956" y="32194"/>
                  </a:lnTo>
                  <a:lnTo>
                    <a:pt x="27170" y="36504"/>
                  </a:lnTo>
                  <a:lnTo>
                    <a:pt x="19812" y="38099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5" name="object 85"/>
            <p:cNvSpPr/>
            <p:nvPr/>
          </p:nvSpPr>
          <p:spPr>
            <a:xfrm>
              <a:off x="2956560" y="4387595"/>
              <a:ext cx="38100" cy="38100"/>
            </a:xfrm>
            <a:custGeom>
              <a:avLst/>
              <a:gdLst/>
              <a:ahLst/>
              <a:cxnLst/>
              <a:rect l="l" t="t" r="r" b="b"/>
              <a:pathLst>
                <a:path w="38100" h="38100">
                  <a:moveTo>
                    <a:pt x="0" y="18287"/>
                  </a:moveTo>
                  <a:lnTo>
                    <a:pt x="1595" y="10929"/>
                  </a:lnTo>
                  <a:lnTo>
                    <a:pt x="5905" y="5143"/>
                  </a:lnTo>
                  <a:lnTo>
                    <a:pt x="12215" y="1357"/>
                  </a:lnTo>
                  <a:lnTo>
                    <a:pt x="19812" y="0"/>
                  </a:lnTo>
                  <a:lnTo>
                    <a:pt x="27170" y="1357"/>
                  </a:lnTo>
                  <a:lnTo>
                    <a:pt x="32956" y="5143"/>
                  </a:lnTo>
                  <a:lnTo>
                    <a:pt x="36742" y="10929"/>
                  </a:lnTo>
                  <a:lnTo>
                    <a:pt x="38100" y="18287"/>
                  </a:lnTo>
                  <a:lnTo>
                    <a:pt x="36742" y="25884"/>
                  </a:lnTo>
                  <a:lnTo>
                    <a:pt x="32956" y="32194"/>
                  </a:lnTo>
                  <a:lnTo>
                    <a:pt x="27170" y="36504"/>
                  </a:lnTo>
                  <a:lnTo>
                    <a:pt x="19812" y="38099"/>
                  </a:lnTo>
                  <a:lnTo>
                    <a:pt x="12215" y="36504"/>
                  </a:lnTo>
                  <a:lnTo>
                    <a:pt x="5905" y="32194"/>
                  </a:lnTo>
                  <a:lnTo>
                    <a:pt x="1595" y="25884"/>
                  </a:lnTo>
                  <a:lnTo>
                    <a:pt x="0" y="18287"/>
                  </a:lnTo>
                </a:path>
              </a:pathLst>
            </a:custGeom>
            <a:ln w="9144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86" name="object 86"/>
          <p:cNvGrpSpPr/>
          <p:nvPr/>
        </p:nvGrpSpPr>
        <p:grpSpPr>
          <a:xfrm>
            <a:off x="5090546" y="2700527"/>
            <a:ext cx="109559" cy="1841500"/>
            <a:chOff x="2212848" y="2700527"/>
            <a:chExt cx="47625" cy="1841500"/>
          </a:xfrm>
        </p:grpSpPr>
        <p:sp>
          <p:nvSpPr>
            <p:cNvPr id="87" name="object 87"/>
            <p:cNvSpPr/>
            <p:nvPr/>
          </p:nvSpPr>
          <p:spPr>
            <a:xfrm>
              <a:off x="2235708" y="2700527"/>
              <a:ext cx="0" cy="1841500"/>
            </a:xfrm>
            <a:custGeom>
              <a:avLst/>
              <a:gdLst/>
              <a:ahLst/>
              <a:cxnLst/>
              <a:rect l="l" t="t" r="r" b="b"/>
              <a:pathLst>
                <a:path h="1841500">
                  <a:moveTo>
                    <a:pt x="0" y="0"/>
                  </a:moveTo>
                  <a:lnTo>
                    <a:pt x="0" y="1840991"/>
                  </a:lnTo>
                </a:path>
              </a:pathLst>
            </a:custGeom>
            <a:ln w="9144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8" name="object 88"/>
            <p:cNvSpPr/>
            <p:nvPr/>
          </p:nvSpPr>
          <p:spPr>
            <a:xfrm>
              <a:off x="2217420" y="2923031"/>
              <a:ext cx="38100" cy="40005"/>
            </a:xfrm>
            <a:custGeom>
              <a:avLst/>
              <a:gdLst/>
              <a:ahLst/>
              <a:cxnLst/>
              <a:rect l="l" t="t" r="r" b="b"/>
              <a:pathLst>
                <a:path w="38100" h="40005">
                  <a:moveTo>
                    <a:pt x="18288" y="39623"/>
                  </a:moveTo>
                  <a:lnTo>
                    <a:pt x="10929" y="38028"/>
                  </a:lnTo>
                  <a:lnTo>
                    <a:pt x="5143" y="33718"/>
                  </a:lnTo>
                  <a:lnTo>
                    <a:pt x="1357" y="27408"/>
                  </a:lnTo>
                  <a:lnTo>
                    <a:pt x="0" y="19811"/>
                  </a:lnTo>
                  <a:lnTo>
                    <a:pt x="1357" y="12215"/>
                  </a:lnTo>
                  <a:lnTo>
                    <a:pt x="5143" y="5905"/>
                  </a:lnTo>
                  <a:lnTo>
                    <a:pt x="10929" y="1595"/>
                  </a:lnTo>
                  <a:lnTo>
                    <a:pt x="18288" y="0"/>
                  </a:lnTo>
                  <a:lnTo>
                    <a:pt x="25884" y="1595"/>
                  </a:lnTo>
                  <a:lnTo>
                    <a:pt x="32194" y="5905"/>
                  </a:lnTo>
                  <a:lnTo>
                    <a:pt x="36504" y="12215"/>
                  </a:lnTo>
                  <a:lnTo>
                    <a:pt x="38100" y="19811"/>
                  </a:lnTo>
                  <a:lnTo>
                    <a:pt x="36504" y="27408"/>
                  </a:lnTo>
                  <a:lnTo>
                    <a:pt x="32194" y="33718"/>
                  </a:lnTo>
                  <a:lnTo>
                    <a:pt x="25884" y="38028"/>
                  </a:lnTo>
                  <a:lnTo>
                    <a:pt x="18288" y="39623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9" name="object 89"/>
            <p:cNvSpPr/>
            <p:nvPr/>
          </p:nvSpPr>
          <p:spPr>
            <a:xfrm>
              <a:off x="2217420" y="2923031"/>
              <a:ext cx="38100" cy="40005"/>
            </a:xfrm>
            <a:custGeom>
              <a:avLst/>
              <a:gdLst/>
              <a:ahLst/>
              <a:cxnLst/>
              <a:rect l="l" t="t" r="r" b="b"/>
              <a:pathLst>
                <a:path w="38100" h="40005">
                  <a:moveTo>
                    <a:pt x="0" y="19811"/>
                  </a:moveTo>
                  <a:lnTo>
                    <a:pt x="1357" y="12215"/>
                  </a:lnTo>
                  <a:lnTo>
                    <a:pt x="5143" y="5905"/>
                  </a:lnTo>
                  <a:lnTo>
                    <a:pt x="10929" y="1595"/>
                  </a:lnTo>
                  <a:lnTo>
                    <a:pt x="18288" y="0"/>
                  </a:lnTo>
                  <a:lnTo>
                    <a:pt x="25884" y="1595"/>
                  </a:lnTo>
                  <a:lnTo>
                    <a:pt x="32194" y="5905"/>
                  </a:lnTo>
                  <a:lnTo>
                    <a:pt x="36504" y="12215"/>
                  </a:lnTo>
                  <a:lnTo>
                    <a:pt x="38100" y="19811"/>
                  </a:lnTo>
                  <a:lnTo>
                    <a:pt x="36504" y="27408"/>
                  </a:lnTo>
                  <a:lnTo>
                    <a:pt x="32194" y="33718"/>
                  </a:lnTo>
                  <a:lnTo>
                    <a:pt x="25884" y="38028"/>
                  </a:lnTo>
                  <a:lnTo>
                    <a:pt x="18288" y="39623"/>
                  </a:lnTo>
                  <a:lnTo>
                    <a:pt x="10929" y="38028"/>
                  </a:lnTo>
                  <a:lnTo>
                    <a:pt x="5143" y="33718"/>
                  </a:lnTo>
                  <a:lnTo>
                    <a:pt x="1357" y="27408"/>
                  </a:lnTo>
                  <a:lnTo>
                    <a:pt x="0" y="19811"/>
                  </a:lnTo>
                </a:path>
              </a:pathLst>
            </a:custGeom>
            <a:ln w="9144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90" name="object 90"/>
          <p:cNvGrpSpPr/>
          <p:nvPr/>
        </p:nvGrpSpPr>
        <p:grpSpPr>
          <a:xfrm>
            <a:off x="8557865" y="2247900"/>
            <a:ext cx="127086" cy="256540"/>
            <a:chOff x="3720084" y="2247900"/>
            <a:chExt cx="55244" cy="256540"/>
          </a:xfrm>
        </p:grpSpPr>
        <p:sp>
          <p:nvSpPr>
            <p:cNvPr id="91" name="object 91"/>
            <p:cNvSpPr/>
            <p:nvPr/>
          </p:nvSpPr>
          <p:spPr>
            <a:xfrm>
              <a:off x="3747516" y="2247900"/>
              <a:ext cx="0" cy="180340"/>
            </a:xfrm>
            <a:custGeom>
              <a:avLst/>
              <a:gdLst/>
              <a:ahLst/>
              <a:cxnLst/>
              <a:rect l="l" t="t" r="r" b="b"/>
              <a:pathLst>
                <a:path h="180339">
                  <a:moveTo>
                    <a:pt x="0" y="0"/>
                  </a:moveTo>
                  <a:lnTo>
                    <a:pt x="0" y="179832"/>
                  </a:lnTo>
                </a:path>
              </a:pathLst>
            </a:custGeom>
            <a:ln w="9144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2" name="object 92"/>
            <p:cNvSpPr/>
            <p:nvPr/>
          </p:nvSpPr>
          <p:spPr>
            <a:xfrm>
              <a:off x="3720084" y="2421636"/>
              <a:ext cx="55244" cy="82550"/>
            </a:xfrm>
            <a:custGeom>
              <a:avLst/>
              <a:gdLst/>
              <a:ahLst/>
              <a:cxnLst/>
              <a:rect l="l" t="t" r="r" b="b"/>
              <a:pathLst>
                <a:path w="55245" h="82550">
                  <a:moveTo>
                    <a:pt x="27432" y="82296"/>
                  </a:moveTo>
                  <a:lnTo>
                    <a:pt x="0" y="0"/>
                  </a:lnTo>
                  <a:lnTo>
                    <a:pt x="54864" y="0"/>
                  </a:lnTo>
                  <a:lnTo>
                    <a:pt x="27432" y="82296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93" name="object 93"/>
          <p:cNvGrpSpPr/>
          <p:nvPr/>
        </p:nvGrpSpPr>
        <p:grpSpPr>
          <a:xfrm>
            <a:off x="8449180" y="1984248"/>
            <a:ext cx="1209530" cy="295910"/>
            <a:chOff x="3672839" y="1984248"/>
            <a:chExt cx="525780" cy="295910"/>
          </a:xfrm>
        </p:grpSpPr>
        <p:sp>
          <p:nvSpPr>
            <p:cNvPr id="94" name="object 94"/>
            <p:cNvSpPr/>
            <p:nvPr/>
          </p:nvSpPr>
          <p:spPr>
            <a:xfrm>
              <a:off x="3747515" y="2167128"/>
              <a:ext cx="121920" cy="0"/>
            </a:xfrm>
            <a:custGeom>
              <a:avLst/>
              <a:gdLst/>
              <a:ahLst/>
              <a:cxnLst/>
              <a:rect l="l" t="t" r="r" b="b"/>
              <a:pathLst>
                <a:path w="121920">
                  <a:moveTo>
                    <a:pt x="0" y="0"/>
                  </a:moveTo>
                  <a:lnTo>
                    <a:pt x="121919" y="0"/>
                  </a:lnTo>
                </a:path>
              </a:pathLst>
            </a:custGeom>
            <a:ln w="9144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5" name="object 95"/>
            <p:cNvSpPr/>
            <p:nvPr/>
          </p:nvSpPr>
          <p:spPr>
            <a:xfrm>
              <a:off x="3869435" y="2060448"/>
              <a:ext cx="212090" cy="215265"/>
            </a:xfrm>
            <a:custGeom>
              <a:avLst/>
              <a:gdLst/>
              <a:ahLst/>
              <a:cxnLst/>
              <a:rect l="l" t="t" r="r" b="b"/>
              <a:pathLst>
                <a:path w="212089" h="215264">
                  <a:moveTo>
                    <a:pt x="211836" y="106679"/>
                  </a:moveTo>
                  <a:lnTo>
                    <a:pt x="203763" y="64936"/>
                  </a:lnTo>
                  <a:lnTo>
                    <a:pt x="181546" y="31051"/>
                  </a:lnTo>
                  <a:lnTo>
                    <a:pt x="148185" y="8310"/>
                  </a:lnTo>
                  <a:lnTo>
                    <a:pt x="106680" y="0"/>
                  </a:lnTo>
                  <a:lnTo>
                    <a:pt x="64936" y="8310"/>
                  </a:lnTo>
                  <a:lnTo>
                    <a:pt x="31051" y="31051"/>
                  </a:lnTo>
                  <a:lnTo>
                    <a:pt x="8310" y="64936"/>
                  </a:lnTo>
                  <a:lnTo>
                    <a:pt x="0" y="106679"/>
                  </a:lnTo>
                  <a:lnTo>
                    <a:pt x="8310" y="148661"/>
                  </a:lnTo>
                  <a:lnTo>
                    <a:pt x="31051" y="183070"/>
                  </a:lnTo>
                  <a:lnTo>
                    <a:pt x="64936" y="206335"/>
                  </a:lnTo>
                  <a:lnTo>
                    <a:pt x="106680" y="214883"/>
                  </a:lnTo>
                  <a:lnTo>
                    <a:pt x="148185" y="206335"/>
                  </a:lnTo>
                  <a:lnTo>
                    <a:pt x="181546" y="183070"/>
                  </a:lnTo>
                  <a:lnTo>
                    <a:pt x="203763" y="148661"/>
                  </a:lnTo>
                  <a:lnTo>
                    <a:pt x="211836" y="106679"/>
                  </a:lnTo>
                </a:path>
              </a:pathLst>
            </a:custGeom>
            <a:ln w="9144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6" name="object 96"/>
            <p:cNvSpPr/>
            <p:nvPr/>
          </p:nvSpPr>
          <p:spPr>
            <a:xfrm>
              <a:off x="3747515" y="2039112"/>
              <a:ext cx="451484" cy="219710"/>
            </a:xfrm>
            <a:custGeom>
              <a:avLst/>
              <a:gdLst/>
              <a:ahLst/>
              <a:cxnLst/>
              <a:rect l="l" t="t" r="r" b="b"/>
              <a:pathLst>
                <a:path w="451485" h="219710">
                  <a:moveTo>
                    <a:pt x="333756" y="128016"/>
                  </a:moveTo>
                  <a:lnTo>
                    <a:pt x="451103" y="128016"/>
                  </a:lnTo>
                </a:path>
                <a:path w="451485" h="219710">
                  <a:moveTo>
                    <a:pt x="0" y="219455"/>
                  </a:moveTo>
                  <a:lnTo>
                    <a:pt x="0" y="0"/>
                  </a:lnTo>
                </a:path>
              </a:pathLst>
            </a:custGeom>
            <a:ln w="9144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7" name="object 97"/>
            <p:cNvSpPr/>
            <p:nvPr/>
          </p:nvSpPr>
          <p:spPr>
            <a:xfrm>
              <a:off x="3677411" y="1988820"/>
              <a:ext cx="70485" cy="36830"/>
            </a:xfrm>
            <a:custGeom>
              <a:avLst/>
              <a:gdLst/>
              <a:ahLst/>
              <a:cxnLst/>
              <a:rect l="l" t="t" r="r" b="b"/>
              <a:pathLst>
                <a:path w="70485" h="36830">
                  <a:moveTo>
                    <a:pt x="70103" y="36575"/>
                  </a:moveTo>
                  <a:lnTo>
                    <a:pt x="68579" y="30479"/>
                  </a:lnTo>
                  <a:lnTo>
                    <a:pt x="67055" y="24383"/>
                  </a:lnTo>
                  <a:lnTo>
                    <a:pt x="65531" y="18287"/>
                  </a:lnTo>
                  <a:lnTo>
                    <a:pt x="62483" y="13715"/>
                  </a:lnTo>
                  <a:lnTo>
                    <a:pt x="57911" y="9143"/>
                  </a:lnTo>
                  <a:lnTo>
                    <a:pt x="48767" y="3047"/>
                  </a:lnTo>
                  <a:lnTo>
                    <a:pt x="42671" y="0"/>
                  </a:lnTo>
                  <a:lnTo>
                    <a:pt x="27431" y="0"/>
                  </a:lnTo>
                  <a:lnTo>
                    <a:pt x="21335" y="3047"/>
                  </a:lnTo>
                  <a:lnTo>
                    <a:pt x="12191" y="9143"/>
                  </a:lnTo>
                  <a:lnTo>
                    <a:pt x="7619" y="13715"/>
                  </a:lnTo>
                  <a:lnTo>
                    <a:pt x="4571" y="19811"/>
                  </a:lnTo>
                  <a:lnTo>
                    <a:pt x="1523" y="24383"/>
                  </a:lnTo>
                  <a:lnTo>
                    <a:pt x="0" y="30479"/>
                  </a:lnTo>
                  <a:lnTo>
                    <a:pt x="0" y="36575"/>
                  </a:lnTo>
                </a:path>
              </a:pathLst>
            </a:custGeom>
            <a:ln w="9144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8" name="object 98"/>
            <p:cNvSpPr/>
            <p:nvPr/>
          </p:nvSpPr>
          <p:spPr>
            <a:xfrm>
              <a:off x="3747515" y="1988820"/>
              <a:ext cx="70485" cy="36830"/>
            </a:xfrm>
            <a:custGeom>
              <a:avLst/>
              <a:gdLst/>
              <a:ahLst/>
              <a:cxnLst/>
              <a:rect l="l" t="t" r="r" b="b"/>
              <a:pathLst>
                <a:path w="70485" h="36830">
                  <a:moveTo>
                    <a:pt x="70103" y="36575"/>
                  </a:moveTo>
                  <a:lnTo>
                    <a:pt x="70103" y="30479"/>
                  </a:lnTo>
                  <a:lnTo>
                    <a:pt x="68579" y="24383"/>
                  </a:lnTo>
                  <a:lnTo>
                    <a:pt x="65531" y="18287"/>
                  </a:lnTo>
                  <a:lnTo>
                    <a:pt x="59435" y="9143"/>
                  </a:lnTo>
                  <a:lnTo>
                    <a:pt x="50291" y="3047"/>
                  </a:lnTo>
                  <a:lnTo>
                    <a:pt x="44195" y="0"/>
                  </a:lnTo>
                  <a:lnTo>
                    <a:pt x="25907" y="0"/>
                  </a:lnTo>
                  <a:lnTo>
                    <a:pt x="21335" y="3047"/>
                  </a:lnTo>
                  <a:lnTo>
                    <a:pt x="15239" y="6095"/>
                  </a:lnTo>
                  <a:lnTo>
                    <a:pt x="10667" y="9143"/>
                  </a:lnTo>
                  <a:lnTo>
                    <a:pt x="7619" y="13715"/>
                  </a:lnTo>
                  <a:lnTo>
                    <a:pt x="3047" y="19811"/>
                  </a:lnTo>
                  <a:lnTo>
                    <a:pt x="1523" y="24383"/>
                  </a:lnTo>
                  <a:lnTo>
                    <a:pt x="0" y="30479"/>
                  </a:lnTo>
                  <a:lnTo>
                    <a:pt x="0" y="36575"/>
                  </a:lnTo>
                </a:path>
              </a:pathLst>
            </a:custGeom>
            <a:ln w="9144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9" name="object 99"/>
            <p:cNvSpPr/>
            <p:nvPr/>
          </p:nvSpPr>
          <p:spPr>
            <a:xfrm>
              <a:off x="3672839" y="2032254"/>
              <a:ext cx="149860" cy="0"/>
            </a:xfrm>
            <a:custGeom>
              <a:avLst/>
              <a:gdLst/>
              <a:ahLst/>
              <a:cxnLst/>
              <a:rect l="l" t="t" r="r" b="b"/>
              <a:pathLst>
                <a:path w="149860">
                  <a:moveTo>
                    <a:pt x="140208" y="0"/>
                  </a:moveTo>
                  <a:lnTo>
                    <a:pt x="149352" y="0"/>
                  </a:lnTo>
                </a:path>
                <a:path w="149860">
                  <a:moveTo>
                    <a:pt x="70104" y="0"/>
                  </a:moveTo>
                  <a:lnTo>
                    <a:pt x="79248" y="0"/>
                  </a:lnTo>
                </a:path>
                <a:path w="149860">
                  <a:moveTo>
                    <a:pt x="0" y="0"/>
                  </a:moveTo>
                  <a:lnTo>
                    <a:pt x="9144" y="0"/>
                  </a:lnTo>
                </a:path>
              </a:pathLst>
            </a:custGeom>
            <a:ln w="13716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100" name="object 100"/>
          <p:cNvGrpSpPr/>
          <p:nvPr/>
        </p:nvGrpSpPr>
        <p:grpSpPr>
          <a:xfrm>
            <a:off x="8452689" y="1821179"/>
            <a:ext cx="344745" cy="144780"/>
            <a:chOff x="3674364" y="1821179"/>
            <a:chExt cx="149860" cy="144780"/>
          </a:xfrm>
        </p:grpSpPr>
        <p:sp>
          <p:nvSpPr>
            <p:cNvPr id="101" name="object 101"/>
            <p:cNvSpPr/>
            <p:nvPr/>
          </p:nvSpPr>
          <p:spPr>
            <a:xfrm>
              <a:off x="3747516" y="1821179"/>
              <a:ext cx="0" cy="94615"/>
            </a:xfrm>
            <a:custGeom>
              <a:avLst/>
              <a:gdLst/>
              <a:ahLst/>
              <a:cxnLst/>
              <a:rect l="l" t="t" r="r" b="b"/>
              <a:pathLst>
                <a:path h="94614">
                  <a:moveTo>
                    <a:pt x="0" y="0"/>
                  </a:moveTo>
                  <a:lnTo>
                    <a:pt x="0" y="94487"/>
                  </a:lnTo>
                </a:path>
              </a:pathLst>
            </a:custGeom>
            <a:ln w="9144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2" name="object 102"/>
            <p:cNvSpPr/>
            <p:nvPr/>
          </p:nvSpPr>
          <p:spPr>
            <a:xfrm>
              <a:off x="3747516" y="1924811"/>
              <a:ext cx="71755" cy="36830"/>
            </a:xfrm>
            <a:custGeom>
              <a:avLst/>
              <a:gdLst/>
              <a:ahLst/>
              <a:cxnLst/>
              <a:rect l="l" t="t" r="r" b="b"/>
              <a:pathLst>
                <a:path w="71754" h="36830">
                  <a:moveTo>
                    <a:pt x="0" y="0"/>
                  </a:moveTo>
                  <a:lnTo>
                    <a:pt x="1524" y="6096"/>
                  </a:lnTo>
                  <a:lnTo>
                    <a:pt x="3048" y="12192"/>
                  </a:lnTo>
                  <a:lnTo>
                    <a:pt x="4572" y="18288"/>
                  </a:lnTo>
                  <a:lnTo>
                    <a:pt x="7620" y="22859"/>
                  </a:lnTo>
                  <a:lnTo>
                    <a:pt x="12192" y="27432"/>
                  </a:lnTo>
                  <a:lnTo>
                    <a:pt x="21336" y="33528"/>
                  </a:lnTo>
                  <a:lnTo>
                    <a:pt x="27432" y="36576"/>
                  </a:lnTo>
                  <a:lnTo>
                    <a:pt x="44195" y="36576"/>
                  </a:lnTo>
                  <a:lnTo>
                    <a:pt x="50292" y="33528"/>
                  </a:lnTo>
                  <a:lnTo>
                    <a:pt x="59436" y="27432"/>
                  </a:lnTo>
                  <a:lnTo>
                    <a:pt x="64008" y="22859"/>
                  </a:lnTo>
                  <a:lnTo>
                    <a:pt x="67056" y="16764"/>
                  </a:lnTo>
                  <a:lnTo>
                    <a:pt x="70104" y="12192"/>
                  </a:lnTo>
                  <a:lnTo>
                    <a:pt x="71628" y="6096"/>
                  </a:lnTo>
                  <a:lnTo>
                    <a:pt x="71628" y="0"/>
                  </a:lnTo>
                </a:path>
              </a:pathLst>
            </a:custGeom>
            <a:ln w="9144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3" name="object 103"/>
            <p:cNvSpPr/>
            <p:nvPr/>
          </p:nvSpPr>
          <p:spPr>
            <a:xfrm>
              <a:off x="3678936" y="1924811"/>
              <a:ext cx="68580" cy="36830"/>
            </a:xfrm>
            <a:custGeom>
              <a:avLst/>
              <a:gdLst/>
              <a:ahLst/>
              <a:cxnLst/>
              <a:rect l="l" t="t" r="r" b="b"/>
              <a:pathLst>
                <a:path w="68579" h="36830">
                  <a:moveTo>
                    <a:pt x="0" y="0"/>
                  </a:moveTo>
                  <a:lnTo>
                    <a:pt x="0" y="6096"/>
                  </a:lnTo>
                  <a:lnTo>
                    <a:pt x="1524" y="12192"/>
                  </a:lnTo>
                  <a:lnTo>
                    <a:pt x="4572" y="18288"/>
                  </a:lnTo>
                  <a:lnTo>
                    <a:pt x="10668" y="27432"/>
                  </a:lnTo>
                  <a:lnTo>
                    <a:pt x="19812" y="33528"/>
                  </a:lnTo>
                  <a:lnTo>
                    <a:pt x="25908" y="36576"/>
                  </a:lnTo>
                  <a:lnTo>
                    <a:pt x="42672" y="36576"/>
                  </a:lnTo>
                  <a:lnTo>
                    <a:pt x="47244" y="33528"/>
                  </a:lnTo>
                  <a:lnTo>
                    <a:pt x="53339" y="30480"/>
                  </a:lnTo>
                  <a:lnTo>
                    <a:pt x="57912" y="27432"/>
                  </a:lnTo>
                  <a:lnTo>
                    <a:pt x="60960" y="22859"/>
                  </a:lnTo>
                  <a:lnTo>
                    <a:pt x="65532" y="16764"/>
                  </a:lnTo>
                  <a:lnTo>
                    <a:pt x="67056" y="12192"/>
                  </a:lnTo>
                  <a:lnTo>
                    <a:pt x="68580" y="6096"/>
                  </a:lnTo>
                  <a:lnTo>
                    <a:pt x="68580" y="0"/>
                  </a:lnTo>
                </a:path>
              </a:pathLst>
            </a:custGeom>
            <a:ln w="9143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4" name="object 104"/>
            <p:cNvSpPr/>
            <p:nvPr/>
          </p:nvSpPr>
          <p:spPr>
            <a:xfrm>
              <a:off x="3674364" y="1917953"/>
              <a:ext cx="149860" cy="0"/>
            </a:xfrm>
            <a:custGeom>
              <a:avLst/>
              <a:gdLst/>
              <a:ahLst/>
              <a:cxnLst/>
              <a:rect l="l" t="t" r="r" b="b"/>
              <a:pathLst>
                <a:path w="149860">
                  <a:moveTo>
                    <a:pt x="0" y="0"/>
                  </a:moveTo>
                  <a:lnTo>
                    <a:pt x="9144" y="0"/>
                  </a:lnTo>
                </a:path>
                <a:path w="149860">
                  <a:moveTo>
                    <a:pt x="68580" y="0"/>
                  </a:moveTo>
                  <a:lnTo>
                    <a:pt x="77724" y="0"/>
                  </a:lnTo>
                </a:path>
                <a:path w="149860">
                  <a:moveTo>
                    <a:pt x="140208" y="0"/>
                  </a:moveTo>
                  <a:lnTo>
                    <a:pt x="149352" y="0"/>
                  </a:lnTo>
                </a:path>
              </a:pathLst>
            </a:custGeom>
            <a:ln w="13716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105" name="object 105"/>
          <p:cNvGrpSpPr/>
          <p:nvPr/>
        </p:nvGrpSpPr>
        <p:grpSpPr>
          <a:xfrm>
            <a:off x="9493934" y="1984248"/>
            <a:ext cx="347667" cy="274320"/>
            <a:chOff x="4126991" y="1984248"/>
            <a:chExt cx="151130" cy="274320"/>
          </a:xfrm>
        </p:grpSpPr>
        <p:sp>
          <p:nvSpPr>
            <p:cNvPr id="106" name="object 106"/>
            <p:cNvSpPr/>
            <p:nvPr/>
          </p:nvSpPr>
          <p:spPr>
            <a:xfrm>
              <a:off x="4203191" y="2039112"/>
              <a:ext cx="0" cy="219710"/>
            </a:xfrm>
            <a:custGeom>
              <a:avLst/>
              <a:gdLst/>
              <a:ahLst/>
              <a:cxnLst/>
              <a:rect l="l" t="t" r="r" b="b"/>
              <a:pathLst>
                <a:path h="219710">
                  <a:moveTo>
                    <a:pt x="0" y="219455"/>
                  </a:moveTo>
                  <a:lnTo>
                    <a:pt x="0" y="0"/>
                  </a:lnTo>
                </a:path>
              </a:pathLst>
            </a:custGeom>
            <a:ln w="9144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7" name="object 107"/>
            <p:cNvSpPr/>
            <p:nvPr/>
          </p:nvSpPr>
          <p:spPr>
            <a:xfrm>
              <a:off x="4131563" y="1988820"/>
              <a:ext cx="71755" cy="36830"/>
            </a:xfrm>
            <a:custGeom>
              <a:avLst/>
              <a:gdLst/>
              <a:ahLst/>
              <a:cxnLst/>
              <a:rect l="l" t="t" r="r" b="b"/>
              <a:pathLst>
                <a:path w="71754" h="36830">
                  <a:moveTo>
                    <a:pt x="71627" y="36575"/>
                  </a:moveTo>
                  <a:lnTo>
                    <a:pt x="70103" y="30479"/>
                  </a:lnTo>
                  <a:lnTo>
                    <a:pt x="68579" y="24383"/>
                  </a:lnTo>
                  <a:lnTo>
                    <a:pt x="67055" y="18287"/>
                  </a:lnTo>
                  <a:lnTo>
                    <a:pt x="64007" y="13715"/>
                  </a:lnTo>
                  <a:lnTo>
                    <a:pt x="59435" y="9143"/>
                  </a:lnTo>
                  <a:lnTo>
                    <a:pt x="50291" y="3047"/>
                  </a:lnTo>
                  <a:lnTo>
                    <a:pt x="44195" y="0"/>
                  </a:lnTo>
                  <a:lnTo>
                    <a:pt x="27431" y="0"/>
                  </a:lnTo>
                  <a:lnTo>
                    <a:pt x="21335" y="3047"/>
                  </a:lnTo>
                  <a:lnTo>
                    <a:pt x="12191" y="9143"/>
                  </a:lnTo>
                  <a:lnTo>
                    <a:pt x="7619" y="13715"/>
                  </a:lnTo>
                  <a:lnTo>
                    <a:pt x="4571" y="19811"/>
                  </a:lnTo>
                  <a:lnTo>
                    <a:pt x="1523" y="24383"/>
                  </a:lnTo>
                  <a:lnTo>
                    <a:pt x="0" y="30479"/>
                  </a:lnTo>
                  <a:lnTo>
                    <a:pt x="0" y="36575"/>
                  </a:lnTo>
                </a:path>
              </a:pathLst>
            </a:custGeom>
            <a:ln w="9144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8" name="object 108"/>
            <p:cNvSpPr/>
            <p:nvPr/>
          </p:nvSpPr>
          <p:spPr>
            <a:xfrm>
              <a:off x="4203192" y="1988820"/>
              <a:ext cx="70485" cy="36830"/>
            </a:xfrm>
            <a:custGeom>
              <a:avLst/>
              <a:gdLst/>
              <a:ahLst/>
              <a:cxnLst/>
              <a:rect l="l" t="t" r="r" b="b"/>
              <a:pathLst>
                <a:path w="70485" h="36830">
                  <a:moveTo>
                    <a:pt x="70103" y="36575"/>
                  </a:moveTo>
                  <a:lnTo>
                    <a:pt x="70103" y="30479"/>
                  </a:lnTo>
                  <a:lnTo>
                    <a:pt x="68579" y="24383"/>
                  </a:lnTo>
                  <a:lnTo>
                    <a:pt x="65531" y="18287"/>
                  </a:lnTo>
                  <a:lnTo>
                    <a:pt x="59435" y="9143"/>
                  </a:lnTo>
                  <a:lnTo>
                    <a:pt x="54863" y="6095"/>
                  </a:lnTo>
                  <a:lnTo>
                    <a:pt x="48767" y="3047"/>
                  </a:lnTo>
                  <a:lnTo>
                    <a:pt x="44195" y="0"/>
                  </a:lnTo>
                  <a:lnTo>
                    <a:pt x="25907" y="0"/>
                  </a:lnTo>
                  <a:lnTo>
                    <a:pt x="21335" y="3047"/>
                  </a:lnTo>
                  <a:lnTo>
                    <a:pt x="15239" y="6095"/>
                  </a:lnTo>
                  <a:lnTo>
                    <a:pt x="10667" y="9143"/>
                  </a:lnTo>
                  <a:lnTo>
                    <a:pt x="7619" y="13715"/>
                  </a:lnTo>
                  <a:lnTo>
                    <a:pt x="3047" y="19811"/>
                  </a:lnTo>
                  <a:lnTo>
                    <a:pt x="1523" y="24383"/>
                  </a:lnTo>
                  <a:lnTo>
                    <a:pt x="0" y="30479"/>
                  </a:lnTo>
                  <a:lnTo>
                    <a:pt x="0" y="36575"/>
                  </a:lnTo>
                </a:path>
              </a:pathLst>
            </a:custGeom>
            <a:ln w="9144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9" name="object 109"/>
            <p:cNvSpPr/>
            <p:nvPr/>
          </p:nvSpPr>
          <p:spPr>
            <a:xfrm>
              <a:off x="4126991" y="2032254"/>
              <a:ext cx="151130" cy="0"/>
            </a:xfrm>
            <a:custGeom>
              <a:avLst/>
              <a:gdLst/>
              <a:ahLst/>
              <a:cxnLst/>
              <a:rect l="l" t="t" r="r" b="b"/>
              <a:pathLst>
                <a:path w="151129">
                  <a:moveTo>
                    <a:pt x="141732" y="0"/>
                  </a:moveTo>
                  <a:lnTo>
                    <a:pt x="150876" y="0"/>
                  </a:lnTo>
                </a:path>
                <a:path w="151129">
                  <a:moveTo>
                    <a:pt x="71627" y="0"/>
                  </a:moveTo>
                  <a:lnTo>
                    <a:pt x="80771" y="0"/>
                  </a:lnTo>
                </a:path>
                <a:path w="151129">
                  <a:moveTo>
                    <a:pt x="0" y="0"/>
                  </a:moveTo>
                  <a:lnTo>
                    <a:pt x="9144" y="0"/>
                  </a:lnTo>
                </a:path>
              </a:pathLst>
            </a:custGeom>
            <a:ln w="13716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110" name="object 110"/>
          <p:cNvGrpSpPr/>
          <p:nvPr/>
        </p:nvGrpSpPr>
        <p:grpSpPr>
          <a:xfrm>
            <a:off x="9493937" y="1821179"/>
            <a:ext cx="350588" cy="144780"/>
            <a:chOff x="4126992" y="1821179"/>
            <a:chExt cx="152400" cy="144780"/>
          </a:xfrm>
        </p:grpSpPr>
        <p:sp>
          <p:nvSpPr>
            <p:cNvPr id="111" name="object 111"/>
            <p:cNvSpPr/>
            <p:nvPr/>
          </p:nvSpPr>
          <p:spPr>
            <a:xfrm>
              <a:off x="4203192" y="1821179"/>
              <a:ext cx="0" cy="94615"/>
            </a:xfrm>
            <a:custGeom>
              <a:avLst/>
              <a:gdLst/>
              <a:ahLst/>
              <a:cxnLst/>
              <a:rect l="l" t="t" r="r" b="b"/>
              <a:pathLst>
                <a:path h="94614">
                  <a:moveTo>
                    <a:pt x="0" y="0"/>
                  </a:moveTo>
                  <a:lnTo>
                    <a:pt x="0" y="94487"/>
                  </a:lnTo>
                </a:path>
              </a:pathLst>
            </a:custGeom>
            <a:ln w="9144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2" name="object 112"/>
            <p:cNvSpPr/>
            <p:nvPr/>
          </p:nvSpPr>
          <p:spPr>
            <a:xfrm>
              <a:off x="4203192" y="1924811"/>
              <a:ext cx="71755" cy="36830"/>
            </a:xfrm>
            <a:custGeom>
              <a:avLst/>
              <a:gdLst/>
              <a:ahLst/>
              <a:cxnLst/>
              <a:rect l="l" t="t" r="r" b="b"/>
              <a:pathLst>
                <a:path w="71754" h="36830">
                  <a:moveTo>
                    <a:pt x="0" y="0"/>
                  </a:moveTo>
                  <a:lnTo>
                    <a:pt x="0" y="6096"/>
                  </a:lnTo>
                  <a:lnTo>
                    <a:pt x="1524" y="12192"/>
                  </a:lnTo>
                  <a:lnTo>
                    <a:pt x="27432" y="36576"/>
                  </a:lnTo>
                  <a:lnTo>
                    <a:pt x="44195" y="36576"/>
                  </a:lnTo>
                  <a:lnTo>
                    <a:pt x="68580" y="12192"/>
                  </a:lnTo>
                  <a:lnTo>
                    <a:pt x="71628" y="0"/>
                  </a:lnTo>
                </a:path>
              </a:pathLst>
            </a:custGeom>
            <a:ln w="9144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3" name="object 113"/>
            <p:cNvSpPr/>
            <p:nvPr/>
          </p:nvSpPr>
          <p:spPr>
            <a:xfrm>
              <a:off x="4131564" y="1924811"/>
              <a:ext cx="71755" cy="36830"/>
            </a:xfrm>
            <a:custGeom>
              <a:avLst/>
              <a:gdLst/>
              <a:ahLst/>
              <a:cxnLst/>
              <a:rect l="l" t="t" r="r" b="b"/>
              <a:pathLst>
                <a:path w="71754" h="36830">
                  <a:moveTo>
                    <a:pt x="0" y="0"/>
                  </a:moveTo>
                  <a:lnTo>
                    <a:pt x="3048" y="12192"/>
                  </a:lnTo>
                  <a:lnTo>
                    <a:pt x="4572" y="18288"/>
                  </a:lnTo>
                  <a:lnTo>
                    <a:pt x="7620" y="22859"/>
                  </a:lnTo>
                  <a:lnTo>
                    <a:pt x="12192" y="27432"/>
                  </a:lnTo>
                  <a:lnTo>
                    <a:pt x="21336" y="33528"/>
                  </a:lnTo>
                  <a:lnTo>
                    <a:pt x="27432" y="36576"/>
                  </a:lnTo>
                  <a:lnTo>
                    <a:pt x="45719" y="36576"/>
                  </a:lnTo>
                  <a:lnTo>
                    <a:pt x="50292" y="33528"/>
                  </a:lnTo>
                  <a:lnTo>
                    <a:pt x="56387" y="30480"/>
                  </a:lnTo>
                  <a:lnTo>
                    <a:pt x="60960" y="27432"/>
                  </a:lnTo>
                  <a:lnTo>
                    <a:pt x="64008" y="22859"/>
                  </a:lnTo>
                  <a:lnTo>
                    <a:pt x="68580" y="16764"/>
                  </a:lnTo>
                  <a:lnTo>
                    <a:pt x="70104" y="12192"/>
                  </a:lnTo>
                  <a:lnTo>
                    <a:pt x="71628" y="6096"/>
                  </a:lnTo>
                  <a:lnTo>
                    <a:pt x="71628" y="0"/>
                  </a:lnTo>
                </a:path>
              </a:pathLst>
            </a:custGeom>
            <a:ln w="9144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4" name="object 114"/>
            <p:cNvSpPr/>
            <p:nvPr/>
          </p:nvSpPr>
          <p:spPr>
            <a:xfrm>
              <a:off x="4126992" y="1917953"/>
              <a:ext cx="152400" cy="0"/>
            </a:xfrm>
            <a:custGeom>
              <a:avLst/>
              <a:gdLst/>
              <a:ahLst/>
              <a:cxnLst/>
              <a:rect l="l" t="t" r="r" b="b"/>
              <a:pathLst>
                <a:path w="152400">
                  <a:moveTo>
                    <a:pt x="0" y="0"/>
                  </a:moveTo>
                  <a:lnTo>
                    <a:pt x="9144" y="0"/>
                  </a:lnTo>
                </a:path>
                <a:path w="152400">
                  <a:moveTo>
                    <a:pt x="71627" y="0"/>
                  </a:moveTo>
                  <a:lnTo>
                    <a:pt x="80771" y="0"/>
                  </a:lnTo>
                </a:path>
                <a:path w="152400">
                  <a:moveTo>
                    <a:pt x="143255" y="0"/>
                  </a:moveTo>
                  <a:lnTo>
                    <a:pt x="152399" y="0"/>
                  </a:lnTo>
                </a:path>
              </a:pathLst>
            </a:custGeom>
            <a:ln w="13716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115" name="object 115"/>
          <p:cNvGrpSpPr/>
          <p:nvPr/>
        </p:nvGrpSpPr>
        <p:grpSpPr>
          <a:xfrm>
            <a:off x="9613138" y="2226564"/>
            <a:ext cx="1248971" cy="2315210"/>
            <a:chOff x="4178808" y="2226564"/>
            <a:chExt cx="542925" cy="2315210"/>
          </a:xfrm>
        </p:grpSpPr>
        <p:sp>
          <p:nvSpPr>
            <p:cNvPr id="116" name="object 116"/>
            <p:cNvSpPr/>
            <p:nvPr/>
          </p:nvSpPr>
          <p:spPr>
            <a:xfrm>
              <a:off x="4203191" y="2252471"/>
              <a:ext cx="299085" cy="2289175"/>
            </a:xfrm>
            <a:custGeom>
              <a:avLst/>
              <a:gdLst/>
              <a:ahLst/>
              <a:cxnLst/>
              <a:rect l="l" t="t" r="r" b="b"/>
              <a:pathLst>
                <a:path w="299085" h="2289175">
                  <a:moveTo>
                    <a:pt x="0" y="0"/>
                  </a:moveTo>
                  <a:lnTo>
                    <a:pt x="0" y="2289047"/>
                  </a:lnTo>
                </a:path>
                <a:path w="299085" h="2289175">
                  <a:moveTo>
                    <a:pt x="0" y="86868"/>
                  </a:moveTo>
                  <a:lnTo>
                    <a:pt x="298704" y="86868"/>
                  </a:lnTo>
                </a:path>
              </a:pathLst>
            </a:custGeom>
            <a:ln w="9144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117" name="object 117"/>
            <p:cNvPicPr/>
            <p:nvPr/>
          </p:nvPicPr>
          <p:blipFill>
            <a:blip r:embed="rId12" cstate="print"/>
            <a:stretch>
              <a:fillRect/>
            </a:stretch>
          </p:blipFill>
          <p:spPr>
            <a:xfrm>
              <a:off x="4498848" y="2226564"/>
              <a:ext cx="222504" cy="463295"/>
            </a:xfrm>
            <a:prstGeom prst="rect">
              <a:avLst/>
            </a:prstGeom>
          </p:spPr>
        </p:pic>
        <p:sp>
          <p:nvSpPr>
            <p:cNvPr id="118" name="object 118"/>
            <p:cNvSpPr/>
            <p:nvPr/>
          </p:nvSpPr>
          <p:spPr>
            <a:xfrm>
              <a:off x="4503420" y="2714244"/>
              <a:ext cx="213360" cy="215265"/>
            </a:xfrm>
            <a:custGeom>
              <a:avLst/>
              <a:gdLst/>
              <a:ahLst/>
              <a:cxnLst/>
              <a:rect l="l" t="t" r="r" b="b"/>
              <a:pathLst>
                <a:path w="213360" h="215264">
                  <a:moveTo>
                    <a:pt x="213360" y="106679"/>
                  </a:moveTo>
                  <a:lnTo>
                    <a:pt x="205287" y="64936"/>
                  </a:lnTo>
                  <a:lnTo>
                    <a:pt x="183070" y="31051"/>
                  </a:lnTo>
                  <a:lnTo>
                    <a:pt x="149709" y="8310"/>
                  </a:lnTo>
                  <a:lnTo>
                    <a:pt x="108204" y="0"/>
                  </a:lnTo>
                  <a:lnTo>
                    <a:pt x="66222" y="8310"/>
                  </a:lnTo>
                  <a:lnTo>
                    <a:pt x="31813" y="31051"/>
                  </a:lnTo>
                  <a:lnTo>
                    <a:pt x="8548" y="64936"/>
                  </a:lnTo>
                  <a:lnTo>
                    <a:pt x="0" y="106679"/>
                  </a:lnTo>
                  <a:lnTo>
                    <a:pt x="8548" y="148661"/>
                  </a:lnTo>
                  <a:lnTo>
                    <a:pt x="31813" y="183070"/>
                  </a:lnTo>
                  <a:lnTo>
                    <a:pt x="66222" y="206335"/>
                  </a:lnTo>
                  <a:lnTo>
                    <a:pt x="108204" y="214883"/>
                  </a:lnTo>
                  <a:lnTo>
                    <a:pt x="149709" y="206335"/>
                  </a:lnTo>
                  <a:lnTo>
                    <a:pt x="183070" y="183070"/>
                  </a:lnTo>
                  <a:lnTo>
                    <a:pt x="205287" y="148661"/>
                  </a:lnTo>
                  <a:lnTo>
                    <a:pt x="213360" y="106679"/>
                  </a:lnTo>
                </a:path>
              </a:pathLst>
            </a:custGeom>
            <a:ln w="9144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9" name="object 119"/>
            <p:cNvSpPr/>
            <p:nvPr/>
          </p:nvSpPr>
          <p:spPr>
            <a:xfrm>
              <a:off x="4503420" y="2956560"/>
              <a:ext cx="213360" cy="213360"/>
            </a:xfrm>
            <a:custGeom>
              <a:avLst/>
              <a:gdLst/>
              <a:ahLst/>
              <a:cxnLst/>
              <a:rect l="l" t="t" r="r" b="b"/>
              <a:pathLst>
                <a:path w="213360" h="213360">
                  <a:moveTo>
                    <a:pt x="213360" y="106679"/>
                  </a:moveTo>
                  <a:lnTo>
                    <a:pt x="205287" y="64936"/>
                  </a:lnTo>
                  <a:lnTo>
                    <a:pt x="183070" y="31051"/>
                  </a:lnTo>
                  <a:lnTo>
                    <a:pt x="149709" y="8310"/>
                  </a:lnTo>
                  <a:lnTo>
                    <a:pt x="108204" y="0"/>
                  </a:lnTo>
                  <a:lnTo>
                    <a:pt x="66222" y="8310"/>
                  </a:lnTo>
                  <a:lnTo>
                    <a:pt x="31813" y="31051"/>
                  </a:lnTo>
                  <a:lnTo>
                    <a:pt x="8548" y="64936"/>
                  </a:lnTo>
                  <a:lnTo>
                    <a:pt x="0" y="106679"/>
                  </a:lnTo>
                  <a:lnTo>
                    <a:pt x="8548" y="147780"/>
                  </a:lnTo>
                  <a:lnTo>
                    <a:pt x="31813" y="181736"/>
                  </a:lnTo>
                  <a:lnTo>
                    <a:pt x="66222" y="204835"/>
                  </a:lnTo>
                  <a:lnTo>
                    <a:pt x="108204" y="213359"/>
                  </a:lnTo>
                  <a:lnTo>
                    <a:pt x="149709" y="204835"/>
                  </a:lnTo>
                  <a:lnTo>
                    <a:pt x="183070" y="181736"/>
                  </a:lnTo>
                  <a:lnTo>
                    <a:pt x="205287" y="147780"/>
                  </a:lnTo>
                  <a:lnTo>
                    <a:pt x="213360" y="106679"/>
                  </a:lnTo>
                </a:path>
              </a:pathLst>
            </a:custGeom>
            <a:ln w="9144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0" name="object 120"/>
            <p:cNvSpPr/>
            <p:nvPr/>
          </p:nvSpPr>
          <p:spPr>
            <a:xfrm>
              <a:off x="4503420" y="3197352"/>
              <a:ext cx="213360" cy="213360"/>
            </a:xfrm>
            <a:custGeom>
              <a:avLst/>
              <a:gdLst/>
              <a:ahLst/>
              <a:cxnLst/>
              <a:rect l="l" t="t" r="r" b="b"/>
              <a:pathLst>
                <a:path w="213360" h="213360">
                  <a:moveTo>
                    <a:pt x="213360" y="106679"/>
                  </a:moveTo>
                  <a:lnTo>
                    <a:pt x="205287" y="65579"/>
                  </a:lnTo>
                  <a:lnTo>
                    <a:pt x="183070" y="31622"/>
                  </a:lnTo>
                  <a:lnTo>
                    <a:pt x="149709" y="8524"/>
                  </a:lnTo>
                  <a:lnTo>
                    <a:pt x="108204" y="0"/>
                  </a:lnTo>
                  <a:lnTo>
                    <a:pt x="66222" y="8524"/>
                  </a:lnTo>
                  <a:lnTo>
                    <a:pt x="31813" y="31622"/>
                  </a:lnTo>
                  <a:lnTo>
                    <a:pt x="8548" y="65579"/>
                  </a:lnTo>
                  <a:lnTo>
                    <a:pt x="0" y="106679"/>
                  </a:lnTo>
                  <a:lnTo>
                    <a:pt x="8548" y="148423"/>
                  </a:lnTo>
                  <a:lnTo>
                    <a:pt x="31813" y="182308"/>
                  </a:lnTo>
                  <a:lnTo>
                    <a:pt x="66222" y="205049"/>
                  </a:lnTo>
                  <a:lnTo>
                    <a:pt x="108204" y="213359"/>
                  </a:lnTo>
                  <a:lnTo>
                    <a:pt x="149709" y="205049"/>
                  </a:lnTo>
                  <a:lnTo>
                    <a:pt x="183070" y="182308"/>
                  </a:lnTo>
                  <a:lnTo>
                    <a:pt x="205287" y="148423"/>
                  </a:lnTo>
                  <a:lnTo>
                    <a:pt x="213360" y="106679"/>
                  </a:lnTo>
                </a:path>
              </a:pathLst>
            </a:custGeom>
            <a:ln w="9144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1" name="object 121"/>
            <p:cNvSpPr/>
            <p:nvPr/>
          </p:nvSpPr>
          <p:spPr>
            <a:xfrm>
              <a:off x="4203191" y="2580132"/>
              <a:ext cx="307975" cy="723900"/>
            </a:xfrm>
            <a:custGeom>
              <a:avLst/>
              <a:gdLst/>
              <a:ahLst/>
              <a:cxnLst/>
              <a:rect l="l" t="t" r="r" b="b"/>
              <a:pathLst>
                <a:path w="307975" h="723900">
                  <a:moveTo>
                    <a:pt x="0" y="0"/>
                  </a:moveTo>
                  <a:lnTo>
                    <a:pt x="298704" y="0"/>
                  </a:lnTo>
                </a:path>
                <a:path w="307975" h="723900">
                  <a:moveTo>
                    <a:pt x="0" y="240791"/>
                  </a:moveTo>
                  <a:lnTo>
                    <a:pt x="298704" y="240791"/>
                  </a:lnTo>
                </a:path>
                <a:path w="307975" h="723900">
                  <a:moveTo>
                    <a:pt x="0" y="483108"/>
                  </a:moveTo>
                  <a:lnTo>
                    <a:pt x="298704" y="483108"/>
                  </a:lnTo>
                </a:path>
                <a:path w="307975" h="723900">
                  <a:moveTo>
                    <a:pt x="0" y="723900"/>
                  </a:moveTo>
                  <a:lnTo>
                    <a:pt x="307848" y="723900"/>
                  </a:lnTo>
                </a:path>
              </a:pathLst>
            </a:custGeom>
            <a:ln w="9144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2" name="object 122"/>
            <p:cNvSpPr/>
            <p:nvPr/>
          </p:nvSpPr>
          <p:spPr>
            <a:xfrm>
              <a:off x="4183380" y="2319528"/>
              <a:ext cx="40005" cy="38100"/>
            </a:xfrm>
            <a:custGeom>
              <a:avLst/>
              <a:gdLst/>
              <a:ahLst/>
              <a:cxnLst/>
              <a:rect l="l" t="t" r="r" b="b"/>
              <a:pathLst>
                <a:path w="40004" h="38100">
                  <a:moveTo>
                    <a:pt x="19812" y="38099"/>
                  </a:moveTo>
                  <a:lnTo>
                    <a:pt x="12215" y="36742"/>
                  </a:lnTo>
                  <a:lnTo>
                    <a:pt x="5905" y="32956"/>
                  </a:lnTo>
                  <a:lnTo>
                    <a:pt x="1595" y="27170"/>
                  </a:lnTo>
                  <a:lnTo>
                    <a:pt x="0" y="19811"/>
                  </a:lnTo>
                  <a:lnTo>
                    <a:pt x="1595" y="12215"/>
                  </a:lnTo>
                  <a:lnTo>
                    <a:pt x="5905" y="5905"/>
                  </a:lnTo>
                  <a:lnTo>
                    <a:pt x="12215" y="1595"/>
                  </a:lnTo>
                  <a:lnTo>
                    <a:pt x="19812" y="0"/>
                  </a:lnTo>
                  <a:lnTo>
                    <a:pt x="27408" y="1595"/>
                  </a:lnTo>
                  <a:lnTo>
                    <a:pt x="33718" y="5905"/>
                  </a:lnTo>
                  <a:lnTo>
                    <a:pt x="38028" y="12215"/>
                  </a:lnTo>
                  <a:lnTo>
                    <a:pt x="39624" y="19811"/>
                  </a:lnTo>
                  <a:lnTo>
                    <a:pt x="38028" y="27170"/>
                  </a:lnTo>
                  <a:lnTo>
                    <a:pt x="33718" y="32956"/>
                  </a:lnTo>
                  <a:lnTo>
                    <a:pt x="27408" y="36742"/>
                  </a:lnTo>
                  <a:lnTo>
                    <a:pt x="19812" y="38099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3" name="object 123"/>
            <p:cNvSpPr/>
            <p:nvPr/>
          </p:nvSpPr>
          <p:spPr>
            <a:xfrm>
              <a:off x="4183380" y="2319528"/>
              <a:ext cx="40005" cy="38100"/>
            </a:xfrm>
            <a:custGeom>
              <a:avLst/>
              <a:gdLst/>
              <a:ahLst/>
              <a:cxnLst/>
              <a:rect l="l" t="t" r="r" b="b"/>
              <a:pathLst>
                <a:path w="40004" h="38100">
                  <a:moveTo>
                    <a:pt x="0" y="19811"/>
                  </a:moveTo>
                  <a:lnTo>
                    <a:pt x="1595" y="12215"/>
                  </a:lnTo>
                  <a:lnTo>
                    <a:pt x="5905" y="5905"/>
                  </a:lnTo>
                  <a:lnTo>
                    <a:pt x="12215" y="1595"/>
                  </a:lnTo>
                  <a:lnTo>
                    <a:pt x="19812" y="0"/>
                  </a:lnTo>
                  <a:lnTo>
                    <a:pt x="27408" y="1595"/>
                  </a:lnTo>
                  <a:lnTo>
                    <a:pt x="33718" y="5905"/>
                  </a:lnTo>
                  <a:lnTo>
                    <a:pt x="38028" y="12215"/>
                  </a:lnTo>
                  <a:lnTo>
                    <a:pt x="39624" y="19811"/>
                  </a:lnTo>
                  <a:lnTo>
                    <a:pt x="38028" y="27170"/>
                  </a:lnTo>
                  <a:lnTo>
                    <a:pt x="33718" y="32956"/>
                  </a:lnTo>
                  <a:lnTo>
                    <a:pt x="27408" y="36742"/>
                  </a:lnTo>
                  <a:lnTo>
                    <a:pt x="19812" y="38099"/>
                  </a:lnTo>
                  <a:lnTo>
                    <a:pt x="12215" y="36742"/>
                  </a:lnTo>
                  <a:lnTo>
                    <a:pt x="5905" y="32956"/>
                  </a:lnTo>
                  <a:lnTo>
                    <a:pt x="1595" y="27170"/>
                  </a:lnTo>
                  <a:lnTo>
                    <a:pt x="0" y="19811"/>
                  </a:lnTo>
                </a:path>
              </a:pathLst>
            </a:custGeom>
            <a:ln w="9144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4" name="object 124"/>
            <p:cNvSpPr/>
            <p:nvPr/>
          </p:nvSpPr>
          <p:spPr>
            <a:xfrm>
              <a:off x="4183380" y="2560320"/>
              <a:ext cx="40005" cy="40005"/>
            </a:xfrm>
            <a:custGeom>
              <a:avLst/>
              <a:gdLst/>
              <a:ahLst/>
              <a:cxnLst/>
              <a:rect l="l" t="t" r="r" b="b"/>
              <a:pathLst>
                <a:path w="40004" h="40005">
                  <a:moveTo>
                    <a:pt x="19812" y="39623"/>
                  </a:moveTo>
                  <a:lnTo>
                    <a:pt x="12215" y="38028"/>
                  </a:lnTo>
                  <a:lnTo>
                    <a:pt x="5905" y="33718"/>
                  </a:lnTo>
                  <a:lnTo>
                    <a:pt x="1595" y="27408"/>
                  </a:lnTo>
                  <a:lnTo>
                    <a:pt x="0" y="19811"/>
                  </a:lnTo>
                  <a:lnTo>
                    <a:pt x="1595" y="12215"/>
                  </a:lnTo>
                  <a:lnTo>
                    <a:pt x="5905" y="5905"/>
                  </a:lnTo>
                  <a:lnTo>
                    <a:pt x="12215" y="1595"/>
                  </a:lnTo>
                  <a:lnTo>
                    <a:pt x="19812" y="0"/>
                  </a:lnTo>
                  <a:lnTo>
                    <a:pt x="27408" y="1595"/>
                  </a:lnTo>
                  <a:lnTo>
                    <a:pt x="33718" y="5905"/>
                  </a:lnTo>
                  <a:lnTo>
                    <a:pt x="38028" y="12215"/>
                  </a:lnTo>
                  <a:lnTo>
                    <a:pt x="39624" y="19811"/>
                  </a:lnTo>
                  <a:lnTo>
                    <a:pt x="38028" y="27408"/>
                  </a:lnTo>
                  <a:lnTo>
                    <a:pt x="33718" y="33718"/>
                  </a:lnTo>
                  <a:lnTo>
                    <a:pt x="27408" y="38028"/>
                  </a:lnTo>
                  <a:lnTo>
                    <a:pt x="19812" y="39623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5" name="object 125"/>
            <p:cNvSpPr/>
            <p:nvPr/>
          </p:nvSpPr>
          <p:spPr>
            <a:xfrm>
              <a:off x="4183380" y="2560320"/>
              <a:ext cx="40005" cy="40005"/>
            </a:xfrm>
            <a:custGeom>
              <a:avLst/>
              <a:gdLst/>
              <a:ahLst/>
              <a:cxnLst/>
              <a:rect l="l" t="t" r="r" b="b"/>
              <a:pathLst>
                <a:path w="40004" h="40005">
                  <a:moveTo>
                    <a:pt x="0" y="19811"/>
                  </a:moveTo>
                  <a:lnTo>
                    <a:pt x="1595" y="12215"/>
                  </a:lnTo>
                  <a:lnTo>
                    <a:pt x="5905" y="5905"/>
                  </a:lnTo>
                  <a:lnTo>
                    <a:pt x="12215" y="1595"/>
                  </a:lnTo>
                  <a:lnTo>
                    <a:pt x="19812" y="0"/>
                  </a:lnTo>
                  <a:lnTo>
                    <a:pt x="27408" y="1595"/>
                  </a:lnTo>
                  <a:lnTo>
                    <a:pt x="33718" y="5905"/>
                  </a:lnTo>
                  <a:lnTo>
                    <a:pt x="38028" y="12215"/>
                  </a:lnTo>
                  <a:lnTo>
                    <a:pt x="39624" y="19811"/>
                  </a:lnTo>
                  <a:lnTo>
                    <a:pt x="38028" y="27408"/>
                  </a:lnTo>
                  <a:lnTo>
                    <a:pt x="33718" y="33718"/>
                  </a:lnTo>
                  <a:lnTo>
                    <a:pt x="27408" y="38028"/>
                  </a:lnTo>
                  <a:lnTo>
                    <a:pt x="19812" y="39623"/>
                  </a:lnTo>
                  <a:lnTo>
                    <a:pt x="12215" y="38028"/>
                  </a:lnTo>
                  <a:lnTo>
                    <a:pt x="5905" y="33718"/>
                  </a:lnTo>
                  <a:lnTo>
                    <a:pt x="1595" y="27408"/>
                  </a:lnTo>
                  <a:lnTo>
                    <a:pt x="0" y="19811"/>
                  </a:lnTo>
                </a:path>
              </a:pathLst>
            </a:custGeom>
            <a:ln w="9144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6" name="object 126"/>
            <p:cNvSpPr/>
            <p:nvPr/>
          </p:nvSpPr>
          <p:spPr>
            <a:xfrm>
              <a:off x="4183380" y="2802636"/>
              <a:ext cx="40005" cy="38100"/>
            </a:xfrm>
            <a:custGeom>
              <a:avLst/>
              <a:gdLst/>
              <a:ahLst/>
              <a:cxnLst/>
              <a:rect l="l" t="t" r="r" b="b"/>
              <a:pathLst>
                <a:path w="40004" h="38100">
                  <a:moveTo>
                    <a:pt x="19812" y="38100"/>
                  </a:moveTo>
                  <a:lnTo>
                    <a:pt x="12215" y="36504"/>
                  </a:lnTo>
                  <a:lnTo>
                    <a:pt x="5905" y="32194"/>
                  </a:lnTo>
                  <a:lnTo>
                    <a:pt x="1595" y="25884"/>
                  </a:lnTo>
                  <a:lnTo>
                    <a:pt x="0" y="18288"/>
                  </a:lnTo>
                  <a:lnTo>
                    <a:pt x="1595" y="10929"/>
                  </a:lnTo>
                  <a:lnTo>
                    <a:pt x="5905" y="5143"/>
                  </a:lnTo>
                  <a:lnTo>
                    <a:pt x="12215" y="1357"/>
                  </a:lnTo>
                  <a:lnTo>
                    <a:pt x="19812" y="0"/>
                  </a:lnTo>
                  <a:lnTo>
                    <a:pt x="27408" y="1357"/>
                  </a:lnTo>
                  <a:lnTo>
                    <a:pt x="33718" y="5143"/>
                  </a:lnTo>
                  <a:lnTo>
                    <a:pt x="38028" y="10929"/>
                  </a:lnTo>
                  <a:lnTo>
                    <a:pt x="39624" y="18288"/>
                  </a:lnTo>
                  <a:lnTo>
                    <a:pt x="38028" y="25884"/>
                  </a:lnTo>
                  <a:lnTo>
                    <a:pt x="33718" y="32194"/>
                  </a:lnTo>
                  <a:lnTo>
                    <a:pt x="27408" y="36504"/>
                  </a:lnTo>
                  <a:lnTo>
                    <a:pt x="19812" y="3810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7" name="object 127"/>
            <p:cNvSpPr/>
            <p:nvPr/>
          </p:nvSpPr>
          <p:spPr>
            <a:xfrm>
              <a:off x="4183380" y="2802636"/>
              <a:ext cx="40005" cy="38100"/>
            </a:xfrm>
            <a:custGeom>
              <a:avLst/>
              <a:gdLst/>
              <a:ahLst/>
              <a:cxnLst/>
              <a:rect l="l" t="t" r="r" b="b"/>
              <a:pathLst>
                <a:path w="40004" h="38100">
                  <a:moveTo>
                    <a:pt x="0" y="18288"/>
                  </a:moveTo>
                  <a:lnTo>
                    <a:pt x="1595" y="10929"/>
                  </a:lnTo>
                  <a:lnTo>
                    <a:pt x="5905" y="5143"/>
                  </a:lnTo>
                  <a:lnTo>
                    <a:pt x="12215" y="1357"/>
                  </a:lnTo>
                  <a:lnTo>
                    <a:pt x="19812" y="0"/>
                  </a:lnTo>
                  <a:lnTo>
                    <a:pt x="27408" y="1357"/>
                  </a:lnTo>
                  <a:lnTo>
                    <a:pt x="33718" y="5143"/>
                  </a:lnTo>
                  <a:lnTo>
                    <a:pt x="38028" y="10929"/>
                  </a:lnTo>
                  <a:lnTo>
                    <a:pt x="39624" y="18288"/>
                  </a:lnTo>
                  <a:lnTo>
                    <a:pt x="38028" y="25884"/>
                  </a:lnTo>
                  <a:lnTo>
                    <a:pt x="33718" y="32194"/>
                  </a:lnTo>
                  <a:lnTo>
                    <a:pt x="27408" y="36504"/>
                  </a:lnTo>
                  <a:lnTo>
                    <a:pt x="19812" y="38100"/>
                  </a:lnTo>
                  <a:lnTo>
                    <a:pt x="12215" y="36504"/>
                  </a:lnTo>
                  <a:lnTo>
                    <a:pt x="5905" y="32194"/>
                  </a:lnTo>
                  <a:lnTo>
                    <a:pt x="1595" y="25884"/>
                  </a:lnTo>
                  <a:lnTo>
                    <a:pt x="0" y="18288"/>
                  </a:lnTo>
                </a:path>
              </a:pathLst>
            </a:custGeom>
            <a:ln w="9144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8" name="object 128"/>
            <p:cNvSpPr/>
            <p:nvPr/>
          </p:nvSpPr>
          <p:spPr>
            <a:xfrm>
              <a:off x="4183380" y="3043428"/>
              <a:ext cx="40005" cy="38100"/>
            </a:xfrm>
            <a:custGeom>
              <a:avLst/>
              <a:gdLst/>
              <a:ahLst/>
              <a:cxnLst/>
              <a:rect l="l" t="t" r="r" b="b"/>
              <a:pathLst>
                <a:path w="40004" h="38100">
                  <a:moveTo>
                    <a:pt x="19812" y="38099"/>
                  </a:moveTo>
                  <a:lnTo>
                    <a:pt x="12215" y="36742"/>
                  </a:lnTo>
                  <a:lnTo>
                    <a:pt x="5905" y="32956"/>
                  </a:lnTo>
                  <a:lnTo>
                    <a:pt x="1595" y="27170"/>
                  </a:lnTo>
                  <a:lnTo>
                    <a:pt x="0" y="19811"/>
                  </a:lnTo>
                  <a:lnTo>
                    <a:pt x="1595" y="12215"/>
                  </a:lnTo>
                  <a:lnTo>
                    <a:pt x="5905" y="5905"/>
                  </a:lnTo>
                  <a:lnTo>
                    <a:pt x="12215" y="1595"/>
                  </a:lnTo>
                  <a:lnTo>
                    <a:pt x="19812" y="0"/>
                  </a:lnTo>
                  <a:lnTo>
                    <a:pt x="27408" y="1595"/>
                  </a:lnTo>
                  <a:lnTo>
                    <a:pt x="33718" y="5905"/>
                  </a:lnTo>
                  <a:lnTo>
                    <a:pt x="38028" y="12215"/>
                  </a:lnTo>
                  <a:lnTo>
                    <a:pt x="39624" y="19811"/>
                  </a:lnTo>
                  <a:lnTo>
                    <a:pt x="38028" y="27170"/>
                  </a:lnTo>
                  <a:lnTo>
                    <a:pt x="33718" y="32956"/>
                  </a:lnTo>
                  <a:lnTo>
                    <a:pt x="27408" y="36742"/>
                  </a:lnTo>
                  <a:lnTo>
                    <a:pt x="19812" y="38099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9" name="object 129"/>
            <p:cNvSpPr/>
            <p:nvPr/>
          </p:nvSpPr>
          <p:spPr>
            <a:xfrm>
              <a:off x="4183380" y="3043428"/>
              <a:ext cx="40005" cy="38100"/>
            </a:xfrm>
            <a:custGeom>
              <a:avLst/>
              <a:gdLst/>
              <a:ahLst/>
              <a:cxnLst/>
              <a:rect l="l" t="t" r="r" b="b"/>
              <a:pathLst>
                <a:path w="40004" h="38100">
                  <a:moveTo>
                    <a:pt x="0" y="19811"/>
                  </a:moveTo>
                  <a:lnTo>
                    <a:pt x="1595" y="12215"/>
                  </a:lnTo>
                  <a:lnTo>
                    <a:pt x="5905" y="5905"/>
                  </a:lnTo>
                  <a:lnTo>
                    <a:pt x="12215" y="1595"/>
                  </a:lnTo>
                  <a:lnTo>
                    <a:pt x="19812" y="0"/>
                  </a:lnTo>
                  <a:lnTo>
                    <a:pt x="27408" y="1595"/>
                  </a:lnTo>
                  <a:lnTo>
                    <a:pt x="33718" y="5905"/>
                  </a:lnTo>
                  <a:lnTo>
                    <a:pt x="38028" y="12215"/>
                  </a:lnTo>
                  <a:lnTo>
                    <a:pt x="39624" y="19811"/>
                  </a:lnTo>
                  <a:lnTo>
                    <a:pt x="38028" y="27170"/>
                  </a:lnTo>
                  <a:lnTo>
                    <a:pt x="33718" y="32956"/>
                  </a:lnTo>
                  <a:lnTo>
                    <a:pt x="27408" y="36742"/>
                  </a:lnTo>
                  <a:lnTo>
                    <a:pt x="19812" y="38099"/>
                  </a:lnTo>
                  <a:lnTo>
                    <a:pt x="12215" y="36742"/>
                  </a:lnTo>
                  <a:lnTo>
                    <a:pt x="5905" y="32956"/>
                  </a:lnTo>
                  <a:lnTo>
                    <a:pt x="1595" y="27170"/>
                  </a:lnTo>
                  <a:lnTo>
                    <a:pt x="0" y="19811"/>
                  </a:lnTo>
                </a:path>
              </a:pathLst>
            </a:custGeom>
            <a:ln w="9144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0" name="object 130"/>
            <p:cNvSpPr/>
            <p:nvPr/>
          </p:nvSpPr>
          <p:spPr>
            <a:xfrm>
              <a:off x="4183380" y="3285744"/>
              <a:ext cx="40005" cy="38100"/>
            </a:xfrm>
            <a:custGeom>
              <a:avLst/>
              <a:gdLst/>
              <a:ahLst/>
              <a:cxnLst/>
              <a:rect l="l" t="t" r="r" b="b"/>
              <a:pathLst>
                <a:path w="40004" h="38100">
                  <a:moveTo>
                    <a:pt x="19812" y="38100"/>
                  </a:moveTo>
                  <a:lnTo>
                    <a:pt x="12215" y="36504"/>
                  </a:lnTo>
                  <a:lnTo>
                    <a:pt x="5905" y="32194"/>
                  </a:lnTo>
                  <a:lnTo>
                    <a:pt x="1595" y="25884"/>
                  </a:lnTo>
                  <a:lnTo>
                    <a:pt x="0" y="18288"/>
                  </a:lnTo>
                  <a:lnTo>
                    <a:pt x="1595" y="11572"/>
                  </a:lnTo>
                  <a:lnTo>
                    <a:pt x="5905" y="5715"/>
                  </a:lnTo>
                  <a:lnTo>
                    <a:pt x="12215" y="1571"/>
                  </a:lnTo>
                  <a:lnTo>
                    <a:pt x="19812" y="0"/>
                  </a:lnTo>
                  <a:lnTo>
                    <a:pt x="27408" y="1571"/>
                  </a:lnTo>
                  <a:lnTo>
                    <a:pt x="33718" y="5715"/>
                  </a:lnTo>
                  <a:lnTo>
                    <a:pt x="38028" y="11572"/>
                  </a:lnTo>
                  <a:lnTo>
                    <a:pt x="39624" y="18288"/>
                  </a:lnTo>
                  <a:lnTo>
                    <a:pt x="38028" y="25884"/>
                  </a:lnTo>
                  <a:lnTo>
                    <a:pt x="33718" y="32194"/>
                  </a:lnTo>
                  <a:lnTo>
                    <a:pt x="27408" y="36504"/>
                  </a:lnTo>
                  <a:lnTo>
                    <a:pt x="19812" y="3810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1" name="object 131"/>
            <p:cNvSpPr/>
            <p:nvPr/>
          </p:nvSpPr>
          <p:spPr>
            <a:xfrm>
              <a:off x="4183380" y="3285744"/>
              <a:ext cx="40005" cy="38100"/>
            </a:xfrm>
            <a:custGeom>
              <a:avLst/>
              <a:gdLst/>
              <a:ahLst/>
              <a:cxnLst/>
              <a:rect l="l" t="t" r="r" b="b"/>
              <a:pathLst>
                <a:path w="40004" h="38100">
                  <a:moveTo>
                    <a:pt x="0" y="18288"/>
                  </a:moveTo>
                  <a:lnTo>
                    <a:pt x="1595" y="11572"/>
                  </a:lnTo>
                  <a:lnTo>
                    <a:pt x="5905" y="5715"/>
                  </a:lnTo>
                  <a:lnTo>
                    <a:pt x="12215" y="1571"/>
                  </a:lnTo>
                  <a:lnTo>
                    <a:pt x="19812" y="0"/>
                  </a:lnTo>
                  <a:lnTo>
                    <a:pt x="27408" y="1571"/>
                  </a:lnTo>
                  <a:lnTo>
                    <a:pt x="33718" y="5715"/>
                  </a:lnTo>
                  <a:lnTo>
                    <a:pt x="38028" y="11572"/>
                  </a:lnTo>
                  <a:lnTo>
                    <a:pt x="39624" y="18288"/>
                  </a:lnTo>
                  <a:lnTo>
                    <a:pt x="38028" y="25884"/>
                  </a:lnTo>
                  <a:lnTo>
                    <a:pt x="33718" y="32194"/>
                  </a:lnTo>
                  <a:lnTo>
                    <a:pt x="27408" y="36504"/>
                  </a:lnTo>
                  <a:lnTo>
                    <a:pt x="19812" y="38100"/>
                  </a:lnTo>
                  <a:lnTo>
                    <a:pt x="12215" y="36504"/>
                  </a:lnTo>
                  <a:lnTo>
                    <a:pt x="5905" y="32194"/>
                  </a:lnTo>
                  <a:lnTo>
                    <a:pt x="1595" y="25884"/>
                  </a:lnTo>
                  <a:lnTo>
                    <a:pt x="0" y="18288"/>
                  </a:lnTo>
                </a:path>
              </a:pathLst>
            </a:custGeom>
            <a:ln w="9144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132" name="object 132"/>
          <p:cNvGrpSpPr/>
          <p:nvPr/>
        </p:nvGrpSpPr>
        <p:grpSpPr>
          <a:xfrm>
            <a:off x="6790900" y="4169665"/>
            <a:ext cx="109559" cy="47625"/>
            <a:chOff x="2951988" y="4169664"/>
            <a:chExt cx="47625" cy="47625"/>
          </a:xfrm>
        </p:grpSpPr>
        <p:sp>
          <p:nvSpPr>
            <p:cNvPr id="133" name="object 133"/>
            <p:cNvSpPr/>
            <p:nvPr/>
          </p:nvSpPr>
          <p:spPr>
            <a:xfrm>
              <a:off x="2956560" y="4174236"/>
              <a:ext cx="38100" cy="38100"/>
            </a:xfrm>
            <a:custGeom>
              <a:avLst/>
              <a:gdLst/>
              <a:ahLst/>
              <a:cxnLst/>
              <a:rect l="l" t="t" r="r" b="b"/>
              <a:pathLst>
                <a:path w="38100" h="38100">
                  <a:moveTo>
                    <a:pt x="19812" y="38100"/>
                  </a:moveTo>
                  <a:lnTo>
                    <a:pt x="12215" y="36742"/>
                  </a:lnTo>
                  <a:lnTo>
                    <a:pt x="5905" y="32956"/>
                  </a:lnTo>
                  <a:lnTo>
                    <a:pt x="1595" y="27170"/>
                  </a:lnTo>
                  <a:lnTo>
                    <a:pt x="0" y="19812"/>
                  </a:lnTo>
                  <a:lnTo>
                    <a:pt x="1595" y="12215"/>
                  </a:lnTo>
                  <a:lnTo>
                    <a:pt x="5905" y="5905"/>
                  </a:lnTo>
                  <a:lnTo>
                    <a:pt x="12215" y="1595"/>
                  </a:lnTo>
                  <a:lnTo>
                    <a:pt x="19812" y="0"/>
                  </a:lnTo>
                  <a:lnTo>
                    <a:pt x="27170" y="1595"/>
                  </a:lnTo>
                  <a:lnTo>
                    <a:pt x="32956" y="5905"/>
                  </a:lnTo>
                  <a:lnTo>
                    <a:pt x="36742" y="12215"/>
                  </a:lnTo>
                  <a:lnTo>
                    <a:pt x="38100" y="19812"/>
                  </a:lnTo>
                  <a:lnTo>
                    <a:pt x="36742" y="27170"/>
                  </a:lnTo>
                  <a:lnTo>
                    <a:pt x="32956" y="32956"/>
                  </a:lnTo>
                  <a:lnTo>
                    <a:pt x="27170" y="36742"/>
                  </a:lnTo>
                  <a:lnTo>
                    <a:pt x="19812" y="3810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4" name="object 134"/>
            <p:cNvSpPr/>
            <p:nvPr/>
          </p:nvSpPr>
          <p:spPr>
            <a:xfrm>
              <a:off x="2956560" y="4174236"/>
              <a:ext cx="38100" cy="38100"/>
            </a:xfrm>
            <a:custGeom>
              <a:avLst/>
              <a:gdLst/>
              <a:ahLst/>
              <a:cxnLst/>
              <a:rect l="l" t="t" r="r" b="b"/>
              <a:pathLst>
                <a:path w="38100" h="38100">
                  <a:moveTo>
                    <a:pt x="0" y="19812"/>
                  </a:moveTo>
                  <a:lnTo>
                    <a:pt x="1595" y="12215"/>
                  </a:lnTo>
                  <a:lnTo>
                    <a:pt x="5905" y="5905"/>
                  </a:lnTo>
                  <a:lnTo>
                    <a:pt x="12215" y="1595"/>
                  </a:lnTo>
                  <a:lnTo>
                    <a:pt x="19812" y="0"/>
                  </a:lnTo>
                  <a:lnTo>
                    <a:pt x="27170" y="1595"/>
                  </a:lnTo>
                  <a:lnTo>
                    <a:pt x="32956" y="5905"/>
                  </a:lnTo>
                  <a:lnTo>
                    <a:pt x="36742" y="12215"/>
                  </a:lnTo>
                  <a:lnTo>
                    <a:pt x="38100" y="19812"/>
                  </a:lnTo>
                  <a:lnTo>
                    <a:pt x="36742" y="27170"/>
                  </a:lnTo>
                  <a:lnTo>
                    <a:pt x="32956" y="32956"/>
                  </a:lnTo>
                  <a:lnTo>
                    <a:pt x="27170" y="36742"/>
                  </a:lnTo>
                  <a:lnTo>
                    <a:pt x="19812" y="38100"/>
                  </a:lnTo>
                  <a:lnTo>
                    <a:pt x="12215" y="36742"/>
                  </a:lnTo>
                  <a:lnTo>
                    <a:pt x="5905" y="32956"/>
                  </a:lnTo>
                  <a:lnTo>
                    <a:pt x="1595" y="27170"/>
                  </a:lnTo>
                  <a:lnTo>
                    <a:pt x="0" y="19812"/>
                  </a:lnTo>
                </a:path>
              </a:pathLst>
            </a:custGeom>
            <a:ln w="9144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135" name="object 135"/>
          <p:cNvGrpSpPr/>
          <p:nvPr/>
        </p:nvGrpSpPr>
        <p:grpSpPr>
          <a:xfrm>
            <a:off x="6790900" y="4518659"/>
            <a:ext cx="109559" cy="45720"/>
            <a:chOff x="2951988" y="4518659"/>
            <a:chExt cx="47625" cy="45720"/>
          </a:xfrm>
        </p:grpSpPr>
        <p:sp>
          <p:nvSpPr>
            <p:cNvPr id="136" name="object 136"/>
            <p:cNvSpPr/>
            <p:nvPr/>
          </p:nvSpPr>
          <p:spPr>
            <a:xfrm>
              <a:off x="2956560" y="4523231"/>
              <a:ext cx="38100" cy="36830"/>
            </a:xfrm>
            <a:custGeom>
              <a:avLst/>
              <a:gdLst/>
              <a:ahLst/>
              <a:cxnLst/>
              <a:rect l="l" t="t" r="r" b="b"/>
              <a:pathLst>
                <a:path w="38100" h="36829">
                  <a:moveTo>
                    <a:pt x="19812" y="36575"/>
                  </a:moveTo>
                  <a:lnTo>
                    <a:pt x="12215" y="35218"/>
                  </a:lnTo>
                  <a:lnTo>
                    <a:pt x="5905" y="31432"/>
                  </a:lnTo>
                  <a:lnTo>
                    <a:pt x="1595" y="25646"/>
                  </a:lnTo>
                  <a:lnTo>
                    <a:pt x="0" y="18287"/>
                  </a:lnTo>
                  <a:lnTo>
                    <a:pt x="1595" y="10929"/>
                  </a:lnTo>
                  <a:lnTo>
                    <a:pt x="5905" y="5143"/>
                  </a:lnTo>
                  <a:lnTo>
                    <a:pt x="12215" y="1357"/>
                  </a:lnTo>
                  <a:lnTo>
                    <a:pt x="19812" y="0"/>
                  </a:lnTo>
                  <a:lnTo>
                    <a:pt x="27170" y="1357"/>
                  </a:lnTo>
                  <a:lnTo>
                    <a:pt x="32956" y="5143"/>
                  </a:lnTo>
                  <a:lnTo>
                    <a:pt x="36742" y="10929"/>
                  </a:lnTo>
                  <a:lnTo>
                    <a:pt x="38100" y="18287"/>
                  </a:lnTo>
                  <a:lnTo>
                    <a:pt x="36742" y="25646"/>
                  </a:lnTo>
                  <a:lnTo>
                    <a:pt x="32956" y="31432"/>
                  </a:lnTo>
                  <a:lnTo>
                    <a:pt x="27170" y="35218"/>
                  </a:lnTo>
                  <a:lnTo>
                    <a:pt x="19812" y="36575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7" name="object 137"/>
            <p:cNvSpPr/>
            <p:nvPr/>
          </p:nvSpPr>
          <p:spPr>
            <a:xfrm>
              <a:off x="2956560" y="4523231"/>
              <a:ext cx="38100" cy="36830"/>
            </a:xfrm>
            <a:custGeom>
              <a:avLst/>
              <a:gdLst/>
              <a:ahLst/>
              <a:cxnLst/>
              <a:rect l="l" t="t" r="r" b="b"/>
              <a:pathLst>
                <a:path w="38100" h="36829">
                  <a:moveTo>
                    <a:pt x="0" y="18287"/>
                  </a:moveTo>
                  <a:lnTo>
                    <a:pt x="1595" y="10929"/>
                  </a:lnTo>
                  <a:lnTo>
                    <a:pt x="5905" y="5143"/>
                  </a:lnTo>
                  <a:lnTo>
                    <a:pt x="12215" y="1357"/>
                  </a:lnTo>
                  <a:lnTo>
                    <a:pt x="19812" y="0"/>
                  </a:lnTo>
                  <a:lnTo>
                    <a:pt x="27170" y="1357"/>
                  </a:lnTo>
                  <a:lnTo>
                    <a:pt x="32956" y="5143"/>
                  </a:lnTo>
                  <a:lnTo>
                    <a:pt x="36742" y="10929"/>
                  </a:lnTo>
                  <a:lnTo>
                    <a:pt x="38100" y="18287"/>
                  </a:lnTo>
                  <a:lnTo>
                    <a:pt x="36742" y="25646"/>
                  </a:lnTo>
                  <a:lnTo>
                    <a:pt x="32956" y="31432"/>
                  </a:lnTo>
                  <a:lnTo>
                    <a:pt x="27170" y="35218"/>
                  </a:lnTo>
                  <a:lnTo>
                    <a:pt x="19812" y="36575"/>
                  </a:lnTo>
                  <a:lnTo>
                    <a:pt x="12215" y="35218"/>
                  </a:lnTo>
                  <a:lnTo>
                    <a:pt x="5905" y="31432"/>
                  </a:lnTo>
                  <a:lnTo>
                    <a:pt x="1595" y="25646"/>
                  </a:lnTo>
                  <a:lnTo>
                    <a:pt x="0" y="18287"/>
                  </a:lnTo>
                </a:path>
              </a:pathLst>
            </a:custGeom>
            <a:ln w="9144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138" name="object 138"/>
          <p:cNvSpPr/>
          <p:nvPr/>
        </p:nvSpPr>
        <p:spPr>
          <a:xfrm>
            <a:off x="10770076" y="1594104"/>
            <a:ext cx="0" cy="455930"/>
          </a:xfrm>
          <a:custGeom>
            <a:avLst/>
            <a:gdLst/>
            <a:ahLst/>
            <a:cxnLst/>
            <a:rect l="l" t="t" r="r" b="b"/>
            <a:pathLst>
              <a:path h="455930">
                <a:moveTo>
                  <a:pt x="0" y="455675"/>
                </a:moveTo>
                <a:lnTo>
                  <a:pt x="0" y="0"/>
                </a:lnTo>
              </a:path>
            </a:pathLst>
          </a:custGeom>
          <a:ln w="9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pic>
        <p:nvPicPr>
          <p:cNvPr id="139" name="object 139"/>
          <p:cNvPicPr/>
          <p:nvPr/>
        </p:nvPicPr>
        <p:blipFill>
          <a:blip r:embed="rId13" cstate="print"/>
          <a:stretch>
            <a:fillRect/>
          </a:stretch>
        </p:blipFill>
        <p:spPr>
          <a:xfrm>
            <a:off x="11029513" y="1609344"/>
            <a:ext cx="480304" cy="435864"/>
          </a:xfrm>
          <a:prstGeom prst="rect">
            <a:avLst/>
          </a:prstGeom>
        </p:spPr>
      </p:pic>
      <p:sp>
        <p:nvSpPr>
          <p:cNvPr id="140" name="object 140"/>
          <p:cNvSpPr/>
          <p:nvPr/>
        </p:nvSpPr>
        <p:spPr>
          <a:xfrm>
            <a:off x="11765750" y="1594104"/>
            <a:ext cx="0" cy="455930"/>
          </a:xfrm>
          <a:custGeom>
            <a:avLst/>
            <a:gdLst/>
            <a:ahLst/>
            <a:cxnLst/>
            <a:rect l="l" t="t" r="r" b="b"/>
            <a:pathLst>
              <a:path h="455930">
                <a:moveTo>
                  <a:pt x="0" y="0"/>
                </a:moveTo>
                <a:lnTo>
                  <a:pt x="0" y="455675"/>
                </a:lnTo>
              </a:path>
            </a:pathLst>
          </a:custGeom>
          <a:ln w="9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grpSp>
        <p:nvGrpSpPr>
          <p:cNvPr id="141" name="object 141"/>
          <p:cNvGrpSpPr/>
          <p:nvPr/>
        </p:nvGrpSpPr>
        <p:grpSpPr>
          <a:xfrm>
            <a:off x="10717488" y="1802892"/>
            <a:ext cx="105177" cy="47625"/>
            <a:chOff x="4658867" y="1802891"/>
            <a:chExt cx="45720" cy="47625"/>
          </a:xfrm>
        </p:grpSpPr>
        <p:sp>
          <p:nvSpPr>
            <p:cNvPr id="142" name="object 142"/>
            <p:cNvSpPr/>
            <p:nvPr/>
          </p:nvSpPr>
          <p:spPr>
            <a:xfrm>
              <a:off x="4663439" y="1807463"/>
              <a:ext cx="36830" cy="38100"/>
            </a:xfrm>
            <a:custGeom>
              <a:avLst/>
              <a:gdLst/>
              <a:ahLst/>
              <a:cxnLst/>
              <a:rect l="l" t="t" r="r" b="b"/>
              <a:pathLst>
                <a:path w="36829" h="38100">
                  <a:moveTo>
                    <a:pt x="18288" y="38100"/>
                  </a:moveTo>
                  <a:lnTo>
                    <a:pt x="10929" y="36504"/>
                  </a:lnTo>
                  <a:lnTo>
                    <a:pt x="5143" y="32194"/>
                  </a:lnTo>
                  <a:lnTo>
                    <a:pt x="1357" y="25884"/>
                  </a:lnTo>
                  <a:lnTo>
                    <a:pt x="0" y="18288"/>
                  </a:lnTo>
                  <a:lnTo>
                    <a:pt x="1357" y="10929"/>
                  </a:lnTo>
                  <a:lnTo>
                    <a:pt x="5143" y="5143"/>
                  </a:lnTo>
                  <a:lnTo>
                    <a:pt x="10929" y="1357"/>
                  </a:lnTo>
                  <a:lnTo>
                    <a:pt x="18288" y="0"/>
                  </a:lnTo>
                  <a:lnTo>
                    <a:pt x="25003" y="1357"/>
                  </a:lnTo>
                  <a:lnTo>
                    <a:pt x="30860" y="5143"/>
                  </a:lnTo>
                  <a:lnTo>
                    <a:pt x="35004" y="10929"/>
                  </a:lnTo>
                  <a:lnTo>
                    <a:pt x="36576" y="18288"/>
                  </a:lnTo>
                  <a:lnTo>
                    <a:pt x="35004" y="25884"/>
                  </a:lnTo>
                  <a:lnTo>
                    <a:pt x="30861" y="32194"/>
                  </a:lnTo>
                  <a:lnTo>
                    <a:pt x="25003" y="36504"/>
                  </a:lnTo>
                  <a:lnTo>
                    <a:pt x="18288" y="3810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43" name="object 143"/>
            <p:cNvSpPr/>
            <p:nvPr/>
          </p:nvSpPr>
          <p:spPr>
            <a:xfrm>
              <a:off x="4663439" y="1807463"/>
              <a:ext cx="36830" cy="38100"/>
            </a:xfrm>
            <a:custGeom>
              <a:avLst/>
              <a:gdLst/>
              <a:ahLst/>
              <a:cxnLst/>
              <a:rect l="l" t="t" r="r" b="b"/>
              <a:pathLst>
                <a:path w="36829" h="38100">
                  <a:moveTo>
                    <a:pt x="0" y="18288"/>
                  </a:moveTo>
                  <a:lnTo>
                    <a:pt x="1357" y="10929"/>
                  </a:lnTo>
                  <a:lnTo>
                    <a:pt x="5143" y="5143"/>
                  </a:lnTo>
                  <a:lnTo>
                    <a:pt x="10929" y="1357"/>
                  </a:lnTo>
                  <a:lnTo>
                    <a:pt x="18288" y="0"/>
                  </a:lnTo>
                  <a:lnTo>
                    <a:pt x="25003" y="1357"/>
                  </a:lnTo>
                  <a:lnTo>
                    <a:pt x="30860" y="5143"/>
                  </a:lnTo>
                  <a:lnTo>
                    <a:pt x="35004" y="10929"/>
                  </a:lnTo>
                  <a:lnTo>
                    <a:pt x="36576" y="18288"/>
                  </a:lnTo>
                  <a:lnTo>
                    <a:pt x="35004" y="25884"/>
                  </a:lnTo>
                  <a:lnTo>
                    <a:pt x="30861" y="32194"/>
                  </a:lnTo>
                  <a:lnTo>
                    <a:pt x="25003" y="36504"/>
                  </a:lnTo>
                  <a:lnTo>
                    <a:pt x="18288" y="38100"/>
                  </a:lnTo>
                  <a:lnTo>
                    <a:pt x="10929" y="36504"/>
                  </a:lnTo>
                  <a:lnTo>
                    <a:pt x="5143" y="32194"/>
                  </a:lnTo>
                  <a:lnTo>
                    <a:pt x="1357" y="25884"/>
                  </a:lnTo>
                  <a:lnTo>
                    <a:pt x="0" y="18288"/>
                  </a:lnTo>
                </a:path>
              </a:pathLst>
            </a:custGeom>
            <a:ln w="9144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144" name="object 144"/>
          <p:cNvGrpSpPr/>
          <p:nvPr/>
        </p:nvGrpSpPr>
        <p:grpSpPr>
          <a:xfrm>
            <a:off x="11713160" y="1802892"/>
            <a:ext cx="109559" cy="47625"/>
            <a:chOff x="5091683" y="1802891"/>
            <a:chExt cx="47625" cy="47625"/>
          </a:xfrm>
        </p:grpSpPr>
        <p:sp>
          <p:nvSpPr>
            <p:cNvPr id="145" name="object 145"/>
            <p:cNvSpPr/>
            <p:nvPr/>
          </p:nvSpPr>
          <p:spPr>
            <a:xfrm>
              <a:off x="5096255" y="1807463"/>
              <a:ext cx="38100" cy="38100"/>
            </a:xfrm>
            <a:custGeom>
              <a:avLst/>
              <a:gdLst/>
              <a:ahLst/>
              <a:cxnLst/>
              <a:rect l="l" t="t" r="r" b="b"/>
              <a:pathLst>
                <a:path w="38100" h="38100">
                  <a:moveTo>
                    <a:pt x="18288" y="38100"/>
                  </a:moveTo>
                  <a:lnTo>
                    <a:pt x="10929" y="36504"/>
                  </a:lnTo>
                  <a:lnTo>
                    <a:pt x="5143" y="32194"/>
                  </a:lnTo>
                  <a:lnTo>
                    <a:pt x="1357" y="25884"/>
                  </a:lnTo>
                  <a:lnTo>
                    <a:pt x="0" y="18288"/>
                  </a:lnTo>
                  <a:lnTo>
                    <a:pt x="1357" y="10929"/>
                  </a:lnTo>
                  <a:lnTo>
                    <a:pt x="5143" y="5143"/>
                  </a:lnTo>
                  <a:lnTo>
                    <a:pt x="10929" y="1357"/>
                  </a:lnTo>
                  <a:lnTo>
                    <a:pt x="18288" y="0"/>
                  </a:lnTo>
                  <a:lnTo>
                    <a:pt x="25884" y="1357"/>
                  </a:lnTo>
                  <a:lnTo>
                    <a:pt x="32194" y="5143"/>
                  </a:lnTo>
                  <a:lnTo>
                    <a:pt x="36504" y="10929"/>
                  </a:lnTo>
                  <a:lnTo>
                    <a:pt x="38100" y="18288"/>
                  </a:lnTo>
                  <a:lnTo>
                    <a:pt x="36504" y="25884"/>
                  </a:lnTo>
                  <a:lnTo>
                    <a:pt x="32194" y="32194"/>
                  </a:lnTo>
                  <a:lnTo>
                    <a:pt x="25884" y="36504"/>
                  </a:lnTo>
                  <a:lnTo>
                    <a:pt x="18288" y="3810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46" name="object 146"/>
            <p:cNvSpPr/>
            <p:nvPr/>
          </p:nvSpPr>
          <p:spPr>
            <a:xfrm>
              <a:off x="5096255" y="1807463"/>
              <a:ext cx="38100" cy="38100"/>
            </a:xfrm>
            <a:custGeom>
              <a:avLst/>
              <a:gdLst/>
              <a:ahLst/>
              <a:cxnLst/>
              <a:rect l="l" t="t" r="r" b="b"/>
              <a:pathLst>
                <a:path w="38100" h="38100">
                  <a:moveTo>
                    <a:pt x="0" y="18288"/>
                  </a:moveTo>
                  <a:lnTo>
                    <a:pt x="1357" y="10929"/>
                  </a:lnTo>
                  <a:lnTo>
                    <a:pt x="5143" y="5143"/>
                  </a:lnTo>
                  <a:lnTo>
                    <a:pt x="10929" y="1357"/>
                  </a:lnTo>
                  <a:lnTo>
                    <a:pt x="18288" y="0"/>
                  </a:lnTo>
                  <a:lnTo>
                    <a:pt x="25884" y="1357"/>
                  </a:lnTo>
                  <a:lnTo>
                    <a:pt x="32194" y="5143"/>
                  </a:lnTo>
                  <a:lnTo>
                    <a:pt x="36504" y="10929"/>
                  </a:lnTo>
                  <a:lnTo>
                    <a:pt x="38100" y="18288"/>
                  </a:lnTo>
                  <a:lnTo>
                    <a:pt x="36504" y="25884"/>
                  </a:lnTo>
                  <a:lnTo>
                    <a:pt x="32194" y="32194"/>
                  </a:lnTo>
                  <a:lnTo>
                    <a:pt x="25884" y="36504"/>
                  </a:lnTo>
                  <a:lnTo>
                    <a:pt x="18288" y="38100"/>
                  </a:lnTo>
                  <a:lnTo>
                    <a:pt x="10929" y="36504"/>
                  </a:lnTo>
                  <a:lnTo>
                    <a:pt x="5143" y="32194"/>
                  </a:lnTo>
                  <a:lnTo>
                    <a:pt x="1357" y="25884"/>
                  </a:lnTo>
                  <a:lnTo>
                    <a:pt x="0" y="18288"/>
                  </a:lnTo>
                </a:path>
              </a:pathLst>
            </a:custGeom>
            <a:ln w="9144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147" name="object 147"/>
          <p:cNvGrpSpPr/>
          <p:nvPr/>
        </p:nvGrpSpPr>
        <p:grpSpPr>
          <a:xfrm>
            <a:off x="9641183" y="918973"/>
            <a:ext cx="6187887" cy="222885"/>
            <a:chOff x="4191000" y="918972"/>
            <a:chExt cx="2689860" cy="222885"/>
          </a:xfrm>
        </p:grpSpPr>
        <p:pic>
          <p:nvPicPr>
            <p:cNvPr id="148" name="object 148"/>
            <p:cNvPicPr/>
            <p:nvPr/>
          </p:nvPicPr>
          <p:blipFill>
            <a:blip r:embed="rId14" cstate="print"/>
            <a:stretch>
              <a:fillRect/>
            </a:stretch>
          </p:blipFill>
          <p:spPr>
            <a:xfrm>
              <a:off x="4191000" y="918972"/>
              <a:ext cx="222504" cy="222503"/>
            </a:xfrm>
            <a:prstGeom prst="rect">
              <a:avLst/>
            </a:prstGeom>
          </p:spPr>
        </p:pic>
        <p:sp>
          <p:nvSpPr>
            <p:cNvPr id="149" name="object 149"/>
            <p:cNvSpPr/>
            <p:nvPr/>
          </p:nvSpPr>
          <p:spPr>
            <a:xfrm>
              <a:off x="4416551" y="1030224"/>
              <a:ext cx="2464435" cy="0"/>
            </a:xfrm>
            <a:custGeom>
              <a:avLst/>
              <a:gdLst/>
              <a:ahLst/>
              <a:cxnLst/>
              <a:rect l="l" t="t" r="r" b="b"/>
              <a:pathLst>
                <a:path w="2464434">
                  <a:moveTo>
                    <a:pt x="0" y="0"/>
                  </a:moveTo>
                  <a:lnTo>
                    <a:pt x="2464308" y="0"/>
                  </a:lnTo>
                </a:path>
              </a:pathLst>
            </a:custGeom>
            <a:ln w="9144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150" name="object 150"/>
          <p:cNvGrpSpPr/>
          <p:nvPr/>
        </p:nvGrpSpPr>
        <p:grpSpPr>
          <a:xfrm>
            <a:off x="12081280" y="1796797"/>
            <a:ext cx="344745" cy="934719"/>
            <a:chOff x="5251704" y="1796796"/>
            <a:chExt cx="149860" cy="934719"/>
          </a:xfrm>
        </p:grpSpPr>
        <p:sp>
          <p:nvSpPr>
            <p:cNvPr id="151" name="object 151"/>
            <p:cNvSpPr/>
            <p:nvPr/>
          </p:nvSpPr>
          <p:spPr>
            <a:xfrm>
              <a:off x="5256276" y="1801368"/>
              <a:ext cx="70485" cy="36830"/>
            </a:xfrm>
            <a:custGeom>
              <a:avLst/>
              <a:gdLst/>
              <a:ahLst/>
              <a:cxnLst/>
              <a:rect l="l" t="t" r="r" b="b"/>
              <a:pathLst>
                <a:path w="70485" h="36830">
                  <a:moveTo>
                    <a:pt x="70103" y="36575"/>
                  </a:moveTo>
                  <a:lnTo>
                    <a:pt x="70103" y="30479"/>
                  </a:lnTo>
                  <a:lnTo>
                    <a:pt x="68579" y="24383"/>
                  </a:lnTo>
                  <a:lnTo>
                    <a:pt x="67055" y="18287"/>
                  </a:lnTo>
                  <a:lnTo>
                    <a:pt x="64007" y="13715"/>
                  </a:lnTo>
                  <a:lnTo>
                    <a:pt x="59435" y="9143"/>
                  </a:lnTo>
                  <a:lnTo>
                    <a:pt x="50291" y="3047"/>
                  </a:lnTo>
                  <a:lnTo>
                    <a:pt x="44195" y="0"/>
                  </a:lnTo>
                  <a:lnTo>
                    <a:pt x="25907" y="0"/>
                  </a:lnTo>
                  <a:lnTo>
                    <a:pt x="12191" y="9143"/>
                  </a:lnTo>
                  <a:lnTo>
                    <a:pt x="7619" y="13715"/>
                  </a:lnTo>
                  <a:lnTo>
                    <a:pt x="4571" y="19811"/>
                  </a:lnTo>
                  <a:lnTo>
                    <a:pt x="1523" y="24383"/>
                  </a:lnTo>
                  <a:lnTo>
                    <a:pt x="0" y="30479"/>
                  </a:lnTo>
                  <a:lnTo>
                    <a:pt x="0" y="36575"/>
                  </a:lnTo>
                </a:path>
              </a:pathLst>
            </a:custGeom>
            <a:ln w="9144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52" name="object 152"/>
            <p:cNvSpPr/>
            <p:nvPr/>
          </p:nvSpPr>
          <p:spPr>
            <a:xfrm>
              <a:off x="5326380" y="1801368"/>
              <a:ext cx="70485" cy="36830"/>
            </a:xfrm>
            <a:custGeom>
              <a:avLst/>
              <a:gdLst/>
              <a:ahLst/>
              <a:cxnLst/>
              <a:rect l="l" t="t" r="r" b="b"/>
              <a:pathLst>
                <a:path w="70485" h="36830">
                  <a:moveTo>
                    <a:pt x="70103" y="36575"/>
                  </a:moveTo>
                  <a:lnTo>
                    <a:pt x="70103" y="30479"/>
                  </a:lnTo>
                  <a:lnTo>
                    <a:pt x="68579" y="24383"/>
                  </a:lnTo>
                  <a:lnTo>
                    <a:pt x="65531" y="18287"/>
                  </a:lnTo>
                  <a:lnTo>
                    <a:pt x="59435" y="9143"/>
                  </a:lnTo>
                  <a:lnTo>
                    <a:pt x="54863" y="6095"/>
                  </a:lnTo>
                  <a:lnTo>
                    <a:pt x="48767" y="3047"/>
                  </a:lnTo>
                  <a:lnTo>
                    <a:pt x="44195" y="0"/>
                  </a:lnTo>
                  <a:lnTo>
                    <a:pt x="25907" y="0"/>
                  </a:lnTo>
                  <a:lnTo>
                    <a:pt x="21335" y="3047"/>
                  </a:lnTo>
                  <a:lnTo>
                    <a:pt x="15239" y="6095"/>
                  </a:lnTo>
                  <a:lnTo>
                    <a:pt x="10667" y="9143"/>
                  </a:lnTo>
                  <a:lnTo>
                    <a:pt x="7619" y="13715"/>
                  </a:lnTo>
                  <a:lnTo>
                    <a:pt x="3047" y="19811"/>
                  </a:lnTo>
                  <a:lnTo>
                    <a:pt x="1523" y="24383"/>
                  </a:lnTo>
                  <a:lnTo>
                    <a:pt x="0" y="30479"/>
                  </a:lnTo>
                  <a:lnTo>
                    <a:pt x="0" y="36575"/>
                  </a:lnTo>
                </a:path>
              </a:pathLst>
            </a:custGeom>
            <a:ln w="9144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53" name="object 153"/>
            <p:cNvSpPr/>
            <p:nvPr/>
          </p:nvSpPr>
          <p:spPr>
            <a:xfrm>
              <a:off x="5251704" y="1844802"/>
              <a:ext cx="149860" cy="0"/>
            </a:xfrm>
            <a:custGeom>
              <a:avLst/>
              <a:gdLst/>
              <a:ahLst/>
              <a:cxnLst/>
              <a:rect l="l" t="t" r="r" b="b"/>
              <a:pathLst>
                <a:path w="149860">
                  <a:moveTo>
                    <a:pt x="140207" y="0"/>
                  </a:moveTo>
                  <a:lnTo>
                    <a:pt x="149351" y="0"/>
                  </a:lnTo>
                </a:path>
                <a:path w="149860">
                  <a:moveTo>
                    <a:pt x="70103" y="0"/>
                  </a:moveTo>
                  <a:lnTo>
                    <a:pt x="79247" y="0"/>
                  </a:lnTo>
                </a:path>
                <a:path w="149860">
                  <a:moveTo>
                    <a:pt x="0" y="0"/>
                  </a:moveTo>
                  <a:lnTo>
                    <a:pt x="9144" y="0"/>
                  </a:lnTo>
                </a:path>
              </a:pathLst>
            </a:custGeom>
            <a:ln w="1371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54" name="object 154"/>
            <p:cNvSpPr/>
            <p:nvPr/>
          </p:nvSpPr>
          <p:spPr>
            <a:xfrm>
              <a:off x="5256276" y="1821180"/>
              <a:ext cx="0" cy="909955"/>
            </a:xfrm>
            <a:custGeom>
              <a:avLst/>
              <a:gdLst/>
              <a:ahLst/>
              <a:cxnLst/>
              <a:rect l="l" t="t" r="r" b="b"/>
              <a:pathLst>
                <a:path h="909955">
                  <a:moveTo>
                    <a:pt x="0" y="0"/>
                  </a:moveTo>
                  <a:lnTo>
                    <a:pt x="0" y="909828"/>
                  </a:lnTo>
                </a:path>
              </a:pathLst>
            </a:custGeom>
            <a:ln w="9144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155" name="object 155"/>
          <p:cNvGrpSpPr/>
          <p:nvPr/>
        </p:nvGrpSpPr>
        <p:grpSpPr>
          <a:xfrm>
            <a:off x="13238219" y="2103120"/>
            <a:ext cx="350588" cy="274320"/>
            <a:chOff x="5754623" y="2103120"/>
            <a:chExt cx="152400" cy="274320"/>
          </a:xfrm>
        </p:grpSpPr>
        <p:sp>
          <p:nvSpPr>
            <p:cNvPr id="156" name="object 156"/>
            <p:cNvSpPr/>
            <p:nvPr/>
          </p:nvSpPr>
          <p:spPr>
            <a:xfrm>
              <a:off x="5830823" y="2159508"/>
              <a:ext cx="0" cy="218440"/>
            </a:xfrm>
            <a:custGeom>
              <a:avLst/>
              <a:gdLst/>
              <a:ahLst/>
              <a:cxnLst/>
              <a:rect l="l" t="t" r="r" b="b"/>
              <a:pathLst>
                <a:path h="218439">
                  <a:moveTo>
                    <a:pt x="0" y="217932"/>
                  </a:moveTo>
                  <a:lnTo>
                    <a:pt x="0" y="0"/>
                  </a:lnTo>
                </a:path>
              </a:pathLst>
            </a:custGeom>
            <a:ln w="9144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57" name="object 157"/>
            <p:cNvSpPr/>
            <p:nvPr/>
          </p:nvSpPr>
          <p:spPr>
            <a:xfrm>
              <a:off x="5759195" y="2107692"/>
              <a:ext cx="71755" cy="38100"/>
            </a:xfrm>
            <a:custGeom>
              <a:avLst/>
              <a:gdLst/>
              <a:ahLst/>
              <a:cxnLst/>
              <a:rect l="l" t="t" r="r" b="b"/>
              <a:pathLst>
                <a:path w="71754" h="38100">
                  <a:moveTo>
                    <a:pt x="71627" y="38100"/>
                  </a:moveTo>
                  <a:lnTo>
                    <a:pt x="71627" y="32004"/>
                  </a:lnTo>
                  <a:lnTo>
                    <a:pt x="70103" y="25908"/>
                  </a:lnTo>
                  <a:lnTo>
                    <a:pt x="38099" y="0"/>
                  </a:lnTo>
                  <a:lnTo>
                    <a:pt x="33527" y="0"/>
                  </a:lnTo>
                  <a:lnTo>
                    <a:pt x="3047" y="25908"/>
                  </a:lnTo>
                  <a:lnTo>
                    <a:pt x="1523" y="32004"/>
                  </a:lnTo>
                  <a:lnTo>
                    <a:pt x="0" y="38100"/>
                  </a:lnTo>
                </a:path>
              </a:pathLst>
            </a:custGeom>
            <a:ln w="9144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58" name="object 158"/>
            <p:cNvSpPr/>
            <p:nvPr/>
          </p:nvSpPr>
          <p:spPr>
            <a:xfrm>
              <a:off x="5830823" y="2107692"/>
              <a:ext cx="71755" cy="38100"/>
            </a:xfrm>
            <a:custGeom>
              <a:avLst/>
              <a:gdLst/>
              <a:ahLst/>
              <a:cxnLst/>
              <a:rect l="l" t="t" r="r" b="b"/>
              <a:pathLst>
                <a:path w="71754" h="38100">
                  <a:moveTo>
                    <a:pt x="71627" y="38100"/>
                  </a:moveTo>
                  <a:lnTo>
                    <a:pt x="70103" y="32004"/>
                  </a:lnTo>
                  <a:lnTo>
                    <a:pt x="68579" y="25908"/>
                  </a:lnTo>
                  <a:lnTo>
                    <a:pt x="67055" y="19812"/>
                  </a:lnTo>
                  <a:lnTo>
                    <a:pt x="64007" y="15240"/>
                  </a:lnTo>
                  <a:lnTo>
                    <a:pt x="54863" y="6096"/>
                  </a:lnTo>
                  <a:lnTo>
                    <a:pt x="50291" y="3047"/>
                  </a:lnTo>
                  <a:lnTo>
                    <a:pt x="38099" y="0"/>
                  </a:lnTo>
                  <a:lnTo>
                    <a:pt x="32003" y="0"/>
                  </a:lnTo>
                  <a:lnTo>
                    <a:pt x="1523" y="25908"/>
                  </a:lnTo>
                  <a:lnTo>
                    <a:pt x="0" y="32004"/>
                  </a:lnTo>
                  <a:lnTo>
                    <a:pt x="0" y="38100"/>
                  </a:lnTo>
                </a:path>
              </a:pathLst>
            </a:custGeom>
            <a:ln w="9144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59" name="object 159"/>
            <p:cNvSpPr/>
            <p:nvPr/>
          </p:nvSpPr>
          <p:spPr>
            <a:xfrm>
              <a:off x="5754623" y="2151888"/>
              <a:ext cx="152400" cy="0"/>
            </a:xfrm>
            <a:custGeom>
              <a:avLst/>
              <a:gdLst/>
              <a:ahLst/>
              <a:cxnLst/>
              <a:rect l="l" t="t" r="r" b="b"/>
              <a:pathLst>
                <a:path w="152400">
                  <a:moveTo>
                    <a:pt x="143255" y="0"/>
                  </a:moveTo>
                  <a:lnTo>
                    <a:pt x="152399" y="0"/>
                  </a:lnTo>
                </a:path>
                <a:path w="152400">
                  <a:moveTo>
                    <a:pt x="71627" y="0"/>
                  </a:moveTo>
                  <a:lnTo>
                    <a:pt x="80771" y="0"/>
                  </a:lnTo>
                </a:path>
                <a:path w="152400">
                  <a:moveTo>
                    <a:pt x="0" y="0"/>
                  </a:moveTo>
                  <a:lnTo>
                    <a:pt x="9144" y="0"/>
                  </a:lnTo>
                </a:path>
              </a:pathLst>
            </a:custGeom>
            <a:ln w="12191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160" name="object 160"/>
          <p:cNvGrpSpPr/>
          <p:nvPr/>
        </p:nvGrpSpPr>
        <p:grpSpPr>
          <a:xfrm>
            <a:off x="12838550" y="1827276"/>
            <a:ext cx="750844" cy="285115"/>
            <a:chOff x="5580888" y="1827275"/>
            <a:chExt cx="326390" cy="285115"/>
          </a:xfrm>
        </p:grpSpPr>
        <p:sp>
          <p:nvSpPr>
            <p:cNvPr id="161" name="object 161"/>
            <p:cNvSpPr/>
            <p:nvPr/>
          </p:nvSpPr>
          <p:spPr>
            <a:xfrm>
              <a:off x="5830823" y="1827275"/>
              <a:ext cx="0" cy="208915"/>
            </a:xfrm>
            <a:custGeom>
              <a:avLst/>
              <a:gdLst/>
              <a:ahLst/>
              <a:cxnLst/>
              <a:rect l="l" t="t" r="r" b="b"/>
              <a:pathLst>
                <a:path h="208914">
                  <a:moveTo>
                    <a:pt x="0" y="0"/>
                  </a:moveTo>
                  <a:lnTo>
                    <a:pt x="0" y="208787"/>
                  </a:lnTo>
                </a:path>
              </a:pathLst>
            </a:custGeom>
            <a:ln w="9144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62" name="object 162"/>
            <p:cNvSpPr/>
            <p:nvPr/>
          </p:nvSpPr>
          <p:spPr>
            <a:xfrm>
              <a:off x="5830823" y="2045207"/>
              <a:ext cx="71755" cy="36830"/>
            </a:xfrm>
            <a:custGeom>
              <a:avLst/>
              <a:gdLst/>
              <a:ahLst/>
              <a:cxnLst/>
              <a:rect l="l" t="t" r="r" b="b"/>
              <a:pathLst>
                <a:path w="71754" h="36830">
                  <a:moveTo>
                    <a:pt x="0" y="1524"/>
                  </a:moveTo>
                  <a:lnTo>
                    <a:pt x="1524" y="6096"/>
                  </a:lnTo>
                  <a:lnTo>
                    <a:pt x="3048" y="10668"/>
                  </a:lnTo>
                  <a:lnTo>
                    <a:pt x="4572" y="16764"/>
                  </a:lnTo>
                  <a:lnTo>
                    <a:pt x="7620" y="21336"/>
                  </a:lnTo>
                  <a:lnTo>
                    <a:pt x="16764" y="30480"/>
                  </a:lnTo>
                  <a:lnTo>
                    <a:pt x="21336" y="33528"/>
                  </a:lnTo>
                  <a:lnTo>
                    <a:pt x="33528" y="36576"/>
                  </a:lnTo>
                  <a:lnTo>
                    <a:pt x="38100" y="36576"/>
                  </a:lnTo>
                  <a:lnTo>
                    <a:pt x="70104" y="10668"/>
                  </a:lnTo>
                  <a:lnTo>
                    <a:pt x="71628" y="6096"/>
                  </a:lnTo>
                  <a:lnTo>
                    <a:pt x="71628" y="0"/>
                  </a:lnTo>
                </a:path>
              </a:pathLst>
            </a:custGeom>
            <a:ln w="9144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63" name="object 163"/>
            <p:cNvSpPr/>
            <p:nvPr/>
          </p:nvSpPr>
          <p:spPr>
            <a:xfrm>
              <a:off x="5760720" y="2045207"/>
              <a:ext cx="70485" cy="36830"/>
            </a:xfrm>
            <a:custGeom>
              <a:avLst/>
              <a:gdLst/>
              <a:ahLst/>
              <a:cxnLst/>
              <a:rect l="l" t="t" r="r" b="b"/>
              <a:pathLst>
                <a:path w="70485" h="36830">
                  <a:moveTo>
                    <a:pt x="0" y="1524"/>
                  </a:moveTo>
                  <a:lnTo>
                    <a:pt x="0" y="6096"/>
                  </a:lnTo>
                  <a:lnTo>
                    <a:pt x="1524" y="10668"/>
                  </a:lnTo>
                  <a:lnTo>
                    <a:pt x="32004" y="36576"/>
                  </a:lnTo>
                  <a:lnTo>
                    <a:pt x="38100" y="36576"/>
                  </a:lnTo>
                  <a:lnTo>
                    <a:pt x="62484" y="21336"/>
                  </a:lnTo>
                  <a:lnTo>
                    <a:pt x="67056" y="16764"/>
                  </a:lnTo>
                  <a:lnTo>
                    <a:pt x="68580" y="10668"/>
                  </a:lnTo>
                  <a:lnTo>
                    <a:pt x="70104" y="6096"/>
                  </a:lnTo>
                  <a:lnTo>
                    <a:pt x="70104" y="0"/>
                  </a:lnTo>
                </a:path>
              </a:pathLst>
            </a:custGeom>
            <a:ln w="9144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64" name="object 164"/>
            <p:cNvSpPr/>
            <p:nvPr/>
          </p:nvSpPr>
          <p:spPr>
            <a:xfrm>
              <a:off x="5756148" y="2039873"/>
              <a:ext cx="151130" cy="0"/>
            </a:xfrm>
            <a:custGeom>
              <a:avLst/>
              <a:gdLst/>
              <a:ahLst/>
              <a:cxnLst/>
              <a:rect l="l" t="t" r="r" b="b"/>
              <a:pathLst>
                <a:path w="151129">
                  <a:moveTo>
                    <a:pt x="0" y="0"/>
                  </a:moveTo>
                  <a:lnTo>
                    <a:pt x="9144" y="0"/>
                  </a:lnTo>
                </a:path>
                <a:path w="151129">
                  <a:moveTo>
                    <a:pt x="70103" y="0"/>
                  </a:moveTo>
                  <a:lnTo>
                    <a:pt x="79247" y="0"/>
                  </a:lnTo>
                </a:path>
                <a:path w="151129">
                  <a:moveTo>
                    <a:pt x="141732" y="0"/>
                  </a:moveTo>
                  <a:lnTo>
                    <a:pt x="150876" y="0"/>
                  </a:lnTo>
                </a:path>
              </a:pathLst>
            </a:custGeom>
            <a:ln w="13716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165" name="object 165"/>
            <p:cNvPicPr/>
            <p:nvPr/>
          </p:nvPicPr>
          <p:blipFill>
            <a:blip r:embed="rId15" cstate="print"/>
            <a:stretch>
              <a:fillRect/>
            </a:stretch>
          </p:blipFill>
          <p:spPr>
            <a:xfrm>
              <a:off x="5580888" y="1949195"/>
              <a:ext cx="146303" cy="163068"/>
            </a:xfrm>
            <a:prstGeom prst="rect">
              <a:avLst/>
            </a:prstGeom>
          </p:spPr>
        </p:pic>
      </p:grpSp>
      <p:grpSp>
        <p:nvGrpSpPr>
          <p:cNvPr id="166" name="object 166"/>
          <p:cNvGrpSpPr/>
          <p:nvPr/>
        </p:nvGrpSpPr>
        <p:grpSpPr>
          <a:xfrm>
            <a:off x="12095304" y="2625853"/>
            <a:ext cx="1950148" cy="220979"/>
            <a:chOff x="5257800" y="2625852"/>
            <a:chExt cx="847725" cy="220979"/>
          </a:xfrm>
        </p:grpSpPr>
        <p:pic>
          <p:nvPicPr>
            <p:cNvPr id="167" name="object 167"/>
            <p:cNvPicPr/>
            <p:nvPr/>
          </p:nvPicPr>
          <p:blipFill>
            <a:blip r:embed="rId16" cstate="print"/>
            <a:stretch>
              <a:fillRect/>
            </a:stretch>
          </p:blipFill>
          <p:spPr>
            <a:xfrm>
              <a:off x="5882639" y="2625852"/>
              <a:ext cx="222504" cy="220979"/>
            </a:xfrm>
            <a:prstGeom prst="rect">
              <a:avLst/>
            </a:prstGeom>
          </p:spPr>
        </p:pic>
        <p:sp>
          <p:nvSpPr>
            <p:cNvPr id="168" name="object 168"/>
            <p:cNvSpPr/>
            <p:nvPr/>
          </p:nvSpPr>
          <p:spPr>
            <a:xfrm>
              <a:off x="5257800" y="2735580"/>
              <a:ext cx="628015" cy="0"/>
            </a:xfrm>
            <a:custGeom>
              <a:avLst/>
              <a:gdLst/>
              <a:ahLst/>
              <a:cxnLst/>
              <a:rect l="l" t="t" r="r" b="b"/>
              <a:pathLst>
                <a:path w="628014">
                  <a:moveTo>
                    <a:pt x="0" y="0"/>
                  </a:moveTo>
                  <a:lnTo>
                    <a:pt x="627887" y="0"/>
                  </a:lnTo>
                </a:path>
              </a:pathLst>
            </a:custGeom>
            <a:ln w="9144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169" name="object 169"/>
          <p:cNvSpPr/>
          <p:nvPr/>
        </p:nvSpPr>
        <p:spPr>
          <a:xfrm>
            <a:off x="13911352" y="1825752"/>
            <a:ext cx="94951" cy="82550"/>
          </a:xfrm>
          <a:custGeom>
            <a:avLst/>
            <a:gdLst/>
            <a:ahLst/>
            <a:cxnLst/>
            <a:rect l="l" t="t" r="r" b="b"/>
            <a:pathLst>
              <a:path w="41275" h="82550">
                <a:moveTo>
                  <a:pt x="0" y="82296"/>
                </a:moveTo>
                <a:lnTo>
                  <a:pt x="6096" y="82296"/>
                </a:lnTo>
                <a:lnTo>
                  <a:pt x="12192" y="79248"/>
                </a:lnTo>
                <a:lnTo>
                  <a:pt x="19812" y="77724"/>
                </a:lnTo>
                <a:lnTo>
                  <a:pt x="24384" y="73152"/>
                </a:lnTo>
                <a:lnTo>
                  <a:pt x="30480" y="68580"/>
                </a:lnTo>
                <a:lnTo>
                  <a:pt x="33528" y="64008"/>
                </a:lnTo>
                <a:lnTo>
                  <a:pt x="38100" y="57912"/>
                </a:lnTo>
                <a:lnTo>
                  <a:pt x="39624" y="50292"/>
                </a:lnTo>
                <a:lnTo>
                  <a:pt x="41148" y="44196"/>
                </a:lnTo>
                <a:lnTo>
                  <a:pt x="41148" y="38100"/>
                </a:lnTo>
                <a:lnTo>
                  <a:pt x="39624" y="30480"/>
                </a:lnTo>
                <a:lnTo>
                  <a:pt x="38100" y="24384"/>
                </a:lnTo>
                <a:lnTo>
                  <a:pt x="33528" y="18288"/>
                </a:lnTo>
                <a:lnTo>
                  <a:pt x="30480" y="13716"/>
                </a:lnTo>
                <a:lnTo>
                  <a:pt x="18288" y="4572"/>
                </a:lnTo>
                <a:lnTo>
                  <a:pt x="0" y="0"/>
                </a:lnTo>
              </a:path>
            </a:pathLst>
          </a:custGeom>
          <a:ln w="1524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grpSp>
        <p:nvGrpSpPr>
          <p:cNvPr id="170" name="object 170"/>
          <p:cNvGrpSpPr/>
          <p:nvPr/>
        </p:nvGrpSpPr>
        <p:grpSpPr>
          <a:xfrm>
            <a:off x="13893821" y="1656588"/>
            <a:ext cx="130010" cy="177165"/>
            <a:chOff x="6039611" y="1656587"/>
            <a:chExt cx="56515" cy="177165"/>
          </a:xfrm>
        </p:grpSpPr>
        <p:sp>
          <p:nvSpPr>
            <p:cNvPr id="171" name="object 171"/>
            <p:cNvSpPr/>
            <p:nvPr/>
          </p:nvSpPr>
          <p:spPr>
            <a:xfrm>
              <a:off x="6047231" y="1664207"/>
              <a:ext cx="41275" cy="79375"/>
            </a:xfrm>
            <a:custGeom>
              <a:avLst/>
              <a:gdLst/>
              <a:ahLst/>
              <a:cxnLst/>
              <a:rect l="l" t="t" r="r" b="b"/>
              <a:pathLst>
                <a:path w="41275" h="79375">
                  <a:moveTo>
                    <a:pt x="0" y="79248"/>
                  </a:moveTo>
                  <a:lnTo>
                    <a:pt x="6096" y="79248"/>
                  </a:lnTo>
                  <a:lnTo>
                    <a:pt x="12192" y="77724"/>
                  </a:lnTo>
                  <a:lnTo>
                    <a:pt x="19812" y="74676"/>
                  </a:lnTo>
                  <a:lnTo>
                    <a:pt x="24384" y="71628"/>
                  </a:lnTo>
                  <a:lnTo>
                    <a:pt x="30480" y="68580"/>
                  </a:lnTo>
                  <a:lnTo>
                    <a:pt x="33528" y="62484"/>
                  </a:lnTo>
                  <a:lnTo>
                    <a:pt x="38100" y="56388"/>
                  </a:lnTo>
                  <a:lnTo>
                    <a:pt x="41148" y="44196"/>
                  </a:lnTo>
                  <a:lnTo>
                    <a:pt x="41148" y="36576"/>
                  </a:lnTo>
                  <a:lnTo>
                    <a:pt x="39624" y="30480"/>
                  </a:lnTo>
                  <a:lnTo>
                    <a:pt x="38100" y="24384"/>
                  </a:lnTo>
                  <a:lnTo>
                    <a:pt x="33528" y="18288"/>
                  </a:lnTo>
                  <a:lnTo>
                    <a:pt x="30480" y="12192"/>
                  </a:lnTo>
                  <a:lnTo>
                    <a:pt x="24384" y="7620"/>
                  </a:lnTo>
                  <a:lnTo>
                    <a:pt x="12192" y="1524"/>
                  </a:lnTo>
                  <a:lnTo>
                    <a:pt x="6096" y="0"/>
                  </a:lnTo>
                  <a:lnTo>
                    <a:pt x="0" y="0"/>
                  </a:lnTo>
                </a:path>
              </a:pathLst>
            </a:custGeom>
            <a:ln w="1524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72" name="object 172"/>
            <p:cNvSpPr/>
            <p:nvPr/>
          </p:nvSpPr>
          <p:spPr>
            <a:xfrm>
              <a:off x="6047231" y="1743455"/>
              <a:ext cx="41275" cy="82550"/>
            </a:xfrm>
            <a:custGeom>
              <a:avLst/>
              <a:gdLst/>
              <a:ahLst/>
              <a:cxnLst/>
              <a:rect l="l" t="t" r="r" b="b"/>
              <a:pathLst>
                <a:path w="41275" h="82550">
                  <a:moveTo>
                    <a:pt x="0" y="82296"/>
                  </a:moveTo>
                  <a:lnTo>
                    <a:pt x="6096" y="82296"/>
                  </a:lnTo>
                  <a:lnTo>
                    <a:pt x="12192" y="80772"/>
                  </a:lnTo>
                  <a:lnTo>
                    <a:pt x="19812" y="77724"/>
                  </a:lnTo>
                  <a:lnTo>
                    <a:pt x="24384" y="73152"/>
                  </a:lnTo>
                  <a:lnTo>
                    <a:pt x="30480" y="68580"/>
                  </a:lnTo>
                  <a:lnTo>
                    <a:pt x="33528" y="64008"/>
                  </a:lnTo>
                  <a:lnTo>
                    <a:pt x="38100" y="57912"/>
                  </a:lnTo>
                  <a:lnTo>
                    <a:pt x="39624" y="51816"/>
                  </a:lnTo>
                  <a:lnTo>
                    <a:pt x="41148" y="44196"/>
                  </a:lnTo>
                  <a:lnTo>
                    <a:pt x="41148" y="38100"/>
                  </a:lnTo>
                  <a:lnTo>
                    <a:pt x="39624" y="32004"/>
                  </a:lnTo>
                  <a:lnTo>
                    <a:pt x="38100" y="24384"/>
                  </a:lnTo>
                  <a:lnTo>
                    <a:pt x="33528" y="19812"/>
                  </a:lnTo>
                  <a:lnTo>
                    <a:pt x="30480" y="13716"/>
                  </a:lnTo>
                  <a:lnTo>
                    <a:pt x="18288" y="4572"/>
                  </a:lnTo>
                  <a:lnTo>
                    <a:pt x="0" y="0"/>
                  </a:lnTo>
                </a:path>
              </a:pathLst>
            </a:custGeom>
            <a:ln w="1524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173" name="object 173"/>
          <p:cNvGrpSpPr/>
          <p:nvPr/>
        </p:nvGrpSpPr>
        <p:grpSpPr>
          <a:xfrm>
            <a:off x="13876294" y="1900427"/>
            <a:ext cx="147539" cy="97790"/>
            <a:chOff x="6031992" y="1900427"/>
            <a:chExt cx="64135" cy="97790"/>
          </a:xfrm>
        </p:grpSpPr>
        <p:sp>
          <p:nvSpPr>
            <p:cNvPr id="174" name="object 174"/>
            <p:cNvSpPr/>
            <p:nvPr/>
          </p:nvSpPr>
          <p:spPr>
            <a:xfrm>
              <a:off x="6047232" y="1908047"/>
              <a:ext cx="41275" cy="82550"/>
            </a:xfrm>
            <a:custGeom>
              <a:avLst/>
              <a:gdLst/>
              <a:ahLst/>
              <a:cxnLst/>
              <a:rect l="l" t="t" r="r" b="b"/>
              <a:pathLst>
                <a:path w="41275" h="82550">
                  <a:moveTo>
                    <a:pt x="0" y="82296"/>
                  </a:moveTo>
                  <a:lnTo>
                    <a:pt x="33528" y="62484"/>
                  </a:lnTo>
                  <a:lnTo>
                    <a:pt x="38100" y="56388"/>
                  </a:lnTo>
                  <a:lnTo>
                    <a:pt x="39624" y="50292"/>
                  </a:lnTo>
                  <a:lnTo>
                    <a:pt x="41148" y="44196"/>
                  </a:lnTo>
                  <a:lnTo>
                    <a:pt x="41148" y="36576"/>
                  </a:lnTo>
                  <a:lnTo>
                    <a:pt x="39624" y="30480"/>
                  </a:lnTo>
                  <a:lnTo>
                    <a:pt x="38100" y="24384"/>
                  </a:lnTo>
                  <a:lnTo>
                    <a:pt x="33528" y="18288"/>
                  </a:lnTo>
                  <a:lnTo>
                    <a:pt x="30480" y="12192"/>
                  </a:lnTo>
                  <a:lnTo>
                    <a:pt x="24384" y="9144"/>
                  </a:lnTo>
                  <a:lnTo>
                    <a:pt x="18288" y="4572"/>
                  </a:lnTo>
                  <a:lnTo>
                    <a:pt x="12192" y="1524"/>
                  </a:lnTo>
                  <a:lnTo>
                    <a:pt x="6096" y="0"/>
                  </a:lnTo>
                  <a:lnTo>
                    <a:pt x="0" y="0"/>
                  </a:lnTo>
                </a:path>
              </a:pathLst>
            </a:custGeom>
            <a:ln w="1524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75" name="object 175"/>
            <p:cNvSpPr/>
            <p:nvPr/>
          </p:nvSpPr>
          <p:spPr>
            <a:xfrm>
              <a:off x="6031992" y="1908047"/>
              <a:ext cx="15240" cy="82550"/>
            </a:xfrm>
            <a:custGeom>
              <a:avLst/>
              <a:gdLst/>
              <a:ahLst/>
              <a:cxnLst/>
              <a:rect l="l" t="t" r="r" b="b"/>
              <a:pathLst>
                <a:path w="15239" h="82550">
                  <a:moveTo>
                    <a:pt x="15239" y="82296"/>
                  </a:moveTo>
                  <a:lnTo>
                    <a:pt x="0" y="82296"/>
                  </a:lnTo>
                </a:path>
                <a:path w="15239" h="82550">
                  <a:moveTo>
                    <a:pt x="15239" y="0"/>
                  </a:moveTo>
                  <a:lnTo>
                    <a:pt x="0" y="0"/>
                  </a:lnTo>
                </a:path>
              </a:pathLst>
            </a:custGeom>
            <a:ln w="1524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176" name="object 176"/>
          <p:cNvSpPr/>
          <p:nvPr/>
        </p:nvSpPr>
        <p:spPr>
          <a:xfrm>
            <a:off x="13876292" y="1825751"/>
            <a:ext cx="35059" cy="0"/>
          </a:xfrm>
          <a:custGeom>
            <a:avLst/>
            <a:gdLst/>
            <a:ahLst/>
            <a:cxnLst/>
            <a:rect l="l" t="t" r="r" b="b"/>
            <a:pathLst>
              <a:path w="15239">
                <a:moveTo>
                  <a:pt x="15239" y="0"/>
                </a:moveTo>
                <a:lnTo>
                  <a:pt x="0" y="0"/>
                </a:lnTo>
              </a:path>
            </a:pathLst>
          </a:custGeom>
          <a:ln w="1524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7" name="object 177"/>
          <p:cNvSpPr/>
          <p:nvPr/>
        </p:nvSpPr>
        <p:spPr>
          <a:xfrm>
            <a:off x="13876292" y="1743455"/>
            <a:ext cx="35059" cy="0"/>
          </a:xfrm>
          <a:custGeom>
            <a:avLst/>
            <a:gdLst/>
            <a:ahLst/>
            <a:cxnLst/>
            <a:rect l="l" t="t" r="r" b="b"/>
            <a:pathLst>
              <a:path w="15239">
                <a:moveTo>
                  <a:pt x="15239" y="0"/>
                </a:moveTo>
                <a:lnTo>
                  <a:pt x="0" y="0"/>
                </a:lnTo>
              </a:path>
            </a:pathLst>
          </a:custGeom>
          <a:ln w="1524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8" name="object 178"/>
          <p:cNvSpPr/>
          <p:nvPr/>
        </p:nvSpPr>
        <p:spPr>
          <a:xfrm>
            <a:off x="13876292" y="1664207"/>
            <a:ext cx="35059" cy="0"/>
          </a:xfrm>
          <a:custGeom>
            <a:avLst/>
            <a:gdLst/>
            <a:ahLst/>
            <a:cxnLst/>
            <a:rect l="l" t="t" r="r" b="b"/>
            <a:pathLst>
              <a:path w="15239">
                <a:moveTo>
                  <a:pt x="15239" y="0"/>
                </a:moveTo>
                <a:lnTo>
                  <a:pt x="0" y="0"/>
                </a:lnTo>
              </a:path>
            </a:pathLst>
          </a:custGeom>
          <a:ln w="1524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9" name="object 179"/>
          <p:cNvSpPr/>
          <p:nvPr/>
        </p:nvSpPr>
        <p:spPr>
          <a:xfrm>
            <a:off x="14055091" y="1743455"/>
            <a:ext cx="94951" cy="82550"/>
          </a:xfrm>
          <a:custGeom>
            <a:avLst/>
            <a:gdLst/>
            <a:ahLst/>
            <a:cxnLst/>
            <a:rect l="l" t="t" r="r" b="b"/>
            <a:pathLst>
              <a:path w="41275" h="82550">
                <a:moveTo>
                  <a:pt x="39624" y="0"/>
                </a:moveTo>
                <a:lnTo>
                  <a:pt x="6096" y="19812"/>
                </a:lnTo>
                <a:lnTo>
                  <a:pt x="0" y="32004"/>
                </a:lnTo>
                <a:lnTo>
                  <a:pt x="0" y="51816"/>
                </a:lnTo>
                <a:lnTo>
                  <a:pt x="27432" y="80772"/>
                </a:lnTo>
                <a:lnTo>
                  <a:pt x="33528" y="82296"/>
                </a:lnTo>
                <a:lnTo>
                  <a:pt x="41148" y="82296"/>
                </a:lnTo>
              </a:path>
            </a:pathLst>
          </a:custGeom>
          <a:ln w="1524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grpSp>
        <p:nvGrpSpPr>
          <p:cNvPr id="180" name="object 180"/>
          <p:cNvGrpSpPr/>
          <p:nvPr/>
        </p:nvGrpSpPr>
        <p:grpSpPr>
          <a:xfrm>
            <a:off x="14037562" y="1818131"/>
            <a:ext cx="130010" cy="180340"/>
            <a:chOff x="6102095" y="1818131"/>
            <a:chExt cx="56515" cy="180340"/>
          </a:xfrm>
        </p:grpSpPr>
        <p:sp>
          <p:nvSpPr>
            <p:cNvPr id="181" name="object 181"/>
            <p:cNvSpPr/>
            <p:nvPr/>
          </p:nvSpPr>
          <p:spPr>
            <a:xfrm>
              <a:off x="6109715" y="1908047"/>
              <a:ext cx="41275" cy="82550"/>
            </a:xfrm>
            <a:custGeom>
              <a:avLst/>
              <a:gdLst/>
              <a:ahLst/>
              <a:cxnLst/>
              <a:rect l="l" t="t" r="r" b="b"/>
              <a:pathLst>
                <a:path w="41275" h="82550">
                  <a:moveTo>
                    <a:pt x="39624" y="0"/>
                  </a:moveTo>
                  <a:lnTo>
                    <a:pt x="33528" y="0"/>
                  </a:lnTo>
                  <a:lnTo>
                    <a:pt x="27432" y="1524"/>
                  </a:lnTo>
                  <a:lnTo>
                    <a:pt x="19812" y="4572"/>
                  </a:lnTo>
                  <a:lnTo>
                    <a:pt x="6096" y="18288"/>
                  </a:lnTo>
                  <a:lnTo>
                    <a:pt x="0" y="30480"/>
                  </a:lnTo>
                  <a:lnTo>
                    <a:pt x="0" y="50292"/>
                  </a:lnTo>
                  <a:lnTo>
                    <a:pt x="27432" y="79248"/>
                  </a:lnTo>
                  <a:lnTo>
                    <a:pt x="33528" y="80772"/>
                  </a:lnTo>
                  <a:lnTo>
                    <a:pt x="41148" y="82296"/>
                  </a:lnTo>
                </a:path>
              </a:pathLst>
            </a:custGeom>
            <a:ln w="1524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82" name="object 182"/>
            <p:cNvSpPr/>
            <p:nvPr/>
          </p:nvSpPr>
          <p:spPr>
            <a:xfrm>
              <a:off x="6109715" y="1825751"/>
              <a:ext cx="41275" cy="82550"/>
            </a:xfrm>
            <a:custGeom>
              <a:avLst/>
              <a:gdLst/>
              <a:ahLst/>
              <a:cxnLst/>
              <a:rect l="l" t="t" r="r" b="b"/>
              <a:pathLst>
                <a:path w="41275" h="82550">
                  <a:moveTo>
                    <a:pt x="39624" y="0"/>
                  </a:moveTo>
                  <a:lnTo>
                    <a:pt x="6096" y="18288"/>
                  </a:lnTo>
                  <a:lnTo>
                    <a:pt x="0" y="30480"/>
                  </a:lnTo>
                  <a:lnTo>
                    <a:pt x="0" y="51816"/>
                  </a:lnTo>
                  <a:lnTo>
                    <a:pt x="6096" y="64008"/>
                  </a:lnTo>
                  <a:lnTo>
                    <a:pt x="15240" y="73152"/>
                  </a:lnTo>
                  <a:lnTo>
                    <a:pt x="21336" y="77724"/>
                  </a:lnTo>
                  <a:lnTo>
                    <a:pt x="27432" y="79248"/>
                  </a:lnTo>
                  <a:lnTo>
                    <a:pt x="33528" y="82296"/>
                  </a:lnTo>
                  <a:lnTo>
                    <a:pt x="41148" y="82296"/>
                  </a:lnTo>
                </a:path>
              </a:pathLst>
            </a:custGeom>
            <a:ln w="1524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183" name="object 183"/>
          <p:cNvGrpSpPr/>
          <p:nvPr/>
        </p:nvGrpSpPr>
        <p:grpSpPr>
          <a:xfrm>
            <a:off x="14037562" y="1656589"/>
            <a:ext cx="144618" cy="94615"/>
            <a:chOff x="6102095" y="1656588"/>
            <a:chExt cx="62865" cy="94615"/>
          </a:xfrm>
        </p:grpSpPr>
        <p:sp>
          <p:nvSpPr>
            <p:cNvPr id="184" name="object 184"/>
            <p:cNvSpPr/>
            <p:nvPr/>
          </p:nvSpPr>
          <p:spPr>
            <a:xfrm>
              <a:off x="6109715" y="1664208"/>
              <a:ext cx="41275" cy="79375"/>
            </a:xfrm>
            <a:custGeom>
              <a:avLst/>
              <a:gdLst/>
              <a:ahLst/>
              <a:cxnLst/>
              <a:rect l="l" t="t" r="r" b="b"/>
              <a:pathLst>
                <a:path w="41275" h="79375">
                  <a:moveTo>
                    <a:pt x="39624" y="0"/>
                  </a:moveTo>
                  <a:lnTo>
                    <a:pt x="33528" y="0"/>
                  </a:lnTo>
                  <a:lnTo>
                    <a:pt x="27432" y="1524"/>
                  </a:lnTo>
                  <a:lnTo>
                    <a:pt x="0" y="30480"/>
                  </a:lnTo>
                  <a:lnTo>
                    <a:pt x="0" y="50292"/>
                  </a:lnTo>
                  <a:lnTo>
                    <a:pt x="27432" y="77724"/>
                  </a:lnTo>
                  <a:lnTo>
                    <a:pt x="33528" y="79248"/>
                  </a:lnTo>
                  <a:lnTo>
                    <a:pt x="41148" y="79248"/>
                  </a:lnTo>
                </a:path>
              </a:pathLst>
            </a:custGeom>
            <a:ln w="1524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85" name="object 185"/>
            <p:cNvSpPr/>
            <p:nvPr/>
          </p:nvSpPr>
          <p:spPr>
            <a:xfrm>
              <a:off x="6149339" y="1664208"/>
              <a:ext cx="15240" cy="79375"/>
            </a:xfrm>
            <a:custGeom>
              <a:avLst/>
              <a:gdLst/>
              <a:ahLst/>
              <a:cxnLst/>
              <a:rect l="l" t="t" r="r" b="b"/>
              <a:pathLst>
                <a:path w="15239" h="79375">
                  <a:moveTo>
                    <a:pt x="0" y="0"/>
                  </a:moveTo>
                  <a:lnTo>
                    <a:pt x="15240" y="0"/>
                  </a:lnTo>
                </a:path>
                <a:path w="15239" h="79375">
                  <a:moveTo>
                    <a:pt x="0" y="79247"/>
                  </a:moveTo>
                  <a:lnTo>
                    <a:pt x="15240" y="79247"/>
                  </a:lnTo>
                </a:path>
              </a:pathLst>
            </a:custGeom>
            <a:ln w="1524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186" name="object 186"/>
          <p:cNvSpPr/>
          <p:nvPr/>
        </p:nvSpPr>
        <p:spPr>
          <a:xfrm>
            <a:off x="14146243" y="1825751"/>
            <a:ext cx="35059" cy="0"/>
          </a:xfrm>
          <a:custGeom>
            <a:avLst/>
            <a:gdLst/>
            <a:ahLst/>
            <a:cxnLst/>
            <a:rect l="l" t="t" r="r" b="b"/>
            <a:pathLst>
              <a:path w="15239">
                <a:moveTo>
                  <a:pt x="0" y="0"/>
                </a:moveTo>
                <a:lnTo>
                  <a:pt x="15240" y="0"/>
                </a:lnTo>
              </a:path>
            </a:pathLst>
          </a:custGeom>
          <a:ln w="1524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7" name="object 187"/>
          <p:cNvSpPr/>
          <p:nvPr/>
        </p:nvSpPr>
        <p:spPr>
          <a:xfrm>
            <a:off x="14146243" y="1908048"/>
            <a:ext cx="35059" cy="0"/>
          </a:xfrm>
          <a:custGeom>
            <a:avLst/>
            <a:gdLst/>
            <a:ahLst/>
            <a:cxnLst/>
            <a:rect l="l" t="t" r="r" b="b"/>
            <a:pathLst>
              <a:path w="15239">
                <a:moveTo>
                  <a:pt x="0" y="0"/>
                </a:moveTo>
                <a:lnTo>
                  <a:pt x="15240" y="0"/>
                </a:lnTo>
              </a:path>
            </a:pathLst>
          </a:custGeom>
          <a:ln w="1524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8" name="object 188"/>
          <p:cNvSpPr/>
          <p:nvPr/>
        </p:nvSpPr>
        <p:spPr>
          <a:xfrm>
            <a:off x="14146243" y="1990344"/>
            <a:ext cx="35059" cy="0"/>
          </a:xfrm>
          <a:custGeom>
            <a:avLst/>
            <a:gdLst/>
            <a:ahLst/>
            <a:cxnLst/>
            <a:rect l="l" t="t" r="r" b="b"/>
            <a:pathLst>
              <a:path w="15239">
                <a:moveTo>
                  <a:pt x="0" y="0"/>
                </a:moveTo>
                <a:lnTo>
                  <a:pt x="15240" y="0"/>
                </a:lnTo>
              </a:path>
            </a:pathLst>
          </a:custGeom>
          <a:ln w="1524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9" name="object 189"/>
          <p:cNvSpPr/>
          <p:nvPr/>
        </p:nvSpPr>
        <p:spPr>
          <a:xfrm>
            <a:off x="13399493" y="1409701"/>
            <a:ext cx="305304" cy="108585"/>
          </a:xfrm>
          <a:custGeom>
            <a:avLst/>
            <a:gdLst/>
            <a:ahLst/>
            <a:cxnLst/>
            <a:rect l="l" t="t" r="r" b="b"/>
            <a:pathLst>
              <a:path w="132714" h="108584">
                <a:moveTo>
                  <a:pt x="0" y="108204"/>
                </a:moveTo>
                <a:lnTo>
                  <a:pt x="132587" y="108204"/>
                </a:lnTo>
                <a:lnTo>
                  <a:pt x="65532" y="0"/>
                </a:lnTo>
                <a:lnTo>
                  <a:pt x="0" y="108204"/>
                </a:lnTo>
                <a:close/>
              </a:path>
            </a:pathLst>
          </a:custGeom>
          <a:ln w="9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pic>
        <p:nvPicPr>
          <p:cNvPr id="190" name="object 190"/>
          <p:cNvPicPr/>
          <p:nvPr/>
        </p:nvPicPr>
        <p:blipFill>
          <a:blip r:embed="rId17" cstate="print"/>
          <a:stretch>
            <a:fillRect/>
          </a:stretch>
        </p:blipFill>
        <p:spPr>
          <a:xfrm>
            <a:off x="14237398" y="1371600"/>
            <a:ext cx="287483" cy="156972"/>
          </a:xfrm>
          <a:prstGeom prst="rect">
            <a:avLst/>
          </a:prstGeom>
        </p:spPr>
      </p:pic>
      <p:grpSp>
        <p:nvGrpSpPr>
          <p:cNvPr id="191" name="object 191"/>
          <p:cNvGrpSpPr/>
          <p:nvPr/>
        </p:nvGrpSpPr>
        <p:grpSpPr>
          <a:xfrm>
            <a:off x="14065610" y="1985772"/>
            <a:ext cx="750844" cy="425450"/>
            <a:chOff x="6114288" y="1985772"/>
            <a:chExt cx="326390" cy="425450"/>
          </a:xfrm>
        </p:grpSpPr>
        <p:sp>
          <p:nvSpPr>
            <p:cNvPr id="192" name="object 192"/>
            <p:cNvSpPr/>
            <p:nvPr/>
          </p:nvSpPr>
          <p:spPr>
            <a:xfrm>
              <a:off x="6166104" y="1985772"/>
              <a:ext cx="0" cy="219710"/>
            </a:xfrm>
            <a:custGeom>
              <a:avLst/>
              <a:gdLst/>
              <a:ahLst/>
              <a:cxnLst/>
              <a:rect l="l" t="t" r="r" b="b"/>
              <a:pathLst>
                <a:path h="219710">
                  <a:moveTo>
                    <a:pt x="0" y="0"/>
                  </a:moveTo>
                  <a:lnTo>
                    <a:pt x="0" y="219456"/>
                  </a:lnTo>
                </a:path>
              </a:pathLst>
            </a:custGeom>
            <a:ln w="1524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93" name="object 193"/>
            <p:cNvSpPr/>
            <p:nvPr/>
          </p:nvSpPr>
          <p:spPr>
            <a:xfrm>
              <a:off x="6141720" y="2119884"/>
              <a:ext cx="36830" cy="71755"/>
            </a:xfrm>
            <a:custGeom>
              <a:avLst/>
              <a:gdLst/>
              <a:ahLst/>
              <a:cxnLst/>
              <a:rect l="l" t="t" r="r" b="b"/>
              <a:pathLst>
                <a:path w="36829" h="71755">
                  <a:moveTo>
                    <a:pt x="36575" y="0"/>
                  </a:moveTo>
                  <a:lnTo>
                    <a:pt x="30479" y="0"/>
                  </a:lnTo>
                  <a:lnTo>
                    <a:pt x="24383" y="1524"/>
                  </a:lnTo>
                  <a:lnTo>
                    <a:pt x="18287" y="4572"/>
                  </a:lnTo>
                  <a:lnTo>
                    <a:pt x="13715" y="7620"/>
                  </a:lnTo>
                  <a:lnTo>
                    <a:pt x="9143" y="12192"/>
                  </a:lnTo>
                  <a:lnTo>
                    <a:pt x="0" y="25908"/>
                  </a:lnTo>
                  <a:lnTo>
                    <a:pt x="0" y="44195"/>
                  </a:lnTo>
                  <a:lnTo>
                    <a:pt x="24383" y="68580"/>
                  </a:lnTo>
                  <a:lnTo>
                    <a:pt x="36575" y="71628"/>
                  </a:lnTo>
                </a:path>
              </a:pathLst>
            </a:custGeom>
            <a:ln w="9144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94" name="object 194"/>
            <p:cNvSpPr/>
            <p:nvPr/>
          </p:nvSpPr>
          <p:spPr>
            <a:xfrm>
              <a:off x="6141720" y="2049780"/>
              <a:ext cx="36830" cy="70485"/>
            </a:xfrm>
            <a:custGeom>
              <a:avLst/>
              <a:gdLst/>
              <a:ahLst/>
              <a:cxnLst/>
              <a:rect l="l" t="t" r="r" b="b"/>
              <a:pathLst>
                <a:path w="36829" h="70485">
                  <a:moveTo>
                    <a:pt x="36575" y="0"/>
                  </a:moveTo>
                  <a:lnTo>
                    <a:pt x="3047" y="19812"/>
                  </a:lnTo>
                  <a:lnTo>
                    <a:pt x="0" y="25908"/>
                  </a:lnTo>
                  <a:lnTo>
                    <a:pt x="0" y="42672"/>
                  </a:lnTo>
                  <a:lnTo>
                    <a:pt x="3047" y="48768"/>
                  </a:lnTo>
                  <a:lnTo>
                    <a:pt x="9143" y="57912"/>
                  </a:lnTo>
                  <a:lnTo>
                    <a:pt x="13715" y="62484"/>
                  </a:lnTo>
                  <a:lnTo>
                    <a:pt x="19811" y="65532"/>
                  </a:lnTo>
                  <a:lnTo>
                    <a:pt x="24383" y="68580"/>
                  </a:lnTo>
                  <a:lnTo>
                    <a:pt x="30479" y="70104"/>
                  </a:lnTo>
                  <a:lnTo>
                    <a:pt x="36575" y="70104"/>
                  </a:lnTo>
                </a:path>
              </a:pathLst>
            </a:custGeom>
            <a:ln w="9144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95" name="object 195"/>
            <p:cNvSpPr/>
            <p:nvPr/>
          </p:nvSpPr>
          <p:spPr>
            <a:xfrm>
              <a:off x="6178296" y="2049780"/>
              <a:ext cx="186055" cy="142240"/>
            </a:xfrm>
            <a:custGeom>
              <a:avLst/>
              <a:gdLst/>
              <a:ahLst/>
              <a:cxnLst/>
              <a:rect l="l" t="t" r="r" b="b"/>
              <a:pathLst>
                <a:path w="186054" h="142239">
                  <a:moveTo>
                    <a:pt x="0" y="0"/>
                  </a:moveTo>
                  <a:lnTo>
                    <a:pt x="13716" y="0"/>
                  </a:lnTo>
                </a:path>
                <a:path w="186054" h="142239">
                  <a:moveTo>
                    <a:pt x="0" y="70104"/>
                  </a:moveTo>
                  <a:lnTo>
                    <a:pt x="13716" y="70104"/>
                  </a:lnTo>
                </a:path>
                <a:path w="186054" h="142239">
                  <a:moveTo>
                    <a:pt x="0" y="141732"/>
                  </a:moveTo>
                  <a:lnTo>
                    <a:pt x="13716" y="141732"/>
                  </a:lnTo>
                </a:path>
                <a:path w="186054" h="142239">
                  <a:moveTo>
                    <a:pt x="6096" y="141732"/>
                  </a:moveTo>
                  <a:lnTo>
                    <a:pt x="185927" y="141732"/>
                  </a:lnTo>
                </a:path>
              </a:pathLst>
            </a:custGeom>
            <a:ln w="9144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96" name="object 196"/>
            <p:cNvSpPr/>
            <p:nvPr/>
          </p:nvSpPr>
          <p:spPr>
            <a:xfrm>
              <a:off x="6358128" y="2164080"/>
              <a:ext cx="82550" cy="55244"/>
            </a:xfrm>
            <a:custGeom>
              <a:avLst/>
              <a:gdLst/>
              <a:ahLst/>
              <a:cxnLst/>
              <a:rect l="l" t="t" r="r" b="b"/>
              <a:pathLst>
                <a:path w="82550" h="55244">
                  <a:moveTo>
                    <a:pt x="0" y="54864"/>
                  </a:moveTo>
                  <a:lnTo>
                    <a:pt x="0" y="0"/>
                  </a:lnTo>
                  <a:lnTo>
                    <a:pt x="82295" y="27432"/>
                  </a:lnTo>
                  <a:lnTo>
                    <a:pt x="0" y="54864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97" name="object 197"/>
            <p:cNvSpPr/>
            <p:nvPr/>
          </p:nvSpPr>
          <p:spPr>
            <a:xfrm>
              <a:off x="6114288" y="2205228"/>
              <a:ext cx="104139" cy="198120"/>
            </a:xfrm>
            <a:custGeom>
              <a:avLst/>
              <a:gdLst/>
              <a:ahLst/>
              <a:cxnLst/>
              <a:rect l="l" t="t" r="r" b="b"/>
              <a:pathLst>
                <a:path w="104139" h="198119">
                  <a:moveTo>
                    <a:pt x="51816" y="132587"/>
                  </a:moveTo>
                  <a:lnTo>
                    <a:pt x="51816" y="0"/>
                  </a:lnTo>
                </a:path>
                <a:path w="104139" h="198119">
                  <a:moveTo>
                    <a:pt x="12192" y="164591"/>
                  </a:moveTo>
                  <a:lnTo>
                    <a:pt x="91440" y="164591"/>
                  </a:lnTo>
                </a:path>
                <a:path w="104139" h="198119">
                  <a:moveTo>
                    <a:pt x="25908" y="198120"/>
                  </a:moveTo>
                  <a:lnTo>
                    <a:pt x="77724" y="198120"/>
                  </a:lnTo>
                </a:path>
                <a:path w="104139" h="198119">
                  <a:moveTo>
                    <a:pt x="0" y="132587"/>
                  </a:moveTo>
                  <a:lnTo>
                    <a:pt x="103632" y="132587"/>
                  </a:lnTo>
                </a:path>
              </a:pathLst>
            </a:custGeom>
            <a:ln w="1524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198" name="object 198"/>
          <p:cNvGrpSpPr/>
          <p:nvPr/>
        </p:nvGrpSpPr>
        <p:grpSpPr>
          <a:xfrm>
            <a:off x="14167281" y="1792224"/>
            <a:ext cx="2045100" cy="67310"/>
            <a:chOff x="6158484" y="1792224"/>
            <a:chExt cx="889000" cy="67310"/>
          </a:xfrm>
        </p:grpSpPr>
        <p:sp>
          <p:nvSpPr>
            <p:cNvPr id="199" name="object 199"/>
            <p:cNvSpPr/>
            <p:nvPr/>
          </p:nvSpPr>
          <p:spPr>
            <a:xfrm>
              <a:off x="6158484" y="1825752"/>
              <a:ext cx="795655" cy="0"/>
            </a:xfrm>
            <a:custGeom>
              <a:avLst/>
              <a:gdLst/>
              <a:ahLst/>
              <a:cxnLst/>
              <a:rect l="l" t="t" r="r" b="b"/>
              <a:pathLst>
                <a:path w="795654">
                  <a:moveTo>
                    <a:pt x="0" y="0"/>
                  </a:moveTo>
                  <a:lnTo>
                    <a:pt x="795528" y="0"/>
                  </a:lnTo>
                </a:path>
              </a:pathLst>
            </a:custGeom>
            <a:ln w="1524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00" name="object 200"/>
            <p:cNvSpPr/>
            <p:nvPr/>
          </p:nvSpPr>
          <p:spPr>
            <a:xfrm>
              <a:off x="6946392" y="1792224"/>
              <a:ext cx="100965" cy="67310"/>
            </a:xfrm>
            <a:custGeom>
              <a:avLst/>
              <a:gdLst/>
              <a:ahLst/>
              <a:cxnLst/>
              <a:rect l="l" t="t" r="r" b="b"/>
              <a:pathLst>
                <a:path w="100965" h="67310">
                  <a:moveTo>
                    <a:pt x="0" y="67055"/>
                  </a:moveTo>
                  <a:lnTo>
                    <a:pt x="0" y="0"/>
                  </a:lnTo>
                  <a:lnTo>
                    <a:pt x="100583" y="33527"/>
                  </a:lnTo>
                  <a:lnTo>
                    <a:pt x="0" y="67055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pic>
        <p:nvPicPr>
          <p:cNvPr id="201" name="object 201"/>
          <p:cNvPicPr/>
          <p:nvPr/>
        </p:nvPicPr>
        <p:blipFill>
          <a:blip r:embed="rId18" cstate="print"/>
          <a:stretch>
            <a:fillRect/>
          </a:stretch>
        </p:blipFill>
        <p:spPr>
          <a:xfrm>
            <a:off x="14433730" y="1796797"/>
            <a:ext cx="403174" cy="251459"/>
          </a:xfrm>
          <a:prstGeom prst="rect">
            <a:avLst/>
          </a:prstGeom>
        </p:spPr>
      </p:pic>
      <p:grpSp>
        <p:nvGrpSpPr>
          <p:cNvPr id="202" name="object 202"/>
          <p:cNvGrpSpPr/>
          <p:nvPr/>
        </p:nvGrpSpPr>
        <p:grpSpPr>
          <a:xfrm>
            <a:off x="14041069" y="1796796"/>
            <a:ext cx="1262119" cy="943610"/>
            <a:chOff x="6103620" y="1796796"/>
            <a:chExt cx="548640" cy="943610"/>
          </a:xfrm>
        </p:grpSpPr>
        <p:sp>
          <p:nvSpPr>
            <p:cNvPr id="203" name="object 203"/>
            <p:cNvSpPr/>
            <p:nvPr/>
          </p:nvSpPr>
          <p:spPr>
            <a:xfrm>
              <a:off x="6507480" y="1801368"/>
              <a:ext cx="70485" cy="36830"/>
            </a:xfrm>
            <a:custGeom>
              <a:avLst/>
              <a:gdLst/>
              <a:ahLst/>
              <a:cxnLst/>
              <a:rect l="l" t="t" r="r" b="b"/>
              <a:pathLst>
                <a:path w="70484" h="36830">
                  <a:moveTo>
                    <a:pt x="70103" y="36575"/>
                  </a:moveTo>
                  <a:lnTo>
                    <a:pt x="70103" y="30479"/>
                  </a:lnTo>
                  <a:lnTo>
                    <a:pt x="68579" y="24383"/>
                  </a:lnTo>
                  <a:lnTo>
                    <a:pt x="65531" y="18287"/>
                  </a:lnTo>
                  <a:lnTo>
                    <a:pt x="59435" y="9143"/>
                  </a:lnTo>
                  <a:lnTo>
                    <a:pt x="50291" y="3047"/>
                  </a:lnTo>
                  <a:lnTo>
                    <a:pt x="44195" y="0"/>
                  </a:lnTo>
                  <a:lnTo>
                    <a:pt x="25907" y="0"/>
                  </a:lnTo>
                  <a:lnTo>
                    <a:pt x="21335" y="3047"/>
                  </a:lnTo>
                  <a:lnTo>
                    <a:pt x="15239" y="6095"/>
                  </a:lnTo>
                  <a:lnTo>
                    <a:pt x="10667" y="9143"/>
                  </a:lnTo>
                  <a:lnTo>
                    <a:pt x="7619" y="13715"/>
                  </a:lnTo>
                  <a:lnTo>
                    <a:pt x="4571" y="19811"/>
                  </a:lnTo>
                  <a:lnTo>
                    <a:pt x="1523" y="24383"/>
                  </a:lnTo>
                  <a:lnTo>
                    <a:pt x="0" y="30479"/>
                  </a:lnTo>
                  <a:lnTo>
                    <a:pt x="0" y="36575"/>
                  </a:lnTo>
                </a:path>
              </a:pathLst>
            </a:custGeom>
            <a:ln w="9144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04" name="object 204"/>
            <p:cNvSpPr/>
            <p:nvPr/>
          </p:nvSpPr>
          <p:spPr>
            <a:xfrm>
              <a:off x="6577584" y="1801368"/>
              <a:ext cx="70485" cy="36830"/>
            </a:xfrm>
            <a:custGeom>
              <a:avLst/>
              <a:gdLst/>
              <a:ahLst/>
              <a:cxnLst/>
              <a:rect l="l" t="t" r="r" b="b"/>
              <a:pathLst>
                <a:path w="70484" h="36830">
                  <a:moveTo>
                    <a:pt x="70103" y="36575"/>
                  </a:moveTo>
                  <a:lnTo>
                    <a:pt x="70103" y="30479"/>
                  </a:lnTo>
                  <a:lnTo>
                    <a:pt x="68579" y="24383"/>
                  </a:lnTo>
                  <a:lnTo>
                    <a:pt x="65531" y="18287"/>
                  </a:lnTo>
                  <a:lnTo>
                    <a:pt x="62483" y="13715"/>
                  </a:lnTo>
                  <a:lnTo>
                    <a:pt x="57911" y="9143"/>
                  </a:lnTo>
                  <a:lnTo>
                    <a:pt x="44195" y="0"/>
                  </a:lnTo>
                  <a:lnTo>
                    <a:pt x="27431" y="0"/>
                  </a:lnTo>
                  <a:lnTo>
                    <a:pt x="1523" y="30479"/>
                  </a:lnTo>
                  <a:lnTo>
                    <a:pt x="0" y="36575"/>
                  </a:lnTo>
                </a:path>
              </a:pathLst>
            </a:custGeom>
            <a:ln w="9144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05" name="object 205"/>
            <p:cNvSpPr/>
            <p:nvPr/>
          </p:nvSpPr>
          <p:spPr>
            <a:xfrm>
              <a:off x="6502908" y="1844802"/>
              <a:ext cx="149860" cy="0"/>
            </a:xfrm>
            <a:custGeom>
              <a:avLst/>
              <a:gdLst/>
              <a:ahLst/>
              <a:cxnLst/>
              <a:rect l="l" t="t" r="r" b="b"/>
              <a:pathLst>
                <a:path w="149859">
                  <a:moveTo>
                    <a:pt x="140207" y="0"/>
                  </a:moveTo>
                  <a:lnTo>
                    <a:pt x="149351" y="0"/>
                  </a:lnTo>
                </a:path>
                <a:path w="149859">
                  <a:moveTo>
                    <a:pt x="70103" y="0"/>
                  </a:moveTo>
                  <a:lnTo>
                    <a:pt x="79247" y="0"/>
                  </a:lnTo>
                </a:path>
                <a:path w="149859">
                  <a:moveTo>
                    <a:pt x="0" y="0"/>
                  </a:moveTo>
                  <a:lnTo>
                    <a:pt x="9144" y="0"/>
                  </a:lnTo>
                </a:path>
              </a:pathLst>
            </a:custGeom>
            <a:ln w="1371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06" name="object 206"/>
            <p:cNvSpPr/>
            <p:nvPr/>
          </p:nvSpPr>
          <p:spPr>
            <a:xfrm>
              <a:off x="6103620" y="1825752"/>
              <a:ext cx="544195" cy="909955"/>
            </a:xfrm>
            <a:custGeom>
              <a:avLst/>
              <a:gdLst/>
              <a:ahLst/>
              <a:cxnLst/>
              <a:rect l="l" t="t" r="r" b="b"/>
              <a:pathLst>
                <a:path w="544195" h="909955">
                  <a:moveTo>
                    <a:pt x="544067" y="0"/>
                  </a:moveTo>
                  <a:lnTo>
                    <a:pt x="544067" y="909828"/>
                  </a:lnTo>
                </a:path>
                <a:path w="544195" h="909955">
                  <a:moveTo>
                    <a:pt x="0" y="909828"/>
                  </a:moveTo>
                  <a:lnTo>
                    <a:pt x="542544" y="909828"/>
                  </a:lnTo>
                </a:path>
              </a:pathLst>
            </a:custGeom>
            <a:ln w="9144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207" name="object 207"/>
          <p:cNvGrpSpPr/>
          <p:nvPr/>
        </p:nvGrpSpPr>
        <p:grpSpPr>
          <a:xfrm>
            <a:off x="15496011" y="1030225"/>
            <a:ext cx="347667" cy="826135"/>
            <a:chOff x="6736080" y="1030224"/>
            <a:chExt cx="151130" cy="826135"/>
          </a:xfrm>
        </p:grpSpPr>
        <p:sp>
          <p:nvSpPr>
            <p:cNvPr id="208" name="object 208"/>
            <p:cNvSpPr/>
            <p:nvPr/>
          </p:nvSpPr>
          <p:spPr>
            <a:xfrm>
              <a:off x="6810756" y="1813559"/>
              <a:ext cx="71755" cy="38100"/>
            </a:xfrm>
            <a:custGeom>
              <a:avLst/>
              <a:gdLst/>
              <a:ahLst/>
              <a:cxnLst/>
              <a:rect l="l" t="t" r="r" b="b"/>
              <a:pathLst>
                <a:path w="71754" h="38100">
                  <a:moveTo>
                    <a:pt x="0" y="1524"/>
                  </a:moveTo>
                  <a:lnTo>
                    <a:pt x="1524" y="7620"/>
                  </a:lnTo>
                  <a:lnTo>
                    <a:pt x="3048" y="12192"/>
                  </a:lnTo>
                  <a:lnTo>
                    <a:pt x="4572" y="18288"/>
                  </a:lnTo>
                  <a:lnTo>
                    <a:pt x="7620" y="22860"/>
                  </a:lnTo>
                  <a:lnTo>
                    <a:pt x="16764" y="32004"/>
                  </a:lnTo>
                  <a:lnTo>
                    <a:pt x="21336" y="35052"/>
                  </a:lnTo>
                  <a:lnTo>
                    <a:pt x="33528" y="38100"/>
                  </a:lnTo>
                  <a:lnTo>
                    <a:pt x="38100" y="38100"/>
                  </a:lnTo>
                  <a:lnTo>
                    <a:pt x="70104" y="12192"/>
                  </a:lnTo>
                  <a:lnTo>
                    <a:pt x="71628" y="7620"/>
                  </a:lnTo>
                  <a:lnTo>
                    <a:pt x="71628" y="0"/>
                  </a:lnTo>
                </a:path>
              </a:pathLst>
            </a:custGeom>
            <a:ln w="9144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09" name="object 209"/>
            <p:cNvSpPr/>
            <p:nvPr/>
          </p:nvSpPr>
          <p:spPr>
            <a:xfrm>
              <a:off x="6740652" y="1813559"/>
              <a:ext cx="70485" cy="38100"/>
            </a:xfrm>
            <a:custGeom>
              <a:avLst/>
              <a:gdLst/>
              <a:ahLst/>
              <a:cxnLst/>
              <a:rect l="l" t="t" r="r" b="b"/>
              <a:pathLst>
                <a:path w="70484" h="38100">
                  <a:moveTo>
                    <a:pt x="0" y="1524"/>
                  </a:moveTo>
                  <a:lnTo>
                    <a:pt x="0" y="7620"/>
                  </a:lnTo>
                  <a:lnTo>
                    <a:pt x="1524" y="12192"/>
                  </a:lnTo>
                  <a:lnTo>
                    <a:pt x="32004" y="38100"/>
                  </a:lnTo>
                  <a:lnTo>
                    <a:pt x="38100" y="38100"/>
                  </a:lnTo>
                  <a:lnTo>
                    <a:pt x="62484" y="22860"/>
                  </a:lnTo>
                  <a:lnTo>
                    <a:pt x="67056" y="18288"/>
                  </a:lnTo>
                  <a:lnTo>
                    <a:pt x="68580" y="12192"/>
                  </a:lnTo>
                  <a:lnTo>
                    <a:pt x="70104" y="7620"/>
                  </a:lnTo>
                  <a:lnTo>
                    <a:pt x="70104" y="0"/>
                  </a:lnTo>
                </a:path>
              </a:pathLst>
            </a:custGeom>
            <a:ln w="9144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10" name="object 210"/>
            <p:cNvSpPr/>
            <p:nvPr/>
          </p:nvSpPr>
          <p:spPr>
            <a:xfrm>
              <a:off x="6736080" y="1808225"/>
              <a:ext cx="151130" cy="0"/>
            </a:xfrm>
            <a:custGeom>
              <a:avLst/>
              <a:gdLst/>
              <a:ahLst/>
              <a:cxnLst/>
              <a:rect l="l" t="t" r="r" b="b"/>
              <a:pathLst>
                <a:path w="151129">
                  <a:moveTo>
                    <a:pt x="0" y="0"/>
                  </a:moveTo>
                  <a:lnTo>
                    <a:pt x="9144" y="0"/>
                  </a:lnTo>
                </a:path>
                <a:path w="151129">
                  <a:moveTo>
                    <a:pt x="70103" y="0"/>
                  </a:moveTo>
                  <a:lnTo>
                    <a:pt x="79247" y="0"/>
                  </a:lnTo>
                </a:path>
                <a:path w="151129">
                  <a:moveTo>
                    <a:pt x="141732" y="0"/>
                  </a:moveTo>
                  <a:lnTo>
                    <a:pt x="150876" y="0"/>
                  </a:lnTo>
                </a:path>
              </a:pathLst>
            </a:custGeom>
            <a:ln w="13716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11" name="object 211"/>
            <p:cNvSpPr/>
            <p:nvPr/>
          </p:nvSpPr>
          <p:spPr>
            <a:xfrm>
              <a:off x="6880860" y="1030224"/>
              <a:ext cx="0" cy="791210"/>
            </a:xfrm>
            <a:custGeom>
              <a:avLst/>
              <a:gdLst/>
              <a:ahLst/>
              <a:cxnLst/>
              <a:rect l="l" t="t" r="r" b="b"/>
              <a:pathLst>
                <a:path h="791210">
                  <a:moveTo>
                    <a:pt x="0" y="790955"/>
                  </a:moveTo>
                  <a:lnTo>
                    <a:pt x="0" y="0"/>
                  </a:lnTo>
                </a:path>
              </a:pathLst>
            </a:custGeom>
            <a:ln w="9144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212" name="object 212"/>
          <p:cNvGrpSpPr/>
          <p:nvPr/>
        </p:nvGrpSpPr>
        <p:grpSpPr>
          <a:xfrm>
            <a:off x="7597254" y="1007364"/>
            <a:ext cx="112480" cy="47625"/>
            <a:chOff x="3302508" y="1007363"/>
            <a:chExt cx="48895" cy="47625"/>
          </a:xfrm>
        </p:grpSpPr>
        <p:sp>
          <p:nvSpPr>
            <p:cNvPr id="213" name="object 213"/>
            <p:cNvSpPr/>
            <p:nvPr/>
          </p:nvSpPr>
          <p:spPr>
            <a:xfrm>
              <a:off x="3307080" y="1011935"/>
              <a:ext cx="40005" cy="38100"/>
            </a:xfrm>
            <a:custGeom>
              <a:avLst/>
              <a:gdLst/>
              <a:ahLst/>
              <a:cxnLst/>
              <a:rect l="l" t="t" r="r" b="b"/>
              <a:pathLst>
                <a:path w="40004" h="38100">
                  <a:moveTo>
                    <a:pt x="19812" y="38100"/>
                  </a:moveTo>
                  <a:lnTo>
                    <a:pt x="12215" y="36504"/>
                  </a:lnTo>
                  <a:lnTo>
                    <a:pt x="5905" y="32194"/>
                  </a:lnTo>
                  <a:lnTo>
                    <a:pt x="1595" y="25884"/>
                  </a:lnTo>
                  <a:lnTo>
                    <a:pt x="0" y="18288"/>
                  </a:lnTo>
                  <a:lnTo>
                    <a:pt x="1595" y="10929"/>
                  </a:lnTo>
                  <a:lnTo>
                    <a:pt x="5905" y="5143"/>
                  </a:lnTo>
                  <a:lnTo>
                    <a:pt x="12215" y="1357"/>
                  </a:lnTo>
                  <a:lnTo>
                    <a:pt x="19812" y="0"/>
                  </a:lnTo>
                  <a:lnTo>
                    <a:pt x="27408" y="1357"/>
                  </a:lnTo>
                  <a:lnTo>
                    <a:pt x="33718" y="5143"/>
                  </a:lnTo>
                  <a:lnTo>
                    <a:pt x="38028" y="10929"/>
                  </a:lnTo>
                  <a:lnTo>
                    <a:pt x="39624" y="18288"/>
                  </a:lnTo>
                  <a:lnTo>
                    <a:pt x="38028" y="25884"/>
                  </a:lnTo>
                  <a:lnTo>
                    <a:pt x="33718" y="32194"/>
                  </a:lnTo>
                  <a:lnTo>
                    <a:pt x="27408" y="36504"/>
                  </a:lnTo>
                  <a:lnTo>
                    <a:pt x="19812" y="3810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14" name="object 214"/>
            <p:cNvSpPr/>
            <p:nvPr/>
          </p:nvSpPr>
          <p:spPr>
            <a:xfrm>
              <a:off x="3307080" y="1011935"/>
              <a:ext cx="40005" cy="38100"/>
            </a:xfrm>
            <a:custGeom>
              <a:avLst/>
              <a:gdLst/>
              <a:ahLst/>
              <a:cxnLst/>
              <a:rect l="l" t="t" r="r" b="b"/>
              <a:pathLst>
                <a:path w="40004" h="38100">
                  <a:moveTo>
                    <a:pt x="0" y="18288"/>
                  </a:moveTo>
                  <a:lnTo>
                    <a:pt x="1595" y="10929"/>
                  </a:lnTo>
                  <a:lnTo>
                    <a:pt x="5905" y="5143"/>
                  </a:lnTo>
                  <a:lnTo>
                    <a:pt x="12215" y="1357"/>
                  </a:lnTo>
                  <a:lnTo>
                    <a:pt x="19812" y="0"/>
                  </a:lnTo>
                  <a:lnTo>
                    <a:pt x="27408" y="1357"/>
                  </a:lnTo>
                  <a:lnTo>
                    <a:pt x="33718" y="5143"/>
                  </a:lnTo>
                  <a:lnTo>
                    <a:pt x="38028" y="10929"/>
                  </a:lnTo>
                  <a:lnTo>
                    <a:pt x="39624" y="18288"/>
                  </a:lnTo>
                  <a:lnTo>
                    <a:pt x="38028" y="25884"/>
                  </a:lnTo>
                  <a:lnTo>
                    <a:pt x="33718" y="32194"/>
                  </a:lnTo>
                  <a:lnTo>
                    <a:pt x="27408" y="36504"/>
                  </a:lnTo>
                  <a:lnTo>
                    <a:pt x="19812" y="38100"/>
                  </a:lnTo>
                  <a:lnTo>
                    <a:pt x="12215" y="36504"/>
                  </a:lnTo>
                  <a:lnTo>
                    <a:pt x="5905" y="32194"/>
                  </a:lnTo>
                  <a:lnTo>
                    <a:pt x="1595" y="25884"/>
                  </a:lnTo>
                  <a:lnTo>
                    <a:pt x="0" y="18288"/>
                  </a:lnTo>
                </a:path>
              </a:pathLst>
            </a:custGeom>
            <a:ln w="9144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215" name="object 215"/>
          <p:cNvGrpSpPr/>
          <p:nvPr/>
        </p:nvGrpSpPr>
        <p:grpSpPr>
          <a:xfrm>
            <a:off x="8088075" y="1007364"/>
            <a:ext cx="109559" cy="47625"/>
            <a:chOff x="3515867" y="1007363"/>
            <a:chExt cx="47625" cy="47625"/>
          </a:xfrm>
        </p:grpSpPr>
        <p:sp>
          <p:nvSpPr>
            <p:cNvPr id="216" name="object 216"/>
            <p:cNvSpPr/>
            <p:nvPr/>
          </p:nvSpPr>
          <p:spPr>
            <a:xfrm>
              <a:off x="3520439" y="1011935"/>
              <a:ext cx="38100" cy="38100"/>
            </a:xfrm>
            <a:custGeom>
              <a:avLst/>
              <a:gdLst/>
              <a:ahLst/>
              <a:cxnLst/>
              <a:rect l="l" t="t" r="r" b="b"/>
              <a:pathLst>
                <a:path w="38100" h="38100">
                  <a:moveTo>
                    <a:pt x="19812" y="38100"/>
                  </a:moveTo>
                  <a:lnTo>
                    <a:pt x="12215" y="36504"/>
                  </a:lnTo>
                  <a:lnTo>
                    <a:pt x="5905" y="32194"/>
                  </a:lnTo>
                  <a:lnTo>
                    <a:pt x="1595" y="25884"/>
                  </a:lnTo>
                  <a:lnTo>
                    <a:pt x="0" y="18288"/>
                  </a:lnTo>
                  <a:lnTo>
                    <a:pt x="1595" y="10929"/>
                  </a:lnTo>
                  <a:lnTo>
                    <a:pt x="5905" y="5143"/>
                  </a:lnTo>
                  <a:lnTo>
                    <a:pt x="12215" y="1357"/>
                  </a:lnTo>
                  <a:lnTo>
                    <a:pt x="19812" y="0"/>
                  </a:lnTo>
                  <a:lnTo>
                    <a:pt x="27170" y="1357"/>
                  </a:lnTo>
                  <a:lnTo>
                    <a:pt x="32956" y="5143"/>
                  </a:lnTo>
                  <a:lnTo>
                    <a:pt x="36742" y="10929"/>
                  </a:lnTo>
                  <a:lnTo>
                    <a:pt x="38100" y="18288"/>
                  </a:lnTo>
                  <a:lnTo>
                    <a:pt x="36742" y="25884"/>
                  </a:lnTo>
                  <a:lnTo>
                    <a:pt x="32956" y="32194"/>
                  </a:lnTo>
                  <a:lnTo>
                    <a:pt x="27170" y="36504"/>
                  </a:lnTo>
                  <a:lnTo>
                    <a:pt x="19812" y="3810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17" name="object 217"/>
            <p:cNvSpPr/>
            <p:nvPr/>
          </p:nvSpPr>
          <p:spPr>
            <a:xfrm>
              <a:off x="3520439" y="1011935"/>
              <a:ext cx="38100" cy="38100"/>
            </a:xfrm>
            <a:custGeom>
              <a:avLst/>
              <a:gdLst/>
              <a:ahLst/>
              <a:cxnLst/>
              <a:rect l="l" t="t" r="r" b="b"/>
              <a:pathLst>
                <a:path w="38100" h="38100">
                  <a:moveTo>
                    <a:pt x="0" y="18288"/>
                  </a:moveTo>
                  <a:lnTo>
                    <a:pt x="1595" y="10929"/>
                  </a:lnTo>
                  <a:lnTo>
                    <a:pt x="5905" y="5143"/>
                  </a:lnTo>
                  <a:lnTo>
                    <a:pt x="12215" y="1357"/>
                  </a:lnTo>
                  <a:lnTo>
                    <a:pt x="19812" y="0"/>
                  </a:lnTo>
                  <a:lnTo>
                    <a:pt x="27170" y="1357"/>
                  </a:lnTo>
                  <a:lnTo>
                    <a:pt x="32956" y="5143"/>
                  </a:lnTo>
                  <a:lnTo>
                    <a:pt x="36742" y="10929"/>
                  </a:lnTo>
                  <a:lnTo>
                    <a:pt x="38100" y="18288"/>
                  </a:lnTo>
                  <a:lnTo>
                    <a:pt x="36742" y="25884"/>
                  </a:lnTo>
                  <a:lnTo>
                    <a:pt x="32956" y="32194"/>
                  </a:lnTo>
                  <a:lnTo>
                    <a:pt x="27170" y="36504"/>
                  </a:lnTo>
                  <a:lnTo>
                    <a:pt x="19812" y="38100"/>
                  </a:lnTo>
                  <a:lnTo>
                    <a:pt x="12215" y="36504"/>
                  </a:lnTo>
                  <a:lnTo>
                    <a:pt x="5905" y="32194"/>
                  </a:lnTo>
                  <a:lnTo>
                    <a:pt x="1595" y="25884"/>
                  </a:lnTo>
                  <a:lnTo>
                    <a:pt x="0" y="18288"/>
                  </a:lnTo>
                </a:path>
              </a:pathLst>
            </a:custGeom>
            <a:ln w="9144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pic>
        <p:nvPicPr>
          <p:cNvPr id="218" name="object 218"/>
          <p:cNvPicPr/>
          <p:nvPr/>
        </p:nvPicPr>
        <p:blipFill>
          <a:blip r:embed="rId19" cstate="print"/>
          <a:stretch>
            <a:fillRect/>
          </a:stretch>
        </p:blipFill>
        <p:spPr>
          <a:xfrm>
            <a:off x="7372874" y="2093977"/>
            <a:ext cx="511859" cy="222503"/>
          </a:xfrm>
          <a:prstGeom prst="rect">
            <a:avLst/>
          </a:prstGeom>
        </p:spPr>
      </p:pic>
      <p:pic>
        <p:nvPicPr>
          <p:cNvPr id="219" name="object 219"/>
          <p:cNvPicPr/>
          <p:nvPr/>
        </p:nvPicPr>
        <p:blipFill>
          <a:blip r:embed="rId20" cstate="print"/>
          <a:stretch>
            <a:fillRect/>
          </a:stretch>
        </p:blipFill>
        <p:spPr>
          <a:xfrm>
            <a:off x="13157587" y="2374392"/>
            <a:ext cx="515363" cy="224027"/>
          </a:xfrm>
          <a:prstGeom prst="rect">
            <a:avLst/>
          </a:prstGeom>
        </p:spPr>
      </p:pic>
      <p:grpSp>
        <p:nvGrpSpPr>
          <p:cNvPr id="220" name="object 220"/>
          <p:cNvGrpSpPr/>
          <p:nvPr/>
        </p:nvGrpSpPr>
        <p:grpSpPr>
          <a:xfrm>
            <a:off x="11762244" y="1729740"/>
            <a:ext cx="2170727" cy="193675"/>
            <a:chOff x="5113020" y="1729739"/>
            <a:chExt cx="943610" cy="193675"/>
          </a:xfrm>
        </p:grpSpPr>
        <p:sp>
          <p:nvSpPr>
            <p:cNvPr id="221" name="object 221"/>
            <p:cNvSpPr/>
            <p:nvPr/>
          </p:nvSpPr>
          <p:spPr>
            <a:xfrm>
              <a:off x="5113020" y="1737359"/>
              <a:ext cx="943610" cy="178435"/>
            </a:xfrm>
            <a:custGeom>
              <a:avLst/>
              <a:gdLst/>
              <a:ahLst/>
              <a:cxnLst/>
              <a:rect l="l" t="t" r="r" b="b"/>
              <a:pathLst>
                <a:path w="943610" h="178435">
                  <a:moveTo>
                    <a:pt x="0" y="88391"/>
                  </a:moveTo>
                  <a:lnTo>
                    <a:pt x="394716" y="88391"/>
                  </a:lnTo>
                </a:path>
                <a:path w="943610" h="178435">
                  <a:moveTo>
                    <a:pt x="394716" y="178308"/>
                  </a:moveTo>
                  <a:lnTo>
                    <a:pt x="571500" y="178308"/>
                  </a:lnTo>
                  <a:lnTo>
                    <a:pt x="571500" y="0"/>
                  </a:lnTo>
                  <a:lnTo>
                    <a:pt x="394716" y="0"/>
                  </a:lnTo>
                  <a:lnTo>
                    <a:pt x="394716" y="178308"/>
                  </a:lnTo>
                  <a:close/>
                </a:path>
                <a:path w="943610" h="178435">
                  <a:moveTo>
                    <a:pt x="571500" y="88391"/>
                  </a:moveTo>
                  <a:lnTo>
                    <a:pt x="943356" y="88391"/>
                  </a:lnTo>
                </a:path>
              </a:pathLst>
            </a:custGeom>
            <a:ln w="1524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22" name="object 222"/>
            <p:cNvSpPr/>
            <p:nvPr/>
          </p:nvSpPr>
          <p:spPr>
            <a:xfrm>
              <a:off x="5812536" y="1805939"/>
              <a:ext cx="38100" cy="40005"/>
            </a:xfrm>
            <a:custGeom>
              <a:avLst/>
              <a:gdLst/>
              <a:ahLst/>
              <a:cxnLst/>
              <a:rect l="l" t="t" r="r" b="b"/>
              <a:pathLst>
                <a:path w="38100" h="40005">
                  <a:moveTo>
                    <a:pt x="18288" y="39623"/>
                  </a:moveTo>
                  <a:lnTo>
                    <a:pt x="10929" y="38028"/>
                  </a:lnTo>
                  <a:lnTo>
                    <a:pt x="5143" y="33718"/>
                  </a:lnTo>
                  <a:lnTo>
                    <a:pt x="1357" y="27408"/>
                  </a:lnTo>
                  <a:lnTo>
                    <a:pt x="0" y="19811"/>
                  </a:lnTo>
                  <a:lnTo>
                    <a:pt x="1357" y="12215"/>
                  </a:lnTo>
                  <a:lnTo>
                    <a:pt x="5143" y="5905"/>
                  </a:lnTo>
                  <a:lnTo>
                    <a:pt x="10929" y="1595"/>
                  </a:lnTo>
                  <a:lnTo>
                    <a:pt x="18288" y="0"/>
                  </a:lnTo>
                  <a:lnTo>
                    <a:pt x="25884" y="1595"/>
                  </a:lnTo>
                  <a:lnTo>
                    <a:pt x="32194" y="5905"/>
                  </a:lnTo>
                  <a:lnTo>
                    <a:pt x="36504" y="12215"/>
                  </a:lnTo>
                  <a:lnTo>
                    <a:pt x="38100" y="19811"/>
                  </a:lnTo>
                  <a:lnTo>
                    <a:pt x="36504" y="27408"/>
                  </a:lnTo>
                  <a:lnTo>
                    <a:pt x="32194" y="33718"/>
                  </a:lnTo>
                  <a:lnTo>
                    <a:pt x="25884" y="38028"/>
                  </a:lnTo>
                  <a:lnTo>
                    <a:pt x="18288" y="39623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23" name="object 223"/>
            <p:cNvSpPr/>
            <p:nvPr/>
          </p:nvSpPr>
          <p:spPr>
            <a:xfrm>
              <a:off x="5812536" y="1805939"/>
              <a:ext cx="38100" cy="40005"/>
            </a:xfrm>
            <a:custGeom>
              <a:avLst/>
              <a:gdLst/>
              <a:ahLst/>
              <a:cxnLst/>
              <a:rect l="l" t="t" r="r" b="b"/>
              <a:pathLst>
                <a:path w="38100" h="40005">
                  <a:moveTo>
                    <a:pt x="0" y="19811"/>
                  </a:moveTo>
                  <a:lnTo>
                    <a:pt x="1357" y="12215"/>
                  </a:lnTo>
                  <a:lnTo>
                    <a:pt x="5143" y="5905"/>
                  </a:lnTo>
                  <a:lnTo>
                    <a:pt x="10929" y="1595"/>
                  </a:lnTo>
                  <a:lnTo>
                    <a:pt x="18288" y="0"/>
                  </a:lnTo>
                  <a:lnTo>
                    <a:pt x="25884" y="1595"/>
                  </a:lnTo>
                  <a:lnTo>
                    <a:pt x="32194" y="5905"/>
                  </a:lnTo>
                  <a:lnTo>
                    <a:pt x="36504" y="12215"/>
                  </a:lnTo>
                  <a:lnTo>
                    <a:pt x="38100" y="19811"/>
                  </a:lnTo>
                  <a:lnTo>
                    <a:pt x="36504" y="27408"/>
                  </a:lnTo>
                  <a:lnTo>
                    <a:pt x="32194" y="33718"/>
                  </a:lnTo>
                  <a:lnTo>
                    <a:pt x="25884" y="38028"/>
                  </a:lnTo>
                  <a:lnTo>
                    <a:pt x="18288" y="39623"/>
                  </a:lnTo>
                  <a:lnTo>
                    <a:pt x="10929" y="38028"/>
                  </a:lnTo>
                  <a:lnTo>
                    <a:pt x="5143" y="33718"/>
                  </a:lnTo>
                  <a:lnTo>
                    <a:pt x="1357" y="27408"/>
                  </a:lnTo>
                  <a:lnTo>
                    <a:pt x="0" y="19811"/>
                  </a:lnTo>
                </a:path>
              </a:pathLst>
            </a:custGeom>
            <a:ln w="9144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224" name="object 224"/>
          <p:cNvGrpSpPr/>
          <p:nvPr/>
        </p:nvGrpSpPr>
        <p:grpSpPr>
          <a:xfrm>
            <a:off x="8564878" y="2142745"/>
            <a:ext cx="112480" cy="48895"/>
            <a:chOff x="3723132" y="2142744"/>
            <a:chExt cx="48895" cy="48895"/>
          </a:xfrm>
        </p:grpSpPr>
        <p:sp>
          <p:nvSpPr>
            <p:cNvPr id="225" name="object 225"/>
            <p:cNvSpPr/>
            <p:nvPr/>
          </p:nvSpPr>
          <p:spPr>
            <a:xfrm>
              <a:off x="3727704" y="2147316"/>
              <a:ext cx="40005" cy="40005"/>
            </a:xfrm>
            <a:custGeom>
              <a:avLst/>
              <a:gdLst/>
              <a:ahLst/>
              <a:cxnLst/>
              <a:rect l="l" t="t" r="r" b="b"/>
              <a:pathLst>
                <a:path w="40004" h="40005">
                  <a:moveTo>
                    <a:pt x="19812" y="39623"/>
                  </a:moveTo>
                  <a:lnTo>
                    <a:pt x="12215" y="38028"/>
                  </a:lnTo>
                  <a:lnTo>
                    <a:pt x="5905" y="33718"/>
                  </a:lnTo>
                  <a:lnTo>
                    <a:pt x="1595" y="27408"/>
                  </a:lnTo>
                  <a:lnTo>
                    <a:pt x="0" y="19811"/>
                  </a:lnTo>
                  <a:lnTo>
                    <a:pt x="1595" y="12215"/>
                  </a:lnTo>
                  <a:lnTo>
                    <a:pt x="5905" y="5905"/>
                  </a:lnTo>
                  <a:lnTo>
                    <a:pt x="12215" y="1595"/>
                  </a:lnTo>
                  <a:lnTo>
                    <a:pt x="19812" y="0"/>
                  </a:lnTo>
                  <a:lnTo>
                    <a:pt x="27408" y="1595"/>
                  </a:lnTo>
                  <a:lnTo>
                    <a:pt x="33718" y="5905"/>
                  </a:lnTo>
                  <a:lnTo>
                    <a:pt x="38028" y="12215"/>
                  </a:lnTo>
                  <a:lnTo>
                    <a:pt x="39624" y="19811"/>
                  </a:lnTo>
                  <a:lnTo>
                    <a:pt x="38028" y="27408"/>
                  </a:lnTo>
                  <a:lnTo>
                    <a:pt x="33718" y="33718"/>
                  </a:lnTo>
                  <a:lnTo>
                    <a:pt x="27408" y="38028"/>
                  </a:lnTo>
                  <a:lnTo>
                    <a:pt x="19812" y="39623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26" name="object 226"/>
            <p:cNvSpPr/>
            <p:nvPr/>
          </p:nvSpPr>
          <p:spPr>
            <a:xfrm>
              <a:off x="3727704" y="2147316"/>
              <a:ext cx="40005" cy="40005"/>
            </a:xfrm>
            <a:custGeom>
              <a:avLst/>
              <a:gdLst/>
              <a:ahLst/>
              <a:cxnLst/>
              <a:rect l="l" t="t" r="r" b="b"/>
              <a:pathLst>
                <a:path w="40004" h="40005">
                  <a:moveTo>
                    <a:pt x="0" y="19811"/>
                  </a:moveTo>
                  <a:lnTo>
                    <a:pt x="1595" y="12215"/>
                  </a:lnTo>
                  <a:lnTo>
                    <a:pt x="5905" y="5905"/>
                  </a:lnTo>
                  <a:lnTo>
                    <a:pt x="12215" y="1595"/>
                  </a:lnTo>
                  <a:lnTo>
                    <a:pt x="19812" y="0"/>
                  </a:lnTo>
                  <a:lnTo>
                    <a:pt x="27408" y="1595"/>
                  </a:lnTo>
                  <a:lnTo>
                    <a:pt x="33718" y="5905"/>
                  </a:lnTo>
                  <a:lnTo>
                    <a:pt x="38028" y="12215"/>
                  </a:lnTo>
                  <a:lnTo>
                    <a:pt x="39624" y="19811"/>
                  </a:lnTo>
                  <a:lnTo>
                    <a:pt x="38028" y="27408"/>
                  </a:lnTo>
                  <a:lnTo>
                    <a:pt x="33718" y="33718"/>
                  </a:lnTo>
                  <a:lnTo>
                    <a:pt x="27408" y="38028"/>
                  </a:lnTo>
                  <a:lnTo>
                    <a:pt x="19812" y="39623"/>
                  </a:lnTo>
                  <a:lnTo>
                    <a:pt x="12215" y="38028"/>
                  </a:lnTo>
                  <a:lnTo>
                    <a:pt x="5905" y="33718"/>
                  </a:lnTo>
                  <a:lnTo>
                    <a:pt x="1595" y="27408"/>
                  </a:lnTo>
                  <a:lnTo>
                    <a:pt x="0" y="19811"/>
                  </a:lnTo>
                </a:path>
              </a:pathLst>
            </a:custGeom>
            <a:ln w="9144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227" name="object 227"/>
          <p:cNvGrpSpPr/>
          <p:nvPr/>
        </p:nvGrpSpPr>
        <p:grpSpPr>
          <a:xfrm>
            <a:off x="9613138" y="2142745"/>
            <a:ext cx="112480" cy="48895"/>
            <a:chOff x="4178808" y="2142744"/>
            <a:chExt cx="48895" cy="48895"/>
          </a:xfrm>
        </p:grpSpPr>
        <p:sp>
          <p:nvSpPr>
            <p:cNvPr id="228" name="object 228"/>
            <p:cNvSpPr/>
            <p:nvPr/>
          </p:nvSpPr>
          <p:spPr>
            <a:xfrm>
              <a:off x="4183380" y="2147316"/>
              <a:ext cx="40005" cy="40005"/>
            </a:xfrm>
            <a:custGeom>
              <a:avLst/>
              <a:gdLst/>
              <a:ahLst/>
              <a:cxnLst/>
              <a:rect l="l" t="t" r="r" b="b"/>
              <a:pathLst>
                <a:path w="40004" h="40005">
                  <a:moveTo>
                    <a:pt x="19812" y="39623"/>
                  </a:moveTo>
                  <a:lnTo>
                    <a:pt x="12215" y="38028"/>
                  </a:lnTo>
                  <a:lnTo>
                    <a:pt x="5905" y="33718"/>
                  </a:lnTo>
                  <a:lnTo>
                    <a:pt x="1595" y="27408"/>
                  </a:lnTo>
                  <a:lnTo>
                    <a:pt x="0" y="19811"/>
                  </a:lnTo>
                  <a:lnTo>
                    <a:pt x="1595" y="12215"/>
                  </a:lnTo>
                  <a:lnTo>
                    <a:pt x="5905" y="5905"/>
                  </a:lnTo>
                  <a:lnTo>
                    <a:pt x="12215" y="1595"/>
                  </a:lnTo>
                  <a:lnTo>
                    <a:pt x="19812" y="0"/>
                  </a:lnTo>
                  <a:lnTo>
                    <a:pt x="27408" y="1595"/>
                  </a:lnTo>
                  <a:lnTo>
                    <a:pt x="33718" y="5905"/>
                  </a:lnTo>
                  <a:lnTo>
                    <a:pt x="38028" y="12215"/>
                  </a:lnTo>
                  <a:lnTo>
                    <a:pt x="39624" y="19811"/>
                  </a:lnTo>
                  <a:lnTo>
                    <a:pt x="38028" y="27408"/>
                  </a:lnTo>
                  <a:lnTo>
                    <a:pt x="33718" y="33718"/>
                  </a:lnTo>
                  <a:lnTo>
                    <a:pt x="27408" y="38028"/>
                  </a:lnTo>
                  <a:lnTo>
                    <a:pt x="19812" y="39623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29" name="object 229"/>
            <p:cNvSpPr/>
            <p:nvPr/>
          </p:nvSpPr>
          <p:spPr>
            <a:xfrm>
              <a:off x="4183380" y="2147316"/>
              <a:ext cx="40005" cy="40005"/>
            </a:xfrm>
            <a:custGeom>
              <a:avLst/>
              <a:gdLst/>
              <a:ahLst/>
              <a:cxnLst/>
              <a:rect l="l" t="t" r="r" b="b"/>
              <a:pathLst>
                <a:path w="40004" h="40005">
                  <a:moveTo>
                    <a:pt x="0" y="19811"/>
                  </a:moveTo>
                  <a:lnTo>
                    <a:pt x="1595" y="12215"/>
                  </a:lnTo>
                  <a:lnTo>
                    <a:pt x="5905" y="5905"/>
                  </a:lnTo>
                  <a:lnTo>
                    <a:pt x="12215" y="1595"/>
                  </a:lnTo>
                  <a:lnTo>
                    <a:pt x="19812" y="0"/>
                  </a:lnTo>
                  <a:lnTo>
                    <a:pt x="27408" y="1595"/>
                  </a:lnTo>
                  <a:lnTo>
                    <a:pt x="33718" y="5905"/>
                  </a:lnTo>
                  <a:lnTo>
                    <a:pt x="38028" y="12215"/>
                  </a:lnTo>
                  <a:lnTo>
                    <a:pt x="39624" y="19811"/>
                  </a:lnTo>
                  <a:lnTo>
                    <a:pt x="38028" y="27408"/>
                  </a:lnTo>
                  <a:lnTo>
                    <a:pt x="33718" y="33718"/>
                  </a:lnTo>
                  <a:lnTo>
                    <a:pt x="27408" y="38028"/>
                  </a:lnTo>
                  <a:lnTo>
                    <a:pt x="19812" y="39623"/>
                  </a:lnTo>
                  <a:lnTo>
                    <a:pt x="12215" y="38028"/>
                  </a:lnTo>
                  <a:lnTo>
                    <a:pt x="5905" y="33718"/>
                  </a:lnTo>
                  <a:lnTo>
                    <a:pt x="1595" y="27408"/>
                  </a:lnTo>
                  <a:lnTo>
                    <a:pt x="0" y="19811"/>
                  </a:lnTo>
                </a:path>
              </a:pathLst>
            </a:custGeom>
            <a:ln w="9144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230" name="object 230"/>
          <p:cNvGrpSpPr/>
          <p:nvPr/>
        </p:nvGrpSpPr>
        <p:grpSpPr>
          <a:xfrm>
            <a:off x="8564878" y="1801368"/>
            <a:ext cx="112480" cy="48895"/>
            <a:chOff x="3723132" y="1801367"/>
            <a:chExt cx="48895" cy="48895"/>
          </a:xfrm>
        </p:grpSpPr>
        <p:sp>
          <p:nvSpPr>
            <p:cNvPr id="231" name="object 231"/>
            <p:cNvSpPr/>
            <p:nvPr/>
          </p:nvSpPr>
          <p:spPr>
            <a:xfrm>
              <a:off x="3727704" y="1805939"/>
              <a:ext cx="40005" cy="40005"/>
            </a:xfrm>
            <a:custGeom>
              <a:avLst/>
              <a:gdLst/>
              <a:ahLst/>
              <a:cxnLst/>
              <a:rect l="l" t="t" r="r" b="b"/>
              <a:pathLst>
                <a:path w="40004" h="40005">
                  <a:moveTo>
                    <a:pt x="19812" y="39623"/>
                  </a:moveTo>
                  <a:lnTo>
                    <a:pt x="12215" y="38028"/>
                  </a:lnTo>
                  <a:lnTo>
                    <a:pt x="5905" y="33718"/>
                  </a:lnTo>
                  <a:lnTo>
                    <a:pt x="1595" y="27408"/>
                  </a:lnTo>
                  <a:lnTo>
                    <a:pt x="0" y="19811"/>
                  </a:lnTo>
                  <a:lnTo>
                    <a:pt x="1595" y="12215"/>
                  </a:lnTo>
                  <a:lnTo>
                    <a:pt x="5905" y="5905"/>
                  </a:lnTo>
                  <a:lnTo>
                    <a:pt x="12215" y="1595"/>
                  </a:lnTo>
                  <a:lnTo>
                    <a:pt x="19812" y="0"/>
                  </a:lnTo>
                  <a:lnTo>
                    <a:pt x="27408" y="1595"/>
                  </a:lnTo>
                  <a:lnTo>
                    <a:pt x="33718" y="5905"/>
                  </a:lnTo>
                  <a:lnTo>
                    <a:pt x="38028" y="12215"/>
                  </a:lnTo>
                  <a:lnTo>
                    <a:pt x="39624" y="19811"/>
                  </a:lnTo>
                  <a:lnTo>
                    <a:pt x="38028" y="27408"/>
                  </a:lnTo>
                  <a:lnTo>
                    <a:pt x="33718" y="33718"/>
                  </a:lnTo>
                  <a:lnTo>
                    <a:pt x="27408" y="38028"/>
                  </a:lnTo>
                  <a:lnTo>
                    <a:pt x="19812" y="39623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32" name="object 232"/>
            <p:cNvSpPr/>
            <p:nvPr/>
          </p:nvSpPr>
          <p:spPr>
            <a:xfrm>
              <a:off x="3727704" y="1805939"/>
              <a:ext cx="40005" cy="40005"/>
            </a:xfrm>
            <a:custGeom>
              <a:avLst/>
              <a:gdLst/>
              <a:ahLst/>
              <a:cxnLst/>
              <a:rect l="l" t="t" r="r" b="b"/>
              <a:pathLst>
                <a:path w="40004" h="40005">
                  <a:moveTo>
                    <a:pt x="0" y="19811"/>
                  </a:moveTo>
                  <a:lnTo>
                    <a:pt x="1595" y="12215"/>
                  </a:lnTo>
                  <a:lnTo>
                    <a:pt x="5905" y="5905"/>
                  </a:lnTo>
                  <a:lnTo>
                    <a:pt x="12215" y="1595"/>
                  </a:lnTo>
                  <a:lnTo>
                    <a:pt x="19812" y="0"/>
                  </a:lnTo>
                  <a:lnTo>
                    <a:pt x="27408" y="1595"/>
                  </a:lnTo>
                  <a:lnTo>
                    <a:pt x="33718" y="5905"/>
                  </a:lnTo>
                  <a:lnTo>
                    <a:pt x="38028" y="12215"/>
                  </a:lnTo>
                  <a:lnTo>
                    <a:pt x="39624" y="19811"/>
                  </a:lnTo>
                  <a:lnTo>
                    <a:pt x="38028" y="27408"/>
                  </a:lnTo>
                  <a:lnTo>
                    <a:pt x="33718" y="33718"/>
                  </a:lnTo>
                  <a:lnTo>
                    <a:pt x="27408" y="38028"/>
                  </a:lnTo>
                  <a:lnTo>
                    <a:pt x="19812" y="39623"/>
                  </a:lnTo>
                  <a:lnTo>
                    <a:pt x="12215" y="38028"/>
                  </a:lnTo>
                  <a:lnTo>
                    <a:pt x="5905" y="33718"/>
                  </a:lnTo>
                  <a:lnTo>
                    <a:pt x="1595" y="27408"/>
                  </a:lnTo>
                  <a:lnTo>
                    <a:pt x="0" y="19811"/>
                  </a:lnTo>
                </a:path>
              </a:pathLst>
            </a:custGeom>
            <a:ln w="9144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233" name="object 233"/>
          <p:cNvGrpSpPr/>
          <p:nvPr/>
        </p:nvGrpSpPr>
        <p:grpSpPr>
          <a:xfrm>
            <a:off x="9616643" y="1804417"/>
            <a:ext cx="109559" cy="48895"/>
            <a:chOff x="4180332" y="1804416"/>
            <a:chExt cx="47625" cy="48895"/>
          </a:xfrm>
        </p:grpSpPr>
        <p:sp>
          <p:nvSpPr>
            <p:cNvPr id="234" name="object 234"/>
            <p:cNvSpPr/>
            <p:nvPr/>
          </p:nvSpPr>
          <p:spPr>
            <a:xfrm>
              <a:off x="4184904" y="1808988"/>
              <a:ext cx="38100" cy="40005"/>
            </a:xfrm>
            <a:custGeom>
              <a:avLst/>
              <a:gdLst/>
              <a:ahLst/>
              <a:cxnLst/>
              <a:rect l="l" t="t" r="r" b="b"/>
              <a:pathLst>
                <a:path w="38100" h="40005">
                  <a:moveTo>
                    <a:pt x="18288" y="39623"/>
                  </a:moveTo>
                  <a:lnTo>
                    <a:pt x="10929" y="38028"/>
                  </a:lnTo>
                  <a:lnTo>
                    <a:pt x="5143" y="33718"/>
                  </a:lnTo>
                  <a:lnTo>
                    <a:pt x="1357" y="27408"/>
                  </a:lnTo>
                  <a:lnTo>
                    <a:pt x="0" y="19811"/>
                  </a:lnTo>
                  <a:lnTo>
                    <a:pt x="1357" y="12215"/>
                  </a:lnTo>
                  <a:lnTo>
                    <a:pt x="5143" y="5905"/>
                  </a:lnTo>
                  <a:lnTo>
                    <a:pt x="10929" y="1595"/>
                  </a:lnTo>
                  <a:lnTo>
                    <a:pt x="18288" y="0"/>
                  </a:lnTo>
                  <a:lnTo>
                    <a:pt x="25884" y="1595"/>
                  </a:lnTo>
                  <a:lnTo>
                    <a:pt x="32194" y="5905"/>
                  </a:lnTo>
                  <a:lnTo>
                    <a:pt x="36504" y="12215"/>
                  </a:lnTo>
                  <a:lnTo>
                    <a:pt x="38100" y="19811"/>
                  </a:lnTo>
                  <a:lnTo>
                    <a:pt x="36504" y="27408"/>
                  </a:lnTo>
                  <a:lnTo>
                    <a:pt x="32194" y="33718"/>
                  </a:lnTo>
                  <a:lnTo>
                    <a:pt x="25884" y="38028"/>
                  </a:lnTo>
                  <a:lnTo>
                    <a:pt x="18288" y="39623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35" name="object 235"/>
            <p:cNvSpPr/>
            <p:nvPr/>
          </p:nvSpPr>
          <p:spPr>
            <a:xfrm>
              <a:off x="4184904" y="1808988"/>
              <a:ext cx="38100" cy="40005"/>
            </a:xfrm>
            <a:custGeom>
              <a:avLst/>
              <a:gdLst/>
              <a:ahLst/>
              <a:cxnLst/>
              <a:rect l="l" t="t" r="r" b="b"/>
              <a:pathLst>
                <a:path w="38100" h="40005">
                  <a:moveTo>
                    <a:pt x="0" y="19811"/>
                  </a:moveTo>
                  <a:lnTo>
                    <a:pt x="1357" y="12215"/>
                  </a:lnTo>
                  <a:lnTo>
                    <a:pt x="5143" y="5905"/>
                  </a:lnTo>
                  <a:lnTo>
                    <a:pt x="10929" y="1595"/>
                  </a:lnTo>
                  <a:lnTo>
                    <a:pt x="18288" y="0"/>
                  </a:lnTo>
                  <a:lnTo>
                    <a:pt x="25884" y="1595"/>
                  </a:lnTo>
                  <a:lnTo>
                    <a:pt x="32194" y="5905"/>
                  </a:lnTo>
                  <a:lnTo>
                    <a:pt x="36504" y="12215"/>
                  </a:lnTo>
                  <a:lnTo>
                    <a:pt x="38100" y="19811"/>
                  </a:lnTo>
                  <a:lnTo>
                    <a:pt x="36504" y="27408"/>
                  </a:lnTo>
                  <a:lnTo>
                    <a:pt x="32194" y="33718"/>
                  </a:lnTo>
                  <a:lnTo>
                    <a:pt x="25884" y="38028"/>
                  </a:lnTo>
                  <a:lnTo>
                    <a:pt x="18288" y="39623"/>
                  </a:lnTo>
                  <a:lnTo>
                    <a:pt x="10929" y="38028"/>
                  </a:lnTo>
                  <a:lnTo>
                    <a:pt x="5143" y="33718"/>
                  </a:lnTo>
                  <a:lnTo>
                    <a:pt x="1357" y="27408"/>
                  </a:lnTo>
                  <a:lnTo>
                    <a:pt x="0" y="19811"/>
                  </a:lnTo>
                </a:path>
              </a:pathLst>
            </a:custGeom>
            <a:ln w="9144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236" name="object 236"/>
          <p:cNvSpPr/>
          <p:nvPr/>
        </p:nvSpPr>
        <p:spPr>
          <a:xfrm>
            <a:off x="11390620" y="1598675"/>
            <a:ext cx="365196" cy="0"/>
          </a:xfrm>
          <a:custGeom>
            <a:avLst/>
            <a:gdLst/>
            <a:ahLst/>
            <a:cxnLst/>
            <a:rect l="l" t="t" r="r" b="b"/>
            <a:pathLst>
              <a:path w="158750">
                <a:moveTo>
                  <a:pt x="158495" y="0"/>
                </a:moveTo>
                <a:lnTo>
                  <a:pt x="0" y="0"/>
                </a:lnTo>
              </a:path>
            </a:pathLst>
          </a:custGeom>
          <a:ln w="9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grpSp>
        <p:nvGrpSpPr>
          <p:cNvPr id="237" name="object 237"/>
          <p:cNvGrpSpPr/>
          <p:nvPr/>
        </p:nvGrpSpPr>
        <p:grpSpPr>
          <a:xfrm>
            <a:off x="10763064" y="1577340"/>
            <a:ext cx="712863" cy="43180"/>
            <a:chOff x="4678679" y="1577340"/>
            <a:chExt cx="309880" cy="43180"/>
          </a:xfrm>
        </p:grpSpPr>
        <p:sp>
          <p:nvSpPr>
            <p:cNvPr id="238" name="object 238"/>
            <p:cNvSpPr/>
            <p:nvPr/>
          </p:nvSpPr>
          <p:spPr>
            <a:xfrm>
              <a:off x="4678679" y="1581912"/>
              <a:ext cx="288290" cy="17145"/>
            </a:xfrm>
            <a:custGeom>
              <a:avLst/>
              <a:gdLst/>
              <a:ahLst/>
              <a:cxnLst/>
              <a:rect l="l" t="t" r="r" b="b"/>
              <a:pathLst>
                <a:path w="288289" h="17144">
                  <a:moveTo>
                    <a:pt x="147827" y="16763"/>
                  </a:moveTo>
                  <a:lnTo>
                    <a:pt x="0" y="16763"/>
                  </a:lnTo>
                </a:path>
                <a:path w="288289" h="17144">
                  <a:moveTo>
                    <a:pt x="288035" y="0"/>
                  </a:moveTo>
                  <a:lnTo>
                    <a:pt x="155447" y="16763"/>
                  </a:lnTo>
                </a:path>
              </a:pathLst>
            </a:custGeom>
            <a:ln w="9144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39" name="object 239"/>
            <p:cNvSpPr/>
            <p:nvPr/>
          </p:nvSpPr>
          <p:spPr>
            <a:xfrm>
              <a:off x="4949951" y="1581912"/>
              <a:ext cx="33655" cy="33655"/>
            </a:xfrm>
            <a:custGeom>
              <a:avLst/>
              <a:gdLst/>
              <a:ahLst/>
              <a:cxnLst/>
              <a:rect l="l" t="t" r="r" b="b"/>
              <a:pathLst>
                <a:path w="33654" h="33655">
                  <a:moveTo>
                    <a:pt x="18287" y="33528"/>
                  </a:moveTo>
                  <a:lnTo>
                    <a:pt x="15239" y="33528"/>
                  </a:lnTo>
                  <a:lnTo>
                    <a:pt x="3047" y="27432"/>
                  </a:lnTo>
                  <a:lnTo>
                    <a:pt x="0" y="21336"/>
                  </a:lnTo>
                  <a:lnTo>
                    <a:pt x="0" y="13716"/>
                  </a:lnTo>
                  <a:lnTo>
                    <a:pt x="3047" y="7620"/>
                  </a:lnTo>
                  <a:lnTo>
                    <a:pt x="7619" y="3048"/>
                  </a:lnTo>
                  <a:lnTo>
                    <a:pt x="10667" y="1524"/>
                  </a:lnTo>
                  <a:lnTo>
                    <a:pt x="13715" y="1524"/>
                  </a:lnTo>
                  <a:lnTo>
                    <a:pt x="16763" y="0"/>
                  </a:lnTo>
                  <a:lnTo>
                    <a:pt x="19811" y="1524"/>
                  </a:lnTo>
                  <a:lnTo>
                    <a:pt x="22859" y="1524"/>
                  </a:lnTo>
                  <a:lnTo>
                    <a:pt x="25907" y="3048"/>
                  </a:lnTo>
                  <a:lnTo>
                    <a:pt x="30479" y="7620"/>
                  </a:lnTo>
                  <a:lnTo>
                    <a:pt x="33527" y="13716"/>
                  </a:lnTo>
                  <a:lnTo>
                    <a:pt x="33527" y="21336"/>
                  </a:lnTo>
                  <a:lnTo>
                    <a:pt x="30479" y="27432"/>
                  </a:lnTo>
                  <a:lnTo>
                    <a:pt x="27431" y="28956"/>
                  </a:lnTo>
                  <a:lnTo>
                    <a:pt x="25907" y="30480"/>
                  </a:lnTo>
                  <a:lnTo>
                    <a:pt x="21335" y="32004"/>
                  </a:lnTo>
                  <a:lnTo>
                    <a:pt x="18287" y="33528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40" name="object 240"/>
            <p:cNvSpPr/>
            <p:nvPr/>
          </p:nvSpPr>
          <p:spPr>
            <a:xfrm>
              <a:off x="4949951" y="1581912"/>
              <a:ext cx="33655" cy="33655"/>
            </a:xfrm>
            <a:custGeom>
              <a:avLst/>
              <a:gdLst/>
              <a:ahLst/>
              <a:cxnLst/>
              <a:rect l="l" t="t" r="r" b="b"/>
              <a:pathLst>
                <a:path w="33654" h="33655">
                  <a:moveTo>
                    <a:pt x="16763" y="0"/>
                  </a:moveTo>
                  <a:lnTo>
                    <a:pt x="19811" y="1524"/>
                  </a:lnTo>
                  <a:lnTo>
                    <a:pt x="22859" y="1524"/>
                  </a:lnTo>
                  <a:lnTo>
                    <a:pt x="25907" y="3048"/>
                  </a:lnTo>
                  <a:lnTo>
                    <a:pt x="30479" y="7620"/>
                  </a:lnTo>
                  <a:lnTo>
                    <a:pt x="32003" y="10668"/>
                  </a:lnTo>
                  <a:lnTo>
                    <a:pt x="33527" y="13716"/>
                  </a:lnTo>
                  <a:lnTo>
                    <a:pt x="33527" y="21336"/>
                  </a:lnTo>
                  <a:lnTo>
                    <a:pt x="30479" y="27432"/>
                  </a:lnTo>
                  <a:lnTo>
                    <a:pt x="27431" y="28956"/>
                  </a:lnTo>
                  <a:lnTo>
                    <a:pt x="25907" y="30480"/>
                  </a:lnTo>
                  <a:lnTo>
                    <a:pt x="21335" y="32004"/>
                  </a:lnTo>
                  <a:lnTo>
                    <a:pt x="18287" y="33528"/>
                  </a:lnTo>
                  <a:lnTo>
                    <a:pt x="15239" y="33528"/>
                  </a:lnTo>
                  <a:lnTo>
                    <a:pt x="3047" y="27432"/>
                  </a:lnTo>
                  <a:lnTo>
                    <a:pt x="1523" y="24384"/>
                  </a:lnTo>
                  <a:lnTo>
                    <a:pt x="0" y="21336"/>
                  </a:lnTo>
                  <a:lnTo>
                    <a:pt x="0" y="13716"/>
                  </a:lnTo>
                  <a:lnTo>
                    <a:pt x="1523" y="10668"/>
                  </a:lnTo>
                  <a:lnTo>
                    <a:pt x="3047" y="7620"/>
                  </a:lnTo>
                  <a:lnTo>
                    <a:pt x="7619" y="3048"/>
                  </a:lnTo>
                  <a:lnTo>
                    <a:pt x="10667" y="1524"/>
                  </a:lnTo>
                  <a:lnTo>
                    <a:pt x="13715" y="1524"/>
                  </a:lnTo>
                  <a:lnTo>
                    <a:pt x="16763" y="0"/>
                  </a:lnTo>
                  <a:close/>
                </a:path>
              </a:pathLst>
            </a:custGeom>
            <a:ln w="9144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41" name="object 241"/>
            <p:cNvSpPr/>
            <p:nvPr/>
          </p:nvSpPr>
          <p:spPr>
            <a:xfrm>
              <a:off x="4799075" y="1581912"/>
              <a:ext cx="33655" cy="33655"/>
            </a:xfrm>
            <a:custGeom>
              <a:avLst/>
              <a:gdLst/>
              <a:ahLst/>
              <a:cxnLst/>
              <a:rect l="l" t="t" r="r" b="b"/>
              <a:pathLst>
                <a:path w="33654" h="33655">
                  <a:moveTo>
                    <a:pt x="18287" y="33528"/>
                  </a:moveTo>
                  <a:lnTo>
                    <a:pt x="15239" y="33528"/>
                  </a:lnTo>
                  <a:lnTo>
                    <a:pt x="3047" y="27432"/>
                  </a:lnTo>
                  <a:lnTo>
                    <a:pt x="0" y="21336"/>
                  </a:lnTo>
                  <a:lnTo>
                    <a:pt x="0" y="13716"/>
                  </a:lnTo>
                  <a:lnTo>
                    <a:pt x="3047" y="7620"/>
                  </a:lnTo>
                  <a:lnTo>
                    <a:pt x="7619" y="3048"/>
                  </a:lnTo>
                  <a:lnTo>
                    <a:pt x="10667" y="1524"/>
                  </a:lnTo>
                  <a:lnTo>
                    <a:pt x="13715" y="1524"/>
                  </a:lnTo>
                  <a:lnTo>
                    <a:pt x="16763" y="0"/>
                  </a:lnTo>
                  <a:lnTo>
                    <a:pt x="19811" y="1524"/>
                  </a:lnTo>
                  <a:lnTo>
                    <a:pt x="24383" y="1524"/>
                  </a:lnTo>
                  <a:lnTo>
                    <a:pt x="27431" y="3048"/>
                  </a:lnTo>
                  <a:lnTo>
                    <a:pt x="28955" y="6096"/>
                  </a:lnTo>
                  <a:lnTo>
                    <a:pt x="32003" y="7620"/>
                  </a:lnTo>
                  <a:lnTo>
                    <a:pt x="33527" y="10668"/>
                  </a:lnTo>
                  <a:lnTo>
                    <a:pt x="33527" y="21336"/>
                  </a:lnTo>
                  <a:lnTo>
                    <a:pt x="30479" y="27432"/>
                  </a:lnTo>
                  <a:lnTo>
                    <a:pt x="27431" y="28956"/>
                  </a:lnTo>
                  <a:lnTo>
                    <a:pt x="25907" y="30480"/>
                  </a:lnTo>
                  <a:lnTo>
                    <a:pt x="22859" y="32004"/>
                  </a:lnTo>
                  <a:lnTo>
                    <a:pt x="18287" y="33528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42" name="object 242"/>
            <p:cNvSpPr/>
            <p:nvPr/>
          </p:nvSpPr>
          <p:spPr>
            <a:xfrm>
              <a:off x="4799075" y="1581912"/>
              <a:ext cx="33655" cy="33655"/>
            </a:xfrm>
            <a:custGeom>
              <a:avLst/>
              <a:gdLst/>
              <a:ahLst/>
              <a:cxnLst/>
              <a:rect l="l" t="t" r="r" b="b"/>
              <a:pathLst>
                <a:path w="33654" h="33655">
                  <a:moveTo>
                    <a:pt x="16763" y="0"/>
                  </a:moveTo>
                  <a:lnTo>
                    <a:pt x="19811" y="1524"/>
                  </a:lnTo>
                  <a:lnTo>
                    <a:pt x="24383" y="1524"/>
                  </a:lnTo>
                  <a:lnTo>
                    <a:pt x="27431" y="3048"/>
                  </a:lnTo>
                  <a:lnTo>
                    <a:pt x="28955" y="6096"/>
                  </a:lnTo>
                  <a:lnTo>
                    <a:pt x="32003" y="7620"/>
                  </a:lnTo>
                  <a:lnTo>
                    <a:pt x="33527" y="10668"/>
                  </a:lnTo>
                  <a:lnTo>
                    <a:pt x="33527" y="21336"/>
                  </a:lnTo>
                  <a:lnTo>
                    <a:pt x="32003" y="24384"/>
                  </a:lnTo>
                  <a:lnTo>
                    <a:pt x="30479" y="27432"/>
                  </a:lnTo>
                  <a:lnTo>
                    <a:pt x="27431" y="28956"/>
                  </a:lnTo>
                  <a:lnTo>
                    <a:pt x="25907" y="30480"/>
                  </a:lnTo>
                  <a:lnTo>
                    <a:pt x="22859" y="32004"/>
                  </a:lnTo>
                  <a:lnTo>
                    <a:pt x="18287" y="33528"/>
                  </a:lnTo>
                  <a:lnTo>
                    <a:pt x="15239" y="33528"/>
                  </a:lnTo>
                  <a:lnTo>
                    <a:pt x="3047" y="27432"/>
                  </a:lnTo>
                  <a:lnTo>
                    <a:pt x="1523" y="24384"/>
                  </a:lnTo>
                  <a:lnTo>
                    <a:pt x="0" y="21336"/>
                  </a:lnTo>
                  <a:lnTo>
                    <a:pt x="0" y="13716"/>
                  </a:lnTo>
                  <a:lnTo>
                    <a:pt x="3047" y="7620"/>
                  </a:lnTo>
                  <a:lnTo>
                    <a:pt x="7619" y="3048"/>
                  </a:lnTo>
                  <a:lnTo>
                    <a:pt x="10667" y="1524"/>
                  </a:lnTo>
                  <a:lnTo>
                    <a:pt x="13715" y="1524"/>
                  </a:lnTo>
                  <a:lnTo>
                    <a:pt x="16763" y="0"/>
                  </a:lnTo>
                  <a:close/>
                </a:path>
              </a:pathLst>
            </a:custGeom>
            <a:ln w="9144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pic>
        <p:nvPicPr>
          <p:cNvPr id="243" name="object 243"/>
          <p:cNvPicPr/>
          <p:nvPr/>
        </p:nvPicPr>
        <p:blipFill>
          <a:blip r:embed="rId21" cstate="print"/>
          <a:stretch>
            <a:fillRect/>
          </a:stretch>
        </p:blipFill>
        <p:spPr>
          <a:xfrm>
            <a:off x="10763066" y="2036064"/>
            <a:ext cx="992163" cy="79248"/>
          </a:xfrm>
          <a:prstGeom prst="rect">
            <a:avLst/>
          </a:prstGeom>
        </p:spPr>
      </p:pic>
      <p:pic>
        <p:nvPicPr>
          <p:cNvPr id="244" name="object 244"/>
          <p:cNvPicPr/>
          <p:nvPr/>
        </p:nvPicPr>
        <p:blipFill>
          <a:blip r:embed="rId22" cstate="print"/>
          <a:stretch>
            <a:fillRect/>
          </a:stretch>
        </p:blipFill>
        <p:spPr>
          <a:xfrm>
            <a:off x="12873610" y="2127505"/>
            <a:ext cx="259435" cy="121919"/>
          </a:xfrm>
          <a:prstGeom prst="rect">
            <a:avLst/>
          </a:prstGeom>
        </p:spPr>
      </p:pic>
      <p:sp>
        <p:nvSpPr>
          <p:cNvPr id="245" name="object 245"/>
          <p:cNvSpPr/>
          <p:nvPr/>
        </p:nvSpPr>
        <p:spPr>
          <a:xfrm>
            <a:off x="1444422" y="9413748"/>
            <a:ext cx="15051933" cy="9525"/>
          </a:xfrm>
          <a:custGeom>
            <a:avLst/>
            <a:gdLst/>
            <a:ahLst/>
            <a:cxnLst/>
            <a:rect l="l" t="t" r="r" b="b"/>
            <a:pathLst>
              <a:path w="6543040" h="9525">
                <a:moveTo>
                  <a:pt x="6542531" y="9144"/>
                </a:moveTo>
                <a:lnTo>
                  <a:pt x="0" y="9144"/>
                </a:lnTo>
                <a:lnTo>
                  <a:pt x="0" y="0"/>
                </a:lnTo>
                <a:lnTo>
                  <a:pt x="6542531" y="0"/>
                </a:lnTo>
                <a:lnTo>
                  <a:pt x="6542531" y="9144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46" name="object 246"/>
          <p:cNvSpPr txBox="1"/>
          <p:nvPr/>
        </p:nvSpPr>
        <p:spPr>
          <a:xfrm>
            <a:off x="16290754" y="349008"/>
            <a:ext cx="192824" cy="135935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sz="800" spc="10" dirty="0">
                <a:latin typeface="Microsoft Sans Serif"/>
                <a:cs typeface="Microsoft Sans Serif"/>
              </a:rPr>
              <a:t>3</a:t>
            </a:r>
            <a:endParaRPr sz="800">
              <a:latin typeface="Microsoft Sans Serif"/>
              <a:cs typeface="Microsoft Sans Serif"/>
            </a:endParaRPr>
          </a:p>
        </p:txBody>
      </p:sp>
      <p:sp>
        <p:nvSpPr>
          <p:cNvPr id="247" name="object 247"/>
          <p:cNvSpPr txBox="1"/>
          <p:nvPr/>
        </p:nvSpPr>
        <p:spPr>
          <a:xfrm>
            <a:off x="7799458" y="772138"/>
            <a:ext cx="359353" cy="58991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sz="300" spc="-15" dirty="0">
                <a:latin typeface="Microsoft Sans Serif"/>
                <a:cs typeface="Microsoft Sans Serif"/>
              </a:rPr>
              <a:t>METRO</a:t>
            </a:r>
            <a:endParaRPr sz="300">
              <a:latin typeface="Microsoft Sans Serif"/>
              <a:cs typeface="Microsoft Sans Serif"/>
            </a:endParaRPr>
          </a:p>
        </p:txBody>
      </p:sp>
      <p:sp>
        <p:nvSpPr>
          <p:cNvPr id="248" name="object 248"/>
          <p:cNvSpPr txBox="1"/>
          <p:nvPr/>
        </p:nvSpPr>
        <p:spPr>
          <a:xfrm>
            <a:off x="9675067" y="954519"/>
            <a:ext cx="452843" cy="120546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sz="700" spc="5" dirty="0">
                <a:latin typeface="Microsoft Sans Serif"/>
                <a:cs typeface="Microsoft Sans Serif"/>
              </a:rPr>
              <a:t>87O</a:t>
            </a:r>
            <a:endParaRPr sz="700">
              <a:latin typeface="Microsoft Sans Serif"/>
              <a:cs typeface="Microsoft Sans Serif"/>
            </a:endParaRPr>
          </a:p>
        </p:txBody>
      </p:sp>
      <p:sp>
        <p:nvSpPr>
          <p:cNvPr id="249" name="object 249"/>
          <p:cNvSpPr txBox="1"/>
          <p:nvPr/>
        </p:nvSpPr>
        <p:spPr>
          <a:xfrm>
            <a:off x="7806438" y="1249151"/>
            <a:ext cx="381265" cy="58991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sz="300" spc="-10" dirty="0">
                <a:latin typeface="Microsoft Sans Serif"/>
                <a:cs typeface="Microsoft Sans Serif"/>
              </a:rPr>
              <a:t>GRAMO</a:t>
            </a:r>
            <a:endParaRPr sz="300">
              <a:latin typeface="Microsoft Sans Serif"/>
              <a:cs typeface="Microsoft Sans Serif"/>
            </a:endParaRPr>
          </a:p>
        </p:txBody>
      </p:sp>
      <p:sp>
        <p:nvSpPr>
          <p:cNvPr id="250" name="object 250"/>
          <p:cNvSpPr txBox="1"/>
          <p:nvPr/>
        </p:nvSpPr>
        <p:spPr>
          <a:xfrm>
            <a:off x="1993637" y="1423930"/>
            <a:ext cx="448461" cy="120546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sz="700" spc="15" dirty="0">
                <a:latin typeface="Microsoft Sans Serif"/>
                <a:cs typeface="Microsoft Sans Serif"/>
              </a:rPr>
              <a:t>51N</a:t>
            </a:r>
            <a:endParaRPr sz="700">
              <a:latin typeface="Microsoft Sans Serif"/>
              <a:cs typeface="Microsoft Sans Serif"/>
            </a:endParaRPr>
          </a:p>
        </p:txBody>
      </p:sp>
      <p:sp>
        <p:nvSpPr>
          <p:cNvPr id="251" name="object 251"/>
          <p:cNvSpPr txBox="1"/>
          <p:nvPr/>
        </p:nvSpPr>
        <p:spPr>
          <a:xfrm>
            <a:off x="5737941" y="1408682"/>
            <a:ext cx="442618" cy="120546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sz="700" spc="-5" dirty="0">
                <a:latin typeface="Microsoft Sans Serif"/>
                <a:cs typeface="Microsoft Sans Serif"/>
              </a:rPr>
              <a:t>87G</a:t>
            </a:r>
            <a:endParaRPr sz="700">
              <a:latin typeface="Microsoft Sans Serif"/>
              <a:cs typeface="Microsoft Sans Serif"/>
            </a:endParaRPr>
          </a:p>
        </p:txBody>
      </p:sp>
      <p:sp>
        <p:nvSpPr>
          <p:cNvPr id="252" name="object 252"/>
          <p:cNvSpPr txBox="1"/>
          <p:nvPr/>
        </p:nvSpPr>
        <p:spPr>
          <a:xfrm>
            <a:off x="11158055" y="1433583"/>
            <a:ext cx="381265" cy="58991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sz="300" spc="-10" dirty="0">
                <a:latin typeface="Microsoft Sans Serif"/>
                <a:cs typeface="Microsoft Sans Serif"/>
              </a:rPr>
              <a:t>GRAMO</a:t>
            </a:r>
            <a:endParaRPr sz="300">
              <a:latin typeface="Microsoft Sans Serif"/>
              <a:cs typeface="Microsoft Sans Serif"/>
            </a:endParaRPr>
          </a:p>
        </p:txBody>
      </p:sp>
      <p:sp>
        <p:nvSpPr>
          <p:cNvPr id="253" name="object 253"/>
          <p:cNvSpPr txBox="1"/>
          <p:nvPr/>
        </p:nvSpPr>
        <p:spPr>
          <a:xfrm>
            <a:off x="13447413" y="1557523"/>
            <a:ext cx="1098511" cy="89768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sz="500" spc="20" dirty="0">
                <a:latin typeface="Microsoft Sans Serif"/>
                <a:cs typeface="Microsoft Sans Serif"/>
              </a:rPr>
              <a:t>Transformador</a:t>
            </a:r>
            <a:endParaRPr sz="500">
              <a:latin typeface="Microsoft Sans Serif"/>
              <a:cs typeface="Microsoft Sans Serif"/>
            </a:endParaRPr>
          </a:p>
        </p:txBody>
      </p:sp>
      <p:sp>
        <p:nvSpPr>
          <p:cNvPr id="254" name="object 254"/>
          <p:cNvSpPr txBox="1"/>
          <p:nvPr/>
        </p:nvSpPr>
        <p:spPr>
          <a:xfrm>
            <a:off x="5737941" y="1750055"/>
            <a:ext cx="468912" cy="120546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sz="700" spc="15" dirty="0">
                <a:latin typeface="Microsoft Sans Serif"/>
                <a:cs typeface="Microsoft Sans Serif"/>
              </a:rPr>
              <a:t>G/</a:t>
            </a:r>
            <a:r>
              <a:rPr sz="700" spc="50" dirty="0">
                <a:latin typeface="Microsoft Sans Serif"/>
                <a:cs typeface="Microsoft Sans Serif"/>
              </a:rPr>
              <a:t>M</a:t>
            </a:r>
            <a:endParaRPr sz="700">
              <a:latin typeface="Microsoft Sans Serif"/>
              <a:cs typeface="Microsoft Sans Serif"/>
            </a:endParaRPr>
          </a:p>
        </p:txBody>
      </p:sp>
      <p:sp>
        <p:nvSpPr>
          <p:cNvPr id="255" name="object 255"/>
          <p:cNvSpPr txBox="1"/>
          <p:nvPr/>
        </p:nvSpPr>
        <p:spPr>
          <a:xfrm>
            <a:off x="11151012" y="1800855"/>
            <a:ext cx="359353" cy="58991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sz="300" spc="-15" dirty="0">
                <a:latin typeface="Microsoft Sans Serif"/>
                <a:cs typeface="Microsoft Sans Serif"/>
              </a:rPr>
              <a:t>METRO</a:t>
            </a:r>
            <a:endParaRPr sz="300">
              <a:latin typeface="Microsoft Sans Serif"/>
              <a:cs typeface="Microsoft Sans Serif"/>
            </a:endParaRPr>
          </a:p>
        </p:txBody>
      </p:sp>
      <p:sp>
        <p:nvSpPr>
          <p:cNvPr id="256" name="object 256"/>
          <p:cNvSpPr txBox="1"/>
          <p:nvPr/>
        </p:nvSpPr>
        <p:spPr>
          <a:xfrm>
            <a:off x="5043826" y="2015235"/>
            <a:ext cx="293618" cy="120546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sz="700" spc="10" dirty="0">
                <a:latin typeface="Microsoft Sans Serif"/>
                <a:cs typeface="Microsoft Sans Serif"/>
              </a:rPr>
              <a:t>26</a:t>
            </a:r>
            <a:endParaRPr sz="700">
              <a:latin typeface="Microsoft Sans Serif"/>
              <a:cs typeface="Microsoft Sans Serif"/>
            </a:endParaRPr>
          </a:p>
        </p:txBody>
      </p:sp>
      <p:sp>
        <p:nvSpPr>
          <p:cNvPr id="257" name="object 257"/>
          <p:cNvSpPr txBox="1"/>
          <p:nvPr/>
        </p:nvSpPr>
        <p:spPr>
          <a:xfrm>
            <a:off x="6589896" y="2015235"/>
            <a:ext cx="293618" cy="120546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sz="700" spc="10" dirty="0">
                <a:latin typeface="Microsoft Sans Serif"/>
                <a:cs typeface="Microsoft Sans Serif"/>
              </a:rPr>
              <a:t>49</a:t>
            </a:r>
            <a:endParaRPr sz="700">
              <a:latin typeface="Microsoft Sans Serif"/>
              <a:cs typeface="Microsoft Sans Serif"/>
            </a:endParaRPr>
          </a:p>
        </p:txBody>
      </p:sp>
      <p:sp>
        <p:nvSpPr>
          <p:cNvPr id="258" name="object 258"/>
          <p:cNvSpPr txBox="1"/>
          <p:nvPr/>
        </p:nvSpPr>
        <p:spPr>
          <a:xfrm>
            <a:off x="14393988" y="1981947"/>
            <a:ext cx="531726" cy="342900"/>
          </a:xfrm>
          <a:prstGeom prst="rect">
            <a:avLst/>
          </a:prstGeom>
        </p:spPr>
        <p:txBody>
          <a:bodyPr vert="horz" wrap="square" lIns="0" tIns="70485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555"/>
              </a:spcBef>
            </a:pPr>
            <a:r>
              <a:rPr sz="700" spc="35" dirty="0">
                <a:latin typeface="Microsoft Sans Serif"/>
                <a:cs typeface="Microsoft Sans Serif"/>
              </a:rPr>
              <a:t>Otro</a:t>
            </a:r>
            <a:endParaRPr sz="700">
              <a:latin typeface="Microsoft Sans Serif"/>
              <a:cs typeface="Microsoft Sans Serif"/>
            </a:endParaRPr>
          </a:p>
          <a:p>
            <a:pPr marL="12700">
              <a:lnSpc>
                <a:spcPct val="100000"/>
              </a:lnSpc>
              <a:spcBef>
                <a:spcPts val="420"/>
              </a:spcBef>
            </a:pPr>
            <a:r>
              <a:rPr sz="650" spc="-15" dirty="0">
                <a:latin typeface="Microsoft Sans Serif"/>
                <a:cs typeface="Microsoft Sans Serif"/>
              </a:rPr>
              <a:t>Rel</a:t>
            </a:r>
            <a:r>
              <a:rPr sz="650" spc="-5" dirty="0">
                <a:latin typeface="Microsoft Sans Serif"/>
                <a:cs typeface="Microsoft Sans Serif"/>
              </a:rPr>
              <a:t>és</a:t>
            </a:r>
            <a:endParaRPr sz="650">
              <a:latin typeface="Microsoft Sans Serif"/>
              <a:cs typeface="Microsoft Sans Serif"/>
            </a:endParaRPr>
          </a:p>
        </p:txBody>
      </p:sp>
      <p:sp>
        <p:nvSpPr>
          <p:cNvPr id="259" name="object 259"/>
          <p:cNvSpPr txBox="1"/>
          <p:nvPr/>
        </p:nvSpPr>
        <p:spPr>
          <a:xfrm>
            <a:off x="7424281" y="2096551"/>
            <a:ext cx="493743" cy="19939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50165">
              <a:lnSpc>
                <a:spcPts val="685"/>
              </a:lnSpc>
              <a:spcBef>
                <a:spcPts val="100"/>
              </a:spcBef>
            </a:pPr>
            <a:r>
              <a:rPr sz="600" u="sng" spc="5" dirty="0">
                <a:uFill>
                  <a:solidFill>
                    <a:srgbClr val="000000"/>
                  </a:solidFill>
                </a:uFill>
                <a:latin typeface="Microsoft Sans Serif"/>
                <a:cs typeface="Microsoft Sans Serif"/>
              </a:rPr>
              <a:t>26</a:t>
            </a:r>
            <a:endParaRPr sz="600">
              <a:latin typeface="Microsoft Sans Serif"/>
              <a:cs typeface="Microsoft Sans Serif"/>
            </a:endParaRPr>
          </a:p>
          <a:p>
            <a:pPr marL="12700">
              <a:lnSpc>
                <a:spcPts val="685"/>
              </a:lnSpc>
            </a:pPr>
            <a:r>
              <a:rPr sz="600" spc="-5" dirty="0">
                <a:latin typeface="Microsoft Sans Serif"/>
                <a:cs typeface="Microsoft Sans Serif"/>
              </a:rPr>
              <a:t>51DP</a:t>
            </a:r>
            <a:endParaRPr sz="600">
              <a:latin typeface="Microsoft Sans Serif"/>
              <a:cs typeface="Microsoft Sans Serif"/>
            </a:endParaRPr>
          </a:p>
        </p:txBody>
      </p:sp>
      <p:sp>
        <p:nvSpPr>
          <p:cNvPr id="260" name="object 260"/>
          <p:cNvSpPr txBox="1"/>
          <p:nvPr/>
        </p:nvSpPr>
        <p:spPr>
          <a:xfrm>
            <a:off x="9001979" y="2091429"/>
            <a:ext cx="293618" cy="120546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sz="700" spc="10" dirty="0">
                <a:latin typeface="Microsoft Sans Serif"/>
                <a:cs typeface="Microsoft Sans Serif"/>
              </a:rPr>
              <a:t>60</a:t>
            </a:r>
            <a:endParaRPr sz="700">
              <a:latin typeface="Microsoft Sans Serif"/>
              <a:cs typeface="Microsoft Sans Serif"/>
            </a:endParaRPr>
          </a:p>
        </p:txBody>
      </p:sp>
      <p:sp>
        <p:nvSpPr>
          <p:cNvPr id="261" name="object 261"/>
          <p:cNvSpPr txBox="1"/>
          <p:nvPr/>
        </p:nvSpPr>
        <p:spPr>
          <a:xfrm>
            <a:off x="11151012" y="2166625"/>
            <a:ext cx="359353" cy="58991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sz="300" spc="-15" dirty="0">
                <a:latin typeface="Microsoft Sans Serif"/>
                <a:cs typeface="Microsoft Sans Serif"/>
              </a:rPr>
              <a:t>METRO</a:t>
            </a:r>
            <a:endParaRPr sz="300">
              <a:latin typeface="Microsoft Sans Serif"/>
              <a:cs typeface="Microsoft Sans Serif"/>
            </a:endParaRPr>
          </a:p>
        </p:txBody>
      </p:sp>
      <p:sp>
        <p:nvSpPr>
          <p:cNvPr id="262" name="object 262"/>
          <p:cNvSpPr txBox="1"/>
          <p:nvPr/>
        </p:nvSpPr>
        <p:spPr>
          <a:xfrm>
            <a:off x="1618515" y="2172220"/>
            <a:ext cx="448461" cy="120546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sz="700" spc="15" dirty="0">
                <a:latin typeface="Microsoft Sans Serif"/>
                <a:cs typeface="Microsoft Sans Serif"/>
              </a:rPr>
              <a:t>51N</a:t>
            </a:r>
            <a:endParaRPr sz="700">
              <a:latin typeface="Microsoft Sans Serif"/>
              <a:cs typeface="Microsoft Sans Serif"/>
            </a:endParaRPr>
          </a:p>
        </p:txBody>
      </p:sp>
      <p:sp>
        <p:nvSpPr>
          <p:cNvPr id="263" name="object 263"/>
          <p:cNvSpPr txBox="1"/>
          <p:nvPr/>
        </p:nvSpPr>
        <p:spPr>
          <a:xfrm>
            <a:off x="5906233" y="2263662"/>
            <a:ext cx="398794" cy="120546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sz="700" spc="-15" dirty="0">
                <a:latin typeface="Microsoft Sans Serif"/>
                <a:cs typeface="Microsoft Sans Serif"/>
              </a:rPr>
              <a:t>64F</a:t>
            </a:r>
            <a:endParaRPr sz="700">
              <a:latin typeface="Microsoft Sans Serif"/>
              <a:cs typeface="Microsoft Sans Serif"/>
            </a:endParaRPr>
          </a:p>
        </p:txBody>
      </p:sp>
      <p:sp>
        <p:nvSpPr>
          <p:cNvPr id="264" name="object 264"/>
          <p:cNvSpPr txBox="1"/>
          <p:nvPr/>
        </p:nvSpPr>
        <p:spPr>
          <a:xfrm>
            <a:off x="10376261" y="2263662"/>
            <a:ext cx="479135" cy="120546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sz="700" spc="20" dirty="0">
                <a:latin typeface="Microsoft Sans Serif"/>
                <a:cs typeface="Microsoft Sans Serif"/>
              </a:rPr>
              <a:t>47M</a:t>
            </a:r>
            <a:endParaRPr sz="700">
              <a:latin typeface="Microsoft Sans Serif"/>
              <a:cs typeface="Microsoft Sans Serif"/>
            </a:endParaRPr>
          </a:p>
        </p:txBody>
      </p:sp>
      <p:sp>
        <p:nvSpPr>
          <p:cNvPr id="265" name="object 265"/>
          <p:cNvSpPr txBox="1"/>
          <p:nvPr/>
        </p:nvSpPr>
        <p:spPr>
          <a:xfrm>
            <a:off x="7487370" y="2377954"/>
            <a:ext cx="293618" cy="120546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sz="700" spc="10" dirty="0">
                <a:latin typeface="Microsoft Sans Serif"/>
                <a:cs typeface="Microsoft Sans Serif"/>
              </a:rPr>
              <a:t>50</a:t>
            </a:r>
            <a:endParaRPr sz="700">
              <a:latin typeface="Microsoft Sans Serif"/>
              <a:cs typeface="Microsoft Sans Serif"/>
            </a:endParaRPr>
          </a:p>
        </p:txBody>
      </p:sp>
      <p:sp>
        <p:nvSpPr>
          <p:cNvPr id="266" name="object 266"/>
          <p:cNvSpPr txBox="1"/>
          <p:nvPr/>
        </p:nvSpPr>
        <p:spPr>
          <a:xfrm>
            <a:off x="8055402" y="2487444"/>
            <a:ext cx="1108736" cy="235577"/>
          </a:xfrm>
          <a:prstGeom prst="rect">
            <a:avLst/>
          </a:prstGeom>
        </p:spPr>
        <p:txBody>
          <a:bodyPr vert="horz" wrap="square" lIns="0" tIns="11430" rIns="0" bIns="0" rtlCol="0">
            <a:spAutoFit/>
          </a:bodyPr>
          <a:lstStyle/>
          <a:p>
            <a:pPr marL="12065" marR="5080" indent="1270" algn="ctr">
              <a:lnSpc>
                <a:spcPct val="111500"/>
              </a:lnSpc>
              <a:spcBef>
                <a:spcPts val="90"/>
              </a:spcBef>
            </a:pPr>
            <a:r>
              <a:rPr sz="550" spc="20" dirty="0">
                <a:latin typeface="Microsoft Sans Serif"/>
                <a:cs typeface="Microsoft Sans Serif"/>
              </a:rPr>
              <a:t>Automático </a:t>
            </a:r>
            <a:r>
              <a:rPr sz="550" spc="25" dirty="0">
                <a:latin typeface="Microsoft Sans Serif"/>
                <a:cs typeface="Microsoft Sans Serif"/>
              </a:rPr>
              <a:t> </a:t>
            </a:r>
            <a:r>
              <a:rPr sz="650" spc="10" dirty="0">
                <a:latin typeface="Microsoft Sans Serif"/>
                <a:cs typeface="Microsoft Sans Serif"/>
              </a:rPr>
              <a:t>Voltaje </a:t>
            </a:r>
            <a:r>
              <a:rPr sz="650" spc="15" dirty="0">
                <a:latin typeface="Microsoft Sans Serif"/>
                <a:cs typeface="Microsoft Sans Serif"/>
              </a:rPr>
              <a:t> </a:t>
            </a:r>
            <a:r>
              <a:rPr sz="600" spc="10" dirty="0">
                <a:latin typeface="Microsoft Sans Serif"/>
                <a:cs typeface="Microsoft Sans Serif"/>
              </a:rPr>
              <a:t>Regulador, </a:t>
            </a:r>
            <a:r>
              <a:rPr sz="600" spc="15" dirty="0">
                <a:latin typeface="Microsoft Sans Serif"/>
                <a:cs typeface="Microsoft Sans Serif"/>
              </a:rPr>
              <a:t> </a:t>
            </a:r>
            <a:r>
              <a:rPr sz="650" spc="20" dirty="0">
                <a:latin typeface="Microsoft Sans Serif"/>
                <a:cs typeface="Microsoft Sans Serif"/>
              </a:rPr>
              <a:t>Metros,</a:t>
            </a:r>
            <a:r>
              <a:rPr sz="650" spc="-5" dirty="0">
                <a:latin typeface="Microsoft Sans Serif"/>
                <a:cs typeface="Microsoft Sans Serif"/>
              </a:rPr>
              <a:t> </a:t>
            </a:r>
            <a:r>
              <a:rPr sz="650" spc="5" dirty="0">
                <a:latin typeface="Microsoft Sans Serif"/>
                <a:cs typeface="Microsoft Sans Serif"/>
              </a:rPr>
              <a:t>etc.</a:t>
            </a:r>
            <a:endParaRPr sz="650">
              <a:latin typeface="Microsoft Sans Serif"/>
              <a:cs typeface="Microsoft Sans Serif"/>
            </a:endParaRPr>
          </a:p>
        </p:txBody>
      </p:sp>
      <p:sp>
        <p:nvSpPr>
          <p:cNvPr id="267" name="object 267"/>
          <p:cNvSpPr txBox="1"/>
          <p:nvPr/>
        </p:nvSpPr>
        <p:spPr>
          <a:xfrm>
            <a:off x="3157642" y="2542542"/>
            <a:ext cx="448461" cy="120546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sz="700" spc="15" dirty="0">
                <a:latin typeface="Microsoft Sans Serif"/>
                <a:cs typeface="Microsoft Sans Serif"/>
              </a:rPr>
              <a:t>59N</a:t>
            </a:r>
            <a:endParaRPr sz="700">
              <a:latin typeface="Microsoft Sans Serif"/>
              <a:cs typeface="Microsoft Sans Serif"/>
            </a:endParaRPr>
          </a:p>
        </p:txBody>
      </p:sp>
      <p:sp>
        <p:nvSpPr>
          <p:cNvPr id="268" name="object 268"/>
          <p:cNvSpPr txBox="1"/>
          <p:nvPr/>
        </p:nvSpPr>
        <p:spPr>
          <a:xfrm>
            <a:off x="10383303" y="2504445"/>
            <a:ext cx="442618" cy="120546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sz="700" spc="-5" dirty="0">
                <a:latin typeface="Microsoft Sans Serif"/>
                <a:cs typeface="Microsoft Sans Serif"/>
              </a:rPr>
              <a:t>47G</a:t>
            </a:r>
            <a:endParaRPr sz="700">
              <a:latin typeface="Microsoft Sans Serif"/>
              <a:cs typeface="Microsoft Sans Serif"/>
            </a:endParaRPr>
          </a:p>
        </p:txBody>
      </p:sp>
      <p:sp>
        <p:nvSpPr>
          <p:cNvPr id="269" name="object 269"/>
          <p:cNvSpPr txBox="1"/>
          <p:nvPr/>
        </p:nvSpPr>
        <p:spPr>
          <a:xfrm>
            <a:off x="7417269" y="2620278"/>
            <a:ext cx="416324" cy="120546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sz="700" spc="-10" dirty="0">
                <a:latin typeface="Microsoft Sans Serif"/>
                <a:cs typeface="Microsoft Sans Serif"/>
              </a:rPr>
              <a:t>51V</a:t>
            </a:r>
            <a:endParaRPr sz="700">
              <a:latin typeface="Microsoft Sans Serif"/>
              <a:cs typeface="Microsoft Sans Serif"/>
            </a:endParaRPr>
          </a:p>
        </p:txBody>
      </p:sp>
      <p:sp>
        <p:nvSpPr>
          <p:cNvPr id="270" name="object 270"/>
          <p:cNvSpPr txBox="1"/>
          <p:nvPr/>
        </p:nvSpPr>
        <p:spPr>
          <a:xfrm>
            <a:off x="13250976" y="2387611"/>
            <a:ext cx="740618" cy="319318"/>
          </a:xfrm>
          <a:prstGeom prst="rect">
            <a:avLst/>
          </a:prstGeom>
        </p:spPr>
        <p:txBody>
          <a:bodyPr vert="horz" wrap="square" lIns="0" tIns="21590" rIns="0" bIns="0" rtlCol="0">
            <a:spAutoFit/>
          </a:bodyPr>
          <a:lstStyle/>
          <a:p>
            <a:pPr marL="48895" marR="155575" indent="-36830">
              <a:lnSpc>
                <a:spcPts val="660"/>
              </a:lnSpc>
              <a:spcBef>
                <a:spcPts val="170"/>
              </a:spcBef>
            </a:pPr>
            <a:r>
              <a:rPr sz="600" u="sng" spc="10" dirty="0">
                <a:uFill>
                  <a:solidFill>
                    <a:srgbClr val="000000"/>
                  </a:solidFill>
                </a:uFill>
                <a:latin typeface="Microsoft Sans Serif"/>
                <a:cs typeface="Microsoft Sans Serif"/>
              </a:rPr>
              <a:t>59N </a:t>
            </a:r>
            <a:r>
              <a:rPr sz="600" spc="5" dirty="0">
                <a:latin typeface="Microsoft Sans Serif"/>
                <a:cs typeface="Microsoft Sans Serif"/>
              </a:rPr>
              <a:t> </a:t>
            </a:r>
            <a:r>
              <a:rPr sz="600" spc="-15" dirty="0">
                <a:latin typeface="Microsoft Sans Serif"/>
                <a:cs typeface="Microsoft Sans Serif"/>
              </a:rPr>
              <a:t>B</a:t>
            </a:r>
            <a:endParaRPr sz="600">
              <a:latin typeface="Microsoft Sans Serif"/>
              <a:cs typeface="Microsoft Sans Serif"/>
            </a:endParaRPr>
          </a:p>
          <a:p>
            <a:pPr>
              <a:lnSpc>
                <a:spcPct val="100000"/>
              </a:lnSpc>
              <a:spcBef>
                <a:spcPts val="15"/>
              </a:spcBef>
            </a:pPr>
            <a:endParaRPr sz="650">
              <a:latin typeface="Microsoft Sans Serif"/>
              <a:cs typeface="Microsoft Sans Serif"/>
            </a:endParaRPr>
          </a:p>
          <a:p>
            <a:pPr marL="157480">
              <a:lnSpc>
                <a:spcPct val="100000"/>
              </a:lnSpc>
            </a:pPr>
            <a:r>
              <a:rPr sz="700" spc="-10" dirty="0">
                <a:latin typeface="Microsoft Sans Serif"/>
                <a:cs typeface="Microsoft Sans Serif"/>
              </a:rPr>
              <a:t>87T</a:t>
            </a:r>
            <a:endParaRPr sz="700">
              <a:latin typeface="Microsoft Sans Serif"/>
              <a:cs typeface="Microsoft Sans Serif"/>
            </a:endParaRPr>
          </a:p>
        </p:txBody>
      </p:sp>
      <p:sp>
        <p:nvSpPr>
          <p:cNvPr id="271" name="object 271"/>
          <p:cNvSpPr txBox="1"/>
          <p:nvPr/>
        </p:nvSpPr>
        <p:spPr>
          <a:xfrm>
            <a:off x="3231263" y="2745238"/>
            <a:ext cx="958273" cy="120546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  <a:tabLst>
                <a:tab pos="403225" algn="l"/>
              </a:tabLst>
            </a:pPr>
            <a:r>
              <a:rPr sz="700" spc="10" dirty="0">
                <a:latin typeface="Microsoft Sans Serif"/>
                <a:cs typeface="Microsoft Sans Serif"/>
              </a:rPr>
              <a:t>59 </a:t>
            </a:r>
            <a:r>
              <a:rPr sz="700" spc="50" dirty="0">
                <a:latin typeface="Microsoft Sans Serif"/>
                <a:cs typeface="Microsoft Sans Serif"/>
              </a:rPr>
              <a:t> </a:t>
            </a:r>
            <a:r>
              <a:rPr sz="700" u="heavy" dirty="0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 	</a:t>
            </a:r>
            <a:endParaRPr sz="700">
              <a:latin typeface="Times New Roman"/>
              <a:cs typeface="Times New Roman"/>
            </a:endParaRPr>
          </a:p>
        </p:txBody>
      </p:sp>
      <p:sp>
        <p:nvSpPr>
          <p:cNvPr id="272" name="object 272"/>
          <p:cNvSpPr txBox="1"/>
          <p:nvPr/>
        </p:nvSpPr>
        <p:spPr>
          <a:xfrm>
            <a:off x="3203199" y="2851918"/>
            <a:ext cx="327216" cy="120546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sz="700" spc="-30" dirty="0">
                <a:latin typeface="Microsoft Sans Serif"/>
                <a:cs typeface="Microsoft Sans Serif"/>
              </a:rPr>
              <a:t>SN</a:t>
            </a:r>
            <a:endParaRPr sz="700">
              <a:latin typeface="Microsoft Sans Serif"/>
              <a:cs typeface="Microsoft Sans Serif"/>
            </a:endParaRPr>
          </a:p>
        </p:txBody>
      </p:sp>
      <p:sp>
        <p:nvSpPr>
          <p:cNvPr id="273" name="object 273"/>
          <p:cNvSpPr txBox="1"/>
          <p:nvPr/>
        </p:nvSpPr>
        <p:spPr>
          <a:xfrm>
            <a:off x="10463901" y="2745238"/>
            <a:ext cx="293618" cy="120546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sz="700" spc="10" dirty="0">
                <a:latin typeface="Microsoft Sans Serif"/>
                <a:cs typeface="Microsoft Sans Serif"/>
              </a:rPr>
              <a:t>59</a:t>
            </a:r>
            <a:endParaRPr sz="700">
              <a:latin typeface="Microsoft Sans Serif"/>
              <a:cs typeface="Microsoft Sans Serif"/>
            </a:endParaRPr>
          </a:p>
        </p:txBody>
      </p:sp>
      <p:sp>
        <p:nvSpPr>
          <p:cNvPr id="274" name="object 274"/>
          <p:cNvSpPr txBox="1"/>
          <p:nvPr/>
        </p:nvSpPr>
        <p:spPr>
          <a:xfrm>
            <a:off x="7487370" y="2867166"/>
            <a:ext cx="293618" cy="120546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sz="700" spc="10" dirty="0">
                <a:latin typeface="Microsoft Sans Serif"/>
                <a:cs typeface="Microsoft Sans Serif"/>
              </a:rPr>
              <a:t>37</a:t>
            </a:r>
            <a:endParaRPr sz="700">
              <a:latin typeface="Microsoft Sans Serif"/>
              <a:cs typeface="Microsoft Sans Serif"/>
            </a:endParaRPr>
          </a:p>
        </p:txBody>
      </p:sp>
      <p:sp>
        <p:nvSpPr>
          <p:cNvPr id="275" name="object 275"/>
          <p:cNvSpPr txBox="1"/>
          <p:nvPr/>
        </p:nvSpPr>
        <p:spPr>
          <a:xfrm>
            <a:off x="10383303" y="2987562"/>
            <a:ext cx="442618" cy="120546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sz="700" spc="-5" dirty="0">
                <a:latin typeface="Microsoft Sans Serif"/>
                <a:cs typeface="Microsoft Sans Serif"/>
              </a:rPr>
              <a:t>81G</a:t>
            </a:r>
            <a:endParaRPr sz="700">
              <a:latin typeface="Microsoft Sans Serif"/>
              <a:cs typeface="Microsoft Sans Serif"/>
            </a:endParaRPr>
          </a:p>
        </p:txBody>
      </p:sp>
      <p:sp>
        <p:nvSpPr>
          <p:cNvPr id="276" name="object 276"/>
          <p:cNvSpPr txBox="1"/>
          <p:nvPr/>
        </p:nvSpPr>
        <p:spPr>
          <a:xfrm>
            <a:off x="6719598" y="3209038"/>
            <a:ext cx="550716" cy="58991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sz="300" spc="-55" dirty="0">
                <a:latin typeface="Microsoft Sans Serif"/>
                <a:cs typeface="Microsoft Sans Serif"/>
              </a:rPr>
              <a:t>METRO</a:t>
            </a:r>
            <a:r>
              <a:rPr sz="300" u="sng" dirty="0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 </a:t>
            </a:r>
            <a:r>
              <a:rPr sz="300" u="sng" spc="25" dirty="0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 </a:t>
            </a:r>
            <a:endParaRPr sz="300">
              <a:latin typeface="Times New Roman"/>
              <a:cs typeface="Times New Roman"/>
            </a:endParaRPr>
          </a:p>
        </p:txBody>
      </p:sp>
      <p:sp>
        <p:nvSpPr>
          <p:cNvPr id="277" name="object 277"/>
          <p:cNvSpPr txBox="1"/>
          <p:nvPr/>
        </p:nvSpPr>
        <p:spPr>
          <a:xfrm>
            <a:off x="8328827" y="3209038"/>
            <a:ext cx="381265" cy="58991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sz="300" spc="-10" dirty="0">
                <a:latin typeface="Microsoft Sans Serif"/>
                <a:cs typeface="Microsoft Sans Serif"/>
              </a:rPr>
              <a:t>GRAMO</a:t>
            </a:r>
            <a:endParaRPr sz="300">
              <a:latin typeface="Microsoft Sans Serif"/>
              <a:cs typeface="Microsoft Sans Serif"/>
            </a:endParaRPr>
          </a:p>
        </p:txBody>
      </p:sp>
      <p:sp>
        <p:nvSpPr>
          <p:cNvPr id="278" name="object 278"/>
          <p:cNvSpPr txBox="1"/>
          <p:nvPr/>
        </p:nvSpPr>
        <p:spPr>
          <a:xfrm>
            <a:off x="10376261" y="3228328"/>
            <a:ext cx="479135" cy="120546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sz="700" spc="20" dirty="0">
                <a:latin typeface="Microsoft Sans Serif"/>
                <a:cs typeface="Microsoft Sans Serif"/>
              </a:rPr>
              <a:t>81M</a:t>
            </a:r>
            <a:endParaRPr sz="700">
              <a:latin typeface="Microsoft Sans Serif"/>
              <a:cs typeface="Microsoft Sans Serif"/>
            </a:endParaRPr>
          </a:p>
        </p:txBody>
      </p:sp>
      <p:sp>
        <p:nvSpPr>
          <p:cNvPr id="279" name="object 279"/>
          <p:cNvSpPr txBox="1"/>
          <p:nvPr/>
        </p:nvSpPr>
        <p:spPr>
          <a:xfrm>
            <a:off x="7487370" y="3478277"/>
            <a:ext cx="293618" cy="625812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sz="700" spc="10" dirty="0">
                <a:latin typeface="Microsoft Sans Serif"/>
                <a:cs typeface="Microsoft Sans Serif"/>
              </a:rPr>
              <a:t>40</a:t>
            </a:r>
            <a:endParaRPr sz="700">
              <a:latin typeface="Microsoft Sans Serif"/>
              <a:cs typeface="Microsoft Sans Serif"/>
            </a:endParaRPr>
          </a:p>
          <a:p>
            <a:pPr>
              <a:lnSpc>
                <a:spcPct val="100000"/>
              </a:lnSpc>
              <a:spcBef>
                <a:spcPts val="35"/>
              </a:spcBef>
            </a:pPr>
            <a:endParaRPr sz="900">
              <a:latin typeface="Microsoft Sans Serif"/>
              <a:cs typeface="Microsoft Sans Serif"/>
            </a:endParaRPr>
          </a:p>
          <a:p>
            <a:pPr marL="12700">
              <a:lnSpc>
                <a:spcPct val="100000"/>
              </a:lnSpc>
            </a:pPr>
            <a:r>
              <a:rPr sz="700" spc="10" dirty="0">
                <a:latin typeface="Microsoft Sans Serif"/>
                <a:cs typeface="Microsoft Sans Serif"/>
              </a:rPr>
              <a:t>46</a:t>
            </a:r>
            <a:endParaRPr sz="700">
              <a:latin typeface="Microsoft Sans Serif"/>
              <a:cs typeface="Microsoft Sans Serif"/>
            </a:endParaRPr>
          </a:p>
          <a:p>
            <a:pPr>
              <a:lnSpc>
                <a:spcPct val="100000"/>
              </a:lnSpc>
              <a:spcBef>
                <a:spcPts val="50"/>
              </a:spcBef>
            </a:pPr>
            <a:endParaRPr sz="900">
              <a:latin typeface="Microsoft Sans Serif"/>
              <a:cs typeface="Microsoft Sans Serif"/>
            </a:endParaRPr>
          </a:p>
          <a:p>
            <a:pPr marL="12700">
              <a:lnSpc>
                <a:spcPct val="100000"/>
              </a:lnSpc>
            </a:pPr>
            <a:r>
              <a:rPr sz="700" spc="10" dirty="0">
                <a:latin typeface="Microsoft Sans Serif"/>
                <a:cs typeface="Microsoft Sans Serif"/>
              </a:rPr>
              <a:t>21</a:t>
            </a:r>
            <a:endParaRPr sz="700">
              <a:latin typeface="Microsoft Sans Serif"/>
              <a:cs typeface="Microsoft Sans Serif"/>
            </a:endParaRPr>
          </a:p>
        </p:txBody>
      </p:sp>
      <p:sp>
        <p:nvSpPr>
          <p:cNvPr id="280" name="object 280"/>
          <p:cNvSpPr txBox="1"/>
          <p:nvPr/>
        </p:nvSpPr>
        <p:spPr>
          <a:xfrm>
            <a:off x="5944771" y="4274301"/>
            <a:ext cx="359353" cy="58991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sz="300" spc="-15" dirty="0">
                <a:latin typeface="Microsoft Sans Serif"/>
                <a:cs typeface="Microsoft Sans Serif"/>
              </a:rPr>
              <a:t>METRO</a:t>
            </a:r>
            <a:endParaRPr sz="300">
              <a:latin typeface="Microsoft Sans Serif"/>
              <a:cs typeface="Microsoft Sans Serif"/>
            </a:endParaRPr>
          </a:p>
        </p:txBody>
      </p:sp>
      <p:sp>
        <p:nvSpPr>
          <p:cNvPr id="281" name="object 281"/>
          <p:cNvSpPr txBox="1"/>
          <p:nvPr/>
        </p:nvSpPr>
        <p:spPr>
          <a:xfrm>
            <a:off x="7543513" y="4274301"/>
            <a:ext cx="381265" cy="58991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sz="300" spc="-10" dirty="0">
                <a:latin typeface="Microsoft Sans Serif"/>
                <a:cs typeface="Microsoft Sans Serif"/>
              </a:rPr>
              <a:t>GRAMO</a:t>
            </a:r>
            <a:endParaRPr sz="300">
              <a:latin typeface="Microsoft Sans Serif"/>
              <a:cs typeface="Microsoft Sans Serif"/>
            </a:endParaRPr>
          </a:p>
        </p:txBody>
      </p:sp>
      <p:sp>
        <p:nvSpPr>
          <p:cNvPr id="282" name="object 282"/>
          <p:cNvSpPr txBox="1"/>
          <p:nvPr/>
        </p:nvSpPr>
        <p:spPr>
          <a:xfrm>
            <a:off x="1415190" y="4677105"/>
            <a:ext cx="6864230" cy="89768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sz="500" spc="-5" dirty="0">
                <a:latin typeface="Microsoft Sans Serif"/>
                <a:cs typeface="Microsoft Sans Serif"/>
              </a:rPr>
              <a:t>Fig.</a:t>
            </a:r>
            <a:r>
              <a:rPr sz="500" dirty="0">
                <a:latin typeface="Microsoft Sans Serif"/>
                <a:cs typeface="Microsoft Sans Serif"/>
              </a:rPr>
              <a:t> </a:t>
            </a:r>
            <a:r>
              <a:rPr sz="500" spc="-5" dirty="0">
                <a:latin typeface="Microsoft Sans Serif"/>
                <a:cs typeface="Microsoft Sans Serif"/>
              </a:rPr>
              <a:t>2.-</a:t>
            </a:r>
            <a:r>
              <a:rPr sz="500" spc="5" dirty="0">
                <a:latin typeface="Microsoft Sans Serif"/>
                <a:cs typeface="Microsoft Sans Serif"/>
              </a:rPr>
              <a:t> </a:t>
            </a:r>
            <a:r>
              <a:rPr sz="500" spc="10" dirty="0">
                <a:latin typeface="Microsoft Sans Serif"/>
                <a:cs typeface="Microsoft Sans Serif"/>
              </a:rPr>
              <a:t>Protección</a:t>
            </a:r>
            <a:r>
              <a:rPr sz="500" dirty="0">
                <a:latin typeface="Microsoft Sans Serif"/>
                <a:cs typeface="Microsoft Sans Serif"/>
              </a:rPr>
              <a:t> Típica</a:t>
            </a:r>
            <a:r>
              <a:rPr sz="500" spc="5" dirty="0">
                <a:latin typeface="Microsoft Sans Serif"/>
                <a:cs typeface="Microsoft Sans Serif"/>
              </a:rPr>
              <a:t> </a:t>
            </a:r>
            <a:r>
              <a:rPr sz="500" spc="15" dirty="0">
                <a:latin typeface="Microsoft Sans Serif"/>
                <a:cs typeface="Microsoft Sans Serif"/>
              </a:rPr>
              <a:t>para</a:t>
            </a:r>
            <a:r>
              <a:rPr sz="500" dirty="0">
                <a:latin typeface="Microsoft Sans Serif"/>
                <a:cs typeface="Microsoft Sans Serif"/>
              </a:rPr>
              <a:t> </a:t>
            </a:r>
            <a:r>
              <a:rPr sz="500" spc="10" dirty="0">
                <a:latin typeface="Microsoft Sans Serif"/>
                <a:cs typeface="Microsoft Sans Serif"/>
              </a:rPr>
              <a:t>Unidades</a:t>
            </a:r>
            <a:r>
              <a:rPr sz="500" spc="5" dirty="0">
                <a:latin typeface="Microsoft Sans Serif"/>
                <a:cs typeface="Microsoft Sans Serif"/>
              </a:rPr>
              <a:t> </a:t>
            </a:r>
            <a:r>
              <a:rPr sz="500" spc="15" dirty="0">
                <a:latin typeface="Microsoft Sans Serif"/>
                <a:cs typeface="Microsoft Sans Serif"/>
              </a:rPr>
              <a:t>de</a:t>
            </a:r>
            <a:r>
              <a:rPr sz="500" spc="5" dirty="0">
                <a:latin typeface="Microsoft Sans Serif"/>
                <a:cs typeface="Microsoft Sans Serif"/>
              </a:rPr>
              <a:t> </a:t>
            </a:r>
            <a:r>
              <a:rPr sz="500" spc="15" dirty="0">
                <a:latin typeface="Microsoft Sans Serif"/>
                <a:cs typeface="Microsoft Sans Serif"/>
              </a:rPr>
              <a:t>Almacenamiento</a:t>
            </a:r>
            <a:r>
              <a:rPr sz="500" dirty="0">
                <a:latin typeface="Microsoft Sans Serif"/>
                <a:cs typeface="Microsoft Sans Serif"/>
              </a:rPr>
              <a:t> </a:t>
            </a:r>
            <a:r>
              <a:rPr sz="500" spc="30" dirty="0">
                <a:latin typeface="Microsoft Sans Serif"/>
                <a:cs typeface="Microsoft Sans Serif"/>
              </a:rPr>
              <a:t>por</a:t>
            </a:r>
            <a:r>
              <a:rPr sz="500" spc="5" dirty="0">
                <a:latin typeface="Microsoft Sans Serif"/>
                <a:cs typeface="Microsoft Sans Serif"/>
              </a:rPr>
              <a:t> </a:t>
            </a:r>
            <a:r>
              <a:rPr sz="500" spc="20" dirty="0">
                <a:latin typeface="Microsoft Sans Serif"/>
                <a:cs typeface="Microsoft Sans Serif"/>
              </a:rPr>
              <a:t>Bombeo</a:t>
            </a:r>
            <a:r>
              <a:rPr sz="500" dirty="0">
                <a:latin typeface="Microsoft Sans Serif"/>
                <a:cs typeface="Microsoft Sans Serif"/>
              </a:rPr>
              <a:t> </a:t>
            </a:r>
            <a:r>
              <a:rPr sz="500" spc="15" dirty="0">
                <a:latin typeface="Microsoft Sans Serif"/>
                <a:cs typeface="Microsoft Sans Serif"/>
              </a:rPr>
              <a:t>Utilizando</a:t>
            </a:r>
            <a:r>
              <a:rPr sz="500" spc="5" dirty="0">
                <a:latin typeface="Microsoft Sans Serif"/>
                <a:cs typeface="Microsoft Sans Serif"/>
              </a:rPr>
              <a:t> </a:t>
            </a:r>
            <a:r>
              <a:rPr sz="500" spc="-10" dirty="0">
                <a:latin typeface="Microsoft Sans Serif"/>
                <a:cs typeface="Microsoft Sans Serif"/>
              </a:rPr>
              <a:t>Relés</a:t>
            </a:r>
            <a:r>
              <a:rPr sz="500" dirty="0">
                <a:latin typeface="Microsoft Sans Serif"/>
                <a:cs typeface="Microsoft Sans Serif"/>
              </a:rPr>
              <a:t> </a:t>
            </a:r>
            <a:r>
              <a:rPr sz="500" spc="10" dirty="0">
                <a:latin typeface="Microsoft Sans Serif"/>
                <a:cs typeface="Microsoft Sans Serif"/>
              </a:rPr>
              <a:t>Discretos</a:t>
            </a:r>
            <a:endParaRPr sz="500">
              <a:latin typeface="Microsoft Sans Serif"/>
              <a:cs typeface="Microsoft Sans Serif"/>
            </a:endParaRPr>
          </a:p>
        </p:txBody>
      </p:sp>
      <p:sp>
        <p:nvSpPr>
          <p:cNvPr id="283" name="object 283"/>
          <p:cNvSpPr txBox="1"/>
          <p:nvPr/>
        </p:nvSpPr>
        <p:spPr>
          <a:xfrm>
            <a:off x="1415217" y="4852450"/>
            <a:ext cx="7331682" cy="1100045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sz="800" spc="-15" dirty="0">
                <a:latin typeface="Microsoft Sans Serif"/>
                <a:cs typeface="Microsoft Sans Serif"/>
              </a:rPr>
              <a:t>B. </a:t>
            </a:r>
            <a:r>
              <a:rPr sz="800" spc="20" dirty="0">
                <a:latin typeface="Microsoft Sans Serif"/>
                <a:cs typeface="Microsoft Sans Serif"/>
              </a:rPr>
              <a:t>Protección</a:t>
            </a:r>
            <a:r>
              <a:rPr sz="800" spc="-10" dirty="0">
                <a:latin typeface="Microsoft Sans Serif"/>
                <a:cs typeface="Microsoft Sans Serif"/>
              </a:rPr>
              <a:t> </a:t>
            </a:r>
            <a:r>
              <a:rPr sz="800" spc="20" dirty="0">
                <a:latin typeface="Microsoft Sans Serif"/>
                <a:cs typeface="Microsoft Sans Serif"/>
              </a:rPr>
              <a:t>con</a:t>
            </a:r>
            <a:r>
              <a:rPr sz="800" spc="-10" dirty="0">
                <a:latin typeface="Microsoft Sans Serif"/>
                <a:cs typeface="Microsoft Sans Serif"/>
              </a:rPr>
              <a:t> </a:t>
            </a:r>
            <a:r>
              <a:rPr sz="800" spc="15" dirty="0">
                <a:latin typeface="Microsoft Sans Serif"/>
                <a:cs typeface="Microsoft Sans Serif"/>
              </a:rPr>
              <a:t>sistemas</a:t>
            </a:r>
            <a:r>
              <a:rPr sz="800" spc="-10" dirty="0">
                <a:latin typeface="Microsoft Sans Serif"/>
                <a:cs typeface="Microsoft Sans Serif"/>
              </a:rPr>
              <a:t> </a:t>
            </a:r>
            <a:r>
              <a:rPr sz="800" spc="25" dirty="0">
                <a:latin typeface="Microsoft Sans Serif"/>
                <a:cs typeface="Microsoft Sans Serif"/>
              </a:rPr>
              <a:t>de</a:t>
            </a:r>
            <a:r>
              <a:rPr sz="800" spc="-10" dirty="0">
                <a:latin typeface="Microsoft Sans Serif"/>
                <a:cs typeface="Microsoft Sans Serif"/>
              </a:rPr>
              <a:t> </a:t>
            </a:r>
            <a:r>
              <a:rPr sz="800" spc="30" dirty="0">
                <a:latin typeface="Microsoft Sans Serif"/>
                <a:cs typeface="Microsoft Sans Serif"/>
              </a:rPr>
              <a:t>protección</a:t>
            </a:r>
            <a:r>
              <a:rPr sz="800" spc="-10" dirty="0">
                <a:latin typeface="Microsoft Sans Serif"/>
                <a:cs typeface="Microsoft Sans Serif"/>
              </a:rPr>
              <a:t> </a:t>
            </a:r>
            <a:r>
              <a:rPr sz="800" spc="40" dirty="0">
                <a:latin typeface="Microsoft Sans Serif"/>
                <a:cs typeface="Microsoft Sans Serif"/>
              </a:rPr>
              <a:t>multifunción</a:t>
            </a:r>
            <a:endParaRPr sz="800">
              <a:latin typeface="Microsoft Sans Serif"/>
              <a:cs typeface="Microsoft Sans Serif"/>
            </a:endParaRPr>
          </a:p>
          <a:p>
            <a:pPr marL="12700" marR="5080" indent="154940">
              <a:lnSpc>
                <a:spcPct val="133600"/>
              </a:lnSpc>
              <a:spcBef>
                <a:spcPts val="240"/>
              </a:spcBef>
            </a:pPr>
            <a:r>
              <a:rPr sz="750" spc="5" dirty="0">
                <a:latin typeface="Microsoft Sans Serif"/>
                <a:cs typeface="Microsoft Sans Serif"/>
              </a:rPr>
              <a:t>Hay</a:t>
            </a:r>
            <a:r>
              <a:rPr sz="750" spc="-5" dirty="0">
                <a:latin typeface="Microsoft Sans Serif"/>
                <a:cs typeface="Microsoft Sans Serif"/>
              </a:rPr>
              <a:t> </a:t>
            </a:r>
            <a:r>
              <a:rPr sz="750" spc="20" dirty="0">
                <a:latin typeface="Microsoft Sans Serif"/>
                <a:cs typeface="Microsoft Sans Serif"/>
              </a:rPr>
              <a:t>dos</a:t>
            </a:r>
            <a:r>
              <a:rPr sz="750" dirty="0">
                <a:latin typeface="Microsoft Sans Serif"/>
                <a:cs typeface="Microsoft Sans Serif"/>
              </a:rPr>
              <a:t> </a:t>
            </a:r>
            <a:r>
              <a:rPr sz="750" spc="25" dirty="0">
                <a:latin typeface="Microsoft Sans Serif"/>
                <a:cs typeface="Microsoft Sans Serif"/>
              </a:rPr>
              <a:t>enfoques</a:t>
            </a:r>
            <a:r>
              <a:rPr sz="750" dirty="0">
                <a:latin typeface="Microsoft Sans Serif"/>
                <a:cs typeface="Microsoft Sans Serif"/>
              </a:rPr>
              <a:t> </a:t>
            </a:r>
            <a:r>
              <a:rPr sz="750" spc="25" dirty="0">
                <a:latin typeface="Microsoft Sans Serif"/>
                <a:cs typeface="Microsoft Sans Serif"/>
              </a:rPr>
              <a:t>para</a:t>
            </a:r>
            <a:r>
              <a:rPr sz="750" spc="-5" dirty="0">
                <a:latin typeface="Microsoft Sans Serif"/>
                <a:cs typeface="Microsoft Sans Serif"/>
              </a:rPr>
              <a:t> </a:t>
            </a:r>
            <a:r>
              <a:rPr sz="750" spc="20" dirty="0">
                <a:latin typeface="Microsoft Sans Serif"/>
                <a:cs typeface="Microsoft Sans Serif"/>
              </a:rPr>
              <a:t>aplicar</a:t>
            </a:r>
            <a:r>
              <a:rPr sz="750" dirty="0">
                <a:latin typeface="Microsoft Sans Serif"/>
                <a:cs typeface="Microsoft Sans Serif"/>
              </a:rPr>
              <a:t> </a:t>
            </a:r>
            <a:r>
              <a:rPr sz="750" spc="15" dirty="0">
                <a:latin typeface="Microsoft Sans Serif"/>
                <a:cs typeface="Microsoft Sans Serif"/>
              </a:rPr>
              <a:t>sistemas</a:t>
            </a:r>
            <a:r>
              <a:rPr sz="750" dirty="0">
                <a:latin typeface="Microsoft Sans Serif"/>
                <a:cs typeface="Microsoft Sans Serif"/>
              </a:rPr>
              <a:t> </a:t>
            </a:r>
            <a:r>
              <a:rPr sz="750" spc="25" dirty="0">
                <a:latin typeface="Microsoft Sans Serif"/>
                <a:cs typeface="Microsoft Sans Serif"/>
              </a:rPr>
              <a:t>de</a:t>
            </a:r>
            <a:r>
              <a:rPr sz="750" spc="-5" dirty="0">
                <a:latin typeface="Microsoft Sans Serif"/>
                <a:cs typeface="Microsoft Sans Serif"/>
              </a:rPr>
              <a:t> </a:t>
            </a:r>
            <a:r>
              <a:rPr sz="750" spc="25" dirty="0">
                <a:latin typeface="Microsoft Sans Serif"/>
                <a:cs typeface="Microsoft Sans Serif"/>
              </a:rPr>
              <a:t>protección</a:t>
            </a:r>
            <a:r>
              <a:rPr sz="750" dirty="0">
                <a:latin typeface="Microsoft Sans Serif"/>
                <a:cs typeface="Microsoft Sans Serif"/>
              </a:rPr>
              <a:t> </a:t>
            </a:r>
            <a:r>
              <a:rPr sz="750" spc="35" dirty="0">
                <a:latin typeface="Microsoft Sans Serif"/>
                <a:cs typeface="Microsoft Sans Serif"/>
              </a:rPr>
              <a:t>multifunción </a:t>
            </a:r>
            <a:r>
              <a:rPr sz="750" spc="-185" dirty="0">
                <a:latin typeface="Microsoft Sans Serif"/>
                <a:cs typeface="Microsoft Sans Serif"/>
              </a:rPr>
              <a:t> </a:t>
            </a:r>
            <a:r>
              <a:rPr sz="750" spc="25" dirty="0">
                <a:latin typeface="Microsoft Sans Serif"/>
                <a:cs typeface="Microsoft Sans Serif"/>
              </a:rPr>
              <a:t>para</a:t>
            </a:r>
            <a:r>
              <a:rPr sz="750" spc="5" dirty="0">
                <a:latin typeface="Microsoft Sans Serif"/>
                <a:cs typeface="Microsoft Sans Serif"/>
              </a:rPr>
              <a:t> </a:t>
            </a:r>
            <a:r>
              <a:rPr sz="750" spc="35" dirty="0">
                <a:latin typeface="Microsoft Sans Serif"/>
                <a:cs typeface="Microsoft Sans Serif"/>
              </a:rPr>
              <a:t>proteger</a:t>
            </a:r>
            <a:r>
              <a:rPr sz="750" spc="10" dirty="0">
                <a:latin typeface="Microsoft Sans Serif"/>
                <a:cs typeface="Microsoft Sans Serif"/>
              </a:rPr>
              <a:t> </a:t>
            </a:r>
            <a:r>
              <a:rPr sz="750" dirty="0">
                <a:latin typeface="Microsoft Sans Serif"/>
                <a:cs typeface="Microsoft Sans Serif"/>
              </a:rPr>
              <a:t>las</a:t>
            </a:r>
            <a:r>
              <a:rPr sz="750" spc="5" dirty="0">
                <a:latin typeface="Microsoft Sans Serif"/>
                <a:cs typeface="Microsoft Sans Serif"/>
              </a:rPr>
              <a:t> </a:t>
            </a:r>
            <a:r>
              <a:rPr sz="750" spc="20" dirty="0">
                <a:latin typeface="Microsoft Sans Serif"/>
                <a:cs typeface="Microsoft Sans Serif"/>
              </a:rPr>
              <a:t>unidades</a:t>
            </a:r>
            <a:r>
              <a:rPr sz="750" spc="10" dirty="0">
                <a:latin typeface="Microsoft Sans Serif"/>
                <a:cs typeface="Microsoft Sans Serif"/>
              </a:rPr>
              <a:t> </a:t>
            </a:r>
            <a:r>
              <a:rPr sz="750" spc="25" dirty="0">
                <a:latin typeface="Microsoft Sans Serif"/>
                <a:cs typeface="Microsoft Sans Serif"/>
              </a:rPr>
              <a:t>de</a:t>
            </a:r>
            <a:r>
              <a:rPr sz="750" spc="5" dirty="0">
                <a:latin typeface="Microsoft Sans Serif"/>
                <a:cs typeface="Microsoft Sans Serif"/>
              </a:rPr>
              <a:t> </a:t>
            </a:r>
            <a:r>
              <a:rPr sz="750" spc="25" dirty="0">
                <a:latin typeface="Microsoft Sans Serif"/>
                <a:cs typeface="Microsoft Sans Serif"/>
              </a:rPr>
              <a:t>almacenamiento</a:t>
            </a:r>
            <a:r>
              <a:rPr sz="750" spc="10" dirty="0">
                <a:latin typeface="Microsoft Sans Serif"/>
                <a:cs typeface="Microsoft Sans Serif"/>
              </a:rPr>
              <a:t> </a:t>
            </a:r>
            <a:r>
              <a:rPr sz="750" spc="45" dirty="0">
                <a:latin typeface="Microsoft Sans Serif"/>
                <a:cs typeface="Microsoft Sans Serif"/>
              </a:rPr>
              <a:t>por</a:t>
            </a:r>
            <a:r>
              <a:rPr sz="750" spc="5" dirty="0">
                <a:latin typeface="Microsoft Sans Serif"/>
                <a:cs typeface="Microsoft Sans Serif"/>
              </a:rPr>
              <a:t> </a:t>
            </a:r>
            <a:r>
              <a:rPr sz="750" spc="30" dirty="0">
                <a:latin typeface="Microsoft Sans Serif"/>
                <a:cs typeface="Microsoft Sans Serif"/>
              </a:rPr>
              <a:t>bombeo.</a:t>
            </a:r>
            <a:r>
              <a:rPr sz="750" spc="10" dirty="0">
                <a:latin typeface="Microsoft Sans Serif"/>
                <a:cs typeface="Microsoft Sans Serif"/>
              </a:rPr>
              <a:t> </a:t>
            </a:r>
            <a:r>
              <a:rPr sz="750" spc="-35" dirty="0">
                <a:latin typeface="Microsoft Sans Serif"/>
                <a:cs typeface="Microsoft Sans Serif"/>
              </a:rPr>
              <a:t>El</a:t>
            </a:r>
            <a:r>
              <a:rPr sz="750" spc="5" dirty="0">
                <a:latin typeface="Microsoft Sans Serif"/>
                <a:cs typeface="Microsoft Sans Serif"/>
              </a:rPr>
              <a:t> </a:t>
            </a:r>
            <a:r>
              <a:rPr sz="750" spc="40" dirty="0">
                <a:latin typeface="Microsoft Sans Serif"/>
                <a:cs typeface="Microsoft Sans Serif"/>
              </a:rPr>
              <a:t>primer </a:t>
            </a:r>
            <a:r>
              <a:rPr sz="750" spc="-185" dirty="0">
                <a:latin typeface="Microsoft Sans Serif"/>
                <a:cs typeface="Microsoft Sans Serif"/>
              </a:rPr>
              <a:t> </a:t>
            </a:r>
            <a:r>
              <a:rPr sz="750" spc="40" dirty="0">
                <a:latin typeface="Microsoft Sans Serif"/>
                <a:cs typeface="Microsoft Sans Serif"/>
              </a:rPr>
              <a:t>método </a:t>
            </a:r>
            <a:r>
              <a:rPr sz="750" spc="20" dirty="0">
                <a:latin typeface="Microsoft Sans Serif"/>
                <a:cs typeface="Microsoft Sans Serif"/>
              </a:rPr>
              <a:t>utiliza dos juegos </a:t>
            </a:r>
            <a:r>
              <a:rPr sz="750" spc="25" dirty="0">
                <a:latin typeface="Microsoft Sans Serif"/>
                <a:cs typeface="Microsoft Sans Serif"/>
              </a:rPr>
              <a:t>de </a:t>
            </a:r>
            <a:r>
              <a:rPr sz="750" spc="10" dirty="0">
                <a:latin typeface="Microsoft Sans Serif"/>
                <a:cs typeface="Microsoft Sans Serif"/>
              </a:rPr>
              <a:t>relés, </a:t>
            </a:r>
            <a:r>
              <a:rPr sz="750" spc="40" dirty="0">
                <a:latin typeface="Microsoft Sans Serif"/>
                <a:cs typeface="Microsoft Sans Serif"/>
              </a:rPr>
              <a:t>uno </a:t>
            </a:r>
            <a:r>
              <a:rPr sz="750" spc="25" dirty="0">
                <a:latin typeface="Microsoft Sans Serif"/>
                <a:cs typeface="Microsoft Sans Serif"/>
              </a:rPr>
              <a:t>para </a:t>
            </a:r>
            <a:r>
              <a:rPr sz="750" spc="10" dirty="0">
                <a:latin typeface="Microsoft Sans Serif"/>
                <a:cs typeface="Microsoft Sans Serif"/>
              </a:rPr>
              <a:t>el </a:t>
            </a:r>
            <a:r>
              <a:rPr sz="750" spc="45" dirty="0">
                <a:latin typeface="Microsoft Sans Serif"/>
                <a:cs typeface="Microsoft Sans Serif"/>
              </a:rPr>
              <a:t>modo </a:t>
            </a:r>
            <a:r>
              <a:rPr sz="750" spc="25" dirty="0">
                <a:latin typeface="Microsoft Sans Serif"/>
                <a:cs typeface="Microsoft Sans Serif"/>
              </a:rPr>
              <a:t>de generación </a:t>
            </a:r>
            <a:r>
              <a:rPr sz="750" spc="5" dirty="0">
                <a:latin typeface="Microsoft Sans Serif"/>
                <a:cs typeface="Microsoft Sans Serif"/>
              </a:rPr>
              <a:t>y </a:t>
            </a:r>
            <a:r>
              <a:rPr sz="750" spc="-185" dirty="0">
                <a:latin typeface="Microsoft Sans Serif"/>
                <a:cs typeface="Microsoft Sans Serif"/>
              </a:rPr>
              <a:t> </a:t>
            </a:r>
            <a:r>
              <a:rPr sz="750" spc="10" dirty="0">
                <a:latin typeface="Microsoft Sans Serif"/>
                <a:cs typeface="Microsoft Sans Serif"/>
              </a:rPr>
              <a:t>el </a:t>
            </a:r>
            <a:r>
              <a:rPr sz="750" spc="45" dirty="0">
                <a:latin typeface="Microsoft Sans Serif"/>
                <a:cs typeface="Microsoft Sans Serif"/>
              </a:rPr>
              <a:t>otro </a:t>
            </a:r>
            <a:r>
              <a:rPr sz="750" spc="25" dirty="0">
                <a:latin typeface="Microsoft Sans Serif"/>
                <a:cs typeface="Microsoft Sans Serif"/>
              </a:rPr>
              <a:t>para </a:t>
            </a:r>
            <a:r>
              <a:rPr sz="750" spc="10" dirty="0">
                <a:latin typeface="Microsoft Sans Serif"/>
                <a:cs typeface="Microsoft Sans Serif"/>
              </a:rPr>
              <a:t>el </a:t>
            </a:r>
            <a:r>
              <a:rPr sz="750" spc="45" dirty="0">
                <a:latin typeface="Microsoft Sans Serif"/>
                <a:cs typeface="Microsoft Sans Serif"/>
              </a:rPr>
              <a:t>modo </a:t>
            </a:r>
            <a:r>
              <a:rPr sz="750" spc="25" dirty="0">
                <a:latin typeface="Microsoft Sans Serif"/>
                <a:cs typeface="Microsoft Sans Serif"/>
              </a:rPr>
              <a:t>de </a:t>
            </a:r>
            <a:r>
              <a:rPr sz="750" spc="30" dirty="0">
                <a:latin typeface="Microsoft Sans Serif"/>
                <a:cs typeface="Microsoft Sans Serif"/>
              </a:rPr>
              <a:t>bombeo, </a:t>
            </a:r>
            <a:r>
              <a:rPr sz="750" spc="5" dirty="0">
                <a:latin typeface="Microsoft Sans Serif"/>
                <a:cs typeface="Microsoft Sans Serif"/>
              </a:rPr>
              <a:t>cada </a:t>
            </a:r>
            <a:r>
              <a:rPr sz="750" spc="40" dirty="0">
                <a:latin typeface="Microsoft Sans Serif"/>
                <a:cs typeface="Microsoft Sans Serif"/>
              </a:rPr>
              <a:t>uno </a:t>
            </a:r>
            <a:r>
              <a:rPr sz="750" spc="15" dirty="0">
                <a:latin typeface="Microsoft Sans Serif"/>
                <a:cs typeface="Microsoft Sans Serif"/>
              </a:rPr>
              <a:t>cableado </a:t>
            </a:r>
            <a:r>
              <a:rPr sz="750" spc="25" dirty="0">
                <a:latin typeface="Microsoft Sans Serif"/>
                <a:cs typeface="Microsoft Sans Serif"/>
              </a:rPr>
              <a:t>para </a:t>
            </a:r>
            <a:r>
              <a:rPr sz="750" dirty="0">
                <a:latin typeface="Microsoft Sans Serif"/>
                <a:cs typeface="Microsoft Sans Serif"/>
              </a:rPr>
              <a:t>las </a:t>
            </a:r>
            <a:r>
              <a:rPr sz="750" spc="5" dirty="0">
                <a:latin typeface="Microsoft Sans Serif"/>
                <a:cs typeface="Microsoft Sans Serif"/>
              </a:rPr>
              <a:t> </a:t>
            </a:r>
            <a:r>
              <a:rPr sz="750" spc="15" dirty="0">
                <a:latin typeface="Microsoft Sans Serif"/>
                <a:cs typeface="Microsoft Sans Serif"/>
              </a:rPr>
              <a:t>conexiones</a:t>
            </a:r>
            <a:r>
              <a:rPr sz="750" dirty="0">
                <a:latin typeface="Microsoft Sans Serif"/>
                <a:cs typeface="Microsoft Sans Serif"/>
              </a:rPr>
              <a:t> </a:t>
            </a:r>
            <a:r>
              <a:rPr sz="750" spc="25" dirty="0">
                <a:latin typeface="Microsoft Sans Serif"/>
                <a:cs typeface="Microsoft Sans Serif"/>
              </a:rPr>
              <a:t>de</a:t>
            </a:r>
            <a:r>
              <a:rPr sz="750" dirty="0">
                <a:latin typeface="Microsoft Sans Serif"/>
                <a:cs typeface="Microsoft Sans Serif"/>
              </a:rPr>
              <a:t> </a:t>
            </a:r>
            <a:r>
              <a:rPr sz="750" spc="10" dirty="0">
                <a:latin typeface="Microsoft Sans Serif"/>
                <a:cs typeface="Microsoft Sans Serif"/>
              </a:rPr>
              <a:t>fase</a:t>
            </a:r>
            <a:r>
              <a:rPr sz="750" spc="5" dirty="0">
                <a:latin typeface="Microsoft Sans Serif"/>
                <a:cs typeface="Microsoft Sans Serif"/>
              </a:rPr>
              <a:t> </a:t>
            </a:r>
            <a:r>
              <a:rPr sz="750" spc="20" dirty="0">
                <a:latin typeface="Microsoft Sans Serif"/>
                <a:cs typeface="Microsoft Sans Serif"/>
              </a:rPr>
              <a:t>apropiadas.</a:t>
            </a:r>
            <a:r>
              <a:rPr sz="750" dirty="0">
                <a:latin typeface="Microsoft Sans Serif"/>
                <a:cs typeface="Microsoft Sans Serif"/>
              </a:rPr>
              <a:t> </a:t>
            </a:r>
            <a:r>
              <a:rPr sz="750" spc="-35" dirty="0">
                <a:latin typeface="Microsoft Sans Serif"/>
                <a:cs typeface="Microsoft Sans Serif"/>
              </a:rPr>
              <a:t>El</a:t>
            </a:r>
            <a:r>
              <a:rPr sz="750" spc="5" dirty="0">
                <a:latin typeface="Microsoft Sans Serif"/>
                <a:cs typeface="Microsoft Sans Serif"/>
              </a:rPr>
              <a:t> </a:t>
            </a:r>
            <a:r>
              <a:rPr sz="750" spc="25" dirty="0">
                <a:latin typeface="Microsoft Sans Serif"/>
                <a:cs typeface="Microsoft Sans Serif"/>
              </a:rPr>
              <a:t>segundo</a:t>
            </a:r>
            <a:r>
              <a:rPr sz="750" dirty="0">
                <a:latin typeface="Microsoft Sans Serif"/>
                <a:cs typeface="Microsoft Sans Serif"/>
              </a:rPr>
              <a:t> </a:t>
            </a:r>
            <a:r>
              <a:rPr sz="750" spc="40" dirty="0">
                <a:latin typeface="Microsoft Sans Serif"/>
                <a:cs typeface="Microsoft Sans Serif"/>
              </a:rPr>
              <a:t>método</a:t>
            </a:r>
            <a:r>
              <a:rPr sz="750" spc="5" dirty="0">
                <a:latin typeface="Microsoft Sans Serif"/>
                <a:cs typeface="Microsoft Sans Serif"/>
              </a:rPr>
              <a:t> </a:t>
            </a:r>
            <a:r>
              <a:rPr sz="750" spc="20" dirty="0">
                <a:latin typeface="Microsoft Sans Serif"/>
                <a:cs typeface="Microsoft Sans Serif"/>
              </a:rPr>
              <a:t>utiliza</a:t>
            </a:r>
            <a:r>
              <a:rPr sz="750" dirty="0">
                <a:latin typeface="Microsoft Sans Serif"/>
                <a:cs typeface="Microsoft Sans Serif"/>
              </a:rPr>
              <a:t> </a:t>
            </a:r>
            <a:r>
              <a:rPr sz="750" spc="45" dirty="0">
                <a:latin typeface="Microsoft Sans Serif"/>
                <a:cs typeface="Microsoft Sans Serif"/>
              </a:rPr>
              <a:t>un</a:t>
            </a:r>
            <a:r>
              <a:rPr sz="750" spc="5" dirty="0">
                <a:latin typeface="Microsoft Sans Serif"/>
                <a:cs typeface="Microsoft Sans Serif"/>
              </a:rPr>
              <a:t> </a:t>
            </a:r>
            <a:r>
              <a:rPr sz="750" spc="20" dirty="0">
                <a:latin typeface="Microsoft Sans Serif"/>
                <a:cs typeface="Microsoft Sans Serif"/>
              </a:rPr>
              <a:t>relé</a:t>
            </a:r>
            <a:r>
              <a:rPr sz="750" dirty="0">
                <a:latin typeface="Microsoft Sans Serif"/>
                <a:cs typeface="Microsoft Sans Serif"/>
              </a:rPr>
              <a:t> </a:t>
            </a:r>
            <a:r>
              <a:rPr sz="750" spc="25" dirty="0">
                <a:latin typeface="Microsoft Sans Serif"/>
                <a:cs typeface="Microsoft Sans Serif"/>
              </a:rPr>
              <a:t>para </a:t>
            </a:r>
            <a:r>
              <a:rPr sz="750" spc="-185" dirty="0">
                <a:latin typeface="Microsoft Sans Serif"/>
                <a:cs typeface="Microsoft Sans Serif"/>
              </a:rPr>
              <a:t> </a:t>
            </a:r>
            <a:r>
              <a:rPr sz="750" spc="25" dirty="0">
                <a:latin typeface="Microsoft Sans Serif"/>
                <a:cs typeface="Microsoft Sans Serif"/>
              </a:rPr>
              <a:t>ambos modos. </a:t>
            </a:r>
            <a:r>
              <a:rPr sz="750" spc="-25" dirty="0">
                <a:latin typeface="Microsoft Sans Serif"/>
                <a:cs typeface="Microsoft Sans Serif"/>
              </a:rPr>
              <a:t>A </a:t>
            </a:r>
            <a:r>
              <a:rPr sz="750" spc="25" dirty="0">
                <a:latin typeface="Microsoft Sans Serif"/>
                <a:cs typeface="Microsoft Sans Serif"/>
              </a:rPr>
              <a:t>continuación </a:t>
            </a:r>
            <a:r>
              <a:rPr sz="750" spc="-5" dirty="0">
                <a:latin typeface="Microsoft Sans Serif"/>
                <a:cs typeface="Microsoft Sans Serif"/>
              </a:rPr>
              <a:t>se </a:t>
            </a:r>
            <a:r>
              <a:rPr sz="750" spc="15" dirty="0">
                <a:latin typeface="Microsoft Sans Serif"/>
                <a:cs typeface="Microsoft Sans Serif"/>
              </a:rPr>
              <a:t>describe </a:t>
            </a:r>
            <a:r>
              <a:rPr sz="750" spc="5" dirty="0">
                <a:latin typeface="Microsoft Sans Serif"/>
                <a:cs typeface="Microsoft Sans Serif"/>
              </a:rPr>
              <a:t>cada </a:t>
            </a:r>
            <a:r>
              <a:rPr sz="750" spc="40" dirty="0">
                <a:latin typeface="Microsoft Sans Serif"/>
                <a:cs typeface="Microsoft Sans Serif"/>
              </a:rPr>
              <a:t>uno </a:t>
            </a:r>
            <a:r>
              <a:rPr sz="750" spc="25" dirty="0">
                <a:latin typeface="Microsoft Sans Serif"/>
                <a:cs typeface="Microsoft Sans Serif"/>
              </a:rPr>
              <a:t>de </a:t>
            </a:r>
            <a:r>
              <a:rPr sz="750" spc="10" dirty="0">
                <a:latin typeface="Microsoft Sans Serif"/>
                <a:cs typeface="Microsoft Sans Serif"/>
              </a:rPr>
              <a:t>estos </a:t>
            </a:r>
            <a:r>
              <a:rPr sz="750" spc="20" dirty="0">
                <a:latin typeface="Microsoft Sans Serif"/>
                <a:cs typeface="Microsoft Sans Serif"/>
              </a:rPr>
              <a:t>dos </a:t>
            </a:r>
            <a:r>
              <a:rPr sz="750" spc="25" dirty="0">
                <a:latin typeface="Microsoft Sans Serif"/>
                <a:cs typeface="Microsoft Sans Serif"/>
              </a:rPr>
              <a:t> métodos:</a:t>
            </a:r>
            <a:endParaRPr sz="750">
              <a:latin typeface="Microsoft Sans Serif"/>
              <a:cs typeface="Microsoft Sans Serif"/>
            </a:endParaRPr>
          </a:p>
          <a:p>
            <a:pPr marL="411480" marR="194310" indent="-172720">
              <a:lnSpc>
                <a:spcPts val="1200"/>
              </a:lnSpc>
              <a:spcBef>
                <a:spcPts val="75"/>
              </a:spcBef>
            </a:pPr>
            <a:r>
              <a:rPr sz="700" dirty="0">
                <a:latin typeface="Microsoft Sans Serif"/>
                <a:cs typeface="Microsoft Sans Serif"/>
              </a:rPr>
              <a:t>1.</a:t>
            </a:r>
            <a:r>
              <a:rPr sz="700" spc="-5" dirty="0">
                <a:latin typeface="Microsoft Sans Serif"/>
                <a:cs typeface="Microsoft Sans Serif"/>
              </a:rPr>
              <a:t> </a:t>
            </a:r>
            <a:r>
              <a:rPr sz="700" spc="-10" dirty="0">
                <a:latin typeface="Microsoft Sans Serif"/>
                <a:cs typeface="Microsoft Sans Serif"/>
              </a:rPr>
              <a:t>La</a:t>
            </a:r>
            <a:r>
              <a:rPr sz="700" dirty="0">
                <a:latin typeface="Microsoft Sans Serif"/>
                <a:cs typeface="Microsoft Sans Serif"/>
              </a:rPr>
              <a:t> </a:t>
            </a:r>
            <a:r>
              <a:rPr sz="700" spc="-5" dirty="0">
                <a:latin typeface="Microsoft Sans Serif"/>
                <a:cs typeface="Microsoft Sans Serif"/>
              </a:rPr>
              <a:t>Fig.</a:t>
            </a:r>
            <a:r>
              <a:rPr sz="700" dirty="0">
                <a:latin typeface="Microsoft Sans Serif"/>
                <a:cs typeface="Microsoft Sans Serif"/>
              </a:rPr>
              <a:t> </a:t>
            </a:r>
            <a:r>
              <a:rPr sz="700" spc="10" dirty="0">
                <a:latin typeface="Microsoft Sans Serif"/>
                <a:cs typeface="Microsoft Sans Serif"/>
              </a:rPr>
              <a:t>3</a:t>
            </a:r>
            <a:r>
              <a:rPr sz="700" dirty="0">
                <a:latin typeface="Microsoft Sans Serif"/>
                <a:cs typeface="Microsoft Sans Serif"/>
              </a:rPr>
              <a:t> </a:t>
            </a:r>
            <a:r>
              <a:rPr sz="700" spc="25" dirty="0">
                <a:latin typeface="Microsoft Sans Serif"/>
                <a:cs typeface="Microsoft Sans Serif"/>
              </a:rPr>
              <a:t>ilustra</a:t>
            </a:r>
            <a:r>
              <a:rPr sz="700" dirty="0">
                <a:latin typeface="Microsoft Sans Serif"/>
                <a:cs typeface="Microsoft Sans Serif"/>
              </a:rPr>
              <a:t> </a:t>
            </a:r>
            <a:r>
              <a:rPr sz="700" spc="10" dirty="0">
                <a:latin typeface="Microsoft Sans Serif"/>
                <a:cs typeface="Microsoft Sans Serif"/>
              </a:rPr>
              <a:t>este</a:t>
            </a:r>
            <a:r>
              <a:rPr sz="700" spc="-5" dirty="0">
                <a:latin typeface="Microsoft Sans Serif"/>
                <a:cs typeface="Microsoft Sans Serif"/>
              </a:rPr>
              <a:t> </a:t>
            </a:r>
            <a:r>
              <a:rPr sz="700" spc="30" dirty="0">
                <a:latin typeface="Microsoft Sans Serif"/>
                <a:cs typeface="Microsoft Sans Serif"/>
              </a:rPr>
              <a:t>enfoque</a:t>
            </a:r>
            <a:r>
              <a:rPr sz="700" dirty="0">
                <a:latin typeface="Microsoft Sans Serif"/>
                <a:cs typeface="Microsoft Sans Serif"/>
              </a:rPr>
              <a:t> </a:t>
            </a:r>
            <a:r>
              <a:rPr sz="700" spc="20" dirty="0">
                <a:latin typeface="Microsoft Sans Serif"/>
                <a:cs typeface="Microsoft Sans Serif"/>
              </a:rPr>
              <a:t>con</a:t>
            </a:r>
            <a:r>
              <a:rPr sz="700" dirty="0">
                <a:latin typeface="Microsoft Sans Serif"/>
                <a:cs typeface="Microsoft Sans Serif"/>
              </a:rPr>
              <a:t> </a:t>
            </a:r>
            <a:r>
              <a:rPr sz="700" spc="10" dirty="0">
                <a:latin typeface="Microsoft Sans Serif"/>
                <a:cs typeface="Microsoft Sans Serif"/>
              </a:rPr>
              <a:t>el</a:t>
            </a:r>
            <a:r>
              <a:rPr sz="700" dirty="0">
                <a:latin typeface="Microsoft Sans Serif"/>
                <a:cs typeface="Microsoft Sans Serif"/>
              </a:rPr>
              <a:t> </a:t>
            </a:r>
            <a:r>
              <a:rPr sz="700" spc="5" dirty="0">
                <a:latin typeface="Microsoft Sans Serif"/>
                <a:cs typeface="Microsoft Sans Serif"/>
              </a:rPr>
              <a:t>Sistema</a:t>
            </a:r>
            <a:r>
              <a:rPr sz="700" dirty="0">
                <a:latin typeface="Microsoft Sans Serif"/>
                <a:cs typeface="Microsoft Sans Serif"/>
              </a:rPr>
              <a:t> </a:t>
            </a:r>
            <a:r>
              <a:rPr sz="700" spc="-5" dirty="0">
                <a:latin typeface="Microsoft Sans Serif"/>
                <a:cs typeface="Microsoft Sans Serif"/>
              </a:rPr>
              <a:t>11G </a:t>
            </a:r>
            <a:r>
              <a:rPr sz="700" spc="30" dirty="0">
                <a:latin typeface="Microsoft Sans Serif"/>
                <a:cs typeface="Microsoft Sans Serif"/>
              </a:rPr>
              <a:t>protegiendo</a:t>
            </a:r>
            <a:r>
              <a:rPr sz="700" dirty="0">
                <a:latin typeface="Microsoft Sans Serif"/>
                <a:cs typeface="Microsoft Sans Serif"/>
              </a:rPr>
              <a:t> </a:t>
            </a:r>
            <a:r>
              <a:rPr sz="700" spc="10" dirty="0">
                <a:latin typeface="Microsoft Sans Serif"/>
                <a:cs typeface="Microsoft Sans Serif"/>
              </a:rPr>
              <a:t>la </a:t>
            </a:r>
            <a:r>
              <a:rPr sz="700" spc="-170" dirty="0">
                <a:latin typeface="Microsoft Sans Serif"/>
                <a:cs typeface="Microsoft Sans Serif"/>
              </a:rPr>
              <a:t> </a:t>
            </a:r>
            <a:r>
              <a:rPr sz="700" spc="30" dirty="0">
                <a:latin typeface="Microsoft Sans Serif"/>
                <a:cs typeface="Microsoft Sans Serif"/>
              </a:rPr>
              <a:t>unidad </a:t>
            </a:r>
            <a:r>
              <a:rPr sz="700" spc="25" dirty="0">
                <a:latin typeface="Microsoft Sans Serif"/>
                <a:cs typeface="Microsoft Sans Serif"/>
              </a:rPr>
              <a:t>para </a:t>
            </a:r>
            <a:r>
              <a:rPr sz="700" spc="10" dirty="0">
                <a:latin typeface="Microsoft Sans Serif"/>
                <a:cs typeface="Microsoft Sans Serif"/>
              </a:rPr>
              <a:t>el </a:t>
            </a:r>
            <a:r>
              <a:rPr sz="700" spc="45" dirty="0">
                <a:latin typeface="Microsoft Sans Serif"/>
                <a:cs typeface="Microsoft Sans Serif"/>
              </a:rPr>
              <a:t>modo </a:t>
            </a:r>
            <a:r>
              <a:rPr sz="700" spc="20" dirty="0">
                <a:latin typeface="Microsoft Sans Serif"/>
                <a:cs typeface="Microsoft Sans Serif"/>
              </a:rPr>
              <a:t>de generación </a:t>
            </a:r>
            <a:r>
              <a:rPr sz="700" spc="5" dirty="0">
                <a:latin typeface="Microsoft Sans Serif"/>
                <a:cs typeface="Microsoft Sans Serif"/>
              </a:rPr>
              <a:t>y </a:t>
            </a:r>
            <a:r>
              <a:rPr sz="700" spc="10" dirty="0">
                <a:latin typeface="Microsoft Sans Serif"/>
                <a:cs typeface="Microsoft Sans Serif"/>
              </a:rPr>
              <a:t>el </a:t>
            </a:r>
            <a:r>
              <a:rPr sz="700" spc="5" dirty="0">
                <a:latin typeface="Microsoft Sans Serif"/>
                <a:cs typeface="Microsoft Sans Serif"/>
              </a:rPr>
              <a:t>Sistema </a:t>
            </a:r>
            <a:r>
              <a:rPr sz="700" spc="20" dirty="0">
                <a:latin typeface="Microsoft Sans Serif"/>
                <a:cs typeface="Microsoft Sans Serif"/>
              </a:rPr>
              <a:t>11M </a:t>
            </a:r>
            <a:r>
              <a:rPr sz="700" spc="25" dirty="0">
                <a:latin typeface="Microsoft Sans Serif"/>
                <a:cs typeface="Microsoft Sans Serif"/>
              </a:rPr>
              <a:t> </a:t>
            </a:r>
            <a:r>
              <a:rPr sz="700" spc="30" dirty="0">
                <a:latin typeface="Microsoft Sans Serif"/>
                <a:cs typeface="Microsoft Sans Serif"/>
              </a:rPr>
              <a:t>protegiendo </a:t>
            </a:r>
            <a:r>
              <a:rPr sz="700" spc="10" dirty="0">
                <a:latin typeface="Microsoft Sans Serif"/>
                <a:cs typeface="Microsoft Sans Serif"/>
              </a:rPr>
              <a:t>la </a:t>
            </a:r>
            <a:r>
              <a:rPr sz="700" spc="30" dirty="0">
                <a:latin typeface="Microsoft Sans Serif"/>
                <a:cs typeface="Microsoft Sans Serif"/>
              </a:rPr>
              <a:t>unidad </a:t>
            </a:r>
            <a:r>
              <a:rPr sz="700" spc="25" dirty="0">
                <a:latin typeface="Microsoft Sans Serif"/>
                <a:cs typeface="Microsoft Sans Serif"/>
              </a:rPr>
              <a:t>para </a:t>
            </a:r>
            <a:r>
              <a:rPr sz="700" spc="10" dirty="0">
                <a:latin typeface="Microsoft Sans Serif"/>
                <a:cs typeface="Microsoft Sans Serif"/>
              </a:rPr>
              <a:t>el </a:t>
            </a:r>
            <a:r>
              <a:rPr sz="700" spc="45" dirty="0">
                <a:latin typeface="Microsoft Sans Serif"/>
                <a:cs typeface="Microsoft Sans Serif"/>
              </a:rPr>
              <a:t>modo </a:t>
            </a:r>
            <a:r>
              <a:rPr sz="700" spc="20" dirty="0">
                <a:latin typeface="Microsoft Sans Serif"/>
                <a:cs typeface="Microsoft Sans Serif"/>
              </a:rPr>
              <a:t>de </a:t>
            </a:r>
            <a:r>
              <a:rPr sz="700" spc="40" dirty="0">
                <a:latin typeface="Microsoft Sans Serif"/>
                <a:cs typeface="Microsoft Sans Serif"/>
              </a:rPr>
              <a:t>motor. </a:t>
            </a:r>
            <a:r>
              <a:rPr sz="700" spc="10" dirty="0">
                <a:latin typeface="Microsoft Sans Serif"/>
                <a:cs typeface="Microsoft Sans Serif"/>
              </a:rPr>
              <a:t>Tenga </a:t>
            </a:r>
            <a:r>
              <a:rPr sz="700" spc="20" dirty="0">
                <a:latin typeface="Microsoft Sans Serif"/>
                <a:cs typeface="Microsoft Sans Serif"/>
              </a:rPr>
              <a:t>en </a:t>
            </a:r>
            <a:r>
              <a:rPr sz="700" spc="25" dirty="0">
                <a:latin typeface="Microsoft Sans Serif"/>
                <a:cs typeface="Microsoft Sans Serif"/>
              </a:rPr>
              <a:t> </a:t>
            </a:r>
            <a:r>
              <a:rPr sz="700" spc="20" dirty="0">
                <a:latin typeface="Microsoft Sans Serif"/>
                <a:cs typeface="Microsoft Sans Serif"/>
              </a:rPr>
              <a:t>cuenta </a:t>
            </a:r>
            <a:r>
              <a:rPr sz="700" spc="30" dirty="0">
                <a:latin typeface="Microsoft Sans Serif"/>
                <a:cs typeface="Microsoft Sans Serif"/>
              </a:rPr>
              <a:t>que </a:t>
            </a:r>
            <a:r>
              <a:rPr sz="700" spc="20" dirty="0">
                <a:latin typeface="Microsoft Sans Serif"/>
                <a:cs typeface="Microsoft Sans Serif"/>
              </a:rPr>
              <a:t>en </a:t>
            </a:r>
            <a:r>
              <a:rPr sz="700" spc="10" dirty="0">
                <a:latin typeface="Microsoft Sans Serif"/>
                <a:cs typeface="Microsoft Sans Serif"/>
              </a:rPr>
              <a:t>este </a:t>
            </a:r>
            <a:r>
              <a:rPr sz="700" spc="20" dirty="0">
                <a:latin typeface="Microsoft Sans Serif"/>
                <a:cs typeface="Microsoft Sans Serif"/>
              </a:rPr>
              <a:t>ejemplo, algunas de </a:t>
            </a:r>
            <a:r>
              <a:rPr sz="700" dirty="0">
                <a:latin typeface="Microsoft Sans Serif"/>
                <a:cs typeface="Microsoft Sans Serif"/>
              </a:rPr>
              <a:t>las </a:t>
            </a:r>
            <a:r>
              <a:rPr sz="700" spc="20" dirty="0">
                <a:latin typeface="Microsoft Sans Serif"/>
                <a:cs typeface="Microsoft Sans Serif"/>
              </a:rPr>
              <a:t>funciones de </a:t>
            </a:r>
            <a:r>
              <a:rPr sz="700" spc="25" dirty="0">
                <a:latin typeface="Microsoft Sans Serif"/>
                <a:cs typeface="Microsoft Sans Serif"/>
              </a:rPr>
              <a:t> protección </a:t>
            </a:r>
            <a:r>
              <a:rPr sz="700" spc="20" dirty="0">
                <a:latin typeface="Microsoft Sans Serif"/>
                <a:cs typeface="Microsoft Sans Serif"/>
              </a:rPr>
              <a:t>de </a:t>
            </a:r>
            <a:r>
              <a:rPr sz="700" spc="5" dirty="0">
                <a:latin typeface="Microsoft Sans Serif"/>
                <a:cs typeface="Microsoft Sans Serif"/>
              </a:rPr>
              <a:t>cada </a:t>
            </a:r>
            <a:r>
              <a:rPr sz="700" spc="20" dirty="0">
                <a:latin typeface="Microsoft Sans Serif"/>
                <a:cs typeface="Microsoft Sans Serif"/>
              </a:rPr>
              <a:t>relé </a:t>
            </a:r>
            <a:r>
              <a:rPr sz="700" spc="35" dirty="0">
                <a:latin typeface="Microsoft Sans Serif"/>
                <a:cs typeface="Microsoft Sans Serif"/>
              </a:rPr>
              <a:t>multifunción </a:t>
            </a:r>
            <a:r>
              <a:rPr sz="700" spc="-5" dirty="0">
                <a:latin typeface="Microsoft Sans Serif"/>
                <a:cs typeface="Microsoft Sans Serif"/>
              </a:rPr>
              <a:t>se </a:t>
            </a:r>
            <a:r>
              <a:rPr sz="700" spc="20" dirty="0">
                <a:latin typeface="Microsoft Sans Serif"/>
                <a:cs typeface="Microsoft Sans Serif"/>
              </a:rPr>
              <a:t>utilizan </a:t>
            </a:r>
            <a:r>
              <a:rPr sz="700" spc="35" dirty="0">
                <a:latin typeface="Microsoft Sans Serif"/>
                <a:cs typeface="Microsoft Sans Serif"/>
              </a:rPr>
              <a:t>tanto </a:t>
            </a:r>
            <a:r>
              <a:rPr sz="700" spc="20" dirty="0">
                <a:latin typeface="Microsoft Sans Serif"/>
                <a:cs typeface="Microsoft Sans Serif"/>
              </a:rPr>
              <a:t>en </a:t>
            </a:r>
            <a:r>
              <a:rPr sz="700" spc="25" dirty="0">
                <a:latin typeface="Microsoft Sans Serif"/>
                <a:cs typeface="Microsoft Sans Serif"/>
              </a:rPr>
              <a:t> </a:t>
            </a:r>
            <a:r>
              <a:rPr sz="700" spc="45" dirty="0">
                <a:latin typeface="Microsoft Sans Serif"/>
                <a:cs typeface="Microsoft Sans Serif"/>
              </a:rPr>
              <a:t>modo</a:t>
            </a:r>
            <a:r>
              <a:rPr sz="700" spc="-10" dirty="0">
                <a:latin typeface="Microsoft Sans Serif"/>
                <a:cs typeface="Microsoft Sans Serif"/>
              </a:rPr>
              <a:t> </a:t>
            </a:r>
            <a:r>
              <a:rPr sz="700" spc="50" dirty="0">
                <a:latin typeface="Microsoft Sans Serif"/>
                <a:cs typeface="Microsoft Sans Serif"/>
              </a:rPr>
              <a:t>motor</a:t>
            </a:r>
            <a:r>
              <a:rPr sz="700" spc="-10" dirty="0">
                <a:latin typeface="Microsoft Sans Serif"/>
                <a:cs typeface="Microsoft Sans Serif"/>
              </a:rPr>
              <a:t> </a:t>
            </a:r>
            <a:r>
              <a:rPr sz="700" spc="30" dirty="0">
                <a:latin typeface="Microsoft Sans Serif"/>
                <a:cs typeface="Microsoft Sans Serif"/>
              </a:rPr>
              <a:t>como</a:t>
            </a:r>
            <a:r>
              <a:rPr sz="700" spc="-5" dirty="0">
                <a:latin typeface="Microsoft Sans Serif"/>
                <a:cs typeface="Microsoft Sans Serif"/>
              </a:rPr>
              <a:t> </a:t>
            </a:r>
            <a:r>
              <a:rPr sz="700" spc="20" dirty="0">
                <a:latin typeface="Microsoft Sans Serif"/>
                <a:cs typeface="Microsoft Sans Serif"/>
              </a:rPr>
              <a:t>en</a:t>
            </a:r>
            <a:r>
              <a:rPr sz="700" spc="-10" dirty="0">
                <a:latin typeface="Microsoft Sans Serif"/>
                <a:cs typeface="Microsoft Sans Serif"/>
              </a:rPr>
              <a:t> </a:t>
            </a:r>
            <a:r>
              <a:rPr sz="700" spc="45" dirty="0">
                <a:latin typeface="Microsoft Sans Serif"/>
                <a:cs typeface="Microsoft Sans Serif"/>
              </a:rPr>
              <a:t>modo</a:t>
            </a:r>
            <a:r>
              <a:rPr sz="700" spc="-10" dirty="0">
                <a:latin typeface="Microsoft Sans Serif"/>
                <a:cs typeface="Microsoft Sans Serif"/>
              </a:rPr>
              <a:t> </a:t>
            </a:r>
            <a:r>
              <a:rPr sz="700" spc="25" dirty="0">
                <a:latin typeface="Microsoft Sans Serif"/>
                <a:cs typeface="Microsoft Sans Serif"/>
              </a:rPr>
              <a:t>generador.</a:t>
            </a:r>
            <a:r>
              <a:rPr sz="700" spc="-5" dirty="0">
                <a:latin typeface="Microsoft Sans Serif"/>
                <a:cs typeface="Microsoft Sans Serif"/>
              </a:rPr>
              <a:t> </a:t>
            </a:r>
            <a:r>
              <a:rPr sz="700" spc="-30" dirty="0">
                <a:latin typeface="Microsoft Sans Serif"/>
                <a:cs typeface="Microsoft Sans Serif"/>
              </a:rPr>
              <a:t>El</a:t>
            </a:r>
            <a:r>
              <a:rPr sz="700" spc="-10" dirty="0">
                <a:latin typeface="Microsoft Sans Serif"/>
                <a:cs typeface="Microsoft Sans Serif"/>
              </a:rPr>
              <a:t> </a:t>
            </a:r>
            <a:r>
              <a:rPr sz="700" spc="30" dirty="0">
                <a:latin typeface="Microsoft Sans Serif"/>
                <a:cs typeface="Microsoft Sans Serif"/>
              </a:rPr>
              <a:t>elemento</a:t>
            </a:r>
            <a:r>
              <a:rPr sz="700" spc="-5" dirty="0">
                <a:latin typeface="Microsoft Sans Serif"/>
                <a:cs typeface="Microsoft Sans Serif"/>
              </a:rPr>
              <a:t> </a:t>
            </a:r>
            <a:r>
              <a:rPr sz="700" spc="10" dirty="0">
                <a:latin typeface="Microsoft Sans Serif"/>
                <a:cs typeface="Microsoft Sans Serif"/>
              </a:rPr>
              <a:t>40</a:t>
            </a:r>
            <a:r>
              <a:rPr sz="700" spc="-10" dirty="0">
                <a:latin typeface="Microsoft Sans Serif"/>
                <a:cs typeface="Microsoft Sans Serif"/>
              </a:rPr>
              <a:t> </a:t>
            </a:r>
            <a:r>
              <a:rPr sz="700" spc="-5" dirty="0">
                <a:latin typeface="Microsoft Sans Serif"/>
                <a:cs typeface="Microsoft Sans Serif"/>
              </a:rPr>
              <a:t>es</a:t>
            </a:r>
            <a:r>
              <a:rPr sz="700" spc="-10" dirty="0">
                <a:latin typeface="Microsoft Sans Serif"/>
                <a:cs typeface="Microsoft Sans Serif"/>
              </a:rPr>
              <a:t> </a:t>
            </a:r>
            <a:r>
              <a:rPr sz="700" spc="40" dirty="0">
                <a:latin typeface="Microsoft Sans Serif"/>
                <a:cs typeface="Microsoft Sans Serif"/>
              </a:rPr>
              <a:t>un </a:t>
            </a:r>
            <a:r>
              <a:rPr sz="700" spc="-170" dirty="0">
                <a:latin typeface="Microsoft Sans Serif"/>
                <a:cs typeface="Microsoft Sans Serif"/>
              </a:rPr>
              <a:t> </a:t>
            </a:r>
            <a:r>
              <a:rPr sz="700" spc="20" dirty="0">
                <a:latin typeface="Microsoft Sans Serif"/>
                <a:cs typeface="Microsoft Sans Serif"/>
              </a:rPr>
              <a:t>ejemplo. </a:t>
            </a:r>
            <a:r>
              <a:rPr sz="700" dirty="0">
                <a:latin typeface="Microsoft Sans Serif"/>
                <a:cs typeface="Microsoft Sans Serif"/>
              </a:rPr>
              <a:t>Solo </a:t>
            </a:r>
            <a:r>
              <a:rPr sz="700" spc="10" dirty="0">
                <a:latin typeface="Microsoft Sans Serif"/>
                <a:cs typeface="Microsoft Sans Serif"/>
              </a:rPr>
              <a:t>está </a:t>
            </a:r>
            <a:r>
              <a:rPr sz="700" spc="25" dirty="0">
                <a:latin typeface="Microsoft Sans Serif"/>
                <a:cs typeface="Microsoft Sans Serif"/>
              </a:rPr>
              <a:t>habilitado </a:t>
            </a:r>
            <a:r>
              <a:rPr sz="700" spc="20" dirty="0">
                <a:latin typeface="Microsoft Sans Serif"/>
                <a:cs typeface="Microsoft Sans Serif"/>
              </a:rPr>
              <a:t>en </a:t>
            </a:r>
            <a:r>
              <a:rPr sz="700" spc="10" dirty="0">
                <a:latin typeface="Microsoft Sans Serif"/>
                <a:cs typeface="Microsoft Sans Serif"/>
              </a:rPr>
              <a:t>el </a:t>
            </a:r>
            <a:r>
              <a:rPr sz="700" spc="5" dirty="0">
                <a:latin typeface="Microsoft Sans Serif"/>
                <a:cs typeface="Microsoft Sans Serif"/>
              </a:rPr>
              <a:t>Sistema </a:t>
            </a:r>
            <a:r>
              <a:rPr sz="700" spc="-5" dirty="0">
                <a:latin typeface="Microsoft Sans Serif"/>
                <a:cs typeface="Microsoft Sans Serif"/>
              </a:rPr>
              <a:t>11G </a:t>
            </a:r>
            <a:r>
              <a:rPr sz="700" spc="30" dirty="0">
                <a:latin typeface="Microsoft Sans Serif"/>
                <a:cs typeface="Microsoft Sans Serif"/>
              </a:rPr>
              <a:t>pero </a:t>
            </a:r>
            <a:r>
              <a:rPr sz="700" spc="15" dirty="0">
                <a:latin typeface="Microsoft Sans Serif"/>
                <a:cs typeface="Microsoft Sans Serif"/>
              </a:rPr>
              <a:t>activo </a:t>
            </a:r>
            <a:r>
              <a:rPr sz="700" spc="20" dirty="0">
                <a:latin typeface="Microsoft Sans Serif"/>
                <a:cs typeface="Microsoft Sans Serif"/>
              </a:rPr>
              <a:t> </a:t>
            </a:r>
            <a:r>
              <a:rPr sz="700" spc="35" dirty="0">
                <a:latin typeface="Microsoft Sans Serif"/>
                <a:cs typeface="Microsoft Sans Serif"/>
              </a:rPr>
              <a:t>tanto</a:t>
            </a:r>
            <a:r>
              <a:rPr sz="700" spc="-10" dirty="0">
                <a:latin typeface="Microsoft Sans Serif"/>
                <a:cs typeface="Microsoft Sans Serif"/>
              </a:rPr>
              <a:t> </a:t>
            </a:r>
            <a:r>
              <a:rPr sz="700" spc="20" dirty="0">
                <a:latin typeface="Microsoft Sans Serif"/>
                <a:cs typeface="Microsoft Sans Serif"/>
              </a:rPr>
              <a:t>en</a:t>
            </a:r>
            <a:r>
              <a:rPr sz="700" spc="-5" dirty="0">
                <a:latin typeface="Microsoft Sans Serif"/>
                <a:cs typeface="Microsoft Sans Serif"/>
              </a:rPr>
              <a:t> </a:t>
            </a:r>
            <a:r>
              <a:rPr sz="700" spc="45" dirty="0">
                <a:latin typeface="Microsoft Sans Serif"/>
                <a:cs typeface="Microsoft Sans Serif"/>
              </a:rPr>
              <a:t>modo</a:t>
            </a:r>
            <a:r>
              <a:rPr sz="700" spc="-5" dirty="0">
                <a:latin typeface="Microsoft Sans Serif"/>
                <a:cs typeface="Microsoft Sans Serif"/>
              </a:rPr>
              <a:t> </a:t>
            </a:r>
            <a:r>
              <a:rPr sz="700" spc="30" dirty="0">
                <a:latin typeface="Microsoft Sans Serif"/>
                <a:cs typeface="Microsoft Sans Serif"/>
              </a:rPr>
              <a:t>generador</a:t>
            </a:r>
            <a:r>
              <a:rPr sz="700" spc="-5" dirty="0">
                <a:latin typeface="Microsoft Sans Serif"/>
                <a:cs typeface="Microsoft Sans Serif"/>
              </a:rPr>
              <a:t> </a:t>
            </a:r>
            <a:r>
              <a:rPr sz="700" spc="30" dirty="0">
                <a:latin typeface="Microsoft Sans Serif"/>
                <a:cs typeface="Microsoft Sans Serif"/>
              </a:rPr>
              <a:t>como</a:t>
            </a:r>
            <a:r>
              <a:rPr sz="700" spc="-5" dirty="0">
                <a:latin typeface="Microsoft Sans Serif"/>
                <a:cs typeface="Microsoft Sans Serif"/>
              </a:rPr>
              <a:t> </a:t>
            </a:r>
            <a:r>
              <a:rPr sz="700" spc="20" dirty="0">
                <a:latin typeface="Microsoft Sans Serif"/>
                <a:cs typeface="Microsoft Sans Serif"/>
              </a:rPr>
              <a:t>en</a:t>
            </a:r>
            <a:r>
              <a:rPr sz="700" spc="-10" dirty="0">
                <a:latin typeface="Microsoft Sans Serif"/>
                <a:cs typeface="Microsoft Sans Serif"/>
              </a:rPr>
              <a:t> </a:t>
            </a:r>
            <a:r>
              <a:rPr sz="700" spc="45" dirty="0">
                <a:latin typeface="Microsoft Sans Serif"/>
                <a:cs typeface="Microsoft Sans Serif"/>
              </a:rPr>
              <a:t>modo</a:t>
            </a:r>
            <a:r>
              <a:rPr sz="700" spc="-5" dirty="0">
                <a:latin typeface="Microsoft Sans Serif"/>
                <a:cs typeface="Microsoft Sans Serif"/>
              </a:rPr>
              <a:t> </a:t>
            </a:r>
            <a:r>
              <a:rPr sz="700" spc="40" dirty="0">
                <a:latin typeface="Microsoft Sans Serif"/>
                <a:cs typeface="Microsoft Sans Serif"/>
              </a:rPr>
              <a:t>motor.</a:t>
            </a:r>
            <a:endParaRPr sz="700">
              <a:latin typeface="Microsoft Sans Serif"/>
              <a:cs typeface="Microsoft Sans Serif"/>
            </a:endParaRPr>
          </a:p>
        </p:txBody>
      </p:sp>
      <p:sp>
        <p:nvSpPr>
          <p:cNvPr id="284" name="object 284"/>
          <p:cNvSpPr txBox="1"/>
          <p:nvPr/>
        </p:nvSpPr>
        <p:spPr>
          <a:xfrm>
            <a:off x="9100214" y="4822706"/>
            <a:ext cx="7414947" cy="477247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 marR="5080" indent="153670">
              <a:lnSpc>
                <a:spcPct val="125600"/>
              </a:lnSpc>
              <a:spcBef>
                <a:spcPts val="100"/>
              </a:spcBef>
            </a:pPr>
            <a:r>
              <a:rPr sz="800" spc="15" dirty="0">
                <a:latin typeface="Microsoft Sans Serif"/>
                <a:cs typeface="Microsoft Sans Serif"/>
              </a:rPr>
              <a:t>Además </a:t>
            </a:r>
            <a:r>
              <a:rPr sz="800" spc="25" dirty="0">
                <a:latin typeface="Microsoft Sans Serif"/>
                <a:cs typeface="Microsoft Sans Serif"/>
              </a:rPr>
              <a:t>de </a:t>
            </a:r>
            <a:r>
              <a:rPr sz="800" spc="30" dirty="0">
                <a:latin typeface="Microsoft Sans Serif"/>
                <a:cs typeface="Microsoft Sans Serif"/>
              </a:rPr>
              <a:t>eliminar </a:t>
            </a:r>
            <a:r>
              <a:rPr sz="800" spc="10" dirty="0">
                <a:latin typeface="Microsoft Sans Serif"/>
                <a:cs typeface="Microsoft Sans Serif"/>
              </a:rPr>
              <a:t>la </a:t>
            </a:r>
            <a:r>
              <a:rPr sz="800" spc="15" dirty="0">
                <a:latin typeface="Microsoft Sans Serif"/>
                <a:cs typeface="Microsoft Sans Serif"/>
              </a:rPr>
              <a:t>necesidad </a:t>
            </a:r>
            <a:r>
              <a:rPr sz="800" spc="25" dirty="0">
                <a:latin typeface="Microsoft Sans Serif"/>
                <a:cs typeface="Microsoft Sans Serif"/>
              </a:rPr>
              <a:t>de cambiar </a:t>
            </a:r>
            <a:r>
              <a:rPr sz="800" dirty="0">
                <a:latin typeface="Microsoft Sans Serif"/>
                <a:cs typeface="Microsoft Sans Serif"/>
              </a:rPr>
              <a:t>las </a:t>
            </a:r>
            <a:r>
              <a:rPr sz="800" spc="20" dirty="0">
                <a:latin typeface="Microsoft Sans Serif"/>
                <a:cs typeface="Microsoft Sans Serif"/>
              </a:rPr>
              <a:t>conexiones </a:t>
            </a:r>
            <a:r>
              <a:rPr sz="800" spc="-60" dirty="0">
                <a:latin typeface="Microsoft Sans Serif"/>
                <a:cs typeface="Microsoft Sans Serif"/>
              </a:rPr>
              <a:t>CT </a:t>
            </a:r>
            <a:r>
              <a:rPr sz="800" spc="-55" dirty="0">
                <a:latin typeface="Microsoft Sans Serif"/>
                <a:cs typeface="Microsoft Sans Serif"/>
              </a:rPr>
              <a:t> </a:t>
            </a:r>
            <a:r>
              <a:rPr sz="800" spc="40" dirty="0">
                <a:latin typeface="Microsoft Sans Serif"/>
                <a:cs typeface="Microsoft Sans Serif"/>
              </a:rPr>
              <a:t>y/o</a:t>
            </a:r>
            <a:r>
              <a:rPr sz="800" spc="-5" dirty="0">
                <a:latin typeface="Microsoft Sans Serif"/>
                <a:cs typeface="Microsoft Sans Serif"/>
              </a:rPr>
              <a:t> </a:t>
            </a:r>
            <a:r>
              <a:rPr sz="800" spc="-50" dirty="0">
                <a:latin typeface="Microsoft Sans Serif"/>
                <a:cs typeface="Microsoft Sans Serif"/>
              </a:rPr>
              <a:t>PT</a:t>
            </a:r>
            <a:r>
              <a:rPr sz="800" spc="-5" dirty="0">
                <a:latin typeface="Microsoft Sans Serif"/>
                <a:cs typeface="Microsoft Sans Serif"/>
              </a:rPr>
              <a:t> </a:t>
            </a:r>
            <a:r>
              <a:rPr sz="800" dirty="0">
                <a:latin typeface="Microsoft Sans Serif"/>
                <a:cs typeface="Microsoft Sans Serif"/>
              </a:rPr>
              <a:t>a </a:t>
            </a:r>
            <a:r>
              <a:rPr sz="800" spc="35" dirty="0">
                <a:latin typeface="Microsoft Sans Serif"/>
                <a:cs typeface="Microsoft Sans Serif"/>
              </a:rPr>
              <a:t>medida</a:t>
            </a:r>
            <a:r>
              <a:rPr sz="800" spc="-5" dirty="0">
                <a:latin typeface="Microsoft Sans Serif"/>
                <a:cs typeface="Microsoft Sans Serif"/>
              </a:rPr>
              <a:t> </a:t>
            </a:r>
            <a:r>
              <a:rPr sz="800" spc="30" dirty="0">
                <a:latin typeface="Microsoft Sans Serif"/>
                <a:cs typeface="Microsoft Sans Serif"/>
              </a:rPr>
              <a:t>que</a:t>
            </a:r>
            <a:r>
              <a:rPr sz="800" dirty="0">
                <a:latin typeface="Microsoft Sans Serif"/>
                <a:cs typeface="Microsoft Sans Serif"/>
              </a:rPr>
              <a:t> </a:t>
            </a:r>
            <a:r>
              <a:rPr sz="800" spc="20" dirty="0">
                <a:latin typeface="Microsoft Sans Serif"/>
                <a:cs typeface="Microsoft Sans Serif"/>
              </a:rPr>
              <a:t>cambia</a:t>
            </a:r>
            <a:r>
              <a:rPr sz="800" spc="-5" dirty="0">
                <a:latin typeface="Microsoft Sans Serif"/>
                <a:cs typeface="Microsoft Sans Serif"/>
              </a:rPr>
              <a:t> </a:t>
            </a:r>
            <a:r>
              <a:rPr sz="800" spc="15" dirty="0">
                <a:latin typeface="Microsoft Sans Serif"/>
                <a:cs typeface="Microsoft Sans Serif"/>
              </a:rPr>
              <a:t>el</a:t>
            </a:r>
            <a:r>
              <a:rPr sz="800" spc="-5" dirty="0">
                <a:latin typeface="Microsoft Sans Serif"/>
                <a:cs typeface="Microsoft Sans Serif"/>
              </a:rPr>
              <a:t> </a:t>
            </a:r>
            <a:r>
              <a:rPr sz="800" spc="50" dirty="0">
                <a:latin typeface="Microsoft Sans Serif"/>
                <a:cs typeface="Microsoft Sans Serif"/>
              </a:rPr>
              <a:t>modo</a:t>
            </a:r>
            <a:r>
              <a:rPr sz="800" dirty="0">
                <a:latin typeface="Microsoft Sans Serif"/>
                <a:cs typeface="Microsoft Sans Serif"/>
              </a:rPr>
              <a:t> </a:t>
            </a:r>
            <a:r>
              <a:rPr sz="800" spc="25" dirty="0">
                <a:latin typeface="Microsoft Sans Serif"/>
                <a:cs typeface="Microsoft Sans Serif"/>
              </a:rPr>
              <a:t>de</a:t>
            </a:r>
            <a:r>
              <a:rPr sz="800" spc="-5" dirty="0">
                <a:latin typeface="Microsoft Sans Serif"/>
                <a:cs typeface="Microsoft Sans Serif"/>
              </a:rPr>
              <a:t> </a:t>
            </a:r>
            <a:r>
              <a:rPr sz="800" spc="20" dirty="0">
                <a:latin typeface="Microsoft Sans Serif"/>
                <a:cs typeface="Microsoft Sans Serif"/>
              </a:rPr>
              <a:t>operación,</a:t>
            </a:r>
            <a:r>
              <a:rPr sz="800" dirty="0">
                <a:latin typeface="Microsoft Sans Serif"/>
                <a:cs typeface="Microsoft Sans Serif"/>
              </a:rPr>
              <a:t> </a:t>
            </a:r>
            <a:r>
              <a:rPr sz="800" spc="15" dirty="0">
                <a:latin typeface="Microsoft Sans Serif"/>
                <a:cs typeface="Microsoft Sans Serif"/>
              </a:rPr>
              <a:t>los</a:t>
            </a:r>
            <a:r>
              <a:rPr sz="800" spc="-5" dirty="0">
                <a:latin typeface="Microsoft Sans Serif"/>
                <a:cs typeface="Microsoft Sans Serif"/>
              </a:rPr>
              <a:t> </a:t>
            </a:r>
            <a:r>
              <a:rPr sz="800" spc="15" dirty="0">
                <a:latin typeface="Microsoft Sans Serif"/>
                <a:cs typeface="Microsoft Sans Serif"/>
              </a:rPr>
              <a:t>sistemas</a:t>
            </a:r>
            <a:r>
              <a:rPr sz="800" dirty="0">
                <a:latin typeface="Microsoft Sans Serif"/>
                <a:cs typeface="Microsoft Sans Serif"/>
              </a:rPr>
              <a:t> </a:t>
            </a:r>
            <a:r>
              <a:rPr sz="800" spc="25" dirty="0">
                <a:latin typeface="Microsoft Sans Serif"/>
                <a:cs typeface="Microsoft Sans Serif"/>
              </a:rPr>
              <a:t>de </a:t>
            </a:r>
            <a:r>
              <a:rPr sz="800" spc="-200" dirty="0">
                <a:latin typeface="Microsoft Sans Serif"/>
                <a:cs typeface="Microsoft Sans Serif"/>
              </a:rPr>
              <a:t> </a:t>
            </a:r>
            <a:r>
              <a:rPr sz="800" spc="30" dirty="0">
                <a:latin typeface="Microsoft Sans Serif"/>
                <a:cs typeface="Microsoft Sans Serif"/>
              </a:rPr>
              <a:t>protección</a:t>
            </a:r>
            <a:r>
              <a:rPr sz="800" spc="-10" dirty="0">
                <a:latin typeface="Microsoft Sans Serif"/>
                <a:cs typeface="Microsoft Sans Serif"/>
              </a:rPr>
              <a:t> </a:t>
            </a:r>
            <a:r>
              <a:rPr sz="800" spc="40" dirty="0">
                <a:latin typeface="Microsoft Sans Serif"/>
                <a:cs typeface="Microsoft Sans Serif"/>
              </a:rPr>
              <a:t>multifunción</a:t>
            </a:r>
            <a:r>
              <a:rPr sz="800" spc="-5" dirty="0">
                <a:latin typeface="Microsoft Sans Serif"/>
                <a:cs typeface="Microsoft Sans Serif"/>
              </a:rPr>
              <a:t> </a:t>
            </a:r>
            <a:r>
              <a:rPr sz="800" spc="30" dirty="0">
                <a:latin typeface="Microsoft Sans Serif"/>
                <a:cs typeface="Microsoft Sans Serif"/>
              </a:rPr>
              <a:t>tienen</a:t>
            </a:r>
            <a:r>
              <a:rPr sz="800" spc="-5" dirty="0">
                <a:latin typeface="Microsoft Sans Serif"/>
                <a:cs typeface="Microsoft Sans Serif"/>
              </a:rPr>
              <a:t> </a:t>
            </a:r>
            <a:r>
              <a:rPr sz="800" spc="5" dirty="0">
                <a:latin typeface="Microsoft Sans Serif"/>
                <a:cs typeface="Microsoft Sans Serif"/>
              </a:rPr>
              <a:t>estas</a:t>
            </a:r>
            <a:r>
              <a:rPr sz="800" spc="-5" dirty="0">
                <a:latin typeface="Microsoft Sans Serif"/>
                <a:cs typeface="Microsoft Sans Serif"/>
              </a:rPr>
              <a:t> </a:t>
            </a:r>
            <a:r>
              <a:rPr sz="800" spc="15" dirty="0">
                <a:latin typeface="Microsoft Sans Serif"/>
                <a:cs typeface="Microsoft Sans Serif"/>
              </a:rPr>
              <a:t>ventajas</a:t>
            </a:r>
            <a:r>
              <a:rPr sz="800" spc="-5" dirty="0">
                <a:latin typeface="Microsoft Sans Serif"/>
                <a:cs typeface="Microsoft Sans Serif"/>
              </a:rPr>
              <a:t> </a:t>
            </a:r>
            <a:r>
              <a:rPr sz="800" spc="15" dirty="0">
                <a:latin typeface="Microsoft Sans Serif"/>
                <a:cs typeface="Microsoft Sans Serif"/>
              </a:rPr>
              <a:t>adicionales:</a:t>
            </a:r>
            <a:endParaRPr sz="800">
              <a:latin typeface="Microsoft Sans Serif"/>
              <a:cs typeface="Microsoft Sans Serif"/>
            </a:endParaRPr>
          </a:p>
          <a:p>
            <a:pPr marL="410209" marR="86360" indent="-170815">
              <a:lnSpc>
                <a:spcPct val="166700"/>
              </a:lnSpc>
              <a:spcBef>
                <a:spcPts val="20"/>
              </a:spcBef>
              <a:buSzPct val="166666"/>
              <a:buChar char="•"/>
              <a:tabLst>
                <a:tab pos="395605" algn="l"/>
              </a:tabLst>
            </a:pPr>
            <a:r>
              <a:rPr sz="600" spc="15" dirty="0">
                <a:latin typeface="Microsoft Sans Serif"/>
                <a:cs typeface="Microsoft Sans Serif"/>
              </a:rPr>
              <a:t>Ocupan</a:t>
            </a:r>
            <a:r>
              <a:rPr sz="600" dirty="0">
                <a:latin typeface="Microsoft Sans Serif"/>
                <a:cs typeface="Microsoft Sans Serif"/>
              </a:rPr>
              <a:t> </a:t>
            </a:r>
            <a:r>
              <a:rPr sz="600" spc="20" dirty="0">
                <a:latin typeface="Microsoft Sans Serif"/>
                <a:cs typeface="Microsoft Sans Serif"/>
              </a:rPr>
              <a:t>menos</a:t>
            </a:r>
            <a:r>
              <a:rPr sz="600" dirty="0">
                <a:latin typeface="Microsoft Sans Serif"/>
                <a:cs typeface="Microsoft Sans Serif"/>
              </a:rPr>
              <a:t> </a:t>
            </a:r>
            <a:r>
              <a:rPr sz="600" spc="5" dirty="0">
                <a:latin typeface="Microsoft Sans Serif"/>
                <a:cs typeface="Microsoft Sans Serif"/>
              </a:rPr>
              <a:t>espacio </a:t>
            </a:r>
            <a:r>
              <a:rPr sz="600" spc="20" dirty="0">
                <a:latin typeface="Microsoft Sans Serif"/>
                <a:cs typeface="Microsoft Sans Serif"/>
              </a:rPr>
              <a:t>en</a:t>
            </a:r>
            <a:r>
              <a:rPr sz="600" dirty="0">
                <a:latin typeface="Microsoft Sans Serif"/>
                <a:cs typeface="Microsoft Sans Serif"/>
              </a:rPr>
              <a:t> </a:t>
            </a:r>
            <a:r>
              <a:rPr sz="600" spc="10" dirty="0">
                <a:latin typeface="Microsoft Sans Serif"/>
                <a:cs typeface="Microsoft Sans Serif"/>
              </a:rPr>
              <a:t>el</a:t>
            </a:r>
            <a:r>
              <a:rPr sz="600" spc="5" dirty="0">
                <a:latin typeface="Microsoft Sans Serif"/>
                <a:cs typeface="Microsoft Sans Serif"/>
              </a:rPr>
              <a:t> </a:t>
            </a:r>
            <a:r>
              <a:rPr sz="600" spc="15" dirty="0">
                <a:latin typeface="Microsoft Sans Serif"/>
                <a:cs typeface="Microsoft Sans Serif"/>
              </a:rPr>
              <a:t>panel</a:t>
            </a:r>
            <a:r>
              <a:rPr sz="600" dirty="0">
                <a:latin typeface="Microsoft Sans Serif"/>
                <a:cs typeface="Microsoft Sans Serif"/>
              </a:rPr>
              <a:t> </a:t>
            </a:r>
            <a:r>
              <a:rPr sz="600" spc="20" dirty="0">
                <a:latin typeface="Microsoft Sans Serif"/>
                <a:cs typeface="Microsoft Sans Serif"/>
              </a:rPr>
              <a:t>en</a:t>
            </a:r>
            <a:r>
              <a:rPr sz="600" spc="5" dirty="0">
                <a:latin typeface="Microsoft Sans Serif"/>
                <a:cs typeface="Microsoft Sans Serif"/>
              </a:rPr>
              <a:t> </a:t>
            </a:r>
            <a:r>
              <a:rPr sz="600" spc="20" dirty="0">
                <a:latin typeface="Microsoft Sans Serif"/>
                <a:cs typeface="Microsoft Sans Serif"/>
              </a:rPr>
              <a:t>comparación</a:t>
            </a:r>
            <a:r>
              <a:rPr sz="600" dirty="0">
                <a:latin typeface="Microsoft Sans Serif"/>
                <a:cs typeface="Microsoft Sans Serif"/>
              </a:rPr>
              <a:t> </a:t>
            </a:r>
            <a:r>
              <a:rPr sz="600" spc="15" dirty="0">
                <a:latin typeface="Microsoft Sans Serif"/>
                <a:cs typeface="Microsoft Sans Serif"/>
              </a:rPr>
              <a:t>con</a:t>
            </a:r>
            <a:r>
              <a:rPr sz="600" dirty="0">
                <a:latin typeface="Microsoft Sans Serif"/>
                <a:cs typeface="Microsoft Sans Serif"/>
              </a:rPr>
              <a:t> </a:t>
            </a:r>
            <a:r>
              <a:rPr sz="600" spc="10" dirty="0">
                <a:latin typeface="Microsoft Sans Serif"/>
                <a:cs typeface="Microsoft Sans Serif"/>
              </a:rPr>
              <a:t>los</a:t>
            </a:r>
            <a:r>
              <a:rPr sz="600" spc="5" dirty="0">
                <a:latin typeface="Microsoft Sans Serif"/>
                <a:cs typeface="Microsoft Sans Serif"/>
              </a:rPr>
              <a:t> </a:t>
            </a:r>
            <a:r>
              <a:rPr sz="600" spc="20" dirty="0">
                <a:latin typeface="Microsoft Sans Serif"/>
                <a:cs typeface="Microsoft Sans Serif"/>
              </a:rPr>
              <a:t>numerosos</a:t>
            </a:r>
            <a:r>
              <a:rPr sz="600" dirty="0">
                <a:latin typeface="Microsoft Sans Serif"/>
                <a:cs typeface="Microsoft Sans Serif"/>
              </a:rPr>
              <a:t> </a:t>
            </a:r>
            <a:r>
              <a:rPr sz="600" spc="10" dirty="0">
                <a:latin typeface="Microsoft Sans Serif"/>
                <a:cs typeface="Microsoft Sans Serif"/>
              </a:rPr>
              <a:t>relés </a:t>
            </a:r>
            <a:r>
              <a:rPr sz="600" spc="-145" dirty="0">
                <a:latin typeface="Microsoft Sans Serif"/>
                <a:cs typeface="Microsoft Sans Serif"/>
              </a:rPr>
              <a:t> </a:t>
            </a:r>
            <a:r>
              <a:rPr sz="600" spc="20" dirty="0">
                <a:latin typeface="Microsoft Sans Serif"/>
                <a:cs typeface="Microsoft Sans Serif"/>
              </a:rPr>
              <a:t>de</a:t>
            </a:r>
            <a:r>
              <a:rPr sz="600" spc="-5" dirty="0">
                <a:latin typeface="Microsoft Sans Serif"/>
                <a:cs typeface="Microsoft Sans Serif"/>
              </a:rPr>
              <a:t> </a:t>
            </a:r>
            <a:r>
              <a:rPr sz="600" spc="25" dirty="0">
                <a:latin typeface="Microsoft Sans Serif"/>
                <a:cs typeface="Microsoft Sans Serif"/>
              </a:rPr>
              <a:t>función</a:t>
            </a:r>
            <a:r>
              <a:rPr sz="600" dirty="0">
                <a:latin typeface="Microsoft Sans Serif"/>
                <a:cs typeface="Microsoft Sans Serif"/>
              </a:rPr>
              <a:t> </a:t>
            </a:r>
            <a:r>
              <a:rPr sz="600" spc="15" dirty="0">
                <a:latin typeface="Microsoft Sans Serif"/>
                <a:cs typeface="Microsoft Sans Serif"/>
              </a:rPr>
              <a:t>única</a:t>
            </a:r>
            <a:r>
              <a:rPr sz="600" dirty="0">
                <a:latin typeface="Microsoft Sans Serif"/>
                <a:cs typeface="Microsoft Sans Serif"/>
              </a:rPr>
              <a:t> </a:t>
            </a:r>
            <a:r>
              <a:rPr sz="600" spc="10" dirty="0">
                <a:latin typeface="Microsoft Sans Serif"/>
                <a:cs typeface="Microsoft Sans Serif"/>
              </a:rPr>
              <a:t>necesarios</a:t>
            </a:r>
            <a:r>
              <a:rPr sz="600" dirty="0">
                <a:latin typeface="Microsoft Sans Serif"/>
                <a:cs typeface="Microsoft Sans Serif"/>
              </a:rPr>
              <a:t> </a:t>
            </a:r>
            <a:r>
              <a:rPr sz="600" spc="20" dirty="0">
                <a:latin typeface="Microsoft Sans Serif"/>
                <a:cs typeface="Microsoft Sans Serif"/>
              </a:rPr>
              <a:t>para</a:t>
            </a:r>
            <a:r>
              <a:rPr sz="600" dirty="0">
                <a:latin typeface="Microsoft Sans Serif"/>
                <a:cs typeface="Microsoft Sans Serif"/>
              </a:rPr>
              <a:t> </a:t>
            </a:r>
            <a:r>
              <a:rPr sz="600" spc="25" dirty="0">
                <a:latin typeface="Microsoft Sans Serif"/>
                <a:cs typeface="Microsoft Sans Serif"/>
              </a:rPr>
              <a:t>proporcionar</a:t>
            </a:r>
            <a:r>
              <a:rPr sz="600" dirty="0">
                <a:latin typeface="Microsoft Sans Serif"/>
                <a:cs typeface="Microsoft Sans Serif"/>
              </a:rPr>
              <a:t> </a:t>
            </a:r>
            <a:r>
              <a:rPr sz="600" spc="25" dirty="0">
                <a:latin typeface="Microsoft Sans Serif"/>
                <a:cs typeface="Microsoft Sans Serif"/>
              </a:rPr>
              <a:t>una</a:t>
            </a:r>
            <a:r>
              <a:rPr sz="600" dirty="0">
                <a:latin typeface="Microsoft Sans Serif"/>
                <a:cs typeface="Microsoft Sans Serif"/>
              </a:rPr>
              <a:t> </a:t>
            </a:r>
            <a:r>
              <a:rPr sz="600" spc="20" dirty="0">
                <a:latin typeface="Microsoft Sans Serif"/>
                <a:cs typeface="Microsoft Sans Serif"/>
              </a:rPr>
              <a:t>protección</a:t>
            </a:r>
            <a:r>
              <a:rPr sz="600" dirty="0">
                <a:latin typeface="Microsoft Sans Serif"/>
                <a:cs typeface="Microsoft Sans Serif"/>
              </a:rPr>
              <a:t> </a:t>
            </a:r>
            <a:r>
              <a:rPr sz="600" spc="15" dirty="0">
                <a:latin typeface="Microsoft Sans Serif"/>
                <a:cs typeface="Microsoft Sans Serif"/>
              </a:rPr>
              <a:t>equivalente.</a:t>
            </a:r>
            <a:endParaRPr sz="600">
              <a:latin typeface="Microsoft Sans Serif"/>
              <a:cs typeface="Microsoft Sans Serif"/>
            </a:endParaRPr>
          </a:p>
        </p:txBody>
      </p:sp>
      <p:sp>
        <p:nvSpPr>
          <p:cNvPr id="285" name="object 285"/>
          <p:cNvSpPr txBox="1"/>
          <p:nvPr/>
        </p:nvSpPr>
        <p:spPr>
          <a:xfrm>
            <a:off x="9622664" y="5755232"/>
            <a:ext cx="6440603" cy="500715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68275" marR="5080" indent="-168275">
              <a:lnSpc>
                <a:spcPct val="142800"/>
              </a:lnSpc>
              <a:spcBef>
                <a:spcPts val="100"/>
              </a:spcBef>
              <a:buSzPct val="142857"/>
              <a:buChar char="•"/>
              <a:tabLst>
                <a:tab pos="168275" algn="l"/>
              </a:tabLst>
            </a:pPr>
            <a:r>
              <a:rPr sz="700" spc="-40" dirty="0">
                <a:latin typeface="Microsoft Sans Serif"/>
                <a:cs typeface="Microsoft Sans Serif"/>
              </a:rPr>
              <a:t>Se</a:t>
            </a:r>
            <a:r>
              <a:rPr sz="700" spc="-5" dirty="0">
                <a:latin typeface="Microsoft Sans Serif"/>
                <a:cs typeface="Microsoft Sans Serif"/>
              </a:rPr>
              <a:t> </a:t>
            </a:r>
            <a:r>
              <a:rPr sz="700" spc="30" dirty="0">
                <a:latin typeface="Microsoft Sans Serif"/>
                <a:cs typeface="Microsoft Sans Serif"/>
              </a:rPr>
              <a:t>pueden</a:t>
            </a:r>
            <a:r>
              <a:rPr sz="700" dirty="0">
                <a:latin typeface="Microsoft Sans Serif"/>
                <a:cs typeface="Microsoft Sans Serif"/>
              </a:rPr>
              <a:t> </a:t>
            </a:r>
            <a:r>
              <a:rPr sz="700" spc="25" dirty="0">
                <a:latin typeface="Microsoft Sans Serif"/>
                <a:cs typeface="Microsoft Sans Serif"/>
              </a:rPr>
              <a:t>duplicar</a:t>
            </a:r>
            <a:r>
              <a:rPr sz="700" dirty="0">
                <a:latin typeface="Microsoft Sans Serif"/>
                <a:cs typeface="Microsoft Sans Serif"/>
              </a:rPr>
              <a:t> </a:t>
            </a:r>
            <a:r>
              <a:rPr sz="700" spc="25" dirty="0">
                <a:latin typeface="Microsoft Sans Serif"/>
                <a:cs typeface="Microsoft Sans Serif"/>
              </a:rPr>
              <a:t>económicamente</a:t>
            </a:r>
            <a:r>
              <a:rPr sz="700" dirty="0">
                <a:latin typeface="Microsoft Sans Serif"/>
                <a:cs typeface="Microsoft Sans Serif"/>
              </a:rPr>
              <a:t> </a:t>
            </a:r>
            <a:r>
              <a:rPr sz="700" spc="25" dirty="0">
                <a:latin typeface="Microsoft Sans Serif"/>
                <a:cs typeface="Microsoft Sans Serif"/>
              </a:rPr>
              <a:t>para</a:t>
            </a:r>
            <a:r>
              <a:rPr sz="700" dirty="0">
                <a:latin typeface="Microsoft Sans Serif"/>
                <a:cs typeface="Microsoft Sans Serif"/>
              </a:rPr>
              <a:t> </a:t>
            </a:r>
            <a:r>
              <a:rPr sz="700" spc="30" dirty="0">
                <a:latin typeface="Microsoft Sans Serif"/>
                <a:cs typeface="Microsoft Sans Serif"/>
              </a:rPr>
              <a:t>mayor</a:t>
            </a:r>
            <a:r>
              <a:rPr sz="700" spc="-5" dirty="0">
                <a:latin typeface="Microsoft Sans Serif"/>
                <a:cs typeface="Microsoft Sans Serif"/>
              </a:rPr>
              <a:t> </a:t>
            </a:r>
            <a:r>
              <a:rPr sz="700" spc="20" dirty="0">
                <a:latin typeface="Microsoft Sans Serif"/>
                <a:cs typeface="Microsoft Sans Serif"/>
              </a:rPr>
              <a:t>confiabilidad </a:t>
            </a:r>
            <a:r>
              <a:rPr sz="700" spc="-170" dirty="0">
                <a:latin typeface="Microsoft Sans Serif"/>
                <a:cs typeface="Microsoft Sans Serif"/>
              </a:rPr>
              <a:t> </a:t>
            </a:r>
            <a:r>
              <a:rPr sz="700" spc="5" dirty="0">
                <a:latin typeface="Microsoft Sans Serif"/>
                <a:cs typeface="Microsoft Sans Serif"/>
              </a:rPr>
              <a:t>y</a:t>
            </a:r>
            <a:r>
              <a:rPr sz="700" spc="-10" dirty="0">
                <a:latin typeface="Microsoft Sans Serif"/>
                <a:cs typeface="Microsoft Sans Serif"/>
              </a:rPr>
              <a:t> </a:t>
            </a:r>
            <a:r>
              <a:rPr sz="700" spc="25" dirty="0">
                <a:latin typeface="Microsoft Sans Serif"/>
                <a:cs typeface="Microsoft Sans Serif"/>
              </a:rPr>
              <a:t>para</a:t>
            </a:r>
            <a:r>
              <a:rPr sz="700" spc="-5" dirty="0">
                <a:latin typeface="Microsoft Sans Serif"/>
                <a:cs typeface="Microsoft Sans Serif"/>
              </a:rPr>
              <a:t> </a:t>
            </a:r>
            <a:r>
              <a:rPr sz="700" spc="20" dirty="0">
                <a:latin typeface="Microsoft Sans Serif"/>
                <a:cs typeface="Microsoft Sans Serif"/>
              </a:rPr>
              <a:t>facilitar</a:t>
            </a:r>
            <a:r>
              <a:rPr sz="700" spc="-5" dirty="0">
                <a:latin typeface="Microsoft Sans Serif"/>
                <a:cs typeface="Microsoft Sans Serif"/>
              </a:rPr>
              <a:t> </a:t>
            </a:r>
            <a:r>
              <a:rPr sz="700" dirty="0">
                <a:latin typeface="Microsoft Sans Serif"/>
                <a:cs typeface="Microsoft Sans Serif"/>
              </a:rPr>
              <a:t>las</a:t>
            </a:r>
            <a:r>
              <a:rPr sz="700" spc="-5" dirty="0">
                <a:latin typeface="Microsoft Sans Serif"/>
                <a:cs typeface="Microsoft Sans Serif"/>
              </a:rPr>
              <a:t> </a:t>
            </a:r>
            <a:r>
              <a:rPr sz="700" spc="25" dirty="0">
                <a:latin typeface="Microsoft Sans Serif"/>
                <a:cs typeface="Microsoft Sans Serif"/>
              </a:rPr>
              <a:t>pruebas</a:t>
            </a:r>
            <a:r>
              <a:rPr sz="700" spc="-5" dirty="0">
                <a:latin typeface="Microsoft Sans Serif"/>
                <a:cs typeface="Microsoft Sans Serif"/>
              </a:rPr>
              <a:t> </a:t>
            </a:r>
            <a:r>
              <a:rPr sz="700" spc="20" dirty="0">
                <a:latin typeface="Microsoft Sans Serif"/>
                <a:cs typeface="Microsoft Sans Serif"/>
              </a:rPr>
              <a:t>en</a:t>
            </a:r>
            <a:r>
              <a:rPr sz="700" spc="-5" dirty="0">
                <a:latin typeface="Microsoft Sans Serif"/>
                <a:cs typeface="Microsoft Sans Serif"/>
              </a:rPr>
              <a:t> </a:t>
            </a:r>
            <a:r>
              <a:rPr sz="700" spc="10" dirty="0">
                <a:latin typeface="Microsoft Sans Serif"/>
                <a:cs typeface="Microsoft Sans Serif"/>
              </a:rPr>
              <a:t>servicio.</a:t>
            </a:r>
            <a:endParaRPr sz="700">
              <a:latin typeface="Microsoft Sans Serif"/>
              <a:cs typeface="Microsoft Sans Serif"/>
            </a:endParaRPr>
          </a:p>
          <a:p>
            <a:pPr marL="167640" marR="48895" indent="-155575">
              <a:lnSpc>
                <a:spcPct val="166700"/>
              </a:lnSpc>
              <a:spcBef>
                <a:spcPts val="50"/>
              </a:spcBef>
              <a:buSzPct val="166666"/>
              <a:buChar char="•"/>
              <a:tabLst>
                <a:tab pos="168275" algn="l"/>
              </a:tabLst>
            </a:pPr>
            <a:r>
              <a:rPr sz="600" spc="10" dirty="0">
                <a:latin typeface="Microsoft Sans Serif"/>
                <a:cs typeface="Microsoft Sans Serif"/>
              </a:rPr>
              <a:t>Requieren</a:t>
            </a:r>
            <a:r>
              <a:rPr sz="600" dirty="0">
                <a:latin typeface="Microsoft Sans Serif"/>
                <a:cs typeface="Microsoft Sans Serif"/>
              </a:rPr>
              <a:t> </a:t>
            </a:r>
            <a:r>
              <a:rPr sz="600" spc="20" dirty="0">
                <a:latin typeface="Microsoft Sans Serif"/>
                <a:cs typeface="Microsoft Sans Serif"/>
              </a:rPr>
              <a:t>menos</a:t>
            </a:r>
            <a:r>
              <a:rPr sz="600" spc="5" dirty="0">
                <a:latin typeface="Microsoft Sans Serif"/>
                <a:cs typeface="Microsoft Sans Serif"/>
              </a:rPr>
              <a:t> </a:t>
            </a:r>
            <a:r>
              <a:rPr sz="600" spc="10" dirty="0">
                <a:latin typeface="Microsoft Sans Serif"/>
                <a:cs typeface="Microsoft Sans Serif"/>
              </a:rPr>
              <a:t>cableado</a:t>
            </a:r>
            <a:r>
              <a:rPr sz="600" dirty="0">
                <a:latin typeface="Microsoft Sans Serif"/>
                <a:cs typeface="Microsoft Sans Serif"/>
              </a:rPr>
              <a:t> </a:t>
            </a:r>
            <a:r>
              <a:rPr sz="600" spc="5" dirty="0">
                <a:latin typeface="Microsoft Sans Serif"/>
                <a:cs typeface="Microsoft Sans Serif"/>
              </a:rPr>
              <a:t>y </a:t>
            </a:r>
            <a:r>
              <a:rPr sz="600" spc="15" dirty="0">
                <a:latin typeface="Microsoft Sans Serif"/>
                <a:cs typeface="Microsoft Sans Serif"/>
              </a:rPr>
              <a:t>son</a:t>
            </a:r>
            <a:r>
              <a:rPr sz="600" spc="5" dirty="0">
                <a:latin typeface="Microsoft Sans Serif"/>
                <a:cs typeface="Microsoft Sans Serif"/>
              </a:rPr>
              <a:t> </a:t>
            </a:r>
            <a:r>
              <a:rPr sz="600" spc="15" dirty="0">
                <a:latin typeface="Microsoft Sans Serif"/>
                <a:cs typeface="Microsoft Sans Serif"/>
              </a:rPr>
              <a:t>más</a:t>
            </a:r>
            <a:r>
              <a:rPr sz="600" dirty="0">
                <a:latin typeface="Microsoft Sans Serif"/>
                <a:cs typeface="Microsoft Sans Serif"/>
              </a:rPr>
              <a:t> </a:t>
            </a:r>
            <a:r>
              <a:rPr sz="600" spc="5" dirty="0">
                <a:latin typeface="Microsoft Sans Serif"/>
                <a:cs typeface="Microsoft Sans Serif"/>
              </a:rPr>
              <a:t>fáciles </a:t>
            </a:r>
            <a:r>
              <a:rPr sz="600" spc="20" dirty="0">
                <a:latin typeface="Microsoft Sans Serif"/>
                <a:cs typeface="Microsoft Sans Serif"/>
              </a:rPr>
              <a:t>de</a:t>
            </a:r>
            <a:r>
              <a:rPr sz="600" dirty="0">
                <a:latin typeface="Microsoft Sans Serif"/>
                <a:cs typeface="Microsoft Sans Serif"/>
              </a:rPr>
              <a:t> </a:t>
            </a:r>
            <a:r>
              <a:rPr sz="600" spc="25" dirty="0">
                <a:latin typeface="Microsoft Sans Serif"/>
                <a:cs typeface="Microsoft Sans Serif"/>
              </a:rPr>
              <a:t>configurar</a:t>
            </a:r>
            <a:r>
              <a:rPr sz="600" spc="5" dirty="0">
                <a:latin typeface="Microsoft Sans Serif"/>
                <a:cs typeface="Microsoft Sans Serif"/>
              </a:rPr>
              <a:t> </a:t>
            </a:r>
            <a:r>
              <a:rPr sz="600" spc="20" dirty="0">
                <a:latin typeface="Microsoft Sans Serif"/>
                <a:cs typeface="Microsoft Sans Serif"/>
              </a:rPr>
              <a:t>para</a:t>
            </a:r>
            <a:r>
              <a:rPr sz="600" spc="5" dirty="0">
                <a:latin typeface="Microsoft Sans Serif"/>
                <a:cs typeface="Microsoft Sans Serif"/>
              </a:rPr>
              <a:t> </a:t>
            </a:r>
            <a:r>
              <a:rPr sz="600" spc="15" dirty="0">
                <a:latin typeface="Microsoft Sans Serif"/>
                <a:cs typeface="Microsoft Sans Serif"/>
              </a:rPr>
              <a:t>realizar </a:t>
            </a:r>
            <a:r>
              <a:rPr sz="600" spc="-145" dirty="0">
                <a:latin typeface="Microsoft Sans Serif"/>
                <a:cs typeface="Microsoft Sans Serif"/>
              </a:rPr>
              <a:t> </a:t>
            </a:r>
            <a:r>
              <a:rPr sz="600" spc="15" dirty="0">
                <a:latin typeface="Microsoft Sans Serif"/>
                <a:cs typeface="Microsoft Sans Serif"/>
              </a:rPr>
              <a:t>pruebas.</a:t>
            </a:r>
            <a:endParaRPr sz="600">
              <a:latin typeface="Microsoft Sans Serif"/>
              <a:cs typeface="Microsoft Sans Serif"/>
            </a:endParaRPr>
          </a:p>
          <a:p>
            <a:pPr marL="168275" marR="89535" indent="-168275">
              <a:lnSpc>
                <a:spcPct val="153900"/>
              </a:lnSpc>
              <a:spcBef>
                <a:spcPts val="80"/>
              </a:spcBef>
              <a:buSzPct val="153846"/>
              <a:buChar char="•"/>
              <a:tabLst>
                <a:tab pos="168275" algn="l"/>
              </a:tabLst>
            </a:pPr>
            <a:r>
              <a:rPr sz="650" spc="20" dirty="0">
                <a:latin typeface="Microsoft Sans Serif"/>
                <a:cs typeface="Microsoft Sans Serif"/>
              </a:rPr>
              <a:t>Proporcionan</a:t>
            </a:r>
            <a:r>
              <a:rPr sz="650" dirty="0">
                <a:latin typeface="Microsoft Sans Serif"/>
                <a:cs typeface="Microsoft Sans Serif"/>
              </a:rPr>
              <a:t> </a:t>
            </a:r>
            <a:r>
              <a:rPr sz="650" spc="20" dirty="0">
                <a:latin typeface="Microsoft Sans Serif"/>
                <a:cs typeface="Microsoft Sans Serif"/>
              </a:rPr>
              <a:t>autodiagnóstico,</a:t>
            </a:r>
            <a:r>
              <a:rPr sz="650" spc="5" dirty="0">
                <a:latin typeface="Microsoft Sans Serif"/>
                <a:cs typeface="Microsoft Sans Serif"/>
              </a:rPr>
              <a:t> secuencia </a:t>
            </a:r>
            <a:r>
              <a:rPr sz="650" spc="20" dirty="0">
                <a:latin typeface="Microsoft Sans Serif"/>
                <a:cs typeface="Microsoft Sans Serif"/>
              </a:rPr>
              <a:t>de</a:t>
            </a:r>
            <a:r>
              <a:rPr sz="650" spc="5" dirty="0">
                <a:latin typeface="Microsoft Sans Serif"/>
                <a:cs typeface="Microsoft Sans Serif"/>
              </a:rPr>
              <a:t> </a:t>
            </a:r>
            <a:r>
              <a:rPr sz="650" spc="25" dirty="0">
                <a:latin typeface="Microsoft Sans Serif"/>
                <a:cs typeface="Microsoft Sans Serif"/>
              </a:rPr>
              <a:t>registros</a:t>
            </a:r>
            <a:r>
              <a:rPr sz="650" spc="5" dirty="0">
                <a:latin typeface="Microsoft Sans Serif"/>
                <a:cs typeface="Microsoft Sans Serif"/>
              </a:rPr>
              <a:t> </a:t>
            </a:r>
            <a:r>
              <a:rPr sz="650" spc="20" dirty="0">
                <a:latin typeface="Microsoft Sans Serif"/>
                <a:cs typeface="Microsoft Sans Serif"/>
              </a:rPr>
              <a:t>de</a:t>
            </a:r>
            <a:r>
              <a:rPr sz="650" spc="5" dirty="0">
                <a:latin typeface="Microsoft Sans Serif"/>
                <a:cs typeface="Microsoft Sans Serif"/>
              </a:rPr>
              <a:t> </a:t>
            </a:r>
            <a:r>
              <a:rPr sz="650" spc="15" dirty="0">
                <a:latin typeface="Microsoft Sans Serif"/>
                <a:cs typeface="Microsoft Sans Serif"/>
              </a:rPr>
              <a:t>eventos </a:t>
            </a:r>
            <a:r>
              <a:rPr sz="650" spc="-160" dirty="0">
                <a:latin typeface="Microsoft Sans Serif"/>
                <a:cs typeface="Microsoft Sans Serif"/>
              </a:rPr>
              <a:t> </a:t>
            </a:r>
            <a:r>
              <a:rPr sz="650" spc="5" dirty="0">
                <a:latin typeface="Microsoft Sans Serif"/>
                <a:cs typeface="Microsoft Sans Serif"/>
              </a:rPr>
              <a:t>y</a:t>
            </a:r>
            <a:r>
              <a:rPr sz="650" spc="-5" dirty="0">
                <a:latin typeface="Microsoft Sans Serif"/>
                <a:cs typeface="Microsoft Sans Serif"/>
              </a:rPr>
              <a:t> </a:t>
            </a:r>
            <a:r>
              <a:rPr sz="650" spc="20" dirty="0">
                <a:latin typeface="Microsoft Sans Serif"/>
                <a:cs typeface="Microsoft Sans Serif"/>
              </a:rPr>
              <a:t>capturas</a:t>
            </a:r>
            <a:r>
              <a:rPr sz="650" spc="-5" dirty="0">
                <a:latin typeface="Microsoft Sans Serif"/>
                <a:cs typeface="Microsoft Sans Serif"/>
              </a:rPr>
              <a:t> </a:t>
            </a:r>
            <a:r>
              <a:rPr sz="650" spc="20" dirty="0">
                <a:latin typeface="Microsoft Sans Serif"/>
                <a:cs typeface="Microsoft Sans Serif"/>
              </a:rPr>
              <a:t>de</a:t>
            </a:r>
            <a:r>
              <a:rPr sz="650" dirty="0">
                <a:latin typeface="Microsoft Sans Serif"/>
                <a:cs typeface="Microsoft Sans Serif"/>
              </a:rPr>
              <a:t> </a:t>
            </a:r>
            <a:r>
              <a:rPr sz="650" spc="15" dirty="0">
                <a:latin typeface="Microsoft Sans Serif"/>
                <a:cs typeface="Microsoft Sans Serif"/>
              </a:rPr>
              <a:t>ondas</a:t>
            </a:r>
            <a:r>
              <a:rPr sz="650" spc="-5" dirty="0">
                <a:latin typeface="Microsoft Sans Serif"/>
                <a:cs typeface="Microsoft Sans Serif"/>
              </a:rPr>
              <a:t> </a:t>
            </a:r>
            <a:r>
              <a:rPr sz="650" spc="20" dirty="0">
                <a:latin typeface="Microsoft Sans Serif"/>
                <a:cs typeface="Microsoft Sans Serif"/>
              </a:rPr>
              <a:t>para</a:t>
            </a:r>
            <a:r>
              <a:rPr sz="650" dirty="0">
                <a:latin typeface="Microsoft Sans Serif"/>
                <a:cs typeface="Microsoft Sans Serif"/>
              </a:rPr>
              <a:t> </a:t>
            </a:r>
            <a:r>
              <a:rPr sz="650" spc="5" dirty="0">
                <a:latin typeface="Microsoft Sans Serif"/>
                <a:cs typeface="Microsoft Sans Serif"/>
              </a:rPr>
              <a:t>análisis</a:t>
            </a:r>
            <a:r>
              <a:rPr sz="650" spc="-5" dirty="0">
                <a:latin typeface="Microsoft Sans Serif"/>
                <a:cs typeface="Microsoft Sans Serif"/>
              </a:rPr>
              <a:t> </a:t>
            </a:r>
            <a:r>
              <a:rPr sz="650" spc="20" dirty="0">
                <a:latin typeface="Microsoft Sans Serif"/>
                <a:cs typeface="Microsoft Sans Serif"/>
              </a:rPr>
              <a:t>posteriores</a:t>
            </a:r>
            <a:r>
              <a:rPr sz="650" dirty="0">
                <a:latin typeface="Microsoft Sans Serif"/>
                <a:cs typeface="Microsoft Sans Serif"/>
              </a:rPr>
              <a:t> a</a:t>
            </a:r>
            <a:r>
              <a:rPr sz="650" spc="-5" dirty="0">
                <a:latin typeface="Microsoft Sans Serif"/>
                <a:cs typeface="Microsoft Sans Serif"/>
              </a:rPr>
              <a:t> </a:t>
            </a:r>
            <a:r>
              <a:rPr sz="650" spc="5" dirty="0">
                <a:latin typeface="Microsoft Sans Serif"/>
                <a:cs typeface="Microsoft Sans Serif"/>
              </a:rPr>
              <a:t>fallas.</a:t>
            </a:r>
            <a:endParaRPr sz="650">
              <a:latin typeface="Microsoft Sans Serif"/>
              <a:cs typeface="Microsoft Sans Serif"/>
            </a:endParaRPr>
          </a:p>
        </p:txBody>
      </p:sp>
      <p:sp>
        <p:nvSpPr>
          <p:cNvPr id="286" name="object 286"/>
          <p:cNvSpPr txBox="1"/>
          <p:nvPr/>
        </p:nvSpPr>
        <p:spPr>
          <a:xfrm>
            <a:off x="1937609" y="7446313"/>
            <a:ext cx="6813103" cy="476797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86055" marR="5080" indent="-173990">
              <a:lnSpc>
                <a:spcPct val="133500"/>
              </a:lnSpc>
              <a:spcBef>
                <a:spcPts val="100"/>
              </a:spcBef>
            </a:pPr>
            <a:r>
              <a:rPr sz="750" dirty="0">
                <a:latin typeface="Microsoft Sans Serif"/>
                <a:cs typeface="Microsoft Sans Serif"/>
              </a:rPr>
              <a:t>2. </a:t>
            </a:r>
            <a:r>
              <a:rPr sz="750" spc="-15" dirty="0">
                <a:latin typeface="Microsoft Sans Serif"/>
                <a:cs typeface="Microsoft Sans Serif"/>
              </a:rPr>
              <a:t>La </a:t>
            </a:r>
            <a:r>
              <a:rPr sz="750" spc="-5" dirty="0">
                <a:latin typeface="Microsoft Sans Serif"/>
                <a:cs typeface="Microsoft Sans Serif"/>
              </a:rPr>
              <a:t>Fig. </a:t>
            </a:r>
            <a:r>
              <a:rPr sz="750" spc="10" dirty="0">
                <a:latin typeface="Microsoft Sans Serif"/>
                <a:cs typeface="Microsoft Sans Serif"/>
              </a:rPr>
              <a:t>4 </a:t>
            </a:r>
            <a:r>
              <a:rPr sz="750" spc="30" dirty="0">
                <a:latin typeface="Microsoft Sans Serif"/>
                <a:cs typeface="Microsoft Sans Serif"/>
              </a:rPr>
              <a:t>muestra que </a:t>
            </a:r>
            <a:r>
              <a:rPr sz="750" spc="-5" dirty="0">
                <a:latin typeface="Microsoft Sans Serif"/>
                <a:cs typeface="Microsoft Sans Serif"/>
              </a:rPr>
              <a:t>se </a:t>
            </a:r>
            <a:r>
              <a:rPr sz="750" spc="30" dirty="0">
                <a:latin typeface="Microsoft Sans Serif"/>
                <a:cs typeface="Microsoft Sans Serif"/>
              </a:rPr>
              <a:t>proporciona una entrada </a:t>
            </a:r>
            <a:r>
              <a:rPr sz="750" spc="10" dirty="0">
                <a:latin typeface="Microsoft Sans Serif"/>
                <a:cs typeface="Microsoft Sans Serif"/>
              </a:rPr>
              <a:t>al </a:t>
            </a:r>
            <a:r>
              <a:rPr sz="750" spc="20" dirty="0">
                <a:latin typeface="Microsoft Sans Serif"/>
                <a:cs typeface="Microsoft Sans Serif"/>
              </a:rPr>
              <a:t>relé </a:t>
            </a:r>
            <a:r>
              <a:rPr sz="750" spc="25" dirty="0">
                <a:latin typeface="Microsoft Sans Serif"/>
                <a:cs typeface="Microsoft Sans Serif"/>
              </a:rPr>
              <a:t>para </a:t>
            </a:r>
            <a:r>
              <a:rPr sz="750" spc="30" dirty="0">
                <a:latin typeface="Microsoft Sans Serif"/>
                <a:cs typeface="Microsoft Sans Serif"/>
              </a:rPr>
              <a:t> </a:t>
            </a:r>
            <a:r>
              <a:rPr sz="750" spc="25" dirty="0">
                <a:latin typeface="Microsoft Sans Serif"/>
                <a:cs typeface="Microsoft Sans Serif"/>
              </a:rPr>
              <a:t>cambiar de </a:t>
            </a:r>
            <a:r>
              <a:rPr sz="750" spc="45" dirty="0">
                <a:latin typeface="Microsoft Sans Serif"/>
                <a:cs typeface="Microsoft Sans Serif"/>
              </a:rPr>
              <a:t>un grupo </a:t>
            </a:r>
            <a:r>
              <a:rPr sz="750" spc="25" dirty="0">
                <a:latin typeface="Microsoft Sans Serif"/>
                <a:cs typeface="Microsoft Sans Serif"/>
              </a:rPr>
              <a:t>de configuración </a:t>
            </a:r>
            <a:r>
              <a:rPr sz="750" dirty="0">
                <a:latin typeface="Microsoft Sans Serif"/>
                <a:cs typeface="Microsoft Sans Serif"/>
              </a:rPr>
              <a:t>a </a:t>
            </a:r>
            <a:r>
              <a:rPr sz="750" spc="35" dirty="0">
                <a:latin typeface="Microsoft Sans Serif"/>
                <a:cs typeface="Microsoft Sans Serif"/>
              </a:rPr>
              <a:t>otro, </a:t>
            </a:r>
            <a:r>
              <a:rPr sz="750" spc="30" dirty="0">
                <a:latin typeface="Microsoft Sans Serif"/>
                <a:cs typeface="Microsoft Sans Serif"/>
              </a:rPr>
              <a:t>dependiendo </a:t>
            </a:r>
            <a:r>
              <a:rPr sz="750" spc="35" dirty="0">
                <a:latin typeface="Microsoft Sans Serif"/>
                <a:cs typeface="Microsoft Sans Serif"/>
              </a:rPr>
              <a:t> </a:t>
            </a:r>
            <a:r>
              <a:rPr sz="750" spc="20" dirty="0">
                <a:latin typeface="Microsoft Sans Serif"/>
                <a:cs typeface="Microsoft Sans Serif"/>
              </a:rPr>
              <a:t>del </a:t>
            </a:r>
            <a:r>
              <a:rPr sz="750" spc="45" dirty="0">
                <a:latin typeface="Microsoft Sans Serif"/>
                <a:cs typeface="Microsoft Sans Serif"/>
              </a:rPr>
              <a:t>modo </a:t>
            </a:r>
            <a:r>
              <a:rPr sz="750" spc="25" dirty="0">
                <a:latin typeface="Microsoft Sans Serif"/>
                <a:cs typeface="Microsoft Sans Serif"/>
              </a:rPr>
              <a:t>de </a:t>
            </a:r>
            <a:r>
              <a:rPr sz="750" spc="20" dirty="0">
                <a:latin typeface="Microsoft Sans Serif"/>
                <a:cs typeface="Microsoft Sans Serif"/>
              </a:rPr>
              <a:t>operación. </a:t>
            </a:r>
            <a:r>
              <a:rPr sz="750" spc="-5" dirty="0">
                <a:latin typeface="Microsoft Sans Serif"/>
                <a:cs typeface="Microsoft Sans Serif"/>
              </a:rPr>
              <a:t>Los </a:t>
            </a:r>
            <a:r>
              <a:rPr sz="750" spc="15" dirty="0">
                <a:latin typeface="Microsoft Sans Serif"/>
                <a:cs typeface="Microsoft Sans Serif"/>
              </a:rPr>
              <a:t>relés </a:t>
            </a:r>
            <a:r>
              <a:rPr sz="750" spc="20" dirty="0">
                <a:latin typeface="Microsoft Sans Serif"/>
                <a:cs typeface="Microsoft Sans Serif"/>
              </a:rPr>
              <a:t>utilizados </a:t>
            </a:r>
            <a:r>
              <a:rPr sz="750" spc="25" dirty="0">
                <a:latin typeface="Microsoft Sans Serif"/>
                <a:cs typeface="Microsoft Sans Serif"/>
              </a:rPr>
              <a:t>para </a:t>
            </a:r>
            <a:r>
              <a:rPr sz="750" spc="10" dirty="0">
                <a:latin typeface="Microsoft Sans Serif"/>
                <a:cs typeface="Microsoft Sans Serif"/>
              </a:rPr>
              <a:t>esta </a:t>
            </a:r>
            <a:r>
              <a:rPr sz="750" spc="15" dirty="0">
                <a:latin typeface="Microsoft Sans Serif"/>
                <a:cs typeface="Microsoft Sans Serif"/>
              </a:rPr>
              <a:t> aplicación</a:t>
            </a:r>
            <a:r>
              <a:rPr sz="750" spc="-5" dirty="0">
                <a:latin typeface="Microsoft Sans Serif"/>
                <a:cs typeface="Microsoft Sans Serif"/>
              </a:rPr>
              <a:t> </a:t>
            </a:r>
            <a:r>
              <a:rPr sz="750" spc="40" dirty="0">
                <a:latin typeface="Microsoft Sans Serif"/>
                <a:cs typeface="Microsoft Sans Serif"/>
              </a:rPr>
              <a:t>normalmente</a:t>
            </a:r>
            <a:r>
              <a:rPr sz="750" spc="-5" dirty="0">
                <a:latin typeface="Microsoft Sans Serif"/>
                <a:cs typeface="Microsoft Sans Serif"/>
              </a:rPr>
              <a:t> </a:t>
            </a:r>
            <a:r>
              <a:rPr sz="750" spc="40" dirty="0">
                <a:latin typeface="Microsoft Sans Serif"/>
                <a:cs typeface="Microsoft Sans Serif"/>
              </a:rPr>
              <a:t>no</a:t>
            </a:r>
            <a:r>
              <a:rPr sz="750" dirty="0">
                <a:latin typeface="Microsoft Sans Serif"/>
                <a:cs typeface="Microsoft Sans Serif"/>
              </a:rPr>
              <a:t> </a:t>
            </a:r>
            <a:r>
              <a:rPr sz="750" spc="15" dirty="0">
                <a:latin typeface="Microsoft Sans Serif"/>
                <a:cs typeface="Microsoft Sans Serif"/>
              </a:rPr>
              <a:t>necesitan</a:t>
            </a:r>
            <a:r>
              <a:rPr sz="750" spc="-5" dirty="0">
                <a:latin typeface="Microsoft Sans Serif"/>
                <a:cs typeface="Microsoft Sans Serif"/>
              </a:rPr>
              <a:t> </a:t>
            </a:r>
            <a:r>
              <a:rPr sz="750" spc="35" dirty="0">
                <a:latin typeface="Microsoft Sans Serif"/>
                <a:cs typeface="Microsoft Sans Serif"/>
              </a:rPr>
              <a:t>tener</a:t>
            </a:r>
            <a:r>
              <a:rPr sz="750" spc="-5" dirty="0">
                <a:latin typeface="Microsoft Sans Serif"/>
                <a:cs typeface="Microsoft Sans Serif"/>
              </a:rPr>
              <a:t> </a:t>
            </a:r>
            <a:r>
              <a:rPr sz="750" dirty="0">
                <a:latin typeface="Microsoft Sans Serif"/>
                <a:cs typeface="Microsoft Sans Serif"/>
              </a:rPr>
              <a:t>las </a:t>
            </a:r>
            <a:r>
              <a:rPr sz="750" spc="15" dirty="0">
                <a:latin typeface="Microsoft Sans Serif"/>
                <a:cs typeface="Microsoft Sans Serif"/>
              </a:rPr>
              <a:t>conexiones</a:t>
            </a:r>
            <a:r>
              <a:rPr sz="750" spc="-5" dirty="0">
                <a:latin typeface="Microsoft Sans Serif"/>
                <a:cs typeface="Microsoft Sans Serif"/>
              </a:rPr>
              <a:t> </a:t>
            </a:r>
            <a:r>
              <a:rPr sz="750" spc="-55" dirty="0">
                <a:latin typeface="Microsoft Sans Serif"/>
                <a:cs typeface="Microsoft Sans Serif"/>
              </a:rPr>
              <a:t>CT </a:t>
            </a:r>
            <a:r>
              <a:rPr sz="750" spc="-185" dirty="0">
                <a:latin typeface="Microsoft Sans Serif"/>
                <a:cs typeface="Microsoft Sans Serif"/>
              </a:rPr>
              <a:t> </a:t>
            </a:r>
            <a:r>
              <a:rPr sz="750" spc="35" dirty="0">
                <a:latin typeface="Microsoft Sans Serif"/>
                <a:cs typeface="Microsoft Sans Serif"/>
              </a:rPr>
              <a:t>o </a:t>
            </a:r>
            <a:r>
              <a:rPr sz="750" spc="-50" dirty="0">
                <a:latin typeface="Microsoft Sans Serif"/>
                <a:cs typeface="Microsoft Sans Serif"/>
              </a:rPr>
              <a:t>VT </a:t>
            </a:r>
            <a:r>
              <a:rPr sz="750" spc="25" dirty="0">
                <a:latin typeface="Microsoft Sans Serif"/>
                <a:cs typeface="Microsoft Sans Serif"/>
              </a:rPr>
              <a:t>conmutadas </a:t>
            </a:r>
            <a:r>
              <a:rPr sz="750" spc="30" dirty="0">
                <a:latin typeface="Microsoft Sans Serif"/>
                <a:cs typeface="Microsoft Sans Serif"/>
              </a:rPr>
              <a:t>externamente </a:t>
            </a:r>
            <a:r>
              <a:rPr sz="750" spc="25" dirty="0">
                <a:latin typeface="Microsoft Sans Serif"/>
                <a:cs typeface="Microsoft Sans Serif"/>
              </a:rPr>
              <a:t>cuando </a:t>
            </a:r>
            <a:r>
              <a:rPr sz="750" spc="-5" dirty="0">
                <a:latin typeface="Microsoft Sans Serif"/>
                <a:cs typeface="Microsoft Sans Serif"/>
              </a:rPr>
              <a:t>se </a:t>
            </a:r>
            <a:r>
              <a:rPr sz="750" spc="20" dirty="0">
                <a:latin typeface="Microsoft Sans Serif"/>
                <a:cs typeface="Microsoft Sans Serif"/>
              </a:rPr>
              <a:t>cambia </a:t>
            </a:r>
            <a:r>
              <a:rPr sz="750" spc="10" dirty="0">
                <a:latin typeface="Microsoft Sans Serif"/>
                <a:cs typeface="Microsoft Sans Serif"/>
              </a:rPr>
              <a:t>el </a:t>
            </a:r>
            <a:r>
              <a:rPr sz="750" spc="35" dirty="0">
                <a:latin typeface="Microsoft Sans Serif"/>
                <a:cs typeface="Microsoft Sans Serif"/>
              </a:rPr>
              <a:t>modo. </a:t>
            </a:r>
            <a:r>
              <a:rPr sz="750" spc="40" dirty="0">
                <a:latin typeface="Microsoft Sans Serif"/>
                <a:cs typeface="Microsoft Sans Serif"/>
              </a:rPr>
              <a:t> </a:t>
            </a:r>
            <a:r>
              <a:rPr sz="750" spc="-20" dirty="0">
                <a:latin typeface="Microsoft Sans Serif"/>
                <a:cs typeface="Microsoft Sans Serif"/>
              </a:rPr>
              <a:t>En </a:t>
            </a:r>
            <a:r>
              <a:rPr sz="750" spc="20" dirty="0">
                <a:latin typeface="Microsoft Sans Serif"/>
                <a:cs typeface="Microsoft Sans Serif"/>
              </a:rPr>
              <a:t>cambio, </a:t>
            </a:r>
            <a:r>
              <a:rPr sz="750" spc="25" dirty="0">
                <a:latin typeface="Microsoft Sans Serif"/>
                <a:cs typeface="Microsoft Sans Serif"/>
              </a:rPr>
              <a:t>utilizan </a:t>
            </a:r>
            <a:r>
              <a:rPr sz="750" spc="15" dirty="0">
                <a:latin typeface="Microsoft Sans Serif"/>
                <a:cs typeface="Microsoft Sans Serif"/>
              </a:rPr>
              <a:t>lógica </a:t>
            </a:r>
            <a:r>
              <a:rPr sz="750" spc="35" dirty="0">
                <a:latin typeface="Microsoft Sans Serif"/>
                <a:cs typeface="Microsoft Sans Serif"/>
              </a:rPr>
              <a:t>interna </a:t>
            </a:r>
            <a:r>
              <a:rPr sz="750" spc="25" dirty="0">
                <a:latin typeface="Microsoft Sans Serif"/>
                <a:cs typeface="Microsoft Sans Serif"/>
              </a:rPr>
              <a:t>para garantizar </a:t>
            </a:r>
            <a:r>
              <a:rPr sz="750" spc="30" dirty="0">
                <a:latin typeface="Microsoft Sans Serif"/>
                <a:cs typeface="Microsoft Sans Serif"/>
              </a:rPr>
              <a:t>que </a:t>
            </a:r>
            <a:r>
              <a:rPr sz="750" spc="5" dirty="0">
                <a:latin typeface="Microsoft Sans Serif"/>
                <a:cs typeface="Microsoft Sans Serif"/>
              </a:rPr>
              <a:t>cada </a:t>
            </a:r>
            <a:r>
              <a:rPr sz="750" spc="10" dirty="0">
                <a:latin typeface="Microsoft Sans Serif"/>
                <a:cs typeface="Microsoft Sans Serif"/>
              </a:rPr>
              <a:t> </a:t>
            </a:r>
            <a:r>
              <a:rPr sz="750" spc="30" dirty="0">
                <a:latin typeface="Microsoft Sans Serif"/>
                <a:cs typeface="Microsoft Sans Serif"/>
              </a:rPr>
              <a:t>elemento</a:t>
            </a:r>
            <a:r>
              <a:rPr sz="750" spc="-5" dirty="0">
                <a:latin typeface="Microsoft Sans Serif"/>
                <a:cs typeface="Microsoft Sans Serif"/>
              </a:rPr>
              <a:t> </a:t>
            </a:r>
            <a:r>
              <a:rPr sz="750" spc="20" dirty="0">
                <a:latin typeface="Microsoft Sans Serif"/>
                <a:cs typeface="Microsoft Sans Serif"/>
              </a:rPr>
              <a:t>utilice</a:t>
            </a:r>
            <a:r>
              <a:rPr sz="750" spc="-5" dirty="0">
                <a:latin typeface="Microsoft Sans Serif"/>
                <a:cs typeface="Microsoft Sans Serif"/>
              </a:rPr>
              <a:t> </a:t>
            </a:r>
            <a:r>
              <a:rPr sz="750" dirty="0">
                <a:latin typeface="Microsoft Sans Serif"/>
                <a:cs typeface="Microsoft Sans Serif"/>
              </a:rPr>
              <a:t>las </a:t>
            </a:r>
            <a:r>
              <a:rPr sz="750" spc="25" dirty="0">
                <a:latin typeface="Microsoft Sans Serif"/>
                <a:cs typeface="Microsoft Sans Serif"/>
              </a:rPr>
              <a:t>corrientes</a:t>
            </a:r>
            <a:r>
              <a:rPr sz="750" spc="-5" dirty="0">
                <a:latin typeface="Microsoft Sans Serif"/>
                <a:cs typeface="Microsoft Sans Serif"/>
              </a:rPr>
              <a:t> </a:t>
            </a:r>
            <a:r>
              <a:rPr sz="750" spc="5" dirty="0">
                <a:latin typeface="Microsoft Sans Serif"/>
                <a:cs typeface="Microsoft Sans Serif"/>
              </a:rPr>
              <a:t>y</a:t>
            </a:r>
            <a:r>
              <a:rPr sz="750" dirty="0">
                <a:latin typeface="Microsoft Sans Serif"/>
                <a:cs typeface="Microsoft Sans Serif"/>
              </a:rPr>
              <a:t> </a:t>
            </a:r>
            <a:r>
              <a:rPr sz="750" spc="15" dirty="0">
                <a:latin typeface="Microsoft Sans Serif"/>
                <a:cs typeface="Microsoft Sans Serif"/>
              </a:rPr>
              <a:t>voltajes</a:t>
            </a:r>
            <a:r>
              <a:rPr sz="750" spc="-5" dirty="0">
                <a:latin typeface="Microsoft Sans Serif"/>
                <a:cs typeface="Microsoft Sans Serif"/>
              </a:rPr>
              <a:t> </a:t>
            </a:r>
            <a:r>
              <a:rPr sz="750" spc="10" dirty="0">
                <a:latin typeface="Microsoft Sans Serif"/>
                <a:cs typeface="Microsoft Sans Serif"/>
              </a:rPr>
              <a:t>adecuados.</a:t>
            </a:r>
            <a:endParaRPr sz="750">
              <a:latin typeface="Microsoft Sans Serif"/>
              <a:cs typeface="Microsoft Sans Serif"/>
            </a:endParaRPr>
          </a:p>
        </p:txBody>
      </p:sp>
      <p:sp>
        <p:nvSpPr>
          <p:cNvPr id="287" name="object 287"/>
          <p:cNvSpPr txBox="1"/>
          <p:nvPr/>
        </p:nvSpPr>
        <p:spPr>
          <a:xfrm>
            <a:off x="1415277" y="9415126"/>
            <a:ext cx="7416407" cy="143629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 marR="5080">
              <a:lnSpc>
                <a:spcPct val="100000"/>
              </a:lnSpc>
              <a:spcBef>
                <a:spcPts val="100"/>
              </a:spcBef>
            </a:pPr>
            <a:r>
              <a:rPr sz="850" spc="-25" dirty="0">
                <a:latin typeface="Microsoft Sans Serif"/>
                <a:cs typeface="Microsoft Sans Serif"/>
              </a:rPr>
              <a:t>TUTORIAL</a:t>
            </a:r>
            <a:r>
              <a:rPr sz="850" spc="-5" dirty="0">
                <a:latin typeface="Microsoft Sans Serif"/>
                <a:cs typeface="Microsoft Sans Serif"/>
              </a:rPr>
              <a:t> </a:t>
            </a:r>
            <a:r>
              <a:rPr sz="850" spc="-60" dirty="0">
                <a:latin typeface="Microsoft Sans Serif"/>
                <a:cs typeface="Microsoft Sans Serif"/>
              </a:rPr>
              <a:t>SOBRE</a:t>
            </a:r>
            <a:r>
              <a:rPr sz="850" spc="-5" dirty="0">
                <a:latin typeface="Microsoft Sans Serif"/>
                <a:cs typeface="Microsoft Sans Serif"/>
              </a:rPr>
              <a:t> </a:t>
            </a:r>
            <a:r>
              <a:rPr sz="850" spc="-35" dirty="0">
                <a:latin typeface="Microsoft Sans Serif"/>
                <a:cs typeface="Microsoft Sans Serif"/>
              </a:rPr>
              <a:t>PROTECCIÓN</a:t>
            </a:r>
            <a:r>
              <a:rPr sz="850" spc="-5" dirty="0">
                <a:latin typeface="Microsoft Sans Serif"/>
                <a:cs typeface="Microsoft Sans Serif"/>
              </a:rPr>
              <a:t> </a:t>
            </a:r>
            <a:r>
              <a:rPr sz="850" spc="-45" dirty="0">
                <a:latin typeface="Microsoft Sans Serif"/>
                <a:cs typeface="Microsoft Sans Serif"/>
              </a:rPr>
              <a:t>DE</a:t>
            </a:r>
            <a:r>
              <a:rPr sz="850" dirty="0">
                <a:latin typeface="Microsoft Sans Serif"/>
                <a:cs typeface="Microsoft Sans Serif"/>
              </a:rPr>
              <a:t> </a:t>
            </a:r>
            <a:r>
              <a:rPr sz="850" spc="-55" dirty="0">
                <a:latin typeface="Microsoft Sans Serif"/>
                <a:cs typeface="Microsoft Sans Serif"/>
              </a:rPr>
              <a:t>GENERADORES</a:t>
            </a:r>
            <a:r>
              <a:rPr sz="850" spc="-5" dirty="0">
                <a:latin typeface="Microsoft Sans Serif"/>
                <a:cs typeface="Microsoft Sans Serif"/>
              </a:rPr>
              <a:t> </a:t>
            </a:r>
            <a:r>
              <a:rPr sz="850" spc="-30" dirty="0">
                <a:latin typeface="Microsoft Sans Serif"/>
                <a:cs typeface="Microsoft Sans Serif"/>
              </a:rPr>
              <a:t>SÍNCRONOS </a:t>
            </a:r>
            <a:r>
              <a:rPr sz="850" spc="-215" dirty="0">
                <a:latin typeface="Microsoft Sans Serif"/>
                <a:cs typeface="Microsoft Sans Serif"/>
              </a:rPr>
              <a:t> </a:t>
            </a:r>
            <a:r>
              <a:rPr sz="850" spc="-15" dirty="0">
                <a:latin typeface="Microsoft Sans Serif"/>
                <a:cs typeface="Microsoft Sans Serif"/>
              </a:rPr>
              <a:t>PUBLICACIÓN</a:t>
            </a:r>
            <a:r>
              <a:rPr sz="850" spc="-5" dirty="0">
                <a:latin typeface="Microsoft Sans Serif"/>
                <a:cs typeface="Microsoft Sans Serif"/>
              </a:rPr>
              <a:t> </a:t>
            </a:r>
            <a:r>
              <a:rPr sz="850" spc="-55" dirty="0">
                <a:latin typeface="Microsoft Sans Serif"/>
                <a:cs typeface="Microsoft Sans Serif"/>
              </a:rPr>
              <a:t>ESPECIAL</a:t>
            </a:r>
            <a:r>
              <a:rPr sz="850" spc="-5" dirty="0">
                <a:latin typeface="Microsoft Sans Serif"/>
                <a:cs typeface="Microsoft Sans Serif"/>
              </a:rPr>
              <a:t> </a:t>
            </a:r>
            <a:r>
              <a:rPr sz="850" spc="-40" dirty="0">
                <a:latin typeface="Microsoft Sans Serif"/>
                <a:cs typeface="Microsoft Sans Serif"/>
              </a:rPr>
              <a:t>DEL</a:t>
            </a:r>
            <a:r>
              <a:rPr sz="850" spc="-5" dirty="0">
                <a:latin typeface="Microsoft Sans Serif"/>
                <a:cs typeface="Microsoft Sans Serif"/>
              </a:rPr>
              <a:t> </a:t>
            </a:r>
            <a:r>
              <a:rPr sz="850" spc="-60" dirty="0">
                <a:latin typeface="Microsoft Sans Serif"/>
                <a:cs typeface="Microsoft Sans Serif"/>
              </a:rPr>
              <a:t>IEEE</a:t>
            </a:r>
            <a:r>
              <a:rPr sz="850" spc="-5" dirty="0">
                <a:latin typeface="Microsoft Sans Serif"/>
                <a:cs typeface="Microsoft Sans Serif"/>
              </a:rPr>
              <a:t> </a:t>
            </a:r>
            <a:r>
              <a:rPr sz="850" spc="-80" dirty="0">
                <a:latin typeface="Microsoft Sans Serif"/>
                <a:cs typeface="Microsoft Sans Serif"/>
              </a:rPr>
              <a:t>PSRC</a:t>
            </a:r>
            <a:endParaRPr sz="850">
              <a:latin typeface="Microsoft Sans Serif"/>
              <a:cs typeface="Microsoft Sans Serif"/>
            </a:endParaRPr>
          </a:p>
        </p:txBody>
      </p:sp>
      <p:sp>
        <p:nvSpPr>
          <p:cNvPr id="288" name="object 288"/>
          <p:cNvSpPr txBox="1"/>
          <p:nvPr/>
        </p:nvSpPr>
        <p:spPr>
          <a:xfrm>
            <a:off x="13472061" y="9415125"/>
            <a:ext cx="2852914" cy="143629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sz="850" spc="-25" dirty="0">
                <a:latin typeface="Microsoft Sans Serif"/>
                <a:cs typeface="Microsoft Sans Serif"/>
              </a:rPr>
              <a:t>CAPÍTULO</a:t>
            </a:r>
            <a:r>
              <a:rPr sz="850" spc="-20" dirty="0">
                <a:latin typeface="Microsoft Sans Serif"/>
                <a:cs typeface="Microsoft Sans Serif"/>
              </a:rPr>
              <a:t> </a:t>
            </a:r>
            <a:r>
              <a:rPr sz="850" dirty="0">
                <a:latin typeface="Microsoft Sans Serif"/>
                <a:cs typeface="Microsoft Sans Serif"/>
              </a:rPr>
              <a:t>4,</a:t>
            </a:r>
            <a:r>
              <a:rPr sz="850" spc="-15" dirty="0">
                <a:latin typeface="Microsoft Sans Serif"/>
                <a:cs typeface="Microsoft Sans Serif"/>
              </a:rPr>
              <a:t> </a:t>
            </a:r>
            <a:r>
              <a:rPr sz="850" spc="-40" dirty="0">
                <a:latin typeface="Microsoft Sans Serif"/>
                <a:cs typeface="Microsoft Sans Serif"/>
              </a:rPr>
              <a:t>SECCIÓN</a:t>
            </a:r>
            <a:r>
              <a:rPr sz="850" spc="-15" dirty="0">
                <a:latin typeface="Microsoft Sans Serif"/>
                <a:cs typeface="Microsoft Sans Serif"/>
              </a:rPr>
              <a:t> </a:t>
            </a:r>
            <a:r>
              <a:rPr sz="850" spc="10" dirty="0">
                <a:latin typeface="Microsoft Sans Serif"/>
                <a:cs typeface="Microsoft Sans Serif"/>
              </a:rPr>
              <a:t>2</a:t>
            </a:r>
            <a:endParaRPr sz="850">
              <a:latin typeface="Microsoft Sans Serif"/>
              <a:cs typeface="Microsoft Sans Serif"/>
            </a:endParaRPr>
          </a:p>
        </p:txBody>
      </p:sp>
    </p:spTree>
  </p:cSld>
  <p:clrMapOvr>
    <a:masterClrMapping/>
  </p:clrMapOvr>
</p:sld>
</file>

<file path=ppt/slides/slide94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object 2"/>
          <p:cNvPicPr/>
          <p:nvPr/>
        </p:nvPicPr>
        <p:blipFill>
          <a:blip r:embed="rId2" cstate="print"/>
          <a:stretch>
            <a:fillRect/>
          </a:stretch>
        </p:blipFill>
        <p:spPr>
          <a:xfrm>
            <a:off x="12386293" y="1900428"/>
            <a:ext cx="220868" cy="103631"/>
          </a:xfrm>
          <a:prstGeom prst="rect">
            <a:avLst/>
          </a:prstGeom>
        </p:spPr>
      </p:pic>
      <p:sp>
        <p:nvSpPr>
          <p:cNvPr id="3" name="object 3"/>
          <p:cNvSpPr/>
          <p:nvPr/>
        </p:nvSpPr>
        <p:spPr>
          <a:xfrm>
            <a:off x="13837728" y="2907792"/>
            <a:ext cx="0" cy="3653154"/>
          </a:xfrm>
          <a:custGeom>
            <a:avLst/>
            <a:gdLst/>
            <a:ahLst/>
            <a:cxnLst/>
            <a:rect l="l" t="t" r="r" b="b"/>
            <a:pathLst>
              <a:path h="3653154">
                <a:moveTo>
                  <a:pt x="0" y="0"/>
                </a:moveTo>
                <a:lnTo>
                  <a:pt x="0" y="3653027"/>
                </a:lnTo>
              </a:path>
            </a:pathLst>
          </a:custGeom>
          <a:ln w="9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grpSp>
        <p:nvGrpSpPr>
          <p:cNvPr id="4" name="object 4"/>
          <p:cNvGrpSpPr/>
          <p:nvPr/>
        </p:nvGrpSpPr>
        <p:grpSpPr>
          <a:xfrm>
            <a:off x="1525060" y="2065020"/>
            <a:ext cx="8533908" cy="2597150"/>
            <a:chOff x="662940" y="2065020"/>
            <a:chExt cx="3709670" cy="2597150"/>
          </a:xfrm>
        </p:grpSpPr>
        <p:sp>
          <p:nvSpPr>
            <p:cNvPr id="5" name="object 5"/>
            <p:cNvSpPr/>
            <p:nvPr/>
          </p:nvSpPr>
          <p:spPr>
            <a:xfrm>
              <a:off x="670560" y="2244851"/>
              <a:ext cx="597535" cy="104139"/>
            </a:xfrm>
            <a:custGeom>
              <a:avLst/>
              <a:gdLst/>
              <a:ahLst/>
              <a:cxnLst/>
              <a:rect l="l" t="t" r="r" b="b"/>
              <a:pathLst>
                <a:path w="597535" h="104139">
                  <a:moveTo>
                    <a:pt x="65531" y="51816"/>
                  </a:moveTo>
                  <a:lnTo>
                    <a:pt x="198119" y="51816"/>
                  </a:lnTo>
                </a:path>
                <a:path w="597535" h="104139">
                  <a:moveTo>
                    <a:pt x="33527" y="12192"/>
                  </a:moveTo>
                  <a:lnTo>
                    <a:pt x="33527" y="91440"/>
                  </a:lnTo>
                </a:path>
                <a:path w="597535" h="104139">
                  <a:moveTo>
                    <a:pt x="0" y="25908"/>
                  </a:moveTo>
                  <a:lnTo>
                    <a:pt x="0" y="77724"/>
                  </a:lnTo>
                </a:path>
                <a:path w="597535" h="104139">
                  <a:moveTo>
                    <a:pt x="65531" y="0"/>
                  </a:moveTo>
                  <a:lnTo>
                    <a:pt x="65531" y="103632"/>
                  </a:lnTo>
                </a:path>
                <a:path w="597535" h="104139">
                  <a:moveTo>
                    <a:pt x="198119" y="51816"/>
                  </a:moveTo>
                  <a:lnTo>
                    <a:pt x="597407" y="51816"/>
                  </a:lnTo>
                </a:path>
              </a:pathLst>
            </a:custGeom>
            <a:ln w="1524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" name="object 6"/>
            <p:cNvSpPr/>
            <p:nvPr/>
          </p:nvSpPr>
          <p:spPr>
            <a:xfrm>
              <a:off x="813815" y="2270759"/>
              <a:ext cx="68580" cy="38100"/>
            </a:xfrm>
            <a:custGeom>
              <a:avLst/>
              <a:gdLst/>
              <a:ahLst/>
              <a:cxnLst/>
              <a:rect l="l" t="t" r="r" b="b"/>
              <a:pathLst>
                <a:path w="68580" h="38100">
                  <a:moveTo>
                    <a:pt x="68580" y="38100"/>
                  </a:moveTo>
                  <a:lnTo>
                    <a:pt x="68580" y="32004"/>
                  </a:lnTo>
                  <a:lnTo>
                    <a:pt x="67056" y="25908"/>
                  </a:lnTo>
                  <a:lnTo>
                    <a:pt x="36576" y="0"/>
                  </a:lnTo>
                  <a:lnTo>
                    <a:pt x="30480" y="0"/>
                  </a:lnTo>
                  <a:lnTo>
                    <a:pt x="0" y="25908"/>
                  </a:lnTo>
                  <a:lnTo>
                    <a:pt x="0" y="32004"/>
                  </a:lnTo>
                  <a:lnTo>
                    <a:pt x="0" y="38100"/>
                  </a:lnTo>
                </a:path>
              </a:pathLst>
            </a:custGeom>
            <a:ln w="9144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" name="object 7"/>
            <p:cNvSpPr/>
            <p:nvPr/>
          </p:nvSpPr>
          <p:spPr>
            <a:xfrm>
              <a:off x="882396" y="2270759"/>
              <a:ext cx="71755" cy="38100"/>
            </a:xfrm>
            <a:custGeom>
              <a:avLst/>
              <a:gdLst/>
              <a:ahLst/>
              <a:cxnLst/>
              <a:rect l="l" t="t" r="r" b="b"/>
              <a:pathLst>
                <a:path w="71755" h="38100">
                  <a:moveTo>
                    <a:pt x="71628" y="38100"/>
                  </a:moveTo>
                  <a:lnTo>
                    <a:pt x="71628" y="32004"/>
                  </a:lnTo>
                  <a:lnTo>
                    <a:pt x="70104" y="25908"/>
                  </a:lnTo>
                  <a:lnTo>
                    <a:pt x="38100" y="0"/>
                  </a:lnTo>
                  <a:lnTo>
                    <a:pt x="33528" y="0"/>
                  </a:lnTo>
                  <a:lnTo>
                    <a:pt x="21336" y="3047"/>
                  </a:lnTo>
                  <a:lnTo>
                    <a:pt x="16764" y="6096"/>
                  </a:lnTo>
                  <a:lnTo>
                    <a:pt x="7620" y="15240"/>
                  </a:lnTo>
                  <a:lnTo>
                    <a:pt x="4572" y="19812"/>
                  </a:lnTo>
                  <a:lnTo>
                    <a:pt x="0" y="38100"/>
                  </a:lnTo>
                </a:path>
              </a:pathLst>
            </a:custGeom>
            <a:ln w="9144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" name="object 8"/>
            <p:cNvSpPr/>
            <p:nvPr/>
          </p:nvSpPr>
          <p:spPr>
            <a:xfrm>
              <a:off x="809244" y="2315718"/>
              <a:ext cx="149860" cy="0"/>
            </a:xfrm>
            <a:custGeom>
              <a:avLst/>
              <a:gdLst/>
              <a:ahLst/>
              <a:cxnLst/>
              <a:rect l="l" t="t" r="r" b="b"/>
              <a:pathLst>
                <a:path w="149859">
                  <a:moveTo>
                    <a:pt x="140208" y="0"/>
                  </a:moveTo>
                  <a:lnTo>
                    <a:pt x="149352" y="0"/>
                  </a:lnTo>
                </a:path>
                <a:path w="149859">
                  <a:moveTo>
                    <a:pt x="68579" y="0"/>
                  </a:moveTo>
                  <a:lnTo>
                    <a:pt x="77723" y="0"/>
                  </a:lnTo>
                </a:path>
                <a:path w="149859">
                  <a:moveTo>
                    <a:pt x="0" y="0"/>
                  </a:moveTo>
                  <a:lnTo>
                    <a:pt x="9143" y="0"/>
                  </a:lnTo>
                </a:path>
              </a:pathLst>
            </a:custGeom>
            <a:ln w="13716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9" name="object 9"/>
            <p:cNvPicPr/>
            <p:nvPr/>
          </p:nvPicPr>
          <p:blipFill>
            <a:blip r:embed="rId3" cstate="print"/>
            <a:stretch>
              <a:fillRect/>
            </a:stretch>
          </p:blipFill>
          <p:spPr>
            <a:xfrm>
              <a:off x="932688" y="2375916"/>
              <a:ext cx="335279" cy="103632"/>
            </a:xfrm>
            <a:prstGeom prst="rect">
              <a:avLst/>
            </a:prstGeom>
          </p:spPr>
        </p:pic>
        <p:sp>
          <p:nvSpPr>
            <p:cNvPr id="10" name="object 10"/>
            <p:cNvSpPr/>
            <p:nvPr/>
          </p:nvSpPr>
          <p:spPr>
            <a:xfrm>
              <a:off x="1097279" y="2430780"/>
              <a:ext cx="0" cy="434340"/>
            </a:xfrm>
            <a:custGeom>
              <a:avLst/>
              <a:gdLst/>
              <a:ahLst/>
              <a:cxnLst/>
              <a:rect l="l" t="t" r="r" b="b"/>
              <a:pathLst>
                <a:path h="434339">
                  <a:moveTo>
                    <a:pt x="0" y="0"/>
                  </a:moveTo>
                  <a:lnTo>
                    <a:pt x="0" y="434339"/>
                  </a:lnTo>
                </a:path>
              </a:pathLst>
            </a:custGeom>
            <a:ln w="1524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11" name="object 11"/>
            <p:cNvPicPr/>
            <p:nvPr/>
          </p:nvPicPr>
          <p:blipFill>
            <a:blip r:embed="rId4" cstate="print"/>
            <a:stretch>
              <a:fillRect/>
            </a:stretch>
          </p:blipFill>
          <p:spPr>
            <a:xfrm>
              <a:off x="954024" y="2577084"/>
              <a:ext cx="173735" cy="149352"/>
            </a:xfrm>
            <a:prstGeom prst="rect">
              <a:avLst/>
            </a:prstGeom>
          </p:spPr>
        </p:pic>
        <p:sp>
          <p:nvSpPr>
            <p:cNvPr id="12" name="object 12"/>
            <p:cNvSpPr/>
            <p:nvPr/>
          </p:nvSpPr>
          <p:spPr>
            <a:xfrm>
              <a:off x="1097279" y="2427732"/>
              <a:ext cx="655320" cy="466725"/>
            </a:xfrm>
            <a:custGeom>
              <a:avLst/>
              <a:gdLst/>
              <a:ahLst/>
              <a:cxnLst/>
              <a:rect l="l" t="t" r="r" b="b"/>
              <a:pathLst>
                <a:path w="655319" h="466725">
                  <a:moveTo>
                    <a:pt x="0" y="437387"/>
                  </a:moveTo>
                  <a:lnTo>
                    <a:pt x="192024" y="437387"/>
                  </a:lnTo>
                </a:path>
                <a:path w="655319" h="466725">
                  <a:moveTo>
                    <a:pt x="192024" y="466343"/>
                  </a:moveTo>
                  <a:lnTo>
                    <a:pt x="475487" y="466343"/>
                  </a:lnTo>
                  <a:lnTo>
                    <a:pt x="475487" y="408432"/>
                  </a:lnTo>
                  <a:lnTo>
                    <a:pt x="192024" y="408432"/>
                  </a:lnTo>
                  <a:lnTo>
                    <a:pt x="192024" y="466343"/>
                  </a:lnTo>
                  <a:close/>
                </a:path>
                <a:path w="655319" h="466725">
                  <a:moveTo>
                    <a:pt x="414528" y="0"/>
                  </a:moveTo>
                  <a:lnTo>
                    <a:pt x="655320" y="0"/>
                  </a:lnTo>
                </a:path>
              </a:pathLst>
            </a:custGeom>
            <a:ln w="1524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" name="object 13"/>
            <p:cNvSpPr/>
            <p:nvPr/>
          </p:nvSpPr>
          <p:spPr>
            <a:xfrm>
              <a:off x="1755648" y="2430780"/>
              <a:ext cx="0" cy="902335"/>
            </a:xfrm>
            <a:custGeom>
              <a:avLst/>
              <a:gdLst/>
              <a:ahLst/>
              <a:cxnLst/>
              <a:rect l="l" t="t" r="r" b="b"/>
              <a:pathLst>
                <a:path h="902335">
                  <a:moveTo>
                    <a:pt x="0" y="0"/>
                  </a:moveTo>
                  <a:lnTo>
                    <a:pt x="0" y="902208"/>
                  </a:lnTo>
                </a:path>
              </a:pathLst>
            </a:custGeom>
            <a:ln w="9144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4" name="object 14"/>
            <p:cNvSpPr/>
            <p:nvPr/>
          </p:nvSpPr>
          <p:spPr>
            <a:xfrm>
              <a:off x="1580387" y="2865119"/>
              <a:ext cx="175260" cy="0"/>
            </a:xfrm>
            <a:custGeom>
              <a:avLst/>
              <a:gdLst/>
              <a:ahLst/>
              <a:cxnLst/>
              <a:rect l="l" t="t" r="r" b="b"/>
              <a:pathLst>
                <a:path w="175260">
                  <a:moveTo>
                    <a:pt x="0" y="0"/>
                  </a:moveTo>
                  <a:lnTo>
                    <a:pt x="175260" y="0"/>
                  </a:lnTo>
                </a:path>
              </a:pathLst>
            </a:custGeom>
            <a:ln w="1524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5" name="object 15"/>
            <p:cNvSpPr/>
            <p:nvPr/>
          </p:nvSpPr>
          <p:spPr>
            <a:xfrm>
              <a:off x="1735836" y="2845307"/>
              <a:ext cx="38100" cy="40005"/>
            </a:xfrm>
            <a:custGeom>
              <a:avLst/>
              <a:gdLst/>
              <a:ahLst/>
              <a:cxnLst/>
              <a:rect l="l" t="t" r="r" b="b"/>
              <a:pathLst>
                <a:path w="38100" h="40005">
                  <a:moveTo>
                    <a:pt x="19812" y="39623"/>
                  </a:moveTo>
                  <a:lnTo>
                    <a:pt x="12215" y="38028"/>
                  </a:lnTo>
                  <a:lnTo>
                    <a:pt x="5905" y="33718"/>
                  </a:lnTo>
                  <a:lnTo>
                    <a:pt x="1595" y="27408"/>
                  </a:lnTo>
                  <a:lnTo>
                    <a:pt x="0" y="19811"/>
                  </a:lnTo>
                  <a:lnTo>
                    <a:pt x="1595" y="12215"/>
                  </a:lnTo>
                  <a:lnTo>
                    <a:pt x="5905" y="5905"/>
                  </a:lnTo>
                  <a:lnTo>
                    <a:pt x="12215" y="1595"/>
                  </a:lnTo>
                  <a:lnTo>
                    <a:pt x="19812" y="0"/>
                  </a:lnTo>
                  <a:lnTo>
                    <a:pt x="27170" y="1595"/>
                  </a:lnTo>
                  <a:lnTo>
                    <a:pt x="32956" y="5905"/>
                  </a:lnTo>
                  <a:lnTo>
                    <a:pt x="36742" y="12215"/>
                  </a:lnTo>
                  <a:lnTo>
                    <a:pt x="38100" y="19811"/>
                  </a:lnTo>
                  <a:lnTo>
                    <a:pt x="36742" y="27408"/>
                  </a:lnTo>
                  <a:lnTo>
                    <a:pt x="32956" y="33718"/>
                  </a:lnTo>
                  <a:lnTo>
                    <a:pt x="27170" y="38028"/>
                  </a:lnTo>
                  <a:lnTo>
                    <a:pt x="19812" y="39623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6" name="object 16"/>
            <p:cNvSpPr/>
            <p:nvPr/>
          </p:nvSpPr>
          <p:spPr>
            <a:xfrm>
              <a:off x="1735836" y="2845307"/>
              <a:ext cx="38100" cy="40005"/>
            </a:xfrm>
            <a:custGeom>
              <a:avLst/>
              <a:gdLst/>
              <a:ahLst/>
              <a:cxnLst/>
              <a:rect l="l" t="t" r="r" b="b"/>
              <a:pathLst>
                <a:path w="38100" h="40005">
                  <a:moveTo>
                    <a:pt x="0" y="19811"/>
                  </a:moveTo>
                  <a:lnTo>
                    <a:pt x="1595" y="12215"/>
                  </a:lnTo>
                  <a:lnTo>
                    <a:pt x="5905" y="5905"/>
                  </a:lnTo>
                  <a:lnTo>
                    <a:pt x="12215" y="1595"/>
                  </a:lnTo>
                  <a:lnTo>
                    <a:pt x="19812" y="0"/>
                  </a:lnTo>
                  <a:lnTo>
                    <a:pt x="27170" y="1595"/>
                  </a:lnTo>
                  <a:lnTo>
                    <a:pt x="32956" y="5905"/>
                  </a:lnTo>
                  <a:lnTo>
                    <a:pt x="36742" y="12215"/>
                  </a:lnTo>
                  <a:lnTo>
                    <a:pt x="38100" y="19811"/>
                  </a:lnTo>
                  <a:lnTo>
                    <a:pt x="36742" y="27408"/>
                  </a:lnTo>
                  <a:lnTo>
                    <a:pt x="32956" y="33718"/>
                  </a:lnTo>
                  <a:lnTo>
                    <a:pt x="27170" y="38028"/>
                  </a:lnTo>
                  <a:lnTo>
                    <a:pt x="19812" y="39623"/>
                  </a:lnTo>
                  <a:lnTo>
                    <a:pt x="12215" y="38028"/>
                  </a:lnTo>
                  <a:lnTo>
                    <a:pt x="5905" y="33718"/>
                  </a:lnTo>
                  <a:lnTo>
                    <a:pt x="1595" y="27408"/>
                  </a:lnTo>
                  <a:lnTo>
                    <a:pt x="0" y="19811"/>
                  </a:lnTo>
                </a:path>
              </a:pathLst>
            </a:custGeom>
            <a:ln w="9144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7" name="object 17"/>
            <p:cNvSpPr/>
            <p:nvPr/>
          </p:nvSpPr>
          <p:spPr>
            <a:xfrm>
              <a:off x="1516379" y="2296668"/>
              <a:ext cx="931544" cy="0"/>
            </a:xfrm>
            <a:custGeom>
              <a:avLst/>
              <a:gdLst/>
              <a:ahLst/>
              <a:cxnLst/>
              <a:rect l="l" t="t" r="r" b="b"/>
              <a:pathLst>
                <a:path w="931544">
                  <a:moveTo>
                    <a:pt x="0" y="0"/>
                  </a:moveTo>
                  <a:lnTo>
                    <a:pt x="931163" y="0"/>
                  </a:lnTo>
                </a:path>
              </a:pathLst>
            </a:custGeom>
            <a:ln w="1524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8" name="object 18"/>
            <p:cNvSpPr/>
            <p:nvPr/>
          </p:nvSpPr>
          <p:spPr>
            <a:xfrm>
              <a:off x="1921763" y="2270759"/>
              <a:ext cx="70485" cy="38100"/>
            </a:xfrm>
            <a:custGeom>
              <a:avLst/>
              <a:gdLst/>
              <a:ahLst/>
              <a:cxnLst/>
              <a:rect l="l" t="t" r="r" b="b"/>
              <a:pathLst>
                <a:path w="70485" h="38100">
                  <a:moveTo>
                    <a:pt x="70104" y="38100"/>
                  </a:moveTo>
                  <a:lnTo>
                    <a:pt x="70104" y="32004"/>
                  </a:lnTo>
                  <a:lnTo>
                    <a:pt x="68580" y="25908"/>
                  </a:lnTo>
                  <a:lnTo>
                    <a:pt x="38100" y="0"/>
                  </a:lnTo>
                  <a:lnTo>
                    <a:pt x="32004" y="0"/>
                  </a:lnTo>
                  <a:lnTo>
                    <a:pt x="1524" y="25908"/>
                  </a:lnTo>
                  <a:lnTo>
                    <a:pt x="0" y="32004"/>
                  </a:lnTo>
                  <a:lnTo>
                    <a:pt x="0" y="38100"/>
                  </a:lnTo>
                </a:path>
              </a:pathLst>
            </a:custGeom>
            <a:ln w="9144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9" name="object 19"/>
            <p:cNvSpPr/>
            <p:nvPr/>
          </p:nvSpPr>
          <p:spPr>
            <a:xfrm>
              <a:off x="1991868" y="2270759"/>
              <a:ext cx="71755" cy="38100"/>
            </a:xfrm>
            <a:custGeom>
              <a:avLst/>
              <a:gdLst/>
              <a:ahLst/>
              <a:cxnLst/>
              <a:rect l="l" t="t" r="r" b="b"/>
              <a:pathLst>
                <a:path w="71755" h="38100">
                  <a:moveTo>
                    <a:pt x="71627" y="38100"/>
                  </a:moveTo>
                  <a:lnTo>
                    <a:pt x="71627" y="32004"/>
                  </a:lnTo>
                  <a:lnTo>
                    <a:pt x="70103" y="25908"/>
                  </a:lnTo>
                  <a:lnTo>
                    <a:pt x="39623" y="0"/>
                  </a:lnTo>
                  <a:lnTo>
                    <a:pt x="33527" y="0"/>
                  </a:lnTo>
                  <a:lnTo>
                    <a:pt x="3047" y="25908"/>
                  </a:lnTo>
                  <a:lnTo>
                    <a:pt x="1523" y="32004"/>
                  </a:lnTo>
                  <a:lnTo>
                    <a:pt x="0" y="38100"/>
                  </a:lnTo>
                </a:path>
              </a:pathLst>
            </a:custGeom>
            <a:ln w="9144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0" name="object 20"/>
            <p:cNvSpPr/>
            <p:nvPr/>
          </p:nvSpPr>
          <p:spPr>
            <a:xfrm>
              <a:off x="1917191" y="2315718"/>
              <a:ext cx="151130" cy="0"/>
            </a:xfrm>
            <a:custGeom>
              <a:avLst/>
              <a:gdLst/>
              <a:ahLst/>
              <a:cxnLst/>
              <a:rect l="l" t="t" r="r" b="b"/>
              <a:pathLst>
                <a:path w="151130">
                  <a:moveTo>
                    <a:pt x="141732" y="0"/>
                  </a:moveTo>
                  <a:lnTo>
                    <a:pt x="150876" y="0"/>
                  </a:lnTo>
                </a:path>
                <a:path w="151130">
                  <a:moveTo>
                    <a:pt x="70103" y="0"/>
                  </a:moveTo>
                  <a:lnTo>
                    <a:pt x="79248" y="0"/>
                  </a:lnTo>
                </a:path>
                <a:path w="151130">
                  <a:moveTo>
                    <a:pt x="0" y="0"/>
                  </a:moveTo>
                  <a:lnTo>
                    <a:pt x="9144" y="0"/>
                  </a:lnTo>
                </a:path>
              </a:pathLst>
            </a:custGeom>
            <a:ln w="13716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1" name="object 21"/>
            <p:cNvSpPr/>
            <p:nvPr/>
          </p:nvSpPr>
          <p:spPr>
            <a:xfrm>
              <a:off x="1921763" y="2310384"/>
              <a:ext cx="0" cy="853440"/>
            </a:xfrm>
            <a:custGeom>
              <a:avLst/>
              <a:gdLst/>
              <a:ahLst/>
              <a:cxnLst/>
              <a:rect l="l" t="t" r="r" b="b"/>
              <a:pathLst>
                <a:path h="853439">
                  <a:moveTo>
                    <a:pt x="0" y="853440"/>
                  </a:moveTo>
                  <a:lnTo>
                    <a:pt x="0" y="0"/>
                  </a:lnTo>
                </a:path>
              </a:pathLst>
            </a:custGeom>
            <a:ln w="9144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2" name="object 22"/>
            <p:cNvSpPr/>
            <p:nvPr/>
          </p:nvSpPr>
          <p:spPr>
            <a:xfrm>
              <a:off x="2176271" y="2270759"/>
              <a:ext cx="71755" cy="38100"/>
            </a:xfrm>
            <a:custGeom>
              <a:avLst/>
              <a:gdLst/>
              <a:ahLst/>
              <a:cxnLst/>
              <a:rect l="l" t="t" r="r" b="b"/>
              <a:pathLst>
                <a:path w="71755" h="38100">
                  <a:moveTo>
                    <a:pt x="71627" y="38100"/>
                  </a:moveTo>
                  <a:lnTo>
                    <a:pt x="71627" y="32004"/>
                  </a:lnTo>
                  <a:lnTo>
                    <a:pt x="70103" y="25908"/>
                  </a:lnTo>
                  <a:lnTo>
                    <a:pt x="39623" y="0"/>
                  </a:lnTo>
                  <a:lnTo>
                    <a:pt x="33527" y="0"/>
                  </a:lnTo>
                  <a:lnTo>
                    <a:pt x="3047" y="25908"/>
                  </a:lnTo>
                  <a:lnTo>
                    <a:pt x="1523" y="32004"/>
                  </a:lnTo>
                  <a:lnTo>
                    <a:pt x="0" y="38100"/>
                  </a:lnTo>
                </a:path>
              </a:pathLst>
            </a:custGeom>
            <a:ln w="9144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3" name="object 23"/>
            <p:cNvSpPr/>
            <p:nvPr/>
          </p:nvSpPr>
          <p:spPr>
            <a:xfrm>
              <a:off x="2247900" y="2270759"/>
              <a:ext cx="71755" cy="38100"/>
            </a:xfrm>
            <a:custGeom>
              <a:avLst/>
              <a:gdLst/>
              <a:ahLst/>
              <a:cxnLst/>
              <a:rect l="l" t="t" r="r" b="b"/>
              <a:pathLst>
                <a:path w="71755" h="38100">
                  <a:moveTo>
                    <a:pt x="71627" y="38100"/>
                  </a:moveTo>
                  <a:lnTo>
                    <a:pt x="50291" y="3047"/>
                  </a:lnTo>
                  <a:lnTo>
                    <a:pt x="38099" y="0"/>
                  </a:lnTo>
                  <a:lnTo>
                    <a:pt x="33527" y="0"/>
                  </a:lnTo>
                  <a:lnTo>
                    <a:pt x="1523" y="25908"/>
                  </a:lnTo>
                  <a:lnTo>
                    <a:pt x="0" y="32004"/>
                  </a:lnTo>
                  <a:lnTo>
                    <a:pt x="0" y="38100"/>
                  </a:lnTo>
                </a:path>
              </a:pathLst>
            </a:custGeom>
            <a:ln w="9144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4" name="object 24"/>
            <p:cNvSpPr/>
            <p:nvPr/>
          </p:nvSpPr>
          <p:spPr>
            <a:xfrm>
              <a:off x="2171699" y="2315718"/>
              <a:ext cx="152400" cy="0"/>
            </a:xfrm>
            <a:custGeom>
              <a:avLst/>
              <a:gdLst/>
              <a:ahLst/>
              <a:cxnLst/>
              <a:rect l="l" t="t" r="r" b="b"/>
              <a:pathLst>
                <a:path w="152400">
                  <a:moveTo>
                    <a:pt x="143256" y="0"/>
                  </a:moveTo>
                  <a:lnTo>
                    <a:pt x="152400" y="0"/>
                  </a:lnTo>
                </a:path>
                <a:path w="152400">
                  <a:moveTo>
                    <a:pt x="71628" y="0"/>
                  </a:moveTo>
                  <a:lnTo>
                    <a:pt x="80772" y="0"/>
                  </a:lnTo>
                </a:path>
                <a:path w="152400">
                  <a:moveTo>
                    <a:pt x="0" y="0"/>
                  </a:moveTo>
                  <a:lnTo>
                    <a:pt x="9144" y="0"/>
                  </a:lnTo>
                </a:path>
              </a:pathLst>
            </a:custGeom>
            <a:ln w="13716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5" name="object 25"/>
            <p:cNvSpPr/>
            <p:nvPr/>
          </p:nvSpPr>
          <p:spPr>
            <a:xfrm>
              <a:off x="2176271" y="2310384"/>
              <a:ext cx="0" cy="1195070"/>
            </a:xfrm>
            <a:custGeom>
              <a:avLst/>
              <a:gdLst/>
              <a:ahLst/>
              <a:cxnLst/>
              <a:rect l="l" t="t" r="r" b="b"/>
              <a:pathLst>
                <a:path h="1195070">
                  <a:moveTo>
                    <a:pt x="0" y="1194816"/>
                  </a:moveTo>
                  <a:lnTo>
                    <a:pt x="0" y="0"/>
                  </a:lnTo>
                </a:path>
              </a:pathLst>
            </a:custGeom>
            <a:ln w="9144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26" name="object 26"/>
            <p:cNvPicPr/>
            <p:nvPr/>
          </p:nvPicPr>
          <p:blipFill>
            <a:blip r:embed="rId5" cstate="print"/>
            <a:stretch>
              <a:fillRect/>
            </a:stretch>
          </p:blipFill>
          <p:spPr>
            <a:xfrm>
              <a:off x="2441447" y="2182368"/>
              <a:ext cx="230123" cy="227075"/>
            </a:xfrm>
            <a:prstGeom prst="rect">
              <a:avLst/>
            </a:prstGeom>
          </p:spPr>
        </p:pic>
        <p:pic>
          <p:nvPicPr>
            <p:cNvPr id="27" name="object 27"/>
            <p:cNvPicPr/>
            <p:nvPr/>
          </p:nvPicPr>
          <p:blipFill>
            <a:blip r:embed="rId6" cstate="print"/>
            <a:stretch>
              <a:fillRect/>
            </a:stretch>
          </p:blipFill>
          <p:spPr>
            <a:xfrm>
              <a:off x="2476500" y="2255520"/>
              <a:ext cx="89916" cy="202691"/>
            </a:xfrm>
            <a:prstGeom prst="rect">
              <a:avLst/>
            </a:prstGeom>
          </p:spPr>
        </p:pic>
        <p:pic>
          <p:nvPicPr>
            <p:cNvPr id="28" name="object 28"/>
            <p:cNvPicPr/>
            <p:nvPr/>
          </p:nvPicPr>
          <p:blipFill>
            <a:blip r:embed="rId7" cstate="print"/>
            <a:stretch>
              <a:fillRect/>
            </a:stretch>
          </p:blipFill>
          <p:spPr>
            <a:xfrm>
              <a:off x="2570988" y="2257044"/>
              <a:ext cx="73151" cy="193547"/>
            </a:xfrm>
            <a:prstGeom prst="rect">
              <a:avLst/>
            </a:prstGeom>
          </p:spPr>
        </p:pic>
        <p:sp>
          <p:nvSpPr>
            <p:cNvPr id="29" name="object 29"/>
            <p:cNvSpPr/>
            <p:nvPr/>
          </p:nvSpPr>
          <p:spPr>
            <a:xfrm>
              <a:off x="2668523" y="2296668"/>
              <a:ext cx="1682750" cy="1905"/>
            </a:xfrm>
            <a:custGeom>
              <a:avLst/>
              <a:gdLst/>
              <a:ahLst/>
              <a:cxnLst/>
              <a:rect l="l" t="t" r="r" b="b"/>
              <a:pathLst>
                <a:path w="1682750" h="1905">
                  <a:moveTo>
                    <a:pt x="0" y="0"/>
                  </a:moveTo>
                  <a:lnTo>
                    <a:pt x="1682495" y="1524"/>
                  </a:lnTo>
                </a:path>
              </a:pathLst>
            </a:custGeom>
            <a:ln w="1524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0" name="object 30"/>
            <p:cNvSpPr/>
            <p:nvPr/>
          </p:nvSpPr>
          <p:spPr>
            <a:xfrm>
              <a:off x="2845307" y="2267712"/>
              <a:ext cx="71755" cy="38100"/>
            </a:xfrm>
            <a:custGeom>
              <a:avLst/>
              <a:gdLst/>
              <a:ahLst/>
              <a:cxnLst/>
              <a:rect l="l" t="t" r="r" b="b"/>
              <a:pathLst>
                <a:path w="71755" h="38100">
                  <a:moveTo>
                    <a:pt x="0" y="38100"/>
                  </a:moveTo>
                  <a:lnTo>
                    <a:pt x="1524" y="32004"/>
                  </a:lnTo>
                  <a:lnTo>
                    <a:pt x="3048" y="25908"/>
                  </a:lnTo>
                  <a:lnTo>
                    <a:pt x="4572" y="19812"/>
                  </a:lnTo>
                  <a:lnTo>
                    <a:pt x="7620" y="15240"/>
                  </a:lnTo>
                  <a:lnTo>
                    <a:pt x="16764" y="6096"/>
                  </a:lnTo>
                  <a:lnTo>
                    <a:pt x="21336" y="3047"/>
                  </a:lnTo>
                  <a:lnTo>
                    <a:pt x="33528" y="0"/>
                  </a:lnTo>
                  <a:lnTo>
                    <a:pt x="38100" y="0"/>
                  </a:lnTo>
                  <a:lnTo>
                    <a:pt x="70104" y="25908"/>
                  </a:lnTo>
                  <a:lnTo>
                    <a:pt x="71628" y="32004"/>
                  </a:lnTo>
                  <a:lnTo>
                    <a:pt x="71628" y="38100"/>
                  </a:lnTo>
                </a:path>
              </a:pathLst>
            </a:custGeom>
            <a:ln w="9144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1" name="object 31"/>
            <p:cNvSpPr/>
            <p:nvPr/>
          </p:nvSpPr>
          <p:spPr>
            <a:xfrm>
              <a:off x="2775203" y="2267712"/>
              <a:ext cx="70485" cy="38100"/>
            </a:xfrm>
            <a:custGeom>
              <a:avLst/>
              <a:gdLst/>
              <a:ahLst/>
              <a:cxnLst/>
              <a:rect l="l" t="t" r="r" b="b"/>
              <a:pathLst>
                <a:path w="70485" h="38100">
                  <a:moveTo>
                    <a:pt x="0" y="38100"/>
                  </a:moveTo>
                  <a:lnTo>
                    <a:pt x="0" y="32004"/>
                  </a:lnTo>
                  <a:lnTo>
                    <a:pt x="1524" y="25908"/>
                  </a:lnTo>
                  <a:lnTo>
                    <a:pt x="32004" y="0"/>
                  </a:lnTo>
                  <a:lnTo>
                    <a:pt x="38100" y="0"/>
                  </a:lnTo>
                  <a:lnTo>
                    <a:pt x="62484" y="15240"/>
                  </a:lnTo>
                  <a:lnTo>
                    <a:pt x="67056" y="19812"/>
                  </a:lnTo>
                  <a:lnTo>
                    <a:pt x="68580" y="25908"/>
                  </a:lnTo>
                  <a:lnTo>
                    <a:pt x="70104" y="32004"/>
                  </a:lnTo>
                  <a:lnTo>
                    <a:pt x="70104" y="38100"/>
                  </a:lnTo>
                </a:path>
              </a:pathLst>
            </a:custGeom>
            <a:ln w="9144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2" name="object 32"/>
            <p:cNvSpPr/>
            <p:nvPr/>
          </p:nvSpPr>
          <p:spPr>
            <a:xfrm>
              <a:off x="2770631" y="2311908"/>
              <a:ext cx="151130" cy="0"/>
            </a:xfrm>
            <a:custGeom>
              <a:avLst/>
              <a:gdLst/>
              <a:ahLst/>
              <a:cxnLst/>
              <a:rect l="l" t="t" r="r" b="b"/>
              <a:pathLst>
                <a:path w="151130">
                  <a:moveTo>
                    <a:pt x="0" y="0"/>
                  </a:moveTo>
                  <a:lnTo>
                    <a:pt x="9144" y="0"/>
                  </a:lnTo>
                </a:path>
                <a:path w="151130">
                  <a:moveTo>
                    <a:pt x="70104" y="0"/>
                  </a:moveTo>
                  <a:lnTo>
                    <a:pt x="79248" y="0"/>
                  </a:lnTo>
                </a:path>
                <a:path w="151130">
                  <a:moveTo>
                    <a:pt x="141732" y="0"/>
                  </a:moveTo>
                  <a:lnTo>
                    <a:pt x="150876" y="0"/>
                  </a:lnTo>
                </a:path>
              </a:pathLst>
            </a:custGeom>
            <a:ln w="12191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3" name="object 33"/>
            <p:cNvSpPr/>
            <p:nvPr/>
          </p:nvSpPr>
          <p:spPr>
            <a:xfrm>
              <a:off x="2916935" y="2293620"/>
              <a:ext cx="0" cy="759460"/>
            </a:xfrm>
            <a:custGeom>
              <a:avLst/>
              <a:gdLst/>
              <a:ahLst/>
              <a:cxnLst/>
              <a:rect l="l" t="t" r="r" b="b"/>
              <a:pathLst>
                <a:path h="759460">
                  <a:moveTo>
                    <a:pt x="0" y="0"/>
                  </a:moveTo>
                  <a:lnTo>
                    <a:pt x="0" y="758952"/>
                  </a:lnTo>
                </a:path>
              </a:pathLst>
            </a:custGeom>
            <a:ln w="9144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4" name="object 34"/>
            <p:cNvSpPr/>
            <p:nvPr/>
          </p:nvSpPr>
          <p:spPr>
            <a:xfrm>
              <a:off x="3060192" y="2270759"/>
              <a:ext cx="70485" cy="38100"/>
            </a:xfrm>
            <a:custGeom>
              <a:avLst/>
              <a:gdLst/>
              <a:ahLst/>
              <a:cxnLst/>
              <a:rect l="l" t="t" r="r" b="b"/>
              <a:pathLst>
                <a:path w="70485" h="38100">
                  <a:moveTo>
                    <a:pt x="70104" y="38100"/>
                  </a:moveTo>
                  <a:lnTo>
                    <a:pt x="67056" y="25908"/>
                  </a:lnTo>
                  <a:lnTo>
                    <a:pt x="65532" y="19812"/>
                  </a:lnTo>
                  <a:lnTo>
                    <a:pt x="62484" y="15240"/>
                  </a:lnTo>
                  <a:lnTo>
                    <a:pt x="53340" y="6096"/>
                  </a:lnTo>
                  <a:lnTo>
                    <a:pt x="48768" y="3047"/>
                  </a:lnTo>
                  <a:lnTo>
                    <a:pt x="36576" y="0"/>
                  </a:lnTo>
                  <a:lnTo>
                    <a:pt x="32004" y="0"/>
                  </a:lnTo>
                  <a:lnTo>
                    <a:pt x="1524" y="25908"/>
                  </a:lnTo>
                  <a:lnTo>
                    <a:pt x="0" y="32004"/>
                  </a:lnTo>
                  <a:lnTo>
                    <a:pt x="0" y="38100"/>
                  </a:lnTo>
                </a:path>
              </a:pathLst>
            </a:custGeom>
            <a:ln w="9144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5" name="object 35"/>
            <p:cNvSpPr/>
            <p:nvPr/>
          </p:nvSpPr>
          <p:spPr>
            <a:xfrm>
              <a:off x="3130295" y="2270759"/>
              <a:ext cx="70485" cy="38100"/>
            </a:xfrm>
            <a:custGeom>
              <a:avLst/>
              <a:gdLst/>
              <a:ahLst/>
              <a:cxnLst/>
              <a:rect l="l" t="t" r="r" b="b"/>
              <a:pathLst>
                <a:path w="70485" h="38100">
                  <a:moveTo>
                    <a:pt x="70104" y="38100"/>
                  </a:moveTo>
                  <a:lnTo>
                    <a:pt x="70104" y="32004"/>
                  </a:lnTo>
                  <a:lnTo>
                    <a:pt x="68580" y="25908"/>
                  </a:lnTo>
                  <a:lnTo>
                    <a:pt x="38100" y="0"/>
                  </a:lnTo>
                  <a:lnTo>
                    <a:pt x="32004" y="0"/>
                  </a:lnTo>
                  <a:lnTo>
                    <a:pt x="7620" y="15240"/>
                  </a:lnTo>
                  <a:lnTo>
                    <a:pt x="3048" y="19812"/>
                  </a:lnTo>
                  <a:lnTo>
                    <a:pt x="1524" y="25908"/>
                  </a:lnTo>
                  <a:lnTo>
                    <a:pt x="0" y="32004"/>
                  </a:lnTo>
                  <a:lnTo>
                    <a:pt x="0" y="38100"/>
                  </a:lnTo>
                </a:path>
              </a:pathLst>
            </a:custGeom>
            <a:ln w="9144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6" name="object 36"/>
            <p:cNvSpPr/>
            <p:nvPr/>
          </p:nvSpPr>
          <p:spPr>
            <a:xfrm>
              <a:off x="3055619" y="2315718"/>
              <a:ext cx="149860" cy="0"/>
            </a:xfrm>
            <a:custGeom>
              <a:avLst/>
              <a:gdLst/>
              <a:ahLst/>
              <a:cxnLst/>
              <a:rect l="l" t="t" r="r" b="b"/>
              <a:pathLst>
                <a:path w="149860">
                  <a:moveTo>
                    <a:pt x="140208" y="0"/>
                  </a:moveTo>
                  <a:lnTo>
                    <a:pt x="149352" y="0"/>
                  </a:lnTo>
                </a:path>
                <a:path w="149860">
                  <a:moveTo>
                    <a:pt x="70104" y="0"/>
                  </a:moveTo>
                  <a:lnTo>
                    <a:pt x="79248" y="0"/>
                  </a:lnTo>
                </a:path>
                <a:path w="149860">
                  <a:moveTo>
                    <a:pt x="0" y="0"/>
                  </a:moveTo>
                  <a:lnTo>
                    <a:pt x="9144" y="0"/>
                  </a:lnTo>
                </a:path>
              </a:pathLst>
            </a:custGeom>
            <a:ln w="13716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7" name="object 37"/>
            <p:cNvSpPr/>
            <p:nvPr/>
          </p:nvSpPr>
          <p:spPr>
            <a:xfrm>
              <a:off x="3200400" y="2296668"/>
              <a:ext cx="0" cy="1804670"/>
            </a:xfrm>
            <a:custGeom>
              <a:avLst/>
              <a:gdLst/>
              <a:ahLst/>
              <a:cxnLst/>
              <a:rect l="l" t="t" r="r" b="b"/>
              <a:pathLst>
                <a:path h="1804670">
                  <a:moveTo>
                    <a:pt x="0" y="0"/>
                  </a:moveTo>
                  <a:lnTo>
                    <a:pt x="0" y="1804416"/>
                  </a:lnTo>
                </a:path>
              </a:pathLst>
            </a:custGeom>
            <a:ln w="9144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38" name="object 38"/>
            <p:cNvPicPr/>
            <p:nvPr/>
          </p:nvPicPr>
          <p:blipFill>
            <a:blip r:embed="rId8" cstate="print"/>
            <a:stretch>
              <a:fillRect/>
            </a:stretch>
          </p:blipFill>
          <p:spPr>
            <a:xfrm>
              <a:off x="1260347" y="2296668"/>
              <a:ext cx="259080" cy="131064"/>
            </a:xfrm>
            <a:prstGeom prst="rect">
              <a:avLst/>
            </a:prstGeom>
          </p:spPr>
        </p:pic>
        <p:sp>
          <p:nvSpPr>
            <p:cNvPr id="39" name="object 39"/>
            <p:cNvSpPr/>
            <p:nvPr/>
          </p:nvSpPr>
          <p:spPr>
            <a:xfrm>
              <a:off x="2578607" y="2490216"/>
              <a:ext cx="82550" cy="41275"/>
            </a:xfrm>
            <a:custGeom>
              <a:avLst/>
              <a:gdLst/>
              <a:ahLst/>
              <a:cxnLst/>
              <a:rect l="l" t="t" r="r" b="b"/>
              <a:pathLst>
                <a:path w="82550" h="41275">
                  <a:moveTo>
                    <a:pt x="82295" y="41148"/>
                  </a:moveTo>
                  <a:lnTo>
                    <a:pt x="82295" y="35052"/>
                  </a:lnTo>
                  <a:lnTo>
                    <a:pt x="80771" y="28956"/>
                  </a:lnTo>
                  <a:lnTo>
                    <a:pt x="77723" y="21336"/>
                  </a:lnTo>
                  <a:lnTo>
                    <a:pt x="73151" y="16764"/>
                  </a:lnTo>
                  <a:lnTo>
                    <a:pt x="68579" y="10668"/>
                  </a:lnTo>
                  <a:lnTo>
                    <a:pt x="64007" y="7620"/>
                  </a:lnTo>
                  <a:lnTo>
                    <a:pt x="51815" y="1524"/>
                  </a:lnTo>
                  <a:lnTo>
                    <a:pt x="44195" y="0"/>
                  </a:lnTo>
                  <a:lnTo>
                    <a:pt x="38099" y="0"/>
                  </a:lnTo>
                  <a:lnTo>
                    <a:pt x="32003" y="1524"/>
                  </a:lnTo>
                  <a:lnTo>
                    <a:pt x="24383" y="4572"/>
                  </a:lnTo>
                  <a:lnTo>
                    <a:pt x="19811" y="7620"/>
                  </a:lnTo>
                  <a:lnTo>
                    <a:pt x="13715" y="10668"/>
                  </a:lnTo>
                  <a:lnTo>
                    <a:pt x="4571" y="22860"/>
                  </a:lnTo>
                  <a:lnTo>
                    <a:pt x="3047" y="28956"/>
                  </a:lnTo>
                  <a:lnTo>
                    <a:pt x="1523" y="35052"/>
                  </a:lnTo>
                  <a:lnTo>
                    <a:pt x="0" y="41148"/>
                  </a:lnTo>
                </a:path>
              </a:pathLst>
            </a:custGeom>
            <a:ln w="9144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0" name="object 40"/>
            <p:cNvSpPr/>
            <p:nvPr/>
          </p:nvSpPr>
          <p:spPr>
            <a:xfrm>
              <a:off x="2417063" y="2490216"/>
              <a:ext cx="81280" cy="41275"/>
            </a:xfrm>
            <a:custGeom>
              <a:avLst/>
              <a:gdLst/>
              <a:ahLst/>
              <a:cxnLst/>
              <a:rect l="l" t="t" r="r" b="b"/>
              <a:pathLst>
                <a:path w="81280" h="41275">
                  <a:moveTo>
                    <a:pt x="80772" y="41148"/>
                  </a:moveTo>
                  <a:lnTo>
                    <a:pt x="79248" y="35052"/>
                  </a:lnTo>
                  <a:lnTo>
                    <a:pt x="77724" y="28956"/>
                  </a:lnTo>
                  <a:lnTo>
                    <a:pt x="74676" y="21336"/>
                  </a:lnTo>
                  <a:lnTo>
                    <a:pt x="71628" y="16764"/>
                  </a:lnTo>
                  <a:lnTo>
                    <a:pt x="67056" y="10668"/>
                  </a:lnTo>
                  <a:lnTo>
                    <a:pt x="60960" y="7620"/>
                  </a:lnTo>
                  <a:lnTo>
                    <a:pt x="56388" y="4572"/>
                  </a:lnTo>
                  <a:lnTo>
                    <a:pt x="48768" y="1524"/>
                  </a:lnTo>
                  <a:lnTo>
                    <a:pt x="42672" y="0"/>
                  </a:lnTo>
                  <a:lnTo>
                    <a:pt x="36576" y="0"/>
                  </a:lnTo>
                  <a:lnTo>
                    <a:pt x="4572" y="22860"/>
                  </a:lnTo>
                  <a:lnTo>
                    <a:pt x="0" y="35052"/>
                  </a:lnTo>
                  <a:lnTo>
                    <a:pt x="0" y="41148"/>
                  </a:lnTo>
                </a:path>
              </a:pathLst>
            </a:custGeom>
            <a:ln w="9144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1" name="object 41"/>
            <p:cNvSpPr/>
            <p:nvPr/>
          </p:nvSpPr>
          <p:spPr>
            <a:xfrm>
              <a:off x="2497835" y="2490216"/>
              <a:ext cx="81280" cy="41275"/>
            </a:xfrm>
            <a:custGeom>
              <a:avLst/>
              <a:gdLst/>
              <a:ahLst/>
              <a:cxnLst/>
              <a:rect l="l" t="t" r="r" b="b"/>
              <a:pathLst>
                <a:path w="81280" h="41275">
                  <a:moveTo>
                    <a:pt x="80772" y="41148"/>
                  </a:moveTo>
                  <a:lnTo>
                    <a:pt x="80772" y="35052"/>
                  </a:lnTo>
                  <a:lnTo>
                    <a:pt x="79248" y="28956"/>
                  </a:lnTo>
                  <a:lnTo>
                    <a:pt x="50292" y="1524"/>
                  </a:lnTo>
                  <a:lnTo>
                    <a:pt x="44196" y="0"/>
                  </a:lnTo>
                  <a:lnTo>
                    <a:pt x="36576" y="0"/>
                  </a:lnTo>
                  <a:lnTo>
                    <a:pt x="1524" y="28956"/>
                  </a:lnTo>
                  <a:lnTo>
                    <a:pt x="0" y="35052"/>
                  </a:lnTo>
                  <a:lnTo>
                    <a:pt x="0" y="41148"/>
                  </a:lnTo>
                </a:path>
              </a:pathLst>
            </a:custGeom>
            <a:ln w="9144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2" name="object 42"/>
            <p:cNvSpPr/>
            <p:nvPr/>
          </p:nvSpPr>
          <p:spPr>
            <a:xfrm>
              <a:off x="2412491" y="2538984"/>
              <a:ext cx="253365" cy="0"/>
            </a:xfrm>
            <a:custGeom>
              <a:avLst/>
              <a:gdLst/>
              <a:ahLst/>
              <a:cxnLst/>
              <a:rect l="l" t="t" r="r" b="b"/>
              <a:pathLst>
                <a:path w="253364">
                  <a:moveTo>
                    <a:pt x="243839" y="0"/>
                  </a:moveTo>
                  <a:lnTo>
                    <a:pt x="252983" y="0"/>
                  </a:lnTo>
                </a:path>
                <a:path w="253364">
                  <a:moveTo>
                    <a:pt x="161544" y="0"/>
                  </a:moveTo>
                  <a:lnTo>
                    <a:pt x="170688" y="0"/>
                  </a:lnTo>
                </a:path>
                <a:path w="253364">
                  <a:moveTo>
                    <a:pt x="80771" y="0"/>
                  </a:moveTo>
                  <a:lnTo>
                    <a:pt x="89915" y="0"/>
                  </a:lnTo>
                </a:path>
                <a:path w="253364">
                  <a:moveTo>
                    <a:pt x="0" y="0"/>
                  </a:moveTo>
                  <a:lnTo>
                    <a:pt x="9144" y="0"/>
                  </a:lnTo>
                </a:path>
              </a:pathLst>
            </a:custGeom>
            <a:ln w="15239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3" name="object 43"/>
            <p:cNvSpPr/>
            <p:nvPr/>
          </p:nvSpPr>
          <p:spPr>
            <a:xfrm>
              <a:off x="2660903" y="2523743"/>
              <a:ext cx="0" cy="1420495"/>
            </a:xfrm>
            <a:custGeom>
              <a:avLst/>
              <a:gdLst/>
              <a:ahLst/>
              <a:cxnLst/>
              <a:rect l="l" t="t" r="r" b="b"/>
              <a:pathLst>
                <a:path h="1420495">
                  <a:moveTo>
                    <a:pt x="0" y="0"/>
                  </a:moveTo>
                  <a:lnTo>
                    <a:pt x="0" y="1420367"/>
                  </a:lnTo>
                </a:path>
              </a:pathLst>
            </a:custGeom>
            <a:ln w="9144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44" name="object 44"/>
            <p:cNvPicPr/>
            <p:nvPr/>
          </p:nvPicPr>
          <p:blipFill>
            <a:blip r:embed="rId9" cstate="print"/>
            <a:stretch>
              <a:fillRect/>
            </a:stretch>
          </p:blipFill>
          <p:spPr>
            <a:xfrm>
              <a:off x="3354323" y="2305812"/>
              <a:ext cx="149352" cy="435863"/>
            </a:xfrm>
            <a:prstGeom prst="rect">
              <a:avLst/>
            </a:prstGeom>
          </p:spPr>
        </p:pic>
        <p:pic>
          <p:nvPicPr>
            <p:cNvPr id="45" name="object 45"/>
            <p:cNvPicPr/>
            <p:nvPr/>
          </p:nvPicPr>
          <p:blipFill>
            <a:blip r:embed="rId10" cstate="print"/>
            <a:stretch>
              <a:fillRect/>
            </a:stretch>
          </p:blipFill>
          <p:spPr>
            <a:xfrm>
              <a:off x="3979163" y="2296668"/>
              <a:ext cx="150876" cy="435864"/>
            </a:xfrm>
            <a:prstGeom prst="rect">
              <a:avLst/>
            </a:prstGeom>
          </p:spPr>
        </p:pic>
        <p:sp>
          <p:nvSpPr>
            <p:cNvPr id="46" name="object 46"/>
            <p:cNvSpPr/>
            <p:nvPr/>
          </p:nvSpPr>
          <p:spPr>
            <a:xfrm>
              <a:off x="4053840" y="2065020"/>
              <a:ext cx="314325" cy="2597150"/>
            </a:xfrm>
            <a:custGeom>
              <a:avLst/>
              <a:gdLst/>
              <a:ahLst/>
              <a:cxnLst/>
              <a:rect l="l" t="t" r="r" b="b"/>
              <a:pathLst>
                <a:path w="314325" h="2597150">
                  <a:moveTo>
                    <a:pt x="0" y="627887"/>
                  </a:moveTo>
                  <a:lnTo>
                    <a:pt x="0" y="2596895"/>
                  </a:lnTo>
                </a:path>
                <a:path w="314325" h="2597150">
                  <a:moveTo>
                    <a:pt x="313943" y="455676"/>
                  </a:moveTo>
                  <a:lnTo>
                    <a:pt x="313943" y="0"/>
                  </a:lnTo>
                </a:path>
              </a:pathLst>
            </a:custGeom>
            <a:ln w="9144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47" name="object 47"/>
          <p:cNvGrpSpPr/>
          <p:nvPr/>
        </p:nvGrpSpPr>
        <p:grpSpPr>
          <a:xfrm>
            <a:off x="10310806" y="2068067"/>
            <a:ext cx="477677" cy="449580"/>
            <a:chOff x="4482083" y="2068067"/>
            <a:chExt cx="207645" cy="449580"/>
          </a:xfrm>
        </p:grpSpPr>
        <p:sp>
          <p:nvSpPr>
            <p:cNvPr id="48" name="object 48"/>
            <p:cNvSpPr/>
            <p:nvPr/>
          </p:nvSpPr>
          <p:spPr>
            <a:xfrm>
              <a:off x="4486655" y="2197607"/>
              <a:ext cx="198120" cy="200025"/>
            </a:xfrm>
            <a:custGeom>
              <a:avLst/>
              <a:gdLst/>
              <a:ahLst/>
              <a:cxnLst/>
              <a:rect l="l" t="t" r="r" b="b"/>
              <a:pathLst>
                <a:path w="198120" h="200025">
                  <a:moveTo>
                    <a:pt x="198119" y="100583"/>
                  </a:moveTo>
                  <a:lnTo>
                    <a:pt x="190357" y="61721"/>
                  </a:lnTo>
                  <a:lnTo>
                    <a:pt x="169163" y="29717"/>
                  </a:lnTo>
                  <a:lnTo>
                    <a:pt x="137683" y="8000"/>
                  </a:lnTo>
                  <a:lnTo>
                    <a:pt x="99059" y="0"/>
                  </a:lnTo>
                  <a:lnTo>
                    <a:pt x="60436" y="8000"/>
                  </a:lnTo>
                  <a:lnTo>
                    <a:pt x="28955" y="29717"/>
                  </a:lnTo>
                  <a:lnTo>
                    <a:pt x="7762" y="61721"/>
                  </a:lnTo>
                  <a:lnTo>
                    <a:pt x="0" y="100583"/>
                  </a:lnTo>
                  <a:lnTo>
                    <a:pt x="7762" y="139207"/>
                  </a:lnTo>
                  <a:lnTo>
                    <a:pt x="28955" y="170687"/>
                  </a:lnTo>
                  <a:lnTo>
                    <a:pt x="60436" y="191881"/>
                  </a:lnTo>
                  <a:lnTo>
                    <a:pt x="99059" y="199643"/>
                  </a:lnTo>
                  <a:lnTo>
                    <a:pt x="137683" y="191881"/>
                  </a:lnTo>
                  <a:lnTo>
                    <a:pt x="169163" y="170687"/>
                  </a:lnTo>
                  <a:lnTo>
                    <a:pt x="190357" y="139207"/>
                  </a:lnTo>
                  <a:lnTo>
                    <a:pt x="198119" y="100583"/>
                  </a:lnTo>
                </a:path>
              </a:pathLst>
            </a:custGeom>
            <a:ln w="9144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49" name="object 49"/>
            <p:cNvPicPr/>
            <p:nvPr/>
          </p:nvPicPr>
          <p:blipFill>
            <a:blip r:embed="rId7" cstate="print"/>
            <a:stretch>
              <a:fillRect/>
            </a:stretch>
          </p:blipFill>
          <p:spPr>
            <a:xfrm>
              <a:off x="4550663" y="2258567"/>
              <a:ext cx="74675" cy="193548"/>
            </a:xfrm>
            <a:prstGeom prst="rect">
              <a:avLst/>
            </a:prstGeom>
          </p:spPr>
        </p:pic>
        <p:sp>
          <p:nvSpPr>
            <p:cNvPr id="50" name="object 50"/>
            <p:cNvSpPr/>
            <p:nvPr/>
          </p:nvSpPr>
          <p:spPr>
            <a:xfrm>
              <a:off x="4581131" y="2068080"/>
              <a:ext cx="9525" cy="449580"/>
            </a:xfrm>
            <a:custGeom>
              <a:avLst/>
              <a:gdLst/>
              <a:ahLst/>
              <a:cxnLst/>
              <a:rect l="l" t="t" r="r" b="b"/>
              <a:pathLst>
                <a:path w="9525" h="449580">
                  <a:moveTo>
                    <a:pt x="9144" y="438899"/>
                  </a:moveTo>
                  <a:lnTo>
                    <a:pt x="7620" y="435851"/>
                  </a:lnTo>
                  <a:lnTo>
                    <a:pt x="4572" y="434327"/>
                  </a:lnTo>
                  <a:lnTo>
                    <a:pt x="1524" y="435851"/>
                  </a:lnTo>
                  <a:lnTo>
                    <a:pt x="0" y="438899"/>
                  </a:lnTo>
                  <a:lnTo>
                    <a:pt x="0" y="444995"/>
                  </a:lnTo>
                  <a:lnTo>
                    <a:pt x="1524" y="448043"/>
                  </a:lnTo>
                  <a:lnTo>
                    <a:pt x="4572" y="449567"/>
                  </a:lnTo>
                  <a:lnTo>
                    <a:pt x="7620" y="448043"/>
                  </a:lnTo>
                  <a:lnTo>
                    <a:pt x="9144" y="444995"/>
                  </a:lnTo>
                  <a:lnTo>
                    <a:pt x="9144" y="438899"/>
                  </a:lnTo>
                  <a:close/>
                </a:path>
                <a:path w="9525" h="449580">
                  <a:moveTo>
                    <a:pt x="9144" y="384035"/>
                  </a:moveTo>
                  <a:lnTo>
                    <a:pt x="7620" y="380987"/>
                  </a:lnTo>
                  <a:lnTo>
                    <a:pt x="4572" y="379463"/>
                  </a:lnTo>
                  <a:lnTo>
                    <a:pt x="1524" y="380987"/>
                  </a:lnTo>
                  <a:lnTo>
                    <a:pt x="0" y="384035"/>
                  </a:lnTo>
                  <a:lnTo>
                    <a:pt x="0" y="411467"/>
                  </a:lnTo>
                  <a:lnTo>
                    <a:pt x="1524" y="414515"/>
                  </a:lnTo>
                  <a:lnTo>
                    <a:pt x="4572" y="416039"/>
                  </a:lnTo>
                  <a:lnTo>
                    <a:pt x="7620" y="414515"/>
                  </a:lnTo>
                  <a:lnTo>
                    <a:pt x="9144" y="411467"/>
                  </a:lnTo>
                  <a:lnTo>
                    <a:pt x="9144" y="384035"/>
                  </a:lnTo>
                  <a:close/>
                </a:path>
                <a:path w="9525" h="449580">
                  <a:moveTo>
                    <a:pt x="9144" y="329171"/>
                  </a:moveTo>
                  <a:lnTo>
                    <a:pt x="7620" y="326123"/>
                  </a:lnTo>
                  <a:lnTo>
                    <a:pt x="4572" y="324599"/>
                  </a:lnTo>
                  <a:lnTo>
                    <a:pt x="1524" y="326123"/>
                  </a:lnTo>
                  <a:lnTo>
                    <a:pt x="0" y="329171"/>
                  </a:lnTo>
                  <a:lnTo>
                    <a:pt x="0" y="356603"/>
                  </a:lnTo>
                  <a:lnTo>
                    <a:pt x="1524" y="359651"/>
                  </a:lnTo>
                  <a:lnTo>
                    <a:pt x="4572" y="361175"/>
                  </a:lnTo>
                  <a:lnTo>
                    <a:pt x="7620" y="359651"/>
                  </a:lnTo>
                  <a:lnTo>
                    <a:pt x="9144" y="356603"/>
                  </a:lnTo>
                  <a:lnTo>
                    <a:pt x="9144" y="329171"/>
                  </a:lnTo>
                  <a:close/>
                </a:path>
                <a:path w="9525" h="449580">
                  <a:moveTo>
                    <a:pt x="9156" y="102108"/>
                  </a:moveTo>
                  <a:lnTo>
                    <a:pt x="7632" y="99060"/>
                  </a:lnTo>
                  <a:lnTo>
                    <a:pt x="4584" y="97536"/>
                  </a:lnTo>
                  <a:lnTo>
                    <a:pt x="1536" y="99060"/>
                  </a:lnTo>
                  <a:lnTo>
                    <a:pt x="12" y="102108"/>
                  </a:lnTo>
                  <a:lnTo>
                    <a:pt x="12" y="129540"/>
                  </a:lnTo>
                  <a:lnTo>
                    <a:pt x="1536" y="132588"/>
                  </a:lnTo>
                  <a:lnTo>
                    <a:pt x="4584" y="134112"/>
                  </a:lnTo>
                  <a:lnTo>
                    <a:pt x="7632" y="132588"/>
                  </a:lnTo>
                  <a:lnTo>
                    <a:pt x="9156" y="129540"/>
                  </a:lnTo>
                  <a:lnTo>
                    <a:pt x="9156" y="102108"/>
                  </a:lnTo>
                  <a:close/>
                </a:path>
                <a:path w="9525" h="449580">
                  <a:moveTo>
                    <a:pt x="9156" y="47244"/>
                  </a:moveTo>
                  <a:lnTo>
                    <a:pt x="7632" y="44196"/>
                  </a:lnTo>
                  <a:lnTo>
                    <a:pt x="4584" y="42672"/>
                  </a:lnTo>
                  <a:lnTo>
                    <a:pt x="1536" y="44196"/>
                  </a:lnTo>
                  <a:lnTo>
                    <a:pt x="12" y="47244"/>
                  </a:lnTo>
                  <a:lnTo>
                    <a:pt x="12" y="74676"/>
                  </a:lnTo>
                  <a:lnTo>
                    <a:pt x="1536" y="77724"/>
                  </a:lnTo>
                  <a:lnTo>
                    <a:pt x="4584" y="79248"/>
                  </a:lnTo>
                  <a:lnTo>
                    <a:pt x="7632" y="77724"/>
                  </a:lnTo>
                  <a:lnTo>
                    <a:pt x="9156" y="74676"/>
                  </a:lnTo>
                  <a:lnTo>
                    <a:pt x="9156" y="47244"/>
                  </a:lnTo>
                  <a:close/>
                </a:path>
                <a:path w="9525" h="449580">
                  <a:moveTo>
                    <a:pt x="9156" y="4572"/>
                  </a:moveTo>
                  <a:lnTo>
                    <a:pt x="7632" y="1524"/>
                  </a:lnTo>
                  <a:lnTo>
                    <a:pt x="4584" y="0"/>
                  </a:lnTo>
                  <a:lnTo>
                    <a:pt x="1536" y="1524"/>
                  </a:lnTo>
                  <a:lnTo>
                    <a:pt x="12" y="4572"/>
                  </a:lnTo>
                  <a:lnTo>
                    <a:pt x="12" y="19812"/>
                  </a:lnTo>
                  <a:lnTo>
                    <a:pt x="1536" y="24384"/>
                  </a:lnTo>
                  <a:lnTo>
                    <a:pt x="7632" y="24384"/>
                  </a:lnTo>
                  <a:lnTo>
                    <a:pt x="9156" y="19812"/>
                  </a:lnTo>
                  <a:lnTo>
                    <a:pt x="9156" y="4572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51" name="object 51"/>
          <p:cNvSpPr/>
          <p:nvPr/>
        </p:nvSpPr>
        <p:spPr>
          <a:xfrm>
            <a:off x="11047041" y="2065020"/>
            <a:ext cx="0" cy="455930"/>
          </a:xfrm>
          <a:custGeom>
            <a:avLst/>
            <a:gdLst/>
            <a:ahLst/>
            <a:cxnLst/>
            <a:rect l="l" t="t" r="r" b="b"/>
            <a:pathLst>
              <a:path h="455930">
                <a:moveTo>
                  <a:pt x="0" y="0"/>
                </a:moveTo>
                <a:lnTo>
                  <a:pt x="0" y="455676"/>
                </a:lnTo>
              </a:path>
            </a:pathLst>
          </a:custGeom>
          <a:ln w="9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grpSp>
        <p:nvGrpSpPr>
          <p:cNvPr id="52" name="object 52"/>
          <p:cNvGrpSpPr/>
          <p:nvPr/>
        </p:nvGrpSpPr>
        <p:grpSpPr>
          <a:xfrm>
            <a:off x="9998781" y="2273808"/>
            <a:ext cx="105177" cy="48895"/>
            <a:chOff x="4346447" y="2273807"/>
            <a:chExt cx="45720" cy="48895"/>
          </a:xfrm>
        </p:grpSpPr>
        <p:sp>
          <p:nvSpPr>
            <p:cNvPr id="53" name="object 53"/>
            <p:cNvSpPr/>
            <p:nvPr/>
          </p:nvSpPr>
          <p:spPr>
            <a:xfrm>
              <a:off x="4351019" y="2278379"/>
              <a:ext cx="36830" cy="40005"/>
            </a:xfrm>
            <a:custGeom>
              <a:avLst/>
              <a:gdLst/>
              <a:ahLst/>
              <a:cxnLst/>
              <a:rect l="l" t="t" r="r" b="b"/>
              <a:pathLst>
                <a:path w="36829" h="40005">
                  <a:moveTo>
                    <a:pt x="16764" y="39623"/>
                  </a:moveTo>
                  <a:lnTo>
                    <a:pt x="10286" y="38028"/>
                  </a:lnTo>
                  <a:lnTo>
                    <a:pt x="4952" y="33718"/>
                  </a:lnTo>
                  <a:lnTo>
                    <a:pt x="1333" y="27408"/>
                  </a:lnTo>
                  <a:lnTo>
                    <a:pt x="0" y="19811"/>
                  </a:lnTo>
                  <a:lnTo>
                    <a:pt x="1333" y="12215"/>
                  </a:lnTo>
                  <a:lnTo>
                    <a:pt x="4953" y="5905"/>
                  </a:lnTo>
                  <a:lnTo>
                    <a:pt x="10287" y="1595"/>
                  </a:lnTo>
                  <a:lnTo>
                    <a:pt x="16764" y="0"/>
                  </a:lnTo>
                  <a:lnTo>
                    <a:pt x="24360" y="1595"/>
                  </a:lnTo>
                  <a:lnTo>
                    <a:pt x="30670" y="5905"/>
                  </a:lnTo>
                  <a:lnTo>
                    <a:pt x="34980" y="12215"/>
                  </a:lnTo>
                  <a:lnTo>
                    <a:pt x="36576" y="19811"/>
                  </a:lnTo>
                  <a:lnTo>
                    <a:pt x="34980" y="27408"/>
                  </a:lnTo>
                  <a:lnTo>
                    <a:pt x="30670" y="33718"/>
                  </a:lnTo>
                  <a:lnTo>
                    <a:pt x="24360" y="38028"/>
                  </a:lnTo>
                  <a:lnTo>
                    <a:pt x="16764" y="39623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4" name="object 54"/>
            <p:cNvSpPr/>
            <p:nvPr/>
          </p:nvSpPr>
          <p:spPr>
            <a:xfrm>
              <a:off x="4351019" y="2278379"/>
              <a:ext cx="36830" cy="40005"/>
            </a:xfrm>
            <a:custGeom>
              <a:avLst/>
              <a:gdLst/>
              <a:ahLst/>
              <a:cxnLst/>
              <a:rect l="l" t="t" r="r" b="b"/>
              <a:pathLst>
                <a:path w="36829" h="40005">
                  <a:moveTo>
                    <a:pt x="0" y="19811"/>
                  </a:moveTo>
                  <a:lnTo>
                    <a:pt x="1333" y="12215"/>
                  </a:lnTo>
                  <a:lnTo>
                    <a:pt x="4953" y="5905"/>
                  </a:lnTo>
                  <a:lnTo>
                    <a:pt x="10287" y="1595"/>
                  </a:lnTo>
                  <a:lnTo>
                    <a:pt x="16764" y="0"/>
                  </a:lnTo>
                  <a:lnTo>
                    <a:pt x="24360" y="1595"/>
                  </a:lnTo>
                  <a:lnTo>
                    <a:pt x="30670" y="5905"/>
                  </a:lnTo>
                  <a:lnTo>
                    <a:pt x="34980" y="12215"/>
                  </a:lnTo>
                  <a:lnTo>
                    <a:pt x="36576" y="19811"/>
                  </a:lnTo>
                  <a:lnTo>
                    <a:pt x="34980" y="27408"/>
                  </a:lnTo>
                  <a:lnTo>
                    <a:pt x="30670" y="33718"/>
                  </a:lnTo>
                  <a:lnTo>
                    <a:pt x="24360" y="38028"/>
                  </a:lnTo>
                  <a:lnTo>
                    <a:pt x="16764" y="39623"/>
                  </a:lnTo>
                  <a:lnTo>
                    <a:pt x="10286" y="38028"/>
                  </a:lnTo>
                  <a:lnTo>
                    <a:pt x="4952" y="33718"/>
                  </a:lnTo>
                  <a:lnTo>
                    <a:pt x="1333" y="27408"/>
                  </a:lnTo>
                  <a:lnTo>
                    <a:pt x="0" y="19811"/>
                  </a:lnTo>
                </a:path>
              </a:pathLst>
            </a:custGeom>
            <a:ln w="9144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55" name="object 55"/>
          <p:cNvGrpSpPr/>
          <p:nvPr/>
        </p:nvGrpSpPr>
        <p:grpSpPr>
          <a:xfrm>
            <a:off x="10994456" y="2273808"/>
            <a:ext cx="109559" cy="48895"/>
            <a:chOff x="4779264" y="2273807"/>
            <a:chExt cx="47625" cy="48895"/>
          </a:xfrm>
        </p:grpSpPr>
        <p:sp>
          <p:nvSpPr>
            <p:cNvPr id="56" name="object 56"/>
            <p:cNvSpPr/>
            <p:nvPr/>
          </p:nvSpPr>
          <p:spPr>
            <a:xfrm>
              <a:off x="4783836" y="2278379"/>
              <a:ext cx="38100" cy="40005"/>
            </a:xfrm>
            <a:custGeom>
              <a:avLst/>
              <a:gdLst/>
              <a:ahLst/>
              <a:cxnLst/>
              <a:rect l="l" t="t" r="r" b="b"/>
              <a:pathLst>
                <a:path w="38100" h="40005">
                  <a:moveTo>
                    <a:pt x="18288" y="39623"/>
                  </a:moveTo>
                  <a:lnTo>
                    <a:pt x="10929" y="38028"/>
                  </a:lnTo>
                  <a:lnTo>
                    <a:pt x="5143" y="33718"/>
                  </a:lnTo>
                  <a:lnTo>
                    <a:pt x="1357" y="27408"/>
                  </a:lnTo>
                  <a:lnTo>
                    <a:pt x="0" y="19811"/>
                  </a:lnTo>
                  <a:lnTo>
                    <a:pt x="1357" y="12215"/>
                  </a:lnTo>
                  <a:lnTo>
                    <a:pt x="5143" y="5905"/>
                  </a:lnTo>
                  <a:lnTo>
                    <a:pt x="10929" y="1595"/>
                  </a:lnTo>
                  <a:lnTo>
                    <a:pt x="18288" y="0"/>
                  </a:lnTo>
                  <a:lnTo>
                    <a:pt x="25884" y="1595"/>
                  </a:lnTo>
                  <a:lnTo>
                    <a:pt x="32194" y="5905"/>
                  </a:lnTo>
                  <a:lnTo>
                    <a:pt x="36504" y="12215"/>
                  </a:lnTo>
                  <a:lnTo>
                    <a:pt x="38100" y="19811"/>
                  </a:lnTo>
                  <a:lnTo>
                    <a:pt x="36504" y="27408"/>
                  </a:lnTo>
                  <a:lnTo>
                    <a:pt x="32194" y="33718"/>
                  </a:lnTo>
                  <a:lnTo>
                    <a:pt x="25884" y="38028"/>
                  </a:lnTo>
                  <a:lnTo>
                    <a:pt x="18288" y="39623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7" name="object 57"/>
            <p:cNvSpPr/>
            <p:nvPr/>
          </p:nvSpPr>
          <p:spPr>
            <a:xfrm>
              <a:off x="4783836" y="2278379"/>
              <a:ext cx="38100" cy="40005"/>
            </a:xfrm>
            <a:custGeom>
              <a:avLst/>
              <a:gdLst/>
              <a:ahLst/>
              <a:cxnLst/>
              <a:rect l="l" t="t" r="r" b="b"/>
              <a:pathLst>
                <a:path w="38100" h="40005">
                  <a:moveTo>
                    <a:pt x="0" y="19811"/>
                  </a:moveTo>
                  <a:lnTo>
                    <a:pt x="1357" y="12215"/>
                  </a:lnTo>
                  <a:lnTo>
                    <a:pt x="5143" y="5905"/>
                  </a:lnTo>
                  <a:lnTo>
                    <a:pt x="10929" y="1595"/>
                  </a:lnTo>
                  <a:lnTo>
                    <a:pt x="18288" y="0"/>
                  </a:lnTo>
                  <a:lnTo>
                    <a:pt x="25884" y="1595"/>
                  </a:lnTo>
                  <a:lnTo>
                    <a:pt x="32194" y="5905"/>
                  </a:lnTo>
                  <a:lnTo>
                    <a:pt x="36504" y="12215"/>
                  </a:lnTo>
                  <a:lnTo>
                    <a:pt x="38100" y="19811"/>
                  </a:lnTo>
                  <a:lnTo>
                    <a:pt x="36504" y="27408"/>
                  </a:lnTo>
                  <a:lnTo>
                    <a:pt x="32194" y="33718"/>
                  </a:lnTo>
                  <a:lnTo>
                    <a:pt x="25884" y="38028"/>
                  </a:lnTo>
                  <a:lnTo>
                    <a:pt x="18288" y="39623"/>
                  </a:lnTo>
                  <a:lnTo>
                    <a:pt x="10929" y="38028"/>
                  </a:lnTo>
                  <a:lnTo>
                    <a:pt x="5143" y="33718"/>
                  </a:lnTo>
                  <a:lnTo>
                    <a:pt x="1357" y="27408"/>
                  </a:lnTo>
                  <a:lnTo>
                    <a:pt x="0" y="19811"/>
                  </a:lnTo>
                </a:path>
              </a:pathLst>
            </a:custGeom>
            <a:ln w="9144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58" name="object 58"/>
          <p:cNvSpPr/>
          <p:nvPr/>
        </p:nvSpPr>
        <p:spPr>
          <a:xfrm>
            <a:off x="13739562" y="2296668"/>
            <a:ext cx="94951" cy="81280"/>
          </a:xfrm>
          <a:custGeom>
            <a:avLst/>
            <a:gdLst/>
            <a:ahLst/>
            <a:cxnLst/>
            <a:rect l="l" t="t" r="r" b="b"/>
            <a:pathLst>
              <a:path w="41275" h="81280">
                <a:moveTo>
                  <a:pt x="1524" y="80772"/>
                </a:moveTo>
                <a:lnTo>
                  <a:pt x="38100" y="56388"/>
                </a:lnTo>
                <a:lnTo>
                  <a:pt x="41148" y="50292"/>
                </a:lnTo>
                <a:lnTo>
                  <a:pt x="41148" y="30480"/>
                </a:lnTo>
                <a:lnTo>
                  <a:pt x="35052" y="18288"/>
                </a:lnTo>
                <a:lnTo>
                  <a:pt x="32004" y="13716"/>
                </a:lnTo>
                <a:lnTo>
                  <a:pt x="19812" y="4572"/>
                </a:lnTo>
                <a:lnTo>
                  <a:pt x="13716" y="3048"/>
                </a:lnTo>
                <a:lnTo>
                  <a:pt x="7620" y="0"/>
                </a:lnTo>
                <a:lnTo>
                  <a:pt x="0" y="0"/>
                </a:lnTo>
              </a:path>
            </a:pathLst>
          </a:custGeom>
          <a:ln w="1524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grpSp>
        <p:nvGrpSpPr>
          <p:cNvPr id="59" name="object 59"/>
          <p:cNvGrpSpPr/>
          <p:nvPr/>
        </p:nvGrpSpPr>
        <p:grpSpPr>
          <a:xfrm>
            <a:off x="13722035" y="2125980"/>
            <a:ext cx="130010" cy="178435"/>
            <a:chOff x="5964936" y="2125979"/>
            <a:chExt cx="56515" cy="178435"/>
          </a:xfrm>
        </p:grpSpPr>
        <p:sp>
          <p:nvSpPr>
            <p:cNvPr id="60" name="object 60"/>
            <p:cNvSpPr/>
            <p:nvPr/>
          </p:nvSpPr>
          <p:spPr>
            <a:xfrm>
              <a:off x="5972556" y="2133599"/>
              <a:ext cx="41275" cy="81280"/>
            </a:xfrm>
            <a:custGeom>
              <a:avLst/>
              <a:gdLst/>
              <a:ahLst/>
              <a:cxnLst/>
              <a:rect l="l" t="t" r="r" b="b"/>
              <a:pathLst>
                <a:path w="41275" h="81280">
                  <a:moveTo>
                    <a:pt x="1524" y="80772"/>
                  </a:moveTo>
                  <a:lnTo>
                    <a:pt x="7620" y="80772"/>
                  </a:lnTo>
                  <a:lnTo>
                    <a:pt x="13716" y="79248"/>
                  </a:lnTo>
                  <a:lnTo>
                    <a:pt x="21336" y="76200"/>
                  </a:lnTo>
                  <a:lnTo>
                    <a:pt x="25908" y="73152"/>
                  </a:lnTo>
                  <a:lnTo>
                    <a:pt x="32004" y="68580"/>
                  </a:lnTo>
                  <a:lnTo>
                    <a:pt x="41148" y="50292"/>
                  </a:lnTo>
                  <a:lnTo>
                    <a:pt x="41148" y="30480"/>
                  </a:lnTo>
                  <a:lnTo>
                    <a:pt x="32004" y="12192"/>
                  </a:lnTo>
                  <a:lnTo>
                    <a:pt x="25908" y="7620"/>
                  </a:lnTo>
                  <a:lnTo>
                    <a:pt x="13716" y="1524"/>
                  </a:lnTo>
                  <a:lnTo>
                    <a:pt x="7620" y="0"/>
                  </a:lnTo>
                  <a:lnTo>
                    <a:pt x="0" y="0"/>
                  </a:lnTo>
                </a:path>
              </a:pathLst>
            </a:custGeom>
            <a:ln w="1524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1" name="object 61"/>
            <p:cNvSpPr/>
            <p:nvPr/>
          </p:nvSpPr>
          <p:spPr>
            <a:xfrm>
              <a:off x="5972556" y="2214371"/>
              <a:ext cx="41275" cy="82550"/>
            </a:xfrm>
            <a:custGeom>
              <a:avLst/>
              <a:gdLst/>
              <a:ahLst/>
              <a:cxnLst/>
              <a:rect l="l" t="t" r="r" b="b"/>
              <a:pathLst>
                <a:path w="41275" h="82550">
                  <a:moveTo>
                    <a:pt x="1524" y="82296"/>
                  </a:moveTo>
                  <a:lnTo>
                    <a:pt x="7620" y="82296"/>
                  </a:lnTo>
                  <a:lnTo>
                    <a:pt x="13716" y="80772"/>
                  </a:lnTo>
                  <a:lnTo>
                    <a:pt x="21336" y="77724"/>
                  </a:lnTo>
                  <a:lnTo>
                    <a:pt x="25908" y="73152"/>
                  </a:lnTo>
                  <a:lnTo>
                    <a:pt x="32004" y="68580"/>
                  </a:lnTo>
                  <a:lnTo>
                    <a:pt x="35052" y="64008"/>
                  </a:lnTo>
                  <a:lnTo>
                    <a:pt x="41148" y="51816"/>
                  </a:lnTo>
                  <a:lnTo>
                    <a:pt x="41148" y="30480"/>
                  </a:lnTo>
                  <a:lnTo>
                    <a:pt x="38100" y="24384"/>
                  </a:lnTo>
                  <a:lnTo>
                    <a:pt x="35052" y="18288"/>
                  </a:lnTo>
                  <a:lnTo>
                    <a:pt x="32004" y="13716"/>
                  </a:lnTo>
                  <a:lnTo>
                    <a:pt x="19812" y="4572"/>
                  </a:lnTo>
                  <a:lnTo>
                    <a:pt x="7620" y="1524"/>
                  </a:lnTo>
                  <a:lnTo>
                    <a:pt x="0" y="0"/>
                  </a:lnTo>
                </a:path>
              </a:pathLst>
            </a:custGeom>
            <a:ln w="1524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62" name="object 62"/>
          <p:cNvGrpSpPr/>
          <p:nvPr/>
        </p:nvGrpSpPr>
        <p:grpSpPr>
          <a:xfrm>
            <a:off x="13711516" y="2369819"/>
            <a:ext cx="140235" cy="97790"/>
            <a:chOff x="5960364" y="2369819"/>
            <a:chExt cx="60960" cy="97790"/>
          </a:xfrm>
        </p:grpSpPr>
        <p:sp>
          <p:nvSpPr>
            <p:cNvPr id="63" name="object 63"/>
            <p:cNvSpPr/>
            <p:nvPr/>
          </p:nvSpPr>
          <p:spPr>
            <a:xfrm>
              <a:off x="5972556" y="2377439"/>
              <a:ext cx="41275" cy="82550"/>
            </a:xfrm>
            <a:custGeom>
              <a:avLst/>
              <a:gdLst/>
              <a:ahLst/>
              <a:cxnLst/>
              <a:rect l="l" t="t" r="r" b="b"/>
              <a:pathLst>
                <a:path w="41275" h="82550">
                  <a:moveTo>
                    <a:pt x="1524" y="82296"/>
                  </a:moveTo>
                  <a:lnTo>
                    <a:pt x="41148" y="50292"/>
                  </a:lnTo>
                  <a:lnTo>
                    <a:pt x="41148" y="30480"/>
                  </a:lnTo>
                  <a:lnTo>
                    <a:pt x="32004" y="12192"/>
                  </a:lnTo>
                  <a:lnTo>
                    <a:pt x="25908" y="7620"/>
                  </a:lnTo>
                  <a:lnTo>
                    <a:pt x="13716" y="1524"/>
                  </a:lnTo>
                  <a:lnTo>
                    <a:pt x="7620" y="0"/>
                  </a:lnTo>
                  <a:lnTo>
                    <a:pt x="0" y="0"/>
                  </a:lnTo>
                </a:path>
              </a:pathLst>
            </a:custGeom>
            <a:ln w="1524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4" name="object 64"/>
            <p:cNvSpPr/>
            <p:nvPr/>
          </p:nvSpPr>
          <p:spPr>
            <a:xfrm>
              <a:off x="5960364" y="2377440"/>
              <a:ext cx="13970" cy="82550"/>
            </a:xfrm>
            <a:custGeom>
              <a:avLst/>
              <a:gdLst/>
              <a:ahLst/>
              <a:cxnLst/>
              <a:rect l="l" t="t" r="r" b="b"/>
              <a:pathLst>
                <a:path w="13970" h="82550">
                  <a:moveTo>
                    <a:pt x="13716" y="82295"/>
                  </a:moveTo>
                  <a:lnTo>
                    <a:pt x="0" y="82295"/>
                  </a:lnTo>
                </a:path>
                <a:path w="13970" h="82550">
                  <a:moveTo>
                    <a:pt x="13716" y="0"/>
                  </a:moveTo>
                  <a:lnTo>
                    <a:pt x="0" y="0"/>
                  </a:lnTo>
                </a:path>
              </a:pathLst>
            </a:custGeom>
            <a:ln w="1524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65" name="object 65"/>
          <p:cNvSpPr/>
          <p:nvPr/>
        </p:nvSpPr>
        <p:spPr>
          <a:xfrm>
            <a:off x="13711516" y="2296667"/>
            <a:ext cx="32137" cy="0"/>
          </a:xfrm>
          <a:custGeom>
            <a:avLst/>
            <a:gdLst/>
            <a:ahLst/>
            <a:cxnLst/>
            <a:rect l="l" t="t" r="r" b="b"/>
            <a:pathLst>
              <a:path w="13970">
                <a:moveTo>
                  <a:pt x="13716" y="0"/>
                </a:moveTo>
                <a:lnTo>
                  <a:pt x="0" y="0"/>
                </a:lnTo>
              </a:path>
            </a:pathLst>
          </a:custGeom>
          <a:ln w="1524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6" name="object 66"/>
          <p:cNvSpPr/>
          <p:nvPr/>
        </p:nvSpPr>
        <p:spPr>
          <a:xfrm>
            <a:off x="13711516" y="2214372"/>
            <a:ext cx="32137" cy="0"/>
          </a:xfrm>
          <a:custGeom>
            <a:avLst/>
            <a:gdLst/>
            <a:ahLst/>
            <a:cxnLst/>
            <a:rect l="l" t="t" r="r" b="b"/>
            <a:pathLst>
              <a:path w="13970">
                <a:moveTo>
                  <a:pt x="13716" y="0"/>
                </a:moveTo>
                <a:lnTo>
                  <a:pt x="0" y="0"/>
                </a:lnTo>
              </a:path>
            </a:pathLst>
          </a:custGeom>
          <a:ln w="1524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7" name="object 67"/>
          <p:cNvSpPr/>
          <p:nvPr/>
        </p:nvSpPr>
        <p:spPr>
          <a:xfrm>
            <a:off x="13711516" y="2133600"/>
            <a:ext cx="32137" cy="0"/>
          </a:xfrm>
          <a:custGeom>
            <a:avLst/>
            <a:gdLst/>
            <a:ahLst/>
            <a:cxnLst/>
            <a:rect l="l" t="t" r="r" b="b"/>
            <a:pathLst>
              <a:path w="13970">
                <a:moveTo>
                  <a:pt x="13716" y="0"/>
                </a:moveTo>
                <a:lnTo>
                  <a:pt x="0" y="0"/>
                </a:lnTo>
              </a:path>
            </a:pathLst>
          </a:custGeom>
          <a:ln w="1524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8" name="object 68"/>
          <p:cNvSpPr/>
          <p:nvPr/>
        </p:nvSpPr>
        <p:spPr>
          <a:xfrm>
            <a:off x="13883303" y="2214372"/>
            <a:ext cx="94951" cy="82550"/>
          </a:xfrm>
          <a:custGeom>
            <a:avLst/>
            <a:gdLst/>
            <a:ahLst/>
            <a:cxnLst/>
            <a:rect l="l" t="t" r="r" b="b"/>
            <a:pathLst>
              <a:path w="41275" h="82550">
                <a:moveTo>
                  <a:pt x="41148" y="0"/>
                </a:moveTo>
                <a:lnTo>
                  <a:pt x="7620" y="18288"/>
                </a:lnTo>
                <a:lnTo>
                  <a:pt x="4572" y="25908"/>
                </a:lnTo>
                <a:lnTo>
                  <a:pt x="1524" y="32004"/>
                </a:lnTo>
                <a:lnTo>
                  <a:pt x="0" y="38100"/>
                </a:lnTo>
                <a:lnTo>
                  <a:pt x="0" y="45719"/>
                </a:lnTo>
                <a:lnTo>
                  <a:pt x="22860" y="77724"/>
                </a:lnTo>
                <a:lnTo>
                  <a:pt x="35052" y="82296"/>
                </a:lnTo>
                <a:lnTo>
                  <a:pt x="41148" y="82296"/>
                </a:lnTo>
              </a:path>
            </a:pathLst>
          </a:custGeom>
          <a:ln w="1524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grpSp>
        <p:nvGrpSpPr>
          <p:cNvPr id="69" name="object 69"/>
          <p:cNvGrpSpPr/>
          <p:nvPr/>
        </p:nvGrpSpPr>
        <p:grpSpPr>
          <a:xfrm>
            <a:off x="13865774" y="2289048"/>
            <a:ext cx="130010" cy="178435"/>
            <a:chOff x="6027419" y="2289047"/>
            <a:chExt cx="56515" cy="178435"/>
          </a:xfrm>
        </p:grpSpPr>
        <p:sp>
          <p:nvSpPr>
            <p:cNvPr id="70" name="object 70"/>
            <p:cNvSpPr/>
            <p:nvPr/>
          </p:nvSpPr>
          <p:spPr>
            <a:xfrm>
              <a:off x="6035039" y="2377439"/>
              <a:ext cx="41275" cy="82550"/>
            </a:xfrm>
            <a:custGeom>
              <a:avLst/>
              <a:gdLst/>
              <a:ahLst/>
              <a:cxnLst/>
              <a:rect l="l" t="t" r="r" b="b"/>
              <a:pathLst>
                <a:path w="41275" h="82550">
                  <a:moveTo>
                    <a:pt x="41148" y="0"/>
                  </a:moveTo>
                  <a:lnTo>
                    <a:pt x="35052" y="0"/>
                  </a:lnTo>
                  <a:lnTo>
                    <a:pt x="28956" y="1524"/>
                  </a:lnTo>
                  <a:lnTo>
                    <a:pt x="1524" y="30480"/>
                  </a:lnTo>
                  <a:lnTo>
                    <a:pt x="0" y="38100"/>
                  </a:lnTo>
                  <a:lnTo>
                    <a:pt x="0" y="44195"/>
                  </a:lnTo>
                  <a:lnTo>
                    <a:pt x="1524" y="50292"/>
                  </a:lnTo>
                  <a:lnTo>
                    <a:pt x="4572" y="57912"/>
                  </a:lnTo>
                  <a:lnTo>
                    <a:pt x="7620" y="62484"/>
                  </a:lnTo>
                  <a:lnTo>
                    <a:pt x="10668" y="68580"/>
                  </a:lnTo>
                  <a:lnTo>
                    <a:pt x="16764" y="73152"/>
                  </a:lnTo>
                  <a:lnTo>
                    <a:pt x="28956" y="79248"/>
                  </a:lnTo>
                  <a:lnTo>
                    <a:pt x="41148" y="82296"/>
                  </a:lnTo>
                </a:path>
              </a:pathLst>
            </a:custGeom>
            <a:ln w="1524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1" name="object 71"/>
            <p:cNvSpPr/>
            <p:nvPr/>
          </p:nvSpPr>
          <p:spPr>
            <a:xfrm>
              <a:off x="6035039" y="2296667"/>
              <a:ext cx="41275" cy="81280"/>
            </a:xfrm>
            <a:custGeom>
              <a:avLst/>
              <a:gdLst/>
              <a:ahLst/>
              <a:cxnLst/>
              <a:rect l="l" t="t" r="r" b="b"/>
              <a:pathLst>
                <a:path w="41275" h="81280">
                  <a:moveTo>
                    <a:pt x="41148" y="0"/>
                  </a:moveTo>
                  <a:lnTo>
                    <a:pt x="35052" y="0"/>
                  </a:lnTo>
                  <a:lnTo>
                    <a:pt x="28956" y="3048"/>
                  </a:lnTo>
                  <a:lnTo>
                    <a:pt x="21336" y="4572"/>
                  </a:lnTo>
                  <a:lnTo>
                    <a:pt x="16764" y="9144"/>
                  </a:lnTo>
                  <a:lnTo>
                    <a:pt x="10668" y="13716"/>
                  </a:lnTo>
                  <a:lnTo>
                    <a:pt x="7620" y="18288"/>
                  </a:lnTo>
                  <a:lnTo>
                    <a:pt x="1524" y="30480"/>
                  </a:lnTo>
                  <a:lnTo>
                    <a:pt x="0" y="38100"/>
                  </a:lnTo>
                  <a:lnTo>
                    <a:pt x="0" y="44195"/>
                  </a:lnTo>
                  <a:lnTo>
                    <a:pt x="1524" y="51816"/>
                  </a:lnTo>
                  <a:lnTo>
                    <a:pt x="7620" y="64008"/>
                  </a:lnTo>
                  <a:lnTo>
                    <a:pt x="10668" y="67056"/>
                  </a:lnTo>
                  <a:lnTo>
                    <a:pt x="22860" y="76200"/>
                  </a:lnTo>
                  <a:lnTo>
                    <a:pt x="41148" y="80772"/>
                  </a:lnTo>
                </a:path>
              </a:pathLst>
            </a:custGeom>
            <a:ln w="1524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72" name="object 72"/>
          <p:cNvGrpSpPr/>
          <p:nvPr/>
        </p:nvGrpSpPr>
        <p:grpSpPr>
          <a:xfrm>
            <a:off x="13865774" y="2125979"/>
            <a:ext cx="147539" cy="96520"/>
            <a:chOff x="6027419" y="2125979"/>
            <a:chExt cx="64135" cy="96520"/>
          </a:xfrm>
        </p:grpSpPr>
        <p:sp>
          <p:nvSpPr>
            <p:cNvPr id="73" name="object 73"/>
            <p:cNvSpPr/>
            <p:nvPr/>
          </p:nvSpPr>
          <p:spPr>
            <a:xfrm>
              <a:off x="6035039" y="2133599"/>
              <a:ext cx="41275" cy="81280"/>
            </a:xfrm>
            <a:custGeom>
              <a:avLst/>
              <a:gdLst/>
              <a:ahLst/>
              <a:cxnLst/>
              <a:rect l="l" t="t" r="r" b="b"/>
              <a:pathLst>
                <a:path w="41275" h="81280">
                  <a:moveTo>
                    <a:pt x="41148" y="0"/>
                  </a:moveTo>
                  <a:lnTo>
                    <a:pt x="35052" y="0"/>
                  </a:lnTo>
                  <a:lnTo>
                    <a:pt x="28956" y="1524"/>
                  </a:lnTo>
                  <a:lnTo>
                    <a:pt x="1524" y="30480"/>
                  </a:lnTo>
                  <a:lnTo>
                    <a:pt x="0" y="36576"/>
                  </a:lnTo>
                  <a:lnTo>
                    <a:pt x="0" y="44195"/>
                  </a:lnTo>
                  <a:lnTo>
                    <a:pt x="28956" y="79248"/>
                  </a:lnTo>
                  <a:lnTo>
                    <a:pt x="35052" y="80772"/>
                  </a:lnTo>
                  <a:lnTo>
                    <a:pt x="41148" y="80772"/>
                  </a:lnTo>
                </a:path>
              </a:pathLst>
            </a:custGeom>
            <a:ln w="1524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4" name="object 74"/>
            <p:cNvSpPr/>
            <p:nvPr/>
          </p:nvSpPr>
          <p:spPr>
            <a:xfrm>
              <a:off x="6076187" y="2133599"/>
              <a:ext cx="15240" cy="81280"/>
            </a:xfrm>
            <a:custGeom>
              <a:avLst/>
              <a:gdLst/>
              <a:ahLst/>
              <a:cxnLst/>
              <a:rect l="l" t="t" r="r" b="b"/>
              <a:pathLst>
                <a:path w="15239" h="81280">
                  <a:moveTo>
                    <a:pt x="0" y="0"/>
                  </a:moveTo>
                  <a:lnTo>
                    <a:pt x="15240" y="0"/>
                  </a:lnTo>
                </a:path>
                <a:path w="15239" h="81280">
                  <a:moveTo>
                    <a:pt x="0" y="80771"/>
                  </a:moveTo>
                  <a:lnTo>
                    <a:pt x="15240" y="80771"/>
                  </a:lnTo>
                </a:path>
              </a:pathLst>
            </a:custGeom>
            <a:ln w="1524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75" name="object 75"/>
          <p:cNvSpPr/>
          <p:nvPr/>
        </p:nvSpPr>
        <p:spPr>
          <a:xfrm>
            <a:off x="13977963" y="2296667"/>
            <a:ext cx="35059" cy="0"/>
          </a:xfrm>
          <a:custGeom>
            <a:avLst/>
            <a:gdLst/>
            <a:ahLst/>
            <a:cxnLst/>
            <a:rect l="l" t="t" r="r" b="b"/>
            <a:pathLst>
              <a:path w="15239">
                <a:moveTo>
                  <a:pt x="0" y="0"/>
                </a:moveTo>
                <a:lnTo>
                  <a:pt x="15240" y="0"/>
                </a:lnTo>
              </a:path>
            </a:pathLst>
          </a:custGeom>
          <a:ln w="1524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6" name="object 76"/>
          <p:cNvSpPr/>
          <p:nvPr/>
        </p:nvSpPr>
        <p:spPr>
          <a:xfrm>
            <a:off x="13977963" y="2377439"/>
            <a:ext cx="35059" cy="0"/>
          </a:xfrm>
          <a:custGeom>
            <a:avLst/>
            <a:gdLst/>
            <a:ahLst/>
            <a:cxnLst/>
            <a:rect l="l" t="t" r="r" b="b"/>
            <a:pathLst>
              <a:path w="15239">
                <a:moveTo>
                  <a:pt x="0" y="0"/>
                </a:moveTo>
                <a:lnTo>
                  <a:pt x="15240" y="0"/>
                </a:lnTo>
              </a:path>
            </a:pathLst>
          </a:custGeom>
          <a:ln w="1524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grpSp>
        <p:nvGrpSpPr>
          <p:cNvPr id="77" name="object 77"/>
          <p:cNvGrpSpPr/>
          <p:nvPr/>
        </p:nvGrpSpPr>
        <p:grpSpPr>
          <a:xfrm>
            <a:off x="13890316" y="2452115"/>
            <a:ext cx="750844" cy="434340"/>
            <a:chOff x="6038088" y="2452115"/>
            <a:chExt cx="326390" cy="434340"/>
          </a:xfrm>
        </p:grpSpPr>
        <p:sp>
          <p:nvSpPr>
            <p:cNvPr id="78" name="object 78"/>
            <p:cNvSpPr/>
            <p:nvPr/>
          </p:nvSpPr>
          <p:spPr>
            <a:xfrm>
              <a:off x="6076188" y="2459735"/>
              <a:ext cx="15240" cy="219710"/>
            </a:xfrm>
            <a:custGeom>
              <a:avLst/>
              <a:gdLst/>
              <a:ahLst/>
              <a:cxnLst/>
              <a:rect l="l" t="t" r="r" b="b"/>
              <a:pathLst>
                <a:path w="15239" h="219710">
                  <a:moveTo>
                    <a:pt x="0" y="0"/>
                  </a:moveTo>
                  <a:lnTo>
                    <a:pt x="15240" y="0"/>
                  </a:lnTo>
                  <a:lnTo>
                    <a:pt x="15240" y="219456"/>
                  </a:lnTo>
                </a:path>
              </a:pathLst>
            </a:custGeom>
            <a:ln w="1524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9" name="object 79"/>
            <p:cNvSpPr/>
            <p:nvPr/>
          </p:nvSpPr>
          <p:spPr>
            <a:xfrm>
              <a:off x="6065520" y="2595372"/>
              <a:ext cx="38100" cy="71755"/>
            </a:xfrm>
            <a:custGeom>
              <a:avLst/>
              <a:gdLst/>
              <a:ahLst/>
              <a:cxnLst/>
              <a:rect l="l" t="t" r="r" b="b"/>
              <a:pathLst>
                <a:path w="38100" h="71755">
                  <a:moveTo>
                    <a:pt x="36575" y="0"/>
                  </a:moveTo>
                  <a:lnTo>
                    <a:pt x="30479" y="0"/>
                  </a:lnTo>
                  <a:lnTo>
                    <a:pt x="25907" y="1524"/>
                  </a:lnTo>
                  <a:lnTo>
                    <a:pt x="0" y="32004"/>
                  </a:lnTo>
                  <a:lnTo>
                    <a:pt x="0" y="38100"/>
                  </a:lnTo>
                  <a:lnTo>
                    <a:pt x="25907" y="68580"/>
                  </a:lnTo>
                  <a:lnTo>
                    <a:pt x="30479" y="70104"/>
                  </a:lnTo>
                  <a:lnTo>
                    <a:pt x="38099" y="71628"/>
                  </a:lnTo>
                </a:path>
              </a:pathLst>
            </a:custGeom>
            <a:ln w="9144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0" name="object 80"/>
            <p:cNvSpPr/>
            <p:nvPr/>
          </p:nvSpPr>
          <p:spPr>
            <a:xfrm>
              <a:off x="6065520" y="2523743"/>
              <a:ext cx="38100" cy="71755"/>
            </a:xfrm>
            <a:custGeom>
              <a:avLst/>
              <a:gdLst/>
              <a:ahLst/>
              <a:cxnLst/>
              <a:rect l="l" t="t" r="r" b="b"/>
              <a:pathLst>
                <a:path w="38100" h="71755">
                  <a:moveTo>
                    <a:pt x="36575" y="0"/>
                  </a:moveTo>
                  <a:lnTo>
                    <a:pt x="30479" y="1524"/>
                  </a:lnTo>
                  <a:lnTo>
                    <a:pt x="25907" y="3048"/>
                  </a:lnTo>
                  <a:lnTo>
                    <a:pt x="19811" y="4572"/>
                  </a:lnTo>
                  <a:lnTo>
                    <a:pt x="0" y="33528"/>
                  </a:lnTo>
                  <a:lnTo>
                    <a:pt x="0" y="38100"/>
                  </a:lnTo>
                  <a:lnTo>
                    <a:pt x="25907" y="70104"/>
                  </a:lnTo>
                  <a:lnTo>
                    <a:pt x="30479" y="71628"/>
                  </a:lnTo>
                  <a:lnTo>
                    <a:pt x="38099" y="71628"/>
                  </a:lnTo>
                </a:path>
              </a:pathLst>
            </a:custGeom>
            <a:ln w="9144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1" name="object 81"/>
            <p:cNvSpPr/>
            <p:nvPr/>
          </p:nvSpPr>
          <p:spPr>
            <a:xfrm>
              <a:off x="6102096" y="2523743"/>
              <a:ext cx="189230" cy="143510"/>
            </a:xfrm>
            <a:custGeom>
              <a:avLst/>
              <a:gdLst/>
              <a:ahLst/>
              <a:cxnLst/>
              <a:rect l="l" t="t" r="r" b="b"/>
              <a:pathLst>
                <a:path w="189229" h="143510">
                  <a:moveTo>
                    <a:pt x="0" y="0"/>
                  </a:moveTo>
                  <a:lnTo>
                    <a:pt x="13716" y="0"/>
                  </a:lnTo>
                </a:path>
                <a:path w="189229" h="143510">
                  <a:moveTo>
                    <a:pt x="0" y="71628"/>
                  </a:moveTo>
                  <a:lnTo>
                    <a:pt x="13716" y="71628"/>
                  </a:lnTo>
                </a:path>
                <a:path w="189229" h="143510">
                  <a:moveTo>
                    <a:pt x="0" y="143256"/>
                  </a:moveTo>
                  <a:lnTo>
                    <a:pt x="13716" y="143256"/>
                  </a:lnTo>
                </a:path>
                <a:path w="189229" h="143510">
                  <a:moveTo>
                    <a:pt x="6096" y="143256"/>
                  </a:moveTo>
                  <a:lnTo>
                    <a:pt x="188975" y="143256"/>
                  </a:lnTo>
                </a:path>
              </a:pathLst>
            </a:custGeom>
            <a:ln w="9144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2" name="object 82"/>
            <p:cNvSpPr/>
            <p:nvPr/>
          </p:nvSpPr>
          <p:spPr>
            <a:xfrm>
              <a:off x="6283452" y="2639567"/>
              <a:ext cx="81280" cy="53340"/>
            </a:xfrm>
            <a:custGeom>
              <a:avLst/>
              <a:gdLst/>
              <a:ahLst/>
              <a:cxnLst/>
              <a:rect l="l" t="t" r="r" b="b"/>
              <a:pathLst>
                <a:path w="81279" h="53339">
                  <a:moveTo>
                    <a:pt x="0" y="53340"/>
                  </a:moveTo>
                  <a:lnTo>
                    <a:pt x="0" y="0"/>
                  </a:lnTo>
                  <a:lnTo>
                    <a:pt x="80771" y="27432"/>
                  </a:lnTo>
                  <a:lnTo>
                    <a:pt x="0" y="5334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3" name="object 83"/>
            <p:cNvSpPr/>
            <p:nvPr/>
          </p:nvSpPr>
          <p:spPr>
            <a:xfrm>
              <a:off x="6038088" y="2679191"/>
              <a:ext cx="105410" cy="200025"/>
            </a:xfrm>
            <a:custGeom>
              <a:avLst/>
              <a:gdLst/>
              <a:ahLst/>
              <a:cxnLst/>
              <a:rect l="l" t="t" r="r" b="b"/>
              <a:pathLst>
                <a:path w="105410" h="200025">
                  <a:moveTo>
                    <a:pt x="53340" y="132588"/>
                  </a:moveTo>
                  <a:lnTo>
                    <a:pt x="53340" y="0"/>
                  </a:lnTo>
                </a:path>
                <a:path w="105410" h="200025">
                  <a:moveTo>
                    <a:pt x="13716" y="166116"/>
                  </a:moveTo>
                  <a:lnTo>
                    <a:pt x="91440" y="166116"/>
                  </a:lnTo>
                </a:path>
                <a:path w="105410" h="200025">
                  <a:moveTo>
                    <a:pt x="27432" y="199643"/>
                  </a:moveTo>
                  <a:lnTo>
                    <a:pt x="79248" y="199643"/>
                  </a:lnTo>
                </a:path>
                <a:path w="105410" h="200025">
                  <a:moveTo>
                    <a:pt x="0" y="132588"/>
                  </a:moveTo>
                  <a:lnTo>
                    <a:pt x="105156" y="132588"/>
                  </a:lnTo>
                </a:path>
              </a:pathLst>
            </a:custGeom>
            <a:ln w="1524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84" name="object 84"/>
          <p:cNvGrpSpPr/>
          <p:nvPr/>
        </p:nvGrpSpPr>
        <p:grpSpPr>
          <a:xfrm>
            <a:off x="13970950" y="873253"/>
            <a:ext cx="2160502" cy="2078989"/>
            <a:chOff x="6073139" y="873252"/>
            <a:chExt cx="939165" cy="2078989"/>
          </a:xfrm>
        </p:grpSpPr>
        <p:sp>
          <p:nvSpPr>
            <p:cNvPr id="85" name="object 85"/>
            <p:cNvSpPr/>
            <p:nvPr/>
          </p:nvSpPr>
          <p:spPr>
            <a:xfrm>
              <a:off x="6073139" y="2296667"/>
              <a:ext cx="847725" cy="0"/>
            </a:xfrm>
            <a:custGeom>
              <a:avLst/>
              <a:gdLst/>
              <a:ahLst/>
              <a:cxnLst/>
              <a:rect l="l" t="t" r="r" b="b"/>
              <a:pathLst>
                <a:path w="847725">
                  <a:moveTo>
                    <a:pt x="0" y="0"/>
                  </a:moveTo>
                  <a:lnTo>
                    <a:pt x="847344" y="0"/>
                  </a:lnTo>
                </a:path>
              </a:pathLst>
            </a:custGeom>
            <a:ln w="1524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6" name="object 86"/>
            <p:cNvSpPr/>
            <p:nvPr/>
          </p:nvSpPr>
          <p:spPr>
            <a:xfrm>
              <a:off x="6912864" y="2263140"/>
              <a:ext cx="99060" cy="67310"/>
            </a:xfrm>
            <a:custGeom>
              <a:avLst/>
              <a:gdLst/>
              <a:ahLst/>
              <a:cxnLst/>
              <a:rect l="l" t="t" r="r" b="b"/>
              <a:pathLst>
                <a:path w="99059" h="67310">
                  <a:moveTo>
                    <a:pt x="0" y="67055"/>
                  </a:moveTo>
                  <a:lnTo>
                    <a:pt x="0" y="0"/>
                  </a:lnTo>
                  <a:lnTo>
                    <a:pt x="99059" y="33527"/>
                  </a:lnTo>
                  <a:lnTo>
                    <a:pt x="0" y="67055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87" name="object 87"/>
            <p:cNvPicPr/>
            <p:nvPr/>
          </p:nvPicPr>
          <p:blipFill>
            <a:blip r:embed="rId11" cstate="print"/>
            <a:stretch>
              <a:fillRect/>
            </a:stretch>
          </p:blipFill>
          <p:spPr>
            <a:xfrm>
              <a:off x="6190488" y="2266187"/>
              <a:ext cx="173735" cy="256031"/>
            </a:xfrm>
            <a:prstGeom prst="rect">
              <a:avLst/>
            </a:prstGeom>
          </p:spPr>
        </p:pic>
        <p:pic>
          <p:nvPicPr>
            <p:cNvPr id="88" name="object 88"/>
            <p:cNvPicPr/>
            <p:nvPr/>
          </p:nvPicPr>
          <p:blipFill>
            <a:blip r:embed="rId12" cstate="print"/>
            <a:stretch>
              <a:fillRect/>
            </a:stretch>
          </p:blipFill>
          <p:spPr>
            <a:xfrm>
              <a:off x="6196583" y="2549651"/>
              <a:ext cx="220980" cy="202691"/>
            </a:xfrm>
            <a:prstGeom prst="rect">
              <a:avLst/>
            </a:prstGeom>
          </p:spPr>
        </p:pic>
        <p:pic>
          <p:nvPicPr>
            <p:cNvPr id="89" name="object 89"/>
            <p:cNvPicPr/>
            <p:nvPr/>
          </p:nvPicPr>
          <p:blipFill>
            <a:blip r:embed="rId13" cstate="print"/>
            <a:stretch>
              <a:fillRect/>
            </a:stretch>
          </p:blipFill>
          <p:spPr>
            <a:xfrm>
              <a:off x="6199632" y="2705100"/>
              <a:ext cx="268223" cy="246888"/>
            </a:xfrm>
            <a:prstGeom prst="rect">
              <a:avLst/>
            </a:prstGeom>
          </p:spPr>
        </p:pic>
        <p:sp>
          <p:nvSpPr>
            <p:cNvPr id="90" name="object 90"/>
            <p:cNvSpPr/>
            <p:nvPr/>
          </p:nvSpPr>
          <p:spPr>
            <a:xfrm>
              <a:off x="6697979" y="2284475"/>
              <a:ext cx="71755" cy="38100"/>
            </a:xfrm>
            <a:custGeom>
              <a:avLst/>
              <a:gdLst/>
              <a:ahLst/>
              <a:cxnLst/>
              <a:rect l="l" t="t" r="r" b="b"/>
              <a:pathLst>
                <a:path w="71754" h="38100">
                  <a:moveTo>
                    <a:pt x="71627" y="0"/>
                  </a:moveTo>
                  <a:lnTo>
                    <a:pt x="71627" y="6096"/>
                  </a:lnTo>
                  <a:lnTo>
                    <a:pt x="70103" y="12192"/>
                  </a:lnTo>
                  <a:lnTo>
                    <a:pt x="44195" y="36576"/>
                  </a:lnTo>
                  <a:lnTo>
                    <a:pt x="39623" y="38100"/>
                  </a:lnTo>
                  <a:lnTo>
                    <a:pt x="33527" y="38100"/>
                  </a:lnTo>
                  <a:lnTo>
                    <a:pt x="21335" y="35052"/>
                  </a:lnTo>
                  <a:lnTo>
                    <a:pt x="16763" y="32004"/>
                  </a:lnTo>
                  <a:lnTo>
                    <a:pt x="7619" y="22859"/>
                  </a:lnTo>
                  <a:lnTo>
                    <a:pt x="4571" y="18288"/>
                  </a:lnTo>
                  <a:lnTo>
                    <a:pt x="3047" y="12192"/>
                  </a:lnTo>
                  <a:lnTo>
                    <a:pt x="1523" y="6096"/>
                  </a:lnTo>
                  <a:lnTo>
                    <a:pt x="0" y="0"/>
                  </a:lnTo>
                </a:path>
              </a:pathLst>
            </a:custGeom>
            <a:ln w="9144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1" name="object 91"/>
            <p:cNvSpPr/>
            <p:nvPr/>
          </p:nvSpPr>
          <p:spPr>
            <a:xfrm>
              <a:off x="6769607" y="2284475"/>
              <a:ext cx="71755" cy="38100"/>
            </a:xfrm>
            <a:custGeom>
              <a:avLst/>
              <a:gdLst/>
              <a:ahLst/>
              <a:cxnLst/>
              <a:rect l="l" t="t" r="r" b="b"/>
              <a:pathLst>
                <a:path w="71754" h="38100">
                  <a:moveTo>
                    <a:pt x="71627" y="0"/>
                  </a:moveTo>
                  <a:lnTo>
                    <a:pt x="70103" y="6096"/>
                  </a:lnTo>
                  <a:lnTo>
                    <a:pt x="68579" y="12192"/>
                  </a:lnTo>
                  <a:lnTo>
                    <a:pt x="67055" y="18288"/>
                  </a:lnTo>
                  <a:lnTo>
                    <a:pt x="64007" y="22859"/>
                  </a:lnTo>
                  <a:lnTo>
                    <a:pt x="54863" y="32004"/>
                  </a:lnTo>
                  <a:lnTo>
                    <a:pt x="50291" y="35052"/>
                  </a:lnTo>
                  <a:lnTo>
                    <a:pt x="38099" y="38100"/>
                  </a:lnTo>
                  <a:lnTo>
                    <a:pt x="33527" y="38100"/>
                  </a:lnTo>
                  <a:lnTo>
                    <a:pt x="1523" y="12192"/>
                  </a:lnTo>
                  <a:lnTo>
                    <a:pt x="0" y="6096"/>
                  </a:lnTo>
                  <a:lnTo>
                    <a:pt x="0" y="0"/>
                  </a:lnTo>
                </a:path>
              </a:pathLst>
            </a:custGeom>
            <a:ln w="9144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2" name="object 92"/>
            <p:cNvSpPr/>
            <p:nvPr/>
          </p:nvSpPr>
          <p:spPr>
            <a:xfrm>
              <a:off x="6693408" y="2277617"/>
              <a:ext cx="152400" cy="0"/>
            </a:xfrm>
            <a:custGeom>
              <a:avLst/>
              <a:gdLst/>
              <a:ahLst/>
              <a:cxnLst/>
              <a:rect l="l" t="t" r="r" b="b"/>
              <a:pathLst>
                <a:path w="152400">
                  <a:moveTo>
                    <a:pt x="143255" y="0"/>
                  </a:moveTo>
                  <a:lnTo>
                    <a:pt x="152399" y="0"/>
                  </a:lnTo>
                </a:path>
                <a:path w="152400">
                  <a:moveTo>
                    <a:pt x="71627" y="0"/>
                  </a:moveTo>
                  <a:lnTo>
                    <a:pt x="80771" y="0"/>
                  </a:lnTo>
                </a:path>
                <a:path w="152400">
                  <a:moveTo>
                    <a:pt x="0" y="0"/>
                  </a:moveTo>
                  <a:lnTo>
                    <a:pt x="9144" y="0"/>
                  </a:lnTo>
                </a:path>
              </a:pathLst>
            </a:custGeom>
            <a:ln w="13716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3" name="object 93"/>
            <p:cNvSpPr/>
            <p:nvPr/>
          </p:nvSpPr>
          <p:spPr>
            <a:xfrm>
              <a:off x="6835139" y="877824"/>
              <a:ext cx="5080" cy="1403985"/>
            </a:xfrm>
            <a:custGeom>
              <a:avLst/>
              <a:gdLst/>
              <a:ahLst/>
              <a:cxnLst/>
              <a:rect l="l" t="t" r="r" b="b"/>
              <a:pathLst>
                <a:path w="5079" h="1403985">
                  <a:moveTo>
                    <a:pt x="0" y="0"/>
                  </a:moveTo>
                  <a:lnTo>
                    <a:pt x="4572" y="1403604"/>
                  </a:lnTo>
                </a:path>
              </a:pathLst>
            </a:custGeom>
            <a:ln w="9144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pic>
        <p:nvPicPr>
          <p:cNvPr id="94" name="object 94"/>
          <p:cNvPicPr/>
          <p:nvPr/>
        </p:nvPicPr>
        <p:blipFill>
          <a:blip r:embed="rId14" cstate="print"/>
          <a:stretch>
            <a:fillRect/>
          </a:stretch>
        </p:blipFill>
        <p:spPr>
          <a:xfrm>
            <a:off x="10465068" y="2581657"/>
            <a:ext cx="146734" cy="64515"/>
          </a:xfrm>
          <a:prstGeom prst="rect">
            <a:avLst/>
          </a:prstGeom>
        </p:spPr>
      </p:pic>
      <p:pic>
        <p:nvPicPr>
          <p:cNvPr id="95" name="object 95"/>
          <p:cNvPicPr/>
          <p:nvPr/>
        </p:nvPicPr>
        <p:blipFill>
          <a:blip r:embed="rId15" cstate="print"/>
          <a:stretch>
            <a:fillRect/>
          </a:stretch>
        </p:blipFill>
        <p:spPr>
          <a:xfrm>
            <a:off x="10479089" y="1933956"/>
            <a:ext cx="143739" cy="202691"/>
          </a:xfrm>
          <a:prstGeom prst="rect">
            <a:avLst/>
          </a:prstGeom>
        </p:spPr>
      </p:pic>
      <p:sp>
        <p:nvSpPr>
          <p:cNvPr id="96" name="object 96"/>
          <p:cNvSpPr/>
          <p:nvPr/>
        </p:nvSpPr>
        <p:spPr>
          <a:xfrm>
            <a:off x="11043539" y="2206752"/>
            <a:ext cx="2668855" cy="178435"/>
          </a:xfrm>
          <a:custGeom>
            <a:avLst/>
            <a:gdLst/>
            <a:ahLst/>
            <a:cxnLst/>
            <a:rect l="l" t="t" r="r" b="b"/>
            <a:pathLst>
              <a:path w="1160145" h="178435">
                <a:moveTo>
                  <a:pt x="0" y="89916"/>
                </a:moveTo>
                <a:lnTo>
                  <a:pt x="477012" y="89916"/>
                </a:lnTo>
              </a:path>
              <a:path w="1160145" h="178435">
                <a:moveTo>
                  <a:pt x="477012" y="178308"/>
                </a:moveTo>
                <a:lnTo>
                  <a:pt x="653796" y="178308"/>
                </a:lnTo>
                <a:lnTo>
                  <a:pt x="653796" y="0"/>
                </a:lnTo>
                <a:lnTo>
                  <a:pt x="477012" y="0"/>
                </a:lnTo>
                <a:lnTo>
                  <a:pt x="477012" y="178308"/>
                </a:lnTo>
                <a:close/>
              </a:path>
              <a:path w="1160145" h="178435">
                <a:moveTo>
                  <a:pt x="653796" y="89916"/>
                </a:moveTo>
                <a:lnTo>
                  <a:pt x="1159764" y="89916"/>
                </a:lnTo>
              </a:path>
            </a:pathLst>
          </a:custGeom>
          <a:ln w="1524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7" name="object 97"/>
          <p:cNvSpPr/>
          <p:nvPr/>
        </p:nvSpPr>
        <p:spPr>
          <a:xfrm>
            <a:off x="1872143" y="2296668"/>
            <a:ext cx="0" cy="1036319"/>
          </a:xfrm>
          <a:custGeom>
            <a:avLst/>
            <a:gdLst/>
            <a:ahLst/>
            <a:cxnLst/>
            <a:rect l="l" t="t" r="r" b="b"/>
            <a:pathLst>
              <a:path h="1036320">
                <a:moveTo>
                  <a:pt x="0" y="0"/>
                </a:moveTo>
                <a:lnTo>
                  <a:pt x="0" y="1036320"/>
                </a:lnTo>
              </a:path>
            </a:pathLst>
          </a:custGeom>
          <a:ln w="9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8" name="object 98"/>
          <p:cNvSpPr/>
          <p:nvPr/>
        </p:nvSpPr>
        <p:spPr>
          <a:xfrm>
            <a:off x="2194684" y="2721865"/>
            <a:ext cx="0" cy="611505"/>
          </a:xfrm>
          <a:custGeom>
            <a:avLst/>
            <a:gdLst/>
            <a:ahLst/>
            <a:cxnLst/>
            <a:rect l="l" t="t" r="r" b="b"/>
            <a:pathLst>
              <a:path h="611504">
                <a:moveTo>
                  <a:pt x="0" y="0"/>
                </a:moveTo>
                <a:lnTo>
                  <a:pt x="0" y="611124"/>
                </a:lnTo>
              </a:path>
            </a:pathLst>
          </a:custGeom>
          <a:ln w="9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9" name="object 99"/>
          <p:cNvSpPr/>
          <p:nvPr/>
        </p:nvSpPr>
        <p:spPr>
          <a:xfrm>
            <a:off x="7884735" y="2692907"/>
            <a:ext cx="0" cy="3868420"/>
          </a:xfrm>
          <a:custGeom>
            <a:avLst/>
            <a:gdLst/>
            <a:ahLst/>
            <a:cxnLst/>
            <a:rect l="l" t="t" r="r" b="b"/>
            <a:pathLst>
              <a:path h="3868420">
                <a:moveTo>
                  <a:pt x="0" y="0"/>
                </a:moveTo>
                <a:lnTo>
                  <a:pt x="0" y="3867911"/>
                </a:lnTo>
              </a:path>
            </a:pathLst>
          </a:custGeom>
          <a:ln w="9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grpSp>
        <p:nvGrpSpPr>
          <p:cNvPr id="100" name="object 100"/>
          <p:cNvGrpSpPr/>
          <p:nvPr/>
        </p:nvGrpSpPr>
        <p:grpSpPr>
          <a:xfrm>
            <a:off x="11478267" y="1330451"/>
            <a:ext cx="344745" cy="996950"/>
            <a:chOff x="4989576" y="1330451"/>
            <a:chExt cx="149860" cy="996950"/>
          </a:xfrm>
        </p:grpSpPr>
        <p:sp>
          <p:nvSpPr>
            <p:cNvPr id="101" name="object 101"/>
            <p:cNvSpPr/>
            <p:nvPr/>
          </p:nvSpPr>
          <p:spPr>
            <a:xfrm>
              <a:off x="4994148" y="2284475"/>
              <a:ext cx="68580" cy="38100"/>
            </a:xfrm>
            <a:custGeom>
              <a:avLst/>
              <a:gdLst/>
              <a:ahLst/>
              <a:cxnLst/>
              <a:rect l="l" t="t" r="r" b="b"/>
              <a:pathLst>
                <a:path w="68579" h="38100">
                  <a:moveTo>
                    <a:pt x="68579" y="0"/>
                  </a:moveTo>
                  <a:lnTo>
                    <a:pt x="68579" y="6096"/>
                  </a:lnTo>
                  <a:lnTo>
                    <a:pt x="67055" y="12192"/>
                  </a:lnTo>
                  <a:lnTo>
                    <a:pt x="36575" y="38100"/>
                  </a:lnTo>
                  <a:lnTo>
                    <a:pt x="30479" y="38100"/>
                  </a:lnTo>
                  <a:lnTo>
                    <a:pt x="1523" y="12192"/>
                  </a:lnTo>
                  <a:lnTo>
                    <a:pt x="0" y="6096"/>
                  </a:lnTo>
                  <a:lnTo>
                    <a:pt x="0" y="0"/>
                  </a:lnTo>
                </a:path>
              </a:pathLst>
            </a:custGeom>
            <a:ln w="9144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2" name="object 102"/>
            <p:cNvSpPr/>
            <p:nvPr/>
          </p:nvSpPr>
          <p:spPr>
            <a:xfrm>
              <a:off x="5062727" y="2284475"/>
              <a:ext cx="71755" cy="38100"/>
            </a:xfrm>
            <a:custGeom>
              <a:avLst/>
              <a:gdLst/>
              <a:ahLst/>
              <a:cxnLst/>
              <a:rect l="l" t="t" r="r" b="b"/>
              <a:pathLst>
                <a:path w="71754" h="38100">
                  <a:moveTo>
                    <a:pt x="71627" y="0"/>
                  </a:moveTo>
                  <a:lnTo>
                    <a:pt x="70103" y="6096"/>
                  </a:lnTo>
                  <a:lnTo>
                    <a:pt x="70103" y="12192"/>
                  </a:lnTo>
                  <a:lnTo>
                    <a:pt x="67055" y="18288"/>
                  </a:lnTo>
                  <a:lnTo>
                    <a:pt x="64007" y="22859"/>
                  </a:lnTo>
                  <a:lnTo>
                    <a:pt x="54863" y="32004"/>
                  </a:lnTo>
                  <a:lnTo>
                    <a:pt x="50291" y="35052"/>
                  </a:lnTo>
                  <a:lnTo>
                    <a:pt x="38099" y="38100"/>
                  </a:lnTo>
                  <a:lnTo>
                    <a:pt x="33527" y="38100"/>
                  </a:lnTo>
                  <a:lnTo>
                    <a:pt x="1523" y="12192"/>
                  </a:lnTo>
                  <a:lnTo>
                    <a:pt x="0" y="6096"/>
                  </a:lnTo>
                  <a:lnTo>
                    <a:pt x="0" y="0"/>
                  </a:lnTo>
                </a:path>
              </a:pathLst>
            </a:custGeom>
            <a:ln w="9144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3" name="object 103"/>
            <p:cNvSpPr/>
            <p:nvPr/>
          </p:nvSpPr>
          <p:spPr>
            <a:xfrm>
              <a:off x="4989576" y="2277617"/>
              <a:ext cx="149860" cy="0"/>
            </a:xfrm>
            <a:custGeom>
              <a:avLst/>
              <a:gdLst/>
              <a:ahLst/>
              <a:cxnLst/>
              <a:rect l="l" t="t" r="r" b="b"/>
              <a:pathLst>
                <a:path w="149860">
                  <a:moveTo>
                    <a:pt x="140207" y="0"/>
                  </a:moveTo>
                  <a:lnTo>
                    <a:pt x="149351" y="0"/>
                  </a:lnTo>
                </a:path>
                <a:path w="149860">
                  <a:moveTo>
                    <a:pt x="68580" y="0"/>
                  </a:moveTo>
                  <a:lnTo>
                    <a:pt x="77724" y="0"/>
                  </a:lnTo>
                </a:path>
                <a:path w="149860">
                  <a:moveTo>
                    <a:pt x="0" y="0"/>
                  </a:moveTo>
                  <a:lnTo>
                    <a:pt x="9144" y="0"/>
                  </a:lnTo>
                </a:path>
              </a:pathLst>
            </a:custGeom>
            <a:ln w="13716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4" name="object 104"/>
            <p:cNvSpPr/>
            <p:nvPr/>
          </p:nvSpPr>
          <p:spPr>
            <a:xfrm>
              <a:off x="4994148" y="1330451"/>
              <a:ext cx="0" cy="965200"/>
            </a:xfrm>
            <a:custGeom>
              <a:avLst/>
              <a:gdLst/>
              <a:ahLst/>
              <a:cxnLst/>
              <a:rect l="l" t="t" r="r" b="b"/>
              <a:pathLst>
                <a:path h="965200">
                  <a:moveTo>
                    <a:pt x="0" y="964692"/>
                  </a:moveTo>
                  <a:lnTo>
                    <a:pt x="0" y="0"/>
                  </a:lnTo>
                </a:path>
              </a:pathLst>
            </a:custGeom>
            <a:ln w="9144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105" name="object 105"/>
          <p:cNvGrpSpPr/>
          <p:nvPr/>
        </p:nvGrpSpPr>
        <p:grpSpPr>
          <a:xfrm>
            <a:off x="12684292" y="1744980"/>
            <a:ext cx="347667" cy="276225"/>
            <a:chOff x="5513832" y="1744979"/>
            <a:chExt cx="151130" cy="276225"/>
          </a:xfrm>
        </p:grpSpPr>
        <p:sp>
          <p:nvSpPr>
            <p:cNvPr id="106" name="object 106"/>
            <p:cNvSpPr/>
            <p:nvPr/>
          </p:nvSpPr>
          <p:spPr>
            <a:xfrm>
              <a:off x="5590032" y="1744979"/>
              <a:ext cx="0" cy="220979"/>
            </a:xfrm>
            <a:custGeom>
              <a:avLst/>
              <a:gdLst/>
              <a:ahLst/>
              <a:cxnLst/>
              <a:rect l="l" t="t" r="r" b="b"/>
              <a:pathLst>
                <a:path h="220980">
                  <a:moveTo>
                    <a:pt x="0" y="0"/>
                  </a:moveTo>
                  <a:lnTo>
                    <a:pt x="0" y="220979"/>
                  </a:lnTo>
                </a:path>
              </a:pathLst>
            </a:custGeom>
            <a:ln w="9144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7" name="object 107"/>
            <p:cNvSpPr/>
            <p:nvPr/>
          </p:nvSpPr>
          <p:spPr>
            <a:xfrm>
              <a:off x="5518404" y="1979675"/>
              <a:ext cx="71755" cy="36830"/>
            </a:xfrm>
            <a:custGeom>
              <a:avLst/>
              <a:gdLst/>
              <a:ahLst/>
              <a:cxnLst/>
              <a:rect l="l" t="t" r="r" b="b"/>
              <a:pathLst>
                <a:path w="71754" h="36830">
                  <a:moveTo>
                    <a:pt x="71627" y="0"/>
                  </a:moveTo>
                  <a:lnTo>
                    <a:pt x="71627" y="6096"/>
                  </a:lnTo>
                  <a:lnTo>
                    <a:pt x="70103" y="12192"/>
                  </a:lnTo>
                  <a:lnTo>
                    <a:pt x="38099" y="36576"/>
                  </a:lnTo>
                  <a:lnTo>
                    <a:pt x="33527" y="36576"/>
                  </a:lnTo>
                  <a:lnTo>
                    <a:pt x="3047" y="12192"/>
                  </a:lnTo>
                  <a:lnTo>
                    <a:pt x="0" y="0"/>
                  </a:lnTo>
                </a:path>
              </a:pathLst>
            </a:custGeom>
            <a:ln w="9144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8" name="object 108"/>
            <p:cNvSpPr/>
            <p:nvPr/>
          </p:nvSpPr>
          <p:spPr>
            <a:xfrm>
              <a:off x="5590032" y="1979675"/>
              <a:ext cx="70485" cy="36830"/>
            </a:xfrm>
            <a:custGeom>
              <a:avLst/>
              <a:gdLst/>
              <a:ahLst/>
              <a:cxnLst/>
              <a:rect l="l" t="t" r="r" b="b"/>
              <a:pathLst>
                <a:path w="70485" h="36830">
                  <a:moveTo>
                    <a:pt x="70103" y="0"/>
                  </a:moveTo>
                  <a:lnTo>
                    <a:pt x="67055" y="12192"/>
                  </a:lnTo>
                  <a:lnTo>
                    <a:pt x="65531" y="18288"/>
                  </a:lnTo>
                  <a:lnTo>
                    <a:pt x="62483" y="22859"/>
                  </a:lnTo>
                  <a:lnTo>
                    <a:pt x="59435" y="27432"/>
                  </a:lnTo>
                  <a:lnTo>
                    <a:pt x="50291" y="33528"/>
                  </a:lnTo>
                  <a:lnTo>
                    <a:pt x="38099" y="36576"/>
                  </a:lnTo>
                  <a:lnTo>
                    <a:pt x="33527" y="36576"/>
                  </a:lnTo>
                  <a:lnTo>
                    <a:pt x="21335" y="33528"/>
                  </a:lnTo>
                  <a:lnTo>
                    <a:pt x="12191" y="27432"/>
                  </a:lnTo>
                  <a:lnTo>
                    <a:pt x="7619" y="22859"/>
                  </a:lnTo>
                  <a:lnTo>
                    <a:pt x="4571" y="16764"/>
                  </a:lnTo>
                  <a:lnTo>
                    <a:pt x="1523" y="12192"/>
                  </a:lnTo>
                  <a:lnTo>
                    <a:pt x="0" y="6096"/>
                  </a:lnTo>
                  <a:lnTo>
                    <a:pt x="0" y="0"/>
                  </a:lnTo>
                </a:path>
              </a:pathLst>
            </a:custGeom>
            <a:ln w="9144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9" name="object 109"/>
            <p:cNvSpPr/>
            <p:nvPr/>
          </p:nvSpPr>
          <p:spPr>
            <a:xfrm>
              <a:off x="5513832" y="1972817"/>
              <a:ext cx="151130" cy="0"/>
            </a:xfrm>
            <a:custGeom>
              <a:avLst/>
              <a:gdLst/>
              <a:ahLst/>
              <a:cxnLst/>
              <a:rect l="l" t="t" r="r" b="b"/>
              <a:pathLst>
                <a:path w="151129">
                  <a:moveTo>
                    <a:pt x="141732" y="0"/>
                  </a:moveTo>
                  <a:lnTo>
                    <a:pt x="150876" y="0"/>
                  </a:lnTo>
                </a:path>
                <a:path w="151129">
                  <a:moveTo>
                    <a:pt x="71628" y="0"/>
                  </a:moveTo>
                  <a:lnTo>
                    <a:pt x="80772" y="0"/>
                  </a:lnTo>
                </a:path>
                <a:path w="151129">
                  <a:moveTo>
                    <a:pt x="0" y="0"/>
                  </a:moveTo>
                  <a:lnTo>
                    <a:pt x="9144" y="0"/>
                  </a:lnTo>
                </a:path>
              </a:pathLst>
            </a:custGeom>
            <a:ln w="13716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110" name="object 110"/>
          <p:cNvGrpSpPr/>
          <p:nvPr/>
        </p:nvGrpSpPr>
        <p:grpSpPr>
          <a:xfrm>
            <a:off x="12337209" y="2016252"/>
            <a:ext cx="695334" cy="280670"/>
            <a:chOff x="5362956" y="2016252"/>
            <a:chExt cx="302260" cy="280670"/>
          </a:xfrm>
        </p:grpSpPr>
        <p:sp>
          <p:nvSpPr>
            <p:cNvPr id="111" name="object 111"/>
            <p:cNvSpPr/>
            <p:nvPr/>
          </p:nvSpPr>
          <p:spPr>
            <a:xfrm>
              <a:off x="5590032" y="2087880"/>
              <a:ext cx="0" cy="208915"/>
            </a:xfrm>
            <a:custGeom>
              <a:avLst/>
              <a:gdLst/>
              <a:ahLst/>
              <a:cxnLst/>
              <a:rect l="l" t="t" r="r" b="b"/>
              <a:pathLst>
                <a:path h="208914">
                  <a:moveTo>
                    <a:pt x="0" y="208787"/>
                  </a:moveTo>
                  <a:lnTo>
                    <a:pt x="0" y="0"/>
                  </a:lnTo>
                </a:path>
              </a:pathLst>
            </a:custGeom>
            <a:ln w="9144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2" name="object 112"/>
            <p:cNvSpPr/>
            <p:nvPr/>
          </p:nvSpPr>
          <p:spPr>
            <a:xfrm>
              <a:off x="5590032" y="2043684"/>
              <a:ext cx="70485" cy="35560"/>
            </a:xfrm>
            <a:custGeom>
              <a:avLst/>
              <a:gdLst/>
              <a:ahLst/>
              <a:cxnLst/>
              <a:rect l="l" t="t" r="r" b="b"/>
              <a:pathLst>
                <a:path w="70485" h="35560">
                  <a:moveTo>
                    <a:pt x="0" y="35051"/>
                  </a:moveTo>
                  <a:lnTo>
                    <a:pt x="1524" y="28955"/>
                  </a:lnTo>
                  <a:lnTo>
                    <a:pt x="3048" y="22859"/>
                  </a:lnTo>
                  <a:lnTo>
                    <a:pt x="4572" y="16763"/>
                  </a:lnTo>
                  <a:lnTo>
                    <a:pt x="7620" y="12191"/>
                  </a:lnTo>
                  <a:lnTo>
                    <a:pt x="12192" y="7619"/>
                  </a:lnTo>
                  <a:lnTo>
                    <a:pt x="21336" y="3047"/>
                  </a:lnTo>
                  <a:lnTo>
                    <a:pt x="27432" y="0"/>
                  </a:lnTo>
                  <a:lnTo>
                    <a:pt x="45719" y="0"/>
                  </a:lnTo>
                  <a:lnTo>
                    <a:pt x="59436" y="7619"/>
                  </a:lnTo>
                  <a:lnTo>
                    <a:pt x="62484" y="12191"/>
                  </a:lnTo>
                  <a:lnTo>
                    <a:pt x="65532" y="18287"/>
                  </a:lnTo>
                  <a:lnTo>
                    <a:pt x="68580" y="22859"/>
                  </a:lnTo>
                  <a:lnTo>
                    <a:pt x="70104" y="28955"/>
                  </a:lnTo>
                  <a:lnTo>
                    <a:pt x="70104" y="35051"/>
                  </a:lnTo>
                </a:path>
              </a:pathLst>
            </a:custGeom>
            <a:ln w="9144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3" name="object 113"/>
            <p:cNvSpPr/>
            <p:nvPr/>
          </p:nvSpPr>
          <p:spPr>
            <a:xfrm>
              <a:off x="5519928" y="2043684"/>
              <a:ext cx="70485" cy="35560"/>
            </a:xfrm>
            <a:custGeom>
              <a:avLst/>
              <a:gdLst/>
              <a:ahLst/>
              <a:cxnLst/>
              <a:rect l="l" t="t" r="r" b="b"/>
              <a:pathLst>
                <a:path w="70485" h="35560">
                  <a:moveTo>
                    <a:pt x="0" y="35051"/>
                  </a:moveTo>
                  <a:lnTo>
                    <a:pt x="0" y="28955"/>
                  </a:lnTo>
                  <a:lnTo>
                    <a:pt x="1524" y="22859"/>
                  </a:lnTo>
                  <a:lnTo>
                    <a:pt x="4572" y="16763"/>
                  </a:lnTo>
                  <a:lnTo>
                    <a:pt x="10668" y="7619"/>
                  </a:lnTo>
                  <a:lnTo>
                    <a:pt x="15240" y="6095"/>
                  </a:lnTo>
                  <a:lnTo>
                    <a:pt x="21336" y="3047"/>
                  </a:lnTo>
                  <a:lnTo>
                    <a:pt x="25908" y="0"/>
                  </a:lnTo>
                  <a:lnTo>
                    <a:pt x="44195" y="0"/>
                  </a:lnTo>
                  <a:lnTo>
                    <a:pt x="50292" y="3047"/>
                  </a:lnTo>
                  <a:lnTo>
                    <a:pt x="59436" y="7619"/>
                  </a:lnTo>
                  <a:lnTo>
                    <a:pt x="62484" y="12191"/>
                  </a:lnTo>
                  <a:lnTo>
                    <a:pt x="67056" y="18287"/>
                  </a:lnTo>
                  <a:lnTo>
                    <a:pt x="68580" y="22859"/>
                  </a:lnTo>
                  <a:lnTo>
                    <a:pt x="70104" y="28955"/>
                  </a:lnTo>
                  <a:lnTo>
                    <a:pt x="70104" y="35051"/>
                  </a:lnTo>
                </a:path>
              </a:pathLst>
            </a:custGeom>
            <a:ln w="9144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4" name="object 114"/>
            <p:cNvSpPr/>
            <p:nvPr/>
          </p:nvSpPr>
          <p:spPr>
            <a:xfrm>
              <a:off x="5515356" y="2085594"/>
              <a:ext cx="149860" cy="0"/>
            </a:xfrm>
            <a:custGeom>
              <a:avLst/>
              <a:gdLst/>
              <a:ahLst/>
              <a:cxnLst/>
              <a:rect l="l" t="t" r="r" b="b"/>
              <a:pathLst>
                <a:path w="149860">
                  <a:moveTo>
                    <a:pt x="0" y="0"/>
                  </a:moveTo>
                  <a:lnTo>
                    <a:pt x="9144" y="0"/>
                  </a:lnTo>
                </a:path>
                <a:path w="149860">
                  <a:moveTo>
                    <a:pt x="70103" y="0"/>
                  </a:moveTo>
                  <a:lnTo>
                    <a:pt x="79247" y="0"/>
                  </a:lnTo>
                </a:path>
                <a:path w="149860">
                  <a:moveTo>
                    <a:pt x="140207" y="0"/>
                  </a:moveTo>
                  <a:lnTo>
                    <a:pt x="149351" y="0"/>
                  </a:lnTo>
                </a:path>
              </a:pathLst>
            </a:custGeom>
            <a:ln w="1371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115" name="object 115"/>
            <p:cNvPicPr/>
            <p:nvPr/>
          </p:nvPicPr>
          <p:blipFill>
            <a:blip r:embed="rId16" cstate="print"/>
            <a:stretch>
              <a:fillRect/>
            </a:stretch>
          </p:blipFill>
          <p:spPr>
            <a:xfrm>
              <a:off x="5362956" y="2016252"/>
              <a:ext cx="118871" cy="128015"/>
            </a:xfrm>
            <a:prstGeom prst="rect">
              <a:avLst/>
            </a:prstGeom>
          </p:spPr>
        </p:pic>
      </p:grpSp>
      <p:sp>
        <p:nvSpPr>
          <p:cNvPr id="116" name="object 116"/>
          <p:cNvSpPr/>
          <p:nvPr/>
        </p:nvSpPr>
        <p:spPr>
          <a:xfrm>
            <a:off x="11488783" y="1330451"/>
            <a:ext cx="1542589" cy="0"/>
          </a:xfrm>
          <a:custGeom>
            <a:avLst/>
            <a:gdLst/>
            <a:ahLst/>
            <a:cxnLst/>
            <a:rect l="l" t="t" r="r" b="b"/>
            <a:pathLst>
              <a:path w="670560">
                <a:moveTo>
                  <a:pt x="0" y="0"/>
                </a:moveTo>
                <a:lnTo>
                  <a:pt x="670559" y="0"/>
                </a:lnTo>
              </a:path>
            </a:pathLst>
          </a:custGeom>
          <a:ln w="9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grpSp>
        <p:nvGrpSpPr>
          <p:cNvPr id="117" name="object 117"/>
          <p:cNvGrpSpPr/>
          <p:nvPr/>
        </p:nvGrpSpPr>
        <p:grpSpPr>
          <a:xfrm>
            <a:off x="13543232" y="1325879"/>
            <a:ext cx="1617089" cy="1001394"/>
            <a:chOff x="5887211" y="1325879"/>
            <a:chExt cx="702945" cy="1001394"/>
          </a:xfrm>
        </p:grpSpPr>
        <p:sp>
          <p:nvSpPr>
            <p:cNvPr id="118" name="object 118"/>
            <p:cNvSpPr/>
            <p:nvPr/>
          </p:nvSpPr>
          <p:spPr>
            <a:xfrm>
              <a:off x="6443471" y="2284475"/>
              <a:ext cx="71755" cy="38100"/>
            </a:xfrm>
            <a:custGeom>
              <a:avLst/>
              <a:gdLst/>
              <a:ahLst/>
              <a:cxnLst/>
              <a:rect l="l" t="t" r="r" b="b"/>
              <a:pathLst>
                <a:path w="71754" h="38100">
                  <a:moveTo>
                    <a:pt x="71627" y="0"/>
                  </a:moveTo>
                  <a:lnTo>
                    <a:pt x="70103" y="6096"/>
                  </a:lnTo>
                  <a:lnTo>
                    <a:pt x="68579" y="12192"/>
                  </a:lnTo>
                  <a:lnTo>
                    <a:pt x="67055" y="18288"/>
                  </a:lnTo>
                  <a:lnTo>
                    <a:pt x="64007" y="22859"/>
                  </a:lnTo>
                  <a:lnTo>
                    <a:pt x="54863" y="32004"/>
                  </a:lnTo>
                  <a:lnTo>
                    <a:pt x="50291" y="35052"/>
                  </a:lnTo>
                  <a:lnTo>
                    <a:pt x="38099" y="38100"/>
                  </a:lnTo>
                  <a:lnTo>
                    <a:pt x="33527" y="38100"/>
                  </a:lnTo>
                  <a:lnTo>
                    <a:pt x="1523" y="12192"/>
                  </a:lnTo>
                  <a:lnTo>
                    <a:pt x="0" y="6096"/>
                  </a:lnTo>
                  <a:lnTo>
                    <a:pt x="0" y="0"/>
                  </a:lnTo>
                </a:path>
              </a:pathLst>
            </a:custGeom>
            <a:ln w="9144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9" name="object 119"/>
            <p:cNvSpPr/>
            <p:nvPr/>
          </p:nvSpPr>
          <p:spPr>
            <a:xfrm>
              <a:off x="6515099" y="2284475"/>
              <a:ext cx="70485" cy="38100"/>
            </a:xfrm>
            <a:custGeom>
              <a:avLst/>
              <a:gdLst/>
              <a:ahLst/>
              <a:cxnLst/>
              <a:rect l="l" t="t" r="r" b="b"/>
              <a:pathLst>
                <a:path w="70484" h="38100">
                  <a:moveTo>
                    <a:pt x="70103" y="0"/>
                  </a:moveTo>
                  <a:lnTo>
                    <a:pt x="70103" y="6096"/>
                  </a:lnTo>
                  <a:lnTo>
                    <a:pt x="68579" y="12192"/>
                  </a:lnTo>
                  <a:lnTo>
                    <a:pt x="38099" y="38100"/>
                  </a:lnTo>
                  <a:lnTo>
                    <a:pt x="32003" y="38100"/>
                  </a:lnTo>
                  <a:lnTo>
                    <a:pt x="7619" y="22859"/>
                  </a:lnTo>
                  <a:lnTo>
                    <a:pt x="3047" y="18288"/>
                  </a:lnTo>
                  <a:lnTo>
                    <a:pt x="1523" y="12192"/>
                  </a:lnTo>
                  <a:lnTo>
                    <a:pt x="0" y="6096"/>
                  </a:lnTo>
                  <a:lnTo>
                    <a:pt x="0" y="0"/>
                  </a:lnTo>
                </a:path>
              </a:pathLst>
            </a:custGeom>
            <a:ln w="9144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0" name="object 120"/>
            <p:cNvSpPr/>
            <p:nvPr/>
          </p:nvSpPr>
          <p:spPr>
            <a:xfrm>
              <a:off x="6438899" y="2277617"/>
              <a:ext cx="151130" cy="0"/>
            </a:xfrm>
            <a:custGeom>
              <a:avLst/>
              <a:gdLst/>
              <a:ahLst/>
              <a:cxnLst/>
              <a:rect l="l" t="t" r="r" b="b"/>
              <a:pathLst>
                <a:path w="151129">
                  <a:moveTo>
                    <a:pt x="141732" y="0"/>
                  </a:moveTo>
                  <a:lnTo>
                    <a:pt x="150876" y="0"/>
                  </a:lnTo>
                </a:path>
                <a:path w="151129">
                  <a:moveTo>
                    <a:pt x="71628" y="0"/>
                  </a:moveTo>
                  <a:lnTo>
                    <a:pt x="80772" y="0"/>
                  </a:lnTo>
                </a:path>
                <a:path w="151129">
                  <a:moveTo>
                    <a:pt x="0" y="0"/>
                  </a:moveTo>
                  <a:lnTo>
                    <a:pt x="9144" y="0"/>
                  </a:lnTo>
                </a:path>
              </a:pathLst>
            </a:custGeom>
            <a:ln w="13716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1" name="object 121"/>
            <p:cNvSpPr/>
            <p:nvPr/>
          </p:nvSpPr>
          <p:spPr>
            <a:xfrm>
              <a:off x="5887211" y="1330451"/>
              <a:ext cx="698500" cy="952500"/>
            </a:xfrm>
            <a:custGeom>
              <a:avLst/>
              <a:gdLst/>
              <a:ahLst/>
              <a:cxnLst/>
              <a:rect l="l" t="t" r="r" b="b"/>
              <a:pathLst>
                <a:path w="698500" h="952500">
                  <a:moveTo>
                    <a:pt x="697991" y="952499"/>
                  </a:moveTo>
                  <a:lnTo>
                    <a:pt x="697991" y="0"/>
                  </a:lnTo>
                </a:path>
                <a:path w="698500" h="952500">
                  <a:moveTo>
                    <a:pt x="0" y="0"/>
                  </a:moveTo>
                  <a:lnTo>
                    <a:pt x="697991" y="0"/>
                  </a:lnTo>
                </a:path>
              </a:pathLst>
            </a:custGeom>
            <a:ln w="9144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122" name="object 122"/>
          <p:cNvGrpSpPr/>
          <p:nvPr/>
        </p:nvGrpSpPr>
        <p:grpSpPr>
          <a:xfrm>
            <a:off x="12603655" y="1524000"/>
            <a:ext cx="512736" cy="300355"/>
            <a:chOff x="5478779" y="1523999"/>
            <a:chExt cx="222885" cy="300355"/>
          </a:xfrm>
        </p:grpSpPr>
        <p:pic>
          <p:nvPicPr>
            <p:cNvPr id="123" name="object 123"/>
            <p:cNvPicPr/>
            <p:nvPr/>
          </p:nvPicPr>
          <p:blipFill>
            <a:blip r:embed="rId17" cstate="print"/>
            <a:stretch>
              <a:fillRect/>
            </a:stretch>
          </p:blipFill>
          <p:spPr>
            <a:xfrm>
              <a:off x="5521451" y="1574291"/>
              <a:ext cx="138683" cy="164591"/>
            </a:xfrm>
            <a:prstGeom prst="rect">
              <a:avLst/>
            </a:prstGeom>
          </p:spPr>
        </p:pic>
        <p:sp>
          <p:nvSpPr>
            <p:cNvPr id="124" name="object 124"/>
            <p:cNvSpPr/>
            <p:nvPr/>
          </p:nvSpPr>
          <p:spPr>
            <a:xfrm>
              <a:off x="5483351" y="1528571"/>
              <a:ext cx="213360" cy="213360"/>
            </a:xfrm>
            <a:custGeom>
              <a:avLst/>
              <a:gdLst/>
              <a:ahLst/>
              <a:cxnLst/>
              <a:rect l="l" t="t" r="r" b="b"/>
              <a:pathLst>
                <a:path w="213360" h="213360">
                  <a:moveTo>
                    <a:pt x="0" y="106679"/>
                  </a:moveTo>
                  <a:lnTo>
                    <a:pt x="8310" y="64936"/>
                  </a:lnTo>
                  <a:lnTo>
                    <a:pt x="31051" y="31051"/>
                  </a:lnTo>
                  <a:lnTo>
                    <a:pt x="64936" y="8310"/>
                  </a:lnTo>
                  <a:lnTo>
                    <a:pt x="106679" y="0"/>
                  </a:lnTo>
                  <a:lnTo>
                    <a:pt x="148423" y="8310"/>
                  </a:lnTo>
                  <a:lnTo>
                    <a:pt x="182308" y="31051"/>
                  </a:lnTo>
                  <a:lnTo>
                    <a:pt x="205049" y="64936"/>
                  </a:lnTo>
                  <a:lnTo>
                    <a:pt x="213359" y="106679"/>
                  </a:lnTo>
                  <a:lnTo>
                    <a:pt x="205049" y="148423"/>
                  </a:lnTo>
                  <a:lnTo>
                    <a:pt x="182308" y="182308"/>
                  </a:lnTo>
                  <a:lnTo>
                    <a:pt x="148423" y="205049"/>
                  </a:lnTo>
                  <a:lnTo>
                    <a:pt x="106679" y="213359"/>
                  </a:lnTo>
                  <a:lnTo>
                    <a:pt x="64936" y="205049"/>
                  </a:lnTo>
                  <a:lnTo>
                    <a:pt x="31051" y="182308"/>
                  </a:lnTo>
                  <a:lnTo>
                    <a:pt x="8310" y="148423"/>
                  </a:lnTo>
                  <a:lnTo>
                    <a:pt x="0" y="106679"/>
                  </a:lnTo>
                </a:path>
              </a:pathLst>
            </a:custGeom>
            <a:ln w="9144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5" name="object 125"/>
            <p:cNvSpPr/>
            <p:nvPr/>
          </p:nvSpPr>
          <p:spPr>
            <a:xfrm>
              <a:off x="5518403" y="1645919"/>
              <a:ext cx="143510" cy="0"/>
            </a:xfrm>
            <a:custGeom>
              <a:avLst/>
              <a:gdLst/>
              <a:ahLst/>
              <a:cxnLst/>
              <a:rect l="l" t="t" r="r" b="b"/>
              <a:pathLst>
                <a:path w="143510">
                  <a:moveTo>
                    <a:pt x="143256" y="0"/>
                  </a:moveTo>
                  <a:lnTo>
                    <a:pt x="0" y="0"/>
                  </a:lnTo>
                </a:path>
              </a:pathLst>
            </a:custGeom>
            <a:ln w="9144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126" name="object 126"/>
            <p:cNvPicPr/>
            <p:nvPr/>
          </p:nvPicPr>
          <p:blipFill>
            <a:blip r:embed="rId18" cstate="print"/>
            <a:stretch>
              <a:fillRect/>
            </a:stretch>
          </p:blipFill>
          <p:spPr>
            <a:xfrm>
              <a:off x="5568696" y="1658111"/>
              <a:ext cx="50291" cy="166116"/>
            </a:xfrm>
            <a:prstGeom prst="rect">
              <a:avLst/>
            </a:prstGeom>
          </p:spPr>
        </p:pic>
      </p:grpSp>
      <p:grpSp>
        <p:nvGrpSpPr>
          <p:cNvPr id="127" name="object 127"/>
          <p:cNvGrpSpPr/>
          <p:nvPr/>
        </p:nvGrpSpPr>
        <p:grpSpPr>
          <a:xfrm>
            <a:off x="13041890" y="1217675"/>
            <a:ext cx="515655" cy="266700"/>
            <a:chOff x="5669279" y="1217675"/>
            <a:chExt cx="224154" cy="266700"/>
          </a:xfrm>
        </p:grpSpPr>
        <p:pic>
          <p:nvPicPr>
            <p:cNvPr id="128" name="object 128"/>
            <p:cNvPicPr/>
            <p:nvPr/>
          </p:nvPicPr>
          <p:blipFill>
            <a:blip r:embed="rId19" cstate="print"/>
            <a:stretch>
              <a:fillRect/>
            </a:stretch>
          </p:blipFill>
          <p:spPr>
            <a:xfrm>
              <a:off x="5669279" y="1217675"/>
              <a:ext cx="224027" cy="222503"/>
            </a:xfrm>
            <a:prstGeom prst="rect">
              <a:avLst/>
            </a:prstGeom>
          </p:spPr>
        </p:pic>
        <p:pic>
          <p:nvPicPr>
            <p:cNvPr id="129" name="object 129"/>
            <p:cNvPicPr/>
            <p:nvPr/>
          </p:nvPicPr>
          <p:blipFill>
            <a:blip r:embed="rId20" cstate="print"/>
            <a:stretch>
              <a:fillRect/>
            </a:stretch>
          </p:blipFill>
          <p:spPr>
            <a:xfrm>
              <a:off x="5708903" y="1290828"/>
              <a:ext cx="156972" cy="193547"/>
            </a:xfrm>
            <a:prstGeom prst="rect">
              <a:avLst/>
            </a:prstGeom>
          </p:spPr>
        </p:pic>
      </p:grpSp>
      <p:pic>
        <p:nvPicPr>
          <p:cNvPr id="130" name="object 130"/>
          <p:cNvPicPr/>
          <p:nvPr/>
        </p:nvPicPr>
        <p:blipFill>
          <a:blip r:embed="rId21" cstate="print"/>
          <a:stretch>
            <a:fillRect/>
          </a:stretch>
        </p:blipFill>
        <p:spPr>
          <a:xfrm>
            <a:off x="12551068" y="2429256"/>
            <a:ext cx="1107892" cy="65531"/>
          </a:xfrm>
          <a:prstGeom prst="rect">
            <a:avLst/>
          </a:prstGeom>
        </p:spPr>
      </p:pic>
      <p:sp>
        <p:nvSpPr>
          <p:cNvPr id="131" name="object 131"/>
          <p:cNvSpPr/>
          <p:nvPr/>
        </p:nvSpPr>
        <p:spPr>
          <a:xfrm>
            <a:off x="13504668" y="2017776"/>
            <a:ext cx="235186" cy="85725"/>
          </a:xfrm>
          <a:custGeom>
            <a:avLst/>
            <a:gdLst/>
            <a:ahLst/>
            <a:cxnLst/>
            <a:rect l="l" t="t" r="r" b="b"/>
            <a:pathLst>
              <a:path w="102235" h="85725">
                <a:moveTo>
                  <a:pt x="102107" y="85344"/>
                </a:moveTo>
                <a:lnTo>
                  <a:pt x="0" y="85344"/>
                </a:lnTo>
                <a:lnTo>
                  <a:pt x="51816" y="0"/>
                </a:lnTo>
                <a:lnTo>
                  <a:pt x="102107" y="85344"/>
                </a:lnTo>
                <a:close/>
              </a:path>
            </a:pathLst>
          </a:custGeom>
          <a:ln w="9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pic>
        <p:nvPicPr>
          <p:cNvPr id="132" name="object 132"/>
          <p:cNvPicPr/>
          <p:nvPr/>
        </p:nvPicPr>
        <p:blipFill>
          <a:blip r:embed="rId22" cstate="print"/>
          <a:stretch>
            <a:fillRect/>
          </a:stretch>
        </p:blipFill>
        <p:spPr>
          <a:xfrm>
            <a:off x="13998999" y="1988820"/>
            <a:ext cx="234894" cy="124968"/>
          </a:xfrm>
          <a:prstGeom prst="rect">
            <a:avLst/>
          </a:prstGeom>
        </p:spPr>
      </p:pic>
      <p:grpSp>
        <p:nvGrpSpPr>
          <p:cNvPr id="133" name="object 133"/>
          <p:cNvGrpSpPr/>
          <p:nvPr/>
        </p:nvGrpSpPr>
        <p:grpSpPr>
          <a:xfrm>
            <a:off x="12256574" y="1005840"/>
            <a:ext cx="1592256" cy="840105"/>
            <a:chOff x="5327904" y="1005839"/>
            <a:chExt cx="692150" cy="840105"/>
          </a:xfrm>
        </p:grpSpPr>
        <p:sp>
          <p:nvSpPr>
            <p:cNvPr id="134" name="object 134"/>
            <p:cNvSpPr/>
            <p:nvPr/>
          </p:nvSpPr>
          <p:spPr>
            <a:xfrm>
              <a:off x="5332476" y="1103375"/>
              <a:ext cx="683260" cy="737870"/>
            </a:xfrm>
            <a:custGeom>
              <a:avLst/>
              <a:gdLst/>
              <a:ahLst/>
              <a:cxnLst/>
              <a:rect l="l" t="t" r="r" b="b"/>
              <a:pathLst>
                <a:path w="683260" h="737869">
                  <a:moveTo>
                    <a:pt x="0" y="737616"/>
                  </a:moveTo>
                  <a:lnTo>
                    <a:pt x="682751" y="737616"/>
                  </a:lnTo>
                  <a:lnTo>
                    <a:pt x="682751" y="0"/>
                  </a:lnTo>
                  <a:lnTo>
                    <a:pt x="0" y="0"/>
                  </a:lnTo>
                  <a:lnTo>
                    <a:pt x="0" y="737616"/>
                  </a:lnTo>
                  <a:close/>
                </a:path>
              </a:pathLst>
            </a:custGeom>
            <a:ln w="9144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135" name="object 135"/>
            <p:cNvPicPr/>
            <p:nvPr/>
          </p:nvPicPr>
          <p:blipFill>
            <a:blip r:embed="rId23" cstate="print"/>
            <a:stretch>
              <a:fillRect/>
            </a:stretch>
          </p:blipFill>
          <p:spPr>
            <a:xfrm>
              <a:off x="5606796" y="1005839"/>
              <a:ext cx="153923" cy="193548"/>
            </a:xfrm>
            <a:prstGeom prst="rect">
              <a:avLst/>
            </a:prstGeom>
          </p:spPr>
        </p:pic>
      </p:grpSp>
      <p:sp>
        <p:nvSpPr>
          <p:cNvPr id="136" name="object 136"/>
          <p:cNvSpPr/>
          <p:nvPr/>
        </p:nvSpPr>
        <p:spPr>
          <a:xfrm>
            <a:off x="8017959" y="2865119"/>
            <a:ext cx="5694141" cy="0"/>
          </a:xfrm>
          <a:custGeom>
            <a:avLst/>
            <a:gdLst/>
            <a:ahLst/>
            <a:cxnLst/>
            <a:rect l="l" t="t" r="r" b="b"/>
            <a:pathLst>
              <a:path w="2475229">
                <a:moveTo>
                  <a:pt x="0" y="0"/>
                </a:moveTo>
                <a:lnTo>
                  <a:pt x="2474975" y="0"/>
                </a:lnTo>
              </a:path>
            </a:pathLst>
          </a:custGeom>
          <a:ln w="9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7" name="object 137"/>
          <p:cNvSpPr/>
          <p:nvPr/>
        </p:nvSpPr>
        <p:spPr>
          <a:xfrm>
            <a:off x="9455369" y="3034283"/>
            <a:ext cx="5694141" cy="0"/>
          </a:xfrm>
          <a:custGeom>
            <a:avLst/>
            <a:gdLst/>
            <a:ahLst/>
            <a:cxnLst/>
            <a:rect l="l" t="t" r="r" b="b"/>
            <a:pathLst>
              <a:path w="2475229">
                <a:moveTo>
                  <a:pt x="0" y="0"/>
                </a:moveTo>
                <a:lnTo>
                  <a:pt x="2474975" y="0"/>
                </a:lnTo>
              </a:path>
            </a:pathLst>
          </a:custGeom>
          <a:ln w="9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8" name="object 138"/>
          <p:cNvSpPr/>
          <p:nvPr/>
        </p:nvSpPr>
        <p:spPr>
          <a:xfrm>
            <a:off x="4550636" y="3206496"/>
            <a:ext cx="8180398" cy="0"/>
          </a:xfrm>
          <a:custGeom>
            <a:avLst/>
            <a:gdLst/>
            <a:ahLst/>
            <a:cxnLst/>
            <a:rect l="l" t="t" r="r" b="b"/>
            <a:pathLst>
              <a:path w="3556000">
                <a:moveTo>
                  <a:pt x="0" y="0"/>
                </a:moveTo>
                <a:lnTo>
                  <a:pt x="3555492" y="0"/>
                </a:lnTo>
              </a:path>
            </a:pathLst>
          </a:custGeom>
          <a:ln w="9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9" name="object 139"/>
          <p:cNvSpPr/>
          <p:nvPr/>
        </p:nvSpPr>
        <p:spPr>
          <a:xfrm>
            <a:off x="4157978" y="3374136"/>
            <a:ext cx="6282838" cy="1905"/>
          </a:xfrm>
          <a:custGeom>
            <a:avLst/>
            <a:gdLst/>
            <a:ahLst/>
            <a:cxnLst/>
            <a:rect l="l" t="t" r="r" b="b"/>
            <a:pathLst>
              <a:path w="2731135" h="1904">
                <a:moveTo>
                  <a:pt x="0" y="0"/>
                </a:moveTo>
                <a:lnTo>
                  <a:pt x="2731008" y="1524"/>
                </a:lnTo>
              </a:path>
            </a:pathLst>
          </a:custGeom>
          <a:ln w="9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0" name="object 140"/>
          <p:cNvSpPr/>
          <p:nvPr/>
        </p:nvSpPr>
        <p:spPr>
          <a:xfrm>
            <a:off x="6254499" y="3717035"/>
            <a:ext cx="5691220" cy="0"/>
          </a:xfrm>
          <a:custGeom>
            <a:avLst/>
            <a:gdLst/>
            <a:ahLst/>
            <a:cxnLst/>
            <a:rect l="l" t="t" r="r" b="b"/>
            <a:pathLst>
              <a:path w="2473960">
                <a:moveTo>
                  <a:pt x="0" y="0"/>
                </a:moveTo>
                <a:lnTo>
                  <a:pt x="2473451" y="0"/>
                </a:lnTo>
              </a:path>
            </a:pathLst>
          </a:custGeom>
          <a:ln w="9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1" name="object 141"/>
          <p:cNvSpPr/>
          <p:nvPr/>
        </p:nvSpPr>
        <p:spPr>
          <a:xfrm>
            <a:off x="5139626" y="3547872"/>
            <a:ext cx="1637540" cy="0"/>
          </a:xfrm>
          <a:custGeom>
            <a:avLst/>
            <a:gdLst/>
            <a:ahLst/>
            <a:cxnLst/>
            <a:rect l="l" t="t" r="r" b="b"/>
            <a:pathLst>
              <a:path w="711835">
                <a:moveTo>
                  <a:pt x="0" y="0"/>
                </a:moveTo>
                <a:lnTo>
                  <a:pt x="711708" y="0"/>
                </a:lnTo>
              </a:path>
            </a:pathLst>
          </a:custGeom>
          <a:ln w="9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2" name="object 142"/>
          <p:cNvSpPr/>
          <p:nvPr/>
        </p:nvSpPr>
        <p:spPr>
          <a:xfrm>
            <a:off x="6121274" y="3674364"/>
            <a:ext cx="134390" cy="43180"/>
          </a:xfrm>
          <a:custGeom>
            <a:avLst/>
            <a:gdLst/>
            <a:ahLst/>
            <a:cxnLst/>
            <a:rect l="l" t="t" r="r" b="b"/>
            <a:pathLst>
              <a:path w="58419" h="43179">
                <a:moveTo>
                  <a:pt x="57912" y="42671"/>
                </a:moveTo>
                <a:lnTo>
                  <a:pt x="0" y="0"/>
                </a:lnTo>
              </a:path>
            </a:pathLst>
          </a:custGeom>
          <a:ln w="9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3" name="object 143"/>
          <p:cNvSpPr/>
          <p:nvPr/>
        </p:nvSpPr>
        <p:spPr>
          <a:xfrm>
            <a:off x="4617248" y="3418332"/>
            <a:ext cx="0" cy="1743710"/>
          </a:xfrm>
          <a:custGeom>
            <a:avLst/>
            <a:gdLst/>
            <a:ahLst/>
            <a:cxnLst/>
            <a:rect l="l" t="t" r="r" b="b"/>
            <a:pathLst>
              <a:path h="1743710">
                <a:moveTo>
                  <a:pt x="0" y="0"/>
                </a:moveTo>
                <a:lnTo>
                  <a:pt x="0" y="1743455"/>
                </a:lnTo>
              </a:path>
            </a:pathLst>
          </a:custGeom>
          <a:ln w="9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4" name="object 144"/>
          <p:cNvSpPr/>
          <p:nvPr/>
        </p:nvSpPr>
        <p:spPr>
          <a:xfrm>
            <a:off x="4038781" y="3332989"/>
            <a:ext cx="119782" cy="41275"/>
          </a:xfrm>
          <a:custGeom>
            <a:avLst/>
            <a:gdLst/>
            <a:ahLst/>
            <a:cxnLst/>
            <a:rect l="l" t="t" r="r" b="b"/>
            <a:pathLst>
              <a:path w="52069" h="41275">
                <a:moveTo>
                  <a:pt x="51815" y="41147"/>
                </a:moveTo>
                <a:lnTo>
                  <a:pt x="0" y="0"/>
                </a:lnTo>
              </a:path>
            </a:pathLst>
          </a:custGeom>
          <a:ln w="9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5" name="object 145"/>
          <p:cNvSpPr/>
          <p:nvPr/>
        </p:nvSpPr>
        <p:spPr>
          <a:xfrm>
            <a:off x="1872143" y="3332988"/>
            <a:ext cx="127086" cy="43180"/>
          </a:xfrm>
          <a:custGeom>
            <a:avLst/>
            <a:gdLst/>
            <a:ahLst/>
            <a:cxnLst/>
            <a:rect l="l" t="t" r="r" b="b"/>
            <a:pathLst>
              <a:path w="55244" h="43179">
                <a:moveTo>
                  <a:pt x="54863" y="42671"/>
                </a:moveTo>
                <a:lnTo>
                  <a:pt x="0" y="0"/>
                </a:lnTo>
              </a:path>
            </a:pathLst>
          </a:custGeom>
          <a:ln w="9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6" name="object 146"/>
          <p:cNvSpPr/>
          <p:nvPr/>
        </p:nvSpPr>
        <p:spPr>
          <a:xfrm>
            <a:off x="4420920" y="3163824"/>
            <a:ext cx="130010" cy="43180"/>
          </a:xfrm>
          <a:custGeom>
            <a:avLst/>
            <a:gdLst/>
            <a:ahLst/>
            <a:cxnLst/>
            <a:rect l="l" t="t" r="r" b="b"/>
            <a:pathLst>
              <a:path w="56514" h="43180">
                <a:moveTo>
                  <a:pt x="56387" y="42672"/>
                </a:moveTo>
                <a:lnTo>
                  <a:pt x="0" y="0"/>
                </a:lnTo>
              </a:path>
            </a:pathLst>
          </a:custGeom>
          <a:ln w="9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grpSp>
        <p:nvGrpSpPr>
          <p:cNvPr id="147" name="object 147"/>
          <p:cNvGrpSpPr/>
          <p:nvPr/>
        </p:nvGrpSpPr>
        <p:grpSpPr>
          <a:xfrm>
            <a:off x="5865344" y="3939540"/>
            <a:ext cx="512736" cy="266700"/>
            <a:chOff x="2549651" y="3939540"/>
            <a:chExt cx="222885" cy="266700"/>
          </a:xfrm>
        </p:grpSpPr>
        <p:pic>
          <p:nvPicPr>
            <p:cNvPr id="148" name="object 148"/>
            <p:cNvPicPr/>
            <p:nvPr/>
          </p:nvPicPr>
          <p:blipFill>
            <a:blip r:embed="rId24" cstate="print"/>
            <a:stretch>
              <a:fillRect/>
            </a:stretch>
          </p:blipFill>
          <p:spPr>
            <a:xfrm>
              <a:off x="2549651" y="3939540"/>
              <a:ext cx="222504" cy="224027"/>
            </a:xfrm>
            <a:prstGeom prst="rect">
              <a:avLst/>
            </a:prstGeom>
          </p:spPr>
        </p:pic>
        <p:pic>
          <p:nvPicPr>
            <p:cNvPr id="149" name="object 149"/>
            <p:cNvPicPr/>
            <p:nvPr/>
          </p:nvPicPr>
          <p:blipFill>
            <a:blip r:embed="rId25" cstate="print"/>
            <a:stretch>
              <a:fillRect/>
            </a:stretch>
          </p:blipFill>
          <p:spPr>
            <a:xfrm>
              <a:off x="2586227" y="4014216"/>
              <a:ext cx="152400" cy="192024"/>
            </a:xfrm>
            <a:prstGeom prst="rect">
              <a:avLst/>
            </a:prstGeom>
          </p:spPr>
        </p:pic>
      </p:grpSp>
      <p:grpSp>
        <p:nvGrpSpPr>
          <p:cNvPr id="150" name="object 150"/>
          <p:cNvGrpSpPr/>
          <p:nvPr/>
        </p:nvGrpSpPr>
        <p:grpSpPr>
          <a:xfrm>
            <a:off x="5392050" y="4280916"/>
            <a:ext cx="512736" cy="597535"/>
            <a:chOff x="2343911" y="4280915"/>
            <a:chExt cx="222885" cy="597535"/>
          </a:xfrm>
        </p:grpSpPr>
        <p:pic>
          <p:nvPicPr>
            <p:cNvPr id="151" name="object 151"/>
            <p:cNvPicPr/>
            <p:nvPr/>
          </p:nvPicPr>
          <p:blipFill>
            <a:blip r:embed="rId26" cstate="print"/>
            <a:stretch>
              <a:fillRect/>
            </a:stretch>
          </p:blipFill>
          <p:spPr>
            <a:xfrm>
              <a:off x="2343911" y="4280915"/>
              <a:ext cx="222504" cy="224027"/>
            </a:xfrm>
            <a:prstGeom prst="rect">
              <a:avLst/>
            </a:prstGeom>
          </p:spPr>
        </p:pic>
        <p:pic>
          <p:nvPicPr>
            <p:cNvPr id="152" name="object 152"/>
            <p:cNvPicPr/>
            <p:nvPr/>
          </p:nvPicPr>
          <p:blipFill>
            <a:blip r:embed="rId27" cstate="print"/>
            <a:stretch>
              <a:fillRect/>
            </a:stretch>
          </p:blipFill>
          <p:spPr>
            <a:xfrm>
              <a:off x="2375916" y="4355591"/>
              <a:ext cx="152400" cy="192024"/>
            </a:xfrm>
            <a:prstGeom prst="rect">
              <a:avLst/>
            </a:prstGeom>
          </p:spPr>
        </p:pic>
        <p:pic>
          <p:nvPicPr>
            <p:cNvPr id="153" name="object 153"/>
            <p:cNvPicPr/>
            <p:nvPr/>
          </p:nvPicPr>
          <p:blipFill>
            <a:blip r:embed="rId28" cstate="print"/>
            <a:stretch>
              <a:fillRect/>
            </a:stretch>
          </p:blipFill>
          <p:spPr>
            <a:xfrm>
              <a:off x="2343911" y="4550663"/>
              <a:ext cx="222504" cy="224027"/>
            </a:xfrm>
            <a:prstGeom prst="rect">
              <a:avLst/>
            </a:prstGeom>
          </p:spPr>
        </p:pic>
        <p:pic>
          <p:nvPicPr>
            <p:cNvPr id="154" name="object 154"/>
            <p:cNvPicPr/>
            <p:nvPr/>
          </p:nvPicPr>
          <p:blipFill>
            <a:blip r:embed="rId29" cstate="print"/>
            <a:stretch>
              <a:fillRect/>
            </a:stretch>
          </p:blipFill>
          <p:spPr>
            <a:xfrm>
              <a:off x="2409444" y="4573523"/>
              <a:ext cx="99059" cy="187451"/>
            </a:xfrm>
            <a:prstGeom prst="rect">
              <a:avLst/>
            </a:prstGeom>
          </p:spPr>
        </p:pic>
        <p:pic>
          <p:nvPicPr>
            <p:cNvPr id="155" name="object 155"/>
            <p:cNvPicPr/>
            <p:nvPr/>
          </p:nvPicPr>
          <p:blipFill>
            <a:blip r:embed="rId30" cstate="print"/>
            <a:stretch>
              <a:fillRect/>
            </a:stretch>
          </p:blipFill>
          <p:spPr>
            <a:xfrm>
              <a:off x="2395728" y="4677156"/>
              <a:ext cx="123443" cy="201167"/>
            </a:xfrm>
            <a:prstGeom prst="rect">
              <a:avLst/>
            </a:prstGeom>
          </p:spPr>
        </p:pic>
      </p:grpSp>
      <p:grpSp>
        <p:nvGrpSpPr>
          <p:cNvPr id="156" name="object 156"/>
          <p:cNvGrpSpPr/>
          <p:nvPr/>
        </p:nvGrpSpPr>
        <p:grpSpPr>
          <a:xfrm>
            <a:off x="5423603" y="5091683"/>
            <a:ext cx="512736" cy="273050"/>
            <a:chOff x="2357627" y="5091683"/>
            <a:chExt cx="222885" cy="273050"/>
          </a:xfrm>
        </p:grpSpPr>
        <p:pic>
          <p:nvPicPr>
            <p:cNvPr id="157" name="object 157"/>
            <p:cNvPicPr/>
            <p:nvPr/>
          </p:nvPicPr>
          <p:blipFill>
            <a:blip r:embed="rId31" cstate="print"/>
            <a:stretch>
              <a:fillRect/>
            </a:stretch>
          </p:blipFill>
          <p:spPr>
            <a:xfrm>
              <a:off x="2357627" y="5091683"/>
              <a:ext cx="222504" cy="222503"/>
            </a:xfrm>
            <a:prstGeom prst="rect">
              <a:avLst/>
            </a:prstGeom>
          </p:spPr>
        </p:pic>
        <p:pic>
          <p:nvPicPr>
            <p:cNvPr id="158" name="object 158"/>
            <p:cNvPicPr/>
            <p:nvPr/>
          </p:nvPicPr>
          <p:blipFill>
            <a:blip r:embed="rId32" cstate="print"/>
            <a:stretch>
              <a:fillRect/>
            </a:stretch>
          </p:blipFill>
          <p:spPr>
            <a:xfrm>
              <a:off x="2391155" y="5163312"/>
              <a:ext cx="163068" cy="201167"/>
            </a:xfrm>
            <a:prstGeom prst="rect">
              <a:avLst/>
            </a:prstGeom>
          </p:spPr>
        </p:pic>
      </p:grpSp>
      <p:grpSp>
        <p:nvGrpSpPr>
          <p:cNvPr id="159" name="object 159"/>
          <p:cNvGrpSpPr/>
          <p:nvPr/>
        </p:nvGrpSpPr>
        <p:grpSpPr>
          <a:xfrm>
            <a:off x="3719744" y="3590545"/>
            <a:ext cx="5606494" cy="3173095"/>
            <a:chOff x="1616964" y="3590544"/>
            <a:chExt cx="2437130" cy="3173095"/>
          </a:xfrm>
        </p:grpSpPr>
        <p:pic>
          <p:nvPicPr>
            <p:cNvPr id="160" name="object 160"/>
            <p:cNvPicPr/>
            <p:nvPr/>
          </p:nvPicPr>
          <p:blipFill>
            <a:blip r:embed="rId33" cstate="print"/>
            <a:stretch>
              <a:fillRect/>
            </a:stretch>
          </p:blipFill>
          <p:spPr>
            <a:xfrm>
              <a:off x="2343911" y="5478779"/>
              <a:ext cx="222504" cy="220979"/>
            </a:xfrm>
            <a:prstGeom prst="rect">
              <a:avLst/>
            </a:prstGeom>
          </p:spPr>
        </p:pic>
        <p:pic>
          <p:nvPicPr>
            <p:cNvPr id="161" name="object 161"/>
            <p:cNvPicPr/>
            <p:nvPr/>
          </p:nvPicPr>
          <p:blipFill>
            <a:blip r:embed="rId34" cstate="print"/>
            <a:stretch>
              <a:fillRect/>
            </a:stretch>
          </p:blipFill>
          <p:spPr>
            <a:xfrm>
              <a:off x="2375916" y="5550407"/>
              <a:ext cx="152400" cy="192023"/>
            </a:xfrm>
            <a:prstGeom prst="rect">
              <a:avLst/>
            </a:prstGeom>
          </p:spPr>
        </p:pic>
        <p:sp>
          <p:nvSpPr>
            <p:cNvPr id="162" name="object 162"/>
            <p:cNvSpPr/>
            <p:nvPr/>
          </p:nvSpPr>
          <p:spPr>
            <a:xfrm>
              <a:off x="2263140" y="3831336"/>
              <a:ext cx="1620520" cy="2927985"/>
            </a:xfrm>
            <a:custGeom>
              <a:avLst/>
              <a:gdLst/>
              <a:ahLst/>
              <a:cxnLst/>
              <a:rect l="l" t="t" r="r" b="b"/>
              <a:pathLst>
                <a:path w="1620520" h="2927984">
                  <a:moveTo>
                    <a:pt x="0" y="0"/>
                  </a:moveTo>
                  <a:lnTo>
                    <a:pt x="1620011" y="0"/>
                  </a:lnTo>
                  <a:lnTo>
                    <a:pt x="1620011" y="2927603"/>
                  </a:lnTo>
                  <a:lnTo>
                    <a:pt x="0" y="2927603"/>
                  </a:lnTo>
                  <a:lnTo>
                    <a:pt x="0" y="0"/>
                  </a:lnTo>
                  <a:close/>
                </a:path>
                <a:path w="1620520" h="2927984">
                  <a:moveTo>
                    <a:pt x="1620011" y="0"/>
                  </a:moveTo>
                  <a:lnTo>
                    <a:pt x="1620011" y="0"/>
                  </a:lnTo>
                </a:path>
              </a:pathLst>
            </a:custGeom>
            <a:ln w="9144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63" name="object 163"/>
            <p:cNvSpPr/>
            <p:nvPr/>
          </p:nvSpPr>
          <p:spPr>
            <a:xfrm>
              <a:off x="2895600" y="3994404"/>
              <a:ext cx="213360" cy="215265"/>
            </a:xfrm>
            <a:custGeom>
              <a:avLst/>
              <a:gdLst/>
              <a:ahLst/>
              <a:cxnLst/>
              <a:rect l="l" t="t" r="r" b="b"/>
              <a:pathLst>
                <a:path w="213360" h="215264">
                  <a:moveTo>
                    <a:pt x="213359" y="106679"/>
                  </a:moveTo>
                  <a:lnTo>
                    <a:pt x="205049" y="64936"/>
                  </a:lnTo>
                  <a:lnTo>
                    <a:pt x="182308" y="31051"/>
                  </a:lnTo>
                  <a:lnTo>
                    <a:pt x="148423" y="8310"/>
                  </a:lnTo>
                  <a:lnTo>
                    <a:pt x="106679" y="0"/>
                  </a:lnTo>
                  <a:lnTo>
                    <a:pt x="64936" y="8310"/>
                  </a:lnTo>
                  <a:lnTo>
                    <a:pt x="31051" y="31051"/>
                  </a:lnTo>
                  <a:lnTo>
                    <a:pt x="8310" y="64936"/>
                  </a:lnTo>
                  <a:lnTo>
                    <a:pt x="0" y="106679"/>
                  </a:lnTo>
                  <a:lnTo>
                    <a:pt x="8310" y="148661"/>
                  </a:lnTo>
                  <a:lnTo>
                    <a:pt x="31051" y="183070"/>
                  </a:lnTo>
                  <a:lnTo>
                    <a:pt x="64936" y="206335"/>
                  </a:lnTo>
                  <a:lnTo>
                    <a:pt x="106679" y="214883"/>
                  </a:lnTo>
                  <a:lnTo>
                    <a:pt x="148423" y="206335"/>
                  </a:lnTo>
                  <a:lnTo>
                    <a:pt x="182308" y="183070"/>
                  </a:lnTo>
                  <a:lnTo>
                    <a:pt x="205049" y="148661"/>
                  </a:lnTo>
                  <a:lnTo>
                    <a:pt x="213359" y="106679"/>
                  </a:lnTo>
                </a:path>
              </a:pathLst>
            </a:custGeom>
            <a:ln w="9144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164" name="object 164"/>
            <p:cNvPicPr/>
            <p:nvPr/>
          </p:nvPicPr>
          <p:blipFill>
            <a:blip r:embed="rId35" cstate="print"/>
            <a:stretch>
              <a:fillRect/>
            </a:stretch>
          </p:blipFill>
          <p:spPr>
            <a:xfrm>
              <a:off x="2921508" y="4061460"/>
              <a:ext cx="160019" cy="201167"/>
            </a:xfrm>
            <a:prstGeom prst="rect">
              <a:avLst/>
            </a:prstGeom>
          </p:spPr>
        </p:pic>
        <p:sp>
          <p:nvSpPr>
            <p:cNvPr id="165" name="object 165"/>
            <p:cNvSpPr/>
            <p:nvPr/>
          </p:nvSpPr>
          <p:spPr>
            <a:xfrm>
              <a:off x="2895600" y="4285488"/>
              <a:ext cx="213360" cy="215265"/>
            </a:xfrm>
            <a:custGeom>
              <a:avLst/>
              <a:gdLst/>
              <a:ahLst/>
              <a:cxnLst/>
              <a:rect l="l" t="t" r="r" b="b"/>
              <a:pathLst>
                <a:path w="213360" h="215264">
                  <a:moveTo>
                    <a:pt x="213359" y="108203"/>
                  </a:moveTo>
                  <a:lnTo>
                    <a:pt x="205049" y="66222"/>
                  </a:lnTo>
                  <a:lnTo>
                    <a:pt x="182308" y="31813"/>
                  </a:lnTo>
                  <a:lnTo>
                    <a:pt x="148423" y="8548"/>
                  </a:lnTo>
                  <a:lnTo>
                    <a:pt x="106679" y="0"/>
                  </a:lnTo>
                  <a:lnTo>
                    <a:pt x="64936" y="8548"/>
                  </a:lnTo>
                  <a:lnTo>
                    <a:pt x="31051" y="31813"/>
                  </a:lnTo>
                  <a:lnTo>
                    <a:pt x="8310" y="66222"/>
                  </a:lnTo>
                  <a:lnTo>
                    <a:pt x="0" y="108203"/>
                  </a:lnTo>
                  <a:lnTo>
                    <a:pt x="8310" y="149304"/>
                  </a:lnTo>
                  <a:lnTo>
                    <a:pt x="31051" y="183260"/>
                  </a:lnTo>
                  <a:lnTo>
                    <a:pt x="64936" y="206359"/>
                  </a:lnTo>
                  <a:lnTo>
                    <a:pt x="106679" y="214883"/>
                  </a:lnTo>
                  <a:lnTo>
                    <a:pt x="148423" y="206359"/>
                  </a:lnTo>
                  <a:lnTo>
                    <a:pt x="182308" y="183260"/>
                  </a:lnTo>
                  <a:lnTo>
                    <a:pt x="205049" y="149304"/>
                  </a:lnTo>
                  <a:lnTo>
                    <a:pt x="213359" y="108203"/>
                  </a:lnTo>
                </a:path>
              </a:pathLst>
            </a:custGeom>
            <a:ln w="9144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166" name="object 166"/>
            <p:cNvPicPr/>
            <p:nvPr/>
          </p:nvPicPr>
          <p:blipFill>
            <a:blip r:embed="rId36" cstate="print"/>
            <a:stretch>
              <a:fillRect/>
            </a:stretch>
          </p:blipFill>
          <p:spPr>
            <a:xfrm>
              <a:off x="2953511" y="4357116"/>
              <a:ext cx="99060" cy="187451"/>
            </a:xfrm>
            <a:prstGeom prst="rect">
              <a:avLst/>
            </a:prstGeom>
          </p:spPr>
        </p:pic>
        <p:pic>
          <p:nvPicPr>
            <p:cNvPr id="167" name="object 167"/>
            <p:cNvPicPr/>
            <p:nvPr/>
          </p:nvPicPr>
          <p:blipFill>
            <a:blip r:embed="rId37" cstate="print"/>
            <a:stretch>
              <a:fillRect/>
            </a:stretch>
          </p:blipFill>
          <p:spPr>
            <a:xfrm>
              <a:off x="2891027" y="5091683"/>
              <a:ext cx="222504" cy="222503"/>
            </a:xfrm>
            <a:prstGeom prst="rect">
              <a:avLst/>
            </a:prstGeom>
          </p:spPr>
        </p:pic>
        <p:pic>
          <p:nvPicPr>
            <p:cNvPr id="168" name="object 168"/>
            <p:cNvPicPr/>
            <p:nvPr/>
          </p:nvPicPr>
          <p:blipFill>
            <a:blip r:embed="rId38" cstate="print"/>
            <a:stretch>
              <a:fillRect/>
            </a:stretch>
          </p:blipFill>
          <p:spPr>
            <a:xfrm>
              <a:off x="2951988" y="5166360"/>
              <a:ext cx="99059" cy="187451"/>
            </a:xfrm>
            <a:prstGeom prst="rect">
              <a:avLst/>
            </a:prstGeom>
          </p:spPr>
        </p:pic>
        <p:pic>
          <p:nvPicPr>
            <p:cNvPr id="169" name="object 169"/>
            <p:cNvPicPr/>
            <p:nvPr/>
          </p:nvPicPr>
          <p:blipFill>
            <a:blip r:embed="rId39" cstate="print"/>
            <a:stretch>
              <a:fillRect/>
            </a:stretch>
          </p:blipFill>
          <p:spPr>
            <a:xfrm>
              <a:off x="2891027" y="5361431"/>
              <a:ext cx="222504" cy="222503"/>
            </a:xfrm>
            <a:prstGeom prst="rect">
              <a:avLst/>
            </a:prstGeom>
          </p:spPr>
        </p:pic>
        <p:pic>
          <p:nvPicPr>
            <p:cNvPr id="170" name="object 170"/>
            <p:cNvPicPr/>
            <p:nvPr/>
          </p:nvPicPr>
          <p:blipFill>
            <a:blip r:embed="rId40" cstate="print"/>
            <a:stretch>
              <a:fillRect/>
            </a:stretch>
          </p:blipFill>
          <p:spPr>
            <a:xfrm>
              <a:off x="2951988" y="5436108"/>
              <a:ext cx="99059" cy="188975"/>
            </a:xfrm>
            <a:prstGeom prst="rect">
              <a:avLst/>
            </a:prstGeom>
          </p:spPr>
        </p:pic>
        <p:pic>
          <p:nvPicPr>
            <p:cNvPr id="171" name="object 171"/>
            <p:cNvPicPr/>
            <p:nvPr/>
          </p:nvPicPr>
          <p:blipFill>
            <a:blip r:embed="rId41" cstate="print"/>
            <a:stretch>
              <a:fillRect/>
            </a:stretch>
          </p:blipFill>
          <p:spPr>
            <a:xfrm>
              <a:off x="2891027" y="5631179"/>
              <a:ext cx="222504" cy="222503"/>
            </a:xfrm>
            <a:prstGeom prst="rect">
              <a:avLst/>
            </a:prstGeom>
          </p:spPr>
        </p:pic>
        <p:pic>
          <p:nvPicPr>
            <p:cNvPr id="172" name="object 172"/>
            <p:cNvPicPr/>
            <p:nvPr/>
          </p:nvPicPr>
          <p:blipFill>
            <a:blip r:embed="rId42" cstate="print"/>
            <a:stretch>
              <a:fillRect/>
            </a:stretch>
          </p:blipFill>
          <p:spPr>
            <a:xfrm>
              <a:off x="2951988" y="5705856"/>
              <a:ext cx="99059" cy="188975"/>
            </a:xfrm>
            <a:prstGeom prst="rect">
              <a:avLst/>
            </a:prstGeom>
          </p:spPr>
        </p:pic>
        <p:pic>
          <p:nvPicPr>
            <p:cNvPr id="173" name="object 173"/>
            <p:cNvPicPr/>
            <p:nvPr/>
          </p:nvPicPr>
          <p:blipFill>
            <a:blip r:embed="rId43" cstate="print"/>
            <a:stretch>
              <a:fillRect/>
            </a:stretch>
          </p:blipFill>
          <p:spPr>
            <a:xfrm>
              <a:off x="2891027" y="5902451"/>
              <a:ext cx="222504" cy="220979"/>
            </a:xfrm>
            <a:prstGeom prst="rect">
              <a:avLst/>
            </a:prstGeom>
          </p:spPr>
        </p:pic>
        <p:pic>
          <p:nvPicPr>
            <p:cNvPr id="174" name="object 174"/>
            <p:cNvPicPr/>
            <p:nvPr/>
          </p:nvPicPr>
          <p:blipFill>
            <a:blip r:embed="rId44" cstate="print"/>
            <a:stretch>
              <a:fillRect/>
            </a:stretch>
          </p:blipFill>
          <p:spPr>
            <a:xfrm>
              <a:off x="2955035" y="5975604"/>
              <a:ext cx="99060" cy="188975"/>
            </a:xfrm>
            <a:prstGeom prst="rect">
              <a:avLst/>
            </a:prstGeom>
          </p:spPr>
        </p:pic>
        <p:pic>
          <p:nvPicPr>
            <p:cNvPr id="175" name="object 175"/>
            <p:cNvPicPr/>
            <p:nvPr/>
          </p:nvPicPr>
          <p:blipFill>
            <a:blip r:embed="rId45" cstate="print"/>
            <a:stretch>
              <a:fillRect/>
            </a:stretch>
          </p:blipFill>
          <p:spPr>
            <a:xfrm>
              <a:off x="2891027" y="6170676"/>
              <a:ext cx="222504" cy="224027"/>
            </a:xfrm>
            <a:prstGeom prst="rect">
              <a:avLst/>
            </a:prstGeom>
          </p:spPr>
        </p:pic>
        <p:pic>
          <p:nvPicPr>
            <p:cNvPr id="176" name="object 176"/>
            <p:cNvPicPr/>
            <p:nvPr/>
          </p:nvPicPr>
          <p:blipFill>
            <a:blip r:embed="rId46" cstate="print"/>
            <a:stretch>
              <a:fillRect/>
            </a:stretch>
          </p:blipFill>
          <p:spPr>
            <a:xfrm>
              <a:off x="2953511" y="6246876"/>
              <a:ext cx="99060" cy="187451"/>
            </a:xfrm>
            <a:prstGeom prst="rect">
              <a:avLst/>
            </a:prstGeom>
          </p:spPr>
        </p:pic>
        <p:pic>
          <p:nvPicPr>
            <p:cNvPr id="177" name="object 177"/>
            <p:cNvPicPr/>
            <p:nvPr/>
          </p:nvPicPr>
          <p:blipFill>
            <a:blip r:embed="rId45" cstate="print"/>
            <a:stretch>
              <a:fillRect/>
            </a:stretch>
          </p:blipFill>
          <p:spPr>
            <a:xfrm>
              <a:off x="2891027" y="6448044"/>
              <a:ext cx="222504" cy="224027"/>
            </a:xfrm>
            <a:prstGeom prst="rect">
              <a:avLst/>
            </a:prstGeom>
          </p:spPr>
        </p:pic>
        <p:pic>
          <p:nvPicPr>
            <p:cNvPr id="178" name="object 178"/>
            <p:cNvPicPr/>
            <p:nvPr/>
          </p:nvPicPr>
          <p:blipFill>
            <a:blip r:embed="rId47" cstate="print"/>
            <a:stretch>
              <a:fillRect/>
            </a:stretch>
          </p:blipFill>
          <p:spPr>
            <a:xfrm>
              <a:off x="2953511" y="6524244"/>
              <a:ext cx="86868" cy="187451"/>
            </a:xfrm>
            <a:prstGeom prst="rect">
              <a:avLst/>
            </a:prstGeom>
          </p:spPr>
        </p:pic>
        <p:sp>
          <p:nvSpPr>
            <p:cNvPr id="179" name="object 179"/>
            <p:cNvSpPr/>
            <p:nvPr/>
          </p:nvSpPr>
          <p:spPr>
            <a:xfrm>
              <a:off x="3002280" y="4215384"/>
              <a:ext cx="0" cy="2231390"/>
            </a:xfrm>
            <a:custGeom>
              <a:avLst/>
              <a:gdLst/>
              <a:ahLst/>
              <a:cxnLst/>
              <a:rect l="l" t="t" r="r" b="b"/>
              <a:pathLst>
                <a:path h="2231390">
                  <a:moveTo>
                    <a:pt x="0" y="70104"/>
                  </a:moveTo>
                  <a:lnTo>
                    <a:pt x="0" y="0"/>
                  </a:lnTo>
                </a:path>
                <a:path h="2231390">
                  <a:moveTo>
                    <a:pt x="0" y="284988"/>
                  </a:moveTo>
                  <a:lnTo>
                    <a:pt x="0" y="339851"/>
                  </a:lnTo>
                </a:path>
                <a:path h="2231390">
                  <a:moveTo>
                    <a:pt x="0" y="554735"/>
                  </a:moveTo>
                  <a:lnTo>
                    <a:pt x="0" y="877823"/>
                  </a:lnTo>
                </a:path>
                <a:path h="2231390">
                  <a:moveTo>
                    <a:pt x="0" y="1094232"/>
                  </a:moveTo>
                  <a:lnTo>
                    <a:pt x="0" y="1150619"/>
                  </a:lnTo>
                </a:path>
                <a:path h="2231390">
                  <a:moveTo>
                    <a:pt x="0" y="1363980"/>
                  </a:moveTo>
                  <a:lnTo>
                    <a:pt x="0" y="1420367"/>
                  </a:lnTo>
                </a:path>
                <a:path h="2231390">
                  <a:moveTo>
                    <a:pt x="0" y="1633728"/>
                  </a:moveTo>
                  <a:lnTo>
                    <a:pt x="0" y="1691639"/>
                  </a:lnTo>
                </a:path>
                <a:path h="2231390">
                  <a:moveTo>
                    <a:pt x="0" y="1903476"/>
                  </a:moveTo>
                  <a:lnTo>
                    <a:pt x="0" y="1961387"/>
                  </a:lnTo>
                </a:path>
                <a:path h="2231390">
                  <a:moveTo>
                    <a:pt x="0" y="2174748"/>
                  </a:moveTo>
                  <a:lnTo>
                    <a:pt x="0" y="2231135"/>
                  </a:lnTo>
                </a:path>
              </a:pathLst>
            </a:custGeom>
            <a:ln w="9144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80" name="object 180"/>
            <p:cNvSpPr/>
            <p:nvPr/>
          </p:nvSpPr>
          <p:spPr>
            <a:xfrm>
              <a:off x="2895600" y="4555236"/>
              <a:ext cx="213360" cy="215265"/>
            </a:xfrm>
            <a:custGeom>
              <a:avLst/>
              <a:gdLst/>
              <a:ahLst/>
              <a:cxnLst/>
              <a:rect l="l" t="t" r="r" b="b"/>
              <a:pathLst>
                <a:path w="213360" h="215264">
                  <a:moveTo>
                    <a:pt x="213359" y="108203"/>
                  </a:moveTo>
                  <a:lnTo>
                    <a:pt x="205049" y="66222"/>
                  </a:lnTo>
                  <a:lnTo>
                    <a:pt x="182308" y="31813"/>
                  </a:lnTo>
                  <a:lnTo>
                    <a:pt x="148423" y="8548"/>
                  </a:lnTo>
                  <a:lnTo>
                    <a:pt x="106679" y="0"/>
                  </a:lnTo>
                  <a:lnTo>
                    <a:pt x="64936" y="8548"/>
                  </a:lnTo>
                  <a:lnTo>
                    <a:pt x="31051" y="31813"/>
                  </a:lnTo>
                  <a:lnTo>
                    <a:pt x="8310" y="66222"/>
                  </a:lnTo>
                  <a:lnTo>
                    <a:pt x="0" y="108203"/>
                  </a:lnTo>
                  <a:lnTo>
                    <a:pt x="8310" y="149947"/>
                  </a:lnTo>
                  <a:lnTo>
                    <a:pt x="31051" y="183832"/>
                  </a:lnTo>
                  <a:lnTo>
                    <a:pt x="64936" y="206573"/>
                  </a:lnTo>
                  <a:lnTo>
                    <a:pt x="106679" y="214883"/>
                  </a:lnTo>
                  <a:lnTo>
                    <a:pt x="148423" y="206573"/>
                  </a:lnTo>
                  <a:lnTo>
                    <a:pt x="182308" y="183832"/>
                  </a:lnTo>
                  <a:lnTo>
                    <a:pt x="205049" y="149947"/>
                  </a:lnTo>
                  <a:lnTo>
                    <a:pt x="213359" y="108203"/>
                  </a:lnTo>
                </a:path>
              </a:pathLst>
            </a:custGeom>
            <a:ln w="9144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81" name="object 181"/>
            <p:cNvSpPr/>
            <p:nvPr/>
          </p:nvSpPr>
          <p:spPr>
            <a:xfrm>
              <a:off x="2913888" y="4663440"/>
              <a:ext cx="169545" cy="0"/>
            </a:xfrm>
            <a:custGeom>
              <a:avLst/>
              <a:gdLst/>
              <a:ahLst/>
              <a:cxnLst/>
              <a:rect l="l" t="t" r="r" b="b"/>
              <a:pathLst>
                <a:path w="169544">
                  <a:moveTo>
                    <a:pt x="0" y="0"/>
                  </a:moveTo>
                  <a:lnTo>
                    <a:pt x="169163" y="0"/>
                  </a:lnTo>
                </a:path>
              </a:pathLst>
            </a:custGeom>
            <a:ln w="9144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182" name="object 182"/>
            <p:cNvPicPr/>
            <p:nvPr/>
          </p:nvPicPr>
          <p:blipFill>
            <a:blip r:embed="rId48" cstate="print"/>
            <a:stretch>
              <a:fillRect/>
            </a:stretch>
          </p:blipFill>
          <p:spPr>
            <a:xfrm>
              <a:off x="2968752" y="4585716"/>
              <a:ext cx="74675" cy="173735"/>
            </a:xfrm>
            <a:prstGeom prst="rect">
              <a:avLst/>
            </a:prstGeom>
          </p:spPr>
        </p:pic>
        <p:pic>
          <p:nvPicPr>
            <p:cNvPr id="183" name="object 183"/>
            <p:cNvPicPr/>
            <p:nvPr/>
          </p:nvPicPr>
          <p:blipFill>
            <a:blip r:embed="rId49" cstate="print"/>
            <a:stretch>
              <a:fillRect/>
            </a:stretch>
          </p:blipFill>
          <p:spPr>
            <a:xfrm>
              <a:off x="2968752" y="4686300"/>
              <a:ext cx="74675" cy="169163"/>
            </a:xfrm>
            <a:prstGeom prst="rect">
              <a:avLst/>
            </a:prstGeom>
          </p:spPr>
        </p:pic>
        <p:sp>
          <p:nvSpPr>
            <p:cNvPr id="184" name="object 184"/>
            <p:cNvSpPr/>
            <p:nvPr/>
          </p:nvSpPr>
          <p:spPr>
            <a:xfrm>
              <a:off x="1621536" y="3590544"/>
              <a:ext cx="1920239" cy="2970530"/>
            </a:xfrm>
            <a:custGeom>
              <a:avLst/>
              <a:gdLst/>
              <a:ahLst/>
              <a:cxnLst/>
              <a:rect l="l" t="t" r="r" b="b"/>
              <a:pathLst>
                <a:path w="1920239" h="2970529">
                  <a:moveTo>
                    <a:pt x="726947" y="803148"/>
                  </a:moveTo>
                  <a:lnTo>
                    <a:pt x="441959" y="803148"/>
                  </a:lnTo>
                </a:path>
                <a:path w="1920239" h="2970529">
                  <a:moveTo>
                    <a:pt x="726947" y="1072896"/>
                  </a:moveTo>
                  <a:lnTo>
                    <a:pt x="441959" y="1072896"/>
                  </a:lnTo>
                </a:path>
                <a:path w="1920239" h="2970529">
                  <a:moveTo>
                    <a:pt x="740663" y="1612391"/>
                  </a:moveTo>
                  <a:lnTo>
                    <a:pt x="441959" y="1612391"/>
                  </a:lnTo>
                </a:path>
                <a:path w="1920239" h="2970529">
                  <a:moveTo>
                    <a:pt x="726947" y="1997963"/>
                  </a:moveTo>
                  <a:lnTo>
                    <a:pt x="57912" y="1997963"/>
                  </a:lnTo>
                </a:path>
                <a:path w="1920239" h="2970529">
                  <a:moveTo>
                    <a:pt x="1485899" y="510540"/>
                  </a:moveTo>
                  <a:lnTo>
                    <a:pt x="1574291" y="510540"/>
                  </a:lnTo>
                </a:path>
                <a:path w="1920239" h="2970529">
                  <a:moveTo>
                    <a:pt x="1485899" y="1072896"/>
                  </a:moveTo>
                  <a:lnTo>
                    <a:pt x="1920239" y="1072896"/>
                  </a:lnTo>
                </a:path>
                <a:path w="1920239" h="2970529">
                  <a:moveTo>
                    <a:pt x="1485899" y="2153411"/>
                  </a:moveTo>
                  <a:lnTo>
                    <a:pt x="1920239" y="2153411"/>
                  </a:lnTo>
                </a:path>
                <a:path w="1920239" h="2970529">
                  <a:moveTo>
                    <a:pt x="1485899" y="2423159"/>
                  </a:moveTo>
                  <a:lnTo>
                    <a:pt x="1805939" y="2423159"/>
                  </a:lnTo>
                </a:path>
                <a:path w="1920239" h="2970529">
                  <a:moveTo>
                    <a:pt x="1485899" y="2692908"/>
                  </a:moveTo>
                  <a:lnTo>
                    <a:pt x="1805939" y="2692908"/>
                  </a:lnTo>
                </a:path>
                <a:path w="1920239" h="2970529">
                  <a:moveTo>
                    <a:pt x="1485899" y="2970275"/>
                  </a:moveTo>
                  <a:lnTo>
                    <a:pt x="1805939" y="2970275"/>
                  </a:lnTo>
                </a:path>
                <a:path w="1920239" h="2970529">
                  <a:moveTo>
                    <a:pt x="1380744" y="403859"/>
                  </a:moveTo>
                  <a:lnTo>
                    <a:pt x="1380744" y="0"/>
                  </a:lnTo>
                </a:path>
                <a:path w="1920239" h="2970529">
                  <a:moveTo>
                    <a:pt x="441959" y="1612391"/>
                  </a:moveTo>
                  <a:lnTo>
                    <a:pt x="385571" y="1571243"/>
                  </a:lnTo>
                </a:path>
                <a:path w="1920239" h="2970529">
                  <a:moveTo>
                    <a:pt x="57912" y="1997963"/>
                  </a:moveTo>
                  <a:lnTo>
                    <a:pt x="0" y="1955291"/>
                  </a:lnTo>
                </a:path>
                <a:path w="1920239" h="2970529">
                  <a:moveTo>
                    <a:pt x="441959" y="1071372"/>
                  </a:moveTo>
                  <a:lnTo>
                    <a:pt x="385571" y="1028700"/>
                  </a:lnTo>
                </a:path>
                <a:path w="1920239" h="2970529">
                  <a:moveTo>
                    <a:pt x="441959" y="801624"/>
                  </a:moveTo>
                  <a:lnTo>
                    <a:pt x="385571" y="758952"/>
                  </a:lnTo>
                </a:path>
              </a:pathLst>
            </a:custGeom>
            <a:ln w="9144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85" name="object 185"/>
            <p:cNvSpPr/>
            <p:nvPr/>
          </p:nvSpPr>
          <p:spPr>
            <a:xfrm>
              <a:off x="3409188" y="6263639"/>
              <a:ext cx="38100" cy="38100"/>
            </a:xfrm>
            <a:custGeom>
              <a:avLst/>
              <a:gdLst/>
              <a:ahLst/>
              <a:cxnLst/>
              <a:rect l="l" t="t" r="r" b="b"/>
              <a:pathLst>
                <a:path w="38100" h="38100">
                  <a:moveTo>
                    <a:pt x="18288" y="38100"/>
                  </a:moveTo>
                  <a:lnTo>
                    <a:pt x="10929" y="36742"/>
                  </a:lnTo>
                  <a:lnTo>
                    <a:pt x="5143" y="32956"/>
                  </a:lnTo>
                  <a:lnTo>
                    <a:pt x="1357" y="27170"/>
                  </a:lnTo>
                  <a:lnTo>
                    <a:pt x="0" y="19812"/>
                  </a:lnTo>
                  <a:lnTo>
                    <a:pt x="1357" y="12215"/>
                  </a:lnTo>
                  <a:lnTo>
                    <a:pt x="5143" y="5905"/>
                  </a:lnTo>
                  <a:lnTo>
                    <a:pt x="10929" y="1595"/>
                  </a:lnTo>
                  <a:lnTo>
                    <a:pt x="18288" y="0"/>
                  </a:lnTo>
                  <a:lnTo>
                    <a:pt x="25884" y="1595"/>
                  </a:lnTo>
                  <a:lnTo>
                    <a:pt x="32194" y="5905"/>
                  </a:lnTo>
                  <a:lnTo>
                    <a:pt x="36504" y="12215"/>
                  </a:lnTo>
                  <a:lnTo>
                    <a:pt x="38100" y="19812"/>
                  </a:lnTo>
                  <a:lnTo>
                    <a:pt x="36504" y="27170"/>
                  </a:lnTo>
                  <a:lnTo>
                    <a:pt x="32194" y="32956"/>
                  </a:lnTo>
                  <a:lnTo>
                    <a:pt x="25884" y="36742"/>
                  </a:lnTo>
                  <a:lnTo>
                    <a:pt x="18288" y="3810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86" name="object 186"/>
            <p:cNvSpPr/>
            <p:nvPr/>
          </p:nvSpPr>
          <p:spPr>
            <a:xfrm>
              <a:off x="3409188" y="6263639"/>
              <a:ext cx="38100" cy="38100"/>
            </a:xfrm>
            <a:custGeom>
              <a:avLst/>
              <a:gdLst/>
              <a:ahLst/>
              <a:cxnLst/>
              <a:rect l="l" t="t" r="r" b="b"/>
              <a:pathLst>
                <a:path w="38100" h="38100">
                  <a:moveTo>
                    <a:pt x="0" y="19812"/>
                  </a:moveTo>
                  <a:lnTo>
                    <a:pt x="1357" y="12215"/>
                  </a:lnTo>
                  <a:lnTo>
                    <a:pt x="5143" y="5905"/>
                  </a:lnTo>
                  <a:lnTo>
                    <a:pt x="10929" y="1595"/>
                  </a:lnTo>
                  <a:lnTo>
                    <a:pt x="18288" y="0"/>
                  </a:lnTo>
                  <a:lnTo>
                    <a:pt x="25884" y="1595"/>
                  </a:lnTo>
                  <a:lnTo>
                    <a:pt x="32194" y="5905"/>
                  </a:lnTo>
                  <a:lnTo>
                    <a:pt x="36504" y="12215"/>
                  </a:lnTo>
                  <a:lnTo>
                    <a:pt x="38100" y="19812"/>
                  </a:lnTo>
                  <a:lnTo>
                    <a:pt x="36504" y="27170"/>
                  </a:lnTo>
                  <a:lnTo>
                    <a:pt x="32194" y="32956"/>
                  </a:lnTo>
                  <a:lnTo>
                    <a:pt x="25884" y="36742"/>
                  </a:lnTo>
                  <a:lnTo>
                    <a:pt x="18288" y="38100"/>
                  </a:lnTo>
                  <a:lnTo>
                    <a:pt x="10929" y="36742"/>
                  </a:lnTo>
                  <a:lnTo>
                    <a:pt x="5143" y="32956"/>
                  </a:lnTo>
                  <a:lnTo>
                    <a:pt x="1357" y="27170"/>
                  </a:lnTo>
                  <a:lnTo>
                    <a:pt x="0" y="19812"/>
                  </a:lnTo>
                </a:path>
              </a:pathLst>
            </a:custGeom>
            <a:ln w="9144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87" name="object 187"/>
            <p:cNvSpPr/>
            <p:nvPr/>
          </p:nvSpPr>
          <p:spPr>
            <a:xfrm>
              <a:off x="3409188" y="5993891"/>
              <a:ext cx="38100" cy="40005"/>
            </a:xfrm>
            <a:custGeom>
              <a:avLst/>
              <a:gdLst/>
              <a:ahLst/>
              <a:cxnLst/>
              <a:rect l="l" t="t" r="r" b="b"/>
              <a:pathLst>
                <a:path w="38100" h="40004">
                  <a:moveTo>
                    <a:pt x="18288" y="39624"/>
                  </a:moveTo>
                  <a:lnTo>
                    <a:pt x="10929" y="38028"/>
                  </a:lnTo>
                  <a:lnTo>
                    <a:pt x="5143" y="33718"/>
                  </a:lnTo>
                  <a:lnTo>
                    <a:pt x="1357" y="27408"/>
                  </a:lnTo>
                  <a:lnTo>
                    <a:pt x="0" y="19812"/>
                  </a:lnTo>
                  <a:lnTo>
                    <a:pt x="1357" y="12215"/>
                  </a:lnTo>
                  <a:lnTo>
                    <a:pt x="5143" y="5905"/>
                  </a:lnTo>
                  <a:lnTo>
                    <a:pt x="10929" y="1595"/>
                  </a:lnTo>
                  <a:lnTo>
                    <a:pt x="18288" y="0"/>
                  </a:lnTo>
                  <a:lnTo>
                    <a:pt x="25884" y="1595"/>
                  </a:lnTo>
                  <a:lnTo>
                    <a:pt x="32194" y="5905"/>
                  </a:lnTo>
                  <a:lnTo>
                    <a:pt x="36504" y="12215"/>
                  </a:lnTo>
                  <a:lnTo>
                    <a:pt x="38100" y="19812"/>
                  </a:lnTo>
                  <a:lnTo>
                    <a:pt x="36504" y="27408"/>
                  </a:lnTo>
                  <a:lnTo>
                    <a:pt x="32194" y="33718"/>
                  </a:lnTo>
                  <a:lnTo>
                    <a:pt x="25884" y="38028"/>
                  </a:lnTo>
                  <a:lnTo>
                    <a:pt x="18288" y="39624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88" name="object 188"/>
            <p:cNvSpPr/>
            <p:nvPr/>
          </p:nvSpPr>
          <p:spPr>
            <a:xfrm>
              <a:off x="3409188" y="5993891"/>
              <a:ext cx="38100" cy="40005"/>
            </a:xfrm>
            <a:custGeom>
              <a:avLst/>
              <a:gdLst/>
              <a:ahLst/>
              <a:cxnLst/>
              <a:rect l="l" t="t" r="r" b="b"/>
              <a:pathLst>
                <a:path w="38100" h="40004">
                  <a:moveTo>
                    <a:pt x="0" y="19812"/>
                  </a:moveTo>
                  <a:lnTo>
                    <a:pt x="1357" y="12215"/>
                  </a:lnTo>
                  <a:lnTo>
                    <a:pt x="5143" y="5905"/>
                  </a:lnTo>
                  <a:lnTo>
                    <a:pt x="10929" y="1595"/>
                  </a:lnTo>
                  <a:lnTo>
                    <a:pt x="18288" y="0"/>
                  </a:lnTo>
                  <a:lnTo>
                    <a:pt x="25884" y="1595"/>
                  </a:lnTo>
                  <a:lnTo>
                    <a:pt x="32194" y="5905"/>
                  </a:lnTo>
                  <a:lnTo>
                    <a:pt x="36504" y="12215"/>
                  </a:lnTo>
                  <a:lnTo>
                    <a:pt x="38100" y="19812"/>
                  </a:lnTo>
                  <a:lnTo>
                    <a:pt x="36504" y="27408"/>
                  </a:lnTo>
                  <a:lnTo>
                    <a:pt x="32194" y="33718"/>
                  </a:lnTo>
                  <a:lnTo>
                    <a:pt x="25884" y="38028"/>
                  </a:lnTo>
                  <a:lnTo>
                    <a:pt x="18288" y="39624"/>
                  </a:lnTo>
                  <a:lnTo>
                    <a:pt x="10929" y="38028"/>
                  </a:lnTo>
                  <a:lnTo>
                    <a:pt x="5143" y="33718"/>
                  </a:lnTo>
                  <a:lnTo>
                    <a:pt x="1357" y="27408"/>
                  </a:lnTo>
                  <a:lnTo>
                    <a:pt x="0" y="19812"/>
                  </a:lnTo>
                </a:path>
              </a:pathLst>
            </a:custGeom>
            <a:ln w="9144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89" name="object 189"/>
            <p:cNvSpPr/>
            <p:nvPr/>
          </p:nvSpPr>
          <p:spPr>
            <a:xfrm>
              <a:off x="3409188" y="5724143"/>
              <a:ext cx="38100" cy="38100"/>
            </a:xfrm>
            <a:custGeom>
              <a:avLst/>
              <a:gdLst/>
              <a:ahLst/>
              <a:cxnLst/>
              <a:rect l="l" t="t" r="r" b="b"/>
              <a:pathLst>
                <a:path w="38100" h="38100">
                  <a:moveTo>
                    <a:pt x="18288" y="38100"/>
                  </a:moveTo>
                  <a:lnTo>
                    <a:pt x="10929" y="36742"/>
                  </a:lnTo>
                  <a:lnTo>
                    <a:pt x="5143" y="32956"/>
                  </a:lnTo>
                  <a:lnTo>
                    <a:pt x="1357" y="27170"/>
                  </a:lnTo>
                  <a:lnTo>
                    <a:pt x="0" y="19812"/>
                  </a:lnTo>
                  <a:lnTo>
                    <a:pt x="1357" y="12215"/>
                  </a:lnTo>
                  <a:lnTo>
                    <a:pt x="5143" y="5905"/>
                  </a:lnTo>
                  <a:lnTo>
                    <a:pt x="10929" y="1595"/>
                  </a:lnTo>
                  <a:lnTo>
                    <a:pt x="18288" y="0"/>
                  </a:lnTo>
                  <a:lnTo>
                    <a:pt x="25884" y="1595"/>
                  </a:lnTo>
                  <a:lnTo>
                    <a:pt x="32194" y="5905"/>
                  </a:lnTo>
                  <a:lnTo>
                    <a:pt x="36504" y="12215"/>
                  </a:lnTo>
                  <a:lnTo>
                    <a:pt x="38100" y="19812"/>
                  </a:lnTo>
                  <a:lnTo>
                    <a:pt x="36504" y="27170"/>
                  </a:lnTo>
                  <a:lnTo>
                    <a:pt x="32194" y="32956"/>
                  </a:lnTo>
                  <a:lnTo>
                    <a:pt x="25884" y="36742"/>
                  </a:lnTo>
                  <a:lnTo>
                    <a:pt x="18288" y="3810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90" name="object 190"/>
            <p:cNvSpPr/>
            <p:nvPr/>
          </p:nvSpPr>
          <p:spPr>
            <a:xfrm>
              <a:off x="3409188" y="5724143"/>
              <a:ext cx="38100" cy="38100"/>
            </a:xfrm>
            <a:custGeom>
              <a:avLst/>
              <a:gdLst/>
              <a:ahLst/>
              <a:cxnLst/>
              <a:rect l="l" t="t" r="r" b="b"/>
              <a:pathLst>
                <a:path w="38100" h="38100">
                  <a:moveTo>
                    <a:pt x="0" y="19812"/>
                  </a:moveTo>
                  <a:lnTo>
                    <a:pt x="1357" y="12215"/>
                  </a:lnTo>
                  <a:lnTo>
                    <a:pt x="5143" y="5905"/>
                  </a:lnTo>
                  <a:lnTo>
                    <a:pt x="10929" y="1595"/>
                  </a:lnTo>
                  <a:lnTo>
                    <a:pt x="18288" y="0"/>
                  </a:lnTo>
                  <a:lnTo>
                    <a:pt x="25884" y="1595"/>
                  </a:lnTo>
                  <a:lnTo>
                    <a:pt x="32194" y="5905"/>
                  </a:lnTo>
                  <a:lnTo>
                    <a:pt x="36504" y="12215"/>
                  </a:lnTo>
                  <a:lnTo>
                    <a:pt x="38100" y="19812"/>
                  </a:lnTo>
                  <a:lnTo>
                    <a:pt x="36504" y="27170"/>
                  </a:lnTo>
                  <a:lnTo>
                    <a:pt x="32194" y="32956"/>
                  </a:lnTo>
                  <a:lnTo>
                    <a:pt x="25884" y="36742"/>
                  </a:lnTo>
                  <a:lnTo>
                    <a:pt x="18288" y="38100"/>
                  </a:lnTo>
                  <a:lnTo>
                    <a:pt x="10929" y="36742"/>
                  </a:lnTo>
                  <a:lnTo>
                    <a:pt x="5143" y="32956"/>
                  </a:lnTo>
                  <a:lnTo>
                    <a:pt x="1357" y="27170"/>
                  </a:lnTo>
                  <a:lnTo>
                    <a:pt x="0" y="19812"/>
                  </a:lnTo>
                </a:path>
              </a:pathLst>
            </a:custGeom>
            <a:ln w="9144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91" name="object 191"/>
            <p:cNvSpPr/>
            <p:nvPr/>
          </p:nvSpPr>
          <p:spPr>
            <a:xfrm>
              <a:off x="3409188" y="4643628"/>
              <a:ext cx="38100" cy="38100"/>
            </a:xfrm>
            <a:custGeom>
              <a:avLst/>
              <a:gdLst/>
              <a:ahLst/>
              <a:cxnLst/>
              <a:rect l="l" t="t" r="r" b="b"/>
              <a:pathLst>
                <a:path w="38100" h="38100">
                  <a:moveTo>
                    <a:pt x="18288" y="38100"/>
                  </a:moveTo>
                  <a:lnTo>
                    <a:pt x="10929" y="36742"/>
                  </a:lnTo>
                  <a:lnTo>
                    <a:pt x="5143" y="32956"/>
                  </a:lnTo>
                  <a:lnTo>
                    <a:pt x="1357" y="27170"/>
                  </a:lnTo>
                  <a:lnTo>
                    <a:pt x="0" y="19812"/>
                  </a:lnTo>
                  <a:lnTo>
                    <a:pt x="1357" y="12215"/>
                  </a:lnTo>
                  <a:lnTo>
                    <a:pt x="5143" y="5905"/>
                  </a:lnTo>
                  <a:lnTo>
                    <a:pt x="10929" y="1595"/>
                  </a:lnTo>
                  <a:lnTo>
                    <a:pt x="18288" y="0"/>
                  </a:lnTo>
                  <a:lnTo>
                    <a:pt x="25884" y="1595"/>
                  </a:lnTo>
                  <a:lnTo>
                    <a:pt x="32194" y="5905"/>
                  </a:lnTo>
                  <a:lnTo>
                    <a:pt x="36504" y="12215"/>
                  </a:lnTo>
                  <a:lnTo>
                    <a:pt x="38100" y="19812"/>
                  </a:lnTo>
                  <a:lnTo>
                    <a:pt x="36504" y="27170"/>
                  </a:lnTo>
                  <a:lnTo>
                    <a:pt x="32194" y="32956"/>
                  </a:lnTo>
                  <a:lnTo>
                    <a:pt x="25884" y="36742"/>
                  </a:lnTo>
                  <a:lnTo>
                    <a:pt x="18288" y="3810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92" name="object 192"/>
            <p:cNvSpPr/>
            <p:nvPr/>
          </p:nvSpPr>
          <p:spPr>
            <a:xfrm>
              <a:off x="3409188" y="4643628"/>
              <a:ext cx="38100" cy="38100"/>
            </a:xfrm>
            <a:custGeom>
              <a:avLst/>
              <a:gdLst/>
              <a:ahLst/>
              <a:cxnLst/>
              <a:rect l="l" t="t" r="r" b="b"/>
              <a:pathLst>
                <a:path w="38100" h="38100">
                  <a:moveTo>
                    <a:pt x="0" y="19812"/>
                  </a:moveTo>
                  <a:lnTo>
                    <a:pt x="1357" y="12215"/>
                  </a:lnTo>
                  <a:lnTo>
                    <a:pt x="5143" y="5905"/>
                  </a:lnTo>
                  <a:lnTo>
                    <a:pt x="10929" y="1595"/>
                  </a:lnTo>
                  <a:lnTo>
                    <a:pt x="18288" y="0"/>
                  </a:lnTo>
                  <a:lnTo>
                    <a:pt x="25884" y="1595"/>
                  </a:lnTo>
                  <a:lnTo>
                    <a:pt x="32194" y="5905"/>
                  </a:lnTo>
                  <a:lnTo>
                    <a:pt x="36504" y="12215"/>
                  </a:lnTo>
                  <a:lnTo>
                    <a:pt x="38100" y="19812"/>
                  </a:lnTo>
                  <a:lnTo>
                    <a:pt x="36504" y="27170"/>
                  </a:lnTo>
                  <a:lnTo>
                    <a:pt x="32194" y="32956"/>
                  </a:lnTo>
                  <a:lnTo>
                    <a:pt x="25884" y="36742"/>
                  </a:lnTo>
                  <a:lnTo>
                    <a:pt x="18288" y="38100"/>
                  </a:lnTo>
                  <a:lnTo>
                    <a:pt x="10929" y="36742"/>
                  </a:lnTo>
                  <a:lnTo>
                    <a:pt x="5143" y="32956"/>
                  </a:lnTo>
                  <a:lnTo>
                    <a:pt x="1357" y="27170"/>
                  </a:lnTo>
                  <a:lnTo>
                    <a:pt x="0" y="19812"/>
                  </a:lnTo>
                </a:path>
              </a:pathLst>
            </a:custGeom>
            <a:ln w="9144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93" name="object 193"/>
            <p:cNvSpPr/>
            <p:nvPr/>
          </p:nvSpPr>
          <p:spPr>
            <a:xfrm>
              <a:off x="3427476" y="5023103"/>
              <a:ext cx="114300" cy="360045"/>
            </a:xfrm>
            <a:custGeom>
              <a:avLst/>
              <a:gdLst/>
              <a:ahLst/>
              <a:cxnLst/>
              <a:rect l="l" t="t" r="r" b="b"/>
              <a:pathLst>
                <a:path w="114300" h="360045">
                  <a:moveTo>
                    <a:pt x="4572" y="0"/>
                  </a:moveTo>
                  <a:lnTo>
                    <a:pt x="114300" y="0"/>
                  </a:lnTo>
                </a:path>
                <a:path w="114300" h="360045">
                  <a:moveTo>
                    <a:pt x="0" y="359664"/>
                  </a:moveTo>
                  <a:lnTo>
                    <a:pt x="114300" y="359664"/>
                  </a:lnTo>
                </a:path>
              </a:pathLst>
            </a:custGeom>
            <a:ln w="9144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94" name="object 194"/>
            <p:cNvSpPr/>
            <p:nvPr/>
          </p:nvSpPr>
          <p:spPr>
            <a:xfrm>
              <a:off x="3409188" y="5003291"/>
              <a:ext cx="38100" cy="40005"/>
            </a:xfrm>
            <a:custGeom>
              <a:avLst/>
              <a:gdLst/>
              <a:ahLst/>
              <a:cxnLst/>
              <a:rect l="l" t="t" r="r" b="b"/>
              <a:pathLst>
                <a:path w="38100" h="40004">
                  <a:moveTo>
                    <a:pt x="18288" y="39624"/>
                  </a:moveTo>
                  <a:lnTo>
                    <a:pt x="10929" y="38028"/>
                  </a:lnTo>
                  <a:lnTo>
                    <a:pt x="5143" y="33718"/>
                  </a:lnTo>
                  <a:lnTo>
                    <a:pt x="1357" y="27408"/>
                  </a:lnTo>
                  <a:lnTo>
                    <a:pt x="0" y="19812"/>
                  </a:lnTo>
                  <a:lnTo>
                    <a:pt x="1357" y="12215"/>
                  </a:lnTo>
                  <a:lnTo>
                    <a:pt x="5143" y="5905"/>
                  </a:lnTo>
                  <a:lnTo>
                    <a:pt x="10929" y="1595"/>
                  </a:lnTo>
                  <a:lnTo>
                    <a:pt x="18288" y="0"/>
                  </a:lnTo>
                  <a:lnTo>
                    <a:pt x="25884" y="1595"/>
                  </a:lnTo>
                  <a:lnTo>
                    <a:pt x="32194" y="5905"/>
                  </a:lnTo>
                  <a:lnTo>
                    <a:pt x="36504" y="12215"/>
                  </a:lnTo>
                  <a:lnTo>
                    <a:pt x="38100" y="19812"/>
                  </a:lnTo>
                  <a:lnTo>
                    <a:pt x="36504" y="27408"/>
                  </a:lnTo>
                  <a:lnTo>
                    <a:pt x="32194" y="33718"/>
                  </a:lnTo>
                  <a:lnTo>
                    <a:pt x="25884" y="38028"/>
                  </a:lnTo>
                  <a:lnTo>
                    <a:pt x="18288" y="39624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95" name="object 195"/>
            <p:cNvSpPr/>
            <p:nvPr/>
          </p:nvSpPr>
          <p:spPr>
            <a:xfrm>
              <a:off x="3409188" y="5003291"/>
              <a:ext cx="38100" cy="40005"/>
            </a:xfrm>
            <a:custGeom>
              <a:avLst/>
              <a:gdLst/>
              <a:ahLst/>
              <a:cxnLst/>
              <a:rect l="l" t="t" r="r" b="b"/>
              <a:pathLst>
                <a:path w="38100" h="40004">
                  <a:moveTo>
                    <a:pt x="0" y="19812"/>
                  </a:moveTo>
                  <a:lnTo>
                    <a:pt x="1357" y="12215"/>
                  </a:lnTo>
                  <a:lnTo>
                    <a:pt x="5143" y="5905"/>
                  </a:lnTo>
                  <a:lnTo>
                    <a:pt x="10929" y="1595"/>
                  </a:lnTo>
                  <a:lnTo>
                    <a:pt x="18288" y="0"/>
                  </a:lnTo>
                  <a:lnTo>
                    <a:pt x="25884" y="1595"/>
                  </a:lnTo>
                  <a:lnTo>
                    <a:pt x="32194" y="5905"/>
                  </a:lnTo>
                  <a:lnTo>
                    <a:pt x="36504" y="12215"/>
                  </a:lnTo>
                  <a:lnTo>
                    <a:pt x="38100" y="19812"/>
                  </a:lnTo>
                  <a:lnTo>
                    <a:pt x="36504" y="27408"/>
                  </a:lnTo>
                  <a:lnTo>
                    <a:pt x="32194" y="33718"/>
                  </a:lnTo>
                  <a:lnTo>
                    <a:pt x="25884" y="38028"/>
                  </a:lnTo>
                  <a:lnTo>
                    <a:pt x="18288" y="39624"/>
                  </a:lnTo>
                  <a:lnTo>
                    <a:pt x="10929" y="38028"/>
                  </a:lnTo>
                  <a:lnTo>
                    <a:pt x="5143" y="33718"/>
                  </a:lnTo>
                  <a:lnTo>
                    <a:pt x="1357" y="27408"/>
                  </a:lnTo>
                  <a:lnTo>
                    <a:pt x="0" y="19812"/>
                  </a:lnTo>
                </a:path>
              </a:pathLst>
            </a:custGeom>
            <a:ln w="9144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96" name="object 196"/>
            <p:cNvSpPr/>
            <p:nvPr/>
          </p:nvSpPr>
          <p:spPr>
            <a:xfrm>
              <a:off x="3409188" y="5364480"/>
              <a:ext cx="38100" cy="38100"/>
            </a:xfrm>
            <a:custGeom>
              <a:avLst/>
              <a:gdLst/>
              <a:ahLst/>
              <a:cxnLst/>
              <a:rect l="l" t="t" r="r" b="b"/>
              <a:pathLst>
                <a:path w="38100" h="38100">
                  <a:moveTo>
                    <a:pt x="18288" y="38099"/>
                  </a:moveTo>
                  <a:lnTo>
                    <a:pt x="10929" y="36504"/>
                  </a:lnTo>
                  <a:lnTo>
                    <a:pt x="5143" y="32194"/>
                  </a:lnTo>
                  <a:lnTo>
                    <a:pt x="1357" y="25884"/>
                  </a:lnTo>
                  <a:lnTo>
                    <a:pt x="0" y="18287"/>
                  </a:lnTo>
                  <a:lnTo>
                    <a:pt x="1357" y="10929"/>
                  </a:lnTo>
                  <a:lnTo>
                    <a:pt x="5143" y="5143"/>
                  </a:lnTo>
                  <a:lnTo>
                    <a:pt x="10929" y="1357"/>
                  </a:lnTo>
                  <a:lnTo>
                    <a:pt x="18288" y="0"/>
                  </a:lnTo>
                  <a:lnTo>
                    <a:pt x="25884" y="1357"/>
                  </a:lnTo>
                  <a:lnTo>
                    <a:pt x="32194" y="5143"/>
                  </a:lnTo>
                  <a:lnTo>
                    <a:pt x="36504" y="10929"/>
                  </a:lnTo>
                  <a:lnTo>
                    <a:pt x="38100" y="18287"/>
                  </a:lnTo>
                  <a:lnTo>
                    <a:pt x="36504" y="25884"/>
                  </a:lnTo>
                  <a:lnTo>
                    <a:pt x="32194" y="32194"/>
                  </a:lnTo>
                  <a:lnTo>
                    <a:pt x="25884" y="36504"/>
                  </a:lnTo>
                  <a:lnTo>
                    <a:pt x="18288" y="38099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97" name="object 197"/>
            <p:cNvSpPr/>
            <p:nvPr/>
          </p:nvSpPr>
          <p:spPr>
            <a:xfrm>
              <a:off x="3409188" y="5364480"/>
              <a:ext cx="38100" cy="38100"/>
            </a:xfrm>
            <a:custGeom>
              <a:avLst/>
              <a:gdLst/>
              <a:ahLst/>
              <a:cxnLst/>
              <a:rect l="l" t="t" r="r" b="b"/>
              <a:pathLst>
                <a:path w="38100" h="38100">
                  <a:moveTo>
                    <a:pt x="0" y="18287"/>
                  </a:moveTo>
                  <a:lnTo>
                    <a:pt x="1357" y="10929"/>
                  </a:lnTo>
                  <a:lnTo>
                    <a:pt x="5143" y="5143"/>
                  </a:lnTo>
                  <a:lnTo>
                    <a:pt x="10929" y="1357"/>
                  </a:lnTo>
                  <a:lnTo>
                    <a:pt x="18288" y="0"/>
                  </a:lnTo>
                  <a:lnTo>
                    <a:pt x="25884" y="1357"/>
                  </a:lnTo>
                  <a:lnTo>
                    <a:pt x="32194" y="5143"/>
                  </a:lnTo>
                  <a:lnTo>
                    <a:pt x="36504" y="10929"/>
                  </a:lnTo>
                  <a:lnTo>
                    <a:pt x="38100" y="18287"/>
                  </a:lnTo>
                  <a:lnTo>
                    <a:pt x="36504" y="25884"/>
                  </a:lnTo>
                  <a:lnTo>
                    <a:pt x="32194" y="32194"/>
                  </a:lnTo>
                  <a:lnTo>
                    <a:pt x="25884" y="36504"/>
                  </a:lnTo>
                  <a:lnTo>
                    <a:pt x="18288" y="38099"/>
                  </a:lnTo>
                  <a:lnTo>
                    <a:pt x="10929" y="36504"/>
                  </a:lnTo>
                  <a:lnTo>
                    <a:pt x="5143" y="32194"/>
                  </a:lnTo>
                  <a:lnTo>
                    <a:pt x="1357" y="25884"/>
                  </a:lnTo>
                  <a:lnTo>
                    <a:pt x="0" y="18287"/>
                  </a:lnTo>
                </a:path>
              </a:pathLst>
            </a:custGeom>
            <a:ln w="9144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198" name="object 198"/>
            <p:cNvPicPr/>
            <p:nvPr/>
          </p:nvPicPr>
          <p:blipFill>
            <a:blip r:embed="rId50" cstate="print"/>
            <a:stretch>
              <a:fillRect/>
            </a:stretch>
          </p:blipFill>
          <p:spPr>
            <a:xfrm>
              <a:off x="3537203" y="4550664"/>
              <a:ext cx="222504" cy="224027"/>
            </a:xfrm>
            <a:prstGeom prst="rect">
              <a:avLst/>
            </a:prstGeom>
          </p:spPr>
        </p:pic>
        <p:pic>
          <p:nvPicPr>
            <p:cNvPr id="199" name="object 199"/>
            <p:cNvPicPr/>
            <p:nvPr/>
          </p:nvPicPr>
          <p:blipFill>
            <a:blip r:embed="rId51" cstate="print"/>
            <a:stretch>
              <a:fillRect/>
            </a:stretch>
          </p:blipFill>
          <p:spPr>
            <a:xfrm>
              <a:off x="3601211" y="4626864"/>
              <a:ext cx="99060" cy="187451"/>
            </a:xfrm>
            <a:prstGeom prst="rect">
              <a:avLst/>
            </a:prstGeom>
          </p:spPr>
        </p:pic>
        <p:sp>
          <p:nvSpPr>
            <p:cNvPr id="200" name="object 200"/>
            <p:cNvSpPr/>
            <p:nvPr/>
          </p:nvSpPr>
          <p:spPr>
            <a:xfrm>
              <a:off x="3541775" y="4916423"/>
              <a:ext cx="213360" cy="213360"/>
            </a:xfrm>
            <a:custGeom>
              <a:avLst/>
              <a:gdLst/>
              <a:ahLst/>
              <a:cxnLst/>
              <a:rect l="l" t="t" r="r" b="b"/>
              <a:pathLst>
                <a:path w="213360" h="213360">
                  <a:moveTo>
                    <a:pt x="213360" y="106679"/>
                  </a:moveTo>
                  <a:lnTo>
                    <a:pt x="205287" y="64936"/>
                  </a:lnTo>
                  <a:lnTo>
                    <a:pt x="183070" y="31051"/>
                  </a:lnTo>
                  <a:lnTo>
                    <a:pt x="149709" y="8310"/>
                  </a:lnTo>
                  <a:lnTo>
                    <a:pt x="108204" y="0"/>
                  </a:lnTo>
                  <a:lnTo>
                    <a:pt x="66222" y="8310"/>
                  </a:lnTo>
                  <a:lnTo>
                    <a:pt x="31813" y="31051"/>
                  </a:lnTo>
                  <a:lnTo>
                    <a:pt x="8548" y="64936"/>
                  </a:lnTo>
                  <a:lnTo>
                    <a:pt x="0" y="106679"/>
                  </a:lnTo>
                  <a:lnTo>
                    <a:pt x="8548" y="148423"/>
                  </a:lnTo>
                  <a:lnTo>
                    <a:pt x="31813" y="182308"/>
                  </a:lnTo>
                  <a:lnTo>
                    <a:pt x="66222" y="205049"/>
                  </a:lnTo>
                  <a:lnTo>
                    <a:pt x="108204" y="213359"/>
                  </a:lnTo>
                  <a:lnTo>
                    <a:pt x="149709" y="205049"/>
                  </a:lnTo>
                  <a:lnTo>
                    <a:pt x="183070" y="182308"/>
                  </a:lnTo>
                  <a:lnTo>
                    <a:pt x="205287" y="148423"/>
                  </a:lnTo>
                  <a:lnTo>
                    <a:pt x="213360" y="106679"/>
                  </a:lnTo>
                </a:path>
              </a:pathLst>
            </a:custGeom>
            <a:ln w="9144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201" name="object 201"/>
            <p:cNvPicPr/>
            <p:nvPr/>
          </p:nvPicPr>
          <p:blipFill>
            <a:blip r:embed="rId52" cstate="print"/>
            <a:stretch>
              <a:fillRect/>
            </a:stretch>
          </p:blipFill>
          <p:spPr>
            <a:xfrm>
              <a:off x="3564635" y="4983480"/>
              <a:ext cx="164591" cy="201167"/>
            </a:xfrm>
            <a:prstGeom prst="rect">
              <a:avLst/>
            </a:prstGeom>
          </p:spPr>
        </p:pic>
        <p:sp>
          <p:nvSpPr>
            <p:cNvPr id="202" name="object 202"/>
            <p:cNvSpPr/>
            <p:nvPr/>
          </p:nvSpPr>
          <p:spPr>
            <a:xfrm>
              <a:off x="3541775" y="5276088"/>
              <a:ext cx="213360" cy="213360"/>
            </a:xfrm>
            <a:custGeom>
              <a:avLst/>
              <a:gdLst/>
              <a:ahLst/>
              <a:cxnLst/>
              <a:rect l="l" t="t" r="r" b="b"/>
              <a:pathLst>
                <a:path w="213360" h="213360">
                  <a:moveTo>
                    <a:pt x="213360" y="106679"/>
                  </a:moveTo>
                  <a:lnTo>
                    <a:pt x="205287" y="64936"/>
                  </a:lnTo>
                  <a:lnTo>
                    <a:pt x="183070" y="31051"/>
                  </a:lnTo>
                  <a:lnTo>
                    <a:pt x="149709" y="8310"/>
                  </a:lnTo>
                  <a:lnTo>
                    <a:pt x="108204" y="0"/>
                  </a:lnTo>
                  <a:lnTo>
                    <a:pt x="66222" y="8310"/>
                  </a:lnTo>
                  <a:lnTo>
                    <a:pt x="31813" y="31051"/>
                  </a:lnTo>
                  <a:lnTo>
                    <a:pt x="8548" y="64936"/>
                  </a:lnTo>
                  <a:lnTo>
                    <a:pt x="0" y="106679"/>
                  </a:lnTo>
                  <a:lnTo>
                    <a:pt x="8548" y="148423"/>
                  </a:lnTo>
                  <a:lnTo>
                    <a:pt x="31813" y="182308"/>
                  </a:lnTo>
                  <a:lnTo>
                    <a:pt x="66222" y="205049"/>
                  </a:lnTo>
                  <a:lnTo>
                    <a:pt x="108204" y="213359"/>
                  </a:lnTo>
                  <a:lnTo>
                    <a:pt x="149709" y="205049"/>
                  </a:lnTo>
                  <a:lnTo>
                    <a:pt x="183070" y="182308"/>
                  </a:lnTo>
                  <a:lnTo>
                    <a:pt x="205287" y="148423"/>
                  </a:lnTo>
                  <a:lnTo>
                    <a:pt x="213360" y="106679"/>
                  </a:lnTo>
                </a:path>
              </a:pathLst>
            </a:custGeom>
            <a:ln w="9144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203" name="object 203"/>
            <p:cNvPicPr/>
            <p:nvPr/>
          </p:nvPicPr>
          <p:blipFill>
            <a:blip r:embed="rId29" cstate="print"/>
            <a:stretch>
              <a:fillRect/>
            </a:stretch>
          </p:blipFill>
          <p:spPr>
            <a:xfrm>
              <a:off x="3602735" y="5344668"/>
              <a:ext cx="99060" cy="188975"/>
            </a:xfrm>
            <a:prstGeom prst="rect">
              <a:avLst/>
            </a:prstGeom>
          </p:spPr>
        </p:pic>
        <p:pic>
          <p:nvPicPr>
            <p:cNvPr id="204" name="object 204"/>
            <p:cNvPicPr/>
            <p:nvPr/>
          </p:nvPicPr>
          <p:blipFill>
            <a:blip r:embed="rId53" cstate="print"/>
            <a:stretch>
              <a:fillRect/>
            </a:stretch>
          </p:blipFill>
          <p:spPr>
            <a:xfrm>
              <a:off x="3537203" y="5631179"/>
              <a:ext cx="222504" cy="222503"/>
            </a:xfrm>
            <a:prstGeom prst="rect">
              <a:avLst/>
            </a:prstGeom>
          </p:spPr>
        </p:pic>
        <p:pic>
          <p:nvPicPr>
            <p:cNvPr id="205" name="object 205"/>
            <p:cNvPicPr/>
            <p:nvPr/>
          </p:nvPicPr>
          <p:blipFill>
            <a:blip r:embed="rId54" cstate="print"/>
            <a:stretch>
              <a:fillRect/>
            </a:stretch>
          </p:blipFill>
          <p:spPr>
            <a:xfrm>
              <a:off x="3567683" y="5702808"/>
              <a:ext cx="161543" cy="202692"/>
            </a:xfrm>
            <a:prstGeom prst="rect">
              <a:avLst/>
            </a:prstGeom>
          </p:spPr>
        </p:pic>
        <p:sp>
          <p:nvSpPr>
            <p:cNvPr id="206" name="object 206"/>
            <p:cNvSpPr/>
            <p:nvPr/>
          </p:nvSpPr>
          <p:spPr>
            <a:xfrm>
              <a:off x="3755135" y="4663440"/>
              <a:ext cx="299085" cy="0"/>
            </a:xfrm>
            <a:custGeom>
              <a:avLst/>
              <a:gdLst/>
              <a:ahLst/>
              <a:cxnLst/>
              <a:rect l="l" t="t" r="r" b="b"/>
              <a:pathLst>
                <a:path w="299085">
                  <a:moveTo>
                    <a:pt x="0" y="0"/>
                  </a:moveTo>
                  <a:lnTo>
                    <a:pt x="298704" y="0"/>
                  </a:lnTo>
                </a:path>
              </a:pathLst>
            </a:custGeom>
            <a:ln w="9144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207" name="object 207"/>
          <p:cNvGrpSpPr/>
          <p:nvPr/>
        </p:nvGrpSpPr>
        <p:grpSpPr>
          <a:xfrm>
            <a:off x="11818337" y="3939540"/>
            <a:ext cx="512736" cy="266700"/>
            <a:chOff x="5137403" y="3939540"/>
            <a:chExt cx="222885" cy="266700"/>
          </a:xfrm>
        </p:grpSpPr>
        <p:pic>
          <p:nvPicPr>
            <p:cNvPr id="208" name="object 208"/>
            <p:cNvPicPr/>
            <p:nvPr/>
          </p:nvPicPr>
          <p:blipFill>
            <a:blip r:embed="rId55" cstate="print"/>
            <a:stretch>
              <a:fillRect/>
            </a:stretch>
          </p:blipFill>
          <p:spPr>
            <a:xfrm>
              <a:off x="5137403" y="3939540"/>
              <a:ext cx="222504" cy="224027"/>
            </a:xfrm>
            <a:prstGeom prst="rect">
              <a:avLst/>
            </a:prstGeom>
          </p:spPr>
        </p:pic>
        <p:pic>
          <p:nvPicPr>
            <p:cNvPr id="209" name="object 209"/>
            <p:cNvPicPr/>
            <p:nvPr/>
          </p:nvPicPr>
          <p:blipFill>
            <a:blip r:embed="rId56" cstate="print"/>
            <a:stretch>
              <a:fillRect/>
            </a:stretch>
          </p:blipFill>
          <p:spPr>
            <a:xfrm>
              <a:off x="5175503" y="4014216"/>
              <a:ext cx="150875" cy="192024"/>
            </a:xfrm>
            <a:prstGeom prst="rect">
              <a:avLst/>
            </a:prstGeom>
          </p:spPr>
        </p:pic>
      </p:grpSp>
      <p:grpSp>
        <p:nvGrpSpPr>
          <p:cNvPr id="210" name="object 210"/>
          <p:cNvGrpSpPr/>
          <p:nvPr/>
        </p:nvGrpSpPr>
        <p:grpSpPr>
          <a:xfrm>
            <a:off x="11345045" y="4280916"/>
            <a:ext cx="512736" cy="597535"/>
            <a:chOff x="4931664" y="4280915"/>
            <a:chExt cx="222885" cy="597535"/>
          </a:xfrm>
        </p:grpSpPr>
        <p:pic>
          <p:nvPicPr>
            <p:cNvPr id="211" name="object 211"/>
            <p:cNvPicPr/>
            <p:nvPr/>
          </p:nvPicPr>
          <p:blipFill>
            <a:blip r:embed="rId57" cstate="print"/>
            <a:stretch>
              <a:fillRect/>
            </a:stretch>
          </p:blipFill>
          <p:spPr>
            <a:xfrm>
              <a:off x="4931664" y="4280915"/>
              <a:ext cx="222504" cy="224027"/>
            </a:xfrm>
            <a:prstGeom prst="rect">
              <a:avLst/>
            </a:prstGeom>
          </p:spPr>
        </p:pic>
        <p:pic>
          <p:nvPicPr>
            <p:cNvPr id="212" name="object 212"/>
            <p:cNvPicPr/>
            <p:nvPr/>
          </p:nvPicPr>
          <p:blipFill>
            <a:blip r:embed="rId58" cstate="print"/>
            <a:stretch>
              <a:fillRect/>
            </a:stretch>
          </p:blipFill>
          <p:spPr>
            <a:xfrm>
              <a:off x="4965192" y="4355591"/>
              <a:ext cx="150875" cy="192024"/>
            </a:xfrm>
            <a:prstGeom prst="rect">
              <a:avLst/>
            </a:prstGeom>
          </p:spPr>
        </p:pic>
        <p:pic>
          <p:nvPicPr>
            <p:cNvPr id="213" name="object 213"/>
            <p:cNvPicPr/>
            <p:nvPr/>
          </p:nvPicPr>
          <p:blipFill>
            <a:blip r:embed="rId59" cstate="print"/>
            <a:stretch>
              <a:fillRect/>
            </a:stretch>
          </p:blipFill>
          <p:spPr>
            <a:xfrm>
              <a:off x="4931664" y="4550663"/>
              <a:ext cx="222504" cy="224027"/>
            </a:xfrm>
            <a:prstGeom prst="rect">
              <a:avLst/>
            </a:prstGeom>
          </p:spPr>
        </p:pic>
        <p:pic>
          <p:nvPicPr>
            <p:cNvPr id="214" name="object 214"/>
            <p:cNvPicPr/>
            <p:nvPr/>
          </p:nvPicPr>
          <p:blipFill>
            <a:blip r:embed="rId29" cstate="print"/>
            <a:stretch>
              <a:fillRect/>
            </a:stretch>
          </p:blipFill>
          <p:spPr>
            <a:xfrm>
              <a:off x="4997196" y="4573523"/>
              <a:ext cx="99059" cy="187451"/>
            </a:xfrm>
            <a:prstGeom prst="rect">
              <a:avLst/>
            </a:prstGeom>
          </p:spPr>
        </p:pic>
        <p:pic>
          <p:nvPicPr>
            <p:cNvPr id="215" name="object 215"/>
            <p:cNvPicPr/>
            <p:nvPr/>
          </p:nvPicPr>
          <p:blipFill>
            <a:blip r:embed="rId30" cstate="print"/>
            <a:stretch>
              <a:fillRect/>
            </a:stretch>
          </p:blipFill>
          <p:spPr>
            <a:xfrm>
              <a:off x="4983480" y="4677156"/>
              <a:ext cx="123443" cy="201167"/>
            </a:xfrm>
            <a:prstGeom prst="rect">
              <a:avLst/>
            </a:prstGeom>
          </p:spPr>
        </p:pic>
      </p:grpSp>
      <p:grpSp>
        <p:nvGrpSpPr>
          <p:cNvPr id="216" name="object 216"/>
          <p:cNvGrpSpPr/>
          <p:nvPr/>
        </p:nvGrpSpPr>
        <p:grpSpPr>
          <a:xfrm>
            <a:off x="11376597" y="5091683"/>
            <a:ext cx="512736" cy="273050"/>
            <a:chOff x="4945380" y="5091683"/>
            <a:chExt cx="222885" cy="273050"/>
          </a:xfrm>
        </p:grpSpPr>
        <p:pic>
          <p:nvPicPr>
            <p:cNvPr id="217" name="object 217"/>
            <p:cNvPicPr/>
            <p:nvPr/>
          </p:nvPicPr>
          <p:blipFill>
            <a:blip r:embed="rId31" cstate="print"/>
            <a:stretch>
              <a:fillRect/>
            </a:stretch>
          </p:blipFill>
          <p:spPr>
            <a:xfrm>
              <a:off x="4945380" y="5091683"/>
              <a:ext cx="222504" cy="222503"/>
            </a:xfrm>
            <a:prstGeom prst="rect">
              <a:avLst/>
            </a:prstGeom>
          </p:spPr>
        </p:pic>
        <p:pic>
          <p:nvPicPr>
            <p:cNvPr id="218" name="object 218"/>
            <p:cNvPicPr/>
            <p:nvPr/>
          </p:nvPicPr>
          <p:blipFill>
            <a:blip r:embed="rId32" cstate="print"/>
            <a:stretch>
              <a:fillRect/>
            </a:stretch>
          </p:blipFill>
          <p:spPr>
            <a:xfrm>
              <a:off x="4978907" y="5163312"/>
              <a:ext cx="163068" cy="201167"/>
            </a:xfrm>
            <a:prstGeom prst="rect">
              <a:avLst/>
            </a:prstGeom>
          </p:spPr>
        </p:pic>
      </p:grpSp>
      <p:grpSp>
        <p:nvGrpSpPr>
          <p:cNvPr id="219" name="object 219"/>
          <p:cNvGrpSpPr/>
          <p:nvPr/>
        </p:nvGrpSpPr>
        <p:grpSpPr>
          <a:xfrm>
            <a:off x="10559726" y="3249168"/>
            <a:ext cx="4719798" cy="3514725"/>
            <a:chOff x="4590288" y="3249167"/>
            <a:chExt cx="2051685" cy="3514725"/>
          </a:xfrm>
        </p:grpSpPr>
        <p:pic>
          <p:nvPicPr>
            <p:cNvPr id="220" name="object 220"/>
            <p:cNvPicPr/>
            <p:nvPr/>
          </p:nvPicPr>
          <p:blipFill>
            <a:blip r:embed="rId60" cstate="print"/>
            <a:stretch>
              <a:fillRect/>
            </a:stretch>
          </p:blipFill>
          <p:spPr>
            <a:xfrm>
              <a:off x="4931664" y="5489448"/>
              <a:ext cx="222504" cy="222503"/>
            </a:xfrm>
            <a:prstGeom prst="rect">
              <a:avLst/>
            </a:prstGeom>
          </p:spPr>
        </p:pic>
        <p:pic>
          <p:nvPicPr>
            <p:cNvPr id="221" name="object 221"/>
            <p:cNvPicPr/>
            <p:nvPr/>
          </p:nvPicPr>
          <p:blipFill>
            <a:blip r:embed="rId61" cstate="print"/>
            <a:stretch>
              <a:fillRect/>
            </a:stretch>
          </p:blipFill>
          <p:spPr>
            <a:xfrm>
              <a:off x="4965192" y="5562600"/>
              <a:ext cx="150875" cy="192023"/>
            </a:xfrm>
            <a:prstGeom prst="rect">
              <a:avLst/>
            </a:prstGeom>
          </p:spPr>
        </p:pic>
        <p:sp>
          <p:nvSpPr>
            <p:cNvPr id="222" name="object 222"/>
            <p:cNvSpPr/>
            <p:nvPr/>
          </p:nvSpPr>
          <p:spPr>
            <a:xfrm>
              <a:off x="4850892" y="3831335"/>
              <a:ext cx="1620520" cy="2927985"/>
            </a:xfrm>
            <a:custGeom>
              <a:avLst/>
              <a:gdLst/>
              <a:ahLst/>
              <a:cxnLst/>
              <a:rect l="l" t="t" r="r" b="b"/>
              <a:pathLst>
                <a:path w="1620520" h="2927984">
                  <a:moveTo>
                    <a:pt x="0" y="0"/>
                  </a:moveTo>
                  <a:lnTo>
                    <a:pt x="1620011" y="0"/>
                  </a:lnTo>
                  <a:lnTo>
                    <a:pt x="1620011" y="2927603"/>
                  </a:lnTo>
                  <a:lnTo>
                    <a:pt x="0" y="2927603"/>
                  </a:lnTo>
                  <a:lnTo>
                    <a:pt x="0" y="0"/>
                  </a:lnTo>
                  <a:close/>
                </a:path>
                <a:path w="1620520" h="2927984">
                  <a:moveTo>
                    <a:pt x="1620011" y="0"/>
                  </a:moveTo>
                  <a:lnTo>
                    <a:pt x="1620011" y="0"/>
                  </a:lnTo>
                </a:path>
              </a:pathLst>
            </a:custGeom>
            <a:ln w="9144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23" name="object 223"/>
            <p:cNvSpPr/>
            <p:nvPr/>
          </p:nvSpPr>
          <p:spPr>
            <a:xfrm>
              <a:off x="5483352" y="3994404"/>
              <a:ext cx="213360" cy="215265"/>
            </a:xfrm>
            <a:custGeom>
              <a:avLst/>
              <a:gdLst/>
              <a:ahLst/>
              <a:cxnLst/>
              <a:rect l="l" t="t" r="r" b="b"/>
              <a:pathLst>
                <a:path w="213360" h="215264">
                  <a:moveTo>
                    <a:pt x="213360" y="106679"/>
                  </a:moveTo>
                  <a:lnTo>
                    <a:pt x="205049" y="64936"/>
                  </a:lnTo>
                  <a:lnTo>
                    <a:pt x="182308" y="31051"/>
                  </a:lnTo>
                  <a:lnTo>
                    <a:pt x="148423" y="8310"/>
                  </a:lnTo>
                  <a:lnTo>
                    <a:pt x="106680" y="0"/>
                  </a:lnTo>
                  <a:lnTo>
                    <a:pt x="64936" y="8310"/>
                  </a:lnTo>
                  <a:lnTo>
                    <a:pt x="31051" y="31051"/>
                  </a:lnTo>
                  <a:lnTo>
                    <a:pt x="8310" y="64936"/>
                  </a:lnTo>
                  <a:lnTo>
                    <a:pt x="0" y="106679"/>
                  </a:lnTo>
                  <a:lnTo>
                    <a:pt x="8310" y="148661"/>
                  </a:lnTo>
                  <a:lnTo>
                    <a:pt x="31051" y="183070"/>
                  </a:lnTo>
                  <a:lnTo>
                    <a:pt x="64936" y="206335"/>
                  </a:lnTo>
                  <a:lnTo>
                    <a:pt x="106680" y="214883"/>
                  </a:lnTo>
                  <a:lnTo>
                    <a:pt x="148423" y="206335"/>
                  </a:lnTo>
                  <a:lnTo>
                    <a:pt x="182308" y="183070"/>
                  </a:lnTo>
                  <a:lnTo>
                    <a:pt x="205049" y="148661"/>
                  </a:lnTo>
                  <a:lnTo>
                    <a:pt x="213360" y="106679"/>
                  </a:lnTo>
                </a:path>
              </a:pathLst>
            </a:custGeom>
            <a:ln w="9144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224" name="object 224"/>
            <p:cNvPicPr/>
            <p:nvPr/>
          </p:nvPicPr>
          <p:blipFill>
            <a:blip r:embed="rId62" cstate="print"/>
            <a:stretch>
              <a:fillRect/>
            </a:stretch>
          </p:blipFill>
          <p:spPr>
            <a:xfrm>
              <a:off x="5506212" y="4064508"/>
              <a:ext cx="99059" cy="187451"/>
            </a:xfrm>
            <a:prstGeom prst="rect">
              <a:avLst/>
            </a:prstGeom>
          </p:spPr>
        </p:pic>
        <p:pic>
          <p:nvPicPr>
            <p:cNvPr id="225" name="object 225"/>
            <p:cNvPicPr/>
            <p:nvPr/>
          </p:nvPicPr>
          <p:blipFill>
            <a:blip r:embed="rId7" cstate="print"/>
            <a:stretch>
              <a:fillRect/>
            </a:stretch>
          </p:blipFill>
          <p:spPr>
            <a:xfrm>
              <a:off x="5605271" y="4062983"/>
              <a:ext cx="74675" cy="192024"/>
            </a:xfrm>
            <a:prstGeom prst="rect">
              <a:avLst/>
            </a:prstGeom>
          </p:spPr>
        </p:pic>
        <p:pic>
          <p:nvPicPr>
            <p:cNvPr id="226" name="object 226"/>
            <p:cNvPicPr/>
            <p:nvPr/>
          </p:nvPicPr>
          <p:blipFill>
            <a:blip r:embed="rId63" cstate="print"/>
            <a:stretch>
              <a:fillRect/>
            </a:stretch>
          </p:blipFill>
          <p:spPr>
            <a:xfrm>
              <a:off x="5478780" y="4823460"/>
              <a:ext cx="222504" cy="222503"/>
            </a:xfrm>
            <a:prstGeom prst="rect">
              <a:avLst/>
            </a:prstGeom>
          </p:spPr>
        </p:pic>
        <p:pic>
          <p:nvPicPr>
            <p:cNvPr id="227" name="object 227"/>
            <p:cNvPicPr/>
            <p:nvPr/>
          </p:nvPicPr>
          <p:blipFill>
            <a:blip r:embed="rId38" cstate="print"/>
            <a:stretch>
              <a:fillRect/>
            </a:stretch>
          </p:blipFill>
          <p:spPr>
            <a:xfrm>
              <a:off x="5539739" y="4898135"/>
              <a:ext cx="99060" cy="187451"/>
            </a:xfrm>
            <a:prstGeom prst="rect">
              <a:avLst/>
            </a:prstGeom>
          </p:spPr>
        </p:pic>
        <p:pic>
          <p:nvPicPr>
            <p:cNvPr id="228" name="object 228"/>
            <p:cNvPicPr/>
            <p:nvPr/>
          </p:nvPicPr>
          <p:blipFill>
            <a:blip r:embed="rId64" cstate="print"/>
            <a:stretch>
              <a:fillRect/>
            </a:stretch>
          </p:blipFill>
          <p:spPr>
            <a:xfrm>
              <a:off x="5478780" y="5094732"/>
              <a:ext cx="222504" cy="222503"/>
            </a:xfrm>
            <a:prstGeom prst="rect">
              <a:avLst/>
            </a:prstGeom>
          </p:spPr>
        </p:pic>
        <p:pic>
          <p:nvPicPr>
            <p:cNvPr id="229" name="object 229"/>
            <p:cNvPicPr/>
            <p:nvPr/>
          </p:nvPicPr>
          <p:blipFill>
            <a:blip r:embed="rId65" cstate="print"/>
            <a:stretch>
              <a:fillRect/>
            </a:stretch>
          </p:blipFill>
          <p:spPr>
            <a:xfrm>
              <a:off x="5539739" y="5169407"/>
              <a:ext cx="99060" cy="187451"/>
            </a:xfrm>
            <a:prstGeom prst="rect">
              <a:avLst/>
            </a:prstGeom>
          </p:spPr>
        </p:pic>
        <p:pic>
          <p:nvPicPr>
            <p:cNvPr id="230" name="object 230"/>
            <p:cNvPicPr/>
            <p:nvPr/>
          </p:nvPicPr>
          <p:blipFill>
            <a:blip r:embed="rId66" cstate="print"/>
            <a:stretch>
              <a:fillRect/>
            </a:stretch>
          </p:blipFill>
          <p:spPr>
            <a:xfrm>
              <a:off x="5478780" y="5366003"/>
              <a:ext cx="222504" cy="222503"/>
            </a:xfrm>
            <a:prstGeom prst="rect">
              <a:avLst/>
            </a:prstGeom>
          </p:spPr>
        </p:pic>
        <p:pic>
          <p:nvPicPr>
            <p:cNvPr id="231" name="object 231"/>
            <p:cNvPicPr/>
            <p:nvPr/>
          </p:nvPicPr>
          <p:blipFill>
            <a:blip r:embed="rId40" cstate="print"/>
            <a:stretch>
              <a:fillRect/>
            </a:stretch>
          </p:blipFill>
          <p:spPr>
            <a:xfrm>
              <a:off x="5539739" y="5439155"/>
              <a:ext cx="99060" cy="188975"/>
            </a:xfrm>
            <a:prstGeom prst="rect">
              <a:avLst/>
            </a:prstGeom>
          </p:spPr>
        </p:pic>
        <p:pic>
          <p:nvPicPr>
            <p:cNvPr id="232" name="object 232"/>
            <p:cNvPicPr/>
            <p:nvPr/>
          </p:nvPicPr>
          <p:blipFill>
            <a:blip r:embed="rId67" cstate="print"/>
            <a:stretch>
              <a:fillRect/>
            </a:stretch>
          </p:blipFill>
          <p:spPr>
            <a:xfrm>
              <a:off x="5478780" y="5907024"/>
              <a:ext cx="222504" cy="222503"/>
            </a:xfrm>
            <a:prstGeom prst="rect">
              <a:avLst/>
            </a:prstGeom>
          </p:spPr>
        </p:pic>
        <p:pic>
          <p:nvPicPr>
            <p:cNvPr id="233" name="object 233"/>
            <p:cNvPicPr/>
            <p:nvPr/>
          </p:nvPicPr>
          <p:blipFill>
            <a:blip r:embed="rId68" cstate="print"/>
            <a:stretch>
              <a:fillRect/>
            </a:stretch>
          </p:blipFill>
          <p:spPr>
            <a:xfrm>
              <a:off x="5542787" y="5980176"/>
              <a:ext cx="99060" cy="188975"/>
            </a:xfrm>
            <a:prstGeom prst="rect">
              <a:avLst/>
            </a:prstGeom>
          </p:spPr>
        </p:pic>
        <p:pic>
          <p:nvPicPr>
            <p:cNvPr id="234" name="object 234"/>
            <p:cNvPicPr/>
            <p:nvPr/>
          </p:nvPicPr>
          <p:blipFill>
            <a:blip r:embed="rId63" cstate="print"/>
            <a:stretch>
              <a:fillRect/>
            </a:stretch>
          </p:blipFill>
          <p:spPr>
            <a:xfrm>
              <a:off x="5478780" y="6178296"/>
              <a:ext cx="222504" cy="222503"/>
            </a:xfrm>
            <a:prstGeom prst="rect">
              <a:avLst/>
            </a:prstGeom>
          </p:spPr>
        </p:pic>
        <p:pic>
          <p:nvPicPr>
            <p:cNvPr id="235" name="object 235"/>
            <p:cNvPicPr/>
            <p:nvPr/>
          </p:nvPicPr>
          <p:blipFill>
            <a:blip r:embed="rId46" cstate="print"/>
            <a:stretch>
              <a:fillRect/>
            </a:stretch>
          </p:blipFill>
          <p:spPr>
            <a:xfrm>
              <a:off x="5541264" y="6252971"/>
              <a:ext cx="99059" cy="187451"/>
            </a:xfrm>
            <a:prstGeom prst="rect">
              <a:avLst/>
            </a:prstGeom>
          </p:spPr>
        </p:pic>
        <p:pic>
          <p:nvPicPr>
            <p:cNvPr id="236" name="object 236"/>
            <p:cNvPicPr/>
            <p:nvPr/>
          </p:nvPicPr>
          <p:blipFill>
            <a:blip r:embed="rId69" cstate="print"/>
            <a:stretch>
              <a:fillRect/>
            </a:stretch>
          </p:blipFill>
          <p:spPr>
            <a:xfrm>
              <a:off x="5478780" y="6448043"/>
              <a:ext cx="222504" cy="224027"/>
            </a:xfrm>
            <a:prstGeom prst="rect">
              <a:avLst/>
            </a:prstGeom>
          </p:spPr>
        </p:pic>
        <p:pic>
          <p:nvPicPr>
            <p:cNvPr id="237" name="object 237"/>
            <p:cNvPicPr/>
            <p:nvPr/>
          </p:nvPicPr>
          <p:blipFill>
            <a:blip r:embed="rId47" cstate="print"/>
            <a:stretch>
              <a:fillRect/>
            </a:stretch>
          </p:blipFill>
          <p:spPr>
            <a:xfrm>
              <a:off x="5541264" y="6524244"/>
              <a:ext cx="86867" cy="187451"/>
            </a:xfrm>
            <a:prstGeom prst="rect">
              <a:avLst/>
            </a:prstGeom>
          </p:spPr>
        </p:pic>
        <p:sp>
          <p:nvSpPr>
            <p:cNvPr id="238" name="object 238"/>
            <p:cNvSpPr/>
            <p:nvPr/>
          </p:nvSpPr>
          <p:spPr>
            <a:xfrm>
              <a:off x="5590032" y="4215383"/>
              <a:ext cx="0" cy="70485"/>
            </a:xfrm>
            <a:custGeom>
              <a:avLst/>
              <a:gdLst/>
              <a:ahLst/>
              <a:cxnLst/>
              <a:rect l="l" t="t" r="r" b="b"/>
              <a:pathLst>
                <a:path h="70485">
                  <a:moveTo>
                    <a:pt x="0" y="70104"/>
                  </a:moveTo>
                  <a:lnTo>
                    <a:pt x="0" y="0"/>
                  </a:lnTo>
                </a:path>
              </a:pathLst>
            </a:custGeom>
            <a:ln w="9144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239" name="object 239"/>
            <p:cNvPicPr/>
            <p:nvPr/>
          </p:nvPicPr>
          <p:blipFill>
            <a:blip r:embed="rId70" cstate="print"/>
            <a:stretch>
              <a:fillRect/>
            </a:stretch>
          </p:blipFill>
          <p:spPr>
            <a:xfrm>
              <a:off x="5478780" y="4500372"/>
              <a:ext cx="222504" cy="275843"/>
            </a:xfrm>
            <a:prstGeom prst="rect">
              <a:avLst/>
            </a:prstGeom>
          </p:spPr>
        </p:pic>
        <p:pic>
          <p:nvPicPr>
            <p:cNvPr id="240" name="object 240"/>
            <p:cNvPicPr/>
            <p:nvPr/>
          </p:nvPicPr>
          <p:blipFill>
            <a:blip r:embed="rId48" cstate="print"/>
            <a:stretch>
              <a:fillRect/>
            </a:stretch>
          </p:blipFill>
          <p:spPr>
            <a:xfrm>
              <a:off x="5556503" y="4587240"/>
              <a:ext cx="74675" cy="173735"/>
            </a:xfrm>
            <a:prstGeom prst="rect">
              <a:avLst/>
            </a:prstGeom>
          </p:spPr>
        </p:pic>
        <p:pic>
          <p:nvPicPr>
            <p:cNvPr id="241" name="object 241"/>
            <p:cNvPicPr/>
            <p:nvPr/>
          </p:nvPicPr>
          <p:blipFill>
            <a:blip r:embed="rId49" cstate="print"/>
            <a:stretch>
              <a:fillRect/>
            </a:stretch>
          </p:blipFill>
          <p:spPr>
            <a:xfrm>
              <a:off x="5556503" y="4686300"/>
              <a:ext cx="74675" cy="169163"/>
            </a:xfrm>
            <a:prstGeom prst="rect">
              <a:avLst/>
            </a:prstGeom>
          </p:spPr>
        </p:pic>
        <p:sp>
          <p:nvSpPr>
            <p:cNvPr id="242" name="object 242"/>
            <p:cNvSpPr/>
            <p:nvPr/>
          </p:nvSpPr>
          <p:spPr>
            <a:xfrm>
              <a:off x="4594860" y="3249167"/>
              <a:ext cx="1534795" cy="3312160"/>
            </a:xfrm>
            <a:custGeom>
              <a:avLst/>
              <a:gdLst/>
              <a:ahLst/>
              <a:cxnLst/>
              <a:rect l="l" t="t" r="r" b="b"/>
              <a:pathLst>
                <a:path w="1534795" h="3312159">
                  <a:moveTo>
                    <a:pt x="341375" y="1144524"/>
                  </a:moveTo>
                  <a:lnTo>
                    <a:pt x="57912" y="1144524"/>
                  </a:lnTo>
                </a:path>
                <a:path w="1534795" h="3312159">
                  <a:moveTo>
                    <a:pt x="341375" y="1414272"/>
                  </a:moveTo>
                  <a:lnTo>
                    <a:pt x="57912" y="1414272"/>
                  </a:lnTo>
                </a:path>
                <a:path w="1534795" h="3312159">
                  <a:moveTo>
                    <a:pt x="355091" y="1953767"/>
                  </a:moveTo>
                  <a:lnTo>
                    <a:pt x="57912" y="1953767"/>
                  </a:lnTo>
                </a:path>
                <a:path w="1534795" h="3312159">
                  <a:moveTo>
                    <a:pt x="341375" y="2351532"/>
                  </a:moveTo>
                  <a:lnTo>
                    <a:pt x="57912" y="2351532"/>
                  </a:lnTo>
                </a:path>
                <a:path w="1534795" h="3312159">
                  <a:moveTo>
                    <a:pt x="1101852" y="851916"/>
                  </a:moveTo>
                  <a:lnTo>
                    <a:pt x="1205484" y="851916"/>
                  </a:lnTo>
                </a:path>
                <a:path w="1534795" h="3312159">
                  <a:moveTo>
                    <a:pt x="1101852" y="1417320"/>
                  </a:moveTo>
                  <a:lnTo>
                    <a:pt x="1534668" y="1417320"/>
                  </a:lnTo>
                </a:path>
                <a:path w="1534795" h="3312159">
                  <a:moveTo>
                    <a:pt x="1420368" y="2314955"/>
                  </a:moveTo>
                  <a:lnTo>
                    <a:pt x="1534668" y="2314955"/>
                  </a:lnTo>
                </a:path>
                <a:path w="1534795" h="3312159">
                  <a:moveTo>
                    <a:pt x="1101852" y="2764535"/>
                  </a:moveTo>
                  <a:lnTo>
                    <a:pt x="1534668" y="2764535"/>
                  </a:lnTo>
                </a:path>
                <a:path w="1534795" h="3312159">
                  <a:moveTo>
                    <a:pt x="1101852" y="3034283"/>
                  </a:moveTo>
                  <a:lnTo>
                    <a:pt x="1420368" y="3034283"/>
                  </a:lnTo>
                </a:path>
                <a:path w="1534795" h="3312159">
                  <a:moveTo>
                    <a:pt x="1101852" y="3311651"/>
                  </a:moveTo>
                  <a:lnTo>
                    <a:pt x="1420368" y="3311651"/>
                  </a:lnTo>
                </a:path>
                <a:path w="1534795" h="3312159">
                  <a:moveTo>
                    <a:pt x="995172" y="745235"/>
                  </a:moveTo>
                  <a:lnTo>
                    <a:pt x="995172" y="0"/>
                  </a:lnTo>
                </a:path>
                <a:path w="1534795" h="3312159">
                  <a:moveTo>
                    <a:pt x="57912" y="1953767"/>
                  </a:moveTo>
                  <a:lnTo>
                    <a:pt x="0" y="1912619"/>
                  </a:lnTo>
                </a:path>
                <a:path w="1534795" h="3312159">
                  <a:moveTo>
                    <a:pt x="57912" y="2353055"/>
                  </a:moveTo>
                  <a:lnTo>
                    <a:pt x="0" y="2395728"/>
                  </a:lnTo>
                </a:path>
                <a:path w="1534795" h="3312159">
                  <a:moveTo>
                    <a:pt x="57912" y="1412748"/>
                  </a:moveTo>
                  <a:lnTo>
                    <a:pt x="0" y="1370075"/>
                  </a:lnTo>
                </a:path>
                <a:path w="1534795" h="3312159">
                  <a:moveTo>
                    <a:pt x="57912" y="1143000"/>
                  </a:moveTo>
                  <a:lnTo>
                    <a:pt x="0" y="1100328"/>
                  </a:lnTo>
                </a:path>
              </a:pathLst>
            </a:custGeom>
            <a:ln w="9144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43" name="object 243"/>
            <p:cNvSpPr/>
            <p:nvPr/>
          </p:nvSpPr>
          <p:spPr>
            <a:xfrm>
              <a:off x="5996939" y="6263639"/>
              <a:ext cx="38100" cy="38100"/>
            </a:xfrm>
            <a:custGeom>
              <a:avLst/>
              <a:gdLst/>
              <a:ahLst/>
              <a:cxnLst/>
              <a:rect l="l" t="t" r="r" b="b"/>
              <a:pathLst>
                <a:path w="38100" h="38100">
                  <a:moveTo>
                    <a:pt x="18288" y="38100"/>
                  </a:moveTo>
                  <a:lnTo>
                    <a:pt x="10929" y="36742"/>
                  </a:lnTo>
                  <a:lnTo>
                    <a:pt x="5143" y="32956"/>
                  </a:lnTo>
                  <a:lnTo>
                    <a:pt x="1357" y="27170"/>
                  </a:lnTo>
                  <a:lnTo>
                    <a:pt x="0" y="19812"/>
                  </a:lnTo>
                  <a:lnTo>
                    <a:pt x="1357" y="12215"/>
                  </a:lnTo>
                  <a:lnTo>
                    <a:pt x="5143" y="5905"/>
                  </a:lnTo>
                  <a:lnTo>
                    <a:pt x="10929" y="1595"/>
                  </a:lnTo>
                  <a:lnTo>
                    <a:pt x="18288" y="0"/>
                  </a:lnTo>
                  <a:lnTo>
                    <a:pt x="25884" y="1595"/>
                  </a:lnTo>
                  <a:lnTo>
                    <a:pt x="32194" y="5905"/>
                  </a:lnTo>
                  <a:lnTo>
                    <a:pt x="36504" y="12215"/>
                  </a:lnTo>
                  <a:lnTo>
                    <a:pt x="38100" y="19812"/>
                  </a:lnTo>
                  <a:lnTo>
                    <a:pt x="36504" y="27170"/>
                  </a:lnTo>
                  <a:lnTo>
                    <a:pt x="32194" y="32956"/>
                  </a:lnTo>
                  <a:lnTo>
                    <a:pt x="25884" y="36742"/>
                  </a:lnTo>
                  <a:lnTo>
                    <a:pt x="18288" y="3810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44" name="object 244"/>
            <p:cNvSpPr/>
            <p:nvPr/>
          </p:nvSpPr>
          <p:spPr>
            <a:xfrm>
              <a:off x="5996939" y="6263639"/>
              <a:ext cx="38100" cy="38100"/>
            </a:xfrm>
            <a:custGeom>
              <a:avLst/>
              <a:gdLst/>
              <a:ahLst/>
              <a:cxnLst/>
              <a:rect l="l" t="t" r="r" b="b"/>
              <a:pathLst>
                <a:path w="38100" h="38100">
                  <a:moveTo>
                    <a:pt x="0" y="19812"/>
                  </a:moveTo>
                  <a:lnTo>
                    <a:pt x="1357" y="12215"/>
                  </a:lnTo>
                  <a:lnTo>
                    <a:pt x="5143" y="5905"/>
                  </a:lnTo>
                  <a:lnTo>
                    <a:pt x="10929" y="1595"/>
                  </a:lnTo>
                  <a:lnTo>
                    <a:pt x="18288" y="0"/>
                  </a:lnTo>
                  <a:lnTo>
                    <a:pt x="25884" y="1595"/>
                  </a:lnTo>
                  <a:lnTo>
                    <a:pt x="32194" y="5905"/>
                  </a:lnTo>
                  <a:lnTo>
                    <a:pt x="36504" y="12215"/>
                  </a:lnTo>
                  <a:lnTo>
                    <a:pt x="38100" y="19812"/>
                  </a:lnTo>
                  <a:lnTo>
                    <a:pt x="36504" y="27170"/>
                  </a:lnTo>
                  <a:lnTo>
                    <a:pt x="32194" y="32956"/>
                  </a:lnTo>
                  <a:lnTo>
                    <a:pt x="25884" y="36742"/>
                  </a:lnTo>
                  <a:lnTo>
                    <a:pt x="18288" y="38100"/>
                  </a:lnTo>
                  <a:lnTo>
                    <a:pt x="10929" y="36742"/>
                  </a:lnTo>
                  <a:lnTo>
                    <a:pt x="5143" y="32956"/>
                  </a:lnTo>
                  <a:lnTo>
                    <a:pt x="1357" y="27170"/>
                  </a:lnTo>
                  <a:lnTo>
                    <a:pt x="0" y="19812"/>
                  </a:lnTo>
                </a:path>
              </a:pathLst>
            </a:custGeom>
            <a:ln w="9144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45" name="object 245"/>
            <p:cNvSpPr/>
            <p:nvPr/>
          </p:nvSpPr>
          <p:spPr>
            <a:xfrm>
              <a:off x="5996939" y="5993891"/>
              <a:ext cx="38100" cy="40005"/>
            </a:xfrm>
            <a:custGeom>
              <a:avLst/>
              <a:gdLst/>
              <a:ahLst/>
              <a:cxnLst/>
              <a:rect l="l" t="t" r="r" b="b"/>
              <a:pathLst>
                <a:path w="38100" h="40004">
                  <a:moveTo>
                    <a:pt x="18288" y="39624"/>
                  </a:moveTo>
                  <a:lnTo>
                    <a:pt x="10929" y="38028"/>
                  </a:lnTo>
                  <a:lnTo>
                    <a:pt x="5143" y="33718"/>
                  </a:lnTo>
                  <a:lnTo>
                    <a:pt x="1357" y="27408"/>
                  </a:lnTo>
                  <a:lnTo>
                    <a:pt x="0" y="19812"/>
                  </a:lnTo>
                  <a:lnTo>
                    <a:pt x="1357" y="12215"/>
                  </a:lnTo>
                  <a:lnTo>
                    <a:pt x="5143" y="5905"/>
                  </a:lnTo>
                  <a:lnTo>
                    <a:pt x="10929" y="1595"/>
                  </a:lnTo>
                  <a:lnTo>
                    <a:pt x="18288" y="0"/>
                  </a:lnTo>
                  <a:lnTo>
                    <a:pt x="25884" y="1595"/>
                  </a:lnTo>
                  <a:lnTo>
                    <a:pt x="32194" y="5905"/>
                  </a:lnTo>
                  <a:lnTo>
                    <a:pt x="36504" y="12215"/>
                  </a:lnTo>
                  <a:lnTo>
                    <a:pt x="38100" y="19812"/>
                  </a:lnTo>
                  <a:lnTo>
                    <a:pt x="36504" y="27408"/>
                  </a:lnTo>
                  <a:lnTo>
                    <a:pt x="32194" y="33718"/>
                  </a:lnTo>
                  <a:lnTo>
                    <a:pt x="25884" y="38028"/>
                  </a:lnTo>
                  <a:lnTo>
                    <a:pt x="18288" y="39624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46" name="object 246"/>
            <p:cNvSpPr/>
            <p:nvPr/>
          </p:nvSpPr>
          <p:spPr>
            <a:xfrm>
              <a:off x="5996939" y="5993891"/>
              <a:ext cx="38100" cy="40005"/>
            </a:xfrm>
            <a:custGeom>
              <a:avLst/>
              <a:gdLst/>
              <a:ahLst/>
              <a:cxnLst/>
              <a:rect l="l" t="t" r="r" b="b"/>
              <a:pathLst>
                <a:path w="38100" h="40004">
                  <a:moveTo>
                    <a:pt x="0" y="19812"/>
                  </a:moveTo>
                  <a:lnTo>
                    <a:pt x="1357" y="12215"/>
                  </a:lnTo>
                  <a:lnTo>
                    <a:pt x="5143" y="5905"/>
                  </a:lnTo>
                  <a:lnTo>
                    <a:pt x="10929" y="1595"/>
                  </a:lnTo>
                  <a:lnTo>
                    <a:pt x="18288" y="0"/>
                  </a:lnTo>
                  <a:lnTo>
                    <a:pt x="25884" y="1595"/>
                  </a:lnTo>
                  <a:lnTo>
                    <a:pt x="32194" y="5905"/>
                  </a:lnTo>
                  <a:lnTo>
                    <a:pt x="36504" y="12215"/>
                  </a:lnTo>
                  <a:lnTo>
                    <a:pt x="38100" y="19812"/>
                  </a:lnTo>
                  <a:lnTo>
                    <a:pt x="36504" y="27408"/>
                  </a:lnTo>
                  <a:lnTo>
                    <a:pt x="32194" y="33718"/>
                  </a:lnTo>
                  <a:lnTo>
                    <a:pt x="25884" y="38028"/>
                  </a:lnTo>
                  <a:lnTo>
                    <a:pt x="18288" y="39624"/>
                  </a:lnTo>
                  <a:lnTo>
                    <a:pt x="10929" y="38028"/>
                  </a:lnTo>
                  <a:lnTo>
                    <a:pt x="5143" y="33718"/>
                  </a:lnTo>
                  <a:lnTo>
                    <a:pt x="1357" y="27408"/>
                  </a:lnTo>
                  <a:lnTo>
                    <a:pt x="0" y="19812"/>
                  </a:lnTo>
                </a:path>
              </a:pathLst>
            </a:custGeom>
            <a:ln w="9144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47" name="object 247"/>
            <p:cNvSpPr/>
            <p:nvPr/>
          </p:nvSpPr>
          <p:spPr>
            <a:xfrm>
              <a:off x="5996939" y="5544311"/>
              <a:ext cx="38100" cy="40005"/>
            </a:xfrm>
            <a:custGeom>
              <a:avLst/>
              <a:gdLst/>
              <a:ahLst/>
              <a:cxnLst/>
              <a:rect l="l" t="t" r="r" b="b"/>
              <a:pathLst>
                <a:path w="38100" h="40004">
                  <a:moveTo>
                    <a:pt x="18288" y="39624"/>
                  </a:moveTo>
                  <a:lnTo>
                    <a:pt x="10929" y="38028"/>
                  </a:lnTo>
                  <a:lnTo>
                    <a:pt x="5143" y="33718"/>
                  </a:lnTo>
                  <a:lnTo>
                    <a:pt x="1357" y="27408"/>
                  </a:lnTo>
                  <a:lnTo>
                    <a:pt x="0" y="19812"/>
                  </a:lnTo>
                  <a:lnTo>
                    <a:pt x="1357" y="12215"/>
                  </a:lnTo>
                  <a:lnTo>
                    <a:pt x="5143" y="5905"/>
                  </a:lnTo>
                  <a:lnTo>
                    <a:pt x="10929" y="1595"/>
                  </a:lnTo>
                  <a:lnTo>
                    <a:pt x="18288" y="0"/>
                  </a:lnTo>
                  <a:lnTo>
                    <a:pt x="25884" y="1595"/>
                  </a:lnTo>
                  <a:lnTo>
                    <a:pt x="32194" y="5905"/>
                  </a:lnTo>
                  <a:lnTo>
                    <a:pt x="36504" y="12215"/>
                  </a:lnTo>
                  <a:lnTo>
                    <a:pt x="38100" y="19812"/>
                  </a:lnTo>
                  <a:lnTo>
                    <a:pt x="36504" y="27408"/>
                  </a:lnTo>
                  <a:lnTo>
                    <a:pt x="32194" y="33718"/>
                  </a:lnTo>
                  <a:lnTo>
                    <a:pt x="25884" y="38028"/>
                  </a:lnTo>
                  <a:lnTo>
                    <a:pt x="18288" y="39624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48" name="object 248"/>
            <p:cNvSpPr/>
            <p:nvPr/>
          </p:nvSpPr>
          <p:spPr>
            <a:xfrm>
              <a:off x="5996939" y="5544311"/>
              <a:ext cx="38100" cy="40005"/>
            </a:xfrm>
            <a:custGeom>
              <a:avLst/>
              <a:gdLst/>
              <a:ahLst/>
              <a:cxnLst/>
              <a:rect l="l" t="t" r="r" b="b"/>
              <a:pathLst>
                <a:path w="38100" h="40004">
                  <a:moveTo>
                    <a:pt x="0" y="19812"/>
                  </a:moveTo>
                  <a:lnTo>
                    <a:pt x="1357" y="12215"/>
                  </a:lnTo>
                  <a:lnTo>
                    <a:pt x="5143" y="5905"/>
                  </a:lnTo>
                  <a:lnTo>
                    <a:pt x="10929" y="1595"/>
                  </a:lnTo>
                  <a:lnTo>
                    <a:pt x="18288" y="0"/>
                  </a:lnTo>
                  <a:lnTo>
                    <a:pt x="25884" y="1595"/>
                  </a:lnTo>
                  <a:lnTo>
                    <a:pt x="32194" y="5905"/>
                  </a:lnTo>
                  <a:lnTo>
                    <a:pt x="36504" y="12215"/>
                  </a:lnTo>
                  <a:lnTo>
                    <a:pt x="38100" y="19812"/>
                  </a:lnTo>
                  <a:lnTo>
                    <a:pt x="36504" y="27408"/>
                  </a:lnTo>
                  <a:lnTo>
                    <a:pt x="32194" y="33718"/>
                  </a:lnTo>
                  <a:lnTo>
                    <a:pt x="25884" y="38028"/>
                  </a:lnTo>
                  <a:lnTo>
                    <a:pt x="18288" y="39624"/>
                  </a:lnTo>
                  <a:lnTo>
                    <a:pt x="10929" y="38028"/>
                  </a:lnTo>
                  <a:lnTo>
                    <a:pt x="5143" y="33718"/>
                  </a:lnTo>
                  <a:lnTo>
                    <a:pt x="1357" y="27408"/>
                  </a:lnTo>
                  <a:lnTo>
                    <a:pt x="0" y="19812"/>
                  </a:lnTo>
                </a:path>
              </a:pathLst>
            </a:custGeom>
            <a:ln w="9144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49" name="object 249"/>
            <p:cNvSpPr/>
            <p:nvPr/>
          </p:nvSpPr>
          <p:spPr>
            <a:xfrm>
              <a:off x="5996939" y="4646676"/>
              <a:ext cx="38100" cy="40005"/>
            </a:xfrm>
            <a:custGeom>
              <a:avLst/>
              <a:gdLst/>
              <a:ahLst/>
              <a:cxnLst/>
              <a:rect l="l" t="t" r="r" b="b"/>
              <a:pathLst>
                <a:path w="38100" h="40004">
                  <a:moveTo>
                    <a:pt x="18288" y="39624"/>
                  </a:moveTo>
                  <a:lnTo>
                    <a:pt x="10929" y="38028"/>
                  </a:lnTo>
                  <a:lnTo>
                    <a:pt x="5143" y="33718"/>
                  </a:lnTo>
                  <a:lnTo>
                    <a:pt x="1357" y="27408"/>
                  </a:lnTo>
                  <a:lnTo>
                    <a:pt x="0" y="19812"/>
                  </a:lnTo>
                  <a:lnTo>
                    <a:pt x="1357" y="12215"/>
                  </a:lnTo>
                  <a:lnTo>
                    <a:pt x="5143" y="5905"/>
                  </a:lnTo>
                  <a:lnTo>
                    <a:pt x="10929" y="1595"/>
                  </a:lnTo>
                  <a:lnTo>
                    <a:pt x="18288" y="0"/>
                  </a:lnTo>
                  <a:lnTo>
                    <a:pt x="25884" y="1595"/>
                  </a:lnTo>
                  <a:lnTo>
                    <a:pt x="32194" y="5905"/>
                  </a:lnTo>
                  <a:lnTo>
                    <a:pt x="36504" y="12215"/>
                  </a:lnTo>
                  <a:lnTo>
                    <a:pt x="38100" y="19812"/>
                  </a:lnTo>
                  <a:lnTo>
                    <a:pt x="36504" y="27408"/>
                  </a:lnTo>
                  <a:lnTo>
                    <a:pt x="32194" y="33718"/>
                  </a:lnTo>
                  <a:lnTo>
                    <a:pt x="25884" y="38028"/>
                  </a:lnTo>
                  <a:lnTo>
                    <a:pt x="18288" y="39624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50" name="object 250"/>
            <p:cNvSpPr/>
            <p:nvPr/>
          </p:nvSpPr>
          <p:spPr>
            <a:xfrm>
              <a:off x="5996939" y="4646676"/>
              <a:ext cx="38100" cy="40005"/>
            </a:xfrm>
            <a:custGeom>
              <a:avLst/>
              <a:gdLst/>
              <a:ahLst/>
              <a:cxnLst/>
              <a:rect l="l" t="t" r="r" b="b"/>
              <a:pathLst>
                <a:path w="38100" h="40004">
                  <a:moveTo>
                    <a:pt x="0" y="19812"/>
                  </a:moveTo>
                  <a:lnTo>
                    <a:pt x="1357" y="12215"/>
                  </a:lnTo>
                  <a:lnTo>
                    <a:pt x="5143" y="5905"/>
                  </a:lnTo>
                  <a:lnTo>
                    <a:pt x="10929" y="1595"/>
                  </a:lnTo>
                  <a:lnTo>
                    <a:pt x="18288" y="0"/>
                  </a:lnTo>
                  <a:lnTo>
                    <a:pt x="25884" y="1595"/>
                  </a:lnTo>
                  <a:lnTo>
                    <a:pt x="32194" y="5905"/>
                  </a:lnTo>
                  <a:lnTo>
                    <a:pt x="36504" y="12215"/>
                  </a:lnTo>
                  <a:lnTo>
                    <a:pt x="38100" y="19812"/>
                  </a:lnTo>
                  <a:lnTo>
                    <a:pt x="36504" y="27408"/>
                  </a:lnTo>
                  <a:lnTo>
                    <a:pt x="32194" y="33718"/>
                  </a:lnTo>
                  <a:lnTo>
                    <a:pt x="25884" y="38028"/>
                  </a:lnTo>
                  <a:lnTo>
                    <a:pt x="18288" y="39624"/>
                  </a:lnTo>
                  <a:lnTo>
                    <a:pt x="10929" y="38028"/>
                  </a:lnTo>
                  <a:lnTo>
                    <a:pt x="5143" y="33718"/>
                  </a:lnTo>
                  <a:lnTo>
                    <a:pt x="1357" y="27408"/>
                  </a:lnTo>
                  <a:lnTo>
                    <a:pt x="0" y="19812"/>
                  </a:lnTo>
                </a:path>
              </a:pathLst>
            </a:custGeom>
            <a:ln w="9144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51" name="object 251"/>
            <p:cNvSpPr/>
            <p:nvPr/>
          </p:nvSpPr>
          <p:spPr>
            <a:xfrm>
              <a:off x="6015228" y="5116067"/>
              <a:ext cx="114300" cy="0"/>
            </a:xfrm>
            <a:custGeom>
              <a:avLst/>
              <a:gdLst/>
              <a:ahLst/>
              <a:cxnLst/>
              <a:rect l="l" t="t" r="r" b="b"/>
              <a:pathLst>
                <a:path w="114300">
                  <a:moveTo>
                    <a:pt x="0" y="0"/>
                  </a:moveTo>
                  <a:lnTo>
                    <a:pt x="114300" y="0"/>
                  </a:lnTo>
                </a:path>
              </a:pathLst>
            </a:custGeom>
            <a:ln w="9144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52" name="object 252"/>
            <p:cNvSpPr/>
            <p:nvPr/>
          </p:nvSpPr>
          <p:spPr>
            <a:xfrm>
              <a:off x="5996939" y="5096255"/>
              <a:ext cx="38100" cy="40005"/>
            </a:xfrm>
            <a:custGeom>
              <a:avLst/>
              <a:gdLst/>
              <a:ahLst/>
              <a:cxnLst/>
              <a:rect l="l" t="t" r="r" b="b"/>
              <a:pathLst>
                <a:path w="38100" h="40004">
                  <a:moveTo>
                    <a:pt x="18288" y="39624"/>
                  </a:moveTo>
                  <a:lnTo>
                    <a:pt x="10929" y="38028"/>
                  </a:lnTo>
                  <a:lnTo>
                    <a:pt x="5143" y="33718"/>
                  </a:lnTo>
                  <a:lnTo>
                    <a:pt x="1357" y="27408"/>
                  </a:lnTo>
                  <a:lnTo>
                    <a:pt x="0" y="19812"/>
                  </a:lnTo>
                  <a:lnTo>
                    <a:pt x="1357" y="12215"/>
                  </a:lnTo>
                  <a:lnTo>
                    <a:pt x="5143" y="5905"/>
                  </a:lnTo>
                  <a:lnTo>
                    <a:pt x="10929" y="1595"/>
                  </a:lnTo>
                  <a:lnTo>
                    <a:pt x="18288" y="0"/>
                  </a:lnTo>
                  <a:lnTo>
                    <a:pt x="25884" y="1595"/>
                  </a:lnTo>
                  <a:lnTo>
                    <a:pt x="32194" y="5905"/>
                  </a:lnTo>
                  <a:lnTo>
                    <a:pt x="36504" y="12215"/>
                  </a:lnTo>
                  <a:lnTo>
                    <a:pt x="38100" y="19812"/>
                  </a:lnTo>
                  <a:lnTo>
                    <a:pt x="36504" y="27408"/>
                  </a:lnTo>
                  <a:lnTo>
                    <a:pt x="32194" y="33718"/>
                  </a:lnTo>
                  <a:lnTo>
                    <a:pt x="25884" y="38028"/>
                  </a:lnTo>
                  <a:lnTo>
                    <a:pt x="18288" y="39624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53" name="object 253"/>
            <p:cNvSpPr/>
            <p:nvPr/>
          </p:nvSpPr>
          <p:spPr>
            <a:xfrm>
              <a:off x="5996939" y="5096255"/>
              <a:ext cx="38100" cy="40005"/>
            </a:xfrm>
            <a:custGeom>
              <a:avLst/>
              <a:gdLst/>
              <a:ahLst/>
              <a:cxnLst/>
              <a:rect l="l" t="t" r="r" b="b"/>
              <a:pathLst>
                <a:path w="38100" h="40004">
                  <a:moveTo>
                    <a:pt x="0" y="19812"/>
                  </a:moveTo>
                  <a:lnTo>
                    <a:pt x="1357" y="12215"/>
                  </a:lnTo>
                  <a:lnTo>
                    <a:pt x="5143" y="5905"/>
                  </a:lnTo>
                  <a:lnTo>
                    <a:pt x="10929" y="1595"/>
                  </a:lnTo>
                  <a:lnTo>
                    <a:pt x="18288" y="0"/>
                  </a:lnTo>
                  <a:lnTo>
                    <a:pt x="25884" y="1595"/>
                  </a:lnTo>
                  <a:lnTo>
                    <a:pt x="32194" y="5905"/>
                  </a:lnTo>
                  <a:lnTo>
                    <a:pt x="36504" y="12215"/>
                  </a:lnTo>
                  <a:lnTo>
                    <a:pt x="38100" y="19812"/>
                  </a:lnTo>
                  <a:lnTo>
                    <a:pt x="36504" y="27408"/>
                  </a:lnTo>
                  <a:lnTo>
                    <a:pt x="32194" y="33718"/>
                  </a:lnTo>
                  <a:lnTo>
                    <a:pt x="25884" y="38028"/>
                  </a:lnTo>
                  <a:lnTo>
                    <a:pt x="18288" y="39624"/>
                  </a:lnTo>
                  <a:lnTo>
                    <a:pt x="10929" y="38028"/>
                  </a:lnTo>
                  <a:lnTo>
                    <a:pt x="5143" y="33718"/>
                  </a:lnTo>
                  <a:lnTo>
                    <a:pt x="1357" y="27408"/>
                  </a:lnTo>
                  <a:lnTo>
                    <a:pt x="0" y="19812"/>
                  </a:lnTo>
                </a:path>
              </a:pathLst>
            </a:custGeom>
            <a:ln w="9144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254" name="object 254"/>
            <p:cNvPicPr/>
            <p:nvPr/>
          </p:nvPicPr>
          <p:blipFill>
            <a:blip r:embed="rId71" cstate="print"/>
            <a:stretch>
              <a:fillRect/>
            </a:stretch>
          </p:blipFill>
          <p:spPr>
            <a:xfrm>
              <a:off x="6124955" y="4555236"/>
              <a:ext cx="222504" cy="222503"/>
            </a:xfrm>
            <a:prstGeom prst="rect">
              <a:avLst/>
            </a:prstGeom>
          </p:spPr>
        </p:pic>
        <p:pic>
          <p:nvPicPr>
            <p:cNvPr id="255" name="object 255"/>
            <p:cNvPicPr/>
            <p:nvPr/>
          </p:nvPicPr>
          <p:blipFill>
            <a:blip r:embed="rId51" cstate="print"/>
            <a:stretch>
              <a:fillRect/>
            </a:stretch>
          </p:blipFill>
          <p:spPr>
            <a:xfrm>
              <a:off x="6188964" y="4629911"/>
              <a:ext cx="99059" cy="187451"/>
            </a:xfrm>
            <a:prstGeom prst="rect">
              <a:avLst/>
            </a:prstGeom>
          </p:spPr>
        </p:pic>
        <p:sp>
          <p:nvSpPr>
            <p:cNvPr id="256" name="object 256"/>
            <p:cNvSpPr/>
            <p:nvPr/>
          </p:nvSpPr>
          <p:spPr>
            <a:xfrm>
              <a:off x="6129527" y="5009388"/>
              <a:ext cx="213360" cy="212090"/>
            </a:xfrm>
            <a:custGeom>
              <a:avLst/>
              <a:gdLst/>
              <a:ahLst/>
              <a:cxnLst/>
              <a:rect l="l" t="t" r="r" b="b"/>
              <a:pathLst>
                <a:path w="213360" h="212089">
                  <a:moveTo>
                    <a:pt x="213360" y="106679"/>
                  </a:moveTo>
                  <a:lnTo>
                    <a:pt x="205073" y="64936"/>
                  </a:lnTo>
                  <a:lnTo>
                    <a:pt x="182499" y="31051"/>
                  </a:lnTo>
                  <a:lnTo>
                    <a:pt x="149066" y="8310"/>
                  </a:lnTo>
                  <a:lnTo>
                    <a:pt x="108204" y="0"/>
                  </a:lnTo>
                  <a:lnTo>
                    <a:pt x="66222" y="8310"/>
                  </a:lnTo>
                  <a:lnTo>
                    <a:pt x="31813" y="31051"/>
                  </a:lnTo>
                  <a:lnTo>
                    <a:pt x="8548" y="64936"/>
                  </a:lnTo>
                  <a:lnTo>
                    <a:pt x="0" y="106679"/>
                  </a:lnTo>
                  <a:lnTo>
                    <a:pt x="8548" y="148185"/>
                  </a:lnTo>
                  <a:lnTo>
                    <a:pt x="31813" y="181546"/>
                  </a:lnTo>
                  <a:lnTo>
                    <a:pt x="66222" y="203763"/>
                  </a:lnTo>
                  <a:lnTo>
                    <a:pt x="108204" y="211835"/>
                  </a:lnTo>
                  <a:lnTo>
                    <a:pt x="149066" y="203763"/>
                  </a:lnTo>
                  <a:lnTo>
                    <a:pt x="182499" y="181546"/>
                  </a:lnTo>
                  <a:lnTo>
                    <a:pt x="205073" y="148185"/>
                  </a:lnTo>
                  <a:lnTo>
                    <a:pt x="213360" y="106679"/>
                  </a:lnTo>
                </a:path>
              </a:pathLst>
            </a:custGeom>
            <a:ln w="9144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257" name="object 257"/>
            <p:cNvPicPr/>
            <p:nvPr/>
          </p:nvPicPr>
          <p:blipFill>
            <a:blip r:embed="rId72" cstate="print"/>
            <a:stretch>
              <a:fillRect/>
            </a:stretch>
          </p:blipFill>
          <p:spPr>
            <a:xfrm>
              <a:off x="6150864" y="5077968"/>
              <a:ext cx="99059" cy="188975"/>
            </a:xfrm>
            <a:prstGeom prst="rect">
              <a:avLst/>
            </a:prstGeom>
          </p:spPr>
        </p:pic>
        <p:pic>
          <p:nvPicPr>
            <p:cNvPr id="258" name="object 258"/>
            <p:cNvPicPr/>
            <p:nvPr/>
          </p:nvPicPr>
          <p:blipFill>
            <a:blip r:embed="rId7" cstate="print"/>
            <a:stretch>
              <a:fillRect/>
            </a:stretch>
          </p:blipFill>
          <p:spPr>
            <a:xfrm>
              <a:off x="6252971" y="5076444"/>
              <a:ext cx="74675" cy="193548"/>
            </a:xfrm>
            <a:prstGeom prst="rect">
              <a:avLst/>
            </a:prstGeom>
          </p:spPr>
        </p:pic>
        <p:pic>
          <p:nvPicPr>
            <p:cNvPr id="259" name="object 259"/>
            <p:cNvPicPr/>
            <p:nvPr/>
          </p:nvPicPr>
          <p:blipFill>
            <a:blip r:embed="rId73" cstate="print"/>
            <a:stretch>
              <a:fillRect/>
            </a:stretch>
          </p:blipFill>
          <p:spPr>
            <a:xfrm>
              <a:off x="6124955" y="5454395"/>
              <a:ext cx="222504" cy="220979"/>
            </a:xfrm>
            <a:prstGeom prst="rect">
              <a:avLst/>
            </a:prstGeom>
          </p:spPr>
        </p:pic>
        <p:pic>
          <p:nvPicPr>
            <p:cNvPr id="260" name="object 260"/>
            <p:cNvPicPr/>
            <p:nvPr/>
          </p:nvPicPr>
          <p:blipFill>
            <a:blip r:embed="rId74" cstate="print"/>
            <a:stretch>
              <a:fillRect/>
            </a:stretch>
          </p:blipFill>
          <p:spPr>
            <a:xfrm>
              <a:off x="6188964" y="5527548"/>
              <a:ext cx="99059" cy="187451"/>
            </a:xfrm>
            <a:prstGeom prst="rect">
              <a:avLst/>
            </a:prstGeom>
          </p:spPr>
        </p:pic>
        <p:pic>
          <p:nvPicPr>
            <p:cNvPr id="261" name="object 261"/>
            <p:cNvPicPr/>
            <p:nvPr/>
          </p:nvPicPr>
          <p:blipFill>
            <a:blip r:embed="rId75" cstate="print"/>
            <a:stretch>
              <a:fillRect/>
            </a:stretch>
          </p:blipFill>
          <p:spPr>
            <a:xfrm>
              <a:off x="6124955" y="5902451"/>
              <a:ext cx="222504" cy="220979"/>
            </a:xfrm>
            <a:prstGeom prst="rect">
              <a:avLst/>
            </a:prstGeom>
          </p:spPr>
        </p:pic>
        <p:pic>
          <p:nvPicPr>
            <p:cNvPr id="262" name="object 262"/>
            <p:cNvPicPr/>
            <p:nvPr/>
          </p:nvPicPr>
          <p:blipFill>
            <a:blip r:embed="rId76" cstate="print"/>
            <a:stretch>
              <a:fillRect/>
            </a:stretch>
          </p:blipFill>
          <p:spPr>
            <a:xfrm>
              <a:off x="6153912" y="5975604"/>
              <a:ext cx="86867" cy="188975"/>
            </a:xfrm>
            <a:prstGeom prst="rect">
              <a:avLst/>
            </a:prstGeom>
          </p:spPr>
        </p:pic>
        <p:pic>
          <p:nvPicPr>
            <p:cNvPr id="263" name="object 263"/>
            <p:cNvPicPr/>
            <p:nvPr/>
          </p:nvPicPr>
          <p:blipFill>
            <a:blip r:embed="rId7" cstate="print"/>
            <a:stretch>
              <a:fillRect/>
            </a:stretch>
          </p:blipFill>
          <p:spPr>
            <a:xfrm>
              <a:off x="6252971" y="5974080"/>
              <a:ext cx="74675" cy="193548"/>
            </a:xfrm>
            <a:prstGeom prst="rect">
              <a:avLst/>
            </a:prstGeom>
          </p:spPr>
        </p:pic>
        <p:sp>
          <p:nvSpPr>
            <p:cNvPr id="264" name="object 264"/>
            <p:cNvSpPr/>
            <p:nvPr/>
          </p:nvSpPr>
          <p:spPr>
            <a:xfrm>
              <a:off x="6342887" y="4666488"/>
              <a:ext cx="299085" cy="0"/>
            </a:xfrm>
            <a:custGeom>
              <a:avLst/>
              <a:gdLst/>
              <a:ahLst/>
              <a:cxnLst/>
              <a:rect l="l" t="t" r="r" b="b"/>
              <a:pathLst>
                <a:path w="299084">
                  <a:moveTo>
                    <a:pt x="0" y="0"/>
                  </a:moveTo>
                  <a:lnTo>
                    <a:pt x="298704" y="0"/>
                  </a:lnTo>
                </a:path>
              </a:pathLst>
            </a:custGeom>
            <a:ln w="9144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265" name="object 265"/>
          <p:cNvSpPr/>
          <p:nvPr/>
        </p:nvSpPr>
        <p:spPr>
          <a:xfrm>
            <a:off x="2194685" y="3332988"/>
            <a:ext cx="134390" cy="43180"/>
          </a:xfrm>
          <a:custGeom>
            <a:avLst/>
            <a:gdLst/>
            <a:ahLst/>
            <a:cxnLst/>
            <a:rect l="l" t="t" r="r" b="b"/>
            <a:pathLst>
              <a:path w="58419" h="43179">
                <a:moveTo>
                  <a:pt x="57911" y="42671"/>
                </a:moveTo>
                <a:lnTo>
                  <a:pt x="0" y="0"/>
                </a:lnTo>
              </a:path>
            </a:pathLst>
          </a:custGeom>
          <a:ln w="9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66" name="object 266"/>
          <p:cNvSpPr/>
          <p:nvPr/>
        </p:nvSpPr>
        <p:spPr>
          <a:xfrm>
            <a:off x="4484026" y="3375659"/>
            <a:ext cx="134390" cy="43180"/>
          </a:xfrm>
          <a:custGeom>
            <a:avLst/>
            <a:gdLst/>
            <a:ahLst/>
            <a:cxnLst/>
            <a:rect l="l" t="t" r="r" b="b"/>
            <a:pathLst>
              <a:path w="58419" h="43179">
                <a:moveTo>
                  <a:pt x="57912" y="42672"/>
                </a:moveTo>
                <a:lnTo>
                  <a:pt x="0" y="0"/>
                </a:lnTo>
              </a:path>
            </a:pathLst>
          </a:custGeom>
          <a:ln w="9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67" name="object 267"/>
          <p:cNvSpPr/>
          <p:nvPr/>
        </p:nvSpPr>
        <p:spPr>
          <a:xfrm>
            <a:off x="5006405" y="3505200"/>
            <a:ext cx="134390" cy="43180"/>
          </a:xfrm>
          <a:custGeom>
            <a:avLst/>
            <a:gdLst/>
            <a:ahLst/>
            <a:cxnLst/>
            <a:rect l="l" t="t" r="r" b="b"/>
            <a:pathLst>
              <a:path w="58419" h="43179">
                <a:moveTo>
                  <a:pt x="57912" y="42672"/>
                </a:moveTo>
                <a:lnTo>
                  <a:pt x="0" y="0"/>
                </a:lnTo>
              </a:path>
            </a:pathLst>
          </a:custGeom>
          <a:ln w="9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68" name="object 268"/>
          <p:cNvSpPr/>
          <p:nvPr/>
        </p:nvSpPr>
        <p:spPr>
          <a:xfrm>
            <a:off x="6776877" y="3547872"/>
            <a:ext cx="130010" cy="43180"/>
          </a:xfrm>
          <a:custGeom>
            <a:avLst/>
            <a:gdLst/>
            <a:ahLst/>
            <a:cxnLst/>
            <a:rect l="l" t="t" r="r" b="b"/>
            <a:pathLst>
              <a:path w="56514" h="43179">
                <a:moveTo>
                  <a:pt x="56388" y="42671"/>
                </a:moveTo>
                <a:lnTo>
                  <a:pt x="0" y="0"/>
                </a:lnTo>
              </a:path>
            </a:pathLst>
          </a:custGeom>
          <a:ln w="9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69" name="object 269"/>
          <p:cNvSpPr/>
          <p:nvPr/>
        </p:nvSpPr>
        <p:spPr>
          <a:xfrm>
            <a:off x="7884736" y="2822448"/>
            <a:ext cx="134390" cy="43180"/>
          </a:xfrm>
          <a:custGeom>
            <a:avLst/>
            <a:gdLst/>
            <a:ahLst/>
            <a:cxnLst/>
            <a:rect l="l" t="t" r="r" b="b"/>
            <a:pathLst>
              <a:path w="58420" h="43180">
                <a:moveTo>
                  <a:pt x="57912" y="42671"/>
                </a:moveTo>
                <a:lnTo>
                  <a:pt x="0" y="0"/>
                </a:lnTo>
              </a:path>
            </a:pathLst>
          </a:custGeom>
          <a:ln w="9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70" name="object 270"/>
          <p:cNvSpPr/>
          <p:nvPr/>
        </p:nvSpPr>
        <p:spPr>
          <a:xfrm>
            <a:off x="9325655" y="2991611"/>
            <a:ext cx="130010" cy="43180"/>
          </a:xfrm>
          <a:custGeom>
            <a:avLst/>
            <a:gdLst/>
            <a:ahLst/>
            <a:cxnLst/>
            <a:rect l="l" t="t" r="r" b="b"/>
            <a:pathLst>
              <a:path w="56514" h="43180">
                <a:moveTo>
                  <a:pt x="56387" y="42672"/>
                </a:moveTo>
                <a:lnTo>
                  <a:pt x="0" y="0"/>
                </a:lnTo>
              </a:path>
            </a:pathLst>
          </a:custGeom>
          <a:ln w="9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grpSp>
        <p:nvGrpSpPr>
          <p:cNvPr id="271" name="object 271"/>
          <p:cNvGrpSpPr/>
          <p:nvPr/>
        </p:nvGrpSpPr>
        <p:grpSpPr>
          <a:xfrm>
            <a:off x="7832148" y="2272284"/>
            <a:ext cx="109559" cy="48895"/>
            <a:chOff x="3404616" y="2272283"/>
            <a:chExt cx="47625" cy="48895"/>
          </a:xfrm>
        </p:grpSpPr>
        <p:sp>
          <p:nvSpPr>
            <p:cNvPr id="272" name="object 272"/>
            <p:cNvSpPr/>
            <p:nvPr/>
          </p:nvSpPr>
          <p:spPr>
            <a:xfrm>
              <a:off x="3409188" y="2276855"/>
              <a:ext cx="38100" cy="40005"/>
            </a:xfrm>
            <a:custGeom>
              <a:avLst/>
              <a:gdLst/>
              <a:ahLst/>
              <a:cxnLst/>
              <a:rect l="l" t="t" r="r" b="b"/>
              <a:pathLst>
                <a:path w="38100" h="40005">
                  <a:moveTo>
                    <a:pt x="18288" y="39623"/>
                  </a:moveTo>
                  <a:lnTo>
                    <a:pt x="10929" y="38028"/>
                  </a:lnTo>
                  <a:lnTo>
                    <a:pt x="5143" y="33718"/>
                  </a:lnTo>
                  <a:lnTo>
                    <a:pt x="1357" y="27408"/>
                  </a:lnTo>
                  <a:lnTo>
                    <a:pt x="0" y="19811"/>
                  </a:lnTo>
                  <a:lnTo>
                    <a:pt x="1357" y="12215"/>
                  </a:lnTo>
                  <a:lnTo>
                    <a:pt x="5143" y="5905"/>
                  </a:lnTo>
                  <a:lnTo>
                    <a:pt x="10929" y="1595"/>
                  </a:lnTo>
                  <a:lnTo>
                    <a:pt x="18288" y="0"/>
                  </a:lnTo>
                  <a:lnTo>
                    <a:pt x="25884" y="1595"/>
                  </a:lnTo>
                  <a:lnTo>
                    <a:pt x="32194" y="5905"/>
                  </a:lnTo>
                  <a:lnTo>
                    <a:pt x="36504" y="12215"/>
                  </a:lnTo>
                  <a:lnTo>
                    <a:pt x="38100" y="19811"/>
                  </a:lnTo>
                  <a:lnTo>
                    <a:pt x="36504" y="27408"/>
                  </a:lnTo>
                  <a:lnTo>
                    <a:pt x="32194" y="33718"/>
                  </a:lnTo>
                  <a:lnTo>
                    <a:pt x="25884" y="38028"/>
                  </a:lnTo>
                  <a:lnTo>
                    <a:pt x="18288" y="39623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73" name="object 273"/>
            <p:cNvSpPr/>
            <p:nvPr/>
          </p:nvSpPr>
          <p:spPr>
            <a:xfrm>
              <a:off x="3409188" y="2276855"/>
              <a:ext cx="38100" cy="40005"/>
            </a:xfrm>
            <a:custGeom>
              <a:avLst/>
              <a:gdLst/>
              <a:ahLst/>
              <a:cxnLst/>
              <a:rect l="l" t="t" r="r" b="b"/>
              <a:pathLst>
                <a:path w="38100" h="40005">
                  <a:moveTo>
                    <a:pt x="0" y="19811"/>
                  </a:moveTo>
                  <a:lnTo>
                    <a:pt x="1357" y="12215"/>
                  </a:lnTo>
                  <a:lnTo>
                    <a:pt x="5143" y="5905"/>
                  </a:lnTo>
                  <a:lnTo>
                    <a:pt x="10929" y="1595"/>
                  </a:lnTo>
                  <a:lnTo>
                    <a:pt x="18288" y="0"/>
                  </a:lnTo>
                  <a:lnTo>
                    <a:pt x="25884" y="1595"/>
                  </a:lnTo>
                  <a:lnTo>
                    <a:pt x="32194" y="5905"/>
                  </a:lnTo>
                  <a:lnTo>
                    <a:pt x="36504" y="12215"/>
                  </a:lnTo>
                  <a:lnTo>
                    <a:pt x="38100" y="19811"/>
                  </a:lnTo>
                  <a:lnTo>
                    <a:pt x="36504" y="27408"/>
                  </a:lnTo>
                  <a:lnTo>
                    <a:pt x="32194" y="33718"/>
                  </a:lnTo>
                  <a:lnTo>
                    <a:pt x="25884" y="38028"/>
                  </a:lnTo>
                  <a:lnTo>
                    <a:pt x="18288" y="39623"/>
                  </a:lnTo>
                  <a:lnTo>
                    <a:pt x="10929" y="38028"/>
                  </a:lnTo>
                  <a:lnTo>
                    <a:pt x="5143" y="33718"/>
                  </a:lnTo>
                  <a:lnTo>
                    <a:pt x="1357" y="27408"/>
                  </a:lnTo>
                  <a:lnTo>
                    <a:pt x="0" y="19811"/>
                  </a:lnTo>
                </a:path>
              </a:pathLst>
            </a:custGeom>
            <a:ln w="9144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274" name="object 274"/>
          <p:cNvGrpSpPr/>
          <p:nvPr/>
        </p:nvGrpSpPr>
        <p:grpSpPr>
          <a:xfrm>
            <a:off x="9273063" y="2272284"/>
            <a:ext cx="105177" cy="48895"/>
            <a:chOff x="4030979" y="2272283"/>
            <a:chExt cx="45720" cy="48895"/>
          </a:xfrm>
        </p:grpSpPr>
        <p:sp>
          <p:nvSpPr>
            <p:cNvPr id="275" name="object 275"/>
            <p:cNvSpPr/>
            <p:nvPr/>
          </p:nvSpPr>
          <p:spPr>
            <a:xfrm>
              <a:off x="4035551" y="2276855"/>
              <a:ext cx="36830" cy="40005"/>
            </a:xfrm>
            <a:custGeom>
              <a:avLst/>
              <a:gdLst/>
              <a:ahLst/>
              <a:cxnLst/>
              <a:rect l="l" t="t" r="r" b="b"/>
              <a:pathLst>
                <a:path w="36829" h="40005">
                  <a:moveTo>
                    <a:pt x="18288" y="39623"/>
                  </a:moveTo>
                  <a:lnTo>
                    <a:pt x="10929" y="38028"/>
                  </a:lnTo>
                  <a:lnTo>
                    <a:pt x="5143" y="33718"/>
                  </a:lnTo>
                  <a:lnTo>
                    <a:pt x="1357" y="27408"/>
                  </a:lnTo>
                  <a:lnTo>
                    <a:pt x="0" y="19811"/>
                  </a:lnTo>
                  <a:lnTo>
                    <a:pt x="1357" y="12215"/>
                  </a:lnTo>
                  <a:lnTo>
                    <a:pt x="5143" y="5905"/>
                  </a:lnTo>
                  <a:lnTo>
                    <a:pt x="10929" y="1595"/>
                  </a:lnTo>
                  <a:lnTo>
                    <a:pt x="18288" y="0"/>
                  </a:lnTo>
                  <a:lnTo>
                    <a:pt x="25646" y="1595"/>
                  </a:lnTo>
                  <a:lnTo>
                    <a:pt x="31432" y="5905"/>
                  </a:lnTo>
                  <a:lnTo>
                    <a:pt x="35218" y="12215"/>
                  </a:lnTo>
                  <a:lnTo>
                    <a:pt x="36576" y="19811"/>
                  </a:lnTo>
                  <a:lnTo>
                    <a:pt x="35218" y="27408"/>
                  </a:lnTo>
                  <a:lnTo>
                    <a:pt x="31432" y="33718"/>
                  </a:lnTo>
                  <a:lnTo>
                    <a:pt x="25646" y="38028"/>
                  </a:lnTo>
                  <a:lnTo>
                    <a:pt x="18288" y="39623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76" name="object 276"/>
            <p:cNvSpPr/>
            <p:nvPr/>
          </p:nvSpPr>
          <p:spPr>
            <a:xfrm>
              <a:off x="4035551" y="2276855"/>
              <a:ext cx="36830" cy="40005"/>
            </a:xfrm>
            <a:custGeom>
              <a:avLst/>
              <a:gdLst/>
              <a:ahLst/>
              <a:cxnLst/>
              <a:rect l="l" t="t" r="r" b="b"/>
              <a:pathLst>
                <a:path w="36829" h="40005">
                  <a:moveTo>
                    <a:pt x="0" y="19811"/>
                  </a:moveTo>
                  <a:lnTo>
                    <a:pt x="1357" y="12215"/>
                  </a:lnTo>
                  <a:lnTo>
                    <a:pt x="5143" y="5905"/>
                  </a:lnTo>
                  <a:lnTo>
                    <a:pt x="10929" y="1595"/>
                  </a:lnTo>
                  <a:lnTo>
                    <a:pt x="18288" y="0"/>
                  </a:lnTo>
                  <a:lnTo>
                    <a:pt x="25646" y="1595"/>
                  </a:lnTo>
                  <a:lnTo>
                    <a:pt x="31432" y="5905"/>
                  </a:lnTo>
                  <a:lnTo>
                    <a:pt x="35218" y="12215"/>
                  </a:lnTo>
                  <a:lnTo>
                    <a:pt x="36576" y="19811"/>
                  </a:lnTo>
                  <a:lnTo>
                    <a:pt x="35218" y="27408"/>
                  </a:lnTo>
                  <a:lnTo>
                    <a:pt x="31432" y="33718"/>
                  </a:lnTo>
                  <a:lnTo>
                    <a:pt x="25646" y="38028"/>
                  </a:lnTo>
                  <a:lnTo>
                    <a:pt x="18288" y="39623"/>
                  </a:lnTo>
                  <a:lnTo>
                    <a:pt x="10929" y="38028"/>
                  </a:lnTo>
                  <a:lnTo>
                    <a:pt x="5143" y="33718"/>
                  </a:lnTo>
                  <a:lnTo>
                    <a:pt x="1357" y="27408"/>
                  </a:lnTo>
                  <a:lnTo>
                    <a:pt x="0" y="19811"/>
                  </a:lnTo>
                </a:path>
              </a:pathLst>
            </a:custGeom>
            <a:ln w="9144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277" name="object 277"/>
          <p:cNvSpPr/>
          <p:nvPr/>
        </p:nvSpPr>
        <p:spPr>
          <a:xfrm>
            <a:off x="12729869" y="3206496"/>
            <a:ext cx="130010" cy="43180"/>
          </a:xfrm>
          <a:custGeom>
            <a:avLst/>
            <a:gdLst/>
            <a:ahLst/>
            <a:cxnLst/>
            <a:rect l="l" t="t" r="r" b="b"/>
            <a:pathLst>
              <a:path w="56514" h="43180">
                <a:moveTo>
                  <a:pt x="56387" y="42671"/>
                </a:moveTo>
                <a:lnTo>
                  <a:pt x="0" y="0"/>
                </a:lnTo>
              </a:path>
            </a:pathLst>
          </a:custGeom>
          <a:ln w="9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78" name="object 278"/>
          <p:cNvSpPr/>
          <p:nvPr/>
        </p:nvSpPr>
        <p:spPr>
          <a:xfrm>
            <a:off x="10440526" y="3375660"/>
            <a:ext cx="130010" cy="1786255"/>
          </a:xfrm>
          <a:custGeom>
            <a:avLst/>
            <a:gdLst/>
            <a:ahLst/>
            <a:cxnLst/>
            <a:rect l="l" t="t" r="r" b="b"/>
            <a:pathLst>
              <a:path w="56514" h="1786254">
                <a:moveTo>
                  <a:pt x="56387" y="1786127"/>
                </a:moveTo>
                <a:lnTo>
                  <a:pt x="56387" y="42672"/>
                </a:lnTo>
                <a:lnTo>
                  <a:pt x="0" y="0"/>
                </a:lnTo>
              </a:path>
            </a:pathLst>
          </a:custGeom>
          <a:ln w="9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79" name="object 279"/>
          <p:cNvSpPr/>
          <p:nvPr/>
        </p:nvSpPr>
        <p:spPr>
          <a:xfrm>
            <a:off x="11944549" y="3717036"/>
            <a:ext cx="130010" cy="227329"/>
          </a:xfrm>
          <a:custGeom>
            <a:avLst/>
            <a:gdLst/>
            <a:ahLst/>
            <a:cxnLst/>
            <a:rect l="l" t="t" r="r" b="b"/>
            <a:pathLst>
              <a:path w="56514" h="227329">
                <a:moveTo>
                  <a:pt x="56387" y="42672"/>
                </a:moveTo>
                <a:lnTo>
                  <a:pt x="0" y="0"/>
                </a:lnTo>
              </a:path>
              <a:path w="56514" h="227329">
                <a:moveTo>
                  <a:pt x="56387" y="227075"/>
                </a:moveTo>
                <a:lnTo>
                  <a:pt x="56387" y="42672"/>
                </a:lnTo>
              </a:path>
            </a:pathLst>
          </a:custGeom>
          <a:ln w="9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80" name="object 280"/>
          <p:cNvSpPr/>
          <p:nvPr/>
        </p:nvSpPr>
        <p:spPr>
          <a:xfrm>
            <a:off x="15278646" y="3076956"/>
            <a:ext cx="0" cy="1582420"/>
          </a:xfrm>
          <a:custGeom>
            <a:avLst/>
            <a:gdLst/>
            <a:ahLst/>
            <a:cxnLst/>
            <a:rect l="l" t="t" r="r" b="b"/>
            <a:pathLst>
              <a:path h="1582420">
                <a:moveTo>
                  <a:pt x="0" y="1581911"/>
                </a:moveTo>
                <a:lnTo>
                  <a:pt x="0" y="0"/>
                </a:lnTo>
              </a:path>
            </a:pathLst>
          </a:custGeom>
          <a:ln w="9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81" name="object 281"/>
          <p:cNvSpPr/>
          <p:nvPr/>
        </p:nvSpPr>
        <p:spPr>
          <a:xfrm>
            <a:off x="13711516" y="2865119"/>
            <a:ext cx="127086" cy="43180"/>
          </a:xfrm>
          <a:custGeom>
            <a:avLst/>
            <a:gdLst/>
            <a:ahLst/>
            <a:cxnLst/>
            <a:rect l="l" t="t" r="r" b="b"/>
            <a:pathLst>
              <a:path w="55245" h="43180">
                <a:moveTo>
                  <a:pt x="54864" y="42672"/>
                </a:moveTo>
                <a:lnTo>
                  <a:pt x="0" y="0"/>
                </a:lnTo>
              </a:path>
            </a:pathLst>
          </a:custGeom>
          <a:ln w="9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82" name="object 282"/>
          <p:cNvSpPr/>
          <p:nvPr/>
        </p:nvSpPr>
        <p:spPr>
          <a:xfrm>
            <a:off x="15148927" y="3034283"/>
            <a:ext cx="130010" cy="43180"/>
          </a:xfrm>
          <a:custGeom>
            <a:avLst/>
            <a:gdLst/>
            <a:ahLst/>
            <a:cxnLst/>
            <a:rect l="l" t="t" r="r" b="b"/>
            <a:pathLst>
              <a:path w="56515" h="43180">
                <a:moveTo>
                  <a:pt x="56388" y="42672"/>
                </a:moveTo>
                <a:lnTo>
                  <a:pt x="0" y="0"/>
                </a:lnTo>
              </a:path>
            </a:pathLst>
          </a:custGeom>
          <a:ln w="9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pic>
        <p:nvPicPr>
          <p:cNvPr id="283" name="object 283"/>
          <p:cNvPicPr/>
          <p:nvPr/>
        </p:nvPicPr>
        <p:blipFill>
          <a:blip r:embed="rId77" cstate="print"/>
          <a:stretch>
            <a:fillRect/>
          </a:stretch>
        </p:blipFill>
        <p:spPr>
          <a:xfrm>
            <a:off x="6892567" y="6804660"/>
            <a:ext cx="361106" cy="201167"/>
          </a:xfrm>
          <a:prstGeom prst="rect">
            <a:avLst/>
          </a:prstGeom>
        </p:spPr>
      </p:pic>
      <p:grpSp>
        <p:nvGrpSpPr>
          <p:cNvPr id="284" name="object 284"/>
          <p:cNvGrpSpPr/>
          <p:nvPr/>
        </p:nvGrpSpPr>
        <p:grpSpPr>
          <a:xfrm>
            <a:off x="12842054" y="6806184"/>
            <a:ext cx="365196" cy="64135"/>
            <a:chOff x="5582411" y="6806183"/>
            <a:chExt cx="158750" cy="64135"/>
          </a:xfrm>
        </p:grpSpPr>
        <p:pic>
          <p:nvPicPr>
            <p:cNvPr id="285" name="object 285"/>
            <p:cNvPicPr/>
            <p:nvPr/>
          </p:nvPicPr>
          <p:blipFill>
            <a:blip r:embed="rId78" cstate="print"/>
            <a:stretch>
              <a:fillRect/>
            </a:stretch>
          </p:blipFill>
          <p:spPr>
            <a:xfrm>
              <a:off x="5582411" y="6807707"/>
              <a:ext cx="73119" cy="62483"/>
            </a:xfrm>
            <a:prstGeom prst="rect">
              <a:avLst/>
            </a:prstGeom>
          </p:spPr>
        </p:pic>
        <p:pic>
          <p:nvPicPr>
            <p:cNvPr id="286" name="object 286"/>
            <p:cNvPicPr/>
            <p:nvPr/>
          </p:nvPicPr>
          <p:blipFill>
            <a:blip r:embed="rId14" cstate="print"/>
            <a:stretch>
              <a:fillRect/>
            </a:stretch>
          </p:blipFill>
          <p:spPr>
            <a:xfrm>
              <a:off x="5676899" y="6806183"/>
              <a:ext cx="63785" cy="64007"/>
            </a:xfrm>
            <a:prstGeom prst="rect">
              <a:avLst/>
            </a:prstGeom>
          </p:spPr>
        </p:pic>
      </p:grpSp>
      <p:pic>
        <p:nvPicPr>
          <p:cNvPr id="287" name="object 287"/>
          <p:cNvPicPr/>
          <p:nvPr/>
        </p:nvPicPr>
        <p:blipFill>
          <a:blip r:embed="rId79" cstate="print"/>
          <a:stretch>
            <a:fillRect/>
          </a:stretch>
        </p:blipFill>
        <p:spPr>
          <a:xfrm>
            <a:off x="2050940" y="3436621"/>
            <a:ext cx="94001" cy="35051"/>
          </a:xfrm>
          <a:prstGeom prst="rect">
            <a:avLst/>
          </a:prstGeom>
        </p:spPr>
      </p:pic>
      <p:pic>
        <p:nvPicPr>
          <p:cNvPr id="288" name="object 288"/>
          <p:cNvPicPr/>
          <p:nvPr/>
        </p:nvPicPr>
        <p:blipFill>
          <a:blip r:embed="rId80" cstate="print"/>
          <a:stretch>
            <a:fillRect/>
          </a:stretch>
        </p:blipFill>
        <p:spPr>
          <a:xfrm>
            <a:off x="4845131" y="5146549"/>
            <a:ext cx="199835" cy="106679"/>
          </a:xfrm>
          <a:prstGeom prst="rect">
            <a:avLst/>
          </a:prstGeom>
        </p:spPr>
      </p:pic>
      <p:grpSp>
        <p:nvGrpSpPr>
          <p:cNvPr id="289" name="object 289"/>
          <p:cNvGrpSpPr/>
          <p:nvPr/>
        </p:nvGrpSpPr>
        <p:grpSpPr>
          <a:xfrm>
            <a:off x="1574141" y="6134101"/>
            <a:ext cx="2791561" cy="948055"/>
            <a:chOff x="684275" y="6134100"/>
            <a:chExt cx="1213485" cy="948055"/>
          </a:xfrm>
        </p:grpSpPr>
        <p:pic>
          <p:nvPicPr>
            <p:cNvPr id="290" name="object 290"/>
            <p:cNvPicPr/>
            <p:nvPr/>
          </p:nvPicPr>
          <p:blipFill>
            <a:blip r:embed="rId81" cstate="print"/>
            <a:stretch>
              <a:fillRect/>
            </a:stretch>
          </p:blipFill>
          <p:spPr>
            <a:xfrm>
              <a:off x="684275" y="6134100"/>
              <a:ext cx="251460" cy="227076"/>
            </a:xfrm>
            <a:prstGeom prst="rect">
              <a:avLst/>
            </a:prstGeom>
          </p:spPr>
        </p:pic>
        <p:pic>
          <p:nvPicPr>
            <p:cNvPr id="291" name="object 291"/>
            <p:cNvPicPr/>
            <p:nvPr/>
          </p:nvPicPr>
          <p:blipFill>
            <a:blip r:embed="rId82" cstate="print"/>
            <a:stretch>
              <a:fillRect/>
            </a:stretch>
          </p:blipFill>
          <p:spPr>
            <a:xfrm>
              <a:off x="794004" y="6278880"/>
              <a:ext cx="522732" cy="196595"/>
            </a:xfrm>
            <a:prstGeom prst="rect">
              <a:avLst/>
            </a:prstGeom>
          </p:spPr>
        </p:pic>
        <p:pic>
          <p:nvPicPr>
            <p:cNvPr id="292" name="object 292"/>
            <p:cNvPicPr/>
            <p:nvPr/>
          </p:nvPicPr>
          <p:blipFill>
            <a:blip r:embed="rId83" cstate="print"/>
            <a:stretch>
              <a:fillRect/>
            </a:stretch>
          </p:blipFill>
          <p:spPr>
            <a:xfrm>
              <a:off x="1341120" y="6280403"/>
              <a:ext cx="77560" cy="62483"/>
            </a:xfrm>
            <a:prstGeom prst="rect">
              <a:avLst/>
            </a:prstGeom>
          </p:spPr>
        </p:pic>
        <p:pic>
          <p:nvPicPr>
            <p:cNvPr id="293" name="object 293"/>
            <p:cNvPicPr/>
            <p:nvPr/>
          </p:nvPicPr>
          <p:blipFill>
            <a:blip r:embed="rId84" cstate="print"/>
            <a:stretch>
              <a:fillRect/>
            </a:stretch>
          </p:blipFill>
          <p:spPr>
            <a:xfrm>
              <a:off x="1443228" y="6278879"/>
              <a:ext cx="272795" cy="82295"/>
            </a:xfrm>
            <a:prstGeom prst="rect">
              <a:avLst/>
            </a:prstGeom>
          </p:spPr>
        </p:pic>
        <p:pic>
          <p:nvPicPr>
            <p:cNvPr id="294" name="object 294"/>
            <p:cNvPicPr/>
            <p:nvPr/>
          </p:nvPicPr>
          <p:blipFill>
            <a:blip r:embed="rId85" cstate="print"/>
            <a:stretch>
              <a:fillRect/>
            </a:stretch>
          </p:blipFill>
          <p:spPr>
            <a:xfrm>
              <a:off x="684275" y="6422135"/>
              <a:ext cx="66897" cy="27939"/>
            </a:xfrm>
            <a:prstGeom prst="rect">
              <a:avLst/>
            </a:prstGeom>
          </p:spPr>
        </p:pic>
        <p:pic>
          <p:nvPicPr>
            <p:cNvPr id="295" name="object 295"/>
            <p:cNvPicPr/>
            <p:nvPr/>
          </p:nvPicPr>
          <p:blipFill>
            <a:blip r:embed="rId86" cstate="print"/>
            <a:stretch>
              <a:fillRect/>
            </a:stretch>
          </p:blipFill>
          <p:spPr>
            <a:xfrm>
              <a:off x="800100" y="6420612"/>
              <a:ext cx="862583" cy="251459"/>
            </a:xfrm>
            <a:prstGeom prst="rect">
              <a:avLst/>
            </a:prstGeom>
          </p:spPr>
        </p:pic>
        <p:pic>
          <p:nvPicPr>
            <p:cNvPr id="296" name="object 296"/>
            <p:cNvPicPr/>
            <p:nvPr/>
          </p:nvPicPr>
          <p:blipFill>
            <a:blip r:embed="rId87" cstate="print"/>
            <a:stretch>
              <a:fillRect/>
            </a:stretch>
          </p:blipFill>
          <p:spPr>
            <a:xfrm>
              <a:off x="798575" y="6528816"/>
              <a:ext cx="717804" cy="196595"/>
            </a:xfrm>
            <a:prstGeom prst="rect">
              <a:avLst/>
            </a:prstGeom>
          </p:spPr>
        </p:pic>
        <p:pic>
          <p:nvPicPr>
            <p:cNvPr id="297" name="object 297"/>
            <p:cNvPicPr/>
            <p:nvPr/>
          </p:nvPicPr>
          <p:blipFill>
            <a:blip r:embed="rId88" cstate="print"/>
            <a:stretch>
              <a:fillRect/>
            </a:stretch>
          </p:blipFill>
          <p:spPr>
            <a:xfrm>
              <a:off x="684275" y="6672071"/>
              <a:ext cx="101981" cy="27939"/>
            </a:xfrm>
            <a:prstGeom prst="rect">
              <a:avLst/>
            </a:prstGeom>
          </p:spPr>
        </p:pic>
        <p:pic>
          <p:nvPicPr>
            <p:cNvPr id="298" name="object 298"/>
            <p:cNvPicPr/>
            <p:nvPr/>
          </p:nvPicPr>
          <p:blipFill>
            <a:blip r:embed="rId89" cstate="print"/>
            <a:stretch>
              <a:fillRect/>
            </a:stretch>
          </p:blipFill>
          <p:spPr>
            <a:xfrm>
              <a:off x="794004" y="6670547"/>
              <a:ext cx="923543" cy="129539"/>
            </a:xfrm>
            <a:prstGeom prst="rect">
              <a:avLst/>
            </a:prstGeom>
          </p:spPr>
        </p:pic>
        <p:pic>
          <p:nvPicPr>
            <p:cNvPr id="299" name="object 299"/>
            <p:cNvPicPr/>
            <p:nvPr/>
          </p:nvPicPr>
          <p:blipFill>
            <a:blip r:embed="rId90" cstate="print"/>
            <a:stretch>
              <a:fillRect/>
            </a:stretch>
          </p:blipFill>
          <p:spPr>
            <a:xfrm>
              <a:off x="801624" y="6778751"/>
              <a:ext cx="236219" cy="199644"/>
            </a:xfrm>
            <a:prstGeom prst="rect">
              <a:avLst/>
            </a:prstGeom>
          </p:spPr>
        </p:pic>
        <p:pic>
          <p:nvPicPr>
            <p:cNvPr id="300" name="object 300"/>
            <p:cNvPicPr/>
            <p:nvPr/>
          </p:nvPicPr>
          <p:blipFill>
            <a:blip r:embed="rId91" cstate="print"/>
            <a:stretch>
              <a:fillRect/>
            </a:stretch>
          </p:blipFill>
          <p:spPr>
            <a:xfrm>
              <a:off x="1069847" y="6777228"/>
              <a:ext cx="827531" cy="251459"/>
            </a:xfrm>
            <a:prstGeom prst="rect">
              <a:avLst/>
            </a:prstGeom>
          </p:spPr>
        </p:pic>
        <p:pic>
          <p:nvPicPr>
            <p:cNvPr id="301" name="object 301"/>
            <p:cNvPicPr/>
            <p:nvPr/>
          </p:nvPicPr>
          <p:blipFill>
            <a:blip r:embed="rId92" cstate="print"/>
            <a:stretch>
              <a:fillRect/>
            </a:stretch>
          </p:blipFill>
          <p:spPr>
            <a:xfrm>
              <a:off x="800100" y="6885432"/>
              <a:ext cx="336803" cy="196595"/>
            </a:xfrm>
            <a:prstGeom prst="rect">
              <a:avLst/>
            </a:prstGeom>
          </p:spPr>
        </p:pic>
      </p:grpSp>
      <p:grpSp>
        <p:nvGrpSpPr>
          <p:cNvPr id="302" name="object 302"/>
          <p:cNvGrpSpPr/>
          <p:nvPr/>
        </p:nvGrpSpPr>
        <p:grpSpPr>
          <a:xfrm>
            <a:off x="12803490" y="2272284"/>
            <a:ext cx="109559" cy="48895"/>
            <a:chOff x="5565647" y="2272283"/>
            <a:chExt cx="47625" cy="48895"/>
          </a:xfrm>
        </p:grpSpPr>
        <p:sp>
          <p:nvSpPr>
            <p:cNvPr id="303" name="object 303"/>
            <p:cNvSpPr/>
            <p:nvPr/>
          </p:nvSpPr>
          <p:spPr>
            <a:xfrm>
              <a:off x="5570219" y="2276855"/>
              <a:ext cx="38100" cy="40005"/>
            </a:xfrm>
            <a:custGeom>
              <a:avLst/>
              <a:gdLst/>
              <a:ahLst/>
              <a:cxnLst/>
              <a:rect l="l" t="t" r="r" b="b"/>
              <a:pathLst>
                <a:path w="38100" h="40005">
                  <a:moveTo>
                    <a:pt x="19812" y="39623"/>
                  </a:moveTo>
                  <a:lnTo>
                    <a:pt x="12215" y="38028"/>
                  </a:lnTo>
                  <a:lnTo>
                    <a:pt x="5905" y="33718"/>
                  </a:lnTo>
                  <a:lnTo>
                    <a:pt x="1595" y="27408"/>
                  </a:lnTo>
                  <a:lnTo>
                    <a:pt x="0" y="19811"/>
                  </a:lnTo>
                  <a:lnTo>
                    <a:pt x="1595" y="12215"/>
                  </a:lnTo>
                  <a:lnTo>
                    <a:pt x="5905" y="5905"/>
                  </a:lnTo>
                  <a:lnTo>
                    <a:pt x="12215" y="1595"/>
                  </a:lnTo>
                  <a:lnTo>
                    <a:pt x="19812" y="0"/>
                  </a:lnTo>
                  <a:lnTo>
                    <a:pt x="27170" y="1595"/>
                  </a:lnTo>
                  <a:lnTo>
                    <a:pt x="32956" y="5905"/>
                  </a:lnTo>
                  <a:lnTo>
                    <a:pt x="36742" y="12215"/>
                  </a:lnTo>
                  <a:lnTo>
                    <a:pt x="38100" y="19811"/>
                  </a:lnTo>
                  <a:lnTo>
                    <a:pt x="36742" y="27408"/>
                  </a:lnTo>
                  <a:lnTo>
                    <a:pt x="32956" y="33718"/>
                  </a:lnTo>
                  <a:lnTo>
                    <a:pt x="27170" y="38028"/>
                  </a:lnTo>
                  <a:lnTo>
                    <a:pt x="19812" y="39623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04" name="object 304"/>
            <p:cNvSpPr/>
            <p:nvPr/>
          </p:nvSpPr>
          <p:spPr>
            <a:xfrm>
              <a:off x="5570219" y="2276855"/>
              <a:ext cx="38100" cy="40005"/>
            </a:xfrm>
            <a:custGeom>
              <a:avLst/>
              <a:gdLst/>
              <a:ahLst/>
              <a:cxnLst/>
              <a:rect l="l" t="t" r="r" b="b"/>
              <a:pathLst>
                <a:path w="38100" h="40005">
                  <a:moveTo>
                    <a:pt x="0" y="19811"/>
                  </a:moveTo>
                  <a:lnTo>
                    <a:pt x="1595" y="12215"/>
                  </a:lnTo>
                  <a:lnTo>
                    <a:pt x="5905" y="5905"/>
                  </a:lnTo>
                  <a:lnTo>
                    <a:pt x="12215" y="1595"/>
                  </a:lnTo>
                  <a:lnTo>
                    <a:pt x="19812" y="0"/>
                  </a:lnTo>
                  <a:lnTo>
                    <a:pt x="27170" y="1595"/>
                  </a:lnTo>
                  <a:lnTo>
                    <a:pt x="32956" y="5905"/>
                  </a:lnTo>
                  <a:lnTo>
                    <a:pt x="36742" y="12215"/>
                  </a:lnTo>
                  <a:lnTo>
                    <a:pt x="38100" y="19811"/>
                  </a:lnTo>
                  <a:lnTo>
                    <a:pt x="36742" y="27408"/>
                  </a:lnTo>
                  <a:lnTo>
                    <a:pt x="32956" y="33718"/>
                  </a:lnTo>
                  <a:lnTo>
                    <a:pt x="27170" y="38028"/>
                  </a:lnTo>
                  <a:lnTo>
                    <a:pt x="19812" y="39623"/>
                  </a:lnTo>
                  <a:lnTo>
                    <a:pt x="12215" y="38028"/>
                  </a:lnTo>
                  <a:lnTo>
                    <a:pt x="5905" y="33718"/>
                  </a:lnTo>
                  <a:lnTo>
                    <a:pt x="1595" y="27408"/>
                  </a:lnTo>
                  <a:lnTo>
                    <a:pt x="0" y="19811"/>
                  </a:lnTo>
                </a:path>
              </a:pathLst>
            </a:custGeom>
            <a:ln w="9144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305" name="object 305"/>
          <p:cNvSpPr/>
          <p:nvPr/>
        </p:nvSpPr>
        <p:spPr>
          <a:xfrm>
            <a:off x="1998355" y="3374135"/>
            <a:ext cx="1732491" cy="2171700"/>
          </a:xfrm>
          <a:custGeom>
            <a:avLst/>
            <a:gdLst/>
            <a:ahLst/>
            <a:cxnLst/>
            <a:rect l="l" t="t" r="r" b="b"/>
            <a:pathLst>
              <a:path w="753110" h="2171700">
                <a:moveTo>
                  <a:pt x="0" y="1524"/>
                </a:moveTo>
                <a:lnTo>
                  <a:pt x="696468" y="1524"/>
                </a:lnTo>
              </a:path>
              <a:path w="753110" h="2171700">
                <a:moveTo>
                  <a:pt x="752856" y="41148"/>
                </a:moveTo>
                <a:lnTo>
                  <a:pt x="699516" y="0"/>
                </a:lnTo>
              </a:path>
              <a:path w="753110" h="2171700">
                <a:moveTo>
                  <a:pt x="752856" y="41148"/>
                </a:moveTo>
                <a:lnTo>
                  <a:pt x="752856" y="2171700"/>
                </a:lnTo>
              </a:path>
            </a:pathLst>
          </a:custGeom>
          <a:ln w="9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06" name="object 306"/>
          <p:cNvSpPr/>
          <p:nvPr/>
        </p:nvSpPr>
        <p:spPr>
          <a:xfrm>
            <a:off x="4648804" y="5644896"/>
            <a:ext cx="5919102" cy="1323340"/>
          </a:xfrm>
          <a:custGeom>
            <a:avLst/>
            <a:gdLst/>
            <a:ahLst/>
            <a:cxnLst/>
            <a:rect l="l" t="t" r="r" b="b"/>
            <a:pathLst>
              <a:path w="2573020" h="1323340">
                <a:moveTo>
                  <a:pt x="429767" y="50291"/>
                </a:moveTo>
                <a:lnTo>
                  <a:pt x="429767" y="242316"/>
                </a:lnTo>
                <a:lnTo>
                  <a:pt x="56387" y="242316"/>
                </a:lnTo>
                <a:lnTo>
                  <a:pt x="0" y="284987"/>
                </a:lnTo>
              </a:path>
              <a:path w="2573020" h="1323340">
                <a:moveTo>
                  <a:pt x="0" y="292607"/>
                </a:moveTo>
                <a:lnTo>
                  <a:pt x="0" y="1322832"/>
                </a:lnTo>
                <a:lnTo>
                  <a:pt x="2572511" y="1322832"/>
                </a:lnTo>
                <a:lnTo>
                  <a:pt x="2572511" y="0"/>
                </a:lnTo>
              </a:path>
            </a:pathLst>
          </a:custGeom>
          <a:ln w="9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07" name="object 307"/>
          <p:cNvSpPr/>
          <p:nvPr/>
        </p:nvSpPr>
        <p:spPr>
          <a:xfrm>
            <a:off x="10682429" y="2063495"/>
            <a:ext cx="365196" cy="0"/>
          </a:xfrm>
          <a:custGeom>
            <a:avLst/>
            <a:gdLst/>
            <a:ahLst/>
            <a:cxnLst/>
            <a:rect l="l" t="t" r="r" b="b"/>
            <a:pathLst>
              <a:path w="158750">
                <a:moveTo>
                  <a:pt x="158496" y="0"/>
                </a:moveTo>
                <a:lnTo>
                  <a:pt x="0" y="0"/>
                </a:lnTo>
              </a:path>
            </a:pathLst>
          </a:custGeom>
          <a:ln w="9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grpSp>
        <p:nvGrpSpPr>
          <p:cNvPr id="308" name="object 308"/>
          <p:cNvGrpSpPr/>
          <p:nvPr/>
        </p:nvGrpSpPr>
        <p:grpSpPr>
          <a:xfrm>
            <a:off x="10051372" y="2043684"/>
            <a:ext cx="715785" cy="40005"/>
            <a:chOff x="4369308" y="2043683"/>
            <a:chExt cx="311150" cy="40005"/>
          </a:xfrm>
        </p:grpSpPr>
        <p:sp>
          <p:nvSpPr>
            <p:cNvPr id="309" name="object 309"/>
            <p:cNvSpPr/>
            <p:nvPr/>
          </p:nvSpPr>
          <p:spPr>
            <a:xfrm>
              <a:off x="4369308" y="2048255"/>
              <a:ext cx="289560" cy="15240"/>
            </a:xfrm>
            <a:custGeom>
              <a:avLst/>
              <a:gdLst/>
              <a:ahLst/>
              <a:cxnLst/>
              <a:rect l="l" t="t" r="r" b="b"/>
              <a:pathLst>
                <a:path w="289560" h="15239">
                  <a:moveTo>
                    <a:pt x="150875" y="15240"/>
                  </a:moveTo>
                  <a:lnTo>
                    <a:pt x="0" y="15240"/>
                  </a:lnTo>
                </a:path>
                <a:path w="289560" h="15239">
                  <a:moveTo>
                    <a:pt x="289559" y="0"/>
                  </a:moveTo>
                  <a:lnTo>
                    <a:pt x="156972" y="15240"/>
                  </a:lnTo>
                </a:path>
              </a:pathLst>
            </a:custGeom>
            <a:ln w="9144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10" name="object 310"/>
            <p:cNvSpPr/>
            <p:nvPr/>
          </p:nvSpPr>
          <p:spPr>
            <a:xfrm>
              <a:off x="4642104" y="2048255"/>
              <a:ext cx="33655" cy="30480"/>
            </a:xfrm>
            <a:custGeom>
              <a:avLst/>
              <a:gdLst/>
              <a:ahLst/>
              <a:cxnLst/>
              <a:rect l="l" t="t" r="r" b="b"/>
              <a:pathLst>
                <a:path w="33654" h="30480">
                  <a:moveTo>
                    <a:pt x="22859" y="30480"/>
                  </a:moveTo>
                  <a:lnTo>
                    <a:pt x="12191" y="30480"/>
                  </a:lnTo>
                  <a:lnTo>
                    <a:pt x="6095" y="27432"/>
                  </a:lnTo>
                  <a:lnTo>
                    <a:pt x="0" y="15240"/>
                  </a:lnTo>
                  <a:lnTo>
                    <a:pt x="0" y="12192"/>
                  </a:lnTo>
                  <a:lnTo>
                    <a:pt x="4571" y="3048"/>
                  </a:lnTo>
                  <a:lnTo>
                    <a:pt x="13715" y="0"/>
                  </a:lnTo>
                  <a:lnTo>
                    <a:pt x="16763" y="0"/>
                  </a:lnTo>
                  <a:lnTo>
                    <a:pt x="21335" y="0"/>
                  </a:lnTo>
                  <a:lnTo>
                    <a:pt x="27431" y="1524"/>
                  </a:lnTo>
                  <a:lnTo>
                    <a:pt x="32003" y="6096"/>
                  </a:lnTo>
                  <a:lnTo>
                    <a:pt x="33527" y="9144"/>
                  </a:lnTo>
                  <a:lnTo>
                    <a:pt x="33527" y="18288"/>
                  </a:lnTo>
                  <a:lnTo>
                    <a:pt x="28955" y="27432"/>
                  </a:lnTo>
                  <a:lnTo>
                    <a:pt x="22859" y="3048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11" name="object 311"/>
            <p:cNvSpPr/>
            <p:nvPr/>
          </p:nvSpPr>
          <p:spPr>
            <a:xfrm>
              <a:off x="4642104" y="2048255"/>
              <a:ext cx="33655" cy="30480"/>
            </a:xfrm>
            <a:custGeom>
              <a:avLst/>
              <a:gdLst/>
              <a:ahLst/>
              <a:cxnLst/>
              <a:rect l="l" t="t" r="r" b="b"/>
              <a:pathLst>
                <a:path w="33654" h="30480">
                  <a:moveTo>
                    <a:pt x="16763" y="0"/>
                  </a:moveTo>
                  <a:lnTo>
                    <a:pt x="21335" y="0"/>
                  </a:lnTo>
                  <a:lnTo>
                    <a:pt x="27431" y="1524"/>
                  </a:lnTo>
                  <a:lnTo>
                    <a:pt x="32003" y="6096"/>
                  </a:lnTo>
                  <a:lnTo>
                    <a:pt x="33527" y="9144"/>
                  </a:lnTo>
                  <a:lnTo>
                    <a:pt x="33527" y="18288"/>
                  </a:lnTo>
                  <a:lnTo>
                    <a:pt x="32003" y="21336"/>
                  </a:lnTo>
                  <a:lnTo>
                    <a:pt x="28955" y="27432"/>
                  </a:lnTo>
                  <a:lnTo>
                    <a:pt x="22859" y="30480"/>
                  </a:lnTo>
                  <a:lnTo>
                    <a:pt x="12191" y="30480"/>
                  </a:lnTo>
                  <a:lnTo>
                    <a:pt x="6095" y="27432"/>
                  </a:lnTo>
                  <a:lnTo>
                    <a:pt x="4571" y="24384"/>
                  </a:lnTo>
                  <a:lnTo>
                    <a:pt x="3047" y="21336"/>
                  </a:lnTo>
                  <a:lnTo>
                    <a:pt x="1523" y="18288"/>
                  </a:lnTo>
                  <a:lnTo>
                    <a:pt x="0" y="15240"/>
                  </a:lnTo>
                  <a:lnTo>
                    <a:pt x="0" y="12192"/>
                  </a:lnTo>
                  <a:lnTo>
                    <a:pt x="3047" y="6096"/>
                  </a:lnTo>
                  <a:lnTo>
                    <a:pt x="4571" y="3048"/>
                  </a:lnTo>
                  <a:lnTo>
                    <a:pt x="13715" y="0"/>
                  </a:lnTo>
                  <a:lnTo>
                    <a:pt x="16763" y="0"/>
                  </a:lnTo>
                  <a:close/>
                </a:path>
              </a:pathLst>
            </a:custGeom>
            <a:ln w="9144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12" name="object 312"/>
            <p:cNvSpPr/>
            <p:nvPr/>
          </p:nvSpPr>
          <p:spPr>
            <a:xfrm>
              <a:off x="4492752" y="2048255"/>
              <a:ext cx="33655" cy="30480"/>
            </a:xfrm>
            <a:custGeom>
              <a:avLst/>
              <a:gdLst/>
              <a:ahLst/>
              <a:cxnLst/>
              <a:rect l="l" t="t" r="r" b="b"/>
              <a:pathLst>
                <a:path w="33654" h="30480">
                  <a:moveTo>
                    <a:pt x="21335" y="30480"/>
                  </a:moveTo>
                  <a:lnTo>
                    <a:pt x="10667" y="30480"/>
                  </a:lnTo>
                  <a:lnTo>
                    <a:pt x="4571" y="27432"/>
                  </a:lnTo>
                  <a:lnTo>
                    <a:pt x="0" y="18288"/>
                  </a:lnTo>
                  <a:lnTo>
                    <a:pt x="0" y="9144"/>
                  </a:lnTo>
                  <a:lnTo>
                    <a:pt x="1523" y="6096"/>
                  </a:lnTo>
                  <a:lnTo>
                    <a:pt x="6095" y="1524"/>
                  </a:lnTo>
                  <a:lnTo>
                    <a:pt x="12191" y="0"/>
                  </a:lnTo>
                  <a:lnTo>
                    <a:pt x="15239" y="0"/>
                  </a:lnTo>
                  <a:lnTo>
                    <a:pt x="19811" y="0"/>
                  </a:lnTo>
                  <a:lnTo>
                    <a:pt x="28955" y="3048"/>
                  </a:lnTo>
                  <a:lnTo>
                    <a:pt x="32003" y="9144"/>
                  </a:lnTo>
                  <a:lnTo>
                    <a:pt x="32003" y="12192"/>
                  </a:lnTo>
                  <a:lnTo>
                    <a:pt x="33527" y="15240"/>
                  </a:lnTo>
                  <a:lnTo>
                    <a:pt x="27431" y="27432"/>
                  </a:lnTo>
                  <a:lnTo>
                    <a:pt x="21335" y="3048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13" name="object 313"/>
            <p:cNvSpPr/>
            <p:nvPr/>
          </p:nvSpPr>
          <p:spPr>
            <a:xfrm>
              <a:off x="4492752" y="2048255"/>
              <a:ext cx="33655" cy="30480"/>
            </a:xfrm>
            <a:custGeom>
              <a:avLst/>
              <a:gdLst/>
              <a:ahLst/>
              <a:cxnLst/>
              <a:rect l="l" t="t" r="r" b="b"/>
              <a:pathLst>
                <a:path w="33654" h="30480">
                  <a:moveTo>
                    <a:pt x="15239" y="0"/>
                  </a:moveTo>
                  <a:lnTo>
                    <a:pt x="19811" y="0"/>
                  </a:lnTo>
                  <a:lnTo>
                    <a:pt x="28955" y="3048"/>
                  </a:lnTo>
                  <a:lnTo>
                    <a:pt x="30479" y="6096"/>
                  </a:lnTo>
                  <a:lnTo>
                    <a:pt x="32003" y="9144"/>
                  </a:lnTo>
                  <a:lnTo>
                    <a:pt x="32003" y="12192"/>
                  </a:lnTo>
                  <a:lnTo>
                    <a:pt x="33527" y="15240"/>
                  </a:lnTo>
                  <a:lnTo>
                    <a:pt x="32003" y="18288"/>
                  </a:lnTo>
                  <a:lnTo>
                    <a:pt x="30479" y="21336"/>
                  </a:lnTo>
                  <a:lnTo>
                    <a:pt x="27431" y="27432"/>
                  </a:lnTo>
                  <a:lnTo>
                    <a:pt x="21335" y="30480"/>
                  </a:lnTo>
                  <a:lnTo>
                    <a:pt x="10667" y="30480"/>
                  </a:lnTo>
                  <a:lnTo>
                    <a:pt x="4571" y="27432"/>
                  </a:lnTo>
                  <a:lnTo>
                    <a:pt x="3047" y="24384"/>
                  </a:lnTo>
                  <a:lnTo>
                    <a:pt x="1523" y="21336"/>
                  </a:lnTo>
                  <a:lnTo>
                    <a:pt x="0" y="18288"/>
                  </a:lnTo>
                  <a:lnTo>
                    <a:pt x="0" y="9144"/>
                  </a:lnTo>
                  <a:lnTo>
                    <a:pt x="1523" y="6096"/>
                  </a:lnTo>
                  <a:lnTo>
                    <a:pt x="6095" y="1524"/>
                  </a:lnTo>
                  <a:lnTo>
                    <a:pt x="12191" y="0"/>
                  </a:lnTo>
                  <a:lnTo>
                    <a:pt x="15239" y="0"/>
                  </a:lnTo>
                  <a:close/>
                </a:path>
              </a:pathLst>
            </a:custGeom>
            <a:ln w="9144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pic>
        <p:nvPicPr>
          <p:cNvPr id="314" name="object 314"/>
          <p:cNvPicPr/>
          <p:nvPr/>
        </p:nvPicPr>
        <p:blipFill>
          <a:blip r:embed="rId93" cstate="print"/>
          <a:stretch>
            <a:fillRect/>
          </a:stretch>
        </p:blipFill>
        <p:spPr>
          <a:xfrm>
            <a:off x="10051372" y="2502407"/>
            <a:ext cx="995671" cy="79248"/>
          </a:xfrm>
          <a:prstGeom prst="rect">
            <a:avLst/>
          </a:prstGeom>
        </p:spPr>
      </p:pic>
      <p:grpSp>
        <p:nvGrpSpPr>
          <p:cNvPr id="315" name="object 315"/>
          <p:cNvGrpSpPr/>
          <p:nvPr/>
        </p:nvGrpSpPr>
        <p:grpSpPr>
          <a:xfrm>
            <a:off x="3821415" y="739139"/>
            <a:ext cx="5136121" cy="1591310"/>
            <a:chOff x="1661160" y="739139"/>
            <a:chExt cx="2232660" cy="1591310"/>
          </a:xfrm>
        </p:grpSpPr>
        <p:sp>
          <p:nvSpPr>
            <p:cNvPr id="316" name="object 316"/>
            <p:cNvSpPr/>
            <p:nvPr/>
          </p:nvSpPr>
          <p:spPr>
            <a:xfrm>
              <a:off x="1665732" y="2289048"/>
              <a:ext cx="70485" cy="36830"/>
            </a:xfrm>
            <a:custGeom>
              <a:avLst/>
              <a:gdLst/>
              <a:ahLst/>
              <a:cxnLst/>
              <a:rect l="l" t="t" r="r" b="b"/>
              <a:pathLst>
                <a:path w="70485" h="36830">
                  <a:moveTo>
                    <a:pt x="70104" y="0"/>
                  </a:moveTo>
                  <a:lnTo>
                    <a:pt x="70104" y="6096"/>
                  </a:lnTo>
                  <a:lnTo>
                    <a:pt x="68580" y="12192"/>
                  </a:lnTo>
                  <a:lnTo>
                    <a:pt x="65532" y="18288"/>
                  </a:lnTo>
                  <a:lnTo>
                    <a:pt x="64008" y="22859"/>
                  </a:lnTo>
                  <a:lnTo>
                    <a:pt x="59436" y="27432"/>
                  </a:lnTo>
                  <a:lnTo>
                    <a:pt x="50292" y="33528"/>
                  </a:lnTo>
                  <a:lnTo>
                    <a:pt x="44196" y="36576"/>
                  </a:lnTo>
                  <a:lnTo>
                    <a:pt x="25908" y="36576"/>
                  </a:lnTo>
                  <a:lnTo>
                    <a:pt x="21336" y="33528"/>
                  </a:lnTo>
                  <a:lnTo>
                    <a:pt x="15240" y="30480"/>
                  </a:lnTo>
                  <a:lnTo>
                    <a:pt x="10668" y="27432"/>
                  </a:lnTo>
                  <a:lnTo>
                    <a:pt x="7620" y="22859"/>
                  </a:lnTo>
                  <a:lnTo>
                    <a:pt x="4572" y="16764"/>
                  </a:lnTo>
                  <a:lnTo>
                    <a:pt x="1524" y="12192"/>
                  </a:lnTo>
                  <a:lnTo>
                    <a:pt x="0" y="6096"/>
                  </a:lnTo>
                  <a:lnTo>
                    <a:pt x="0" y="0"/>
                  </a:lnTo>
                </a:path>
              </a:pathLst>
            </a:custGeom>
            <a:ln w="9144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17" name="object 317"/>
            <p:cNvSpPr/>
            <p:nvPr/>
          </p:nvSpPr>
          <p:spPr>
            <a:xfrm>
              <a:off x="1735836" y="2289048"/>
              <a:ext cx="70485" cy="36830"/>
            </a:xfrm>
            <a:custGeom>
              <a:avLst/>
              <a:gdLst/>
              <a:ahLst/>
              <a:cxnLst/>
              <a:rect l="l" t="t" r="r" b="b"/>
              <a:pathLst>
                <a:path w="70485" h="36830">
                  <a:moveTo>
                    <a:pt x="70104" y="0"/>
                  </a:moveTo>
                  <a:lnTo>
                    <a:pt x="70104" y="6096"/>
                  </a:lnTo>
                  <a:lnTo>
                    <a:pt x="68580" y="12192"/>
                  </a:lnTo>
                  <a:lnTo>
                    <a:pt x="65532" y="18288"/>
                  </a:lnTo>
                  <a:lnTo>
                    <a:pt x="59436" y="27432"/>
                  </a:lnTo>
                  <a:lnTo>
                    <a:pt x="54864" y="30480"/>
                  </a:lnTo>
                  <a:lnTo>
                    <a:pt x="48768" y="33528"/>
                  </a:lnTo>
                  <a:lnTo>
                    <a:pt x="45720" y="36576"/>
                  </a:lnTo>
                  <a:lnTo>
                    <a:pt x="27432" y="36576"/>
                  </a:lnTo>
                  <a:lnTo>
                    <a:pt x="21336" y="33528"/>
                  </a:lnTo>
                  <a:lnTo>
                    <a:pt x="1524" y="6096"/>
                  </a:lnTo>
                  <a:lnTo>
                    <a:pt x="0" y="0"/>
                  </a:lnTo>
                </a:path>
              </a:pathLst>
            </a:custGeom>
            <a:ln w="9144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18" name="object 318"/>
            <p:cNvSpPr/>
            <p:nvPr/>
          </p:nvSpPr>
          <p:spPr>
            <a:xfrm>
              <a:off x="1661160" y="2282190"/>
              <a:ext cx="149860" cy="0"/>
            </a:xfrm>
            <a:custGeom>
              <a:avLst/>
              <a:gdLst/>
              <a:ahLst/>
              <a:cxnLst/>
              <a:rect l="l" t="t" r="r" b="b"/>
              <a:pathLst>
                <a:path w="149860">
                  <a:moveTo>
                    <a:pt x="140208" y="0"/>
                  </a:moveTo>
                  <a:lnTo>
                    <a:pt x="149352" y="0"/>
                  </a:lnTo>
                </a:path>
                <a:path w="149860">
                  <a:moveTo>
                    <a:pt x="70103" y="0"/>
                  </a:moveTo>
                  <a:lnTo>
                    <a:pt x="79248" y="0"/>
                  </a:lnTo>
                </a:path>
                <a:path w="149860">
                  <a:moveTo>
                    <a:pt x="0" y="0"/>
                  </a:moveTo>
                  <a:lnTo>
                    <a:pt x="9144" y="0"/>
                  </a:lnTo>
                </a:path>
              </a:pathLst>
            </a:custGeom>
            <a:ln w="13716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19" name="object 319"/>
            <p:cNvSpPr/>
            <p:nvPr/>
          </p:nvSpPr>
          <p:spPr>
            <a:xfrm>
              <a:off x="1664208" y="835151"/>
              <a:ext cx="2034539" cy="1463040"/>
            </a:xfrm>
            <a:custGeom>
              <a:avLst/>
              <a:gdLst/>
              <a:ahLst/>
              <a:cxnLst/>
              <a:rect l="l" t="t" r="r" b="b"/>
              <a:pathLst>
                <a:path w="2034539" h="1463039">
                  <a:moveTo>
                    <a:pt x="1524" y="1463039"/>
                  </a:moveTo>
                  <a:lnTo>
                    <a:pt x="1524" y="4572"/>
                  </a:lnTo>
                </a:path>
                <a:path w="2034539" h="1463039">
                  <a:moveTo>
                    <a:pt x="0" y="0"/>
                  </a:moveTo>
                  <a:lnTo>
                    <a:pt x="2034540" y="0"/>
                  </a:lnTo>
                </a:path>
              </a:pathLst>
            </a:custGeom>
            <a:ln w="9144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320" name="object 320"/>
            <p:cNvPicPr/>
            <p:nvPr/>
          </p:nvPicPr>
          <p:blipFill>
            <a:blip r:embed="rId94" cstate="print"/>
            <a:stretch>
              <a:fillRect/>
            </a:stretch>
          </p:blipFill>
          <p:spPr>
            <a:xfrm>
              <a:off x="3686555" y="775716"/>
              <a:ext cx="207263" cy="263651"/>
            </a:xfrm>
            <a:prstGeom prst="rect">
              <a:avLst/>
            </a:prstGeom>
          </p:spPr>
        </p:pic>
        <p:sp>
          <p:nvSpPr>
            <p:cNvPr id="321" name="object 321"/>
            <p:cNvSpPr/>
            <p:nvPr/>
          </p:nvSpPr>
          <p:spPr>
            <a:xfrm>
              <a:off x="3151632" y="835151"/>
              <a:ext cx="539750" cy="71755"/>
            </a:xfrm>
            <a:custGeom>
              <a:avLst/>
              <a:gdLst/>
              <a:ahLst/>
              <a:cxnLst/>
              <a:rect l="l" t="t" r="r" b="b"/>
              <a:pathLst>
                <a:path w="539750" h="71755">
                  <a:moveTo>
                    <a:pt x="0" y="0"/>
                  </a:moveTo>
                  <a:lnTo>
                    <a:pt x="0" y="71627"/>
                  </a:lnTo>
                  <a:lnTo>
                    <a:pt x="539495" y="71627"/>
                  </a:lnTo>
                </a:path>
              </a:pathLst>
            </a:custGeom>
            <a:ln w="9144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22" name="object 322"/>
            <p:cNvSpPr/>
            <p:nvPr/>
          </p:nvSpPr>
          <p:spPr>
            <a:xfrm>
              <a:off x="3133343" y="816863"/>
              <a:ext cx="38100" cy="38100"/>
            </a:xfrm>
            <a:custGeom>
              <a:avLst/>
              <a:gdLst/>
              <a:ahLst/>
              <a:cxnLst/>
              <a:rect l="l" t="t" r="r" b="b"/>
              <a:pathLst>
                <a:path w="38100" h="38100">
                  <a:moveTo>
                    <a:pt x="18288" y="38100"/>
                  </a:moveTo>
                  <a:lnTo>
                    <a:pt x="10929" y="36504"/>
                  </a:lnTo>
                  <a:lnTo>
                    <a:pt x="5143" y="32194"/>
                  </a:lnTo>
                  <a:lnTo>
                    <a:pt x="1357" y="25884"/>
                  </a:lnTo>
                  <a:lnTo>
                    <a:pt x="0" y="18288"/>
                  </a:lnTo>
                  <a:lnTo>
                    <a:pt x="1357" y="10929"/>
                  </a:lnTo>
                  <a:lnTo>
                    <a:pt x="5143" y="5143"/>
                  </a:lnTo>
                  <a:lnTo>
                    <a:pt x="10929" y="1357"/>
                  </a:lnTo>
                  <a:lnTo>
                    <a:pt x="18288" y="0"/>
                  </a:lnTo>
                  <a:lnTo>
                    <a:pt x="25884" y="1357"/>
                  </a:lnTo>
                  <a:lnTo>
                    <a:pt x="32194" y="5143"/>
                  </a:lnTo>
                  <a:lnTo>
                    <a:pt x="36504" y="10929"/>
                  </a:lnTo>
                  <a:lnTo>
                    <a:pt x="38100" y="18288"/>
                  </a:lnTo>
                  <a:lnTo>
                    <a:pt x="36504" y="25884"/>
                  </a:lnTo>
                  <a:lnTo>
                    <a:pt x="32194" y="32194"/>
                  </a:lnTo>
                  <a:lnTo>
                    <a:pt x="25884" y="36504"/>
                  </a:lnTo>
                  <a:lnTo>
                    <a:pt x="18288" y="3810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23" name="object 323"/>
            <p:cNvSpPr/>
            <p:nvPr/>
          </p:nvSpPr>
          <p:spPr>
            <a:xfrm>
              <a:off x="3133343" y="816863"/>
              <a:ext cx="38100" cy="38100"/>
            </a:xfrm>
            <a:custGeom>
              <a:avLst/>
              <a:gdLst/>
              <a:ahLst/>
              <a:cxnLst/>
              <a:rect l="l" t="t" r="r" b="b"/>
              <a:pathLst>
                <a:path w="38100" h="38100">
                  <a:moveTo>
                    <a:pt x="0" y="18288"/>
                  </a:moveTo>
                  <a:lnTo>
                    <a:pt x="1357" y="10929"/>
                  </a:lnTo>
                  <a:lnTo>
                    <a:pt x="5143" y="5143"/>
                  </a:lnTo>
                  <a:lnTo>
                    <a:pt x="10929" y="1357"/>
                  </a:lnTo>
                  <a:lnTo>
                    <a:pt x="18288" y="0"/>
                  </a:lnTo>
                  <a:lnTo>
                    <a:pt x="25884" y="1357"/>
                  </a:lnTo>
                  <a:lnTo>
                    <a:pt x="32194" y="5143"/>
                  </a:lnTo>
                  <a:lnTo>
                    <a:pt x="36504" y="10929"/>
                  </a:lnTo>
                  <a:lnTo>
                    <a:pt x="38100" y="18288"/>
                  </a:lnTo>
                  <a:lnTo>
                    <a:pt x="36504" y="25884"/>
                  </a:lnTo>
                  <a:lnTo>
                    <a:pt x="32194" y="32194"/>
                  </a:lnTo>
                  <a:lnTo>
                    <a:pt x="25884" y="36504"/>
                  </a:lnTo>
                  <a:lnTo>
                    <a:pt x="18288" y="38100"/>
                  </a:lnTo>
                  <a:lnTo>
                    <a:pt x="10929" y="36504"/>
                  </a:lnTo>
                  <a:lnTo>
                    <a:pt x="5143" y="32194"/>
                  </a:lnTo>
                  <a:lnTo>
                    <a:pt x="1357" y="25884"/>
                  </a:lnTo>
                  <a:lnTo>
                    <a:pt x="0" y="18288"/>
                  </a:lnTo>
                </a:path>
              </a:pathLst>
            </a:custGeom>
            <a:ln w="9144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324" name="object 324"/>
            <p:cNvPicPr/>
            <p:nvPr/>
          </p:nvPicPr>
          <p:blipFill>
            <a:blip r:embed="rId95" cstate="print"/>
            <a:stretch>
              <a:fillRect/>
            </a:stretch>
          </p:blipFill>
          <p:spPr>
            <a:xfrm>
              <a:off x="3212591" y="739139"/>
              <a:ext cx="182880" cy="202691"/>
            </a:xfrm>
            <a:prstGeom prst="rect">
              <a:avLst/>
            </a:prstGeom>
          </p:spPr>
        </p:pic>
        <p:pic>
          <p:nvPicPr>
            <p:cNvPr id="325" name="object 325"/>
            <p:cNvPicPr/>
            <p:nvPr/>
          </p:nvPicPr>
          <p:blipFill>
            <a:blip r:embed="rId88" cstate="print"/>
            <a:stretch>
              <a:fillRect/>
            </a:stretch>
          </p:blipFill>
          <p:spPr>
            <a:xfrm>
              <a:off x="3398519" y="740664"/>
              <a:ext cx="101980" cy="27939"/>
            </a:xfrm>
            <a:prstGeom prst="rect">
              <a:avLst/>
            </a:prstGeom>
          </p:spPr>
        </p:pic>
        <p:pic>
          <p:nvPicPr>
            <p:cNvPr id="326" name="object 326"/>
            <p:cNvPicPr/>
            <p:nvPr/>
          </p:nvPicPr>
          <p:blipFill>
            <a:blip r:embed="rId96" cstate="print"/>
            <a:stretch>
              <a:fillRect/>
            </a:stretch>
          </p:blipFill>
          <p:spPr>
            <a:xfrm>
              <a:off x="3218688" y="931164"/>
              <a:ext cx="182879" cy="201167"/>
            </a:xfrm>
            <a:prstGeom prst="rect">
              <a:avLst/>
            </a:prstGeom>
          </p:spPr>
        </p:pic>
        <p:pic>
          <p:nvPicPr>
            <p:cNvPr id="327" name="object 327"/>
            <p:cNvPicPr/>
            <p:nvPr/>
          </p:nvPicPr>
          <p:blipFill>
            <a:blip r:embed="rId97" cstate="print"/>
            <a:stretch>
              <a:fillRect/>
            </a:stretch>
          </p:blipFill>
          <p:spPr>
            <a:xfrm>
              <a:off x="3398519" y="932687"/>
              <a:ext cx="111251" cy="82296"/>
            </a:xfrm>
            <a:prstGeom prst="rect">
              <a:avLst/>
            </a:prstGeom>
          </p:spPr>
        </p:pic>
      </p:grpSp>
      <p:sp>
        <p:nvSpPr>
          <p:cNvPr id="328" name="object 328"/>
          <p:cNvSpPr/>
          <p:nvPr/>
        </p:nvSpPr>
        <p:spPr>
          <a:xfrm>
            <a:off x="6713771" y="3052572"/>
            <a:ext cx="6633426" cy="1049020"/>
          </a:xfrm>
          <a:custGeom>
            <a:avLst/>
            <a:gdLst/>
            <a:ahLst/>
            <a:cxnLst/>
            <a:rect l="l" t="t" r="r" b="b"/>
            <a:pathLst>
              <a:path w="2883535" h="1049020">
                <a:moveTo>
                  <a:pt x="56388" y="42671"/>
                </a:moveTo>
                <a:lnTo>
                  <a:pt x="2827020" y="42671"/>
                </a:lnTo>
              </a:path>
              <a:path w="2883535" h="1049020">
                <a:moveTo>
                  <a:pt x="56388" y="42671"/>
                </a:moveTo>
                <a:lnTo>
                  <a:pt x="0" y="0"/>
                </a:lnTo>
              </a:path>
              <a:path w="2883535" h="1049020">
                <a:moveTo>
                  <a:pt x="2883408" y="86867"/>
                </a:moveTo>
                <a:lnTo>
                  <a:pt x="2827020" y="42671"/>
                </a:lnTo>
              </a:path>
              <a:path w="2883535" h="1049020">
                <a:moveTo>
                  <a:pt x="2883408" y="86867"/>
                </a:moveTo>
                <a:lnTo>
                  <a:pt x="2881884" y="1048511"/>
                </a:lnTo>
              </a:path>
            </a:pathLst>
          </a:custGeom>
          <a:ln w="9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grpSp>
        <p:nvGrpSpPr>
          <p:cNvPr id="329" name="object 329"/>
          <p:cNvGrpSpPr/>
          <p:nvPr/>
        </p:nvGrpSpPr>
        <p:grpSpPr>
          <a:xfrm>
            <a:off x="12603657" y="4280915"/>
            <a:ext cx="512736" cy="264160"/>
            <a:chOff x="5478780" y="4280915"/>
            <a:chExt cx="222885" cy="264160"/>
          </a:xfrm>
        </p:grpSpPr>
        <p:pic>
          <p:nvPicPr>
            <p:cNvPr id="330" name="object 330"/>
            <p:cNvPicPr/>
            <p:nvPr/>
          </p:nvPicPr>
          <p:blipFill>
            <a:blip r:embed="rId98" cstate="print"/>
            <a:stretch>
              <a:fillRect/>
            </a:stretch>
          </p:blipFill>
          <p:spPr>
            <a:xfrm>
              <a:off x="5478780" y="4280915"/>
              <a:ext cx="222504" cy="224027"/>
            </a:xfrm>
            <a:prstGeom prst="rect">
              <a:avLst/>
            </a:prstGeom>
          </p:spPr>
        </p:pic>
        <p:pic>
          <p:nvPicPr>
            <p:cNvPr id="331" name="object 331"/>
            <p:cNvPicPr/>
            <p:nvPr/>
          </p:nvPicPr>
          <p:blipFill>
            <a:blip r:embed="rId36" cstate="print"/>
            <a:stretch>
              <a:fillRect/>
            </a:stretch>
          </p:blipFill>
          <p:spPr>
            <a:xfrm>
              <a:off x="5541264" y="4357115"/>
              <a:ext cx="99059" cy="187451"/>
            </a:xfrm>
            <a:prstGeom prst="rect">
              <a:avLst/>
            </a:prstGeom>
          </p:spPr>
        </p:pic>
      </p:grpSp>
      <p:grpSp>
        <p:nvGrpSpPr>
          <p:cNvPr id="332" name="object 332"/>
          <p:cNvGrpSpPr/>
          <p:nvPr/>
        </p:nvGrpSpPr>
        <p:grpSpPr>
          <a:xfrm>
            <a:off x="12603657" y="5635752"/>
            <a:ext cx="512736" cy="264160"/>
            <a:chOff x="5478780" y="5635752"/>
            <a:chExt cx="222885" cy="264160"/>
          </a:xfrm>
        </p:grpSpPr>
        <p:sp>
          <p:nvSpPr>
            <p:cNvPr id="333" name="object 333"/>
            <p:cNvSpPr/>
            <p:nvPr/>
          </p:nvSpPr>
          <p:spPr>
            <a:xfrm>
              <a:off x="5483352" y="5640324"/>
              <a:ext cx="213360" cy="213360"/>
            </a:xfrm>
            <a:custGeom>
              <a:avLst/>
              <a:gdLst/>
              <a:ahLst/>
              <a:cxnLst/>
              <a:rect l="l" t="t" r="r" b="b"/>
              <a:pathLst>
                <a:path w="213360" h="213360">
                  <a:moveTo>
                    <a:pt x="213360" y="108203"/>
                  </a:moveTo>
                  <a:lnTo>
                    <a:pt x="205049" y="66222"/>
                  </a:lnTo>
                  <a:lnTo>
                    <a:pt x="182308" y="31813"/>
                  </a:lnTo>
                  <a:lnTo>
                    <a:pt x="148423" y="8548"/>
                  </a:lnTo>
                  <a:lnTo>
                    <a:pt x="106680" y="0"/>
                  </a:lnTo>
                  <a:lnTo>
                    <a:pt x="64936" y="8548"/>
                  </a:lnTo>
                  <a:lnTo>
                    <a:pt x="31051" y="31813"/>
                  </a:lnTo>
                  <a:lnTo>
                    <a:pt x="8310" y="66222"/>
                  </a:lnTo>
                  <a:lnTo>
                    <a:pt x="0" y="108203"/>
                  </a:lnTo>
                  <a:lnTo>
                    <a:pt x="8310" y="149066"/>
                  </a:lnTo>
                  <a:lnTo>
                    <a:pt x="31051" y="182498"/>
                  </a:lnTo>
                  <a:lnTo>
                    <a:pt x="64936" y="205073"/>
                  </a:lnTo>
                  <a:lnTo>
                    <a:pt x="106680" y="213359"/>
                  </a:lnTo>
                  <a:lnTo>
                    <a:pt x="148423" y="205073"/>
                  </a:lnTo>
                  <a:lnTo>
                    <a:pt x="182308" y="182498"/>
                  </a:lnTo>
                  <a:lnTo>
                    <a:pt x="205049" y="149066"/>
                  </a:lnTo>
                  <a:lnTo>
                    <a:pt x="213360" y="108203"/>
                  </a:lnTo>
                </a:path>
              </a:pathLst>
            </a:custGeom>
            <a:ln w="9144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334" name="object 334"/>
            <p:cNvPicPr/>
            <p:nvPr/>
          </p:nvPicPr>
          <p:blipFill>
            <a:blip r:embed="rId42" cstate="print"/>
            <a:stretch>
              <a:fillRect/>
            </a:stretch>
          </p:blipFill>
          <p:spPr>
            <a:xfrm>
              <a:off x="5539739" y="5710428"/>
              <a:ext cx="99060" cy="188975"/>
            </a:xfrm>
            <a:prstGeom prst="rect">
              <a:avLst/>
            </a:prstGeom>
          </p:spPr>
        </p:pic>
      </p:grpSp>
      <p:sp>
        <p:nvSpPr>
          <p:cNvPr id="335" name="object 335"/>
          <p:cNvSpPr/>
          <p:nvPr/>
        </p:nvSpPr>
        <p:spPr>
          <a:xfrm>
            <a:off x="12859586" y="4771645"/>
            <a:ext cx="0" cy="56515"/>
          </a:xfrm>
          <a:custGeom>
            <a:avLst/>
            <a:gdLst/>
            <a:ahLst/>
            <a:cxnLst/>
            <a:rect l="l" t="t" r="r" b="b"/>
            <a:pathLst>
              <a:path h="56514">
                <a:moveTo>
                  <a:pt x="0" y="0"/>
                </a:moveTo>
                <a:lnTo>
                  <a:pt x="0" y="56388"/>
                </a:lnTo>
              </a:path>
            </a:pathLst>
          </a:custGeom>
          <a:ln w="9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36" name="object 336"/>
          <p:cNvSpPr/>
          <p:nvPr/>
        </p:nvSpPr>
        <p:spPr>
          <a:xfrm>
            <a:off x="12859586" y="5041393"/>
            <a:ext cx="0" cy="58419"/>
          </a:xfrm>
          <a:custGeom>
            <a:avLst/>
            <a:gdLst/>
            <a:ahLst/>
            <a:cxnLst/>
            <a:rect l="l" t="t" r="r" b="b"/>
            <a:pathLst>
              <a:path h="58420">
                <a:moveTo>
                  <a:pt x="0" y="0"/>
                </a:moveTo>
                <a:lnTo>
                  <a:pt x="0" y="57911"/>
                </a:lnTo>
              </a:path>
            </a:pathLst>
          </a:custGeom>
          <a:ln w="9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37" name="object 337"/>
          <p:cNvSpPr/>
          <p:nvPr/>
        </p:nvSpPr>
        <p:spPr>
          <a:xfrm>
            <a:off x="12859586" y="5312665"/>
            <a:ext cx="0" cy="56515"/>
          </a:xfrm>
          <a:custGeom>
            <a:avLst/>
            <a:gdLst/>
            <a:ahLst/>
            <a:cxnLst/>
            <a:rect l="l" t="t" r="r" b="b"/>
            <a:pathLst>
              <a:path h="56514">
                <a:moveTo>
                  <a:pt x="0" y="0"/>
                </a:moveTo>
                <a:lnTo>
                  <a:pt x="0" y="56387"/>
                </a:lnTo>
              </a:path>
            </a:pathLst>
          </a:custGeom>
          <a:ln w="9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38" name="object 338"/>
          <p:cNvSpPr/>
          <p:nvPr/>
        </p:nvSpPr>
        <p:spPr>
          <a:xfrm>
            <a:off x="12859586" y="5583936"/>
            <a:ext cx="0" cy="56515"/>
          </a:xfrm>
          <a:custGeom>
            <a:avLst/>
            <a:gdLst/>
            <a:ahLst/>
            <a:cxnLst/>
            <a:rect l="l" t="t" r="r" b="b"/>
            <a:pathLst>
              <a:path h="56514">
                <a:moveTo>
                  <a:pt x="0" y="0"/>
                </a:moveTo>
                <a:lnTo>
                  <a:pt x="0" y="56387"/>
                </a:lnTo>
              </a:path>
            </a:pathLst>
          </a:custGeom>
          <a:ln w="9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39" name="object 339"/>
          <p:cNvSpPr/>
          <p:nvPr/>
        </p:nvSpPr>
        <p:spPr>
          <a:xfrm>
            <a:off x="12859586" y="5853685"/>
            <a:ext cx="0" cy="58419"/>
          </a:xfrm>
          <a:custGeom>
            <a:avLst/>
            <a:gdLst/>
            <a:ahLst/>
            <a:cxnLst/>
            <a:rect l="l" t="t" r="r" b="b"/>
            <a:pathLst>
              <a:path h="58420">
                <a:moveTo>
                  <a:pt x="0" y="0"/>
                </a:moveTo>
                <a:lnTo>
                  <a:pt x="0" y="57912"/>
                </a:lnTo>
              </a:path>
            </a:pathLst>
          </a:custGeom>
          <a:ln w="9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40" name="object 340"/>
          <p:cNvSpPr/>
          <p:nvPr/>
        </p:nvSpPr>
        <p:spPr>
          <a:xfrm>
            <a:off x="12859586" y="6124956"/>
            <a:ext cx="0" cy="56515"/>
          </a:xfrm>
          <a:custGeom>
            <a:avLst/>
            <a:gdLst/>
            <a:ahLst/>
            <a:cxnLst/>
            <a:rect l="l" t="t" r="r" b="b"/>
            <a:pathLst>
              <a:path h="56514">
                <a:moveTo>
                  <a:pt x="0" y="0"/>
                </a:moveTo>
                <a:lnTo>
                  <a:pt x="0" y="56388"/>
                </a:lnTo>
              </a:path>
            </a:pathLst>
          </a:custGeom>
          <a:ln w="9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grpSp>
        <p:nvGrpSpPr>
          <p:cNvPr id="341" name="object 341"/>
          <p:cNvGrpSpPr/>
          <p:nvPr/>
        </p:nvGrpSpPr>
        <p:grpSpPr>
          <a:xfrm>
            <a:off x="13108503" y="5721097"/>
            <a:ext cx="793206" cy="48895"/>
            <a:chOff x="5698235" y="5721096"/>
            <a:chExt cx="344805" cy="48895"/>
          </a:xfrm>
        </p:grpSpPr>
        <p:sp>
          <p:nvSpPr>
            <p:cNvPr id="342" name="object 342"/>
            <p:cNvSpPr/>
            <p:nvPr/>
          </p:nvSpPr>
          <p:spPr>
            <a:xfrm>
              <a:off x="5698235" y="5745480"/>
              <a:ext cx="300355" cy="0"/>
            </a:xfrm>
            <a:custGeom>
              <a:avLst/>
              <a:gdLst/>
              <a:ahLst/>
              <a:cxnLst/>
              <a:rect l="l" t="t" r="r" b="b"/>
              <a:pathLst>
                <a:path w="300354">
                  <a:moveTo>
                    <a:pt x="0" y="0"/>
                  </a:moveTo>
                  <a:lnTo>
                    <a:pt x="300228" y="0"/>
                  </a:lnTo>
                </a:path>
              </a:pathLst>
            </a:custGeom>
            <a:ln w="9144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43" name="object 343"/>
            <p:cNvSpPr/>
            <p:nvPr/>
          </p:nvSpPr>
          <p:spPr>
            <a:xfrm>
              <a:off x="5998464" y="5725668"/>
              <a:ext cx="40005" cy="40005"/>
            </a:xfrm>
            <a:custGeom>
              <a:avLst/>
              <a:gdLst/>
              <a:ahLst/>
              <a:cxnLst/>
              <a:rect l="l" t="t" r="r" b="b"/>
              <a:pathLst>
                <a:path w="40004" h="40004">
                  <a:moveTo>
                    <a:pt x="19812" y="39624"/>
                  </a:moveTo>
                  <a:lnTo>
                    <a:pt x="12215" y="38028"/>
                  </a:lnTo>
                  <a:lnTo>
                    <a:pt x="5905" y="33718"/>
                  </a:lnTo>
                  <a:lnTo>
                    <a:pt x="1595" y="27408"/>
                  </a:lnTo>
                  <a:lnTo>
                    <a:pt x="0" y="19812"/>
                  </a:lnTo>
                  <a:lnTo>
                    <a:pt x="1595" y="12215"/>
                  </a:lnTo>
                  <a:lnTo>
                    <a:pt x="5905" y="5905"/>
                  </a:lnTo>
                  <a:lnTo>
                    <a:pt x="12215" y="1595"/>
                  </a:lnTo>
                  <a:lnTo>
                    <a:pt x="19812" y="0"/>
                  </a:lnTo>
                  <a:lnTo>
                    <a:pt x="27408" y="1595"/>
                  </a:lnTo>
                  <a:lnTo>
                    <a:pt x="33718" y="5905"/>
                  </a:lnTo>
                  <a:lnTo>
                    <a:pt x="38028" y="12215"/>
                  </a:lnTo>
                  <a:lnTo>
                    <a:pt x="39624" y="19812"/>
                  </a:lnTo>
                  <a:lnTo>
                    <a:pt x="38028" y="27408"/>
                  </a:lnTo>
                  <a:lnTo>
                    <a:pt x="33718" y="33718"/>
                  </a:lnTo>
                  <a:lnTo>
                    <a:pt x="27408" y="38028"/>
                  </a:lnTo>
                  <a:lnTo>
                    <a:pt x="19812" y="39624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44" name="object 344"/>
            <p:cNvSpPr/>
            <p:nvPr/>
          </p:nvSpPr>
          <p:spPr>
            <a:xfrm>
              <a:off x="5998464" y="5725668"/>
              <a:ext cx="40005" cy="40005"/>
            </a:xfrm>
            <a:custGeom>
              <a:avLst/>
              <a:gdLst/>
              <a:ahLst/>
              <a:cxnLst/>
              <a:rect l="l" t="t" r="r" b="b"/>
              <a:pathLst>
                <a:path w="40004" h="40004">
                  <a:moveTo>
                    <a:pt x="0" y="19812"/>
                  </a:moveTo>
                  <a:lnTo>
                    <a:pt x="1595" y="12215"/>
                  </a:lnTo>
                  <a:lnTo>
                    <a:pt x="5905" y="5905"/>
                  </a:lnTo>
                  <a:lnTo>
                    <a:pt x="12215" y="1595"/>
                  </a:lnTo>
                  <a:lnTo>
                    <a:pt x="19812" y="0"/>
                  </a:lnTo>
                  <a:lnTo>
                    <a:pt x="27408" y="1595"/>
                  </a:lnTo>
                  <a:lnTo>
                    <a:pt x="33718" y="5905"/>
                  </a:lnTo>
                  <a:lnTo>
                    <a:pt x="38028" y="12215"/>
                  </a:lnTo>
                  <a:lnTo>
                    <a:pt x="39624" y="19812"/>
                  </a:lnTo>
                  <a:lnTo>
                    <a:pt x="38028" y="27408"/>
                  </a:lnTo>
                  <a:lnTo>
                    <a:pt x="33718" y="33718"/>
                  </a:lnTo>
                  <a:lnTo>
                    <a:pt x="27408" y="38028"/>
                  </a:lnTo>
                  <a:lnTo>
                    <a:pt x="19812" y="39624"/>
                  </a:lnTo>
                  <a:lnTo>
                    <a:pt x="12215" y="38028"/>
                  </a:lnTo>
                  <a:lnTo>
                    <a:pt x="5905" y="33718"/>
                  </a:lnTo>
                  <a:lnTo>
                    <a:pt x="1595" y="27408"/>
                  </a:lnTo>
                  <a:lnTo>
                    <a:pt x="0" y="19812"/>
                  </a:lnTo>
                </a:path>
              </a:pathLst>
            </a:custGeom>
            <a:ln w="9144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345" name="object 345"/>
          <p:cNvGrpSpPr/>
          <p:nvPr/>
        </p:nvGrpSpPr>
        <p:grpSpPr>
          <a:xfrm>
            <a:off x="7155510" y="4369309"/>
            <a:ext cx="793206" cy="47625"/>
            <a:chOff x="3110483" y="4369308"/>
            <a:chExt cx="344805" cy="47625"/>
          </a:xfrm>
        </p:grpSpPr>
        <p:sp>
          <p:nvSpPr>
            <p:cNvPr id="346" name="object 346"/>
            <p:cNvSpPr/>
            <p:nvPr/>
          </p:nvSpPr>
          <p:spPr>
            <a:xfrm>
              <a:off x="3110483" y="4393692"/>
              <a:ext cx="300355" cy="0"/>
            </a:xfrm>
            <a:custGeom>
              <a:avLst/>
              <a:gdLst/>
              <a:ahLst/>
              <a:cxnLst/>
              <a:rect l="l" t="t" r="r" b="b"/>
              <a:pathLst>
                <a:path w="300354">
                  <a:moveTo>
                    <a:pt x="0" y="0"/>
                  </a:moveTo>
                  <a:lnTo>
                    <a:pt x="300227" y="0"/>
                  </a:lnTo>
                </a:path>
              </a:pathLst>
            </a:custGeom>
            <a:ln w="9144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47" name="object 347"/>
            <p:cNvSpPr/>
            <p:nvPr/>
          </p:nvSpPr>
          <p:spPr>
            <a:xfrm>
              <a:off x="3410711" y="4373880"/>
              <a:ext cx="40005" cy="38100"/>
            </a:xfrm>
            <a:custGeom>
              <a:avLst/>
              <a:gdLst/>
              <a:ahLst/>
              <a:cxnLst/>
              <a:rect l="l" t="t" r="r" b="b"/>
              <a:pathLst>
                <a:path w="40004" h="38100">
                  <a:moveTo>
                    <a:pt x="19812" y="38100"/>
                  </a:moveTo>
                  <a:lnTo>
                    <a:pt x="12215" y="36742"/>
                  </a:lnTo>
                  <a:lnTo>
                    <a:pt x="5905" y="32956"/>
                  </a:lnTo>
                  <a:lnTo>
                    <a:pt x="1595" y="27170"/>
                  </a:lnTo>
                  <a:lnTo>
                    <a:pt x="0" y="19812"/>
                  </a:lnTo>
                  <a:lnTo>
                    <a:pt x="1595" y="12215"/>
                  </a:lnTo>
                  <a:lnTo>
                    <a:pt x="5905" y="5905"/>
                  </a:lnTo>
                  <a:lnTo>
                    <a:pt x="12215" y="1595"/>
                  </a:lnTo>
                  <a:lnTo>
                    <a:pt x="19812" y="0"/>
                  </a:lnTo>
                  <a:lnTo>
                    <a:pt x="27408" y="1595"/>
                  </a:lnTo>
                  <a:lnTo>
                    <a:pt x="33718" y="5905"/>
                  </a:lnTo>
                  <a:lnTo>
                    <a:pt x="38028" y="12215"/>
                  </a:lnTo>
                  <a:lnTo>
                    <a:pt x="39624" y="19812"/>
                  </a:lnTo>
                  <a:lnTo>
                    <a:pt x="38028" y="27170"/>
                  </a:lnTo>
                  <a:lnTo>
                    <a:pt x="33718" y="32956"/>
                  </a:lnTo>
                  <a:lnTo>
                    <a:pt x="27408" y="36742"/>
                  </a:lnTo>
                  <a:lnTo>
                    <a:pt x="19812" y="3810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48" name="object 348"/>
            <p:cNvSpPr/>
            <p:nvPr/>
          </p:nvSpPr>
          <p:spPr>
            <a:xfrm>
              <a:off x="3410711" y="4373880"/>
              <a:ext cx="40005" cy="38100"/>
            </a:xfrm>
            <a:custGeom>
              <a:avLst/>
              <a:gdLst/>
              <a:ahLst/>
              <a:cxnLst/>
              <a:rect l="l" t="t" r="r" b="b"/>
              <a:pathLst>
                <a:path w="40004" h="38100">
                  <a:moveTo>
                    <a:pt x="0" y="19812"/>
                  </a:moveTo>
                  <a:lnTo>
                    <a:pt x="1595" y="12215"/>
                  </a:lnTo>
                  <a:lnTo>
                    <a:pt x="5905" y="5905"/>
                  </a:lnTo>
                  <a:lnTo>
                    <a:pt x="12215" y="1595"/>
                  </a:lnTo>
                  <a:lnTo>
                    <a:pt x="19812" y="0"/>
                  </a:lnTo>
                  <a:lnTo>
                    <a:pt x="27408" y="1595"/>
                  </a:lnTo>
                  <a:lnTo>
                    <a:pt x="33718" y="5905"/>
                  </a:lnTo>
                  <a:lnTo>
                    <a:pt x="38028" y="12215"/>
                  </a:lnTo>
                  <a:lnTo>
                    <a:pt x="39624" y="19812"/>
                  </a:lnTo>
                  <a:lnTo>
                    <a:pt x="38028" y="27170"/>
                  </a:lnTo>
                  <a:lnTo>
                    <a:pt x="33718" y="32956"/>
                  </a:lnTo>
                  <a:lnTo>
                    <a:pt x="27408" y="36742"/>
                  </a:lnTo>
                  <a:lnTo>
                    <a:pt x="19812" y="38100"/>
                  </a:lnTo>
                  <a:lnTo>
                    <a:pt x="12215" y="36742"/>
                  </a:lnTo>
                  <a:lnTo>
                    <a:pt x="5905" y="32956"/>
                  </a:lnTo>
                  <a:lnTo>
                    <a:pt x="1595" y="27170"/>
                  </a:lnTo>
                  <a:lnTo>
                    <a:pt x="0" y="19812"/>
                  </a:lnTo>
                </a:path>
              </a:pathLst>
            </a:custGeom>
            <a:ln w="9144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349" name="object 349"/>
          <p:cNvSpPr/>
          <p:nvPr/>
        </p:nvSpPr>
        <p:spPr>
          <a:xfrm>
            <a:off x="8947016" y="877824"/>
            <a:ext cx="6778044" cy="0"/>
          </a:xfrm>
          <a:custGeom>
            <a:avLst/>
            <a:gdLst/>
            <a:ahLst/>
            <a:cxnLst/>
            <a:rect l="l" t="t" r="r" b="b"/>
            <a:pathLst>
              <a:path w="2946400">
                <a:moveTo>
                  <a:pt x="0" y="0"/>
                </a:moveTo>
                <a:lnTo>
                  <a:pt x="2945891" y="0"/>
                </a:lnTo>
              </a:path>
            </a:pathLst>
          </a:custGeom>
          <a:ln w="9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grpSp>
        <p:nvGrpSpPr>
          <p:cNvPr id="350" name="object 350"/>
          <p:cNvGrpSpPr/>
          <p:nvPr/>
        </p:nvGrpSpPr>
        <p:grpSpPr>
          <a:xfrm>
            <a:off x="13104996" y="4369309"/>
            <a:ext cx="788824" cy="47625"/>
            <a:chOff x="5696711" y="4369308"/>
            <a:chExt cx="342900" cy="47625"/>
          </a:xfrm>
        </p:grpSpPr>
        <p:sp>
          <p:nvSpPr>
            <p:cNvPr id="351" name="object 351"/>
            <p:cNvSpPr/>
            <p:nvPr/>
          </p:nvSpPr>
          <p:spPr>
            <a:xfrm>
              <a:off x="5696711" y="4393692"/>
              <a:ext cx="300355" cy="0"/>
            </a:xfrm>
            <a:custGeom>
              <a:avLst/>
              <a:gdLst/>
              <a:ahLst/>
              <a:cxnLst/>
              <a:rect l="l" t="t" r="r" b="b"/>
              <a:pathLst>
                <a:path w="300354">
                  <a:moveTo>
                    <a:pt x="0" y="0"/>
                  </a:moveTo>
                  <a:lnTo>
                    <a:pt x="300227" y="0"/>
                  </a:lnTo>
                </a:path>
              </a:pathLst>
            </a:custGeom>
            <a:ln w="9144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52" name="object 352"/>
            <p:cNvSpPr/>
            <p:nvPr/>
          </p:nvSpPr>
          <p:spPr>
            <a:xfrm>
              <a:off x="5996939" y="4373880"/>
              <a:ext cx="38100" cy="38100"/>
            </a:xfrm>
            <a:custGeom>
              <a:avLst/>
              <a:gdLst/>
              <a:ahLst/>
              <a:cxnLst/>
              <a:rect l="l" t="t" r="r" b="b"/>
              <a:pathLst>
                <a:path w="38100" h="38100">
                  <a:moveTo>
                    <a:pt x="18288" y="38100"/>
                  </a:moveTo>
                  <a:lnTo>
                    <a:pt x="11572" y="36742"/>
                  </a:lnTo>
                  <a:lnTo>
                    <a:pt x="5714" y="32956"/>
                  </a:lnTo>
                  <a:lnTo>
                    <a:pt x="1571" y="27170"/>
                  </a:lnTo>
                  <a:lnTo>
                    <a:pt x="0" y="19812"/>
                  </a:lnTo>
                  <a:lnTo>
                    <a:pt x="1571" y="12215"/>
                  </a:lnTo>
                  <a:lnTo>
                    <a:pt x="5715" y="5905"/>
                  </a:lnTo>
                  <a:lnTo>
                    <a:pt x="11572" y="1595"/>
                  </a:lnTo>
                  <a:lnTo>
                    <a:pt x="18288" y="0"/>
                  </a:lnTo>
                  <a:lnTo>
                    <a:pt x="25884" y="1595"/>
                  </a:lnTo>
                  <a:lnTo>
                    <a:pt x="32194" y="5905"/>
                  </a:lnTo>
                  <a:lnTo>
                    <a:pt x="36504" y="12215"/>
                  </a:lnTo>
                  <a:lnTo>
                    <a:pt x="38100" y="19812"/>
                  </a:lnTo>
                  <a:lnTo>
                    <a:pt x="36504" y="27170"/>
                  </a:lnTo>
                  <a:lnTo>
                    <a:pt x="32194" y="32956"/>
                  </a:lnTo>
                  <a:lnTo>
                    <a:pt x="25884" y="36742"/>
                  </a:lnTo>
                  <a:lnTo>
                    <a:pt x="18288" y="3810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53" name="object 353"/>
            <p:cNvSpPr/>
            <p:nvPr/>
          </p:nvSpPr>
          <p:spPr>
            <a:xfrm>
              <a:off x="5996939" y="4373880"/>
              <a:ext cx="38100" cy="38100"/>
            </a:xfrm>
            <a:custGeom>
              <a:avLst/>
              <a:gdLst/>
              <a:ahLst/>
              <a:cxnLst/>
              <a:rect l="l" t="t" r="r" b="b"/>
              <a:pathLst>
                <a:path w="38100" h="38100">
                  <a:moveTo>
                    <a:pt x="0" y="19812"/>
                  </a:moveTo>
                  <a:lnTo>
                    <a:pt x="1571" y="12215"/>
                  </a:lnTo>
                  <a:lnTo>
                    <a:pt x="5715" y="5905"/>
                  </a:lnTo>
                  <a:lnTo>
                    <a:pt x="11572" y="1595"/>
                  </a:lnTo>
                  <a:lnTo>
                    <a:pt x="18288" y="0"/>
                  </a:lnTo>
                  <a:lnTo>
                    <a:pt x="25884" y="1595"/>
                  </a:lnTo>
                  <a:lnTo>
                    <a:pt x="32194" y="5905"/>
                  </a:lnTo>
                  <a:lnTo>
                    <a:pt x="36504" y="12215"/>
                  </a:lnTo>
                  <a:lnTo>
                    <a:pt x="38100" y="19812"/>
                  </a:lnTo>
                  <a:lnTo>
                    <a:pt x="36504" y="27170"/>
                  </a:lnTo>
                  <a:lnTo>
                    <a:pt x="32194" y="32956"/>
                  </a:lnTo>
                  <a:lnTo>
                    <a:pt x="25884" y="36742"/>
                  </a:lnTo>
                  <a:lnTo>
                    <a:pt x="18288" y="38100"/>
                  </a:lnTo>
                  <a:lnTo>
                    <a:pt x="11572" y="36742"/>
                  </a:lnTo>
                  <a:lnTo>
                    <a:pt x="5714" y="32956"/>
                  </a:lnTo>
                  <a:lnTo>
                    <a:pt x="1571" y="27170"/>
                  </a:lnTo>
                  <a:lnTo>
                    <a:pt x="0" y="19812"/>
                  </a:lnTo>
                </a:path>
              </a:pathLst>
            </a:custGeom>
            <a:ln w="9144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354" name="object 354"/>
          <p:cNvSpPr/>
          <p:nvPr/>
        </p:nvSpPr>
        <p:spPr>
          <a:xfrm>
            <a:off x="12859586" y="6396228"/>
            <a:ext cx="0" cy="53340"/>
          </a:xfrm>
          <a:custGeom>
            <a:avLst/>
            <a:gdLst/>
            <a:ahLst/>
            <a:cxnLst/>
            <a:rect l="l" t="t" r="r" b="b"/>
            <a:pathLst>
              <a:path h="53339">
                <a:moveTo>
                  <a:pt x="0" y="0"/>
                </a:moveTo>
                <a:lnTo>
                  <a:pt x="0" y="53339"/>
                </a:lnTo>
              </a:path>
            </a:pathLst>
          </a:custGeom>
          <a:ln w="9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55" name="object 355"/>
          <p:cNvSpPr/>
          <p:nvPr/>
        </p:nvSpPr>
        <p:spPr>
          <a:xfrm>
            <a:off x="1444422" y="9413748"/>
            <a:ext cx="15051933" cy="9525"/>
          </a:xfrm>
          <a:custGeom>
            <a:avLst/>
            <a:gdLst/>
            <a:ahLst/>
            <a:cxnLst/>
            <a:rect l="l" t="t" r="r" b="b"/>
            <a:pathLst>
              <a:path w="6543040" h="9525">
                <a:moveTo>
                  <a:pt x="6542531" y="9144"/>
                </a:moveTo>
                <a:lnTo>
                  <a:pt x="0" y="9144"/>
                </a:lnTo>
                <a:lnTo>
                  <a:pt x="0" y="0"/>
                </a:lnTo>
                <a:lnTo>
                  <a:pt x="6542531" y="0"/>
                </a:lnTo>
                <a:lnTo>
                  <a:pt x="6542531" y="9144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56" name="object 356"/>
          <p:cNvSpPr txBox="1"/>
          <p:nvPr/>
        </p:nvSpPr>
        <p:spPr>
          <a:xfrm>
            <a:off x="1415188" y="349008"/>
            <a:ext cx="192824" cy="135935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sz="800" spc="10" dirty="0">
                <a:latin typeface="Microsoft Sans Serif"/>
                <a:cs typeface="Microsoft Sans Serif"/>
              </a:rPr>
              <a:t>4</a:t>
            </a:r>
            <a:endParaRPr sz="800">
              <a:latin typeface="Microsoft Sans Serif"/>
              <a:cs typeface="Microsoft Sans Serif"/>
            </a:endParaRPr>
          </a:p>
        </p:txBody>
      </p:sp>
      <p:sp>
        <p:nvSpPr>
          <p:cNvPr id="357" name="object 357"/>
          <p:cNvSpPr txBox="1"/>
          <p:nvPr/>
        </p:nvSpPr>
        <p:spPr>
          <a:xfrm>
            <a:off x="1415188" y="7075610"/>
            <a:ext cx="8130731" cy="97463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sz="550" spc="-5" dirty="0">
                <a:latin typeface="Microsoft Sans Serif"/>
                <a:cs typeface="Microsoft Sans Serif"/>
              </a:rPr>
              <a:t>Fig.</a:t>
            </a:r>
            <a:r>
              <a:rPr sz="550" spc="5" dirty="0">
                <a:latin typeface="Microsoft Sans Serif"/>
                <a:cs typeface="Microsoft Sans Serif"/>
              </a:rPr>
              <a:t> </a:t>
            </a:r>
            <a:r>
              <a:rPr sz="550" spc="-5" dirty="0">
                <a:latin typeface="Microsoft Sans Serif"/>
                <a:cs typeface="Microsoft Sans Serif"/>
              </a:rPr>
              <a:t>3.-</a:t>
            </a:r>
            <a:r>
              <a:rPr sz="550" spc="10" dirty="0">
                <a:latin typeface="Microsoft Sans Serif"/>
                <a:cs typeface="Microsoft Sans Serif"/>
              </a:rPr>
              <a:t> Protección </a:t>
            </a:r>
            <a:r>
              <a:rPr sz="550" dirty="0">
                <a:latin typeface="Microsoft Sans Serif"/>
                <a:cs typeface="Microsoft Sans Serif"/>
              </a:rPr>
              <a:t>Típica</a:t>
            </a:r>
            <a:r>
              <a:rPr sz="550" spc="10" dirty="0">
                <a:latin typeface="Microsoft Sans Serif"/>
                <a:cs typeface="Microsoft Sans Serif"/>
              </a:rPr>
              <a:t> </a:t>
            </a:r>
            <a:r>
              <a:rPr sz="550" spc="20" dirty="0">
                <a:latin typeface="Microsoft Sans Serif"/>
                <a:cs typeface="Microsoft Sans Serif"/>
              </a:rPr>
              <a:t>para</a:t>
            </a:r>
            <a:r>
              <a:rPr sz="550" spc="10" dirty="0">
                <a:latin typeface="Microsoft Sans Serif"/>
                <a:cs typeface="Microsoft Sans Serif"/>
              </a:rPr>
              <a:t> Unidades </a:t>
            </a:r>
            <a:r>
              <a:rPr sz="550" spc="15" dirty="0">
                <a:latin typeface="Microsoft Sans Serif"/>
                <a:cs typeface="Microsoft Sans Serif"/>
              </a:rPr>
              <a:t>de</a:t>
            </a:r>
            <a:r>
              <a:rPr sz="550" spc="10" dirty="0">
                <a:latin typeface="Microsoft Sans Serif"/>
                <a:cs typeface="Microsoft Sans Serif"/>
              </a:rPr>
              <a:t> </a:t>
            </a:r>
            <a:r>
              <a:rPr sz="550" spc="15" dirty="0">
                <a:latin typeface="Microsoft Sans Serif"/>
                <a:cs typeface="Microsoft Sans Serif"/>
              </a:rPr>
              <a:t>Almacenamiento</a:t>
            </a:r>
            <a:r>
              <a:rPr sz="550" spc="5" dirty="0">
                <a:latin typeface="Microsoft Sans Serif"/>
                <a:cs typeface="Microsoft Sans Serif"/>
              </a:rPr>
              <a:t> </a:t>
            </a:r>
            <a:r>
              <a:rPr sz="550" spc="30" dirty="0">
                <a:latin typeface="Microsoft Sans Serif"/>
                <a:cs typeface="Microsoft Sans Serif"/>
              </a:rPr>
              <a:t>por</a:t>
            </a:r>
            <a:r>
              <a:rPr sz="550" spc="10" dirty="0">
                <a:latin typeface="Microsoft Sans Serif"/>
                <a:cs typeface="Microsoft Sans Serif"/>
              </a:rPr>
              <a:t> </a:t>
            </a:r>
            <a:r>
              <a:rPr sz="550" spc="20" dirty="0">
                <a:latin typeface="Microsoft Sans Serif"/>
                <a:cs typeface="Microsoft Sans Serif"/>
              </a:rPr>
              <a:t>Bombeo</a:t>
            </a:r>
            <a:r>
              <a:rPr sz="550" spc="10" dirty="0">
                <a:latin typeface="Microsoft Sans Serif"/>
                <a:cs typeface="Microsoft Sans Serif"/>
              </a:rPr>
              <a:t> </a:t>
            </a:r>
            <a:r>
              <a:rPr sz="550" spc="15" dirty="0">
                <a:latin typeface="Microsoft Sans Serif"/>
                <a:cs typeface="Microsoft Sans Serif"/>
              </a:rPr>
              <a:t>Utilizando</a:t>
            </a:r>
            <a:r>
              <a:rPr sz="550" spc="10" dirty="0">
                <a:latin typeface="Microsoft Sans Serif"/>
                <a:cs typeface="Microsoft Sans Serif"/>
              </a:rPr>
              <a:t> </a:t>
            </a:r>
            <a:r>
              <a:rPr sz="550" spc="5" dirty="0">
                <a:latin typeface="Microsoft Sans Serif"/>
                <a:cs typeface="Microsoft Sans Serif"/>
              </a:rPr>
              <a:t>Dos</a:t>
            </a:r>
            <a:r>
              <a:rPr sz="550" spc="10" dirty="0">
                <a:latin typeface="Microsoft Sans Serif"/>
                <a:cs typeface="Microsoft Sans Serif"/>
              </a:rPr>
              <a:t> </a:t>
            </a:r>
            <a:r>
              <a:rPr sz="550" spc="-10" dirty="0">
                <a:latin typeface="Microsoft Sans Serif"/>
                <a:cs typeface="Microsoft Sans Serif"/>
              </a:rPr>
              <a:t>Relés</a:t>
            </a:r>
            <a:r>
              <a:rPr sz="550" spc="10" dirty="0">
                <a:latin typeface="Microsoft Sans Serif"/>
                <a:cs typeface="Microsoft Sans Serif"/>
              </a:rPr>
              <a:t> </a:t>
            </a:r>
            <a:r>
              <a:rPr sz="550" spc="25" dirty="0">
                <a:latin typeface="Microsoft Sans Serif"/>
                <a:cs typeface="Microsoft Sans Serif"/>
              </a:rPr>
              <a:t>Multifunción</a:t>
            </a:r>
            <a:endParaRPr sz="550">
              <a:latin typeface="Microsoft Sans Serif"/>
              <a:cs typeface="Microsoft Sans Serif"/>
            </a:endParaRPr>
          </a:p>
        </p:txBody>
      </p:sp>
      <p:sp>
        <p:nvSpPr>
          <p:cNvPr id="358" name="object 358"/>
          <p:cNvSpPr txBox="1"/>
          <p:nvPr/>
        </p:nvSpPr>
        <p:spPr>
          <a:xfrm>
            <a:off x="1415277" y="9415125"/>
            <a:ext cx="2852914" cy="143629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sz="850" spc="-25" dirty="0">
                <a:latin typeface="Microsoft Sans Serif"/>
                <a:cs typeface="Microsoft Sans Serif"/>
              </a:rPr>
              <a:t>CAPÍTULO</a:t>
            </a:r>
            <a:r>
              <a:rPr sz="850" spc="-20" dirty="0">
                <a:latin typeface="Microsoft Sans Serif"/>
                <a:cs typeface="Microsoft Sans Serif"/>
              </a:rPr>
              <a:t> </a:t>
            </a:r>
            <a:r>
              <a:rPr sz="850" dirty="0">
                <a:latin typeface="Microsoft Sans Serif"/>
                <a:cs typeface="Microsoft Sans Serif"/>
              </a:rPr>
              <a:t>4,</a:t>
            </a:r>
            <a:r>
              <a:rPr sz="850" spc="-15" dirty="0">
                <a:latin typeface="Microsoft Sans Serif"/>
                <a:cs typeface="Microsoft Sans Serif"/>
              </a:rPr>
              <a:t> </a:t>
            </a:r>
            <a:r>
              <a:rPr sz="850" spc="-40" dirty="0">
                <a:latin typeface="Microsoft Sans Serif"/>
                <a:cs typeface="Microsoft Sans Serif"/>
              </a:rPr>
              <a:t>SECCIÓN</a:t>
            </a:r>
            <a:r>
              <a:rPr sz="850" spc="-15" dirty="0">
                <a:latin typeface="Microsoft Sans Serif"/>
                <a:cs typeface="Microsoft Sans Serif"/>
              </a:rPr>
              <a:t> </a:t>
            </a:r>
            <a:r>
              <a:rPr sz="850" spc="10" dirty="0">
                <a:latin typeface="Microsoft Sans Serif"/>
                <a:cs typeface="Microsoft Sans Serif"/>
              </a:rPr>
              <a:t>2</a:t>
            </a:r>
            <a:endParaRPr sz="850">
              <a:latin typeface="Microsoft Sans Serif"/>
              <a:cs typeface="Microsoft Sans Serif"/>
            </a:endParaRPr>
          </a:p>
        </p:txBody>
      </p:sp>
      <p:sp>
        <p:nvSpPr>
          <p:cNvPr id="359" name="object 359"/>
          <p:cNvSpPr txBox="1"/>
          <p:nvPr/>
        </p:nvSpPr>
        <p:spPr>
          <a:xfrm>
            <a:off x="7845387" y="9415126"/>
            <a:ext cx="7796212" cy="285115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sz="850" spc="-25" dirty="0">
                <a:latin typeface="Microsoft Sans Serif"/>
                <a:cs typeface="Microsoft Sans Serif"/>
              </a:rPr>
              <a:t>TUTORIAL</a:t>
            </a:r>
            <a:r>
              <a:rPr sz="850" spc="-5" dirty="0">
                <a:latin typeface="Microsoft Sans Serif"/>
                <a:cs typeface="Microsoft Sans Serif"/>
              </a:rPr>
              <a:t> </a:t>
            </a:r>
            <a:r>
              <a:rPr sz="850" spc="-60" dirty="0">
                <a:latin typeface="Microsoft Sans Serif"/>
                <a:cs typeface="Microsoft Sans Serif"/>
              </a:rPr>
              <a:t>SOBRE</a:t>
            </a:r>
            <a:r>
              <a:rPr sz="850" spc="-5" dirty="0">
                <a:latin typeface="Microsoft Sans Serif"/>
                <a:cs typeface="Microsoft Sans Serif"/>
              </a:rPr>
              <a:t> </a:t>
            </a:r>
            <a:r>
              <a:rPr sz="850" spc="-35" dirty="0">
                <a:latin typeface="Microsoft Sans Serif"/>
                <a:cs typeface="Microsoft Sans Serif"/>
              </a:rPr>
              <a:t>PROTECCIÓN</a:t>
            </a:r>
            <a:r>
              <a:rPr sz="850" spc="-5" dirty="0">
                <a:latin typeface="Microsoft Sans Serif"/>
                <a:cs typeface="Microsoft Sans Serif"/>
              </a:rPr>
              <a:t> </a:t>
            </a:r>
            <a:r>
              <a:rPr sz="850" spc="-45" dirty="0">
                <a:latin typeface="Microsoft Sans Serif"/>
                <a:cs typeface="Microsoft Sans Serif"/>
              </a:rPr>
              <a:t>DE</a:t>
            </a:r>
            <a:r>
              <a:rPr sz="850" spc="-5" dirty="0">
                <a:latin typeface="Microsoft Sans Serif"/>
                <a:cs typeface="Microsoft Sans Serif"/>
              </a:rPr>
              <a:t> </a:t>
            </a:r>
            <a:r>
              <a:rPr sz="850" spc="-55" dirty="0">
                <a:latin typeface="Microsoft Sans Serif"/>
                <a:cs typeface="Microsoft Sans Serif"/>
              </a:rPr>
              <a:t>GENERADORES</a:t>
            </a:r>
            <a:r>
              <a:rPr sz="850" dirty="0">
                <a:latin typeface="Microsoft Sans Serif"/>
                <a:cs typeface="Microsoft Sans Serif"/>
              </a:rPr>
              <a:t> </a:t>
            </a:r>
            <a:r>
              <a:rPr sz="850" spc="-30" dirty="0">
                <a:latin typeface="Microsoft Sans Serif"/>
                <a:cs typeface="Microsoft Sans Serif"/>
              </a:rPr>
              <a:t>SÍNCRONOS</a:t>
            </a:r>
            <a:endParaRPr sz="850">
              <a:latin typeface="Microsoft Sans Serif"/>
              <a:cs typeface="Microsoft Sans Serif"/>
            </a:endParaRPr>
          </a:p>
          <a:p>
            <a:pPr marL="1400175">
              <a:lnSpc>
                <a:spcPct val="100000"/>
              </a:lnSpc>
            </a:pPr>
            <a:r>
              <a:rPr sz="850" spc="-15" dirty="0">
                <a:latin typeface="Microsoft Sans Serif"/>
                <a:cs typeface="Microsoft Sans Serif"/>
              </a:rPr>
              <a:t>PUBLICACIÓN</a:t>
            </a:r>
            <a:r>
              <a:rPr sz="850" spc="-5" dirty="0">
                <a:latin typeface="Microsoft Sans Serif"/>
                <a:cs typeface="Microsoft Sans Serif"/>
              </a:rPr>
              <a:t> </a:t>
            </a:r>
            <a:r>
              <a:rPr sz="850" spc="-55" dirty="0">
                <a:latin typeface="Microsoft Sans Serif"/>
                <a:cs typeface="Microsoft Sans Serif"/>
              </a:rPr>
              <a:t>ESPECIAL</a:t>
            </a:r>
            <a:r>
              <a:rPr sz="850" spc="-5" dirty="0">
                <a:latin typeface="Microsoft Sans Serif"/>
                <a:cs typeface="Microsoft Sans Serif"/>
              </a:rPr>
              <a:t> </a:t>
            </a:r>
            <a:r>
              <a:rPr sz="850" spc="-40" dirty="0">
                <a:latin typeface="Microsoft Sans Serif"/>
                <a:cs typeface="Microsoft Sans Serif"/>
              </a:rPr>
              <a:t>DEL</a:t>
            </a:r>
            <a:r>
              <a:rPr sz="850" spc="-5" dirty="0">
                <a:latin typeface="Microsoft Sans Serif"/>
                <a:cs typeface="Microsoft Sans Serif"/>
              </a:rPr>
              <a:t> </a:t>
            </a:r>
            <a:r>
              <a:rPr sz="850" spc="-60" dirty="0">
                <a:latin typeface="Microsoft Sans Serif"/>
                <a:cs typeface="Microsoft Sans Serif"/>
              </a:rPr>
              <a:t>IEEE</a:t>
            </a:r>
            <a:r>
              <a:rPr sz="850" spc="-5" dirty="0">
                <a:latin typeface="Microsoft Sans Serif"/>
                <a:cs typeface="Microsoft Sans Serif"/>
              </a:rPr>
              <a:t> </a:t>
            </a:r>
            <a:r>
              <a:rPr sz="850" spc="-80" dirty="0">
                <a:latin typeface="Microsoft Sans Serif"/>
                <a:cs typeface="Microsoft Sans Serif"/>
              </a:rPr>
              <a:t>PSRC</a:t>
            </a:r>
            <a:endParaRPr sz="850">
              <a:latin typeface="Microsoft Sans Serif"/>
              <a:cs typeface="Microsoft Sans Serif"/>
            </a:endParaRPr>
          </a:p>
        </p:txBody>
      </p:sp>
    </p:spTree>
  </p:cSld>
  <p:clrMapOvr>
    <a:masterClrMapping/>
  </p:clrMapOvr>
</p:sld>
</file>

<file path=ppt/slides/slide95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/>
          <p:nvPr/>
        </p:nvSpPr>
        <p:spPr>
          <a:xfrm>
            <a:off x="11092618" y="3253741"/>
            <a:ext cx="0" cy="2935605"/>
          </a:xfrm>
          <a:custGeom>
            <a:avLst/>
            <a:gdLst/>
            <a:ahLst/>
            <a:cxnLst/>
            <a:rect l="l" t="t" r="r" b="b"/>
            <a:pathLst>
              <a:path h="2935604">
                <a:moveTo>
                  <a:pt x="0" y="0"/>
                </a:moveTo>
                <a:lnTo>
                  <a:pt x="0" y="2935224"/>
                </a:lnTo>
              </a:path>
            </a:pathLst>
          </a:custGeom>
          <a:ln w="9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grpSp>
        <p:nvGrpSpPr>
          <p:cNvPr id="3" name="object 3"/>
          <p:cNvGrpSpPr/>
          <p:nvPr/>
        </p:nvGrpSpPr>
        <p:grpSpPr>
          <a:xfrm>
            <a:off x="1525060" y="762001"/>
            <a:ext cx="8856739" cy="3394075"/>
            <a:chOff x="662940" y="762000"/>
            <a:chExt cx="3850004" cy="3394075"/>
          </a:xfrm>
        </p:grpSpPr>
        <p:sp>
          <p:nvSpPr>
            <p:cNvPr id="4" name="object 4"/>
            <p:cNvSpPr/>
            <p:nvPr/>
          </p:nvSpPr>
          <p:spPr>
            <a:xfrm>
              <a:off x="670560" y="2008632"/>
              <a:ext cx="597535" cy="104139"/>
            </a:xfrm>
            <a:custGeom>
              <a:avLst/>
              <a:gdLst/>
              <a:ahLst/>
              <a:cxnLst/>
              <a:rect l="l" t="t" r="r" b="b"/>
              <a:pathLst>
                <a:path w="597535" h="104139">
                  <a:moveTo>
                    <a:pt x="65531" y="50291"/>
                  </a:moveTo>
                  <a:lnTo>
                    <a:pt x="198119" y="50291"/>
                  </a:lnTo>
                </a:path>
                <a:path w="597535" h="104139">
                  <a:moveTo>
                    <a:pt x="33527" y="13716"/>
                  </a:moveTo>
                  <a:lnTo>
                    <a:pt x="33527" y="89916"/>
                  </a:lnTo>
                </a:path>
                <a:path w="597535" h="104139">
                  <a:moveTo>
                    <a:pt x="0" y="25908"/>
                  </a:moveTo>
                  <a:lnTo>
                    <a:pt x="0" y="76200"/>
                  </a:lnTo>
                </a:path>
                <a:path w="597535" h="104139">
                  <a:moveTo>
                    <a:pt x="65531" y="0"/>
                  </a:moveTo>
                  <a:lnTo>
                    <a:pt x="65531" y="103631"/>
                  </a:lnTo>
                </a:path>
                <a:path w="597535" h="104139">
                  <a:moveTo>
                    <a:pt x="198119" y="50291"/>
                  </a:moveTo>
                  <a:lnTo>
                    <a:pt x="597407" y="50291"/>
                  </a:lnTo>
                </a:path>
              </a:pathLst>
            </a:custGeom>
            <a:ln w="1524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" name="object 5"/>
            <p:cNvSpPr/>
            <p:nvPr/>
          </p:nvSpPr>
          <p:spPr>
            <a:xfrm>
              <a:off x="813815" y="2036063"/>
              <a:ext cx="68580" cy="35560"/>
            </a:xfrm>
            <a:custGeom>
              <a:avLst/>
              <a:gdLst/>
              <a:ahLst/>
              <a:cxnLst/>
              <a:rect l="l" t="t" r="r" b="b"/>
              <a:pathLst>
                <a:path w="68580" h="35560">
                  <a:moveTo>
                    <a:pt x="68580" y="35051"/>
                  </a:moveTo>
                  <a:lnTo>
                    <a:pt x="68580" y="28955"/>
                  </a:lnTo>
                  <a:lnTo>
                    <a:pt x="67056" y="22859"/>
                  </a:lnTo>
                  <a:lnTo>
                    <a:pt x="64008" y="16763"/>
                  </a:lnTo>
                  <a:lnTo>
                    <a:pt x="57912" y="9143"/>
                  </a:lnTo>
                  <a:lnTo>
                    <a:pt x="53340" y="6095"/>
                  </a:lnTo>
                  <a:lnTo>
                    <a:pt x="47244" y="3047"/>
                  </a:lnTo>
                  <a:lnTo>
                    <a:pt x="42672" y="0"/>
                  </a:lnTo>
                  <a:lnTo>
                    <a:pt x="24384" y="0"/>
                  </a:lnTo>
                  <a:lnTo>
                    <a:pt x="18288" y="3047"/>
                  </a:lnTo>
                  <a:lnTo>
                    <a:pt x="9144" y="9143"/>
                  </a:lnTo>
                  <a:lnTo>
                    <a:pt x="6096" y="13715"/>
                  </a:lnTo>
                  <a:lnTo>
                    <a:pt x="3048" y="18287"/>
                  </a:lnTo>
                  <a:lnTo>
                    <a:pt x="0" y="22859"/>
                  </a:lnTo>
                  <a:lnTo>
                    <a:pt x="0" y="28955"/>
                  </a:lnTo>
                  <a:lnTo>
                    <a:pt x="0" y="35051"/>
                  </a:lnTo>
                </a:path>
              </a:pathLst>
            </a:custGeom>
            <a:ln w="9144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" name="object 6"/>
            <p:cNvSpPr/>
            <p:nvPr/>
          </p:nvSpPr>
          <p:spPr>
            <a:xfrm>
              <a:off x="882396" y="2036063"/>
              <a:ext cx="71755" cy="35560"/>
            </a:xfrm>
            <a:custGeom>
              <a:avLst/>
              <a:gdLst/>
              <a:ahLst/>
              <a:cxnLst/>
              <a:rect l="l" t="t" r="r" b="b"/>
              <a:pathLst>
                <a:path w="71755" h="35560">
                  <a:moveTo>
                    <a:pt x="71628" y="35051"/>
                  </a:moveTo>
                  <a:lnTo>
                    <a:pt x="71628" y="28955"/>
                  </a:lnTo>
                  <a:lnTo>
                    <a:pt x="70104" y="22859"/>
                  </a:lnTo>
                  <a:lnTo>
                    <a:pt x="44196" y="0"/>
                  </a:lnTo>
                  <a:lnTo>
                    <a:pt x="27432" y="0"/>
                  </a:lnTo>
                  <a:lnTo>
                    <a:pt x="1524" y="28955"/>
                  </a:lnTo>
                  <a:lnTo>
                    <a:pt x="0" y="35051"/>
                  </a:lnTo>
                </a:path>
              </a:pathLst>
            </a:custGeom>
            <a:ln w="9144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" name="object 7"/>
            <p:cNvSpPr/>
            <p:nvPr/>
          </p:nvSpPr>
          <p:spPr>
            <a:xfrm>
              <a:off x="809244" y="2077974"/>
              <a:ext cx="149860" cy="0"/>
            </a:xfrm>
            <a:custGeom>
              <a:avLst/>
              <a:gdLst/>
              <a:ahLst/>
              <a:cxnLst/>
              <a:rect l="l" t="t" r="r" b="b"/>
              <a:pathLst>
                <a:path w="149859">
                  <a:moveTo>
                    <a:pt x="140208" y="0"/>
                  </a:moveTo>
                  <a:lnTo>
                    <a:pt x="149352" y="0"/>
                  </a:lnTo>
                </a:path>
                <a:path w="149859">
                  <a:moveTo>
                    <a:pt x="68579" y="0"/>
                  </a:moveTo>
                  <a:lnTo>
                    <a:pt x="77723" y="0"/>
                  </a:lnTo>
                </a:path>
                <a:path w="149859">
                  <a:moveTo>
                    <a:pt x="0" y="0"/>
                  </a:moveTo>
                  <a:lnTo>
                    <a:pt x="9143" y="0"/>
                  </a:lnTo>
                </a:path>
              </a:pathLst>
            </a:custGeom>
            <a:ln w="13716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8" name="object 8"/>
            <p:cNvPicPr/>
            <p:nvPr/>
          </p:nvPicPr>
          <p:blipFill>
            <a:blip r:embed="rId2" cstate="print"/>
            <a:stretch>
              <a:fillRect/>
            </a:stretch>
          </p:blipFill>
          <p:spPr>
            <a:xfrm>
              <a:off x="932688" y="2139695"/>
              <a:ext cx="335279" cy="105155"/>
            </a:xfrm>
            <a:prstGeom prst="rect">
              <a:avLst/>
            </a:prstGeom>
          </p:spPr>
        </p:pic>
        <p:sp>
          <p:nvSpPr>
            <p:cNvPr id="9" name="object 9"/>
            <p:cNvSpPr/>
            <p:nvPr/>
          </p:nvSpPr>
          <p:spPr>
            <a:xfrm>
              <a:off x="1097279" y="2194559"/>
              <a:ext cx="0" cy="434340"/>
            </a:xfrm>
            <a:custGeom>
              <a:avLst/>
              <a:gdLst/>
              <a:ahLst/>
              <a:cxnLst/>
              <a:rect l="l" t="t" r="r" b="b"/>
              <a:pathLst>
                <a:path h="434339">
                  <a:moveTo>
                    <a:pt x="0" y="0"/>
                  </a:moveTo>
                  <a:lnTo>
                    <a:pt x="0" y="434340"/>
                  </a:lnTo>
                </a:path>
              </a:pathLst>
            </a:custGeom>
            <a:ln w="1524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10" name="object 10"/>
            <p:cNvPicPr/>
            <p:nvPr/>
          </p:nvPicPr>
          <p:blipFill>
            <a:blip r:embed="rId3" cstate="print"/>
            <a:stretch>
              <a:fillRect/>
            </a:stretch>
          </p:blipFill>
          <p:spPr>
            <a:xfrm>
              <a:off x="954024" y="2340864"/>
              <a:ext cx="173735" cy="149351"/>
            </a:xfrm>
            <a:prstGeom prst="rect">
              <a:avLst/>
            </a:prstGeom>
          </p:spPr>
        </p:pic>
        <p:sp>
          <p:nvSpPr>
            <p:cNvPr id="11" name="object 11"/>
            <p:cNvSpPr/>
            <p:nvPr/>
          </p:nvSpPr>
          <p:spPr>
            <a:xfrm>
              <a:off x="1097279" y="2191512"/>
              <a:ext cx="654050" cy="466725"/>
            </a:xfrm>
            <a:custGeom>
              <a:avLst/>
              <a:gdLst/>
              <a:ahLst/>
              <a:cxnLst/>
              <a:rect l="l" t="t" r="r" b="b"/>
              <a:pathLst>
                <a:path w="654050" h="466725">
                  <a:moveTo>
                    <a:pt x="0" y="437387"/>
                  </a:moveTo>
                  <a:lnTo>
                    <a:pt x="192024" y="437387"/>
                  </a:lnTo>
                </a:path>
                <a:path w="654050" h="466725">
                  <a:moveTo>
                    <a:pt x="192024" y="466344"/>
                  </a:moveTo>
                  <a:lnTo>
                    <a:pt x="475487" y="466344"/>
                  </a:lnTo>
                  <a:lnTo>
                    <a:pt x="475487" y="408431"/>
                  </a:lnTo>
                  <a:lnTo>
                    <a:pt x="192024" y="408431"/>
                  </a:lnTo>
                  <a:lnTo>
                    <a:pt x="192024" y="466344"/>
                  </a:lnTo>
                  <a:close/>
                </a:path>
                <a:path w="654050" h="466725">
                  <a:moveTo>
                    <a:pt x="414528" y="0"/>
                  </a:moveTo>
                  <a:lnTo>
                    <a:pt x="653795" y="0"/>
                  </a:lnTo>
                </a:path>
              </a:pathLst>
            </a:custGeom>
            <a:ln w="1524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" name="object 12"/>
            <p:cNvSpPr/>
            <p:nvPr/>
          </p:nvSpPr>
          <p:spPr>
            <a:xfrm>
              <a:off x="1755648" y="2188463"/>
              <a:ext cx="0" cy="908685"/>
            </a:xfrm>
            <a:custGeom>
              <a:avLst/>
              <a:gdLst/>
              <a:ahLst/>
              <a:cxnLst/>
              <a:rect l="l" t="t" r="r" b="b"/>
              <a:pathLst>
                <a:path h="908685">
                  <a:moveTo>
                    <a:pt x="0" y="0"/>
                  </a:moveTo>
                  <a:lnTo>
                    <a:pt x="0" y="908303"/>
                  </a:lnTo>
                </a:path>
              </a:pathLst>
            </a:custGeom>
            <a:ln w="9144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" name="object 13"/>
            <p:cNvSpPr/>
            <p:nvPr/>
          </p:nvSpPr>
          <p:spPr>
            <a:xfrm>
              <a:off x="1580387" y="2628900"/>
              <a:ext cx="175260" cy="0"/>
            </a:xfrm>
            <a:custGeom>
              <a:avLst/>
              <a:gdLst/>
              <a:ahLst/>
              <a:cxnLst/>
              <a:rect l="l" t="t" r="r" b="b"/>
              <a:pathLst>
                <a:path w="175260">
                  <a:moveTo>
                    <a:pt x="0" y="0"/>
                  </a:moveTo>
                  <a:lnTo>
                    <a:pt x="175260" y="0"/>
                  </a:lnTo>
                </a:path>
              </a:pathLst>
            </a:custGeom>
            <a:ln w="1524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4" name="object 14"/>
            <p:cNvSpPr/>
            <p:nvPr/>
          </p:nvSpPr>
          <p:spPr>
            <a:xfrm>
              <a:off x="1735836" y="2609088"/>
              <a:ext cx="38100" cy="40005"/>
            </a:xfrm>
            <a:custGeom>
              <a:avLst/>
              <a:gdLst/>
              <a:ahLst/>
              <a:cxnLst/>
              <a:rect l="l" t="t" r="r" b="b"/>
              <a:pathLst>
                <a:path w="38100" h="40005">
                  <a:moveTo>
                    <a:pt x="19812" y="39623"/>
                  </a:moveTo>
                  <a:lnTo>
                    <a:pt x="12215" y="38028"/>
                  </a:lnTo>
                  <a:lnTo>
                    <a:pt x="5905" y="33718"/>
                  </a:lnTo>
                  <a:lnTo>
                    <a:pt x="1595" y="27408"/>
                  </a:lnTo>
                  <a:lnTo>
                    <a:pt x="0" y="19811"/>
                  </a:lnTo>
                  <a:lnTo>
                    <a:pt x="1595" y="12215"/>
                  </a:lnTo>
                  <a:lnTo>
                    <a:pt x="5905" y="5905"/>
                  </a:lnTo>
                  <a:lnTo>
                    <a:pt x="12215" y="1595"/>
                  </a:lnTo>
                  <a:lnTo>
                    <a:pt x="19812" y="0"/>
                  </a:lnTo>
                  <a:lnTo>
                    <a:pt x="27170" y="1595"/>
                  </a:lnTo>
                  <a:lnTo>
                    <a:pt x="32956" y="5905"/>
                  </a:lnTo>
                  <a:lnTo>
                    <a:pt x="36742" y="12215"/>
                  </a:lnTo>
                  <a:lnTo>
                    <a:pt x="38100" y="19811"/>
                  </a:lnTo>
                  <a:lnTo>
                    <a:pt x="36742" y="27408"/>
                  </a:lnTo>
                  <a:lnTo>
                    <a:pt x="32956" y="33718"/>
                  </a:lnTo>
                  <a:lnTo>
                    <a:pt x="27170" y="38028"/>
                  </a:lnTo>
                  <a:lnTo>
                    <a:pt x="19812" y="39623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5" name="object 15"/>
            <p:cNvSpPr/>
            <p:nvPr/>
          </p:nvSpPr>
          <p:spPr>
            <a:xfrm>
              <a:off x="1735836" y="2609088"/>
              <a:ext cx="38100" cy="40005"/>
            </a:xfrm>
            <a:custGeom>
              <a:avLst/>
              <a:gdLst/>
              <a:ahLst/>
              <a:cxnLst/>
              <a:rect l="l" t="t" r="r" b="b"/>
              <a:pathLst>
                <a:path w="38100" h="40005">
                  <a:moveTo>
                    <a:pt x="0" y="19811"/>
                  </a:moveTo>
                  <a:lnTo>
                    <a:pt x="1595" y="12215"/>
                  </a:lnTo>
                  <a:lnTo>
                    <a:pt x="5905" y="5905"/>
                  </a:lnTo>
                  <a:lnTo>
                    <a:pt x="12215" y="1595"/>
                  </a:lnTo>
                  <a:lnTo>
                    <a:pt x="19812" y="0"/>
                  </a:lnTo>
                  <a:lnTo>
                    <a:pt x="27170" y="1595"/>
                  </a:lnTo>
                  <a:lnTo>
                    <a:pt x="32956" y="5905"/>
                  </a:lnTo>
                  <a:lnTo>
                    <a:pt x="36742" y="12215"/>
                  </a:lnTo>
                  <a:lnTo>
                    <a:pt x="38100" y="19811"/>
                  </a:lnTo>
                  <a:lnTo>
                    <a:pt x="36742" y="27408"/>
                  </a:lnTo>
                  <a:lnTo>
                    <a:pt x="32956" y="33718"/>
                  </a:lnTo>
                  <a:lnTo>
                    <a:pt x="27170" y="38028"/>
                  </a:lnTo>
                  <a:lnTo>
                    <a:pt x="19812" y="39623"/>
                  </a:lnTo>
                  <a:lnTo>
                    <a:pt x="12215" y="38028"/>
                  </a:lnTo>
                  <a:lnTo>
                    <a:pt x="5905" y="33718"/>
                  </a:lnTo>
                  <a:lnTo>
                    <a:pt x="1595" y="27408"/>
                  </a:lnTo>
                  <a:lnTo>
                    <a:pt x="0" y="19811"/>
                  </a:lnTo>
                </a:path>
              </a:pathLst>
            </a:custGeom>
            <a:ln w="9144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6" name="object 16"/>
            <p:cNvSpPr/>
            <p:nvPr/>
          </p:nvSpPr>
          <p:spPr>
            <a:xfrm>
              <a:off x="1516379" y="2058924"/>
              <a:ext cx="931544" cy="0"/>
            </a:xfrm>
            <a:custGeom>
              <a:avLst/>
              <a:gdLst/>
              <a:ahLst/>
              <a:cxnLst/>
              <a:rect l="l" t="t" r="r" b="b"/>
              <a:pathLst>
                <a:path w="931544">
                  <a:moveTo>
                    <a:pt x="0" y="0"/>
                  </a:moveTo>
                  <a:lnTo>
                    <a:pt x="931163" y="0"/>
                  </a:lnTo>
                </a:path>
              </a:pathLst>
            </a:custGeom>
            <a:ln w="1524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7" name="object 17"/>
            <p:cNvSpPr/>
            <p:nvPr/>
          </p:nvSpPr>
          <p:spPr>
            <a:xfrm>
              <a:off x="1949195" y="2048255"/>
              <a:ext cx="71755" cy="36830"/>
            </a:xfrm>
            <a:custGeom>
              <a:avLst/>
              <a:gdLst/>
              <a:ahLst/>
              <a:cxnLst/>
              <a:rect l="l" t="t" r="r" b="b"/>
              <a:pathLst>
                <a:path w="71755" h="36830">
                  <a:moveTo>
                    <a:pt x="0" y="1524"/>
                  </a:moveTo>
                  <a:lnTo>
                    <a:pt x="1524" y="6096"/>
                  </a:lnTo>
                  <a:lnTo>
                    <a:pt x="3048" y="10668"/>
                  </a:lnTo>
                  <a:lnTo>
                    <a:pt x="4572" y="16764"/>
                  </a:lnTo>
                  <a:lnTo>
                    <a:pt x="7620" y="22860"/>
                  </a:lnTo>
                  <a:lnTo>
                    <a:pt x="12192" y="27432"/>
                  </a:lnTo>
                  <a:lnTo>
                    <a:pt x="21336" y="33528"/>
                  </a:lnTo>
                  <a:lnTo>
                    <a:pt x="33528" y="36576"/>
                  </a:lnTo>
                  <a:lnTo>
                    <a:pt x="39624" y="36576"/>
                  </a:lnTo>
                  <a:lnTo>
                    <a:pt x="70104" y="10668"/>
                  </a:lnTo>
                  <a:lnTo>
                    <a:pt x="71628" y="6096"/>
                  </a:lnTo>
                  <a:lnTo>
                    <a:pt x="71628" y="0"/>
                  </a:lnTo>
                </a:path>
              </a:pathLst>
            </a:custGeom>
            <a:ln w="9144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8" name="object 18"/>
            <p:cNvSpPr/>
            <p:nvPr/>
          </p:nvSpPr>
          <p:spPr>
            <a:xfrm>
              <a:off x="1879091" y="2048255"/>
              <a:ext cx="70485" cy="36830"/>
            </a:xfrm>
            <a:custGeom>
              <a:avLst/>
              <a:gdLst/>
              <a:ahLst/>
              <a:cxnLst/>
              <a:rect l="l" t="t" r="r" b="b"/>
              <a:pathLst>
                <a:path w="70485" h="36830">
                  <a:moveTo>
                    <a:pt x="0" y="1524"/>
                  </a:moveTo>
                  <a:lnTo>
                    <a:pt x="0" y="6096"/>
                  </a:lnTo>
                  <a:lnTo>
                    <a:pt x="1524" y="10668"/>
                  </a:lnTo>
                  <a:lnTo>
                    <a:pt x="32004" y="36576"/>
                  </a:lnTo>
                  <a:lnTo>
                    <a:pt x="38100" y="36576"/>
                  </a:lnTo>
                  <a:lnTo>
                    <a:pt x="68580" y="10668"/>
                  </a:lnTo>
                  <a:lnTo>
                    <a:pt x="70104" y="6096"/>
                  </a:lnTo>
                  <a:lnTo>
                    <a:pt x="70104" y="0"/>
                  </a:lnTo>
                </a:path>
              </a:pathLst>
            </a:custGeom>
            <a:ln w="9144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9" name="object 19"/>
            <p:cNvSpPr/>
            <p:nvPr/>
          </p:nvSpPr>
          <p:spPr>
            <a:xfrm>
              <a:off x="1874520" y="2042922"/>
              <a:ext cx="151130" cy="0"/>
            </a:xfrm>
            <a:custGeom>
              <a:avLst/>
              <a:gdLst/>
              <a:ahLst/>
              <a:cxnLst/>
              <a:rect l="l" t="t" r="r" b="b"/>
              <a:pathLst>
                <a:path w="151130">
                  <a:moveTo>
                    <a:pt x="0" y="0"/>
                  </a:moveTo>
                  <a:lnTo>
                    <a:pt x="9144" y="0"/>
                  </a:lnTo>
                </a:path>
                <a:path w="151130">
                  <a:moveTo>
                    <a:pt x="70103" y="0"/>
                  </a:moveTo>
                  <a:lnTo>
                    <a:pt x="79248" y="0"/>
                  </a:lnTo>
                </a:path>
                <a:path w="151130">
                  <a:moveTo>
                    <a:pt x="141732" y="0"/>
                  </a:moveTo>
                  <a:lnTo>
                    <a:pt x="150876" y="0"/>
                  </a:lnTo>
                </a:path>
              </a:pathLst>
            </a:custGeom>
            <a:ln w="13716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0" name="object 20"/>
            <p:cNvSpPr/>
            <p:nvPr/>
          </p:nvSpPr>
          <p:spPr>
            <a:xfrm>
              <a:off x="1879091" y="762000"/>
              <a:ext cx="0" cy="1295400"/>
            </a:xfrm>
            <a:custGeom>
              <a:avLst/>
              <a:gdLst/>
              <a:ahLst/>
              <a:cxnLst/>
              <a:rect l="l" t="t" r="r" b="b"/>
              <a:pathLst>
                <a:path h="1295400">
                  <a:moveTo>
                    <a:pt x="0" y="1295400"/>
                  </a:moveTo>
                  <a:lnTo>
                    <a:pt x="0" y="0"/>
                  </a:lnTo>
                </a:path>
              </a:pathLst>
            </a:custGeom>
            <a:ln w="9144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1" name="object 21"/>
            <p:cNvSpPr/>
            <p:nvPr/>
          </p:nvSpPr>
          <p:spPr>
            <a:xfrm>
              <a:off x="2176271" y="2036063"/>
              <a:ext cx="71755" cy="35560"/>
            </a:xfrm>
            <a:custGeom>
              <a:avLst/>
              <a:gdLst/>
              <a:ahLst/>
              <a:cxnLst/>
              <a:rect l="l" t="t" r="r" b="b"/>
              <a:pathLst>
                <a:path w="71755" h="35560">
                  <a:moveTo>
                    <a:pt x="71627" y="35051"/>
                  </a:moveTo>
                  <a:lnTo>
                    <a:pt x="71627" y="28955"/>
                  </a:lnTo>
                  <a:lnTo>
                    <a:pt x="70103" y="22859"/>
                  </a:lnTo>
                  <a:lnTo>
                    <a:pt x="67055" y="16763"/>
                  </a:lnTo>
                  <a:lnTo>
                    <a:pt x="60959" y="9143"/>
                  </a:lnTo>
                  <a:lnTo>
                    <a:pt x="56387" y="6095"/>
                  </a:lnTo>
                  <a:lnTo>
                    <a:pt x="50291" y="3047"/>
                  </a:lnTo>
                  <a:lnTo>
                    <a:pt x="45719" y="0"/>
                  </a:lnTo>
                  <a:lnTo>
                    <a:pt x="27431" y="0"/>
                  </a:lnTo>
                  <a:lnTo>
                    <a:pt x="21335" y="3047"/>
                  </a:lnTo>
                  <a:lnTo>
                    <a:pt x="1523" y="28955"/>
                  </a:lnTo>
                  <a:lnTo>
                    <a:pt x="0" y="35051"/>
                  </a:lnTo>
                </a:path>
              </a:pathLst>
            </a:custGeom>
            <a:ln w="9144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2" name="object 22"/>
            <p:cNvSpPr/>
            <p:nvPr/>
          </p:nvSpPr>
          <p:spPr>
            <a:xfrm>
              <a:off x="2247900" y="2036063"/>
              <a:ext cx="71755" cy="35560"/>
            </a:xfrm>
            <a:custGeom>
              <a:avLst/>
              <a:gdLst/>
              <a:ahLst/>
              <a:cxnLst/>
              <a:rect l="l" t="t" r="r" b="b"/>
              <a:pathLst>
                <a:path w="71755" h="35560">
                  <a:moveTo>
                    <a:pt x="71627" y="35051"/>
                  </a:moveTo>
                  <a:lnTo>
                    <a:pt x="70103" y="28955"/>
                  </a:lnTo>
                  <a:lnTo>
                    <a:pt x="67055" y="16763"/>
                  </a:lnTo>
                  <a:lnTo>
                    <a:pt x="64007" y="13715"/>
                  </a:lnTo>
                  <a:lnTo>
                    <a:pt x="59435" y="9143"/>
                  </a:lnTo>
                  <a:lnTo>
                    <a:pt x="50291" y="3047"/>
                  </a:lnTo>
                  <a:lnTo>
                    <a:pt x="44195" y="0"/>
                  </a:lnTo>
                  <a:lnTo>
                    <a:pt x="27431" y="0"/>
                  </a:lnTo>
                  <a:lnTo>
                    <a:pt x="21335" y="3047"/>
                  </a:lnTo>
                  <a:lnTo>
                    <a:pt x="12191" y="9143"/>
                  </a:lnTo>
                  <a:lnTo>
                    <a:pt x="7619" y="13715"/>
                  </a:lnTo>
                  <a:lnTo>
                    <a:pt x="4571" y="18287"/>
                  </a:lnTo>
                  <a:lnTo>
                    <a:pt x="1523" y="22859"/>
                  </a:lnTo>
                  <a:lnTo>
                    <a:pt x="0" y="28955"/>
                  </a:lnTo>
                  <a:lnTo>
                    <a:pt x="0" y="35051"/>
                  </a:lnTo>
                </a:path>
              </a:pathLst>
            </a:custGeom>
            <a:ln w="9144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3" name="object 23"/>
            <p:cNvSpPr/>
            <p:nvPr/>
          </p:nvSpPr>
          <p:spPr>
            <a:xfrm>
              <a:off x="2171699" y="2077974"/>
              <a:ext cx="152400" cy="0"/>
            </a:xfrm>
            <a:custGeom>
              <a:avLst/>
              <a:gdLst/>
              <a:ahLst/>
              <a:cxnLst/>
              <a:rect l="l" t="t" r="r" b="b"/>
              <a:pathLst>
                <a:path w="152400">
                  <a:moveTo>
                    <a:pt x="143256" y="0"/>
                  </a:moveTo>
                  <a:lnTo>
                    <a:pt x="152400" y="0"/>
                  </a:lnTo>
                </a:path>
                <a:path w="152400">
                  <a:moveTo>
                    <a:pt x="71628" y="0"/>
                  </a:moveTo>
                  <a:lnTo>
                    <a:pt x="80772" y="0"/>
                  </a:lnTo>
                </a:path>
                <a:path w="152400">
                  <a:moveTo>
                    <a:pt x="0" y="0"/>
                  </a:moveTo>
                  <a:lnTo>
                    <a:pt x="9144" y="0"/>
                  </a:lnTo>
                </a:path>
              </a:pathLst>
            </a:custGeom>
            <a:ln w="13716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4" name="object 24"/>
            <p:cNvSpPr/>
            <p:nvPr/>
          </p:nvSpPr>
          <p:spPr>
            <a:xfrm>
              <a:off x="2176271" y="2074163"/>
              <a:ext cx="0" cy="440690"/>
            </a:xfrm>
            <a:custGeom>
              <a:avLst/>
              <a:gdLst/>
              <a:ahLst/>
              <a:cxnLst/>
              <a:rect l="l" t="t" r="r" b="b"/>
              <a:pathLst>
                <a:path h="440689">
                  <a:moveTo>
                    <a:pt x="0" y="440436"/>
                  </a:moveTo>
                  <a:lnTo>
                    <a:pt x="0" y="0"/>
                  </a:lnTo>
                </a:path>
              </a:pathLst>
            </a:custGeom>
            <a:ln w="9144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25" name="object 25"/>
            <p:cNvPicPr/>
            <p:nvPr/>
          </p:nvPicPr>
          <p:blipFill>
            <a:blip r:embed="rId4" cstate="print"/>
            <a:stretch>
              <a:fillRect/>
            </a:stretch>
          </p:blipFill>
          <p:spPr>
            <a:xfrm>
              <a:off x="2441447" y="1946148"/>
              <a:ext cx="230123" cy="228600"/>
            </a:xfrm>
            <a:prstGeom prst="rect">
              <a:avLst/>
            </a:prstGeom>
          </p:spPr>
        </p:pic>
        <p:pic>
          <p:nvPicPr>
            <p:cNvPr id="26" name="object 26"/>
            <p:cNvPicPr/>
            <p:nvPr/>
          </p:nvPicPr>
          <p:blipFill>
            <a:blip r:embed="rId5" cstate="print"/>
            <a:stretch>
              <a:fillRect/>
            </a:stretch>
          </p:blipFill>
          <p:spPr>
            <a:xfrm>
              <a:off x="2476500" y="2019300"/>
              <a:ext cx="89916" cy="201167"/>
            </a:xfrm>
            <a:prstGeom prst="rect">
              <a:avLst/>
            </a:prstGeom>
          </p:spPr>
        </p:pic>
        <p:pic>
          <p:nvPicPr>
            <p:cNvPr id="27" name="object 27"/>
            <p:cNvPicPr/>
            <p:nvPr/>
          </p:nvPicPr>
          <p:blipFill>
            <a:blip r:embed="rId6" cstate="print"/>
            <a:stretch>
              <a:fillRect/>
            </a:stretch>
          </p:blipFill>
          <p:spPr>
            <a:xfrm>
              <a:off x="2570988" y="2020824"/>
              <a:ext cx="73151" cy="193547"/>
            </a:xfrm>
            <a:prstGeom prst="rect">
              <a:avLst/>
            </a:prstGeom>
          </p:spPr>
        </p:pic>
        <p:sp>
          <p:nvSpPr>
            <p:cNvPr id="28" name="object 28"/>
            <p:cNvSpPr/>
            <p:nvPr/>
          </p:nvSpPr>
          <p:spPr>
            <a:xfrm>
              <a:off x="2668523" y="2058924"/>
              <a:ext cx="1841500" cy="0"/>
            </a:xfrm>
            <a:custGeom>
              <a:avLst/>
              <a:gdLst/>
              <a:ahLst/>
              <a:cxnLst/>
              <a:rect l="l" t="t" r="r" b="b"/>
              <a:pathLst>
                <a:path w="1841500">
                  <a:moveTo>
                    <a:pt x="0" y="0"/>
                  </a:moveTo>
                  <a:lnTo>
                    <a:pt x="1840991" y="0"/>
                  </a:lnTo>
                </a:path>
              </a:pathLst>
            </a:custGeom>
            <a:ln w="1524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9" name="object 29"/>
            <p:cNvSpPr/>
            <p:nvPr/>
          </p:nvSpPr>
          <p:spPr>
            <a:xfrm>
              <a:off x="3060192" y="2036063"/>
              <a:ext cx="70485" cy="35560"/>
            </a:xfrm>
            <a:custGeom>
              <a:avLst/>
              <a:gdLst/>
              <a:ahLst/>
              <a:cxnLst/>
              <a:rect l="l" t="t" r="r" b="b"/>
              <a:pathLst>
                <a:path w="70485" h="35560">
                  <a:moveTo>
                    <a:pt x="70104" y="35051"/>
                  </a:moveTo>
                  <a:lnTo>
                    <a:pt x="68580" y="28955"/>
                  </a:lnTo>
                  <a:lnTo>
                    <a:pt x="67056" y="22859"/>
                  </a:lnTo>
                  <a:lnTo>
                    <a:pt x="65532" y="16763"/>
                  </a:lnTo>
                  <a:lnTo>
                    <a:pt x="62484" y="13715"/>
                  </a:lnTo>
                  <a:lnTo>
                    <a:pt x="57912" y="9143"/>
                  </a:lnTo>
                  <a:lnTo>
                    <a:pt x="48768" y="3047"/>
                  </a:lnTo>
                  <a:lnTo>
                    <a:pt x="42672" y="0"/>
                  </a:lnTo>
                  <a:lnTo>
                    <a:pt x="25908" y="0"/>
                  </a:lnTo>
                  <a:lnTo>
                    <a:pt x="19812" y="3047"/>
                  </a:lnTo>
                  <a:lnTo>
                    <a:pt x="10668" y="9143"/>
                  </a:lnTo>
                  <a:lnTo>
                    <a:pt x="7620" y="13715"/>
                  </a:lnTo>
                  <a:lnTo>
                    <a:pt x="4572" y="18287"/>
                  </a:lnTo>
                  <a:lnTo>
                    <a:pt x="1524" y="22859"/>
                  </a:lnTo>
                  <a:lnTo>
                    <a:pt x="0" y="28955"/>
                  </a:lnTo>
                  <a:lnTo>
                    <a:pt x="0" y="35051"/>
                  </a:lnTo>
                </a:path>
              </a:pathLst>
            </a:custGeom>
            <a:ln w="9144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0" name="object 30"/>
            <p:cNvSpPr/>
            <p:nvPr/>
          </p:nvSpPr>
          <p:spPr>
            <a:xfrm>
              <a:off x="3130295" y="2036063"/>
              <a:ext cx="70485" cy="35560"/>
            </a:xfrm>
            <a:custGeom>
              <a:avLst/>
              <a:gdLst/>
              <a:ahLst/>
              <a:cxnLst/>
              <a:rect l="l" t="t" r="r" b="b"/>
              <a:pathLst>
                <a:path w="70485" h="35560">
                  <a:moveTo>
                    <a:pt x="70104" y="35051"/>
                  </a:moveTo>
                  <a:lnTo>
                    <a:pt x="70104" y="28955"/>
                  </a:lnTo>
                  <a:lnTo>
                    <a:pt x="68580" y="22859"/>
                  </a:lnTo>
                  <a:lnTo>
                    <a:pt x="65532" y="16763"/>
                  </a:lnTo>
                  <a:lnTo>
                    <a:pt x="59436" y="9143"/>
                  </a:lnTo>
                  <a:lnTo>
                    <a:pt x="54864" y="6095"/>
                  </a:lnTo>
                  <a:lnTo>
                    <a:pt x="48768" y="3047"/>
                  </a:lnTo>
                  <a:lnTo>
                    <a:pt x="44196" y="0"/>
                  </a:lnTo>
                  <a:lnTo>
                    <a:pt x="25908" y="0"/>
                  </a:lnTo>
                  <a:lnTo>
                    <a:pt x="21336" y="3047"/>
                  </a:lnTo>
                  <a:lnTo>
                    <a:pt x="15240" y="6095"/>
                  </a:lnTo>
                  <a:lnTo>
                    <a:pt x="10668" y="9143"/>
                  </a:lnTo>
                  <a:lnTo>
                    <a:pt x="7620" y="13715"/>
                  </a:lnTo>
                  <a:lnTo>
                    <a:pt x="3048" y="18287"/>
                  </a:lnTo>
                  <a:lnTo>
                    <a:pt x="1524" y="22859"/>
                  </a:lnTo>
                  <a:lnTo>
                    <a:pt x="0" y="28955"/>
                  </a:lnTo>
                  <a:lnTo>
                    <a:pt x="0" y="35051"/>
                  </a:lnTo>
                </a:path>
              </a:pathLst>
            </a:custGeom>
            <a:ln w="9144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1" name="object 31"/>
            <p:cNvSpPr/>
            <p:nvPr/>
          </p:nvSpPr>
          <p:spPr>
            <a:xfrm>
              <a:off x="3055619" y="2077974"/>
              <a:ext cx="149860" cy="0"/>
            </a:xfrm>
            <a:custGeom>
              <a:avLst/>
              <a:gdLst/>
              <a:ahLst/>
              <a:cxnLst/>
              <a:rect l="l" t="t" r="r" b="b"/>
              <a:pathLst>
                <a:path w="149860">
                  <a:moveTo>
                    <a:pt x="140208" y="0"/>
                  </a:moveTo>
                  <a:lnTo>
                    <a:pt x="149352" y="0"/>
                  </a:lnTo>
                </a:path>
                <a:path w="149860">
                  <a:moveTo>
                    <a:pt x="70104" y="0"/>
                  </a:moveTo>
                  <a:lnTo>
                    <a:pt x="79248" y="0"/>
                  </a:lnTo>
                </a:path>
                <a:path w="149860">
                  <a:moveTo>
                    <a:pt x="0" y="0"/>
                  </a:moveTo>
                  <a:lnTo>
                    <a:pt x="9144" y="0"/>
                  </a:lnTo>
                </a:path>
              </a:pathLst>
            </a:custGeom>
            <a:ln w="13716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2" name="object 32"/>
            <p:cNvSpPr/>
            <p:nvPr/>
          </p:nvSpPr>
          <p:spPr>
            <a:xfrm>
              <a:off x="3200400" y="2058924"/>
              <a:ext cx="0" cy="1805939"/>
            </a:xfrm>
            <a:custGeom>
              <a:avLst/>
              <a:gdLst/>
              <a:ahLst/>
              <a:cxnLst/>
              <a:rect l="l" t="t" r="r" b="b"/>
              <a:pathLst>
                <a:path h="1805939">
                  <a:moveTo>
                    <a:pt x="0" y="0"/>
                  </a:moveTo>
                  <a:lnTo>
                    <a:pt x="0" y="1805940"/>
                  </a:lnTo>
                </a:path>
              </a:pathLst>
            </a:custGeom>
            <a:ln w="9144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33" name="object 33"/>
            <p:cNvPicPr/>
            <p:nvPr/>
          </p:nvPicPr>
          <p:blipFill>
            <a:blip r:embed="rId7" cstate="print"/>
            <a:stretch>
              <a:fillRect/>
            </a:stretch>
          </p:blipFill>
          <p:spPr>
            <a:xfrm>
              <a:off x="1260347" y="2058924"/>
              <a:ext cx="259080" cy="132587"/>
            </a:xfrm>
            <a:prstGeom prst="rect">
              <a:avLst/>
            </a:prstGeom>
          </p:spPr>
        </p:pic>
        <p:sp>
          <p:nvSpPr>
            <p:cNvPr id="34" name="object 34"/>
            <p:cNvSpPr/>
            <p:nvPr/>
          </p:nvSpPr>
          <p:spPr>
            <a:xfrm>
              <a:off x="2578607" y="2255520"/>
              <a:ext cx="82550" cy="41275"/>
            </a:xfrm>
            <a:custGeom>
              <a:avLst/>
              <a:gdLst/>
              <a:ahLst/>
              <a:cxnLst/>
              <a:rect l="l" t="t" r="r" b="b"/>
              <a:pathLst>
                <a:path w="82550" h="41275">
                  <a:moveTo>
                    <a:pt x="82295" y="39624"/>
                  </a:moveTo>
                  <a:lnTo>
                    <a:pt x="82295" y="33528"/>
                  </a:lnTo>
                  <a:lnTo>
                    <a:pt x="80771" y="27432"/>
                  </a:lnTo>
                  <a:lnTo>
                    <a:pt x="77723" y="21336"/>
                  </a:lnTo>
                  <a:lnTo>
                    <a:pt x="73151" y="15240"/>
                  </a:lnTo>
                  <a:lnTo>
                    <a:pt x="64007" y="6096"/>
                  </a:lnTo>
                  <a:lnTo>
                    <a:pt x="51815" y="0"/>
                  </a:lnTo>
                  <a:lnTo>
                    <a:pt x="32003" y="0"/>
                  </a:lnTo>
                  <a:lnTo>
                    <a:pt x="3047" y="27432"/>
                  </a:lnTo>
                  <a:lnTo>
                    <a:pt x="1523" y="33528"/>
                  </a:lnTo>
                  <a:lnTo>
                    <a:pt x="0" y="41148"/>
                  </a:lnTo>
                </a:path>
              </a:pathLst>
            </a:custGeom>
            <a:ln w="9144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5" name="object 35"/>
            <p:cNvSpPr/>
            <p:nvPr/>
          </p:nvSpPr>
          <p:spPr>
            <a:xfrm>
              <a:off x="2417063" y="2255520"/>
              <a:ext cx="81280" cy="41275"/>
            </a:xfrm>
            <a:custGeom>
              <a:avLst/>
              <a:gdLst/>
              <a:ahLst/>
              <a:cxnLst/>
              <a:rect l="l" t="t" r="r" b="b"/>
              <a:pathLst>
                <a:path w="81280" h="41275">
                  <a:moveTo>
                    <a:pt x="80772" y="39624"/>
                  </a:moveTo>
                  <a:lnTo>
                    <a:pt x="60960" y="6096"/>
                  </a:lnTo>
                  <a:lnTo>
                    <a:pt x="48768" y="0"/>
                  </a:lnTo>
                  <a:lnTo>
                    <a:pt x="28956" y="0"/>
                  </a:lnTo>
                  <a:lnTo>
                    <a:pt x="1524" y="27432"/>
                  </a:lnTo>
                  <a:lnTo>
                    <a:pt x="0" y="33528"/>
                  </a:lnTo>
                  <a:lnTo>
                    <a:pt x="0" y="41148"/>
                  </a:lnTo>
                </a:path>
              </a:pathLst>
            </a:custGeom>
            <a:ln w="9144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6" name="object 36"/>
            <p:cNvSpPr/>
            <p:nvPr/>
          </p:nvSpPr>
          <p:spPr>
            <a:xfrm>
              <a:off x="2497835" y="2255520"/>
              <a:ext cx="81280" cy="41275"/>
            </a:xfrm>
            <a:custGeom>
              <a:avLst/>
              <a:gdLst/>
              <a:ahLst/>
              <a:cxnLst/>
              <a:rect l="l" t="t" r="r" b="b"/>
              <a:pathLst>
                <a:path w="81280" h="41275">
                  <a:moveTo>
                    <a:pt x="80772" y="39624"/>
                  </a:moveTo>
                  <a:lnTo>
                    <a:pt x="80772" y="33528"/>
                  </a:lnTo>
                  <a:lnTo>
                    <a:pt x="79248" y="27432"/>
                  </a:lnTo>
                  <a:lnTo>
                    <a:pt x="73152" y="15240"/>
                  </a:lnTo>
                  <a:lnTo>
                    <a:pt x="68580" y="10668"/>
                  </a:lnTo>
                  <a:lnTo>
                    <a:pt x="62484" y="6096"/>
                  </a:lnTo>
                  <a:lnTo>
                    <a:pt x="50292" y="0"/>
                  </a:lnTo>
                  <a:lnTo>
                    <a:pt x="30480" y="0"/>
                  </a:lnTo>
                  <a:lnTo>
                    <a:pt x="1524" y="27432"/>
                  </a:lnTo>
                  <a:lnTo>
                    <a:pt x="0" y="33528"/>
                  </a:lnTo>
                  <a:lnTo>
                    <a:pt x="0" y="41148"/>
                  </a:lnTo>
                </a:path>
              </a:pathLst>
            </a:custGeom>
            <a:ln w="9144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7" name="object 37"/>
            <p:cNvSpPr/>
            <p:nvPr/>
          </p:nvSpPr>
          <p:spPr>
            <a:xfrm>
              <a:off x="2412491" y="2302763"/>
              <a:ext cx="253365" cy="0"/>
            </a:xfrm>
            <a:custGeom>
              <a:avLst/>
              <a:gdLst/>
              <a:ahLst/>
              <a:cxnLst/>
              <a:rect l="l" t="t" r="r" b="b"/>
              <a:pathLst>
                <a:path w="253364">
                  <a:moveTo>
                    <a:pt x="243839" y="0"/>
                  </a:moveTo>
                  <a:lnTo>
                    <a:pt x="252983" y="0"/>
                  </a:lnTo>
                </a:path>
                <a:path w="253364">
                  <a:moveTo>
                    <a:pt x="161544" y="0"/>
                  </a:moveTo>
                  <a:lnTo>
                    <a:pt x="170688" y="0"/>
                  </a:lnTo>
                </a:path>
                <a:path w="253364">
                  <a:moveTo>
                    <a:pt x="80771" y="0"/>
                  </a:moveTo>
                  <a:lnTo>
                    <a:pt x="89915" y="0"/>
                  </a:lnTo>
                </a:path>
                <a:path w="253364">
                  <a:moveTo>
                    <a:pt x="0" y="0"/>
                  </a:moveTo>
                  <a:lnTo>
                    <a:pt x="9144" y="0"/>
                  </a:lnTo>
                </a:path>
              </a:pathLst>
            </a:custGeom>
            <a:ln w="15239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8" name="object 38"/>
            <p:cNvSpPr/>
            <p:nvPr/>
          </p:nvSpPr>
          <p:spPr>
            <a:xfrm>
              <a:off x="2660903" y="2287524"/>
              <a:ext cx="0" cy="1137285"/>
            </a:xfrm>
            <a:custGeom>
              <a:avLst/>
              <a:gdLst/>
              <a:ahLst/>
              <a:cxnLst/>
              <a:rect l="l" t="t" r="r" b="b"/>
              <a:pathLst>
                <a:path h="1137285">
                  <a:moveTo>
                    <a:pt x="0" y="0"/>
                  </a:moveTo>
                  <a:lnTo>
                    <a:pt x="0" y="1136903"/>
                  </a:lnTo>
                </a:path>
              </a:pathLst>
            </a:custGeom>
            <a:ln w="9144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39" name="object 39"/>
            <p:cNvPicPr/>
            <p:nvPr/>
          </p:nvPicPr>
          <p:blipFill>
            <a:blip r:embed="rId8" cstate="print"/>
            <a:stretch>
              <a:fillRect/>
            </a:stretch>
          </p:blipFill>
          <p:spPr>
            <a:xfrm>
              <a:off x="3354323" y="2068067"/>
              <a:ext cx="149352" cy="437388"/>
            </a:xfrm>
            <a:prstGeom prst="rect">
              <a:avLst/>
            </a:prstGeom>
          </p:spPr>
        </p:pic>
        <p:pic>
          <p:nvPicPr>
            <p:cNvPr id="40" name="object 40"/>
            <p:cNvPicPr/>
            <p:nvPr/>
          </p:nvPicPr>
          <p:blipFill>
            <a:blip r:embed="rId9" cstate="print"/>
            <a:stretch>
              <a:fillRect/>
            </a:stretch>
          </p:blipFill>
          <p:spPr>
            <a:xfrm>
              <a:off x="3806951" y="2058924"/>
              <a:ext cx="152400" cy="437387"/>
            </a:xfrm>
            <a:prstGeom prst="rect">
              <a:avLst/>
            </a:prstGeom>
          </p:spPr>
        </p:pic>
        <p:sp>
          <p:nvSpPr>
            <p:cNvPr id="41" name="object 41"/>
            <p:cNvSpPr/>
            <p:nvPr/>
          </p:nvSpPr>
          <p:spPr>
            <a:xfrm>
              <a:off x="3883151" y="1828800"/>
              <a:ext cx="624840" cy="2327275"/>
            </a:xfrm>
            <a:custGeom>
              <a:avLst/>
              <a:gdLst/>
              <a:ahLst/>
              <a:cxnLst/>
              <a:rect l="l" t="t" r="r" b="b"/>
              <a:pathLst>
                <a:path w="624839" h="2327275">
                  <a:moveTo>
                    <a:pt x="0" y="629411"/>
                  </a:moveTo>
                  <a:lnTo>
                    <a:pt x="0" y="2327148"/>
                  </a:lnTo>
                </a:path>
                <a:path w="624839" h="2327275">
                  <a:moveTo>
                    <a:pt x="624840" y="455675"/>
                  </a:moveTo>
                  <a:lnTo>
                    <a:pt x="624840" y="0"/>
                  </a:lnTo>
                </a:path>
              </a:pathLst>
            </a:custGeom>
            <a:ln w="9144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42" name="object 42"/>
          <p:cNvSpPr/>
          <p:nvPr/>
        </p:nvSpPr>
        <p:spPr>
          <a:xfrm>
            <a:off x="11026006" y="1830324"/>
            <a:ext cx="347667" cy="0"/>
          </a:xfrm>
          <a:custGeom>
            <a:avLst/>
            <a:gdLst/>
            <a:ahLst/>
            <a:cxnLst/>
            <a:rect l="l" t="t" r="r" b="b"/>
            <a:pathLst>
              <a:path w="151129">
                <a:moveTo>
                  <a:pt x="150875" y="0"/>
                </a:moveTo>
                <a:lnTo>
                  <a:pt x="0" y="0"/>
                </a:lnTo>
              </a:path>
            </a:pathLst>
          </a:custGeom>
          <a:ln w="9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grpSp>
        <p:nvGrpSpPr>
          <p:cNvPr id="43" name="object 43"/>
          <p:cNvGrpSpPr/>
          <p:nvPr/>
        </p:nvGrpSpPr>
        <p:grpSpPr>
          <a:xfrm>
            <a:off x="10377419" y="1807464"/>
            <a:ext cx="715785" cy="43180"/>
            <a:chOff x="4511040" y="1807464"/>
            <a:chExt cx="311150" cy="43180"/>
          </a:xfrm>
        </p:grpSpPr>
        <p:sp>
          <p:nvSpPr>
            <p:cNvPr id="44" name="object 44"/>
            <p:cNvSpPr/>
            <p:nvPr/>
          </p:nvSpPr>
          <p:spPr>
            <a:xfrm>
              <a:off x="4511040" y="1812036"/>
              <a:ext cx="289560" cy="17145"/>
            </a:xfrm>
            <a:custGeom>
              <a:avLst/>
              <a:gdLst/>
              <a:ahLst/>
              <a:cxnLst/>
              <a:rect l="l" t="t" r="r" b="b"/>
              <a:pathLst>
                <a:path w="289560" h="17144">
                  <a:moveTo>
                    <a:pt x="150875" y="16763"/>
                  </a:moveTo>
                  <a:lnTo>
                    <a:pt x="0" y="16763"/>
                  </a:lnTo>
                </a:path>
                <a:path w="289560" h="17144">
                  <a:moveTo>
                    <a:pt x="289559" y="0"/>
                  </a:moveTo>
                  <a:lnTo>
                    <a:pt x="158495" y="16763"/>
                  </a:lnTo>
                </a:path>
              </a:pathLst>
            </a:custGeom>
            <a:ln w="9144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5" name="object 45"/>
            <p:cNvSpPr/>
            <p:nvPr/>
          </p:nvSpPr>
          <p:spPr>
            <a:xfrm>
              <a:off x="4783836" y="1812036"/>
              <a:ext cx="33655" cy="33655"/>
            </a:xfrm>
            <a:custGeom>
              <a:avLst/>
              <a:gdLst/>
              <a:ahLst/>
              <a:cxnLst/>
              <a:rect l="l" t="t" r="r" b="b"/>
              <a:pathLst>
                <a:path w="33654" h="33655">
                  <a:moveTo>
                    <a:pt x="18287" y="33528"/>
                  </a:moveTo>
                  <a:lnTo>
                    <a:pt x="15239" y="33528"/>
                  </a:lnTo>
                  <a:lnTo>
                    <a:pt x="10667" y="32004"/>
                  </a:lnTo>
                  <a:lnTo>
                    <a:pt x="7619" y="30480"/>
                  </a:lnTo>
                  <a:lnTo>
                    <a:pt x="6095" y="28956"/>
                  </a:lnTo>
                  <a:lnTo>
                    <a:pt x="3047" y="27432"/>
                  </a:lnTo>
                  <a:lnTo>
                    <a:pt x="0" y="21336"/>
                  </a:lnTo>
                  <a:lnTo>
                    <a:pt x="0" y="10668"/>
                  </a:lnTo>
                  <a:lnTo>
                    <a:pt x="1523" y="7620"/>
                  </a:lnTo>
                  <a:lnTo>
                    <a:pt x="4571" y="6096"/>
                  </a:lnTo>
                  <a:lnTo>
                    <a:pt x="6095" y="3048"/>
                  </a:lnTo>
                  <a:lnTo>
                    <a:pt x="9143" y="1524"/>
                  </a:lnTo>
                  <a:lnTo>
                    <a:pt x="12191" y="1524"/>
                  </a:lnTo>
                  <a:lnTo>
                    <a:pt x="16763" y="0"/>
                  </a:lnTo>
                  <a:lnTo>
                    <a:pt x="19811" y="1524"/>
                  </a:lnTo>
                  <a:lnTo>
                    <a:pt x="22859" y="1524"/>
                  </a:lnTo>
                  <a:lnTo>
                    <a:pt x="25907" y="3048"/>
                  </a:lnTo>
                  <a:lnTo>
                    <a:pt x="30479" y="7620"/>
                  </a:lnTo>
                  <a:lnTo>
                    <a:pt x="32003" y="10668"/>
                  </a:lnTo>
                  <a:lnTo>
                    <a:pt x="32003" y="13716"/>
                  </a:lnTo>
                  <a:lnTo>
                    <a:pt x="33527" y="16764"/>
                  </a:lnTo>
                  <a:lnTo>
                    <a:pt x="32003" y="21336"/>
                  </a:lnTo>
                  <a:lnTo>
                    <a:pt x="32003" y="24384"/>
                  </a:lnTo>
                  <a:lnTo>
                    <a:pt x="27431" y="28956"/>
                  </a:lnTo>
                  <a:lnTo>
                    <a:pt x="18287" y="33528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6" name="object 46"/>
            <p:cNvSpPr/>
            <p:nvPr/>
          </p:nvSpPr>
          <p:spPr>
            <a:xfrm>
              <a:off x="4783836" y="1812036"/>
              <a:ext cx="33655" cy="33655"/>
            </a:xfrm>
            <a:custGeom>
              <a:avLst/>
              <a:gdLst/>
              <a:ahLst/>
              <a:cxnLst/>
              <a:rect l="l" t="t" r="r" b="b"/>
              <a:pathLst>
                <a:path w="33654" h="33655">
                  <a:moveTo>
                    <a:pt x="16763" y="0"/>
                  </a:moveTo>
                  <a:lnTo>
                    <a:pt x="19811" y="1524"/>
                  </a:lnTo>
                  <a:lnTo>
                    <a:pt x="22859" y="1524"/>
                  </a:lnTo>
                  <a:lnTo>
                    <a:pt x="25907" y="3048"/>
                  </a:lnTo>
                  <a:lnTo>
                    <a:pt x="30479" y="7620"/>
                  </a:lnTo>
                  <a:lnTo>
                    <a:pt x="32003" y="10668"/>
                  </a:lnTo>
                  <a:lnTo>
                    <a:pt x="32003" y="13716"/>
                  </a:lnTo>
                  <a:lnTo>
                    <a:pt x="33527" y="16764"/>
                  </a:lnTo>
                  <a:lnTo>
                    <a:pt x="32003" y="21336"/>
                  </a:lnTo>
                  <a:lnTo>
                    <a:pt x="32003" y="24384"/>
                  </a:lnTo>
                  <a:lnTo>
                    <a:pt x="27431" y="28956"/>
                  </a:lnTo>
                  <a:lnTo>
                    <a:pt x="18287" y="33528"/>
                  </a:lnTo>
                  <a:lnTo>
                    <a:pt x="15239" y="33528"/>
                  </a:lnTo>
                  <a:lnTo>
                    <a:pt x="10667" y="32004"/>
                  </a:lnTo>
                  <a:lnTo>
                    <a:pt x="7619" y="30480"/>
                  </a:lnTo>
                  <a:lnTo>
                    <a:pt x="6095" y="28956"/>
                  </a:lnTo>
                  <a:lnTo>
                    <a:pt x="3047" y="27432"/>
                  </a:lnTo>
                  <a:lnTo>
                    <a:pt x="0" y="21336"/>
                  </a:lnTo>
                  <a:lnTo>
                    <a:pt x="0" y="10668"/>
                  </a:lnTo>
                  <a:lnTo>
                    <a:pt x="1523" y="7620"/>
                  </a:lnTo>
                  <a:lnTo>
                    <a:pt x="4571" y="6096"/>
                  </a:lnTo>
                  <a:lnTo>
                    <a:pt x="6095" y="3048"/>
                  </a:lnTo>
                  <a:lnTo>
                    <a:pt x="9143" y="1524"/>
                  </a:lnTo>
                  <a:lnTo>
                    <a:pt x="12191" y="1524"/>
                  </a:lnTo>
                  <a:lnTo>
                    <a:pt x="16763" y="0"/>
                  </a:lnTo>
                  <a:close/>
                </a:path>
              </a:pathLst>
            </a:custGeom>
            <a:ln w="9144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7" name="object 47"/>
            <p:cNvSpPr/>
            <p:nvPr/>
          </p:nvSpPr>
          <p:spPr>
            <a:xfrm>
              <a:off x="4634484" y="1812036"/>
              <a:ext cx="33655" cy="33655"/>
            </a:xfrm>
            <a:custGeom>
              <a:avLst/>
              <a:gdLst/>
              <a:ahLst/>
              <a:cxnLst/>
              <a:rect l="l" t="t" r="r" b="b"/>
              <a:pathLst>
                <a:path w="33654" h="33655">
                  <a:moveTo>
                    <a:pt x="18287" y="33528"/>
                  </a:moveTo>
                  <a:lnTo>
                    <a:pt x="15239" y="33528"/>
                  </a:lnTo>
                  <a:lnTo>
                    <a:pt x="10667" y="32004"/>
                  </a:lnTo>
                  <a:lnTo>
                    <a:pt x="7619" y="30480"/>
                  </a:lnTo>
                  <a:lnTo>
                    <a:pt x="6095" y="28956"/>
                  </a:lnTo>
                  <a:lnTo>
                    <a:pt x="3047" y="27432"/>
                  </a:lnTo>
                  <a:lnTo>
                    <a:pt x="0" y="21336"/>
                  </a:lnTo>
                  <a:lnTo>
                    <a:pt x="0" y="10668"/>
                  </a:lnTo>
                  <a:lnTo>
                    <a:pt x="1523" y="7620"/>
                  </a:lnTo>
                  <a:lnTo>
                    <a:pt x="4571" y="6096"/>
                  </a:lnTo>
                  <a:lnTo>
                    <a:pt x="6095" y="3048"/>
                  </a:lnTo>
                  <a:lnTo>
                    <a:pt x="9143" y="1524"/>
                  </a:lnTo>
                  <a:lnTo>
                    <a:pt x="13715" y="1524"/>
                  </a:lnTo>
                  <a:lnTo>
                    <a:pt x="16763" y="0"/>
                  </a:lnTo>
                  <a:lnTo>
                    <a:pt x="19811" y="1524"/>
                  </a:lnTo>
                  <a:lnTo>
                    <a:pt x="22859" y="1524"/>
                  </a:lnTo>
                  <a:lnTo>
                    <a:pt x="25907" y="3048"/>
                  </a:lnTo>
                  <a:lnTo>
                    <a:pt x="30479" y="7620"/>
                  </a:lnTo>
                  <a:lnTo>
                    <a:pt x="33527" y="13716"/>
                  </a:lnTo>
                  <a:lnTo>
                    <a:pt x="33527" y="16764"/>
                  </a:lnTo>
                  <a:lnTo>
                    <a:pt x="32003" y="21336"/>
                  </a:lnTo>
                  <a:lnTo>
                    <a:pt x="32003" y="24384"/>
                  </a:lnTo>
                  <a:lnTo>
                    <a:pt x="30479" y="27432"/>
                  </a:lnTo>
                  <a:lnTo>
                    <a:pt x="18287" y="33528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8" name="object 48"/>
            <p:cNvSpPr/>
            <p:nvPr/>
          </p:nvSpPr>
          <p:spPr>
            <a:xfrm>
              <a:off x="4634484" y="1812036"/>
              <a:ext cx="33655" cy="33655"/>
            </a:xfrm>
            <a:custGeom>
              <a:avLst/>
              <a:gdLst/>
              <a:ahLst/>
              <a:cxnLst/>
              <a:rect l="l" t="t" r="r" b="b"/>
              <a:pathLst>
                <a:path w="33654" h="33655">
                  <a:moveTo>
                    <a:pt x="16763" y="0"/>
                  </a:moveTo>
                  <a:lnTo>
                    <a:pt x="19811" y="1524"/>
                  </a:lnTo>
                  <a:lnTo>
                    <a:pt x="22859" y="1524"/>
                  </a:lnTo>
                  <a:lnTo>
                    <a:pt x="25907" y="3048"/>
                  </a:lnTo>
                  <a:lnTo>
                    <a:pt x="30479" y="7620"/>
                  </a:lnTo>
                  <a:lnTo>
                    <a:pt x="32003" y="10668"/>
                  </a:lnTo>
                  <a:lnTo>
                    <a:pt x="33527" y="13716"/>
                  </a:lnTo>
                  <a:lnTo>
                    <a:pt x="33527" y="16764"/>
                  </a:lnTo>
                  <a:lnTo>
                    <a:pt x="32003" y="21336"/>
                  </a:lnTo>
                  <a:lnTo>
                    <a:pt x="32003" y="24384"/>
                  </a:lnTo>
                  <a:lnTo>
                    <a:pt x="30479" y="27432"/>
                  </a:lnTo>
                  <a:lnTo>
                    <a:pt x="18287" y="33528"/>
                  </a:lnTo>
                  <a:lnTo>
                    <a:pt x="15239" y="33528"/>
                  </a:lnTo>
                  <a:lnTo>
                    <a:pt x="10667" y="32004"/>
                  </a:lnTo>
                  <a:lnTo>
                    <a:pt x="7619" y="30480"/>
                  </a:lnTo>
                  <a:lnTo>
                    <a:pt x="6095" y="28956"/>
                  </a:lnTo>
                  <a:lnTo>
                    <a:pt x="3047" y="27432"/>
                  </a:lnTo>
                  <a:lnTo>
                    <a:pt x="0" y="21336"/>
                  </a:lnTo>
                  <a:lnTo>
                    <a:pt x="0" y="10668"/>
                  </a:lnTo>
                  <a:lnTo>
                    <a:pt x="1523" y="7620"/>
                  </a:lnTo>
                  <a:lnTo>
                    <a:pt x="4571" y="6096"/>
                  </a:lnTo>
                  <a:lnTo>
                    <a:pt x="6095" y="3048"/>
                  </a:lnTo>
                  <a:lnTo>
                    <a:pt x="9143" y="1524"/>
                  </a:lnTo>
                  <a:lnTo>
                    <a:pt x="13715" y="1524"/>
                  </a:lnTo>
                  <a:lnTo>
                    <a:pt x="16763" y="0"/>
                  </a:lnTo>
                  <a:close/>
                </a:path>
              </a:pathLst>
            </a:custGeom>
            <a:ln w="9144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49" name="object 49"/>
          <p:cNvGrpSpPr/>
          <p:nvPr/>
        </p:nvGrpSpPr>
        <p:grpSpPr>
          <a:xfrm>
            <a:off x="10636856" y="1958341"/>
            <a:ext cx="480598" cy="337185"/>
            <a:chOff x="4623816" y="1958340"/>
            <a:chExt cx="208915" cy="337185"/>
          </a:xfrm>
        </p:grpSpPr>
        <p:sp>
          <p:nvSpPr>
            <p:cNvPr id="50" name="object 50"/>
            <p:cNvSpPr/>
            <p:nvPr/>
          </p:nvSpPr>
          <p:spPr>
            <a:xfrm>
              <a:off x="4628388" y="1962912"/>
              <a:ext cx="200025" cy="198120"/>
            </a:xfrm>
            <a:custGeom>
              <a:avLst/>
              <a:gdLst/>
              <a:ahLst/>
              <a:cxnLst/>
              <a:rect l="l" t="t" r="r" b="b"/>
              <a:pathLst>
                <a:path w="200025" h="198119">
                  <a:moveTo>
                    <a:pt x="199643" y="97535"/>
                  </a:moveTo>
                  <a:lnTo>
                    <a:pt x="191642" y="59793"/>
                  </a:lnTo>
                  <a:lnTo>
                    <a:pt x="169925" y="28765"/>
                  </a:lnTo>
                  <a:lnTo>
                    <a:pt x="137921" y="7739"/>
                  </a:lnTo>
                  <a:lnTo>
                    <a:pt x="99059" y="0"/>
                  </a:lnTo>
                  <a:lnTo>
                    <a:pt x="61079" y="7739"/>
                  </a:lnTo>
                  <a:lnTo>
                    <a:pt x="29527" y="28765"/>
                  </a:lnTo>
                  <a:lnTo>
                    <a:pt x="7977" y="59793"/>
                  </a:lnTo>
                  <a:lnTo>
                    <a:pt x="0" y="97535"/>
                  </a:lnTo>
                  <a:lnTo>
                    <a:pt x="7977" y="136397"/>
                  </a:lnTo>
                  <a:lnTo>
                    <a:pt x="29527" y="168401"/>
                  </a:lnTo>
                  <a:lnTo>
                    <a:pt x="61079" y="190118"/>
                  </a:lnTo>
                  <a:lnTo>
                    <a:pt x="99059" y="198119"/>
                  </a:lnTo>
                  <a:lnTo>
                    <a:pt x="137921" y="190118"/>
                  </a:lnTo>
                  <a:lnTo>
                    <a:pt x="169925" y="168401"/>
                  </a:lnTo>
                  <a:lnTo>
                    <a:pt x="191642" y="136397"/>
                  </a:lnTo>
                  <a:lnTo>
                    <a:pt x="199643" y="97535"/>
                  </a:lnTo>
                </a:path>
              </a:pathLst>
            </a:custGeom>
            <a:ln w="9143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51" name="object 51"/>
            <p:cNvPicPr/>
            <p:nvPr/>
          </p:nvPicPr>
          <p:blipFill>
            <a:blip r:embed="rId6" cstate="print"/>
            <a:stretch>
              <a:fillRect/>
            </a:stretch>
          </p:blipFill>
          <p:spPr>
            <a:xfrm>
              <a:off x="4693920" y="2022348"/>
              <a:ext cx="74675" cy="193547"/>
            </a:xfrm>
            <a:prstGeom prst="rect">
              <a:avLst/>
            </a:prstGeom>
          </p:spPr>
        </p:pic>
        <p:sp>
          <p:nvSpPr>
            <p:cNvPr id="52" name="object 52"/>
            <p:cNvSpPr/>
            <p:nvPr/>
          </p:nvSpPr>
          <p:spPr>
            <a:xfrm>
              <a:off x="4722876" y="2164080"/>
              <a:ext cx="9525" cy="131445"/>
            </a:xfrm>
            <a:custGeom>
              <a:avLst/>
              <a:gdLst/>
              <a:ahLst/>
              <a:cxnLst/>
              <a:rect l="l" t="t" r="r" b="b"/>
              <a:pathLst>
                <a:path w="9525" h="131444">
                  <a:moveTo>
                    <a:pt x="4572" y="36576"/>
                  </a:moveTo>
                  <a:lnTo>
                    <a:pt x="1524" y="35052"/>
                  </a:lnTo>
                  <a:lnTo>
                    <a:pt x="0" y="32004"/>
                  </a:lnTo>
                  <a:lnTo>
                    <a:pt x="0" y="4572"/>
                  </a:lnTo>
                  <a:lnTo>
                    <a:pt x="1524" y="1524"/>
                  </a:lnTo>
                  <a:lnTo>
                    <a:pt x="4572" y="0"/>
                  </a:lnTo>
                  <a:lnTo>
                    <a:pt x="9144" y="1524"/>
                  </a:lnTo>
                  <a:lnTo>
                    <a:pt x="9144" y="35052"/>
                  </a:lnTo>
                  <a:lnTo>
                    <a:pt x="4572" y="36576"/>
                  </a:lnTo>
                  <a:close/>
                </a:path>
                <a:path w="9525" h="131444">
                  <a:moveTo>
                    <a:pt x="4572" y="91440"/>
                  </a:moveTo>
                  <a:lnTo>
                    <a:pt x="1524" y="89916"/>
                  </a:lnTo>
                  <a:lnTo>
                    <a:pt x="0" y="86868"/>
                  </a:lnTo>
                  <a:lnTo>
                    <a:pt x="0" y="59436"/>
                  </a:lnTo>
                  <a:lnTo>
                    <a:pt x="1524" y="56388"/>
                  </a:lnTo>
                  <a:lnTo>
                    <a:pt x="4572" y="54864"/>
                  </a:lnTo>
                  <a:lnTo>
                    <a:pt x="9144" y="56388"/>
                  </a:lnTo>
                  <a:lnTo>
                    <a:pt x="9144" y="89916"/>
                  </a:lnTo>
                  <a:lnTo>
                    <a:pt x="4572" y="91440"/>
                  </a:lnTo>
                  <a:close/>
                </a:path>
                <a:path w="9525" h="131444">
                  <a:moveTo>
                    <a:pt x="4572" y="131064"/>
                  </a:moveTo>
                  <a:lnTo>
                    <a:pt x="1524" y="129540"/>
                  </a:lnTo>
                  <a:lnTo>
                    <a:pt x="0" y="126492"/>
                  </a:lnTo>
                  <a:lnTo>
                    <a:pt x="0" y="114300"/>
                  </a:lnTo>
                  <a:lnTo>
                    <a:pt x="1524" y="111252"/>
                  </a:lnTo>
                  <a:lnTo>
                    <a:pt x="4572" y="109728"/>
                  </a:lnTo>
                  <a:lnTo>
                    <a:pt x="9144" y="111252"/>
                  </a:lnTo>
                  <a:lnTo>
                    <a:pt x="9144" y="129540"/>
                  </a:lnTo>
                  <a:lnTo>
                    <a:pt x="4572" y="131064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53" name="object 53"/>
          <p:cNvSpPr/>
          <p:nvPr/>
        </p:nvSpPr>
        <p:spPr>
          <a:xfrm>
            <a:off x="11369585" y="1830324"/>
            <a:ext cx="0" cy="455930"/>
          </a:xfrm>
          <a:custGeom>
            <a:avLst/>
            <a:gdLst/>
            <a:ahLst/>
            <a:cxnLst/>
            <a:rect l="l" t="t" r="r" b="b"/>
            <a:pathLst>
              <a:path h="455930">
                <a:moveTo>
                  <a:pt x="0" y="0"/>
                </a:moveTo>
                <a:lnTo>
                  <a:pt x="0" y="455675"/>
                </a:lnTo>
              </a:path>
            </a:pathLst>
          </a:custGeom>
          <a:ln w="9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grpSp>
        <p:nvGrpSpPr>
          <p:cNvPr id="54" name="object 54"/>
          <p:cNvGrpSpPr/>
          <p:nvPr/>
        </p:nvGrpSpPr>
        <p:grpSpPr>
          <a:xfrm>
            <a:off x="10317820" y="2039112"/>
            <a:ext cx="109559" cy="45720"/>
            <a:chOff x="4485132" y="2039112"/>
            <a:chExt cx="47625" cy="45720"/>
          </a:xfrm>
        </p:grpSpPr>
        <p:sp>
          <p:nvSpPr>
            <p:cNvPr id="55" name="object 55"/>
            <p:cNvSpPr/>
            <p:nvPr/>
          </p:nvSpPr>
          <p:spPr>
            <a:xfrm>
              <a:off x="4489704" y="2043684"/>
              <a:ext cx="38100" cy="36830"/>
            </a:xfrm>
            <a:custGeom>
              <a:avLst/>
              <a:gdLst/>
              <a:ahLst/>
              <a:cxnLst/>
              <a:rect l="l" t="t" r="r" b="b"/>
              <a:pathLst>
                <a:path w="38100" h="36830">
                  <a:moveTo>
                    <a:pt x="18288" y="36576"/>
                  </a:moveTo>
                  <a:lnTo>
                    <a:pt x="10929" y="34980"/>
                  </a:lnTo>
                  <a:lnTo>
                    <a:pt x="5143" y="30670"/>
                  </a:lnTo>
                  <a:lnTo>
                    <a:pt x="1357" y="24360"/>
                  </a:lnTo>
                  <a:lnTo>
                    <a:pt x="0" y="16764"/>
                  </a:lnTo>
                  <a:lnTo>
                    <a:pt x="0" y="6096"/>
                  </a:lnTo>
                  <a:lnTo>
                    <a:pt x="7620" y="0"/>
                  </a:lnTo>
                  <a:lnTo>
                    <a:pt x="18288" y="0"/>
                  </a:lnTo>
                  <a:lnTo>
                    <a:pt x="25884" y="1119"/>
                  </a:lnTo>
                  <a:lnTo>
                    <a:pt x="32194" y="4381"/>
                  </a:lnTo>
                  <a:lnTo>
                    <a:pt x="36504" y="9644"/>
                  </a:lnTo>
                  <a:lnTo>
                    <a:pt x="38100" y="16764"/>
                  </a:lnTo>
                  <a:lnTo>
                    <a:pt x="36504" y="24360"/>
                  </a:lnTo>
                  <a:lnTo>
                    <a:pt x="32194" y="30670"/>
                  </a:lnTo>
                  <a:lnTo>
                    <a:pt x="25884" y="34980"/>
                  </a:lnTo>
                  <a:lnTo>
                    <a:pt x="18288" y="36576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6" name="object 56"/>
            <p:cNvSpPr/>
            <p:nvPr/>
          </p:nvSpPr>
          <p:spPr>
            <a:xfrm>
              <a:off x="4489704" y="2043684"/>
              <a:ext cx="38100" cy="36830"/>
            </a:xfrm>
            <a:custGeom>
              <a:avLst/>
              <a:gdLst/>
              <a:ahLst/>
              <a:cxnLst/>
              <a:rect l="l" t="t" r="r" b="b"/>
              <a:pathLst>
                <a:path w="38100" h="36830">
                  <a:moveTo>
                    <a:pt x="0" y="16764"/>
                  </a:moveTo>
                  <a:lnTo>
                    <a:pt x="0" y="6096"/>
                  </a:lnTo>
                  <a:lnTo>
                    <a:pt x="7620" y="0"/>
                  </a:lnTo>
                  <a:lnTo>
                    <a:pt x="18288" y="0"/>
                  </a:lnTo>
                  <a:lnTo>
                    <a:pt x="25884" y="1119"/>
                  </a:lnTo>
                  <a:lnTo>
                    <a:pt x="32194" y="4381"/>
                  </a:lnTo>
                  <a:lnTo>
                    <a:pt x="36504" y="9644"/>
                  </a:lnTo>
                  <a:lnTo>
                    <a:pt x="38100" y="16764"/>
                  </a:lnTo>
                  <a:lnTo>
                    <a:pt x="36504" y="24360"/>
                  </a:lnTo>
                  <a:lnTo>
                    <a:pt x="32194" y="30670"/>
                  </a:lnTo>
                  <a:lnTo>
                    <a:pt x="25884" y="34980"/>
                  </a:lnTo>
                  <a:lnTo>
                    <a:pt x="18288" y="36576"/>
                  </a:lnTo>
                  <a:lnTo>
                    <a:pt x="10929" y="34980"/>
                  </a:lnTo>
                  <a:lnTo>
                    <a:pt x="5143" y="30670"/>
                  </a:lnTo>
                  <a:lnTo>
                    <a:pt x="1357" y="24360"/>
                  </a:lnTo>
                  <a:lnTo>
                    <a:pt x="0" y="16764"/>
                  </a:lnTo>
                </a:path>
              </a:pathLst>
            </a:custGeom>
            <a:ln w="9144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57" name="object 57"/>
          <p:cNvGrpSpPr/>
          <p:nvPr/>
        </p:nvGrpSpPr>
        <p:grpSpPr>
          <a:xfrm>
            <a:off x="11313490" y="2039112"/>
            <a:ext cx="112480" cy="45720"/>
            <a:chOff x="4917947" y="2039112"/>
            <a:chExt cx="48895" cy="45720"/>
          </a:xfrm>
        </p:grpSpPr>
        <p:sp>
          <p:nvSpPr>
            <p:cNvPr id="58" name="object 58"/>
            <p:cNvSpPr/>
            <p:nvPr/>
          </p:nvSpPr>
          <p:spPr>
            <a:xfrm>
              <a:off x="4922519" y="2043684"/>
              <a:ext cx="40005" cy="36830"/>
            </a:xfrm>
            <a:custGeom>
              <a:avLst/>
              <a:gdLst/>
              <a:ahLst/>
              <a:cxnLst/>
              <a:rect l="l" t="t" r="r" b="b"/>
              <a:pathLst>
                <a:path w="40004" h="36830">
                  <a:moveTo>
                    <a:pt x="19812" y="36576"/>
                  </a:moveTo>
                  <a:lnTo>
                    <a:pt x="12215" y="34980"/>
                  </a:lnTo>
                  <a:lnTo>
                    <a:pt x="5905" y="30670"/>
                  </a:lnTo>
                  <a:lnTo>
                    <a:pt x="1595" y="24360"/>
                  </a:lnTo>
                  <a:lnTo>
                    <a:pt x="0" y="16764"/>
                  </a:lnTo>
                  <a:lnTo>
                    <a:pt x="1595" y="9644"/>
                  </a:lnTo>
                  <a:lnTo>
                    <a:pt x="5905" y="4381"/>
                  </a:lnTo>
                  <a:lnTo>
                    <a:pt x="12215" y="1119"/>
                  </a:lnTo>
                  <a:lnTo>
                    <a:pt x="19812" y="0"/>
                  </a:lnTo>
                  <a:lnTo>
                    <a:pt x="27408" y="1119"/>
                  </a:lnTo>
                  <a:lnTo>
                    <a:pt x="33718" y="4381"/>
                  </a:lnTo>
                  <a:lnTo>
                    <a:pt x="38028" y="9644"/>
                  </a:lnTo>
                  <a:lnTo>
                    <a:pt x="39624" y="16764"/>
                  </a:lnTo>
                  <a:lnTo>
                    <a:pt x="38028" y="24360"/>
                  </a:lnTo>
                  <a:lnTo>
                    <a:pt x="33718" y="30670"/>
                  </a:lnTo>
                  <a:lnTo>
                    <a:pt x="27408" y="34980"/>
                  </a:lnTo>
                  <a:lnTo>
                    <a:pt x="19812" y="36576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9" name="object 59"/>
            <p:cNvSpPr/>
            <p:nvPr/>
          </p:nvSpPr>
          <p:spPr>
            <a:xfrm>
              <a:off x="4922519" y="2043684"/>
              <a:ext cx="40005" cy="36830"/>
            </a:xfrm>
            <a:custGeom>
              <a:avLst/>
              <a:gdLst/>
              <a:ahLst/>
              <a:cxnLst/>
              <a:rect l="l" t="t" r="r" b="b"/>
              <a:pathLst>
                <a:path w="40004" h="36830">
                  <a:moveTo>
                    <a:pt x="0" y="16764"/>
                  </a:moveTo>
                  <a:lnTo>
                    <a:pt x="1595" y="9644"/>
                  </a:lnTo>
                  <a:lnTo>
                    <a:pt x="5905" y="4381"/>
                  </a:lnTo>
                  <a:lnTo>
                    <a:pt x="12215" y="1119"/>
                  </a:lnTo>
                  <a:lnTo>
                    <a:pt x="19812" y="0"/>
                  </a:lnTo>
                  <a:lnTo>
                    <a:pt x="27408" y="1119"/>
                  </a:lnTo>
                  <a:lnTo>
                    <a:pt x="33718" y="4381"/>
                  </a:lnTo>
                  <a:lnTo>
                    <a:pt x="38028" y="9644"/>
                  </a:lnTo>
                  <a:lnTo>
                    <a:pt x="39624" y="16764"/>
                  </a:lnTo>
                  <a:lnTo>
                    <a:pt x="38028" y="24360"/>
                  </a:lnTo>
                  <a:lnTo>
                    <a:pt x="33718" y="30670"/>
                  </a:lnTo>
                  <a:lnTo>
                    <a:pt x="27408" y="34980"/>
                  </a:lnTo>
                  <a:lnTo>
                    <a:pt x="19812" y="36576"/>
                  </a:lnTo>
                  <a:lnTo>
                    <a:pt x="12215" y="34980"/>
                  </a:lnTo>
                  <a:lnTo>
                    <a:pt x="5905" y="30670"/>
                  </a:lnTo>
                  <a:lnTo>
                    <a:pt x="1595" y="24360"/>
                  </a:lnTo>
                  <a:lnTo>
                    <a:pt x="0" y="16764"/>
                  </a:lnTo>
                </a:path>
              </a:pathLst>
            </a:custGeom>
            <a:ln w="9144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60" name="object 60"/>
          <p:cNvSpPr/>
          <p:nvPr/>
        </p:nvSpPr>
        <p:spPr>
          <a:xfrm>
            <a:off x="13897327" y="2058923"/>
            <a:ext cx="94951" cy="82550"/>
          </a:xfrm>
          <a:custGeom>
            <a:avLst/>
            <a:gdLst/>
            <a:ahLst/>
            <a:cxnLst/>
            <a:rect l="l" t="t" r="r" b="b"/>
            <a:pathLst>
              <a:path w="41275" h="82550">
                <a:moveTo>
                  <a:pt x="0" y="82296"/>
                </a:moveTo>
                <a:lnTo>
                  <a:pt x="7620" y="82296"/>
                </a:lnTo>
                <a:lnTo>
                  <a:pt x="13716" y="80772"/>
                </a:lnTo>
                <a:lnTo>
                  <a:pt x="39624" y="50292"/>
                </a:lnTo>
                <a:lnTo>
                  <a:pt x="41148" y="44196"/>
                </a:lnTo>
                <a:lnTo>
                  <a:pt x="41148" y="38100"/>
                </a:lnTo>
                <a:lnTo>
                  <a:pt x="39624" y="32004"/>
                </a:lnTo>
                <a:lnTo>
                  <a:pt x="38100" y="24384"/>
                </a:lnTo>
                <a:lnTo>
                  <a:pt x="7620" y="1524"/>
                </a:lnTo>
                <a:lnTo>
                  <a:pt x="0" y="0"/>
                </a:lnTo>
              </a:path>
            </a:pathLst>
          </a:custGeom>
          <a:ln w="1524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grpSp>
        <p:nvGrpSpPr>
          <p:cNvPr id="61" name="object 61"/>
          <p:cNvGrpSpPr/>
          <p:nvPr/>
        </p:nvGrpSpPr>
        <p:grpSpPr>
          <a:xfrm>
            <a:off x="13879797" y="1889761"/>
            <a:ext cx="130010" cy="177165"/>
            <a:chOff x="6033515" y="1889760"/>
            <a:chExt cx="56515" cy="177165"/>
          </a:xfrm>
        </p:grpSpPr>
        <p:sp>
          <p:nvSpPr>
            <p:cNvPr id="62" name="object 62"/>
            <p:cNvSpPr/>
            <p:nvPr/>
          </p:nvSpPr>
          <p:spPr>
            <a:xfrm>
              <a:off x="6041135" y="1897380"/>
              <a:ext cx="41275" cy="82550"/>
            </a:xfrm>
            <a:custGeom>
              <a:avLst/>
              <a:gdLst/>
              <a:ahLst/>
              <a:cxnLst/>
              <a:rect l="l" t="t" r="r" b="b"/>
              <a:pathLst>
                <a:path w="41275" h="82550">
                  <a:moveTo>
                    <a:pt x="0" y="82296"/>
                  </a:moveTo>
                  <a:lnTo>
                    <a:pt x="35052" y="62484"/>
                  </a:lnTo>
                  <a:lnTo>
                    <a:pt x="39624" y="50292"/>
                  </a:lnTo>
                  <a:lnTo>
                    <a:pt x="41148" y="44196"/>
                  </a:lnTo>
                  <a:lnTo>
                    <a:pt x="41148" y="38100"/>
                  </a:lnTo>
                  <a:lnTo>
                    <a:pt x="39624" y="30480"/>
                  </a:lnTo>
                  <a:lnTo>
                    <a:pt x="13716" y="1524"/>
                  </a:lnTo>
                  <a:lnTo>
                    <a:pt x="7620" y="0"/>
                  </a:lnTo>
                  <a:lnTo>
                    <a:pt x="0" y="0"/>
                  </a:lnTo>
                </a:path>
              </a:pathLst>
            </a:custGeom>
            <a:ln w="1524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3" name="object 63"/>
            <p:cNvSpPr/>
            <p:nvPr/>
          </p:nvSpPr>
          <p:spPr>
            <a:xfrm>
              <a:off x="6041135" y="1979676"/>
              <a:ext cx="41275" cy="79375"/>
            </a:xfrm>
            <a:custGeom>
              <a:avLst/>
              <a:gdLst/>
              <a:ahLst/>
              <a:cxnLst/>
              <a:rect l="l" t="t" r="r" b="b"/>
              <a:pathLst>
                <a:path w="41275" h="79375">
                  <a:moveTo>
                    <a:pt x="0" y="79248"/>
                  </a:moveTo>
                  <a:lnTo>
                    <a:pt x="7620" y="79248"/>
                  </a:lnTo>
                  <a:lnTo>
                    <a:pt x="13716" y="77724"/>
                  </a:lnTo>
                  <a:lnTo>
                    <a:pt x="39624" y="50292"/>
                  </a:lnTo>
                  <a:lnTo>
                    <a:pt x="41148" y="44196"/>
                  </a:lnTo>
                  <a:lnTo>
                    <a:pt x="41148" y="36576"/>
                  </a:lnTo>
                  <a:lnTo>
                    <a:pt x="39624" y="30480"/>
                  </a:lnTo>
                  <a:lnTo>
                    <a:pt x="38100" y="24384"/>
                  </a:lnTo>
                  <a:lnTo>
                    <a:pt x="7620" y="0"/>
                  </a:lnTo>
                  <a:lnTo>
                    <a:pt x="0" y="0"/>
                  </a:lnTo>
                </a:path>
              </a:pathLst>
            </a:custGeom>
            <a:ln w="1524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64" name="object 64"/>
          <p:cNvGrpSpPr/>
          <p:nvPr/>
        </p:nvGrpSpPr>
        <p:grpSpPr>
          <a:xfrm>
            <a:off x="13862270" y="2133600"/>
            <a:ext cx="147539" cy="97790"/>
            <a:chOff x="6025896" y="2133600"/>
            <a:chExt cx="64135" cy="97790"/>
          </a:xfrm>
        </p:grpSpPr>
        <p:sp>
          <p:nvSpPr>
            <p:cNvPr id="65" name="object 65"/>
            <p:cNvSpPr/>
            <p:nvPr/>
          </p:nvSpPr>
          <p:spPr>
            <a:xfrm>
              <a:off x="6041135" y="2141220"/>
              <a:ext cx="41275" cy="82550"/>
            </a:xfrm>
            <a:custGeom>
              <a:avLst/>
              <a:gdLst/>
              <a:ahLst/>
              <a:cxnLst/>
              <a:rect l="l" t="t" r="r" b="b"/>
              <a:pathLst>
                <a:path w="41275" h="82550">
                  <a:moveTo>
                    <a:pt x="0" y="82296"/>
                  </a:moveTo>
                  <a:lnTo>
                    <a:pt x="35052" y="64008"/>
                  </a:lnTo>
                  <a:lnTo>
                    <a:pt x="39624" y="50292"/>
                  </a:lnTo>
                  <a:lnTo>
                    <a:pt x="41148" y="44196"/>
                  </a:lnTo>
                  <a:lnTo>
                    <a:pt x="41148" y="36576"/>
                  </a:lnTo>
                  <a:lnTo>
                    <a:pt x="39624" y="30480"/>
                  </a:lnTo>
                  <a:lnTo>
                    <a:pt x="38100" y="24384"/>
                  </a:lnTo>
                  <a:lnTo>
                    <a:pt x="35052" y="18288"/>
                  </a:lnTo>
                  <a:lnTo>
                    <a:pt x="30480" y="12192"/>
                  </a:lnTo>
                  <a:lnTo>
                    <a:pt x="25908" y="9144"/>
                  </a:lnTo>
                  <a:lnTo>
                    <a:pt x="19812" y="4572"/>
                  </a:lnTo>
                  <a:lnTo>
                    <a:pt x="13716" y="3048"/>
                  </a:lnTo>
                  <a:lnTo>
                    <a:pt x="7620" y="0"/>
                  </a:lnTo>
                  <a:lnTo>
                    <a:pt x="0" y="0"/>
                  </a:lnTo>
                </a:path>
              </a:pathLst>
            </a:custGeom>
            <a:ln w="1524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6" name="object 66"/>
            <p:cNvSpPr/>
            <p:nvPr/>
          </p:nvSpPr>
          <p:spPr>
            <a:xfrm>
              <a:off x="6025896" y="2141220"/>
              <a:ext cx="15240" cy="82550"/>
            </a:xfrm>
            <a:custGeom>
              <a:avLst/>
              <a:gdLst/>
              <a:ahLst/>
              <a:cxnLst/>
              <a:rect l="l" t="t" r="r" b="b"/>
              <a:pathLst>
                <a:path w="15239" h="82550">
                  <a:moveTo>
                    <a:pt x="15239" y="82295"/>
                  </a:moveTo>
                  <a:lnTo>
                    <a:pt x="0" y="82295"/>
                  </a:lnTo>
                </a:path>
                <a:path w="15239" h="82550">
                  <a:moveTo>
                    <a:pt x="15239" y="0"/>
                  </a:moveTo>
                  <a:lnTo>
                    <a:pt x="0" y="0"/>
                  </a:lnTo>
                </a:path>
              </a:pathLst>
            </a:custGeom>
            <a:ln w="1524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67" name="object 67"/>
          <p:cNvSpPr/>
          <p:nvPr/>
        </p:nvSpPr>
        <p:spPr>
          <a:xfrm>
            <a:off x="13862269" y="2058924"/>
            <a:ext cx="35059" cy="0"/>
          </a:xfrm>
          <a:custGeom>
            <a:avLst/>
            <a:gdLst/>
            <a:ahLst/>
            <a:cxnLst/>
            <a:rect l="l" t="t" r="r" b="b"/>
            <a:pathLst>
              <a:path w="15239">
                <a:moveTo>
                  <a:pt x="15239" y="0"/>
                </a:moveTo>
                <a:lnTo>
                  <a:pt x="0" y="0"/>
                </a:lnTo>
              </a:path>
            </a:pathLst>
          </a:custGeom>
          <a:ln w="1524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8" name="object 68"/>
          <p:cNvSpPr/>
          <p:nvPr/>
        </p:nvSpPr>
        <p:spPr>
          <a:xfrm>
            <a:off x="13862269" y="1979675"/>
            <a:ext cx="35059" cy="0"/>
          </a:xfrm>
          <a:custGeom>
            <a:avLst/>
            <a:gdLst/>
            <a:ahLst/>
            <a:cxnLst/>
            <a:rect l="l" t="t" r="r" b="b"/>
            <a:pathLst>
              <a:path w="15239">
                <a:moveTo>
                  <a:pt x="15239" y="0"/>
                </a:moveTo>
                <a:lnTo>
                  <a:pt x="0" y="0"/>
                </a:lnTo>
              </a:path>
            </a:pathLst>
          </a:custGeom>
          <a:ln w="1524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9" name="object 69"/>
          <p:cNvSpPr/>
          <p:nvPr/>
        </p:nvSpPr>
        <p:spPr>
          <a:xfrm>
            <a:off x="13862269" y="1897379"/>
            <a:ext cx="35059" cy="0"/>
          </a:xfrm>
          <a:custGeom>
            <a:avLst/>
            <a:gdLst/>
            <a:ahLst/>
            <a:cxnLst/>
            <a:rect l="l" t="t" r="r" b="b"/>
            <a:pathLst>
              <a:path w="15239">
                <a:moveTo>
                  <a:pt x="15239" y="0"/>
                </a:moveTo>
                <a:lnTo>
                  <a:pt x="0" y="0"/>
                </a:lnTo>
              </a:path>
            </a:pathLst>
          </a:custGeom>
          <a:ln w="1524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0" name="object 70"/>
          <p:cNvSpPr/>
          <p:nvPr/>
        </p:nvSpPr>
        <p:spPr>
          <a:xfrm>
            <a:off x="14041070" y="1979676"/>
            <a:ext cx="94951" cy="79375"/>
          </a:xfrm>
          <a:custGeom>
            <a:avLst/>
            <a:gdLst/>
            <a:ahLst/>
            <a:cxnLst/>
            <a:rect l="l" t="t" r="r" b="b"/>
            <a:pathLst>
              <a:path w="41275" h="79375">
                <a:moveTo>
                  <a:pt x="41148" y="0"/>
                </a:moveTo>
                <a:lnTo>
                  <a:pt x="33528" y="0"/>
                </a:lnTo>
                <a:lnTo>
                  <a:pt x="27432" y="1524"/>
                </a:lnTo>
                <a:lnTo>
                  <a:pt x="1524" y="30480"/>
                </a:lnTo>
                <a:lnTo>
                  <a:pt x="0" y="36576"/>
                </a:lnTo>
                <a:lnTo>
                  <a:pt x="0" y="44195"/>
                </a:lnTo>
                <a:lnTo>
                  <a:pt x="1524" y="50292"/>
                </a:lnTo>
                <a:lnTo>
                  <a:pt x="33528" y="79248"/>
                </a:lnTo>
                <a:lnTo>
                  <a:pt x="41148" y="79248"/>
                </a:lnTo>
              </a:path>
            </a:pathLst>
          </a:custGeom>
          <a:ln w="1524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grpSp>
        <p:nvGrpSpPr>
          <p:cNvPr id="71" name="object 71"/>
          <p:cNvGrpSpPr/>
          <p:nvPr/>
        </p:nvGrpSpPr>
        <p:grpSpPr>
          <a:xfrm>
            <a:off x="14023541" y="2051304"/>
            <a:ext cx="130010" cy="180340"/>
            <a:chOff x="6096000" y="2051304"/>
            <a:chExt cx="56515" cy="180340"/>
          </a:xfrm>
        </p:grpSpPr>
        <p:sp>
          <p:nvSpPr>
            <p:cNvPr id="72" name="object 72"/>
            <p:cNvSpPr/>
            <p:nvPr/>
          </p:nvSpPr>
          <p:spPr>
            <a:xfrm>
              <a:off x="6103620" y="2141220"/>
              <a:ext cx="41275" cy="82550"/>
            </a:xfrm>
            <a:custGeom>
              <a:avLst/>
              <a:gdLst/>
              <a:ahLst/>
              <a:cxnLst/>
              <a:rect l="l" t="t" r="r" b="b"/>
              <a:pathLst>
                <a:path w="41275" h="82550">
                  <a:moveTo>
                    <a:pt x="41148" y="0"/>
                  </a:moveTo>
                  <a:lnTo>
                    <a:pt x="33528" y="0"/>
                  </a:lnTo>
                  <a:lnTo>
                    <a:pt x="27432" y="3048"/>
                  </a:lnTo>
                  <a:lnTo>
                    <a:pt x="21336" y="4572"/>
                  </a:lnTo>
                  <a:lnTo>
                    <a:pt x="0" y="38100"/>
                  </a:lnTo>
                  <a:lnTo>
                    <a:pt x="0" y="44195"/>
                  </a:lnTo>
                  <a:lnTo>
                    <a:pt x="27432" y="79248"/>
                  </a:lnTo>
                  <a:lnTo>
                    <a:pt x="33528" y="80772"/>
                  </a:lnTo>
                  <a:lnTo>
                    <a:pt x="41148" y="82296"/>
                  </a:lnTo>
                </a:path>
              </a:pathLst>
            </a:custGeom>
            <a:ln w="1524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3" name="object 73"/>
            <p:cNvSpPr/>
            <p:nvPr/>
          </p:nvSpPr>
          <p:spPr>
            <a:xfrm>
              <a:off x="6103620" y="2058924"/>
              <a:ext cx="41275" cy="82550"/>
            </a:xfrm>
            <a:custGeom>
              <a:avLst/>
              <a:gdLst/>
              <a:ahLst/>
              <a:cxnLst/>
              <a:rect l="l" t="t" r="r" b="b"/>
              <a:pathLst>
                <a:path w="41275" h="82550">
                  <a:moveTo>
                    <a:pt x="41148" y="0"/>
                  </a:moveTo>
                  <a:lnTo>
                    <a:pt x="6096" y="19812"/>
                  </a:lnTo>
                  <a:lnTo>
                    <a:pt x="1524" y="32004"/>
                  </a:lnTo>
                  <a:lnTo>
                    <a:pt x="0" y="38100"/>
                  </a:lnTo>
                  <a:lnTo>
                    <a:pt x="0" y="44195"/>
                  </a:lnTo>
                  <a:lnTo>
                    <a:pt x="1524" y="51816"/>
                  </a:lnTo>
                  <a:lnTo>
                    <a:pt x="27432" y="80772"/>
                  </a:lnTo>
                  <a:lnTo>
                    <a:pt x="33528" y="82296"/>
                  </a:lnTo>
                  <a:lnTo>
                    <a:pt x="41148" y="82296"/>
                  </a:lnTo>
                </a:path>
              </a:pathLst>
            </a:custGeom>
            <a:ln w="1524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74" name="object 74"/>
          <p:cNvGrpSpPr/>
          <p:nvPr/>
        </p:nvGrpSpPr>
        <p:grpSpPr>
          <a:xfrm>
            <a:off x="14023541" y="1889760"/>
            <a:ext cx="144618" cy="97790"/>
            <a:chOff x="6096000" y="1889760"/>
            <a:chExt cx="62865" cy="97790"/>
          </a:xfrm>
        </p:grpSpPr>
        <p:sp>
          <p:nvSpPr>
            <p:cNvPr id="75" name="object 75"/>
            <p:cNvSpPr/>
            <p:nvPr/>
          </p:nvSpPr>
          <p:spPr>
            <a:xfrm>
              <a:off x="6103620" y="1897380"/>
              <a:ext cx="41275" cy="82550"/>
            </a:xfrm>
            <a:custGeom>
              <a:avLst/>
              <a:gdLst/>
              <a:ahLst/>
              <a:cxnLst/>
              <a:rect l="l" t="t" r="r" b="b"/>
              <a:pathLst>
                <a:path w="41275" h="82550">
                  <a:moveTo>
                    <a:pt x="41148" y="0"/>
                  </a:moveTo>
                  <a:lnTo>
                    <a:pt x="33528" y="0"/>
                  </a:lnTo>
                  <a:lnTo>
                    <a:pt x="27432" y="1524"/>
                  </a:lnTo>
                  <a:lnTo>
                    <a:pt x="1524" y="30480"/>
                  </a:lnTo>
                  <a:lnTo>
                    <a:pt x="0" y="38100"/>
                  </a:lnTo>
                  <a:lnTo>
                    <a:pt x="0" y="44195"/>
                  </a:lnTo>
                  <a:lnTo>
                    <a:pt x="1524" y="50292"/>
                  </a:lnTo>
                  <a:lnTo>
                    <a:pt x="3048" y="57912"/>
                  </a:lnTo>
                  <a:lnTo>
                    <a:pt x="33528" y="80772"/>
                  </a:lnTo>
                  <a:lnTo>
                    <a:pt x="41148" y="82296"/>
                  </a:lnTo>
                </a:path>
              </a:pathLst>
            </a:custGeom>
            <a:ln w="1524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6" name="object 76"/>
            <p:cNvSpPr/>
            <p:nvPr/>
          </p:nvSpPr>
          <p:spPr>
            <a:xfrm>
              <a:off x="6144767" y="1897380"/>
              <a:ext cx="13970" cy="82550"/>
            </a:xfrm>
            <a:custGeom>
              <a:avLst/>
              <a:gdLst/>
              <a:ahLst/>
              <a:cxnLst/>
              <a:rect l="l" t="t" r="r" b="b"/>
              <a:pathLst>
                <a:path w="13970" h="82550">
                  <a:moveTo>
                    <a:pt x="0" y="0"/>
                  </a:moveTo>
                  <a:lnTo>
                    <a:pt x="13716" y="0"/>
                  </a:lnTo>
                </a:path>
                <a:path w="13970" h="82550">
                  <a:moveTo>
                    <a:pt x="0" y="82295"/>
                  </a:moveTo>
                  <a:lnTo>
                    <a:pt x="13716" y="82295"/>
                  </a:lnTo>
                </a:path>
              </a:pathLst>
            </a:custGeom>
            <a:ln w="1524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77" name="object 77"/>
          <p:cNvSpPr/>
          <p:nvPr/>
        </p:nvSpPr>
        <p:spPr>
          <a:xfrm>
            <a:off x="14135726" y="2058924"/>
            <a:ext cx="32137" cy="0"/>
          </a:xfrm>
          <a:custGeom>
            <a:avLst/>
            <a:gdLst/>
            <a:ahLst/>
            <a:cxnLst/>
            <a:rect l="l" t="t" r="r" b="b"/>
            <a:pathLst>
              <a:path w="13970">
                <a:moveTo>
                  <a:pt x="0" y="0"/>
                </a:moveTo>
                <a:lnTo>
                  <a:pt x="13716" y="0"/>
                </a:lnTo>
              </a:path>
            </a:pathLst>
          </a:custGeom>
          <a:ln w="1524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8" name="object 78"/>
          <p:cNvSpPr/>
          <p:nvPr/>
        </p:nvSpPr>
        <p:spPr>
          <a:xfrm>
            <a:off x="14135726" y="2141220"/>
            <a:ext cx="32137" cy="0"/>
          </a:xfrm>
          <a:custGeom>
            <a:avLst/>
            <a:gdLst/>
            <a:ahLst/>
            <a:cxnLst/>
            <a:rect l="l" t="t" r="r" b="b"/>
            <a:pathLst>
              <a:path w="13970">
                <a:moveTo>
                  <a:pt x="0" y="0"/>
                </a:moveTo>
                <a:lnTo>
                  <a:pt x="13716" y="0"/>
                </a:lnTo>
              </a:path>
            </a:pathLst>
          </a:custGeom>
          <a:ln w="1524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grpSp>
        <p:nvGrpSpPr>
          <p:cNvPr id="79" name="object 79"/>
          <p:cNvGrpSpPr/>
          <p:nvPr/>
        </p:nvGrpSpPr>
        <p:grpSpPr>
          <a:xfrm>
            <a:off x="14048078" y="2215895"/>
            <a:ext cx="750844" cy="434340"/>
            <a:chOff x="6106667" y="2215895"/>
            <a:chExt cx="326390" cy="434340"/>
          </a:xfrm>
        </p:grpSpPr>
        <p:sp>
          <p:nvSpPr>
            <p:cNvPr id="80" name="object 80"/>
            <p:cNvSpPr/>
            <p:nvPr/>
          </p:nvSpPr>
          <p:spPr>
            <a:xfrm>
              <a:off x="6144767" y="2223515"/>
              <a:ext cx="13970" cy="219710"/>
            </a:xfrm>
            <a:custGeom>
              <a:avLst/>
              <a:gdLst/>
              <a:ahLst/>
              <a:cxnLst/>
              <a:rect l="l" t="t" r="r" b="b"/>
              <a:pathLst>
                <a:path w="13970" h="219710">
                  <a:moveTo>
                    <a:pt x="0" y="0"/>
                  </a:moveTo>
                  <a:lnTo>
                    <a:pt x="13716" y="0"/>
                  </a:lnTo>
                  <a:lnTo>
                    <a:pt x="13716" y="219456"/>
                  </a:lnTo>
                </a:path>
              </a:pathLst>
            </a:custGeom>
            <a:ln w="1524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1" name="object 81"/>
            <p:cNvSpPr/>
            <p:nvPr/>
          </p:nvSpPr>
          <p:spPr>
            <a:xfrm>
              <a:off x="6134100" y="2359151"/>
              <a:ext cx="36830" cy="70485"/>
            </a:xfrm>
            <a:custGeom>
              <a:avLst/>
              <a:gdLst/>
              <a:ahLst/>
              <a:cxnLst/>
              <a:rect l="l" t="t" r="r" b="b"/>
              <a:pathLst>
                <a:path w="36829" h="70485">
                  <a:moveTo>
                    <a:pt x="36575" y="0"/>
                  </a:moveTo>
                  <a:lnTo>
                    <a:pt x="30479" y="0"/>
                  </a:lnTo>
                  <a:lnTo>
                    <a:pt x="24383" y="1524"/>
                  </a:lnTo>
                  <a:lnTo>
                    <a:pt x="18287" y="3048"/>
                  </a:lnTo>
                  <a:lnTo>
                    <a:pt x="13715" y="6096"/>
                  </a:lnTo>
                  <a:lnTo>
                    <a:pt x="9143" y="10668"/>
                  </a:lnTo>
                  <a:lnTo>
                    <a:pt x="3047" y="19812"/>
                  </a:lnTo>
                  <a:lnTo>
                    <a:pt x="0" y="25908"/>
                  </a:lnTo>
                  <a:lnTo>
                    <a:pt x="0" y="42672"/>
                  </a:lnTo>
                  <a:lnTo>
                    <a:pt x="24383" y="67056"/>
                  </a:lnTo>
                  <a:lnTo>
                    <a:pt x="36575" y="70104"/>
                  </a:lnTo>
                </a:path>
              </a:pathLst>
            </a:custGeom>
            <a:ln w="9144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2" name="object 82"/>
            <p:cNvSpPr/>
            <p:nvPr/>
          </p:nvSpPr>
          <p:spPr>
            <a:xfrm>
              <a:off x="6134100" y="2289047"/>
              <a:ext cx="36830" cy="70485"/>
            </a:xfrm>
            <a:custGeom>
              <a:avLst/>
              <a:gdLst/>
              <a:ahLst/>
              <a:cxnLst/>
              <a:rect l="l" t="t" r="r" b="b"/>
              <a:pathLst>
                <a:path w="36829" h="70485">
                  <a:moveTo>
                    <a:pt x="36575" y="0"/>
                  </a:moveTo>
                  <a:lnTo>
                    <a:pt x="30479" y="0"/>
                  </a:lnTo>
                  <a:lnTo>
                    <a:pt x="18287" y="3048"/>
                  </a:lnTo>
                  <a:lnTo>
                    <a:pt x="13715" y="6096"/>
                  </a:lnTo>
                  <a:lnTo>
                    <a:pt x="9143" y="10668"/>
                  </a:lnTo>
                  <a:lnTo>
                    <a:pt x="3047" y="19812"/>
                  </a:lnTo>
                  <a:lnTo>
                    <a:pt x="0" y="25908"/>
                  </a:lnTo>
                  <a:lnTo>
                    <a:pt x="0" y="44195"/>
                  </a:lnTo>
                  <a:lnTo>
                    <a:pt x="3047" y="48768"/>
                  </a:lnTo>
                  <a:lnTo>
                    <a:pt x="6095" y="54864"/>
                  </a:lnTo>
                  <a:lnTo>
                    <a:pt x="9143" y="59436"/>
                  </a:lnTo>
                  <a:lnTo>
                    <a:pt x="13715" y="62484"/>
                  </a:lnTo>
                  <a:lnTo>
                    <a:pt x="19811" y="65532"/>
                  </a:lnTo>
                  <a:lnTo>
                    <a:pt x="24383" y="68580"/>
                  </a:lnTo>
                  <a:lnTo>
                    <a:pt x="30479" y="70104"/>
                  </a:lnTo>
                  <a:lnTo>
                    <a:pt x="36575" y="70104"/>
                  </a:lnTo>
                </a:path>
              </a:pathLst>
            </a:custGeom>
            <a:ln w="9144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3" name="object 83"/>
            <p:cNvSpPr/>
            <p:nvPr/>
          </p:nvSpPr>
          <p:spPr>
            <a:xfrm>
              <a:off x="6170676" y="2289047"/>
              <a:ext cx="186055" cy="140335"/>
            </a:xfrm>
            <a:custGeom>
              <a:avLst/>
              <a:gdLst/>
              <a:ahLst/>
              <a:cxnLst/>
              <a:rect l="l" t="t" r="r" b="b"/>
              <a:pathLst>
                <a:path w="186054" h="140335">
                  <a:moveTo>
                    <a:pt x="0" y="0"/>
                  </a:moveTo>
                  <a:lnTo>
                    <a:pt x="13716" y="0"/>
                  </a:lnTo>
                </a:path>
                <a:path w="186054" h="140335">
                  <a:moveTo>
                    <a:pt x="0" y="70103"/>
                  </a:moveTo>
                  <a:lnTo>
                    <a:pt x="13716" y="70103"/>
                  </a:lnTo>
                </a:path>
                <a:path w="186054" h="140335">
                  <a:moveTo>
                    <a:pt x="0" y="140207"/>
                  </a:moveTo>
                  <a:lnTo>
                    <a:pt x="13716" y="140207"/>
                  </a:lnTo>
                </a:path>
                <a:path w="186054" h="140335">
                  <a:moveTo>
                    <a:pt x="6095" y="140207"/>
                  </a:moveTo>
                  <a:lnTo>
                    <a:pt x="185927" y="140207"/>
                  </a:lnTo>
                </a:path>
              </a:pathLst>
            </a:custGeom>
            <a:ln w="9144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4" name="object 84"/>
            <p:cNvSpPr/>
            <p:nvPr/>
          </p:nvSpPr>
          <p:spPr>
            <a:xfrm>
              <a:off x="6350507" y="2401823"/>
              <a:ext cx="82550" cy="55244"/>
            </a:xfrm>
            <a:custGeom>
              <a:avLst/>
              <a:gdLst/>
              <a:ahLst/>
              <a:cxnLst/>
              <a:rect l="l" t="t" r="r" b="b"/>
              <a:pathLst>
                <a:path w="82550" h="55244">
                  <a:moveTo>
                    <a:pt x="0" y="54864"/>
                  </a:moveTo>
                  <a:lnTo>
                    <a:pt x="0" y="0"/>
                  </a:lnTo>
                  <a:lnTo>
                    <a:pt x="82296" y="27431"/>
                  </a:lnTo>
                  <a:lnTo>
                    <a:pt x="0" y="54864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5" name="object 85"/>
            <p:cNvSpPr/>
            <p:nvPr/>
          </p:nvSpPr>
          <p:spPr>
            <a:xfrm>
              <a:off x="6106667" y="2442972"/>
              <a:ext cx="104139" cy="200025"/>
            </a:xfrm>
            <a:custGeom>
              <a:avLst/>
              <a:gdLst/>
              <a:ahLst/>
              <a:cxnLst/>
              <a:rect l="l" t="t" r="r" b="b"/>
              <a:pathLst>
                <a:path w="104139" h="200025">
                  <a:moveTo>
                    <a:pt x="51816" y="132587"/>
                  </a:moveTo>
                  <a:lnTo>
                    <a:pt x="51816" y="0"/>
                  </a:lnTo>
                </a:path>
                <a:path w="104139" h="200025">
                  <a:moveTo>
                    <a:pt x="12192" y="166116"/>
                  </a:moveTo>
                  <a:lnTo>
                    <a:pt x="91439" y="166116"/>
                  </a:lnTo>
                </a:path>
                <a:path w="104139" h="200025">
                  <a:moveTo>
                    <a:pt x="25908" y="199643"/>
                  </a:moveTo>
                  <a:lnTo>
                    <a:pt x="77724" y="199643"/>
                  </a:lnTo>
                </a:path>
                <a:path w="104139" h="200025">
                  <a:moveTo>
                    <a:pt x="0" y="132587"/>
                  </a:moveTo>
                  <a:lnTo>
                    <a:pt x="103632" y="132587"/>
                  </a:lnTo>
                </a:path>
              </a:pathLst>
            </a:custGeom>
            <a:ln w="1524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86" name="object 86"/>
          <p:cNvGrpSpPr/>
          <p:nvPr/>
        </p:nvGrpSpPr>
        <p:grpSpPr>
          <a:xfrm>
            <a:off x="14300506" y="2026921"/>
            <a:ext cx="1830364" cy="688975"/>
            <a:chOff x="6216396" y="2026920"/>
            <a:chExt cx="795655" cy="688975"/>
          </a:xfrm>
        </p:grpSpPr>
        <p:sp>
          <p:nvSpPr>
            <p:cNvPr id="87" name="object 87"/>
            <p:cNvSpPr/>
            <p:nvPr/>
          </p:nvSpPr>
          <p:spPr>
            <a:xfrm>
              <a:off x="6216396" y="2058924"/>
              <a:ext cx="704215" cy="0"/>
            </a:xfrm>
            <a:custGeom>
              <a:avLst/>
              <a:gdLst/>
              <a:ahLst/>
              <a:cxnLst/>
              <a:rect l="l" t="t" r="r" b="b"/>
              <a:pathLst>
                <a:path w="704215">
                  <a:moveTo>
                    <a:pt x="0" y="0"/>
                  </a:moveTo>
                  <a:lnTo>
                    <a:pt x="704087" y="0"/>
                  </a:lnTo>
                </a:path>
              </a:pathLst>
            </a:custGeom>
            <a:ln w="1524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8" name="object 88"/>
            <p:cNvSpPr/>
            <p:nvPr/>
          </p:nvSpPr>
          <p:spPr>
            <a:xfrm>
              <a:off x="6912864" y="2026920"/>
              <a:ext cx="99060" cy="66040"/>
            </a:xfrm>
            <a:custGeom>
              <a:avLst/>
              <a:gdLst/>
              <a:ahLst/>
              <a:cxnLst/>
              <a:rect l="l" t="t" r="r" b="b"/>
              <a:pathLst>
                <a:path w="99059" h="66039">
                  <a:moveTo>
                    <a:pt x="0" y="65531"/>
                  </a:moveTo>
                  <a:lnTo>
                    <a:pt x="0" y="0"/>
                  </a:lnTo>
                  <a:lnTo>
                    <a:pt x="99059" y="32004"/>
                  </a:lnTo>
                  <a:lnTo>
                    <a:pt x="0" y="65531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89" name="object 89"/>
            <p:cNvPicPr/>
            <p:nvPr/>
          </p:nvPicPr>
          <p:blipFill>
            <a:blip r:embed="rId10" cstate="print"/>
            <a:stretch>
              <a:fillRect/>
            </a:stretch>
          </p:blipFill>
          <p:spPr>
            <a:xfrm>
              <a:off x="6257543" y="2031492"/>
              <a:ext cx="175259" cy="254507"/>
            </a:xfrm>
            <a:prstGeom prst="rect">
              <a:avLst/>
            </a:prstGeom>
          </p:spPr>
        </p:pic>
        <p:pic>
          <p:nvPicPr>
            <p:cNvPr id="90" name="object 90"/>
            <p:cNvPicPr/>
            <p:nvPr/>
          </p:nvPicPr>
          <p:blipFill>
            <a:blip r:embed="rId11" cstate="print"/>
            <a:stretch>
              <a:fillRect/>
            </a:stretch>
          </p:blipFill>
          <p:spPr>
            <a:xfrm>
              <a:off x="6265164" y="2313432"/>
              <a:ext cx="219455" cy="202691"/>
            </a:xfrm>
            <a:prstGeom prst="rect">
              <a:avLst/>
            </a:prstGeom>
          </p:spPr>
        </p:pic>
        <p:pic>
          <p:nvPicPr>
            <p:cNvPr id="91" name="object 91"/>
            <p:cNvPicPr/>
            <p:nvPr/>
          </p:nvPicPr>
          <p:blipFill>
            <a:blip r:embed="rId12" cstate="print"/>
            <a:stretch>
              <a:fillRect/>
            </a:stretch>
          </p:blipFill>
          <p:spPr>
            <a:xfrm>
              <a:off x="6268212" y="2468880"/>
              <a:ext cx="268223" cy="246887"/>
            </a:xfrm>
            <a:prstGeom prst="rect">
              <a:avLst/>
            </a:prstGeom>
          </p:spPr>
        </p:pic>
        <p:sp>
          <p:nvSpPr>
            <p:cNvPr id="92" name="object 92"/>
            <p:cNvSpPr/>
            <p:nvPr/>
          </p:nvSpPr>
          <p:spPr>
            <a:xfrm>
              <a:off x="6792467" y="2048256"/>
              <a:ext cx="70485" cy="36830"/>
            </a:xfrm>
            <a:custGeom>
              <a:avLst/>
              <a:gdLst/>
              <a:ahLst/>
              <a:cxnLst/>
              <a:rect l="l" t="t" r="r" b="b"/>
              <a:pathLst>
                <a:path w="70484" h="36830">
                  <a:moveTo>
                    <a:pt x="0" y="1524"/>
                  </a:moveTo>
                  <a:lnTo>
                    <a:pt x="0" y="6096"/>
                  </a:lnTo>
                  <a:lnTo>
                    <a:pt x="1524" y="10668"/>
                  </a:lnTo>
                  <a:lnTo>
                    <a:pt x="3048" y="16764"/>
                  </a:lnTo>
                  <a:lnTo>
                    <a:pt x="6096" y="22860"/>
                  </a:lnTo>
                  <a:lnTo>
                    <a:pt x="10668" y="27432"/>
                  </a:lnTo>
                  <a:lnTo>
                    <a:pt x="19812" y="33528"/>
                  </a:lnTo>
                  <a:lnTo>
                    <a:pt x="32004" y="36576"/>
                  </a:lnTo>
                  <a:lnTo>
                    <a:pt x="38100" y="36576"/>
                  </a:lnTo>
                  <a:lnTo>
                    <a:pt x="68580" y="10668"/>
                  </a:lnTo>
                  <a:lnTo>
                    <a:pt x="70104" y="6096"/>
                  </a:lnTo>
                  <a:lnTo>
                    <a:pt x="70104" y="0"/>
                  </a:lnTo>
                </a:path>
              </a:pathLst>
            </a:custGeom>
            <a:ln w="9144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3" name="object 93"/>
            <p:cNvSpPr/>
            <p:nvPr/>
          </p:nvSpPr>
          <p:spPr>
            <a:xfrm>
              <a:off x="6720839" y="2048256"/>
              <a:ext cx="71755" cy="36830"/>
            </a:xfrm>
            <a:custGeom>
              <a:avLst/>
              <a:gdLst/>
              <a:ahLst/>
              <a:cxnLst/>
              <a:rect l="l" t="t" r="r" b="b"/>
              <a:pathLst>
                <a:path w="71754" h="36830">
                  <a:moveTo>
                    <a:pt x="0" y="1524"/>
                  </a:moveTo>
                  <a:lnTo>
                    <a:pt x="0" y="6096"/>
                  </a:lnTo>
                  <a:lnTo>
                    <a:pt x="1524" y="10668"/>
                  </a:lnTo>
                  <a:lnTo>
                    <a:pt x="32004" y="36576"/>
                  </a:lnTo>
                  <a:lnTo>
                    <a:pt x="38100" y="36576"/>
                  </a:lnTo>
                  <a:lnTo>
                    <a:pt x="68580" y="10668"/>
                  </a:lnTo>
                  <a:lnTo>
                    <a:pt x="70104" y="6096"/>
                  </a:lnTo>
                  <a:lnTo>
                    <a:pt x="71628" y="0"/>
                  </a:lnTo>
                </a:path>
              </a:pathLst>
            </a:custGeom>
            <a:ln w="9144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4" name="object 94"/>
            <p:cNvSpPr/>
            <p:nvPr/>
          </p:nvSpPr>
          <p:spPr>
            <a:xfrm>
              <a:off x="6720839" y="2036064"/>
              <a:ext cx="0" cy="13970"/>
            </a:xfrm>
            <a:custGeom>
              <a:avLst/>
              <a:gdLst/>
              <a:ahLst/>
              <a:cxnLst/>
              <a:rect l="l" t="t" r="r" b="b"/>
              <a:pathLst>
                <a:path h="13969">
                  <a:moveTo>
                    <a:pt x="-4572" y="6858"/>
                  </a:moveTo>
                  <a:lnTo>
                    <a:pt x="4572" y="6858"/>
                  </a:lnTo>
                </a:path>
              </a:pathLst>
            </a:custGeom>
            <a:ln w="13716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pic>
        <p:nvPicPr>
          <p:cNvPr id="95" name="object 95"/>
          <p:cNvPicPr/>
          <p:nvPr/>
        </p:nvPicPr>
        <p:blipFill>
          <a:blip r:embed="rId13" cstate="print"/>
          <a:stretch>
            <a:fillRect/>
          </a:stretch>
        </p:blipFill>
        <p:spPr>
          <a:xfrm>
            <a:off x="10805136" y="1709928"/>
            <a:ext cx="143739" cy="257555"/>
          </a:xfrm>
          <a:prstGeom prst="rect">
            <a:avLst/>
          </a:prstGeom>
        </p:spPr>
      </p:pic>
      <p:sp>
        <p:nvSpPr>
          <p:cNvPr id="96" name="object 96"/>
          <p:cNvSpPr/>
          <p:nvPr/>
        </p:nvSpPr>
        <p:spPr>
          <a:xfrm>
            <a:off x="15625727" y="2036063"/>
            <a:ext cx="0" cy="13970"/>
          </a:xfrm>
          <a:custGeom>
            <a:avLst/>
            <a:gdLst/>
            <a:ahLst/>
            <a:cxnLst/>
            <a:rect l="l" t="t" r="r" b="b"/>
            <a:pathLst>
              <a:path h="13969">
                <a:moveTo>
                  <a:pt x="-4572" y="6858"/>
                </a:moveTo>
                <a:lnTo>
                  <a:pt x="4572" y="6858"/>
                </a:lnTo>
              </a:path>
            </a:pathLst>
          </a:custGeom>
          <a:ln w="13716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grpSp>
        <p:nvGrpSpPr>
          <p:cNvPr id="97" name="object 97"/>
          <p:cNvGrpSpPr/>
          <p:nvPr/>
        </p:nvGrpSpPr>
        <p:grpSpPr>
          <a:xfrm>
            <a:off x="15776483" y="797051"/>
            <a:ext cx="21912" cy="1262380"/>
            <a:chOff x="6858000" y="797051"/>
            <a:chExt cx="9525" cy="1262380"/>
          </a:xfrm>
        </p:grpSpPr>
        <p:sp>
          <p:nvSpPr>
            <p:cNvPr id="98" name="object 98"/>
            <p:cNvSpPr/>
            <p:nvPr/>
          </p:nvSpPr>
          <p:spPr>
            <a:xfrm>
              <a:off x="6862572" y="2036063"/>
              <a:ext cx="0" cy="13970"/>
            </a:xfrm>
            <a:custGeom>
              <a:avLst/>
              <a:gdLst/>
              <a:ahLst/>
              <a:cxnLst/>
              <a:rect l="l" t="t" r="r" b="b"/>
              <a:pathLst>
                <a:path h="13969">
                  <a:moveTo>
                    <a:pt x="-4572" y="6858"/>
                  </a:moveTo>
                  <a:lnTo>
                    <a:pt x="4572" y="6858"/>
                  </a:lnTo>
                </a:path>
              </a:pathLst>
            </a:custGeom>
            <a:ln w="13716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9" name="object 99"/>
            <p:cNvSpPr/>
            <p:nvPr/>
          </p:nvSpPr>
          <p:spPr>
            <a:xfrm>
              <a:off x="6862572" y="797051"/>
              <a:ext cx="0" cy="1262380"/>
            </a:xfrm>
            <a:custGeom>
              <a:avLst/>
              <a:gdLst/>
              <a:ahLst/>
              <a:cxnLst/>
              <a:rect l="l" t="t" r="r" b="b"/>
              <a:pathLst>
                <a:path h="1262380">
                  <a:moveTo>
                    <a:pt x="0" y="1261872"/>
                  </a:moveTo>
                  <a:lnTo>
                    <a:pt x="0" y="0"/>
                  </a:lnTo>
                </a:path>
              </a:pathLst>
            </a:custGeom>
            <a:ln w="9144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pic>
        <p:nvPicPr>
          <p:cNvPr id="100" name="object 100"/>
          <p:cNvPicPr/>
          <p:nvPr/>
        </p:nvPicPr>
        <p:blipFill>
          <a:blip r:embed="rId14" cstate="print"/>
          <a:stretch>
            <a:fillRect/>
          </a:stretch>
        </p:blipFill>
        <p:spPr>
          <a:xfrm>
            <a:off x="10801633" y="2350009"/>
            <a:ext cx="146734" cy="64007"/>
          </a:xfrm>
          <a:prstGeom prst="rect">
            <a:avLst/>
          </a:prstGeom>
        </p:spPr>
      </p:pic>
      <p:sp>
        <p:nvSpPr>
          <p:cNvPr id="101" name="object 101"/>
          <p:cNvSpPr/>
          <p:nvPr/>
        </p:nvSpPr>
        <p:spPr>
          <a:xfrm>
            <a:off x="11401137" y="1972056"/>
            <a:ext cx="2461423" cy="177165"/>
          </a:xfrm>
          <a:custGeom>
            <a:avLst/>
            <a:gdLst/>
            <a:ahLst/>
            <a:cxnLst/>
            <a:rect l="l" t="t" r="r" b="b"/>
            <a:pathLst>
              <a:path w="1069975" h="177164">
                <a:moveTo>
                  <a:pt x="0" y="88392"/>
                </a:moveTo>
                <a:lnTo>
                  <a:pt x="390144" y="88392"/>
                </a:lnTo>
              </a:path>
              <a:path w="1069975" h="177164">
                <a:moveTo>
                  <a:pt x="388619" y="176784"/>
                </a:moveTo>
                <a:lnTo>
                  <a:pt x="566928" y="176784"/>
                </a:lnTo>
                <a:lnTo>
                  <a:pt x="566928" y="0"/>
                </a:lnTo>
                <a:lnTo>
                  <a:pt x="388619" y="0"/>
                </a:lnTo>
                <a:lnTo>
                  <a:pt x="388619" y="176784"/>
                </a:lnTo>
                <a:close/>
              </a:path>
              <a:path w="1069975" h="177164">
                <a:moveTo>
                  <a:pt x="566928" y="86868"/>
                </a:moveTo>
                <a:lnTo>
                  <a:pt x="1069848" y="86868"/>
                </a:lnTo>
              </a:path>
            </a:pathLst>
          </a:custGeom>
          <a:ln w="1524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2" name="object 102"/>
          <p:cNvSpPr/>
          <p:nvPr/>
        </p:nvSpPr>
        <p:spPr>
          <a:xfrm>
            <a:off x="1872143" y="2058925"/>
            <a:ext cx="0" cy="1038225"/>
          </a:xfrm>
          <a:custGeom>
            <a:avLst/>
            <a:gdLst/>
            <a:ahLst/>
            <a:cxnLst/>
            <a:rect l="l" t="t" r="r" b="b"/>
            <a:pathLst>
              <a:path h="1038225">
                <a:moveTo>
                  <a:pt x="0" y="0"/>
                </a:moveTo>
                <a:lnTo>
                  <a:pt x="0" y="1037843"/>
                </a:lnTo>
              </a:path>
            </a:pathLst>
          </a:custGeom>
          <a:ln w="9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3" name="object 103"/>
          <p:cNvSpPr/>
          <p:nvPr/>
        </p:nvSpPr>
        <p:spPr>
          <a:xfrm>
            <a:off x="2194684" y="2485644"/>
            <a:ext cx="0" cy="611505"/>
          </a:xfrm>
          <a:custGeom>
            <a:avLst/>
            <a:gdLst/>
            <a:ahLst/>
            <a:cxnLst/>
            <a:rect l="l" t="t" r="r" b="b"/>
            <a:pathLst>
              <a:path h="611505">
                <a:moveTo>
                  <a:pt x="0" y="0"/>
                </a:moveTo>
                <a:lnTo>
                  <a:pt x="0" y="611124"/>
                </a:lnTo>
              </a:path>
            </a:pathLst>
          </a:custGeom>
          <a:ln w="9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4" name="object 104"/>
          <p:cNvSpPr/>
          <p:nvPr/>
        </p:nvSpPr>
        <p:spPr>
          <a:xfrm>
            <a:off x="7884735" y="2458211"/>
            <a:ext cx="0" cy="3602990"/>
          </a:xfrm>
          <a:custGeom>
            <a:avLst/>
            <a:gdLst/>
            <a:ahLst/>
            <a:cxnLst/>
            <a:rect l="l" t="t" r="r" b="b"/>
            <a:pathLst>
              <a:path h="3602990">
                <a:moveTo>
                  <a:pt x="0" y="0"/>
                </a:moveTo>
                <a:lnTo>
                  <a:pt x="0" y="3602736"/>
                </a:lnTo>
              </a:path>
            </a:pathLst>
          </a:custGeom>
          <a:ln w="9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grpSp>
        <p:nvGrpSpPr>
          <p:cNvPr id="105" name="object 105"/>
          <p:cNvGrpSpPr/>
          <p:nvPr/>
        </p:nvGrpSpPr>
        <p:grpSpPr>
          <a:xfrm>
            <a:off x="11629018" y="1094231"/>
            <a:ext cx="347667" cy="995680"/>
            <a:chOff x="5055107" y="1094231"/>
            <a:chExt cx="151130" cy="995680"/>
          </a:xfrm>
        </p:grpSpPr>
        <p:sp>
          <p:nvSpPr>
            <p:cNvPr id="106" name="object 106"/>
            <p:cNvSpPr/>
            <p:nvPr/>
          </p:nvSpPr>
          <p:spPr>
            <a:xfrm>
              <a:off x="5059679" y="2048255"/>
              <a:ext cx="71755" cy="36830"/>
            </a:xfrm>
            <a:custGeom>
              <a:avLst/>
              <a:gdLst/>
              <a:ahLst/>
              <a:cxnLst/>
              <a:rect l="l" t="t" r="r" b="b"/>
              <a:pathLst>
                <a:path w="71754" h="36830">
                  <a:moveTo>
                    <a:pt x="71627" y="1524"/>
                  </a:moveTo>
                  <a:lnTo>
                    <a:pt x="70103" y="6096"/>
                  </a:lnTo>
                  <a:lnTo>
                    <a:pt x="68579" y="10668"/>
                  </a:lnTo>
                  <a:lnTo>
                    <a:pt x="67055" y="16764"/>
                  </a:lnTo>
                  <a:lnTo>
                    <a:pt x="64007" y="22860"/>
                  </a:lnTo>
                  <a:lnTo>
                    <a:pt x="59435" y="27432"/>
                  </a:lnTo>
                  <a:lnTo>
                    <a:pt x="50291" y="33528"/>
                  </a:lnTo>
                  <a:lnTo>
                    <a:pt x="38099" y="36576"/>
                  </a:lnTo>
                  <a:lnTo>
                    <a:pt x="33527" y="36576"/>
                  </a:lnTo>
                  <a:lnTo>
                    <a:pt x="1523" y="10668"/>
                  </a:lnTo>
                  <a:lnTo>
                    <a:pt x="0" y="6096"/>
                  </a:lnTo>
                  <a:lnTo>
                    <a:pt x="0" y="0"/>
                  </a:lnTo>
                </a:path>
              </a:pathLst>
            </a:custGeom>
            <a:ln w="9144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7" name="object 107"/>
            <p:cNvSpPr/>
            <p:nvPr/>
          </p:nvSpPr>
          <p:spPr>
            <a:xfrm>
              <a:off x="5131308" y="2048255"/>
              <a:ext cx="70485" cy="36830"/>
            </a:xfrm>
            <a:custGeom>
              <a:avLst/>
              <a:gdLst/>
              <a:ahLst/>
              <a:cxnLst/>
              <a:rect l="l" t="t" r="r" b="b"/>
              <a:pathLst>
                <a:path w="70485" h="36830">
                  <a:moveTo>
                    <a:pt x="70103" y="1524"/>
                  </a:moveTo>
                  <a:lnTo>
                    <a:pt x="70103" y="6096"/>
                  </a:lnTo>
                  <a:lnTo>
                    <a:pt x="68579" y="10668"/>
                  </a:lnTo>
                  <a:lnTo>
                    <a:pt x="38099" y="36576"/>
                  </a:lnTo>
                  <a:lnTo>
                    <a:pt x="32003" y="36576"/>
                  </a:lnTo>
                  <a:lnTo>
                    <a:pt x="7619" y="22860"/>
                  </a:lnTo>
                  <a:lnTo>
                    <a:pt x="3047" y="16764"/>
                  </a:lnTo>
                  <a:lnTo>
                    <a:pt x="1523" y="10668"/>
                  </a:lnTo>
                  <a:lnTo>
                    <a:pt x="0" y="6096"/>
                  </a:lnTo>
                  <a:lnTo>
                    <a:pt x="0" y="0"/>
                  </a:lnTo>
                </a:path>
              </a:pathLst>
            </a:custGeom>
            <a:ln w="9144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8" name="object 108"/>
            <p:cNvSpPr/>
            <p:nvPr/>
          </p:nvSpPr>
          <p:spPr>
            <a:xfrm>
              <a:off x="5055108" y="2042921"/>
              <a:ext cx="151130" cy="0"/>
            </a:xfrm>
            <a:custGeom>
              <a:avLst/>
              <a:gdLst/>
              <a:ahLst/>
              <a:cxnLst/>
              <a:rect l="l" t="t" r="r" b="b"/>
              <a:pathLst>
                <a:path w="151129">
                  <a:moveTo>
                    <a:pt x="141732" y="0"/>
                  </a:moveTo>
                  <a:lnTo>
                    <a:pt x="150876" y="0"/>
                  </a:lnTo>
                </a:path>
                <a:path w="151129">
                  <a:moveTo>
                    <a:pt x="71627" y="0"/>
                  </a:moveTo>
                  <a:lnTo>
                    <a:pt x="80771" y="0"/>
                  </a:lnTo>
                </a:path>
                <a:path w="151129">
                  <a:moveTo>
                    <a:pt x="0" y="0"/>
                  </a:moveTo>
                  <a:lnTo>
                    <a:pt x="9144" y="0"/>
                  </a:lnTo>
                </a:path>
              </a:pathLst>
            </a:custGeom>
            <a:ln w="13716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9" name="object 109"/>
            <p:cNvSpPr/>
            <p:nvPr/>
          </p:nvSpPr>
          <p:spPr>
            <a:xfrm>
              <a:off x="5059680" y="1094231"/>
              <a:ext cx="0" cy="963294"/>
            </a:xfrm>
            <a:custGeom>
              <a:avLst/>
              <a:gdLst/>
              <a:ahLst/>
              <a:cxnLst/>
              <a:rect l="l" t="t" r="r" b="b"/>
              <a:pathLst>
                <a:path h="963294">
                  <a:moveTo>
                    <a:pt x="0" y="963168"/>
                  </a:moveTo>
                  <a:lnTo>
                    <a:pt x="0" y="0"/>
                  </a:lnTo>
                </a:path>
              </a:pathLst>
            </a:custGeom>
            <a:ln w="9144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110" name="object 110"/>
          <p:cNvGrpSpPr/>
          <p:nvPr/>
        </p:nvGrpSpPr>
        <p:grpSpPr>
          <a:xfrm>
            <a:off x="12842054" y="1510283"/>
            <a:ext cx="344745" cy="273050"/>
            <a:chOff x="5582411" y="1510283"/>
            <a:chExt cx="149860" cy="273050"/>
          </a:xfrm>
        </p:grpSpPr>
        <p:sp>
          <p:nvSpPr>
            <p:cNvPr id="111" name="object 111"/>
            <p:cNvSpPr/>
            <p:nvPr/>
          </p:nvSpPr>
          <p:spPr>
            <a:xfrm>
              <a:off x="5657087" y="1510283"/>
              <a:ext cx="0" cy="219710"/>
            </a:xfrm>
            <a:custGeom>
              <a:avLst/>
              <a:gdLst/>
              <a:ahLst/>
              <a:cxnLst/>
              <a:rect l="l" t="t" r="r" b="b"/>
              <a:pathLst>
                <a:path h="219710">
                  <a:moveTo>
                    <a:pt x="0" y="0"/>
                  </a:moveTo>
                  <a:lnTo>
                    <a:pt x="0" y="219456"/>
                  </a:lnTo>
                </a:path>
              </a:pathLst>
            </a:custGeom>
            <a:ln w="9144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2" name="object 112"/>
            <p:cNvSpPr/>
            <p:nvPr/>
          </p:nvSpPr>
          <p:spPr>
            <a:xfrm>
              <a:off x="5586983" y="1741932"/>
              <a:ext cx="70485" cy="36830"/>
            </a:xfrm>
            <a:custGeom>
              <a:avLst/>
              <a:gdLst/>
              <a:ahLst/>
              <a:cxnLst/>
              <a:rect l="l" t="t" r="r" b="b"/>
              <a:pathLst>
                <a:path w="70485" h="36830">
                  <a:moveTo>
                    <a:pt x="70103" y="0"/>
                  </a:moveTo>
                  <a:lnTo>
                    <a:pt x="67055" y="12192"/>
                  </a:lnTo>
                  <a:lnTo>
                    <a:pt x="65531" y="18288"/>
                  </a:lnTo>
                  <a:lnTo>
                    <a:pt x="62483" y="22859"/>
                  </a:lnTo>
                  <a:lnTo>
                    <a:pt x="59435" y="27432"/>
                  </a:lnTo>
                  <a:lnTo>
                    <a:pt x="50291" y="33528"/>
                  </a:lnTo>
                  <a:lnTo>
                    <a:pt x="44195" y="36576"/>
                  </a:lnTo>
                  <a:lnTo>
                    <a:pt x="25907" y="36576"/>
                  </a:lnTo>
                  <a:lnTo>
                    <a:pt x="21335" y="33528"/>
                  </a:lnTo>
                  <a:lnTo>
                    <a:pt x="15239" y="30480"/>
                  </a:lnTo>
                  <a:lnTo>
                    <a:pt x="10667" y="27432"/>
                  </a:lnTo>
                  <a:lnTo>
                    <a:pt x="4571" y="18288"/>
                  </a:lnTo>
                  <a:lnTo>
                    <a:pt x="1523" y="12192"/>
                  </a:lnTo>
                  <a:lnTo>
                    <a:pt x="0" y="6096"/>
                  </a:lnTo>
                  <a:lnTo>
                    <a:pt x="0" y="0"/>
                  </a:lnTo>
                </a:path>
              </a:pathLst>
            </a:custGeom>
            <a:ln w="9144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3" name="object 113"/>
            <p:cNvSpPr/>
            <p:nvPr/>
          </p:nvSpPr>
          <p:spPr>
            <a:xfrm>
              <a:off x="5657088" y="1741932"/>
              <a:ext cx="70485" cy="36830"/>
            </a:xfrm>
            <a:custGeom>
              <a:avLst/>
              <a:gdLst/>
              <a:ahLst/>
              <a:cxnLst/>
              <a:rect l="l" t="t" r="r" b="b"/>
              <a:pathLst>
                <a:path w="70485" h="36830">
                  <a:moveTo>
                    <a:pt x="70103" y="0"/>
                  </a:moveTo>
                  <a:lnTo>
                    <a:pt x="70103" y="6096"/>
                  </a:lnTo>
                  <a:lnTo>
                    <a:pt x="68579" y="12192"/>
                  </a:lnTo>
                  <a:lnTo>
                    <a:pt x="65531" y="18288"/>
                  </a:lnTo>
                  <a:lnTo>
                    <a:pt x="59435" y="27432"/>
                  </a:lnTo>
                  <a:lnTo>
                    <a:pt x="54863" y="30480"/>
                  </a:lnTo>
                  <a:lnTo>
                    <a:pt x="48767" y="33528"/>
                  </a:lnTo>
                  <a:lnTo>
                    <a:pt x="44195" y="36576"/>
                  </a:lnTo>
                  <a:lnTo>
                    <a:pt x="25907" y="36576"/>
                  </a:lnTo>
                  <a:lnTo>
                    <a:pt x="19811" y="33528"/>
                  </a:lnTo>
                  <a:lnTo>
                    <a:pt x="10667" y="27432"/>
                  </a:lnTo>
                  <a:lnTo>
                    <a:pt x="6095" y="22859"/>
                  </a:lnTo>
                  <a:lnTo>
                    <a:pt x="3047" y="18288"/>
                  </a:lnTo>
                  <a:lnTo>
                    <a:pt x="1523" y="12192"/>
                  </a:lnTo>
                  <a:lnTo>
                    <a:pt x="0" y="6096"/>
                  </a:lnTo>
                  <a:lnTo>
                    <a:pt x="0" y="0"/>
                  </a:lnTo>
                </a:path>
              </a:pathLst>
            </a:custGeom>
            <a:ln w="9144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4" name="object 114"/>
            <p:cNvSpPr/>
            <p:nvPr/>
          </p:nvSpPr>
          <p:spPr>
            <a:xfrm>
              <a:off x="5582412" y="1735836"/>
              <a:ext cx="149860" cy="0"/>
            </a:xfrm>
            <a:custGeom>
              <a:avLst/>
              <a:gdLst/>
              <a:ahLst/>
              <a:cxnLst/>
              <a:rect l="l" t="t" r="r" b="b"/>
              <a:pathLst>
                <a:path w="149860">
                  <a:moveTo>
                    <a:pt x="140208" y="0"/>
                  </a:moveTo>
                  <a:lnTo>
                    <a:pt x="149352" y="0"/>
                  </a:lnTo>
                </a:path>
                <a:path w="149860">
                  <a:moveTo>
                    <a:pt x="70103" y="0"/>
                  </a:moveTo>
                  <a:lnTo>
                    <a:pt x="79247" y="0"/>
                  </a:lnTo>
                </a:path>
                <a:path w="149860">
                  <a:moveTo>
                    <a:pt x="0" y="0"/>
                  </a:moveTo>
                  <a:lnTo>
                    <a:pt x="9144" y="0"/>
                  </a:lnTo>
                </a:path>
              </a:pathLst>
            </a:custGeom>
            <a:ln w="12191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115" name="object 115"/>
          <p:cNvGrpSpPr/>
          <p:nvPr/>
        </p:nvGrpSpPr>
        <p:grpSpPr>
          <a:xfrm>
            <a:off x="12842054" y="1801367"/>
            <a:ext cx="347667" cy="257810"/>
            <a:chOff x="5582411" y="1801367"/>
            <a:chExt cx="151130" cy="257810"/>
          </a:xfrm>
        </p:grpSpPr>
        <p:sp>
          <p:nvSpPr>
            <p:cNvPr id="116" name="object 116"/>
            <p:cNvSpPr/>
            <p:nvPr/>
          </p:nvSpPr>
          <p:spPr>
            <a:xfrm>
              <a:off x="5657087" y="1851659"/>
              <a:ext cx="0" cy="207645"/>
            </a:xfrm>
            <a:custGeom>
              <a:avLst/>
              <a:gdLst/>
              <a:ahLst/>
              <a:cxnLst/>
              <a:rect l="l" t="t" r="r" b="b"/>
              <a:pathLst>
                <a:path h="207644">
                  <a:moveTo>
                    <a:pt x="0" y="207264"/>
                  </a:moveTo>
                  <a:lnTo>
                    <a:pt x="0" y="0"/>
                  </a:lnTo>
                </a:path>
              </a:pathLst>
            </a:custGeom>
            <a:ln w="9144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7" name="object 117"/>
            <p:cNvSpPr/>
            <p:nvPr/>
          </p:nvSpPr>
          <p:spPr>
            <a:xfrm>
              <a:off x="5657087" y="1805939"/>
              <a:ext cx="71755" cy="38100"/>
            </a:xfrm>
            <a:custGeom>
              <a:avLst/>
              <a:gdLst/>
              <a:ahLst/>
              <a:cxnLst/>
              <a:rect l="l" t="t" r="r" b="b"/>
              <a:pathLst>
                <a:path w="71754" h="38100">
                  <a:moveTo>
                    <a:pt x="0" y="36575"/>
                  </a:moveTo>
                  <a:lnTo>
                    <a:pt x="0" y="30479"/>
                  </a:lnTo>
                  <a:lnTo>
                    <a:pt x="1524" y="25907"/>
                  </a:lnTo>
                  <a:lnTo>
                    <a:pt x="32004" y="0"/>
                  </a:lnTo>
                  <a:lnTo>
                    <a:pt x="38100" y="0"/>
                  </a:lnTo>
                  <a:lnTo>
                    <a:pt x="68580" y="25907"/>
                  </a:lnTo>
                  <a:lnTo>
                    <a:pt x="70104" y="30479"/>
                  </a:lnTo>
                  <a:lnTo>
                    <a:pt x="71628" y="38099"/>
                  </a:lnTo>
                </a:path>
              </a:pathLst>
            </a:custGeom>
            <a:ln w="9144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8" name="object 118"/>
            <p:cNvSpPr/>
            <p:nvPr/>
          </p:nvSpPr>
          <p:spPr>
            <a:xfrm>
              <a:off x="5586983" y="1805939"/>
              <a:ext cx="70485" cy="38100"/>
            </a:xfrm>
            <a:custGeom>
              <a:avLst/>
              <a:gdLst/>
              <a:ahLst/>
              <a:cxnLst/>
              <a:rect l="l" t="t" r="r" b="b"/>
              <a:pathLst>
                <a:path w="70485" h="38100">
                  <a:moveTo>
                    <a:pt x="0" y="36575"/>
                  </a:moveTo>
                  <a:lnTo>
                    <a:pt x="1524" y="30479"/>
                  </a:lnTo>
                  <a:lnTo>
                    <a:pt x="3048" y="25907"/>
                  </a:lnTo>
                  <a:lnTo>
                    <a:pt x="4572" y="19811"/>
                  </a:lnTo>
                  <a:lnTo>
                    <a:pt x="7620" y="13715"/>
                  </a:lnTo>
                  <a:lnTo>
                    <a:pt x="12192" y="9143"/>
                  </a:lnTo>
                  <a:lnTo>
                    <a:pt x="21336" y="3047"/>
                  </a:lnTo>
                  <a:lnTo>
                    <a:pt x="33528" y="0"/>
                  </a:lnTo>
                  <a:lnTo>
                    <a:pt x="38100" y="0"/>
                  </a:lnTo>
                  <a:lnTo>
                    <a:pt x="68580" y="25907"/>
                  </a:lnTo>
                  <a:lnTo>
                    <a:pt x="70104" y="30479"/>
                  </a:lnTo>
                  <a:lnTo>
                    <a:pt x="70104" y="38099"/>
                  </a:lnTo>
                </a:path>
              </a:pathLst>
            </a:custGeom>
            <a:ln w="9144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9" name="object 119"/>
            <p:cNvSpPr/>
            <p:nvPr/>
          </p:nvSpPr>
          <p:spPr>
            <a:xfrm>
              <a:off x="5582411" y="1849373"/>
              <a:ext cx="151130" cy="0"/>
            </a:xfrm>
            <a:custGeom>
              <a:avLst/>
              <a:gdLst/>
              <a:ahLst/>
              <a:cxnLst/>
              <a:rect l="l" t="t" r="r" b="b"/>
              <a:pathLst>
                <a:path w="151129">
                  <a:moveTo>
                    <a:pt x="0" y="0"/>
                  </a:moveTo>
                  <a:lnTo>
                    <a:pt x="9144" y="0"/>
                  </a:lnTo>
                </a:path>
                <a:path w="151129">
                  <a:moveTo>
                    <a:pt x="70103" y="0"/>
                  </a:moveTo>
                  <a:lnTo>
                    <a:pt x="79247" y="0"/>
                  </a:lnTo>
                </a:path>
                <a:path w="151129">
                  <a:moveTo>
                    <a:pt x="141732" y="0"/>
                  </a:moveTo>
                  <a:lnTo>
                    <a:pt x="150876" y="0"/>
                  </a:lnTo>
                </a:path>
              </a:pathLst>
            </a:custGeom>
            <a:ln w="13716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120" name="object 120"/>
          <p:cNvSpPr/>
          <p:nvPr/>
        </p:nvSpPr>
        <p:spPr>
          <a:xfrm>
            <a:off x="11639537" y="1094231"/>
            <a:ext cx="2223313" cy="0"/>
          </a:xfrm>
          <a:custGeom>
            <a:avLst/>
            <a:gdLst/>
            <a:ahLst/>
            <a:cxnLst/>
            <a:rect l="l" t="t" r="r" b="b"/>
            <a:pathLst>
              <a:path w="966470">
                <a:moveTo>
                  <a:pt x="0" y="0"/>
                </a:moveTo>
                <a:lnTo>
                  <a:pt x="966216" y="0"/>
                </a:lnTo>
              </a:path>
            </a:pathLst>
          </a:custGeom>
          <a:ln w="9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grpSp>
        <p:nvGrpSpPr>
          <p:cNvPr id="121" name="object 121"/>
          <p:cNvGrpSpPr/>
          <p:nvPr/>
        </p:nvGrpSpPr>
        <p:grpSpPr>
          <a:xfrm>
            <a:off x="14356598" y="1089660"/>
            <a:ext cx="915912" cy="1000125"/>
            <a:chOff x="6240779" y="1089659"/>
            <a:chExt cx="398145" cy="1000125"/>
          </a:xfrm>
        </p:grpSpPr>
        <p:sp>
          <p:nvSpPr>
            <p:cNvPr id="122" name="object 122"/>
            <p:cNvSpPr/>
            <p:nvPr/>
          </p:nvSpPr>
          <p:spPr>
            <a:xfrm>
              <a:off x="6493763" y="2048255"/>
              <a:ext cx="70485" cy="36830"/>
            </a:xfrm>
            <a:custGeom>
              <a:avLst/>
              <a:gdLst/>
              <a:ahLst/>
              <a:cxnLst/>
              <a:rect l="l" t="t" r="r" b="b"/>
              <a:pathLst>
                <a:path w="70484" h="36830">
                  <a:moveTo>
                    <a:pt x="70103" y="1524"/>
                  </a:moveTo>
                  <a:lnTo>
                    <a:pt x="70103" y="6096"/>
                  </a:lnTo>
                  <a:lnTo>
                    <a:pt x="68579" y="10668"/>
                  </a:lnTo>
                  <a:lnTo>
                    <a:pt x="38099" y="36576"/>
                  </a:lnTo>
                  <a:lnTo>
                    <a:pt x="32003" y="36576"/>
                  </a:lnTo>
                  <a:lnTo>
                    <a:pt x="1523" y="10668"/>
                  </a:lnTo>
                  <a:lnTo>
                    <a:pt x="0" y="6096"/>
                  </a:lnTo>
                  <a:lnTo>
                    <a:pt x="0" y="0"/>
                  </a:lnTo>
                </a:path>
              </a:pathLst>
            </a:custGeom>
            <a:ln w="9144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3" name="object 123"/>
            <p:cNvSpPr/>
            <p:nvPr/>
          </p:nvSpPr>
          <p:spPr>
            <a:xfrm>
              <a:off x="6563867" y="2048255"/>
              <a:ext cx="70485" cy="36830"/>
            </a:xfrm>
            <a:custGeom>
              <a:avLst/>
              <a:gdLst/>
              <a:ahLst/>
              <a:cxnLst/>
              <a:rect l="l" t="t" r="r" b="b"/>
              <a:pathLst>
                <a:path w="70484" h="36830">
                  <a:moveTo>
                    <a:pt x="70103" y="1524"/>
                  </a:moveTo>
                  <a:lnTo>
                    <a:pt x="70103" y="6096"/>
                  </a:lnTo>
                  <a:lnTo>
                    <a:pt x="68579" y="10668"/>
                  </a:lnTo>
                  <a:lnTo>
                    <a:pt x="62483" y="22860"/>
                  </a:lnTo>
                  <a:lnTo>
                    <a:pt x="57911" y="27432"/>
                  </a:lnTo>
                  <a:lnTo>
                    <a:pt x="50291" y="33528"/>
                  </a:lnTo>
                  <a:lnTo>
                    <a:pt x="38099" y="36576"/>
                  </a:lnTo>
                  <a:lnTo>
                    <a:pt x="33527" y="36576"/>
                  </a:lnTo>
                  <a:lnTo>
                    <a:pt x="3047" y="10668"/>
                  </a:lnTo>
                  <a:lnTo>
                    <a:pt x="1523" y="6096"/>
                  </a:lnTo>
                  <a:lnTo>
                    <a:pt x="0" y="0"/>
                  </a:lnTo>
                </a:path>
              </a:pathLst>
            </a:custGeom>
            <a:ln w="9144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4" name="object 124"/>
            <p:cNvSpPr/>
            <p:nvPr/>
          </p:nvSpPr>
          <p:spPr>
            <a:xfrm>
              <a:off x="6489191" y="2042921"/>
              <a:ext cx="149860" cy="0"/>
            </a:xfrm>
            <a:custGeom>
              <a:avLst/>
              <a:gdLst/>
              <a:ahLst/>
              <a:cxnLst/>
              <a:rect l="l" t="t" r="r" b="b"/>
              <a:pathLst>
                <a:path w="149859">
                  <a:moveTo>
                    <a:pt x="140207" y="0"/>
                  </a:moveTo>
                  <a:lnTo>
                    <a:pt x="149351" y="0"/>
                  </a:lnTo>
                </a:path>
                <a:path w="149859">
                  <a:moveTo>
                    <a:pt x="70103" y="0"/>
                  </a:moveTo>
                  <a:lnTo>
                    <a:pt x="79247" y="0"/>
                  </a:lnTo>
                </a:path>
                <a:path w="149859">
                  <a:moveTo>
                    <a:pt x="0" y="0"/>
                  </a:moveTo>
                  <a:lnTo>
                    <a:pt x="9144" y="0"/>
                  </a:lnTo>
                </a:path>
              </a:pathLst>
            </a:custGeom>
            <a:ln w="13716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5" name="object 125"/>
            <p:cNvSpPr/>
            <p:nvPr/>
          </p:nvSpPr>
          <p:spPr>
            <a:xfrm>
              <a:off x="6240779" y="1094231"/>
              <a:ext cx="393700" cy="952500"/>
            </a:xfrm>
            <a:custGeom>
              <a:avLst/>
              <a:gdLst/>
              <a:ahLst/>
              <a:cxnLst/>
              <a:rect l="l" t="t" r="r" b="b"/>
              <a:pathLst>
                <a:path w="393700" h="952500">
                  <a:moveTo>
                    <a:pt x="393191" y="952500"/>
                  </a:moveTo>
                  <a:lnTo>
                    <a:pt x="393191" y="0"/>
                  </a:lnTo>
                </a:path>
                <a:path w="393700" h="952500">
                  <a:moveTo>
                    <a:pt x="0" y="0"/>
                  </a:moveTo>
                  <a:lnTo>
                    <a:pt x="391667" y="0"/>
                  </a:lnTo>
                </a:path>
              </a:pathLst>
            </a:custGeom>
            <a:ln w="9144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126" name="object 126"/>
          <p:cNvGrpSpPr/>
          <p:nvPr/>
        </p:nvGrpSpPr>
        <p:grpSpPr>
          <a:xfrm>
            <a:off x="12757914" y="1287779"/>
            <a:ext cx="512736" cy="302260"/>
            <a:chOff x="5545835" y="1287779"/>
            <a:chExt cx="222885" cy="302260"/>
          </a:xfrm>
        </p:grpSpPr>
        <p:pic>
          <p:nvPicPr>
            <p:cNvPr id="127" name="object 127"/>
            <p:cNvPicPr/>
            <p:nvPr/>
          </p:nvPicPr>
          <p:blipFill>
            <a:blip r:embed="rId15" cstate="print"/>
            <a:stretch>
              <a:fillRect/>
            </a:stretch>
          </p:blipFill>
          <p:spPr>
            <a:xfrm>
              <a:off x="5588507" y="1336548"/>
              <a:ext cx="138684" cy="166115"/>
            </a:xfrm>
            <a:prstGeom prst="rect">
              <a:avLst/>
            </a:prstGeom>
          </p:spPr>
        </p:pic>
        <p:sp>
          <p:nvSpPr>
            <p:cNvPr id="128" name="object 128"/>
            <p:cNvSpPr/>
            <p:nvPr/>
          </p:nvSpPr>
          <p:spPr>
            <a:xfrm>
              <a:off x="5550407" y="1292351"/>
              <a:ext cx="213360" cy="213360"/>
            </a:xfrm>
            <a:custGeom>
              <a:avLst/>
              <a:gdLst/>
              <a:ahLst/>
              <a:cxnLst/>
              <a:rect l="l" t="t" r="r" b="b"/>
              <a:pathLst>
                <a:path w="213360" h="213359">
                  <a:moveTo>
                    <a:pt x="0" y="108203"/>
                  </a:moveTo>
                  <a:lnTo>
                    <a:pt x="8524" y="66222"/>
                  </a:lnTo>
                  <a:lnTo>
                    <a:pt x="31622" y="31813"/>
                  </a:lnTo>
                  <a:lnTo>
                    <a:pt x="65579" y="8548"/>
                  </a:lnTo>
                  <a:lnTo>
                    <a:pt x="106679" y="0"/>
                  </a:lnTo>
                  <a:lnTo>
                    <a:pt x="148423" y="8548"/>
                  </a:lnTo>
                  <a:lnTo>
                    <a:pt x="182308" y="31813"/>
                  </a:lnTo>
                  <a:lnTo>
                    <a:pt x="205049" y="66222"/>
                  </a:lnTo>
                  <a:lnTo>
                    <a:pt x="213359" y="108203"/>
                  </a:lnTo>
                  <a:lnTo>
                    <a:pt x="205049" y="148423"/>
                  </a:lnTo>
                  <a:lnTo>
                    <a:pt x="182308" y="181927"/>
                  </a:lnTo>
                  <a:lnTo>
                    <a:pt x="148423" y="204858"/>
                  </a:lnTo>
                  <a:lnTo>
                    <a:pt x="106679" y="213359"/>
                  </a:lnTo>
                  <a:lnTo>
                    <a:pt x="65579" y="204858"/>
                  </a:lnTo>
                  <a:lnTo>
                    <a:pt x="31622" y="181927"/>
                  </a:lnTo>
                  <a:lnTo>
                    <a:pt x="8524" y="148423"/>
                  </a:lnTo>
                  <a:lnTo>
                    <a:pt x="0" y="108203"/>
                  </a:lnTo>
                </a:path>
              </a:pathLst>
            </a:custGeom>
            <a:ln w="9144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9" name="object 129"/>
            <p:cNvSpPr/>
            <p:nvPr/>
          </p:nvSpPr>
          <p:spPr>
            <a:xfrm>
              <a:off x="5585460" y="1411224"/>
              <a:ext cx="143510" cy="0"/>
            </a:xfrm>
            <a:custGeom>
              <a:avLst/>
              <a:gdLst/>
              <a:ahLst/>
              <a:cxnLst/>
              <a:rect l="l" t="t" r="r" b="b"/>
              <a:pathLst>
                <a:path w="143510">
                  <a:moveTo>
                    <a:pt x="143255" y="0"/>
                  </a:moveTo>
                  <a:lnTo>
                    <a:pt x="0" y="0"/>
                  </a:lnTo>
                </a:path>
              </a:pathLst>
            </a:custGeom>
            <a:ln w="9144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130" name="object 130"/>
            <p:cNvPicPr/>
            <p:nvPr/>
          </p:nvPicPr>
          <p:blipFill>
            <a:blip r:embed="rId16" cstate="print"/>
            <a:stretch>
              <a:fillRect/>
            </a:stretch>
          </p:blipFill>
          <p:spPr>
            <a:xfrm>
              <a:off x="5637276" y="1423416"/>
              <a:ext cx="50291" cy="166116"/>
            </a:xfrm>
            <a:prstGeom prst="rect">
              <a:avLst/>
            </a:prstGeom>
          </p:spPr>
        </p:pic>
      </p:grpSp>
      <p:grpSp>
        <p:nvGrpSpPr>
          <p:cNvPr id="131" name="object 131"/>
          <p:cNvGrpSpPr/>
          <p:nvPr/>
        </p:nvGrpSpPr>
        <p:grpSpPr>
          <a:xfrm>
            <a:off x="13851749" y="982980"/>
            <a:ext cx="515655" cy="265430"/>
            <a:chOff x="6021323" y="982980"/>
            <a:chExt cx="224154" cy="265430"/>
          </a:xfrm>
        </p:grpSpPr>
        <p:pic>
          <p:nvPicPr>
            <p:cNvPr id="132" name="object 132"/>
            <p:cNvPicPr/>
            <p:nvPr/>
          </p:nvPicPr>
          <p:blipFill>
            <a:blip r:embed="rId17" cstate="print"/>
            <a:stretch>
              <a:fillRect/>
            </a:stretch>
          </p:blipFill>
          <p:spPr>
            <a:xfrm>
              <a:off x="6021323" y="982980"/>
              <a:ext cx="224027" cy="222503"/>
            </a:xfrm>
            <a:prstGeom prst="rect">
              <a:avLst/>
            </a:prstGeom>
          </p:spPr>
        </p:pic>
        <p:pic>
          <p:nvPicPr>
            <p:cNvPr id="133" name="object 133"/>
            <p:cNvPicPr/>
            <p:nvPr/>
          </p:nvPicPr>
          <p:blipFill>
            <a:blip r:embed="rId18" cstate="print"/>
            <a:stretch>
              <a:fillRect/>
            </a:stretch>
          </p:blipFill>
          <p:spPr>
            <a:xfrm>
              <a:off x="6060947" y="1054608"/>
              <a:ext cx="156971" cy="193547"/>
            </a:xfrm>
            <a:prstGeom prst="rect">
              <a:avLst/>
            </a:prstGeom>
          </p:spPr>
        </p:pic>
      </p:grpSp>
      <p:pic>
        <p:nvPicPr>
          <p:cNvPr id="134" name="object 134"/>
          <p:cNvPicPr/>
          <p:nvPr/>
        </p:nvPicPr>
        <p:blipFill>
          <a:blip r:embed="rId19" cstate="print"/>
          <a:stretch>
            <a:fillRect/>
          </a:stretch>
        </p:blipFill>
        <p:spPr>
          <a:xfrm>
            <a:off x="12698316" y="2229612"/>
            <a:ext cx="1111363" cy="66039"/>
          </a:xfrm>
          <a:prstGeom prst="rect">
            <a:avLst/>
          </a:prstGeom>
        </p:spPr>
      </p:pic>
      <p:sp>
        <p:nvSpPr>
          <p:cNvPr id="135" name="object 135"/>
          <p:cNvSpPr/>
          <p:nvPr/>
        </p:nvSpPr>
        <p:spPr>
          <a:xfrm>
            <a:off x="13620362" y="1789175"/>
            <a:ext cx="232265" cy="86995"/>
          </a:xfrm>
          <a:custGeom>
            <a:avLst/>
            <a:gdLst/>
            <a:ahLst/>
            <a:cxnLst/>
            <a:rect l="l" t="t" r="r" b="b"/>
            <a:pathLst>
              <a:path w="100964" h="86994">
                <a:moveTo>
                  <a:pt x="100583" y="86868"/>
                </a:moveTo>
                <a:lnTo>
                  <a:pt x="0" y="86868"/>
                </a:lnTo>
                <a:lnTo>
                  <a:pt x="50292" y="0"/>
                </a:lnTo>
                <a:lnTo>
                  <a:pt x="100583" y="86868"/>
                </a:lnTo>
                <a:close/>
              </a:path>
            </a:pathLst>
          </a:custGeom>
          <a:ln w="9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pic>
        <p:nvPicPr>
          <p:cNvPr id="136" name="object 136"/>
          <p:cNvPicPr/>
          <p:nvPr/>
        </p:nvPicPr>
        <p:blipFill>
          <a:blip r:embed="rId20" cstate="print"/>
          <a:stretch>
            <a:fillRect/>
          </a:stretch>
        </p:blipFill>
        <p:spPr>
          <a:xfrm>
            <a:off x="14170787" y="1760220"/>
            <a:ext cx="234894" cy="126492"/>
          </a:xfrm>
          <a:prstGeom prst="rect">
            <a:avLst/>
          </a:prstGeom>
        </p:spPr>
      </p:pic>
      <p:grpSp>
        <p:nvGrpSpPr>
          <p:cNvPr id="137" name="object 137"/>
          <p:cNvGrpSpPr/>
          <p:nvPr/>
        </p:nvGrpSpPr>
        <p:grpSpPr>
          <a:xfrm>
            <a:off x="12414337" y="870205"/>
            <a:ext cx="2310960" cy="680085"/>
            <a:chOff x="5396483" y="870204"/>
            <a:chExt cx="1004569" cy="680085"/>
          </a:xfrm>
        </p:grpSpPr>
        <p:sp>
          <p:nvSpPr>
            <p:cNvPr id="138" name="object 138"/>
            <p:cNvSpPr/>
            <p:nvPr/>
          </p:nvSpPr>
          <p:spPr>
            <a:xfrm>
              <a:off x="5401055" y="954024"/>
              <a:ext cx="995680" cy="591820"/>
            </a:xfrm>
            <a:custGeom>
              <a:avLst/>
              <a:gdLst/>
              <a:ahLst/>
              <a:cxnLst/>
              <a:rect l="l" t="t" r="r" b="b"/>
              <a:pathLst>
                <a:path w="995679" h="591819">
                  <a:moveTo>
                    <a:pt x="0" y="591312"/>
                  </a:moveTo>
                  <a:lnTo>
                    <a:pt x="995172" y="591312"/>
                  </a:lnTo>
                  <a:lnTo>
                    <a:pt x="995172" y="0"/>
                  </a:lnTo>
                  <a:lnTo>
                    <a:pt x="0" y="0"/>
                  </a:lnTo>
                  <a:lnTo>
                    <a:pt x="0" y="591312"/>
                  </a:lnTo>
                  <a:close/>
                </a:path>
              </a:pathLst>
            </a:custGeom>
            <a:ln w="9144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139" name="object 139"/>
            <p:cNvPicPr/>
            <p:nvPr/>
          </p:nvPicPr>
          <p:blipFill>
            <a:blip r:embed="rId21" cstate="print"/>
            <a:stretch>
              <a:fillRect/>
            </a:stretch>
          </p:blipFill>
          <p:spPr>
            <a:xfrm>
              <a:off x="5504687" y="870204"/>
              <a:ext cx="153924" cy="192023"/>
            </a:xfrm>
            <a:prstGeom prst="rect">
              <a:avLst/>
            </a:prstGeom>
          </p:spPr>
        </p:pic>
      </p:grpSp>
      <p:sp>
        <p:nvSpPr>
          <p:cNvPr id="140" name="object 140"/>
          <p:cNvSpPr/>
          <p:nvPr/>
        </p:nvSpPr>
        <p:spPr>
          <a:xfrm>
            <a:off x="4157977" y="3139439"/>
            <a:ext cx="330137" cy="0"/>
          </a:xfrm>
          <a:custGeom>
            <a:avLst/>
            <a:gdLst/>
            <a:ahLst/>
            <a:cxnLst/>
            <a:rect l="l" t="t" r="r" b="b"/>
            <a:pathLst>
              <a:path w="143510">
                <a:moveTo>
                  <a:pt x="0" y="0"/>
                </a:moveTo>
                <a:lnTo>
                  <a:pt x="143256" y="0"/>
                </a:lnTo>
              </a:path>
            </a:pathLst>
          </a:custGeom>
          <a:ln w="9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1" name="object 141"/>
          <p:cNvSpPr/>
          <p:nvPr/>
        </p:nvSpPr>
        <p:spPr>
          <a:xfrm>
            <a:off x="5139626" y="2557272"/>
            <a:ext cx="1637540" cy="0"/>
          </a:xfrm>
          <a:custGeom>
            <a:avLst/>
            <a:gdLst/>
            <a:ahLst/>
            <a:cxnLst/>
            <a:rect l="l" t="t" r="r" b="b"/>
            <a:pathLst>
              <a:path w="711835">
                <a:moveTo>
                  <a:pt x="0" y="0"/>
                </a:moveTo>
                <a:lnTo>
                  <a:pt x="711708" y="0"/>
                </a:lnTo>
              </a:path>
            </a:pathLst>
          </a:custGeom>
          <a:ln w="9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2" name="object 142"/>
          <p:cNvSpPr/>
          <p:nvPr/>
        </p:nvSpPr>
        <p:spPr>
          <a:xfrm>
            <a:off x="4617248" y="3182112"/>
            <a:ext cx="0" cy="1473835"/>
          </a:xfrm>
          <a:custGeom>
            <a:avLst/>
            <a:gdLst/>
            <a:ahLst/>
            <a:cxnLst/>
            <a:rect l="l" t="t" r="r" b="b"/>
            <a:pathLst>
              <a:path h="1473835">
                <a:moveTo>
                  <a:pt x="0" y="0"/>
                </a:moveTo>
                <a:lnTo>
                  <a:pt x="0" y="1473708"/>
                </a:lnTo>
              </a:path>
            </a:pathLst>
          </a:custGeom>
          <a:ln w="9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3" name="object 143"/>
          <p:cNvSpPr/>
          <p:nvPr/>
        </p:nvSpPr>
        <p:spPr>
          <a:xfrm>
            <a:off x="4038781" y="3096768"/>
            <a:ext cx="119782" cy="41275"/>
          </a:xfrm>
          <a:custGeom>
            <a:avLst/>
            <a:gdLst/>
            <a:ahLst/>
            <a:cxnLst/>
            <a:rect l="l" t="t" r="r" b="b"/>
            <a:pathLst>
              <a:path w="52069" h="41275">
                <a:moveTo>
                  <a:pt x="51815" y="41148"/>
                </a:moveTo>
                <a:lnTo>
                  <a:pt x="0" y="0"/>
                </a:lnTo>
              </a:path>
            </a:pathLst>
          </a:custGeom>
          <a:ln w="9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4" name="object 144"/>
          <p:cNvSpPr/>
          <p:nvPr/>
        </p:nvSpPr>
        <p:spPr>
          <a:xfrm>
            <a:off x="1872143" y="3096767"/>
            <a:ext cx="127086" cy="43180"/>
          </a:xfrm>
          <a:custGeom>
            <a:avLst/>
            <a:gdLst/>
            <a:ahLst/>
            <a:cxnLst/>
            <a:rect l="l" t="t" r="r" b="b"/>
            <a:pathLst>
              <a:path w="55244" h="43180">
                <a:moveTo>
                  <a:pt x="54863" y="42672"/>
                </a:moveTo>
                <a:lnTo>
                  <a:pt x="0" y="0"/>
                </a:lnTo>
              </a:path>
            </a:pathLst>
          </a:custGeom>
          <a:ln w="9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grpSp>
        <p:nvGrpSpPr>
          <p:cNvPr id="145" name="object 145"/>
          <p:cNvGrpSpPr/>
          <p:nvPr/>
        </p:nvGrpSpPr>
        <p:grpSpPr>
          <a:xfrm>
            <a:off x="5865344" y="3433572"/>
            <a:ext cx="512736" cy="266700"/>
            <a:chOff x="2549651" y="3433572"/>
            <a:chExt cx="222885" cy="266700"/>
          </a:xfrm>
        </p:grpSpPr>
        <p:pic>
          <p:nvPicPr>
            <p:cNvPr id="146" name="object 146"/>
            <p:cNvPicPr/>
            <p:nvPr/>
          </p:nvPicPr>
          <p:blipFill>
            <a:blip r:embed="rId22" cstate="print"/>
            <a:stretch>
              <a:fillRect/>
            </a:stretch>
          </p:blipFill>
          <p:spPr>
            <a:xfrm>
              <a:off x="2549651" y="3433572"/>
              <a:ext cx="222504" cy="222503"/>
            </a:xfrm>
            <a:prstGeom prst="rect">
              <a:avLst/>
            </a:prstGeom>
          </p:spPr>
        </p:pic>
        <p:pic>
          <p:nvPicPr>
            <p:cNvPr id="147" name="object 147"/>
            <p:cNvPicPr/>
            <p:nvPr/>
          </p:nvPicPr>
          <p:blipFill>
            <a:blip r:embed="rId23" cstate="print"/>
            <a:stretch>
              <a:fillRect/>
            </a:stretch>
          </p:blipFill>
          <p:spPr>
            <a:xfrm>
              <a:off x="2586227" y="3506724"/>
              <a:ext cx="152400" cy="193548"/>
            </a:xfrm>
            <a:prstGeom prst="rect">
              <a:avLst/>
            </a:prstGeom>
          </p:spPr>
        </p:pic>
      </p:grpSp>
      <p:grpSp>
        <p:nvGrpSpPr>
          <p:cNvPr id="148" name="object 148"/>
          <p:cNvGrpSpPr/>
          <p:nvPr/>
        </p:nvGrpSpPr>
        <p:grpSpPr>
          <a:xfrm>
            <a:off x="5392050" y="3774948"/>
            <a:ext cx="512736" cy="596265"/>
            <a:chOff x="2343911" y="3774947"/>
            <a:chExt cx="222885" cy="596265"/>
          </a:xfrm>
        </p:grpSpPr>
        <p:pic>
          <p:nvPicPr>
            <p:cNvPr id="149" name="object 149"/>
            <p:cNvPicPr/>
            <p:nvPr/>
          </p:nvPicPr>
          <p:blipFill>
            <a:blip r:embed="rId24" cstate="print"/>
            <a:stretch>
              <a:fillRect/>
            </a:stretch>
          </p:blipFill>
          <p:spPr>
            <a:xfrm>
              <a:off x="2343911" y="3774947"/>
              <a:ext cx="222504" cy="222503"/>
            </a:xfrm>
            <a:prstGeom prst="rect">
              <a:avLst/>
            </a:prstGeom>
          </p:spPr>
        </p:pic>
        <p:pic>
          <p:nvPicPr>
            <p:cNvPr id="150" name="object 150"/>
            <p:cNvPicPr/>
            <p:nvPr/>
          </p:nvPicPr>
          <p:blipFill>
            <a:blip r:embed="rId25" cstate="print"/>
            <a:stretch>
              <a:fillRect/>
            </a:stretch>
          </p:blipFill>
          <p:spPr>
            <a:xfrm>
              <a:off x="2375916" y="3846575"/>
              <a:ext cx="152400" cy="193548"/>
            </a:xfrm>
            <a:prstGeom prst="rect">
              <a:avLst/>
            </a:prstGeom>
          </p:spPr>
        </p:pic>
        <p:pic>
          <p:nvPicPr>
            <p:cNvPr id="151" name="object 151"/>
            <p:cNvPicPr/>
            <p:nvPr/>
          </p:nvPicPr>
          <p:blipFill>
            <a:blip r:embed="rId26" cstate="print"/>
            <a:stretch>
              <a:fillRect/>
            </a:stretch>
          </p:blipFill>
          <p:spPr>
            <a:xfrm>
              <a:off x="2343911" y="4044695"/>
              <a:ext cx="222504" cy="222503"/>
            </a:xfrm>
            <a:prstGeom prst="rect">
              <a:avLst/>
            </a:prstGeom>
          </p:spPr>
        </p:pic>
        <p:pic>
          <p:nvPicPr>
            <p:cNvPr id="152" name="object 152"/>
            <p:cNvPicPr/>
            <p:nvPr/>
          </p:nvPicPr>
          <p:blipFill>
            <a:blip r:embed="rId27" cstate="print"/>
            <a:stretch>
              <a:fillRect/>
            </a:stretch>
          </p:blipFill>
          <p:spPr>
            <a:xfrm>
              <a:off x="2409444" y="4066031"/>
              <a:ext cx="99059" cy="187451"/>
            </a:xfrm>
            <a:prstGeom prst="rect">
              <a:avLst/>
            </a:prstGeom>
          </p:spPr>
        </p:pic>
        <p:pic>
          <p:nvPicPr>
            <p:cNvPr id="153" name="object 153"/>
            <p:cNvPicPr/>
            <p:nvPr/>
          </p:nvPicPr>
          <p:blipFill>
            <a:blip r:embed="rId28" cstate="print"/>
            <a:stretch>
              <a:fillRect/>
            </a:stretch>
          </p:blipFill>
          <p:spPr>
            <a:xfrm>
              <a:off x="2395728" y="4168139"/>
              <a:ext cx="123443" cy="202691"/>
            </a:xfrm>
            <a:prstGeom prst="rect">
              <a:avLst/>
            </a:prstGeom>
          </p:spPr>
        </p:pic>
      </p:grpSp>
      <p:grpSp>
        <p:nvGrpSpPr>
          <p:cNvPr id="154" name="object 154"/>
          <p:cNvGrpSpPr/>
          <p:nvPr/>
        </p:nvGrpSpPr>
        <p:grpSpPr>
          <a:xfrm>
            <a:off x="5423603" y="4584191"/>
            <a:ext cx="512736" cy="273050"/>
            <a:chOff x="2357627" y="4584191"/>
            <a:chExt cx="222885" cy="273050"/>
          </a:xfrm>
        </p:grpSpPr>
        <p:pic>
          <p:nvPicPr>
            <p:cNvPr id="155" name="object 155"/>
            <p:cNvPicPr/>
            <p:nvPr/>
          </p:nvPicPr>
          <p:blipFill>
            <a:blip r:embed="rId29" cstate="print"/>
            <a:stretch>
              <a:fillRect/>
            </a:stretch>
          </p:blipFill>
          <p:spPr>
            <a:xfrm>
              <a:off x="2357627" y="4584191"/>
              <a:ext cx="222504" cy="224027"/>
            </a:xfrm>
            <a:prstGeom prst="rect">
              <a:avLst/>
            </a:prstGeom>
          </p:spPr>
        </p:pic>
        <p:pic>
          <p:nvPicPr>
            <p:cNvPr id="156" name="object 156"/>
            <p:cNvPicPr/>
            <p:nvPr/>
          </p:nvPicPr>
          <p:blipFill>
            <a:blip r:embed="rId30" cstate="print"/>
            <a:stretch>
              <a:fillRect/>
            </a:stretch>
          </p:blipFill>
          <p:spPr>
            <a:xfrm>
              <a:off x="2391155" y="4655819"/>
              <a:ext cx="163068" cy="201167"/>
            </a:xfrm>
            <a:prstGeom prst="rect">
              <a:avLst/>
            </a:prstGeom>
          </p:spPr>
        </p:pic>
      </p:grpSp>
      <p:grpSp>
        <p:nvGrpSpPr>
          <p:cNvPr id="157" name="object 157"/>
          <p:cNvGrpSpPr/>
          <p:nvPr/>
        </p:nvGrpSpPr>
        <p:grpSpPr>
          <a:xfrm>
            <a:off x="5392050" y="4981955"/>
            <a:ext cx="512736" cy="266700"/>
            <a:chOff x="2343911" y="4981955"/>
            <a:chExt cx="222885" cy="266700"/>
          </a:xfrm>
        </p:grpSpPr>
        <p:pic>
          <p:nvPicPr>
            <p:cNvPr id="158" name="object 158"/>
            <p:cNvPicPr/>
            <p:nvPr/>
          </p:nvPicPr>
          <p:blipFill>
            <a:blip r:embed="rId31" cstate="print"/>
            <a:stretch>
              <a:fillRect/>
            </a:stretch>
          </p:blipFill>
          <p:spPr>
            <a:xfrm>
              <a:off x="2343911" y="4981955"/>
              <a:ext cx="222504" cy="222503"/>
            </a:xfrm>
            <a:prstGeom prst="rect">
              <a:avLst/>
            </a:prstGeom>
          </p:spPr>
        </p:pic>
        <p:pic>
          <p:nvPicPr>
            <p:cNvPr id="159" name="object 159"/>
            <p:cNvPicPr/>
            <p:nvPr/>
          </p:nvPicPr>
          <p:blipFill>
            <a:blip r:embed="rId32" cstate="print"/>
            <a:stretch>
              <a:fillRect/>
            </a:stretch>
          </p:blipFill>
          <p:spPr>
            <a:xfrm>
              <a:off x="2375916" y="5055107"/>
              <a:ext cx="152400" cy="193548"/>
            </a:xfrm>
            <a:prstGeom prst="rect">
              <a:avLst/>
            </a:prstGeom>
          </p:spPr>
        </p:pic>
      </p:grpSp>
      <p:grpSp>
        <p:nvGrpSpPr>
          <p:cNvPr id="160" name="object 160"/>
          <p:cNvGrpSpPr/>
          <p:nvPr/>
        </p:nvGrpSpPr>
        <p:grpSpPr>
          <a:xfrm>
            <a:off x="6650662" y="3753611"/>
            <a:ext cx="512736" cy="553720"/>
            <a:chOff x="2891027" y="3753611"/>
            <a:chExt cx="222885" cy="553720"/>
          </a:xfrm>
        </p:grpSpPr>
        <p:sp>
          <p:nvSpPr>
            <p:cNvPr id="161" name="object 161"/>
            <p:cNvSpPr/>
            <p:nvPr/>
          </p:nvSpPr>
          <p:spPr>
            <a:xfrm>
              <a:off x="2895599" y="3758183"/>
              <a:ext cx="213360" cy="213360"/>
            </a:xfrm>
            <a:custGeom>
              <a:avLst/>
              <a:gdLst/>
              <a:ahLst/>
              <a:cxnLst/>
              <a:rect l="l" t="t" r="r" b="b"/>
              <a:pathLst>
                <a:path w="213360" h="213360">
                  <a:moveTo>
                    <a:pt x="213359" y="106679"/>
                  </a:moveTo>
                  <a:lnTo>
                    <a:pt x="205049" y="64936"/>
                  </a:lnTo>
                  <a:lnTo>
                    <a:pt x="182308" y="31051"/>
                  </a:lnTo>
                  <a:lnTo>
                    <a:pt x="148423" y="8310"/>
                  </a:lnTo>
                  <a:lnTo>
                    <a:pt x="106679" y="0"/>
                  </a:lnTo>
                  <a:lnTo>
                    <a:pt x="64936" y="8310"/>
                  </a:lnTo>
                  <a:lnTo>
                    <a:pt x="31051" y="31051"/>
                  </a:lnTo>
                  <a:lnTo>
                    <a:pt x="8310" y="64936"/>
                  </a:lnTo>
                  <a:lnTo>
                    <a:pt x="0" y="106679"/>
                  </a:lnTo>
                  <a:lnTo>
                    <a:pt x="8310" y="148423"/>
                  </a:lnTo>
                  <a:lnTo>
                    <a:pt x="31051" y="182308"/>
                  </a:lnTo>
                  <a:lnTo>
                    <a:pt x="64936" y="205049"/>
                  </a:lnTo>
                  <a:lnTo>
                    <a:pt x="106679" y="213359"/>
                  </a:lnTo>
                  <a:lnTo>
                    <a:pt x="148423" y="205049"/>
                  </a:lnTo>
                  <a:lnTo>
                    <a:pt x="182308" y="182308"/>
                  </a:lnTo>
                  <a:lnTo>
                    <a:pt x="205049" y="148423"/>
                  </a:lnTo>
                  <a:lnTo>
                    <a:pt x="213359" y="106679"/>
                  </a:lnTo>
                </a:path>
              </a:pathLst>
            </a:custGeom>
            <a:ln w="9144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162" name="object 162"/>
            <p:cNvPicPr/>
            <p:nvPr/>
          </p:nvPicPr>
          <p:blipFill>
            <a:blip r:embed="rId33" cstate="print"/>
            <a:stretch>
              <a:fillRect/>
            </a:stretch>
          </p:blipFill>
          <p:spPr>
            <a:xfrm>
              <a:off x="2921508" y="3823715"/>
              <a:ext cx="160019" cy="202691"/>
            </a:xfrm>
            <a:prstGeom prst="rect">
              <a:avLst/>
            </a:prstGeom>
          </p:spPr>
        </p:pic>
        <p:sp>
          <p:nvSpPr>
            <p:cNvPr id="163" name="object 163"/>
            <p:cNvSpPr/>
            <p:nvPr/>
          </p:nvSpPr>
          <p:spPr>
            <a:xfrm>
              <a:off x="2895599" y="4049267"/>
              <a:ext cx="213360" cy="213360"/>
            </a:xfrm>
            <a:custGeom>
              <a:avLst/>
              <a:gdLst/>
              <a:ahLst/>
              <a:cxnLst/>
              <a:rect l="l" t="t" r="r" b="b"/>
              <a:pathLst>
                <a:path w="213360" h="213360">
                  <a:moveTo>
                    <a:pt x="213359" y="106679"/>
                  </a:moveTo>
                  <a:lnTo>
                    <a:pt x="205049" y="65579"/>
                  </a:lnTo>
                  <a:lnTo>
                    <a:pt x="182308" y="31622"/>
                  </a:lnTo>
                  <a:lnTo>
                    <a:pt x="148423" y="8524"/>
                  </a:lnTo>
                  <a:lnTo>
                    <a:pt x="106679" y="0"/>
                  </a:lnTo>
                  <a:lnTo>
                    <a:pt x="64936" y="8524"/>
                  </a:lnTo>
                  <a:lnTo>
                    <a:pt x="31051" y="31622"/>
                  </a:lnTo>
                  <a:lnTo>
                    <a:pt x="8310" y="65579"/>
                  </a:lnTo>
                  <a:lnTo>
                    <a:pt x="0" y="106679"/>
                  </a:lnTo>
                  <a:lnTo>
                    <a:pt x="8310" y="148423"/>
                  </a:lnTo>
                  <a:lnTo>
                    <a:pt x="31051" y="182308"/>
                  </a:lnTo>
                  <a:lnTo>
                    <a:pt x="64936" y="205049"/>
                  </a:lnTo>
                  <a:lnTo>
                    <a:pt x="106679" y="213359"/>
                  </a:lnTo>
                  <a:lnTo>
                    <a:pt x="148423" y="205049"/>
                  </a:lnTo>
                  <a:lnTo>
                    <a:pt x="182308" y="182308"/>
                  </a:lnTo>
                  <a:lnTo>
                    <a:pt x="205049" y="148423"/>
                  </a:lnTo>
                  <a:lnTo>
                    <a:pt x="213359" y="106679"/>
                  </a:lnTo>
                </a:path>
              </a:pathLst>
            </a:custGeom>
            <a:ln w="9144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164" name="object 164"/>
            <p:cNvPicPr/>
            <p:nvPr/>
          </p:nvPicPr>
          <p:blipFill>
            <a:blip r:embed="rId34" cstate="print"/>
            <a:stretch>
              <a:fillRect/>
            </a:stretch>
          </p:blipFill>
          <p:spPr>
            <a:xfrm>
              <a:off x="2953511" y="4117847"/>
              <a:ext cx="99060" cy="188975"/>
            </a:xfrm>
            <a:prstGeom prst="rect">
              <a:avLst/>
            </a:prstGeom>
          </p:spPr>
        </p:pic>
      </p:grpSp>
      <p:grpSp>
        <p:nvGrpSpPr>
          <p:cNvPr id="165" name="object 165"/>
          <p:cNvGrpSpPr/>
          <p:nvPr/>
        </p:nvGrpSpPr>
        <p:grpSpPr>
          <a:xfrm>
            <a:off x="6650662" y="4590288"/>
            <a:ext cx="512736" cy="1621790"/>
            <a:chOff x="2891027" y="4590288"/>
            <a:chExt cx="222885" cy="1621790"/>
          </a:xfrm>
        </p:grpSpPr>
        <p:sp>
          <p:nvSpPr>
            <p:cNvPr id="166" name="object 166"/>
            <p:cNvSpPr/>
            <p:nvPr/>
          </p:nvSpPr>
          <p:spPr>
            <a:xfrm>
              <a:off x="2895599" y="4594860"/>
              <a:ext cx="213360" cy="215265"/>
            </a:xfrm>
            <a:custGeom>
              <a:avLst/>
              <a:gdLst/>
              <a:ahLst/>
              <a:cxnLst/>
              <a:rect l="l" t="t" r="r" b="b"/>
              <a:pathLst>
                <a:path w="213360" h="215264">
                  <a:moveTo>
                    <a:pt x="213359" y="108203"/>
                  </a:moveTo>
                  <a:lnTo>
                    <a:pt x="205049" y="66222"/>
                  </a:lnTo>
                  <a:lnTo>
                    <a:pt x="182308" y="31813"/>
                  </a:lnTo>
                  <a:lnTo>
                    <a:pt x="148423" y="8548"/>
                  </a:lnTo>
                  <a:lnTo>
                    <a:pt x="106679" y="0"/>
                  </a:lnTo>
                  <a:lnTo>
                    <a:pt x="64936" y="8548"/>
                  </a:lnTo>
                  <a:lnTo>
                    <a:pt x="31051" y="31813"/>
                  </a:lnTo>
                  <a:lnTo>
                    <a:pt x="8310" y="66222"/>
                  </a:lnTo>
                  <a:lnTo>
                    <a:pt x="0" y="108203"/>
                  </a:lnTo>
                  <a:lnTo>
                    <a:pt x="8310" y="149947"/>
                  </a:lnTo>
                  <a:lnTo>
                    <a:pt x="31051" y="183832"/>
                  </a:lnTo>
                  <a:lnTo>
                    <a:pt x="64936" y="206573"/>
                  </a:lnTo>
                  <a:lnTo>
                    <a:pt x="106679" y="214883"/>
                  </a:lnTo>
                  <a:lnTo>
                    <a:pt x="148423" y="206573"/>
                  </a:lnTo>
                  <a:lnTo>
                    <a:pt x="182308" y="183832"/>
                  </a:lnTo>
                  <a:lnTo>
                    <a:pt x="205049" y="149947"/>
                  </a:lnTo>
                  <a:lnTo>
                    <a:pt x="213359" y="108203"/>
                  </a:lnTo>
                </a:path>
              </a:pathLst>
            </a:custGeom>
            <a:ln w="9144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167" name="object 167"/>
            <p:cNvPicPr/>
            <p:nvPr/>
          </p:nvPicPr>
          <p:blipFill>
            <a:blip r:embed="rId35" cstate="print"/>
            <a:stretch>
              <a:fillRect/>
            </a:stretch>
          </p:blipFill>
          <p:spPr>
            <a:xfrm>
              <a:off x="2951988" y="4666488"/>
              <a:ext cx="99059" cy="187451"/>
            </a:xfrm>
            <a:prstGeom prst="rect">
              <a:avLst/>
            </a:prstGeom>
          </p:spPr>
        </p:pic>
        <p:sp>
          <p:nvSpPr>
            <p:cNvPr id="168" name="object 168"/>
            <p:cNvSpPr/>
            <p:nvPr/>
          </p:nvSpPr>
          <p:spPr>
            <a:xfrm>
              <a:off x="2895599" y="4866132"/>
              <a:ext cx="213360" cy="213360"/>
            </a:xfrm>
            <a:custGeom>
              <a:avLst/>
              <a:gdLst/>
              <a:ahLst/>
              <a:cxnLst/>
              <a:rect l="l" t="t" r="r" b="b"/>
              <a:pathLst>
                <a:path w="213360" h="213360">
                  <a:moveTo>
                    <a:pt x="213359" y="106679"/>
                  </a:moveTo>
                  <a:lnTo>
                    <a:pt x="205049" y="64936"/>
                  </a:lnTo>
                  <a:lnTo>
                    <a:pt x="182308" y="31051"/>
                  </a:lnTo>
                  <a:lnTo>
                    <a:pt x="148423" y="8310"/>
                  </a:lnTo>
                  <a:lnTo>
                    <a:pt x="106679" y="0"/>
                  </a:lnTo>
                  <a:lnTo>
                    <a:pt x="64936" y="8310"/>
                  </a:lnTo>
                  <a:lnTo>
                    <a:pt x="31051" y="31051"/>
                  </a:lnTo>
                  <a:lnTo>
                    <a:pt x="8310" y="64936"/>
                  </a:lnTo>
                  <a:lnTo>
                    <a:pt x="0" y="106679"/>
                  </a:lnTo>
                  <a:lnTo>
                    <a:pt x="8310" y="148423"/>
                  </a:lnTo>
                  <a:lnTo>
                    <a:pt x="31051" y="182308"/>
                  </a:lnTo>
                  <a:lnTo>
                    <a:pt x="64936" y="205049"/>
                  </a:lnTo>
                  <a:lnTo>
                    <a:pt x="106679" y="213359"/>
                  </a:lnTo>
                  <a:lnTo>
                    <a:pt x="148423" y="205049"/>
                  </a:lnTo>
                  <a:lnTo>
                    <a:pt x="182308" y="182308"/>
                  </a:lnTo>
                  <a:lnTo>
                    <a:pt x="205049" y="148423"/>
                  </a:lnTo>
                  <a:lnTo>
                    <a:pt x="213359" y="106679"/>
                  </a:lnTo>
                </a:path>
              </a:pathLst>
            </a:custGeom>
            <a:ln w="9144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169" name="object 169"/>
            <p:cNvPicPr/>
            <p:nvPr/>
          </p:nvPicPr>
          <p:blipFill>
            <a:blip r:embed="rId36" cstate="print"/>
            <a:stretch>
              <a:fillRect/>
            </a:stretch>
          </p:blipFill>
          <p:spPr>
            <a:xfrm>
              <a:off x="2951988" y="4936235"/>
              <a:ext cx="99059" cy="187451"/>
            </a:xfrm>
            <a:prstGeom prst="rect">
              <a:avLst/>
            </a:prstGeom>
          </p:spPr>
        </p:pic>
        <p:sp>
          <p:nvSpPr>
            <p:cNvPr id="170" name="object 170"/>
            <p:cNvSpPr/>
            <p:nvPr/>
          </p:nvSpPr>
          <p:spPr>
            <a:xfrm>
              <a:off x="2895599" y="5135880"/>
              <a:ext cx="213360" cy="213360"/>
            </a:xfrm>
            <a:custGeom>
              <a:avLst/>
              <a:gdLst/>
              <a:ahLst/>
              <a:cxnLst/>
              <a:rect l="l" t="t" r="r" b="b"/>
              <a:pathLst>
                <a:path w="213360" h="213360">
                  <a:moveTo>
                    <a:pt x="213359" y="106679"/>
                  </a:moveTo>
                  <a:lnTo>
                    <a:pt x="205049" y="64936"/>
                  </a:lnTo>
                  <a:lnTo>
                    <a:pt x="182308" y="31051"/>
                  </a:lnTo>
                  <a:lnTo>
                    <a:pt x="148423" y="8310"/>
                  </a:lnTo>
                  <a:lnTo>
                    <a:pt x="106679" y="0"/>
                  </a:lnTo>
                  <a:lnTo>
                    <a:pt x="64936" y="8310"/>
                  </a:lnTo>
                  <a:lnTo>
                    <a:pt x="31051" y="31051"/>
                  </a:lnTo>
                  <a:lnTo>
                    <a:pt x="8310" y="64936"/>
                  </a:lnTo>
                  <a:lnTo>
                    <a:pt x="0" y="106679"/>
                  </a:lnTo>
                  <a:lnTo>
                    <a:pt x="8310" y="148423"/>
                  </a:lnTo>
                  <a:lnTo>
                    <a:pt x="31051" y="182308"/>
                  </a:lnTo>
                  <a:lnTo>
                    <a:pt x="64936" y="205049"/>
                  </a:lnTo>
                  <a:lnTo>
                    <a:pt x="106679" y="213359"/>
                  </a:lnTo>
                  <a:lnTo>
                    <a:pt x="148423" y="205049"/>
                  </a:lnTo>
                  <a:lnTo>
                    <a:pt x="182308" y="182308"/>
                  </a:lnTo>
                  <a:lnTo>
                    <a:pt x="205049" y="148423"/>
                  </a:lnTo>
                  <a:lnTo>
                    <a:pt x="213359" y="106679"/>
                  </a:lnTo>
                </a:path>
              </a:pathLst>
            </a:custGeom>
            <a:ln w="9144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171" name="object 171"/>
            <p:cNvPicPr/>
            <p:nvPr/>
          </p:nvPicPr>
          <p:blipFill>
            <a:blip r:embed="rId37" cstate="print"/>
            <a:stretch>
              <a:fillRect/>
            </a:stretch>
          </p:blipFill>
          <p:spPr>
            <a:xfrm>
              <a:off x="2951988" y="5205983"/>
              <a:ext cx="99059" cy="187451"/>
            </a:xfrm>
            <a:prstGeom prst="rect">
              <a:avLst/>
            </a:prstGeom>
          </p:spPr>
        </p:pic>
        <p:sp>
          <p:nvSpPr>
            <p:cNvPr id="172" name="object 172"/>
            <p:cNvSpPr/>
            <p:nvPr/>
          </p:nvSpPr>
          <p:spPr>
            <a:xfrm>
              <a:off x="2895599" y="5407151"/>
              <a:ext cx="213360" cy="212090"/>
            </a:xfrm>
            <a:custGeom>
              <a:avLst/>
              <a:gdLst/>
              <a:ahLst/>
              <a:cxnLst/>
              <a:rect l="l" t="t" r="r" b="b"/>
              <a:pathLst>
                <a:path w="213360" h="212089">
                  <a:moveTo>
                    <a:pt x="213359" y="105155"/>
                  </a:moveTo>
                  <a:lnTo>
                    <a:pt x="205049" y="64293"/>
                  </a:lnTo>
                  <a:lnTo>
                    <a:pt x="182308" y="30860"/>
                  </a:lnTo>
                  <a:lnTo>
                    <a:pt x="148423" y="8286"/>
                  </a:lnTo>
                  <a:lnTo>
                    <a:pt x="106679" y="0"/>
                  </a:lnTo>
                  <a:lnTo>
                    <a:pt x="64936" y="8286"/>
                  </a:lnTo>
                  <a:lnTo>
                    <a:pt x="31051" y="30860"/>
                  </a:lnTo>
                  <a:lnTo>
                    <a:pt x="8310" y="64293"/>
                  </a:lnTo>
                  <a:lnTo>
                    <a:pt x="0" y="105155"/>
                  </a:lnTo>
                  <a:lnTo>
                    <a:pt x="8310" y="146899"/>
                  </a:lnTo>
                  <a:lnTo>
                    <a:pt x="31051" y="180784"/>
                  </a:lnTo>
                  <a:lnTo>
                    <a:pt x="64936" y="203525"/>
                  </a:lnTo>
                  <a:lnTo>
                    <a:pt x="106679" y="211835"/>
                  </a:lnTo>
                  <a:lnTo>
                    <a:pt x="148423" y="203525"/>
                  </a:lnTo>
                  <a:lnTo>
                    <a:pt x="182308" y="180784"/>
                  </a:lnTo>
                  <a:lnTo>
                    <a:pt x="205049" y="146899"/>
                  </a:lnTo>
                  <a:lnTo>
                    <a:pt x="213359" y="105155"/>
                  </a:lnTo>
                </a:path>
              </a:pathLst>
            </a:custGeom>
            <a:ln w="9144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173" name="object 173"/>
            <p:cNvPicPr/>
            <p:nvPr/>
          </p:nvPicPr>
          <p:blipFill>
            <a:blip r:embed="rId38" cstate="print"/>
            <a:stretch>
              <a:fillRect/>
            </a:stretch>
          </p:blipFill>
          <p:spPr>
            <a:xfrm>
              <a:off x="2955035" y="5475731"/>
              <a:ext cx="99060" cy="187451"/>
            </a:xfrm>
            <a:prstGeom prst="rect">
              <a:avLst/>
            </a:prstGeom>
          </p:spPr>
        </p:pic>
        <p:sp>
          <p:nvSpPr>
            <p:cNvPr id="174" name="object 174"/>
            <p:cNvSpPr/>
            <p:nvPr/>
          </p:nvSpPr>
          <p:spPr>
            <a:xfrm>
              <a:off x="2895599" y="5675376"/>
              <a:ext cx="213360" cy="213360"/>
            </a:xfrm>
            <a:custGeom>
              <a:avLst/>
              <a:gdLst/>
              <a:ahLst/>
              <a:cxnLst/>
              <a:rect l="l" t="t" r="r" b="b"/>
              <a:pathLst>
                <a:path w="213360" h="213360">
                  <a:moveTo>
                    <a:pt x="213359" y="108203"/>
                  </a:moveTo>
                  <a:lnTo>
                    <a:pt x="205049" y="66222"/>
                  </a:lnTo>
                  <a:lnTo>
                    <a:pt x="182308" y="31813"/>
                  </a:lnTo>
                  <a:lnTo>
                    <a:pt x="148423" y="8548"/>
                  </a:lnTo>
                  <a:lnTo>
                    <a:pt x="106679" y="0"/>
                  </a:lnTo>
                  <a:lnTo>
                    <a:pt x="64936" y="8548"/>
                  </a:lnTo>
                  <a:lnTo>
                    <a:pt x="31051" y="31813"/>
                  </a:lnTo>
                  <a:lnTo>
                    <a:pt x="8310" y="66222"/>
                  </a:lnTo>
                  <a:lnTo>
                    <a:pt x="0" y="108203"/>
                  </a:lnTo>
                  <a:lnTo>
                    <a:pt x="8310" y="149066"/>
                  </a:lnTo>
                  <a:lnTo>
                    <a:pt x="31051" y="182498"/>
                  </a:lnTo>
                  <a:lnTo>
                    <a:pt x="64936" y="205073"/>
                  </a:lnTo>
                  <a:lnTo>
                    <a:pt x="106679" y="213359"/>
                  </a:lnTo>
                  <a:lnTo>
                    <a:pt x="148423" y="205073"/>
                  </a:lnTo>
                  <a:lnTo>
                    <a:pt x="182308" y="182498"/>
                  </a:lnTo>
                  <a:lnTo>
                    <a:pt x="205049" y="149066"/>
                  </a:lnTo>
                  <a:lnTo>
                    <a:pt x="213359" y="108203"/>
                  </a:lnTo>
                </a:path>
              </a:pathLst>
            </a:custGeom>
            <a:ln w="9144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175" name="object 175"/>
            <p:cNvPicPr/>
            <p:nvPr/>
          </p:nvPicPr>
          <p:blipFill>
            <a:blip r:embed="rId39" cstate="print"/>
            <a:stretch>
              <a:fillRect/>
            </a:stretch>
          </p:blipFill>
          <p:spPr>
            <a:xfrm>
              <a:off x="2953511" y="5745480"/>
              <a:ext cx="99060" cy="188975"/>
            </a:xfrm>
            <a:prstGeom prst="rect">
              <a:avLst/>
            </a:prstGeom>
          </p:spPr>
        </p:pic>
        <p:sp>
          <p:nvSpPr>
            <p:cNvPr id="176" name="object 176"/>
            <p:cNvSpPr/>
            <p:nvPr/>
          </p:nvSpPr>
          <p:spPr>
            <a:xfrm>
              <a:off x="2895599" y="5952744"/>
              <a:ext cx="213360" cy="213360"/>
            </a:xfrm>
            <a:custGeom>
              <a:avLst/>
              <a:gdLst/>
              <a:ahLst/>
              <a:cxnLst/>
              <a:rect l="l" t="t" r="r" b="b"/>
              <a:pathLst>
                <a:path w="213360" h="213360">
                  <a:moveTo>
                    <a:pt x="213359" y="108203"/>
                  </a:moveTo>
                  <a:lnTo>
                    <a:pt x="205049" y="66222"/>
                  </a:lnTo>
                  <a:lnTo>
                    <a:pt x="182308" y="31813"/>
                  </a:lnTo>
                  <a:lnTo>
                    <a:pt x="148423" y="8548"/>
                  </a:lnTo>
                  <a:lnTo>
                    <a:pt x="106679" y="0"/>
                  </a:lnTo>
                  <a:lnTo>
                    <a:pt x="64936" y="8548"/>
                  </a:lnTo>
                  <a:lnTo>
                    <a:pt x="31051" y="31813"/>
                  </a:lnTo>
                  <a:lnTo>
                    <a:pt x="8310" y="66222"/>
                  </a:lnTo>
                  <a:lnTo>
                    <a:pt x="0" y="108203"/>
                  </a:lnTo>
                  <a:lnTo>
                    <a:pt x="8310" y="148423"/>
                  </a:lnTo>
                  <a:lnTo>
                    <a:pt x="31051" y="181927"/>
                  </a:lnTo>
                  <a:lnTo>
                    <a:pt x="64936" y="204858"/>
                  </a:lnTo>
                  <a:lnTo>
                    <a:pt x="106679" y="213359"/>
                  </a:lnTo>
                  <a:lnTo>
                    <a:pt x="148423" y="204858"/>
                  </a:lnTo>
                  <a:lnTo>
                    <a:pt x="182308" y="181927"/>
                  </a:lnTo>
                  <a:lnTo>
                    <a:pt x="205049" y="148423"/>
                  </a:lnTo>
                  <a:lnTo>
                    <a:pt x="213359" y="108203"/>
                  </a:lnTo>
                </a:path>
              </a:pathLst>
            </a:custGeom>
            <a:ln w="9144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177" name="object 177"/>
            <p:cNvPicPr/>
            <p:nvPr/>
          </p:nvPicPr>
          <p:blipFill>
            <a:blip r:embed="rId40" cstate="print"/>
            <a:stretch>
              <a:fillRect/>
            </a:stretch>
          </p:blipFill>
          <p:spPr>
            <a:xfrm>
              <a:off x="2953511" y="6022848"/>
              <a:ext cx="86868" cy="188975"/>
            </a:xfrm>
            <a:prstGeom prst="rect">
              <a:avLst/>
            </a:prstGeom>
          </p:spPr>
        </p:pic>
      </p:grpSp>
      <p:sp>
        <p:nvSpPr>
          <p:cNvPr id="178" name="object 178"/>
          <p:cNvSpPr/>
          <p:nvPr/>
        </p:nvSpPr>
        <p:spPr>
          <a:xfrm>
            <a:off x="6906593" y="3977641"/>
            <a:ext cx="0" cy="71755"/>
          </a:xfrm>
          <a:custGeom>
            <a:avLst/>
            <a:gdLst/>
            <a:ahLst/>
            <a:cxnLst/>
            <a:rect l="l" t="t" r="r" b="b"/>
            <a:pathLst>
              <a:path h="71754">
                <a:moveTo>
                  <a:pt x="0" y="71627"/>
                </a:moveTo>
                <a:lnTo>
                  <a:pt x="0" y="0"/>
                </a:lnTo>
              </a:path>
            </a:pathLst>
          </a:custGeom>
          <a:ln w="9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9" name="object 179"/>
          <p:cNvSpPr/>
          <p:nvPr/>
        </p:nvSpPr>
        <p:spPr>
          <a:xfrm>
            <a:off x="6906593" y="4262628"/>
            <a:ext cx="0" cy="56515"/>
          </a:xfrm>
          <a:custGeom>
            <a:avLst/>
            <a:gdLst/>
            <a:ahLst/>
            <a:cxnLst/>
            <a:rect l="l" t="t" r="r" b="b"/>
            <a:pathLst>
              <a:path h="56514">
                <a:moveTo>
                  <a:pt x="0" y="0"/>
                </a:moveTo>
                <a:lnTo>
                  <a:pt x="0" y="56388"/>
                </a:lnTo>
              </a:path>
            </a:pathLst>
          </a:custGeom>
          <a:ln w="9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0" name="object 180"/>
          <p:cNvSpPr/>
          <p:nvPr/>
        </p:nvSpPr>
        <p:spPr>
          <a:xfrm>
            <a:off x="6906593" y="4539997"/>
            <a:ext cx="0" cy="56515"/>
          </a:xfrm>
          <a:custGeom>
            <a:avLst/>
            <a:gdLst/>
            <a:ahLst/>
            <a:cxnLst/>
            <a:rect l="l" t="t" r="r" b="b"/>
            <a:pathLst>
              <a:path h="56514">
                <a:moveTo>
                  <a:pt x="0" y="0"/>
                </a:moveTo>
                <a:lnTo>
                  <a:pt x="0" y="56387"/>
                </a:lnTo>
              </a:path>
            </a:pathLst>
          </a:custGeom>
          <a:ln w="9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1" name="object 181"/>
          <p:cNvSpPr/>
          <p:nvPr/>
        </p:nvSpPr>
        <p:spPr>
          <a:xfrm>
            <a:off x="6906593" y="4809745"/>
            <a:ext cx="0" cy="56515"/>
          </a:xfrm>
          <a:custGeom>
            <a:avLst/>
            <a:gdLst/>
            <a:ahLst/>
            <a:cxnLst/>
            <a:rect l="l" t="t" r="r" b="b"/>
            <a:pathLst>
              <a:path h="56514">
                <a:moveTo>
                  <a:pt x="0" y="0"/>
                </a:moveTo>
                <a:lnTo>
                  <a:pt x="0" y="56388"/>
                </a:lnTo>
              </a:path>
            </a:pathLst>
          </a:custGeom>
          <a:ln w="9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2" name="object 182"/>
          <p:cNvSpPr/>
          <p:nvPr/>
        </p:nvSpPr>
        <p:spPr>
          <a:xfrm>
            <a:off x="6906593" y="5079493"/>
            <a:ext cx="0" cy="58419"/>
          </a:xfrm>
          <a:custGeom>
            <a:avLst/>
            <a:gdLst/>
            <a:ahLst/>
            <a:cxnLst/>
            <a:rect l="l" t="t" r="r" b="b"/>
            <a:pathLst>
              <a:path h="58420">
                <a:moveTo>
                  <a:pt x="0" y="0"/>
                </a:moveTo>
                <a:lnTo>
                  <a:pt x="0" y="57911"/>
                </a:lnTo>
              </a:path>
            </a:pathLst>
          </a:custGeom>
          <a:ln w="9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3" name="object 183"/>
          <p:cNvSpPr/>
          <p:nvPr/>
        </p:nvSpPr>
        <p:spPr>
          <a:xfrm>
            <a:off x="6906593" y="5349240"/>
            <a:ext cx="0" cy="58419"/>
          </a:xfrm>
          <a:custGeom>
            <a:avLst/>
            <a:gdLst/>
            <a:ahLst/>
            <a:cxnLst/>
            <a:rect l="l" t="t" r="r" b="b"/>
            <a:pathLst>
              <a:path h="58420">
                <a:moveTo>
                  <a:pt x="0" y="0"/>
                </a:moveTo>
                <a:lnTo>
                  <a:pt x="0" y="57912"/>
                </a:lnTo>
              </a:path>
            </a:pathLst>
          </a:custGeom>
          <a:ln w="9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4" name="object 184"/>
          <p:cNvSpPr/>
          <p:nvPr/>
        </p:nvSpPr>
        <p:spPr>
          <a:xfrm>
            <a:off x="6906593" y="5618989"/>
            <a:ext cx="0" cy="58419"/>
          </a:xfrm>
          <a:custGeom>
            <a:avLst/>
            <a:gdLst/>
            <a:ahLst/>
            <a:cxnLst/>
            <a:rect l="l" t="t" r="r" b="b"/>
            <a:pathLst>
              <a:path h="58420">
                <a:moveTo>
                  <a:pt x="0" y="0"/>
                </a:moveTo>
                <a:lnTo>
                  <a:pt x="0" y="57912"/>
                </a:lnTo>
              </a:path>
            </a:pathLst>
          </a:custGeom>
          <a:ln w="9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5" name="object 185"/>
          <p:cNvSpPr/>
          <p:nvPr/>
        </p:nvSpPr>
        <p:spPr>
          <a:xfrm>
            <a:off x="6906593" y="5888736"/>
            <a:ext cx="0" cy="58419"/>
          </a:xfrm>
          <a:custGeom>
            <a:avLst/>
            <a:gdLst/>
            <a:ahLst/>
            <a:cxnLst/>
            <a:rect l="l" t="t" r="r" b="b"/>
            <a:pathLst>
              <a:path h="58420">
                <a:moveTo>
                  <a:pt x="0" y="0"/>
                </a:moveTo>
                <a:lnTo>
                  <a:pt x="0" y="57912"/>
                </a:lnTo>
              </a:path>
            </a:pathLst>
          </a:custGeom>
          <a:ln w="9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grpSp>
        <p:nvGrpSpPr>
          <p:cNvPr id="186" name="object 186"/>
          <p:cNvGrpSpPr/>
          <p:nvPr/>
        </p:nvGrpSpPr>
        <p:grpSpPr>
          <a:xfrm>
            <a:off x="6650662" y="4314444"/>
            <a:ext cx="512736" cy="303530"/>
            <a:chOff x="2891027" y="4314444"/>
            <a:chExt cx="222885" cy="303530"/>
          </a:xfrm>
        </p:grpSpPr>
        <p:sp>
          <p:nvSpPr>
            <p:cNvPr id="187" name="object 187"/>
            <p:cNvSpPr/>
            <p:nvPr/>
          </p:nvSpPr>
          <p:spPr>
            <a:xfrm>
              <a:off x="2895599" y="4319016"/>
              <a:ext cx="213360" cy="215265"/>
            </a:xfrm>
            <a:custGeom>
              <a:avLst/>
              <a:gdLst/>
              <a:ahLst/>
              <a:cxnLst/>
              <a:rect l="l" t="t" r="r" b="b"/>
              <a:pathLst>
                <a:path w="213360" h="215264">
                  <a:moveTo>
                    <a:pt x="213359" y="106679"/>
                  </a:moveTo>
                  <a:lnTo>
                    <a:pt x="205049" y="65579"/>
                  </a:lnTo>
                  <a:lnTo>
                    <a:pt x="182308" y="31622"/>
                  </a:lnTo>
                  <a:lnTo>
                    <a:pt x="148423" y="8524"/>
                  </a:lnTo>
                  <a:lnTo>
                    <a:pt x="106679" y="0"/>
                  </a:lnTo>
                  <a:lnTo>
                    <a:pt x="64936" y="8524"/>
                  </a:lnTo>
                  <a:lnTo>
                    <a:pt x="31051" y="31622"/>
                  </a:lnTo>
                  <a:lnTo>
                    <a:pt x="8310" y="65579"/>
                  </a:lnTo>
                  <a:lnTo>
                    <a:pt x="0" y="106679"/>
                  </a:lnTo>
                  <a:lnTo>
                    <a:pt x="8310" y="148661"/>
                  </a:lnTo>
                  <a:lnTo>
                    <a:pt x="31051" y="183070"/>
                  </a:lnTo>
                  <a:lnTo>
                    <a:pt x="64936" y="206335"/>
                  </a:lnTo>
                  <a:lnTo>
                    <a:pt x="106679" y="214883"/>
                  </a:lnTo>
                  <a:lnTo>
                    <a:pt x="148423" y="206335"/>
                  </a:lnTo>
                  <a:lnTo>
                    <a:pt x="182308" y="183070"/>
                  </a:lnTo>
                  <a:lnTo>
                    <a:pt x="205049" y="148661"/>
                  </a:lnTo>
                  <a:lnTo>
                    <a:pt x="213359" y="106679"/>
                  </a:lnTo>
                </a:path>
              </a:pathLst>
            </a:custGeom>
            <a:ln w="9144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88" name="object 188"/>
            <p:cNvSpPr/>
            <p:nvPr/>
          </p:nvSpPr>
          <p:spPr>
            <a:xfrm>
              <a:off x="2913888" y="4427219"/>
              <a:ext cx="169545" cy="0"/>
            </a:xfrm>
            <a:custGeom>
              <a:avLst/>
              <a:gdLst/>
              <a:ahLst/>
              <a:cxnLst/>
              <a:rect l="l" t="t" r="r" b="b"/>
              <a:pathLst>
                <a:path w="169544">
                  <a:moveTo>
                    <a:pt x="0" y="0"/>
                  </a:moveTo>
                  <a:lnTo>
                    <a:pt x="169163" y="0"/>
                  </a:lnTo>
                </a:path>
              </a:pathLst>
            </a:custGeom>
            <a:ln w="9144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189" name="object 189"/>
            <p:cNvPicPr/>
            <p:nvPr/>
          </p:nvPicPr>
          <p:blipFill>
            <a:blip r:embed="rId41" cstate="print"/>
            <a:stretch>
              <a:fillRect/>
            </a:stretch>
          </p:blipFill>
          <p:spPr>
            <a:xfrm>
              <a:off x="2968751" y="4349496"/>
              <a:ext cx="74675" cy="173735"/>
            </a:xfrm>
            <a:prstGeom prst="rect">
              <a:avLst/>
            </a:prstGeom>
          </p:spPr>
        </p:pic>
        <p:pic>
          <p:nvPicPr>
            <p:cNvPr id="190" name="object 190"/>
            <p:cNvPicPr/>
            <p:nvPr/>
          </p:nvPicPr>
          <p:blipFill>
            <a:blip r:embed="rId42" cstate="print"/>
            <a:stretch>
              <a:fillRect/>
            </a:stretch>
          </p:blipFill>
          <p:spPr>
            <a:xfrm>
              <a:off x="2968751" y="4447032"/>
              <a:ext cx="74675" cy="170687"/>
            </a:xfrm>
            <a:prstGeom prst="rect">
              <a:avLst/>
            </a:prstGeom>
          </p:spPr>
        </p:pic>
      </p:grpSp>
      <p:sp>
        <p:nvSpPr>
          <p:cNvPr id="191" name="object 191"/>
          <p:cNvSpPr/>
          <p:nvPr/>
        </p:nvSpPr>
        <p:spPr>
          <a:xfrm>
            <a:off x="4746967" y="3886200"/>
            <a:ext cx="655893" cy="0"/>
          </a:xfrm>
          <a:custGeom>
            <a:avLst/>
            <a:gdLst/>
            <a:ahLst/>
            <a:cxnLst/>
            <a:rect l="l" t="t" r="r" b="b"/>
            <a:pathLst>
              <a:path w="285114">
                <a:moveTo>
                  <a:pt x="284987" y="0"/>
                </a:moveTo>
                <a:lnTo>
                  <a:pt x="0" y="0"/>
                </a:lnTo>
              </a:path>
            </a:pathLst>
          </a:custGeom>
          <a:ln w="9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2" name="object 192"/>
          <p:cNvSpPr/>
          <p:nvPr/>
        </p:nvSpPr>
        <p:spPr>
          <a:xfrm>
            <a:off x="4746967" y="4155947"/>
            <a:ext cx="655893" cy="0"/>
          </a:xfrm>
          <a:custGeom>
            <a:avLst/>
            <a:gdLst/>
            <a:ahLst/>
            <a:cxnLst/>
            <a:rect l="l" t="t" r="r" b="b"/>
            <a:pathLst>
              <a:path w="285114">
                <a:moveTo>
                  <a:pt x="284987" y="0"/>
                </a:moveTo>
                <a:lnTo>
                  <a:pt x="0" y="0"/>
                </a:lnTo>
              </a:path>
            </a:pathLst>
          </a:custGeom>
          <a:ln w="9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3" name="object 193"/>
          <p:cNvSpPr/>
          <p:nvPr/>
        </p:nvSpPr>
        <p:spPr>
          <a:xfrm>
            <a:off x="4746967" y="4695444"/>
            <a:ext cx="688030" cy="0"/>
          </a:xfrm>
          <a:custGeom>
            <a:avLst/>
            <a:gdLst/>
            <a:ahLst/>
            <a:cxnLst/>
            <a:rect l="l" t="t" r="r" b="b"/>
            <a:pathLst>
              <a:path w="299085">
                <a:moveTo>
                  <a:pt x="298704" y="0"/>
                </a:moveTo>
                <a:lnTo>
                  <a:pt x="0" y="0"/>
                </a:lnTo>
              </a:path>
            </a:pathLst>
          </a:custGeom>
          <a:ln w="9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4" name="object 194"/>
          <p:cNvSpPr/>
          <p:nvPr/>
        </p:nvSpPr>
        <p:spPr>
          <a:xfrm>
            <a:off x="7148497" y="3864864"/>
            <a:ext cx="204510" cy="0"/>
          </a:xfrm>
          <a:custGeom>
            <a:avLst/>
            <a:gdLst/>
            <a:ahLst/>
            <a:cxnLst/>
            <a:rect l="l" t="t" r="r" b="b"/>
            <a:pathLst>
              <a:path w="88900">
                <a:moveTo>
                  <a:pt x="0" y="0"/>
                </a:moveTo>
                <a:lnTo>
                  <a:pt x="88391" y="0"/>
                </a:lnTo>
              </a:path>
            </a:pathLst>
          </a:custGeom>
          <a:ln w="9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5" name="object 195"/>
          <p:cNvSpPr/>
          <p:nvPr/>
        </p:nvSpPr>
        <p:spPr>
          <a:xfrm>
            <a:off x="7148497" y="4155947"/>
            <a:ext cx="999177" cy="0"/>
          </a:xfrm>
          <a:custGeom>
            <a:avLst/>
            <a:gdLst/>
            <a:ahLst/>
            <a:cxnLst/>
            <a:rect l="l" t="t" r="r" b="b"/>
            <a:pathLst>
              <a:path w="434339">
                <a:moveTo>
                  <a:pt x="0" y="0"/>
                </a:moveTo>
                <a:lnTo>
                  <a:pt x="434340" y="0"/>
                </a:lnTo>
              </a:path>
            </a:pathLst>
          </a:custGeom>
          <a:ln w="9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6" name="object 196"/>
          <p:cNvSpPr/>
          <p:nvPr/>
        </p:nvSpPr>
        <p:spPr>
          <a:xfrm>
            <a:off x="7148497" y="5242560"/>
            <a:ext cx="999177" cy="0"/>
          </a:xfrm>
          <a:custGeom>
            <a:avLst/>
            <a:gdLst/>
            <a:ahLst/>
            <a:cxnLst/>
            <a:rect l="l" t="t" r="r" b="b"/>
            <a:pathLst>
              <a:path w="434339">
                <a:moveTo>
                  <a:pt x="0" y="0"/>
                </a:moveTo>
                <a:lnTo>
                  <a:pt x="434340" y="0"/>
                </a:lnTo>
              </a:path>
            </a:pathLst>
          </a:custGeom>
          <a:ln w="9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7" name="object 197"/>
          <p:cNvSpPr/>
          <p:nvPr/>
        </p:nvSpPr>
        <p:spPr>
          <a:xfrm>
            <a:off x="7148497" y="5512307"/>
            <a:ext cx="736236" cy="0"/>
          </a:xfrm>
          <a:custGeom>
            <a:avLst/>
            <a:gdLst/>
            <a:ahLst/>
            <a:cxnLst/>
            <a:rect l="l" t="t" r="r" b="b"/>
            <a:pathLst>
              <a:path w="320039">
                <a:moveTo>
                  <a:pt x="0" y="0"/>
                </a:moveTo>
                <a:lnTo>
                  <a:pt x="320040" y="0"/>
                </a:lnTo>
              </a:path>
            </a:pathLst>
          </a:custGeom>
          <a:ln w="9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8" name="object 198"/>
          <p:cNvSpPr/>
          <p:nvPr/>
        </p:nvSpPr>
        <p:spPr>
          <a:xfrm>
            <a:off x="7148497" y="5783579"/>
            <a:ext cx="736236" cy="0"/>
          </a:xfrm>
          <a:custGeom>
            <a:avLst/>
            <a:gdLst/>
            <a:ahLst/>
            <a:cxnLst/>
            <a:rect l="l" t="t" r="r" b="b"/>
            <a:pathLst>
              <a:path w="320039">
                <a:moveTo>
                  <a:pt x="0" y="0"/>
                </a:moveTo>
                <a:lnTo>
                  <a:pt x="320040" y="0"/>
                </a:lnTo>
              </a:path>
            </a:pathLst>
          </a:custGeom>
          <a:ln w="9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9" name="object 199"/>
          <p:cNvSpPr/>
          <p:nvPr/>
        </p:nvSpPr>
        <p:spPr>
          <a:xfrm>
            <a:off x="7148497" y="6060947"/>
            <a:ext cx="736236" cy="0"/>
          </a:xfrm>
          <a:custGeom>
            <a:avLst/>
            <a:gdLst/>
            <a:ahLst/>
            <a:cxnLst/>
            <a:rect l="l" t="t" r="r" b="b"/>
            <a:pathLst>
              <a:path w="320039">
                <a:moveTo>
                  <a:pt x="0" y="0"/>
                </a:moveTo>
                <a:lnTo>
                  <a:pt x="320040" y="0"/>
                </a:lnTo>
              </a:path>
            </a:pathLst>
          </a:custGeom>
          <a:ln w="9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0" name="object 200"/>
          <p:cNvSpPr/>
          <p:nvPr/>
        </p:nvSpPr>
        <p:spPr>
          <a:xfrm>
            <a:off x="6906593" y="2599943"/>
            <a:ext cx="0" cy="1158240"/>
          </a:xfrm>
          <a:custGeom>
            <a:avLst/>
            <a:gdLst/>
            <a:ahLst/>
            <a:cxnLst/>
            <a:rect l="l" t="t" r="r" b="b"/>
            <a:pathLst>
              <a:path h="1158239">
                <a:moveTo>
                  <a:pt x="0" y="1158240"/>
                </a:moveTo>
                <a:lnTo>
                  <a:pt x="0" y="0"/>
                </a:lnTo>
              </a:path>
            </a:pathLst>
          </a:custGeom>
          <a:ln w="9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1" name="object 201"/>
          <p:cNvSpPr/>
          <p:nvPr/>
        </p:nvSpPr>
        <p:spPr>
          <a:xfrm>
            <a:off x="4617249" y="4652772"/>
            <a:ext cx="130010" cy="43180"/>
          </a:xfrm>
          <a:custGeom>
            <a:avLst/>
            <a:gdLst/>
            <a:ahLst/>
            <a:cxnLst/>
            <a:rect l="l" t="t" r="r" b="b"/>
            <a:pathLst>
              <a:path w="56514" h="43179">
                <a:moveTo>
                  <a:pt x="56387" y="42671"/>
                </a:moveTo>
                <a:lnTo>
                  <a:pt x="0" y="0"/>
                </a:lnTo>
              </a:path>
            </a:pathLst>
          </a:custGeom>
          <a:ln w="9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2" name="object 202"/>
          <p:cNvSpPr/>
          <p:nvPr/>
        </p:nvSpPr>
        <p:spPr>
          <a:xfrm>
            <a:off x="4617249" y="4113276"/>
            <a:ext cx="130010" cy="43180"/>
          </a:xfrm>
          <a:custGeom>
            <a:avLst/>
            <a:gdLst/>
            <a:ahLst/>
            <a:cxnLst/>
            <a:rect l="l" t="t" r="r" b="b"/>
            <a:pathLst>
              <a:path w="56514" h="43179">
                <a:moveTo>
                  <a:pt x="56387" y="42672"/>
                </a:moveTo>
                <a:lnTo>
                  <a:pt x="0" y="0"/>
                </a:lnTo>
              </a:path>
            </a:pathLst>
          </a:custGeom>
          <a:ln w="9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3" name="object 203"/>
          <p:cNvSpPr/>
          <p:nvPr/>
        </p:nvSpPr>
        <p:spPr>
          <a:xfrm>
            <a:off x="4617249" y="3843527"/>
            <a:ext cx="130010" cy="43180"/>
          </a:xfrm>
          <a:custGeom>
            <a:avLst/>
            <a:gdLst/>
            <a:ahLst/>
            <a:cxnLst/>
            <a:rect l="l" t="t" r="r" b="b"/>
            <a:pathLst>
              <a:path w="56514" h="43179">
                <a:moveTo>
                  <a:pt x="56387" y="42672"/>
                </a:moveTo>
                <a:lnTo>
                  <a:pt x="0" y="0"/>
                </a:lnTo>
              </a:path>
            </a:pathLst>
          </a:custGeom>
          <a:ln w="9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grpSp>
        <p:nvGrpSpPr>
          <p:cNvPr id="204" name="object 204"/>
          <p:cNvGrpSpPr/>
          <p:nvPr/>
        </p:nvGrpSpPr>
        <p:grpSpPr>
          <a:xfrm>
            <a:off x="7832148" y="5759197"/>
            <a:ext cx="109559" cy="47625"/>
            <a:chOff x="3404616" y="5759196"/>
            <a:chExt cx="47625" cy="47625"/>
          </a:xfrm>
        </p:grpSpPr>
        <p:sp>
          <p:nvSpPr>
            <p:cNvPr id="205" name="object 205"/>
            <p:cNvSpPr/>
            <p:nvPr/>
          </p:nvSpPr>
          <p:spPr>
            <a:xfrm>
              <a:off x="3409188" y="5763768"/>
              <a:ext cx="38100" cy="38100"/>
            </a:xfrm>
            <a:custGeom>
              <a:avLst/>
              <a:gdLst/>
              <a:ahLst/>
              <a:cxnLst/>
              <a:rect l="l" t="t" r="r" b="b"/>
              <a:pathLst>
                <a:path w="38100" h="38100">
                  <a:moveTo>
                    <a:pt x="18288" y="38100"/>
                  </a:moveTo>
                  <a:lnTo>
                    <a:pt x="10929" y="36742"/>
                  </a:lnTo>
                  <a:lnTo>
                    <a:pt x="5143" y="32956"/>
                  </a:lnTo>
                  <a:lnTo>
                    <a:pt x="1357" y="27170"/>
                  </a:lnTo>
                  <a:lnTo>
                    <a:pt x="0" y="19812"/>
                  </a:lnTo>
                  <a:lnTo>
                    <a:pt x="1357" y="12215"/>
                  </a:lnTo>
                  <a:lnTo>
                    <a:pt x="5143" y="5905"/>
                  </a:lnTo>
                  <a:lnTo>
                    <a:pt x="10929" y="1595"/>
                  </a:lnTo>
                  <a:lnTo>
                    <a:pt x="18288" y="0"/>
                  </a:lnTo>
                  <a:lnTo>
                    <a:pt x="25884" y="1595"/>
                  </a:lnTo>
                  <a:lnTo>
                    <a:pt x="32194" y="5905"/>
                  </a:lnTo>
                  <a:lnTo>
                    <a:pt x="36504" y="12215"/>
                  </a:lnTo>
                  <a:lnTo>
                    <a:pt x="38100" y="19812"/>
                  </a:lnTo>
                  <a:lnTo>
                    <a:pt x="36504" y="27170"/>
                  </a:lnTo>
                  <a:lnTo>
                    <a:pt x="32194" y="32956"/>
                  </a:lnTo>
                  <a:lnTo>
                    <a:pt x="25884" y="36742"/>
                  </a:lnTo>
                  <a:lnTo>
                    <a:pt x="18288" y="3810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06" name="object 206"/>
            <p:cNvSpPr/>
            <p:nvPr/>
          </p:nvSpPr>
          <p:spPr>
            <a:xfrm>
              <a:off x="3409188" y="5763768"/>
              <a:ext cx="38100" cy="38100"/>
            </a:xfrm>
            <a:custGeom>
              <a:avLst/>
              <a:gdLst/>
              <a:ahLst/>
              <a:cxnLst/>
              <a:rect l="l" t="t" r="r" b="b"/>
              <a:pathLst>
                <a:path w="38100" h="38100">
                  <a:moveTo>
                    <a:pt x="0" y="19812"/>
                  </a:moveTo>
                  <a:lnTo>
                    <a:pt x="1357" y="12215"/>
                  </a:lnTo>
                  <a:lnTo>
                    <a:pt x="5143" y="5905"/>
                  </a:lnTo>
                  <a:lnTo>
                    <a:pt x="10929" y="1595"/>
                  </a:lnTo>
                  <a:lnTo>
                    <a:pt x="18288" y="0"/>
                  </a:lnTo>
                  <a:lnTo>
                    <a:pt x="25884" y="1595"/>
                  </a:lnTo>
                  <a:lnTo>
                    <a:pt x="32194" y="5905"/>
                  </a:lnTo>
                  <a:lnTo>
                    <a:pt x="36504" y="12215"/>
                  </a:lnTo>
                  <a:lnTo>
                    <a:pt x="38100" y="19812"/>
                  </a:lnTo>
                  <a:lnTo>
                    <a:pt x="36504" y="27170"/>
                  </a:lnTo>
                  <a:lnTo>
                    <a:pt x="32194" y="32956"/>
                  </a:lnTo>
                  <a:lnTo>
                    <a:pt x="25884" y="36742"/>
                  </a:lnTo>
                  <a:lnTo>
                    <a:pt x="18288" y="38100"/>
                  </a:lnTo>
                  <a:lnTo>
                    <a:pt x="10929" y="36742"/>
                  </a:lnTo>
                  <a:lnTo>
                    <a:pt x="5143" y="32956"/>
                  </a:lnTo>
                  <a:lnTo>
                    <a:pt x="1357" y="27170"/>
                  </a:lnTo>
                  <a:lnTo>
                    <a:pt x="0" y="19812"/>
                  </a:lnTo>
                </a:path>
              </a:pathLst>
            </a:custGeom>
            <a:ln w="9144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207" name="object 207"/>
          <p:cNvGrpSpPr/>
          <p:nvPr/>
        </p:nvGrpSpPr>
        <p:grpSpPr>
          <a:xfrm>
            <a:off x="7832148" y="5487924"/>
            <a:ext cx="109559" cy="48895"/>
            <a:chOff x="3404616" y="5487923"/>
            <a:chExt cx="47625" cy="48895"/>
          </a:xfrm>
        </p:grpSpPr>
        <p:sp>
          <p:nvSpPr>
            <p:cNvPr id="208" name="object 208"/>
            <p:cNvSpPr/>
            <p:nvPr/>
          </p:nvSpPr>
          <p:spPr>
            <a:xfrm>
              <a:off x="3409188" y="5492495"/>
              <a:ext cx="38100" cy="40005"/>
            </a:xfrm>
            <a:custGeom>
              <a:avLst/>
              <a:gdLst/>
              <a:ahLst/>
              <a:cxnLst/>
              <a:rect l="l" t="t" r="r" b="b"/>
              <a:pathLst>
                <a:path w="38100" h="40004">
                  <a:moveTo>
                    <a:pt x="18288" y="39624"/>
                  </a:moveTo>
                  <a:lnTo>
                    <a:pt x="10929" y="38028"/>
                  </a:lnTo>
                  <a:lnTo>
                    <a:pt x="5143" y="33718"/>
                  </a:lnTo>
                  <a:lnTo>
                    <a:pt x="1357" y="27408"/>
                  </a:lnTo>
                  <a:lnTo>
                    <a:pt x="0" y="19812"/>
                  </a:lnTo>
                  <a:lnTo>
                    <a:pt x="1357" y="12215"/>
                  </a:lnTo>
                  <a:lnTo>
                    <a:pt x="5143" y="5905"/>
                  </a:lnTo>
                  <a:lnTo>
                    <a:pt x="10929" y="1595"/>
                  </a:lnTo>
                  <a:lnTo>
                    <a:pt x="18288" y="0"/>
                  </a:lnTo>
                  <a:lnTo>
                    <a:pt x="25884" y="1595"/>
                  </a:lnTo>
                  <a:lnTo>
                    <a:pt x="32194" y="5905"/>
                  </a:lnTo>
                  <a:lnTo>
                    <a:pt x="36504" y="12215"/>
                  </a:lnTo>
                  <a:lnTo>
                    <a:pt x="38100" y="19812"/>
                  </a:lnTo>
                  <a:lnTo>
                    <a:pt x="36504" y="27408"/>
                  </a:lnTo>
                  <a:lnTo>
                    <a:pt x="32194" y="33718"/>
                  </a:lnTo>
                  <a:lnTo>
                    <a:pt x="25884" y="38028"/>
                  </a:lnTo>
                  <a:lnTo>
                    <a:pt x="18288" y="39624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09" name="object 209"/>
            <p:cNvSpPr/>
            <p:nvPr/>
          </p:nvSpPr>
          <p:spPr>
            <a:xfrm>
              <a:off x="3409188" y="5492495"/>
              <a:ext cx="38100" cy="40005"/>
            </a:xfrm>
            <a:custGeom>
              <a:avLst/>
              <a:gdLst/>
              <a:ahLst/>
              <a:cxnLst/>
              <a:rect l="l" t="t" r="r" b="b"/>
              <a:pathLst>
                <a:path w="38100" h="40004">
                  <a:moveTo>
                    <a:pt x="0" y="19812"/>
                  </a:moveTo>
                  <a:lnTo>
                    <a:pt x="1357" y="12215"/>
                  </a:lnTo>
                  <a:lnTo>
                    <a:pt x="5143" y="5905"/>
                  </a:lnTo>
                  <a:lnTo>
                    <a:pt x="10929" y="1595"/>
                  </a:lnTo>
                  <a:lnTo>
                    <a:pt x="18288" y="0"/>
                  </a:lnTo>
                  <a:lnTo>
                    <a:pt x="25884" y="1595"/>
                  </a:lnTo>
                  <a:lnTo>
                    <a:pt x="32194" y="5905"/>
                  </a:lnTo>
                  <a:lnTo>
                    <a:pt x="36504" y="12215"/>
                  </a:lnTo>
                  <a:lnTo>
                    <a:pt x="38100" y="19812"/>
                  </a:lnTo>
                  <a:lnTo>
                    <a:pt x="36504" y="27408"/>
                  </a:lnTo>
                  <a:lnTo>
                    <a:pt x="32194" y="33718"/>
                  </a:lnTo>
                  <a:lnTo>
                    <a:pt x="25884" y="38028"/>
                  </a:lnTo>
                  <a:lnTo>
                    <a:pt x="18288" y="39624"/>
                  </a:lnTo>
                  <a:lnTo>
                    <a:pt x="10929" y="38028"/>
                  </a:lnTo>
                  <a:lnTo>
                    <a:pt x="5143" y="33718"/>
                  </a:lnTo>
                  <a:lnTo>
                    <a:pt x="1357" y="27408"/>
                  </a:lnTo>
                  <a:lnTo>
                    <a:pt x="0" y="19812"/>
                  </a:lnTo>
                </a:path>
              </a:pathLst>
            </a:custGeom>
            <a:ln w="9144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210" name="object 210"/>
          <p:cNvGrpSpPr/>
          <p:nvPr/>
        </p:nvGrpSpPr>
        <p:grpSpPr>
          <a:xfrm>
            <a:off x="7832148" y="5218176"/>
            <a:ext cx="109559" cy="47625"/>
            <a:chOff x="3404616" y="5218176"/>
            <a:chExt cx="47625" cy="47625"/>
          </a:xfrm>
        </p:grpSpPr>
        <p:sp>
          <p:nvSpPr>
            <p:cNvPr id="211" name="object 211"/>
            <p:cNvSpPr/>
            <p:nvPr/>
          </p:nvSpPr>
          <p:spPr>
            <a:xfrm>
              <a:off x="3409188" y="5222748"/>
              <a:ext cx="38100" cy="38100"/>
            </a:xfrm>
            <a:custGeom>
              <a:avLst/>
              <a:gdLst/>
              <a:ahLst/>
              <a:cxnLst/>
              <a:rect l="l" t="t" r="r" b="b"/>
              <a:pathLst>
                <a:path w="38100" h="38100">
                  <a:moveTo>
                    <a:pt x="18288" y="38100"/>
                  </a:moveTo>
                  <a:lnTo>
                    <a:pt x="10929" y="36742"/>
                  </a:lnTo>
                  <a:lnTo>
                    <a:pt x="5143" y="32956"/>
                  </a:lnTo>
                  <a:lnTo>
                    <a:pt x="1357" y="27170"/>
                  </a:lnTo>
                  <a:lnTo>
                    <a:pt x="0" y="19812"/>
                  </a:lnTo>
                  <a:lnTo>
                    <a:pt x="1357" y="12215"/>
                  </a:lnTo>
                  <a:lnTo>
                    <a:pt x="5143" y="5905"/>
                  </a:lnTo>
                  <a:lnTo>
                    <a:pt x="10929" y="1595"/>
                  </a:lnTo>
                  <a:lnTo>
                    <a:pt x="18288" y="0"/>
                  </a:lnTo>
                  <a:lnTo>
                    <a:pt x="25884" y="1595"/>
                  </a:lnTo>
                  <a:lnTo>
                    <a:pt x="32194" y="5905"/>
                  </a:lnTo>
                  <a:lnTo>
                    <a:pt x="36504" y="12215"/>
                  </a:lnTo>
                  <a:lnTo>
                    <a:pt x="38100" y="19812"/>
                  </a:lnTo>
                  <a:lnTo>
                    <a:pt x="36504" y="27170"/>
                  </a:lnTo>
                  <a:lnTo>
                    <a:pt x="32194" y="32956"/>
                  </a:lnTo>
                  <a:lnTo>
                    <a:pt x="25884" y="36742"/>
                  </a:lnTo>
                  <a:lnTo>
                    <a:pt x="18288" y="3810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12" name="object 212"/>
            <p:cNvSpPr/>
            <p:nvPr/>
          </p:nvSpPr>
          <p:spPr>
            <a:xfrm>
              <a:off x="3409188" y="5222748"/>
              <a:ext cx="38100" cy="38100"/>
            </a:xfrm>
            <a:custGeom>
              <a:avLst/>
              <a:gdLst/>
              <a:ahLst/>
              <a:cxnLst/>
              <a:rect l="l" t="t" r="r" b="b"/>
              <a:pathLst>
                <a:path w="38100" h="38100">
                  <a:moveTo>
                    <a:pt x="0" y="19812"/>
                  </a:moveTo>
                  <a:lnTo>
                    <a:pt x="1357" y="12215"/>
                  </a:lnTo>
                  <a:lnTo>
                    <a:pt x="5143" y="5905"/>
                  </a:lnTo>
                  <a:lnTo>
                    <a:pt x="10929" y="1595"/>
                  </a:lnTo>
                  <a:lnTo>
                    <a:pt x="18288" y="0"/>
                  </a:lnTo>
                  <a:lnTo>
                    <a:pt x="25884" y="1595"/>
                  </a:lnTo>
                  <a:lnTo>
                    <a:pt x="32194" y="5905"/>
                  </a:lnTo>
                  <a:lnTo>
                    <a:pt x="36504" y="12215"/>
                  </a:lnTo>
                  <a:lnTo>
                    <a:pt x="38100" y="19812"/>
                  </a:lnTo>
                  <a:lnTo>
                    <a:pt x="36504" y="27170"/>
                  </a:lnTo>
                  <a:lnTo>
                    <a:pt x="32194" y="32956"/>
                  </a:lnTo>
                  <a:lnTo>
                    <a:pt x="25884" y="36742"/>
                  </a:lnTo>
                  <a:lnTo>
                    <a:pt x="18288" y="38100"/>
                  </a:lnTo>
                  <a:lnTo>
                    <a:pt x="10929" y="36742"/>
                  </a:lnTo>
                  <a:lnTo>
                    <a:pt x="5143" y="32956"/>
                  </a:lnTo>
                  <a:lnTo>
                    <a:pt x="1357" y="27170"/>
                  </a:lnTo>
                  <a:lnTo>
                    <a:pt x="0" y="19812"/>
                  </a:lnTo>
                </a:path>
              </a:pathLst>
            </a:custGeom>
            <a:ln w="9144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213" name="object 213"/>
          <p:cNvGrpSpPr/>
          <p:nvPr/>
        </p:nvGrpSpPr>
        <p:grpSpPr>
          <a:xfrm>
            <a:off x="7832148" y="4133088"/>
            <a:ext cx="109559" cy="47625"/>
            <a:chOff x="3404616" y="4133088"/>
            <a:chExt cx="47625" cy="47625"/>
          </a:xfrm>
        </p:grpSpPr>
        <p:sp>
          <p:nvSpPr>
            <p:cNvPr id="214" name="object 214"/>
            <p:cNvSpPr/>
            <p:nvPr/>
          </p:nvSpPr>
          <p:spPr>
            <a:xfrm>
              <a:off x="3409188" y="4137660"/>
              <a:ext cx="38100" cy="38100"/>
            </a:xfrm>
            <a:custGeom>
              <a:avLst/>
              <a:gdLst/>
              <a:ahLst/>
              <a:cxnLst/>
              <a:rect l="l" t="t" r="r" b="b"/>
              <a:pathLst>
                <a:path w="38100" h="38100">
                  <a:moveTo>
                    <a:pt x="18288" y="38099"/>
                  </a:moveTo>
                  <a:lnTo>
                    <a:pt x="10929" y="36504"/>
                  </a:lnTo>
                  <a:lnTo>
                    <a:pt x="5143" y="32194"/>
                  </a:lnTo>
                  <a:lnTo>
                    <a:pt x="1357" y="25884"/>
                  </a:lnTo>
                  <a:lnTo>
                    <a:pt x="0" y="18287"/>
                  </a:lnTo>
                  <a:lnTo>
                    <a:pt x="1357" y="10929"/>
                  </a:lnTo>
                  <a:lnTo>
                    <a:pt x="5143" y="5143"/>
                  </a:lnTo>
                  <a:lnTo>
                    <a:pt x="10929" y="1357"/>
                  </a:lnTo>
                  <a:lnTo>
                    <a:pt x="18288" y="0"/>
                  </a:lnTo>
                  <a:lnTo>
                    <a:pt x="25884" y="1357"/>
                  </a:lnTo>
                  <a:lnTo>
                    <a:pt x="32194" y="5143"/>
                  </a:lnTo>
                  <a:lnTo>
                    <a:pt x="36504" y="10929"/>
                  </a:lnTo>
                  <a:lnTo>
                    <a:pt x="38100" y="18287"/>
                  </a:lnTo>
                  <a:lnTo>
                    <a:pt x="36504" y="25884"/>
                  </a:lnTo>
                  <a:lnTo>
                    <a:pt x="32194" y="32194"/>
                  </a:lnTo>
                  <a:lnTo>
                    <a:pt x="25884" y="36504"/>
                  </a:lnTo>
                  <a:lnTo>
                    <a:pt x="18288" y="38099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15" name="object 215"/>
            <p:cNvSpPr/>
            <p:nvPr/>
          </p:nvSpPr>
          <p:spPr>
            <a:xfrm>
              <a:off x="3409188" y="4137660"/>
              <a:ext cx="38100" cy="38100"/>
            </a:xfrm>
            <a:custGeom>
              <a:avLst/>
              <a:gdLst/>
              <a:ahLst/>
              <a:cxnLst/>
              <a:rect l="l" t="t" r="r" b="b"/>
              <a:pathLst>
                <a:path w="38100" h="38100">
                  <a:moveTo>
                    <a:pt x="0" y="18287"/>
                  </a:moveTo>
                  <a:lnTo>
                    <a:pt x="1357" y="10929"/>
                  </a:lnTo>
                  <a:lnTo>
                    <a:pt x="5143" y="5143"/>
                  </a:lnTo>
                  <a:lnTo>
                    <a:pt x="10929" y="1357"/>
                  </a:lnTo>
                  <a:lnTo>
                    <a:pt x="18288" y="0"/>
                  </a:lnTo>
                  <a:lnTo>
                    <a:pt x="25884" y="1357"/>
                  </a:lnTo>
                  <a:lnTo>
                    <a:pt x="32194" y="5143"/>
                  </a:lnTo>
                  <a:lnTo>
                    <a:pt x="36504" y="10929"/>
                  </a:lnTo>
                  <a:lnTo>
                    <a:pt x="38100" y="18287"/>
                  </a:lnTo>
                  <a:lnTo>
                    <a:pt x="36504" y="25884"/>
                  </a:lnTo>
                  <a:lnTo>
                    <a:pt x="32194" y="32194"/>
                  </a:lnTo>
                  <a:lnTo>
                    <a:pt x="25884" y="36504"/>
                  </a:lnTo>
                  <a:lnTo>
                    <a:pt x="18288" y="38099"/>
                  </a:lnTo>
                  <a:lnTo>
                    <a:pt x="10929" y="36504"/>
                  </a:lnTo>
                  <a:lnTo>
                    <a:pt x="5143" y="32194"/>
                  </a:lnTo>
                  <a:lnTo>
                    <a:pt x="1357" y="25884"/>
                  </a:lnTo>
                  <a:lnTo>
                    <a:pt x="0" y="18287"/>
                  </a:lnTo>
                </a:path>
              </a:pathLst>
            </a:custGeom>
            <a:ln w="9144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216" name="object 216"/>
          <p:cNvSpPr/>
          <p:nvPr/>
        </p:nvSpPr>
        <p:spPr>
          <a:xfrm>
            <a:off x="7148497" y="4425696"/>
            <a:ext cx="999177" cy="0"/>
          </a:xfrm>
          <a:custGeom>
            <a:avLst/>
            <a:gdLst/>
            <a:ahLst/>
            <a:cxnLst/>
            <a:rect l="l" t="t" r="r" b="b"/>
            <a:pathLst>
              <a:path w="434339">
                <a:moveTo>
                  <a:pt x="0" y="0"/>
                </a:moveTo>
                <a:lnTo>
                  <a:pt x="434340" y="0"/>
                </a:lnTo>
              </a:path>
            </a:pathLst>
          </a:custGeom>
          <a:ln w="9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7" name="object 217"/>
          <p:cNvSpPr/>
          <p:nvPr/>
        </p:nvSpPr>
        <p:spPr>
          <a:xfrm>
            <a:off x="7884735" y="4972811"/>
            <a:ext cx="262941" cy="0"/>
          </a:xfrm>
          <a:custGeom>
            <a:avLst/>
            <a:gdLst/>
            <a:ahLst/>
            <a:cxnLst/>
            <a:rect l="l" t="t" r="r" b="b"/>
            <a:pathLst>
              <a:path w="114300">
                <a:moveTo>
                  <a:pt x="0" y="0"/>
                </a:moveTo>
                <a:lnTo>
                  <a:pt x="114300" y="0"/>
                </a:lnTo>
              </a:path>
            </a:pathLst>
          </a:custGeom>
          <a:ln w="9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grpSp>
        <p:nvGrpSpPr>
          <p:cNvPr id="218" name="object 218"/>
          <p:cNvGrpSpPr/>
          <p:nvPr/>
        </p:nvGrpSpPr>
        <p:grpSpPr>
          <a:xfrm>
            <a:off x="7832148" y="4402837"/>
            <a:ext cx="109559" cy="47625"/>
            <a:chOff x="3404616" y="4402836"/>
            <a:chExt cx="47625" cy="47625"/>
          </a:xfrm>
        </p:grpSpPr>
        <p:sp>
          <p:nvSpPr>
            <p:cNvPr id="219" name="object 219"/>
            <p:cNvSpPr/>
            <p:nvPr/>
          </p:nvSpPr>
          <p:spPr>
            <a:xfrm>
              <a:off x="3409188" y="4407408"/>
              <a:ext cx="38100" cy="38100"/>
            </a:xfrm>
            <a:custGeom>
              <a:avLst/>
              <a:gdLst/>
              <a:ahLst/>
              <a:cxnLst/>
              <a:rect l="l" t="t" r="r" b="b"/>
              <a:pathLst>
                <a:path w="38100" h="38100">
                  <a:moveTo>
                    <a:pt x="18288" y="38099"/>
                  </a:moveTo>
                  <a:lnTo>
                    <a:pt x="10929" y="36504"/>
                  </a:lnTo>
                  <a:lnTo>
                    <a:pt x="5143" y="32194"/>
                  </a:lnTo>
                  <a:lnTo>
                    <a:pt x="1357" y="25884"/>
                  </a:lnTo>
                  <a:lnTo>
                    <a:pt x="0" y="18287"/>
                  </a:lnTo>
                  <a:lnTo>
                    <a:pt x="1357" y="10929"/>
                  </a:lnTo>
                  <a:lnTo>
                    <a:pt x="5143" y="5143"/>
                  </a:lnTo>
                  <a:lnTo>
                    <a:pt x="10929" y="1357"/>
                  </a:lnTo>
                  <a:lnTo>
                    <a:pt x="18288" y="0"/>
                  </a:lnTo>
                  <a:lnTo>
                    <a:pt x="25884" y="1357"/>
                  </a:lnTo>
                  <a:lnTo>
                    <a:pt x="32194" y="5143"/>
                  </a:lnTo>
                  <a:lnTo>
                    <a:pt x="36504" y="10929"/>
                  </a:lnTo>
                  <a:lnTo>
                    <a:pt x="38100" y="18287"/>
                  </a:lnTo>
                  <a:lnTo>
                    <a:pt x="36504" y="25884"/>
                  </a:lnTo>
                  <a:lnTo>
                    <a:pt x="32194" y="32194"/>
                  </a:lnTo>
                  <a:lnTo>
                    <a:pt x="25884" y="36504"/>
                  </a:lnTo>
                  <a:lnTo>
                    <a:pt x="18288" y="38099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20" name="object 220"/>
            <p:cNvSpPr/>
            <p:nvPr/>
          </p:nvSpPr>
          <p:spPr>
            <a:xfrm>
              <a:off x="3409188" y="4407408"/>
              <a:ext cx="38100" cy="38100"/>
            </a:xfrm>
            <a:custGeom>
              <a:avLst/>
              <a:gdLst/>
              <a:ahLst/>
              <a:cxnLst/>
              <a:rect l="l" t="t" r="r" b="b"/>
              <a:pathLst>
                <a:path w="38100" h="38100">
                  <a:moveTo>
                    <a:pt x="0" y="18287"/>
                  </a:moveTo>
                  <a:lnTo>
                    <a:pt x="1357" y="10929"/>
                  </a:lnTo>
                  <a:lnTo>
                    <a:pt x="5143" y="5143"/>
                  </a:lnTo>
                  <a:lnTo>
                    <a:pt x="10929" y="1357"/>
                  </a:lnTo>
                  <a:lnTo>
                    <a:pt x="18288" y="0"/>
                  </a:lnTo>
                  <a:lnTo>
                    <a:pt x="25884" y="1357"/>
                  </a:lnTo>
                  <a:lnTo>
                    <a:pt x="32194" y="5143"/>
                  </a:lnTo>
                  <a:lnTo>
                    <a:pt x="36504" y="10929"/>
                  </a:lnTo>
                  <a:lnTo>
                    <a:pt x="38100" y="18287"/>
                  </a:lnTo>
                  <a:lnTo>
                    <a:pt x="36504" y="25884"/>
                  </a:lnTo>
                  <a:lnTo>
                    <a:pt x="32194" y="32194"/>
                  </a:lnTo>
                  <a:lnTo>
                    <a:pt x="25884" y="36504"/>
                  </a:lnTo>
                  <a:lnTo>
                    <a:pt x="18288" y="38099"/>
                  </a:lnTo>
                  <a:lnTo>
                    <a:pt x="10929" y="36504"/>
                  </a:lnTo>
                  <a:lnTo>
                    <a:pt x="5143" y="32194"/>
                  </a:lnTo>
                  <a:lnTo>
                    <a:pt x="1357" y="25884"/>
                  </a:lnTo>
                  <a:lnTo>
                    <a:pt x="0" y="18287"/>
                  </a:lnTo>
                </a:path>
              </a:pathLst>
            </a:custGeom>
            <a:ln w="9144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221" name="object 221"/>
          <p:cNvGrpSpPr/>
          <p:nvPr/>
        </p:nvGrpSpPr>
        <p:grpSpPr>
          <a:xfrm>
            <a:off x="7832148" y="4948429"/>
            <a:ext cx="109559" cy="48895"/>
            <a:chOff x="3404616" y="4948428"/>
            <a:chExt cx="47625" cy="48895"/>
          </a:xfrm>
        </p:grpSpPr>
        <p:sp>
          <p:nvSpPr>
            <p:cNvPr id="222" name="object 222"/>
            <p:cNvSpPr/>
            <p:nvPr/>
          </p:nvSpPr>
          <p:spPr>
            <a:xfrm>
              <a:off x="3409188" y="4953000"/>
              <a:ext cx="38100" cy="40005"/>
            </a:xfrm>
            <a:custGeom>
              <a:avLst/>
              <a:gdLst/>
              <a:ahLst/>
              <a:cxnLst/>
              <a:rect l="l" t="t" r="r" b="b"/>
              <a:pathLst>
                <a:path w="38100" h="40004">
                  <a:moveTo>
                    <a:pt x="18288" y="39624"/>
                  </a:moveTo>
                  <a:lnTo>
                    <a:pt x="10929" y="38028"/>
                  </a:lnTo>
                  <a:lnTo>
                    <a:pt x="5143" y="33718"/>
                  </a:lnTo>
                  <a:lnTo>
                    <a:pt x="1357" y="27408"/>
                  </a:lnTo>
                  <a:lnTo>
                    <a:pt x="0" y="19812"/>
                  </a:lnTo>
                  <a:lnTo>
                    <a:pt x="1357" y="12215"/>
                  </a:lnTo>
                  <a:lnTo>
                    <a:pt x="5143" y="5905"/>
                  </a:lnTo>
                  <a:lnTo>
                    <a:pt x="10929" y="1595"/>
                  </a:lnTo>
                  <a:lnTo>
                    <a:pt x="18288" y="0"/>
                  </a:lnTo>
                  <a:lnTo>
                    <a:pt x="25884" y="1595"/>
                  </a:lnTo>
                  <a:lnTo>
                    <a:pt x="32194" y="5905"/>
                  </a:lnTo>
                  <a:lnTo>
                    <a:pt x="36504" y="12215"/>
                  </a:lnTo>
                  <a:lnTo>
                    <a:pt x="38100" y="19812"/>
                  </a:lnTo>
                  <a:lnTo>
                    <a:pt x="36504" y="27408"/>
                  </a:lnTo>
                  <a:lnTo>
                    <a:pt x="32194" y="33718"/>
                  </a:lnTo>
                  <a:lnTo>
                    <a:pt x="25884" y="38028"/>
                  </a:lnTo>
                  <a:lnTo>
                    <a:pt x="18288" y="39624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23" name="object 223"/>
            <p:cNvSpPr/>
            <p:nvPr/>
          </p:nvSpPr>
          <p:spPr>
            <a:xfrm>
              <a:off x="3409188" y="4953000"/>
              <a:ext cx="38100" cy="40005"/>
            </a:xfrm>
            <a:custGeom>
              <a:avLst/>
              <a:gdLst/>
              <a:ahLst/>
              <a:cxnLst/>
              <a:rect l="l" t="t" r="r" b="b"/>
              <a:pathLst>
                <a:path w="38100" h="40004">
                  <a:moveTo>
                    <a:pt x="0" y="19812"/>
                  </a:moveTo>
                  <a:lnTo>
                    <a:pt x="1357" y="12215"/>
                  </a:lnTo>
                  <a:lnTo>
                    <a:pt x="5143" y="5905"/>
                  </a:lnTo>
                  <a:lnTo>
                    <a:pt x="10929" y="1595"/>
                  </a:lnTo>
                  <a:lnTo>
                    <a:pt x="18288" y="0"/>
                  </a:lnTo>
                  <a:lnTo>
                    <a:pt x="25884" y="1595"/>
                  </a:lnTo>
                  <a:lnTo>
                    <a:pt x="32194" y="5905"/>
                  </a:lnTo>
                  <a:lnTo>
                    <a:pt x="36504" y="12215"/>
                  </a:lnTo>
                  <a:lnTo>
                    <a:pt x="38100" y="19812"/>
                  </a:lnTo>
                  <a:lnTo>
                    <a:pt x="36504" y="27408"/>
                  </a:lnTo>
                  <a:lnTo>
                    <a:pt x="32194" y="33718"/>
                  </a:lnTo>
                  <a:lnTo>
                    <a:pt x="25884" y="38028"/>
                  </a:lnTo>
                  <a:lnTo>
                    <a:pt x="18288" y="39624"/>
                  </a:lnTo>
                  <a:lnTo>
                    <a:pt x="10929" y="38028"/>
                  </a:lnTo>
                  <a:lnTo>
                    <a:pt x="5143" y="33718"/>
                  </a:lnTo>
                  <a:lnTo>
                    <a:pt x="1357" y="27408"/>
                  </a:lnTo>
                  <a:lnTo>
                    <a:pt x="0" y="19812"/>
                  </a:lnTo>
                </a:path>
              </a:pathLst>
            </a:custGeom>
            <a:ln w="9144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224" name="object 224"/>
          <p:cNvGrpSpPr/>
          <p:nvPr/>
        </p:nvGrpSpPr>
        <p:grpSpPr>
          <a:xfrm>
            <a:off x="8137158" y="4044697"/>
            <a:ext cx="512736" cy="542925"/>
            <a:chOff x="3537203" y="4044696"/>
            <a:chExt cx="222885" cy="542925"/>
          </a:xfrm>
        </p:grpSpPr>
        <p:sp>
          <p:nvSpPr>
            <p:cNvPr id="225" name="object 225"/>
            <p:cNvSpPr/>
            <p:nvPr/>
          </p:nvSpPr>
          <p:spPr>
            <a:xfrm>
              <a:off x="3541775" y="4049268"/>
              <a:ext cx="213360" cy="213360"/>
            </a:xfrm>
            <a:custGeom>
              <a:avLst/>
              <a:gdLst/>
              <a:ahLst/>
              <a:cxnLst/>
              <a:rect l="l" t="t" r="r" b="b"/>
              <a:pathLst>
                <a:path w="213360" h="213360">
                  <a:moveTo>
                    <a:pt x="213360" y="106679"/>
                  </a:moveTo>
                  <a:lnTo>
                    <a:pt x="205287" y="65579"/>
                  </a:lnTo>
                  <a:lnTo>
                    <a:pt x="183070" y="31622"/>
                  </a:lnTo>
                  <a:lnTo>
                    <a:pt x="149709" y="8524"/>
                  </a:lnTo>
                  <a:lnTo>
                    <a:pt x="108204" y="0"/>
                  </a:lnTo>
                  <a:lnTo>
                    <a:pt x="66222" y="8524"/>
                  </a:lnTo>
                  <a:lnTo>
                    <a:pt x="31813" y="31622"/>
                  </a:lnTo>
                  <a:lnTo>
                    <a:pt x="8548" y="65579"/>
                  </a:lnTo>
                  <a:lnTo>
                    <a:pt x="0" y="106679"/>
                  </a:lnTo>
                  <a:lnTo>
                    <a:pt x="8548" y="148423"/>
                  </a:lnTo>
                  <a:lnTo>
                    <a:pt x="31813" y="182308"/>
                  </a:lnTo>
                  <a:lnTo>
                    <a:pt x="66222" y="205049"/>
                  </a:lnTo>
                  <a:lnTo>
                    <a:pt x="108204" y="213359"/>
                  </a:lnTo>
                  <a:lnTo>
                    <a:pt x="149709" y="205049"/>
                  </a:lnTo>
                  <a:lnTo>
                    <a:pt x="183070" y="182308"/>
                  </a:lnTo>
                  <a:lnTo>
                    <a:pt x="205287" y="148423"/>
                  </a:lnTo>
                  <a:lnTo>
                    <a:pt x="213360" y="106679"/>
                  </a:lnTo>
                </a:path>
              </a:pathLst>
            </a:custGeom>
            <a:ln w="9144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226" name="object 226"/>
            <p:cNvPicPr/>
            <p:nvPr/>
          </p:nvPicPr>
          <p:blipFill>
            <a:blip r:embed="rId43" cstate="print"/>
            <a:stretch>
              <a:fillRect/>
            </a:stretch>
          </p:blipFill>
          <p:spPr>
            <a:xfrm>
              <a:off x="3601211" y="4117848"/>
              <a:ext cx="99060" cy="188975"/>
            </a:xfrm>
            <a:prstGeom prst="rect">
              <a:avLst/>
            </a:prstGeom>
          </p:spPr>
        </p:pic>
        <p:pic>
          <p:nvPicPr>
            <p:cNvPr id="227" name="object 227"/>
            <p:cNvPicPr/>
            <p:nvPr/>
          </p:nvPicPr>
          <p:blipFill>
            <a:blip r:embed="rId44" cstate="print"/>
            <a:stretch>
              <a:fillRect/>
            </a:stretch>
          </p:blipFill>
          <p:spPr>
            <a:xfrm>
              <a:off x="3537203" y="4314444"/>
              <a:ext cx="222504" cy="224027"/>
            </a:xfrm>
            <a:prstGeom prst="rect">
              <a:avLst/>
            </a:prstGeom>
          </p:spPr>
        </p:pic>
        <p:pic>
          <p:nvPicPr>
            <p:cNvPr id="228" name="object 228"/>
            <p:cNvPicPr/>
            <p:nvPr/>
          </p:nvPicPr>
          <p:blipFill>
            <a:blip r:embed="rId45" cstate="print"/>
            <a:stretch>
              <a:fillRect/>
            </a:stretch>
          </p:blipFill>
          <p:spPr>
            <a:xfrm>
              <a:off x="3564635" y="4386072"/>
              <a:ext cx="164591" cy="201167"/>
            </a:xfrm>
            <a:prstGeom prst="rect">
              <a:avLst/>
            </a:prstGeom>
          </p:spPr>
        </p:pic>
      </p:grpSp>
      <p:grpSp>
        <p:nvGrpSpPr>
          <p:cNvPr id="229" name="object 229"/>
          <p:cNvGrpSpPr/>
          <p:nvPr/>
        </p:nvGrpSpPr>
        <p:grpSpPr>
          <a:xfrm>
            <a:off x="8137158" y="4861561"/>
            <a:ext cx="512736" cy="542925"/>
            <a:chOff x="3537203" y="4861560"/>
            <a:chExt cx="222885" cy="542925"/>
          </a:xfrm>
        </p:grpSpPr>
        <p:sp>
          <p:nvSpPr>
            <p:cNvPr id="230" name="object 230"/>
            <p:cNvSpPr/>
            <p:nvPr/>
          </p:nvSpPr>
          <p:spPr>
            <a:xfrm>
              <a:off x="3541775" y="4866132"/>
              <a:ext cx="213360" cy="213360"/>
            </a:xfrm>
            <a:custGeom>
              <a:avLst/>
              <a:gdLst/>
              <a:ahLst/>
              <a:cxnLst/>
              <a:rect l="l" t="t" r="r" b="b"/>
              <a:pathLst>
                <a:path w="213360" h="213360">
                  <a:moveTo>
                    <a:pt x="213360" y="106679"/>
                  </a:moveTo>
                  <a:lnTo>
                    <a:pt x="205287" y="64936"/>
                  </a:lnTo>
                  <a:lnTo>
                    <a:pt x="183070" y="31051"/>
                  </a:lnTo>
                  <a:lnTo>
                    <a:pt x="149709" y="8310"/>
                  </a:lnTo>
                  <a:lnTo>
                    <a:pt x="108204" y="0"/>
                  </a:lnTo>
                  <a:lnTo>
                    <a:pt x="66222" y="8310"/>
                  </a:lnTo>
                  <a:lnTo>
                    <a:pt x="31813" y="31051"/>
                  </a:lnTo>
                  <a:lnTo>
                    <a:pt x="8548" y="64936"/>
                  </a:lnTo>
                  <a:lnTo>
                    <a:pt x="0" y="106679"/>
                  </a:lnTo>
                  <a:lnTo>
                    <a:pt x="8548" y="148423"/>
                  </a:lnTo>
                  <a:lnTo>
                    <a:pt x="31813" y="182308"/>
                  </a:lnTo>
                  <a:lnTo>
                    <a:pt x="66222" y="205049"/>
                  </a:lnTo>
                  <a:lnTo>
                    <a:pt x="108204" y="213359"/>
                  </a:lnTo>
                  <a:lnTo>
                    <a:pt x="149709" y="205049"/>
                  </a:lnTo>
                  <a:lnTo>
                    <a:pt x="183070" y="182308"/>
                  </a:lnTo>
                  <a:lnTo>
                    <a:pt x="205287" y="148423"/>
                  </a:lnTo>
                  <a:lnTo>
                    <a:pt x="213360" y="106679"/>
                  </a:lnTo>
                </a:path>
              </a:pathLst>
            </a:custGeom>
            <a:ln w="9144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231" name="object 231"/>
            <p:cNvPicPr/>
            <p:nvPr/>
          </p:nvPicPr>
          <p:blipFill>
            <a:blip r:embed="rId27" cstate="print"/>
            <a:stretch>
              <a:fillRect/>
            </a:stretch>
          </p:blipFill>
          <p:spPr>
            <a:xfrm>
              <a:off x="3602735" y="4936235"/>
              <a:ext cx="99060" cy="187451"/>
            </a:xfrm>
            <a:prstGeom prst="rect">
              <a:avLst/>
            </a:prstGeom>
          </p:spPr>
        </p:pic>
        <p:pic>
          <p:nvPicPr>
            <p:cNvPr id="232" name="object 232"/>
            <p:cNvPicPr/>
            <p:nvPr/>
          </p:nvPicPr>
          <p:blipFill>
            <a:blip r:embed="rId46" cstate="print"/>
            <a:stretch>
              <a:fillRect/>
            </a:stretch>
          </p:blipFill>
          <p:spPr>
            <a:xfrm>
              <a:off x="3537203" y="5131308"/>
              <a:ext cx="222504" cy="222503"/>
            </a:xfrm>
            <a:prstGeom prst="rect">
              <a:avLst/>
            </a:prstGeom>
          </p:spPr>
        </p:pic>
        <p:pic>
          <p:nvPicPr>
            <p:cNvPr id="233" name="object 233"/>
            <p:cNvPicPr/>
            <p:nvPr/>
          </p:nvPicPr>
          <p:blipFill>
            <a:blip r:embed="rId47" cstate="print"/>
            <a:stretch>
              <a:fillRect/>
            </a:stretch>
          </p:blipFill>
          <p:spPr>
            <a:xfrm>
              <a:off x="3567683" y="5202935"/>
              <a:ext cx="161543" cy="201167"/>
            </a:xfrm>
            <a:prstGeom prst="rect">
              <a:avLst/>
            </a:prstGeom>
          </p:spPr>
        </p:pic>
      </p:grpSp>
      <p:sp>
        <p:nvSpPr>
          <p:cNvPr id="234" name="object 234"/>
          <p:cNvSpPr/>
          <p:nvPr/>
        </p:nvSpPr>
        <p:spPr>
          <a:xfrm>
            <a:off x="8638498" y="4155947"/>
            <a:ext cx="295079" cy="0"/>
          </a:xfrm>
          <a:custGeom>
            <a:avLst/>
            <a:gdLst/>
            <a:ahLst/>
            <a:cxnLst/>
            <a:rect l="l" t="t" r="r" b="b"/>
            <a:pathLst>
              <a:path w="128270">
                <a:moveTo>
                  <a:pt x="0" y="0"/>
                </a:moveTo>
                <a:lnTo>
                  <a:pt x="128016" y="0"/>
                </a:lnTo>
              </a:path>
            </a:pathLst>
          </a:custGeom>
          <a:ln w="9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35" name="object 235"/>
          <p:cNvSpPr/>
          <p:nvPr/>
        </p:nvSpPr>
        <p:spPr>
          <a:xfrm>
            <a:off x="10394947" y="4300727"/>
            <a:ext cx="698255" cy="0"/>
          </a:xfrm>
          <a:custGeom>
            <a:avLst/>
            <a:gdLst/>
            <a:ahLst/>
            <a:cxnLst/>
            <a:rect l="l" t="t" r="r" b="b"/>
            <a:pathLst>
              <a:path w="303529">
                <a:moveTo>
                  <a:pt x="0" y="0"/>
                </a:moveTo>
                <a:lnTo>
                  <a:pt x="303275" y="0"/>
                </a:lnTo>
              </a:path>
            </a:pathLst>
          </a:custGeom>
          <a:ln w="9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36" name="object 236"/>
          <p:cNvSpPr/>
          <p:nvPr/>
        </p:nvSpPr>
        <p:spPr>
          <a:xfrm>
            <a:off x="11092618" y="5053584"/>
            <a:ext cx="262941" cy="0"/>
          </a:xfrm>
          <a:custGeom>
            <a:avLst/>
            <a:gdLst/>
            <a:ahLst/>
            <a:cxnLst/>
            <a:rect l="l" t="t" r="r" b="b"/>
            <a:pathLst>
              <a:path w="114300">
                <a:moveTo>
                  <a:pt x="0" y="0"/>
                </a:moveTo>
                <a:lnTo>
                  <a:pt x="114300" y="0"/>
                </a:lnTo>
              </a:path>
            </a:pathLst>
          </a:custGeom>
          <a:ln w="9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37" name="object 237"/>
          <p:cNvSpPr/>
          <p:nvPr/>
        </p:nvSpPr>
        <p:spPr>
          <a:xfrm>
            <a:off x="10394946" y="5384292"/>
            <a:ext cx="695334" cy="0"/>
          </a:xfrm>
          <a:custGeom>
            <a:avLst/>
            <a:gdLst/>
            <a:ahLst/>
            <a:cxnLst/>
            <a:rect l="l" t="t" r="r" b="b"/>
            <a:pathLst>
              <a:path w="302260">
                <a:moveTo>
                  <a:pt x="0" y="0"/>
                </a:moveTo>
                <a:lnTo>
                  <a:pt x="301751" y="0"/>
                </a:lnTo>
              </a:path>
            </a:pathLst>
          </a:custGeom>
          <a:ln w="9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38" name="object 238"/>
          <p:cNvSpPr/>
          <p:nvPr/>
        </p:nvSpPr>
        <p:spPr>
          <a:xfrm>
            <a:off x="10394948" y="5649467"/>
            <a:ext cx="958273" cy="0"/>
          </a:xfrm>
          <a:custGeom>
            <a:avLst/>
            <a:gdLst/>
            <a:ahLst/>
            <a:cxnLst/>
            <a:rect l="l" t="t" r="r" b="b"/>
            <a:pathLst>
              <a:path w="416560">
                <a:moveTo>
                  <a:pt x="0" y="0"/>
                </a:moveTo>
                <a:lnTo>
                  <a:pt x="416052" y="0"/>
                </a:lnTo>
              </a:path>
            </a:pathLst>
          </a:custGeom>
          <a:ln w="9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39" name="object 239"/>
          <p:cNvSpPr/>
          <p:nvPr/>
        </p:nvSpPr>
        <p:spPr>
          <a:xfrm>
            <a:off x="10394947" y="6196584"/>
            <a:ext cx="698255" cy="0"/>
          </a:xfrm>
          <a:custGeom>
            <a:avLst/>
            <a:gdLst/>
            <a:ahLst/>
            <a:cxnLst/>
            <a:rect l="l" t="t" r="r" b="b"/>
            <a:pathLst>
              <a:path w="303529">
                <a:moveTo>
                  <a:pt x="0" y="0"/>
                </a:moveTo>
                <a:lnTo>
                  <a:pt x="303275" y="0"/>
                </a:lnTo>
              </a:path>
            </a:pathLst>
          </a:custGeom>
          <a:ln w="9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grpSp>
        <p:nvGrpSpPr>
          <p:cNvPr id="240" name="object 240"/>
          <p:cNvGrpSpPr/>
          <p:nvPr/>
        </p:nvGrpSpPr>
        <p:grpSpPr>
          <a:xfrm>
            <a:off x="11036527" y="5625084"/>
            <a:ext cx="112480" cy="47625"/>
            <a:chOff x="4797552" y="5625083"/>
            <a:chExt cx="48895" cy="47625"/>
          </a:xfrm>
        </p:grpSpPr>
        <p:sp>
          <p:nvSpPr>
            <p:cNvPr id="241" name="object 241"/>
            <p:cNvSpPr/>
            <p:nvPr/>
          </p:nvSpPr>
          <p:spPr>
            <a:xfrm>
              <a:off x="4802124" y="5629655"/>
              <a:ext cx="40005" cy="38100"/>
            </a:xfrm>
            <a:custGeom>
              <a:avLst/>
              <a:gdLst/>
              <a:ahLst/>
              <a:cxnLst/>
              <a:rect l="l" t="t" r="r" b="b"/>
              <a:pathLst>
                <a:path w="40004" h="38100">
                  <a:moveTo>
                    <a:pt x="19812" y="38100"/>
                  </a:moveTo>
                  <a:lnTo>
                    <a:pt x="12215" y="36742"/>
                  </a:lnTo>
                  <a:lnTo>
                    <a:pt x="5905" y="32956"/>
                  </a:lnTo>
                  <a:lnTo>
                    <a:pt x="1595" y="27170"/>
                  </a:lnTo>
                  <a:lnTo>
                    <a:pt x="0" y="19812"/>
                  </a:lnTo>
                  <a:lnTo>
                    <a:pt x="1595" y="12215"/>
                  </a:lnTo>
                  <a:lnTo>
                    <a:pt x="5905" y="5905"/>
                  </a:lnTo>
                  <a:lnTo>
                    <a:pt x="12215" y="1595"/>
                  </a:lnTo>
                  <a:lnTo>
                    <a:pt x="19812" y="0"/>
                  </a:lnTo>
                  <a:lnTo>
                    <a:pt x="27408" y="1595"/>
                  </a:lnTo>
                  <a:lnTo>
                    <a:pt x="33718" y="5905"/>
                  </a:lnTo>
                  <a:lnTo>
                    <a:pt x="38028" y="12215"/>
                  </a:lnTo>
                  <a:lnTo>
                    <a:pt x="39624" y="19812"/>
                  </a:lnTo>
                  <a:lnTo>
                    <a:pt x="38028" y="27170"/>
                  </a:lnTo>
                  <a:lnTo>
                    <a:pt x="33718" y="32956"/>
                  </a:lnTo>
                  <a:lnTo>
                    <a:pt x="27408" y="36742"/>
                  </a:lnTo>
                  <a:lnTo>
                    <a:pt x="19812" y="3810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42" name="object 242"/>
            <p:cNvSpPr/>
            <p:nvPr/>
          </p:nvSpPr>
          <p:spPr>
            <a:xfrm>
              <a:off x="4802124" y="5629655"/>
              <a:ext cx="40005" cy="38100"/>
            </a:xfrm>
            <a:custGeom>
              <a:avLst/>
              <a:gdLst/>
              <a:ahLst/>
              <a:cxnLst/>
              <a:rect l="l" t="t" r="r" b="b"/>
              <a:pathLst>
                <a:path w="40004" h="38100">
                  <a:moveTo>
                    <a:pt x="0" y="19812"/>
                  </a:moveTo>
                  <a:lnTo>
                    <a:pt x="1595" y="12215"/>
                  </a:lnTo>
                  <a:lnTo>
                    <a:pt x="5905" y="5905"/>
                  </a:lnTo>
                  <a:lnTo>
                    <a:pt x="12215" y="1595"/>
                  </a:lnTo>
                  <a:lnTo>
                    <a:pt x="19812" y="0"/>
                  </a:lnTo>
                  <a:lnTo>
                    <a:pt x="27408" y="1595"/>
                  </a:lnTo>
                  <a:lnTo>
                    <a:pt x="33718" y="5905"/>
                  </a:lnTo>
                  <a:lnTo>
                    <a:pt x="38028" y="12215"/>
                  </a:lnTo>
                  <a:lnTo>
                    <a:pt x="39624" y="19812"/>
                  </a:lnTo>
                  <a:lnTo>
                    <a:pt x="38028" y="27170"/>
                  </a:lnTo>
                  <a:lnTo>
                    <a:pt x="33718" y="32956"/>
                  </a:lnTo>
                  <a:lnTo>
                    <a:pt x="27408" y="36742"/>
                  </a:lnTo>
                  <a:lnTo>
                    <a:pt x="19812" y="38100"/>
                  </a:lnTo>
                  <a:lnTo>
                    <a:pt x="12215" y="36742"/>
                  </a:lnTo>
                  <a:lnTo>
                    <a:pt x="5905" y="32956"/>
                  </a:lnTo>
                  <a:lnTo>
                    <a:pt x="1595" y="27170"/>
                  </a:lnTo>
                  <a:lnTo>
                    <a:pt x="0" y="19812"/>
                  </a:lnTo>
                </a:path>
              </a:pathLst>
            </a:custGeom>
            <a:ln w="9144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243" name="object 243"/>
          <p:cNvGrpSpPr/>
          <p:nvPr/>
        </p:nvGrpSpPr>
        <p:grpSpPr>
          <a:xfrm>
            <a:off x="11036527" y="5362956"/>
            <a:ext cx="112480" cy="48895"/>
            <a:chOff x="4797552" y="5362955"/>
            <a:chExt cx="48895" cy="48895"/>
          </a:xfrm>
        </p:grpSpPr>
        <p:sp>
          <p:nvSpPr>
            <p:cNvPr id="244" name="object 244"/>
            <p:cNvSpPr/>
            <p:nvPr/>
          </p:nvSpPr>
          <p:spPr>
            <a:xfrm>
              <a:off x="4802124" y="5367527"/>
              <a:ext cx="40005" cy="40005"/>
            </a:xfrm>
            <a:custGeom>
              <a:avLst/>
              <a:gdLst/>
              <a:ahLst/>
              <a:cxnLst/>
              <a:rect l="l" t="t" r="r" b="b"/>
              <a:pathLst>
                <a:path w="40004" h="40004">
                  <a:moveTo>
                    <a:pt x="19812" y="39624"/>
                  </a:moveTo>
                  <a:lnTo>
                    <a:pt x="12215" y="38028"/>
                  </a:lnTo>
                  <a:lnTo>
                    <a:pt x="5905" y="33718"/>
                  </a:lnTo>
                  <a:lnTo>
                    <a:pt x="1595" y="27408"/>
                  </a:lnTo>
                  <a:lnTo>
                    <a:pt x="0" y="19812"/>
                  </a:lnTo>
                  <a:lnTo>
                    <a:pt x="1595" y="12215"/>
                  </a:lnTo>
                  <a:lnTo>
                    <a:pt x="5905" y="5905"/>
                  </a:lnTo>
                  <a:lnTo>
                    <a:pt x="12215" y="1595"/>
                  </a:lnTo>
                  <a:lnTo>
                    <a:pt x="19812" y="0"/>
                  </a:lnTo>
                  <a:lnTo>
                    <a:pt x="27408" y="1595"/>
                  </a:lnTo>
                  <a:lnTo>
                    <a:pt x="33718" y="5905"/>
                  </a:lnTo>
                  <a:lnTo>
                    <a:pt x="38028" y="12215"/>
                  </a:lnTo>
                  <a:lnTo>
                    <a:pt x="39624" y="19812"/>
                  </a:lnTo>
                  <a:lnTo>
                    <a:pt x="38028" y="27408"/>
                  </a:lnTo>
                  <a:lnTo>
                    <a:pt x="33718" y="33718"/>
                  </a:lnTo>
                  <a:lnTo>
                    <a:pt x="27408" y="38028"/>
                  </a:lnTo>
                  <a:lnTo>
                    <a:pt x="19812" y="39624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45" name="object 245"/>
            <p:cNvSpPr/>
            <p:nvPr/>
          </p:nvSpPr>
          <p:spPr>
            <a:xfrm>
              <a:off x="4802124" y="5367527"/>
              <a:ext cx="40005" cy="40005"/>
            </a:xfrm>
            <a:custGeom>
              <a:avLst/>
              <a:gdLst/>
              <a:ahLst/>
              <a:cxnLst/>
              <a:rect l="l" t="t" r="r" b="b"/>
              <a:pathLst>
                <a:path w="40004" h="40004">
                  <a:moveTo>
                    <a:pt x="0" y="19812"/>
                  </a:moveTo>
                  <a:lnTo>
                    <a:pt x="1595" y="12215"/>
                  </a:lnTo>
                  <a:lnTo>
                    <a:pt x="5905" y="5905"/>
                  </a:lnTo>
                  <a:lnTo>
                    <a:pt x="12215" y="1595"/>
                  </a:lnTo>
                  <a:lnTo>
                    <a:pt x="19812" y="0"/>
                  </a:lnTo>
                  <a:lnTo>
                    <a:pt x="27408" y="1595"/>
                  </a:lnTo>
                  <a:lnTo>
                    <a:pt x="33718" y="5905"/>
                  </a:lnTo>
                  <a:lnTo>
                    <a:pt x="38028" y="12215"/>
                  </a:lnTo>
                  <a:lnTo>
                    <a:pt x="39624" y="19812"/>
                  </a:lnTo>
                  <a:lnTo>
                    <a:pt x="38028" y="27408"/>
                  </a:lnTo>
                  <a:lnTo>
                    <a:pt x="33718" y="33718"/>
                  </a:lnTo>
                  <a:lnTo>
                    <a:pt x="27408" y="38028"/>
                  </a:lnTo>
                  <a:lnTo>
                    <a:pt x="19812" y="39624"/>
                  </a:lnTo>
                  <a:lnTo>
                    <a:pt x="12215" y="38028"/>
                  </a:lnTo>
                  <a:lnTo>
                    <a:pt x="5905" y="33718"/>
                  </a:lnTo>
                  <a:lnTo>
                    <a:pt x="1595" y="27408"/>
                  </a:lnTo>
                  <a:lnTo>
                    <a:pt x="0" y="19812"/>
                  </a:lnTo>
                </a:path>
              </a:pathLst>
            </a:custGeom>
            <a:ln w="9144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246" name="object 246"/>
          <p:cNvGrpSpPr/>
          <p:nvPr/>
        </p:nvGrpSpPr>
        <p:grpSpPr>
          <a:xfrm>
            <a:off x="11036527" y="5029201"/>
            <a:ext cx="112480" cy="48895"/>
            <a:chOff x="4797552" y="5029200"/>
            <a:chExt cx="48895" cy="48895"/>
          </a:xfrm>
        </p:grpSpPr>
        <p:sp>
          <p:nvSpPr>
            <p:cNvPr id="247" name="object 247"/>
            <p:cNvSpPr/>
            <p:nvPr/>
          </p:nvSpPr>
          <p:spPr>
            <a:xfrm>
              <a:off x="4802124" y="5033772"/>
              <a:ext cx="40005" cy="40005"/>
            </a:xfrm>
            <a:custGeom>
              <a:avLst/>
              <a:gdLst/>
              <a:ahLst/>
              <a:cxnLst/>
              <a:rect l="l" t="t" r="r" b="b"/>
              <a:pathLst>
                <a:path w="40004" h="40004">
                  <a:moveTo>
                    <a:pt x="19812" y="39624"/>
                  </a:moveTo>
                  <a:lnTo>
                    <a:pt x="12215" y="38028"/>
                  </a:lnTo>
                  <a:lnTo>
                    <a:pt x="5905" y="33718"/>
                  </a:lnTo>
                  <a:lnTo>
                    <a:pt x="1595" y="27408"/>
                  </a:lnTo>
                  <a:lnTo>
                    <a:pt x="0" y="19812"/>
                  </a:lnTo>
                  <a:lnTo>
                    <a:pt x="1595" y="12215"/>
                  </a:lnTo>
                  <a:lnTo>
                    <a:pt x="5905" y="5905"/>
                  </a:lnTo>
                  <a:lnTo>
                    <a:pt x="12215" y="1595"/>
                  </a:lnTo>
                  <a:lnTo>
                    <a:pt x="19812" y="0"/>
                  </a:lnTo>
                  <a:lnTo>
                    <a:pt x="27408" y="1595"/>
                  </a:lnTo>
                  <a:lnTo>
                    <a:pt x="33718" y="5905"/>
                  </a:lnTo>
                  <a:lnTo>
                    <a:pt x="38028" y="12215"/>
                  </a:lnTo>
                  <a:lnTo>
                    <a:pt x="39624" y="19812"/>
                  </a:lnTo>
                  <a:lnTo>
                    <a:pt x="38028" y="27408"/>
                  </a:lnTo>
                  <a:lnTo>
                    <a:pt x="33718" y="33718"/>
                  </a:lnTo>
                  <a:lnTo>
                    <a:pt x="27408" y="38028"/>
                  </a:lnTo>
                  <a:lnTo>
                    <a:pt x="19812" y="39624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48" name="object 248"/>
            <p:cNvSpPr/>
            <p:nvPr/>
          </p:nvSpPr>
          <p:spPr>
            <a:xfrm>
              <a:off x="4802124" y="5033772"/>
              <a:ext cx="40005" cy="40005"/>
            </a:xfrm>
            <a:custGeom>
              <a:avLst/>
              <a:gdLst/>
              <a:ahLst/>
              <a:cxnLst/>
              <a:rect l="l" t="t" r="r" b="b"/>
              <a:pathLst>
                <a:path w="40004" h="40004">
                  <a:moveTo>
                    <a:pt x="0" y="19812"/>
                  </a:moveTo>
                  <a:lnTo>
                    <a:pt x="1595" y="12215"/>
                  </a:lnTo>
                  <a:lnTo>
                    <a:pt x="5905" y="5905"/>
                  </a:lnTo>
                  <a:lnTo>
                    <a:pt x="12215" y="1595"/>
                  </a:lnTo>
                  <a:lnTo>
                    <a:pt x="19812" y="0"/>
                  </a:lnTo>
                  <a:lnTo>
                    <a:pt x="27408" y="1595"/>
                  </a:lnTo>
                  <a:lnTo>
                    <a:pt x="33718" y="5905"/>
                  </a:lnTo>
                  <a:lnTo>
                    <a:pt x="38028" y="12215"/>
                  </a:lnTo>
                  <a:lnTo>
                    <a:pt x="39624" y="19812"/>
                  </a:lnTo>
                  <a:lnTo>
                    <a:pt x="38028" y="27408"/>
                  </a:lnTo>
                  <a:lnTo>
                    <a:pt x="33718" y="33718"/>
                  </a:lnTo>
                  <a:lnTo>
                    <a:pt x="27408" y="38028"/>
                  </a:lnTo>
                  <a:lnTo>
                    <a:pt x="19812" y="39624"/>
                  </a:lnTo>
                  <a:lnTo>
                    <a:pt x="12215" y="38028"/>
                  </a:lnTo>
                  <a:lnTo>
                    <a:pt x="5905" y="33718"/>
                  </a:lnTo>
                  <a:lnTo>
                    <a:pt x="1595" y="27408"/>
                  </a:lnTo>
                  <a:lnTo>
                    <a:pt x="0" y="19812"/>
                  </a:lnTo>
                </a:path>
              </a:pathLst>
            </a:custGeom>
            <a:ln w="9144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249" name="object 249"/>
          <p:cNvGrpSpPr/>
          <p:nvPr/>
        </p:nvGrpSpPr>
        <p:grpSpPr>
          <a:xfrm>
            <a:off x="11036527" y="4276345"/>
            <a:ext cx="112480" cy="48895"/>
            <a:chOff x="4797552" y="4276344"/>
            <a:chExt cx="48895" cy="48895"/>
          </a:xfrm>
        </p:grpSpPr>
        <p:sp>
          <p:nvSpPr>
            <p:cNvPr id="250" name="object 250"/>
            <p:cNvSpPr/>
            <p:nvPr/>
          </p:nvSpPr>
          <p:spPr>
            <a:xfrm>
              <a:off x="4802124" y="4280916"/>
              <a:ext cx="40005" cy="40005"/>
            </a:xfrm>
            <a:custGeom>
              <a:avLst/>
              <a:gdLst/>
              <a:ahLst/>
              <a:cxnLst/>
              <a:rect l="l" t="t" r="r" b="b"/>
              <a:pathLst>
                <a:path w="40004" h="40004">
                  <a:moveTo>
                    <a:pt x="19812" y="39624"/>
                  </a:moveTo>
                  <a:lnTo>
                    <a:pt x="12215" y="38028"/>
                  </a:lnTo>
                  <a:lnTo>
                    <a:pt x="5905" y="33718"/>
                  </a:lnTo>
                  <a:lnTo>
                    <a:pt x="1595" y="27408"/>
                  </a:lnTo>
                  <a:lnTo>
                    <a:pt x="0" y="19812"/>
                  </a:lnTo>
                  <a:lnTo>
                    <a:pt x="1595" y="12215"/>
                  </a:lnTo>
                  <a:lnTo>
                    <a:pt x="5905" y="5905"/>
                  </a:lnTo>
                  <a:lnTo>
                    <a:pt x="12215" y="1595"/>
                  </a:lnTo>
                  <a:lnTo>
                    <a:pt x="19812" y="0"/>
                  </a:lnTo>
                  <a:lnTo>
                    <a:pt x="27408" y="1595"/>
                  </a:lnTo>
                  <a:lnTo>
                    <a:pt x="33718" y="5905"/>
                  </a:lnTo>
                  <a:lnTo>
                    <a:pt x="38028" y="12215"/>
                  </a:lnTo>
                  <a:lnTo>
                    <a:pt x="39624" y="19812"/>
                  </a:lnTo>
                  <a:lnTo>
                    <a:pt x="38028" y="27408"/>
                  </a:lnTo>
                  <a:lnTo>
                    <a:pt x="33718" y="33718"/>
                  </a:lnTo>
                  <a:lnTo>
                    <a:pt x="27408" y="38028"/>
                  </a:lnTo>
                  <a:lnTo>
                    <a:pt x="19812" y="39624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51" name="object 251"/>
            <p:cNvSpPr/>
            <p:nvPr/>
          </p:nvSpPr>
          <p:spPr>
            <a:xfrm>
              <a:off x="4802124" y="4280916"/>
              <a:ext cx="40005" cy="40005"/>
            </a:xfrm>
            <a:custGeom>
              <a:avLst/>
              <a:gdLst/>
              <a:ahLst/>
              <a:cxnLst/>
              <a:rect l="l" t="t" r="r" b="b"/>
              <a:pathLst>
                <a:path w="40004" h="40004">
                  <a:moveTo>
                    <a:pt x="0" y="19812"/>
                  </a:moveTo>
                  <a:lnTo>
                    <a:pt x="1595" y="12215"/>
                  </a:lnTo>
                  <a:lnTo>
                    <a:pt x="5905" y="5905"/>
                  </a:lnTo>
                  <a:lnTo>
                    <a:pt x="12215" y="1595"/>
                  </a:lnTo>
                  <a:lnTo>
                    <a:pt x="19812" y="0"/>
                  </a:lnTo>
                  <a:lnTo>
                    <a:pt x="27408" y="1595"/>
                  </a:lnTo>
                  <a:lnTo>
                    <a:pt x="33718" y="5905"/>
                  </a:lnTo>
                  <a:lnTo>
                    <a:pt x="38028" y="12215"/>
                  </a:lnTo>
                  <a:lnTo>
                    <a:pt x="39624" y="19812"/>
                  </a:lnTo>
                  <a:lnTo>
                    <a:pt x="38028" y="27408"/>
                  </a:lnTo>
                  <a:lnTo>
                    <a:pt x="33718" y="33718"/>
                  </a:lnTo>
                  <a:lnTo>
                    <a:pt x="27408" y="38028"/>
                  </a:lnTo>
                  <a:lnTo>
                    <a:pt x="19812" y="39624"/>
                  </a:lnTo>
                  <a:lnTo>
                    <a:pt x="12215" y="38028"/>
                  </a:lnTo>
                  <a:lnTo>
                    <a:pt x="5905" y="33718"/>
                  </a:lnTo>
                  <a:lnTo>
                    <a:pt x="1595" y="27408"/>
                  </a:lnTo>
                  <a:lnTo>
                    <a:pt x="0" y="19812"/>
                  </a:lnTo>
                </a:path>
              </a:pathLst>
            </a:custGeom>
            <a:ln w="9144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252" name="object 252"/>
          <p:cNvGrpSpPr/>
          <p:nvPr/>
        </p:nvGrpSpPr>
        <p:grpSpPr>
          <a:xfrm>
            <a:off x="11036526" y="4614672"/>
            <a:ext cx="820961" cy="265430"/>
            <a:chOff x="4797552" y="4614672"/>
            <a:chExt cx="356870" cy="265430"/>
          </a:xfrm>
        </p:grpSpPr>
        <p:pic>
          <p:nvPicPr>
            <p:cNvPr id="253" name="object 253"/>
            <p:cNvPicPr/>
            <p:nvPr/>
          </p:nvPicPr>
          <p:blipFill>
            <a:blip r:embed="rId48" cstate="print"/>
            <a:stretch>
              <a:fillRect/>
            </a:stretch>
          </p:blipFill>
          <p:spPr>
            <a:xfrm>
              <a:off x="4797552" y="4614672"/>
              <a:ext cx="356616" cy="224027"/>
            </a:xfrm>
            <a:prstGeom prst="rect">
              <a:avLst/>
            </a:prstGeom>
          </p:spPr>
        </p:pic>
        <p:pic>
          <p:nvPicPr>
            <p:cNvPr id="254" name="object 254"/>
            <p:cNvPicPr/>
            <p:nvPr/>
          </p:nvPicPr>
          <p:blipFill>
            <a:blip r:embed="rId49" cstate="print"/>
            <a:stretch>
              <a:fillRect/>
            </a:stretch>
          </p:blipFill>
          <p:spPr>
            <a:xfrm>
              <a:off x="4956048" y="4689348"/>
              <a:ext cx="99059" cy="187451"/>
            </a:xfrm>
            <a:prstGeom prst="rect">
              <a:avLst/>
            </a:prstGeom>
          </p:spPr>
        </p:pic>
        <p:pic>
          <p:nvPicPr>
            <p:cNvPr id="255" name="object 255"/>
            <p:cNvPicPr/>
            <p:nvPr/>
          </p:nvPicPr>
          <p:blipFill>
            <a:blip r:embed="rId6" cstate="print"/>
            <a:stretch>
              <a:fillRect/>
            </a:stretch>
          </p:blipFill>
          <p:spPr>
            <a:xfrm>
              <a:off x="5058155" y="4687824"/>
              <a:ext cx="74675" cy="192024"/>
            </a:xfrm>
            <a:prstGeom prst="rect">
              <a:avLst/>
            </a:prstGeom>
          </p:spPr>
        </p:pic>
      </p:grpSp>
      <p:grpSp>
        <p:nvGrpSpPr>
          <p:cNvPr id="256" name="object 256"/>
          <p:cNvGrpSpPr/>
          <p:nvPr/>
        </p:nvGrpSpPr>
        <p:grpSpPr>
          <a:xfrm>
            <a:off x="11345045" y="4945380"/>
            <a:ext cx="512736" cy="262255"/>
            <a:chOff x="4931664" y="4945379"/>
            <a:chExt cx="222885" cy="262255"/>
          </a:xfrm>
        </p:grpSpPr>
        <p:pic>
          <p:nvPicPr>
            <p:cNvPr id="257" name="object 257"/>
            <p:cNvPicPr/>
            <p:nvPr/>
          </p:nvPicPr>
          <p:blipFill>
            <a:blip r:embed="rId50" cstate="print"/>
            <a:stretch>
              <a:fillRect/>
            </a:stretch>
          </p:blipFill>
          <p:spPr>
            <a:xfrm>
              <a:off x="4931664" y="4945379"/>
              <a:ext cx="222504" cy="224027"/>
            </a:xfrm>
            <a:prstGeom prst="rect">
              <a:avLst/>
            </a:prstGeom>
          </p:spPr>
        </p:pic>
        <p:pic>
          <p:nvPicPr>
            <p:cNvPr id="258" name="object 258"/>
            <p:cNvPicPr/>
            <p:nvPr/>
          </p:nvPicPr>
          <p:blipFill>
            <a:blip r:embed="rId51" cstate="print"/>
            <a:stretch>
              <a:fillRect/>
            </a:stretch>
          </p:blipFill>
          <p:spPr>
            <a:xfrm>
              <a:off x="4994148" y="5020055"/>
              <a:ext cx="99059" cy="187451"/>
            </a:xfrm>
            <a:prstGeom prst="rect">
              <a:avLst/>
            </a:prstGeom>
          </p:spPr>
        </p:pic>
      </p:grpSp>
      <p:grpSp>
        <p:nvGrpSpPr>
          <p:cNvPr id="259" name="object 259"/>
          <p:cNvGrpSpPr/>
          <p:nvPr/>
        </p:nvGrpSpPr>
        <p:grpSpPr>
          <a:xfrm>
            <a:off x="11345045" y="5536691"/>
            <a:ext cx="512736" cy="266700"/>
            <a:chOff x="4931664" y="5536691"/>
            <a:chExt cx="222885" cy="266700"/>
          </a:xfrm>
        </p:grpSpPr>
        <p:pic>
          <p:nvPicPr>
            <p:cNvPr id="260" name="object 260"/>
            <p:cNvPicPr/>
            <p:nvPr/>
          </p:nvPicPr>
          <p:blipFill>
            <a:blip r:embed="rId52" cstate="print"/>
            <a:stretch>
              <a:fillRect/>
            </a:stretch>
          </p:blipFill>
          <p:spPr>
            <a:xfrm>
              <a:off x="4931664" y="5536691"/>
              <a:ext cx="222504" cy="224027"/>
            </a:xfrm>
            <a:prstGeom prst="rect">
              <a:avLst/>
            </a:prstGeom>
          </p:spPr>
        </p:pic>
        <p:pic>
          <p:nvPicPr>
            <p:cNvPr id="261" name="object 261"/>
            <p:cNvPicPr/>
            <p:nvPr/>
          </p:nvPicPr>
          <p:blipFill>
            <a:blip r:embed="rId53" cstate="print"/>
            <a:stretch>
              <a:fillRect/>
            </a:stretch>
          </p:blipFill>
          <p:spPr>
            <a:xfrm>
              <a:off x="4959096" y="5612892"/>
              <a:ext cx="86867" cy="187451"/>
            </a:xfrm>
            <a:prstGeom prst="rect">
              <a:avLst/>
            </a:prstGeom>
          </p:spPr>
        </p:pic>
        <p:pic>
          <p:nvPicPr>
            <p:cNvPr id="262" name="object 262"/>
            <p:cNvPicPr/>
            <p:nvPr/>
          </p:nvPicPr>
          <p:blipFill>
            <a:blip r:embed="rId6" cstate="print"/>
            <a:stretch>
              <a:fillRect/>
            </a:stretch>
          </p:blipFill>
          <p:spPr>
            <a:xfrm>
              <a:off x="5058155" y="5611367"/>
              <a:ext cx="74675" cy="192023"/>
            </a:xfrm>
            <a:prstGeom prst="rect">
              <a:avLst/>
            </a:prstGeom>
          </p:spPr>
        </p:pic>
      </p:grpSp>
      <p:sp>
        <p:nvSpPr>
          <p:cNvPr id="263" name="object 263"/>
          <p:cNvSpPr/>
          <p:nvPr/>
        </p:nvSpPr>
        <p:spPr>
          <a:xfrm>
            <a:off x="2194685" y="3096767"/>
            <a:ext cx="134390" cy="43180"/>
          </a:xfrm>
          <a:custGeom>
            <a:avLst/>
            <a:gdLst/>
            <a:ahLst/>
            <a:cxnLst/>
            <a:rect l="l" t="t" r="r" b="b"/>
            <a:pathLst>
              <a:path w="58419" h="43180">
                <a:moveTo>
                  <a:pt x="57911" y="42672"/>
                </a:moveTo>
                <a:lnTo>
                  <a:pt x="0" y="0"/>
                </a:lnTo>
              </a:path>
            </a:pathLst>
          </a:custGeom>
          <a:ln w="9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64" name="object 264"/>
          <p:cNvSpPr/>
          <p:nvPr/>
        </p:nvSpPr>
        <p:spPr>
          <a:xfrm>
            <a:off x="4484026" y="3139439"/>
            <a:ext cx="134390" cy="43180"/>
          </a:xfrm>
          <a:custGeom>
            <a:avLst/>
            <a:gdLst/>
            <a:ahLst/>
            <a:cxnLst/>
            <a:rect l="l" t="t" r="r" b="b"/>
            <a:pathLst>
              <a:path w="58419" h="43180">
                <a:moveTo>
                  <a:pt x="57912" y="42671"/>
                </a:moveTo>
                <a:lnTo>
                  <a:pt x="0" y="0"/>
                </a:lnTo>
              </a:path>
            </a:pathLst>
          </a:custGeom>
          <a:ln w="9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65" name="object 265"/>
          <p:cNvSpPr/>
          <p:nvPr/>
        </p:nvSpPr>
        <p:spPr>
          <a:xfrm>
            <a:off x="5006405" y="2514600"/>
            <a:ext cx="134390" cy="43180"/>
          </a:xfrm>
          <a:custGeom>
            <a:avLst/>
            <a:gdLst/>
            <a:ahLst/>
            <a:cxnLst/>
            <a:rect l="l" t="t" r="r" b="b"/>
            <a:pathLst>
              <a:path w="58419" h="43180">
                <a:moveTo>
                  <a:pt x="57912" y="42672"/>
                </a:moveTo>
                <a:lnTo>
                  <a:pt x="0" y="0"/>
                </a:lnTo>
              </a:path>
            </a:pathLst>
          </a:custGeom>
          <a:ln w="9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66" name="object 266"/>
          <p:cNvSpPr/>
          <p:nvPr/>
        </p:nvSpPr>
        <p:spPr>
          <a:xfrm>
            <a:off x="6776877" y="2557272"/>
            <a:ext cx="130010" cy="43180"/>
          </a:xfrm>
          <a:custGeom>
            <a:avLst/>
            <a:gdLst/>
            <a:ahLst/>
            <a:cxnLst/>
            <a:rect l="l" t="t" r="r" b="b"/>
            <a:pathLst>
              <a:path w="56514" h="43180">
                <a:moveTo>
                  <a:pt x="56388" y="42671"/>
                </a:moveTo>
                <a:lnTo>
                  <a:pt x="0" y="0"/>
                </a:lnTo>
              </a:path>
            </a:pathLst>
          </a:custGeom>
          <a:ln w="9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grpSp>
        <p:nvGrpSpPr>
          <p:cNvPr id="267" name="object 267"/>
          <p:cNvGrpSpPr/>
          <p:nvPr/>
        </p:nvGrpSpPr>
        <p:grpSpPr>
          <a:xfrm>
            <a:off x="7832148" y="2037588"/>
            <a:ext cx="109559" cy="45720"/>
            <a:chOff x="3404616" y="2037588"/>
            <a:chExt cx="47625" cy="45720"/>
          </a:xfrm>
        </p:grpSpPr>
        <p:sp>
          <p:nvSpPr>
            <p:cNvPr id="268" name="object 268"/>
            <p:cNvSpPr/>
            <p:nvPr/>
          </p:nvSpPr>
          <p:spPr>
            <a:xfrm>
              <a:off x="3409188" y="2042160"/>
              <a:ext cx="38100" cy="36830"/>
            </a:xfrm>
            <a:custGeom>
              <a:avLst/>
              <a:gdLst/>
              <a:ahLst/>
              <a:cxnLst/>
              <a:rect l="l" t="t" r="r" b="b"/>
              <a:pathLst>
                <a:path w="38100" h="36830">
                  <a:moveTo>
                    <a:pt x="18288" y="36576"/>
                  </a:moveTo>
                  <a:lnTo>
                    <a:pt x="10929" y="34980"/>
                  </a:lnTo>
                  <a:lnTo>
                    <a:pt x="5143" y="30670"/>
                  </a:lnTo>
                  <a:lnTo>
                    <a:pt x="1357" y="24360"/>
                  </a:lnTo>
                  <a:lnTo>
                    <a:pt x="0" y="16764"/>
                  </a:lnTo>
                  <a:lnTo>
                    <a:pt x="0" y="7620"/>
                  </a:lnTo>
                  <a:lnTo>
                    <a:pt x="7620" y="0"/>
                  </a:lnTo>
                  <a:lnTo>
                    <a:pt x="18288" y="0"/>
                  </a:lnTo>
                  <a:lnTo>
                    <a:pt x="25884" y="1333"/>
                  </a:lnTo>
                  <a:lnTo>
                    <a:pt x="32194" y="4953"/>
                  </a:lnTo>
                  <a:lnTo>
                    <a:pt x="36504" y="10287"/>
                  </a:lnTo>
                  <a:lnTo>
                    <a:pt x="38100" y="16764"/>
                  </a:lnTo>
                  <a:lnTo>
                    <a:pt x="36504" y="24360"/>
                  </a:lnTo>
                  <a:lnTo>
                    <a:pt x="32194" y="30670"/>
                  </a:lnTo>
                  <a:lnTo>
                    <a:pt x="25884" y="34980"/>
                  </a:lnTo>
                  <a:lnTo>
                    <a:pt x="18288" y="36576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69" name="object 269"/>
            <p:cNvSpPr/>
            <p:nvPr/>
          </p:nvSpPr>
          <p:spPr>
            <a:xfrm>
              <a:off x="3409188" y="2042160"/>
              <a:ext cx="38100" cy="36830"/>
            </a:xfrm>
            <a:custGeom>
              <a:avLst/>
              <a:gdLst/>
              <a:ahLst/>
              <a:cxnLst/>
              <a:rect l="l" t="t" r="r" b="b"/>
              <a:pathLst>
                <a:path w="38100" h="36830">
                  <a:moveTo>
                    <a:pt x="0" y="16764"/>
                  </a:moveTo>
                  <a:lnTo>
                    <a:pt x="0" y="7620"/>
                  </a:lnTo>
                  <a:lnTo>
                    <a:pt x="7620" y="0"/>
                  </a:lnTo>
                  <a:lnTo>
                    <a:pt x="18288" y="0"/>
                  </a:lnTo>
                  <a:lnTo>
                    <a:pt x="25884" y="1333"/>
                  </a:lnTo>
                  <a:lnTo>
                    <a:pt x="32194" y="4953"/>
                  </a:lnTo>
                  <a:lnTo>
                    <a:pt x="36504" y="10287"/>
                  </a:lnTo>
                  <a:lnTo>
                    <a:pt x="38100" y="16764"/>
                  </a:lnTo>
                  <a:lnTo>
                    <a:pt x="36504" y="24360"/>
                  </a:lnTo>
                  <a:lnTo>
                    <a:pt x="32194" y="30670"/>
                  </a:lnTo>
                  <a:lnTo>
                    <a:pt x="25884" y="34980"/>
                  </a:lnTo>
                  <a:lnTo>
                    <a:pt x="18288" y="36576"/>
                  </a:lnTo>
                  <a:lnTo>
                    <a:pt x="10929" y="34980"/>
                  </a:lnTo>
                  <a:lnTo>
                    <a:pt x="5143" y="30670"/>
                  </a:lnTo>
                  <a:lnTo>
                    <a:pt x="1357" y="24360"/>
                  </a:lnTo>
                  <a:lnTo>
                    <a:pt x="0" y="16764"/>
                  </a:lnTo>
                </a:path>
              </a:pathLst>
            </a:custGeom>
            <a:ln w="9144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270" name="object 270"/>
          <p:cNvGrpSpPr/>
          <p:nvPr/>
        </p:nvGrpSpPr>
        <p:grpSpPr>
          <a:xfrm>
            <a:off x="8880408" y="2037588"/>
            <a:ext cx="109559" cy="45720"/>
            <a:chOff x="3860292" y="2037588"/>
            <a:chExt cx="47625" cy="45720"/>
          </a:xfrm>
        </p:grpSpPr>
        <p:sp>
          <p:nvSpPr>
            <p:cNvPr id="271" name="object 271"/>
            <p:cNvSpPr/>
            <p:nvPr/>
          </p:nvSpPr>
          <p:spPr>
            <a:xfrm>
              <a:off x="3864864" y="2042160"/>
              <a:ext cx="38100" cy="36830"/>
            </a:xfrm>
            <a:custGeom>
              <a:avLst/>
              <a:gdLst/>
              <a:ahLst/>
              <a:cxnLst/>
              <a:rect l="l" t="t" r="r" b="b"/>
              <a:pathLst>
                <a:path w="38100" h="36830">
                  <a:moveTo>
                    <a:pt x="18288" y="36576"/>
                  </a:moveTo>
                  <a:lnTo>
                    <a:pt x="10929" y="34980"/>
                  </a:lnTo>
                  <a:lnTo>
                    <a:pt x="5143" y="30670"/>
                  </a:lnTo>
                  <a:lnTo>
                    <a:pt x="1357" y="24360"/>
                  </a:lnTo>
                  <a:lnTo>
                    <a:pt x="0" y="16764"/>
                  </a:lnTo>
                  <a:lnTo>
                    <a:pt x="0" y="7620"/>
                  </a:lnTo>
                  <a:lnTo>
                    <a:pt x="7620" y="0"/>
                  </a:lnTo>
                  <a:lnTo>
                    <a:pt x="18288" y="0"/>
                  </a:lnTo>
                  <a:lnTo>
                    <a:pt x="25884" y="1333"/>
                  </a:lnTo>
                  <a:lnTo>
                    <a:pt x="32194" y="4953"/>
                  </a:lnTo>
                  <a:lnTo>
                    <a:pt x="36504" y="10287"/>
                  </a:lnTo>
                  <a:lnTo>
                    <a:pt x="38100" y="16764"/>
                  </a:lnTo>
                  <a:lnTo>
                    <a:pt x="36504" y="24360"/>
                  </a:lnTo>
                  <a:lnTo>
                    <a:pt x="32194" y="30670"/>
                  </a:lnTo>
                  <a:lnTo>
                    <a:pt x="25884" y="34980"/>
                  </a:lnTo>
                  <a:lnTo>
                    <a:pt x="18288" y="36576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72" name="object 272"/>
            <p:cNvSpPr/>
            <p:nvPr/>
          </p:nvSpPr>
          <p:spPr>
            <a:xfrm>
              <a:off x="3864864" y="2042160"/>
              <a:ext cx="38100" cy="36830"/>
            </a:xfrm>
            <a:custGeom>
              <a:avLst/>
              <a:gdLst/>
              <a:ahLst/>
              <a:cxnLst/>
              <a:rect l="l" t="t" r="r" b="b"/>
              <a:pathLst>
                <a:path w="38100" h="36830">
                  <a:moveTo>
                    <a:pt x="0" y="16764"/>
                  </a:moveTo>
                  <a:lnTo>
                    <a:pt x="0" y="7620"/>
                  </a:lnTo>
                  <a:lnTo>
                    <a:pt x="7620" y="0"/>
                  </a:lnTo>
                  <a:lnTo>
                    <a:pt x="18288" y="0"/>
                  </a:lnTo>
                  <a:lnTo>
                    <a:pt x="25884" y="1333"/>
                  </a:lnTo>
                  <a:lnTo>
                    <a:pt x="32194" y="4953"/>
                  </a:lnTo>
                  <a:lnTo>
                    <a:pt x="36504" y="10287"/>
                  </a:lnTo>
                  <a:lnTo>
                    <a:pt x="38100" y="16764"/>
                  </a:lnTo>
                  <a:lnTo>
                    <a:pt x="36504" y="24360"/>
                  </a:lnTo>
                  <a:lnTo>
                    <a:pt x="32194" y="30670"/>
                  </a:lnTo>
                  <a:lnTo>
                    <a:pt x="25884" y="34980"/>
                  </a:lnTo>
                  <a:lnTo>
                    <a:pt x="18288" y="36576"/>
                  </a:lnTo>
                  <a:lnTo>
                    <a:pt x="10929" y="34980"/>
                  </a:lnTo>
                  <a:lnTo>
                    <a:pt x="5143" y="30670"/>
                  </a:lnTo>
                  <a:lnTo>
                    <a:pt x="1357" y="24360"/>
                  </a:lnTo>
                  <a:lnTo>
                    <a:pt x="0" y="16764"/>
                  </a:lnTo>
                </a:path>
              </a:pathLst>
            </a:custGeom>
            <a:ln w="9144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pic>
        <p:nvPicPr>
          <p:cNvPr id="273" name="object 273"/>
          <p:cNvPicPr/>
          <p:nvPr/>
        </p:nvPicPr>
        <p:blipFill>
          <a:blip r:embed="rId54" cstate="print"/>
          <a:stretch>
            <a:fillRect/>
          </a:stretch>
        </p:blipFill>
        <p:spPr>
          <a:xfrm>
            <a:off x="2057952" y="3166873"/>
            <a:ext cx="83994" cy="30987"/>
          </a:xfrm>
          <a:prstGeom prst="rect">
            <a:avLst/>
          </a:prstGeom>
        </p:spPr>
      </p:pic>
      <p:pic>
        <p:nvPicPr>
          <p:cNvPr id="274" name="object 274"/>
          <p:cNvPicPr/>
          <p:nvPr/>
        </p:nvPicPr>
        <p:blipFill>
          <a:blip r:embed="rId55" cstate="print"/>
          <a:stretch>
            <a:fillRect/>
          </a:stretch>
        </p:blipFill>
        <p:spPr>
          <a:xfrm>
            <a:off x="4778520" y="4645153"/>
            <a:ext cx="199833" cy="91439"/>
          </a:xfrm>
          <a:prstGeom prst="rect">
            <a:avLst/>
          </a:prstGeom>
        </p:spPr>
      </p:pic>
      <p:grpSp>
        <p:nvGrpSpPr>
          <p:cNvPr id="275" name="object 275"/>
          <p:cNvGrpSpPr/>
          <p:nvPr/>
        </p:nvGrpSpPr>
        <p:grpSpPr>
          <a:xfrm>
            <a:off x="4319249" y="682751"/>
            <a:ext cx="11468626" cy="274320"/>
            <a:chOff x="1877567" y="682751"/>
            <a:chExt cx="4985385" cy="274320"/>
          </a:xfrm>
        </p:grpSpPr>
        <p:sp>
          <p:nvSpPr>
            <p:cNvPr id="276" name="object 276"/>
            <p:cNvSpPr/>
            <p:nvPr/>
          </p:nvSpPr>
          <p:spPr>
            <a:xfrm>
              <a:off x="1877567" y="760475"/>
              <a:ext cx="2089785" cy="0"/>
            </a:xfrm>
            <a:custGeom>
              <a:avLst/>
              <a:gdLst/>
              <a:ahLst/>
              <a:cxnLst/>
              <a:rect l="l" t="t" r="r" b="b"/>
              <a:pathLst>
                <a:path w="2089785">
                  <a:moveTo>
                    <a:pt x="0" y="0"/>
                  </a:moveTo>
                  <a:lnTo>
                    <a:pt x="2089404" y="0"/>
                  </a:lnTo>
                </a:path>
              </a:pathLst>
            </a:custGeom>
            <a:ln w="9144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277" name="object 277"/>
            <p:cNvPicPr/>
            <p:nvPr/>
          </p:nvPicPr>
          <p:blipFill>
            <a:blip r:embed="rId56" cstate="print"/>
            <a:stretch>
              <a:fillRect/>
            </a:stretch>
          </p:blipFill>
          <p:spPr>
            <a:xfrm>
              <a:off x="3960876" y="682751"/>
              <a:ext cx="222504" cy="222503"/>
            </a:xfrm>
            <a:prstGeom prst="rect">
              <a:avLst/>
            </a:prstGeom>
          </p:spPr>
        </p:pic>
        <p:pic>
          <p:nvPicPr>
            <p:cNvPr id="278" name="object 278"/>
            <p:cNvPicPr/>
            <p:nvPr/>
          </p:nvPicPr>
          <p:blipFill>
            <a:blip r:embed="rId57" cstate="print"/>
            <a:stretch>
              <a:fillRect/>
            </a:stretch>
          </p:blipFill>
          <p:spPr>
            <a:xfrm>
              <a:off x="3991356" y="754379"/>
              <a:ext cx="161543" cy="202691"/>
            </a:xfrm>
            <a:prstGeom prst="rect">
              <a:avLst/>
            </a:prstGeom>
          </p:spPr>
        </p:pic>
        <p:sp>
          <p:nvSpPr>
            <p:cNvPr id="279" name="object 279"/>
            <p:cNvSpPr/>
            <p:nvPr/>
          </p:nvSpPr>
          <p:spPr>
            <a:xfrm>
              <a:off x="4178807" y="795527"/>
              <a:ext cx="2684145" cy="0"/>
            </a:xfrm>
            <a:custGeom>
              <a:avLst/>
              <a:gdLst/>
              <a:ahLst/>
              <a:cxnLst/>
              <a:rect l="l" t="t" r="r" b="b"/>
              <a:pathLst>
                <a:path w="2684145">
                  <a:moveTo>
                    <a:pt x="0" y="0"/>
                  </a:moveTo>
                  <a:lnTo>
                    <a:pt x="2683763" y="0"/>
                  </a:lnTo>
                </a:path>
              </a:pathLst>
            </a:custGeom>
            <a:ln w="9144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280" name="object 280"/>
          <p:cNvGrpSpPr/>
          <p:nvPr/>
        </p:nvGrpSpPr>
        <p:grpSpPr>
          <a:xfrm>
            <a:off x="3719744" y="2737105"/>
            <a:ext cx="8624477" cy="4093845"/>
            <a:chOff x="1616964" y="2737104"/>
            <a:chExt cx="3749040" cy="4093845"/>
          </a:xfrm>
        </p:grpSpPr>
        <p:sp>
          <p:nvSpPr>
            <p:cNvPr id="281" name="object 281"/>
            <p:cNvSpPr/>
            <p:nvPr/>
          </p:nvSpPr>
          <p:spPr>
            <a:xfrm>
              <a:off x="2176272" y="2741676"/>
              <a:ext cx="3185160" cy="3846829"/>
            </a:xfrm>
            <a:custGeom>
              <a:avLst/>
              <a:gdLst/>
              <a:ahLst/>
              <a:cxnLst/>
              <a:rect l="l" t="t" r="r" b="b"/>
              <a:pathLst>
                <a:path w="3185160" h="3846829">
                  <a:moveTo>
                    <a:pt x="0" y="0"/>
                  </a:moveTo>
                  <a:lnTo>
                    <a:pt x="3185160" y="0"/>
                  </a:lnTo>
                  <a:lnTo>
                    <a:pt x="3185160" y="3846575"/>
                  </a:lnTo>
                  <a:lnTo>
                    <a:pt x="0" y="3846575"/>
                  </a:lnTo>
                  <a:lnTo>
                    <a:pt x="0" y="0"/>
                  </a:lnTo>
                  <a:close/>
                </a:path>
                <a:path w="3185160" h="3846829">
                  <a:moveTo>
                    <a:pt x="3185160" y="0"/>
                  </a:moveTo>
                  <a:lnTo>
                    <a:pt x="3185160" y="0"/>
                  </a:lnTo>
                </a:path>
              </a:pathLst>
            </a:custGeom>
            <a:ln w="9144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282" name="object 282"/>
            <p:cNvPicPr/>
            <p:nvPr/>
          </p:nvPicPr>
          <p:blipFill>
            <a:blip r:embed="rId58" cstate="print"/>
            <a:stretch>
              <a:fillRect/>
            </a:stretch>
          </p:blipFill>
          <p:spPr>
            <a:xfrm>
              <a:off x="2258568" y="2907792"/>
              <a:ext cx="2994659" cy="3528060"/>
            </a:xfrm>
            <a:prstGeom prst="rect">
              <a:avLst/>
            </a:prstGeom>
          </p:spPr>
        </p:pic>
        <p:pic>
          <p:nvPicPr>
            <p:cNvPr id="283" name="object 283"/>
            <p:cNvPicPr/>
            <p:nvPr/>
          </p:nvPicPr>
          <p:blipFill>
            <a:blip r:embed="rId59" cstate="print"/>
            <a:stretch>
              <a:fillRect/>
            </a:stretch>
          </p:blipFill>
          <p:spPr>
            <a:xfrm>
              <a:off x="3000756" y="6477000"/>
              <a:ext cx="301751" cy="251460"/>
            </a:xfrm>
            <a:prstGeom prst="rect">
              <a:avLst/>
            </a:prstGeom>
          </p:spPr>
        </p:pic>
        <p:pic>
          <p:nvPicPr>
            <p:cNvPr id="284" name="object 284"/>
            <p:cNvPicPr/>
            <p:nvPr/>
          </p:nvPicPr>
          <p:blipFill>
            <a:blip r:embed="rId60" cstate="print"/>
            <a:stretch>
              <a:fillRect/>
            </a:stretch>
          </p:blipFill>
          <p:spPr>
            <a:xfrm>
              <a:off x="4495800" y="6391656"/>
              <a:ext cx="318516" cy="251460"/>
            </a:xfrm>
            <a:prstGeom prst="rect">
              <a:avLst/>
            </a:prstGeom>
          </p:spPr>
        </p:pic>
        <p:pic>
          <p:nvPicPr>
            <p:cNvPr id="285" name="object 285"/>
            <p:cNvPicPr/>
            <p:nvPr/>
          </p:nvPicPr>
          <p:blipFill>
            <a:blip r:embed="rId61" cstate="print"/>
            <a:stretch>
              <a:fillRect/>
            </a:stretch>
          </p:blipFill>
          <p:spPr>
            <a:xfrm>
              <a:off x="3643883" y="6627876"/>
              <a:ext cx="185927" cy="202691"/>
            </a:xfrm>
            <a:prstGeom prst="rect">
              <a:avLst/>
            </a:prstGeom>
          </p:spPr>
        </p:pic>
        <p:pic>
          <p:nvPicPr>
            <p:cNvPr id="286" name="object 286"/>
            <p:cNvPicPr/>
            <p:nvPr/>
          </p:nvPicPr>
          <p:blipFill>
            <a:blip r:embed="rId14" cstate="print"/>
            <a:stretch>
              <a:fillRect/>
            </a:stretch>
          </p:blipFill>
          <p:spPr>
            <a:xfrm>
              <a:off x="3832860" y="6629400"/>
              <a:ext cx="62483" cy="64515"/>
            </a:xfrm>
            <a:prstGeom prst="rect">
              <a:avLst/>
            </a:prstGeom>
          </p:spPr>
        </p:pic>
        <p:sp>
          <p:nvSpPr>
            <p:cNvPr id="287" name="object 287"/>
            <p:cNvSpPr/>
            <p:nvPr/>
          </p:nvSpPr>
          <p:spPr>
            <a:xfrm>
              <a:off x="1621536" y="5053583"/>
              <a:ext cx="725805" cy="43180"/>
            </a:xfrm>
            <a:custGeom>
              <a:avLst/>
              <a:gdLst/>
              <a:ahLst/>
              <a:cxnLst/>
              <a:rect l="l" t="t" r="r" b="b"/>
              <a:pathLst>
                <a:path w="725805" h="43179">
                  <a:moveTo>
                    <a:pt x="725423" y="42671"/>
                  </a:moveTo>
                  <a:lnTo>
                    <a:pt x="56387" y="42671"/>
                  </a:lnTo>
                  <a:lnTo>
                    <a:pt x="0" y="0"/>
                  </a:lnTo>
                </a:path>
              </a:pathLst>
            </a:custGeom>
            <a:ln w="9144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288" name="object 288"/>
          <p:cNvSpPr/>
          <p:nvPr/>
        </p:nvSpPr>
        <p:spPr>
          <a:xfrm>
            <a:off x="1994846" y="3137917"/>
            <a:ext cx="1735413" cy="1915795"/>
          </a:xfrm>
          <a:custGeom>
            <a:avLst/>
            <a:gdLst/>
            <a:ahLst/>
            <a:cxnLst/>
            <a:rect l="l" t="t" r="r" b="b"/>
            <a:pathLst>
              <a:path w="754380" h="1915795">
                <a:moveTo>
                  <a:pt x="0" y="1524"/>
                </a:moveTo>
                <a:lnTo>
                  <a:pt x="696468" y="1524"/>
                </a:lnTo>
              </a:path>
              <a:path w="754380" h="1915795">
                <a:moveTo>
                  <a:pt x="754380" y="41148"/>
                </a:moveTo>
                <a:lnTo>
                  <a:pt x="699515" y="0"/>
                </a:lnTo>
              </a:path>
              <a:path w="754380" h="1915795">
                <a:moveTo>
                  <a:pt x="754380" y="41148"/>
                </a:moveTo>
                <a:lnTo>
                  <a:pt x="754380" y="1915667"/>
                </a:lnTo>
              </a:path>
            </a:pathLst>
          </a:custGeom>
          <a:ln w="9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grpSp>
        <p:nvGrpSpPr>
          <p:cNvPr id="289" name="object 289"/>
          <p:cNvGrpSpPr/>
          <p:nvPr/>
        </p:nvGrpSpPr>
        <p:grpSpPr>
          <a:xfrm>
            <a:off x="12410834" y="1658111"/>
            <a:ext cx="297998" cy="265430"/>
            <a:chOff x="5394960" y="1658111"/>
            <a:chExt cx="129539" cy="265430"/>
          </a:xfrm>
        </p:grpSpPr>
        <p:pic>
          <p:nvPicPr>
            <p:cNvPr id="290" name="object 290"/>
            <p:cNvPicPr/>
            <p:nvPr/>
          </p:nvPicPr>
          <p:blipFill>
            <a:blip r:embed="rId62" cstate="print"/>
            <a:stretch>
              <a:fillRect/>
            </a:stretch>
          </p:blipFill>
          <p:spPr>
            <a:xfrm>
              <a:off x="5394960" y="1793748"/>
              <a:ext cx="117347" cy="129539"/>
            </a:xfrm>
            <a:prstGeom prst="rect">
              <a:avLst/>
            </a:prstGeom>
          </p:spPr>
        </p:pic>
        <p:pic>
          <p:nvPicPr>
            <p:cNvPr id="291" name="object 291"/>
            <p:cNvPicPr/>
            <p:nvPr/>
          </p:nvPicPr>
          <p:blipFill>
            <a:blip r:embed="rId63" cstate="print"/>
            <a:stretch>
              <a:fillRect/>
            </a:stretch>
          </p:blipFill>
          <p:spPr>
            <a:xfrm>
              <a:off x="5426964" y="1658111"/>
              <a:ext cx="97536" cy="102108"/>
            </a:xfrm>
            <a:prstGeom prst="rect">
              <a:avLst/>
            </a:prstGeom>
          </p:spPr>
        </p:pic>
      </p:grpSp>
      <p:pic>
        <p:nvPicPr>
          <p:cNvPr id="292" name="object 292"/>
          <p:cNvPicPr/>
          <p:nvPr/>
        </p:nvPicPr>
        <p:blipFill>
          <a:blip r:embed="rId64" cstate="print"/>
          <a:stretch>
            <a:fillRect/>
          </a:stretch>
        </p:blipFill>
        <p:spPr>
          <a:xfrm>
            <a:off x="10370405" y="2267711"/>
            <a:ext cx="999177" cy="79248"/>
          </a:xfrm>
          <a:prstGeom prst="rect">
            <a:avLst/>
          </a:prstGeom>
        </p:spPr>
      </p:pic>
      <p:grpSp>
        <p:nvGrpSpPr>
          <p:cNvPr id="293" name="object 293"/>
          <p:cNvGrpSpPr/>
          <p:nvPr/>
        </p:nvGrpSpPr>
        <p:grpSpPr>
          <a:xfrm>
            <a:off x="9893606" y="3627120"/>
            <a:ext cx="512736" cy="265430"/>
            <a:chOff x="4300727" y="3627120"/>
            <a:chExt cx="222885" cy="265430"/>
          </a:xfrm>
        </p:grpSpPr>
        <p:sp>
          <p:nvSpPr>
            <p:cNvPr id="294" name="object 294"/>
            <p:cNvSpPr/>
            <p:nvPr/>
          </p:nvSpPr>
          <p:spPr>
            <a:xfrm>
              <a:off x="4305299" y="3631692"/>
              <a:ext cx="213360" cy="213360"/>
            </a:xfrm>
            <a:custGeom>
              <a:avLst/>
              <a:gdLst/>
              <a:ahLst/>
              <a:cxnLst/>
              <a:rect l="l" t="t" r="r" b="b"/>
              <a:pathLst>
                <a:path w="213360" h="213360">
                  <a:moveTo>
                    <a:pt x="213360" y="106679"/>
                  </a:moveTo>
                  <a:lnTo>
                    <a:pt x="204811" y="64936"/>
                  </a:lnTo>
                  <a:lnTo>
                    <a:pt x="181546" y="31051"/>
                  </a:lnTo>
                  <a:lnTo>
                    <a:pt x="147137" y="8310"/>
                  </a:lnTo>
                  <a:lnTo>
                    <a:pt x="105156" y="0"/>
                  </a:lnTo>
                  <a:lnTo>
                    <a:pt x="64293" y="8310"/>
                  </a:lnTo>
                  <a:lnTo>
                    <a:pt x="30860" y="31051"/>
                  </a:lnTo>
                  <a:lnTo>
                    <a:pt x="8286" y="64936"/>
                  </a:lnTo>
                  <a:lnTo>
                    <a:pt x="0" y="106679"/>
                  </a:lnTo>
                  <a:lnTo>
                    <a:pt x="8286" y="148423"/>
                  </a:lnTo>
                  <a:lnTo>
                    <a:pt x="30860" y="182308"/>
                  </a:lnTo>
                  <a:lnTo>
                    <a:pt x="64293" y="205049"/>
                  </a:lnTo>
                  <a:lnTo>
                    <a:pt x="105156" y="213359"/>
                  </a:lnTo>
                  <a:lnTo>
                    <a:pt x="147137" y="205049"/>
                  </a:lnTo>
                  <a:lnTo>
                    <a:pt x="181546" y="182308"/>
                  </a:lnTo>
                  <a:lnTo>
                    <a:pt x="204811" y="148423"/>
                  </a:lnTo>
                  <a:lnTo>
                    <a:pt x="213360" y="106679"/>
                  </a:lnTo>
                </a:path>
              </a:pathLst>
            </a:custGeom>
            <a:ln w="9144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295" name="object 295"/>
            <p:cNvPicPr/>
            <p:nvPr/>
          </p:nvPicPr>
          <p:blipFill>
            <a:blip r:embed="rId65" cstate="print"/>
            <a:stretch>
              <a:fillRect/>
            </a:stretch>
          </p:blipFill>
          <p:spPr>
            <a:xfrm>
              <a:off x="4328159" y="3701796"/>
              <a:ext cx="99059" cy="187451"/>
            </a:xfrm>
            <a:prstGeom prst="rect">
              <a:avLst/>
            </a:prstGeom>
          </p:spPr>
        </p:pic>
        <p:pic>
          <p:nvPicPr>
            <p:cNvPr id="296" name="object 296"/>
            <p:cNvPicPr/>
            <p:nvPr/>
          </p:nvPicPr>
          <p:blipFill>
            <a:blip r:embed="rId6" cstate="print"/>
            <a:stretch>
              <a:fillRect/>
            </a:stretch>
          </p:blipFill>
          <p:spPr>
            <a:xfrm>
              <a:off x="4427219" y="3700272"/>
              <a:ext cx="74675" cy="192024"/>
            </a:xfrm>
            <a:prstGeom prst="rect">
              <a:avLst/>
            </a:prstGeom>
          </p:spPr>
        </p:pic>
      </p:grpSp>
      <p:grpSp>
        <p:nvGrpSpPr>
          <p:cNvPr id="297" name="object 297"/>
          <p:cNvGrpSpPr/>
          <p:nvPr/>
        </p:nvGrpSpPr>
        <p:grpSpPr>
          <a:xfrm>
            <a:off x="9893606" y="4460747"/>
            <a:ext cx="512736" cy="805180"/>
            <a:chOff x="4300727" y="4460747"/>
            <a:chExt cx="222885" cy="805180"/>
          </a:xfrm>
        </p:grpSpPr>
        <p:sp>
          <p:nvSpPr>
            <p:cNvPr id="298" name="object 298"/>
            <p:cNvSpPr/>
            <p:nvPr/>
          </p:nvSpPr>
          <p:spPr>
            <a:xfrm>
              <a:off x="4305299" y="4465319"/>
              <a:ext cx="213360" cy="213360"/>
            </a:xfrm>
            <a:custGeom>
              <a:avLst/>
              <a:gdLst/>
              <a:ahLst/>
              <a:cxnLst/>
              <a:rect l="l" t="t" r="r" b="b"/>
              <a:pathLst>
                <a:path w="213360" h="213360">
                  <a:moveTo>
                    <a:pt x="213360" y="105155"/>
                  </a:moveTo>
                  <a:lnTo>
                    <a:pt x="204811" y="64936"/>
                  </a:lnTo>
                  <a:lnTo>
                    <a:pt x="181546" y="31432"/>
                  </a:lnTo>
                  <a:lnTo>
                    <a:pt x="147137" y="8501"/>
                  </a:lnTo>
                  <a:lnTo>
                    <a:pt x="105156" y="0"/>
                  </a:lnTo>
                  <a:lnTo>
                    <a:pt x="64293" y="8501"/>
                  </a:lnTo>
                  <a:lnTo>
                    <a:pt x="30860" y="31432"/>
                  </a:lnTo>
                  <a:lnTo>
                    <a:pt x="8286" y="64936"/>
                  </a:lnTo>
                  <a:lnTo>
                    <a:pt x="0" y="105155"/>
                  </a:lnTo>
                  <a:lnTo>
                    <a:pt x="8286" y="147137"/>
                  </a:lnTo>
                  <a:lnTo>
                    <a:pt x="30860" y="181546"/>
                  </a:lnTo>
                  <a:lnTo>
                    <a:pt x="64293" y="204811"/>
                  </a:lnTo>
                  <a:lnTo>
                    <a:pt x="105156" y="213359"/>
                  </a:lnTo>
                  <a:lnTo>
                    <a:pt x="147137" y="204811"/>
                  </a:lnTo>
                  <a:lnTo>
                    <a:pt x="181546" y="181546"/>
                  </a:lnTo>
                  <a:lnTo>
                    <a:pt x="204811" y="147137"/>
                  </a:lnTo>
                  <a:lnTo>
                    <a:pt x="213360" y="105155"/>
                  </a:lnTo>
                </a:path>
              </a:pathLst>
            </a:custGeom>
            <a:ln w="9144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299" name="object 299"/>
            <p:cNvPicPr/>
            <p:nvPr/>
          </p:nvPicPr>
          <p:blipFill>
            <a:blip r:embed="rId35" cstate="print"/>
            <a:stretch>
              <a:fillRect/>
            </a:stretch>
          </p:blipFill>
          <p:spPr>
            <a:xfrm>
              <a:off x="4361687" y="4533899"/>
              <a:ext cx="99059" cy="187451"/>
            </a:xfrm>
            <a:prstGeom prst="rect">
              <a:avLst/>
            </a:prstGeom>
          </p:spPr>
        </p:pic>
        <p:sp>
          <p:nvSpPr>
            <p:cNvPr id="300" name="object 300"/>
            <p:cNvSpPr/>
            <p:nvPr/>
          </p:nvSpPr>
          <p:spPr>
            <a:xfrm>
              <a:off x="4305299" y="4736592"/>
              <a:ext cx="213360" cy="212090"/>
            </a:xfrm>
            <a:custGeom>
              <a:avLst/>
              <a:gdLst/>
              <a:ahLst/>
              <a:cxnLst/>
              <a:rect l="l" t="t" r="r" b="b"/>
              <a:pathLst>
                <a:path w="213360" h="212089">
                  <a:moveTo>
                    <a:pt x="213360" y="106679"/>
                  </a:moveTo>
                  <a:lnTo>
                    <a:pt x="204811" y="64936"/>
                  </a:lnTo>
                  <a:lnTo>
                    <a:pt x="181546" y="31051"/>
                  </a:lnTo>
                  <a:lnTo>
                    <a:pt x="147137" y="8310"/>
                  </a:lnTo>
                  <a:lnTo>
                    <a:pt x="105156" y="0"/>
                  </a:lnTo>
                  <a:lnTo>
                    <a:pt x="64293" y="8310"/>
                  </a:lnTo>
                  <a:lnTo>
                    <a:pt x="30860" y="31051"/>
                  </a:lnTo>
                  <a:lnTo>
                    <a:pt x="8286" y="64936"/>
                  </a:lnTo>
                  <a:lnTo>
                    <a:pt x="0" y="106679"/>
                  </a:lnTo>
                  <a:lnTo>
                    <a:pt x="8286" y="147542"/>
                  </a:lnTo>
                  <a:lnTo>
                    <a:pt x="30860" y="180974"/>
                  </a:lnTo>
                  <a:lnTo>
                    <a:pt x="64293" y="203549"/>
                  </a:lnTo>
                  <a:lnTo>
                    <a:pt x="105156" y="211835"/>
                  </a:lnTo>
                  <a:lnTo>
                    <a:pt x="147137" y="203549"/>
                  </a:lnTo>
                  <a:lnTo>
                    <a:pt x="181546" y="180974"/>
                  </a:lnTo>
                  <a:lnTo>
                    <a:pt x="204811" y="147542"/>
                  </a:lnTo>
                  <a:lnTo>
                    <a:pt x="213360" y="106679"/>
                  </a:lnTo>
                </a:path>
              </a:pathLst>
            </a:custGeom>
            <a:ln w="9144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301" name="object 301"/>
            <p:cNvPicPr/>
            <p:nvPr/>
          </p:nvPicPr>
          <p:blipFill>
            <a:blip r:embed="rId66" cstate="print"/>
            <a:stretch>
              <a:fillRect/>
            </a:stretch>
          </p:blipFill>
          <p:spPr>
            <a:xfrm>
              <a:off x="4361687" y="4805172"/>
              <a:ext cx="99059" cy="188975"/>
            </a:xfrm>
            <a:prstGeom prst="rect">
              <a:avLst/>
            </a:prstGeom>
          </p:spPr>
        </p:pic>
        <p:sp>
          <p:nvSpPr>
            <p:cNvPr id="302" name="object 302"/>
            <p:cNvSpPr/>
            <p:nvPr/>
          </p:nvSpPr>
          <p:spPr>
            <a:xfrm>
              <a:off x="4305299" y="5006340"/>
              <a:ext cx="213360" cy="213360"/>
            </a:xfrm>
            <a:custGeom>
              <a:avLst/>
              <a:gdLst/>
              <a:ahLst/>
              <a:cxnLst/>
              <a:rect l="l" t="t" r="r" b="b"/>
              <a:pathLst>
                <a:path w="213360" h="213360">
                  <a:moveTo>
                    <a:pt x="213360" y="108203"/>
                  </a:moveTo>
                  <a:lnTo>
                    <a:pt x="204811" y="66222"/>
                  </a:lnTo>
                  <a:lnTo>
                    <a:pt x="181546" y="31813"/>
                  </a:lnTo>
                  <a:lnTo>
                    <a:pt x="147137" y="8548"/>
                  </a:lnTo>
                  <a:lnTo>
                    <a:pt x="105156" y="0"/>
                  </a:lnTo>
                  <a:lnTo>
                    <a:pt x="64293" y="8548"/>
                  </a:lnTo>
                  <a:lnTo>
                    <a:pt x="30860" y="31813"/>
                  </a:lnTo>
                  <a:lnTo>
                    <a:pt x="8286" y="66222"/>
                  </a:lnTo>
                  <a:lnTo>
                    <a:pt x="0" y="108203"/>
                  </a:lnTo>
                  <a:lnTo>
                    <a:pt x="8286" y="149066"/>
                  </a:lnTo>
                  <a:lnTo>
                    <a:pt x="30860" y="182498"/>
                  </a:lnTo>
                  <a:lnTo>
                    <a:pt x="64293" y="205073"/>
                  </a:lnTo>
                  <a:lnTo>
                    <a:pt x="105156" y="213359"/>
                  </a:lnTo>
                  <a:lnTo>
                    <a:pt x="147137" y="205073"/>
                  </a:lnTo>
                  <a:lnTo>
                    <a:pt x="181546" y="182498"/>
                  </a:lnTo>
                  <a:lnTo>
                    <a:pt x="204811" y="149066"/>
                  </a:lnTo>
                  <a:lnTo>
                    <a:pt x="213360" y="108203"/>
                  </a:lnTo>
                </a:path>
              </a:pathLst>
            </a:custGeom>
            <a:ln w="9144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303" name="object 303"/>
            <p:cNvPicPr/>
            <p:nvPr/>
          </p:nvPicPr>
          <p:blipFill>
            <a:blip r:embed="rId36" cstate="print"/>
            <a:stretch>
              <a:fillRect/>
            </a:stretch>
          </p:blipFill>
          <p:spPr>
            <a:xfrm>
              <a:off x="4361687" y="5076444"/>
              <a:ext cx="99059" cy="188975"/>
            </a:xfrm>
            <a:prstGeom prst="rect">
              <a:avLst/>
            </a:prstGeom>
          </p:spPr>
        </p:pic>
      </p:grpSp>
      <p:grpSp>
        <p:nvGrpSpPr>
          <p:cNvPr id="304" name="object 304"/>
          <p:cNvGrpSpPr/>
          <p:nvPr/>
        </p:nvGrpSpPr>
        <p:grpSpPr>
          <a:xfrm>
            <a:off x="9893606" y="5542788"/>
            <a:ext cx="512736" cy="805180"/>
            <a:chOff x="4300727" y="5542788"/>
            <a:chExt cx="222885" cy="805180"/>
          </a:xfrm>
        </p:grpSpPr>
        <p:sp>
          <p:nvSpPr>
            <p:cNvPr id="305" name="object 305"/>
            <p:cNvSpPr/>
            <p:nvPr/>
          </p:nvSpPr>
          <p:spPr>
            <a:xfrm>
              <a:off x="4305299" y="5547360"/>
              <a:ext cx="213360" cy="215265"/>
            </a:xfrm>
            <a:custGeom>
              <a:avLst/>
              <a:gdLst/>
              <a:ahLst/>
              <a:cxnLst/>
              <a:rect l="l" t="t" r="r" b="b"/>
              <a:pathLst>
                <a:path w="213360" h="215264">
                  <a:moveTo>
                    <a:pt x="213360" y="108203"/>
                  </a:moveTo>
                  <a:lnTo>
                    <a:pt x="204811" y="66222"/>
                  </a:lnTo>
                  <a:lnTo>
                    <a:pt x="181546" y="31813"/>
                  </a:lnTo>
                  <a:lnTo>
                    <a:pt x="147137" y="8548"/>
                  </a:lnTo>
                  <a:lnTo>
                    <a:pt x="105156" y="0"/>
                  </a:lnTo>
                  <a:lnTo>
                    <a:pt x="64293" y="8548"/>
                  </a:lnTo>
                  <a:lnTo>
                    <a:pt x="30860" y="31813"/>
                  </a:lnTo>
                  <a:lnTo>
                    <a:pt x="8286" y="66222"/>
                  </a:lnTo>
                  <a:lnTo>
                    <a:pt x="0" y="108203"/>
                  </a:lnTo>
                  <a:lnTo>
                    <a:pt x="8286" y="149947"/>
                  </a:lnTo>
                  <a:lnTo>
                    <a:pt x="30860" y="183832"/>
                  </a:lnTo>
                  <a:lnTo>
                    <a:pt x="64293" y="206573"/>
                  </a:lnTo>
                  <a:lnTo>
                    <a:pt x="105156" y="214883"/>
                  </a:lnTo>
                  <a:lnTo>
                    <a:pt x="147137" y="206573"/>
                  </a:lnTo>
                  <a:lnTo>
                    <a:pt x="181546" y="183832"/>
                  </a:lnTo>
                  <a:lnTo>
                    <a:pt x="204811" y="149947"/>
                  </a:lnTo>
                  <a:lnTo>
                    <a:pt x="213360" y="108203"/>
                  </a:lnTo>
                </a:path>
              </a:pathLst>
            </a:custGeom>
            <a:ln w="9144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306" name="object 306"/>
            <p:cNvPicPr/>
            <p:nvPr/>
          </p:nvPicPr>
          <p:blipFill>
            <a:blip r:embed="rId67" cstate="print"/>
            <a:stretch>
              <a:fillRect/>
            </a:stretch>
          </p:blipFill>
          <p:spPr>
            <a:xfrm>
              <a:off x="4364735" y="5618987"/>
              <a:ext cx="99060" cy="187451"/>
            </a:xfrm>
            <a:prstGeom prst="rect">
              <a:avLst/>
            </a:prstGeom>
          </p:spPr>
        </p:pic>
        <p:sp>
          <p:nvSpPr>
            <p:cNvPr id="307" name="object 307"/>
            <p:cNvSpPr/>
            <p:nvPr/>
          </p:nvSpPr>
          <p:spPr>
            <a:xfrm>
              <a:off x="4305299" y="5818632"/>
              <a:ext cx="213360" cy="215265"/>
            </a:xfrm>
            <a:custGeom>
              <a:avLst/>
              <a:gdLst/>
              <a:ahLst/>
              <a:cxnLst/>
              <a:rect l="l" t="t" r="r" b="b"/>
              <a:pathLst>
                <a:path w="213360" h="215264">
                  <a:moveTo>
                    <a:pt x="213360" y="106679"/>
                  </a:moveTo>
                  <a:lnTo>
                    <a:pt x="204811" y="64936"/>
                  </a:lnTo>
                  <a:lnTo>
                    <a:pt x="181546" y="31051"/>
                  </a:lnTo>
                  <a:lnTo>
                    <a:pt x="147137" y="8310"/>
                  </a:lnTo>
                  <a:lnTo>
                    <a:pt x="105156" y="0"/>
                  </a:lnTo>
                  <a:lnTo>
                    <a:pt x="64293" y="8310"/>
                  </a:lnTo>
                  <a:lnTo>
                    <a:pt x="30860" y="31051"/>
                  </a:lnTo>
                  <a:lnTo>
                    <a:pt x="8286" y="64936"/>
                  </a:lnTo>
                  <a:lnTo>
                    <a:pt x="0" y="106679"/>
                  </a:lnTo>
                  <a:lnTo>
                    <a:pt x="8286" y="148661"/>
                  </a:lnTo>
                  <a:lnTo>
                    <a:pt x="30860" y="183070"/>
                  </a:lnTo>
                  <a:lnTo>
                    <a:pt x="64293" y="206335"/>
                  </a:lnTo>
                  <a:lnTo>
                    <a:pt x="105156" y="214883"/>
                  </a:lnTo>
                  <a:lnTo>
                    <a:pt x="147137" y="206335"/>
                  </a:lnTo>
                  <a:lnTo>
                    <a:pt x="181546" y="183070"/>
                  </a:lnTo>
                  <a:lnTo>
                    <a:pt x="204811" y="148661"/>
                  </a:lnTo>
                  <a:lnTo>
                    <a:pt x="213360" y="106679"/>
                  </a:lnTo>
                </a:path>
              </a:pathLst>
            </a:custGeom>
            <a:ln w="9144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308" name="object 308"/>
            <p:cNvPicPr/>
            <p:nvPr/>
          </p:nvPicPr>
          <p:blipFill>
            <a:blip r:embed="rId39" cstate="print"/>
            <a:stretch>
              <a:fillRect/>
            </a:stretch>
          </p:blipFill>
          <p:spPr>
            <a:xfrm>
              <a:off x="4363211" y="5888735"/>
              <a:ext cx="99060" cy="187451"/>
            </a:xfrm>
            <a:prstGeom prst="rect">
              <a:avLst/>
            </a:prstGeom>
          </p:spPr>
        </p:pic>
        <p:sp>
          <p:nvSpPr>
            <p:cNvPr id="309" name="object 309"/>
            <p:cNvSpPr/>
            <p:nvPr/>
          </p:nvSpPr>
          <p:spPr>
            <a:xfrm>
              <a:off x="4305299" y="6091427"/>
              <a:ext cx="213360" cy="212090"/>
            </a:xfrm>
            <a:custGeom>
              <a:avLst/>
              <a:gdLst/>
              <a:ahLst/>
              <a:cxnLst/>
              <a:rect l="l" t="t" r="r" b="b"/>
              <a:pathLst>
                <a:path w="213360" h="212089">
                  <a:moveTo>
                    <a:pt x="213360" y="105155"/>
                  </a:moveTo>
                  <a:lnTo>
                    <a:pt x="204811" y="63650"/>
                  </a:lnTo>
                  <a:lnTo>
                    <a:pt x="181546" y="30289"/>
                  </a:lnTo>
                  <a:lnTo>
                    <a:pt x="147137" y="8072"/>
                  </a:lnTo>
                  <a:lnTo>
                    <a:pt x="105156" y="0"/>
                  </a:lnTo>
                  <a:lnTo>
                    <a:pt x="64293" y="8072"/>
                  </a:lnTo>
                  <a:lnTo>
                    <a:pt x="30860" y="30289"/>
                  </a:lnTo>
                  <a:lnTo>
                    <a:pt x="8286" y="63650"/>
                  </a:lnTo>
                  <a:lnTo>
                    <a:pt x="0" y="105155"/>
                  </a:lnTo>
                  <a:lnTo>
                    <a:pt x="8286" y="146899"/>
                  </a:lnTo>
                  <a:lnTo>
                    <a:pt x="30860" y="180784"/>
                  </a:lnTo>
                  <a:lnTo>
                    <a:pt x="64293" y="203525"/>
                  </a:lnTo>
                  <a:lnTo>
                    <a:pt x="105156" y="211835"/>
                  </a:lnTo>
                  <a:lnTo>
                    <a:pt x="147137" y="203525"/>
                  </a:lnTo>
                  <a:lnTo>
                    <a:pt x="181546" y="180784"/>
                  </a:lnTo>
                  <a:lnTo>
                    <a:pt x="204811" y="146899"/>
                  </a:lnTo>
                  <a:lnTo>
                    <a:pt x="213360" y="105155"/>
                  </a:lnTo>
                </a:path>
              </a:pathLst>
            </a:custGeom>
            <a:ln w="9144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310" name="object 310"/>
            <p:cNvPicPr/>
            <p:nvPr/>
          </p:nvPicPr>
          <p:blipFill>
            <a:blip r:embed="rId40" cstate="print"/>
            <a:stretch>
              <a:fillRect/>
            </a:stretch>
          </p:blipFill>
          <p:spPr>
            <a:xfrm>
              <a:off x="4363211" y="6160007"/>
              <a:ext cx="86867" cy="187451"/>
            </a:xfrm>
            <a:prstGeom prst="rect">
              <a:avLst/>
            </a:prstGeom>
          </p:spPr>
        </p:pic>
      </p:grpSp>
      <p:sp>
        <p:nvSpPr>
          <p:cNvPr id="311" name="object 311"/>
          <p:cNvSpPr/>
          <p:nvPr/>
        </p:nvSpPr>
        <p:spPr>
          <a:xfrm>
            <a:off x="10146029" y="3852673"/>
            <a:ext cx="0" cy="71755"/>
          </a:xfrm>
          <a:custGeom>
            <a:avLst/>
            <a:gdLst/>
            <a:ahLst/>
            <a:cxnLst/>
            <a:rect l="l" t="t" r="r" b="b"/>
            <a:pathLst>
              <a:path h="71754">
                <a:moveTo>
                  <a:pt x="0" y="71627"/>
                </a:moveTo>
                <a:lnTo>
                  <a:pt x="0" y="0"/>
                </a:lnTo>
              </a:path>
            </a:pathLst>
          </a:custGeom>
          <a:ln w="9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12" name="object 312"/>
          <p:cNvSpPr/>
          <p:nvPr/>
        </p:nvSpPr>
        <p:spPr>
          <a:xfrm>
            <a:off x="10146029" y="4137660"/>
            <a:ext cx="0" cy="56515"/>
          </a:xfrm>
          <a:custGeom>
            <a:avLst/>
            <a:gdLst/>
            <a:ahLst/>
            <a:cxnLst/>
            <a:rect l="l" t="t" r="r" b="b"/>
            <a:pathLst>
              <a:path h="56514">
                <a:moveTo>
                  <a:pt x="0" y="0"/>
                </a:moveTo>
                <a:lnTo>
                  <a:pt x="0" y="56388"/>
                </a:lnTo>
              </a:path>
            </a:pathLst>
          </a:custGeom>
          <a:ln w="9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13" name="object 313"/>
          <p:cNvSpPr/>
          <p:nvPr/>
        </p:nvSpPr>
        <p:spPr>
          <a:xfrm>
            <a:off x="10146029" y="6025897"/>
            <a:ext cx="0" cy="58419"/>
          </a:xfrm>
          <a:custGeom>
            <a:avLst/>
            <a:gdLst/>
            <a:ahLst/>
            <a:cxnLst/>
            <a:rect l="l" t="t" r="r" b="b"/>
            <a:pathLst>
              <a:path h="58420">
                <a:moveTo>
                  <a:pt x="0" y="0"/>
                </a:moveTo>
                <a:lnTo>
                  <a:pt x="0" y="57911"/>
                </a:lnTo>
              </a:path>
            </a:pathLst>
          </a:custGeom>
          <a:ln w="9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grpSp>
        <p:nvGrpSpPr>
          <p:cNvPr id="314" name="object 314"/>
          <p:cNvGrpSpPr/>
          <p:nvPr/>
        </p:nvGrpSpPr>
        <p:grpSpPr>
          <a:xfrm>
            <a:off x="9893606" y="4189476"/>
            <a:ext cx="512736" cy="303530"/>
            <a:chOff x="4300727" y="4189476"/>
            <a:chExt cx="222885" cy="303530"/>
          </a:xfrm>
        </p:grpSpPr>
        <p:sp>
          <p:nvSpPr>
            <p:cNvPr id="315" name="object 315"/>
            <p:cNvSpPr/>
            <p:nvPr/>
          </p:nvSpPr>
          <p:spPr>
            <a:xfrm>
              <a:off x="4305299" y="4194048"/>
              <a:ext cx="213360" cy="213360"/>
            </a:xfrm>
            <a:custGeom>
              <a:avLst/>
              <a:gdLst/>
              <a:ahLst/>
              <a:cxnLst/>
              <a:rect l="l" t="t" r="r" b="b"/>
              <a:pathLst>
                <a:path w="213360" h="213360">
                  <a:moveTo>
                    <a:pt x="213360" y="106679"/>
                  </a:moveTo>
                  <a:lnTo>
                    <a:pt x="204811" y="64936"/>
                  </a:lnTo>
                  <a:lnTo>
                    <a:pt x="181546" y="31051"/>
                  </a:lnTo>
                  <a:lnTo>
                    <a:pt x="147137" y="8310"/>
                  </a:lnTo>
                  <a:lnTo>
                    <a:pt x="105156" y="0"/>
                  </a:lnTo>
                  <a:lnTo>
                    <a:pt x="64293" y="8310"/>
                  </a:lnTo>
                  <a:lnTo>
                    <a:pt x="30860" y="31051"/>
                  </a:lnTo>
                  <a:lnTo>
                    <a:pt x="8286" y="64936"/>
                  </a:lnTo>
                  <a:lnTo>
                    <a:pt x="0" y="106679"/>
                  </a:lnTo>
                  <a:lnTo>
                    <a:pt x="8286" y="148423"/>
                  </a:lnTo>
                  <a:lnTo>
                    <a:pt x="30860" y="182308"/>
                  </a:lnTo>
                  <a:lnTo>
                    <a:pt x="64293" y="205049"/>
                  </a:lnTo>
                  <a:lnTo>
                    <a:pt x="105156" y="213359"/>
                  </a:lnTo>
                  <a:lnTo>
                    <a:pt x="147137" y="205049"/>
                  </a:lnTo>
                  <a:lnTo>
                    <a:pt x="181546" y="182308"/>
                  </a:lnTo>
                  <a:lnTo>
                    <a:pt x="204811" y="148423"/>
                  </a:lnTo>
                  <a:lnTo>
                    <a:pt x="213360" y="106679"/>
                  </a:lnTo>
                </a:path>
              </a:pathLst>
            </a:custGeom>
            <a:ln w="9144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16" name="object 316"/>
            <p:cNvSpPr/>
            <p:nvPr/>
          </p:nvSpPr>
          <p:spPr>
            <a:xfrm>
              <a:off x="4323587" y="4300728"/>
              <a:ext cx="169545" cy="0"/>
            </a:xfrm>
            <a:custGeom>
              <a:avLst/>
              <a:gdLst/>
              <a:ahLst/>
              <a:cxnLst/>
              <a:rect l="l" t="t" r="r" b="b"/>
              <a:pathLst>
                <a:path w="169545">
                  <a:moveTo>
                    <a:pt x="0" y="0"/>
                  </a:moveTo>
                  <a:lnTo>
                    <a:pt x="169163" y="0"/>
                  </a:lnTo>
                </a:path>
              </a:pathLst>
            </a:custGeom>
            <a:ln w="9144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317" name="object 317"/>
            <p:cNvPicPr/>
            <p:nvPr/>
          </p:nvPicPr>
          <p:blipFill>
            <a:blip r:embed="rId41" cstate="print"/>
            <a:stretch>
              <a:fillRect/>
            </a:stretch>
          </p:blipFill>
          <p:spPr>
            <a:xfrm>
              <a:off x="4378451" y="4223004"/>
              <a:ext cx="74675" cy="175259"/>
            </a:xfrm>
            <a:prstGeom prst="rect">
              <a:avLst/>
            </a:prstGeom>
          </p:spPr>
        </p:pic>
        <p:pic>
          <p:nvPicPr>
            <p:cNvPr id="318" name="object 318"/>
            <p:cNvPicPr/>
            <p:nvPr/>
          </p:nvPicPr>
          <p:blipFill>
            <a:blip r:embed="rId42" cstate="print"/>
            <a:stretch>
              <a:fillRect/>
            </a:stretch>
          </p:blipFill>
          <p:spPr>
            <a:xfrm>
              <a:off x="4378451" y="4323588"/>
              <a:ext cx="74675" cy="169163"/>
            </a:xfrm>
            <a:prstGeom prst="rect">
              <a:avLst/>
            </a:prstGeom>
          </p:spPr>
        </p:pic>
      </p:grpSp>
      <p:sp>
        <p:nvSpPr>
          <p:cNvPr id="319" name="object 319"/>
          <p:cNvSpPr/>
          <p:nvPr/>
        </p:nvSpPr>
        <p:spPr>
          <a:xfrm>
            <a:off x="10394947" y="3738372"/>
            <a:ext cx="239567" cy="0"/>
          </a:xfrm>
          <a:custGeom>
            <a:avLst/>
            <a:gdLst/>
            <a:ahLst/>
            <a:cxnLst/>
            <a:rect l="l" t="t" r="r" b="b"/>
            <a:pathLst>
              <a:path w="104139">
                <a:moveTo>
                  <a:pt x="0" y="0"/>
                </a:moveTo>
                <a:lnTo>
                  <a:pt x="103632" y="0"/>
                </a:lnTo>
              </a:path>
            </a:pathLst>
          </a:custGeom>
          <a:ln w="9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grpSp>
        <p:nvGrpSpPr>
          <p:cNvPr id="320" name="object 320"/>
          <p:cNvGrpSpPr/>
          <p:nvPr/>
        </p:nvGrpSpPr>
        <p:grpSpPr>
          <a:xfrm>
            <a:off x="9893606" y="3919729"/>
            <a:ext cx="512736" cy="260985"/>
            <a:chOff x="4300727" y="3919728"/>
            <a:chExt cx="222885" cy="260985"/>
          </a:xfrm>
        </p:grpSpPr>
        <p:sp>
          <p:nvSpPr>
            <p:cNvPr id="321" name="object 321"/>
            <p:cNvSpPr/>
            <p:nvPr/>
          </p:nvSpPr>
          <p:spPr>
            <a:xfrm>
              <a:off x="4305299" y="3924300"/>
              <a:ext cx="213360" cy="213360"/>
            </a:xfrm>
            <a:custGeom>
              <a:avLst/>
              <a:gdLst/>
              <a:ahLst/>
              <a:cxnLst/>
              <a:rect l="l" t="t" r="r" b="b"/>
              <a:pathLst>
                <a:path w="213360" h="213360">
                  <a:moveTo>
                    <a:pt x="213360" y="105155"/>
                  </a:moveTo>
                  <a:lnTo>
                    <a:pt x="204811" y="63650"/>
                  </a:lnTo>
                  <a:lnTo>
                    <a:pt x="181546" y="30289"/>
                  </a:lnTo>
                  <a:lnTo>
                    <a:pt x="147137" y="8072"/>
                  </a:lnTo>
                  <a:lnTo>
                    <a:pt x="105156" y="0"/>
                  </a:lnTo>
                  <a:lnTo>
                    <a:pt x="64293" y="8072"/>
                  </a:lnTo>
                  <a:lnTo>
                    <a:pt x="30860" y="30289"/>
                  </a:lnTo>
                  <a:lnTo>
                    <a:pt x="8286" y="63650"/>
                  </a:lnTo>
                  <a:lnTo>
                    <a:pt x="0" y="105155"/>
                  </a:lnTo>
                  <a:lnTo>
                    <a:pt x="8286" y="147137"/>
                  </a:lnTo>
                  <a:lnTo>
                    <a:pt x="30860" y="181546"/>
                  </a:lnTo>
                  <a:lnTo>
                    <a:pt x="64293" y="204811"/>
                  </a:lnTo>
                  <a:lnTo>
                    <a:pt x="105156" y="213359"/>
                  </a:lnTo>
                  <a:lnTo>
                    <a:pt x="147137" y="204811"/>
                  </a:lnTo>
                  <a:lnTo>
                    <a:pt x="181546" y="181546"/>
                  </a:lnTo>
                  <a:lnTo>
                    <a:pt x="204811" y="147137"/>
                  </a:lnTo>
                  <a:lnTo>
                    <a:pt x="213360" y="105155"/>
                  </a:lnTo>
                </a:path>
              </a:pathLst>
            </a:custGeom>
            <a:ln w="9144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322" name="object 322"/>
            <p:cNvPicPr/>
            <p:nvPr/>
          </p:nvPicPr>
          <p:blipFill>
            <a:blip r:embed="rId34" cstate="print"/>
            <a:stretch>
              <a:fillRect/>
            </a:stretch>
          </p:blipFill>
          <p:spPr>
            <a:xfrm>
              <a:off x="4363211" y="3992880"/>
              <a:ext cx="99060" cy="187451"/>
            </a:xfrm>
            <a:prstGeom prst="rect">
              <a:avLst/>
            </a:prstGeom>
          </p:spPr>
        </p:pic>
      </p:grpSp>
      <p:grpSp>
        <p:nvGrpSpPr>
          <p:cNvPr id="323" name="object 323"/>
          <p:cNvGrpSpPr/>
          <p:nvPr/>
        </p:nvGrpSpPr>
        <p:grpSpPr>
          <a:xfrm>
            <a:off x="9893606" y="5273041"/>
            <a:ext cx="512736" cy="262255"/>
            <a:chOff x="4300727" y="5273040"/>
            <a:chExt cx="222885" cy="262255"/>
          </a:xfrm>
        </p:grpSpPr>
        <p:sp>
          <p:nvSpPr>
            <p:cNvPr id="324" name="object 324"/>
            <p:cNvSpPr/>
            <p:nvPr/>
          </p:nvSpPr>
          <p:spPr>
            <a:xfrm>
              <a:off x="4305299" y="5277612"/>
              <a:ext cx="213360" cy="213360"/>
            </a:xfrm>
            <a:custGeom>
              <a:avLst/>
              <a:gdLst/>
              <a:ahLst/>
              <a:cxnLst/>
              <a:rect l="l" t="t" r="r" b="b"/>
              <a:pathLst>
                <a:path w="213360" h="213360">
                  <a:moveTo>
                    <a:pt x="213360" y="106679"/>
                  </a:moveTo>
                  <a:lnTo>
                    <a:pt x="204811" y="64936"/>
                  </a:lnTo>
                  <a:lnTo>
                    <a:pt x="181546" y="31051"/>
                  </a:lnTo>
                  <a:lnTo>
                    <a:pt x="147137" y="8310"/>
                  </a:lnTo>
                  <a:lnTo>
                    <a:pt x="105156" y="0"/>
                  </a:lnTo>
                  <a:lnTo>
                    <a:pt x="64293" y="8310"/>
                  </a:lnTo>
                  <a:lnTo>
                    <a:pt x="30860" y="31051"/>
                  </a:lnTo>
                  <a:lnTo>
                    <a:pt x="8286" y="64936"/>
                  </a:lnTo>
                  <a:lnTo>
                    <a:pt x="0" y="106679"/>
                  </a:lnTo>
                  <a:lnTo>
                    <a:pt x="8286" y="148423"/>
                  </a:lnTo>
                  <a:lnTo>
                    <a:pt x="30860" y="182308"/>
                  </a:lnTo>
                  <a:lnTo>
                    <a:pt x="64293" y="205049"/>
                  </a:lnTo>
                  <a:lnTo>
                    <a:pt x="105156" y="213359"/>
                  </a:lnTo>
                  <a:lnTo>
                    <a:pt x="147137" y="205049"/>
                  </a:lnTo>
                  <a:lnTo>
                    <a:pt x="181546" y="182308"/>
                  </a:lnTo>
                  <a:lnTo>
                    <a:pt x="204811" y="148423"/>
                  </a:lnTo>
                  <a:lnTo>
                    <a:pt x="213360" y="106679"/>
                  </a:lnTo>
                </a:path>
              </a:pathLst>
            </a:custGeom>
            <a:ln w="9144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325" name="object 325"/>
            <p:cNvPicPr/>
            <p:nvPr/>
          </p:nvPicPr>
          <p:blipFill>
            <a:blip r:embed="rId37" cstate="print"/>
            <a:stretch>
              <a:fillRect/>
            </a:stretch>
          </p:blipFill>
          <p:spPr>
            <a:xfrm>
              <a:off x="4361687" y="5346192"/>
              <a:ext cx="99059" cy="188975"/>
            </a:xfrm>
            <a:prstGeom prst="rect">
              <a:avLst/>
            </a:prstGeom>
          </p:spPr>
        </p:pic>
      </p:grpSp>
      <p:sp>
        <p:nvSpPr>
          <p:cNvPr id="326" name="object 326"/>
          <p:cNvSpPr/>
          <p:nvPr/>
        </p:nvSpPr>
        <p:spPr>
          <a:xfrm>
            <a:off x="10146029" y="4408933"/>
            <a:ext cx="0" cy="56515"/>
          </a:xfrm>
          <a:custGeom>
            <a:avLst/>
            <a:gdLst/>
            <a:ahLst/>
            <a:cxnLst/>
            <a:rect l="l" t="t" r="r" b="b"/>
            <a:pathLst>
              <a:path h="56514">
                <a:moveTo>
                  <a:pt x="0" y="0"/>
                </a:moveTo>
                <a:lnTo>
                  <a:pt x="0" y="56387"/>
                </a:lnTo>
              </a:path>
            </a:pathLst>
          </a:custGeom>
          <a:ln w="9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27" name="object 327"/>
          <p:cNvSpPr/>
          <p:nvPr/>
        </p:nvSpPr>
        <p:spPr>
          <a:xfrm>
            <a:off x="10146029" y="4678680"/>
            <a:ext cx="0" cy="56515"/>
          </a:xfrm>
          <a:custGeom>
            <a:avLst/>
            <a:gdLst/>
            <a:ahLst/>
            <a:cxnLst/>
            <a:rect l="l" t="t" r="r" b="b"/>
            <a:pathLst>
              <a:path h="56514">
                <a:moveTo>
                  <a:pt x="0" y="0"/>
                </a:moveTo>
                <a:lnTo>
                  <a:pt x="0" y="56387"/>
                </a:lnTo>
              </a:path>
            </a:pathLst>
          </a:custGeom>
          <a:ln w="9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28" name="object 328"/>
          <p:cNvSpPr/>
          <p:nvPr/>
        </p:nvSpPr>
        <p:spPr>
          <a:xfrm>
            <a:off x="10146029" y="4948429"/>
            <a:ext cx="0" cy="58419"/>
          </a:xfrm>
          <a:custGeom>
            <a:avLst/>
            <a:gdLst/>
            <a:ahLst/>
            <a:cxnLst/>
            <a:rect l="l" t="t" r="r" b="b"/>
            <a:pathLst>
              <a:path h="58420">
                <a:moveTo>
                  <a:pt x="0" y="0"/>
                </a:moveTo>
                <a:lnTo>
                  <a:pt x="0" y="57911"/>
                </a:lnTo>
              </a:path>
            </a:pathLst>
          </a:custGeom>
          <a:ln w="9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29" name="object 329"/>
          <p:cNvSpPr/>
          <p:nvPr/>
        </p:nvSpPr>
        <p:spPr>
          <a:xfrm>
            <a:off x="10146029" y="5219701"/>
            <a:ext cx="0" cy="58419"/>
          </a:xfrm>
          <a:custGeom>
            <a:avLst/>
            <a:gdLst/>
            <a:ahLst/>
            <a:cxnLst/>
            <a:rect l="l" t="t" r="r" b="b"/>
            <a:pathLst>
              <a:path h="58420">
                <a:moveTo>
                  <a:pt x="0" y="0"/>
                </a:moveTo>
                <a:lnTo>
                  <a:pt x="0" y="57912"/>
                </a:lnTo>
              </a:path>
            </a:pathLst>
          </a:custGeom>
          <a:ln w="9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30" name="object 330"/>
          <p:cNvSpPr/>
          <p:nvPr/>
        </p:nvSpPr>
        <p:spPr>
          <a:xfrm>
            <a:off x="10146029" y="5490972"/>
            <a:ext cx="0" cy="56515"/>
          </a:xfrm>
          <a:custGeom>
            <a:avLst/>
            <a:gdLst/>
            <a:ahLst/>
            <a:cxnLst/>
            <a:rect l="l" t="t" r="r" b="b"/>
            <a:pathLst>
              <a:path h="56514">
                <a:moveTo>
                  <a:pt x="0" y="0"/>
                </a:moveTo>
                <a:lnTo>
                  <a:pt x="0" y="56388"/>
                </a:lnTo>
              </a:path>
            </a:pathLst>
          </a:custGeom>
          <a:ln w="9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31" name="object 331"/>
          <p:cNvSpPr/>
          <p:nvPr/>
        </p:nvSpPr>
        <p:spPr>
          <a:xfrm>
            <a:off x="10146029" y="5762244"/>
            <a:ext cx="0" cy="55244"/>
          </a:xfrm>
          <a:custGeom>
            <a:avLst/>
            <a:gdLst/>
            <a:ahLst/>
            <a:cxnLst/>
            <a:rect l="l" t="t" r="r" b="b"/>
            <a:pathLst>
              <a:path h="55245">
                <a:moveTo>
                  <a:pt x="0" y="0"/>
                </a:moveTo>
                <a:lnTo>
                  <a:pt x="0" y="54863"/>
                </a:lnTo>
              </a:path>
            </a:pathLst>
          </a:custGeom>
          <a:ln w="9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32" name="object 332"/>
          <p:cNvSpPr/>
          <p:nvPr/>
        </p:nvSpPr>
        <p:spPr>
          <a:xfrm>
            <a:off x="10146029" y="3523489"/>
            <a:ext cx="0" cy="108585"/>
          </a:xfrm>
          <a:custGeom>
            <a:avLst/>
            <a:gdLst/>
            <a:ahLst/>
            <a:cxnLst/>
            <a:rect l="l" t="t" r="r" b="b"/>
            <a:pathLst>
              <a:path h="108585">
                <a:moveTo>
                  <a:pt x="0" y="108203"/>
                </a:moveTo>
                <a:lnTo>
                  <a:pt x="0" y="0"/>
                </a:lnTo>
              </a:path>
            </a:pathLst>
          </a:custGeom>
          <a:ln w="9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grpSp>
        <p:nvGrpSpPr>
          <p:cNvPr id="333" name="object 333"/>
          <p:cNvGrpSpPr/>
          <p:nvPr/>
        </p:nvGrpSpPr>
        <p:grpSpPr>
          <a:xfrm>
            <a:off x="1574141" y="5843017"/>
            <a:ext cx="2791561" cy="946785"/>
            <a:chOff x="684275" y="5843016"/>
            <a:chExt cx="1213485" cy="946785"/>
          </a:xfrm>
        </p:grpSpPr>
        <p:pic>
          <p:nvPicPr>
            <p:cNvPr id="334" name="object 334"/>
            <p:cNvPicPr/>
            <p:nvPr/>
          </p:nvPicPr>
          <p:blipFill>
            <a:blip r:embed="rId68" cstate="print"/>
            <a:stretch>
              <a:fillRect/>
            </a:stretch>
          </p:blipFill>
          <p:spPr>
            <a:xfrm>
              <a:off x="684275" y="5843016"/>
              <a:ext cx="251460" cy="225551"/>
            </a:xfrm>
            <a:prstGeom prst="rect">
              <a:avLst/>
            </a:prstGeom>
          </p:spPr>
        </p:pic>
        <p:pic>
          <p:nvPicPr>
            <p:cNvPr id="335" name="object 335"/>
            <p:cNvPicPr/>
            <p:nvPr/>
          </p:nvPicPr>
          <p:blipFill>
            <a:blip r:embed="rId69" cstate="print"/>
            <a:stretch>
              <a:fillRect/>
            </a:stretch>
          </p:blipFill>
          <p:spPr>
            <a:xfrm>
              <a:off x="794004" y="5984748"/>
              <a:ext cx="522732" cy="198119"/>
            </a:xfrm>
            <a:prstGeom prst="rect">
              <a:avLst/>
            </a:prstGeom>
          </p:spPr>
        </p:pic>
        <p:pic>
          <p:nvPicPr>
            <p:cNvPr id="336" name="object 336"/>
            <p:cNvPicPr/>
            <p:nvPr/>
          </p:nvPicPr>
          <p:blipFill>
            <a:blip r:embed="rId70" cstate="print"/>
            <a:stretch>
              <a:fillRect/>
            </a:stretch>
          </p:blipFill>
          <p:spPr>
            <a:xfrm>
              <a:off x="1341120" y="5986272"/>
              <a:ext cx="77560" cy="62991"/>
            </a:xfrm>
            <a:prstGeom prst="rect">
              <a:avLst/>
            </a:prstGeom>
          </p:spPr>
        </p:pic>
        <p:pic>
          <p:nvPicPr>
            <p:cNvPr id="337" name="object 337"/>
            <p:cNvPicPr/>
            <p:nvPr/>
          </p:nvPicPr>
          <p:blipFill>
            <a:blip r:embed="rId71" cstate="print"/>
            <a:stretch>
              <a:fillRect/>
            </a:stretch>
          </p:blipFill>
          <p:spPr>
            <a:xfrm>
              <a:off x="1443228" y="5984748"/>
              <a:ext cx="272795" cy="82804"/>
            </a:xfrm>
            <a:prstGeom prst="rect">
              <a:avLst/>
            </a:prstGeom>
          </p:spPr>
        </p:pic>
        <p:pic>
          <p:nvPicPr>
            <p:cNvPr id="338" name="object 338"/>
            <p:cNvPicPr/>
            <p:nvPr/>
          </p:nvPicPr>
          <p:blipFill>
            <a:blip r:embed="rId72" cstate="print"/>
            <a:stretch>
              <a:fillRect/>
            </a:stretch>
          </p:blipFill>
          <p:spPr>
            <a:xfrm>
              <a:off x="684275" y="6129528"/>
              <a:ext cx="66897" cy="27939"/>
            </a:xfrm>
            <a:prstGeom prst="rect">
              <a:avLst/>
            </a:prstGeom>
          </p:spPr>
        </p:pic>
        <p:pic>
          <p:nvPicPr>
            <p:cNvPr id="339" name="object 339"/>
            <p:cNvPicPr/>
            <p:nvPr/>
          </p:nvPicPr>
          <p:blipFill>
            <a:blip r:embed="rId73" cstate="print"/>
            <a:stretch>
              <a:fillRect/>
            </a:stretch>
          </p:blipFill>
          <p:spPr>
            <a:xfrm>
              <a:off x="800100" y="6128004"/>
              <a:ext cx="862583" cy="251460"/>
            </a:xfrm>
            <a:prstGeom prst="rect">
              <a:avLst/>
            </a:prstGeom>
          </p:spPr>
        </p:pic>
        <p:pic>
          <p:nvPicPr>
            <p:cNvPr id="340" name="object 340"/>
            <p:cNvPicPr/>
            <p:nvPr/>
          </p:nvPicPr>
          <p:blipFill>
            <a:blip r:embed="rId74" cstate="print"/>
            <a:stretch>
              <a:fillRect/>
            </a:stretch>
          </p:blipFill>
          <p:spPr>
            <a:xfrm>
              <a:off x="798575" y="6236207"/>
              <a:ext cx="717804" cy="196595"/>
            </a:xfrm>
            <a:prstGeom prst="rect">
              <a:avLst/>
            </a:prstGeom>
          </p:spPr>
        </p:pic>
        <p:pic>
          <p:nvPicPr>
            <p:cNvPr id="341" name="object 341"/>
            <p:cNvPicPr/>
            <p:nvPr/>
          </p:nvPicPr>
          <p:blipFill>
            <a:blip r:embed="rId75" cstate="print"/>
            <a:stretch>
              <a:fillRect/>
            </a:stretch>
          </p:blipFill>
          <p:spPr>
            <a:xfrm>
              <a:off x="684275" y="6379464"/>
              <a:ext cx="101981" cy="27939"/>
            </a:xfrm>
            <a:prstGeom prst="rect">
              <a:avLst/>
            </a:prstGeom>
          </p:spPr>
        </p:pic>
        <p:pic>
          <p:nvPicPr>
            <p:cNvPr id="342" name="object 342"/>
            <p:cNvPicPr/>
            <p:nvPr/>
          </p:nvPicPr>
          <p:blipFill>
            <a:blip r:embed="rId76" cstate="print"/>
            <a:stretch>
              <a:fillRect/>
            </a:stretch>
          </p:blipFill>
          <p:spPr>
            <a:xfrm>
              <a:off x="794004" y="6377939"/>
              <a:ext cx="923543" cy="129539"/>
            </a:xfrm>
            <a:prstGeom prst="rect">
              <a:avLst/>
            </a:prstGeom>
          </p:spPr>
        </p:pic>
        <p:pic>
          <p:nvPicPr>
            <p:cNvPr id="343" name="object 343"/>
            <p:cNvPicPr/>
            <p:nvPr/>
          </p:nvPicPr>
          <p:blipFill>
            <a:blip r:embed="rId77" cstate="print"/>
            <a:stretch>
              <a:fillRect/>
            </a:stretch>
          </p:blipFill>
          <p:spPr>
            <a:xfrm>
              <a:off x="801624" y="6486144"/>
              <a:ext cx="236219" cy="199643"/>
            </a:xfrm>
            <a:prstGeom prst="rect">
              <a:avLst/>
            </a:prstGeom>
          </p:spPr>
        </p:pic>
        <p:pic>
          <p:nvPicPr>
            <p:cNvPr id="344" name="object 344"/>
            <p:cNvPicPr/>
            <p:nvPr/>
          </p:nvPicPr>
          <p:blipFill>
            <a:blip r:embed="rId78" cstate="print"/>
            <a:stretch>
              <a:fillRect/>
            </a:stretch>
          </p:blipFill>
          <p:spPr>
            <a:xfrm>
              <a:off x="1069847" y="6484620"/>
              <a:ext cx="827531" cy="251460"/>
            </a:xfrm>
            <a:prstGeom prst="rect">
              <a:avLst/>
            </a:prstGeom>
          </p:spPr>
        </p:pic>
        <p:pic>
          <p:nvPicPr>
            <p:cNvPr id="345" name="object 345"/>
            <p:cNvPicPr/>
            <p:nvPr/>
          </p:nvPicPr>
          <p:blipFill>
            <a:blip r:embed="rId79" cstate="print"/>
            <a:stretch>
              <a:fillRect/>
            </a:stretch>
          </p:blipFill>
          <p:spPr>
            <a:xfrm>
              <a:off x="800100" y="6592823"/>
              <a:ext cx="336803" cy="196595"/>
            </a:xfrm>
            <a:prstGeom prst="rect">
              <a:avLst/>
            </a:prstGeom>
          </p:spPr>
        </p:pic>
      </p:grpSp>
      <p:grpSp>
        <p:nvGrpSpPr>
          <p:cNvPr id="346" name="object 346"/>
          <p:cNvGrpSpPr/>
          <p:nvPr/>
        </p:nvGrpSpPr>
        <p:grpSpPr>
          <a:xfrm>
            <a:off x="7832148" y="661416"/>
            <a:ext cx="1304481" cy="393700"/>
            <a:chOff x="3404616" y="661416"/>
            <a:chExt cx="567055" cy="393700"/>
          </a:xfrm>
        </p:grpSpPr>
        <p:sp>
          <p:nvSpPr>
            <p:cNvPr id="347" name="object 347"/>
            <p:cNvSpPr/>
            <p:nvPr/>
          </p:nvSpPr>
          <p:spPr>
            <a:xfrm>
              <a:off x="3427476" y="758952"/>
              <a:ext cx="539750" cy="70485"/>
            </a:xfrm>
            <a:custGeom>
              <a:avLst/>
              <a:gdLst/>
              <a:ahLst/>
              <a:cxnLst/>
              <a:rect l="l" t="t" r="r" b="b"/>
              <a:pathLst>
                <a:path w="539750" h="70484">
                  <a:moveTo>
                    <a:pt x="0" y="0"/>
                  </a:moveTo>
                  <a:lnTo>
                    <a:pt x="0" y="70104"/>
                  </a:lnTo>
                  <a:lnTo>
                    <a:pt x="539496" y="70104"/>
                  </a:lnTo>
                </a:path>
              </a:pathLst>
            </a:custGeom>
            <a:ln w="9144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48" name="object 348"/>
            <p:cNvSpPr/>
            <p:nvPr/>
          </p:nvSpPr>
          <p:spPr>
            <a:xfrm>
              <a:off x="3409188" y="740664"/>
              <a:ext cx="38100" cy="38100"/>
            </a:xfrm>
            <a:custGeom>
              <a:avLst/>
              <a:gdLst/>
              <a:ahLst/>
              <a:cxnLst/>
              <a:rect l="l" t="t" r="r" b="b"/>
              <a:pathLst>
                <a:path w="38100" h="38100">
                  <a:moveTo>
                    <a:pt x="18288" y="38100"/>
                  </a:moveTo>
                  <a:lnTo>
                    <a:pt x="11572" y="36504"/>
                  </a:lnTo>
                  <a:lnTo>
                    <a:pt x="5714" y="32194"/>
                  </a:lnTo>
                  <a:lnTo>
                    <a:pt x="1571" y="25884"/>
                  </a:lnTo>
                  <a:lnTo>
                    <a:pt x="0" y="18288"/>
                  </a:lnTo>
                  <a:lnTo>
                    <a:pt x="1571" y="10929"/>
                  </a:lnTo>
                  <a:lnTo>
                    <a:pt x="5715" y="5143"/>
                  </a:lnTo>
                  <a:lnTo>
                    <a:pt x="11572" y="1357"/>
                  </a:lnTo>
                  <a:lnTo>
                    <a:pt x="18288" y="0"/>
                  </a:lnTo>
                  <a:lnTo>
                    <a:pt x="25884" y="1357"/>
                  </a:lnTo>
                  <a:lnTo>
                    <a:pt x="32194" y="5143"/>
                  </a:lnTo>
                  <a:lnTo>
                    <a:pt x="36504" y="10929"/>
                  </a:lnTo>
                  <a:lnTo>
                    <a:pt x="38100" y="18288"/>
                  </a:lnTo>
                  <a:lnTo>
                    <a:pt x="36504" y="25884"/>
                  </a:lnTo>
                  <a:lnTo>
                    <a:pt x="32194" y="32194"/>
                  </a:lnTo>
                  <a:lnTo>
                    <a:pt x="25884" y="36504"/>
                  </a:lnTo>
                  <a:lnTo>
                    <a:pt x="18288" y="3810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49" name="object 349"/>
            <p:cNvSpPr/>
            <p:nvPr/>
          </p:nvSpPr>
          <p:spPr>
            <a:xfrm>
              <a:off x="3409188" y="740664"/>
              <a:ext cx="38100" cy="38100"/>
            </a:xfrm>
            <a:custGeom>
              <a:avLst/>
              <a:gdLst/>
              <a:ahLst/>
              <a:cxnLst/>
              <a:rect l="l" t="t" r="r" b="b"/>
              <a:pathLst>
                <a:path w="38100" h="38100">
                  <a:moveTo>
                    <a:pt x="0" y="18288"/>
                  </a:moveTo>
                  <a:lnTo>
                    <a:pt x="1571" y="10929"/>
                  </a:lnTo>
                  <a:lnTo>
                    <a:pt x="5715" y="5143"/>
                  </a:lnTo>
                  <a:lnTo>
                    <a:pt x="11572" y="1357"/>
                  </a:lnTo>
                  <a:lnTo>
                    <a:pt x="18288" y="0"/>
                  </a:lnTo>
                  <a:lnTo>
                    <a:pt x="25884" y="1357"/>
                  </a:lnTo>
                  <a:lnTo>
                    <a:pt x="32194" y="5143"/>
                  </a:lnTo>
                  <a:lnTo>
                    <a:pt x="36504" y="10929"/>
                  </a:lnTo>
                  <a:lnTo>
                    <a:pt x="38100" y="18288"/>
                  </a:lnTo>
                  <a:lnTo>
                    <a:pt x="36504" y="25884"/>
                  </a:lnTo>
                  <a:lnTo>
                    <a:pt x="32194" y="32194"/>
                  </a:lnTo>
                  <a:lnTo>
                    <a:pt x="25884" y="36504"/>
                  </a:lnTo>
                  <a:lnTo>
                    <a:pt x="18288" y="38100"/>
                  </a:lnTo>
                  <a:lnTo>
                    <a:pt x="11572" y="36504"/>
                  </a:lnTo>
                  <a:lnTo>
                    <a:pt x="5714" y="32194"/>
                  </a:lnTo>
                  <a:lnTo>
                    <a:pt x="1571" y="25884"/>
                  </a:lnTo>
                  <a:lnTo>
                    <a:pt x="0" y="18288"/>
                  </a:lnTo>
                </a:path>
              </a:pathLst>
            </a:custGeom>
            <a:ln w="9144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350" name="object 350"/>
            <p:cNvPicPr/>
            <p:nvPr/>
          </p:nvPicPr>
          <p:blipFill>
            <a:blip r:embed="rId80" cstate="print"/>
            <a:stretch>
              <a:fillRect/>
            </a:stretch>
          </p:blipFill>
          <p:spPr>
            <a:xfrm>
              <a:off x="3488435" y="661416"/>
              <a:ext cx="182880" cy="202691"/>
            </a:xfrm>
            <a:prstGeom prst="rect">
              <a:avLst/>
            </a:prstGeom>
          </p:spPr>
        </p:pic>
        <p:pic>
          <p:nvPicPr>
            <p:cNvPr id="351" name="object 351"/>
            <p:cNvPicPr/>
            <p:nvPr/>
          </p:nvPicPr>
          <p:blipFill>
            <a:blip r:embed="rId75" cstate="print"/>
            <a:stretch>
              <a:fillRect/>
            </a:stretch>
          </p:blipFill>
          <p:spPr>
            <a:xfrm>
              <a:off x="3674364" y="662940"/>
              <a:ext cx="101980" cy="27940"/>
            </a:xfrm>
            <a:prstGeom prst="rect">
              <a:avLst/>
            </a:prstGeom>
          </p:spPr>
        </p:pic>
        <p:pic>
          <p:nvPicPr>
            <p:cNvPr id="352" name="object 352"/>
            <p:cNvPicPr/>
            <p:nvPr/>
          </p:nvPicPr>
          <p:blipFill>
            <a:blip r:embed="rId81" cstate="print"/>
            <a:stretch>
              <a:fillRect/>
            </a:stretch>
          </p:blipFill>
          <p:spPr>
            <a:xfrm>
              <a:off x="3494532" y="853440"/>
              <a:ext cx="182879" cy="201168"/>
            </a:xfrm>
            <a:prstGeom prst="rect">
              <a:avLst/>
            </a:prstGeom>
          </p:spPr>
        </p:pic>
        <p:pic>
          <p:nvPicPr>
            <p:cNvPr id="353" name="object 353"/>
            <p:cNvPicPr/>
            <p:nvPr/>
          </p:nvPicPr>
          <p:blipFill>
            <a:blip r:embed="rId82" cstate="print"/>
            <a:stretch>
              <a:fillRect/>
            </a:stretch>
          </p:blipFill>
          <p:spPr>
            <a:xfrm>
              <a:off x="3674364" y="854964"/>
              <a:ext cx="111251" cy="83819"/>
            </a:xfrm>
            <a:prstGeom prst="rect">
              <a:avLst/>
            </a:prstGeom>
          </p:spPr>
        </p:pic>
      </p:grpSp>
      <p:grpSp>
        <p:nvGrpSpPr>
          <p:cNvPr id="354" name="object 354"/>
          <p:cNvGrpSpPr/>
          <p:nvPr/>
        </p:nvGrpSpPr>
        <p:grpSpPr>
          <a:xfrm>
            <a:off x="10405467" y="4006596"/>
            <a:ext cx="743540" cy="47625"/>
            <a:chOff x="4523232" y="4006596"/>
            <a:chExt cx="323215" cy="47625"/>
          </a:xfrm>
        </p:grpSpPr>
        <p:sp>
          <p:nvSpPr>
            <p:cNvPr id="355" name="object 355"/>
            <p:cNvSpPr/>
            <p:nvPr/>
          </p:nvSpPr>
          <p:spPr>
            <a:xfrm>
              <a:off x="4523232" y="4029456"/>
              <a:ext cx="303530" cy="0"/>
            </a:xfrm>
            <a:custGeom>
              <a:avLst/>
              <a:gdLst/>
              <a:ahLst/>
              <a:cxnLst/>
              <a:rect l="l" t="t" r="r" b="b"/>
              <a:pathLst>
                <a:path w="303529">
                  <a:moveTo>
                    <a:pt x="0" y="0"/>
                  </a:moveTo>
                  <a:lnTo>
                    <a:pt x="303275" y="0"/>
                  </a:lnTo>
                </a:path>
              </a:pathLst>
            </a:custGeom>
            <a:ln w="9144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56" name="object 356"/>
            <p:cNvSpPr/>
            <p:nvPr/>
          </p:nvSpPr>
          <p:spPr>
            <a:xfrm>
              <a:off x="4803648" y="4011168"/>
              <a:ext cx="38100" cy="38100"/>
            </a:xfrm>
            <a:custGeom>
              <a:avLst/>
              <a:gdLst/>
              <a:ahLst/>
              <a:cxnLst/>
              <a:rect l="l" t="t" r="r" b="b"/>
              <a:pathLst>
                <a:path w="38100" h="38100">
                  <a:moveTo>
                    <a:pt x="19812" y="38099"/>
                  </a:moveTo>
                  <a:lnTo>
                    <a:pt x="12215" y="36504"/>
                  </a:lnTo>
                  <a:lnTo>
                    <a:pt x="5905" y="32194"/>
                  </a:lnTo>
                  <a:lnTo>
                    <a:pt x="1595" y="25884"/>
                  </a:lnTo>
                  <a:lnTo>
                    <a:pt x="0" y="18287"/>
                  </a:lnTo>
                  <a:lnTo>
                    <a:pt x="1595" y="10929"/>
                  </a:lnTo>
                  <a:lnTo>
                    <a:pt x="5905" y="5143"/>
                  </a:lnTo>
                  <a:lnTo>
                    <a:pt x="12215" y="1357"/>
                  </a:lnTo>
                  <a:lnTo>
                    <a:pt x="19812" y="0"/>
                  </a:lnTo>
                  <a:lnTo>
                    <a:pt x="27170" y="1357"/>
                  </a:lnTo>
                  <a:lnTo>
                    <a:pt x="32956" y="5143"/>
                  </a:lnTo>
                  <a:lnTo>
                    <a:pt x="36742" y="10929"/>
                  </a:lnTo>
                  <a:lnTo>
                    <a:pt x="38100" y="18287"/>
                  </a:lnTo>
                  <a:lnTo>
                    <a:pt x="36742" y="25884"/>
                  </a:lnTo>
                  <a:lnTo>
                    <a:pt x="32956" y="32194"/>
                  </a:lnTo>
                  <a:lnTo>
                    <a:pt x="27170" y="36504"/>
                  </a:lnTo>
                  <a:lnTo>
                    <a:pt x="19812" y="38099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57" name="object 357"/>
            <p:cNvSpPr/>
            <p:nvPr/>
          </p:nvSpPr>
          <p:spPr>
            <a:xfrm>
              <a:off x="4803648" y="4011168"/>
              <a:ext cx="38100" cy="38100"/>
            </a:xfrm>
            <a:custGeom>
              <a:avLst/>
              <a:gdLst/>
              <a:ahLst/>
              <a:cxnLst/>
              <a:rect l="l" t="t" r="r" b="b"/>
              <a:pathLst>
                <a:path w="38100" h="38100">
                  <a:moveTo>
                    <a:pt x="0" y="18287"/>
                  </a:moveTo>
                  <a:lnTo>
                    <a:pt x="1595" y="10929"/>
                  </a:lnTo>
                  <a:lnTo>
                    <a:pt x="5905" y="5143"/>
                  </a:lnTo>
                  <a:lnTo>
                    <a:pt x="12215" y="1357"/>
                  </a:lnTo>
                  <a:lnTo>
                    <a:pt x="19812" y="0"/>
                  </a:lnTo>
                  <a:lnTo>
                    <a:pt x="27170" y="1357"/>
                  </a:lnTo>
                  <a:lnTo>
                    <a:pt x="32956" y="5143"/>
                  </a:lnTo>
                  <a:lnTo>
                    <a:pt x="36742" y="10929"/>
                  </a:lnTo>
                  <a:lnTo>
                    <a:pt x="38100" y="18287"/>
                  </a:lnTo>
                  <a:lnTo>
                    <a:pt x="36742" y="25884"/>
                  </a:lnTo>
                  <a:lnTo>
                    <a:pt x="32956" y="32194"/>
                  </a:lnTo>
                  <a:lnTo>
                    <a:pt x="27170" y="36504"/>
                  </a:lnTo>
                  <a:lnTo>
                    <a:pt x="19812" y="38099"/>
                  </a:lnTo>
                  <a:lnTo>
                    <a:pt x="12215" y="36504"/>
                  </a:lnTo>
                  <a:lnTo>
                    <a:pt x="5905" y="32194"/>
                  </a:lnTo>
                  <a:lnTo>
                    <a:pt x="1595" y="25884"/>
                  </a:lnTo>
                  <a:lnTo>
                    <a:pt x="0" y="18287"/>
                  </a:lnTo>
                </a:path>
              </a:pathLst>
            </a:custGeom>
            <a:ln w="9144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358" name="object 358"/>
          <p:cNvSpPr/>
          <p:nvPr/>
        </p:nvSpPr>
        <p:spPr>
          <a:xfrm>
            <a:off x="1444422" y="9413748"/>
            <a:ext cx="15051933" cy="9525"/>
          </a:xfrm>
          <a:custGeom>
            <a:avLst/>
            <a:gdLst/>
            <a:ahLst/>
            <a:cxnLst/>
            <a:rect l="l" t="t" r="r" b="b"/>
            <a:pathLst>
              <a:path w="6543040" h="9525">
                <a:moveTo>
                  <a:pt x="6542531" y="9144"/>
                </a:moveTo>
                <a:lnTo>
                  <a:pt x="0" y="9144"/>
                </a:lnTo>
                <a:lnTo>
                  <a:pt x="0" y="0"/>
                </a:lnTo>
                <a:lnTo>
                  <a:pt x="6542531" y="0"/>
                </a:lnTo>
                <a:lnTo>
                  <a:pt x="6542531" y="9144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59" name="object 359"/>
          <p:cNvSpPr txBox="1"/>
          <p:nvPr/>
        </p:nvSpPr>
        <p:spPr>
          <a:xfrm>
            <a:off x="16290754" y="349008"/>
            <a:ext cx="192824" cy="135935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sz="800" spc="10" dirty="0">
                <a:latin typeface="Microsoft Sans Serif"/>
                <a:cs typeface="Microsoft Sans Serif"/>
              </a:rPr>
              <a:t>5</a:t>
            </a:r>
            <a:endParaRPr sz="800">
              <a:latin typeface="Microsoft Sans Serif"/>
              <a:cs typeface="Microsoft Sans Serif"/>
            </a:endParaRPr>
          </a:p>
        </p:txBody>
      </p:sp>
      <p:sp>
        <p:nvSpPr>
          <p:cNvPr id="360" name="object 360"/>
          <p:cNvSpPr txBox="1"/>
          <p:nvPr/>
        </p:nvSpPr>
        <p:spPr>
          <a:xfrm>
            <a:off x="1415189" y="6813728"/>
            <a:ext cx="9433750" cy="89768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sz="500" spc="-5" dirty="0">
                <a:latin typeface="Microsoft Sans Serif"/>
                <a:cs typeface="Microsoft Sans Serif"/>
              </a:rPr>
              <a:t>Fig.</a:t>
            </a:r>
            <a:r>
              <a:rPr sz="500" spc="5" dirty="0">
                <a:latin typeface="Microsoft Sans Serif"/>
                <a:cs typeface="Microsoft Sans Serif"/>
              </a:rPr>
              <a:t> </a:t>
            </a:r>
            <a:r>
              <a:rPr sz="500" spc="-5" dirty="0">
                <a:latin typeface="Microsoft Sans Serif"/>
                <a:cs typeface="Microsoft Sans Serif"/>
              </a:rPr>
              <a:t>4.-</a:t>
            </a:r>
            <a:r>
              <a:rPr sz="500" spc="5" dirty="0">
                <a:latin typeface="Microsoft Sans Serif"/>
                <a:cs typeface="Microsoft Sans Serif"/>
              </a:rPr>
              <a:t> </a:t>
            </a:r>
            <a:r>
              <a:rPr sz="500" spc="10" dirty="0">
                <a:latin typeface="Microsoft Sans Serif"/>
                <a:cs typeface="Microsoft Sans Serif"/>
              </a:rPr>
              <a:t>Protección </a:t>
            </a:r>
            <a:r>
              <a:rPr sz="500" dirty="0">
                <a:latin typeface="Microsoft Sans Serif"/>
                <a:cs typeface="Microsoft Sans Serif"/>
              </a:rPr>
              <a:t>Típica</a:t>
            </a:r>
            <a:r>
              <a:rPr sz="500" spc="5" dirty="0">
                <a:latin typeface="Microsoft Sans Serif"/>
                <a:cs typeface="Microsoft Sans Serif"/>
              </a:rPr>
              <a:t> </a:t>
            </a:r>
            <a:r>
              <a:rPr sz="500" spc="15" dirty="0">
                <a:latin typeface="Microsoft Sans Serif"/>
                <a:cs typeface="Microsoft Sans Serif"/>
              </a:rPr>
              <a:t>para</a:t>
            </a:r>
            <a:r>
              <a:rPr sz="500" spc="10" dirty="0">
                <a:latin typeface="Microsoft Sans Serif"/>
                <a:cs typeface="Microsoft Sans Serif"/>
              </a:rPr>
              <a:t> Unidades</a:t>
            </a:r>
            <a:r>
              <a:rPr sz="500" spc="5" dirty="0">
                <a:latin typeface="Microsoft Sans Serif"/>
                <a:cs typeface="Microsoft Sans Serif"/>
              </a:rPr>
              <a:t> </a:t>
            </a:r>
            <a:r>
              <a:rPr sz="500" spc="15" dirty="0">
                <a:latin typeface="Microsoft Sans Serif"/>
                <a:cs typeface="Microsoft Sans Serif"/>
              </a:rPr>
              <a:t>de</a:t>
            </a:r>
            <a:r>
              <a:rPr sz="500" spc="10" dirty="0">
                <a:latin typeface="Microsoft Sans Serif"/>
                <a:cs typeface="Microsoft Sans Serif"/>
              </a:rPr>
              <a:t> </a:t>
            </a:r>
            <a:r>
              <a:rPr sz="500" spc="15" dirty="0">
                <a:latin typeface="Microsoft Sans Serif"/>
                <a:cs typeface="Microsoft Sans Serif"/>
              </a:rPr>
              <a:t>Almacenamiento</a:t>
            </a:r>
            <a:r>
              <a:rPr sz="500" spc="5" dirty="0">
                <a:latin typeface="Microsoft Sans Serif"/>
                <a:cs typeface="Microsoft Sans Serif"/>
              </a:rPr>
              <a:t> </a:t>
            </a:r>
            <a:r>
              <a:rPr sz="500" spc="30" dirty="0">
                <a:latin typeface="Microsoft Sans Serif"/>
                <a:cs typeface="Microsoft Sans Serif"/>
              </a:rPr>
              <a:t>por</a:t>
            </a:r>
            <a:r>
              <a:rPr sz="500" spc="10" dirty="0">
                <a:latin typeface="Microsoft Sans Serif"/>
                <a:cs typeface="Microsoft Sans Serif"/>
              </a:rPr>
              <a:t> </a:t>
            </a:r>
            <a:r>
              <a:rPr sz="500" spc="20" dirty="0">
                <a:latin typeface="Microsoft Sans Serif"/>
                <a:cs typeface="Microsoft Sans Serif"/>
              </a:rPr>
              <a:t>Bombeo</a:t>
            </a:r>
            <a:r>
              <a:rPr sz="500" spc="5" dirty="0">
                <a:latin typeface="Microsoft Sans Serif"/>
                <a:cs typeface="Microsoft Sans Serif"/>
              </a:rPr>
              <a:t> </a:t>
            </a:r>
            <a:r>
              <a:rPr sz="500" spc="10" dirty="0">
                <a:latin typeface="Microsoft Sans Serif"/>
                <a:cs typeface="Microsoft Sans Serif"/>
              </a:rPr>
              <a:t>Usando </a:t>
            </a:r>
            <a:r>
              <a:rPr sz="500" spc="5" dirty="0">
                <a:latin typeface="Microsoft Sans Serif"/>
                <a:cs typeface="Microsoft Sans Serif"/>
              </a:rPr>
              <a:t>Dos </a:t>
            </a:r>
            <a:r>
              <a:rPr sz="500" spc="10" dirty="0">
                <a:latin typeface="Microsoft Sans Serif"/>
                <a:cs typeface="Microsoft Sans Serif"/>
              </a:rPr>
              <a:t>Configuraciones </a:t>
            </a:r>
            <a:r>
              <a:rPr sz="500" spc="15" dirty="0">
                <a:latin typeface="Microsoft Sans Serif"/>
                <a:cs typeface="Microsoft Sans Serif"/>
              </a:rPr>
              <a:t>de</a:t>
            </a:r>
            <a:r>
              <a:rPr sz="500" spc="5" dirty="0">
                <a:latin typeface="Microsoft Sans Serif"/>
                <a:cs typeface="Microsoft Sans Serif"/>
              </a:rPr>
              <a:t> </a:t>
            </a:r>
            <a:r>
              <a:rPr sz="500" spc="20" dirty="0">
                <a:latin typeface="Microsoft Sans Serif"/>
                <a:cs typeface="Microsoft Sans Serif"/>
              </a:rPr>
              <a:t>Grupo</a:t>
            </a:r>
            <a:r>
              <a:rPr sz="500" spc="5" dirty="0">
                <a:latin typeface="Microsoft Sans Serif"/>
                <a:cs typeface="Microsoft Sans Serif"/>
              </a:rPr>
              <a:t> </a:t>
            </a:r>
            <a:r>
              <a:rPr sz="500" spc="15" dirty="0">
                <a:latin typeface="Microsoft Sans Serif"/>
                <a:cs typeface="Microsoft Sans Serif"/>
              </a:rPr>
              <a:t>en</a:t>
            </a:r>
            <a:r>
              <a:rPr sz="500" spc="10" dirty="0">
                <a:latin typeface="Microsoft Sans Serif"/>
                <a:cs typeface="Microsoft Sans Serif"/>
              </a:rPr>
              <a:t> </a:t>
            </a:r>
            <a:r>
              <a:rPr sz="500" spc="30" dirty="0">
                <a:latin typeface="Microsoft Sans Serif"/>
                <a:cs typeface="Microsoft Sans Serif"/>
              </a:rPr>
              <a:t>un</a:t>
            </a:r>
            <a:r>
              <a:rPr sz="500" spc="5" dirty="0">
                <a:latin typeface="Microsoft Sans Serif"/>
                <a:cs typeface="Microsoft Sans Serif"/>
              </a:rPr>
              <a:t> </a:t>
            </a:r>
            <a:r>
              <a:rPr sz="500" spc="-10" dirty="0">
                <a:latin typeface="Microsoft Sans Serif"/>
                <a:cs typeface="Microsoft Sans Serif"/>
              </a:rPr>
              <a:t>Relé</a:t>
            </a:r>
            <a:r>
              <a:rPr sz="500" spc="10" dirty="0">
                <a:latin typeface="Microsoft Sans Serif"/>
                <a:cs typeface="Microsoft Sans Serif"/>
              </a:rPr>
              <a:t> </a:t>
            </a:r>
            <a:r>
              <a:rPr sz="500" spc="20" dirty="0">
                <a:latin typeface="Microsoft Sans Serif"/>
                <a:cs typeface="Microsoft Sans Serif"/>
              </a:rPr>
              <a:t>Multifunción</a:t>
            </a:r>
            <a:endParaRPr sz="500">
              <a:latin typeface="Microsoft Sans Serif"/>
              <a:cs typeface="Microsoft Sans Serif"/>
            </a:endParaRPr>
          </a:p>
        </p:txBody>
      </p:sp>
      <p:sp>
        <p:nvSpPr>
          <p:cNvPr id="361" name="object 361"/>
          <p:cNvSpPr txBox="1"/>
          <p:nvPr/>
        </p:nvSpPr>
        <p:spPr>
          <a:xfrm>
            <a:off x="1415216" y="7034985"/>
            <a:ext cx="7315613" cy="1103379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597535">
              <a:lnSpc>
                <a:spcPct val="100000"/>
              </a:lnSpc>
              <a:spcBef>
                <a:spcPts val="100"/>
              </a:spcBef>
            </a:pPr>
            <a:r>
              <a:rPr sz="750" spc="30" dirty="0">
                <a:latin typeface="Microsoft Sans Serif"/>
                <a:cs typeface="Microsoft Sans Serif"/>
              </a:rPr>
              <a:t>III.</a:t>
            </a:r>
            <a:r>
              <a:rPr sz="750" spc="-5" dirty="0">
                <a:latin typeface="Microsoft Sans Serif"/>
                <a:cs typeface="Microsoft Sans Serif"/>
              </a:rPr>
              <a:t> </a:t>
            </a:r>
            <a:r>
              <a:rPr sz="750" spc="-25" dirty="0">
                <a:latin typeface="Microsoft Sans Serif"/>
                <a:cs typeface="Microsoft Sans Serif"/>
              </a:rPr>
              <a:t>S</a:t>
            </a:r>
            <a:r>
              <a:rPr sz="600" spc="-25" dirty="0">
                <a:latin typeface="Microsoft Sans Serif"/>
                <a:cs typeface="Microsoft Sans Serif"/>
              </a:rPr>
              <a:t>BRUJERÍA</a:t>
            </a:r>
            <a:r>
              <a:rPr sz="750" spc="-25" dirty="0">
                <a:latin typeface="Microsoft Sans Serif"/>
                <a:cs typeface="Microsoft Sans Serif"/>
              </a:rPr>
              <a:t>norte</a:t>
            </a:r>
            <a:r>
              <a:rPr sz="600" spc="-25" dirty="0">
                <a:latin typeface="Microsoft Sans Serif"/>
                <a:cs typeface="Microsoft Sans Serif"/>
              </a:rPr>
              <a:t>OREJA</a:t>
            </a:r>
            <a:r>
              <a:rPr sz="750" spc="-25" dirty="0">
                <a:latin typeface="Microsoft Sans Serif"/>
                <a:cs typeface="Microsoft Sans Serif"/>
              </a:rPr>
              <a:t>GRAMO</a:t>
            </a:r>
            <a:r>
              <a:rPr sz="600" spc="-25" dirty="0">
                <a:latin typeface="Microsoft Sans Serif"/>
                <a:cs typeface="Microsoft Sans Serif"/>
              </a:rPr>
              <a:t>ENERADORES</a:t>
            </a:r>
            <a:r>
              <a:rPr sz="750" spc="-25" dirty="0">
                <a:latin typeface="Microsoft Sans Serif"/>
                <a:cs typeface="Microsoft Sans Serif"/>
              </a:rPr>
              <a:t>[1]</a:t>
            </a:r>
            <a:endParaRPr sz="750">
              <a:latin typeface="Microsoft Sans Serif"/>
              <a:cs typeface="Microsoft Sans Serif"/>
            </a:endParaRPr>
          </a:p>
          <a:p>
            <a:pPr marL="12700" marR="5080" indent="154940">
              <a:lnSpc>
                <a:spcPct val="143100"/>
              </a:lnSpc>
              <a:spcBef>
                <a:spcPts val="325"/>
              </a:spcBef>
            </a:pPr>
            <a:r>
              <a:rPr sz="700" spc="-15" dirty="0">
                <a:latin typeface="Microsoft Sans Serif"/>
                <a:cs typeface="Microsoft Sans Serif"/>
              </a:rPr>
              <a:t>Las </a:t>
            </a:r>
            <a:r>
              <a:rPr sz="700" spc="15" dirty="0">
                <a:latin typeface="Microsoft Sans Serif"/>
                <a:cs typeface="Microsoft Sans Serif"/>
              </a:rPr>
              <a:t>operaciones </a:t>
            </a:r>
            <a:r>
              <a:rPr sz="700" spc="20" dirty="0">
                <a:latin typeface="Microsoft Sans Serif"/>
                <a:cs typeface="Microsoft Sans Serif"/>
              </a:rPr>
              <a:t>de </a:t>
            </a:r>
            <a:r>
              <a:rPr sz="700" spc="25" dirty="0">
                <a:latin typeface="Microsoft Sans Serif"/>
                <a:cs typeface="Microsoft Sans Serif"/>
              </a:rPr>
              <a:t>conmutación </a:t>
            </a:r>
            <a:r>
              <a:rPr sz="700" spc="30" dirty="0">
                <a:latin typeface="Microsoft Sans Serif"/>
                <a:cs typeface="Microsoft Sans Serif"/>
              </a:rPr>
              <a:t>que </a:t>
            </a:r>
            <a:r>
              <a:rPr sz="700" spc="25" dirty="0">
                <a:latin typeface="Microsoft Sans Serif"/>
                <a:cs typeface="Microsoft Sans Serif"/>
              </a:rPr>
              <a:t>implican </a:t>
            </a:r>
            <a:r>
              <a:rPr sz="700" spc="10" dirty="0">
                <a:latin typeface="Microsoft Sans Serif"/>
                <a:cs typeface="Microsoft Sans Serif"/>
              </a:rPr>
              <a:t>la </a:t>
            </a:r>
            <a:r>
              <a:rPr sz="700" spc="30" dirty="0">
                <a:latin typeface="Microsoft Sans Serif"/>
                <a:cs typeface="Microsoft Sans Serif"/>
              </a:rPr>
              <a:t>apertura </a:t>
            </a:r>
            <a:r>
              <a:rPr sz="700" spc="5" dirty="0">
                <a:latin typeface="Microsoft Sans Serif"/>
                <a:cs typeface="Microsoft Sans Serif"/>
              </a:rPr>
              <a:t>y </a:t>
            </a:r>
            <a:r>
              <a:rPr sz="700" spc="20" dirty="0">
                <a:latin typeface="Microsoft Sans Serif"/>
                <a:cs typeface="Microsoft Sans Serif"/>
              </a:rPr>
              <a:t>cierre de </a:t>
            </a:r>
            <a:r>
              <a:rPr sz="700" spc="25" dirty="0">
                <a:latin typeface="Microsoft Sans Serif"/>
                <a:cs typeface="Microsoft Sans Serif"/>
              </a:rPr>
              <a:t> disyuntores </a:t>
            </a:r>
            <a:r>
              <a:rPr sz="700" spc="20" dirty="0">
                <a:latin typeface="Microsoft Sans Serif"/>
                <a:cs typeface="Microsoft Sans Serif"/>
              </a:rPr>
              <a:t>en </a:t>
            </a:r>
            <a:r>
              <a:rPr sz="700" spc="30" dirty="0">
                <a:latin typeface="Microsoft Sans Serif"/>
                <a:cs typeface="Microsoft Sans Serif"/>
              </a:rPr>
              <a:t>o </a:t>
            </a:r>
            <a:r>
              <a:rPr sz="700" spc="5" dirty="0">
                <a:latin typeface="Microsoft Sans Serif"/>
                <a:cs typeface="Microsoft Sans Serif"/>
              </a:rPr>
              <a:t>cerca </a:t>
            </a:r>
            <a:r>
              <a:rPr sz="700" spc="20" dirty="0">
                <a:latin typeface="Microsoft Sans Serif"/>
                <a:cs typeface="Microsoft Sans Serif"/>
              </a:rPr>
              <a:t>de </a:t>
            </a:r>
            <a:r>
              <a:rPr sz="700" spc="30" dirty="0">
                <a:latin typeface="Microsoft Sans Serif"/>
                <a:cs typeface="Microsoft Sans Serif"/>
              </a:rPr>
              <a:t>una </a:t>
            </a:r>
            <a:r>
              <a:rPr sz="700" spc="15" dirty="0">
                <a:latin typeface="Microsoft Sans Serif"/>
                <a:cs typeface="Microsoft Sans Serif"/>
              </a:rPr>
              <a:t>estación </a:t>
            </a:r>
            <a:r>
              <a:rPr sz="700" spc="25" dirty="0">
                <a:latin typeface="Microsoft Sans Serif"/>
                <a:cs typeface="Microsoft Sans Serif"/>
              </a:rPr>
              <a:t>generadora </a:t>
            </a:r>
            <a:r>
              <a:rPr sz="700" spc="30" dirty="0">
                <a:latin typeface="Microsoft Sans Serif"/>
                <a:cs typeface="Microsoft Sans Serif"/>
              </a:rPr>
              <a:t>pueden producir </a:t>
            </a:r>
            <a:r>
              <a:rPr sz="700" spc="35" dirty="0">
                <a:latin typeface="Microsoft Sans Serif"/>
                <a:cs typeface="Microsoft Sans Serif"/>
              </a:rPr>
              <a:t> </a:t>
            </a:r>
            <a:r>
              <a:rPr sz="700" spc="10" dirty="0">
                <a:latin typeface="Microsoft Sans Serif"/>
                <a:cs typeface="Microsoft Sans Serif"/>
              </a:rPr>
              <a:t>oscilaciones </a:t>
            </a:r>
            <a:r>
              <a:rPr sz="700" spc="25" dirty="0">
                <a:latin typeface="Microsoft Sans Serif"/>
                <a:cs typeface="Microsoft Sans Serif"/>
              </a:rPr>
              <a:t>transitorias </a:t>
            </a:r>
            <a:r>
              <a:rPr sz="700" spc="20" dirty="0">
                <a:latin typeface="Microsoft Sans Serif"/>
                <a:cs typeface="Microsoft Sans Serif"/>
              </a:rPr>
              <a:t>de potencia </a:t>
            </a:r>
            <a:r>
              <a:rPr sz="700" spc="5" dirty="0">
                <a:latin typeface="Microsoft Sans Serif"/>
                <a:cs typeface="Microsoft Sans Serif"/>
              </a:rPr>
              <a:t>y </a:t>
            </a:r>
            <a:r>
              <a:rPr sz="700" spc="25" dirty="0">
                <a:latin typeface="Microsoft Sans Serif"/>
                <a:cs typeface="Microsoft Sans Serif"/>
              </a:rPr>
              <a:t>corriente </a:t>
            </a:r>
            <a:r>
              <a:rPr sz="700" spc="30" dirty="0">
                <a:latin typeface="Microsoft Sans Serif"/>
                <a:cs typeface="Microsoft Sans Serif"/>
              </a:rPr>
              <a:t>que pueden </a:t>
            </a:r>
            <a:r>
              <a:rPr sz="700" spc="15" dirty="0">
                <a:latin typeface="Microsoft Sans Serif"/>
                <a:cs typeface="Microsoft Sans Serif"/>
              </a:rPr>
              <a:t>estresar </a:t>
            </a:r>
            <a:r>
              <a:rPr sz="700" spc="30" dirty="0">
                <a:latin typeface="Microsoft Sans Serif"/>
                <a:cs typeface="Microsoft Sans Serif"/>
              </a:rPr>
              <a:t>o </a:t>
            </a:r>
            <a:r>
              <a:rPr sz="700" spc="35" dirty="0">
                <a:latin typeface="Microsoft Sans Serif"/>
                <a:cs typeface="Microsoft Sans Serif"/>
              </a:rPr>
              <a:t> </a:t>
            </a:r>
            <a:r>
              <a:rPr sz="700" spc="25" dirty="0">
                <a:latin typeface="Microsoft Sans Serif"/>
                <a:cs typeface="Microsoft Sans Serif"/>
              </a:rPr>
              <a:t>dañar </a:t>
            </a:r>
            <a:r>
              <a:rPr sz="700" spc="10" dirty="0">
                <a:latin typeface="Microsoft Sans Serif"/>
                <a:cs typeface="Microsoft Sans Serif"/>
              </a:rPr>
              <a:t>los </a:t>
            </a:r>
            <a:r>
              <a:rPr sz="700" spc="25" dirty="0">
                <a:latin typeface="Microsoft Sans Serif"/>
                <a:cs typeface="Microsoft Sans Serif"/>
              </a:rPr>
              <a:t>generadores </a:t>
            </a:r>
            <a:r>
              <a:rPr sz="700" spc="20" dirty="0">
                <a:latin typeface="Microsoft Sans Serif"/>
                <a:cs typeface="Microsoft Sans Serif"/>
              </a:rPr>
              <a:t>de </a:t>
            </a:r>
            <a:r>
              <a:rPr sz="700" spc="30" dirty="0">
                <a:latin typeface="Microsoft Sans Serif"/>
                <a:cs typeface="Microsoft Sans Serif"/>
              </a:rPr>
              <a:t>turbina. </a:t>
            </a:r>
            <a:r>
              <a:rPr sz="700" spc="5" dirty="0">
                <a:latin typeface="Microsoft Sans Serif"/>
                <a:cs typeface="Microsoft Sans Serif"/>
              </a:rPr>
              <a:t>De </a:t>
            </a:r>
            <a:r>
              <a:rPr sz="700" spc="25" dirty="0">
                <a:latin typeface="Microsoft Sans Serif"/>
                <a:cs typeface="Microsoft Sans Serif"/>
              </a:rPr>
              <a:t>particular </a:t>
            </a:r>
            <a:r>
              <a:rPr sz="700" spc="20" dirty="0">
                <a:latin typeface="Microsoft Sans Serif"/>
                <a:cs typeface="Microsoft Sans Serif"/>
              </a:rPr>
              <a:t>preocupación son </a:t>
            </a:r>
            <a:r>
              <a:rPr sz="700" dirty="0">
                <a:latin typeface="Microsoft Sans Serif"/>
                <a:cs typeface="Microsoft Sans Serif"/>
              </a:rPr>
              <a:t>las </a:t>
            </a:r>
            <a:r>
              <a:rPr sz="700" spc="5" dirty="0">
                <a:latin typeface="Microsoft Sans Serif"/>
                <a:cs typeface="Microsoft Sans Serif"/>
              </a:rPr>
              <a:t> </a:t>
            </a:r>
            <a:r>
              <a:rPr sz="700" spc="15" dirty="0">
                <a:latin typeface="Microsoft Sans Serif"/>
                <a:cs typeface="Microsoft Sans Serif"/>
              </a:rPr>
              <a:t>operaciones</a:t>
            </a:r>
            <a:r>
              <a:rPr sz="700" dirty="0">
                <a:latin typeface="Microsoft Sans Serif"/>
                <a:cs typeface="Microsoft Sans Serif"/>
              </a:rPr>
              <a:t> </a:t>
            </a:r>
            <a:r>
              <a:rPr sz="700" spc="20" dirty="0">
                <a:latin typeface="Microsoft Sans Serif"/>
                <a:cs typeface="Microsoft Sans Serif"/>
              </a:rPr>
              <a:t>de</a:t>
            </a:r>
            <a:r>
              <a:rPr sz="700" spc="5" dirty="0">
                <a:latin typeface="Microsoft Sans Serif"/>
                <a:cs typeface="Microsoft Sans Serif"/>
              </a:rPr>
              <a:t> </a:t>
            </a:r>
            <a:r>
              <a:rPr sz="700" spc="25" dirty="0">
                <a:latin typeface="Microsoft Sans Serif"/>
                <a:cs typeface="Microsoft Sans Serif"/>
              </a:rPr>
              <a:t>conmutación</a:t>
            </a:r>
            <a:r>
              <a:rPr sz="700" spc="5" dirty="0">
                <a:latin typeface="Microsoft Sans Serif"/>
                <a:cs typeface="Microsoft Sans Serif"/>
              </a:rPr>
              <a:t> </a:t>
            </a:r>
            <a:r>
              <a:rPr sz="700" spc="30" dirty="0">
                <a:latin typeface="Microsoft Sans Serif"/>
                <a:cs typeface="Microsoft Sans Serif"/>
              </a:rPr>
              <a:t>que</a:t>
            </a:r>
            <a:r>
              <a:rPr sz="700" dirty="0">
                <a:latin typeface="Microsoft Sans Serif"/>
                <a:cs typeface="Microsoft Sans Serif"/>
              </a:rPr>
              <a:t> </a:t>
            </a:r>
            <a:r>
              <a:rPr sz="700" spc="30" dirty="0">
                <a:latin typeface="Microsoft Sans Serif"/>
                <a:cs typeface="Microsoft Sans Serif"/>
              </a:rPr>
              <a:t>producen</a:t>
            </a:r>
            <a:r>
              <a:rPr sz="700" spc="5" dirty="0">
                <a:latin typeface="Microsoft Sans Serif"/>
                <a:cs typeface="Microsoft Sans Serif"/>
              </a:rPr>
              <a:t> </a:t>
            </a:r>
            <a:r>
              <a:rPr sz="700" spc="10" dirty="0">
                <a:latin typeface="Microsoft Sans Serif"/>
                <a:cs typeface="Microsoft Sans Serif"/>
              </a:rPr>
              <a:t>oscilaciones</a:t>
            </a:r>
            <a:r>
              <a:rPr sz="700" spc="5" dirty="0">
                <a:latin typeface="Microsoft Sans Serif"/>
                <a:cs typeface="Microsoft Sans Serif"/>
              </a:rPr>
              <a:t> </a:t>
            </a:r>
            <a:r>
              <a:rPr sz="700" spc="20" dirty="0">
                <a:latin typeface="Microsoft Sans Serif"/>
                <a:cs typeface="Microsoft Sans Serif"/>
              </a:rPr>
              <a:t>torsionales</a:t>
            </a:r>
            <a:r>
              <a:rPr sz="700" dirty="0">
                <a:latin typeface="Microsoft Sans Serif"/>
                <a:cs typeface="Microsoft Sans Serif"/>
              </a:rPr>
              <a:t> </a:t>
            </a:r>
            <a:r>
              <a:rPr sz="700" spc="5" dirty="0">
                <a:latin typeface="Microsoft Sans Serif"/>
                <a:cs typeface="Microsoft Sans Serif"/>
              </a:rPr>
              <a:t>y </a:t>
            </a:r>
            <a:r>
              <a:rPr sz="700" spc="15" dirty="0">
                <a:latin typeface="Microsoft Sans Serif"/>
                <a:cs typeface="Microsoft Sans Serif"/>
              </a:rPr>
              <a:t>pares </a:t>
            </a:r>
            <a:r>
              <a:rPr sz="700" spc="-170" dirty="0">
                <a:latin typeface="Microsoft Sans Serif"/>
                <a:cs typeface="Microsoft Sans Serif"/>
              </a:rPr>
              <a:t> </a:t>
            </a:r>
            <a:r>
              <a:rPr sz="700" spc="20" dirty="0">
                <a:latin typeface="Microsoft Sans Serif"/>
                <a:cs typeface="Microsoft Sans Serif"/>
              </a:rPr>
              <a:t>de </a:t>
            </a:r>
            <a:r>
              <a:rPr sz="700" spc="30" dirty="0">
                <a:latin typeface="Microsoft Sans Serif"/>
                <a:cs typeface="Microsoft Sans Serif"/>
              </a:rPr>
              <a:t>torsión </a:t>
            </a:r>
            <a:r>
              <a:rPr sz="700" spc="20" dirty="0">
                <a:latin typeface="Microsoft Sans Serif"/>
                <a:cs typeface="Microsoft Sans Serif"/>
              </a:rPr>
              <a:t>en </a:t>
            </a:r>
            <a:r>
              <a:rPr sz="700" spc="10" dirty="0">
                <a:latin typeface="Microsoft Sans Serif"/>
                <a:cs typeface="Microsoft Sans Serif"/>
              </a:rPr>
              <a:t>el eje </a:t>
            </a:r>
            <a:r>
              <a:rPr sz="700" spc="30" dirty="0">
                <a:latin typeface="Microsoft Sans Serif"/>
                <a:cs typeface="Microsoft Sans Serif"/>
              </a:rPr>
              <a:t>que pueden </a:t>
            </a:r>
            <a:r>
              <a:rPr sz="700" spc="10" dirty="0">
                <a:latin typeface="Microsoft Sans Serif"/>
                <a:cs typeface="Microsoft Sans Serif"/>
              </a:rPr>
              <a:t>causar </a:t>
            </a:r>
            <a:r>
              <a:rPr sz="700" spc="20" dirty="0">
                <a:latin typeface="Microsoft Sans Serif"/>
                <a:cs typeface="Microsoft Sans Serif"/>
              </a:rPr>
              <a:t>daños </a:t>
            </a:r>
            <a:r>
              <a:rPr sz="700" spc="30" dirty="0">
                <a:latin typeface="Microsoft Sans Serif"/>
                <a:cs typeface="Microsoft Sans Serif"/>
              </a:rPr>
              <a:t>importantes </a:t>
            </a:r>
            <a:r>
              <a:rPr sz="700" spc="40" dirty="0">
                <a:latin typeface="Microsoft Sans Serif"/>
                <a:cs typeface="Microsoft Sans Serif"/>
              </a:rPr>
              <a:t>por </a:t>
            </a:r>
            <a:r>
              <a:rPr sz="700" spc="25" dirty="0">
                <a:latin typeface="Microsoft Sans Serif"/>
                <a:cs typeface="Microsoft Sans Serif"/>
              </a:rPr>
              <a:t>fatiga </a:t>
            </a:r>
            <a:r>
              <a:rPr sz="700" spc="20" dirty="0">
                <a:latin typeface="Microsoft Sans Serif"/>
                <a:cs typeface="Microsoft Sans Serif"/>
              </a:rPr>
              <a:t>en </a:t>
            </a:r>
            <a:r>
              <a:rPr sz="700" spc="10" dirty="0">
                <a:latin typeface="Microsoft Sans Serif"/>
                <a:cs typeface="Microsoft Sans Serif"/>
              </a:rPr>
              <a:t>el </a:t>
            </a:r>
            <a:r>
              <a:rPr sz="700" spc="15" dirty="0">
                <a:latin typeface="Microsoft Sans Serif"/>
                <a:cs typeface="Microsoft Sans Serif"/>
              </a:rPr>
              <a:t> </a:t>
            </a:r>
            <a:r>
              <a:rPr sz="700" spc="10" dirty="0">
                <a:latin typeface="Microsoft Sans Serif"/>
                <a:cs typeface="Microsoft Sans Serif"/>
              </a:rPr>
              <a:t>eje</a:t>
            </a:r>
            <a:r>
              <a:rPr sz="700" spc="-5" dirty="0">
                <a:latin typeface="Microsoft Sans Serif"/>
                <a:cs typeface="Microsoft Sans Serif"/>
              </a:rPr>
              <a:t> </a:t>
            </a:r>
            <a:r>
              <a:rPr sz="700" spc="20" dirty="0">
                <a:latin typeface="Microsoft Sans Serif"/>
                <a:cs typeface="Microsoft Sans Serif"/>
              </a:rPr>
              <a:t>en</a:t>
            </a:r>
            <a:r>
              <a:rPr sz="700" spc="-5" dirty="0">
                <a:latin typeface="Microsoft Sans Serif"/>
                <a:cs typeface="Microsoft Sans Serif"/>
              </a:rPr>
              <a:t> </a:t>
            </a:r>
            <a:r>
              <a:rPr sz="700" spc="40" dirty="0">
                <a:latin typeface="Microsoft Sans Serif"/>
                <a:cs typeface="Microsoft Sans Serif"/>
              </a:rPr>
              <a:t>uno</a:t>
            </a:r>
            <a:r>
              <a:rPr sz="700" dirty="0">
                <a:latin typeface="Microsoft Sans Serif"/>
                <a:cs typeface="Microsoft Sans Serif"/>
              </a:rPr>
              <a:t> </a:t>
            </a:r>
            <a:r>
              <a:rPr sz="700" spc="30" dirty="0">
                <a:latin typeface="Microsoft Sans Serif"/>
                <a:cs typeface="Microsoft Sans Serif"/>
              </a:rPr>
              <a:t>o</a:t>
            </a:r>
            <a:r>
              <a:rPr sz="700" spc="-5" dirty="0">
                <a:latin typeface="Microsoft Sans Serif"/>
                <a:cs typeface="Microsoft Sans Serif"/>
              </a:rPr>
              <a:t> </a:t>
            </a:r>
            <a:r>
              <a:rPr sz="700" spc="25" dirty="0">
                <a:latin typeface="Microsoft Sans Serif"/>
                <a:cs typeface="Microsoft Sans Serif"/>
              </a:rPr>
              <a:t>relativamente</a:t>
            </a:r>
            <a:r>
              <a:rPr sz="700" spc="-5" dirty="0">
                <a:latin typeface="Microsoft Sans Serif"/>
                <a:cs typeface="Microsoft Sans Serif"/>
              </a:rPr>
              <a:t> </a:t>
            </a:r>
            <a:r>
              <a:rPr sz="700" spc="15" dirty="0">
                <a:latin typeface="Microsoft Sans Serif"/>
                <a:cs typeface="Microsoft Sans Serif"/>
              </a:rPr>
              <a:t>pocos</a:t>
            </a:r>
            <a:r>
              <a:rPr sz="700" dirty="0">
                <a:latin typeface="Microsoft Sans Serif"/>
                <a:cs typeface="Microsoft Sans Serif"/>
              </a:rPr>
              <a:t> </a:t>
            </a:r>
            <a:r>
              <a:rPr sz="700" spc="20" dirty="0">
                <a:latin typeface="Microsoft Sans Serif"/>
                <a:cs typeface="Microsoft Sans Serif"/>
              </a:rPr>
              <a:t>incidentes</a:t>
            </a:r>
            <a:r>
              <a:rPr sz="700" spc="-5" dirty="0">
                <a:latin typeface="Microsoft Sans Serif"/>
                <a:cs typeface="Microsoft Sans Serif"/>
              </a:rPr>
              <a:t> </a:t>
            </a:r>
            <a:r>
              <a:rPr sz="700" spc="20" dirty="0">
                <a:latin typeface="Microsoft Sans Serif"/>
                <a:cs typeface="Microsoft Sans Serif"/>
              </a:rPr>
              <a:t>de</a:t>
            </a:r>
            <a:r>
              <a:rPr sz="700" dirty="0">
                <a:latin typeface="Microsoft Sans Serif"/>
                <a:cs typeface="Microsoft Sans Serif"/>
              </a:rPr>
              <a:t> </a:t>
            </a:r>
            <a:r>
              <a:rPr sz="700" spc="25" dirty="0">
                <a:latin typeface="Microsoft Sans Serif"/>
                <a:cs typeface="Microsoft Sans Serif"/>
              </a:rPr>
              <a:t>perturbaciones</a:t>
            </a:r>
            <a:r>
              <a:rPr sz="700" spc="-5" dirty="0">
                <a:latin typeface="Microsoft Sans Serif"/>
                <a:cs typeface="Microsoft Sans Serif"/>
              </a:rPr>
              <a:t> </a:t>
            </a:r>
            <a:r>
              <a:rPr sz="700" spc="15" dirty="0">
                <a:latin typeface="Microsoft Sans Serif"/>
                <a:cs typeface="Microsoft Sans Serif"/>
              </a:rPr>
              <a:t>graves</a:t>
            </a:r>
            <a:r>
              <a:rPr sz="700" spc="-5" dirty="0">
                <a:latin typeface="Microsoft Sans Serif"/>
                <a:cs typeface="Microsoft Sans Serif"/>
              </a:rPr>
              <a:t> </a:t>
            </a:r>
            <a:r>
              <a:rPr sz="700" spc="20" dirty="0">
                <a:latin typeface="Microsoft Sans Serif"/>
                <a:cs typeface="Microsoft Sans Serif"/>
              </a:rPr>
              <a:t>en</a:t>
            </a:r>
            <a:r>
              <a:rPr sz="700" dirty="0">
                <a:latin typeface="Microsoft Sans Serif"/>
                <a:cs typeface="Microsoft Sans Serif"/>
              </a:rPr>
              <a:t> </a:t>
            </a:r>
            <a:r>
              <a:rPr sz="700" spc="10" dirty="0">
                <a:latin typeface="Microsoft Sans Serif"/>
                <a:cs typeface="Microsoft Sans Serif"/>
              </a:rPr>
              <a:t>la </a:t>
            </a:r>
            <a:r>
              <a:rPr sz="700" spc="-170" dirty="0">
                <a:latin typeface="Microsoft Sans Serif"/>
                <a:cs typeface="Microsoft Sans Serif"/>
              </a:rPr>
              <a:t> </a:t>
            </a:r>
            <a:r>
              <a:rPr sz="700" spc="25" dirty="0">
                <a:latin typeface="Microsoft Sans Serif"/>
                <a:cs typeface="Microsoft Sans Serif"/>
              </a:rPr>
              <a:t>conmutación.</a:t>
            </a:r>
            <a:endParaRPr sz="700">
              <a:latin typeface="Microsoft Sans Serif"/>
              <a:cs typeface="Microsoft Sans Serif"/>
            </a:endParaRPr>
          </a:p>
          <a:p>
            <a:pPr marL="12700" marR="115570" indent="154940">
              <a:lnSpc>
                <a:spcPts val="1200"/>
              </a:lnSpc>
              <a:spcBef>
                <a:spcPts val="90"/>
              </a:spcBef>
            </a:pPr>
            <a:r>
              <a:rPr sz="650" spc="-15" dirty="0">
                <a:latin typeface="Microsoft Sans Serif"/>
                <a:cs typeface="Microsoft Sans Serif"/>
              </a:rPr>
              <a:t>Las </a:t>
            </a:r>
            <a:r>
              <a:rPr sz="650" spc="25" dirty="0">
                <a:latin typeface="Microsoft Sans Serif"/>
                <a:cs typeface="Microsoft Sans Serif"/>
              </a:rPr>
              <a:t>perturbaciones </a:t>
            </a:r>
            <a:r>
              <a:rPr sz="650" spc="20" dirty="0">
                <a:latin typeface="Microsoft Sans Serif"/>
                <a:cs typeface="Microsoft Sans Serif"/>
              </a:rPr>
              <a:t>de </a:t>
            </a:r>
            <a:r>
              <a:rPr sz="650" spc="25" dirty="0">
                <a:latin typeface="Microsoft Sans Serif"/>
                <a:cs typeface="Microsoft Sans Serif"/>
              </a:rPr>
              <a:t>conmutación </a:t>
            </a:r>
            <a:r>
              <a:rPr sz="650" spc="20" dirty="0">
                <a:latin typeface="Microsoft Sans Serif"/>
                <a:cs typeface="Microsoft Sans Serif"/>
              </a:rPr>
              <a:t>de </a:t>
            </a:r>
            <a:r>
              <a:rPr sz="650" spc="30" dirty="0">
                <a:latin typeface="Microsoft Sans Serif"/>
                <a:cs typeface="Microsoft Sans Serif"/>
              </a:rPr>
              <a:t>mayor </a:t>
            </a:r>
            <a:r>
              <a:rPr sz="650" spc="20" dirty="0">
                <a:latin typeface="Microsoft Sans Serif"/>
                <a:cs typeface="Microsoft Sans Serif"/>
              </a:rPr>
              <a:t>preocupación </a:t>
            </a:r>
            <a:r>
              <a:rPr sz="650" spc="15" dirty="0">
                <a:latin typeface="Microsoft Sans Serif"/>
                <a:cs typeface="Microsoft Sans Serif"/>
              </a:rPr>
              <a:t>son </a:t>
            </a:r>
            <a:r>
              <a:rPr sz="650" spc="10" dirty="0">
                <a:latin typeface="Microsoft Sans Serif"/>
                <a:cs typeface="Microsoft Sans Serif"/>
              </a:rPr>
              <a:t>la </a:t>
            </a:r>
            <a:r>
              <a:rPr sz="650" spc="15" dirty="0">
                <a:latin typeface="Microsoft Sans Serif"/>
                <a:cs typeface="Microsoft Sans Serif"/>
              </a:rPr>
              <a:t> </a:t>
            </a:r>
            <a:r>
              <a:rPr sz="650" spc="25" dirty="0">
                <a:latin typeface="Microsoft Sans Serif"/>
                <a:cs typeface="Microsoft Sans Serif"/>
              </a:rPr>
              <a:t>conmutación</a:t>
            </a:r>
            <a:r>
              <a:rPr sz="650" dirty="0">
                <a:latin typeface="Microsoft Sans Serif"/>
                <a:cs typeface="Microsoft Sans Serif"/>
              </a:rPr>
              <a:t> </a:t>
            </a:r>
            <a:r>
              <a:rPr sz="650" spc="20" dirty="0">
                <a:latin typeface="Microsoft Sans Serif"/>
                <a:cs typeface="Microsoft Sans Serif"/>
              </a:rPr>
              <a:t>de</a:t>
            </a:r>
            <a:r>
              <a:rPr sz="650" dirty="0">
                <a:latin typeface="Microsoft Sans Serif"/>
                <a:cs typeface="Microsoft Sans Serif"/>
              </a:rPr>
              <a:t> </a:t>
            </a:r>
            <a:r>
              <a:rPr sz="650" spc="10" dirty="0">
                <a:latin typeface="Microsoft Sans Serif"/>
                <a:cs typeface="Microsoft Sans Serif"/>
              </a:rPr>
              <a:t>líneas</a:t>
            </a:r>
            <a:r>
              <a:rPr sz="650" dirty="0">
                <a:latin typeface="Microsoft Sans Serif"/>
                <a:cs typeface="Microsoft Sans Serif"/>
              </a:rPr>
              <a:t> </a:t>
            </a:r>
            <a:r>
              <a:rPr sz="650" spc="20" dirty="0">
                <a:latin typeface="Microsoft Sans Serif"/>
                <a:cs typeface="Microsoft Sans Serif"/>
              </a:rPr>
              <a:t>en</a:t>
            </a:r>
            <a:r>
              <a:rPr sz="650" dirty="0">
                <a:latin typeface="Microsoft Sans Serif"/>
                <a:cs typeface="Microsoft Sans Serif"/>
              </a:rPr>
              <a:t> </a:t>
            </a:r>
            <a:r>
              <a:rPr sz="650" spc="15" dirty="0">
                <a:latin typeface="Microsoft Sans Serif"/>
                <a:cs typeface="Microsoft Sans Serif"/>
              </a:rPr>
              <a:t>estado</a:t>
            </a:r>
            <a:r>
              <a:rPr sz="650" spc="5" dirty="0">
                <a:latin typeface="Microsoft Sans Serif"/>
                <a:cs typeface="Microsoft Sans Serif"/>
              </a:rPr>
              <a:t> </a:t>
            </a:r>
            <a:r>
              <a:rPr sz="650" spc="15" dirty="0">
                <a:latin typeface="Microsoft Sans Serif"/>
                <a:cs typeface="Microsoft Sans Serif"/>
              </a:rPr>
              <a:t>estacionario</a:t>
            </a:r>
            <a:r>
              <a:rPr sz="650" dirty="0">
                <a:latin typeface="Microsoft Sans Serif"/>
                <a:cs typeface="Microsoft Sans Serif"/>
              </a:rPr>
              <a:t> </a:t>
            </a:r>
            <a:r>
              <a:rPr sz="650" spc="5" dirty="0">
                <a:latin typeface="Microsoft Sans Serif"/>
                <a:cs typeface="Microsoft Sans Serif"/>
              </a:rPr>
              <a:t>y</a:t>
            </a:r>
            <a:r>
              <a:rPr sz="650" dirty="0">
                <a:latin typeface="Microsoft Sans Serif"/>
                <a:cs typeface="Microsoft Sans Serif"/>
              </a:rPr>
              <a:t> </a:t>
            </a:r>
            <a:r>
              <a:rPr sz="650" spc="10" dirty="0">
                <a:latin typeface="Microsoft Sans Serif"/>
                <a:cs typeface="Microsoft Sans Serif"/>
              </a:rPr>
              <a:t>el</a:t>
            </a:r>
            <a:r>
              <a:rPr sz="650" dirty="0">
                <a:latin typeface="Microsoft Sans Serif"/>
                <a:cs typeface="Microsoft Sans Serif"/>
              </a:rPr>
              <a:t> </a:t>
            </a:r>
            <a:r>
              <a:rPr sz="650" spc="20" dirty="0">
                <a:latin typeface="Microsoft Sans Serif"/>
                <a:cs typeface="Microsoft Sans Serif"/>
              </a:rPr>
              <a:t>recierre</a:t>
            </a:r>
            <a:r>
              <a:rPr sz="650" dirty="0">
                <a:latin typeface="Microsoft Sans Serif"/>
                <a:cs typeface="Microsoft Sans Serif"/>
              </a:rPr>
              <a:t> </a:t>
            </a:r>
            <a:r>
              <a:rPr sz="650" spc="20" dirty="0">
                <a:latin typeface="Microsoft Sans Serif"/>
                <a:cs typeface="Microsoft Sans Serif"/>
              </a:rPr>
              <a:t>de</a:t>
            </a:r>
            <a:r>
              <a:rPr sz="650" spc="5" dirty="0">
                <a:latin typeface="Microsoft Sans Serif"/>
                <a:cs typeface="Microsoft Sans Serif"/>
              </a:rPr>
              <a:t> </a:t>
            </a:r>
            <a:r>
              <a:rPr sz="650" spc="20" dirty="0">
                <a:latin typeface="Microsoft Sans Serif"/>
                <a:cs typeface="Microsoft Sans Serif"/>
              </a:rPr>
              <a:t>alta</a:t>
            </a:r>
            <a:r>
              <a:rPr sz="650" dirty="0">
                <a:latin typeface="Microsoft Sans Serif"/>
                <a:cs typeface="Microsoft Sans Serif"/>
              </a:rPr>
              <a:t> </a:t>
            </a:r>
            <a:r>
              <a:rPr sz="650" spc="15" dirty="0">
                <a:latin typeface="Microsoft Sans Serif"/>
                <a:cs typeface="Microsoft Sans Serif"/>
              </a:rPr>
              <a:t>velocidad</a:t>
            </a:r>
            <a:r>
              <a:rPr sz="650" dirty="0">
                <a:latin typeface="Microsoft Sans Serif"/>
                <a:cs typeface="Microsoft Sans Serif"/>
              </a:rPr>
              <a:t> </a:t>
            </a:r>
            <a:r>
              <a:rPr sz="650" spc="20" dirty="0">
                <a:latin typeface="Microsoft Sans Serif"/>
                <a:cs typeface="Microsoft Sans Serif"/>
              </a:rPr>
              <a:t>de </a:t>
            </a:r>
            <a:r>
              <a:rPr sz="650" spc="-160" dirty="0">
                <a:latin typeface="Microsoft Sans Serif"/>
                <a:cs typeface="Microsoft Sans Serif"/>
              </a:rPr>
              <a:t> </a:t>
            </a:r>
            <a:r>
              <a:rPr sz="650" spc="20" dirty="0">
                <a:latin typeface="Microsoft Sans Serif"/>
                <a:cs typeface="Microsoft Sans Serif"/>
              </a:rPr>
              <a:t>disyuntores </a:t>
            </a:r>
            <a:r>
              <a:rPr sz="650" spc="10" dirty="0">
                <a:latin typeface="Microsoft Sans Serif"/>
                <a:cs typeface="Microsoft Sans Serif"/>
              </a:rPr>
              <a:t>después </a:t>
            </a:r>
            <a:r>
              <a:rPr sz="650" spc="20" dirty="0">
                <a:latin typeface="Microsoft Sans Serif"/>
                <a:cs typeface="Microsoft Sans Serif"/>
              </a:rPr>
              <a:t>de </a:t>
            </a:r>
            <a:r>
              <a:rPr sz="650" spc="10" dirty="0">
                <a:latin typeface="Microsoft Sans Serif"/>
                <a:cs typeface="Microsoft Sans Serif"/>
              </a:rPr>
              <a:t>fallas </a:t>
            </a:r>
            <a:r>
              <a:rPr sz="650" spc="20" dirty="0">
                <a:latin typeface="Microsoft Sans Serif"/>
                <a:cs typeface="Microsoft Sans Serif"/>
              </a:rPr>
              <a:t>en </a:t>
            </a:r>
            <a:r>
              <a:rPr sz="650" dirty="0">
                <a:latin typeface="Microsoft Sans Serif"/>
                <a:cs typeface="Microsoft Sans Serif"/>
              </a:rPr>
              <a:t>las </a:t>
            </a:r>
            <a:r>
              <a:rPr sz="650" spc="10" dirty="0">
                <a:latin typeface="Microsoft Sans Serif"/>
                <a:cs typeface="Microsoft Sans Serif"/>
              </a:rPr>
              <a:t>líneas </a:t>
            </a:r>
            <a:r>
              <a:rPr sz="650" spc="20" dirty="0">
                <a:latin typeface="Microsoft Sans Serif"/>
                <a:cs typeface="Microsoft Sans Serif"/>
              </a:rPr>
              <a:t>de transmisión. </a:t>
            </a:r>
            <a:r>
              <a:rPr sz="650" spc="-10" dirty="0">
                <a:latin typeface="Microsoft Sans Serif"/>
                <a:cs typeface="Microsoft Sans Serif"/>
              </a:rPr>
              <a:t>Estas </a:t>
            </a:r>
            <a:r>
              <a:rPr sz="650" spc="15" dirty="0">
                <a:latin typeface="Microsoft Sans Serif"/>
                <a:cs typeface="Microsoft Sans Serif"/>
              </a:rPr>
              <a:t>cuestiones </a:t>
            </a:r>
            <a:r>
              <a:rPr sz="650" spc="-5" dirty="0">
                <a:latin typeface="Microsoft Sans Serif"/>
                <a:cs typeface="Microsoft Sans Serif"/>
              </a:rPr>
              <a:t>se </a:t>
            </a:r>
            <a:r>
              <a:rPr sz="650" spc="-160" dirty="0">
                <a:latin typeface="Microsoft Sans Serif"/>
                <a:cs typeface="Microsoft Sans Serif"/>
              </a:rPr>
              <a:t> </a:t>
            </a:r>
            <a:r>
              <a:rPr sz="650" spc="10" dirty="0">
                <a:latin typeface="Microsoft Sans Serif"/>
                <a:cs typeface="Microsoft Sans Serif"/>
              </a:rPr>
              <a:t>analizan</a:t>
            </a:r>
            <a:r>
              <a:rPr sz="650" spc="-10" dirty="0">
                <a:latin typeface="Microsoft Sans Serif"/>
                <a:cs typeface="Microsoft Sans Serif"/>
              </a:rPr>
              <a:t> </a:t>
            </a:r>
            <a:r>
              <a:rPr sz="650" dirty="0">
                <a:latin typeface="Microsoft Sans Serif"/>
                <a:cs typeface="Microsoft Sans Serif"/>
              </a:rPr>
              <a:t>a</a:t>
            </a:r>
            <a:r>
              <a:rPr sz="650" spc="-5" dirty="0">
                <a:latin typeface="Microsoft Sans Serif"/>
                <a:cs typeface="Microsoft Sans Serif"/>
              </a:rPr>
              <a:t> </a:t>
            </a:r>
            <a:r>
              <a:rPr sz="650" spc="20" dirty="0">
                <a:latin typeface="Microsoft Sans Serif"/>
                <a:cs typeface="Microsoft Sans Serif"/>
              </a:rPr>
              <a:t>continuación.</a:t>
            </a:r>
            <a:endParaRPr sz="650">
              <a:latin typeface="Microsoft Sans Serif"/>
              <a:cs typeface="Microsoft Sans Serif"/>
            </a:endParaRPr>
          </a:p>
        </p:txBody>
      </p:sp>
      <p:sp>
        <p:nvSpPr>
          <p:cNvPr id="362" name="object 362"/>
          <p:cNvSpPr txBox="1"/>
          <p:nvPr/>
        </p:nvSpPr>
        <p:spPr>
          <a:xfrm>
            <a:off x="9100216" y="7052576"/>
            <a:ext cx="7416407" cy="919162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sz="600" spc="-15" dirty="0">
                <a:latin typeface="Microsoft Sans Serif"/>
                <a:cs typeface="Microsoft Sans Serif"/>
              </a:rPr>
              <a:t>A.</a:t>
            </a:r>
            <a:r>
              <a:rPr sz="600" spc="-10" dirty="0">
                <a:latin typeface="Microsoft Sans Serif"/>
                <a:cs typeface="Microsoft Sans Serif"/>
              </a:rPr>
              <a:t> </a:t>
            </a:r>
            <a:r>
              <a:rPr sz="600" spc="20" dirty="0">
                <a:latin typeface="Microsoft Sans Serif"/>
                <a:cs typeface="Microsoft Sans Serif"/>
              </a:rPr>
              <a:t>Conmutación</a:t>
            </a:r>
            <a:r>
              <a:rPr sz="600" spc="-5" dirty="0">
                <a:latin typeface="Microsoft Sans Serif"/>
                <a:cs typeface="Microsoft Sans Serif"/>
              </a:rPr>
              <a:t> </a:t>
            </a:r>
            <a:r>
              <a:rPr sz="600" spc="20" dirty="0">
                <a:latin typeface="Microsoft Sans Serif"/>
                <a:cs typeface="Microsoft Sans Serif"/>
              </a:rPr>
              <a:t>de</a:t>
            </a:r>
            <a:r>
              <a:rPr sz="600" spc="-5" dirty="0">
                <a:latin typeface="Microsoft Sans Serif"/>
                <a:cs typeface="Microsoft Sans Serif"/>
              </a:rPr>
              <a:t> </a:t>
            </a:r>
            <a:r>
              <a:rPr sz="600" spc="10" dirty="0">
                <a:latin typeface="Microsoft Sans Serif"/>
                <a:cs typeface="Microsoft Sans Serif"/>
              </a:rPr>
              <a:t>líneas</a:t>
            </a:r>
            <a:r>
              <a:rPr sz="600" spc="-10" dirty="0">
                <a:latin typeface="Microsoft Sans Serif"/>
                <a:cs typeface="Microsoft Sans Serif"/>
              </a:rPr>
              <a:t> </a:t>
            </a:r>
            <a:r>
              <a:rPr sz="600" spc="20" dirty="0">
                <a:latin typeface="Microsoft Sans Serif"/>
                <a:cs typeface="Microsoft Sans Serif"/>
              </a:rPr>
              <a:t>en</a:t>
            </a:r>
            <a:r>
              <a:rPr sz="600" spc="-5" dirty="0">
                <a:latin typeface="Microsoft Sans Serif"/>
                <a:cs typeface="Microsoft Sans Serif"/>
              </a:rPr>
              <a:t> </a:t>
            </a:r>
            <a:r>
              <a:rPr sz="600" spc="15" dirty="0">
                <a:latin typeface="Microsoft Sans Serif"/>
                <a:cs typeface="Microsoft Sans Serif"/>
              </a:rPr>
              <a:t>estado</a:t>
            </a:r>
            <a:r>
              <a:rPr sz="600" spc="-5" dirty="0">
                <a:latin typeface="Microsoft Sans Serif"/>
                <a:cs typeface="Microsoft Sans Serif"/>
              </a:rPr>
              <a:t> </a:t>
            </a:r>
            <a:r>
              <a:rPr sz="600" spc="15" dirty="0">
                <a:latin typeface="Microsoft Sans Serif"/>
                <a:cs typeface="Microsoft Sans Serif"/>
              </a:rPr>
              <a:t>estacionario</a:t>
            </a:r>
            <a:endParaRPr sz="600">
              <a:latin typeface="Microsoft Sans Serif"/>
              <a:cs typeface="Microsoft Sans Serif"/>
            </a:endParaRPr>
          </a:p>
          <a:p>
            <a:pPr marL="12700" marR="5080" indent="153670">
              <a:lnSpc>
                <a:spcPct val="143900"/>
              </a:lnSpc>
              <a:spcBef>
                <a:spcPts val="260"/>
              </a:spcBef>
            </a:pPr>
            <a:r>
              <a:rPr sz="700" spc="-10" dirty="0">
                <a:latin typeface="Microsoft Sans Serif"/>
                <a:cs typeface="Microsoft Sans Serif"/>
              </a:rPr>
              <a:t>La</a:t>
            </a:r>
            <a:r>
              <a:rPr sz="700" dirty="0">
                <a:latin typeface="Microsoft Sans Serif"/>
                <a:cs typeface="Microsoft Sans Serif"/>
              </a:rPr>
              <a:t> </a:t>
            </a:r>
            <a:r>
              <a:rPr sz="700" spc="25" dirty="0">
                <a:latin typeface="Microsoft Sans Serif"/>
                <a:cs typeface="Microsoft Sans Serif"/>
              </a:rPr>
              <a:t>conmutación</a:t>
            </a:r>
            <a:r>
              <a:rPr sz="700" dirty="0">
                <a:latin typeface="Microsoft Sans Serif"/>
                <a:cs typeface="Microsoft Sans Serif"/>
              </a:rPr>
              <a:t> </a:t>
            </a:r>
            <a:r>
              <a:rPr sz="700" spc="20" dirty="0">
                <a:latin typeface="Microsoft Sans Serif"/>
                <a:cs typeface="Microsoft Sans Serif"/>
              </a:rPr>
              <a:t>de</a:t>
            </a:r>
            <a:r>
              <a:rPr sz="700" dirty="0">
                <a:latin typeface="Microsoft Sans Serif"/>
                <a:cs typeface="Microsoft Sans Serif"/>
              </a:rPr>
              <a:t> </a:t>
            </a:r>
            <a:r>
              <a:rPr sz="700" spc="10" dirty="0">
                <a:latin typeface="Microsoft Sans Serif"/>
                <a:cs typeface="Microsoft Sans Serif"/>
              </a:rPr>
              <a:t>líneas</a:t>
            </a:r>
            <a:r>
              <a:rPr sz="700" dirty="0">
                <a:latin typeface="Microsoft Sans Serif"/>
                <a:cs typeface="Microsoft Sans Serif"/>
              </a:rPr>
              <a:t> </a:t>
            </a:r>
            <a:r>
              <a:rPr sz="700" spc="5" dirty="0">
                <a:latin typeface="Microsoft Sans Serif"/>
                <a:cs typeface="Microsoft Sans Serif"/>
              </a:rPr>
              <a:t>cerca</a:t>
            </a:r>
            <a:r>
              <a:rPr sz="700" dirty="0">
                <a:latin typeface="Microsoft Sans Serif"/>
                <a:cs typeface="Microsoft Sans Serif"/>
              </a:rPr>
              <a:t> </a:t>
            </a:r>
            <a:r>
              <a:rPr sz="700" spc="20" dirty="0">
                <a:latin typeface="Microsoft Sans Serif"/>
                <a:cs typeface="Microsoft Sans Serif"/>
              </a:rPr>
              <a:t>de</a:t>
            </a:r>
            <a:r>
              <a:rPr sz="700" dirty="0">
                <a:latin typeface="Microsoft Sans Serif"/>
                <a:cs typeface="Microsoft Sans Serif"/>
              </a:rPr>
              <a:t> </a:t>
            </a:r>
            <a:r>
              <a:rPr sz="700" spc="30" dirty="0">
                <a:latin typeface="Microsoft Sans Serif"/>
                <a:cs typeface="Microsoft Sans Serif"/>
              </a:rPr>
              <a:t>una</a:t>
            </a:r>
            <a:r>
              <a:rPr sz="700" dirty="0">
                <a:latin typeface="Microsoft Sans Serif"/>
                <a:cs typeface="Microsoft Sans Serif"/>
              </a:rPr>
              <a:t> </a:t>
            </a:r>
            <a:r>
              <a:rPr sz="700" spc="15" dirty="0">
                <a:latin typeface="Microsoft Sans Serif"/>
                <a:cs typeface="Microsoft Sans Serif"/>
              </a:rPr>
              <a:t>estación</a:t>
            </a:r>
            <a:r>
              <a:rPr sz="700" dirty="0">
                <a:latin typeface="Microsoft Sans Serif"/>
                <a:cs typeface="Microsoft Sans Serif"/>
              </a:rPr>
              <a:t> </a:t>
            </a:r>
            <a:r>
              <a:rPr sz="700" spc="25" dirty="0">
                <a:latin typeface="Microsoft Sans Serif"/>
                <a:cs typeface="Microsoft Sans Serif"/>
              </a:rPr>
              <a:t>generadora</a:t>
            </a:r>
            <a:r>
              <a:rPr sz="700" dirty="0">
                <a:latin typeface="Microsoft Sans Serif"/>
                <a:cs typeface="Microsoft Sans Serif"/>
              </a:rPr>
              <a:t> </a:t>
            </a:r>
            <a:r>
              <a:rPr sz="700" spc="20" dirty="0">
                <a:latin typeface="Microsoft Sans Serif"/>
                <a:cs typeface="Microsoft Sans Serif"/>
              </a:rPr>
              <a:t>con</a:t>
            </a:r>
            <a:r>
              <a:rPr sz="700" dirty="0">
                <a:latin typeface="Microsoft Sans Serif"/>
                <a:cs typeface="Microsoft Sans Serif"/>
              </a:rPr>
              <a:t> </a:t>
            </a:r>
            <a:r>
              <a:rPr sz="700" spc="20" dirty="0">
                <a:latin typeface="Microsoft Sans Serif"/>
                <a:cs typeface="Microsoft Sans Serif"/>
              </a:rPr>
              <a:t>fines</a:t>
            </a:r>
            <a:r>
              <a:rPr sz="700" dirty="0">
                <a:latin typeface="Microsoft Sans Serif"/>
                <a:cs typeface="Microsoft Sans Serif"/>
              </a:rPr>
              <a:t> </a:t>
            </a:r>
            <a:r>
              <a:rPr sz="700" spc="20" dirty="0">
                <a:latin typeface="Microsoft Sans Serif"/>
                <a:cs typeface="Microsoft Sans Serif"/>
              </a:rPr>
              <a:t>de </a:t>
            </a:r>
            <a:r>
              <a:rPr sz="700" spc="-170" dirty="0">
                <a:latin typeface="Microsoft Sans Serif"/>
                <a:cs typeface="Microsoft Sans Serif"/>
              </a:rPr>
              <a:t> </a:t>
            </a:r>
            <a:r>
              <a:rPr sz="700" spc="35" dirty="0">
                <a:latin typeface="Microsoft Sans Serif"/>
                <a:cs typeface="Microsoft Sans Serif"/>
              </a:rPr>
              <a:t>mantenimiento </a:t>
            </a:r>
            <a:r>
              <a:rPr sz="700" spc="25" dirty="0">
                <a:latin typeface="Microsoft Sans Serif"/>
                <a:cs typeface="Microsoft Sans Serif"/>
              </a:rPr>
              <a:t>puede </a:t>
            </a:r>
            <a:r>
              <a:rPr sz="700" spc="30" dirty="0">
                <a:latin typeface="Microsoft Sans Serif"/>
                <a:cs typeface="Microsoft Sans Serif"/>
              </a:rPr>
              <a:t>producir </a:t>
            </a:r>
            <a:r>
              <a:rPr sz="700" spc="40" dirty="0">
                <a:latin typeface="Microsoft Sans Serif"/>
                <a:cs typeface="Microsoft Sans Serif"/>
              </a:rPr>
              <a:t>un </a:t>
            </a:r>
            <a:r>
              <a:rPr sz="700" spc="25" dirty="0">
                <a:latin typeface="Microsoft Sans Serif"/>
                <a:cs typeface="Microsoft Sans Serif"/>
              </a:rPr>
              <a:t>cambio gradual </a:t>
            </a:r>
            <a:r>
              <a:rPr sz="700" spc="20" dirty="0">
                <a:latin typeface="Microsoft Sans Serif"/>
                <a:cs typeface="Microsoft Sans Serif"/>
              </a:rPr>
              <a:t>en </a:t>
            </a:r>
            <a:r>
              <a:rPr sz="700" spc="10" dirty="0">
                <a:latin typeface="Microsoft Sans Serif"/>
                <a:cs typeface="Microsoft Sans Serif"/>
              </a:rPr>
              <a:t>la </a:t>
            </a:r>
            <a:r>
              <a:rPr sz="700" spc="20" dirty="0">
                <a:latin typeface="Microsoft Sans Serif"/>
                <a:cs typeface="Microsoft Sans Serif"/>
              </a:rPr>
              <a:t>potencia </a:t>
            </a:r>
            <a:r>
              <a:rPr sz="700" spc="30" dirty="0">
                <a:latin typeface="Microsoft Sans Serif"/>
                <a:cs typeface="Microsoft Sans Serif"/>
              </a:rPr>
              <a:t>que </a:t>
            </a:r>
            <a:r>
              <a:rPr sz="700" spc="35" dirty="0">
                <a:latin typeface="Microsoft Sans Serif"/>
                <a:cs typeface="Microsoft Sans Serif"/>
              </a:rPr>
              <a:t> </a:t>
            </a:r>
            <a:r>
              <a:rPr sz="700" spc="25" dirty="0">
                <a:latin typeface="Microsoft Sans Serif"/>
                <a:cs typeface="Microsoft Sans Serif"/>
              </a:rPr>
              <a:t>resultará </a:t>
            </a:r>
            <a:r>
              <a:rPr sz="700" spc="20" dirty="0">
                <a:latin typeface="Microsoft Sans Serif"/>
                <a:cs typeface="Microsoft Sans Serif"/>
              </a:rPr>
              <a:t>en </a:t>
            </a:r>
            <a:r>
              <a:rPr sz="700" spc="15" dirty="0">
                <a:latin typeface="Microsoft Sans Serif"/>
                <a:cs typeface="Microsoft Sans Serif"/>
              </a:rPr>
              <a:t>fuerzas </a:t>
            </a:r>
            <a:r>
              <a:rPr sz="700" spc="10" dirty="0">
                <a:latin typeface="Microsoft Sans Serif"/>
                <a:cs typeface="Microsoft Sans Serif"/>
              </a:rPr>
              <a:t>mecánicas </a:t>
            </a:r>
            <a:r>
              <a:rPr sz="700" spc="25" dirty="0">
                <a:latin typeface="Microsoft Sans Serif"/>
                <a:cs typeface="Microsoft Sans Serif"/>
              </a:rPr>
              <a:t>transitorias </a:t>
            </a:r>
            <a:r>
              <a:rPr sz="700" spc="35" dirty="0">
                <a:latin typeface="Microsoft Sans Serif"/>
                <a:cs typeface="Microsoft Sans Serif"/>
              </a:rPr>
              <a:t>tanto </a:t>
            </a:r>
            <a:r>
              <a:rPr sz="700" spc="20" dirty="0">
                <a:latin typeface="Microsoft Sans Serif"/>
                <a:cs typeface="Microsoft Sans Serif"/>
              </a:rPr>
              <a:t>en </a:t>
            </a:r>
            <a:r>
              <a:rPr sz="700" spc="10" dirty="0">
                <a:latin typeface="Microsoft Sans Serif"/>
                <a:cs typeface="Microsoft Sans Serif"/>
              </a:rPr>
              <a:t>los </a:t>
            </a:r>
            <a:r>
              <a:rPr sz="700" spc="25" dirty="0">
                <a:latin typeface="Microsoft Sans Serif"/>
                <a:cs typeface="Microsoft Sans Serif"/>
              </a:rPr>
              <a:t>componentes </a:t>
            </a:r>
            <a:r>
              <a:rPr sz="700" spc="30" dirty="0">
                <a:latin typeface="Microsoft Sans Serif"/>
                <a:cs typeface="Microsoft Sans Serif"/>
              </a:rPr>
              <a:t> giratorios como </a:t>
            </a:r>
            <a:r>
              <a:rPr sz="700" spc="15" dirty="0">
                <a:latin typeface="Microsoft Sans Serif"/>
                <a:cs typeface="Microsoft Sans Serif"/>
              </a:rPr>
              <a:t>estacionarios </a:t>
            </a:r>
            <a:r>
              <a:rPr sz="700" spc="20" dirty="0">
                <a:latin typeface="Microsoft Sans Serif"/>
                <a:cs typeface="Microsoft Sans Serif"/>
              </a:rPr>
              <a:t>de </a:t>
            </a:r>
            <a:r>
              <a:rPr sz="700" spc="40" dirty="0">
                <a:latin typeface="Microsoft Sans Serif"/>
                <a:cs typeface="Microsoft Sans Serif"/>
              </a:rPr>
              <a:t>un </a:t>
            </a:r>
            <a:r>
              <a:rPr sz="700" spc="30" dirty="0">
                <a:latin typeface="Microsoft Sans Serif"/>
                <a:cs typeface="Microsoft Sans Serif"/>
              </a:rPr>
              <a:t>generador </a:t>
            </a:r>
            <a:r>
              <a:rPr sz="700" spc="20" dirty="0">
                <a:latin typeface="Microsoft Sans Serif"/>
                <a:cs typeface="Microsoft Sans Serif"/>
              </a:rPr>
              <a:t>de </a:t>
            </a:r>
            <a:r>
              <a:rPr sz="700" spc="30" dirty="0">
                <a:latin typeface="Microsoft Sans Serif"/>
                <a:cs typeface="Microsoft Sans Serif"/>
              </a:rPr>
              <a:t>turbina. </a:t>
            </a:r>
            <a:r>
              <a:rPr sz="700" spc="-10" dirty="0">
                <a:latin typeface="Microsoft Sans Serif"/>
                <a:cs typeface="Microsoft Sans Serif"/>
              </a:rPr>
              <a:t>Este </a:t>
            </a:r>
            <a:r>
              <a:rPr sz="700" spc="25" dirty="0">
                <a:latin typeface="Microsoft Sans Serif"/>
                <a:cs typeface="Microsoft Sans Serif"/>
              </a:rPr>
              <a:t>cambio </a:t>
            </a:r>
            <a:r>
              <a:rPr sz="700" spc="30" dirty="0">
                <a:latin typeface="Microsoft Sans Serif"/>
                <a:cs typeface="Microsoft Sans Serif"/>
              </a:rPr>
              <a:t> repentino </a:t>
            </a:r>
            <a:r>
              <a:rPr sz="700" spc="20" dirty="0">
                <a:latin typeface="Microsoft Sans Serif"/>
                <a:cs typeface="Microsoft Sans Serif"/>
              </a:rPr>
              <a:t>de potencia </a:t>
            </a:r>
            <a:r>
              <a:rPr sz="700" spc="-5" dirty="0">
                <a:latin typeface="Microsoft Sans Serif"/>
                <a:cs typeface="Microsoft Sans Serif"/>
              </a:rPr>
              <a:t>es </a:t>
            </a:r>
            <a:r>
              <a:rPr sz="700" spc="30" dirty="0">
                <a:latin typeface="Microsoft Sans Serif"/>
                <a:cs typeface="Microsoft Sans Serif"/>
              </a:rPr>
              <a:t>función </a:t>
            </a:r>
            <a:r>
              <a:rPr sz="700" spc="20" dirty="0">
                <a:latin typeface="Microsoft Sans Serif"/>
                <a:cs typeface="Microsoft Sans Serif"/>
              </a:rPr>
              <a:t>de </a:t>
            </a:r>
            <a:r>
              <a:rPr sz="700" spc="10" dirty="0">
                <a:latin typeface="Microsoft Sans Serif"/>
                <a:cs typeface="Microsoft Sans Serif"/>
              </a:rPr>
              <a:t>la </a:t>
            </a:r>
            <a:r>
              <a:rPr sz="700" spc="20" dirty="0">
                <a:latin typeface="Microsoft Sans Serif"/>
                <a:cs typeface="Microsoft Sans Serif"/>
              </a:rPr>
              <a:t>impedancia del </a:t>
            </a:r>
            <a:r>
              <a:rPr sz="700" spc="15" dirty="0">
                <a:latin typeface="Microsoft Sans Serif"/>
                <a:cs typeface="Microsoft Sans Serif"/>
              </a:rPr>
              <a:t>sistema </a:t>
            </a:r>
            <a:r>
              <a:rPr sz="700" spc="5" dirty="0">
                <a:latin typeface="Microsoft Sans Serif"/>
                <a:cs typeface="Microsoft Sans Serif"/>
              </a:rPr>
              <a:t>y </a:t>
            </a:r>
            <a:r>
              <a:rPr sz="700" spc="20" dirty="0">
                <a:latin typeface="Microsoft Sans Serif"/>
                <a:cs typeface="Microsoft Sans Serif"/>
              </a:rPr>
              <a:t>del </a:t>
            </a:r>
            <a:r>
              <a:rPr sz="700" spc="30" dirty="0">
                <a:latin typeface="Microsoft Sans Serif"/>
                <a:cs typeface="Microsoft Sans Serif"/>
              </a:rPr>
              <a:t>ángulo </a:t>
            </a:r>
            <a:r>
              <a:rPr sz="700" spc="35" dirty="0">
                <a:latin typeface="Microsoft Sans Serif"/>
                <a:cs typeface="Microsoft Sans Serif"/>
              </a:rPr>
              <a:t> </a:t>
            </a:r>
            <a:r>
              <a:rPr sz="700" spc="20" dirty="0">
                <a:latin typeface="Microsoft Sans Serif"/>
                <a:cs typeface="Microsoft Sans Serif"/>
              </a:rPr>
              <a:t>de</a:t>
            </a:r>
            <a:r>
              <a:rPr sz="700" spc="25" dirty="0">
                <a:latin typeface="Microsoft Sans Serif"/>
                <a:cs typeface="Microsoft Sans Serif"/>
              </a:rPr>
              <a:t> conmutación</a:t>
            </a:r>
            <a:r>
              <a:rPr sz="700" spc="30" dirty="0">
                <a:latin typeface="Microsoft Sans Serif"/>
                <a:cs typeface="Microsoft Sans Serif"/>
              </a:rPr>
              <a:t> </a:t>
            </a:r>
            <a:r>
              <a:rPr sz="700" dirty="0">
                <a:latin typeface="Microsoft Sans Serif"/>
                <a:cs typeface="Microsoft Sans Serif"/>
              </a:rPr>
              <a:t>a</a:t>
            </a:r>
            <a:r>
              <a:rPr sz="700" spc="25" dirty="0">
                <a:latin typeface="Microsoft Sans Serif"/>
                <a:cs typeface="Microsoft Sans Serif"/>
              </a:rPr>
              <a:t> </a:t>
            </a:r>
            <a:r>
              <a:rPr sz="700" spc="15" dirty="0">
                <a:latin typeface="Microsoft Sans Serif"/>
                <a:cs typeface="Microsoft Sans Serif"/>
              </a:rPr>
              <a:t>través</a:t>
            </a:r>
            <a:r>
              <a:rPr sz="700" spc="30" dirty="0">
                <a:latin typeface="Microsoft Sans Serif"/>
                <a:cs typeface="Microsoft Sans Serif"/>
              </a:rPr>
              <a:t> </a:t>
            </a:r>
            <a:r>
              <a:rPr sz="700" spc="20" dirty="0">
                <a:latin typeface="Microsoft Sans Serif"/>
                <a:cs typeface="Microsoft Sans Serif"/>
              </a:rPr>
              <a:t>del</a:t>
            </a:r>
            <a:r>
              <a:rPr sz="700" spc="25" dirty="0">
                <a:latin typeface="Microsoft Sans Serif"/>
                <a:cs typeface="Microsoft Sans Serif"/>
              </a:rPr>
              <a:t> </a:t>
            </a:r>
            <a:r>
              <a:rPr sz="700" spc="30" dirty="0">
                <a:latin typeface="Microsoft Sans Serif"/>
                <a:cs typeface="Microsoft Sans Serif"/>
              </a:rPr>
              <a:t>disyuntor </a:t>
            </a:r>
            <a:r>
              <a:rPr sz="700" spc="25" dirty="0">
                <a:latin typeface="Microsoft Sans Serif"/>
                <a:cs typeface="Microsoft Sans Serif"/>
              </a:rPr>
              <a:t>abierto. </a:t>
            </a:r>
            <a:r>
              <a:rPr sz="700" spc="-5" dirty="0">
                <a:latin typeface="Microsoft Sans Serif"/>
                <a:cs typeface="Microsoft Sans Serif"/>
              </a:rPr>
              <a:t>Los</a:t>
            </a:r>
            <a:r>
              <a:rPr sz="700" spc="30" dirty="0">
                <a:latin typeface="Microsoft Sans Serif"/>
                <a:cs typeface="Microsoft Sans Serif"/>
              </a:rPr>
              <a:t> </a:t>
            </a:r>
            <a:r>
              <a:rPr sz="700" spc="20" dirty="0">
                <a:latin typeface="Microsoft Sans Serif"/>
                <a:cs typeface="Microsoft Sans Serif"/>
              </a:rPr>
              <a:t>estudios</a:t>
            </a:r>
            <a:r>
              <a:rPr sz="700" spc="25" dirty="0">
                <a:latin typeface="Microsoft Sans Serif"/>
                <a:cs typeface="Microsoft Sans Serif"/>
              </a:rPr>
              <a:t> </a:t>
            </a:r>
            <a:r>
              <a:rPr sz="700" spc="30" dirty="0">
                <a:latin typeface="Microsoft Sans Serif"/>
                <a:cs typeface="Microsoft Sans Serif"/>
              </a:rPr>
              <a:t>han </a:t>
            </a:r>
            <a:r>
              <a:rPr sz="700" spc="35" dirty="0">
                <a:latin typeface="Microsoft Sans Serif"/>
                <a:cs typeface="Microsoft Sans Serif"/>
              </a:rPr>
              <a:t> </a:t>
            </a:r>
            <a:r>
              <a:rPr sz="700" spc="30" dirty="0">
                <a:latin typeface="Microsoft Sans Serif"/>
                <a:cs typeface="Microsoft Sans Serif"/>
              </a:rPr>
              <a:t>demostrado que </a:t>
            </a:r>
            <a:r>
              <a:rPr sz="700" dirty="0">
                <a:latin typeface="Microsoft Sans Serif"/>
                <a:cs typeface="Microsoft Sans Serif"/>
              </a:rPr>
              <a:t>si </a:t>
            </a:r>
            <a:r>
              <a:rPr sz="700" spc="10" dirty="0">
                <a:latin typeface="Microsoft Sans Serif"/>
                <a:cs typeface="Microsoft Sans Serif"/>
              </a:rPr>
              <a:t>el </a:t>
            </a:r>
            <a:r>
              <a:rPr sz="700" spc="25" dirty="0">
                <a:latin typeface="Microsoft Sans Serif"/>
                <a:cs typeface="Microsoft Sans Serif"/>
              </a:rPr>
              <a:t>cambio instantáneo </a:t>
            </a:r>
            <a:r>
              <a:rPr sz="700" spc="20" dirty="0">
                <a:latin typeface="Microsoft Sans Serif"/>
                <a:cs typeface="Microsoft Sans Serif"/>
              </a:rPr>
              <a:t>de potencia, </a:t>
            </a:r>
            <a:r>
              <a:rPr sz="700" spc="-45" dirty="0">
                <a:latin typeface="Microsoft Sans Serif"/>
                <a:cs typeface="Microsoft Sans Serif"/>
              </a:rPr>
              <a:t>ΔP, </a:t>
            </a:r>
            <a:r>
              <a:rPr sz="700" spc="35" dirty="0">
                <a:latin typeface="Microsoft Sans Serif"/>
                <a:cs typeface="Microsoft Sans Serif"/>
              </a:rPr>
              <a:t>durante </a:t>
            </a:r>
            <a:r>
              <a:rPr sz="700" dirty="0">
                <a:latin typeface="Microsoft Sans Serif"/>
                <a:cs typeface="Microsoft Sans Serif"/>
              </a:rPr>
              <a:t>las </a:t>
            </a:r>
            <a:r>
              <a:rPr sz="700" spc="5" dirty="0">
                <a:latin typeface="Microsoft Sans Serif"/>
                <a:cs typeface="Microsoft Sans Serif"/>
              </a:rPr>
              <a:t> </a:t>
            </a:r>
            <a:r>
              <a:rPr sz="700" spc="15" dirty="0">
                <a:latin typeface="Microsoft Sans Serif"/>
                <a:cs typeface="Microsoft Sans Serif"/>
              </a:rPr>
              <a:t>operaciones </a:t>
            </a:r>
            <a:r>
              <a:rPr sz="700" spc="20" dirty="0">
                <a:latin typeface="Microsoft Sans Serif"/>
                <a:cs typeface="Microsoft Sans Serif"/>
              </a:rPr>
              <a:t>de </a:t>
            </a:r>
            <a:r>
              <a:rPr sz="700" spc="25" dirty="0">
                <a:latin typeface="Microsoft Sans Serif"/>
                <a:cs typeface="Microsoft Sans Serif"/>
              </a:rPr>
              <a:t>conmutación </a:t>
            </a:r>
            <a:r>
              <a:rPr sz="700" spc="20" dirty="0">
                <a:latin typeface="Microsoft Sans Serif"/>
                <a:cs typeface="Microsoft Sans Serif"/>
              </a:rPr>
              <a:t>en estado estacionario </a:t>
            </a:r>
            <a:r>
              <a:rPr sz="700" spc="35" dirty="0">
                <a:latin typeface="Microsoft Sans Serif"/>
                <a:cs typeface="Microsoft Sans Serif"/>
              </a:rPr>
              <a:t>no </a:t>
            </a:r>
            <a:r>
              <a:rPr sz="700" spc="10" dirty="0">
                <a:latin typeface="Microsoft Sans Serif"/>
                <a:cs typeface="Microsoft Sans Serif"/>
              </a:rPr>
              <a:t>excede </a:t>
            </a:r>
            <a:r>
              <a:rPr sz="700" spc="5" dirty="0">
                <a:latin typeface="Microsoft Sans Serif"/>
                <a:cs typeface="Microsoft Sans Serif"/>
              </a:rPr>
              <a:t>0,5 </a:t>
            </a:r>
            <a:r>
              <a:rPr sz="700" spc="25" dirty="0">
                <a:latin typeface="Microsoft Sans Serif"/>
                <a:cs typeface="Microsoft Sans Serif"/>
              </a:rPr>
              <a:t>pu, </a:t>
            </a:r>
            <a:r>
              <a:rPr sz="700" spc="10" dirty="0">
                <a:latin typeface="Microsoft Sans Serif"/>
                <a:cs typeface="Microsoft Sans Serif"/>
              </a:rPr>
              <a:t>el </a:t>
            </a:r>
            <a:r>
              <a:rPr sz="700" spc="15" dirty="0">
                <a:latin typeface="Microsoft Sans Serif"/>
                <a:cs typeface="Microsoft Sans Serif"/>
              </a:rPr>
              <a:t> </a:t>
            </a:r>
            <a:r>
              <a:rPr sz="700" spc="30" dirty="0">
                <a:latin typeface="Microsoft Sans Serif"/>
                <a:cs typeface="Microsoft Sans Serif"/>
              </a:rPr>
              <a:t>trabajo</a:t>
            </a:r>
            <a:r>
              <a:rPr sz="700" dirty="0">
                <a:latin typeface="Microsoft Sans Serif"/>
                <a:cs typeface="Microsoft Sans Serif"/>
              </a:rPr>
              <a:t> </a:t>
            </a:r>
            <a:r>
              <a:rPr sz="700" spc="20" dirty="0">
                <a:latin typeface="Microsoft Sans Serif"/>
                <a:cs typeface="Microsoft Sans Serif"/>
              </a:rPr>
              <a:t>(pérdida</a:t>
            </a:r>
            <a:r>
              <a:rPr sz="700" dirty="0">
                <a:latin typeface="Microsoft Sans Serif"/>
                <a:cs typeface="Microsoft Sans Serif"/>
              </a:rPr>
              <a:t> </a:t>
            </a:r>
            <a:r>
              <a:rPr sz="700" spc="20" dirty="0">
                <a:latin typeface="Microsoft Sans Serif"/>
                <a:cs typeface="Microsoft Sans Serif"/>
              </a:rPr>
              <a:t>de</a:t>
            </a:r>
            <a:r>
              <a:rPr sz="700" spc="5" dirty="0">
                <a:latin typeface="Microsoft Sans Serif"/>
                <a:cs typeface="Microsoft Sans Serif"/>
              </a:rPr>
              <a:t> vida)</a:t>
            </a:r>
            <a:r>
              <a:rPr sz="700" dirty="0">
                <a:latin typeface="Microsoft Sans Serif"/>
                <a:cs typeface="Microsoft Sans Serif"/>
              </a:rPr>
              <a:t> </a:t>
            </a:r>
            <a:r>
              <a:rPr sz="700" spc="20" dirty="0">
                <a:latin typeface="Microsoft Sans Serif"/>
                <a:cs typeface="Microsoft Sans Serif"/>
              </a:rPr>
              <a:t>del</a:t>
            </a:r>
            <a:r>
              <a:rPr sz="700" spc="5" dirty="0">
                <a:latin typeface="Microsoft Sans Serif"/>
                <a:cs typeface="Microsoft Sans Serif"/>
              </a:rPr>
              <a:t> </a:t>
            </a:r>
            <a:r>
              <a:rPr sz="700" spc="30" dirty="0">
                <a:latin typeface="Microsoft Sans Serif"/>
                <a:cs typeface="Microsoft Sans Serif"/>
              </a:rPr>
              <a:t>generador</a:t>
            </a:r>
            <a:r>
              <a:rPr sz="700" dirty="0">
                <a:latin typeface="Microsoft Sans Serif"/>
                <a:cs typeface="Microsoft Sans Serif"/>
              </a:rPr>
              <a:t> </a:t>
            </a:r>
            <a:r>
              <a:rPr sz="700" spc="20" dirty="0">
                <a:latin typeface="Microsoft Sans Serif"/>
                <a:cs typeface="Microsoft Sans Serif"/>
              </a:rPr>
              <a:t>de</a:t>
            </a:r>
            <a:r>
              <a:rPr sz="700" spc="5" dirty="0">
                <a:latin typeface="Microsoft Sans Serif"/>
                <a:cs typeface="Microsoft Sans Serif"/>
              </a:rPr>
              <a:t> </a:t>
            </a:r>
            <a:r>
              <a:rPr sz="700" spc="35" dirty="0">
                <a:latin typeface="Microsoft Sans Serif"/>
                <a:cs typeface="Microsoft Sans Serif"/>
              </a:rPr>
              <a:t>turbina</a:t>
            </a:r>
            <a:r>
              <a:rPr sz="700" dirty="0">
                <a:latin typeface="Microsoft Sans Serif"/>
                <a:cs typeface="Microsoft Sans Serif"/>
              </a:rPr>
              <a:t> </a:t>
            </a:r>
            <a:r>
              <a:rPr sz="700" spc="10" dirty="0">
                <a:latin typeface="Microsoft Sans Serif"/>
                <a:cs typeface="Microsoft Sans Serif"/>
              </a:rPr>
              <a:t>será</a:t>
            </a:r>
            <a:r>
              <a:rPr sz="700" spc="5" dirty="0">
                <a:latin typeface="Microsoft Sans Serif"/>
                <a:cs typeface="Microsoft Sans Serif"/>
              </a:rPr>
              <a:t> </a:t>
            </a:r>
            <a:r>
              <a:rPr sz="700" spc="20" dirty="0">
                <a:latin typeface="Microsoft Sans Serif"/>
                <a:cs typeface="Microsoft Sans Serif"/>
              </a:rPr>
              <a:t>insignificante.</a:t>
            </a:r>
            <a:r>
              <a:rPr sz="700" dirty="0">
                <a:latin typeface="Microsoft Sans Serif"/>
                <a:cs typeface="Microsoft Sans Serif"/>
              </a:rPr>
              <a:t> </a:t>
            </a:r>
            <a:r>
              <a:rPr sz="700" spc="-35" dirty="0">
                <a:latin typeface="Microsoft Sans Serif"/>
                <a:cs typeface="Microsoft Sans Serif"/>
              </a:rPr>
              <a:t>Si</a:t>
            </a:r>
            <a:r>
              <a:rPr sz="700" spc="5" dirty="0">
                <a:latin typeface="Microsoft Sans Serif"/>
                <a:cs typeface="Microsoft Sans Serif"/>
              </a:rPr>
              <a:t> </a:t>
            </a:r>
            <a:r>
              <a:rPr sz="700" spc="10" dirty="0">
                <a:latin typeface="Microsoft Sans Serif"/>
                <a:cs typeface="Microsoft Sans Serif"/>
              </a:rPr>
              <a:t>este </a:t>
            </a:r>
            <a:r>
              <a:rPr sz="700" spc="-175" dirty="0">
                <a:latin typeface="Microsoft Sans Serif"/>
                <a:cs typeface="Microsoft Sans Serif"/>
              </a:rPr>
              <a:t> </a:t>
            </a:r>
            <a:r>
              <a:rPr sz="700" spc="25" dirty="0">
                <a:latin typeface="Microsoft Sans Serif"/>
                <a:cs typeface="Microsoft Sans Serif"/>
              </a:rPr>
              <a:t>cambio </a:t>
            </a:r>
            <a:r>
              <a:rPr sz="700" spc="20" dirty="0">
                <a:latin typeface="Microsoft Sans Serif"/>
                <a:cs typeface="Microsoft Sans Serif"/>
              </a:rPr>
              <a:t>de potencia </a:t>
            </a:r>
            <a:r>
              <a:rPr sz="700" spc="10" dirty="0">
                <a:latin typeface="Microsoft Sans Serif"/>
                <a:cs typeface="Microsoft Sans Serif"/>
              </a:rPr>
              <a:t>excede </a:t>
            </a:r>
            <a:r>
              <a:rPr sz="700" spc="5" dirty="0">
                <a:latin typeface="Microsoft Sans Serif"/>
                <a:cs typeface="Microsoft Sans Serif"/>
              </a:rPr>
              <a:t>0,5 </a:t>
            </a:r>
            <a:r>
              <a:rPr sz="700" spc="25" dirty="0">
                <a:latin typeface="Microsoft Sans Serif"/>
                <a:cs typeface="Microsoft Sans Serif"/>
              </a:rPr>
              <a:t>pu, </a:t>
            </a:r>
            <a:r>
              <a:rPr sz="700" spc="-5" dirty="0">
                <a:latin typeface="Microsoft Sans Serif"/>
                <a:cs typeface="Microsoft Sans Serif"/>
              </a:rPr>
              <a:t>se </a:t>
            </a:r>
            <a:r>
              <a:rPr sz="700" spc="20" dirty="0">
                <a:latin typeface="Microsoft Sans Serif"/>
                <a:cs typeface="Microsoft Sans Serif"/>
              </a:rPr>
              <a:t>debe </a:t>
            </a:r>
            <a:r>
              <a:rPr sz="700" spc="25" dirty="0">
                <a:latin typeface="Microsoft Sans Serif"/>
                <a:cs typeface="Microsoft Sans Serif"/>
              </a:rPr>
              <a:t>consultar </a:t>
            </a:r>
            <a:r>
              <a:rPr sz="700" spc="10" dirty="0">
                <a:latin typeface="Microsoft Sans Serif"/>
                <a:cs typeface="Microsoft Sans Serif"/>
              </a:rPr>
              <a:t>al </a:t>
            </a:r>
            <a:r>
              <a:rPr sz="700" spc="25" dirty="0">
                <a:latin typeface="Microsoft Sans Serif"/>
                <a:cs typeface="Microsoft Sans Serif"/>
              </a:rPr>
              <a:t>fabricante </a:t>
            </a:r>
            <a:r>
              <a:rPr sz="700" spc="20" dirty="0">
                <a:latin typeface="Microsoft Sans Serif"/>
                <a:cs typeface="Microsoft Sans Serif"/>
              </a:rPr>
              <a:t>de </a:t>
            </a:r>
            <a:r>
              <a:rPr sz="700" spc="10" dirty="0">
                <a:latin typeface="Microsoft Sans Serif"/>
                <a:cs typeface="Microsoft Sans Serif"/>
              </a:rPr>
              <a:t>la </a:t>
            </a:r>
            <a:r>
              <a:rPr sz="700" spc="15" dirty="0">
                <a:latin typeface="Microsoft Sans Serif"/>
                <a:cs typeface="Microsoft Sans Serif"/>
              </a:rPr>
              <a:t> </a:t>
            </a:r>
            <a:r>
              <a:rPr sz="700" spc="35" dirty="0">
                <a:latin typeface="Microsoft Sans Serif"/>
                <a:cs typeface="Microsoft Sans Serif"/>
              </a:rPr>
              <a:t>turbina </a:t>
            </a:r>
            <a:r>
              <a:rPr sz="700" spc="25" dirty="0">
                <a:latin typeface="Microsoft Sans Serif"/>
                <a:cs typeface="Microsoft Sans Serif"/>
              </a:rPr>
              <a:t>generadora para </a:t>
            </a:r>
            <a:r>
              <a:rPr sz="700" spc="35" dirty="0">
                <a:latin typeface="Microsoft Sans Serif"/>
                <a:cs typeface="Microsoft Sans Serif"/>
              </a:rPr>
              <a:t>determinar </a:t>
            </a:r>
            <a:r>
              <a:rPr sz="700" dirty="0">
                <a:latin typeface="Microsoft Sans Serif"/>
                <a:cs typeface="Microsoft Sans Serif"/>
              </a:rPr>
              <a:t>si </a:t>
            </a:r>
            <a:r>
              <a:rPr sz="700" spc="15" dirty="0">
                <a:latin typeface="Microsoft Sans Serif"/>
                <a:cs typeface="Microsoft Sans Serif"/>
              </a:rPr>
              <a:t>existe </a:t>
            </a:r>
            <a:r>
              <a:rPr sz="700" spc="40" dirty="0">
                <a:latin typeface="Microsoft Sans Serif"/>
                <a:cs typeface="Microsoft Sans Serif"/>
              </a:rPr>
              <a:t>un </a:t>
            </a:r>
            <a:r>
              <a:rPr sz="700" spc="20" dirty="0">
                <a:latin typeface="Microsoft Sans Serif"/>
                <a:cs typeface="Microsoft Sans Serif"/>
              </a:rPr>
              <a:t>posible </a:t>
            </a:r>
            <a:r>
              <a:rPr sz="700" spc="30" dirty="0">
                <a:latin typeface="Microsoft Sans Serif"/>
                <a:cs typeface="Microsoft Sans Serif"/>
              </a:rPr>
              <a:t>daño </a:t>
            </a:r>
            <a:r>
              <a:rPr sz="700" spc="10" dirty="0">
                <a:latin typeface="Microsoft Sans Serif"/>
                <a:cs typeface="Microsoft Sans Serif"/>
              </a:rPr>
              <a:t>al </a:t>
            </a:r>
            <a:r>
              <a:rPr sz="700" spc="30" dirty="0">
                <a:latin typeface="Microsoft Sans Serif"/>
                <a:cs typeface="Microsoft Sans Serif"/>
              </a:rPr>
              <a:t>generador </a:t>
            </a:r>
            <a:r>
              <a:rPr sz="700" spc="-175" dirty="0">
                <a:latin typeface="Microsoft Sans Serif"/>
                <a:cs typeface="Microsoft Sans Serif"/>
              </a:rPr>
              <a:t> </a:t>
            </a:r>
            <a:r>
              <a:rPr sz="700" spc="20" dirty="0">
                <a:latin typeface="Microsoft Sans Serif"/>
                <a:cs typeface="Microsoft Sans Serif"/>
              </a:rPr>
              <a:t>de</a:t>
            </a:r>
            <a:r>
              <a:rPr sz="700" spc="-10" dirty="0">
                <a:latin typeface="Microsoft Sans Serif"/>
                <a:cs typeface="Microsoft Sans Serif"/>
              </a:rPr>
              <a:t> </a:t>
            </a:r>
            <a:r>
              <a:rPr sz="700" spc="30" dirty="0">
                <a:latin typeface="Microsoft Sans Serif"/>
                <a:cs typeface="Microsoft Sans Serif"/>
              </a:rPr>
              <a:t>turbina.</a:t>
            </a:r>
            <a:endParaRPr sz="700">
              <a:latin typeface="Microsoft Sans Serif"/>
              <a:cs typeface="Microsoft Sans Serif"/>
            </a:endParaRPr>
          </a:p>
        </p:txBody>
      </p:sp>
      <p:sp>
        <p:nvSpPr>
          <p:cNvPr id="363" name="object 363"/>
          <p:cNvSpPr txBox="1"/>
          <p:nvPr/>
        </p:nvSpPr>
        <p:spPr>
          <a:xfrm>
            <a:off x="1415277" y="9415126"/>
            <a:ext cx="7416407" cy="143629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 marR="5080">
              <a:lnSpc>
                <a:spcPct val="100000"/>
              </a:lnSpc>
              <a:spcBef>
                <a:spcPts val="100"/>
              </a:spcBef>
            </a:pPr>
            <a:r>
              <a:rPr sz="850" spc="-25" dirty="0">
                <a:latin typeface="Microsoft Sans Serif"/>
                <a:cs typeface="Microsoft Sans Serif"/>
              </a:rPr>
              <a:t>TUTORIAL</a:t>
            </a:r>
            <a:r>
              <a:rPr sz="850" spc="-5" dirty="0">
                <a:latin typeface="Microsoft Sans Serif"/>
                <a:cs typeface="Microsoft Sans Serif"/>
              </a:rPr>
              <a:t> </a:t>
            </a:r>
            <a:r>
              <a:rPr sz="850" spc="-60" dirty="0">
                <a:latin typeface="Microsoft Sans Serif"/>
                <a:cs typeface="Microsoft Sans Serif"/>
              </a:rPr>
              <a:t>SOBRE</a:t>
            </a:r>
            <a:r>
              <a:rPr sz="850" spc="-5" dirty="0">
                <a:latin typeface="Microsoft Sans Serif"/>
                <a:cs typeface="Microsoft Sans Serif"/>
              </a:rPr>
              <a:t> </a:t>
            </a:r>
            <a:r>
              <a:rPr sz="850" spc="-35" dirty="0">
                <a:latin typeface="Microsoft Sans Serif"/>
                <a:cs typeface="Microsoft Sans Serif"/>
              </a:rPr>
              <a:t>PROTECCIÓN</a:t>
            </a:r>
            <a:r>
              <a:rPr sz="850" spc="-5" dirty="0">
                <a:latin typeface="Microsoft Sans Serif"/>
                <a:cs typeface="Microsoft Sans Serif"/>
              </a:rPr>
              <a:t> </a:t>
            </a:r>
            <a:r>
              <a:rPr sz="850" spc="-45" dirty="0">
                <a:latin typeface="Microsoft Sans Serif"/>
                <a:cs typeface="Microsoft Sans Serif"/>
              </a:rPr>
              <a:t>DE</a:t>
            </a:r>
            <a:r>
              <a:rPr sz="850" dirty="0">
                <a:latin typeface="Microsoft Sans Serif"/>
                <a:cs typeface="Microsoft Sans Serif"/>
              </a:rPr>
              <a:t> </a:t>
            </a:r>
            <a:r>
              <a:rPr sz="850" spc="-55" dirty="0">
                <a:latin typeface="Microsoft Sans Serif"/>
                <a:cs typeface="Microsoft Sans Serif"/>
              </a:rPr>
              <a:t>GENERADORES</a:t>
            </a:r>
            <a:r>
              <a:rPr sz="850" spc="-5" dirty="0">
                <a:latin typeface="Microsoft Sans Serif"/>
                <a:cs typeface="Microsoft Sans Serif"/>
              </a:rPr>
              <a:t> </a:t>
            </a:r>
            <a:r>
              <a:rPr sz="850" spc="-30" dirty="0">
                <a:latin typeface="Microsoft Sans Serif"/>
                <a:cs typeface="Microsoft Sans Serif"/>
              </a:rPr>
              <a:t>SÍNCRONOS </a:t>
            </a:r>
            <a:r>
              <a:rPr sz="850" spc="-215" dirty="0">
                <a:latin typeface="Microsoft Sans Serif"/>
                <a:cs typeface="Microsoft Sans Serif"/>
              </a:rPr>
              <a:t> </a:t>
            </a:r>
            <a:r>
              <a:rPr sz="850" spc="-15" dirty="0">
                <a:latin typeface="Microsoft Sans Serif"/>
                <a:cs typeface="Microsoft Sans Serif"/>
              </a:rPr>
              <a:t>PUBLICACIÓN</a:t>
            </a:r>
            <a:r>
              <a:rPr sz="850" spc="-5" dirty="0">
                <a:latin typeface="Microsoft Sans Serif"/>
                <a:cs typeface="Microsoft Sans Serif"/>
              </a:rPr>
              <a:t> </a:t>
            </a:r>
            <a:r>
              <a:rPr sz="850" spc="-55" dirty="0">
                <a:latin typeface="Microsoft Sans Serif"/>
                <a:cs typeface="Microsoft Sans Serif"/>
              </a:rPr>
              <a:t>ESPECIAL</a:t>
            </a:r>
            <a:r>
              <a:rPr sz="850" spc="-5" dirty="0">
                <a:latin typeface="Microsoft Sans Serif"/>
                <a:cs typeface="Microsoft Sans Serif"/>
              </a:rPr>
              <a:t> </a:t>
            </a:r>
            <a:r>
              <a:rPr sz="850" spc="-40" dirty="0">
                <a:latin typeface="Microsoft Sans Serif"/>
                <a:cs typeface="Microsoft Sans Serif"/>
              </a:rPr>
              <a:t>DEL</a:t>
            </a:r>
            <a:r>
              <a:rPr sz="850" spc="-5" dirty="0">
                <a:latin typeface="Microsoft Sans Serif"/>
                <a:cs typeface="Microsoft Sans Serif"/>
              </a:rPr>
              <a:t> </a:t>
            </a:r>
            <a:r>
              <a:rPr sz="850" spc="-60" dirty="0">
                <a:latin typeface="Microsoft Sans Serif"/>
                <a:cs typeface="Microsoft Sans Serif"/>
              </a:rPr>
              <a:t>IEEE</a:t>
            </a:r>
            <a:r>
              <a:rPr sz="850" spc="-5" dirty="0">
                <a:latin typeface="Microsoft Sans Serif"/>
                <a:cs typeface="Microsoft Sans Serif"/>
              </a:rPr>
              <a:t> </a:t>
            </a:r>
            <a:r>
              <a:rPr sz="850" spc="-80" dirty="0">
                <a:latin typeface="Microsoft Sans Serif"/>
                <a:cs typeface="Microsoft Sans Serif"/>
              </a:rPr>
              <a:t>PSRC</a:t>
            </a:r>
            <a:endParaRPr sz="850">
              <a:latin typeface="Microsoft Sans Serif"/>
              <a:cs typeface="Microsoft Sans Serif"/>
            </a:endParaRPr>
          </a:p>
        </p:txBody>
      </p:sp>
      <p:sp>
        <p:nvSpPr>
          <p:cNvPr id="364" name="object 364"/>
          <p:cNvSpPr txBox="1"/>
          <p:nvPr/>
        </p:nvSpPr>
        <p:spPr>
          <a:xfrm>
            <a:off x="13472061" y="9415125"/>
            <a:ext cx="2852914" cy="143629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sz="850" spc="-25" dirty="0">
                <a:latin typeface="Microsoft Sans Serif"/>
                <a:cs typeface="Microsoft Sans Serif"/>
              </a:rPr>
              <a:t>CAPÍTULO</a:t>
            </a:r>
            <a:r>
              <a:rPr sz="850" spc="-20" dirty="0">
                <a:latin typeface="Microsoft Sans Serif"/>
                <a:cs typeface="Microsoft Sans Serif"/>
              </a:rPr>
              <a:t> </a:t>
            </a:r>
            <a:r>
              <a:rPr sz="850" dirty="0">
                <a:latin typeface="Microsoft Sans Serif"/>
                <a:cs typeface="Microsoft Sans Serif"/>
              </a:rPr>
              <a:t>4,</a:t>
            </a:r>
            <a:r>
              <a:rPr sz="850" spc="-15" dirty="0">
                <a:latin typeface="Microsoft Sans Serif"/>
                <a:cs typeface="Microsoft Sans Serif"/>
              </a:rPr>
              <a:t> </a:t>
            </a:r>
            <a:r>
              <a:rPr sz="850" spc="-40" dirty="0">
                <a:latin typeface="Microsoft Sans Serif"/>
                <a:cs typeface="Microsoft Sans Serif"/>
              </a:rPr>
              <a:t>SECCIÓN</a:t>
            </a:r>
            <a:r>
              <a:rPr sz="850" spc="-15" dirty="0">
                <a:latin typeface="Microsoft Sans Serif"/>
                <a:cs typeface="Microsoft Sans Serif"/>
              </a:rPr>
              <a:t> </a:t>
            </a:r>
            <a:r>
              <a:rPr sz="850" spc="10" dirty="0">
                <a:latin typeface="Microsoft Sans Serif"/>
                <a:cs typeface="Microsoft Sans Serif"/>
              </a:rPr>
              <a:t>2</a:t>
            </a:r>
            <a:endParaRPr sz="850">
              <a:latin typeface="Microsoft Sans Serif"/>
              <a:cs typeface="Microsoft Sans Serif"/>
            </a:endParaRPr>
          </a:p>
        </p:txBody>
      </p:sp>
    </p:spTree>
  </p:cSld>
  <p:clrMapOvr>
    <a:masterClrMapping/>
  </p:clrMapOvr>
</p:sld>
</file>

<file path=ppt/slides/slide96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/>
          <p:nvPr/>
        </p:nvSpPr>
        <p:spPr>
          <a:xfrm>
            <a:off x="1444422" y="9413748"/>
            <a:ext cx="15051933" cy="9525"/>
          </a:xfrm>
          <a:custGeom>
            <a:avLst/>
            <a:gdLst/>
            <a:ahLst/>
            <a:cxnLst/>
            <a:rect l="l" t="t" r="r" b="b"/>
            <a:pathLst>
              <a:path w="6543040" h="9525">
                <a:moveTo>
                  <a:pt x="6542531" y="9144"/>
                </a:moveTo>
                <a:lnTo>
                  <a:pt x="0" y="9144"/>
                </a:lnTo>
                <a:lnTo>
                  <a:pt x="0" y="0"/>
                </a:lnTo>
                <a:lnTo>
                  <a:pt x="6542531" y="0"/>
                </a:lnTo>
                <a:lnTo>
                  <a:pt x="6542531" y="9144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" name="object 3"/>
          <p:cNvSpPr txBox="1"/>
          <p:nvPr/>
        </p:nvSpPr>
        <p:spPr>
          <a:xfrm>
            <a:off x="1415188" y="349008"/>
            <a:ext cx="192824" cy="135935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sz="800" spc="10" dirty="0">
                <a:latin typeface="Microsoft Sans Serif"/>
                <a:cs typeface="Microsoft Sans Serif"/>
              </a:rPr>
              <a:t>6</a:t>
            </a:r>
            <a:endParaRPr sz="800">
              <a:latin typeface="Microsoft Sans Serif"/>
              <a:cs typeface="Microsoft Sans Serif"/>
            </a:endParaRPr>
          </a:p>
        </p:txBody>
      </p:sp>
      <p:sp>
        <p:nvSpPr>
          <p:cNvPr id="4" name="object 4"/>
          <p:cNvSpPr txBox="1"/>
          <p:nvPr/>
        </p:nvSpPr>
        <p:spPr>
          <a:xfrm>
            <a:off x="1415216" y="611344"/>
            <a:ext cx="7365280" cy="1285737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 marR="546735">
              <a:lnSpc>
                <a:spcPct val="126699"/>
              </a:lnSpc>
              <a:spcBef>
                <a:spcPts val="100"/>
              </a:spcBef>
            </a:pPr>
            <a:r>
              <a:rPr sz="750" spc="-15" dirty="0">
                <a:latin typeface="Microsoft Sans Serif"/>
                <a:cs typeface="Microsoft Sans Serif"/>
              </a:rPr>
              <a:t>B.</a:t>
            </a:r>
            <a:r>
              <a:rPr sz="750" spc="-5" dirty="0">
                <a:latin typeface="Microsoft Sans Serif"/>
                <a:cs typeface="Microsoft Sans Serif"/>
              </a:rPr>
              <a:t> </a:t>
            </a:r>
            <a:r>
              <a:rPr sz="750" spc="10" dirty="0">
                <a:latin typeface="Microsoft Sans Serif"/>
                <a:cs typeface="Microsoft Sans Serif"/>
              </a:rPr>
              <a:t>Reconexión</a:t>
            </a:r>
            <a:r>
              <a:rPr sz="750" dirty="0">
                <a:latin typeface="Microsoft Sans Serif"/>
                <a:cs typeface="Microsoft Sans Serif"/>
              </a:rPr>
              <a:t> </a:t>
            </a:r>
            <a:r>
              <a:rPr sz="750" spc="25" dirty="0">
                <a:latin typeface="Microsoft Sans Serif"/>
                <a:cs typeface="Microsoft Sans Serif"/>
              </a:rPr>
              <a:t>de</a:t>
            </a:r>
            <a:r>
              <a:rPr sz="750" spc="-5" dirty="0">
                <a:latin typeface="Microsoft Sans Serif"/>
                <a:cs typeface="Microsoft Sans Serif"/>
              </a:rPr>
              <a:t> </a:t>
            </a:r>
            <a:r>
              <a:rPr sz="750" spc="20" dirty="0">
                <a:latin typeface="Microsoft Sans Serif"/>
                <a:cs typeface="Microsoft Sans Serif"/>
              </a:rPr>
              <a:t>alta</a:t>
            </a:r>
            <a:r>
              <a:rPr sz="750" dirty="0">
                <a:latin typeface="Microsoft Sans Serif"/>
                <a:cs typeface="Microsoft Sans Serif"/>
              </a:rPr>
              <a:t> </a:t>
            </a:r>
            <a:r>
              <a:rPr sz="750" spc="15" dirty="0">
                <a:latin typeface="Microsoft Sans Serif"/>
                <a:cs typeface="Microsoft Sans Serif"/>
              </a:rPr>
              <a:t>velocidad</a:t>
            </a:r>
            <a:r>
              <a:rPr sz="750" dirty="0">
                <a:latin typeface="Microsoft Sans Serif"/>
                <a:cs typeface="Microsoft Sans Serif"/>
              </a:rPr>
              <a:t> </a:t>
            </a:r>
            <a:r>
              <a:rPr sz="750" spc="25" dirty="0">
                <a:latin typeface="Microsoft Sans Serif"/>
                <a:cs typeface="Microsoft Sans Serif"/>
              </a:rPr>
              <a:t>de</a:t>
            </a:r>
            <a:r>
              <a:rPr sz="750" spc="-5" dirty="0">
                <a:latin typeface="Microsoft Sans Serif"/>
                <a:cs typeface="Microsoft Sans Serif"/>
              </a:rPr>
              <a:t> </a:t>
            </a:r>
            <a:r>
              <a:rPr sz="750" spc="25" dirty="0">
                <a:latin typeface="Microsoft Sans Serif"/>
                <a:cs typeface="Microsoft Sans Serif"/>
              </a:rPr>
              <a:t>disyuntores</a:t>
            </a:r>
            <a:r>
              <a:rPr sz="750" dirty="0">
                <a:latin typeface="Microsoft Sans Serif"/>
                <a:cs typeface="Microsoft Sans Serif"/>
              </a:rPr>
              <a:t> </a:t>
            </a:r>
            <a:r>
              <a:rPr sz="750" spc="15" dirty="0">
                <a:latin typeface="Microsoft Sans Serif"/>
                <a:cs typeface="Microsoft Sans Serif"/>
              </a:rPr>
              <a:t>después</a:t>
            </a:r>
            <a:r>
              <a:rPr sz="750" spc="-5" dirty="0">
                <a:latin typeface="Microsoft Sans Serif"/>
                <a:cs typeface="Microsoft Sans Serif"/>
              </a:rPr>
              <a:t> </a:t>
            </a:r>
            <a:r>
              <a:rPr sz="750" spc="25" dirty="0">
                <a:latin typeface="Microsoft Sans Serif"/>
                <a:cs typeface="Microsoft Sans Serif"/>
              </a:rPr>
              <a:t>de </a:t>
            </a:r>
            <a:r>
              <a:rPr sz="750" spc="-180" dirty="0">
                <a:latin typeface="Microsoft Sans Serif"/>
                <a:cs typeface="Microsoft Sans Serif"/>
              </a:rPr>
              <a:t> </a:t>
            </a:r>
            <a:r>
              <a:rPr sz="750" spc="10" dirty="0">
                <a:latin typeface="Microsoft Sans Serif"/>
                <a:cs typeface="Microsoft Sans Serif"/>
              </a:rPr>
              <a:t>fallas</a:t>
            </a:r>
            <a:r>
              <a:rPr sz="750" spc="-10" dirty="0">
                <a:latin typeface="Microsoft Sans Serif"/>
                <a:cs typeface="Microsoft Sans Serif"/>
              </a:rPr>
              <a:t> </a:t>
            </a:r>
            <a:r>
              <a:rPr sz="750" spc="25" dirty="0">
                <a:latin typeface="Microsoft Sans Serif"/>
                <a:cs typeface="Microsoft Sans Serif"/>
              </a:rPr>
              <a:t>en</a:t>
            </a:r>
            <a:r>
              <a:rPr sz="750" spc="-5" dirty="0">
                <a:latin typeface="Microsoft Sans Serif"/>
                <a:cs typeface="Microsoft Sans Serif"/>
              </a:rPr>
              <a:t> </a:t>
            </a:r>
            <a:r>
              <a:rPr sz="750" spc="10" dirty="0">
                <a:latin typeface="Microsoft Sans Serif"/>
                <a:cs typeface="Microsoft Sans Serif"/>
              </a:rPr>
              <a:t>la</a:t>
            </a:r>
            <a:r>
              <a:rPr sz="750" spc="-5" dirty="0">
                <a:latin typeface="Microsoft Sans Serif"/>
                <a:cs typeface="Microsoft Sans Serif"/>
              </a:rPr>
              <a:t> </a:t>
            </a:r>
            <a:r>
              <a:rPr sz="750" spc="20" dirty="0">
                <a:latin typeface="Microsoft Sans Serif"/>
                <a:cs typeface="Microsoft Sans Serif"/>
              </a:rPr>
              <a:t>línea</a:t>
            </a:r>
            <a:r>
              <a:rPr sz="750" spc="-5" dirty="0">
                <a:latin typeface="Microsoft Sans Serif"/>
                <a:cs typeface="Microsoft Sans Serif"/>
              </a:rPr>
              <a:t> </a:t>
            </a:r>
            <a:r>
              <a:rPr sz="750" spc="25" dirty="0">
                <a:latin typeface="Microsoft Sans Serif"/>
                <a:cs typeface="Microsoft Sans Serif"/>
              </a:rPr>
              <a:t>de</a:t>
            </a:r>
            <a:r>
              <a:rPr sz="750" spc="-5" dirty="0">
                <a:latin typeface="Microsoft Sans Serif"/>
                <a:cs typeface="Microsoft Sans Serif"/>
              </a:rPr>
              <a:t> </a:t>
            </a:r>
            <a:r>
              <a:rPr sz="750" spc="30" dirty="0">
                <a:latin typeface="Microsoft Sans Serif"/>
                <a:cs typeface="Microsoft Sans Serif"/>
              </a:rPr>
              <a:t>transmisión</a:t>
            </a:r>
            <a:endParaRPr sz="750">
              <a:latin typeface="Microsoft Sans Serif"/>
              <a:cs typeface="Microsoft Sans Serif"/>
            </a:endParaRPr>
          </a:p>
          <a:p>
            <a:pPr marL="12700" marR="5080" indent="154940">
              <a:lnSpc>
                <a:spcPct val="133300"/>
              </a:lnSpc>
              <a:spcBef>
                <a:spcPts val="250"/>
              </a:spcBef>
            </a:pPr>
            <a:r>
              <a:rPr sz="750" spc="-35" dirty="0">
                <a:latin typeface="Microsoft Sans Serif"/>
                <a:cs typeface="Microsoft Sans Serif"/>
              </a:rPr>
              <a:t>El </a:t>
            </a:r>
            <a:r>
              <a:rPr sz="750" spc="25" dirty="0">
                <a:latin typeface="Microsoft Sans Serif"/>
                <a:cs typeface="Microsoft Sans Serif"/>
              </a:rPr>
              <a:t>recierre </a:t>
            </a:r>
            <a:r>
              <a:rPr sz="750" dirty="0">
                <a:latin typeface="Microsoft Sans Serif"/>
                <a:cs typeface="Microsoft Sans Serif"/>
              </a:rPr>
              <a:t>a </a:t>
            </a:r>
            <a:r>
              <a:rPr sz="750" spc="20" dirty="0">
                <a:latin typeface="Microsoft Sans Serif"/>
                <a:cs typeface="Microsoft Sans Serif"/>
              </a:rPr>
              <a:t>alta </a:t>
            </a:r>
            <a:r>
              <a:rPr sz="750" spc="15" dirty="0">
                <a:latin typeface="Microsoft Sans Serif"/>
                <a:cs typeface="Microsoft Sans Serif"/>
              </a:rPr>
              <a:t>velocidad </a:t>
            </a:r>
            <a:r>
              <a:rPr sz="750" spc="25" dirty="0">
                <a:latin typeface="Microsoft Sans Serif"/>
                <a:cs typeface="Microsoft Sans Serif"/>
              </a:rPr>
              <a:t>de </a:t>
            </a:r>
            <a:r>
              <a:rPr sz="750" spc="10" dirty="0">
                <a:latin typeface="Microsoft Sans Serif"/>
                <a:cs typeface="Microsoft Sans Serif"/>
              </a:rPr>
              <a:t>líneas </a:t>
            </a:r>
            <a:r>
              <a:rPr sz="750" spc="25" dirty="0">
                <a:latin typeface="Microsoft Sans Serif"/>
                <a:cs typeface="Microsoft Sans Serif"/>
              </a:rPr>
              <a:t>de </a:t>
            </a:r>
            <a:r>
              <a:rPr sz="750" spc="30" dirty="0">
                <a:latin typeface="Microsoft Sans Serif"/>
                <a:cs typeface="Microsoft Sans Serif"/>
              </a:rPr>
              <a:t>transmisión </a:t>
            </a:r>
            <a:r>
              <a:rPr sz="750" spc="25" dirty="0">
                <a:latin typeface="Microsoft Sans Serif"/>
                <a:cs typeface="Microsoft Sans Serif"/>
              </a:rPr>
              <a:t>en </a:t>
            </a:r>
            <a:r>
              <a:rPr sz="750" spc="35" dirty="0">
                <a:latin typeface="Microsoft Sans Serif"/>
                <a:cs typeface="Microsoft Sans Serif"/>
              </a:rPr>
              <a:t>o </a:t>
            </a:r>
            <a:r>
              <a:rPr sz="750" spc="5" dirty="0">
                <a:latin typeface="Microsoft Sans Serif"/>
                <a:cs typeface="Microsoft Sans Serif"/>
              </a:rPr>
              <a:t>cerca </a:t>
            </a:r>
            <a:r>
              <a:rPr sz="750" spc="25" dirty="0">
                <a:latin typeface="Microsoft Sans Serif"/>
                <a:cs typeface="Microsoft Sans Serif"/>
              </a:rPr>
              <a:t>de </a:t>
            </a:r>
            <a:r>
              <a:rPr sz="750" spc="30" dirty="0">
                <a:latin typeface="Microsoft Sans Serif"/>
                <a:cs typeface="Microsoft Sans Serif"/>
              </a:rPr>
              <a:t> una </a:t>
            </a:r>
            <a:r>
              <a:rPr sz="750" spc="15" dirty="0">
                <a:latin typeface="Microsoft Sans Serif"/>
                <a:cs typeface="Microsoft Sans Serif"/>
              </a:rPr>
              <a:t>estación </a:t>
            </a:r>
            <a:r>
              <a:rPr sz="750" spc="30" dirty="0">
                <a:latin typeface="Microsoft Sans Serif"/>
                <a:cs typeface="Microsoft Sans Serif"/>
              </a:rPr>
              <a:t>generadora </a:t>
            </a:r>
            <a:r>
              <a:rPr sz="750" spc="15" dirty="0">
                <a:latin typeface="Microsoft Sans Serif"/>
                <a:cs typeface="Microsoft Sans Serif"/>
              </a:rPr>
              <a:t>después </a:t>
            </a:r>
            <a:r>
              <a:rPr sz="750" spc="25" dirty="0">
                <a:latin typeface="Microsoft Sans Serif"/>
                <a:cs typeface="Microsoft Sans Serif"/>
              </a:rPr>
              <a:t>de </a:t>
            </a:r>
            <a:r>
              <a:rPr sz="750" spc="30" dirty="0">
                <a:latin typeface="Microsoft Sans Serif"/>
                <a:cs typeface="Microsoft Sans Serif"/>
              </a:rPr>
              <a:t>una </a:t>
            </a:r>
            <a:r>
              <a:rPr sz="750" spc="20" dirty="0">
                <a:latin typeface="Microsoft Sans Serif"/>
                <a:cs typeface="Microsoft Sans Serif"/>
              </a:rPr>
              <a:t>falla </a:t>
            </a:r>
            <a:r>
              <a:rPr sz="750" spc="25" dirty="0">
                <a:latin typeface="Microsoft Sans Serif"/>
                <a:cs typeface="Microsoft Sans Serif"/>
              </a:rPr>
              <a:t>tiene </a:t>
            </a:r>
            <a:r>
              <a:rPr sz="750" spc="10" dirty="0">
                <a:latin typeface="Microsoft Sans Serif"/>
                <a:cs typeface="Microsoft Sans Serif"/>
              </a:rPr>
              <a:t>el </a:t>
            </a:r>
            <a:r>
              <a:rPr sz="750" spc="25" dirty="0">
                <a:latin typeface="Microsoft Sans Serif"/>
                <a:cs typeface="Microsoft Sans Serif"/>
              </a:rPr>
              <a:t>potencial de </a:t>
            </a:r>
            <a:r>
              <a:rPr sz="750" spc="30" dirty="0">
                <a:latin typeface="Microsoft Sans Serif"/>
                <a:cs typeface="Microsoft Sans Serif"/>
              </a:rPr>
              <a:t> </a:t>
            </a:r>
            <a:r>
              <a:rPr sz="750" spc="10" dirty="0">
                <a:latin typeface="Microsoft Sans Serif"/>
                <a:cs typeface="Microsoft Sans Serif"/>
              </a:rPr>
              <a:t>causar </a:t>
            </a:r>
            <a:r>
              <a:rPr sz="750" spc="20" dirty="0">
                <a:latin typeface="Microsoft Sans Serif"/>
                <a:cs typeface="Microsoft Sans Serif"/>
              </a:rPr>
              <a:t>daños </a:t>
            </a:r>
            <a:r>
              <a:rPr sz="750" spc="35" dirty="0">
                <a:latin typeface="Microsoft Sans Serif"/>
                <a:cs typeface="Microsoft Sans Serif"/>
              </a:rPr>
              <a:t>importantes </a:t>
            </a:r>
            <a:r>
              <a:rPr sz="750" spc="45" dirty="0">
                <a:latin typeface="Microsoft Sans Serif"/>
                <a:cs typeface="Microsoft Sans Serif"/>
              </a:rPr>
              <a:t>por </a:t>
            </a:r>
            <a:r>
              <a:rPr sz="750" spc="30" dirty="0">
                <a:latin typeface="Microsoft Sans Serif"/>
                <a:cs typeface="Microsoft Sans Serif"/>
              </a:rPr>
              <a:t>fatiga </a:t>
            </a:r>
            <a:r>
              <a:rPr sz="750" spc="25" dirty="0">
                <a:latin typeface="Microsoft Sans Serif"/>
                <a:cs typeface="Microsoft Sans Serif"/>
              </a:rPr>
              <a:t>en </a:t>
            </a:r>
            <a:r>
              <a:rPr sz="750" spc="10" dirty="0">
                <a:latin typeface="Microsoft Sans Serif"/>
                <a:cs typeface="Microsoft Sans Serif"/>
              </a:rPr>
              <a:t>el eje </a:t>
            </a:r>
            <a:r>
              <a:rPr sz="750" spc="25" dirty="0">
                <a:latin typeface="Microsoft Sans Serif"/>
                <a:cs typeface="Microsoft Sans Serif"/>
              </a:rPr>
              <a:t>de </a:t>
            </a:r>
            <a:r>
              <a:rPr sz="750" spc="45" dirty="0">
                <a:latin typeface="Microsoft Sans Serif"/>
                <a:cs typeface="Microsoft Sans Serif"/>
              </a:rPr>
              <a:t>un </a:t>
            </a:r>
            <a:r>
              <a:rPr sz="750" spc="30" dirty="0">
                <a:latin typeface="Microsoft Sans Serif"/>
                <a:cs typeface="Microsoft Sans Serif"/>
              </a:rPr>
              <a:t>generador </a:t>
            </a:r>
            <a:r>
              <a:rPr sz="750" spc="25" dirty="0">
                <a:latin typeface="Microsoft Sans Serif"/>
                <a:cs typeface="Microsoft Sans Serif"/>
              </a:rPr>
              <a:t>de </a:t>
            </a:r>
            <a:r>
              <a:rPr sz="750" spc="30" dirty="0">
                <a:latin typeface="Microsoft Sans Serif"/>
                <a:cs typeface="Microsoft Sans Serif"/>
              </a:rPr>
              <a:t> turbina.</a:t>
            </a:r>
            <a:r>
              <a:rPr sz="750" spc="-10" dirty="0">
                <a:latin typeface="Microsoft Sans Serif"/>
                <a:cs typeface="Microsoft Sans Serif"/>
              </a:rPr>
              <a:t> </a:t>
            </a:r>
            <a:r>
              <a:rPr sz="750" spc="5" dirty="0">
                <a:latin typeface="Microsoft Sans Serif"/>
                <a:cs typeface="Microsoft Sans Serif"/>
              </a:rPr>
              <a:t>De</a:t>
            </a:r>
            <a:r>
              <a:rPr sz="750" spc="-5" dirty="0">
                <a:latin typeface="Microsoft Sans Serif"/>
                <a:cs typeface="Microsoft Sans Serif"/>
              </a:rPr>
              <a:t> </a:t>
            </a:r>
            <a:r>
              <a:rPr sz="750" spc="30" dirty="0">
                <a:latin typeface="Microsoft Sans Serif"/>
                <a:cs typeface="Microsoft Sans Serif"/>
              </a:rPr>
              <a:t>particular</a:t>
            </a:r>
            <a:r>
              <a:rPr sz="750" spc="-5" dirty="0">
                <a:latin typeface="Microsoft Sans Serif"/>
                <a:cs typeface="Microsoft Sans Serif"/>
              </a:rPr>
              <a:t> </a:t>
            </a:r>
            <a:r>
              <a:rPr sz="750" spc="25" dirty="0">
                <a:latin typeface="Microsoft Sans Serif"/>
                <a:cs typeface="Microsoft Sans Serif"/>
              </a:rPr>
              <a:t>preocupación</a:t>
            </a:r>
            <a:r>
              <a:rPr sz="750" spc="-5" dirty="0">
                <a:latin typeface="Microsoft Sans Serif"/>
                <a:cs typeface="Microsoft Sans Serif"/>
              </a:rPr>
              <a:t> es </a:t>
            </a:r>
            <a:r>
              <a:rPr sz="750" spc="10" dirty="0">
                <a:latin typeface="Microsoft Sans Serif"/>
                <a:cs typeface="Microsoft Sans Serif"/>
              </a:rPr>
              <a:t>la</a:t>
            </a:r>
            <a:r>
              <a:rPr sz="750" spc="-10" dirty="0">
                <a:latin typeface="Microsoft Sans Serif"/>
                <a:cs typeface="Microsoft Sans Serif"/>
              </a:rPr>
              <a:t> </a:t>
            </a:r>
            <a:r>
              <a:rPr sz="750" spc="25" dirty="0">
                <a:latin typeface="Microsoft Sans Serif"/>
                <a:cs typeface="Microsoft Sans Serif"/>
              </a:rPr>
              <a:t>posibilidad</a:t>
            </a:r>
            <a:r>
              <a:rPr sz="750" spc="-5" dirty="0">
                <a:latin typeface="Microsoft Sans Serif"/>
                <a:cs typeface="Microsoft Sans Serif"/>
              </a:rPr>
              <a:t> </a:t>
            </a:r>
            <a:r>
              <a:rPr sz="750" spc="25" dirty="0">
                <a:latin typeface="Microsoft Sans Serif"/>
                <a:cs typeface="Microsoft Sans Serif"/>
              </a:rPr>
              <a:t>de</a:t>
            </a:r>
            <a:r>
              <a:rPr sz="750" spc="-5" dirty="0">
                <a:latin typeface="Microsoft Sans Serif"/>
                <a:cs typeface="Microsoft Sans Serif"/>
              </a:rPr>
              <a:t> </a:t>
            </a:r>
            <a:r>
              <a:rPr sz="750" spc="45" dirty="0">
                <a:latin typeface="Microsoft Sans Serif"/>
                <a:cs typeface="Microsoft Sans Serif"/>
              </a:rPr>
              <a:t>un</a:t>
            </a:r>
            <a:r>
              <a:rPr sz="750" spc="-5" dirty="0">
                <a:latin typeface="Microsoft Sans Serif"/>
                <a:cs typeface="Microsoft Sans Serif"/>
              </a:rPr>
              <a:t> </a:t>
            </a:r>
            <a:r>
              <a:rPr sz="750" spc="25" dirty="0">
                <a:latin typeface="Microsoft Sans Serif"/>
                <a:cs typeface="Microsoft Sans Serif"/>
              </a:rPr>
              <a:t>reenganche </a:t>
            </a:r>
            <a:r>
              <a:rPr sz="750" spc="-185" dirty="0">
                <a:latin typeface="Microsoft Sans Serif"/>
                <a:cs typeface="Microsoft Sans Serif"/>
              </a:rPr>
              <a:t> </a:t>
            </a:r>
            <a:r>
              <a:rPr sz="750" spc="25" dirty="0">
                <a:latin typeface="Microsoft Sans Serif"/>
                <a:cs typeface="Microsoft Sans Serif"/>
              </a:rPr>
              <a:t>fallido en </a:t>
            </a:r>
            <a:r>
              <a:rPr sz="750" spc="30" dirty="0">
                <a:latin typeface="Microsoft Sans Serif"/>
                <a:cs typeface="Microsoft Sans Serif"/>
              </a:rPr>
              <a:t>una </a:t>
            </a:r>
            <a:r>
              <a:rPr sz="750" spc="20" dirty="0">
                <a:latin typeface="Microsoft Sans Serif"/>
                <a:cs typeface="Microsoft Sans Serif"/>
              </a:rPr>
              <a:t>falla </a:t>
            </a:r>
            <a:r>
              <a:rPr sz="750" spc="25" dirty="0">
                <a:latin typeface="Microsoft Sans Serif"/>
                <a:cs typeface="Microsoft Sans Serif"/>
              </a:rPr>
              <a:t>persistente </a:t>
            </a:r>
            <a:r>
              <a:rPr sz="750" spc="30" dirty="0">
                <a:latin typeface="Microsoft Sans Serif"/>
                <a:cs typeface="Microsoft Sans Serif"/>
              </a:rPr>
              <a:t>que </a:t>
            </a:r>
            <a:r>
              <a:rPr sz="750" spc="25" dirty="0">
                <a:latin typeface="Microsoft Sans Serif"/>
                <a:cs typeface="Microsoft Sans Serif"/>
              </a:rPr>
              <a:t>puede </a:t>
            </a:r>
            <a:r>
              <a:rPr sz="750" spc="30" dirty="0">
                <a:latin typeface="Microsoft Sans Serif"/>
                <a:cs typeface="Microsoft Sans Serif"/>
              </a:rPr>
              <a:t>reforzar </a:t>
            </a:r>
            <a:r>
              <a:rPr sz="750" dirty="0">
                <a:latin typeface="Microsoft Sans Serif"/>
                <a:cs typeface="Microsoft Sans Serif"/>
              </a:rPr>
              <a:t>las </a:t>
            </a:r>
            <a:r>
              <a:rPr sz="750" spc="10" dirty="0">
                <a:latin typeface="Microsoft Sans Serif"/>
                <a:cs typeface="Microsoft Sans Serif"/>
              </a:rPr>
              <a:t>oscilaciones </a:t>
            </a:r>
            <a:r>
              <a:rPr sz="750" spc="15" dirty="0">
                <a:latin typeface="Microsoft Sans Serif"/>
                <a:cs typeface="Microsoft Sans Serif"/>
              </a:rPr>
              <a:t> </a:t>
            </a:r>
            <a:r>
              <a:rPr sz="750" spc="20" dirty="0">
                <a:latin typeface="Microsoft Sans Serif"/>
                <a:cs typeface="Microsoft Sans Serif"/>
              </a:rPr>
              <a:t>torsionales </a:t>
            </a:r>
            <a:r>
              <a:rPr sz="750" spc="5" dirty="0">
                <a:latin typeface="Microsoft Sans Serif"/>
                <a:cs typeface="Microsoft Sans Serif"/>
              </a:rPr>
              <a:t>y </a:t>
            </a:r>
            <a:r>
              <a:rPr sz="750" spc="10" dirty="0">
                <a:latin typeface="Microsoft Sans Serif"/>
                <a:cs typeface="Microsoft Sans Serif"/>
              </a:rPr>
              <a:t>los </a:t>
            </a:r>
            <a:r>
              <a:rPr sz="750" spc="15" dirty="0">
                <a:latin typeface="Microsoft Sans Serif"/>
                <a:cs typeface="Microsoft Sans Serif"/>
              </a:rPr>
              <a:t>pares </a:t>
            </a:r>
            <a:r>
              <a:rPr sz="750" spc="25" dirty="0">
                <a:latin typeface="Microsoft Sans Serif"/>
                <a:cs typeface="Microsoft Sans Serif"/>
              </a:rPr>
              <a:t>de </a:t>
            </a:r>
            <a:r>
              <a:rPr sz="750" spc="10" dirty="0">
                <a:latin typeface="Microsoft Sans Serif"/>
                <a:cs typeface="Microsoft Sans Serif"/>
              </a:rPr>
              <a:t>eje causados</a:t>
            </a:r>
            <a:r>
              <a:rPr sz="750" spc="15" dirty="0">
                <a:latin typeface="Microsoft Sans Serif"/>
                <a:cs typeface="Microsoft Sans Serif"/>
              </a:rPr>
              <a:t> </a:t>
            </a:r>
            <a:r>
              <a:rPr sz="750" spc="45" dirty="0">
                <a:latin typeface="Microsoft Sans Serif"/>
                <a:cs typeface="Microsoft Sans Serif"/>
              </a:rPr>
              <a:t>por </a:t>
            </a:r>
            <a:r>
              <a:rPr sz="750" spc="10" dirty="0">
                <a:latin typeface="Microsoft Sans Serif"/>
                <a:cs typeface="Microsoft Sans Serif"/>
              </a:rPr>
              <a:t>la </a:t>
            </a:r>
            <a:r>
              <a:rPr sz="750" spc="30" dirty="0">
                <a:latin typeface="Microsoft Sans Serif"/>
                <a:cs typeface="Microsoft Sans Serif"/>
              </a:rPr>
              <a:t>perturbación </a:t>
            </a:r>
            <a:r>
              <a:rPr sz="750" spc="25" dirty="0">
                <a:latin typeface="Microsoft Sans Serif"/>
                <a:cs typeface="Microsoft Sans Serif"/>
              </a:rPr>
              <a:t>original, </a:t>
            </a:r>
            <a:r>
              <a:rPr sz="750" spc="30" dirty="0">
                <a:latin typeface="Microsoft Sans Serif"/>
                <a:cs typeface="Microsoft Sans Serif"/>
              </a:rPr>
              <a:t> </a:t>
            </a:r>
            <a:r>
              <a:rPr sz="750" spc="15" dirty="0">
                <a:latin typeface="Microsoft Sans Serif"/>
                <a:cs typeface="Microsoft Sans Serif"/>
              </a:rPr>
              <a:t>causando </a:t>
            </a:r>
            <a:r>
              <a:rPr sz="750" spc="25" dirty="0">
                <a:latin typeface="Microsoft Sans Serif"/>
                <a:cs typeface="Microsoft Sans Serif"/>
              </a:rPr>
              <a:t>posiblemente </a:t>
            </a:r>
            <a:r>
              <a:rPr sz="750" spc="30" dirty="0">
                <a:latin typeface="Microsoft Sans Serif"/>
                <a:cs typeface="Microsoft Sans Serif"/>
              </a:rPr>
              <a:t>una pérdida </a:t>
            </a:r>
            <a:r>
              <a:rPr sz="750" spc="20" dirty="0">
                <a:latin typeface="Microsoft Sans Serif"/>
                <a:cs typeface="Microsoft Sans Serif"/>
              </a:rPr>
              <a:t>significativa </a:t>
            </a:r>
            <a:r>
              <a:rPr sz="750" spc="25" dirty="0">
                <a:latin typeface="Microsoft Sans Serif"/>
                <a:cs typeface="Microsoft Sans Serif"/>
              </a:rPr>
              <a:t>en </a:t>
            </a:r>
            <a:r>
              <a:rPr sz="750" spc="10" dirty="0">
                <a:latin typeface="Microsoft Sans Serif"/>
                <a:cs typeface="Microsoft Sans Serif"/>
              </a:rPr>
              <a:t>la </a:t>
            </a:r>
            <a:r>
              <a:rPr sz="750" spc="15" dirty="0">
                <a:latin typeface="Microsoft Sans Serif"/>
                <a:cs typeface="Microsoft Sans Serif"/>
              </a:rPr>
              <a:t>vida </a:t>
            </a:r>
            <a:r>
              <a:rPr sz="750" dirty="0">
                <a:latin typeface="Microsoft Sans Serif"/>
                <a:cs typeface="Microsoft Sans Serif"/>
              </a:rPr>
              <a:t>a </a:t>
            </a:r>
            <a:r>
              <a:rPr sz="750" spc="30" dirty="0">
                <a:latin typeface="Microsoft Sans Serif"/>
                <a:cs typeface="Microsoft Sans Serif"/>
              </a:rPr>
              <a:t>fatiga </a:t>
            </a:r>
            <a:r>
              <a:rPr sz="750" spc="25" dirty="0">
                <a:latin typeface="Microsoft Sans Serif"/>
                <a:cs typeface="Microsoft Sans Serif"/>
              </a:rPr>
              <a:t>de </a:t>
            </a:r>
            <a:r>
              <a:rPr sz="750" spc="-185" dirty="0">
                <a:latin typeface="Microsoft Sans Serif"/>
                <a:cs typeface="Microsoft Sans Serif"/>
              </a:rPr>
              <a:t> </a:t>
            </a:r>
            <a:r>
              <a:rPr sz="750" spc="10" dirty="0">
                <a:latin typeface="Microsoft Sans Serif"/>
                <a:cs typeface="Microsoft Sans Serif"/>
              </a:rPr>
              <a:t>los</a:t>
            </a:r>
            <a:r>
              <a:rPr sz="750" spc="-5" dirty="0">
                <a:latin typeface="Microsoft Sans Serif"/>
                <a:cs typeface="Microsoft Sans Serif"/>
              </a:rPr>
              <a:t> </a:t>
            </a:r>
            <a:r>
              <a:rPr sz="750" dirty="0">
                <a:latin typeface="Microsoft Sans Serif"/>
                <a:cs typeface="Microsoft Sans Serif"/>
              </a:rPr>
              <a:t>ejes</a:t>
            </a:r>
            <a:r>
              <a:rPr sz="750" spc="-5" dirty="0">
                <a:latin typeface="Microsoft Sans Serif"/>
                <a:cs typeface="Microsoft Sans Serif"/>
              </a:rPr>
              <a:t> </a:t>
            </a:r>
            <a:r>
              <a:rPr sz="750" spc="20" dirty="0">
                <a:latin typeface="Microsoft Sans Serif"/>
                <a:cs typeface="Microsoft Sans Serif"/>
              </a:rPr>
              <a:t>del</a:t>
            </a:r>
            <a:r>
              <a:rPr sz="750" spc="-5" dirty="0">
                <a:latin typeface="Microsoft Sans Serif"/>
                <a:cs typeface="Microsoft Sans Serif"/>
              </a:rPr>
              <a:t> </a:t>
            </a:r>
            <a:r>
              <a:rPr sz="750" spc="30" dirty="0">
                <a:latin typeface="Microsoft Sans Serif"/>
                <a:cs typeface="Microsoft Sans Serif"/>
              </a:rPr>
              <a:t>generador</a:t>
            </a:r>
            <a:r>
              <a:rPr sz="750" spc="-5" dirty="0">
                <a:latin typeface="Microsoft Sans Serif"/>
                <a:cs typeface="Microsoft Sans Serif"/>
              </a:rPr>
              <a:t> </a:t>
            </a:r>
            <a:r>
              <a:rPr sz="750" spc="25" dirty="0">
                <a:latin typeface="Microsoft Sans Serif"/>
                <a:cs typeface="Microsoft Sans Serif"/>
              </a:rPr>
              <a:t>de</a:t>
            </a:r>
            <a:r>
              <a:rPr sz="750" spc="-5" dirty="0">
                <a:latin typeface="Microsoft Sans Serif"/>
                <a:cs typeface="Microsoft Sans Serif"/>
              </a:rPr>
              <a:t> </a:t>
            </a:r>
            <a:r>
              <a:rPr sz="750" spc="30" dirty="0">
                <a:latin typeface="Microsoft Sans Serif"/>
                <a:cs typeface="Microsoft Sans Serif"/>
              </a:rPr>
              <a:t>turbina.</a:t>
            </a:r>
            <a:endParaRPr sz="750">
              <a:latin typeface="Microsoft Sans Serif"/>
              <a:cs typeface="Microsoft Sans Serif"/>
            </a:endParaRPr>
          </a:p>
          <a:p>
            <a:pPr marL="12700" marR="14604" indent="154940">
              <a:lnSpc>
                <a:spcPct val="133300"/>
              </a:lnSpc>
              <a:spcBef>
                <a:spcPts val="15"/>
              </a:spcBef>
            </a:pPr>
            <a:r>
              <a:rPr sz="750" spc="-15" dirty="0">
                <a:latin typeface="Microsoft Sans Serif"/>
                <a:cs typeface="Microsoft Sans Serif"/>
              </a:rPr>
              <a:t>Las </a:t>
            </a:r>
            <a:r>
              <a:rPr sz="750" spc="15" dirty="0">
                <a:latin typeface="Microsoft Sans Serif"/>
                <a:cs typeface="Microsoft Sans Serif"/>
              </a:rPr>
              <a:t>prácticas </a:t>
            </a:r>
            <a:r>
              <a:rPr sz="750" spc="25" dirty="0">
                <a:latin typeface="Microsoft Sans Serif"/>
                <a:cs typeface="Microsoft Sans Serif"/>
              </a:rPr>
              <a:t>de reconexión </a:t>
            </a:r>
            <a:r>
              <a:rPr sz="750" spc="30" dirty="0">
                <a:latin typeface="Microsoft Sans Serif"/>
                <a:cs typeface="Microsoft Sans Serif"/>
              </a:rPr>
              <a:t>pueden minimizar </a:t>
            </a:r>
            <a:r>
              <a:rPr sz="750" spc="10" dirty="0">
                <a:latin typeface="Microsoft Sans Serif"/>
                <a:cs typeface="Microsoft Sans Serif"/>
              </a:rPr>
              <a:t>los </a:t>
            </a:r>
            <a:r>
              <a:rPr sz="750" spc="15" dirty="0">
                <a:latin typeface="Microsoft Sans Serif"/>
                <a:cs typeface="Microsoft Sans Serif"/>
              </a:rPr>
              <a:t>posibles efectos </a:t>
            </a:r>
            <a:r>
              <a:rPr sz="750" spc="-185" dirty="0">
                <a:latin typeface="Microsoft Sans Serif"/>
                <a:cs typeface="Microsoft Sans Serif"/>
              </a:rPr>
              <a:t> </a:t>
            </a:r>
            <a:r>
              <a:rPr sz="750" spc="20" dirty="0">
                <a:latin typeface="Microsoft Sans Serif"/>
                <a:cs typeface="Microsoft Sans Serif"/>
              </a:rPr>
              <a:t>perjudiciales</a:t>
            </a:r>
            <a:r>
              <a:rPr sz="750" spc="-5" dirty="0">
                <a:latin typeface="Microsoft Sans Serif"/>
                <a:cs typeface="Microsoft Sans Serif"/>
              </a:rPr>
              <a:t> </a:t>
            </a:r>
            <a:r>
              <a:rPr sz="750" spc="25" dirty="0">
                <a:latin typeface="Microsoft Sans Serif"/>
                <a:cs typeface="Microsoft Sans Serif"/>
              </a:rPr>
              <a:t>de</a:t>
            </a:r>
            <a:r>
              <a:rPr sz="750" spc="-5" dirty="0">
                <a:latin typeface="Microsoft Sans Serif"/>
                <a:cs typeface="Microsoft Sans Serif"/>
              </a:rPr>
              <a:t> </a:t>
            </a:r>
            <a:r>
              <a:rPr sz="750" spc="10" dirty="0">
                <a:latin typeface="Microsoft Sans Serif"/>
                <a:cs typeface="Microsoft Sans Serif"/>
              </a:rPr>
              <a:t>la</a:t>
            </a:r>
            <a:r>
              <a:rPr sz="750" dirty="0">
                <a:latin typeface="Microsoft Sans Serif"/>
                <a:cs typeface="Microsoft Sans Serif"/>
              </a:rPr>
              <a:t> </a:t>
            </a:r>
            <a:r>
              <a:rPr sz="750" spc="25" dirty="0">
                <a:latin typeface="Microsoft Sans Serif"/>
                <a:cs typeface="Microsoft Sans Serif"/>
              </a:rPr>
              <a:t>reconexión</a:t>
            </a:r>
            <a:r>
              <a:rPr sz="750" spc="-5" dirty="0">
                <a:latin typeface="Microsoft Sans Serif"/>
                <a:cs typeface="Microsoft Sans Serif"/>
              </a:rPr>
              <a:t> </a:t>
            </a:r>
            <a:r>
              <a:rPr sz="750" dirty="0">
                <a:latin typeface="Microsoft Sans Serif"/>
                <a:cs typeface="Microsoft Sans Serif"/>
              </a:rPr>
              <a:t>a </a:t>
            </a:r>
            <a:r>
              <a:rPr sz="750" spc="20" dirty="0">
                <a:latin typeface="Microsoft Sans Serif"/>
                <a:cs typeface="Microsoft Sans Serif"/>
              </a:rPr>
              <a:t>alta</a:t>
            </a:r>
            <a:r>
              <a:rPr sz="750" spc="-5" dirty="0">
                <a:latin typeface="Microsoft Sans Serif"/>
                <a:cs typeface="Microsoft Sans Serif"/>
              </a:rPr>
              <a:t> </a:t>
            </a:r>
            <a:r>
              <a:rPr sz="750" spc="15" dirty="0">
                <a:latin typeface="Microsoft Sans Serif"/>
                <a:cs typeface="Microsoft Sans Serif"/>
              </a:rPr>
              <a:t>velocidad</a:t>
            </a:r>
            <a:r>
              <a:rPr sz="750" dirty="0">
                <a:latin typeface="Microsoft Sans Serif"/>
                <a:cs typeface="Microsoft Sans Serif"/>
              </a:rPr>
              <a:t> </a:t>
            </a:r>
            <a:r>
              <a:rPr sz="750" spc="25" dirty="0">
                <a:latin typeface="Microsoft Sans Serif"/>
                <a:cs typeface="Microsoft Sans Serif"/>
              </a:rPr>
              <a:t>de</a:t>
            </a:r>
            <a:r>
              <a:rPr sz="750" spc="-5" dirty="0">
                <a:latin typeface="Microsoft Sans Serif"/>
                <a:cs typeface="Microsoft Sans Serif"/>
              </a:rPr>
              <a:t> </a:t>
            </a:r>
            <a:r>
              <a:rPr sz="750" spc="10" dirty="0">
                <a:latin typeface="Microsoft Sans Serif"/>
                <a:cs typeface="Microsoft Sans Serif"/>
              </a:rPr>
              <a:t>líneas</a:t>
            </a:r>
            <a:r>
              <a:rPr sz="750" dirty="0">
                <a:latin typeface="Microsoft Sans Serif"/>
                <a:cs typeface="Microsoft Sans Serif"/>
              </a:rPr>
              <a:t> </a:t>
            </a:r>
            <a:r>
              <a:rPr sz="750" spc="25" dirty="0">
                <a:latin typeface="Microsoft Sans Serif"/>
                <a:cs typeface="Microsoft Sans Serif"/>
              </a:rPr>
              <a:t>de</a:t>
            </a:r>
            <a:r>
              <a:rPr sz="750" spc="-5" dirty="0">
                <a:latin typeface="Microsoft Sans Serif"/>
                <a:cs typeface="Microsoft Sans Serif"/>
              </a:rPr>
              <a:t> </a:t>
            </a:r>
            <a:r>
              <a:rPr sz="750" spc="30" dirty="0">
                <a:latin typeface="Microsoft Sans Serif"/>
                <a:cs typeface="Microsoft Sans Serif"/>
              </a:rPr>
              <a:t>transmisión </a:t>
            </a:r>
            <a:r>
              <a:rPr sz="750" spc="-185" dirty="0">
                <a:latin typeface="Microsoft Sans Serif"/>
                <a:cs typeface="Microsoft Sans Serif"/>
              </a:rPr>
              <a:t> </a:t>
            </a:r>
            <a:r>
              <a:rPr sz="750" spc="5" dirty="0">
                <a:latin typeface="Microsoft Sans Serif"/>
                <a:cs typeface="Microsoft Sans Serif"/>
              </a:rPr>
              <a:t>cerca </a:t>
            </a:r>
            <a:r>
              <a:rPr sz="750" spc="25" dirty="0">
                <a:latin typeface="Microsoft Sans Serif"/>
                <a:cs typeface="Microsoft Sans Serif"/>
              </a:rPr>
              <a:t>de </a:t>
            </a:r>
            <a:r>
              <a:rPr sz="750" spc="10" dirty="0">
                <a:latin typeface="Microsoft Sans Serif"/>
                <a:cs typeface="Microsoft Sans Serif"/>
              </a:rPr>
              <a:t>estaciones </a:t>
            </a:r>
            <a:r>
              <a:rPr sz="750" spc="20" dirty="0">
                <a:latin typeface="Microsoft Sans Serif"/>
                <a:cs typeface="Microsoft Sans Serif"/>
              </a:rPr>
              <a:t>generadoras. </a:t>
            </a:r>
            <a:r>
              <a:rPr sz="750" dirty="0">
                <a:latin typeface="Microsoft Sans Serif"/>
                <a:cs typeface="Microsoft Sans Serif"/>
              </a:rPr>
              <a:t>Al </a:t>
            </a:r>
            <a:r>
              <a:rPr sz="750" spc="20" dirty="0">
                <a:latin typeface="Microsoft Sans Serif"/>
                <a:cs typeface="Microsoft Sans Serif"/>
              </a:rPr>
              <a:t>aplicar </a:t>
            </a:r>
            <a:r>
              <a:rPr sz="750" spc="15" dirty="0">
                <a:latin typeface="Microsoft Sans Serif"/>
                <a:cs typeface="Microsoft Sans Serif"/>
              </a:rPr>
              <a:t>prácticas </a:t>
            </a:r>
            <a:r>
              <a:rPr sz="750" spc="25" dirty="0">
                <a:latin typeface="Microsoft Sans Serif"/>
                <a:cs typeface="Microsoft Sans Serif"/>
              </a:rPr>
              <a:t>de </a:t>
            </a:r>
            <a:r>
              <a:rPr sz="750" spc="20" dirty="0">
                <a:latin typeface="Microsoft Sans Serif"/>
                <a:cs typeface="Microsoft Sans Serif"/>
              </a:rPr>
              <a:t>reconexión, </a:t>
            </a:r>
            <a:r>
              <a:rPr sz="750" spc="10" dirty="0">
                <a:latin typeface="Microsoft Sans Serif"/>
                <a:cs typeface="Microsoft Sans Serif"/>
              </a:rPr>
              <a:t>el </a:t>
            </a:r>
            <a:r>
              <a:rPr sz="750" spc="-185" dirty="0">
                <a:latin typeface="Microsoft Sans Serif"/>
                <a:cs typeface="Microsoft Sans Serif"/>
              </a:rPr>
              <a:t> </a:t>
            </a:r>
            <a:r>
              <a:rPr sz="750" spc="30" dirty="0">
                <a:latin typeface="Microsoft Sans Serif"/>
                <a:cs typeface="Microsoft Sans Serif"/>
              </a:rPr>
              <a:t>ingeniero</a:t>
            </a:r>
            <a:r>
              <a:rPr sz="750" spc="-5" dirty="0">
                <a:latin typeface="Microsoft Sans Serif"/>
                <a:cs typeface="Microsoft Sans Serif"/>
              </a:rPr>
              <a:t> </a:t>
            </a:r>
            <a:r>
              <a:rPr sz="750" spc="25" dirty="0">
                <a:latin typeface="Microsoft Sans Serif"/>
                <a:cs typeface="Microsoft Sans Serif"/>
              </a:rPr>
              <a:t>debe</a:t>
            </a:r>
            <a:r>
              <a:rPr sz="750" spc="-5" dirty="0">
                <a:latin typeface="Microsoft Sans Serif"/>
                <a:cs typeface="Microsoft Sans Serif"/>
              </a:rPr>
              <a:t> </a:t>
            </a:r>
            <a:r>
              <a:rPr sz="750" spc="20" dirty="0">
                <a:latin typeface="Microsoft Sans Serif"/>
                <a:cs typeface="Microsoft Sans Serif"/>
              </a:rPr>
              <a:t>considerar</a:t>
            </a:r>
            <a:r>
              <a:rPr sz="750" spc="-5" dirty="0">
                <a:latin typeface="Microsoft Sans Serif"/>
                <a:cs typeface="Microsoft Sans Serif"/>
              </a:rPr>
              <a:t> </a:t>
            </a:r>
            <a:r>
              <a:rPr sz="750" spc="25" dirty="0">
                <a:latin typeface="Microsoft Sans Serif"/>
                <a:cs typeface="Microsoft Sans Serif"/>
              </a:rPr>
              <a:t>lo</a:t>
            </a:r>
            <a:r>
              <a:rPr sz="750" spc="-5" dirty="0">
                <a:latin typeface="Microsoft Sans Serif"/>
                <a:cs typeface="Microsoft Sans Serif"/>
              </a:rPr>
              <a:t> </a:t>
            </a:r>
            <a:r>
              <a:rPr sz="750" spc="20" dirty="0">
                <a:latin typeface="Microsoft Sans Serif"/>
                <a:cs typeface="Microsoft Sans Serif"/>
              </a:rPr>
              <a:t>siguiente:</a:t>
            </a:r>
            <a:endParaRPr sz="750">
              <a:latin typeface="Microsoft Sans Serif"/>
              <a:cs typeface="Microsoft Sans Serif"/>
            </a:endParaRPr>
          </a:p>
          <a:p>
            <a:pPr marL="411480" marR="24130" indent="-172720">
              <a:lnSpc>
                <a:spcPct val="142900"/>
              </a:lnSpc>
              <a:spcBef>
                <a:spcPts val="60"/>
              </a:spcBef>
              <a:buSzPct val="142857"/>
              <a:buChar char="•"/>
              <a:tabLst>
                <a:tab pos="396875" algn="l"/>
              </a:tabLst>
            </a:pPr>
            <a:r>
              <a:rPr sz="700" u="sng" spc="10" dirty="0">
                <a:uFill>
                  <a:solidFill>
                    <a:srgbClr val="000000"/>
                  </a:solidFill>
                </a:uFill>
                <a:latin typeface="Microsoft Sans Serif"/>
                <a:cs typeface="Microsoft Sans Serif"/>
              </a:rPr>
              <a:t>Reenganche</a:t>
            </a:r>
            <a:r>
              <a:rPr sz="700" u="sng" spc="-5" dirty="0">
                <a:uFill>
                  <a:solidFill>
                    <a:srgbClr val="000000"/>
                  </a:solidFill>
                </a:uFill>
                <a:latin typeface="Microsoft Sans Serif"/>
                <a:cs typeface="Microsoft Sans Serif"/>
              </a:rPr>
              <a:t> </a:t>
            </a:r>
            <a:r>
              <a:rPr sz="700" u="sng" spc="30" dirty="0">
                <a:uFill>
                  <a:solidFill>
                    <a:srgbClr val="000000"/>
                  </a:solidFill>
                </a:uFill>
                <a:latin typeface="Microsoft Sans Serif"/>
                <a:cs typeface="Microsoft Sans Serif"/>
              </a:rPr>
              <a:t>retardado</a:t>
            </a:r>
            <a:r>
              <a:rPr sz="700" u="sng" dirty="0">
                <a:uFill>
                  <a:solidFill>
                    <a:srgbClr val="000000"/>
                  </a:solidFill>
                </a:uFill>
                <a:latin typeface="Microsoft Sans Serif"/>
                <a:cs typeface="Microsoft Sans Serif"/>
              </a:rPr>
              <a:t> </a:t>
            </a:r>
            <a:r>
              <a:rPr sz="700" u="sng" spc="25" dirty="0">
                <a:uFill>
                  <a:solidFill>
                    <a:srgbClr val="000000"/>
                  </a:solidFill>
                </a:uFill>
                <a:latin typeface="Microsoft Sans Serif"/>
                <a:cs typeface="Microsoft Sans Serif"/>
              </a:rPr>
              <a:t>para</a:t>
            </a:r>
            <a:r>
              <a:rPr sz="700" u="sng" dirty="0">
                <a:uFill>
                  <a:solidFill>
                    <a:srgbClr val="000000"/>
                  </a:solidFill>
                </a:uFill>
                <a:latin typeface="Microsoft Sans Serif"/>
                <a:cs typeface="Microsoft Sans Serif"/>
              </a:rPr>
              <a:t> </a:t>
            </a:r>
            <a:r>
              <a:rPr sz="700" u="sng" spc="20" dirty="0">
                <a:uFill>
                  <a:solidFill>
                    <a:srgbClr val="000000"/>
                  </a:solidFill>
                </a:uFill>
                <a:latin typeface="Microsoft Sans Serif"/>
                <a:cs typeface="Microsoft Sans Serif"/>
              </a:rPr>
              <a:t>todas</a:t>
            </a:r>
            <a:r>
              <a:rPr sz="700" u="sng" dirty="0">
                <a:uFill>
                  <a:solidFill>
                    <a:srgbClr val="000000"/>
                  </a:solidFill>
                </a:uFill>
                <a:latin typeface="Microsoft Sans Serif"/>
                <a:cs typeface="Microsoft Sans Serif"/>
              </a:rPr>
              <a:t> las </a:t>
            </a:r>
            <a:r>
              <a:rPr sz="700" u="sng" spc="10" dirty="0">
                <a:uFill>
                  <a:solidFill>
                    <a:srgbClr val="000000"/>
                  </a:solidFill>
                </a:uFill>
                <a:latin typeface="Microsoft Sans Serif"/>
                <a:cs typeface="Microsoft Sans Serif"/>
              </a:rPr>
              <a:t>fallas</a:t>
            </a:r>
            <a:r>
              <a:rPr sz="700" dirty="0">
                <a:latin typeface="Microsoft Sans Serif"/>
                <a:cs typeface="Microsoft Sans Serif"/>
              </a:rPr>
              <a:t> </a:t>
            </a:r>
            <a:r>
              <a:rPr sz="700" spc="-10" dirty="0">
                <a:latin typeface="Microsoft Sans Serif"/>
                <a:cs typeface="Microsoft Sans Serif"/>
              </a:rPr>
              <a:t>.</a:t>
            </a:r>
            <a:r>
              <a:rPr sz="700" dirty="0">
                <a:latin typeface="Microsoft Sans Serif"/>
                <a:cs typeface="Microsoft Sans Serif"/>
              </a:rPr>
              <a:t> </a:t>
            </a:r>
            <a:r>
              <a:rPr sz="700" spc="-40" dirty="0">
                <a:latin typeface="Microsoft Sans Serif"/>
                <a:cs typeface="Microsoft Sans Serif"/>
              </a:rPr>
              <a:t>Se</a:t>
            </a:r>
            <a:r>
              <a:rPr sz="700" dirty="0">
                <a:latin typeface="Microsoft Sans Serif"/>
                <a:cs typeface="Microsoft Sans Serif"/>
              </a:rPr>
              <a:t> </a:t>
            </a:r>
            <a:r>
              <a:rPr sz="700" spc="20" dirty="0">
                <a:latin typeface="Microsoft Sans Serif"/>
                <a:cs typeface="Microsoft Sans Serif"/>
              </a:rPr>
              <a:t>sugiere</a:t>
            </a:r>
            <a:r>
              <a:rPr sz="700" dirty="0">
                <a:latin typeface="Microsoft Sans Serif"/>
                <a:cs typeface="Microsoft Sans Serif"/>
              </a:rPr>
              <a:t> </a:t>
            </a:r>
            <a:r>
              <a:rPr sz="700" spc="40" dirty="0">
                <a:latin typeface="Microsoft Sans Serif"/>
                <a:cs typeface="Microsoft Sans Serif"/>
              </a:rPr>
              <a:t>un</a:t>
            </a:r>
            <a:r>
              <a:rPr sz="700" dirty="0">
                <a:latin typeface="Microsoft Sans Serif"/>
                <a:cs typeface="Microsoft Sans Serif"/>
              </a:rPr>
              <a:t> </a:t>
            </a:r>
            <a:r>
              <a:rPr sz="700" spc="25" dirty="0">
                <a:latin typeface="Microsoft Sans Serif"/>
                <a:cs typeface="Microsoft Sans Serif"/>
              </a:rPr>
              <a:t>retraso </a:t>
            </a:r>
            <a:r>
              <a:rPr sz="700" spc="-175" dirty="0">
                <a:latin typeface="Microsoft Sans Serif"/>
                <a:cs typeface="Microsoft Sans Serif"/>
              </a:rPr>
              <a:t> </a:t>
            </a:r>
            <a:r>
              <a:rPr sz="700" spc="20" dirty="0">
                <a:latin typeface="Microsoft Sans Serif"/>
                <a:cs typeface="Microsoft Sans Serif"/>
              </a:rPr>
              <a:t>de</a:t>
            </a:r>
            <a:r>
              <a:rPr sz="700" spc="-10" dirty="0">
                <a:latin typeface="Microsoft Sans Serif"/>
                <a:cs typeface="Microsoft Sans Serif"/>
              </a:rPr>
              <a:t> </a:t>
            </a:r>
            <a:r>
              <a:rPr sz="700" spc="10" dirty="0">
                <a:latin typeface="Microsoft Sans Serif"/>
                <a:cs typeface="Microsoft Sans Serif"/>
              </a:rPr>
              <a:t>10</a:t>
            </a:r>
            <a:r>
              <a:rPr sz="700" spc="-5" dirty="0">
                <a:latin typeface="Microsoft Sans Serif"/>
                <a:cs typeface="Microsoft Sans Serif"/>
              </a:rPr>
              <a:t> </a:t>
            </a:r>
            <a:r>
              <a:rPr sz="700" spc="20" dirty="0">
                <a:latin typeface="Microsoft Sans Serif"/>
                <a:cs typeface="Microsoft Sans Serif"/>
              </a:rPr>
              <a:t>segundos</a:t>
            </a:r>
            <a:r>
              <a:rPr sz="700" spc="-5" dirty="0">
                <a:latin typeface="Microsoft Sans Serif"/>
                <a:cs typeface="Microsoft Sans Serif"/>
              </a:rPr>
              <a:t> </a:t>
            </a:r>
            <a:r>
              <a:rPr sz="700" spc="30" dirty="0">
                <a:latin typeface="Microsoft Sans Serif"/>
                <a:cs typeface="Microsoft Sans Serif"/>
              </a:rPr>
              <a:t>o</a:t>
            </a:r>
            <a:r>
              <a:rPr sz="700" spc="-5" dirty="0">
                <a:latin typeface="Microsoft Sans Serif"/>
                <a:cs typeface="Microsoft Sans Serif"/>
              </a:rPr>
              <a:t> </a:t>
            </a:r>
            <a:r>
              <a:rPr sz="700" spc="10" dirty="0">
                <a:latin typeface="Microsoft Sans Serif"/>
                <a:cs typeface="Microsoft Sans Serif"/>
              </a:rPr>
              <a:t>más.</a:t>
            </a:r>
            <a:endParaRPr sz="700">
              <a:latin typeface="Microsoft Sans Serif"/>
              <a:cs typeface="Microsoft Sans Serif"/>
            </a:endParaRPr>
          </a:p>
        </p:txBody>
      </p:sp>
      <p:sp>
        <p:nvSpPr>
          <p:cNvPr id="5" name="object 5"/>
          <p:cNvSpPr txBox="1"/>
          <p:nvPr/>
        </p:nvSpPr>
        <p:spPr>
          <a:xfrm>
            <a:off x="9622664" y="601182"/>
            <a:ext cx="6303289" cy="1216102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84785" marR="476250">
              <a:lnSpc>
                <a:spcPct val="153900"/>
              </a:lnSpc>
              <a:spcBef>
                <a:spcPts val="100"/>
              </a:spcBef>
            </a:pPr>
            <a:r>
              <a:rPr sz="650" spc="20" dirty="0">
                <a:latin typeface="Microsoft Sans Serif"/>
                <a:cs typeface="Microsoft Sans Serif"/>
              </a:rPr>
              <a:t>para</a:t>
            </a:r>
            <a:r>
              <a:rPr sz="650" spc="-15" dirty="0">
                <a:latin typeface="Microsoft Sans Serif"/>
                <a:cs typeface="Microsoft Sans Serif"/>
              </a:rPr>
              <a:t> </a:t>
            </a:r>
            <a:r>
              <a:rPr sz="650" spc="10" dirty="0">
                <a:latin typeface="Microsoft Sans Serif"/>
                <a:cs typeface="Microsoft Sans Serif"/>
              </a:rPr>
              <a:t>la</a:t>
            </a:r>
            <a:r>
              <a:rPr sz="650" spc="-10" dirty="0">
                <a:latin typeface="Microsoft Sans Serif"/>
                <a:cs typeface="Microsoft Sans Serif"/>
              </a:rPr>
              <a:t> </a:t>
            </a:r>
            <a:r>
              <a:rPr sz="650" spc="30" dirty="0">
                <a:latin typeface="Microsoft Sans Serif"/>
                <a:cs typeface="Microsoft Sans Serif"/>
              </a:rPr>
              <a:t>hora</a:t>
            </a:r>
            <a:r>
              <a:rPr sz="650" spc="-10" dirty="0">
                <a:latin typeface="Microsoft Sans Serif"/>
                <a:cs typeface="Microsoft Sans Serif"/>
              </a:rPr>
              <a:t> </a:t>
            </a:r>
            <a:r>
              <a:rPr sz="650" spc="20" dirty="0">
                <a:latin typeface="Microsoft Sans Serif"/>
                <a:cs typeface="Microsoft Sans Serif"/>
              </a:rPr>
              <a:t>de</a:t>
            </a:r>
            <a:r>
              <a:rPr sz="650" spc="-10" dirty="0">
                <a:latin typeface="Microsoft Sans Serif"/>
                <a:cs typeface="Microsoft Sans Serif"/>
              </a:rPr>
              <a:t> </a:t>
            </a:r>
            <a:r>
              <a:rPr sz="650" spc="20" dirty="0">
                <a:latin typeface="Microsoft Sans Serif"/>
                <a:cs typeface="Microsoft Sans Serif"/>
              </a:rPr>
              <a:t>cierre</a:t>
            </a:r>
            <a:r>
              <a:rPr sz="650" spc="-10" dirty="0">
                <a:latin typeface="Microsoft Sans Serif"/>
                <a:cs typeface="Microsoft Sans Serif"/>
              </a:rPr>
              <a:t> </a:t>
            </a:r>
            <a:r>
              <a:rPr sz="650" spc="20" dirty="0">
                <a:latin typeface="Microsoft Sans Serif"/>
                <a:cs typeface="Microsoft Sans Serif"/>
              </a:rPr>
              <a:t>del</a:t>
            </a:r>
            <a:r>
              <a:rPr sz="650" spc="-10" dirty="0">
                <a:latin typeface="Microsoft Sans Serif"/>
                <a:cs typeface="Microsoft Sans Serif"/>
              </a:rPr>
              <a:t> </a:t>
            </a:r>
            <a:r>
              <a:rPr sz="650" spc="35" dirty="0">
                <a:latin typeface="Microsoft Sans Serif"/>
                <a:cs typeface="Microsoft Sans Serif"/>
              </a:rPr>
              <a:t>interruptor.</a:t>
            </a:r>
            <a:r>
              <a:rPr sz="650" spc="-10" dirty="0">
                <a:latin typeface="Microsoft Sans Serif"/>
                <a:cs typeface="Microsoft Sans Serif"/>
              </a:rPr>
              <a:t> </a:t>
            </a:r>
            <a:r>
              <a:rPr sz="650" dirty="0">
                <a:latin typeface="Microsoft Sans Serif"/>
                <a:cs typeface="Microsoft Sans Serif"/>
              </a:rPr>
              <a:t>Esto</a:t>
            </a:r>
            <a:r>
              <a:rPr sz="650" spc="-10" dirty="0">
                <a:latin typeface="Microsoft Sans Serif"/>
                <a:cs typeface="Microsoft Sans Serif"/>
              </a:rPr>
              <a:t> </a:t>
            </a:r>
            <a:r>
              <a:rPr sz="650" spc="-5" dirty="0">
                <a:latin typeface="Microsoft Sans Serif"/>
                <a:cs typeface="Microsoft Sans Serif"/>
              </a:rPr>
              <a:t>se</a:t>
            </a:r>
            <a:r>
              <a:rPr sz="650" spc="-10" dirty="0">
                <a:latin typeface="Microsoft Sans Serif"/>
                <a:cs typeface="Microsoft Sans Serif"/>
              </a:rPr>
              <a:t> </a:t>
            </a:r>
            <a:r>
              <a:rPr sz="650" spc="15" dirty="0">
                <a:latin typeface="Microsoft Sans Serif"/>
                <a:cs typeface="Microsoft Sans Serif"/>
              </a:rPr>
              <a:t>expresa </a:t>
            </a:r>
            <a:r>
              <a:rPr sz="650" spc="-160" dirty="0">
                <a:latin typeface="Microsoft Sans Serif"/>
                <a:cs typeface="Microsoft Sans Serif"/>
              </a:rPr>
              <a:t> </a:t>
            </a:r>
            <a:r>
              <a:rPr sz="650" spc="25" dirty="0">
                <a:latin typeface="Microsoft Sans Serif"/>
                <a:cs typeface="Microsoft Sans Serif"/>
              </a:rPr>
              <a:t>matemáticamente</a:t>
            </a:r>
            <a:r>
              <a:rPr sz="650" spc="-10" dirty="0">
                <a:latin typeface="Microsoft Sans Serif"/>
                <a:cs typeface="Microsoft Sans Serif"/>
              </a:rPr>
              <a:t> </a:t>
            </a:r>
            <a:r>
              <a:rPr sz="650" spc="20" dirty="0">
                <a:latin typeface="Microsoft Sans Serif"/>
                <a:cs typeface="Microsoft Sans Serif"/>
              </a:rPr>
              <a:t>como:</a:t>
            </a:r>
            <a:endParaRPr sz="650">
              <a:latin typeface="Microsoft Sans Serif"/>
              <a:cs typeface="Microsoft Sans Serif"/>
            </a:endParaRPr>
          </a:p>
          <a:p>
            <a:pPr marL="1050290">
              <a:lnSpc>
                <a:spcPct val="100000"/>
              </a:lnSpc>
              <a:spcBef>
                <a:spcPts val="420"/>
              </a:spcBef>
            </a:pPr>
            <a:r>
              <a:rPr sz="950" spc="35" dirty="0">
                <a:latin typeface="Microsoft Sans Serif"/>
                <a:cs typeface="Microsoft Sans Serif"/>
              </a:rPr>
              <a:t>θ</a:t>
            </a:r>
            <a:r>
              <a:rPr sz="950" spc="-55" dirty="0">
                <a:latin typeface="Microsoft Sans Serif"/>
                <a:cs typeface="Microsoft Sans Serif"/>
              </a:rPr>
              <a:t> </a:t>
            </a:r>
            <a:r>
              <a:rPr sz="950" spc="-10" dirty="0">
                <a:latin typeface="Microsoft Sans Serif"/>
                <a:cs typeface="Microsoft Sans Serif"/>
              </a:rPr>
              <a:t>=360°F</a:t>
            </a:r>
            <a:r>
              <a:rPr sz="600" spc="-10" dirty="0">
                <a:latin typeface="Microsoft Sans Serif"/>
                <a:cs typeface="Microsoft Sans Serif"/>
              </a:rPr>
              <a:t>S</a:t>
            </a:r>
            <a:r>
              <a:rPr sz="950" spc="-10" dirty="0">
                <a:latin typeface="Microsoft Sans Serif"/>
                <a:cs typeface="Microsoft Sans Serif"/>
              </a:rPr>
              <a:t>t</a:t>
            </a:r>
            <a:r>
              <a:rPr sz="600" spc="-10" dirty="0">
                <a:latin typeface="Microsoft Sans Serif"/>
                <a:cs typeface="Microsoft Sans Serif"/>
              </a:rPr>
              <a:t>S</a:t>
            </a:r>
            <a:endParaRPr sz="600">
              <a:latin typeface="Microsoft Sans Serif"/>
              <a:cs typeface="Microsoft Sans Serif"/>
            </a:endParaRPr>
          </a:p>
          <a:p>
            <a:pPr marL="239395">
              <a:lnSpc>
                <a:spcPct val="100000"/>
              </a:lnSpc>
              <a:spcBef>
                <a:spcPts val="450"/>
              </a:spcBef>
            </a:pPr>
            <a:r>
              <a:rPr sz="800" spc="30" dirty="0">
                <a:latin typeface="Microsoft Sans Serif"/>
                <a:cs typeface="Microsoft Sans Serif"/>
              </a:rPr>
              <a:t>dónde:</a:t>
            </a:r>
            <a:endParaRPr sz="800">
              <a:latin typeface="Microsoft Sans Serif"/>
              <a:cs typeface="Microsoft Sans Serif"/>
            </a:endParaRPr>
          </a:p>
          <a:p>
            <a:pPr marL="467995" marR="630555">
              <a:lnSpc>
                <a:spcPts val="1340"/>
              </a:lnSpc>
              <a:spcBef>
                <a:spcPts val="110"/>
              </a:spcBef>
            </a:pPr>
            <a:r>
              <a:rPr sz="650" spc="5" dirty="0">
                <a:latin typeface="Microsoft Sans Serif"/>
                <a:cs typeface="Microsoft Sans Serif"/>
              </a:rPr>
              <a:t>θes</a:t>
            </a:r>
            <a:r>
              <a:rPr sz="650" spc="-10" dirty="0">
                <a:latin typeface="Microsoft Sans Serif"/>
                <a:cs typeface="Microsoft Sans Serif"/>
              </a:rPr>
              <a:t> </a:t>
            </a:r>
            <a:r>
              <a:rPr sz="650" spc="10" dirty="0">
                <a:latin typeface="Microsoft Sans Serif"/>
                <a:cs typeface="Microsoft Sans Serif"/>
              </a:rPr>
              <a:t>el</a:t>
            </a:r>
            <a:r>
              <a:rPr sz="650" spc="-10" dirty="0">
                <a:latin typeface="Microsoft Sans Serif"/>
                <a:cs typeface="Microsoft Sans Serif"/>
              </a:rPr>
              <a:t> </a:t>
            </a:r>
            <a:r>
              <a:rPr sz="650" spc="25" dirty="0">
                <a:latin typeface="Microsoft Sans Serif"/>
                <a:cs typeface="Microsoft Sans Serif"/>
              </a:rPr>
              <a:t>ángulo</a:t>
            </a:r>
            <a:r>
              <a:rPr sz="650" spc="-5" dirty="0">
                <a:latin typeface="Microsoft Sans Serif"/>
                <a:cs typeface="Microsoft Sans Serif"/>
              </a:rPr>
              <a:t> </a:t>
            </a:r>
            <a:r>
              <a:rPr sz="650" spc="20" dirty="0">
                <a:latin typeface="Microsoft Sans Serif"/>
                <a:cs typeface="Microsoft Sans Serif"/>
              </a:rPr>
              <a:t>de</a:t>
            </a:r>
            <a:r>
              <a:rPr sz="650" spc="-10" dirty="0">
                <a:latin typeface="Microsoft Sans Serif"/>
                <a:cs typeface="Microsoft Sans Serif"/>
              </a:rPr>
              <a:t> </a:t>
            </a:r>
            <a:r>
              <a:rPr sz="650" spc="5" dirty="0">
                <a:latin typeface="Microsoft Sans Serif"/>
                <a:cs typeface="Microsoft Sans Serif"/>
              </a:rPr>
              <a:t>avance</a:t>
            </a:r>
            <a:r>
              <a:rPr sz="650" spc="-5" dirty="0">
                <a:latin typeface="Microsoft Sans Serif"/>
                <a:cs typeface="Microsoft Sans Serif"/>
              </a:rPr>
              <a:t> </a:t>
            </a:r>
            <a:r>
              <a:rPr sz="650" spc="20" dirty="0">
                <a:latin typeface="Microsoft Sans Serif"/>
                <a:cs typeface="Microsoft Sans Serif"/>
              </a:rPr>
              <a:t>en</a:t>
            </a:r>
            <a:r>
              <a:rPr sz="650" spc="-10" dirty="0">
                <a:latin typeface="Microsoft Sans Serif"/>
                <a:cs typeface="Microsoft Sans Serif"/>
              </a:rPr>
              <a:t> </a:t>
            </a:r>
            <a:r>
              <a:rPr sz="650" spc="20" dirty="0">
                <a:latin typeface="Microsoft Sans Serif"/>
                <a:cs typeface="Microsoft Sans Serif"/>
              </a:rPr>
              <a:t>grados.</a:t>
            </a:r>
            <a:r>
              <a:rPr sz="650" spc="-10" dirty="0">
                <a:latin typeface="Microsoft Sans Serif"/>
                <a:cs typeface="Microsoft Sans Serif"/>
              </a:rPr>
              <a:t> </a:t>
            </a:r>
            <a:r>
              <a:rPr sz="650" spc="-35" dirty="0">
                <a:latin typeface="Microsoft Sans Serif"/>
                <a:cs typeface="Microsoft Sans Serif"/>
              </a:rPr>
              <a:t>F</a:t>
            </a:r>
            <a:r>
              <a:rPr sz="450" spc="-35" dirty="0">
                <a:latin typeface="Microsoft Sans Serif"/>
                <a:cs typeface="Microsoft Sans Serif"/>
              </a:rPr>
              <a:t>S</a:t>
            </a:r>
            <a:r>
              <a:rPr sz="650" spc="-35" dirty="0">
                <a:latin typeface="Microsoft Sans Serif"/>
                <a:cs typeface="Microsoft Sans Serif"/>
              </a:rPr>
              <a:t>es</a:t>
            </a:r>
            <a:r>
              <a:rPr sz="650" spc="-5" dirty="0">
                <a:latin typeface="Microsoft Sans Serif"/>
                <a:cs typeface="Microsoft Sans Serif"/>
              </a:rPr>
              <a:t> </a:t>
            </a:r>
            <a:r>
              <a:rPr sz="650" spc="10" dirty="0">
                <a:latin typeface="Microsoft Sans Serif"/>
                <a:cs typeface="Microsoft Sans Serif"/>
              </a:rPr>
              <a:t>la </a:t>
            </a:r>
            <a:r>
              <a:rPr sz="650" spc="-160" dirty="0">
                <a:latin typeface="Microsoft Sans Serif"/>
                <a:cs typeface="Microsoft Sans Serif"/>
              </a:rPr>
              <a:t> </a:t>
            </a:r>
            <a:r>
              <a:rPr sz="650" spc="15" dirty="0">
                <a:latin typeface="Microsoft Sans Serif"/>
                <a:cs typeface="Microsoft Sans Serif"/>
              </a:rPr>
              <a:t>frecuencia</a:t>
            </a:r>
            <a:r>
              <a:rPr sz="650" spc="-10" dirty="0">
                <a:latin typeface="Microsoft Sans Serif"/>
                <a:cs typeface="Microsoft Sans Serif"/>
              </a:rPr>
              <a:t> </a:t>
            </a:r>
            <a:r>
              <a:rPr sz="650" spc="20" dirty="0">
                <a:latin typeface="Microsoft Sans Serif"/>
                <a:cs typeface="Microsoft Sans Serif"/>
              </a:rPr>
              <a:t>de</a:t>
            </a:r>
            <a:r>
              <a:rPr sz="650" spc="-10" dirty="0">
                <a:latin typeface="Microsoft Sans Serif"/>
                <a:cs typeface="Microsoft Sans Serif"/>
              </a:rPr>
              <a:t> </a:t>
            </a:r>
            <a:r>
              <a:rPr sz="650" spc="20" dirty="0">
                <a:latin typeface="Microsoft Sans Serif"/>
                <a:cs typeface="Microsoft Sans Serif"/>
              </a:rPr>
              <a:t>deslizamiento</a:t>
            </a:r>
            <a:r>
              <a:rPr sz="650" spc="-5" dirty="0">
                <a:latin typeface="Microsoft Sans Serif"/>
                <a:cs typeface="Microsoft Sans Serif"/>
              </a:rPr>
              <a:t> </a:t>
            </a:r>
            <a:r>
              <a:rPr sz="650" spc="20" dirty="0">
                <a:latin typeface="Microsoft Sans Serif"/>
                <a:cs typeface="Microsoft Sans Serif"/>
              </a:rPr>
              <a:t>en</a:t>
            </a:r>
            <a:r>
              <a:rPr sz="650" spc="-10" dirty="0">
                <a:latin typeface="Microsoft Sans Serif"/>
                <a:cs typeface="Microsoft Sans Serif"/>
              </a:rPr>
              <a:t> </a:t>
            </a:r>
            <a:r>
              <a:rPr sz="650" spc="-5" dirty="0">
                <a:latin typeface="Microsoft Sans Serif"/>
                <a:cs typeface="Microsoft Sans Serif"/>
              </a:rPr>
              <a:t>Hz.</a:t>
            </a:r>
            <a:endParaRPr sz="650">
              <a:latin typeface="Microsoft Sans Serif"/>
              <a:cs typeface="Microsoft Sans Serif"/>
            </a:endParaRPr>
          </a:p>
          <a:p>
            <a:pPr marL="467995">
              <a:lnSpc>
                <a:spcPct val="100000"/>
              </a:lnSpc>
              <a:spcBef>
                <a:spcPts val="430"/>
              </a:spcBef>
            </a:pPr>
            <a:r>
              <a:rPr sz="650" spc="-5" dirty="0">
                <a:latin typeface="Microsoft Sans Serif"/>
                <a:cs typeface="Microsoft Sans Serif"/>
              </a:rPr>
              <a:t>t</a:t>
            </a:r>
            <a:r>
              <a:rPr sz="400" spc="-5" dirty="0">
                <a:latin typeface="Microsoft Sans Serif"/>
                <a:cs typeface="Microsoft Sans Serif"/>
              </a:rPr>
              <a:t>S</a:t>
            </a:r>
            <a:r>
              <a:rPr sz="650" spc="-5" dirty="0">
                <a:latin typeface="Microsoft Sans Serif"/>
                <a:cs typeface="Microsoft Sans Serif"/>
              </a:rPr>
              <a:t>es </a:t>
            </a:r>
            <a:r>
              <a:rPr sz="650" spc="10" dirty="0">
                <a:latin typeface="Microsoft Sans Serif"/>
                <a:cs typeface="Microsoft Sans Serif"/>
              </a:rPr>
              <a:t>el</a:t>
            </a:r>
            <a:r>
              <a:rPr sz="650" dirty="0">
                <a:latin typeface="Microsoft Sans Serif"/>
                <a:cs typeface="Microsoft Sans Serif"/>
              </a:rPr>
              <a:t> </a:t>
            </a:r>
            <a:r>
              <a:rPr sz="650" spc="35" dirty="0">
                <a:latin typeface="Microsoft Sans Serif"/>
                <a:cs typeface="Microsoft Sans Serif"/>
              </a:rPr>
              <a:t>tiempo</a:t>
            </a:r>
            <a:r>
              <a:rPr sz="650" spc="-5" dirty="0">
                <a:latin typeface="Microsoft Sans Serif"/>
                <a:cs typeface="Microsoft Sans Serif"/>
              </a:rPr>
              <a:t> </a:t>
            </a:r>
            <a:r>
              <a:rPr sz="650" spc="20" dirty="0">
                <a:latin typeface="Microsoft Sans Serif"/>
                <a:cs typeface="Microsoft Sans Serif"/>
              </a:rPr>
              <a:t>de</a:t>
            </a:r>
            <a:r>
              <a:rPr sz="650" dirty="0">
                <a:latin typeface="Microsoft Sans Serif"/>
                <a:cs typeface="Microsoft Sans Serif"/>
              </a:rPr>
              <a:t> </a:t>
            </a:r>
            <a:r>
              <a:rPr sz="650" spc="20" dirty="0">
                <a:latin typeface="Microsoft Sans Serif"/>
                <a:cs typeface="Microsoft Sans Serif"/>
              </a:rPr>
              <a:t>cierre</a:t>
            </a:r>
            <a:r>
              <a:rPr sz="650" spc="-5" dirty="0">
                <a:latin typeface="Microsoft Sans Serif"/>
                <a:cs typeface="Microsoft Sans Serif"/>
              </a:rPr>
              <a:t> </a:t>
            </a:r>
            <a:r>
              <a:rPr sz="650" spc="20" dirty="0">
                <a:latin typeface="Microsoft Sans Serif"/>
                <a:cs typeface="Microsoft Sans Serif"/>
              </a:rPr>
              <a:t>del</a:t>
            </a:r>
            <a:r>
              <a:rPr sz="650" dirty="0">
                <a:latin typeface="Microsoft Sans Serif"/>
                <a:cs typeface="Microsoft Sans Serif"/>
              </a:rPr>
              <a:t> </a:t>
            </a:r>
            <a:r>
              <a:rPr sz="650" spc="35" dirty="0">
                <a:latin typeface="Microsoft Sans Serif"/>
                <a:cs typeface="Microsoft Sans Serif"/>
              </a:rPr>
              <a:t>interruptor</a:t>
            </a:r>
            <a:r>
              <a:rPr sz="650" spc="-5" dirty="0">
                <a:latin typeface="Microsoft Sans Serif"/>
                <a:cs typeface="Microsoft Sans Serif"/>
              </a:rPr>
              <a:t> </a:t>
            </a:r>
            <a:r>
              <a:rPr sz="650" spc="20" dirty="0">
                <a:latin typeface="Microsoft Sans Serif"/>
                <a:cs typeface="Microsoft Sans Serif"/>
              </a:rPr>
              <a:t>en</a:t>
            </a:r>
            <a:r>
              <a:rPr sz="650" dirty="0">
                <a:latin typeface="Microsoft Sans Serif"/>
                <a:cs typeface="Microsoft Sans Serif"/>
              </a:rPr>
              <a:t> </a:t>
            </a:r>
            <a:r>
              <a:rPr sz="650" spc="15" dirty="0">
                <a:latin typeface="Microsoft Sans Serif"/>
                <a:cs typeface="Microsoft Sans Serif"/>
              </a:rPr>
              <a:t>segundos.</a:t>
            </a:r>
            <a:endParaRPr sz="650">
              <a:latin typeface="Microsoft Sans Serif"/>
              <a:cs typeface="Microsoft Sans Serif"/>
            </a:endParaRPr>
          </a:p>
          <a:p>
            <a:pPr marL="170180" marR="5080" indent="-170180">
              <a:lnSpc>
                <a:spcPct val="153900"/>
              </a:lnSpc>
              <a:spcBef>
                <a:spcPts val="215"/>
              </a:spcBef>
              <a:buSzPct val="153846"/>
              <a:buChar char="•"/>
              <a:tabLst>
                <a:tab pos="170180" algn="l"/>
              </a:tabLst>
            </a:pPr>
            <a:r>
              <a:rPr sz="650" u="sng" spc="10" dirty="0">
                <a:uFill>
                  <a:solidFill>
                    <a:srgbClr val="000000"/>
                  </a:solidFill>
                </a:uFill>
                <a:latin typeface="Microsoft Sans Serif"/>
                <a:cs typeface="Microsoft Sans Serif"/>
              </a:rPr>
              <a:t>Voltaje </a:t>
            </a:r>
            <a:r>
              <a:rPr sz="650" u="sng" spc="25" dirty="0">
                <a:uFill>
                  <a:solidFill>
                    <a:srgbClr val="000000"/>
                  </a:solidFill>
                </a:uFill>
                <a:latin typeface="Microsoft Sans Serif"/>
                <a:cs typeface="Microsoft Sans Serif"/>
              </a:rPr>
              <a:t>que </a:t>
            </a:r>
            <a:r>
              <a:rPr sz="650" u="sng" spc="15" dirty="0">
                <a:uFill>
                  <a:solidFill>
                    <a:srgbClr val="000000"/>
                  </a:solidFill>
                </a:uFill>
                <a:latin typeface="Microsoft Sans Serif"/>
                <a:cs typeface="Microsoft Sans Serif"/>
              </a:rPr>
              <a:t>coincide </a:t>
            </a:r>
            <a:r>
              <a:rPr sz="650" u="sng" spc="20" dirty="0">
                <a:uFill>
                  <a:solidFill>
                    <a:srgbClr val="000000"/>
                  </a:solidFill>
                </a:uFill>
                <a:latin typeface="Microsoft Sans Serif"/>
                <a:cs typeface="Microsoft Sans Serif"/>
              </a:rPr>
              <a:t>de </a:t>
            </a:r>
            <a:r>
              <a:rPr sz="650" u="sng" spc="10" dirty="0">
                <a:uFill>
                  <a:solidFill>
                    <a:srgbClr val="000000"/>
                  </a:solidFill>
                </a:uFill>
                <a:latin typeface="Microsoft Sans Serif"/>
                <a:cs typeface="Microsoft Sans Serif"/>
              </a:rPr>
              <a:t>0 </a:t>
            </a:r>
            <a:r>
              <a:rPr sz="650" u="sng" dirty="0">
                <a:uFill>
                  <a:solidFill>
                    <a:srgbClr val="000000"/>
                  </a:solidFill>
                </a:uFill>
                <a:latin typeface="Microsoft Sans Serif"/>
                <a:cs typeface="Microsoft Sans Serif"/>
              </a:rPr>
              <a:t>a +5 </a:t>
            </a:r>
            <a:r>
              <a:rPr sz="650" u="sng" spc="40" dirty="0">
                <a:uFill>
                  <a:solidFill>
                    <a:srgbClr val="000000"/>
                  </a:solidFill>
                </a:uFill>
                <a:latin typeface="Microsoft Sans Serif"/>
                <a:cs typeface="Microsoft Sans Serif"/>
              </a:rPr>
              <a:t>por </a:t>
            </a:r>
            <a:r>
              <a:rPr sz="650" u="sng" spc="15" dirty="0">
                <a:uFill>
                  <a:solidFill>
                    <a:srgbClr val="000000"/>
                  </a:solidFill>
                </a:uFill>
                <a:latin typeface="Microsoft Sans Serif"/>
                <a:cs typeface="Microsoft Sans Serif"/>
              </a:rPr>
              <a:t>ciento. </a:t>
            </a:r>
            <a:r>
              <a:rPr sz="650" u="sng" spc="-10" dirty="0">
                <a:uFill>
                  <a:solidFill>
                    <a:srgbClr val="000000"/>
                  </a:solidFill>
                </a:uFill>
                <a:latin typeface="Microsoft Sans Serif"/>
                <a:cs typeface="Microsoft Sans Serif"/>
              </a:rPr>
              <a:t>Es</a:t>
            </a:r>
            <a:r>
              <a:rPr sz="650" spc="-10" dirty="0">
                <a:latin typeface="Microsoft Sans Serif"/>
                <a:cs typeface="Microsoft Sans Serif"/>
              </a:rPr>
              <a:t>te </a:t>
            </a:r>
            <a:r>
              <a:rPr sz="650" spc="30" dirty="0">
                <a:latin typeface="Microsoft Sans Serif"/>
                <a:cs typeface="Microsoft Sans Serif"/>
              </a:rPr>
              <a:t>límite </a:t>
            </a:r>
            <a:r>
              <a:rPr sz="650" spc="15" dirty="0">
                <a:latin typeface="Microsoft Sans Serif"/>
                <a:cs typeface="Microsoft Sans Serif"/>
              </a:rPr>
              <a:t>ayuda </a:t>
            </a:r>
            <a:r>
              <a:rPr sz="650" dirty="0">
                <a:latin typeface="Microsoft Sans Serif"/>
                <a:cs typeface="Microsoft Sans Serif"/>
              </a:rPr>
              <a:t>a </a:t>
            </a:r>
            <a:r>
              <a:rPr sz="650" spc="5" dirty="0">
                <a:latin typeface="Microsoft Sans Serif"/>
                <a:cs typeface="Microsoft Sans Serif"/>
              </a:rPr>
              <a:t> </a:t>
            </a:r>
            <a:r>
              <a:rPr sz="650" spc="30" dirty="0">
                <a:latin typeface="Microsoft Sans Serif"/>
                <a:cs typeface="Microsoft Sans Serif"/>
              </a:rPr>
              <a:t>mantener</a:t>
            </a:r>
            <a:r>
              <a:rPr sz="650" spc="-5" dirty="0">
                <a:latin typeface="Microsoft Sans Serif"/>
                <a:cs typeface="Microsoft Sans Serif"/>
              </a:rPr>
              <a:t> </a:t>
            </a:r>
            <a:r>
              <a:rPr sz="650" spc="10" dirty="0">
                <a:latin typeface="Microsoft Sans Serif"/>
                <a:cs typeface="Microsoft Sans Serif"/>
              </a:rPr>
              <a:t>la</a:t>
            </a:r>
            <a:r>
              <a:rPr sz="650" dirty="0">
                <a:latin typeface="Microsoft Sans Serif"/>
                <a:cs typeface="Microsoft Sans Serif"/>
              </a:rPr>
              <a:t> </a:t>
            </a:r>
            <a:r>
              <a:rPr sz="650" spc="20" dirty="0">
                <a:latin typeface="Microsoft Sans Serif"/>
                <a:cs typeface="Microsoft Sans Serif"/>
              </a:rPr>
              <a:t>estabilidad</a:t>
            </a:r>
            <a:r>
              <a:rPr sz="650" dirty="0">
                <a:latin typeface="Microsoft Sans Serif"/>
                <a:cs typeface="Microsoft Sans Serif"/>
              </a:rPr>
              <a:t> </a:t>
            </a:r>
            <a:r>
              <a:rPr sz="650" spc="20" dirty="0">
                <a:latin typeface="Microsoft Sans Serif"/>
                <a:cs typeface="Microsoft Sans Serif"/>
              </a:rPr>
              <a:t>del</a:t>
            </a:r>
            <a:r>
              <a:rPr sz="650" spc="-5" dirty="0">
                <a:latin typeface="Microsoft Sans Serif"/>
                <a:cs typeface="Microsoft Sans Serif"/>
              </a:rPr>
              <a:t> </a:t>
            </a:r>
            <a:r>
              <a:rPr sz="650" spc="15" dirty="0">
                <a:latin typeface="Microsoft Sans Serif"/>
                <a:cs typeface="Microsoft Sans Serif"/>
              </a:rPr>
              <a:t>sistema</a:t>
            </a:r>
            <a:r>
              <a:rPr sz="650" dirty="0">
                <a:latin typeface="Microsoft Sans Serif"/>
                <a:cs typeface="Microsoft Sans Serif"/>
              </a:rPr>
              <a:t> </a:t>
            </a:r>
            <a:r>
              <a:rPr sz="650" spc="10" dirty="0">
                <a:latin typeface="Microsoft Sans Serif"/>
                <a:cs typeface="Microsoft Sans Serif"/>
              </a:rPr>
              <a:t>al</a:t>
            </a:r>
            <a:r>
              <a:rPr sz="650" spc="-5" dirty="0">
                <a:latin typeface="Microsoft Sans Serif"/>
                <a:cs typeface="Microsoft Sans Serif"/>
              </a:rPr>
              <a:t> </a:t>
            </a:r>
            <a:r>
              <a:rPr sz="650" spc="20" dirty="0">
                <a:latin typeface="Microsoft Sans Serif"/>
                <a:cs typeface="Microsoft Sans Serif"/>
              </a:rPr>
              <a:t>garantizar</a:t>
            </a:r>
            <a:r>
              <a:rPr sz="650" dirty="0">
                <a:latin typeface="Microsoft Sans Serif"/>
                <a:cs typeface="Microsoft Sans Serif"/>
              </a:rPr>
              <a:t> </a:t>
            </a:r>
            <a:r>
              <a:rPr sz="650" spc="25" dirty="0">
                <a:latin typeface="Microsoft Sans Serif"/>
                <a:cs typeface="Microsoft Sans Serif"/>
              </a:rPr>
              <a:t>que</a:t>
            </a:r>
            <a:r>
              <a:rPr sz="650" dirty="0">
                <a:latin typeface="Microsoft Sans Serif"/>
                <a:cs typeface="Microsoft Sans Serif"/>
              </a:rPr>
              <a:t> </a:t>
            </a:r>
            <a:r>
              <a:rPr sz="650" spc="20" dirty="0">
                <a:latin typeface="Microsoft Sans Serif"/>
                <a:cs typeface="Microsoft Sans Serif"/>
              </a:rPr>
              <a:t>algo</a:t>
            </a:r>
            <a:r>
              <a:rPr sz="650" spc="-5" dirty="0">
                <a:latin typeface="Microsoft Sans Serif"/>
                <a:cs typeface="Microsoft Sans Serif"/>
              </a:rPr>
              <a:t> </a:t>
            </a:r>
            <a:r>
              <a:rPr sz="650" spc="20" dirty="0">
                <a:latin typeface="Microsoft Sans Serif"/>
                <a:cs typeface="Microsoft Sans Serif"/>
              </a:rPr>
              <a:t>de</a:t>
            </a:r>
            <a:r>
              <a:rPr sz="650" dirty="0">
                <a:latin typeface="Microsoft Sans Serif"/>
                <a:cs typeface="Microsoft Sans Serif"/>
              </a:rPr>
              <a:t> </a:t>
            </a:r>
            <a:r>
              <a:rPr sz="650" spc="-45" dirty="0">
                <a:latin typeface="Microsoft Sans Serif"/>
                <a:cs typeface="Microsoft Sans Serif"/>
              </a:rPr>
              <a:t>VAR </a:t>
            </a:r>
            <a:r>
              <a:rPr sz="650" spc="-155" dirty="0">
                <a:latin typeface="Microsoft Sans Serif"/>
                <a:cs typeface="Microsoft Sans Serif"/>
              </a:rPr>
              <a:t> </a:t>
            </a:r>
            <a:r>
              <a:rPr sz="650" spc="20" dirty="0">
                <a:latin typeface="Microsoft Sans Serif"/>
                <a:cs typeface="Microsoft Sans Serif"/>
              </a:rPr>
              <a:t>fluya</a:t>
            </a:r>
            <a:r>
              <a:rPr sz="650" spc="-5" dirty="0">
                <a:latin typeface="Microsoft Sans Serif"/>
                <a:cs typeface="Microsoft Sans Serif"/>
              </a:rPr>
              <a:t> </a:t>
            </a:r>
            <a:r>
              <a:rPr sz="650" spc="10" dirty="0">
                <a:latin typeface="Microsoft Sans Serif"/>
                <a:cs typeface="Microsoft Sans Serif"/>
              </a:rPr>
              <a:t>hacia</a:t>
            </a:r>
            <a:r>
              <a:rPr sz="650" spc="-5" dirty="0">
                <a:latin typeface="Microsoft Sans Serif"/>
                <a:cs typeface="Microsoft Sans Serif"/>
              </a:rPr>
              <a:t> </a:t>
            </a:r>
            <a:r>
              <a:rPr sz="650" spc="10" dirty="0">
                <a:latin typeface="Microsoft Sans Serif"/>
                <a:cs typeface="Microsoft Sans Serif"/>
              </a:rPr>
              <a:t>el</a:t>
            </a:r>
            <a:r>
              <a:rPr sz="650" dirty="0">
                <a:latin typeface="Microsoft Sans Serif"/>
                <a:cs typeface="Microsoft Sans Serif"/>
              </a:rPr>
              <a:t> </a:t>
            </a:r>
            <a:r>
              <a:rPr sz="650" spc="10" dirty="0">
                <a:latin typeface="Microsoft Sans Serif"/>
                <a:cs typeface="Microsoft Sans Serif"/>
              </a:rPr>
              <a:t>sistema.</a:t>
            </a:r>
            <a:r>
              <a:rPr sz="650" spc="-5" dirty="0">
                <a:latin typeface="Microsoft Sans Serif"/>
                <a:cs typeface="Microsoft Sans Serif"/>
              </a:rPr>
              <a:t> </a:t>
            </a:r>
            <a:r>
              <a:rPr sz="650" spc="10" dirty="0">
                <a:latin typeface="Microsoft Sans Serif"/>
                <a:cs typeface="Microsoft Sans Serif"/>
              </a:rPr>
              <a:t>Además,</a:t>
            </a:r>
            <a:r>
              <a:rPr sz="650" dirty="0">
                <a:latin typeface="Microsoft Sans Serif"/>
                <a:cs typeface="Microsoft Sans Serif"/>
              </a:rPr>
              <a:t> si</a:t>
            </a:r>
            <a:r>
              <a:rPr sz="650" spc="-5" dirty="0">
                <a:latin typeface="Microsoft Sans Serif"/>
                <a:cs typeface="Microsoft Sans Serif"/>
              </a:rPr>
              <a:t> </a:t>
            </a:r>
            <a:r>
              <a:rPr sz="650" spc="10" dirty="0">
                <a:latin typeface="Microsoft Sans Serif"/>
                <a:cs typeface="Microsoft Sans Serif"/>
              </a:rPr>
              <a:t>el</a:t>
            </a:r>
            <a:r>
              <a:rPr sz="650" dirty="0">
                <a:latin typeface="Microsoft Sans Serif"/>
                <a:cs typeface="Microsoft Sans Serif"/>
              </a:rPr>
              <a:t> </a:t>
            </a:r>
            <a:r>
              <a:rPr sz="650" spc="15" dirty="0">
                <a:latin typeface="Microsoft Sans Serif"/>
                <a:cs typeface="Microsoft Sans Serif"/>
              </a:rPr>
              <a:t>voltaje</a:t>
            </a:r>
            <a:r>
              <a:rPr sz="650" spc="-5" dirty="0">
                <a:latin typeface="Microsoft Sans Serif"/>
                <a:cs typeface="Microsoft Sans Serif"/>
              </a:rPr>
              <a:t> </a:t>
            </a:r>
            <a:r>
              <a:rPr sz="650" spc="20" dirty="0">
                <a:latin typeface="Microsoft Sans Serif"/>
                <a:cs typeface="Microsoft Sans Serif"/>
              </a:rPr>
              <a:t>del</a:t>
            </a:r>
            <a:r>
              <a:rPr sz="650" dirty="0">
                <a:latin typeface="Microsoft Sans Serif"/>
                <a:cs typeface="Microsoft Sans Serif"/>
              </a:rPr>
              <a:t> </a:t>
            </a:r>
            <a:r>
              <a:rPr sz="650" spc="25" dirty="0">
                <a:latin typeface="Microsoft Sans Serif"/>
                <a:cs typeface="Microsoft Sans Serif"/>
              </a:rPr>
              <a:t>generador</a:t>
            </a:r>
            <a:r>
              <a:rPr sz="650" spc="-5" dirty="0">
                <a:latin typeface="Microsoft Sans Serif"/>
                <a:cs typeface="Microsoft Sans Serif"/>
              </a:rPr>
              <a:t> es</a:t>
            </a:r>
            <a:endParaRPr sz="650">
              <a:latin typeface="Microsoft Sans Serif"/>
              <a:cs typeface="Microsoft Sans Serif"/>
            </a:endParaRPr>
          </a:p>
        </p:txBody>
      </p:sp>
      <p:sp>
        <p:nvSpPr>
          <p:cNvPr id="6" name="object 6"/>
          <p:cNvSpPr txBox="1"/>
          <p:nvPr/>
        </p:nvSpPr>
        <p:spPr>
          <a:xfrm>
            <a:off x="1937610" y="3083569"/>
            <a:ext cx="6829172" cy="1116588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70180" marR="46990" indent="-170180">
              <a:lnSpc>
                <a:spcPct val="154100"/>
              </a:lnSpc>
              <a:spcBef>
                <a:spcPts val="100"/>
              </a:spcBef>
              <a:buSzPct val="153846"/>
              <a:buChar char="•"/>
              <a:tabLst>
                <a:tab pos="170180" algn="l"/>
              </a:tabLst>
            </a:pPr>
            <a:r>
              <a:rPr sz="650" u="sng" spc="5" dirty="0">
                <a:uFill>
                  <a:solidFill>
                    <a:srgbClr val="000000"/>
                  </a:solidFill>
                </a:uFill>
                <a:latin typeface="Microsoft Sans Serif"/>
                <a:cs typeface="Microsoft Sans Serif"/>
              </a:rPr>
              <a:t>Reenganche secuencia</a:t>
            </a:r>
            <a:r>
              <a:rPr sz="650" spc="5" dirty="0">
                <a:latin typeface="Microsoft Sans Serif"/>
                <a:cs typeface="Microsoft Sans Serif"/>
              </a:rPr>
              <a:t>l</a:t>
            </a:r>
            <a:r>
              <a:rPr sz="650" spc="10" dirty="0">
                <a:latin typeface="Microsoft Sans Serif"/>
                <a:cs typeface="Microsoft Sans Serif"/>
              </a:rPr>
              <a:t> </a:t>
            </a:r>
            <a:r>
              <a:rPr sz="650" spc="-10" dirty="0">
                <a:latin typeface="Microsoft Sans Serif"/>
                <a:cs typeface="Microsoft Sans Serif"/>
              </a:rPr>
              <a:t>.</a:t>
            </a:r>
            <a:r>
              <a:rPr sz="650" spc="5" dirty="0">
                <a:latin typeface="Microsoft Sans Serif"/>
                <a:cs typeface="Microsoft Sans Serif"/>
              </a:rPr>
              <a:t> </a:t>
            </a:r>
            <a:r>
              <a:rPr sz="650" dirty="0">
                <a:latin typeface="Microsoft Sans Serif"/>
                <a:cs typeface="Microsoft Sans Serif"/>
              </a:rPr>
              <a:t>Vuelva</a:t>
            </a:r>
            <a:r>
              <a:rPr sz="650" spc="10" dirty="0">
                <a:latin typeface="Microsoft Sans Serif"/>
                <a:cs typeface="Microsoft Sans Serif"/>
              </a:rPr>
              <a:t> </a:t>
            </a:r>
            <a:r>
              <a:rPr sz="650" dirty="0">
                <a:latin typeface="Microsoft Sans Serif"/>
                <a:cs typeface="Microsoft Sans Serif"/>
              </a:rPr>
              <a:t>a</a:t>
            </a:r>
            <a:r>
              <a:rPr sz="650" spc="5" dirty="0">
                <a:latin typeface="Microsoft Sans Serif"/>
                <a:cs typeface="Microsoft Sans Serif"/>
              </a:rPr>
              <a:t> </a:t>
            </a:r>
            <a:r>
              <a:rPr sz="650" spc="25" dirty="0">
                <a:latin typeface="Microsoft Sans Serif"/>
                <a:cs typeface="Microsoft Sans Serif"/>
              </a:rPr>
              <a:t>cerrar</a:t>
            </a:r>
            <a:r>
              <a:rPr sz="650" spc="10" dirty="0">
                <a:latin typeface="Microsoft Sans Serif"/>
                <a:cs typeface="Microsoft Sans Serif"/>
              </a:rPr>
              <a:t> </a:t>
            </a:r>
            <a:r>
              <a:rPr sz="650" spc="20" dirty="0">
                <a:latin typeface="Microsoft Sans Serif"/>
                <a:cs typeface="Microsoft Sans Serif"/>
              </a:rPr>
              <a:t>inicialmente</a:t>
            </a:r>
            <a:r>
              <a:rPr sz="650" spc="5" dirty="0">
                <a:latin typeface="Microsoft Sans Serif"/>
                <a:cs typeface="Microsoft Sans Serif"/>
              </a:rPr>
              <a:t> </a:t>
            </a:r>
            <a:r>
              <a:rPr sz="650" spc="10" dirty="0">
                <a:latin typeface="Microsoft Sans Serif"/>
                <a:cs typeface="Microsoft Sans Serif"/>
              </a:rPr>
              <a:t>desde el </a:t>
            </a:r>
            <a:r>
              <a:rPr sz="650" spc="30" dirty="0">
                <a:latin typeface="Microsoft Sans Serif"/>
                <a:cs typeface="Microsoft Sans Serif"/>
              </a:rPr>
              <a:t>extremo </a:t>
            </a:r>
            <a:r>
              <a:rPr sz="650" spc="-160" dirty="0">
                <a:latin typeface="Microsoft Sans Serif"/>
                <a:cs typeface="Microsoft Sans Serif"/>
              </a:rPr>
              <a:t> </a:t>
            </a:r>
            <a:r>
              <a:rPr sz="650" spc="20" dirty="0">
                <a:latin typeface="Microsoft Sans Serif"/>
                <a:cs typeface="Microsoft Sans Serif"/>
              </a:rPr>
              <a:t>de</a:t>
            </a:r>
            <a:r>
              <a:rPr sz="650" spc="-10" dirty="0">
                <a:latin typeface="Microsoft Sans Serif"/>
                <a:cs typeface="Microsoft Sans Serif"/>
              </a:rPr>
              <a:t> </a:t>
            </a:r>
            <a:r>
              <a:rPr sz="650" spc="10" dirty="0">
                <a:latin typeface="Microsoft Sans Serif"/>
                <a:cs typeface="Microsoft Sans Serif"/>
              </a:rPr>
              <a:t>la</a:t>
            </a:r>
            <a:r>
              <a:rPr sz="650" spc="-5" dirty="0">
                <a:latin typeface="Microsoft Sans Serif"/>
                <a:cs typeface="Microsoft Sans Serif"/>
              </a:rPr>
              <a:t> </a:t>
            </a:r>
            <a:r>
              <a:rPr sz="650" spc="15" dirty="0">
                <a:latin typeface="Microsoft Sans Serif"/>
                <a:cs typeface="Microsoft Sans Serif"/>
              </a:rPr>
              <a:t>línea</a:t>
            </a:r>
            <a:r>
              <a:rPr sz="650" spc="-5" dirty="0">
                <a:latin typeface="Microsoft Sans Serif"/>
                <a:cs typeface="Microsoft Sans Serif"/>
              </a:rPr>
              <a:t> </a:t>
            </a:r>
            <a:r>
              <a:rPr sz="650" spc="35" dirty="0">
                <a:latin typeface="Microsoft Sans Serif"/>
                <a:cs typeface="Microsoft Sans Serif"/>
              </a:rPr>
              <a:t>remota</a:t>
            </a:r>
            <a:r>
              <a:rPr sz="650" spc="-5" dirty="0">
                <a:latin typeface="Microsoft Sans Serif"/>
                <a:cs typeface="Microsoft Sans Serif"/>
              </a:rPr>
              <a:t> </a:t>
            </a:r>
            <a:r>
              <a:rPr sz="650" spc="5" dirty="0">
                <a:latin typeface="Microsoft Sans Serif"/>
                <a:cs typeface="Microsoft Sans Serif"/>
              </a:rPr>
              <a:t>y</a:t>
            </a:r>
            <a:r>
              <a:rPr sz="650" spc="-5" dirty="0">
                <a:latin typeface="Microsoft Sans Serif"/>
                <a:cs typeface="Microsoft Sans Serif"/>
              </a:rPr>
              <a:t> </a:t>
            </a:r>
            <a:r>
              <a:rPr sz="650" spc="25" dirty="0">
                <a:latin typeface="Microsoft Sans Serif"/>
                <a:cs typeface="Microsoft Sans Serif"/>
              </a:rPr>
              <a:t>bloquee</a:t>
            </a:r>
            <a:r>
              <a:rPr sz="650" spc="-5" dirty="0">
                <a:latin typeface="Microsoft Sans Serif"/>
                <a:cs typeface="Microsoft Sans Serif"/>
              </a:rPr>
              <a:t> </a:t>
            </a:r>
            <a:r>
              <a:rPr sz="650" spc="10" dirty="0">
                <a:latin typeface="Microsoft Sans Serif"/>
                <a:cs typeface="Microsoft Sans Serif"/>
              </a:rPr>
              <a:t>el</a:t>
            </a:r>
            <a:r>
              <a:rPr sz="650" spc="-5" dirty="0">
                <a:latin typeface="Microsoft Sans Serif"/>
                <a:cs typeface="Microsoft Sans Serif"/>
              </a:rPr>
              <a:t> </a:t>
            </a:r>
            <a:r>
              <a:rPr sz="650" spc="20" dirty="0">
                <a:latin typeface="Microsoft Sans Serif"/>
                <a:cs typeface="Microsoft Sans Serif"/>
              </a:rPr>
              <a:t>recierre</a:t>
            </a:r>
            <a:r>
              <a:rPr sz="650" spc="-10" dirty="0">
                <a:latin typeface="Microsoft Sans Serif"/>
                <a:cs typeface="Microsoft Sans Serif"/>
              </a:rPr>
              <a:t> </a:t>
            </a:r>
            <a:r>
              <a:rPr sz="650" spc="20" dirty="0">
                <a:latin typeface="Microsoft Sans Serif"/>
                <a:cs typeface="Microsoft Sans Serif"/>
              </a:rPr>
              <a:t>en</a:t>
            </a:r>
            <a:r>
              <a:rPr sz="650" spc="-5" dirty="0">
                <a:latin typeface="Microsoft Sans Serif"/>
                <a:cs typeface="Microsoft Sans Serif"/>
              </a:rPr>
              <a:t> </a:t>
            </a:r>
            <a:r>
              <a:rPr sz="650" spc="10" dirty="0">
                <a:latin typeface="Microsoft Sans Serif"/>
                <a:cs typeface="Microsoft Sans Serif"/>
              </a:rPr>
              <a:t>la</a:t>
            </a:r>
            <a:r>
              <a:rPr sz="650" spc="-5" dirty="0">
                <a:latin typeface="Microsoft Sans Serif"/>
                <a:cs typeface="Microsoft Sans Serif"/>
              </a:rPr>
              <a:t> </a:t>
            </a:r>
            <a:r>
              <a:rPr sz="650" spc="15" dirty="0">
                <a:latin typeface="Microsoft Sans Serif"/>
                <a:cs typeface="Microsoft Sans Serif"/>
              </a:rPr>
              <a:t>estación</a:t>
            </a:r>
            <a:r>
              <a:rPr sz="650" spc="-5" dirty="0">
                <a:latin typeface="Microsoft Sans Serif"/>
                <a:cs typeface="Microsoft Sans Serif"/>
              </a:rPr>
              <a:t> </a:t>
            </a:r>
            <a:r>
              <a:rPr sz="650" spc="25" dirty="0">
                <a:latin typeface="Microsoft Sans Serif"/>
                <a:cs typeface="Microsoft Sans Serif"/>
              </a:rPr>
              <a:t>generadora</a:t>
            </a:r>
            <a:r>
              <a:rPr sz="650" spc="-5" dirty="0">
                <a:latin typeface="Microsoft Sans Serif"/>
                <a:cs typeface="Microsoft Sans Serif"/>
              </a:rPr>
              <a:t> </a:t>
            </a:r>
            <a:r>
              <a:rPr sz="650" dirty="0">
                <a:latin typeface="Microsoft Sans Serif"/>
                <a:cs typeface="Microsoft Sans Serif"/>
              </a:rPr>
              <a:t>si</a:t>
            </a:r>
            <a:r>
              <a:rPr sz="650" spc="-5" dirty="0">
                <a:latin typeface="Microsoft Sans Serif"/>
                <a:cs typeface="Microsoft Sans Serif"/>
              </a:rPr>
              <a:t> </a:t>
            </a:r>
            <a:r>
              <a:rPr sz="650" spc="10" dirty="0">
                <a:latin typeface="Microsoft Sans Serif"/>
                <a:cs typeface="Microsoft Sans Serif"/>
              </a:rPr>
              <a:t>la </a:t>
            </a:r>
            <a:r>
              <a:rPr sz="650" spc="-160" dirty="0">
                <a:latin typeface="Microsoft Sans Serif"/>
                <a:cs typeface="Microsoft Sans Serif"/>
              </a:rPr>
              <a:t> </a:t>
            </a:r>
            <a:r>
              <a:rPr sz="650" spc="15" dirty="0">
                <a:latin typeface="Microsoft Sans Serif"/>
                <a:cs typeface="Microsoft Sans Serif"/>
              </a:rPr>
              <a:t>falla persiste. </a:t>
            </a:r>
            <a:r>
              <a:rPr sz="650" spc="-10" dirty="0">
                <a:latin typeface="Microsoft Sans Serif"/>
                <a:cs typeface="Microsoft Sans Serif"/>
              </a:rPr>
              <a:t>Este </a:t>
            </a:r>
            <a:r>
              <a:rPr sz="650" spc="25" dirty="0">
                <a:latin typeface="Microsoft Sans Serif"/>
                <a:cs typeface="Microsoft Sans Serif"/>
              </a:rPr>
              <a:t>enfoque </a:t>
            </a:r>
            <a:r>
              <a:rPr sz="650" spc="15" dirty="0">
                <a:latin typeface="Microsoft Sans Serif"/>
                <a:cs typeface="Microsoft Sans Serif"/>
              </a:rPr>
              <a:t>sólo </a:t>
            </a:r>
            <a:r>
              <a:rPr sz="650" spc="-5" dirty="0">
                <a:latin typeface="Microsoft Sans Serif"/>
                <a:cs typeface="Microsoft Sans Serif"/>
              </a:rPr>
              <a:t>es </a:t>
            </a:r>
            <a:r>
              <a:rPr sz="650" spc="10" dirty="0">
                <a:latin typeface="Microsoft Sans Serif"/>
                <a:cs typeface="Microsoft Sans Serif"/>
              </a:rPr>
              <a:t>aplicable </a:t>
            </a:r>
            <a:r>
              <a:rPr sz="650" dirty="0">
                <a:latin typeface="Microsoft Sans Serif"/>
                <a:cs typeface="Microsoft Sans Serif"/>
              </a:rPr>
              <a:t>si </a:t>
            </a:r>
            <a:r>
              <a:rPr sz="650" spc="10" dirty="0">
                <a:latin typeface="Microsoft Sans Serif"/>
                <a:cs typeface="Microsoft Sans Serif"/>
              </a:rPr>
              <a:t>el </a:t>
            </a:r>
            <a:r>
              <a:rPr sz="650" spc="30" dirty="0">
                <a:latin typeface="Microsoft Sans Serif"/>
                <a:cs typeface="Microsoft Sans Serif"/>
              </a:rPr>
              <a:t>extremo </a:t>
            </a:r>
            <a:r>
              <a:rPr sz="650" spc="20" dirty="0">
                <a:latin typeface="Microsoft Sans Serif"/>
                <a:cs typeface="Microsoft Sans Serif"/>
              </a:rPr>
              <a:t>de </a:t>
            </a:r>
            <a:r>
              <a:rPr sz="650" spc="10" dirty="0">
                <a:latin typeface="Microsoft Sans Serif"/>
                <a:cs typeface="Microsoft Sans Serif"/>
              </a:rPr>
              <a:t>la </a:t>
            </a:r>
            <a:r>
              <a:rPr sz="650" spc="15" dirty="0">
                <a:latin typeface="Microsoft Sans Serif"/>
                <a:cs typeface="Microsoft Sans Serif"/>
              </a:rPr>
              <a:t>línea </a:t>
            </a:r>
            <a:r>
              <a:rPr sz="650" spc="20" dirty="0">
                <a:latin typeface="Microsoft Sans Serif"/>
                <a:cs typeface="Microsoft Sans Serif"/>
              </a:rPr>
              <a:t> </a:t>
            </a:r>
            <a:r>
              <a:rPr sz="650" spc="35" dirty="0">
                <a:latin typeface="Microsoft Sans Serif"/>
                <a:cs typeface="Microsoft Sans Serif"/>
              </a:rPr>
              <a:t>remota no </a:t>
            </a:r>
            <a:r>
              <a:rPr sz="650" spc="10" dirty="0">
                <a:latin typeface="Microsoft Sans Serif"/>
                <a:cs typeface="Microsoft Sans Serif"/>
              </a:rPr>
              <a:t>está </a:t>
            </a:r>
            <a:r>
              <a:rPr sz="650" spc="20" dirty="0">
                <a:latin typeface="Microsoft Sans Serif"/>
                <a:cs typeface="Microsoft Sans Serif"/>
              </a:rPr>
              <a:t>eléctricamente </a:t>
            </a:r>
            <a:r>
              <a:rPr sz="650" spc="5" dirty="0">
                <a:latin typeface="Microsoft Sans Serif"/>
                <a:cs typeface="Microsoft Sans Serif"/>
              </a:rPr>
              <a:t>cerca </a:t>
            </a:r>
            <a:r>
              <a:rPr sz="650" spc="20" dirty="0">
                <a:latin typeface="Microsoft Sans Serif"/>
                <a:cs typeface="Microsoft Sans Serif"/>
              </a:rPr>
              <a:t>de unidades de </a:t>
            </a:r>
            <a:r>
              <a:rPr sz="650" spc="25" dirty="0">
                <a:latin typeface="Microsoft Sans Serif"/>
                <a:cs typeface="Microsoft Sans Serif"/>
              </a:rPr>
              <a:t>generador </a:t>
            </a:r>
            <a:r>
              <a:rPr sz="650" spc="20" dirty="0">
                <a:latin typeface="Microsoft Sans Serif"/>
                <a:cs typeface="Microsoft Sans Serif"/>
              </a:rPr>
              <a:t>de </a:t>
            </a:r>
            <a:r>
              <a:rPr sz="650" spc="25" dirty="0">
                <a:latin typeface="Microsoft Sans Serif"/>
                <a:cs typeface="Microsoft Sans Serif"/>
              </a:rPr>
              <a:t> </a:t>
            </a:r>
            <a:r>
              <a:rPr sz="650" spc="30" dirty="0">
                <a:latin typeface="Microsoft Sans Serif"/>
                <a:cs typeface="Microsoft Sans Serif"/>
              </a:rPr>
              <a:t>turbina. </a:t>
            </a:r>
            <a:r>
              <a:rPr sz="650" spc="10" dirty="0">
                <a:latin typeface="Microsoft Sans Serif"/>
                <a:cs typeface="Microsoft Sans Serif"/>
              </a:rPr>
              <a:t>Volver </a:t>
            </a:r>
            <a:r>
              <a:rPr sz="650" dirty="0">
                <a:latin typeface="Microsoft Sans Serif"/>
                <a:cs typeface="Microsoft Sans Serif"/>
              </a:rPr>
              <a:t>a </a:t>
            </a:r>
            <a:r>
              <a:rPr sz="650" spc="25" dirty="0">
                <a:latin typeface="Microsoft Sans Serif"/>
                <a:cs typeface="Microsoft Sans Serif"/>
              </a:rPr>
              <a:t>cerrar </a:t>
            </a:r>
            <a:r>
              <a:rPr sz="650" spc="10" dirty="0">
                <a:latin typeface="Microsoft Sans Serif"/>
                <a:cs typeface="Microsoft Sans Serif"/>
              </a:rPr>
              <a:t>desde el </a:t>
            </a:r>
            <a:r>
              <a:rPr sz="650" spc="30" dirty="0">
                <a:latin typeface="Microsoft Sans Serif"/>
                <a:cs typeface="Microsoft Sans Serif"/>
              </a:rPr>
              <a:t>extremo </a:t>
            </a:r>
            <a:r>
              <a:rPr sz="650" spc="40" dirty="0">
                <a:latin typeface="Microsoft Sans Serif"/>
                <a:cs typeface="Microsoft Sans Serif"/>
              </a:rPr>
              <a:t>remoto </a:t>
            </a:r>
            <a:r>
              <a:rPr sz="650" spc="20" dirty="0">
                <a:latin typeface="Microsoft Sans Serif"/>
                <a:cs typeface="Microsoft Sans Serif"/>
              </a:rPr>
              <a:t>en </a:t>
            </a:r>
            <a:r>
              <a:rPr sz="650" spc="10" dirty="0">
                <a:latin typeface="Microsoft Sans Serif"/>
                <a:cs typeface="Microsoft Sans Serif"/>
              </a:rPr>
              <a:t>líneas </a:t>
            </a:r>
            <a:r>
              <a:rPr sz="650" spc="15" dirty="0">
                <a:latin typeface="Microsoft Sans Serif"/>
                <a:cs typeface="Microsoft Sans Serif"/>
              </a:rPr>
              <a:t>largas </a:t>
            </a:r>
            <a:r>
              <a:rPr sz="650" spc="20" dirty="0">
                <a:latin typeface="Microsoft Sans Serif"/>
                <a:cs typeface="Microsoft Sans Serif"/>
              </a:rPr>
              <a:t> </a:t>
            </a:r>
            <a:r>
              <a:rPr sz="650" spc="25" dirty="0">
                <a:latin typeface="Microsoft Sans Serif"/>
                <a:cs typeface="Microsoft Sans Serif"/>
              </a:rPr>
              <a:t>puede</a:t>
            </a:r>
            <a:r>
              <a:rPr sz="650" spc="-10" dirty="0">
                <a:latin typeface="Microsoft Sans Serif"/>
                <a:cs typeface="Microsoft Sans Serif"/>
              </a:rPr>
              <a:t> </a:t>
            </a:r>
            <a:r>
              <a:rPr sz="650" spc="10" dirty="0">
                <a:latin typeface="Microsoft Sans Serif"/>
                <a:cs typeface="Microsoft Sans Serif"/>
              </a:rPr>
              <a:t>causar</a:t>
            </a:r>
            <a:r>
              <a:rPr sz="650" spc="-5" dirty="0">
                <a:latin typeface="Microsoft Sans Serif"/>
                <a:cs typeface="Microsoft Sans Serif"/>
              </a:rPr>
              <a:t> </a:t>
            </a:r>
            <a:r>
              <a:rPr sz="650" spc="20" dirty="0">
                <a:latin typeface="Microsoft Sans Serif"/>
                <a:cs typeface="Microsoft Sans Serif"/>
              </a:rPr>
              <a:t>sobretensiones</a:t>
            </a:r>
            <a:r>
              <a:rPr sz="650" spc="-10" dirty="0">
                <a:latin typeface="Microsoft Sans Serif"/>
                <a:cs typeface="Microsoft Sans Serif"/>
              </a:rPr>
              <a:t> </a:t>
            </a:r>
            <a:r>
              <a:rPr sz="650" spc="25" dirty="0">
                <a:latin typeface="Microsoft Sans Serif"/>
                <a:cs typeface="Microsoft Sans Serif"/>
              </a:rPr>
              <a:t>transitorias</a:t>
            </a:r>
            <a:r>
              <a:rPr sz="650" spc="-5" dirty="0">
                <a:latin typeface="Microsoft Sans Serif"/>
                <a:cs typeface="Microsoft Sans Serif"/>
              </a:rPr>
              <a:t> </a:t>
            </a:r>
            <a:r>
              <a:rPr sz="650" dirty="0">
                <a:latin typeface="Microsoft Sans Serif"/>
                <a:cs typeface="Microsoft Sans Serif"/>
              </a:rPr>
              <a:t>si</a:t>
            </a:r>
            <a:r>
              <a:rPr sz="650" spc="-10" dirty="0">
                <a:latin typeface="Microsoft Sans Serif"/>
                <a:cs typeface="Microsoft Sans Serif"/>
              </a:rPr>
              <a:t> </a:t>
            </a:r>
            <a:r>
              <a:rPr sz="650" spc="10" dirty="0">
                <a:latin typeface="Microsoft Sans Serif"/>
                <a:cs typeface="Microsoft Sans Serif"/>
              </a:rPr>
              <a:t>el</a:t>
            </a:r>
            <a:r>
              <a:rPr sz="650" spc="-5" dirty="0">
                <a:latin typeface="Microsoft Sans Serif"/>
                <a:cs typeface="Microsoft Sans Serif"/>
              </a:rPr>
              <a:t> </a:t>
            </a:r>
            <a:r>
              <a:rPr sz="650" spc="40" dirty="0">
                <a:latin typeface="Microsoft Sans Serif"/>
                <a:cs typeface="Microsoft Sans Serif"/>
              </a:rPr>
              <a:t>otro</a:t>
            </a:r>
            <a:r>
              <a:rPr sz="650" spc="-5" dirty="0">
                <a:latin typeface="Microsoft Sans Serif"/>
                <a:cs typeface="Microsoft Sans Serif"/>
              </a:rPr>
              <a:t> </a:t>
            </a:r>
            <a:r>
              <a:rPr sz="650" spc="30" dirty="0">
                <a:latin typeface="Microsoft Sans Serif"/>
                <a:cs typeface="Microsoft Sans Serif"/>
              </a:rPr>
              <a:t>extremo</a:t>
            </a:r>
            <a:r>
              <a:rPr sz="650" spc="-10" dirty="0">
                <a:latin typeface="Microsoft Sans Serif"/>
                <a:cs typeface="Microsoft Sans Serif"/>
              </a:rPr>
              <a:t> </a:t>
            </a:r>
            <a:r>
              <a:rPr sz="650" spc="20" dirty="0">
                <a:latin typeface="Microsoft Sans Serif"/>
                <a:cs typeface="Microsoft Sans Serif"/>
              </a:rPr>
              <a:t>de</a:t>
            </a:r>
            <a:r>
              <a:rPr sz="650" spc="-5" dirty="0">
                <a:latin typeface="Microsoft Sans Serif"/>
                <a:cs typeface="Microsoft Sans Serif"/>
              </a:rPr>
              <a:t> </a:t>
            </a:r>
            <a:r>
              <a:rPr sz="650" spc="10" dirty="0">
                <a:latin typeface="Microsoft Sans Serif"/>
                <a:cs typeface="Microsoft Sans Serif"/>
              </a:rPr>
              <a:t>la</a:t>
            </a:r>
            <a:r>
              <a:rPr sz="650" spc="-10" dirty="0">
                <a:latin typeface="Microsoft Sans Serif"/>
                <a:cs typeface="Microsoft Sans Serif"/>
              </a:rPr>
              <a:t> </a:t>
            </a:r>
            <a:r>
              <a:rPr sz="650" spc="15" dirty="0">
                <a:latin typeface="Microsoft Sans Serif"/>
                <a:cs typeface="Microsoft Sans Serif"/>
              </a:rPr>
              <a:t>línea </a:t>
            </a:r>
            <a:r>
              <a:rPr sz="650" spc="-155" dirty="0">
                <a:latin typeface="Microsoft Sans Serif"/>
                <a:cs typeface="Microsoft Sans Serif"/>
              </a:rPr>
              <a:t> </a:t>
            </a:r>
            <a:r>
              <a:rPr sz="650" spc="-5" dirty="0">
                <a:latin typeface="Microsoft Sans Serif"/>
                <a:cs typeface="Microsoft Sans Serif"/>
              </a:rPr>
              <a:t>es</a:t>
            </a:r>
            <a:r>
              <a:rPr sz="650" spc="-10" dirty="0">
                <a:latin typeface="Microsoft Sans Serif"/>
                <a:cs typeface="Microsoft Sans Serif"/>
              </a:rPr>
              <a:t> </a:t>
            </a:r>
            <a:r>
              <a:rPr sz="650" spc="25" dirty="0">
                <a:latin typeface="Microsoft Sans Serif"/>
                <a:cs typeface="Microsoft Sans Serif"/>
              </a:rPr>
              <a:t>una</a:t>
            </a:r>
            <a:r>
              <a:rPr sz="650" spc="-5" dirty="0">
                <a:latin typeface="Microsoft Sans Serif"/>
                <a:cs typeface="Microsoft Sans Serif"/>
              </a:rPr>
              <a:t> </a:t>
            </a:r>
            <a:r>
              <a:rPr sz="650" spc="30" dirty="0">
                <a:latin typeface="Microsoft Sans Serif"/>
                <a:cs typeface="Microsoft Sans Serif"/>
              </a:rPr>
              <a:t>fuente</a:t>
            </a:r>
            <a:r>
              <a:rPr sz="650" spc="-5" dirty="0">
                <a:latin typeface="Microsoft Sans Serif"/>
                <a:cs typeface="Microsoft Sans Serif"/>
              </a:rPr>
              <a:t> </a:t>
            </a:r>
            <a:r>
              <a:rPr sz="650" spc="15" dirty="0">
                <a:latin typeface="Microsoft Sans Serif"/>
                <a:cs typeface="Microsoft Sans Serif"/>
              </a:rPr>
              <a:t>débil.</a:t>
            </a:r>
            <a:endParaRPr sz="650">
              <a:latin typeface="Microsoft Sans Serif"/>
              <a:cs typeface="Microsoft Sans Serif"/>
            </a:endParaRPr>
          </a:p>
          <a:p>
            <a:pPr marL="170180" marR="182245" indent="-170180">
              <a:lnSpc>
                <a:spcPct val="142900"/>
              </a:lnSpc>
              <a:spcBef>
                <a:spcPts val="80"/>
              </a:spcBef>
              <a:buSzPct val="142857"/>
              <a:buChar char="•"/>
              <a:tabLst>
                <a:tab pos="170180" algn="l"/>
              </a:tabLst>
            </a:pPr>
            <a:r>
              <a:rPr sz="700" u="sng" spc="10" dirty="0">
                <a:uFill>
                  <a:solidFill>
                    <a:srgbClr val="000000"/>
                  </a:solidFill>
                </a:uFill>
                <a:latin typeface="Microsoft Sans Serif"/>
                <a:cs typeface="Microsoft Sans Serif"/>
              </a:rPr>
              <a:t>Reenganche</a:t>
            </a:r>
            <a:r>
              <a:rPr sz="700" u="sng" spc="-5" dirty="0">
                <a:uFill>
                  <a:solidFill>
                    <a:srgbClr val="000000"/>
                  </a:solidFill>
                </a:uFill>
                <a:latin typeface="Microsoft Sans Serif"/>
                <a:cs typeface="Microsoft Sans Serif"/>
              </a:rPr>
              <a:t> </a:t>
            </a:r>
            <a:r>
              <a:rPr sz="700" u="sng" spc="10" dirty="0">
                <a:uFill>
                  <a:solidFill>
                    <a:srgbClr val="000000"/>
                  </a:solidFill>
                </a:uFill>
                <a:latin typeface="Microsoft Sans Serif"/>
                <a:cs typeface="Microsoft Sans Serif"/>
              </a:rPr>
              <a:t>selectivo</a:t>
            </a:r>
            <a:r>
              <a:rPr sz="700" u="sng" dirty="0">
                <a:uFill>
                  <a:solidFill>
                    <a:srgbClr val="000000"/>
                  </a:solidFill>
                </a:uFill>
                <a:latin typeface="Microsoft Sans Serif"/>
                <a:cs typeface="Microsoft Sans Serif"/>
              </a:rPr>
              <a:t> </a:t>
            </a:r>
            <a:r>
              <a:rPr sz="700" u="sng" spc="20" dirty="0">
                <a:uFill>
                  <a:solidFill>
                    <a:srgbClr val="000000"/>
                  </a:solidFill>
                </a:uFill>
                <a:latin typeface="Microsoft Sans Serif"/>
                <a:cs typeface="Microsoft Sans Serif"/>
              </a:rPr>
              <a:t>de</a:t>
            </a:r>
            <a:r>
              <a:rPr sz="700" u="sng" dirty="0">
                <a:uFill>
                  <a:solidFill>
                    <a:srgbClr val="000000"/>
                  </a:solidFill>
                </a:uFill>
                <a:latin typeface="Microsoft Sans Serif"/>
                <a:cs typeface="Microsoft Sans Serif"/>
              </a:rPr>
              <a:t> </a:t>
            </a:r>
            <a:r>
              <a:rPr sz="700" u="sng" spc="20" dirty="0">
                <a:uFill>
                  <a:solidFill>
                    <a:srgbClr val="000000"/>
                  </a:solidFill>
                </a:uFill>
                <a:latin typeface="Microsoft Sans Serif"/>
                <a:cs typeface="Microsoft Sans Serif"/>
              </a:rPr>
              <a:t>alta</a:t>
            </a:r>
            <a:r>
              <a:rPr sz="700" u="sng" dirty="0">
                <a:uFill>
                  <a:solidFill>
                    <a:srgbClr val="000000"/>
                  </a:solidFill>
                </a:uFill>
                <a:latin typeface="Microsoft Sans Serif"/>
                <a:cs typeface="Microsoft Sans Serif"/>
              </a:rPr>
              <a:t> </a:t>
            </a:r>
            <a:r>
              <a:rPr sz="700" u="sng" spc="15" dirty="0">
                <a:uFill>
                  <a:solidFill>
                    <a:srgbClr val="000000"/>
                  </a:solidFill>
                </a:uFill>
                <a:latin typeface="Microsoft Sans Serif"/>
                <a:cs typeface="Microsoft Sans Serif"/>
              </a:rPr>
              <a:t>velocidad</a:t>
            </a:r>
            <a:r>
              <a:rPr sz="700" spc="-5" dirty="0">
                <a:latin typeface="Microsoft Sans Serif"/>
                <a:cs typeface="Microsoft Sans Serif"/>
              </a:rPr>
              <a:t> </a:t>
            </a:r>
            <a:r>
              <a:rPr sz="700" spc="-10" dirty="0">
                <a:latin typeface="Microsoft Sans Serif"/>
                <a:cs typeface="Microsoft Sans Serif"/>
              </a:rPr>
              <a:t>.</a:t>
            </a:r>
            <a:r>
              <a:rPr sz="700" dirty="0">
                <a:latin typeface="Microsoft Sans Serif"/>
                <a:cs typeface="Microsoft Sans Serif"/>
              </a:rPr>
              <a:t> </a:t>
            </a:r>
            <a:r>
              <a:rPr sz="700" spc="-30" dirty="0">
                <a:latin typeface="Microsoft Sans Serif"/>
                <a:cs typeface="Microsoft Sans Serif"/>
              </a:rPr>
              <a:t>El</a:t>
            </a:r>
            <a:r>
              <a:rPr sz="700" dirty="0">
                <a:latin typeface="Microsoft Sans Serif"/>
                <a:cs typeface="Microsoft Sans Serif"/>
              </a:rPr>
              <a:t> </a:t>
            </a:r>
            <a:r>
              <a:rPr sz="700" spc="35" dirty="0">
                <a:latin typeface="Microsoft Sans Serif"/>
                <a:cs typeface="Microsoft Sans Serif"/>
              </a:rPr>
              <a:t>tipo</a:t>
            </a:r>
            <a:r>
              <a:rPr sz="700" dirty="0">
                <a:latin typeface="Microsoft Sans Serif"/>
                <a:cs typeface="Microsoft Sans Serif"/>
              </a:rPr>
              <a:t> </a:t>
            </a:r>
            <a:r>
              <a:rPr sz="700" spc="20" dirty="0">
                <a:latin typeface="Microsoft Sans Serif"/>
                <a:cs typeface="Microsoft Sans Serif"/>
              </a:rPr>
              <a:t>de</a:t>
            </a:r>
            <a:r>
              <a:rPr sz="700" dirty="0">
                <a:latin typeface="Microsoft Sans Serif"/>
                <a:cs typeface="Microsoft Sans Serif"/>
              </a:rPr>
              <a:t> </a:t>
            </a:r>
            <a:r>
              <a:rPr sz="700" spc="20" dirty="0">
                <a:latin typeface="Microsoft Sans Serif"/>
                <a:cs typeface="Microsoft Sans Serif"/>
              </a:rPr>
              <a:t>reenganche </a:t>
            </a:r>
            <a:r>
              <a:rPr sz="700" spc="-175" dirty="0">
                <a:latin typeface="Microsoft Sans Serif"/>
                <a:cs typeface="Microsoft Sans Serif"/>
              </a:rPr>
              <a:t> </a:t>
            </a:r>
            <a:r>
              <a:rPr sz="700" spc="20" dirty="0">
                <a:latin typeface="Microsoft Sans Serif"/>
                <a:cs typeface="Microsoft Sans Serif"/>
              </a:rPr>
              <a:t>utilizado </a:t>
            </a:r>
            <a:r>
              <a:rPr sz="700" spc="10" dirty="0">
                <a:latin typeface="Microsoft Sans Serif"/>
                <a:cs typeface="Microsoft Sans Serif"/>
              </a:rPr>
              <a:t>(alta </a:t>
            </a:r>
            <a:r>
              <a:rPr sz="700" spc="15" dirty="0">
                <a:latin typeface="Microsoft Sans Serif"/>
                <a:cs typeface="Microsoft Sans Serif"/>
              </a:rPr>
              <a:t>velocidad </a:t>
            </a:r>
            <a:r>
              <a:rPr sz="700" spc="30" dirty="0">
                <a:latin typeface="Microsoft Sans Serif"/>
                <a:cs typeface="Microsoft Sans Serif"/>
              </a:rPr>
              <a:t>o </a:t>
            </a:r>
            <a:r>
              <a:rPr sz="700" spc="25" dirty="0">
                <a:latin typeface="Microsoft Sans Serif"/>
                <a:cs typeface="Microsoft Sans Serif"/>
              </a:rPr>
              <a:t>retardado) depende </a:t>
            </a:r>
            <a:r>
              <a:rPr sz="700" spc="20" dirty="0">
                <a:latin typeface="Microsoft Sans Serif"/>
                <a:cs typeface="Microsoft Sans Serif"/>
              </a:rPr>
              <a:t>del </a:t>
            </a:r>
            <a:r>
              <a:rPr sz="700" spc="35" dirty="0">
                <a:latin typeface="Microsoft Sans Serif"/>
                <a:cs typeface="Microsoft Sans Serif"/>
              </a:rPr>
              <a:t>tipo </a:t>
            </a:r>
            <a:r>
              <a:rPr sz="700" spc="30" dirty="0">
                <a:latin typeface="Microsoft Sans Serif"/>
                <a:cs typeface="Microsoft Sans Serif"/>
              </a:rPr>
              <a:t>o </a:t>
            </a:r>
            <a:r>
              <a:rPr sz="700" spc="35" dirty="0">
                <a:latin typeface="Microsoft Sans Serif"/>
                <a:cs typeface="Microsoft Sans Serif"/>
              </a:rPr>
              <a:t> </a:t>
            </a:r>
            <a:r>
              <a:rPr sz="700" spc="20" dirty="0">
                <a:latin typeface="Microsoft Sans Serif"/>
                <a:cs typeface="Microsoft Sans Serif"/>
              </a:rPr>
              <a:t>gravedad</a:t>
            </a:r>
            <a:r>
              <a:rPr sz="700" spc="-10" dirty="0">
                <a:latin typeface="Microsoft Sans Serif"/>
                <a:cs typeface="Microsoft Sans Serif"/>
              </a:rPr>
              <a:t> </a:t>
            </a:r>
            <a:r>
              <a:rPr sz="700" spc="20" dirty="0">
                <a:latin typeface="Microsoft Sans Serif"/>
                <a:cs typeface="Microsoft Sans Serif"/>
              </a:rPr>
              <a:t>de</a:t>
            </a:r>
            <a:r>
              <a:rPr sz="700" spc="-5" dirty="0">
                <a:latin typeface="Microsoft Sans Serif"/>
                <a:cs typeface="Microsoft Sans Serif"/>
              </a:rPr>
              <a:t> </a:t>
            </a:r>
            <a:r>
              <a:rPr sz="700" spc="10" dirty="0">
                <a:latin typeface="Microsoft Sans Serif"/>
                <a:cs typeface="Microsoft Sans Serif"/>
              </a:rPr>
              <a:t>la</a:t>
            </a:r>
            <a:r>
              <a:rPr sz="700" spc="-5" dirty="0">
                <a:latin typeface="Microsoft Sans Serif"/>
                <a:cs typeface="Microsoft Sans Serif"/>
              </a:rPr>
              <a:t> </a:t>
            </a:r>
            <a:r>
              <a:rPr sz="700" spc="10" dirty="0">
                <a:latin typeface="Microsoft Sans Serif"/>
                <a:cs typeface="Microsoft Sans Serif"/>
              </a:rPr>
              <a:t>falla.</a:t>
            </a:r>
            <a:endParaRPr sz="700">
              <a:latin typeface="Microsoft Sans Serif"/>
              <a:cs typeface="Microsoft Sans Serif"/>
            </a:endParaRPr>
          </a:p>
          <a:p>
            <a:pPr marL="170180" marR="5080" indent="-170180">
              <a:lnSpc>
                <a:spcPct val="143100"/>
              </a:lnSpc>
              <a:spcBef>
                <a:spcPts val="70"/>
              </a:spcBef>
              <a:buSzPct val="142857"/>
              <a:buChar char="•"/>
              <a:tabLst>
                <a:tab pos="170180" algn="l"/>
              </a:tabLst>
            </a:pPr>
            <a:r>
              <a:rPr sz="700" u="sng" spc="20" dirty="0">
                <a:uFill>
                  <a:solidFill>
                    <a:srgbClr val="000000"/>
                  </a:solidFill>
                </a:uFill>
                <a:latin typeface="Microsoft Sans Serif"/>
                <a:cs typeface="Microsoft Sans Serif"/>
              </a:rPr>
              <a:t>Disparo </a:t>
            </a:r>
            <a:r>
              <a:rPr sz="700" u="sng" spc="5" dirty="0">
                <a:uFill>
                  <a:solidFill>
                    <a:srgbClr val="000000"/>
                  </a:solidFill>
                </a:uFill>
                <a:latin typeface="Microsoft Sans Serif"/>
                <a:cs typeface="Microsoft Sans Serif"/>
              </a:rPr>
              <a:t>y </a:t>
            </a:r>
            <a:r>
              <a:rPr sz="700" u="sng" spc="20" dirty="0">
                <a:uFill>
                  <a:solidFill>
                    <a:srgbClr val="000000"/>
                  </a:solidFill>
                </a:uFill>
                <a:latin typeface="Microsoft Sans Serif"/>
                <a:cs typeface="Microsoft Sans Serif"/>
              </a:rPr>
              <a:t>recierre </a:t>
            </a:r>
            <a:r>
              <a:rPr sz="700" u="sng" spc="25" dirty="0">
                <a:uFill>
                  <a:solidFill>
                    <a:srgbClr val="000000"/>
                  </a:solidFill>
                </a:uFill>
                <a:latin typeface="Microsoft Sans Serif"/>
                <a:cs typeface="Microsoft Sans Serif"/>
              </a:rPr>
              <a:t>monofásico</a:t>
            </a:r>
            <a:r>
              <a:rPr sz="700" spc="25" dirty="0">
                <a:latin typeface="Microsoft Sans Serif"/>
                <a:cs typeface="Microsoft Sans Serif"/>
              </a:rPr>
              <a:t> </a:t>
            </a:r>
            <a:r>
              <a:rPr sz="700" spc="-10" dirty="0">
                <a:latin typeface="Microsoft Sans Serif"/>
                <a:cs typeface="Microsoft Sans Serif"/>
              </a:rPr>
              <a:t>. </a:t>
            </a:r>
            <a:r>
              <a:rPr sz="700" spc="15" dirty="0">
                <a:latin typeface="Microsoft Sans Serif"/>
                <a:cs typeface="Microsoft Sans Serif"/>
              </a:rPr>
              <a:t>Dispare sólo </a:t>
            </a:r>
            <a:r>
              <a:rPr sz="700" spc="10" dirty="0">
                <a:latin typeface="Microsoft Sans Serif"/>
                <a:cs typeface="Microsoft Sans Serif"/>
              </a:rPr>
              <a:t>la fase </a:t>
            </a:r>
            <a:r>
              <a:rPr sz="700" spc="20" dirty="0">
                <a:latin typeface="Microsoft Sans Serif"/>
                <a:cs typeface="Microsoft Sans Serif"/>
              </a:rPr>
              <a:t>en </a:t>
            </a:r>
            <a:r>
              <a:rPr sz="700" spc="15" dirty="0">
                <a:latin typeface="Microsoft Sans Serif"/>
                <a:cs typeface="Microsoft Sans Serif"/>
              </a:rPr>
              <a:t>falla </a:t>
            </a:r>
            <a:r>
              <a:rPr sz="700" spc="5" dirty="0">
                <a:latin typeface="Microsoft Sans Serif"/>
                <a:cs typeface="Microsoft Sans Serif"/>
              </a:rPr>
              <a:t>y </a:t>
            </a:r>
            <a:r>
              <a:rPr sz="700" spc="10" dirty="0">
                <a:latin typeface="Microsoft Sans Serif"/>
                <a:cs typeface="Microsoft Sans Serif"/>
              </a:rPr>
              <a:t> </a:t>
            </a:r>
            <a:r>
              <a:rPr sz="700" spc="20" dirty="0">
                <a:latin typeface="Microsoft Sans Serif"/>
                <a:cs typeface="Microsoft Sans Serif"/>
              </a:rPr>
              <a:t>retrase </a:t>
            </a:r>
            <a:r>
              <a:rPr sz="700" spc="10" dirty="0">
                <a:latin typeface="Microsoft Sans Serif"/>
                <a:cs typeface="Microsoft Sans Serif"/>
              </a:rPr>
              <a:t>el </a:t>
            </a:r>
            <a:r>
              <a:rPr sz="700" spc="20" dirty="0">
                <a:latin typeface="Microsoft Sans Serif"/>
                <a:cs typeface="Microsoft Sans Serif"/>
              </a:rPr>
              <a:t>cierre </a:t>
            </a:r>
            <a:r>
              <a:rPr sz="700" spc="15" dirty="0">
                <a:latin typeface="Microsoft Sans Serif"/>
                <a:cs typeface="Microsoft Sans Serif"/>
              </a:rPr>
              <a:t>hasta después </a:t>
            </a:r>
            <a:r>
              <a:rPr sz="700" spc="20" dirty="0">
                <a:latin typeface="Microsoft Sans Serif"/>
                <a:cs typeface="Microsoft Sans Serif"/>
              </a:rPr>
              <a:t>de </a:t>
            </a:r>
            <a:r>
              <a:rPr sz="700" spc="10" dirty="0">
                <a:latin typeface="Microsoft Sans Serif"/>
                <a:cs typeface="Microsoft Sans Serif"/>
              </a:rPr>
              <a:t>la </a:t>
            </a:r>
            <a:r>
              <a:rPr sz="700" spc="25" dirty="0">
                <a:latin typeface="Microsoft Sans Serif"/>
                <a:cs typeface="Microsoft Sans Serif"/>
              </a:rPr>
              <a:t>extinción </a:t>
            </a:r>
            <a:r>
              <a:rPr sz="700" spc="20" dirty="0">
                <a:latin typeface="Microsoft Sans Serif"/>
                <a:cs typeface="Microsoft Sans Serif"/>
              </a:rPr>
              <a:t>del </a:t>
            </a:r>
            <a:r>
              <a:rPr sz="700" spc="15" dirty="0">
                <a:latin typeface="Microsoft Sans Serif"/>
                <a:cs typeface="Microsoft Sans Serif"/>
              </a:rPr>
              <a:t>arco </a:t>
            </a:r>
            <a:r>
              <a:rPr sz="700" spc="20" dirty="0">
                <a:latin typeface="Microsoft Sans Serif"/>
                <a:cs typeface="Microsoft Sans Serif"/>
              </a:rPr>
              <a:t>de </a:t>
            </a:r>
            <a:r>
              <a:rPr sz="700" spc="15" dirty="0">
                <a:latin typeface="Microsoft Sans Serif"/>
                <a:cs typeface="Microsoft Sans Serif"/>
              </a:rPr>
              <a:t>falla </a:t>
            </a:r>
            <a:r>
              <a:rPr sz="700" spc="20" dirty="0">
                <a:latin typeface="Microsoft Sans Serif"/>
                <a:cs typeface="Microsoft Sans Serif"/>
              </a:rPr>
              <a:t> </a:t>
            </a:r>
            <a:r>
              <a:rPr sz="700" spc="15" dirty="0">
                <a:latin typeface="Microsoft Sans Serif"/>
                <a:cs typeface="Microsoft Sans Serif"/>
              </a:rPr>
              <a:t>secundaria. </a:t>
            </a:r>
            <a:r>
              <a:rPr sz="700" spc="-10" dirty="0">
                <a:latin typeface="Microsoft Sans Serif"/>
                <a:cs typeface="Microsoft Sans Serif"/>
              </a:rPr>
              <a:t>Esta </a:t>
            </a:r>
            <a:r>
              <a:rPr sz="700" spc="15" dirty="0">
                <a:latin typeface="Microsoft Sans Serif"/>
                <a:cs typeface="Microsoft Sans Serif"/>
              </a:rPr>
              <a:t>práctica </a:t>
            </a:r>
            <a:r>
              <a:rPr sz="700" spc="30" dirty="0">
                <a:latin typeface="Microsoft Sans Serif"/>
                <a:cs typeface="Microsoft Sans Serif"/>
              </a:rPr>
              <a:t>proporciona </a:t>
            </a:r>
            <a:r>
              <a:rPr sz="700" spc="10" dirty="0">
                <a:latin typeface="Microsoft Sans Serif"/>
                <a:cs typeface="Microsoft Sans Serif"/>
              </a:rPr>
              <a:t>la </a:t>
            </a:r>
            <a:r>
              <a:rPr sz="700" spc="20" dirty="0">
                <a:latin typeface="Microsoft Sans Serif"/>
                <a:cs typeface="Microsoft Sans Serif"/>
              </a:rPr>
              <a:t>ventaja de </a:t>
            </a:r>
            <a:r>
              <a:rPr sz="700" spc="30" dirty="0">
                <a:latin typeface="Microsoft Sans Serif"/>
                <a:cs typeface="Microsoft Sans Serif"/>
              </a:rPr>
              <a:t>que </a:t>
            </a:r>
            <a:r>
              <a:rPr sz="700" dirty="0">
                <a:latin typeface="Microsoft Sans Serif"/>
                <a:cs typeface="Microsoft Sans Serif"/>
              </a:rPr>
              <a:t>las </a:t>
            </a:r>
            <a:r>
              <a:rPr sz="700" spc="5" dirty="0">
                <a:latin typeface="Microsoft Sans Serif"/>
                <a:cs typeface="Microsoft Sans Serif"/>
              </a:rPr>
              <a:t>fases </a:t>
            </a:r>
            <a:r>
              <a:rPr sz="700" spc="10" dirty="0">
                <a:latin typeface="Microsoft Sans Serif"/>
                <a:cs typeface="Microsoft Sans Serif"/>
              </a:rPr>
              <a:t> </a:t>
            </a:r>
            <a:r>
              <a:rPr sz="700" spc="20" dirty="0">
                <a:latin typeface="Microsoft Sans Serif"/>
                <a:cs typeface="Microsoft Sans Serif"/>
              </a:rPr>
              <a:t>restantes </a:t>
            </a:r>
            <a:r>
              <a:rPr sz="700" spc="10" dirty="0">
                <a:latin typeface="Microsoft Sans Serif"/>
                <a:cs typeface="Microsoft Sans Serif"/>
              </a:rPr>
              <a:t>conectadas </a:t>
            </a:r>
            <a:r>
              <a:rPr sz="700" spc="30" dirty="0">
                <a:latin typeface="Microsoft Sans Serif"/>
                <a:cs typeface="Microsoft Sans Serif"/>
              </a:rPr>
              <a:t>tienden </a:t>
            </a:r>
            <a:r>
              <a:rPr sz="700" dirty="0">
                <a:latin typeface="Microsoft Sans Serif"/>
                <a:cs typeface="Microsoft Sans Serif"/>
              </a:rPr>
              <a:t>a </a:t>
            </a:r>
            <a:r>
              <a:rPr sz="700" spc="35" dirty="0">
                <a:latin typeface="Microsoft Sans Serif"/>
                <a:cs typeface="Microsoft Sans Serif"/>
              </a:rPr>
              <a:t>mantener </a:t>
            </a:r>
            <a:r>
              <a:rPr sz="700" spc="10" dirty="0">
                <a:latin typeface="Microsoft Sans Serif"/>
                <a:cs typeface="Microsoft Sans Serif"/>
              </a:rPr>
              <a:t>la </a:t>
            </a:r>
            <a:r>
              <a:rPr sz="700" spc="30" dirty="0">
                <a:latin typeface="Microsoft Sans Serif"/>
                <a:cs typeface="Microsoft Sans Serif"/>
              </a:rPr>
              <a:t>máquina </a:t>
            </a:r>
            <a:r>
              <a:rPr sz="700" spc="20" dirty="0">
                <a:latin typeface="Microsoft Sans Serif"/>
                <a:cs typeface="Microsoft Sans Serif"/>
              </a:rPr>
              <a:t>en </a:t>
            </a:r>
            <a:r>
              <a:rPr sz="700" spc="25" dirty="0">
                <a:latin typeface="Microsoft Sans Serif"/>
                <a:cs typeface="Microsoft Sans Serif"/>
              </a:rPr>
              <a:t> sincronismo </a:t>
            </a:r>
            <a:r>
              <a:rPr sz="700" spc="35" dirty="0">
                <a:latin typeface="Microsoft Sans Serif"/>
                <a:cs typeface="Microsoft Sans Serif"/>
              </a:rPr>
              <a:t>durante </a:t>
            </a:r>
            <a:r>
              <a:rPr sz="700" spc="10" dirty="0">
                <a:latin typeface="Microsoft Sans Serif"/>
                <a:cs typeface="Microsoft Sans Serif"/>
              </a:rPr>
              <a:t>el </a:t>
            </a:r>
            <a:r>
              <a:rPr sz="700" spc="40" dirty="0">
                <a:latin typeface="Microsoft Sans Serif"/>
                <a:cs typeface="Microsoft Sans Serif"/>
              </a:rPr>
              <a:t>primer </a:t>
            </a:r>
            <a:r>
              <a:rPr sz="700" spc="35" dirty="0">
                <a:latin typeface="Microsoft Sans Serif"/>
                <a:cs typeface="Microsoft Sans Serif"/>
              </a:rPr>
              <a:t>intento </a:t>
            </a:r>
            <a:r>
              <a:rPr sz="700" spc="20" dirty="0">
                <a:latin typeface="Microsoft Sans Serif"/>
                <a:cs typeface="Microsoft Sans Serif"/>
              </a:rPr>
              <a:t>de </a:t>
            </a:r>
            <a:r>
              <a:rPr sz="700" spc="15" dirty="0">
                <a:latin typeface="Microsoft Sans Serif"/>
                <a:cs typeface="Microsoft Sans Serif"/>
              </a:rPr>
              <a:t>limpieza, </a:t>
            </a:r>
            <a:r>
              <a:rPr sz="700" spc="30" dirty="0">
                <a:latin typeface="Microsoft Sans Serif"/>
                <a:cs typeface="Microsoft Sans Serif"/>
              </a:rPr>
              <a:t>minimizando </a:t>
            </a:r>
            <a:r>
              <a:rPr sz="700" spc="35" dirty="0">
                <a:latin typeface="Microsoft Sans Serif"/>
                <a:cs typeface="Microsoft Sans Serif"/>
              </a:rPr>
              <a:t> </a:t>
            </a:r>
            <a:r>
              <a:rPr sz="700" dirty="0">
                <a:latin typeface="Microsoft Sans Serif"/>
                <a:cs typeface="Microsoft Sans Serif"/>
              </a:rPr>
              <a:t>las</a:t>
            </a:r>
            <a:r>
              <a:rPr sz="700" spc="-5" dirty="0">
                <a:latin typeface="Microsoft Sans Serif"/>
                <a:cs typeface="Microsoft Sans Serif"/>
              </a:rPr>
              <a:t> </a:t>
            </a:r>
            <a:r>
              <a:rPr sz="700" spc="10" dirty="0">
                <a:latin typeface="Microsoft Sans Serif"/>
                <a:cs typeface="Microsoft Sans Serif"/>
              </a:rPr>
              <a:t>oscilaciones</a:t>
            </a:r>
            <a:r>
              <a:rPr sz="700" dirty="0">
                <a:latin typeface="Microsoft Sans Serif"/>
                <a:cs typeface="Microsoft Sans Serif"/>
              </a:rPr>
              <a:t> </a:t>
            </a:r>
            <a:r>
              <a:rPr sz="700" spc="20" dirty="0">
                <a:latin typeface="Microsoft Sans Serif"/>
                <a:cs typeface="Microsoft Sans Serif"/>
              </a:rPr>
              <a:t>de</a:t>
            </a:r>
            <a:r>
              <a:rPr sz="700" dirty="0">
                <a:latin typeface="Microsoft Sans Serif"/>
                <a:cs typeface="Microsoft Sans Serif"/>
              </a:rPr>
              <a:t> </a:t>
            </a:r>
            <a:r>
              <a:rPr sz="700" spc="20" dirty="0">
                <a:latin typeface="Microsoft Sans Serif"/>
                <a:cs typeface="Microsoft Sans Serif"/>
              </a:rPr>
              <a:t>potencia</a:t>
            </a:r>
            <a:r>
              <a:rPr sz="700" dirty="0">
                <a:latin typeface="Microsoft Sans Serif"/>
                <a:cs typeface="Microsoft Sans Serif"/>
              </a:rPr>
              <a:t> </a:t>
            </a:r>
            <a:r>
              <a:rPr sz="700" spc="5" dirty="0">
                <a:latin typeface="Microsoft Sans Serif"/>
                <a:cs typeface="Microsoft Sans Serif"/>
              </a:rPr>
              <a:t>y</a:t>
            </a:r>
            <a:r>
              <a:rPr sz="700" dirty="0">
                <a:latin typeface="Microsoft Sans Serif"/>
                <a:cs typeface="Microsoft Sans Serif"/>
              </a:rPr>
              <a:t> </a:t>
            </a:r>
            <a:r>
              <a:rPr sz="700" spc="25" dirty="0">
                <a:latin typeface="Microsoft Sans Serif"/>
                <a:cs typeface="Microsoft Sans Serif"/>
              </a:rPr>
              <a:t>ayudando</a:t>
            </a:r>
            <a:r>
              <a:rPr sz="700" dirty="0">
                <a:latin typeface="Microsoft Sans Serif"/>
                <a:cs typeface="Microsoft Sans Serif"/>
              </a:rPr>
              <a:t> a </a:t>
            </a:r>
            <a:r>
              <a:rPr sz="700" spc="35" dirty="0">
                <a:latin typeface="Microsoft Sans Serif"/>
                <a:cs typeface="Microsoft Sans Serif"/>
              </a:rPr>
              <a:t>mantener</a:t>
            </a:r>
            <a:r>
              <a:rPr sz="700" dirty="0">
                <a:latin typeface="Microsoft Sans Serif"/>
                <a:cs typeface="Microsoft Sans Serif"/>
              </a:rPr>
              <a:t> </a:t>
            </a:r>
            <a:r>
              <a:rPr sz="700" spc="10" dirty="0">
                <a:latin typeface="Microsoft Sans Serif"/>
                <a:cs typeface="Microsoft Sans Serif"/>
              </a:rPr>
              <a:t>la</a:t>
            </a:r>
            <a:r>
              <a:rPr sz="700" dirty="0">
                <a:latin typeface="Microsoft Sans Serif"/>
                <a:cs typeface="Microsoft Sans Serif"/>
              </a:rPr>
              <a:t> </a:t>
            </a:r>
            <a:r>
              <a:rPr sz="700" spc="15" dirty="0">
                <a:latin typeface="Microsoft Sans Serif"/>
                <a:cs typeface="Microsoft Sans Serif"/>
              </a:rPr>
              <a:t>estabilidad.</a:t>
            </a:r>
            <a:endParaRPr sz="700">
              <a:latin typeface="Microsoft Sans Serif"/>
              <a:cs typeface="Microsoft Sans Serif"/>
            </a:endParaRPr>
          </a:p>
        </p:txBody>
      </p:sp>
      <p:sp>
        <p:nvSpPr>
          <p:cNvPr id="7" name="object 7"/>
          <p:cNvSpPr txBox="1"/>
          <p:nvPr/>
        </p:nvSpPr>
        <p:spPr>
          <a:xfrm>
            <a:off x="16066411" y="953014"/>
            <a:ext cx="401716" cy="166712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sz="1000" spc="-20" dirty="0">
                <a:latin typeface="Microsoft Sans Serif"/>
                <a:cs typeface="Microsoft Sans Serif"/>
              </a:rPr>
              <a:t>(1)</a:t>
            </a:r>
            <a:endParaRPr sz="1000">
              <a:latin typeface="Microsoft Sans Serif"/>
              <a:cs typeface="Microsoft Sans Serif"/>
            </a:endParaRPr>
          </a:p>
        </p:txBody>
      </p:sp>
      <p:sp>
        <p:nvSpPr>
          <p:cNvPr id="8" name="object 8"/>
          <p:cNvSpPr txBox="1"/>
          <p:nvPr/>
        </p:nvSpPr>
        <p:spPr>
          <a:xfrm>
            <a:off x="9622664" y="2276101"/>
            <a:ext cx="6767819" cy="795731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84785" marR="43815">
              <a:lnSpc>
                <a:spcPct val="153900"/>
              </a:lnSpc>
              <a:spcBef>
                <a:spcPts val="100"/>
              </a:spcBef>
            </a:pPr>
            <a:r>
              <a:rPr sz="650" spc="15" dirty="0">
                <a:latin typeface="Microsoft Sans Serif"/>
                <a:cs typeface="Microsoft Sans Serif"/>
              </a:rPr>
              <a:t>excesivamente </a:t>
            </a:r>
            <a:r>
              <a:rPr sz="650" spc="30" dirty="0">
                <a:latin typeface="Microsoft Sans Serif"/>
                <a:cs typeface="Microsoft Sans Serif"/>
              </a:rPr>
              <a:t>inferior </a:t>
            </a:r>
            <a:r>
              <a:rPr sz="650" spc="10" dirty="0">
                <a:latin typeface="Microsoft Sans Serif"/>
                <a:cs typeface="Microsoft Sans Serif"/>
              </a:rPr>
              <a:t>al </a:t>
            </a:r>
            <a:r>
              <a:rPr sz="650" spc="20" dirty="0">
                <a:latin typeface="Microsoft Sans Serif"/>
                <a:cs typeface="Microsoft Sans Serif"/>
              </a:rPr>
              <a:t>de </a:t>
            </a:r>
            <a:r>
              <a:rPr sz="650" spc="10" dirty="0">
                <a:latin typeface="Microsoft Sans Serif"/>
                <a:cs typeface="Microsoft Sans Serif"/>
              </a:rPr>
              <a:t>la </a:t>
            </a:r>
            <a:r>
              <a:rPr sz="650" spc="30" dirty="0">
                <a:latin typeface="Microsoft Sans Serif"/>
                <a:cs typeface="Microsoft Sans Serif"/>
              </a:rPr>
              <a:t>red </a:t>
            </a:r>
            <a:r>
              <a:rPr sz="650" spc="20" dirty="0">
                <a:latin typeface="Microsoft Sans Serif"/>
                <a:cs typeface="Microsoft Sans Serif"/>
              </a:rPr>
              <a:t>cuando </a:t>
            </a:r>
            <a:r>
              <a:rPr sz="650" spc="10" dirty="0">
                <a:latin typeface="Microsoft Sans Serif"/>
                <a:cs typeface="Microsoft Sans Serif"/>
              </a:rPr>
              <a:t>el </a:t>
            </a:r>
            <a:r>
              <a:rPr sz="650" spc="25" dirty="0">
                <a:latin typeface="Microsoft Sans Serif"/>
                <a:cs typeface="Microsoft Sans Serif"/>
              </a:rPr>
              <a:t>disyuntor </a:t>
            </a:r>
            <a:r>
              <a:rPr sz="650" spc="10" dirty="0">
                <a:latin typeface="Microsoft Sans Serif"/>
                <a:cs typeface="Microsoft Sans Serif"/>
              </a:rPr>
              <a:t>está </a:t>
            </a:r>
            <a:r>
              <a:rPr sz="650" spc="20" dirty="0">
                <a:latin typeface="Microsoft Sans Serif"/>
                <a:cs typeface="Microsoft Sans Serif"/>
              </a:rPr>
              <a:t>cerrado, </a:t>
            </a:r>
            <a:r>
              <a:rPr sz="650" spc="25" dirty="0">
                <a:latin typeface="Microsoft Sans Serif"/>
                <a:cs typeface="Microsoft Sans Serif"/>
              </a:rPr>
              <a:t> </a:t>
            </a:r>
            <a:r>
              <a:rPr sz="650" spc="-5" dirty="0">
                <a:latin typeface="Microsoft Sans Serif"/>
                <a:cs typeface="Microsoft Sans Serif"/>
              </a:rPr>
              <a:t>es</a:t>
            </a:r>
            <a:r>
              <a:rPr sz="650" dirty="0">
                <a:latin typeface="Microsoft Sans Serif"/>
                <a:cs typeface="Microsoft Sans Serif"/>
              </a:rPr>
              <a:t> </a:t>
            </a:r>
            <a:r>
              <a:rPr sz="650" spc="15" dirty="0">
                <a:latin typeface="Microsoft Sans Serif"/>
                <a:cs typeface="Microsoft Sans Serif"/>
              </a:rPr>
              <a:t>posible</a:t>
            </a:r>
            <a:r>
              <a:rPr sz="650" dirty="0">
                <a:latin typeface="Microsoft Sans Serif"/>
                <a:cs typeface="Microsoft Sans Serif"/>
              </a:rPr>
              <a:t> </a:t>
            </a:r>
            <a:r>
              <a:rPr sz="650" spc="25" dirty="0">
                <a:latin typeface="Microsoft Sans Serif"/>
                <a:cs typeface="Microsoft Sans Serif"/>
              </a:rPr>
              <a:t>que</a:t>
            </a:r>
            <a:r>
              <a:rPr sz="650" dirty="0">
                <a:latin typeface="Microsoft Sans Serif"/>
                <a:cs typeface="Microsoft Sans Serif"/>
              </a:rPr>
              <a:t> </a:t>
            </a:r>
            <a:r>
              <a:rPr sz="650" spc="-5" dirty="0">
                <a:latin typeface="Microsoft Sans Serif"/>
                <a:cs typeface="Microsoft Sans Serif"/>
              </a:rPr>
              <a:t>se</a:t>
            </a:r>
            <a:r>
              <a:rPr sz="650" dirty="0">
                <a:latin typeface="Microsoft Sans Serif"/>
                <a:cs typeface="Microsoft Sans Serif"/>
              </a:rPr>
              <a:t> </a:t>
            </a:r>
            <a:r>
              <a:rPr sz="650" spc="20" dirty="0">
                <a:latin typeface="Microsoft Sans Serif"/>
                <a:cs typeface="Microsoft Sans Serif"/>
              </a:rPr>
              <a:t>disparen</a:t>
            </a:r>
            <a:r>
              <a:rPr sz="650" dirty="0">
                <a:latin typeface="Microsoft Sans Serif"/>
                <a:cs typeface="Microsoft Sans Serif"/>
              </a:rPr>
              <a:t> </a:t>
            </a:r>
            <a:r>
              <a:rPr sz="650" spc="10" dirty="0">
                <a:latin typeface="Microsoft Sans Serif"/>
                <a:cs typeface="Microsoft Sans Serif"/>
              </a:rPr>
              <a:t>los</a:t>
            </a:r>
            <a:r>
              <a:rPr sz="650" dirty="0">
                <a:latin typeface="Microsoft Sans Serif"/>
                <a:cs typeface="Microsoft Sans Serif"/>
              </a:rPr>
              <a:t> </a:t>
            </a:r>
            <a:r>
              <a:rPr sz="650" spc="10" dirty="0">
                <a:latin typeface="Microsoft Sans Serif"/>
                <a:cs typeface="Microsoft Sans Serif"/>
              </a:rPr>
              <a:t>relés</a:t>
            </a:r>
            <a:r>
              <a:rPr sz="650" spc="5" dirty="0">
                <a:latin typeface="Microsoft Sans Serif"/>
                <a:cs typeface="Microsoft Sans Serif"/>
              </a:rPr>
              <a:t> </a:t>
            </a:r>
            <a:r>
              <a:rPr sz="650" spc="20" dirty="0">
                <a:latin typeface="Microsoft Sans Serif"/>
                <a:cs typeface="Microsoft Sans Serif"/>
              </a:rPr>
              <a:t>de</a:t>
            </a:r>
            <a:r>
              <a:rPr sz="650" dirty="0">
                <a:latin typeface="Microsoft Sans Serif"/>
                <a:cs typeface="Microsoft Sans Serif"/>
              </a:rPr>
              <a:t> </a:t>
            </a:r>
            <a:r>
              <a:rPr sz="650" spc="20" dirty="0">
                <a:latin typeface="Microsoft Sans Serif"/>
                <a:cs typeface="Microsoft Sans Serif"/>
              </a:rPr>
              <a:t>potencia</a:t>
            </a:r>
            <a:r>
              <a:rPr sz="650" dirty="0">
                <a:latin typeface="Microsoft Sans Serif"/>
                <a:cs typeface="Microsoft Sans Serif"/>
              </a:rPr>
              <a:t> </a:t>
            </a:r>
            <a:r>
              <a:rPr sz="650" spc="15" dirty="0">
                <a:latin typeface="Microsoft Sans Serif"/>
                <a:cs typeface="Microsoft Sans Serif"/>
              </a:rPr>
              <a:t>inversa</a:t>
            </a:r>
            <a:r>
              <a:rPr sz="650" dirty="0">
                <a:latin typeface="Microsoft Sans Serif"/>
                <a:cs typeface="Microsoft Sans Serif"/>
              </a:rPr>
              <a:t> </a:t>
            </a:r>
            <a:r>
              <a:rPr sz="650" spc="15" dirty="0">
                <a:latin typeface="Microsoft Sans Serif"/>
                <a:cs typeface="Microsoft Sans Serif"/>
              </a:rPr>
              <a:t>ajustados</a:t>
            </a:r>
            <a:r>
              <a:rPr sz="650" dirty="0">
                <a:latin typeface="Microsoft Sans Serif"/>
                <a:cs typeface="Microsoft Sans Serif"/>
              </a:rPr>
              <a:t> </a:t>
            </a:r>
            <a:r>
              <a:rPr sz="650" spc="15" dirty="0">
                <a:latin typeface="Microsoft Sans Serif"/>
                <a:cs typeface="Microsoft Sans Serif"/>
              </a:rPr>
              <a:t>con </a:t>
            </a:r>
            <a:r>
              <a:rPr sz="650" spc="-155" dirty="0">
                <a:latin typeface="Microsoft Sans Serif"/>
                <a:cs typeface="Microsoft Sans Serif"/>
              </a:rPr>
              <a:t> </a:t>
            </a:r>
            <a:r>
              <a:rPr sz="650" spc="15" dirty="0">
                <a:latin typeface="Microsoft Sans Serif"/>
                <a:cs typeface="Microsoft Sans Serif"/>
              </a:rPr>
              <a:t>sensibilidad.</a:t>
            </a:r>
            <a:endParaRPr sz="650">
              <a:latin typeface="Microsoft Sans Serif"/>
              <a:cs typeface="Microsoft Sans Serif"/>
            </a:endParaRPr>
          </a:p>
          <a:p>
            <a:pPr marL="170180" marR="5080" indent="-170180">
              <a:lnSpc>
                <a:spcPct val="143000"/>
              </a:lnSpc>
              <a:spcBef>
                <a:spcPts val="90"/>
              </a:spcBef>
              <a:buSzPct val="142857"/>
              <a:buChar char="•"/>
              <a:tabLst>
                <a:tab pos="170180" algn="l"/>
              </a:tabLst>
            </a:pPr>
            <a:r>
              <a:rPr sz="700" u="sng" spc="15" dirty="0">
                <a:uFill>
                  <a:solidFill>
                    <a:srgbClr val="000000"/>
                  </a:solidFill>
                </a:uFill>
                <a:latin typeface="Microsoft Sans Serif"/>
                <a:cs typeface="Microsoft Sans Serif"/>
              </a:rPr>
              <a:t>Diferencia </a:t>
            </a:r>
            <a:r>
              <a:rPr sz="700" u="sng" spc="20" dirty="0">
                <a:uFill>
                  <a:solidFill>
                    <a:srgbClr val="000000"/>
                  </a:solidFill>
                </a:uFill>
                <a:latin typeface="Microsoft Sans Serif"/>
                <a:cs typeface="Microsoft Sans Serif"/>
              </a:rPr>
              <a:t>de </a:t>
            </a:r>
            <a:r>
              <a:rPr sz="700" u="sng" spc="15" dirty="0">
                <a:uFill>
                  <a:solidFill>
                    <a:srgbClr val="000000"/>
                  </a:solidFill>
                </a:uFill>
                <a:latin typeface="Microsoft Sans Serif"/>
                <a:cs typeface="Microsoft Sans Serif"/>
              </a:rPr>
              <a:t>frecuencia </a:t>
            </a:r>
            <a:r>
              <a:rPr sz="700" u="sng" spc="35" dirty="0">
                <a:uFill>
                  <a:solidFill>
                    <a:srgbClr val="000000"/>
                  </a:solidFill>
                </a:uFill>
                <a:latin typeface="Microsoft Sans Serif"/>
                <a:cs typeface="Microsoft Sans Serif"/>
              </a:rPr>
              <a:t>inferior </a:t>
            </a:r>
            <a:r>
              <a:rPr sz="700" u="sng" dirty="0">
                <a:uFill>
                  <a:solidFill>
                    <a:srgbClr val="000000"/>
                  </a:solidFill>
                </a:uFill>
                <a:latin typeface="Microsoft Sans Serif"/>
                <a:cs typeface="Microsoft Sans Serif"/>
              </a:rPr>
              <a:t>a </a:t>
            </a:r>
            <a:r>
              <a:rPr sz="700" u="sng" spc="5" dirty="0">
                <a:uFill>
                  <a:solidFill>
                    <a:srgbClr val="000000"/>
                  </a:solidFill>
                </a:uFill>
                <a:latin typeface="Microsoft Sans Serif"/>
                <a:cs typeface="Microsoft Sans Serif"/>
              </a:rPr>
              <a:t>0,067 </a:t>
            </a:r>
            <a:r>
              <a:rPr sz="700" u="sng" spc="-5" dirty="0">
                <a:uFill>
                  <a:solidFill>
                    <a:srgbClr val="000000"/>
                  </a:solidFill>
                </a:uFill>
                <a:latin typeface="Microsoft Sans Serif"/>
                <a:cs typeface="Microsoft Sans Serif"/>
              </a:rPr>
              <a:t>Hz</a:t>
            </a:r>
            <a:r>
              <a:rPr sz="700" spc="-5" dirty="0">
                <a:latin typeface="Microsoft Sans Serif"/>
                <a:cs typeface="Microsoft Sans Serif"/>
              </a:rPr>
              <a:t> </a:t>
            </a:r>
            <a:r>
              <a:rPr sz="700" spc="-10" dirty="0">
                <a:latin typeface="Microsoft Sans Serif"/>
                <a:cs typeface="Microsoft Sans Serif"/>
              </a:rPr>
              <a:t>. La </a:t>
            </a:r>
            <a:r>
              <a:rPr sz="700" spc="20" dirty="0">
                <a:latin typeface="Microsoft Sans Serif"/>
                <a:cs typeface="Microsoft Sans Serif"/>
              </a:rPr>
              <a:t>diferencia de </a:t>
            </a:r>
            <a:r>
              <a:rPr sz="700" spc="25" dirty="0">
                <a:latin typeface="Microsoft Sans Serif"/>
                <a:cs typeface="Microsoft Sans Serif"/>
              </a:rPr>
              <a:t> </a:t>
            </a:r>
            <a:r>
              <a:rPr sz="700" spc="15" dirty="0">
                <a:latin typeface="Microsoft Sans Serif"/>
                <a:cs typeface="Microsoft Sans Serif"/>
              </a:rPr>
              <a:t>frecuencia </a:t>
            </a:r>
            <a:r>
              <a:rPr sz="700" spc="20" dirty="0">
                <a:latin typeface="Microsoft Sans Serif"/>
                <a:cs typeface="Microsoft Sans Serif"/>
              </a:rPr>
              <a:t>debe </a:t>
            </a:r>
            <a:r>
              <a:rPr sz="700" spc="25" dirty="0">
                <a:latin typeface="Microsoft Sans Serif"/>
                <a:cs typeface="Microsoft Sans Serif"/>
              </a:rPr>
              <a:t>minimizarse </a:t>
            </a:r>
            <a:r>
              <a:rPr sz="700" spc="20" dirty="0">
                <a:latin typeface="Microsoft Sans Serif"/>
                <a:cs typeface="Microsoft Sans Serif"/>
              </a:rPr>
              <a:t>según </a:t>
            </a:r>
            <a:r>
              <a:rPr sz="700" dirty="0">
                <a:latin typeface="Microsoft Sans Serif"/>
                <a:cs typeface="Microsoft Sans Serif"/>
              </a:rPr>
              <a:t>las </a:t>
            </a:r>
            <a:r>
              <a:rPr sz="700" spc="20" dirty="0">
                <a:latin typeface="Microsoft Sans Serif"/>
                <a:cs typeface="Microsoft Sans Serif"/>
              </a:rPr>
              <a:t>limitaciones </a:t>
            </a:r>
            <a:r>
              <a:rPr sz="700" spc="15" dirty="0">
                <a:latin typeface="Microsoft Sans Serif"/>
                <a:cs typeface="Microsoft Sans Serif"/>
              </a:rPr>
              <a:t>prácticas </a:t>
            </a:r>
            <a:r>
              <a:rPr sz="700" spc="20" dirty="0">
                <a:latin typeface="Microsoft Sans Serif"/>
                <a:cs typeface="Microsoft Sans Serif"/>
              </a:rPr>
              <a:t>de </a:t>
            </a:r>
            <a:r>
              <a:rPr sz="700" spc="25" dirty="0">
                <a:latin typeface="Microsoft Sans Serif"/>
                <a:cs typeface="Microsoft Sans Serif"/>
              </a:rPr>
              <a:t> control/respuesta </a:t>
            </a:r>
            <a:r>
              <a:rPr sz="700" spc="20" dirty="0">
                <a:latin typeface="Microsoft Sans Serif"/>
                <a:cs typeface="Microsoft Sans Serif"/>
              </a:rPr>
              <a:t>del </a:t>
            </a:r>
            <a:r>
              <a:rPr sz="700" spc="50" dirty="0">
                <a:latin typeface="Microsoft Sans Serif"/>
                <a:cs typeface="Microsoft Sans Serif"/>
              </a:rPr>
              <a:t>motor </a:t>
            </a:r>
            <a:r>
              <a:rPr sz="700" spc="35" dirty="0">
                <a:latin typeface="Microsoft Sans Serif"/>
                <a:cs typeface="Microsoft Sans Serif"/>
              </a:rPr>
              <a:t>primario </a:t>
            </a:r>
            <a:r>
              <a:rPr sz="700" spc="20" dirty="0">
                <a:latin typeface="Microsoft Sans Serif"/>
                <a:cs typeface="Microsoft Sans Serif"/>
              </a:rPr>
              <a:t>dado. </a:t>
            </a:r>
            <a:r>
              <a:rPr sz="700" spc="15" dirty="0">
                <a:latin typeface="Microsoft Sans Serif"/>
                <a:cs typeface="Microsoft Sans Serif"/>
              </a:rPr>
              <a:t>Una </a:t>
            </a:r>
            <a:r>
              <a:rPr sz="700" spc="35" dirty="0">
                <a:latin typeface="Microsoft Sans Serif"/>
                <a:cs typeface="Microsoft Sans Serif"/>
              </a:rPr>
              <a:t>gran </a:t>
            </a:r>
            <a:r>
              <a:rPr sz="700" spc="20" dirty="0">
                <a:latin typeface="Microsoft Sans Serif"/>
                <a:cs typeface="Microsoft Sans Serif"/>
              </a:rPr>
              <a:t>diferencia </a:t>
            </a:r>
            <a:r>
              <a:rPr sz="700" spc="25" dirty="0">
                <a:latin typeface="Microsoft Sans Serif"/>
                <a:cs typeface="Microsoft Sans Serif"/>
              </a:rPr>
              <a:t> </a:t>
            </a:r>
            <a:r>
              <a:rPr sz="700" spc="20" dirty="0">
                <a:latin typeface="Microsoft Sans Serif"/>
                <a:cs typeface="Microsoft Sans Serif"/>
              </a:rPr>
              <a:t>de </a:t>
            </a:r>
            <a:r>
              <a:rPr sz="700" spc="15" dirty="0">
                <a:latin typeface="Microsoft Sans Serif"/>
                <a:cs typeface="Microsoft Sans Serif"/>
              </a:rPr>
              <a:t>frecuencia </a:t>
            </a:r>
            <a:r>
              <a:rPr sz="700" spc="20" dirty="0">
                <a:latin typeface="Microsoft Sans Serif"/>
                <a:cs typeface="Microsoft Sans Serif"/>
              </a:rPr>
              <a:t>provoca </a:t>
            </a:r>
            <a:r>
              <a:rPr sz="700" spc="30" dirty="0">
                <a:latin typeface="Microsoft Sans Serif"/>
                <a:cs typeface="Microsoft Sans Serif"/>
              </a:rPr>
              <a:t>una </a:t>
            </a:r>
            <a:r>
              <a:rPr sz="700" spc="25" dirty="0">
                <a:latin typeface="Microsoft Sans Serif"/>
                <a:cs typeface="Microsoft Sans Serif"/>
              </a:rPr>
              <a:t>rápida </a:t>
            </a:r>
            <a:r>
              <a:rPr sz="700" spc="15" dirty="0">
                <a:latin typeface="Microsoft Sans Serif"/>
                <a:cs typeface="Microsoft Sans Serif"/>
              </a:rPr>
              <a:t>captación </a:t>
            </a:r>
            <a:r>
              <a:rPr sz="700" spc="20" dirty="0">
                <a:latin typeface="Microsoft Sans Serif"/>
                <a:cs typeface="Microsoft Sans Serif"/>
              </a:rPr>
              <a:t>de </a:t>
            </a:r>
            <a:r>
              <a:rPr sz="700" spc="15" dirty="0">
                <a:latin typeface="Microsoft Sans Serif"/>
                <a:cs typeface="Microsoft Sans Serif"/>
              </a:rPr>
              <a:t>carga </a:t>
            </a:r>
            <a:r>
              <a:rPr sz="700" spc="30" dirty="0">
                <a:latin typeface="Microsoft Sans Serif"/>
                <a:cs typeface="Microsoft Sans Serif"/>
              </a:rPr>
              <a:t>o una </a:t>
            </a:r>
            <a:r>
              <a:rPr sz="700" spc="35" dirty="0">
                <a:latin typeface="Microsoft Sans Serif"/>
                <a:cs typeface="Microsoft Sans Serif"/>
              </a:rPr>
              <a:t> </a:t>
            </a:r>
            <a:r>
              <a:rPr sz="700" spc="25" dirty="0">
                <a:latin typeface="Microsoft Sans Serif"/>
                <a:cs typeface="Microsoft Sans Serif"/>
              </a:rPr>
              <a:t>motorización </a:t>
            </a:r>
            <a:r>
              <a:rPr sz="700" dirty="0">
                <a:latin typeface="Microsoft Sans Serif"/>
                <a:cs typeface="Microsoft Sans Serif"/>
              </a:rPr>
              <a:t>excesiva </a:t>
            </a:r>
            <a:r>
              <a:rPr sz="700" spc="20" dirty="0">
                <a:latin typeface="Microsoft Sans Serif"/>
                <a:cs typeface="Microsoft Sans Serif"/>
              </a:rPr>
              <a:t>de </a:t>
            </a:r>
            <a:r>
              <a:rPr sz="700" spc="10" dirty="0">
                <a:latin typeface="Microsoft Sans Serif"/>
                <a:cs typeface="Microsoft Sans Serif"/>
              </a:rPr>
              <a:t>la </a:t>
            </a:r>
            <a:r>
              <a:rPr sz="700" spc="25" dirty="0">
                <a:latin typeface="Microsoft Sans Serif"/>
                <a:cs typeface="Microsoft Sans Serif"/>
              </a:rPr>
              <a:t>máquina. </a:t>
            </a:r>
            <a:r>
              <a:rPr sz="700" dirty="0">
                <a:latin typeface="Microsoft Sans Serif"/>
                <a:cs typeface="Microsoft Sans Serif"/>
              </a:rPr>
              <a:t>Esto </a:t>
            </a:r>
            <a:r>
              <a:rPr sz="700" spc="-5" dirty="0">
                <a:latin typeface="Microsoft Sans Serif"/>
                <a:cs typeface="Microsoft Sans Serif"/>
              </a:rPr>
              <a:t>se </a:t>
            </a:r>
            <a:r>
              <a:rPr sz="700" spc="25" dirty="0">
                <a:latin typeface="Microsoft Sans Serif"/>
                <a:cs typeface="Microsoft Sans Serif"/>
              </a:rPr>
              <a:t>manifiesta </a:t>
            </a:r>
            <a:r>
              <a:rPr sz="700" spc="35" dirty="0">
                <a:latin typeface="Microsoft Sans Serif"/>
                <a:cs typeface="Microsoft Sans Serif"/>
              </a:rPr>
              <a:t>tanto </a:t>
            </a:r>
            <a:r>
              <a:rPr sz="700" spc="20" dirty="0">
                <a:latin typeface="Microsoft Sans Serif"/>
                <a:cs typeface="Microsoft Sans Serif"/>
              </a:rPr>
              <a:t>en </a:t>
            </a:r>
            <a:r>
              <a:rPr sz="700" spc="-175" dirty="0">
                <a:latin typeface="Microsoft Sans Serif"/>
                <a:cs typeface="Microsoft Sans Serif"/>
              </a:rPr>
              <a:t> </a:t>
            </a:r>
            <a:r>
              <a:rPr sz="700" spc="10" dirty="0">
                <a:latin typeface="Microsoft Sans Serif"/>
                <a:cs typeface="Microsoft Sans Serif"/>
              </a:rPr>
              <a:t>oscilaciones </a:t>
            </a:r>
            <a:r>
              <a:rPr sz="700" spc="20" dirty="0">
                <a:latin typeface="Microsoft Sans Serif"/>
                <a:cs typeface="Microsoft Sans Serif"/>
              </a:rPr>
              <a:t>de potencia en </a:t>
            </a:r>
            <a:r>
              <a:rPr sz="700" spc="10" dirty="0">
                <a:latin typeface="Microsoft Sans Serif"/>
                <a:cs typeface="Microsoft Sans Serif"/>
              </a:rPr>
              <a:t>el </a:t>
            </a:r>
            <a:r>
              <a:rPr sz="700" spc="15" dirty="0">
                <a:latin typeface="Microsoft Sans Serif"/>
                <a:cs typeface="Microsoft Sans Serif"/>
              </a:rPr>
              <a:t>sistema </a:t>
            </a:r>
            <a:r>
              <a:rPr sz="700" spc="30" dirty="0">
                <a:latin typeface="Microsoft Sans Serif"/>
                <a:cs typeface="Microsoft Sans Serif"/>
              </a:rPr>
              <a:t>como </a:t>
            </a:r>
            <a:r>
              <a:rPr sz="700" spc="20" dirty="0">
                <a:latin typeface="Microsoft Sans Serif"/>
                <a:cs typeface="Microsoft Sans Serif"/>
              </a:rPr>
              <a:t>en </a:t>
            </a:r>
            <a:r>
              <a:rPr sz="700" spc="15" dirty="0">
                <a:latin typeface="Microsoft Sans Serif"/>
                <a:cs typeface="Microsoft Sans Serif"/>
              </a:rPr>
              <a:t>pares mecánicos </a:t>
            </a:r>
            <a:r>
              <a:rPr sz="700" spc="20" dirty="0">
                <a:latin typeface="Microsoft Sans Serif"/>
                <a:cs typeface="Microsoft Sans Serif"/>
              </a:rPr>
              <a:t> en</a:t>
            </a:r>
            <a:r>
              <a:rPr sz="700" spc="-10" dirty="0">
                <a:latin typeface="Microsoft Sans Serif"/>
                <a:cs typeface="Microsoft Sans Serif"/>
              </a:rPr>
              <a:t> </a:t>
            </a:r>
            <a:r>
              <a:rPr sz="700" spc="10" dirty="0">
                <a:latin typeface="Microsoft Sans Serif"/>
                <a:cs typeface="Microsoft Sans Serif"/>
              </a:rPr>
              <a:t>la</a:t>
            </a:r>
            <a:r>
              <a:rPr sz="700" spc="-5" dirty="0">
                <a:latin typeface="Microsoft Sans Serif"/>
                <a:cs typeface="Microsoft Sans Serif"/>
              </a:rPr>
              <a:t> </a:t>
            </a:r>
            <a:r>
              <a:rPr sz="700" spc="25" dirty="0">
                <a:latin typeface="Microsoft Sans Serif"/>
                <a:cs typeface="Microsoft Sans Serif"/>
              </a:rPr>
              <a:t>máquina.</a:t>
            </a:r>
            <a:r>
              <a:rPr sz="700" spc="-5" dirty="0">
                <a:latin typeface="Microsoft Sans Serif"/>
                <a:cs typeface="Microsoft Sans Serif"/>
              </a:rPr>
              <a:t> </a:t>
            </a:r>
            <a:r>
              <a:rPr sz="700" spc="10" dirty="0">
                <a:latin typeface="Microsoft Sans Serif"/>
                <a:cs typeface="Microsoft Sans Serif"/>
              </a:rPr>
              <a:t>Además,</a:t>
            </a:r>
            <a:r>
              <a:rPr sz="700" spc="-5" dirty="0">
                <a:latin typeface="Microsoft Sans Serif"/>
                <a:cs typeface="Microsoft Sans Serif"/>
              </a:rPr>
              <a:t> </a:t>
            </a:r>
            <a:r>
              <a:rPr sz="700" dirty="0">
                <a:latin typeface="Microsoft Sans Serif"/>
                <a:cs typeface="Microsoft Sans Serif"/>
              </a:rPr>
              <a:t>si</a:t>
            </a:r>
            <a:r>
              <a:rPr sz="700" spc="-5" dirty="0">
                <a:latin typeface="Microsoft Sans Serif"/>
                <a:cs typeface="Microsoft Sans Serif"/>
              </a:rPr>
              <a:t> </a:t>
            </a:r>
            <a:r>
              <a:rPr sz="700" spc="10" dirty="0">
                <a:latin typeface="Microsoft Sans Serif"/>
                <a:cs typeface="Microsoft Sans Serif"/>
              </a:rPr>
              <a:t>la</a:t>
            </a:r>
            <a:r>
              <a:rPr sz="700" spc="-5" dirty="0">
                <a:latin typeface="Microsoft Sans Serif"/>
                <a:cs typeface="Microsoft Sans Serif"/>
              </a:rPr>
              <a:t> </a:t>
            </a:r>
            <a:r>
              <a:rPr sz="700" spc="30" dirty="0">
                <a:latin typeface="Microsoft Sans Serif"/>
                <a:cs typeface="Microsoft Sans Serif"/>
              </a:rPr>
              <a:t>máquina</a:t>
            </a:r>
            <a:r>
              <a:rPr sz="700" spc="-5" dirty="0">
                <a:latin typeface="Microsoft Sans Serif"/>
                <a:cs typeface="Microsoft Sans Serif"/>
              </a:rPr>
              <a:t> </a:t>
            </a:r>
            <a:r>
              <a:rPr sz="700" spc="25" dirty="0">
                <a:latin typeface="Microsoft Sans Serif"/>
                <a:cs typeface="Microsoft Sans Serif"/>
              </a:rPr>
              <a:t>tiene</a:t>
            </a:r>
            <a:r>
              <a:rPr sz="700" spc="-5" dirty="0">
                <a:latin typeface="Microsoft Sans Serif"/>
                <a:cs typeface="Microsoft Sans Serif"/>
              </a:rPr>
              <a:t> </a:t>
            </a:r>
            <a:r>
              <a:rPr sz="700" spc="40" dirty="0">
                <a:latin typeface="Microsoft Sans Serif"/>
                <a:cs typeface="Microsoft Sans Serif"/>
              </a:rPr>
              <a:t>motor,</a:t>
            </a:r>
            <a:r>
              <a:rPr sz="700" spc="-5" dirty="0">
                <a:latin typeface="Microsoft Sans Serif"/>
                <a:cs typeface="Microsoft Sans Serif"/>
              </a:rPr>
              <a:t> es </a:t>
            </a:r>
            <a:r>
              <a:rPr sz="700" spc="20" dirty="0">
                <a:latin typeface="Microsoft Sans Serif"/>
                <a:cs typeface="Microsoft Sans Serif"/>
              </a:rPr>
              <a:t>posible</a:t>
            </a:r>
            <a:r>
              <a:rPr sz="700" spc="-5" dirty="0">
                <a:latin typeface="Microsoft Sans Serif"/>
                <a:cs typeface="Microsoft Sans Serif"/>
              </a:rPr>
              <a:t> </a:t>
            </a:r>
            <a:r>
              <a:rPr sz="700" spc="30" dirty="0">
                <a:latin typeface="Microsoft Sans Serif"/>
                <a:cs typeface="Microsoft Sans Serif"/>
              </a:rPr>
              <a:t>que </a:t>
            </a:r>
            <a:r>
              <a:rPr sz="700" spc="-170" dirty="0">
                <a:latin typeface="Microsoft Sans Serif"/>
                <a:cs typeface="Microsoft Sans Serif"/>
              </a:rPr>
              <a:t> </a:t>
            </a:r>
            <a:r>
              <a:rPr sz="700" spc="-5" dirty="0">
                <a:latin typeface="Microsoft Sans Serif"/>
                <a:cs typeface="Microsoft Sans Serif"/>
              </a:rPr>
              <a:t>se </a:t>
            </a:r>
            <a:r>
              <a:rPr sz="700" spc="20" dirty="0">
                <a:latin typeface="Microsoft Sans Serif"/>
                <a:cs typeface="Microsoft Sans Serif"/>
              </a:rPr>
              <a:t>disparen </a:t>
            </a:r>
            <a:r>
              <a:rPr sz="700" spc="10" dirty="0">
                <a:latin typeface="Microsoft Sans Serif"/>
                <a:cs typeface="Microsoft Sans Serif"/>
              </a:rPr>
              <a:t>los relés </a:t>
            </a:r>
            <a:r>
              <a:rPr sz="700" spc="20" dirty="0">
                <a:latin typeface="Microsoft Sans Serif"/>
                <a:cs typeface="Microsoft Sans Serif"/>
              </a:rPr>
              <a:t>de potencia </a:t>
            </a:r>
            <a:r>
              <a:rPr sz="700" spc="15" dirty="0">
                <a:latin typeface="Microsoft Sans Serif"/>
                <a:cs typeface="Microsoft Sans Serif"/>
              </a:rPr>
              <a:t>inversa ajustados </a:t>
            </a:r>
            <a:r>
              <a:rPr sz="700" spc="20" dirty="0">
                <a:latin typeface="Microsoft Sans Serif"/>
                <a:cs typeface="Microsoft Sans Serif"/>
              </a:rPr>
              <a:t>con </a:t>
            </a:r>
            <a:r>
              <a:rPr sz="700" spc="25" dirty="0">
                <a:latin typeface="Microsoft Sans Serif"/>
                <a:cs typeface="Microsoft Sans Serif"/>
              </a:rPr>
              <a:t> </a:t>
            </a:r>
            <a:r>
              <a:rPr sz="700" spc="15" dirty="0">
                <a:latin typeface="Microsoft Sans Serif"/>
                <a:cs typeface="Microsoft Sans Serif"/>
              </a:rPr>
              <a:t>sensibilidad.</a:t>
            </a:r>
            <a:endParaRPr sz="700">
              <a:latin typeface="Microsoft Sans Serif"/>
              <a:cs typeface="Microsoft Sans Serif"/>
            </a:endParaRPr>
          </a:p>
        </p:txBody>
      </p:sp>
      <p:sp>
        <p:nvSpPr>
          <p:cNvPr id="9" name="object 9"/>
          <p:cNvSpPr txBox="1"/>
          <p:nvPr/>
        </p:nvSpPr>
        <p:spPr>
          <a:xfrm>
            <a:off x="9100215" y="4119678"/>
            <a:ext cx="7407643" cy="2740687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 marR="19685" indent="153670">
              <a:lnSpc>
                <a:spcPct val="133300"/>
              </a:lnSpc>
              <a:spcBef>
                <a:spcPts val="100"/>
              </a:spcBef>
            </a:pPr>
            <a:r>
              <a:rPr sz="750" spc="-5" dirty="0">
                <a:latin typeface="Microsoft Sans Serif"/>
                <a:cs typeface="Microsoft Sans Serif"/>
              </a:rPr>
              <a:t>Los </a:t>
            </a:r>
            <a:r>
              <a:rPr sz="750" spc="25" dirty="0">
                <a:latin typeface="Microsoft Sans Serif"/>
                <a:cs typeface="Microsoft Sans Serif"/>
              </a:rPr>
              <a:t>límites de </a:t>
            </a:r>
            <a:r>
              <a:rPr sz="750" spc="20" dirty="0">
                <a:latin typeface="Microsoft Sans Serif"/>
                <a:cs typeface="Microsoft Sans Serif"/>
              </a:rPr>
              <a:t>frecuencia </a:t>
            </a:r>
            <a:r>
              <a:rPr sz="750" spc="25" dirty="0">
                <a:latin typeface="Microsoft Sans Serif"/>
                <a:cs typeface="Microsoft Sans Serif"/>
              </a:rPr>
              <a:t>de </a:t>
            </a:r>
            <a:r>
              <a:rPr sz="750" spc="20" dirty="0">
                <a:latin typeface="Microsoft Sans Serif"/>
                <a:cs typeface="Microsoft Sans Serif"/>
              </a:rPr>
              <a:t>deslizamiento </a:t>
            </a:r>
            <a:r>
              <a:rPr sz="750" spc="15" dirty="0">
                <a:latin typeface="Microsoft Sans Serif"/>
                <a:cs typeface="Microsoft Sans Serif"/>
              </a:rPr>
              <a:t>aplicados </a:t>
            </a:r>
            <a:r>
              <a:rPr sz="750" spc="25" dirty="0">
                <a:latin typeface="Microsoft Sans Serif"/>
                <a:cs typeface="Microsoft Sans Serif"/>
              </a:rPr>
              <a:t>para </a:t>
            </a:r>
            <a:r>
              <a:rPr sz="750" spc="20" dirty="0">
                <a:latin typeface="Microsoft Sans Serif"/>
                <a:cs typeface="Microsoft Sans Serif"/>
              </a:rPr>
              <a:t>ciertos </a:t>
            </a:r>
            <a:r>
              <a:rPr sz="750" spc="25" dirty="0">
                <a:latin typeface="Microsoft Sans Serif"/>
                <a:cs typeface="Microsoft Sans Serif"/>
              </a:rPr>
              <a:t> </a:t>
            </a:r>
            <a:r>
              <a:rPr sz="750" spc="30" dirty="0">
                <a:latin typeface="Microsoft Sans Serif"/>
                <a:cs typeface="Microsoft Sans Serif"/>
              </a:rPr>
              <a:t>tipos</a:t>
            </a:r>
            <a:r>
              <a:rPr sz="750" spc="-5" dirty="0">
                <a:latin typeface="Microsoft Sans Serif"/>
                <a:cs typeface="Microsoft Sans Serif"/>
              </a:rPr>
              <a:t> </a:t>
            </a:r>
            <a:r>
              <a:rPr sz="750" spc="25" dirty="0">
                <a:latin typeface="Microsoft Sans Serif"/>
                <a:cs typeface="Microsoft Sans Serif"/>
              </a:rPr>
              <a:t>de</a:t>
            </a:r>
            <a:r>
              <a:rPr sz="750" dirty="0">
                <a:latin typeface="Microsoft Sans Serif"/>
                <a:cs typeface="Microsoft Sans Serif"/>
              </a:rPr>
              <a:t> </a:t>
            </a:r>
            <a:r>
              <a:rPr sz="750" spc="25" dirty="0">
                <a:latin typeface="Microsoft Sans Serif"/>
                <a:cs typeface="Microsoft Sans Serif"/>
              </a:rPr>
              <a:t>máquinas</a:t>
            </a:r>
            <a:r>
              <a:rPr sz="750" dirty="0">
                <a:latin typeface="Microsoft Sans Serif"/>
                <a:cs typeface="Microsoft Sans Serif"/>
              </a:rPr>
              <a:t> </a:t>
            </a:r>
            <a:r>
              <a:rPr sz="750" spc="-5" dirty="0">
                <a:latin typeface="Microsoft Sans Serif"/>
                <a:cs typeface="Microsoft Sans Serif"/>
              </a:rPr>
              <a:t>se</a:t>
            </a:r>
            <a:r>
              <a:rPr sz="750" dirty="0">
                <a:latin typeface="Microsoft Sans Serif"/>
                <a:cs typeface="Microsoft Sans Serif"/>
              </a:rPr>
              <a:t> </a:t>
            </a:r>
            <a:r>
              <a:rPr sz="750" spc="15" dirty="0">
                <a:latin typeface="Microsoft Sans Serif"/>
                <a:cs typeface="Microsoft Sans Serif"/>
              </a:rPr>
              <a:t>basan</a:t>
            </a:r>
            <a:r>
              <a:rPr sz="750" dirty="0">
                <a:latin typeface="Microsoft Sans Serif"/>
                <a:cs typeface="Microsoft Sans Serif"/>
              </a:rPr>
              <a:t> </a:t>
            </a:r>
            <a:r>
              <a:rPr sz="750" spc="25" dirty="0">
                <a:latin typeface="Microsoft Sans Serif"/>
                <a:cs typeface="Microsoft Sans Serif"/>
              </a:rPr>
              <a:t>en</a:t>
            </a:r>
            <a:r>
              <a:rPr sz="750" dirty="0">
                <a:latin typeface="Microsoft Sans Serif"/>
                <a:cs typeface="Microsoft Sans Serif"/>
              </a:rPr>
              <a:t> </a:t>
            </a:r>
            <a:r>
              <a:rPr sz="750" spc="10" dirty="0">
                <a:latin typeface="Microsoft Sans Serif"/>
                <a:cs typeface="Microsoft Sans Serif"/>
              </a:rPr>
              <a:t>la</a:t>
            </a:r>
            <a:r>
              <a:rPr sz="750" dirty="0">
                <a:latin typeface="Microsoft Sans Serif"/>
                <a:cs typeface="Microsoft Sans Serif"/>
              </a:rPr>
              <a:t> </a:t>
            </a:r>
            <a:r>
              <a:rPr sz="750" spc="25" dirty="0">
                <a:latin typeface="Microsoft Sans Serif"/>
                <a:cs typeface="Microsoft Sans Serif"/>
              </a:rPr>
              <a:t>robustez</a:t>
            </a:r>
            <a:r>
              <a:rPr sz="750" dirty="0">
                <a:latin typeface="Microsoft Sans Serif"/>
                <a:cs typeface="Microsoft Sans Serif"/>
              </a:rPr>
              <a:t> </a:t>
            </a:r>
            <a:r>
              <a:rPr sz="750" spc="20" dirty="0">
                <a:latin typeface="Microsoft Sans Serif"/>
                <a:cs typeface="Microsoft Sans Serif"/>
              </a:rPr>
              <a:t>del</a:t>
            </a:r>
            <a:r>
              <a:rPr sz="750" spc="-5" dirty="0">
                <a:latin typeface="Microsoft Sans Serif"/>
                <a:cs typeface="Microsoft Sans Serif"/>
              </a:rPr>
              <a:t> </a:t>
            </a:r>
            <a:r>
              <a:rPr sz="750" spc="30" dirty="0">
                <a:latin typeface="Microsoft Sans Serif"/>
                <a:cs typeface="Microsoft Sans Serif"/>
              </a:rPr>
              <a:t>generador</a:t>
            </a:r>
            <a:r>
              <a:rPr sz="750" dirty="0">
                <a:latin typeface="Microsoft Sans Serif"/>
                <a:cs typeface="Microsoft Sans Serif"/>
              </a:rPr>
              <a:t> </a:t>
            </a:r>
            <a:r>
              <a:rPr sz="750" spc="25" dirty="0">
                <a:latin typeface="Microsoft Sans Serif"/>
                <a:cs typeface="Microsoft Sans Serif"/>
              </a:rPr>
              <a:t>de</a:t>
            </a:r>
            <a:r>
              <a:rPr sz="750" dirty="0">
                <a:latin typeface="Microsoft Sans Serif"/>
                <a:cs typeface="Microsoft Sans Serif"/>
              </a:rPr>
              <a:t> </a:t>
            </a:r>
            <a:r>
              <a:rPr sz="750" spc="30" dirty="0">
                <a:latin typeface="Microsoft Sans Serif"/>
                <a:cs typeface="Microsoft Sans Serif"/>
              </a:rPr>
              <a:t>turbina,</a:t>
            </a:r>
            <a:r>
              <a:rPr sz="750" dirty="0">
                <a:latin typeface="Microsoft Sans Serif"/>
                <a:cs typeface="Microsoft Sans Serif"/>
              </a:rPr>
              <a:t> </a:t>
            </a:r>
            <a:r>
              <a:rPr sz="750" spc="10" dirty="0">
                <a:latin typeface="Microsoft Sans Serif"/>
                <a:cs typeface="Microsoft Sans Serif"/>
              </a:rPr>
              <a:t>la </a:t>
            </a:r>
            <a:r>
              <a:rPr sz="750" spc="-185" dirty="0">
                <a:latin typeface="Microsoft Sans Serif"/>
                <a:cs typeface="Microsoft Sans Serif"/>
              </a:rPr>
              <a:t> </a:t>
            </a:r>
            <a:r>
              <a:rPr sz="750" spc="30" dirty="0">
                <a:latin typeface="Microsoft Sans Serif"/>
                <a:cs typeface="Microsoft Sans Serif"/>
              </a:rPr>
              <a:t>controlabilidad </a:t>
            </a:r>
            <a:r>
              <a:rPr sz="750" spc="20" dirty="0">
                <a:latin typeface="Microsoft Sans Serif"/>
                <a:cs typeface="Microsoft Sans Serif"/>
              </a:rPr>
              <a:t>del </a:t>
            </a:r>
            <a:r>
              <a:rPr sz="750" spc="30" dirty="0">
                <a:latin typeface="Microsoft Sans Serif"/>
                <a:cs typeface="Microsoft Sans Serif"/>
              </a:rPr>
              <a:t>generador </a:t>
            </a:r>
            <a:r>
              <a:rPr sz="750" spc="25" dirty="0">
                <a:latin typeface="Microsoft Sans Serif"/>
                <a:cs typeface="Microsoft Sans Serif"/>
              </a:rPr>
              <a:t>de </a:t>
            </a:r>
            <a:r>
              <a:rPr sz="750" spc="40" dirty="0">
                <a:latin typeface="Microsoft Sans Serif"/>
                <a:cs typeface="Microsoft Sans Serif"/>
              </a:rPr>
              <a:t>turbina </a:t>
            </a:r>
            <a:r>
              <a:rPr sz="750" spc="5" dirty="0">
                <a:latin typeface="Microsoft Sans Serif"/>
                <a:cs typeface="Microsoft Sans Serif"/>
              </a:rPr>
              <a:t>y </a:t>
            </a:r>
            <a:r>
              <a:rPr sz="750" spc="10" dirty="0">
                <a:latin typeface="Microsoft Sans Serif"/>
                <a:cs typeface="Microsoft Sans Serif"/>
              </a:rPr>
              <a:t>la </a:t>
            </a:r>
            <a:r>
              <a:rPr sz="750" spc="15" dirty="0">
                <a:latin typeface="Microsoft Sans Serif"/>
                <a:cs typeface="Microsoft Sans Serif"/>
              </a:rPr>
              <a:t>capacidad </a:t>
            </a:r>
            <a:r>
              <a:rPr sz="750" spc="20" dirty="0">
                <a:latin typeface="Microsoft Sans Serif"/>
                <a:cs typeface="Microsoft Sans Serif"/>
              </a:rPr>
              <a:t>del </a:t>
            </a:r>
            <a:r>
              <a:rPr sz="750" spc="30" dirty="0">
                <a:latin typeface="Microsoft Sans Serif"/>
                <a:cs typeface="Microsoft Sans Serif"/>
              </a:rPr>
              <a:t>generador </a:t>
            </a:r>
            <a:r>
              <a:rPr sz="750" spc="-185" dirty="0">
                <a:latin typeface="Microsoft Sans Serif"/>
                <a:cs typeface="Microsoft Sans Serif"/>
              </a:rPr>
              <a:t> </a:t>
            </a:r>
            <a:r>
              <a:rPr sz="750" spc="-15" dirty="0">
                <a:latin typeface="Microsoft Sans Serif"/>
                <a:cs typeface="Microsoft Sans Serif"/>
              </a:rPr>
              <a:t>(MVA).</a:t>
            </a:r>
            <a:endParaRPr sz="750">
              <a:latin typeface="Microsoft Sans Serif"/>
              <a:cs typeface="Microsoft Sans Serif"/>
            </a:endParaRPr>
          </a:p>
          <a:p>
            <a:pPr marL="12700" marR="130175" indent="153670">
              <a:lnSpc>
                <a:spcPct val="117700"/>
              </a:lnSpc>
              <a:spcBef>
                <a:spcPts val="30"/>
              </a:spcBef>
            </a:pPr>
            <a:r>
              <a:rPr sz="850" spc="-50" dirty="0">
                <a:latin typeface="Microsoft Sans Serif"/>
                <a:cs typeface="Microsoft Sans Serif"/>
              </a:rPr>
              <a:t>Se</a:t>
            </a:r>
            <a:r>
              <a:rPr sz="850" spc="-5" dirty="0">
                <a:latin typeface="Microsoft Sans Serif"/>
                <a:cs typeface="Microsoft Sans Serif"/>
              </a:rPr>
              <a:t> </a:t>
            </a:r>
            <a:r>
              <a:rPr sz="850" spc="35" dirty="0">
                <a:latin typeface="Microsoft Sans Serif"/>
                <a:cs typeface="Microsoft Sans Serif"/>
              </a:rPr>
              <a:t>pueden</a:t>
            </a:r>
            <a:r>
              <a:rPr sz="850" spc="-5" dirty="0">
                <a:latin typeface="Microsoft Sans Serif"/>
                <a:cs typeface="Microsoft Sans Serif"/>
              </a:rPr>
              <a:t> </a:t>
            </a:r>
            <a:r>
              <a:rPr sz="850" spc="30" dirty="0">
                <a:latin typeface="Microsoft Sans Serif"/>
                <a:cs typeface="Microsoft Sans Serif"/>
              </a:rPr>
              <a:t>utilizar</a:t>
            </a:r>
            <a:r>
              <a:rPr sz="850" spc="-5" dirty="0">
                <a:latin typeface="Microsoft Sans Serif"/>
                <a:cs typeface="Microsoft Sans Serif"/>
              </a:rPr>
              <a:t> </a:t>
            </a:r>
            <a:r>
              <a:rPr sz="850" spc="20" dirty="0">
                <a:latin typeface="Microsoft Sans Serif"/>
                <a:cs typeface="Microsoft Sans Serif"/>
              </a:rPr>
              <a:t>varios</a:t>
            </a:r>
            <a:r>
              <a:rPr sz="850" spc="-5" dirty="0">
                <a:latin typeface="Microsoft Sans Serif"/>
                <a:cs typeface="Microsoft Sans Serif"/>
              </a:rPr>
              <a:t> </a:t>
            </a:r>
            <a:r>
              <a:rPr sz="850" spc="30" dirty="0">
                <a:latin typeface="Microsoft Sans Serif"/>
                <a:cs typeface="Microsoft Sans Serif"/>
              </a:rPr>
              <a:t>enfoques</a:t>
            </a:r>
            <a:r>
              <a:rPr sz="850" spc="-5" dirty="0">
                <a:latin typeface="Microsoft Sans Serif"/>
                <a:cs typeface="Microsoft Sans Serif"/>
              </a:rPr>
              <a:t> </a:t>
            </a:r>
            <a:r>
              <a:rPr sz="850" spc="25" dirty="0">
                <a:latin typeface="Microsoft Sans Serif"/>
                <a:cs typeface="Microsoft Sans Serif"/>
              </a:rPr>
              <a:t>de</a:t>
            </a:r>
            <a:r>
              <a:rPr sz="850" spc="-5" dirty="0">
                <a:latin typeface="Microsoft Sans Serif"/>
                <a:cs typeface="Microsoft Sans Serif"/>
              </a:rPr>
              <a:t> </a:t>
            </a:r>
            <a:r>
              <a:rPr sz="850" spc="20" dirty="0">
                <a:latin typeface="Microsoft Sans Serif"/>
                <a:cs typeface="Microsoft Sans Serif"/>
              </a:rPr>
              <a:t>sincronización</a:t>
            </a:r>
            <a:r>
              <a:rPr sz="850" spc="-5" dirty="0">
                <a:latin typeface="Microsoft Sans Serif"/>
                <a:cs typeface="Microsoft Sans Serif"/>
              </a:rPr>
              <a:t> </a:t>
            </a:r>
            <a:r>
              <a:rPr sz="850" spc="25" dirty="0">
                <a:latin typeface="Microsoft Sans Serif"/>
                <a:cs typeface="Microsoft Sans Serif"/>
              </a:rPr>
              <a:t>para  </a:t>
            </a:r>
            <a:r>
              <a:rPr sz="850" spc="35" dirty="0">
                <a:latin typeface="Microsoft Sans Serif"/>
                <a:cs typeface="Microsoft Sans Serif"/>
              </a:rPr>
              <a:t>minimizar </a:t>
            </a:r>
            <a:r>
              <a:rPr sz="850" spc="10" dirty="0">
                <a:latin typeface="Microsoft Sans Serif"/>
                <a:cs typeface="Microsoft Sans Serif"/>
              </a:rPr>
              <a:t>la </a:t>
            </a:r>
            <a:r>
              <a:rPr sz="850" spc="30" dirty="0">
                <a:latin typeface="Microsoft Sans Serif"/>
                <a:cs typeface="Microsoft Sans Serif"/>
              </a:rPr>
              <a:t>posibilidad </a:t>
            </a:r>
            <a:r>
              <a:rPr sz="850" spc="25" dirty="0">
                <a:latin typeface="Microsoft Sans Serif"/>
                <a:cs typeface="Microsoft Sans Serif"/>
              </a:rPr>
              <a:t>de </a:t>
            </a:r>
            <a:r>
              <a:rPr sz="850" spc="35" dirty="0">
                <a:latin typeface="Microsoft Sans Serif"/>
                <a:cs typeface="Microsoft Sans Serif"/>
              </a:rPr>
              <a:t>dañar </a:t>
            </a:r>
            <a:r>
              <a:rPr sz="850" spc="50" dirty="0">
                <a:latin typeface="Microsoft Sans Serif"/>
                <a:cs typeface="Microsoft Sans Serif"/>
              </a:rPr>
              <a:t>un </a:t>
            </a:r>
            <a:r>
              <a:rPr sz="850" spc="30" dirty="0">
                <a:latin typeface="Microsoft Sans Serif"/>
                <a:cs typeface="Microsoft Sans Serif"/>
              </a:rPr>
              <a:t>generador, </a:t>
            </a:r>
            <a:r>
              <a:rPr sz="850" spc="35" dirty="0">
                <a:latin typeface="Microsoft Sans Serif"/>
                <a:cs typeface="Microsoft Sans Serif"/>
              </a:rPr>
              <a:t>como </a:t>
            </a:r>
            <a:r>
              <a:rPr sz="850" spc="10" dirty="0">
                <a:latin typeface="Microsoft Sans Serif"/>
                <a:cs typeface="Microsoft Sans Serif"/>
              </a:rPr>
              <a:t>la </a:t>
            </a:r>
            <a:r>
              <a:rPr sz="850" spc="15" dirty="0">
                <a:latin typeface="Microsoft Sans Serif"/>
                <a:cs typeface="Microsoft Sans Serif"/>
              </a:rPr>
              <a:t> </a:t>
            </a:r>
            <a:r>
              <a:rPr sz="850" spc="20" dirty="0">
                <a:latin typeface="Microsoft Sans Serif"/>
                <a:cs typeface="Microsoft Sans Serif"/>
              </a:rPr>
              <a:t>sincronización</a:t>
            </a:r>
            <a:r>
              <a:rPr sz="850" spc="-10" dirty="0">
                <a:latin typeface="Microsoft Sans Serif"/>
                <a:cs typeface="Microsoft Sans Serif"/>
              </a:rPr>
              <a:t> </a:t>
            </a:r>
            <a:r>
              <a:rPr sz="850" spc="30" dirty="0">
                <a:latin typeface="Microsoft Sans Serif"/>
                <a:cs typeface="Microsoft Sans Serif"/>
              </a:rPr>
              <a:t>automática,</a:t>
            </a:r>
            <a:r>
              <a:rPr sz="850" spc="-5" dirty="0">
                <a:latin typeface="Microsoft Sans Serif"/>
                <a:cs typeface="Microsoft Sans Serif"/>
              </a:rPr>
              <a:t> </a:t>
            </a:r>
            <a:r>
              <a:rPr sz="850" spc="30" dirty="0">
                <a:latin typeface="Microsoft Sans Serif"/>
                <a:cs typeface="Microsoft Sans Serif"/>
              </a:rPr>
              <a:t>semiautomática</a:t>
            </a:r>
            <a:r>
              <a:rPr sz="850" spc="-10" dirty="0">
                <a:latin typeface="Microsoft Sans Serif"/>
                <a:cs typeface="Microsoft Sans Serif"/>
              </a:rPr>
              <a:t> </a:t>
            </a:r>
            <a:r>
              <a:rPr sz="850" spc="5" dirty="0">
                <a:latin typeface="Microsoft Sans Serif"/>
                <a:cs typeface="Microsoft Sans Serif"/>
              </a:rPr>
              <a:t>y</a:t>
            </a:r>
            <a:r>
              <a:rPr sz="850" spc="-5" dirty="0">
                <a:latin typeface="Microsoft Sans Serif"/>
                <a:cs typeface="Microsoft Sans Serif"/>
              </a:rPr>
              <a:t> </a:t>
            </a:r>
            <a:r>
              <a:rPr sz="850" spc="30" dirty="0">
                <a:latin typeface="Microsoft Sans Serif"/>
                <a:cs typeface="Microsoft Sans Serif"/>
              </a:rPr>
              <a:t>manual.</a:t>
            </a:r>
            <a:endParaRPr sz="850">
              <a:latin typeface="Microsoft Sans Serif"/>
              <a:cs typeface="Microsoft Sans Serif"/>
            </a:endParaRPr>
          </a:p>
          <a:p>
            <a:pPr marL="12700">
              <a:lnSpc>
                <a:spcPct val="100000"/>
              </a:lnSpc>
              <a:spcBef>
                <a:spcPts val="930"/>
              </a:spcBef>
            </a:pPr>
            <a:r>
              <a:rPr sz="700" spc="-15" dirty="0">
                <a:latin typeface="Microsoft Sans Serif"/>
                <a:cs typeface="Microsoft Sans Serif"/>
              </a:rPr>
              <a:t>A.</a:t>
            </a:r>
            <a:r>
              <a:rPr sz="700" spc="-5" dirty="0">
                <a:latin typeface="Microsoft Sans Serif"/>
                <a:cs typeface="Microsoft Sans Serif"/>
              </a:rPr>
              <a:t> </a:t>
            </a:r>
            <a:r>
              <a:rPr sz="700" spc="5" dirty="0">
                <a:latin typeface="Microsoft Sans Serif"/>
                <a:cs typeface="Microsoft Sans Serif"/>
              </a:rPr>
              <a:t>Sistema</a:t>
            </a:r>
            <a:r>
              <a:rPr sz="700" dirty="0">
                <a:latin typeface="Microsoft Sans Serif"/>
                <a:cs typeface="Microsoft Sans Serif"/>
              </a:rPr>
              <a:t> </a:t>
            </a:r>
            <a:r>
              <a:rPr sz="700" spc="20" dirty="0">
                <a:latin typeface="Microsoft Sans Serif"/>
                <a:cs typeface="Microsoft Sans Serif"/>
              </a:rPr>
              <a:t>de</a:t>
            </a:r>
            <a:r>
              <a:rPr sz="700" spc="-5" dirty="0">
                <a:latin typeface="Microsoft Sans Serif"/>
                <a:cs typeface="Microsoft Sans Serif"/>
              </a:rPr>
              <a:t> </a:t>
            </a:r>
            <a:r>
              <a:rPr sz="700" spc="15" dirty="0">
                <a:latin typeface="Microsoft Sans Serif"/>
                <a:cs typeface="Microsoft Sans Serif"/>
              </a:rPr>
              <a:t>sincronización</a:t>
            </a:r>
            <a:r>
              <a:rPr sz="700" dirty="0">
                <a:latin typeface="Microsoft Sans Serif"/>
                <a:cs typeface="Microsoft Sans Serif"/>
              </a:rPr>
              <a:t> </a:t>
            </a:r>
            <a:r>
              <a:rPr sz="700" spc="25" dirty="0">
                <a:latin typeface="Microsoft Sans Serif"/>
                <a:cs typeface="Microsoft Sans Serif"/>
              </a:rPr>
              <a:t>automática</a:t>
            </a:r>
            <a:endParaRPr sz="700">
              <a:latin typeface="Microsoft Sans Serif"/>
              <a:cs typeface="Microsoft Sans Serif"/>
            </a:endParaRPr>
          </a:p>
          <a:p>
            <a:pPr marL="12700" marR="13970" indent="153670">
              <a:lnSpc>
                <a:spcPct val="125400"/>
              </a:lnSpc>
              <a:spcBef>
                <a:spcPts val="245"/>
              </a:spcBef>
            </a:pPr>
            <a:r>
              <a:rPr sz="800" spc="-15" dirty="0">
                <a:latin typeface="Microsoft Sans Serif"/>
                <a:cs typeface="Microsoft Sans Serif"/>
              </a:rPr>
              <a:t>La </a:t>
            </a:r>
            <a:r>
              <a:rPr sz="800" spc="20" dirty="0">
                <a:latin typeface="Microsoft Sans Serif"/>
                <a:cs typeface="Microsoft Sans Serif"/>
              </a:rPr>
              <a:t>sincronización </a:t>
            </a:r>
            <a:r>
              <a:rPr sz="800" spc="30" dirty="0">
                <a:latin typeface="Microsoft Sans Serif"/>
                <a:cs typeface="Microsoft Sans Serif"/>
              </a:rPr>
              <a:t>automática completa </a:t>
            </a:r>
            <a:r>
              <a:rPr sz="800" spc="20" dirty="0">
                <a:latin typeface="Microsoft Sans Serif"/>
                <a:cs typeface="Microsoft Sans Serif"/>
              </a:rPr>
              <a:t>incluye </a:t>
            </a:r>
            <a:r>
              <a:rPr sz="800" spc="30" dirty="0">
                <a:latin typeface="Microsoft Sans Serif"/>
                <a:cs typeface="Microsoft Sans Serif"/>
              </a:rPr>
              <a:t>una </a:t>
            </a:r>
            <a:r>
              <a:rPr sz="800" spc="35" dirty="0">
                <a:latin typeface="Microsoft Sans Serif"/>
                <a:cs typeface="Microsoft Sans Serif"/>
              </a:rPr>
              <a:t> </a:t>
            </a:r>
            <a:r>
              <a:rPr sz="800" spc="25" dirty="0">
                <a:latin typeface="Microsoft Sans Serif"/>
                <a:cs typeface="Microsoft Sans Serif"/>
              </a:rPr>
              <a:t>combinación</a:t>
            </a:r>
            <a:r>
              <a:rPr sz="800" spc="5" dirty="0">
                <a:latin typeface="Microsoft Sans Serif"/>
                <a:cs typeface="Microsoft Sans Serif"/>
              </a:rPr>
              <a:t> </a:t>
            </a:r>
            <a:r>
              <a:rPr sz="800" spc="30" dirty="0">
                <a:latin typeface="Microsoft Sans Serif"/>
                <a:cs typeface="Microsoft Sans Serif"/>
              </a:rPr>
              <a:t>integrada</a:t>
            </a:r>
            <a:r>
              <a:rPr sz="800" spc="5" dirty="0">
                <a:latin typeface="Microsoft Sans Serif"/>
                <a:cs typeface="Microsoft Sans Serif"/>
              </a:rPr>
              <a:t> </a:t>
            </a:r>
            <a:r>
              <a:rPr sz="800" spc="25" dirty="0">
                <a:latin typeface="Microsoft Sans Serif"/>
                <a:cs typeface="Microsoft Sans Serif"/>
              </a:rPr>
              <a:t>de</a:t>
            </a:r>
            <a:r>
              <a:rPr sz="800" spc="10" dirty="0">
                <a:latin typeface="Microsoft Sans Serif"/>
                <a:cs typeface="Microsoft Sans Serif"/>
              </a:rPr>
              <a:t> </a:t>
            </a:r>
            <a:r>
              <a:rPr sz="800" spc="25" dirty="0">
                <a:latin typeface="Microsoft Sans Serif"/>
                <a:cs typeface="Microsoft Sans Serif"/>
              </a:rPr>
              <a:t>elementos</a:t>
            </a:r>
            <a:r>
              <a:rPr sz="800" spc="5" dirty="0">
                <a:latin typeface="Microsoft Sans Serif"/>
                <a:cs typeface="Microsoft Sans Serif"/>
              </a:rPr>
              <a:t> </a:t>
            </a:r>
            <a:r>
              <a:rPr sz="800" spc="30" dirty="0">
                <a:latin typeface="Microsoft Sans Serif"/>
                <a:cs typeface="Microsoft Sans Serif"/>
              </a:rPr>
              <a:t>que</a:t>
            </a:r>
            <a:r>
              <a:rPr sz="800" spc="5" dirty="0">
                <a:latin typeface="Microsoft Sans Serif"/>
                <a:cs typeface="Microsoft Sans Serif"/>
              </a:rPr>
              <a:t> </a:t>
            </a:r>
            <a:r>
              <a:rPr sz="800" spc="40" dirty="0">
                <a:latin typeface="Microsoft Sans Serif"/>
                <a:cs typeface="Microsoft Sans Serif"/>
              </a:rPr>
              <a:t>monitorean</a:t>
            </a:r>
            <a:r>
              <a:rPr sz="800" spc="10" dirty="0">
                <a:latin typeface="Microsoft Sans Serif"/>
                <a:cs typeface="Microsoft Sans Serif"/>
              </a:rPr>
              <a:t> la</a:t>
            </a:r>
            <a:r>
              <a:rPr sz="800" spc="5" dirty="0">
                <a:latin typeface="Microsoft Sans Serif"/>
                <a:cs typeface="Microsoft Sans Serif"/>
              </a:rPr>
              <a:t> </a:t>
            </a:r>
            <a:r>
              <a:rPr sz="800" spc="45" dirty="0">
                <a:latin typeface="Microsoft Sans Serif"/>
                <a:cs typeface="Microsoft Sans Serif"/>
              </a:rPr>
              <a:t>magnitud </a:t>
            </a:r>
            <a:r>
              <a:rPr sz="800" spc="-195" dirty="0">
                <a:latin typeface="Microsoft Sans Serif"/>
                <a:cs typeface="Microsoft Sans Serif"/>
              </a:rPr>
              <a:t> </a:t>
            </a:r>
            <a:r>
              <a:rPr sz="800" spc="25" dirty="0">
                <a:latin typeface="Microsoft Sans Serif"/>
                <a:cs typeface="Microsoft Sans Serif"/>
              </a:rPr>
              <a:t>del </a:t>
            </a:r>
            <a:r>
              <a:rPr sz="800" spc="20" dirty="0">
                <a:latin typeface="Microsoft Sans Serif"/>
                <a:cs typeface="Microsoft Sans Serif"/>
              </a:rPr>
              <a:t>voltaje, </a:t>
            </a:r>
            <a:r>
              <a:rPr sz="800" spc="15" dirty="0">
                <a:latin typeface="Microsoft Sans Serif"/>
                <a:cs typeface="Microsoft Sans Serif"/>
              </a:rPr>
              <a:t>el </a:t>
            </a:r>
            <a:r>
              <a:rPr sz="800" spc="35" dirty="0">
                <a:latin typeface="Microsoft Sans Serif"/>
                <a:cs typeface="Microsoft Sans Serif"/>
              </a:rPr>
              <a:t>ángulo </a:t>
            </a:r>
            <a:r>
              <a:rPr sz="800" spc="25" dirty="0">
                <a:latin typeface="Microsoft Sans Serif"/>
                <a:cs typeface="Microsoft Sans Serif"/>
              </a:rPr>
              <a:t>de </a:t>
            </a:r>
            <a:r>
              <a:rPr sz="800" spc="10" dirty="0">
                <a:latin typeface="Microsoft Sans Serif"/>
                <a:cs typeface="Microsoft Sans Serif"/>
              </a:rPr>
              <a:t>fase </a:t>
            </a:r>
            <a:r>
              <a:rPr sz="800" spc="5" dirty="0">
                <a:latin typeface="Microsoft Sans Serif"/>
                <a:cs typeface="Microsoft Sans Serif"/>
              </a:rPr>
              <a:t>y </a:t>
            </a:r>
            <a:r>
              <a:rPr sz="800" spc="10" dirty="0">
                <a:latin typeface="Microsoft Sans Serif"/>
                <a:cs typeface="Microsoft Sans Serif"/>
              </a:rPr>
              <a:t>la </a:t>
            </a:r>
            <a:r>
              <a:rPr sz="800" spc="20" dirty="0">
                <a:latin typeface="Microsoft Sans Serif"/>
                <a:cs typeface="Microsoft Sans Serif"/>
              </a:rPr>
              <a:t>velocidad </a:t>
            </a:r>
            <a:r>
              <a:rPr sz="800" spc="25" dirty="0">
                <a:latin typeface="Microsoft Sans Serif"/>
                <a:cs typeface="Microsoft Sans Serif"/>
              </a:rPr>
              <a:t>de cambio del </a:t>
            </a:r>
            <a:r>
              <a:rPr sz="800" spc="35" dirty="0">
                <a:latin typeface="Microsoft Sans Serif"/>
                <a:cs typeface="Microsoft Sans Serif"/>
              </a:rPr>
              <a:t>ángulo </a:t>
            </a:r>
            <a:r>
              <a:rPr sz="800" spc="40" dirty="0">
                <a:latin typeface="Microsoft Sans Serif"/>
                <a:cs typeface="Microsoft Sans Serif"/>
              </a:rPr>
              <a:t> </a:t>
            </a:r>
            <a:r>
              <a:rPr sz="800" spc="25" dirty="0">
                <a:latin typeface="Microsoft Sans Serif"/>
                <a:cs typeface="Microsoft Sans Serif"/>
              </a:rPr>
              <a:t>de </a:t>
            </a:r>
            <a:r>
              <a:rPr sz="800" spc="10" dirty="0">
                <a:latin typeface="Microsoft Sans Serif"/>
                <a:cs typeface="Microsoft Sans Serif"/>
              </a:rPr>
              <a:t>fase </a:t>
            </a:r>
            <a:r>
              <a:rPr sz="800" dirty="0">
                <a:latin typeface="Microsoft Sans Serif"/>
                <a:cs typeface="Microsoft Sans Serif"/>
              </a:rPr>
              <a:t>a </a:t>
            </a:r>
            <a:r>
              <a:rPr sz="800" spc="20" dirty="0">
                <a:latin typeface="Microsoft Sans Serif"/>
                <a:cs typeface="Microsoft Sans Serif"/>
              </a:rPr>
              <a:t>través </a:t>
            </a:r>
            <a:r>
              <a:rPr sz="800" spc="25" dirty="0">
                <a:latin typeface="Microsoft Sans Serif"/>
                <a:cs typeface="Microsoft Sans Serif"/>
              </a:rPr>
              <a:t>de </a:t>
            </a:r>
            <a:r>
              <a:rPr sz="800" spc="45" dirty="0">
                <a:latin typeface="Microsoft Sans Serif"/>
                <a:cs typeface="Microsoft Sans Serif"/>
              </a:rPr>
              <a:t>un </a:t>
            </a:r>
            <a:r>
              <a:rPr sz="800" spc="35" dirty="0">
                <a:latin typeface="Microsoft Sans Serif"/>
                <a:cs typeface="Microsoft Sans Serif"/>
              </a:rPr>
              <a:t>disyuntor </a:t>
            </a:r>
            <a:r>
              <a:rPr sz="800" spc="30" dirty="0">
                <a:latin typeface="Microsoft Sans Serif"/>
                <a:cs typeface="Microsoft Sans Serif"/>
              </a:rPr>
              <a:t>controlado. </a:t>
            </a:r>
            <a:r>
              <a:rPr sz="800" spc="5" dirty="0">
                <a:latin typeface="Microsoft Sans Serif"/>
                <a:cs typeface="Microsoft Sans Serif"/>
              </a:rPr>
              <a:t>Tiene </a:t>
            </a:r>
            <a:r>
              <a:rPr sz="800" spc="25" dirty="0">
                <a:latin typeface="Microsoft Sans Serif"/>
                <a:cs typeface="Microsoft Sans Serif"/>
              </a:rPr>
              <a:t>en cuenta </a:t>
            </a:r>
            <a:r>
              <a:rPr sz="800" spc="15" dirty="0">
                <a:latin typeface="Microsoft Sans Serif"/>
                <a:cs typeface="Microsoft Sans Serif"/>
              </a:rPr>
              <a:t>el </a:t>
            </a:r>
            <a:r>
              <a:rPr sz="800" spc="20" dirty="0">
                <a:latin typeface="Microsoft Sans Serif"/>
                <a:cs typeface="Microsoft Sans Serif"/>
              </a:rPr>
              <a:t> </a:t>
            </a:r>
            <a:r>
              <a:rPr sz="800" spc="40" dirty="0">
                <a:latin typeface="Microsoft Sans Serif"/>
                <a:cs typeface="Microsoft Sans Serif"/>
              </a:rPr>
              <a:t>tiempo </a:t>
            </a:r>
            <a:r>
              <a:rPr sz="800" spc="25" dirty="0">
                <a:latin typeface="Microsoft Sans Serif"/>
                <a:cs typeface="Microsoft Sans Serif"/>
              </a:rPr>
              <a:t>de </a:t>
            </a:r>
            <a:r>
              <a:rPr sz="800" spc="20" dirty="0">
                <a:latin typeface="Microsoft Sans Serif"/>
                <a:cs typeface="Microsoft Sans Serif"/>
              </a:rPr>
              <a:t>cierre </a:t>
            </a:r>
            <a:r>
              <a:rPr sz="800" spc="25" dirty="0">
                <a:latin typeface="Microsoft Sans Serif"/>
                <a:cs typeface="Microsoft Sans Serif"/>
              </a:rPr>
              <a:t>del </a:t>
            </a:r>
            <a:r>
              <a:rPr sz="800" spc="45" dirty="0">
                <a:latin typeface="Microsoft Sans Serif"/>
                <a:cs typeface="Microsoft Sans Serif"/>
              </a:rPr>
              <a:t>interruptor </a:t>
            </a:r>
            <a:r>
              <a:rPr sz="800" spc="35" dirty="0">
                <a:latin typeface="Microsoft Sans Serif"/>
                <a:cs typeface="Microsoft Sans Serif"/>
              </a:rPr>
              <a:t>controlado </a:t>
            </a:r>
            <a:r>
              <a:rPr sz="800" spc="25" dirty="0">
                <a:latin typeface="Microsoft Sans Serif"/>
                <a:cs typeface="Microsoft Sans Serif"/>
              </a:rPr>
              <a:t>para </a:t>
            </a:r>
            <a:r>
              <a:rPr sz="800" spc="30" dirty="0">
                <a:latin typeface="Microsoft Sans Serif"/>
                <a:cs typeface="Microsoft Sans Serif"/>
              </a:rPr>
              <a:t>predecir </a:t>
            </a:r>
            <a:r>
              <a:rPr sz="800" spc="25" dirty="0">
                <a:latin typeface="Microsoft Sans Serif"/>
                <a:cs typeface="Microsoft Sans Serif"/>
              </a:rPr>
              <a:t>cuándo </a:t>
            </a:r>
            <a:r>
              <a:rPr sz="800" spc="30" dirty="0">
                <a:latin typeface="Microsoft Sans Serif"/>
                <a:cs typeface="Microsoft Sans Serif"/>
              </a:rPr>
              <a:t> </a:t>
            </a:r>
            <a:r>
              <a:rPr sz="800" spc="20" dirty="0">
                <a:latin typeface="Microsoft Sans Serif"/>
                <a:cs typeface="Microsoft Sans Serif"/>
              </a:rPr>
              <a:t>iniciar</a:t>
            </a:r>
            <a:r>
              <a:rPr sz="800" spc="-10" dirty="0">
                <a:latin typeface="Microsoft Sans Serif"/>
                <a:cs typeface="Microsoft Sans Serif"/>
              </a:rPr>
              <a:t> </a:t>
            </a:r>
            <a:r>
              <a:rPr sz="800" spc="15" dirty="0">
                <a:latin typeface="Microsoft Sans Serif"/>
                <a:cs typeface="Microsoft Sans Serif"/>
              </a:rPr>
              <a:t>el</a:t>
            </a:r>
            <a:r>
              <a:rPr sz="800" spc="-5" dirty="0">
                <a:latin typeface="Microsoft Sans Serif"/>
                <a:cs typeface="Microsoft Sans Serif"/>
              </a:rPr>
              <a:t> </a:t>
            </a:r>
            <a:r>
              <a:rPr sz="800" spc="20" dirty="0">
                <a:latin typeface="Microsoft Sans Serif"/>
                <a:cs typeface="Microsoft Sans Serif"/>
              </a:rPr>
              <a:t>cierre.</a:t>
            </a:r>
            <a:r>
              <a:rPr sz="800" spc="-5" dirty="0">
                <a:latin typeface="Microsoft Sans Serif"/>
                <a:cs typeface="Microsoft Sans Serif"/>
              </a:rPr>
              <a:t> </a:t>
            </a:r>
            <a:r>
              <a:rPr sz="800" spc="-10" dirty="0">
                <a:latin typeface="Microsoft Sans Serif"/>
                <a:cs typeface="Microsoft Sans Serif"/>
              </a:rPr>
              <a:t>Este</a:t>
            </a:r>
            <a:r>
              <a:rPr sz="800" spc="-5" dirty="0">
                <a:latin typeface="Microsoft Sans Serif"/>
                <a:cs typeface="Microsoft Sans Serif"/>
              </a:rPr>
              <a:t> </a:t>
            </a:r>
            <a:r>
              <a:rPr sz="800" spc="20" dirty="0">
                <a:latin typeface="Microsoft Sans Serif"/>
                <a:cs typeface="Microsoft Sans Serif"/>
              </a:rPr>
              <a:t>sistema</a:t>
            </a:r>
            <a:r>
              <a:rPr sz="800" spc="-5" dirty="0">
                <a:latin typeface="Microsoft Sans Serif"/>
                <a:cs typeface="Microsoft Sans Serif"/>
              </a:rPr>
              <a:t> </a:t>
            </a:r>
            <a:r>
              <a:rPr sz="800" spc="20" dirty="0">
                <a:latin typeface="Microsoft Sans Serif"/>
                <a:cs typeface="Microsoft Sans Serif"/>
              </a:rPr>
              <a:t>incluye</a:t>
            </a:r>
            <a:r>
              <a:rPr sz="800" spc="-5" dirty="0">
                <a:latin typeface="Microsoft Sans Serif"/>
                <a:cs typeface="Microsoft Sans Serif"/>
              </a:rPr>
              <a:t> </a:t>
            </a:r>
            <a:r>
              <a:rPr sz="800" spc="45" dirty="0">
                <a:latin typeface="Microsoft Sans Serif"/>
                <a:cs typeface="Microsoft Sans Serif"/>
              </a:rPr>
              <a:t>un</a:t>
            </a:r>
            <a:r>
              <a:rPr sz="800" spc="-5" dirty="0">
                <a:latin typeface="Microsoft Sans Serif"/>
                <a:cs typeface="Microsoft Sans Serif"/>
              </a:rPr>
              <a:t> </a:t>
            </a:r>
            <a:r>
              <a:rPr sz="800" spc="25" dirty="0">
                <a:latin typeface="Microsoft Sans Serif"/>
                <a:cs typeface="Microsoft Sans Serif"/>
              </a:rPr>
              <a:t>sincronizador</a:t>
            </a:r>
            <a:r>
              <a:rPr sz="800" spc="-5" dirty="0">
                <a:latin typeface="Microsoft Sans Serif"/>
                <a:cs typeface="Microsoft Sans Serif"/>
              </a:rPr>
              <a:t> </a:t>
            </a:r>
            <a:r>
              <a:rPr sz="800" spc="35" dirty="0">
                <a:latin typeface="Microsoft Sans Serif"/>
                <a:cs typeface="Microsoft Sans Serif"/>
              </a:rPr>
              <a:t>automático</a:t>
            </a:r>
            <a:r>
              <a:rPr sz="800" spc="-5" dirty="0">
                <a:latin typeface="Microsoft Sans Serif"/>
                <a:cs typeface="Microsoft Sans Serif"/>
              </a:rPr>
              <a:t> </a:t>
            </a:r>
            <a:r>
              <a:rPr sz="800" spc="5" dirty="0">
                <a:latin typeface="Microsoft Sans Serif"/>
                <a:cs typeface="Microsoft Sans Serif"/>
              </a:rPr>
              <a:t>y </a:t>
            </a:r>
            <a:r>
              <a:rPr sz="800" spc="-195" dirty="0">
                <a:latin typeface="Microsoft Sans Serif"/>
                <a:cs typeface="Microsoft Sans Serif"/>
              </a:rPr>
              <a:t> </a:t>
            </a:r>
            <a:r>
              <a:rPr sz="800" spc="25" dirty="0">
                <a:latin typeface="Microsoft Sans Serif"/>
                <a:cs typeface="Microsoft Sans Serif"/>
              </a:rPr>
              <a:t>elementos </a:t>
            </a:r>
            <a:r>
              <a:rPr sz="800" spc="5" dirty="0">
                <a:latin typeface="Microsoft Sans Serif"/>
                <a:cs typeface="Microsoft Sans Serif"/>
              </a:rPr>
              <a:t>(relés </a:t>
            </a:r>
            <a:r>
              <a:rPr sz="800" spc="35" dirty="0">
                <a:latin typeface="Microsoft Sans Serif"/>
                <a:cs typeface="Microsoft Sans Serif"/>
              </a:rPr>
              <a:t>o </a:t>
            </a:r>
            <a:r>
              <a:rPr sz="800" spc="25" dirty="0">
                <a:latin typeface="Microsoft Sans Serif"/>
                <a:cs typeface="Microsoft Sans Serif"/>
              </a:rPr>
              <a:t>módulos) para </a:t>
            </a:r>
            <a:r>
              <a:rPr sz="800" spc="40" dirty="0">
                <a:latin typeface="Microsoft Sans Serif"/>
                <a:cs typeface="Microsoft Sans Serif"/>
              </a:rPr>
              <a:t>monitorear </a:t>
            </a:r>
            <a:r>
              <a:rPr sz="800" spc="5" dirty="0">
                <a:latin typeface="Microsoft Sans Serif"/>
                <a:cs typeface="Microsoft Sans Serif"/>
              </a:rPr>
              <a:t>y </a:t>
            </a:r>
            <a:r>
              <a:rPr sz="800" spc="35" dirty="0">
                <a:latin typeface="Microsoft Sans Serif"/>
                <a:cs typeface="Microsoft Sans Serif"/>
              </a:rPr>
              <a:t>controlar </a:t>
            </a:r>
            <a:r>
              <a:rPr sz="800" spc="10" dirty="0">
                <a:latin typeface="Microsoft Sans Serif"/>
                <a:cs typeface="Microsoft Sans Serif"/>
              </a:rPr>
              <a:t>la </a:t>
            </a:r>
            <a:r>
              <a:rPr sz="800" spc="15" dirty="0">
                <a:latin typeface="Microsoft Sans Serif"/>
                <a:cs typeface="Microsoft Sans Serif"/>
              </a:rPr>
              <a:t> </a:t>
            </a:r>
            <a:r>
              <a:rPr sz="800" spc="20" dirty="0">
                <a:latin typeface="Microsoft Sans Serif"/>
                <a:cs typeface="Microsoft Sans Serif"/>
              </a:rPr>
              <a:t>frecuencia</a:t>
            </a:r>
            <a:r>
              <a:rPr sz="800" spc="-10" dirty="0">
                <a:latin typeface="Microsoft Sans Serif"/>
                <a:cs typeface="Microsoft Sans Serif"/>
              </a:rPr>
              <a:t> </a:t>
            </a:r>
            <a:r>
              <a:rPr sz="800" spc="5" dirty="0">
                <a:latin typeface="Microsoft Sans Serif"/>
                <a:cs typeface="Microsoft Sans Serif"/>
              </a:rPr>
              <a:t>y</a:t>
            </a:r>
            <a:r>
              <a:rPr sz="800" spc="-5" dirty="0">
                <a:latin typeface="Microsoft Sans Serif"/>
                <a:cs typeface="Microsoft Sans Serif"/>
              </a:rPr>
              <a:t> </a:t>
            </a:r>
            <a:r>
              <a:rPr sz="800" spc="20" dirty="0">
                <a:latin typeface="Microsoft Sans Serif"/>
                <a:cs typeface="Microsoft Sans Serif"/>
              </a:rPr>
              <a:t>voltaje</a:t>
            </a:r>
            <a:r>
              <a:rPr sz="800" spc="-5" dirty="0">
                <a:latin typeface="Microsoft Sans Serif"/>
                <a:cs typeface="Microsoft Sans Serif"/>
              </a:rPr>
              <a:t> </a:t>
            </a:r>
            <a:r>
              <a:rPr sz="800" spc="25" dirty="0">
                <a:latin typeface="Microsoft Sans Serif"/>
                <a:cs typeface="Microsoft Sans Serif"/>
              </a:rPr>
              <a:t>del</a:t>
            </a:r>
            <a:r>
              <a:rPr sz="800" spc="-5" dirty="0">
                <a:latin typeface="Microsoft Sans Serif"/>
                <a:cs typeface="Microsoft Sans Serif"/>
              </a:rPr>
              <a:t> </a:t>
            </a:r>
            <a:r>
              <a:rPr sz="800" spc="30" dirty="0">
                <a:latin typeface="Microsoft Sans Serif"/>
                <a:cs typeface="Microsoft Sans Serif"/>
              </a:rPr>
              <a:t>generador.</a:t>
            </a:r>
            <a:endParaRPr sz="800">
              <a:latin typeface="Microsoft Sans Serif"/>
              <a:cs typeface="Microsoft Sans Serif"/>
            </a:endParaRPr>
          </a:p>
          <a:p>
            <a:pPr marL="12700" marR="5080" indent="153670">
              <a:lnSpc>
                <a:spcPct val="117700"/>
              </a:lnSpc>
              <a:spcBef>
                <a:spcPts val="10"/>
              </a:spcBef>
            </a:pPr>
            <a:r>
              <a:rPr sz="850" spc="-35" dirty="0">
                <a:latin typeface="Microsoft Sans Serif"/>
                <a:cs typeface="Microsoft Sans Serif"/>
              </a:rPr>
              <a:t>El</a:t>
            </a:r>
            <a:r>
              <a:rPr sz="850" spc="-5" dirty="0">
                <a:latin typeface="Microsoft Sans Serif"/>
                <a:cs typeface="Microsoft Sans Serif"/>
              </a:rPr>
              <a:t> </a:t>
            </a:r>
            <a:r>
              <a:rPr sz="850" spc="25" dirty="0">
                <a:latin typeface="Microsoft Sans Serif"/>
                <a:cs typeface="Microsoft Sans Serif"/>
              </a:rPr>
              <a:t>relé</a:t>
            </a:r>
            <a:r>
              <a:rPr sz="850" dirty="0">
                <a:latin typeface="Microsoft Sans Serif"/>
                <a:cs typeface="Microsoft Sans Serif"/>
              </a:rPr>
              <a:t> </a:t>
            </a:r>
            <a:r>
              <a:rPr sz="850" spc="25" dirty="0">
                <a:latin typeface="Microsoft Sans Serif"/>
                <a:cs typeface="Microsoft Sans Serif"/>
              </a:rPr>
              <a:t>de</a:t>
            </a:r>
            <a:r>
              <a:rPr sz="850" spc="-5" dirty="0">
                <a:latin typeface="Microsoft Sans Serif"/>
                <a:cs typeface="Microsoft Sans Serif"/>
              </a:rPr>
              <a:t> </a:t>
            </a:r>
            <a:r>
              <a:rPr sz="850" spc="20" dirty="0">
                <a:latin typeface="Microsoft Sans Serif"/>
                <a:cs typeface="Microsoft Sans Serif"/>
              </a:rPr>
              <a:t>sincronización</a:t>
            </a:r>
            <a:r>
              <a:rPr sz="850" dirty="0">
                <a:latin typeface="Microsoft Sans Serif"/>
                <a:cs typeface="Microsoft Sans Serif"/>
              </a:rPr>
              <a:t> </a:t>
            </a:r>
            <a:r>
              <a:rPr sz="850" spc="40" dirty="0">
                <a:latin typeface="Microsoft Sans Serif"/>
                <a:cs typeface="Microsoft Sans Serif"/>
              </a:rPr>
              <a:t>mide</a:t>
            </a:r>
            <a:r>
              <a:rPr sz="850" spc="-5" dirty="0">
                <a:latin typeface="Microsoft Sans Serif"/>
                <a:cs typeface="Microsoft Sans Serif"/>
              </a:rPr>
              <a:t> </a:t>
            </a:r>
            <a:r>
              <a:rPr sz="850" spc="10" dirty="0">
                <a:latin typeface="Microsoft Sans Serif"/>
                <a:cs typeface="Microsoft Sans Serif"/>
              </a:rPr>
              <a:t>la</a:t>
            </a:r>
            <a:r>
              <a:rPr sz="850" dirty="0">
                <a:latin typeface="Microsoft Sans Serif"/>
                <a:cs typeface="Microsoft Sans Serif"/>
              </a:rPr>
              <a:t> </a:t>
            </a:r>
            <a:r>
              <a:rPr sz="850" spc="20" dirty="0">
                <a:latin typeface="Microsoft Sans Serif"/>
                <a:cs typeface="Microsoft Sans Serif"/>
              </a:rPr>
              <a:t>velocidad</a:t>
            </a:r>
            <a:r>
              <a:rPr sz="850" dirty="0">
                <a:latin typeface="Microsoft Sans Serif"/>
                <a:cs typeface="Microsoft Sans Serif"/>
              </a:rPr>
              <a:t> </a:t>
            </a:r>
            <a:r>
              <a:rPr sz="850" spc="25" dirty="0">
                <a:latin typeface="Microsoft Sans Serif"/>
                <a:cs typeface="Microsoft Sans Serif"/>
              </a:rPr>
              <a:t>del</a:t>
            </a:r>
            <a:r>
              <a:rPr sz="850" spc="-5" dirty="0">
                <a:latin typeface="Microsoft Sans Serif"/>
                <a:cs typeface="Microsoft Sans Serif"/>
              </a:rPr>
              <a:t> </a:t>
            </a:r>
            <a:r>
              <a:rPr sz="850" spc="35" dirty="0">
                <a:latin typeface="Microsoft Sans Serif"/>
                <a:cs typeface="Microsoft Sans Serif"/>
              </a:rPr>
              <a:t>generador</a:t>
            </a:r>
            <a:r>
              <a:rPr sz="850" dirty="0">
                <a:latin typeface="Microsoft Sans Serif"/>
                <a:cs typeface="Microsoft Sans Serif"/>
              </a:rPr>
              <a:t> </a:t>
            </a:r>
            <a:r>
              <a:rPr sz="850" spc="25" dirty="0">
                <a:latin typeface="Microsoft Sans Serif"/>
                <a:cs typeface="Microsoft Sans Serif"/>
              </a:rPr>
              <a:t>en </a:t>
            </a:r>
            <a:r>
              <a:rPr sz="850" spc="-210" dirty="0">
                <a:latin typeface="Microsoft Sans Serif"/>
                <a:cs typeface="Microsoft Sans Serif"/>
              </a:rPr>
              <a:t> </a:t>
            </a:r>
            <a:r>
              <a:rPr sz="850" spc="25" dirty="0">
                <a:latin typeface="Microsoft Sans Serif"/>
                <a:cs typeface="Microsoft Sans Serif"/>
              </a:rPr>
              <a:t>relación</a:t>
            </a:r>
            <a:r>
              <a:rPr sz="850" spc="-5" dirty="0">
                <a:latin typeface="Microsoft Sans Serif"/>
                <a:cs typeface="Microsoft Sans Serif"/>
              </a:rPr>
              <a:t> </a:t>
            </a:r>
            <a:r>
              <a:rPr sz="850" spc="25" dirty="0">
                <a:latin typeface="Microsoft Sans Serif"/>
                <a:cs typeface="Microsoft Sans Serif"/>
              </a:rPr>
              <a:t>con</a:t>
            </a:r>
            <a:r>
              <a:rPr sz="850" spc="-5" dirty="0">
                <a:latin typeface="Microsoft Sans Serif"/>
                <a:cs typeface="Microsoft Sans Serif"/>
              </a:rPr>
              <a:t> </a:t>
            </a:r>
            <a:r>
              <a:rPr sz="850" spc="15" dirty="0">
                <a:latin typeface="Microsoft Sans Serif"/>
                <a:cs typeface="Microsoft Sans Serif"/>
              </a:rPr>
              <a:t>el</a:t>
            </a:r>
            <a:r>
              <a:rPr sz="850" spc="-5" dirty="0">
                <a:latin typeface="Microsoft Sans Serif"/>
                <a:cs typeface="Microsoft Sans Serif"/>
              </a:rPr>
              <a:t> </a:t>
            </a:r>
            <a:r>
              <a:rPr sz="850" spc="20" dirty="0">
                <a:latin typeface="Microsoft Sans Serif"/>
                <a:cs typeface="Microsoft Sans Serif"/>
              </a:rPr>
              <a:t>sistema</a:t>
            </a:r>
            <a:r>
              <a:rPr sz="850" spc="-5" dirty="0">
                <a:latin typeface="Microsoft Sans Serif"/>
                <a:cs typeface="Microsoft Sans Serif"/>
              </a:rPr>
              <a:t> </a:t>
            </a:r>
            <a:r>
              <a:rPr sz="850" spc="5" dirty="0">
                <a:latin typeface="Microsoft Sans Serif"/>
                <a:cs typeface="Microsoft Sans Serif"/>
              </a:rPr>
              <a:t>y</a:t>
            </a:r>
            <a:r>
              <a:rPr sz="850" spc="-5" dirty="0">
                <a:latin typeface="Microsoft Sans Serif"/>
                <a:cs typeface="Microsoft Sans Serif"/>
              </a:rPr>
              <a:t> </a:t>
            </a:r>
            <a:r>
              <a:rPr sz="850" spc="15" dirty="0">
                <a:latin typeface="Microsoft Sans Serif"/>
                <a:cs typeface="Microsoft Sans Serif"/>
              </a:rPr>
              <a:t>el</a:t>
            </a:r>
            <a:r>
              <a:rPr sz="850" spc="-5" dirty="0">
                <a:latin typeface="Microsoft Sans Serif"/>
                <a:cs typeface="Microsoft Sans Serif"/>
              </a:rPr>
              <a:t> </a:t>
            </a:r>
            <a:r>
              <a:rPr sz="850" spc="35" dirty="0">
                <a:latin typeface="Microsoft Sans Serif"/>
                <a:cs typeface="Microsoft Sans Serif"/>
              </a:rPr>
              <a:t>ángulo</a:t>
            </a:r>
            <a:r>
              <a:rPr sz="850" dirty="0">
                <a:latin typeface="Microsoft Sans Serif"/>
                <a:cs typeface="Microsoft Sans Serif"/>
              </a:rPr>
              <a:t> </a:t>
            </a:r>
            <a:r>
              <a:rPr sz="850" spc="25" dirty="0">
                <a:latin typeface="Microsoft Sans Serif"/>
                <a:cs typeface="Microsoft Sans Serif"/>
              </a:rPr>
              <a:t>de</a:t>
            </a:r>
            <a:r>
              <a:rPr sz="850" spc="-5" dirty="0">
                <a:latin typeface="Microsoft Sans Serif"/>
                <a:cs typeface="Microsoft Sans Serif"/>
              </a:rPr>
              <a:t> </a:t>
            </a:r>
            <a:r>
              <a:rPr sz="850" spc="10" dirty="0">
                <a:latin typeface="Microsoft Sans Serif"/>
                <a:cs typeface="Microsoft Sans Serif"/>
              </a:rPr>
              <a:t>fase</a:t>
            </a:r>
            <a:r>
              <a:rPr sz="850" spc="-5" dirty="0">
                <a:latin typeface="Microsoft Sans Serif"/>
                <a:cs typeface="Microsoft Sans Serif"/>
              </a:rPr>
              <a:t> </a:t>
            </a:r>
            <a:r>
              <a:rPr sz="850" spc="40" dirty="0">
                <a:latin typeface="Microsoft Sans Serif"/>
                <a:cs typeface="Microsoft Sans Serif"/>
              </a:rPr>
              <a:t>entre</a:t>
            </a:r>
            <a:r>
              <a:rPr sz="850" spc="-5" dirty="0">
                <a:latin typeface="Microsoft Sans Serif"/>
                <a:cs typeface="Microsoft Sans Serif"/>
              </a:rPr>
              <a:t> </a:t>
            </a:r>
            <a:r>
              <a:rPr sz="850" spc="15" dirty="0">
                <a:latin typeface="Microsoft Sans Serif"/>
                <a:cs typeface="Microsoft Sans Serif"/>
              </a:rPr>
              <a:t>el</a:t>
            </a:r>
            <a:r>
              <a:rPr sz="850" spc="-5" dirty="0">
                <a:latin typeface="Microsoft Sans Serif"/>
                <a:cs typeface="Microsoft Sans Serif"/>
              </a:rPr>
              <a:t> </a:t>
            </a:r>
            <a:r>
              <a:rPr sz="850" spc="35" dirty="0">
                <a:latin typeface="Microsoft Sans Serif"/>
                <a:cs typeface="Microsoft Sans Serif"/>
              </a:rPr>
              <a:t>generador</a:t>
            </a:r>
            <a:r>
              <a:rPr sz="850" spc="-5" dirty="0">
                <a:latin typeface="Microsoft Sans Serif"/>
                <a:cs typeface="Microsoft Sans Serif"/>
              </a:rPr>
              <a:t> </a:t>
            </a:r>
            <a:r>
              <a:rPr sz="850" spc="5" dirty="0">
                <a:latin typeface="Microsoft Sans Serif"/>
                <a:cs typeface="Microsoft Sans Serif"/>
              </a:rPr>
              <a:t>y </a:t>
            </a:r>
            <a:r>
              <a:rPr sz="850" spc="-215" dirty="0">
                <a:latin typeface="Microsoft Sans Serif"/>
                <a:cs typeface="Microsoft Sans Serif"/>
              </a:rPr>
              <a:t> </a:t>
            </a:r>
            <a:r>
              <a:rPr sz="850" spc="15" dirty="0">
                <a:latin typeface="Microsoft Sans Serif"/>
                <a:cs typeface="Microsoft Sans Serif"/>
              </a:rPr>
              <a:t>el</a:t>
            </a:r>
            <a:r>
              <a:rPr sz="850" spc="-5" dirty="0">
                <a:latin typeface="Microsoft Sans Serif"/>
                <a:cs typeface="Microsoft Sans Serif"/>
              </a:rPr>
              <a:t> </a:t>
            </a:r>
            <a:r>
              <a:rPr sz="850" spc="15" dirty="0">
                <a:latin typeface="Microsoft Sans Serif"/>
                <a:cs typeface="Microsoft Sans Serif"/>
              </a:rPr>
              <a:t>sistema.</a:t>
            </a:r>
            <a:r>
              <a:rPr sz="850" dirty="0">
                <a:latin typeface="Microsoft Sans Serif"/>
                <a:cs typeface="Microsoft Sans Serif"/>
              </a:rPr>
              <a:t> </a:t>
            </a:r>
            <a:r>
              <a:rPr sz="850" spc="15" dirty="0">
                <a:latin typeface="Microsoft Sans Serif"/>
                <a:cs typeface="Microsoft Sans Serif"/>
              </a:rPr>
              <a:t>Luego,</a:t>
            </a:r>
            <a:r>
              <a:rPr sz="850" dirty="0">
                <a:latin typeface="Microsoft Sans Serif"/>
                <a:cs typeface="Microsoft Sans Serif"/>
              </a:rPr>
              <a:t> </a:t>
            </a:r>
            <a:r>
              <a:rPr sz="850" spc="15" dirty="0">
                <a:latin typeface="Microsoft Sans Serif"/>
                <a:cs typeface="Microsoft Sans Serif"/>
              </a:rPr>
              <a:t>el</a:t>
            </a:r>
            <a:r>
              <a:rPr sz="850" spc="-5" dirty="0">
                <a:latin typeface="Microsoft Sans Serif"/>
                <a:cs typeface="Microsoft Sans Serif"/>
              </a:rPr>
              <a:t> </a:t>
            </a:r>
            <a:r>
              <a:rPr sz="850" spc="25" dirty="0">
                <a:latin typeface="Microsoft Sans Serif"/>
                <a:cs typeface="Microsoft Sans Serif"/>
              </a:rPr>
              <a:t>relé</a:t>
            </a:r>
            <a:r>
              <a:rPr sz="850" dirty="0">
                <a:latin typeface="Microsoft Sans Serif"/>
                <a:cs typeface="Microsoft Sans Serif"/>
              </a:rPr>
              <a:t> </a:t>
            </a:r>
            <a:r>
              <a:rPr sz="850" spc="25" dirty="0">
                <a:latin typeface="Microsoft Sans Serif"/>
                <a:cs typeface="Microsoft Sans Serif"/>
              </a:rPr>
              <a:t>da</a:t>
            </a:r>
            <a:r>
              <a:rPr sz="850" dirty="0">
                <a:latin typeface="Microsoft Sans Serif"/>
                <a:cs typeface="Microsoft Sans Serif"/>
              </a:rPr>
              <a:t> </a:t>
            </a:r>
            <a:r>
              <a:rPr sz="850" spc="50" dirty="0">
                <a:latin typeface="Microsoft Sans Serif"/>
                <a:cs typeface="Microsoft Sans Serif"/>
              </a:rPr>
              <a:t>un</a:t>
            </a:r>
            <a:r>
              <a:rPr sz="850" dirty="0">
                <a:latin typeface="Microsoft Sans Serif"/>
                <a:cs typeface="Microsoft Sans Serif"/>
              </a:rPr>
              <a:t> </a:t>
            </a:r>
            <a:r>
              <a:rPr sz="850" spc="35" dirty="0">
                <a:latin typeface="Microsoft Sans Serif"/>
                <a:cs typeface="Microsoft Sans Serif"/>
              </a:rPr>
              <a:t>impulso</a:t>
            </a:r>
            <a:r>
              <a:rPr sz="850" spc="-5" dirty="0">
                <a:latin typeface="Microsoft Sans Serif"/>
                <a:cs typeface="Microsoft Sans Serif"/>
              </a:rPr>
              <a:t> </a:t>
            </a:r>
            <a:r>
              <a:rPr sz="850" spc="25" dirty="0">
                <a:latin typeface="Microsoft Sans Serif"/>
                <a:cs typeface="Microsoft Sans Serif"/>
              </a:rPr>
              <a:t>de</a:t>
            </a:r>
            <a:r>
              <a:rPr sz="850" dirty="0">
                <a:latin typeface="Microsoft Sans Serif"/>
                <a:cs typeface="Microsoft Sans Serif"/>
              </a:rPr>
              <a:t> </a:t>
            </a:r>
            <a:r>
              <a:rPr sz="850" spc="25" dirty="0">
                <a:latin typeface="Microsoft Sans Serif"/>
                <a:cs typeface="Microsoft Sans Serif"/>
              </a:rPr>
              <a:t>cierre</a:t>
            </a:r>
            <a:r>
              <a:rPr sz="850" dirty="0">
                <a:latin typeface="Microsoft Sans Serif"/>
                <a:cs typeface="Microsoft Sans Serif"/>
              </a:rPr>
              <a:t> </a:t>
            </a:r>
            <a:r>
              <a:rPr sz="850" spc="10" dirty="0">
                <a:latin typeface="Microsoft Sans Serif"/>
                <a:cs typeface="Microsoft Sans Serif"/>
              </a:rPr>
              <a:t>al</a:t>
            </a:r>
            <a:r>
              <a:rPr sz="850" dirty="0">
                <a:latin typeface="Microsoft Sans Serif"/>
                <a:cs typeface="Microsoft Sans Serif"/>
              </a:rPr>
              <a:t> </a:t>
            </a:r>
            <a:r>
              <a:rPr sz="850" spc="50" dirty="0">
                <a:latin typeface="Microsoft Sans Serif"/>
                <a:cs typeface="Microsoft Sans Serif"/>
              </a:rPr>
              <a:t>interruptor </a:t>
            </a:r>
            <a:r>
              <a:rPr sz="850" spc="-210" dirty="0">
                <a:latin typeface="Microsoft Sans Serif"/>
                <a:cs typeface="Microsoft Sans Serif"/>
              </a:rPr>
              <a:t> </a:t>
            </a:r>
            <a:r>
              <a:rPr sz="850" spc="25" dirty="0">
                <a:latin typeface="Microsoft Sans Serif"/>
                <a:cs typeface="Microsoft Sans Serif"/>
              </a:rPr>
              <a:t>en </a:t>
            </a:r>
            <a:r>
              <a:rPr sz="850" spc="15" dirty="0">
                <a:latin typeface="Microsoft Sans Serif"/>
                <a:cs typeface="Microsoft Sans Serif"/>
              </a:rPr>
              <a:t>el </a:t>
            </a:r>
            <a:r>
              <a:rPr sz="850" spc="35" dirty="0">
                <a:latin typeface="Microsoft Sans Serif"/>
                <a:cs typeface="Microsoft Sans Serif"/>
              </a:rPr>
              <a:t>ángulo </a:t>
            </a:r>
            <a:r>
              <a:rPr sz="850" spc="30" dirty="0">
                <a:latin typeface="Microsoft Sans Serif"/>
                <a:cs typeface="Microsoft Sans Serif"/>
              </a:rPr>
              <a:t>correcto </a:t>
            </a:r>
            <a:r>
              <a:rPr sz="850" spc="20" dirty="0">
                <a:latin typeface="Microsoft Sans Serif"/>
                <a:cs typeface="Microsoft Sans Serif"/>
              </a:rPr>
              <a:t>antes </a:t>
            </a:r>
            <a:r>
              <a:rPr sz="850" spc="25" dirty="0">
                <a:latin typeface="Microsoft Sans Serif"/>
                <a:cs typeface="Microsoft Sans Serif"/>
              </a:rPr>
              <a:t>del </a:t>
            </a:r>
            <a:r>
              <a:rPr sz="850" spc="30" dirty="0">
                <a:latin typeface="Microsoft Sans Serif"/>
                <a:cs typeface="Microsoft Sans Serif"/>
              </a:rPr>
              <a:t>sincronismo para garantizar </a:t>
            </a:r>
            <a:r>
              <a:rPr sz="850" spc="35" dirty="0">
                <a:latin typeface="Microsoft Sans Serif"/>
                <a:cs typeface="Microsoft Sans Serif"/>
              </a:rPr>
              <a:t> que </a:t>
            </a:r>
            <a:r>
              <a:rPr sz="850" spc="15" dirty="0">
                <a:latin typeface="Microsoft Sans Serif"/>
                <a:cs typeface="Microsoft Sans Serif"/>
              </a:rPr>
              <a:t>los </a:t>
            </a:r>
            <a:r>
              <a:rPr sz="850" spc="25" dirty="0">
                <a:latin typeface="Microsoft Sans Serif"/>
                <a:cs typeface="Microsoft Sans Serif"/>
              </a:rPr>
              <a:t>polos del </a:t>
            </a:r>
            <a:r>
              <a:rPr sz="850" spc="50" dirty="0">
                <a:latin typeface="Microsoft Sans Serif"/>
                <a:cs typeface="Microsoft Sans Serif"/>
              </a:rPr>
              <a:t>interruptor </a:t>
            </a:r>
            <a:r>
              <a:rPr sz="850" spc="-10" dirty="0">
                <a:latin typeface="Microsoft Sans Serif"/>
                <a:cs typeface="Microsoft Sans Serif"/>
              </a:rPr>
              <a:t>se </a:t>
            </a:r>
            <a:r>
              <a:rPr sz="850" spc="30" dirty="0">
                <a:latin typeface="Microsoft Sans Serif"/>
                <a:cs typeface="Microsoft Sans Serif"/>
              </a:rPr>
              <a:t>cerrarán cuando </a:t>
            </a:r>
            <a:r>
              <a:rPr sz="850" spc="10" dirty="0">
                <a:latin typeface="Microsoft Sans Serif"/>
                <a:cs typeface="Microsoft Sans Serif"/>
              </a:rPr>
              <a:t>la </a:t>
            </a:r>
            <a:r>
              <a:rPr sz="850" spc="35" dirty="0">
                <a:latin typeface="Microsoft Sans Serif"/>
                <a:cs typeface="Microsoft Sans Serif"/>
              </a:rPr>
              <a:t>máquina </a:t>
            </a:r>
            <a:r>
              <a:rPr sz="850" spc="5" dirty="0">
                <a:latin typeface="Microsoft Sans Serif"/>
                <a:cs typeface="Microsoft Sans Serif"/>
              </a:rPr>
              <a:t>y </a:t>
            </a:r>
            <a:r>
              <a:rPr sz="850" spc="-215" dirty="0">
                <a:latin typeface="Microsoft Sans Serif"/>
                <a:cs typeface="Microsoft Sans Serif"/>
              </a:rPr>
              <a:t> </a:t>
            </a:r>
            <a:r>
              <a:rPr sz="850" spc="15" dirty="0">
                <a:latin typeface="Microsoft Sans Serif"/>
                <a:cs typeface="Microsoft Sans Serif"/>
              </a:rPr>
              <a:t>el</a:t>
            </a:r>
            <a:r>
              <a:rPr sz="850" spc="-5" dirty="0">
                <a:latin typeface="Microsoft Sans Serif"/>
                <a:cs typeface="Microsoft Sans Serif"/>
              </a:rPr>
              <a:t> </a:t>
            </a:r>
            <a:r>
              <a:rPr sz="850" spc="20" dirty="0">
                <a:latin typeface="Microsoft Sans Serif"/>
                <a:cs typeface="Microsoft Sans Serif"/>
              </a:rPr>
              <a:t>sistema</a:t>
            </a:r>
            <a:r>
              <a:rPr sz="850" spc="-5" dirty="0">
                <a:latin typeface="Microsoft Sans Serif"/>
                <a:cs typeface="Microsoft Sans Serif"/>
              </a:rPr>
              <a:t> </a:t>
            </a:r>
            <a:r>
              <a:rPr sz="850" spc="20" dirty="0">
                <a:latin typeface="Microsoft Sans Serif"/>
                <a:cs typeface="Microsoft Sans Serif"/>
              </a:rPr>
              <a:t>estén</a:t>
            </a:r>
            <a:r>
              <a:rPr sz="850" spc="-5" dirty="0">
                <a:latin typeface="Microsoft Sans Serif"/>
                <a:cs typeface="Microsoft Sans Serif"/>
              </a:rPr>
              <a:t> </a:t>
            </a:r>
            <a:r>
              <a:rPr sz="850" spc="25" dirty="0">
                <a:latin typeface="Microsoft Sans Serif"/>
                <a:cs typeface="Microsoft Sans Serif"/>
              </a:rPr>
              <a:t>en</a:t>
            </a:r>
            <a:r>
              <a:rPr sz="850" spc="-5" dirty="0">
                <a:latin typeface="Microsoft Sans Serif"/>
                <a:cs typeface="Microsoft Sans Serif"/>
              </a:rPr>
              <a:t> </a:t>
            </a:r>
            <a:r>
              <a:rPr sz="850" spc="5" dirty="0">
                <a:latin typeface="Microsoft Sans Serif"/>
                <a:cs typeface="Microsoft Sans Serif"/>
              </a:rPr>
              <a:t>fase.</a:t>
            </a:r>
            <a:r>
              <a:rPr sz="850" spc="-5" dirty="0">
                <a:latin typeface="Microsoft Sans Serif"/>
                <a:cs typeface="Microsoft Sans Serif"/>
              </a:rPr>
              <a:t> </a:t>
            </a:r>
            <a:r>
              <a:rPr sz="850" spc="5" dirty="0">
                <a:latin typeface="Microsoft Sans Serif"/>
                <a:cs typeface="Microsoft Sans Serif"/>
              </a:rPr>
              <a:t>Para</a:t>
            </a:r>
            <a:r>
              <a:rPr sz="850" spc="-5" dirty="0">
                <a:latin typeface="Microsoft Sans Serif"/>
                <a:cs typeface="Microsoft Sans Serif"/>
              </a:rPr>
              <a:t> </a:t>
            </a:r>
            <a:r>
              <a:rPr sz="850" spc="50" dirty="0">
                <a:latin typeface="Microsoft Sans Serif"/>
                <a:cs typeface="Microsoft Sans Serif"/>
              </a:rPr>
              <a:t>un</a:t>
            </a:r>
            <a:r>
              <a:rPr sz="850" spc="-5" dirty="0">
                <a:latin typeface="Microsoft Sans Serif"/>
                <a:cs typeface="Microsoft Sans Serif"/>
              </a:rPr>
              <a:t> </a:t>
            </a:r>
            <a:r>
              <a:rPr sz="850" spc="50" dirty="0">
                <a:latin typeface="Microsoft Sans Serif"/>
                <a:cs typeface="Microsoft Sans Serif"/>
              </a:rPr>
              <a:t>interruptor</a:t>
            </a:r>
            <a:r>
              <a:rPr sz="850" spc="-5" dirty="0">
                <a:latin typeface="Microsoft Sans Serif"/>
                <a:cs typeface="Microsoft Sans Serif"/>
              </a:rPr>
              <a:t> </a:t>
            </a:r>
            <a:r>
              <a:rPr sz="850" spc="35" dirty="0">
                <a:latin typeface="Microsoft Sans Serif"/>
                <a:cs typeface="Microsoft Sans Serif"/>
              </a:rPr>
              <a:t>dado</a:t>
            </a:r>
            <a:endParaRPr sz="850">
              <a:latin typeface="Microsoft Sans Serif"/>
              <a:cs typeface="Microsoft Sans Serif"/>
            </a:endParaRPr>
          </a:p>
          <a:p>
            <a:pPr marL="12700">
              <a:lnSpc>
                <a:spcPct val="100000"/>
              </a:lnSpc>
              <a:spcBef>
                <a:spcPts val="190"/>
              </a:spcBef>
            </a:pPr>
            <a:r>
              <a:rPr sz="850" spc="40" dirty="0">
                <a:latin typeface="Microsoft Sans Serif"/>
                <a:cs typeface="Microsoft Sans Serif"/>
              </a:rPr>
              <a:t>hora</a:t>
            </a:r>
            <a:r>
              <a:rPr sz="850" spc="-5" dirty="0">
                <a:latin typeface="Microsoft Sans Serif"/>
                <a:cs typeface="Microsoft Sans Serif"/>
              </a:rPr>
              <a:t> </a:t>
            </a:r>
            <a:r>
              <a:rPr sz="850" spc="25" dirty="0">
                <a:latin typeface="Microsoft Sans Serif"/>
                <a:cs typeface="Microsoft Sans Serif"/>
              </a:rPr>
              <a:t>de</a:t>
            </a:r>
            <a:r>
              <a:rPr sz="850" spc="-5" dirty="0">
                <a:latin typeface="Microsoft Sans Serif"/>
                <a:cs typeface="Microsoft Sans Serif"/>
              </a:rPr>
              <a:t> </a:t>
            </a:r>
            <a:r>
              <a:rPr sz="850" spc="20" dirty="0">
                <a:latin typeface="Microsoft Sans Serif"/>
                <a:cs typeface="Microsoft Sans Serif"/>
              </a:rPr>
              <a:t>cierre,</a:t>
            </a:r>
            <a:r>
              <a:rPr sz="850" spc="-5" dirty="0">
                <a:latin typeface="Microsoft Sans Serif"/>
                <a:cs typeface="Microsoft Sans Serif"/>
              </a:rPr>
              <a:t> </a:t>
            </a:r>
            <a:r>
              <a:rPr sz="850" spc="15" dirty="0">
                <a:latin typeface="Microsoft Sans Serif"/>
                <a:cs typeface="Microsoft Sans Serif"/>
              </a:rPr>
              <a:t>el</a:t>
            </a:r>
            <a:r>
              <a:rPr sz="850" dirty="0">
                <a:latin typeface="Microsoft Sans Serif"/>
                <a:cs typeface="Microsoft Sans Serif"/>
              </a:rPr>
              <a:t> </a:t>
            </a:r>
            <a:r>
              <a:rPr sz="850" spc="35" dirty="0">
                <a:latin typeface="Microsoft Sans Serif"/>
                <a:cs typeface="Microsoft Sans Serif"/>
              </a:rPr>
              <a:t>impulso</a:t>
            </a:r>
            <a:r>
              <a:rPr sz="850" spc="-5" dirty="0">
                <a:latin typeface="Microsoft Sans Serif"/>
                <a:cs typeface="Microsoft Sans Serif"/>
              </a:rPr>
              <a:t> </a:t>
            </a:r>
            <a:r>
              <a:rPr sz="850" spc="25" dirty="0">
                <a:latin typeface="Microsoft Sans Serif"/>
                <a:cs typeface="Microsoft Sans Serif"/>
              </a:rPr>
              <a:t>de</a:t>
            </a:r>
            <a:r>
              <a:rPr sz="850" spc="-5" dirty="0">
                <a:latin typeface="Microsoft Sans Serif"/>
                <a:cs typeface="Microsoft Sans Serif"/>
              </a:rPr>
              <a:t> </a:t>
            </a:r>
            <a:r>
              <a:rPr sz="850" spc="25" dirty="0">
                <a:latin typeface="Microsoft Sans Serif"/>
                <a:cs typeface="Microsoft Sans Serif"/>
              </a:rPr>
              <a:t>cierre</a:t>
            </a:r>
            <a:r>
              <a:rPr sz="850" spc="-5" dirty="0">
                <a:latin typeface="Microsoft Sans Serif"/>
                <a:cs typeface="Microsoft Sans Serif"/>
              </a:rPr>
              <a:t> </a:t>
            </a:r>
            <a:r>
              <a:rPr sz="850" spc="-10" dirty="0">
                <a:latin typeface="Microsoft Sans Serif"/>
                <a:cs typeface="Microsoft Sans Serif"/>
              </a:rPr>
              <a:t>se</a:t>
            </a:r>
            <a:r>
              <a:rPr sz="850" dirty="0">
                <a:latin typeface="Microsoft Sans Serif"/>
                <a:cs typeface="Microsoft Sans Serif"/>
              </a:rPr>
              <a:t> </a:t>
            </a:r>
            <a:r>
              <a:rPr sz="850" spc="30" dirty="0">
                <a:latin typeface="Microsoft Sans Serif"/>
                <a:cs typeface="Microsoft Sans Serif"/>
              </a:rPr>
              <a:t>dará</a:t>
            </a:r>
            <a:r>
              <a:rPr sz="850" spc="-5" dirty="0">
                <a:latin typeface="Microsoft Sans Serif"/>
                <a:cs typeface="Microsoft Sans Serif"/>
              </a:rPr>
              <a:t> </a:t>
            </a:r>
            <a:r>
              <a:rPr sz="850" dirty="0">
                <a:latin typeface="Microsoft Sans Serif"/>
                <a:cs typeface="Microsoft Sans Serif"/>
              </a:rPr>
              <a:t>a</a:t>
            </a:r>
            <a:r>
              <a:rPr sz="850" spc="-5" dirty="0">
                <a:latin typeface="Microsoft Sans Serif"/>
                <a:cs typeface="Microsoft Sans Serif"/>
              </a:rPr>
              <a:t> </a:t>
            </a:r>
            <a:r>
              <a:rPr sz="850" spc="10" dirty="0">
                <a:latin typeface="Microsoft Sans Serif"/>
                <a:cs typeface="Microsoft Sans Serif"/>
              </a:rPr>
              <a:t>la</a:t>
            </a:r>
            <a:r>
              <a:rPr sz="850" spc="-5" dirty="0">
                <a:latin typeface="Microsoft Sans Serif"/>
                <a:cs typeface="Microsoft Sans Serif"/>
              </a:rPr>
              <a:t> </a:t>
            </a:r>
            <a:r>
              <a:rPr sz="850" spc="40" dirty="0">
                <a:latin typeface="Microsoft Sans Serif"/>
                <a:cs typeface="Microsoft Sans Serif"/>
              </a:rPr>
              <a:t>hora</a:t>
            </a:r>
            <a:r>
              <a:rPr sz="850" dirty="0">
                <a:latin typeface="Microsoft Sans Serif"/>
                <a:cs typeface="Microsoft Sans Serif"/>
              </a:rPr>
              <a:t> </a:t>
            </a:r>
            <a:r>
              <a:rPr sz="850" spc="25" dirty="0">
                <a:latin typeface="Microsoft Sans Serif"/>
                <a:cs typeface="Microsoft Sans Serif"/>
              </a:rPr>
              <a:t>correcta</a:t>
            </a:r>
            <a:endParaRPr sz="850">
              <a:latin typeface="Microsoft Sans Serif"/>
              <a:cs typeface="Microsoft Sans Serif"/>
            </a:endParaRPr>
          </a:p>
          <a:p>
            <a:pPr marL="12700" marR="62230">
              <a:lnSpc>
                <a:spcPts val="1200"/>
              </a:lnSpc>
              <a:spcBef>
                <a:spcPts val="70"/>
              </a:spcBef>
            </a:pPr>
            <a:r>
              <a:rPr sz="750" spc="30" dirty="0">
                <a:latin typeface="Microsoft Sans Serif"/>
                <a:cs typeface="Microsoft Sans Serif"/>
              </a:rPr>
              <a:t>ángulo </a:t>
            </a:r>
            <a:r>
              <a:rPr sz="750" spc="20" dirty="0">
                <a:latin typeface="Microsoft Sans Serif"/>
                <a:cs typeface="Microsoft Sans Serif"/>
              </a:rPr>
              <a:t>antes del </a:t>
            </a:r>
            <a:r>
              <a:rPr sz="750" spc="25" dirty="0">
                <a:latin typeface="Microsoft Sans Serif"/>
                <a:cs typeface="Microsoft Sans Serif"/>
              </a:rPr>
              <a:t>sincronismo siempre </a:t>
            </a:r>
            <a:r>
              <a:rPr sz="750" spc="30" dirty="0">
                <a:latin typeface="Microsoft Sans Serif"/>
                <a:cs typeface="Microsoft Sans Serif"/>
              </a:rPr>
              <a:t>que </a:t>
            </a:r>
            <a:r>
              <a:rPr sz="750" spc="10" dirty="0">
                <a:latin typeface="Microsoft Sans Serif"/>
                <a:cs typeface="Microsoft Sans Serif"/>
              </a:rPr>
              <a:t>la </a:t>
            </a:r>
            <a:r>
              <a:rPr sz="750" spc="20" dirty="0">
                <a:latin typeface="Microsoft Sans Serif"/>
                <a:cs typeface="Microsoft Sans Serif"/>
              </a:rPr>
              <a:t>diferencia </a:t>
            </a:r>
            <a:r>
              <a:rPr sz="750" spc="25" dirty="0">
                <a:latin typeface="Microsoft Sans Serif"/>
                <a:cs typeface="Microsoft Sans Serif"/>
              </a:rPr>
              <a:t>de </a:t>
            </a:r>
            <a:r>
              <a:rPr sz="750" spc="20" dirty="0">
                <a:latin typeface="Microsoft Sans Serif"/>
                <a:cs typeface="Microsoft Sans Serif"/>
              </a:rPr>
              <a:t>frecuencia </a:t>
            </a:r>
            <a:r>
              <a:rPr sz="750" spc="-185" dirty="0">
                <a:latin typeface="Microsoft Sans Serif"/>
                <a:cs typeface="Microsoft Sans Serif"/>
              </a:rPr>
              <a:t> </a:t>
            </a:r>
            <a:r>
              <a:rPr sz="750" spc="10" dirty="0">
                <a:latin typeface="Microsoft Sans Serif"/>
                <a:cs typeface="Microsoft Sans Serif"/>
              </a:rPr>
              <a:t>esté </a:t>
            </a:r>
            <a:r>
              <a:rPr sz="750" spc="40" dirty="0">
                <a:latin typeface="Microsoft Sans Serif"/>
                <a:cs typeface="Microsoft Sans Serif"/>
              </a:rPr>
              <a:t>dentro </a:t>
            </a:r>
            <a:r>
              <a:rPr sz="750" spc="25" dirty="0">
                <a:latin typeface="Microsoft Sans Serif"/>
                <a:cs typeface="Microsoft Sans Serif"/>
              </a:rPr>
              <a:t>de </a:t>
            </a:r>
            <a:r>
              <a:rPr sz="750" spc="45" dirty="0">
                <a:latin typeface="Microsoft Sans Serif"/>
                <a:cs typeface="Microsoft Sans Serif"/>
              </a:rPr>
              <a:t>un </a:t>
            </a:r>
            <a:r>
              <a:rPr sz="750" spc="35" dirty="0">
                <a:latin typeface="Microsoft Sans Serif"/>
                <a:cs typeface="Microsoft Sans Serif"/>
              </a:rPr>
              <a:t>límite </a:t>
            </a:r>
            <a:r>
              <a:rPr sz="750" spc="15" dirty="0">
                <a:latin typeface="Microsoft Sans Serif"/>
                <a:cs typeface="Microsoft Sans Serif"/>
              </a:rPr>
              <a:t>establecido. </a:t>
            </a:r>
            <a:r>
              <a:rPr sz="750" spc="-20" dirty="0">
                <a:latin typeface="Microsoft Sans Serif"/>
                <a:cs typeface="Microsoft Sans Serif"/>
              </a:rPr>
              <a:t>En </a:t>
            </a:r>
            <a:r>
              <a:rPr sz="750" spc="20" dirty="0">
                <a:latin typeface="Microsoft Sans Serif"/>
                <a:cs typeface="Microsoft Sans Serif"/>
              </a:rPr>
              <a:t>general, </a:t>
            </a:r>
            <a:r>
              <a:rPr sz="750" spc="25" dirty="0">
                <a:latin typeface="Microsoft Sans Serif"/>
                <a:cs typeface="Microsoft Sans Serif"/>
              </a:rPr>
              <a:t>debe </a:t>
            </a:r>
            <a:r>
              <a:rPr sz="750" spc="30" dirty="0">
                <a:latin typeface="Microsoft Sans Serif"/>
                <a:cs typeface="Microsoft Sans Serif"/>
              </a:rPr>
              <a:t>haber una </a:t>
            </a:r>
            <a:r>
              <a:rPr sz="750" spc="35" dirty="0">
                <a:latin typeface="Microsoft Sans Serif"/>
                <a:cs typeface="Microsoft Sans Serif"/>
              </a:rPr>
              <a:t> </a:t>
            </a:r>
            <a:r>
              <a:rPr sz="750" spc="25" dirty="0">
                <a:latin typeface="Microsoft Sans Serif"/>
                <a:cs typeface="Microsoft Sans Serif"/>
              </a:rPr>
              <a:t>pequeña</a:t>
            </a:r>
            <a:r>
              <a:rPr sz="750" dirty="0">
                <a:latin typeface="Microsoft Sans Serif"/>
                <a:cs typeface="Microsoft Sans Serif"/>
              </a:rPr>
              <a:t> </a:t>
            </a:r>
            <a:r>
              <a:rPr sz="750" spc="20" dirty="0">
                <a:latin typeface="Microsoft Sans Serif"/>
                <a:cs typeface="Microsoft Sans Serif"/>
              </a:rPr>
              <a:t>diferencia</a:t>
            </a:r>
            <a:r>
              <a:rPr sz="750" spc="5" dirty="0">
                <a:latin typeface="Microsoft Sans Serif"/>
                <a:cs typeface="Microsoft Sans Serif"/>
              </a:rPr>
              <a:t> </a:t>
            </a:r>
            <a:r>
              <a:rPr sz="750" spc="25" dirty="0">
                <a:latin typeface="Microsoft Sans Serif"/>
                <a:cs typeface="Microsoft Sans Serif"/>
              </a:rPr>
              <a:t>de</a:t>
            </a:r>
            <a:r>
              <a:rPr sz="750" spc="5" dirty="0">
                <a:latin typeface="Microsoft Sans Serif"/>
                <a:cs typeface="Microsoft Sans Serif"/>
              </a:rPr>
              <a:t> </a:t>
            </a:r>
            <a:r>
              <a:rPr sz="750" spc="20" dirty="0">
                <a:latin typeface="Microsoft Sans Serif"/>
                <a:cs typeface="Microsoft Sans Serif"/>
              </a:rPr>
              <a:t>frecuencia</a:t>
            </a:r>
            <a:r>
              <a:rPr sz="750" dirty="0">
                <a:latin typeface="Microsoft Sans Serif"/>
                <a:cs typeface="Microsoft Sans Serif"/>
              </a:rPr>
              <a:t> </a:t>
            </a:r>
            <a:r>
              <a:rPr sz="750" spc="35" dirty="0">
                <a:latin typeface="Microsoft Sans Serif"/>
                <a:cs typeface="Microsoft Sans Serif"/>
              </a:rPr>
              <a:t>entre</a:t>
            </a:r>
            <a:r>
              <a:rPr sz="750" spc="5" dirty="0">
                <a:latin typeface="Microsoft Sans Serif"/>
                <a:cs typeface="Microsoft Sans Serif"/>
              </a:rPr>
              <a:t> </a:t>
            </a:r>
            <a:r>
              <a:rPr sz="750" spc="10" dirty="0">
                <a:latin typeface="Microsoft Sans Serif"/>
                <a:cs typeface="Microsoft Sans Serif"/>
              </a:rPr>
              <a:t>el</a:t>
            </a:r>
            <a:r>
              <a:rPr sz="750" spc="5" dirty="0">
                <a:latin typeface="Microsoft Sans Serif"/>
                <a:cs typeface="Microsoft Sans Serif"/>
              </a:rPr>
              <a:t> </a:t>
            </a:r>
            <a:r>
              <a:rPr sz="750" spc="30" dirty="0">
                <a:latin typeface="Microsoft Sans Serif"/>
                <a:cs typeface="Microsoft Sans Serif"/>
              </a:rPr>
              <a:t>generador</a:t>
            </a:r>
            <a:r>
              <a:rPr sz="750" dirty="0">
                <a:latin typeface="Microsoft Sans Serif"/>
                <a:cs typeface="Microsoft Sans Serif"/>
              </a:rPr>
              <a:t> </a:t>
            </a:r>
            <a:r>
              <a:rPr sz="750" spc="5" dirty="0">
                <a:latin typeface="Microsoft Sans Serif"/>
                <a:cs typeface="Microsoft Sans Serif"/>
              </a:rPr>
              <a:t>y </a:t>
            </a:r>
            <a:r>
              <a:rPr sz="750" spc="10" dirty="0">
                <a:latin typeface="Microsoft Sans Serif"/>
                <a:cs typeface="Microsoft Sans Serif"/>
              </a:rPr>
              <a:t>el</a:t>
            </a:r>
            <a:r>
              <a:rPr sz="750" spc="5" dirty="0">
                <a:latin typeface="Microsoft Sans Serif"/>
                <a:cs typeface="Microsoft Sans Serif"/>
              </a:rPr>
              <a:t> </a:t>
            </a:r>
            <a:r>
              <a:rPr sz="750" spc="15" dirty="0">
                <a:latin typeface="Microsoft Sans Serif"/>
                <a:cs typeface="Microsoft Sans Serif"/>
              </a:rPr>
              <a:t>sistema</a:t>
            </a:r>
            <a:r>
              <a:rPr sz="750" dirty="0">
                <a:latin typeface="Microsoft Sans Serif"/>
                <a:cs typeface="Microsoft Sans Serif"/>
              </a:rPr>
              <a:t> </a:t>
            </a:r>
            <a:r>
              <a:rPr sz="750" spc="25" dirty="0">
                <a:latin typeface="Microsoft Sans Serif"/>
                <a:cs typeface="Microsoft Sans Serif"/>
              </a:rPr>
              <a:t>para </a:t>
            </a:r>
            <a:r>
              <a:rPr sz="750" spc="-185" dirty="0">
                <a:latin typeface="Microsoft Sans Serif"/>
                <a:cs typeface="Microsoft Sans Serif"/>
              </a:rPr>
              <a:t> </a:t>
            </a:r>
            <a:r>
              <a:rPr sz="750" spc="30" dirty="0">
                <a:latin typeface="Microsoft Sans Serif"/>
                <a:cs typeface="Microsoft Sans Serif"/>
              </a:rPr>
              <a:t>que</a:t>
            </a:r>
            <a:r>
              <a:rPr sz="750" spc="-10" dirty="0">
                <a:latin typeface="Microsoft Sans Serif"/>
                <a:cs typeface="Microsoft Sans Serif"/>
              </a:rPr>
              <a:t> </a:t>
            </a:r>
            <a:r>
              <a:rPr sz="750" spc="30" dirty="0">
                <a:latin typeface="Microsoft Sans Serif"/>
                <a:cs typeface="Microsoft Sans Serif"/>
              </a:rPr>
              <a:t>funcionen</a:t>
            </a:r>
            <a:r>
              <a:rPr sz="750" spc="-5" dirty="0">
                <a:latin typeface="Microsoft Sans Serif"/>
                <a:cs typeface="Microsoft Sans Serif"/>
              </a:rPr>
              <a:t> </a:t>
            </a:r>
            <a:r>
              <a:rPr sz="750" spc="10" dirty="0">
                <a:latin typeface="Microsoft Sans Serif"/>
                <a:cs typeface="Microsoft Sans Serif"/>
              </a:rPr>
              <a:t>los</a:t>
            </a:r>
            <a:r>
              <a:rPr sz="750" spc="-5" dirty="0">
                <a:latin typeface="Microsoft Sans Serif"/>
                <a:cs typeface="Microsoft Sans Serif"/>
              </a:rPr>
              <a:t> </a:t>
            </a:r>
            <a:r>
              <a:rPr sz="750" spc="15" dirty="0">
                <a:latin typeface="Microsoft Sans Serif"/>
                <a:cs typeface="Microsoft Sans Serif"/>
              </a:rPr>
              <a:t>relés</a:t>
            </a:r>
            <a:r>
              <a:rPr sz="750" spc="-5" dirty="0">
                <a:latin typeface="Microsoft Sans Serif"/>
                <a:cs typeface="Microsoft Sans Serif"/>
              </a:rPr>
              <a:t> </a:t>
            </a:r>
            <a:r>
              <a:rPr sz="750" spc="25" dirty="0">
                <a:latin typeface="Microsoft Sans Serif"/>
                <a:cs typeface="Microsoft Sans Serif"/>
              </a:rPr>
              <a:t>de</a:t>
            </a:r>
            <a:r>
              <a:rPr sz="750" spc="-5" dirty="0">
                <a:latin typeface="Microsoft Sans Serif"/>
                <a:cs typeface="Microsoft Sans Serif"/>
              </a:rPr>
              <a:t> </a:t>
            </a:r>
            <a:r>
              <a:rPr sz="750" spc="15" dirty="0">
                <a:latin typeface="Microsoft Sans Serif"/>
                <a:cs typeface="Microsoft Sans Serif"/>
              </a:rPr>
              <a:t>sincronización.</a:t>
            </a:r>
            <a:endParaRPr sz="750">
              <a:latin typeface="Microsoft Sans Serif"/>
              <a:cs typeface="Microsoft Sans Serif"/>
            </a:endParaRPr>
          </a:p>
          <a:p>
            <a:pPr marL="12700" marR="26034" indent="153670">
              <a:lnSpc>
                <a:spcPts val="1200"/>
              </a:lnSpc>
            </a:pPr>
            <a:r>
              <a:rPr sz="650" spc="-30" dirty="0">
                <a:latin typeface="Microsoft Sans Serif"/>
                <a:cs typeface="Microsoft Sans Serif"/>
              </a:rPr>
              <a:t>El </a:t>
            </a:r>
            <a:r>
              <a:rPr sz="650" spc="20" dirty="0">
                <a:latin typeface="Microsoft Sans Serif"/>
                <a:cs typeface="Microsoft Sans Serif"/>
              </a:rPr>
              <a:t>relé de adaptación de </a:t>
            </a:r>
            <a:r>
              <a:rPr sz="650" spc="15" dirty="0">
                <a:latin typeface="Microsoft Sans Serif"/>
                <a:cs typeface="Microsoft Sans Serif"/>
              </a:rPr>
              <a:t>velocidad </a:t>
            </a:r>
            <a:r>
              <a:rPr sz="650" spc="-5" dirty="0">
                <a:latin typeface="Microsoft Sans Serif"/>
                <a:cs typeface="Microsoft Sans Serif"/>
              </a:rPr>
              <a:t>se </a:t>
            </a:r>
            <a:r>
              <a:rPr sz="650" spc="15" dirty="0">
                <a:latin typeface="Microsoft Sans Serif"/>
                <a:cs typeface="Microsoft Sans Serif"/>
              </a:rPr>
              <a:t>utiliza </a:t>
            </a:r>
            <a:r>
              <a:rPr sz="650" spc="20" dirty="0">
                <a:latin typeface="Microsoft Sans Serif"/>
                <a:cs typeface="Microsoft Sans Serif"/>
              </a:rPr>
              <a:t>para </a:t>
            </a:r>
            <a:r>
              <a:rPr sz="650" spc="15" dirty="0">
                <a:latin typeface="Microsoft Sans Serif"/>
                <a:cs typeface="Microsoft Sans Serif"/>
              </a:rPr>
              <a:t>hacer </a:t>
            </a:r>
            <a:r>
              <a:rPr sz="650" spc="20" dirty="0">
                <a:latin typeface="Microsoft Sans Serif"/>
                <a:cs typeface="Microsoft Sans Serif"/>
              </a:rPr>
              <a:t>coincidir </a:t>
            </a:r>
            <a:r>
              <a:rPr sz="650" spc="25" dirty="0">
                <a:latin typeface="Microsoft Sans Serif"/>
                <a:cs typeface="Microsoft Sans Serif"/>
              </a:rPr>
              <a:t> automáticamente </a:t>
            </a:r>
            <a:r>
              <a:rPr sz="650" spc="10" dirty="0">
                <a:latin typeface="Microsoft Sans Serif"/>
                <a:cs typeface="Microsoft Sans Serif"/>
              </a:rPr>
              <a:t>la </a:t>
            </a:r>
            <a:r>
              <a:rPr sz="650" spc="15" dirty="0">
                <a:latin typeface="Microsoft Sans Serif"/>
                <a:cs typeface="Microsoft Sans Serif"/>
              </a:rPr>
              <a:t>frecuencia </a:t>
            </a:r>
            <a:r>
              <a:rPr sz="650" spc="20" dirty="0">
                <a:latin typeface="Microsoft Sans Serif"/>
                <a:cs typeface="Microsoft Sans Serif"/>
              </a:rPr>
              <a:t>de </a:t>
            </a:r>
            <a:r>
              <a:rPr sz="650" spc="40" dirty="0">
                <a:latin typeface="Microsoft Sans Serif"/>
                <a:cs typeface="Microsoft Sans Serif"/>
              </a:rPr>
              <a:t>un </a:t>
            </a:r>
            <a:r>
              <a:rPr sz="650" spc="25" dirty="0">
                <a:latin typeface="Microsoft Sans Serif"/>
                <a:cs typeface="Microsoft Sans Serif"/>
              </a:rPr>
              <a:t>generador </a:t>
            </a:r>
            <a:r>
              <a:rPr sz="650" spc="15" dirty="0">
                <a:latin typeface="Microsoft Sans Serif"/>
                <a:cs typeface="Microsoft Sans Serif"/>
              </a:rPr>
              <a:t>con </a:t>
            </a:r>
            <a:r>
              <a:rPr sz="650" spc="10" dirty="0">
                <a:latin typeface="Microsoft Sans Serif"/>
                <a:cs typeface="Microsoft Sans Serif"/>
              </a:rPr>
              <a:t>la </a:t>
            </a:r>
            <a:r>
              <a:rPr sz="650" spc="15" dirty="0">
                <a:latin typeface="Microsoft Sans Serif"/>
                <a:cs typeface="Microsoft Sans Serif"/>
              </a:rPr>
              <a:t>frecuencia </a:t>
            </a:r>
            <a:r>
              <a:rPr sz="650" spc="20" dirty="0">
                <a:latin typeface="Microsoft Sans Serif"/>
                <a:cs typeface="Microsoft Sans Serif"/>
              </a:rPr>
              <a:t>del </a:t>
            </a:r>
            <a:r>
              <a:rPr sz="650" spc="10" dirty="0">
                <a:latin typeface="Microsoft Sans Serif"/>
                <a:cs typeface="Microsoft Sans Serif"/>
              </a:rPr>
              <a:t>sistema. </a:t>
            </a:r>
            <a:r>
              <a:rPr sz="650" spc="-30" dirty="0">
                <a:latin typeface="Microsoft Sans Serif"/>
                <a:cs typeface="Microsoft Sans Serif"/>
              </a:rPr>
              <a:t>El </a:t>
            </a:r>
            <a:r>
              <a:rPr sz="650" spc="-25" dirty="0">
                <a:latin typeface="Microsoft Sans Serif"/>
                <a:cs typeface="Microsoft Sans Serif"/>
              </a:rPr>
              <a:t> </a:t>
            </a:r>
            <a:r>
              <a:rPr sz="650" spc="20" dirty="0">
                <a:latin typeface="Microsoft Sans Serif"/>
                <a:cs typeface="Microsoft Sans Serif"/>
              </a:rPr>
              <a:t>relé</a:t>
            </a:r>
            <a:r>
              <a:rPr sz="650" dirty="0">
                <a:latin typeface="Microsoft Sans Serif"/>
                <a:cs typeface="Microsoft Sans Serif"/>
              </a:rPr>
              <a:t> </a:t>
            </a:r>
            <a:r>
              <a:rPr sz="650" spc="25" dirty="0">
                <a:latin typeface="Microsoft Sans Serif"/>
                <a:cs typeface="Microsoft Sans Serif"/>
              </a:rPr>
              <a:t>produce</a:t>
            </a:r>
            <a:r>
              <a:rPr sz="650" dirty="0">
                <a:latin typeface="Microsoft Sans Serif"/>
                <a:cs typeface="Microsoft Sans Serif"/>
              </a:rPr>
              <a:t> </a:t>
            </a:r>
            <a:r>
              <a:rPr sz="650" spc="20" dirty="0">
                <a:latin typeface="Microsoft Sans Serif"/>
                <a:cs typeface="Microsoft Sans Serif"/>
              </a:rPr>
              <a:t>impulsos</a:t>
            </a:r>
            <a:r>
              <a:rPr sz="650" dirty="0">
                <a:latin typeface="Microsoft Sans Serif"/>
                <a:cs typeface="Microsoft Sans Serif"/>
              </a:rPr>
              <a:t> </a:t>
            </a:r>
            <a:r>
              <a:rPr sz="650" spc="25" dirty="0">
                <a:latin typeface="Microsoft Sans Serif"/>
                <a:cs typeface="Microsoft Sans Serif"/>
              </a:rPr>
              <a:t>que</a:t>
            </a:r>
            <a:r>
              <a:rPr sz="650" dirty="0">
                <a:latin typeface="Microsoft Sans Serif"/>
                <a:cs typeface="Microsoft Sans Serif"/>
              </a:rPr>
              <a:t> </a:t>
            </a:r>
            <a:r>
              <a:rPr sz="650" spc="25" dirty="0">
                <a:latin typeface="Microsoft Sans Serif"/>
                <a:cs typeface="Microsoft Sans Serif"/>
              </a:rPr>
              <a:t>pueden</a:t>
            </a:r>
            <a:r>
              <a:rPr sz="650" spc="-5" dirty="0">
                <a:latin typeface="Microsoft Sans Serif"/>
                <a:cs typeface="Microsoft Sans Serif"/>
              </a:rPr>
              <a:t> </a:t>
            </a:r>
            <a:r>
              <a:rPr sz="650" spc="10" dirty="0">
                <a:latin typeface="Microsoft Sans Serif"/>
                <a:cs typeface="Microsoft Sans Serif"/>
              </a:rPr>
              <a:t>usarse</a:t>
            </a:r>
            <a:r>
              <a:rPr sz="650" dirty="0">
                <a:latin typeface="Microsoft Sans Serif"/>
                <a:cs typeface="Microsoft Sans Serif"/>
              </a:rPr>
              <a:t> </a:t>
            </a:r>
            <a:r>
              <a:rPr sz="650" spc="20" dirty="0">
                <a:latin typeface="Microsoft Sans Serif"/>
                <a:cs typeface="Microsoft Sans Serif"/>
              </a:rPr>
              <a:t>para</a:t>
            </a:r>
            <a:r>
              <a:rPr sz="650" dirty="0">
                <a:latin typeface="Microsoft Sans Serif"/>
                <a:cs typeface="Microsoft Sans Serif"/>
              </a:rPr>
              <a:t> </a:t>
            </a:r>
            <a:r>
              <a:rPr sz="650" spc="30" dirty="0">
                <a:latin typeface="Microsoft Sans Serif"/>
                <a:cs typeface="Microsoft Sans Serif"/>
              </a:rPr>
              <a:t>aumentar</a:t>
            </a:r>
            <a:r>
              <a:rPr sz="650" dirty="0">
                <a:latin typeface="Microsoft Sans Serif"/>
                <a:cs typeface="Microsoft Sans Serif"/>
              </a:rPr>
              <a:t> </a:t>
            </a:r>
            <a:r>
              <a:rPr sz="650" spc="30" dirty="0">
                <a:latin typeface="Microsoft Sans Serif"/>
                <a:cs typeface="Microsoft Sans Serif"/>
              </a:rPr>
              <a:t>o</a:t>
            </a:r>
            <a:r>
              <a:rPr sz="650" dirty="0">
                <a:latin typeface="Microsoft Sans Serif"/>
                <a:cs typeface="Microsoft Sans Serif"/>
              </a:rPr>
              <a:t> </a:t>
            </a:r>
            <a:r>
              <a:rPr sz="650" spc="30" dirty="0">
                <a:latin typeface="Microsoft Sans Serif"/>
                <a:cs typeface="Microsoft Sans Serif"/>
              </a:rPr>
              <a:t>disminuir</a:t>
            </a:r>
            <a:r>
              <a:rPr sz="650" dirty="0">
                <a:latin typeface="Microsoft Sans Serif"/>
                <a:cs typeface="Microsoft Sans Serif"/>
              </a:rPr>
              <a:t> </a:t>
            </a:r>
            <a:r>
              <a:rPr sz="650" spc="10" dirty="0">
                <a:latin typeface="Microsoft Sans Serif"/>
                <a:cs typeface="Microsoft Sans Serif"/>
              </a:rPr>
              <a:t>la</a:t>
            </a:r>
            <a:r>
              <a:rPr sz="650" dirty="0">
                <a:latin typeface="Microsoft Sans Serif"/>
                <a:cs typeface="Microsoft Sans Serif"/>
              </a:rPr>
              <a:t> </a:t>
            </a:r>
            <a:r>
              <a:rPr sz="650" spc="15" dirty="0">
                <a:latin typeface="Microsoft Sans Serif"/>
                <a:cs typeface="Microsoft Sans Serif"/>
              </a:rPr>
              <a:t>velocidad </a:t>
            </a:r>
            <a:r>
              <a:rPr sz="650" spc="-155" dirty="0">
                <a:latin typeface="Microsoft Sans Serif"/>
                <a:cs typeface="Microsoft Sans Serif"/>
              </a:rPr>
              <a:t> </a:t>
            </a:r>
            <a:r>
              <a:rPr sz="650" spc="20" dirty="0">
                <a:latin typeface="Microsoft Sans Serif"/>
                <a:cs typeface="Microsoft Sans Serif"/>
              </a:rPr>
              <a:t>del </a:t>
            </a:r>
            <a:r>
              <a:rPr sz="650" spc="25" dirty="0">
                <a:latin typeface="Microsoft Sans Serif"/>
                <a:cs typeface="Microsoft Sans Serif"/>
              </a:rPr>
              <a:t>generador. </a:t>
            </a:r>
            <a:r>
              <a:rPr sz="650" spc="-20" dirty="0">
                <a:latin typeface="Microsoft Sans Serif"/>
                <a:cs typeface="Microsoft Sans Serif"/>
              </a:rPr>
              <a:t>En </a:t>
            </a:r>
            <a:r>
              <a:rPr sz="650" spc="15" dirty="0">
                <a:latin typeface="Microsoft Sans Serif"/>
                <a:cs typeface="Microsoft Sans Serif"/>
              </a:rPr>
              <a:t>general, </a:t>
            </a:r>
            <a:r>
              <a:rPr sz="650" spc="10" dirty="0">
                <a:latin typeface="Microsoft Sans Serif"/>
                <a:cs typeface="Microsoft Sans Serif"/>
              </a:rPr>
              <a:t>la </a:t>
            </a:r>
            <a:r>
              <a:rPr sz="650" spc="15" dirty="0">
                <a:latin typeface="Microsoft Sans Serif"/>
                <a:cs typeface="Microsoft Sans Serif"/>
              </a:rPr>
              <a:t>velocidad </a:t>
            </a:r>
            <a:r>
              <a:rPr sz="650" spc="20" dirty="0">
                <a:latin typeface="Microsoft Sans Serif"/>
                <a:cs typeface="Microsoft Sans Serif"/>
              </a:rPr>
              <a:t>del </a:t>
            </a:r>
            <a:r>
              <a:rPr sz="650" spc="25" dirty="0">
                <a:latin typeface="Microsoft Sans Serif"/>
                <a:cs typeface="Microsoft Sans Serif"/>
              </a:rPr>
              <a:t>generador </a:t>
            </a:r>
            <a:r>
              <a:rPr sz="650" spc="-5" dirty="0">
                <a:latin typeface="Microsoft Sans Serif"/>
                <a:cs typeface="Microsoft Sans Serif"/>
              </a:rPr>
              <a:t>se </a:t>
            </a:r>
            <a:r>
              <a:rPr sz="650" spc="15" dirty="0">
                <a:latin typeface="Microsoft Sans Serif"/>
                <a:cs typeface="Microsoft Sans Serif"/>
              </a:rPr>
              <a:t>ajusta </a:t>
            </a:r>
            <a:r>
              <a:rPr sz="650" spc="20" dirty="0">
                <a:latin typeface="Microsoft Sans Serif"/>
                <a:cs typeface="Microsoft Sans Serif"/>
              </a:rPr>
              <a:t>para </a:t>
            </a:r>
            <a:r>
              <a:rPr sz="650" spc="25" dirty="0">
                <a:latin typeface="Microsoft Sans Serif"/>
                <a:cs typeface="Microsoft Sans Serif"/>
              </a:rPr>
              <a:t>que </a:t>
            </a:r>
            <a:r>
              <a:rPr sz="650" spc="-5" dirty="0">
                <a:latin typeface="Microsoft Sans Serif"/>
                <a:cs typeface="Microsoft Sans Serif"/>
              </a:rPr>
              <a:t>sea </a:t>
            </a:r>
            <a:r>
              <a:rPr sz="650" dirty="0">
                <a:latin typeface="Microsoft Sans Serif"/>
                <a:cs typeface="Microsoft Sans Serif"/>
              </a:rPr>
              <a:t> </a:t>
            </a:r>
            <a:r>
              <a:rPr sz="650" spc="25" dirty="0">
                <a:latin typeface="Microsoft Sans Serif"/>
                <a:cs typeface="Microsoft Sans Serif"/>
              </a:rPr>
              <a:t>ligeramente</a:t>
            </a:r>
            <a:r>
              <a:rPr sz="650" spc="-5" dirty="0">
                <a:latin typeface="Microsoft Sans Serif"/>
                <a:cs typeface="Microsoft Sans Serif"/>
              </a:rPr>
              <a:t> </a:t>
            </a:r>
            <a:r>
              <a:rPr sz="650" spc="25" dirty="0">
                <a:latin typeface="Microsoft Sans Serif"/>
                <a:cs typeface="Microsoft Sans Serif"/>
              </a:rPr>
              <a:t>superior</a:t>
            </a:r>
            <a:r>
              <a:rPr sz="650" spc="-5" dirty="0">
                <a:latin typeface="Microsoft Sans Serif"/>
                <a:cs typeface="Microsoft Sans Serif"/>
              </a:rPr>
              <a:t> </a:t>
            </a:r>
            <a:r>
              <a:rPr sz="650" dirty="0">
                <a:latin typeface="Microsoft Sans Serif"/>
                <a:cs typeface="Microsoft Sans Serif"/>
              </a:rPr>
              <a:t>a </a:t>
            </a:r>
            <a:r>
              <a:rPr sz="650" spc="10" dirty="0">
                <a:latin typeface="Microsoft Sans Serif"/>
                <a:cs typeface="Microsoft Sans Serif"/>
              </a:rPr>
              <a:t>la</a:t>
            </a:r>
            <a:r>
              <a:rPr sz="650" spc="-5" dirty="0">
                <a:latin typeface="Microsoft Sans Serif"/>
                <a:cs typeface="Microsoft Sans Serif"/>
              </a:rPr>
              <a:t> </a:t>
            </a:r>
            <a:r>
              <a:rPr sz="650" spc="15" dirty="0">
                <a:latin typeface="Microsoft Sans Serif"/>
                <a:cs typeface="Microsoft Sans Serif"/>
              </a:rPr>
              <a:t>frecuencia</a:t>
            </a:r>
            <a:r>
              <a:rPr sz="650" dirty="0">
                <a:latin typeface="Microsoft Sans Serif"/>
                <a:cs typeface="Microsoft Sans Serif"/>
              </a:rPr>
              <a:t> </a:t>
            </a:r>
            <a:r>
              <a:rPr sz="650" spc="20" dirty="0">
                <a:latin typeface="Microsoft Sans Serif"/>
                <a:cs typeface="Microsoft Sans Serif"/>
              </a:rPr>
              <a:t>del</a:t>
            </a:r>
            <a:r>
              <a:rPr sz="650" spc="-5" dirty="0">
                <a:latin typeface="Microsoft Sans Serif"/>
                <a:cs typeface="Microsoft Sans Serif"/>
              </a:rPr>
              <a:t> </a:t>
            </a:r>
            <a:r>
              <a:rPr sz="650" spc="15" dirty="0">
                <a:latin typeface="Microsoft Sans Serif"/>
                <a:cs typeface="Microsoft Sans Serif"/>
              </a:rPr>
              <a:t>sistema</a:t>
            </a:r>
            <a:r>
              <a:rPr sz="650" spc="-5" dirty="0">
                <a:latin typeface="Microsoft Sans Serif"/>
                <a:cs typeface="Microsoft Sans Serif"/>
              </a:rPr>
              <a:t> </a:t>
            </a:r>
            <a:r>
              <a:rPr sz="650" spc="20" dirty="0">
                <a:latin typeface="Microsoft Sans Serif"/>
                <a:cs typeface="Microsoft Sans Serif"/>
              </a:rPr>
              <a:t>para</a:t>
            </a:r>
            <a:r>
              <a:rPr sz="650" dirty="0">
                <a:latin typeface="Microsoft Sans Serif"/>
                <a:cs typeface="Microsoft Sans Serif"/>
              </a:rPr>
              <a:t> </a:t>
            </a:r>
            <a:r>
              <a:rPr sz="650" spc="15" dirty="0">
                <a:latin typeface="Microsoft Sans Serif"/>
                <a:cs typeface="Microsoft Sans Serif"/>
              </a:rPr>
              <a:t>sincronizar</a:t>
            </a:r>
            <a:endParaRPr sz="650">
              <a:latin typeface="Microsoft Sans Serif"/>
              <a:cs typeface="Microsoft Sans Serif"/>
            </a:endParaRPr>
          </a:p>
        </p:txBody>
      </p:sp>
      <p:sp>
        <p:nvSpPr>
          <p:cNvPr id="10" name="object 10"/>
          <p:cNvSpPr txBox="1"/>
          <p:nvPr/>
        </p:nvSpPr>
        <p:spPr>
          <a:xfrm>
            <a:off x="1415217" y="5865084"/>
            <a:ext cx="7416407" cy="1767663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977265">
              <a:lnSpc>
                <a:spcPct val="100000"/>
              </a:lnSpc>
              <a:spcBef>
                <a:spcPts val="100"/>
              </a:spcBef>
            </a:pPr>
            <a:r>
              <a:rPr sz="950" spc="-5" dirty="0">
                <a:latin typeface="Microsoft Sans Serif"/>
                <a:cs typeface="Microsoft Sans Serif"/>
              </a:rPr>
              <a:t>IV.</a:t>
            </a:r>
            <a:r>
              <a:rPr sz="950" spc="-30" dirty="0">
                <a:latin typeface="Microsoft Sans Serif"/>
                <a:cs typeface="Microsoft Sans Serif"/>
              </a:rPr>
              <a:t> </a:t>
            </a:r>
            <a:r>
              <a:rPr sz="950" spc="-10" dirty="0">
                <a:latin typeface="Microsoft Sans Serif"/>
                <a:cs typeface="Microsoft Sans Serif"/>
              </a:rPr>
              <a:t>S</a:t>
            </a:r>
            <a:r>
              <a:rPr sz="750" spc="-10" dirty="0">
                <a:latin typeface="Microsoft Sans Serif"/>
                <a:cs typeface="Microsoft Sans Serif"/>
              </a:rPr>
              <a:t>SINCRONIZACIÓN</a:t>
            </a:r>
            <a:r>
              <a:rPr sz="950" spc="-10" dirty="0">
                <a:latin typeface="Microsoft Sans Serif"/>
                <a:cs typeface="Microsoft Sans Serif"/>
              </a:rPr>
              <a:t>[1]</a:t>
            </a:r>
            <a:endParaRPr sz="950">
              <a:latin typeface="Microsoft Sans Serif"/>
              <a:cs typeface="Microsoft Sans Serif"/>
            </a:endParaRPr>
          </a:p>
          <a:p>
            <a:pPr marL="12700" marR="5080" indent="154940">
              <a:lnSpc>
                <a:spcPct val="143000"/>
              </a:lnSpc>
              <a:spcBef>
                <a:spcPts val="270"/>
              </a:spcBef>
            </a:pPr>
            <a:r>
              <a:rPr sz="700" spc="-10" dirty="0">
                <a:latin typeface="Microsoft Sans Serif"/>
                <a:cs typeface="Microsoft Sans Serif"/>
              </a:rPr>
              <a:t>La </a:t>
            </a:r>
            <a:r>
              <a:rPr sz="700" spc="15" dirty="0">
                <a:latin typeface="Microsoft Sans Serif"/>
                <a:cs typeface="Microsoft Sans Serif"/>
              </a:rPr>
              <a:t>sincronización inadecuada </a:t>
            </a:r>
            <a:r>
              <a:rPr sz="700" spc="20" dirty="0">
                <a:latin typeface="Microsoft Sans Serif"/>
                <a:cs typeface="Microsoft Sans Serif"/>
              </a:rPr>
              <a:t>de </a:t>
            </a:r>
            <a:r>
              <a:rPr sz="700" spc="40" dirty="0">
                <a:latin typeface="Microsoft Sans Serif"/>
                <a:cs typeface="Microsoft Sans Serif"/>
              </a:rPr>
              <a:t>un </a:t>
            </a:r>
            <a:r>
              <a:rPr sz="700" spc="30" dirty="0">
                <a:latin typeface="Microsoft Sans Serif"/>
                <a:cs typeface="Microsoft Sans Serif"/>
              </a:rPr>
              <a:t>generador </a:t>
            </a:r>
            <a:r>
              <a:rPr sz="700" spc="20" dirty="0">
                <a:latin typeface="Microsoft Sans Serif"/>
                <a:cs typeface="Microsoft Sans Serif"/>
              </a:rPr>
              <a:t>con </a:t>
            </a:r>
            <a:r>
              <a:rPr sz="700" spc="40" dirty="0">
                <a:latin typeface="Microsoft Sans Serif"/>
                <a:cs typeface="Microsoft Sans Serif"/>
              </a:rPr>
              <a:t>un </a:t>
            </a:r>
            <a:r>
              <a:rPr sz="700" spc="15" dirty="0">
                <a:latin typeface="Microsoft Sans Serif"/>
                <a:cs typeface="Microsoft Sans Serif"/>
              </a:rPr>
              <a:t>sistema </a:t>
            </a:r>
            <a:r>
              <a:rPr sz="700" spc="25" dirty="0">
                <a:latin typeface="Microsoft Sans Serif"/>
                <a:cs typeface="Microsoft Sans Serif"/>
              </a:rPr>
              <a:t>puede </a:t>
            </a:r>
            <a:r>
              <a:rPr sz="700" spc="30" dirty="0">
                <a:latin typeface="Microsoft Sans Serif"/>
                <a:cs typeface="Microsoft Sans Serif"/>
              </a:rPr>
              <a:t> </a:t>
            </a:r>
            <a:r>
              <a:rPr sz="700" spc="25" dirty="0">
                <a:latin typeface="Microsoft Sans Serif"/>
                <a:cs typeface="Microsoft Sans Serif"/>
              </a:rPr>
              <a:t>provocar</a:t>
            </a:r>
            <a:r>
              <a:rPr sz="700" dirty="0">
                <a:latin typeface="Microsoft Sans Serif"/>
                <a:cs typeface="Microsoft Sans Serif"/>
              </a:rPr>
              <a:t> </a:t>
            </a:r>
            <a:r>
              <a:rPr sz="700" spc="20" dirty="0">
                <a:latin typeface="Microsoft Sans Serif"/>
                <a:cs typeface="Microsoft Sans Serif"/>
              </a:rPr>
              <a:t>daños</a:t>
            </a:r>
            <a:r>
              <a:rPr sz="700" dirty="0">
                <a:latin typeface="Microsoft Sans Serif"/>
                <a:cs typeface="Microsoft Sans Serif"/>
              </a:rPr>
              <a:t> </a:t>
            </a:r>
            <a:r>
              <a:rPr sz="700" spc="10" dirty="0">
                <a:latin typeface="Microsoft Sans Serif"/>
                <a:cs typeface="Microsoft Sans Serif"/>
              </a:rPr>
              <a:t>al</a:t>
            </a:r>
            <a:r>
              <a:rPr sz="700" dirty="0">
                <a:latin typeface="Microsoft Sans Serif"/>
                <a:cs typeface="Microsoft Sans Serif"/>
              </a:rPr>
              <a:t> </a:t>
            </a:r>
            <a:r>
              <a:rPr sz="700" spc="35" dirty="0">
                <a:latin typeface="Microsoft Sans Serif"/>
                <a:cs typeface="Microsoft Sans Serif"/>
              </a:rPr>
              <a:t>transformador</a:t>
            </a:r>
            <a:r>
              <a:rPr sz="700" dirty="0">
                <a:latin typeface="Microsoft Sans Serif"/>
                <a:cs typeface="Microsoft Sans Serif"/>
              </a:rPr>
              <a:t> </a:t>
            </a:r>
            <a:r>
              <a:rPr sz="700" spc="20" dirty="0">
                <a:latin typeface="Microsoft Sans Serif"/>
                <a:cs typeface="Microsoft Sans Serif"/>
              </a:rPr>
              <a:t>elevador</a:t>
            </a:r>
            <a:r>
              <a:rPr sz="700" spc="5" dirty="0">
                <a:latin typeface="Microsoft Sans Serif"/>
                <a:cs typeface="Microsoft Sans Serif"/>
              </a:rPr>
              <a:t> </a:t>
            </a:r>
            <a:r>
              <a:rPr sz="700" spc="20" dirty="0">
                <a:latin typeface="Microsoft Sans Serif"/>
                <a:cs typeface="Microsoft Sans Serif"/>
              </a:rPr>
              <a:t>del</a:t>
            </a:r>
            <a:r>
              <a:rPr sz="700" dirty="0">
                <a:latin typeface="Microsoft Sans Serif"/>
                <a:cs typeface="Microsoft Sans Serif"/>
              </a:rPr>
              <a:t> </a:t>
            </a:r>
            <a:r>
              <a:rPr sz="700" spc="30" dirty="0">
                <a:latin typeface="Microsoft Sans Serif"/>
                <a:cs typeface="Microsoft Sans Serif"/>
              </a:rPr>
              <a:t>generador</a:t>
            </a:r>
            <a:r>
              <a:rPr sz="700" dirty="0">
                <a:latin typeface="Microsoft Sans Serif"/>
                <a:cs typeface="Microsoft Sans Serif"/>
              </a:rPr>
              <a:t> </a:t>
            </a:r>
            <a:r>
              <a:rPr sz="700" spc="-35" dirty="0">
                <a:latin typeface="Microsoft Sans Serif"/>
                <a:cs typeface="Microsoft Sans Serif"/>
              </a:rPr>
              <a:t>(GSU)</a:t>
            </a:r>
            <a:r>
              <a:rPr sz="700" dirty="0">
                <a:latin typeface="Microsoft Sans Serif"/>
                <a:cs typeface="Microsoft Sans Serif"/>
              </a:rPr>
              <a:t> </a:t>
            </a:r>
            <a:r>
              <a:rPr sz="700" spc="5" dirty="0">
                <a:latin typeface="Microsoft Sans Serif"/>
                <a:cs typeface="Microsoft Sans Serif"/>
              </a:rPr>
              <a:t>y </a:t>
            </a:r>
            <a:r>
              <a:rPr sz="700" dirty="0">
                <a:latin typeface="Microsoft Sans Serif"/>
                <a:cs typeface="Microsoft Sans Serif"/>
              </a:rPr>
              <a:t>a </a:t>
            </a:r>
            <a:r>
              <a:rPr sz="700" spc="20" dirty="0">
                <a:latin typeface="Microsoft Sans Serif"/>
                <a:cs typeface="Microsoft Sans Serif"/>
              </a:rPr>
              <a:t>cualquier </a:t>
            </a:r>
            <a:r>
              <a:rPr sz="700" spc="-170" dirty="0">
                <a:latin typeface="Microsoft Sans Serif"/>
                <a:cs typeface="Microsoft Sans Serif"/>
              </a:rPr>
              <a:t> </a:t>
            </a:r>
            <a:r>
              <a:rPr sz="700" spc="30" dirty="0">
                <a:latin typeface="Microsoft Sans Serif"/>
                <a:cs typeface="Microsoft Sans Serif"/>
              </a:rPr>
              <a:t>unidad </a:t>
            </a:r>
            <a:r>
              <a:rPr sz="700" spc="25" dirty="0">
                <a:latin typeface="Microsoft Sans Serif"/>
                <a:cs typeface="Microsoft Sans Serif"/>
              </a:rPr>
              <a:t>generadora. </a:t>
            </a:r>
            <a:r>
              <a:rPr sz="700" spc="-5" dirty="0">
                <a:latin typeface="Microsoft Sans Serif"/>
                <a:cs typeface="Microsoft Sans Serif"/>
              </a:rPr>
              <a:t>Los </a:t>
            </a:r>
            <a:r>
              <a:rPr sz="700" spc="20" dirty="0">
                <a:latin typeface="Microsoft Sans Serif"/>
                <a:cs typeface="Microsoft Sans Serif"/>
              </a:rPr>
              <a:t>daños </a:t>
            </a:r>
            <a:r>
              <a:rPr sz="700" spc="15" dirty="0">
                <a:latin typeface="Microsoft Sans Serif"/>
                <a:cs typeface="Microsoft Sans Serif"/>
              </a:rPr>
              <a:t>ocasionados </a:t>
            </a:r>
            <a:r>
              <a:rPr sz="700" spc="30" dirty="0">
                <a:latin typeface="Microsoft Sans Serif"/>
                <a:cs typeface="Microsoft Sans Serif"/>
              </a:rPr>
              <a:t>pueden </a:t>
            </a:r>
            <a:r>
              <a:rPr sz="700" spc="15" dirty="0">
                <a:latin typeface="Microsoft Sans Serif"/>
                <a:cs typeface="Microsoft Sans Serif"/>
              </a:rPr>
              <a:t>ser </a:t>
            </a:r>
            <a:r>
              <a:rPr sz="700" spc="20" dirty="0">
                <a:latin typeface="Microsoft Sans Serif"/>
                <a:cs typeface="Microsoft Sans Serif"/>
              </a:rPr>
              <a:t>acoplamientos </a:t>
            </a:r>
            <a:r>
              <a:rPr sz="700" spc="25" dirty="0">
                <a:latin typeface="Microsoft Sans Serif"/>
                <a:cs typeface="Microsoft Sans Serif"/>
              </a:rPr>
              <a:t> </a:t>
            </a:r>
            <a:r>
              <a:rPr sz="700" spc="10" dirty="0">
                <a:latin typeface="Microsoft Sans Serif"/>
                <a:cs typeface="Microsoft Sans Serif"/>
              </a:rPr>
              <a:t>deslizantes, </a:t>
            </a:r>
            <a:r>
              <a:rPr sz="700" spc="35" dirty="0">
                <a:latin typeface="Microsoft Sans Serif"/>
                <a:cs typeface="Microsoft Sans Serif"/>
              </a:rPr>
              <a:t>aumento </a:t>
            </a:r>
            <a:r>
              <a:rPr sz="700" spc="20" dirty="0">
                <a:latin typeface="Microsoft Sans Serif"/>
                <a:cs typeface="Microsoft Sans Serif"/>
              </a:rPr>
              <a:t>de </a:t>
            </a:r>
            <a:r>
              <a:rPr sz="700" spc="10" dirty="0">
                <a:latin typeface="Microsoft Sans Serif"/>
                <a:cs typeface="Microsoft Sans Serif"/>
              </a:rPr>
              <a:t>la </a:t>
            </a:r>
            <a:r>
              <a:rPr sz="700" spc="20" dirty="0">
                <a:latin typeface="Microsoft Sans Serif"/>
                <a:cs typeface="Microsoft Sans Serif"/>
              </a:rPr>
              <a:t>vibración del </a:t>
            </a:r>
            <a:r>
              <a:rPr sz="700" spc="5" dirty="0">
                <a:latin typeface="Microsoft Sans Serif"/>
                <a:cs typeface="Microsoft Sans Serif"/>
              </a:rPr>
              <a:t>eje, </a:t>
            </a:r>
            <a:r>
              <a:rPr sz="700" spc="40" dirty="0">
                <a:latin typeface="Microsoft Sans Serif"/>
                <a:cs typeface="Microsoft Sans Serif"/>
              </a:rPr>
              <a:t>un </a:t>
            </a:r>
            <a:r>
              <a:rPr sz="700" spc="25" dirty="0">
                <a:latin typeface="Microsoft Sans Serif"/>
                <a:cs typeface="Microsoft Sans Serif"/>
              </a:rPr>
              <a:t>cambio </a:t>
            </a:r>
            <a:r>
              <a:rPr sz="700" spc="20" dirty="0">
                <a:latin typeface="Microsoft Sans Serif"/>
                <a:cs typeface="Microsoft Sans Serif"/>
              </a:rPr>
              <a:t>en </a:t>
            </a:r>
            <a:r>
              <a:rPr sz="700" spc="10" dirty="0">
                <a:latin typeface="Microsoft Sans Serif"/>
                <a:cs typeface="Microsoft Sans Serif"/>
              </a:rPr>
              <a:t>la </a:t>
            </a:r>
            <a:r>
              <a:rPr sz="700" spc="15" dirty="0">
                <a:latin typeface="Microsoft Sans Serif"/>
                <a:cs typeface="Microsoft Sans Serif"/>
              </a:rPr>
              <a:t>alineación </a:t>
            </a:r>
            <a:r>
              <a:rPr sz="700" spc="20" dirty="0">
                <a:latin typeface="Microsoft Sans Serif"/>
                <a:cs typeface="Microsoft Sans Serif"/>
              </a:rPr>
              <a:t>de </a:t>
            </a:r>
            <a:r>
              <a:rPr sz="700" spc="25" dirty="0">
                <a:latin typeface="Microsoft Sans Serif"/>
                <a:cs typeface="Microsoft Sans Serif"/>
              </a:rPr>
              <a:t> </a:t>
            </a:r>
            <a:r>
              <a:rPr sz="700" spc="10" dirty="0">
                <a:latin typeface="Microsoft Sans Serif"/>
                <a:cs typeface="Microsoft Sans Serif"/>
              </a:rPr>
              <a:t>los </a:t>
            </a:r>
            <a:r>
              <a:rPr sz="700" spc="15" dirty="0">
                <a:latin typeface="Microsoft Sans Serif"/>
                <a:cs typeface="Microsoft Sans Serif"/>
              </a:rPr>
              <a:t>cojinetes, devanados </a:t>
            </a:r>
            <a:r>
              <a:rPr sz="700" spc="20" dirty="0">
                <a:latin typeface="Microsoft Sans Serif"/>
                <a:cs typeface="Microsoft Sans Serif"/>
              </a:rPr>
              <a:t>del </a:t>
            </a:r>
            <a:r>
              <a:rPr sz="700" spc="25" dirty="0">
                <a:latin typeface="Microsoft Sans Serif"/>
                <a:cs typeface="Microsoft Sans Serif"/>
              </a:rPr>
              <a:t>estator </a:t>
            </a:r>
            <a:r>
              <a:rPr sz="700" spc="15" dirty="0">
                <a:latin typeface="Microsoft Sans Serif"/>
                <a:cs typeface="Microsoft Sans Serif"/>
              </a:rPr>
              <a:t>aflojados, laminaciones </a:t>
            </a:r>
            <a:r>
              <a:rPr sz="700" spc="20" dirty="0">
                <a:latin typeface="Microsoft Sans Serif"/>
                <a:cs typeface="Microsoft Sans Serif"/>
              </a:rPr>
              <a:t>del </a:t>
            </a:r>
            <a:r>
              <a:rPr sz="700" spc="25" dirty="0">
                <a:latin typeface="Microsoft Sans Serif"/>
                <a:cs typeface="Microsoft Sans Serif"/>
              </a:rPr>
              <a:t>estator </a:t>
            </a:r>
            <a:r>
              <a:rPr sz="700" spc="30" dirty="0">
                <a:latin typeface="Microsoft Sans Serif"/>
                <a:cs typeface="Microsoft Sans Serif"/>
              </a:rPr>
              <a:t> </a:t>
            </a:r>
            <a:r>
              <a:rPr sz="700" spc="15" dirty="0">
                <a:latin typeface="Microsoft Sans Serif"/>
                <a:cs typeface="Microsoft Sans Serif"/>
              </a:rPr>
              <a:t>aflojadas </a:t>
            </a:r>
            <a:r>
              <a:rPr sz="700" spc="5" dirty="0">
                <a:latin typeface="Microsoft Sans Serif"/>
                <a:cs typeface="Microsoft Sans Serif"/>
              </a:rPr>
              <a:t>y </a:t>
            </a:r>
            <a:r>
              <a:rPr sz="700" spc="20" dirty="0">
                <a:latin typeface="Microsoft Sans Serif"/>
                <a:cs typeface="Microsoft Sans Serif"/>
              </a:rPr>
              <a:t>daños </a:t>
            </a:r>
            <a:r>
              <a:rPr sz="700" spc="40" dirty="0">
                <a:latin typeface="Microsoft Sans Serif"/>
                <a:cs typeface="Microsoft Sans Serif"/>
              </a:rPr>
              <a:t>por </a:t>
            </a:r>
            <a:r>
              <a:rPr sz="700" spc="25" dirty="0">
                <a:latin typeface="Microsoft Sans Serif"/>
                <a:cs typeface="Microsoft Sans Serif"/>
              </a:rPr>
              <a:t>fatiga </a:t>
            </a:r>
            <a:r>
              <a:rPr sz="700" dirty="0">
                <a:latin typeface="Microsoft Sans Serif"/>
                <a:cs typeface="Microsoft Sans Serif"/>
              </a:rPr>
              <a:t>a </a:t>
            </a:r>
            <a:r>
              <a:rPr sz="700" spc="10" dirty="0">
                <a:latin typeface="Microsoft Sans Serif"/>
                <a:cs typeface="Microsoft Sans Serif"/>
              </a:rPr>
              <a:t>los </a:t>
            </a:r>
            <a:r>
              <a:rPr sz="700" dirty="0">
                <a:latin typeface="Microsoft Sans Serif"/>
                <a:cs typeface="Microsoft Sans Serif"/>
              </a:rPr>
              <a:t>ejes </a:t>
            </a:r>
            <a:r>
              <a:rPr sz="700" spc="5" dirty="0">
                <a:latin typeface="Microsoft Sans Serif"/>
                <a:cs typeface="Microsoft Sans Serif"/>
              </a:rPr>
              <a:t>y </a:t>
            </a:r>
            <a:r>
              <a:rPr sz="700" spc="25" dirty="0">
                <a:latin typeface="Microsoft Sans Serif"/>
                <a:cs typeface="Microsoft Sans Serif"/>
              </a:rPr>
              <a:t>otras </a:t>
            </a:r>
            <a:r>
              <a:rPr sz="700" spc="5" dirty="0">
                <a:latin typeface="Microsoft Sans Serif"/>
                <a:cs typeface="Microsoft Sans Serif"/>
              </a:rPr>
              <a:t>piezas mecánicas. </a:t>
            </a:r>
            <a:r>
              <a:rPr sz="700" spc="-5" dirty="0">
                <a:latin typeface="Microsoft Sans Serif"/>
                <a:cs typeface="Microsoft Sans Serif"/>
              </a:rPr>
              <a:t>Los </a:t>
            </a:r>
            <a:r>
              <a:rPr sz="700" dirty="0">
                <a:latin typeface="Microsoft Sans Serif"/>
                <a:cs typeface="Microsoft Sans Serif"/>
              </a:rPr>
              <a:t> </a:t>
            </a:r>
            <a:r>
              <a:rPr sz="700" spc="15" dirty="0">
                <a:latin typeface="Microsoft Sans Serif"/>
                <a:cs typeface="Microsoft Sans Serif"/>
              </a:rPr>
              <a:t>devanados </a:t>
            </a:r>
            <a:r>
              <a:rPr sz="700" spc="5" dirty="0">
                <a:latin typeface="Microsoft Sans Serif"/>
                <a:cs typeface="Microsoft Sans Serif"/>
              </a:rPr>
              <a:t>y </a:t>
            </a:r>
            <a:r>
              <a:rPr sz="700" spc="10" dirty="0">
                <a:latin typeface="Microsoft Sans Serif"/>
                <a:cs typeface="Microsoft Sans Serif"/>
              </a:rPr>
              <a:t>el </a:t>
            </a:r>
            <a:r>
              <a:rPr sz="700" spc="30" dirty="0">
                <a:latin typeface="Microsoft Sans Serif"/>
                <a:cs typeface="Microsoft Sans Serif"/>
              </a:rPr>
              <a:t>bloqueo </a:t>
            </a:r>
            <a:r>
              <a:rPr sz="700" spc="20" dirty="0">
                <a:latin typeface="Microsoft Sans Serif"/>
                <a:cs typeface="Microsoft Sans Serif"/>
              </a:rPr>
              <a:t>del aislamiento del </a:t>
            </a:r>
            <a:r>
              <a:rPr sz="700" spc="35" dirty="0">
                <a:latin typeface="Microsoft Sans Serif"/>
                <a:cs typeface="Microsoft Sans Serif"/>
              </a:rPr>
              <a:t>transformador </a:t>
            </a:r>
            <a:r>
              <a:rPr sz="700" spc="-40" dirty="0">
                <a:latin typeface="Microsoft Sans Serif"/>
                <a:cs typeface="Microsoft Sans Serif"/>
              </a:rPr>
              <a:t>GSU </a:t>
            </a:r>
            <a:r>
              <a:rPr sz="700" spc="20" dirty="0">
                <a:latin typeface="Microsoft Sans Serif"/>
                <a:cs typeface="Microsoft Sans Serif"/>
              </a:rPr>
              <a:t>conectado </a:t>
            </a:r>
            <a:r>
              <a:rPr sz="700" spc="25" dirty="0">
                <a:latin typeface="Microsoft Sans Serif"/>
                <a:cs typeface="Microsoft Sans Serif"/>
              </a:rPr>
              <a:t> </a:t>
            </a:r>
            <a:r>
              <a:rPr sz="700" spc="30" dirty="0">
                <a:latin typeface="Microsoft Sans Serif"/>
                <a:cs typeface="Microsoft Sans Serif"/>
              </a:rPr>
              <a:t>también pueden </a:t>
            </a:r>
            <a:r>
              <a:rPr sz="700" spc="25" dirty="0">
                <a:latin typeface="Microsoft Sans Serif"/>
                <a:cs typeface="Microsoft Sans Serif"/>
              </a:rPr>
              <a:t>resultar </a:t>
            </a:r>
            <a:r>
              <a:rPr sz="700" spc="20" dirty="0">
                <a:latin typeface="Microsoft Sans Serif"/>
                <a:cs typeface="Microsoft Sans Serif"/>
              </a:rPr>
              <a:t>dañados </a:t>
            </a:r>
            <a:r>
              <a:rPr sz="700" spc="30" dirty="0">
                <a:latin typeface="Microsoft Sans Serif"/>
                <a:cs typeface="Microsoft Sans Serif"/>
              </a:rPr>
              <a:t>debido </a:t>
            </a:r>
            <a:r>
              <a:rPr sz="700" dirty="0">
                <a:latin typeface="Microsoft Sans Serif"/>
                <a:cs typeface="Microsoft Sans Serif"/>
              </a:rPr>
              <a:t>a </a:t>
            </a:r>
            <a:r>
              <a:rPr sz="700" spc="10" dirty="0">
                <a:latin typeface="Microsoft Sans Serif"/>
                <a:cs typeface="Microsoft Sans Serif"/>
              </a:rPr>
              <a:t>la </a:t>
            </a:r>
            <a:r>
              <a:rPr sz="700" spc="20" dirty="0">
                <a:latin typeface="Microsoft Sans Serif"/>
                <a:cs typeface="Microsoft Sans Serif"/>
              </a:rPr>
              <a:t>alta </a:t>
            </a:r>
            <a:r>
              <a:rPr sz="700" spc="25" dirty="0">
                <a:latin typeface="Microsoft Sans Serif"/>
                <a:cs typeface="Microsoft Sans Serif"/>
              </a:rPr>
              <a:t>corriente </a:t>
            </a:r>
            <a:r>
              <a:rPr sz="700" spc="30" dirty="0">
                <a:latin typeface="Microsoft Sans Serif"/>
                <a:cs typeface="Microsoft Sans Serif"/>
              </a:rPr>
              <a:t>que </a:t>
            </a:r>
            <a:r>
              <a:rPr sz="700" spc="25" dirty="0">
                <a:latin typeface="Microsoft Sans Serif"/>
                <a:cs typeface="Microsoft Sans Serif"/>
              </a:rPr>
              <a:t>puede </a:t>
            </a:r>
            <a:r>
              <a:rPr sz="700" spc="35" dirty="0">
                <a:latin typeface="Microsoft Sans Serif"/>
                <a:cs typeface="Microsoft Sans Serif"/>
              </a:rPr>
              <a:t>fluir </a:t>
            </a:r>
            <a:r>
              <a:rPr sz="700" spc="-175" dirty="0">
                <a:latin typeface="Microsoft Sans Serif"/>
                <a:cs typeface="Microsoft Sans Serif"/>
              </a:rPr>
              <a:t> </a:t>
            </a:r>
            <a:r>
              <a:rPr sz="700" spc="35" dirty="0">
                <a:latin typeface="Microsoft Sans Serif"/>
                <a:cs typeface="Microsoft Sans Serif"/>
              </a:rPr>
              <a:t>durante</a:t>
            </a:r>
            <a:r>
              <a:rPr sz="700" spc="-10" dirty="0">
                <a:latin typeface="Microsoft Sans Serif"/>
                <a:cs typeface="Microsoft Sans Serif"/>
              </a:rPr>
              <a:t> </a:t>
            </a:r>
            <a:r>
              <a:rPr sz="700" spc="30" dirty="0">
                <a:latin typeface="Microsoft Sans Serif"/>
                <a:cs typeface="Microsoft Sans Serif"/>
              </a:rPr>
              <a:t>una</a:t>
            </a:r>
            <a:r>
              <a:rPr sz="700" spc="-5" dirty="0">
                <a:latin typeface="Microsoft Sans Serif"/>
                <a:cs typeface="Microsoft Sans Serif"/>
              </a:rPr>
              <a:t> </a:t>
            </a:r>
            <a:r>
              <a:rPr sz="700" spc="15" dirty="0">
                <a:latin typeface="Microsoft Sans Serif"/>
                <a:cs typeface="Microsoft Sans Serif"/>
              </a:rPr>
              <a:t>sincronización</a:t>
            </a:r>
            <a:r>
              <a:rPr sz="700" spc="-5" dirty="0">
                <a:latin typeface="Microsoft Sans Serif"/>
                <a:cs typeface="Microsoft Sans Serif"/>
              </a:rPr>
              <a:t> </a:t>
            </a:r>
            <a:r>
              <a:rPr sz="700" spc="15" dirty="0">
                <a:latin typeface="Microsoft Sans Serif"/>
                <a:cs typeface="Microsoft Sans Serif"/>
              </a:rPr>
              <a:t>defectuosa.</a:t>
            </a:r>
            <a:endParaRPr sz="700">
              <a:latin typeface="Microsoft Sans Serif"/>
              <a:cs typeface="Microsoft Sans Serif"/>
            </a:endParaRPr>
          </a:p>
          <a:p>
            <a:pPr marL="167640">
              <a:lnSpc>
                <a:spcPct val="100000"/>
              </a:lnSpc>
              <a:spcBef>
                <a:spcPts val="360"/>
              </a:spcBef>
            </a:pPr>
            <a:r>
              <a:rPr sz="700" dirty="0">
                <a:latin typeface="Microsoft Sans Serif"/>
                <a:cs typeface="Microsoft Sans Serif"/>
              </a:rPr>
              <a:t>Para </a:t>
            </a:r>
            <a:r>
              <a:rPr sz="700" spc="20" dirty="0">
                <a:latin typeface="Microsoft Sans Serif"/>
                <a:cs typeface="Microsoft Sans Serif"/>
              </a:rPr>
              <a:t>evitar</a:t>
            </a:r>
            <a:r>
              <a:rPr sz="700" dirty="0">
                <a:latin typeface="Microsoft Sans Serif"/>
                <a:cs typeface="Microsoft Sans Serif"/>
              </a:rPr>
              <a:t> </a:t>
            </a:r>
            <a:r>
              <a:rPr sz="700" spc="25" dirty="0">
                <a:latin typeface="Microsoft Sans Serif"/>
                <a:cs typeface="Microsoft Sans Serif"/>
              </a:rPr>
              <a:t>dañar</a:t>
            </a:r>
            <a:r>
              <a:rPr sz="700" dirty="0">
                <a:latin typeface="Microsoft Sans Serif"/>
                <a:cs typeface="Microsoft Sans Serif"/>
              </a:rPr>
              <a:t> </a:t>
            </a:r>
            <a:r>
              <a:rPr sz="700" spc="30" dirty="0">
                <a:latin typeface="Microsoft Sans Serif"/>
                <a:cs typeface="Microsoft Sans Serif"/>
              </a:rPr>
              <a:t>una</a:t>
            </a:r>
            <a:r>
              <a:rPr sz="700" spc="5" dirty="0">
                <a:latin typeface="Microsoft Sans Serif"/>
                <a:cs typeface="Microsoft Sans Serif"/>
              </a:rPr>
              <a:t> </a:t>
            </a:r>
            <a:r>
              <a:rPr sz="700" spc="30" dirty="0">
                <a:latin typeface="Microsoft Sans Serif"/>
                <a:cs typeface="Microsoft Sans Serif"/>
              </a:rPr>
              <a:t>unidad</a:t>
            </a:r>
            <a:r>
              <a:rPr sz="700" dirty="0">
                <a:latin typeface="Microsoft Sans Serif"/>
                <a:cs typeface="Microsoft Sans Serif"/>
              </a:rPr>
              <a:t> </a:t>
            </a:r>
            <a:r>
              <a:rPr sz="700" spc="25" dirty="0">
                <a:latin typeface="Microsoft Sans Serif"/>
                <a:cs typeface="Microsoft Sans Serif"/>
              </a:rPr>
              <a:t>generadora</a:t>
            </a:r>
            <a:r>
              <a:rPr sz="700" dirty="0">
                <a:latin typeface="Microsoft Sans Serif"/>
                <a:cs typeface="Microsoft Sans Serif"/>
              </a:rPr>
              <a:t> </a:t>
            </a:r>
            <a:r>
              <a:rPr sz="700" spc="35" dirty="0">
                <a:latin typeface="Microsoft Sans Serif"/>
                <a:cs typeface="Microsoft Sans Serif"/>
              </a:rPr>
              <a:t>durante</a:t>
            </a:r>
            <a:r>
              <a:rPr sz="700" dirty="0">
                <a:latin typeface="Microsoft Sans Serif"/>
                <a:cs typeface="Microsoft Sans Serif"/>
              </a:rPr>
              <a:t> </a:t>
            </a:r>
            <a:r>
              <a:rPr sz="700" spc="10" dirty="0">
                <a:latin typeface="Microsoft Sans Serif"/>
                <a:cs typeface="Microsoft Sans Serif"/>
              </a:rPr>
              <a:t>la</a:t>
            </a:r>
            <a:r>
              <a:rPr sz="700" spc="5" dirty="0">
                <a:latin typeface="Microsoft Sans Serif"/>
                <a:cs typeface="Microsoft Sans Serif"/>
              </a:rPr>
              <a:t> </a:t>
            </a:r>
            <a:r>
              <a:rPr sz="700" spc="15" dirty="0">
                <a:latin typeface="Microsoft Sans Serif"/>
                <a:cs typeface="Microsoft Sans Serif"/>
              </a:rPr>
              <a:t>sincronización,</a:t>
            </a:r>
            <a:endParaRPr sz="700">
              <a:latin typeface="Microsoft Sans Serif"/>
              <a:cs typeface="Microsoft Sans Serif"/>
            </a:endParaRPr>
          </a:p>
          <a:p>
            <a:pPr marL="12700" marR="175260">
              <a:lnSpc>
                <a:spcPts val="1200"/>
              </a:lnSpc>
              <a:spcBef>
                <a:spcPts val="114"/>
              </a:spcBef>
              <a:tabLst>
                <a:tab pos="328295" algn="l"/>
              </a:tabLst>
            </a:pPr>
            <a:r>
              <a:rPr sz="1000" spc="15" dirty="0">
                <a:latin typeface="Microsoft Sans Serif"/>
                <a:cs typeface="Microsoft Sans Serif"/>
              </a:rPr>
              <a:t>el	</a:t>
            </a:r>
            <a:r>
              <a:rPr sz="800" spc="-35" dirty="0">
                <a:latin typeface="Microsoft Sans Serif"/>
                <a:cs typeface="Microsoft Sans Serif"/>
              </a:rPr>
              <a:t>El</a:t>
            </a:r>
            <a:r>
              <a:rPr sz="800" spc="-10" dirty="0">
                <a:latin typeface="Microsoft Sans Serif"/>
                <a:cs typeface="Microsoft Sans Serif"/>
              </a:rPr>
              <a:t> </a:t>
            </a:r>
            <a:r>
              <a:rPr sz="800" spc="30" dirty="0">
                <a:latin typeface="Microsoft Sans Serif"/>
                <a:cs typeface="Microsoft Sans Serif"/>
              </a:rPr>
              <a:t>fabricante</a:t>
            </a:r>
            <a:r>
              <a:rPr sz="800" spc="-10" dirty="0">
                <a:latin typeface="Microsoft Sans Serif"/>
                <a:cs typeface="Microsoft Sans Serif"/>
              </a:rPr>
              <a:t> </a:t>
            </a:r>
            <a:r>
              <a:rPr sz="800" spc="25" dirty="0">
                <a:latin typeface="Microsoft Sans Serif"/>
                <a:cs typeface="Microsoft Sans Serif"/>
              </a:rPr>
              <a:t>del</a:t>
            </a:r>
            <a:r>
              <a:rPr sz="800" spc="-5" dirty="0">
                <a:latin typeface="Microsoft Sans Serif"/>
                <a:cs typeface="Microsoft Sans Serif"/>
              </a:rPr>
              <a:t> </a:t>
            </a:r>
            <a:r>
              <a:rPr sz="800" spc="35" dirty="0">
                <a:latin typeface="Microsoft Sans Serif"/>
                <a:cs typeface="Microsoft Sans Serif"/>
              </a:rPr>
              <a:t>generador</a:t>
            </a:r>
            <a:r>
              <a:rPr sz="800" spc="-10" dirty="0">
                <a:latin typeface="Microsoft Sans Serif"/>
                <a:cs typeface="Microsoft Sans Serif"/>
              </a:rPr>
              <a:t> </a:t>
            </a:r>
            <a:r>
              <a:rPr sz="800" spc="30" dirty="0">
                <a:latin typeface="Microsoft Sans Serif"/>
                <a:cs typeface="Microsoft Sans Serif"/>
              </a:rPr>
              <a:t>generalmente</a:t>
            </a:r>
            <a:r>
              <a:rPr sz="800" spc="-5" dirty="0">
                <a:latin typeface="Microsoft Sans Serif"/>
                <a:cs typeface="Microsoft Sans Serif"/>
              </a:rPr>
              <a:t> </a:t>
            </a:r>
            <a:r>
              <a:rPr sz="800" spc="35" dirty="0">
                <a:latin typeface="Microsoft Sans Serif"/>
                <a:cs typeface="Microsoft Sans Serif"/>
              </a:rPr>
              <a:t>proporcionará </a:t>
            </a:r>
            <a:r>
              <a:rPr sz="800" spc="-200" dirty="0">
                <a:latin typeface="Microsoft Sans Serif"/>
                <a:cs typeface="Microsoft Sans Serif"/>
              </a:rPr>
              <a:t> </a:t>
            </a:r>
            <a:r>
              <a:rPr sz="650" spc="15" dirty="0">
                <a:latin typeface="Microsoft Sans Serif"/>
                <a:cs typeface="Microsoft Sans Serif"/>
              </a:rPr>
              <a:t>Límites </a:t>
            </a:r>
            <a:r>
              <a:rPr sz="650" spc="20" dirty="0">
                <a:latin typeface="Microsoft Sans Serif"/>
                <a:cs typeface="Microsoft Sans Serif"/>
              </a:rPr>
              <a:t>de </a:t>
            </a:r>
            <a:r>
              <a:rPr sz="650" spc="15" dirty="0">
                <a:latin typeface="Microsoft Sans Serif"/>
                <a:cs typeface="Microsoft Sans Serif"/>
              </a:rPr>
              <a:t>sincronización </a:t>
            </a:r>
            <a:r>
              <a:rPr sz="650" spc="20" dirty="0">
                <a:latin typeface="Microsoft Sans Serif"/>
                <a:cs typeface="Microsoft Sans Serif"/>
              </a:rPr>
              <a:t>en </a:t>
            </a:r>
            <a:r>
              <a:rPr sz="650" spc="30" dirty="0">
                <a:latin typeface="Microsoft Sans Serif"/>
                <a:cs typeface="Microsoft Sans Serif"/>
              </a:rPr>
              <a:t>términos </a:t>
            </a:r>
            <a:r>
              <a:rPr sz="650" spc="20" dirty="0">
                <a:latin typeface="Microsoft Sans Serif"/>
                <a:cs typeface="Microsoft Sans Serif"/>
              </a:rPr>
              <a:t>de </a:t>
            </a:r>
            <a:r>
              <a:rPr sz="650" spc="25" dirty="0">
                <a:latin typeface="Microsoft Sans Serif"/>
                <a:cs typeface="Microsoft Sans Serif"/>
              </a:rPr>
              <a:t>ángulo </a:t>
            </a:r>
            <a:r>
              <a:rPr sz="650" spc="20" dirty="0">
                <a:latin typeface="Microsoft Sans Serif"/>
                <a:cs typeface="Microsoft Sans Serif"/>
              </a:rPr>
              <a:t>de cierre del </a:t>
            </a:r>
            <a:r>
              <a:rPr sz="650" spc="35" dirty="0">
                <a:latin typeface="Microsoft Sans Serif"/>
                <a:cs typeface="Microsoft Sans Serif"/>
              </a:rPr>
              <a:t>interruptor </a:t>
            </a:r>
            <a:r>
              <a:rPr sz="650" spc="5" dirty="0">
                <a:latin typeface="Microsoft Sans Serif"/>
                <a:cs typeface="Microsoft Sans Serif"/>
              </a:rPr>
              <a:t>y </a:t>
            </a:r>
            <a:r>
              <a:rPr sz="650" spc="10" dirty="0">
                <a:latin typeface="Microsoft Sans Serif"/>
                <a:cs typeface="Microsoft Sans Serif"/>
              </a:rPr>
              <a:t> </a:t>
            </a:r>
            <a:r>
              <a:rPr sz="650" spc="20" dirty="0">
                <a:latin typeface="Microsoft Sans Serif"/>
                <a:cs typeface="Microsoft Sans Serif"/>
              </a:rPr>
              <a:t>adaptación</a:t>
            </a:r>
            <a:r>
              <a:rPr sz="650" spc="-5" dirty="0">
                <a:latin typeface="Microsoft Sans Serif"/>
                <a:cs typeface="Microsoft Sans Serif"/>
              </a:rPr>
              <a:t> </a:t>
            </a:r>
            <a:r>
              <a:rPr sz="650" spc="20" dirty="0">
                <a:latin typeface="Microsoft Sans Serif"/>
                <a:cs typeface="Microsoft Sans Serif"/>
              </a:rPr>
              <a:t>de</a:t>
            </a:r>
            <a:r>
              <a:rPr sz="650" spc="-5" dirty="0">
                <a:latin typeface="Microsoft Sans Serif"/>
                <a:cs typeface="Microsoft Sans Serif"/>
              </a:rPr>
              <a:t> </a:t>
            </a:r>
            <a:r>
              <a:rPr sz="650" spc="20" dirty="0">
                <a:latin typeface="Microsoft Sans Serif"/>
                <a:cs typeface="Microsoft Sans Serif"/>
              </a:rPr>
              <a:t>tensión.</a:t>
            </a:r>
            <a:r>
              <a:rPr sz="650" spc="-5" dirty="0">
                <a:latin typeface="Microsoft Sans Serif"/>
                <a:cs typeface="Microsoft Sans Serif"/>
              </a:rPr>
              <a:t> Los </a:t>
            </a:r>
            <a:r>
              <a:rPr sz="650" spc="20" dirty="0">
                <a:latin typeface="Microsoft Sans Serif"/>
                <a:cs typeface="Microsoft Sans Serif"/>
              </a:rPr>
              <a:t>límites</a:t>
            </a:r>
            <a:r>
              <a:rPr sz="650" spc="-5" dirty="0">
                <a:latin typeface="Microsoft Sans Serif"/>
                <a:cs typeface="Microsoft Sans Serif"/>
              </a:rPr>
              <a:t> </a:t>
            </a:r>
            <a:r>
              <a:rPr sz="650" spc="15" dirty="0">
                <a:latin typeface="Microsoft Sans Serif"/>
                <a:cs typeface="Microsoft Sans Serif"/>
              </a:rPr>
              <a:t>típicos</a:t>
            </a:r>
            <a:r>
              <a:rPr sz="650" spc="-5" dirty="0">
                <a:latin typeface="Microsoft Sans Serif"/>
                <a:cs typeface="Microsoft Sans Serif"/>
              </a:rPr>
              <a:t> </a:t>
            </a:r>
            <a:r>
              <a:rPr sz="650" spc="10" dirty="0">
                <a:latin typeface="Microsoft Sans Serif"/>
                <a:cs typeface="Microsoft Sans Serif"/>
              </a:rPr>
              <a:t>son:</a:t>
            </a:r>
            <a:endParaRPr sz="650">
              <a:latin typeface="Microsoft Sans Serif"/>
              <a:cs typeface="Microsoft Sans Serif"/>
            </a:endParaRPr>
          </a:p>
          <a:p>
            <a:pPr marL="411480" marR="251460" indent="-172720">
              <a:lnSpc>
                <a:spcPts val="1200"/>
              </a:lnSpc>
              <a:spcBef>
                <a:spcPts val="70"/>
              </a:spcBef>
              <a:buSzPct val="125000"/>
              <a:buChar char="•"/>
              <a:tabLst>
                <a:tab pos="396875" algn="l"/>
              </a:tabLst>
            </a:pPr>
            <a:r>
              <a:rPr sz="800" u="sng" spc="30" dirty="0">
                <a:uFill>
                  <a:solidFill>
                    <a:srgbClr val="000000"/>
                  </a:solidFill>
                </a:uFill>
                <a:latin typeface="Microsoft Sans Serif"/>
                <a:cs typeface="Microsoft Sans Serif"/>
              </a:rPr>
              <a:t>Ángulo </a:t>
            </a:r>
            <a:r>
              <a:rPr sz="800" u="sng" spc="25" dirty="0">
                <a:uFill>
                  <a:solidFill>
                    <a:srgbClr val="000000"/>
                  </a:solidFill>
                </a:uFill>
                <a:latin typeface="Microsoft Sans Serif"/>
                <a:cs typeface="Microsoft Sans Serif"/>
              </a:rPr>
              <a:t>de </a:t>
            </a:r>
            <a:r>
              <a:rPr sz="800" u="sng" spc="20" dirty="0">
                <a:uFill>
                  <a:solidFill>
                    <a:srgbClr val="000000"/>
                  </a:solidFill>
                </a:uFill>
                <a:latin typeface="Microsoft Sans Serif"/>
                <a:cs typeface="Microsoft Sans Serif"/>
              </a:rPr>
              <a:t>cierre </a:t>
            </a:r>
            <a:r>
              <a:rPr sz="800" u="sng" spc="25" dirty="0">
                <a:uFill>
                  <a:solidFill>
                    <a:srgbClr val="000000"/>
                  </a:solidFill>
                </a:uFill>
                <a:latin typeface="Microsoft Sans Serif"/>
                <a:cs typeface="Microsoft Sans Serif"/>
              </a:rPr>
              <a:t>del </a:t>
            </a:r>
            <a:r>
              <a:rPr sz="800" u="sng" spc="35" dirty="0">
                <a:uFill>
                  <a:solidFill>
                    <a:srgbClr val="000000"/>
                  </a:solidFill>
                </a:uFill>
                <a:latin typeface="Microsoft Sans Serif"/>
                <a:cs typeface="Microsoft Sans Serif"/>
              </a:rPr>
              <a:t>disyuntor </a:t>
            </a:r>
            <a:r>
              <a:rPr sz="800" u="sng" spc="45" dirty="0">
                <a:uFill>
                  <a:solidFill>
                    <a:srgbClr val="000000"/>
                  </a:solidFill>
                </a:uFill>
                <a:latin typeface="Microsoft Sans Serif"/>
                <a:cs typeface="Microsoft Sans Serif"/>
              </a:rPr>
              <a:t>dentro </a:t>
            </a:r>
            <a:r>
              <a:rPr sz="800" u="sng" spc="25" dirty="0">
                <a:uFill>
                  <a:solidFill>
                    <a:srgbClr val="000000"/>
                  </a:solidFill>
                </a:uFill>
                <a:latin typeface="Microsoft Sans Serif"/>
                <a:cs typeface="Microsoft Sans Serif"/>
              </a:rPr>
              <a:t>de </a:t>
            </a:r>
            <a:r>
              <a:rPr sz="800" u="sng" spc="5" dirty="0">
                <a:uFill>
                  <a:solidFill>
                    <a:srgbClr val="000000"/>
                  </a:solidFill>
                </a:uFill>
                <a:latin typeface="Microsoft Sans Serif"/>
                <a:cs typeface="Microsoft Sans Serif"/>
              </a:rPr>
              <a:t>±10 </a:t>
            </a:r>
            <a:r>
              <a:rPr sz="800" u="sng" spc="30" dirty="0">
                <a:uFill>
                  <a:solidFill>
                    <a:srgbClr val="000000"/>
                  </a:solidFill>
                </a:uFill>
                <a:latin typeface="Microsoft Sans Serif"/>
                <a:cs typeface="Microsoft Sans Serif"/>
              </a:rPr>
              <a:t>grados </a:t>
            </a:r>
            <a:r>
              <a:rPr sz="800" spc="35" dirty="0">
                <a:latin typeface="Microsoft Sans Serif"/>
                <a:cs typeface="Microsoft Sans Serif"/>
              </a:rPr>
              <a:t> </a:t>
            </a:r>
            <a:r>
              <a:rPr sz="800" u="sng" spc="15" dirty="0">
                <a:uFill>
                  <a:solidFill>
                    <a:srgbClr val="000000"/>
                  </a:solidFill>
                </a:uFill>
                <a:latin typeface="Microsoft Sans Serif"/>
                <a:cs typeface="Microsoft Sans Serif"/>
              </a:rPr>
              <a:t>eléctricos</a:t>
            </a:r>
            <a:r>
              <a:rPr sz="800" spc="15" dirty="0">
                <a:latin typeface="Microsoft Sans Serif"/>
                <a:cs typeface="Microsoft Sans Serif"/>
              </a:rPr>
              <a:t> </a:t>
            </a:r>
            <a:r>
              <a:rPr sz="800" spc="-10" dirty="0">
                <a:latin typeface="Microsoft Sans Serif"/>
                <a:cs typeface="Microsoft Sans Serif"/>
              </a:rPr>
              <a:t>. </a:t>
            </a:r>
            <a:r>
              <a:rPr sz="800" spc="5" dirty="0">
                <a:latin typeface="Microsoft Sans Serif"/>
                <a:cs typeface="Microsoft Sans Serif"/>
              </a:rPr>
              <a:t>Lo </a:t>
            </a:r>
            <a:r>
              <a:rPr sz="800" spc="20" dirty="0">
                <a:latin typeface="Microsoft Sans Serif"/>
                <a:cs typeface="Microsoft Sans Serif"/>
              </a:rPr>
              <a:t>ideal </a:t>
            </a:r>
            <a:r>
              <a:rPr sz="800" spc="-10" dirty="0">
                <a:latin typeface="Microsoft Sans Serif"/>
                <a:cs typeface="Microsoft Sans Serif"/>
              </a:rPr>
              <a:t>es </a:t>
            </a:r>
            <a:r>
              <a:rPr sz="800" spc="30" dirty="0">
                <a:latin typeface="Microsoft Sans Serif"/>
                <a:cs typeface="Microsoft Sans Serif"/>
              </a:rPr>
              <a:t>que </a:t>
            </a:r>
            <a:r>
              <a:rPr sz="800" spc="15" dirty="0">
                <a:latin typeface="Microsoft Sans Serif"/>
                <a:cs typeface="Microsoft Sans Serif"/>
              </a:rPr>
              <a:t>el </a:t>
            </a:r>
            <a:r>
              <a:rPr sz="800" spc="20" dirty="0">
                <a:latin typeface="Microsoft Sans Serif"/>
                <a:cs typeface="Microsoft Sans Serif"/>
              </a:rPr>
              <a:t>cierre </a:t>
            </a:r>
            <a:r>
              <a:rPr sz="800" spc="25" dirty="0">
                <a:latin typeface="Microsoft Sans Serif"/>
                <a:cs typeface="Microsoft Sans Serif"/>
              </a:rPr>
              <a:t>del </a:t>
            </a:r>
            <a:r>
              <a:rPr sz="800" spc="35" dirty="0">
                <a:latin typeface="Microsoft Sans Serif"/>
                <a:cs typeface="Microsoft Sans Serif"/>
              </a:rPr>
              <a:t>disyuntor </a:t>
            </a:r>
            <a:r>
              <a:rPr sz="800" spc="-10" dirty="0">
                <a:latin typeface="Microsoft Sans Serif"/>
                <a:cs typeface="Microsoft Sans Serif"/>
              </a:rPr>
              <a:t>se </a:t>
            </a:r>
            <a:r>
              <a:rPr sz="800" spc="-5" dirty="0">
                <a:latin typeface="Microsoft Sans Serif"/>
                <a:cs typeface="Microsoft Sans Serif"/>
              </a:rPr>
              <a:t> </a:t>
            </a:r>
            <a:r>
              <a:rPr sz="800" spc="25" dirty="0">
                <a:latin typeface="Microsoft Sans Serif"/>
                <a:cs typeface="Microsoft Sans Serif"/>
              </a:rPr>
              <a:t>produzca</a:t>
            </a:r>
            <a:r>
              <a:rPr sz="800" spc="-5" dirty="0">
                <a:latin typeface="Microsoft Sans Serif"/>
                <a:cs typeface="Microsoft Sans Serif"/>
              </a:rPr>
              <a:t> </a:t>
            </a:r>
            <a:r>
              <a:rPr sz="800" spc="25" dirty="0">
                <a:latin typeface="Microsoft Sans Serif"/>
                <a:cs typeface="Microsoft Sans Serif"/>
              </a:rPr>
              <a:t>cuando</a:t>
            </a:r>
            <a:r>
              <a:rPr sz="800" spc="-5" dirty="0">
                <a:latin typeface="Microsoft Sans Serif"/>
                <a:cs typeface="Microsoft Sans Serif"/>
              </a:rPr>
              <a:t> </a:t>
            </a:r>
            <a:r>
              <a:rPr sz="800" spc="15" dirty="0">
                <a:latin typeface="Microsoft Sans Serif"/>
                <a:cs typeface="Microsoft Sans Serif"/>
              </a:rPr>
              <a:t>el</a:t>
            </a:r>
            <a:r>
              <a:rPr sz="800" spc="-5" dirty="0">
                <a:latin typeface="Microsoft Sans Serif"/>
                <a:cs typeface="Microsoft Sans Serif"/>
              </a:rPr>
              <a:t> </a:t>
            </a:r>
            <a:r>
              <a:rPr sz="800" spc="35" dirty="0">
                <a:latin typeface="Microsoft Sans Serif"/>
                <a:cs typeface="Microsoft Sans Serif"/>
              </a:rPr>
              <a:t>generador</a:t>
            </a:r>
            <a:r>
              <a:rPr sz="800" spc="-5" dirty="0">
                <a:latin typeface="Microsoft Sans Serif"/>
                <a:cs typeface="Microsoft Sans Serif"/>
              </a:rPr>
              <a:t> </a:t>
            </a:r>
            <a:r>
              <a:rPr sz="800" spc="5" dirty="0">
                <a:latin typeface="Microsoft Sans Serif"/>
                <a:cs typeface="Microsoft Sans Serif"/>
              </a:rPr>
              <a:t>y</a:t>
            </a:r>
            <a:r>
              <a:rPr sz="800" spc="-5" dirty="0">
                <a:latin typeface="Microsoft Sans Serif"/>
                <a:cs typeface="Microsoft Sans Serif"/>
              </a:rPr>
              <a:t> </a:t>
            </a:r>
            <a:r>
              <a:rPr sz="800" spc="10" dirty="0">
                <a:latin typeface="Microsoft Sans Serif"/>
                <a:cs typeface="Microsoft Sans Serif"/>
              </a:rPr>
              <a:t>la</a:t>
            </a:r>
            <a:r>
              <a:rPr sz="800" dirty="0">
                <a:latin typeface="Microsoft Sans Serif"/>
                <a:cs typeface="Microsoft Sans Serif"/>
              </a:rPr>
              <a:t> </a:t>
            </a:r>
            <a:r>
              <a:rPr sz="800" spc="35" dirty="0">
                <a:latin typeface="Microsoft Sans Serif"/>
                <a:cs typeface="Microsoft Sans Serif"/>
              </a:rPr>
              <a:t>red</a:t>
            </a:r>
            <a:r>
              <a:rPr sz="800" spc="-5" dirty="0">
                <a:latin typeface="Microsoft Sans Serif"/>
                <a:cs typeface="Microsoft Sans Serif"/>
              </a:rPr>
              <a:t> </a:t>
            </a:r>
            <a:r>
              <a:rPr sz="800" spc="-10" dirty="0">
                <a:latin typeface="Microsoft Sans Serif"/>
                <a:cs typeface="Microsoft Sans Serif"/>
              </a:rPr>
              <a:t>se</a:t>
            </a:r>
            <a:r>
              <a:rPr sz="800" spc="-5" dirty="0">
                <a:latin typeface="Microsoft Sans Serif"/>
                <a:cs typeface="Microsoft Sans Serif"/>
              </a:rPr>
              <a:t> </a:t>
            </a:r>
            <a:r>
              <a:rPr sz="800" spc="30" dirty="0">
                <a:latin typeface="Microsoft Sans Serif"/>
                <a:cs typeface="Microsoft Sans Serif"/>
              </a:rPr>
              <a:t>encuentran </a:t>
            </a:r>
            <a:r>
              <a:rPr sz="800" spc="-200" dirty="0">
                <a:latin typeface="Microsoft Sans Serif"/>
                <a:cs typeface="Microsoft Sans Serif"/>
              </a:rPr>
              <a:t> </a:t>
            </a:r>
            <a:r>
              <a:rPr sz="800" spc="25" dirty="0">
                <a:latin typeface="Microsoft Sans Serif"/>
                <a:cs typeface="Microsoft Sans Serif"/>
              </a:rPr>
              <a:t>en </a:t>
            </a:r>
            <a:r>
              <a:rPr sz="800" spc="45" dirty="0">
                <a:latin typeface="Microsoft Sans Serif"/>
                <a:cs typeface="Microsoft Sans Serif"/>
              </a:rPr>
              <a:t>un </a:t>
            </a:r>
            <a:r>
              <a:rPr sz="800" spc="35" dirty="0">
                <a:latin typeface="Microsoft Sans Serif"/>
                <a:cs typeface="Microsoft Sans Serif"/>
              </a:rPr>
              <a:t>ángulo </a:t>
            </a:r>
            <a:r>
              <a:rPr sz="800" spc="25" dirty="0">
                <a:latin typeface="Microsoft Sans Serif"/>
                <a:cs typeface="Microsoft Sans Serif"/>
              </a:rPr>
              <a:t>de </a:t>
            </a:r>
            <a:r>
              <a:rPr sz="800" spc="10" dirty="0">
                <a:latin typeface="Microsoft Sans Serif"/>
                <a:cs typeface="Microsoft Sans Serif"/>
              </a:rPr>
              <a:t>fase </a:t>
            </a:r>
            <a:r>
              <a:rPr sz="800" spc="25" dirty="0">
                <a:latin typeface="Microsoft Sans Serif"/>
                <a:cs typeface="Microsoft Sans Serif"/>
              </a:rPr>
              <a:t>de </a:t>
            </a:r>
            <a:r>
              <a:rPr sz="800" spc="20" dirty="0">
                <a:latin typeface="Microsoft Sans Serif"/>
                <a:cs typeface="Microsoft Sans Serif"/>
              </a:rPr>
              <a:t>cero </a:t>
            </a:r>
            <a:r>
              <a:rPr sz="800" spc="30" dirty="0">
                <a:latin typeface="Microsoft Sans Serif"/>
                <a:cs typeface="Microsoft Sans Serif"/>
              </a:rPr>
              <a:t>grados </a:t>
            </a:r>
            <a:r>
              <a:rPr sz="800" spc="35" dirty="0">
                <a:latin typeface="Microsoft Sans Serif"/>
                <a:cs typeface="Microsoft Sans Serif"/>
              </a:rPr>
              <a:t>entre </a:t>
            </a:r>
            <a:r>
              <a:rPr sz="800" spc="-5" dirty="0">
                <a:latin typeface="Microsoft Sans Serif"/>
                <a:cs typeface="Microsoft Sans Serif"/>
              </a:rPr>
              <a:t>sí. </a:t>
            </a:r>
            <a:r>
              <a:rPr sz="800" spc="5" dirty="0">
                <a:latin typeface="Microsoft Sans Serif"/>
                <a:cs typeface="Microsoft Sans Serif"/>
              </a:rPr>
              <a:t>Para </a:t>
            </a:r>
            <a:r>
              <a:rPr sz="800" spc="10" dirty="0">
                <a:latin typeface="Microsoft Sans Serif"/>
                <a:cs typeface="Microsoft Sans Serif"/>
              </a:rPr>
              <a:t> </a:t>
            </a:r>
            <a:r>
              <a:rPr sz="800" spc="40" dirty="0">
                <a:latin typeface="Microsoft Sans Serif"/>
                <a:cs typeface="Microsoft Sans Serif"/>
              </a:rPr>
              <a:t>lograr</a:t>
            </a:r>
            <a:r>
              <a:rPr sz="800" spc="-5" dirty="0">
                <a:latin typeface="Microsoft Sans Serif"/>
                <a:cs typeface="Microsoft Sans Serif"/>
              </a:rPr>
              <a:t> </a:t>
            </a:r>
            <a:r>
              <a:rPr sz="800" spc="15" dirty="0">
                <a:latin typeface="Microsoft Sans Serif"/>
                <a:cs typeface="Microsoft Sans Serif"/>
              </a:rPr>
              <a:t>esto,</a:t>
            </a:r>
            <a:r>
              <a:rPr sz="800" spc="-5" dirty="0">
                <a:latin typeface="Microsoft Sans Serif"/>
                <a:cs typeface="Microsoft Sans Serif"/>
              </a:rPr>
              <a:t> </a:t>
            </a:r>
            <a:r>
              <a:rPr sz="800" spc="15" dirty="0">
                <a:latin typeface="Microsoft Sans Serif"/>
                <a:cs typeface="Microsoft Sans Serif"/>
              </a:rPr>
              <a:t>el</a:t>
            </a:r>
            <a:r>
              <a:rPr sz="800" spc="-5" dirty="0">
                <a:latin typeface="Microsoft Sans Serif"/>
                <a:cs typeface="Microsoft Sans Serif"/>
              </a:rPr>
              <a:t> </a:t>
            </a:r>
            <a:r>
              <a:rPr sz="800" spc="45" dirty="0">
                <a:latin typeface="Microsoft Sans Serif"/>
                <a:cs typeface="Microsoft Sans Serif"/>
              </a:rPr>
              <a:t>interruptor</a:t>
            </a:r>
            <a:r>
              <a:rPr sz="800" spc="-5" dirty="0">
                <a:latin typeface="Microsoft Sans Serif"/>
                <a:cs typeface="Microsoft Sans Serif"/>
              </a:rPr>
              <a:t> </a:t>
            </a:r>
            <a:r>
              <a:rPr sz="800" spc="25" dirty="0">
                <a:latin typeface="Microsoft Sans Serif"/>
                <a:cs typeface="Microsoft Sans Serif"/>
              </a:rPr>
              <a:t>debe</a:t>
            </a:r>
            <a:r>
              <a:rPr sz="800" spc="-5" dirty="0">
                <a:latin typeface="Microsoft Sans Serif"/>
                <a:cs typeface="Microsoft Sans Serif"/>
              </a:rPr>
              <a:t> </a:t>
            </a:r>
            <a:r>
              <a:rPr sz="800" spc="20" dirty="0">
                <a:latin typeface="Microsoft Sans Serif"/>
                <a:cs typeface="Microsoft Sans Serif"/>
              </a:rPr>
              <a:t>cerrarse</a:t>
            </a:r>
            <a:r>
              <a:rPr sz="800" dirty="0">
                <a:latin typeface="Microsoft Sans Serif"/>
                <a:cs typeface="Microsoft Sans Serif"/>
              </a:rPr>
              <a:t> </a:t>
            </a:r>
            <a:r>
              <a:rPr sz="800" spc="20" dirty="0">
                <a:latin typeface="Microsoft Sans Serif"/>
                <a:cs typeface="Microsoft Sans Serif"/>
              </a:rPr>
              <a:t>antes</a:t>
            </a:r>
            <a:r>
              <a:rPr sz="800" spc="-5" dirty="0">
                <a:latin typeface="Microsoft Sans Serif"/>
                <a:cs typeface="Microsoft Sans Serif"/>
              </a:rPr>
              <a:t> </a:t>
            </a:r>
            <a:r>
              <a:rPr sz="800" spc="25" dirty="0">
                <a:latin typeface="Microsoft Sans Serif"/>
                <a:cs typeface="Microsoft Sans Serif"/>
              </a:rPr>
              <a:t>de</a:t>
            </a:r>
            <a:r>
              <a:rPr sz="800" spc="-5" dirty="0">
                <a:latin typeface="Microsoft Sans Serif"/>
                <a:cs typeface="Microsoft Sans Serif"/>
              </a:rPr>
              <a:t> </a:t>
            </a:r>
            <a:r>
              <a:rPr sz="800" spc="30" dirty="0">
                <a:latin typeface="Microsoft Sans Serif"/>
                <a:cs typeface="Microsoft Sans Serif"/>
              </a:rPr>
              <a:t>que </a:t>
            </a:r>
            <a:r>
              <a:rPr sz="800" spc="-195" dirty="0">
                <a:latin typeface="Microsoft Sans Serif"/>
                <a:cs typeface="Microsoft Sans Serif"/>
              </a:rPr>
              <a:t> </a:t>
            </a:r>
            <a:r>
              <a:rPr sz="800" spc="15" dirty="0">
                <a:latin typeface="Microsoft Sans Serif"/>
                <a:cs typeface="Microsoft Sans Serif"/>
              </a:rPr>
              <a:t>coincida</a:t>
            </a:r>
            <a:r>
              <a:rPr sz="800" spc="-10" dirty="0">
                <a:latin typeface="Microsoft Sans Serif"/>
                <a:cs typeface="Microsoft Sans Serif"/>
              </a:rPr>
              <a:t> </a:t>
            </a:r>
            <a:r>
              <a:rPr sz="800" spc="15" dirty="0">
                <a:latin typeface="Microsoft Sans Serif"/>
                <a:cs typeface="Microsoft Sans Serif"/>
              </a:rPr>
              <a:t>el</a:t>
            </a:r>
            <a:r>
              <a:rPr sz="800" spc="-5" dirty="0">
                <a:latin typeface="Microsoft Sans Serif"/>
                <a:cs typeface="Microsoft Sans Serif"/>
              </a:rPr>
              <a:t> </a:t>
            </a:r>
            <a:r>
              <a:rPr sz="800" spc="35" dirty="0">
                <a:latin typeface="Microsoft Sans Serif"/>
                <a:cs typeface="Microsoft Sans Serif"/>
              </a:rPr>
              <a:t>ángulo</a:t>
            </a:r>
            <a:r>
              <a:rPr sz="800" spc="-5" dirty="0">
                <a:latin typeface="Microsoft Sans Serif"/>
                <a:cs typeface="Microsoft Sans Serif"/>
              </a:rPr>
              <a:t> </a:t>
            </a:r>
            <a:r>
              <a:rPr sz="800" spc="25" dirty="0">
                <a:latin typeface="Microsoft Sans Serif"/>
                <a:cs typeface="Microsoft Sans Serif"/>
              </a:rPr>
              <a:t>de</a:t>
            </a:r>
            <a:r>
              <a:rPr sz="800" spc="-5" dirty="0">
                <a:latin typeface="Microsoft Sans Serif"/>
                <a:cs typeface="Microsoft Sans Serif"/>
              </a:rPr>
              <a:t> </a:t>
            </a:r>
            <a:r>
              <a:rPr sz="800" spc="10" dirty="0">
                <a:latin typeface="Microsoft Sans Serif"/>
                <a:cs typeface="Microsoft Sans Serif"/>
              </a:rPr>
              <a:t>fase</a:t>
            </a:r>
            <a:r>
              <a:rPr sz="800" spc="-5" dirty="0">
                <a:latin typeface="Microsoft Sans Serif"/>
                <a:cs typeface="Microsoft Sans Serif"/>
              </a:rPr>
              <a:t> </a:t>
            </a:r>
            <a:r>
              <a:rPr sz="800" spc="25" dirty="0">
                <a:latin typeface="Microsoft Sans Serif"/>
                <a:cs typeface="Microsoft Sans Serif"/>
              </a:rPr>
              <a:t>para</a:t>
            </a:r>
            <a:r>
              <a:rPr sz="800" spc="-5" dirty="0">
                <a:latin typeface="Microsoft Sans Serif"/>
                <a:cs typeface="Microsoft Sans Serif"/>
              </a:rPr>
              <a:t> </a:t>
            </a:r>
            <a:r>
              <a:rPr sz="800" spc="30" dirty="0">
                <a:latin typeface="Microsoft Sans Serif"/>
                <a:cs typeface="Microsoft Sans Serif"/>
              </a:rPr>
              <a:t>acomodar</a:t>
            </a:r>
            <a:endParaRPr sz="800">
              <a:latin typeface="Microsoft Sans Serif"/>
              <a:cs typeface="Microsoft Sans Serif"/>
            </a:endParaRPr>
          </a:p>
        </p:txBody>
      </p:sp>
      <p:sp>
        <p:nvSpPr>
          <p:cNvPr id="11" name="object 11"/>
          <p:cNvSpPr txBox="1"/>
          <p:nvPr/>
        </p:nvSpPr>
        <p:spPr>
          <a:xfrm>
            <a:off x="1415277" y="9415125"/>
            <a:ext cx="2852914" cy="143629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sz="850" spc="-25" dirty="0">
                <a:latin typeface="Microsoft Sans Serif"/>
                <a:cs typeface="Microsoft Sans Serif"/>
              </a:rPr>
              <a:t>CAPÍTULO</a:t>
            </a:r>
            <a:r>
              <a:rPr sz="850" spc="-20" dirty="0">
                <a:latin typeface="Microsoft Sans Serif"/>
                <a:cs typeface="Microsoft Sans Serif"/>
              </a:rPr>
              <a:t> </a:t>
            </a:r>
            <a:r>
              <a:rPr sz="850" dirty="0">
                <a:latin typeface="Microsoft Sans Serif"/>
                <a:cs typeface="Microsoft Sans Serif"/>
              </a:rPr>
              <a:t>4,</a:t>
            </a:r>
            <a:r>
              <a:rPr sz="850" spc="-15" dirty="0">
                <a:latin typeface="Microsoft Sans Serif"/>
                <a:cs typeface="Microsoft Sans Serif"/>
              </a:rPr>
              <a:t> </a:t>
            </a:r>
            <a:r>
              <a:rPr sz="850" spc="-40" dirty="0">
                <a:latin typeface="Microsoft Sans Serif"/>
                <a:cs typeface="Microsoft Sans Serif"/>
              </a:rPr>
              <a:t>SECCIÓN</a:t>
            </a:r>
            <a:r>
              <a:rPr sz="850" spc="-15" dirty="0">
                <a:latin typeface="Microsoft Sans Serif"/>
                <a:cs typeface="Microsoft Sans Serif"/>
              </a:rPr>
              <a:t> </a:t>
            </a:r>
            <a:r>
              <a:rPr sz="850" spc="10" dirty="0">
                <a:latin typeface="Microsoft Sans Serif"/>
                <a:cs typeface="Microsoft Sans Serif"/>
              </a:rPr>
              <a:t>2</a:t>
            </a:r>
            <a:endParaRPr sz="850">
              <a:latin typeface="Microsoft Sans Serif"/>
              <a:cs typeface="Microsoft Sans Serif"/>
            </a:endParaRPr>
          </a:p>
        </p:txBody>
      </p:sp>
      <p:sp>
        <p:nvSpPr>
          <p:cNvPr id="12" name="object 12"/>
          <p:cNvSpPr txBox="1"/>
          <p:nvPr/>
        </p:nvSpPr>
        <p:spPr>
          <a:xfrm>
            <a:off x="7845387" y="9415126"/>
            <a:ext cx="7796212" cy="285115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sz="850" spc="-25" dirty="0">
                <a:latin typeface="Microsoft Sans Serif"/>
                <a:cs typeface="Microsoft Sans Serif"/>
              </a:rPr>
              <a:t>TUTORIAL</a:t>
            </a:r>
            <a:r>
              <a:rPr sz="850" spc="-5" dirty="0">
                <a:latin typeface="Microsoft Sans Serif"/>
                <a:cs typeface="Microsoft Sans Serif"/>
              </a:rPr>
              <a:t> </a:t>
            </a:r>
            <a:r>
              <a:rPr sz="850" spc="-60" dirty="0">
                <a:latin typeface="Microsoft Sans Serif"/>
                <a:cs typeface="Microsoft Sans Serif"/>
              </a:rPr>
              <a:t>SOBRE</a:t>
            </a:r>
            <a:r>
              <a:rPr sz="850" spc="-5" dirty="0">
                <a:latin typeface="Microsoft Sans Serif"/>
                <a:cs typeface="Microsoft Sans Serif"/>
              </a:rPr>
              <a:t> </a:t>
            </a:r>
            <a:r>
              <a:rPr sz="850" spc="-35" dirty="0">
                <a:latin typeface="Microsoft Sans Serif"/>
                <a:cs typeface="Microsoft Sans Serif"/>
              </a:rPr>
              <a:t>PROTECCIÓN</a:t>
            </a:r>
            <a:r>
              <a:rPr sz="850" spc="-5" dirty="0">
                <a:latin typeface="Microsoft Sans Serif"/>
                <a:cs typeface="Microsoft Sans Serif"/>
              </a:rPr>
              <a:t> </a:t>
            </a:r>
            <a:r>
              <a:rPr sz="850" spc="-45" dirty="0">
                <a:latin typeface="Microsoft Sans Serif"/>
                <a:cs typeface="Microsoft Sans Serif"/>
              </a:rPr>
              <a:t>DE</a:t>
            </a:r>
            <a:r>
              <a:rPr sz="850" spc="-5" dirty="0">
                <a:latin typeface="Microsoft Sans Serif"/>
                <a:cs typeface="Microsoft Sans Serif"/>
              </a:rPr>
              <a:t> </a:t>
            </a:r>
            <a:r>
              <a:rPr sz="850" spc="-55" dirty="0">
                <a:latin typeface="Microsoft Sans Serif"/>
                <a:cs typeface="Microsoft Sans Serif"/>
              </a:rPr>
              <a:t>GENERADORES</a:t>
            </a:r>
            <a:r>
              <a:rPr sz="850" dirty="0">
                <a:latin typeface="Microsoft Sans Serif"/>
                <a:cs typeface="Microsoft Sans Serif"/>
              </a:rPr>
              <a:t> </a:t>
            </a:r>
            <a:r>
              <a:rPr sz="850" spc="-30" dirty="0">
                <a:latin typeface="Microsoft Sans Serif"/>
                <a:cs typeface="Microsoft Sans Serif"/>
              </a:rPr>
              <a:t>SÍNCRONOS</a:t>
            </a:r>
            <a:endParaRPr sz="850">
              <a:latin typeface="Microsoft Sans Serif"/>
              <a:cs typeface="Microsoft Sans Serif"/>
            </a:endParaRPr>
          </a:p>
          <a:p>
            <a:pPr marL="1400175">
              <a:lnSpc>
                <a:spcPct val="100000"/>
              </a:lnSpc>
            </a:pPr>
            <a:r>
              <a:rPr sz="850" spc="-15" dirty="0">
                <a:latin typeface="Microsoft Sans Serif"/>
                <a:cs typeface="Microsoft Sans Serif"/>
              </a:rPr>
              <a:t>PUBLICACIÓN</a:t>
            </a:r>
            <a:r>
              <a:rPr sz="850" spc="-5" dirty="0">
                <a:latin typeface="Microsoft Sans Serif"/>
                <a:cs typeface="Microsoft Sans Serif"/>
              </a:rPr>
              <a:t> </a:t>
            </a:r>
            <a:r>
              <a:rPr sz="850" spc="-55" dirty="0">
                <a:latin typeface="Microsoft Sans Serif"/>
                <a:cs typeface="Microsoft Sans Serif"/>
              </a:rPr>
              <a:t>ESPECIAL</a:t>
            </a:r>
            <a:r>
              <a:rPr sz="850" spc="-5" dirty="0">
                <a:latin typeface="Microsoft Sans Serif"/>
                <a:cs typeface="Microsoft Sans Serif"/>
              </a:rPr>
              <a:t> </a:t>
            </a:r>
            <a:r>
              <a:rPr sz="850" spc="-40" dirty="0">
                <a:latin typeface="Microsoft Sans Serif"/>
                <a:cs typeface="Microsoft Sans Serif"/>
              </a:rPr>
              <a:t>DEL</a:t>
            </a:r>
            <a:r>
              <a:rPr sz="850" spc="-5" dirty="0">
                <a:latin typeface="Microsoft Sans Serif"/>
                <a:cs typeface="Microsoft Sans Serif"/>
              </a:rPr>
              <a:t> </a:t>
            </a:r>
            <a:r>
              <a:rPr sz="850" spc="-60" dirty="0">
                <a:latin typeface="Microsoft Sans Serif"/>
                <a:cs typeface="Microsoft Sans Serif"/>
              </a:rPr>
              <a:t>IEEE</a:t>
            </a:r>
            <a:r>
              <a:rPr sz="850" spc="-5" dirty="0">
                <a:latin typeface="Microsoft Sans Serif"/>
                <a:cs typeface="Microsoft Sans Serif"/>
              </a:rPr>
              <a:t> </a:t>
            </a:r>
            <a:r>
              <a:rPr sz="850" spc="-80" dirty="0">
                <a:latin typeface="Microsoft Sans Serif"/>
                <a:cs typeface="Microsoft Sans Serif"/>
              </a:rPr>
              <a:t>PSRC</a:t>
            </a:r>
            <a:endParaRPr sz="850">
              <a:latin typeface="Microsoft Sans Serif"/>
              <a:cs typeface="Microsoft Sans Serif"/>
            </a:endParaRPr>
          </a:p>
        </p:txBody>
      </p:sp>
    </p:spTree>
  </p:cSld>
  <p:clrMapOvr>
    <a:masterClrMapping/>
  </p:clrMapOvr>
</p:sld>
</file>

<file path=ppt/slides/slide97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/>
          <p:nvPr/>
        </p:nvSpPr>
        <p:spPr>
          <a:xfrm>
            <a:off x="1444422" y="9413748"/>
            <a:ext cx="15051933" cy="9525"/>
          </a:xfrm>
          <a:custGeom>
            <a:avLst/>
            <a:gdLst/>
            <a:ahLst/>
            <a:cxnLst/>
            <a:rect l="l" t="t" r="r" b="b"/>
            <a:pathLst>
              <a:path w="6543040" h="9525">
                <a:moveTo>
                  <a:pt x="6542531" y="9144"/>
                </a:moveTo>
                <a:lnTo>
                  <a:pt x="0" y="9144"/>
                </a:lnTo>
                <a:lnTo>
                  <a:pt x="0" y="0"/>
                </a:lnTo>
                <a:lnTo>
                  <a:pt x="6542531" y="0"/>
                </a:lnTo>
                <a:lnTo>
                  <a:pt x="6542531" y="9144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grpSp>
        <p:nvGrpSpPr>
          <p:cNvPr id="3" name="object 3"/>
          <p:cNvGrpSpPr/>
          <p:nvPr/>
        </p:nvGrpSpPr>
        <p:grpSpPr>
          <a:xfrm>
            <a:off x="9784926" y="3096768"/>
            <a:ext cx="6440603" cy="2790825"/>
            <a:chOff x="4253484" y="3096767"/>
            <a:chExt cx="2799715" cy="2790825"/>
          </a:xfrm>
        </p:grpSpPr>
        <p:sp>
          <p:nvSpPr>
            <p:cNvPr id="4" name="object 4"/>
            <p:cNvSpPr/>
            <p:nvPr/>
          </p:nvSpPr>
          <p:spPr>
            <a:xfrm>
              <a:off x="4258056" y="3104388"/>
              <a:ext cx="2790825" cy="2778760"/>
            </a:xfrm>
            <a:custGeom>
              <a:avLst/>
              <a:gdLst/>
              <a:ahLst/>
              <a:cxnLst/>
              <a:rect l="l" t="t" r="r" b="b"/>
              <a:pathLst>
                <a:path w="2790825" h="2778760">
                  <a:moveTo>
                    <a:pt x="21335" y="0"/>
                  </a:moveTo>
                  <a:lnTo>
                    <a:pt x="21335" y="2756915"/>
                  </a:lnTo>
                </a:path>
                <a:path w="2790825" h="2778760">
                  <a:moveTo>
                    <a:pt x="0" y="0"/>
                  </a:moveTo>
                  <a:lnTo>
                    <a:pt x="2788920" y="0"/>
                  </a:lnTo>
                </a:path>
                <a:path w="2790825" h="2778760">
                  <a:moveTo>
                    <a:pt x="364235" y="0"/>
                  </a:moveTo>
                  <a:lnTo>
                    <a:pt x="364235" y="2778251"/>
                  </a:lnTo>
                </a:path>
                <a:path w="2790825" h="2778760">
                  <a:moveTo>
                    <a:pt x="717804" y="0"/>
                  </a:moveTo>
                  <a:lnTo>
                    <a:pt x="717804" y="2778251"/>
                  </a:lnTo>
                </a:path>
                <a:path w="2790825" h="2778760">
                  <a:moveTo>
                    <a:pt x="1060704" y="0"/>
                  </a:moveTo>
                  <a:lnTo>
                    <a:pt x="1060704" y="2778251"/>
                  </a:lnTo>
                </a:path>
                <a:path w="2790825" h="2778760">
                  <a:moveTo>
                    <a:pt x="1411224" y="0"/>
                  </a:moveTo>
                  <a:lnTo>
                    <a:pt x="1411224" y="2778251"/>
                  </a:lnTo>
                </a:path>
                <a:path w="2790825" h="2778760">
                  <a:moveTo>
                    <a:pt x="1752599" y="0"/>
                  </a:moveTo>
                  <a:lnTo>
                    <a:pt x="1752599" y="2778251"/>
                  </a:lnTo>
                </a:path>
                <a:path w="2790825" h="2778760">
                  <a:moveTo>
                    <a:pt x="2095499" y="0"/>
                  </a:moveTo>
                  <a:lnTo>
                    <a:pt x="2095499" y="2778251"/>
                  </a:lnTo>
                </a:path>
                <a:path w="2790825" h="2778760">
                  <a:moveTo>
                    <a:pt x="2447543" y="0"/>
                  </a:moveTo>
                  <a:lnTo>
                    <a:pt x="2447543" y="2778251"/>
                  </a:lnTo>
                </a:path>
                <a:path w="2790825" h="2778760">
                  <a:moveTo>
                    <a:pt x="2790443" y="0"/>
                  </a:moveTo>
                  <a:lnTo>
                    <a:pt x="2790443" y="2778251"/>
                  </a:lnTo>
                </a:path>
                <a:path w="2790825" h="2778760">
                  <a:moveTo>
                    <a:pt x="0" y="350519"/>
                  </a:moveTo>
                  <a:lnTo>
                    <a:pt x="2788920" y="350519"/>
                  </a:lnTo>
                </a:path>
                <a:path w="2790825" h="2778760">
                  <a:moveTo>
                    <a:pt x="0" y="691895"/>
                  </a:moveTo>
                  <a:lnTo>
                    <a:pt x="2788920" y="691895"/>
                  </a:lnTo>
                </a:path>
                <a:path w="2790825" h="2778760">
                  <a:moveTo>
                    <a:pt x="0" y="1042415"/>
                  </a:moveTo>
                  <a:lnTo>
                    <a:pt x="2788920" y="1042415"/>
                  </a:lnTo>
                </a:path>
                <a:path w="2790825" h="2778760">
                  <a:moveTo>
                    <a:pt x="0" y="1383791"/>
                  </a:moveTo>
                  <a:lnTo>
                    <a:pt x="2788920" y="1383791"/>
                  </a:lnTo>
                </a:path>
                <a:path w="2790825" h="2778760">
                  <a:moveTo>
                    <a:pt x="0" y="1725167"/>
                  </a:moveTo>
                  <a:lnTo>
                    <a:pt x="2788920" y="1725167"/>
                  </a:lnTo>
                </a:path>
                <a:path w="2790825" h="2778760">
                  <a:moveTo>
                    <a:pt x="0" y="2074163"/>
                  </a:moveTo>
                  <a:lnTo>
                    <a:pt x="2788920" y="2074163"/>
                  </a:lnTo>
                </a:path>
                <a:path w="2790825" h="2778760">
                  <a:moveTo>
                    <a:pt x="0" y="2415540"/>
                  </a:moveTo>
                  <a:lnTo>
                    <a:pt x="2788920" y="2415540"/>
                  </a:lnTo>
                </a:path>
                <a:path w="2790825" h="2778760">
                  <a:moveTo>
                    <a:pt x="21335" y="2756915"/>
                  </a:moveTo>
                  <a:lnTo>
                    <a:pt x="2788920" y="2756915"/>
                  </a:lnTo>
                </a:path>
                <a:path w="2790825" h="2778760">
                  <a:moveTo>
                    <a:pt x="25908" y="2753867"/>
                  </a:moveTo>
                  <a:lnTo>
                    <a:pt x="0" y="2778251"/>
                  </a:lnTo>
                </a:path>
              </a:pathLst>
            </a:custGeom>
            <a:ln w="9144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5" name="object 5"/>
            <p:cNvPicPr/>
            <p:nvPr/>
          </p:nvPicPr>
          <p:blipFill>
            <a:blip r:embed="rId2" cstate="print"/>
            <a:stretch>
              <a:fillRect/>
            </a:stretch>
          </p:blipFill>
          <p:spPr>
            <a:xfrm>
              <a:off x="4276344" y="3096767"/>
              <a:ext cx="2764536" cy="2721864"/>
            </a:xfrm>
            <a:prstGeom prst="rect">
              <a:avLst/>
            </a:prstGeom>
          </p:spPr>
        </p:pic>
      </p:grpSp>
      <p:grpSp>
        <p:nvGrpSpPr>
          <p:cNvPr id="6" name="object 6"/>
          <p:cNvGrpSpPr/>
          <p:nvPr/>
        </p:nvGrpSpPr>
        <p:grpSpPr>
          <a:xfrm>
            <a:off x="9238008" y="3797808"/>
            <a:ext cx="200128" cy="1366520"/>
            <a:chOff x="4015740" y="3797808"/>
            <a:chExt cx="86995" cy="1366520"/>
          </a:xfrm>
        </p:grpSpPr>
        <p:pic>
          <p:nvPicPr>
            <p:cNvPr id="7" name="object 7"/>
            <p:cNvPicPr/>
            <p:nvPr/>
          </p:nvPicPr>
          <p:blipFill>
            <a:blip r:embed="rId3" cstate="print"/>
            <a:stretch>
              <a:fillRect/>
            </a:stretch>
          </p:blipFill>
          <p:spPr>
            <a:xfrm>
              <a:off x="4015740" y="4337303"/>
              <a:ext cx="83765" cy="827023"/>
            </a:xfrm>
            <a:prstGeom prst="rect">
              <a:avLst/>
            </a:prstGeom>
          </p:spPr>
        </p:pic>
        <p:pic>
          <p:nvPicPr>
            <p:cNvPr id="8" name="object 8"/>
            <p:cNvPicPr/>
            <p:nvPr/>
          </p:nvPicPr>
          <p:blipFill>
            <a:blip r:embed="rId4" cstate="print"/>
            <a:stretch>
              <a:fillRect/>
            </a:stretch>
          </p:blipFill>
          <p:spPr>
            <a:xfrm>
              <a:off x="4017264" y="4221480"/>
              <a:ext cx="74675" cy="274319"/>
            </a:xfrm>
            <a:prstGeom prst="rect">
              <a:avLst/>
            </a:prstGeom>
          </p:spPr>
        </p:pic>
        <p:pic>
          <p:nvPicPr>
            <p:cNvPr id="9" name="object 9"/>
            <p:cNvPicPr/>
            <p:nvPr/>
          </p:nvPicPr>
          <p:blipFill>
            <a:blip r:embed="rId5" cstate="print"/>
            <a:stretch>
              <a:fillRect/>
            </a:stretch>
          </p:blipFill>
          <p:spPr>
            <a:xfrm>
              <a:off x="4015740" y="3797808"/>
              <a:ext cx="86867" cy="1162811"/>
            </a:xfrm>
            <a:prstGeom prst="rect">
              <a:avLst/>
            </a:prstGeom>
          </p:spPr>
        </p:pic>
      </p:grpSp>
      <p:sp>
        <p:nvSpPr>
          <p:cNvPr id="10" name="object 10"/>
          <p:cNvSpPr/>
          <p:nvPr/>
        </p:nvSpPr>
        <p:spPr>
          <a:xfrm>
            <a:off x="9665723" y="6231637"/>
            <a:ext cx="1086824" cy="9525"/>
          </a:xfrm>
          <a:custGeom>
            <a:avLst/>
            <a:gdLst/>
            <a:ahLst/>
            <a:cxnLst/>
            <a:rect l="l" t="t" r="r" b="b"/>
            <a:pathLst>
              <a:path w="472439" h="9525">
                <a:moveTo>
                  <a:pt x="68580" y="9144"/>
                </a:moveTo>
                <a:lnTo>
                  <a:pt x="4572" y="9144"/>
                </a:lnTo>
                <a:lnTo>
                  <a:pt x="1524" y="7620"/>
                </a:lnTo>
                <a:lnTo>
                  <a:pt x="0" y="4572"/>
                </a:lnTo>
                <a:lnTo>
                  <a:pt x="1524" y="1524"/>
                </a:lnTo>
                <a:lnTo>
                  <a:pt x="4572" y="0"/>
                </a:lnTo>
                <a:lnTo>
                  <a:pt x="68580" y="0"/>
                </a:lnTo>
                <a:lnTo>
                  <a:pt x="71628" y="1524"/>
                </a:lnTo>
                <a:lnTo>
                  <a:pt x="73152" y="4572"/>
                </a:lnTo>
                <a:lnTo>
                  <a:pt x="71628" y="7620"/>
                </a:lnTo>
                <a:lnTo>
                  <a:pt x="68580" y="9144"/>
                </a:lnTo>
                <a:close/>
              </a:path>
              <a:path w="472439" h="9525">
                <a:moveTo>
                  <a:pt x="114300" y="9144"/>
                </a:moveTo>
                <a:lnTo>
                  <a:pt x="109728" y="7620"/>
                </a:lnTo>
                <a:lnTo>
                  <a:pt x="109728" y="1524"/>
                </a:lnTo>
                <a:lnTo>
                  <a:pt x="114300" y="0"/>
                </a:lnTo>
                <a:lnTo>
                  <a:pt x="117348" y="1524"/>
                </a:lnTo>
                <a:lnTo>
                  <a:pt x="118872" y="4572"/>
                </a:lnTo>
                <a:lnTo>
                  <a:pt x="117348" y="7620"/>
                </a:lnTo>
                <a:lnTo>
                  <a:pt x="114300" y="9144"/>
                </a:lnTo>
                <a:close/>
              </a:path>
              <a:path w="472439" h="9525">
                <a:moveTo>
                  <a:pt x="158496" y="9144"/>
                </a:moveTo>
                <a:lnTo>
                  <a:pt x="155448" y="7620"/>
                </a:lnTo>
                <a:lnTo>
                  <a:pt x="153924" y="4572"/>
                </a:lnTo>
                <a:lnTo>
                  <a:pt x="155448" y="1524"/>
                </a:lnTo>
                <a:lnTo>
                  <a:pt x="158496" y="0"/>
                </a:lnTo>
                <a:lnTo>
                  <a:pt x="163067" y="1524"/>
                </a:lnTo>
                <a:lnTo>
                  <a:pt x="163067" y="7620"/>
                </a:lnTo>
                <a:lnTo>
                  <a:pt x="158496" y="9144"/>
                </a:lnTo>
                <a:close/>
              </a:path>
              <a:path w="472439" h="9525">
                <a:moveTo>
                  <a:pt x="268224" y="9144"/>
                </a:moveTo>
                <a:lnTo>
                  <a:pt x="204215" y="9144"/>
                </a:lnTo>
                <a:lnTo>
                  <a:pt x="201167" y="7620"/>
                </a:lnTo>
                <a:lnTo>
                  <a:pt x="199644" y="4572"/>
                </a:lnTo>
                <a:lnTo>
                  <a:pt x="201167" y="1524"/>
                </a:lnTo>
                <a:lnTo>
                  <a:pt x="204215" y="0"/>
                </a:lnTo>
                <a:lnTo>
                  <a:pt x="268224" y="0"/>
                </a:lnTo>
                <a:lnTo>
                  <a:pt x="271272" y="1524"/>
                </a:lnTo>
                <a:lnTo>
                  <a:pt x="272796" y="4572"/>
                </a:lnTo>
                <a:lnTo>
                  <a:pt x="271272" y="7620"/>
                </a:lnTo>
                <a:lnTo>
                  <a:pt x="268224" y="9144"/>
                </a:lnTo>
                <a:close/>
              </a:path>
              <a:path w="472439" h="9525">
                <a:moveTo>
                  <a:pt x="313944" y="9144"/>
                </a:moveTo>
                <a:lnTo>
                  <a:pt x="310896" y="7620"/>
                </a:lnTo>
                <a:lnTo>
                  <a:pt x="309372" y="4572"/>
                </a:lnTo>
                <a:lnTo>
                  <a:pt x="310896" y="1524"/>
                </a:lnTo>
                <a:lnTo>
                  <a:pt x="313944" y="0"/>
                </a:lnTo>
                <a:lnTo>
                  <a:pt x="316991" y="1524"/>
                </a:lnTo>
                <a:lnTo>
                  <a:pt x="318515" y="4572"/>
                </a:lnTo>
                <a:lnTo>
                  <a:pt x="316991" y="7620"/>
                </a:lnTo>
                <a:lnTo>
                  <a:pt x="313944" y="9144"/>
                </a:lnTo>
                <a:close/>
              </a:path>
              <a:path w="472439" h="9525">
                <a:moveTo>
                  <a:pt x="359664" y="9144"/>
                </a:moveTo>
                <a:lnTo>
                  <a:pt x="356616" y="7620"/>
                </a:lnTo>
                <a:lnTo>
                  <a:pt x="355092" y="4572"/>
                </a:lnTo>
                <a:lnTo>
                  <a:pt x="356616" y="1524"/>
                </a:lnTo>
                <a:lnTo>
                  <a:pt x="359664" y="0"/>
                </a:lnTo>
                <a:lnTo>
                  <a:pt x="362711" y="1524"/>
                </a:lnTo>
                <a:lnTo>
                  <a:pt x="364235" y="4572"/>
                </a:lnTo>
                <a:lnTo>
                  <a:pt x="362711" y="7620"/>
                </a:lnTo>
                <a:lnTo>
                  <a:pt x="359664" y="9144"/>
                </a:lnTo>
                <a:close/>
              </a:path>
              <a:path w="472439" h="9525">
                <a:moveTo>
                  <a:pt x="467868" y="9144"/>
                </a:moveTo>
                <a:lnTo>
                  <a:pt x="405384" y="9144"/>
                </a:lnTo>
                <a:lnTo>
                  <a:pt x="400811" y="7620"/>
                </a:lnTo>
                <a:lnTo>
                  <a:pt x="400811" y="1524"/>
                </a:lnTo>
                <a:lnTo>
                  <a:pt x="405384" y="0"/>
                </a:lnTo>
                <a:lnTo>
                  <a:pt x="467868" y="0"/>
                </a:lnTo>
                <a:lnTo>
                  <a:pt x="472440" y="1524"/>
                </a:lnTo>
                <a:lnTo>
                  <a:pt x="472440" y="7620"/>
                </a:lnTo>
                <a:lnTo>
                  <a:pt x="467868" y="9144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" name="object 11"/>
          <p:cNvSpPr/>
          <p:nvPr/>
        </p:nvSpPr>
        <p:spPr>
          <a:xfrm>
            <a:off x="9676243" y="6379464"/>
            <a:ext cx="1154020" cy="0"/>
          </a:xfrm>
          <a:custGeom>
            <a:avLst/>
            <a:gdLst/>
            <a:ahLst/>
            <a:cxnLst/>
            <a:rect l="l" t="t" r="r" b="b"/>
            <a:pathLst>
              <a:path w="501650">
                <a:moveTo>
                  <a:pt x="0" y="0"/>
                </a:moveTo>
                <a:lnTo>
                  <a:pt x="501395" y="0"/>
                </a:lnTo>
              </a:path>
            </a:pathLst>
          </a:custGeom>
          <a:ln w="1524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" name="object 12"/>
          <p:cNvSpPr/>
          <p:nvPr/>
        </p:nvSpPr>
        <p:spPr>
          <a:xfrm>
            <a:off x="9665722" y="6516624"/>
            <a:ext cx="1171550" cy="9525"/>
          </a:xfrm>
          <a:custGeom>
            <a:avLst/>
            <a:gdLst/>
            <a:ahLst/>
            <a:cxnLst/>
            <a:rect l="l" t="t" r="r" b="b"/>
            <a:pathLst>
              <a:path w="509270" h="9525">
                <a:moveTo>
                  <a:pt x="68580" y="9144"/>
                </a:moveTo>
                <a:lnTo>
                  <a:pt x="4572" y="9144"/>
                </a:lnTo>
                <a:lnTo>
                  <a:pt x="1524" y="7620"/>
                </a:lnTo>
                <a:lnTo>
                  <a:pt x="0" y="4572"/>
                </a:lnTo>
                <a:lnTo>
                  <a:pt x="1524" y="1524"/>
                </a:lnTo>
                <a:lnTo>
                  <a:pt x="4572" y="0"/>
                </a:lnTo>
                <a:lnTo>
                  <a:pt x="68580" y="0"/>
                </a:lnTo>
                <a:lnTo>
                  <a:pt x="71628" y="1524"/>
                </a:lnTo>
                <a:lnTo>
                  <a:pt x="73152" y="4572"/>
                </a:lnTo>
                <a:lnTo>
                  <a:pt x="71628" y="7620"/>
                </a:lnTo>
                <a:lnTo>
                  <a:pt x="68580" y="9144"/>
                </a:lnTo>
                <a:close/>
              </a:path>
              <a:path w="509270" h="9525">
                <a:moveTo>
                  <a:pt x="176784" y="9144"/>
                </a:moveTo>
                <a:lnTo>
                  <a:pt x="114300" y="9144"/>
                </a:lnTo>
                <a:lnTo>
                  <a:pt x="109728" y="7620"/>
                </a:lnTo>
                <a:lnTo>
                  <a:pt x="109728" y="1524"/>
                </a:lnTo>
                <a:lnTo>
                  <a:pt x="114300" y="0"/>
                </a:lnTo>
                <a:lnTo>
                  <a:pt x="176784" y="0"/>
                </a:lnTo>
                <a:lnTo>
                  <a:pt x="181355" y="1524"/>
                </a:lnTo>
                <a:lnTo>
                  <a:pt x="181355" y="7620"/>
                </a:lnTo>
                <a:lnTo>
                  <a:pt x="176784" y="9144"/>
                </a:lnTo>
                <a:close/>
              </a:path>
              <a:path w="509270" h="9525">
                <a:moveTo>
                  <a:pt x="286512" y="9144"/>
                </a:moveTo>
                <a:lnTo>
                  <a:pt x="222503" y="9144"/>
                </a:lnTo>
                <a:lnTo>
                  <a:pt x="219455" y="7620"/>
                </a:lnTo>
                <a:lnTo>
                  <a:pt x="217932" y="4572"/>
                </a:lnTo>
                <a:lnTo>
                  <a:pt x="219455" y="1524"/>
                </a:lnTo>
                <a:lnTo>
                  <a:pt x="222503" y="0"/>
                </a:lnTo>
                <a:lnTo>
                  <a:pt x="286512" y="0"/>
                </a:lnTo>
                <a:lnTo>
                  <a:pt x="289560" y="1524"/>
                </a:lnTo>
                <a:lnTo>
                  <a:pt x="291084" y="4572"/>
                </a:lnTo>
                <a:lnTo>
                  <a:pt x="289560" y="7620"/>
                </a:lnTo>
                <a:lnTo>
                  <a:pt x="286512" y="9144"/>
                </a:lnTo>
                <a:close/>
              </a:path>
              <a:path w="509270" h="9525">
                <a:moveTo>
                  <a:pt x="396240" y="9144"/>
                </a:moveTo>
                <a:lnTo>
                  <a:pt x="332232" y="9144"/>
                </a:lnTo>
                <a:lnTo>
                  <a:pt x="329184" y="7620"/>
                </a:lnTo>
                <a:lnTo>
                  <a:pt x="327659" y="4572"/>
                </a:lnTo>
                <a:lnTo>
                  <a:pt x="329184" y="1524"/>
                </a:lnTo>
                <a:lnTo>
                  <a:pt x="332232" y="0"/>
                </a:lnTo>
                <a:lnTo>
                  <a:pt x="396240" y="0"/>
                </a:lnTo>
                <a:lnTo>
                  <a:pt x="399288" y="1524"/>
                </a:lnTo>
                <a:lnTo>
                  <a:pt x="400811" y="4572"/>
                </a:lnTo>
                <a:lnTo>
                  <a:pt x="399288" y="7620"/>
                </a:lnTo>
                <a:lnTo>
                  <a:pt x="396240" y="9144"/>
                </a:lnTo>
                <a:close/>
              </a:path>
              <a:path w="509270" h="9525">
                <a:moveTo>
                  <a:pt x="504444" y="9144"/>
                </a:moveTo>
                <a:lnTo>
                  <a:pt x="440435" y="9144"/>
                </a:lnTo>
                <a:lnTo>
                  <a:pt x="437388" y="7620"/>
                </a:lnTo>
                <a:lnTo>
                  <a:pt x="435864" y="4572"/>
                </a:lnTo>
                <a:lnTo>
                  <a:pt x="437388" y="1524"/>
                </a:lnTo>
                <a:lnTo>
                  <a:pt x="440435" y="0"/>
                </a:lnTo>
                <a:lnTo>
                  <a:pt x="504444" y="0"/>
                </a:lnTo>
                <a:lnTo>
                  <a:pt x="507492" y="1524"/>
                </a:lnTo>
                <a:lnTo>
                  <a:pt x="509016" y="4572"/>
                </a:lnTo>
                <a:lnTo>
                  <a:pt x="507492" y="7620"/>
                </a:lnTo>
                <a:lnTo>
                  <a:pt x="504444" y="9144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" name="object 13"/>
          <p:cNvSpPr/>
          <p:nvPr/>
        </p:nvSpPr>
        <p:spPr>
          <a:xfrm>
            <a:off x="9665723" y="6658357"/>
            <a:ext cx="1174471" cy="9525"/>
          </a:xfrm>
          <a:custGeom>
            <a:avLst/>
            <a:gdLst/>
            <a:ahLst/>
            <a:cxnLst/>
            <a:rect l="l" t="t" r="r" b="b"/>
            <a:pathLst>
              <a:path w="510539" h="9525">
                <a:moveTo>
                  <a:pt x="68580" y="9144"/>
                </a:moveTo>
                <a:lnTo>
                  <a:pt x="4572" y="9144"/>
                </a:lnTo>
                <a:lnTo>
                  <a:pt x="1524" y="7620"/>
                </a:lnTo>
                <a:lnTo>
                  <a:pt x="0" y="4572"/>
                </a:lnTo>
                <a:lnTo>
                  <a:pt x="1524" y="1524"/>
                </a:lnTo>
                <a:lnTo>
                  <a:pt x="4572" y="0"/>
                </a:lnTo>
                <a:lnTo>
                  <a:pt x="68580" y="0"/>
                </a:lnTo>
                <a:lnTo>
                  <a:pt x="71628" y="1524"/>
                </a:lnTo>
                <a:lnTo>
                  <a:pt x="73152" y="4572"/>
                </a:lnTo>
                <a:lnTo>
                  <a:pt x="71628" y="7620"/>
                </a:lnTo>
                <a:lnTo>
                  <a:pt x="68580" y="9144"/>
                </a:lnTo>
                <a:close/>
              </a:path>
              <a:path w="510539" h="9525">
                <a:moveTo>
                  <a:pt x="114300" y="9144"/>
                </a:moveTo>
                <a:lnTo>
                  <a:pt x="109728" y="7620"/>
                </a:lnTo>
                <a:lnTo>
                  <a:pt x="109728" y="1524"/>
                </a:lnTo>
                <a:lnTo>
                  <a:pt x="114300" y="0"/>
                </a:lnTo>
                <a:lnTo>
                  <a:pt x="117348" y="1524"/>
                </a:lnTo>
                <a:lnTo>
                  <a:pt x="118872" y="4572"/>
                </a:lnTo>
                <a:lnTo>
                  <a:pt x="117348" y="7620"/>
                </a:lnTo>
                <a:lnTo>
                  <a:pt x="114300" y="9144"/>
                </a:lnTo>
                <a:close/>
              </a:path>
              <a:path w="510539" h="9525">
                <a:moveTo>
                  <a:pt x="222503" y="9144"/>
                </a:moveTo>
                <a:lnTo>
                  <a:pt x="158496" y="9144"/>
                </a:lnTo>
                <a:lnTo>
                  <a:pt x="155448" y="7620"/>
                </a:lnTo>
                <a:lnTo>
                  <a:pt x="153924" y="4572"/>
                </a:lnTo>
                <a:lnTo>
                  <a:pt x="155448" y="1524"/>
                </a:lnTo>
                <a:lnTo>
                  <a:pt x="158496" y="0"/>
                </a:lnTo>
                <a:lnTo>
                  <a:pt x="222503" y="0"/>
                </a:lnTo>
                <a:lnTo>
                  <a:pt x="225552" y="1524"/>
                </a:lnTo>
                <a:lnTo>
                  <a:pt x="227076" y="4572"/>
                </a:lnTo>
                <a:lnTo>
                  <a:pt x="225552" y="7620"/>
                </a:lnTo>
                <a:lnTo>
                  <a:pt x="222503" y="9144"/>
                </a:lnTo>
                <a:close/>
              </a:path>
              <a:path w="510539" h="9525">
                <a:moveTo>
                  <a:pt x="268224" y="9144"/>
                </a:moveTo>
                <a:lnTo>
                  <a:pt x="265176" y="7620"/>
                </a:lnTo>
                <a:lnTo>
                  <a:pt x="263652" y="4572"/>
                </a:lnTo>
                <a:lnTo>
                  <a:pt x="265176" y="1524"/>
                </a:lnTo>
                <a:lnTo>
                  <a:pt x="268224" y="0"/>
                </a:lnTo>
                <a:lnTo>
                  <a:pt x="271272" y="1524"/>
                </a:lnTo>
                <a:lnTo>
                  <a:pt x="272796" y="4572"/>
                </a:lnTo>
                <a:lnTo>
                  <a:pt x="271272" y="7620"/>
                </a:lnTo>
                <a:lnTo>
                  <a:pt x="268224" y="9144"/>
                </a:lnTo>
                <a:close/>
              </a:path>
              <a:path w="510539" h="9525">
                <a:moveTo>
                  <a:pt x="377952" y="9144"/>
                </a:moveTo>
                <a:lnTo>
                  <a:pt x="313944" y="9144"/>
                </a:lnTo>
                <a:lnTo>
                  <a:pt x="310896" y="7620"/>
                </a:lnTo>
                <a:lnTo>
                  <a:pt x="309372" y="4572"/>
                </a:lnTo>
                <a:lnTo>
                  <a:pt x="310896" y="1524"/>
                </a:lnTo>
                <a:lnTo>
                  <a:pt x="313944" y="0"/>
                </a:lnTo>
                <a:lnTo>
                  <a:pt x="377952" y="0"/>
                </a:lnTo>
                <a:lnTo>
                  <a:pt x="381000" y="1524"/>
                </a:lnTo>
                <a:lnTo>
                  <a:pt x="382524" y="4572"/>
                </a:lnTo>
                <a:lnTo>
                  <a:pt x="381000" y="7620"/>
                </a:lnTo>
                <a:lnTo>
                  <a:pt x="377952" y="9144"/>
                </a:lnTo>
                <a:close/>
              </a:path>
              <a:path w="510539" h="9525">
                <a:moveTo>
                  <a:pt x="423672" y="9144"/>
                </a:moveTo>
                <a:lnTo>
                  <a:pt x="419100" y="7620"/>
                </a:lnTo>
                <a:lnTo>
                  <a:pt x="419100" y="1524"/>
                </a:lnTo>
                <a:lnTo>
                  <a:pt x="423672" y="0"/>
                </a:lnTo>
                <a:lnTo>
                  <a:pt x="426720" y="1524"/>
                </a:lnTo>
                <a:lnTo>
                  <a:pt x="428244" y="4572"/>
                </a:lnTo>
                <a:lnTo>
                  <a:pt x="426720" y="7620"/>
                </a:lnTo>
                <a:lnTo>
                  <a:pt x="423672" y="9144"/>
                </a:lnTo>
                <a:close/>
              </a:path>
              <a:path w="510539" h="9525">
                <a:moveTo>
                  <a:pt x="505968" y="9144"/>
                </a:moveTo>
                <a:lnTo>
                  <a:pt x="467868" y="9144"/>
                </a:lnTo>
                <a:lnTo>
                  <a:pt x="464820" y="7620"/>
                </a:lnTo>
                <a:lnTo>
                  <a:pt x="463296" y="4572"/>
                </a:lnTo>
                <a:lnTo>
                  <a:pt x="464820" y="1524"/>
                </a:lnTo>
                <a:lnTo>
                  <a:pt x="467868" y="0"/>
                </a:lnTo>
                <a:lnTo>
                  <a:pt x="505968" y="0"/>
                </a:lnTo>
                <a:lnTo>
                  <a:pt x="510540" y="1524"/>
                </a:lnTo>
                <a:lnTo>
                  <a:pt x="510540" y="7620"/>
                </a:lnTo>
                <a:lnTo>
                  <a:pt x="505968" y="9144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" name="object 14"/>
          <p:cNvSpPr/>
          <p:nvPr/>
        </p:nvSpPr>
        <p:spPr>
          <a:xfrm>
            <a:off x="9665722" y="6800089"/>
            <a:ext cx="1171550" cy="9525"/>
          </a:xfrm>
          <a:custGeom>
            <a:avLst/>
            <a:gdLst/>
            <a:ahLst/>
            <a:cxnLst/>
            <a:rect l="l" t="t" r="r" b="b"/>
            <a:pathLst>
              <a:path w="509270" h="9525">
                <a:moveTo>
                  <a:pt x="13716" y="9144"/>
                </a:moveTo>
                <a:lnTo>
                  <a:pt x="4572" y="9144"/>
                </a:lnTo>
                <a:lnTo>
                  <a:pt x="1524" y="7620"/>
                </a:lnTo>
                <a:lnTo>
                  <a:pt x="0" y="4572"/>
                </a:lnTo>
                <a:lnTo>
                  <a:pt x="1524" y="1524"/>
                </a:lnTo>
                <a:lnTo>
                  <a:pt x="4572" y="0"/>
                </a:lnTo>
                <a:lnTo>
                  <a:pt x="13716" y="0"/>
                </a:lnTo>
                <a:lnTo>
                  <a:pt x="16764" y="1524"/>
                </a:lnTo>
                <a:lnTo>
                  <a:pt x="18288" y="4572"/>
                </a:lnTo>
                <a:lnTo>
                  <a:pt x="16764" y="7620"/>
                </a:lnTo>
                <a:lnTo>
                  <a:pt x="13716" y="9144"/>
                </a:lnTo>
                <a:close/>
              </a:path>
              <a:path w="509270" h="9525">
                <a:moveTo>
                  <a:pt x="41148" y="9144"/>
                </a:moveTo>
                <a:lnTo>
                  <a:pt x="32004" y="9144"/>
                </a:lnTo>
                <a:lnTo>
                  <a:pt x="28956" y="7620"/>
                </a:lnTo>
                <a:lnTo>
                  <a:pt x="27432" y="4572"/>
                </a:lnTo>
                <a:lnTo>
                  <a:pt x="28956" y="1524"/>
                </a:lnTo>
                <a:lnTo>
                  <a:pt x="32004" y="0"/>
                </a:lnTo>
                <a:lnTo>
                  <a:pt x="41148" y="0"/>
                </a:lnTo>
                <a:lnTo>
                  <a:pt x="44196" y="1524"/>
                </a:lnTo>
                <a:lnTo>
                  <a:pt x="45720" y="4572"/>
                </a:lnTo>
                <a:lnTo>
                  <a:pt x="44196" y="7620"/>
                </a:lnTo>
                <a:lnTo>
                  <a:pt x="41148" y="9144"/>
                </a:lnTo>
                <a:close/>
              </a:path>
              <a:path w="509270" h="9525">
                <a:moveTo>
                  <a:pt x="68580" y="9144"/>
                </a:moveTo>
                <a:lnTo>
                  <a:pt x="59436" y="9144"/>
                </a:lnTo>
                <a:lnTo>
                  <a:pt x="56388" y="7620"/>
                </a:lnTo>
                <a:lnTo>
                  <a:pt x="54864" y="4572"/>
                </a:lnTo>
                <a:lnTo>
                  <a:pt x="56388" y="1524"/>
                </a:lnTo>
                <a:lnTo>
                  <a:pt x="59436" y="0"/>
                </a:lnTo>
                <a:lnTo>
                  <a:pt x="68580" y="0"/>
                </a:lnTo>
                <a:lnTo>
                  <a:pt x="71628" y="1524"/>
                </a:lnTo>
                <a:lnTo>
                  <a:pt x="73152" y="4572"/>
                </a:lnTo>
                <a:lnTo>
                  <a:pt x="71628" y="7620"/>
                </a:lnTo>
                <a:lnTo>
                  <a:pt x="68580" y="9144"/>
                </a:lnTo>
                <a:close/>
              </a:path>
              <a:path w="509270" h="9525">
                <a:moveTo>
                  <a:pt x="96012" y="9144"/>
                </a:moveTo>
                <a:lnTo>
                  <a:pt x="86868" y="9144"/>
                </a:lnTo>
                <a:lnTo>
                  <a:pt x="83820" y="7620"/>
                </a:lnTo>
                <a:lnTo>
                  <a:pt x="82296" y="4572"/>
                </a:lnTo>
                <a:lnTo>
                  <a:pt x="83820" y="1524"/>
                </a:lnTo>
                <a:lnTo>
                  <a:pt x="86868" y="0"/>
                </a:lnTo>
                <a:lnTo>
                  <a:pt x="96012" y="0"/>
                </a:lnTo>
                <a:lnTo>
                  <a:pt x="99060" y="1524"/>
                </a:lnTo>
                <a:lnTo>
                  <a:pt x="100584" y="4572"/>
                </a:lnTo>
                <a:lnTo>
                  <a:pt x="99060" y="7620"/>
                </a:lnTo>
                <a:lnTo>
                  <a:pt x="96012" y="9144"/>
                </a:lnTo>
                <a:close/>
              </a:path>
              <a:path w="509270" h="9525">
                <a:moveTo>
                  <a:pt x="123444" y="9144"/>
                </a:moveTo>
                <a:lnTo>
                  <a:pt x="114300" y="9144"/>
                </a:lnTo>
                <a:lnTo>
                  <a:pt x="109728" y="7620"/>
                </a:lnTo>
                <a:lnTo>
                  <a:pt x="109728" y="1524"/>
                </a:lnTo>
                <a:lnTo>
                  <a:pt x="114300" y="0"/>
                </a:lnTo>
                <a:lnTo>
                  <a:pt x="123444" y="0"/>
                </a:lnTo>
                <a:lnTo>
                  <a:pt x="126492" y="1524"/>
                </a:lnTo>
                <a:lnTo>
                  <a:pt x="128016" y="4572"/>
                </a:lnTo>
                <a:lnTo>
                  <a:pt x="126492" y="7620"/>
                </a:lnTo>
                <a:lnTo>
                  <a:pt x="123444" y="9144"/>
                </a:lnTo>
                <a:close/>
              </a:path>
              <a:path w="509270" h="9525">
                <a:moveTo>
                  <a:pt x="150876" y="9144"/>
                </a:moveTo>
                <a:lnTo>
                  <a:pt x="141732" y="9144"/>
                </a:lnTo>
                <a:lnTo>
                  <a:pt x="137160" y="7620"/>
                </a:lnTo>
                <a:lnTo>
                  <a:pt x="137160" y="1524"/>
                </a:lnTo>
                <a:lnTo>
                  <a:pt x="141732" y="0"/>
                </a:lnTo>
                <a:lnTo>
                  <a:pt x="150876" y="0"/>
                </a:lnTo>
                <a:lnTo>
                  <a:pt x="153924" y="1524"/>
                </a:lnTo>
                <a:lnTo>
                  <a:pt x="153924" y="7620"/>
                </a:lnTo>
                <a:lnTo>
                  <a:pt x="150876" y="9144"/>
                </a:lnTo>
                <a:close/>
              </a:path>
              <a:path w="509270" h="9525">
                <a:moveTo>
                  <a:pt x="176784" y="9144"/>
                </a:moveTo>
                <a:lnTo>
                  <a:pt x="167640" y="9144"/>
                </a:lnTo>
                <a:lnTo>
                  <a:pt x="164591" y="7620"/>
                </a:lnTo>
                <a:lnTo>
                  <a:pt x="163067" y="4572"/>
                </a:lnTo>
                <a:lnTo>
                  <a:pt x="164591" y="1524"/>
                </a:lnTo>
                <a:lnTo>
                  <a:pt x="167640" y="0"/>
                </a:lnTo>
                <a:lnTo>
                  <a:pt x="176784" y="0"/>
                </a:lnTo>
                <a:lnTo>
                  <a:pt x="181355" y="1524"/>
                </a:lnTo>
                <a:lnTo>
                  <a:pt x="181355" y="7620"/>
                </a:lnTo>
                <a:lnTo>
                  <a:pt x="176784" y="9144"/>
                </a:lnTo>
                <a:close/>
              </a:path>
              <a:path w="509270" h="9525">
                <a:moveTo>
                  <a:pt x="204215" y="9144"/>
                </a:moveTo>
                <a:lnTo>
                  <a:pt x="195072" y="9144"/>
                </a:lnTo>
                <a:lnTo>
                  <a:pt x="192024" y="7620"/>
                </a:lnTo>
                <a:lnTo>
                  <a:pt x="190500" y="4572"/>
                </a:lnTo>
                <a:lnTo>
                  <a:pt x="192024" y="1524"/>
                </a:lnTo>
                <a:lnTo>
                  <a:pt x="195072" y="0"/>
                </a:lnTo>
                <a:lnTo>
                  <a:pt x="204215" y="0"/>
                </a:lnTo>
                <a:lnTo>
                  <a:pt x="207264" y="1524"/>
                </a:lnTo>
                <a:lnTo>
                  <a:pt x="208788" y="4572"/>
                </a:lnTo>
                <a:lnTo>
                  <a:pt x="207264" y="7620"/>
                </a:lnTo>
                <a:lnTo>
                  <a:pt x="204215" y="9144"/>
                </a:lnTo>
                <a:close/>
              </a:path>
              <a:path w="509270" h="9525">
                <a:moveTo>
                  <a:pt x="231648" y="9144"/>
                </a:moveTo>
                <a:lnTo>
                  <a:pt x="222503" y="9144"/>
                </a:lnTo>
                <a:lnTo>
                  <a:pt x="219455" y="7620"/>
                </a:lnTo>
                <a:lnTo>
                  <a:pt x="217932" y="4572"/>
                </a:lnTo>
                <a:lnTo>
                  <a:pt x="219455" y="1524"/>
                </a:lnTo>
                <a:lnTo>
                  <a:pt x="222503" y="0"/>
                </a:lnTo>
                <a:lnTo>
                  <a:pt x="231648" y="0"/>
                </a:lnTo>
                <a:lnTo>
                  <a:pt x="234696" y="1524"/>
                </a:lnTo>
                <a:lnTo>
                  <a:pt x="236220" y="4572"/>
                </a:lnTo>
                <a:lnTo>
                  <a:pt x="234696" y="7620"/>
                </a:lnTo>
                <a:lnTo>
                  <a:pt x="231648" y="9144"/>
                </a:lnTo>
                <a:close/>
              </a:path>
              <a:path w="509270" h="9525">
                <a:moveTo>
                  <a:pt x="259079" y="9144"/>
                </a:moveTo>
                <a:lnTo>
                  <a:pt x="249936" y="9144"/>
                </a:lnTo>
                <a:lnTo>
                  <a:pt x="246888" y="7620"/>
                </a:lnTo>
                <a:lnTo>
                  <a:pt x="245364" y="4572"/>
                </a:lnTo>
                <a:lnTo>
                  <a:pt x="246888" y="1524"/>
                </a:lnTo>
                <a:lnTo>
                  <a:pt x="249936" y="0"/>
                </a:lnTo>
                <a:lnTo>
                  <a:pt x="259079" y="0"/>
                </a:lnTo>
                <a:lnTo>
                  <a:pt x="262128" y="1524"/>
                </a:lnTo>
                <a:lnTo>
                  <a:pt x="263652" y="4572"/>
                </a:lnTo>
                <a:lnTo>
                  <a:pt x="262128" y="7620"/>
                </a:lnTo>
                <a:lnTo>
                  <a:pt x="259079" y="9144"/>
                </a:lnTo>
                <a:close/>
              </a:path>
              <a:path w="509270" h="9525">
                <a:moveTo>
                  <a:pt x="286512" y="9144"/>
                </a:moveTo>
                <a:lnTo>
                  <a:pt x="277367" y="9144"/>
                </a:lnTo>
                <a:lnTo>
                  <a:pt x="274320" y="7620"/>
                </a:lnTo>
                <a:lnTo>
                  <a:pt x="272796" y="4572"/>
                </a:lnTo>
                <a:lnTo>
                  <a:pt x="274320" y="1524"/>
                </a:lnTo>
                <a:lnTo>
                  <a:pt x="277367" y="0"/>
                </a:lnTo>
                <a:lnTo>
                  <a:pt x="286512" y="0"/>
                </a:lnTo>
                <a:lnTo>
                  <a:pt x="289560" y="1524"/>
                </a:lnTo>
                <a:lnTo>
                  <a:pt x="291084" y="4572"/>
                </a:lnTo>
                <a:lnTo>
                  <a:pt x="289560" y="7620"/>
                </a:lnTo>
                <a:lnTo>
                  <a:pt x="286512" y="9144"/>
                </a:lnTo>
                <a:close/>
              </a:path>
              <a:path w="509270" h="9525">
                <a:moveTo>
                  <a:pt x="313944" y="9144"/>
                </a:moveTo>
                <a:lnTo>
                  <a:pt x="304800" y="9144"/>
                </a:lnTo>
                <a:lnTo>
                  <a:pt x="301752" y="7620"/>
                </a:lnTo>
                <a:lnTo>
                  <a:pt x="300228" y="4572"/>
                </a:lnTo>
                <a:lnTo>
                  <a:pt x="301752" y="1524"/>
                </a:lnTo>
                <a:lnTo>
                  <a:pt x="304800" y="0"/>
                </a:lnTo>
                <a:lnTo>
                  <a:pt x="313944" y="0"/>
                </a:lnTo>
                <a:lnTo>
                  <a:pt x="316991" y="1524"/>
                </a:lnTo>
                <a:lnTo>
                  <a:pt x="318515" y="4572"/>
                </a:lnTo>
                <a:lnTo>
                  <a:pt x="316991" y="7620"/>
                </a:lnTo>
                <a:lnTo>
                  <a:pt x="313944" y="9144"/>
                </a:lnTo>
                <a:close/>
              </a:path>
              <a:path w="509270" h="9525">
                <a:moveTo>
                  <a:pt x="341376" y="9144"/>
                </a:moveTo>
                <a:lnTo>
                  <a:pt x="332232" y="9144"/>
                </a:lnTo>
                <a:lnTo>
                  <a:pt x="329184" y="7620"/>
                </a:lnTo>
                <a:lnTo>
                  <a:pt x="327659" y="4572"/>
                </a:lnTo>
                <a:lnTo>
                  <a:pt x="329184" y="1524"/>
                </a:lnTo>
                <a:lnTo>
                  <a:pt x="332232" y="0"/>
                </a:lnTo>
                <a:lnTo>
                  <a:pt x="341376" y="0"/>
                </a:lnTo>
                <a:lnTo>
                  <a:pt x="344424" y="1524"/>
                </a:lnTo>
                <a:lnTo>
                  <a:pt x="345948" y="4572"/>
                </a:lnTo>
                <a:lnTo>
                  <a:pt x="344424" y="7620"/>
                </a:lnTo>
                <a:lnTo>
                  <a:pt x="341376" y="9144"/>
                </a:lnTo>
                <a:close/>
              </a:path>
              <a:path w="509270" h="9525">
                <a:moveTo>
                  <a:pt x="368808" y="9144"/>
                </a:moveTo>
                <a:lnTo>
                  <a:pt x="359664" y="9144"/>
                </a:lnTo>
                <a:lnTo>
                  <a:pt x="356616" y="7620"/>
                </a:lnTo>
                <a:lnTo>
                  <a:pt x="355092" y="4572"/>
                </a:lnTo>
                <a:lnTo>
                  <a:pt x="356616" y="1524"/>
                </a:lnTo>
                <a:lnTo>
                  <a:pt x="359664" y="0"/>
                </a:lnTo>
                <a:lnTo>
                  <a:pt x="368808" y="0"/>
                </a:lnTo>
                <a:lnTo>
                  <a:pt x="371856" y="1524"/>
                </a:lnTo>
                <a:lnTo>
                  <a:pt x="373380" y="4572"/>
                </a:lnTo>
                <a:lnTo>
                  <a:pt x="371856" y="7620"/>
                </a:lnTo>
                <a:lnTo>
                  <a:pt x="368808" y="9144"/>
                </a:lnTo>
                <a:close/>
              </a:path>
              <a:path w="509270" h="9525">
                <a:moveTo>
                  <a:pt x="396240" y="9144"/>
                </a:moveTo>
                <a:lnTo>
                  <a:pt x="387096" y="9144"/>
                </a:lnTo>
                <a:lnTo>
                  <a:pt x="384048" y="7620"/>
                </a:lnTo>
                <a:lnTo>
                  <a:pt x="382524" y="4572"/>
                </a:lnTo>
                <a:lnTo>
                  <a:pt x="384048" y="1524"/>
                </a:lnTo>
                <a:lnTo>
                  <a:pt x="387096" y="0"/>
                </a:lnTo>
                <a:lnTo>
                  <a:pt x="396240" y="0"/>
                </a:lnTo>
                <a:lnTo>
                  <a:pt x="399288" y="1524"/>
                </a:lnTo>
                <a:lnTo>
                  <a:pt x="400811" y="4572"/>
                </a:lnTo>
                <a:lnTo>
                  <a:pt x="399288" y="7620"/>
                </a:lnTo>
                <a:lnTo>
                  <a:pt x="396240" y="9144"/>
                </a:lnTo>
                <a:close/>
              </a:path>
              <a:path w="509270" h="9525">
                <a:moveTo>
                  <a:pt x="423672" y="9144"/>
                </a:moveTo>
                <a:lnTo>
                  <a:pt x="414528" y="9144"/>
                </a:lnTo>
                <a:lnTo>
                  <a:pt x="409956" y="7620"/>
                </a:lnTo>
                <a:lnTo>
                  <a:pt x="409956" y="1524"/>
                </a:lnTo>
                <a:lnTo>
                  <a:pt x="414528" y="0"/>
                </a:lnTo>
                <a:lnTo>
                  <a:pt x="423672" y="0"/>
                </a:lnTo>
                <a:lnTo>
                  <a:pt x="426720" y="1524"/>
                </a:lnTo>
                <a:lnTo>
                  <a:pt x="428244" y="4572"/>
                </a:lnTo>
                <a:lnTo>
                  <a:pt x="426720" y="7620"/>
                </a:lnTo>
                <a:lnTo>
                  <a:pt x="423672" y="9144"/>
                </a:lnTo>
                <a:close/>
              </a:path>
              <a:path w="509270" h="9525">
                <a:moveTo>
                  <a:pt x="449580" y="9144"/>
                </a:moveTo>
                <a:lnTo>
                  <a:pt x="441959" y="9144"/>
                </a:lnTo>
                <a:lnTo>
                  <a:pt x="437388" y="7620"/>
                </a:lnTo>
                <a:lnTo>
                  <a:pt x="437388" y="1524"/>
                </a:lnTo>
                <a:lnTo>
                  <a:pt x="441959" y="0"/>
                </a:lnTo>
                <a:lnTo>
                  <a:pt x="449580" y="0"/>
                </a:lnTo>
                <a:lnTo>
                  <a:pt x="454152" y="1524"/>
                </a:lnTo>
                <a:lnTo>
                  <a:pt x="454152" y="7620"/>
                </a:lnTo>
                <a:lnTo>
                  <a:pt x="449580" y="9144"/>
                </a:lnTo>
                <a:close/>
              </a:path>
              <a:path w="509270" h="9525">
                <a:moveTo>
                  <a:pt x="477011" y="9144"/>
                </a:moveTo>
                <a:lnTo>
                  <a:pt x="467868" y="9144"/>
                </a:lnTo>
                <a:lnTo>
                  <a:pt x="464820" y="7620"/>
                </a:lnTo>
                <a:lnTo>
                  <a:pt x="463296" y="4572"/>
                </a:lnTo>
                <a:lnTo>
                  <a:pt x="464820" y="1524"/>
                </a:lnTo>
                <a:lnTo>
                  <a:pt x="467868" y="0"/>
                </a:lnTo>
                <a:lnTo>
                  <a:pt x="477011" y="0"/>
                </a:lnTo>
                <a:lnTo>
                  <a:pt x="481584" y="1524"/>
                </a:lnTo>
                <a:lnTo>
                  <a:pt x="481584" y="7620"/>
                </a:lnTo>
                <a:lnTo>
                  <a:pt x="477011" y="9144"/>
                </a:lnTo>
                <a:close/>
              </a:path>
              <a:path w="509270" h="9525">
                <a:moveTo>
                  <a:pt x="504444" y="9144"/>
                </a:moveTo>
                <a:lnTo>
                  <a:pt x="495300" y="9144"/>
                </a:lnTo>
                <a:lnTo>
                  <a:pt x="492252" y="7620"/>
                </a:lnTo>
                <a:lnTo>
                  <a:pt x="490728" y="4572"/>
                </a:lnTo>
                <a:lnTo>
                  <a:pt x="492252" y="1524"/>
                </a:lnTo>
                <a:lnTo>
                  <a:pt x="495300" y="0"/>
                </a:lnTo>
                <a:lnTo>
                  <a:pt x="504444" y="0"/>
                </a:lnTo>
                <a:lnTo>
                  <a:pt x="507492" y="1524"/>
                </a:lnTo>
                <a:lnTo>
                  <a:pt x="509016" y="4572"/>
                </a:lnTo>
                <a:lnTo>
                  <a:pt x="507492" y="7620"/>
                </a:lnTo>
                <a:lnTo>
                  <a:pt x="504444" y="9144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" name="object 15"/>
          <p:cNvSpPr/>
          <p:nvPr/>
        </p:nvSpPr>
        <p:spPr>
          <a:xfrm>
            <a:off x="9676243" y="6947916"/>
            <a:ext cx="1154020" cy="0"/>
          </a:xfrm>
          <a:custGeom>
            <a:avLst/>
            <a:gdLst/>
            <a:ahLst/>
            <a:cxnLst/>
            <a:rect l="l" t="t" r="r" b="b"/>
            <a:pathLst>
              <a:path w="501650">
                <a:moveTo>
                  <a:pt x="0" y="0"/>
                </a:moveTo>
                <a:lnTo>
                  <a:pt x="501395" y="0"/>
                </a:lnTo>
              </a:path>
            </a:pathLst>
          </a:custGeom>
          <a:ln w="1524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" name="object 16"/>
          <p:cNvSpPr/>
          <p:nvPr/>
        </p:nvSpPr>
        <p:spPr>
          <a:xfrm>
            <a:off x="11446714" y="4829555"/>
            <a:ext cx="1381903" cy="614680"/>
          </a:xfrm>
          <a:custGeom>
            <a:avLst/>
            <a:gdLst/>
            <a:ahLst/>
            <a:cxnLst/>
            <a:rect l="l" t="t" r="r" b="b"/>
            <a:pathLst>
              <a:path w="600710" h="614679">
                <a:moveTo>
                  <a:pt x="0" y="0"/>
                </a:moveTo>
                <a:lnTo>
                  <a:pt x="9278" y="45802"/>
                </a:lnTo>
                <a:lnTo>
                  <a:pt x="22071" y="91165"/>
                </a:lnTo>
                <a:lnTo>
                  <a:pt x="38198" y="135902"/>
                </a:lnTo>
                <a:lnTo>
                  <a:pt x="57474" y="179825"/>
                </a:lnTo>
                <a:lnTo>
                  <a:pt x="79719" y="222748"/>
                </a:lnTo>
                <a:lnTo>
                  <a:pt x="104748" y="264485"/>
                </a:lnTo>
                <a:lnTo>
                  <a:pt x="132380" y="304848"/>
                </a:lnTo>
                <a:lnTo>
                  <a:pt x="162431" y="343652"/>
                </a:lnTo>
                <a:lnTo>
                  <a:pt x="194719" y="380710"/>
                </a:lnTo>
                <a:lnTo>
                  <a:pt x="229061" y="415834"/>
                </a:lnTo>
                <a:lnTo>
                  <a:pt x="265276" y="448839"/>
                </a:lnTo>
                <a:lnTo>
                  <a:pt x="303179" y="479537"/>
                </a:lnTo>
                <a:lnTo>
                  <a:pt x="342589" y="507743"/>
                </a:lnTo>
                <a:lnTo>
                  <a:pt x="383322" y="533269"/>
                </a:lnTo>
                <a:lnTo>
                  <a:pt x="425197" y="555928"/>
                </a:lnTo>
                <a:lnTo>
                  <a:pt x="468031" y="575535"/>
                </a:lnTo>
                <a:lnTo>
                  <a:pt x="511640" y="591902"/>
                </a:lnTo>
                <a:lnTo>
                  <a:pt x="555842" y="604843"/>
                </a:lnTo>
                <a:lnTo>
                  <a:pt x="600455" y="614172"/>
                </a:lnTo>
              </a:path>
            </a:pathLst>
          </a:custGeom>
          <a:ln w="1524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" name="object 17"/>
          <p:cNvSpPr txBox="1"/>
          <p:nvPr/>
        </p:nvSpPr>
        <p:spPr>
          <a:xfrm>
            <a:off x="16290754" y="349008"/>
            <a:ext cx="192824" cy="135935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sz="800" spc="10" dirty="0">
                <a:latin typeface="Microsoft Sans Serif"/>
                <a:cs typeface="Microsoft Sans Serif"/>
              </a:rPr>
              <a:t>7</a:t>
            </a:r>
            <a:endParaRPr sz="800">
              <a:latin typeface="Microsoft Sans Serif"/>
              <a:cs typeface="Microsoft Sans Serif"/>
            </a:endParaRPr>
          </a:p>
        </p:txBody>
      </p:sp>
      <p:sp>
        <p:nvSpPr>
          <p:cNvPr id="18" name="object 18"/>
          <p:cNvSpPr txBox="1"/>
          <p:nvPr/>
        </p:nvSpPr>
        <p:spPr>
          <a:xfrm>
            <a:off x="1415216" y="602483"/>
            <a:ext cx="7400339" cy="2593018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 marR="184150">
              <a:lnSpc>
                <a:spcPct val="142900"/>
              </a:lnSpc>
              <a:spcBef>
                <a:spcPts val="100"/>
              </a:spcBef>
            </a:pPr>
            <a:r>
              <a:rPr sz="700" spc="25" dirty="0">
                <a:latin typeface="Microsoft Sans Serif"/>
                <a:cs typeface="Microsoft Sans Serif"/>
              </a:rPr>
              <a:t>para</a:t>
            </a:r>
            <a:r>
              <a:rPr sz="700" dirty="0">
                <a:latin typeface="Microsoft Sans Serif"/>
                <a:cs typeface="Microsoft Sans Serif"/>
              </a:rPr>
              <a:t> </a:t>
            </a:r>
            <a:r>
              <a:rPr sz="700" spc="20" dirty="0">
                <a:latin typeface="Microsoft Sans Serif"/>
                <a:cs typeface="Microsoft Sans Serif"/>
              </a:rPr>
              <a:t>evitar</a:t>
            </a:r>
            <a:r>
              <a:rPr sz="700" dirty="0">
                <a:latin typeface="Microsoft Sans Serif"/>
                <a:cs typeface="Microsoft Sans Serif"/>
              </a:rPr>
              <a:t> </a:t>
            </a:r>
            <a:r>
              <a:rPr sz="700" spc="10" dirty="0">
                <a:latin typeface="Microsoft Sans Serif"/>
                <a:cs typeface="Microsoft Sans Serif"/>
              </a:rPr>
              <a:t>el</a:t>
            </a:r>
            <a:r>
              <a:rPr sz="700" spc="5" dirty="0">
                <a:latin typeface="Microsoft Sans Serif"/>
                <a:cs typeface="Microsoft Sans Serif"/>
              </a:rPr>
              <a:t> </a:t>
            </a:r>
            <a:r>
              <a:rPr sz="700" spc="35" dirty="0">
                <a:latin typeface="Microsoft Sans Serif"/>
                <a:cs typeface="Microsoft Sans Serif"/>
              </a:rPr>
              <a:t>movimiento</a:t>
            </a:r>
            <a:r>
              <a:rPr sz="700" dirty="0">
                <a:latin typeface="Microsoft Sans Serif"/>
                <a:cs typeface="Microsoft Sans Serif"/>
              </a:rPr>
              <a:t> </a:t>
            </a:r>
            <a:r>
              <a:rPr sz="700" spc="30" dirty="0">
                <a:latin typeface="Microsoft Sans Serif"/>
                <a:cs typeface="Microsoft Sans Serif"/>
              </a:rPr>
              <a:t>o</a:t>
            </a:r>
            <a:r>
              <a:rPr sz="700" spc="5" dirty="0">
                <a:latin typeface="Microsoft Sans Serif"/>
                <a:cs typeface="Microsoft Sans Serif"/>
              </a:rPr>
              <a:t> </a:t>
            </a:r>
            <a:r>
              <a:rPr sz="700" spc="10" dirty="0">
                <a:latin typeface="Microsoft Sans Serif"/>
                <a:cs typeface="Microsoft Sans Serif"/>
              </a:rPr>
              <a:t>el</a:t>
            </a:r>
            <a:r>
              <a:rPr sz="700" dirty="0">
                <a:latin typeface="Microsoft Sans Serif"/>
                <a:cs typeface="Microsoft Sans Serif"/>
              </a:rPr>
              <a:t> </a:t>
            </a:r>
            <a:r>
              <a:rPr sz="700" spc="25" dirty="0">
                <a:latin typeface="Microsoft Sans Serif"/>
                <a:cs typeface="Microsoft Sans Serif"/>
              </a:rPr>
              <a:t>disparo</a:t>
            </a:r>
            <a:r>
              <a:rPr sz="700" dirty="0">
                <a:latin typeface="Microsoft Sans Serif"/>
                <a:cs typeface="Microsoft Sans Serif"/>
              </a:rPr>
              <a:t> </a:t>
            </a:r>
            <a:r>
              <a:rPr sz="700" spc="20" dirty="0">
                <a:latin typeface="Microsoft Sans Serif"/>
                <a:cs typeface="Microsoft Sans Serif"/>
              </a:rPr>
              <a:t>con</a:t>
            </a:r>
            <a:r>
              <a:rPr sz="700" spc="5" dirty="0">
                <a:latin typeface="Microsoft Sans Serif"/>
                <a:cs typeface="Microsoft Sans Serif"/>
              </a:rPr>
              <a:t> </a:t>
            </a:r>
            <a:r>
              <a:rPr sz="700" spc="20" dirty="0">
                <a:latin typeface="Microsoft Sans Serif"/>
                <a:cs typeface="Microsoft Sans Serif"/>
              </a:rPr>
              <a:t>potencia</a:t>
            </a:r>
            <a:r>
              <a:rPr sz="700" dirty="0">
                <a:latin typeface="Microsoft Sans Serif"/>
                <a:cs typeface="Microsoft Sans Serif"/>
              </a:rPr>
              <a:t> </a:t>
            </a:r>
            <a:r>
              <a:rPr sz="700" spc="10" dirty="0">
                <a:latin typeface="Microsoft Sans Serif"/>
                <a:cs typeface="Microsoft Sans Serif"/>
              </a:rPr>
              <a:t>inversa.</a:t>
            </a:r>
            <a:r>
              <a:rPr sz="700" spc="5" dirty="0">
                <a:latin typeface="Microsoft Sans Serif"/>
                <a:cs typeface="Microsoft Sans Serif"/>
              </a:rPr>
              <a:t> </a:t>
            </a:r>
            <a:r>
              <a:rPr sz="700" spc="-5" dirty="0">
                <a:latin typeface="Microsoft Sans Serif"/>
                <a:cs typeface="Microsoft Sans Serif"/>
              </a:rPr>
              <a:t>Los</a:t>
            </a:r>
            <a:r>
              <a:rPr sz="700" dirty="0">
                <a:latin typeface="Microsoft Sans Serif"/>
                <a:cs typeface="Microsoft Sans Serif"/>
              </a:rPr>
              <a:t> </a:t>
            </a:r>
            <a:r>
              <a:rPr sz="700" spc="10" dirty="0">
                <a:latin typeface="Microsoft Sans Serif"/>
                <a:cs typeface="Microsoft Sans Serif"/>
              </a:rPr>
              <a:t>relés</a:t>
            </a:r>
            <a:r>
              <a:rPr sz="700" dirty="0">
                <a:latin typeface="Microsoft Sans Serif"/>
                <a:cs typeface="Microsoft Sans Serif"/>
              </a:rPr>
              <a:t> </a:t>
            </a:r>
            <a:r>
              <a:rPr sz="700" spc="20" dirty="0">
                <a:latin typeface="Microsoft Sans Serif"/>
                <a:cs typeface="Microsoft Sans Serif"/>
              </a:rPr>
              <a:t>de </a:t>
            </a:r>
            <a:r>
              <a:rPr sz="700" spc="-170" dirty="0">
                <a:latin typeface="Microsoft Sans Serif"/>
                <a:cs typeface="Microsoft Sans Serif"/>
              </a:rPr>
              <a:t> </a:t>
            </a:r>
            <a:r>
              <a:rPr sz="700" spc="15" dirty="0">
                <a:latin typeface="Microsoft Sans Serif"/>
                <a:cs typeface="Microsoft Sans Serif"/>
              </a:rPr>
              <a:t>verificación </a:t>
            </a:r>
            <a:r>
              <a:rPr sz="700" spc="20" dirty="0">
                <a:latin typeface="Microsoft Sans Serif"/>
                <a:cs typeface="Microsoft Sans Serif"/>
              </a:rPr>
              <a:t>de </a:t>
            </a:r>
            <a:r>
              <a:rPr sz="700" spc="25" dirty="0">
                <a:latin typeface="Microsoft Sans Serif"/>
                <a:cs typeface="Microsoft Sans Serif"/>
              </a:rPr>
              <a:t>sincronismo </a:t>
            </a:r>
            <a:r>
              <a:rPr sz="700" dirty="0">
                <a:latin typeface="Microsoft Sans Serif"/>
                <a:cs typeface="Microsoft Sans Serif"/>
              </a:rPr>
              <a:t>a </a:t>
            </a:r>
            <a:r>
              <a:rPr sz="700" spc="35" dirty="0">
                <a:latin typeface="Microsoft Sans Serif"/>
                <a:cs typeface="Microsoft Sans Serif"/>
              </a:rPr>
              <a:t>menudo </a:t>
            </a:r>
            <a:r>
              <a:rPr sz="700" spc="-5" dirty="0">
                <a:latin typeface="Microsoft Sans Serif"/>
                <a:cs typeface="Microsoft Sans Serif"/>
              </a:rPr>
              <a:t>se </a:t>
            </a:r>
            <a:r>
              <a:rPr sz="700" spc="15" dirty="0">
                <a:latin typeface="Microsoft Sans Serif"/>
                <a:cs typeface="Microsoft Sans Serif"/>
              </a:rPr>
              <a:t>aplican </a:t>
            </a:r>
            <a:r>
              <a:rPr sz="700" spc="20" dirty="0">
                <a:latin typeface="Microsoft Sans Serif"/>
                <a:cs typeface="Microsoft Sans Serif"/>
              </a:rPr>
              <a:t>con </a:t>
            </a:r>
            <a:r>
              <a:rPr sz="700" spc="15" dirty="0">
                <a:latin typeface="Microsoft Sans Serif"/>
                <a:cs typeface="Microsoft Sans Serif"/>
              </a:rPr>
              <a:t>sincronizadores </a:t>
            </a:r>
            <a:r>
              <a:rPr sz="700" spc="20" dirty="0">
                <a:latin typeface="Microsoft Sans Serif"/>
                <a:cs typeface="Microsoft Sans Serif"/>
              </a:rPr>
              <a:t> </a:t>
            </a:r>
            <a:r>
              <a:rPr sz="700" spc="25" dirty="0">
                <a:latin typeface="Microsoft Sans Serif"/>
                <a:cs typeface="Microsoft Sans Serif"/>
              </a:rPr>
              <a:t>automáticos</a:t>
            </a:r>
            <a:r>
              <a:rPr sz="700" spc="-5" dirty="0">
                <a:latin typeface="Microsoft Sans Serif"/>
                <a:cs typeface="Microsoft Sans Serif"/>
              </a:rPr>
              <a:t> </a:t>
            </a:r>
            <a:r>
              <a:rPr sz="700" spc="25" dirty="0">
                <a:latin typeface="Microsoft Sans Serif"/>
                <a:cs typeface="Microsoft Sans Serif"/>
              </a:rPr>
              <a:t>para</a:t>
            </a:r>
            <a:r>
              <a:rPr sz="700" spc="-5" dirty="0">
                <a:latin typeface="Microsoft Sans Serif"/>
                <a:cs typeface="Microsoft Sans Serif"/>
              </a:rPr>
              <a:t> </a:t>
            </a:r>
            <a:r>
              <a:rPr sz="700" spc="20" dirty="0">
                <a:latin typeface="Microsoft Sans Serif"/>
                <a:cs typeface="Microsoft Sans Serif"/>
              </a:rPr>
              <a:t>supervisar</a:t>
            </a:r>
            <a:r>
              <a:rPr sz="700" spc="-5" dirty="0">
                <a:latin typeface="Microsoft Sans Serif"/>
                <a:cs typeface="Microsoft Sans Serif"/>
              </a:rPr>
              <a:t> </a:t>
            </a:r>
            <a:r>
              <a:rPr sz="700" spc="10" dirty="0">
                <a:latin typeface="Microsoft Sans Serif"/>
                <a:cs typeface="Microsoft Sans Serif"/>
              </a:rPr>
              <a:t>la</a:t>
            </a:r>
            <a:r>
              <a:rPr sz="700" spc="-5" dirty="0">
                <a:latin typeface="Microsoft Sans Serif"/>
                <a:cs typeface="Microsoft Sans Serif"/>
              </a:rPr>
              <a:t> </a:t>
            </a:r>
            <a:r>
              <a:rPr sz="700" spc="30" dirty="0">
                <a:latin typeface="Microsoft Sans Serif"/>
                <a:cs typeface="Microsoft Sans Serif"/>
              </a:rPr>
              <a:t>función</a:t>
            </a:r>
            <a:r>
              <a:rPr sz="700" spc="-5" dirty="0">
                <a:latin typeface="Microsoft Sans Serif"/>
                <a:cs typeface="Microsoft Sans Serif"/>
              </a:rPr>
              <a:t> </a:t>
            </a:r>
            <a:r>
              <a:rPr sz="700" spc="20" dirty="0">
                <a:latin typeface="Microsoft Sans Serif"/>
                <a:cs typeface="Microsoft Sans Serif"/>
              </a:rPr>
              <a:t>de</a:t>
            </a:r>
            <a:r>
              <a:rPr sz="700" spc="-5" dirty="0">
                <a:latin typeface="Microsoft Sans Serif"/>
                <a:cs typeface="Microsoft Sans Serif"/>
              </a:rPr>
              <a:t> </a:t>
            </a:r>
            <a:r>
              <a:rPr sz="700" spc="30" dirty="0">
                <a:latin typeface="Microsoft Sans Serif"/>
                <a:cs typeface="Microsoft Sans Serif"/>
              </a:rPr>
              <a:t>control</a:t>
            </a:r>
            <a:r>
              <a:rPr sz="700" spc="-5" dirty="0">
                <a:latin typeface="Microsoft Sans Serif"/>
                <a:cs typeface="Microsoft Sans Serif"/>
              </a:rPr>
              <a:t> </a:t>
            </a:r>
            <a:r>
              <a:rPr sz="700" spc="25" dirty="0">
                <a:latin typeface="Microsoft Sans Serif"/>
                <a:cs typeface="Microsoft Sans Serif"/>
              </a:rPr>
              <a:t>automático.</a:t>
            </a:r>
            <a:endParaRPr sz="700">
              <a:latin typeface="Microsoft Sans Serif"/>
              <a:cs typeface="Microsoft Sans Serif"/>
            </a:endParaRPr>
          </a:p>
          <a:p>
            <a:pPr marL="12700" marR="135890" indent="154940" algn="just">
              <a:lnSpc>
                <a:spcPct val="125000"/>
              </a:lnSpc>
              <a:spcBef>
                <a:spcPts val="20"/>
              </a:spcBef>
            </a:pPr>
            <a:r>
              <a:rPr sz="800" spc="-20" dirty="0">
                <a:latin typeface="Microsoft Sans Serif"/>
                <a:cs typeface="Microsoft Sans Serif"/>
              </a:rPr>
              <a:t>En</a:t>
            </a:r>
            <a:r>
              <a:rPr sz="800" spc="-10" dirty="0">
                <a:latin typeface="Microsoft Sans Serif"/>
                <a:cs typeface="Microsoft Sans Serif"/>
              </a:rPr>
              <a:t> </a:t>
            </a:r>
            <a:r>
              <a:rPr sz="800" spc="25" dirty="0">
                <a:latin typeface="Microsoft Sans Serif"/>
                <a:cs typeface="Microsoft Sans Serif"/>
              </a:rPr>
              <a:t>algunos</a:t>
            </a:r>
            <a:r>
              <a:rPr sz="800" spc="-5" dirty="0">
                <a:latin typeface="Microsoft Sans Serif"/>
                <a:cs typeface="Microsoft Sans Serif"/>
              </a:rPr>
              <a:t> casos, </a:t>
            </a:r>
            <a:r>
              <a:rPr sz="800" dirty="0">
                <a:latin typeface="Microsoft Sans Serif"/>
                <a:cs typeface="Microsoft Sans Serif"/>
              </a:rPr>
              <a:t>las</a:t>
            </a:r>
            <a:r>
              <a:rPr sz="800" spc="-5" dirty="0">
                <a:latin typeface="Microsoft Sans Serif"/>
                <a:cs typeface="Microsoft Sans Serif"/>
              </a:rPr>
              <a:t> </a:t>
            </a:r>
            <a:r>
              <a:rPr sz="800" spc="25" dirty="0">
                <a:latin typeface="Microsoft Sans Serif"/>
                <a:cs typeface="Microsoft Sans Serif"/>
              </a:rPr>
              <a:t>funciones</a:t>
            </a:r>
            <a:r>
              <a:rPr sz="800" spc="-5" dirty="0">
                <a:latin typeface="Microsoft Sans Serif"/>
                <a:cs typeface="Microsoft Sans Serif"/>
              </a:rPr>
              <a:t> </a:t>
            </a:r>
            <a:r>
              <a:rPr sz="800" spc="25" dirty="0">
                <a:latin typeface="Microsoft Sans Serif"/>
                <a:cs typeface="Microsoft Sans Serif"/>
              </a:rPr>
              <a:t>de</a:t>
            </a:r>
            <a:r>
              <a:rPr sz="800" spc="-10" dirty="0">
                <a:latin typeface="Microsoft Sans Serif"/>
                <a:cs typeface="Microsoft Sans Serif"/>
              </a:rPr>
              <a:t> </a:t>
            </a:r>
            <a:r>
              <a:rPr sz="800" spc="25" dirty="0">
                <a:latin typeface="Microsoft Sans Serif"/>
                <a:cs typeface="Microsoft Sans Serif"/>
              </a:rPr>
              <a:t>adaptación</a:t>
            </a:r>
            <a:r>
              <a:rPr sz="800" spc="-5" dirty="0">
                <a:latin typeface="Microsoft Sans Serif"/>
                <a:cs typeface="Microsoft Sans Serif"/>
              </a:rPr>
              <a:t> </a:t>
            </a:r>
            <a:r>
              <a:rPr sz="800" spc="25" dirty="0">
                <a:latin typeface="Microsoft Sans Serif"/>
                <a:cs typeface="Microsoft Sans Serif"/>
              </a:rPr>
              <a:t>de</a:t>
            </a:r>
            <a:r>
              <a:rPr sz="800" spc="-5" dirty="0">
                <a:latin typeface="Microsoft Sans Serif"/>
                <a:cs typeface="Microsoft Sans Serif"/>
              </a:rPr>
              <a:t> </a:t>
            </a:r>
            <a:r>
              <a:rPr sz="800" spc="20" dirty="0">
                <a:latin typeface="Microsoft Sans Serif"/>
                <a:cs typeface="Microsoft Sans Serif"/>
              </a:rPr>
              <a:t>velocidad</a:t>
            </a:r>
            <a:r>
              <a:rPr sz="800" spc="-5" dirty="0">
                <a:latin typeface="Microsoft Sans Serif"/>
                <a:cs typeface="Microsoft Sans Serif"/>
              </a:rPr>
              <a:t> </a:t>
            </a:r>
            <a:r>
              <a:rPr sz="800" spc="5" dirty="0">
                <a:latin typeface="Microsoft Sans Serif"/>
                <a:cs typeface="Microsoft Sans Serif"/>
              </a:rPr>
              <a:t>y </a:t>
            </a:r>
            <a:r>
              <a:rPr sz="800" spc="-200" dirty="0">
                <a:latin typeface="Microsoft Sans Serif"/>
                <a:cs typeface="Microsoft Sans Serif"/>
              </a:rPr>
              <a:t> </a:t>
            </a:r>
            <a:r>
              <a:rPr sz="800" spc="30" dirty="0">
                <a:latin typeface="Microsoft Sans Serif"/>
                <a:cs typeface="Microsoft Sans Serif"/>
              </a:rPr>
              <a:t>tensión</a:t>
            </a:r>
            <a:r>
              <a:rPr sz="800" spc="-5" dirty="0">
                <a:latin typeface="Microsoft Sans Serif"/>
                <a:cs typeface="Microsoft Sans Serif"/>
              </a:rPr>
              <a:t> </a:t>
            </a:r>
            <a:r>
              <a:rPr sz="800" spc="-10" dirty="0">
                <a:latin typeface="Microsoft Sans Serif"/>
                <a:cs typeface="Microsoft Sans Serif"/>
              </a:rPr>
              <a:t>se</a:t>
            </a:r>
            <a:r>
              <a:rPr sz="800" spc="-5" dirty="0">
                <a:latin typeface="Microsoft Sans Serif"/>
                <a:cs typeface="Microsoft Sans Serif"/>
              </a:rPr>
              <a:t> </a:t>
            </a:r>
            <a:r>
              <a:rPr sz="800" spc="35" dirty="0">
                <a:latin typeface="Microsoft Sans Serif"/>
                <a:cs typeface="Microsoft Sans Serif"/>
              </a:rPr>
              <a:t>proporcionan</a:t>
            </a:r>
            <a:r>
              <a:rPr sz="800" spc="-5" dirty="0">
                <a:latin typeface="Microsoft Sans Serif"/>
                <a:cs typeface="Microsoft Sans Serif"/>
              </a:rPr>
              <a:t> </a:t>
            </a:r>
            <a:r>
              <a:rPr sz="800" spc="20" dirty="0">
                <a:latin typeface="Microsoft Sans Serif"/>
                <a:cs typeface="Microsoft Sans Serif"/>
              </a:rPr>
              <a:t>con</a:t>
            </a:r>
            <a:r>
              <a:rPr sz="800" spc="-5" dirty="0">
                <a:latin typeface="Microsoft Sans Serif"/>
                <a:cs typeface="Microsoft Sans Serif"/>
              </a:rPr>
              <a:t> </a:t>
            </a:r>
            <a:r>
              <a:rPr sz="800" spc="15" dirty="0">
                <a:latin typeface="Microsoft Sans Serif"/>
                <a:cs typeface="Microsoft Sans Serif"/>
              </a:rPr>
              <a:t>los</a:t>
            </a:r>
            <a:r>
              <a:rPr sz="800" spc="-5" dirty="0">
                <a:latin typeface="Microsoft Sans Serif"/>
                <a:cs typeface="Microsoft Sans Serif"/>
              </a:rPr>
              <a:t> </a:t>
            </a:r>
            <a:r>
              <a:rPr sz="800" spc="15" dirty="0">
                <a:latin typeface="Microsoft Sans Serif"/>
                <a:cs typeface="Microsoft Sans Serif"/>
              </a:rPr>
              <a:t>sistemas</a:t>
            </a:r>
            <a:r>
              <a:rPr sz="800" spc="-5" dirty="0">
                <a:latin typeface="Microsoft Sans Serif"/>
                <a:cs typeface="Microsoft Sans Serif"/>
              </a:rPr>
              <a:t> </a:t>
            </a:r>
            <a:r>
              <a:rPr sz="800" spc="25" dirty="0">
                <a:latin typeface="Microsoft Sans Serif"/>
                <a:cs typeface="Microsoft Sans Serif"/>
              </a:rPr>
              <a:t>de</a:t>
            </a:r>
            <a:r>
              <a:rPr sz="800" dirty="0">
                <a:latin typeface="Microsoft Sans Serif"/>
                <a:cs typeface="Microsoft Sans Serif"/>
              </a:rPr>
              <a:t> </a:t>
            </a:r>
            <a:r>
              <a:rPr sz="800" spc="35" dirty="0">
                <a:latin typeface="Microsoft Sans Serif"/>
                <a:cs typeface="Microsoft Sans Serif"/>
              </a:rPr>
              <a:t>control</a:t>
            </a:r>
            <a:r>
              <a:rPr sz="800" spc="-5" dirty="0">
                <a:latin typeface="Microsoft Sans Serif"/>
                <a:cs typeface="Microsoft Sans Serif"/>
              </a:rPr>
              <a:t> </a:t>
            </a:r>
            <a:r>
              <a:rPr sz="800" spc="35" dirty="0">
                <a:latin typeface="Microsoft Sans Serif"/>
                <a:cs typeface="Microsoft Sans Serif"/>
              </a:rPr>
              <a:t>automático </a:t>
            </a:r>
            <a:r>
              <a:rPr sz="800" spc="-200" dirty="0">
                <a:latin typeface="Microsoft Sans Serif"/>
                <a:cs typeface="Microsoft Sans Serif"/>
              </a:rPr>
              <a:t> </a:t>
            </a:r>
            <a:r>
              <a:rPr sz="800" spc="30" dirty="0">
                <a:latin typeface="Microsoft Sans Serif"/>
                <a:cs typeface="Microsoft Sans Serif"/>
              </a:rPr>
              <a:t>suministrados</a:t>
            </a:r>
            <a:r>
              <a:rPr sz="800" spc="-10" dirty="0">
                <a:latin typeface="Microsoft Sans Serif"/>
                <a:cs typeface="Microsoft Sans Serif"/>
              </a:rPr>
              <a:t> </a:t>
            </a:r>
            <a:r>
              <a:rPr sz="800" spc="20" dirty="0">
                <a:latin typeface="Microsoft Sans Serif"/>
                <a:cs typeface="Microsoft Sans Serif"/>
              </a:rPr>
              <a:t>con</a:t>
            </a:r>
            <a:r>
              <a:rPr sz="800" spc="-5" dirty="0">
                <a:latin typeface="Microsoft Sans Serif"/>
                <a:cs typeface="Microsoft Sans Serif"/>
              </a:rPr>
              <a:t> </a:t>
            </a:r>
            <a:r>
              <a:rPr sz="800" spc="15" dirty="0">
                <a:latin typeface="Microsoft Sans Serif"/>
                <a:cs typeface="Microsoft Sans Serif"/>
              </a:rPr>
              <a:t>el</a:t>
            </a:r>
            <a:r>
              <a:rPr sz="800" spc="-5" dirty="0">
                <a:latin typeface="Microsoft Sans Serif"/>
                <a:cs typeface="Microsoft Sans Serif"/>
              </a:rPr>
              <a:t> </a:t>
            </a:r>
            <a:r>
              <a:rPr sz="800" spc="30" dirty="0">
                <a:latin typeface="Microsoft Sans Serif"/>
                <a:cs typeface="Microsoft Sans Serif"/>
              </a:rPr>
              <a:t>generador.</a:t>
            </a:r>
            <a:endParaRPr sz="800">
              <a:latin typeface="Microsoft Sans Serif"/>
              <a:cs typeface="Microsoft Sans Serif"/>
            </a:endParaRPr>
          </a:p>
          <a:p>
            <a:pPr marL="12700">
              <a:lnSpc>
                <a:spcPct val="100000"/>
              </a:lnSpc>
              <a:spcBef>
                <a:spcPts val="900"/>
              </a:spcBef>
            </a:pPr>
            <a:r>
              <a:rPr sz="750" spc="-15" dirty="0">
                <a:latin typeface="Microsoft Sans Serif"/>
                <a:cs typeface="Microsoft Sans Serif"/>
              </a:rPr>
              <a:t>B.</a:t>
            </a:r>
            <a:r>
              <a:rPr sz="750" dirty="0">
                <a:latin typeface="Microsoft Sans Serif"/>
                <a:cs typeface="Microsoft Sans Serif"/>
              </a:rPr>
              <a:t> </a:t>
            </a:r>
            <a:r>
              <a:rPr sz="750" spc="5" dirty="0">
                <a:latin typeface="Microsoft Sans Serif"/>
                <a:cs typeface="Microsoft Sans Serif"/>
              </a:rPr>
              <a:t>Sistemas</a:t>
            </a:r>
            <a:r>
              <a:rPr sz="750" dirty="0">
                <a:latin typeface="Microsoft Sans Serif"/>
                <a:cs typeface="Microsoft Sans Serif"/>
              </a:rPr>
              <a:t> </a:t>
            </a:r>
            <a:r>
              <a:rPr sz="750" spc="25" dirty="0">
                <a:latin typeface="Microsoft Sans Serif"/>
                <a:cs typeface="Microsoft Sans Serif"/>
              </a:rPr>
              <a:t>de</a:t>
            </a:r>
            <a:r>
              <a:rPr sz="750" spc="5" dirty="0">
                <a:latin typeface="Microsoft Sans Serif"/>
                <a:cs typeface="Microsoft Sans Serif"/>
              </a:rPr>
              <a:t> </a:t>
            </a:r>
            <a:r>
              <a:rPr sz="750" spc="15" dirty="0">
                <a:latin typeface="Microsoft Sans Serif"/>
                <a:cs typeface="Microsoft Sans Serif"/>
              </a:rPr>
              <a:t>sincronización</a:t>
            </a:r>
            <a:r>
              <a:rPr sz="750" dirty="0">
                <a:latin typeface="Microsoft Sans Serif"/>
                <a:cs typeface="Microsoft Sans Serif"/>
              </a:rPr>
              <a:t> </a:t>
            </a:r>
            <a:r>
              <a:rPr sz="750" spc="20" dirty="0">
                <a:latin typeface="Microsoft Sans Serif"/>
                <a:cs typeface="Microsoft Sans Serif"/>
              </a:rPr>
              <a:t>manuales</a:t>
            </a:r>
            <a:r>
              <a:rPr sz="750" spc="5" dirty="0">
                <a:latin typeface="Microsoft Sans Serif"/>
                <a:cs typeface="Microsoft Sans Serif"/>
              </a:rPr>
              <a:t> y</a:t>
            </a:r>
            <a:r>
              <a:rPr sz="750" dirty="0">
                <a:latin typeface="Microsoft Sans Serif"/>
                <a:cs typeface="Microsoft Sans Serif"/>
              </a:rPr>
              <a:t> </a:t>
            </a:r>
            <a:r>
              <a:rPr sz="750" spc="25" dirty="0">
                <a:latin typeface="Microsoft Sans Serif"/>
                <a:cs typeface="Microsoft Sans Serif"/>
              </a:rPr>
              <a:t>semiautomáticos</a:t>
            </a:r>
            <a:endParaRPr sz="750">
              <a:latin typeface="Microsoft Sans Serif"/>
              <a:cs typeface="Microsoft Sans Serif"/>
            </a:endParaRPr>
          </a:p>
          <a:p>
            <a:pPr marL="12700" marR="7620" indent="154940">
              <a:lnSpc>
                <a:spcPct val="133500"/>
              </a:lnSpc>
              <a:spcBef>
                <a:spcPts val="240"/>
              </a:spcBef>
            </a:pPr>
            <a:r>
              <a:rPr sz="750" spc="-35" dirty="0">
                <a:latin typeface="Microsoft Sans Serif"/>
                <a:cs typeface="Microsoft Sans Serif"/>
              </a:rPr>
              <a:t>El </a:t>
            </a:r>
            <a:r>
              <a:rPr sz="750" spc="15" dirty="0">
                <a:latin typeface="Microsoft Sans Serif"/>
                <a:cs typeface="Microsoft Sans Serif"/>
              </a:rPr>
              <a:t>sistema </a:t>
            </a:r>
            <a:r>
              <a:rPr sz="750" spc="25" dirty="0">
                <a:latin typeface="Microsoft Sans Serif"/>
                <a:cs typeface="Microsoft Sans Serif"/>
              </a:rPr>
              <a:t>de </a:t>
            </a:r>
            <a:r>
              <a:rPr sz="750" spc="15" dirty="0">
                <a:latin typeface="Microsoft Sans Serif"/>
                <a:cs typeface="Microsoft Sans Serif"/>
              </a:rPr>
              <a:t>sincronización </a:t>
            </a:r>
            <a:r>
              <a:rPr sz="750" spc="30" dirty="0">
                <a:latin typeface="Microsoft Sans Serif"/>
                <a:cs typeface="Microsoft Sans Serif"/>
              </a:rPr>
              <a:t>manual </a:t>
            </a:r>
            <a:r>
              <a:rPr sz="750" spc="25" dirty="0">
                <a:latin typeface="Microsoft Sans Serif"/>
                <a:cs typeface="Microsoft Sans Serif"/>
              </a:rPr>
              <a:t>depende </a:t>
            </a:r>
            <a:r>
              <a:rPr sz="750" spc="20" dirty="0">
                <a:latin typeface="Microsoft Sans Serif"/>
                <a:cs typeface="Microsoft Sans Serif"/>
              </a:rPr>
              <a:t>del </a:t>
            </a:r>
            <a:r>
              <a:rPr sz="750" spc="30" dirty="0">
                <a:latin typeface="Microsoft Sans Serif"/>
                <a:cs typeface="Microsoft Sans Serif"/>
              </a:rPr>
              <a:t>criterio </a:t>
            </a:r>
            <a:r>
              <a:rPr sz="750" spc="20" dirty="0">
                <a:latin typeface="Microsoft Sans Serif"/>
                <a:cs typeface="Microsoft Sans Serif"/>
              </a:rPr>
              <a:t>del </a:t>
            </a:r>
            <a:r>
              <a:rPr sz="750" spc="25" dirty="0">
                <a:latin typeface="Microsoft Sans Serif"/>
                <a:cs typeface="Microsoft Sans Serif"/>
              </a:rPr>
              <a:t> </a:t>
            </a:r>
            <a:r>
              <a:rPr sz="750" spc="35" dirty="0">
                <a:latin typeface="Microsoft Sans Serif"/>
                <a:cs typeface="Microsoft Sans Serif"/>
              </a:rPr>
              <a:t>operador </a:t>
            </a:r>
            <a:r>
              <a:rPr sz="750" spc="25" dirty="0">
                <a:latin typeface="Microsoft Sans Serif"/>
                <a:cs typeface="Microsoft Sans Serif"/>
              </a:rPr>
              <a:t>para cerrar </a:t>
            </a:r>
            <a:r>
              <a:rPr sz="750" spc="10" dirty="0">
                <a:latin typeface="Microsoft Sans Serif"/>
                <a:cs typeface="Microsoft Sans Serif"/>
              </a:rPr>
              <a:t>el </a:t>
            </a:r>
            <a:r>
              <a:rPr sz="750" spc="45" dirty="0">
                <a:latin typeface="Microsoft Sans Serif"/>
                <a:cs typeface="Microsoft Sans Serif"/>
              </a:rPr>
              <a:t>interruptor </a:t>
            </a:r>
            <a:r>
              <a:rPr sz="750" spc="30" dirty="0">
                <a:latin typeface="Microsoft Sans Serif"/>
                <a:cs typeface="Microsoft Sans Serif"/>
              </a:rPr>
              <a:t>mientras controla </a:t>
            </a:r>
            <a:r>
              <a:rPr sz="750" spc="10" dirty="0">
                <a:latin typeface="Microsoft Sans Serif"/>
                <a:cs typeface="Microsoft Sans Serif"/>
              </a:rPr>
              <a:t>el </a:t>
            </a:r>
            <a:r>
              <a:rPr sz="750" spc="20" dirty="0">
                <a:latin typeface="Microsoft Sans Serif"/>
                <a:cs typeface="Microsoft Sans Serif"/>
              </a:rPr>
              <a:t>voltaje </a:t>
            </a:r>
            <a:r>
              <a:rPr sz="750" spc="5" dirty="0">
                <a:latin typeface="Microsoft Sans Serif"/>
                <a:cs typeface="Microsoft Sans Serif"/>
              </a:rPr>
              <a:t>y </a:t>
            </a:r>
            <a:r>
              <a:rPr sz="750" spc="10" dirty="0">
                <a:latin typeface="Microsoft Sans Serif"/>
                <a:cs typeface="Microsoft Sans Serif"/>
              </a:rPr>
              <a:t>la </a:t>
            </a:r>
            <a:r>
              <a:rPr sz="750" spc="15" dirty="0">
                <a:latin typeface="Microsoft Sans Serif"/>
                <a:cs typeface="Microsoft Sans Serif"/>
              </a:rPr>
              <a:t> </a:t>
            </a:r>
            <a:r>
              <a:rPr sz="750" spc="20" dirty="0">
                <a:latin typeface="Microsoft Sans Serif"/>
                <a:cs typeface="Microsoft Sans Serif"/>
              </a:rPr>
              <a:t>frecuencia del </a:t>
            </a:r>
            <a:r>
              <a:rPr sz="750" spc="25" dirty="0">
                <a:latin typeface="Microsoft Sans Serif"/>
                <a:cs typeface="Microsoft Sans Serif"/>
              </a:rPr>
              <a:t>generador. </a:t>
            </a:r>
            <a:r>
              <a:rPr sz="750" spc="-15" dirty="0">
                <a:latin typeface="Microsoft Sans Serif"/>
                <a:cs typeface="Microsoft Sans Serif"/>
              </a:rPr>
              <a:t>La </a:t>
            </a:r>
            <a:r>
              <a:rPr sz="750" spc="35" dirty="0">
                <a:latin typeface="Microsoft Sans Serif"/>
                <a:cs typeface="Microsoft Sans Serif"/>
              </a:rPr>
              <a:t>información </a:t>
            </a:r>
            <a:r>
              <a:rPr sz="750" spc="10" dirty="0">
                <a:latin typeface="Microsoft Sans Serif"/>
                <a:cs typeface="Microsoft Sans Serif"/>
              </a:rPr>
              <a:t>necesaria </a:t>
            </a:r>
            <a:r>
              <a:rPr sz="750" spc="25" dirty="0">
                <a:latin typeface="Microsoft Sans Serif"/>
                <a:cs typeface="Microsoft Sans Serif"/>
              </a:rPr>
              <a:t>para </a:t>
            </a:r>
            <a:r>
              <a:rPr sz="750" spc="30" dirty="0">
                <a:latin typeface="Microsoft Sans Serif"/>
                <a:cs typeface="Microsoft Sans Serif"/>
              </a:rPr>
              <a:t>que </a:t>
            </a:r>
            <a:r>
              <a:rPr sz="750" spc="10" dirty="0">
                <a:latin typeface="Microsoft Sans Serif"/>
                <a:cs typeface="Microsoft Sans Serif"/>
              </a:rPr>
              <a:t>el </a:t>
            </a:r>
            <a:r>
              <a:rPr sz="750" spc="15" dirty="0">
                <a:latin typeface="Microsoft Sans Serif"/>
                <a:cs typeface="Microsoft Sans Serif"/>
              </a:rPr>
              <a:t> </a:t>
            </a:r>
            <a:r>
              <a:rPr sz="750" spc="35" dirty="0">
                <a:latin typeface="Microsoft Sans Serif"/>
                <a:cs typeface="Microsoft Sans Serif"/>
              </a:rPr>
              <a:t>operador </a:t>
            </a:r>
            <a:r>
              <a:rPr sz="750" spc="45" dirty="0">
                <a:latin typeface="Microsoft Sans Serif"/>
                <a:cs typeface="Microsoft Sans Serif"/>
              </a:rPr>
              <a:t>tome </a:t>
            </a:r>
            <a:r>
              <a:rPr sz="750" spc="30" dirty="0">
                <a:latin typeface="Microsoft Sans Serif"/>
                <a:cs typeface="Microsoft Sans Serif"/>
              </a:rPr>
              <a:t>una </a:t>
            </a:r>
            <a:r>
              <a:rPr sz="750" spc="15" dirty="0">
                <a:latin typeface="Microsoft Sans Serif"/>
                <a:cs typeface="Microsoft Sans Serif"/>
              </a:rPr>
              <a:t>decisión </a:t>
            </a:r>
            <a:r>
              <a:rPr sz="750" spc="25" dirty="0">
                <a:latin typeface="Microsoft Sans Serif"/>
                <a:cs typeface="Microsoft Sans Serif"/>
              </a:rPr>
              <a:t>de </a:t>
            </a:r>
            <a:r>
              <a:rPr sz="750" spc="20" dirty="0">
                <a:latin typeface="Microsoft Sans Serif"/>
                <a:cs typeface="Microsoft Sans Serif"/>
              </a:rPr>
              <a:t>cierre </a:t>
            </a:r>
            <a:r>
              <a:rPr sz="750" spc="-5" dirty="0">
                <a:latin typeface="Microsoft Sans Serif"/>
                <a:cs typeface="Microsoft Sans Serif"/>
              </a:rPr>
              <a:t>es </a:t>
            </a:r>
            <a:r>
              <a:rPr sz="750" spc="30" dirty="0">
                <a:latin typeface="Microsoft Sans Serif"/>
                <a:cs typeface="Microsoft Sans Serif"/>
              </a:rPr>
              <a:t>proporcionada </a:t>
            </a:r>
            <a:r>
              <a:rPr sz="750" spc="45" dirty="0">
                <a:latin typeface="Microsoft Sans Serif"/>
                <a:cs typeface="Microsoft Sans Serif"/>
              </a:rPr>
              <a:t>por un grupo </a:t>
            </a:r>
            <a:r>
              <a:rPr sz="750" spc="50" dirty="0">
                <a:latin typeface="Microsoft Sans Serif"/>
                <a:cs typeface="Microsoft Sans Serif"/>
              </a:rPr>
              <a:t> </a:t>
            </a:r>
            <a:r>
              <a:rPr sz="750" spc="25" dirty="0">
                <a:latin typeface="Microsoft Sans Serif"/>
                <a:cs typeface="Microsoft Sans Serif"/>
              </a:rPr>
              <a:t>de </a:t>
            </a:r>
            <a:r>
              <a:rPr sz="750" spc="30" dirty="0">
                <a:latin typeface="Microsoft Sans Serif"/>
                <a:cs typeface="Microsoft Sans Serif"/>
              </a:rPr>
              <a:t>instrumentos. </a:t>
            </a:r>
            <a:r>
              <a:rPr sz="750" spc="-15" dirty="0">
                <a:latin typeface="Microsoft Sans Serif"/>
                <a:cs typeface="Microsoft Sans Serif"/>
              </a:rPr>
              <a:t>La </a:t>
            </a:r>
            <a:r>
              <a:rPr sz="750" spc="10" dirty="0">
                <a:latin typeface="Microsoft Sans Serif"/>
                <a:cs typeface="Microsoft Sans Serif"/>
              </a:rPr>
              <a:t>acción </a:t>
            </a:r>
            <a:r>
              <a:rPr sz="750" spc="20" dirty="0">
                <a:latin typeface="Microsoft Sans Serif"/>
                <a:cs typeface="Microsoft Sans Serif"/>
              </a:rPr>
              <a:t>del </a:t>
            </a:r>
            <a:r>
              <a:rPr sz="750" spc="35" dirty="0">
                <a:latin typeface="Microsoft Sans Serif"/>
                <a:cs typeface="Microsoft Sans Serif"/>
              </a:rPr>
              <a:t>operador </a:t>
            </a:r>
            <a:r>
              <a:rPr sz="750" spc="25" dirty="0">
                <a:latin typeface="Microsoft Sans Serif"/>
                <a:cs typeface="Microsoft Sans Serif"/>
              </a:rPr>
              <a:t>puede </a:t>
            </a:r>
            <a:r>
              <a:rPr sz="750" spc="15" dirty="0">
                <a:latin typeface="Microsoft Sans Serif"/>
                <a:cs typeface="Microsoft Sans Serif"/>
              </a:rPr>
              <a:t>ser supervisada </a:t>
            </a:r>
            <a:r>
              <a:rPr sz="750" spc="45" dirty="0">
                <a:latin typeface="Microsoft Sans Serif"/>
                <a:cs typeface="Microsoft Sans Serif"/>
              </a:rPr>
              <a:t>por </a:t>
            </a:r>
            <a:r>
              <a:rPr sz="750" spc="50" dirty="0">
                <a:latin typeface="Microsoft Sans Serif"/>
                <a:cs typeface="Microsoft Sans Serif"/>
              </a:rPr>
              <a:t> </a:t>
            </a:r>
            <a:r>
              <a:rPr sz="750" spc="20" dirty="0">
                <a:latin typeface="Microsoft Sans Serif"/>
                <a:cs typeface="Microsoft Sans Serif"/>
              </a:rPr>
              <a:t>dispositivos</a:t>
            </a:r>
            <a:r>
              <a:rPr sz="750" spc="-5" dirty="0">
                <a:latin typeface="Microsoft Sans Serif"/>
                <a:cs typeface="Microsoft Sans Serif"/>
              </a:rPr>
              <a:t> </a:t>
            </a:r>
            <a:r>
              <a:rPr sz="750" spc="15" dirty="0">
                <a:latin typeface="Microsoft Sans Serif"/>
                <a:cs typeface="Microsoft Sans Serif"/>
              </a:rPr>
              <a:t>adicionales</a:t>
            </a:r>
            <a:r>
              <a:rPr sz="750" dirty="0">
                <a:latin typeface="Microsoft Sans Serif"/>
                <a:cs typeface="Microsoft Sans Serif"/>
              </a:rPr>
              <a:t> </a:t>
            </a:r>
            <a:r>
              <a:rPr sz="750" spc="35" dirty="0">
                <a:latin typeface="Microsoft Sans Serif"/>
                <a:cs typeface="Microsoft Sans Serif"/>
              </a:rPr>
              <a:t>pero</a:t>
            </a:r>
            <a:r>
              <a:rPr sz="750" spc="-5" dirty="0">
                <a:latin typeface="Microsoft Sans Serif"/>
                <a:cs typeface="Microsoft Sans Serif"/>
              </a:rPr>
              <a:t> </a:t>
            </a:r>
            <a:r>
              <a:rPr sz="750" spc="20" dirty="0">
                <a:latin typeface="Microsoft Sans Serif"/>
                <a:cs typeface="Microsoft Sans Serif"/>
              </a:rPr>
              <a:t>son</a:t>
            </a:r>
            <a:r>
              <a:rPr sz="750" dirty="0">
                <a:latin typeface="Microsoft Sans Serif"/>
                <a:cs typeface="Microsoft Sans Serif"/>
              </a:rPr>
              <a:t> </a:t>
            </a:r>
            <a:r>
              <a:rPr sz="750" spc="25" dirty="0">
                <a:latin typeface="Microsoft Sans Serif"/>
                <a:cs typeface="Microsoft Sans Serif"/>
              </a:rPr>
              <a:t>transparentes</a:t>
            </a:r>
            <a:r>
              <a:rPr sz="750" spc="-5" dirty="0">
                <a:latin typeface="Microsoft Sans Serif"/>
                <a:cs typeface="Microsoft Sans Serif"/>
              </a:rPr>
              <a:t> </a:t>
            </a:r>
            <a:r>
              <a:rPr sz="750" spc="25" dirty="0">
                <a:latin typeface="Microsoft Sans Serif"/>
                <a:cs typeface="Microsoft Sans Serif"/>
              </a:rPr>
              <a:t>para</a:t>
            </a:r>
            <a:r>
              <a:rPr sz="750" dirty="0">
                <a:latin typeface="Microsoft Sans Serif"/>
                <a:cs typeface="Microsoft Sans Serif"/>
              </a:rPr>
              <a:t> </a:t>
            </a:r>
            <a:r>
              <a:rPr sz="750" spc="10" dirty="0">
                <a:latin typeface="Microsoft Sans Serif"/>
                <a:cs typeface="Microsoft Sans Serif"/>
              </a:rPr>
              <a:t>el</a:t>
            </a:r>
            <a:r>
              <a:rPr sz="750" spc="-5" dirty="0">
                <a:latin typeface="Microsoft Sans Serif"/>
                <a:cs typeface="Microsoft Sans Serif"/>
              </a:rPr>
              <a:t> </a:t>
            </a:r>
            <a:r>
              <a:rPr sz="750" spc="30" dirty="0">
                <a:latin typeface="Microsoft Sans Serif"/>
                <a:cs typeface="Microsoft Sans Serif"/>
              </a:rPr>
              <a:t>operador.</a:t>
            </a:r>
            <a:r>
              <a:rPr sz="750" dirty="0">
                <a:latin typeface="Microsoft Sans Serif"/>
                <a:cs typeface="Microsoft Sans Serif"/>
              </a:rPr>
              <a:t> </a:t>
            </a:r>
            <a:r>
              <a:rPr sz="750" spc="-5" dirty="0">
                <a:latin typeface="Microsoft Sans Serif"/>
                <a:cs typeface="Microsoft Sans Serif"/>
              </a:rPr>
              <a:t>Estos </a:t>
            </a:r>
            <a:r>
              <a:rPr sz="750" spc="-185" dirty="0">
                <a:latin typeface="Microsoft Sans Serif"/>
                <a:cs typeface="Microsoft Sans Serif"/>
              </a:rPr>
              <a:t> </a:t>
            </a:r>
            <a:r>
              <a:rPr sz="750" spc="20" dirty="0">
                <a:latin typeface="Microsoft Sans Serif"/>
                <a:cs typeface="Microsoft Sans Serif"/>
              </a:rPr>
              <a:t>dispositivos actúan </a:t>
            </a:r>
            <a:r>
              <a:rPr sz="750" spc="30" dirty="0">
                <a:latin typeface="Microsoft Sans Serif"/>
                <a:cs typeface="Microsoft Sans Serif"/>
              </a:rPr>
              <a:t>únicamente como </a:t>
            </a:r>
            <a:r>
              <a:rPr sz="750" spc="20" dirty="0">
                <a:latin typeface="Microsoft Sans Serif"/>
                <a:cs typeface="Microsoft Sans Serif"/>
              </a:rPr>
              <a:t>permisivos </a:t>
            </a:r>
            <a:r>
              <a:rPr sz="750" spc="5" dirty="0">
                <a:latin typeface="Microsoft Sans Serif"/>
                <a:cs typeface="Microsoft Sans Serif"/>
              </a:rPr>
              <a:t>y </a:t>
            </a:r>
            <a:r>
              <a:rPr sz="750" spc="40" dirty="0">
                <a:latin typeface="Microsoft Sans Serif"/>
                <a:cs typeface="Microsoft Sans Serif"/>
              </a:rPr>
              <a:t>no </a:t>
            </a:r>
            <a:r>
              <a:rPr sz="750" spc="20" dirty="0">
                <a:latin typeface="Microsoft Sans Serif"/>
                <a:cs typeface="Microsoft Sans Serif"/>
              </a:rPr>
              <a:t>coinciden con </a:t>
            </a:r>
            <a:r>
              <a:rPr sz="750" spc="10" dirty="0">
                <a:latin typeface="Microsoft Sans Serif"/>
                <a:cs typeface="Microsoft Sans Serif"/>
              </a:rPr>
              <a:t>la </a:t>
            </a:r>
            <a:r>
              <a:rPr sz="750" spc="-185" dirty="0">
                <a:latin typeface="Microsoft Sans Serif"/>
                <a:cs typeface="Microsoft Sans Serif"/>
              </a:rPr>
              <a:t> </a:t>
            </a:r>
            <a:r>
              <a:rPr sz="750" spc="15" dirty="0">
                <a:latin typeface="Microsoft Sans Serif"/>
                <a:cs typeface="Microsoft Sans Serif"/>
              </a:rPr>
              <a:t>velocidad</a:t>
            </a:r>
            <a:r>
              <a:rPr sz="750" spc="-5" dirty="0">
                <a:latin typeface="Microsoft Sans Serif"/>
                <a:cs typeface="Microsoft Sans Serif"/>
              </a:rPr>
              <a:t> </a:t>
            </a:r>
            <a:r>
              <a:rPr sz="750" spc="5" dirty="0">
                <a:latin typeface="Microsoft Sans Serif"/>
                <a:cs typeface="Microsoft Sans Serif"/>
              </a:rPr>
              <a:t>y</a:t>
            </a:r>
            <a:r>
              <a:rPr sz="750" spc="-5" dirty="0">
                <a:latin typeface="Microsoft Sans Serif"/>
                <a:cs typeface="Microsoft Sans Serif"/>
              </a:rPr>
              <a:t> </a:t>
            </a:r>
            <a:r>
              <a:rPr sz="750" spc="10" dirty="0">
                <a:latin typeface="Microsoft Sans Serif"/>
                <a:cs typeface="Microsoft Sans Serif"/>
              </a:rPr>
              <a:t>el</a:t>
            </a:r>
            <a:r>
              <a:rPr sz="750" spc="-5" dirty="0">
                <a:latin typeface="Microsoft Sans Serif"/>
                <a:cs typeface="Microsoft Sans Serif"/>
              </a:rPr>
              <a:t> </a:t>
            </a:r>
            <a:r>
              <a:rPr sz="750" spc="20" dirty="0">
                <a:latin typeface="Microsoft Sans Serif"/>
                <a:cs typeface="Microsoft Sans Serif"/>
              </a:rPr>
              <a:t>voltaje</a:t>
            </a:r>
            <a:r>
              <a:rPr sz="750" spc="-5" dirty="0">
                <a:latin typeface="Microsoft Sans Serif"/>
                <a:cs typeface="Microsoft Sans Serif"/>
              </a:rPr>
              <a:t> </a:t>
            </a:r>
            <a:r>
              <a:rPr sz="750" spc="30" dirty="0">
                <a:latin typeface="Microsoft Sans Serif"/>
                <a:cs typeface="Microsoft Sans Serif"/>
              </a:rPr>
              <a:t>ni</a:t>
            </a:r>
            <a:r>
              <a:rPr sz="750" spc="-5" dirty="0">
                <a:latin typeface="Microsoft Sans Serif"/>
                <a:cs typeface="Microsoft Sans Serif"/>
              </a:rPr>
              <a:t> </a:t>
            </a:r>
            <a:r>
              <a:rPr sz="750" spc="20" dirty="0">
                <a:latin typeface="Microsoft Sans Serif"/>
                <a:cs typeface="Microsoft Sans Serif"/>
              </a:rPr>
              <a:t>inician</a:t>
            </a:r>
            <a:r>
              <a:rPr sz="750" spc="-5" dirty="0">
                <a:latin typeface="Microsoft Sans Serif"/>
                <a:cs typeface="Microsoft Sans Serif"/>
              </a:rPr>
              <a:t> </a:t>
            </a:r>
            <a:r>
              <a:rPr sz="750" spc="10" dirty="0">
                <a:latin typeface="Microsoft Sans Serif"/>
                <a:cs typeface="Microsoft Sans Serif"/>
              </a:rPr>
              <a:t>el</a:t>
            </a:r>
            <a:r>
              <a:rPr sz="750" spc="-5" dirty="0">
                <a:latin typeface="Microsoft Sans Serif"/>
                <a:cs typeface="Microsoft Sans Serif"/>
              </a:rPr>
              <a:t> </a:t>
            </a:r>
            <a:r>
              <a:rPr sz="750" spc="15" dirty="0">
                <a:latin typeface="Microsoft Sans Serif"/>
                <a:cs typeface="Microsoft Sans Serif"/>
              </a:rPr>
              <a:t>cierre.</a:t>
            </a:r>
            <a:endParaRPr sz="750">
              <a:latin typeface="Microsoft Sans Serif"/>
              <a:cs typeface="Microsoft Sans Serif"/>
            </a:endParaRPr>
          </a:p>
          <a:p>
            <a:pPr marL="12700" marR="109855" indent="154940">
              <a:lnSpc>
                <a:spcPct val="133300"/>
              </a:lnSpc>
            </a:pPr>
            <a:r>
              <a:rPr sz="750" spc="-35" dirty="0">
                <a:latin typeface="Microsoft Sans Serif"/>
                <a:cs typeface="Microsoft Sans Serif"/>
              </a:rPr>
              <a:t>El</a:t>
            </a:r>
            <a:r>
              <a:rPr sz="750" dirty="0">
                <a:latin typeface="Microsoft Sans Serif"/>
                <a:cs typeface="Microsoft Sans Serif"/>
              </a:rPr>
              <a:t> </a:t>
            </a:r>
            <a:r>
              <a:rPr sz="750" spc="15" dirty="0">
                <a:latin typeface="Microsoft Sans Serif"/>
                <a:cs typeface="Microsoft Sans Serif"/>
              </a:rPr>
              <a:t>sistema</a:t>
            </a:r>
            <a:r>
              <a:rPr sz="750" spc="5" dirty="0">
                <a:latin typeface="Microsoft Sans Serif"/>
                <a:cs typeface="Microsoft Sans Serif"/>
              </a:rPr>
              <a:t> </a:t>
            </a:r>
            <a:r>
              <a:rPr sz="750" spc="25" dirty="0">
                <a:latin typeface="Microsoft Sans Serif"/>
                <a:cs typeface="Microsoft Sans Serif"/>
              </a:rPr>
              <a:t>de</a:t>
            </a:r>
            <a:r>
              <a:rPr sz="750" spc="5" dirty="0">
                <a:latin typeface="Microsoft Sans Serif"/>
                <a:cs typeface="Microsoft Sans Serif"/>
              </a:rPr>
              <a:t> </a:t>
            </a:r>
            <a:r>
              <a:rPr sz="750" spc="15" dirty="0">
                <a:latin typeface="Microsoft Sans Serif"/>
                <a:cs typeface="Microsoft Sans Serif"/>
              </a:rPr>
              <a:t>sincronización</a:t>
            </a:r>
            <a:r>
              <a:rPr sz="750" spc="5" dirty="0">
                <a:latin typeface="Microsoft Sans Serif"/>
                <a:cs typeface="Microsoft Sans Serif"/>
              </a:rPr>
              <a:t> </a:t>
            </a:r>
            <a:r>
              <a:rPr sz="750" spc="30" dirty="0">
                <a:latin typeface="Microsoft Sans Serif"/>
                <a:cs typeface="Microsoft Sans Serif"/>
              </a:rPr>
              <a:t>semiautomático</a:t>
            </a:r>
            <a:r>
              <a:rPr sz="750" spc="5" dirty="0">
                <a:latin typeface="Microsoft Sans Serif"/>
                <a:cs typeface="Microsoft Sans Serif"/>
              </a:rPr>
              <a:t> </a:t>
            </a:r>
            <a:r>
              <a:rPr sz="750" spc="25" dirty="0">
                <a:latin typeface="Microsoft Sans Serif"/>
                <a:cs typeface="Microsoft Sans Serif"/>
              </a:rPr>
              <a:t>tiene</a:t>
            </a:r>
            <a:r>
              <a:rPr sz="750" spc="5" dirty="0">
                <a:latin typeface="Microsoft Sans Serif"/>
                <a:cs typeface="Microsoft Sans Serif"/>
              </a:rPr>
              <a:t> </a:t>
            </a:r>
            <a:r>
              <a:rPr sz="750" spc="10" dirty="0">
                <a:latin typeface="Microsoft Sans Serif"/>
                <a:cs typeface="Microsoft Sans Serif"/>
              </a:rPr>
              <a:t>aspectos</a:t>
            </a:r>
            <a:r>
              <a:rPr sz="750" spc="5" dirty="0">
                <a:latin typeface="Microsoft Sans Serif"/>
                <a:cs typeface="Microsoft Sans Serif"/>
              </a:rPr>
              <a:t> </a:t>
            </a:r>
            <a:r>
              <a:rPr sz="750" spc="40" dirty="0">
                <a:latin typeface="Microsoft Sans Serif"/>
                <a:cs typeface="Microsoft Sans Serif"/>
              </a:rPr>
              <a:t>tanto </a:t>
            </a:r>
            <a:r>
              <a:rPr sz="750" spc="-185" dirty="0">
                <a:latin typeface="Microsoft Sans Serif"/>
                <a:cs typeface="Microsoft Sans Serif"/>
              </a:rPr>
              <a:t> </a:t>
            </a:r>
            <a:r>
              <a:rPr sz="750" spc="20" dirty="0">
                <a:latin typeface="Microsoft Sans Serif"/>
                <a:cs typeface="Microsoft Sans Serif"/>
              </a:rPr>
              <a:t>del </a:t>
            </a:r>
            <a:r>
              <a:rPr sz="750" spc="15" dirty="0">
                <a:latin typeface="Microsoft Sans Serif"/>
                <a:cs typeface="Microsoft Sans Serif"/>
              </a:rPr>
              <a:t>sistema </a:t>
            </a:r>
            <a:r>
              <a:rPr sz="750" spc="30" dirty="0">
                <a:latin typeface="Microsoft Sans Serif"/>
                <a:cs typeface="Microsoft Sans Serif"/>
              </a:rPr>
              <a:t>manual como </a:t>
            </a:r>
            <a:r>
              <a:rPr sz="750" spc="20" dirty="0">
                <a:latin typeface="Microsoft Sans Serif"/>
                <a:cs typeface="Microsoft Sans Serif"/>
              </a:rPr>
              <a:t>del </a:t>
            </a:r>
            <a:r>
              <a:rPr sz="750" spc="30" dirty="0">
                <a:latin typeface="Microsoft Sans Serif"/>
                <a:cs typeface="Microsoft Sans Serif"/>
              </a:rPr>
              <a:t>automático </a:t>
            </a:r>
            <a:r>
              <a:rPr sz="750" spc="25" dirty="0">
                <a:latin typeface="Microsoft Sans Serif"/>
                <a:cs typeface="Microsoft Sans Serif"/>
              </a:rPr>
              <a:t>en </a:t>
            </a:r>
            <a:r>
              <a:rPr sz="750" spc="10" dirty="0">
                <a:latin typeface="Microsoft Sans Serif"/>
                <a:cs typeface="Microsoft Sans Serif"/>
              </a:rPr>
              <a:t>el </a:t>
            </a:r>
            <a:r>
              <a:rPr sz="750" spc="25" dirty="0">
                <a:latin typeface="Microsoft Sans Serif"/>
                <a:cs typeface="Microsoft Sans Serif"/>
              </a:rPr>
              <a:t>sentido de </a:t>
            </a:r>
            <a:r>
              <a:rPr sz="750" spc="30" dirty="0">
                <a:latin typeface="Microsoft Sans Serif"/>
                <a:cs typeface="Microsoft Sans Serif"/>
              </a:rPr>
              <a:t>que </a:t>
            </a:r>
            <a:r>
              <a:rPr sz="750" spc="10" dirty="0">
                <a:latin typeface="Microsoft Sans Serif"/>
                <a:cs typeface="Microsoft Sans Serif"/>
              </a:rPr>
              <a:t>el </a:t>
            </a:r>
            <a:r>
              <a:rPr sz="750" spc="15" dirty="0">
                <a:latin typeface="Microsoft Sans Serif"/>
                <a:cs typeface="Microsoft Sans Serif"/>
              </a:rPr>
              <a:t> </a:t>
            </a:r>
            <a:r>
              <a:rPr sz="750" spc="35" dirty="0">
                <a:latin typeface="Microsoft Sans Serif"/>
                <a:cs typeface="Microsoft Sans Serif"/>
              </a:rPr>
              <a:t>operador </a:t>
            </a:r>
            <a:r>
              <a:rPr sz="750" spc="15" dirty="0">
                <a:latin typeface="Microsoft Sans Serif"/>
                <a:cs typeface="Microsoft Sans Serif"/>
              </a:rPr>
              <a:t>supervisa </a:t>
            </a:r>
            <a:r>
              <a:rPr sz="750" spc="10" dirty="0">
                <a:latin typeface="Microsoft Sans Serif"/>
                <a:cs typeface="Microsoft Sans Serif"/>
              </a:rPr>
              <a:t>el </a:t>
            </a:r>
            <a:r>
              <a:rPr sz="750" spc="20" dirty="0">
                <a:latin typeface="Microsoft Sans Serif"/>
                <a:cs typeface="Microsoft Sans Serif"/>
              </a:rPr>
              <a:t>dispositivo </a:t>
            </a:r>
            <a:r>
              <a:rPr sz="750" spc="30" dirty="0">
                <a:latin typeface="Microsoft Sans Serif"/>
                <a:cs typeface="Microsoft Sans Serif"/>
              </a:rPr>
              <a:t>automático </a:t>
            </a:r>
            <a:r>
              <a:rPr sz="750" spc="5" dirty="0">
                <a:latin typeface="Microsoft Sans Serif"/>
                <a:cs typeface="Microsoft Sans Serif"/>
              </a:rPr>
              <a:t>y </a:t>
            </a:r>
            <a:r>
              <a:rPr sz="750" spc="25" dirty="0">
                <a:latin typeface="Microsoft Sans Serif"/>
                <a:cs typeface="Microsoft Sans Serif"/>
              </a:rPr>
              <a:t>puede </a:t>
            </a:r>
            <a:r>
              <a:rPr sz="750" spc="30" dirty="0">
                <a:latin typeface="Microsoft Sans Serif"/>
                <a:cs typeface="Microsoft Sans Serif"/>
              </a:rPr>
              <a:t>controlar </a:t>
            </a:r>
            <a:r>
              <a:rPr sz="750" spc="35" dirty="0">
                <a:latin typeface="Microsoft Sans Serif"/>
                <a:cs typeface="Microsoft Sans Serif"/>
              </a:rPr>
              <a:t> </a:t>
            </a:r>
            <a:r>
              <a:rPr sz="750" spc="30" dirty="0">
                <a:latin typeface="Microsoft Sans Serif"/>
                <a:cs typeface="Microsoft Sans Serif"/>
              </a:rPr>
              <a:t>directamente</a:t>
            </a:r>
            <a:r>
              <a:rPr sz="750" spc="-5" dirty="0">
                <a:latin typeface="Microsoft Sans Serif"/>
                <a:cs typeface="Microsoft Sans Serif"/>
              </a:rPr>
              <a:t> </a:t>
            </a:r>
            <a:r>
              <a:rPr sz="750" spc="10" dirty="0">
                <a:latin typeface="Microsoft Sans Serif"/>
                <a:cs typeface="Microsoft Sans Serif"/>
              </a:rPr>
              <a:t>la</a:t>
            </a:r>
            <a:r>
              <a:rPr sz="750" spc="-5" dirty="0">
                <a:latin typeface="Microsoft Sans Serif"/>
                <a:cs typeface="Microsoft Sans Serif"/>
              </a:rPr>
              <a:t> </a:t>
            </a:r>
            <a:r>
              <a:rPr sz="750" spc="15" dirty="0">
                <a:latin typeface="Microsoft Sans Serif"/>
                <a:cs typeface="Microsoft Sans Serif"/>
              </a:rPr>
              <a:t>velocidad</a:t>
            </a:r>
            <a:r>
              <a:rPr sz="750" spc="-5" dirty="0">
                <a:latin typeface="Microsoft Sans Serif"/>
                <a:cs typeface="Microsoft Sans Serif"/>
              </a:rPr>
              <a:t> </a:t>
            </a:r>
            <a:r>
              <a:rPr sz="750" spc="5" dirty="0">
                <a:latin typeface="Microsoft Sans Serif"/>
                <a:cs typeface="Microsoft Sans Serif"/>
              </a:rPr>
              <a:t>y</a:t>
            </a:r>
            <a:r>
              <a:rPr sz="750" dirty="0">
                <a:latin typeface="Microsoft Sans Serif"/>
                <a:cs typeface="Microsoft Sans Serif"/>
              </a:rPr>
              <a:t> </a:t>
            </a:r>
            <a:r>
              <a:rPr sz="750" spc="10" dirty="0">
                <a:latin typeface="Microsoft Sans Serif"/>
                <a:cs typeface="Microsoft Sans Serif"/>
              </a:rPr>
              <a:t>el</a:t>
            </a:r>
            <a:r>
              <a:rPr sz="750" spc="-5" dirty="0">
                <a:latin typeface="Microsoft Sans Serif"/>
                <a:cs typeface="Microsoft Sans Serif"/>
              </a:rPr>
              <a:t> </a:t>
            </a:r>
            <a:r>
              <a:rPr sz="750" spc="20" dirty="0">
                <a:latin typeface="Microsoft Sans Serif"/>
                <a:cs typeface="Microsoft Sans Serif"/>
              </a:rPr>
              <a:t>voltaje</a:t>
            </a:r>
            <a:r>
              <a:rPr sz="750" spc="-5" dirty="0">
                <a:latin typeface="Microsoft Sans Serif"/>
                <a:cs typeface="Microsoft Sans Serif"/>
              </a:rPr>
              <a:t> </a:t>
            </a:r>
            <a:r>
              <a:rPr sz="750" spc="20" dirty="0">
                <a:latin typeface="Microsoft Sans Serif"/>
                <a:cs typeface="Microsoft Sans Serif"/>
              </a:rPr>
              <a:t>del</a:t>
            </a:r>
            <a:r>
              <a:rPr sz="750" dirty="0">
                <a:latin typeface="Microsoft Sans Serif"/>
                <a:cs typeface="Microsoft Sans Serif"/>
              </a:rPr>
              <a:t> </a:t>
            </a:r>
            <a:r>
              <a:rPr sz="750" spc="25" dirty="0">
                <a:latin typeface="Microsoft Sans Serif"/>
                <a:cs typeface="Microsoft Sans Serif"/>
              </a:rPr>
              <a:t>generador.</a:t>
            </a:r>
            <a:endParaRPr sz="750">
              <a:latin typeface="Microsoft Sans Serif"/>
              <a:cs typeface="Microsoft Sans Serif"/>
            </a:endParaRPr>
          </a:p>
          <a:p>
            <a:pPr marL="12700" marR="5080" indent="154940">
              <a:lnSpc>
                <a:spcPts val="1200"/>
              </a:lnSpc>
              <a:spcBef>
                <a:spcPts val="90"/>
              </a:spcBef>
            </a:pPr>
            <a:r>
              <a:rPr sz="750" spc="-35" dirty="0">
                <a:latin typeface="Microsoft Sans Serif"/>
                <a:cs typeface="Microsoft Sans Serif"/>
              </a:rPr>
              <a:t>El </a:t>
            </a:r>
            <a:r>
              <a:rPr sz="750" spc="20" dirty="0">
                <a:latin typeface="Microsoft Sans Serif"/>
                <a:cs typeface="Microsoft Sans Serif"/>
              </a:rPr>
              <a:t>relé </a:t>
            </a:r>
            <a:r>
              <a:rPr sz="750" spc="25" dirty="0">
                <a:latin typeface="Microsoft Sans Serif"/>
                <a:cs typeface="Microsoft Sans Serif"/>
              </a:rPr>
              <a:t>utilizado para </a:t>
            </a:r>
            <a:r>
              <a:rPr sz="750" spc="15" dirty="0">
                <a:latin typeface="Microsoft Sans Serif"/>
                <a:cs typeface="Microsoft Sans Serif"/>
              </a:rPr>
              <a:t>realizar </a:t>
            </a:r>
            <a:r>
              <a:rPr sz="750" spc="10" dirty="0">
                <a:latin typeface="Microsoft Sans Serif"/>
                <a:cs typeface="Microsoft Sans Serif"/>
              </a:rPr>
              <a:t>la </a:t>
            </a:r>
            <a:r>
              <a:rPr sz="750" spc="30" dirty="0">
                <a:latin typeface="Microsoft Sans Serif"/>
                <a:cs typeface="Microsoft Sans Serif"/>
              </a:rPr>
              <a:t>función </a:t>
            </a:r>
            <a:r>
              <a:rPr sz="750" spc="25" dirty="0">
                <a:latin typeface="Microsoft Sans Serif"/>
                <a:cs typeface="Microsoft Sans Serif"/>
              </a:rPr>
              <a:t>de </a:t>
            </a:r>
            <a:r>
              <a:rPr sz="750" spc="20" dirty="0">
                <a:latin typeface="Microsoft Sans Serif"/>
                <a:cs typeface="Microsoft Sans Serif"/>
              </a:rPr>
              <a:t>supervisión </a:t>
            </a:r>
            <a:r>
              <a:rPr sz="750" spc="-5" dirty="0">
                <a:latin typeface="Microsoft Sans Serif"/>
                <a:cs typeface="Microsoft Sans Serif"/>
              </a:rPr>
              <a:t>es </a:t>
            </a:r>
            <a:r>
              <a:rPr sz="750" spc="45" dirty="0">
                <a:latin typeface="Microsoft Sans Serif"/>
                <a:cs typeface="Microsoft Sans Serif"/>
              </a:rPr>
              <a:t>un </a:t>
            </a:r>
            <a:r>
              <a:rPr sz="750" spc="20" dirty="0">
                <a:latin typeface="Microsoft Sans Serif"/>
                <a:cs typeface="Microsoft Sans Serif"/>
              </a:rPr>
              <a:t>relé </a:t>
            </a:r>
            <a:r>
              <a:rPr sz="750" spc="25" dirty="0">
                <a:latin typeface="Microsoft Sans Serif"/>
                <a:cs typeface="Microsoft Sans Serif"/>
              </a:rPr>
              <a:t>de </a:t>
            </a:r>
            <a:r>
              <a:rPr sz="750" spc="-185" dirty="0">
                <a:latin typeface="Microsoft Sans Serif"/>
                <a:cs typeface="Microsoft Sans Serif"/>
              </a:rPr>
              <a:t> </a:t>
            </a:r>
            <a:r>
              <a:rPr sz="750" spc="20" dirty="0">
                <a:latin typeface="Microsoft Sans Serif"/>
                <a:cs typeface="Microsoft Sans Serif"/>
              </a:rPr>
              <a:t>verificación </a:t>
            </a:r>
            <a:r>
              <a:rPr sz="750" spc="25" dirty="0">
                <a:latin typeface="Microsoft Sans Serif"/>
                <a:cs typeface="Microsoft Sans Serif"/>
              </a:rPr>
              <a:t>de </a:t>
            </a:r>
            <a:r>
              <a:rPr sz="750" spc="20" dirty="0">
                <a:latin typeface="Microsoft Sans Serif"/>
                <a:cs typeface="Microsoft Sans Serif"/>
              </a:rPr>
              <a:t>sincronismo. </a:t>
            </a:r>
            <a:r>
              <a:rPr sz="750" spc="25" dirty="0">
                <a:latin typeface="Microsoft Sans Serif"/>
                <a:cs typeface="Microsoft Sans Serif"/>
              </a:rPr>
              <a:t>Dependiendo de </a:t>
            </a:r>
            <a:r>
              <a:rPr sz="750" spc="10" dirty="0">
                <a:latin typeface="Microsoft Sans Serif"/>
                <a:cs typeface="Microsoft Sans Serif"/>
              </a:rPr>
              <a:t>la </a:t>
            </a:r>
            <a:r>
              <a:rPr sz="750" spc="15" dirty="0">
                <a:latin typeface="Microsoft Sans Serif"/>
                <a:cs typeface="Microsoft Sans Serif"/>
              </a:rPr>
              <a:t>sofisticación </a:t>
            </a:r>
            <a:r>
              <a:rPr sz="750" spc="20" dirty="0">
                <a:latin typeface="Microsoft Sans Serif"/>
                <a:cs typeface="Microsoft Sans Serif"/>
              </a:rPr>
              <a:t>del relé </a:t>
            </a:r>
            <a:r>
              <a:rPr sz="750" spc="25" dirty="0">
                <a:latin typeface="Microsoft Sans Serif"/>
                <a:cs typeface="Microsoft Sans Serif"/>
              </a:rPr>
              <a:t> </a:t>
            </a:r>
            <a:r>
              <a:rPr sz="750" spc="15" dirty="0">
                <a:latin typeface="Microsoft Sans Serif"/>
                <a:cs typeface="Microsoft Sans Serif"/>
              </a:rPr>
              <a:t>aplicado, </a:t>
            </a:r>
            <a:r>
              <a:rPr sz="750" spc="25" dirty="0">
                <a:latin typeface="Microsoft Sans Serif"/>
                <a:cs typeface="Microsoft Sans Serif"/>
              </a:rPr>
              <a:t>puede </a:t>
            </a:r>
            <a:r>
              <a:rPr sz="750" spc="15" dirty="0">
                <a:latin typeface="Microsoft Sans Serif"/>
                <a:cs typeface="Microsoft Sans Serif"/>
              </a:rPr>
              <a:t>ser </a:t>
            </a:r>
            <a:r>
              <a:rPr sz="750" spc="25" dirty="0">
                <a:latin typeface="Microsoft Sans Serif"/>
                <a:cs typeface="Microsoft Sans Serif"/>
              </a:rPr>
              <a:t>de </a:t>
            </a:r>
            <a:r>
              <a:rPr sz="750" spc="30" dirty="0">
                <a:latin typeface="Microsoft Sans Serif"/>
                <a:cs typeface="Microsoft Sans Serif"/>
              </a:rPr>
              <a:t>ángulo </a:t>
            </a:r>
            <a:r>
              <a:rPr sz="750" spc="25" dirty="0">
                <a:latin typeface="Microsoft Sans Serif"/>
                <a:cs typeface="Microsoft Sans Serif"/>
              </a:rPr>
              <a:t>de </a:t>
            </a:r>
            <a:r>
              <a:rPr sz="750" spc="30" dirty="0">
                <a:latin typeface="Microsoft Sans Serif"/>
                <a:cs typeface="Microsoft Sans Serif"/>
              </a:rPr>
              <a:t>fase/tiempo </a:t>
            </a:r>
            <a:r>
              <a:rPr sz="750" spc="5" dirty="0">
                <a:latin typeface="Microsoft Sans Serif"/>
                <a:cs typeface="Microsoft Sans Serif"/>
              </a:rPr>
              <a:t>y </a:t>
            </a:r>
            <a:r>
              <a:rPr sz="750" spc="20" dirty="0">
                <a:latin typeface="Microsoft Sans Serif"/>
                <a:cs typeface="Microsoft Sans Serif"/>
              </a:rPr>
              <a:t>variedad </a:t>
            </a:r>
            <a:r>
              <a:rPr sz="750" spc="25" dirty="0">
                <a:latin typeface="Microsoft Sans Serif"/>
                <a:cs typeface="Microsoft Sans Serif"/>
              </a:rPr>
              <a:t>de </a:t>
            </a:r>
            <a:r>
              <a:rPr sz="750" spc="20" dirty="0">
                <a:latin typeface="Microsoft Sans Serif"/>
                <a:cs typeface="Microsoft Sans Serif"/>
              </a:rPr>
              <a:t>voltaje </a:t>
            </a:r>
            <a:r>
              <a:rPr sz="750" spc="35" dirty="0">
                <a:latin typeface="Microsoft Sans Serif"/>
                <a:cs typeface="Microsoft Sans Serif"/>
              </a:rPr>
              <a:t>o </a:t>
            </a:r>
            <a:r>
              <a:rPr sz="750" spc="40" dirty="0">
                <a:latin typeface="Microsoft Sans Serif"/>
                <a:cs typeface="Microsoft Sans Serif"/>
              </a:rPr>
              <a:t> </a:t>
            </a:r>
            <a:r>
              <a:rPr sz="750" spc="20" dirty="0">
                <a:latin typeface="Microsoft Sans Serif"/>
                <a:cs typeface="Microsoft Sans Serif"/>
              </a:rPr>
              <a:t>relación </a:t>
            </a:r>
            <a:r>
              <a:rPr sz="750" spc="25" dirty="0">
                <a:latin typeface="Microsoft Sans Serif"/>
                <a:cs typeface="Microsoft Sans Serif"/>
              </a:rPr>
              <a:t>de ángulo/deslizamiento de </a:t>
            </a:r>
            <a:r>
              <a:rPr sz="750" spc="10" dirty="0">
                <a:latin typeface="Microsoft Sans Serif"/>
                <a:cs typeface="Microsoft Sans Serif"/>
              </a:rPr>
              <a:t>fase </a:t>
            </a:r>
            <a:r>
              <a:rPr sz="750" spc="5" dirty="0">
                <a:latin typeface="Microsoft Sans Serif"/>
                <a:cs typeface="Microsoft Sans Serif"/>
              </a:rPr>
              <a:t>y </a:t>
            </a:r>
            <a:r>
              <a:rPr sz="750" spc="20" dirty="0">
                <a:latin typeface="Microsoft Sans Serif"/>
                <a:cs typeface="Microsoft Sans Serif"/>
              </a:rPr>
              <a:t>variedad </a:t>
            </a:r>
            <a:r>
              <a:rPr sz="750" spc="25" dirty="0">
                <a:latin typeface="Microsoft Sans Serif"/>
                <a:cs typeface="Microsoft Sans Serif"/>
              </a:rPr>
              <a:t>de </a:t>
            </a:r>
            <a:r>
              <a:rPr sz="750" spc="15" dirty="0">
                <a:latin typeface="Microsoft Sans Serif"/>
                <a:cs typeface="Microsoft Sans Serif"/>
              </a:rPr>
              <a:t>voltaje. </a:t>
            </a:r>
            <a:r>
              <a:rPr sz="750" spc="-15" dirty="0">
                <a:latin typeface="Microsoft Sans Serif"/>
                <a:cs typeface="Microsoft Sans Serif"/>
              </a:rPr>
              <a:t>La </a:t>
            </a:r>
            <a:r>
              <a:rPr sz="750" spc="-10" dirty="0">
                <a:latin typeface="Microsoft Sans Serif"/>
                <a:cs typeface="Microsoft Sans Serif"/>
              </a:rPr>
              <a:t> </a:t>
            </a:r>
            <a:r>
              <a:rPr sz="750" spc="25" dirty="0">
                <a:latin typeface="Microsoft Sans Serif"/>
                <a:cs typeface="Microsoft Sans Serif"/>
              </a:rPr>
              <a:t>configuración</a:t>
            </a:r>
            <a:r>
              <a:rPr sz="750" dirty="0">
                <a:latin typeface="Microsoft Sans Serif"/>
                <a:cs typeface="Microsoft Sans Serif"/>
              </a:rPr>
              <a:t> </a:t>
            </a:r>
            <a:r>
              <a:rPr sz="750" spc="20" dirty="0">
                <a:latin typeface="Microsoft Sans Serif"/>
                <a:cs typeface="Microsoft Sans Serif"/>
              </a:rPr>
              <a:t>del</a:t>
            </a:r>
            <a:r>
              <a:rPr sz="750" spc="5" dirty="0">
                <a:latin typeface="Microsoft Sans Serif"/>
                <a:cs typeface="Microsoft Sans Serif"/>
              </a:rPr>
              <a:t> </a:t>
            </a:r>
            <a:r>
              <a:rPr sz="750" spc="20" dirty="0">
                <a:latin typeface="Microsoft Sans Serif"/>
                <a:cs typeface="Microsoft Sans Serif"/>
              </a:rPr>
              <a:t>relé</a:t>
            </a:r>
            <a:r>
              <a:rPr sz="750" spc="5" dirty="0">
                <a:latin typeface="Microsoft Sans Serif"/>
                <a:cs typeface="Microsoft Sans Serif"/>
              </a:rPr>
              <a:t> </a:t>
            </a:r>
            <a:r>
              <a:rPr sz="750" spc="25" dirty="0">
                <a:latin typeface="Microsoft Sans Serif"/>
                <a:cs typeface="Microsoft Sans Serif"/>
              </a:rPr>
              <a:t>de</a:t>
            </a:r>
            <a:r>
              <a:rPr sz="750" dirty="0">
                <a:latin typeface="Microsoft Sans Serif"/>
                <a:cs typeface="Microsoft Sans Serif"/>
              </a:rPr>
              <a:t> </a:t>
            </a:r>
            <a:r>
              <a:rPr sz="750" spc="20" dirty="0">
                <a:latin typeface="Microsoft Sans Serif"/>
                <a:cs typeface="Microsoft Sans Serif"/>
              </a:rPr>
              <a:t>verificación</a:t>
            </a:r>
            <a:r>
              <a:rPr sz="750" spc="5" dirty="0">
                <a:latin typeface="Microsoft Sans Serif"/>
                <a:cs typeface="Microsoft Sans Serif"/>
              </a:rPr>
              <a:t> </a:t>
            </a:r>
            <a:r>
              <a:rPr sz="750" spc="25" dirty="0">
                <a:latin typeface="Microsoft Sans Serif"/>
                <a:cs typeface="Microsoft Sans Serif"/>
              </a:rPr>
              <a:t>de</a:t>
            </a:r>
            <a:r>
              <a:rPr sz="750" spc="5" dirty="0">
                <a:latin typeface="Microsoft Sans Serif"/>
                <a:cs typeface="Microsoft Sans Serif"/>
              </a:rPr>
              <a:t> </a:t>
            </a:r>
            <a:r>
              <a:rPr sz="750" spc="25" dirty="0">
                <a:latin typeface="Microsoft Sans Serif"/>
                <a:cs typeface="Microsoft Sans Serif"/>
              </a:rPr>
              <a:t>sincronismo</a:t>
            </a:r>
            <a:r>
              <a:rPr sz="750" dirty="0">
                <a:latin typeface="Microsoft Sans Serif"/>
                <a:cs typeface="Microsoft Sans Serif"/>
              </a:rPr>
              <a:t> </a:t>
            </a:r>
            <a:r>
              <a:rPr sz="750" spc="25" dirty="0">
                <a:latin typeface="Microsoft Sans Serif"/>
                <a:cs typeface="Microsoft Sans Serif"/>
              </a:rPr>
              <a:t>debe</a:t>
            </a:r>
            <a:r>
              <a:rPr sz="750" spc="5" dirty="0">
                <a:latin typeface="Microsoft Sans Serif"/>
                <a:cs typeface="Microsoft Sans Serif"/>
              </a:rPr>
              <a:t> </a:t>
            </a:r>
            <a:r>
              <a:rPr sz="750" spc="10" dirty="0">
                <a:latin typeface="Microsoft Sans Serif"/>
                <a:cs typeface="Microsoft Sans Serif"/>
              </a:rPr>
              <a:t>establecerse </a:t>
            </a:r>
            <a:r>
              <a:rPr sz="750" spc="-185" dirty="0">
                <a:latin typeface="Microsoft Sans Serif"/>
                <a:cs typeface="Microsoft Sans Serif"/>
              </a:rPr>
              <a:t> </a:t>
            </a:r>
            <a:r>
              <a:rPr sz="750" spc="25" dirty="0">
                <a:latin typeface="Microsoft Sans Serif"/>
                <a:cs typeface="Microsoft Sans Serif"/>
              </a:rPr>
              <a:t>en </a:t>
            </a:r>
            <a:r>
              <a:rPr sz="750" spc="10" dirty="0">
                <a:latin typeface="Microsoft Sans Serif"/>
                <a:cs typeface="Microsoft Sans Serif"/>
              </a:rPr>
              <a:t>el </a:t>
            </a:r>
            <a:r>
              <a:rPr sz="750" spc="30" dirty="0">
                <a:latin typeface="Microsoft Sans Serif"/>
                <a:cs typeface="Microsoft Sans Serif"/>
              </a:rPr>
              <a:t>ángulo </a:t>
            </a:r>
            <a:r>
              <a:rPr sz="750" spc="35" dirty="0">
                <a:latin typeface="Microsoft Sans Serif"/>
                <a:cs typeface="Microsoft Sans Serif"/>
              </a:rPr>
              <a:t>máximo </a:t>
            </a:r>
            <a:r>
              <a:rPr sz="750" spc="20" dirty="0">
                <a:latin typeface="Microsoft Sans Serif"/>
                <a:cs typeface="Microsoft Sans Serif"/>
              </a:rPr>
              <a:t>esperado </a:t>
            </a:r>
            <a:r>
              <a:rPr sz="750" dirty="0">
                <a:latin typeface="Microsoft Sans Serif"/>
                <a:cs typeface="Microsoft Sans Serif"/>
              </a:rPr>
              <a:t>a </a:t>
            </a:r>
            <a:r>
              <a:rPr sz="750" spc="10" dirty="0">
                <a:latin typeface="Microsoft Sans Serif"/>
                <a:cs typeface="Microsoft Sans Serif"/>
              </a:rPr>
              <a:t>la </a:t>
            </a:r>
            <a:r>
              <a:rPr sz="750" spc="20" dirty="0">
                <a:latin typeface="Microsoft Sans Serif"/>
                <a:cs typeface="Microsoft Sans Serif"/>
              </a:rPr>
              <a:t>frecuencia </a:t>
            </a:r>
            <a:r>
              <a:rPr sz="750" spc="30" dirty="0">
                <a:latin typeface="Microsoft Sans Serif"/>
                <a:cs typeface="Microsoft Sans Serif"/>
              </a:rPr>
              <a:t>máxima </a:t>
            </a:r>
            <a:r>
              <a:rPr sz="750" spc="25" dirty="0">
                <a:latin typeface="Microsoft Sans Serif"/>
                <a:cs typeface="Microsoft Sans Serif"/>
              </a:rPr>
              <a:t>de </a:t>
            </a:r>
            <a:r>
              <a:rPr sz="750" spc="30" dirty="0">
                <a:latin typeface="Microsoft Sans Serif"/>
                <a:cs typeface="Microsoft Sans Serif"/>
              </a:rPr>
              <a:t> </a:t>
            </a:r>
            <a:r>
              <a:rPr sz="750" spc="20" dirty="0">
                <a:latin typeface="Microsoft Sans Serif"/>
                <a:cs typeface="Microsoft Sans Serif"/>
              </a:rPr>
              <a:t>deslizamiento </a:t>
            </a:r>
            <a:r>
              <a:rPr sz="750" spc="30" dirty="0">
                <a:latin typeface="Microsoft Sans Serif"/>
                <a:cs typeface="Microsoft Sans Serif"/>
              </a:rPr>
              <a:t>permitida. </a:t>
            </a:r>
            <a:r>
              <a:rPr sz="750" spc="-20" dirty="0">
                <a:latin typeface="Microsoft Sans Serif"/>
                <a:cs typeface="Microsoft Sans Serif"/>
              </a:rPr>
              <a:t>En </a:t>
            </a:r>
            <a:r>
              <a:rPr sz="750" spc="20" dirty="0">
                <a:latin typeface="Microsoft Sans Serif"/>
                <a:cs typeface="Microsoft Sans Serif"/>
              </a:rPr>
              <a:t>general, con </a:t>
            </a:r>
            <a:r>
              <a:rPr sz="750" spc="10" dirty="0">
                <a:latin typeface="Microsoft Sans Serif"/>
                <a:cs typeface="Microsoft Sans Serif"/>
              </a:rPr>
              <a:t>este </a:t>
            </a:r>
            <a:r>
              <a:rPr sz="750" spc="40" dirty="0">
                <a:latin typeface="Microsoft Sans Serif"/>
                <a:cs typeface="Microsoft Sans Serif"/>
              </a:rPr>
              <a:t>tipo </a:t>
            </a:r>
            <a:r>
              <a:rPr sz="750" spc="25" dirty="0">
                <a:latin typeface="Microsoft Sans Serif"/>
                <a:cs typeface="Microsoft Sans Serif"/>
              </a:rPr>
              <a:t>de </a:t>
            </a:r>
            <a:r>
              <a:rPr sz="750" spc="15" dirty="0">
                <a:latin typeface="Microsoft Sans Serif"/>
                <a:cs typeface="Microsoft Sans Serif"/>
              </a:rPr>
              <a:t>relé, </a:t>
            </a:r>
            <a:r>
              <a:rPr sz="750" spc="10" dirty="0">
                <a:latin typeface="Microsoft Sans Serif"/>
                <a:cs typeface="Microsoft Sans Serif"/>
              </a:rPr>
              <a:t>la </a:t>
            </a:r>
            <a:r>
              <a:rPr sz="750" spc="20" dirty="0">
                <a:latin typeface="Microsoft Sans Serif"/>
                <a:cs typeface="Microsoft Sans Serif"/>
              </a:rPr>
              <a:t>diferencia </a:t>
            </a:r>
            <a:r>
              <a:rPr sz="750" spc="-185" dirty="0">
                <a:latin typeface="Microsoft Sans Serif"/>
                <a:cs typeface="Microsoft Sans Serif"/>
              </a:rPr>
              <a:t> </a:t>
            </a:r>
            <a:r>
              <a:rPr sz="750" spc="30" dirty="0">
                <a:latin typeface="Microsoft Sans Serif"/>
                <a:cs typeface="Microsoft Sans Serif"/>
              </a:rPr>
              <a:t>angular </a:t>
            </a:r>
            <a:r>
              <a:rPr sz="750" spc="25" dirty="0">
                <a:latin typeface="Microsoft Sans Serif"/>
                <a:cs typeface="Microsoft Sans Serif"/>
              </a:rPr>
              <a:t>para </a:t>
            </a:r>
            <a:r>
              <a:rPr sz="750" spc="15" dirty="0">
                <a:latin typeface="Microsoft Sans Serif"/>
                <a:cs typeface="Microsoft Sans Serif"/>
              </a:rPr>
              <a:t>sincronización </a:t>
            </a:r>
            <a:r>
              <a:rPr sz="750" spc="-5" dirty="0">
                <a:latin typeface="Microsoft Sans Serif"/>
                <a:cs typeface="Microsoft Sans Serif"/>
              </a:rPr>
              <a:t>se </a:t>
            </a:r>
            <a:r>
              <a:rPr sz="750" spc="25" dirty="0">
                <a:latin typeface="Microsoft Sans Serif"/>
                <a:cs typeface="Microsoft Sans Serif"/>
              </a:rPr>
              <a:t>puede </a:t>
            </a:r>
            <a:r>
              <a:rPr sz="750" spc="35" dirty="0">
                <a:latin typeface="Microsoft Sans Serif"/>
                <a:cs typeface="Microsoft Sans Serif"/>
              </a:rPr>
              <a:t>limitar </a:t>
            </a:r>
            <a:r>
              <a:rPr sz="750" dirty="0">
                <a:latin typeface="Microsoft Sans Serif"/>
                <a:cs typeface="Microsoft Sans Serif"/>
              </a:rPr>
              <a:t>a </a:t>
            </a:r>
            <a:r>
              <a:rPr sz="750" spc="10" dirty="0">
                <a:latin typeface="Microsoft Sans Serif"/>
                <a:cs typeface="Microsoft Sans Serif"/>
              </a:rPr>
              <a:t>10 </a:t>
            </a:r>
            <a:r>
              <a:rPr sz="750" spc="25" dirty="0">
                <a:latin typeface="Microsoft Sans Serif"/>
                <a:cs typeface="Microsoft Sans Serif"/>
              </a:rPr>
              <a:t>grados </a:t>
            </a:r>
            <a:r>
              <a:rPr sz="750" spc="35" dirty="0">
                <a:latin typeface="Microsoft Sans Serif"/>
                <a:cs typeface="Microsoft Sans Serif"/>
              </a:rPr>
              <a:t>o </a:t>
            </a:r>
            <a:r>
              <a:rPr sz="750" spc="20" dirty="0">
                <a:latin typeface="Microsoft Sans Serif"/>
                <a:cs typeface="Microsoft Sans Serif"/>
              </a:rPr>
              <a:t>menos. </a:t>
            </a:r>
            <a:r>
              <a:rPr sz="750" spc="-45" dirty="0">
                <a:latin typeface="Microsoft Sans Serif"/>
                <a:cs typeface="Microsoft Sans Serif"/>
              </a:rPr>
              <a:t>Se </a:t>
            </a:r>
            <a:r>
              <a:rPr sz="750" spc="-40" dirty="0">
                <a:latin typeface="Microsoft Sans Serif"/>
                <a:cs typeface="Microsoft Sans Serif"/>
              </a:rPr>
              <a:t> </a:t>
            </a:r>
            <a:r>
              <a:rPr sz="750" spc="25" dirty="0">
                <a:latin typeface="Microsoft Sans Serif"/>
                <a:cs typeface="Microsoft Sans Serif"/>
              </a:rPr>
              <a:t>deben utilizar </a:t>
            </a:r>
            <a:r>
              <a:rPr sz="750" spc="15" dirty="0">
                <a:latin typeface="Microsoft Sans Serif"/>
                <a:cs typeface="Microsoft Sans Serif"/>
              </a:rPr>
              <a:t>relés </a:t>
            </a:r>
            <a:r>
              <a:rPr sz="750" spc="25" dirty="0">
                <a:latin typeface="Microsoft Sans Serif"/>
                <a:cs typeface="Microsoft Sans Serif"/>
              </a:rPr>
              <a:t>de </a:t>
            </a:r>
            <a:r>
              <a:rPr sz="750" spc="20" dirty="0">
                <a:latin typeface="Microsoft Sans Serif"/>
                <a:cs typeface="Microsoft Sans Serif"/>
              </a:rPr>
              <a:t>verificación </a:t>
            </a:r>
            <a:r>
              <a:rPr sz="750" spc="25" dirty="0">
                <a:latin typeface="Microsoft Sans Serif"/>
                <a:cs typeface="Microsoft Sans Serif"/>
              </a:rPr>
              <a:t>de sincronismo de </a:t>
            </a:r>
            <a:r>
              <a:rPr sz="750" spc="20" dirty="0">
                <a:latin typeface="Microsoft Sans Serif"/>
                <a:cs typeface="Microsoft Sans Serif"/>
              </a:rPr>
              <a:t>alta </a:t>
            </a:r>
            <a:r>
              <a:rPr sz="750" spc="15" dirty="0">
                <a:latin typeface="Microsoft Sans Serif"/>
                <a:cs typeface="Microsoft Sans Serif"/>
              </a:rPr>
              <a:t>velocidad </a:t>
            </a:r>
            <a:r>
              <a:rPr sz="750" spc="20" dirty="0">
                <a:latin typeface="Microsoft Sans Serif"/>
                <a:cs typeface="Microsoft Sans Serif"/>
              </a:rPr>
              <a:t> </a:t>
            </a:r>
            <a:r>
              <a:rPr sz="750" spc="25" dirty="0">
                <a:latin typeface="Microsoft Sans Serif"/>
                <a:cs typeface="Microsoft Sans Serif"/>
              </a:rPr>
              <a:t>para </a:t>
            </a:r>
            <a:r>
              <a:rPr sz="750" spc="10" dirty="0">
                <a:latin typeface="Microsoft Sans Serif"/>
                <a:cs typeface="Microsoft Sans Serif"/>
              </a:rPr>
              <a:t>esta </a:t>
            </a:r>
            <a:r>
              <a:rPr sz="750" spc="30" dirty="0">
                <a:latin typeface="Microsoft Sans Serif"/>
                <a:cs typeface="Microsoft Sans Serif"/>
              </a:rPr>
              <a:t>función </a:t>
            </a:r>
            <a:r>
              <a:rPr sz="750" spc="25" dirty="0">
                <a:latin typeface="Microsoft Sans Serif"/>
                <a:cs typeface="Microsoft Sans Serif"/>
              </a:rPr>
              <a:t>de </a:t>
            </a:r>
            <a:r>
              <a:rPr sz="750" spc="20" dirty="0">
                <a:latin typeface="Microsoft Sans Serif"/>
                <a:cs typeface="Microsoft Sans Serif"/>
              </a:rPr>
              <a:t>supervisión, </a:t>
            </a:r>
            <a:r>
              <a:rPr sz="750" spc="5" dirty="0">
                <a:latin typeface="Microsoft Sans Serif"/>
                <a:cs typeface="Microsoft Sans Serif"/>
              </a:rPr>
              <a:t>ya </a:t>
            </a:r>
            <a:r>
              <a:rPr sz="750" spc="-5" dirty="0">
                <a:latin typeface="Microsoft Sans Serif"/>
                <a:cs typeface="Microsoft Sans Serif"/>
              </a:rPr>
              <a:t>sea </a:t>
            </a:r>
            <a:r>
              <a:rPr sz="750" spc="25" dirty="0">
                <a:latin typeface="Microsoft Sans Serif"/>
                <a:cs typeface="Microsoft Sans Serif"/>
              </a:rPr>
              <a:t>para </a:t>
            </a:r>
            <a:r>
              <a:rPr sz="750" spc="10" dirty="0">
                <a:latin typeface="Microsoft Sans Serif"/>
                <a:cs typeface="Microsoft Sans Serif"/>
              </a:rPr>
              <a:t>aplicaciones </a:t>
            </a:r>
            <a:r>
              <a:rPr sz="750" spc="25" dirty="0">
                <a:latin typeface="Microsoft Sans Serif"/>
                <a:cs typeface="Microsoft Sans Serif"/>
              </a:rPr>
              <a:t>de </a:t>
            </a:r>
            <a:r>
              <a:rPr sz="750" spc="30" dirty="0">
                <a:latin typeface="Microsoft Sans Serif"/>
                <a:cs typeface="Microsoft Sans Serif"/>
              </a:rPr>
              <a:t> </a:t>
            </a:r>
            <a:r>
              <a:rPr sz="750" spc="15" dirty="0">
                <a:latin typeface="Microsoft Sans Serif"/>
                <a:cs typeface="Microsoft Sans Serif"/>
              </a:rPr>
              <a:t>sincronización </a:t>
            </a:r>
            <a:r>
              <a:rPr sz="750" spc="30" dirty="0">
                <a:latin typeface="Microsoft Sans Serif"/>
                <a:cs typeface="Microsoft Sans Serif"/>
              </a:rPr>
              <a:t>automática </a:t>
            </a:r>
            <a:r>
              <a:rPr sz="750" spc="35" dirty="0">
                <a:latin typeface="Microsoft Sans Serif"/>
                <a:cs typeface="Microsoft Sans Serif"/>
              </a:rPr>
              <a:t>o </a:t>
            </a:r>
            <a:r>
              <a:rPr sz="750" spc="25" dirty="0">
                <a:latin typeface="Microsoft Sans Serif"/>
                <a:cs typeface="Microsoft Sans Serif"/>
              </a:rPr>
              <a:t>manual, </a:t>
            </a:r>
            <a:r>
              <a:rPr sz="750" spc="30" dirty="0">
                <a:latin typeface="Microsoft Sans Serif"/>
                <a:cs typeface="Microsoft Sans Serif"/>
              </a:rPr>
              <a:t>debido </a:t>
            </a:r>
            <a:r>
              <a:rPr sz="750" dirty="0">
                <a:latin typeface="Microsoft Sans Serif"/>
                <a:cs typeface="Microsoft Sans Serif"/>
              </a:rPr>
              <a:t>a </a:t>
            </a:r>
            <a:r>
              <a:rPr sz="750" spc="10" dirty="0">
                <a:latin typeface="Microsoft Sans Serif"/>
                <a:cs typeface="Microsoft Sans Serif"/>
              </a:rPr>
              <a:t>la </a:t>
            </a:r>
            <a:r>
              <a:rPr sz="750" spc="20" dirty="0">
                <a:latin typeface="Microsoft Sans Serif"/>
                <a:cs typeface="Microsoft Sans Serif"/>
              </a:rPr>
              <a:t>respuesta </a:t>
            </a:r>
            <a:r>
              <a:rPr sz="750" spc="25" dirty="0">
                <a:latin typeface="Microsoft Sans Serif"/>
                <a:cs typeface="Microsoft Sans Serif"/>
              </a:rPr>
              <a:t>rápida </a:t>
            </a:r>
            <a:r>
              <a:rPr sz="750" spc="5" dirty="0">
                <a:latin typeface="Microsoft Sans Serif"/>
                <a:cs typeface="Microsoft Sans Serif"/>
              </a:rPr>
              <a:t>y </a:t>
            </a:r>
            <a:r>
              <a:rPr sz="750" spc="10" dirty="0">
                <a:latin typeface="Microsoft Sans Serif"/>
                <a:cs typeface="Microsoft Sans Serif"/>
              </a:rPr>
              <a:t> </a:t>
            </a:r>
            <a:r>
              <a:rPr sz="750" spc="30" dirty="0">
                <a:latin typeface="Microsoft Sans Serif"/>
                <a:cs typeface="Microsoft Sans Serif"/>
              </a:rPr>
              <a:t>repetible</a:t>
            </a:r>
            <a:r>
              <a:rPr sz="750" spc="-5" dirty="0">
                <a:latin typeface="Microsoft Sans Serif"/>
                <a:cs typeface="Microsoft Sans Serif"/>
              </a:rPr>
              <a:t> </a:t>
            </a:r>
            <a:r>
              <a:rPr sz="750" spc="25" dirty="0">
                <a:latin typeface="Microsoft Sans Serif"/>
                <a:cs typeface="Microsoft Sans Serif"/>
              </a:rPr>
              <a:t>en</a:t>
            </a:r>
            <a:r>
              <a:rPr sz="750" spc="-5" dirty="0">
                <a:latin typeface="Microsoft Sans Serif"/>
                <a:cs typeface="Microsoft Sans Serif"/>
              </a:rPr>
              <a:t> </a:t>
            </a:r>
            <a:r>
              <a:rPr sz="750" spc="10" dirty="0">
                <a:latin typeface="Microsoft Sans Serif"/>
                <a:cs typeface="Microsoft Sans Serif"/>
              </a:rPr>
              <a:t>aplicaciones</a:t>
            </a:r>
            <a:r>
              <a:rPr sz="750" spc="-5" dirty="0">
                <a:latin typeface="Microsoft Sans Serif"/>
                <a:cs typeface="Microsoft Sans Serif"/>
              </a:rPr>
              <a:t> </a:t>
            </a:r>
            <a:r>
              <a:rPr sz="750" spc="25" dirty="0">
                <a:latin typeface="Microsoft Sans Serif"/>
                <a:cs typeface="Microsoft Sans Serif"/>
              </a:rPr>
              <a:t>de</a:t>
            </a:r>
            <a:r>
              <a:rPr sz="750" spc="-5" dirty="0">
                <a:latin typeface="Microsoft Sans Serif"/>
                <a:cs typeface="Microsoft Sans Serif"/>
              </a:rPr>
              <a:t> </a:t>
            </a:r>
            <a:r>
              <a:rPr sz="750" spc="30" dirty="0">
                <a:latin typeface="Microsoft Sans Serif"/>
                <a:cs typeface="Microsoft Sans Serif"/>
              </a:rPr>
              <a:t>ángulo</a:t>
            </a:r>
            <a:r>
              <a:rPr sz="750" spc="-5" dirty="0">
                <a:latin typeface="Microsoft Sans Serif"/>
                <a:cs typeface="Microsoft Sans Serif"/>
              </a:rPr>
              <a:t> </a:t>
            </a:r>
            <a:r>
              <a:rPr sz="750" spc="25" dirty="0">
                <a:latin typeface="Microsoft Sans Serif"/>
                <a:cs typeface="Microsoft Sans Serif"/>
              </a:rPr>
              <a:t>de</a:t>
            </a:r>
            <a:r>
              <a:rPr sz="750" spc="-5" dirty="0">
                <a:latin typeface="Microsoft Sans Serif"/>
                <a:cs typeface="Microsoft Sans Serif"/>
              </a:rPr>
              <a:t> </a:t>
            </a:r>
            <a:r>
              <a:rPr sz="750" spc="10" dirty="0">
                <a:latin typeface="Microsoft Sans Serif"/>
                <a:cs typeface="Microsoft Sans Serif"/>
              </a:rPr>
              <a:t>fase</a:t>
            </a:r>
            <a:r>
              <a:rPr sz="750" spc="-5" dirty="0">
                <a:latin typeface="Microsoft Sans Serif"/>
                <a:cs typeface="Microsoft Sans Serif"/>
              </a:rPr>
              <a:t> </a:t>
            </a:r>
            <a:r>
              <a:rPr sz="750" spc="30" dirty="0">
                <a:latin typeface="Microsoft Sans Serif"/>
                <a:cs typeface="Microsoft Sans Serif"/>
              </a:rPr>
              <a:t>giratorio.</a:t>
            </a:r>
            <a:endParaRPr sz="750">
              <a:latin typeface="Microsoft Sans Serif"/>
              <a:cs typeface="Microsoft Sans Serif"/>
            </a:endParaRPr>
          </a:p>
        </p:txBody>
      </p:sp>
      <p:sp>
        <p:nvSpPr>
          <p:cNvPr id="19" name="object 19"/>
          <p:cNvSpPr txBox="1"/>
          <p:nvPr/>
        </p:nvSpPr>
        <p:spPr>
          <a:xfrm>
            <a:off x="9100214" y="617975"/>
            <a:ext cx="7374045" cy="1275606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84785">
              <a:lnSpc>
                <a:spcPct val="100000"/>
              </a:lnSpc>
              <a:spcBef>
                <a:spcPts val="100"/>
              </a:spcBef>
            </a:pPr>
            <a:r>
              <a:rPr sz="950" spc="-5" dirty="0">
                <a:latin typeface="Microsoft Sans Serif"/>
                <a:cs typeface="Microsoft Sans Serif"/>
              </a:rPr>
              <a:t>VI.</a:t>
            </a:r>
            <a:r>
              <a:rPr sz="950" spc="-30" dirty="0">
                <a:latin typeface="Microsoft Sans Serif"/>
                <a:cs typeface="Microsoft Sans Serif"/>
              </a:rPr>
              <a:t> PAG</a:t>
            </a:r>
            <a:r>
              <a:rPr sz="750" spc="-30" dirty="0">
                <a:latin typeface="Microsoft Sans Serif"/>
                <a:cs typeface="Microsoft Sans Serif"/>
              </a:rPr>
              <a:t>ROTECCIÓN</a:t>
            </a:r>
            <a:r>
              <a:rPr sz="950" spc="-30" dirty="0">
                <a:latin typeface="Microsoft Sans Serif"/>
                <a:cs typeface="Microsoft Sans Serif"/>
              </a:rPr>
              <a:t>D</a:t>
            </a:r>
            <a:r>
              <a:rPr sz="750" spc="-30" dirty="0">
                <a:latin typeface="Microsoft Sans Serif"/>
                <a:cs typeface="Microsoft Sans Serif"/>
              </a:rPr>
              <a:t>URANDO</a:t>
            </a:r>
            <a:r>
              <a:rPr sz="950" spc="-30" dirty="0">
                <a:latin typeface="Microsoft Sans Serif"/>
                <a:cs typeface="Microsoft Sans Serif"/>
              </a:rPr>
              <a:t>S</a:t>
            </a:r>
            <a:r>
              <a:rPr sz="750" spc="-30" dirty="0">
                <a:latin typeface="Microsoft Sans Serif"/>
                <a:cs typeface="Microsoft Sans Serif"/>
              </a:rPr>
              <a:t>TARTA</a:t>
            </a:r>
            <a:r>
              <a:rPr sz="750" spc="-20" dirty="0">
                <a:latin typeface="Microsoft Sans Serif"/>
                <a:cs typeface="Microsoft Sans Serif"/>
              </a:rPr>
              <a:t> </a:t>
            </a:r>
            <a:r>
              <a:rPr sz="750" spc="15" dirty="0">
                <a:latin typeface="Microsoft Sans Serif"/>
                <a:cs typeface="Microsoft Sans Serif"/>
              </a:rPr>
              <a:t>Y</a:t>
            </a:r>
            <a:r>
              <a:rPr sz="950" spc="15" dirty="0">
                <a:latin typeface="Microsoft Sans Serif"/>
                <a:cs typeface="Microsoft Sans Serif"/>
              </a:rPr>
              <a:t>S</a:t>
            </a:r>
            <a:r>
              <a:rPr sz="750" spc="15" dirty="0">
                <a:latin typeface="Microsoft Sans Serif"/>
                <a:cs typeface="Microsoft Sans Serif"/>
              </a:rPr>
              <a:t>Hutdown</a:t>
            </a:r>
            <a:r>
              <a:rPr sz="950" spc="15" dirty="0">
                <a:latin typeface="Microsoft Sans Serif"/>
                <a:cs typeface="Microsoft Sans Serif"/>
              </a:rPr>
              <a:t>[1]</a:t>
            </a:r>
            <a:endParaRPr sz="950">
              <a:latin typeface="Microsoft Sans Serif"/>
              <a:cs typeface="Microsoft Sans Serif"/>
            </a:endParaRPr>
          </a:p>
          <a:p>
            <a:pPr marL="12700" marR="34290" indent="153670">
              <a:lnSpc>
                <a:spcPct val="154100"/>
              </a:lnSpc>
              <a:spcBef>
                <a:spcPts val="260"/>
              </a:spcBef>
            </a:pPr>
            <a:r>
              <a:rPr sz="650" spc="25" dirty="0">
                <a:latin typeface="Microsoft Sans Serif"/>
                <a:cs typeface="Microsoft Sans Serif"/>
              </a:rPr>
              <a:t>Durante</a:t>
            </a:r>
            <a:r>
              <a:rPr sz="650" spc="-5" dirty="0">
                <a:latin typeface="Microsoft Sans Serif"/>
                <a:cs typeface="Microsoft Sans Serif"/>
              </a:rPr>
              <a:t> </a:t>
            </a:r>
            <a:r>
              <a:rPr sz="650" spc="10" dirty="0">
                <a:latin typeface="Microsoft Sans Serif"/>
                <a:cs typeface="Microsoft Sans Serif"/>
              </a:rPr>
              <a:t>el</a:t>
            </a:r>
            <a:r>
              <a:rPr sz="650" dirty="0">
                <a:latin typeface="Microsoft Sans Serif"/>
                <a:cs typeface="Microsoft Sans Serif"/>
              </a:rPr>
              <a:t> </a:t>
            </a:r>
            <a:r>
              <a:rPr sz="650" spc="25" dirty="0">
                <a:latin typeface="Microsoft Sans Serif"/>
                <a:cs typeface="Microsoft Sans Serif"/>
              </a:rPr>
              <a:t>arranque</a:t>
            </a:r>
            <a:r>
              <a:rPr sz="650" spc="-5" dirty="0">
                <a:latin typeface="Microsoft Sans Serif"/>
                <a:cs typeface="Microsoft Sans Serif"/>
              </a:rPr>
              <a:t> </a:t>
            </a:r>
            <a:r>
              <a:rPr sz="650" spc="30" dirty="0">
                <a:latin typeface="Microsoft Sans Serif"/>
                <a:cs typeface="Microsoft Sans Serif"/>
              </a:rPr>
              <a:t>o</a:t>
            </a:r>
            <a:r>
              <a:rPr sz="650" dirty="0">
                <a:latin typeface="Microsoft Sans Serif"/>
                <a:cs typeface="Microsoft Sans Serif"/>
              </a:rPr>
              <a:t> </a:t>
            </a:r>
            <a:r>
              <a:rPr sz="650" spc="20" dirty="0">
                <a:latin typeface="Microsoft Sans Serif"/>
                <a:cs typeface="Microsoft Sans Serif"/>
              </a:rPr>
              <a:t>apagado</a:t>
            </a:r>
            <a:r>
              <a:rPr sz="650" spc="-5" dirty="0">
                <a:latin typeface="Microsoft Sans Serif"/>
                <a:cs typeface="Microsoft Sans Serif"/>
              </a:rPr>
              <a:t> </a:t>
            </a:r>
            <a:r>
              <a:rPr sz="650" spc="20" dirty="0">
                <a:latin typeface="Microsoft Sans Serif"/>
                <a:cs typeface="Microsoft Sans Serif"/>
              </a:rPr>
              <a:t>de</a:t>
            </a:r>
            <a:r>
              <a:rPr sz="650" dirty="0">
                <a:latin typeface="Microsoft Sans Serif"/>
                <a:cs typeface="Microsoft Sans Serif"/>
              </a:rPr>
              <a:t> </a:t>
            </a:r>
            <a:r>
              <a:rPr sz="650" spc="40" dirty="0">
                <a:latin typeface="Microsoft Sans Serif"/>
                <a:cs typeface="Microsoft Sans Serif"/>
              </a:rPr>
              <a:t>un</a:t>
            </a:r>
            <a:r>
              <a:rPr sz="650" spc="-5" dirty="0">
                <a:latin typeface="Microsoft Sans Serif"/>
                <a:cs typeface="Microsoft Sans Serif"/>
              </a:rPr>
              <a:t> </a:t>
            </a:r>
            <a:r>
              <a:rPr sz="650" spc="25" dirty="0">
                <a:latin typeface="Microsoft Sans Serif"/>
                <a:cs typeface="Microsoft Sans Serif"/>
              </a:rPr>
              <a:t>generador,</a:t>
            </a:r>
            <a:r>
              <a:rPr sz="650" dirty="0">
                <a:latin typeface="Microsoft Sans Serif"/>
                <a:cs typeface="Microsoft Sans Serif"/>
              </a:rPr>
              <a:t> </a:t>
            </a:r>
            <a:r>
              <a:rPr sz="650" spc="5" dirty="0">
                <a:latin typeface="Microsoft Sans Serif"/>
                <a:cs typeface="Microsoft Sans Serif"/>
              </a:rPr>
              <a:t>y</a:t>
            </a:r>
            <a:r>
              <a:rPr sz="650" dirty="0">
                <a:latin typeface="Microsoft Sans Serif"/>
                <a:cs typeface="Microsoft Sans Serif"/>
              </a:rPr>
              <a:t> </a:t>
            </a:r>
            <a:r>
              <a:rPr sz="650" spc="20" dirty="0">
                <a:latin typeface="Microsoft Sans Serif"/>
                <a:cs typeface="Microsoft Sans Serif"/>
              </a:rPr>
              <a:t>en</a:t>
            </a:r>
            <a:r>
              <a:rPr sz="650" spc="-5" dirty="0">
                <a:latin typeface="Microsoft Sans Serif"/>
                <a:cs typeface="Microsoft Sans Serif"/>
              </a:rPr>
              <a:t> </a:t>
            </a:r>
            <a:r>
              <a:rPr sz="650" spc="25" dirty="0">
                <a:latin typeface="Microsoft Sans Serif"/>
                <a:cs typeface="Microsoft Sans Serif"/>
              </a:rPr>
              <a:t>particular</a:t>
            </a:r>
            <a:r>
              <a:rPr sz="650" dirty="0">
                <a:latin typeface="Microsoft Sans Serif"/>
                <a:cs typeface="Microsoft Sans Serif"/>
              </a:rPr>
              <a:t> </a:t>
            </a:r>
            <a:r>
              <a:rPr sz="650" spc="20" dirty="0">
                <a:latin typeface="Microsoft Sans Serif"/>
                <a:cs typeface="Microsoft Sans Serif"/>
              </a:rPr>
              <a:t>de</a:t>
            </a:r>
            <a:r>
              <a:rPr sz="650" spc="-5" dirty="0">
                <a:latin typeface="Microsoft Sans Serif"/>
                <a:cs typeface="Microsoft Sans Serif"/>
              </a:rPr>
              <a:t> </a:t>
            </a:r>
            <a:r>
              <a:rPr sz="650" spc="20" dirty="0">
                <a:latin typeface="Microsoft Sans Serif"/>
                <a:cs typeface="Microsoft Sans Serif"/>
              </a:rPr>
              <a:t>unidades </a:t>
            </a:r>
            <a:r>
              <a:rPr sz="650" spc="-155" dirty="0">
                <a:latin typeface="Microsoft Sans Serif"/>
                <a:cs typeface="Microsoft Sans Serif"/>
              </a:rPr>
              <a:t> </a:t>
            </a:r>
            <a:r>
              <a:rPr sz="650" spc="20" dirty="0">
                <a:latin typeface="Microsoft Sans Serif"/>
                <a:cs typeface="Microsoft Sans Serif"/>
              </a:rPr>
              <a:t>de </a:t>
            </a:r>
            <a:r>
              <a:rPr sz="650" spc="25" dirty="0">
                <a:latin typeface="Microsoft Sans Serif"/>
                <a:cs typeface="Microsoft Sans Serif"/>
              </a:rPr>
              <a:t>compuesto </a:t>
            </a:r>
            <a:r>
              <a:rPr sz="650" spc="15" dirty="0">
                <a:latin typeface="Microsoft Sans Serif"/>
                <a:cs typeface="Microsoft Sans Serif"/>
              </a:rPr>
              <a:t>cruzado, </a:t>
            </a:r>
            <a:r>
              <a:rPr sz="650" spc="10" dirty="0">
                <a:latin typeface="Microsoft Sans Serif"/>
                <a:cs typeface="Microsoft Sans Serif"/>
              </a:rPr>
              <a:t>la </a:t>
            </a:r>
            <a:r>
              <a:rPr sz="650" spc="25" dirty="0">
                <a:latin typeface="Microsoft Sans Serif"/>
                <a:cs typeface="Microsoft Sans Serif"/>
              </a:rPr>
              <a:t>unidad puede funcionar </a:t>
            </a:r>
            <a:r>
              <a:rPr sz="650" dirty="0">
                <a:latin typeface="Microsoft Sans Serif"/>
                <a:cs typeface="Microsoft Sans Serif"/>
              </a:rPr>
              <a:t>a </a:t>
            </a:r>
            <a:r>
              <a:rPr sz="650" spc="25" dirty="0">
                <a:latin typeface="Microsoft Sans Serif"/>
                <a:cs typeface="Microsoft Sans Serif"/>
              </a:rPr>
              <a:t>una </a:t>
            </a:r>
            <a:r>
              <a:rPr sz="650" spc="15" dirty="0">
                <a:latin typeface="Microsoft Sans Serif"/>
                <a:cs typeface="Microsoft Sans Serif"/>
              </a:rPr>
              <a:t>frecuencia </a:t>
            </a:r>
            <a:r>
              <a:rPr sz="650" spc="20" dirty="0">
                <a:latin typeface="Microsoft Sans Serif"/>
                <a:cs typeface="Microsoft Sans Serif"/>
              </a:rPr>
              <a:t>reducida </a:t>
            </a:r>
            <a:r>
              <a:rPr sz="650" spc="30" dirty="0">
                <a:latin typeface="Microsoft Sans Serif"/>
                <a:cs typeface="Microsoft Sans Serif"/>
              </a:rPr>
              <a:t>y/o </a:t>
            </a:r>
            <a:r>
              <a:rPr sz="650" spc="-160" dirty="0">
                <a:latin typeface="Microsoft Sans Serif"/>
                <a:cs typeface="Microsoft Sans Serif"/>
              </a:rPr>
              <a:t> </a:t>
            </a:r>
            <a:r>
              <a:rPr sz="650" spc="15" dirty="0">
                <a:latin typeface="Microsoft Sans Serif"/>
                <a:cs typeface="Microsoft Sans Serif"/>
              </a:rPr>
              <a:t>decreciente</a:t>
            </a:r>
            <a:r>
              <a:rPr sz="650" spc="-5" dirty="0">
                <a:latin typeface="Microsoft Sans Serif"/>
                <a:cs typeface="Microsoft Sans Serif"/>
              </a:rPr>
              <a:t> </a:t>
            </a:r>
            <a:r>
              <a:rPr sz="650" spc="15" dirty="0">
                <a:latin typeface="Microsoft Sans Serif"/>
                <a:cs typeface="Microsoft Sans Serif"/>
              </a:rPr>
              <a:t>con</a:t>
            </a:r>
            <a:r>
              <a:rPr sz="650" dirty="0">
                <a:latin typeface="Microsoft Sans Serif"/>
                <a:cs typeface="Microsoft Sans Serif"/>
              </a:rPr>
              <a:t> </a:t>
            </a:r>
            <a:r>
              <a:rPr sz="650" spc="10" dirty="0">
                <a:latin typeface="Microsoft Sans Serif"/>
                <a:cs typeface="Microsoft Sans Serif"/>
              </a:rPr>
              <a:t>la</a:t>
            </a:r>
            <a:r>
              <a:rPr sz="650" dirty="0">
                <a:latin typeface="Microsoft Sans Serif"/>
                <a:cs typeface="Microsoft Sans Serif"/>
              </a:rPr>
              <a:t> </a:t>
            </a:r>
            <a:r>
              <a:rPr sz="650" spc="15" dirty="0">
                <a:latin typeface="Microsoft Sans Serif"/>
                <a:cs typeface="Microsoft Sans Serif"/>
              </a:rPr>
              <a:t>excitación</a:t>
            </a:r>
            <a:r>
              <a:rPr sz="650" dirty="0">
                <a:latin typeface="Microsoft Sans Serif"/>
                <a:cs typeface="Microsoft Sans Serif"/>
              </a:rPr>
              <a:t> </a:t>
            </a:r>
            <a:r>
              <a:rPr sz="650" spc="10" dirty="0">
                <a:latin typeface="Microsoft Sans Serif"/>
                <a:cs typeface="Microsoft Sans Serif"/>
              </a:rPr>
              <a:t>(campo)</a:t>
            </a:r>
            <a:r>
              <a:rPr sz="650" dirty="0">
                <a:latin typeface="Microsoft Sans Serif"/>
                <a:cs typeface="Microsoft Sans Serif"/>
              </a:rPr>
              <a:t> </a:t>
            </a:r>
            <a:r>
              <a:rPr sz="650" spc="10" dirty="0">
                <a:latin typeface="Microsoft Sans Serif"/>
                <a:cs typeface="Microsoft Sans Serif"/>
              </a:rPr>
              <a:t>aplicada</a:t>
            </a:r>
            <a:r>
              <a:rPr sz="650" dirty="0">
                <a:latin typeface="Microsoft Sans Serif"/>
                <a:cs typeface="Microsoft Sans Serif"/>
              </a:rPr>
              <a:t> </a:t>
            </a:r>
            <a:r>
              <a:rPr sz="650" spc="30" dirty="0">
                <a:latin typeface="Microsoft Sans Serif"/>
                <a:cs typeface="Microsoft Sans Serif"/>
              </a:rPr>
              <a:t>durante</a:t>
            </a:r>
            <a:r>
              <a:rPr sz="650" dirty="0">
                <a:latin typeface="Microsoft Sans Serif"/>
                <a:cs typeface="Microsoft Sans Serif"/>
              </a:rPr>
              <a:t> </a:t>
            </a:r>
            <a:r>
              <a:rPr sz="650" spc="40" dirty="0">
                <a:latin typeface="Microsoft Sans Serif"/>
                <a:cs typeface="Microsoft Sans Serif"/>
              </a:rPr>
              <a:t>un</a:t>
            </a:r>
            <a:r>
              <a:rPr sz="650" dirty="0">
                <a:latin typeface="Microsoft Sans Serif"/>
                <a:cs typeface="Microsoft Sans Serif"/>
              </a:rPr>
              <a:t> </a:t>
            </a:r>
            <a:r>
              <a:rPr sz="650" spc="30" dirty="0">
                <a:latin typeface="Microsoft Sans Serif"/>
                <a:cs typeface="Microsoft Sans Serif"/>
              </a:rPr>
              <a:t>período</a:t>
            </a:r>
            <a:r>
              <a:rPr sz="650" dirty="0">
                <a:latin typeface="Microsoft Sans Serif"/>
                <a:cs typeface="Microsoft Sans Serif"/>
              </a:rPr>
              <a:t> </a:t>
            </a:r>
            <a:r>
              <a:rPr sz="650" spc="20" dirty="0">
                <a:latin typeface="Microsoft Sans Serif"/>
                <a:cs typeface="Microsoft Sans Serif"/>
              </a:rPr>
              <a:t>de</a:t>
            </a:r>
            <a:r>
              <a:rPr sz="650" dirty="0">
                <a:latin typeface="Microsoft Sans Serif"/>
                <a:cs typeface="Microsoft Sans Serif"/>
              </a:rPr>
              <a:t> </a:t>
            </a:r>
            <a:r>
              <a:rPr sz="650" spc="25" dirty="0">
                <a:latin typeface="Microsoft Sans Serif"/>
                <a:cs typeface="Microsoft Sans Serif"/>
              </a:rPr>
              <a:t>tiempo.</a:t>
            </a:r>
            <a:endParaRPr sz="650">
              <a:latin typeface="Microsoft Sans Serif"/>
              <a:cs typeface="Microsoft Sans Serif"/>
            </a:endParaRPr>
          </a:p>
          <a:p>
            <a:pPr marL="12700" marR="5080">
              <a:lnSpc>
                <a:spcPct val="154100"/>
              </a:lnSpc>
            </a:pPr>
            <a:r>
              <a:rPr sz="650" spc="15" dirty="0">
                <a:latin typeface="Microsoft Sans Serif"/>
                <a:cs typeface="Microsoft Sans Serif"/>
              </a:rPr>
              <a:t>Cuando </a:t>
            </a:r>
            <a:r>
              <a:rPr sz="650" spc="-5" dirty="0">
                <a:latin typeface="Microsoft Sans Serif"/>
                <a:cs typeface="Microsoft Sans Serif"/>
              </a:rPr>
              <a:t>se </a:t>
            </a:r>
            <a:r>
              <a:rPr sz="650" spc="25" dirty="0">
                <a:latin typeface="Microsoft Sans Serif"/>
                <a:cs typeface="Microsoft Sans Serif"/>
              </a:rPr>
              <a:t>opera </a:t>
            </a:r>
            <a:r>
              <a:rPr sz="650" spc="40" dirty="0">
                <a:latin typeface="Microsoft Sans Serif"/>
                <a:cs typeface="Microsoft Sans Serif"/>
              </a:rPr>
              <a:t>por </a:t>
            </a:r>
            <a:r>
              <a:rPr sz="650" spc="20" dirty="0">
                <a:latin typeface="Microsoft Sans Serif"/>
                <a:cs typeface="Microsoft Sans Serif"/>
              </a:rPr>
              <a:t>debajo de </a:t>
            </a:r>
            <a:r>
              <a:rPr sz="650" spc="10" dirty="0">
                <a:latin typeface="Microsoft Sans Serif"/>
                <a:cs typeface="Microsoft Sans Serif"/>
              </a:rPr>
              <a:t>la </a:t>
            </a:r>
            <a:r>
              <a:rPr sz="650" spc="15" dirty="0">
                <a:latin typeface="Microsoft Sans Serif"/>
                <a:cs typeface="Microsoft Sans Serif"/>
              </a:rPr>
              <a:t>frecuencia </a:t>
            </a:r>
            <a:r>
              <a:rPr sz="650" spc="25" dirty="0">
                <a:latin typeface="Microsoft Sans Serif"/>
                <a:cs typeface="Microsoft Sans Serif"/>
              </a:rPr>
              <a:t>nominal, </a:t>
            </a:r>
            <a:r>
              <a:rPr sz="650" spc="10" dirty="0">
                <a:latin typeface="Microsoft Sans Serif"/>
                <a:cs typeface="Microsoft Sans Serif"/>
              </a:rPr>
              <a:t>la </a:t>
            </a:r>
            <a:r>
              <a:rPr sz="650" spc="15" dirty="0">
                <a:latin typeface="Microsoft Sans Serif"/>
                <a:cs typeface="Microsoft Sans Serif"/>
              </a:rPr>
              <a:t>sensibilidad </a:t>
            </a:r>
            <a:r>
              <a:rPr sz="650" spc="20" dirty="0">
                <a:latin typeface="Microsoft Sans Serif"/>
                <a:cs typeface="Microsoft Sans Serif"/>
              </a:rPr>
              <a:t>de algunos </a:t>
            </a:r>
            <a:r>
              <a:rPr sz="650" spc="25" dirty="0">
                <a:latin typeface="Microsoft Sans Serif"/>
                <a:cs typeface="Microsoft Sans Serif"/>
              </a:rPr>
              <a:t> </a:t>
            </a:r>
            <a:r>
              <a:rPr sz="650" spc="20" dirty="0">
                <a:latin typeface="Microsoft Sans Serif"/>
                <a:cs typeface="Microsoft Sans Serif"/>
              </a:rPr>
              <a:t>de </a:t>
            </a:r>
            <a:r>
              <a:rPr sz="650" spc="10" dirty="0">
                <a:latin typeface="Microsoft Sans Serif"/>
                <a:cs typeface="Microsoft Sans Serif"/>
              </a:rPr>
              <a:t>los relés </a:t>
            </a:r>
            <a:r>
              <a:rPr sz="650" spc="25" dirty="0">
                <a:latin typeface="Microsoft Sans Serif"/>
                <a:cs typeface="Microsoft Sans Serif"/>
              </a:rPr>
              <a:t>protectores </a:t>
            </a:r>
            <a:r>
              <a:rPr sz="650" spc="20" dirty="0">
                <a:latin typeface="Microsoft Sans Serif"/>
                <a:cs typeface="Microsoft Sans Serif"/>
              </a:rPr>
              <a:t>de </a:t>
            </a:r>
            <a:r>
              <a:rPr sz="650" spc="10" dirty="0">
                <a:latin typeface="Microsoft Sans Serif"/>
                <a:cs typeface="Microsoft Sans Serif"/>
              </a:rPr>
              <a:t>la zona </a:t>
            </a:r>
            <a:r>
              <a:rPr sz="650" spc="20" dirty="0">
                <a:latin typeface="Microsoft Sans Serif"/>
                <a:cs typeface="Microsoft Sans Serif"/>
              </a:rPr>
              <a:t>del </a:t>
            </a:r>
            <a:r>
              <a:rPr sz="650" spc="25" dirty="0">
                <a:latin typeface="Microsoft Sans Serif"/>
                <a:cs typeface="Microsoft Sans Serif"/>
              </a:rPr>
              <a:t>generador puede </a:t>
            </a:r>
            <a:r>
              <a:rPr sz="650" spc="10" dirty="0">
                <a:latin typeface="Microsoft Sans Serif"/>
                <a:cs typeface="Microsoft Sans Serif"/>
              </a:rPr>
              <a:t>verse </a:t>
            </a:r>
            <a:r>
              <a:rPr sz="650" spc="15" dirty="0">
                <a:latin typeface="Microsoft Sans Serif"/>
                <a:cs typeface="Microsoft Sans Serif"/>
              </a:rPr>
              <a:t>afectada </a:t>
            </a:r>
            <a:r>
              <a:rPr sz="650" spc="20" dirty="0">
                <a:latin typeface="Microsoft Sans Serif"/>
                <a:cs typeface="Microsoft Sans Serif"/>
              </a:rPr>
              <a:t> negativamente. </a:t>
            </a:r>
            <a:r>
              <a:rPr sz="650" spc="-10" dirty="0">
                <a:latin typeface="Microsoft Sans Serif"/>
                <a:cs typeface="Microsoft Sans Serif"/>
              </a:rPr>
              <a:t>La </a:t>
            </a:r>
            <a:r>
              <a:rPr sz="650" spc="15" dirty="0">
                <a:latin typeface="Microsoft Sans Serif"/>
                <a:cs typeface="Microsoft Sans Serif"/>
              </a:rPr>
              <a:t>sensibilidad </a:t>
            </a:r>
            <a:r>
              <a:rPr sz="650" spc="20" dirty="0">
                <a:latin typeface="Microsoft Sans Serif"/>
                <a:cs typeface="Microsoft Sans Serif"/>
              </a:rPr>
              <a:t>de algunos </a:t>
            </a:r>
            <a:r>
              <a:rPr sz="650" spc="10" dirty="0">
                <a:latin typeface="Microsoft Sans Serif"/>
                <a:cs typeface="Microsoft Sans Serif"/>
              </a:rPr>
              <a:t>relés </a:t>
            </a:r>
            <a:r>
              <a:rPr sz="650" spc="15" dirty="0">
                <a:latin typeface="Microsoft Sans Serif"/>
                <a:cs typeface="Microsoft Sans Serif"/>
              </a:rPr>
              <a:t>sólo </a:t>
            </a:r>
            <a:r>
              <a:rPr sz="650" spc="-5" dirty="0">
                <a:latin typeface="Microsoft Sans Serif"/>
                <a:cs typeface="Microsoft Sans Serif"/>
              </a:rPr>
              <a:t>se </a:t>
            </a:r>
            <a:r>
              <a:rPr sz="650" spc="20" dirty="0">
                <a:latin typeface="Microsoft Sans Serif"/>
                <a:cs typeface="Microsoft Sans Serif"/>
              </a:rPr>
              <a:t>reducirá </a:t>
            </a:r>
            <a:r>
              <a:rPr sz="650" spc="25" dirty="0">
                <a:latin typeface="Microsoft Sans Serif"/>
                <a:cs typeface="Microsoft Sans Serif"/>
              </a:rPr>
              <a:t>ligeramente </a:t>
            </a:r>
            <a:r>
              <a:rPr sz="650" spc="30" dirty="0">
                <a:latin typeface="Microsoft Sans Serif"/>
                <a:cs typeface="Microsoft Sans Serif"/>
              </a:rPr>
              <a:t> </a:t>
            </a:r>
            <a:r>
              <a:rPr sz="650" spc="25" dirty="0">
                <a:latin typeface="Microsoft Sans Serif"/>
                <a:cs typeface="Microsoft Sans Serif"/>
              </a:rPr>
              <a:t>mientras que </a:t>
            </a:r>
            <a:r>
              <a:rPr sz="650" spc="30" dirty="0">
                <a:latin typeface="Microsoft Sans Serif"/>
                <a:cs typeface="Microsoft Sans Serif"/>
              </a:rPr>
              <a:t>otros </a:t>
            </a:r>
            <a:r>
              <a:rPr sz="650" spc="10" dirty="0">
                <a:latin typeface="Microsoft Sans Serif"/>
                <a:cs typeface="Microsoft Sans Serif"/>
              </a:rPr>
              <a:t>relés </a:t>
            </a:r>
            <a:r>
              <a:rPr sz="650" spc="35" dirty="0">
                <a:latin typeface="Microsoft Sans Serif"/>
                <a:cs typeface="Microsoft Sans Serif"/>
              </a:rPr>
              <a:t>no </a:t>
            </a:r>
            <a:r>
              <a:rPr sz="650" spc="30" dirty="0">
                <a:latin typeface="Microsoft Sans Serif"/>
                <a:cs typeface="Microsoft Sans Serif"/>
              </a:rPr>
              <a:t>proporcionarán </a:t>
            </a:r>
            <a:r>
              <a:rPr sz="650" spc="10" dirty="0">
                <a:latin typeface="Microsoft Sans Serif"/>
                <a:cs typeface="Microsoft Sans Serif"/>
              </a:rPr>
              <a:t>la </a:t>
            </a:r>
            <a:r>
              <a:rPr sz="650" spc="20" dirty="0">
                <a:latin typeface="Microsoft Sans Serif"/>
                <a:cs typeface="Microsoft Sans Serif"/>
              </a:rPr>
              <a:t>protección </a:t>
            </a:r>
            <a:r>
              <a:rPr sz="650" spc="10" dirty="0">
                <a:latin typeface="Microsoft Sans Serif"/>
                <a:cs typeface="Microsoft Sans Serif"/>
              </a:rPr>
              <a:t>adecuada </a:t>
            </a:r>
            <a:r>
              <a:rPr sz="650" spc="30" dirty="0">
                <a:latin typeface="Microsoft Sans Serif"/>
                <a:cs typeface="Microsoft Sans Serif"/>
              </a:rPr>
              <a:t>o </a:t>
            </a:r>
            <a:r>
              <a:rPr sz="650" spc="20" dirty="0">
                <a:latin typeface="Microsoft Sans Serif"/>
                <a:cs typeface="Microsoft Sans Serif"/>
              </a:rPr>
              <a:t>dejarán de </a:t>
            </a:r>
            <a:r>
              <a:rPr sz="650" spc="-160" dirty="0">
                <a:latin typeface="Microsoft Sans Serif"/>
                <a:cs typeface="Microsoft Sans Serif"/>
              </a:rPr>
              <a:t> </a:t>
            </a:r>
            <a:r>
              <a:rPr sz="650" spc="25" dirty="0">
                <a:latin typeface="Microsoft Sans Serif"/>
                <a:cs typeface="Microsoft Sans Serif"/>
              </a:rPr>
              <a:t>funcionar. </a:t>
            </a:r>
            <a:r>
              <a:rPr sz="650" spc="-10" dirty="0">
                <a:latin typeface="Microsoft Sans Serif"/>
                <a:cs typeface="Microsoft Sans Serif"/>
              </a:rPr>
              <a:t>La </a:t>
            </a:r>
            <a:r>
              <a:rPr sz="650" spc="-5" dirty="0">
                <a:latin typeface="Microsoft Sans Serif"/>
                <a:cs typeface="Microsoft Sans Serif"/>
              </a:rPr>
              <a:t>Fig. </a:t>
            </a:r>
            <a:r>
              <a:rPr sz="650" spc="10" dirty="0">
                <a:latin typeface="Microsoft Sans Serif"/>
                <a:cs typeface="Microsoft Sans Serif"/>
              </a:rPr>
              <a:t>5 </a:t>
            </a:r>
            <a:r>
              <a:rPr sz="650" spc="25" dirty="0">
                <a:latin typeface="Microsoft Sans Serif"/>
                <a:cs typeface="Microsoft Sans Serif"/>
              </a:rPr>
              <a:t>muestra </a:t>
            </a:r>
            <a:r>
              <a:rPr sz="650" spc="10" dirty="0">
                <a:latin typeface="Microsoft Sans Serif"/>
                <a:cs typeface="Microsoft Sans Serif"/>
              </a:rPr>
              <a:t>los </a:t>
            </a:r>
            <a:r>
              <a:rPr sz="650" spc="15" dirty="0">
                <a:latin typeface="Microsoft Sans Serif"/>
                <a:cs typeface="Microsoft Sans Serif"/>
              </a:rPr>
              <a:t>efectos </a:t>
            </a:r>
            <a:r>
              <a:rPr sz="650" spc="20" dirty="0">
                <a:latin typeface="Microsoft Sans Serif"/>
                <a:cs typeface="Microsoft Sans Serif"/>
              </a:rPr>
              <a:t>de </a:t>
            </a:r>
            <a:r>
              <a:rPr sz="650" spc="10" dirty="0">
                <a:latin typeface="Microsoft Sans Serif"/>
                <a:cs typeface="Microsoft Sans Serif"/>
              </a:rPr>
              <a:t>la </a:t>
            </a:r>
            <a:r>
              <a:rPr sz="650" spc="15" dirty="0">
                <a:latin typeface="Microsoft Sans Serif"/>
                <a:cs typeface="Microsoft Sans Serif"/>
              </a:rPr>
              <a:t>frecuencia </a:t>
            </a:r>
            <a:r>
              <a:rPr sz="650" spc="20" dirty="0">
                <a:latin typeface="Microsoft Sans Serif"/>
                <a:cs typeface="Microsoft Sans Serif"/>
              </a:rPr>
              <a:t>en </a:t>
            </a:r>
            <a:r>
              <a:rPr sz="650" spc="10" dirty="0">
                <a:latin typeface="Microsoft Sans Serif"/>
                <a:cs typeface="Microsoft Sans Serif"/>
              </a:rPr>
              <a:t>la </a:t>
            </a:r>
            <a:r>
              <a:rPr sz="650" spc="15" dirty="0">
                <a:latin typeface="Microsoft Sans Serif"/>
                <a:cs typeface="Microsoft Sans Serif"/>
              </a:rPr>
              <a:t>activación </a:t>
            </a:r>
            <a:r>
              <a:rPr sz="650" spc="20" dirty="0">
                <a:latin typeface="Microsoft Sans Serif"/>
                <a:cs typeface="Microsoft Sans Serif"/>
              </a:rPr>
              <a:t>de </a:t>
            </a:r>
            <a:r>
              <a:rPr sz="650" spc="10" dirty="0">
                <a:latin typeface="Microsoft Sans Serif"/>
                <a:cs typeface="Microsoft Sans Serif"/>
              </a:rPr>
              <a:t>relés </a:t>
            </a:r>
            <a:r>
              <a:rPr sz="650" spc="15" dirty="0">
                <a:latin typeface="Microsoft Sans Serif"/>
                <a:cs typeface="Microsoft Sans Serif"/>
              </a:rPr>
              <a:t> electromecánicos </a:t>
            </a:r>
            <a:r>
              <a:rPr sz="650" spc="25" dirty="0">
                <a:latin typeface="Microsoft Sans Serif"/>
                <a:cs typeface="Microsoft Sans Serif"/>
              </a:rPr>
              <a:t>que pueden </a:t>
            </a:r>
            <a:r>
              <a:rPr sz="650" spc="10" dirty="0">
                <a:latin typeface="Microsoft Sans Serif"/>
                <a:cs typeface="Microsoft Sans Serif"/>
              </a:rPr>
              <a:t>usarse </a:t>
            </a:r>
            <a:r>
              <a:rPr sz="650" spc="20" dirty="0">
                <a:latin typeface="Microsoft Sans Serif"/>
                <a:cs typeface="Microsoft Sans Serif"/>
              </a:rPr>
              <a:t>en </a:t>
            </a:r>
            <a:r>
              <a:rPr sz="650" spc="10" dirty="0">
                <a:latin typeface="Microsoft Sans Serif"/>
                <a:cs typeface="Microsoft Sans Serif"/>
              </a:rPr>
              <a:t>la zona </a:t>
            </a:r>
            <a:r>
              <a:rPr sz="650" spc="20" dirty="0">
                <a:latin typeface="Microsoft Sans Serif"/>
                <a:cs typeface="Microsoft Sans Serif"/>
              </a:rPr>
              <a:t>del </a:t>
            </a:r>
            <a:r>
              <a:rPr sz="650" spc="25" dirty="0">
                <a:latin typeface="Microsoft Sans Serif"/>
                <a:cs typeface="Microsoft Sans Serif"/>
              </a:rPr>
              <a:t>generador. </a:t>
            </a:r>
            <a:r>
              <a:rPr sz="650" spc="10" dirty="0">
                <a:latin typeface="Microsoft Sans Serif"/>
                <a:cs typeface="Microsoft Sans Serif"/>
              </a:rPr>
              <a:t>Tenga </a:t>
            </a:r>
            <a:r>
              <a:rPr sz="650" spc="20" dirty="0">
                <a:latin typeface="Microsoft Sans Serif"/>
                <a:cs typeface="Microsoft Sans Serif"/>
              </a:rPr>
              <a:t>en cuenta </a:t>
            </a:r>
            <a:r>
              <a:rPr sz="650" spc="25" dirty="0">
                <a:latin typeface="Microsoft Sans Serif"/>
                <a:cs typeface="Microsoft Sans Serif"/>
              </a:rPr>
              <a:t> que </a:t>
            </a:r>
            <a:r>
              <a:rPr sz="650" spc="20" dirty="0">
                <a:latin typeface="Microsoft Sans Serif"/>
                <a:cs typeface="Microsoft Sans Serif"/>
              </a:rPr>
              <a:t>algunos </a:t>
            </a:r>
            <a:r>
              <a:rPr sz="650" spc="10" dirty="0">
                <a:latin typeface="Microsoft Sans Serif"/>
                <a:cs typeface="Microsoft Sans Serif"/>
              </a:rPr>
              <a:t>relés </a:t>
            </a:r>
            <a:r>
              <a:rPr sz="650" spc="25" dirty="0">
                <a:latin typeface="Microsoft Sans Serif"/>
                <a:cs typeface="Microsoft Sans Serif"/>
              </a:rPr>
              <a:t>pierden </a:t>
            </a:r>
            <a:r>
              <a:rPr sz="650" spc="15" dirty="0">
                <a:latin typeface="Microsoft Sans Serif"/>
                <a:cs typeface="Microsoft Sans Serif"/>
              </a:rPr>
              <a:t>sensibilidad </a:t>
            </a:r>
            <a:r>
              <a:rPr sz="650" spc="25" dirty="0">
                <a:latin typeface="Microsoft Sans Serif"/>
                <a:cs typeface="Microsoft Sans Serif"/>
              </a:rPr>
              <a:t>rápidamente </a:t>
            </a:r>
            <a:r>
              <a:rPr sz="650" spc="40" dirty="0">
                <a:latin typeface="Microsoft Sans Serif"/>
                <a:cs typeface="Microsoft Sans Serif"/>
              </a:rPr>
              <a:t>por </a:t>
            </a:r>
            <a:r>
              <a:rPr sz="650" spc="20" dirty="0">
                <a:latin typeface="Microsoft Sans Serif"/>
                <a:cs typeface="Microsoft Sans Serif"/>
              </a:rPr>
              <a:t>debajo de </a:t>
            </a:r>
            <a:r>
              <a:rPr sz="650" spc="10" dirty="0">
                <a:latin typeface="Microsoft Sans Serif"/>
                <a:cs typeface="Microsoft Sans Serif"/>
              </a:rPr>
              <a:t>60 </a:t>
            </a:r>
            <a:r>
              <a:rPr sz="650" spc="-5" dirty="0">
                <a:latin typeface="Microsoft Sans Serif"/>
                <a:cs typeface="Microsoft Sans Serif"/>
              </a:rPr>
              <a:t>Hz. Los </a:t>
            </a:r>
            <a:r>
              <a:rPr sz="650" dirty="0">
                <a:latin typeface="Microsoft Sans Serif"/>
                <a:cs typeface="Microsoft Sans Serif"/>
              </a:rPr>
              <a:t> </a:t>
            </a:r>
            <a:r>
              <a:rPr sz="650" spc="10" dirty="0">
                <a:latin typeface="Microsoft Sans Serif"/>
                <a:cs typeface="Microsoft Sans Serif"/>
              </a:rPr>
              <a:t>relés </a:t>
            </a:r>
            <a:r>
              <a:rPr sz="650" spc="20" dirty="0">
                <a:latin typeface="Microsoft Sans Serif"/>
                <a:cs typeface="Microsoft Sans Serif"/>
              </a:rPr>
              <a:t>de </a:t>
            </a:r>
            <a:r>
              <a:rPr sz="650" spc="25" dirty="0">
                <a:latin typeface="Microsoft Sans Serif"/>
                <a:cs typeface="Microsoft Sans Serif"/>
              </a:rPr>
              <a:t>corriente </a:t>
            </a:r>
            <a:r>
              <a:rPr sz="650" spc="20" dirty="0">
                <a:latin typeface="Microsoft Sans Serif"/>
                <a:cs typeface="Microsoft Sans Serif"/>
              </a:rPr>
              <a:t>de </a:t>
            </a:r>
            <a:r>
              <a:rPr sz="650" spc="10" dirty="0">
                <a:latin typeface="Microsoft Sans Serif"/>
                <a:cs typeface="Microsoft Sans Serif"/>
              </a:rPr>
              <a:t>disco </a:t>
            </a:r>
            <a:r>
              <a:rPr sz="650" spc="20" dirty="0">
                <a:latin typeface="Microsoft Sans Serif"/>
                <a:cs typeface="Microsoft Sans Serif"/>
              </a:rPr>
              <a:t>de inducción </a:t>
            </a:r>
            <a:r>
              <a:rPr sz="650" spc="25" dirty="0">
                <a:latin typeface="Microsoft Sans Serif"/>
                <a:cs typeface="Microsoft Sans Serif"/>
              </a:rPr>
              <a:t>pueden </a:t>
            </a:r>
            <a:r>
              <a:rPr sz="650" spc="30" dirty="0">
                <a:latin typeface="Microsoft Sans Serif"/>
                <a:cs typeface="Microsoft Sans Serif"/>
              </a:rPr>
              <a:t>proporcionar </a:t>
            </a:r>
            <a:r>
              <a:rPr sz="650" spc="25" dirty="0">
                <a:latin typeface="Microsoft Sans Serif"/>
                <a:cs typeface="Microsoft Sans Serif"/>
              </a:rPr>
              <a:t>una </a:t>
            </a:r>
            <a:r>
              <a:rPr sz="650" spc="20" dirty="0">
                <a:latin typeface="Microsoft Sans Serif"/>
                <a:cs typeface="Microsoft Sans Serif"/>
              </a:rPr>
              <a:t>protección </a:t>
            </a:r>
            <a:r>
              <a:rPr sz="650" spc="25" dirty="0">
                <a:latin typeface="Microsoft Sans Serif"/>
                <a:cs typeface="Microsoft Sans Serif"/>
              </a:rPr>
              <a:t> </a:t>
            </a:r>
            <a:r>
              <a:rPr sz="650" spc="10" dirty="0">
                <a:latin typeface="Microsoft Sans Serif"/>
                <a:cs typeface="Microsoft Sans Serif"/>
              </a:rPr>
              <a:t>adecuada</a:t>
            </a:r>
            <a:r>
              <a:rPr sz="650" spc="-5" dirty="0">
                <a:latin typeface="Microsoft Sans Serif"/>
                <a:cs typeface="Microsoft Sans Serif"/>
              </a:rPr>
              <a:t> </a:t>
            </a:r>
            <a:r>
              <a:rPr sz="650" spc="15" dirty="0">
                <a:latin typeface="Microsoft Sans Serif"/>
                <a:cs typeface="Microsoft Sans Serif"/>
              </a:rPr>
              <a:t>hasta</a:t>
            </a:r>
            <a:r>
              <a:rPr sz="650" dirty="0">
                <a:latin typeface="Microsoft Sans Serif"/>
                <a:cs typeface="Microsoft Sans Serif"/>
              </a:rPr>
              <a:t> </a:t>
            </a:r>
            <a:r>
              <a:rPr sz="650" spc="10" dirty="0">
                <a:latin typeface="Microsoft Sans Serif"/>
                <a:cs typeface="Microsoft Sans Serif"/>
              </a:rPr>
              <a:t>20</a:t>
            </a:r>
            <a:r>
              <a:rPr sz="650" spc="-5" dirty="0">
                <a:latin typeface="Microsoft Sans Serif"/>
                <a:cs typeface="Microsoft Sans Serif"/>
              </a:rPr>
              <a:t> Hz,</a:t>
            </a:r>
            <a:r>
              <a:rPr sz="650" dirty="0">
                <a:latin typeface="Microsoft Sans Serif"/>
                <a:cs typeface="Microsoft Sans Serif"/>
              </a:rPr>
              <a:t> </a:t>
            </a:r>
            <a:r>
              <a:rPr sz="650" spc="25" dirty="0">
                <a:latin typeface="Microsoft Sans Serif"/>
                <a:cs typeface="Microsoft Sans Serif"/>
              </a:rPr>
              <a:t>mientras</a:t>
            </a:r>
            <a:r>
              <a:rPr sz="650" dirty="0">
                <a:latin typeface="Microsoft Sans Serif"/>
                <a:cs typeface="Microsoft Sans Serif"/>
              </a:rPr>
              <a:t> </a:t>
            </a:r>
            <a:r>
              <a:rPr sz="650" spc="25" dirty="0">
                <a:latin typeface="Microsoft Sans Serif"/>
                <a:cs typeface="Microsoft Sans Serif"/>
              </a:rPr>
              <a:t>que</a:t>
            </a:r>
            <a:r>
              <a:rPr sz="650" spc="-5" dirty="0">
                <a:latin typeface="Microsoft Sans Serif"/>
                <a:cs typeface="Microsoft Sans Serif"/>
              </a:rPr>
              <a:t> </a:t>
            </a:r>
            <a:r>
              <a:rPr sz="650" spc="10" dirty="0">
                <a:latin typeface="Microsoft Sans Serif"/>
                <a:cs typeface="Microsoft Sans Serif"/>
              </a:rPr>
              <a:t>los</a:t>
            </a:r>
            <a:r>
              <a:rPr sz="650" dirty="0">
                <a:latin typeface="Microsoft Sans Serif"/>
                <a:cs typeface="Microsoft Sans Serif"/>
              </a:rPr>
              <a:t> </a:t>
            </a:r>
            <a:r>
              <a:rPr sz="650" spc="10" dirty="0">
                <a:latin typeface="Microsoft Sans Serif"/>
                <a:cs typeface="Microsoft Sans Serif"/>
              </a:rPr>
              <a:t>relés</a:t>
            </a:r>
            <a:r>
              <a:rPr sz="650" spc="-5" dirty="0">
                <a:latin typeface="Microsoft Sans Serif"/>
                <a:cs typeface="Microsoft Sans Serif"/>
              </a:rPr>
              <a:t> </a:t>
            </a:r>
            <a:r>
              <a:rPr sz="650" spc="20" dirty="0">
                <a:latin typeface="Microsoft Sans Serif"/>
                <a:cs typeface="Microsoft Sans Serif"/>
              </a:rPr>
              <a:t>de</a:t>
            </a:r>
            <a:r>
              <a:rPr sz="650" dirty="0">
                <a:latin typeface="Microsoft Sans Serif"/>
                <a:cs typeface="Microsoft Sans Serif"/>
              </a:rPr>
              <a:t> </a:t>
            </a:r>
            <a:r>
              <a:rPr sz="650" spc="25" dirty="0">
                <a:latin typeface="Microsoft Sans Serif"/>
                <a:cs typeface="Microsoft Sans Serif"/>
              </a:rPr>
              <a:t>tensión</a:t>
            </a:r>
            <a:r>
              <a:rPr sz="650" dirty="0">
                <a:latin typeface="Microsoft Sans Serif"/>
                <a:cs typeface="Microsoft Sans Serif"/>
              </a:rPr>
              <a:t> </a:t>
            </a:r>
            <a:r>
              <a:rPr sz="650" spc="20" dirty="0">
                <a:latin typeface="Microsoft Sans Serif"/>
                <a:cs typeface="Microsoft Sans Serif"/>
              </a:rPr>
              <a:t>de</a:t>
            </a:r>
            <a:r>
              <a:rPr sz="650" spc="-5" dirty="0">
                <a:latin typeface="Microsoft Sans Serif"/>
                <a:cs typeface="Microsoft Sans Serif"/>
              </a:rPr>
              <a:t> </a:t>
            </a:r>
            <a:r>
              <a:rPr sz="650" spc="35" dirty="0">
                <a:latin typeface="Microsoft Sans Serif"/>
                <a:cs typeface="Microsoft Sans Serif"/>
              </a:rPr>
              <a:t>tipo</a:t>
            </a:r>
            <a:r>
              <a:rPr sz="650" dirty="0">
                <a:latin typeface="Microsoft Sans Serif"/>
                <a:cs typeface="Microsoft Sans Serif"/>
              </a:rPr>
              <a:t> </a:t>
            </a:r>
            <a:r>
              <a:rPr sz="650" spc="30" dirty="0">
                <a:latin typeface="Microsoft Sans Serif"/>
                <a:cs typeface="Microsoft Sans Serif"/>
              </a:rPr>
              <a:t>émbolo</a:t>
            </a:r>
            <a:r>
              <a:rPr sz="650" dirty="0">
                <a:latin typeface="Microsoft Sans Serif"/>
                <a:cs typeface="Microsoft Sans Serif"/>
              </a:rPr>
              <a:t> </a:t>
            </a:r>
            <a:r>
              <a:rPr sz="650" spc="35" dirty="0">
                <a:latin typeface="Microsoft Sans Serif"/>
                <a:cs typeface="Microsoft Sans Serif"/>
              </a:rPr>
              <a:t>no</a:t>
            </a:r>
            <a:r>
              <a:rPr sz="650" spc="-5" dirty="0">
                <a:latin typeface="Microsoft Sans Serif"/>
                <a:cs typeface="Microsoft Sans Serif"/>
              </a:rPr>
              <a:t> se</a:t>
            </a:r>
            <a:r>
              <a:rPr sz="650" dirty="0">
                <a:latin typeface="Microsoft Sans Serif"/>
                <a:cs typeface="Microsoft Sans Serif"/>
              </a:rPr>
              <a:t> </a:t>
            </a:r>
            <a:r>
              <a:rPr sz="650" spc="15" dirty="0">
                <a:latin typeface="Microsoft Sans Serif"/>
                <a:cs typeface="Microsoft Sans Serif"/>
              </a:rPr>
              <a:t>ven </a:t>
            </a:r>
            <a:r>
              <a:rPr sz="650" spc="-160" dirty="0">
                <a:latin typeface="Microsoft Sans Serif"/>
                <a:cs typeface="Microsoft Sans Serif"/>
              </a:rPr>
              <a:t> </a:t>
            </a:r>
            <a:r>
              <a:rPr sz="650" spc="15" dirty="0">
                <a:latin typeface="Microsoft Sans Serif"/>
                <a:cs typeface="Microsoft Sans Serif"/>
              </a:rPr>
              <a:t>afectados</a:t>
            </a:r>
            <a:r>
              <a:rPr sz="650" spc="-10" dirty="0">
                <a:latin typeface="Microsoft Sans Serif"/>
                <a:cs typeface="Microsoft Sans Serif"/>
              </a:rPr>
              <a:t> </a:t>
            </a:r>
            <a:r>
              <a:rPr sz="650" spc="25" dirty="0">
                <a:latin typeface="Microsoft Sans Serif"/>
                <a:cs typeface="Microsoft Sans Serif"/>
              </a:rPr>
              <a:t>negativamente</a:t>
            </a:r>
            <a:r>
              <a:rPr sz="650" spc="-5" dirty="0">
                <a:latin typeface="Microsoft Sans Serif"/>
                <a:cs typeface="Microsoft Sans Serif"/>
              </a:rPr>
              <a:t> </a:t>
            </a:r>
            <a:r>
              <a:rPr sz="650" spc="40" dirty="0">
                <a:latin typeface="Microsoft Sans Serif"/>
                <a:cs typeface="Microsoft Sans Serif"/>
              </a:rPr>
              <a:t>por</a:t>
            </a:r>
            <a:r>
              <a:rPr sz="650" spc="-5" dirty="0">
                <a:latin typeface="Microsoft Sans Serif"/>
                <a:cs typeface="Microsoft Sans Serif"/>
              </a:rPr>
              <a:t> </a:t>
            </a:r>
            <a:r>
              <a:rPr sz="650" spc="10" dirty="0">
                <a:latin typeface="Microsoft Sans Serif"/>
                <a:cs typeface="Microsoft Sans Serif"/>
              </a:rPr>
              <a:t>el</a:t>
            </a:r>
            <a:r>
              <a:rPr sz="650" spc="-5" dirty="0">
                <a:latin typeface="Microsoft Sans Serif"/>
                <a:cs typeface="Microsoft Sans Serif"/>
              </a:rPr>
              <a:t> </a:t>
            </a:r>
            <a:r>
              <a:rPr sz="650" spc="30" dirty="0">
                <a:latin typeface="Microsoft Sans Serif"/>
                <a:cs typeface="Microsoft Sans Serif"/>
              </a:rPr>
              <a:t>funcionamiento</a:t>
            </a:r>
            <a:r>
              <a:rPr sz="650" spc="-5" dirty="0">
                <a:latin typeface="Microsoft Sans Serif"/>
                <a:cs typeface="Microsoft Sans Serif"/>
              </a:rPr>
              <a:t> </a:t>
            </a:r>
            <a:r>
              <a:rPr sz="650" spc="25" dirty="0">
                <a:latin typeface="Microsoft Sans Serif"/>
                <a:cs typeface="Microsoft Sans Serif"/>
              </a:rPr>
              <a:t>fuera</a:t>
            </a:r>
            <a:r>
              <a:rPr sz="650" spc="-10" dirty="0">
                <a:latin typeface="Microsoft Sans Serif"/>
                <a:cs typeface="Microsoft Sans Serif"/>
              </a:rPr>
              <a:t> </a:t>
            </a:r>
            <a:r>
              <a:rPr sz="650" spc="20" dirty="0">
                <a:latin typeface="Microsoft Sans Serif"/>
                <a:cs typeface="Microsoft Sans Serif"/>
              </a:rPr>
              <a:t>de</a:t>
            </a:r>
            <a:r>
              <a:rPr sz="650" spc="-5" dirty="0">
                <a:latin typeface="Microsoft Sans Serif"/>
                <a:cs typeface="Microsoft Sans Serif"/>
              </a:rPr>
              <a:t> </a:t>
            </a:r>
            <a:r>
              <a:rPr sz="650" spc="15" dirty="0">
                <a:latin typeface="Microsoft Sans Serif"/>
                <a:cs typeface="Microsoft Sans Serif"/>
              </a:rPr>
              <a:t>frecuencia.</a:t>
            </a:r>
            <a:endParaRPr sz="650">
              <a:latin typeface="Microsoft Sans Serif"/>
              <a:cs typeface="Microsoft Sans Serif"/>
            </a:endParaRPr>
          </a:p>
        </p:txBody>
      </p:sp>
      <p:sp>
        <p:nvSpPr>
          <p:cNvPr id="20" name="object 20"/>
          <p:cNvSpPr txBox="1"/>
          <p:nvPr/>
        </p:nvSpPr>
        <p:spPr>
          <a:xfrm>
            <a:off x="9562907" y="3028714"/>
            <a:ext cx="176755" cy="120546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sz="700" spc="10" dirty="0">
                <a:latin typeface="Microsoft Sans Serif"/>
                <a:cs typeface="Microsoft Sans Serif"/>
              </a:rPr>
              <a:t>8</a:t>
            </a:r>
            <a:endParaRPr sz="700">
              <a:latin typeface="Microsoft Sans Serif"/>
              <a:cs typeface="Microsoft Sans Serif"/>
            </a:endParaRPr>
          </a:p>
        </p:txBody>
      </p:sp>
      <p:sp>
        <p:nvSpPr>
          <p:cNvPr id="21" name="object 21"/>
          <p:cNvSpPr txBox="1"/>
          <p:nvPr/>
        </p:nvSpPr>
        <p:spPr>
          <a:xfrm>
            <a:off x="9562907" y="3379220"/>
            <a:ext cx="176755" cy="120546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sz="700" spc="10" dirty="0">
                <a:latin typeface="Microsoft Sans Serif"/>
                <a:cs typeface="Microsoft Sans Serif"/>
              </a:rPr>
              <a:t>7</a:t>
            </a:r>
            <a:endParaRPr sz="700">
              <a:latin typeface="Microsoft Sans Serif"/>
              <a:cs typeface="Microsoft Sans Serif"/>
            </a:endParaRPr>
          </a:p>
        </p:txBody>
      </p:sp>
      <p:sp>
        <p:nvSpPr>
          <p:cNvPr id="22" name="object 22"/>
          <p:cNvSpPr txBox="1"/>
          <p:nvPr/>
        </p:nvSpPr>
        <p:spPr>
          <a:xfrm>
            <a:off x="9562907" y="3720600"/>
            <a:ext cx="176755" cy="120546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sz="700" spc="10" dirty="0">
                <a:latin typeface="Microsoft Sans Serif"/>
                <a:cs typeface="Microsoft Sans Serif"/>
              </a:rPr>
              <a:t>6</a:t>
            </a:r>
            <a:endParaRPr sz="700">
              <a:latin typeface="Microsoft Sans Serif"/>
              <a:cs typeface="Microsoft Sans Serif"/>
            </a:endParaRPr>
          </a:p>
        </p:txBody>
      </p:sp>
      <p:sp>
        <p:nvSpPr>
          <p:cNvPr id="23" name="object 23"/>
          <p:cNvSpPr txBox="1"/>
          <p:nvPr/>
        </p:nvSpPr>
        <p:spPr>
          <a:xfrm>
            <a:off x="9562907" y="4071132"/>
            <a:ext cx="176755" cy="120546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sz="700" spc="10" dirty="0">
                <a:latin typeface="Microsoft Sans Serif"/>
                <a:cs typeface="Microsoft Sans Serif"/>
              </a:rPr>
              <a:t>5</a:t>
            </a:r>
            <a:endParaRPr sz="700">
              <a:latin typeface="Microsoft Sans Serif"/>
              <a:cs typeface="Microsoft Sans Serif"/>
            </a:endParaRPr>
          </a:p>
        </p:txBody>
      </p:sp>
      <p:sp>
        <p:nvSpPr>
          <p:cNvPr id="24" name="object 24"/>
          <p:cNvSpPr txBox="1"/>
          <p:nvPr/>
        </p:nvSpPr>
        <p:spPr>
          <a:xfrm>
            <a:off x="10849549" y="4103106"/>
            <a:ext cx="331598" cy="309245"/>
          </a:xfrm>
          <a:prstGeom prst="rect">
            <a:avLst/>
          </a:prstGeom>
        </p:spPr>
        <p:txBody>
          <a:bodyPr vert="horz" wrap="square" lIns="0" tIns="47625" rIns="0" bIns="0" rtlCol="0">
            <a:spAutoFit/>
          </a:bodyPr>
          <a:lstStyle/>
          <a:p>
            <a:pPr marL="13970">
              <a:lnSpc>
                <a:spcPct val="100000"/>
              </a:lnSpc>
              <a:spcBef>
                <a:spcPts val="375"/>
              </a:spcBef>
            </a:pPr>
            <a:r>
              <a:rPr sz="700" spc="-20" dirty="0">
                <a:latin typeface="Microsoft Sans Serif"/>
                <a:cs typeface="Microsoft Sans Serif"/>
              </a:rPr>
              <a:t>(B)</a:t>
            </a:r>
            <a:endParaRPr sz="700">
              <a:latin typeface="Microsoft Sans Serif"/>
              <a:cs typeface="Microsoft Sans Serif"/>
            </a:endParaRPr>
          </a:p>
          <a:p>
            <a:pPr marL="12700">
              <a:lnSpc>
                <a:spcPct val="100000"/>
              </a:lnSpc>
              <a:spcBef>
                <a:spcPts val="275"/>
              </a:spcBef>
            </a:pPr>
            <a:r>
              <a:rPr sz="700" spc="-15" dirty="0">
                <a:latin typeface="Microsoft Sans Serif"/>
                <a:cs typeface="Microsoft Sans Serif"/>
              </a:rPr>
              <a:t>(D)</a:t>
            </a:r>
            <a:endParaRPr sz="700">
              <a:latin typeface="Microsoft Sans Serif"/>
              <a:cs typeface="Microsoft Sans Serif"/>
            </a:endParaRPr>
          </a:p>
        </p:txBody>
      </p:sp>
      <p:sp>
        <p:nvSpPr>
          <p:cNvPr id="25" name="object 25"/>
          <p:cNvSpPr txBox="1"/>
          <p:nvPr/>
        </p:nvSpPr>
        <p:spPr>
          <a:xfrm>
            <a:off x="11873201" y="4151880"/>
            <a:ext cx="1116040" cy="120546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  <a:tabLst>
                <a:tab pos="353695" algn="l"/>
              </a:tabLst>
            </a:pPr>
            <a:r>
              <a:rPr sz="1050" spc="-60" baseline="3968" dirty="0">
                <a:latin typeface="Microsoft Sans Serif"/>
                <a:cs typeface="Microsoft Sans Serif"/>
              </a:rPr>
              <a:t>(C)	</a:t>
            </a:r>
            <a:r>
              <a:rPr sz="700" spc="-15" dirty="0">
                <a:latin typeface="Microsoft Sans Serif"/>
                <a:cs typeface="Microsoft Sans Serif"/>
              </a:rPr>
              <a:t>(D)</a:t>
            </a:r>
            <a:endParaRPr sz="700">
              <a:latin typeface="Microsoft Sans Serif"/>
              <a:cs typeface="Microsoft Sans Serif"/>
            </a:endParaRPr>
          </a:p>
        </p:txBody>
      </p:sp>
      <p:sp>
        <p:nvSpPr>
          <p:cNvPr id="26" name="object 26"/>
          <p:cNvSpPr txBox="1"/>
          <p:nvPr/>
        </p:nvSpPr>
        <p:spPr>
          <a:xfrm>
            <a:off x="13861101" y="4138163"/>
            <a:ext cx="436775" cy="120546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sz="700" spc="10" dirty="0">
                <a:latin typeface="Microsoft Sans Serif"/>
                <a:cs typeface="Microsoft Sans Serif"/>
              </a:rPr>
              <a:t>(MI)</a:t>
            </a:r>
            <a:endParaRPr sz="700">
              <a:latin typeface="Microsoft Sans Serif"/>
              <a:cs typeface="Microsoft Sans Serif"/>
            </a:endParaRPr>
          </a:p>
        </p:txBody>
      </p:sp>
      <p:sp>
        <p:nvSpPr>
          <p:cNvPr id="27" name="object 27"/>
          <p:cNvSpPr txBox="1"/>
          <p:nvPr/>
        </p:nvSpPr>
        <p:spPr>
          <a:xfrm>
            <a:off x="9562907" y="4412485"/>
            <a:ext cx="176755" cy="120546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sz="700" spc="10" dirty="0">
                <a:latin typeface="Microsoft Sans Serif"/>
                <a:cs typeface="Microsoft Sans Serif"/>
              </a:rPr>
              <a:t>4</a:t>
            </a:r>
            <a:endParaRPr sz="700">
              <a:latin typeface="Microsoft Sans Serif"/>
              <a:cs typeface="Microsoft Sans Serif"/>
            </a:endParaRPr>
          </a:p>
        </p:txBody>
      </p:sp>
      <p:sp>
        <p:nvSpPr>
          <p:cNvPr id="28" name="object 28"/>
          <p:cNvSpPr txBox="1"/>
          <p:nvPr/>
        </p:nvSpPr>
        <p:spPr>
          <a:xfrm>
            <a:off x="9562907" y="4753864"/>
            <a:ext cx="176755" cy="120546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sz="700" spc="10" dirty="0">
                <a:latin typeface="Microsoft Sans Serif"/>
                <a:cs typeface="Microsoft Sans Serif"/>
              </a:rPr>
              <a:t>3</a:t>
            </a:r>
            <a:endParaRPr sz="700">
              <a:latin typeface="Microsoft Sans Serif"/>
              <a:cs typeface="Microsoft Sans Serif"/>
            </a:endParaRPr>
          </a:p>
        </p:txBody>
      </p:sp>
      <p:sp>
        <p:nvSpPr>
          <p:cNvPr id="29" name="object 29"/>
          <p:cNvSpPr txBox="1"/>
          <p:nvPr/>
        </p:nvSpPr>
        <p:spPr>
          <a:xfrm>
            <a:off x="10775927" y="4801110"/>
            <a:ext cx="314069" cy="120546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sz="700" spc="-20" dirty="0">
                <a:latin typeface="Microsoft Sans Serif"/>
                <a:cs typeface="Microsoft Sans Serif"/>
              </a:rPr>
              <a:t>(B)</a:t>
            </a:r>
            <a:endParaRPr sz="700">
              <a:latin typeface="Microsoft Sans Serif"/>
              <a:cs typeface="Microsoft Sans Serif"/>
            </a:endParaRPr>
          </a:p>
        </p:txBody>
      </p:sp>
      <p:sp>
        <p:nvSpPr>
          <p:cNvPr id="30" name="object 30"/>
          <p:cNvSpPr txBox="1"/>
          <p:nvPr/>
        </p:nvSpPr>
        <p:spPr>
          <a:xfrm>
            <a:off x="11817187" y="4919949"/>
            <a:ext cx="311147" cy="120546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sz="700" spc="-40" dirty="0">
                <a:latin typeface="Microsoft Sans Serif"/>
                <a:cs typeface="Microsoft Sans Serif"/>
              </a:rPr>
              <a:t>(C)</a:t>
            </a:r>
            <a:endParaRPr sz="700">
              <a:latin typeface="Microsoft Sans Serif"/>
              <a:cs typeface="Microsoft Sans Serif"/>
            </a:endParaRPr>
          </a:p>
        </p:txBody>
      </p:sp>
      <p:sp>
        <p:nvSpPr>
          <p:cNvPr id="31" name="object 31"/>
          <p:cNvSpPr txBox="1"/>
          <p:nvPr/>
        </p:nvSpPr>
        <p:spPr>
          <a:xfrm>
            <a:off x="9562907" y="5102840"/>
            <a:ext cx="176755" cy="120546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sz="700" spc="10" dirty="0">
                <a:latin typeface="Microsoft Sans Serif"/>
                <a:cs typeface="Microsoft Sans Serif"/>
              </a:rPr>
              <a:t>2</a:t>
            </a:r>
            <a:endParaRPr sz="700">
              <a:latin typeface="Microsoft Sans Serif"/>
              <a:cs typeface="Microsoft Sans Serif"/>
            </a:endParaRPr>
          </a:p>
        </p:txBody>
      </p:sp>
      <p:sp>
        <p:nvSpPr>
          <p:cNvPr id="32" name="object 32"/>
          <p:cNvSpPr txBox="1"/>
          <p:nvPr/>
        </p:nvSpPr>
        <p:spPr>
          <a:xfrm>
            <a:off x="10660184" y="5375659"/>
            <a:ext cx="312608" cy="120546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sz="700" spc="-25" dirty="0">
                <a:latin typeface="Microsoft Sans Serif"/>
                <a:cs typeface="Microsoft Sans Serif"/>
              </a:rPr>
              <a:t>(A)</a:t>
            </a:r>
            <a:endParaRPr sz="700">
              <a:latin typeface="Microsoft Sans Serif"/>
              <a:cs typeface="Microsoft Sans Serif"/>
            </a:endParaRPr>
          </a:p>
        </p:txBody>
      </p:sp>
      <p:sp>
        <p:nvSpPr>
          <p:cNvPr id="33" name="object 33"/>
          <p:cNvSpPr txBox="1"/>
          <p:nvPr/>
        </p:nvSpPr>
        <p:spPr>
          <a:xfrm>
            <a:off x="11512138" y="5360411"/>
            <a:ext cx="436775" cy="120546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sz="700" spc="10" dirty="0">
                <a:latin typeface="Microsoft Sans Serif"/>
                <a:cs typeface="Microsoft Sans Serif"/>
              </a:rPr>
              <a:t>(MI)</a:t>
            </a:r>
            <a:endParaRPr sz="700">
              <a:latin typeface="Microsoft Sans Serif"/>
              <a:cs typeface="Microsoft Sans Serif"/>
            </a:endParaRPr>
          </a:p>
        </p:txBody>
      </p:sp>
      <p:sp>
        <p:nvSpPr>
          <p:cNvPr id="34" name="object 34"/>
          <p:cNvSpPr txBox="1"/>
          <p:nvPr/>
        </p:nvSpPr>
        <p:spPr>
          <a:xfrm>
            <a:off x="9562907" y="5444219"/>
            <a:ext cx="176755" cy="120546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sz="700" spc="10" dirty="0">
                <a:latin typeface="Microsoft Sans Serif"/>
                <a:cs typeface="Microsoft Sans Serif"/>
              </a:rPr>
              <a:t>1</a:t>
            </a:r>
            <a:endParaRPr sz="700">
              <a:latin typeface="Microsoft Sans Serif"/>
              <a:cs typeface="Microsoft Sans Serif"/>
            </a:endParaRPr>
          </a:p>
        </p:txBody>
      </p:sp>
      <p:sp>
        <p:nvSpPr>
          <p:cNvPr id="35" name="object 35"/>
          <p:cNvSpPr txBox="1"/>
          <p:nvPr/>
        </p:nvSpPr>
        <p:spPr>
          <a:xfrm>
            <a:off x="1415216" y="5605998"/>
            <a:ext cx="7409103" cy="1751505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402590">
              <a:lnSpc>
                <a:spcPct val="100000"/>
              </a:lnSpc>
              <a:spcBef>
                <a:spcPts val="100"/>
              </a:spcBef>
            </a:pPr>
            <a:r>
              <a:rPr sz="950" spc="-40" dirty="0">
                <a:latin typeface="Microsoft Sans Serif"/>
                <a:cs typeface="Microsoft Sans Serif"/>
              </a:rPr>
              <a:t>V.</a:t>
            </a:r>
            <a:r>
              <a:rPr sz="950" spc="-10" dirty="0">
                <a:latin typeface="Microsoft Sans Serif"/>
                <a:cs typeface="Microsoft Sans Serif"/>
              </a:rPr>
              <a:t> </a:t>
            </a:r>
            <a:r>
              <a:rPr sz="950" spc="-65" dirty="0">
                <a:latin typeface="Microsoft Sans Serif"/>
                <a:cs typeface="Microsoft Sans Serif"/>
              </a:rPr>
              <a:t>S.</a:t>
            </a:r>
            <a:r>
              <a:rPr sz="750" spc="-15" dirty="0">
                <a:latin typeface="Microsoft Sans Serif"/>
                <a:cs typeface="Microsoft Sans Serif"/>
              </a:rPr>
              <a:t>SINCRÓNICO</a:t>
            </a:r>
            <a:r>
              <a:rPr sz="950" spc="-90" dirty="0">
                <a:latin typeface="Microsoft Sans Serif"/>
                <a:cs typeface="Microsoft Sans Serif"/>
              </a:rPr>
              <a:t>C</a:t>
            </a:r>
            <a:r>
              <a:rPr sz="750" spc="-35" dirty="0">
                <a:latin typeface="Microsoft Sans Serif"/>
                <a:cs typeface="Microsoft Sans Serif"/>
              </a:rPr>
              <a:t>ONDENSER</a:t>
            </a:r>
            <a:r>
              <a:rPr sz="950" spc="50" dirty="0">
                <a:latin typeface="Microsoft Sans Serif"/>
                <a:cs typeface="Microsoft Sans Serif"/>
              </a:rPr>
              <a:t>oh</a:t>
            </a:r>
            <a:r>
              <a:rPr sz="750" spc="-30" dirty="0">
                <a:latin typeface="Microsoft Sans Serif"/>
                <a:cs typeface="Microsoft Sans Serif"/>
              </a:rPr>
              <a:t>PERACIÓN</a:t>
            </a:r>
            <a:r>
              <a:rPr sz="950" spc="35" dirty="0">
                <a:latin typeface="Microsoft Sans Serif"/>
                <a:cs typeface="Microsoft Sans Serif"/>
              </a:rPr>
              <a:t>[1]</a:t>
            </a:r>
            <a:endParaRPr sz="950">
              <a:latin typeface="Microsoft Sans Serif"/>
              <a:cs typeface="Microsoft Sans Serif"/>
            </a:endParaRPr>
          </a:p>
          <a:p>
            <a:pPr marL="12700" marR="59690" indent="154940">
              <a:lnSpc>
                <a:spcPct val="133600"/>
              </a:lnSpc>
              <a:spcBef>
                <a:spcPts val="290"/>
              </a:spcBef>
            </a:pPr>
            <a:r>
              <a:rPr sz="750" spc="-45" dirty="0">
                <a:latin typeface="Microsoft Sans Serif"/>
                <a:cs typeface="Microsoft Sans Serif"/>
              </a:rPr>
              <a:t>Se </a:t>
            </a:r>
            <a:r>
              <a:rPr sz="750" spc="20" dirty="0">
                <a:latin typeface="Microsoft Sans Serif"/>
                <a:cs typeface="Microsoft Sans Serif"/>
              </a:rPr>
              <a:t>utiliza </a:t>
            </a:r>
            <a:r>
              <a:rPr sz="750" spc="45" dirty="0">
                <a:latin typeface="Microsoft Sans Serif"/>
                <a:cs typeface="Microsoft Sans Serif"/>
              </a:rPr>
              <a:t>un </a:t>
            </a:r>
            <a:r>
              <a:rPr sz="750" spc="25" dirty="0">
                <a:latin typeface="Microsoft Sans Serif"/>
                <a:cs typeface="Microsoft Sans Serif"/>
              </a:rPr>
              <a:t>condensador síncrono para </a:t>
            </a:r>
            <a:r>
              <a:rPr sz="750" spc="30" dirty="0">
                <a:latin typeface="Microsoft Sans Serif"/>
                <a:cs typeface="Microsoft Sans Serif"/>
              </a:rPr>
              <a:t>suministrar </a:t>
            </a:r>
            <a:r>
              <a:rPr sz="750" spc="35" dirty="0">
                <a:latin typeface="Microsoft Sans Serif"/>
                <a:cs typeface="Microsoft Sans Serif"/>
              </a:rPr>
              <a:t>o </a:t>
            </a:r>
            <a:r>
              <a:rPr sz="750" spc="25" dirty="0">
                <a:latin typeface="Microsoft Sans Serif"/>
                <a:cs typeface="Microsoft Sans Serif"/>
              </a:rPr>
              <a:t>absorber </a:t>
            </a:r>
            <a:r>
              <a:rPr sz="750" spc="30" dirty="0">
                <a:latin typeface="Microsoft Sans Serif"/>
                <a:cs typeface="Microsoft Sans Serif"/>
              </a:rPr>
              <a:t> </a:t>
            </a:r>
            <a:r>
              <a:rPr sz="750" spc="25" dirty="0">
                <a:latin typeface="Microsoft Sans Serif"/>
                <a:cs typeface="Microsoft Sans Serif"/>
              </a:rPr>
              <a:t>potencia </a:t>
            </a:r>
            <a:r>
              <a:rPr sz="750" spc="15" dirty="0">
                <a:latin typeface="Microsoft Sans Serif"/>
                <a:cs typeface="Microsoft Sans Serif"/>
              </a:rPr>
              <a:t>reactiva. </a:t>
            </a:r>
            <a:r>
              <a:rPr sz="750" spc="-35" dirty="0">
                <a:latin typeface="Microsoft Sans Serif"/>
                <a:cs typeface="Microsoft Sans Serif"/>
              </a:rPr>
              <a:t>El </a:t>
            </a:r>
            <a:r>
              <a:rPr sz="750" spc="15" dirty="0">
                <a:latin typeface="Microsoft Sans Serif"/>
                <a:cs typeface="Microsoft Sans Serif"/>
              </a:rPr>
              <a:t>sistema </a:t>
            </a:r>
            <a:r>
              <a:rPr sz="750" spc="30" dirty="0">
                <a:latin typeface="Microsoft Sans Serif"/>
                <a:cs typeface="Microsoft Sans Serif"/>
              </a:rPr>
              <a:t>suministra </a:t>
            </a:r>
            <a:r>
              <a:rPr sz="750" spc="25" dirty="0">
                <a:latin typeface="Microsoft Sans Serif"/>
                <a:cs typeface="Microsoft Sans Serif"/>
              </a:rPr>
              <a:t>energía para </a:t>
            </a:r>
            <a:r>
              <a:rPr sz="750" spc="35" dirty="0">
                <a:latin typeface="Microsoft Sans Serif"/>
                <a:cs typeface="Microsoft Sans Serif"/>
              </a:rPr>
              <a:t>mantener </a:t>
            </a:r>
            <a:r>
              <a:rPr sz="750" spc="10" dirty="0">
                <a:latin typeface="Microsoft Sans Serif"/>
                <a:cs typeface="Microsoft Sans Serif"/>
              </a:rPr>
              <a:t>la </a:t>
            </a:r>
            <a:r>
              <a:rPr sz="750" spc="15" dirty="0">
                <a:latin typeface="Microsoft Sans Serif"/>
                <a:cs typeface="Microsoft Sans Serif"/>
              </a:rPr>
              <a:t> </a:t>
            </a:r>
            <a:r>
              <a:rPr sz="750" spc="30" dirty="0">
                <a:latin typeface="Microsoft Sans Serif"/>
                <a:cs typeface="Microsoft Sans Serif"/>
              </a:rPr>
              <a:t>máquina </a:t>
            </a:r>
            <a:r>
              <a:rPr sz="750" spc="35" dirty="0">
                <a:latin typeface="Microsoft Sans Serif"/>
                <a:cs typeface="Microsoft Sans Serif"/>
              </a:rPr>
              <a:t>girando </a:t>
            </a:r>
            <a:r>
              <a:rPr sz="750" spc="20" dirty="0">
                <a:latin typeface="Microsoft Sans Serif"/>
                <a:cs typeface="Microsoft Sans Serif"/>
              </a:rPr>
              <a:t>sincrónicamente. </a:t>
            </a:r>
            <a:r>
              <a:rPr sz="750" spc="-45" dirty="0">
                <a:latin typeface="Microsoft Sans Serif"/>
                <a:cs typeface="Microsoft Sans Serif"/>
              </a:rPr>
              <a:t>Se </a:t>
            </a:r>
            <a:r>
              <a:rPr sz="750" spc="30" dirty="0">
                <a:latin typeface="Microsoft Sans Serif"/>
                <a:cs typeface="Microsoft Sans Serif"/>
              </a:rPr>
              <a:t>pueden </a:t>
            </a:r>
            <a:r>
              <a:rPr sz="750" spc="20" dirty="0">
                <a:latin typeface="Microsoft Sans Serif"/>
                <a:cs typeface="Microsoft Sans Serif"/>
              </a:rPr>
              <a:t>aplicar </a:t>
            </a:r>
            <a:r>
              <a:rPr sz="750" spc="10" dirty="0">
                <a:latin typeface="Microsoft Sans Serif"/>
                <a:cs typeface="Microsoft Sans Serif"/>
              </a:rPr>
              <a:t>los </a:t>
            </a:r>
            <a:r>
              <a:rPr sz="750" spc="30" dirty="0">
                <a:latin typeface="Microsoft Sans Serif"/>
                <a:cs typeface="Microsoft Sans Serif"/>
              </a:rPr>
              <a:t>mismos </a:t>
            </a:r>
            <a:r>
              <a:rPr sz="750" spc="35" dirty="0">
                <a:latin typeface="Microsoft Sans Serif"/>
                <a:cs typeface="Microsoft Sans Serif"/>
              </a:rPr>
              <a:t> </a:t>
            </a:r>
            <a:r>
              <a:rPr sz="750" spc="20" dirty="0">
                <a:latin typeface="Microsoft Sans Serif"/>
                <a:cs typeface="Microsoft Sans Serif"/>
              </a:rPr>
              <a:t>dispositivos</a:t>
            </a:r>
            <a:r>
              <a:rPr sz="750" spc="-5" dirty="0">
                <a:latin typeface="Microsoft Sans Serif"/>
                <a:cs typeface="Microsoft Sans Serif"/>
              </a:rPr>
              <a:t> </a:t>
            </a:r>
            <a:r>
              <a:rPr sz="750" spc="25" dirty="0">
                <a:latin typeface="Microsoft Sans Serif"/>
                <a:cs typeface="Microsoft Sans Serif"/>
              </a:rPr>
              <a:t>de</a:t>
            </a:r>
            <a:r>
              <a:rPr sz="750" spc="-5" dirty="0">
                <a:latin typeface="Microsoft Sans Serif"/>
                <a:cs typeface="Microsoft Sans Serif"/>
              </a:rPr>
              <a:t> </a:t>
            </a:r>
            <a:r>
              <a:rPr sz="750" spc="25" dirty="0">
                <a:latin typeface="Microsoft Sans Serif"/>
                <a:cs typeface="Microsoft Sans Serif"/>
              </a:rPr>
              <a:t>protección</a:t>
            </a:r>
            <a:r>
              <a:rPr sz="750" dirty="0">
                <a:latin typeface="Microsoft Sans Serif"/>
                <a:cs typeface="Microsoft Sans Serif"/>
              </a:rPr>
              <a:t> </a:t>
            </a:r>
            <a:r>
              <a:rPr sz="750" spc="5" dirty="0">
                <a:latin typeface="Microsoft Sans Serif"/>
                <a:cs typeface="Microsoft Sans Serif"/>
              </a:rPr>
              <a:t>y</a:t>
            </a:r>
            <a:r>
              <a:rPr sz="750" spc="-5" dirty="0">
                <a:latin typeface="Microsoft Sans Serif"/>
                <a:cs typeface="Microsoft Sans Serif"/>
              </a:rPr>
              <a:t> </a:t>
            </a:r>
            <a:r>
              <a:rPr sz="750" spc="25" dirty="0">
                <a:latin typeface="Microsoft Sans Serif"/>
                <a:cs typeface="Microsoft Sans Serif"/>
              </a:rPr>
              <a:t>principios</a:t>
            </a:r>
            <a:r>
              <a:rPr sz="750" dirty="0">
                <a:latin typeface="Microsoft Sans Serif"/>
                <a:cs typeface="Microsoft Sans Serif"/>
              </a:rPr>
              <a:t> </a:t>
            </a:r>
            <a:r>
              <a:rPr sz="750" spc="25" dirty="0">
                <a:latin typeface="Microsoft Sans Serif"/>
                <a:cs typeface="Microsoft Sans Serif"/>
              </a:rPr>
              <a:t>de</a:t>
            </a:r>
            <a:r>
              <a:rPr sz="750" spc="-5" dirty="0">
                <a:latin typeface="Microsoft Sans Serif"/>
                <a:cs typeface="Microsoft Sans Serif"/>
              </a:rPr>
              <a:t> </a:t>
            </a:r>
            <a:r>
              <a:rPr sz="750" spc="15" dirty="0">
                <a:latin typeface="Microsoft Sans Serif"/>
                <a:cs typeface="Microsoft Sans Serif"/>
              </a:rPr>
              <a:t>aplicación</a:t>
            </a:r>
            <a:r>
              <a:rPr sz="750" spc="-5" dirty="0">
                <a:latin typeface="Microsoft Sans Serif"/>
                <a:cs typeface="Microsoft Sans Serif"/>
              </a:rPr>
              <a:t> </a:t>
            </a:r>
            <a:r>
              <a:rPr sz="750" spc="30" dirty="0">
                <a:latin typeface="Microsoft Sans Serif"/>
                <a:cs typeface="Microsoft Sans Serif"/>
              </a:rPr>
              <a:t>que</a:t>
            </a:r>
            <a:r>
              <a:rPr sz="750" dirty="0">
                <a:latin typeface="Microsoft Sans Serif"/>
                <a:cs typeface="Microsoft Sans Serif"/>
              </a:rPr>
              <a:t> </a:t>
            </a:r>
            <a:r>
              <a:rPr sz="750" spc="-5" dirty="0">
                <a:latin typeface="Microsoft Sans Serif"/>
                <a:cs typeface="Microsoft Sans Serif"/>
              </a:rPr>
              <a:t>se </a:t>
            </a:r>
            <a:r>
              <a:rPr sz="750" spc="20" dirty="0">
                <a:latin typeface="Microsoft Sans Serif"/>
                <a:cs typeface="Microsoft Sans Serif"/>
              </a:rPr>
              <a:t>usarían</a:t>
            </a:r>
            <a:r>
              <a:rPr sz="750" dirty="0">
                <a:latin typeface="Microsoft Sans Serif"/>
                <a:cs typeface="Microsoft Sans Serif"/>
              </a:rPr>
              <a:t> </a:t>
            </a:r>
            <a:r>
              <a:rPr sz="750" spc="25" dirty="0">
                <a:latin typeface="Microsoft Sans Serif"/>
                <a:cs typeface="Microsoft Sans Serif"/>
              </a:rPr>
              <a:t>en </a:t>
            </a:r>
            <a:r>
              <a:rPr sz="750" spc="-185" dirty="0">
                <a:latin typeface="Microsoft Sans Serif"/>
                <a:cs typeface="Microsoft Sans Serif"/>
              </a:rPr>
              <a:t> </a:t>
            </a:r>
            <a:r>
              <a:rPr sz="750" spc="45" dirty="0">
                <a:latin typeface="Microsoft Sans Serif"/>
                <a:cs typeface="Microsoft Sans Serif"/>
              </a:rPr>
              <a:t>un</a:t>
            </a:r>
            <a:r>
              <a:rPr sz="750" spc="-5" dirty="0">
                <a:latin typeface="Microsoft Sans Serif"/>
                <a:cs typeface="Microsoft Sans Serif"/>
              </a:rPr>
              <a:t> </a:t>
            </a:r>
            <a:r>
              <a:rPr sz="750" spc="25" dirty="0">
                <a:latin typeface="Microsoft Sans Serif"/>
                <a:cs typeface="Microsoft Sans Serif"/>
              </a:rPr>
              <a:t>generador,</a:t>
            </a:r>
            <a:r>
              <a:rPr sz="750" dirty="0">
                <a:latin typeface="Microsoft Sans Serif"/>
                <a:cs typeface="Microsoft Sans Serif"/>
              </a:rPr>
              <a:t> </a:t>
            </a:r>
            <a:r>
              <a:rPr sz="750" spc="20" dirty="0">
                <a:latin typeface="Microsoft Sans Serif"/>
                <a:cs typeface="Microsoft Sans Serif"/>
              </a:rPr>
              <a:t>excepto</a:t>
            </a:r>
            <a:r>
              <a:rPr sz="750" dirty="0">
                <a:latin typeface="Microsoft Sans Serif"/>
                <a:cs typeface="Microsoft Sans Serif"/>
              </a:rPr>
              <a:t> </a:t>
            </a:r>
            <a:r>
              <a:rPr sz="750" spc="30" dirty="0">
                <a:latin typeface="Microsoft Sans Serif"/>
                <a:cs typeface="Microsoft Sans Serif"/>
              </a:rPr>
              <a:t>que</a:t>
            </a:r>
            <a:r>
              <a:rPr sz="750" dirty="0">
                <a:latin typeface="Microsoft Sans Serif"/>
                <a:cs typeface="Microsoft Sans Serif"/>
              </a:rPr>
              <a:t> </a:t>
            </a:r>
            <a:r>
              <a:rPr sz="750" spc="10" dirty="0">
                <a:latin typeface="Microsoft Sans Serif"/>
                <a:cs typeface="Microsoft Sans Serif"/>
              </a:rPr>
              <a:t>los</a:t>
            </a:r>
            <a:r>
              <a:rPr sz="750" spc="-5" dirty="0">
                <a:latin typeface="Microsoft Sans Serif"/>
                <a:cs typeface="Microsoft Sans Serif"/>
              </a:rPr>
              <a:t> </a:t>
            </a:r>
            <a:r>
              <a:rPr sz="750" spc="15" dirty="0">
                <a:latin typeface="Microsoft Sans Serif"/>
                <a:cs typeface="Microsoft Sans Serif"/>
              </a:rPr>
              <a:t>relés</a:t>
            </a:r>
            <a:r>
              <a:rPr sz="750" dirty="0">
                <a:latin typeface="Microsoft Sans Serif"/>
                <a:cs typeface="Microsoft Sans Serif"/>
              </a:rPr>
              <a:t> </a:t>
            </a:r>
            <a:r>
              <a:rPr sz="750" spc="25" dirty="0">
                <a:latin typeface="Microsoft Sans Serif"/>
                <a:cs typeface="Microsoft Sans Serif"/>
              </a:rPr>
              <a:t>de</a:t>
            </a:r>
            <a:r>
              <a:rPr sz="750" dirty="0">
                <a:latin typeface="Microsoft Sans Serif"/>
                <a:cs typeface="Microsoft Sans Serif"/>
              </a:rPr>
              <a:t> </a:t>
            </a:r>
            <a:r>
              <a:rPr sz="750" spc="25" dirty="0">
                <a:latin typeface="Microsoft Sans Serif"/>
                <a:cs typeface="Microsoft Sans Serif"/>
              </a:rPr>
              <a:t>potencia</a:t>
            </a:r>
            <a:r>
              <a:rPr sz="750" dirty="0">
                <a:latin typeface="Microsoft Sans Serif"/>
                <a:cs typeface="Microsoft Sans Serif"/>
              </a:rPr>
              <a:t> </a:t>
            </a:r>
            <a:r>
              <a:rPr sz="750" spc="15" dirty="0">
                <a:latin typeface="Microsoft Sans Serif"/>
                <a:cs typeface="Microsoft Sans Serif"/>
              </a:rPr>
              <a:t>inversa</a:t>
            </a:r>
            <a:r>
              <a:rPr sz="750" dirty="0">
                <a:latin typeface="Microsoft Sans Serif"/>
                <a:cs typeface="Microsoft Sans Serif"/>
              </a:rPr>
              <a:t> </a:t>
            </a:r>
            <a:r>
              <a:rPr sz="750" spc="40" dirty="0">
                <a:latin typeface="Microsoft Sans Serif"/>
                <a:cs typeface="Microsoft Sans Serif"/>
              </a:rPr>
              <a:t>no</a:t>
            </a:r>
            <a:r>
              <a:rPr sz="750" spc="-5" dirty="0">
                <a:latin typeface="Microsoft Sans Serif"/>
                <a:cs typeface="Microsoft Sans Serif"/>
              </a:rPr>
              <a:t> se</a:t>
            </a:r>
            <a:r>
              <a:rPr sz="750" dirty="0">
                <a:latin typeface="Microsoft Sans Serif"/>
                <a:cs typeface="Microsoft Sans Serif"/>
              </a:rPr>
              <a:t> </a:t>
            </a:r>
            <a:r>
              <a:rPr sz="750" spc="30" dirty="0">
                <a:latin typeface="Microsoft Sans Serif"/>
                <a:cs typeface="Microsoft Sans Serif"/>
              </a:rPr>
              <a:t>pueden </a:t>
            </a:r>
            <a:r>
              <a:rPr sz="750" spc="-185" dirty="0">
                <a:latin typeface="Microsoft Sans Serif"/>
                <a:cs typeface="Microsoft Sans Serif"/>
              </a:rPr>
              <a:t> </a:t>
            </a:r>
            <a:r>
              <a:rPr sz="750" spc="20" dirty="0">
                <a:latin typeface="Microsoft Sans Serif"/>
                <a:cs typeface="Microsoft Sans Serif"/>
              </a:rPr>
              <a:t>aplicar</a:t>
            </a:r>
            <a:r>
              <a:rPr sz="750" spc="-5" dirty="0">
                <a:latin typeface="Microsoft Sans Serif"/>
                <a:cs typeface="Microsoft Sans Serif"/>
              </a:rPr>
              <a:t> </a:t>
            </a:r>
            <a:r>
              <a:rPr sz="750" spc="35" dirty="0">
                <a:latin typeface="Microsoft Sans Serif"/>
                <a:cs typeface="Microsoft Sans Serif"/>
              </a:rPr>
              <a:t>porque</a:t>
            </a:r>
            <a:r>
              <a:rPr sz="750" dirty="0">
                <a:latin typeface="Microsoft Sans Serif"/>
                <a:cs typeface="Microsoft Sans Serif"/>
              </a:rPr>
              <a:t> </a:t>
            </a:r>
            <a:r>
              <a:rPr sz="750" spc="10" dirty="0">
                <a:latin typeface="Microsoft Sans Serif"/>
                <a:cs typeface="Microsoft Sans Serif"/>
              </a:rPr>
              <a:t>la</a:t>
            </a:r>
            <a:r>
              <a:rPr sz="750" spc="-5" dirty="0">
                <a:latin typeface="Microsoft Sans Serif"/>
                <a:cs typeface="Microsoft Sans Serif"/>
              </a:rPr>
              <a:t> </a:t>
            </a:r>
            <a:r>
              <a:rPr sz="750" spc="30" dirty="0">
                <a:latin typeface="Microsoft Sans Serif"/>
                <a:cs typeface="Microsoft Sans Serif"/>
              </a:rPr>
              <a:t>máquina</a:t>
            </a:r>
            <a:r>
              <a:rPr sz="750" dirty="0">
                <a:latin typeface="Microsoft Sans Serif"/>
                <a:cs typeface="Microsoft Sans Serif"/>
              </a:rPr>
              <a:t> </a:t>
            </a:r>
            <a:r>
              <a:rPr sz="750" spc="10" dirty="0">
                <a:latin typeface="Microsoft Sans Serif"/>
                <a:cs typeface="Microsoft Sans Serif"/>
              </a:rPr>
              <a:t>está</a:t>
            </a:r>
            <a:r>
              <a:rPr sz="750" spc="-5" dirty="0">
                <a:latin typeface="Microsoft Sans Serif"/>
                <a:cs typeface="Microsoft Sans Serif"/>
              </a:rPr>
              <a:t> </a:t>
            </a:r>
            <a:r>
              <a:rPr sz="750" spc="40" dirty="0">
                <a:latin typeface="Microsoft Sans Serif"/>
                <a:cs typeface="Microsoft Sans Serif"/>
              </a:rPr>
              <a:t>importando</a:t>
            </a:r>
            <a:r>
              <a:rPr sz="750" dirty="0">
                <a:latin typeface="Microsoft Sans Serif"/>
                <a:cs typeface="Microsoft Sans Serif"/>
              </a:rPr>
              <a:t> </a:t>
            </a:r>
            <a:r>
              <a:rPr sz="750" spc="25" dirty="0">
                <a:latin typeface="Microsoft Sans Serif"/>
                <a:cs typeface="Microsoft Sans Serif"/>
              </a:rPr>
              <a:t>energía</a:t>
            </a:r>
            <a:r>
              <a:rPr sz="750" dirty="0">
                <a:latin typeface="Microsoft Sans Serif"/>
                <a:cs typeface="Microsoft Sans Serif"/>
              </a:rPr>
              <a:t> </a:t>
            </a:r>
            <a:r>
              <a:rPr sz="750" spc="20" dirty="0">
                <a:latin typeface="Microsoft Sans Serif"/>
                <a:cs typeface="Microsoft Sans Serif"/>
              </a:rPr>
              <a:t>del</a:t>
            </a:r>
            <a:r>
              <a:rPr sz="750" spc="-5" dirty="0">
                <a:latin typeface="Microsoft Sans Serif"/>
                <a:cs typeface="Microsoft Sans Serif"/>
              </a:rPr>
              <a:t> </a:t>
            </a:r>
            <a:r>
              <a:rPr sz="750" spc="15" dirty="0">
                <a:latin typeface="Microsoft Sans Serif"/>
                <a:cs typeface="Microsoft Sans Serif"/>
              </a:rPr>
              <a:t>sistema.</a:t>
            </a:r>
            <a:endParaRPr sz="750">
              <a:latin typeface="Microsoft Sans Serif"/>
              <a:cs typeface="Microsoft Sans Serif"/>
            </a:endParaRPr>
          </a:p>
          <a:p>
            <a:pPr marL="12700" marR="5080" indent="154940">
              <a:lnSpc>
                <a:spcPts val="1200"/>
              </a:lnSpc>
              <a:spcBef>
                <a:spcPts val="80"/>
              </a:spcBef>
            </a:pPr>
            <a:r>
              <a:rPr sz="700" spc="15" dirty="0">
                <a:latin typeface="Microsoft Sans Serif"/>
                <a:cs typeface="Microsoft Sans Serif"/>
              </a:rPr>
              <a:t>Algunas </a:t>
            </a:r>
            <a:r>
              <a:rPr sz="700" spc="20" dirty="0">
                <a:latin typeface="Microsoft Sans Serif"/>
                <a:cs typeface="Microsoft Sans Serif"/>
              </a:rPr>
              <a:t>máquinas, </a:t>
            </a:r>
            <a:r>
              <a:rPr sz="700" spc="15" dirty="0">
                <a:latin typeface="Microsoft Sans Serif"/>
                <a:cs typeface="Microsoft Sans Serif"/>
              </a:rPr>
              <a:t>especialmente </a:t>
            </a:r>
            <a:r>
              <a:rPr sz="700" spc="10" dirty="0">
                <a:latin typeface="Microsoft Sans Serif"/>
                <a:cs typeface="Microsoft Sans Serif"/>
              </a:rPr>
              <a:t>los </a:t>
            </a:r>
            <a:r>
              <a:rPr sz="700" spc="25" dirty="0">
                <a:latin typeface="Microsoft Sans Serif"/>
                <a:cs typeface="Microsoft Sans Serif"/>
              </a:rPr>
              <a:t>generadores </a:t>
            </a:r>
            <a:r>
              <a:rPr sz="700" spc="20" dirty="0">
                <a:latin typeface="Microsoft Sans Serif"/>
                <a:cs typeface="Microsoft Sans Serif"/>
              </a:rPr>
              <a:t>hidroeléctricos, </a:t>
            </a:r>
            <a:r>
              <a:rPr sz="700" spc="25" dirty="0">
                <a:latin typeface="Microsoft Sans Serif"/>
                <a:cs typeface="Microsoft Sans Serif"/>
              </a:rPr>
              <a:t> </a:t>
            </a:r>
            <a:r>
              <a:rPr sz="700" spc="30" dirty="0">
                <a:latin typeface="Microsoft Sans Serif"/>
                <a:cs typeface="Microsoft Sans Serif"/>
              </a:rPr>
              <a:t>pueden</a:t>
            </a:r>
            <a:r>
              <a:rPr sz="700" spc="-5" dirty="0">
                <a:latin typeface="Microsoft Sans Serif"/>
                <a:cs typeface="Microsoft Sans Serif"/>
              </a:rPr>
              <a:t> </a:t>
            </a:r>
            <a:r>
              <a:rPr sz="700" spc="30" dirty="0">
                <a:latin typeface="Microsoft Sans Serif"/>
                <a:cs typeface="Microsoft Sans Serif"/>
              </a:rPr>
              <a:t>funcionar</a:t>
            </a:r>
            <a:r>
              <a:rPr sz="700" dirty="0">
                <a:latin typeface="Microsoft Sans Serif"/>
                <a:cs typeface="Microsoft Sans Serif"/>
              </a:rPr>
              <a:t> </a:t>
            </a:r>
            <a:r>
              <a:rPr sz="700" spc="20" dirty="0">
                <a:latin typeface="Microsoft Sans Serif"/>
                <a:cs typeface="Microsoft Sans Serif"/>
              </a:rPr>
              <a:t>en</a:t>
            </a:r>
            <a:r>
              <a:rPr sz="700" spc="-5" dirty="0">
                <a:latin typeface="Microsoft Sans Serif"/>
                <a:cs typeface="Microsoft Sans Serif"/>
              </a:rPr>
              <a:t> </a:t>
            </a:r>
            <a:r>
              <a:rPr sz="700" spc="45" dirty="0">
                <a:latin typeface="Microsoft Sans Serif"/>
                <a:cs typeface="Microsoft Sans Serif"/>
              </a:rPr>
              <a:t>modo</a:t>
            </a:r>
            <a:r>
              <a:rPr sz="700" spc="-5" dirty="0">
                <a:latin typeface="Microsoft Sans Serif"/>
                <a:cs typeface="Microsoft Sans Serif"/>
              </a:rPr>
              <a:t> </a:t>
            </a:r>
            <a:r>
              <a:rPr sz="700" spc="20" dirty="0">
                <a:latin typeface="Microsoft Sans Serif"/>
                <a:cs typeface="Microsoft Sans Serif"/>
              </a:rPr>
              <a:t>de</a:t>
            </a:r>
            <a:r>
              <a:rPr sz="700" dirty="0">
                <a:latin typeface="Microsoft Sans Serif"/>
                <a:cs typeface="Microsoft Sans Serif"/>
              </a:rPr>
              <a:t> </a:t>
            </a:r>
            <a:r>
              <a:rPr sz="700" spc="20" dirty="0">
                <a:latin typeface="Microsoft Sans Serif"/>
                <a:cs typeface="Microsoft Sans Serif"/>
              </a:rPr>
              <a:t>condensador</a:t>
            </a:r>
            <a:r>
              <a:rPr sz="700" spc="-5" dirty="0">
                <a:latin typeface="Microsoft Sans Serif"/>
                <a:cs typeface="Microsoft Sans Serif"/>
              </a:rPr>
              <a:t> </a:t>
            </a:r>
            <a:r>
              <a:rPr sz="700" spc="25" dirty="0">
                <a:latin typeface="Microsoft Sans Serif"/>
                <a:cs typeface="Microsoft Sans Serif"/>
              </a:rPr>
              <a:t>síncrono</a:t>
            </a:r>
            <a:r>
              <a:rPr sz="700" dirty="0">
                <a:latin typeface="Microsoft Sans Serif"/>
                <a:cs typeface="Microsoft Sans Serif"/>
              </a:rPr>
              <a:t> </a:t>
            </a:r>
            <a:r>
              <a:rPr sz="700" spc="20" dirty="0">
                <a:latin typeface="Microsoft Sans Serif"/>
                <a:cs typeface="Microsoft Sans Serif"/>
              </a:rPr>
              <a:t>con</a:t>
            </a:r>
            <a:r>
              <a:rPr sz="700" spc="-5" dirty="0">
                <a:latin typeface="Microsoft Sans Serif"/>
                <a:cs typeface="Microsoft Sans Serif"/>
              </a:rPr>
              <a:t> </a:t>
            </a:r>
            <a:r>
              <a:rPr sz="700" spc="25" dirty="0">
                <a:latin typeface="Microsoft Sans Serif"/>
                <a:cs typeface="Microsoft Sans Serif"/>
              </a:rPr>
              <a:t>energía</a:t>
            </a:r>
            <a:r>
              <a:rPr sz="700" dirty="0">
                <a:latin typeface="Microsoft Sans Serif"/>
                <a:cs typeface="Microsoft Sans Serif"/>
              </a:rPr>
              <a:t> </a:t>
            </a:r>
            <a:r>
              <a:rPr sz="700" spc="25" dirty="0">
                <a:latin typeface="Microsoft Sans Serif"/>
                <a:cs typeface="Microsoft Sans Serif"/>
              </a:rPr>
              <a:t>exportada </a:t>
            </a:r>
            <a:r>
              <a:rPr sz="700" spc="-170" dirty="0">
                <a:latin typeface="Microsoft Sans Serif"/>
                <a:cs typeface="Microsoft Sans Serif"/>
              </a:rPr>
              <a:t> </a:t>
            </a:r>
            <a:r>
              <a:rPr sz="700" spc="25" dirty="0">
                <a:latin typeface="Microsoft Sans Serif"/>
                <a:cs typeface="Microsoft Sans Serif"/>
              </a:rPr>
              <a:t>nula </a:t>
            </a:r>
            <a:r>
              <a:rPr sz="700" spc="30" dirty="0">
                <a:latin typeface="Microsoft Sans Serif"/>
                <a:cs typeface="Microsoft Sans Serif"/>
              </a:rPr>
              <a:t>o </a:t>
            </a:r>
            <a:r>
              <a:rPr sz="700" spc="20" dirty="0">
                <a:latin typeface="Microsoft Sans Serif"/>
                <a:cs typeface="Microsoft Sans Serif"/>
              </a:rPr>
              <a:t>pequeña. </a:t>
            </a:r>
            <a:r>
              <a:rPr sz="700" spc="-50" dirty="0">
                <a:latin typeface="Microsoft Sans Serif"/>
                <a:cs typeface="Microsoft Sans Serif"/>
              </a:rPr>
              <a:t>Es</a:t>
            </a:r>
            <a:r>
              <a:rPr sz="700" spc="85" dirty="0">
                <a:latin typeface="Microsoft Sans Serif"/>
                <a:cs typeface="Microsoft Sans Serif"/>
              </a:rPr>
              <a:t> </a:t>
            </a:r>
            <a:r>
              <a:rPr sz="700" spc="20" dirty="0">
                <a:latin typeface="Microsoft Sans Serif"/>
                <a:cs typeface="Microsoft Sans Serif"/>
              </a:rPr>
              <a:t>posible </a:t>
            </a:r>
            <a:r>
              <a:rPr sz="700" spc="5" dirty="0">
                <a:latin typeface="Microsoft Sans Serif"/>
                <a:cs typeface="Microsoft Sans Serif"/>
              </a:rPr>
              <a:t>(sin </a:t>
            </a:r>
            <a:r>
              <a:rPr sz="700" spc="10" dirty="0">
                <a:latin typeface="Microsoft Sans Serif"/>
                <a:cs typeface="Microsoft Sans Serif"/>
              </a:rPr>
              <a:t>el servicio </a:t>
            </a:r>
            <a:r>
              <a:rPr sz="700" spc="20" dirty="0">
                <a:latin typeface="Microsoft Sans Serif"/>
                <a:cs typeface="Microsoft Sans Serif"/>
              </a:rPr>
              <a:t>del </a:t>
            </a:r>
            <a:r>
              <a:rPr sz="700" spc="35" dirty="0">
                <a:latin typeface="Microsoft Sans Serif"/>
                <a:cs typeface="Microsoft Sans Serif"/>
              </a:rPr>
              <a:t>limitador </a:t>
            </a:r>
            <a:r>
              <a:rPr sz="700" spc="20" dirty="0">
                <a:latin typeface="Microsoft Sans Serif"/>
                <a:cs typeface="Microsoft Sans Serif"/>
              </a:rPr>
              <a:t>de </a:t>
            </a:r>
            <a:r>
              <a:rPr sz="700" spc="15" dirty="0">
                <a:latin typeface="Microsoft Sans Serif"/>
                <a:cs typeface="Microsoft Sans Serif"/>
              </a:rPr>
              <a:t>subexcitación) </a:t>
            </a:r>
            <a:r>
              <a:rPr sz="700" spc="20" dirty="0">
                <a:latin typeface="Microsoft Sans Serif"/>
                <a:cs typeface="Microsoft Sans Serif"/>
              </a:rPr>
              <a:t> </a:t>
            </a:r>
            <a:r>
              <a:rPr sz="700" spc="30" dirty="0">
                <a:latin typeface="Microsoft Sans Serif"/>
                <a:cs typeface="Microsoft Sans Serif"/>
              </a:rPr>
              <a:t>que</a:t>
            </a:r>
            <a:r>
              <a:rPr sz="700" dirty="0">
                <a:latin typeface="Microsoft Sans Serif"/>
                <a:cs typeface="Microsoft Sans Serif"/>
              </a:rPr>
              <a:t> </a:t>
            </a:r>
            <a:r>
              <a:rPr sz="700" spc="10" dirty="0">
                <a:latin typeface="Microsoft Sans Serif"/>
                <a:cs typeface="Microsoft Sans Serif"/>
              </a:rPr>
              <a:t>los</a:t>
            </a:r>
            <a:r>
              <a:rPr sz="700" spc="5" dirty="0">
                <a:latin typeface="Microsoft Sans Serif"/>
                <a:cs typeface="Microsoft Sans Serif"/>
              </a:rPr>
              <a:t> </a:t>
            </a:r>
            <a:r>
              <a:rPr sz="700" spc="15" dirty="0">
                <a:latin typeface="Microsoft Sans Serif"/>
                <a:cs typeface="Microsoft Sans Serif"/>
              </a:rPr>
              <a:t>esquemas</a:t>
            </a:r>
            <a:r>
              <a:rPr sz="700" dirty="0">
                <a:latin typeface="Microsoft Sans Serif"/>
                <a:cs typeface="Microsoft Sans Serif"/>
              </a:rPr>
              <a:t> </a:t>
            </a:r>
            <a:r>
              <a:rPr sz="700" spc="20" dirty="0">
                <a:latin typeface="Microsoft Sans Serif"/>
                <a:cs typeface="Microsoft Sans Serif"/>
              </a:rPr>
              <a:t>de</a:t>
            </a:r>
            <a:r>
              <a:rPr sz="700" spc="5" dirty="0">
                <a:latin typeface="Microsoft Sans Serif"/>
                <a:cs typeface="Microsoft Sans Serif"/>
              </a:rPr>
              <a:t> </a:t>
            </a:r>
            <a:r>
              <a:rPr sz="700" spc="20" dirty="0">
                <a:latin typeface="Microsoft Sans Serif"/>
                <a:cs typeface="Microsoft Sans Serif"/>
              </a:rPr>
              <a:t>relé</a:t>
            </a:r>
            <a:r>
              <a:rPr sz="700" spc="5" dirty="0">
                <a:latin typeface="Microsoft Sans Serif"/>
                <a:cs typeface="Microsoft Sans Serif"/>
              </a:rPr>
              <a:t> </a:t>
            </a:r>
            <a:r>
              <a:rPr sz="700" spc="20" dirty="0">
                <a:latin typeface="Microsoft Sans Serif"/>
                <a:cs typeface="Microsoft Sans Serif"/>
              </a:rPr>
              <a:t>de</a:t>
            </a:r>
            <a:r>
              <a:rPr sz="700" dirty="0">
                <a:latin typeface="Microsoft Sans Serif"/>
                <a:cs typeface="Microsoft Sans Serif"/>
              </a:rPr>
              <a:t> </a:t>
            </a:r>
            <a:r>
              <a:rPr sz="700" spc="25" dirty="0">
                <a:latin typeface="Microsoft Sans Serif"/>
                <a:cs typeface="Microsoft Sans Serif"/>
              </a:rPr>
              <a:t>pérdida</a:t>
            </a:r>
            <a:r>
              <a:rPr sz="700" spc="5" dirty="0">
                <a:latin typeface="Microsoft Sans Serif"/>
                <a:cs typeface="Microsoft Sans Serif"/>
              </a:rPr>
              <a:t> </a:t>
            </a:r>
            <a:r>
              <a:rPr sz="700" spc="20" dirty="0">
                <a:latin typeface="Microsoft Sans Serif"/>
                <a:cs typeface="Microsoft Sans Serif"/>
              </a:rPr>
              <a:t>de</a:t>
            </a:r>
            <a:r>
              <a:rPr sz="700" dirty="0">
                <a:latin typeface="Microsoft Sans Serif"/>
                <a:cs typeface="Microsoft Sans Serif"/>
              </a:rPr>
              <a:t> </a:t>
            </a:r>
            <a:r>
              <a:rPr sz="700" spc="25" dirty="0">
                <a:latin typeface="Microsoft Sans Serif"/>
                <a:cs typeface="Microsoft Sans Serif"/>
              </a:rPr>
              <a:t>campo</a:t>
            </a:r>
            <a:r>
              <a:rPr sz="700" spc="5" dirty="0">
                <a:latin typeface="Microsoft Sans Serif"/>
                <a:cs typeface="Microsoft Sans Serif"/>
              </a:rPr>
              <a:t> </a:t>
            </a:r>
            <a:r>
              <a:rPr sz="700" spc="25" dirty="0">
                <a:latin typeface="Microsoft Sans Serif"/>
                <a:cs typeface="Microsoft Sans Serif"/>
              </a:rPr>
              <a:t>funcionen</a:t>
            </a:r>
            <a:r>
              <a:rPr sz="700" spc="5" dirty="0">
                <a:latin typeface="Microsoft Sans Serif"/>
                <a:cs typeface="Microsoft Sans Serif"/>
              </a:rPr>
              <a:t> </a:t>
            </a:r>
            <a:r>
              <a:rPr sz="700" spc="20" dirty="0">
                <a:latin typeface="Microsoft Sans Serif"/>
                <a:cs typeface="Microsoft Sans Serif"/>
              </a:rPr>
              <a:t>innecesariamente </a:t>
            </a:r>
            <a:r>
              <a:rPr sz="700" spc="-175" dirty="0">
                <a:latin typeface="Microsoft Sans Serif"/>
                <a:cs typeface="Microsoft Sans Serif"/>
              </a:rPr>
              <a:t> </a:t>
            </a:r>
            <a:r>
              <a:rPr sz="700" spc="25" dirty="0">
                <a:latin typeface="Microsoft Sans Serif"/>
                <a:cs typeface="Microsoft Sans Serif"/>
              </a:rPr>
              <a:t>cuando </a:t>
            </a:r>
            <a:r>
              <a:rPr sz="700" spc="10" dirty="0">
                <a:latin typeface="Microsoft Sans Serif"/>
                <a:cs typeface="Microsoft Sans Serif"/>
              </a:rPr>
              <a:t>el </a:t>
            </a:r>
            <a:r>
              <a:rPr sz="700" spc="30" dirty="0">
                <a:latin typeface="Microsoft Sans Serif"/>
                <a:cs typeface="Microsoft Sans Serif"/>
              </a:rPr>
              <a:t>generador </a:t>
            </a:r>
            <a:r>
              <a:rPr sz="700" spc="10" dirty="0">
                <a:latin typeface="Microsoft Sans Serif"/>
                <a:cs typeface="Microsoft Sans Serif"/>
              </a:rPr>
              <a:t>está </a:t>
            </a:r>
            <a:r>
              <a:rPr sz="700" spc="20" dirty="0">
                <a:latin typeface="Microsoft Sans Serif"/>
                <a:cs typeface="Microsoft Sans Serif"/>
              </a:rPr>
              <a:t>subexcitado </a:t>
            </a:r>
            <a:r>
              <a:rPr sz="700" spc="-15" dirty="0">
                <a:latin typeface="Microsoft Sans Serif"/>
                <a:cs typeface="Microsoft Sans Serif"/>
              </a:rPr>
              <a:t>(es </a:t>
            </a:r>
            <a:r>
              <a:rPr sz="700" spc="15" dirty="0">
                <a:latin typeface="Microsoft Sans Serif"/>
                <a:cs typeface="Microsoft Sans Serif"/>
              </a:rPr>
              <a:t>decir, </a:t>
            </a:r>
            <a:r>
              <a:rPr sz="700" spc="40" dirty="0">
                <a:latin typeface="Microsoft Sans Serif"/>
                <a:cs typeface="Microsoft Sans Serif"/>
              </a:rPr>
              <a:t>tomando </a:t>
            </a:r>
            <a:r>
              <a:rPr sz="700" spc="20" dirty="0">
                <a:latin typeface="Microsoft Sans Serif"/>
                <a:cs typeface="Microsoft Sans Serif"/>
              </a:rPr>
              <a:t>potencia </a:t>
            </a:r>
            <a:r>
              <a:rPr sz="700" spc="15" dirty="0">
                <a:latin typeface="Microsoft Sans Serif"/>
                <a:cs typeface="Microsoft Sans Serif"/>
              </a:rPr>
              <a:t>reactiva </a:t>
            </a:r>
            <a:r>
              <a:rPr sz="700" spc="20" dirty="0">
                <a:latin typeface="Microsoft Sans Serif"/>
                <a:cs typeface="Microsoft Sans Serif"/>
              </a:rPr>
              <a:t> </a:t>
            </a:r>
            <a:r>
              <a:rPr sz="700" spc="10" dirty="0">
                <a:latin typeface="Microsoft Sans Serif"/>
                <a:cs typeface="Microsoft Sans Serif"/>
              </a:rPr>
              <a:t>acercándose </a:t>
            </a:r>
            <a:r>
              <a:rPr sz="700" dirty="0">
                <a:latin typeface="Microsoft Sans Serif"/>
                <a:cs typeface="Microsoft Sans Serif"/>
              </a:rPr>
              <a:t>a </a:t>
            </a:r>
            <a:r>
              <a:rPr sz="700" spc="10" dirty="0">
                <a:latin typeface="Microsoft Sans Serif"/>
                <a:cs typeface="Microsoft Sans Serif"/>
              </a:rPr>
              <a:t>la </a:t>
            </a:r>
            <a:r>
              <a:rPr sz="700" spc="20" dirty="0">
                <a:latin typeface="Microsoft Sans Serif"/>
                <a:cs typeface="Microsoft Sans Serif"/>
              </a:rPr>
              <a:t>potencia </a:t>
            </a:r>
            <a:r>
              <a:rPr sz="700" spc="30" dirty="0">
                <a:latin typeface="Microsoft Sans Serif"/>
                <a:cs typeface="Microsoft Sans Serif"/>
              </a:rPr>
              <a:t>nominal </a:t>
            </a:r>
            <a:r>
              <a:rPr sz="700" spc="20" dirty="0">
                <a:latin typeface="Microsoft Sans Serif"/>
                <a:cs typeface="Microsoft Sans Serif"/>
              </a:rPr>
              <a:t>de </a:t>
            </a:r>
            <a:r>
              <a:rPr sz="700" spc="10" dirty="0">
                <a:latin typeface="Microsoft Sans Serif"/>
                <a:cs typeface="Microsoft Sans Serif"/>
              </a:rPr>
              <a:t>la </a:t>
            </a:r>
            <a:r>
              <a:rPr sz="700" spc="20" dirty="0">
                <a:latin typeface="Microsoft Sans Serif"/>
                <a:cs typeface="Microsoft Sans Serif"/>
              </a:rPr>
              <a:t>máquina). </a:t>
            </a:r>
            <a:r>
              <a:rPr sz="700" dirty="0">
                <a:latin typeface="Microsoft Sans Serif"/>
                <a:cs typeface="Microsoft Sans Serif"/>
              </a:rPr>
              <a:t>Para </a:t>
            </a:r>
            <a:r>
              <a:rPr sz="700" spc="20" dirty="0">
                <a:latin typeface="Microsoft Sans Serif"/>
                <a:cs typeface="Microsoft Sans Serif"/>
              </a:rPr>
              <a:t>evitar </a:t>
            </a:r>
            <a:r>
              <a:rPr sz="700" spc="15" dirty="0">
                <a:latin typeface="Microsoft Sans Serif"/>
                <a:cs typeface="Microsoft Sans Serif"/>
              </a:rPr>
              <a:t>operaciones </a:t>
            </a:r>
            <a:r>
              <a:rPr sz="700" spc="20" dirty="0">
                <a:latin typeface="Microsoft Sans Serif"/>
                <a:cs typeface="Microsoft Sans Serif"/>
              </a:rPr>
              <a:t> </a:t>
            </a:r>
            <a:r>
              <a:rPr sz="700" spc="10" dirty="0">
                <a:latin typeface="Microsoft Sans Serif"/>
                <a:cs typeface="Microsoft Sans Serif"/>
              </a:rPr>
              <a:t>innecesarias, </a:t>
            </a:r>
            <a:r>
              <a:rPr sz="700" spc="-5" dirty="0">
                <a:latin typeface="Microsoft Sans Serif"/>
                <a:cs typeface="Microsoft Sans Serif"/>
              </a:rPr>
              <a:t>se </a:t>
            </a:r>
            <a:r>
              <a:rPr sz="700" spc="25" dirty="0">
                <a:latin typeface="Microsoft Sans Serif"/>
                <a:cs typeface="Microsoft Sans Serif"/>
              </a:rPr>
              <a:t>puede utilizar </a:t>
            </a:r>
            <a:r>
              <a:rPr sz="700" spc="40" dirty="0">
                <a:latin typeface="Microsoft Sans Serif"/>
                <a:cs typeface="Microsoft Sans Serif"/>
              </a:rPr>
              <a:t>un </a:t>
            </a:r>
            <a:r>
              <a:rPr sz="700" spc="20" dirty="0">
                <a:latin typeface="Microsoft Sans Serif"/>
                <a:cs typeface="Microsoft Sans Serif"/>
              </a:rPr>
              <a:t>relé de </a:t>
            </a:r>
            <a:r>
              <a:rPr sz="700" spc="25" dirty="0">
                <a:latin typeface="Microsoft Sans Serif"/>
                <a:cs typeface="Microsoft Sans Serif"/>
              </a:rPr>
              <a:t>subtensión para </a:t>
            </a:r>
            <a:r>
              <a:rPr sz="700" spc="20" dirty="0">
                <a:latin typeface="Microsoft Sans Serif"/>
                <a:cs typeface="Microsoft Sans Serif"/>
              </a:rPr>
              <a:t>supervisar </a:t>
            </a:r>
            <a:r>
              <a:rPr sz="700" spc="10" dirty="0">
                <a:latin typeface="Microsoft Sans Serif"/>
                <a:cs typeface="Microsoft Sans Serif"/>
              </a:rPr>
              <a:t>el </a:t>
            </a:r>
            <a:r>
              <a:rPr sz="700" spc="15" dirty="0">
                <a:latin typeface="Microsoft Sans Serif"/>
                <a:cs typeface="Microsoft Sans Serif"/>
              </a:rPr>
              <a:t> </a:t>
            </a:r>
            <a:r>
              <a:rPr sz="700" spc="20" dirty="0">
                <a:latin typeface="Microsoft Sans Serif"/>
                <a:cs typeface="Microsoft Sans Serif"/>
              </a:rPr>
              <a:t>esquema de </a:t>
            </a:r>
            <a:r>
              <a:rPr sz="700" spc="25" dirty="0">
                <a:latin typeface="Microsoft Sans Serif"/>
                <a:cs typeface="Microsoft Sans Serif"/>
              </a:rPr>
              <a:t>pérdida </a:t>
            </a:r>
            <a:r>
              <a:rPr sz="700" spc="20" dirty="0">
                <a:latin typeface="Microsoft Sans Serif"/>
                <a:cs typeface="Microsoft Sans Serif"/>
              </a:rPr>
              <a:t>de </a:t>
            </a:r>
            <a:r>
              <a:rPr sz="700" spc="15" dirty="0">
                <a:latin typeface="Microsoft Sans Serif"/>
                <a:cs typeface="Microsoft Sans Serif"/>
              </a:rPr>
              <a:t>excitación. </a:t>
            </a:r>
            <a:r>
              <a:rPr sz="700" spc="-30" dirty="0">
                <a:latin typeface="Microsoft Sans Serif"/>
                <a:cs typeface="Microsoft Sans Serif"/>
              </a:rPr>
              <a:t>El </a:t>
            </a:r>
            <a:r>
              <a:rPr sz="700" spc="15" dirty="0">
                <a:latin typeface="Microsoft Sans Serif"/>
                <a:cs typeface="Microsoft Sans Serif"/>
              </a:rPr>
              <a:t>nivel </a:t>
            </a:r>
            <a:r>
              <a:rPr sz="700" spc="20" dirty="0">
                <a:latin typeface="Microsoft Sans Serif"/>
                <a:cs typeface="Microsoft Sans Serif"/>
              </a:rPr>
              <a:t>de </a:t>
            </a:r>
            <a:r>
              <a:rPr sz="700" spc="10" dirty="0">
                <a:latin typeface="Microsoft Sans Serif"/>
                <a:cs typeface="Microsoft Sans Serif"/>
              </a:rPr>
              <a:t>caída </a:t>
            </a:r>
            <a:r>
              <a:rPr sz="700" spc="20" dirty="0">
                <a:latin typeface="Microsoft Sans Serif"/>
                <a:cs typeface="Microsoft Sans Serif"/>
              </a:rPr>
              <a:t>de </a:t>
            </a:r>
            <a:r>
              <a:rPr sz="700" spc="10" dirty="0">
                <a:latin typeface="Microsoft Sans Serif"/>
                <a:cs typeface="Microsoft Sans Serif"/>
              </a:rPr>
              <a:t>este </a:t>
            </a:r>
            <a:r>
              <a:rPr sz="700" spc="20" dirty="0">
                <a:latin typeface="Microsoft Sans Serif"/>
                <a:cs typeface="Microsoft Sans Serif"/>
              </a:rPr>
              <a:t>relé de </a:t>
            </a:r>
            <a:r>
              <a:rPr sz="700" spc="25" dirty="0">
                <a:latin typeface="Microsoft Sans Serif"/>
                <a:cs typeface="Microsoft Sans Serif"/>
              </a:rPr>
              <a:t> subtensión </a:t>
            </a:r>
            <a:r>
              <a:rPr sz="700" spc="-5" dirty="0">
                <a:latin typeface="Microsoft Sans Serif"/>
                <a:cs typeface="Microsoft Sans Serif"/>
              </a:rPr>
              <a:t>se </a:t>
            </a:r>
            <a:r>
              <a:rPr sz="700" spc="15" dirty="0">
                <a:latin typeface="Microsoft Sans Serif"/>
                <a:cs typeface="Microsoft Sans Serif"/>
              </a:rPr>
              <a:t>establecería </a:t>
            </a:r>
            <a:r>
              <a:rPr sz="700" spc="30" dirty="0">
                <a:latin typeface="Microsoft Sans Serif"/>
                <a:cs typeface="Microsoft Sans Serif"/>
              </a:rPr>
              <a:t>entre </a:t>
            </a:r>
            <a:r>
              <a:rPr sz="700" spc="10" dirty="0">
                <a:latin typeface="Microsoft Sans Serif"/>
                <a:cs typeface="Microsoft Sans Serif"/>
              </a:rPr>
              <a:t>el 90 </a:t>
            </a:r>
            <a:r>
              <a:rPr sz="700" spc="5" dirty="0">
                <a:latin typeface="Microsoft Sans Serif"/>
                <a:cs typeface="Microsoft Sans Serif"/>
              </a:rPr>
              <a:t>y </a:t>
            </a:r>
            <a:r>
              <a:rPr sz="700" spc="10" dirty="0">
                <a:latin typeface="Microsoft Sans Serif"/>
                <a:cs typeface="Microsoft Sans Serif"/>
              </a:rPr>
              <a:t>el 95 </a:t>
            </a:r>
            <a:r>
              <a:rPr sz="700" spc="40" dirty="0">
                <a:latin typeface="Microsoft Sans Serif"/>
                <a:cs typeface="Microsoft Sans Serif"/>
              </a:rPr>
              <a:t>por </a:t>
            </a:r>
            <a:r>
              <a:rPr sz="700" spc="20" dirty="0">
                <a:latin typeface="Microsoft Sans Serif"/>
                <a:cs typeface="Microsoft Sans Serif"/>
              </a:rPr>
              <a:t>ciento del voltaje </a:t>
            </a:r>
            <a:r>
              <a:rPr sz="700" spc="25" dirty="0">
                <a:latin typeface="Microsoft Sans Serif"/>
                <a:cs typeface="Microsoft Sans Serif"/>
              </a:rPr>
              <a:t>nominal, </a:t>
            </a:r>
            <a:r>
              <a:rPr sz="700" spc="-175" dirty="0">
                <a:latin typeface="Microsoft Sans Serif"/>
                <a:cs typeface="Microsoft Sans Serif"/>
              </a:rPr>
              <a:t> </a:t>
            </a:r>
            <a:r>
              <a:rPr sz="700" spc="5" dirty="0">
                <a:latin typeface="Microsoft Sans Serif"/>
                <a:cs typeface="Microsoft Sans Serif"/>
              </a:rPr>
              <a:t>y </a:t>
            </a:r>
            <a:r>
              <a:rPr sz="700" spc="10" dirty="0">
                <a:latin typeface="Microsoft Sans Serif"/>
                <a:cs typeface="Microsoft Sans Serif"/>
              </a:rPr>
              <a:t>el </a:t>
            </a:r>
            <a:r>
              <a:rPr sz="700" spc="20" dirty="0">
                <a:latin typeface="Microsoft Sans Serif"/>
                <a:cs typeface="Microsoft Sans Serif"/>
              </a:rPr>
              <a:t>relé </a:t>
            </a:r>
            <a:r>
              <a:rPr sz="700" spc="15" dirty="0">
                <a:latin typeface="Microsoft Sans Serif"/>
                <a:cs typeface="Microsoft Sans Serif"/>
              </a:rPr>
              <a:t>estaría </a:t>
            </a:r>
            <a:r>
              <a:rPr sz="700" spc="20" dirty="0">
                <a:latin typeface="Microsoft Sans Serif"/>
                <a:cs typeface="Microsoft Sans Serif"/>
              </a:rPr>
              <a:t>conectado </a:t>
            </a:r>
            <a:r>
              <a:rPr sz="700" spc="25" dirty="0">
                <a:latin typeface="Microsoft Sans Serif"/>
                <a:cs typeface="Microsoft Sans Serif"/>
              </a:rPr>
              <a:t>para </a:t>
            </a:r>
            <a:r>
              <a:rPr sz="700" spc="30" dirty="0">
                <a:latin typeface="Microsoft Sans Serif"/>
                <a:cs typeface="Microsoft Sans Serif"/>
              </a:rPr>
              <a:t>bloquear </a:t>
            </a:r>
            <a:r>
              <a:rPr sz="700" spc="10" dirty="0">
                <a:latin typeface="Microsoft Sans Serif"/>
                <a:cs typeface="Microsoft Sans Serif"/>
              </a:rPr>
              <a:t>el </a:t>
            </a:r>
            <a:r>
              <a:rPr sz="700" spc="25" dirty="0">
                <a:latin typeface="Microsoft Sans Serif"/>
                <a:cs typeface="Microsoft Sans Serif"/>
              </a:rPr>
              <a:t>disparo cuando </a:t>
            </a:r>
            <a:r>
              <a:rPr sz="700" spc="-5" dirty="0">
                <a:latin typeface="Microsoft Sans Serif"/>
                <a:cs typeface="Microsoft Sans Serif"/>
              </a:rPr>
              <a:t>se </a:t>
            </a:r>
            <a:r>
              <a:rPr sz="700" spc="10" dirty="0">
                <a:latin typeface="Microsoft Sans Serif"/>
                <a:cs typeface="Microsoft Sans Serif"/>
              </a:rPr>
              <a:t>active </a:t>
            </a:r>
            <a:r>
              <a:rPr sz="700" spc="5" dirty="0">
                <a:latin typeface="Microsoft Sans Serif"/>
                <a:cs typeface="Microsoft Sans Serif"/>
              </a:rPr>
              <a:t>y </a:t>
            </a:r>
            <a:r>
              <a:rPr sz="700" spc="10" dirty="0">
                <a:latin typeface="Microsoft Sans Serif"/>
                <a:cs typeface="Microsoft Sans Serif"/>
              </a:rPr>
              <a:t> </a:t>
            </a:r>
            <a:r>
              <a:rPr sz="700" spc="35" dirty="0">
                <a:latin typeface="Microsoft Sans Serif"/>
                <a:cs typeface="Microsoft Sans Serif"/>
              </a:rPr>
              <a:t>permitiría </a:t>
            </a:r>
            <a:r>
              <a:rPr sz="700" spc="10" dirty="0">
                <a:latin typeface="Microsoft Sans Serif"/>
                <a:cs typeface="Microsoft Sans Serif"/>
              </a:rPr>
              <a:t>el </a:t>
            </a:r>
            <a:r>
              <a:rPr sz="700" spc="25" dirty="0">
                <a:latin typeface="Microsoft Sans Serif"/>
                <a:cs typeface="Microsoft Sans Serif"/>
              </a:rPr>
              <a:t>disparo cuando </a:t>
            </a:r>
            <a:r>
              <a:rPr sz="700" spc="-5" dirty="0">
                <a:latin typeface="Microsoft Sans Serif"/>
                <a:cs typeface="Microsoft Sans Serif"/>
              </a:rPr>
              <a:t>se </a:t>
            </a:r>
            <a:r>
              <a:rPr sz="700" spc="10" dirty="0">
                <a:latin typeface="Microsoft Sans Serif"/>
                <a:cs typeface="Microsoft Sans Serif"/>
              </a:rPr>
              <a:t>desconecte. </a:t>
            </a:r>
            <a:r>
              <a:rPr sz="700" spc="-10" dirty="0">
                <a:latin typeface="Microsoft Sans Serif"/>
                <a:cs typeface="Microsoft Sans Serif"/>
              </a:rPr>
              <a:t>Esta </a:t>
            </a:r>
            <a:r>
              <a:rPr sz="700" spc="25" dirty="0">
                <a:latin typeface="Microsoft Sans Serif"/>
                <a:cs typeface="Microsoft Sans Serif"/>
              </a:rPr>
              <a:t>combinación </a:t>
            </a:r>
            <a:r>
              <a:rPr sz="700" spc="30" dirty="0">
                <a:latin typeface="Microsoft Sans Serif"/>
                <a:cs typeface="Microsoft Sans Serif"/>
              </a:rPr>
              <a:t>proporciona </a:t>
            </a:r>
            <a:r>
              <a:rPr sz="700" spc="35" dirty="0">
                <a:latin typeface="Microsoft Sans Serif"/>
                <a:cs typeface="Microsoft Sans Serif"/>
              </a:rPr>
              <a:t> </a:t>
            </a:r>
            <a:r>
              <a:rPr sz="700" spc="25" dirty="0">
                <a:latin typeface="Microsoft Sans Serif"/>
                <a:cs typeface="Microsoft Sans Serif"/>
              </a:rPr>
              <a:t>protección para </a:t>
            </a:r>
            <a:r>
              <a:rPr sz="700" spc="-5" dirty="0">
                <a:latin typeface="Microsoft Sans Serif"/>
                <a:cs typeface="Microsoft Sans Serif"/>
              </a:rPr>
              <a:t>casi </a:t>
            </a:r>
            <a:r>
              <a:rPr sz="700" spc="20" dirty="0">
                <a:latin typeface="Microsoft Sans Serif"/>
                <a:cs typeface="Microsoft Sans Serif"/>
              </a:rPr>
              <a:t>todas </a:t>
            </a:r>
            <a:r>
              <a:rPr sz="700" dirty="0">
                <a:latin typeface="Microsoft Sans Serif"/>
                <a:cs typeface="Microsoft Sans Serif"/>
              </a:rPr>
              <a:t>las </a:t>
            </a:r>
            <a:r>
              <a:rPr sz="700" spc="15" dirty="0">
                <a:latin typeface="Microsoft Sans Serif"/>
                <a:cs typeface="Microsoft Sans Serif"/>
              </a:rPr>
              <a:t>condiciones </a:t>
            </a:r>
            <a:r>
              <a:rPr sz="700" spc="20" dirty="0">
                <a:latin typeface="Microsoft Sans Serif"/>
                <a:cs typeface="Microsoft Sans Serif"/>
              </a:rPr>
              <a:t>de </a:t>
            </a:r>
            <a:r>
              <a:rPr sz="700" spc="25" dirty="0">
                <a:latin typeface="Microsoft Sans Serif"/>
                <a:cs typeface="Microsoft Sans Serif"/>
              </a:rPr>
              <a:t>pérdida </a:t>
            </a:r>
            <a:r>
              <a:rPr sz="700" spc="20" dirty="0">
                <a:latin typeface="Microsoft Sans Serif"/>
                <a:cs typeface="Microsoft Sans Serif"/>
              </a:rPr>
              <a:t>de campo, </a:t>
            </a:r>
            <a:r>
              <a:rPr sz="700" spc="30" dirty="0">
                <a:latin typeface="Microsoft Sans Serif"/>
                <a:cs typeface="Microsoft Sans Serif"/>
              </a:rPr>
              <a:t>pero </a:t>
            </a:r>
            <a:r>
              <a:rPr sz="700" spc="-5" dirty="0">
                <a:latin typeface="Microsoft Sans Serif"/>
                <a:cs typeface="Microsoft Sans Serif"/>
              </a:rPr>
              <a:t>es </a:t>
            </a:r>
            <a:r>
              <a:rPr sz="700" dirty="0">
                <a:latin typeface="Microsoft Sans Serif"/>
                <a:cs typeface="Microsoft Sans Serif"/>
              </a:rPr>
              <a:t> </a:t>
            </a:r>
            <a:r>
              <a:rPr sz="700" spc="20" dirty="0">
                <a:latin typeface="Microsoft Sans Serif"/>
                <a:cs typeface="Microsoft Sans Serif"/>
              </a:rPr>
              <a:t>posible </a:t>
            </a:r>
            <a:r>
              <a:rPr sz="700" spc="30" dirty="0">
                <a:latin typeface="Microsoft Sans Serif"/>
                <a:cs typeface="Microsoft Sans Serif"/>
              </a:rPr>
              <a:t>que </a:t>
            </a:r>
            <a:r>
              <a:rPr sz="700" spc="35" dirty="0">
                <a:latin typeface="Microsoft Sans Serif"/>
                <a:cs typeface="Microsoft Sans Serif"/>
              </a:rPr>
              <a:t>no </a:t>
            </a:r>
            <a:r>
              <a:rPr sz="700" spc="-5" dirty="0">
                <a:latin typeface="Microsoft Sans Serif"/>
                <a:cs typeface="Microsoft Sans Serif"/>
              </a:rPr>
              <a:t>se </a:t>
            </a:r>
            <a:r>
              <a:rPr sz="700" spc="20" dirty="0">
                <a:latin typeface="Microsoft Sans Serif"/>
                <a:cs typeface="Microsoft Sans Serif"/>
              </a:rPr>
              <a:t>dispare </a:t>
            </a:r>
            <a:r>
              <a:rPr sz="700" spc="25" dirty="0">
                <a:latin typeface="Microsoft Sans Serif"/>
                <a:cs typeface="Microsoft Sans Serif"/>
              </a:rPr>
              <a:t>cuando </a:t>
            </a:r>
            <a:r>
              <a:rPr sz="700" spc="10" dirty="0">
                <a:latin typeface="Microsoft Sans Serif"/>
                <a:cs typeface="Microsoft Sans Serif"/>
              </a:rPr>
              <a:t>el </a:t>
            </a:r>
            <a:r>
              <a:rPr sz="700" spc="30" dirty="0">
                <a:latin typeface="Microsoft Sans Serif"/>
                <a:cs typeface="Microsoft Sans Serif"/>
              </a:rPr>
              <a:t>generador </a:t>
            </a:r>
            <a:r>
              <a:rPr sz="700" spc="10" dirty="0">
                <a:latin typeface="Microsoft Sans Serif"/>
                <a:cs typeface="Microsoft Sans Serif"/>
              </a:rPr>
              <a:t>esté </a:t>
            </a:r>
            <a:r>
              <a:rPr sz="700" spc="30" dirty="0">
                <a:latin typeface="Microsoft Sans Serif"/>
                <a:cs typeface="Microsoft Sans Serif"/>
              </a:rPr>
              <a:t>funcionando </a:t>
            </a:r>
            <a:r>
              <a:rPr sz="700" spc="20" dirty="0">
                <a:latin typeface="Microsoft Sans Serif"/>
                <a:cs typeface="Microsoft Sans Serif"/>
              </a:rPr>
              <a:t>con </a:t>
            </a:r>
            <a:r>
              <a:rPr sz="700" spc="15" dirty="0">
                <a:latin typeface="Microsoft Sans Serif"/>
                <a:cs typeface="Microsoft Sans Serif"/>
              </a:rPr>
              <a:t>carga </a:t>
            </a:r>
            <a:r>
              <a:rPr sz="700" spc="-175" dirty="0">
                <a:latin typeface="Microsoft Sans Serif"/>
                <a:cs typeface="Microsoft Sans Serif"/>
              </a:rPr>
              <a:t> </a:t>
            </a:r>
            <a:r>
              <a:rPr sz="700" spc="10" dirty="0">
                <a:latin typeface="Microsoft Sans Serif"/>
                <a:cs typeface="Microsoft Sans Serif"/>
              </a:rPr>
              <a:t>liviana,</a:t>
            </a:r>
            <a:r>
              <a:rPr sz="700" dirty="0">
                <a:latin typeface="Microsoft Sans Serif"/>
                <a:cs typeface="Microsoft Sans Serif"/>
              </a:rPr>
              <a:t> </a:t>
            </a:r>
            <a:r>
              <a:rPr sz="700" spc="35" dirty="0">
                <a:latin typeface="Microsoft Sans Serif"/>
                <a:cs typeface="Microsoft Sans Serif"/>
              </a:rPr>
              <a:t>porque</a:t>
            </a:r>
            <a:r>
              <a:rPr sz="700" dirty="0">
                <a:latin typeface="Microsoft Sans Serif"/>
                <a:cs typeface="Microsoft Sans Serif"/>
              </a:rPr>
              <a:t> </a:t>
            </a:r>
            <a:r>
              <a:rPr sz="700" spc="10" dirty="0">
                <a:latin typeface="Microsoft Sans Serif"/>
                <a:cs typeface="Microsoft Sans Serif"/>
              </a:rPr>
              <a:t>la</a:t>
            </a:r>
            <a:r>
              <a:rPr sz="700" spc="-5" dirty="0">
                <a:latin typeface="Microsoft Sans Serif"/>
                <a:cs typeface="Microsoft Sans Serif"/>
              </a:rPr>
              <a:t> </a:t>
            </a:r>
            <a:r>
              <a:rPr sz="700" spc="20" dirty="0">
                <a:latin typeface="Microsoft Sans Serif"/>
                <a:cs typeface="Microsoft Sans Serif"/>
              </a:rPr>
              <a:t>reducción</a:t>
            </a:r>
            <a:r>
              <a:rPr sz="700" dirty="0">
                <a:latin typeface="Microsoft Sans Serif"/>
                <a:cs typeface="Microsoft Sans Serif"/>
              </a:rPr>
              <a:t> </a:t>
            </a:r>
            <a:r>
              <a:rPr sz="700" spc="20" dirty="0">
                <a:latin typeface="Microsoft Sans Serif"/>
                <a:cs typeface="Microsoft Sans Serif"/>
              </a:rPr>
              <a:t>de</a:t>
            </a:r>
            <a:r>
              <a:rPr sz="700" dirty="0">
                <a:latin typeface="Microsoft Sans Serif"/>
                <a:cs typeface="Microsoft Sans Serif"/>
              </a:rPr>
              <a:t> </a:t>
            </a:r>
            <a:r>
              <a:rPr sz="700" spc="20" dirty="0">
                <a:latin typeface="Microsoft Sans Serif"/>
                <a:cs typeface="Microsoft Sans Serif"/>
              </a:rPr>
              <a:t>voltaje</a:t>
            </a:r>
            <a:r>
              <a:rPr sz="700" dirty="0">
                <a:latin typeface="Microsoft Sans Serif"/>
                <a:cs typeface="Microsoft Sans Serif"/>
              </a:rPr>
              <a:t> </a:t>
            </a:r>
            <a:r>
              <a:rPr sz="700" spc="25" dirty="0">
                <a:latin typeface="Microsoft Sans Serif"/>
                <a:cs typeface="Microsoft Sans Serif"/>
              </a:rPr>
              <a:t>puede</a:t>
            </a:r>
            <a:r>
              <a:rPr sz="700" dirty="0">
                <a:latin typeface="Microsoft Sans Serif"/>
                <a:cs typeface="Microsoft Sans Serif"/>
              </a:rPr>
              <a:t> </a:t>
            </a:r>
            <a:r>
              <a:rPr sz="700" spc="35" dirty="0">
                <a:latin typeface="Microsoft Sans Serif"/>
                <a:cs typeface="Microsoft Sans Serif"/>
              </a:rPr>
              <a:t>no</a:t>
            </a:r>
            <a:r>
              <a:rPr sz="700" dirty="0">
                <a:latin typeface="Microsoft Sans Serif"/>
                <a:cs typeface="Microsoft Sans Serif"/>
              </a:rPr>
              <a:t> </a:t>
            </a:r>
            <a:r>
              <a:rPr sz="700" spc="15" dirty="0">
                <a:latin typeface="Microsoft Sans Serif"/>
                <a:cs typeface="Microsoft Sans Serif"/>
              </a:rPr>
              <a:t>ser</a:t>
            </a:r>
            <a:r>
              <a:rPr sz="700" dirty="0">
                <a:latin typeface="Microsoft Sans Serif"/>
                <a:cs typeface="Microsoft Sans Serif"/>
              </a:rPr>
              <a:t> </a:t>
            </a:r>
            <a:r>
              <a:rPr sz="700" spc="20" dirty="0">
                <a:latin typeface="Microsoft Sans Serif"/>
                <a:cs typeface="Microsoft Sans Serif"/>
              </a:rPr>
              <a:t>suficiente</a:t>
            </a:r>
            <a:r>
              <a:rPr sz="700" dirty="0">
                <a:latin typeface="Microsoft Sans Serif"/>
                <a:cs typeface="Microsoft Sans Serif"/>
              </a:rPr>
              <a:t> </a:t>
            </a:r>
            <a:r>
              <a:rPr sz="700" spc="25" dirty="0">
                <a:latin typeface="Microsoft Sans Serif"/>
                <a:cs typeface="Microsoft Sans Serif"/>
              </a:rPr>
              <a:t>para</a:t>
            </a:r>
            <a:r>
              <a:rPr sz="700" dirty="0">
                <a:latin typeface="Microsoft Sans Serif"/>
                <a:cs typeface="Microsoft Sans Serif"/>
              </a:rPr>
              <a:t> </a:t>
            </a:r>
            <a:r>
              <a:rPr sz="700" spc="10" dirty="0">
                <a:latin typeface="Microsoft Sans Serif"/>
                <a:cs typeface="Microsoft Sans Serif"/>
              </a:rPr>
              <a:t>causar</a:t>
            </a:r>
            <a:r>
              <a:rPr sz="700" dirty="0">
                <a:latin typeface="Microsoft Sans Serif"/>
                <a:cs typeface="Microsoft Sans Serif"/>
              </a:rPr>
              <a:t> </a:t>
            </a:r>
            <a:r>
              <a:rPr sz="700" spc="10" dirty="0">
                <a:latin typeface="Microsoft Sans Serif"/>
                <a:cs typeface="Microsoft Sans Serif"/>
              </a:rPr>
              <a:t>la </a:t>
            </a:r>
            <a:r>
              <a:rPr sz="700" spc="-170" dirty="0">
                <a:latin typeface="Microsoft Sans Serif"/>
                <a:cs typeface="Microsoft Sans Serif"/>
              </a:rPr>
              <a:t> </a:t>
            </a:r>
            <a:r>
              <a:rPr sz="700" spc="10" dirty="0">
                <a:latin typeface="Microsoft Sans Serif"/>
                <a:cs typeface="Microsoft Sans Serif"/>
              </a:rPr>
              <a:t>caída</a:t>
            </a:r>
            <a:r>
              <a:rPr sz="700" spc="-10" dirty="0">
                <a:latin typeface="Microsoft Sans Serif"/>
                <a:cs typeface="Microsoft Sans Serif"/>
              </a:rPr>
              <a:t> </a:t>
            </a:r>
            <a:r>
              <a:rPr sz="700" spc="20" dirty="0">
                <a:latin typeface="Microsoft Sans Serif"/>
                <a:cs typeface="Microsoft Sans Serif"/>
              </a:rPr>
              <a:t>del</a:t>
            </a:r>
            <a:r>
              <a:rPr sz="700" spc="-5" dirty="0">
                <a:latin typeface="Microsoft Sans Serif"/>
                <a:cs typeface="Microsoft Sans Serif"/>
              </a:rPr>
              <a:t> </a:t>
            </a:r>
            <a:r>
              <a:rPr sz="700" spc="15" dirty="0">
                <a:latin typeface="Microsoft Sans Serif"/>
                <a:cs typeface="Microsoft Sans Serif"/>
              </a:rPr>
              <a:t>relé.</a:t>
            </a:r>
            <a:endParaRPr sz="700">
              <a:latin typeface="Microsoft Sans Serif"/>
              <a:cs typeface="Microsoft Sans Serif"/>
            </a:endParaRPr>
          </a:p>
        </p:txBody>
      </p:sp>
      <p:sp>
        <p:nvSpPr>
          <p:cNvPr id="36" name="object 36"/>
          <p:cNvSpPr txBox="1"/>
          <p:nvPr/>
        </p:nvSpPr>
        <p:spPr>
          <a:xfrm>
            <a:off x="10660184" y="5602761"/>
            <a:ext cx="312608" cy="120546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sz="700" spc="-25" dirty="0">
                <a:latin typeface="Microsoft Sans Serif"/>
                <a:cs typeface="Microsoft Sans Serif"/>
              </a:rPr>
              <a:t>(A)</a:t>
            </a:r>
            <a:endParaRPr sz="700">
              <a:latin typeface="Microsoft Sans Serif"/>
              <a:cs typeface="Microsoft Sans Serif"/>
            </a:endParaRPr>
          </a:p>
        </p:txBody>
      </p:sp>
      <p:sp>
        <p:nvSpPr>
          <p:cNvPr id="37" name="object 37"/>
          <p:cNvSpPr txBox="1"/>
          <p:nvPr/>
        </p:nvSpPr>
        <p:spPr>
          <a:xfrm>
            <a:off x="11810145" y="5701790"/>
            <a:ext cx="287775" cy="120546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sz="700" spc="-40" dirty="0">
                <a:latin typeface="Microsoft Sans Serif"/>
                <a:cs typeface="Microsoft Sans Serif"/>
              </a:rPr>
              <a:t>(F)</a:t>
            </a:r>
            <a:endParaRPr sz="700">
              <a:latin typeface="Microsoft Sans Serif"/>
              <a:cs typeface="Microsoft Sans Serif"/>
            </a:endParaRPr>
          </a:p>
        </p:txBody>
      </p:sp>
      <p:sp>
        <p:nvSpPr>
          <p:cNvPr id="38" name="object 38"/>
          <p:cNvSpPr txBox="1"/>
          <p:nvPr/>
        </p:nvSpPr>
        <p:spPr>
          <a:xfrm>
            <a:off x="9562907" y="5893834"/>
            <a:ext cx="176755" cy="120546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sz="700" spc="10" dirty="0">
                <a:latin typeface="Microsoft Sans Serif"/>
                <a:cs typeface="Microsoft Sans Serif"/>
              </a:rPr>
              <a:t>0</a:t>
            </a:r>
            <a:endParaRPr sz="700">
              <a:latin typeface="Microsoft Sans Serif"/>
              <a:cs typeface="Microsoft Sans Serif"/>
            </a:endParaRPr>
          </a:p>
        </p:txBody>
      </p:sp>
      <p:sp>
        <p:nvSpPr>
          <p:cNvPr id="39" name="object 39"/>
          <p:cNvSpPr txBox="1"/>
          <p:nvPr/>
        </p:nvSpPr>
        <p:spPr>
          <a:xfrm>
            <a:off x="10488422" y="5893834"/>
            <a:ext cx="293618" cy="120546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sz="700" spc="10" dirty="0">
                <a:latin typeface="Microsoft Sans Serif"/>
                <a:cs typeface="Microsoft Sans Serif"/>
              </a:rPr>
              <a:t>10</a:t>
            </a:r>
            <a:endParaRPr sz="700">
              <a:latin typeface="Microsoft Sans Serif"/>
              <a:cs typeface="Microsoft Sans Serif"/>
            </a:endParaRPr>
          </a:p>
        </p:txBody>
      </p:sp>
      <p:sp>
        <p:nvSpPr>
          <p:cNvPr id="40" name="object 40"/>
          <p:cNvSpPr txBox="1"/>
          <p:nvPr/>
        </p:nvSpPr>
        <p:spPr>
          <a:xfrm>
            <a:off x="11301838" y="5893834"/>
            <a:ext cx="293618" cy="120546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sz="700" spc="10" dirty="0">
                <a:latin typeface="Microsoft Sans Serif"/>
                <a:cs typeface="Microsoft Sans Serif"/>
              </a:rPr>
              <a:t>20</a:t>
            </a:r>
            <a:endParaRPr sz="700">
              <a:latin typeface="Microsoft Sans Serif"/>
              <a:cs typeface="Microsoft Sans Serif"/>
            </a:endParaRPr>
          </a:p>
        </p:txBody>
      </p:sp>
      <p:sp>
        <p:nvSpPr>
          <p:cNvPr id="41" name="object 41"/>
          <p:cNvSpPr txBox="1"/>
          <p:nvPr/>
        </p:nvSpPr>
        <p:spPr>
          <a:xfrm>
            <a:off x="12090609" y="5893834"/>
            <a:ext cx="293618" cy="120546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sz="700" spc="10" dirty="0">
                <a:latin typeface="Microsoft Sans Serif"/>
                <a:cs typeface="Microsoft Sans Serif"/>
              </a:rPr>
              <a:t>30</a:t>
            </a:r>
            <a:endParaRPr sz="700">
              <a:latin typeface="Microsoft Sans Serif"/>
              <a:cs typeface="Microsoft Sans Serif"/>
            </a:endParaRPr>
          </a:p>
        </p:txBody>
      </p:sp>
      <p:sp>
        <p:nvSpPr>
          <p:cNvPr id="42" name="object 42"/>
          <p:cNvSpPr txBox="1"/>
          <p:nvPr/>
        </p:nvSpPr>
        <p:spPr>
          <a:xfrm>
            <a:off x="12388677" y="5877265"/>
            <a:ext cx="1589334" cy="242373"/>
          </a:xfrm>
          <a:prstGeom prst="rect">
            <a:avLst/>
          </a:prstGeom>
        </p:spPr>
        <p:txBody>
          <a:bodyPr vert="horz" wrap="square" lIns="0" tIns="29209" rIns="0" bIns="0" rtlCol="0">
            <a:spAutoFit/>
          </a:bodyPr>
          <a:lstStyle/>
          <a:p>
            <a:pPr marR="5080" algn="r">
              <a:lnSpc>
                <a:spcPct val="100000"/>
              </a:lnSpc>
              <a:spcBef>
                <a:spcPts val="229"/>
              </a:spcBef>
              <a:tabLst>
                <a:tab pos="340995" algn="l"/>
              </a:tabLst>
            </a:pPr>
            <a:r>
              <a:rPr sz="700" spc="10" dirty="0">
                <a:latin typeface="Microsoft Sans Serif"/>
                <a:cs typeface="Microsoft Sans Serif"/>
              </a:rPr>
              <a:t>40	50</a:t>
            </a:r>
            <a:endParaRPr sz="700">
              <a:latin typeface="Microsoft Sans Serif"/>
              <a:cs typeface="Microsoft Sans Serif"/>
            </a:endParaRPr>
          </a:p>
          <a:p>
            <a:pPr marR="61594" algn="r">
              <a:lnSpc>
                <a:spcPct val="100000"/>
              </a:lnSpc>
              <a:spcBef>
                <a:spcPts val="110"/>
              </a:spcBef>
            </a:pPr>
            <a:r>
              <a:rPr sz="600" spc="5" dirty="0">
                <a:latin typeface="Microsoft Sans Serif"/>
                <a:cs typeface="Microsoft Sans Serif"/>
              </a:rPr>
              <a:t>Frecuencia</a:t>
            </a:r>
            <a:r>
              <a:rPr sz="600" spc="-35" dirty="0">
                <a:latin typeface="Microsoft Sans Serif"/>
                <a:cs typeface="Microsoft Sans Serif"/>
              </a:rPr>
              <a:t> </a:t>
            </a:r>
            <a:r>
              <a:rPr sz="600" spc="20" dirty="0">
                <a:latin typeface="Microsoft Sans Serif"/>
                <a:cs typeface="Microsoft Sans Serif"/>
              </a:rPr>
              <a:t>en</a:t>
            </a:r>
            <a:r>
              <a:rPr sz="600" spc="-30" dirty="0">
                <a:latin typeface="Microsoft Sans Serif"/>
                <a:cs typeface="Microsoft Sans Serif"/>
              </a:rPr>
              <a:t> </a:t>
            </a:r>
            <a:r>
              <a:rPr sz="600" spc="-5" dirty="0">
                <a:latin typeface="Microsoft Sans Serif"/>
                <a:cs typeface="Microsoft Sans Serif"/>
              </a:rPr>
              <a:t>Hz</a:t>
            </a:r>
            <a:endParaRPr sz="600">
              <a:latin typeface="Microsoft Sans Serif"/>
              <a:cs typeface="Microsoft Sans Serif"/>
            </a:endParaRPr>
          </a:p>
        </p:txBody>
      </p:sp>
      <p:sp>
        <p:nvSpPr>
          <p:cNvPr id="43" name="object 43"/>
          <p:cNvSpPr txBox="1"/>
          <p:nvPr/>
        </p:nvSpPr>
        <p:spPr>
          <a:xfrm>
            <a:off x="14474650" y="5893834"/>
            <a:ext cx="293618" cy="120546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sz="700" spc="10" dirty="0">
                <a:latin typeface="Microsoft Sans Serif"/>
                <a:cs typeface="Microsoft Sans Serif"/>
              </a:rPr>
              <a:t>60</a:t>
            </a:r>
            <a:endParaRPr sz="700">
              <a:latin typeface="Microsoft Sans Serif"/>
              <a:cs typeface="Microsoft Sans Serif"/>
            </a:endParaRPr>
          </a:p>
        </p:txBody>
      </p:sp>
      <p:sp>
        <p:nvSpPr>
          <p:cNvPr id="44" name="object 44"/>
          <p:cNvSpPr txBox="1"/>
          <p:nvPr/>
        </p:nvSpPr>
        <p:spPr>
          <a:xfrm>
            <a:off x="15280260" y="5893834"/>
            <a:ext cx="293618" cy="120546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sz="700" spc="10" dirty="0">
                <a:latin typeface="Microsoft Sans Serif"/>
                <a:cs typeface="Microsoft Sans Serif"/>
              </a:rPr>
              <a:t>70</a:t>
            </a:r>
            <a:endParaRPr sz="700">
              <a:latin typeface="Microsoft Sans Serif"/>
              <a:cs typeface="Microsoft Sans Serif"/>
            </a:endParaRPr>
          </a:p>
        </p:txBody>
      </p:sp>
      <p:sp>
        <p:nvSpPr>
          <p:cNvPr id="45" name="object 45"/>
          <p:cNvSpPr txBox="1"/>
          <p:nvPr/>
        </p:nvSpPr>
        <p:spPr>
          <a:xfrm>
            <a:off x="16070175" y="5893834"/>
            <a:ext cx="293618" cy="120546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sz="700" spc="10" dirty="0">
                <a:latin typeface="Microsoft Sans Serif"/>
                <a:cs typeface="Microsoft Sans Serif"/>
              </a:rPr>
              <a:t>80</a:t>
            </a:r>
            <a:endParaRPr sz="700">
              <a:latin typeface="Microsoft Sans Serif"/>
              <a:cs typeface="Microsoft Sans Serif"/>
            </a:endParaRPr>
          </a:p>
        </p:txBody>
      </p:sp>
      <p:sp>
        <p:nvSpPr>
          <p:cNvPr id="46" name="object 46"/>
          <p:cNvSpPr txBox="1"/>
          <p:nvPr/>
        </p:nvSpPr>
        <p:spPr>
          <a:xfrm>
            <a:off x="9310484" y="6123945"/>
            <a:ext cx="331598" cy="595630"/>
          </a:xfrm>
          <a:prstGeom prst="rect">
            <a:avLst/>
          </a:prstGeom>
        </p:spPr>
        <p:txBody>
          <a:bodyPr vert="horz" wrap="square" lIns="0" tIns="48895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385"/>
              </a:spcBef>
            </a:pPr>
            <a:r>
              <a:rPr sz="700" spc="-25" dirty="0">
                <a:latin typeface="Microsoft Sans Serif"/>
                <a:cs typeface="Microsoft Sans Serif"/>
              </a:rPr>
              <a:t>(A)</a:t>
            </a:r>
            <a:endParaRPr sz="700">
              <a:latin typeface="Microsoft Sans Serif"/>
              <a:cs typeface="Microsoft Sans Serif"/>
            </a:endParaRPr>
          </a:p>
          <a:p>
            <a:pPr marL="12700">
              <a:lnSpc>
                <a:spcPct val="100000"/>
              </a:lnSpc>
              <a:spcBef>
                <a:spcPts val="290"/>
              </a:spcBef>
            </a:pPr>
            <a:r>
              <a:rPr sz="700" spc="-20" dirty="0">
                <a:latin typeface="Microsoft Sans Serif"/>
                <a:cs typeface="Microsoft Sans Serif"/>
              </a:rPr>
              <a:t>(B)</a:t>
            </a:r>
            <a:endParaRPr sz="700">
              <a:latin typeface="Microsoft Sans Serif"/>
              <a:cs typeface="Microsoft Sans Serif"/>
            </a:endParaRPr>
          </a:p>
          <a:p>
            <a:pPr marL="12700">
              <a:lnSpc>
                <a:spcPct val="100000"/>
              </a:lnSpc>
              <a:spcBef>
                <a:spcPts val="275"/>
              </a:spcBef>
            </a:pPr>
            <a:r>
              <a:rPr sz="700" spc="-40" dirty="0">
                <a:latin typeface="Microsoft Sans Serif"/>
                <a:cs typeface="Microsoft Sans Serif"/>
              </a:rPr>
              <a:t>(C)</a:t>
            </a:r>
            <a:endParaRPr sz="700">
              <a:latin typeface="Microsoft Sans Serif"/>
              <a:cs typeface="Microsoft Sans Serif"/>
            </a:endParaRPr>
          </a:p>
          <a:p>
            <a:pPr marL="12700">
              <a:lnSpc>
                <a:spcPct val="100000"/>
              </a:lnSpc>
              <a:spcBef>
                <a:spcPts val="275"/>
              </a:spcBef>
            </a:pPr>
            <a:r>
              <a:rPr sz="700" spc="-15" dirty="0">
                <a:latin typeface="Microsoft Sans Serif"/>
                <a:cs typeface="Microsoft Sans Serif"/>
              </a:rPr>
              <a:t>(D)</a:t>
            </a:r>
            <a:endParaRPr sz="700">
              <a:latin typeface="Microsoft Sans Serif"/>
              <a:cs typeface="Microsoft Sans Serif"/>
            </a:endParaRPr>
          </a:p>
        </p:txBody>
      </p:sp>
      <p:sp>
        <p:nvSpPr>
          <p:cNvPr id="47" name="object 47"/>
          <p:cNvSpPr txBox="1"/>
          <p:nvPr/>
        </p:nvSpPr>
        <p:spPr>
          <a:xfrm>
            <a:off x="9310483" y="6728960"/>
            <a:ext cx="436775" cy="120546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sz="700" spc="10" dirty="0">
                <a:latin typeface="Microsoft Sans Serif"/>
                <a:cs typeface="Microsoft Sans Serif"/>
              </a:rPr>
              <a:t>(MI)</a:t>
            </a:r>
            <a:endParaRPr sz="700">
              <a:latin typeface="Microsoft Sans Serif"/>
              <a:cs typeface="Microsoft Sans Serif"/>
            </a:endParaRPr>
          </a:p>
        </p:txBody>
      </p:sp>
      <p:sp>
        <p:nvSpPr>
          <p:cNvPr id="48" name="object 48"/>
          <p:cNvSpPr txBox="1"/>
          <p:nvPr/>
        </p:nvSpPr>
        <p:spPr>
          <a:xfrm>
            <a:off x="9320983" y="6872202"/>
            <a:ext cx="287775" cy="120546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sz="700" spc="-40" dirty="0">
                <a:latin typeface="Microsoft Sans Serif"/>
                <a:cs typeface="Microsoft Sans Serif"/>
              </a:rPr>
              <a:t>(F)</a:t>
            </a:r>
            <a:endParaRPr sz="700">
              <a:latin typeface="Microsoft Sans Serif"/>
              <a:cs typeface="Microsoft Sans Serif"/>
            </a:endParaRPr>
          </a:p>
        </p:txBody>
      </p:sp>
      <p:sp>
        <p:nvSpPr>
          <p:cNvPr id="49" name="object 49"/>
          <p:cNvSpPr txBox="1"/>
          <p:nvPr/>
        </p:nvSpPr>
        <p:spPr>
          <a:xfrm>
            <a:off x="10930148" y="6185906"/>
            <a:ext cx="4598552" cy="388311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sz="500" spc="-10" dirty="0">
                <a:latin typeface="Microsoft Sans Serif"/>
                <a:cs typeface="Microsoft Sans Serif"/>
              </a:rPr>
              <a:t>Relé </a:t>
            </a:r>
            <a:r>
              <a:rPr sz="500" spc="15" dirty="0">
                <a:latin typeface="Microsoft Sans Serif"/>
                <a:cs typeface="Microsoft Sans Serif"/>
              </a:rPr>
              <a:t>de</a:t>
            </a:r>
            <a:r>
              <a:rPr sz="500" spc="-10" dirty="0">
                <a:latin typeface="Microsoft Sans Serif"/>
                <a:cs typeface="Microsoft Sans Serif"/>
              </a:rPr>
              <a:t> </a:t>
            </a:r>
            <a:r>
              <a:rPr sz="500" spc="20" dirty="0">
                <a:latin typeface="Microsoft Sans Serif"/>
                <a:cs typeface="Microsoft Sans Serif"/>
              </a:rPr>
              <a:t>corriente</a:t>
            </a:r>
            <a:r>
              <a:rPr sz="500" spc="-5" dirty="0">
                <a:latin typeface="Microsoft Sans Serif"/>
                <a:cs typeface="Microsoft Sans Serif"/>
              </a:rPr>
              <a:t> </a:t>
            </a:r>
            <a:r>
              <a:rPr sz="500" spc="25" dirty="0">
                <a:latin typeface="Microsoft Sans Serif"/>
                <a:cs typeface="Microsoft Sans Serif"/>
              </a:rPr>
              <a:t>tipo</a:t>
            </a:r>
            <a:r>
              <a:rPr sz="500" spc="-10" dirty="0">
                <a:latin typeface="Microsoft Sans Serif"/>
                <a:cs typeface="Microsoft Sans Serif"/>
              </a:rPr>
              <a:t> </a:t>
            </a:r>
            <a:r>
              <a:rPr sz="500" spc="20" dirty="0">
                <a:latin typeface="Microsoft Sans Serif"/>
                <a:cs typeface="Microsoft Sans Serif"/>
              </a:rPr>
              <a:t>émbolo</a:t>
            </a:r>
            <a:r>
              <a:rPr sz="500" spc="-5" dirty="0">
                <a:latin typeface="Microsoft Sans Serif"/>
                <a:cs typeface="Microsoft Sans Serif"/>
              </a:rPr>
              <a:t> </a:t>
            </a:r>
            <a:r>
              <a:rPr sz="500" spc="-10" dirty="0">
                <a:latin typeface="Microsoft Sans Serif"/>
                <a:cs typeface="Microsoft Sans Serif"/>
              </a:rPr>
              <a:t>Relé </a:t>
            </a:r>
            <a:r>
              <a:rPr sz="500" spc="15" dirty="0">
                <a:latin typeface="Microsoft Sans Serif"/>
                <a:cs typeface="Microsoft Sans Serif"/>
              </a:rPr>
              <a:t>de</a:t>
            </a:r>
            <a:endParaRPr sz="500">
              <a:latin typeface="Microsoft Sans Serif"/>
              <a:cs typeface="Microsoft Sans Serif"/>
            </a:endParaRPr>
          </a:p>
          <a:p>
            <a:pPr marL="12700" marR="1139825">
              <a:lnSpc>
                <a:spcPct val="188000"/>
              </a:lnSpc>
            </a:pPr>
            <a:r>
              <a:rPr sz="500" spc="15" dirty="0">
                <a:latin typeface="Microsoft Sans Serif"/>
                <a:cs typeface="Microsoft Sans Serif"/>
              </a:rPr>
              <a:t>sobrecorriente</a:t>
            </a:r>
            <a:r>
              <a:rPr sz="500" spc="-10" dirty="0">
                <a:latin typeface="Microsoft Sans Serif"/>
                <a:cs typeface="Microsoft Sans Serif"/>
              </a:rPr>
              <a:t> </a:t>
            </a:r>
            <a:r>
              <a:rPr sz="500" spc="15" dirty="0">
                <a:latin typeface="Microsoft Sans Serif"/>
                <a:cs typeface="Microsoft Sans Serif"/>
              </a:rPr>
              <a:t>de</a:t>
            </a:r>
            <a:r>
              <a:rPr sz="500" spc="-10" dirty="0">
                <a:latin typeface="Microsoft Sans Serif"/>
                <a:cs typeface="Microsoft Sans Serif"/>
              </a:rPr>
              <a:t> </a:t>
            </a:r>
            <a:r>
              <a:rPr sz="500" spc="15" dirty="0">
                <a:latin typeface="Microsoft Sans Serif"/>
                <a:cs typeface="Microsoft Sans Serif"/>
              </a:rPr>
              <a:t>inducción </a:t>
            </a:r>
            <a:r>
              <a:rPr sz="500" spc="-120" dirty="0">
                <a:latin typeface="Microsoft Sans Serif"/>
                <a:cs typeface="Microsoft Sans Serif"/>
              </a:rPr>
              <a:t> </a:t>
            </a:r>
            <a:r>
              <a:rPr sz="500" spc="15" dirty="0">
                <a:latin typeface="Microsoft Sans Serif"/>
                <a:cs typeface="Microsoft Sans Serif"/>
              </a:rPr>
              <a:t>Generador </a:t>
            </a:r>
            <a:r>
              <a:rPr sz="500" spc="-10" dirty="0">
                <a:latin typeface="Microsoft Sans Serif"/>
                <a:cs typeface="Microsoft Sans Serif"/>
              </a:rPr>
              <a:t>Relé </a:t>
            </a:r>
            <a:r>
              <a:rPr sz="500" spc="15" dirty="0">
                <a:latin typeface="Microsoft Sans Serif"/>
                <a:cs typeface="Microsoft Sans Serif"/>
              </a:rPr>
              <a:t>diferencial </a:t>
            </a:r>
            <a:r>
              <a:rPr sz="500" spc="20" dirty="0">
                <a:latin typeface="Microsoft Sans Serif"/>
                <a:cs typeface="Microsoft Sans Serif"/>
              </a:rPr>
              <a:t> </a:t>
            </a:r>
            <a:r>
              <a:rPr sz="500" spc="15" dirty="0">
                <a:latin typeface="Microsoft Sans Serif"/>
                <a:cs typeface="Microsoft Sans Serif"/>
              </a:rPr>
              <a:t>Generador</a:t>
            </a:r>
            <a:r>
              <a:rPr sz="500" spc="-10" dirty="0">
                <a:latin typeface="Microsoft Sans Serif"/>
                <a:cs typeface="Microsoft Sans Serif"/>
              </a:rPr>
              <a:t> Relé </a:t>
            </a:r>
            <a:r>
              <a:rPr sz="500" spc="15" dirty="0">
                <a:latin typeface="Microsoft Sans Serif"/>
                <a:cs typeface="Microsoft Sans Serif"/>
              </a:rPr>
              <a:t>de</a:t>
            </a:r>
            <a:r>
              <a:rPr sz="500" spc="-10" dirty="0">
                <a:latin typeface="Microsoft Sans Serif"/>
                <a:cs typeface="Microsoft Sans Serif"/>
              </a:rPr>
              <a:t> </a:t>
            </a:r>
            <a:r>
              <a:rPr sz="500" spc="20" dirty="0">
                <a:latin typeface="Microsoft Sans Serif"/>
                <a:cs typeface="Microsoft Sans Serif"/>
              </a:rPr>
              <a:t>tierra</a:t>
            </a:r>
            <a:endParaRPr sz="500">
              <a:latin typeface="Microsoft Sans Serif"/>
              <a:cs typeface="Microsoft Sans Serif"/>
            </a:endParaRPr>
          </a:p>
          <a:p>
            <a:pPr marL="12700" marR="5080">
              <a:lnSpc>
                <a:spcPts val="1130"/>
              </a:lnSpc>
              <a:spcBef>
                <a:spcPts val="80"/>
              </a:spcBef>
            </a:pPr>
            <a:r>
              <a:rPr sz="600" spc="25" dirty="0">
                <a:latin typeface="Microsoft Sans Serif"/>
                <a:cs typeface="Microsoft Sans Serif"/>
              </a:rPr>
              <a:t>Transformador</a:t>
            </a:r>
            <a:r>
              <a:rPr sz="600" dirty="0">
                <a:latin typeface="Microsoft Sans Serif"/>
                <a:cs typeface="Microsoft Sans Serif"/>
              </a:rPr>
              <a:t> </a:t>
            </a:r>
            <a:r>
              <a:rPr sz="600" spc="20" dirty="0">
                <a:latin typeface="Microsoft Sans Serif"/>
                <a:cs typeface="Microsoft Sans Serif"/>
              </a:rPr>
              <a:t>de</a:t>
            </a:r>
            <a:r>
              <a:rPr sz="600" spc="5" dirty="0">
                <a:latin typeface="Microsoft Sans Serif"/>
                <a:cs typeface="Microsoft Sans Serif"/>
              </a:rPr>
              <a:t> </a:t>
            </a:r>
            <a:r>
              <a:rPr sz="600" spc="15" dirty="0">
                <a:latin typeface="Microsoft Sans Serif"/>
                <a:cs typeface="Microsoft Sans Serif"/>
              </a:rPr>
              <a:t>restricción</a:t>
            </a:r>
            <a:r>
              <a:rPr sz="600" spc="5" dirty="0">
                <a:latin typeface="Microsoft Sans Serif"/>
                <a:cs typeface="Microsoft Sans Serif"/>
              </a:rPr>
              <a:t> </a:t>
            </a:r>
            <a:r>
              <a:rPr sz="600" spc="20" dirty="0">
                <a:latin typeface="Microsoft Sans Serif"/>
                <a:cs typeface="Microsoft Sans Serif"/>
              </a:rPr>
              <a:t>armónica</a:t>
            </a:r>
            <a:r>
              <a:rPr sz="600" spc="5" dirty="0">
                <a:latin typeface="Microsoft Sans Serif"/>
                <a:cs typeface="Microsoft Sans Serif"/>
              </a:rPr>
              <a:t> </a:t>
            </a:r>
            <a:r>
              <a:rPr sz="600" spc="-10" dirty="0">
                <a:latin typeface="Microsoft Sans Serif"/>
                <a:cs typeface="Microsoft Sans Serif"/>
              </a:rPr>
              <a:t>Relé</a:t>
            </a:r>
            <a:r>
              <a:rPr sz="600" spc="5" dirty="0">
                <a:latin typeface="Microsoft Sans Serif"/>
                <a:cs typeface="Microsoft Sans Serif"/>
              </a:rPr>
              <a:t> </a:t>
            </a:r>
            <a:r>
              <a:rPr sz="600" spc="15" dirty="0">
                <a:latin typeface="Microsoft Sans Serif"/>
                <a:cs typeface="Microsoft Sans Serif"/>
              </a:rPr>
              <a:t>diferencial </a:t>
            </a:r>
            <a:r>
              <a:rPr sz="600" spc="-145" dirty="0">
                <a:latin typeface="Microsoft Sans Serif"/>
                <a:cs typeface="Microsoft Sans Serif"/>
              </a:rPr>
              <a:t> </a:t>
            </a:r>
            <a:r>
              <a:rPr sz="600" spc="-10" dirty="0">
                <a:latin typeface="Microsoft Sans Serif"/>
                <a:cs typeface="Microsoft Sans Serif"/>
              </a:rPr>
              <a:t>Relé </a:t>
            </a:r>
            <a:r>
              <a:rPr sz="600" spc="20" dirty="0">
                <a:latin typeface="Microsoft Sans Serif"/>
                <a:cs typeface="Microsoft Sans Serif"/>
              </a:rPr>
              <a:t>de</a:t>
            </a:r>
            <a:r>
              <a:rPr sz="600" spc="-5" dirty="0">
                <a:latin typeface="Microsoft Sans Serif"/>
                <a:cs typeface="Microsoft Sans Serif"/>
              </a:rPr>
              <a:t> </a:t>
            </a:r>
            <a:r>
              <a:rPr sz="600" spc="15" dirty="0">
                <a:latin typeface="Microsoft Sans Serif"/>
                <a:cs typeface="Microsoft Sans Serif"/>
              </a:rPr>
              <a:t>voltaje</a:t>
            </a:r>
            <a:r>
              <a:rPr sz="600" spc="-5" dirty="0">
                <a:latin typeface="Microsoft Sans Serif"/>
                <a:cs typeface="Microsoft Sans Serif"/>
              </a:rPr>
              <a:t> </a:t>
            </a:r>
            <a:r>
              <a:rPr sz="600" spc="30" dirty="0">
                <a:latin typeface="Microsoft Sans Serif"/>
                <a:cs typeface="Microsoft Sans Serif"/>
              </a:rPr>
              <a:t>tipo</a:t>
            </a:r>
            <a:r>
              <a:rPr sz="600" spc="-5" dirty="0">
                <a:latin typeface="Microsoft Sans Serif"/>
                <a:cs typeface="Microsoft Sans Serif"/>
              </a:rPr>
              <a:t> </a:t>
            </a:r>
            <a:r>
              <a:rPr sz="600" spc="25" dirty="0">
                <a:latin typeface="Microsoft Sans Serif"/>
                <a:cs typeface="Microsoft Sans Serif"/>
              </a:rPr>
              <a:t>émbolo</a:t>
            </a:r>
            <a:endParaRPr sz="600">
              <a:latin typeface="Microsoft Sans Serif"/>
              <a:cs typeface="Microsoft Sans Serif"/>
            </a:endParaRPr>
          </a:p>
        </p:txBody>
      </p:sp>
      <p:sp>
        <p:nvSpPr>
          <p:cNvPr id="50" name="object 50"/>
          <p:cNvSpPr txBox="1"/>
          <p:nvPr/>
        </p:nvSpPr>
        <p:spPr>
          <a:xfrm>
            <a:off x="9100125" y="7072420"/>
            <a:ext cx="7347750" cy="1004186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79375" marR="742950">
              <a:lnSpc>
                <a:spcPct val="116599"/>
              </a:lnSpc>
              <a:spcBef>
                <a:spcPts val="100"/>
              </a:spcBef>
            </a:pPr>
            <a:r>
              <a:rPr sz="600" spc="15" dirty="0">
                <a:latin typeface="Microsoft Sans Serif"/>
                <a:cs typeface="Microsoft Sans Serif"/>
              </a:rPr>
              <a:t>Nota:</a:t>
            </a:r>
            <a:r>
              <a:rPr sz="600" dirty="0">
                <a:latin typeface="Microsoft Sans Serif"/>
                <a:cs typeface="Microsoft Sans Serif"/>
              </a:rPr>
              <a:t> </a:t>
            </a:r>
            <a:r>
              <a:rPr sz="600" spc="-10" dirty="0">
                <a:latin typeface="Microsoft Sans Serif"/>
                <a:cs typeface="Microsoft Sans Serif"/>
              </a:rPr>
              <a:t>Las</a:t>
            </a:r>
            <a:r>
              <a:rPr sz="600" dirty="0">
                <a:latin typeface="Microsoft Sans Serif"/>
                <a:cs typeface="Microsoft Sans Serif"/>
              </a:rPr>
              <a:t> </a:t>
            </a:r>
            <a:r>
              <a:rPr sz="600" spc="10" dirty="0">
                <a:latin typeface="Microsoft Sans Serif"/>
                <a:cs typeface="Microsoft Sans Serif"/>
              </a:rPr>
              <a:t>curvas</a:t>
            </a:r>
            <a:r>
              <a:rPr sz="600" spc="5" dirty="0">
                <a:latin typeface="Microsoft Sans Serif"/>
                <a:cs typeface="Microsoft Sans Serif"/>
              </a:rPr>
              <a:t> </a:t>
            </a:r>
            <a:r>
              <a:rPr sz="600" spc="15" dirty="0">
                <a:latin typeface="Microsoft Sans Serif"/>
                <a:cs typeface="Microsoft Sans Serif"/>
              </a:rPr>
              <a:t>con</a:t>
            </a:r>
            <a:r>
              <a:rPr sz="600" dirty="0">
                <a:latin typeface="Microsoft Sans Serif"/>
                <a:cs typeface="Microsoft Sans Serif"/>
              </a:rPr>
              <a:t> </a:t>
            </a:r>
            <a:r>
              <a:rPr sz="600" spc="15" dirty="0">
                <a:latin typeface="Microsoft Sans Serif"/>
                <a:cs typeface="Microsoft Sans Serif"/>
              </a:rPr>
              <a:t>letras</a:t>
            </a:r>
            <a:r>
              <a:rPr sz="600" spc="5" dirty="0">
                <a:latin typeface="Microsoft Sans Serif"/>
                <a:cs typeface="Microsoft Sans Serif"/>
              </a:rPr>
              <a:t> </a:t>
            </a:r>
            <a:r>
              <a:rPr sz="600" spc="15" dirty="0">
                <a:latin typeface="Microsoft Sans Serif"/>
                <a:cs typeface="Microsoft Sans Serif"/>
              </a:rPr>
              <a:t>similares</a:t>
            </a:r>
            <a:r>
              <a:rPr sz="600" dirty="0">
                <a:latin typeface="Microsoft Sans Serif"/>
                <a:cs typeface="Microsoft Sans Serif"/>
              </a:rPr>
              <a:t> </a:t>
            </a:r>
            <a:r>
              <a:rPr sz="600" spc="15" dirty="0">
                <a:latin typeface="Microsoft Sans Serif"/>
                <a:cs typeface="Microsoft Sans Serif"/>
              </a:rPr>
              <a:t>indican</a:t>
            </a:r>
            <a:r>
              <a:rPr sz="600" spc="5" dirty="0">
                <a:latin typeface="Microsoft Sans Serif"/>
                <a:cs typeface="Microsoft Sans Serif"/>
              </a:rPr>
              <a:t> </a:t>
            </a:r>
            <a:r>
              <a:rPr sz="600" spc="10" dirty="0">
                <a:latin typeface="Microsoft Sans Serif"/>
                <a:cs typeface="Microsoft Sans Serif"/>
              </a:rPr>
              <a:t>relés</a:t>
            </a:r>
            <a:r>
              <a:rPr sz="600" dirty="0">
                <a:latin typeface="Microsoft Sans Serif"/>
                <a:cs typeface="Microsoft Sans Serif"/>
              </a:rPr>
              <a:t> </a:t>
            </a:r>
            <a:r>
              <a:rPr sz="600" spc="15" dirty="0">
                <a:latin typeface="Microsoft Sans Serif"/>
                <a:cs typeface="Microsoft Sans Serif"/>
              </a:rPr>
              <a:t>comparables</a:t>
            </a:r>
            <a:r>
              <a:rPr sz="600" dirty="0">
                <a:latin typeface="Microsoft Sans Serif"/>
                <a:cs typeface="Microsoft Sans Serif"/>
              </a:rPr>
              <a:t> </a:t>
            </a:r>
            <a:r>
              <a:rPr sz="600" spc="20" dirty="0">
                <a:latin typeface="Microsoft Sans Serif"/>
                <a:cs typeface="Microsoft Sans Serif"/>
              </a:rPr>
              <a:t>de </a:t>
            </a:r>
            <a:r>
              <a:rPr sz="600" spc="-140" dirty="0">
                <a:latin typeface="Microsoft Sans Serif"/>
                <a:cs typeface="Microsoft Sans Serif"/>
              </a:rPr>
              <a:t> </a:t>
            </a:r>
            <a:r>
              <a:rPr sz="600" spc="20" dirty="0">
                <a:latin typeface="Microsoft Sans Serif"/>
                <a:cs typeface="Microsoft Sans Serif"/>
              </a:rPr>
              <a:t>diferentes</a:t>
            </a:r>
            <a:r>
              <a:rPr sz="600" spc="-10" dirty="0">
                <a:latin typeface="Microsoft Sans Serif"/>
                <a:cs typeface="Microsoft Sans Serif"/>
              </a:rPr>
              <a:t> </a:t>
            </a:r>
            <a:r>
              <a:rPr sz="600" spc="15" dirty="0">
                <a:latin typeface="Microsoft Sans Serif"/>
                <a:cs typeface="Microsoft Sans Serif"/>
              </a:rPr>
              <a:t>fabricantes.</a:t>
            </a:r>
            <a:endParaRPr sz="600">
              <a:latin typeface="Microsoft Sans Serif"/>
              <a:cs typeface="Microsoft Sans Serif"/>
            </a:endParaRPr>
          </a:p>
          <a:p>
            <a:pPr>
              <a:lnSpc>
                <a:spcPct val="100000"/>
              </a:lnSpc>
              <a:spcBef>
                <a:spcPts val="50"/>
              </a:spcBef>
            </a:pPr>
            <a:endParaRPr sz="600">
              <a:latin typeface="Microsoft Sans Serif"/>
              <a:cs typeface="Microsoft Sans Serif"/>
            </a:endParaRPr>
          </a:p>
          <a:p>
            <a:pPr marL="12700">
              <a:lnSpc>
                <a:spcPct val="100000"/>
              </a:lnSpc>
            </a:pPr>
            <a:r>
              <a:rPr sz="650" spc="-5" dirty="0">
                <a:latin typeface="Microsoft Sans Serif"/>
                <a:cs typeface="Microsoft Sans Serif"/>
              </a:rPr>
              <a:t>Fig. </a:t>
            </a:r>
            <a:r>
              <a:rPr sz="650" dirty="0">
                <a:latin typeface="Microsoft Sans Serif"/>
                <a:cs typeface="Microsoft Sans Serif"/>
              </a:rPr>
              <a:t>5.</a:t>
            </a:r>
            <a:r>
              <a:rPr sz="650" spc="-5" dirty="0">
                <a:latin typeface="Microsoft Sans Serif"/>
                <a:cs typeface="Microsoft Sans Serif"/>
              </a:rPr>
              <a:t> </a:t>
            </a:r>
            <a:r>
              <a:rPr sz="650" spc="15" dirty="0">
                <a:latin typeface="Microsoft Sans Serif"/>
                <a:cs typeface="Microsoft Sans Serif"/>
              </a:rPr>
              <a:t>Ejemplo</a:t>
            </a:r>
            <a:r>
              <a:rPr sz="650" spc="-5" dirty="0">
                <a:latin typeface="Microsoft Sans Serif"/>
                <a:cs typeface="Microsoft Sans Serif"/>
              </a:rPr>
              <a:t> </a:t>
            </a:r>
            <a:r>
              <a:rPr sz="650" spc="20" dirty="0">
                <a:latin typeface="Microsoft Sans Serif"/>
                <a:cs typeface="Microsoft Sans Serif"/>
              </a:rPr>
              <a:t>de</a:t>
            </a:r>
            <a:r>
              <a:rPr sz="650" spc="-5" dirty="0">
                <a:latin typeface="Microsoft Sans Serif"/>
                <a:cs typeface="Microsoft Sans Serif"/>
              </a:rPr>
              <a:t> </a:t>
            </a:r>
            <a:r>
              <a:rPr sz="650" spc="15" dirty="0">
                <a:latin typeface="Microsoft Sans Serif"/>
                <a:cs typeface="Microsoft Sans Serif"/>
              </a:rPr>
              <a:t>captación</a:t>
            </a:r>
            <a:r>
              <a:rPr sz="650" spc="-5" dirty="0">
                <a:latin typeface="Microsoft Sans Serif"/>
                <a:cs typeface="Microsoft Sans Serif"/>
              </a:rPr>
              <a:t> </a:t>
            </a:r>
            <a:r>
              <a:rPr sz="650" spc="20" dirty="0">
                <a:latin typeface="Microsoft Sans Serif"/>
                <a:cs typeface="Microsoft Sans Serif"/>
              </a:rPr>
              <a:t>de</a:t>
            </a:r>
            <a:r>
              <a:rPr sz="650" spc="-5" dirty="0">
                <a:latin typeface="Microsoft Sans Serif"/>
                <a:cs typeface="Microsoft Sans Serif"/>
              </a:rPr>
              <a:t> </a:t>
            </a:r>
            <a:r>
              <a:rPr sz="650" spc="20" dirty="0">
                <a:latin typeface="Microsoft Sans Serif"/>
                <a:cs typeface="Microsoft Sans Serif"/>
              </a:rPr>
              <a:t>relé</a:t>
            </a:r>
            <a:r>
              <a:rPr sz="650" spc="-5" dirty="0">
                <a:latin typeface="Microsoft Sans Serif"/>
                <a:cs typeface="Microsoft Sans Serif"/>
              </a:rPr>
              <a:t> </a:t>
            </a:r>
            <a:r>
              <a:rPr sz="650" spc="15" dirty="0">
                <a:latin typeface="Microsoft Sans Serif"/>
                <a:cs typeface="Microsoft Sans Serif"/>
              </a:rPr>
              <a:t>con</a:t>
            </a:r>
            <a:r>
              <a:rPr sz="650" spc="-5" dirty="0">
                <a:latin typeface="Microsoft Sans Serif"/>
                <a:cs typeface="Microsoft Sans Serif"/>
              </a:rPr>
              <a:t> </a:t>
            </a:r>
            <a:r>
              <a:rPr sz="650" spc="15" dirty="0">
                <a:latin typeface="Microsoft Sans Serif"/>
                <a:cs typeface="Microsoft Sans Serif"/>
              </a:rPr>
              <a:t>frecuencia</a:t>
            </a:r>
            <a:endParaRPr sz="650">
              <a:latin typeface="Microsoft Sans Serif"/>
              <a:cs typeface="Microsoft Sans Serif"/>
            </a:endParaRPr>
          </a:p>
          <a:p>
            <a:pPr marL="12700" marR="5080" indent="153670">
              <a:lnSpc>
                <a:spcPct val="133300"/>
              </a:lnSpc>
              <a:spcBef>
                <a:spcPts val="525"/>
              </a:spcBef>
            </a:pPr>
            <a:r>
              <a:rPr sz="750" spc="-45" dirty="0">
                <a:latin typeface="Microsoft Sans Serif"/>
                <a:cs typeface="Microsoft Sans Serif"/>
              </a:rPr>
              <a:t>Se </a:t>
            </a:r>
            <a:r>
              <a:rPr sz="750" spc="25" dirty="0">
                <a:latin typeface="Microsoft Sans Serif"/>
                <a:cs typeface="Microsoft Sans Serif"/>
              </a:rPr>
              <a:t>puede </a:t>
            </a:r>
            <a:r>
              <a:rPr sz="750" spc="35" dirty="0">
                <a:latin typeface="Microsoft Sans Serif"/>
                <a:cs typeface="Microsoft Sans Serif"/>
              </a:rPr>
              <a:t>proporcionar </a:t>
            </a:r>
            <a:r>
              <a:rPr sz="750" spc="25" dirty="0">
                <a:latin typeface="Microsoft Sans Serif"/>
                <a:cs typeface="Microsoft Sans Serif"/>
              </a:rPr>
              <a:t>protección suplementaria </a:t>
            </a:r>
            <a:r>
              <a:rPr sz="750" spc="35" dirty="0">
                <a:latin typeface="Microsoft Sans Serif"/>
                <a:cs typeface="Microsoft Sans Serif"/>
              </a:rPr>
              <a:t>durante </a:t>
            </a:r>
            <a:r>
              <a:rPr sz="750" spc="10" dirty="0">
                <a:latin typeface="Microsoft Sans Serif"/>
                <a:cs typeface="Microsoft Sans Serif"/>
              </a:rPr>
              <a:t>el </a:t>
            </a:r>
            <a:r>
              <a:rPr sz="750" spc="15" dirty="0">
                <a:latin typeface="Microsoft Sans Serif"/>
                <a:cs typeface="Microsoft Sans Serif"/>
              </a:rPr>
              <a:t> </a:t>
            </a:r>
            <a:r>
              <a:rPr sz="750" spc="30" dirty="0">
                <a:latin typeface="Microsoft Sans Serif"/>
                <a:cs typeface="Microsoft Sans Serif"/>
              </a:rPr>
              <a:t>arranque </a:t>
            </a:r>
            <a:r>
              <a:rPr sz="750" spc="35" dirty="0">
                <a:latin typeface="Microsoft Sans Serif"/>
                <a:cs typeface="Microsoft Sans Serif"/>
              </a:rPr>
              <a:t>o </a:t>
            </a:r>
            <a:r>
              <a:rPr sz="750" spc="25" dirty="0">
                <a:latin typeface="Microsoft Sans Serif"/>
                <a:cs typeface="Microsoft Sans Serif"/>
              </a:rPr>
              <a:t>apagado de </a:t>
            </a:r>
            <a:r>
              <a:rPr sz="750" spc="45" dirty="0">
                <a:latin typeface="Microsoft Sans Serif"/>
                <a:cs typeface="Microsoft Sans Serif"/>
              </a:rPr>
              <a:t>un </a:t>
            </a:r>
            <a:r>
              <a:rPr sz="750" spc="30" dirty="0">
                <a:latin typeface="Microsoft Sans Serif"/>
                <a:cs typeface="Microsoft Sans Serif"/>
              </a:rPr>
              <a:t>generador </a:t>
            </a:r>
            <a:r>
              <a:rPr sz="750" spc="20" dirty="0">
                <a:latin typeface="Microsoft Sans Serif"/>
                <a:cs typeface="Microsoft Sans Serif"/>
              </a:rPr>
              <a:t>conectado </a:t>
            </a:r>
            <a:r>
              <a:rPr sz="750" dirty="0">
                <a:latin typeface="Microsoft Sans Serif"/>
                <a:cs typeface="Microsoft Sans Serif"/>
              </a:rPr>
              <a:t>a </a:t>
            </a:r>
            <a:r>
              <a:rPr sz="750" spc="30" dirty="0">
                <a:latin typeface="Microsoft Sans Serif"/>
                <a:cs typeface="Microsoft Sans Serif"/>
              </a:rPr>
              <a:t>una unidad </a:t>
            </a:r>
            <a:r>
              <a:rPr sz="750" spc="5" dirty="0">
                <a:latin typeface="Microsoft Sans Serif"/>
                <a:cs typeface="Microsoft Sans Serif"/>
              </a:rPr>
              <a:t>y </a:t>
            </a:r>
            <a:r>
              <a:rPr sz="750" spc="15" dirty="0">
                <a:latin typeface="Microsoft Sans Serif"/>
                <a:cs typeface="Microsoft Sans Serif"/>
              </a:rPr>
              <a:t>su </a:t>
            </a:r>
            <a:r>
              <a:rPr sz="750" spc="20" dirty="0">
                <a:latin typeface="Microsoft Sans Serif"/>
                <a:cs typeface="Microsoft Sans Serif"/>
              </a:rPr>
              <a:t> </a:t>
            </a:r>
            <a:r>
              <a:rPr sz="750" spc="40" dirty="0">
                <a:latin typeface="Microsoft Sans Serif"/>
                <a:cs typeface="Microsoft Sans Serif"/>
              </a:rPr>
              <a:t>transformador </a:t>
            </a:r>
            <a:r>
              <a:rPr sz="750" spc="10" dirty="0">
                <a:latin typeface="Microsoft Sans Serif"/>
                <a:cs typeface="Microsoft Sans Serif"/>
              </a:rPr>
              <a:t>asociado </a:t>
            </a:r>
            <a:r>
              <a:rPr sz="750" spc="30" dirty="0">
                <a:latin typeface="Microsoft Sans Serif"/>
                <a:cs typeface="Microsoft Sans Serif"/>
              </a:rPr>
              <a:t>mediante </a:t>
            </a:r>
            <a:r>
              <a:rPr sz="750" spc="10" dirty="0">
                <a:latin typeface="Microsoft Sans Serif"/>
                <a:cs typeface="Microsoft Sans Serif"/>
              </a:rPr>
              <a:t>el </a:t>
            </a:r>
            <a:r>
              <a:rPr sz="750" spc="20" dirty="0">
                <a:latin typeface="Microsoft Sans Serif"/>
                <a:cs typeface="Microsoft Sans Serif"/>
              </a:rPr>
              <a:t>uso </a:t>
            </a:r>
            <a:r>
              <a:rPr sz="750" spc="25" dirty="0">
                <a:latin typeface="Microsoft Sans Serif"/>
                <a:cs typeface="Microsoft Sans Serif"/>
              </a:rPr>
              <a:t>de </a:t>
            </a:r>
            <a:r>
              <a:rPr sz="750" spc="15" dirty="0">
                <a:latin typeface="Microsoft Sans Serif"/>
                <a:cs typeface="Microsoft Sans Serif"/>
              </a:rPr>
              <a:t>relés </a:t>
            </a:r>
            <a:r>
              <a:rPr sz="750" spc="25" dirty="0">
                <a:latin typeface="Microsoft Sans Serif"/>
                <a:cs typeface="Microsoft Sans Serif"/>
              </a:rPr>
              <a:t>de protección </a:t>
            </a:r>
            <a:r>
              <a:rPr sz="750" spc="15" dirty="0">
                <a:latin typeface="Microsoft Sans Serif"/>
                <a:cs typeface="Microsoft Sans Serif"/>
              </a:rPr>
              <a:t>cuyo </a:t>
            </a:r>
            <a:r>
              <a:rPr sz="750" spc="20" dirty="0">
                <a:latin typeface="Microsoft Sans Serif"/>
                <a:cs typeface="Microsoft Sans Serif"/>
              </a:rPr>
              <a:t> </a:t>
            </a:r>
            <a:r>
              <a:rPr sz="750" spc="30" dirty="0">
                <a:latin typeface="Microsoft Sans Serif"/>
                <a:cs typeface="Microsoft Sans Serif"/>
              </a:rPr>
              <a:t>arranque </a:t>
            </a:r>
            <a:r>
              <a:rPr sz="750" spc="40" dirty="0">
                <a:latin typeface="Microsoft Sans Serif"/>
                <a:cs typeface="Microsoft Sans Serif"/>
              </a:rPr>
              <a:t>no </a:t>
            </a:r>
            <a:r>
              <a:rPr sz="750" spc="-5" dirty="0">
                <a:latin typeface="Microsoft Sans Serif"/>
                <a:cs typeface="Microsoft Sans Serif"/>
              </a:rPr>
              <a:t>se </a:t>
            </a:r>
            <a:r>
              <a:rPr sz="750" spc="5" dirty="0">
                <a:latin typeface="Microsoft Sans Serif"/>
                <a:cs typeface="Microsoft Sans Serif"/>
              </a:rPr>
              <a:t>vea </a:t>
            </a:r>
            <a:r>
              <a:rPr sz="750" spc="20" dirty="0">
                <a:latin typeface="Microsoft Sans Serif"/>
                <a:cs typeface="Microsoft Sans Serif"/>
              </a:rPr>
              <a:t>afectado </a:t>
            </a:r>
            <a:r>
              <a:rPr sz="750" spc="30" dirty="0">
                <a:latin typeface="Microsoft Sans Serif"/>
                <a:cs typeface="Microsoft Sans Serif"/>
              </a:rPr>
              <a:t>negativamente </a:t>
            </a:r>
            <a:r>
              <a:rPr sz="750" spc="45" dirty="0">
                <a:latin typeface="Microsoft Sans Serif"/>
                <a:cs typeface="Microsoft Sans Serif"/>
              </a:rPr>
              <a:t>por </a:t>
            </a:r>
            <a:r>
              <a:rPr sz="750" spc="10" dirty="0">
                <a:latin typeface="Microsoft Sans Serif"/>
                <a:cs typeface="Microsoft Sans Serif"/>
              </a:rPr>
              <a:t>la </a:t>
            </a:r>
            <a:r>
              <a:rPr sz="750" spc="15" dirty="0">
                <a:latin typeface="Microsoft Sans Serif"/>
                <a:cs typeface="Microsoft Sans Serif"/>
              </a:rPr>
              <a:t>frecuencia, </a:t>
            </a:r>
            <a:r>
              <a:rPr sz="750" spc="30" dirty="0">
                <a:latin typeface="Microsoft Sans Serif"/>
                <a:cs typeface="Microsoft Sans Serif"/>
              </a:rPr>
              <a:t>como </a:t>
            </a:r>
            <a:r>
              <a:rPr sz="750" spc="35" dirty="0">
                <a:latin typeface="Microsoft Sans Serif"/>
                <a:cs typeface="Microsoft Sans Serif"/>
              </a:rPr>
              <a:t> </a:t>
            </a:r>
            <a:r>
              <a:rPr sz="750" spc="15" dirty="0">
                <a:latin typeface="Microsoft Sans Serif"/>
                <a:cs typeface="Microsoft Sans Serif"/>
              </a:rPr>
              <a:t>relés </a:t>
            </a:r>
            <a:r>
              <a:rPr sz="750" spc="25" dirty="0">
                <a:latin typeface="Microsoft Sans Serif"/>
                <a:cs typeface="Microsoft Sans Serif"/>
              </a:rPr>
              <a:t>de sobrecorriente instantánea </a:t>
            </a:r>
            <a:r>
              <a:rPr sz="750" spc="-15" dirty="0">
                <a:latin typeface="Microsoft Sans Serif"/>
                <a:cs typeface="Microsoft Sans Serif"/>
              </a:rPr>
              <a:t>(IOC) </a:t>
            </a:r>
            <a:r>
              <a:rPr sz="750" spc="35" dirty="0">
                <a:latin typeface="Microsoft Sans Serif"/>
                <a:cs typeface="Microsoft Sans Serif"/>
              </a:rPr>
              <a:t>o </a:t>
            </a:r>
            <a:r>
              <a:rPr sz="750" spc="25" dirty="0">
                <a:latin typeface="Microsoft Sans Serif"/>
                <a:cs typeface="Microsoft Sans Serif"/>
              </a:rPr>
              <a:t>de </a:t>
            </a:r>
            <a:r>
              <a:rPr sz="750" spc="20" dirty="0">
                <a:latin typeface="Microsoft Sans Serif"/>
                <a:cs typeface="Microsoft Sans Serif"/>
              </a:rPr>
              <a:t>voltaje </a:t>
            </a:r>
            <a:r>
              <a:rPr sz="750" spc="25" dirty="0">
                <a:latin typeface="Microsoft Sans Serif"/>
                <a:cs typeface="Microsoft Sans Serif"/>
              </a:rPr>
              <a:t>de </a:t>
            </a:r>
            <a:r>
              <a:rPr sz="750" spc="40" dirty="0">
                <a:latin typeface="Microsoft Sans Serif"/>
                <a:cs typeface="Microsoft Sans Serif"/>
              </a:rPr>
              <a:t>tipo </a:t>
            </a:r>
            <a:r>
              <a:rPr sz="750" spc="30" dirty="0">
                <a:latin typeface="Microsoft Sans Serif"/>
                <a:cs typeface="Microsoft Sans Serif"/>
              </a:rPr>
              <a:t>émbolo. </a:t>
            </a:r>
            <a:r>
              <a:rPr sz="750" spc="-185" dirty="0">
                <a:latin typeface="Microsoft Sans Serif"/>
                <a:cs typeface="Microsoft Sans Serif"/>
              </a:rPr>
              <a:t> </a:t>
            </a:r>
            <a:r>
              <a:rPr sz="750" spc="-15" dirty="0">
                <a:latin typeface="Microsoft Sans Serif"/>
                <a:cs typeface="Microsoft Sans Serif"/>
              </a:rPr>
              <a:t>La</a:t>
            </a:r>
            <a:r>
              <a:rPr sz="750" dirty="0">
                <a:latin typeface="Microsoft Sans Serif"/>
                <a:cs typeface="Microsoft Sans Serif"/>
              </a:rPr>
              <a:t> </a:t>
            </a:r>
            <a:r>
              <a:rPr sz="750" spc="25" dirty="0">
                <a:latin typeface="Microsoft Sans Serif"/>
                <a:cs typeface="Microsoft Sans Serif"/>
              </a:rPr>
              <a:t>protección</a:t>
            </a:r>
            <a:r>
              <a:rPr sz="750" spc="5" dirty="0">
                <a:latin typeface="Microsoft Sans Serif"/>
                <a:cs typeface="Microsoft Sans Serif"/>
              </a:rPr>
              <a:t> </a:t>
            </a:r>
            <a:r>
              <a:rPr sz="750" spc="25" dirty="0">
                <a:latin typeface="Microsoft Sans Serif"/>
                <a:cs typeface="Microsoft Sans Serif"/>
              </a:rPr>
              <a:t>suplementaria</a:t>
            </a:r>
            <a:r>
              <a:rPr sz="750" spc="5" dirty="0">
                <a:latin typeface="Microsoft Sans Serif"/>
                <a:cs typeface="Microsoft Sans Serif"/>
              </a:rPr>
              <a:t> </a:t>
            </a:r>
            <a:r>
              <a:rPr sz="750" spc="30" dirty="0">
                <a:latin typeface="Microsoft Sans Serif"/>
                <a:cs typeface="Microsoft Sans Serif"/>
              </a:rPr>
              <a:t>mediante</a:t>
            </a:r>
            <a:r>
              <a:rPr sz="750" spc="5" dirty="0">
                <a:latin typeface="Microsoft Sans Serif"/>
                <a:cs typeface="Microsoft Sans Serif"/>
              </a:rPr>
              <a:t> </a:t>
            </a:r>
            <a:r>
              <a:rPr sz="750" spc="15" dirty="0">
                <a:latin typeface="Microsoft Sans Serif"/>
                <a:cs typeface="Microsoft Sans Serif"/>
              </a:rPr>
              <a:t>relés</a:t>
            </a:r>
            <a:r>
              <a:rPr sz="750" dirty="0">
                <a:latin typeface="Microsoft Sans Serif"/>
                <a:cs typeface="Microsoft Sans Serif"/>
              </a:rPr>
              <a:t> </a:t>
            </a:r>
            <a:r>
              <a:rPr sz="750" spc="25" dirty="0">
                <a:latin typeface="Microsoft Sans Serif"/>
                <a:cs typeface="Microsoft Sans Serif"/>
              </a:rPr>
              <a:t>de</a:t>
            </a:r>
            <a:r>
              <a:rPr sz="750" spc="5" dirty="0">
                <a:latin typeface="Microsoft Sans Serif"/>
                <a:cs typeface="Microsoft Sans Serif"/>
              </a:rPr>
              <a:t> </a:t>
            </a:r>
            <a:r>
              <a:rPr sz="750" spc="25" dirty="0">
                <a:latin typeface="Microsoft Sans Serif"/>
                <a:cs typeface="Microsoft Sans Serif"/>
              </a:rPr>
              <a:t>tensión</a:t>
            </a:r>
            <a:r>
              <a:rPr sz="750" spc="5" dirty="0">
                <a:latin typeface="Microsoft Sans Serif"/>
                <a:cs typeface="Microsoft Sans Serif"/>
              </a:rPr>
              <a:t> </a:t>
            </a:r>
            <a:r>
              <a:rPr sz="750" spc="25" dirty="0">
                <a:latin typeface="Microsoft Sans Serif"/>
                <a:cs typeface="Microsoft Sans Serif"/>
              </a:rPr>
              <a:t>de</a:t>
            </a:r>
            <a:r>
              <a:rPr sz="750" spc="5" dirty="0">
                <a:latin typeface="Microsoft Sans Serif"/>
                <a:cs typeface="Microsoft Sans Serif"/>
              </a:rPr>
              <a:t> </a:t>
            </a:r>
            <a:r>
              <a:rPr sz="750" spc="40" dirty="0">
                <a:latin typeface="Microsoft Sans Serif"/>
                <a:cs typeface="Microsoft Sans Serif"/>
              </a:rPr>
              <a:t>tipo</a:t>
            </a:r>
            <a:r>
              <a:rPr sz="750" spc="5" dirty="0">
                <a:latin typeface="Microsoft Sans Serif"/>
                <a:cs typeface="Microsoft Sans Serif"/>
              </a:rPr>
              <a:t> </a:t>
            </a:r>
            <a:r>
              <a:rPr sz="750" spc="35" dirty="0">
                <a:latin typeface="Microsoft Sans Serif"/>
                <a:cs typeface="Microsoft Sans Serif"/>
              </a:rPr>
              <a:t>émbolo </a:t>
            </a:r>
            <a:r>
              <a:rPr sz="750" spc="-185" dirty="0">
                <a:latin typeface="Microsoft Sans Serif"/>
                <a:cs typeface="Microsoft Sans Serif"/>
              </a:rPr>
              <a:t> </a:t>
            </a:r>
            <a:r>
              <a:rPr sz="750" spc="25" dirty="0">
                <a:latin typeface="Microsoft Sans Serif"/>
                <a:cs typeface="Microsoft Sans Serif"/>
              </a:rPr>
              <a:t>debe</a:t>
            </a:r>
            <a:r>
              <a:rPr sz="750" spc="-10" dirty="0">
                <a:latin typeface="Microsoft Sans Serif"/>
                <a:cs typeface="Microsoft Sans Serif"/>
              </a:rPr>
              <a:t> </a:t>
            </a:r>
            <a:r>
              <a:rPr sz="750" spc="25" dirty="0">
                <a:latin typeface="Microsoft Sans Serif"/>
                <a:cs typeface="Microsoft Sans Serif"/>
              </a:rPr>
              <a:t>ponerse</a:t>
            </a:r>
            <a:r>
              <a:rPr sz="750" spc="-5" dirty="0">
                <a:latin typeface="Microsoft Sans Serif"/>
                <a:cs typeface="Microsoft Sans Serif"/>
              </a:rPr>
              <a:t> </a:t>
            </a:r>
            <a:r>
              <a:rPr sz="750" spc="25" dirty="0">
                <a:latin typeface="Microsoft Sans Serif"/>
                <a:cs typeface="Microsoft Sans Serif"/>
              </a:rPr>
              <a:t>en</a:t>
            </a:r>
            <a:r>
              <a:rPr sz="750" spc="-5" dirty="0">
                <a:latin typeface="Microsoft Sans Serif"/>
                <a:cs typeface="Microsoft Sans Serif"/>
              </a:rPr>
              <a:t> </a:t>
            </a:r>
            <a:r>
              <a:rPr sz="750" spc="15" dirty="0">
                <a:latin typeface="Microsoft Sans Serif"/>
                <a:cs typeface="Microsoft Sans Serif"/>
              </a:rPr>
              <a:t>servicio</a:t>
            </a:r>
            <a:r>
              <a:rPr sz="750" spc="-10" dirty="0">
                <a:latin typeface="Microsoft Sans Serif"/>
                <a:cs typeface="Microsoft Sans Serif"/>
              </a:rPr>
              <a:t> </a:t>
            </a:r>
            <a:r>
              <a:rPr sz="750" spc="20" dirty="0">
                <a:latin typeface="Microsoft Sans Serif"/>
                <a:cs typeface="Microsoft Sans Serif"/>
              </a:rPr>
              <a:t>sólo</a:t>
            </a:r>
            <a:r>
              <a:rPr sz="750" spc="-5" dirty="0">
                <a:latin typeface="Microsoft Sans Serif"/>
                <a:cs typeface="Microsoft Sans Serif"/>
              </a:rPr>
              <a:t> </a:t>
            </a:r>
            <a:r>
              <a:rPr sz="750" spc="25" dirty="0">
                <a:latin typeface="Microsoft Sans Serif"/>
                <a:cs typeface="Microsoft Sans Serif"/>
              </a:rPr>
              <a:t>cuando</a:t>
            </a:r>
            <a:r>
              <a:rPr sz="750" spc="-5" dirty="0">
                <a:latin typeface="Microsoft Sans Serif"/>
                <a:cs typeface="Microsoft Sans Serif"/>
              </a:rPr>
              <a:t> </a:t>
            </a:r>
            <a:r>
              <a:rPr sz="750" spc="10" dirty="0">
                <a:latin typeface="Microsoft Sans Serif"/>
                <a:cs typeface="Microsoft Sans Serif"/>
              </a:rPr>
              <a:t>el</a:t>
            </a:r>
            <a:r>
              <a:rPr sz="750" spc="-5" dirty="0">
                <a:latin typeface="Microsoft Sans Serif"/>
                <a:cs typeface="Microsoft Sans Serif"/>
              </a:rPr>
              <a:t> </a:t>
            </a:r>
            <a:r>
              <a:rPr sz="750" spc="30" dirty="0">
                <a:latin typeface="Microsoft Sans Serif"/>
                <a:cs typeface="Microsoft Sans Serif"/>
              </a:rPr>
              <a:t>generador</a:t>
            </a:r>
            <a:r>
              <a:rPr sz="750" spc="-10" dirty="0">
                <a:latin typeface="Microsoft Sans Serif"/>
                <a:cs typeface="Microsoft Sans Serif"/>
              </a:rPr>
              <a:t> </a:t>
            </a:r>
            <a:r>
              <a:rPr sz="750" spc="10" dirty="0">
                <a:latin typeface="Microsoft Sans Serif"/>
                <a:cs typeface="Microsoft Sans Serif"/>
              </a:rPr>
              <a:t>está</a:t>
            </a:r>
            <a:r>
              <a:rPr sz="750" spc="-5" dirty="0">
                <a:latin typeface="Microsoft Sans Serif"/>
                <a:cs typeface="Microsoft Sans Serif"/>
              </a:rPr>
              <a:t> </a:t>
            </a:r>
            <a:r>
              <a:rPr sz="750" spc="20" dirty="0">
                <a:latin typeface="Microsoft Sans Serif"/>
                <a:cs typeface="Microsoft Sans Serif"/>
              </a:rPr>
              <a:t>desconectado </a:t>
            </a:r>
            <a:r>
              <a:rPr sz="750" spc="-185" dirty="0">
                <a:latin typeface="Microsoft Sans Serif"/>
                <a:cs typeface="Microsoft Sans Serif"/>
              </a:rPr>
              <a:t> </a:t>
            </a:r>
            <a:r>
              <a:rPr sz="750" spc="20" dirty="0">
                <a:latin typeface="Microsoft Sans Serif"/>
                <a:cs typeface="Microsoft Sans Serif"/>
              </a:rPr>
              <a:t>del </a:t>
            </a:r>
            <a:r>
              <a:rPr sz="750" spc="15" dirty="0">
                <a:latin typeface="Microsoft Sans Serif"/>
                <a:cs typeface="Microsoft Sans Serif"/>
              </a:rPr>
              <a:t>sistema, </a:t>
            </a:r>
            <a:r>
              <a:rPr sz="750" spc="5" dirty="0">
                <a:latin typeface="Microsoft Sans Serif"/>
                <a:cs typeface="Microsoft Sans Serif"/>
              </a:rPr>
              <a:t>ya </a:t>
            </a:r>
            <a:r>
              <a:rPr sz="750" spc="30" dirty="0">
                <a:latin typeface="Microsoft Sans Serif"/>
                <a:cs typeface="Microsoft Sans Serif"/>
              </a:rPr>
              <a:t>que </a:t>
            </a:r>
            <a:r>
              <a:rPr sz="750" spc="10" dirty="0">
                <a:latin typeface="Microsoft Sans Serif"/>
                <a:cs typeface="Microsoft Sans Serif"/>
              </a:rPr>
              <a:t>estos </a:t>
            </a:r>
            <a:r>
              <a:rPr sz="750" spc="15" dirty="0">
                <a:latin typeface="Microsoft Sans Serif"/>
                <a:cs typeface="Microsoft Sans Serif"/>
              </a:rPr>
              <a:t>relés </a:t>
            </a:r>
            <a:r>
              <a:rPr sz="750" spc="40" dirty="0">
                <a:latin typeface="Microsoft Sans Serif"/>
                <a:cs typeface="Microsoft Sans Serif"/>
              </a:rPr>
              <a:t>no </a:t>
            </a:r>
            <a:r>
              <a:rPr sz="750" spc="20" dirty="0">
                <a:latin typeface="Microsoft Sans Serif"/>
                <a:cs typeface="Microsoft Sans Serif"/>
              </a:rPr>
              <a:t>son </a:t>
            </a:r>
            <a:r>
              <a:rPr sz="750" spc="15" dirty="0">
                <a:latin typeface="Microsoft Sans Serif"/>
                <a:cs typeface="Microsoft Sans Serif"/>
              </a:rPr>
              <a:t>adecuados </a:t>
            </a:r>
            <a:r>
              <a:rPr sz="750" spc="25" dirty="0">
                <a:latin typeface="Microsoft Sans Serif"/>
                <a:cs typeface="Microsoft Sans Serif"/>
              </a:rPr>
              <a:t>para </a:t>
            </a:r>
            <a:r>
              <a:rPr sz="750" spc="10" dirty="0">
                <a:latin typeface="Microsoft Sans Serif"/>
                <a:cs typeface="Microsoft Sans Serif"/>
              </a:rPr>
              <a:t>el </a:t>
            </a:r>
            <a:r>
              <a:rPr sz="750" spc="15" dirty="0">
                <a:latin typeface="Microsoft Sans Serif"/>
                <a:cs typeface="Microsoft Sans Serif"/>
              </a:rPr>
              <a:t> </a:t>
            </a:r>
            <a:r>
              <a:rPr sz="750" spc="30" dirty="0">
                <a:latin typeface="Microsoft Sans Serif"/>
                <a:cs typeface="Microsoft Sans Serif"/>
              </a:rPr>
              <a:t>funcionamiento</a:t>
            </a:r>
            <a:r>
              <a:rPr sz="750" spc="-5" dirty="0">
                <a:latin typeface="Microsoft Sans Serif"/>
                <a:cs typeface="Microsoft Sans Serif"/>
              </a:rPr>
              <a:t> </a:t>
            </a:r>
            <a:r>
              <a:rPr sz="750" spc="35" dirty="0">
                <a:latin typeface="Microsoft Sans Serif"/>
                <a:cs typeface="Microsoft Sans Serif"/>
              </a:rPr>
              <a:t>continuo</a:t>
            </a:r>
            <a:r>
              <a:rPr sz="750" spc="-5" dirty="0">
                <a:latin typeface="Microsoft Sans Serif"/>
                <a:cs typeface="Microsoft Sans Serif"/>
              </a:rPr>
              <a:t> </a:t>
            </a:r>
            <a:r>
              <a:rPr sz="750" spc="25" dirty="0">
                <a:latin typeface="Microsoft Sans Serif"/>
                <a:cs typeface="Microsoft Sans Serif"/>
              </a:rPr>
              <a:t>en</a:t>
            </a:r>
            <a:r>
              <a:rPr sz="750" spc="-5" dirty="0">
                <a:latin typeface="Microsoft Sans Serif"/>
                <a:cs typeface="Microsoft Sans Serif"/>
              </a:rPr>
              <a:t> </a:t>
            </a:r>
            <a:r>
              <a:rPr sz="750" spc="10" dirty="0">
                <a:latin typeface="Microsoft Sans Serif"/>
                <a:cs typeface="Microsoft Sans Serif"/>
              </a:rPr>
              <a:t>el</a:t>
            </a:r>
            <a:r>
              <a:rPr sz="750" spc="-5" dirty="0">
                <a:latin typeface="Microsoft Sans Serif"/>
                <a:cs typeface="Microsoft Sans Serif"/>
              </a:rPr>
              <a:t> </a:t>
            </a:r>
            <a:r>
              <a:rPr sz="750" spc="20" dirty="0">
                <a:latin typeface="Microsoft Sans Serif"/>
                <a:cs typeface="Microsoft Sans Serif"/>
              </a:rPr>
              <a:t>estado</a:t>
            </a:r>
            <a:r>
              <a:rPr sz="750" spc="-5" dirty="0">
                <a:latin typeface="Microsoft Sans Serif"/>
                <a:cs typeface="Microsoft Sans Serif"/>
              </a:rPr>
              <a:t> </a:t>
            </a:r>
            <a:r>
              <a:rPr sz="750" spc="15" dirty="0">
                <a:latin typeface="Microsoft Sans Serif"/>
                <a:cs typeface="Microsoft Sans Serif"/>
              </a:rPr>
              <a:t>activado.</a:t>
            </a:r>
            <a:endParaRPr sz="750">
              <a:latin typeface="Microsoft Sans Serif"/>
              <a:cs typeface="Microsoft Sans Serif"/>
            </a:endParaRPr>
          </a:p>
        </p:txBody>
      </p:sp>
      <p:sp>
        <p:nvSpPr>
          <p:cNvPr id="51" name="object 51"/>
          <p:cNvSpPr txBox="1"/>
          <p:nvPr/>
        </p:nvSpPr>
        <p:spPr>
          <a:xfrm>
            <a:off x="1415277" y="9415126"/>
            <a:ext cx="7416407" cy="143629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 marR="5080">
              <a:lnSpc>
                <a:spcPct val="100000"/>
              </a:lnSpc>
              <a:spcBef>
                <a:spcPts val="100"/>
              </a:spcBef>
            </a:pPr>
            <a:r>
              <a:rPr sz="850" spc="-25" dirty="0">
                <a:latin typeface="Microsoft Sans Serif"/>
                <a:cs typeface="Microsoft Sans Serif"/>
              </a:rPr>
              <a:t>TUTORIAL</a:t>
            </a:r>
            <a:r>
              <a:rPr sz="850" spc="-5" dirty="0">
                <a:latin typeface="Microsoft Sans Serif"/>
                <a:cs typeface="Microsoft Sans Serif"/>
              </a:rPr>
              <a:t> </a:t>
            </a:r>
            <a:r>
              <a:rPr sz="850" spc="-60" dirty="0">
                <a:latin typeface="Microsoft Sans Serif"/>
                <a:cs typeface="Microsoft Sans Serif"/>
              </a:rPr>
              <a:t>SOBRE</a:t>
            </a:r>
            <a:r>
              <a:rPr sz="850" spc="-5" dirty="0">
                <a:latin typeface="Microsoft Sans Serif"/>
                <a:cs typeface="Microsoft Sans Serif"/>
              </a:rPr>
              <a:t> </a:t>
            </a:r>
            <a:r>
              <a:rPr sz="850" spc="-35" dirty="0">
                <a:latin typeface="Microsoft Sans Serif"/>
                <a:cs typeface="Microsoft Sans Serif"/>
              </a:rPr>
              <a:t>PROTECCIÓN</a:t>
            </a:r>
            <a:r>
              <a:rPr sz="850" spc="-5" dirty="0">
                <a:latin typeface="Microsoft Sans Serif"/>
                <a:cs typeface="Microsoft Sans Serif"/>
              </a:rPr>
              <a:t> </a:t>
            </a:r>
            <a:r>
              <a:rPr sz="850" spc="-45" dirty="0">
                <a:latin typeface="Microsoft Sans Serif"/>
                <a:cs typeface="Microsoft Sans Serif"/>
              </a:rPr>
              <a:t>DE</a:t>
            </a:r>
            <a:r>
              <a:rPr sz="850" dirty="0">
                <a:latin typeface="Microsoft Sans Serif"/>
                <a:cs typeface="Microsoft Sans Serif"/>
              </a:rPr>
              <a:t> </a:t>
            </a:r>
            <a:r>
              <a:rPr sz="850" spc="-55" dirty="0">
                <a:latin typeface="Microsoft Sans Serif"/>
                <a:cs typeface="Microsoft Sans Serif"/>
              </a:rPr>
              <a:t>GENERADORES</a:t>
            </a:r>
            <a:r>
              <a:rPr sz="850" spc="-5" dirty="0">
                <a:latin typeface="Microsoft Sans Serif"/>
                <a:cs typeface="Microsoft Sans Serif"/>
              </a:rPr>
              <a:t> </a:t>
            </a:r>
            <a:r>
              <a:rPr sz="850" spc="-30" dirty="0">
                <a:latin typeface="Microsoft Sans Serif"/>
                <a:cs typeface="Microsoft Sans Serif"/>
              </a:rPr>
              <a:t>SÍNCRONOS </a:t>
            </a:r>
            <a:r>
              <a:rPr sz="850" spc="-215" dirty="0">
                <a:latin typeface="Microsoft Sans Serif"/>
                <a:cs typeface="Microsoft Sans Serif"/>
              </a:rPr>
              <a:t> </a:t>
            </a:r>
            <a:r>
              <a:rPr sz="850" spc="-15" dirty="0">
                <a:latin typeface="Microsoft Sans Serif"/>
                <a:cs typeface="Microsoft Sans Serif"/>
              </a:rPr>
              <a:t>PUBLICACIÓN</a:t>
            </a:r>
            <a:r>
              <a:rPr sz="850" spc="-5" dirty="0">
                <a:latin typeface="Microsoft Sans Serif"/>
                <a:cs typeface="Microsoft Sans Serif"/>
              </a:rPr>
              <a:t> </a:t>
            </a:r>
            <a:r>
              <a:rPr sz="850" spc="-55" dirty="0">
                <a:latin typeface="Microsoft Sans Serif"/>
                <a:cs typeface="Microsoft Sans Serif"/>
              </a:rPr>
              <a:t>ESPECIAL</a:t>
            </a:r>
            <a:r>
              <a:rPr sz="850" spc="-5" dirty="0">
                <a:latin typeface="Microsoft Sans Serif"/>
                <a:cs typeface="Microsoft Sans Serif"/>
              </a:rPr>
              <a:t> </a:t>
            </a:r>
            <a:r>
              <a:rPr sz="850" spc="-40" dirty="0">
                <a:latin typeface="Microsoft Sans Serif"/>
                <a:cs typeface="Microsoft Sans Serif"/>
              </a:rPr>
              <a:t>DEL</a:t>
            </a:r>
            <a:r>
              <a:rPr sz="850" spc="-5" dirty="0">
                <a:latin typeface="Microsoft Sans Serif"/>
                <a:cs typeface="Microsoft Sans Serif"/>
              </a:rPr>
              <a:t> </a:t>
            </a:r>
            <a:r>
              <a:rPr sz="850" spc="-60" dirty="0">
                <a:latin typeface="Microsoft Sans Serif"/>
                <a:cs typeface="Microsoft Sans Serif"/>
              </a:rPr>
              <a:t>IEEE</a:t>
            </a:r>
            <a:r>
              <a:rPr sz="850" spc="-5" dirty="0">
                <a:latin typeface="Microsoft Sans Serif"/>
                <a:cs typeface="Microsoft Sans Serif"/>
              </a:rPr>
              <a:t> </a:t>
            </a:r>
            <a:r>
              <a:rPr sz="850" spc="-80" dirty="0">
                <a:latin typeface="Microsoft Sans Serif"/>
                <a:cs typeface="Microsoft Sans Serif"/>
              </a:rPr>
              <a:t>PSRC</a:t>
            </a:r>
            <a:endParaRPr sz="850">
              <a:latin typeface="Microsoft Sans Serif"/>
              <a:cs typeface="Microsoft Sans Serif"/>
            </a:endParaRPr>
          </a:p>
        </p:txBody>
      </p:sp>
      <p:sp>
        <p:nvSpPr>
          <p:cNvPr id="52" name="object 52"/>
          <p:cNvSpPr txBox="1"/>
          <p:nvPr/>
        </p:nvSpPr>
        <p:spPr>
          <a:xfrm>
            <a:off x="13472061" y="9415125"/>
            <a:ext cx="2852914" cy="143629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sz="850" spc="-25" dirty="0">
                <a:latin typeface="Microsoft Sans Serif"/>
                <a:cs typeface="Microsoft Sans Serif"/>
              </a:rPr>
              <a:t>CAPÍTULO</a:t>
            </a:r>
            <a:r>
              <a:rPr sz="850" spc="-20" dirty="0">
                <a:latin typeface="Microsoft Sans Serif"/>
                <a:cs typeface="Microsoft Sans Serif"/>
              </a:rPr>
              <a:t> </a:t>
            </a:r>
            <a:r>
              <a:rPr sz="850" dirty="0">
                <a:latin typeface="Microsoft Sans Serif"/>
                <a:cs typeface="Microsoft Sans Serif"/>
              </a:rPr>
              <a:t>4,</a:t>
            </a:r>
            <a:r>
              <a:rPr sz="850" spc="-15" dirty="0">
                <a:latin typeface="Microsoft Sans Serif"/>
                <a:cs typeface="Microsoft Sans Serif"/>
              </a:rPr>
              <a:t> </a:t>
            </a:r>
            <a:r>
              <a:rPr sz="850" spc="-40" dirty="0">
                <a:latin typeface="Microsoft Sans Serif"/>
                <a:cs typeface="Microsoft Sans Serif"/>
              </a:rPr>
              <a:t>SECCIÓN</a:t>
            </a:r>
            <a:r>
              <a:rPr sz="850" spc="-15" dirty="0">
                <a:latin typeface="Microsoft Sans Serif"/>
                <a:cs typeface="Microsoft Sans Serif"/>
              </a:rPr>
              <a:t> </a:t>
            </a:r>
            <a:r>
              <a:rPr sz="850" spc="10" dirty="0">
                <a:latin typeface="Microsoft Sans Serif"/>
                <a:cs typeface="Microsoft Sans Serif"/>
              </a:rPr>
              <a:t>2</a:t>
            </a:r>
            <a:endParaRPr sz="850">
              <a:latin typeface="Microsoft Sans Serif"/>
              <a:cs typeface="Microsoft Sans Serif"/>
            </a:endParaRPr>
          </a:p>
        </p:txBody>
      </p:sp>
    </p:spTree>
  </p:cSld>
  <p:clrMapOvr>
    <a:masterClrMapping/>
  </p:clrMapOvr>
</p:sld>
</file>

<file path=ppt/slides/slide98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/>
          <p:nvPr/>
        </p:nvSpPr>
        <p:spPr>
          <a:xfrm>
            <a:off x="1444422" y="9413748"/>
            <a:ext cx="15051933" cy="9525"/>
          </a:xfrm>
          <a:custGeom>
            <a:avLst/>
            <a:gdLst/>
            <a:ahLst/>
            <a:cxnLst/>
            <a:rect l="l" t="t" r="r" b="b"/>
            <a:pathLst>
              <a:path w="6543040" h="9525">
                <a:moveTo>
                  <a:pt x="6542531" y="9144"/>
                </a:moveTo>
                <a:lnTo>
                  <a:pt x="0" y="9144"/>
                </a:lnTo>
                <a:lnTo>
                  <a:pt x="0" y="0"/>
                </a:lnTo>
                <a:lnTo>
                  <a:pt x="6542531" y="0"/>
                </a:lnTo>
                <a:lnTo>
                  <a:pt x="6542531" y="9144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" name="object 3"/>
          <p:cNvSpPr txBox="1"/>
          <p:nvPr/>
        </p:nvSpPr>
        <p:spPr>
          <a:xfrm>
            <a:off x="1415188" y="349008"/>
            <a:ext cx="192824" cy="135935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sz="800" spc="10" dirty="0">
                <a:latin typeface="Microsoft Sans Serif"/>
                <a:cs typeface="Microsoft Sans Serif"/>
              </a:rPr>
              <a:t>8</a:t>
            </a:r>
            <a:endParaRPr sz="800">
              <a:latin typeface="Microsoft Sans Serif"/>
              <a:cs typeface="Microsoft Sans Serif"/>
            </a:endParaRPr>
          </a:p>
        </p:txBody>
      </p:sp>
      <p:sp>
        <p:nvSpPr>
          <p:cNvPr id="4" name="object 4"/>
          <p:cNvSpPr txBox="1"/>
          <p:nvPr/>
        </p:nvSpPr>
        <p:spPr>
          <a:xfrm>
            <a:off x="1415217" y="601214"/>
            <a:ext cx="7357976" cy="62889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 marR="5080" indent="154940">
              <a:lnSpc>
                <a:spcPct val="153800"/>
              </a:lnSpc>
              <a:spcBef>
                <a:spcPts val="100"/>
              </a:spcBef>
            </a:pPr>
            <a:r>
              <a:rPr sz="650" spc="-40" dirty="0">
                <a:latin typeface="Microsoft Sans Serif"/>
                <a:cs typeface="Microsoft Sans Serif"/>
              </a:rPr>
              <a:t>Se </a:t>
            </a:r>
            <a:r>
              <a:rPr sz="650" spc="25" dirty="0">
                <a:latin typeface="Microsoft Sans Serif"/>
                <a:cs typeface="Microsoft Sans Serif"/>
              </a:rPr>
              <a:t>puede </a:t>
            </a:r>
            <a:r>
              <a:rPr sz="650" spc="30" dirty="0">
                <a:latin typeface="Microsoft Sans Serif"/>
                <a:cs typeface="Microsoft Sans Serif"/>
              </a:rPr>
              <a:t>proporcionar </a:t>
            </a:r>
            <a:r>
              <a:rPr sz="650" spc="20" dirty="0">
                <a:latin typeface="Microsoft Sans Serif"/>
                <a:cs typeface="Microsoft Sans Serif"/>
              </a:rPr>
              <a:t>protección </a:t>
            </a:r>
            <a:r>
              <a:rPr sz="650" spc="25" dirty="0">
                <a:latin typeface="Microsoft Sans Serif"/>
                <a:cs typeface="Microsoft Sans Serif"/>
              </a:rPr>
              <a:t>suplementaria contra </a:t>
            </a:r>
            <a:r>
              <a:rPr sz="650" spc="10" dirty="0">
                <a:latin typeface="Microsoft Sans Serif"/>
                <a:cs typeface="Microsoft Sans Serif"/>
              </a:rPr>
              <a:t>fallas </a:t>
            </a:r>
            <a:r>
              <a:rPr sz="650" dirty="0">
                <a:latin typeface="Microsoft Sans Serif"/>
                <a:cs typeface="Microsoft Sans Serif"/>
              </a:rPr>
              <a:t>a </a:t>
            </a:r>
            <a:r>
              <a:rPr sz="650" spc="30" dirty="0">
                <a:latin typeface="Microsoft Sans Serif"/>
                <a:cs typeface="Microsoft Sans Serif"/>
              </a:rPr>
              <a:t>tierra </a:t>
            </a:r>
            <a:r>
              <a:rPr sz="650" spc="35" dirty="0">
                <a:latin typeface="Microsoft Sans Serif"/>
                <a:cs typeface="Microsoft Sans Serif"/>
              </a:rPr>
              <a:t> </a:t>
            </a:r>
            <a:r>
              <a:rPr sz="650" spc="25" dirty="0">
                <a:latin typeface="Microsoft Sans Serif"/>
                <a:cs typeface="Microsoft Sans Serif"/>
              </a:rPr>
              <a:t>mediante</a:t>
            </a:r>
            <a:r>
              <a:rPr sz="650" dirty="0">
                <a:latin typeface="Microsoft Sans Serif"/>
                <a:cs typeface="Microsoft Sans Serif"/>
              </a:rPr>
              <a:t> </a:t>
            </a:r>
            <a:r>
              <a:rPr sz="650" spc="10" dirty="0">
                <a:latin typeface="Microsoft Sans Serif"/>
                <a:cs typeface="Microsoft Sans Serif"/>
              </a:rPr>
              <a:t>el</a:t>
            </a:r>
            <a:r>
              <a:rPr sz="650" dirty="0">
                <a:latin typeface="Microsoft Sans Serif"/>
                <a:cs typeface="Microsoft Sans Serif"/>
              </a:rPr>
              <a:t> </a:t>
            </a:r>
            <a:r>
              <a:rPr sz="650" spc="15" dirty="0">
                <a:latin typeface="Microsoft Sans Serif"/>
                <a:cs typeface="Microsoft Sans Serif"/>
              </a:rPr>
              <a:t>uso</a:t>
            </a:r>
            <a:r>
              <a:rPr sz="650" dirty="0">
                <a:latin typeface="Microsoft Sans Serif"/>
                <a:cs typeface="Microsoft Sans Serif"/>
              </a:rPr>
              <a:t> </a:t>
            </a:r>
            <a:r>
              <a:rPr sz="650" spc="20" dirty="0">
                <a:latin typeface="Microsoft Sans Serif"/>
                <a:cs typeface="Microsoft Sans Serif"/>
              </a:rPr>
              <a:t>de</a:t>
            </a:r>
            <a:r>
              <a:rPr sz="650" dirty="0">
                <a:latin typeface="Microsoft Sans Serif"/>
                <a:cs typeface="Microsoft Sans Serif"/>
              </a:rPr>
              <a:t> </a:t>
            </a:r>
            <a:r>
              <a:rPr sz="650" spc="40" dirty="0">
                <a:latin typeface="Microsoft Sans Serif"/>
                <a:cs typeface="Microsoft Sans Serif"/>
              </a:rPr>
              <a:t>un</a:t>
            </a:r>
            <a:r>
              <a:rPr sz="650" dirty="0">
                <a:latin typeface="Microsoft Sans Serif"/>
                <a:cs typeface="Microsoft Sans Serif"/>
              </a:rPr>
              <a:t> </a:t>
            </a:r>
            <a:r>
              <a:rPr sz="650" spc="20" dirty="0">
                <a:latin typeface="Microsoft Sans Serif"/>
                <a:cs typeface="Microsoft Sans Serif"/>
              </a:rPr>
              <a:t>relé</a:t>
            </a:r>
            <a:r>
              <a:rPr sz="650" spc="5" dirty="0">
                <a:latin typeface="Microsoft Sans Serif"/>
                <a:cs typeface="Microsoft Sans Serif"/>
              </a:rPr>
              <a:t> </a:t>
            </a:r>
            <a:r>
              <a:rPr sz="650" spc="20" dirty="0">
                <a:latin typeface="Microsoft Sans Serif"/>
                <a:cs typeface="Microsoft Sans Serif"/>
              </a:rPr>
              <a:t>de</a:t>
            </a:r>
            <a:r>
              <a:rPr sz="650" dirty="0">
                <a:latin typeface="Microsoft Sans Serif"/>
                <a:cs typeface="Microsoft Sans Serif"/>
              </a:rPr>
              <a:t> </a:t>
            </a:r>
            <a:r>
              <a:rPr sz="650" spc="15" dirty="0">
                <a:latin typeface="Microsoft Sans Serif"/>
                <a:cs typeface="Microsoft Sans Serif"/>
              </a:rPr>
              <a:t>voltaje</a:t>
            </a:r>
            <a:r>
              <a:rPr sz="650" dirty="0">
                <a:latin typeface="Microsoft Sans Serif"/>
                <a:cs typeface="Microsoft Sans Serif"/>
              </a:rPr>
              <a:t> </a:t>
            </a:r>
            <a:r>
              <a:rPr sz="650" spc="20" dirty="0">
                <a:latin typeface="Microsoft Sans Serif"/>
                <a:cs typeface="Microsoft Sans Serif"/>
              </a:rPr>
              <a:t>de</a:t>
            </a:r>
            <a:r>
              <a:rPr sz="650" dirty="0">
                <a:latin typeface="Microsoft Sans Serif"/>
                <a:cs typeface="Microsoft Sans Serif"/>
              </a:rPr>
              <a:t> </a:t>
            </a:r>
            <a:r>
              <a:rPr sz="650" spc="35" dirty="0">
                <a:latin typeface="Microsoft Sans Serif"/>
                <a:cs typeface="Microsoft Sans Serif"/>
              </a:rPr>
              <a:t>tipo</a:t>
            </a:r>
            <a:r>
              <a:rPr sz="650" dirty="0">
                <a:latin typeface="Microsoft Sans Serif"/>
                <a:cs typeface="Microsoft Sans Serif"/>
              </a:rPr>
              <a:t> </a:t>
            </a:r>
            <a:r>
              <a:rPr sz="650" spc="30" dirty="0">
                <a:latin typeface="Microsoft Sans Serif"/>
                <a:cs typeface="Microsoft Sans Serif"/>
              </a:rPr>
              <a:t>émbolo</a:t>
            </a:r>
            <a:r>
              <a:rPr sz="650" dirty="0">
                <a:latin typeface="Microsoft Sans Serif"/>
                <a:cs typeface="Microsoft Sans Serif"/>
              </a:rPr>
              <a:t> </a:t>
            </a:r>
            <a:r>
              <a:rPr sz="650" spc="15" dirty="0">
                <a:latin typeface="Microsoft Sans Serif"/>
                <a:cs typeface="Microsoft Sans Serif"/>
              </a:rPr>
              <a:t>conectado</a:t>
            </a:r>
            <a:r>
              <a:rPr sz="650" spc="5" dirty="0">
                <a:latin typeface="Microsoft Sans Serif"/>
                <a:cs typeface="Microsoft Sans Serif"/>
              </a:rPr>
              <a:t> </a:t>
            </a:r>
            <a:r>
              <a:rPr sz="650" spc="20" dirty="0">
                <a:latin typeface="Microsoft Sans Serif"/>
                <a:cs typeface="Microsoft Sans Serif"/>
              </a:rPr>
              <a:t>en</a:t>
            </a:r>
            <a:r>
              <a:rPr sz="650" dirty="0">
                <a:latin typeface="Microsoft Sans Serif"/>
                <a:cs typeface="Microsoft Sans Serif"/>
              </a:rPr>
              <a:t> </a:t>
            </a:r>
            <a:r>
              <a:rPr sz="650" spc="20" dirty="0">
                <a:latin typeface="Microsoft Sans Serif"/>
                <a:cs typeface="Microsoft Sans Serif"/>
              </a:rPr>
              <a:t>paralelo</a:t>
            </a:r>
            <a:r>
              <a:rPr sz="650" dirty="0">
                <a:latin typeface="Microsoft Sans Serif"/>
                <a:cs typeface="Microsoft Sans Serif"/>
              </a:rPr>
              <a:t> </a:t>
            </a:r>
            <a:r>
              <a:rPr sz="650" spc="15" dirty="0">
                <a:latin typeface="Microsoft Sans Serif"/>
                <a:cs typeface="Microsoft Sans Serif"/>
              </a:rPr>
              <a:t>con</a:t>
            </a:r>
            <a:r>
              <a:rPr sz="650" dirty="0">
                <a:latin typeface="Microsoft Sans Serif"/>
                <a:cs typeface="Microsoft Sans Serif"/>
              </a:rPr>
              <a:t> </a:t>
            </a:r>
            <a:r>
              <a:rPr sz="650" spc="10" dirty="0">
                <a:latin typeface="Microsoft Sans Serif"/>
                <a:cs typeface="Microsoft Sans Serif"/>
              </a:rPr>
              <a:t>la </a:t>
            </a:r>
            <a:r>
              <a:rPr sz="650" spc="-160" dirty="0">
                <a:latin typeface="Microsoft Sans Serif"/>
                <a:cs typeface="Microsoft Sans Serif"/>
              </a:rPr>
              <a:t> </a:t>
            </a:r>
            <a:r>
              <a:rPr sz="650" spc="20" dirty="0">
                <a:latin typeface="Microsoft Sans Serif"/>
                <a:cs typeface="Microsoft Sans Serif"/>
              </a:rPr>
              <a:t>protección</a:t>
            </a:r>
            <a:r>
              <a:rPr sz="650" spc="-10" dirty="0">
                <a:latin typeface="Microsoft Sans Serif"/>
                <a:cs typeface="Microsoft Sans Serif"/>
              </a:rPr>
              <a:t> </a:t>
            </a:r>
            <a:r>
              <a:rPr sz="650" spc="35" dirty="0">
                <a:latin typeface="Microsoft Sans Serif"/>
                <a:cs typeface="Microsoft Sans Serif"/>
              </a:rPr>
              <a:t>normal</a:t>
            </a:r>
            <a:r>
              <a:rPr sz="650" spc="-5" dirty="0">
                <a:latin typeface="Microsoft Sans Serif"/>
                <a:cs typeface="Microsoft Sans Serif"/>
              </a:rPr>
              <a:t> </a:t>
            </a:r>
            <a:r>
              <a:rPr sz="650" spc="25" dirty="0">
                <a:latin typeface="Microsoft Sans Serif"/>
                <a:cs typeface="Microsoft Sans Serif"/>
              </a:rPr>
              <a:t>contra</a:t>
            </a:r>
            <a:r>
              <a:rPr sz="650" spc="-5" dirty="0">
                <a:latin typeface="Microsoft Sans Serif"/>
                <a:cs typeface="Microsoft Sans Serif"/>
              </a:rPr>
              <a:t> </a:t>
            </a:r>
            <a:r>
              <a:rPr sz="650" spc="20" dirty="0">
                <a:latin typeface="Microsoft Sans Serif"/>
                <a:cs typeface="Microsoft Sans Serif"/>
              </a:rPr>
              <a:t>sobretensiones</a:t>
            </a:r>
            <a:r>
              <a:rPr sz="650" spc="-5" dirty="0">
                <a:latin typeface="Microsoft Sans Serif"/>
                <a:cs typeface="Microsoft Sans Serif"/>
              </a:rPr>
              <a:t> </a:t>
            </a:r>
            <a:r>
              <a:rPr sz="650" dirty="0">
                <a:latin typeface="Microsoft Sans Serif"/>
                <a:cs typeface="Microsoft Sans Serif"/>
              </a:rPr>
              <a:t>a</a:t>
            </a:r>
            <a:r>
              <a:rPr sz="650" spc="-5" dirty="0">
                <a:latin typeface="Microsoft Sans Serif"/>
                <a:cs typeface="Microsoft Sans Serif"/>
              </a:rPr>
              <a:t> </a:t>
            </a:r>
            <a:r>
              <a:rPr sz="650" spc="25" dirty="0">
                <a:latin typeface="Microsoft Sans Serif"/>
                <a:cs typeface="Microsoft Sans Serif"/>
              </a:rPr>
              <a:t>tierra.</a:t>
            </a:r>
            <a:endParaRPr sz="650">
              <a:latin typeface="Microsoft Sans Serif"/>
              <a:cs typeface="Microsoft Sans Serif"/>
            </a:endParaRPr>
          </a:p>
          <a:p>
            <a:pPr marL="12700" marR="12065" indent="154940">
              <a:lnSpc>
                <a:spcPct val="142900"/>
              </a:lnSpc>
              <a:spcBef>
                <a:spcPts val="10"/>
              </a:spcBef>
            </a:pPr>
            <a:r>
              <a:rPr sz="700" spc="-5" dirty="0">
                <a:latin typeface="Microsoft Sans Serif"/>
                <a:cs typeface="Microsoft Sans Serif"/>
              </a:rPr>
              <a:t>Los </a:t>
            </a:r>
            <a:r>
              <a:rPr sz="700" spc="10" dirty="0">
                <a:latin typeface="Microsoft Sans Serif"/>
                <a:cs typeface="Microsoft Sans Serif"/>
              </a:rPr>
              <a:t>relés </a:t>
            </a:r>
            <a:r>
              <a:rPr sz="700" spc="20" dirty="0">
                <a:latin typeface="Microsoft Sans Serif"/>
                <a:cs typeface="Microsoft Sans Serif"/>
              </a:rPr>
              <a:t>de estado sólido </a:t>
            </a:r>
            <a:r>
              <a:rPr sz="700" spc="5" dirty="0">
                <a:latin typeface="Microsoft Sans Serif"/>
                <a:cs typeface="Microsoft Sans Serif"/>
              </a:rPr>
              <a:t>y </a:t>
            </a:r>
            <a:r>
              <a:rPr sz="700" spc="10" dirty="0">
                <a:latin typeface="Microsoft Sans Serif"/>
                <a:cs typeface="Microsoft Sans Serif"/>
              </a:rPr>
              <a:t>los sistemas </a:t>
            </a:r>
            <a:r>
              <a:rPr sz="700" spc="20" dirty="0">
                <a:latin typeface="Microsoft Sans Serif"/>
                <a:cs typeface="Microsoft Sans Serif"/>
              </a:rPr>
              <a:t>de </a:t>
            </a:r>
            <a:r>
              <a:rPr sz="700" spc="25" dirty="0">
                <a:latin typeface="Microsoft Sans Serif"/>
                <a:cs typeface="Microsoft Sans Serif"/>
              </a:rPr>
              <a:t>protección digital tienen </a:t>
            </a:r>
            <a:r>
              <a:rPr sz="700" spc="30" dirty="0">
                <a:latin typeface="Microsoft Sans Serif"/>
                <a:cs typeface="Microsoft Sans Serif"/>
              </a:rPr>
              <a:t> </a:t>
            </a:r>
            <a:r>
              <a:rPr sz="700" spc="10" dirty="0">
                <a:latin typeface="Microsoft Sans Serif"/>
                <a:cs typeface="Microsoft Sans Serif"/>
              </a:rPr>
              <a:t>varias características </a:t>
            </a:r>
            <a:r>
              <a:rPr sz="700" spc="20" dirty="0">
                <a:latin typeface="Microsoft Sans Serif"/>
                <a:cs typeface="Microsoft Sans Serif"/>
              </a:rPr>
              <a:t>de respuesta de </a:t>
            </a:r>
            <a:r>
              <a:rPr sz="700" spc="15" dirty="0">
                <a:latin typeface="Microsoft Sans Serif"/>
                <a:cs typeface="Microsoft Sans Serif"/>
              </a:rPr>
              <a:t>frecuencia. </a:t>
            </a:r>
            <a:r>
              <a:rPr sz="700" spc="-30" dirty="0">
                <a:latin typeface="Microsoft Sans Serif"/>
                <a:cs typeface="Microsoft Sans Serif"/>
              </a:rPr>
              <a:t>El </a:t>
            </a:r>
            <a:r>
              <a:rPr sz="700" spc="20" dirty="0">
                <a:latin typeface="Microsoft Sans Serif"/>
                <a:cs typeface="Microsoft Sans Serif"/>
              </a:rPr>
              <a:t>efecto </a:t>
            </a:r>
            <a:r>
              <a:rPr sz="700" spc="10" dirty="0">
                <a:latin typeface="Microsoft Sans Serif"/>
                <a:cs typeface="Microsoft Sans Serif"/>
              </a:rPr>
              <a:t>específico </a:t>
            </a:r>
            <a:r>
              <a:rPr sz="700" spc="20" dirty="0">
                <a:latin typeface="Microsoft Sans Serif"/>
                <a:cs typeface="Microsoft Sans Serif"/>
              </a:rPr>
              <a:t>del </a:t>
            </a:r>
            <a:r>
              <a:rPr sz="700" spc="25" dirty="0">
                <a:latin typeface="Microsoft Sans Serif"/>
                <a:cs typeface="Microsoft Sans Serif"/>
              </a:rPr>
              <a:t> </a:t>
            </a:r>
            <a:r>
              <a:rPr sz="700" spc="30" dirty="0">
                <a:latin typeface="Microsoft Sans Serif"/>
                <a:cs typeface="Microsoft Sans Serif"/>
              </a:rPr>
              <a:t>funcionamiento</a:t>
            </a:r>
            <a:r>
              <a:rPr sz="700" spc="5" dirty="0">
                <a:latin typeface="Microsoft Sans Serif"/>
                <a:cs typeface="Microsoft Sans Serif"/>
              </a:rPr>
              <a:t> </a:t>
            </a:r>
            <a:r>
              <a:rPr sz="700" spc="30" dirty="0">
                <a:latin typeface="Microsoft Sans Serif"/>
                <a:cs typeface="Microsoft Sans Serif"/>
              </a:rPr>
              <a:t>fuera</a:t>
            </a:r>
            <a:r>
              <a:rPr sz="700" spc="5" dirty="0">
                <a:latin typeface="Microsoft Sans Serif"/>
                <a:cs typeface="Microsoft Sans Serif"/>
              </a:rPr>
              <a:t> </a:t>
            </a:r>
            <a:r>
              <a:rPr sz="700" spc="20" dirty="0">
                <a:latin typeface="Microsoft Sans Serif"/>
                <a:cs typeface="Microsoft Sans Serif"/>
              </a:rPr>
              <a:t>de</a:t>
            </a:r>
            <a:r>
              <a:rPr sz="700" spc="5" dirty="0">
                <a:latin typeface="Microsoft Sans Serif"/>
                <a:cs typeface="Microsoft Sans Serif"/>
              </a:rPr>
              <a:t> </a:t>
            </a:r>
            <a:r>
              <a:rPr sz="700" spc="15" dirty="0">
                <a:latin typeface="Microsoft Sans Serif"/>
                <a:cs typeface="Microsoft Sans Serif"/>
              </a:rPr>
              <a:t>frecuencia</a:t>
            </a:r>
            <a:r>
              <a:rPr sz="700" spc="5" dirty="0">
                <a:latin typeface="Microsoft Sans Serif"/>
                <a:cs typeface="Microsoft Sans Serif"/>
              </a:rPr>
              <a:t> </a:t>
            </a:r>
            <a:r>
              <a:rPr sz="700" spc="20" dirty="0">
                <a:latin typeface="Microsoft Sans Serif"/>
                <a:cs typeface="Microsoft Sans Serif"/>
              </a:rPr>
              <a:t>debe</a:t>
            </a:r>
            <a:r>
              <a:rPr sz="700" spc="5" dirty="0">
                <a:latin typeface="Microsoft Sans Serif"/>
                <a:cs typeface="Microsoft Sans Serif"/>
              </a:rPr>
              <a:t> </a:t>
            </a:r>
            <a:r>
              <a:rPr sz="700" spc="25" dirty="0">
                <a:latin typeface="Microsoft Sans Serif"/>
                <a:cs typeface="Microsoft Sans Serif"/>
              </a:rPr>
              <a:t>comprobarse</a:t>
            </a:r>
            <a:r>
              <a:rPr sz="700" spc="10" dirty="0">
                <a:latin typeface="Microsoft Sans Serif"/>
                <a:cs typeface="Microsoft Sans Serif"/>
              </a:rPr>
              <a:t> </a:t>
            </a:r>
            <a:r>
              <a:rPr sz="700" spc="20" dirty="0">
                <a:latin typeface="Microsoft Sans Serif"/>
                <a:cs typeface="Microsoft Sans Serif"/>
              </a:rPr>
              <a:t>con</a:t>
            </a:r>
            <a:r>
              <a:rPr sz="700" spc="5" dirty="0">
                <a:latin typeface="Microsoft Sans Serif"/>
                <a:cs typeface="Microsoft Sans Serif"/>
              </a:rPr>
              <a:t> </a:t>
            </a:r>
            <a:r>
              <a:rPr sz="700" spc="10" dirty="0">
                <a:latin typeface="Microsoft Sans Serif"/>
                <a:cs typeface="Microsoft Sans Serif"/>
              </a:rPr>
              <a:t>el</a:t>
            </a:r>
            <a:r>
              <a:rPr sz="700" spc="5" dirty="0">
                <a:latin typeface="Microsoft Sans Serif"/>
                <a:cs typeface="Microsoft Sans Serif"/>
              </a:rPr>
              <a:t> </a:t>
            </a:r>
            <a:r>
              <a:rPr sz="700" spc="20" dirty="0">
                <a:latin typeface="Microsoft Sans Serif"/>
                <a:cs typeface="Microsoft Sans Serif"/>
              </a:rPr>
              <a:t>fabricante.</a:t>
            </a:r>
            <a:r>
              <a:rPr sz="700" spc="5" dirty="0">
                <a:latin typeface="Microsoft Sans Serif"/>
                <a:cs typeface="Microsoft Sans Serif"/>
              </a:rPr>
              <a:t> </a:t>
            </a:r>
            <a:r>
              <a:rPr sz="700" spc="-50" dirty="0">
                <a:latin typeface="Microsoft Sans Serif"/>
                <a:cs typeface="Microsoft Sans Serif"/>
              </a:rPr>
              <a:t>Es </a:t>
            </a:r>
            <a:r>
              <a:rPr sz="700" spc="-170" dirty="0">
                <a:latin typeface="Microsoft Sans Serif"/>
                <a:cs typeface="Microsoft Sans Serif"/>
              </a:rPr>
              <a:t> </a:t>
            </a:r>
            <a:r>
              <a:rPr sz="700" spc="20" dirty="0">
                <a:latin typeface="Microsoft Sans Serif"/>
                <a:cs typeface="Microsoft Sans Serif"/>
              </a:rPr>
              <a:t>posible </a:t>
            </a:r>
            <a:r>
              <a:rPr sz="700" spc="30" dirty="0">
                <a:latin typeface="Microsoft Sans Serif"/>
                <a:cs typeface="Microsoft Sans Serif"/>
              </a:rPr>
              <a:t>que </a:t>
            </a:r>
            <a:r>
              <a:rPr sz="700" spc="35" dirty="0">
                <a:latin typeface="Microsoft Sans Serif"/>
                <a:cs typeface="Microsoft Sans Serif"/>
              </a:rPr>
              <a:t>no </a:t>
            </a:r>
            <a:r>
              <a:rPr sz="700" spc="-5" dirty="0">
                <a:latin typeface="Microsoft Sans Serif"/>
                <a:cs typeface="Microsoft Sans Serif"/>
              </a:rPr>
              <a:t>se </a:t>
            </a:r>
            <a:r>
              <a:rPr sz="700" spc="10" dirty="0">
                <a:latin typeface="Microsoft Sans Serif"/>
                <a:cs typeface="Microsoft Sans Serif"/>
              </a:rPr>
              <a:t>necesite </a:t>
            </a:r>
            <a:r>
              <a:rPr sz="700" spc="25" dirty="0">
                <a:latin typeface="Microsoft Sans Serif"/>
                <a:cs typeface="Microsoft Sans Serif"/>
              </a:rPr>
              <a:t>protección suplementaria </a:t>
            </a:r>
            <a:r>
              <a:rPr sz="700" dirty="0">
                <a:latin typeface="Microsoft Sans Serif"/>
                <a:cs typeface="Microsoft Sans Serif"/>
              </a:rPr>
              <a:t>si </a:t>
            </a:r>
            <a:r>
              <a:rPr sz="700" spc="10" dirty="0">
                <a:latin typeface="Microsoft Sans Serif"/>
                <a:cs typeface="Microsoft Sans Serif"/>
              </a:rPr>
              <a:t>los relés </a:t>
            </a:r>
            <a:r>
              <a:rPr sz="700" spc="25" dirty="0">
                <a:latin typeface="Microsoft Sans Serif"/>
                <a:cs typeface="Microsoft Sans Serif"/>
              </a:rPr>
              <a:t>funcionan </a:t>
            </a:r>
            <a:r>
              <a:rPr sz="700" spc="30" dirty="0">
                <a:latin typeface="Microsoft Sans Serif"/>
                <a:cs typeface="Microsoft Sans Serif"/>
              </a:rPr>
              <a:t> </a:t>
            </a:r>
            <a:r>
              <a:rPr sz="700" spc="20" dirty="0">
                <a:latin typeface="Microsoft Sans Serif"/>
                <a:cs typeface="Microsoft Sans Serif"/>
              </a:rPr>
              <a:t>adecuadamente</a:t>
            </a:r>
            <a:r>
              <a:rPr sz="700" spc="-5" dirty="0">
                <a:latin typeface="Microsoft Sans Serif"/>
                <a:cs typeface="Microsoft Sans Serif"/>
              </a:rPr>
              <a:t> </a:t>
            </a:r>
            <a:r>
              <a:rPr sz="700" dirty="0">
                <a:latin typeface="Microsoft Sans Serif"/>
                <a:cs typeface="Microsoft Sans Serif"/>
              </a:rPr>
              <a:t>a</a:t>
            </a:r>
            <a:r>
              <a:rPr sz="700" spc="-5" dirty="0">
                <a:latin typeface="Microsoft Sans Serif"/>
                <a:cs typeface="Microsoft Sans Serif"/>
              </a:rPr>
              <a:t> </a:t>
            </a:r>
            <a:r>
              <a:rPr sz="700" spc="10" dirty="0">
                <a:latin typeface="Microsoft Sans Serif"/>
                <a:cs typeface="Microsoft Sans Serif"/>
              </a:rPr>
              <a:t>bajas</a:t>
            </a:r>
            <a:r>
              <a:rPr sz="700" spc="-5" dirty="0">
                <a:latin typeface="Microsoft Sans Serif"/>
                <a:cs typeface="Microsoft Sans Serif"/>
              </a:rPr>
              <a:t> </a:t>
            </a:r>
            <a:r>
              <a:rPr sz="700" spc="10" dirty="0">
                <a:latin typeface="Microsoft Sans Serif"/>
                <a:cs typeface="Microsoft Sans Serif"/>
              </a:rPr>
              <a:t>frecuencias.</a:t>
            </a:r>
            <a:endParaRPr sz="700">
              <a:latin typeface="Microsoft Sans Serif"/>
              <a:cs typeface="Microsoft Sans Serif"/>
            </a:endParaRPr>
          </a:p>
        </p:txBody>
      </p:sp>
      <p:sp>
        <p:nvSpPr>
          <p:cNvPr id="5" name="object 5"/>
          <p:cNvSpPr txBox="1"/>
          <p:nvPr/>
        </p:nvSpPr>
        <p:spPr>
          <a:xfrm>
            <a:off x="9100125" y="617976"/>
            <a:ext cx="7406182" cy="333375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117600">
              <a:lnSpc>
                <a:spcPct val="100000"/>
              </a:lnSpc>
              <a:spcBef>
                <a:spcPts val="100"/>
              </a:spcBef>
            </a:pPr>
            <a:r>
              <a:rPr sz="950" spc="20" dirty="0">
                <a:latin typeface="Microsoft Sans Serif"/>
                <a:cs typeface="Microsoft Sans Serif"/>
              </a:rPr>
              <a:t>VIII.</a:t>
            </a:r>
            <a:r>
              <a:rPr sz="950" spc="-50" dirty="0">
                <a:latin typeface="Microsoft Sans Serif"/>
                <a:cs typeface="Microsoft Sans Serif"/>
              </a:rPr>
              <a:t> </a:t>
            </a:r>
            <a:r>
              <a:rPr sz="950" spc="-55" dirty="0">
                <a:latin typeface="Microsoft Sans Serif"/>
                <a:cs typeface="Microsoft Sans Serif"/>
              </a:rPr>
              <a:t>R</a:t>
            </a:r>
            <a:r>
              <a:rPr sz="750" spc="-55" dirty="0">
                <a:latin typeface="Microsoft Sans Serif"/>
                <a:cs typeface="Microsoft Sans Serif"/>
              </a:rPr>
              <a:t>EFERENCIAS</a:t>
            </a:r>
            <a:endParaRPr sz="750">
              <a:latin typeface="Microsoft Sans Serif"/>
              <a:cs typeface="Microsoft Sans Serif"/>
            </a:endParaRPr>
          </a:p>
          <a:p>
            <a:pPr marL="12700">
              <a:lnSpc>
                <a:spcPct val="100000"/>
              </a:lnSpc>
              <a:spcBef>
                <a:spcPts val="500"/>
              </a:spcBef>
            </a:pPr>
            <a:r>
              <a:rPr sz="650" spc="15" dirty="0">
                <a:latin typeface="Microsoft Sans Serif"/>
                <a:cs typeface="Microsoft Sans Serif"/>
              </a:rPr>
              <a:t>[1]Guía</a:t>
            </a:r>
            <a:r>
              <a:rPr sz="650" dirty="0">
                <a:latin typeface="Microsoft Sans Serif"/>
                <a:cs typeface="Microsoft Sans Serif"/>
              </a:rPr>
              <a:t> </a:t>
            </a:r>
            <a:r>
              <a:rPr sz="650" spc="-45" dirty="0">
                <a:latin typeface="Microsoft Sans Serif"/>
                <a:cs typeface="Microsoft Sans Serif"/>
              </a:rPr>
              <a:t>IEEE</a:t>
            </a:r>
            <a:r>
              <a:rPr sz="650" dirty="0">
                <a:latin typeface="Microsoft Sans Serif"/>
                <a:cs typeface="Microsoft Sans Serif"/>
              </a:rPr>
              <a:t> </a:t>
            </a:r>
            <a:r>
              <a:rPr sz="650" spc="20" dirty="0">
                <a:latin typeface="Microsoft Sans Serif"/>
                <a:cs typeface="Microsoft Sans Serif"/>
              </a:rPr>
              <a:t>para</a:t>
            </a:r>
            <a:r>
              <a:rPr sz="650" dirty="0">
                <a:latin typeface="Microsoft Sans Serif"/>
                <a:cs typeface="Microsoft Sans Serif"/>
              </a:rPr>
              <a:t> </a:t>
            </a:r>
            <a:r>
              <a:rPr sz="650" spc="10" dirty="0">
                <a:latin typeface="Microsoft Sans Serif"/>
                <a:cs typeface="Microsoft Sans Serif"/>
              </a:rPr>
              <a:t>la</a:t>
            </a:r>
            <a:r>
              <a:rPr sz="650" dirty="0">
                <a:latin typeface="Microsoft Sans Serif"/>
                <a:cs typeface="Microsoft Sans Serif"/>
              </a:rPr>
              <a:t> </a:t>
            </a:r>
            <a:r>
              <a:rPr sz="650" spc="20" dirty="0">
                <a:latin typeface="Microsoft Sans Serif"/>
                <a:cs typeface="Microsoft Sans Serif"/>
              </a:rPr>
              <a:t>protección</a:t>
            </a:r>
            <a:r>
              <a:rPr sz="650" dirty="0">
                <a:latin typeface="Microsoft Sans Serif"/>
                <a:cs typeface="Microsoft Sans Serif"/>
              </a:rPr>
              <a:t> </a:t>
            </a:r>
            <a:r>
              <a:rPr sz="650" spc="20" dirty="0">
                <a:latin typeface="Microsoft Sans Serif"/>
                <a:cs typeface="Microsoft Sans Serif"/>
              </a:rPr>
              <a:t>de</a:t>
            </a:r>
            <a:r>
              <a:rPr sz="650" dirty="0">
                <a:latin typeface="Microsoft Sans Serif"/>
                <a:cs typeface="Microsoft Sans Serif"/>
              </a:rPr>
              <a:t> </a:t>
            </a:r>
            <a:r>
              <a:rPr sz="650" spc="20" dirty="0">
                <a:latin typeface="Microsoft Sans Serif"/>
                <a:cs typeface="Microsoft Sans Serif"/>
              </a:rPr>
              <a:t>generadores</a:t>
            </a:r>
            <a:r>
              <a:rPr sz="650" dirty="0">
                <a:latin typeface="Microsoft Sans Serif"/>
                <a:cs typeface="Microsoft Sans Serif"/>
              </a:rPr>
              <a:t> </a:t>
            </a:r>
            <a:r>
              <a:rPr sz="650" spc="20" dirty="0">
                <a:latin typeface="Microsoft Sans Serif"/>
                <a:cs typeface="Microsoft Sans Serif"/>
              </a:rPr>
              <a:t>de</a:t>
            </a:r>
            <a:r>
              <a:rPr sz="650" dirty="0">
                <a:latin typeface="Microsoft Sans Serif"/>
                <a:cs typeface="Microsoft Sans Serif"/>
              </a:rPr>
              <a:t> CA,Estándar </a:t>
            </a:r>
            <a:r>
              <a:rPr sz="650" spc="-45" dirty="0">
                <a:latin typeface="Microsoft Sans Serif"/>
                <a:cs typeface="Microsoft Sans Serif"/>
              </a:rPr>
              <a:t>IEEE</a:t>
            </a:r>
            <a:r>
              <a:rPr sz="650" dirty="0">
                <a:latin typeface="Microsoft Sans Serif"/>
                <a:cs typeface="Microsoft Sans Serif"/>
              </a:rPr>
              <a:t> C37.102-2006.</a:t>
            </a:r>
            <a:endParaRPr sz="650">
              <a:latin typeface="Microsoft Sans Serif"/>
              <a:cs typeface="Microsoft Sans Serif"/>
            </a:endParaRPr>
          </a:p>
        </p:txBody>
      </p:sp>
      <p:sp>
        <p:nvSpPr>
          <p:cNvPr id="6" name="object 6"/>
          <p:cNvSpPr txBox="1"/>
          <p:nvPr/>
        </p:nvSpPr>
        <p:spPr>
          <a:xfrm>
            <a:off x="9100125" y="1076205"/>
            <a:ext cx="7318535" cy="927433"/>
          </a:xfrm>
          <a:prstGeom prst="rect">
            <a:avLst/>
          </a:prstGeom>
        </p:spPr>
        <p:txBody>
          <a:bodyPr vert="horz" wrap="square" lIns="0" tIns="2032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60"/>
              </a:spcBef>
            </a:pPr>
            <a:r>
              <a:rPr sz="750" spc="25" dirty="0">
                <a:latin typeface="Microsoft Sans Serif"/>
                <a:cs typeface="Microsoft Sans Serif"/>
              </a:rPr>
              <a:t>[2]</a:t>
            </a:r>
            <a:r>
              <a:rPr sz="750" dirty="0">
                <a:latin typeface="Microsoft Sans Serif"/>
                <a:cs typeface="Microsoft Sans Serif"/>
              </a:rPr>
              <a:t> </a:t>
            </a:r>
            <a:r>
              <a:rPr sz="750" spc="20" dirty="0">
                <a:latin typeface="Microsoft Sans Serif"/>
                <a:cs typeface="Microsoft Sans Serif"/>
              </a:rPr>
              <a:t>M.</a:t>
            </a:r>
            <a:r>
              <a:rPr sz="750" dirty="0">
                <a:latin typeface="Microsoft Sans Serif"/>
                <a:cs typeface="Microsoft Sans Serif"/>
              </a:rPr>
              <a:t> </a:t>
            </a:r>
            <a:r>
              <a:rPr sz="750" spc="5" dirty="0">
                <a:latin typeface="Microsoft Sans Serif"/>
                <a:cs typeface="Microsoft Sans Serif"/>
              </a:rPr>
              <a:t>Reichard, </a:t>
            </a:r>
            <a:r>
              <a:rPr sz="750" spc="-20" dirty="0">
                <a:latin typeface="Microsoft Sans Serif"/>
                <a:cs typeface="Microsoft Sans Serif"/>
              </a:rPr>
              <a:t>Z.</a:t>
            </a:r>
            <a:r>
              <a:rPr sz="750" dirty="0">
                <a:latin typeface="Microsoft Sans Serif"/>
                <a:cs typeface="Microsoft Sans Serif"/>
              </a:rPr>
              <a:t> </a:t>
            </a:r>
            <a:r>
              <a:rPr sz="750" spc="15" dirty="0">
                <a:latin typeface="Microsoft Sans Serif"/>
                <a:cs typeface="Microsoft Sans Serif"/>
              </a:rPr>
              <a:t>Bukhala,</a:t>
            </a:r>
            <a:r>
              <a:rPr sz="750" spc="5" dirty="0">
                <a:latin typeface="Microsoft Sans Serif"/>
                <a:cs typeface="Microsoft Sans Serif"/>
              </a:rPr>
              <a:t> </a:t>
            </a:r>
            <a:r>
              <a:rPr sz="750" spc="-25" dirty="0">
                <a:latin typeface="Microsoft Sans Serif"/>
                <a:cs typeface="Microsoft Sans Serif"/>
              </a:rPr>
              <a:t>T.</a:t>
            </a:r>
            <a:r>
              <a:rPr sz="750" dirty="0">
                <a:latin typeface="Microsoft Sans Serif"/>
                <a:cs typeface="Microsoft Sans Serif"/>
              </a:rPr>
              <a:t> </a:t>
            </a:r>
            <a:r>
              <a:rPr sz="750" spc="15" dirty="0">
                <a:latin typeface="Microsoft Sans Serif"/>
                <a:cs typeface="Microsoft Sans Serif"/>
              </a:rPr>
              <a:t>Beckwith,</a:t>
            </a:r>
            <a:r>
              <a:rPr sz="750" spc="5" dirty="0">
                <a:latin typeface="Microsoft Sans Serif"/>
                <a:cs typeface="Microsoft Sans Serif"/>
              </a:rPr>
              <a:t> </a:t>
            </a:r>
            <a:r>
              <a:rPr sz="750" spc="-50" dirty="0">
                <a:latin typeface="Microsoft Sans Serif"/>
                <a:cs typeface="Microsoft Sans Serif"/>
              </a:rPr>
              <a:t>E.</a:t>
            </a:r>
            <a:r>
              <a:rPr sz="750" dirty="0">
                <a:latin typeface="Microsoft Sans Serif"/>
                <a:cs typeface="Microsoft Sans Serif"/>
              </a:rPr>
              <a:t> </a:t>
            </a:r>
            <a:r>
              <a:rPr sz="750" spc="5" dirty="0">
                <a:latin typeface="Microsoft Sans Serif"/>
                <a:cs typeface="Microsoft Sans Serif"/>
              </a:rPr>
              <a:t>Fennell, </a:t>
            </a:r>
            <a:r>
              <a:rPr sz="750" spc="-5" dirty="0">
                <a:latin typeface="Microsoft Sans Serif"/>
                <a:cs typeface="Microsoft Sans Serif"/>
              </a:rPr>
              <a:t>D.</a:t>
            </a:r>
            <a:r>
              <a:rPr sz="750" dirty="0">
                <a:latin typeface="Microsoft Sans Serif"/>
                <a:cs typeface="Microsoft Sans Serif"/>
              </a:rPr>
              <a:t> </a:t>
            </a:r>
            <a:r>
              <a:rPr sz="750" spc="5" dirty="0">
                <a:latin typeface="Microsoft Sans Serif"/>
                <a:cs typeface="Microsoft Sans Serif"/>
              </a:rPr>
              <a:t>Finney,</a:t>
            </a:r>
            <a:endParaRPr sz="750">
              <a:latin typeface="Microsoft Sans Serif"/>
              <a:cs typeface="Microsoft Sans Serif"/>
            </a:endParaRPr>
          </a:p>
          <a:p>
            <a:pPr marL="239395">
              <a:lnSpc>
                <a:spcPct val="100000"/>
              </a:lnSpc>
              <a:spcBef>
                <a:spcPts val="60"/>
              </a:spcBef>
            </a:pPr>
            <a:r>
              <a:rPr sz="750" spc="-5" dirty="0">
                <a:latin typeface="Microsoft Sans Serif"/>
                <a:cs typeface="Microsoft Sans Serif"/>
              </a:rPr>
              <a:t>D.</a:t>
            </a:r>
            <a:r>
              <a:rPr sz="750" dirty="0">
                <a:latin typeface="Microsoft Sans Serif"/>
                <a:cs typeface="Microsoft Sans Serif"/>
              </a:rPr>
              <a:t> </a:t>
            </a:r>
            <a:r>
              <a:rPr sz="750" spc="15" dirty="0">
                <a:latin typeface="Microsoft Sans Serif"/>
                <a:cs typeface="Microsoft Sans Serif"/>
              </a:rPr>
              <a:t>Fredrickson,</a:t>
            </a:r>
            <a:r>
              <a:rPr sz="750" spc="-5" dirty="0">
                <a:latin typeface="Microsoft Sans Serif"/>
                <a:cs typeface="Microsoft Sans Serif"/>
              </a:rPr>
              <a:t> </a:t>
            </a:r>
            <a:r>
              <a:rPr sz="750" spc="-90" dirty="0">
                <a:latin typeface="Microsoft Sans Serif"/>
                <a:cs typeface="Microsoft Sans Serif"/>
              </a:rPr>
              <a:t>J.</a:t>
            </a:r>
            <a:r>
              <a:rPr sz="750" dirty="0">
                <a:latin typeface="Microsoft Sans Serif"/>
                <a:cs typeface="Microsoft Sans Serif"/>
              </a:rPr>
              <a:t> </a:t>
            </a:r>
            <a:r>
              <a:rPr sz="750" spc="10" dirty="0">
                <a:latin typeface="Microsoft Sans Serif"/>
                <a:cs typeface="Microsoft Sans Serif"/>
              </a:rPr>
              <a:t>Gardell,</a:t>
            </a:r>
            <a:r>
              <a:rPr sz="750" dirty="0">
                <a:latin typeface="Microsoft Sans Serif"/>
                <a:cs typeface="Microsoft Sans Serif"/>
              </a:rPr>
              <a:t> </a:t>
            </a:r>
            <a:r>
              <a:rPr sz="750" spc="-10" dirty="0">
                <a:latin typeface="Microsoft Sans Serif"/>
                <a:cs typeface="Microsoft Sans Serif"/>
              </a:rPr>
              <a:t>W.</a:t>
            </a:r>
            <a:r>
              <a:rPr sz="750" dirty="0">
                <a:latin typeface="Microsoft Sans Serif"/>
                <a:cs typeface="Microsoft Sans Serif"/>
              </a:rPr>
              <a:t> </a:t>
            </a:r>
            <a:r>
              <a:rPr sz="750" spc="30" dirty="0">
                <a:latin typeface="Microsoft Sans Serif"/>
                <a:cs typeface="Microsoft Sans Serif"/>
              </a:rPr>
              <a:t>Hartmann,</a:t>
            </a:r>
            <a:r>
              <a:rPr sz="750" dirty="0">
                <a:latin typeface="Microsoft Sans Serif"/>
                <a:cs typeface="Microsoft Sans Serif"/>
              </a:rPr>
              <a:t> </a:t>
            </a:r>
            <a:r>
              <a:rPr sz="750" spc="-30" dirty="0">
                <a:latin typeface="Microsoft Sans Serif"/>
                <a:cs typeface="Microsoft Sans Serif"/>
              </a:rPr>
              <a:t>P.</a:t>
            </a:r>
            <a:r>
              <a:rPr sz="750" dirty="0">
                <a:latin typeface="Microsoft Sans Serif"/>
                <a:cs typeface="Microsoft Sans Serif"/>
              </a:rPr>
              <a:t> </a:t>
            </a:r>
            <a:r>
              <a:rPr sz="750" spc="20" dirty="0">
                <a:latin typeface="Microsoft Sans Serif"/>
                <a:cs typeface="Microsoft Sans Serif"/>
              </a:rPr>
              <a:t>Kerrigan,</a:t>
            </a:r>
            <a:r>
              <a:rPr sz="750" dirty="0">
                <a:latin typeface="Microsoft Sans Serif"/>
                <a:cs typeface="Microsoft Sans Serif"/>
              </a:rPr>
              <a:t> </a:t>
            </a:r>
            <a:r>
              <a:rPr sz="750" spc="-30" dirty="0">
                <a:latin typeface="Microsoft Sans Serif"/>
                <a:cs typeface="Microsoft Sans Serif"/>
              </a:rPr>
              <a:t>P.</a:t>
            </a:r>
            <a:r>
              <a:rPr sz="750" dirty="0">
                <a:latin typeface="Microsoft Sans Serif"/>
                <a:cs typeface="Microsoft Sans Serif"/>
              </a:rPr>
              <a:t> </a:t>
            </a:r>
            <a:r>
              <a:rPr sz="750" spc="20" dirty="0">
                <a:latin typeface="Microsoft Sans Serif"/>
                <a:cs typeface="Microsoft Sans Serif"/>
              </a:rPr>
              <a:t>Kumar,</a:t>
            </a:r>
            <a:endParaRPr sz="750">
              <a:latin typeface="Microsoft Sans Serif"/>
              <a:cs typeface="Microsoft Sans Serif"/>
            </a:endParaRPr>
          </a:p>
          <a:p>
            <a:pPr marL="239395" marR="5080">
              <a:lnSpc>
                <a:spcPts val="960"/>
              </a:lnSpc>
              <a:spcBef>
                <a:spcPts val="50"/>
              </a:spcBef>
            </a:pPr>
            <a:r>
              <a:rPr sz="650" spc="-5" dirty="0">
                <a:latin typeface="Microsoft Sans Serif"/>
                <a:cs typeface="Microsoft Sans Serif"/>
              </a:rPr>
              <a:t>D.</a:t>
            </a:r>
            <a:r>
              <a:rPr sz="650" spc="5" dirty="0">
                <a:latin typeface="Microsoft Sans Serif"/>
                <a:cs typeface="Microsoft Sans Serif"/>
              </a:rPr>
              <a:t> Lukach, </a:t>
            </a:r>
            <a:r>
              <a:rPr sz="650" spc="-35" dirty="0">
                <a:latin typeface="Microsoft Sans Serif"/>
                <a:cs typeface="Microsoft Sans Serif"/>
              </a:rPr>
              <a:t>C.</a:t>
            </a:r>
            <a:r>
              <a:rPr sz="650" spc="5" dirty="0">
                <a:latin typeface="Microsoft Sans Serif"/>
                <a:cs typeface="Microsoft Sans Serif"/>
              </a:rPr>
              <a:t> </a:t>
            </a:r>
            <a:r>
              <a:rPr sz="650" spc="15" dirty="0">
                <a:latin typeface="Microsoft Sans Serif"/>
                <a:cs typeface="Microsoft Sans Serif"/>
              </a:rPr>
              <a:t>Mozina,</a:t>
            </a:r>
            <a:r>
              <a:rPr sz="650" spc="5" dirty="0">
                <a:latin typeface="Microsoft Sans Serif"/>
                <a:cs typeface="Microsoft Sans Serif"/>
              </a:rPr>
              <a:t> </a:t>
            </a:r>
            <a:r>
              <a:rPr sz="650" spc="-45" dirty="0">
                <a:latin typeface="Microsoft Sans Serif"/>
                <a:cs typeface="Microsoft Sans Serif"/>
              </a:rPr>
              <a:t>S.</a:t>
            </a:r>
            <a:r>
              <a:rPr sz="650" spc="5" dirty="0">
                <a:latin typeface="Microsoft Sans Serif"/>
                <a:cs typeface="Microsoft Sans Serif"/>
              </a:rPr>
              <a:t> Patel y </a:t>
            </a:r>
            <a:r>
              <a:rPr sz="650" spc="-80" dirty="0">
                <a:latin typeface="Microsoft Sans Serif"/>
                <a:cs typeface="Microsoft Sans Serif"/>
              </a:rPr>
              <a:t>J.</a:t>
            </a:r>
            <a:r>
              <a:rPr sz="650" spc="5" dirty="0">
                <a:latin typeface="Microsoft Sans Serif"/>
                <a:cs typeface="Microsoft Sans Serif"/>
              </a:rPr>
              <a:t> </a:t>
            </a:r>
            <a:r>
              <a:rPr sz="650" spc="10" dirty="0">
                <a:latin typeface="Microsoft Sans Serif"/>
                <a:cs typeface="Microsoft Sans Serif"/>
              </a:rPr>
              <a:t>Uchiyama,</a:t>
            </a:r>
            <a:r>
              <a:rPr sz="650" spc="5" dirty="0">
                <a:latin typeface="Microsoft Sans Serif"/>
                <a:cs typeface="Microsoft Sans Serif"/>
              </a:rPr>
              <a:t> </a:t>
            </a:r>
            <a:r>
              <a:rPr sz="650" spc="10" dirty="0">
                <a:latin typeface="Microsoft Sans Serif"/>
                <a:cs typeface="Microsoft Sans Serif"/>
              </a:rPr>
              <a:t>“Consideraciones</a:t>
            </a:r>
            <a:r>
              <a:rPr sz="650" spc="5" dirty="0">
                <a:latin typeface="Microsoft Sans Serif"/>
                <a:cs typeface="Microsoft Sans Serif"/>
              </a:rPr>
              <a:t> </a:t>
            </a:r>
            <a:r>
              <a:rPr sz="650" spc="20" dirty="0">
                <a:latin typeface="Microsoft Sans Serif"/>
                <a:cs typeface="Microsoft Sans Serif"/>
              </a:rPr>
              <a:t>de</a:t>
            </a:r>
            <a:r>
              <a:rPr sz="650" spc="5" dirty="0">
                <a:latin typeface="Microsoft Sans Serif"/>
                <a:cs typeface="Microsoft Sans Serif"/>
              </a:rPr>
              <a:t> </a:t>
            </a:r>
            <a:r>
              <a:rPr sz="650" spc="20" dirty="0">
                <a:latin typeface="Microsoft Sans Serif"/>
                <a:cs typeface="Microsoft Sans Serif"/>
              </a:rPr>
              <a:t>protección </a:t>
            </a:r>
            <a:r>
              <a:rPr sz="650" spc="-155" dirty="0">
                <a:latin typeface="Microsoft Sans Serif"/>
                <a:cs typeface="Microsoft Sans Serif"/>
              </a:rPr>
              <a:t> </a:t>
            </a:r>
            <a:r>
              <a:rPr sz="650" spc="20" dirty="0">
                <a:latin typeface="Microsoft Sans Serif"/>
                <a:cs typeface="Microsoft Sans Serif"/>
              </a:rPr>
              <a:t>para </a:t>
            </a:r>
            <a:r>
              <a:rPr sz="650" spc="10" dirty="0">
                <a:latin typeface="Microsoft Sans Serif"/>
                <a:cs typeface="Microsoft Sans Serif"/>
              </a:rPr>
              <a:t>el </a:t>
            </a:r>
            <a:r>
              <a:rPr sz="650" spc="25" dirty="0">
                <a:latin typeface="Microsoft Sans Serif"/>
                <a:cs typeface="Microsoft Sans Serif"/>
              </a:rPr>
              <a:t>arranque </a:t>
            </a:r>
            <a:r>
              <a:rPr sz="650" spc="15" dirty="0">
                <a:latin typeface="Microsoft Sans Serif"/>
                <a:cs typeface="Microsoft Sans Serif"/>
              </a:rPr>
              <a:t>estático </a:t>
            </a:r>
            <a:r>
              <a:rPr sz="650" spc="20" dirty="0">
                <a:latin typeface="Microsoft Sans Serif"/>
                <a:cs typeface="Microsoft Sans Serif"/>
              </a:rPr>
              <a:t>de </a:t>
            </a:r>
            <a:r>
              <a:rPr sz="650" spc="25" dirty="0">
                <a:latin typeface="Microsoft Sans Serif"/>
                <a:cs typeface="Microsoft Sans Serif"/>
              </a:rPr>
              <a:t>turbinas </a:t>
            </a:r>
            <a:r>
              <a:rPr sz="650" spc="20" dirty="0">
                <a:latin typeface="Microsoft Sans Serif"/>
                <a:cs typeface="Microsoft Sans Serif"/>
              </a:rPr>
              <a:t>de </a:t>
            </a:r>
            <a:r>
              <a:rPr sz="650" spc="5" dirty="0">
                <a:latin typeface="Microsoft Sans Serif"/>
                <a:cs typeface="Microsoft Sans Serif"/>
              </a:rPr>
              <a:t>gas </a:t>
            </a:r>
            <a:r>
              <a:rPr sz="650" spc="20" dirty="0">
                <a:latin typeface="Microsoft Sans Serif"/>
                <a:cs typeface="Microsoft Sans Serif"/>
              </a:rPr>
              <a:t>de </a:t>
            </a:r>
            <a:r>
              <a:rPr sz="650" spc="25" dirty="0">
                <a:latin typeface="Microsoft Sans Serif"/>
                <a:cs typeface="Microsoft Sans Serif"/>
              </a:rPr>
              <a:t>combustión”, </a:t>
            </a:r>
            <a:r>
              <a:rPr sz="650" spc="35" dirty="0">
                <a:latin typeface="Microsoft Sans Serif"/>
                <a:cs typeface="Microsoft Sans Serif"/>
              </a:rPr>
              <a:t>Informe </a:t>
            </a:r>
            <a:r>
              <a:rPr sz="650" spc="20" dirty="0">
                <a:latin typeface="Microsoft Sans Serif"/>
                <a:cs typeface="Microsoft Sans Serif"/>
              </a:rPr>
              <a:t>del </a:t>
            </a:r>
            <a:r>
              <a:rPr sz="650" spc="25" dirty="0">
                <a:latin typeface="Microsoft Sans Serif"/>
                <a:cs typeface="Microsoft Sans Serif"/>
              </a:rPr>
              <a:t> </a:t>
            </a:r>
            <a:r>
              <a:rPr sz="650" spc="40" dirty="0">
                <a:latin typeface="Microsoft Sans Serif"/>
                <a:cs typeface="Microsoft Sans Serif"/>
              </a:rPr>
              <a:t>grupo</a:t>
            </a:r>
            <a:r>
              <a:rPr sz="650" spc="-5" dirty="0">
                <a:latin typeface="Microsoft Sans Serif"/>
                <a:cs typeface="Microsoft Sans Serif"/>
              </a:rPr>
              <a:t> </a:t>
            </a:r>
            <a:r>
              <a:rPr sz="650" spc="20" dirty="0">
                <a:latin typeface="Microsoft Sans Serif"/>
                <a:cs typeface="Microsoft Sans Serif"/>
              </a:rPr>
              <a:t>de</a:t>
            </a:r>
            <a:r>
              <a:rPr sz="650" spc="-5" dirty="0">
                <a:latin typeface="Microsoft Sans Serif"/>
                <a:cs typeface="Microsoft Sans Serif"/>
              </a:rPr>
              <a:t> </a:t>
            </a:r>
            <a:r>
              <a:rPr sz="650" spc="25" dirty="0">
                <a:latin typeface="Microsoft Sans Serif"/>
                <a:cs typeface="Microsoft Sans Serif"/>
              </a:rPr>
              <a:t>trabajo</a:t>
            </a:r>
            <a:r>
              <a:rPr sz="650" spc="-5" dirty="0">
                <a:latin typeface="Microsoft Sans Serif"/>
                <a:cs typeface="Microsoft Sans Serif"/>
              </a:rPr>
              <a:t> </a:t>
            </a:r>
            <a:r>
              <a:rPr sz="650" spc="-70" dirty="0">
                <a:latin typeface="Microsoft Sans Serif"/>
                <a:cs typeface="Microsoft Sans Serif"/>
              </a:rPr>
              <a:t>J2</a:t>
            </a:r>
            <a:r>
              <a:rPr sz="650" spc="-5" dirty="0">
                <a:latin typeface="Microsoft Sans Serif"/>
                <a:cs typeface="Microsoft Sans Serif"/>
              </a:rPr>
              <a:t> </a:t>
            </a:r>
            <a:r>
              <a:rPr sz="650" spc="20" dirty="0">
                <a:latin typeface="Microsoft Sans Serif"/>
                <a:cs typeface="Microsoft Sans Serif"/>
              </a:rPr>
              <a:t>del</a:t>
            </a:r>
            <a:r>
              <a:rPr sz="650" spc="-5" dirty="0">
                <a:latin typeface="Microsoft Sans Serif"/>
                <a:cs typeface="Microsoft Sans Serif"/>
              </a:rPr>
              <a:t> </a:t>
            </a:r>
            <a:r>
              <a:rPr sz="650" spc="-45" dirty="0">
                <a:latin typeface="Microsoft Sans Serif"/>
                <a:cs typeface="Microsoft Sans Serif"/>
              </a:rPr>
              <a:t>IEEE</a:t>
            </a:r>
            <a:r>
              <a:rPr sz="650" spc="-5" dirty="0">
                <a:latin typeface="Microsoft Sans Serif"/>
                <a:cs typeface="Microsoft Sans Serif"/>
              </a:rPr>
              <a:t> </a:t>
            </a:r>
            <a:r>
              <a:rPr sz="650" spc="-65" dirty="0">
                <a:latin typeface="Microsoft Sans Serif"/>
                <a:cs typeface="Microsoft Sans Serif"/>
              </a:rPr>
              <a:t>PSRC</a:t>
            </a:r>
            <a:r>
              <a:rPr sz="650" spc="-5" dirty="0">
                <a:latin typeface="Microsoft Sans Serif"/>
                <a:cs typeface="Microsoft Sans Serif"/>
              </a:rPr>
              <a:t> </a:t>
            </a:r>
            <a:r>
              <a:rPr sz="650" spc="10" dirty="0">
                <a:latin typeface="Microsoft Sans Serif"/>
                <a:cs typeface="Microsoft Sans Serif"/>
              </a:rPr>
              <a:t>al</a:t>
            </a:r>
            <a:r>
              <a:rPr sz="650" spc="-5" dirty="0">
                <a:latin typeface="Microsoft Sans Serif"/>
                <a:cs typeface="Microsoft Sans Serif"/>
              </a:rPr>
              <a:t> </a:t>
            </a:r>
            <a:r>
              <a:rPr sz="650" spc="15" dirty="0">
                <a:latin typeface="Microsoft Sans Serif"/>
                <a:cs typeface="Microsoft Sans Serif"/>
              </a:rPr>
              <a:t>Subcomité</a:t>
            </a:r>
            <a:r>
              <a:rPr sz="650" spc="-5" dirty="0">
                <a:latin typeface="Microsoft Sans Serif"/>
                <a:cs typeface="Microsoft Sans Serif"/>
              </a:rPr>
              <a:t> </a:t>
            </a:r>
            <a:r>
              <a:rPr sz="650" spc="-80" dirty="0">
                <a:latin typeface="Microsoft Sans Serif"/>
                <a:cs typeface="Microsoft Sans Serif"/>
              </a:rPr>
              <a:t>J,</a:t>
            </a:r>
            <a:r>
              <a:rPr sz="650" spc="-5" dirty="0">
                <a:latin typeface="Microsoft Sans Serif"/>
                <a:cs typeface="Microsoft Sans Serif"/>
              </a:rPr>
              <a:t> </a:t>
            </a:r>
            <a:r>
              <a:rPr sz="650" spc="5" dirty="0">
                <a:latin typeface="Microsoft Sans Serif"/>
                <a:cs typeface="Microsoft Sans Serif"/>
              </a:rPr>
              <a:t>2009.</a:t>
            </a:r>
            <a:endParaRPr sz="650">
              <a:latin typeface="Microsoft Sans Serif"/>
              <a:cs typeface="Microsoft Sans Serif"/>
            </a:endParaRPr>
          </a:p>
          <a:p>
            <a:pPr marL="239395" marR="78740" indent="-227329">
              <a:lnSpc>
                <a:spcPct val="108000"/>
              </a:lnSpc>
              <a:spcBef>
                <a:spcPts val="140"/>
              </a:spcBef>
            </a:pPr>
            <a:r>
              <a:rPr sz="750" spc="25" dirty="0">
                <a:latin typeface="Microsoft Sans Serif"/>
                <a:cs typeface="Microsoft Sans Serif"/>
              </a:rPr>
              <a:t>[3]</a:t>
            </a:r>
            <a:r>
              <a:rPr sz="750" spc="-5" dirty="0">
                <a:latin typeface="Microsoft Sans Serif"/>
                <a:cs typeface="Microsoft Sans Serif"/>
              </a:rPr>
              <a:t> </a:t>
            </a:r>
            <a:r>
              <a:rPr sz="750" spc="15" dirty="0">
                <a:latin typeface="Microsoft Sans Serif"/>
                <a:cs typeface="Microsoft Sans Serif"/>
              </a:rPr>
              <a:t>NO</a:t>
            </a:r>
            <a:r>
              <a:rPr sz="750" dirty="0">
                <a:latin typeface="Microsoft Sans Serif"/>
                <a:cs typeface="Microsoft Sans Serif"/>
              </a:rPr>
              <a:t> </a:t>
            </a:r>
            <a:r>
              <a:rPr sz="750" spc="20" dirty="0">
                <a:latin typeface="Microsoft Sans Serif"/>
                <a:cs typeface="Microsoft Sans Serif"/>
              </a:rPr>
              <a:t>Engebretson,</a:t>
            </a:r>
            <a:r>
              <a:rPr sz="750" dirty="0">
                <a:latin typeface="Microsoft Sans Serif"/>
                <a:cs typeface="Microsoft Sans Serif"/>
              </a:rPr>
              <a:t> </a:t>
            </a:r>
            <a:r>
              <a:rPr sz="750" spc="-125" dirty="0">
                <a:latin typeface="Microsoft Sans Serif"/>
                <a:cs typeface="Microsoft Sans Serif"/>
              </a:rPr>
              <a:t>JR</a:t>
            </a:r>
            <a:r>
              <a:rPr sz="750" spc="-70" dirty="0">
                <a:latin typeface="Microsoft Sans Serif"/>
                <a:cs typeface="Microsoft Sans Serif"/>
              </a:rPr>
              <a:t> </a:t>
            </a:r>
            <a:r>
              <a:rPr sz="750" spc="5" dirty="0">
                <a:latin typeface="Microsoft Sans Serif"/>
                <a:cs typeface="Microsoft Sans Serif"/>
              </a:rPr>
              <a:t>Boyle,</a:t>
            </a:r>
            <a:r>
              <a:rPr sz="750" dirty="0">
                <a:latin typeface="Microsoft Sans Serif"/>
                <a:cs typeface="Microsoft Sans Serif"/>
              </a:rPr>
              <a:t> </a:t>
            </a:r>
            <a:r>
              <a:rPr sz="750" spc="-5" dirty="0">
                <a:latin typeface="Microsoft Sans Serif"/>
                <a:cs typeface="Microsoft Sans Serif"/>
              </a:rPr>
              <a:t>HL </a:t>
            </a:r>
            <a:r>
              <a:rPr sz="750" spc="20" dirty="0">
                <a:latin typeface="Microsoft Sans Serif"/>
                <a:cs typeface="Microsoft Sans Serif"/>
              </a:rPr>
              <a:t>Goodridge,</a:t>
            </a:r>
            <a:r>
              <a:rPr sz="750" dirty="0">
                <a:latin typeface="Microsoft Sans Serif"/>
                <a:cs typeface="Microsoft Sans Serif"/>
              </a:rPr>
              <a:t> </a:t>
            </a:r>
            <a:r>
              <a:rPr sz="750" spc="-30" dirty="0">
                <a:latin typeface="Microsoft Sans Serif"/>
                <a:cs typeface="Microsoft Sans Serif"/>
              </a:rPr>
              <a:t>CH</a:t>
            </a:r>
            <a:r>
              <a:rPr sz="750" dirty="0">
                <a:latin typeface="Microsoft Sans Serif"/>
                <a:cs typeface="Microsoft Sans Serif"/>
              </a:rPr>
              <a:t> </a:t>
            </a:r>
            <a:r>
              <a:rPr sz="750" spc="25" dirty="0">
                <a:latin typeface="Microsoft Sans Serif"/>
                <a:cs typeface="Microsoft Sans Serif"/>
              </a:rPr>
              <a:t>Griffin,</a:t>
            </a:r>
            <a:r>
              <a:rPr sz="750" dirty="0">
                <a:latin typeface="Microsoft Sans Serif"/>
                <a:cs typeface="Microsoft Sans Serif"/>
              </a:rPr>
              <a:t> </a:t>
            </a:r>
            <a:r>
              <a:rPr sz="750" spc="-40" dirty="0">
                <a:latin typeface="Microsoft Sans Serif"/>
                <a:cs typeface="Microsoft Sans Serif"/>
              </a:rPr>
              <a:t>SH</a:t>
            </a:r>
            <a:r>
              <a:rPr sz="750" spc="-5" dirty="0">
                <a:latin typeface="Microsoft Sans Serif"/>
                <a:cs typeface="Microsoft Sans Serif"/>
              </a:rPr>
              <a:t> </a:t>
            </a:r>
            <a:r>
              <a:rPr sz="750" spc="25" dirty="0">
                <a:latin typeface="Microsoft Sans Serif"/>
                <a:cs typeface="Microsoft Sans Serif"/>
              </a:rPr>
              <a:t>Horowitz, </a:t>
            </a:r>
            <a:r>
              <a:rPr sz="750" spc="-185" dirty="0">
                <a:latin typeface="Microsoft Sans Serif"/>
                <a:cs typeface="Microsoft Sans Serif"/>
              </a:rPr>
              <a:t> </a:t>
            </a:r>
            <a:r>
              <a:rPr sz="750" spc="-50" dirty="0">
                <a:latin typeface="Microsoft Sans Serif"/>
                <a:cs typeface="Microsoft Sans Serif"/>
              </a:rPr>
              <a:t>RA</a:t>
            </a:r>
            <a:r>
              <a:rPr sz="750" spc="-5" dirty="0">
                <a:latin typeface="Microsoft Sans Serif"/>
                <a:cs typeface="Microsoft Sans Serif"/>
              </a:rPr>
              <a:t> </a:t>
            </a:r>
            <a:r>
              <a:rPr sz="750" spc="15" dirty="0">
                <a:latin typeface="Microsoft Sans Serif"/>
                <a:cs typeface="Microsoft Sans Serif"/>
              </a:rPr>
              <a:t>Larkin,</a:t>
            </a:r>
            <a:r>
              <a:rPr sz="750" spc="-5" dirty="0">
                <a:latin typeface="Microsoft Sans Serif"/>
                <a:cs typeface="Microsoft Sans Serif"/>
              </a:rPr>
              <a:t> </a:t>
            </a:r>
            <a:r>
              <a:rPr sz="750" spc="-80" dirty="0">
                <a:latin typeface="Microsoft Sans Serif"/>
                <a:cs typeface="Microsoft Sans Serif"/>
              </a:rPr>
              <a:t>RE</a:t>
            </a:r>
            <a:r>
              <a:rPr sz="750" spc="-5" dirty="0">
                <a:latin typeface="Microsoft Sans Serif"/>
                <a:cs typeface="Microsoft Sans Serif"/>
              </a:rPr>
              <a:t> </a:t>
            </a:r>
            <a:r>
              <a:rPr sz="750" spc="25" dirty="0">
                <a:latin typeface="Microsoft Sans Serif"/>
                <a:cs typeface="Microsoft Sans Serif"/>
              </a:rPr>
              <a:t>Linton,</a:t>
            </a:r>
            <a:r>
              <a:rPr sz="750" spc="-5" dirty="0">
                <a:latin typeface="Microsoft Sans Serif"/>
                <a:cs typeface="Microsoft Sans Serif"/>
              </a:rPr>
              <a:t> </a:t>
            </a:r>
            <a:r>
              <a:rPr sz="750" spc="-20" dirty="0">
                <a:latin typeface="Microsoft Sans Serif"/>
                <a:cs typeface="Microsoft Sans Serif"/>
              </a:rPr>
              <a:t>GD</a:t>
            </a:r>
            <a:r>
              <a:rPr sz="750" spc="-5" dirty="0">
                <a:latin typeface="Microsoft Sans Serif"/>
                <a:cs typeface="Microsoft Sans Serif"/>
              </a:rPr>
              <a:t> </a:t>
            </a:r>
            <a:r>
              <a:rPr sz="750" spc="5" dirty="0">
                <a:latin typeface="Microsoft Sans Serif"/>
                <a:cs typeface="Microsoft Sans Serif"/>
              </a:rPr>
              <a:t>Paradis,</a:t>
            </a:r>
            <a:r>
              <a:rPr sz="750" spc="-5" dirty="0">
                <a:latin typeface="Microsoft Sans Serif"/>
                <a:cs typeface="Microsoft Sans Serif"/>
              </a:rPr>
              <a:t> </a:t>
            </a:r>
            <a:r>
              <a:rPr sz="750" spc="-45" dirty="0">
                <a:latin typeface="Microsoft Sans Serif"/>
                <a:cs typeface="Microsoft Sans Serif"/>
              </a:rPr>
              <a:t>AC</a:t>
            </a:r>
            <a:r>
              <a:rPr sz="750" spc="-5" dirty="0">
                <a:latin typeface="Microsoft Sans Serif"/>
                <a:cs typeface="Microsoft Sans Serif"/>
              </a:rPr>
              <a:t> </a:t>
            </a:r>
            <a:r>
              <a:rPr sz="750" dirty="0">
                <a:latin typeface="Microsoft Sans Serif"/>
                <a:cs typeface="Microsoft Sans Serif"/>
              </a:rPr>
              <a:t>Pierce,</a:t>
            </a:r>
            <a:r>
              <a:rPr sz="750" spc="-5" dirty="0">
                <a:latin typeface="Microsoft Sans Serif"/>
                <a:cs typeface="Microsoft Sans Serif"/>
              </a:rPr>
              <a:t> </a:t>
            </a:r>
            <a:r>
              <a:rPr sz="750" spc="20" dirty="0">
                <a:latin typeface="Microsoft Sans Serif"/>
                <a:cs typeface="Microsoft Sans Serif"/>
              </a:rPr>
              <a:t>BM</a:t>
            </a:r>
            <a:endParaRPr sz="750">
              <a:latin typeface="Microsoft Sans Serif"/>
              <a:cs typeface="Microsoft Sans Serif"/>
            </a:endParaRPr>
          </a:p>
          <a:p>
            <a:pPr marL="239395" marR="33655">
              <a:lnSpc>
                <a:spcPts val="960"/>
              </a:lnSpc>
              <a:spcBef>
                <a:spcPts val="40"/>
              </a:spcBef>
            </a:pPr>
            <a:r>
              <a:rPr sz="650" spc="-15" dirty="0">
                <a:latin typeface="Microsoft Sans Serif"/>
                <a:cs typeface="Microsoft Sans Serif"/>
              </a:rPr>
              <a:t>Rice, </a:t>
            </a:r>
            <a:r>
              <a:rPr sz="650" spc="-40" dirty="0">
                <a:latin typeface="Microsoft Sans Serif"/>
                <a:cs typeface="Microsoft Sans Serif"/>
              </a:rPr>
              <a:t>WR </a:t>
            </a:r>
            <a:r>
              <a:rPr sz="650" spc="5" dirty="0">
                <a:latin typeface="Microsoft Sans Serif"/>
                <a:cs typeface="Microsoft Sans Serif"/>
              </a:rPr>
              <a:t>Roemish, </a:t>
            </a:r>
            <a:r>
              <a:rPr sz="650" dirty="0">
                <a:latin typeface="Microsoft Sans Serif"/>
                <a:cs typeface="Microsoft Sans Serif"/>
              </a:rPr>
              <a:t>WH </a:t>
            </a:r>
            <a:r>
              <a:rPr sz="650" spc="-5" dirty="0">
                <a:latin typeface="Microsoft Sans Serif"/>
                <a:cs typeface="Microsoft Sans Serif"/>
              </a:rPr>
              <a:t>VanZee, </a:t>
            </a:r>
            <a:r>
              <a:rPr sz="650" spc="-40" dirty="0">
                <a:latin typeface="Microsoft Sans Serif"/>
                <a:cs typeface="Microsoft Sans Serif"/>
              </a:rPr>
              <a:t>CL </a:t>
            </a:r>
            <a:r>
              <a:rPr sz="650" spc="20" dirty="0">
                <a:latin typeface="Microsoft Sans Serif"/>
                <a:cs typeface="Microsoft Sans Serif"/>
              </a:rPr>
              <a:t>Wagner </a:t>
            </a:r>
            <a:r>
              <a:rPr sz="650" spc="5" dirty="0">
                <a:latin typeface="Microsoft Sans Serif"/>
                <a:cs typeface="Microsoft Sans Serif"/>
              </a:rPr>
              <a:t>y </a:t>
            </a:r>
            <a:r>
              <a:rPr sz="650" spc="-65" dirty="0">
                <a:latin typeface="Microsoft Sans Serif"/>
                <a:cs typeface="Microsoft Sans Serif"/>
              </a:rPr>
              <a:t>SV</a:t>
            </a:r>
            <a:r>
              <a:rPr sz="650" spc="-60" dirty="0">
                <a:latin typeface="Microsoft Sans Serif"/>
                <a:cs typeface="Microsoft Sans Serif"/>
              </a:rPr>
              <a:t> </a:t>
            </a:r>
            <a:r>
              <a:rPr sz="650" spc="10" dirty="0">
                <a:latin typeface="Microsoft Sans Serif"/>
                <a:cs typeface="Microsoft Sans Serif"/>
              </a:rPr>
              <a:t>Watson, </a:t>
            </a:r>
            <a:r>
              <a:rPr sz="650" spc="15" dirty="0">
                <a:latin typeface="Microsoft Sans Serif"/>
                <a:cs typeface="Microsoft Sans Serif"/>
              </a:rPr>
              <a:t>“Subcomité </a:t>
            </a:r>
            <a:r>
              <a:rPr sz="650" spc="20" dirty="0">
                <a:latin typeface="Microsoft Sans Serif"/>
                <a:cs typeface="Microsoft Sans Serif"/>
              </a:rPr>
              <a:t>de </a:t>
            </a:r>
            <a:r>
              <a:rPr sz="650" spc="25" dirty="0">
                <a:latin typeface="Microsoft Sans Serif"/>
                <a:cs typeface="Microsoft Sans Serif"/>
              </a:rPr>
              <a:t> </a:t>
            </a:r>
            <a:r>
              <a:rPr sz="650" spc="20" dirty="0">
                <a:latin typeface="Microsoft Sans Serif"/>
                <a:cs typeface="Microsoft Sans Serif"/>
              </a:rPr>
              <a:t>protección de </a:t>
            </a:r>
            <a:r>
              <a:rPr sz="650" spc="25" dirty="0">
                <a:latin typeface="Microsoft Sans Serif"/>
                <a:cs typeface="Microsoft Sans Serif"/>
              </a:rPr>
              <a:t>maquinaria </a:t>
            </a:r>
            <a:r>
              <a:rPr sz="650" spc="30" dirty="0">
                <a:latin typeface="Microsoft Sans Serif"/>
                <a:cs typeface="Microsoft Sans Serif"/>
              </a:rPr>
              <a:t>giratoria </a:t>
            </a:r>
            <a:r>
              <a:rPr sz="650" spc="20" dirty="0">
                <a:latin typeface="Microsoft Sans Serif"/>
                <a:cs typeface="Microsoft Sans Serif"/>
              </a:rPr>
              <a:t>de unidades </a:t>
            </a:r>
            <a:r>
              <a:rPr sz="650" spc="15" dirty="0">
                <a:latin typeface="Microsoft Sans Serif"/>
                <a:cs typeface="Microsoft Sans Serif"/>
              </a:rPr>
              <a:t>hidráulicas </a:t>
            </a:r>
            <a:r>
              <a:rPr sz="650" spc="20" dirty="0">
                <a:latin typeface="Microsoft Sans Serif"/>
                <a:cs typeface="Microsoft Sans Serif"/>
              </a:rPr>
              <a:t>de </a:t>
            </a:r>
            <a:r>
              <a:rPr sz="650" spc="25" dirty="0">
                <a:latin typeface="Microsoft Sans Serif"/>
                <a:cs typeface="Microsoft Sans Serif"/>
              </a:rPr>
              <a:t> </a:t>
            </a:r>
            <a:r>
              <a:rPr sz="650" spc="20" dirty="0">
                <a:latin typeface="Microsoft Sans Serif"/>
                <a:cs typeface="Microsoft Sans Serif"/>
              </a:rPr>
              <a:t>almacenamiento </a:t>
            </a:r>
            <a:r>
              <a:rPr sz="650" spc="40" dirty="0">
                <a:latin typeface="Microsoft Sans Serif"/>
                <a:cs typeface="Microsoft Sans Serif"/>
              </a:rPr>
              <a:t>por </a:t>
            </a:r>
            <a:r>
              <a:rPr sz="650" spc="35" dirty="0">
                <a:latin typeface="Microsoft Sans Serif"/>
                <a:cs typeface="Microsoft Sans Serif"/>
              </a:rPr>
              <a:t>bombeo </a:t>
            </a:r>
            <a:r>
              <a:rPr sz="650" spc="20" dirty="0">
                <a:latin typeface="Microsoft Sans Serif"/>
                <a:cs typeface="Microsoft Sans Serif"/>
              </a:rPr>
              <a:t>del </a:t>
            </a:r>
            <a:r>
              <a:rPr sz="650" spc="15" dirty="0">
                <a:latin typeface="Microsoft Sans Serif"/>
                <a:cs typeface="Microsoft Sans Serif"/>
              </a:rPr>
              <a:t>Comité </a:t>
            </a:r>
            <a:r>
              <a:rPr sz="650" spc="20" dirty="0">
                <a:latin typeface="Microsoft Sans Serif"/>
                <a:cs typeface="Microsoft Sans Serif"/>
              </a:rPr>
              <a:t>de </a:t>
            </a:r>
            <a:r>
              <a:rPr sz="650" spc="25" dirty="0">
                <a:latin typeface="Microsoft Sans Serif"/>
                <a:cs typeface="Microsoft Sans Serif"/>
              </a:rPr>
              <a:t>retransmisión </a:t>
            </a:r>
            <a:r>
              <a:rPr sz="650" spc="20" dirty="0">
                <a:latin typeface="Microsoft Sans Serif"/>
                <a:cs typeface="Microsoft Sans Serif"/>
              </a:rPr>
              <a:t>del </a:t>
            </a:r>
            <a:r>
              <a:rPr sz="650" spc="15" dirty="0">
                <a:latin typeface="Microsoft Sans Serif"/>
                <a:cs typeface="Microsoft Sans Serif"/>
              </a:rPr>
              <a:t>sistema </a:t>
            </a:r>
            <a:r>
              <a:rPr sz="650" spc="20" dirty="0">
                <a:latin typeface="Microsoft Sans Serif"/>
                <a:cs typeface="Microsoft Sans Serif"/>
              </a:rPr>
              <a:t>de </a:t>
            </a:r>
            <a:r>
              <a:rPr sz="650" spc="-160" dirty="0">
                <a:latin typeface="Microsoft Sans Serif"/>
                <a:cs typeface="Microsoft Sans Serif"/>
              </a:rPr>
              <a:t> </a:t>
            </a:r>
            <a:r>
              <a:rPr sz="650" spc="20" dirty="0">
                <a:latin typeface="Microsoft Sans Serif"/>
                <a:cs typeface="Microsoft Sans Serif"/>
              </a:rPr>
              <a:t>energía</a:t>
            </a:r>
            <a:r>
              <a:rPr sz="650" dirty="0">
                <a:latin typeface="Microsoft Sans Serif"/>
                <a:cs typeface="Microsoft Sans Serif"/>
              </a:rPr>
              <a:t> </a:t>
            </a:r>
            <a:r>
              <a:rPr sz="650" spc="-5" dirty="0">
                <a:latin typeface="Microsoft Sans Serif"/>
                <a:cs typeface="Microsoft Sans Serif"/>
              </a:rPr>
              <a:t>IEEE”,Transacciones</a:t>
            </a:r>
            <a:r>
              <a:rPr sz="650" dirty="0">
                <a:latin typeface="Microsoft Sans Serif"/>
                <a:cs typeface="Microsoft Sans Serif"/>
              </a:rPr>
              <a:t> </a:t>
            </a:r>
            <a:r>
              <a:rPr sz="650" spc="-45" dirty="0">
                <a:latin typeface="Microsoft Sans Serif"/>
                <a:cs typeface="Microsoft Sans Serif"/>
              </a:rPr>
              <a:t>IEEE</a:t>
            </a:r>
            <a:r>
              <a:rPr sz="650" dirty="0">
                <a:latin typeface="Microsoft Sans Serif"/>
                <a:cs typeface="Microsoft Sans Serif"/>
              </a:rPr>
              <a:t> </a:t>
            </a:r>
            <a:r>
              <a:rPr sz="650" spc="20" dirty="0">
                <a:latin typeface="Microsoft Sans Serif"/>
                <a:cs typeface="Microsoft Sans Serif"/>
              </a:rPr>
              <a:t>sobre</a:t>
            </a:r>
            <a:r>
              <a:rPr sz="650" dirty="0">
                <a:latin typeface="Microsoft Sans Serif"/>
                <a:cs typeface="Microsoft Sans Serif"/>
              </a:rPr>
              <a:t> </a:t>
            </a:r>
            <a:r>
              <a:rPr sz="650" spc="20" dirty="0">
                <a:latin typeface="Microsoft Sans Serif"/>
                <a:cs typeface="Microsoft Sans Serif"/>
              </a:rPr>
              <a:t>aparatos</a:t>
            </a:r>
            <a:r>
              <a:rPr sz="650" dirty="0">
                <a:latin typeface="Microsoft Sans Serif"/>
                <a:cs typeface="Microsoft Sans Serif"/>
              </a:rPr>
              <a:t> </a:t>
            </a:r>
            <a:r>
              <a:rPr sz="650" spc="5" dirty="0">
                <a:latin typeface="Microsoft Sans Serif"/>
                <a:cs typeface="Microsoft Sans Serif"/>
              </a:rPr>
              <a:t>y</a:t>
            </a:r>
            <a:r>
              <a:rPr sz="650" dirty="0">
                <a:latin typeface="Microsoft Sans Serif"/>
                <a:cs typeface="Microsoft Sans Serif"/>
              </a:rPr>
              <a:t> </a:t>
            </a:r>
            <a:r>
              <a:rPr sz="650" spc="10" dirty="0">
                <a:latin typeface="Microsoft Sans Serif"/>
                <a:cs typeface="Microsoft Sans Serif"/>
              </a:rPr>
              <a:t>sistemas</a:t>
            </a:r>
            <a:r>
              <a:rPr sz="650" dirty="0">
                <a:latin typeface="Microsoft Sans Serif"/>
                <a:cs typeface="Microsoft Sans Serif"/>
              </a:rPr>
              <a:t> </a:t>
            </a:r>
            <a:r>
              <a:rPr sz="650" spc="20" dirty="0">
                <a:latin typeface="Microsoft Sans Serif"/>
                <a:cs typeface="Microsoft Sans Serif"/>
              </a:rPr>
              <a:t>de</a:t>
            </a:r>
            <a:r>
              <a:rPr sz="650" dirty="0">
                <a:latin typeface="Microsoft Sans Serif"/>
                <a:cs typeface="Microsoft Sans Serif"/>
              </a:rPr>
              <a:t> </a:t>
            </a:r>
            <a:r>
              <a:rPr sz="650" spc="15" dirty="0">
                <a:latin typeface="Microsoft Sans Serif"/>
                <a:cs typeface="Microsoft Sans Serif"/>
              </a:rPr>
              <a:t>energía,vol. </a:t>
            </a:r>
            <a:r>
              <a:rPr sz="650" spc="-155" dirty="0">
                <a:latin typeface="Microsoft Sans Serif"/>
                <a:cs typeface="Microsoft Sans Serif"/>
              </a:rPr>
              <a:t> </a:t>
            </a:r>
            <a:r>
              <a:rPr sz="650" dirty="0">
                <a:latin typeface="Microsoft Sans Serif"/>
                <a:cs typeface="Microsoft Sans Serif"/>
              </a:rPr>
              <a:t>94,</a:t>
            </a:r>
            <a:r>
              <a:rPr sz="650" spc="-5" dirty="0">
                <a:latin typeface="Microsoft Sans Serif"/>
                <a:cs typeface="Microsoft Sans Serif"/>
              </a:rPr>
              <a:t> </a:t>
            </a:r>
            <a:r>
              <a:rPr sz="650" spc="35" dirty="0">
                <a:latin typeface="Microsoft Sans Serif"/>
                <a:cs typeface="Microsoft Sans Serif"/>
              </a:rPr>
              <a:t>número</a:t>
            </a:r>
            <a:r>
              <a:rPr sz="650" spc="-5" dirty="0">
                <a:latin typeface="Microsoft Sans Serif"/>
                <a:cs typeface="Microsoft Sans Serif"/>
              </a:rPr>
              <a:t> </a:t>
            </a:r>
            <a:r>
              <a:rPr sz="650" dirty="0">
                <a:latin typeface="Microsoft Sans Serif"/>
                <a:cs typeface="Microsoft Sans Serif"/>
              </a:rPr>
              <a:t>3,</a:t>
            </a:r>
            <a:r>
              <a:rPr sz="650" spc="-5" dirty="0">
                <a:latin typeface="Microsoft Sans Serif"/>
                <a:cs typeface="Microsoft Sans Serif"/>
              </a:rPr>
              <a:t> </a:t>
            </a:r>
            <a:r>
              <a:rPr sz="650" spc="10" dirty="0">
                <a:latin typeface="Microsoft Sans Serif"/>
                <a:cs typeface="Microsoft Sans Serif"/>
              </a:rPr>
              <a:t>págs.</a:t>
            </a:r>
            <a:r>
              <a:rPr sz="650" spc="-5" dirty="0">
                <a:latin typeface="Microsoft Sans Serif"/>
                <a:cs typeface="Microsoft Sans Serif"/>
              </a:rPr>
              <a:t> </a:t>
            </a:r>
            <a:r>
              <a:rPr sz="650" spc="20" dirty="0">
                <a:latin typeface="Microsoft Sans Serif"/>
                <a:cs typeface="Microsoft Sans Serif"/>
              </a:rPr>
              <a:t>899–907,</a:t>
            </a:r>
            <a:r>
              <a:rPr sz="650" spc="-5" dirty="0">
                <a:latin typeface="Microsoft Sans Serif"/>
                <a:cs typeface="Microsoft Sans Serif"/>
              </a:rPr>
              <a:t> </a:t>
            </a:r>
            <a:r>
              <a:rPr sz="650" spc="25" dirty="0">
                <a:latin typeface="Microsoft Sans Serif"/>
                <a:cs typeface="Microsoft Sans Serif"/>
              </a:rPr>
              <a:t>mayo</a:t>
            </a:r>
            <a:r>
              <a:rPr sz="650" spc="-5" dirty="0">
                <a:latin typeface="Microsoft Sans Serif"/>
                <a:cs typeface="Microsoft Sans Serif"/>
              </a:rPr>
              <a:t> </a:t>
            </a:r>
            <a:r>
              <a:rPr sz="650" spc="20" dirty="0">
                <a:latin typeface="Microsoft Sans Serif"/>
                <a:cs typeface="Microsoft Sans Serif"/>
              </a:rPr>
              <a:t>de</a:t>
            </a:r>
            <a:r>
              <a:rPr sz="650" spc="-5" dirty="0">
                <a:latin typeface="Microsoft Sans Serif"/>
                <a:cs typeface="Microsoft Sans Serif"/>
              </a:rPr>
              <a:t> </a:t>
            </a:r>
            <a:r>
              <a:rPr sz="650" spc="5" dirty="0">
                <a:latin typeface="Microsoft Sans Serif"/>
                <a:cs typeface="Microsoft Sans Serif"/>
              </a:rPr>
              <a:t>1975.</a:t>
            </a:r>
            <a:endParaRPr sz="650">
              <a:latin typeface="Microsoft Sans Serif"/>
              <a:cs typeface="Microsoft Sans Serif"/>
            </a:endParaRPr>
          </a:p>
        </p:txBody>
      </p:sp>
      <p:sp>
        <p:nvSpPr>
          <p:cNvPr id="7" name="object 7"/>
          <p:cNvSpPr txBox="1"/>
          <p:nvPr/>
        </p:nvSpPr>
        <p:spPr>
          <a:xfrm>
            <a:off x="1415216" y="1919195"/>
            <a:ext cx="7306848" cy="1867499"/>
          </a:xfrm>
          <a:prstGeom prst="rect">
            <a:avLst/>
          </a:prstGeom>
        </p:spPr>
        <p:txBody>
          <a:bodyPr vert="horz" wrap="square" lIns="0" tIns="83185" rIns="0" bIns="0" rtlCol="0">
            <a:spAutoFit/>
          </a:bodyPr>
          <a:lstStyle/>
          <a:p>
            <a:pPr marL="402590">
              <a:lnSpc>
                <a:spcPct val="100000"/>
              </a:lnSpc>
              <a:spcBef>
                <a:spcPts val="655"/>
              </a:spcBef>
            </a:pPr>
            <a:r>
              <a:rPr sz="950" spc="10" dirty="0">
                <a:latin typeface="Microsoft Sans Serif"/>
                <a:cs typeface="Microsoft Sans Serif"/>
              </a:rPr>
              <a:t>VII.</a:t>
            </a:r>
            <a:r>
              <a:rPr sz="950" spc="-20" dirty="0">
                <a:latin typeface="Microsoft Sans Serif"/>
                <a:cs typeface="Microsoft Sans Serif"/>
              </a:rPr>
              <a:t> </a:t>
            </a:r>
            <a:r>
              <a:rPr sz="950" spc="-35" dirty="0">
                <a:latin typeface="Microsoft Sans Serif"/>
                <a:cs typeface="Microsoft Sans Serif"/>
              </a:rPr>
              <a:t>S</a:t>
            </a:r>
            <a:r>
              <a:rPr sz="750" spc="-35" dirty="0">
                <a:latin typeface="Microsoft Sans Serif"/>
                <a:cs typeface="Microsoft Sans Serif"/>
              </a:rPr>
              <a:t>UBSINCRÓNICO</a:t>
            </a:r>
            <a:r>
              <a:rPr sz="950" spc="-35" dirty="0">
                <a:latin typeface="Microsoft Sans Serif"/>
                <a:cs typeface="Microsoft Sans Serif"/>
              </a:rPr>
              <a:t>R</a:t>
            </a:r>
            <a:r>
              <a:rPr sz="750" spc="-35" dirty="0">
                <a:latin typeface="Microsoft Sans Serif"/>
                <a:cs typeface="Microsoft Sans Serif"/>
              </a:rPr>
              <a:t>ESONANCIA</a:t>
            </a:r>
            <a:r>
              <a:rPr sz="950" spc="-35" dirty="0">
                <a:latin typeface="Microsoft Sans Serif"/>
                <a:cs typeface="Microsoft Sans Serif"/>
              </a:rPr>
              <a:t>(RSS)</a:t>
            </a:r>
            <a:r>
              <a:rPr sz="950" spc="-20" dirty="0">
                <a:latin typeface="Microsoft Sans Serif"/>
                <a:cs typeface="Microsoft Sans Serif"/>
              </a:rPr>
              <a:t> </a:t>
            </a:r>
            <a:r>
              <a:rPr sz="950" spc="35" dirty="0">
                <a:latin typeface="Microsoft Sans Serif"/>
                <a:cs typeface="Microsoft Sans Serif"/>
              </a:rPr>
              <a:t>[1]</a:t>
            </a:r>
            <a:endParaRPr sz="950">
              <a:latin typeface="Microsoft Sans Serif"/>
              <a:cs typeface="Microsoft Sans Serif"/>
            </a:endParaRPr>
          </a:p>
          <a:p>
            <a:pPr marL="12700" marR="15875" indent="154940">
              <a:lnSpc>
                <a:spcPct val="117800"/>
              </a:lnSpc>
              <a:spcBef>
                <a:spcPts val="310"/>
              </a:spcBef>
            </a:pPr>
            <a:r>
              <a:rPr sz="850" spc="20" dirty="0">
                <a:latin typeface="Microsoft Sans Serif"/>
                <a:cs typeface="Microsoft Sans Serif"/>
              </a:rPr>
              <a:t>Cuando </a:t>
            </a:r>
            <a:r>
              <a:rPr sz="850" spc="50" dirty="0">
                <a:latin typeface="Microsoft Sans Serif"/>
                <a:cs typeface="Microsoft Sans Serif"/>
              </a:rPr>
              <a:t>un </a:t>
            </a:r>
            <a:r>
              <a:rPr sz="850" spc="35" dirty="0">
                <a:latin typeface="Microsoft Sans Serif"/>
                <a:cs typeface="Microsoft Sans Serif"/>
              </a:rPr>
              <a:t>generador </a:t>
            </a:r>
            <a:r>
              <a:rPr sz="850" spc="15" dirty="0">
                <a:latin typeface="Microsoft Sans Serif"/>
                <a:cs typeface="Microsoft Sans Serif"/>
              </a:rPr>
              <a:t>está </a:t>
            </a:r>
            <a:r>
              <a:rPr sz="850" spc="25" dirty="0">
                <a:latin typeface="Microsoft Sans Serif"/>
                <a:cs typeface="Microsoft Sans Serif"/>
              </a:rPr>
              <a:t>conectado </a:t>
            </a:r>
            <a:r>
              <a:rPr sz="850" dirty="0">
                <a:latin typeface="Microsoft Sans Serif"/>
                <a:cs typeface="Microsoft Sans Serif"/>
              </a:rPr>
              <a:t>a </a:t>
            </a:r>
            <a:r>
              <a:rPr sz="850" spc="50" dirty="0">
                <a:latin typeface="Microsoft Sans Serif"/>
                <a:cs typeface="Microsoft Sans Serif"/>
              </a:rPr>
              <a:t>un </a:t>
            </a:r>
            <a:r>
              <a:rPr sz="850" spc="20" dirty="0">
                <a:latin typeface="Microsoft Sans Serif"/>
                <a:cs typeface="Microsoft Sans Serif"/>
              </a:rPr>
              <a:t>sistema </a:t>
            </a:r>
            <a:r>
              <a:rPr sz="850" spc="25" dirty="0">
                <a:latin typeface="Microsoft Sans Serif"/>
                <a:cs typeface="Microsoft Sans Serif"/>
              </a:rPr>
              <a:t>de </a:t>
            </a:r>
            <a:r>
              <a:rPr sz="850" spc="30" dirty="0">
                <a:latin typeface="Microsoft Sans Serif"/>
                <a:cs typeface="Microsoft Sans Serif"/>
              </a:rPr>
              <a:t> </a:t>
            </a:r>
            <a:r>
              <a:rPr sz="850" spc="35" dirty="0">
                <a:latin typeface="Microsoft Sans Serif"/>
                <a:cs typeface="Microsoft Sans Serif"/>
              </a:rPr>
              <a:t>transmisión que </a:t>
            </a:r>
            <a:r>
              <a:rPr sz="850" spc="30" dirty="0">
                <a:latin typeface="Microsoft Sans Serif"/>
                <a:cs typeface="Microsoft Sans Serif"/>
              </a:rPr>
              <a:t>tiene </a:t>
            </a:r>
            <a:r>
              <a:rPr sz="850" spc="25" dirty="0">
                <a:latin typeface="Microsoft Sans Serif"/>
                <a:cs typeface="Microsoft Sans Serif"/>
              </a:rPr>
              <a:t>compensación de </a:t>
            </a:r>
            <a:r>
              <a:rPr sz="850" spc="15" dirty="0">
                <a:latin typeface="Microsoft Sans Serif"/>
                <a:cs typeface="Microsoft Sans Serif"/>
              </a:rPr>
              <a:t>capacitores </a:t>
            </a:r>
            <a:r>
              <a:rPr sz="850" spc="25" dirty="0">
                <a:latin typeface="Microsoft Sans Serif"/>
                <a:cs typeface="Microsoft Sans Serif"/>
              </a:rPr>
              <a:t>en </a:t>
            </a:r>
            <a:r>
              <a:rPr sz="850" spc="10" dirty="0">
                <a:latin typeface="Microsoft Sans Serif"/>
                <a:cs typeface="Microsoft Sans Serif"/>
              </a:rPr>
              <a:t>serie, </a:t>
            </a:r>
            <a:r>
              <a:rPr sz="850" spc="-215" dirty="0">
                <a:latin typeface="Microsoft Sans Serif"/>
                <a:cs typeface="Microsoft Sans Serif"/>
              </a:rPr>
              <a:t> </a:t>
            </a:r>
            <a:r>
              <a:rPr sz="850" spc="-10" dirty="0">
                <a:latin typeface="Microsoft Sans Serif"/>
                <a:cs typeface="Microsoft Sans Serif"/>
              </a:rPr>
              <a:t>es</a:t>
            </a:r>
            <a:r>
              <a:rPr sz="850" dirty="0">
                <a:latin typeface="Microsoft Sans Serif"/>
                <a:cs typeface="Microsoft Sans Serif"/>
              </a:rPr>
              <a:t> </a:t>
            </a:r>
            <a:r>
              <a:rPr sz="850" spc="25" dirty="0">
                <a:latin typeface="Microsoft Sans Serif"/>
                <a:cs typeface="Microsoft Sans Serif"/>
              </a:rPr>
              <a:t>posible</a:t>
            </a:r>
            <a:r>
              <a:rPr sz="850" dirty="0">
                <a:latin typeface="Microsoft Sans Serif"/>
                <a:cs typeface="Microsoft Sans Serif"/>
              </a:rPr>
              <a:t> </a:t>
            </a:r>
            <a:r>
              <a:rPr sz="850" spc="30" dirty="0">
                <a:latin typeface="Microsoft Sans Serif"/>
                <a:cs typeface="Microsoft Sans Serif"/>
              </a:rPr>
              <a:t>desarrollar</a:t>
            </a:r>
            <a:r>
              <a:rPr sz="850" spc="5" dirty="0">
                <a:latin typeface="Microsoft Sans Serif"/>
                <a:cs typeface="Microsoft Sans Serif"/>
              </a:rPr>
              <a:t> </a:t>
            </a:r>
            <a:r>
              <a:rPr sz="850" spc="10" dirty="0">
                <a:latin typeface="Microsoft Sans Serif"/>
                <a:cs typeface="Microsoft Sans Serif"/>
              </a:rPr>
              <a:t>oscilaciones</a:t>
            </a:r>
            <a:r>
              <a:rPr sz="850" dirty="0">
                <a:latin typeface="Microsoft Sans Serif"/>
                <a:cs typeface="Microsoft Sans Serif"/>
              </a:rPr>
              <a:t> </a:t>
            </a:r>
            <a:r>
              <a:rPr sz="850" spc="25" dirty="0">
                <a:latin typeface="Microsoft Sans Serif"/>
                <a:cs typeface="Microsoft Sans Serif"/>
              </a:rPr>
              <a:t>de</a:t>
            </a:r>
            <a:r>
              <a:rPr sz="850" spc="5" dirty="0">
                <a:latin typeface="Microsoft Sans Serif"/>
                <a:cs typeface="Microsoft Sans Serif"/>
              </a:rPr>
              <a:t> </a:t>
            </a:r>
            <a:r>
              <a:rPr sz="850" spc="20" dirty="0">
                <a:latin typeface="Microsoft Sans Serif"/>
                <a:cs typeface="Microsoft Sans Serif"/>
              </a:rPr>
              <a:t>frecuencia</a:t>
            </a:r>
            <a:r>
              <a:rPr sz="850" dirty="0">
                <a:latin typeface="Microsoft Sans Serif"/>
                <a:cs typeface="Microsoft Sans Serif"/>
              </a:rPr>
              <a:t> </a:t>
            </a:r>
            <a:r>
              <a:rPr sz="850" spc="20" dirty="0">
                <a:latin typeface="Microsoft Sans Serif"/>
                <a:cs typeface="Microsoft Sans Serif"/>
              </a:rPr>
              <a:t>subsíncronas </a:t>
            </a:r>
            <a:r>
              <a:rPr sz="850" spc="-210" dirty="0">
                <a:latin typeface="Microsoft Sans Serif"/>
                <a:cs typeface="Microsoft Sans Serif"/>
              </a:rPr>
              <a:t> </a:t>
            </a:r>
            <a:r>
              <a:rPr sz="850" spc="5" dirty="0">
                <a:latin typeface="Microsoft Sans Serif"/>
                <a:cs typeface="Microsoft Sans Serif"/>
              </a:rPr>
              <a:t>y</a:t>
            </a:r>
            <a:r>
              <a:rPr sz="850" spc="-10" dirty="0">
                <a:latin typeface="Microsoft Sans Serif"/>
                <a:cs typeface="Microsoft Sans Serif"/>
              </a:rPr>
              <a:t> </a:t>
            </a:r>
            <a:r>
              <a:rPr sz="850" spc="20" dirty="0">
                <a:latin typeface="Microsoft Sans Serif"/>
                <a:cs typeface="Microsoft Sans Serif"/>
              </a:rPr>
              <a:t>pares</a:t>
            </a:r>
            <a:r>
              <a:rPr sz="850" spc="-5" dirty="0">
                <a:latin typeface="Microsoft Sans Serif"/>
                <a:cs typeface="Microsoft Sans Serif"/>
              </a:rPr>
              <a:t> </a:t>
            </a:r>
            <a:r>
              <a:rPr sz="850" spc="25" dirty="0">
                <a:latin typeface="Microsoft Sans Serif"/>
                <a:cs typeface="Microsoft Sans Serif"/>
              </a:rPr>
              <a:t>de</a:t>
            </a:r>
            <a:r>
              <a:rPr sz="850" spc="-5" dirty="0">
                <a:latin typeface="Microsoft Sans Serif"/>
                <a:cs typeface="Microsoft Sans Serif"/>
              </a:rPr>
              <a:t> </a:t>
            </a:r>
            <a:r>
              <a:rPr sz="850" spc="10" dirty="0">
                <a:latin typeface="Microsoft Sans Serif"/>
                <a:cs typeface="Microsoft Sans Serif"/>
              </a:rPr>
              <a:t>eje</a:t>
            </a:r>
            <a:r>
              <a:rPr sz="850" spc="-5" dirty="0">
                <a:latin typeface="Microsoft Sans Serif"/>
                <a:cs typeface="Microsoft Sans Serif"/>
              </a:rPr>
              <a:t> </a:t>
            </a:r>
            <a:r>
              <a:rPr sz="850" spc="35" dirty="0">
                <a:latin typeface="Microsoft Sans Serif"/>
                <a:cs typeface="Microsoft Sans Serif"/>
              </a:rPr>
              <a:t>que</a:t>
            </a:r>
            <a:r>
              <a:rPr sz="850" spc="-10" dirty="0">
                <a:latin typeface="Microsoft Sans Serif"/>
                <a:cs typeface="Microsoft Sans Serif"/>
              </a:rPr>
              <a:t> </a:t>
            </a:r>
            <a:r>
              <a:rPr sz="850" spc="35" dirty="0">
                <a:latin typeface="Microsoft Sans Serif"/>
                <a:cs typeface="Microsoft Sans Serif"/>
              </a:rPr>
              <a:t>pueden</a:t>
            </a:r>
            <a:r>
              <a:rPr sz="850" spc="-5" dirty="0">
                <a:latin typeface="Microsoft Sans Serif"/>
                <a:cs typeface="Microsoft Sans Serif"/>
              </a:rPr>
              <a:t> </a:t>
            </a:r>
            <a:r>
              <a:rPr sz="850" spc="35" dirty="0">
                <a:latin typeface="Microsoft Sans Serif"/>
                <a:cs typeface="Microsoft Sans Serif"/>
              </a:rPr>
              <a:t>dañar</a:t>
            </a:r>
            <a:r>
              <a:rPr sz="850" spc="-5" dirty="0">
                <a:latin typeface="Microsoft Sans Serif"/>
                <a:cs typeface="Microsoft Sans Serif"/>
              </a:rPr>
              <a:t> </a:t>
            </a:r>
            <a:r>
              <a:rPr sz="850" spc="15" dirty="0">
                <a:latin typeface="Microsoft Sans Serif"/>
                <a:cs typeface="Microsoft Sans Serif"/>
              </a:rPr>
              <a:t>los</a:t>
            </a:r>
            <a:r>
              <a:rPr sz="850" spc="-5" dirty="0">
                <a:latin typeface="Microsoft Sans Serif"/>
                <a:cs typeface="Microsoft Sans Serif"/>
              </a:rPr>
              <a:t> </a:t>
            </a:r>
            <a:r>
              <a:rPr sz="850" spc="25" dirty="0">
                <a:latin typeface="Microsoft Sans Serif"/>
                <a:cs typeface="Microsoft Sans Serif"/>
              </a:rPr>
              <a:t>generadores.</a:t>
            </a:r>
            <a:r>
              <a:rPr sz="850" spc="-10" dirty="0">
                <a:latin typeface="Microsoft Sans Serif"/>
                <a:cs typeface="Microsoft Sans Serif"/>
              </a:rPr>
              <a:t> </a:t>
            </a:r>
            <a:r>
              <a:rPr sz="850" spc="20" dirty="0">
                <a:latin typeface="Microsoft Sans Serif"/>
                <a:cs typeface="Microsoft Sans Serif"/>
              </a:rPr>
              <a:t>Cuando</a:t>
            </a:r>
            <a:r>
              <a:rPr sz="850" spc="-5" dirty="0">
                <a:latin typeface="Microsoft Sans Serif"/>
                <a:cs typeface="Microsoft Sans Serif"/>
              </a:rPr>
              <a:t> </a:t>
            </a:r>
            <a:r>
              <a:rPr sz="850" spc="50" dirty="0">
                <a:latin typeface="Microsoft Sans Serif"/>
                <a:cs typeface="Microsoft Sans Serif"/>
              </a:rPr>
              <a:t>un </a:t>
            </a:r>
            <a:r>
              <a:rPr sz="850" spc="-210" dirty="0">
                <a:latin typeface="Microsoft Sans Serif"/>
                <a:cs typeface="Microsoft Sans Serif"/>
              </a:rPr>
              <a:t> </a:t>
            </a:r>
            <a:r>
              <a:rPr sz="850" spc="35" dirty="0">
                <a:latin typeface="Microsoft Sans Serif"/>
                <a:cs typeface="Microsoft Sans Serif"/>
              </a:rPr>
              <a:t>generador </a:t>
            </a:r>
            <a:r>
              <a:rPr sz="850" spc="30" dirty="0">
                <a:latin typeface="Microsoft Sans Serif"/>
                <a:cs typeface="Microsoft Sans Serif"/>
              </a:rPr>
              <a:t>funcionará </a:t>
            </a:r>
            <a:r>
              <a:rPr sz="850" spc="25" dirty="0">
                <a:latin typeface="Microsoft Sans Serif"/>
                <a:cs typeface="Microsoft Sans Serif"/>
              </a:rPr>
              <a:t>en </a:t>
            </a:r>
            <a:r>
              <a:rPr sz="850" spc="50" dirty="0">
                <a:latin typeface="Microsoft Sans Serif"/>
                <a:cs typeface="Microsoft Sans Serif"/>
              </a:rPr>
              <a:t>un </a:t>
            </a:r>
            <a:r>
              <a:rPr sz="850" spc="20" dirty="0">
                <a:latin typeface="Microsoft Sans Serif"/>
                <a:cs typeface="Microsoft Sans Serif"/>
              </a:rPr>
              <a:t>sistema </a:t>
            </a:r>
            <a:r>
              <a:rPr sz="850" spc="25" dirty="0">
                <a:latin typeface="Microsoft Sans Serif"/>
                <a:cs typeface="Microsoft Sans Serif"/>
              </a:rPr>
              <a:t>compensado en </a:t>
            </a:r>
            <a:r>
              <a:rPr sz="850" spc="10" dirty="0">
                <a:latin typeface="Microsoft Sans Serif"/>
                <a:cs typeface="Microsoft Sans Serif"/>
              </a:rPr>
              <a:t>serie, </a:t>
            </a:r>
            <a:r>
              <a:rPr sz="850" spc="15" dirty="0">
                <a:latin typeface="Microsoft Sans Serif"/>
                <a:cs typeface="Microsoft Sans Serif"/>
              </a:rPr>
              <a:t>el </a:t>
            </a:r>
            <a:r>
              <a:rPr sz="850" spc="-215" dirty="0">
                <a:latin typeface="Microsoft Sans Serif"/>
                <a:cs typeface="Microsoft Sans Serif"/>
              </a:rPr>
              <a:t> </a:t>
            </a:r>
            <a:r>
              <a:rPr sz="850" spc="30" dirty="0">
                <a:latin typeface="Microsoft Sans Serif"/>
                <a:cs typeface="Microsoft Sans Serif"/>
              </a:rPr>
              <a:t>usuario </a:t>
            </a:r>
            <a:r>
              <a:rPr sz="850" spc="25" dirty="0">
                <a:latin typeface="Microsoft Sans Serif"/>
                <a:cs typeface="Microsoft Sans Serif"/>
              </a:rPr>
              <a:t>debe </a:t>
            </a:r>
            <a:r>
              <a:rPr sz="850" spc="35" dirty="0">
                <a:latin typeface="Microsoft Sans Serif"/>
                <a:cs typeface="Microsoft Sans Serif"/>
              </a:rPr>
              <a:t>trabajar </a:t>
            </a:r>
            <a:r>
              <a:rPr sz="850" spc="25" dirty="0">
                <a:latin typeface="Microsoft Sans Serif"/>
                <a:cs typeface="Microsoft Sans Serif"/>
              </a:rPr>
              <a:t>en </a:t>
            </a:r>
            <a:r>
              <a:rPr sz="850" spc="20" dirty="0">
                <a:latin typeface="Microsoft Sans Serif"/>
                <a:cs typeface="Microsoft Sans Serif"/>
              </a:rPr>
              <a:t>estrecha </a:t>
            </a:r>
            <a:r>
              <a:rPr sz="850" spc="25" dirty="0">
                <a:latin typeface="Microsoft Sans Serif"/>
                <a:cs typeface="Microsoft Sans Serif"/>
              </a:rPr>
              <a:t>colaboración con </a:t>
            </a:r>
            <a:r>
              <a:rPr sz="850" spc="15" dirty="0">
                <a:latin typeface="Microsoft Sans Serif"/>
                <a:cs typeface="Microsoft Sans Serif"/>
              </a:rPr>
              <a:t>el </a:t>
            </a:r>
            <a:r>
              <a:rPr sz="850" spc="20" dirty="0">
                <a:latin typeface="Microsoft Sans Serif"/>
                <a:cs typeface="Microsoft Sans Serif"/>
              </a:rPr>
              <a:t> </a:t>
            </a:r>
            <a:r>
              <a:rPr sz="850" spc="30" dirty="0">
                <a:latin typeface="Microsoft Sans Serif"/>
                <a:cs typeface="Microsoft Sans Serif"/>
              </a:rPr>
              <a:t>fabricante </a:t>
            </a:r>
            <a:r>
              <a:rPr sz="850" spc="25" dirty="0">
                <a:latin typeface="Microsoft Sans Serif"/>
                <a:cs typeface="Microsoft Sans Serif"/>
              </a:rPr>
              <a:t>del </a:t>
            </a:r>
            <a:r>
              <a:rPr sz="850" spc="35" dirty="0">
                <a:latin typeface="Microsoft Sans Serif"/>
                <a:cs typeface="Microsoft Sans Serif"/>
              </a:rPr>
              <a:t>generador </a:t>
            </a:r>
            <a:r>
              <a:rPr sz="850" spc="30" dirty="0">
                <a:latin typeface="Microsoft Sans Serif"/>
                <a:cs typeface="Microsoft Sans Serif"/>
              </a:rPr>
              <a:t>para </a:t>
            </a:r>
            <a:r>
              <a:rPr sz="850" spc="40" dirty="0">
                <a:latin typeface="Microsoft Sans Serif"/>
                <a:cs typeface="Microsoft Sans Serif"/>
              </a:rPr>
              <a:t>determinar </a:t>
            </a:r>
            <a:r>
              <a:rPr sz="850" spc="10" dirty="0">
                <a:latin typeface="Microsoft Sans Serif"/>
                <a:cs typeface="Microsoft Sans Serif"/>
              </a:rPr>
              <a:t>la </a:t>
            </a:r>
            <a:r>
              <a:rPr sz="850" spc="30" dirty="0">
                <a:latin typeface="Microsoft Sans Serif"/>
                <a:cs typeface="Microsoft Sans Serif"/>
              </a:rPr>
              <a:t>gravedad </a:t>
            </a:r>
            <a:r>
              <a:rPr sz="850" spc="25" dirty="0">
                <a:latin typeface="Microsoft Sans Serif"/>
                <a:cs typeface="Microsoft Sans Serif"/>
              </a:rPr>
              <a:t>del </a:t>
            </a:r>
            <a:r>
              <a:rPr sz="850" spc="30" dirty="0">
                <a:latin typeface="Microsoft Sans Serif"/>
                <a:cs typeface="Microsoft Sans Serif"/>
              </a:rPr>
              <a:t> </a:t>
            </a:r>
            <a:r>
              <a:rPr sz="850" spc="40" dirty="0">
                <a:latin typeface="Microsoft Sans Serif"/>
                <a:cs typeface="Microsoft Sans Serif"/>
              </a:rPr>
              <a:t>problema </a:t>
            </a:r>
            <a:r>
              <a:rPr sz="850" spc="5" dirty="0">
                <a:latin typeface="Microsoft Sans Serif"/>
                <a:cs typeface="Microsoft Sans Serif"/>
              </a:rPr>
              <a:t>y </a:t>
            </a:r>
            <a:r>
              <a:rPr sz="850" spc="40" dirty="0">
                <a:latin typeface="Microsoft Sans Serif"/>
                <a:cs typeface="Microsoft Sans Serif"/>
              </a:rPr>
              <a:t>definir </a:t>
            </a:r>
            <a:r>
              <a:rPr sz="850" spc="15" dirty="0">
                <a:latin typeface="Microsoft Sans Serif"/>
                <a:cs typeface="Microsoft Sans Serif"/>
              </a:rPr>
              <a:t>los </a:t>
            </a:r>
            <a:r>
              <a:rPr sz="850" spc="30" dirty="0">
                <a:latin typeface="Microsoft Sans Serif"/>
                <a:cs typeface="Microsoft Sans Serif"/>
              </a:rPr>
              <a:t>requisitos </a:t>
            </a:r>
            <a:r>
              <a:rPr sz="850" spc="25" dirty="0">
                <a:latin typeface="Microsoft Sans Serif"/>
                <a:cs typeface="Microsoft Sans Serif"/>
              </a:rPr>
              <a:t>del </a:t>
            </a:r>
            <a:r>
              <a:rPr sz="850" spc="35" dirty="0">
                <a:latin typeface="Microsoft Sans Serif"/>
                <a:cs typeface="Microsoft Sans Serif"/>
              </a:rPr>
              <a:t>equipo </a:t>
            </a:r>
            <a:r>
              <a:rPr sz="850" spc="30" dirty="0">
                <a:latin typeface="Microsoft Sans Serif"/>
                <a:cs typeface="Microsoft Sans Serif"/>
              </a:rPr>
              <a:t>para </a:t>
            </a:r>
            <a:r>
              <a:rPr sz="850" spc="45" dirty="0">
                <a:latin typeface="Microsoft Sans Serif"/>
                <a:cs typeface="Microsoft Sans Serif"/>
              </a:rPr>
              <a:t>proteger </a:t>
            </a:r>
            <a:r>
              <a:rPr sz="850" spc="15" dirty="0">
                <a:latin typeface="Microsoft Sans Serif"/>
                <a:cs typeface="Microsoft Sans Serif"/>
              </a:rPr>
              <a:t>el </a:t>
            </a:r>
            <a:r>
              <a:rPr sz="850" spc="20" dirty="0">
                <a:latin typeface="Microsoft Sans Serif"/>
                <a:cs typeface="Microsoft Sans Serif"/>
              </a:rPr>
              <a:t> </a:t>
            </a:r>
            <a:r>
              <a:rPr sz="850" spc="35" dirty="0">
                <a:latin typeface="Microsoft Sans Serif"/>
                <a:cs typeface="Microsoft Sans Serif"/>
              </a:rPr>
              <a:t>generador </a:t>
            </a:r>
            <a:r>
              <a:rPr sz="850" spc="25" dirty="0">
                <a:latin typeface="Microsoft Sans Serif"/>
                <a:cs typeface="Microsoft Sans Serif"/>
              </a:rPr>
              <a:t>en </a:t>
            </a:r>
            <a:r>
              <a:rPr sz="850" spc="50" dirty="0">
                <a:latin typeface="Microsoft Sans Serif"/>
                <a:cs typeface="Microsoft Sans Serif"/>
              </a:rPr>
              <a:t>un </a:t>
            </a:r>
            <a:r>
              <a:rPr sz="850" spc="20" dirty="0">
                <a:latin typeface="Microsoft Sans Serif"/>
                <a:cs typeface="Microsoft Sans Serif"/>
              </a:rPr>
              <a:t>sistema </a:t>
            </a:r>
            <a:r>
              <a:rPr sz="850" spc="25" dirty="0">
                <a:latin typeface="Microsoft Sans Serif"/>
                <a:cs typeface="Microsoft Sans Serif"/>
              </a:rPr>
              <a:t>en </a:t>
            </a:r>
            <a:r>
              <a:rPr sz="850" spc="30" dirty="0">
                <a:latin typeface="Microsoft Sans Serif"/>
                <a:cs typeface="Microsoft Sans Serif"/>
              </a:rPr>
              <a:t>particular. </a:t>
            </a:r>
            <a:r>
              <a:rPr sz="850" spc="-15" dirty="0">
                <a:latin typeface="Microsoft Sans Serif"/>
                <a:cs typeface="Microsoft Sans Serif"/>
              </a:rPr>
              <a:t>La </a:t>
            </a:r>
            <a:r>
              <a:rPr sz="850" spc="35" dirty="0">
                <a:latin typeface="Microsoft Sans Serif"/>
                <a:cs typeface="Microsoft Sans Serif"/>
              </a:rPr>
              <a:t>mitigación </a:t>
            </a:r>
            <a:r>
              <a:rPr sz="850" spc="20" dirty="0">
                <a:latin typeface="Microsoft Sans Serif"/>
                <a:cs typeface="Microsoft Sans Serif"/>
              </a:rPr>
              <a:t>exitosa </a:t>
            </a:r>
            <a:r>
              <a:rPr sz="850" spc="25" dirty="0">
                <a:latin typeface="Microsoft Sans Serif"/>
                <a:cs typeface="Microsoft Sans Serif"/>
              </a:rPr>
              <a:t> de </a:t>
            </a:r>
            <a:r>
              <a:rPr sz="850" dirty="0">
                <a:latin typeface="Microsoft Sans Serif"/>
                <a:cs typeface="Microsoft Sans Serif"/>
              </a:rPr>
              <a:t>las </a:t>
            </a:r>
            <a:r>
              <a:rPr sz="850" spc="10" dirty="0">
                <a:latin typeface="Microsoft Sans Serif"/>
                <a:cs typeface="Microsoft Sans Serif"/>
              </a:rPr>
              <a:t>oscilaciones </a:t>
            </a:r>
            <a:r>
              <a:rPr sz="850" spc="-10" dirty="0">
                <a:latin typeface="Microsoft Sans Serif"/>
                <a:cs typeface="Microsoft Sans Serif"/>
              </a:rPr>
              <a:t>se </a:t>
            </a:r>
            <a:r>
              <a:rPr sz="850" spc="30" dirty="0">
                <a:latin typeface="Microsoft Sans Serif"/>
                <a:cs typeface="Microsoft Sans Serif"/>
              </a:rPr>
              <a:t>puede </a:t>
            </a:r>
            <a:r>
              <a:rPr sz="850" spc="40" dirty="0">
                <a:latin typeface="Microsoft Sans Serif"/>
                <a:cs typeface="Microsoft Sans Serif"/>
              </a:rPr>
              <a:t>lograr </a:t>
            </a:r>
            <a:r>
              <a:rPr sz="850" spc="35" dirty="0">
                <a:latin typeface="Microsoft Sans Serif"/>
                <a:cs typeface="Microsoft Sans Serif"/>
              </a:rPr>
              <a:t>mediante </a:t>
            </a:r>
            <a:r>
              <a:rPr sz="850" spc="10" dirty="0">
                <a:latin typeface="Microsoft Sans Serif"/>
                <a:cs typeface="Microsoft Sans Serif"/>
              </a:rPr>
              <a:t>la selección </a:t>
            </a:r>
            <a:r>
              <a:rPr sz="850" spc="25" dirty="0">
                <a:latin typeface="Microsoft Sans Serif"/>
                <a:cs typeface="Microsoft Sans Serif"/>
              </a:rPr>
              <a:t>de </a:t>
            </a:r>
            <a:r>
              <a:rPr sz="850" spc="30" dirty="0">
                <a:latin typeface="Microsoft Sans Serif"/>
                <a:cs typeface="Microsoft Sans Serif"/>
              </a:rPr>
              <a:t> </a:t>
            </a:r>
            <a:r>
              <a:rPr sz="850" spc="25" dirty="0">
                <a:latin typeface="Microsoft Sans Serif"/>
                <a:cs typeface="Microsoft Sans Serif"/>
              </a:rPr>
              <a:t>equipos</a:t>
            </a:r>
            <a:r>
              <a:rPr sz="850" spc="-5" dirty="0">
                <a:latin typeface="Microsoft Sans Serif"/>
                <a:cs typeface="Microsoft Sans Serif"/>
              </a:rPr>
              <a:t> </a:t>
            </a:r>
            <a:r>
              <a:rPr sz="850" spc="5" dirty="0">
                <a:latin typeface="Microsoft Sans Serif"/>
                <a:cs typeface="Microsoft Sans Serif"/>
              </a:rPr>
              <a:t>y</a:t>
            </a:r>
            <a:r>
              <a:rPr sz="850" spc="-5" dirty="0">
                <a:latin typeface="Microsoft Sans Serif"/>
                <a:cs typeface="Microsoft Sans Serif"/>
              </a:rPr>
              <a:t> </a:t>
            </a:r>
            <a:r>
              <a:rPr sz="850" spc="10" dirty="0">
                <a:latin typeface="Microsoft Sans Serif"/>
                <a:cs typeface="Microsoft Sans Serif"/>
              </a:rPr>
              <a:t>técnicas</a:t>
            </a:r>
            <a:r>
              <a:rPr sz="850" spc="-5" dirty="0">
                <a:latin typeface="Microsoft Sans Serif"/>
                <a:cs typeface="Microsoft Sans Serif"/>
              </a:rPr>
              <a:t> </a:t>
            </a:r>
            <a:r>
              <a:rPr sz="850" spc="25" dirty="0">
                <a:latin typeface="Microsoft Sans Serif"/>
                <a:cs typeface="Microsoft Sans Serif"/>
              </a:rPr>
              <a:t>de</a:t>
            </a:r>
            <a:r>
              <a:rPr sz="850" spc="-5" dirty="0">
                <a:latin typeface="Microsoft Sans Serif"/>
                <a:cs typeface="Microsoft Sans Serif"/>
              </a:rPr>
              <a:t> </a:t>
            </a:r>
            <a:r>
              <a:rPr sz="850" spc="40" dirty="0">
                <a:latin typeface="Microsoft Sans Serif"/>
                <a:cs typeface="Microsoft Sans Serif"/>
              </a:rPr>
              <a:t>control</a:t>
            </a:r>
            <a:r>
              <a:rPr sz="850" spc="-5" dirty="0">
                <a:latin typeface="Microsoft Sans Serif"/>
                <a:cs typeface="Microsoft Sans Serif"/>
              </a:rPr>
              <a:t> </a:t>
            </a:r>
            <a:r>
              <a:rPr sz="850" spc="5" dirty="0">
                <a:latin typeface="Microsoft Sans Serif"/>
                <a:cs typeface="Microsoft Sans Serif"/>
              </a:rPr>
              <a:t>y</a:t>
            </a:r>
            <a:r>
              <a:rPr sz="850" spc="-5" dirty="0">
                <a:latin typeface="Microsoft Sans Serif"/>
                <a:cs typeface="Microsoft Sans Serif"/>
              </a:rPr>
              <a:t> </a:t>
            </a:r>
            <a:r>
              <a:rPr sz="850" spc="25" dirty="0">
                <a:latin typeface="Microsoft Sans Serif"/>
                <a:cs typeface="Microsoft Sans Serif"/>
              </a:rPr>
              <a:t>protección.</a:t>
            </a:r>
            <a:endParaRPr sz="850">
              <a:latin typeface="Microsoft Sans Serif"/>
              <a:cs typeface="Microsoft Sans Serif"/>
            </a:endParaRPr>
          </a:p>
          <a:p>
            <a:pPr marL="138430" indent="-126364">
              <a:lnSpc>
                <a:spcPct val="100000"/>
              </a:lnSpc>
              <a:spcBef>
                <a:spcPts val="780"/>
              </a:spcBef>
              <a:buAutoNum type="alphaUcPeriod"/>
              <a:tabLst>
                <a:tab pos="139065" algn="l"/>
              </a:tabLst>
            </a:pPr>
            <a:r>
              <a:rPr sz="850" dirty="0">
                <a:latin typeface="Microsoft Sans Serif"/>
                <a:cs typeface="Microsoft Sans Serif"/>
              </a:rPr>
              <a:t>Selección</a:t>
            </a:r>
            <a:r>
              <a:rPr sz="850" spc="-25" dirty="0">
                <a:latin typeface="Microsoft Sans Serif"/>
                <a:cs typeface="Microsoft Sans Serif"/>
              </a:rPr>
              <a:t> </a:t>
            </a:r>
            <a:r>
              <a:rPr sz="850" spc="25" dirty="0">
                <a:latin typeface="Microsoft Sans Serif"/>
                <a:cs typeface="Microsoft Sans Serif"/>
              </a:rPr>
              <a:t>de</a:t>
            </a:r>
            <a:r>
              <a:rPr sz="850" spc="-20" dirty="0">
                <a:latin typeface="Microsoft Sans Serif"/>
                <a:cs typeface="Microsoft Sans Serif"/>
              </a:rPr>
              <a:t> </a:t>
            </a:r>
            <a:r>
              <a:rPr sz="850" spc="35" dirty="0">
                <a:latin typeface="Microsoft Sans Serif"/>
                <a:cs typeface="Microsoft Sans Serif"/>
              </a:rPr>
              <a:t>equipo</a:t>
            </a:r>
            <a:endParaRPr sz="850">
              <a:latin typeface="Microsoft Sans Serif"/>
              <a:cs typeface="Microsoft Sans Serif"/>
            </a:endParaRPr>
          </a:p>
          <a:p>
            <a:pPr marL="12700" marR="5080" indent="154940">
              <a:lnSpc>
                <a:spcPct val="141400"/>
              </a:lnSpc>
              <a:spcBef>
                <a:spcPts val="235"/>
              </a:spcBef>
            </a:pPr>
            <a:r>
              <a:rPr sz="700" spc="-10" dirty="0">
                <a:latin typeface="Microsoft Sans Serif"/>
                <a:cs typeface="Microsoft Sans Serif"/>
              </a:rPr>
              <a:t>La</a:t>
            </a:r>
            <a:r>
              <a:rPr sz="700" spc="-5" dirty="0">
                <a:latin typeface="Microsoft Sans Serif"/>
                <a:cs typeface="Microsoft Sans Serif"/>
              </a:rPr>
              <a:t> </a:t>
            </a:r>
            <a:r>
              <a:rPr sz="700" spc="30" dirty="0">
                <a:latin typeface="Microsoft Sans Serif"/>
                <a:cs typeface="Microsoft Sans Serif"/>
              </a:rPr>
              <a:t>determinación</a:t>
            </a:r>
            <a:r>
              <a:rPr sz="700" spc="-5" dirty="0">
                <a:latin typeface="Microsoft Sans Serif"/>
                <a:cs typeface="Microsoft Sans Serif"/>
              </a:rPr>
              <a:t> </a:t>
            </a:r>
            <a:r>
              <a:rPr sz="700" spc="20" dirty="0">
                <a:latin typeface="Microsoft Sans Serif"/>
                <a:cs typeface="Microsoft Sans Serif"/>
              </a:rPr>
              <a:t>del</a:t>
            </a:r>
            <a:r>
              <a:rPr sz="700" spc="-5" dirty="0">
                <a:latin typeface="Microsoft Sans Serif"/>
                <a:cs typeface="Microsoft Sans Serif"/>
              </a:rPr>
              <a:t> </a:t>
            </a:r>
            <a:r>
              <a:rPr sz="700" spc="40" dirty="0">
                <a:latin typeface="Microsoft Sans Serif"/>
                <a:cs typeface="Microsoft Sans Serif"/>
              </a:rPr>
              <a:t>importe</a:t>
            </a:r>
            <a:r>
              <a:rPr sz="700" dirty="0">
                <a:latin typeface="Microsoft Sans Serif"/>
                <a:cs typeface="Microsoft Sans Serif"/>
              </a:rPr>
              <a:t> </a:t>
            </a:r>
            <a:r>
              <a:rPr sz="700" spc="15" dirty="0">
                <a:latin typeface="Microsoft Sans Serif"/>
                <a:cs typeface="Microsoft Sans Serif"/>
              </a:rPr>
              <a:t>adecuado</a:t>
            </a:r>
            <a:r>
              <a:rPr sz="700" spc="-5" dirty="0">
                <a:latin typeface="Microsoft Sans Serif"/>
                <a:cs typeface="Microsoft Sans Serif"/>
              </a:rPr>
              <a:t> </a:t>
            </a:r>
            <a:r>
              <a:rPr sz="700" spc="20" dirty="0">
                <a:latin typeface="Microsoft Sans Serif"/>
                <a:cs typeface="Microsoft Sans Serif"/>
              </a:rPr>
              <a:t>de</a:t>
            </a:r>
            <a:r>
              <a:rPr sz="700" spc="-5" dirty="0">
                <a:latin typeface="Microsoft Sans Serif"/>
                <a:cs typeface="Microsoft Sans Serif"/>
              </a:rPr>
              <a:t> </a:t>
            </a:r>
            <a:r>
              <a:rPr sz="700" spc="20" dirty="0">
                <a:latin typeface="Microsoft Sans Serif"/>
                <a:cs typeface="Microsoft Sans Serif"/>
              </a:rPr>
              <a:t>compensación</a:t>
            </a:r>
            <a:r>
              <a:rPr sz="700" spc="-5" dirty="0">
                <a:latin typeface="Microsoft Sans Serif"/>
                <a:cs typeface="Microsoft Sans Serif"/>
              </a:rPr>
              <a:t> </a:t>
            </a:r>
            <a:r>
              <a:rPr sz="700" spc="20" dirty="0">
                <a:latin typeface="Microsoft Sans Serif"/>
                <a:cs typeface="Microsoft Sans Serif"/>
              </a:rPr>
              <a:t>en</a:t>
            </a:r>
            <a:r>
              <a:rPr sz="700" dirty="0">
                <a:latin typeface="Microsoft Sans Serif"/>
                <a:cs typeface="Microsoft Sans Serif"/>
              </a:rPr>
              <a:t> </a:t>
            </a:r>
            <a:r>
              <a:rPr sz="700" spc="10" dirty="0">
                <a:latin typeface="Microsoft Sans Serif"/>
                <a:cs typeface="Microsoft Sans Serif"/>
              </a:rPr>
              <a:t>serie</a:t>
            </a:r>
            <a:r>
              <a:rPr sz="700" spc="-5" dirty="0">
                <a:latin typeface="Microsoft Sans Serif"/>
                <a:cs typeface="Microsoft Sans Serif"/>
              </a:rPr>
              <a:t> </a:t>
            </a:r>
            <a:r>
              <a:rPr sz="700" spc="25" dirty="0">
                <a:latin typeface="Microsoft Sans Serif"/>
                <a:cs typeface="Microsoft Sans Serif"/>
              </a:rPr>
              <a:t>para </a:t>
            </a:r>
            <a:r>
              <a:rPr sz="700" spc="-170" dirty="0">
                <a:latin typeface="Microsoft Sans Serif"/>
                <a:cs typeface="Microsoft Sans Serif"/>
              </a:rPr>
              <a:t> </a:t>
            </a:r>
            <a:r>
              <a:rPr sz="700" spc="20" dirty="0">
                <a:latin typeface="Microsoft Sans Serif"/>
                <a:cs typeface="Microsoft Sans Serif"/>
              </a:rPr>
              <a:t>evitar</a:t>
            </a:r>
            <a:r>
              <a:rPr sz="700" spc="-5" dirty="0">
                <a:latin typeface="Microsoft Sans Serif"/>
                <a:cs typeface="Microsoft Sans Serif"/>
              </a:rPr>
              <a:t> </a:t>
            </a:r>
            <a:r>
              <a:rPr sz="700" spc="10" dirty="0">
                <a:latin typeface="Microsoft Sans Serif"/>
                <a:cs typeface="Microsoft Sans Serif"/>
              </a:rPr>
              <a:t>la</a:t>
            </a:r>
            <a:r>
              <a:rPr sz="700" spc="-5" dirty="0">
                <a:latin typeface="Microsoft Sans Serif"/>
                <a:cs typeface="Microsoft Sans Serif"/>
              </a:rPr>
              <a:t> </a:t>
            </a:r>
            <a:r>
              <a:rPr sz="700" spc="-80" dirty="0">
                <a:latin typeface="Microsoft Sans Serif"/>
                <a:cs typeface="Microsoft Sans Serif"/>
              </a:rPr>
              <a:t>SSR</a:t>
            </a:r>
            <a:r>
              <a:rPr sz="700" spc="-5" dirty="0">
                <a:latin typeface="Microsoft Sans Serif"/>
                <a:cs typeface="Microsoft Sans Serif"/>
              </a:rPr>
              <a:t> </a:t>
            </a:r>
            <a:r>
              <a:rPr sz="700" spc="25" dirty="0">
                <a:latin typeface="Microsoft Sans Serif"/>
                <a:cs typeface="Microsoft Sans Serif"/>
              </a:rPr>
              <a:t>requiere</a:t>
            </a:r>
            <a:r>
              <a:rPr sz="700" spc="-5" dirty="0">
                <a:latin typeface="Microsoft Sans Serif"/>
                <a:cs typeface="Microsoft Sans Serif"/>
              </a:rPr>
              <a:t> </a:t>
            </a:r>
            <a:r>
              <a:rPr sz="700" spc="20" dirty="0">
                <a:latin typeface="Microsoft Sans Serif"/>
                <a:cs typeface="Microsoft Sans Serif"/>
              </a:rPr>
              <a:t>estudios</a:t>
            </a:r>
            <a:r>
              <a:rPr sz="700" spc="-5" dirty="0">
                <a:latin typeface="Microsoft Sans Serif"/>
                <a:cs typeface="Microsoft Sans Serif"/>
              </a:rPr>
              <a:t> </a:t>
            </a:r>
            <a:r>
              <a:rPr sz="700" spc="15" dirty="0">
                <a:latin typeface="Microsoft Sans Serif"/>
                <a:cs typeface="Microsoft Sans Serif"/>
              </a:rPr>
              <a:t>exhaustivos.</a:t>
            </a:r>
            <a:endParaRPr sz="700">
              <a:latin typeface="Microsoft Sans Serif"/>
              <a:cs typeface="Microsoft Sans Serif"/>
            </a:endParaRPr>
          </a:p>
          <a:p>
            <a:pPr>
              <a:lnSpc>
                <a:spcPct val="100000"/>
              </a:lnSpc>
              <a:spcBef>
                <a:spcPts val="5"/>
              </a:spcBef>
            </a:pPr>
            <a:endParaRPr sz="800">
              <a:latin typeface="Microsoft Sans Serif"/>
              <a:cs typeface="Microsoft Sans Serif"/>
            </a:endParaRPr>
          </a:p>
          <a:p>
            <a:pPr marL="124460" indent="-112395">
              <a:lnSpc>
                <a:spcPct val="100000"/>
              </a:lnSpc>
              <a:buAutoNum type="alphaUcPeriod" startAt="2"/>
              <a:tabLst>
                <a:tab pos="125095" algn="l"/>
              </a:tabLst>
            </a:pPr>
            <a:r>
              <a:rPr sz="750" spc="25" dirty="0">
                <a:latin typeface="Microsoft Sans Serif"/>
                <a:cs typeface="Microsoft Sans Serif"/>
              </a:rPr>
              <a:t>Controlar</a:t>
            </a:r>
            <a:endParaRPr sz="750">
              <a:latin typeface="Microsoft Sans Serif"/>
              <a:cs typeface="Microsoft Sans Serif"/>
            </a:endParaRPr>
          </a:p>
          <a:p>
            <a:pPr marL="12700" marR="93345" indent="153670">
              <a:lnSpc>
                <a:spcPct val="152300"/>
              </a:lnSpc>
              <a:spcBef>
                <a:spcPts val="245"/>
              </a:spcBef>
            </a:pPr>
            <a:r>
              <a:rPr sz="650" dirty="0">
                <a:latin typeface="Microsoft Sans Serif"/>
                <a:cs typeface="Microsoft Sans Serif"/>
              </a:rPr>
              <a:t>Varias </a:t>
            </a:r>
            <a:r>
              <a:rPr sz="650" spc="10" dirty="0">
                <a:latin typeface="Microsoft Sans Serif"/>
                <a:cs typeface="Microsoft Sans Serif"/>
              </a:rPr>
              <a:t>técnicas</a:t>
            </a:r>
            <a:r>
              <a:rPr sz="650" dirty="0">
                <a:latin typeface="Microsoft Sans Serif"/>
                <a:cs typeface="Microsoft Sans Serif"/>
              </a:rPr>
              <a:t> </a:t>
            </a:r>
            <a:r>
              <a:rPr sz="650" spc="20" dirty="0">
                <a:latin typeface="Microsoft Sans Serif"/>
                <a:cs typeface="Microsoft Sans Serif"/>
              </a:rPr>
              <a:t>de</a:t>
            </a:r>
            <a:r>
              <a:rPr sz="650" dirty="0">
                <a:latin typeface="Microsoft Sans Serif"/>
                <a:cs typeface="Microsoft Sans Serif"/>
              </a:rPr>
              <a:t> </a:t>
            </a:r>
            <a:r>
              <a:rPr sz="650" spc="30" dirty="0">
                <a:latin typeface="Microsoft Sans Serif"/>
                <a:cs typeface="Microsoft Sans Serif"/>
              </a:rPr>
              <a:t>control</a:t>
            </a:r>
            <a:r>
              <a:rPr sz="650" dirty="0">
                <a:latin typeface="Microsoft Sans Serif"/>
                <a:cs typeface="Microsoft Sans Serif"/>
              </a:rPr>
              <a:t> </a:t>
            </a:r>
            <a:r>
              <a:rPr sz="650" spc="25" dirty="0">
                <a:latin typeface="Microsoft Sans Serif"/>
                <a:cs typeface="Microsoft Sans Serif"/>
              </a:rPr>
              <a:t>pueden</a:t>
            </a:r>
            <a:r>
              <a:rPr sz="650" dirty="0">
                <a:latin typeface="Microsoft Sans Serif"/>
                <a:cs typeface="Microsoft Sans Serif"/>
              </a:rPr>
              <a:t> </a:t>
            </a:r>
            <a:r>
              <a:rPr sz="650" spc="35" dirty="0">
                <a:latin typeface="Microsoft Sans Serif"/>
                <a:cs typeface="Microsoft Sans Serif"/>
              </a:rPr>
              <a:t>amortiguar</a:t>
            </a:r>
            <a:r>
              <a:rPr sz="650" dirty="0">
                <a:latin typeface="Microsoft Sans Serif"/>
                <a:cs typeface="Microsoft Sans Serif"/>
              </a:rPr>
              <a:t> las </a:t>
            </a:r>
            <a:r>
              <a:rPr sz="650" spc="5" dirty="0">
                <a:latin typeface="Microsoft Sans Serif"/>
                <a:cs typeface="Microsoft Sans Serif"/>
              </a:rPr>
              <a:t>oscilaciones</a:t>
            </a:r>
            <a:r>
              <a:rPr sz="650" dirty="0">
                <a:latin typeface="Microsoft Sans Serif"/>
                <a:cs typeface="Microsoft Sans Serif"/>
              </a:rPr>
              <a:t> </a:t>
            </a:r>
            <a:r>
              <a:rPr sz="650" spc="15" dirty="0">
                <a:latin typeface="Microsoft Sans Serif"/>
                <a:cs typeface="Microsoft Sans Serif"/>
              </a:rPr>
              <a:t>antes</a:t>
            </a:r>
            <a:r>
              <a:rPr sz="650" dirty="0">
                <a:latin typeface="Microsoft Sans Serif"/>
                <a:cs typeface="Microsoft Sans Serif"/>
              </a:rPr>
              <a:t> </a:t>
            </a:r>
            <a:r>
              <a:rPr sz="650" spc="20" dirty="0">
                <a:latin typeface="Microsoft Sans Serif"/>
                <a:cs typeface="Microsoft Sans Serif"/>
              </a:rPr>
              <a:t>de</a:t>
            </a:r>
            <a:r>
              <a:rPr sz="650" dirty="0">
                <a:latin typeface="Microsoft Sans Serif"/>
                <a:cs typeface="Microsoft Sans Serif"/>
              </a:rPr>
              <a:t> </a:t>
            </a:r>
            <a:r>
              <a:rPr sz="650" spc="25" dirty="0">
                <a:latin typeface="Microsoft Sans Serif"/>
                <a:cs typeface="Microsoft Sans Serif"/>
              </a:rPr>
              <a:t>que </a:t>
            </a:r>
            <a:r>
              <a:rPr sz="650" spc="-160" dirty="0">
                <a:latin typeface="Microsoft Sans Serif"/>
                <a:cs typeface="Microsoft Sans Serif"/>
              </a:rPr>
              <a:t> </a:t>
            </a:r>
            <a:r>
              <a:rPr sz="650" spc="-5" dirty="0">
                <a:latin typeface="Microsoft Sans Serif"/>
                <a:cs typeface="Microsoft Sans Serif"/>
              </a:rPr>
              <a:t>sea</a:t>
            </a:r>
            <a:r>
              <a:rPr sz="650" spc="-10" dirty="0">
                <a:latin typeface="Microsoft Sans Serif"/>
                <a:cs typeface="Microsoft Sans Serif"/>
              </a:rPr>
              <a:t> </a:t>
            </a:r>
            <a:r>
              <a:rPr sz="650" spc="10" dirty="0">
                <a:latin typeface="Microsoft Sans Serif"/>
                <a:cs typeface="Microsoft Sans Serif"/>
              </a:rPr>
              <a:t>necesario</a:t>
            </a:r>
            <a:r>
              <a:rPr sz="650" spc="-5" dirty="0">
                <a:latin typeface="Microsoft Sans Serif"/>
                <a:cs typeface="Microsoft Sans Serif"/>
              </a:rPr>
              <a:t> </a:t>
            </a:r>
            <a:r>
              <a:rPr sz="650" spc="40" dirty="0">
                <a:latin typeface="Microsoft Sans Serif"/>
                <a:cs typeface="Microsoft Sans Serif"/>
              </a:rPr>
              <a:t>un</a:t>
            </a:r>
            <a:r>
              <a:rPr sz="650" spc="-5" dirty="0">
                <a:latin typeface="Microsoft Sans Serif"/>
                <a:cs typeface="Microsoft Sans Serif"/>
              </a:rPr>
              <a:t> </a:t>
            </a:r>
            <a:r>
              <a:rPr sz="650" spc="20" dirty="0">
                <a:latin typeface="Microsoft Sans Serif"/>
                <a:cs typeface="Microsoft Sans Serif"/>
              </a:rPr>
              <a:t>disparo,</a:t>
            </a:r>
            <a:r>
              <a:rPr sz="650" spc="-5" dirty="0">
                <a:latin typeface="Microsoft Sans Serif"/>
                <a:cs typeface="Microsoft Sans Serif"/>
              </a:rPr>
              <a:t> </a:t>
            </a:r>
            <a:r>
              <a:rPr sz="650" spc="40" dirty="0">
                <a:latin typeface="Microsoft Sans Serif"/>
                <a:cs typeface="Microsoft Sans Serif"/>
              </a:rPr>
              <a:t>por</a:t>
            </a:r>
            <a:r>
              <a:rPr sz="650" spc="-5" dirty="0">
                <a:latin typeface="Microsoft Sans Serif"/>
                <a:cs typeface="Microsoft Sans Serif"/>
              </a:rPr>
              <a:t> </a:t>
            </a:r>
            <a:r>
              <a:rPr sz="650" spc="20" dirty="0">
                <a:latin typeface="Microsoft Sans Serif"/>
                <a:cs typeface="Microsoft Sans Serif"/>
              </a:rPr>
              <a:t>ejemplo:</a:t>
            </a:r>
            <a:endParaRPr sz="650">
              <a:latin typeface="Microsoft Sans Serif"/>
              <a:cs typeface="Microsoft Sans Serif"/>
            </a:endParaRPr>
          </a:p>
        </p:txBody>
      </p:sp>
      <p:sp>
        <p:nvSpPr>
          <p:cNvPr id="8" name="object 8"/>
          <p:cNvSpPr txBox="1"/>
          <p:nvPr/>
        </p:nvSpPr>
        <p:spPr>
          <a:xfrm>
            <a:off x="1415216" y="4987004"/>
            <a:ext cx="7385731" cy="2021451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411480" marR="489584" indent="-172720">
              <a:lnSpc>
                <a:spcPct val="142900"/>
              </a:lnSpc>
              <a:spcBef>
                <a:spcPts val="100"/>
              </a:spcBef>
              <a:buSzPct val="142857"/>
              <a:buChar char="•"/>
              <a:tabLst>
                <a:tab pos="396875" algn="l"/>
              </a:tabLst>
            </a:pPr>
            <a:r>
              <a:rPr sz="700" spc="-10" dirty="0">
                <a:latin typeface="Microsoft Sans Serif"/>
                <a:cs typeface="Microsoft Sans Serif"/>
              </a:rPr>
              <a:t>La</a:t>
            </a:r>
            <a:r>
              <a:rPr sz="700" dirty="0">
                <a:latin typeface="Microsoft Sans Serif"/>
                <a:cs typeface="Microsoft Sans Serif"/>
              </a:rPr>
              <a:t> </a:t>
            </a:r>
            <a:r>
              <a:rPr sz="700" spc="15" dirty="0">
                <a:latin typeface="Microsoft Sans Serif"/>
                <a:cs typeface="Microsoft Sans Serif"/>
              </a:rPr>
              <a:t>aplicación</a:t>
            </a:r>
            <a:r>
              <a:rPr sz="700" dirty="0">
                <a:latin typeface="Microsoft Sans Serif"/>
                <a:cs typeface="Microsoft Sans Serif"/>
              </a:rPr>
              <a:t> </a:t>
            </a:r>
            <a:r>
              <a:rPr sz="700" spc="20" dirty="0">
                <a:latin typeface="Microsoft Sans Serif"/>
                <a:cs typeface="Microsoft Sans Serif"/>
              </a:rPr>
              <a:t>de</a:t>
            </a:r>
            <a:r>
              <a:rPr sz="700" dirty="0">
                <a:latin typeface="Microsoft Sans Serif"/>
                <a:cs typeface="Microsoft Sans Serif"/>
              </a:rPr>
              <a:t> </a:t>
            </a:r>
            <a:r>
              <a:rPr sz="700" spc="30" dirty="0">
                <a:latin typeface="Microsoft Sans Serif"/>
                <a:cs typeface="Microsoft Sans Serif"/>
              </a:rPr>
              <a:t>control</a:t>
            </a:r>
            <a:r>
              <a:rPr sz="700" spc="5" dirty="0">
                <a:latin typeface="Microsoft Sans Serif"/>
                <a:cs typeface="Microsoft Sans Serif"/>
              </a:rPr>
              <a:t> </a:t>
            </a:r>
            <a:r>
              <a:rPr sz="700" spc="25" dirty="0">
                <a:latin typeface="Microsoft Sans Serif"/>
                <a:cs typeface="Microsoft Sans Serif"/>
              </a:rPr>
              <a:t>suplementario</a:t>
            </a:r>
            <a:r>
              <a:rPr sz="700" dirty="0">
                <a:latin typeface="Microsoft Sans Serif"/>
                <a:cs typeface="Microsoft Sans Serif"/>
              </a:rPr>
              <a:t> </a:t>
            </a:r>
            <a:r>
              <a:rPr sz="700" spc="20" dirty="0">
                <a:latin typeface="Microsoft Sans Serif"/>
                <a:cs typeface="Microsoft Sans Serif"/>
              </a:rPr>
              <a:t>en</a:t>
            </a:r>
            <a:r>
              <a:rPr sz="700" dirty="0">
                <a:latin typeface="Microsoft Sans Serif"/>
                <a:cs typeface="Microsoft Sans Serif"/>
              </a:rPr>
              <a:t> </a:t>
            </a:r>
            <a:r>
              <a:rPr sz="700" spc="10" dirty="0">
                <a:latin typeface="Microsoft Sans Serif"/>
                <a:cs typeface="Microsoft Sans Serif"/>
              </a:rPr>
              <a:t>el</a:t>
            </a:r>
            <a:r>
              <a:rPr sz="700" dirty="0">
                <a:latin typeface="Microsoft Sans Serif"/>
                <a:cs typeface="Microsoft Sans Serif"/>
              </a:rPr>
              <a:t> </a:t>
            </a:r>
            <a:r>
              <a:rPr sz="700" spc="15" dirty="0">
                <a:latin typeface="Microsoft Sans Serif"/>
                <a:cs typeface="Microsoft Sans Serif"/>
              </a:rPr>
              <a:t>sistema</a:t>
            </a:r>
            <a:r>
              <a:rPr sz="700" spc="5" dirty="0">
                <a:latin typeface="Microsoft Sans Serif"/>
                <a:cs typeface="Microsoft Sans Serif"/>
              </a:rPr>
              <a:t> </a:t>
            </a:r>
            <a:r>
              <a:rPr sz="700" spc="20" dirty="0">
                <a:latin typeface="Microsoft Sans Serif"/>
                <a:cs typeface="Microsoft Sans Serif"/>
              </a:rPr>
              <a:t>de </a:t>
            </a:r>
            <a:r>
              <a:rPr sz="700" spc="-170" dirty="0">
                <a:latin typeface="Microsoft Sans Serif"/>
                <a:cs typeface="Microsoft Sans Serif"/>
              </a:rPr>
              <a:t> </a:t>
            </a:r>
            <a:r>
              <a:rPr sz="700" spc="15" dirty="0">
                <a:latin typeface="Microsoft Sans Serif"/>
                <a:cs typeface="Microsoft Sans Serif"/>
              </a:rPr>
              <a:t>excitación</a:t>
            </a:r>
            <a:r>
              <a:rPr sz="700" dirty="0">
                <a:latin typeface="Microsoft Sans Serif"/>
                <a:cs typeface="Microsoft Sans Serif"/>
              </a:rPr>
              <a:t> </a:t>
            </a:r>
            <a:r>
              <a:rPr sz="700" spc="25" dirty="0">
                <a:latin typeface="Microsoft Sans Serif"/>
                <a:cs typeface="Microsoft Sans Serif"/>
              </a:rPr>
              <a:t>para</a:t>
            </a:r>
            <a:r>
              <a:rPr sz="700" dirty="0">
                <a:latin typeface="Microsoft Sans Serif"/>
                <a:cs typeface="Microsoft Sans Serif"/>
              </a:rPr>
              <a:t> </a:t>
            </a:r>
            <a:r>
              <a:rPr sz="700" spc="30" dirty="0">
                <a:latin typeface="Microsoft Sans Serif"/>
                <a:cs typeface="Microsoft Sans Serif"/>
              </a:rPr>
              <a:t>proporcionar</a:t>
            </a:r>
            <a:r>
              <a:rPr sz="700" dirty="0">
                <a:latin typeface="Microsoft Sans Serif"/>
                <a:cs typeface="Microsoft Sans Serif"/>
              </a:rPr>
              <a:t> </a:t>
            </a:r>
            <a:r>
              <a:rPr sz="700" spc="30" dirty="0">
                <a:latin typeface="Microsoft Sans Serif"/>
                <a:cs typeface="Microsoft Sans Serif"/>
              </a:rPr>
              <a:t>par</a:t>
            </a:r>
            <a:r>
              <a:rPr sz="700" dirty="0">
                <a:latin typeface="Microsoft Sans Serif"/>
                <a:cs typeface="Microsoft Sans Serif"/>
              </a:rPr>
              <a:t> </a:t>
            </a:r>
            <a:r>
              <a:rPr sz="700" spc="20" dirty="0">
                <a:latin typeface="Microsoft Sans Serif"/>
                <a:cs typeface="Microsoft Sans Serif"/>
              </a:rPr>
              <a:t>de</a:t>
            </a:r>
            <a:r>
              <a:rPr sz="700" dirty="0">
                <a:latin typeface="Microsoft Sans Serif"/>
                <a:cs typeface="Microsoft Sans Serif"/>
              </a:rPr>
              <a:t> </a:t>
            </a:r>
            <a:r>
              <a:rPr sz="700" spc="25" dirty="0">
                <a:latin typeface="Microsoft Sans Serif"/>
                <a:cs typeface="Microsoft Sans Serif"/>
              </a:rPr>
              <a:t>amortiguación.</a:t>
            </a:r>
            <a:endParaRPr sz="700">
              <a:latin typeface="Microsoft Sans Serif"/>
              <a:cs typeface="Microsoft Sans Serif"/>
            </a:endParaRPr>
          </a:p>
          <a:p>
            <a:pPr marL="411480" marR="878205" indent="-172720">
              <a:lnSpc>
                <a:spcPct val="133300"/>
              </a:lnSpc>
              <a:spcBef>
                <a:spcPts val="80"/>
              </a:spcBef>
              <a:buSzPct val="133333"/>
              <a:buChar char="•"/>
              <a:tabLst>
                <a:tab pos="396875" algn="l"/>
              </a:tabLst>
            </a:pPr>
            <a:r>
              <a:rPr sz="750" spc="15" dirty="0">
                <a:latin typeface="Microsoft Sans Serif"/>
                <a:cs typeface="Microsoft Sans Serif"/>
              </a:rPr>
              <a:t>Filtros</a:t>
            </a:r>
            <a:r>
              <a:rPr sz="750" spc="-10" dirty="0">
                <a:latin typeface="Microsoft Sans Serif"/>
                <a:cs typeface="Microsoft Sans Serif"/>
              </a:rPr>
              <a:t> </a:t>
            </a:r>
            <a:r>
              <a:rPr sz="750" spc="25" dirty="0">
                <a:latin typeface="Microsoft Sans Serif"/>
                <a:cs typeface="Microsoft Sans Serif"/>
              </a:rPr>
              <a:t>de</a:t>
            </a:r>
            <a:r>
              <a:rPr sz="750" spc="-5" dirty="0">
                <a:latin typeface="Microsoft Sans Serif"/>
                <a:cs typeface="Microsoft Sans Serif"/>
              </a:rPr>
              <a:t> </a:t>
            </a:r>
            <a:r>
              <a:rPr sz="750" spc="30" dirty="0">
                <a:latin typeface="Microsoft Sans Serif"/>
                <a:cs typeface="Microsoft Sans Serif"/>
              </a:rPr>
              <a:t>bloqueo</a:t>
            </a:r>
            <a:r>
              <a:rPr sz="750" spc="-5" dirty="0">
                <a:latin typeface="Microsoft Sans Serif"/>
                <a:cs typeface="Microsoft Sans Serif"/>
              </a:rPr>
              <a:t> </a:t>
            </a:r>
            <a:r>
              <a:rPr sz="750" spc="25" dirty="0">
                <a:latin typeface="Microsoft Sans Serif"/>
                <a:cs typeface="Microsoft Sans Serif"/>
              </a:rPr>
              <a:t>subsíncrono</a:t>
            </a:r>
            <a:r>
              <a:rPr sz="750" spc="-5" dirty="0">
                <a:latin typeface="Microsoft Sans Serif"/>
                <a:cs typeface="Microsoft Sans Serif"/>
              </a:rPr>
              <a:t> </a:t>
            </a:r>
            <a:r>
              <a:rPr sz="750" spc="25" dirty="0">
                <a:latin typeface="Microsoft Sans Serif"/>
                <a:cs typeface="Microsoft Sans Serif"/>
              </a:rPr>
              <a:t>para</a:t>
            </a:r>
            <a:r>
              <a:rPr sz="750" spc="-10" dirty="0">
                <a:latin typeface="Microsoft Sans Serif"/>
                <a:cs typeface="Microsoft Sans Serif"/>
              </a:rPr>
              <a:t> </a:t>
            </a:r>
            <a:r>
              <a:rPr sz="750" spc="35" dirty="0">
                <a:latin typeface="Microsoft Sans Serif"/>
                <a:cs typeface="Microsoft Sans Serif"/>
              </a:rPr>
              <a:t>limitar </a:t>
            </a:r>
            <a:r>
              <a:rPr sz="750" spc="-180" dirty="0">
                <a:latin typeface="Microsoft Sans Serif"/>
                <a:cs typeface="Microsoft Sans Serif"/>
              </a:rPr>
              <a:t> </a:t>
            </a:r>
            <a:r>
              <a:rPr sz="750" dirty="0">
                <a:latin typeface="Microsoft Sans Serif"/>
                <a:cs typeface="Microsoft Sans Serif"/>
              </a:rPr>
              <a:t>las</a:t>
            </a:r>
            <a:r>
              <a:rPr sz="750" spc="-10" dirty="0">
                <a:latin typeface="Microsoft Sans Serif"/>
                <a:cs typeface="Microsoft Sans Serif"/>
              </a:rPr>
              <a:t> </a:t>
            </a:r>
            <a:r>
              <a:rPr sz="750" spc="25" dirty="0">
                <a:latin typeface="Microsoft Sans Serif"/>
                <a:cs typeface="Microsoft Sans Serif"/>
              </a:rPr>
              <a:t>corrientes</a:t>
            </a:r>
            <a:r>
              <a:rPr sz="750" spc="-5" dirty="0">
                <a:latin typeface="Microsoft Sans Serif"/>
                <a:cs typeface="Microsoft Sans Serif"/>
              </a:rPr>
              <a:t> </a:t>
            </a:r>
            <a:r>
              <a:rPr sz="750" spc="15" dirty="0">
                <a:latin typeface="Microsoft Sans Serif"/>
                <a:cs typeface="Microsoft Sans Serif"/>
              </a:rPr>
              <a:t>subsíncronas.</a:t>
            </a:r>
            <a:endParaRPr sz="750">
              <a:latin typeface="Microsoft Sans Serif"/>
              <a:cs typeface="Microsoft Sans Serif"/>
            </a:endParaRPr>
          </a:p>
          <a:p>
            <a:pPr marL="411480" marR="546735" indent="-172720">
              <a:lnSpc>
                <a:spcPct val="153800"/>
              </a:lnSpc>
              <a:spcBef>
                <a:spcPts val="55"/>
              </a:spcBef>
              <a:buSzPct val="153846"/>
              <a:buChar char="•"/>
              <a:tabLst>
                <a:tab pos="396875" algn="l"/>
              </a:tabLst>
            </a:pPr>
            <a:r>
              <a:rPr sz="650" spc="30" dirty="0">
                <a:latin typeface="Microsoft Sans Serif"/>
                <a:cs typeface="Microsoft Sans Serif"/>
              </a:rPr>
              <a:t>Interruptores</a:t>
            </a:r>
            <a:r>
              <a:rPr sz="650" spc="-5" dirty="0">
                <a:latin typeface="Microsoft Sans Serif"/>
                <a:cs typeface="Microsoft Sans Serif"/>
              </a:rPr>
              <a:t> </a:t>
            </a:r>
            <a:r>
              <a:rPr sz="650" spc="20" dirty="0">
                <a:latin typeface="Microsoft Sans Serif"/>
                <a:cs typeface="Microsoft Sans Serif"/>
              </a:rPr>
              <a:t>de</a:t>
            </a:r>
            <a:r>
              <a:rPr sz="650" spc="-5" dirty="0">
                <a:latin typeface="Microsoft Sans Serif"/>
                <a:cs typeface="Microsoft Sans Serif"/>
              </a:rPr>
              <a:t> </a:t>
            </a:r>
            <a:r>
              <a:rPr sz="650" spc="20" dirty="0">
                <a:latin typeface="Microsoft Sans Serif"/>
                <a:cs typeface="Microsoft Sans Serif"/>
              </a:rPr>
              <a:t>derivación</a:t>
            </a:r>
            <a:r>
              <a:rPr sz="650" spc="-5" dirty="0">
                <a:latin typeface="Microsoft Sans Serif"/>
                <a:cs typeface="Microsoft Sans Serif"/>
              </a:rPr>
              <a:t> </a:t>
            </a:r>
            <a:r>
              <a:rPr sz="650" spc="20" dirty="0">
                <a:latin typeface="Microsoft Sans Serif"/>
                <a:cs typeface="Microsoft Sans Serif"/>
              </a:rPr>
              <a:t>de</a:t>
            </a:r>
            <a:r>
              <a:rPr sz="650" spc="-5" dirty="0">
                <a:latin typeface="Microsoft Sans Serif"/>
                <a:cs typeface="Microsoft Sans Serif"/>
              </a:rPr>
              <a:t> </a:t>
            </a:r>
            <a:r>
              <a:rPr sz="650" spc="15" dirty="0">
                <a:latin typeface="Microsoft Sans Serif"/>
                <a:cs typeface="Microsoft Sans Serif"/>
              </a:rPr>
              <a:t>capacitores</a:t>
            </a:r>
            <a:r>
              <a:rPr sz="650" spc="-5" dirty="0">
                <a:latin typeface="Microsoft Sans Serif"/>
                <a:cs typeface="Microsoft Sans Serif"/>
              </a:rPr>
              <a:t> </a:t>
            </a:r>
            <a:r>
              <a:rPr sz="650" spc="20" dirty="0">
                <a:latin typeface="Microsoft Sans Serif"/>
                <a:cs typeface="Microsoft Sans Serif"/>
              </a:rPr>
              <a:t>en</a:t>
            </a:r>
            <a:r>
              <a:rPr sz="650" spc="-5" dirty="0">
                <a:latin typeface="Microsoft Sans Serif"/>
                <a:cs typeface="Microsoft Sans Serif"/>
              </a:rPr>
              <a:t> </a:t>
            </a:r>
            <a:r>
              <a:rPr sz="650" spc="10" dirty="0">
                <a:latin typeface="Microsoft Sans Serif"/>
                <a:cs typeface="Microsoft Sans Serif"/>
              </a:rPr>
              <a:t>serie</a:t>
            </a:r>
            <a:r>
              <a:rPr sz="650" spc="-5" dirty="0">
                <a:latin typeface="Microsoft Sans Serif"/>
                <a:cs typeface="Microsoft Sans Serif"/>
              </a:rPr>
              <a:t> </a:t>
            </a:r>
            <a:r>
              <a:rPr sz="650" spc="25" dirty="0">
                <a:latin typeface="Microsoft Sans Serif"/>
                <a:cs typeface="Microsoft Sans Serif"/>
              </a:rPr>
              <a:t>que</a:t>
            </a:r>
            <a:r>
              <a:rPr sz="650" spc="-5" dirty="0">
                <a:latin typeface="Microsoft Sans Serif"/>
                <a:cs typeface="Microsoft Sans Serif"/>
              </a:rPr>
              <a:t> se </a:t>
            </a:r>
            <a:r>
              <a:rPr sz="650" spc="-155" dirty="0">
                <a:latin typeface="Microsoft Sans Serif"/>
                <a:cs typeface="Microsoft Sans Serif"/>
              </a:rPr>
              <a:t> </a:t>
            </a:r>
            <a:r>
              <a:rPr sz="650" spc="20" dirty="0">
                <a:latin typeface="Microsoft Sans Serif"/>
                <a:cs typeface="Microsoft Sans Serif"/>
              </a:rPr>
              <a:t>cierran</a:t>
            </a:r>
            <a:r>
              <a:rPr sz="650" spc="-10" dirty="0">
                <a:latin typeface="Microsoft Sans Serif"/>
                <a:cs typeface="Microsoft Sans Serif"/>
              </a:rPr>
              <a:t> </a:t>
            </a:r>
            <a:r>
              <a:rPr sz="650" spc="10" dirty="0">
                <a:latin typeface="Microsoft Sans Serif"/>
                <a:cs typeface="Microsoft Sans Serif"/>
              </a:rPr>
              <a:t>al</a:t>
            </a:r>
            <a:r>
              <a:rPr sz="650" spc="-5" dirty="0">
                <a:latin typeface="Microsoft Sans Serif"/>
                <a:cs typeface="Microsoft Sans Serif"/>
              </a:rPr>
              <a:t> </a:t>
            </a:r>
            <a:r>
              <a:rPr sz="650" spc="20" dirty="0">
                <a:latin typeface="Microsoft Sans Serif"/>
                <a:cs typeface="Microsoft Sans Serif"/>
              </a:rPr>
              <a:t>detectar</a:t>
            </a:r>
            <a:r>
              <a:rPr sz="650" spc="-5" dirty="0">
                <a:latin typeface="Microsoft Sans Serif"/>
                <a:cs typeface="Microsoft Sans Serif"/>
              </a:rPr>
              <a:t> </a:t>
            </a:r>
            <a:r>
              <a:rPr sz="650" spc="-60" dirty="0">
                <a:latin typeface="Microsoft Sans Serif"/>
                <a:cs typeface="Microsoft Sans Serif"/>
              </a:rPr>
              <a:t>SSR.</a:t>
            </a:r>
            <a:endParaRPr sz="650">
              <a:latin typeface="Microsoft Sans Serif"/>
              <a:cs typeface="Microsoft Sans Serif"/>
            </a:endParaRPr>
          </a:p>
          <a:p>
            <a:pPr marL="396240" indent="-157480">
              <a:lnSpc>
                <a:spcPct val="100000"/>
              </a:lnSpc>
              <a:spcBef>
                <a:spcPts val="500"/>
              </a:spcBef>
              <a:buSzPct val="153846"/>
              <a:buChar char="•"/>
              <a:tabLst>
                <a:tab pos="396875" algn="l"/>
              </a:tabLst>
            </a:pPr>
            <a:r>
              <a:rPr sz="650" spc="10" dirty="0">
                <a:latin typeface="Microsoft Sans Serif"/>
                <a:cs typeface="Microsoft Sans Serif"/>
              </a:rPr>
              <a:t>Estabilizadores</a:t>
            </a:r>
            <a:r>
              <a:rPr sz="650" spc="-15" dirty="0">
                <a:latin typeface="Microsoft Sans Serif"/>
                <a:cs typeface="Microsoft Sans Serif"/>
              </a:rPr>
              <a:t> </a:t>
            </a:r>
            <a:r>
              <a:rPr sz="650" spc="20" dirty="0">
                <a:latin typeface="Microsoft Sans Serif"/>
                <a:cs typeface="Microsoft Sans Serif"/>
              </a:rPr>
              <a:t>dinámicos</a:t>
            </a:r>
            <a:r>
              <a:rPr sz="650" spc="-15" dirty="0">
                <a:latin typeface="Microsoft Sans Serif"/>
                <a:cs typeface="Microsoft Sans Serif"/>
              </a:rPr>
              <a:t> </a:t>
            </a:r>
            <a:r>
              <a:rPr sz="650" spc="15" dirty="0">
                <a:latin typeface="Microsoft Sans Serif"/>
                <a:cs typeface="Microsoft Sans Serif"/>
              </a:rPr>
              <a:t>torsionales.</a:t>
            </a:r>
            <a:endParaRPr sz="650">
              <a:latin typeface="Microsoft Sans Serif"/>
              <a:cs typeface="Microsoft Sans Serif"/>
            </a:endParaRPr>
          </a:p>
          <a:p>
            <a:pPr marL="12700">
              <a:lnSpc>
                <a:spcPct val="100000"/>
              </a:lnSpc>
              <a:spcBef>
                <a:spcPts val="760"/>
              </a:spcBef>
            </a:pPr>
            <a:r>
              <a:rPr sz="900" spc="10" dirty="0">
                <a:latin typeface="Microsoft Sans Serif"/>
                <a:cs typeface="Microsoft Sans Serif"/>
              </a:rPr>
              <a:t>C.Protección</a:t>
            </a:r>
            <a:endParaRPr sz="900">
              <a:latin typeface="Microsoft Sans Serif"/>
              <a:cs typeface="Microsoft Sans Serif"/>
            </a:endParaRPr>
          </a:p>
          <a:p>
            <a:pPr marL="12700" marR="5080" indent="153670">
              <a:lnSpc>
                <a:spcPct val="143200"/>
              </a:lnSpc>
              <a:spcBef>
                <a:spcPts val="195"/>
              </a:spcBef>
            </a:pPr>
            <a:r>
              <a:rPr sz="700" spc="-40" dirty="0">
                <a:latin typeface="Microsoft Sans Serif"/>
                <a:cs typeface="Microsoft Sans Serif"/>
              </a:rPr>
              <a:t>Se </a:t>
            </a:r>
            <a:r>
              <a:rPr sz="700" spc="30" dirty="0">
                <a:latin typeface="Microsoft Sans Serif"/>
                <a:cs typeface="Microsoft Sans Serif"/>
              </a:rPr>
              <a:t>pueden </a:t>
            </a:r>
            <a:r>
              <a:rPr sz="700" spc="15" dirty="0">
                <a:latin typeface="Microsoft Sans Serif"/>
                <a:cs typeface="Microsoft Sans Serif"/>
              </a:rPr>
              <a:t>aplicar dispositivos </a:t>
            </a:r>
            <a:r>
              <a:rPr sz="700" spc="20" dirty="0">
                <a:latin typeface="Microsoft Sans Serif"/>
                <a:cs typeface="Microsoft Sans Serif"/>
              </a:rPr>
              <a:t>de </a:t>
            </a:r>
            <a:r>
              <a:rPr sz="700" spc="25" dirty="0">
                <a:latin typeface="Microsoft Sans Serif"/>
                <a:cs typeface="Microsoft Sans Serif"/>
              </a:rPr>
              <a:t>protección para </a:t>
            </a:r>
            <a:r>
              <a:rPr sz="700" spc="35" dirty="0">
                <a:latin typeface="Microsoft Sans Serif"/>
                <a:cs typeface="Microsoft Sans Serif"/>
              </a:rPr>
              <a:t>retirar </a:t>
            </a:r>
            <a:r>
              <a:rPr sz="700" spc="40" dirty="0">
                <a:latin typeface="Microsoft Sans Serif"/>
                <a:cs typeface="Microsoft Sans Serif"/>
              </a:rPr>
              <a:t>un </a:t>
            </a:r>
            <a:r>
              <a:rPr sz="700" spc="30" dirty="0">
                <a:latin typeface="Microsoft Sans Serif"/>
                <a:cs typeface="Microsoft Sans Serif"/>
              </a:rPr>
              <a:t>generador </a:t>
            </a:r>
            <a:r>
              <a:rPr sz="700" spc="35" dirty="0">
                <a:latin typeface="Microsoft Sans Serif"/>
                <a:cs typeface="Microsoft Sans Serif"/>
              </a:rPr>
              <a:t> </a:t>
            </a:r>
            <a:r>
              <a:rPr sz="700" spc="20" dirty="0">
                <a:latin typeface="Microsoft Sans Serif"/>
                <a:cs typeface="Microsoft Sans Serif"/>
              </a:rPr>
              <a:t>del</a:t>
            </a:r>
            <a:r>
              <a:rPr sz="700" spc="-5" dirty="0">
                <a:latin typeface="Microsoft Sans Serif"/>
                <a:cs typeface="Microsoft Sans Serif"/>
              </a:rPr>
              <a:t> </a:t>
            </a:r>
            <a:r>
              <a:rPr sz="700" spc="15" dirty="0">
                <a:latin typeface="Microsoft Sans Serif"/>
                <a:cs typeface="Microsoft Sans Serif"/>
              </a:rPr>
              <a:t>sistema</a:t>
            </a:r>
            <a:r>
              <a:rPr sz="700" spc="-5" dirty="0">
                <a:latin typeface="Microsoft Sans Serif"/>
                <a:cs typeface="Microsoft Sans Serif"/>
              </a:rPr>
              <a:t> </a:t>
            </a:r>
            <a:r>
              <a:rPr sz="700" spc="30" dirty="0">
                <a:latin typeface="Microsoft Sans Serif"/>
                <a:cs typeface="Microsoft Sans Serif"/>
              </a:rPr>
              <a:t>como</a:t>
            </a:r>
            <a:r>
              <a:rPr sz="700" dirty="0">
                <a:latin typeface="Microsoft Sans Serif"/>
                <a:cs typeface="Microsoft Sans Serif"/>
              </a:rPr>
              <a:t> </a:t>
            </a:r>
            <a:r>
              <a:rPr sz="700" spc="25" dirty="0">
                <a:latin typeface="Microsoft Sans Serif"/>
                <a:cs typeface="Microsoft Sans Serif"/>
              </a:rPr>
              <a:t>protección</a:t>
            </a:r>
            <a:r>
              <a:rPr sz="700" spc="-5" dirty="0">
                <a:latin typeface="Microsoft Sans Serif"/>
                <a:cs typeface="Microsoft Sans Serif"/>
              </a:rPr>
              <a:t> </a:t>
            </a:r>
            <a:r>
              <a:rPr sz="700" spc="25" dirty="0">
                <a:latin typeface="Microsoft Sans Serif"/>
                <a:cs typeface="Microsoft Sans Serif"/>
              </a:rPr>
              <a:t>principal</a:t>
            </a:r>
            <a:r>
              <a:rPr sz="700" dirty="0">
                <a:latin typeface="Microsoft Sans Serif"/>
                <a:cs typeface="Microsoft Sans Serif"/>
              </a:rPr>
              <a:t> </a:t>
            </a:r>
            <a:r>
              <a:rPr sz="700" spc="30" dirty="0">
                <a:latin typeface="Microsoft Sans Serif"/>
                <a:cs typeface="Microsoft Sans Serif"/>
              </a:rPr>
              <a:t>contra</a:t>
            </a:r>
            <a:r>
              <a:rPr sz="700" spc="-5" dirty="0">
                <a:latin typeface="Microsoft Sans Serif"/>
                <a:cs typeface="Microsoft Sans Serif"/>
              </a:rPr>
              <a:t> </a:t>
            </a:r>
            <a:r>
              <a:rPr sz="700" spc="-80" dirty="0">
                <a:latin typeface="Microsoft Sans Serif"/>
                <a:cs typeface="Microsoft Sans Serif"/>
              </a:rPr>
              <a:t>SSR</a:t>
            </a:r>
            <a:r>
              <a:rPr sz="700" spc="-5" dirty="0">
                <a:latin typeface="Microsoft Sans Serif"/>
                <a:cs typeface="Microsoft Sans Serif"/>
              </a:rPr>
              <a:t> </a:t>
            </a:r>
            <a:r>
              <a:rPr sz="700" spc="30" dirty="0">
                <a:latin typeface="Microsoft Sans Serif"/>
                <a:cs typeface="Microsoft Sans Serif"/>
              </a:rPr>
              <a:t>o</a:t>
            </a:r>
            <a:r>
              <a:rPr sz="700" dirty="0">
                <a:latin typeface="Microsoft Sans Serif"/>
                <a:cs typeface="Microsoft Sans Serif"/>
              </a:rPr>
              <a:t> </a:t>
            </a:r>
            <a:r>
              <a:rPr sz="700" spc="30" dirty="0">
                <a:latin typeface="Microsoft Sans Serif"/>
                <a:cs typeface="Microsoft Sans Serif"/>
              </a:rPr>
              <a:t>como</a:t>
            </a:r>
            <a:r>
              <a:rPr sz="700" spc="-5" dirty="0">
                <a:latin typeface="Microsoft Sans Serif"/>
                <a:cs typeface="Microsoft Sans Serif"/>
              </a:rPr>
              <a:t> </a:t>
            </a:r>
            <a:r>
              <a:rPr sz="700" spc="20" dirty="0">
                <a:latin typeface="Microsoft Sans Serif"/>
                <a:cs typeface="Microsoft Sans Serif"/>
              </a:rPr>
              <a:t>respaldo</a:t>
            </a:r>
            <a:r>
              <a:rPr sz="700" dirty="0">
                <a:latin typeface="Microsoft Sans Serif"/>
                <a:cs typeface="Microsoft Sans Serif"/>
              </a:rPr>
              <a:t> </a:t>
            </a:r>
            <a:r>
              <a:rPr sz="700" spc="25" dirty="0">
                <a:latin typeface="Microsoft Sans Serif"/>
                <a:cs typeface="Microsoft Sans Serif"/>
              </a:rPr>
              <a:t>para</a:t>
            </a:r>
            <a:r>
              <a:rPr sz="700" spc="-5" dirty="0">
                <a:latin typeface="Microsoft Sans Serif"/>
                <a:cs typeface="Microsoft Sans Serif"/>
              </a:rPr>
              <a:t> </a:t>
            </a:r>
            <a:r>
              <a:rPr sz="700" spc="35" dirty="0">
                <a:latin typeface="Microsoft Sans Serif"/>
                <a:cs typeface="Microsoft Sans Serif"/>
              </a:rPr>
              <a:t>otra </a:t>
            </a:r>
            <a:r>
              <a:rPr sz="700" spc="-170" dirty="0">
                <a:latin typeface="Microsoft Sans Serif"/>
                <a:cs typeface="Microsoft Sans Serif"/>
              </a:rPr>
              <a:t> </a:t>
            </a:r>
            <a:r>
              <a:rPr sz="700" spc="30" dirty="0">
                <a:latin typeface="Microsoft Sans Serif"/>
                <a:cs typeface="Microsoft Sans Serif"/>
              </a:rPr>
              <a:t>mitigación </a:t>
            </a:r>
            <a:r>
              <a:rPr sz="700" spc="20" dirty="0">
                <a:latin typeface="Microsoft Sans Serif"/>
                <a:cs typeface="Microsoft Sans Serif"/>
              </a:rPr>
              <a:t>de </a:t>
            </a:r>
            <a:r>
              <a:rPr sz="700" spc="-65" dirty="0">
                <a:latin typeface="Microsoft Sans Serif"/>
                <a:cs typeface="Microsoft Sans Serif"/>
              </a:rPr>
              <a:t>SSR. </a:t>
            </a:r>
            <a:r>
              <a:rPr sz="700" spc="-40" dirty="0">
                <a:latin typeface="Microsoft Sans Serif"/>
                <a:cs typeface="Microsoft Sans Serif"/>
              </a:rPr>
              <a:t>Se </a:t>
            </a:r>
            <a:r>
              <a:rPr sz="700" spc="25" dirty="0">
                <a:latin typeface="Microsoft Sans Serif"/>
                <a:cs typeface="Microsoft Sans Serif"/>
              </a:rPr>
              <a:t>puede </a:t>
            </a:r>
            <a:r>
              <a:rPr sz="700" spc="30" dirty="0">
                <a:latin typeface="Microsoft Sans Serif"/>
                <a:cs typeface="Microsoft Sans Serif"/>
              </a:rPr>
              <a:t>configurar </a:t>
            </a:r>
            <a:r>
              <a:rPr sz="700" spc="40" dirty="0">
                <a:latin typeface="Microsoft Sans Serif"/>
                <a:cs typeface="Microsoft Sans Serif"/>
              </a:rPr>
              <a:t>un </a:t>
            </a:r>
            <a:r>
              <a:rPr sz="700" spc="20" dirty="0">
                <a:latin typeface="Microsoft Sans Serif"/>
                <a:cs typeface="Microsoft Sans Serif"/>
              </a:rPr>
              <a:t>relé de </a:t>
            </a:r>
            <a:r>
              <a:rPr sz="700" spc="30" dirty="0">
                <a:latin typeface="Microsoft Sans Serif"/>
                <a:cs typeface="Microsoft Sans Serif"/>
              </a:rPr>
              <a:t>torsión </a:t>
            </a:r>
            <a:r>
              <a:rPr sz="700" spc="25" dirty="0">
                <a:latin typeface="Microsoft Sans Serif"/>
                <a:cs typeface="Microsoft Sans Serif"/>
              </a:rPr>
              <a:t>para </a:t>
            </a:r>
            <a:r>
              <a:rPr sz="700" spc="30" dirty="0">
                <a:latin typeface="Microsoft Sans Serif"/>
                <a:cs typeface="Microsoft Sans Serif"/>
              </a:rPr>
              <a:t>que </a:t>
            </a:r>
            <a:r>
              <a:rPr sz="700" spc="-5" dirty="0">
                <a:latin typeface="Microsoft Sans Serif"/>
                <a:cs typeface="Microsoft Sans Serif"/>
              </a:rPr>
              <a:t>se </a:t>
            </a:r>
            <a:r>
              <a:rPr sz="700" dirty="0">
                <a:latin typeface="Microsoft Sans Serif"/>
                <a:cs typeface="Microsoft Sans Serif"/>
              </a:rPr>
              <a:t> </a:t>
            </a:r>
            <a:r>
              <a:rPr sz="700" spc="20" dirty="0">
                <a:latin typeface="Microsoft Sans Serif"/>
                <a:cs typeface="Microsoft Sans Serif"/>
              </a:rPr>
              <a:t>dispare </a:t>
            </a:r>
            <a:r>
              <a:rPr sz="700" spc="35" dirty="0">
                <a:latin typeface="Microsoft Sans Serif"/>
                <a:cs typeface="Microsoft Sans Serif"/>
              </a:rPr>
              <a:t>tanto </a:t>
            </a:r>
            <a:r>
              <a:rPr sz="700" spc="25" dirty="0">
                <a:latin typeface="Microsoft Sans Serif"/>
                <a:cs typeface="Microsoft Sans Serif"/>
              </a:rPr>
              <a:t>para </a:t>
            </a:r>
            <a:r>
              <a:rPr sz="700" spc="15" dirty="0">
                <a:latin typeface="Microsoft Sans Serif"/>
                <a:cs typeface="Microsoft Sans Serif"/>
              </a:rPr>
              <a:t>pares </a:t>
            </a:r>
            <a:r>
              <a:rPr sz="700" spc="20" dirty="0">
                <a:latin typeface="Microsoft Sans Serif"/>
                <a:cs typeface="Microsoft Sans Serif"/>
              </a:rPr>
              <a:t>oscilatorios de bajo </a:t>
            </a:r>
            <a:r>
              <a:rPr sz="700" spc="15" dirty="0">
                <a:latin typeface="Microsoft Sans Serif"/>
                <a:cs typeface="Microsoft Sans Serif"/>
              </a:rPr>
              <a:t>nivel </a:t>
            </a:r>
            <a:r>
              <a:rPr sz="700" spc="30" dirty="0">
                <a:latin typeface="Microsoft Sans Serif"/>
                <a:cs typeface="Microsoft Sans Serif"/>
              </a:rPr>
              <a:t>que </a:t>
            </a:r>
            <a:r>
              <a:rPr sz="700" spc="15" dirty="0">
                <a:latin typeface="Microsoft Sans Serif"/>
                <a:cs typeface="Microsoft Sans Serif"/>
              </a:rPr>
              <a:t>están creciendo </a:t>
            </a:r>
            <a:r>
              <a:rPr sz="700" spc="20" dirty="0">
                <a:latin typeface="Microsoft Sans Serif"/>
                <a:cs typeface="Microsoft Sans Serif"/>
              </a:rPr>
              <a:t>en </a:t>
            </a:r>
            <a:r>
              <a:rPr sz="700" spc="25" dirty="0">
                <a:latin typeface="Microsoft Sans Serif"/>
                <a:cs typeface="Microsoft Sans Serif"/>
              </a:rPr>
              <a:t> </a:t>
            </a:r>
            <a:r>
              <a:rPr sz="700" spc="40" dirty="0">
                <a:latin typeface="Microsoft Sans Serif"/>
                <a:cs typeface="Microsoft Sans Serif"/>
              </a:rPr>
              <a:t>magnitud </a:t>
            </a:r>
            <a:r>
              <a:rPr sz="700" spc="30" dirty="0">
                <a:latin typeface="Microsoft Sans Serif"/>
                <a:cs typeface="Microsoft Sans Serif"/>
              </a:rPr>
              <a:t>como </a:t>
            </a:r>
            <a:r>
              <a:rPr sz="700" spc="25" dirty="0">
                <a:latin typeface="Microsoft Sans Serif"/>
                <a:cs typeface="Microsoft Sans Serif"/>
              </a:rPr>
              <a:t>para </a:t>
            </a:r>
            <a:r>
              <a:rPr sz="700" spc="15" dirty="0">
                <a:latin typeface="Microsoft Sans Serif"/>
                <a:cs typeface="Microsoft Sans Serif"/>
              </a:rPr>
              <a:t>pares </a:t>
            </a:r>
            <a:r>
              <a:rPr sz="700" spc="20" dirty="0">
                <a:latin typeface="Microsoft Sans Serif"/>
                <a:cs typeface="Microsoft Sans Serif"/>
              </a:rPr>
              <a:t>de </a:t>
            </a:r>
            <a:r>
              <a:rPr sz="700" spc="40" dirty="0">
                <a:latin typeface="Microsoft Sans Serif"/>
                <a:cs typeface="Microsoft Sans Serif"/>
              </a:rPr>
              <a:t>muy </a:t>
            </a:r>
            <a:r>
              <a:rPr sz="700" spc="25" dirty="0">
                <a:latin typeface="Microsoft Sans Serif"/>
                <a:cs typeface="Microsoft Sans Serif"/>
              </a:rPr>
              <a:t>alto </a:t>
            </a:r>
            <a:r>
              <a:rPr sz="700" spc="15" dirty="0">
                <a:latin typeface="Microsoft Sans Serif"/>
                <a:cs typeface="Microsoft Sans Serif"/>
              </a:rPr>
              <a:t>nivel </a:t>
            </a:r>
            <a:r>
              <a:rPr sz="700" spc="30" dirty="0">
                <a:latin typeface="Microsoft Sans Serif"/>
                <a:cs typeface="Microsoft Sans Serif"/>
              </a:rPr>
              <a:t>que ocurren entre </a:t>
            </a:r>
            <a:r>
              <a:rPr sz="700" spc="25" dirty="0">
                <a:latin typeface="Microsoft Sans Serif"/>
                <a:cs typeface="Microsoft Sans Serif"/>
              </a:rPr>
              <a:t>diferentes </a:t>
            </a:r>
            <a:r>
              <a:rPr sz="700" spc="30" dirty="0">
                <a:latin typeface="Microsoft Sans Serif"/>
                <a:cs typeface="Microsoft Sans Serif"/>
              </a:rPr>
              <a:t> </a:t>
            </a:r>
            <a:r>
              <a:rPr sz="700" spc="5" dirty="0">
                <a:latin typeface="Microsoft Sans Serif"/>
                <a:cs typeface="Microsoft Sans Serif"/>
              </a:rPr>
              <a:t>secciones </a:t>
            </a:r>
            <a:r>
              <a:rPr sz="700" spc="20" dirty="0">
                <a:latin typeface="Microsoft Sans Serif"/>
                <a:cs typeface="Microsoft Sans Serif"/>
              </a:rPr>
              <a:t>del </a:t>
            </a:r>
            <a:r>
              <a:rPr sz="700" spc="5" dirty="0">
                <a:latin typeface="Microsoft Sans Serif"/>
                <a:cs typeface="Microsoft Sans Serif"/>
              </a:rPr>
              <a:t>eje. </a:t>
            </a:r>
            <a:r>
              <a:rPr sz="700" spc="-15" dirty="0">
                <a:latin typeface="Microsoft Sans Serif"/>
                <a:cs typeface="Microsoft Sans Serif"/>
              </a:rPr>
              <a:t>Las </a:t>
            </a:r>
            <a:r>
              <a:rPr sz="700" spc="20" dirty="0">
                <a:latin typeface="Microsoft Sans Serif"/>
                <a:cs typeface="Microsoft Sans Serif"/>
              </a:rPr>
              <a:t>entradas del relé </a:t>
            </a:r>
            <a:r>
              <a:rPr sz="700" spc="30" dirty="0">
                <a:latin typeface="Microsoft Sans Serif"/>
                <a:cs typeface="Microsoft Sans Serif"/>
              </a:rPr>
              <a:t>podrían </a:t>
            </a:r>
            <a:r>
              <a:rPr sz="700" spc="25" dirty="0">
                <a:latin typeface="Microsoft Sans Serif"/>
                <a:cs typeface="Microsoft Sans Serif"/>
              </a:rPr>
              <a:t>incluir </a:t>
            </a:r>
            <a:r>
              <a:rPr sz="700" spc="10" dirty="0">
                <a:latin typeface="Microsoft Sans Serif"/>
                <a:cs typeface="Microsoft Sans Serif"/>
              </a:rPr>
              <a:t>desviación </a:t>
            </a:r>
            <a:r>
              <a:rPr sz="700" spc="15" dirty="0">
                <a:latin typeface="Microsoft Sans Serif"/>
                <a:cs typeface="Microsoft Sans Serif"/>
              </a:rPr>
              <a:t> </a:t>
            </a:r>
            <a:r>
              <a:rPr sz="700" spc="20" dirty="0">
                <a:latin typeface="Microsoft Sans Serif"/>
                <a:cs typeface="Microsoft Sans Serif"/>
              </a:rPr>
              <a:t>instantánea</a:t>
            </a:r>
            <a:r>
              <a:rPr sz="700" dirty="0">
                <a:latin typeface="Microsoft Sans Serif"/>
                <a:cs typeface="Microsoft Sans Serif"/>
              </a:rPr>
              <a:t> </a:t>
            </a:r>
            <a:r>
              <a:rPr sz="700" spc="20" dirty="0">
                <a:latin typeface="Microsoft Sans Serif"/>
                <a:cs typeface="Microsoft Sans Serif"/>
              </a:rPr>
              <a:t>de</a:t>
            </a:r>
            <a:r>
              <a:rPr sz="700" dirty="0">
                <a:latin typeface="Microsoft Sans Serif"/>
                <a:cs typeface="Microsoft Sans Serif"/>
              </a:rPr>
              <a:t> </a:t>
            </a:r>
            <a:r>
              <a:rPr sz="700" spc="10" dirty="0">
                <a:latin typeface="Microsoft Sans Serif"/>
                <a:cs typeface="Microsoft Sans Serif"/>
              </a:rPr>
              <a:t>la</a:t>
            </a:r>
            <a:r>
              <a:rPr sz="700" spc="5" dirty="0">
                <a:latin typeface="Microsoft Sans Serif"/>
                <a:cs typeface="Microsoft Sans Serif"/>
              </a:rPr>
              <a:t> </a:t>
            </a:r>
            <a:r>
              <a:rPr sz="700" spc="15" dirty="0">
                <a:latin typeface="Microsoft Sans Serif"/>
                <a:cs typeface="Microsoft Sans Serif"/>
              </a:rPr>
              <a:t>velocidad</a:t>
            </a:r>
            <a:r>
              <a:rPr sz="700" dirty="0">
                <a:latin typeface="Microsoft Sans Serif"/>
                <a:cs typeface="Microsoft Sans Serif"/>
              </a:rPr>
              <a:t> </a:t>
            </a:r>
            <a:r>
              <a:rPr sz="700" spc="20" dirty="0">
                <a:latin typeface="Microsoft Sans Serif"/>
                <a:cs typeface="Microsoft Sans Serif"/>
              </a:rPr>
              <a:t>del</a:t>
            </a:r>
            <a:r>
              <a:rPr sz="700" spc="5" dirty="0">
                <a:latin typeface="Microsoft Sans Serif"/>
                <a:cs typeface="Microsoft Sans Serif"/>
              </a:rPr>
              <a:t> </a:t>
            </a:r>
            <a:r>
              <a:rPr sz="700" spc="10" dirty="0">
                <a:latin typeface="Microsoft Sans Serif"/>
                <a:cs typeface="Microsoft Sans Serif"/>
              </a:rPr>
              <a:t>eje</a:t>
            </a:r>
            <a:r>
              <a:rPr sz="700" dirty="0">
                <a:latin typeface="Microsoft Sans Serif"/>
                <a:cs typeface="Microsoft Sans Serif"/>
              </a:rPr>
              <a:t> </a:t>
            </a:r>
            <a:r>
              <a:rPr sz="700" spc="30" dirty="0">
                <a:latin typeface="Microsoft Sans Serif"/>
                <a:cs typeface="Microsoft Sans Serif"/>
              </a:rPr>
              <a:t>o</a:t>
            </a:r>
            <a:r>
              <a:rPr sz="700" spc="5" dirty="0">
                <a:latin typeface="Microsoft Sans Serif"/>
                <a:cs typeface="Microsoft Sans Serif"/>
              </a:rPr>
              <a:t> </a:t>
            </a:r>
            <a:r>
              <a:rPr sz="700" spc="20" dirty="0">
                <a:latin typeface="Microsoft Sans Serif"/>
                <a:cs typeface="Microsoft Sans Serif"/>
              </a:rPr>
              <a:t>potencia</a:t>
            </a:r>
            <a:r>
              <a:rPr sz="700" dirty="0">
                <a:latin typeface="Microsoft Sans Serif"/>
                <a:cs typeface="Microsoft Sans Serif"/>
              </a:rPr>
              <a:t> </a:t>
            </a:r>
            <a:r>
              <a:rPr sz="700" spc="20" dirty="0">
                <a:latin typeface="Microsoft Sans Serif"/>
                <a:cs typeface="Microsoft Sans Serif"/>
              </a:rPr>
              <a:t>instantánea</a:t>
            </a:r>
            <a:r>
              <a:rPr sz="700" spc="5" dirty="0">
                <a:latin typeface="Microsoft Sans Serif"/>
                <a:cs typeface="Microsoft Sans Serif"/>
              </a:rPr>
              <a:t> </a:t>
            </a:r>
            <a:r>
              <a:rPr sz="700" spc="20" dirty="0">
                <a:latin typeface="Microsoft Sans Serif"/>
                <a:cs typeface="Microsoft Sans Serif"/>
              </a:rPr>
              <a:t>del</a:t>
            </a:r>
            <a:r>
              <a:rPr sz="700" dirty="0">
                <a:latin typeface="Microsoft Sans Serif"/>
                <a:cs typeface="Microsoft Sans Serif"/>
              </a:rPr>
              <a:t> </a:t>
            </a:r>
            <a:r>
              <a:rPr sz="700" spc="25" dirty="0">
                <a:latin typeface="Microsoft Sans Serif"/>
                <a:cs typeface="Microsoft Sans Serif"/>
              </a:rPr>
              <a:t>generador.</a:t>
            </a:r>
            <a:endParaRPr sz="700">
              <a:latin typeface="Microsoft Sans Serif"/>
              <a:cs typeface="Microsoft Sans Serif"/>
            </a:endParaRPr>
          </a:p>
          <a:p>
            <a:pPr marL="12700" marR="142875">
              <a:lnSpc>
                <a:spcPct val="143200"/>
              </a:lnSpc>
              <a:spcBef>
                <a:spcPts val="5"/>
              </a:spcBef>
            </a:pPr>
            <a:r>
              <a:rPr sz="700" spc="20" dirty="0">
                <a:latin typeface="Microsoft Sans Serif"/>
                <a:cs typeface="Microsoft Sans Serif"/>
              </a:rPr>
              <a:t>También</a:t>
            </a:r>
            <a:r>
              <a:rPr sz="700" spc="-5" dirty="0">
                <a:latin typeface="Microsoft Sans Serif"/>
                <a:cs typeface="Microsoft Sans Serif"/>
              </a:rPr>
              <a:t> se </a:t>
            </a:r>
            <a:r>
              <a:rPr sz="700" spc="25" dirty="0">
                <a:latin typeface="Microsoft Sans Serif"/>
                <a:cs typeface="Microsoft Sans Serif"/>
              </a:rPr>
              <a:t>puede</a:t>
            </a:r>
            <a:r>
              <a:rPr sz="700" dirty="0">
                <a:latin typeface="Microsoft Sans Serif"/>
                <a:cs typeface="Microsoft Sans Serif"/>
              </a:rPr>
              <a:t> </a:t>
            </a:r>
            <a:r>
              <a:rPr sz="700" spc="30" dirty="0">
                <a:latin typeface="Microsoft Sans Serif"/>
                <a:cs typeface="Microsoft Sans Serif"/>
              </a:rPr>
              <a:t>configurar</a:t>
            </a:r>
            <a:r>
              <a:rPr sz="700" spc="-5" dirty="0">
                <a:latin typeface="Microsoft Sans Serif"/>
                <a:cs typeface="Microsoft Sans Serif"/>
              </a:rPr>
              <a:t> </a:t>
            </a:r>
            <a:r>
              <a:rPr sz="700" spc="40" dirty="0">
                <a:latin typeface="Microsoft Sans Serif"/>
                <a:cs typeface="Microsoft Sans Serif"/>
              </a:rPr>
              <a:t>un</a:t>
            </a:r>
            <a:r>
              <a:rPr sz="700" dirty="0">
                <a:latin typeface="Microsoft Sans Serif"/>
                <a:cs typeface="Microsoft Sans Serif"/>
              </a:rPr>
              <a:t> </a:t>
            </a:r>
            <a:r>
              <a:rPr sz="700" spc="20" dirty="0">
                <a:latin typeface="Microsoft Sans Serif"/>
                <a:cs typeface="Microsoft Sans Serif"/>
              </a:rPr>
              <a:t>relé</a:t>
            </a:r>
            <a:r>
              <a:rPr sz="700" spc="-5" dirty="0">
                <a:latin typeface="Microsoft Sans Serif"/>
                <a:cs typeface="Microsoft Sans Serif"/>
              </a:rPr>
              <a:t> </a:t>
            </a:r>
            <a:r>
              <a:rPr sz="700" spc="20" dirty="0">
                <a:latin typeface="Microsoft Sans Serif"/>
                <a:cs typeface="Microsoft Sans Serif"/>
              </a:rPr>
              <a:t>de</a:t>
            </a:r>
            <a:r>
              <a:rPr sz="700" spc="-5" dirty="0">
                <a:latin typeface="Microsoft Sans Serif"/>
                <a:cs typeface="Microsoft Sans Serif"/>
              </a:rPr>
              <a:t> </a:t>
            </a:r>
            <a:r>
              <a:rPr sz="700" spc="25" dirty="0">
                <a:latin typeface="Microsoft Sans Serif"/>
                <a:cs typeface="Microsoft Sans Serif"/>
              </a:rPr>
              <a:t>protección</a:t>
            </a:r>
            <a:r>
              <a:rPr sz="700" dirty="0">
                <a:latin typeface="Microsoft Sans Serif"/>
                <a:cs typeface="Microsoft Sans Serif"/>
              </a:rPr>
              <a:t> </a:t>
            </a:r>
            <a:r>
              <a:rPr sz="700" spc="25" dirty="0">
                <a:latin typeface="Microsoft Sans Serif"/>
                <a:cs typeface="Microsoft Sans Serif"/>
              </a:rPr>
              <a:t>torsional</a:t>
            </a:r>
            <a:r>
              <a:rPr sz="700" spc="-5" dirty="0">
                <a:latin typeface="Microsoft Sans Serif"/>
                <a:cs typeface="Microsoft Sans Serif"/>
              </a:rPr>
              <a:t> </a:t>
            </a:r>
            <a:r>
              <a:rPr sz="700" spc="25" dirty="0">
                <a:latin typeface="Microsoft Sans Serif"/>
                <a:cs typeface="Microsoft Sans Serif"/>
              </a:rPr>
              <a:t>para</a:t>
            </a:r>
            <a:r>
              <a:rPr sz="700" dirty="0">
                <a:latin typeface="Microsoft Sans Serif"/>
                <a:cs typeface="Microsoft Sans Serif"/>
              </a:rPr>
              <a:t> </a:t>
            </a:r>
            <a:r>
              <a:rPr sz="700" spc="30" dirty="0">
                <a:latin typeface="Microsoft Sans Serif"/>
                <a:cs typeface="Microsoft Sans Serif"/>
              </a:rPr>
              <a:t>que</a:t>
            </a:r>
            <a:r>
              <a:rPr sz="700" spc="-5" dirty="0">
                <a:latin typeface="Microsoft Sans Serif"/>
                <a:cs typeface="Microsoft Sans Serif"/>
              </a:rPr>
              <a:t> se </a:t>
            </a:r>
            <a:r>
              <a:rPr sz="700" spc="-170" dirty="0">
                <a:latin typeface="Microsoft Sans Serif"/>
                <a:cs typeface="Microsoft Sans Serif"/>
              </a:rPr>
              <a:t> </a:t>
            </a:r>
            <a:r>
              <a:rPr sz="700" spc="20" dirty="0">
                <a:latin typeface="Microsoft Sans Serif"/>
                <a:cs typeface="Microsoft Sans Serif"/>
              </a:rPr>
              <a:t>dispare</a:t>
            </a:r>
            <a:r>
              <a:rPr sz="700" spc="-5" dirty="0">
                <a:latin typeface="Microsoft Sans Serif"/>
                <a:cs typeface="Microsoft Sans Serif"/>
              </a:rPr>
              <a:t> </a:t>
            </a:r>
            <a:r>
              <a:rPr sz="700" spc="25" dirty="0">
                <a:latin typeface="Microsoft Sans Serif"/>
                <a:cs typeface="Microsoft Sans Serif"/>
              </a:rPr>
              <a:t>cuando</a:t>
            </a:r>
            <a:r>
              <a:rPr sz="700" spc="-10" dirty="0">
                <a:latin typeface="Microsoft Sans Serif"/>
                <a:cs typeface="Microsoft Sans Serif"/>
              </a:rPr>
              <a:t> </a:t>
            </a:r>
            <a:r>
              <a:rPr sz="700" spc="20" dirty="0">
                <a:latin typeface="Microsoft Sans Serif"/>
                <a:cs typeface="Microsoft Sans Serif"/>
              </a:rPr>
              <a:t>persistan</a:t>
            </a:r>
            <a:r>
              <a:rPr sz="700" spc="-5" dirty="0">
                <a:latin typeface="Microsoft Sans Serif"/>
                <a:cs typeface="Microsoft Sans Serif"/>
              </a:rPr>
              <a:t> </a:t>
            </a:r>
            <a:r>
              <a:rPr sz="700" dirty="0">
                <a:latin typeface="Microsoft Sans Serif"/>
                <a:cs typeface="Microsoft Sans Serif"/>
              </a:rPr>
              <a:t>las</a:t>
            </a:r>
            <a:r>
              <a:rPr sz="700" spc="-5" dirty="0">
                <a:latin typeface="Microsoft Sans Serif"/>
                <a:cs typeface="Microsoft Sans Serif"/>
              </a:rPr>
              <a:t> </a:t>
            </a:r>
            <a:r>
              <a:rPr sz="700" spc="5" dirty="0">
                <a:latin typeface="Microsoft Sans Serif"/>
                <a:cs typeface="Microsoft Sans Serif"/>
              </a:rPr>
              <a:t>oscilaciones.</a:t>
            </a:r>
            <a:endParaRPr sz="700">
              <a:latin typeface="Microsoft Sans Serif"/>
              <a:cs typeface="Microsoft Sans Serif"/>
            </a:endParaRPr>
          </a:p>
          <a:p>
            <a:pPr marL="12700" marR="17145" indent="153670">
              <a:lnSpc>
                <a:spcPts val="1200"/>
              </a:lnSpc>
              <a:spcBef>
                <a:spcPts val="100"/>
              </a:spcBef>
            </a:pPr>
            <a:r>
              <a:rPr sz="700" spc="-5" dirty="0">
                <a:latin typeface="Microsoft Sans Serif"/>
                <a:cs typeface="Microsoft Sans Serif"/>
              </a:rPr>
              <a:t>Los </a:t>
            </a:r>
            <a:r>
              <a:rPr sz="700" spc="10" dirty="0">
                <a:latin typeface="Microsoft Sans Serif"/>
                <a:cs typeface="Microsoft Sans Serif"/>
              </a:rPr>
              <a:t>sistemas </a:t>
            </a:r>
            <a:r>
              <a:rPr sz="700" spc="20" dirty="0">
                <a:latin typeface="Microsoft Sans Serif"/>
                <a:cs typeface="Microsoft Sans Serif"/>
              </a:rPr>
              <a:t>de </a:t>
            </a:r>
            <a:r>
              <a:rPr sz="700" spc="35" dirty="0">
                <a:latin typeface="Microsoft Sans Serif"/>
                <a:cs typeface="Microsoft Sans Serif"/>
              </a:rPr>
              <a:t>monitoreo </a:t>
            </a:r>
            <a:r>
              <a:rPr sz="700" spc="-5" dirty="0">
                <a:latin typeface="Microsoft Sans Serif"/>
                <a:cs typeface="Microsoft Sans Serif"/>
              </a:rPr>
              <a:t>se </a:t>
            </a:r>
            <a:r>
              <a:rPr sz="700" spc="30" dirty="0">
                <a:latin typeface="Microsoft Sans Serif"/>
                <a:cs typeface="Microsoft Sans Serif"/>
              </a:rPr>
              <a:t>pueden </a:t>
            </a:r>
            <a:r>
              <a:rPr sz="700" spc="15" dirty="0">
                <a:latin typeface="Microsoft Sans Serif"/>
                <a:cs typeface="Microsoft Sans Serif"/>
              </a:rPr>
              <a:t>aplicar </a:t>
            </a:r>
            <a:r>
              <a:rPr sz="700" dirty="0">
                <a:latin typeface="Microsoft Sans Serif"/>
                <a:cs typeface="Microsoft Sans Serif"/>
              </a:rPr>
              <a:t>a </a:t>
            </a:r>
            <a:r>
              <a:rPr sz="700" spc="10" dirty="0">
                <a:latin typeface="Microsoft Sans Serif"/>
                <a:cs typeface="Microsoft Sans Serif"/>
              </a:rPr>
              <a:t>los </a:t>
            </a:r>
            <a:r>
              <a:rPr sz="700" spc="25" dirty="0">
                <a:latin typeface="Microsoft Sans Serif"/>
                <a:cs typeface="Microsoft Sans Serif"/>
              </a:rPr>
              <a:t>generadores </a:t>
            </a:r>
            <a:r>
              <a:rPr sz="700" spc="20" dirty="0">
                <a:latin typeface="Microsoft Sans Serif"/>
                <a:cs typeface="Microsoft Sans Serif"/>
              </a:rPr>
              <a:t>de </a:t>
            </a:r>
            <a:r>
              <a:rPr sz="700" spc="25" dirty="0">
                <a:latin typeface="Microsoft Sans Serif"/>
                <a:cs typeface="Microsoft Sans Serif"/>
              </a:rPr>
              <a:t> </a:t>
            </a:r>
            <a:r>
              <a:rPr sz="700" spc="30" dirty="0">
                <a:latin typeface="Microsoft Sans Serif"/>
                <a:cs typeface="Microsoft Sans Serif"/>
              </a:rPr>
              <a:t>turbinas </a:t>
            </a:r>
            <a:r>
              <a:rPr sz="700" spc="25" dirty="0">
                <a:latin typeface="Microsoft Sans Serif"/>
                <a:cs typeface="Microsoft Sans Serif"/>
              </a:rPr>
              <a:t>para </a:t>
            </a:r>
            <a:r>
              <a:rPr sz="700" spc="30" dirty="0">
                <a:latin typeface="Microsoft Sans Serif"/>
                <a:cs typeface="Microsoft Sans Serif"/>
              </a:rPr>
              <a:t>registrar </a:t>
            </a:r>
            <a:r>
              <a:rPr sz="700" spc="15" dirty="0">
                <a:latin typeface="Microsoft Sans Serif"/>
                <a:cs typeface="Microsoft Sans Serif"/>
              </a:rPr>
              <a:t>eventos </a:t>
            </a:r>
            <a:r>
              <a:rPr sz="700" spc="20" dirty="0">
                <a:latin typeface="Microsoft Sans Serif"/>
                <a:cs typeface="Microsoft Sans Serif"/>
              </a:rPr>
              <a:t>de </a:t>
            </a:r>
            <a:r>
              <a:rPr sz="700" spc="-80" dirty="0">
                <a:latin typeface="Microsoft Sans Serif"/>
                <a:cs typeface="Microsoft Sans Serif"/>
              </a:rPr>
              <a:t>SSR </a:t>
            </a:r>
            <a:r>
              <a:rPr sz="700" spc="5" dirty="0">
                <a:latin typeface="Microsoft Sans Serif"/>
                <a:cs typeface="Microsoft Sans Serif"/>
              </a:rPr>
              <a:t>y </a:t>
            </a:r>
            <a:r>
              <a:rPr sz="700" spc="30" dirty="0">
                <a:latin typeface="Microsoft Sans Serif"/>
                <a:cs typeface="Microsoft Sans Serif"/>
              </a:rPr>
              <a:t>proporcionar información </a:t>
            </a:r>
            <a:r>
              <a:rPr sz="700" spc="20" dirty="0">
                <a:latin typeface="Microsoft Sans Serif"/>
                <a:cs typeface="Microsoft Sans Serif"/>
              </a:rPr>
              <a:t>sobre </a:t>
            </a:r>
            <a:r>
              <a:rPr sz="700" spc="10" dirty="0">
                <a:latin typeface="Microsoft Sans Serif"/>
                <a:cs typeface="Microsoft Sans Serif"/>
              </a:rPr>
              <a:t>la </a:t>
            </a:r>
            <a:r>
              <a:rPr sz="700" spc="15" dirty="0">
                <a:latin typeface="Microsoft Sans Serif"/>
                <a:cs typeface="Microsoft Sans Serif"/>
              </a:rPr>
              <a:t> </a:t>
            </a:r>
            <a:r>
              <a:rPr sz="700" spc="25" dirty="0">
                <a:latin typeface="Microsoft Sans Serif"/>
                <a:cs typeface="Microsoft Sans Serif"/>
              </a:rPr>
              <a:t>pérdida </a:t>
            </a:r>
            <a:r>
              <a:rPr sz="700" spc="20" dirty="0">
                <a:latin typeface="Microsoft Sans Serif"/>
                <a:cs typeface="Microsoft Sans Serif"/>
              </a:rPr>
              <a:t>de </a:t>
            </a:r>
            <a:r>
              <a:rPr sz="700" spc="15" dirty="0">
                <a:latin typeface="Microsoft Sans Serif"/>
                <a:cs typeface="Microsoft Sans Serif"/>
              </a:rPr>
              <a:t>vida </a:t>
            </a:r>
            <a:r>
              <a:rPr sz="700" spc="35" dirty="0">
                <a:latin typeface="Microsoft Sans Serif"/>
                <a:cs typeface="Microsoft Sans Serif"/>
              </a:rPr>
              <a:t>útil </a:t>
            </a:r>
            <a:r>
              <a:rPr sz="700" spc="20" dirty="0">
                <a:latin typeface="Microsoft Sans Serif"/>
                <a:cs typeface="Microsoft Sans Serif"/>
              </a:rPr>
              <a:t>del </a:t>
            </a:r>
            <a:r>
              <a:rPr sz="700" spc="5" dirty="0">
                <a:latin typeface="Microsoft Sans Serif"/>
                <a:cs typeface="Microsoft Sans Serif"/>
              </a:rPr>
              <a:t>eje. </a:t>
            </a:r>
            <a:r>
              <a:rPr sz="700" spc="20" dirty="0">
                <a:latin typeface="Microsoft Sans Serif"/>
                <a:cs typeface="Microsoft Sans Serif"/>
              </a:rPr>
              <a:t>Un </a:t>
            </a:r>
            <a:r>
              <a:rPr sz="700" spc="35" dirty="0">
                <a:latin typeface="Microsoft Sans Serif"/>
                <a:cs typeface="Microsoft Sans Serif"/>
              </a:rPr>
              <a:t>tipo </a:t>
            </a:r>
            <a:r>
              <a:rPr sz="700" spc="20" dirty="0">
                <a:latin typeface="Microsoft Sans Serif"/>
                <a:cs typeface="Microsoft Sans Serif"/>
              </a:rPr>
              <a:t>de esquema de </a:t>
            </a:r>
            <a:r>
              <a:rPr sz="700" spc="35" dirty="0">
                <a:latin typeface="Microsoft Sans Serif"/>
                <a:cs typeface="Microsoft Sans Serif"/>
              </a:rPr>
              <a:t>monitoreo </a:t>
            </a:r>
            <a:r>
              <a:rPr sz="700" spc="5" dirty="0">
                <a:latin typeface="Microsoft Sans Serif"/>
                <a:cs typeface="Microsoft Sans Serif"/>
              </a:rPr>
              <a:t>calcula </a:t>
            </a:r>
            <a:r>
              <a:rPr sz="700" spc="10" dirty="0">
                <a:latin typeface="Microsoft Sans Serif"/>
                <a:cs typeface="Microsoft Sans Serif"/>
              </a:rPr>
              <a:t>los </a:t>
            </a:r>
            <a:r>
              <a:rPr sz="700" spc="15" dirty="0">
                <a:latin typeface="Microsoft Sans Serif"/>
                <a:cs typeface="Microsoft Sans Serif"/>
              </a:rPr>
              <a:t> pares </a:t>
            </a:r>
            <a:r>
              <a:rPr sz="700" spc="20" dirty="0">
                <a:latin typeface="Microsoft Sans Serif"/>
                <a:cs typeface="Microsoft Sans Serif"/>
              </a:rPr>
              <a:t>de </a:t>
            </a:r>
            <a:r>
              <a:rPr sz="700" spc="10" dirty="0">
                <a:latin typeface="Microsoft Sans Serif"/>
                <a:cs typeface="Microsoft Sans Serif"/>
              </a:rPr>
              <a:t>eje </a:t>
            </a:r>
            <a:r>
              <a:rPr sz="700" dirty="0">
                <a:latin typeface="Microsoft Sans Serif"/>
                <a:cs typeface="Microsoft Sans Serif"/>
              </a:rPr>
              <a:t>a </a:t>
            </a:r>
            <a:r>
              <a:rPr sz="700" spc="35" dirty="0">
                <a:latin typeface="Microsoft Sans Serif"/>
                <a:cs typeface="Microsoft Sans Serif"/>
              </a:rPr>
              <a:t>partir </a:t>
            </a:r>
            <a:r>
              <a:rPr sz="700" spc="20" dirty="0">
                <a:latin typeface="Microsoft Sans Serif"/>
                <a:cs typeface="Microsoft Sans Serif"/>
              </a:rPr>
              <a:t>de mediciones de </a:t>
            </a:r>
            <a:r>
              <a:rPr sz="700" spc="15" dirty="0">
                <a:latin typeface="Microsoft Sans Serif"/>
                <a:cs typeface="Microsoft Sans Serif"/>
              </a:rPr>
              <a:t>voltajes </a:t>
            </a:r>
            <a:r>
              <a:rPr sz="700" spc="5" dirty="0">
                <a:latin typeface="Microsoft Sans Serif"/>
                <a:cs typeface="Microsoft Sans Serif"/>
              </a:rPr>
              <a:t>y </a:t>
            </a:r>
            <a:r>
              <a:rPr sz="700" spc="25" dirty="0">
                <a:latin typeface="Microsoft Sans Serif"/>
                <a:cs typeface="Microsoft Sans Serif"/>
              </a:rPr>
              <a:t>corrientes </a:t>
            </a:r>
            <a:r>
              <a:rPr sz="700" spc="20" dirty="0">
                <a:latin typeface="Microsoft Sans Serif"/>
                <a:cs typeface="Microsoft Sans Serif"/>
              </a:rPr>
              <a:t>del </a:t>
            </a:r>
            <a:r>
              <a:rPr sz="700" spc="25" dirty="0">
                <a:latin typeface="Microsoft Sans Serif"/>
                <a:cs typeface="Microsoft Sans Serif"/>
              </a:rPr>
              <a:t>generador. </a:t>
            </a:r>
            <a:r>
              <a:rPr sz="700" spc="30" dirty="0">
                <a:latin typeface="Microsoft Sans Serif"/>
                <a:cs typeface="Microsoft Sans Serif"/>
              </a:rPr>
              <a:t> Otra </a:t>
            </a:r>
            <a:r>
              <a:rPr sz="700" spc="25" dirty="0">
                <a:latin typeface="Microsoft Sans Serif"/>
                <a:cs typeface="Microsoft Sans Serif"/>
              </a:rPr>
              <a:t>alternativa </a:t>
            </a:r>
            <a:r>
              <a:rPr sz="700" spc="-5" dirty="0">
                <a:latin typeface="Microsoft Sans Serif"/>
                <a:cs typeface="Microsoft Sans Serif"/>
              </a:rPr>
              <a:t>es </a:t>
            </a:r>
            <a:r>
              <a:rPr sz="700" spc="35" dirty="0">
                <a:latin typeface="Microsoft Sans Serif"/>
                <a:cs typeface="Microsoft Sans Serif"/>
              </a:rPr>
              <a:t>monitorear </a:t>
            </a:r>
            <a:r>
              <a:rPr sz="700" spc="10" dirty="0">
                <a:latin typeface="Microsoft Sans Serif"/>
                <a:cs typeface="Microsoft Sans Serif"/>
              </a:rPr>
              <a:t>los </a:t>
            </a:r>
            <a:r>
              <a:rPr sz="700" spc="15" dirty="0">
                <a:latin typeface="Microsoft Sans Serif"/>
                <a:cs typeface="Microsoft Sans Serif"/>
              </a:rPr>
              <a:t>pares </a:t>
            </a:r>
            <a:r>
              <a:rPr sz="700" spc="10" dirty="0">
                <a:latin typeface="Microsoft Sans Serif"/>
                <a:cs typeface="Microsoft Sans Serif"/>
              </a:rPr>
              <a:t>reales </a:t>
            </a:r>
            <a:r>
              <a:rPr sz="700" spc="20" dirty="0">
                <a:latin typeface="Microsoft Sans Serif"/>
                <a:cs typeface="Microsoft Sans Serif"/>
              </a:rPr>
              <a:t>del </a:t>
            </a:r>
            <a:r>
              <a:rPr sz="700" spc="5" dirty="0">
                <a:latin typeface="Microsoft Sans Serif"/>
                <a:cs typeface="Microsoft Sans Serif"/>
              </a:rPr>
              <a:t>eje. </a:t>
            </a:r>
            <a:r>
              <a:rPr sz="700" spc="-30" dirty="0">
                <a:latin typeface="Microsoft Sans Serif"/>
                <a:cs typeface="Microsoft Sans Serif"/>
              </a:rPr>
              <a:t>El </a:t>
            </a:r>
            <a:r>
              <a:rPr sz="700" spc="30" dirty="0">
                <a:latin typeface="Microsoft Sans Serif"/>
                <a:cs typeface="Microsoft Sans Serif"/>
              </a:rPr>
              <a:t>equipo </a:t>
            </a:r>
            <a:r>
              <a:rPr sz="700" spc="20" dirty="0">
                <a:latin typeface="Microsoft Sans Serif"/>
                <a:cs typeface="Microsoft Sans Serif"/>
              </a:rPr>
              <a:t>de </a:t>
            </a:r>
            <a:r>
              <a:rPr sz="700" spc="25" dirty="0">
                <a:latin typeface="Microsoft Sans Serif"/>
                <a:cs typeface="Microsoft Sans Serif"/>
              </a:rPr>
              <a:t> </a:t>
            </a:r>
            <a:r>
              <a:rPr sz="700" spc="35" dirty="0">
                <a:latin typeface="Microsoft Sans Serif"/>
                <a:cs typeface="Microsoft Sans Serif"/>
              </a:rPr>
              <a:t>monitoreo permite </a:t>
            </a:r>
            <a:r>
              <a:rPr sz="700" spc="15" dirty="0">
                <a:latin typeface="Microsoft Sans Serif"/>
                <a:cs typeface="Microsoft Sans Serif"/>
              </a:rPr>
              <a:t>realizar </a:t>
            </a:r>
            <a:r>
              <a:rPr sz="700" spc="10" dirty="0">
                <a:latin typeface="Microsoft Sans Serif"/>
                <a:cs typeface="Microsoft Sans Serif"/>
              </a:rPr>
              <a:t>análisis </a:t>
            </a:r>
            <a:r>
              <a:rPr sz="700" spc="25" dirty="0">
                <a:latin typeface="Microsoft Sans Serif"/>
                <a:cs typeface="Microsoft Sans Serif"/>
              </a:rPr>
              <a:t>posteriores </a:t>
            </a:r>
            <a:r>
              <a:rPr sz="700" spc="10" dirty="0">
                <a:latin typeface="Microsoft Sans Serif"/>
                <a:cs typeface="Microsoft Sans Serif"/>
              </a:rPr>
              <a:t>al </a:t>
            </a:r>
            <a:r>
              <a:rPr sz="700" spc="25" dirty="0">
                <a:latin typeface="Microsoft Sans Serif"/>
                <a:cs typeface="Microsoft Sans Serif"/>
              </a:rPr>
              <a:t>evento </a:t>
            </a:r>
            <a:r>
              <a:rPr sz="700" spc="30" dirty="0">
                <a:latin typeface="Microsoft Sans Serif"/>
                <a:cs typeface="Microsoft Sans Serif"/>
              </a:rPr>
              <a:t>que pueden </a:t>
            </a:r>
            <a:r>
              <a:rPr sz="700" spc="15" dirty="0">
                <a:latin typeface="Microsoft Sans Serif"/>
                <a:cs typeface="Microsoft Sans Serif"/>
              </a:rPr>
              <a:t>ser </a:t>
            </a:r>
            <a:r>
              <a:rPr sz="700" spc="20" dirty="0">
                <a:latin typeface="Microsoft Sans Serif"/>
                <a:cs typeface="Microsoft Sans Serif"/>
              </a:rPr>
              <a:t> útiles</a:t>
            </a:r>
            <a:r>
              <a:rPr sz="700" spc="-5" dirty="0">
                <a:latin typeface="Microsoft Sans Serif"/>
                <a:cs typeface="Microsoft Sans Serif"/>
              </a:rPr>
              <a:t> </a:t>
            </a:r>
            <a:r>
              <a:rPr sz="700" spc="25" dirty="0">
                <a:latin typeface="Microsoft Sans Serif"/>
                <a:cs typeface="Microsoft Sans Serif"/>
              </a:rPr>
              <a:t>para</a:t>
            </a:r>
            <a:r>
              <a:rPr sz="700" dirty="0">
                <a:latin typeface="Microsoft Sans Serif"/>
                <a:cs typeface="Microsoft Sans Serif"/>
              </a:rPr>
              <a:t> </a:t>
            </a:r>
            <a:r>
              <a:rPr sz="700" spc="15" dirty="0">
                <a:latin typeface="Microsoft Sans Serif"/>
                <a:cs typeface="Microsoft Sans Serif"/>
              </a:rPr>
              <a:t>evaluar</a:t>
            </a:r>
            <a:r>
              <a:rPr sz="700" dirty="0">
                <a:latin typeface="Microsoft Sans Serif"/>
                <a:cs typeface="Microsoft Sans Serif"/>
              </a:rPr>
              <a:t> </a:t>
            </a:r>
            <a:r>
              <a:rPr sz="700" spc="10" dirty="0">
                <a:latin typeface="Microsoft Sans Serif"/>
                <a:cs typeface="Microsoft Sans Serif"/>
              </a:rPr>
              <a:t>el</a:t>
            </a:r>
            <a:r>
              <a:rPr sz="700" dirty="0">
                <a:latin typeface="Microsoft Sans Serif"/>
                <a:cs typeface="Microsoft Sans Serif"/>
              </a:rPr>
              <a:t> </a:t>
            </a:r>
            <a:r>
              <a:rPr sz="700" spc="25" dirty="0">
                <a:latin typeface="Microsoft Sans Serif"/>
                <a:cs typeface="Microsoft Sans Serif"/>
              </a:rPr>
              <a:t>desempeño</a:t>
            </a:r>
            <a:r>
              <a:rPr sz="700" spc="-5" dirty="0">
                <a:latin typeface="Microsoft Sans Serif"/>
                <a:cs typeface="Microsoft Sans Serif"/>
              </a:rPr>
              <a:t> </a:t>
            </a:r>
            <a:r>
              <a:rPr sz="700" spc="20" dirty="0">
                <a:latin typeface="Microsoft Sans Serif"/>
                <a:cs typeface="Microsoft Sans Serif"/>
              </a:rPr>
              <a:t>de</a:t>
            </a:r>
            <a:r>
              <a:rPr sz="700" dirty="0">
                <a:latin typeface="Microsoft Sans Serif"/>
                <a:cs typeface="Microsoft Sans Serif"/>
              </a:rPr>
              <a:t> </a:t>
            </a:r>
            <a:r>
              <a:rPr sz="700" spc="10" dirty="0">
                <a:latin typeface="Microsoft Sans Serif"/>
                <a:cs typeface="Microsoft Sans Serif"/>
              </a:rPr>
              <a:t>los</a:t>
            </a:r>
            <a:r>
              <a:rPr sz="700" dirty="0">
                <a:latin typeface="Microsoft Sans Serif"/>
                <a:cs typeface="Microsoft Sans Serif"/>
              </a:rPr>
              <a:t> </a:t>
            </a:r>
            <a:r>
              <a:rPr sz="700" spc="10" dirty="0">
                <a:latin typeface="Microsoft Sans Serif"/>
                <a:cs typeface="Microsoft Sans Serif"/>
              </a:rPr>
              <a:t>sistemas</a:t>
            </a:r>
            <a:r>
              <a:rPr sz="700" dirty="0">
                <a:latin typeface="Microsoft Sans Serif"/>
                <a:cs typeface="Microsoft Sans Serif"/>
              </a:rPr>
              <a:t> </a:t>
            </a:r>
            <a:r>
              <a:rPr sz="700" spc="20" dirty="0">
                <a:latin typeface="Microsoft Sans Serif"/>
                <a:cs typeface="Microsoft Sans Serif"/>
              </a:rPr>
              <a:t>de</a:t>
            </a:r>
            <a:r>
              <a:rPr sz="700" dirty="0">
                <a:latin typeface="Microsoft Sans Serif"/>
                <a:cs typeface="Microsoft Sans Serif"/>
              </a:rPr>
              <a:t> </a:t>
            </a:r>
            <a:r>
              <a:rPr sz="700" spc="25" dirty="0">
                <a:latin typeface="Microsoft Sans Serif"/>
                <a:cs typeface="Microsoft Sans Serif"/>
              </a:rPr>
              <a:t>protección</a:t>
            </a:r>
            <a:r>
              <a:rPr sz="700" spc="-5" dirty="0">
                <a:latin typeface="Microsoft Sans Serif"/>
                <a:cs typeface="Microsoft Sans Serif"/>
              </a:rPr>
              <a:t> </a:t>
            </a:r>
            <a:r>
              <a:rPr sz="700" spc="5" dirty="0">
                <a:latin typeface="Microsoft Sans Serif"/>
                <a:cs typeface="Microsoft Sans Serif"/>
              </a:rPr>
              <a:t>y</a:t>
            </a:r>
            <a:r>
              <a:rPr sz="700" dirty="0">
                <a:latin typeface="Microsoft Sans Serif"/>
                <a:cs typeface="Microsoft Sans Serif"/>
              </a:rPr>
              <a:t> </a:t>
            </a:r>
            <a:r>
              <a:rPr sz="700" spc="30" dirty="0">
                <a:latin typeface="Microsoft Sans Serif"/>
                <a:cs typeface="Microsoft Sans Serif"/>
              </a:rPr>
              <a:t>mitigación </a:t>
            </a:r>
            <a:r>
              <a:rPr sz="700" spc="-170" dirty="0">
                <a:latin typeface="Microsoft Sans Serif"/>
                <a:cs typeface="Microsoft Sans Serif"/>
              </a:rPr>
              <a:t> </a:t>
            </a:r>
            <a:r>
              <a:rPr sz="700" spc="20" dirty="0">
                <a:latin typeface="Microsoft Sans Serif"/>
                <a:cs typeface="Microsoft Sans Serif"/>
              </a:rPr>
              <a:t>de</a:t>
            </a:r>
            <a:r>
              <a:rPr sz="700" spc="-10" dirty="0">
                <a:latin typeface="Microsoft Sans Serif"/>
                <a:cs typeface="Microsoft Sans Serif"/>
              </a:rPr>
              <a:t> </a:t>
            </a:r>
            <a:r>
              <a:rPr sz="700" spc="-65" dirty="0">
                <a:latin typeface="Microsoft Sans Serif"/>
                <a:cs typeface="Microsoft Sans Serif"/>
              </a:rPr>
              <a:t>SSR.</a:t>
            </a:r>
            <a:endParaRPr sz="700">
              <a:latin typeface="Microsoft Sans Serif"/>
              <a:cs typeface="Microsoft Sans Serif"/>
            </a:endParaRPr>
          </a:p>
        </p:txBody>
      </p:sp>
      <p:sp>
        <p:nvSpPr>
          <p:cNvPr id="9" name="object 9"/>
          <p:cNvSpPr txBox="1"/>
          <p:nvPr/>
        </p:nvSpPr>
        <p:spPr>
          <a:xfrm>
            <a:off x="1415277" y="9415125"/>
            <a:ext cx="2852914" cy="143629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sz="850" spc="-25" dirty="0">
                <a:latin typeface="Microsoft Sans Serif"/>
                <a:cs typeface="Microsoft Sans Serif"/>
              </a:rPr>
              <a:t>CAPÍTULO</a:t>
            </a:r>
            <a:r>
              <a:rPr sz="850" spc="-20" dirty="0">
                <a:latin typeface="Microsoft Sans Serif"/>
                <a:cs typeface="Microsoft Sans Serif"/>
              </a:rPr>
              <a:t> </a:t>
            </a:r>
            <a:r>
              <a:rPr sz="850" dirty="0">
                <a:latin typeface="Microsoft Sans Serif"/>
                <a:cs typeface="Microsoft Sans Serif"/>
              </a:rPr>
              <a:t>4,</a:t>
            </a:r>
            <a:r>
              <a:rPr sz="850" spc="-15" dirty="0">
                <a:latin typeface="Microsoft Sans Serif"/>
                <a:cs typeface="Microsoft Sans Serif"/>
              </a:rPr>
              <a:t> </a:t>
            </a:r>
            <a:r>
              <a:rPr sz="850" spc="-40" dirty="0">
                <a:latin typeface="Microsoft Sans Serif"/>
                <a:cs typeface="Microsoft Sans Serif"/>
              </a:rPr>
              <a:t>SECCIÓN</a:t>
            </a:r>
            <a:r>
              <a:rPr sz="850" spc="-15" dirty="0">
                <a:latin typeface="Microsoft Sans Serif"/>
                <a:cs typeface="Microsoft Sans Serif"/>
              </a:rPr>
              <a:t> </a:t>
            </a:r>
            <a:r>
              <a:rPr sz="850" spc="10" dirty="0">
                <a:latin typeface="Microsoft Sans Serif"/>
                <a:cs typeface="Microsoft Sans Serif"/>
              </a:rPr>
              <a:t>2</a:t>
            </a:r>
            <a:endParaRPr sz="850">
              <a:latin typeface="Microsoft Sans Serif"/>
              <a:cs typeface="Microsoft Sans Serif"/>
            </a:endParaRPr>
          </a:p>
        </p:txBody>
      </p:sp>
      <p:sp>
        <p:nvSpPr>
          <p:cNvPr id="10" name="object 10"/>
          <p:cNvSpPr txBox="1"/>
          <p:nvPr/>
        </p:nvSpPr>
        <p:spPr>
          <a:xfrm>
            <a:off x="7845387" y="9415126"/>
            <a:ext cx="7796212" cy="285115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sz="850" spc="-25" dirty="0">
                <a:latin typeface="Microsoft Sans Serif"/>
                <a:cs typeface="Microsoft Sans Serif"/>
              </a:rPr>
              <a:t>TUTORIAL</a:t>
            </a:r>
            <a:r>
              <a:rPr sz="850" spc="-5" dirty="0">
                <a:latin typeface="Microsoft Sans Serif"/>
                <a:cs typeface="Microsoft Sans Serif"/>
              </a:rPr>
              <a:t> </a:t>
            </a:r>
            <a:r>
              <a:rPr sz="850" spc="-60" dirty="0">
                <a:latin typeface="Microsoft Sans Serif"/>
                <a:cs typeface="Microsoft Sans Serif"/>
              </a:rPr>
              <a:t>SOBRE</a:t>
            </a:r>
            <a:r>
              <a:rPr sz="850" spc="-5" dirty="0">
                <a:latin typeface="Microsoft Sans Serif"/>
                <a:cs typeface="Microsoft Sans Serif"/>
              </a:rPr>
              <a:t> </a:t>
            </a:r>
            <a:r>
              <a:rPr sz="850" spc="-35" dirty="0">
                <a:latin typeface="Microsoft Sans Serif"/>
                <a:cs typeface="Microsoft Sans Serif"/>
              </a:rPr>
              <a:t>PROTECCIÓN</a:t>
            </a:r>
            <a:r>
              <a:rPr sz="850" spc="-5" dirty="0">
                <a:latin typeface="Microsoft Sans Serif"/>
                <a:cs typeface="Microsoft Sans Serif"/>
              </a:rPr>
              <a:t> </a:t>
            </a:r>
            <a:r>
              <a:rPr sz="850" spc="-45" dirty="0">
                <a:latin typeface="Microsoft Sans Serif"/>
                <a:cs typeface="Microsoft Sans Serif"/>
              </a:rPr>
              <a:t>DE</a:t>
            </a:r>
            <a:r>
              <a:rPr sz="850" spc="-5" dirty="0">
                <a:latin typeface="Microsoft Sans Serif"/>
                <a:cs typeface="Microsoft Sans Serif"/>
              </a:rPr>
              <a:t> </a:t>
            </a:r>
            <a:r>
              <a:rPr sz="850" spc="-55" dirty="0">
                <a:latin typeface="Microsoft Sans Serif"/>
                <a:cs typeface="Microsoft Sans Serif"/>
              </a:rPr>
              <a:t>GENERADORES</a:t>
            </a:r>
            <a:r>
              <a:rPr sz="850" dirty="0">
                <a:latin typeface="Microsoft Sans Serif"/>
                <a:cs typeface="Microsoft Sans Serif"/>
              </a:rPr>
              <a:t> </a:t>
            </a:r>
            <a:r>
              <a:rPr sz="850" spc="-30" dirty="0">
                <a:latin typeface="Microsoft Sans Serif"/>
                <a:cs typeface="Microsoft Sans Serif"/>
              </a:rPr>
              <a:t>SÍNCRONOS</a:t>
            </a:r>
            <a:endParaRPr sz="850">
              <a:latin typeface="Microsoft Sans Serif"/>
              <a:cs typeface="Microsoft Sans Serif"/>
            </a:endParaRPr>
          </a:p>
          <a:p>
            <a:pPr marL="1400175">
              <a:lnSpc>
                <a:spcPct val="100000"/>
              </a:lnSpc>
            </a:pPr>
            <a:r>
              <a:rPr sz="850" spc="-15" dirty="0">
                <a:latin typeface="Microsoft Sans Serif"/>
                <a:cs typeface="Microsoft Sans Serif"/>
              </a:rPr>
              <a:t>PUBLICACIÓN</a:t>
            </a:r>
            <a:r>
              <a:rPr sz="850" spc="-5" dirty="0">
                <a:latin typeface="Microsoft Sans Serif"/>
                <a:cs typeface="Microsoft Sans Serif"/>
              </a:rPr>
              <a:t> </a:t>
            </a:r>
            <a:r>
              <a:rPr sz="850" spc="-55" dirty="0">
                <a:latin typeface="Microsoft Sans Serif"/>
                <a:cs typeface="Microsoft Sans Serif"/>
              </a:rPr>
              <a:t>ESPECIAL</a:t>
            </a:r>
            <a:r>
              <a:rPr sz="850" spc="-5" dirty="0">
                <a:latin typeface="Microsoft Sans Serif"/>
                <a:cs typeface="Microsoft Sans Serif"/>
              </a:rPr>
              <a:t> </a:t>
            </a:r>
            <a:r>
              <a:rPr sz="850" spc="-40" dirty="0">
                <a:latin typeface="Microsoft Sans Serif"/>
                <a:cs typeface="Microsoft Sans Serif"/>
              </a:rPr>
              <a:t>DEL</a:t>
            </a:r>
            <a:r>
              <a:rPr sz="850" spc="-5" dirty="0">
                <a:latin typeface="Microsoft Sans Serif"/>
                <a:cs typeface="Microsoft Sans Serif"/>
              </a:rPr>
              <a:t> </a:t>
            </a:r>
            <a:r>
              <a:rPr sz="850" spc="-60" dirty="0">
                <a:latin typeface="Microsoft Sans Serif"/>
                <a:cs typeface="Microsoft Sans Serif"/>
              </a:rPr>
              <a:t>IEEE</a:t>
            </a:r>
            <a:r>
              <a:rPr sz="850" spc="-5" dirty="0">
                <a:latin typeface="Microsoft Sans Serif"/>
                <a:cs typeface="Microsoft Sans Serif"/>
              </a:rPr>
              <a:t> </a:t>
            </a:r>
            <a:r>
              <a:rPr sz="850" spc="-80" dirty="0">
                <a:latin typeface="Microsoft Sans Serif"/>
                <a:cs typeface="Microsoft Sans Serif"/>
              </a:rPr>
              <a:t>PSRC</a:t>
            </a:r>
            <a:endParaRPr sz="850">
              <a:latin typeface="Microsoft Sans Serif"/>
              <a:cs typeface="Microsoft Sans Serif"/>
            </a:endParaRPr>
          </a:p>
        </p:txBody>
      </p:sp>
    </p:spTree>
  </p:cSld>
  <p:clrMapOvr>
    <a:masterClrMapping/>
  </p:clrMapOvr>
</p:sld>
</file>

<file path=ppt/slides/slide99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/>
          <p:nvPr/>
        </p:nvSpPr>
        <p:spPr>
          <a:xfrm>
            <a:off x="1444422" y="9413748"/>
            <a:ext cx="15051933" cy="9525"/>
          </a:xfrm>
          <a:custGeom>
            <a:avLst/>
            <a:gdLst/>
            <a:ahLst/>
            <a:cxnLst/>
            <a:rect l="l" t="t" r="r" b="b"/>
            <a:pathLst>
              <a:path w="6543040" h="9525">
                <a:moveTo>
                  <a:pt x="6542531" y="9144"/>
                </a:moveTo>
                <a:lnTo>
                  <a:pt x="0" y="9144"/>
                </a:lnTo>
                <a:lnTo>
                  <a:pt x="0" y="0"/>
                </a:lnTo>
                <a:lnTo>
                  <a:pt x="6542531" y="0"/>
                </a:lnTo>
                <a:lnTo>
                  <a:pt x="6542531" y="9144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" name="object 3"/>
          <p:cNvSpPr txBox="1"/>
          <p:nvPr/>
        </p:nvSpPr>
        <p:spPr>
          <a:xfrm>
            <a:off x="16290754" y="349008"/>
            <a:ext cx="192824" cy="135935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sz="800" spc="10" dirty="0">
                <a:latin typeface="Microsoft Sans Serif"/>
                <a:cs typeface="Microsoft Sans Serif"/>
              </a:rPr>
              <a:t>1</a:t>
            </a:r>
            <a:endParaRPr sz="800">
              <a:latin typeface="Microsoft Sans Serif"/>
              <a:cs typeface="Microsoft Sans Serif"/>
            </a:endParaRPr>
          </a:p>
        </p:txBody>
      </p:sp>
      <p:sp>
        <p:nvSpPr>
          <p:cNvPr id="4" name="object 4"/>
          <p:cNvSpPr txBox="1"/>
          <p:nvPr/>
        </p:nvSpPr>
        <p:spPr>
          <a:xfrm>
            <a:off x="6663680" y="838214"/>
            <a:ext cx="4259650" cy="688975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sz="1700" spc="70" dirty="0">
                <a:latin typeface="Microsoft Sans Serif"/>
                <a:cs typeface="Microsoft Sans Serif"/>
              </a:rPr>
              <a:t>Modos</a:t>
            </a:r>
            <a:r>
              <a:rPr sz="1700" spc="-45" dirty="0">
                <a:latin typeface="Microsoft Sans Serif"/>
                <a:cs typeface="Microsoft Sans Serif"/>
              </a:rPr>
              <a:t> </a:t>
            </a:r>
            <a:r>
              <a:rPr sz="1700" spc="55" dirty="0">
                <a:latin typeface="Microsoft Sans Serif"/>
                <a:cs typeface="Microsoft Sans Serif"/>
              </a:rPr>
              <a:t>de</a:t>
            </a:r>
            <a:r>
              <a:rPr sz="1700" spc="-45" dirty="0">
                <a:latin typeface="Microsoft Sans Serif"/>
                <a:cs typeface="Microsoft Sans Serif"/>
              </a:rPr>
              <a:t> </a:t>
            </a:r>
            <a:r>
              <a:rPr sz="1700" spc="60" dirty="0">
                <a:latin typeface="Microsoft Sans Serif"/>
                <a:cs typeface="Microsoft Sans Serif"/>
              </a:rPr>
              <a:t>disparo</a:t>
            </a:r>
            <a:endParaRPr sz="1700">
              <a:latin typeface="Microsoft Sans Serif"/>
              <a:cs typeface="Microsoft Sans Serif"/>
            </a:endParaRPr>
          </a:p>
          <a:p>
            <a:pPr marL="60960">
              <a:lnSpc>
                <a:spcPct val="100000"/>
              </a:lnSpc>
              <a:spcBef>
                <a:spcPts val="1980"/>
              </a:spcBef>
            </a:pPr>
            <a:r>
              <a:rPr sz="1000" spc="10" dirty="0">
                <a:latin typeface="Microsoft Sans Serif"/>
                <a:cs typeface="Microsoft Sans Serif"/>
              </a:rPr>
              <a:t>Kevin</a:t>
            </a:r>
            <a:r>
              <a:rPr sz="1000" spc="-25" dirty="0">
                <a:latin typeface="Microsoft Sans Serif"/>
                <a:cs typeface="Microsoft Sans Serif"/>
              </a:rPr>
              <a:t> </a:t>
            </a:r>
            <a:r>
              <a:rPr sz="1000" spc="20" dirty="0">
                <a:latin typeface="Microsoft Sans Serif"/>
                <a:cs typeface="Microsoft Sans Serif"/>
              </a:rPr>
              <a:t>Stephan</a:t>
            </a:r>
            <a:r>
              <a:rPr sz="1000" spc="-25" dirty="0">
                <a:latin typeface="Microsoft Sans Serif"/>
                <a:cs typeface="Microsoft Sans Serif"/>
              </a:rPr>
              <a:t> </a:t>
            </a:r>
            <a:r>
              <a:rPr sz="1000" spc="10" dirty="0">
                <a:latin typeface="Microsoft Sans Serif"/>
                <a:cs typeface="Microsoft Sans Serif"/>
              </a:rPr>
              <a:t>y</a:t>
            </a:r>
            <a:r>
              <a:rPr sz="1000" spc="-25" dirty="0">
                <a:latin typeface="Microsoft Sans Serif"/>
                <a:cs typeface="Microsoft Sans Serif"/>
              </a:rPr>
              <a:t> </a:t>
            </a:r>
            <a:r>
              <a:rPr sz="1000" spc="20" dirty="0">
                <a:latin typeface="Microsoft Sans Serif"/>
                <a:cs typeface="Microsoft Sans Serif"/>
              </a:rPr>
              <a:t>Sungsoo</a:t>
            </a:r>
            <a:r>
              <a:rPr sz="1000" spc="-25" dirty="0">
                <a:latin typeface="Microsoft Sans Serif"/>
                <a:cs typeface="Microsoft Sans Serif"/>
              </a:rPr>
              <a:t> </a:t>
            </a:r>
            <a:r>
              <a:rPr sz="1000" spc="25" dirty="0">
                <a:latin typeface="Microsoft Sans Serif"/>
                <a:cs typeface="Microsoft Sans Serif"/>
              </a:rPr>
              <a:t>Kim</a:t>
            </a:r>
            <a:endParaRPr sz="1000">
              <a:latin typeface="Microsoft Sans Serif"/>
              <a:cs typeface="Microsoft Sans Serif"/>
            </a:endParaRPr>
          </a:p>
        </p:txBody>
      </p:sp>
      <p:sp>
        <p:nvSpPr>
          <p:cNvPr id="5" name="object 5"/>
          <p:cNvSpPr txBox="1"/>
          <p:nvPr/>
        </p:nvSpPr>
        <p:spPr>
          <a:xfrm>
            <a:off x="1415277" y="1743729"/>
            <a:ext cx="7395956" cy="676467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 marR="5080" indent="151765">
              <a:lnSpc>
                <a:spcPct val="114700"/>
              </a:lnSpc>
              <a:spcBef>
                <a:spcPts val="100"/>
              </a:spcBef>
            </a:pPr>
            <a:r>
              <a:rPr sz="750" spc="10" dirty="0">
                <a:latin typeface="Microsoft Sans Serif"/>
                <a:cs typeface="Microsoft Sans Serif"/>
              </a:rPr>
              <a:t>Abstracto-Esta </a:t>
            </a:r>
            <a:r>
              <a:rPr sz="750" spc="5" dirty="0">
                <a:latin typeface="Microsoft Sans Serif"/>
                <a:cs typeface="Microsoft Sans Serif"/>
              </a:rPr>
              <a:t>sección </a:t>
            </a:r>
            <a:r>
              <a:rPr sz="750" spc="20" dirty="0">
                <a:latin typeface="Microsoft Sans Serif"/>
                <a:cs typeface="Microsoft Sans Serif"/>
              </a:rPr>
              <a:t>del </a:t>
            </a:r>
            <a:r>
              <a:rPr sz="750" spc="35" dirty="0">
                <a:latin typeface="Microsoft Sans Serif"/>
                <a:cs typeface="Microsoft Sans Serif"/>
              </a:rPr>
              <a:t>tutorial </a:t>
            </a:r>
            <a:r>
              <a:rPr sz="750" spc="30" dirty="0">
                <a:latin typeface="Microsoft Sans Serif"/>
                <a:cs typeface="Microsoft Sans Serif"/>
              </a:rPr>
              <a:t>proporciona </a:t>
            </a:r>
            <a:r>
              <a:rPr sz="750" spc="35" dirty="0">
                <a:latin typeface="Microsoft Sans Serif"/>
                <a:cs typeface="Microsoft Sans Serif"/>
              </a:rPr>
              <a:t>información </a:t>
            </a:r>
            <a:r>
              <a:rPr sz="750" spc="25" dirty="0">
                <a:latin typeface="Microsoft Sans Serif"/>
                <a:cs typeface="Microsoft Sans Serif"/>
              </a:rPr>
              <a:t>sobre </a:t>
            </a:r>
            <a:r>
              <a:rPr sz="750" spc="30" dirty="0">
                <a:latin typeface="Microsoft Sans Serif"/>
                <a:cs typeface="Microsoft Sans Serif"/>
              </a:rPr>
              <a:t> </a:t>
            </a:r>
            <a:r>
              <a:rPr sz="750" spc="10" dirty="0">
                <a:latin typeface="Microsoft Sans Serif"/>
                <a:cs typeface="Microsoft Sans Serif"/>
              </a:rPr>
              <a:t>los</a:t>
            </a:r>
            <a:r>
              <a:rPr sz="750" spc="5" dirty="0">
                <a:latin typeface="Microsoft Sans Serif"/>
                <a:cs typeface="Microsoft Sans Serif"/>
              </a:rPr>
              <a:t> </a:t>
            </a:r>
            <a:r>
              <a:rPr sz="750" spc="20" dirty="0">
                <a:latin typeface="Microsoft Sans Serif"/>
                <a:cs typeface="Microsoft Sans Serif"/>
              </a:rPr>
              <a:t>objetivos</a:t>
            </a:r>
            <a:r>
              <a:rPr sz="750" spc="5" dirty="0">
                <a:latin typeface="Microsoft Sans Serif"/>
                <a:cs typeface="Microsoft Sans Serif"/>
              </a:rPr>
              <a:t> básicos y </a:t>
            </a:r>
            <a:r>
              <a:rPr sz="750" dirty="0">
                <a:latin typeface="Microsoft Sans Serif"/>
                <a:cs typeface="Microsoft Sans Serif"/>
              </a:rPr>
              <a:t>las</a:t>
            </a:r>
            <a:r>
              <a:rPr sz="750" spc="5" dirty="0">
                <a:latin typeface="Microsoft Sans Serif"/>
                <a:cs typeface="Microsoft Sans Serif"/>
              </a:rPr>
              <a:t> </a:t>
            </a:r>
            <a:r>
              <a:rPr sz="750" spc="15" dirty="0">
                <a:latin typeface="Microsoft Sans Serif"/>
                <a:cs typeface="Microsoft Sans Serif"/>
              </a:rPr>
              <a:t>prácticas</a:t>
            </a:r>
            <a:r>
              <a:rPr sz="750" spc="10" dirty="0">
                <a:latin typeface="Microsoft Sans Serif"/>
                <a:cs typeface="Microsoft Sans Serif"/>
              </a:rPr>
              <a:t> </a:t>
            </a:r>
            <a:r>
              <a:rPr sz="750" spc="20" dirty="0">
                <a:latin typeface="Microsoft Sans Serif"/>
                <a:cs typeface="Microsoft Sans Serif"/>
              </a:rPr>
              <a:t>recomendadas</a:t>
            </a:r>
            <a:r>
              <a:rPr sz="750" spc="5" dirty="0">
                <a:latin typeface="Microsoft Sans Serif"/>
                <a:cs typeface="Microsoft Sans Serif"/>
              </a:rPr>
              <a:t> </a:t>
            </a:r>
            <a:r>
              <a:rPr sz="750" spc="45" dirty="0">
                <a:latin typeface="Microsoft Sans Serif"/>
                <a:cs typeface="Microsoft Sans Serif"/>
              </a:rPr>
              <a:t>por</a:t>
            </a:r>
            <a:r>
              <a:rPr sz="750" spc="5" dirty="0">
                <a:latin typeface="Microsoft Sans Serif"/>
                <a:cs typeface="Microsoft Sans Serif"/>
              </a:rPr>
              <a:t> </a:t>
            </a:r>
            <a:r>
              <a:rPr sz="750" spc="10" dirty="0">
                <a:latin typeface="Microsoft Sans Serif"/>
                <a:cs typeface="Microsoft Sans Serif"/>
              </a:rPr>
              <a:t>la</a:t>
            </a:r>
            <a:r>
              <a:rPr sz="750" spc="5" dirty="0">
                <a:latin typeface="Microsoft Sans Serif"/>
                <a:cs typeface="Microsoft Sans Serif"/>
              </a:rPr>
              <a:t> </a:t>
            </a:r>
            <a:r>
              <a:rPr sz="750" spc="30" dirty="0">
                <a:latin typeface="Microsoft Sans Serif"/>
                <a:cs typeface="Microsoft Sans Serif"/>
              </a:rPr>
              <a:t>industria</a:t>
            </a:r>
            <a:r>
              <a:rPr sz="750" spc="5" dirty="0">
                <a:latin typeface="Microsoft Sans Serif"/>
                <a:cs typeface="Microsoft Sans Serif"/>
              </a:rPr>
              <a:t> </a:t>
            </a:r>
            <a:r>
              <a:rPr sz="750" spc="25" dirty="0">
                <a:latin typeface="Microsoft Sans Serif"/>
                <a:cs typeface="Microsoft Sans Serif"/>
              </a:rPr>
              <a:t>para </a:t>
            </a:r>
            <a:r>
              <a:rPr sz="750" spc="-185" dirty="0">
                <a:latin typeface="Microsoft Sans Serif"/>
                <a:cs typeface="Microsoft Sans Serif"/>
              </a:rPr>
              <a:t> </a:t>
            </a:r>
            <a:r>
              <a:rPr sz="750" spc="25" dirty="0">
                <a:latin typeface="Microsoft Sans Serif"/>
                <a:cs typeface="Microsoft Sans Serif"/>
              </a:rPr>
              <a:t>disparar </a:t>
            </a:r>
            <a:r>
              <a:rPr sz="750" spc="30" dirty="0">
                <a:latin typeface="Microsoft Sans Serif"/>
                <a:cs typeface="Microsoft Sans Serif"/>
              </a:rPr>
              <a:t>una unidad generadora una </a:t>
            </a:r>
            <a:r>
              <a:rPr sz="750" spc="-5" dirty="0">
                <a:latin typeface="Microsoft Sans Serif"/>
                <a:cs typeface="Microsoft Sans Serif"/>
              </a:rPr>
              <a:t>vez </a:t>
            </a:r>
            <a:r>
              <a:rPr sz="750" spc="30" dirty="0">
                <a:latin typeface="Microsoft Sans Serif"/>
                <a:cs typeface="Microsoft Sans Serif"/>
              </a:rPr>
              <a:t>que </a:t>
            </a:r>
            <a:r>
              <a:rPr sz="750" spc="-5" dirty="0">
                <a:latin typeface="Microsoft Sans Serif"/>
                <a:cs typeface="Microsoft Sans Serif"/>
              </a:rPr>
              <a:t>se </a:t>
            </a:r>
            <a:r>
              <a:rPr sz="750" spc="25" dirty="0">
                <a:latin typeface="Microsoft Sans Serif"/>
                <a:cs typeface="Microsoft Sans Serif"/>
              </a:rPr>
              <a:t>ha detectado </a:t>
            </a:r>
            <a:r>
              <a:rPr sz="750" spc="30" dirty="0">
                <a:latin typeface="Microsoft Sans Serif"/>
                <a:cs typeface="Microsoft Sans Serif"/>
              </a:rPr>
              <a:t>una </a:t>
            </a:r>
            <a:r>
              <a:rPr sz="750" spc="35" dirty="0">
                <a:latin typeface="Microsoft Sans Serif"/>
                <a:cs typeface="Microsoft Sans Serif"/>
              </a:rPr>
              <a:t> </a:t>
            </a:r>
            <a:r>
              <a:rPr sz="750" spc="25" dirty="0">
                <a:latin typeface="Microsoft Sans Serif"/>
                <a:cs typeface="Microsoft Sans Serif"/>
              </a:rPr>
              <a:t>anomalía </a:t>
            </a:r>
            <a:r>
              <a:rPr sz="750" spc="35" dirty="0">
                <a:latin typeface="Microsoft Sans Serif"/>
                <a:cs typeface="Microsoft Sans Serif"/>
              </a:rPr>
              <a:t>o </a:t>
            </a:r>
            <a:r>
              <a:rPr sz="750" spc="45" dirty="0">
                <a:latin typeface="Microsoft Sans Serif"/>
                <a:cs typeface="Microsoft Sans Serif"/>
              </a:rPr>
              <a:t>un </a:t>
            </a:r>
            <a:r>
              <a:rPr sz="750" spc="30" dirty="0">
                <a:latin typeface="Microsoft Sans Serif"/>
                <a:cs typeface="Microsoft Sans Serif"/>
              </a:rPr>
              <a:t>cortocircuito que requiere </a:t>
            </a:r>
            <a:r>
              <a:rPr sz="750" spc="35" dirty="0">
                <a:latin typeface="Microsoft Sans Serif"/>
                <a:cs typeface="Microsoft Sans Serif"/>
              </a:rPr>
              <a:t>retirar </a:t>
            </a:r>
            <a:r>
              <a:rPr sz="750" spc="10" dirty="0">
                <a:latin typeface="Microsoft Sans Serif"/>
                <a:cs typeface="Microsoft Sans Serif"/>
              </a:rPr>
              <a:t>la </a:t>
            </a:r>
            <a:r>
              <a:rPr sz="750" spc="30" dirty="0">
                <a:latin typeface="Microsoft Sans Serif"/>
                <a:cs typeface="Microsoft Sans Serif"/>
              </a:rPr>
              <a:t>unidad </a:t>
            </a:r>
            <a:r>
              <a:rPr sz="750" spc="20" dirty="0">
                <a:latin typeface="Microsoft Sans Serif"/>
                <a:cs typeface="Microsoft Sans Serif"/>
              </a:rPr>
              <a:t>del </a:t>
            </a:r>
            <a:r>
              <a:rPr sz="750" spc="10" dirty="0">
                <a:latin typeface="Microsoft Sans Serif"/>
                <a:cs typeface="Microsoft Sans Serif"/>
              </a:rPr>
              <a:t>servicio. </a:t>
            </a:r>
            <a:r>
              <a:rPr sz="750" spc="-185" dirty="0">
                <a:latin typeface="Microsoft Sans Serif"/>
                <a:cs typeface="Microsoft Sans Serif"/>
              </a:rPr>
              <a:t> </a:t>
            </a:r>
            <a:r>
              <a:rPr sz="750" spc="30" dirty="0">
                <a:latin typeface="Microsoft Sans Serif"/>
                <a:cs typeface="Microsoft Sans Serif"/>
              </a:rPr>
              <a:t>No </a:t>
            </a:r>
            <a:r>
              <a:rPr sz="750" spc="-5" dirty="0">
                <a:latin typeface="Microsoft Sans Serif"/>
                <a:cs typeface="Microsoft Sans Serif"/>
              </a:rPr>
              <a:t>se </a:t>
            </a:r>
            <a:r>
              <a:rPr sz="750" spc="25" dirty="0">
                <a:latin typeface="Microsoft Sans Serif"/>
                <a:cs typeface="Microsoft Sans Serif"/>
              </a:rPr>
              <a:t>debe subestimar </a:t>
            </a:r>
            <a:r>
              <a:rPr sz="750" spc="10" dirty="0">
                <a:latin typeface="Microsoft Sans Serif"/>
                <a:cs typeface="Microsoft Sans Serif"/>
              </a:rPr>
              <a:t>la </a:t>
            </a:r>
            <a:r>
              <a:rPr sz="750" spc="15" dirty="0">
                <a:latin typeface="Microsoft Sans Serif"/>
                <a:cs typeface="Microsoft Sans Serif"/>
              </a:rPr>
              <a:t>aplicación </a:t>
            </a:r>
            <a:r>
              <a:rPr sz="750" spc="25" dirty="0">
                <a:latin typeface="Microsoft Sans Serif"/>
                <a:cs typeface="Microsoft Sans Serif"/>
              </a:rPr>
              <a:t>de </a:t>
            </a:r>
            <a:r>
              <a:rPr sz="750" spc="10" dirty="0">
                <a:latin typeface="Microsoft Sans Serif"/>
                <a:cs typeface="Microsoft Sans Serif"/>
              </a:rPr>
              <a:t>los </a:t>
            </a:r>
            <a:r>
              <a:rPr sz="750" spc="15" dirty="0">
                <a:latin typeface="Microsoft Sans Serif"/>
                <a:cs typeface="Microsoft Sans Serif"/>
              </a:rPr>
              <a:t>esquemas </a:t>
            </a:r>
            <a:r>
              <a:rPr sz="750" spc="25" dirty="0">
                <a:latin typeface="Microsoft Sans Serif"/>
                <a:cs typeface="Microsoft Sans Serif"/>
              </a:rPr>
              <a:t>de disparo </a:t>
            </a:r>
            <a:r>
              <a:rPr sz="750" spc="30" dirty="0">
                <a:latin typeface="Microsoft Sans Serif"/>
                <a:cs typeface="Microsoft Sans Serif"/>
              </a:rPr>
              <a:t> </a:t>
            </a:r>
            <a:r>
              <a:rPr sz="750" spc="15" dirty="0">
                <a:latin typeface="Microsoft Sans Serif"/>
                <a:cs typeface="Microsoft Sans Serif"/>
              </a:rPr>
              <a:t>adecuados </a:t>
            </a:r>
            <a:r>
              <a:rPr sz="750" spc="25" dirty="0">
                <a:latin typeface="Microsoft Sans Serif"/>
                <a:cs typeface="Microsoft Sans Serif"/>
              </a:rPr>
              <a:t>en </a:t>
            </a:r>
            <a:r>
              <a:rPr sz="750" dirty="0">
                <a:latin typeface="Microsoft Sans Serif"/>
                <a:cs typeface="Microsoft Sans Serif"/>
              </a:rPr>
              <a:t>las </a:t>
            </a:r>
            <a:r>
              <a:rPr sz="750" spc="20" dirty="0">
                <a:latin typeface="Microsoft Sans Serif"/>
                <a:cs typeface="Microsoft Sans Serif"/>
              </a:rPr>
              <a:t>unidades generadoras. </a:t>
            </a:r>
            <a:r>
              <a:rPr sz="750" spc="-10" dirty="0">
                <a:latin typeface="Microsoft Sans Serif"/>
                <a:cs typeface="Microsoft Sans Serif"/>
              </a:rPr>
              <a:t>Este </a:t>
            </a:r>
            <a:r>
              <a:rPr sz="750" spc="20" dirty="0">
                <a:latin typeface="Microsoft Sans Serif"/>
                <a:cs typeface="Microsoft Sans Serif"/>
              </a:rPr>
              <a:t>esfuerzo </a:t>
            </a:r>
            <a:r>
              <a:rPr sz="750" spc="30" dirty="0">
                <a:latin typeface="Microsoft Sans Serif"/>
                <a:cs typeface="Microsoft Sans Serif"/>
              </a:rPr>
              <a:t>requiere </a:t>
            </a:r>
            <a:r>
              <a:rPr sz="750" spc="45" dirty="0">
                <a:latin typeface="Microsoft Sans Serif"/>
                <a:cs typeface="Microsoft Sans Serif"/>
              </a:rPr>
              <a:t>un </a:t>
            </a:r>
            <a:r>
              <a:rPr sz="750" spc="50" dirty="0">
                <a:latin typeface="Microsoft Sans Serif"/>
                <a:cs typeface="Microsoft Sans Serif"/>
              </a:rPr>
              <a:t> </a:t>
            </a:r>
            <a:r>
              <a:rPr sz="750" spc="30" dirty="0">
                <a:latin typeface="Microsoft Sans Serif"/>
                <a:cs typeface="Microsoft Sans Serif"/>
              </a:rPr>
              <a:t>amplio conocimiento </a:t>
            </a:r>
            <a:r>
              <a:rPr sz="750" spc="25" dirty="0">
                <a:latin typeface="Microsoft Sans Serif"/>
                <a:cs typeface="Microsoft Sans Serif"/>
              </a:rPr>
              <a:t>de </a:t>
            </a:r>
            <a:r>
              <a:rPr sz="750" spc="10" dirty="0">
                <a:latin typeface="Microsoft Sans Serif"/>
                <a:cs typeface="Microsoft Sans Serif"/>
              </a:rPr>
              <a:t>los </a:t>
            </a:r>
            <a:r>
              <a:rPr sz="750" spc="25" dirty="0">
                <a:latin typeface="Microsoft Sans Serif"/>
                <a:cs typeface="Microsoft Sans Serif"/>
              </a:rPr>
              <a:t>equipos de </a:t>
            </a:r>
            <a:r>
              <a:rPr sz="750" spc="10" dirty="0">
                <a:latin typeface="Microsoft Sans Serif"/>
                <a:cs typeface="Microsoft Sans Serif"/>
              </a:rPr>
              <a:t>la </a:t>
            </a:r>
            <a:r>
              <a:rPr sz="750" spc="30" dirty="0">
                <a:latin typeface="Microsoft Sans Serif"/>
                <a:cs typeface="Microsoft Sans Serif"/>
              </a:rPr>
              <a:t>unidad generadora </a:t>
            </a:r>
            <a:r>
              <a:rPr sz="750" spc="5" dirty="0">
                <a:latin typeface="Microsoft Sans Serif"/>
                <a:cs typeface="Microsoft Sans Serif"/>
              </a:rPr>
              <a:t>y </a:t>
            </a:r>
            <a:r>
              <a:rPr sz="750" spc="15" dirty="0">
                <a:latin typeface="Microsoft Sans Serif"/>
                <a:cs typeface="Microsoft Sans Serif"/>
              </a:rPr>
              <a:t>su </a:t>
            </a:r>
            <a:r>
              <a:rPr sz="750" spc="20" dirty="0">
                <a:latin typeface="Microsoft Sans Serif"/>
                <a:cs typeface="Microsoft Sans Serif"/>
              </a:rPr>
              <a:t> </a:t>
            </a:r>
            <a:r>
              <a:rPr sz="750" spc="35" dirty="0">
                <a:latin typeface="Microsoft Sans Serif"/>
                <a:cs typeface="Microsoft Sans Serif"/>
              </a:rPr>
              <a:t>comportamiento</a:t>
            </a:r>
            <a:r>
              <a:rPr sz="750" spc="20" dirty="0">
                <a:latin typeface="Microsoft Sans Serif"/>
                <a:cs typeface="Microsoft Sans Serif"/>
              </a:rPr>
              <a:t> </a:t>
            </a:r>
            <a:r>
              <a:rPr sz="750" spc="25" dirty="0">
                <a:latin typeface="Microsoft Sans Serif"/>
                <a:cs typeface="Microsoft Sans Serif"/>
              </a:rPr>
              <a:t>en</a:t>
            </a:r>
            <a:r>
              <a:rPr sz="750" spc="20" dirty="0">
                <a:latin typeface="Microsoft Sans Serif"/>
                <a:cs typeface="Microsoft Sans Serif"/>
              </a:rPr>
              <a:t> </a:t>
            </a:r>
            <a:r>
              <a:rPr sz="750" spc="15" dirty="0">
                <a:latin typeface="Microsoft Sans Serif"/>
                <a:cs typeface="Microsoft Sans Serif"/>
              </a:rPr>
              <a:t>condiciones</a:t>
            </a:r>
            <a:r>
              <a:rPr sz="750" spc="20" dirty="0">
                <a:latin typeface="Microsoft Sans Serif"/>
                <a:cs typeface="Microsoft Sans Serif"/>
              </a:rPr>
              <a:t> </a:t>
            </a:r>
            <a:r>
              <a:rPr sz="750" spc="25" dirty="0">
                <a:latin typeface="Microsoft Sans Serif"/>
                <a:cs typeface="Microsoft Sans Serif"/>
              </a:rPr>
              <a:t>normales </a:t>
            </a:r>
            <a:r>
              <a:rPr sz="750" spc="5" dirty="0">
                <a:latin typeface="Microsoft Sans Serif"/>
                <a:cs typeface="Microsoft Sans Serif"/>
              </a:rPr>
              <a:t>y</a:t>
            </a:r>
            <a:r>
              <a:rPr sz="750" spc="20" dirty="0">
                <a:latin typeface="Microsoft Sans Serif"/>
                <a:cs typeface="Microsoft Sans Serif"/>
              </a:rPr>
              <a:t> anormales. </a:t>
            </a:r>
            <a:r>
              <a:rPr sz="750" spc="-15" dirty="0">
                <a:latin typeface="Microsoft Sans Serif"/>
                <a:cs typeface="Microsoft Sans Serif"/>
              </a:rPr>
              <a:t>La</a:t>
            </a:r>
            <a:r>
              <a:rPr sz="750" spc="20" dirty="0">
                <a:latin typeface="Microsoft Sans Serif"/>
                <a:cs typeface="Microsoft Sans Serif"/>
              </a:rPr>
              <a:t> </a:t>
            </a:r>
            <a:r>
              <a:rPr sz="750" spc="10" dirty="0">
                <a:latin typeface="Microsoft Sans Serif"/>
                <a:cs typeface="Microsoft Sans Serif"/>
              </a:rPr>
              <a:t>selección </a:t>
            </a:r>
            <a:r>
              <a:rPr sz="750" spc="15" dirty="0">
                <a:latin typeface="Microsoft Sans Serif"/>
                <a:cs typeface="Microsoft Sans Serif"/>
              </a:rPr>
              <a:t> </a:t>
            </a:r>
            <a:r>
              <a:rPr sz="750" spc="20" dirty="0">
                <a:latin typeface="Microsoft Sans Serif"/>
                <a:cs typeface="Microsoft Sans Serif"/>
              </a:rPr>
              <a:t>del</a:t>
            </a:r>
            <a:r>
              <a:rPr sz="750" spc="-5" dirty="0">
                <a:latin typeface="Microsoft Sans Serif"/>
                <a:cs typeface="Microsoft Sans Serif"/>
              </a:rPr>
              <a:t> </a:t>
            </a:r>
            <a:r>
              <a:rPr sz="750" spc="40" dirty="0">
                <a:latin typeface="Microsoft Sans Serif"/>
                <a:cs typeface="Microsoft Sans Serif"/>
              </a:rPr>
              <a:t>método</a:t>
            </a:r>
            <a:r>
              <a:rPr sz="750" dirty="0">
                <a:latin typeface="Microsoft Sans Serif"/>
                <a:cs typeface="Microsoft Sans Serif"/>
              </a:rPr>
              <a:t> </a:t>
            </a:r>
            <a:r>
              <a:rPr sz="750" spc="20" dirty="0">
                <a:latin typeface="Microsoft Sans Serif"/>
                <a:cs typeface="Microsoft Sans Serif"/>
              </a:rPr>
              <a:t>adecuado</a:t>
            </a:r>
            <a:r>
              <a:rPr sz="750" dirty="0">
                <a:latin typeface="Microsoft Sans Serif"/>
                <a:cs typeface="Microsoft Sans Serif"/>
              </a:rPr>
              <a:t> </a:t>
            </a:r>
            <a:r>
              <a:rPr sz="750" spc="25" dirty="0">
                <a:latin typeface="Microsoft Sans Serif"/>
                <a:cs typeface="Microsoft Sans Serif"/>
              </a:rPr>
              <a:t>para</a:t>
            </a:r>
            <a:r>
              <a:rPr sz="750" dirty="0">
                <a:latin typeface="Microsoft Sans Serif"/>
                <a:cs typeface="Microsoft Sans Serif"/>
              </a:rPr>
              <a:t> </a:t>
            </a:r>
            <a:r>
              <a:rPr sz="750" spc="15" dirty="0">
                <a:latin typeface="Microsoft Sans Serif"/>
                <a:cs typeface="Microsoft Sans Serif"/>
              </a:rPr>
              <a:t>aislar</a:t>
            </a:r>
            <a:r>
              <a:rPr sz="750" spc="-5" dirty="0">
                <a:latin typeface="Microsoft Sans Serif"/>
                <a:cs typeface="Microsoft Sans Serif"/>
              </a:rPr>
              <a:t> </a:t>
            </a:r>
            <a:r>
              <a:rPr sz="750" spc="45" dirty="0">
                <a:latin typeface="Microsoft Sans Serif"/>
                <a:cs typeface="Microsoft Sans Serif"/>
              </a:rPr>
              <a:t>un</a:t>
            </a:r>
            <a:r>
              <a:rPr sz="750" dirty="0">
                <a:latin typeface="Microsoft Sans Serif"/>
                <a:cs typeface="Microsoft Sans Serif"/>
              </a:rPr>
              <a:t> </a:t>
            </a:r>
            <a:r>
              <a:rPr sz="750" spc="30" dirty="0">
                <a:latin typeface="Microsoft Sans Serif"/>
                <a:cs typeface="Microsoft Sans Serif"/>
              </a:rPr>
              <a:t>generador</a:t>
            </a:r>
            <a:r>
              <a:rPr sz="750" dirty="0">
                <a:latin typeface="Microsoft Sans Serif"/>
                <a:cs typeface="Microsoft Sans Serif"/>
              </a:rPr>
              <a:t> </a:t>
            </a:r>
            <a:r>
              <a:rPr sz="750" spc="30" dirty="0">
                <a:latin typeface="Microsoft Sans Serif"/>
                <a:cs typeface="Microsoft Sans Serif"/>
              </a:rPr>
              <a:t>minimizará</a:t>
            </a:r>
            <a:r>
              <a:rPr sz="750" dirty="0">
                <a:latin typeface="Microsoft Sans Serif"/>
                <a:cs typeface="Microsoft Sans Serif"/>
              </a:rPr>
              <a:t> </a:t>
            </a:r>
            <a:r>
              <a:rPr sz="750" spc="10" dirty="0">
                <a:latin typeface="Microsoft Sans Serif"/>
                <a:cs typeface="Microsoft Sans Serif"/>
              </a:rPr>
              <a:t>los</a:t>
            </a:r>
            <a:r>
              <a:rPr sz="750" dirty="0">
                <a:latin typeface="Microsoft Sans Serif"/>
                <a:cs typeface="Microsoft Sans Serif"/>
              </a:rPr>
              <a:t> </a:t>
            </a:r>
            <a:r>
              <a:rPr sz="750" spc="20" dirty="0">
                <a:latin typeface="Microsoft Sans Serif"/>
                <a:cs typeface="Microsoft Sans Serif"/>
              </a:rPr>
              <a:t>daños</a:t>
            </a:r>
            <a:r>
              <a:rPr sz="750" spc="-5" dirty="0">
                <a:latin typeface="Microsoft Sans Serif"/>
                <a:cs typeface="Microsoft Sans Serif"/>
              </a:rPr>
              <a:t> </a:t>
            </a:r>
            <a:r>
              <a:rPr sz="750" spc="5" dirty="0">
                <a:latin typeface="Microsoft Sans Serif"/>
                <a:cs typeface="Microsoft Sans Serif"/>
              </a:rPr>
              <a:t>y </a:t>
            </a:r>
            <a:r>
              <a:rPr sz="750" spc="10" dirty="0">
                <a:latin typeface="Microsoft Sans Serif"/>
                <a:cs typeface="Microsoft Sans Serif"/>
              </a:rPr>
              <a:t> </a:t>
            </a:r>
            <a:r>
              <a:rPr sz="750" spc="30" dirty="0">
                <a:latin typeface="Microsoft Sans Serif"/>
                <a:cs typeface="Microsoft Sans Serif"/>
              </a:rPr>
              <a:t>proporcionará</a:t>
            </a:r>
            <a:r>
              <a:rPr sz="750" spc="-5" dirty="0">
                <a:latin typeface="Microsoft Sans Serif"/>
                <a:cs typeface="Microsoft Sans Serif"/>
              </a:rPr>
              <a:t> </a:t>
            </a:r>
            <a:r>
              <a:rPr sz="750" spc="45" dirty="0">
                <a:latin typeface="Microsoft Sans Serif"/>
                <a:cs typeface="Microsoft Sans Serif"/>
              </a:rPr>
              <a:t>un</a:t>
            </a:r>
            <a:r>
              <a:rPr sz="750" spc="-5" dirty="0">
                <a:latin typeface="Microsoft Sans Serif"/>
                <a:cs typeface="Microsoft Sans Serif"/>
              </a:rPr>
              <a:t> </a:t>
            </a:r>
            <a:r>
              <a:rPr sz="750" spc="35" dirty="0">
                <a:latin typeface="Microsoft Sans Serif"/>
                <a:cs typeface="Microsoft Sans Serif"/>
              </a:rPr>
              <a:t>rápido</a:t>
            </a:r>
            <a:r>
              <a:rPr sz="750" spc="-5" dirty="0">
                <a:latin typeface="Microsoft Sans Serif"/>
                <a:cs typeface="Microsoft Sans Serif"/>
              </a:rPr>
              <a:t> </a:t>
            </a:r>
            <a:r>
              <a:rPr sz="750" spc="40" dirty="0">
                <a:latin typeface="Microsoft Sans Serif"/>
                <a:cs typeface="Microsoft Sans Serif"/>
              </a:rPr>
              <a:t>retorno</a:t>
            </a:r>
            <a:r>
              <a:rPr sz="750" spc="-5" dirty="0">
                <a:latin typeface="Microsoft Sans Serif"/>
                <a:cs typeface="Microsoft Sans Serif"/>
              </a:rPr>
              <a:t> </a:t>
            </a:r>
            <a:r>
              <a:rPr sz="750" spc="10" dirty="0">
                <a:latin typeface="Microsoft Sans Serif"/>
                <a:cs typeface="Microsoft Sans Serif"/>
              </a:rPr>
              <a:t>al</a:t>
            </a:r>
            <a:r>
              <a:rPr sz="750" spc="-5" dirty="0">
                <a:latin typeface="Microsoft Sans Serif"/>
                <a:cs typeface="Microsoft Sans Serif"/>
              </a:rPr>
              <a:t> </a:t>
            </a:r>
            <a:r>
              <a:rPr sz="750" spc="10" dirty="0">
                <a:latin typeface="Microsoft Sans Serif"/>
                <a:cs typeface="Microsoft Sans Serif"/>
              </a:rPr>
              <a:t>servicio.</a:t>
            </a:r>
            <a:endParaRPr sz="750">
              <a:latin typeface="Microsoft Sans Serif"/>
              <a:cs typeface="Microsoft Sans Serif"/>
            </a:endParaRPr>
          </a:p>
        </p:txBody>
      </p:sp>
      <p:sp>
        <p:nvSpPr>
          <p:cNvPr id="6" name="object 6"/>
          <p:cNvSpPr txBox="1"/>
          <p:nvPr/>
        </p:nvSpPr>
        <p:spPr>
          <a:xfrm>
            <a:off x="9100216" y="1720100"/>
            <a:ext cx="7375505" cy="1104085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 marR="184785">
              <a:lnSpc>
                <a:spcPct val="112200"/>
              </a:lnSpc>
              <a:spcBef>
                <a:spcPts val="100"/>
              </a:spcBef>
            </a:pPr>
            <a:r>
              <a:rPr sz="900" spc="20" dirty="0">
                <a:latin typeface="Microsoft Sans Serif"/>
                <a:cs typeface="Microsoft Sans Serif"/>
              </a:rPr>
              <a:t>sin </a:t>
            </a:r>
            <a:r>
              <a:rPr sz="900" spc="55" dirty="0">
                <a:latin typeface="Microsoft Sans Serif"/>
                <a:cs typeface="Microsoft Sans Serif"/>
              </a:rPr>
              <a:t>tomar </a:t>
            </a:r>
            <a:r>
              <a:rPr sz="900" spc="30" dirty="0">
                <a:latin typeface="Microsoft Sans Serif"/>
                <a:cs typeface="Microsoft Sans Serif"/>
              </a:rPr>
              <a:t>en </a:t>
            </a:r>
            <a:r>
              <a:rPr sz="900" spc="25" dirty="0">
                <a:latin typeface="Microsoft Sans Serif"/>
                <a:cs typeface="Microsoft Sans Serif"/>
              </a:rPr>
              <a:t>consideración </a:t>
            </a:r>
            <a:r>
              <a:rPr sz="900" spc="15" dirty="0">
                <a:latin typeface="Microsoft Sans Serif"/>
                <a:cs typeface="Microsoft Sans Serif"/>
              </a:rPr>
              <a:t>la </a:t>
            </a:r>
            <a:r>
              <a:rPr sz="900" spc="50" dirty="0">
                <a:latin typeface="Microsoft Sans Serif"/>
                <a:cs typeface="Microsoft Sans Serif"/>
              </a:rPr>
              <a:t>forma </a:t>
            </a:r>
            <a:r>
              <a:rPr sz="900" spc="15" dirty="0">
                <a:latin typeface="Microsoft Sans Serif"/>
                <a:cs typeface="Microsoft Sans Serif"/>
              </a:rPr>
              <a:t>precisa </a:t>
            </a:r>
            <a:r>
              <a:rPr sz="900" spc="30" dirty="0">
                <a:latin typeface="Microsoft Sans Serif"/>
                <a:cs typeface="Microsoft Sans Serif"/>
              </a:rPr>
              <a:t>en </a:t>
            </a:r>
            <a:r>
              <a:rPr sz="900" spc="35" dirty="0">
                <a:latin typeface="Microsoft Sans Serif"/>
                <a:cs typeface="Microsoft Sans Serif"/>
              </a:rPr>
              <a:t>que </a:t>
            </a:r>
            <a:r>
              <a:rPr sz="900" spc="15" dirty="0">
                <a:latin typeface="Microsoft Sans Serif"/>
                <a:cs typeface="Microsoft Sans Serif"/>
              </a:rPr>
              <a:t>la </a:t>
            </a:r>
            <a:r>
              <a:rPr sz="900" spc="20" dirty="0">
                <a:latin typeface="Microsoft Sans Serif"/>
                <a:cs typeface="Microsoft Sans Serif"/>
              </a:rPr>
              <a:t> </a:t>
            </a:r>
            <a:r>
              <a:rPr sz="900" spc="40" dirty="0">
                <a:latin typeface="Microsoft Sans Serif"/>
                <a:cs typeface="Microsoft Sans Serif"/>
              </a:rPr>
              <a:t>unidad</a:t>
            </a:r>
            <a:r>
              <a:rPr sz="900" spc="-10" dirty="0">
                <a:latin typeface="Microsoft Sans Serif"/>
                <a:cs typeface="Microsoft Sans Serif"/>
              </a:rPr>
              <a:t> </a:t>
            </a:r>
            <a:r>
              <a:rPr sz="900" spc="35" dirty="0">
                <a:latin typeface="Microsoft Sans Serif"/>
                <a:cs typeface="Microsoft Sans Serif"/>
              </a:rPr>
              <a:t>generadora</a:t>
            </a:r>
            <a:r>
              <a:rPr sz="900" spc="-10" dirty="0">
                <a:latin typeface="Microsoft Sans Serif"/>
                <a:cs typeface="Microsoft Sans Serif"/>
              </a:rPr>
              <a:t> </a:t>
            </a:r>
            <a:r>
              <a:rPr sz="900" spc="35" dirty="0">
                <a:latin typeface="Microsoft Sans Serif"/>
                <a:cs typeface="Microsoft Sans Serif"/>
              </a:rPr>
              <a:t>puede</a:t>
            </a:r>
            <a:r>
              <a:rPr sz="900" spc="-10" dirty="0">
                <a:latin typeface="Microsoft Sans Serif"/>
                <a:cs typeface="Microsoft Sans Serif"/>
              </a:rPr>
              <a:t> </a:t>
            </a:r>
            <a:r>
              <a:rPr sz="900" spc="10" dirty="0">
                <a:latin typeface="Microsoft Sans Serif"/>
                <a:cs typeface="Microsoft Sans Serif"/>
              </a:rPr>
              <a:t>aislarse</a:t>
            </a:r>
            <a:r>
              <a:rPr sz="900" spc="-5" dirty="0">
                <a:latin typeface="Microsoft Sans Serif"/>
                <a:cs typeface="Microsoft Sans Serif"/>
              </a:rPr>
              <a:t> </a:t>
            </a:r>
            <a:r>
              <a:rPr sz="900" spc="25" dirty="0">
                <a:latin typeface="Microsoft Sans Serif"/>
                <a:cs typeface="Microsoft Sans Serif"/>
              </a:rPr>
              <a:t>del</a:t>
            </a:r>
            <a:r>
              <a:rPr sz="900" spc="-10" dirty="0">
                <a:latin typeface="Microsoft Sans Serif"/>
                <a:cs typeface="Microsoft Sans Serif"/>
              </a:rPr>
              <a:t> </a:t>
            </a:r>
            <a:r>
              <a:rPr sz="900" spc="20" dirty="0">
                <a:latin typeface="Microsoft Sans Serif"/>
                <a:cs typeface="Microsoft Sans Serif"/>
              </a:rPr>
              <a:t>sistema</a:t>
            </a:r>
            <a:r>
              <a:rPr sz="900" spc="-10" dirty="0">
                <a:latin typeface="Microsoft Sans Serif"/>
                <a:cs typeface="Microsoft Sans Serif"/>
              </a:rPr>
              <a:t> </a:t>
            </a:r>
            <a:r>
              <a:rPr sz="900" spc="20" dirty="0">
                <a:latin typeface="Microsoft Sans Serif"/>
                <a:cs typeface="Microsoft Sans Serif"/>
              </a:rPr>
              <a:t>eléctrico.</a:t>
            </a:r>
            <a:endParaRPr sz="900">
              <a:latin typeface="Microsoft Sans Serif"/>
              <a:cs typeface="Microsoft Sans Serif"/>
            </a:endParaRPr>
          </a:p>
          <a:p>
            <a:pPr marL="12700" marR="5080" indent="153670">
              <a:lnSpc>
                <a:spcPts val="1200"/>
              </a:lnSpc>
              <a:spcBef>
                <a:spcPts val="60"/>
              </a:spcBef>
            </a:pPr>
            <a:r>
              <a:rPr sz="700" spc="15" dirty="0">
                <a:latin typeface="Microsoft Sans Serif"/>
                <a:cs typeface="Microsoft Sans Serif"/>
              </a:rPr>
              <a:t>Por </a:t>
            </a:r>
            <a:r>
              <a:rPr sz="700" spc="20" dirty="0">
                <a:latin typeface="Microsoft Sans Serif"/>
                <a:cs typeface="Microsoft Sans Serif"/>
              </a:rPr>
              <a:t>ejemplo, </a:t>
            </a:r>
            <a:r>
              <a:rPr sz="700" spc="10" dirty="0">
                <a:latin typeface="Microsoft Sans Serif"/>
                <a:cs typeface="Microsoft Sans Serif"/>
              </a:rPr>
              <a:t>los </a:t>
            </a:r>
            <a:r>
              <a:rPr sz="700" spc="15" dirty="0">
                <a:latin typeface="Microsoft Sans Serif"/>
                <a:cs typeface="Microsoft Sans Serif"/>
              </a:rPr>
              <a:t>auxiliares </a:t>
            </a:r>
            <a:r>
              <a:rPr sz="700" spc="25" dirty="0">
                <a:latin typeface="Microsoft Sans Serif"/>
                <a:cs typeface="Microsoft Sans Serif"/>
              </a:rPr>
              <a:t>para </a:t>
            </a:r>
            <a:r>
              <a:rPr sz="700" spc="20" dirty="0">
                <a:latin typeface="Microsoft Sans Serif"/>
                <a:cs typeface="Microsoft Sans Serif"/>
              </a:rPr>
              <a:t>unidades </a:t>
            </a:r>
            <a:r>
              <a:rPr sz="700" spc="25" dirty="0">
                <a:latin typeface="Microsoft Sans Serif"/>
                <a:cs typeface="Microsoft Sans Serif"/>
              </a:rPr>
              <a:t>generadoras </a:t>
            </a:r>
            <a:r>
              <a:rPr sz="700" spc="15" dirty="0">
                <a:latin typeface="Microsoft Sans Serif"/>
                <a:cs typeface="Microsoft Sans Serif"/>
              </a:rPr>
              <a:t>consisten </a:t>
            </a:r>
            <a:r>
              <a:rPr sz="700" spc="20" dirty="0">
                <a:latin typeface="Microsoft Sans Serif"/>
                <a:cs typeface="Microsoft Sans Serif"/>
              </a:rPr>
              <a:t>en </a:t>
            </a:r>
            <a:r>
              <a:rPr sz="700" spc="25" dirty="0">
                <a:latin typeface="Microsoft Sans Serif"/>
                <a:cs typeface="Microsoft Sans Serif"/>
              </a:rPr>
              <a:t> </a:t>
            </a:r>
            <a:r>
              <a:rPr sz="700" spc="20" dirty="0">
                <a:latin typeface="Microsoft Sans Serif"/>
                <a:cs typeface="Microsoft Sans Serif"/>
              </a:rPr>
              <a:t>bombas, ventiladores, </a:t>
            </a:r>
            <a:r>
              <a:rPr sz="700" spc="5" dirty="0">
                <a:latin typeface="Microsoft Sans Serif"/>
                <a:cs typeface="Microsoft Sans Serif"/>
              </a:rPr>
              <a:t>etc., </a:t>
            </a:r>
            <a:r>
              <a:rPr sz="700" spc="10" dirty="0">
                <a:latin typeface="Microsoft Sans Serif"/>
                <a:cs typeface="Microsoft Sans Serif"/>
              </a:rPr>
              <a:t>necesarios </a:t>
            </a:r>
            <a:r>
              <a:rPr sz="700" spc="25" dirty="0">
                <a:latin typeface="Microsoft Sans Serif"/>
                <a:cs typeface="Microsoft Sans Serif"/>
              </a:rPr>
              <a:t>para </a:t>
            </a:r>
            <a:r>
              <a:rPr sz="700" spc="30" dirty="0">
                <a:latin typeface="Microsoft Sans Serif"/>
                <a:cs typeface="Microsoft Sans Serif"/>
              </a:rPr>
              <a:t>operar </a:t>
            </a:r>
            <a:r>
              <a:rPr sz="700" spc="10" dirty="0">
                <a:latin typeface="Microsoft Sans Serif"/>
                <a:cs typeface="Microsoft Sans Serif"/>
              </a:rPr>
              <a:t>la </a:t>
            </a:r>
            <a:r>
              <a:rPr sz="700" spc="25" dirty="0">
                <a:latin typeface="Microsoft Sans Serif"/>
                <a:cs typeface="Microsoft Sans Serif"/>
              </a:rPr>
              <a:t>unidad. </a:t>
            </a:r>
            <a:r>
              <a:rPr sz="700" dirty="0">
                <a:latin typeface="Microsoft Sans Serif"/>
                <a:cs typeface="Microsoft Sans Serif"/>
              </a:rPr>
              <a:t>Para </a:t>
            </a:r>
            <a:r>
              <a:rPr sz="700" spc="10" dirty="0">
                <a:latin typeface="Microsoft Sans Serif"/>
                <a:cs typeface="Microsoft Sans Serif"/>
              </a:rPr>
              <a:t>la </a:t>
            </a:r>
            <a:r>
              <a:rPr sz="700" spc="15" dirty="0">
                <a:latin typeface="Microsoft Sans Serif"/>
                <a:cs typeface="Microsoft Sans Serif"/>
              </a:rPr>
              <a:t> </a:t>
            </a:r>
            <a:r>
              <a:rPr sz="700" spc="25" dirty="0">
                <a:latin typeface="Microsoft Sans Serif"/>
                <a:cs typeface="Microsoft Sans Serif"/>
              </a:rPr>
              <a:t>mayoría</a:t>
            </a:r>
            <a:r>
              <a:rPr sz="700" dirty="0">
                <a:latin typeface="Microsoft Sans Serif"/>
                <a:cs typeface="Microsoft Sans Serif"/>
              </a:rPr>
              <a:t> </a:t>
            </a:r>
            <a:r>
              <a:rPr sz="700" spc="20" dirty="0">
                <a:latin typeface="Microsoft Sans Serif"/>
                <a:cs typeface="Microsoft Sans Serif"/>
              </a:rPr>
              <a:t>de</a:t>
            </a:r>
            <a:r>
              <a:rPr sz="700" spc="5" dirty="0">
                <a:latin typeface="Microsoft Sans Serif"/>
                <a:cs typeface="Microsoft Sans Serif"/>
              </a:rPr>
              <a:t> </a:t>
            </a:r>
            <a:r>
              <a:rPr sz="700" dirty="0">
                <a:latin typeface="Microsoft Sans Serif"/>
                <a:cs typeface="Microsoft Sans Serif"/>
              </a:rPr>
              <a:t>las </a:t>
            </a:r>
            <a:r>
              <a:rPr sz="700" spc="20" dirty="0">
                <a:latin typeface="Microsoft Sans Serif"/>
                <a:cs typeface="Microsoft Sans Serif"/>
              </a:rPr>
              <a:t>unidades</a:t>
            </a:r>
            <a:r>
              <a:rPr sz="700" spc="5" dirty="0">
                <a:latin typeface="Microsoft Sans Serif"/>
                <a:cs typeface="Microsoft Sans Serif"/>
              </a:rPr>
              <a:t> </a:t>
            </a:r>
            <a:r>
              <a:rPr sz="700" spc="20" dirty="0">
                <a:latin typeface="Microsoft Sans Serif"/>
                <a:cs typeface="Microsoft Sans Serif"/>
              </a:rPr>
              <a:t>térmicas</a:t>
            </a:r>
            <a:r>
              <a:rPr sz="700" dirty="0">
                <a:latin typeface="Microsoft Sans Serif"/>
                <a:cs typeface="Microsoft Sans Serif"/>
              </a:rPr>
              <a:t> </a:t>
            </a:r>
            <a:r>
              <a:rPr sz="700" spc="15" dirty="0">
                <a:latin typeface="Microsoft Sans Serif"/>
                <a:cs typeface="Microsoft Sans Serif"/>
              </a:rPr>
              <a:t>(vapor,</a:t>
            </a:r>
            <a:r>
              <a:rPr sz="700" spc="5" dirty="0">
                <a:latin typeface="Microsoft Sans Serif"/>
                <a:cs typeface="Microsoft Sans Serif"/>
              </a:rPr>
              <a:t> </a:t>
            </a:r>
            <a:r>
              <a:rPr sz="700" dirty="0">
                <a:latin typeface="Microsoft Sans Serif"/>
                <a:cs typeface="Microsoft Sans Serif"/>
              </a:rPr>
              <a:t>etc.), </a:t>
            </a:r>
            <a:r>
              <a:rPr sz="700" spc="10" dirty="0">
                <a:latin typeface="Microsoft Sans Serif"/>
                <a:cs typeface="Microsoft Sans Serif"/>
              </a:rPr>
              <a:t>estos</a:t>
            </a:r>
            <a:r>
              <a:rPr sz="700" spc="5" dirty="0">
                <a:latin typeface="Microsoft Sans Serif"/>
                <a:cs typeface="Microsoft Sans Serif"/>
              </a:rPr>
              <a:t> </a:t>
            </a:r>
            <a:r>
              <a:rPr sz="700" spc="15" dirty="0">
                <a:latin typeface="Microsoft Sans Serif"/>
                <a:cs typeface="Microsoft Sans Serif"/>
              </a:rPr>
              <a:t>auxiliares</a:t>
            </a:r>
            <a:r>
              <a:rPr sz="700" spc="5" dirty="0">
                <a:latin typeface="Microsoft Sans Serif"/>
                <a:cs typeface="Microsoft Sans Serif"/>
              </a:rPr>
              <a:t> </a:t>
            </a:r>
            <a:r>
              <a:rPr sz="700" spc="25" dirty="0">
                <a:latin typeface="Microsoft Sans Serif"/>
                <a:cs typeface="Microsoft Sans Serif"/>
              </a:rPr>
              <a:t>deben</a:t>
            </a:r>
            <a:r>
              <a:rPr sz="700" dirty="0">
                <a:latin typeface="Microsoft Sans Serif"/>
                <a:cs typeface="Microsoft Sans Serif"/>
              </a:rPr>
              <a:t> </a:t>
            </a:r>
            <a:r>
              <a:rPr sz="700" spc="25" dirty="0">
                <a:latin typeface="Microsoft Sans Serif"/>
                <a:cs typeface="Microsoft Sans Serif"/>
              </a:rPr>
              <a:t>recibir </a:t>
            </a:r>
            <a:r>
              <a:rPr sz="700" spc="-170" dirty="0">
                <a:latin typeface="Microsoft Sans Serif"/>
                <a:cs typeface="Microsoft Sans Serif"/>
              </a:rPr>
              <a:t> </a:t>
            </a:r>
            <a:r>
              <a:rPr sz="700" spc="25" dirty="0">
                <a:latin typeface="Microsoft Sans Serif"/>
                <a:cs typeface="Microsoft Sans Serif"/>
              </a:rPr>
              <a:t>energía</a:t>
            </a:r>
            <a:r>
              <a:rPr sz="700" spc="-10" dirty="0">
                <a:latin typeface="Microsoft Sans Serif"/>
                <a:cs typeface="Microsoft Sans Serif"/>
              </a:rPr>
              <a:t> </a:t>
            </a:r>
            <a:r>
              <a:rPr sz="700" spc="35" dirty="0">
                <a:latin typeface="Microsoft Sans Serif"/>
                <a:cs typeface="Microsoft Sans Serif"/>
              </a:rPr>
              <a:t>durante</a:t>
            </a:r>
            <a:r>
              <a:rPr sz="700" spc="-5" dirty="0">
                <a:latin typeface="Microsoft Sans Serif"/>
                <a:cs typeface="Microsoft Sans Serif"/>
              </a:rPr>
              <a:t> </a:t>
            </a:r>
            <a:r>
              <a:rPr sz="700" spc="10" dirty="0">
                <a:latin typeface="Microsoft Sans Serif"/>
                <a:cs typeface="Microsoft Sans Serif"/>
              </a:rPr>
              <a:t>el</a:t>
            </a:r>
            <a:r>
              <a:rPr sz="700" spc="-5" dirty="0">
                <a:latin typeface="Microsoft Sans Serif"/>
                <a:cs typeface="Microsoft Sans Serif"/>
              </a:rPr>
              <a:t> </a:t>
            </a:r>
            <a:r>
              <a:rPr sz="700" spc="30" dirty="0">
                <a:latin typeface="Microsoft Sans Serif"/>
                <a:cs typeface="Microsoft Sans Serif"/>
              </a:rPr>
              <a:t>arranque</a:t>
            </a:r>
            <a:r>
              <a:rPr sz="700" spc="-5" dirty="0">
                <a:latin typeface="Microsoft Sans Serif"/>
                <a:cs typeface="Microsoft Sans Serif"/>
              </a:rPr>
              <a:t> </a:t>
            </a:r>
            <a:r>
              <a:rPr sz="700" spc="5" dirty="0">
                <a:latin typeface="Microsoft Sans Serif"/>
                <a:cs typeface="Microsoft Sans Serif"/>
              </a:rPr>
              <a:t>y</a:t>
            </a:r>
            <a:r>
              <a:rPr sz="700" spc="-10" dirty="0">
                <a:latin typeface="Microsoft Sans Serif"/>
                <a:cs typeface="Microsoft Sans Serif"/>
              </a:rPr>
              <a:t> </a:t>
            </a:r>
            <a:r>
              <a:rPr sz="700" spc="10" dirty="0">
                <a:latin typeface="Microsoft Sans Serif"/>
                <a:cs typeface="Microsoft Sans Serif"/>
              </a:rPr>
              <a:t>el</a:t>
            </a:r>
            <a:r>
              <a:rPr sz="700" spc="-5" dirty="0">
                <a:latin typeface="Microsoft Sans Serif"/>
                <a:cs typeface="Microsoft Sans Serif"/>
              </a:rPr>
              <a:t> </a:t>
            </a:r>
            <a:r>
              <a:rPr sz="700" spc="20" dirty="0">
                <a:latin typeface="Microsoft Sans Serif"/>
                <a:cs typeface="Microsoft Sans Serif"/>
              </a:rPr>
              <a:t>apagado,</a:t>
            </a:r>
            <a:r>
              <a:rPr sz="700" spc="-5" dirty="0">
                <a:latin typeface="Microsoft Sans Serif"/>
                <a:cs typeface="Microsoft Sans Serif"/>
              </a:rPr>
              <a:t> </a:t>
            </a:r>
            <a:r>
              <a:rPr sz="700" dirty="0">
                <a:latin typeface="Microsoft Sans Serif"/>
                <a:cs typeface="Microsoft Sans Serif"/>
              </a:rPr>
              <a:t>así</a:t>
            </a:r>
            <a:r>
              <a:rPr sz="700" spc="-5" dirty="0">
                <a:latin typeface="Microsoft Sans Serif"/>
                <a:cs typeface="Microsoft Sans Serif"/>
              </a:rPr>
              <a:t> </a:t>
            </a:r>
            <a:r>
              <a:rPr sz="700" spc="30" dirty="0">
                <a:latin typeface="Microsoft Sans Serif"/>
                <a:cs typeface="Microsoft Sans Serif"/>
              </a:rPr>
              <a:t>como</a:t>
            </a:r>
            <a:r>
              <a:rPr sz="700" spc="-10" dirty="0">
                <a:latin typeface="Microsoft Sans Serif"/>
                <a:cs typeface="Microsoft Sans Serif"/>
              </a:rPr>
              <a:t> </a:t>
            </a:r>
            <a:r>
              <a:rPr sz="700" spc="30" dirty="0">
                <a:latin typeface="Microsoft Sans Serif"/>
                <a:cs typeface="Microsoft Sans Serif"/>
              </a:rPr>
              <a:t>mientras</a:t>
            </a:r>
            <a:r>
              <a:rPr sz="700" spc="-5" dirty="0">
                <a:latin typeface="Microsoft Sans Serif"/>
                <a:cs typeface="Microsoft Sans Serif"/>
              </a:rPr>
              <a:t> </a:t>
            </a:r>
            <a:r>
              <a:rPr sz="700" spc="10" dirty="0">
                <a:latin typeface="Microsoft Sans Serif"/>
                <a:cs typeface="Microsoft Sans Serif"/>
              </a:rPr>
              <a:t>la</a:t>
            </a:r>
            <a:r>
              <a:rPr sz="700" spc="-5" dirty="0">
                <a:latin typeface="Microsoft Sans Serif"/>
                <a:cs typeface="Microsoft Sans Serif"/>
              </a:rPr>
              <a:t> </a:t>
            </a:r>
            <a:r>
              <a:rPr sz="700" spc="30" dirty="0">
                <a:latin typeface="Microsoft Sans Serif"/>
                <a:cs typeface="Microsoft Sans Serif"/>
              </a:rPr>
              <a:t>unidad</a:t>
            </a:r>
            <a:r>
              <a:rPr sz="700" spc="-5" dirty="0">
                <a:latin typeface="Microsoft Sans Serif"/>
                <a:cs typeface="Microsoft Sans Serif"/>
              </a:rPr>
              <a:t> </a:t>
            </a:r>
            <a:r>
              <a:rPr sz="700" spc="10" dirty="0">
                <a:latin typeface="Microsoft Sans Serif"/>
                <a:cs typeface="Microsoft Sans Serif"/>
              </a:rPr>
              <a:t>está </a:t>
            </a:r>
            <a:r>
              <a:rPr sz="700" spc="-175" dirty="0">
                <a:latin typeface="Microsoft Sans Serif"/>
                <a:cs typeface="Microsoft Sans Serif"/>
              </a:rPr>
              <a:t> </a:t>
            </a:r>
            <a:r>
              <a:rPr sz="700" spc="20" dirty="0">
                <a:latin typeface="Microsoft Sans Serif"/>
                <a:cs typeface="Microsoft Sans Serif"/>
              </a:rPr>
              <a:t>en </a:t>
            </a:r>
            <a:r>
              <a:rPr sz="700" spc="25" dirty="0">
                <a:latin typeface="Microsoft Sans Serif"/>
                <a:cs typeface="Microsoft Sans Serif"/>
              </a:rPr>
              <a:t>funcionamiento. </a:t>
            </a:r>
            <a:r>
              <a:rPr sz="700" spc="30" dirty="0">
                <a:latin typeface="Microsoft Sans Serif"/>
                <a:cs typeface="Microsoft Sans Serif"/>
              </a:rPr>
              <a:t>Durante </a:t>
            </a:r>
            <a:r>
              <a:rPr sz="700" spc="10" dirty="0">
                <a:latin typeface="Microsoft Sans Serif"/>
                <a:cs typeface="Microsoft Sans Serif"/>
              </a:rPr>
              <a:t>el </a:t>
            </a:r>
            <a:r>
              <a:rPr sz="700" spc="30" dirty="0">
                <a:latin typeface="Microsoft Sans Serif"/>
                <a:cs typeface="Microsoft Sans Serif"/>
              </a:rPr>
              <a:t>arranque </a:t>
            </a:r>
            <a:r>
              <a:rPr sz="700" spc="5" dirty="0">
                <a:latin typeface="Microsoft Sans Serif"/>
                <a:cs typeface="Microsoft Sans Serif"/>
              </a:rPr>
              <a:t>y </a:t>
            </a:r>
            <a:r>
              <a:rPr sz="700" spc="10" dirty="0">
                <a:latin typeface="Microsoft Sans Serif"/>
                <a:cs typeface="Microsoft Sans Serif"/>
              </a:rPr>
              <a:t>el </a:t>
            </a:r>
            <a:r>
              <a:rPr sz="700" spc="20" dirty="0">
                <a:latin typeface="Microsoft Sans Serif"/>
                <a:cs typeface="Microsoft Sans Serif"/>
              </a:rPr>
              <a:t>apagado, </a:t>
            </a:r>
            <a:r>
              <a:rPr sz="700" spc="10" dirty="0">
                <a:latin typeface="Microsoft Sans Serif"/>
                <a:cs typeface="Microsoft Sans Serif"/>
              </a:rPr>
              <a:t>estos </a:t>
            </a:r>
            <a:r>
              <a:rPr sz="700" spc="15" dirty="0">
                <a:latin typeface="Microsoft Sans Serif"/>
                <a:cs typeface="Microsoft Sans Serif"/>
              </a:rPr>
              <a:t>auxiliares </a:t>
            </a:r>
            <a:r>
              <a:rPr sz="700" spc="20" dirty="0">
                <a:latin typeface="Microsoft Sans Serif"/>
                <a:cs typeface="Microsoft Sans Serif"/>
              </a:rPr>
              <a:t> reciben </a:t>
            </a:r>
            <a:r>
              <a:rPr sz="700" spc="25" dirty="0">
                <a:latin typeface="Microsoft Sans Serif"/>
                <a:cs typeface="Microsoft Sans Serif"/>
              </a:rPr>
              <a:t>energía </a:t>
            </a:r>
            <a:r>
              <a:rPr sz="700" spc="20" dirty="0">
                <a:latin typeface="Microsoft Sans Serif"/>
                <a:cs typeface="Microsoft Sans Serif"/>
              </a:rPr>
              <a:t>de </a:t>
            </a:r>
            <a:r>
              <a:rPr sz="700" spc="30" dirty="0">
                <a:latin typeface="Microsoft Sans Serif"/>
                <a:cs typeface="Microsoft Sans Serif"/>
              </a:rPr>
              <a:t>una fuente </a:t>
            </a:r>
            <a:r>
              <a:rPr sz="700" spc="20" dirty="0">
                <a:latin typeface="Microsoft Sans Serif"/>
                <a:cs typeface="Microsoft Sans Serif"/>
              </a:rPr>
              <a:t>de </a:t>
            </a:r>
            <a:r>
              <a:rPr sz="700" spc="10" dirty="0">
                <a:latin typeface="Microsoft Sans Serif"/>
                <a:cs typeface="Microsoft Sans Serif"/>
              </a:rPr>
              <a:t>servicio </a:t>
            </a:r>
            <a:r>
              <a:rPr sz="700" spc="20" dirty="0">
                <a:latin typeface="Microsoft Sans Serif"/>
                <a:cs typeface="Microsoft Sans Serif"/>
              </a:rPr>
              <a:t>de </a:t>
            </a:r>
            <a:r>
              <a:rPr sz="700" spc="10" dirty="0">
                <a:latin typeface="Microsoft Sans Serif"/>
                <a:cs typeface="Microsoft Sans Serif"/>
              </a:rPr>
              <a:t>estación, </a:t>
            </a:r>
            <a:r>
              <a:rPr sz="700" dirty="0">
                <a:latin typeface="Microsoft Sans Serif"/>
                <a:cs typeface="Microsoft Sans Serif"/>
              </a:rPr>
              <a:t>a </a:t>
            </a:r>
            <a:r>
              <a:rPr sz="700" spc="-5" dirty="0">
                <a:latin typeface="Microsoft Sans Serif"/>
                <a:cs typeface="Microsoft Sans Serif"/>
              </a:rPr>
              <a:t>veces </a:t>
            </a:r>
            <a:r>
              <a:rPr sz="700" spc="30" dirty="0">
                <a:latin typeface="Microsoft Sans Serif"/>
                <a:cs typeface="Microsoft Sans Serif"/>
              </a:rPr>
              <a:t>denominada </a:t>
            </a:r>
            <a:r>
              <a:rPr sz="700" spc="35" dirty="0">
                <a:latin typeface="Microsoft Sans Serif"/>
                <a:cs typeface="Microsoft Sans Serif"/>
              </a:rPr>
              <a:t> </a:t>
            </a:r>
            <a:r>
              <a:rPr sz="700" spc="30" dirty="0">
                <a:latin typeface="Microsoft Sans Serif"/>
                <a:cs typeface="Microsoft Sans Serif"/>
              </a:rPr>
              <a:t>fuente </a:t>
            </a:r>
            <a:r>
              <a:rPr sz="700" spc="20" dirty="0">
                <a:latin typeface="Microsoft Sans Serif"/>
                <a:cs typeface="Microsoft Sans Serif"/>
              </a:rPr>
              <a:t>de "reserva" </a:t>
            </a:r>
            <a:r>
              <a:rPr sz="700" spc="30" dirty="0">
                <a:latin typeface="Microsoft Sans Serif"/>
                <a:cs typeface="Microsoft Sans Serif"/>
              </a:rPr>
              <a:t>o </a:t>
            </a:r>
            <a:r>
              <a:rPr sz="700" spc="25" dirty="0">
                <a:latin typeface="Microsoft Sans Serif"/>
                <a:cs typeface="Microsoft Sans Serif"/>
              </a:rPr>
              <a:t>"de </a:t>
            </a:r>
            <a:r>
              <a:rPr sz="700" spc="15" dirty="0">
                <a:latin typeface="Microsoft Sans Serif"/>
                <a:cs typeface="Microsoft Sans Serif"/>
              </a:rPr>
              <a:t>reserva". Cuando </a:t>
            </a:r>
            <a:r>
              <a:rPr sz="700" spc="10" dirty="0">
                <a:latin typeface="Microsoft Sans Serif"/>
                <a:cs typeface="Microsoft Sans Serif"/>
              </a:rPr>
              <a:t>la </a:t>
            </a:r>
            <a:r>
              <a:rPr sz="700" spc="30" dirty="0">
                <a:latin typeface="Microsoft Sans Serif"/>
                <a:cs typeface="Microsoft Sans Serif"/>
              </a:rPr>
              <a:t>unidad </a:t>
            </a:r>
            <a:r>
              <a:rPr sz="700" spc="25" dirty="0">
                <a:latin typeface="Microsoft Sans Serif"/>
                <a:cs typeface="Microsoft Sans Serif"/>
              </a:rPr>
              <a:t>generadora </a:t>
            </a:r>
            <a:r>
              <a:rPr sz="700" spc="10" dirty="0">
                <a:latin typeface="Microsoft Sans Serif"/>
                <a:cs typeface="Microsoft Sans Serif"/>
              </a:rPr>
              <a:t>está </a:t>
            </a:r>
            <a:r>
              <a:rPr sz="700" spc="20" dirty="0">
                <a:latin typeface="Microsoft Sans Serif"/>
                <a:cs typeface="Microsoft Sans Serif"/>
              </a:rPr>
              <a:t>en </a:t>
            </a:r>
            <a:r>
              <a:rPr sz="700" spc="25" dirty="0">
                <a:latin typeface="Microsoft Sans Serif"/>
                <a:cs typeface="Microsoft Sans Serif"/>
              </a:rPr>
              <a:t> </a:t>
            </a:r>
            <a:r>
              <a:rPr sz="700" spc="10" dirty="0">
                <a:latin typeface="Microsoft Sans Serif"/>
                <a:cs typeface="Microsoft Sans Serif"/>
              </a:rPr>
              <a:t>línea, los </a:t>
            </a:r>
            <a:r>
              <a:rPr sz="700" spc="15" dirty="0">
                <a:latin typeface="Microsoft Sans Serif"/>
                <a:cs typeface="Microsoft Sans Serif"/>
              </a:rPr>
              <a:t>auxiliares </a:t>
            </a:r>
            <a:r>
              <a:rPr sz="700" spc="35" dirty="0">
                <a:latin typeface="Microsoft Sans Serif"/>
                <a:cs typeface="Microsoft Sans Serif"/>
              </a:rPr>
              <a:t>normalmente </a:t>
            </a:r>
            <a:r>
              <a:rPr sz="700" spc="-5" dirty="0">
                <a:latin typeface="Microsoft Sans Serif"/>
                <a:cs typeface="Microsoft Sans Serif"/>
              </a:rPr>
              <a:t>se </a:t>
            </a:r>
            <a:r>
              <a:rPr sz="700" spc="35" dirty="0">
                <a:latin typeface="Microsoft Sans Serif"/>
                <a:cs typeface="Microsoft Sans Serif"/>
              </a:rPr>
              <a:t>conmutan </a:t>
            </a:r>
            <a:r>
              <a:rPr sz="700" spc="30" dirty="0">
                <a:latin typeface="Microsoft Sans Serif"/>
                <a:cs typeface="Microsoft Sans Serif"/>
              </a:rPr>
              <a:t>o </a:t>
            </a:r>
            <a:r>
              <a:rPr sz="700" spc="25" dirty="0">
                <a:latin typeface="Microsoft Sans Serif"/>
                <a:cs typeface="Microsoft Sans Serif"/>
              </a:rPr>
              <a:t>transfieren </a:t>
            </a:r>
            <a:r>
              <a:rPr sz="700" dirty="0">
                <a:latin typeface="Microsoft Sans Serif"/>
                <a:cs typeface="Microsoft Sans Serif"/>
              </a:rPr>
              <a:t>a </a:t>
            </a:r>
            <a:r>
              <a:rPr sz="700" spc="40" dirty="0">
                <a:latin typeface="Microsoft Sans Serif"/>
                <a:cs typeface="Microsoft Sans Serif"/>
              </a:rPr>
              <a:t>un </a:t>
            </a:r>
            <a:r>
              <a:rPr sz="700" spc="45" dirty="0">
                <a:latin typeface="Microsoft Sans Serif"/>
                <a:cs typeface="Microsoft Sans Serif"/>
              </a:rPr>
              <a:t> </a:t>
            </a:r>
            <a:r>
              <a:rPr sz="700" spc="35" dirty="0">
                <a:latin typeface="Microsoft Sans Serif"/>
                <a:cs typeface="Microsoft Sans Serif"/>
              </a:rPr>
              <a:t>transformador </a:t>
            </a:r>
            <a:r>
              <a:rPr sz="700" spc="20" dirty="0">
                <a:latin typeface="Microsoft Sans Serif"/>
                <a:cs typeface="Microsoft Sans Serif"/>
              </a:rPr>
              <a:t>auxiliar de </a:t>
            </a:r>
            <a:r>
              <a:rPr sz="700" spc="30" dirty="0">
                <a:latin typeface="Microsoft Sans Serif"/>
                <a:cs typeface="Microsoft Sans Serif"/>
              </a:rPr>
              <a:t>unidad </a:t>
            </a:r>
            <a:r>
              <a:rPr sz="700" spc="-20" dirty="0">
                <a:latin typeface="Microsoft Sans Serif"/>
                <a:cs typeface="Microsoft Sans Serif"/>
              </a:rPr>
              <a:t>(UAT) </a:t>
            </a:r>
            <a:r>
              <a:rPr sz="700" spc="30" dirty="0">
                <a:latin typeface="Microsoft Sans Serif"/>
                <a:cs typeface="Microsoft Sans Serif"/>
              </a:rPr>
              <a:t>que </a:t>
            </a:r>
            <a:r>
              <a:rPr sz="700" spc="-5" dirty="0">
                <a:latin typeface="Microsoft Sans Serif"/>
                <a:cs typeface="Microsoft Sans Serif"/>
              </a:rPr>
              <a:t>se </a:t>
            </a:r>
            <a:r>
              <a:rPr sz="700" spc="25" dirty="0">
                <a:latin typeface="Microsoft Sans Serif"/>
                <a:cs typeface="Microsoft Sans Serif"/>
              </a:rPr>
              <a:t>alimenta </a:t>
            </a:r>
            <a:r>
              <a:rPr sz="700" spc="15" dirty="0">
                <a:latin typeface="Microsoft Sans Serif"/>
                <a:cs typeface="Microsoft Sans Serif"/>
              </a:rPr>
              <a:t>desde </a:t>
            </a:r>
            <a:r>
              <a:rPr sz="700" spc="10" dirty="0">
                <a:latin typeface="Microsoft Sans Serif"/>
                <a:cs typeface="Microsoft Sans Serif"/>
              </a:rPr>
              <a:t>los </a:t>
            </a:r>
            <a:r>
              <a:rPr sz="700" spc="15" dirty="0">
                <a:latin typeface="Microsoft Sans Serif"/>
                <a:cs typeface="Microsoft Sans Serif"/>
              </a:rPr>
              <a:t> </a:t>
            </a:r>
            <a:r>
              <a:rPr sz="700" spc="25" dirty="0">
                <a:latin typeface="Microsoft Sans Serif"/>
                <a:cs typeface="Microsoft Sans Serif"/>
              </a:rPr>
              <a:t>terminales </a:t>
            </a:r>
            <a:r>
              <a:rPr sz="700" spc="20" dirty="0">
                <a:latin typeface="Microsoft Sans Serif"/>
                <a:cs typeface="Microsoft Sans Serif"/>
              </a:rPr>
              <a:t>del </a:t>
            </a:r>
            <a:r>
              <a:rPr sz="700" spc="25" dirty="0">
                <a:latin typeface="Microsoft Sans Serif"/>
                <a:cs typeface="Microsoft Sans Serif"/>
              </a:rPr>
              <a:t>generador. </a:t>
            </a:r>
            <a:r>
              <a:rPr sz="700" spc="15" dirty="0">
                <a:latin typeface="Microsoft Sans Serif"/>
                <a:cs typeface="Microsoft Sans Serif"/>
              </a:rPr>
              <a:t>Cuando </a:t>
            </a:r>
            <a:r>
              <a:rPr sz="700" spc="-5" dirty="0">
                <a:latin typeface="Microsoft Sans Serif"/>
                <a:cs typeface="Microsoft Sans Serif"/>
              </a:rPr>
              <a:t>se </a:t>
            </a:r>
            <a:r>
              <a:rPr sz="700" spc="15" dirty="0">
                <a:latin typeface="Microsoft Sans Serif"/>
                <a:cs typeface="Microsoft Sans Serif"/>
              </a:rPr>
              <a:t>apaga </a:t>
            </a:r>
            <a:r>
              <a:rPr sz="700" spc="40" dirty="0">
                <a:latin typeface="Microsoft Sans Serif"/>
                <a:cs typeface="Microsoft Sans Serif"/>
              </a:rPr>
              <a:t>un </a:t>
            </a:r>
            <a:r>
              <a:rPr sz="700" spc="25" dirty="0">
                <a:latin typeface="Microsoft Sans Serif"/>
                <a:cs typeface="Microsoft Sans Serif"/>
              </a:rPr>
              <a:t>generador, </a:t>
            </a:r>
            <a:r>
              <a:rPr sz="700" spc="5" dirty="0">
                <a:latin typeface="Microsoft Sans Serif"/>
                <a:cs typeface="Microsoft Sans Serif"/>
              </a:rPr>
              <a:t>ya </a:t>
            </a:r>
            <a:r>
              <a:rPr sz="700" spc="-5" dirty="0">
                <a:latin typeface="Microsoft Sans Serif"/>
                <a:cs typeface="Microsoft Sans Serif"/>
              </a:rPr>
              <a:t>sea </a:t>
            </a:r>
            <a:r>
              <a:rPr sz="700" dirty="0">
                <a:latin typeface="Microsoft Sans Serif"/>
                <a:cs typeface="Microsoft Sans Serif"/>
              </a:rPr>
              <a:t> </a:t>
            </a:r>
            <a:r>
              <a:rPr sz="700" spc="20" dirty="0">
                <a:latin typeface="Microsoft Sans Serif"/>
                <a:cs typeface="Microsoft Sans Serif"/>
              </a:rPr>
              <a:t>planificada </a:t>
            </a:r>
            <a:r>
              <a:rPr sz="700" spc="30" dirty="0">
                <a:latin typeface="Microsoft Sans Serif"/>
                <a:cs typeface="Microsoft Sans Serif"/>
              </a:rPr>
              <a:t>o </a:t>
            </a:r>
            <a:r>
              <a:rPr sz="700" spc="20" dirty="0">
                <a:latin typeface="Microsoft Sans Serif"/>
                <a:cs typeface="Microsoft Sans Serif"/>
              </a:rPr>
              <a:t>no, </a:t>
            </a:r>
            <a:r>
              <a:rPr sz="700" spc="10" dirty="0">
                <a:latin typeface="Microsoft Sans Serif"/>
                <a:cs typeface="Microsoft Sans Serif"/>
              </a:rPr>
              <a:t>los </a:t>
            </a:r>
            <a:r>
              <a:rPr sz="700" spc="15" dirty="0">
                <a:latin typeface="Microsoft Sans Serif"/>
                <a:cs typeface="Microsoft Sans Serif"/>
              </a:rPr>
              <a:t>auxiliares </a:t>
            </a:r>
            <a:r>
              <a:rPr sz="700" spc="-5" dirty="0">
                <a:latin typeface="Microsoft Sans Serif"/>
                <a:cs typeface="Microsoft Sans Serif"/>
              </a:rPr>
              <a:t>se </a:t>
            </a:r>
            <a:r>
              <a:rPr sz="700" spc="25" dirty="0">
                <a:latin typeface="Microsoft Sans Serif"/>
                <a:cs typeface="Microsoft Sans Serif"/>
              </a:rPr>
              <a:t>transfieren </a:t>
            </a:r>
            <a:r>
              <a:rPr sz="700" dirty="0">
                <a:latin typeface="Microsoft Sans Serif"/>
                <a:cs typeface="Microsoft Sans Serif"/>
              </a:rPr>
              <a:t>a </a:t>
            </a:r>
            <a:r>
              <a:rPr sz="700" spc="10" dirty="0">
                <a:latin typeface="Microsoft Sans Serif"/>
                <a:cs typeface="Microsoft Sans Serif"/>
              </a:rPr>
              <a:t>la </a:t>
            </a:r>
            <a:r>
              <a:rPr sz="700" spc="30" dirty="0">
                <a:latin typeface="Microsoft Sans Serif"/>
                <a:cs typeface="Microsoft Sans Serif"/>
              </a:rPr>
              <a:t>fuente </a:t>
            </a:r>
            <a:r>
              <a:rPr sz="700" spc="20" dirty="0">
                <a:latin typeface="Microsoft Sans Serif"/>
                <a:cs typeface="Microsoft Sans Serif"/>
              </a:rPr>
              <a:t>de </a:t>
            </a:r>
            <a:r>
              <a:rPr sz="700" spc="10" dirty="0">
                <a:latin typeface="Microsoft Sans Serif"/>
                <a:cs typeface="Microsoft Sans Serif"/>
              </a:rPr>
              <a:t>servicio </a:t>
            </a:r>
            <a:r>
              <a:rPr sz="700" spc="20" dirty="0">
                <a:latin typeface="Microsoft Sans Serif"/>
                <a:cs typeface="Microsoft Sans Serif"/>
              </a:rPr>
              <a:t>de </a:t>
            </a:r>
            <a:r>
              <a:rPr sz="700" spc="10" dirty="0">
                <a:latin typeface="Microsoft Sans Serif"/>
                <a:cs typeface="Microsoft Sans Serif"/>
              </a:rPr>
              <a:t>la </a:t>
            </a:r>
            <a:r>
              <a:rPr sz="700" spc="15" dirty="0">
                <a:latin typeface="Microsoft Sans Serif"/>
                <a:cs typeface="Microsoft Sans Serif"/>
              </a:rPr>
              <a:t> </a:t>
            </a:r>
            <a:r>
              <a:rPr sz="700" spc="10" dirty="0">
                <a:latin typeface="Microsoft Sans Serif"/>
                <a:cs typeface="Microsoft Sans Serif"/>
              </a:rPr>
              <a:t>estación. </a:t>
            </a:r>
            <a:r>
              <a:rPr sz="700" spc="-10" dirty="0">
                <a:latin typeface="Microsoft Sans Serif"/>
                <a:cs typeface="Microsoft Sans Serif"/>
              </a:rPr>
              <a:t>La </a:t>
            </a:r>
            <a:r>
              <a:rPr sz="700" spc="20" dirty="0">
                <a:latin typeface="Microsoft Sans Serif"/>
                <a:cs typeface="Microsoft Sans Serif"/>
              </a:rPr>
              <a:t>transferencia </a:t>
            </a:r>
            <a:r>
              <a:rPr sz="700" spc="-5" dirty="0">
                <a:latin typeface="Microsoft Sans Serif"/>
                <a:cs typeface="Microsoft Sans Serif"/>
              </a:rPr>
              <a:t>es </a:t>
            </a:r>
            <a:r>
              <a:rPr sz="700" spc="25" dirty="0">
                <a:latin typeface="Microsoft Sans Serif"/>
                <a:cs typeface="Microsoft Sans Serif"/>
              </a:rPr>
              <a:t>automática </a:t>
            </a:r>
            <a:r>
              <a:rPr sz="700" spc="35" dirty="0">
                <a:latin typeface="Microsoft Sans Serif"/>
                <a:cs typeface="Microsoft Sans Serif"/>
              </a:rPr>
              <a:t>durante </a:t>
            </a:r>
            <a:r>
              <a:rPr sz="700" spc="40" dirty="0">
                <a:latin typeface="Microsoft Sans Serif"/>
                <a:cs typeface="Microsoft Sans Serif"/>
              </a:rPr>
              <a:t>un </a:t>
            </a:r>
            <a:r>
              <a:rPr sz="700" spc="25" dirty="0">
                <a:latin typeface="Microsoft Sans Serif"/>
                <a:cs typeface="Microsoft Sans Serif"/>
              </a:rPr>
              <a:t>disparo </a:t>
            </a:r>
            <a:r>
              <a:rPr sz="700" spc="20" dirty="0">
                <a:latin typeface="Microsoft Sans Serif"/>
                <a:cs typeface="Microsoft Sans Serif"/>
              </a:rPr>
              <a:t>de </a:t>
            </a:r>
            <a:r>
              <a:rPr sz="700" spc="25" dirty="0">
                <a:latin typeface="Microsoft Sans Serif"/>
                <a:cs typeface="Microsoft Sans Serif"/>
              </a:rPr>
              <a:t>protección </a:t>
            </a:r>
            <a:r>
              <a:rPr sz="700" spc="30" dirty="0">
                <a:latin typeface="Microsoft Sans Serif"/>
                <a:cs typeface="Microsoft Sans Serif"/>
              </a:rPr>
              <a:t> </a:t>
            </a:r>
            <a:r>
              <a:rPr sz="700" spc="25" dirty="0">
                <a:latin typeface="Microsoft Sans Serif"/>
                <a:cs typeface="Microsoft Sans Serif"/>
              </a:rPr>
              <a:t>dependiendo</a:t>
            </a:r>
            <a:r>
              <a:rPr sz="700" spc="-5" dirty="0">
                <a:latin typeface="Microsoft Sans Serif"/>
                <a:cs typeface="Microsoft Sans Serif"/>
              </a:rPr>
              <a:t> </a:t>
            </a:r>
            <a:r>
              <a:rPr sz="700" spc="20" dirty="0">
                <a:latin typeface="Microsoft Sans Serif"/>
                <a:cs typeface="Microsoft Sans Serif"/>
              </a:rPr>
              <a:t>del</a:t>
            </a:r>
            <a:r>
              <a:rPr sz="700" spc="-5" dirty="0">
                <a:latin typeface="Microsoft Sans Serif"/>
                <a:cs typeface="Microsoft Sans Serif"/>
              </a:rPr>
              <a:t> </a:t>
            </a:r>
            <a:r>
              <a:rPr sz="700" spc="45" dirty="0">
                <a:latin typeface="Microsoft Sans Serif"/>
                <a:cs typeface="Microsoft Sans Serif"/>
              </a:rPr>
              <a:t>modo</a:t>
            </a:r>
            <a:r>
              <a:rPr sz="700" dirty="0">
                <a:latin typeface="Microsoft Sans Serif"/>
                <a:cs typeface="Microsoft Sans Serif"/>
              </a:rPr>
              <a:t> </a:t>
            </a:r>
            <a:r>
              <a:rPr sz="700" spc="20" dirty="0">
                <a:latin typeface="Microsoft Sans Serif"/>
                <a:cs typeface="Microsoft Sans Serif"/>
              </a:rPr>
              <a:t>de</a:t>
            </a:r>
            <a:r>
              <a:rPr sz="700" spc="-5" dirty="0">
                <a:latin typeface="Microsoft Sans Serif"/>
                <a:cs typeface="Microsoft Sans Serif"/>
              </a:rPr>
              <a:t> </a:t>
            </a:r>
            <a:r>
              <a:rPr sz="700" spc="25" dirty="0">
                <a:latin typeface="Microsoft Sans Serif"/>
                <a:cs typeface="Microsoft Sans Serif"/>
              </a:rPr>
              <a:t>disparo</a:t>
            </a:r>
            <a:r>
              <a:rPr sz="700" spc="-5" dirty="0">
                <a:latin typeface="Microsoft Sans Serif"/>
                <a:cs typeface="Microsoft Sans Serif"/>
              </a:rPr>
              <a:t> </a:t>
            </a:r>
            <a:r>
              <a:rPr sz="700" spc="5" dirty="0">
                <a:latin typeface="Microsoft Sans Serif"/>
                <a:cs typeface="Microsoft Sans Serif"/>
              </a:rPr>
              <a:t>y</a:t>
            </a:r>
            <a:r>
              <a:rPr sz="700" dirty="0">
                <a:latin typeface="Microsoft Sans Serif"/>
                <a:cs typeface="Microsoft Sans Serif"/>
              </a:rPr>
              <a:t> las</a:t>
            </a:r>
            <a:r>
              <a:rPr sz="700" spc="-5" dirty="0">
                <a:latin typeface="Microsoft Sans Serif"/>
                <a:cs typeface="Microsoft Sans Serif"/>
              </a:rPr>
              <a:t> </a:t>
            </a:r>
            <a:r>
              <a:rPr sz="700" spc="20" dirty="0">
                <a:latin typeface="Microsoft Sans Serif"/>
                <a:cs typeface="Microsoft Sans Serif"/>
              </a:rPr>
              <a:t>funciones</a:t>
            </a:r>
            <a:r>
              <a:rPr sz="700" spc="-5" dirty="0">
                <a:latin typeface="Microsoft Sans Serif"/>
                <a:cs typeface="Microsoft Sans Serif"/>
              </a:rPr>
              <a:t> </a:t>
            </a:r>
            <a:r>
              <a:rPr sz="700" spc="20" dirty="0">
                <a:latin typeface="Microsoft Sans Serif"/>
                <a:cs typeface="Microsoft Sans Serif"/>
              </a:rPr>
              <a:t>de</a:t>
            </a:r>
            <a:r>
              <a:rPr sz="700" dirty="0">
                <a:latin typeface="Microsoft Sans Serif"/>
                <a:cs typeface="Microsoft Sans Serif"/>
              </a:rPr>
              <a:t> </a:t>
            </a:r>
            <a:r>
              <a:rPr sz="700" spc="20" dirty="0">
                <a:latin typeface="Microsoft Sans Serif"/>
                <a:cs typeface="Microsoft Sans Serif"/>
              </a:rPr>
              <a:t>protección.</a:t>
            </a:r>
            <a:endParaRPr sz="700">
              <a:latin typeface="Microsoft Sans Serif"/>
              <a:cs typeface="Microsoft Sans Serif"/>
            </a:endParaRPr>
          </a:p>
        </p:txBody>
      </p:sp>
      <p:sp>
        <p:nvSpPr>
          <p:cNvPr id="7" name="object 7"/>
          <p:cNvSpPr txBox="1"/>
          <p:nvPr/>
        </p:nvSpPr>
        <p:spPr>
          <a:xfrm>
            <a:off x="9100216" y="4161272"/>
            <a:ext cx="7404721" cy="2988062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 marR="314325" indent="153670">
              <a:lnSpc>
                <a:spcPct val="125600"/>
              </a:lnSpc>
              <a:spcBef>
                <a:spcPts val="100"/>
              </a:spcBef>
            </a:pPr>
            <a:r>
              <a:rPr sz="800" spc="20" dirty="0">
                <a:latin typeface="Microsoft Sans Serif"/>
                <a:cs typeface="Microsoft Sans Serif"/>
              </a:rPr>
              <a:t>Aquí</a:t>
            </a:r>
            <a:r>
              <a:rPr sz="800" dirty="0">
                <a:latin typeface="Microsoft Sans Serif"/>
                <a:cs typeface="Microsoft Sans Serif"/>
              </a:rPr>
              <a:t> </a:t>
            </a:r>
            <a:r>
              <a:rPr sz="800" spc="-10" dirty="0">
                <a:latin typeface="Microsoft Sans Serif"/>
                <a:cs typeface="Microsoft Sans Serif"/>
              </a:rPr>
              <a:t>se</a:t>
            </a:r>
            <a:r>
              <a:rPr sz="800" dirty="0">
                <a:latin typeface="Microsoft Sans Serif"/>
                <a:cs typeface="Microsoft Sans Serif"/>
              </a:rPr>
              <a:t> </a:t>
            </a:r>
            <a:r>
              <a:rPr sz="800" spc="20" dirty="0">
                <a:latin typeface="Microsoft Sans Serif"/>
                <a:cs typeface="Microsoft Sans Serif"/>
              </a:rPr>
              <a:t>describen</a:t>
            </a:r>
            <a:r>
              <a:rPr sz="800" dirty="0">
                <a:latin typeface="Microsoft Sans Serif"/>
                <a:cs typeface="Microsoft Sans Serif"/>
              </a:rPr>
              <a:t> </a:t>
            </a:r>
            <a:r>
              <a:rPr sz="800" spc="30" dirty="0">
                <a:latin typeface="Microsoft Sans Serif"/>
                <a:cs typeface="Microsoft Sans Serif"/>
              </a:rPr>
              <a:t>cuatro</a:t>
            </a:r>
            <a:r>
              <a:rPr sz="800" spc="5" dirty="0">
                <a:latin typeface="Microsoft Sans Serif"/>
                <a:cs typeface="Microsoft Sans Serif"/>
              </a:rPr>
              <a:t> </a:t>
            </a:r>
            <a:r>
              <a:rPr sz="800" spc="35" dirty="0">
                <a:latin typeface="Microsoft Sans Serif"/>
                <a:cs typeface="Microsoft Sans Serif"/>
              </a:rPr>
              <a:t>métodos</a:t>
            </a:r>
            <a:r>
              <a:rPr sz="800" dirty="0">
                <a:latin typeface="Microsoft Sans Serif"/>
                <a:cs typeface="Microsoft Sans Serif"/>
              </a:rPr>
              <a:t> </a:t>
            </a:r>
            <a:r>
              <a:rPr sz="800" spc="25" dirty="0">
                <a:latin typeface="Microsoft Sans Serif"/>
                <a:cs typeface="Microsoft Sans Serif"/>
              </a:rPr>
              <a:t>comunes</a:t>
            </a:r>
            <a:r>
              <a:rPr sz="800" dirty="0">
                <a:latin typeface="Microsoft Sans Serif"/>
                <a:cs typeface="Microsoft Sans Serif"/>
              </a:rPr>
              <a:t> </a:t>
            </a:r>
            <a:r>
              <a:rPr sz="800" spc="25" dirty="0">
                <a:latin typeface="Microsoft Sans Serif"/>
                <a:cs typeface="Microsoft Sans Serif"/>
              </a:rPr>
              <a:t>para</a:t>
            </a:r>
            <a:r>
              <a:rPr sz="800" spc="5" dirty="0">
                <a:latin typeface="Microsoft Sans Serif"/>
                <a:cs typeface="Microsoft Sans Serif"/>
              </a:rPr>
              <a:t> </a:t>
            </a:r>
            <a:r>
              <a:rPr sz="800" spc="15" dirty="0">
                <a:latin typeface="Microsoft Sans Serif"/>
                <a:cs typeface="Microsoft Sans Serif"/>
              </a:rPr>
              <a:t>aislar</a:t>
            </a:r>
            <a:r>
              <a:rPr sz="800" dirty="0">
                <a:latin typeface="Microsoft Sans Serif"/>
                <a:cs typeface="Microsoft Sans Serif"/>
              </a:rPr>
              <a:t> </a:t>
            </a:r>
            <a:r>
              <a:rPr sz="800" spc="15" dirty="0">
                <a:latin typeface="Microsoft Sans Serif"/>
                <a:cs typeface="Microsoft Sans Serif"/>
              </a:rPr>
              <a:t>el </a:t>
            </a:r>
            <a:r>
              <a:rPr sz="800" spc="-195" dirty="0">
                <a:latin typeface="Microsoft Sans Serif"/>
                <a:cs typeface="Microsoft Sans Serif"/>
              </a:rPr>
              <a:t> </a:t>
            </a:r>
            <a:r>
              <a:rPr sz="800" spc="35" dirty="0">
                <a:latin typeface="Microsoft Sans Serif"/>
                <a:cs typeface="Microsoft Sans Serif"/>
              </a:rPr>
              <a:t>generador </a:t>
            </a:r>
            <a:r>
              <a:rPr sz="800" spc="25" dirty="0">
                <a:latin typeface="Microsoft Sans Serif"/>
                <a:cs typeface="Microsoft Sans Serif"/>
              </a:rPr>
              <a:t>del </a:t>
            </a:r>
            <a:r>
              <a:rPr sz="800" spc="15" dirty="0">
                <a:latin typeface="Microsoft Sans Serif"/>
                <a:cs typeface="Microsoft Sans Serif"/>
              </a:rPr>
              <a:t>servicio </a:t>
            </a:r>
            <a:r>
              <a:rPr sz="800" spc="30" dirty="0">
                <a:latin typeface="Microsoft Sans Serif"/>
                <a:cs typeface="Microsoft Sans Serif"/>
              </a:rPr>
              <a:t>luego </a:t>
            </a:r>
            <a:r>
              <a:rPr sz="800" spc="25" dirty="0">
                <a:latin typeface="Microsoft Sans Serif"/>
                <a:cs typeface="Microsoft Sans Serif"/>
              </a:rPr>
              <a:t>de </a:t>
            </a:r>
            <a:r>
              <a:rPr sz="800" spc="20" dirty="0">
                <a:latin typeface="Microsoft Sans Serif"/>
                <a:cs typeface="Microsoft Sans Serif"/>
              </a:rPr>
              <a:t>condiciones </a:t>
            </a:r>
            <a:r>
              <a:rPr sz="800" spc="25" dirty="0">
                <a:latin typeface="Microsoft Sans Serif"/>
                <a:cs typeface="Microsoft Sans Serif"/>
              </a:rPr>
              <a:t>de operación </a:t>
            </a:r>
            <a:r>
              <a:rPr sz="800" spc="30" dirty="0">
                <a:latin typeface="Microsoft Sans Serif"/>
                <a:cs typeface="Microsoft Sans Serif"/>
              </a:rPr>
              <a:t> </a:t>
            </a:r>
            <a:r>
              <a:rPr sz="800" spc="25" dirty="0">
                <a:latin typeface="Microsoft Sans Serif"/>
                <a:cs typeface="Microsoft Sans Serif"/>
              </a:rPr>
              <a:t>anormales</a:t>
            </a:r>
            <a:r>
              <a:rPr sz="800" spc="-10" dirty="0">
                <a:latin typeface="Microsoft Sans Serif"/>
                <a:cs typeface="Microsoft Sans Serif"/>
              </a:rPr>
              <a:t> </a:t>
            </a:r>
            <a:r>
              <a:rPr sz="800" spc="20" dirty="0">
                <a:latin typeface="Microsoft Sans Serif"/>
                <a:cs typeface="Microsoft Sans Serif"/>
              </a:rPr>
              <a:t>inaceptables</a:t>
            </a:r>
            <a:r>
              <a:rPr sz="800" spc="-5" dirty="0">
                <a:latin typeface="Microsoft Sans Serif"/>
                <a:cs typeface="Microsoft Sans Serif"/>
              </a:rPr>
              <a:t> </a:t>
            </a:r>
            <a:r>
              <a:rPr sz="800" spc="35" dirty="0">
                <a:latin typeface="Microsoft Sans Serif"/>
                <a:cs typeface="Microsoft Sans Serif"/>
              </a:rPr>
              <a:t>o</a:t>
            </a:r>
            <a:r>
              <a:rPr sz="800" spc="-5" dirty="0">
                <a:latin typeface="Microsoft Sans Serif"/>
                <a:cs typeface="Microsoft Sans Serif"/>
              </a:rPr>
              <a:t> </a:t>
            </a:r>
            <a:r>
              <a:rPr sz="800" spc="15" dirty="0">
                <a:latin typeface="Microsoft Sans Serif"/>
                <a:cs typeface="Microsoft Sans Serif"/>
              </a:rPr>
              <a:t>fallas</a:t>
            </a:r>
            <a:r>
              <a:rPr sz="800" spc="-5" dirty="0">
                <a:latin typeface="Microsoft Sans Serif"/>
                <a:cs typeface="Microsoft Sans Serif"/>
              </a:rPr>
              <a:t> </a:t>
            </a:r>
            <a:r>
              <a:rPr sz="800" spc="10" dirty="0">
                <a:latin typeface="Microsoft Sans Serif"/>
                <a:cs typeface="Microsoft Sans Serif"/>
              </a:rPr>
              <a:t>eléctricas.</a:t>
            </a:r>
            <a:endParaRPr sz="800">
              <a:latin typeface="Microsoft Sans Serif"/>
              <a:cs typeface="Microsoft Sans Serif"/>
            </a:endParaRPr>
          </a:p>
          <a:p>
            <a:pPr marL="153035" indent="-140970">
              <a:lnSpc>
                <a:spcPct val="100000"/>
              </a:lnSpc>
              <a:spcBef>
                <a:spcPts val="675"/>
              </a:spcBef>
              <a:buAutoNum type="alphaUcPeriod"/>
              <a:tabLst>
                <a:tab pos="153670" algn="l"/>
              </a:tabLst>
            </a:pPr>
            <a:r>
              <a:rPr sz="950" spc="25" dirty="0">
                <a:latin typeface="Microsoft Sans Serif"/>
                <a:cs typeface="Microsoft Sans Serif"/>
              </a:rPr>
              <a:t>Disparo</a:t>
            </a:r>
            <a:r>
              <a:rPr sz="950" spc="-30" dirty="0">
                <a:latin typeface="Microsoft Sans Serif"/>
                <a:cs typeface="Microsoft Sans Serif"/>
              </a:rPr>
              <a:t> </a:t>
            </a:r>
            <a:r>
              <a:rPr sz="950" spc="35" dirty="0">
                <a:latin typeface="Microsoft Sans Serif"/>
                <a:cs typeface="Microsoft Sans Serif"/>
              </a:rPr>
              <a:t>simultáneo</a:t>
            </a:r>
            <a:endParaRPr sz="950">
              <a:latin typeface="Microsoft Sans Serif"/>
              <a:cs typeface="Microsoft Sans Serif"/>
            </a:endParaRPr>
          </a:p>
          <a:p>
            <a:pPr marL="12700" marR="5080" indent="153670">
              <a:lnSpc>
                <a:spcPct val="133600"/>
              </a:lnSpc>
              <a:spcBef>
                <a:spcPts val="200"/>
              </a:spcBef>
            </a:pPr>
            <a:r>
              <a:rPr sz="750" spc="-35" dirty="0">
                <a:latin typeface="Microsoft Sans Serif"/>
                <a:cs typeface="Microsoft Sans Serif"/>
              </a:rPr>
              <a:t>El </a:t>
            </a:r>
            <a:r>
              <a:rPr sz="750" spc="25" dirty="0">
                <a:latin typeface="Microsoft Sans Serif"/>
                <a:cs typeface="Microsoft Sans Serif"/>
              </a:rPr>
              <a:t>disparo </a:t>
            </a:r>
            <a:r>
              <a:rPr sz="750" spc="30" dirty="0">
                <a:latin typeface="Microsoft Sans Serif"/>
                <a:cs typeface="Microsoft Sans Serif"/>
              </a:rPr>
              <a:t>simultáneo proporciona </a:t>
            </a:r>
            <a:r>
              <a:rPr sz="750" spc="10" dirty="0">
                <a:latin typeface="Microsoft Sans Serif"/>
                <a:cs typeface="Microsoft Sans Serif"/>
              </a:rPr>
              <a:t>el </a:t>
            </a:r>
            <a:r>
              <a:rPr sz="750" spc="35" dirty="0">
                <a:latin typeface="Microsoft Sans Serif"/>
                <a:cs typeface="Microsoft Sans Serif"/>
              </a:rPr>
              <a:t>medio </a:t>
            </a:r>
            <a:r>
              <a:rPr sz="750" spc="20" dirty="0">
                <a:latin typeface="Microsoft Sans Serif"/>
                <a:cs typeface="Microsoft Sans Serif"/>
              </a:rPr>
              <a:t>más </a:t>
            </a:r>
            <a:r>
              <a:rPr sz="750" spc="35" dirty="0">
                <a:latin typeface="Microsoft Sans Serif"/>
                <a:cs typeface="Microsoft Sans Serif"/>
              </a:rPr>
              <a:t>rápido </a:t>
            </a:r>
            <a:r>
              <a:rPr sz="750" spc="25" dirty="0">
                <a:latin typeface="Microsoft Sans Serif"/>
                <a:cs typeface="Microsoft Sans Serif"/>
              </a:rPr>
              <a:t>de </a:t>
            </a:r>
            <a:r>
              <a:rPr sz="750" spc="15" dirty="0">
                <a:latin typeface="Microsoft Sans Serif"/>
                <a:cs typeface="Microsoft Sans Serif"/>
              </a:rPr>
              <a:t>aislar </a:t>
            </a:r>
            <a:r>
              <a:rPr sz="750" spc="10" dirty="0">
                <a:latin typeface="Microsoft Sans Serif"/>
                <a:cs typeface="Microsoft Sans Serif"/>
              </a:rPr>
              <a:t>el </a:t>
            </a:r>
            <a:r>
              <a:rPr sz="750" spc="-185" dirty="0">
                <a:latin typeface="Microsoft Sans Serif"/>
                <a:cs typeface="Microsoft Sans Serif"/>
              </a:rPr>
              <a:t> </a:t>
            </a:r>
            <a:r>
              <a:rPr sz="750" spc="25" dirty="0">
                <a:latin typeface="Microsoft Sans Serif"/>
                <a:cs typeface="Microsoft Sans Serif"/>
              </a:rPr>
              <a:t>generador. </a:t>
            </a:r>
            <a:r>
              <a:rPr sz="750" spc="-10" dirty="0">
                <a:latin typeface="Microsoft Sans Serif"/>
                <a:cs typeface="Microsoft Sans Serif"/>
              </a:rPr>
              <a:t>Este </a:t>
            </a:r>
            <a:r>
              <a:rPr sz="750" spc="45" dirty="0">
                <a:latin typeface="Microsoft Sans Serif"/>
                <a:cs typeface="Microsoft Sans Serif"/>
              </a:rPr>
              <a:t>modo </a:t>
            </a:r>
            <a:r>
              <a:rPr sz="750" spc="25" dirty="0">
                <a:latin typeface="Microsoft Sans Serif"/>
                <a:cs typeface="Microsoft Sans Serif"/>
              </a:rPr>
              <a:t>de disparo </a:t>
            </a:r>
            <a:r>
              <a:rPr sz="750" spc="-5" dirty="0">
                <a:latin typeface="Microsoft Sans Serif"/>
                <a:cs typeface="Microsoft Sans Serif"/>
              </a:rPr>
              <a:t>se </a:t>
            </a:r>
            <a:r>
              <a:rPr sz="750" spc="20" dirty="0">
                <a:latin typeface="Microsoft Sans Serif"/>
                <a:cs typeface="Microsoft Sans Serif"/>
              </a:rPr>
              <a:t>utiliza </a:t>
            </a:r>
            <a:r>
              <a:rPr sz="750" spc="25" dirty="0">
                <a:latin typeface="Microsoft Sans Serif"/>
                <a:cs typeface="Microsoft Sans Serif"/>
              </a:rPr>
              <a:t>para todas </a:t>
            </a:r>
            <a:r>
              <a:rPr sz="750" dirty="0">
                <a:latin typeface="Microsoft Sans Serif"/>
                <a:cs typeface="Microsoft Sans Serif"/>
              </a:rPr>
              <a:t>las </a:t>
            </a:r>
            <a:r>
              <a:rPr sz="750" spc="10" dirty="0">
                <a:latin typeface="Microsoft Sans Serif"/>
                <a:cs typeface="Microsoft Sans Serif"/>
              </a:rPr>
              <a:t>fallas </a:t>
            </a:r>
            <a:r>
              <a:rPr sz="750" spc="15" dirty="0">
                <a:latin typeface="Microsoft Sans Serif"/>
                <a:cs typeface="Microsoft Sans Serif"/>
              </a:rPr>
              <a:t> </a:t>
            </a:r>
            <a:r>
              <a:rPr sz="750" spc="25" dirty="0">
                <a:latin typeface="Microsoft Sans Serif"/>
                <a:cs typeface="Microsoft Sans Serif"/>
              </a:rPr>
              <a:t>internas</a:t>
            </a:r>
            <a:r>
              <a:rPr sz="750" dirty="0">
                <a:latin typeface="Microsoft Sans Serif"/>
                <a:cs typeface="Microsoft Sans Serif"/>
              </a:rPr>
              <a:t> </a:t>
            </a:r>
            <a:r>
              <a:rPr sz="750" spc="20" dirty="0">
                <a:latin typeface="Microsoft Sans Serif"/>
                <a:cs typeface="Microsoft Sans Serif"/>
              </a:rPr>
              <a:t>del</a:t>
            </a:r>
            <a:r>
              <a:rPr sz="750" dirty="0">
                <a:latin typeface="Microsoft Sans Serif"/>
                <a:cs typeface="Microsoft Sans Serif"/>
              </a:rPr>
              <a:t> </a:t>
            </a:r>
            <a:r>
              <a:rPr sz="750" spc="30" dirty="0">
                <a:latin typeface="Microsoft Sans Serif"/>
                <a:cs typeface="Microsoft Sans Serif"/>
              </a:rPr>
              <a:t>generador</a:t>
            </a:r>
            <a:r>
              <a:rPr sz="750" spc="5" dirty="0">
                <a:latin typeface="Microsoft Sans Serif"/>
                <a:cs typeface="Microsoft Sans Serif"/>
              </a:rPr>
              <a:t> y</a:t>
            </a:r>
            <a:r>
              <a:rPr sz="750" dirty="0">
                <a:latin typeface="Microsoft Sans Serif"/>
                <a:cs typeface="Microsoft Sans Serif"/>
              </a:rPr>
              <a:t> </a:t>
            </a:r>
            <a:r>
              <a:rPr sz="750" spc="20" dirty="0">
                <a:latin typeface="Microsoft Sans Serif"/>
                <a:cs typeface="Microsoft Sans Serif"/>
              </a:rPr>
              <a:t>anomalías</a:t>
            </a:r>
            <a:r>
              <a:rPr sz="750" dirty="0">
                <a:latin typeface="Microsoft Sans Serif"/>
                <a:cs typeface="Microsoft Sans Serif"/>
              </a:rPr>
              <a:t> </a:t>
            </a:r>
            <a:r>
              <a:rPr sz="750" spc="15" dirty="0">
                <a:latin typeface="Microsoft Sans Serif"/>
                <a:cs typeface="Microsoft Sans Serif"/>
              </a:rPr>
              <a:t>graves</a:t>
            </a:r>
            <a:r>
              <a:rPr sz="750" spc="5" dirty="0">
                <a:latin typeface="Microsoft Sans Serif"/>
                <a:cs typeface="Microsoft Sans Serif"/>
              </a:rPr>
              <a:t> </a:t>
            </a:r>
            <a:r>
              <a:rPr sz="750" spc="25" dirty="0">
                <a:latin typeface="Microsoft Sans Serif"/>
                <a:cs typeface="Microsoft Sans Serif"/>
              </a:rPr>
              <a:t>en</a:t>
            </a:r>
            <a:r>
              <a:rPr sz="750" dirty="0">
                <a:latin typeface="Microsoft Sans Serif"/>
                <a:cs typeface="Microsoft Sans Serif"/>
              </a:rPr>
              <a:t> </a:t>
            </a:r>
            <a:r>
              <a:rPr sz="750" spc="10" dirty="0">
                <a:latin typeface="Microsoft Sans Serif"/>
                <a:cs typeface="Microsoft Sans Serif"/>
              </a:rPr>
              <a:t>la</a:t>
            </a:r>
            <a:r>
              <a:rPr sz="750" dirty="0">
                <a:latin typeface="Microsoft Sans Serif"/>
                <a:cs typeface="Microsoft Sans Serif"/>
              </a:rPr>
              <a:t> </a:t>
            </a:r>
            <a:r>
              <a:rPr sz="750" spc="15" dirty="0">
                <a:latin typeface="Microsoft Sans Serif"/>
                <a:cs typeface="Microsoft Sans Serif"/>
              </a:rPr>
              <a:t>zona</a:t>
            </a:r>
            <a:r>
              <a:rPr sz="750" spc="5" dirty="0">
                <a:latin typeface="Microsoft Sans Serif"/>
                <a:cs typeface="Microsoft Sans Serif"/>
              </a:rPr>
              <a:t> </a:t>
            </a:r>
            <a:r>
              <a:rPr sz="750" spc="25" dirty="0">
                <a:latin typeface="Microsoft Sans Serif"/>
                <a:cs typeface="Microsoft Sans Serif"/>
              </a:rPr>
              <a:t>de</a:t>
            </a:r>
            <a:r>
              <a:rPr sz="750" dirty="0">
                <a:latin typeface="Microsoft Sans Serif"/>
                <a:cs typeface="Microsoft Sans Serif"/>
              </a:rPr>
              <a:t> </a:t>
            </a:r>
            <a:r>
              <a:rPr sz="750" spc="25" dirty="0">
                <a:latin typeface="Microsoft Sans Serif"/>
                <a:cs typeface="Microsoft Sans Serif"/>
              </a:rPr>
              <a:t>protección</a:t>
            </a:r>
            <a:r>
              <a:rPr sz="750" dirty="0">
                <a:latin typeface="Microsoft Sans Serif"/>
                <a:cs typeface="Microsoft Sans Serif"/>
              </a:rPr>
              <a:t> </a:t>
            </a:r>
            <a:r>
              <a:rPr sz="750" spc="20" dirty="0">
                <a:latin typeface="Microsoft Sans Serif"/>
                <a:cs typeface="Microsoft Sans Serif"/>
              </a:rPr>
              <a:t>del </a:t>
            </a:r>
            <a:r>
              <a:rPr sz="750" spc="-180" dirty="0">
                <a:latin typeface="Microsoft Sans Serif"/>
                <a:cs typeface="Microsoft Sans Serif"/>
              </a:rPr>
              <a:t> </a:t>
            </a:r>
            <a:r>
              <a:rPr sz="750" spc="25" dirty="0">
                <a:latin typeface="Microsoft Sans Serif"/>
                <a:cs typeface="Microsoft Sans Serif"/>
              </a:rPr>
              <a:t>generador. </a:t>
            </a:r>
            <a:r>
              <a:rPr sz="750" spc="-35" dirty="0">
                <a:latin typeface="Microsoft Sans Serif"/>
                <a:cs typeface="Microsoft Sans Serif"/>
              </a:rPr>
              <a:t>El </a:t>
            </a:r>
            <a:r>
              <a:rPr sz="750" spc="25" dirty="0">
                <a:latin typeface="Microsoft Sans Serif"/>
                <a:cs typeface="Microsoft Sans Serif"/>
              </a:rPr>
              <a:t>aislamiento </a:t>
            </a:r>
            <a:r>
              <a:rPr sz="750" spc="-5" dirty="0">
                <a:latin typeface="Microsoft Sans Serif"/>
                <a:cs typeface="Microsoft Sans Serif"/>
              </a:rPr>
              <a:t>se </a:t>
            </a:r>
            <a:r>
              <a:rPr sz="750" spc="30" dirty="0">
                <a:latin typeface="Microsoft Sans Serif"/>
                <a:cs typeface="Microsoft Sans Serif"/>
              </a:rPr>
              <a:t>logra </a:t>
            </a:r>
            <a:r>
              <a:rPr sz="750" spc="25" dirty="0">
                <a:latin typeface="Microsoft Sans Serif"/>
                <a:cs typeface="Microsoft Sans Serif"/>
              </a:rPr>
              <a:t>disparando </a:t>
            </a:r>
            <a:r>
              <a:rPr sz="750" spc="30" dirty="0">
                <a:latin typeface="Microsoft Sans Serif"/>
                <a:cs typeface="Microsoft Sans Serif"/>
              </a:rPr>
              <a:t>simultáneamente </a:t>
            </a:r>
            <a:r>
              <a:rPr sz="750" spc="10" dirty="0">
                <a:latin typeface="Microsoft Sans Serif"/>
                <a:cs typeface="Microsoft Sans Serif"/>
              </a:rPr>
              <a:t>los </a:t>
            </a:r>
            <a:r>
              <a:rPr sz="750" spc="15" dirty="0">
                <a:latin typeface="Microsoft Sans Serif"/>
                <a:cs typeface="Microsoft Sans Serif"/>
              </a:rPr>
              <a:t> </a:t>
            </a:r>
            <a:r>
              <a:rPr sz="750" spc="25" dirty="0">
                <a:latin typeface="Microsoft Sans Serif"/>
                <a:cs typeface="Microsoft Sans Serif"/>
              </a:rPr>
              <a:t>disyuntores </a:t>
            </a:r>
            <a:r>
              <a:rPr sz="750" spc="20" dirty="0">
                <a:latin typeface="Microsoft Sans Serif"/>
                <a:cs typeface="Microsoft Sans Serif"/>
              </a:rPr>
              <a:t>del </a:t>
            </a:r>
            <a:r>
              <a:rPr sz="750" spc="25" dirty="0">
                <a:latin typeface="Microsoft Sans Serif"/>
                <a:cs typeface="Microsoft Sans Serif"/>
              </a:rPr>
              <a:t>generador, </a:t>
            </a:r>
            <a:r>
              <a:rPr sz="750" spc="10" dirty="0">
                <a:latin typeface="Microsoft Sans Serif"/>
                <a:cs typeface="Microsoft Sans Serif"/>
              </a:rPr>
              <a:t>el </a:t>
            </a:r>
            <a:r>
              <a:rPr sz="750" spc="30" dirty="0">
                <a:latin typeface="Microsoft Sans Serif"/>
                <a:cs typeface="Microsoft Sans Serif"/>
              </a:rPr>
              <a:t>disyuntor </a:t>
            </a:r>
            <a:r>
              <a:rPr sz="750" spc="25" dirty="0">
                <a:latin typeface="Microsoft Sans Serif"/>
                <a:cs typeface="Microsoft Sans Serif"/>
              </a:rPr>
              <a:t>de campo </a:t>
            </a:r>
            <a:r>
              <a:rPr sz="750" spc="5" dirty="0">
                <a:latin typeface="Microsoft Sans Serif"/>
                <a:cs typeface="Microsoft Sans Serif"/>
              </a:rPr>
              <a:t>y </a:t>
            </a:r>
            <a:r>
              <a:rPr sz="750" dirty="0">
                <a:latin typeface="Microsoft Sans Serif"/>
                <a:cs typeface="Microsoft Sans Serif"/>
              </a:rPr>
              <a:t>las </a:t>
            </a:r>
            <a:r>
              <a:rPr sz="750" spc="10" dirty="0">
                <a:latin typeface="Microsoft Sans Serif"/>
                <a:cs typeface="Microsoft Sans Serif"/>
              </a:rPr>
              <a:t>válvulas </a:t>
            </a:r>
            <a:r>
              <a:rPr sz="750" spc="25" dirty="0">
                <a:latin typeface="Microsoft Sans Serif"/>
                <a:cs typeface="Microsoft Sans Serif"/>
              </a:rPr>
              <a:t>de </a:t>
            </a:r>
            <a:r>
              <a:rPr sz="750" spc="10" dirty="0">
                <a:latin typeface="Microsoft Sans Serif"/>
                <a:cs typeface="Microsoft Sans Serif"/>
              </a:rPr>
              <a:t>la </a:t>
            </a:r>
            <a:r>
              <a:rPr sz="750" spc="15" dirty="0">
                <a:latin typeface="Microsoft Sans Serif"/>
                <a:cs typeface="Microsoft Sans Serif"/>
              </a:rPr>
              <a:t> </a:t>
            </a:r>
            <a:r>
              <a:rPr sz="750" spc="40" dirty="0">
                <a:latin typeface="Microsoft Sans Serif"/>
                <a:cs typeface="Microsoft Sans Serif"/>
              </a:rPr>
              <a:t>turbina </a:t>
            </a:r>
            <a:r>
              <a:rPr sz="750" spc="25" dirty="0">
                <a:latin typeface="Microsoft Sans Serif"/>
                <a:cs typeface="Microsoft Sans Serif"/>
              </a:rPr>
              <a:t>para apagar </a:t>
            </a:r>
            <a:r>
              <a:rPr sz="750" spc="10" dirty="0">
                <a:latin typeface="Microsoft Sans Serif"/>
                <a:cs typeface="Microsoft Sans Serif"/>
              </a:rPr>
              <a:t>el </a:t>
            </a:r>
            <a:r>
              <a:rPr sz="750" spc="50" dirty="0">
                <a:latin typeface="Microsoft Sans Serif"/>
                <a:cs typeface="Microsoft Sans Serif"/>
              </a:rPr>
              <a:t>motor </a:t>
            </a:r>
            <a:r>
              <a:rPr sz="750" spc="35" dirty="0">
                <a:latin typeface="Microsoft Sans Serif"/>
                <a:cs typeface="Microsoft Sans Serif"/>
              </a:rPr>
              <a:t>primario. </a:t>
            </a:r>
            <a:r>
              <a:rPr sz="750" spc="-15" dirty="0">
                <a:latin typeface="Microsoft Sans Serif"/>
                <a:cs typeface="Microsoft Sans Serif"/>
              </a:rPr>
              <a:t>Las </a:t>
            </a:r>
            <a:r>
              <a:rPr sz="750" spc="10" dirty="0">
                <a:latin typeface="Microsoft Sans Serif"/>
                <a:cs typeface="Microsoft Sans Serif"/>
              </a:rPr>
              <a:t>cargas </a:t>
            </a:r>
            <a:r>
              <a:rPr sz="750" spc="15" dirty="0">
                <a:latin typeface="Microsoft Sans Serif"/>
                <a:cs typeface="Microsoft Sans Serif"/>
              </a:rPr>
              <a:t>auxiliares </a:t>
            </a:r>
            <a:r>
              <a:rPr sz="750" spc="-5" dirty="0">
                <a:latin typeface="Microsoft Sans Serif"/>
                <a:cs typeface="Microsoft Sans Serif"/>
              </a:rPr>
              <a:t>se </a:t>
            </a:r>
            <a:r>
              <a:rPr sz="750" dirty="0">
                <a:latin typeface="Microsoft Sans Serif"/>
                <a:cs typeface="Microsoft Sans Serif"/>
              </a:rPr>
              <a:t> </a:t>
            </a:r>
            <a:r>
              <a:rPr sz="750" spc="30" dirty="0">
                <a:latin typeface="Microsoft Sans Serif"/>
                <a:cs typeface="Microsoft Sans Serif"/>
              </a:rPr>
              <a:t>transfieren </a:t>
            </a:r>
            <a:r>
              <a:rPr sz="750" dirty="0">
                <a:latin typeface="Microsoft Sans Serif"/>
                <a:cs typeface="Microsoft Sans Serif"/>
              </a:rPr>
              <a:t>a </a:t>
            </a:r>
            <a:r>
              <a:rPr sz="750" spc="30" dirty="0">
                <a:latin typeface="Microsoft Sans Serif"/>
                <a:cs typeface="Microsoft Sans Serif"/>
              </a:rPr>
              <a:t>una </a:t>
            </a:r>
            <a:r>
              <a:rPr sz="750" spc="35" dirty="0">
                <a:latin typeface="Microsoft Sans Serif"/>
                <a:cs typeface="Microsoft Sans Serif"/>
              </a:rPr>
              <a:t>fuente </a:t>
            </a:r>
            <a:r>
              <a:rPr sz="750" spc="25" dirty="0">
                <a:latin typeface="Microsoft Sans Serif"/>
                <a:cs typeface="Microsoft Sans Serif"/>
              </a:rPr>
              <a:t>de </a:t>
            </a:r>
            <a:r>
              <a:rPr sz="750" spc="10" dirty="0">
                <a:latin typeface="Microsoft Sans Serif"/>
                <a:cs typeface="Microsoft Sans Serif"/>
              </a:rPr>
              <a:t>reserva. </a:t>
            </a:r>
            <a:r>
              <a:rPr sz="750" spc="-35" dirty="0">
                <a:latin typeface="Microsoft Sans Serif"/>
                <a:cs typeface="Microsoft Sans Serif"/>
              </a:rPr>
              <a:t>Si </a:t>
            </a:r>
            <a:r>
              <a:rPr sz="750" spc="15" dirty="0">
                <a:latin typeface="Microsoft Sans Serif"/>
                <a:cs typeface="Microsoft Sans Serif"/>
              </a:rPr>
              <a:t>existe </a:t>
            </a:r>
            <a:r>
              <a:rPr sz="750" spc="10" dirty="0">
                <a:latin typeface="Microsoft Sans Serif"/>
                <a:cs typeface="Microsoft Sans Serif"/>
              </a:rPr>
              <a:t>la </a:t>
            </a:r>
            <a:r>
              <a:rPr sz="750" spc="25" dirty="0">
                <a:latin typeface="Microsoft Sans Serif"/>
                <a:cs typeface="Microsoft Sans Serif"/>
              </a:rPr>
              <a:t>posibilidad de </a:t>
            </a:r>
            <a:r>
              <a:rPr sz="750" spc="30" dirty="0">
                <a:latin typeface="Microsoft Sans Serif"/>
                <a:cs typeface="Microsoft Sans Serif"/>
              </a:rPr>
              <a:t>una </a:t>
            </a:r>
            <a:r>
              <a:rPr sz="750" spc="35" dirty="0">
                <a:latin typeface="Microsoft Sans Serif"/>
                <a:cs typeface="Microsoft Sans Serif"/>
              </a:rPr>
              <a:t> </a:t>
            </a:r>
            <a:r>
              <a:rPr sz="750" spc="25" dirty="0">
                <a:latin typeface="Microsoft Sans Serif"/>
                <a:cs typeface="Microsoft Sans Serif"/>
              </a:rPr>
              <a:t>condición</a:t>
            </a:r>
            <a:r>
              <a:rPr sz="750" spc="-5" dirty="0">
                <a:latin typeface="Microsoft Sans Serif"/>
                <a:cs typeface="Microsoft Sans Serif"/>
              </a:rPr>
              <a:t> </a:t>
            </a:r>
            <a:r>
              <a:rPr sz="750" spc="25" dirty="0">
                <a:latin typeface="Microsoft Sans Serif"/>
                <a:cs typeface="Microsoft Sans Serif"/>
              </a:rPr>
              <a:t>de</a:t>
            </a:r>
            <a:r>
              <a:rPr sz="750" spc="-5" dirty="0">
                <a:latin typeface="Microsoft Sans Serif"/>
                <a:cs typeface="Microsoft Sans Serif"/>
              </a:rPr>
              <a:t> </a:t>
            </a:r>
            <a:r>
              <a:rPr sz="750" spc="20" dirty="0">
                <a:latin typeface="Microsoft Sans Serif"/>
                <a:cs typeface="Microsoft Sans Serif"/>
              </a:rPr>
              <a:t>sobrevelocidad</a:t>
            </a:r>
            <a:r>
              <a:rPr sz="750" spc="-5" dirty="0">
                <a:latin typeface="Microsoft Sans Serif"/>
                <a:cs typeface="Microsoft Sans Serif"/>
              </a:rPr>
              <a:t> </a:t>
            </a:r>
            <a:r>
              <a:rPr sz="750" spc="20" dirty="0">
                <a:latin typeface="Microsoft Sans Serif"/>
                <a:cs typeface="Microsoft Sans Serif"/>
              </a:rPr>
              <a:t>significativa</a:t>
            </a:r>
            <a:r>
              <a:rPr sz="750" spc="-5" dirty="0">
                <a:latin typeface="Microsoft Sans Serif"/>
                <a:cs typeface="Microsoft Sans Serif"/>
              </a:rPr>
              <a:t> </a:t>
            </a:r>
            <a:r>
              <a:rPr sz="750" spc="25" dirty="0">
                <a:latin typeface="Microsoft Sans Serif"/>
                <a:cs typeface="Microsoft Sans Serif"/>
              </a:rPr>
              <a:t>de</a:t>
            </a:r>
            <a:r>
              <a:rPr sz="750" spc="-5" dirty="0">
                <a:latin typeface="Microsoft Sans Serif"/>
                <a:cs typeface="Microsoft Sans Serif"/>
              </a:rPr>
              <a:t> </a:t>
            </a:r>
            <a:r>
              <a:rPr sz="750" spc="10" dirty="0">
                <a:latin typeface="Microsoft Sans Serif"/>
                <a:cs typeface="Microsoft Sans Serif"/>
              </a:rPr>
              <a:t>la</a:t>
            </a:r>
            <a:r>
              <a:rPr sz="750" spc="-5" dirty="0">
                <a:latin typeface="Microsoft Sans Serif"/>
                <a:cs typeface="Microsoft Sans Serif"/>
              </a:rPr>
              <a:t> </a:t>
            </a:r>
            <a:r>
              <a:rPr sz="750" spc="25" dirty="0">
                <a:latin typeface="Microsoft Sans Serif"/>
                <a:cs typeface="Microsoft Sans Serif"/>
              </a:rPr>
              <a:t>unidad,</a:t>
            </a:r>
            <a:r>
              <a:rPr sz="750" spc="-5" dirty="0">
                <a:latin typeface="Microsoft Sans Serif"/>
                <a:cs typeface="Microsoft Sans Serif"/>
              </a:rPr>
              <a:t> se</a:t>
            </a:r>
            <a:r>
              <a:rPr sz="750" dirty="0">
                <a:latin typeface="Microsoft Sans Serif"/>
                <a:cs typeface="Microsoft Sans Serif"/>
              </a:rPr>
              <a:t> </a:t>
            </a:r>
            <a:r>
              <a:rPr sz="750" spc="25" dirty="0">
                <a:latin typeface="Microsoft Sans Serif"/>
                <a:cs typeface="Microsoft Sans Serif"/>
              </a:rPr>
              <a:t>puede</a:t>
            </a:r>
            <a:r>
              <a:rPr sz="750" spc="-5" dirty="0">
                <a:latin typeface="Microsoft Sans Serif"/>
                <a:cs typeface="Microsoft Sans Serif"/>
              </a:rPr>
              <a:t> </a:t>
            </a:r>
            <a:r>
              <a:rPr sz="750" spc="25" dirty="0">
                <a:latin typeface="Microsoft Sans Serif"/>
                <a:cs typeface="Microsoft Sans Serif"/>
              </a:rPr>
              <a:t>utilizar </a:t>
            </a:r>
            <a:r>
              <a:rPr sz="750" spc="-185" dirty="0">
                <a:latin typeface="Microsoft Sans Serif"/>
                <a:cs typeface="Microsoft Sans Serif"/>
              </a:rPr>
              <a:t> </a:t>
            </a:r>
            <a:r>
              <a:rPr sz="750" spc="45" dirty="0">
                <a:latin typeface="Microsoft Sans Serif"/>
                <a:cs typeface="Microsoft Sans Serif"/>
              </a:rPr>
              <a:t>un </a:t>
            </a:r>
            <a:r>
              <a:rPr sz="750" spc="35" dirty="0">
                <a:latin typeface="Microsoft Sans Serif"/>
                <a:cs typeface="Microsoft Sans Serif"/>
              </a:rPr>
              <a:t>retardo </a:t>
            </a:r>
            <a:r>
              <a:rPr sz="750" spc="25" dirty="0">
                <a:latin typeface="Microsoft Sans Serif"/>
                <a:cs typeface="Microsoft Sans Serif"/>
              </a:rPr>
              <a:t>de </a:t>
            </a:r>
            <a:r>
              <a:rPr sz="750" spc="40" dirty="0">
                <a:latin typeface="Microsoft Sans Serif"/>
                <a:cs typeface="Microsoft Sans Serif"/>
              </a:rPr>
              <a:t>tiempo </a:t>
            </a:r>
            <a:r>
              <a:rPr sz="750" spc="25" dirty="0">
                <a:latin typeface="Microsoft Sans Serif"/>
                <a:cs typeface="Microsoft Sans Serif"/>
              </a:rPr>
              <a:t>en </a:t>
            </a:r>
            <a:r>
              <a:rPr sz="750" spc="10" dirty="0">
                <a:latin typeface="Microsoft Sans Serif"/>
                <a:cs typeface="Microsoft Sans Serif"/>
              </a:rPr>
              <a:t>la </a:t>
            </a:r>
            <a:r>
              <a:rPr sz="750" spc="40" dirty="0">
                <a:latin typeface="Microsoft Sans Serif"/>
                <a:cs typeface="Microsoft Sans Serif"/>
              </a:rPr>
              <a:t>ruta </a:t>
            </a:r>
            <a:r>
              <a:rPr sz="750" spc="25" dirty="0">
                <a:latin typeface="Microsoft Sans Serif"/>
                <a:cs typeface="Microsoft Sans Serif"/>
              </a:rPr>
              <a:t>de disparo </a:t>
            </a:r>
            <a:r>
              <a:rPr sz="750" spc="20" dirty="0">
                <a:latin typeface="Microsoft Sans Serif"/>
                <a:cs typeface="Microsoft Sans Serif"/>
              </a:rPr>
              <a:t>del </a:t>
            </a:r>
            <a:r>
              <a:rPr sz="750" spc="30" dirty="0">
                <a:latin typeface="Microsoft Sans Serif"/>
                <a:cs typeface="Microsoft Sans Serif"/>
              </a:rPr>
              <a:t>disyuntor </a:t>
            </a:r>
            <a:r>
              <a:rPr sz="750" spc="20" dirty="0">
                <a:latin typeface="Microsoft Sans Serif"/>
                <a:cs typeface="Microsoft Sans Serif"/>
              </a:rPr>
              <a:t>del </a:t>
            </a:r>
            <a:r>
              <a:rPr sz="750" spc="25" dirty="0">
                <a:latin typeface="Microsoft Sans Serif"/>
                <a:cs typeface="Microsoft Sans Serif"/>
              </a:rPr>
              <a:t> generador. </a:t>
            </a:r>
            <a:r>
              <a:rPr sz="750" spc="-35" dirty="0">
                <a:latin typeface="Microsoft Sans Serif"/>
                <a:cs typeface="Microsoft Sans Serif"/>
              </a:rPr>
              <a:t>Si </a:t>
            </a:r>
            <a:r>
              <a:rPr sz="750" spc="-5" dirty="0">
                <a:latin typeface="Microsoft Sans Serif"/>
                <a:cs typeface="Microsoft Sans Serif"/>
              </a:rPr>
              <a:t>se </a:t>
            </a:r>
            <a:r>
              <a:rPr sz="750" spc="10" dirty="0">
                <a:latin typeface="Microsoft Sans Serif"/>
                <a:cs typeface="Microsoft Sans Serif"/>
              </a:rPr>
              <a:t>aplica </a:t>
            </a:r>
            <a:r>
              <a:rPr sz="750" spc="45" dirty="0">
                <a:latin typeface="Microsoft Sans Serif"/>
                <a:cs typeface="Microsoft Sans Serif"/>
              </a:rPr>
              <a:t>un </a:t>
            </a:r>
            <a:r>
              <a:rPr sz="750" spc="30" dirty="0">
                <a:latin typeface="Microsoft Sans Serif"/>
                <a:cs typeface="Microsoft Sans Serif"/>
              </a:rPr>
              <a:t>retraso </a:t>
            </a:r>
            <a:r>
              <a:rPr sz="750" spc="25" dirty="0">
                <a:latin typeface="Microsoft Sans Serif"/>
                <a:cs typeface="Microsoft Sans Serif"/>
              </a:rPr>
              <a:t>de </a:t>
            </a:r>
            <a:r>
              <a:rPr sz="750" spc="30" dirty="0">
                <a:latin typeface="Microsoft Sans Serif"/>
                <a:cs typeface="Microsoft Sans Serif"/>
              </a:rPr>
              <a:t>tiempo, </a:t>
            </a:r>
            <a:r>
              <a:rPr sz="750" spc="-5" dirty="0">
                <a:latin typeface="Microsoft Sans Serif"/>
                <a:cs typeface="Microsoft Sans Serif"/>
              </a:rPr>
              <a:t>se </a:t>
            </a:r>
            <a:r>
              <a:rPr sz="750" spc="25" dirty="0">
                <a:latin typeface="Microsoft Sans Serif"/>
                <a:cs typeface="Microsoft Sans Serif"/>
              </a:rPr>
              <a:t>debe </a:t>
            </a:r>
            <a:r>
              <a:rPr sz="750" spc="35" dirty="0">
                <a:latin typeface="Microsoft Sans Serif"/>
                <a:cs typeface="Microsoft Sans Serif"/>
              </a:rPr>
              <a:t>determinar </a:t>
            </a:r>
            <a:r>
              <a:rPr sz="750" spc="10" dirty="0">
                <a:latin typeface="Microsoft Sans Serif"/>
                <a:cs typeface="Microsoft Sans Serif"/>
              </a:rPr>
              <a:t>el </a:t>
            </a:r>
            <a:r>
              <a:rPr sz="750" spc="15" dirty="0">
                <a:latin typeface="Microsoft Sans Serif"/>
                <a:cs typeface="Microsoft Sans Serif"/>
              </a:rPr>
              <a:t> </a:t>
            </a:r>
            <a:r>
              <a:rPr sz="750" spc="20" dirty="0">
                <a:latin typeface="Microsoft Sans Serif"/>
                <a:cs typeface="Microsoft Sans Serif"/>
              </a:rPr>
              <a:t>efecto</a:t>
            </a:r>
            <a:r>
              <a:rPr sz="750" spc="-5" dirty="0">
                <a:latin typeface="Microsoft Sans Serif"/>
                <a:cs typeface="Microsoft Sans Serif"/>
              </a:rPr>
              <a:t> </a:t>
            </a:r>
            <a:r>
              <a:rPr sz="750" spc="25" dirty="0">
                <a:latin typeface="Microsoft Sans Serif"/>
                <a:cs typeface="Microsoft Sans Serif"/>
              </a:rPr>
              <a:t>de</a:t>
            </a:r>
            <a:r>
              <a:rPr sz="750" spc="-5" dirty="0">
                <a:latin typeface="Microsoft Sans Serif"/>
                <a:cs typeface="Microsoft Sans Serif"/>
              </a:rPr>
              <a:t> </a:t>
            </a:r>
            <a:r>
              <a:rPr sz="750" spc="10" dirty="0">
                <a:latin typeface="Microsoft Sans Serif"/>
                <a:cs typeface="Microsoft Sans Serif"/>
              </a:rPr>
              <a:t>este</a:t>
            </a:r>
            <a:r>
              <a:rPr sz="750" spc="-5" dirty="0">
                <a:latin typeface="Microsoft Sans Serif"/>
                <a:cs typeface="Microsoft Sans Serif"/>
              </a:rPr>
              <a:t> </a:t>
            </a:r>
            <a:r>
              <a:rPr sz="750" spc="30" dirty="0">
                <a:latin typeface="Microsoft Sans Serif"/>
                <a:cs typeface="Microsoft Sans Serif"/>
              </a:rPr>
              <a:t>retraso</a:t>
            </a:r>
            <a:r>
              <a:rPr sz="750" spc="-5" dirty="0">
                <a:latin typeface="Microsoft Sans Serif"/>
                <a:cs typeface="Microsoft Sans Serif"/>
              </a:rPr>
              <a:t> </a:t>
            </a:r>
            <a:r>
              <a:rPr sz="750" spc="25" dirty="0">
                <a:latin typeface="Microsoft Sans Serif"/>
                <a:cs typeface="Microsoft Sans Serif"/>
              </a:rPr>
              <a:t>en</a:t>
            </a:r>
            <a:r>
              <a:rPr sz="750" spc="-5" dirty="0">
                <a:latin typeface="Microsoft Sans Serif"/>
                <a:cs typeface="Microsoft Sans Serif"/>
              </a:rPr>
              <a:t> </a:t>
            </a:r>
            <a:r>
              <a:rPr sz="750" spc="10" dirty="0">
                <a:latin typeface="Microsoft Sans Serif"/>
                <a:cs typeface="Microsoft Sans Serif"/>
              </a:rPr>
              <a:t>el</a:t>
            </a:r>
            <a:r>
              <a:rPr sz="750" spc="-5" dirty="0">
                <a:latin typeface="Microsoft Sans Serif"/>
                <a:cs typeface="Microsoft Sans Serif"/>
              </a:rPr>
              <a:t> </a:t>
            </a:r>
            <a:r>
              <a:rPr sz="750" spc="30" dirty="0">
                <a:latin typeface="Microsoft Sans Serif"/>
                <a:cs typeface="Microsoft Sans Serif"/>
              </a:rPr>
              <a:t>generador</a:t>
            </a:r>
            <a:r>
              <a:rPr sz="750" spc="-5" dirty="0">
                <a:latin typeface="Microsoft Sans Serif"/>
                <a:cs typeface="Microsoft Sans Serif"/>
              </a:rPr>
              <a:t> </a:t>
            </a:r>
            <a:r>
              <a:rPr sz="750" spc="35" dirty="0">
                <a:latin typeface="Microsoft Sans Serif"/>
                <a:cs typeface="Microsoft Sans Serif"/>
              </a:rPr>
              <a:t>y/o</a:t>
            </a:r>
            <a:r>
              <a:rPr sz="750" spc="-5" dirty="0">
                <a:latin typeface="Microsoft Sans Serif"/>
                <a:cs typeface="Microsoft Sans Serif"/>
              </a:rPr>
              <a:t> </a:t>
            </a:r>
            <a:r>
              <a:rPr sz="750" spc="15" dirty="0">
                <a:latin typeface="Microsoft Sans Serif"/>
                <a:cs typeface="Microsoft Sans Serif"/>
              </a:rPr>
              <a:t>sistema.</a:t>
            </a:r>
            <a:endParaRPr sz="750">
              <a:latin typeface="Microsoft Sans Serif"/>
              <a:cs typeface="Microsoft Sans Serif"/>
            </a:endParaRPr>
          </a:p>
          <a:p>
            <a:pPr>
              <a:lnSpc>
                <a:spcPct val="100000"/>
              </a:lnSpc>
              <a:spcBef>
                <a:spcPts val="50"/>
              </a:spcBef>
            </a:pPr>
            <a:endParaRPr sz="750">
              <a:latin typeface="Microsoft Sans Serif"/>
              <a:cs typeface="Microsoft Sans Serif"/>
            </a:endParaRPr>
          </a:p>
          <a:p>
            <a:pPr marL="124460" indent="-112395">
              <a:lnSpc>
                <a:spcPct val="100000"/>
              </a:lnSpc>
              <a:buAutoNum type="alphaUcPeriod" startAt="2"/>
              <a:tabLst>
                <a:tab pos="125095" algn="l"/>
              </a:tabLst>
            </a:pPr>
            <a:r>
              <a:rPr sz="750" spc="20" dirty="0">
                <a:latin typeface="Microsoft Sans Serif"/>
                <a:cs typeface="Microsoft Sans Serif"/>
              </a:rPr>
              <a:t>Disparo</a:t>
            </a:r>
            <a:r>
              <a:rPr sz="750" spc="-20" dirty="0">
                <a:latin typeface="Microsoft Sans Serif"/>
                <a:cs typeface="Microsoft Sans Serif"/>
              </a:rPr>
              <a:t> </a:t>
            </a:r>
            <a:r>
              <a:rPr sz="750" spc="20" dirty="0">
                <a:latin typeface="Microsoft Sans Serif"/>
                <a:cs typeface="Microsoft Sans Serif"/>
              </a:rPr>
              <a:t>del</a:t>
            </a:r>
            <a:r>
              <a:rPr sz="750" spc="-15" dirty="0">
                <a:latin typeface="Microsoft Sans Serif"/>
                <a:cs typeface="Microsoft Sans Serif"/>
              </a:rPr>
              <a:t> </a:t>
            </a:r>
            <a:r>
              <a:rPr sz="750" spc="30" dirty="0">
                <a:latin typeface="Microsoft Sans Serif"/>
                <a:cs typeface="Microsoft Sans Serif"/>
              </a:rPr>
              <a:t>generador</a:t>
            </a:r>
            <a:endParaRPr sz="750">
              <a:latin typeface="Microsoft Sans Serif"/>
              <a:cs typeface="Microsoft Sans Serif"/>
            </a:endParaRPr>
          </a:p>
          <a:p>
            <a:pPr marL="12700" marR="27305" indent="153670">
              <a:lnSpc>
                <a:spcPct val="117800"/>
              </a:lnSpc>
              <a:spcBef>
                <a:spcPts val="260"/>
              </a:spcBef>
            </a:pPr>
            <a:r>
              <a:rPr sz="850" spc="-10" dirty="0">
                <a:latin typeface="Microsoft Sans Serif"/>
                <a:cs typeface="Microsoft Sans Serif"/>
              </a:rPr>
              <a:t>Este </a:t>
            </a:r>
            <a:r>
              <a:rPr sz="850" spc="50" dirty="0">
                <a:latin typeface="Microsoft Sans Serif"/>
                <a:cs typeface="Microsoft Sans Serif"/>
              </a:rPr>
              <a:t>modo </a:t>
            </a:r>
            <a:r>
              <a:rPr sz="850" spc="25" dirty="0">
                <a:latin typeface="Microsoft Sans Serif"/>
                <a:cs typeface="Microsoft Sans Serif"/>
              </a:rPr>
              <a:t>de aislamiento dispara </a:t>
            </a:r>
            <a:r>
              <a:rPr sz="850" spc="15" dirty="0">
                <a:latin typeface="Microsoft Sans Serif"/>
                <a:cs typeface="Microsoft Sans Serif"/>
              </a:rPr>
              <a:t>el </a:t>
            </a:r>
            <a:r>
              <a:rPr sz="850" spc="35" dirty="0">
                <a:latin typeface="Microsoft Sans Serif"/>
                <a:cs typeface="Microsoft Sans Serif"/>
              </a:rPr>
              <a:t>generador </a:t>
            </a:r>
            <a:r>
              <a:rPr sz="850" spc="5" dirty="0">
                <a:latin typeface="Microsoft Sans Serif"/>
                <a:cs typeface="Microsoft Sans Serif"/>
              </a:rPr>
              <a:t>y </a:t>
            </a:r>
            <a:r>
              <a:rPr sz="850" spc="15" dirty="0">
                <a:latin typeface="Microsoft Sans Serif"/>
                <a:cs typeface="Microsoft Sans Serif"/>
              </a:rPr>
              <a:t>los </a:t>
            </a:r>
            <a:r>
              <a:rPr sz="850" spc="20" dirty="0">
                <a:latin typeface="Microsoft Sans Serif"/>
                <a:cs typeface="Microsoft Sans Serif"/>
              </a:rPr>
              <a:t> </a:t>
            </a:r>
            <a:r>
              <a:rPr sz="850" spc="30" dirty="0">
                <a:latin typeface="Microsoft Sans Serif"/>
                <a:cs typeface="Microsoft Sans Serif"/>
              </a:rPr>
              <a:t>disyuntores </a:t>
            </a:r>
            <a:r>
              <a:rPr sz="850" spc="25" dirty="0">
                <a:latin typeface="Microsoft Sans Serif"/>
                <a:cs typeface="Microsoft Sans Serif"/>
              </a:rPr>
              <a:t>de </a:t>
            </a:r>
            <a:r>
              <a:rPr sz="850" spc="30" dirty="0">
                <a:latin typeface="Microsoft Sans Serif"/>
                <a:cs typeface="Microsoft Sans Serif"/>
              </a:rPr>
              <a:t>campo </a:t>
            </a:r>
            <a:r>
              <a:rPr sz="850" spc="5" dirty="0">
                <a:latin typeface="Microsoft Sans Serif"/>
                <a:cs typeface="Microsoft Sans Serif"/>
              </a:rPr>
              <a:t>y </a:t>
            </a:r>
            <a:r>
              <a:rPr sz="850" spc="30" dirty="0">
                <a:latin typeface="Microsoft Sans Serif"/>
                <a:cs typeface="Microsoft Sans Serif"/>
              </a:rPr>
              <a:t>transfiere </a:t>
            </a:r>
            <a:r>
              <a:rPr sz="850" spc="15" dirty="0">
                <a:latin typeface="Microsoft Sans Serif"/>
                <a:cs typeface="Microsoft Sans Serif"/>
              </a:rPr>
              <a:t>los auxiliares. </a:t>
            </a:r>
            <a:r>
              <a:rPr sz="850" spc="-35" dirty="0">
                <a:latin typeface="Microsoft Sans Serif"/>
                <a:cs typeface="Microsoft Sans Serif"/>
              </a:rPr>
              <a:t>El </a:t>
            </a:r>
            <a:r>
              <a:rPr sz="850" spc="25" dirty="0">
                <a:latin typeface="Microsoft Sans Serif"/>
                <a:cs typeface="Microsoft Sans Serif"/>
              </a:rPr>
              <a:t>esquema </a:t>
            </a:r>
            <a:r>
              <a:rPr sz="850" spc="30" dirty="0">
                <a:latin typeface="Microsoft Sans Serif"/>
                <a:cs typeface="Microsoft Sans Serif"/>
              </a:rPr>
              <a:t> </a:t>
            </a:r>
            <a:r>
              <a:rPr sz="850" spc="45" dirty="0">
                <a:latin typeface="Microsoft Sans Serif"/>
                <a:cs typeface="Microsoft Sans Serif"/>
              </a:rPr>
              <a:t>no </a:t>
            </a:r>
            <a:r>
              <a:rPr sz="850" spc="20" dirty="0">
                <a:latin typeface="Microsoft Sans Serif"/>
                <a:cs typeface="Microsoft Sans Serif"/>
              </a:rPr>
              <a:t>apaga </a:t>
            </a:r>
            <a:r>
              <a:rPr sz="850" spc="15" dirty="0">
                <a:latin typeface="Microsoft Sans Serif"/>
                <a:cs typeface="Microsoft Sans Serif"/>
              </a:rPr>
              <a:t>el </a:t>
            </a:r>
            <a:r>
              <a:rPr sz="850" spc="60" dirty="0">
                <a:latin typeface="Microsoft Sans Serif"/>
                <a:cs typeface="Microsoft Sans Serif"/>
              </a:rPr>
              <a:t>motor </a:t>
            </a:r>
            <a:r>
              <a:rPr sz="850" spc="45" dirty="0">
                <a:latin typeface="Microsoft Sans Serif"/>
                <a:cs typeface="Microsoft Sans Serif"/>
              </a:rPr>
              <a:t>primario </a:t>
            </a:r>
            <a:r>
              <a:rPr sz="850" spc="5" dirty="0">
                <a:latin typeface="Microsoft Sans Serif"/>
                <a:cs typeface="Microsoft Sans Serif"/>
              </a:rPr>
              <a:t>y </a:t>
            </a:r>
            <a:r>
              <a:rPr sz="850" spc="-10" dirty="0">
                <a:latin typeface="Microsoft Sans Serif"/>
                <a:cs typeface="Microsoft Sans Serif"/>
              </a:rPr>
              <a:t>se </a:t>
            </a:r>
            <a:r>
              <a:rPr sz="850" spc="25" dirty="0">
                <a:latin typeface="Microsoft Sans Serif"/>
                <a:cs typeface="Microsoft Sans Serif"/>
              </a:rPr>
              <a:t>utiliza </a:t>
            </a:r>
            <a:r>
              <a:rPr sz="850" spc="30" dirty="0">
                <a:latin typeface="Microsoft Sans Serif"/>
                <a:cs typeface="Microsoft Sans Serif"/>
              </a:rPr>
              <a:t>cuando </a:t>
            </a:r>
            <a:r>
              <a:rPr sz="850" spc="-10" dirty="0">
                <a:latin typeface="Microsoft Sans Serif"/>
                <a:cs typeface="Microsoft Sans Serif"/>
              </a:rPr>
              <a:t>es </a:t>
            </a:r>
            <a:r>
              <a:rPr sz="850" spc="25" dirty="0">
                <a:latin typeface="Microsoft Sans Serif"/>
                <a:cs typeface="Microsoft Sans Serif"/>
              </a:rPr>
              <a:t>posible </a:t>
            </a:r>
            <a:r>
              <a:rPr sz="850" spc="30" dirty="0">
                <a:latin typeface="Microsoft Sans Serif"/>
                <a:cs typeface="Microsoft Sans Serif"/>
              </a:rPr>
              <a:t> </a:t>
            </a:r>
            <a:r>
              <a:rPr sz="850" spc="35" dirty="0">
                <a:latin typeface="Microsoft Sans Serif"/>
                <a:cs typeface="Microsoft Sans Serif"/>
              </a:rPr>
              <a:t>corregir </a:t>
            </a:r>
            <a:r>
              <a:rPr sz="850" spc="10" dirty="0">
                <a:latin typeface="Microsoft Sans Serif"/>
                <a:cs typeface="Microsoft Sans Serif"/>
              </a:rPr>
              <a:t>la </a:t>
            </a:r>
            <a:r>
              <a:rPr sz="850" spc="30" dirty="0">
                <a:latin typeface="Microsoft Sans Serif"/>
                <a:cs typeface="Microsoft Sans Serif"/>
              </a:rPr>
              <a:t>anomalía rápidamente, </a:t>
            </a:r>
            <a:r>
              <a:rPr sz="850" spc="40" dirty="0">
                <a:latin typeface="Microsoft Sans Serif"/>
                <a:cs typeface="Microsoft Sans Serif"/>
              </a:rPr>
              <a:t>permitiendo </a:t>
            </a:r>
            <a:r>
              <a:rPr sz="850" dirty="0">
                <a:latin typeface="Microsoft Sans Serif"/>
                <a:cs typeface="Microsoft Sans Serif"/>
              </a:rPr>
              <a:t>así </a:t>
            </a:r>
            <a:r>
              <a:rPr sz="850" spc="35" dirty="0">
                <a:latin typeface="Microsoft Sans Serif"/>
                <a:cs typeface="Microsoft Sans Serif"/>
              </a:rPr>
              <a:t>una </a:t>
            </a:r>
            <a:r>
              <a:rPr sz="850" spc="30" dirty="0">
                <a:latin typeface="Microsoft Sans Serif"/>
                <a:cs typeface="Microsoft Sans Serif"/>
              </a:rPr>
              <a:t>rápida </a:t>
            </a:r>
            <a:r>
              <a:rPr sz="850" spc="-215" dirty="0">
                <a:latin typeface="Microsoft Sans Serif"/>
                <a:cs typeface="Microsoft Sans Serif"/>
              </a:rPr>
              <a:t> </a:t>
            </a:r>
            <a:r>
              <a:rPr sz="850" spc="30" dirty="0">
                <a:latin typeface="Microsoft Sans Serif"/>
                <a:cs typeface="Microsoft Sans Serif"/>
              </a:rPr>
              <a:t>reconexión</a:t>
            </a:r>
            <a:r>
              <a:rPr sz="850" spc="-5" dirty="0">
                <a:latin typeface="Microsoft Sans Serif"/>
                <a:cs typeface="Microsoft Sans Serif"/>
              </a:rPr>
              <a:t> </a:t>
            </a:r>
            <a:r>
              <a:rPr sz="850" spc="25" dirty="0">
                <a:latin typeface="Microsoft Sans Serif"/>
                <a:cs typeface="Microsoft Sans Serif"/>
              </a:rPr>
              <a:t>de</a:t>
            </a:r>
            <a:r>
              <a:rPr sz="850" dirty="0">
                <a:latin typeface="Microsoft Sans Serif"/>
                <a:cs typeface="Microsoft Sans Serif"/>
              </a:rPr>
              <a:t> </a:t>
            </a:r>
            <a:r>
              <a:rPr sz="850" spc="10" dirty="0">
                <a:latin typeface="Microsoft Sans Serif"/>
                <a:cs typeface="Microsoft Sans Serif"/>
              </a:rPr>
              <a:t>la</a:t>
            </a:r>
            <a:r>
              <a:rPr sz="850" dirty="0">
                <a:latin typeface="Microsoft Sans Serif"/>
                <a:cs typeface="Microsoft Sans Serif"/>
              </a:rPr>
              <a:t> </a:t>
            </a:r>
            <a:r>
              <a:rPr sz="850" spc="35" dirty="0">
                <a:latin typeface="Microsoft Sans Serif"/>
                <a:cs typeface="Microsoft Sans Serif"/>
              </a:rPr>
              <a:t>máquina</a:t>
            </a:r>
            <a:r>
              <a:rPr sz="850" dirty="0">
                <a:latin typeface="Microsoft Sans Serif"/>
                <a:cs typeface="Microsoft Sans Serif"/>
              </a:rPr>
              <a:t> </a:t>
            </a:r>
            <a:r>
              <a:rPr sz="850" spc="10" dirty="0">
                <a:latin typeface="Microsoft Sans Serif"/>
                <a:cs typeface="Microsoft Sans Serif"/>
              </a:rPr>
              <a:t>al</a:t>
            </a:r>
            <a:r>
              <a:rPr sz="850" dirty="0">
                <a:latin typeface="Microsoft Sans Serif"/>
                <a:cs typeface="Microsoft Sans Serif"/>
              </a:rPr>
              <a:t> </a:t>
            </a:r>
            <a:r>
              <a:rPr sz="850" spc="15" dirty="0">
                <a:latin typeface="Microsoft Sans Serif"/>
                <a:cs typeface="Microsoft Sans Serif"/>
              </a:rPr>
              <a:t>sistema.</a:t>
            </a:r>
            <a:r>
              <a:rPr sz="850" dirty="0">
                <a:latin typeface="Microsoft Sans Serif"/>
                <a:cs typeface="Microsoft Sans Serif"/>
              </a:rPr>
              <a:t> </a:t>
            </a:r>
            <a:r>
              <a:rPr sz="850" spc="-15" dirty="0">
                <a:latin typeface="Microsoft Sans Serif"/>
                <a:cs typeface="Microsoft Sans Serif"/>
              </a:rPr>
              <a:t>La</a:t>
            </a:r>
            <a:r>
              <a:rPr sz="850" dirty="0">
                <a:latin typeface="Microsoft Sans Serif"/>
                <a:cs typeface="Microsoft Sans Serif"/>
              </a:rPr>
              <a:t> </a:t>
            </a:r>
            <a:r>
              <a:rPr sz="850" spc="25" dirty="0">
                <a:latin typeface="Microsoft Sans Serif"/>
                <a:cs typeface="Microsoft Sans Serif"/>
              </a:rPr>
              <a:t>protección,</a:t>
            </a:r>
            <a:r>
              <a:rPr sz="850" dirty="0">
                <a:latin typeface="Microsoft Sans Serif"/>
                <a:cs typeface="Microsoft Sans Serif"/>
              </a:rPr>
              <a:t> </a:t>
            </a:r>
            <a:r>
              <a:rPr sz="850" spc="35" dirty="0">
                <a:latin typeface="Microsoft Sans Serif"/>
                <a:cs typeface="Microsoft Sans Serif"/>
              </a:rPr>
              <a:t>que</a:t>
            </a:r>
            <a:r>
              <a:rPr sz="850" dirty="0">
                <a:latin typeface="Microsoft Sans Serif"/>
                <a:cs typeface="Microsoft Sans Serif"/>
              </a:rPr>
              <a:t> </a:t>
            </a:r>
            <a:r>
              <a:rPr sz="850" spc="15" dirty="0">
                <a:latin typeface="Microsoft Sans Serif"/>
                <a:cs typeface="Microsoft Sans Serif"/>
              </a:rPr>
              <a:t>activa </a:t>
            </a:r>
            <a:r>
              <a:rPr sz="850" spc="-210" dirty="0">
                <a:latin typeface="Microsoft Sans Serif"/>
                <a:cs typeface="Microsoft Sans Serif"/>
              </a:rPr>
              <a:t> </a:t>
            </a:r>
            <a:r>
              <a:rPr sz="850" spc="15" dirty="0">
                <a:latin typeface="Microsoft Sans Serif"/>
                <a:cs typeface="Microsoft Sans Serif"/>
              </a:rPr>
              <a:t>el</a:t>
            </a:r>
            <a:r>
              <a:rPr sz="850" dirty="0">
                <a:latin typeface="Microsoft Sans Serif"/>
                <a:cs typeface="Microsoft Sans Serif"/>
              </a:rPr>
              <a:t> </a:t>
            </a:r>
            <a:r>
              <a:rPr sz="850" spc="35" dirty="0">
                <a:latin typeface="Microsoft Sans Serif"/>
                <a:cs typeface="Microsoft Sans Serif"/>
              </a:rPr>
              <a:t>generador</a:t>
            </a:r>
            <a:r>
              <a:rPr sz="850" dirty="0">
                <a:latin typeface="Microsoft Sans Serif"/>
                <a:cs typeface="Microsoft Sans Serif"/>
              </a:rPr>
              <a:t> </a:t>
            </a:r>
            <a:r>
              <a:rPr sz="850" spc="50" dirty="0">
                <a:latin typeface="Microsoft Sans Serif"/>
                <a:cs typeface="Microsoft Sans Serif"/>
              </a:rPr>
              <a:t>por</a:t>
            </a:r>
            <a:r>
              <a:rPr sz="850" dirty="0">
                <a:latin typeface="Microsoft Sans Serif"/>
                <a:cs typeface="Microsoft Sans Serif"/>
              </a:rPr>
              <a:t> </a:t>
            </a:r>
            <a:r>
              <a:rPr sz="850" spc="30" dirty="0">
                <a:latin typeface="Microsoft Sans Serif"/>
                <a:cs typeface="Microsoft Sans Serif"/>
              </a:rPr>
              <a:t>perturbaciones</a:t>
            </a:r>
            <a:r>
              <a:rPr sz="850" spc="5" dirty="0">
                <a:latin typeface="Microsoft Sans Serif"/>
                <a:cs typeface="Microsoft Sans Serif"/>
              </a:rPr>
              <a:t> </a:t>
            </a:r>
            <a:r>
              <a:rPr sz="850" spc="25" dirty="0">
                <a:latin typeface="Microsoft Sans Serif"/>
                <a:cs typeface="Microsoft Sans Serif"/>
              </a:rPr>
              <a:t>del</a:t>
            </a:r>
            <a:r>
              <a:rPr sz="850" dirty="0">
                <a:latin typeface="Microsoft Sans Serif"/>
                <a:cs typeface="Microsoft Sans Serif"/>
              </a:rPr>
              <a:t> </a:t>
            </a:r>
            <a:r>
              <a:rPr sz="850" spc="20" dirty="0">
                <a:latin typeface="Microsoft Sans Serif"/>
                <a:cs typeface="Microsoft Sans Serif"/>
              </a:rPr>
              <a:t>sistema</a:t>
            </a:r>
            <a:r>
              <a:rPr sz="850" dirty="0">
                <a:latin typeface="Microsoft Sans Serif"/>
                <a:cs typeface="Microsoft Sans Serif"/>
              </a:rPr>
              <a:t> </a:t>
            </a:r>
            <a:r>
              <a:rPr sz="850" spc="20" dirty="0">
                <a:latin typeface="Microsoft Sans Serif"/>
                <a:cs typeface="Microsoft Sans Serif"/>
              </a:rPr>
              <a:t>eléctrico</a:t>
            </a:r>
            <a:r>
              <a:rPr sz="850" dirty="0">
                <a:latin typeface="Microsoft Sans Serif"/>
                <a:cs typeface="Microsoft Sans Serif"/>
              </a:rPr>
              <a:t> </a:t>
            </a:r>
            <a:r>
              <a:rPr sz="850" spc="25" dirty="0">
                <a:latin typeface="Microsoft Sans Serif"/>
                <a:cs typeface="Microsoft Sans Serif"/>
              </a:rPr>
              <a:t>en</a:t>
            </a:r>
            <a:r>
              <a:rPr sz="850" spc="5" dirty="0">
                <a:latin typeface="Microsoft Sans Serif"/>
                <a:cs typeface="Microsoft Sans Serif"/>
              </a:rPr>
              <a:t> </a:t>
            </a:r>
            <a:r>
              <a:rPr sz="850" spc="40" dirty="0">
                <a:latin typeface="Microsoft Sans Serif"/>
                <a:cs typeface="Microsoft Sans Serif"/>
              </a:rPr>
              <a:t>lugar </a:t>
            </a:r>
            <a:r>
              <a:rPr sz="850" spc="-215" dirty="0">
                <a:latin typeface="Microsoft Sans Serif"/>
                <a:cs typeface="Microsoft Sans Serif"/>
              </a:rPr>
              <a:t> </a:t>
            </a:r>
            <a:r>
              <a:rPr sz="850" spc="25" dirty="0">
                <a:latin typeface="Microsoft Sans Serif"/>
                <a:cs typeface="Microsoft Sans Serif"/>
              </a:rPr>
              <a:t>de </a:t>
            </a:r>
            <a:r>
              <a:rPr sz="850" spc="15" dirty="0">
                <a:latin typeface="Microsoft Sans Serif"/>
                <a:cs typeface="Microsoft Sans Serif"/>
              </a:rPr>
              <a:t>fallas </a:t>
            </a:r>
            <a:r>
              <a:rPr sz="850" spc="40" dirty="0">
                <a:latin typeface="Microsoft Sans Serif"/>
                <a:cs typeface="Microsoft Sans Serif"/>
              </a:rPr>
              <a:t>y/o </a:t>
            </a:r>
            <a:r>
              <a:rPr sz="850" spc="25" dirty="0">
                <a:latin typeface="Microsoft Sans Serif"/>
                <a:cs typeface="Microsoft Sans Serif"/>
              </a:rPr>
              <a:t>anomalías </a:t>
            </a:r>
            <a:r>
              <a:rPr sz="850" spc="30" dirty="0">
                <a:latin typeface="Microsoft Sans Serif"/>
                <a:cs typeface="Microsoft Sans Serif"/>
              </a:rPr>
              <a:t>internas </a:t>
            </a:r>
            <a:r>
              <a:rPr sz="850" spc="25" dirty="0">
                <a:latin typeface="Microsoft Sans Serif"/>
                <a:cs typeface="Microsoft Sans Serif"/>
              </a:rPr>
              <a:t>del </a:t>
            </a:r>
            <a:r>
              <a:rPr sz="850" spc="30" dirty="0">
                <a:latin typeface="Microsoft Sans Serif"/>
                <a:cs typeface="Microsoft Sans Serif"/>
              </a:rPr>
              <a:t>generador, puede </a:t>
            </a:r>
            <a:r>
              <a:rPr sz="850" spc="35" dirty="0">
                <a:latin typeface="Microsoft Sans Serif"/>
                <a:cs typeface="Microsoft Sans Serif"/>
              </a:rPr>
              <a:t> </a:t>
            </a:r>
            <a:r>
              <a:rPr sz="850" spc="15" dirty="0">
                <a:latin typeface="Microsoft Sans Serif"/>
                <a:cs typeface="Microsoft Sans Serif"/>
              </a:rPr>
              <a:t>activarse </a:t>
            </a:r>
            <a:r>
              <a:rPr sz="850" dirty="0">
                <a:latin typeface="Microsoft Sans Serif"/>
                <a:cs typeface="Microsoft Sans Serif"/>
              </a:rPr>
              <a:t>a </a:t>
            </a:r>
            <a:r>
              <a:rPr sz="850" spc="20" dirty="0">
                <a:latin typeface="Microsoft Sans Serif"/>
                <a:cs typeface="Microsoft Sans Serif"/>
              </a:rPr>
              <a:t>través </a:t>
            </a:r>
            <a:r>
              <a:rPr sz="850" spc="25" dirty="0">
                <a:latin typeface="Microsoft Sans Serif"/>
                <a:cs typeface="Microsoft Sans Serif"/>
              </a:rPr>
              <a:t>de </a:t>
            </a:r>
            <a:r>
              <a:rPr sz="850" spc="15" dirty="0">
                <a:latin typeface="Microsoft Sans Serif"/>
                <a:cs typeface="Microsoft Sans Serif"/>
              </a:rPr>
              <a:t>este </a:t>
            </a:r>
            <a:r>
              <a:rPr sz="850" spc="50" dirty="0">
                <a:latin typeface="Microsoft Sans Serif"/>
                <a:cs typeface="Microsoft Sans Serif"/>
              </a:rPr>
              <a:t>modo </a:t>
            </a:r>
            <a:r>
              <a:rPr sz="850" dirty="0">
                <a:latin typeface="Microsoft Sans Serif"/>
                <a:cs typeface="Microsoft Sans Serif"/>
              </a:rPr>
              <a:t>si </a:t>
            </a:r>
            <a:r>
              <a:rPr sz="850" spc="30" dirty="0">
                <a:latin typeface="Microsoft Sans Serif"/>
                <a:cs typeface="Microsoft Sans Serif"/>
              </a:rPr>
              <a:t>lo </a:t>
            </a:r>
            <a:r>
              <a:rPr sz="850" spc="40" dirty="0">
                <a:latin typeface="Microsoft Sans Serif"/>
                <a:cs typeface="Microsoft Sans Serif"/>
              </a:rPr>
              <a:t>permite </a:t>
            </a:r>
            <a:r>
              <a:rPr sz="850" spc="15" dirty="0">
                <a:latin typeface="Microsoft Sans Serif"/>
                <a:cs typeface="Microsoft Sans Serif"/>
              </a:rPr>
              <a:t>el </a:t>
            </a:r>
            <a:r>
              <a:rPr sz="850" spc="45" dirty="0">
                <a:latin typeface="Microsoft Sans Serif"/>
                <a:cs typeface="Microsoft Sans Serif"/>
              </a:rPr>
              <a:t>tipo </a:t>
            </a:r>
            <a:r>
              <a:rPr sz="850" spc="25" dirty="0">
                <a:latin typeface="Microsoft Sans Serif"/>
                <a:cs typeface="Microsoft Sans Serif"/>
              </a:rPr>
              <a:t>de </a:t>
            </a:r>
            <a:r>
              <a:rPr sz="850" spc="60" dirty="0">
                <a:latin typeface="Microsoft Sans Serif"/>
                <a:cs typeface="Microsoft Sans Serif"/>
              </a:rPr>
              <a:t>motor </a:t>
            </a:r>
            <a:r>
              <a:rPr sz="850" spc="-215" dirty="0">
                <a:latin typeface="Microsoft Sans Serif"/>
                <a:cs typeface="Microsoft Sans Serif"/>
              </a:rPr>
              <a:t> </a:t>
            </a:r>
            <a:r>
              <a:rPr sz="850" spc="45" dirty="0">
                <a:latin typeface="Microsoft Sans Serif"/>
                <a:cs typeface="Microsoft Sans Serif"/>
              </a:rPr>
              <a:t>primario </a:t>
            </a:r>
            <a:r>
              <a:rPr sz="850" spc="5" dirty="0">
                <a:latin typeface="Microsoft Sans Serif"/>
                <a:cs typeface="Microsoft Sans Serif"/>
              </a:rPr>
              <a:t>y </a:t>
            </a:r>
            <a:r>
              <a:rPr sz="850" spc="15" dirty="0">
                <a:latin typeface="Microsoft Sans Serif"/>
                <a:cs typeface="Microsoft Sans Serif"/>
              </a:rPr>
              <a:t>el </a:t>
            </a:r>
            <a:r>
              <a:rPr sz="850" spc="20" dirty="0">
                <a:latin typeface="Microsoft Sans Serif"/>
                <a:cs typeface="Microsoft Sans Serif"/>
              </a:rPr>
              <a:t>sistema </a:t>
            </a:r>
            <a:r>
              <a:rPr sz="850" spc="25" dirty="0">
                <a:latin typeface="Microsoft Sans Serif"/>
                <a:cs typeface="Microsoft Sans Serif"/>
              </a:rPr>
              <a:t>de </a:t>
            </a:r>
            <a:r>
              <a:rPr sz="850" spc="20" dirty="0">
                <a:latin typeface="Microsoft Sans Serif"/>
                <a:cs typeface="Microsoft Sans Serif"/>
              </a:rPr>
              <a:t>caldera </a:t>
            </a:r>
            <a:r>
              <a:rPr sz="850" spc="-15" dirty="0">
                <a:latin typeface="Microsoft Sans Serif"/>
                <a:cs typeface="Microsoft Sans Serif"/>
              </a:rPr>
              <a:t>(es </a:t>
            </a:r>
            <a:r>
              <a:rPr sz="850" spc="20" dirty="0">
                <a:latin typeface="Microsoft Sans Serif"/>
                <a:cs typeface="Microsoft Sans Serif"/>
              </a:rPr>
              <a:t>decir, </a:t>
            </a:r>
            <a:r>
              <a:rPr sz="850" spc="10" dirty="0">
                <a:latin typeface="Microsoft Sans Serif"/>
                <a:cs typeface="Microsoft Sans Serif"/>
              </a:rPr>
              <a:t>la </a:t>
            </a:r>
            <a:r>
              <a:rPr sz="850" spc="35" dirty="0">
                <a:latin typeface="Microsoft Sans Serif"/>
                <a:cs typeface="Microsoft Sans Serif"/>
              </a:rPr>
              <a:t>máquina </a:t>
            </a:r>
            <a:r>
              <a:rPr sz="850" spc="40" dirty="0">
                <a:latin typeface="Microsoft Sans Serif"/>
                <a:cs typeface="Microsoft Sans Serif"/>
              </a:rPr>
              <a:t>permite </a:t>
            </a:r>
            <a:r>
              <a:rPr sz="850" spc="-215" dirty="0">
                <a:latin typeface="Microsoft Sans Serif"/>
                <a:cs typeface="Microsoft Sans Serif"/>
              </a:rPr>
              <a:t> </a:t>
            </a:r>
            <a:r>
              <a:rPr sz="850" spc="15" dirty="0">
                <a:latin typeface="Microsoft Sans Serif"/>
                <a:cs typeface="Microsoft Sans Serif"/>
              </a:rPr>
              <a:t>el</a:t>
            </a:r>
            <a:r>
              <a:rPr sz="850" spc="-10" dirty="0">
                <a:latin typeface="Microsoft Sans Serif"/>
                <a:cs typeface="Microsoft Sans Serif"/>
              </a:rPr>
              <a:t> </a:t>
            </a:r>
            <a:r>
              <a:rPr sz="850" spc="15" dirty="0">
                <a:latin typeface="Microsoft Sans Serif"/>
                <a:cs typeface="Microsoft Sans Serif"/>
              </a:rPr>
              <a:t>rechazo</a:t>
            </a:r>
            <a:r>
              <a:rPr sz="850" spc="-5" dirty="0">
                <a:latin typeface="Microsoft Sans Serif"/>
                <a:cs typeface="Microsoft Sans Serif"/>
              </a:rPr>
              <a:t> </a:t>
            </a:r>
            <a:r>
              <a:rPr sz="850" spc="25" dirty="0">
                <a:latin typeface="Microsoft Sans Serif"/>
                <a:cs typeface="Microsoft Sans Serif"/>
              </a:rPr>
              <a:t>de</a:t>
            </a:r>
            <a:r>
              <a:rPr sz="850" spc="-5" dirty="0">
                <a:latin typeface="Microsoft Sans Serif"/>
                <a:cs typeface="Microsoft Sans Serif"/>
              </a:rPr>
              <a:t> </a:t>
            </a:r>
            <a:r>
              <a:rPr sz="850" spc="20" dirty="0">
                <a:latin typeface="Microsoft Sans Serif"/>
                <a:cs typeface="Microsoft Sans Serif"/>
              </a:rPr>
              <a:t>carga</a:t>
            </a:r>
            <a:r>
              <a:rPr sz="850" spc="-5" dirty="0">
                <a:latin typeface="Microsoft Sans Serif"/>
                <a:cs typeface="Microsoft Sans Serif"/>
              </a:rPr>
              <a:t> </a:t>
            </a:r>
            <a:r>
              <a:rPr sz="850" spc="20" dirty="0">
                <a:latin typeface="Microsoft Sans Serif"/>
                <a:cs typeface="Microsoft Sans Serif"/>
              </a:rPr>
              <a:t>completa).</a:t>
            </a:r>
            <a:endParaRPr sz="850">
              <a:latin typeface="Microsoft Sans Serif"/>
              <a:cs typeface="Microsoft Sans Serif"/>
            </a:endParaRPr>
          </a:p>
          <a:p>
            <a:pPr>
              <a:lnSpc>
                <a:spcPct val="100000"/>
              </a:lnSpc>
              <a:spcBef>
                <a:spcPts val="10"/>
              </a:spcBef>
            </a:pPr>
            <a:endParaRPr sz="900">
              <a:latin typeface="Microsoft Sans Serif"/>
              <a:cs typeface="Microsoft Sans Serif"/>
            </a:endParaRPr>
          </a:p>
          <a:p>
            <a:pPr marL="100965" indent="-88900">
              <a:lnSpc>
                <a:spcPct val="100000"/>
              </a:lnSpc>
              <a:buAutoNum type="alphaUcPeriod" startAt="3"/>
              <a:tabLst>
                <a:tab pos="101600" algn="l"/>
              </a:tabLst>
            </a:pPr>
            <a:r>
              <a:rPr sz="600" spc="5" dirty="0">
                <a:latin typeface="Microsoft Sans Serif"/>
                <a:cs typeface="Microsoft Sans Serif"/>
              </a:rPr>
              <a:t>Separación</a:t>
            </a:r>
            <a:r>
              <a:rPr sz="600" spc="-15" dirty="0">
                <a:latin typeface="Microsoft Sans Serif"/>
                <a:cs typeface="Microsoft Sans Serif"/>
              </a:rPr>
              <a:t> </a:t>
            </a:r>
            <a:r>
              <a:rPr sz="600" spc="20" dirty="0">
                <a:latin typeface="Microsoft Sans Serif"/>
                <a:cs typeface="Microsoft Sans Serif"/>
              </a:rPr>
              <a:t>de</a:t>
            </a:r>
            <a:r>
              <a:rPr sz="600" spc="-10" dirty="0">
                <a:latin typeface="Microsoft Sans Serif"/>
                <a:cs typeface="Microsoft Sans Serif"/>
              </a:rPr>
              <a:t> </a:t>
            </a:r>
            <a:r>
              <a:rPr sz="600" spc="15" dirty="0">
                <a:latin typeface="Microsoft Sans Serif"/>
                <a:cs typeface="Microsoft Sans Serif"/>
              </a:rPr>
              <a:t>unidades</a:t>
            </a:r>
            <a:endParaRPr sz="600">
              <a:latin typeface="Microsoft Sans Serif"/>
              <a:cs typeface="Microsoft Sans Serif"/>
            </a:endParaRPr>
          </a:p>
          <a:p>
            <a:pPr marL="12700" marR="98425" indent="153670">
              <a:lnSpc>
                <a:spcPct val="132900"/>
              </a:lnSpc>
              <a:spcBef>
                <a:spcPts val="285"/>
              </a:spcBef>
            </a:pPr>
            <a:r>
              <a:rPr sz="750" spc="-35" dirty="0">
                <a:latin typeface="Microsoft Sans Serif"/>
                <a:cs typeface="Microsoft Sans Serif"/>
              </a:rPr>
              <a:t>El </a:t>
            </a:r>
            <a:r>
              <a:rPr sz="750" spc="20" dirty="0">
                <a:latin typeface="Microsoft Sans Serif"/>
                <a:cs typeface="Microsoft Sans Serif"/>
              </a:rPr>
              <a:t>esquema </a:t>
            </a:r>
            <a:r>
              <a:rPr sz="750" spc="25" dirty="0">
                <a:latin typeface="Microsoft Sans Serif"/>
                <a:cs typeface="Microsoft Sans Serif"/>
              </a:rPr>
              <a:t>de disparo </a:t>
            </a:r>
            <a:r>
              <a:rPr sz="750" spc="45" dirty="0">
                <a:latin typeface="Microsoft Sans Serif"/>
                <a:cs typeface="Microsoft Sans Serif"/>
              </a:rPr>
              <a:t>por </a:t>
            </a:r>
            <a:r>
              <a:rPr sz="750" spc="15" dirty="0">
                <a:latin typeface="Microsoft Sans Serif"/>
                <a:cs typeface="Microsoft Sans Serif"/>
              </a:rPr>
              <a:t>separación </a:t>
            </a:r>
            <a:r>
              <a:rPr sz="750" spc="25" dirty="0">
                <a:latin typeface="Microsoft Sans Serif"/>
                <a:cs typeface="Microsoft Sans Serif"/>
              </a:rPr>
              <a:t>de </a:t>
            </a:r>
            <a:r>
              <a:rPr sz="750" spc="20" dirty="0">
                <a:latin typeface="Microsoft Sans Serif"/>
                <a:cs typeface="Microsoft Sans Serif"/>
              </a:rPr>
              <a:t>unidades </a:t>
            </a:r>
            <a:r>
              <a:rPr sz="750" spc="-5" dirty="0">
                <a:latin typeface="Microsoft Sans Serif"/>
                <a:cs typeface="Microsoft Sans Serif"/>
              </a:rPr>
              <a:t>es </a:t>
            </a:r>
            <a:r>
              <a:rPr sz="750" spc="25" dirty="0">
                <a:latin typeface="Microsoft Sans Serif"/>
                <a:cs typeface="Microsoft Sans Serif"/>
              </a:rPr>
              <a:t>similar </a:t>
            </a:r>
            <a:r>
              <a:rPr sz="750" spc="10" dirty="0">
                <a:latin typeface="Microsoft Sans Serif"/>
                <a:cs typeface="Microsoft Sans Serif"/>
              </a:rPr>
              <a:t>al </a:t>
            </a:r>
            <a:r>
              <a:rPr sz="750" spc="15" dirty="0">
                <a:latin typeface="Microsoft Sans Serif"/>
                <a:cs typeface="Microsoft Sans Serif"/>
              </a:rPr>
              <a:t> </a:t>
            </a:r>
            <a:r>
              <a:rPr sz="750" spc="25" dirty="0">
                <a:latin typeface="Microsoft Sans Serif"/>
                <a:cs typeface="Microsoft Sans Serif"/>
              </a:rPr>
              <a:t>disparo </a:t>
            </a:r>
            <a:r>
              <a:rPr sz="750" spc="20" dirty="0">
                <a:latin typeface="Microsoft Sans Serif"/>
                <a:cs typeface="Microsoft Sans Serif"/>
              </a:rPr>
              <a:t>del </a:t>
            </a:r>
            <a:r>
              <a:rPr sz="750" spc="30" dirty="0">
                <a:latin typeface="Microsoft Sans Serif"/>
                <a:cs typeface="Microsoft Sans Serif"/>
              </a:rPr>
              <a:t>generador </a:t>
            </a:r>
            <a:r>
              <a:rPr sz="750" spc="35" dirty="0">
                <a:latin typeface="Microsoft Sans Serif"/>
                <a:cs typeface="Microsoft Sans Serif"/>
              </a:rPr>
              <a:t>pero </a:t>
            </a:r>
            <a:r>
              <a:rPr sz="750" spc="15" dirty="0">
                <a:latin typeface="Microsoft Sans Serif"/>
                <a:cs typeface="Microsoft Sans Serif"/>
              </a:rPr>
              <a:t>inicia </a:t>
            </a:r>
            <a:r>
              <a:rPr sz="750" spc="20" dirty="0">
                <a:latin typeface="Microsoft Sans Serif"/>
                <a:cs typeface="Microsoft Sans Serif"/>
              </a:rPr>
              <a:t>sólo </a:t>
            </a:r>
            <a:r>
              <a:rPr sz="750" spc="10" dirty="0">
                <a:latin typeface="Microsoft Sans Serif"/>
                <a:cs typeface="Microsoft Sans Serif"/>
              </a:rPr>
              <a:t>la </a:t>
            </a:r>
            <a:r>
              <a:rPr sz="750" spc="35" dirty="0">
                <a:latin typeface="Microsoft Sans Serif"/>
                <a:cs typeface="Microsoft Sans Serif"/>
              </a:rPr>
              <a:t>apertura </a:t>
            </a:r>
            <a:r>
              <a:rPr sz="750" spc="25" dirty="0">
                <a:latin typeface="Microsoft Sans Serif"/>
                <a:cs typeface="Microsoft Sans Serif"/>
              </a:rPr>
              <a:t>de </a:t>
            </a:r>
            <a:r>
              <a:rPr sz="750" spc="10" dirty="0">
                <a:latin typeface="Microsoft Sans Serif"/>
                <a:cs typeface="Microsoft Sans Serif"/>
              </a:rPr>
              <a:t>los </a:t>
            </a:r>
            <a:r>
              <a:rPr sz="750" spc="25" dirty="0">
                <a:latin typeface="Microsoft Sans Serif"/>
                <a:cs typeface="Microsoft Sans Serif"/>
              </a:rPr>
              <a:t>disyuntores </a:t>
            </a:r>
            <a:r>
              <a:rPr sz="750" spc="-185" dirty="0">
                <a:latin typeface="Microsoft Sans Serif"/>
                <a:cs typeface="Microsoft Sans Serif"/>
              </a:rPr>
              <a:t> </a:t>
            </a:r>
            <a:r>
              <a:rPr sz="750" spc="20" dirty="0">
                <a:latin typeface="Microsoft Sans Serif"/>
                <a:cs typeface="Microsoft Sans Serif"/>
              </a:rPr>
              <a:t>del </a:t>
            </a:r>
            <a:r>
              <a:rPr sz="750" spc="25" dirty="0">
                <a:latin typeface="Microsoft Sans Serif"/>
                <a:cs typeface="Microsoft Sans Serif"/>
              </a:rPr>
              <a:t>generador. </a:t>
            </a:r>
            <a:r>
              <a:rPr sz="750" spc="-10" dirty="0">
                <a:latin typeface="Microsoft Sans Serif"/>
                <a:cs typeface="Microsoft Sans Serif"/>
              </a:rPr>
              <a:t>Este </a:t>
            </a:r>
            <a:r>
              <a:rPr sz="750" spc="20" dirty="0">
                <a:latin typeface="Microsoft Sans Serif"/>
                <a:cs typeface="Microsoft Sans Serif"/>
              </a:rPr>
              <a:t>esquema </a:t>
            </a:r>
            <a:r>
              <a:rPr sz="750" spc="-5" dirty="0">
                <a:latin typeface="Microsoft Sans Serif"/>
                <a:cs typeface="Microsoft Sans Serif"/>
              </a:rPr>
              <a:t>se </a:t>
            </a:r>
            <a:r>
              <a:rPr sz="750" spc="25" dirty="0">
                <a:latin typeface="Microsoft Sans Serif"/>
                <a:cs typeface="Microsoft Sans Serif"/>
              </a:rPr>
              <a:t>recomienda cuando </a:t>
            </a:r>
            <a:r>
              <a:rPr sz="750" spc="-5" dirty="0">
                <a:latin typeface="Microsoft Sans Serif"/>
                <a:cs typeface="Microsoft Sans Serif"/>
              </a:rPr>
              <a:t>es </a:t>
            </a:r>
            <a:r>
              <a:rPr sz="750" spc="10" dirty="0">
                <a:latin typeface="Microsoft Sans Serif"/>
                <a:cs typeface="Microsoft Sans Serif"/>
              </a:rPr>
              <a:t>deseable </a:t>
            </a:r>
            <a:r>
              <a:rPr sz="750" spc="15" dirty="0">
                <a:latin typeface="Microsoft Sans Serif"/>
                <a:cs typeface="Microsoft Sans Serif"/>
              </a:rPr>
              <a:t> </a:t>
            </a:r>
            <a:r>
              <a:rPr sz="750" spc="35" dirty="0">
                <a:latin typeface="Microsoft Sans Serif"/>
                <a:cs typeface="Microsoft Sans Serif"/>
              </a:rPr>
              <a:t>mantener</a:t>
            </a:r>
            <a:r>
              <a:rPr sz="750" spc="5" dirty="0">
                <a:latin typeface="Microsoft Sans Serif"/>
                <a:cs typeface="Microsoft Sans Serif"/>
              </a:rPr>
              <a:t> </a:t>
            </a:r>
            <a:r>
              <a:rPr sz="750" dirty="0">
                <a:latin typeface="Microsoft Sans Serif"/>
                <a:cs typeface="Microsoft Sans Serif"/>
              </a:rPr>
              <a:t>las</a:t>
            </a:r>
            <a:r>
              <a:rPr sz="750" spc="5" dirty="0">
                <a:latin typeface="Microsoft Sans Serif"/>
                <a:cs typeface="Microsoft Sans Serif"/>
              </a:rPr>
              <a:t> </a:t>
            </a:r>
            <a:r>
              <a:rPr sz="750" spc="10" dirty="0">
                <a:latin typeface="Microsoft Sans Serif"/>
                <a:cs typeface="Microsoft Sans Serif"/>
              </a:rPr>
              <a:t>cargas</a:t>
            </a:r>
            <a:r>
              <a:rPr sz="750" spc="5" dirty="0">
                <a:latin typeface="Microsoft Sans Serif"/>
                <a:cs typeface="Microsoft Sans Serif"/>
              </a:rPr>
              <a:t> </a:t>
            </a:r>
            <a:r>
              <a:rPr sz="750" spc="15" dirty="0">
                <a:latin typeface="Microsoft Sans Serif"/>
                <a:cs typeface="Microsoft Sans Serif"/>
              </a:rPr>
              <a:t>auxiliares</a:t>
            </a:r>
            <a:r>
              <a:rPr sz="750" spc="5" dirty="0">
                <a:latin typeface="Microsoft Sans Serif"/>
                <a:cs typeface="Microsoft Sans Serif"/>
              </a:rPr>
              <a:t> </a:t>
            </a:r>
            <a:r>
              <a:rPr sz="750" spc="25" dirty="0">
                <a:latin typeface="Microsoft Sans Serif"/>
                <a:cs typeface="Microsoft Sans Serif"/>
              </a:rPr>
              <a:t>de</a:t>
            </a:r>
            <a:r>
              <a:rPr sz="750" spc="5" dirty="0">
                <a:latin typeface="Microsoft Sans Serif"/>
                <a:cs typeface="Microsoft Sans Serif"/>
              </a:rPr>
              <a:t> </a:t>
            </a:r>
            <a:r>
              <a:rPr sz="750" spc="10" dirty="0">
                <a:latin typeface="Microsoft Sans Serif"/>
                <a:cs typeface="Microsoft Sans Serif"/>
              </a:rPr>
              <a:t>la</a:t>
            </a:r>
            <a:r>
              <a:rPr sz="750" spc="5" dirty="0">
                <a:latin typeface="Microsoft Sans Serif"/>
                <a:cs typeface="Microsoft Sans Serif"/>
              </a:rPr>
              <a:t> </a:t>
            </a:r>
            <a:r>
              <a:rPr sz="750" spc="30" dirty="0">
                <a:latin typeface="Microsoft Sans Serif"/>
                <a:cs typeface="Microsoft Sans Serif"/>
              </a:rPr>
              <a:t>unidad</a:t>
            </a:r>
            <a:r>
              <a:rPr sz="750" spc="5" dirty="0">
                <a:latin typeface="Microsoft Sans Serif"/>
                <a:cs typeface="Microsoft Sans Serif"/>
              </a:rPr>
              <a:t> </a:t>
            </a:r>
            <a:r>
              <a:rPr sz="750" spc="15" dirty="0">
                <a:latin typeface="Microsoft Sans Serif"/>
                <a:cs typeface="Microsoft Sans Serif"/>
              </a:rPr>
              <a:t>conectadas</a:t>
            </a:r>
            <a:r>
              <a:rPr sz="750" spc="10" dirty="0">
                <a:latin typeface="Microsoft Sans Serif"/>
                <a:cs typeface="Microsoft Sans Serif"/>
              </a:rPr>
              <a:t> al</a:t>
            </a:r>
            <a:r>
              <a:rPr sz="750" spc="5" dirty="0">
                <a:latin typeface="Microsoft Sans Serif"/>
                <a:cs typeface="Microsoft Sans Serif"/>
              </a:rPr>
              <a:t> </a:t>
            </a:r>
            <a:r>
              <a:rPr sz="750" spc="25" dirty="0">
                <a:latin typeface="Microsoft Sans Serif"/>
                <a:cs typeface="Microsoft Sans Serif"/>
              </a:rPr>
              <a:t>generador.</a:t>
            </a:r>
            <a:endParaRPr sz="750">
              <a:latin typeface="Microsoft Sans Serif"/>
              <a:cs typeface="Microsoft Sans Serif"/>
            </a:endParaRPr>
          </a:p>
        </p:txBody>
      </p:sp>
      <p:sp>
        <p:nvSpPr>
          <p:cNvPr id="8" name="object 8"/>
          <p:cNvSpPr txBox="1"/>
          <p:nvPr/>
        </p:nvSpPr>
        <p:spPr>
          <a:xfrm>
            <a:off x="1415217" y="3223231"/>
            <a:ext cx="7425172" cy="636456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R="68580" algn="ctr">
              <a:lnSpc>
                <a:spcPct val="100000"/>
              </a:lnSpc>
              <a:spcBef>
                <a:spcPts val="100"/>
              </a:spcBef>
            </a:pPr>
            <a:r>
              <a:rPr sz="800" spc="20" dirty="0">
                <a:latin typeface="Microsoft Sans Serif"/>
                <a:cs typeface="Microsoft Sans Serif"/>
              </a:rPr>
              <a:t>yo</a:t>
            </a:r>
            <a:r>
              <a:rPr sz="800" spc="-20" dirty="0">
                <a:latin typeface="Microsoft Sans Serif"/>
                <a:cs typeface="Microsoft Sans Serif"/>
              </a:rPr>
              <a:t> </a:t>
            </a:r>
            <a:r>
              <a:rPr sz="800" spc="-10" dirty="0">
                <a:latin typeface="Microsoft Sans Serif"/>
                <a:cs typeface="Microsoft Sans Serif"/>
              </a:rPr>
              <a:t>yo</a:t>
            </a:r>
            <a:r>
              <a:rPr sz="650" spc="-10" dirty="0">
                <a:latin typeface="Microsoft Sans Serif"/>
                <a:cs typeface="Microsoft Sans Serif"/>
              </a:rPr>
              <a:t>NTRODUCCIÓN</a:t>
            </a:r>
            <a:endParaRPr sz="650">
              <a:latin typeface="Microsoft Sans Serif"/>
              <a:cs typeface="Microsoft Sans Serif"/>
            </a:endParaRPr>
          </a:p>
          <a:p>
            <a:pPr marL="12700" marR="5080" indent="154940">
              <a:lnSpc>
                <a:spcPct val="142900"/>
              </a:lnSpc>
              <a:spcBef>
                <a:spcPts val="315"/>
              </a:spcBef>
            </a:pPr>
            <a:r>
              <a:rPr sz="700" spc="15" dirty="0">
                <a:latin typeface="Microsoft Sans Serif"/>
                <a:cs typeface="Microsoft Sans Serif"/>
              </a:rPr>
              <a:t>Una </a:t>
            </a:r>
            <a:r>
              <a:rPr sz="700" spc="30" dirty="0">
                <a:latin typeface="Microsoft Sans Serif"/>
                <a:cs typeface="Microsoft Sans Serif"/>
              </a:rPr>
              <a:t>unidad </a:t>
            </a:r>
            <a:r>
              <a:rPr sz="700" spc="25" dirty="0">
                <a:latin typeface="Microsoft Sans Serif"/>
                <a:cs typeface="Microsoft Sans Serif"/>
              </a:rPr>
              <a:t>generadora representa </a:t>
            </a:r>
            <a:r>
              <a:rPr sz="700" spc="30" dirty="0">
                <a:latin typeface="Microsoft Sans Serif"/>
                <a:cs typeface="Microsoft Sans Serif"/>
              </a:rPr>
              <a:t>una </a:t>
            </a:r>
            <a:r>
              <a:rPr sz="700" spc="20" dirty="0">
                <a:latin typeface="Microsoft Sans Serif"/>
                <a:cs typeface="Microsoft Sans Serif"/>
              </a:rPr>
              <a:t>inversión </a:t>
            </a:r>
            <a:r>
              <a:rPr sz="700" spc="35" dirty="0">
                <a:latin typeface="Microsoft Sans Serif"/>
                <a:cs typeface="Microsoft Sans Serif"/>
              </a:rPr>
              <a:t>importante </a:t>
            </a:r>
            <a:r>
              <a:rPr sz="700" spc="25" dirty="0">
                <a:latin typeface="Microsoft Sans Serif"/>
                <a:cs typeface="Microsoft Sans Serif"/>
              </a:rPr>
              <a:t>para </a:t>
            </a:r>
            <a:r>
              <a:rPr sz="700" dirty="0">
                <a:latin typeface="Microsoft Sans Serif"/>
                <a:cs typeface="Microsoft Sans Serif"/>
              </a:rPr>
              <a:t>sus </a:t>
            </a:r>
            <a:r>
              <a:rPr sz="700" spc="5" dirty="0">
                <a:latin typeface="Microsoft Sans Serif"/>
                <a:cs typeface="Microsoft Sans Serif"/>
              </a:rPr>
              <a:t> </a:t>
            </a:r>
            <a:r>
              <a:rPr sz="700" spc="25" dirty="0">
                <a:latin typeface="Microsoft Sans Serif"/>
                <a:cs typeface="Microsoft Sans Serif"/>
              </a:rPr>
              <a:t>propietarios.</a:t>
            </a:r>
            <a:r>
              <a:rPr sz="700" spc="-5" dirty="0">
                <a:latin typeface="Microsoft Sans Serif"/>
                <a:cs typeface="Microsoft Sans Serif"/>
              </a:rPr>
              <a:t> </a:t>
            </a:r>
            <a:r>
              <a:rPr sz="700" spc="-10" dirty="0">
                <a:latin typeface="Microsoft Sans Serif"/>
                <a:cs typeface="Microsoft Sans Serif"/>
              </a:rPr>
              <a:t>La</a:t>
            </a:r>
            <a:r>
              <a:rPr sz="700" dirty="0">
                <a:latin typeface="Microsoft Sans Serif"/>
                <a:cs typeface="Microsoft Sans Serif"/>
              </a:rPr>
              <a:t> </a:t>
            </a:r>
            <a:r>
              <a:rPr sz="700" spc="30" dirty="0">
                <a:latin typeface="Microsoft Sans Serif"/>
                <a:cs typeface="Microsoft Sans Serif"/>
              </a:rPr>
              <a:t>unidad</a:t>
            </a:r>
            <a:r>
              <a:rPr sz="700" dirty="0">
                <a:latin typeface="Microsoft Sans Serif"/>
                <a:cs typeface="Microsoft Sans Serif"/>
              </a:rPr>
              <a:t> </a:t>
            </a:r>
            <a:r>
              <a:rPr sz="700" spc="25" dirty="0">
                <a:latin typeface="Microsoft Sans Serif"/>
                <a:cs typeface="Microsoft Sans Serif"/>
              </a:rPr>
              <a:t>generadora</a:t>
            </a:r>
            <a:r>
              <a:rPr sz="700" dirty="0">
                <a:latin typeface="Microsoft Sans Serif"/>
                <a:cs typeface="Microsoft Sans Serif"/>
              </a:rPr>
              <a:t> </a:t>
            </a:r>
            <a:r>
              <a:rPr sz="700" spc="-5" dirty="0">
                <a:latin typeface="Microsoft Sans Serif"/>
                <a:cs typeface="Microsoft Sans Serif"/>
              </a:rPr>
              <a:t>se </a:t>
            </a:r>
            <a:r>
              <a:rPr sz="700" spc="25" dirty="0">
                <a:latin typeface="Microsoft Sans Serif"/>
                <a:cs typeface="Microsoft Sans Serif"/>
              </a:rPr>
              <a:t>define</a:t>
            </a:r>
            <a:r>
              <a:rPr sz="700" dirty="0">
                <a:latin typeface="Microsoft Sans Serif"/>
                <a:cs typeface="Microsoft Sans Serif"/>
              </a:rPr>
              <a:t> </a:t>
            </a:r>
            <a:r>
              <a:rPr sz="700" spc="30" dirty="0">
                <a:latin typeface="Microsoft Sans Serif"/>
                <a:cs typeface="Microsoft Sans Serif"/>
              </a:rPr>
              <a:t>como</a:t>
            </a:r>
            <a:r>
              <a:rPr sz="700" dirty="0">
                <a:latin typeface="Microsoft Sans Serif"/>
                <a:cs typeface="Microsoft Sans Serif"/>
              </a:rPr>
              <a:t> </a:t>
            </a:r>
            <a:r>
              <a:rPr sz="700" spc="10" dirty="0">
                <a:latin typeface="Microsoft Sans Serif"/>
                <a:cs typeface="Microsoft Sans Serif"/>
              </a:rPr>
              <a:t>la</a:t>
            </a:r>
            <a:r>
              <a:rPr sz="700" dirty="0">
                <a:latin typeface="Microsoft Sans Serif"/>
                <a:cs typeface="Microsoft Sans Serif"/>
              </a:rPr>
              <a:t> </a:t>
            </a:r>
            <a:r>
              <a:rPr sz="700" spc="35" dirty="0">
                <a:latin typeface="Microsoft Sans Serif"/>
                <a:cs typeface="Microsoft Sans Serif"/>
              </a:rPr>
              <a:t>turbina</a:t>
            </a:r>
            <a:r>
              <a:rPr sz="700" spc="-5" dirty="0">
                <a:latin typeface="Microsoft Sans Serif"/>
                <a:cs typeface="Microsoft Sans Serif"/>
              </a:rPr>
              <a:t> </a:t>
            </a:r>
            <a:r>
              <a:rPr sz="700" spc="5" dirty="0">
                <a:latin typeface="Microsoft Sans Serif"/>
                <a:cs typeface="Microsoft Sans Serif"/>
              </a:rPr>
              <a:t>(de</a:t>
            </a:r>
            <a:r>
              <a:rPr sz="700" dirty="0">
                <a:latin typeface="Microsoft Sans Serif"/>
                <a:cs typeface="Microsoft Sans Serif"/>
              </a:rPr>
              <a:t> </a:t>
            </a:r>
            <a:r>
              <a:rPr sz="700" spc="20" dirty="0">
                <a:latin typeface="Microsoft Sans Serif"/>
                <a:cs typeface="Microsoft Sans Serif"/>
              </a:rPr>
              <a:t>vapor,</a:t>
            </a:r>
            <a:r>
              <a:rPr sz="700" dirty="0">
                <a:latin typeface="Microsoft Sans Serif"/>
                <a:cs typeface="Microsoft Sans Serif"/>
              </a:rPr>
              <a:t> </a:t>
            </a:r>
            <a:r>
              <a:rPr sz="700" spc="10" dirty="0">
                <a:latin typeface="Microsoft Sans Serif"/>
                <a:cs typeface="Microsoft Sans Serif"/>
              </a:rPr>
              <a:t>gas </a:t>
            </a:r>
            <a:r>
              <a:rPr sz="700" spc="15" dirty="0">
                <a:latin typeface="Microsoft Sans Serif"/>
                <a:cs typeface="Microsoft Sans Serif"/>
              </a:rPr>
              <a:t> </a:t>
            </a:r>
            <a:r>
              <a:rPr sz="700" spc="30" dirty="0">
                <a:latin typeface="Microsoft Sans Serif"/>
                <a:cs typeface="Microsoft Sans Serif"/>
              </a:rPr>
              <a:t>o </a:t>
            </a:r>
            <a:r>
              <a:rPr sz="700" spc="15" dirty="0">
                <a:latin typeface="Microsoft Sans Serif"/>
                <a:cs typeface="Microsoft Sans Serif"/>
              </a:rPr>
              <a:t>hidroeléctrica),</a:t>
            </a:r>
            <a:r>
              <a:rPr sz="700" spc="30" dirty="0">
                <a:latin typeface="Microsoft Sans Serif"/>
                <a:cs typeface="Microsoft Sans Serif"/>
              </a:rPr>
              <a:t> </a:t>
            </a:r>
            <a:r>
              <a:rPr sz="700" spc="10" dirty="0">
                <a:latin typeface="Microsoft Sans Serif"/>
                <a:cs typeface="Microsoft Sans Serif"/>
              </a:rPr>
              <a:t>el</a:t>
            </a:r>
            <a:r>
              <a:rPr sz="700" spc="35" dirty="0">
                <a:latin typeface="Microsoft Sans Serif"/>
                <a:cs typeface="Microsoft Sans Serif"/>
              </a:rPr>
              <a:t> </a:t>
            </a:r>
            <a:r>
              <a:rPr sz="700" spc="25" dirty="0">
                <a:latin typeface="Microsoft Sans Serif"/>
                <a:cs typeface="Microsoft Sans Serif"/>
              </a:rPr>
              <a:t>generador,</a:t>
            </a:r>
            <a:r>
              <a:rPr sz="700" spc="30" dirty="0">
                <a:latin typeface="Microsoft Sans Serif"/>
                <a:cs typeface="Microsoft Sans Serif"/>
              </a:rPr>
              <a:t> </a:t>
            </a:r>
            <a:r>
              <a:rPr sz="700" spc="10" dirty="0">
                <a:latin typeface="Microsoft Sans Serif"/>
                <a:cs typeface="Microsoft Sans Serif"/>
              </a:rPr>
              <a:t>los</a:t>
            </a:r>
            <a:r>
              <a:rPr sz="700" spc="30" dirty="0">
                <a:latin typeface="Microsoft Sans Serif"/>
                <a:cs typeface="Microsoft Sans Serif"/>
              </a:rPr>
              <a:t> </a:t>
            </a:r>
            <a:r>
              <a:rPr sz="700" spc="25" dirty="0">
                <a:latin typeface="Microsoft Sans Serif"/>
                <a:cs typeface="Microsoft Sans Serif"/>
              </a:rPr>
              <a:t>transformadores,</a:t>
            </a:r>
            <a:r>
              <a:rPr sz="700" spc="35" dirty="0">
                <a:latin typeface="Microsoft Sans Serif"/>
                <a:cs typeface="Microsoft Sans Serif"/>
              </a:rPr>
              <a:t> </a:t>
            </a:r>
            <a:r>
              <a:rPr sz="700" spc="10" dirty="0">
                <a:latin typeface="Microsoft Sans Serif"/>
                <a:cs typeface="Microsoft Sans Serif"/>
              </a:rPr>
              <a:t>el</a:t>
            </a:r>
            <a:r>
              <a:rPr sz="700" spc="30" dirty="0">
                <a:latin typeface="Microsoft Sans Serif"/>
                <a:cs typeface="Microsoft Sans Serif"/>
              </a:rPr>
              <a:t> </a:t>
            </a:r>
            <a:r>
              <a:rPr sz="700" spc="15" dirty="0">
                <a:latin typeface="Microsoft Sans Serif"/>
                <a:cs typeface="Microsoft Sans Serif"/>
              </a:rPr>
              <a:t>sistema</a:t>
            </a:r>
            <a:r>
              <a:rPr sz="700" spc="30" dirty="0">
                <a:latin typeface="Microsoft Sans Serif"/>
                <a:cs typeface="Microsoft Sans Serif"/>
              </a:rPr>
              <a:t> </a:t>
            </a:r>
            <a:r>
              <a:rPr sz="700" spc="20" dirty="0">
                <a:latin typeface="Microsoft Sans Serif"/>
                <a:cs typeface="Microsoft Sans Serif"/>
              </a:rPr>
              <a:t>de </a:t>
            </a:r>
            <a:r>
              <a:rPr sz="700" spc="25" dirty="0">
                <a:latin typeface="Microsoft Sans Serif"/>
                <a:cs typeface="Microsoft Sans Serif"/>
              </a:rPr>
              <a:t> </a:t>
            </a:r>
            <a:r>
              <a:rPr sz="700" spc="15" dirty="0">
                <a:latin typeface="Microsoft Sans Serif"/>
                <a:cs typeface="Microsoft Sans Serif"/>
              </a:rPr>
              <a:t>excitación, </a:t>
            </a:r>
            <a:r>
              <a:rPr sz="700" spc="10" dirty="0">
                <a:latin typeface="Microsoft Sans Serif"/>
                <a:cs typeface="Microsoft Sans Serif"/>
              </a:rPr>
              <a:t>el </a:t>
            </a:r>
            <a:r>
              <a:rPr sz="700" spc="30" dirty="0">
                <a:latin typeface="Microsoft Sans Serif"/>
                <a:cs typeface="Microsoft Sans Serif"/>
              </a:rPr>
              <a:t>ducto </a:t>
            </a:r>
            <a:r>
              <a:rPr sz="700" spc="15" dirty="0">
                <a:latin typeface="Microsoft Sans Serif"/>
                <a:cs typeface="Microsoft Sans Serif"/>
              </a:rPr>
              <a:t>bus, </a:t>
            </a:r>
            <a:r>
              <a:rPr sz="700" spc="10" dirty="0">
                <a:latin typeface="Microsoft Sans Serif"/>
                <a:cs typeface="Microsoft Sans Serif"/>
              </a:rPr>
              <a:t>los </a:t>
            </a:r>
            <a:r>
              <a:rPr sz="700" spc="20" dirty="0">
                <a:latin typeface="Microsoft Sans Serif"/>
                <a:cs typeface="Microsoft Sans Serif"/>
              </a:rPr>
              <a:t>conductores, </a:t>
            </a:r>
            <a:r>
              <a:rPr sz="700" spc="10" dirty="0">
                <a:latin typeface="Microsoft Sans Serif"/>
                <a:cs typeface="Microsoft Sans Serif"/>
              </a:rPr>
              <a:t>los </a:t>
            </a:r>
            <a:r>
              <a:rPr sz="700" spc="20" dirty="0">
                <a:latin typeface="Microsoft Sans Serif"/>
                <a:cs typeface="Microsoft Sans Serif"/>
              </a:rPr>
              <a:t>equipos </a:t>
            </a:r>
            <a:r>
              <a:rPr sz="700" spc="25" dirty="0">
                <a:latin typeface="Microsoft Sans Serif"/>
                <a:cs typeface="Microsoft Sans Serif"/>
              </a:rPr>
              <a:t>terminales </a:t>
            </a:r>
            <a:r>
              <a:rPr sz="700" spc="5" dirty="0">
                <a:latin typeface="Microsoft Sans Serif"/>
                <a:cs typeface="Microsoft Sans Serif"/>
              </a:rPr>
              <a:t>y </a:t>
            </a:r>
            <a:r>
              <a:rPr sz="700" spc="10" dirty="0">
                <a:latin typeface="Microsoft Sans Serif"/>
                <a:cs typeface="Microsoft Sans Serif"/>
              </a:rPr>
              <a:t>los </a:t>
            </a:r>
            <a:r>
              <a:rPr sz="700" spc="15" dirty="0">
                <a:latin typeface="Microsoft Sans Serif"/>
                <a:cs typeface="Microsoft Sans Serif"/>
              </a:rPr>
              <a:t> </a:t>
            </a:r>
            <a:r>
              <a:rPr sz="700" spc="20" dirty="0">
                <a:latin typeface="Microsoft Sans Serif"/>
                <a:cs typeface="Microsoft Sans Serif"/>
              </a:rPr>
              <a:t>disyuntores.</a:t>
            </a:r>
            <a:r>
              <a:rPr sz="700" dirty="0">
                <a:latin typeface="Microsoft Sans Serif"/>
                <a:cs typeface="Microsoft Sans Serif"/>
              </a:rPr>
              <a:t> </a:t>
            </a:r>
            <a:r>
              <a:rPr sz="700" spc="-5" dirty="0">
                <a:latin typeface="Microsoft Sans Serif"/>
                <a:cs typeface="Microsoft Sans Serif"/>
              </a:rPr>
              <a:t>Los</a:t>
            </a:r>
            <a:r>
              <a:rPr sz="700" spc="5" dirty="0">
                <a:latin typeface="Microsoft Sans Serif"/>
                <a:cs typeface="Microsoft Sans Serif"/>
              </a:rPr>
              <a:t> </a:t>
            </a:r>
            <a:r>
              <a:rPr sz="700" spc="20" dirty="0">
                <a:latin typeface="Microsoft Sans Serif"/>
                <a:cs typeface="Microsoft Sans Serif"/>
              </a:rPr>
              <a:t>objetivos</a:t>
            </a:r>
            <a:r>
              <a:rPr sz="700" spc="5" dirty="0">
                <a:latin typeface="Microsoft Sans Serif"/>
                <a:cs typeface="Microsoft Sans Serif"/>
              </a:rPr>
              <a:t> </a:t>
            </a:r>
            <a:r>
              <a:rPr sz="700" spc="15" dirty="0">
                <a:latin typeface="Microsoft Sans Serif"/>
                <a:cs typeface="Microsoft Sans Serif"/>
              </a:rPr>
              <a:t>generales</a:t>
            </a:r>
            <a:r>
              <a:rPr sz="700" spc="5" dirty="0">
                <a:latin typeface="Microsoft Sans Serif"/>
                <a:cs typeface="Microsoft Sans Serif"/>
              </a:rPr>
              <a:t> </a:t>
            </a:r>
            <a:r>
              <a:rPr sz="700" spc="20" dirty="0">
                <a:latin typeface="Microsoft Sans Serif"/>
                <a:cs typeface="Microsoft Sans Serif"/>
              </a:rPr>
              <a:t>de</a:t>
            </a:r>
            <a:r>
              <a:rPr sz="700" spc="5" dirty="0">
                <a:latin typeface="Microsoft Sans Serif"/>
                <a:cs typeface="Microsoft Sans Serif"/>
              </a:rPr>
              <a:t> </a:t>
            </a:r>
            <a:r>
              <a:rPr sz="700" spc="20" dirty="0">
                <a:latin typeface="Microsoft Sans Serif"/>
                <a:cs typeface="Microsoft Sans Serif"/>
              </a:rPr>
              <a:t>diseño</a:t>
            </a:r>
            <a:r>
              <a:rPr sz="700" spc="5" dirty="0">
                <a:latin typeface="Microsoft Sans Serif"/>
                <a:cs typeface="Microsoft Sans Serif"/>
              </a:rPr>
              <a:t> </a:t>
            </a:r>
            <a:r>
              <a:rPr sz="700" spc="20" dirty="0">
                <a:latin typeface="Microsoft Sans Serif"/>
                <a:cs typeface="Microsoft Sans Serif"/>
              </a:rPr>
              <a:t>de</a:t>
            </a:r>
            <a:r>
              <a:rPr sz="700" spc="5" dirty="0">
                <a:latin typeface="Microsoft Sans Serif"/>
                <a:cs typeface="Microsoft Sans Serif"/>
              </a:rPr>
              <a:t> </a:t>
            </a:r>
            <a:r>
              <a:rPr sz="700" spc="10" dirty="0">
                <a:latin typeface="Microsoft Sans Serif"/>
                <a:cs typeface="Microsoft Sans Serif"/>
              </a:rPr>
              <a:t>los</a:t>
            </a:r>
            <a:r>
              <a:rPr sz="700" spc="5" dirty="0">
                <a:latin typeface="Microsoft Sans Serif"/>
                <a:cs typeface="Microsoft Sans Serif"/>
              </a:rPr>
              <a:t> </a:t>
            </a:r>
            <a:r>
              <a:rPr sz="700" spc="10" dirty="0">
                <a:latin typeface="Microsoft Sans Serif"/>
                <a:cs typeface="Microsoft Sans Serif"/>
              </a:rPr>
              <a:t>sistemas</a:t>
            </a:r>
            <a:r>
              <a:rPr sz="700" dirty="0">
                <a:latin typeface="Microsoft Sans Serif"/>
                <a:cs typeface="Microsoft Sans Serif"/>
              </a:rPr>
              <a:t> </a:t>
            </a:r>
            <a:r>
              <a:rPr sz="700" spc="20" dirty="0">
                <a:latin typeface="Microsoft Sans Serif"/>
                <a:cs typeface="Microsoft Sans Serif"/>
              </a:rPr>
              <a:t>de</a:t>
            </a:r>
            <a:r>
              <a:rPr sz="700" spc="5" dirty="0">
                <a:latin typeface="Microsoft Sans Serif"/>
                <a:cs typeface="Microsoft Sans Serif"/>
              </a:rPr>
              <a:t> </a:t>
            </a:r>
            <a:r>
              <a:rPr sz="700" spc="25" dirty="0">
                <a:latin typeface="Microsoft Sans Serif"/>
                <a:cs typeface="Microsoft Sans Serif"/>
              </a:rPr>
              <a:t>protección </a:t>
            </a:r>
            <a:r>
              <a:rPr sz="700" spc="-170" dirty="0">
                <a:latin typeface="Microsoft Sans Serif"/>
                <a:cs typeface="Microsoft Sans Serif"/>
              </a:rPr>
              <a:t> </a:t>
            </a:r>
            <a:r>
              <a:rPr sz="700" spc="5" dirty="0">
                <a:latin typeface="Microsoft Sans Serif"/>
                <a:cs typeface="Microsoft Sans Serif"/>
              </a:rPr>
              <a:t>y</a:t>
            </a:r>
            <a:r>
              <a:rPr sz="700" spc="-5" dirty="0">
                <a:latin typeface="Microsoft Sans Serif"/>
                <a:cs typeface="Microsoft Sans Serif"/>
              </a:rPr>
              <a:t> </a:t>
            </a:r>
            <a:r>
              <a:rPr sz="700" dirty="0">
                <a:latin typeface="Microsoft Sans Serif"/>
                <a:cs typeface="Microsoft Sans Serif"/>
              </a:rPr>
              <a:t>sus</a:t>
            </a:r>
            <a:r>
              <a:rPr sz="700" spc="-5" dirty="0">
                <a:latin typeface="Microsoft Sans Serif"/>
                <a:cs typeface="Microsoft Sans Serif"/>
              </a:rPr>
              <a:t> </a:t>
            </a:r>
            <a:r>
              <a:rPr sz="700" spc="15" dirty="0">
                <a:latin typeface="Microsoft Sans Serif"/>
                <a:cs typeface="Microsoft Sans Serif"/>
              </a:rPr>
              <a:t>esquemas</a:t>
            </a:r>
            <a:r>
              <a:rPr sz="700" spc="-5" dirty="0">
                <a:latin typeface="Microsoft Sans Serif"/>
                <a:cs typeface="Microsoft Sans Serif"/>
              </a:rPr>
              <a:t> </a:t>
            </a:r>
            <a:r>
              <a:rPr sz="700" spc="20" dirty="0">
                <a:latin typeface="Microsoft Sans Serif"/>
                <a:cs typeface="Microsoft Sans Serif"/>
              </a:rPr>
              <a:t>de</a:t>
            </a:r>
            <a:r>
              <a:rPr sz="700" spc="-5" dirty="0">
                <a:latin typeface="Microsoft Sans Serif"/>
                <a:cs typeface="Microsoft Sans Serif"/>
              </a:rPr>
              <a:t> </a:t>
            </a:r>
            <a:r>
              <a:rPr sz="700" spc="25" dirty="0">
                <a:latin typeface="Microsoft Sans Serif"/>
                <a:cs typeface="Microsoft Sans Serif"/>
              </a:rPr>
              <a:t>disparo</a:t>
            </a:r>
            <a:r>
              <a:rPr sz="700" spc="-5" dirty="0">
                <a:latin typeface="Microsoft Sans Serif"/>
                <a:cs typeface="Microsoft Sans Serif"/>
              </a:rPr>
              <a:t> </a:t>
            </a:r>
            <a:r>
              <a:rPr sz="700" spc="10" dirty="0">
                <a:latin typeface="Microsoft Sans Serif"/>
                <a:cs typeface="Microsoft Sans Serif"/>
              </a:rPr>
              <a:t>asociados</a:t>
            </a:r>
            <a:r>
              <a:rPr sz="700" spc="-5" dirty="0">
                <a:latin typeface="Microsoft Sans Serif"/>
                <a:cs typeface="Microsoft Sans Serif"/>
              </a:rPr>
              <a:t> </a:t>
            </a:r>
            <a:r>
              <a:rPr sz="700" spc="20" dirty="0">
                <a:latin typeface="Microsoft Sans Serif"/>
                <a:cs typeface="Microsoft Sans Serif"/>
              </a:rPr>
              <a:t>incluyen</a:t>
            </a:r>
            <a:r>
              <a:rPr sz="700" spc="-5" dirty="0">
                <a:latin typeface="Microsoft Sans Serif"/>
                <a:cs typeface="Microsoft Sans Serif"/>
              </a:rPr>
              <a:t> </a:t>
            </a:r>
            <a:r>
              <a:rPr sz="700" spc="10" dirty="0">
                <a:latin typeface="Microsoft Sans Serif"/>
                <a:cs typeface="Microsoft Sans Serif"/>
              </a:rPr>
              <a:t>los</a:t>
            </a:r>
            <a:r>
              <a:rPr sz="700" spc="-5" dirty="0">
                <a:latin typeface="Microsoft Sans Serif"/>
                <a:cs typeface="Microsoft Sans Serif"/>
              </a:rPr>
              <a:t> </a:t>
            </a:r>
            <a:r>
              <a:rPr sz="700" spc="15" dirty="0">
                <a:latin typeface="Microsoft Sans Serif"/>
                <a:cs typeface="Microsoft Sans Serif"/>
              </a:rPr>
              <a:t>siguientes:</a:t>
            </a:r>
            <a:endParaRPr sz="700">
              <a:latin typeface="Microsoft Sans Serif"/>
              <a:cs typeface="Microsoft Sans Serif"/>
            </a:endParaRPr>
          </a:p>
        </p:txBody>
      </p:sp>
      <p:sp>
        <p:nvSpPr>
          <p:cNvPr id="9" name="object 9"/>
          <p:cNvSpPr txBox="1"/>
          <p:nvPr/>
        </p:nvSpPr>
        <p:spPr>
          <a:xfrm>
            <a:off x="1937609" y="4311664"/>
            <a:ext cx="6652417" cy="805413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70180" marR="33020" indent="-170180">
              <a:lnSpc>
                <a:spcPct val="133300"/>
              </a:lnSpc>
              <a:spcBef>
                <a:spcPts val="100"/>
              </a:spcBef>
              <a:buSzPct val="133333"/>
              <a:buChar char="•"/>
              <a:tabLst>
                <a:tab pos="170180" algn="l"/>
              </a:tabLst>
            </a:pPr>
            <a:r>
              <a:rPr sz="750" spc="10" dirty="0">
                <a:latin typeface="Microsoft Sans Serif"/>
                <a:cs typeface="Microsoft Sans Serif"/>
              </a:rPr>
              <a:t>Retire </a:t>
            </a:r>
            <a:r>
              <a:rPr sz="750" spc="20" dirty="0">
                <a:latin typeface="Microsoft Sans Serif"/>
                <a:cs typeface="Microsoft Sans Serif"/>
              </a:rPr>
              <a:t>sólo </a:t>
            </a:r>
            <a:r>
              <a:rPr sz="750" spc="10" dirty="0">
                <a:latin typeface="Microsoft Sans Serif"/>
                <a:cs typeface="Microsoft Sans Serif"/>
              </a:rPr>
              <a:t>la </a:t>
            </a:r>
            <a:r>
              <a:rPr sz="750" spc="5" dirty="0">
                <a:latin typeface="Microsoft Sans Serif"/>
                <a:cs typeface="Microsoft Sans Serif"/>
              </a:rPr>
              <a:t>sección </a:t>
            </a:r>
            <a:r>
              <a:rPr sz="750" spc="20" dirty="0">
                <a:latin typeface="Microsoft Sans Serif"/>
                <a:cs typeface="Microsoft Sans Serif"/>
              </a:rPr>
              <a:t>con falla del </a:t>
            </a:r>
            <a:r>
              <a:rPr sz="750" spc="15" dirty="0">
                <a:latin typeface="Microsoft Sans Serif"/>
                <a:cs typeface="Microsoft Sans Serif"/>
              </a:rPr>
              <a:t>sistema </a:t>
            </a:r>
            <a:r>
              <a:rPr sz="750" spc="25" dirty="0">
                <a:latin typeface="Microsoft Sans Serif"/>
                <a:cs typeface="Microsoft Sans Serif"/>
              </a:rPr>
              <a:t>de </a:t>
            </a:r>
            <a:r>
              <a:rPr sz="750" spc="20" dirty="0">
                <a:latin typeface="Microsoft Sans Serif"/>
                <a:cs typeface="Microsoft Sans Serif"/>
              </a:rPr>
              <a:t>energía, </a:t>
            </a:r>
            <a:r>
              <a:rPr sz="750" spc="25" dirty="0">
                <a:latin typeface="Microsoft Sans Serif"/>
                <a:cs typeface="Microsoft Sans Serif"/>
              </a:rPr>
              <a:t> evitando</a:t>
            </a:r>
            <a:r>
              <a:rPr sz="750" dirty="0">
                <a:latin typeface="Microsoft Sans Serif"/>
                <a:cs typeface="Microsoft Sans Serif"/>
              </a:rPr>
              <a:t> </a:t>
            </a:r>
            <a:r>
              <a:rPr sz="750" spc="35" dirty="0">
                <a:latin typeface="Microsoft Sans Serif"/>
                <a:cs typeface="Microsoft Sans Serif"/>
              </a:rPr>
              <a:t>o</a:t>
            </a:r>
            <a:r>
              <a:rPr sz="750" spc="5" dirty="0">
                <a:latin typeface="Microsoft Sans Serif"/>
                <a:cs typeface="Microsoft Sans Serif"/>
              </a:rPr>
              <a:t> </a:t>
            </a:r>
            <a:r>
              <a:rPr sz="750" spc="30" dirty="0">
                <a:latin typeface="Microsoft Sans Serif"/>
                <a:cs typeface="Microsoft Sans Serif"/>
              </a:rPr>
              <a:t>minimizando</a:t>
            </a:r>
            <a:r>
              <a:rPr sz="750" spc="5" dirty="0">
                <a:latin typeface="Microsoft Sans Serif"/>
                <a:cs typeface="Microsoft Sans Serif"/>
              </a:rPr>
              <a:t> </a:t>
            </a:r>
            <a:r>
              <a:rPr sz="750" dirty="0">
                <a:latin typeface="Microsoft Sans Serif"/>
                <a:cs typeface="Microsoft Sans Serif"/>
              </a:rPr>
              <a:t>así</a:t>
            </a:r>
            <a:r>
              <a:rPr sz="750" spc="5" dirty="0">
                <a:latin typeface="Microsoft Sans Serif"/>
                <a:cs typeface="Microsoft Sans Serif"/>
              </a:rPr>
              <a:t> </a:t>
            </a:r>
            <a:r>
              <a:rPr sz="750" spc="10" dirty="0">
                <a:latin typeface="Microsoft Sans Serif"/>
                <a:cs typeface="Microsoft Sans Serif"/>
              </a:rPr>
              <a:t>el</a:t>
            </a:r>
            <a:r>
              <a:rPr sz="750" spc="5" dirty="0">
                <a:latin typeface="Microsoft Sans Serif"/>
                <a:cs typeface="Microsoft Sans Serif"/>
              </a:rPr>
              <a:t> </a:t>
            </a:r>
            <a:r>
              <a:rPr sz="750" spc="20" dirty="0">
                <a:latin typeface="Microsoft Sans Serif"/>
                <a:cs typeface="Microsoft Sans Serif"/>
              </a:rPr>
              <a:t>efecto</a:t>
            </a:r>
            <a:r>
              <a:rPr sz="750" spc="5" dirty="0">
                <a:latin typeface="Microsoft Sans Serif"/>
                <a:cs typeface="Microsoft Sans Serif"/>
              </a:rPr>
              <a:t> </a:t>
            </a:r>
            <a:r>
              <a:rPr sz="750" spc="25" dirty="0">
                <a:latin typeface="Microsoft Sans Serif"/>
                <a:cs typeface="Microsoft Sans Serif"/>
              </a:rPr>
              <a:t>de</a:t>
            </a:r>
            <a:r>
              <a:rPr sz="750" spc="5" dirty="0">
                <a:latin typeface="Microsoft Sans Serif"/>
                <a:cs typeface="Microsoft Sans Serif"/>
              </a:rPr>
              <a:t> </a:t>
            </a:r>
            <a:r>
              <a:rPr sz="750" spc="30" dirty="0">
                <a:latin typeface="Microsoft Sans Serif"/>
                <a:cs typeface="Microsoft Sans Serif"/>
              </a:rPr>
              <a:t>perturbación</a:t>
            </a:r>
            <a:r>
              <a:rPr sz="750" spc="5" dirty="0">
                <a:latin typeface="Microsoft Sans Serif"/>
                <a:cs typeface="Microsoft Sans Serif"/>
              </a:rPr>
              <a:t> </a:t>
            </a:r>
            <a:r>
              <a:rPr sz="750" spc="25" dirty="0">
                <a:latin typeface="Microsoft Sans Serif"/>
                <a:cs typeface="Microsoft Sans Serif"/>
              </a:rPr>
              <a:t>en</a:t>
            </a:r>
            <a:r>
              <a:rPr sz="750" spc="5" dirty="0">
                <a:latin typeface="Microsoft Sans Serif"/>
                <a:cs typeface="Microsoft Sans Serif"/>
              </a:rPr>
              <a:t> </a:t>
            </a:r>
            <a:r>
              <a:rPr sz="750" dirty="0">
                <a:latin typeface="Microsoft Sans Serif"/>
                <a:cs typeface="Microsoft Sans Serif"/>
              </a:rPr>
              <a:t>las </a:t>
            </a:r>
            <a:r>
              <a:rPr sz="750" spc="-185" dirty="0">
                <a:latin typeface="Microsoft Sans Serif"/>
                <a:cs typeface="Microsoft Sans Serif"/>
              </a:rPr>
              <a:t> </a:t>
            </a:r>
            <a:r>
              <a:rPr sz="750" spc="25" dirty="0">
                <a:latin typeface="Microsoft Sans Serif"/>
                <a:cs typeface="Microsoft Sans Serif"/>
              </a:rPr>
              <a:t>partes</a:t>
            </a:r>
            <a:r>
              <a:rPr sz="750" spc="-10" dirty="0">
                <a:latin typeface="Microsoft Sans Serif"/>
                <a:cs typeface="Microsoft Sans Serif"/>
              </a:rPr>
              <a:t> </a:t>
            </a:r>
            <a:r>
              <a:rPr sz="750" spc="20" dirty="0">
                <a:latin typeface="Microsoft Sans Serif"/>
                <a:cs typeface="Microsoft Sans Serif"/>
              </a:rPr>
              <a:t>del</a:t>
            </a:r>
            <a:r>
              <a:rPr sz="750" spc="-5" dirty="0">
                <a:latin typeface="Microsoft Sans Serif"/>
                <a:cs typeface="Microsoft Sans Serif"/>
              </a:rPr>
              <a:t> </a:t>
            </a:r>
            <a:r>
              <a:rPr sz="750" spc="15" dirty="0">
                <a:latin typeface="Microsoft Sans Serif"/>
                <a:cs typeface="Microsoft Sans Serif"/>
              </a:rPr>
              <a:t>sistema</a:t>
            </a:r>
            <a:r>
              <a:rPr sz="750" spc="-5" dirty="0">
                <a:latin typeface="Microsoft Sans Serif"/>
                <a:cs typeface="Microsoft Sans Serif"/>
              </a:rPr>
              <a:t> </a:t>
            </a:r>
            <a:r>
              <a:rPr sz="750" spc="30" dirty="0">
                <a:latin typeface="Microsoft Sans Serif"/>
                <a:cs typeface="Microsoft Sans Serif"/>
              </a:rPr>
              <a:t>que</a:t>
            </a:r>
            <a:r>
              <a:rPr sz="750" spc="-5" dirty="0">
                <a:latin typeface="Microsoft Sans Serif"/>
                <a:cs typeface="Microsoft Sans Serif"/>
              </a:rPr>
              <a:t> </a:t>
            </a:r>
            <a:r>
              <a:rPr sz="750" spc="40" dirty="0">
                <a:latin typeface="Microsoft Sans Serif"/>
                <a:cs typeface="Microsoft Sans Serif"/>
              </a:rPr>
              <a:t>no</a:t>
            </a:r>
            <a:r>
              <a:rPr sz="750" spc="-5" dirty="0">
                <a:latin typeface="Microsoft Sans Serif"/>
                <a:cs typeface="Microsoft Sans Serif"/>
              </a:rPr>
              <a:t> </a:t>
            </a:r>
            <a:r>
              <a:rPr sz="750" spc="30" dirty="0">
                <a:latin typeface="Microsoft Sans Serif"/>
                <a:cs typeface="Microsoft Sans Serif"/>
              </a:rPr>
              <a:t>tienen</a:t>
            </a:r>
            <a:r>
              <a:rPr sz="750" spc="-5" dirty="0">
                <a:latin typeface="Microsoft Sans Serif"/>
                <a:cs typeface="Microsoft Sans Serif"/>
              </a:rPr>
              <a:t> </a:t>
            </a:r>
            <a:r>
              <a:rPr sz="750" spc="15" dirty="0">
                <a:latin typeface="Microsoft Sans Serif"/>
                <a:cs typeface="Microsoft Sans Serif"/>
              </a:rPr>
              <a:t>falla.</a:t>
            </a:r>
            <a:endParaRPr sz="750">
              <a:latin typeface="Microsoft Sans Serif"/>
              <a:cs typeface="Microsoft Sans Serif"/>
            </a:endParaRPr>
          </a:p>
          <a:p>
            <a:pPr marL="169545" indent="-157480">
              <a:lnSpc>
                <a:spcPct val="100000"/>
              </a:lnSpc>
              <a:spcBef>
                <a:spcPts val="220"/>
              </a:spcBef>
              <a:buSzPct val="111111"/>
              <a:buChar char="•"/>
              <a:tabLst>
                <a:tab pos="170180" algn="l"/>
              </a:tabLst>
            </a:pPr>
            <a:r>
              <a:rPr sz="900" spc="35" dirty="0">
                <a:latin typeface="Microsoft Sans Serif"/>
                <a:cs typeface="Microsoft Sans Serif"/>
              </a:rPr>
              <a:t>Minimizar</a:t>
            </a:r>
            <a:r>
              <a:rPr sz="900" spc="-15" dirty="0">
                <a:latin typeface="Microsoft Sans Serif"/>
                <a:cs typeface="Microsoft Sans Serif"/>
              </a:rPr>
              <a:t> </a:t>
            </a:r>
            <a:r>
              <a:rPr sz="900" spc="40" dirty="0">
                <a:latin typeface="Microsoft Sans Serif"/>
                <a:cs typeface="Microsoft Sans Serif"/>
              </a:rPr>
              <a:t>o</a:t>
            </a:r>
            <a:r>
              <a:rPr sz="900" spc="-10" dirty="0">
                <a:latin typeface="Microsoft Sans Serif"/>
                <a:cs typeface="Microsoft Sans Serif"/>
              </a:rPr>
              <a:t> </a:t>
            </a:r>
            <a:r>
              <a:rPr sz="900" spc="35" dirty="0">
                <a:latin typeface="Microsoft Sans Serif"/>
                <a:cs typeface="Microsoft Sans Serif"/>
              </a:rPr>
              <a:t>prevenir</a:t>
            </a:r>
            <a:r>
              <a:rPr sz="900" spc="-15" dirty="0">
                <a:latin typeface="Microsoft Sans Serif"/>
                <a:cs typeface="Microsoft Sans Serif"/>
              </a:rPr>
              <a:t> </a:t>
            </a:r>
            <a:r>
              <a:rPr sz="900" spc="25" dirty="0">
                <a:latin typeface="Microsoft Sans Serif"/>
                <a:cs typeface="Microsoft Sans Serif"/>
              </a:rPr>
              <a:t>daños</a:t>
            </a:r>
            <a:r>
              <a:rPr sz="900" spc="-10" dirty="0">
                <a:latin typeface="Microsoft Sans Serif"/>
                <a:cs typeface="Microsoft Sans Serif"/>
              </a:rPr>
              <a:t> </a:t>
            </a:r>
            <a:r>
              <a:rPr sz="900" spc="15" dirty="0">
                <a:latin typeface="Microsoft Sans Serif"/>
                <a:cs typeface="Microsoft Sans Serif"/>
              </a:rPr>
              <a:t>al</a:t>
            </a:r>
            <a:r>
              <a:rPr sz="900" spc="-10" dirty="0">
                <a:latin typeface="Microsoft Sans Serif"/>
                <a:cs typeface="Microsoft Sans Serif"/>
              </a:rPr>
              <a:t> </a:t>
            </a:r>
            <a:r>
              <a:rPr sz="900" spc="30" dirty="0">
                <a:latin typeface="Microsoft Sans Serif"/>
                <a:cs typeface="Microsoft Sans Serif"/>
              </a:rPr>
              <a:t>equipo.</a:t>
            </a:r>
            <a:endParaRPr sz="900">
              <a:latin typeface="Microsoft Sans Serif"/>
              <a:cs typeface="Microsoft Sans Serif"/>
            </a:endParaRPr>
          </a:p>
          <a:p>
            <a:pPr marL="170180" marR="5080" indent="-170180">
              <a:lnSpc>
                <a:spcPct val="133300"/>
              </a:lnSpc>
              <a:spcBef>
                <a:spcPts val="55"/>
              </a:spcBef>
              <a:buSzPct val="133333"/>
              <a:buChar char="•"/>
              <a:tabLst>
                <a:tab pos="170180" algn="l"/>
              </a:tabLst>
            </a:pPr>
            <a:r>
              <a:rPr sz="750" spc="10" dirty="0">
                <a:latin typeface="Microsoft Sans Serif"/>
                <a:cs typeface="Microsoft Sans Serif"/>
              </a:rPr>
              <a:t>Asegúrese </a:t>
            </a:r>
            <a:r>
              <a:rPr sz="750" spc="25" dirty="0">
                <a:latin typeface="Microsoft Sans Serif"/>
                <a:cs typeface="Microsoft Sans Serif"/>
              </a:rPr>
              <a:t>en </a:t>
            </a:r>
            <a:r>
              <a:rPr sz="750" spc="10" dirty="0">
                <a:latin typeface="Microsoft Sans Serif"/>
                <a:cs typeface="Microsoft Sans Serif"/>
              </a:rPr>
              <a:t>la </a:t>
            </a:r>
            <a:r>
              <a:rPr sz="750" spc="35" dirty="0">
                <a:latin typeface="Microsoft Sans Serif"/>
                <a:cs typeface="Microsoft Sans Serif"/>
              </a:rPr>
              <a:t>mayor </a:t>
            </a:r>
            <a:r>
              <a:rPr sz="750" spc="30" dirty="0">
                <a:latin typeface="Microsoft Sans Serif"/>
                <a:cs typeface="Microsoft Sans Serif"/>
              </a:rPr>
              <a:t>medida </a:t>
            </a:r>
            <a:r>
              <a:rPr sz="750" spc="20" dirty="0">
                <a:latin typeface="Microsoft Sans Serif"/>
                <a:cs typeface="Microsoft Sans Serif"/>
              </a:rPr>
              <a:t>posible </a:t>
            </a:r>
            <a:r>
              <a:rPr sz="750" spc="25" dirty="0">
                <a:latin typeface="Microsoft Sans Serif"/>
                <a:cs typeface="Microsoft Sans Serif"/>
              </a:rPr>
              <a:t>de </a:t>
            </a:r>
            <a:r>
              <a:rPr sz="750" spc="30" dirty="0">
                <a:latin typeface="Microsoft Sans Serif"/>
                <a:cs typeface="Microsoft Sans Serif"/>
              </a:rPr>
              <a:t>que </a:t>
            </a:r>
            <a:r>
              <a:rPr sz="750" spc="35" dirty="0">
                <a:latin typeface="Microsoft Sans Serif"/>
                <a:cs typeface="Microsoft Sans Serif"/>
              </a:rPr>
              <a:t>ninguna </a:t>
            </a:r>
            <a:r>
              <a:rPr sz="750" spc="40" dirty="0">
                <a:latin typeface="Microsoft Sans Serif"/>
                <a:cs typeface="Microsoft Sans Serif"/>
              </a:rPr>
              <a:t> </a:t>
            </a:r>
            <a:r>
              <a:rPr sz="750" spc="25" dirty="0">
                <a:latin typeface="Microsoft Sans Serif"/>
                <a:cs typeface="Microsoft Sans Serif"/>
              </a:rPr>
              <a:t>contingencia</a:t>
            </a:r>
            <a:r>
              <a:rPr sz="750" dirty="0">
                <a:latin typeface="Microsoft Sans Serif"/>
                <a:cs typeface="Microsoft Sans Serif"/>
              </a:rPr>
              <a:t> </a:t>
            </a:r>
            <a:r>
              <a:rPr sz="750" spc="20" dirty="0">
                <a:latin typeface="Microsoft Sans Serif"/>
                <a:cs typeface="Microsoft Sans Serif"/>
              </a:rPr>
              <a:t>deshabilite</a:t>
            </a:r>
            <a:r>
              <a:rPr sz="750" dirty="0">
                <a:latin typeface="Microsoft Sans Serif"/>
                <a:cs typeface="Microsoft Sans Serif"/>
              </a:rPr>
              <a:t> </a:t>
            </a:r>
            <a:r>
              <a:rPr sz="750" spc="35" dirty="0">
                <a:latin typeface="Microsoft Sans Serif"/>
                <a:cs typeface="Microsoft Sans Serif"/>
              </a:rPr>
              <a:t>totalmente</a:t>
            </a:r>
            <a:r>
              <a:rPr sz="750" dirty="0">
                <a:latin typeface="Microsoft Sans Serif"/>
                <a:cs typeface="Microsoft Sans Serif"/>
              </a:rPr>
              <a:t> </a:t>
            </a:r>
            <a:r>
              <a:rPr sz="750" spc="10" dirty="0">
                <a:latin typeface="Microsoft Sans Serif"/>
                <a:cs typeface="Microsoft Sans Serif"/>
              </a:rPr>
              <a:t>la</a:t>
            </a:r>
            <a:r>
              <a:rPr sz="750" spc="5" dirty="0">
                <a:latin typeface="Microsoft Sans Serif"/>
                <a:cs typeface="Microsoft Sans Serif"/>
              </a:rPr>
              <a:t> </a:t>
            </a:r>
            <a:r>
              <a:rPr sz="750" spc="25" dirty="0">
                <a:latin typeface="Microsoft Sans Serif"/>
                <a:cs typeface="Microsoft Sans Serif"/>
              </a:rPr>
              <a:t>protección</a:t>
            </a:r>
            <a:r>
              <a:rPr sz="750" dirty="0">
                <a:latin typeface="Microsoft Sans Serif"/>
                <a:cs typeface="Microsoft Sans Serif"/>
              </a:rPr>
              <a:t> </a:t>
            </a:r>
            <a:r>
              <a:rPr sz="750" spc="25" dirty="0">
                <a:latin typeface="Microsoft Sans Serif"/>
                <a:cs typeface="Microsoft Sans Serif"/>
              </a:rPr>
              <a:t>en</a:t>
            </a:r>
            <a:r>
              <a:rPr sz="750" dirty="0">
                <a:latin typeface="Microsoft Sans Serif"/>
                <a:cs typeface="Microsoft Sans Serif"/>
              </a:rPr>
              <a:t> </a:t>
            </a:r>
            <a:r>
              <a:rPr sz="750" spc="40" dirty="0">
                <a:latin typeface="Microsoft Sans Serif"/>
                <a:cs typeface="Microsoft Sans Serif"/>
              </a:rPr>
              <a:t>ningún </a:t>
            </a:r>
            <a:r>
              <a:rPr sz="750" spc="-180" dirty="0">
                <a:latin typeface="Microsoft Sans Serif"/>
                <a:cs typeface="Microsoft Sans Serif"/>
              </a:rPr>
              <a:t> </a:t>
            </a:r>
            <a:r>
              <a:rPr sz="750" spc="15" dirty="0">
                <a:latin typeface="Microsoft Sans Serif"/>
                <a:cs typeface="Microsoft Sans Serif"/>
              </a:rPr>
              <a:t>sistema.</a:t>
            </a:r>
            <a:endParaRPr sz="750">
              <a:latin typeface="Microsoft Sans Serif"/>
              <a:cs typeface="Microsoft Sans Serif"/>
            </a:endParaRPr>
          </a:p>
          <a:p>
            <a:pPr marL="170180" marR="234315" indent="-170180">
              <a:lnSpc>
                <a:spcPct val="144300"/>
              </a:lnSpc>
              <a:spcBef>
                <a:spcPts val="40"/>
              </a:spcBef>
              <a:buSzPct val="142857"/>
              <a:buChar char="•"/>
              <a:tabLst>
                <a:tab pos="170180" algn="l"/>
              </a:tabLst>
            </a:pPr>
            <a:r>
              <a:rPr sz="700" spc="25" dirty="0">
                <a:latin typeface="Microsoft Sans Serif"/>
                <a:cs typeface="Microsoft Sans Serif"/>
              </a:rPr>
              <a:t>Proporcionar</a:t>
            </a:r>
            <a:r>
              <a:rPr sz="700" spc="-10" dirty="0">
                <a:latin typeface="Microsoft Sans Serif"/>
                <a:cs typeface="Microsoft Sans Serif"/>
              </a:rPr>
              <a:t> </a:t>
            </a:r>
            <a:r>
              <a:rPr sz="700" spc="10" dirty="0">
                <a:latin typeface="Microsoft Sans Serif"/>
                <a:cs typeface="Microsoft Sans Serif"/>
              </a:rPr>
              <a:t>los</a:t>
            </a:r>
            <a:r>
              <a:rPr sz="700" spc="-5" dirty="0">
                <a:latin typeface="Microsoft Sans Serif"/>
                <a:cs typeface="Microsoft Sans Serif"/>
              </a:rPr>
              <a:t> </a:t>
            </a:r>
            <a:r>
              <a:rPr sz="700" spc="25" dirty="0">
                <a:latin typeface="Microsoft Sans Serif"/>
                <a:cs typeface="Microsoft Sans Serif"/>
              </a:rPr>
              <a:t>medios</a:t>
            </a:r>
            <a:r>
              <a:rPr sz="700" spc="-5" dirty="0">
                <a:latin typeface="Microsoft Sans Serif"/>
                <a:cs typeface="Microsoft Sans Serif"/>
              </a:rPr>
              <a:t> </a:t>
            </a:r>
            <a:r>
              <a:rPr sz="700" spc="30" dirty="0">
                <a:latin typeface="Microsoft Sans Serif"/>
                <a:cs typeface="Microsoft Sans Serif"/>
              </a:rPr>
              <a:t>que</a:t>
            </a:r>
            <a:r>
              <a:rPr sz="700" spc="-5" dirty="0">
                <a:latin typeface="Microsoft Sans Serif"/>
                <a:cs typeface="Microsoft Sans Serif"/>
              </a:rPr>
              <a:t> </a:t>
            </a:r>
            <a:r>
              <a:rPr sz="700" spc="35" dirty="0">
                <a:latin typeface="Microsoft Sans Serif"/>
                <a:cs typeface="Microsoft Sans Serif"/>
              </a:rPr>
              <a:t>permitan</a:t>
            </a:r>
            <a:r>
              <a:rPr sz="700" spc="-5" dirty="0">
                <a:latin typeface="Microsoft Sans Serif"/>
                <a:cs typeface="Microsoft Sans Serif"/>
              </a:rPr>
              <a:t> </a:t>
            </a:r>
            <a:r>
              <a:rPr sz="700" spc="40" dirty="0">
                <a:latin typeface="Microsoft Sans Serif"/>
                <a:cs typeface="Microsoft Sans Serif"/>
              </a:rPr>
              <a:t>un</a:t>
            </a:r>
            <a:r>
              <a:rPr sz="700" spc="-5" dirty="0">
                <a:latin typeface="Microsoft Sans Serif"/>
                <a:cs typeface="Microsoft Sans Serif"/>
              </a:rPr>
              <a:t> </a:t>
            </a:r>
            <a:r>
              <a:rPr sz="700" spc="30" dirty="0">
                <a:latin typeface="Microsoft Sans Serif"/>
                <a:cs typeface="Microsoft Sans Serif"/>
              </a:rPr>
              <a:t>rápido</a:t>
            </a:r>
            <a:r>
              <a:rPr sz="700" spc="-5" dirty="0">
                <a:latin typeface="Microsoft Sans Serif"/>
                <a:cs typeface="Microsoft Sans Serif"/>
              </a:rPr>
              <a:t> </a:t>
            </a:r>
            <a:r>
              <a:rPr sz="700" spc="40" dirty="0">
                <a:latin typeface="Microsoft Sans Serif"/>
                <a:cs typeface="Microsoft Sans Serif"/>
              </a:rPr>
              <a:t>retorno</a:t>
            </a:r>
            <a:r>
              <a:rPr sz="700" spc="-5" dirty="0">
                <a:latin typeface="Microsoft Sans Serif"/>
                <a:cs typeface="Microsoft Sans Serif"/>
              </a:rPr>
              <a:t> </a:t>
            </a:r>
            <a:r>
              <a:rPr sz="700" spc="10" dirty="0">
                <a:latin typeface="Microsoft Sans Serif"/>
                <a:cs typeface="Microsoft Sans Serif"/>
              </a:rPr>
              <a:t>al </a:t>
            </a:r>
            <a:r>
              <a:rPr sz="700" spc="-170" dirty="0">
                <a:latin typeface="Microsoft Sans Serif"/>
                <a:cs typeface="Microsoft Sans Serif"/>
              </a:rPr>
              <a:t> </a:t>
            </a:r>
            <a:r>
              <a:rPr sz="700" spc="10" dirty="0">
                <a:latin typeface="Microsoft Sans Serif"/>
                <a:cs typeface="Microsoft Sans Serif"/>
              </a:rPr>
              <a:t>servicio</a:t>
            </a:r>
            <a:r>
              <a:rPr sz="700" spc="-10" dirty="0">
                <a:latin typeface="Microsoft Sans Serif"/>
                <a:cs typeface="Microsoft Sans Serif"/>
              </a:rPr>
              <a:t> </a:t>
            </a:r>
            <a:r>
              <a:rPr sz="700" spc="20" dirty="0">
                <a:latin typeface="Microsoft Sans Serif"/>
                <a:cs typeface="Microsoft Sans Serif"/>
              </a:rPr>
              <a:t>del</a:t>
            </a:r>
            <a:r>
              <a:rPr sz="700" spc="-5" dirty="0">
                <a:latin typeface="Microsoft Sans Serif"/>
                <a:cs typeface="Microsoft Sans Serif"/>
              </a:rPr>
              <a:t> </a:t>
            </a:r>
            <a:r>
              <a:rPr sz="700" spc="30" dirty="0">
                <a:latin typeface="Microsoft Sans Serif"/>
                <a:cs typeface="Microsoft Sans Serif"/>
              </a:rPr>
              <a:t>equipo</a:t>
            </a:r>
            <a:r>
              <a:rPr sz="700" spc="-5" dirty="0">
                <a:latin typeface="Microsoft Sans Serif"/>
                <a:cs typeface="Microsoft Sans Serif"/>
              </a:rPr>
              <a:t> </a:t>
            </a:r>
            <a:r>
              <a:rPr sz="700" spc="15" dirty="0">
                <a:latin typeface="Microsoft Sans Serif"/>
                <a:cs typeface="Microsoft Sans Serif"/>
              </a:rPr>
              <a:t>afectado.</a:t>
            </a:r>
            <a:endParaRPr sz="700">
              <a:latin typeface="Microsoft Sans Serif"/>
              <a:cs typeface="Microsoft Sans Serif"/>
            </a:endParaRPr>
          </a:p>
        </p:txBody>
      </p:sp>
      <p:sp>
        <p:nvSpPr>
          <p:cNvPr id="10" name="object 10"/>
          <p:cNvSpPr txBox="1"/>
          <p:nvPr/>
        </p:nvSpPr>
        <p:spPr>
          <a:xfrm>
            <a:off x="1415217" y="5713262"/>
            <a:ext cx="7395956" cy="474489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 marR="5080" indent="154940">
              <a:lnSpc>
                <a:spcPct val="125200"/>
              </a:lnSpc>
              <a:spcBef>
                <a:spcPts val="100"/>
              </a:spcBef>
            </a:pPr>
            <a:r>
              <a:rPr sz="800" spc="15" dirty="0">
                <a:latin typeface="Microsoft Sans Serif"/>
                <a:cs typeface="Microsoft Sans Serif"/>
              </a:rPr>
              <a:t>Más</a:t>
            </a:r>
            <a:r>
              <a:rPr sz="800" spc="20" dirty="0">
                <a:latin typeface="Microsoft Sans Serif"/>
                <a:cs typeface="Microsoft Sans Serif"/>
              </a:rPr>
              <a:t> </a:t>
            </a:r>
            <a:r>
              <a:rPr sz="800" spc="15" dirty="0">
                <a:latin typeface="Microsoft Sans Serif"/>
                <a:cs typeface="Microsoft Sans Serif"/>
              </a:rPr>
              <a:t>específicamente,</a:t>
            </a:r>
            <a:r>
              <a:rPr sz="800" spc="25" dirty="0">
                <a:latin typeface="Microsoft Sans Serif"/>
                <a:cs typeface="Microsoft Sans Serif"/>
              </a:rPr>
              <a:t> </a:t>
            </a:r>
            <a:r>
              <a:rPr sz="800" spc="15" dirty="0">
                <a:latin typeface="Microsoft Sans Serif"/>
                <a:cs typeface="Microsoft Sans Serif"/>
              </a:rPr>
              <a:t>el</a:t>
            </a:r>
            <a:r>
              <a:rPr sz="800" spc="20" dirty="0">
                <a:latin typeface="Microsoft Sans Serif"/>
                <a:cs typeface="Microsoft Sans Serif"/>
              </a:rPr>
              <a:t> </a:t>
            </a:r>
            <a:r>
              <a:rPr sz="800" spc="30" dirty="0">
                <a:latin typeface="Microsoft Sans Serif"/>
                <a:cs typeface="Microsoft Sans Serif"/>
              </a:rPr>
              <a:t>objetivo</a:t>
            </a:r>
            <a:r>
              <a:rPr sz="800" spc="25" dirty="0">
                <a:latin typeface="Microsoft Sans Serif"/>
                <a:cs typeface="Microsoft Sans Serif"/>
              </a:rPr>
              <a:t> de</a:t>
            </a:r>
            <a:r>
              <a:rPr sz="800" spc="20" dirty="0">
                <a:latin typeface="Microsoft Sans Serif"/>
                <a:cs typeface="Microsoft Sans Serif"/>
              </a:rPr>
              <a:t> </a:t>
            </a:r>
            <a:r>
              <a:rPr sz="800" spc="15" dirty="0">
                <a:latin typeface="Microsoft Sans Serif"/>
                <a:cs typeface="Microsoft Sans Serif"/>
              </a:rPr>
              <a:t>los</a:t>
            </a:r>
            <a:r>
              <a:rPr sz="800" spc="25" dirty="0">
                <a:latin typeface="Microsoft Sans Serif"/>
                <a:cs typeface="Microsoft Sans Serif"/>
              </a:rPr>
              <a:t> </a:t>
            </a:r>
            <a:r>
              <a:rPr sz="800" spc="20" dirty="0">
                <a:latin typeface="Microsoft Sans Serif"/>
                <a:cs typeface="Microsoft Sans Serif"/>
              </a:rPr>
              <a:t>esquemas </a:t>
            </a:r>
            <a:r>
              <a:rPr sz="800" spc="25" dirty="0">
                <a:latin typeface="Microsoft Sans Serif"/>
                <a:cs typeface="Microsoft Sans Serif"/>
              </a:rPr>
              <a:t>de disparo </a:t>
            </a:r>
            <a:r>
              <a:rPr sz="800" spc="30" dirty="0">
                <a:latin typeface="Microsoft Sans Serif"/>
                <a:cs typeface="Microsoft Sans Serif"/>
              </a:rPr>
              <a:t> </a:t>
            </a:r>
            <a:r>
              <a:rPr sz="800" spc="25" dirty="0">
                <a:latin typeface="Microsoft Sans Serif"/>
                <a:cs typeface="Microsoft Sans Serif"/>
              </a:rPr>
              <a:t>de</a:t>
            </a:r>
            <a:r>
              <a:rPr sz="800" spc="-5" dirty="0">
                <a:latin typeface="Microsoft Sans Serif"/>
                <a:cs typeface="Microsoft Sans Serif"/>
              </a:rPr>
              <a:t> </a:t>
            </a:r>
            <a:r>
              <a:rPr sz="800" spc="30" dirty="0">
                <a:latin typeface="Microsoft Sans Serif"/>
                <a:cs typeface="Microsoft Sans Serif"/>
              </a:rPr>
              <a:t>protección</a:t>
            </a:r>
            <a:r>
              <a:rPr sz="800" dirty="0">
                <a:latin typeface="Microsoft Sans Serif"/>
                <a:cs typeface="Microsoft Sans Serif"/>
              </a:rPr>
              <a:t> </a:t>
            </a:r>
            <a:r>
              <a:rPr sz="800" spc="25" dirty="0">
                <a:latin typeface="Microsoft Sans Serif"/>
                <a:cs typeface="Microsoft Sans Serif"/>
              </a:rPr>
              <a:t>de</a:t>
            </a:r>
            <a:r>
              <a:rPr sz="800" dirty="0">
                <a:latin typeface="Microsoft Sans Serif"/>
                <a:cs typeface="Microsoft Sans Serif"/>
              </a:rPr>
              <a:t> </a:t>
            </a:r>
            <a:r>
              <a:rPr sz="800" spc="10" dirty="0">
                <a:latin typeface="Microsoft Sans Serif"/>
                <a:cs typeface="Microsoft Sans Serif"/>
              </a:rPr>
              <a:t>la</a:t>
            </a:r>
            <a:r>
              <a:rPr sz="800" dirty="0">
                <a:latin typeface="Microsoft Sans Serif"/>
                <a:cs typeface="Microsoft Sans Serif"/>
              </a:rPr>
              <a:t> </a:t>
            </a:r>
            <a:r>
              <a:rPr sz="800" spc="35" dirty="0">
                <a:latin typeface="Microsoft Sans Serif"/>
                <a:cs typeface="Microsoft Sans Serif"/>
              </a:rPr>
              <a:t>unidad</a:t>
            </a:r>
            <a:r>
              <a:rPr sz="800" spc="-5" dirty="0">
                <a:latin typeface="Microsoft Sans Serif"/>
                <a:cs typeface="Microsoft Sans Serif"/>
              </a:rPr>
              <a:t> </a:t>
            </a:r>
            <a:r>
              <a:rPr sz="800" spc="30" dirty="0">
                <a:latin typeface="Microsoft Sans Serif"/>
                <a:cs typeface="Microsoft Sans Serif"/>
              </a:rPr>
              <a:t>generadora</a:t>
            </a:r>
            <a:r>
              <a:rPr sz="800" dirty="0">
                <a:latin typeface="Microsoft Sans Serif"/>
                <a:cs typeface="Microsoft Sans Serif"/>
              </a:rPr>
              <a:t> </a:t>
            </a:r>
            <a:r>
              <a:rPr sz="800" spc="-10" dirty="0">
                <a:latin typeface="Microsoft Sans Serif"/>
                <a:cs typeface="Microsoft Sans Serif"/>
              </a:rPr>
              <a:t>es</a:t>
            </a:r>
            <a:r>
              <a:rPr sz="800" dirty="0">
                <a:latin typeface="Microsoft Sans Serif"/>
                <a:cs typeface="Microsoft Sans Serif"/>
              </a:rPr>
              <a:t> </a:t>
            </a:r>
            <a:r>
              <a:rPr sz="800" spc="25" dirty="0">
                <a:latin typeface="Microsoft Sans Serif"/>
                <a:cs typeface="Microsoft Sans Serif"/>
              </a:rPr>
              <a:t>asegurar</a:t>
            </a:r>
            <a:r>
              <a:rPr sz="800" dirty="0">
                <a:latin typeface="Microsoft Sans Serif"/>
                <a:cs typeface="Microsoft Sans Serif"/>
              </a:rPr>
              <a:t> </a:t>
            </a:r>
            <a:r>
              <a:rPr sz="800" spc="30" dirty="0">
                <a:latin typeface="Microsoft Sans Serif"/>
                <a:cs typeface="Microsoft Sans Serif"/>
              </a:rPr>
              <a:t>que</a:t>
            </a:r>
            <a:r>
              <a:rPr sz="800" spc="-5" dirty="0">
                <a:latin typeface="Microsoft Sans Serif"/>
                <a:cs typeface="Microsoft Sans Serif"/>
              </a:rPr>
              <a:t> </a:t>
            </a:r>
            <a:r>
              <a:rPr sz="800" spc="15" dirty="0">
                <a:latin typeface="Microsoft Sans Serif"/>
                <a:cs typeface="Microsoft Sans Serif"/>
              </a:rPr>
              <a:t>los</a:t>
            </a:r>
            <a:r>
              <a:rPr sz="800" dirty="0">
                <a:latin typeface="Microsoft Sans Serif"/>
                <a:cs typeface="Microsoft Sans Serif"/>
              </a:rPr>
              <a:t> </a:t>
            </a:r>
            <a:r>
              <a:rPr sz="800" spc="15" dirty="0">
                <a:latin typeface="Microsoft Sans Serif"/>
                <a:cs typeface="Microsoft Sans Serif"/>
              </a:rPr>
              <a:t>efectos </a:t>
            </a:r>
            <a:r>
              <a:rPr sz="800" spc="-195" dirty="0">
                <a:latin typeface="Microsoft Sans Serif"/>
                <a:cs typeface="Microsoft Sans Serif"/>
              </a:rPr>
              <a:t> </a:t>
            </a:r>
            <a:r>
              <a:rPr sz="800" spc="25" dirty="0">
                <a:latin typeface="Microsoft Sans Serif"/>
                <a:cs typeface="Microsoft Sans Serif"/>
              </a:rPr>
              <a:t>de </a:t>
            </a:r>
            <a:r>
              <a:rPr sz="800" spc="15" dirty="0">
                <a:latin typeface="Microsoft Sans Serif"/>
                <a:cs typeface="Microsoft Sans Serif"/>
              </a:rPr>
              <a:t>fallas </a:t>
            </a:r>
            <a:r>
              <a:rPr sz="800" spc="5" dirty="0">
                <a:latin typeface="Microsoft Sans Serif"/>
                <a:cs typeface="Microsoft Sans Serif"/>
              </a:rPr>
              <a:t>y </a:t>
            </a:r>
            <a:r>
              <a:rPr sz="800" spc="30" dirty="0">
                <a:latin typeface="Microsoft Sans Serif"/>
                <a:cs typeface="Microsoft Sans Serif"/>
              </a:rPr>
              <a:t>perturbaciones </a:t>
            </a:r>
            <a:r>
              <a:rPr sz="800" spc="-10" dirty="0">
                <a:latin typeface="Microsoft Sans Serif"/>
                <a:cs typeface="Microsoft Sans Serif"/>
              </a:rPr>
              <a:t>se </a:t>
            </a:r>
            <a:r>
              <a:rPr sz="800" spc="30" dirty="0">
                <a:latin typeface="Microsoft Sans Serif"/>
                <a:cs typeface="Microsoft Sans Serif"/>
              </a:rPr>
              <a:t>restrinjan </a:t>
            </a:r>
            <a:r>
              <a:rPr sz="800" dirty="0">
                <a:latin typeface="Microsoft Sans Serif"/>
                <a:cs typeface="Microsoft Sans Serif"/>
              </a:rPr>
              <a:t>a </a:t>
            </a:r>
            <a:r>
              <a:rPr sz="800" spc="10" dirty="0">
                <a:latin typeface="Microsoft Sans Serif"/>
                <a:cs typeface="Microsoft Sans Serif"/>
              </a:rPr>
              <a:t>áreas </a:t>
            </a:r>
            <a:r>
              <a:rPr sz="800" spc="5" dirty="0">
                <a:latin typeface="Microsoft Sans Serif"/>
                <a:cs typeface="Microsoft Sans Serif"/>
              </a:rPr>
              <a:t>locales. </a:t>
            </a:r>
            <a:r>
              <a:rPr sz="800" spc="-5" dirty="0">
                <a:latin typeface="Microsoft Sans Serif"/>
                <a:cs typeface="Microsoft Sans Serif"/>
              </a:rPr>
              <a:t>Los </a:t>
            </a:r>
            <a:r>
              <a:rPr sz="800" dirty="0">
                <a:latin typeface="Microsoft Sans Serif"/>
                <a:cs typeface="Microsoft Sans Serif"/>
              </a:rPr>
              <a:t> </a:t>
            </a:r>
            <a:r>
              <a:rPr sz="800" spc="20" dirty="0">
                <a:latin typeface="Microsoft Sans Serif"/>
                <a:cs typeface="Microsoft Sans Serif"/>
              </a:rPr>
              <a:t>esquemas </a:t>
            </a:r>
            <a:r>
              <a:rPr sz="800" spc="25" dirty="0">
                <a:latin typeface="Microsoft Sans Serif"/>
                <a:cs typeface="Microsoft Sans Serif"/>
              </a:rPr>
              <a:t>de disparo </a:t>
            </a:r>
            <a:r>
              <a:rPr sz="800" spc="30" dirty="0">
                <a:latin typeface="Microsoft Sans Serif"/>
                <a:cs typeface="Microsoft Sans Serif"/>
              </a:rPr>
              <a:t>deben </a:t>
            </a:r>
            <a:r>
              <a:rPr sz="800" spc="15" dirty="0">
                <a:latin typeface="Microsoft Sans Serif"/>
                <a:cs typeface="Microsoft Sans Serif"/>
              </a:rPr>
              <a:t>ser </a:t>
            </a:r>
            <a:r>
              <a:rPr sz="800" dirty="0">
                <a:latin typeface="Microsoft Sans Serif"/>
                <a:cs typeface="Microsoft Sans Serif"/>
              </a:rPr>
              <a:t>capaces </a:t>
            </a:r>
            <a:r>
              <a:rPr sz="800" spc="25" dirty="0">
                <a:latin typeface="Microsoft Sans Serif"/>
                <a:cs typeface="Microsoft Sans Serif"/>
              </a:rPr>
              <a:t>de </a:t>
            </a:r>
            <a:r>
              <a:rPr sz="800" spc="35" dirty="0">
                <a:latin typeface="Microsoft Sans Serif"/>
                <a:cs typeface="Microsoft Sans Serif"/>
              </a:rPr>
              <a:t>cumplir </a:t>
            </a:r>
            <a:r>
              <a:rPr sz="800" spc="15" dirty="0">
                <a:latin typeface="Microsoft Sans Serif"/>
                <a:cs typeface="Microsoft Sans Serif"/>
              </a:rPr>
              <a:t>este </a:t>
            </a:r>
            <a:r>
              <a:rPr sz="800" spc="30" dirty="0">
                <a:latin typeface="Microsoft Sans Serif"/>
                <a:cs typeface="Microsoft Sans Serif"/>
              </a:rPr>
              <a:t>requisito </a:t>
            </a:r>
            <a:r>
              <a:rPr sz="800" spc="-200" dirty="0">
                <a:latin typeface="Microsoft Sans Serif"/>
                <a:cs typeface="Microsoft Sans Serif"/>
              </a:rPr>
              <a:t> </a:t>
            </a:r>
            <a:r>
              <a:rPr sz="800" spc="30" dirty="0">
                <a:latin typeface="Microsoft Sans Serif"/>
                <a:cs typeface="Microsoft Sans Serif"/>
              </a:rPr>
              <a:t>mientras</a:t>
            </a:r>
            <a:r>
              <a:rPr sz="800" dirty="0">
                <a:latin typeface="Microsoft Sans Serif"/>
                <a:cs typeface="Microsoft Sans Serif"/>
              </a:rPr>
              <a:t> </a:t>
            </a:r>
            <a:r>
              <a:rPr sz="800" spc="-10" dirty="0">
                <a:latin typeface="Microsoft Sans Serif"/>
                <a:cs typeface="Microsoft Sans Serif"/>
              </a:rPr>
              <a:t>se</a:t>
            </a:r>
            <a:r>
              <a:rPr sz="800" spc="5" dirty="0">
                <a:latin typeface="Microsoft Sans Serif"/>
                <a:cs typeface="Microsoft Sans Serif"/>
              </a:rPr>
              <a:t> </a:t>
            </a:r>
            <a:r>
              <a:rPr sz="800" spc="30" dirty="0">
                <a:latin typeface="Microsoft Sans Serif"/>
                <a:cs typeface="Microsoft Sans Serif"/>
              </a:rPr>
              <a:t>experimenta</a:t>
            </a:r>
            <a:r>
              <a:rPr sz="800" spc="5" dirty="0">
                <a:latin typeface="Microsoft Sans Serif"/>
                <a:cs typeface="Microsoft Sans Serif"/>
              </a:rPr>
              <a:t> </a:t>
            </a:r>
            <a:r>
              <a:rPr sz="800" spc="30" dirty="0">
                <a:latin typeface="Microsoft Sans Serif"/>
                <a:cs typeface="Microsoft Sans Serif"/>
              </a:rPr>
              <a:t>una</a:t>
            </a:r>
            <a:r>
              <a:rPr sz="800" spc="5" dirty="0">
                <a:latin typeface="Microsoft Sans Serif"/>
                <a:cs typeface="Microsoft Sans Serif"/>
              </a:rPr>
              <a:t> </a:t>
            </a:r>
            <a:r>
              <a:rPr sz="800" spc="25" dirty="0">
                <a:latin typeface="Microsoft Sans Serif"/>
                <a:cs typeface="Microsoft Sans Serif"/>
              </a:rPr>
              <a:t>contingencia</a:t>
            </a:r>
            <a:r>
              <a:rPr sz="800" spc="5" dirty="0">
                <a:latin typeface="Microsoft Sans Serif"/>
                <a:cs typeface="Microsoft Sans Serif"/>
              </a:rPr>
              <a:t> </a:t>
            </a:r>
            <a:r>
              <a:rPr sz="800" spc="25" dirty="0">
                <a:latin typeface="Microsoft Sans Serif"/>
                <a:cs typeface="Microsoft Sans Serif"/>
              </a:rPr>
              <a:t>de</a:t>
            </a:r>
            <a:r>
              <a:rPr sz="800" dirty="0">
                <a:latin typeface="Microsoft Sans Serif"/>
                <a:cs typeface="Microsoft Sans Serif"/>
              </a:rPr>
              <a:t> </a:t>
            </a:r>
            <a:r>
              <a:rPr sz="800" spc="45" dirty="0">
                <a:latin typeface="Microsoft Sans Serif"/>
                <a:cs typeface="Microsoft Sans Serif"/>
              </a:rPr>
              <a:t>primer</a:t>
            </a:r>
            <a:r>
              <a:rPr sz="800" spc="5" dirty="0">
                <a:latin typeface="Microsoft Sans Serif"/>
                <a:cs typeface="Microsoft Sans Serif"/>
              </a:rPr>
              <a:t> </a:t>
            </a:r>
            <a:r>
              <a:rPr sz="800" spc="30" dirty="0">
                <a:latin typeface="Microsoft Sans Serif"/>
                <a:cs typeface="Microsoft Sans Serif"/>
              </a:rPr>
              <a:t>orden,</a:t>
            </a:r>
            <a:r>
              <a:rPr sz="800" spc="5" dirty="0">
                <a:latin typeface="Microsoft Sans Serif"/>
                <a:cs typeface="Microsoft Sans Serif"/>
              </a:rPr>
              <a:t> </a:t>
            </a:r>
            <a:r>
              <a:rPr sz="800" spc="35" dirty="0">
                <a:latin typeface="Microsoft Sans Serif"/>
                <a:cs typeface="Microsoft Sans Serif"/>
              </a:rPr>
              <a:t>como </a:t>
            </a:r>
            <a:r>
              <a:rPr sz="800" spc="-200" dirty="0">
                <a:latin typeface="Microsoft Sans Serif"/>
                <a:cs typeface="Microsoft Sans Serif"/>
              </a:rPr>
              <a:t> </a:t>
            </a:r>
            <a:r>
              <a:rPr sz="800" spc="10" dirty="0">
                <a:latin typeface="Microsoft Sans Serif"/>
                <a:cs typeface="Microsoft Sans Serif"/>
              </a:rPr>
              <a:t>la </a:t>
            </a:r>
            <a:r>
              <a:rPr sz="800" spc="20" dirty="0">
                <a:latin typeface="Microsoft Sans Serif"/>
                <a:cs typeface="Microsoft Sans Serif"/>
              </a:rPr>
              <a:t>falla </a:t>
            </a:r>
            <a:r>
              <a:rPr sz="800" spc="25" dirty="0">
                <a:latin typeface="Microsoft Sans Serif"/>
                <a:cs typeface="Microsoft Sans Serif"/>
              </a:rPr>
              <a:t>de </a:t>
            </a:r>
            <a:r>
              <a:rPr sz="800" spc="35" dirty="0">
                <a:latin typeface="Microsoft Sans Serif"/>
                <a:cs typeface="Microsoft Sans Serif"/>
              </a:rPr>
              <a:t>funcionamiento </a:t>
            </a:r>
            <a:r>
              <a:rPr sz="800" spc="25" dirty="0">
                <a:latin typeface="Microsoft Sans Serif"/>
                <a:cs typeface="Microsoft Sans Serif"/>
              </a:rPr>
              <a:t>de </a:t>
            </a:r>
            <a:r>
              <a:rPr sz="800" spc="45" dirty="0">
                <a:latin typeface="Microsoft Sans Serif"/>
                <a:cs typeface="Microsoft Sans Serif"/>
              </a:rPr>
              <a:t>un </a:t>
            </a:r>
            <a:r>
              <a:rPr sz="800" spc="20" dirty="0">
                <a:latin typeface="Microsoft Sans Serif"/>
                <a:cs typeface="Microsoft Sans Serif"/>
              </a:rPr>
              <a:t>solo </a:t>
            </a:r>
            <a:r>
              <a:rPr sz="800" spc="25" dirty="0">
                <a:latin typeface="Microsoft Sans Serif"/>
                <a:cs typeface="Microsoft Sans Serif"/>
              </a:rPr>
              <a:t>relé de </a:t>
            </a:r>
            <a:r>
              <a:rPr sz="800" spc="30" dirty="0">
                <a:latin typeface="Microsoft Sans Serif"/>
                <a:cs typeface="Microsoft Sans Serif"/>
              </a:rPr>
              <a:t>protección </a:t>
            </a:r>
            <a:r>
              <a:rPr sz="800" spc="35" dirty="0">
                <a:latin typeface="Microsoft Sans Serif"/>
                <a:cs typeface="Microsoft Sans Serif"/>
              </a:rPr>
              <a:t>o </a:t>
            </a:r>
            <a:r>
              <a:rPr sz="800" spc="10" dirty="0">
                <a:latin typeface="Microsoft Sans Serif"/>
                <a:cs typeface="Microsoft Sans Serif"/>
              </a:rPr>
              <a:t>la </a:t>
            </a:r>
            <a:r>
              <a:rPr sz="800" spc="20" dirty="0">
                <a:latin typeface="Microsoft Sans Serif"/>
                <a:cs typeface="Microsoft Sans Serif"/>
              </a:rPr>
              <a:t>falla </a:t>
            </a:r>
            <a:r>
              <a:rPr sz="800" spc="25" dirty="0">
                <a:latin typeface="Microsoft Sans Serif"/>
                <a:cs typeface="Microsoft Sans Serif"/>
              </a:rPr>
              <a:t> de</a:t>
            </a:r>
            <a:r>
              <a:rPr sz="800" spc="-5" dirty="0">
                <a:latin typeface="Microsoft Sans Serif"/>
                <a:cs typeface="Microsoft Sans Serif"/>
              </a:rPr>
              <a:t> </a:t>
            </a:r>
            <a:r>
              <a:rPr sz="800" spc="25" dirty="0">
                <a:latin typeface="Microsoft Sans Serif"/>
                <a:cs typeface="Microsoft Sans Serif"/>
              </a:rPr>
              <a:t>disparo</a:t>
            </a:r>
            <a:r>
              <a:rPr sz="800" spc="-5" dirty="0">
                <a:latin typeface="Microsoft Sans Serif"/>
                <a:cs typeface="Microsoft Sans Serif"/>
              </a:rPr>
              <a:t> </a:t>
            </a:r>
            <a:r>
              <a:rPr sz="800" spc="25" dirty="0">
                <a:latin typeface="Microsoft Sans Serif"/>
                <a:cs typeface="Microsoft Sans Serif"/>
              </a:rPr>
              <a:t>de</a:t>
            </a:r>
            <a:r>
              <a:rPr sz="800" spc="-5" dirty="0">
                <a:latin typeface="Microsoft Sans Serif"/>
                <a:cs typeface="Microsoft Sans Serif"/>
              </a:rPr>
              <a:t> </a:t>
            </a:r>
            <a:r>
              <a:rPr sz="800" spc="45" dirty="0">
                <a:latin typeface="Microsoft Sans Serif"/>
                <a:cs typeface="Microsoft Sans Serif"/>
              </a:rPr>
              <a:t>un</a:t>
            </a:r>
            <a:r>
              <a:rPr sz="800" spc="-5" dirty="0">
                <a:latin typeface="Microsoft Sans Serif"/>
                <a:cs typeface="Microsoft Sans Serif"/>
              </a:rPr>
              <a:t> </a:t>
            </a:r>
            <a:r>
              <a:rPr sz="800" spc="40" dirty="0">
                <a:latin typeface="Microsoft Sans Serif"/>
                <a:cs typeface="Microsoft Sans Serif"/>
              </a:rPr>
              <a:t>interruptor.</a:t>
            </a:r>
            <a:endParaRPr sz="800">
              <a:latin typeface="Microsoft Sans Serif"/>
              <a:cs typeface="Microsoft Sans Serif"/>
            </a:endParaRPr>
          </a:p>
        </p:txBody>
      </p:sp>
      <p:sp>
        <p:nvSpPr>
          <p:cNvPr id="11" name="object 11"/>
          <p:cNvSpPr txBox="1"/>
          <p:nvPr/>
        </p:nvSpPr>
        <p:spPr>
          <a:xfrm>
            <a:off x="1415216" y="6951932"/>
            <a:ext cx="7414947" cy="1113895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022985">
              <a:lnSpc>
                <a:spcPct val="100000"/>
              </a:lnSpc>
              <a:spcBef>
                <a:spcPts val="100"/>
              </a:spcBef>
            </a:pPr>
            <a:r>
              <a:rPr sz="900" spc="30" dirty="0">
                <a:latin typeface="Microsoft Sans Serif"/>
                <a:cs typeface="Microsoft Sans Serif"/>
              </a:rPr>
              <a:t>II.</a:t>
            </a:r>
            <a:r>
              <a:rPr sz="900" spc="-25" dirty="0">
                <a:latin typeface="Microsoft Sans Serif"/>
                <a:cs typeface="Microsoft Sans Serif"/>
              </a:rPr>
              <a:t> </a:t>
            </a:r>
            <a:r>
              <a:rPr sz="900" spc="-40" dirty="0">
                <a:latin typeface="Microsoft Sans Serif"/>
                <a:cs typeface="Microsoft Sans Serif"/>
              </a:rPr>
              <a:t>t</a:t>
            </a:r>
            <a:r>
              <a:rPr sz="700" spc="-40" dirty="0">
                <a:latin typeface="Microsoft Sans Serif"/>
                <a:cs typeface="Microsoft Sans Serif"/>
              </a:rPr>
              <a:t>EXCELENTE</a:t>
            </a:r>
            <a:r>
              <a:rPr sz="900" spc="-40" dirty="0">
                <a:latin typeface="Microsoft Sans Serif"/>
                <a:cs typeface="Microsoft Sans Serif"/>
              </a:rPr>
              <a:t>S</a:t>
            </a:r>
            <a:r>
              <a:rPr sz="700" spc="-40" dirty="0">
                <a:latin typeface="Microsoft Sans Serif"/>
                <a:cs typeface="Microsoft Sans Serif"/>
              </a:rPr>
              <a:t>QUEMAS</a:t>
            </a:r>
            <a:endParaRPr sz="700">
              <a:latin typeface="Microsoft Sans Serif"/>
              <a:cs typeface="Microsoft Sans Serif"/>
            </a:endParaRPr>
          </a:p>
          <a:p>
            <a:pPr marL="12700" marR="5080" indent="154940">
              <a:lnSpc>
                <a:spcPct val="143100"/>
              </a:lnSpc>
              <a:spcBef>
                <a:spcPts val="295"/>
              </a:spcBef>
            </a:pPr>
            <a:r>
              <a:rPr sz="700" spc="20" dirty="0">
                <a:latin typeface="Microsoft Sans Serif"/>
                <a:cs typeface="Microsoft Sans Serif"/>
              </a:rPr>
              <a:t>Generalmente, </a:t>
            </a:r>
            <a:r>
              <a:rPr sz="700" dirty="0">
                <a:latin typeface="Microsoft Sans Serif"/>
                <a:cs typeface="Microsoft Sans Serif"/>
              </a:rPr>
              <a:t>las </a:t>
            </a:r>
            <a:r>
              <a:rPr sz="700" spc="20" dirty="0">
                <a:latin typeface="Microsoft Sans Serif"/>
                <a:cs typeface="Microsoft Sans Serif"/>
              </a:rPr>
              <a:t>funciones </a:t>
            </a:r>
            <a:r>
              <a:rPr sz="700" spc="15" dirty="0">
                <a:latin typeface="Microsoft Sans Serif"/>
                <a:cs typeface="Microsoft Sans Serif"/>
              </a:rPr>
              <a:t>discretas </a:t>
            </a:r>
            <a:r>
              <a:rPr sz="700" spc="20" dirty="0">
                <a:latin typeface="Microsoft Sans Serif"/>
                <a:cs typeface="Microsoft Sans Serif"/>
              </a:rPr>
              <a:t>de </a:t>
            </a:r>
            <a:r>
              <a:rPr sz="700" spc="25" dirty="0">
                <a:latin typeface="Microsoft Sans Serif"/>
                <a:cs typeface="Microsoft Sans Serif"/>
              </a:rPr>
              <a:t>protección </a:t>
            </a:r>
            <a:r>
              <a:rPr sz="700" spc="20" dirty="0">
                <a:latin typeface="Microsoft Sans Serif"/>
                <a:cs typeface="Microsoft Sans Serif"/>
              </a:rPr>
              <a:t>del </a:t>
            </a:r>
            <a:r>
              <a:rPr sz="700" spc="30" dirty="0">
                <a:latin typeface="Microsoft Sans Serif"/>
                <a:cs typeface="Microsoft Sans Serif"/>
              </a:rPr>
              <a:t>generador </a:t>
            </a:r>
            <a:r>
              <a:rPr sz="700" spc="-5" dirty="0">
                <a:latin typeface="Microsoft Sans Serif"/>
                <a:cs typeface="Microsoft Sans Serif"/>
              </a:rPr>
              <a:t>se </a:t>
            </a:r>
            <a:r>
              <a:rPr sz="700" dirty="0">
                <a:latin typeface="Microsoft Sans Serif"/>
                <a:cs typeface="Microsoft Sans Serif"/>
              </a:rPr>
              <a:t> </a:t>
            </a:r>
            <a:r>
              <a:rPr sz="700" spc="30" dirty="0">
                <a:latin typeface="Microsoft Sans Serif"/>
                <a:cs typeface="Microsoft Sans Serif"/>
              </a:rPr>
              <a:t>agrupan</a:t>
            </a:r>
            <a:r>
              <a:rPr sz="700" spc="-5" dirty="0">
                <a:latin typeface="Microsoft Sans Serif"/>
                <a:cs typeface="Microsoft Sans Serif"/>
              </a:rPr>
              <a:t> </a:t>
            </a:r>
            <a:r>
              <a:rPr sz="700" spc="25" dirty="0">
                <a:latin typeface="Microsoft Sans Serif"/>
                <a:cs typeface="Microsoft Sans Serif"/>
              </a:rPr>
              <a:t>para</a:t>
            </a:r>
            <a:r>
              <a:rPr sz="700" dirty="0">
                <a:latin typeface="Microsoft Sans Serif"/>
                <a:cs typeface="Microsoft Sans Serif"/>
              </a:rPr>
              <a:t> </a:t>
            </a:r>
            <a:r>
              <a:rPr sz="700" spc="15" dirty="0">
                <a:latin typeface="Microsoft Sans Serif"/>
                <a:cs typeface="Microsoft Sans Serif"/>
              </a:rPr>
              <a:t>activar</a:t>
            </a:r>
            <a:r>
              <a:rPr sz="700" dirty="0">
                <a:latin typeface="Microsoft Sans Serif"/>
                <a:cs typeface="Microsoft Sans Serif"/>
              </a:rPr>
              <a:t> </a:t>
            </a:r>
            <a:r>
              <a:rPr sz="700" spc="10" dirty="0">
                <a:latin typeface="Microsoft Sans Serif"/>
                <a:cs typeface="Microsoft Sans Serif"/>
              </a:rPr>
              <a:t>relés</a:t>
            </a:r>
            <a:r>
              <a:rPr sz="700" dirty="0">
                <a:latin typeface="Microsoft Sans Serif"/>
                <a:cs typeface="Microsoft Sans Serif"/>
              </a:rPr>
              <a:t> </a:t>
            </a:r>
            <a:r>
              <a:rPr sz="700" spc="20" dirty="0">
                <a:latin typeface="Microsoft Sans Serif"/>
                <a:cs typeface="Microsoft Sans Serif"/>
              </a:rPr>
              <a:t>de</a:t>
            </a:r>
            <a:r>
              <a:rPr sz="700" dirty="0">
                <a:latin typeface="Microsoft Sans Serif"/>
                <a:cs typeface="Microsoft Sans Serif"/>
              </a:rPr>
              <a:t> </a:t>
            </a:r>
            <a:r>
              <a:rPr sz="700" spc="25" dirty="0">
                <a:latin typeface="Microsoft Sans Serif"/>
                <a:cs typeface="Microsoft Sans Serif"/>
              </a:rPr>
              <a:t>disparo</a:t>
            </a:r>
            <a:r>
              <a:rPr sz="700" dirty="0">
                <a:latin typeface="Microsoft Sans Serif"/>
                <a:cs typeface="Microsoft Sans Serif"/>
              </a:rPr>
              <a:t> </a:t>
            </a:r>
            <a:r>
              <a:rPr sz="700" spc="15" dirty="0">
                <a:latin typeface="Microsoft Sans Serif"/>
                <a:cs typeface="Microsoft Sans Serif"/>
              </a:rPr>
              <a:t>auxiliares</a:t>
            </a:r>
            <a:r>
              <a:rPr sz="700" dirty="0">
                <a:latin typeface="Microsoft Sans Serif"/>
                <a:cs typeface="Microsoft Sans Serif"/>
              </a:rPr>
              <a:t> </a:t>
            </a:r>
            <a:r>
              <a:rPr sz="700" spc="20" dirty="0">
                <a:latin typeface="Microsoft Sans Serif"/>
                <a:cs typeface="Microsoft Sans Serif"/>
              </a:rPr>
              <a:t>de</a:t>
            </a:r>
            <a:r>
              <a:rPr sz="700" dirty="0">
                <a:latin typeface="Microsoft Sans Serif"/>
                <a:cs typeface="Microsoft Sans Serif"/>
              </a:rPr>
              <a:t> </a:t>
            </a:r>
            <a:r>
              <a:rPr sz="700" spc="45" dirty="0">
                <a:latin typeface="Microsoft Sans Serif"/>
                <a:cs typeface="Microsoft Sans Serif"/>
              </a:rPr>
              <a:t>modo</a:t>
            </a:r>
            <a:r>
              <a:rPr sz="700" dirty="0">
                <a:latin typeface="Microsoft Sans Serif"/>
                <a:cs typeface="Microsoft Sans Serif"/>
              </a:rPr>
              <a:t> </a:t>
            </a:r>
            <a:r>
              <a:rPr sz="700" spc="30" dirty="0">
                <a:latin typeface="Microsoft Sans Serif"/>
                <a:cs typeface="Microsoft Sans Serif"/>
              </a:rPr>
              <a:t>que</a:t>
            </a:r>
            <a:r>
              <a:rPr sz="700" dirty="0">
                <a:latin typeface="Microsoft Sans Serif"/>
                <a:cs typeface="Microsoft Sans Serif"/>
              </a:rPr>
              <a:t> </a:t>
            </a:r>
            <a:r>
              <a:rPr sz="700" spc="-5" dirty="0">
                <a:latin typeface="Microsoft Sans Serif"/>
                <a:cs typeface="Microsoft Sans Serif"/>
              </a:rPr>
              <a:t>se</a:t>
            </a:r>
            <a:r>
              <a:rPr sz="700" dirty="0">
                <a:latin typeface="Microsoft Sans Serif"/>
                <a:cs typeface="Microsoft Sans Serif"/>
              </a:rPr>
              <a:t> </a:t>
            </a:r>
            <a:r>
              <a:rPr sz="700" spc="10" dirty="0">
                <a:latin typeface="Microsoft Sans Serif"/>
                <a:cs typeface="Microsoft Sans Serif"/>
              </a:rPr>
              <a:t>establezcan </a:t>
            </a:r>
            <a:r>
              <a:rPr sz="700" spc="-170" dirty="0">
                <a:latin typeface="Microsoft Sans Serif"/>
                <a:cs typeface="Microsoft Sans Serif"/>
              </a:rPr>
              <a:t> </a:t>
            </a:r>
            <a:r>
              <a:rPr sz="700" spc="20" dirty="0">
                <a:latin typeface="Microsoft Sans Serif"/>
                <a:cs typeface="Microsoft Sans Serif"/>
              </a:rPr>
              <a:t>funciones</a:t>
            </a:r>
            <a:r>
              <a:rPr sz="700" spc="-5" dirty="0">
                <a:latin typeface="Microsoft Sans Serif"/>
                <a:cs typeface="Microsoft Sans Serif"/>
              </a:rPr>
              <a:t> </a:t>
            </a:r>
            <a:r>
              <a:rPr sz="700" spc="20" dirty="0">
                <a:latin typeface="Microsoft Sans Serif"/>
                <a:cs typeface="Microsoft Sans Serif"/>
              </a:rPr>
              <a:t>con</a:t>
            </a:r>
            <a:r>
              <a:rPr sz="700" dirty="0">
                <a:latin typeface="Microsoft Sans Serif"/>
                <a:cs typeface="Microsoft Sans Serif"/>
              </a:rPr>
              <a:t> </a:t>
            </a:r>
            <a:r>
              <a:rPr sz="700" spc="10" dirty="0">
                <a:latin typeface="Microsoft Sans Serif"/>
                <a:cs typeface="Microsoft Sans Serif"/>
              </a:rPr>
              <a:t>los</a:t>
            </a:r>
            <a:r>
              <a:rPr sz="700" spc="-5" dirty="0">
                <a:latin typeface="Microsoft Sans Serif"/>
                <a:cs typeface="Microsoft Sans Serif"/>
              </a:rPr>
              <a:t> </a:t>
            </a:r>
            <a:r>
              <a:rPr sz="700" spc="25" dirty="0">
                <a:latin typeface="Microsoft Sans Serif"/>
                <a:cs typeface="Microsoft Sans Serif"/>
              </a:rPr>
              <a:t>mismos</a:t>
            </a:r>
            <a:r>
              <a:rPr sz="700" dirty="0">
                <a:latin typeface="Microsoft Sans Serif"/>
                <a:cs typeface="Microsoft Sans Serif"/>
              </a:rPr>
              <a:t> </a:t>
            </a:r>
            <a:r>
              <a:rPr sz="700" spc="30" dirty="0">
                <a:latin typeface="Microsoft Sans Serif"/>
                <a:cs typeface="Microsoft Sans Serif"/>
              </a:rPr>
              <a:t>modos</a:t>
            </a:r>
            <a:r>
              <a:rPr sz="700" spc="-5" dirty="0">
                <a:latin typeface="Microsoft Sans Serif"/>
                <a:cs typeface="Microsoft Sans Serif"/>
              </a:rPr>
              <a:t> </a:t>
            </a:r>
            <a:r>
              <a:rPr sz="700" spc="20" dirty="0">
                <a:latin typeface="Microsoft Sans Serif"/>
                <a:cs typeface="Microsoft Sans Serif"/>
              </a:rPr>
              <a:t>de</a:t>
            </a:r>
            <a:r>
              <a:rPr sz="700" dirty="0">
                <a:latin typeface="Microsoft Sans Serif"/>
                <a:cs typeface="Microsoft Sans Serif"/>
              </a:rPr>
              <a:t> </a:t>
            </a:r>
            <a:r>
              <a:rPr sz="700" spc="25" dirty="0">
                <a:latin typeface="Microsoft Sans Serif"/>
                <a:cs typeface="Microsoft Sans Serif"/>
              </a:rPr>
              <a:t>disparo/apagado</a:t>
            </a:r>
            <a:r>
              <a:rPr sz="700" dirty="0">
                <a:latin typeface="Microsoft Sans Serif"/>
                <a:cs typeface="Microsoft Sans Serif"/>
              </a:rPr>
              <a:t> </a:t>
            </a:r>
            <a:r>
              <a:rPr sz="700" spc="20" dirty="0">
                <a:latin typeface="Microsoft Sans Serif"/>
                <a:cs typeface="Microsoft Sans Serif"/>
              </a:rPr>
              <a:t>del</a:t>
            </a:r>
            <a:r>
              <a:rPr sz="700" spc="-5" dirty="0">
                <a:latin typeface="Microsoft Sans Serif"/>
                <a:cs typeface="Microsoft Sans Serif"/>
              </a:rPr>
              <a:t> </a:t>
            </a:r>
            <a:r>
              <a:rPr sz="700" spc="25" dirty="0">
                <a:latin typeface="Microsoft Sans Serif"/>
                <a:cs typeface="Microsoft Sans Serif"/>
              </a:rPr>
              <a:t>generador.</a:t>
            </a:r>
            <a:endParaRPr sz="700">
              <a:latin typeface="Microsoft Sans Serif"/>
              <a:cs typeface="Microsoft Sans Serif"/>
            </a:endParaRPr>
          </a:p>
          <a:p>
            <a:pPr marL="12700" marR="55880">
              <a:lnSpc>
                <a:spcPct val="143100"/>
              </a:lnSpc>
            </a:pPr>
            <a:r>
              <a:rPr sz="700" spc="15" dirty="0">
                <a:latin typeface="Microsoft Sans Serif"/>
                <a:cs typeface="Microsoft Sans Serif"/>
              </a:rPr>
              <a:t>Cuando </a:t>
            </a:r>
            <a:r>
              <a:rPr sz="700" spc="-5" dirty="0">
                <a:latin typeface="Microsoft Sans Serif"/>
                <a:cs typeface="Microsoft Sans Serif"/>
              </a:rPr>
              <a:t>sea </a:t>
            </a:r>
            <a:r>
              <a:rPr sz="700" spc="15" dirty="0">
                <a:latin typeface="Microsoft Sans Serif"/>
                <a:cs typeface="Microsoft Sans Serif"/>
              </a:rPr>
              <a:t>posible, </a:t>
            </a:r>
            <a:r>
              <a:rPr sz="700" spc="10" dirty="0">
                <a:latin typeface="Microsoft Sans Serif"/>
                <a:cs typeface="Microsoft Sans Serif"/>
              </a:rPr>
              <a:t>la </a:t>
            </a:r>
            <a:r>
              <a:rPr sz="700" spc="15" dirty="0">
                <a:latin typeface="Microsoft Sans Serif"/>
                <a:cs typeface="Microsoft Sans Serif"/>
              </a:rPr>
              <a:t>disposición </a:t>
            </a:r>
            <a:r>
              <a:rPr sz="700" spc="20" dirty="0">
                <a:latin typeface="Microsoft Sans Serif"/>
                <a:cs typeface="Microsoft Sans Serif"/>
              </a:rPr>
              <a:t>de </a:t>
            </a:r>
            <a:r>
              <a:rPr sz="700" spc="10" dirty="0">
                <a:latin typeface="Microsoft Sans Serif"/>
                <a:cs typeface="Microsoft Sans Serif"/>
              </a:rPr>
              <a:t>los relés </a:t>
            </a:r>
            <a:r>
              <a:rPr sz="700" spc="20" dirty="0">
                <a:latin typeface="Microsoft Sans Serif"/>
                <a:cs typeface="Microsoft Sans Serif"/>
              </a:rPr>
              <a:t>de </a:t>
            </a:r>
            <a:r>
              <a:rPr sz="700" spc="25" dirty="0">
                <a:latin typeface="Microsoft Sans Serif"/>
                <a:cs typeface="Microsoft Sans Serif"/>
              </a:rPr>
              <a:t>disparo </a:t>
            </a:r>
            <a:r>
              <a:rPr sz="700" spc="15" dirty="0">
                <a:latin typeface="Microsoft Sans Serif"/>
                <a:cs typeface="Microsoft Sans Serif"/>
              </a:rPr>
              <a:t>auxiliares </a:t>
            </a:r>
            <a:r>
              <a:rPr sz="700" spc="20" dirty="0">
                <a:latin typeface="Microsoft Sans Serif"/>
                <a:cs typeface="Microsoft Sans Serif"/>
              </a:rPr>
              <a:t>debe </a:t>
            </a:r>
            <a:r>
              <a:rPr sz="700" spc="25" dirty="0">
                <a:latin typeface="Microsoft Sans Serif"/>
                <a:cs typeface="Microsoft Sans Serif"/>
              </a:rPr>
              <a:t> </a:t>
            </a:r>
            <a:r>
              <a:rPr sz="700" spc="30" dirty="0">
                <a:latin typeface="Microsoft Sans Serif"/>
                <a:cs typeface="Microsoft Sans Serif"/>
              </a:rPr>
              <a:t>proporcionar </a:t>
            </a:r>
            <a:r>
              <a:rPr sz="700" spc="25" dirty="0">
                <a:latin typeface="Microsoft Sans Serif"/>
                <a:cs typeface="Microsoft Sans Serif"/>
              </a:rPr>
              <a:t>redundancia </a:t>
            </a:r>
            <a:r>
              <a:rPr sz="700" spc="35" dirty="0">
                <a:latin typeface="Microsoft Sans Serif"/>
                <a:cs typeface="Microsoft Sans Serif"/>
              </a:rPr>
              <a:t>tanto </a:t>
            </a:r>
            <a:r>
              <a:rPr sz="700" spc="20" dirty="0">
                <a:latin typeface="Microsoft Sans Serif"/>
                <a:cs typeface="Microsoft Sans Serif"/>
              </a:rPr>
              <a:t>en </a:t>
            </a:r>
            <a:r>
              <a:rPr sz="700" dirty="0">
                <a:latin typeface="Microsoft Sans Serif"/>
                <a:cs typeface="Microsoft Sans Serif"/>
              </a:rPr>
              <a:t>las </a:t>
            </a:r>
            <a:r>
              <a:rPr sz="700" spc="25" dirty="0">
                <a:latin typeface="Microsoft Sans Serif"/>
                <a:cs typeface="Microsoft Sans Serif"/>
              </a:rPr>
              <a:t>rutas </a:t>
            </a:r>
            <a:r>
              <a:rPr sz="700" spc="20" dirty="0">
                <a:latin typeface="Microsoft Sans Serif"/>
                <a:cs typeface="Microsoft Sans Serif"/>
              </a:rPr>
              <a:t>de </a:t>
            </a:r>
            <a:r>
              <a:rPr sz="700" spc="25" dirty="0">
                <a:latin typeface="Microsoft Sans Serif"/>
                <a:cs typeface="Microsoft Sans Serif"/>
              </a:rPr>
              <a:t>disparo </a:t>
            </a:r>
            <a:r>
              <a:rPr sz="700" spc="30" dirty="0">
                <a:latin typeface="Microsoft Sans Serif"/>
                <a:cs typeface="Microsoft Sans Serif"/>
              </a:rPr>
              <a:t>como </a:t>
            </a:r>
            <a:r>
              <a:rPr sz="700" spc="20" dirty="0">
                <a:latin typeface="Microsoft Sans Serif"/>
                <a:cs typeface="Microsoft Sans Serif"/>
              </a:rPr>
              <a:t>en </a:t>
            </a:r>
            <a:r>
              <a:rPr sz="700" dirty="0">
                <a:latin typeface="Microsoft Sans Serif"/>
                <a:cs typeface="Microsoft Sans Serif"/>
              </a:rPr>
              <a:t>las </a:t>
            </a:r>
            <a:r>
              <a:rPr sz="700" spc="5" dirty="0">
                <a:latin typeface="Microsoft Sans Serif"/>
                <a:cs typeface="Microsoft Sans Serif"/>
              </a:rPr>
              <a:t> </a:t>
            </a:r>
            <a:r>
              <a:rPr sz="700" spc="20" dirty="0">
                <a:latin typeface="Microsoft Sans Serif"/>
                <a:cs typeface="Microsoft Sans Serif"/>
              </a:rPr>
              <a:t>funciones de disparo, </a:t>
            </a:r>
            <a:r>
              <a:rPr sz="700" spc="35" dirty="0">
                <a:latin typeface="Microsoft Sans Serif"/>
                <a:cs typeface="Microsoft Sans Serif"/>
              </a:rPr>
              <a:t>permitiendo </a:t>
            </a:r>
            <a:r>
              <a:rPr sz="700" spc="30" dirty="0">
                <a:latin typeface="Microsoft Sans Serif"/>
                <a:cs typeface="Microsoft Sans Serif"/>
              </a:rPr>
              <a:t>que </a:t>
            </a:r>
            <a:r>
              <a:rPr sz="700" spc="10" dirty="0">
                <a:latin typeface="Microsoft Sans Serif"/>
                <a:cs typeface="Microsoft Sans Serif"/>
              </a:rPr>
              <a:t>los relés </a:t>
            </a:r>
            <a:r>
              <a:rPr sz="700" spc="20" dirty="0">
                <a:latin typeface="Microsoft Sans Serif"/>
                <a:cs typeface="Microsoft Sans Serif"/>
              </a:rPr>
              <a:t>de respaldo disparen </a:t>
            </a:r>
            <a:r>
              <a:rPr sz="700" spc="40" dirty="0">
                <a:latin typeface="Microsoft Sans Serif"/>
                <a:cs typeface="Microsoft Sans Serif"/>
              </a:rPr>
              <a:t>un </a:t>
            </a:r>
            <a:r>
              <a:rPr sz="700" spc="45" dirty="0">
                <a:latin typeface="Microsoft Sans Serif"/>
                <a:cs typeface="Microsoft Sans Serif"/>
              </a:rPr>
              <a:t> </a:t>
            </a:r>
            <a:r>
              <a:rPr sz="700" spc="20" dirty="0">
                <a:latin typeface="Microsoft Sans Serif"/>
                <a:cs typeface="Microsoft Sans Serif"/>
              </a:rPr>
              <a:t>relé de </a:t>
            </a:r>
            <a:r>
              <a:rPr sz="700" spc="25" dirty="0">
                <a:latin typeface="Microsoft Sans Serif"/>
                <a:cs typeface="Microsoft Sans Serif"/>
              </a:rPr>
              <a:t>disparo </a:t>
            </a:r>
            <a:r>
              <a:rPr sz="700" spc="20" dirty="0">
                <a:latin typeface="Microsoft Sans Serif"/>
                <a:cs typeface="Microsoft Sans Serif"/>
              </a:rPr>
              <a:t>auxiliar separado de </a:t>
            </a:r>
            <a:r>
              <a:rPr sz="700" spc="10" dirty="0">
                <a:latin typeface="Microsoft Sans Serif"/>
                <a:cs typeface="Microsoft Sans Serif"/>
              </a:rPr>
              <a:t>la </a:t>
            </a:r>
            <a:r>
              <a:rPr sz="700" spc="25" dirty="0">
                <a:latin typeface="Microsoft Sans Serif"/>
                <a:cs typeface="Microsoft Sans Serif"/>
              </a:rPr>
              <a:t>protección primaria. </a:t>
            </a:r>
            <a:r>
              <a:rPr sz="700" spc="30" dirty="0">
                <a:latin typeface="Microsoft Sans Serif"/>
                <a:cs typeface="Microsoft Sans Serif"/>
              </a:rPr>
              <a:t>No </a:t>
            </a:r>
            <a:r>
              <a:rPr sz="700" spc="-5" dirty="0">
                <a:latin typeface="Microsoft Sans Serif"/>
                <a:cs typeface="Microsoft Sans Serif"/>
              </a:rPr>
              <a:t>se </a:t>
            </a:r>
            <a:r>
              <a:rPr sz="700" spc="20" dirty="0">
                <a:latin typeface="Microsoft Sans Serif"/>
                <a:cs typeface="Microsoft Sans Serif"/>
              </a:rPr>
              <a:t>debe </a:t>
            </a:r>
            <a:r>
              <a:rPr sz="700" spc="25" dirty="0">
                <a:latin typeface="Microsoft Sans Serif"/>
                <a:cs typeface="Microsoft Sans Serif"/>
              </a:rPr>
              <a:t> subestimar </a:t>
            </a:r>
            <a:r>
              <a:rPr sz="700" spc="10" dirty="0">
                <a:latin typeface="Microsoft Sans Serif"/>
                <a:cs typeface="Microsoft Sans Serif"/>
              </a:rPr>
              <a:t>la </a:t>
            </a:r>
            <a:r>
              <a:rPr sz="700" spc="15" dirty="0">
                <a:latin typeface="Microsoft Sans Serif"/>
                <a:cs typeface="Microsoft Sans Serif"/>
              </a:rPr>
              <a:t>aplicación </a:t>
            </a:r>
            <a:r>
              <a:rPr sz="700" spc="20" dirty="0">
                <a:latin typeface="Microsoft Sans Serif"/>
                <a:cs typeface="Microsoft Sans Serif"/>
              </a:rPr>
              <a:t>de </a:t>
            </a:r>
            <a:r>
              <a:rPr sz="700" spc="15" dirty="0">
                <a:latin typeface="Microsoft Sans Serif"/>
                <a:cs typeface="Microsoft Sans Serif"/>
              </a:rPr>
              <a:t>esquemas </a:t>
            </a:r>
            <a:r>
              <a:rPr sz="700" spc="20" dirty="0">
                <a:latin typeface="Microsoft Sans Serif"/>
                <a:cs typeface="Microsoft Sans Serif"/>
              </a:rPr>
              <a:t>de </a:t>
            </a:r>
            <a:r>
              <a:rPr sz="700" spc="25" dirty="0">
                <a:latin typeface="Microsoft Sans Serif"/>
                <a:cs typeface="Microsoft Sans Serif"/>
              </a:rPr>
              <a:t>disparo </a:t>
            </a:r>
            <a:r>
              <a:rPr sz="700" spc="20" dirty="0">
                <a:latin typeface="Microsoft Sans Serif"/>
                <a:cs typeface="Microsoft Sans Serif"/>
              </a:rPr>
              <a:t>en </a:t>
            </a:r>
            <a:r>
              <a:rPr sz="700" dirty="0">
                <a:latin typeface="Microsoft Sans Serif"/>
                <a:cs typeface="Microsoft Sans Serif"/>
              </a:rPr>
              <a:t>las </a:t>
            </a:r>
            <a:r>
              <a:rPr sz="700" spc="20" dirty="0">
                <a:latin typeface="Microsoft Sans Serif"/>
                <a:cs typeface="Microsoft Sans Serif"/>
              </a:rPr>
              <a:t>unidades </a:t>
            </a:r>
            <a:r>
              <a:rPr sz="700" spc="25" dirty="0">
                <a:latin typeface="Microsoft Sans Serif"/>
                <a:cs typeface="Microsoft Sans Serif"/>
              </a:rPr>
              <a:t> </a:t>
            </a:r>
            <a:r>
              <a:rPr sz="700" spc="20" dirty="0">
                <a:latin typeface="Microsoft Sans Serif"/>
                <a:cs typeface="Microsoft Sans Serif"/>
              </a:rPr>
              <a:t>generadoras.</a:t>
            </a:r>
            <a:r>
              <a:rPr sz="700" dirty="0">
                <a:latin typeface="Microsoft Sans Serif"/>
                <a:cs typeface="Microsoft Sans Serif"/>
              </a:rPr>
              <a:t> </a:t>
            </a:r>
            <a:r>
              <a:rPr sz="700" spc="-10" dirty="0">
                <a:latin typeface="Microsoft Sans Serif"/>
                <a:cs typeface="Microsoft Sans Serif"/>
              </a:rPr>
              <a:t>Este</a:t>
            </a:r>
            <a:r>
              <a:rPr sz="700" spc="5" dirty="0">
                <a:latin typeface="Microsoft Sans Serif"/>
                <a:cs typeface="Microsoft Sans Serif"/>
              </a:rPr>
              <a:t> </a:t>
            </a:r>
            <a:r>
              <a:rPr sz="700" spc="15" dirty="0">
                <a:latin typeface="Microsoft Sans Serif"/>
                <a:cs typeface="Microsoft Sans Serif"/>
              </a:rPr>
              <a:t>esfuerzo</a:t>
            </a:r>
            <a:r>
              <a:rPr sz="700" spc="5" dirty="0">
                <a:latin typeface="Microsoft Sans Serif"/>
                <a:cs typeface="Microsoft Sans Serif"/>
              </a:rPr>
              <a:t> </a:t>
            </a:r>
            <a:r>
              <a:rPr sz="700" spc="25" dirty="0">
                <a:latin typeface="Microsoft Sans Serif"/>
                <a:cs typeface="Microsoft Sans Serif"/>
              </a:rPr>
              <a:t>requiere</a:t>
            </a:r>
            <a:r>
              <a:rPr sz="700" spc="5" dirty="0">
                <a:latin typeface="Microsoft Sans Serif"/>
                <a:cs typeface="Microsoft Sans Serif"/>
              </a:rPr>
              <a:t> </a:t>
            </a:r>
            <a:r>
              <a:rPr sz="700" spc="40" dirty="0">
                <a:latin typeface="Microsoft Sans Serif"/>
                <a:cs typeface="Microsoft Sans Serif"/>
              </a:rPr>
              <a:t>un</a:t>
            </a:r>
            <a:r>
              <a:rPr sz="700" spc="5" dirty="0">
                <a:latin typeface="Microsoft Sans Serif"/>
                <a:cs typeface="Microsoft Sans Serif"/>
              </a:rPr>
              <a:t> </a:t>
            </a:r>
            <a:r>
              <a:rPr sz="700" spc="30" dirty="0">
                <a:latin typeface="Microsoft Sans Serif"/>
                <a:cs typeface="Microsoft Sans Serif"/>
              </a:rPr>
              <a:t>amplio</a:t>
            </a:r>
            <a:r>
              <a:rPr sz="700" spc="5" dirty="0">
                <a:latin typeface="Microsoft Sans Serif"/>
                <a:cs typeface="Microsoft Sans Serif"/>
              </a:rPr>
              <a:t> </a:t>
            </a:r>
            <a:r>
              <a:rPr sz="700" spc="25" dirty="0">
                <a:latin typeface="Microsoft Sans Serif"/>
                <a:cs typeface="Microsoft Sans Serif"/>
              </a:rPr>
              <a:t>conocimiento</a:t>
            </a:r>
            <a:r>
              <a:rPr sz="700" spc="5" dirty="0">
                <a:latin typeface="Microsoft Sans Serif"/>
                <a:cs typeface="Microsoft Sans Serif"/>
              </a:rPr>
              <a:t> </a:t>
            </a:r>
            <a:r>
              <a:rPr sz="700" spc="20" dirty="0">
                <a:latin typeface="Microsoft Sans Serif"/>
                <a:cs typeface="Microsoft Sans Serif"/>
              </a:rPr>
              <a:t>del</a:t>
            </a:r>
            <a:r>
              <a:rPr sz="700" spc="5" dirty="0">
                <a:latin typeface="Microsoft Sans Serif"/>
                <a:cs typeface="Microsoft Sans Serif"/>
              </a:rPr>
              <a:t> </a:t>
            </a:r>
            <a:r>
              <a:rPr sz="700" spc="30" dirty="0">
                <a:latin typeface="Microsoft Sans Serif"/>
                <a:cs typeface="Microsoft Sans Serif"/>
              </a:rPr>
              <a:t>equipo</a:t>
            </a:r>
            <a:r>
              <a:rPr sz="700" dirty="0">
                <a:latin typeface="Microsoft Sans Serif"/>
                <a:cs typeface="Microsoft Sans Serif"/>
              </a:rPr>
              <a:t> </a:t>
            </a:r>
            <a:r>
              <a:rPr sz="700" spc="20" dirty="0">
                <a:latin typeface="Microsoft Sans Serif"/>
                <a:cs typeface="Microsoft Sans Serif"/>
              </a:rPr>
              <a:t>de </a:t>
            </a:r>
            <a:r>
              <a:rPr sz="700" spc="-170" dirty="0">
                <a:latin typeface="Microsoft Sans Serif"/>
                <a:cs typeface="Microsoft Sans Serif"/>
              </a:rPr>
              <a:t> </a:t>
            </a:r>
            <a:r>
              <a:rPr sz="700" spc="10" dirty="0">
                <a:latin typeface="Microsoft Sans Serif"/>
                <a:cs typeface="Microsoft Sans Serif"/>
              </a:rPr>
              <a:t>la </a:t>
            </a:r>
            <a:r>
              <a:rPr sz="700" spc="30" dirty="0">
                <a:latin typeface="Microsoft Sans Serif"/>
                <a:cs typeface="Microsoft Sans Serif"/>
              </a:rPr>
              <a:t>unidad </a:t>
            </a:r>
            <a:r>
              <a:rPr sz="700" spc="25" dirty="0">
                <a:latin typeface="Microsoft Sans Serif"/>
                <a:cs typeface="Microsoft Sans Serif"/>
              </a:rPr>
              <a:t>generadora </a:t>
            </a:r>
            <a:r>
              <a:rPr sz="700" spc="5" dirty="0">
                <a:latin typeface="Microsoft Sans Serif"/>
                <a:cs typeface="Microsoft Sans Serif"/>
              </a:rPr>
              <a:t>y </a:t>
            </a:r>
            <a:r>
              <a:rPr sz="700" spc="10" dirty="0">
                <a:latin typeface="Microsoft Sans Serif"/>
                <a:cs typeface="Microsoft Sans Serif"/>
              </a:rPr>
              <a:t>su </a:t>
            </a:r>
            <a:r>
              <a:rPr sz="700" spc="35" dirty="0">
                <a:latin typeface="Microsoft Sans Serif"/>
                <a:cs typeface="Microsoft Sans Serif"/>
              </a:rPr>
              <a:t>comportamiento tanto </a:t>
            </a:r>
            <a:r>
              <a:rPr sz="700" spc="20" dirty="0">
                <a:latin typeface="Microsoft Sans Serif"/>
                <a:cs typeface="Microsoft Sans Serif"/>
              </a:rPr>
              <a:t>en </a:t>
            </a:r>
            <a:r>
              <a:rPr sz="700" spc="15" dirty="0">
                <a:latin typeface="Microsoft Sans Serif"/>
                <a:cs typeface="Microsoft Sans Serif"/>
              </a:rPr>
              <a:t>condiciones </a:t>
            </a:r>
            <a:r>
              <a:rPr sz="700" spc="25" dirty="0">
                <a:latin typeface="Microsoft Sans Serif"/>
                <a:cs typeface="Microsoft Sans Serif"/>
              </a:rPr>
              <a:t>normales </a:t>
            </a:r>
            <a:r>
              <a:rPr sz="700" spc="-180" dirty="0">
                <a:latin typeface="Microsoft Sans Serif"/>
                <a:cs typeface="Microsoft Sans Serif"/>
              </a:rPr>
              <a:t> </a:t>
            </a:r>
            <a:r>
              <a:rPr sz="700" spc="30" dirty="0">
                <a:latin typeface="Microsoft Sans Serif"/>
                <a:cs typeface="Microsoft Sans Serif"/>
              </a:rPr>
              <a:t>como </a:t>
            </a:r>
            <a:r>
              <a:rPr sz="700" spc="20" dirty="0">
                <a:latin typeface="Microsoft Sans Serif"/>
                <a:cs typeface="Microsoft Sans Serif"/>
              </a:rPr>
              <a:t>anormales. </a:t>
            </a:r>
            <a:r>
              <a:rPr sz="700" dirty="0">
                <a:latin typeface="Microsoft Sans Serif"/>
                <a:cs typeface="Microsoft Sans Serif"/>
              </a:rPr>
              <a:t>Sería </a:t>
            </a:r>
            <a:r>
              <a:rPr sz="700" spc="30" dirty="0">
                <a:latin typeface="Microsoft Sans Serif"/>
                <a:cs typeface="Microsoft Sans Serif"/>
              </a:rPr>
              <a:t>miope </a:t>
            </a:r>
            <a:r>
              <a:rPr sz="700" spc="20" dirty="0">
                <a:latin typeface="Microsoft Sans Serif"/>
                <a:cs typeface="Microsoft Sans Serif"/>
              </a:rPr>
              <a:t>considerar </a:t>
            </a:r>
            <a:r>
              <a:rPr sz="700" spc="25" dirty="0">
                <a:latin typeface="Microsoft Sans Serif"/>
                <a:cs typeface="Microsoft Sans Serif"/>
              </a:rPr>
              <a:t>únicamente </a:t>
            </a:r>
            <a:r>
              <a:rPr sz="700" spc="15" dirty="0">
                <a:latin typeface="Microsoft Sans Serif"/>
                <a:cs typeface="Microsoft Sans Serif"/>
              </a:rPr>
              <a:t>desconectar </a:t>
            </a:r>
            <a:r>
              <a:rPr sz="700" spc="10" dirty="0">
                <a:latin typeface="Microsoft Sans Serif"/>
                <a:cs typeface="Microsoft Sans Serif"/>
              </a:rPr>
              <a:t>el </a:t>
            </a:r>
            <a:r>
              <a:rPr sz="700" spc="15" dirty="0">
                <a:latin typeface="Microsoft Sans Serif"/>
                <a:cs typeface="Microsoft Sans Serif"/>
              </a:rPr>
              <a:t> </a:t>
            </a:r>
            <a:r>
              <a:rPr sz="700" spc="30" dirty="0">
                <a:latin typeface="Microsoft Sans Serif"/>
                <a:cs typeface="Microsoft Sans Serif"/>
              </a:rPr>
              <a:t>generador</a:t>
            </a:r>
            <a:r>
              <a:rPr sz="700" spc="-10" dirty="0">
                <a:latin typeface="Microsoft Sans Serif"/>
                <a:cs typeface="Microsoft Sans Serif"/>
              </a:rPr>
              <a:t> </a:t>
            </a:r>
            <a:r>
              <a:rPr sz="700" spc="20" dirty="0">
                <a:latin typeface="Microsoft Sans Serif"/>
                <a:cs typeface="Microsoft Sans Serif"/>
              </a:rPr>
              <a:t>del</a:t>
            </a:r>
            <a:r>
              <a:rPr sz="700" spc="-5" dirty="0">
                <a:latin typeface="Microsoft Sans Serif"/>
                <a:cs typeface="Microsoft Sans Serif"/>
              </a:rPr>
              <a:t> </a:t>
            </a:r>
            <a:r>
              <a:rPr sz="700" spc="15" dirty="0">
                <a:latin typeface="Microsoft Sans Serif"/>
                <a:cs typeface="Microsoft Sans Serif"/>
              </a:rPr>
              <a:t>sistema</a:t>
            </a:r>
            <a:r>
              <a:rPr sz="700" spc="-5" dirty="0">
                <a:latin typeface="Microsoft Sans Serif"/>
                <a:cs typeface="Microsoft Sans Serif"/>
              </a:rPr>
              <a:t> </a:t>
            </a:r>
            <a:r>
              <a:rPr sz="700" spc="15" dirty="0">
                <a:latin typeface="Microsoft Sans Serif"/>
                <a:cs typeface="Microsoft Sans Serif"/>
              </a:rPr>
              <a:t>eléctrico</a:t>
            </a:r>
            <a:endParaRPr sz="700">
              <a:latin typeface="Microsoft Sans Serif"/>
              <a:cs typeface="Microsoft Sans Serif"/>
            </a:endParaRPr>
          </a:p>
        </p:txBody>
      </p:sp>
      <p:sp>
        <p:nvSpPr>
          <p:cNvPr id="12" name="object 12"/>
          <p:cNvSpPr txBox="1"/>
          <p:nvPr/>
        </p:nvSpPr>
        <p:spPr>
          <a:xfrm>
            <a:off x="1415277" y="9415126"/>
            <a:ext cx="7416407" cy="143629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 marR="5080">
              <a:lnSpc>
                <a:spcPct val="100000"/>
              </a:lnSpc>
              <a:spcBef>
                <a:spcPts val="100"/>
              </a:spcBef>
            </a:pPr>
            <a:r>
              <a:rPr sz="850" spc="-25" dirty="0">
                <a:latin typeface="Microsoft Sans Serif"/>
                <a:cs typeface="Microsoft Sans Serif"/>
              </a:rPr>
              <a:t>TUTORIAL</a:t>
            </a:r>
            <a:r>
              <a:rPr sz="850" spc="-5" dirty="0">
                <a:latin typeface="Microsoft Sans Serif"/>
                <a:cs typeface="Microsoft Sans Serif"/>
              </a:rPr>
              <a:t> </a:t>
            </a:r>
            <a:r>
              <a:rPr sz="850" spc="-60" dirty="0">
                <a:latin typeface="Microsoft Sans Serif"/>
                <a:cs typeface="Microsoft Sans Serif"/>
              </a:rPr>
              <a:t>SOBRE</a:t>
            </a:r>
            <a:r>
              <a:rPr sz="850" spc="-5" dirty="0">
                <a:latin typeface="Microsoft Sans Serif"/>
                <a:cs typeface="Microsoft Sans Serif"/>
              </a:rPr>
              <a:t> </a:t>
            </a:r>
            <a:r>
              <a:rPr sz="850" spc="-35" dirty="0">
                <a:latin typeface="Microsoft Sans Serif"/>
                <a:cs typeface="Microsoft Sans Serif"/>
              </a:rPr>
              <a:t>PROTECCIÓN</a:t>
            </a:r>
            <a:r>
              <a:rPr sz="850" spc="-5" dirty="0">
                <a:latin typeface="Microsoft Sans Serif"/>
                <a:cs typeface="Microsoft Sans Serif"/>
              </a:rPr>
              <a:t> </a:t>
            </a:r>
            <a:r>
              <a:rPr sz="850" spc="-45" dirty="0">
                <a:latin typeface="Microsoft Sans Serif"/>
                <a:cs typeface="Microsoft Sans Serif"/>
              </a:rPr>
              <a:t>DE</a:t>
            </a:r>
            <a:r>
              <a:rPr sz="850" dirty="0">
                <a:latin typeface="Microsoft Sans Serif"/>
                <a:cs typeface="Microsoft Sans Serif"/>
              </a:rPr>
              <a:t> </a:t>
            </a:r>
            <a:r>
              <a:rPr sz="850" spc="-55" dirty="0">
                <a:latin typeface="Microsoft Sans Serif"/>
                <a:cs typeface="Microsoft Sans Serif"/>
              </a:rPr>
              <a:t>GENERADORES</a:t>
            </a:r>
            <a:r>
              <a:rPr sz="850" spc="-5" dirty="0">
                <a:latin typeface="Microsoft Sans Serif"/>
                <a:cs typeface="Microsoft Sans Serif"/>
              </a:rPr>
              <a:t> </a:t>
            </a:r>
            <a:r>
              <a:rPr sz="850" spc="-30" dirty="0">
                <a:latin typeface="Microsoft Sans Serif"/>
                <a:cs typeface="Microsoft Sans Serif"/>
              </a:rPr>
              <a:t>SÍNCRONOS </a:t>
            </a:r>
            <a:r>
              <a:rPr sz="850" spc="-215" dirty="0">
                <a:latin typeface="Microsoft Sans Serif"/>
                <a:cs typeface="Microsoft Sans Serif"/>
              </a:rPr>
              <a:t> </a:t>
            </a:r>
            <a:r>
              <a:rPr sz="850" spc="-15" dirty="0">
                <a:latin typeface="Microsoft Sans Serif"/>
                <a:cs typeface="Microsoft Sans Serif"/>
              </a:rPr>
              <a:t>PUBLICACIÓN</a:t>
            </a:r>
            <a:r>
              <a:rPr sz="850" spc="-5" dirty="0">
                <a:latin typeface="Microsoft Sans Serif"/>
                <a:cs typeface="Microsoft Sans Serif"/>
              </a:rPr>
              <a:t> </a:t>
            </a:r>
            <a:r>
              <a:rPr sz="850" spc="-55" dirty="0">
                <a:latin typeface="Microsoft Sans Serif"/>
                <a:cs typeface="Microsoft Sans Serif"/>
              </a:rPr>
              <a:t>ESPECIAL</a:t>
            </a:r>
            <a:r>
              <a:rPr sz="850" spc="-5" dirty="0">
                <a:latin typeface="Microsoft Sans Serif"/>
                <a:cs typeface="Microsoft Sans Serif"/>
              </a:rPr>
              <a:t> </a:t>
            </a:r>
            <a:r>
              <a:rPr sz="850" spc="-40" dirty="0">
                <a:latin typeface="Microsoft Sans Serif"/>
                <a:cs typeface="Microsoft Sans Serif"/>
              </a:rPr>
              <a:t>DEL</a:t>
            </a:r>
            <a:r>
              <a:rPr sz="850" spc="-5" dirty="0">
                <a:latin typeface="Microsoft Sans Serif"/>
                <a:cs typeface="Microsoft Sans Serif"/>
              </a:rPr>
              <a:t> </a:t>
            </a:r>
            <a:r>
              <a:rPr sz="850" spc="-60" dirty="0">
                <a:latin typeface="Microsoft Sans Serif"/>
                <a:cs typeface="Microsoft Sans Serif"/>
              </a:rPr>
              <a:t>IEEE</a:t>
            </a:r>
            <a:r>
              <a:rPr sz="850" spc="-5" dirty="0">
                <a:latin typeface="Microsoft Sans Serif"/>
                <a:cs typeface="Microsoft Sans Serif"/>
              </a:rPr>
              <a:t> </a:t>
            </a:r>
            <a:r>
              <a:rPr sz="850" spc="-80" dirty="0">
                <a:latin typeface="Microsoft Sans Serif"/>
                <a:cs typeface="Microsoft Sans Serif"/>
              </a:rPr>
              <a:t>PSRC</a:t>
            </a:r>
            <a:endParaRPr sz="850">
              <a:latin typeface="Microsoft Sans Serif"/>
              <a:cs typeface="Microsoft Sans Serif"/>
            </a:endParaRPr>
          </a:p>
        </p:txBody>
      </p:sp>
      <p:sp>
        <p:nvSpPr>
          <p:cNvPr id="13" name="object 13"/>
          <p:cNvSpPr txBox="1"/>
          <p:nvPr/>
        </p:nvSpPr>
        <p:spPr>
          <a:xfrm>
            <a:off x="13472061" y="9415125"/>
            <a:ext cx="2852914" cy="143629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sz="850" spc="-25" dirty="0">
                <a:latin typeface="Microsoft Sans Serif"/>
                <a:cs typeface="Microsoft Sans Serif"/>
              </a:rPr>
              <a:t>CAPÍTULO</a:t>
            </a:r>
            <a:r>
              <a:rPr sz="850" spc="-20" dirty="0">
                <a:latin typeface="Microsoft Sans Serif"/>
                <a:cs typeface="Microsoft Sans Serif"/>
              </a:rPr>
              <a:t> </a:t>
            </a:r>
            <a:r>
              <a:rPr sz="850" dirty="0">
                <a:latin typeface="Microsoft Sans Serif"/>
                <a:cs typeface="Microsoft Sans Serif"/>
              </a:rPr>
              <a:t>5,</a:t>
            </a:r>
            <a:r>
              <a:rPr sz="850" spc="-15" dirty="0">
                <a:latin typeface="Microsoft Sans Serif"/>
                <a:cs typeface="Microsoft Sans Serif"/>
              </a:rPr>
              <a:t> </a:t>
            </a:r>
            <a:r>
              <a:rPr sz="850" spc="-40" dirty="0">
                <a:latin typeface="Microsoft Sans Serif"/>
                <a:cs typeface="Microsoft Sans Serif"/>
              </a:rPr>
              <a:t>SECCIÓN</a:t>
            </a:r>
            <a:r>
              <a:rPr sz="850" spc="-15" dirty="0">
                <a:latin typeface="Microsoft Sans Serif"/>
                <a:cs typeface="Microsoft Sans Serif"/>
              </a:rPr>
              <a:t> </a:t>
            </a:r>
            <a:r>
              <a:rPr sz="850" spc="10" dirty="0">
                <a:latin typeface="Microsoft Sans Serif"/>
                <a:cs typeface="Microsoft Sans Serif"/>
              </a:rPr>
              <a:t>1</a:t>
            </a:r>
            <a:endParaRPr sz="850">
              <a:latin typeface="Microsoft Sans Serif"/>
              <a:cs typeface="Microsoft Sans Serif"/>
            </a:endParaRPr>
          </a:p>
        </p:txBody>
      </p:sp>
    </p:spTree>
  </p:cSld>
  <p:clrMapOvr>
    <a:masterClrMapping/>
  </p:clrMapOvr>
</p:sld>
</file>

<file path=ppt/slides/slide100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/>
          <p:nvPr/>
        </p:nvSpPr>
        <p:spPr>
          <a:xfrm>
            <a:off x="1444422" y="9413748"/>
            <a:ext cx="15051933" cy="9525"/>
          </a:xfrm>
          <a:custGeom>
            <a:avLst/>
            <a:gdLst/>
            <a:ahLst/>
            <a:cxnLst/>
            <a:rect l="l" t="t" r="r" b="b"/>
            <a:pathLst>
              <a:path w="6543040" h="9525">
                <a:moveTo>
                  <a:pt x="6542531" y="9144"/>
                </a:moveTo>
                <a:lnTo>
                  <a:pt x="0" y="9144"/>
                </a:lnTo>
                <a:lnTo>
                  <a:pt x="0" y="0"/>
                </a:lnTo>
                <a:lnTo>
                  <a:pt x="6542531" y="0"/>
                </a:lnTo>
                <a:lnTo>
                  <a:pt x="6542531" y="9144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graphicFrame>
        <p:nvGraphicFramePr>
          <p:cNvPr id="3" name="object 3"/>
          <p:cNvGraphicFramePr>
            <a:graphicFrameLocks noGrp="1"/>
          </p:cNvGraphicFramePr>
          <p:nvPr/>
        </p:nvGraphicFramePr>
        <p:xfrm>
          <a:off x="1437410" y="7040880"/>
          <a:ext cx="7338986" cy="1592580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1795305"/>
                <a:gridCol w="1437413"/>
                <a:gridCol w="918832"/>
                <a:gridCol w="1620011"/>
                <a:gridCol w="1546969"/>
              </a:tblGrid>
              <a:tr h="329183">
                <a:tc>
                  <a:txBody>
                    <a:bodyPr/>
                    <a:lstStyle/>
                    <a:p>
                      <a:pPr marR="187960" algn="r">
                        <a:lnSpc>
                          <a:spcPts val="885"/>
                        </a:lnSpc>
                        <a:spcBef>
                          <a:spcPts val="340"/>
                        </a:spcBef>
                      </a:pPr>
                      <a:r>
                        <a:rPr sz="750" spc="15" dirty="0">
                          <a:latin typeface="Microsoft Sans Serif"/>
                          <a:cs typeface="Microsoft Sans Serif"/>
                        </a:rPr>
                        <a:t>Tropezar</a:t>
                      </a:r>
                      <a:endParaRPr sz="750">
                        <a:latin typeface="Microsoft Sans Serif"/>
                        <a:cs typeface="Microsoft Sans Serif"/>
                      </a:endParaRPr>
                    </a:p>
                    <a:p>
                      <a:pPr marR="219710" algn="r">
                        <a:lnSpc>
                          <a:spcPts val="1005"/>
                        </a:lnSpc>
                      </a:pPr>
                      <a:r>
                        <a:rPr sz="850" spc="45" dirty="0">
                          <a:latin typeface="Microsoft Sans Serif"/>
                          <a:cs typeface="Microsoft Sans Serif"/>
                        </a:rPr>
                        <a:t>Modo</a:t>
                      </a:r>
                      <a:endParaRPr sz="850">
                        <a:latin typeface="Microsoft Sans Serif"/>
                        <a:cs typeface="Microsoft Sans Serif"/>
                      </a:endParaRPr>
                    </a:p>
                  </a:txBody>
                  <a:tcPr marL="0" marR="0" marT="43180" marB="0"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71120">
                        <a:lnSpc>
                          <a:spcPct val="100000"/>
                        </a:lnSpc>
                        <a:spcBef>
                          <a:spcPts val="390"/>
                        </a:spcBef>
                      </a:pPr>
                      <a:r>
                        <a:rPr sz="700" spc="20" dirty="0">
                          <a:latin typeface="Microsoft Sans Serif"/>
                          <a:cs typeface="Microsoft Sans Serif"/>
                        </a:rPr>
                        <a:t>Generador</a:t>
                      </a:r>
                      <a:endParaRPr sz="700">
                        <a:latin typeface="Microsoft Sans Serif"/>
                        <a:cs typeface="Microsoft Sans Serif"/>
                      </a:endParaRPr>
                    </a:p>
                    <a:p>
                      <a:pPr marL="101600">
                        <a:lnSpc>
                          <a:spcPct val="100000"/>
                        </a:lnSpc>
                        <a:spcBef>
                          <a:spcPts val="334"/>
                        </a:spcBef>
                      </a:pPr>
                      <a:r>
                        <a:rPr sz="500" spc="10" dirty="0">
                          <a:latin typeface="Microsoft Sans Serif"/>
                          <a:cs typeface="Microsoft Sans Serif"/>
                        </a:rPr>
                        <a:t>Rompedores</a:t>
                      </a:r>
                      <a:endParaRPr sz="500">
                        <a:latin typeface="Microsoft Sans Serif"/>
                        <a:cs typeface="Microsoft Sans Serif"/>
                      </a:endParaRPr>
                    </a:p>
                  </a:txBody>
                  <a:tcPr marL="0" marR="0" marT="49530" marB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81915">
                        <a:lnSpc>
                          <a:spcPct val="100000"/>
                        </a:lnSpc>
                        <a:spcBef>
                          <a:spcPts val="540"/>
                        </a:spcBef>
                      </a:pPr>
                      <a:r>
                        <a:rPr sz="550" spc="10" dirty="0">
                          <a:latin typeface="Microsoft Sans Serif"/>
                          <a:cs typeface="Microsoft Sans Serif"/>
                        </a:rPr>
                        <a:t>Campo</a:t>
                      </a:r>
                      <a:endParaRPr sz="550">
                        <a:latin typeface="Microsoft Sans Serif"/>
                        <a:cs typeface="Microsoft Sans Serif"/>
                      </a:endParaRPr>
                    </a:p>
                    <a:p>
                      <a:pPr marL="93980">
                        <a:lnSpc>
                          <a:spcPct val="100000"/>
                        </a:lnSpc>
                        <a:spcBef>
                          <a:spcPts val="165"/>
                        </a:spcBef>
                      </a:pPr>
                      <a:r>
                        <a:rPr sz="700" dirty="0">
                          <a:latin typeface="Microsoft Sans Serif"/>
                          <a:cs typeface="Microsoft Sans Serif"/>
                        </a:rPr>
                        <a:t>Viaje</a:t>
                      </a:r>
                      <a:endParaRPr sz="700">
                        <a:latin typeface="Microsoft Sans Serif"/>
                        <a:cs typeface="Microsoft Sans Serif"/>
                      </a:endParaRPr>
                    </a:p>
                  </a:txBody>
                  <a:tcPr marL="0" marR="0" marT="68580" marB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80645" marR="86995" indent="129539">
                        <a:lnSpc>
                          <a:spcPct val="162000"/>
                        </a:lnSpc>
                        <a:spcBef>
                          <a:spcPts val="220"/>
                        </a:spcBef>
                      </a:pPr>
                      <a:r>
                        <a:rPr sz="500" spc="10" dirty="0">
                          <a:latin typeface="Microsoft Sans Serif"/>
                          <a:cs typeface="Microsoft Sans Serif"/>
                        </a:rPr>
                        <a:t>Principal </a:t>
                      </a:r>
                      <a:r>
                        <a:rPr sz="500" spc="15" dirty="0"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sz="500" dirty="0">
                          <a:latin typeface="Microsoft Sans Serif"/>
                          <a:cs typeface="Microsoft Sans Serif"/>
                        </a:rPr>
                        <a:t>Viaje</a:t>
                      </a:r>
                      <a:r>
                        <a:rPr sz="500" spc="-5" dirty="0"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sz="500" dirty="0">
                          <a:latin typeface="Microsoft Sans Serif"/>
                          <a:cs typeface="Microsoft Sans Serif"/>
                        </a:rPr>
                        <a:t>de</a:t>
                      </a:r>
                      <a:r>
                        <a:rPr sz="500" spc="-5" dirty="0"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sz="500" dirty="0">
                          <a:latin typeface="Microsoft Sans Serif"/>
                          <a:cs typeface="Microsoft Sans Serif"/>
                        </a:rPr>
                        <a:t>mudanza</a:t>
                      </a:r>
                      <a:endParaRPr sz="500">
                        <a:latin typeface="Microsoft Sans Serif"/>
                        <a:cs typeface="Microsoft Sans Serif"/>
                      </a:endParaRPr>
                    </a:p>
                  </a:txBody>
                  <a:tcPr marL="0" marR="0" marT="27940" marB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132080">
                        <a:lnSpc>
                          <a:spcPct val="100000"/>
                        </a:lnSpc>
                        <a:spcBef>
                          <a:spcPts val="440"/>
                        </a:spcBef>
                      </a:pPr>
                      <a:r>
                        <a:rPr sz="650" spc="20" dirty="0">
                          <a:latin typeface="Microsoft Sans Serif"/>
                          <a:cs typeface="Microsoft Sans Serif"/>
                        </a:rPr>
                        <a:t>Transferir</a:t>
                      </a:r>
                      <a:endParaRPr sz="650">
                        <a:latin typeface="Microsoft Sans Serif"/>
                        <a:cs typeface="Microsoft Sans Serif"/>
                      </a:endParaRPr>
                    </a:p>
                    <a:p>
                      <a:pPr marL="85090">
                        <a:lnSpc>
                          <a:spcPct val="100000"/>
                        </a:lnSpc>
                        <a:spcBef>
                          <a:spcPts val="395"/>
                        </a:spcBef>
                      </a:pPr>
                      <a:r>
                        <a:rPr sz="450" dirty="0">
                          <a:latin typeface="Microsoft Sans Serif"/>
                          <a:cs typeface="Microsoft Sans Serif"/>
                        </a:rPr>
                        <a:t>Tropas</a:t>
                      </a:r>
                      <a:r>
                        <a:rPr sz="450" spc="-5" dirty="0"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sz="450" dirty="0">
                          <a:latin typeface="Microsoft Sans Serif"/>
                          <a:cs typeface="Microsoft Sans Serif"/>
                        </a:rPr>
                        <a:t>auxiliares</a:t>
                      </a:r>
                      <a:endParaRPr sz="450">
                        <a:latin typeface="Microsoft Sans Serif"/>
                        <a:cs typeface="Microsoft Sans Serif"/>
                      </a:endParaRPr>
                    </a:p>
                  </a:txBody>
                  <a:tcPr marL="0" marR="0" marT="55880" marB="0">
                    <a:lnL w="6350">
                      <a:solidFill>
                        <a:srgbClr val="000000"/>
                      </a:solidFill>
                      <a:prstDash val="solid"/>
                    </a:lnL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</a:tr>
              <a:tr h="313943">
                <a:tc>
                  <a:txBody>
                    <a:bodyPr/>
                    <a:lstStyle/>
                    <a:p>
                      <a:pPr marR="36195" algn="ctr">
                        <a:lnSpc>
                          <a:spcPct val="100000"/>
                        </a:lnSpc>
                        <a:spcBef>
                          <a:spcPts val="280"/>
                        </a:spcBef>
                      </a:pPr>
                      <a:r>
                        <a:rPr sz="750" spc="20" dirty="0">
                          <a:latin typeface="Microsoft Sans Serif"/>
                          <a:cs typeface="Microsoft Sans Serif"/>
                        </a:rPr>
                        <a:t>Simultáneo</a:t>
                      </a:r>
                      <a:endParaRPr sz="750">
                        <a:latin typeface="Microsoft Sans Serif"/>
                        <a:cs typeface="Microsoft Sans Serif"/>
                      </a:endParaRPr>
                    </a:p>
                    <a:p>
                      <a:pPr algn="ctr">
                        <a:lnSpc>
                          <a:spcPct val="100000"/>
                        </a:lnSpc>
                        <a:spcBef>
                          <a:spcPts val="160"/>
                        </a:spcBef>
                      </a:pPr>
                      <a:r>
                        <a:rPr sz="600" dirty="0">
                          <a:latin typeface="Microsoft Sans Serif"/>
                          <a:cs typeface="Microsoft Sans Serif"/>
                        </a:rPr>
                        <a:t>Viaje</a:t>
                      </a:r>
                      <a:endParaRPr sz="600">
                        <a:latin typeface="Microsoft Sans Serif"/>
                        <a:cs typeface="Microsoft Sans Serif"/>
                      </a:endParaRPr>
                    </a:p>
                  </a:txBody>
                  <a:tcPr marL="0" marR="0" marT="35560" marB="0"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275590">
                        <a:lnSpc>
                          <a:spcPct val="100000"/>
                        </a:lnSpc>
                        <a:spcBef>
                          <a:spcPts val="685"/>
                        </a:spcBef>
                      </a:pPr>
                      <a:r>
                        <a:rPr sz="800" dirty="0">
                          <a:latin typeface="Microsoft Sans Serif"/>
                          <a:cs typeface="Microsoft Sans Serif"/>
                        </a:rPr>
                        <a:t>X</a:t>
                      </a:r>
                      <a:endParaRPr sz="800">
                        <a:latin typeface="Microsoft Sans Serif"/>
                        <a:cs typeface="Microsoft Sans Serif"/>
                      </a:endParaRPr>
                    </a:p>
                  </a:txBody>
                  <a:tcPr marL="0" marR="0" marT="86995" marB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160655">
                        <a:lnSpc>
                          <a:spcPct val="100000"/>
                        </a:lnSpc>
                        <a:spcBef>
                          <a:spcPts val="685"/>
                        </a:spcBef>
                      </a:pPr>
                      <a:r>
                        <a:rPr sz="800" dirty="0">
                          <a:latin typeface="Microsoft Sans Serif"/>
                          <a:cs typeface="Microsoft Sans Serif"/>
                        </a:rPr>
                        <a:t>X</a:t>
                      </a:r>
                      <a:endParaRPr sz="800">
                        <a:latin typeface="Microsoft Sans Serif"/>
                        <a:cs typeface="Microsoft Sans Serif"/>
                      </a:endParaRPr>
                    </a:p>
                  </a:txBody>
                  <a:tcPr marL="0" marR="0" marT="86995" marB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315595">
                        <a:lnSpc>
                          <a:spcPct val="100000"/>
                        </a:lnSpc>
                        <a:spcBef>
                          <a:spcPts val="685"/>
                        </a:spcBef>
                      </a:pPr>
                      <a:r>
                        <a:rPr sz="800" dirty="0">
                          <a:latin typeface="Microsoft Sans Serif"/>
                          <a:cs typeface="Microsoft Sans Serif"/>
                        </a:rPr>
                        <a:t>X</a:t>
                      </a:r>
                      <a:endParaRPr sz="800">
                        <a:latin typeface="Microsoft Sans Serif"/>
                        <a:cs typeface="Microsoft Sans Serif"/>
                      </a:endParaRPr>
                    </a:p>
                  </a:txBody>
                  <a:tcPr marL="0" marR="0" marT="86995" marB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298450">
                        <a:lnSpc>
                          <a:spcPct val="100000"/>
                        </a:lnSpc>
                        <a:spcBef>
                          <a:spcPts val="685"/>
                        </a:spcBef>
                      </a:pPr>
                      <a:r>
                        <a:rPr sz="800" dirty="0">
                          <a:latin typeface="Microsoft Sans Serif"/>
                          <a:cs typeface="Microsoft Sans Serif"/>
                        </a:rPr>
                        <a:t>X</a:t>
                      </a:r>
                      <a:endParaRPr sz="800">
                        <a:latin typeface="Microsoft Sans Serif"/>
                        <a:cs typeface="Microsoft Sans Serif"/>
                      </a:endParaRPr>
                    </a:p>
                  </a:txBody>
                  <a:tcPr marL="0" marR="0" marT="86995" marB="0">
                    <a:lnL w="6350">
                      <a:solidFill>
                        <a:srgbClr val="000000"/>
                      </a:solidFill>
                      <a:prstDash val="solid"/>
                    </a:lnL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</a:tr>
              <a:tr h="315468">
                <a:tc>
                  <a:txBody>
                    <a:bodyPr/>
                    <a:lstStyle/>
                    <a:p>
                      <a:pPr marL="301625" marR="197485" indent="-114300">
                        <a:lnSpc>
                          <a:spcPct val="128299"/>
                        </a:lnSpc>
                        <a:spcBef>
                          <a:spcPts val="225"/>
                        </a:spcBef>
                      </a:pPr>
                      <a:r>
                        <a:rPr sz="600" dirty="0">
                          <a:latin typeface="Microsoft Sans Serif"/>
                          <a:cs typeface="Microsoft Sans Serif"/>
                        </a:rPr>
                        <a:t>Generador  Viaje</a:t>
                      </a:r>
                      <a:endParaRPr sz="600">
                        <a:latin typeface="Microsoft Sans Serif"/>
                        <a:cs typeface="Microsoft Sans Serif"/>
                      </a:endParaRPr>
                    </a:p>
                  </a:txBody>
                  <a:tcPr marL="0" marR="0" marT="28575" marB="0"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275590">
                        <a:lnSpc>
                          <a:spcPct val="100000"/>
                        </a:lnSpc>
                        <a:spcBef>
                          <a:spcPts val="700"/>
                        </a:spcBef>
                      </a:pPr>
                      <a:r>
                        <a:rPr sz="800" dirty="0">
                          <a:latin typeface="Microsoft Sans Serif"/>
                          <a:cs typeface="Microsoft Sans Serif"/>
                        </a:rPr>
                        <a:t>X</a:t>
                      </a:r>
                      <a:endParaRPr sz="800">
                        <a:latin typeface="Microsoft Sans Serif"/>
                        <a:cs typeface="Microsoft Sans Serif"/>
                      </a:endParaRPr>
                    </a:p>
                  </a:txBody>
                  <a:tcPr marL="0" marR="0" marT="88900" marB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160655">
                        <a:lnSpc>
                          <a:spcPct val="100000"/>
                        </a:lnSpc>
                        <a:spcBef>
                          <a:spcPts val="700"/>
                        </a:spcBef>
                      </a:pPr>
                      <a:r>
                        <a:rPr sz="800" dirty="0">
                          <a:latin typeface="Microsoft Sans Serif"/>
                          <a:cs typeface="Microsoft Sans Serif"/>
                        </a:rPr>
                        <a:t>X</a:t>
                      </a:r>
                      <a:endParaRPr sz="800">
                        <a:latin typeface="Microsoft Sans Serif"/>
                        <a:cs typeface="Microsoft Sans Serif"/>
                      </a:endParaRPr>
                    </a:p>
                  </a:txBody>
                  <a:tcPr marL="0" marR="0" marT="88900" marB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298450">
                        <a:lnSpc>
                          <a:spcPct val="100000"/>
                        </a:lnSpc>
                        <a:spcBef>
                          <a:spcPts val="700"/>
                        </a:spcBef>
                      </a:pPr>
                      <a:r>
                        <a:rPr sz="800" dirty="0">
                          <a:latin typeface="Microsoft Sans Serif"/>
                          <a:cs typeface="Microsoft Sans Serif"/>
                        </a:rPr>
                        <a:t>X</a:t>
                      </a:r>
                      <a:endParaRPr sz="800">
                        <a:latin typeface="Microsoft Sans Serif"/>
                        <a:cs typeface="Microsoft Sans Serif"/>
                      </a:endParaRPr>
                    </a:p>
                  </a:txBody>
                  <a:tcPr marL="0" marR="0" marT="88900" marB="0">
                    <a:lnL w="6350">
                      <a:solidFill>
                        <a:srgbClr val="000000"/>
                      </a:solidFill>
                      <a:prstDash val="solid"/>
                    </a:lnL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</a:tr>
              <a:tr h="312420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  <a:spcBef>
                          <a:spcPts val="55"/>
                        </a:spcBef>
                      </a:pPr>
                      <a:endParaRPr sz="500">
                        <a:latin typeface="Times New Roman"/>
                        <a:cs typeface="Times New Roman"/>
                      </a:endParaRPr>
                    </a:p>
                    <a:p>
                      <a:pPr marR="60325" algn="ctr">
                        <a:lnSpc>
                          <a:spcPct val="100000"/>
                        </a:lnSpc>
                      </a:pPr>
                      <a:r>
                        <a:rPr sz="400" spc="5" dirty="0">
                          <a:latin typeface="Microsoft Sans Serif"/>
                          <a:cs typeface="Microsoft Sans Serif"/>
                        </a:rPr>
                        <a:t>Separación</a:t>
                      </a:r>
                      <a:r>
                        <a:rPr sz="400" spc="-25" dirty="0"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sz="400" spc="10" dirty="0">
                          <a:latin typeface="Microsoft Sans Serif"/>
                          <a:cs typeface="Microsoft Sans Serif"/>
                        </a:rPr>
                        <a:t>de</a:t>
                      </a:r>
                      <a:r>
                        <a:rPr sz="400" spc="-20" dirty="0"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sz="400" spc="10" dirty="0">
                          <a:latin typeface="Microsoft Sans Serif"/>
                          <a:cs typeface="Microsoft Sans Serif"/>
                        </a:rPr>
                        <a:t>unidades</a:t>
                      </a:r>
                      <a:endParaRPr sz="400">
                        <a:latin typeface="Microsoft Sans Serif"/>
                        <a:cs typeface="Microsoft Sans Serif"/>
                      </a:endParaRPr>
                    </a:p>
                    <a:p>
                      <a:pPr algn="ctr">
                        <a:lnSpc>
                          <a:spcPct val="100000"/>
                        </a:lnSpc>
                        <a:spcBef>
                          <a:spcPts val="229"/>
                        </a:spcBef>
                      </a:pPr>
                      <a:r>
                        <a:rPr sz="600" dirty="0">
                          <a:latin typeface="Microsoft Sans Serif"/>
                          <a:cs typeface="Microsoft Sans Serif"/>
                        </a:rPr>
                        <a:t>Viaje</a:t>
                      </a:r>
                      <a:endParaRPr sz="600">
                        <a:latin typeface="Microsoft Sans Serif"/>
                        <a:cs typeface="Microsoft Sans Serif"/>
                      </a:endParaRPr>
                    </a:p>
                  </a:txBody>
                  <a:tcPr marL="0" marR="0" marT="6985" marB="0"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275590">
                        <a:lnSpc>
                          <a:spcPct val="100000"/>
                        </a:lnSpc>
                        <a:spcBef>
                          <a:spcPts val="685"/>
                        </a:spcBef>
                      </a:pPr>
                      <a:r>
                        <a:rPr sz="800" dirty="0">
                          <a:latin typeface="Microsoft Sans Serif"/>
                          <a:cs typeface="Microsoft Sans Serif"/>
                        </a:rPr>
                        <a:t>X</a:t>
                      </a:r>
                      <a:endParaRPr sz="800">
                        <a:latin typeface="Microsoft Sans Serif"/>
                        <a:cs typeface="Microsoft Sans Serif"/>
                      </a:endParaRPr>
                    </a:p>
                  </a:txBody>
                  <a:tcPr marL="0" marR="0" marT="86995" marB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000000"/>
                      </a:solidFill>
                      <a:prstDash val="solid"/>
                    </a:lnL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</a:tr>
              <a:tr h="315467">
                <a:tc>
                  <a:txBody>
                    <a:bodyPr/>
                    <a:lstStyle/>
                    <a:p>
                      <a:pPr marR="10160" algn="ctr">
                        <a:lnSpc>
                          <a:spcPct val="100000"/>
                        </a:lnSpc>
                        <a:spcBef>
                          <a:spcPts val="390"/>
                        </a:spcBef>
                      </a:pPr>
                      <a:r>
                        <a:rPr sz="650" dirty="0">
                          <a:latin typeface="Microsoft Sans Serif"/>
                          <a:cs typeface="Microsoft Sans Serif"/>
                        </a:rPr>
                        <a:t>Secuencial</a:t>
                      </a:r>
                      <a:endParaRPr sz="650">
                        <a:latin typeface="Microsoft Sans Serif"/>
                        <a:cs typeface="Microsoft Sans Serif"/>
                      </a:endParaRPr>
                    </a:p>
                    <a:p>
                      <a:pPr algn="ctr">
                        <a:lnSpc>
                          <a:spcPct val="100000"/>
                        </a:lnSpc>
                        <a:spcBef>
                          <a:spcPts val="195"/>
                        </a:spcBef>
                      </a:pPr>
                      <a:r>
                        <a:rPr sz="600" dirty="0">
                          <a:latin typeface="Microsoft Sans Serif"/>
                          <a:cs typeface="Microsoft Sans Serif"/>
                        </a:rPr>
                        <a:t>Viaje</a:t>
                      </a:r>
                      <a:endParaRPr sz="600">
                        <a:latin typeface="Microsoft Sans Serif"/>
                        <a:cs typeface="Microsoft Sans Serif"/>
                      </a:endParaRPr>
                    </a:p>
                  </a:txBody>
                  <a:tcPr marL="0" marR="0" marT="49530" marB="0"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249554">
                        <a:lnSpc>
                          <a:spcPct val="100000"/>
                        </a:lnSpc>
                        <a:spcBef>
                          <a:spcPts val="710"/>
                        </a:spcBef>
                      </a:pPr>
                      <a:r>
                        <a:rPr sz="800" spc="30" dirty="0">
                          <a:latin typeface="Microsoft Sans Serif"/>
                          <a:cs typeface="Microsoft Sans Serif"/>
                        </a:rPr>
                        <a:t>X*</a:t>
                      </a:r>
                      <a:endParaRPr sz="800">
                        <a:latin typeface="Microsoft Sans Serif"/>
                        <a:cs typeface="Microsoft Sans Serif"/>
                      </a:endParaRPr>
                    </a:p>
                  </a:txBody>
                  <a:tcPr marL="0" marR="0" marT="90170" marB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135255">
                        <a:lnSpc>
                          <a:spcPct val="100000"/>
                        </a:lnSpc>
                        <a:spcBef>
                          <a:spcPts val="710"/>
                        </a:spcBef>
                      </a:pPr>
                      <a:r>
                        <a:rPr sz="800" spc="30" dirty="0">
                          <a:latin typeface="Microsoft Sans Serif"/>
                          <a:cs typeface="Microsoft Sans Serif"/>
                        </a:rPr>
                        <a:t>X*</a:t>
                      </a:r>
                      <a:endParaRPr sz="800">
                        <a:latin typeface="Microsoft Sans Serif"/>
                        <a:cs typeface="Microsoft Sans Serif"/>
                      </a:endParaRPr>
                    </a:p>
                  </a:txBody>
                  <a:tcPr marL="0" marR="0" marT="90170" marB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314960">
                        <a:lnSpc>
                          <a:spcPct val="100000"/>
                        </a:lnSpc>
                        <a:spcBef>
                          <a:spcPts val="710"/>
                        </a:spcBef>
                      </a:pPr>
                      <a:r>
                        <a:rPr sz="800" dirty="0">
                          <a:latin typeface="Microsoft Sans Serif"/>
                          <a:cs typeface="Microsoft Sans Serif"/>
                        </a:rPr>
                        <a:t>X</a:t>
                      </a:r>
                      <a:endParaRPr sz="800">
                        <a:latin typeface="Microsoft Sans Serif"/>
                        <a:cs typeface="Microsoft Sans Serif"/>
                      </a:endParaRPr>
                    </a:p>
                  </a:txBody>
                  <a:tcPr marL="0" marR="0" marT="90170" marB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275590">
                        <a:lnSpc>
                          <a:spcPct val="100000"/>
                        </a:lnSpc>
                        <a:spcBef>
                          <a:spcPts val="710"/>
                        </a:spcBef>
                      </a:pPr>
                      <a:r>
                        <a:rPr sz="800" spc="30" dirty="0">
                          <a:latin typeface="Microsoft Sans Serif"/>
                          <a:cs typeface="Microsoft Sans Serif"/>
                        </a:rPr>
                        <a:t>X*</a:t>
                      </a:r>
                      <a:endParaRPr sz="800">
                        <a:latin typeface="Microsoft Sans Serif"/>
                        <a:cs typeface="Microsoft Sans Serif"/>
                      </a:endParaRPr>
                    </a:p>
                  </a:txBody>
                  <a:tcPr marL="0" marR="0" marT="90170" marB="0">
                    <a:lnL w="6350">
                      <a:solidFill>
                        <a:srgbClr val="000000"/>
                      </a:solidFill>
                      <a:prstDash val="solid"/>
                    </a:lnL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</a:tr>
            </a:tbl>
          </a:graphicData>
        </a:graphic>
      </p:graphicFrame>
      <p:sp>
        <p:nvSpPr>
          <p:cNvPr id="4" name="object 4"/>
          <p:cNvSpPr txBox="1"/>
          <p:nvPr/>
        </p:nvSpPr>
        <p:spPr>
          <a:xfrm>
            <a:off x="1415188" y="349008"/>
            <a:ext cx="192824" cy="135935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sz="800" spc="10" dirty="0">
                <a:latin typeface="Microsoft Sans Serif"/>
                <a:cs typeface="Microsoft Sans Serif"/>
              </a:rPr>
              <a:t>2</a:t>
            </a:r>
            <a:endParaRPr sz="800">
              <a:latin typeface="Microsoft Sans Serif"/>
              <a:cs typeface="Microsoft Sans Serif"/>
            </a:endParaRPr>
          </a:p>
        </p:txBody>
      </p:sp>
      <p:sp>
        <p:nvSpPr>
          <p:cNvPr id="5" name="object 5"/>
          <p:cNvSpPr txBox="1"/>
          <p:nvPr/>
        </p:nvSpPr>
        <p:spPr>
          <a:xfrm>
            <a:off x="1415216" y="602477"/>
            <a:ext cx="7394496" cy="1973745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 marR="5080">
              <a:lnSpc>
                <a:spcPct val="142900"/>
              </a:lnSpc>
              <a:spcBef>
                <a:spcPts val="100"/>
              </a:spcBef>
            </a:pPr>
            <a:r>
              <a:rPr sz="700" spc="15" dirty="0">
                <a:latin typeface="Microsoft Sans Serif"/>
                <a:cs typeface="Microsoft Sans Serif"/>
              </a:rPr>
              <a:t>Por</a:t>
            </a:r>
            <a:r>
              <a:rPr sz="700" dirty="0">
                <a:latin typeface="Microsoft Sans Serif"/>
                <a:cs typeface="Microsoft Sans Serif"/>
              </a:rPr>
              <a:t> </a:t>
            </a:r>
            <a:r>
              <a:rPr sz="700" spc="20" dirty="0">
                <a:latin typeface="Microsoft Sans Serif"/>
                <a:cs typeface="Microsoft Sans Serif"/>
              </a:rPr>
              <a:t>ejemplo,</a:t>
            </a:r>
            <a:r>
              <a:rPr sz="700" spc="5" dirty="0">
                <a:latin typeface="Microsoft Sans Serif"/>
                <a:cs typeface="Microsoft Sans Serif"/>
              </a:rPr>
              <a:t> </a:t>
            </a:r>
            <a:r>
              <a:rPr sz="700" spc="35" dirty="0">
                <a:latin typeface="Microsoft Sans Serif"/>
                <a:cs typeface="Microsoft Sans Serif"/>
              </a:rPr>
              <a:t>durante</a:t>
            </a:r>
            <a:r>
              <a:rPr sz="700" spc="5" dirty="0">
                <a:latin typeface="Microsoft Sans Serif"/>
                <a:cs typeface="Microsoft Sans Serif"/>
              </a:rPr>
              <a:t> </a:t>
            </a:r>
            <a:r>
              <a:rPr sz="700" spc="30" dirty="0">
                <a:latin typeface="Microsoft Sans Serif"/>
                <a:cs typeface="Microsoft Sans Serif"/>
              </a:rPr>
              <a:t>una</a:t>
            </a:r>
            <a:r>
              <a:rPr sz="700" dirty="0">
                <a:latin typeface="Microsoft Sans Serif"/>
                <a:cs typeface="Microsoft Sans Serif"/>
              </a:rPr>
              <a:t> </a:t>
            </a:r>
            <a:r>
              <a:rPr sz="700" spc="30" dirty="0">
                <a:latin typeface="Microsoft Sans Serif"/>
                <a:cs typeface="Microsoft Sans Serif"/>
              </a:rPr>
              <a:t>perturbación</a:t>
            </a:r>
            <a:r>
              <a:rPr sz="700" spc="5" dirty="0">
                <a:latin typeface="Microsoft Sans Serif"/>
                <a:cs typeface="Microsoft Sans Serif"/>
              </a:rPr>
              <a:t> </a:t>
            </a:r>
            <a:r>
              <a:rPr sz="700" spc="35" dirty="0">
                <a:latin typeface="Microsoft Sans Serif"/>
                <a:cs typeface="Microsoft Sans Serif"/>
              </a:rPr>
              <a:t>importante</a:t>
            </a:r>
            <a:r>
              <a:rPr sz="700" spc="5" dirty="0">
                <a:latin typeface="Microsoft Sans Serif"/>
                <a:cs typeface="Microsoft Sans Serif"/>
              </a:rPr>
              <a:t> </a:t>
            </a:r>
            <a:r>
              <a:rPr sz="700" spc="20" dirty="0">
                <a:latin typeface="Microsoft Sans Serif"/>
                <a:cs typeface="Microsoft Sans Serif"/>
              </a:rPr>
              <a:t>del</a:t>
            </a:r>
            <a:r>
              <a:rPr sz="700" spc="5" dirty="0">
                <a:latin typeface="Microsoft Sans Serif"/>
                <a:cs typeface="Microsoft Sans Serif"/>
              </a:rPr>
              <a:t> </a:t>
            </a:r>
            <a:r>
              <a:rPr sz="700" spc="15" dirty="0">
                <a:latin typeface="Microsoft Sans Serif"/>
                <a:cs typeface="Microsoft Sans Serif"/>
              </a:rPr>
              <a:t>sistema</a:t>
            </a:r>
            <a:r>
              <a:rPr sz="700" dirty="0">
                <a:latin typeface="Microsoft Sans Serif"/>
                <a:cs typeface="Microsoft Sans Serif"/>
              </a:rPr>
              <a:t> </a:t>
            </a:r>
            <a:r>
              <a:rPr sz="700" spc="30" dirty="0">
                <a:latin typeface="Microsoft Sans Serif"/>
                <a:cs typeface="Microsoft Sans Serif"/>
              </a:rPr>
              <a:t>que</a:t>
            </a:r>
            <a:r>
              <a:rPr sz="700" spc="5" dirty="0">
                <a:latin typeface="Microsoft Sans Serif"/>
                <a:cs typeface="Microsoft Sans Serif"/>
              </a:rPr>
              <a:t> </a:t>
            </a:r>
            <a:r>
              <a:rPr sz="700" spc="25" dirty="0">
                <a:latin typeface="Microsoft Sans Serif"/>
                <a:cs typeface="Microsoft Sans Serif"/>
              </a:rPr>
              <a:t>requiere </a:t>
            </a:r>
            <a:r>
              <a:rPr sz="700" spc="-170" dirty="0">
                <a:latin typeface="Microsoft Sans Serif"/>
                <a:cs typeface="Microsoft Sans Serif"/>
              </a:rPr>
              <a:t> </a:t>
            </a:r>
            <a:r>
              <a:rPr sz="700" spc="25" dirty="0">
                <a:latin typeface="Microsoft Sans Serif"/>
                <a:cs typeface="Microsoft Sans Serif"/>
              </a:rPr>
              <a:t>disparo </a:t>
            </a:r>
            <a:r>
              <a:rPr sz="700" spc="30" dirty="0">
                <a:latin typeface="Microsoft Sans Serif"/>
                <a:cs typeface="Microsoft Sans Serif"/>
              </a:rPr>
              <a:t>debido </a:t>
            </a:r>
            <a:r>
              <a:rPr sz="700" dirty="0">
                <a:latin typeface="Microsoft Sans Serif"/>
                <a:cs typeface="Microsoft Sans Serif"/>
              </a:rPr>
              <a:t>a </a:t>
            </a:r>
            <a:r>
              <a:rPr sz="700" spc="10" dirty="0">
                <a:latin typeface="Microsoft Sans Serif"/>
                <a:cs typeface="Microsoft Sans Serif"/>
              </a:rPr>
              <a:t>la </a:t>
            </a:r>
            <a:r>
              <a:rPr sz="700" spc="15" dirty="0">
                <a:latin typeface="Microsoft Sans Serif"/>
                <a:cs typeface="Microsoft Sans Serif"/>
              </a:rPr>
              <a:t>baja frecuencia, </a:t>
            </a:r>
            <a:r>
              <a:rPr sz="700" spc="-5" dirty="0">
                <a:latin typeface="Microsoft Sans Serif"/>
                <a:cs typeface="Microsoft Sans Serif"/>
              </a:rPr>
              <a:t>es </a:t>
            </a:r>
            <a:r>
              <a:rPr sz="700" spc="20" dirty="0">
                <a:latin typeface="Microsoft Sans Serif"/>
                <a:cs typeface="Microsoft Sans Serif"/>
              </a:rPr>
              <a:t>posible </a:t>
            </a:r>
            <a:r>
              <a:rPr sz="700" spc="30" dirty="0">
                <a:latin typeface="Microsoft Sans Serif"/>
                <a:cs typeface="Microsoft Sans Serif"/>
              </a:rPr>
              <a:t>que </a:t>
            </a:r>
            <a:r>
              <a:rPr sz="700" spc="10" dirty="0">
                <a:latin typeface="Microsoft Sans Serif"/>
                <a:cs typeface="Microsoft Sans Serif"/>
              </a:rPr>
              <a:t>la </a:t>
            </a:r>
            <a:r>
              <a:rPr sz="700" spc="30" dirty="0">
                <a:latin typeface="Microsoft Sans Serif"/>
                <a:cs typeface="Microsoft Sans Serif"/>
              </a:rPr>
              <a:t>fuente </a:t>
            </a:r>
            <a:r>
              <a:rPr sz="700" spc="20" dirty="0">
                <a:latin typeface="Microsoft Sans Serif"/>
                <a:cs typeface="Microsoft Sans Serif"/>
              </a:rPr>
              <a:t>de </a:t>
            </a:r>
            <a:r>
              <a:rPr sz="700" spc="15" dirty="0">
                <a:latin typeface="Microsoft Sans Serif"/>
                <a:cs typeface="Microsoft Sans Serif"/>
              </a:rPr>
              <a:t>reserva </a:t>
            </a:r>
            <a:r>
              <a:rPr sz="700" spc="35" dirty="0">
                <a:latin typeface="Microsoft Sans Serif"/>
                <a:cs typeface="Microsoft Sans Serif"/>
              </a:rPr>
              <a:t>no </a:t>
            </a:r>
            <a:r>
              <a:rPr sz="700" spc="40" dirty="0">
                <a:latin typeface="Microsoft Sans Serif"/>
                <a:cs typeface="Microsoft Sans Serif"/>
              </a:rPr>
              <a:t> </a:t>
            </a:r>
            <a:r>
              <a:rPr sz="700" spc="10" dirty="0">
                <a:latin typeface="Microsoft Sans Serif"/>
                <a:cs typeface="Microsoft Sans Serif"/>
              </a:rPr>
              <a:t>esté </a:t>
            </a:r>
            <a:r>
              <a:rPr sz="700" spc="20" dirty="0">
                <a:latin typeface="Microsoft Sans Serif"/>
                <a:cs typeface="Microsoft Sans Serif"/>
              </a:rPr>
              <a:t>disponible. </a:t>
            </a:r>
            <a:r>
              <a:rPr sz="700" spc="-10" dirty="0">
                <a:latin typeface="Microsoft Sans Serif"/>
                <a:cs typeface="Microsoft Sans Serif"/>
              </a:rPr>
              <a:t>La </a:t>
            </a:r>
            <a:r>
              <a:rPr sz="700" spc="20" dirty="0">
                <a:latin typeface="Microsoft Sans Serif"/>
                <a:cs typeface="Microsoft Sans Serif"/>
              </a:rPr>
              <a:t>ventaja de </a:t>
            </a:r>
            <a:r>
              <a:rPr sz="700" spc="10" dirty="0">
                <a:latin typeface="Microsoft Sans Serif"/>
                <a:cs typeface="Microsoft Sans Serif"/>
              </a:rPr>
              <a:t>este </a:t>
            </a:r>
            <a:r>
              <a:rPr sz="700" spc="20" dirty="0">
                <a:latin typeface="Microsoft Sans Serif"/>
                <a:cs typeface="Microsoft Sans Serif"/>
              </a:rPr>
              <a:t>esquema </a:t>
            </a:r>
            <a:r>
              <a:rPr sz="700" spc="-5" dirty="0">
                <a:latin typeface="Microsoft Sans Serif"/>
                <a:cs typeface="Microsoft Sans Serif"/>
              </a:rPr>
              <a:t>es </a:t>
            </a:r>
            <a:r>
              <a:rPr sz="700" spc="30" dirty="0">
                <a:latin typeface="Microsoft Sans Serif"/>
                <a:cs typeface="Microsoft Sans Serif"/>
              </a:rPr>
              <a:t>que </a:t>
            </a:r>
            <a:r>
              <a:rPr sz="700" spc="10" dirty="0">
                <a:latin typeface="Microsoft Sans Serif"/>
                <a:cs typeface="Microsoft Sans Serif"/>
              </a:rPr>
              <a:t>la </a:t>
            </a:r>
            <a:r>
              <a:rPr sz="700" spc="30" dirty="0">
                <a:latin typeface="Microsoft Sans Serif"/>
                <a:cs typeface="Microsoft Sans Serif"/>
              </a:rPr>
              <a:t>unidad </a:t>
            </a:r>
            <a:r>
              <a:rPr sz="700" spc="-5" dirty="0">
                <a:latin typeface="Microsoft Sans Serif"/>
                <a:cs typeface="Microsoft Sans Serif"/>
              </a:rPr>
              <a:t>se </a:t>
            </a:r>
            <a:r>
              <a:rPr sz="700" spc="25" dirty="0">
                <a:latin typeface="Microsoft Sans Serif"/>
                <a:cs typeface="Microsoft Sans Serif"/>
              </a:rPr>
              <a:t>puede </a:t>
            </a:r>
            <a:r>
              <a:rPr sz="700" spc="30" dirty="0">
                <a:latin typeface="Microsoft Sans Serif"/>
                <a:cs typeface="Microsoft Sans Serif"/>
              </a:rPr>
              <a:t> </a:t>
            </a:r>
            <a:r>
              <a:rPr sz="700" spc="20" dirty="0">
                <a:latin typeface="Microsoft Sans Serif"/>
                <a:cs typeface="Microsoft Sans Serif"/>
              </a:rPr>
              <a:t>volver </a:t>
            </a:r>
            <a:r>
              <a:rPr sz="700" dirty="0">
                <a:latin typeface="Microsoft Sans Serif"/>
                <a:cs typeface="Microsoft Sans Serif"/>
              </a:rPr>
              <a:t>a </a:t>
            </a:r>
            <a:r>
              <a:rPr sz="700" spc="20" dirty="0">
                <a:latin typeface="Microsoft Sans Serif"/>
                <a:cs typeface="Microsoft Sans Serif"/>
              </a:rPr>
              <a:t>conectar </a:t>
            </a:r>
            <a:r>
              <a:rPr sz="700" spc="10" dirty="0">
                <a:latin typeface="Microsoft Sans Serif"/>
                <a:cs typeface="Microsoft Sans Serif"/>
              </a:rPr>
              <a:t>al </a:t>
            </a:r>
            <a:r>
              <a:rPr sz="700" spc="15" dirty="0">
                <a:latin typeface="Microsoft Sans Serif"/>
                <a:cs typeface="Microsoft Sans Serif"/>
              </a:rPr>
              <a:t>sistema </a:t>
            </a:r>
            <a:r>
              <a:rPr sz="700" spc="20" dirty="0">
                <a:latin typeface="Microsoft Sans Serif"/>
                <a:cs typeface="Microsoft Sans Serif"/>
              </a:rPr>
              <a:t>con </a:t>
            </a:r>
            <a:r>
              <a:rPr sz="700" spc="40" dirty="0">
                <a:latin typeface="Microsoft Sans Serif"/>
                <a:cs typeface="Microsoft Sans Serif"/>
              </a:rPr>
              <a:t>un </a:t>
            </a:r>
            <a:r>
              <a:rPr sz="700" spc="25" dirty="0">
                <a:latin typeface="Microsoft Sans Serif"/>
                <a:cs typeface="Microsoft Sans Serif"/>
              </a:rPr>
              <a:t>retraso </a:t>
            </a:r>
            <a:r>
              <a:rPr sz="700" spc="35" dirty="0">
                <a:latin typeface="Microsoft Sans Serif"/>
                <a:cs typeface="Microsoft Sans Serif"/>
              </a:rPr>
              <a:t>mínimo. </a:t>
            </a:r>
            <a:r>
              <a:rPr sz="700" spc="-10" dirty="0">
                <a:latin typeface="Microsoft Sans Serif"/>
                <a:cs typeface="Microsoft Sans Serif"/>
              </a:rPr>
              <a:t>Este </a:t>
            </a:r>
            <a:r>
              <a:rPr sz="700" spc="45" dirty="0">
                <a:latin typeface="Microsoft Sans Serif"/>
                <a:cs typeface="Microsoft Sans Serif"/>
              </a:rPr>
              <a:t>modo </a:t>
            </a:r>
            <a:r>
              <a:rPr sz="700" spc="20" dirty="0">
                <a:latin typeface="Microsoft Sans Serif"/>
                <a:cs typeface="Microsoft Sans Serif"/>
              </a:rPr>
              <a:t>de </a:t>
            </a:r>
            <a:r>
              <a:rPr sz="700" spc="25" dirty="0">
                <a:latin typeface="Microsoft Sans Serif"/>
                <a:cs typeface="Microsoft Sans Serif"/>
              </a:rPr>
              <a:t>disparo </a:t>
            </a:r>
            <a:r>
              <a:rPr sz="700" spc="30" dirty="0">
                <a:latin typeface="Microsoft Sans Serif"/>
                <a:cs typeface="Microsoft Sans Serif"/>
              </a:rPr>
              <a:t> </a:t>
            </a:r>
            <a:r>
              <a:rPr sz="700" spc="25" dirty="0">
                <a:latin typeface="Microsoft Sans Serif"/>
                <a:cs typeface="Microsoft Sans Serif"/>
              </a:rPr>
              <a:t>requiere </a:t>
            </a:r>
            <a:r>
              <a:rPr sz="700" spc="30" dirty="0">
                <a:latin typeface="Microsoft Sans Serif"/>
                <a:cs typeface="Microsoft Sans Serif"/>
              </a:rPr>
              <a:t>que </a:t>
            </a:r>
            <a:r>
              <a:rPr sz="700" spc="10" dirty="0">
                <a:latin typeface="Microsoft Sans Serif"/>
                <a:cs typeface="Microsoft Sans Serif"/>
              </a:rPr>
              <a:t>la </a:t>
            </a:r>
            <a:r>
              <a:rPr sz="700" spc="30" dirty="0">
                <a:latin typeface="Microsoft Sans Serif"/>
                <a:cs typeface="Microsoft Sans Serif"/>
              </a:rPr>
              <a:t>unidad </a:t>
            </a:r>
            <a:r>
              <a:rPr sz="700" spc="-5" dirty="0">
                <a:latin typeface="Microsoft Sans Serif"/>
                <a:cs typeface="Microsoft Sans Serif"/>
              </a:rPr>
              <a:t>sea </a:t>
            </a:r>
            <a:r>
              <a:rPr sz="700" dirty="0">
                <a:latin typeface="Microsoft Sans Serif"/>
                <a:cs typeface="Microsoft Sans Serif"/>
              </a:rPr>
              <a:t>capaz </a:t>
            </a:r>
            <a:r>
              <a:rPr sz="700" spc="20" dirty="0">
                <a:latin typeface="Microsoft Sans Serif"/>
                <a:cs typeface="Microsoft Sans Serif"/>
              </a:rPr>
              <a:t>de </a:t>
            </a:r>
            <a:r>
              <a:rPr sz="700" spc="15" dirty="0">
                <a:latin typeface="Microsoft Sans Serif"/>
                <a:cs typeface="Microsoft Sans Serif"/>
              </a:rPr>
              <a:t>realizar </a:t>
            </a:r>
            <a:r>
              <a:rPr sz="700" spc="30" dirty="0">
                <a:latin typeface="Microsoft Sans Serif"/>
                <a:cs typeface="Microsoft Sans Serif"/>
              </a:rPr>
              <a:t>una </a:t>
            </a:r>
            <a:r>
              <a:rPr sz="700" spc="25" dirty="0">
                <a:latin typeface="Microsoft Sans Serif"/>
                <a:cs typeface="Microsoft Sans Serif"/>
              </a:rPr>
              <a:t>operación </a:t>
            </a:r>
            <a:r>
              <a:rPr sz="700" spc="20" dirty="0">
                <a:latin typeface="Microsoft Sans Serif"/>
                <a:cs typeface="Microsoft Sans Serif"/>
              </a:rPr>
              <a:t>de </a:t>
            </a:r>
            <a:r>
              <a:rPr sz="700" spc="40" dirty="0">
                <a:latin typeface="Microsoft Sans Serif"/>
                <a:cs typeface="Microsoft Sans Serif"/>
              </a:rPr>
              <a:t>retorno </a:t>
            </a:r>
            <a:r>
              <a:rPr sz="700" spc="20" dirty="0">
                <a:latin typeface="Microsoft Sans Serif"/>
                <a:cs typeface="Microsoft Sans Serif"/>
              </a:rPr>
              <a:t>de </a:t>
            </a:r>
            <a:r>
              <a:rPr sz="700" spc="25" dirty="0">
                <a:latin typeface="Microsoft Sans Serif"/>
                <a:cs typeface="Microsoft Sans Serif"/>
              </a:rPr>
              <a:t> </a:t>
            </a:r>
            <a:r>
              <a:rPr sz="700" spc="15" dirty="0">
                <a:latin typeface="Microsoft Sans Serif"/>
                <a:cs typeface="Microsoft Sans Serif"/>
              </a:rPr>
              <a:t>excitación</a:t>
            </a:r>
            <a:r>
              <a:rPr sz="700" spc="-5" dirty="0">
                <a:latin typeface="Microsoft Sans Serif"/>
                <a:cs typeface="Microsoft Sans Serif"/>
              </a:rPr>
              <a:t> </a:t>
            </a:r>
            <a:r>
              <a:rPr sz="700" spc="15" dirty="0">
                <a:latin typeface="Microsoft Sans Serif"/>
                <a:cs typeface="Microsoft Sans Serif"/>
              </a:rPr>
              <a:t>después</a:t>
            </a:r>
            <a:r>
              <a:rPr sz="700" spc="-5" dirty="0">
                <a:latin typeface="Microsoft Sans Serif"/>
                <a:cs typeface="Microsoft Sans Serif"/>
              </a:rPr>
              <a:t> </a:t>
            </a:r>
            <a:r>
              <a:rPr sz="700" spc="20" dirty="0">
                <a:latin typeface="Microsoft Sans Serif"/>
                <a:cs typeface="Microsoft Sans Serif"/>
              </a:rPr>
              <a:t>de</a:t>
            </a:r>
            <a:r>
              <a:rPr sz="700" spc="-5" dirty="0">
                <a:latin typeface="Microsoft Sans Serif"/>
                <a:cs typeface="Microsoft Sans Serif"/>
              </a:rPr>
              <a:t> </a:t>
            </a:r>
            <a:r>
              <a:rPr sz="700" spc="40" dirty="0">
                <a:latin typeface="Microsoft Sans Serif"/>
                <a:cs typeface="Microsoft Sans Serif"/>
              </a:rPr>
              <a:t>un</a:t>
            </a:r>
            <a:r>
              <a:rPr sz="700" spc="-5" dirty="0">
                <a:latin typeface="Microsoft Sans Serif"/>
                <a:cs typeface="Microsoft Sans Serif"/>
              </a:rPr>
              <a:t> </a:t>
            </a:r>
            <a:r>
              <a:rPr sz="700" spc="25" dirty="0">
                <a:latin typeface="Microsoft Sans Serif"/>
                <a:cs typeface="Microsoft Sans Serif"/>
              </a:rPr>
              <a:t>disparo</a:t>
            </a:r>
            <a:r>
              <a:rPr sz="700" spc="-5" dirty="0">
                <a:latin typeface="Microsoft Sans Serif"/>
                <a:cs typeface="Microsoft Sans Serif"/>
              </a:rPr>
              <a:t> </a:t>
            </a:r>
            <a:r>
              <a:rPr sz="700" spc="20" dirty="0">
                <a:latin typeface="Microsoft Sans Serif"/>
                <a:cs typeface="Microsoft Sans Serif"/>
              </a:rPr>
              <a:t>de</a:t>
            </a:r>
            <a:r>
              <a:rPr sz="700" spc="-5" dirty="0">
                <a:latin typeface="Microsoft Sans Serif"/>
                <a:cs typeface="Microsoft Sans Serif"/>
              </a:rPr>
              <a:t> </a:t>
            </a:r>
            <a:r>
              <a:rPr sz="700" spc="15" dirty="0">
                <a:latin typeface="Microsoft Sans Serif"/>
                <a:cs typeface="Microsoft Sans Serif"/>
              </a:rPr>
              <a:t>rechazo</a:t>
            </a:r>
            <a:r>
              <a:rPr sz="700" spc="-5" dirty="0">
                <a:latin typeface="Microsoft Sans Serif"/>
                <a:cs typeface="Microsoft Sans Serif"/>
              </a:rPr>
              <a:t> </a:t>
            </a:r>
            <a:r>
              <a:rPr sz="700" spc="20" dirty="0">
                <a:latin typeface="Microsoft Sans Serif"/>
                <a:cs typeface="Microsoft Sans Serif"/>
              </a:rPr>
              <a:t>de</a:t>
            </a:r>
            <a:r>
              <a:rPr sz="700" spc="-5" dirty="0">
                <a:latin typeface="Microsoft Sans Serif"/>
                <a:cs typeface="Microsoft Sans Serif"/>
              </a:rPr>
              <a:t> </a:t>
            </a:r>
            <a:r>
              <a:rPr sz="700" spc="15" dirty="0">
                <a:latin typeface="Microsoft Sans Serif"/>
                <a:cs typeface="Microsoft Sans Serif"/>
              </a:rPr>
              <a:t>carga</a:t>
            </a:r>
            <a:r>
              <a:rPr sz="700" spc="-5" dirty="0">
                <a:latin typeface="Microsoft Sans Serif"/>
                <a:cs typeface="Microsoft Sans Serif"/>
              </a:rPr>
              <a:t> </a:t>
            </a:r>
            <a:r>
              <a:rPr sz="700" spc="20" dirty="0">
                <a:latin typeface="Microsoft Sans Serif"/>
                <a:cs typeface="Microsoft Sans Serif"/>
              </a:rPr>
              <a:t>completa.</a:t>
            </a:r>
            <a:endParaRPr sz="700">
              <a:latin typeface="Microsoft Sans Serif"/>
              <a:cs typeface="Microsoft Sans Serif"/>
            </a:endParaRPr>
          </a:p>
          <a:p>
            <a:pPr marL="12700">
              <a:lnSpc>
                <a:spcPct val="100000"/>
              </a:lnSpc>
              <a:spcBef>
                <a:spcPts val="770"/>
              </a:spcBef>
            </a:pPr>
            <a:r>
              <a:rPr sz="900" spc="-5" dirty="0">
                <a:latin typeface="Microsoft Sans Serif"/>
                <a:cs typeface="Microsoft Sans Serif"/>
              </a:rPr>
              <a:t>D.</a:t>
            </a:r>
            <a:r>
              <a:rPr sz="900" spc="-25" dirty="0">
                <a:latin typeface="Microsoft Sans Serif"/>
                <a:cs typeface="Microsoft Sans Serif"/>
              </a:rPr>
              <a:t> </a:t>
            </a:r>
            <a:r>
              <a:rPr sz="900" spc="25" dirty="0">
                <a:latin typeface="Microsoft Sans Serif"/>
                <a:cs typeface="Microsoft Sans Serif"/>
              </a:rPr>
              <a:t>Disparo</a:t>
            </a:r>
            <a:r>
              <a:rPr sz="900" spc="-25" dirty="0">
                <a:latin typeface="Microsoft Sans Serif"/>
                <a:cs typeface="Microsoft Sans Serif"/>
              </a:rPr>
              <a:t> </a:t>
            </a:r>
            <a:r>
              <a:rPr sz="900" spc="10" dirty="0">
                <a:latin typeface="Microsoft Sans Serif"/>
                <a:cs typeface="Microsoft Sans Serif"/>
              </a:rPr>
              <a:t>secuencial</a:t>
            </a:r>
            <a:endParaRPr sz="900">
              <a:latin typeface="Microsoft Sans Serif"/>
              <a:cs typeface="Microsoft Sans Serif"/>
            </a:endParaRPr>
          </a:p>
          <a:p>
            <a:pPr marL="12700" marR="8890" indent="154940">
              <a:lnSpc>
                <a:spcPct val="143000"/>
              </a:lnSpc>
              <a:spcBef>
                <a:spcPts val="200"/>
              </a:spcBef>
            </a:pPr>
            <a:r>
              <a:rPr sz="700" spc="-30" dirty="0">
                <a:latin typeface="Microsoft Sans Serif"/>
                <a:cs typeface="Microsoft Sans Serif"/>
              </a:rPr>
              <a:t>El </a:t>
            </a:r>
            <a:r>
              <a:rPr sz="700" spc="45" dirty="0">
                <a:latin typeface="Microsoft Sans Serif"/>
                <a:cs typeface="Microsoft Sans Serif"/>
              </a:rPr>
              <a:t>modo </a:t>
            </a:r>
            <a:r>
              <a:rPr sz="700" spc="20" dirty="0">
                <a:latin typeface="Microsoft Sans Serif"/>
                <a:cs typeface="Microsoft Sans Serif"/>
              </a:rPr>
              <a:t>de </a:t>
            </a:r>
            <a:r>
              <a:rPr sz="700" spc="25" dirty="0">
                <a:latin typeface="Microsoft Sans Serif"/>
                <a:cs typeface="Microsoft Sans Serif"/>
              </a:rPr>
              <a:t>disparo </a:t>
            </a:r>
            <a:r>
              <a:rPr sz="700" spc="10" dirty="0">
                <a:latin typeface="Microsoft Sans Serif"/>
                <a:cs typeface="Microsoft Sans Serif"/>
              </a:rPr>
              <a:t>secuencial </a:t>
            </a:r>
            <a:r>
              <a:rPr sz="700" spc="-5" dirty="0">
                <a:latin typeface="Microsoft Sans Serif"/>
                <a:cs typeface="Microsoft Sans Serif"/>
              </a:rPr>
              <a:t>se </a:t>
            </a:r>
            <a:r>
              <a:rPr sz="700" spc="20" dirty="0">
                <a:latin typeface="Microsoft Sans Serif"/>
                <a:cs typeface="Microsoft Sans Serif"/>
              </a:rPr>
              <a:t>utiliza </a:t>
            </a:r>
            <a:r>
              <a:rPr sz="700" spc="25" dirty="0">
                <a:latin typeface="Microsoft Sans Serif"/>
                <a:cs typeface="Microsoft Sans Serif"/>
              </a:rPr>
              <a:t>principalmente </a:t>
            </a:r>
            <a:r>
              <a:rPr sz="700" spc="20" dirty="0">
                <a:latin typeface="Microsoft Sans Serif"/>
                <a:cs typeface="Microsoft Sans Serif"/>
              </a:rPr>
              <a:t>en </a:t>
            </a:r>
            <a:r>
              <a:rPr sz="700" spc="25" dirty="0">
                <a:latin typeface="Microsoft Sans Serif"/>
                <a:cs typeface="Microsoft Sans Serif"/>
              </a:rPr>
              <a:t>generadores </a:t>
            </a:r>
            <a:r>
              <a:rPr sz="700" spc="-175" dirty="0">
                <a:latin typeface="Microsoft Sans Serif"/>
                <a:cs typeface="Microsoft Sans Serif"/>
              </a:rPr>
              <a:t> </a:t>
            </a:r>
            <a:r>
              <a:rPr sz="700" spc="20" dirty="0">
                <a:latin typeface="Microsoft Sans Serif"/>
                <a:cs typeface="Microsoft Sans Serif"/>
              </a:rPr>
              <a:t>de </a:t>
            </a:r>
            <a:r>
              <a:rPr sz="700" spc="25" dirty="0">
                <a:latin typeface="Microsoft Sans Serif"/>
                <a:cs typeface="Microsoft Sans Serif"/>
              </a:rPr>
              <a:t>vapor para </a:t>
            </a:r>
            <a:r>
              <a:rPr sz="700" spc="20" dirty="0">
                <a:latin typeface="Microsoft Sans Serif"/>
                <a:cs typeface="Microsoft Sans Serif"/>
              </a:rPr>
              <a:t>evitar </a:t>
            </a:r>
            <a:r>
              <a:rPr sz="700" spc="10" dirty="0">
                <a:latin typeface="Microsoft Sans Serif"/>
                <a:cs typeface="Microsoft Sans Serif"/>
              </a:rPr>
              <a:t>el </a:t>
            </a:r>
            <a:r>
              <a:rPr sz="700" spc="5" dirty="0">
                <a:latin typeface="Microsoft Sans Serif"/>
                <a:cs typeface="Microsoft Sans Serif"/>
              </a:rPr>
              <a:t>exceso </a:t>
            </a:r>
            <a:r>
              <a:rPr sz="700" spc="20" dirty="0">
                <a:latin typeface="Microsoft Sans Serif"/>
                <a:cs typeface="Microsoft Sans Serif"/>
              </a:rPr>
              <a:t>de </a:t>
            </a:r>
            <a:r>
              <a:rPr sz="700" spc="15" dirty="0">
                <a:latin typeface="Microsoft Sans Serif"/>
                <a:cs typeface="Microsoft Sans Serif"/>
              </a:rPr>
              <a:t>velocidad </a:t>
            </a:r>
            <a:r>
              <a:rPr sz="700" spc="25" dirty="0">
                <a:latin typeface="Microsoft Sans Serif"/>
                <a:cs typeface="Microsoft Sans Serif"/>
              </a:rPr>
              <a:t>cuando </a:t>
            </a:r>
            <a:r>
              <a:rPr sz="700" spc="10" dirty="0">
                <a:latin typeface="Microsoft Sans Serif"/>
                <a:cs typeface="Microsoft Sans Serif"/>
              </a:rPr>
              <a:t>el </a:t>
            </a:r>
            <a:r>
              <a:rPr sz="700" spc="25" dirty="0">
                <a:latin typeface="Microsoft Sans Serif"/>
                <a:cs typeface="Microsoft Sans Serif"/>
              </a:rPr>
              <a:t>disparo </a:t>
            </a:r>
            <a:r>
              <a:rPr sz="700" spc="30" dirty="0">
                <a:latin typeface="Microsoft Sans Serif"/>
                <a:cs typeface="Microsoft Sans Serif"/>
              </a:rPr>
              <a:t>retardado </a:t>
            </a:r>
            <a:r>
              <a:rPr sz="700" spc="35" dirty="0">
                <a:latin typeface="Microsoft Sans Serif"/>
                <a:cs typeface="Microsoft Sans Serif"/>
              </a:rPr>
              <a:t>no </a:t>
            </a:r>
            <a:r>
              <a:rPr sz="700" spc="-175" dirty="0">
                <a:latin typeface="Microsoft Sans Serif"/>
                <a:cs typeface="Microsoft Sans Serif"/>
              </a:rPr>
              <a:t> </a:t>
            </a:r>
            <a:r>
              <a:rPr sz="700" spc="25" dirty="0">
                <a:latin typeface="Microsoft Sans Serif"/>
                <a:cs typeface="Microsoft Sans Serif"/>
              </a:rPr>
              <a:t>tiene </a:t>
            </a:r>
            <a:r>
              <a:rPr sz="700" spc="35" dirty="0">
                <a:latin typeface="Microsoft Sans Serif"/>
                <a:cs typeface="Microsoft Sans Serif"/>
              </a:rPr>
              <a:t>ningún </a:t>
            </a:r>
            <a:r>
              <a:rPr sz="700" spc="20" dirty="0">
                <a:latin typeface="Microsoft Sans Serif"/>
                <a:cs typeface="Microsoft Sans Serif"/>
              </a:rPr>
              <a:t>efecto perjudicial en </a:t>
            </a:r>
            <a:r>
              <a:rPr sz="700" spc="10" dirty="0">
                <a:latin typeface="Microsoft Sans Serif"/>
                <a:cs typeface="Microsoft Sans Serif"/>
              </a:rPr>
              <a:t>la </a:t>
            </a:r>
            <a:r>
              <a:rPr sz="700" spc="30" dirty="0">
                <a:latin typeface="Microsoft Sans Serif"/>
                <a:cs typeface="Microsoft Sans Serif"/>
              </a:rPr>
              <a:t>unidad </a:t>
            </a:r>
            <a:r>
              <a:rPr sz="700" spc="25" dirty="0">
                <a:latin typeface="Microsoft Sans Serif"/>
                <a:cs typeface="Microsoft Sans Serif"/>
              </a:rPr>
              <a:t>generadora. </a:t>
            </a:r>
            <a:r>
              <a:rPr sz="700" spc="-40" dirty="0">
                <a:latin typeface="Microsoft Sans Serif"/>
                <a:cs typeface="Microsoft Sans Serif"/>
              </a:rPr>
              <a:t>Se </a:t>
            </a:r>
            <a:r>
              <a:rPr sz="700" spc="20" dirty="0">
                <a:latin typeface="Microsoft Sans Serif"/>
                <a:cs typeface="Microsoft Sans Serif"/>
              </a:rPr>
              <a:t>utiliza </a:t>
            </a:r>
            <a:r>
              <a:rPr sz="700" spc="25" dirty="0">
                <a:latin typeface="Microsoft Sans Serif"/>
                <a:cs typeface="Microsoft Sans Serif"/>
              </a:rPr>
              <a:t>para </a:t>
            </a:r>
            <a:r>
              <a:rPr sz="700" spc="30" dirty="0">
                <a:latin typeface="Microsoft Sans Serif"/>
                <a:cs typeface="Microsoft Sans Serif"/>
              </a:rPr>
              <a:t> </a:t>
            </a:r>
            <a:r>
              <a:rPr sz="700" spc="25" dirty="0">
                <a:latin typeface="Microsoft Sans Serif"/>
                <a:cs typeface="Microsoft Sans Serif"/>
              </a:rPr>
              <a:t>disparar</a:t>
            </a:r>
            <a:r>
              <a:rPr sz="700" spc="-5" dirty="0">
                <a:latin typeface="Microsoft Sans Serif"/>
                <a:cs typeface="Microsoft Sans Serif"/>
              </a:rPr>
              <a:t> </a:t>
            </a:r>
            <a:r>
              <a:rPr sz="700" spc="10" dirty="0">
                <a:latin typeface="Microsoft Sans Serif"/>
                <a:cs typeface="Microsoft Sans Serif"/>
              </a:rPr>
              <a:t>el</a:t>
            </a:r>
            <a:r>
              <a:rPr sz="700" dirty="0">
                <a:latin typeface="Microsoft Sans Serif"/>
                <a:cs typeface="Microsoft Sans Serif"/>
              </a:rPr>
              <a:t> </a:t>
            </a:r>
            <a:r>
              <a:rPr sz="700" spc="30" dirty="0">
                <a:latin typeface="Microsoft Sans Serif"/>
                <a:cs typeface="Microsoft Sans Serif"/>
              </a:rPr>
              <a:t>generador</a:t>
            </a:r>
            <a:r>
              <a:rPr sz="700" dirty="0">
                <a:latin typeface="Microsoft Sans Serif"/>
                <a:cs typeface="Microsoft Sans Serif"/>
              </a:rPr>
              <a:t> </a:t>
            </a:r>
            <a:r>
              <a:rPr sz="700" spc="20" dirty="0">
                <a:latin typeface="Microsoft Sans Serif"/>
                <a:cs typeface="Microsoft Sans Serif"/>
              </a:rPr>
              <a:t>en</a:t>
            </a:r>
            <a:r>
              <a:rPr sz="700" dirty="0">
                <a:latin typeface="Microsoft Sans Serif"/>
                <a:cs typeface="Microsoft Sans Serif"/>
              </a:rPr>
              <a:t> caso</a:t>
            </a:r>
            <a:r>
              <a:rPr sz="700" spc="-5" dirty="0">
                <a:latin typeface="Microsoft Sans Serif"/>
                <a:cs typeface="Microsoft Sans Serif"/>
              </a:rPr>
              <a:t> </a:t>
            </a:r>
            <a:r>
              <a:rPr sz="700" spc="20" dirty="0">
                <a:latin typeface="Microsoft Sans Serif"/>
                <a:cs typeface="Microsoft Sans Serif"/>
              </a:rPr>
              <a:t>de</a:t>
            </a:r>
            <a:r>
              <a:rPr sz="700" dirty="0">
                <a:latin typeface="Microsoft Sans Serif"/>
                <a:cs typeface="Microsoft Sans Serif"/>
              </a:rPr>
              <a:t> </a:t>
            </a:r>
            <a:r>
              <a:rPr sz="700" spc="25" dirty="0">
                <a:latin typeface="Microsoft Sans Serif"/>
                <a:cs typeface="Microsoft Sans Serif"/>
              </a:rPr>
              <a:t>problemas</a:t>
            </a:r>
            <a:r>
              <a:rPr sz="700" dirty="0">
                <a:latin typeface="Microsoft Sans Serif"/>
                <a:cs typeface="Microsoft Sans Serif"/>
              </a:rPr>
              <a:t> </a:t>
            </a:r>
            <a:r>
              <a:rPr sz="700" spc="20" dirty="0">
                <a:latin typeface="Microsoft Sans Serif"/>
                <a:cs typeface="Microsoft Sans Serif"/>
              </a:rPr>
              <a:t>con</a:t>
            </a:r>
            <a:r>
              <a:rPr sz="700" dirty="0">
                <a:latin typeface="Microsoft Sans Serif"/>
                <a:cs typeface="Microsoft Sans Serif"/>
              </a:rPr>
              <a:t> </a:t>
            </a:r>
            <a:r>
              <a:rPr sz="700" spc="10" dirty="0">
                <a:latin typeface="Microsoft Sans Serif"/>
                <a:cs typeface="Microsoft Sans Serif"/>
              </a:rPr>
              <a:t>el</a:t>
            </a:r>
            <a:r>
              <a:rPr sz="700" spc="-5" dirty="0">
                <a:latin typeface="Microsoft Sans Serif"/>
                <a:cs typeface="Microsoft Sans Serif"/>
              </a:rPr>
              <a:t> </a:t>
            </a:r>
            <a:r>
              <a:rPr sz="700" spc="50" dirty="0">
                <a:latin typeface="Microsoft Sans Serif"/>
                <a:cs typeface="Microsoft Sans Serif"/>
              </a:rPr>
              <a:t>motor</a:t>
            </a:r>
            <a:r>
              <a:rPr sz="700" dirty="0">
                <a:latin typeface="Microsoft Sans Serif"/>
                <a:cs typeface="Microsoft Sans Serif"/>
              </a:rPr>
              <a:t> </a:t>
            </a:r>
            <a:r>
              <a:rPr sz="700" spc="35" dirty="0">
                <a:latin typeface="Microsoft Sans Serif"/>
                <a:cs typeface="Microsoft Sans Serif"/>
              </a:rPr>
              <a:t>primario</a:t>
            </a:r>
            <a:r>
              <a:rPr sz="700" dirty="0">
                <a:latin typeface="Microsoft Sans Serif"/>
                <a:cs typeface="Microsoft Sans Serif"/>
              </a:rPr>
              <a:t> </a:t>
            </a:r>
            <a:r>
              <a:rPr sz="700" spc="30" dirty="0">
                <a:latin typeface="Microsoft Sans Serif"/>
                <a:cs typeface="Microsoft Sans Serif"/>
              </a:rPr>
              <a:t>donde</a:t>
            </a:r>
            <a:r>
              <a:rPr sz="700" dirty="0">
                <a:latin typeface="Microsoft Sans Serif"/>
                <a:cs typeface="Microsoft Sans Serif"/>
              </a:rPr>
              <a:t> </a:t>
            </a:r>
            <a:r>
              <a:rPr sz="700" spc="10" dirty="0">
                <a:latin typeface="Microsoft Sans Serif"/>
                <a:cs typeface="Microsoft Sans Serif"/>
              </a:rPr>
              <a:t>el </a:t>
            </a:r>
            <a:r>
              <a:rPr sz="700" spc="-170" dirty="0">
                <a:latin typeface="Microsoft Sans Serif"/>
                <a:cs typeface="Microsoft Sans Serif"/>
              </a:rPr>
              <a:t> </a:t>
            </a:r>
            <a:r>
              <a:rPr sz="700" spc="25" dirty="0">
                <a:latin typeface="Microsoft Sans Serif"/>
                <a:cs typeface="Microsoft Sans Serif"/>
              </a:rPr>
              <a:t>disparo</a:t>
            </a:r>
            <a:r>
              <a:rPr sz="700" spc="-5" dirty="0">
                <a:latin typeface="Microsoft Sans Serif"/>
                <a:cs typeface="Microsoft Sans Serif"/>
              </a:rPr>
              <a:t> </a:t>
            </a:r>
            <a:r>
              <a:rPr sz="700" dirty="0">
                <a:latin typeface="Microsoft Sans Serif"/>
                <a:cs typeface="Microsoft Sans Serif"/>
              </a:rPr>
              <a:t>a </a:t>
            </a:r>
            <a:r>
              <a:rPr sz="700" spc="20" dirty="0">
                <a:latin typeface="Microsoft Sans Serif"/>
                <a:cs typeface="Microsoft Sans Serif"/>
              </a:rPr>
              <a:t>alta</a:t>
            </a:r>
            <a:r>
              <a:rPr sz="700" dirty="0">
                <a:latin typeface="Microsoft Sans Serif"/>
                <a:cs typeface="Microsoft Sans Serif"/>
              </a:rPr>
              <a:t> </a:t>
            </a:r>
            <a:r>
              <a:rPr sz="700" spc="15" dirty="0">
                <a:latin typeface="Microsoft Sans Serif"/>
                <a:cs typeface="Microsoft Sans Serif"/>
              </a:rPr>
              <a:t>velocidad</a:t>
            </a:r>
            <a:r>
              <a:rPr sz="700" dirty="0">
                <a:latin typeface="Microsoft Sans Serif"/>
                <a:cs typeface="Microsoft Sans Serif"/>
              </a:rPr>
              <a:t> </a:t>
            </a:r>
            <a:r>
              <a:rPr sz="700" spc="35" dirty="0">
                <a:latin typeface="Microsoft Sans Serif"/>
                <a:cs typeface="Microsoft Sans Serif"/>
              </a:rPr>
              <a:t>no</a:t>
            </a:r>
            <a:r>
              <a:rPr sz="700" dirty="0">
                <a:latin typeface="Microsoft Sans Serif"/>
                <a:cs typeface="Microsoft Sans Serif"/>
              </a:rPr>
              <a:t> </a:t>
            </a:r>
            <a:r>
              <a:rPr sz="700" spc="-5" dirty="0">
                <a:latin typeface="Microsoft Sans Serif"/>
                <a:cs typeface="Microsoft Sans Serif"/>
              </a:rPr>
              <a:t>es</a:t>
            </a:r>
            <a:r>
              <a:rPr sz="700" dirty="0">
                <a:latin typeface="Microsoft Sans Serif"/>
                <a:cs typeface="Microsoft Sans Serif"/>
              </a:rPr>
              <a:t> </a:t>
            </a:r>
            <a:r>
              <a:rPr sz="700" spc="40" dirty="0">
                <a:latin typeface="Microsoft Sans Serif"/>
                <a:cs typeface="Microsoft Sans Serif"/>
              </a:rPr>
              <a:t>un</a:t>
            </a:r>
            <a:r>
              <a:rPr sz="700" dirty="0">
                <a:latin typeface="Microsoft Sans Serif"/>
                <a:cs typeface="Microsoft Sans Serif"/>
              </a:rPr>
              <a:t> </a:t>
            </a:r>
            <a:r>
              <a:rPr sz="700" spc="25" dirty="0">
                <a:latin typeface="Microsoft Sans Serif"/>
                <a:cs typeface="Microsoft Sans Serif"/>
              </a:rPr>
              <a:t>requisito.</a:t>
            </a:r>
            <a:r>
              <a:rPr sz="700" dirty="0">
                <a:latin typeface="Microsoft Sans Serif"/>
                <a:cs typeface="Microsoft Sans Serif"/>
              </a:rPr>
              <a:t> </a:t>
            </a:r>
            <a:r>
              <a:rPr sz="700" spc="-5" dirty="0">
                <a:latin typeface="Microsoft Sans Serif"/>
                <a:cs typeface="Microsoft Sans Serif"/>
              </a:rPr>
              <a:t>Los</a:t>
            </a:r>
            <a:r>
              <a:rPr sz="700" dirty="0">
                <a:latin typeface="Microsoft Sans Serif"/>
                <a:cs typeface="Microsoft Sans Serif"/>
              </a:rPr>
              <a:t> </a:t>
            </a:r>
            <a:r>
              <a:rPr sz="700" spc="30" dirty="0">
                <a:latin typeface="Microsoft Sans Serif"/>
                <a:cs typeface="Microsoft Sans Serif"/>
              </a:rPr>
              <a:t>primeros</a:t>
            </a:r>
            <a:r>
              <a:rPr sz="700" dirty="0">
                <a:latin typeface="Microsoft Sans Serif"/>
                <a:cs typeface="Microsoft Sans Serif"/>
              </a:rPr>
              <a:t> </a:t>
            </a:r>
            <a:r>
              <a:rPr sz="700" spc="15" dirty="0">
                <a:latin typeface="Microsoft Sans Serif"/>
                <a:cs typeface="Microsoft Sans Serif"/>
              </a:rPr>
              <a:t>dispositivos</a:t>
            </a:r>
            <a:r>
              <a:rPr sz="700" dirty="0">
                <a:latin typeface="Microsoft Sans Serif"/>
                <a:cs typeface="Microsoft Sans Serif"/>
              </a:rPr>
              <a:t> </a:t>
            </a:r>
            <a:r>
              <a:rPr sz="700" spc="30" dirty="0">
                <a:latin typeface="Microsoft Sans Serif"/>
                <a:cs typeface="Microsoft Sans Serif"/>
              </a:rPr>
              <a:t>que</a:t>
            </a:r>
            <a:r>
              <a:rPr sz="700" dirty="0">
                <a:latin typeface="Microsoft Sans Serif"/>
                <a:cs typeface="Microsoft Sans Serif"/>
              </a:rPr>
              <a:t> </a:t>
            </a:r>
            <a:r>
              <a:rPr sz="700" spc="-5" dirty="0">
                <a:latin typeface="Microsoft Sans Serif"/>
                <a:cs typeface="Microsoft Sans Serif"/>
              </a:rPr>
              <a:t>se </a:t>
            </a:r>
            <a:r>
              <a:rPr sz="700" spc="-170" dirty="0">
                <a:latin typeface="Microsoft Sans Serif"/>
                <a:cs typeface="Microsoft Sans Serif"/>
              </a:rPr>
              <a:t> </a:t>
            </a:r>
            <a:r>
              <a:rPr sz="700" spc="20" dirty="0">
                <a:latin typeface="Microsoft Sans Serif"/>
                <a:cs typeface="Microsoft Sans Serif"/>
              </a:rPr>
              <a:t>disparan son </a:t>
            </a:r>
            <a:r>
              <a:rPr sz="700" dirty="0">
                <a:latin typeface="Microsoft Sans Serif"/>
                <a:cs typeface="Microsoft Sans Serif"/>
              </a:rPr>
              <a:t>las </a:t>
            </a:r>
            <a:r>
              <a:rPr sz="700" spc="10" dirty="0">
                <a:latin typeface="Microsoft Sans Serif"/>
                <a:cs typeface="Microsoft Sans Serif"/>
              </a:rPr>
              <a:t>válvulas </a:t>
            </a:r>
            <a:r>
              <a:rPr sz="700" spc="20" dirty="0">
                <a:latin typeface="Microsoft Sans Serif"/>
                <a:cs typeface="Microsoft Sans Serif"/>
              </a:rPr>
              <a:t>de </a:t>
            </a:r>
            <a:r>
              <a:rPr sz="700" spc="10" dirty="0">
                <a:latin typeface="Microsoft Sans Serif"/>
                <a:cs typeface="Microsoft Sans Serif"/>
              </a:rPr>
              <a:t>la </a:t>
            </a:r>
            <a:r>
              <a:rPr sz="700" spc="30" dirty="0">
                <a:latin typeface="Microsoft Sans Serif"/>
                <a:cs typeface="Microsoft Sans Serif"/>
              </a:rPr>
              <a:t>turbina. </a:t>
            </a:r>
            <a:r>
              <a:rPr sz="700" spc="15" dirty="0">
                <a:latin typeface="Microsoft Sans Serif"/>
                <a:cs typeface="Microsoft Sans Serif"/>
              </a:rPr>
              <a:t>Luego, </a:t>
            </a:r>
            <a:r>
              <a:rPr sz="700" spc="-5" dirty="0">
                <a:latin typeface="Microsoft Sans Serif"/>
                <a:cs typeface="Microsoft Sans Serif"/>
              </a:rPr>
              <a:t>se </a:t>
            </a:r>
            <a:r>
              <a:rPr sz="700" spc="20" dirty="0">
                <a:latin typeface="Microsoft Sans Serif"/>
                <a:cs typeface="Microsoft Sans Serif"/>
              </a:rPr>
              <a:t>disparan </a:t>
            </a:r>
            <a:r>
              <a:rPr sz="700" spc="10" dirty="0">
                <a:latin typeface="Microsoft Sans Serif"/>
                <a:cs typeface="Microsoft Sans Serif"/>
              </a:rPr>
              <a:t>los </a:t>
            </a:r>
            <a:r>
              <a:rPr sz="700" spc="25" dirty="0">
                <a:latin typeface="Microsoft Sans Serif"/>
                <a:cs typeface="Microsoft Sans Serif"/>
              </a:rPr>
              <a:t>disyuntores </a:t>
            </a:r>
            <a:r>
              <a:rPr sz="700" spc="30" dirty="0">
                <a:latin typeface="Microsoft Sans Serif"/>
                <a:cs typeface="Microsoft Sans Serif"/>
              </a:rPr>
              <a:t> </a:t>
            </a:r>
            <a:r>
              <a:rPr sz="700" spc="20" dirty="0">
                <a:latin typeface="Microsoft Sans Serif"/>
                <a:cs typeface="Microsoft Sans Serif"/>
              </a:rPr>
              <a:t>del </a:t>
            </a:r>
            <a:r>
              <a:rPr sz="700" spc="30" dirty="0">
                <a:latin typeface="Microsoft Sans Serif"/>
                <a:cs typeface="Microsoft Sans Serif"/>
              </a:rPr>
              <a:t>generador </a:t>
            </a:r>
            <a:r>
              <a:rPr sz="700" spc="5" dirty="0">
                <a:latin typeface="Microsoft Sans Serif"/>
                <a:cs typeface="Microsoft Sans Serif"/>
              </a:rPr>
              <a:t>y </a:t>
            </a:r>
            <a:r>
              <a:rPr sz="700" spc="10" dirty="0">
                <a:latin typeface="Microsoft Sans Serif"/>
                <a:cs typeface="Microsoft Sans Serif"/>
              </a:rPr>
              <a:t>el </a:t>
            </a:r>
            <a:r>
              <a:rPr sz="700" spc="30" dirty="0">
                <a:latin typeface="Microsoft Sans Serif"/>
                <a:cs typeface="Microsoft Sans Serif"/>
              </a:rPr>
              <a:t>disyuntor </a:t>
            </a:r>
            <a:r>
              <a:rPr sz="700" spc="20" dirty="0">
                <a:latin typeface="Microsoft Sans Serif"/>
                <a:cs typeface="Microsoft Sans Serif"/>
              </a:rPr>
              <a:t>de campo, </a:t>
            </a:r>
            <a:r>
              <a:rPr sz="700" spc="5" dirty="0">
                <a:latin typeface="Microsoft Sans Serif"/>
                <a:cs typeface="Microsoft Sans Serif"/>
              </a:rPr>
              <a:t>y </a:t>
            </a:r>
            <a:r>
              <a:rPr sz="700" spc="10" dirty="0">
                <a:latin typeface="Microsoft Sans Serif"/>
                <a:cs typeface="Microsoft Sans Serif"/>
              </a:rPr>
              <a:t>la </a:t>
            </a:r>
            <a:r>
              <a:rPr sz="700" spc="20" dirty="0">
                <a:latin typeface="Microsoft Sans Serif"/>
                <a:cs typeface="Microsoft Sans Serif"/>
              </a:rPr>
              <a:t>transferencia de </a:t>
            </a:r>
            <a:r>
              <a:rPr sz="700" spc="15" dirty="0">
                <a:latin typeface="Microsoft Sans Serif"/>
                <a:cs typeface="Microsoft Sans Serif"/>
              </a:rPr>
              <a:t>carga </a:t>
            </a:r>
            <a:r>
              <a:rPr sz="700" spc="20" dirty="0">
                <a:latin typeface="Microsoft Sans Serif"/>
                <a:cs typeface="Microsoft Sans Serif"/>
              </a:rPr>
              <a:t>auxiliar </a:t>
            </a:r>
            <a:r>
              <a:rPr sz="700" spc="25" dirty="0">
                <a:latin typeface="Microsoft Sans Serif"/>
                <a:cs typeface="Microsoft Sans Serif"/>
              </a:rPr>
              <a:t> </a:t>
            </a:r>
            <a:r>
              <a:rPr sz="700" spc="-5" dirty="0">
                <a:latin typeface="Microsoft Sans Serif"/>
                <a:cs typeface="Microsoft Sans Serif"/>
              </a:rPr>
              <a:t>se</a:t>
            </a:r>
            <a:r>
              <a:rPr sz="700" dirty="0">
                <a:latin typeface="Microsoft Sans Serif"/>
                <a:cs typeface="Microsoft Sans Serif"/>
              </a:rPr>
              <a:t> </a:t>
            </a:r>
            <a:r>
              <a:rPr sz="700" spc="15" dirty="0">
                <a:latin typeface="Microsoft Sans Serif"/>
                <a:cs typeface="Microsoft Sans Serif"/>
              </a:rPr>
              <a:t>inicia</a:t>
            </a:r>
            <a:r>
              <a:rPr sz="700" dirty="0">
                <a:latin typeface="Microsoft Sans Serif"/>
                <a:cs typeface="Microsoft Sans Serif"/>
              </a:rPr>
              <a:t> </a:t>
            </a:r>
            <a:r>
              <a:rPr sz="700" spc="30" dirty="0">
                <a:latin typeface="Microsoft Sans Serif"/>
                <a:cs typeface="Microsoft Sans Serif"/>
              </a:rPr>
              <a:t>mediante</a:t>
            </a:r>
            <a:r>
              <a:rPr sz="700" dirty="0">
                <a:latin typeface="Microsoft Sans Serif"/>
                <a:cs typeface="Microsoft Sans Serif"/>
              </a:rPr>
              <a:t> </a:t>
            </a:r>
            <a:r>
              <a:rPr sz="700" spc="40" dirty="0">
                <a:latin typeface="Microsoft Sans Serif"/>
                <a:cs typeface="Microsoft Sans Serif"/>
              </a:rPr>
              <a:t>un</a:t>
            </a:r>
            <a:r>
              <a:rPr sz="700" dirty="0">
                <a:latin typeface="Microsoft Sans Serif"/>
                <a:cs typeface="Microsoft Sans Serif"/>
              </a:rPr>
              <a:t> </a:t>
            </a:r>
            <a:r>
              <a:rPr sz="700" spc="20" dirty="0">
                <a:latin typeface="Microsoft Sans Serif"/>
                <a:cs typeface="Microsoft Sans Serif"/>
              </a:rPr>
              <a:t>relé</a:t>
            </a:r>
            <a:r>
              <a:rPr sz="700" dirty="0">
                <a:latin typeface="Microsoft Sans Serif"/>
                <a:cs typeface="Microsoft Sans Serif"/>
              </a:rPr>
              <a:t> </a:t>
            </a:r>
            <a:r>
              <a:rPr sz="700" spc="20" dirty="0">
                <a:latin typeface="Microsoft Sans Serif"/>
                <a:cs typeface="Microsoft Sans Serif"/>
              </a:rPr>
              <a:t>de</a:t>
            </a:r>
            <a:r>
              <a:rPr sz="700" dirty="0">
                <a:latin typeface="Microsoft Sans Serif"/>
                <a:cs typeface="Microsoft Sans Serif"/>
              </a:rPr>
              <a:t> </a:t>
            </a:r>
            <a:r>
              <a:rPr sz="700" spc="20" dirty="0">
                <a:latin typeface="Microsoft Sans Serif"/>
                <a:cs typeface="Microsoft Sans Serif"/>
              </a:rPr>
              <a:t>potencia</a:t>
            </a:r>
            <a:r>
              <a:rPr sz="700" dirty="0">
                <a:latin typeface="Microsoft Sans Serif"/>
                <a:cs typeface="Microsoft Sans Serif"/>
              </a:rPr>
              <a:t> </a:t>
            </a:r>
            <a:r>
              <a:rPr sz="700" spc="15" dirty="0">
                <a:latin typeface="Microsoft Sans Serif"/>
                <a:cs typeface="Microsoft Sans Serif"/>
              </a:rPr>
              <a:t>inversa</a:t>
            </a:r>
            <a:r>
              <a:rPr sz="700" dirty="0">
                <a:latin typeface="Microsoft Sans Serif"/>
                <a:cs typeface="Microsoft Sans Serif"/>
              </a:rPr>
              <a:t> </a:t>
            </a:r>
            <a:r>
              <a:rPr sz="700" spc="20" dirty="0">
                <a:latin typeface="Microsoft Sans Serif"/>
                <a:cs typeface="Microsoft Sans Serif"/>
              </a:rPr>
              <a:t>en</a:t>
            </a:r>
            <a:r>
              <a:rPr sz="700" dirty="0">
                <a:latin typeface="Microsoft Sans Serif"/>
                <a:cs typeface="Microsoft Sans Serif"/>
              </a:rPr>
              <a:t> </a:t>
            </a:r>
            <a:r>
              <a:rPr sz="700" spc="10" dirty="0">
                <a:latin typeface="Microsoft Sans Serif"/>
                <a:cs typeface="Microsoft Sans Serif"/>
              </a:rPr>
              <a:t>serie</a:t>
            </a:r>
            <a:r>
              <a:rPr sz="700" dirty="0">
                <a:latin typeface="Microsoft Sans Serif"/>
                <a:cs typeface="Microsoft Sans Serif"/>
              </a:rPr>
              <a:t> </a:t>
            </a:r>
            <a:r>
              <a:rPr sz="700" spc="20" dirty="0">
                <a:latin typeface="Microsoft Sans Serif"/>
                <a:cs typeface="Microsoft Sans Serif"/>
              </a:rPr>
              <a:t>con</a:t>
            </a:r>
            <a:r>
              <a:rPr sz="700" dirty="0">
                <a:latin typeface="Microsoft Sans Serif"/>
                <a:cs typeface="Microsoft Sans Serif"/>
              </a:rPr>
              <a:t> </a:t>
            </a:r>
            <a:r>
              <a:rPr sz="700" spc="40" dirty="0">
                <a:latin typeface="Microsoft Sans Serif"/>
                <a:cs typeface="Microsoft Sans Serif"/>
              </a:rPr>
              <a:t>un</a:t>
            </a:r>
            <a:r>
              <a:rPr sz="700" dirty="0">
                <a:latin typeface="Microsoft Sans Serif"/>
                <a:cs typeface="Microsoft Sans Serif"/>
              </a:rPr>
              <a:t> </a:t>
            </a:r>
            <a:r>
              <a:rPr sz="700" spc="40" dirty="0">
                <a:latin typeface="Microsoft Sans Serif"/>
                <a:cs typeface="Microsoft Sans Serif"/>
              </a:rPr>
              <a:t>interruptor</a:t>
            </a:r>
            <a:r>
              <a:rPr sz="700" dirty="0">
                <a:latin typeface="Microsoft Sans Serif"/>
                <a:cs typeface="Microsoft Sans Serif"/>
              </a:rPr>
              <a:t> </a:t>
            </a:r>
            <a:r>
              <a:rPr sz="700" spc="20" dirty="0">
                <a:latin typeface="Microsoft Sans Serif"/>
                <a:cs typeface="Microsoft Sans Serif"/>
              </a:rPr>
              <a:t>de </a:t>
            </a:r>
            <a:r>
              <a:rPr sz="700" spc="-170" dirty="0">
                <a:latin typeface="Microsoft Sans Serif"/>
                <a:cs typeface="Microsoft Sans Serif"/>
              </a:rPr>
              <a:t> </a:t>
            </a:r>
            <a:r>
              <a:rPr sz="700" spc="20" dirty="0">
                <a:latin typeface="Microsoft Sans Serif"/>
                <a:cs typeface="Microsoft Sans Serif"/>
              </a:rPr>
              <a:t>posición de </a:t>
            </a:r>
            <a:r>
              <a:rPr sz="700" spc="10" dirty="0">
                <a:latin typeface="Microsoft Sans Serif"/>
                <a:cs typeface="Microsoft Sans Serif"/>
              </a:rPr>
              <a:t>“válvulas </a:t>
            </a:r>
            <a:r>
              <a:rPr sz="700" spc="20" dirty="0">
                <a:latin typeface="Microsoft Sans Serif"/>
                <a:cs typeface="Microsoft Sans Serif"/>
              </a:rPr>
              <a:t>de </a:t>
            </a:r>
            <a:r>
              <a:rPr sz="700" spc="35" dirty="0">
                <a:latin typeface="Microsoft Sans Serif"/>
                <a:cs typeface="Microsoft Sans Serif"/>
              </a:rPr>
              <a:t>turbina </a:t>
            </a:r>
            <a:r>
              <a:rPr sz="700" spc="10" dirty="0">
                <a:latin typeface="Microsoft Sans Serif"/>
                <a:cs typeface="Microsoft Sans Serif"/>
              </a:rPr>
              <a:t>cerradas”, </a:t>
            </a:r>
            <a:r>
              <a:rPr sz="700" spc="35" dirty="0">
                <a:latin typeface="Microsoft Sans Serif"/>
                <a:cs typeface="Microsoft Sans Serif"/>
              </a:rPr>
              <a:t>brindando </a:t>
            </a:r>
            <a:r>
              <a:rPr sz="700" spc="25" dirty="0">
                <a:latin typeface="Microsoft Sans Serif"/>
                <a:cs typeface="Microsoft Sans Serif"/>
              </a:rPr>
              <a:t>seguridad </a:t>
            </a:r>
            <a:r>
              <a:rPr sz="700" spc="30" dirty="0">
                <a:latin typeface="Microsoft Sans Serif"/>
                <a:cs typeface="Microsoft Sans Serif"/>
              </a:rPr>
              <a:t>contra una </a:t>
            </a:r>
            <a:r>
              <a:rPr sz="700" spc="-175" dirty="0">
                <a:latin typeface="Microsoft Sans Serif"/>
                <a:cs typeface="Microsoft Sans Serif"/>
              </a:rPr>
              <a:t> </a:t>
            </a:r>
            <a:r>
              <a:rPr sz="700" spc="20" dirty="0">
                <a:latin typeface="Microsoft Sans Serif"/>
                <a:cs typeface="Microsoft Sans Serif"/>
              </a:rPr>
              <a:t>posible sobrevelocidad de </a:t>
            </a:r>
            <a:r>
              <a:rPr sz="700" spc="10" dirty="0">
                <a:latin typeface="Microsoft Sans Serif"/>
                <a:cs typeface="Microsoft Sans Serif"/>
              </a:rPr>
              <a:t>la </a:t>
            </a:r>
            <a:r>
              <a:rPr sz="700" spc="35" dirty="0">
                <a:latin typeface="Microsoft Sans Serif"/>
                <a:cs typeface="Microsoft Sans Serif"/>
              </a:rPr>
              <a:t>turbina </a:t>
            </a:r>
            <a:r>
              <a:rPr sz="700" spc="10" dirty="0">
                <a:latin typeface="Microsoft Sans Serif"/>
                <a:cs typeface="Microsoft Sans Serif"/>
              </a:rPr>
              <a:t>al </a:t>
            </a:r>
            <a:r>
              <a:rPr sz="700" spc="25" dirty="0">
                <a:latin typeface="Microsoft Sans Serif"/>
                <a:cs typeface="Microsoft Sans Serif"/>
              </a:rPr>
              <a:t>garantizar </a:t>
            </a:r>
            <a:r>
              <a:rPr sz="700" spc="30" dirty="0">
                <a:latin typeface="Microsoft Sans Serif"/>
                <a:cs typeface="Microsoft Sans Serif"/>
              </a:rPr>
              <a:t>una </a:t>
            </a:r>
            <a:r>
              <a:rPr sz="700" spc="15" dirty="0">
                <a:latin typeface="Microsoft Sans Serif"/>
                <a:cs typeface="Microsoft Sans Serif"/>
              </a:rPr>
              <a:t>velocidad </a:t>
            </a:r>
            <a:r>
              <a:rPr sz="700" spc="20" dirty="0">
                <a:latin typeface="Microsoft Sans Serif"/>
                <a:cs typeface="Microsoft Sans Serif"/>
              </a:rPr>
              <a:t> </a:t>
            </a:r>
            <a:r>
              <a:rPr sz="700" spc="25" dirty="0">
                <a:latin typeface="Microsoft Sans Serif"/>
                <a:cs typeface="Microsoft Sans Serif"/>
              </a:rPr>
              <a:t>suficientemente </a:t>
            </a:r>
            <a:r>
              <a:rPr sz="700" spc="20" dirty="0">
                <a:latin typeface="Microsoft Sans Serif"/>
                <a:cs typeface="Microsoft Sans Serif"/>
              </a:rPr>
              <a:t>reducida. </a:t>
            </a:r>
            <a:r>
              <a:rPr sz="700" spc="25" dirty="0">
                <a:latin typeface="Microsoft Sans Serif"/>
                <a:cs typeface="Microsoft Sans Serif"/>
              </a:rPr>
              <a:t>flujos </a:t>
            </a:r>
            <a:r>
              <a:rPr sz="700" spc="20" dirty="0">
                <a:latin typeface="Microsoft Sans Serif"/>
                <a:cs typeface="Microsoft Sans Serif"/>
              </a:rPr>
              <a:t>de vapor. </a:t>
            </a:r>
            <a:r>
              <a:rPr sz="700" dirty="0">
                <a:latin typeface="Microsoft Sans Serif"/>
                <a:cs typeface="Microsoft Sans Serif"/>
              </a:rPr>
              <a:t>Para </a:t>
            </a:r>
            <a:r>
              <a:rPr sz="700" spc="25" dirty="0">
                <a:latin typeface="Microsoft Sans Serif"/>
                <a:cs typeface="Microsoft Sans Serif"/>
              </a:rPr>
              <a:t>problemas </a:t>
            </a:r>
            <a:r>
              <a:rPr sz="700" spc="15" dirty="0">
                <a:latin typeface="Microsoft Sans Serif"/>
                <a:cs typeface="Microsoft Sans Serif"/>
              </a:rPr>
              <a:t>mecánicos </a:t>
            </a:r>
            <a:r>
              <a:rPr sz="700" spc="20" dirty="0">
                <a:latin typeface="Microsoft Sans Serif"/>
                <a:cs typeface="Microsoft Sans Serif"/>
              </a:rPr>
              <a:t>de </a:t>
            </a:r>
            <a:r>
              <a:rPr sz="700" spc="25" dirty="0">
                <a:latin typeface="Microsoft Sans Serif"/>
                <a:cs typeface="Microsoft Sans Serif"/>
              </a:rPr>
              <a:t> caldera/reactor</a:t>
            </a:r>
            <a:r>
              <a:rPr sz="700" spc="-5" dirty="0">
                <a:latin typeface="Microsoft Sans Serif"/>
                <a:cs typeface="Microsoft Sans Serif"/>
              </a:rPr>
              <a:t> </a:t>
            </a:r>
            <a:r>
              <a:rPr sz="700" spc="30" dirty="0">
                <a:latin typeface="Microsoft Sans Serif"/>
                <a:cs typeface="Microsoft Sans Serif"/>
              </a:rPr>
              <a:t>o</a:t>
            </a:r>
            <a:r>
              <a:rPr sz="700" dirty="0">
                <a:latin typeface="Microsoft Sans Serif"/>
                <a:cs typeface="Microsoft Sans Serif"/>
              </a:rPr>
              <a:t> </a:t>
            </a:r>
            <a:r>
              <a:rPr sz="700" spc="30" dirty="0">
                <a:latin typeface="Microsoft Sans Serif"/>
                <a:cs typeface="Microsoft Sans Serif"/>
              </a:rPr>
              <a:t>turbina,</a:t>
            </a:r>
            <a:r>
              <a:rPr sz="700" spc="-5" dirty="0">
                <a:latin typeface="Microsoft Sans Serif"/>
                <a:cs typeface="Microsoft Sans Serif"/>
              </a:rPr>
              <a:t> </a:t>
            </a:r>
            <a:r>
              <a:rPr sz="700" spc="10" dirty="0">
                <a:latin typeface="Microsoft Sans Serif"/>
                <a:cs typeface="Microsoft Sans Serif"/>
              </a:rPr>
              <a:t>este</a:t>
            </a:r>
            <a:r>
              <a:rPr sz="700" dirty="0">
                <a:latin typeface="Microsoft Sans Serif"/>
                <a:cs typeface="Microsoft Sans Serif"/>
              </a:rPr>
              <a:t> </a:t>
            </a:r>
            <a:r>
              <a:rPr sz="700" spc="-5" dirty="0">
                <a:latin typeface="Microsoft Sans Serif"/>
                <a:cs typeface="Microsoft Sans Serif"/>
              </a:rPr>
              <a:t>es</a:t>
            </a:r>
            <a:r>
              <a:rPr sz="700" dirty="0">
                <a:latin typeface="Microsoft Sans Serif"/>
                <a:cs typeface="Microsoft Sans Serif"/>
              </a:rPr>
              <a:t> </a:t>
            </a:r>
            <a:r>
              <a:rPr sz="700" spc="10" dirty="0">
                <a:latin typeface="Microsoft Sans Serif"/>
                <a:cs typeface="Microsoft Sans Serif"/>
              </a:rPr>
              <a:t>el</a:t>
            </a:r>
            <a:r>
              <a:rPr sz="700" spc="-5" dirty="0">
                <a:latin typeface="Microsoft Sans Serif"/>
                <a:cs typeface="Microsoft Sans Serif"/>
              </a:rPr>
              <a:t> </a:t>
            </a:r>
            <a:r>
              <a:rPr sz="700" spc="45" dirty="0">
                <a:latin typeface="Microsoft Sans Serif"/>
                <a:cs typeface="Microsoft Sans Serif"/>
              </a:rPr>
              <a:t>modo</a:t>
            </a:r>
            <a:r>
              <a:rPr sz="700" dirty="0">
                <a:latin typeface="Microsoft Sans Serif"/>
                <a:cs typeface="Microsoft Sans Serif"/>
              </a:rPr>
              <a:t> </a:t>
            </a:r>
            <a:r>
              <a:rPr sz="700" spc="20" dirty="0">
                <a:latin typeface="Microsoft Sans Serif"/>
                <a:cs typeface="Microsoft Sans Serif"/>
              </a:rPr>
              <a:t>de</a:t>
            </a:r>
            <a:r>
              <a:rPr sz="700" spc="-5" dirty="0">
                <a:latin typeface="Microsoft Sans Serif"/>
                <a:cs typeface="Microsoft Sans Serif"/>
              </a:rPr>
              <a:t> </a:t>
            </a:r>
            <a:r>
              <a:rPr sz="700" spc="25" dirty="0">
                <a:latin typeface="Microsoft Sans Serif"/>
                <a:cs typeface="Microsoft Sans Serif"/>
              </a:rPr>
              <a:t>disparo</a:t>
            </a:r>
            <a:r>
              <a:rPr sz="700" dirty="0">
                <a:latin typeface="Microsoft Sans Serif"/>
                <a:cs typeface="Microsoft Sans Serif"/>
              </a:rPr>
              <a:t> </a:t>
            </a:r>
            <a:r>
              <a:rPr sz="700" spc="30" dirty="0">
                <a:latin typeface="Microsoft Sans Serif"/>
                <a:cs typeface="Microsoft Sans Serif"/>
              </a:rPr>
              <a:t>preferido</a:t>
            </a:r>
            <a:r>
              <a:rPr sz="700" dirty="0">
                <a:latin typeface="Microsoft Sans Serif"/>
                <a:cs typeface="Microsoft Sans Serif"/>
              </a:rPr>
              <a:t> </a:t>
            </a:r>
            <a:r>
              <a:rPr sz="700" spc="35" dirty="0">
                <a:latin typeface="Microsoft Sans Serif"/>
                <a:cs typeface="Microsoft Sans Serif"/>
              </a:rPr>
              <a:t>porque</a:t>
            </a:r>
            <a:r>
              <a:rPr sz="700" spc="-5" dirty="0">
                <a:latin typeface="Microsoft Sans Serif"/>
                <a:cs typeface="Microsoft Sans Serif"/>
              </a:rPr>
              <a:t> </a:t>
            </a:r>
            <a:r>
              <a:rPr sz="700" spc="15" dirty="0">
                <a:latin typeface="Microsoft Sans Serif"/>
                <a:cs typeface="Microsoft Sans Serif"/>
              </a:rPr>
              <a:t>evita </a:t>
            </a:r>
            <a:r>
              <a:rPr sz="700" spc="-170" dirty="0">
                <a:latin typeface="Microsoft Sans Serif"/>
                <a:cs typeface="Microsoft Sans Serif"/>
              </a:rPr>
              <a:t> </a:t>
            </a:r>
            <a:r>
              <a:rPr sz="700" spc="10" dirty="0">
                <a:latin typeface="Microsoft Sans Serif"/>
                <a:cs typeface="Microsoft Sans Serif"/>
              </a:rPr>
              <a:t>el </a:t>
            </a:r>
            <a:r>
              <a:rPr sz="700" spc="5" dirty="0">
                <a:latin typeface="Microsoft Sans Serif"/>
                <a:cs typeface="Microsoft Sans Serif"/>
              </a:rPr>
              <a:t>exceso </a:t>
            </a:r>
            <a:r>
              <a:rPr sz="700" spc="20" dirty="0">
                <a:latin typeface="Microsoft Sans Serif"/>
                <a:cs typeface="Microsoft Sans Serif"/>
              </a:rPr>
              <a:t>de </a:t>
            </a:r>
            <a:r>
              <a:rPr sz="700" spc="15" dirty="0">
                <a:latin typeface="Microsoft Sans Serif"/>
                <a:cs typeface="Microsoft Sans Serif"/>
              </a:rPr>
              <a:t>velocidad </a:t>
            </a:r>
            <a:r>
              <a:rPr sz="700" spc="20" dirty="0">
                <a:latin typeface="Microsoft Sans Serif"/>
                <a:cs typeface="Microsoft Sans Serif"/>
              </a:rPr>
              <a:t>de </a:t>
            </a:r>
            <a:r>
              <a:rPr sz="700" spc="10" dirty="0">
                <a:latin typeface="Microsoft Sans Serif"/>
                <a:cs typeface="Microsoft Sans Serif"/>
              </a:rPr>
              <a:t>la </a:t>
            </a:r>
            <a:r>
              <a:rPr sz="700" spc="25" dirty="0">
                <a:latin typeface="Microsoft Sans Serif"/>
                <a:cs typeface="Microsoft Sans Serif"/>
              </a:rPr>
              <a:t>máquina. </a:t>
            </a:r>
            <a:r>
              <a:rPr sz="700" spc="-10" dirty="0">
                <a:latin typeface="Microsoft Sans Serif"/>
                <a:cs typeface="Microsoft Sans Serif"/>
              </a:rPr>
              <a:t>Sin </a:t>
            </a:r>
            <a:r>
              <a:rPr sz="700" spc="30" dirty="0">
                <a:latin typeface="Microsoft Sans Serif"/>
                <a:cs typeface="Microsoft Sans Serif"/>
              </a:rPr>
              <a:t>embargo, una </a:t>
            </a:r>
            <a:r>
              <a:rPr sz="700" spc="15" dirty="0">
                <a:latin typeface="Microsoft Sans Serif"/>
                <a:cs typeface="Microsoft Sans Serif"/>
              </a:rPr>
              <a:t>desventaja </a:t>
            </a:r>
            <a:r>
              <a:rPr sz="700" spc="-5" dirty="0">
                <a:latin typeface="Microsoft Sans Serif"/>
                <a:cs typeface="Microsoft Sans Serif"/>
              </a:rPr>
              <a:t>es </a:t>
            </a:r>
            <a:r>
              <a:rPr sz="700" spc="10" dirty="0">
                <a:latin typeface="Microsoft Sans Serif"/>
                <a:cs typeface="Microsoft Sans Serif"/>
              </a:rPr>
              <a:t>la </a:t>
            </a:r>
            <a:r>
              <a:rPr sz="700" spc="15" dirty="0">
                <a:latin typeface="Microsoft Sans Serif"/>
                <a:cs typeface="Microsoft Sans Serif"/>
              </a:rPr>
              <a:t> </a:t>
            </a:r>
            <a:r>
              <a:rPr sz="700" spc="25" dirty="0">
                <a:latin typeface="Microsoft Sans Serif"/>
                <a:cs typeface="Microsoft Sans Serif"/>
              </a:rPr>
              <a:t>falta </a:t>
            </a:r>
            <a:r>
              <a:rPr sz="700" spc="20" dirty="0">
                <a:latin typeface="Microsoft Sans Serif"/>
                <a:cs typeface="Microsoft Sans Serif"/>
              </a:rPr>
              <a:t>de </a:t>
            </a:r>
            <a:r>
              <a:rPr sz="700" spc="30" dirty="0">
                <a:latin typeface="Microsoft Sans Serif"/>
                <a:cs typeface="Microsoft Sans Serif"/>
              </a:rPr>
              <a:t>una </a:t>
            </a:r>
            <a:r>
              <a:rPr sz="700" spc="10" dirty="0">
                <a:latin typeface="Microsoft Sans Serif"/>
                <a:cs typeface="Microsoft Sans Serif"/>
              </a:rPr>
              <a:t>salida </a:t>
            </a:r>
            <a:r>
              <a:rPr sz="700" spc="20" dirty="0">
                <a:latin typeface="Microsoft Sans Serif"/>
                <a:cs typeface="Microsoft Sans Serif"/>
              </a:rPr>
              <a:t>en </a:t>
            </a:r>
            <a:r>
              <a:rPr sz="700" dirty="0">
                <a:latin typeface="Microsoft Sans Serif"/>
                <a:cs typeface="Microsoft Sans Serif"/>
              </a:rPr>
              <a:t>caso </a:t>
            </a:r>
            <a:r>
              <a:rPr sz="700" spc="20" dirty="0">
                <a:latin typeface="Microsoft Sans Serif"/>
                <a:cs typeface="Microsoft Sans Serif"/>
              </a:rPr>
              <a:t>de </a:t>
            </a:r>
            <a:r>
              <a:rPr sz="700" spc="15" dirty="0">
                <a:latin typeface="Microsoft Sans Serif"/>
                <a:cs typeface="Microsoft Sans Serif"/>
              </a:rPr>
              <a:t>falla </a:t>
            </a:r>
            <a:r>
              <a:rPr sz="700" spc="20" dirty="0">
                <a:latin typeface="Microsoft Sans Serif"/>
                <a:cs typeface="Microsoft Sans Serif"/>
              </a:rPr>
              <a:t>de </a:t>
            </a:r>
            <a:r>
              <a:rPr sz="700" spc="10" dirty="0">
                <a:latin typeface="Microsoft Sans Serif"/>
                <a:cs typeface="Microsoft Sans Serif"/>
              </a:rPr>
              <a:t>los </a:t>
            </a:r>
            <a:r>
              <a:rPr sz="700" spc="35" dirty="0">
                <a:latin typeface="Microsoft Sans Serif"/>
                <a:cs typeface="Microsoft Sans Serif"/>
              </a:rPr>
              <a:t>interruptores </a:t>
            </a:r>
            <a:r>
              <a:rPr sz="700" spc="20" dirty="0">
                <a:latin typeface="Microsoft Sans Serif"/>
                <a:cs typeface="Microsoft Sans Serif"/>
              </a:rPr>
              <a:t>de </a:t>
            </a:r>
            <a:r>
              <a:rPr sz="700" spc="30" dirty="0">
                <a:latin typeface="Microsoft Sans Serif"/>
                <a:cs typeface="Microsoft Sans Serif"/>
              </a:rPr>
              <a:t>límite </a:t>
            </a:r>
            <a:r>
              <a:rPr sz="700" spc="20" dirty="0">
                <a:latin typeface="Microsoft Sans Serif"/>
                <a:cs typeface="Microsoft Sans Serif"/>
              </a:rPr>
              <a:t>de </a:t>
            </a:r>
            <a:r>
              <a:rPr sz="700" spc="10" dirty="0">
                <a:latin typeface="Microsoft Sans Serif"/>
                <a:cs typeface="Microsoft Sans Serif"/>
              </a:rPr>
              <a:t>la </a:t>
            </a:r>
            <a:r>
              <a:rPr sz="700" spc="15" dirty="0">
                <a:latin typeface="Microsoft Sans Serif"/>
                <a:cs typeface="Microsoft Sans Serif"/>
              </a:rPr>
              <a:t> </a:t>
            </a:r>
            <a:r>
              <a:rPr sz="700" spc="10" dirty="0">
                <a:latin typeface="Microsoft Sans Serif"/>
                <a:cs typeface="Microsoft Sans Serif"/>
              </a:rPr>
              <a:t>válvula </a:t>
            </a:r>
            <a:r>
              <a:rPr sz="700" spc="20" dirty="0">
                <a:latin typeface="Microsoft Sans Serif"/>
                <a:cs typeface="Microsoft Sans Serif"/>
              </a:rPr>
              <a:t>de </a:t>
            </a:r>
            <a:r>
              <a:rPr sz="700" spc="10" dirty="0">
                <a:latin typeface="Microsoft Sans Serif"/>
                <a:cs typeface="Microsoft Sans Serif"/>
              </a:rPr>
              <a:t>la </a:t>
            </a:r>
            <a:r>
              <a:rPr sz="700" spc="35" dirty="0">
                <a:latin typeface="Microsoft Sans Serif"/>
                <a:cs typeface="Microsoft Sans Serif"/>
              </a:rPr>
              <a:t>turbina </a:t>
            </a:r>
            <a:r>
              <a:rPr sz="700" spc="30" dirty="0">
                <a:latin typeface="Microsoft Sans Serif"/>
                <a:cs typeface="Microsoft Sans Serif"/>
              </a:rPr>
              <a:t>o </a:t>
            </a:r>
            <a:r>
              <a:rPr sz="700" spc="20" dirty="0">
                <a:latin typeface="Microsoft Sans Serif"/>
                <a:cs typeface="Microsoft Sans Serif"/>
              </a:rPr>
              <a:t>del relé de potencia </a:t>
            </a:r>
            <a:r>
              <a:rPr sz="700" spc="10" dirty="0">
                <a:latin typeface="Microsoft Sans Serif"/>
                <a:cs typeface="Microsoft Sans Serif"/>
              </a:rPr>
              <a:t>inversa. </a:t>
            </a:r>
            <a:r>
              <a:rPr sz="700" spc="15" dirty="0">
                <a:latin typeface="Microsoft Sans Serif"/>
                <a:cs typeface="Microsoft Sans Serif"/>
              </a:rPr>
              <a:t>Cuando </a:t>
            </a:r>
            <a:r>
              <a:rPr sz="700" spc="-5" dirty="0">
                <a:latin typeface="Microsoft Sans Serif"/>
                <a:cs typeface="Microsoft Sans Serif"/>
              </a:rPr>
              <a:t>se </a:t>
            </a:r>
            <a:r>
              <a:rPr sz="700" spc="20" dirty="0">
                <a:latin typeface="Microsoft Sans Serif"/>
                <a:cs typeface="Microsoft Sans Serif"/>
              </a:rPr>
              <a:t>utiliza </a:t>
            </a:r>
            <a:r>
              <a:rPr sz="700" spc="10" dirty="0">
                <a:latin typeface="Microsoft Sans Serif"/>
                <a:cs typeface="Microsoft Sans Serif"/>
              </a:rPr>
              <a:t>este </a:t>
            </a:r>
            <a:r>
              <a:rPr sz="700" spc="15" dirty="0">
                <a:latin typeface="Microsoft Sans Serif"/>
                <a:cs typeface="Microsoft Sans Serif"/>
              </a:rPr>
              <a:t> </a:t>
            </a:r>
            <a:r>
              <a:rPr sz="700" spc="25" dirty="0">
                <a:latin typeface="Microsoft Sans Serif"/>
                <a:cs typeface="Microsoft Sans Serif"/>
              </a:rPr>
              <a:t>enfoque, </a:t>
            </a:r>
            <a:r>
              <a:rPr sz="700" spc="-5" dirty="0">
                <a:latin typeface="Microsoft Sans Serif"/>
                <a:cs typeface="Microsoft Sans Serif"/>
              </a:rPr>
              <a:t>se </a:t>
            </a:r>
            <a:r>
              <a:rPr sz="700" spc="20" dirty="0">
                <a:latin typeface="Microsoft Sans Serif"/>
                <a:cs typeface="Microsoft Sans Serif"/>
              </a:rPr>
              <a:t>debe </a:t>
            </a:r>
            <a:r>
              <a:rPr sz="700" spc="30" dirty="0">
                <a:latin typeface="Microsoft Sans Serif"/>
                <a:cs typeface="Microsoft Sans Serif"/>
              </a:rPr>
              <a:t>proporcionar </a:t>
            </a:r>
            <a:r>
              <a:rPr sz="700" spc="25" dirty="0">
                <a:latin typeface="Microsoft Sans Serif"/>
                <a:cs typeface="Microsoft Sans Serif"/>
              </a:rPr>
              <a:t>protección </a:t>
            </a:r>
            <a:r>
              <a:rPr sz="700" spc="20" dirty="0">
                <a:latin typeface="Microsoft Sans Serif"/>
                <a:cs typeface="Microsoft Sans Serif"/>
              </a:rPr>
              <a:t>de respaldo </a:t>
            </a:r>
            <a:r>
              <a:rPr sz="700" spc="25" dirty="0">
                <a:latin typeface="Microsoft Sans Serif"/>
                <a:cs typeface="Microsoft Sans Serif"/>
              </a:rPr>
              <a:t>para garantizar </a:t>
            </a:r>
            <a:r>
              <a:rPr sz="700" spc="10" dirty="0">
                <a:latin typeface="Microsoft Sans Serif"/>
                <a:cs typeface="Microsoft Sans Serif"/>
              </a:rPr>
              <a:t>el </a:t>
            </a:r>
            <a:r>
              <a:rPr sz="700" spc="15" dirty="0">
                <a:latin typeface="Microsoft Sans Serif"/>
                <a:cs typeface="Microsoft Sans Serif"/>
              </a:rPr>
              <a:t> </a:t>
            </a:r>
            <a:r>
              <a:rPr sz="700" spc="25" dirty="0">
                <a:latin typeface="Microsoft Sans Serif"/>
                <a:cs typeface="Microsoft Sans Serif"/>
              </a:rPr>
              <a:t>disparo </a:t>
            </a:r>
            <a:r>
              <a:rPr sz="700" spc="20" dirty="0">
                <a:latin typeface="Microsoft Sans Serif"/>
                <a:cs typeface="Microsoft Sans Serif"/>
              </a:rPr>
              <a:t>en </a:t>
            </a:r>
            <a:r>
              <a:rPr sz="700" dirty="0">
                <a:latin typeface="Microsoft Sans Serif"/>
                <a:cs typeface="Microsoft Sans Serif"/>
              </a:rPr>
              <a:t>caso </a:t>
            </a:r>
            <a:r>
              <a:rPr sz="700" spc="20" dirty="0">
                <a:latin typeface="Microsoft Sans Serif"/>
                <a:cs typeface="Microsoft Sans Serif"/>
              </a:rPr>
              <a:t>de </a:t>
            </a:r>
            <a:r>
              <a:rPr sz="700" spc="10" dirty="0">
                <a:latin typeface="Microsoft Sans Serif"/>
                <a:cs typeface="Microsoft Sans Serif"/>
              </a:rPr>
              <a:t>falla. </a:t>
            </a:r>
            <a:r>
              <a:rPr sz="700" spc="-10" dirty="0">
                <a:latin typeface="Microsoft Sans Serif"/>
                <a:cs typeface="Microsoft Sans Serif"/>
              </a:rPr>
              <a:t>Esta </a:t>
            </a:r>
            <a:r>
              <a:rPr sz="700" spc="25" dirty="0">
                <a:latin typeface="Microsoft Sans Serif"/>
                <a:cs typeface="Microsoft Sans Serif"/>
              </a:rPr>
              <a:t>protección </a:t>
            </a:r>
            <a:r>
              <a:rPr sz="700" spc="30" dirty="0">
                <a:latin typeface="Microsoft Sans Serif"/>
                <a:cs typeface="Microsoft Sans Serif"/>
              </a:rPr>
              <a:t>generalmente </a:t>
            </a:r>
            <a:r>
              <a:rPr sz="700" spc="10" dirty="0">
                <a:latin typeface="Microsoft Sans Serif"/>
                <a:cs typeface="Microsoft Sans Serif"/>
              </a:rPr>
              <a:t>la </a:t>
            </a:r>
            <a:r>
              <a:rPr sz="700" spc="30" dirty="0">
                <a:latin typeface="Microsoft Sans Serif"/>
                <a:cs typeface="Microsoft Sans Serif"/>
              </a:rPr>
              <a:t>proporciona </a:t>
            </a:r>
            <a:r>
              <a:rPr sz="700" spc="40" dirty="0">
                <a:latin typeface="Microsoft Sans Serif"/>
                <a:cs typeface="Microsoft Sans Serif"/>
              </a:rPr>
              <a:t>un </a:t>
            </a:r>
            <a:r>
              <a:rPr sz="700" spc="45" dirty="0">
                <a:latin typeface="Microsoft Sans Serif"/>
                <a:cs typeface="Microsoft Sans Serif"/>
              </a:rPr>
              <a:t> </a:t>
            </a:r>
            <a:r>
              <a:rPr sz="700" spc="20" dirty="0">
                <a:latin typeface="Microsoft Sans Serif"/>
                <a:cs typeface="Microsoft Sans Serif"/>
              </a:rPr>
              <a:t>relé</a:t>
            </a:r>
            <a:r>
              <a:rPr sz="700" spc="-5" dirty="0">
                <a:latin typeface="Microsoft Sans Serif"/>
                <a:cs typeface="Microsoft Sans Serif"/>
              </a:rPr>
              <a:t> </a:t>
            </a:r>
            <a:r>
              <a:rPr sz="700" spc="20" dirty="0">
                <a:latin typeface="Microsoft Sans Serif"/>
                <a:cs typeface="Microsoft Sans Serif"/>
              </a:rPr>
              <a:t>de</a:t>
            </a:r>
            <a:r>
              <a:rPr sz="700" spc="-5" dirty="0">
                <a:latin typeface="Microsoft Sans Serif"/>
                <a:cs typeface="Microsoft Sans Serif"/>
              </a:rPr>
              <a:t> </a:t>
            </a:r>
            <a:r>
              <a:rPr sz="700" spc="20" dirty="0">
                <a:latin typeface="Microsoft Sans Serif"/>
                <a:cs typeface="Microsoft Sans Serif"/>
              </a:rPr>
              <a:t>potencia</a:t>
            </a:r>
            <a:r>
              <a:rPr sz="700" spc="-5" dirty="0">
                <a:latin typeface="Microsoft Sans Serif"/>
                <a:cs typeface="Microsoft Sans Serif"/>
              </a:rPr>
              <a:t> </a:t>
            </a:r>
            <a:r>
              <a:rPr sz="700" spc="15" dirty="0">
                <a:latin typeface="Microsoft Sans Serif"/>
                <a:cs typeface="Microsoft Sans Serif"/>
              </a:rPr>
              <a:t>inversa</a:t>
            </a:r>
            <a:r>
              <a:rPr sz="700" spc="-5" dirty="0">
                <a:latin typeface="Microsoft Sans Serif"/>
                <a:cs typeface="Microsoft Sans Serif"/>
              </a:rPr>
              <a:t> </a:t>
            </a:r>
            <a:r>
              <a:rPr sz="700" spc="25" dirty="0">
                <a:latin typeface="Microsoft Sans Serif"/>
                <a:cs typeface="Microsoft Sans Serif"/>
              </a:rPr>
              <a:t>independiente</a:t>
            </a:r>
            <a:r>
              <a:rPr sz="700" spc="-5" dirty="0">
                <a:latin typeface="Microsoft Sans Serif"/>
                <a:cs typeface="Microsoft Sans Serif"/>
              </a:rPr>
              <a:t> </a:t>
            </a:r>
            <a:r>
              <a:rPr sz="700" spc="30" dirty="0">
                <a:latin typeface="Microsoft Sans Serif"/>
                <a:cs typeface="Microsoft Sans Serif"/>
              </a:rPr>
              <a:t>que</a:t>
            </a:r>
            <a:r>
              <a:rPr sz="700" spc="-5" dirty="0">
                <a:latin typeface="Microsoft Sans Serif"/>
                <a:cs typeface="Microsoft Sans Serif"/>
              </a:rPr>
              <a:t> </a:t>
            </a:r>
            <a:r>
              <a:rPr sz="700" spc="15" dirty="0">
                <a:latin typeface="Microsoft Sans Serif"/>
                <a:cs typeface="Microsoft Sans Serif"/>
              </a:rPr>
              <a:t>inicia</a:t>
            </a:r>
            <a:endParaRPr sz="700">
              <a:latin typeface="Microsoft Sans Serif"/>
              <a:cs typeface="Microsoft Sans Serif"/>
            </a:endParaRPr>
          </a:p>
        </p:txBody>
      </p:sp>
      <p:sp>
        <p:nvSpPr>
          <p:cNvPr id="6" name="object 6"/>
          <p:cNvSpPr txBox="1"/>
          <p:nvPr/>
        </p:nvSpPr>
        <p:spPr>
          <a:xfrm>
            <a:off x="9100214" y="617975"/>
            <a:ext cx="7201672" cy="508409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734695">
              <a:lnSpc>
                <a:spcPct val="100000"/>
              </a:lnSpc>
              <a:spcBef>
                <a:spcPts val="100"/>
              </a:spcBef>
            </a:pPr>
            <a:r>
              <a:rPr sz="950" spc="40" dirty="0">
                <a:latin typeface="Microsoft Sans Serif"/>
                <a:cs typeface="Microsoft Sans Serif"/>
              </a:rPr>
              <a:t>III.</a:t>
            </a:r>
            <a:r>
              <a:rPr sz="950" spc="-50" dirty="0">
                <a:latin typeface="Microsoft Sans Serif"/>
                <a:cs typeface="Microsoft Sans Serif"/>
              </a:rPr>
              <a:t> </a:t>
            </a:r>
            <a:r>
              <a:rPr sz="950" spc="-25" dirty="0">
                <a:latin typeface="Microsoft Sans Serif"/>
                <a:cs typeface="Microsoft Sans Serif"/>
              </a:rPr>
              <a:t>t</a:t>
            </a:r>
            <a:r>
              <a:rPr sz="750" spc="-25" dirty="0">
                <a:latin typeface="Microsoft Sans Serif"/>
                <a:cs typeface="Microsoft Sans Serif"/>
              </a:rPr>
              <a:t>EXCELENTE</a:t>
            </a:r>
            <a:r>
              <a:rPr sz="950" spc="-25" dirty="0">
                <a:latin typeface="Microsoft Sans Serif"/>
                <a:cs typeface="Microsoft Sans Serif"/>
              </a:rPr>
              <a:t>S</a:t>
            </a:r>
            <a:r>
              <a:rPr sz="750" spc="-25" dirty="0">
                <a:latin typeface="Microsoft Sans Serif"/>
                <a:cs typeface="Microsoft Sans Serif"/>
              </a:rPr>
              <a:t>quimio</a:t>
            </a:r>
            <a:r>
              <a:rPr sz="950" spc="-25" dirty="0">
                <a:latin typeface="Microsoft Sans Serif"/>
                <a:cs typeface="Microsoft Sans Serif"/>
              </a:rPr>
              <a:t>S</a:t>
            </a:r>
            <a:r>
              <a:rPr sz="750" spc="-25" dirty="0">
                <a:latin typeface="Microsoft Sans Serif"/>
                <a:cs typeface="Microsoft Sans Serif"/>
              </a:rPr>
              <a:t>ELECCIÓN</a:t>
            </a:r>
            <a:endParaRPr sz="750">
              <a:latin typeface="Microsoft Sans Serif"/>
              <a:cs typeface="Microsoft Sans Serif"/>
            </a:endParaRPr>
          </a:p>
          <a:p>
            <a:pPr marL="12700" marR="5080" indent="153670">
              <a:lnSpc>
                <a:spcPct val="134700"/>
              </a:lnSpc>
              <a:spcBef>
                <a:spcPts val="270"/>
              </a:spcBef>
            </a:pPr>
            <a:r>
              <a:rPr sz="750" spc="25" dirty="0">
                <a:latin typeface="Microsoft Sans Serif"/>
                <a:cs typeface="Microsoft Sans Serif"/>
              </a:rPr>
              <a:t>Muchos</a:t>
            </a:r>
            <a:r>
              <a:rPr sz="750" dirty="0">
                <a:latin typeface="Microsoft Sans Serif"/>
                <a:cs typeface="Microsoft Sans Serif"/>
              </a:rPr>
              <a:t> </a:t>
            </a:r>
            <a:r>
              <a:rPr sz="750" spc="20" dirty="0">
                <a:latin typeface="Microsoft Sans Serif"/>
                <a:cs typeface="Microsoft Sans Serif"/>
              </a:rPr>
              <a:t>factores</a:t>
            </a:r>
            <a:r>
              <a:rPr sz="750" spc="5" dirty="0">
                <a:latin typeface="Microsoft Sans Serif"/>
                <a:cs typeface="Microsoft Sans Serif"/>
              </a:rPr>
              <a:t> </a:t>
            </a:r>
            <a:r>
              <a:rPr sz="750" spc="30" dirty="0">
                <a:latin typeface="Microsoft Sans Serif"/>
                <a:cs typeface="Microsoft Sans Serif"/>
              </a:rPr>
              <a:t>contribuyen</a:t>
            </a:r>
            <a:r>
              <a:rPr sz="750" spc="5" dirty="0">
                <a:latin typeface="Microsoft Sans Serif"/>
                <a:cs typeface="Microsoft Sans Serif"/>
              </a:rPr>
              <a:t> </a:t>
            </a:r>
            <a:r>
              <a:rPr sz="750" dirty="0">
                <a:latin typeface="Microsoft Sans Serif"/>
                <a:cs typeface="Microsoft Sans Serif"/>
              </a:rPr>
              <a:t>a</a:t>
            </a:r>
            <a:r>
              <a:rPr sz="750" spc="5" dirty="0">
                <a:latin typeface="Microsoft Sans Serif"/>
                <a:cs typeface="Microsoft Sans Serif"/>
              </a:rPr>
              <a:t> </a:t>
            </a:r>
            <a:r>
              <a:rPr sz="750" spc="10" dirty="0">
                <a:latin typeface="Microsoft Sans Serif"/>
                <a:cs typeface="Microsoft Sans Serif"/>
              </a:rPr>
              <a:t>seleccionar</a:t>
            </a:r>
            <a:r>
              <a:rPr sz="750" dirty="0">
                <a:latin typeface="Microsoft Sans Serif"/>
                <a:cs typeface="Microsoft Sans Serif"/>
              </a:rPr>
              <a:t> </a:t>
            </a:r>
            <a:r>
              <a:rPr sz="750" spc="10" dirty="0">
                <a:latin typeface="Microsoft Sans Serif"/>
                <a:cs typeface="Microsoft Sans Serif"/>
              </a:rPr>
              <a:t>el</a:t>
            </a:r>
            <a:r>
              <a:rPr sz="750" spc="5" dirty="0">
                <a:latin typeface="Microsoft Sans Serif"/>
                <a:cs typeface="Microsoft Sans Serif"/>
              </a:rPr>
              <a:t> </a:t>
            </a:r>
            <a:r>
              <a:rPr sz="750" spc="20" dirty="0">
                <a:latin typeface="Microsoft Sans Serif"/>
                <a:cs typeface="Microsoft Sans Serif"/>
              </a:rPr>
              <a:t>esquema</a:t>
            </a:r>
            <a:r>
              <a:rPr sz="750" spc="5" dirty="0">
                <a:latin typeface="Microsoft Sans Serif"/>
                <a:cs typeface="Microsoft Sans Serif"/>
              </a:rPr>
              <a:t> </a:t>
            </a:r>
            <a:r>
              <a:rPr sz="750" spc="25" dirty="0">
                <a:latin typeface="Microsoft Sans Serif"/>
                <a:cs typeface="Microsoft Sans Serif"/>
              </a:rPr>
              <a:t>de</a:t>
            </a:r>
            <a:r>
              <a:rPr sz="750" spc="5" dirty="0">
                <a:latin typeface="Microsoft Sans Serif"/>
                <a:cs typeface="Microsoft Sans Serif"/>
              </a:rPr>
              <a:t> </a:t>
            </a:r>
            <a:r>
              <a:rPr sz="750" spc="25" dirty="0">
                <a:latin typeface="Microsoft Sans Serif"/>
                <a:cs typeface="Microsoft Sans Serif"/>
              </a:rPr>
              <a:t>disparo </a:t>
            </a:r>
            <a:r>
              <a:rPr sz="750" spc="-185" dirty="0">
                <a:latin typeface="Microsoft Sans Serif"/>
                <a:cs typeface="Microsoft Sans Serif"/>
              </a:rPr>
              <a:t> </a:t>
            </a:r>
            <a:r>
              <a:rPr sz="750" spc="15" dirty="0">
                <a:latin typeface="Microsoft Sans Serif"/>
                <a:cs typeface="Microsoft Sans Serif"/>
              </a:rPr>
              <a:t>adecuado.</a:t>
            </a:r>
            <a:r>
              <a:rPr sz="750" spc="-5" dirty="0">
                <a:latin typeface="Microsoft Sans Serif"/>
                <a:cs typeface="Microsoft Sans Serif"/>
              </a:rPr>
              <a:t> </a:t>
            </a:r>
            <a:r>
              <a:rPr sz="750" spc="5" dirty="0">
                <a:latin typeface="Microsoft Sans Serif"/>
                <a:cs typeface="Microsoft Sans Serif"/>
              </a:rPr>
              <a:t>Varios</a:t>
            </a:r>
            <a:r>
              <a:rPr sz="750" dirty="0">
                <a:latin typeface="Microsoft Sans Serif"/>
                <a:cs typeface="Microsoft Sans Serif"/>
              </a:rPr>
              <a:t> </a:t>
            </a:r>
            <a:r>
              <a:rPr sz="750" spc="25" dirty="0">
                <a:latin typeface="Microsoft Sans Serif"/>
                <a:cs typeface="Microsoft Sans Serif"/>
              </a:rPr>
              <a:t>elementos</a:t>
            </a:r>
            <a:r>
              <a:rPr sz="750" spc="-5" dirty="0">
                <a:latin typeface="Microsoft Sans Serif"/>
                <a:cs typeface="Microsoft Sans Serif"/>
              </a:rPr>
              <a:t> </a:t>
            </a:r>
            <a:r>
              <a:rPr sz="750" dirty="0">
                <a:latin typeface="Microsoft Sans Serif"/>
                <a:cs typeface="Microsoft Sans Serif"/>
              </a:rPr>
              <a:t>clave </a:t>
            </a:r>
            <a:r>
              <a:rPr sz="750" spc="20" dirty="0">
                <a:latin typeface="Microsoft Sans Serif"/>
                <a:cs typeface="Microsoft Sans Serif"/>
              </a:rPr>
              <a:t>incluyen</a:t>
            </a:r>
            <a:r>
              <a:rPr sz="750" dirty="0">
                <a:latin typeface="Microsoft Sans Serif"/>
                <a:cs typeface="Microsoft Sans Serif"/>
              </a:rPr>
              <a:t> </a:t>
            </a:r>
            <a:r>
              <a:rPr sz="750" spc="10" dirty="0">
                <a:latin typeface="Microsoft Sans Serif"/>
                <a:cs typeface="Microsoft Sans Serif"/>
              </a:rPr>
              <a:t>los</a:t>
            </a:r>
            <a:r>
              <a:rPr sz="750" spc="-5" dirty="0">
                <a:latin typeface="Microsoft Sans Serif"/>
                <a:cs typeface="Microsoft Sans Serif"/>
              </a:rPr>
              <a:t> </a:t>
            </a:r>
            <a:r>
              <a:rPr sz="750" spc="15" dirty="0">
                <a:latin typeface="Microsoft Sans Serif"/>
                <a:cs typeface="Microsoft Sans Serif"/>
              </a:rPr>
              <a:t>siguientes:</a:t>
            </a:r>
            <a:endParaRPr sz="750">
              <a:latin typeface="Microsoft Sans Serif"/>
              <a:cs typeface="Microsoft Sans Serif"/>
            </a:endParaRPr>
          </a:p>
          <a:p>
            <a:pPr marL="410209" marR="321945" indent="-170815">
              <a:lnSpc>
                <a:spcPct val="144300"/>
              </a:lnSpc>
              <a:spcBef>
                <a:spcPts val="40"/>
              </a:spcBef>
              <a:buSzPct val="142857"/>
              <a:buChar char="•"/>
              <a:tabLst>
                <a:tab pos="396875" algn="l"/>
              </a:tabLst>
            </a:pPr>
            <a:r>
              <a:rPr sz="700" spc="10" dirty="0">
                <a:latin typeface="Microsoft Sans Serif"/>
                <a:cs typeface="Microsoft Sans Serif"/>
              </a:rPr>
              <a:t>Tipo</a:t>
            </a:r>
            <a:r>
              <a:rPr sz="700" spc="-10" dirty="0">
                <a:latin typeface="Microsoft Sans Serif"/>
                <a:cs typeface="Microsoft Sans Serif"/>
              </a:rPr>
              <a:t> </a:t>
            </a:r>
            <a:r>
              <a:rPr sz="700" spc="20" dirty="0">
                <a:latin typeface="Microsoft Sans Serif"/>
                <a:cs typeface="Microsoft Sans Serif"/>
              </a:rPr>
              <a:t>de</a:t>
            </a:r>
            <a:r>
              <a:rPr sz="700" spc="-5" dirty="0">
                <a:latin typeface="Microsoft Sans Serif"/>
                <a:cs typeface="Microsoft Sans Serif"/>
              </a:rPr>
              <a:t> </a:t>
            </a:r>
            <a:r>
              <a:rPr sz="700" spc="50" dirty="0">
                <a:latin typeface="Microsoft Sans Serif"/>
                <a:cs typeface="Microsoft Sans Serif"/>
              </a:rPr>
              <a:t>motor</a:t>
            </a:r>
            <a:r>
              <a:rPr sz="700" spc="-5" dirty="0">
                <a:latin typeface="Microsoft Sans Serif"/>
                <a:cs typeface="Microsoft Sans Serif"/>
              </a:rPr>
              <a:t> </a:t>
            </a:r>
            <a:r>
              <a:rPr sz="700" spc="30" dirty="0">
                <a:latin typeface="Microsoft Sans Serif"/>
                <a:cs typeface="Microsoft Sans Serif"/>
              </a:rPr>
              <a:t>primario:</a:t>
            </a:r>
            <a:r>
              <a:rPr sz="700" spc="-5" dirty="0">
                <a:latin typeface="Microsoft Sans Serif"/>
                <a:cs typeface="Microsoft Sans Serif"/>
              </a:rPr>
              <a:t> </a:t>
            </a:r>
            <a:r>
              <a:rPr sz="700" spc="50" dirty="0">
                <a:latin typeface="Microsoft Sans Serif"/>
                <a:cs typeface="Microsoft Sans Serif"/>
              </a:rPr>
              <a:t>motor</a:t>
            </a:r>
            <a:r>
              <a:rPr sz="700" spc="-5" dirty="0">
                <a:latin typeface="Microsoft Sans Serif"/>
                <a:cs typeface="Microsoft Sans Serif"/>
              </a:rPr>
              <a:t> </a:t>
            </a:r>
            <a:r>
              <a:rPr sz="700" spc="15" dirty="0">
                <a:latin typeface="Microsoft Sans Serif"/>
                <a:cs typeface="Microsoft Sans Serif"/>
              </a:rPr>
              <a:t>diésel/gas,</a:t>
            </a:r>
            <a:r>
              <a:rPr sz="700" spc="-5" dirty="0">
                <a:latin typeface="Microsoft Sans Serif"/>
                <a:cs typeface="Microsoft Sans Serif"/>
              </a:rPr>
              <a:t> </a:t>
            </a:r>
            <a:r>
              <a:rPr sz="700" spc="35" dirty="0">
                <a:latin typeface="Microsoft Sans Serif"/>
                <a:cs typeface="Microsoft Sans Serif"/>
              </a:rPr>
              <a:t>turbina</a:t>
            </a:r>
            <a:r>
              <a:rPr sz="700" spc="-5" dirty="0">
                <a:latin typeface="Microsoft Sans Serif"/>
                <a:cs typeface="Microsoft Sans Serif"/>
              </a:rPr>
              <a:t> </a:t>
            </a:r>
            <a:r>
              <a:rPr sz="700" spc="20" dirty="0">
                <a:latin typeface="Microsoft Sans Serif"/>
                <a:cs typeface="Microsoft Sans Serif"/>
              </a:rPr>
              <a:t>de</a:t>
            </a:r>
            <a:r>
              <a:rPr sz="700" spc="-10" dirty="0">
                <a:latin typeface="Microsoft Sans Serif"/>
                <a:cs typeface="Microsoft Sans Serif"/>
              </a:rPr>
              <a:t> </a:t>
            </a:r>
            <a:r>
              <a:rPr sz="700" spc="5" dirty="0">
                <a:latin typeface="Microsoft Sans Serif"/>
                <a:cs typeface="Microsoft Sans Serif"/>
              </a:rPr>
              <a:t>gas, </a:t>
            </a:r>
            <a:r>
              <a:rPr sz="700" spc="-170" dirty="0">
                <a:latin typeface="Microsoft Sans Serif"/>
                <a:cs typeface="Microsoft Sans Serif"/>
              </a:rPr>
              <a:t> </a:t>
            </a:r>
            <a:r>
              <a:rPr sz="700" spc="35" dirty="0">
                <a:latin typeface="Microsoft Sans Serif"/>
                <a:cs typeface="Microsoft Sans Serif"/>
              </a:rPr>
              <a:t>turbina</a:t>
            </a:r>
            <a:r>
              <a:rPr sz="700" spc="-10" dirty="0">
                <a:latin typeface="Microsoft Sans Serif"/>
                <a:cs typeface="Microsoft Sans Serif"/>
              </a:rPr>
              <a:t> </a:t>
            </a:r>
            <a:r>
              <a:rPr sz="700" spc="20" dirty="0">
                <a:latin typeface="Microsoft Sans Serif"/>
                <a:cs typeface="Microsoft Sans Serif"/>
              </a:rPr>
              <a:t>de</a:t>
            </a:r>
            <a:r>
              <a:rPr sz="700" spc="-5" dirty="0">
                <a:latin typeface="Microsoft Sans Serif"/>
                <a:cs typeface="Microsoft Sans Serif"/>
              </a:rPr>
              <a:t> </a:t>
            </a:r>
            <a:r>
              <a:rPr sz="700" spc="25" dirty="0">
                <a:latin typeface="Microsoft Sans Serif"/>
                <a:cs typeface="Microsoft Sans Serif"/>
              </a:rPr>
              <a:t>vapor</a:t>
            </a:r>
            <a:r>
              <a:rPr sz="700" spc="-5" dirty="0">
                <a:latin typeface="Microsoft Sans Serif"/>
                <a:cs typeface="Microsoft Sans Serif"/>
              </a:rPr>
              <a:t> </a:t>
            </a:r>
            <a:r>
              <a:rPr sz="700" spc="30" dirty="0">
                <a:latin typeface="Microsoft Sans Serif"/>
                <a:cs typeface="Microsoft Sans Serif"/>
              </a:rPr>
              <a:t>o</a:t>
            </a:r>
            <a:r>
              <a:rPr sz="700" spc="-5" dirty="0">
                <a:latin typeface="Microsoft Sans Serif"/>
                <a:cs typeface="Microsoft Sans Serif"/>
              </a:rPr>
              <a:t> </a:t>
            </a:r>
            <a:r>
              <a:rPr sz="700" spc="25" dirty="0">
                <a:latin typeface="Microsoft Sans Serif"/>
                <a:cs typeface="Microsoft Sans Serif"/>
              </a:rPr>
              <a:t>rueda</a:t>
            </a:r>
            <a:r>
              <a:rPr sz="700" spc="-5" dirty="0">
                <a:latin typeface="Microsoft Sans Serif"/>
                <a:cs typeface="Microsoft Sans Serif"/>
              </a:rPr>
              <a:t> </a:t>
            </a:r>
            <a:r>
              <a:rPr sz="700" spc="20" dirty="0">
                <a:latin typeface="Microsoft Sans Serif"/>
                <a:cs typeface="Microsoft Sans Serif"/>
              </a:rPr>
              <a:t>hidráulica.</a:t>
            </a:r>
            <a:endParaRPr sz="700">
              <a:latin typeface="Microsoft Sans Serif"/>
              <a:cs typeface="Microsoft Sans Serif"/>
            </a:endParaRPr>
          </a:p>
        </p:txBody>
      </p:sp>
      <p:sp>
        <p:nvSpPr>
          <p:cNvPr id="7" name="object 7"/>
          <p:cNvSpPr txBox="1"/>
          <p:nvPr/>
        </p:nvSpPr>
        <p:spPr>
          <a:xfrm>
            <a:off x="9622663" y="1426935"/>
            <a:ext cx="6424534" cy="642548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70180" marR="137795" indent="-170180">
              <a:lnSpc>
                <a:spcPct val="142900"/>
              </a:lnSpc>
              <a:spcBef>
                <a:spcPts val="100"/>
              </a:spcBef>
              <a:buSzPct val="142857"/>
              <a:buChar char="•"/>
              <a:tabLst>
                <a:tab pos="170180" algn="l"/>
              </a:tabLst>
            </a:pPr>
            <a:r>
              <a:rPr sz="700" spc="30" dirty="0">
                <a:latin typeface="Microsoft Sans Serif"/>
                <a:cs typeface="Microsoft Sans Serif"/>
              </a:rPr>
              <a:t>Impacto</a:t>
            </a:r>
            <a:r>
              <a:rPr sz="700" dirty="0">
                <a:latin typeface="Microsoft Sans Serif"/>
                <a:cs typeface="Microsoft Sans Serif"/>
              </a:rPr>
              <a:t> </a:t>
            </a:r>
            <a:r>
              <a:rPr sz="700" spc="20" dirty="0">
                <a:latin typeface="Microsoft Sans Serif"/>
                <a:cs typeface="Microsoft Sans Serif"/>
              </a:rPr>
              <a:t>de</a:t>
            </a:r>
            <a:r>
              <a:rPr sz="700" dirty="0">
                <a:latin typeface="Microsoft Sans Serif"/>
                <a:cs typeface="Microsoft Sans Serif"/>
              </a:rPr>
              <a:t> </a:t>
            </a:r>
            <a:r>
              <a:rPr sz="700" spc="10" dirty="0">
                <a:latin typeface="Microsoft Sans Serif"/>
                <a:cs typeface="Microsoft Sans Serif"/>
              </a:rPr>
              <a:t>la</a:t>
            </a:r>
            <a:r>
              <a:rPr sz="700" dirty="0">
                <a:latin typeface="Microsoft Sans Serif"/>
                <a:cs typeface="Microsoft Sans Serif"/>
              </a:rPr>
              <a:t> </a:t>
            </a:r>
            <a:r>
              <a:rPr sz="700" spc="25" dirty="0">
                <a:latin typeface="Microsoft Sans Serif"/>
                <a:cs typeface="Microsoft Sans Serif"/>
              </a:rPr>
              <a:t>pérdida</a:t>
            </a:r>
            <a:r>
              <a:rPr sz="700" dirty="0">
                <a:latin typeface="Microsoft Sans Serif"/>
                <a:cs typeface="Microsoft Sans Serif"/>
              </a:rPr>
              <a:t> </a:t>
            </a:r>
            <a:r>
              <a:rPr sz="700" spc="30" dirty="0">
                <a:latin typeface="Microsoft Sans Serif"/>
                <a:cs typeface="Microsoft Sans Serif"/>
              </a:rPr>
              <a:t>repentina</a:t>
            </a:r>
            <a:r>
              <a:rPr sz="700" dirty="0">
                <a:latin typeface="Microsoft Sans Serif"/>
                <a:cs typeface="Microsoft Sans Serif"/>
              </a:rPr>
              <a:t> </a:t>
            </a:r>
            <a:r>
              <a:rPr sz="700" spc="20" dirty="0">
                <a:latin typeface="Microsoft Sans Serif"/>
                <a:cs typeface="Microsoft Sans Serif"/>
              </a:rPr>
              <a:t>de</a:t>
            </a:r>
            <a:r>
              <a:rPr sz="700" dirty="0">
                <a:latin typeface="Microsoft Sans Serif"/>
                <a:cs typeface="Microsoft Sans Serif"/>
              </a:rPr>
              <a:t> </a:t>
            </a:r>
            <a:r>
              <a:rPr sz="700" spc="20" dirty="0">
                <a:latin typeface="Microsoft Sans Serif"/>
                <a:cs typeface="Microsoft Sans Serif"/>
              </a:rPr>
              <a:t>potencia</a:t>
            </a:r>
            <a:r>
              <a:rPr sz="700" dirty="0">
                <a:latin typeface="Microsoft Sans Serif"/>
                <a:cs typeface="Microsoft Sans Serif"/>
              </a:rPr>
              <a:t> </a:t>
            </a:r>
            <a:r>
              <a:rPr sz="700" spc="20" dirty="0">
                <a:latin typeface="Microsoft Sans Serif"/>
                <a:cs typeface="Microsoft Sans Serif"/>
              </a:rPr>
              <a:t>de</a:t>
            </a:r>
            <a:r>
              <a:rPr sz="700" dirty="0">
                <a:latin typeface="Microsoft Sans Serif"/>
                <a:cs typeface="Microsoft Sans Serif"/>
              </a:rPr>
              <a:t> </a:t>
            </a:r>
            <a:r>
              <a:rPr sz="700" spc="10" dirty="0">
                <a:latin typeface="Microsoft Sans Serif"/>
                <a:cs typeface="Microsoft Sans Serif"/>
              </a:rPr>
              <a:t>salida</a:t>
            </a:r>
            <a:r>
              <a:rPr sz="700" spc="5" dirty="0">
                <a:latin typeface="Microsoft Sans Serif"/>
                <a:cs typeface="Microsoft Sans Serif"/>
              </a:rPr>
              <a:t> </a:t>
            </a:r>
            <a:r>
              <a:rPr sz="700" spc="20" dirty="0">
                <a:latin typeface="Microsoft Sans Serif"/>
                <a:cs typeface="Microsoft Sans Serif"/>
              </a:rPr>
              <a:t>en</a:t>
            </a:r>
            <a:r>
              <a:rPr sz="700" dirty="0">
                <a:latin typeface="Microsoft Sans Serif"/>
                <a:cs typeface="Microsoft Sans Serif"/>
              </a:rPr>
              <a:t> </a:t>
            </a:r>
            <a:r>
              <a:rPr sz="700" spc="10" dirty="0">
                <a:latin typeface="Microsoft Sans Serif"/>
                <a:cs typeface="Microsoft Sans Serif"/>
              </a:rPr>
              <a:t>el </a:t>
            </a:r>
            <a:r>
              <a:rPr sz="700" spc="-175" dirty="0">
                <a:latin typeface="Microsoft Sans Serif"/>
                <a:cs typeface="Microsoft Sans Serif"/>
              </a:rPr>
              <a:t> </a:t>
            </a:r>
            <a:r>
              <a:rPr sz="700" spc="15" dirty="0">
                <a:latin typeface="Microsoft Sans Serif"/>
                <a:cs typeface="Microsoft Sans Serif"/>
              </a:rPr>
              <a:t>sistema</a:t>
            </a:r>
            <a:r>
              <a:rPr sz="700" spc="-5" dirty="0">
                <a:latin typeface="Microsoft Sans Serif"/>
                <a:cs typeface="Microsoft Sans Serif"/>
              </a:rPr>
              <a:t> </a:t>
            </a:r>
            <a:r>
              <a:rPr sz="700" spc="15" dirty="0">
                <a:latin typeface="Microsoft Sans Serif"/>
                <a:cs typeface="Microsoft Sans Serif"/>
              </a:rPr>
              <a:t>eléctrico</a:t>
            </a:r>
            <a:r>
              <a:rPr sz="700" spc="-5" dirty="0">
                <a:latin typeface="Microsoft Sans Serif"/>
                <a:cs typeface="Microsoft Sans Serif"/>
              </a:rPr>
              <a:t> </a:t>
            </a:r>
            <a:r>
              <a:rPr sz="700" spc="5" dirty="0">
                <a:latin typeface="Microsoft Sans Serif"/>
                <a:cs typeface="Microsoft Sans Serif"/>
              </a:rPr>
              <a:t>y</a:t>
            </a:r>
            <a:r>
              <a:rPr sz="700" spc="-5" dirty="0">
                <a:latin typeface="Microsoft Sans Serif"/>
                <a:cs typeface="Microsoft Sans Serif"/>
              </a:rPr>
              <a:t> </a:t>
            </a:r>
            <a:r>
              <a:rPr sz="700" spc="10" dirty="0">
                <a:latin typeface="Microsoft Sans Serif"/>
                <a:cs typeface="Microsoft Sans Serif"/>
              </a:rPr>
              <a:t>el</a:t>
            </a:r>
            <a:r>
              <a:rPr sz="700" spc="-5" dirty="0">
                <a:latin typeface="Microsoft Sans Serif"/>
                <a:cs typeface="Microsoft Sans Serif"/>
              </a:rPr>
              <a:t> </a:t>
            </a:r>
            <a:r>
              <a:rPr sz="700" spc="50" dirty="0">
                <a:latin typeface="Microsoft Sans Serif"/>
                <a:cs typeface="Microsoft Sans Serif"/>
              </a:rPr>
              <a:t>motor</a:t>
            </a:r>
            <a:r>
              <a:rPr sz="700" spc="-5" dirty="0">
                <a:latin typeface="Microsoft Sans Serif"/>
                <a:cs typeface="Microsoft Sans Serif"/>
              </a:rPr>
              <a:t> </a:t>
            </a:r>
            <a:r>
              <a:rPr sz="700" spc="30" dirty="0">
                <a:latin typeface="Microsoft Sans Serif"/>
                <a:cs typeface="Microsoft Sans Serif"/>
              </a:rPr>
              <a:t>primario.</a:t>
            </a:r>
            <a:endParaRPr sz="700">
              <a:latin typeface="Microsoft Sans Serif"/>
              <a:cs typeface="Microsoft Sans Serif"/>
            </a:endParaRPr>
          </a:p>
          <a:p>
            <a:pPr marL="169545" indent="-157480">
              <a:lnSpc>
                <a:spcPct val="100000"/>
              </a:lnSpc>
              <a:spcBef>
                <a:spcPts val="430"/>
              </a:spcBef>
              <a:buSzPct val="142857"/>
              <a:buChar char="•"/>
              <a:tabLst>
                <a:tab pos="170180" algn="l"/>
              </a:tabLst>
            </a:pPr>
            <a:r>
              <a:rPr sz="700" spc="15" dirty="0">
                <a:latin typeface="Microsoft Sans Serif"/>
                <a:cs typeface="Microsoft Sans Serif"/>
              </a:rPr>
              <a:t>Seguridad</a:t>
            </a:r>
            <a:r>
              <a:rPr sz="700" spc="-25" dirty="0">
                <a:latin typeface="Microsoft Sans Serif"/>
                <a:cs typeface="Microsoft Sans Serif"/>
              </a:rPr>
              <a:t> </a:t>
            </a:r>
            <a:r>
              <a:rPr sz="700" spc="10" dirty="0">
                <a:latin typeface="Microsoft Sans Serif"/>
                <a:cs typeface="Microsoft Sans Serif"/>
              </a:rPr>
              <a:t>al</a:t>
            </a:r>
            <a:r>
              <a:rPr sz="700" spc="-20" dirty="0">
                <a:latin typeface="Microsoft Sans Serif"/>
                <a:cs typeface="Microsoft Sans Serif"/>
              </a:rPr>
              <a:t> </a:t>
            </a:r>
            <a:r>
              <a:rPr sz="700" spc="20" dirty="0">
                <a:latin typeface="Microsoft Sans Serif"/>
                <a:cs typeface="Microsoft Sans Serif"/>
              </a:rPr>
              <a:t>personal.</a:t>
            </a:r>
            <a:endParaRPr sz="700">
              <a:latin typeface="Microsoft Sans Serif"/>
              <a:cs typeface="Microsoft Sans Serif"/>
            </a:endParaRPr>
          </a:p>
          <a:p>
            <a:pPr marL="169545" indent="-157480">
              <a:lnSpc>
                <a:spcPct val="100000"/>
              </a:lnSpc>
              <a:spcBef>
                <a:spcPts val="345"/>
              </a:spcBef>
              <a:buSzPct val="125000"/>
              <a:buChar char="•"/>
              <a:tabLst>
                <a:tab pos="170180" algn="l"/>
              </a:tabLst>
            </a:pPr>
            <a:r>
              <a:rPr sz="800" spc="10" dirty="0">
                <a:latin typeface="Microsoft Sans Serif"/>
                <a:cs typeface="Microsoft Sans Serif"/>
              </a:rPr>
              <a:t>Experiencia</a:t>
            </a:r>
            <a:r>
              <a:rPr sz="800" spc="-35" dirty="0">
                <a:latin typeface="Microsoft Sans Serif"/>
                <a:cs typeface="Microsoft Sans Serif"/>
              </a:rPr>
              <a:t> </a:t>
            </a:r>
            <a:r>
              <a:rPr sz="800" spc="25" dirty="0">
                <a:latin typeface="Microsoft Sans Serif"/>
                <a:cs typeface="Microsoft Sans Serif"/>
              </a:rPr>
              <a:t>operativa.</a:t>
            </a:r>
            <a:endParaRPr sz="800">
              <a:latin typeface="Microsoft Sans Serif"/>
              <a:cs typeface="Microsoft Sans Serif"/>
            </a:endParaRPr>
          </a:p>
          <a:p>
            <a:pPr marL="169545" marR="5080" indent="-157480">
              <a:lnSpc>
                <a:spcPct val="144300"/>
              </a:lnSpc>
              <a:spcBef>
                <a:spcPts val="25"/>
              </a:spcBef>
              <a:buSzPct val="142857"/>
              <a:buChar char="•"/>
              <a:tabLst>
                <a:tab pos="170180" algn="l"/>
              </a:tabLst>
            </a:pPr>
            <a:r>
              <a:rPr sz="700" spc="15" dirty="0">
                <a:latin typeface="Microsoft Sans Serif"/>
                <a:cs typeface="Microsoft Sans Serif"/>
              </a:rPr>
              <a:t>Gestión</a:t>
            </a:r>
            <a:r>
              <a:rPr sz="700" spc="-5" dirty="0">
                <a:latin typeface="Microsoft Sans Serif"/>
                <a:cs typeface="Microsoft Sans Serif"/>
              </a:rPr>
              <a:t> </a:t>
            </a:r>
            <a:r>
              <a:rPr sz="700" spc="20" dirty="0">
                <a:latin typeface="Microsoft Sans Serif"/>
                <a:cs typeface="Microsoft Sans Serif"/>
              </a:rPr>
              <a:t>de</a:t>
            </a:r>
            <a:r>
              <a:rPr sz="700" dirty="0">
                <a:latin typeface="Microsoft Sans Serif"/>
                <a:cs typeface="Microsoft Sans Serif"/>
              </a:rPr>
              <a:t> </a:t>
            </a:r>
            <a:r>
              <a:rPr sz="700" spc="10" dirty="0">
                <a:latin typeface="Microsoft Sans Serif"/>
                <a:cs typeface="Microsoft Sans Serif"/>
              </a:rPr>
              <a:t>cargas</a:t>
            </a:r>
            <a:r>
              <a:rPr sz="700" spc="-5" dirty="0">
                <a:latin typeface="Microsoft Sans Serif"/>
                <a:cs typeface="Microsoft Sans Serif"/>
              </a:rPr>
              <a:t> </a:t>
            </a:r>
            <a:r>
              <a:rPr sz="700" spc="15" dirty="0">
                <a:latin typeface="Microsoft Sans Serif"/>
                <a:cs typeface="Microsoft Sans Serif"/>
              </a:rPr>
              <a:t>auxiliares</a:t>
            </a:r>
            <a:r>
              <a:rPr sz="700" dirty="0">
                <a:latin typeface="Microsoft Sans Serif"/>
                <a:cs typeface="Microsoft Sans Serif"/>
              </a:rPr>
              <a:t> </a:t>
            </a:r>
            <a:r>
              <a:rPr sz="700" spc="20" dirty="0">
                <a:latin typeface="Microsoft Sans Serif"/>
                <a:cs typeface="Microsoft Sans Serif"/>
              </a:rPr>
              <a:t>de</a:t>
            </a:r>
            <a:r>
              <a:rPr sz="700" spc="-5" dirty="0">
                <a:latin typeface="Microsoft Sans Serif"/>
                <a:cs typeface="Microsoft Sans Serif"/>
              </a:rPr>
              <a:t> </a:t>
            </a:r>
            <a:r>
              <a:rPr sz="700" spc="10" dirty="0">
                <a:latin typeface="Microsoft Sans Serif"/>
                <a:cs typeface="Microsoft Sans Serif"/>
              </a:rPr>
              <a:t>la</a:t>
            </a:r>
            <a:r>
              <a:rPr sz="700" dirty="0">
                <a:latin typeface="Microsoft Sans Serif"/>
                <a:cs typeface="Microsoft Sans Serif"/>
              </a:rPr>
              <a:t> </a:t>
            </a:r>
            <a:r>
              <a:rPr sz="700" spc="30" dirty="0">
                <a:latin typeface="Microsoft Sans Serif"/>
                <a:cs typeface="Microsoft Sans Serif"/>
              </a:rPr>
              <a:t>unidad</a:t>
            </a:r>
            <a:r>
              <a:rPr sz="700" dirty="0">
                <a:latin typeface="Microsoft Sans Serif"/>
                <a:cs typeface="Microsoft Sans Serif"/>
              </a:rPr>
              <a:t> </a:t>
            </a:r>
            <a:r>
              <a:rPr sz="700" spc="35" dirty="0">
                <a:latin typeface="Microsoft Sans Serif"/>
                <a:cs typeface="Microsoft Sans Serif"/>
              </a:rPr>
              <a:t>durante</a:t>
            </a:r>
            <a:r>
              <a:rPr sz="700" spc="-5" dirty="0">
                <a:latin typeface="Microsoft Sans Serif"/>
                <a:cs typeface="Microsoft Sans Serif"/>
              </a:rPr>
              <a:t> </a:t>
            </a:r>
            <a:r>
              <a:rPr sz="700" spc="10" dirty="0">
                <a:latin typeface="Microsoft Sans Serif"/>
                <a:cs typeface="Microsoft Sans Serif"/>
              </a:rPr>
              <a:t>la</a:t>
            </a:r>
            <a:r>
              <a:rPr sz="700" dirty="0">
                <a:latin typeface="Microsoft Sans Serif"/>
                <a:cs typeface="Microsoft Sans Serif"/>
              </a:rPr>
              <a:t> </a:t>
            </a:r>
            <a:r>
              <a:rPr sz="700" spc="20" dirty="0">
                <a:latin typeface="Microsoft Sans Serif"/>
                <a:cs typeface="Microsoft Sans Serif"/>
              </a:rPr>
              <a:t>parada</a:t>
            </a:r>
            <a:r>
              <a:rPr sz="700" spc="-5" dirty="0">
                <a:latin typeface="Microsoft Sans Serif"/>
                <a:cs typeface="Microsoft Sans Serif"/>
              </a:rPr>
              <a:t> </a:t>
            </a:r>
            <a:r>
              <a:rPr sz="700" spc="20" dirty="0">
                <a:latin typeface="Microsoft Sans Serif"/>
                <a:cs typeface="Microsoft Sans Serif"/>
              </a:rPr>
              <a:t>de </a:t>
            </a:r>
            <a:r>
              <a:rPr sz="700" spc="-170" dirty="0">
                <a:latin typeface="Microsoft Sans Serif"/>
                <a:cs typeface="Microsoft Sans Serif"/>
              </a:rPr>
              <a:t> </a:t>
            </a:r>
            <a:r>
              <a:rPr sz="700" spc="20" dirty="0">
                <a:latin typeface="Microsoft Sans Serif"/>
                <a:cs typeface="Microsoft Sans Serif"/>
              </a:rPr>
              <a:t>emergencia.</a:t>
            </a:r>
            <a:endParaRPr sz="700">
              <a:latin typeface="Microsoft Sans Serif"/>
              <a:cs typeface="Microsoft Sans Serif"/>
            </a:endParaRPr>
          </a:p>
        </p:txBody>
      </p:sp>
      <p:sp>
        <p:nvSpPr>
          <p:cNvPr id="8" name="object 8"/>
          <p:cNvSpPr txBox="1"/>
          <p:nvPr/>
        </p:nvSpPr>
        <p:spPr>
          <a:xfrm>
            <a:off x="9100216" y="2368510"/>
            <a:ext cx="7395956" cy="1090427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 marR="52069" indent="153670">
              <a:lnSpc>
                <a:spcPct val="143100"/>
              </a:lnSpc>
              <a:spcBef>
                <a:spcPts val="100"/>
              </a:spcBef>
            </a:pPr>
            <a:r>
              <a:rPr sz="700" spc="-10" dirty="0">
                <a:latin typeface="Microsoft Sans Serif"/>
                <a:cs typeface="Microsoft Sans Serif"/>
              </a:rPr>
              <a:t>La </a:t>
            </a:r>
            <a:r>
              <a:rPr sz="700" spc="35" dirty="0">
                <a:latin typeface="Microsoft Sans Serif"/>
                <a:cs typeface="Microsoft Sans Serif"/>
              </a:rPr>
              <a:t>figura </a:t>
            </a:r>
            <a:r>
              <a:rPr sz="700" spc="10" dirty="0">
                <a:latin typeface="Microsoft Sans Serif"/>
                <a:cs typeface="Microsoft Sans Serif"/>
              </a:rPr>
              <a:t>1 </a:t>
            </a:r>
            <a:r>
              <a:rPr sz="700" spc="30" dirty="0">
                <a:latin typeface="Microsoft Sans Serif"/>
                <a:cs typeface="Microsoft Sans Serif"/>
              </a:rPr>
              <a:t>muestra </a:t>
            </a:r>
            <a:r>
              <a:rPr sz="700" spc="10" dirty="0">
                <a:latin typeface="Microsoft Sans Serif"/>
                <a:cs typeface="Microsoft Sans Serif"/>
              </a:rPr>
              <a:t>el </a:t>
            </a:r>
            <a:r>
              <a:rPr sz="700" spc="30" dirty="0">
                <a:latin typeface="Microsoft Sans Serif"/>
                <a:cs typeface="Microsoft Sans Serif"/>
              </a:rPr>
              <a:t>complemento </a:t>
            </a:r>
            <a:r>
              <a:rPr sz="700" spc="25" dirty="0">
                <a:latin typeface="Microsoft Sans Serif"/>
                <a:cs typeface="Microsoft Sans Serif"/>
              </a:rPr>
              <a:t>típico </a:t>
            </a:r>
            <a:r>
              <a:rPr sz="700" spc="20" dirty="0">
                <a:latin typeface="Microsoft Sans Serif"/>
                <a:cs typeface="Microsoft Sans Serif"/>
              </a:rPr>
              <a:t>de </a:t>
            </a:r>
            <a:r>
              <a:rPr sz="700" spc="25" dirty="0">
                <a:latin typeface="Microsoft Sans Serif"/>
                <a:cs typeface="Microsoft Sans Serif"/>
              </a:rPr>
              <a:t>protección </a:t>
            </a:r>
            <a:r>
              <a:rPr sz="700" spc="20" dirty="0">
                <a:latin typeface="Microsoft Sans Serif"/>
                <a:cs typeface="Microsoft Sans Serif"/>
              </a:rPr>
              <a:t>en </a:t>
            </a:r>
            <a:r>
              <a:rPr sz="700" spc="40" dirty="0">
                <a:latin typeface="Microsoft Sans Serif"/>
                <a:cs typeface="Microsoft Sans Serif"/>
              </a:rPr>
              <a:t>un </a:t>
            </a:r>
            <a:r>
              <a:rPr sz="700" spc="45" dirty="0">
                <a:latin typeface="Microsoft Sans Serif"/>
                <a:cs typeface="Microsoft Sans Serif"/>
              </a:rPr>
              <a:t> </a:t>
            </a:r>
            <a:r>
              <a:rPr sz="700" spc="30" dirty="0">
                <a:latin typeface="Microsoft Sans Serif"/>
                <a:cs typeface="Microsoft Sans Serif"/>
              </a:rPr>
              <a:t>generador</a:t>
            </a:r>
            <a:r>
              <a:rPr sz="700" spc="-10" dirty="0">
                <a:latin typeface="Microsoft Sans Serif"/>
                <a:cs typeface="Microsoft Sans Serif"/>
              </a:rPr>
              <a:t> </a:t>
            </a:r>
            <a:r>
              <a:rPr sz="700" spc="20" dirty="0">
                <a:latin typeface="Microsoft Sans Serif"/>
                <a:cs typeface="Microsoft Sans Serif"/>
              </a:rPr>
              <a:t>conectado</a:t>
            </a:r>
            <a:r>
              <a:rPr sz="700" spc="-5" dirty="0">
                <a:latin typeface="Microsoft Sans Serif"/>
                <a:cs typeface="Microsoft Sans Serif"/>
              </a:rPr>
              <a:t> </a:t>
            </a:r>
            <a:r>
              <a:rPr sz="700" dirty="0">
                <a:latin typeface="Microsoft Sans Serif"/>
                <a:cs typeface="Microsoft Sans Serif"/>
              </a:rPr>
              <a:t>a</a:t>
            </a:r>
            <a:r>
              <a:rPr sz="700" spc="-5" dirty="0">
                <a:latin typeface="Microsoft Sans Serif"/>
                <a:cs typeface="Microsoft Sans Serif"/>
              </a:rPr>
              <a:t> </a:t>
            </a:r>
            <a:r>
              <a:rPr sz="700" spc="30" dirty="0">
                <a:latin typeface="Microsoft Sans Serif"/>
                <a:cs typeface="Microsoft Sans Serif"/>
              </a:rPr>
              <a:t>una</a:t>
            </a:r>
            <a:r>
              <a:rPr sz="700" spc="-5" dirty="0">
                <a:latin typeface="Microsoft Sans Serif"/>
                <a:cs typeface="Microsoft Sans Serif"/>
              </a:rPr>
              <a:t> </a:t>
            </a:r>
            <a:r>
              <a:rPr sz="700" spc="25" dirty="0">
                <a:latin typeface="Microsoft Sans Serif"/>
                <a:cs typeface="Microsoft Sans Serif"/>
              </a:rPr>
              <a:t>unidad,</a:t>
            </a:r>
            <a:r>
              <a:rPr sz="700" spc="-5" dirty="0">
                <a:latin typeface="Microsoft Sans Serif"/>
                <a:cs typeface="Microsoft Sans Serif"/>
              </a:rPr>
              <a:t> </a:t>
            </a:r>
            <a:r>
              <a:rPr sz="700" spc="25" dirty="0">
                <a:latin typeface="Microsoft Sans Serif"/>
                <a:cs typeface="Microsoft Sans Serif"/>
              </a:rPr>
              <a:t>incluido</a:t>
            </a:r>
            <a:r>
              <a:rPr sz="700" spc="-5" dirty="0">
                <a:latin typeface="Microsoft Sans Serif"/>
                <a:cs typeface="Microsoft Sans Serif"/>
              </a:rPr>
              <a:t> </a:t>
            </a:r>
            <a:r>
              <a:rPr sz="700" spc="10" dirty="0">
                <a:latin typeface="Microsoft Sans Serif"/>
                <a:cs typeface="Microsoft Sans Serif"/>
              </a:rPr>
              <a:t>el</a:t>
            </a:r>
            <a:r>
              <a:rPr sz="700" spc="-5" dirty="0">
                <a:latin typeface="Microsoft Sans Serif"/>
                <a:cs typeface="Microsoft Sans Serif"/>
              </a:rPr>
              <a:t> </a:t>
            </a:r>
            <a:r>
              <a:rPr sz="700" spc="-15" dirty="0">
                <a:latin typeface="Microsoft Sans Serif"/>
                <a:cs typeface="Microsoft Sans Serif"/>
              </a:rPr>
              <a:t>UAT.</a:t>
            </a:r>
            <a:r>
              <a:rPr sz="700" spc="-5" dirty="0">
                <a:latin typeface="Microsoft Sans Serif"/>
                <a:cs typeface="Microsoft Sans Serif"/>
              </a:rPr>
              <a:t> </a:t>
            </a:r>
            <a:r>
              <a:rPr sz="700" spc="-10" dirty="0">
                <a:latin typeface="Microsoft Sans Serif"/>
                <a:cs typeface="Microsoft Sans Serif"/>
              </a:rPr>
              <a:t>La</a:t>
            </a:r>
            <a:r>
              <a:rPr sz="700" spc="-5" dirty="0">
                <a:latin typeface="Microsoft Sans Serif"/>
                <a:cs typeface="Microsoft Sans Serif"/>
              </a:rPr>
              <a:t> </a:t>
            </a:r>
            <a:r>
              <a:rPr sz="700" spc="5" dirty="0">
                <a:latin typeface="Microsoft Sans Serif"/>
                <a:cs typeface="Microsoft Sans Serif"/>
              </a:rPr>
              <a:t>Tabla</a:t>
            </a:r>
            <a:r>
              <a:rPr sz="700" spc="-5" dirty="0">
                <a:latin typeface="Microsoft Sans Serif"/>
                <a:cs typeface="Microsoft Sans Serif"/>
              </a:rPr>
              <a:t> </a:t>
            </a:r>
            <a:r>
              <a:rPr sz="700" spc="40" dirty="0">
                <a:latin typeface="Microsoft Sans Serif"/>
                <a:cs typeface="Microsoft Sans Serif"/>
              </a:rPr>
              <a:t>II</a:t>
            </a:r>
            <a:r>
              <a:rPr sz="700" spc="-5" dirty="0">
                <a:latin typeface="Microsoft Sans Serif"/>
                <a:cs typeface="Microsoft Sans Serif"/>
              </a:rPr>
              <a:t> </a:t>
            </a:r>
            <a:r>
              <a:rPr sz="700" spc="5" dirty="0">
                <a:latin typeface="Microsoft Sans Serif"/>
                <a:cs typeface="Microsoft Sans Serif"/>
              </a:rPr>
              <a:t>y</a:t>
            </a:r>
            <a:r>
              <a:rPr sz="700" spc="-5" dirty="0">
                <a:latin typeface="Microsoft Sans Serif"/>
                <a:cs typeface="Microsoft Sans Serif"/>
              </a:rPr>
              <a:t> </a:t>
            </a:r>
            <a:r>
              <a:rPr sz="700" spc="10" dirty="0">
                <a:latin typeface="Microsoft Sans Serif"/>
                <a:cs typeface="Microsoft Sans Serif"/>
              </a:rPr>
              <a:t>la</a:t>
            </a:r>
            <a:r>
              <a:rPr sz="700" spc="-10" dirty="0">
                <a:latin typeface="Microsoft Sans Serif"/>
                <a:cs typeface="Microsoft Sans Serif"/>
              </a:rPr>
              <a:t> </a:t>
            </a:r>
            <a:r>
              <a:rPr sz="700" spc="5" dirty="0">
                <a:latin typeface="Microsoft Sans Serif"/>
                <a:cs typeface="Microsoft Sans Serif"/>
              </a:rPr>
              <a:t>Tabla</a:t>
            </a:r>
            <a:r>
              <a:rPr sz="700" spc="-5" dirty="0">
                <a:latin typeface="Microsoft Sans Serif"/>
                <a:cs typeface="Microsoft Sans Serif"/>
              </a:rPr>
              <a:t> </a:t>
            </a:r>
            <a:r>
              <a:rPr sz="700" spc="40" dirty="0">
                <a:latin typeface="Microsoft Sans Serif"/>
                <a:cs typeface="Microsoft Sans Serif"/>
              </a:rPr>
              <a:t>III </a:t>
            </a:r>
            <a:r>
              <a:rPr sz="700" spc="-170" dirty="0">
                <a:latin typeface="Microsoft Sans Serif"/>
                <a:cs typeface="Microsoft Sans Serif"/>
              </a:rPr>
              <a:t> </a:t>
            </a:r>
            <a:r>
              <a:rPr sz="700" spc="25" dirty="0">
                <a:latin typeface="Microsoft Sans Serif"/>
                <a:cs typeface="Microsoft Sans Serif"/>
              </a:rPr>
              <a:t>sugieren</a:t>
            </a:r>
            <a:r>
              <a:rPr sz="700" spc="-5" dirty="0">
                <a:latin typeface="Microsoft Sans Serif"/>
                <a:cs typeface="Microsoft Sans Serif"/>
              </a:rPr>
              <a:t> </a:t>
            </a:r>
            <a:r>
              <a:rPr sz="700" spc="30" dirty="0">
                <a:latin typeface="Microsoft Sans Serif"/>
                <a:cs typeface="Microsoft Sans Serif"/>
              </a:rPr>
              <a:t>una</a:t>
            </a:r>
            <a:r>
              <a:rPr sz="700" spc="-5" dirty="0">
                <a:latin typeface="Microsoft Sans Serif"/>
                <a:cs typeface="Microsoft Sans Serif"/>
              </a:rPr>
              <a:t> </a:t>
            </a:r>
            <a:r>
              <a:rPr sz="700" spc="15" dirty="0">
                <a:latin typeface="Microsoft Sans Serif"/>
                <a:cs typeface="Microsoft Sans Serif"/>
              </a:rPr>
              <a:t>lógica</a:t>
            </a:r>
            <a:r>
              <a:rPr sz="700" dirty="0">
                <a:latin typeface="Microsoft Sans Serif"/>
                <a:cs typeface="Microsoft Sans Serif"/>
              </a:rPr>
              <a:t> </a:t>
            </a:r>
            <a:r>
              <a:rPr sz="700" spc="20" dirty="0">
                <a:latin typeface="Microsoft Sans Serif"/>
                <a:cs typeface="Microsoft Sans Serif"/>
              </a:rPr>
              <a:t>de</a:t>
            </a:r>
            <a:r>
              <a:rPr sz="700" spc="-5" dirty="0">
                <a:latin typeface="Microsoft Sans Serif"/>
                <a:cs typeface="Microsoft Sans Serif"/>
              </a:rPr>
              <a:t> </a:t>
            </a:r>
            <a:r>
              <a:rPr sz="700" spc="25" dirty="0">
                <a:latin typeface="Microsoft Sans Serif"/>
                <a:cs typeface="Microsoft Sans Serif"/>
              </a:rPr>
              <a:t>disparo</a:t>
            </a:r>
            <a:r>
              <a:rPr sz="700" spc="-5" dirty="0">
                <a:latin typeface="Microsoft Sans Serif"/>
                <a:cs typeface="Microsoft Sans Serif"/>
              </a:rPr>
              <a:t> </a:t>
            </a:r>
            <a:r>
              <a:rPr sz="700" spc="25" dirty="0">
                <a:latin typeface="Microsoft Sans Serif"/>
                <a:cs typeface="Microsoft Sans Serif"/>
              </a:rPr>
              <a:t>para</a:t>
            </a:r>
            <a:r>
              <a:rPr sz="700" dirty="0">
                <a:latin typeface="Microsoft Sans Serif"/>
                <a:cs typeface="Microsoft Sans Serif"/>
              </a:rPr>
              <a:t> </a:t>
            </a:r>
            <a:r>
              <a:rPr sz="700" spc="10" dirty="0">
                <a:latin typeface="Microsoft Sans Serif"/>
                <a:cs typeface="Microsoft Sans Serif"/>
              </a:rPr>
              <a:t>los</a:t>
            </a:r>
            <a:r>
              <a:rPr sz="700" spc="-5" dirty="0">
                <a:latin typeface="Microsoft Sans Serif"/>
                <a:cs typeface="Microsoft Sans Serif"/>
              </a:rPr>
              <a:t> </a:t>
            </a:r>
            <a:r>
              <a:rPr sz="700" spc="25" dirty="0">
                <a:latin typeface="Microsoft Sans Serif"/>
                <a:cs typeface="Microsoft Sans Serif"/>
              </a:rPr>
              <a:t>distintos</a:t>
            </a:r>
            <a:r>
              <a:rPr sz="700" spc="-5" dirty="0">
                <a:latin typeface="Microsoft Sans Serif"/>
                <a:cs typeface="Microsoft Sans Serif"/>
              </a:rPr>
              <a:t> </a:t>
            </a:r>
            <a:r>
              <a:rPr sz="700" spc="10" dirty="0">
                <a:latin typeface="Microsoft Sans Serif"/>
                <a:cs typeface="Microsoft Sans Serif"/>
              </a:rPr>
              <a:t>relés</a:t>
            </a:r>
            <a:r>
              <a:rPr sz="700" dirty="0">
                <a:latin typeface="Microsoft Sans Serif"/>
                <a:cs typeface="Microsoft Sans Serif"/>
              </a:rPr>
              <a:t> </a:t>
            </a:r>
            <a:r>
              <a:rPr sz="700" spc="20" dirty="0">
                <a:latin typeface="Microsoft Sans Serif"/>
                <a:cs typeface="Microsoft Sans Serif"/>
              </a:rPr>
              <a:t>de</a:t>
            </a:r>
            <a:r>
              <a:rPr sz="700" spc="-5" dirty="0">
                <a:latin typeface="Microsoft Sans Serif"/>
                <a:cs typeface="Microsoft Sans Serif"/>
              </a:rPr>
              <a:t> </a:t>
            </a:r>
            <a:r>
              <a:rPr sz="700" spc="20" dirty="0">
                <a:latin typeface="Microsoft Sans Serif"/>
                <a:cs typeface="Microsoft Sans Serif"/>
              </a:rPr>
              <a:t>protección.</a:t>
            </a:r>
            <a:endParaRPr sz="700">
              <a:latin typeface="Microsoft Sans Serif"/>
              <a:cs typeface="Microsoft Sans Serif"/>
            </a:endParaRPr>
          </a:p>
          <a:p>
            <a:pPr marL="12700" marR="5080">
              <a:lnSpc>
                <a:spcPct val="143100"/>
              </a:lnSpc>
            </a:pPr>
            <a:r>
              <a:rPr sz="700" spc="15" dirty="0">
                <a:latin typeface="Microsoft Sans Serif"/>
                <a:cs typeface="Microsoft Sans Serif"/>
              </a:rPr>
              <a:t>Muchas </a:t>
            </a:r>
            <a:r>
              <a:rPr sz="700" spc="20" dirty="0">
                <a:latin typeface="Microsoft Sans Serif"/>
                <a:cs typeface="Microsoft Sans Serif"/>
              </a:rPr>
              <a:t>de </a:t>
            </a:r>
            <a:r>
              <a:rPr sz="700" spc="5" dirty="0">
                <a:latin typeface="Microsoft Sans Serif"/>
                <a:cs typeface="Microsoft Sans Serif"/>
              </a:rPr>
              <a:t>estas </a:t>
            </a:r>
            <a:r>
              <a:rPr sz="700" spc="20" dirty="0">
                <a:latin typeface="Microsoft Sans Serif"/>
                <a:cs typeface="Microsoft Sans Serif"/>
              </a:rPr>
              <a:t>funciones de </a:t>
            </a:r>
            <a:r>
              <a:rPr sz="700" spc="25" dirty="0">
                <a:latin typeface="Microsoft Sans Serif"/>
                <a:cs typeface="Microsoft Sans Serif"/>
              </a:rPr>
              <a:t>protección </a:t>
            </a:r>
            <a:r>
              <a:rPr sz="700" spc="-5" dirty="0">
                <a:latin typeface="Microsoft Sans Serif"/>
                <a:cs typeface="Microsoft Sans Serif"/>
              </a:rPr>
              <a:t>se </a:t>
            </a:r>
            <a:r>
              <a:rPr sz="700" spc="10" dirty="0">
                <a:latin typeface="Microsoft Sans Serif"/>
                <a:cs typeface="Microsoft Sans Serif"/>
              </a:rPr>
              <a:t>analizan </a:t>
            </a:r>
            <a:r>
              <a:rPr sz="700" spc="20" dirty="0">
                <a:latin typeface="Microsoft Sans Serif"/>
                <a:cs typeface="Microsoft Sans Serif"/>
              </a:rPr>
              <a:t>en </a:t>
            </a:r>
            <a:r>
              <a:rPr sz="700" spc="25" dirty="0">
                <a:latin typeface="Microsoft Sans Serif"/>
                <a:cs typeface="Microsoft Sans Serif"/>
              </a:rPr>
              <a:t>otras </a:t>
            </a:r>
            <a:r>
              <a:rPr sz="700" spc="5" dirty="0">
                <a:latin typeface="Microsoft Sans Serif"/>
                <a:cs typeface="Microsoft Sans Serif"/>
              </a:rPr>
              <a:t>secciones </a:t>
            </a:r>
            <a:r>
              <a:rPr sz="700" spc="20" dirty="0">
                <a:latin typeface="Microsoft Sans Serif"/>
                <a:cs typeface="Microsoft Sans Serif"/>
              </a:rPr>
              <a:t>de </a:t>
            </a:r>
            <a:r>
              <a:rPr sz="700" spc="25" dirty="0">
                <a:latin typeface="Microsoft Sans Serif"/>
                <a:cs typeface="Microsoft Sans Serif"/>
              </a:rPr>
              <a:t> </a:t>
            </a:r>
            <a:r>
              <a:rPr sz="700" spc="10" dirty="0">
                <a:latin typeface="Microsoft Sans Serif"/>
                <a:cs typeface="Microsoft Sans Serif"/>
              </a:rPr>
              <a:t>este </a:t>
            </a:r>
            <a:r>
              <a:rPr sz="700" spc="30" dirty="0">
                <a:latin typeface="Microsoft Sans Serif"/>
                <a:cs typeface="Microsoft Sans Serif"/>
              </a:rPr>
              <a:t>tutorial. </a:t>
            </a:r>
            <a:r>
              <a:rPr sz="700" spc="-10" dirty="0">
                <a:latin typeface="Microsoft Sans Serif"/>
                <a:cs typeface="Microsoft Sans Serif"/>
              </a:rPr>
              <a:t>La </a:t>
            </a:r>
            <a:r>
              <a:rPr sz="700" spc="5" dirty="0">
                <a:latin typeface="Microsoft Sans Serif"/>
                <a:cs typeface="Microsoft Sans Serif"/>
              </a:rPr>
              <a:t>Tabla </a:t>
            </a:r>
            <a:r>
              <a:rPr sz="700" spc="40" dirty="0">
                <a:latin typeface="Microsoft Sans Serif"/>
                <a:cs typeface="Microsoft Sans Serif"/>
              </a:rPr>
              <a:t>II </a:t>
            </a:r>
            <a:r>
              <a:rPr sz="700" spc="30" dirty="0">
                <a:latin typeface="Microsoft Sans Serif"/>
                <a:cs typeface="Microsoft Sans Serif"/>
              </a:rPr>
              <a:t>fue </a:t>
            </a:r>
            <a:r>
              <a:rPr sz="700" spc="20" dirty="0">
                <a:latin typeface="Microsoft Sans Serif"/>
                <a:cs typeface="Microsoft Sans Serif"/>
              </a:rPr>
              <a:t>adaptada de </a:t>
            </a:r>
            <a:r>
              <a:rPr sz="700" spc="10" dirty="0">
                <a:latin typeface="Microsoft Sans Serif"/>
                <a:cs typeface="Microsoft Sans Serif"/>
              </a:rPr>
              <a:t>la </a:t>
            </a:r>
            <a:r>
              <a:rPr sz="700" spc="5" dirty="0">
                <a:latin typeface="Microsoft Sans Serif"/>
                <a:cs typeface="Microsoft Sans Serif"/>
              </a:rPr>
              <a:t>Guía </a:t>
            </a:r>
            <a:r>
              <a:rPr sz="700" spc="-50" dirty="0">
                <a:latin typeface="Microsoft Sans Serif"/>
                <a:cs typeface="Microsoft Sans Serif"/>
              </a:rPr>
              <a:t>IEEE </a:t>
            </a:r>
            <a:r>
              <a:rPr sz="700" spc="-5" dirty="0">
                <a:latin typeface="Microsoft Sans Serif"/>
                <a:cs typeface="Microsoft Sans Serif"/>
              </a:rPr>
              <a:t>C37.102 </a:t>
            </a:r>
            <a:r>
              <a:rPr sz="700" spc="25" dirty="0">
                <a:latin typeface="Microsoft Sans Serif"/>
                <a:cs typeface="Microsoft Sans Serif"/>
              </a:rPr>
              <a:t>para </a:t>
            </a:r>
            <a:r>
              <a:rPr sz="700" spc="10" dirty="0">
                <a:latin typeface="Microsoft Sans Serif"/>
                <a:cs typeface="Microsoft Sans Serif"/>
              </a:rPr>
              <a:t>la </a:t>
            </a:r>
            <a:r>
              <a:rPr sz="700" spc="15" dirty="0">
                <a:latin typeface="Microsoft Sans Serif"/>
                <a:cs typeface="Microsoft Sans Serif"/>
              </a:rPr>
              <a:t> </a:t>
            </a:r>
            <a:r>
              <a:rPr sz="700" spc="25" dirty="0">
                <a:latin typeface="Microsoft Sans Serif"/>
                <a:cs typeface="Microsoft Sans Serif"/>
              </a:rPr>
              <a:t>protección</a:t>
            </a:r>
            <a:r>
              <a:rPr sz="700" spc="-5" dirty="0">
                <a:latin typeface="Microsoft Sans Serif"/>
                <a:cs typeface="Microsoft Sans Serif"/>
              </a:rPr>
              <a:t> </a:t>
            </a:r>
            <a:r>
              <a:rPr sz="700" spc="20" dirty="0">
                <a:latin typeface="Microsoft Sans Serif"/>
                <a:cs typeface="Microsoft Sans Serif"/>
              </a:rPr>
              <a:t>de</a:t>
            </a:r>
            <a:r>
              <a:rPr sz="700" spc="-5" dirty="0">
                <a:latin typeface="Microsoft Sans Serif"/>
                <a:cs typeface="Microsoft Sans Serif"/>
              </a:rPr>
              <a:t> </a:t>
            </a:r>
            <a:r>
              <a:rPr sz="700" spc="25" dirty="0">
                <a:latin typeface="Microsoft Sans Serif"/>
                <a:cs typeface="Microsoft Sans Serif"/>
              </a:rPr>
              <a:t>generadores</a:t>
            </a:r>
            <a:r>
              <a:rPr sz="700" dirty="0">
                <a:latin typeface="Microsoft Sans Serif"/>
                <a:cs typeface="Microsoft Sans Serif"/>
              </a:rPr>
              <a:t> </a:t>
            </a:r>
            <a:r>
              <a:rPr sz="700" spc="20" dirty="0">
                <a:latin typeface="Microsoft Sans Serif"/>
                <a:cs typeface="Microsoft Sans Serif"/>
              </a:rPr>
              <a:t>de</a:t>
            </a:r>
            <a:r>
              <a:rPr sz="700" spc="-5" dirty="0">
                <a:latin typeface="Microsoft Sans Serif"/>
                <a:cs typeface="Microsoft Sans Serif"/>
              </a:rPr>
              <a:t> </a:t>
            </a:r>
            <a:r>
              <a:rPr sz="700" spc="-45" dirty="0">
                <a:latin typeface="Microsoft Sans Serif"/>
                <a:cs typeface="Microsoft Sans Serif"/>
              </a:rPr>
              <a:t>CA</a:t>
            </a:r>
            <a:r>
              <a:rPr sz="700" dirty="0">
                <a:latin typeface="Microsoft Sans Serif"/>
                <a:cs typeface="Microsoft Sans Serif"/>
              </a:rPr>
              <a:t> </a:t>
            </a:r>
            <a:r>
              <a:rPr sz="700" spc="15" dirty="0">
                <a:latin typeface="Microsoft Sans Serif"/>
                <a:cs typeface="Microsoft Sans Serif"/>
              </a:rPr>
              <a:t>[1].</a:t>
            </a:r>
            <a:r>
              <a:rPr sz="700" spc="-5" dirty="0">
                <a:latin typeface="Microsoft Sans Serif"/>
                <a:cs typeface="Microsoft Sans Serif"/>
              </a:rPr>
              <a:t> </a:t>
            </a:r>
            <a:r>
              <a:rPr sz="700" spc="-30" dirty="0">
                <a:latin typeface="Microsoft Sans Serif"/>
                <a:cs typeface="Microsoft Sans Serif"/>
              </a:rPr>
              <a:t>El</a:t>
            </a:r>
            <a:r>
              <a:rPr sz="700" spc="-5" dirty="0">
                <a:latin typeface="Microsoft Sans Serif"/>
                <a:cs typeface="Microsoft Sans Serif"/>
              </a:rPr>
              <a:t> </a:t>
            </a:r>
            <a:r>
              <a:rPr sz="700" spc="15" dirty="0">
                <a:latin typeface="Microsoft Sans Serif"/>
                <a:cs typeface="Microsoft Sans Serif"/>
              </a:rPr>
              <a:t>Cuadro</a:t>
            </a:r>
            <a:r>
              <a:rPr sz="700" dirty="0">
                <a:latin typeface="Microsoft Sans Serif"/>
                <a:cs typeface="Microsoft Sans Serif"/>
              </a:rPr>
              <a:t> </a:t>
            </a:r>
            <a:r>
              <a:rPr sz="700" spc="40" dirty="0">
                <a:latin typeface="Microsoft Sans Serif"/>
                <a:cs typeface="Microsoft Sans Serif"/>
              </a:rPr>
              <a:t>III</a:t>
            </a:r>
            <a:r>
              <a:rPr sz="700" spc="-5" dirty="0">
                <a:latin typeface="Microsoft Sans Serif"/>
                <a:cs typeface="Microsoft Sans Serif"/>
              </a:rPr>
              <a:t> </a:t>
            </a:r>
            <a:r>
              <a:rPr sz="700" spc="25" dirty="0">
                <a:latin typeface="Microsoft Sans Serif"/>
                <a:cs typeface="Microsoft Sans Serif"/>
              </a:rPr>
              <a:t>proviene</a:t>
            </a:r>
            <a:r>
              <a:rPr sz="700" dirty="0">
                <a:latin typeface="Microsoft Sans Serif"/>
                <a:cs typeface="Microsoft Sans Serif"/>
              </a:rPr>
              <a:t> </a:t>
            </a:r>
            <a:r>
              <a:rPr sz="700" spc="20" dirty="0">
                <a:latin typeface="Microsoft Sans Serif"/>
                <a:cs typeface="Microsoft Sans Serif"/>
              </a:rPr>
              <a:t>de</a:t>
            </a:r>
            <a:r>
              <a:rPr sz="700" spc="-5" dirty="0">
                <a:latin typeface="Microsoft Sans Serif"/>
                <a:cs typeface="Microsoft Sans Serif"/>
              </a:rPr>
              <a:t> </a:t>
            </a:r>
            <a:r>
              <a:rPr sz="700" spc="10" dirty="0">
                <a:latin typeface="Microsoft Sans Serif"/>
                <a:cs typeface="Microsoft Sans Serif"/>
              </a:rPr>
              <a:t>la</a:t>
            </a:r>
            <a:r>
              <a:rPr sz="700" spc="-5" dirty="0">
                <a:latin typeface="Microsoft Sans Serif"/>
                <a:cs typeface="Microsoft Sans Serif"/>
              </a:rPr>
              <a:t> </a:t>
            </a:r>
            <a:r>
              <a:rPr sz="700" spc="20" dirty="0">
                <a:latin typeface="Microsoft Sans Serif"/>
                <a:cs typeface="Microsoft Sans Serif"/>
              </a:rPr>
              <a:t>reconocida </a:t>
            </a:r>
            <a:r>
              <a:rPr sz="700" spc="-170" dirty="0">
                <a:latin typeface="Microsoft Sans Serif"/>
                <a:cs typeface="Microsoft Sans Serif"/>
              </a:rPr>
              <a:t> </a:t>
            </a:r>
            <a:r>
              <a:rPr sz="700" spc="15" dirty="0">
                <a:latin typeface="Microsoft Sans Serif"/>
                <a:cs typeface="Microsoft Sans Serif"/>
              </a:rPr>
              <a:t>experiencia </a:t>
            </a:r>
            <a:r>
              <a:rPr sz="700" spc="20" dirty="0">
                <a:latin typeface="Microsoft Sans Serif"/>
                <a:cs typeface="Microsoft Sans Serif"/>
              </a:rPr>
              <a:t>de </a:t>
            </a:r>
            <a:r>
              <a:rPr sz="700" dirty="0">
                <a:latin typeface="Microsoft Sans Serif"/>
                <a:cs typeface="Microsoft Sans Serif"/>
              </a:rPr>
              <a:t>las </a:t>
            </a:r>
            <a:r>
              <a:rPr sz="700" spc="15" dirty="0">
                <a:latin typeface="Microsoft Sans Serif"/>
                <a:cs typeface="Microsoft Sans Serif"/>
              </a:rPr>
              <a:t>empresas hidroeléctricas. Ambas tablas </a:t>
            </a:r>
            <a:r>
              <a:rPr sz="700" spc="30" dirty="0">
                <a:latin typeface="Microsoft Sans Serif"/>
                <a:cs typeface="Microsoft Sans Serif"/>
              </a:rPr>
              <a:t>proporcionan </a:t>
            </a:r>
            <a:r>
              <a:rPr sz="700" spc="35" dirty="0">
                <a:latin typeface="Microsoft Sans Serif"/>
                <a:cs typeface="Microsoft Sans Serif"/>
              </a:rPr>
              <a:t> </a:t>
            </a:r>
            <a:r>
              <a:rPr sz="700" spc="25" dirty="0">
                <a:latin typeface="Microsoft Sans Serif"/>
                <a:cs typeface="Microsoft Sans Serif"/>
              </a:rPr>
              <a:t>orientación para desarrollar </a:t>
            </a:r>
            <a:r>
              <a:rPr sz="700" spc="40" dirty="0">
                <a:latin typeface="Microsoft Sans Serif"/>
                <a:cs typeface="Microsoft Sans Serif"/>
              </a:rPr>
              <a:t>un </a:t>
            </a:r>
            <a:r>
              <a:rPr sz="700" spc="20" dirty="0">
                <a:latin typeface="Microsoft Sans Serif"/>
                <a:cs typeface="Microsoft Sans Serif"/>
              </a:rPr>
              <a:t>esquema </a:t>
            </a:r>
            <a:r>
              <a:rPr sz="700" spc="25" dirty="0">
                <a:latin typeface="Microsoft Sans Serif"/>
                <a:cs typeface="Microsoft Sans Serif"/>
              </a:rPr>
              <a:t>general </a:t>
            </a:r>
            <a:r>
              <a:rPr sz="700" spc="20" dirty="0">
                <a:latin typeface="Microsoft Sans Serif"/>
                <a:cs typeface="Microsoft Sans Serif"/>
              </a:rPr>
              <a:t>de </a:t>
            </a:r>
            <a:r>
              <a:rPr sz="700" spc="25" dirty="0">
                <a:latin typeface="Microsoft Sans Serif"/>
                <a:cs typeface="Microsoft Sans Serif"/>
              </a:rPr>
              <a:t>disparo </a:t>
            </a:r>
            <a:r>
              <a:rPr sz="700" spc="20" dirty="0">
                <a:latin typeface="Microsoft Sans Serif"/>
                <a:cs typeface="Microsoft Sans Serif"/>
              </a:rPr>
              <a:t>de </a:t>
            </a:r>
            <a:r>
              <a:rPr sz="700" spc="25" dirty="0">
                <a:latin typeface="Microsoft Sans Serif"/>
                <a:cs typeface="Microsoft Sans Serif"/>
              </a:rPr>
              <a:t>protección </a:t>
            </a:r>
            <a:r>
              <a:rPr sz="700" spc="30" dirty="0">
                <a:latin typeface="Microsoft Sans Serif"/>
                <a:cs typeface="Microsoft Sans Serif"/>
              </a:rPr>
              <a:t> </a:t>
            </a:r>
            <a:r>
              <a:rPr sz="700" spc="20" dirty="0">
                <a:latin typeface="Microsoft Sans Serif"/>
                <a:cs typeface="Microsoft Sans Serif"/>
              </a:rPr>
              <a:t>del </a:t>
            </a:r>
            <a:r>
              <a:rPr sz="700" spc="25" dirty="0">
                <a:latin typeface="Microsoft Sans Serif"/>
                <a:cs typeface="Microsoft Sans Serif"/>
              </a:rPr>
              <a:t>generador. </a:t>
            </a:r>
            <a:r>
              <a:rPr sz="700" spc="-5" dirty="0">
                <a:latin typeface="Microsoft Sans Serif"/>
                <a:cs typeface="Microsoft Sans Serif"/>
              </a:rPr>
              <a:t>Los </a:t>
            </a:r>
            <a:r>
              <a:rPr sz="700" spc="15" dirty="0">
                <a:latin typeface="Microsoft Sans Serif"/>
                <a:cs typeface="Microsoft Sans Serif"/>
              </a:rPr>
              <a:t>esquemas </a:t>
            </a:r>
            <a:r>
              <a:rPr sz="700" spc="20" dirty="0">
                <a:latin typeface="Microsoft Sans Serif"/>
                <a:cs typeface="Microsoft Sans Serif"/>
              </a:rPr>
              <a:t>de </a:t>
            </a:r>
            <a:r>
              <a:rPr sz="700" spc="10" dirty="0">
                <a:latin typeface="Microsoft Sans Serif"/>
                <a:cs typeface="Microsoft Sans Serif"/>
              </a:rPr>
              <a:t>viaje </a:t>
            </a:r>
            <a:r>
              <a:rPr sz="700" spc="20" dirty="0">
                <a:latin typeface="Microsoft Sans Serif"/>
                <a:cs typeface="Microsoft Sans Serif"/>
              </a:rPr>
              <a:t>individuales variarán según </a:t>
            </a:r>
            <a:r>
              <a:rPr sz="700" dirty="0">
                <a:latin typeface="Microsoft Sans Serif"/>
                <a:cs typeface="Microsoft Sans Serif"/>
              </a:rPr>
              <a:t>las </a:t>
            </a:r>
            <a:r>
              <a:rPr sz="700" spc="5" dirty="0">
                <a:latin typeface="Microsoft Sans Serif"/>
                <a:cs typeface="Microsoft Sans Serif"/>
              </a:rPr>
              <a:t> </a:t>
            </a:r>
            <a:r>
              <a:rPr sz="700" spc="20" dirty="0">
                <a:latin typeface="Microsoft Sans Serif"/>
                <a:cs typeface="Microsoft Sans Serif"/>
              </a:rPr>
              <a:t>preferencias del </a:t>
            </a:r>
            <a:r>
              <a:rPr sz="700" spc="30" dirty="0">
                <a:latin typeface="Microsoft Sans Serif"/>
                <a:cs typeface="Microsoft Sans Serif"/>
              </a:rPr>
              <a:t>propietario, </a:t>
            </a:r>
            <a:r>
              <a:rPr sz="700" spc="10" dirty="0">
                <a:latin typeface="Microsoft Sans Serif"/>
                <a:cs typeface="Microsoft Sans Serif"/>
              </a:rPr>
              <a:t>la </a:t>
            </a:r>
            <a:r>
              <a:rPr sz="700" spc="15" dirty="0">
                <a:latin typeface="Microsoft Sans Serif"/>
                <a:cs typeface="Microsoft Sans Serif"/>
              </a:rPr>
              <a:t>experiencia </a:t>
            </a:r>
            <a:r>
              <a:rPr sz="700" spc="25" dirty="0">
                <a:latin typeface="Microsoft Sans Serif"/>
                <a:cs typeface="Microsoft Sans Serif"/>
              </a:rPr>
              <a:t>operativa </a:t>
            </a:r>
            <a:r>
              <a:rPr sz="700" spc="5" dirty="0">
                <a:latin typeface="Microsoft Sans Serif"/>
                <a:cs typeface="Microsoft Sans Serif"/>
              </a:rPr>
              <a:t>y </a:t>
            </a:r>
            <a:r>
              <a:rPr sz="700" dirty="0">
                <a:latin typeface="Microsoft Sans Serif"/>
                <a:cs typeface="Microsoft Sans Serif"/>
              </a:rPr>
              <a:t>las </a:t>
            </a:r>
            <a:r>
              <a:rPr sz="700" spc="10" dirty="0">
                <a:latin typeface="Microsoft Sans Serif"/>
                <a:cs typeface="Microsoft Sans Serif"/>
              </a:rPr>
              <a:t>capacidades </a:t>
            </a:r>
            <a:r>
              <a:rPr sz="700" spc="15" dirty="0">
                <a:latin typeface="Microsoft Sans Serif"/>
                <a:cs typeface="Microsoft Sans Serif"/>
              </a:rPr>
              <a:t> </a:t>
            </a:r>
            <a:r>
              <a:rPr sz="700" spc="5" dirty="0">
                <a:latin typeface="Microsoft Sans Serif"/>
                <a:cs typeface="Microsoft Sans Serif"/>
              </a:rPr>
              <a:t>específicas </a:t>
            </a:r>
            <a:r>
              <a:rPr sz="700" spc="20" dirty="0">
                <a:latin typeface="Microsoft Sans Serif"/>
                <a:cs typeface="Microsoft Sans Serif"/>
              </a:rPr>
              <a:t>de </a:t>
            </a:r>
            <a:r>
              <a:rPr sz="700" spc="10" dirty="0">
                <a:latin typeface="Microsoft Sans Serif"/>
                <a:cs typeface="Microsoft Sans Serif"/>
              </a:rPr>
              <a:t>los sistemas </a:t>
            </a:r>
            <a:r>
              <a:rPr sz="700" spc="20" dirty="0">
                <a:latin typeface="Microsoft Sans Serif"/>
                <a:cs typeface="Microsoft Sans Serif"/>
              </a:rPr>
              <a:t>de </a:t>
            </a:r>
            <a:r>
              <a:rPr sz="700" spc="50" dirty="0">
                <a:latin typeface="Microsoft Sans Serif"/>
                <a:cs typeface="Microsoft Sans Serif"/>
              </a:rPr>
              <a:t>motor </a:t>
            </a:r>
            <a:r>
              <a:rPr sz="700" spc="35" dirty="0">
                <a:latin typeface="Microsoft Sans Serif"/>
                <a:cs typeface="Microsoft Sans Serif"/>
              </a:rPr>
              <a:t>primario </a:t>
            </a:r>
            <a:r>
              <a:rPr sz="700" spc="5" dirty="0">
                <a:latin typeface="Microsoft Sans Serif"/>
                <a:cs typeface="Microsoft Sans Serif"/>
              </a:rPr>
              <a:t>y </a:t>
            </a:r>
            <a:r>
              <a:rPr sz="700" spc="10" dirty="0">
                <a:latin typeface="Microsoft Sans Serif"/>
                <a:cs typeface="Microsoft Sans Serif"/>
              </a:rPr>
              <a:t>caldera. </a:t>
            </a:r>
            <a:r>
              <a:rPr sz="700" spc="15" dirty="0">
                <a:latin typeface="Microsoft Sans Serif"/>
                <a:cs typeface="Microsoft Sans Serif"/>
              </a:rPr>
              <a:t>Ambas tablas </a:t>
            </a:r>
            <a:r>
              <a:rPr sz="700" spc="20" dirty="0">
                <a:latin typeface="Microsoft Sans Serif"/>
                <a:cs typeface="Microsoft Sans Serif"/>
              </a:rPr>
              <a:t> </a:t>
            </a:r>
            <a:r>
              <a:rPr sz="700" spc="30" dirty="0">
                <a:latin typeface="Microsoft Sans Serif"/>
                <a:cs typeface="Microsoft Sans Serif"/>
              </a:rPr>
              <a:t>proporcionan</a:t>
            </a:r>
            <a:r>
              <a:rPr sz="700" spc="-5" dirty="0">
                <a:latin typeface="Microsoft Sans Serif"/>
                <a:cs typeface="Microsoft Sans Serif"/>
              </a:rPr>
              <a:t> </a:t>
            </a:r>
            <a:r>
              <a:rPr sz="700" spc="15" dirty="0">
                <a:latin typeface="Microsoft Sans Serif"/>
                <a:cs typeface="Microsoft Sans Serif"/>
              </a:rPr>
              <a:t>prácticas</a:t>
            </a:r>
            <a:r>
              <a:rPr sz="700" spc="-5" dirty="0">
                <a:latin typeface="Microsoft Sans Serif"/>
                <a:cs typeface="Microsoft Sans Serif"/>
              </a:rPr>
              <a:t> </a:t>
            </a:r>
            <a:r>
              <a:rPr sz="700" spc="20" dirty="0">
                <a:latin typeface="Microsoft Sans Serif"/>
                <a:cs typeface="Microsoft Sans Serif"/>
              </a:rPr>
              <a:t>industriales</a:t>
            </a:r>
            <a:r>
              <a:rPr sz="700" spc="-5" dirty="0">
                <a:latin typeface="Microsoft Sans Serif"/>
                <a:cs typeface="Microsoft Sans Serif"/>
              </a:rPr>
              <a:t> </a:t>
            </a:r>
            <a:r>
              <a:rPr sz="700" spc="30" dirty="0">
                <a:latin typeface="Microsoft Sans Serif"/>
                <a:cs typeface="Microsoft Sans Serif"/>
              </a:rPr>
              <a:t>generalmente</a:t>
            </a:r>
            <a:r>
              <a:rPr sz="700" spc="-5" dirty="0">
                <a:latin typeface="Microsoft Sans Serif"/>
                <a:cs typeface="Microsoft Sans Serif"/>
              </a:rPr>
              <a:t> </a:t>
            </a:r>
            <a:r>
              <a:rPr sz="700" spc="10" dirty="0">
                <a:latin typeface="Microsoft Sans Serif"/>
                <a:cs typeface="Microsoft Sans Serif"/>
              </a:rPr>
              <a:t>aceptadas.</a:t>
            </a:r>
            <a:endParaRPr sz="700">
              <a:latin typeface="Microsoft Sans Serif"/>
              <a:cs typeface="Microsoft Sans Serif"/>
            </a:endParaRPr>
          </a:p>
          <a:p>
            <a:pPr marL="12700" marR="76835" indent="153670">
              <a:lnSpc>
                <a:spcPct val="133300"/>
              </a:lnSpc>
              <a:spcBef>
                <a:spcPts val="10"/>
              </a:spcBef>
            </a:pPr>
            <a:r>
              <a:rPr sz="750" spc="-5" dirty="0">
                <a:latin typeface="Microsoft Sans Serif"/>
                <a:cs typeface="Microsoft Sans Serif"/>
              </a:rPr>
              <a:t>Los </a:t>
            </a:r>
            <a:r>
              <a:rPr sz="750" spc="25" dirty="0">
                <a:latin typeface="Microsoft Sans Serif"/>
                <a:cs typeface="Microsoft Sans Serif"/>
              </a:rPr>
              <a:t>requisitos de disparo de </a:t>
            </a:r>
            <a:r>
              <a:rPr sz="750" spc="10" dirty="0">
                <a:latin typeface="Microsoft Sans Serif"/>
                <a:cs typeface="Microsoft Sans Serif"/>
              </a:rPr>
              <a:t>los </a:t>
            </a:r>
            <a:r>
              <a:rPr sz="750" spc="25" dirty="0">
                <a:latin typeface="Microsoft Sans Serif"/>
                <a:cs typeface="Microsoft Sans Serif"/>
              </a:rPr>
              <a:t>generadores hidroeléctricos </a:t>
            </a:r>
            <a:r>
              <a:rPr sz="750" spc="20" dirty="0">
                <a:latin typeface="Microsoft Sans Serif"/>
                <a:cs typeface="Microsoft Sans Serif"/>
              </a:rPr>
              <a:t>son </a:t>
            </a:r>
            <a:r>
              <a:rPr sz="750" spc="25" dirty="0">
                <a:latin typeface="Microsoft Sans Serif"/>
                <a:cs typeface="Microsoft Sans Serif"/>
              </a:rPr>
              <a:t> </a:t>
            </a:r>
            <a:r>
              <a:rPr sz="750" spc="40" dirty="0">
                <a:latin typeface="Microsoft Sans Serif"/>
                <a:cs typeface="Microsoft Sans Serif"/>
              </a:rPr>
              <a:t>muy</a:t>
            </a:r>
            <a:r>
              <a:rPr sz="750" spc="-5" dirty="0">
                <a:latin typeface="Microsoft Sans Serif"/>
                <a:cs typeface="Microsoft Sans Serif"/>
              </a:rPr>
              <a:t> </a:t>
            </a:r>
            <a:r>
              <a:rPr sz="750" spc="20" dirty="0">
                <a:latin typeface="Microsoft Sans Serif"/>
                <a:cs typeface="Microsoft Sans Serif"/>
              </a:rPr>
              <a:t>similares</a:t>
            </a:r>
            <a:r>
              <a:rPr sz="750" dirty="0">
                <a:latin typeface="Microsoft Sans Serif"/>
                <a:cs typeface="Microsoft Sans Serif"/>
              </a:rPr>
              <a:t> a </a:t>
            </a:r>
            <a:r>
              <a:rPr sz="750" spc="10" dirty="0">
                <a:latin typeface="Microsoft Sans Serif"/>
                <a:cs typeface="Microsoft Sans Serif"/>
              </a:rPr>
              <a:t>los</a:t>
            </a:r>
            <a:r>
              <a:rPr sz="750" spc="-5" dirty="0">
                <a:latin typeface="Microsoft Sans Serif"/>
                <a:cs typeface="Microsoft Sans Serif"/>
              </a:rPr>
              <a:t> </a:t>
            </a:r>
            <a:r>
              <a:rPr sz="750" spc="25" dirty="0">
                <a:latin typeface="Microsoft Sans Serif"/>
                <a:cs typeface="Microsoft Sans Serif"/>
              </a:rPr>
              <a:t>de</a:t>
            </a:r>
            <a:r>
              <a:rPr sz="750" dirty="0">
                <a:latin typeface="Microsoft Sans Serif"/>
                <a:cs typeface="Microsoft Sans Serif"/>
              </a:rPr>
              <a:t> </a:t>
            </a:r>
            <a:r>
              <a:rPr sz="750" spc="10" dirty="0">
                <a:latin typeface="Microsoft Sans Serif"/>
                <a:cs typeface="Microsoft Sans Serif"/>
              </a:rPr>
              <a:t>los</a:t>
            </a:r>
            <a:r>
              <a:rPr sz="750" dirty="0">
                <a:latin typeface="Microsoft Sans Serif"/>
                <a:cs typeface="Microsoft Sans Serif"/>
              </a:rPr>
              <a:t> </a:t>
            </a:r>
            <a:r>
              <a:rPr sz="750" spc="25" dirty="0">
                <a:latin typeface="Microsoft Sans Serif"/>
                <a:cs typeface="Microsoft Sans Serif"/>
              </a:rPr>
              <a:t>generadores</a:t>
            </a:r>
            <a:r>
              <a:rPr sz="750" spc="-5" dirty="0">
                <a:latin typeface="Microsoft Sans Serif"/>
                <a:cs typeface="Microsoft Sans Serif"/>
              </a:rPr>
              <a:t> </a:t>
            </a:r>
            <a:r>
              <a:rPr sz="750" spc="25" dirty="0">
                <a:latin typeface="Microsoft Sans Serif"/>
                <a:cs typeface="Microsoft Sans Serif"/>
              </a:rPr>
              <a:t>térmicos</a:t>
            </a:r>
            <a:r>
              <a:rPr sz="750" dirty="0">
                <a:latin typeface="Microsoft Sans Serif"/>
                <a:cs typeface="Microsoft Sans Serif"/>
              </a:rPr>
              <a:t> </a:t>
            </a:r>
            <a:r>
              <a:rPr sz="750" spc="25" dirty="0">
                <a:latin typeface="Microsoft Sans Serif"/>
                <a:cs typeface="Microsoft Sans Serif"/>
              </a:rPr>
              <a:t>en</a:t>
            </a:r>
            <a:r>
              <a:rPr sz="750" dirty="0">
                <a:latin typeface="Microsoft Sans Serif"/>
                <a:cs typeface="Microsoft Sans Serif"/>
              </a:rPr>
              <a:t> </a:t>
            </a:r>
            <a:r>
              <a:rPr sz="750" spc="25" dirty="0">
                <a:latin typeface="Microsoft Sans Serif"/>
                <a:cs typeface="Microsoft Sans Serif"/>
              </a:rPr>
              <a:t>muchos</a:t>
            </a:r>
            <a:r>
              <a:rPr sz="750" spc="-5" dirty="0">
                <a:latin typeface="Microsoft Sans Serif"/>
                <a:cs typeface="Microsoft Sans Serif"/>
              </a:rPr>
              <a:t> </a:t>
            </a:r>
            <a:r>
              <a:rPr sz="750" spc="10" dirty="0">
                <a:latin typeface="Microsoft Sans Serif"/>
                <a:cs typeface="Microsoft Sans Serif"/>
              </a:rPr>
              <a:t>aspectos.</a:t>
            </a:r>
            <a:endParaRPr sz="750">
              <a:latin typeface="Microsoft Sans Serif"/>
              <a:cs typeface="Microsoft Sans Serif"/>
            </a:endParaRPr>
          </a:p>
        </p:txBody>
      </p:sp>
      <p:sp>
        <p:nvSpPr>
          <p:cNvPr id="9" name="object 9"/>
          <p:cNvSpPr txBox="1"/>
          <p:nvPr/>
        </p:nvSpPr>
        <p:spPr>
          <a:xfrm>
            <a:off x="1415216" y="4563117"/>
            <a:ext cx="14359520" cy="12824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sz="750" spc="25" dirty="0">
                <a:latin typeface="Microsoft Sans Serif"/>
                <a:cs typeface="Microsoft Sans Serif"/>
              </a:rPr>
              <a:t>tropezando.</a:t>
            </a:r>
            <a:r>
              <a:rPr sz="750" spc="10" dirty="0">
                <a:latin typeface="Microsoft Sans Serif"/>
                <a:cs typeface="Microsoft Sans Serif"/>
              </a:rPr>
              <a:t> </a:t>
            </a:r>
            <a:r>
              <a:rPr sz="750" spc="-5" dirty="0">
                <a:latin typeface="Microsoft Sans Serif"/>
                <a:cs typeface="Microsoft Sans Serif"/>
              </a:rPr>
              <a:t>Los</a:t>
            </a:r>
            <a:r>
              <a:rPr sz="750" spc="10" dirty="0">
                <a:latin typeface="Microsoft Sans Serif"/>
                <a:cs typeface="Microsoft Sans Serif"/>
              </a:rPr>
              <a:t> </a:t>
            </a:r>
            <a:r>
              <a:rPr sz="750" spc="15" dirty="0">
                <a:latin typeface="Microsoft Sans Serif"/>
                <a:cs typeface="Microsoft Sans Serif"/>
              </a:rPr>
              <a:t>esquemas</a:t>
            </a:r>
            <a:r>
              <a:rPr sz="750" spc="10" dirty="0">
                <a:latin typeface="Microsoft Sans Serif"/>
                <a:cs typeface="Microsoft Sans Serif"/>
              </a:rPr>
              <a:t> </a:t>
            </a:r>
            <a:r>
              <a:rPr sz="750" spc="25" dirty="0">
                <a:latin typeface="Microsoft Sans Serif"/>
                <a:cs typeface="Microsoft Sans Serif"/>
              </a:rPr>
              <a:t>de</a:t>
            </a:r>
            <a:r>
              <a:rPr sz="750" spc="10" dirty="0">
                <a:latin typeface="Microsoft Sans Serif"/>
                <a:cs typeface="Microsoft Sans Serif"/>
              </a:rPr>
              <a:t> </a:t>
            </a:r>
            <a:r>
              <a:rPr sz="750" spc="25" dirty="0">
                <a:latin typeface="Microsoft Sans Serif"/>
                <a:cs typeface="Microsoft Sans Serif"/>
              </a:rPr>
              <a:t>disparo</a:t>
            </a:r>
            <a:r>
              <a:rPr sz="750" spc="10" dirty="0">
                <a:latin typeface="Microsoft Sans Serif"/>
                <a:cs typeface="Microsoft Sans Serif"/>
              </a:rPr>
              <a:t> secuencial </a:t>
            </a:r>
            <a:r>
              <a:rPr sz="750" spc="25" dirty="0">
                <a:latin typeface="Microsoft Sans Serif"/>
                <a:cs typeface="Microsoft Sans Serif"/>
              </a:rPr>
              <a:t>deben</a:t>
            </a:r>
            <a:r>
              <a:rPr sz="750" spc="10" dirty="0">
                <a:latin typeface="Microsoft Sans Serif"/>
                <a:cs typeface="Microsoft Sans Serif"/>
              </a:rPr>
              <a:t> revisarse</a:t>
            </a:r>
            <a:r>
              <a:rPr sz="750" spc="15" dirty="0">
                <a:latin typeface="Microsoft Sans Serif"/>
                <a:cs typeface="Microsoft Sans Serif"/>
              </a:rPr>
              <a:t> </a:t>
            </a:r>
            <a:r>
              <a:rPr sz="750" spc="25" dirty="0">
                <a:latin typeface="Microsoft Sans Serif"/>
                <a:cs typeface="Microsoft Sans Serif"/>
              </a:rPr>
              <a:t>para</a:t>
            </a:r>
            <a:r>
              <a:rPr sz="750" spc="10" dirty="0">
                <a:latin typeface="Microsoft Sans Serif"/>
                <a:cs typeface="Microsoft Sans Serif"/>
              </a:rPr>
              <a:t> </a:t>
            </a:r>
            <a:r>
              <a:rPr sz="750" spc="-25" dirty="0">
                <a:latin typeface="Microsoft Sans Serif"/>
                <a:cs typeface="Microsoft Sans Serif"/>
              </a:rPr>
              <a:t>A</a:t>
            </a:r>
            <a:r>
              <a:rPr sz="750" spc="10" dirty="0">
                <a:latin typeface="Microsoft Sans Serif"/>
                <a:cs typeface="Microsoft Sans Serif"/>
              </a:rPr>
              <a:t> </a:t>
            </a:r>
            <a:r>
              <a:rPr sz="750" spc="15" dirty="0">
                <a:latin typeface="Microsoft Sans Serif"/>
                <a:cs typeface="Microsoft Sans Serif"/>
              </a:rPr>
              <a:t>pesar</a:t>
            </a:r>
            <a:r>
              <a:rPr sz="750" spc="10" dirty="0">
                <a:latin typeface="Microsoft Sans Serif"/>
                <a:cs typeface="Microsoft Sans Serif"/>
              </a:rPr>
              <a:t> </a:t>
            </a:r>
            <a:r>
              <a:rPr sz="750" spc="25" dirty="0">
                <a:latin typeface="Microsoft Sans Serif"/>
                <a:cs typeface="Microsoft Sans Serif"/>
              </a:rPr>
              <a:t>de</a:t>
            </a:r>
            <a:r>
              <a:rPr sz="750" spc="10" dirty="0">
                <a:latin typeface="Microsoft Sans Serif"/>
                <a:cs typeface="Microsoft Sans Serif"/>
              </a:rPr>
              <a:t> </a:t>
            </a:r>
            <a:r>
              <a:rPr sz="750" spc="5" dirty="0">
                <a:latin typeface="Microsoft Sans Serif"/>
                <a:cs typeface="Microsoft Sans Serif"/>
              </a:rPr>
              <a:t>sus</a:t>
            </a:r>
            <a:r>
              <a:rPr sz="750" spc="10" dirty="0">
                <a:latin typeface="Microsoft Sans Serif"/>
                <a:cs typeface="Microsoft Sans Serif"/>
              </a:rPr>
              <a:t> </a:t>
            </a:r>
            <a:r>
              <a:rPr sz="750" spc="20" dirty="0">
                <a:latin typeface="Microsoft Sans Serif"/>
                <a:cs typeface="Microsoft Sans Serif"/>
              </a:rPr>
              <a:t>similitudes,</a:t>
            </a:r>
            <a:r>
              <a:rPr sz="750" spc="10" dirty="0">
                <a:latin typeface="Microsoft Sans Serif"/>
                <a:cs typeface="Microsoft Sans Serif"/>
              </a:rPr>
              <a:t> </a:t>
            </a:r>
            <a:r>
              <a:rPr sz="750" spc="15" dirty="0">
                <a:latin typeface="Microsoft Sans Serif"/>
                <a:cs typeface="Microsoft Sans Serif"/>
              </a:rPr>
              <a:t>sin </a:t>
            </a:r>
            <a:r>
              <a:rPr sz="750" spc="30" dirty="0">
                <a:latin typeface="Microsoft Sans Serif"/>
                <a:cs typeface="Microsoft Sans Serif"/>
              </a:rPr>
              <a:t>embargo,</a:t>
            </a:r>
            <a:r>
              <a:rPr sz="750" spc="10" dirty="0">
                <a:latin typeface="Microsoft Sans Serif"/>
                <a:cs typeface="Microsoft Sans Serif"/>
              </a:rPr>
              <a:t> el </a:t>
            </a:r>
            <a:r>
              <a:rPr sz="750" spc="25" dirty="0">
                <a:latin typeface="Microsoft Sans Serif"/>
                <a:cs typeface="Microsoft Sans Serif"/>
              </a:rPr>
              <a:t>correcto</a:t>
            </a:r>
            <a:r>
              <a:rPr sz="750" spc="10" dirty="0">
                <a:latin typeface="Microsoft Sans Serif"/>
                <a:cs typeface="Microsoft Sans Serif"/>
              </a:rPr>
              <a:t> </a:t>
            </a:r>
            <a:r>
              <a:rPr sz="750" spc="30" dirty="0">
                <a:latin typeface="Microsoft Sans Serif"/>
                <a:cs typeface="Microsoft Sans Serif"/>
              </a:rPr>
              <a:t>funcionamiento</a:t>
            </a:r>
            <a:endParaRPr sz="750">
              <a:latin typeface="Microsoft Sans Serif"/>
              <a:cs typeface="Microsoft Sans Serif"/>
            </a:endParaRPr>
          </a:p>
        </p:txBody>
      </p:sp>
      <p:sp>
        <p:nvSpPr>
          <p:cNvPr id="10" name="object 10"/>
          <p:cNvSpPr txBox="1"/>
          <p:nvPr/>
        </p:nvSpPr>
        <p:spPr>
          <a:xfrm>
            <a:off x="9100214" y="4658118"/>
            <a:ext cx="7397417" cy="936923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 marR="128270">
              <a:lnSpc>
                <a:spcPct val="153800"/>
              </a:lnSpc>
              <a:spcBef>
                <a:spcPts val="100"/>
              </a:spcBef>
            </a:pPr>
            <a:r>
              <a:rPr sz="650" spc="-5" dirty="0">
                <a:latin typeface="Microsoft Sans Serif"/>
                <a:cs typeface="Microsoft Sans Serif"/>
              </a:rPr>
              <a:t>Los </a:t>
            </a:r>
            <a:r>
              <a:rPr sz="650" spc="20" dirty="0">
                <a:latin typeface="Microsoft Sans Serif"/>
                <a:cs typeface="Microsoft Sans Serif"/>
              </a:rPr>
              <a:t>generadores </a:t>
            </a:r>
            <a:r>
              <a:rPr sz="650" spc="25" dirty="0">
                <a:latin typeface="Microsoft Sans Serif"/>
                <a:cs typeface="Microsoft Sans Serif"/>
              </a:rPr>
              <a:t>pueden </a:t>
            </a:r>
            <a:r>
              <a:rPr sz="650" spc="30" dirty="0">
                <a:latin typeface="Microsoft Sans Serif"/>
                <a:cs typeface="Microsoft Sans Serif"/>
              </a:rPr>
              <a:t>requerir </a:t>
            </a:r>
            <a:r>
              <a:rPr sz="650" spc="15" dirty="0">
                <a:latin typeface="Microsoft Sans Serif"/>
                <a:cs typeface="Microsoft Sans Serif"/>
              </a:rPr>
              <a:t>disparos </a:t>
            </a:r>
            <a:r>
              <a:rPr sz="650" spc="5" dirty="0">
                <a:latin typeface="Microsoft Sans Serif"/>
                <a:cs typeface="Microsoft Sans Serif"/>
              </a:rPr>
              <a:t>y </a:t>
            </a:r>
            <a:r>
              <a:rPr sz="650" spc="15" dirty="0">
                <a:latin typeface="Microsoft Sans Serif"/>
                <a:cs typeface="Microsoft Sans Serif"/>
              </a:rPr>
              <a:t>operaciones </a:t>
            </a:r>
            <a:r>
              <a:rPr sz="650" spc="20" dirty="0">
                <a:latin typeface="Microsoft Sans Serif"/>
                <a:cs typeface="Microsoft Sans Serif"/>
              </a:rPr>
              <a:t>de apagado </a:t>
            </a:r>
            <a:r>
              <a:rPr sz="650" spc="25" dirty="0">
                <a:latin typeface="Microsoft Sans Serif"/>
                <a:cs typeface="Microsoft Sans Serif"/>
              </a:rPr>
              <a:t> ligeramente</a:t>
            </a:r>
            <a:r>
              <a:rPr sz="650" dirty="0">
                <a:latin typeface="Microsoft Sans Serif"/>
                <a:cs typeface="Microsoft Sans Serif"/>
              </a:rPr>
              <a:t> </a:t>
            </a:r>
            <a:r>
              <a:rPr sz="650" spc="20" dirty="0">
                <a:latin typeface="Microsoft Sans Serif"/>
                <a:cs typeface="Microsoft Sans Serif"/>
              </a:rPr>
              <a:t>diferentes.</a:t>
            </a:r>
            <a:r>
              <a:rPr sz="650" dirty="0">
                <a:latin typeface="Microsoft Sans Serif"/>
                <a:cs typeface="Microsoft Sans Serif"/>
              </a:rPr>
              <a:t> Esto </a:t>
            </a:r>
            <a:r>
              <a:rPr sz="650" spc="-5" dirty="0">
                <a:latin typeface="Microsoft Sans Serif"/>
                <a:cs typeface="Microsoft Sans Serif"/>
              </a:rPr>
              <a:t>se</a:t>
            </a:r>
            <a:r>
              <a:rPr sz="650" dirty="0">
                <a:latin typeface="Microsoft Sans Serif"/>
                <a:cs typeface="Microsoft Sans Serif"/>
              </a:rPr>
              <a:t> </a:t>
            </a:r>
            <a:r>
              <a:rPr sz="650" spc="20" dirty="0">
                <a:latin typeface="Microsoft Sans Serif"/>
                <a:cs typeface="Microsoft Sans Serif"/>
              </a:rPr>
              <a:t>debe</a:t>
            </a:r>
            <a:r>
              <a:rPr sz="650" spc="5" dirty="0">
                <a:latin typeface="Microsoft Sans Serif"/>
                <a:cs typeface="Microsoft Sans Serif"/>
              </a:rPr>
              <a:t> </a:t>
            </a:r>
            <a:r>
              <a:rPr sz="650" dirty="0">
                <a:latin typeface="Microsoft Sans Serif"/>
                <a:cs typeface="Microsoft Sans Serif"/>
              </a:rPr>
              <a:t>a </a:t>
            </a:r>
            <a:r>
              <a:rPr sz="650" spc="25" dirty="0">
                <a:latin typeface="Microsoft Sans Serif"/>
                <a:cs typeface="Microsoft Sans Serif"/>
              </a:rPr>
              <a:t>que</a:t>
            </a:r>
            <a:r>
              <a:rPr sz="650" dirty="0">
                <a:latin typeface="Microsoft Sans Serif"/>
                <a:cs typeface="Microsoft Sans Serif"/>
              </a:rPr>
              <a:t> </a:t>
            </a:r>
            <a:r>
              <a:rPr sz="650" spc="10" dirty="0">
                <a:latin typeface="Microsoft Sans Serif"/>
                <a:cs typeface="Microsoft Sans Serif"/>
              </a:rPr>
              <a:t>los</a:t>
            </a:r>
            <a:r>
              <a:rPr sz="650" dirty="0">
                <a:latin typeface="Microsoft Sans Serif"/>
                <a:cs typeface="Microsoft Sans Serif"/>
              </a:rPr>
              <a:t> </a:t>
            </a:r>
            <a:r>
              <a:rPr sz="650" spc="20" dirty="0">
                <a:latin typeface="Microsoft Sans Serif"/>
                <a:cs typeface="Microsoft Sans Serif"/>
              </a:rPr>
              <a:t>generadores</a:t>
            </a:r>
            <a:r>
              <a:rPr sz="650" spc="5" dirty="0">
                <a:latin typeface="Microsoft Sans Serif"/>
                <a:cs typeface="Microsoft Sans Serif"/>
              </a:rPr>
              <a:t> </a:t>
            </a:r>
            <a:r>
              <a:rPr sz="650" spc="20" dirty="0">
                <a:latin typeface="Microsoft Sans Serif"/>
                <a:cs typeface="Microsoft Sans Serif"/>
              </a:rPr>
              <a:t>hidroeléctricos</a:t>
            </a:r>
            <a:r>
              <a:rPr sz="650" dirty="0">
                <a:latin typeface="Microsoft Sans Serif"/>
                <a:cs typeface="Microsoft Sans Serif"/>
              </a:rPr>
              <a:t> </a:t>
            </a:r>
            <a:r>
              <a:rPr sz="650" spc="15" dirty="0">
                <a:latin typeface="Microsoft Sans Serif"/>
                <a:cs typeface="Microsoft Sans Serif"/>
              </a:rPr>
              <a:t>son </a:t>
            </a:r>
            <a:r>
              <a:rPr sz="650" spc="-160" dirty="0">
                <a:latin typeface="Microsoft Sans Serif"/>
                <a:cs typeface="Microsoft Sans Serif"/>
              </a:rPr>
              <a:t> </a:t>
            </a:r>
            <a:r>
              <a:rPr sz="650" spc="20" dirty="0">
                <a:latin typeface="Microsoft Sans Serif"/>
                <a:cs typeface="Microsoft Sans Serif"/>
              </a:rPr>
              <a:t>máquinas</a:t>
            </a:r>
            <a:r>
              <a:rPr sz="650" dirty="0">
                <a:latin typeface="Microsoft Sans Serif"/>
                <a:cs typeface="Microsoft Sans Serif"/>
              </a:rPr>
              <a:t> </a:t>
            </a:r>
            <a:r>
              <a:rPr sz="650" spc="20" dirty="0">
                <a:latin typeface="Microsoft Sans Serif"/>
                <a:cs typeface="Microsoft Sans Serif"/>
              </a:rPr>
              <a:t>de</a:t>
            </a:r>
            <a:r>
              <a:rPr sz="650" spc="5" dirty="0">
                <a:latin typeface="Microsoft Sans Serif"/>
                <a:cs typeface="Microsoft Sans Serif"/>
              </a:rPr>
              <a:t> </a:t>
            </a:r>
            <a:r>
              <a:rPr sz="650" spc="20" dirty="0">
                <a:latin typeface="Microsoft Sans Serif"/>
                <a:cs typeface="Microsoft Sans Serif"/>
              </a:rPr>
              <a:t>polos</a:t>
            </a:r>
            <a:r>
              <a:rPr sz="650" dirty="0">
                <a:latin typeface="Microsoft Sans Serif"/>
                <a:cs typeface="Microsoft Sans Serif"/>
              </a:rPr>
              <a:t> </a:t>
            </a:r>
            <a:r>
              <a:rPr sz="650" spc="10" dirty="0">
                <a:latin typeface="Microsoft Sans Serif"/>
                <a:cs typeface="Microsoft Sans Serif"/>
              </a:rPr>
              <a:t>salientes</a:t>
            </a:r>
            <a:r>
              <a:rPr sz="650" spc="5" dirty="0">
                <a:latin typeface="Microsoft Sans Serif"/>
                <a:cs typeface="Microsoft Sans Serif"/>
              </a:rPr>
              <a:t> y</a:t>
            </a:r>
            <a:r>
              <a:rPr sz="650" dirty="0">
                <a:latin typeface="Microsoft Sans Serif"/>
                <a:cs typeface="Microsoft Sans Serif"/>
              </a:rPr>
              <a:t> </a:t>
            </a:r>
            <a:r>
              <a:rPr sz="650" spc="15" dirty="0">
                <a:latin typeface="Microsoft Sans Serif"/>
                <a:cs typeface="Microsoft Sans Serif"/>
              </a:rPr>
              <a:t>dispositivos</a:t>
            </a:r>
            <a:r>
              <a:rPr sz="650" spc="5" dirty="0">
                <a:latin typeface="Microsoft Sans Serif"/>
                <a:cs typeface="Microsoft Sans Serif"/>
              </a:rPr>
              <a:t> </a:t>
            </a:r>
            <a:r>
              <a:rPr sz="650" spc="20" dirty="0">
                <a:latin typeface="Microsoft Sans Serif"/>
                <a:cs typeface="Microsoft Sans Serif"/>
              </a:rPr>
              <a:t>de</a:t>
            </a:r>
            <a:r>
              <a:rPr sz="650" dirty="0">
                <a:latin typeface="Microsoft Sans Serif"/>
                <a:cs typeface="Microsoft Sans Serif"/>
              </a:rPr>
              <a:t> </a:t>
            </a:r>
            <a:r>
              <a:rPr sz="650" spc="25" dirty="0">
                <a:latin typeface="Microsoft Sans Serif"/>
                <a:cs typeface="Microsoft Sans Serif"/>
              </a:rPr>
              <a:t>rotación</a:t>
            </a:r>
            <a:r>
              <a:rPr sz="650" spc="5" dirty="0">
                <a:latin typeface="Microsoft Sans Serif"/>
                <a:cs typeface="Microsoft Sans Serif"/>
              </a:rPr>
              <a:t> </a:t>
            </a:r>
            <a:r>
              <a:rPr sz="650" spc="25" dirty="0">
                <a:latin typeface="Microsoft Sans Serif"/>
                <a:cs typeface="Microsoft Sans Serif"/>
              </a:rPr>
              <a:t>relativamente</a:t>
            </a:r>
            <a:r>
              <a:rPr sz="650" dirty="0">
                <a:latin typeface="Microsoft Sans Serif"/>
                <a:cs typeface="Microsoft Sans Serif"/>
              </a:rPr>
              <a:t> </a:t>
            </a:r>
            <a:r>
              <a:rPr sz="650" spc="15" dirty="0">
                <a:latin typeface="Microsoft Sans Serif"/>
                <a:cs typeface="Microsoft Sans Serif"/>
              </a:rPr>
              <a:t>más</a:t>
            </a:r>
            <a:r>
              <a:rPr sz="650" spc="5" dirty="0">
                <a:latin typeface="Microsoft Sans Serif"/>
                <a:cs typeface="Microsoft Sans Serif"/>
              </a:rPr>
              <a:t> </a:t>
            </a:r>
            <a:r>
              <a:rPr sz="650" spc="20" dirty="0">
                <a:latin typeface="Microsoft Sans Serif"/>
                <a:cs typeface="Microsoft Sans Serif"/>
              </a:rPr>
              <a:t>lenta </a:t>
            </a:r>
            <a:r>
              <a:rPr sz="650" spc="-160" dirty="0">
                <a:latin typeface="Microsoft Sans Serif"/>
                <a:cs typeface="Microsoft Sans Serif"/>
              </a:rPr>
              <a:t> </a:t>
            </a:r>
            <a:r>
              <a:rPr sz="650" spc="20" dirty="0">
                <a:latin typeface="Microsoft Sans Serif"/>
                <a:cs typeface="Microsoft Sans Serif"/>
              </a:rPr>
              <a:t>equipados </a:t>
            </a:r>
            <a:r>
              <a:rPr sz="650" spc="15" dirty="0">
                <a:latin typeface="Microsoft Sans Serif"/>
                <a:cs typeface="Microsoft Sans Serif"/>
              </a:rPr>
              <a:t>con dispositivos </a:t>
            </a:r>
            <a:r>
              <a:rPr sz="650" spc="20" dirty="0">
                <a:latin typeface="Microsoft Sans Serif"/>
                <a:cs typeface="Microsoft Sans Serif"/>
              </a:rPr>
              <a:t>de </a:t>
            </a:r>
            <a:r>
              <a:rPr sz="650" spc="30" dirty="0">
                <a:latin typeface="Microsoft Sans Serif"/>
                <a:cs typeface="Microsoft Sans Serif"/>
              </a:rPr>
              <a:t>control </a:t>
            </a:r>
            <a:r>
              <a:rPr sz="650" spc="15" dirty="0">
                <a:latin typeface="Microsoft Sans Serif"/>
                <a:cs typeface="Microsoft Sans Serif"/>
              </a:rPr>
              <a:t>mecánico </a:t>
            </a:r>
            <a:r>
              <a:rPr sz="650" spc="20" dirty="0">
                <a:latin typeface="Microsoft Sans Serif"/>
                <a:cs typeface="Microsoft Sans Serif"/>
              </a:rPr>
              <a:t>diferentes </a:t>
            </a:r>
            <a:r>
              <a:rPr sz="650" dirty="0">
                <a:latin typeface="Microsoft Sans Serif"/>
                <a:cs typeface="Microsoft Sans Serif"/>
              </a:rPr>
              <a:t>a </a:t>
            </a:r>
            <a:r>
              <a:rPr sz="650" spc="10" dirty="0">
                <a:latin typeface="Microsoft Sans Serif"/>
                <a:cs typeface="Microsoft Sans Serif"/>
              </a:rPr>
              <a:t>los </a:t>
            </a:r>
            <a:r>
              <a:rPr sz="650" spc="20" dirty="0">
                <a:latin typeface="Microsoft Sans Serif"/>
                <a:cs typeface="Microsoft Sans Serif"/>
              </a:rPr>
              <a:t>de </a:t>
            </a:r>
            <a:r>
              <a:rPr sz="650" spc="10" dirty="0">
                <a:latin typeface="Microsoft Sans Serif"/>
                <a:cs typeface="Microsoft Sans Serif"/>
              </a:rPr>
              <a:t>los </a:t>
            </a:r>
            <a:r>
              <a:rPr sz="650" spc="15" dirty="0">
                <a:latin typeface="Microsoft Sans Serif"/>
                <a:cs typeface="Microsoft Sans Serif"/>
              </a:rPr>
              <a:t> </a:t>
            </a:r>
            <a:r>
              <a:rPr sz="650" spc="20" dirty="0">
                <a:latin typeface="Microsoft Sans Serif"/>
                <a:cs typeface="Microsoft Sans Serif"/>
              </a:rPr>
              <a:t>generadores</a:t>
            </a:r>
            <a:r>
              <a:rPr sz="650" spc="-10" dirty="0">
                <a:latin typeface="Microsoft Sans Serif"/>
                <a:cs typeface="Microsoft Sans Serif"/>
              </a:rPr>
              <a:t> </a:t>
            </a:r>
            <a:r>
              <a:rPr sz="650" spc="20" dirty="0">
                <a:latin typeface="Microsoft Sans Serif"/>
                <a:cs typeface="Microsoft Sans Serif"/>
              </a:rPr>
              <a:t>de</a:t>
            </a:r>
            <a:r>
              <a:rPr sz="650" spc="-5" dirty="0">
                <a:latin typeface="Microsoft Sans Serif"/>
                <a:cs typeface="Microsoft Sans Serif"/>
              </a:rPr>
              <a:t> </a:t>
            </a:r>
            <a:r>
              <a:rPr sz="650" spc="35" dirty="0">
                <a:latin typeface="Microsoft Sans Serif"/>
                <a:cs typeface="Microsoft Sans Serif"/>
              </a:rPr>
              <a:t>turbina</a:t>
            </a:r>
            <a:r>
              <a:rPr sz="650" spc="-5" dirty="0">
                <a:latin typeface="Microsoft Sans Serif"/>
                <a:cs typeface="Microsoft Sans Serif"/>
              </a:rPr>
              <a:t> </a:t>
            </a:r>
            <a:r>
              <a:rPr sz="650" spc="20" dirty="0">
                <a:latin typeface="Microsoft Sans Serif"/>
                <a:cs typeface="Microsoft Sans Serif"/>
              </a:rPr>
              <a:t>de</a:t>
            </a:r>
            <a:r>
              <a:rPr sz="650" spc="-5" dirty="0">
                <a:latin typeface="Microsoft Sans Serif"/>
                <a:cs typeface="Microsoft Sans Serif"/>
              </a:rPr>
              <a:t> </a:t>
            </a:r>
            <a:r>
              <a:rPr sz="650" spc="25" dirty="0">
                <a:latin typeface="Microsoft Sans Serif"/>
                <a:cs typeface="Microsoft Sans Serif"/>
              </a:rPr>
              <a:t>vapor</a:t>
            </a:r>
            <a:r>
              <a:rPr sz="650" spc="-5" dirty="0">
                <a:latin typeface="Microsoft Sans Serif"/>
                <a:cs typeface="Microsoft Sans Serif"/>
              </a:rPr>
              <a:t> </a:t>
            </a:r>
            <a:r>
              <a:rPr sz="650" spc="20" dirty="0">
                <a:latin typeface="Microsoft Sans Serif"/>
                <a:cs typeface="Microsoft Sans Serif"/>
              </a:rPr>
              <a:t>de</a:t>
            </a:r>
            <a:r>
              <a:rPr sz="650" spc="-5" dirty="0">
                <a:latin typeface="Microsoft Sans Serif"/>
                <a:cs typeface="Microsoft Sans Serif"/>
              </a:rPr>
              <a:t> </a:t>
            </a:r>
            <a:r>
              <a:rPr sz="650" spc="20" dirty="0">
                <a:latin typeface="Microsoft Sans Serif"/>
                <a:cs typeface="Microsoft Sans Serif"/>
              </a:rPr>
              <a:t>alta</a:t>
            </a:r>
            <a:r>
              <a:rPr sz="650" spc="-5" dirty="0">
                <a:latin typeface="Microsoft Sans Serif"/>
                <a:cs typeface="Microsoft Sans Serif"/>
              </a:rPr>
              <a:t> </a:t>
            </a:r>
            <a:r>
              <a:rPr sz="650" spc="10" dirty="0">
                <a:latin typeface="Microsoft Sans Serif"/>
                <a:cs typeface="Microsoft Sans Serif"/>
              </a:rPr>
              <a:t>velocidad.</a:t>
            </a:r>
            <a:endParaRPr sz="650">
              <a:latin typeface="Microsoft Sans Serif"/>
              <a:cs typeface="Microsoft Sans Serif"/>
            </a:endParaRPr>
          </a:p>
          <a:p>
            <a:pPr marL="12700" marR="5080" indent="153670">
              <a:lnSpc>
                <a:spcPct val="142900"/>
              </a:lnSpc>
              <a:spcBef>
                <a:spcPts val="20"/>
              </a:spcBef>
            </a:pPr>
            <a:r>
              <a:rPr sz="700" spc="-10" dirty="0">
                <a:latin typeface="Microsoft Sans Serif"/>
                <a:cs typeface="Microsoft Sans Serif"/>
              </a:rPr>
              <a:t>La </a:t>
            </a:r>
            <a:r>
              <a:rPr sz="700" spc="25" dirty="0">
                <a:latin typeface="Microsoft Sans Serif"/>
                <a:cs typeface="Microsoft Sans Serif"/>
              </a:rPr>
              <a:t>energía </a:t>
            </a:r>
            <a:r>
              <a:rPr sz="700" spc="20" dirty="0">
                <a:latin typeface="Microsoft Sans Serif"/>
                <a:cs typeface="Microsoft Sans Serif"/>
              </a:rPr>
              <a:t>auxiliar </a:t>
            </a:r>
            <a:r>
              <a:rPr sz="700" spc="25" dirty="0">
                <a:latin typeface="Microsoft Sans Serif"/>
                <a:cs typeface="Microsoft Sans Serif"/>
              </a:rPr>
              <a:t>para </a:t>
            </a:r>
            <a:r>
              <a:rPr sz="700" spc="10" dirty="0">
                <a:latin typeface="Microsoft Sans Serif"/>
                <a:cs typeface="Microsoft Sans Serif"/>
              </a:rPr>
              <a:t>el </a:t>
            </a:r>
            <a:r>
              <a:rPr sz="700" spc="20" dirty="0">
                <a:latin typeface="Microsoft Sans Serif"/>
                <a:cs typeface="Microsoft Sans Serif"/>
              </a:rPr>
              <a:t>apagado </a:t>
            </a:r>
            <a:r>
              <a:rPr sz="700" spc="25" dirty="0">
                <a:latin typeface="Microsoft Sans Serif"/>
                <a:cs typeface="Microsoft Sans Serif"/>
              </a:rPr>
              <a:t>seguro </a:t>
            </a:r>
            <a:r>
              <a:rPr sz="700" spc="20" dirty="0">
                <a:latin typeface="Microsoft Sans Serif"/>
                <a:cs typeface="Microsoft Sans Serif"/>
              </a:rPr>
              <a:t>de </a:t>
            </a:r>
            <a:r>
              <a:rPr sz="700" spc="25" dirty="0">
                <a:latin typeface="Microsoft Sans Serif"/>
                <a:cs typeface="Microsoft Sans Serif"/>
              </a:rPr>
              <a:t>grandes generadores </a:t>
            </a:r>
            <a:r>
              <a:rPr sz="700" spc="30" dirty="0">
                <a:latin typeface="Microsoft Sans Serif"/>
                <a:cs typeface="Microsoft Sans Serif"/>
              </a:rPr>
              <a:t> </a:t>
            </a:r>
            <a:r>
              <a:rPr sz="700" spc="20" dirty="0">
                <a:latin typeface="Microsoft Sans Serif"/>
                <a:cs typeface="Microsoft Sans Serif"/>
              </a:rPr>
              <a:t>hidroeléctricos </a:t>
            </a:r>
            <a:r>
              <a:rPr sz="700" spc="25" dirty="0">
                <a:latin typeface="Microsoft Sans Serif"/>
                <a:cs typeface="Microsoft Sans Serif"/>
              </a:rPr>
              <a:t>puede </a:t>
            </a:r>
            <a:r>
              <a:rPr sz="700" spc="35" dirty="0">
                <a:latin typeface="Microsoft Sans Serif"/>
                <a:cs typeface="Microsoft Sans Serif"/>
              </a:rPr>
              <a:t>no </a:t>
            </a:r>
            <a:r>
              <a:rPr sz="700" spc="15" dirty="0">
                <a:latin typeface="Microsoft Sans Serif"/>
                <a:cs typeface="Microsoft Sans Serif"/>
              </a:rPr>
              <a:t>ser </a:t>
            </a:r>
            <a:r>
              <a:rPr sz="700" spc="35" dirty="0">
                <a:latin typeface="Microsoft Sans Serif"/>
                <a:cs typeface="Microsoft Sans Serif"/>
              </a:rPr>
              <a:t>tan </a:t>
            </a:r>
            <a:r>
              <a:rPr sz="700" spc="15" dirty="0">
                <a:latin typeface="Microsoft Sans Serif"/>
                <a:cs typeface="Microsoft Sans Serif"/>
              </a:rPr>
              <a:t>crítica </a:t>
            </a:r>
            <a:r>
              <a:rPr sz="700" spc="30" dirty="0">
                <a:latin typeface="Microsoft Sans Serif"/>
                <a:cs typeface="Microsoft Sans Serif"/>
              </a:rPr>
              <a:t>debido </a:t>
            </a:r>
            <a:r>
              <a:rPr sz="700" dirty="0">
                <a:latin typeface="Microsoft Sans Serif"/>
                <a:cs typeface="Microsoft Sans Serif"/>
              </a:rPr>
              <a:t>a </a:t>
            </a:r>
            <a:r>
              <a:rPr sz="700" spc="10" dirty="0">
                <a:latin typeface="Microsoft Sans Serif"/>
                <a:cs typeface="Microsoft Sans Serif"/>
              </a:rPr>
              <a:t>la </a:t>
            </a:r>
            <a:r>
              <a:rPr sz="700" spc="20" dirty="0">
                <a:latin typeface="Microsoft Sans Serif"/>
                <a:cs typeface="Microsoft Sans Serif"/>
              </a:rPr>
              <a:t>suficiente </a:t>
            </a:r>
            <a:r>
              <a:rPr sz="700" spc="25" dirty="0">
                <a:latin typeface="Microsoft Sans Serif"/>
                <a:cs typeface="Microsoft Sans Serif"/>
              </a:rPr>
              <a:t>energía </a:t>
            </a:r>
            <a:r>
              <a:rPr sz="700" spc="30" dirty="0">
                <a:latin typeface="Microsoft Sans Serif"/>
                <a:cs typeface="Microsoft Sans Serif"/>
              </a:rPr>
              <a:t> </a:t>
            </a:r>
            <a:r>
              <a:rPr sz="700" spc="15" dirty="0">
                <a:latin typeface="Microsoft Sans Serif"/>
                <a:cs typeface="Microsoft Sans Serif"/>
              </a:rPr>
              <a:t>almacenada </a:t>
            </a:r>
            <a:r>
              <a:rPr sz="700" spc="20" dirty="0">
                <a:latin typeface="Microsoft Sans Serif"/>
                <a:cs typeface="Microsoft Sans Serif"/>
              </a:rPr>
              <a:t>en </a:t>
            </a:r>
            <a:r>
              <a:rPr sz="700" spc="10" dirty="0">
                <a:latin typeface="Microsoft Sans Serif"/>
                <a:cs typeface="Microsoft Sans Serif"/>
              </a:rPr>
              <a:t>los sistemas </a:t>
            </a:r>
            <a:r>
              <a:rPr sz="700" spc="20" dirty="0">
                <a:latin typeface="Microsoft Sans Serif"/>
                <a:cs typeface="Microsoft Sans Serif"/>
              </a:rPr>
              <a:t>hidráulicos de </a:t>
            </a:r>
            <a:r>
              <a:rPr sz="700" spc="10" dirty="0">
                <a:latin typeface="Microsoft Sans Serif"/>
                <a:cs typeface="Microsoft Sans Serif"/>
              </a:rPr>
              <a:t>aceite </a:t>
            </a:r>
            <a:r>
              <a:rPr sz="700" spc="5" dirty="0">
                <a:latin typeface="Microsoft Sans Serif"/>
                <a:cs typeface="Microsoft Sans Serif"/>
              </a:rPr>
              <a:t>y </a:t>
            </a:r>
            <a:r>
              <a:rPr sz="700" spc="20" dirty="0">
                <a:latin typeface="Microsoft Sans Serif"/>
                <a:cs typeface="Microsoft Sans Serif"/>
              </a:rPr>
              <a:t>aire </a:t>
            </a:r>
            <a:r>
              <a:rPr sz="700" spc="30" dirty="0">
                <a:latin typeface="Microsoft Sans Serif"/>
                <a:cs typeface="Microsoft Sans Serif"/>
              </a:rPr>
              <a:t>que </a:t>
            </a:r>
            <a:r>
              <a:rPr sz="700" spc="20" dirty="0">
                <a:latin typeface="Microsoft Sans Serif"/>
                <a:cs typeface="Microsoft Sans Serif"/>
              </a:rPr>
              <a:t>cierran </a:t>
            </a:r>
            <a:r>
              <a:rPr sz="700" dirty="0">
                <a:latin typeface="Microsoft Sans Serif"/>
                <a:cs typeface="Microsoft Sans Serif"/>
              </a:rPr>
              <a:t>las </a:t>
            </a:r>
            <a:r>
              <a:rPr sz="700" spc="5" dirty="0">
                <a:latin typeface="Microsoft Sans Serif"/>
                <a:cs typeface="Microsoft Sans Serif"/>
              </a:rPr>
              <a:t> </a:t>
            </a:r>
            <a:r>
              <a:rPr sz="700" spc="25" dirty="0">
                <a:latin typeface="Microsoft Sans Serif"/>
                <a:cs typeface="Microsoft Sans Serif"/>
              </a:rPr>
              <a:t>compuertas </a:t>
            </a:r>
            <a:r>
              <a:rPr sz="700" spc="5" dirty="0">
                <a:latin typeface="Microsoft Sans Serif"/>
                <a:cs typeface="Microsoft Sans Serif"/>
              </a:rPr>
              <a:t>y </a:t>
            </a:r>
            <a:r>
              <a:rPr sz="700" spc="15" dirty="0">
                <a:latin typeface="Microsoft Sans Serif"/>
                <a:cs typeface="Microsoft Sans Serif"/>
              </a:rPr>
              <a:t>aplican </a:t>
            </a:r>
            <a:r>
              <a:rPr sz="700" spc="10" dirty="0">
                <a:latin typeface="Microsoft Sans Serif"/>
                <a:cs typeface="Microsoft Sans Serif"/>
              </a:rPr>
              <a:t>los </a:t>
            </a:r>
            <a:r>
              <a:rPr sz="700" spc="25" dirty="0">
                <a:latin typeface="Microsoft Sans Serif"/>
                <a:cs typeface="Microsoft Sans Serif"/>
              </a:rPr>
              <a:t>frenos </a:t>
            </a:r>
            <a:r>
              <a:rPr sz="700" dirty="0">
                <a:latin typeface="Microsoft Sans Serif"/>
                <a:cs typeface="Microsoft Sans Serif"/>
              </a:rPr>
              <a:t>a las </a:t>
            </a:r>
            <a:r>
              <a:rPr sz="700" spc="20" dirty="0">
                <a:latin typeface="Microsoft Sans Serif"/>
                <a:cs typeface="Microsoft Sans Serif"/>
              </a:rPr>
              <a:t>máquinas. </a:t>
            </a:r>
            <a:r>
              <a:rPr sz="700" spc="10" dirty="0">
                <a:latin typeface="Microsoft Sans Serif"/>
                <a:cs typeface="Microsoft Sans Serif"/>
              </a:rPr>
              <a:t>Además, el </a:t>
            </a:r>
            <a:r>
              <a:rPr sz="700" spc="20" dirty="0">
                <a:latin typeface="Microsoft Sans Serif"/>
                <a:cs typeface="Microsoft Sans Serif"/>
              </a:rPr>
              <a:t>uso de </a:t>
            </a:r>
            <a:r>
              <a:rPr sz="700" spc="10" dirty="0">
                <a:latin typeface="Microsoft Sans Serif"/>
                <a:cs typeface="Microsoft Sans Serif"/>
              </a:rPr>
              <a:t>sistemas </a:t>
            </a:r>
            <a:r>
              <a:rPr sz="700" spc="-175" dirty="0">
                <a:latin typeface="Microsoft Sans Serif"/>
                <a:cs typeface="Microsoft Sans Serif"/>
              </a:rPr>
              <a:t> </a:t>
            </a:r>
            <a:r>
              <a:rPr sz="700" spc="20" dirty="0">
                <a:latin typeface="Microsoft Sans Serif"/>
                <a:cs typeface="Microsoft Sans Serif"/>
              </a:rPr>
              <a:t>de</a:t>
            </a:r>
            <a:r>
              <a:rPr sz="700" spc="15" dirty="0">
                <a:latin typeface="Microsoft Sans Serif"/>
                <a:cs typeface="Microsoft Sans Serif"/>
              </a:rPr>
              <a:t> </a:t>
            </a:r>
            <a:r>
              <a:rPr sz="700" spc="25" dirty="0">
                <a:latin typeface="Microsoft Sans Serif"/>
                <a:cs typeface="Microsoft Sans Serif"/>
              </a:rPr>
              <a:t>energía</a:t>
            </a:r>
            <a:r>
              <a:rPr sz="700" spc="15" dirty="0">
                <a:latin typeface="Microsoft Sans Serif"/>
                <a:cs typeface="Microsoft Sans Serif"/>
              </a:rPr>
              <a:t> </a:t>
            </a:r>
            <a:r>
              <a:rPr sz="700" spc="20" dirty="0">
                <a:latin typeface="Microsoft Sans Serif"/>
                <a:cs typeface="Microsoft Sans Serif"/>
              </a:rPr>
              <a:t>auxiliar</a:t>
            </a:r>
            <a:r>
              <a:rPr sz="700" spc="15" dirty="0">
                <a:latin typeface="Microsoft Sans Serif"/>
                <a:cs typeface="Microsoft Sans Serif"/>
              </a:rPr>
              <a:t> conectados</a:t>
            </a:r>
            <a:r>
              <a:rPr sz="700" spc="20" dirty="0">
                <a:latin typeface="Microsoft Sans Serif"/>
                <a:cs typeface="Microsoft Sans Serif"/>
              </a:rPr>
              <a:t> </a:t>
            </a:r>
            <a:r>
              <a:rPr sz="700" dirty="0">
                <a:latin typeface="Microsoft Sans Serif"/>
                <a:cs typeface="Microsoft Sans Serif"/>
              </a:rPr>
              <a:t>a</a:t>
            </a:r>
            <a:r>
              <a:rPr sz="700" spc="15" dirty="0">
                <a:latin typeface="Microsoft Sans Serif"/>
                <a:cs typeface="Microsoft Sans Serif"/>
              </a:rPr>
              <a:t> </a:t>
            </a:r>
            <a:r>
              <a:rPr sz="700" spc="20" dirty="0">
                <a:latin typeface="Microsoft Sans Serif"/>
                <a:cs typeface="Microsoft Sans Serif"/>
              </a:rPr>
              <a:t>unidades</a:t>
            </a:r>
            <a:r>
              <a:rPr sz="700" spc="15" dirty="0">
                <a:latin typeface="Microsoft Sans Serif"/>
                <a:cs typeface="Microsoft Sans Serif"/>
              </a:rPr>
              <a:t> </a:t>
            </a:r>
            <a:r>
              <a:rPr sz="700" spc="-5" dirty="0">
                <a:latin typeface="Microsoft Sans Serif"/>
                <a:cs typeface="Microsoft Sans Serif"/>
              </a:rPr>
              <a:t>es</a:t>
            </a:r>
            <a:r>
              <a:rPr sz="700" spc="20" dirty="0">
                <a:latin typeface="Microsoft Sans Serif"/>
                <a:cs typeface="Microsoft Sans Serif"/>
              </a:rPr>
              <a:t> </a:t>
            </a:r>
            <a:r>
              <a:rPr sz="700" spc="30" dirty="0">
                <a:latin typeface="Microsoft Sans Serif"/>
                <a:cs typeface="Microsoft Sans Serif"/>
              </a:rPr>
              <a:t>limitado</a:t>
            </a:r>
            <a:r>
              <a:rPr sz="700" spc="15" dirty="0">
                <a:latin typeface="Microsoft Sans Serif"/>
                <a:cs typeface="Microsoft Sans Serif"/>
              </a:rPr>
              <a:t> </a:t>
            </a:r>
            <a:r>
              <a:rPr sz="700" spc="5" dirty="0">
                <a:latin typeface="Microsoft Sans Serif"/>
                <a:cs typeface="Microsoft Sans Serif"/>
              </a:rPr>
              <a:t>y</a:t>
            </a:r>
            <a:r>
              <a:rPr sz="700" spc="15" dirty="0">
                <a:latin typeface="Microsoft Sans Serif"/>
                <a:cs typeface="Microsoft Sans Serif"/>
              </a:rPr>
              <a:t> sólo</a:t>
            </a:r>
            <a:r>
              <a:rPr sz="700" spc="20" dirty="0">
                <a:latin typeface="Microsoft Sans Serif"/>
                <a:cs typeface="Microsoft Sans Serif"/>
              </a:rPr>
              <a:t> </a:t>
            </a:r>
            <a:r>
              <a:rPr sz="700" spc="-5" dirty="0">
                <a:latin typeface="Microsoft Sans Serif"/>
                <a:cs typeface="Microsoft Sans Serif"/>
              </a:rPr>
              <a:t>se</a:t>
            </a:r>
            <a:r>
              <a:rPr sz="700" spc="15" dirty="0">
                <a:latin typeface="Microsoft Sans Serif"/>
                <a:cs typeface="Microsoft Sans Serif"/>
              </a:rPr>
              <a:t> </a:t>
            </a:r>
            <a:r>
              <a:rPr sz="700" spc="20" dirty="0">
                <a:latin typeface="Microsoft Sans Serif"/>
                <a:cs typeface="Microsoft Sans Serif"/>
              </a:rPr>
              <a:t>utiliza</a:t>
            </a:r>
            <a:r>
              <a:rPr sz="700" spc="15" dirty="0">
                <a:latin typeface="Microsoft Sans Serif"/>
                <a:cs typeface="Microsoft Sans Serif"/>
              </a:rPr>
              <a:t> </a:t>
            </a:r>
            <a:r>
              <a:rPr sz="700" spc="30" dirty="0">
                <a:latin typeface="Microsoft Sans Serif"/>
                <a:cs typeface="Microsoft Sans Serif"/>
              </a:rPr>
              <a:t>una </a:t>
            </a:r>
            <a:r>
              <a:rPr sz="700" spc="35" dirty="0">
                <a:latin typeface="Microsoft Sans Serif"/>
                <a:cs typeface="Microsoft Sans Serif"/>
              </a:rPr>
              <a:t> </a:t>
            </a:r>
            <a:r>
              <a:rPr sz="700" spc="20" dirty="0">
                <a:latin typeface="Microsoft Sans Serif"/>
                <a:cs typeface="Microsoft Sans Serif"/>
              </a:rPr>
              <a:t>de </a:t>
            </a:r>
            <a:r>
              <a:rPr sz="700" spc="10" dirty="0">
                <a:latin typeface="Microsoft Sans Serif"/>
                <a:cs typeface="Microsoft Sans Serif"/>
              </a:rPr>
              <a:t>varias </a:t>
            </a:r>
            <a:r>
              <a:rPr sz="700" spc="20" dirty="0">
                <a:latin typeface="Microsoft Sans Serif"/>
                <a:cs typeface="Microsoft Sans Serif"/>
              </a:rPr>
              <a:t>configuraciones en </a:t>
            </a:r>
            <a:r>
              <a:rPr sz="700" spc="10" dirty="0">
                <a:latin typeface="Microsoft Sans Serif"/>
                <a:cs typeface="Microsoft Sans Serif"/>
              </a:rPr>
              <a:t>el </a:t>
            </a:r>
            <a:r>
              <a:rPr sz="700" spc="20" dirty="0">
                <a:latin typeface="Microsoft Sans Serif"/>
                <a:cs typeface="Microsoft Sans Serif"/>
              </a:rPr>
              <a:t>diseño de plantas </a:t>
            </a:r>
            <a:r>
              <a:rPr sz="700" spc="15" dirty="0">
                <a:latin typeface="Microsoft Sans Serif"/>
                <a:cs typeface="Microsoft Sans Serif"/>
              </a:rPr>
              <a:t>hidroeléctricas. </a:t>
            </a:r>
            <a:r>
              <a:rPr sz="700" spc="-5" dirty="0">
                <a:latin typeface="Microsoft Sans Serif"/>
                <a:cs typeface="Microsoft Sans Serif"/>
              </a:rPr>
              <a:t>Los </a:t>
            </a:r>
            <a:r>
              <a:rPr sz="700" dirty="0">
                <a:latin typeface="Microsoft Sans Serif"/>
                <a:cs typeface="Microsoft Sans Serif"/>
              </a:rPr>
              <a:t> </a:t>
            </a:r>
            <a:r>
              <a:rPr sz="700" spc="10" dirty="0">
                <a:latin typeface="Microsoft Sans Serif"/>
                <a:cs typeface="Microsoft Sans Serif"/>
              </a:rPr>
              <a:t>sistemas </a:t>
            </a:r>
            <a:r>
              <a:rPr sz="700" spc="20" dirty="0">
                <a:latin typeface="Microsoft Sans Serif"/>
                <a:cs typeface="Microsoft Sans Serif"/>
              </a:rPr>
              <a:t>de </a:t>
            </a:r>
            <a:r>
              <a:rPr sz="700" spc="25" dirty="0">
                <a:latin typeface="Microsoft Sans Serif"/>
                <a:cs typeface="Microsoft Sans Serif"/>
              </a:rPr>
              <a:t>energía </a:t>
            </a:r>
            <a:r>
              <a:rPr sz="700" spc="20" dirty="0">
                <a:latin typeface="Microsoft Sans Serif"/>
                <a:cs typeface="Microsoft Sans Serif"/>
              </a:rPr>
              <a:t>auxiliar hidroeléctrica </a:t>
            </a:r>
            <a:r>
              <a:rPr sz="700" spc="30" dirty="0">
                <a:latin typeface="Microsoft Sans Serif"/>
                <a:cs typeface="Microsoft Sans Serif"/>
              </a:rPr>
              <a:t>pueden tener </a:t>
            </a:r>
            <a:r>
              <a:rPr sz="700" spc="20" dirty="0">
                <a:latin typeface="Microsoft Sans Serif"/>
                <a:cs typeface="Microsoft Sans Serif"/>
              </a:rPr>
              <a:t>más de </a:t>
            </a:r>
            <a:r>
              <a:rPr sz="700" spc="30" dirty="0">
                <a:latin typeface="Microsoft Sans Serif"/>
                <a:cs typeface="Microsoft Sans Serif"/>
              </a:rPr>
              <a:t>una fuente </a:t>
            </a:r>
            <a:r>
              <a:rPr sz="700" spc="-175" dirty="0">
                <a:latin typeface="Microsoft Sans Serif"/>
                <a:cs typeface="Microsoft Sans Serif"/>
              </a:rPr>
              <a:t> </a:t>
            </a:r>
            <a:r>
              <a:rPr sz="700" dirty="0">
                <a:latin typeface="Microsoft Sans Serif"/>
                <a:cs typeface="Microsoft Sans Serif"/>
              </a:rPr>
              <a:t>y, si</a:t>
            </a:r>
            <a:r>
              <a:rPr sz="700" spc="5" dirty="0">
                <a:latin typeface="Microsoft Sans Serif"/>
                <a:cs typeface="Microsoft Sans Serif"/>
              </a:rPr>
              <a:t> </a:t>
            </a:r>
            <a:r>
              <a:rPr sz="700" spc="-5" dirty="0">
                <a:latin typeface="Microsoft Sans Serif"/>
                <a:cs typeface="Microsoft Sans Serif"/>
              </a:rPr>
              <a:t>se</a:t>
            </a:r>
            <a:r>
              <a:rPr sz="700" dirty="0">
                <a:latin typeface="Microsoft Sans Serif"/>
                <a:cs typeface="Microsoft Sans Serif"/>
              </a:rPr>
              <a:t> </a:t>
            </a:r>
            <a:r>
              <a:rPr sz="700" spc="30" dirty="0">
                <a:latin typeface="Microsoft Sans Serif"/>
                <a:cs typeface="Microsoft Sans Serif"/>
              </a:rPr>
              <a:t>implementa</a:t>
            </a:r>
            <a:r>
              <a:rPr sz="700" spc="5" dirty="0">
                <a:latin typeface="Microsoft Sans Serif"/>
                <a:cs typeface="Microsoft Sans Serif"/>
              </a:rPr>
              <a:t> </a:t>
            </a:r>
            <a:r>
              <a:rPr sz="700" spc="10" dirty="0">
                <a:latin typeface="Microsoft Sans Serif"/>
                <a:cs typeface="Microsoft Sans Serif"/>
              </a:rPr>
              <a:t>la</a:t>
            </a:r>
            <a:r>
              <a:rPr sz="700" dirty="0">
                <a:latin typeface="Microsoft Sans Serif"/>
                <a:cs typeface="Microsoft Sans Serif"/>
              </a:rPr>
              <a:t> </a:t>
            </a:r>
            <a:r>
              <a:rPr sz="700" spc="20" dirty="0">
                <a:latin typeface="Microsoft Sans Serif"/>
                <a:cs typeface="Microsoft Sans Serif"/>
              </a:rPr>
              <a:t>transferencia</a:t>
            </a:r>
            <a:r>
              <a:rPr sz="700" spc="5" dirty="0">
                <a:latin typeface="Microsoft Sans Serif"/>
                <a:cs typeface="Microsoft Sans Serif"/>
              </a:rPr>
              <a:t> </a:t>
            </a:r>
            <a:r>
              <a:rPr sz="700" spc="25" dirty="0">
                <a:latin typeface="Microsoft Sans Serif"/>
                <a:cs typeface="Microsoft Sans Serif"/>
              </a:rPr>
              <a:t>automática,</a:t>
            </a:r>
            <a:r>
              <a:rPr sz="700" dirty="0">
                <a:latin typeface="Microsoft Sans Serif"/>
                <a:cs typeface="Microsoft Sans Serif"/>
              </a:rPr>
              <a:t> a</a:t>
            </a:r>
            <a:r>
              <a:rPr sz="700" spc="5" dirty="0">
                <a:latin typeface="Microsoft Sans Serif"/>
                <a:cs typeface="Microsoft Sans Serif"/>
              </a:rPr>
              <a:t> </a:t>
            </a:r>
            <a:r>
              <a:rPr sz="700" spc="35" dirty="0">
                <a:latin typeface="Microsoft Sans Serif"/>
                <a:cs typeface="Microsoft Sans Serif"/>
              </a:rPr>
              <a:t>menudo</a:t>
            </a:r>
            <a:r>
              <a:rPr sz="700" dirty="0">
                <a:latin typeface="Microsoft Sans Serif"/>
                <a:cs typeface="Microsoft Sans Serif"/>
              </a:rPr>
              <a:t> </a:t>
            </a:r>
            <a:r>
              <a:rPr sz="700" spc="-5" dirty="0">
                <a:latin typeface="Microsoft Sans Serif"/>
                <a:cs typeface="Microsoft Sans Serif"/>
              </a:rPr>
              <a:t>se</a:t>
            </a:r>
            <a:r>
              <a:rPr sz="700" spc="5" dirty="0">
                <a:latin typeface="Microsoft Sans Serif"/>
                <a:cs typeface="Microsoft Sans Serif"/>
              </a:rPr>
              <a:t> </a:t>
            </a:r>
            <a:r>
              <a:rPr sz="700" spc="25" dirty="0">
                <a:latin typeface="Microsoft Sans Serif"/>
                <a:cs typeface="Microsoft Sans Serif"/>
              </a:rPr>
              <a:t>controla</a:t>
            </a:r>
            <a:r>
              <a:rPr sz="700" dirty="0">
                <a:latin typeface="Microsoft Sans Serif"/>
                <a:cs typeface="Microsoft Sans Serif"/>
              </a:rPr>
              <a:t> </a:t>
            </a:r>
            <a:r>
              <a:rPr sz="700" spc="40" dirty="0">
                <a:latin typeface="Microsoft Sans Serif"/>
                <a:cs typeface="Microsoft Sans Serif"/>
              </a:rPr>
              <a:t>por</a:t>
            </a:r>
            <a:r>
              <a:rPr sz="700" spc="5" dirty="0">
                <a:latin typeface="Microsoft Sans Serif"/>
                <a:cs typeface="Microsoft Sans Serif"/>
              </a:rPr>
              <a:t> </a:t>
            </a:r>
            <a:r>
              <a:rPr sz="700" spc="10" dirty="0">
                <a:latin typeface="Microsoft Sans Serif"/>
                <a:cs typeface="Microsoft Sans Serif"/>
              </a:rPr>
              <a:t>la </a:t>
            </a:r>
            <a:r>
              <a:rPr sz="700" spc="-170" dirty="0">
                <a:latin typeface="Microsoft Sans Serif"/>
                <a:cs typeface="Microsoft Sans Serif"/>
              </a:rPr>
              <a:t> </a:t>
            </a:r>
            <a:r>
              <a:rPr sz="700" spc="25" dirty="0">
                <a:latin typeface="Microsoft Sans Serif"/>
                <a:cs typeface="Microsoft Sans Serif"/>
              </a:rPr>
              <a:t>disponibilidad</a:t>
            </a:r>
            <a:r>
              <a:rPr sz="700" spc="-5" dirty="0">
                <a:latin typeface="Microsoft Sans Serif"/>
                <a:cs typeface="Microsoft Sans Serif"/>
              </a:rPr>
              <a:t> </a:t>
            </a:r>
            <a:r>
              <a:rPr sz="700" spc="20" dirty="0">
                <a:latin typeface="Microsoft Sans Serif"/>
                <a:cs typeface="Microsoft Sans Serif"/>
              </a:rPr>
              <a:t>de</a:t>
            </a:r>
            <a:r>
              <a:rPr sz="700" spc="-5" dirty="0">
                <a:latin typeface="Microsoft Sans Serif"/>
                <a:cs typeface="Microsoft Sans Serif"/>
              </a:rPr>
              <a:t> </a:t>
            </a:r>
            <a:r>
              <a:rPr sz="700" spc="10" dirty="0">
                <a:latin typeface="Microsoft Sans Serif"/>
                <a:cs typeface="Microsoft Sans Serif"/>
              </a:rPr>
              <a:t>la</a:t>
            </a:r>
            <a:r>
              <a:rPr sz="700" spc="-5" dirty="0">
                <a:latin typeface="Microsoft Sans Serif"/>
                <a:cs typeface="Microsoft Sans Serif"/>
              </a:rPr>
              <a:t> </a:t>
            </a:r>
            <a:r>
              <a:rPr sz="700" spc="30" dirty="0">
                <a:latin typeface="Microsoft Sans Serif"/>
                <a:cs typeface="Microsoft Sans Serif"/>
              </a:rPr>
              <a:t>fuente</a:t>
            </a:r>
            <a:r>
              <a:rPr sz="700" spc="-5" dirty="0">
                <a:latin typeface="Microsoft Sans Serif"/>
                <a:cs typeface="Microsoft Sans Serif"/>
              </a:rPr>
              <a:t> </a:t>
            </a:r>
            <a:r>
              <a:rPr sz="700" spc="20" dirty="0">
                <a:latin typeface="Microsoft Sans Serif"/>
                <a:cs typeface="Microsoft Sans Serif"/>
              </a:rPr>
              <a:t>en</a:t>
            </a:r>
            <a:r>
              <a:rPr sz="700" dirty="0">
                <a:latin typeface="Microsoft Sans Serif"/>
                <a:cs typeface="Microsoft Sans Serif"/>
              </a:rPr>
              <a:t> </a:t>
            </a:r>
            <a:r>
              <a:rPr sz="700" spc="30" dirty="0">
                <a:latin typeface="Microsoft Sans Serif"/>
                <a:cs typeface="Microsoft Sans Serif"/>
              </a:rPr>
              <a:t>lugar</a:t>
            </a:r>
            <a:r>
              <a:rPr sz="700" spc="-5" dirty="0">
                <a:latin typeface="Microsoft Sans Serif"/>
                <a:cs typeface="Microsoft Sans Serif"/>
              </a:rPr>
              <a:t> </a:t>
            </a:r>
            <a:r>
              <a:rPr sz="700" spc="20" dirty="0">
                <a:latin typeface="Microsoft Sans Serif"/>
                <a:cs typeface="Microsoft Sans Serif"/>
              </a:rPr>
              <a:t>del</a:t>
            </a:r>
            <a:r>
              <a:rPr sz="700" spc="-5" dirty="0">
                <a:latin typeface="Microsoft Sans Serif"/>
                <a:cs typeface="Microsoft Sans Serif"/>
              </a:rPr>
              <a:t> </a:t>
            </a:r>
            <a:r>
              <a:rPr sz="700" spc="25" dirty="0">
                <a:latin typeface="Microsoft Sans Serif"/>
                <a:cs typeface="Microsoft Sans Serif"/>
              </a:rPr>
              <a:t>disparo</a:t>
            </a:r>
            <a:r>
              <a:rPr sz="700" spc="-5" dirty="0">
                <a:latin typeface="Microsoft Sans Serif"/>
                <a:cs typeface="Microsoft Sans Serif"/>
              </a:rPr>
              <a:t> </a:t>
            </a:r>
            <a:r>
              <a:rPr sz="700" spc="20" dirty="0">
                <a:latin typeface="Microsoft Sans Serif"/>
                <a:cs typeface="Microsoft Sans Serif"/>
              </a:rPr>
              <a:t>de</a:t>
            </a:r>
            <a:r>
              <a:rPr sz="700" dirty="0">
                <a:latin typeface="Microsoft Sans Serif"/>
                <a:cs typeface="Microsoft Sans Serif"/>
              </a:rPr>
              <a:t> </a:t>
            </a:r>
            <a:r>
              <a:rPr sz="700" spc="10" dirty="0">
                <a:latin typeface="Microsoft Sans Serif"/>
                <a:cs typeface="Microsoft Sans Serif"/>
              </a:rPr>
              <a:t>la</a:t>
            </a:r>
            <a:r>
              <a:rPr sz="700" spc="-5" dirty="0">
                <a:latin typeface="Microsoft Sans Serif"/>
                <a:cs typeface="Microsoft Sans Serif"/>
              </a:rPr>
              <a:t> </a:t>
            </a:r>
            <a:r>
              <a:rPr sz="700" spc="30" dirty="0">
                <a:latin typeface="Microsoft Sans Serif"/>
                <a:cs typeface="Microsoft Sans Serif"/>
              </a:rPr>
              <a:t>unidad</a:t>
            </a:r>
            <a:r>
              <a:rPr sz="700" spc="-5" dirty="0">
                <a:latin typeface="Microsoft Sans Serif"/>
                <a:cs typeface="Microsoft Sans Serif"/>
              </a:rPr>
              <a:t> </a:t>
            </a:r>
            <a:r>
              <a:rPr sz="700" spc="15" dirty="0">
                <a:latin typeface="Microsoft Sans Serif"/>
                <a:cs typeface="Microsoft Sans Serif"/>
              </a:rPr>
              <a:t>[2].</a:t>
            </a:r>
            <a:endParaRPr sz="700">
              <a:latin typeface="Microsoft Sans Serif"/>
              <a:cs typeface="Microsoft Sans Serif"/>
            </a:endParaRPr>
          </a:p>
        </p:txBody>
      </p:sp>
      <p:sp>
        <p:nvSpPr>
          <p:cNvPr id="11" name="object 11"/>
          <p:cNvSpPr txBox="1"/>
          <p:nvPr/>
        </p:nvSpPr>
        <p:spPr>
          <a:xfrm>
            <a:off x="1415217" y="4666327"/>
            <a:ext cx="7378427" cy="1273425"/>
          </a:xfrm>
          <a:prstGeom prst="rect">
            <a:avLst/>
          </a:prstGeom>
        </p:spPr>
        <p:txBody>
          <a:bodyPr vert="horz" wrap="square" lIns="0" tIns="61594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484"/>
              </a:spcBef>
            </a:pPr>
            <a:r>
              <a:rPr sz="750" spc="25" dirty="0">
                <a:latin typeface="Microsoft Sans Serif"/>
                <a:cs typeface="Microsoft Sans Serif"/>
              </a:rPr>
              <a:t>hidroeléctrico</a:t>
            </a:r>
            <a:r>
              <a:rPr sz="750" dirty="0">
                <a:latin typeface="Microsoft Sans Serif"/>
                <a:cs typeface="Microsoft Sans Serif"/>
              </a:rPr>
              <a:t> </a:t>
            </a:r>
            <a:r>
              <a:rPr sz="750" spc="35" dirty="0">
                <a:latin typeface="Microsoft Sans Serif"/>
                <a:cs typeface="Microsoft Sans Serif"/>
              </a:rPr>
              <a:t>durante</a:t>
            </a:r>
            <a:r>
              <a:rPr sz="750" spc="5" dirty="0">
                <a:latin typeface="Microsoft Sans Serif"/>
                <a:cs typeface="Microsoft Sans Serif"/>
              </a:rPr>
              <a:t> </a:t>
            </a:r>
            <a:r>
              <a:rPr sz="750" spc="15" dirty="0">
                <a:latin typeface="Microsoft Sans Serif"/>
                <a:cs typeface="Microsoft Sans Serif"/>
              </a:rPr>
              <a:t>condiciones</a:t>
            </a:r>
            <a:r>
              <a:rPr sz="750" spc="5" dirty="0">
                <a:latin typeface="Microsoft Sans Serif"/>
                <a:cs typeface="Microsoft Sans Serif"/>
              </a:rPr>
              <a:t> </a:t>
            </a:r>
            <a:r>
              <a:rPr sz="750" spc="25" dirty="0">
                <a:latin typeface="Microsoft Sans Serif"/>
                <a:cs typeface="Microsoft Sans Serif"/>
              </a:rPr>
              <a:t>de</a:t>
            </a:r>
            <a:r>
              <a:rPr sz="750" spc="5" dirty="0">
                <a:latin typeface="Microsoft Sans Serif"/>
                <a:cs typeface="Microsoft Sans Serif"/>
              </a:rPr>
              <a:t> isla</a:t>
            </a:r>
            <a:r>
              <a:rPr sz="750" dirty="0">
                <a:latin typeface="Microsoft Sans Serif"/>
                <a:cs typeface="Microsoft Sans Serif"/>
              </a:rPr>
              <a:t> </a:t>
            </a:r>
            <a:r>
              <a:rPr sz="750" spc="25" dirty="0">
                <a:latin typeface="Microsoft Sans Serif"/>
                <a:cs typeface="Microsoft Sans Serif"/>
              </a:rPr>
              <a:t>de</a:t>
            </a:r>
            <a:r>
              <a:rPr sz="750" spc="5" dirty="0">
                <a:latin typeface="Microsoft Sans Serif"/>
                <a:cs typeface="Microsoft Sans Serif"/>
              </a:rPr>
              <a:t> </a:t>
            </a:r>
            <a:r>
              <a:rPr sz="750" spc="10" dirty="0">
                <a:latin typeface="Microsoft Sans Serif"/>
                <a:cs typeface="Microsoft Sans Serif"/>
              </a:rPr>
              <a:t>la</a:t>
            </a:r>
            <a:r>
              <a:rPr sz="750" spc="5" dirty="0">
                <a:latin typeface="Microsoft Sans Serif"/>
                <a:cs typeface="Microsoft Sans Serif"/>
              </a:rPr>
              <a:t> </a:t>
            </a:r>
            <a:r>
              <a:rPr sz="750" spc="30" dirty="0">
                <a:latin typeface="Microsoft Sans Serif"/>
                <a:cs typeface="Microsoft Sans Serif"/>
              </a:rPr>
              <a:t>unidad</a:t>
            </a:r>
            <a:r>
              <a:rPr sz="750" spc="5" dirty="0">
                <a:latin typeface="Microsoft Sans Serif"/>
                <a:cs typeface="Microsoft Sans Serif"/>
              </a:rPr>
              <a:t> </a:t>
            </a:r>
            <a:r>
              <a:rPr sz="750" spc="25" dirty="0">
                <a:latin typeface="Microsoft Sans Serif"/>
                <a:cs typeface="Microsoft Sans Serif"/>
              </a:rPr>
              <a:t>cuando</a:t>
            </a:r>
            <a:r>
              <a:rPr sz="750" dirty="0">
                <a:latin typeface="Microsoft Sans Serif"/>
                <a:cs typeface="Microsoft Sans Serif"/>
              </a:rPr>
              <a:t> </a:t>
            </a:r>
            <a:r>
              <a:rPr sz="750" spc="15" dirty="0">
                <a:latin typeface="Microsoft Sans Serif"/>
                <a:cs typeface="Microsoft Sans Serif"/>
              </a:rPr>
              <a:t>hay</a:t>
            </a:r>
            <a:endParaRPr sz="750">
              <a:latin typeface="Microsoft Sans Serif"/>
              <a:cs typeface="Microsoft Sans Serif"/>
            </a:endParaRPr>
          </a:p>
          <a:p>
            <a:pPr marL="12700" marR="5080">
              <a:lnSpc>
                <a:spcPct val="142900"/>
              </a:lnSpc>
            </a:pPr>
            <a:r>
              <a:rPr sz="700" spc="35" dirty="0">
                <a:latin typeface="Microsoft Sans Serif"/>
                <a:cs typeface="Microsoft Sans Serif"/>
              </a:rPr>
              <a:t>no</a:t>
            </a:r>
            <a:r>
              <a:rPr sz="700" spc="-5" dirty="0">
                <a:latin typeface="Microsoft Sans Serif"/>
                <a:cs typeface="Microsoft Sans Serif"/>
              </a:rPr>
              <a:t> </a:t>
            </a:r>
            <a:r>
              <a:rPr sz="700" spc="15" dirty="0">
                <a:latin typeface="Microsoft Sans Serif"/>
                <a:cs typeface="Microsoft Sans Serif"/>
              </a:rPr>
              <a:t>hay</a:t>
            </a:r>
            <a:r>
              <a:rPr sz="700" spc="-5" dirty="0">
                <a:latin typeface="Microsoft Sans Serif"/>
                <a:cs typeface="Microsoft Sans Serif"/>
              </a:rPr>
              <a:t> </a:t>
            </a:r>
            <a:r>
              <a:rPr sz="700" spc="25" dirty="0">
                <a:latin typeface="Microsoft Sans Serif"/>
                <a:cs typeface="Microsoft Sans Serif"/>
              </a:rPr>
              <a:t>energía</a:t>
            </a:r>
            <a:r>
              <a:rPr sz="700" dirty="0">
                <a:latin typeface="Microsoft Sans Serif"/>
                <a:cs typeface="Microsoft Sans Serif"/>
              </a:rPr>
              <a:t> </a:t>
            </a:r>
            <a:r>
              <a:rPr sz="700" spc="15" dirty="0">
                <a:latin typeface="Microsoft Sans Serif"/>
                <a:cs typeface="Microsoft Sans Serif"/>
              </a:rPr>
              <a:t>inversa</a:t>
            </a:r>
            <a:r>
              <a:rPr sz="700" spc="-5" dirty="0">
                <a:latin typeface="Microsoft Sans Serif"/>
                <a:cs typeface="Microsoft Sans Serif"/>
              </a:rPr>
              <a:t> </a:t>
            </a:r>
            <a:r>
              <a:rPr sz="700" spc="25" dirty="0">
                <a:latin typeface="Microsoft Sans Serif"/>
                <a:cs typeface="Microsoft Sans Serif"/>
              </a:rPr>
              <a:t>para</a:t>
            </a:r>
            <a:r>
              <a:rPr sz="700" spc="-5" dirty="0">
                <a:latin typeface="Microsoft Sans Serif"/>
                <a:cs typeface="Microsoft Sans Serif"/>
              </a:rPr>
              <a:t> </a:t>
            </a:r>
            <a:r>
              <a:rPr sz="700" spc="25" dirty="0">
                <a:latin typeface="Microsoft Sans Serif"/>
                <a:cs typeface="Microsoft Sans Serif"/>
              </a:rPr>
              <a:t>disparar</a:t>
            </a:r>
            <a:r>
              <a:rPr sz="700" dirty="0">
                <a:latin typeface="Microsoft Sans Serif"/>
                <a:cs typeface="Microsoft Sans Serif"/>
              </a:rPr>
              <a:t> </a:t>
            </a:r>
            <a:r>
              <a:rPr sz="700" spc="10" dirty="0">
                <a:latin typeface="Microsoft Sans Serif"/>
                <a:cs typeface="Microsoft Sans Serif"/>
              </a:rPr>
              <a:t>el</a:t>
            </a:r>
            <a:r>
              <a:rPr sz="700" spc="-5" dirty="0">
                <a:latin typeface="Microsoft Sans Serif"/>
                <a:cs typeface="Microsoft Sans Serif"/>
              </a:rPr>
              <a:t> </a:t>
            </a:r>
            <a:r>
              <a:rPr sz="700" spc="30" dirty="0">
                <a:latin typeface="Microsoft Sans Serif"/>
                <a:cs typeface="Microsoft Sans Serif"/>
              </a:rPr>
              <a:t>generador</a:t>
            </a:r>
            <a:r>
              <a:rPr sz="700" dirty="0">
                <a:latin typeface="Microsoft Sans Serif"/>
                <a:cs typeface="Microsoft Sans Serif"/>
              </a:rPr>
              <a:t> </a:t>
            </a:r>
            <a:r>
              <a:rPr sz="700" spc="-15" dirty="0">
                <a:latin typeface="Microsoft Sans Serif"/>
                <a:cs typeface="Microsoft Sans Serif"/>
              </a:rPr>
              <a:t>(es</a:t>
            </a:r>
            <a:r>
              <a:rPr sz="700" spc="-5" dirty="0">
                <a:latin typeface="Microsoft Sans Serif"/>
                <a:cs typeface="Microsoft Sans Serif"/>
              </a:rPr>
              <a:t> </a:t>
            </a:r>
            <a:r>
              <a:rPr sz="700" spc="15" dirty="0">
                <a:latin typeface="Microsoft Sans Serif"/>
                <a:cs typeface="Microsoft Sans Serif"/>
              </a:rPr>
              <a:t>decir,</a:t>
            </a:r>
            <a:r>
              <a:rPr sz="700" spc="-5" dirty="0">
                <a:latin typeface="Microsoft Sans Serif"/>
                <a:cs typeface="Microsoft Sans Serif"/>
              </a:rPr>
              <a:t> </a:t>
            </a:r>
            <a:r>
              <a:rPr sz="700" spc="10" dirty="0">
                <a:latin typeface="Microsoft Sans Serif"/>
                <a:cs typeface="Microsoft Sans Serif"/>
              </a:rPr>
              <a:t>el</a:t>
            </a:r>
            <a:r>
              <a:rPr sz="700" dirty="0">
                <a:latin typeface="Microsoft Sans Serif"/>
                <a:cs typeface="Microsoft Sans Serif"/>
              </a:rPr>
              <a:t> </a:t>
            </a:r>
            <a:r>
              <a:rPr sz="700" spc="30" dirty="0">
                <a:latin typeface="Microsoft Sans Serif"/>
                <a:cs typeface="Microsoft Sans Serif"/>
              </a:rPr>
              <a:t>disyuntor</a:t>
            </a:r>
            <a:r>
              <a:rPr sz="700" spc="-5" dirty="0">
                <a:latin typeface="Microsoft Sans Serif"/>
                <a:cs typeface="Microsoft Sans Serif"/>
              </a:rPr>
              <a:t> </a:t>
            </a:r>
            <a:r>
              <a:rPr sz="700" spc="20" dirty="0">
                <a:latin typeface="Microsoft Sans Serif"/>
                <a:cs typeface="Microsoft Sans Serif"/>
              </a:rPr>
              <a:t>del </a:t>
            </a:r>
            <a:r>
              <a:rPr sz="700" spc="-170" dirty="0">
                <a:latin typeface="Microsoft Sans Serif"/>
                <a:cs typeface="Microsoft Sans Serif"/>
              </a:rPr>
              <a:t> </a:t>
            </a:r>
            <a:r>
              <a:rPr sz="700" spc="30" dirty="0">
                <a:latin typeface="Microsoft Sans Serif"/>
                <a:cs typeface="Microsoft Sans Serif"/>
              </a:rPr>
              <a:t>generador </a:t>
            </a:r>
            <a:r>
              <a:rPr sz="700" spc="20" dirty="0">
                <a:latin typeface="Microsoft Sans Serif"/>
                <a:cs typeface="Microsoft Sans Serif"/>
              </a:rPr>
              <a:t>de </a:t>
            </a:r>
            <a:r>
              <a:rPr sz="700" spc="25" dirty="0">
                <a:latin typeface="Microsoft Sans Serif"/>
                <a:cs typeface="Microsoft Sans Serif"/>
              </a:rPr>
              <a:t>alto </a:t>
            </a:r>
            <a:r>
              <a:rPr sz="700" spc="20" dirty="0">
                <a:latin typeface="Microsoft Sans Serif"/>
                <a:cs typeface="Microsoft Sans Serif"/>
              </a:rPr>
              <a:t>voltaje </a:t>
            </a:r>
            <a:r>
              <a:rPr sz="700" spc="10" dirty="0">
                <a:latin typeface="Microsoft Sans Serif"/>
                <a:cs typeface="Microsoft Sans Serif"/>
              </a:rPr>
              <a:t>está </a:t>
            </a:r>
            <a:r>
              <a:rPr sz="700" spc="30" dirty="0">
                <a:latin typeface="Microsoft Sans Serif"/>
                <a:cs typeface="Microsoft Sans Serif"/>
              </a:rPr>
              <a:t>abierto </a:t>
            </a:r>
            <a:r>
              <a:rPr sz="700" spc="5" dirty="0">
                <a:latin typeface="Microsoft Sans Serif"/>
                <a:cs typeface="Microsoft Sans Serif"/>
              </a:rPr>
              <a:t>y </a:t>
            </a:r>
            <a:r>
              <a:rPr sz="700" spc="10" dirty="0">
                <a:latin typeface="Microsoft Sans Serif"/>
                <a:cs typeface="Microsoft Sans Serif"/>
              </a:rPr>
              <a:t>el </a:t>
            </a:r>
            <a:r>
              <a:rPr sz="700" spc="30" dirty="0">
                <a:latin typeface="Microsoft Sans Serif"/>
                <a:cs typeface="Microsoft Sans Serif"/>
              </a:rPr>
              <a:t>generador </a:t>
            </a:r>
            <a:r>
              <a:rPr sz="700" spc="10" dirty="0">
                <a:latin typeface="Microsoft Sans Serif"/>
                <a:cs typeface="Microsoft Sans Serif"/>
              </a:rPr>
              <a:t>está </a:t>
            </a:r>
            <a:r>
              <a:rPr sz="700" spc="30" dirty="0">
                <a:latin typeface="Microsoft Sans Serif"/>
                <a:cs typeface="Microsoft Sans Serif"/>
              </a:rPr>
              <a:t>alimentando </a:t>
            </a:r>
            <a:r>
              <a:rPr sz="700" dirty="0">
                <a:latin typeface="Microsoft Sans Serif"/>
                <a:cs typeface="Microsoft Sans Serif"/>
              </a:rPr>
              <a:t>sus </a:t>
            </a:r>
            <a:r>
              <a:rPr sz="700" spc="5" dirty="0">
                <a:latin typeface="Microsoft Sans Serif"/>
                <a:cs typeface="Microsoft Sans Serif"/>
              </a:rPr>
              <a:t> </a:t>
            </a:r>
            <a:r>
              <a:rPr sz="700" spc="30" dirty="0">
                <a:latin typeface="Microsoft Sans Serif"/>
                <a:cs typeface="Microsoft Sans Serif"/>
              </a:rPr>
              <a:t>propios </a:t>
            </a:r>
            <a:r>
              <a:rPr sz="700" spc="10" dirty="0">
                <a:latin typeface="Microsoft Sans Serif"/>
                <a:cs typeface="Microsoft Sans Serif"/>
              </a:rPr>
              <a:t>auxiliares). </a:t>
            </a:r>
            <a:r>
              <a:rPr sz="700" spc="30" dirty="0">
                <a:latin typeface="Microsoft Sans Serif"/>
                <a:cs typeface="Microsoft Sans Serif"/>
              </a:rPr>
              <a:t>Durante </a:t>
            </a:r>
            <a:r>
              <a:rPr sz="700" spc="10" dirty="0">
                <a:latin typeface="Microsoft Sans Serif"/>
                <a:cs typeface="Microsoft Sans Serif"/>
              </a:rPr>
              <a:t>tales </a:t>
            </a:r>
            <a:r>
              <a:rPr sz="700" spc="15" dirty="0">
                <a:latin typeface="Microsoft Sans Serif"/>
                <a:cs typeface="Microsoft Sans Serif"/>
              </a:rPr>
              <a:t>condiciones, </a:t>
            </a:r>
            <a:r>
              <a:rPr sz="700" spc="-5" dirty="0">
                <a:latin typeface="Microsoft Sans Serif"/>
                <a:cs typeface="Microsoft Sans Serif"/>
              </a:rPr>
              <a:t>se </a:t>
            </a:r>
            <a:r>
              <a:rPr sz="700" spc="20" dirty="0">
                <a:latin typeface="Microsoft Sans Serif"/>
                <a:cs typeface="Microsoft Sans Serif"/>
              </a:rPr>
              <a:t>debe </a:t>
            </a:r>
            <a:r>
              <a:rPr sz="700" spc="30" dirty="0">
                <a:latin typeface="Microsoft Sans Serif"/>
                <a:cs typeface="Microsoft Sans Serif"/>
              </a:rPr>
              <a:t>incorporar </a:t>
            </a:r>
            <a:r>
              <a:rPr sz="700" spc="35" dirty="0">
                <a:latin typeface="Microsoft Sans Serif"/>
                <a:cs typeface="Microsoft Sans Serif"/>
              </a:rPr>
              <a:t>otra </a:t>
            </a:r>
            <a:r>
              <a:rPr sz="700" spc="40" dirty="0">
                <a:latin typeface="Microsoft Sans Serif"/>
                <a:cs typeface="Microsoft Sans Serif"/>
              </a:rPr>
              <a:t> </a:t>
            </a:r>
            <a:r>
              <a:rPr sz="700" spc="30" dirty="0">
                <a:latin typeface="Microsoft Sans Serif"/>
                <a:cs typeface="Microsoft Sans Serif"/>
              </a:rPr>
              <a:t>función </a:t>
            </a:r>
            <a:r>
              <a:rPr sz="700" spc="25" dirty="0">
                <a:latin typeface="Microsoft Sans Serif"/>
                <a:cs typeface="Microsoft Sans Serif"/>
              </a:rPr>
              <a:t>protectora. </a:t>
            </a:r>
            <a:r>
              <a:rPr sz="700" spc="30" dirty="0">
                <a:latin typeface="Microsoft Sans Serif"/>
                <a:cs typeface="Microsoft Sans Serif"/>
              </a:rPr>
              <a:t>Mantener </a:t>
            </a:r>
            <a:r>
              <a:rPr sz="700" spc="25" dirty="0">
                <a:latin typeface="Microsoft Sans Serif"/>
                <a:cs typeface="Microsoft Sans Serif"/>
              </a:rPr>
              <a:t>habilitado </a:t>
            </a:r>
            <a:r>
              <a:rPr sz="700" spc="10" dirty="0">
                <a:latin typeface="Microsoft Sans Serif"/>
                <a:cs typeface="Microsoft Sans Serif"/>
              </a:rPr>
              <a:t>el </a:t>
            </a:r>
            <a:r>
              <a:rPr sz="700" spc="20" dirty="0">
                <a:latin typeface="Microsoft Sans Serif"/>
                <a:cs typeface="Microsoft Sans Serif"/>
              </a:rPr>
              <a:t>relé de </a:t>
            </a:r>
            <a:r>
              <a:rPr sz="700" spc="15" dirty="0">
                <a:latin typeface="Microsoft Sans Serif"/>
                <a:cs typeface="Microsoft Sans Serif"/>
              </a:rPr>
              <a:t>baja frecuencia </a:t>
            </a:r>
            <a:r>
              <a:rPr sz="700" spc="20" dirty="0">
                <a:latin typeface="Microsoft Sans Serif"/>
                <a:cs typeface="Microsoft Sans Serif"/>
              </a:rPr>
              <a:t>de </a:t>
            </a:r>
            <a:r>
              <a:rPr sz="700" spc="10" dirty="0">
                <a:latin typeface="Microsoft Sans Serif"/>
                <a:cs typeface="Microsoft Sans Serif"/>
              </a:rPr>
              <a:t>la </a:t>
            </a:r>
            <a:r>
              <a:rPr sz="700" spc="15" dirty="0">
                <a:latin typeface="Microsoft Sans Serif"/>
                <a:cs typeface="Microsoft Sans Serif"/>
              </a:rPr>
              <a:t> </a:t>
            </a:r>
            <a:r>
              <a:rPr sz="700" spc="30" dirty="0">
                <a:latin typeface="Microsoft Sans Serif"/>
                <a:cs typeface="Microsoft Sans Serif"/>
              </a:rPr>
              <a:t>unidad </a:t>
            </a:r>
            <a:r>
              <a:rPr sz="700" spc="25" dirty="0">
                <a:latin typeface="Microsoft Sans Serif"/>
                <a:cs typeface="Microsoft Sans Serif"/>
              </a:rPr>
              <a:t>cuando </a:t>
            </a:r>
            <a:r>
              <a:rPr sz="700" spc="10" dirty="0">
                <a:latin typeface="Microsoft Sans Serif"/>
                <a:cs typeface="Microsoft Sans Serif"/>
              </a:rPr>
              <a:t>los </a:t>
            </a:r>
            <a:r>
              <a:rPr sz="700" spc="25" dirty="0">
                <a:latin typeface="Microsoft Sans Serif"/>
                <a:cs typeface="Microsoft Sans Serif"/>
              </a:rPr>
              <a:t>disyuntores </a:t>
            </a:r>
            <a:r>
              <a:rPr sz="700" spc="20" dirty="0">
                <a:latin typeface="Microsoft Sans Serif"/>
                <a:cs typeface="Microsoft Sans Serif"/>
              </a:rPr>
              <a:t>del </a:t>
            </a:r>
            <a:r>
              <a:rPr sz="700" spc="30" dirty="0">
                <a:latin typeface="Microsoft Sans Serif"/>
                <a:cs typeface="Microsoft Sans Serif"/>
              </a:rPr>
              <a:t>generador </a:t>
            </a:r>
            <a:r>
              <a:rPr sz="700" spc="15" dirty="0">
                <a:latin typeface="Microsoft Sans Serif"/>
                <a:cs typeface="Microsoft Sans Serif"/>
              </a:rPr>
              <a:t>están </a:t>
            </a:r>
            <a:r>
              <a:rPr sz="700" spc="25" dirty="0">
                <a:latin typeface="Microsoft Sans Serif"/>
                <a:cs typeface="Microsoft Sans Serif"/>
              </a:rPr>
              <a:t>abiertos </a:t>
            </a:r>
            <a:r>
              <a:rPr sz="700" spc="-5" dirty="0">
                <a:latin typeface="Microsoft Sans Serif"/>
                <a:cs typeface="Microsoft Sans Serif"/>
              </a:rPr>
              <a:t>es </a:t>
            </a:r>
            <a:r>
              <a:rPr sz="700" spc="30" dirty="0">
                <a:latin typeface="Microsoft Sans Serif"/>
                <a:cs typeface="Microsoft Sans Serif"/>
              </a:rPr>
              <a:t>una </a:t>
            </a:r>
            <a:r>
              <a:rPr sz="700" spc="25" dirty="0">
                <a:latin typeface="Microsoft Sans Serif"/>
                <a:cs typeface="Microsoft Sans Serif"/>
              </a:rPr>
              <a:t>opción </a:t>
            </a:r>
            <a:r>
              <a:rPr sz="700" spc="30" dirty="0">
                <a:latin typeface="Microsoft Sans Serif"/>
                <a:cs typeface="Microsoft Sans Serif"/>
              </a:rPr>
              <a:t> </a:t>
            </a:r>
            <a:r>
              <a:rPr sz="700" spc="25" dirty="0">
                <a:latin typeface="Microsoft Sans Serif"/>
                <a:cs typeface="Microsoft Sans Serif"/>
              </a:rPr>
              <a:t>para </a:t>
            </a:r>
            <a:r>
              <a:rPr sz="700" spc="30" dirty="0">
                <a:latin typeface="Microsoft Sans Serif"/>
                <a:cs typeface="Microsoft Sans Serif"/>
              </a:rPr>
              <a:t>completar </a:t>
            </a:r>
            <a:r>
              <a:rPr sz="700" spc="10" dirty="0">
                <a:latin typeface="Microsoft Sans Serif"/>
                <a:cs typeface="Microsoft Sans Serif"/>
              </a:rPr>
              <a:t>el </a:t>
            </a:r>
            <a:r>
              <a:rPr sz="700" spc="25" dirty="0">
                <a:latin typeface="Microsoft Sans Serif"/>
                <a:cs typeface="Microsoft Sans Serif"/>
              </a:rPr>
              <a:t>disparo </a:t>
            </a:r>
            <a:r>
              <a:rPr sz="700" spc="5" dirty="0">
                <a:latin typeface="Microsoft Sans Serif"/>
                <a:cs typeface="Microsoft Sans Serif"/>
              </a:rPr>
              <a:t>secuencial. </a:t>
            </a:r>
            <a:r>
              <a:rPr sz="700" spc="-30" dirty="0">
                <a:latin typeface="Microsoft Sans Serif"/>
                <a:cs typeface="Microsoft Sans Serif"/>
              </a:rPr>
              <a:t>El </a:t>
            </a:r>
            <a:r>
              <a:rPr sz="700" spc="45" dirty="0">
                <a:latin typeface="Microsoft Sans Serif"/>
                <a:cs typeface="Microsoft Sans Serif"/>
              </a:rPr>
              <a:t>modo </a:t>
            </a:r>
            <a:r>
              <a:rPr sz="700" spc="20" dirty="0">
                <a:latin typeface="Microsoft Sans Serif"/>
                <a:cs typeface="Microsoft Sans Serif"/>
              </a:rPr>
              <a:t>de </a:t>
            </a:r>
            <a:r>
              <a:rPr sz="700" spc="25" dirty="0">
                <a:latin typeface="Microsoft Sans Serif"/>
                <a:cs typeface="Microsoft Sans Serif"/>
              </a:rPr>
              <a:t>disparo </a:t>
            </a:r>
            <a:r>
              <a:rPr sz="700" spc="10" dirty="0">
                <a:latin typeface="Microsoft Sans Serif"/>
                <a:cs typeface="Microsoft Sans Serif"/>
              </a:rPr>
              <a:t>secuencial </a:t>
            </a:r>
            <a:r>
              <a:rPr sz="700" spc="35" dirty="0">
                <a:latin typeface="Microsoft Sans Serif"/>
                <a:cs typeface="Microsoft Sans Serif"/>
              </a:rPr>
              <a:t>no </a:t>
            </a:r>
            <a:r>
              <a:rPr sz="700" spc="40" dirty="0">
                <a:latin typeface="Microsoft Sans Serif"/>
                <a:cs typeface="Microsoft Sans Serif"/>
              </a:rPr>
              <a:t> </a:t>
            </a:r>
            <a:r>
              <a:rPr sz="700" spc="20" dirty="0">
                <a:latin typeface="Microsoft Sans Serif"/>
                <a:cs typeface="Microsoft Sans Serif"/>
              </a:rPr>
              <a:t>debe </a:t>
            </a:r>
            <a:r>
              <a:rPr sz="700" spc="25" dirty="0">
                <a:latin typeface="Microsoft Sans Serif"/>
                <a:cs typeface="Microsoft Sans Serif"/>
              </a:rPr>
              <a:t>anular </a:t>
            </a:r>
            <a:r>
              <a:rPr sz="700" spc="10" dirty="0">
                <a:latin typeface="Microsoft Sans Serif"/>
                <a:cs typeface="Microsoft Sans Serif"/>
              </a:rPr>
              <a:t>la </a:t>
            </a:r>
            <a:r>
              <a:rPr sz="700" spc="25" dirty="0">
                <a:latin typeface="Microsoft Sans Serif"/>
                <a:cs typeface="Microsoft Sans Serif"/>
              </a:rPr>
              <a:t>protección </a:t>
            </a:r>
            <a:r>
              <a:rPr sz="700" spc="20" dirty="0">
                <a:latin typeface="Microsoft Sans Serif"/>
                <a:cs typeface="Microsoft Sans Serif"/>
              </a:rPr>
              <a:t>del </a:t>
            </a:r>
            <a:r>
              <a:rPr sz="700" spc="30" dirty="0">
                <a:latin typeface="Microsoft Sans Serif"/>
                <a:cs typeface="Microsoft Sans Serif"/>
              </a:rPr>
              <a:t>patio </a:t>
            </a:r>
            <a:r>
              <a:rPr sz="700" spc="20" dirty="0">
                <a:latin typeface="Microsoft Sans Serif"/>
                <a:cs typeface="Microsoft Sans Serif"/>
              </a:rPr>
              <a:t>de </a:t>
            </a:r>
            <a:r>
              <a:rPr sz="700" spc="25" dirty="0">
                <a:latin typeface="Microsoft Sans Serif"/>
                <a:cs typeface="Microsoft Sans Serif"/>
              </a:rPr>
              <a:t>distribución </a:t>
            </a:r>
            <a:r>
              <a:rPr sz="700" spc="20" dirty="0">
                <a:latin typeface="Microsoft Sans Serif"/>
                <a:cs typeface="Microsoft Sans Serif"/>
              </a:rPr>
              <a:t>del </a:t>
            </a:r>
            <a:r>
              <a:rPr sz="700" spc="30" dirty="0">
                <a:latin typeface="Microsoft Sans Serif"/>
                <a:cs typeface="Microsoft Sans Serif"/>
              </a:rPr>
              <a:t>generador que </a:t>
            </a:r>
            <a:r>
              <a:rPr sz="700" spc="25" dirty="0">
                <a:latin typeface="Microsoft Sans Serif"/>
                <a:cs typeface="Microsoft Sans Serif"/>
              </a:rPr>
              <a:t>abre </a:t>
            </a:r>
            <a:r>
              <a:rPr sz="700" spc="30" dirty="0">
                <a:latin typeface="Microsoft Sans Serif"/>
                <a:cs typeface="Microsoft Sans Serif"/>
              </a:rPr>
              <a:t> </a:t>
            </a:r>
            <a:r>
              <a:rPr sz="700" spc="25" dirty="0">
                <a:latin typeface="Microsoft Sans Serif"/>
                <a:cs typeface="Microsoft Sans Serif"/>
              </a:rPr>
              <a:t>instantáneamente </a:t>
            </a:r>
            <a:r>
              <a:rPr sz="700" spc="10" dirty="0">
                <a:latin typeface="Microsoft Sans Serif"/>
                <a:cs typeface="Microsoft Sans Serif"/>
              </a:rPr>
              <a:t>el </a:t>
            </a:r>
            <a:r>
              <a:rPr sz="700" spc="30" dirty="0">
                <a:latin typeface="Microsoft Sans Serif"/>
                <a:cs typeface="Microsoft Sans Serif"/>
              </a:rPr>
              <a:t>disyuntor </a:t>
            </a:r>
            <a:r>
              <a:rPr sz="700" spc="20" dirty="0">
                <a:latin typeface="Microsoft Sans Serif"/>
                <a:cs typeface="Microsoft Sans Serif"/>
              </a:rPr>
              <a:t>del </a:t>
            </a:r>
            <a:r>
              <a:rPr sz="700" spc="30" dirty="0">
                <a:latin typeface="Microsoft Sans Serif"/>
                <a:cs typeface="Microsoft Sans Serif"/>
              </a:rPr>
              <a:t>generador </a:t>
            </a:r>
            <a:r>
              <a:rPr sz="700" spc="25" dirty="0">
                <a:latin typeface="Microsoft Sans Serif"/>
                <a:cs typeface="Microsoft Sans Serif"/>
              </a:rPr>
              <a:t>cuando </a:t>
            </a:r>
            <a:r>
              <a:rPr sz="700" spc="30" dirty="0">
                <a:latin typeface="Microsoft Sans Serif"/>
                <a:cs typeface="Microsoft Sans Serif"/>
              </a:rPr>
              <a:t>ocurre una </a:t>
            </a:r>
            <a:r>
              <a:rPr sz="700" spc="15" dirty="0">
                <a:latin typeface="Microsoft Sans Serif"/>
                <a:cs typeface="Microsoft Sans Serif"/>
              </a:rPr>
              <a:t>falla </a:t>
            </a:r>
            <a:r>
              <a:rPr sz="700" spc="20" dirty="0">
                <a:latin typeface="Microsoft Sans Serif"/>
                <a:cs typeface="Microsoft Sans Serif"/>
              </a:rPr>
              <a:t> </a:t>
            </a:r>
            <a:r>
              <a:rPr sz="700" spc="15" dirty="0">
                <a:latin typeface="Microsoft Sans Serif"/>
                <a:cs typeface="Microsoft Sans Serif"/>
              </a:rPr>
              <a:t>eléctrica</a:t>
            </a:r>
            <a:r>
              <a:rPr sz="700" spc="-5" dirty="0">
                <a:latin typeface="Microsoft Sans Serif"/>
                <a:cs typeface="Microsoft Sans Serif"/>
              </a:rPr>
              <a:t> </a:t>
            </a:r>
            <a:r>
              <a:rPr sz="700" spc="15" dirty="0">
                <a:latin typeface="Microsoft Sans Serif"/>
                <a:cs typeface="Microsoft Sans Serif"/>
              </a:rPr>
              <a:t>crítica</a:t>
            </a:r>
            <a:r>
              <a:rPr sz="700" spc="-5" dirty="0">
                <a:latin typeface="Microsoft Sans Serif"/>
                <a:cs typeface="Microsoft Sans Serif"/>
              </a:rPr>
              <a:t> </a:t>
            </a:r>
            <a:r>
              <a:rPr sz="700" spc="30" dirty="0">
                <a:latin typeface="Microsoft Sans Serif"/>
                <a:cs typeface="Microsoft Sans Serif"/>
              </a:rPr>
              <a:t>que</a:t>
            </a:r>
            <a:r>
              <a:rPr sz="700" dirty="0">
                <a:latin typeface="Microsoft Sans Serif"/>
                <a:cs typeface="Microsoft Sans Serif"/>
              </a:rPr>
              <a:t> </a:t>
            </a:r>
            <a:r>
              <a:rPr sz="700" spc="30" dirty="0">
                <a:latin typeface="Microsoft Sans Serif"/>
                <a:cs typeface="Microsoft Sans Serif"/>
              </a:rPr>
              <a:t>podría</a:t>
            </a:r>
            <a:r>
              <a:rPr sz="700" spc="-5" dirty="0">
                <a:latin typeface="Microsoft Sans Serif"/>
                <a:cs typeface="Microsoft Sans Serif"/>
              </a:rPr>
              <a:t> </a:t>
            </a:r>
            <a:r>
              <a:rPr sz="700" spc="10" dirty="0">
                <a:latin typeface="Microsoft Sans Serif"/>
                <a:cs typeface="Microsoft Sans Serif"/>
              </a:rPr>
              <a:t>causar</a:t>
            </a:r>
            <a:r>
              <a:rPr sz="700" dirty="0">
                <a:latin typeface="Microsoft Sans Serif"/>
                <a:cs typeface="Microsoft Sans Serif"/>
              </a:rPr>
              <a:t> </a:t>
            </a:r>
            <a:r>
              <a:rPr sz="700" spc="20" dirty="0">
                <a:latin typeface="Microsoft Sans Serif"/>
                <a:cs typeface="Microsoft Sans Serif"/>
              </a:rPr>
              <a:t>daños</a:t>
            </a:r>
            <a:r>
              <a:rPr sz="700" spc="-5" dirty="0">
                <a:latin typeface="Microsoft Sans Serif"/>
                <a:cs typeface="Microsoft Sans Serif"/>
              </a:rPr>
              <a:t> </a:t>
            </a:r>
            <a:r>
              <a:rPr sz="700" spc="15" dirty="0">
                <a:latin typeface="Microsoft Sans Serif"/>
                <a:cs typeface="Microsoft Sans Serif"/>
              </a:rPr>
              <a:t>graves</a:t>
            </a:r>
            <a:r>
              <a:rPr sz="700" dirty="0">
                <a:latin typeface="Microsoft Sans Serif"/>
                <a:cs typeface="Microsoft Sans Serif"/>
              </a:rPr>
              <a:t> </a:t>
            </a:r>
            <a:r>
              <a:rPr sz="700" spc="10" dirty="0">
                <a:latin typeface="Microsoft Sans Serif"/>
                <a:cs typeface="Microsoft Sans Serif"/>
              </a:rPr>
              <a:t>al</a:t>
            </a:r>
            <a:r>
              <a:rPr sz="700" spc="-5" dirty="0">
                <a:latin typeface="Microsoft Sans Serif"/>
                <a:cs typeface="Microsoft Sans Serif"/>
              </a:rPr>
              <a:t> </a:t>
            </a:r>
            <a:r>
              <a:rPr sz="700" spc="30" dirty="0">
                <a:latin typeface="Microsoft Sans Serif"/>
                <a:cs typeface="Microsoft Sans Serif"/>
              </a:rPr>
              <a:t>generador</a:t>
            </a:r>
            <a:r>
              <a:rPr sz="700" spc="-5" dirty="0">
                <a:latin typeface="Microsoft Sans Serif"/>
                <a:cs typeface="Microsoft Sans Serif"/>
              </a:rPr>
              <a:t> </a:t>
            </a:r>
            <a:r>
              <a:rPr sz="700" spc="30" dirty="0">
                <a:latin typeface="Microsoft Sans Serif"/>
                <a:cs typeface="Microsoft Sans Serif"/>
              </a:rPr>
              <a:t>o</a:t>
            </a:r>
            <a:r>
              <a:rPr sz="700" dirty="0">
                <a:latin typeface="Microsoft Sans Serif"/>
                <a:cs typeface="Microsoft Sans Serif"/>
              </a:rPr>
              <a:t> </a:t>
            </a:r>
            <a:r>
              <a:rPr sz="700" spc="10" dirty="0">
                <a:latin typeface="Microsoft Sans Serif"/>
                <a:cs typeface="Microsoft Sans Serif"/>
              </a:rPr>
              <a:t>al</a:t>
            </a:r>
            <a:r>
              <a:rPr sz="700" spc="-5" dirty="0">
                <a:latin typeface="Microsoft Sans Serif"/>
                <a:cs typeface="Microsoft Sans Serif"/>
              </a:rPr>
              <a:t> </a:t>
            </a:r>
            <a:r>
              <a:rPr sz="700" spc="30" dirty="0">
                <a:latin typeface="Microsoft Sans Serif"/>
                <a:cs typeface="Microsoft Sans Serif"/>
              </a:rPr>
              <a:t>equipo</a:t>
            </a:r>
            <a:r>
              <a:rPr sz="700" dirty="0">
                <a:latin typeface="Microsoft Sans Serif"/>
                <a:cs typeface="Microsoft Sans Serif"/>
              </a:rPr>
              <a:t> </a:t>
            </a:r>
            <a:r>
              <a:rPr sz="700" spc="20" dirty="0">
                <a:latin typeface="Microsoft Sans Serif"/>
                <a:cs typeface="Microsoft Sans Serif"/>
              </a:rPr>
              <a:t>del </a:t>
            </a:r>
            <a:r>
              <a:rPr sz="700" spc="-175" dirty="0">
                <a:latin typeface="Microsoft Sans Serif"/>
                <a:cs typeface="Microsoft Sans Serif"/>
              </a:rPr>
              <a:t> </a:t>
            </a:r>
            <a:r>
              <a:rPr sz="700" spc="30" dirty="0">
                <a:latin typeface="Microsoft Sans Serif"/>
                <a:cs typeface="Microsoft Sans Serif"/>
              </a:rPr>
              <a:t>patio</a:t>
            </a:r>
            <a:r>
              <a:rPr sz="700" spc="-10" dirty="0">
                <a:latin typeface="Microsoft Sans Serif"/>
                <a:cs typeface="Microsoft Sans Serif"/>
              </a:rPr>
              <a:t> </a:t>
            </a:r>
            <a:r>
              <a:rPr sz="700" spc="20" dirty="0">
                <a:latin typeface="Microsoft Sans Serif"/>
                <a:cs typeface="Microsoft Sans Serif"/>
              </a:rPr>
              <a:t>de</a:t>
            </a:r>
            <a:r>
              <a:rPr sz="700" spc="-5" dirty="0">
                <a:latin typeface="Microsoft Sans Serif"/>
                <a:cs typeface="Microsoft Sans Serif"/>
              </a:rPr>
              <a:t> </a:t>
            </a:r>
            <a:r>
              <a:rPr sz="700" spc="25" dirty="0">
                <a:latin typeface="Microsoft Sans Serif"/>
                <a:cs typeface="Microsoft Sans Serif"/>
              </a:rPr>
              <a:t>distribución.</a:t>
            </a:r>
            <a:endParaRPr sz="700">
              <a:latin typeface="Microsoft Sans Serif"/>
              <a:cs typeface="Microsoft Sans Serif"/>
            </a:endParaRPr>
          </a:p>
          <a:p>
            <a:pPr marL="12700" marR="154940" indent="154940">
              <a:lnSpc>
                <a:spcPct val="142800"/>
              </a:lnSpc>
              <a:spcBef>
                <a:spcPts val="15"/>
              </a:spcBef>
            </a:pPr>
            <a:r>
              <a:rPr sz="700" spc="-10" dirty="0">
                <a:latin typeface="Microsoft Sans Serif"/>
                <a:cs typeface="Microsoft Sans Serif"/>
              </a:rPr>
              <a:t>La</a:t>
            </a:r>
            <a:r>
              <a:rPr sz="700" spc="-5" dirty="0">
                <a:latin typeface="Microsoft Sans Serif"/>
                <a:cs typeface="Microsoft Sans Serif"/>
              </a:rPr>
              <a:t> </a:t>
            </a:r>
            <a:r>
              <a:rPr sz="700" spc="5" dirty="0">
                <a:latin typeface="Microsoft Sans Serif"/>
                <a:cs typeface="Microsoft Sans Serif"/>
              </a:rPr>
              <a:t>Tabla</a:t>
            </a:r>
            <a:r>
              <a:rPr sz="700" spc="-5" dirty="0">
                <a:latin typeface="Microsoft Sans Serif"/>
                <a:cs typeface="Microsoft Sans Serif"/>
              </a:rPr>
              <a:t> </a:t>
            </a:r>
            <a:r>
              <a:rPr sz="700" spc="40" dirty="0">
                <a:latin typeface="Microsoft Sans Serif"/>
                <a:cs typeface="Microsoft Sans Serif"/>
              </a:rPr>
              <a:t>I</a:t>
            </a:r>
            <a:r>
              <a:rPr sz="700" spc="-10" dirty="0">
                <a:latin typeface="Microsoft Sans Serif"/>
                <a:cs typeface="Microsoft Sans Serif"/>
              </a:rPr>
              <a:t> </a:t>
            </a:r>
            <a:r>
              <a:rPr sz="700" spc="15" dirty="0">
                <a:latin typeface="Microsoft Sans Serif"/>
                <a:cs typeface="Microsoft Sans Serif"/>
              </a:rPr>
              <a:t>indica</a:t>
            </a:r>
            <a:r>
              <a:rPr sz="700" spc="-5" dirty="0">
                <a:latin typeface="Microsoft Sans Serif"/>
                <a:cs typeface="Microsoft Sans Serif"/>
              </a:rPr>
              <a:t> </a:t>
            </a:r>
            <a:r>
              <a:rPr sz="700" spc="10" dirty="0">
                <a:latin typeface="Microsoft Sans Serif"/>
                <a:cs typeface="Microsoft Sans Serif"/>
              </a:rPr>
              <a:t>la</a:t>
            </a:r>
            <a:r>
              <a:rPr sz="700" spc="-5" dirty="0">
                <a:latin typeface="Microsoft Sans Serif"/>
                <a:cs typeface="Microsoft Sans Serif"/>
              </a:rPr>
              <a:t> </a:t>
            </a:r>
            <a:r>
              <a:rPr sz="700" spc="10" dirty="0">
                <a:latin typeface="Microsoft Sans Serif"/>
                <a:cs typeface="Microsoft Sans Serif"/>
              </a:rPr>
              <a:t>acción</a:t>
            </a:r>
            <a:r>
              <a:rPr sz="700" spc="-5" dirty="0">
                <a:latin typeface="Microsoft Sans Serif"/>
                <a:cs typeface="Microsoft Sans Serif"/>
              </a:rPr>
              <a:t> </a:t>
            </a:r>
            <a:r>
              <a:rPr sz="700" spc="20" dirty="0">
                <a:latin typeface="Microsoft Sans Serif"/>
                <a:cs typeface="Microsoft Sans Serif"/>
              </a:rPr>
              <a:t>de</a:t>
            </a:r>
            <a:r>
              <a:rPr sz="700" spc="-5" dirty="0">
                <a:latin typeface="Microsoft Sans Serif"/>
                <a:cs typeface="Microsoft Sans Serif"/>
              </a:rPr>
              <a:t> </a:t>
            </a:r>
            <a:r>
              <a:rPr sz="700" spc="10" dirty="0">
                <a:latin typeface="Microsoft Sans Serif"/>
                <a:cs typeface="Microsoft Sans Serif"/>
              </a:rPr>
              <a:t>viaje</a:t>
            </a:r>
            <a:r>
              <a:rPr sz="700" spc="-5" dirty="0">
                <a:latin typeface="Microsoft Sans Serif"/>
                <a:cs typeface="Microsoft Sans Serif"/>
              </a:rPr>
              <a:t> </a:t>
            </a:r>
            <a:r>
              <a:rPr sz="700" spc="10" dirty="0">
                <a:latin typeface="Microsoft Sans Serif"/>
                <a:cs typeface="Microsoft Sans Serif"/>
              </a:rPr>
              <a:t>específica</a:t>
            </a:r>
            <a:r>
              <a:rPr sz="700" spc="-5" dirty="0">
                <a:latin typeface="Microsoft Sans Serif"/>
                <a:cs typeface="Microsoft Sans Serif"/>
              </a:rPr>
              <a:t> </a:t>
            </a:r>
            <a:r>
              <a:rPr sz="700" spc="25" dirty="0">
                <a:latin typeface="Microsoft Sans Serif"/>
                <a:cs typeface="Microsoft Sans Serif"/>
              </a:rPr>
              <a:t>para</a:t>
            </a:r>
            <a:r>
              <a:rPr sz="700" spc="-5" dirty="0">
                <a:latin typeface="Microsoft Sans Serif"/>
                <a:cs typeface="Microsoft Sans Serif"/>
              </a:rPr>
              <a:t> </a:t>
            </a:r>
            <a:r>
              <a:rPr sz="700" spc="5" dirty="0">
                <a:latin typeface="Microsoft Sans Serif"/>
                <a:cs typeface="Microsoft Sans Serif"/>
              </a:rPr>
              <a:t>cada</a:t>
            </a:r>
            <a:r>
              <a:rPr sz="700" spc="-5" dirty="0">
                <a:latin typeface="Microsoft Sans Serif"/>
                <a:cs typeface="Microsoft Sans Serif"/>
              </a:rPr>
              <a:t> </a:t>
            </a:r>
            <a:r>
              <a:rPr sz="700" spc="45" dirty="0">
                <a:latin typeface="Microsoft Sans Serif"/>
                <a:cs typeface="Microsoft Sans Serif"/>
              </a:rPr>
              <a:t>modo</a:t>
            </a:r>
            <a:r>
              <a:rPr sz="700" spc="-5" dirty="0">
                <a:latin typeface="Microsoft Sans Serif"/>
                <a:cs typeface="Microsoft Sans Serif"/>
              </a:rPr>
              <a:t> </a:t>
            </a:r>
            <a:r>
              <a:rPr sz="700" spc="20" dirty="0">
                <a:latin typeface="Microsoft Sans Serif"/>
                <a:cs typeface="Microsoft Sans Serif"/>
              </a:rPr>
              <a:t>de</a:t>
            </a:r>
            <a:r>
              <a:rPr sz="700" spc="-5" dirty="0">
                <a:latin typeface="Microsoft Sans Serif"/>
                <a:cs typeface="Microsoft Sans Serif"/>
              </a:rPr>
              <a:t> </a:t>
            </a:r>
            <a:r>
              <a:rPr sz="700" spc="10" dirty="0">
                <a:latin typeface="Microsoft Sans Serif"/>
                <a:cs typeface="Microsoft Sans Serif"/>
              </a:rPr>
              <a:t>viaje </a:t>
            </a:r>
            <a:r>
              <a:rPr sz="700" spc="-170" dirty="0">
                <a:latin typeface="Microsoft Sans Serif"/>
                <a:cs typeface="Microsoft Sans Serif"/>
              </a:rPr>
              <a:t> </a:t>
            </a:r>
            <a:r>
              <a:rPr sz="700" spc="20" dirty="0">
                <a:latin typeface="Microsoft Sans Serif"/>
                <a:cs typeface="Microsoft Sans Serif"/>
              </a:rPr>
              <a:t>descrito</a:t>
            </a:r>
            <a:r>
              <a:rPr sz="700" spc="-10" dirty="0">
                <a:latin typeface="Microsoft Sans Serif"/>
                <a:cs typeface="Microsoft Sans Serif"/>
              </a:rPr>
              <a:t> </a:t>
            </a:r>
            <a:r>
              <a:rPr sz="700" spc="30" dirty="0">
                <a:latin typeface="Microsoft Sans Serif"/>
                <a:cs typeface="Microsoft Sans Serif"/>
              </a:rPr>
              <a:t>anteriormente.</a:t>
            </a:r>
            <a:endParaRPr sz="700">
              <a:latin typeface="Microsoft Sans Serif"/>
              <a:cs typeface="Microsoft Sans Serif"/>
            </a:endParaRPr>
          </a:p>
          <a:p>
            <a:pPr marR="31115" algn="ctr">
              <a:lnSpc>
                <a:spcPct val="100000"/>
              </a:lnSpc>
              <a:spcBef>
                <a:spcPts val="715"/>
              </a:spcBef>
            </a:pPr>
            <a:r>
              <a:rPr sz="750" spc="-10" dirty="0">
                <a:latin typeface="Microsoft Sans Serif"/>
                <a:cs typeface="Microsoft Sans Serif"/>
              </a:rPr>
              <a:t>t</a:t>
            </a:r>
            <a:r>
              <a:rPr sz="600" spc="-10" dirty="0">
                <a:latin typeface="Microsoft Sans Serif"/>
                <a:cs typeface="Microsoft Sans Serif"/>
              </a:rPr>
              <a:t>CAPAZ</a:t>
            </a:r>
            <a:r>
              <a:rPr sz="750" spc="-10" dirty="0">
                <a:latin typeface="Microsoft Sans Serif"/>
                <a:cs typeface="Microsoft Sans Serif"/>
              </a:rPr>
              <a:t>I</a:t>
            </a:r>
            <a:endParaRPr sz="750">
              <a:latin typeface="Microsoft Sans Serif"/>
              <a:cs typeface="Microsoft Sans Serif"/>
            </a:endParaRPr>
          </a:p>
          <a:p>
            <a:pPr marR="48260" algn="ctr">
              <a:lnSpc>
                <a:spcPct val="100000"/>
              </a:lnSpc>
              <a:spcBef>
                <a:spcPts val="75"/>
              </a:spcBef>
            </a:pPr>
            <a:r>
              <a:rPr sz="700" spc="-25" dirty="0">
                <a:latin typeface="Microsoft Sans Serif"/>
                <a:cs typeface="Microsoft Sans Serif"/>
              </a:rPr>
              <a:t>t</a:t>
            </a:r>
            <a:r>
              <a:rPr sz="550" spc="-25" dirty="0">
                <a:latin typeface="Microsoft Sans Serif"/>
                <a:cs typeface="Microsoft Sans Serif"/>
              </a:rPr>
              <a:t>EXCELENTE</a:t>
            </a:r>
            <a:r>
              <a:rPr sz="700" spc="-25" dirty="0">
                <a:latin typeface="Microsoft Sans Serif"/>
                <a:cs typeface="Microsoft Sans Serif"/>
              </a:rPr>
              <a:t>A</a:t>
            </a:r>
            <a:r>
              <a:rPr sz="550" spc="-25" dirty="0">
                <a:latin typeface="Microsoft Sans Serif"/>
                <a:cs typeface="Microsoft Sans Serif"/>
              </a:rPr>
              <a:t>CCIÓN</a:t>
            </a:r>
            <a:endParaRPr sz="550">
              <a:latin typeface="Microsoft Sans Serif"/>
              <a:cs typeface="Microsoft Sans Serif"/>
            </a:endParaRPr>
          </a:p>
        </p:txBody>
      </p:sp>
      <p:sp>
        <p:nvSpPr>
          <p:cNvPr id="12" name="object 12"/>
          <p:cNvSpPr txBox="1"/>
          <p:nvPr/>
        </p:nvSpPr>
        <p:spPr>
          <a:xfrm>
            <a:off x="1572951" y="8693120"/>
            <a:ext cx="6576456" cy="210185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sz="450" spc="70" dirty="0">
                <a:latin typeface="Microsoft Sans Serif"/>
                <a:cs typeface="Microsoft Sans Serif"/>
              </a:rPr>
              <a:t>*</a:t>
            </a:r>
            <a:r>
              <a:rPr sz="450" dirty="0">
                <a:latin typeface="Microsoft Sans Serif"/>
                <a:cs typeface="Microsoft Sans Serif"/>
              </a:rPr>
              <a:t> </a:t>
            </a:r>
            <a:r>
              <a:rPr sz="450" spc="15" dirty="0">
                <a:latin typeface="Microsoft Sans Serif"/>
                <a:cs typeface="Microsoft Sans Serif"/>
              </a:rPr>
              <a:t>Generalmente</a:t>
            </a:r>
            <a:r>
              <a:rPr sz="450" dirty="0">
                <a:latin typeface="Microsoft Sans Serif"/>
                <a:cs typeface="Microsoft Sans Serif"/>
              </a:rPr>
              <a:t> </a:t>
            </a:r>
            <a:r>
              <a:rPr sz="450" spc="10" dirty="0">
                <a:latin typeface="Microsoft Sans Serif"/>
                <a:cs typeface="Microsoft Sans Serif"/>
              </a:rPr>
              <a:t>supervisado</a:t>
            </a:r>
            <a:r>
              <a:rPr sz="450" dirty="0">
                <a:latin typeface="Microsoft Sans Serif"/>
                <a:cs typeface="Microsoft Sans Serif"/>
              </a:rPr>
              <a:t> </a:t>
            </a:r>
            <a:r>
              <a:rPr sz="450" spc="25" dirty="0">
                <a:latin typeface="Microsoft Sans Serif"/>
                <a:cs typeface="Microsoft Sans Serif"/>
              </a:rPr>
              <a:t>por</a:t>
            </a:r>
            <a:r>
              <a:rPr sz="450" dirty="0">
                <a:latin typeface="Microsoft Sans Serif"/>
                <a:cs typeface="Microsoft Sans Serif"/>
              </a:rPr>
              <a:t> </a:t>
            </a:r>
            <a:r>
              <a:rPr sz="450" spc="5" dirty="0">
                <a:latin typeface="Microsoft Sans Serif"/>
                <a:cs typeface="Microsoft Sans Serif"/>
              </a:rPr>
              <a:t>el </a:t>
            </a:r>
            <a:r>
              <a:rPr sz="450" spc="25" dirty="0">
                <a:latin typeface="Microsoft Sans Serif"/>
                <a:cs typeface="Microsoft Sans Serif"/>
              </a:rPr>
              <a:t>interruptor</a:t>
            </a:r>
            <a:r>
              <a:rPr sz="450" dirty="0">
                <a:latin typeface="Microsoft Sans Serif"/>
                <a:cs typeface="Microsoft Sans Serif"/>
              </a:rPr>
              <a:t> </a:t>
            </a:r>
            <a:r>
              <a:rPr sz="450" spc="15" dirty="0">
                <a:latin typeface="Microsoft Sans Serif"/>
                <a:cs typeface="Microsoft Sans Serif"/>
              </a:rPr>
              <a:t>de</a:t>
            </a:r>
            <a:r>
              <a:rPr sz="450" dirty="0">
                <a:latin typeface="Microsoft Sans Serif"/>
                <a:cs typeface="Microsoft Sans Serif"/>
              </a:rPr>
              <a:t> </a:t>
            </a:r>
            <a:r>
              <a:rPr sz="450" spc="10" dirty="0">
                <a:latin typeface="Microsoft Sans Serif"/>
                <a:cs typeface="Microsoft Sans Serif"/>
              </a:rPr>
              <a:t>posición</a:t>
            </a:r>
            <a:r>
              <a:rPr sz="450" dirty="0">
                <a:latin typeface="Microsoft Sans Serif"/>
                <a:cs typeface="Microsoft Sans Serif"/>
              </a:rPr>
              <a:t> </a:t>
            </a:r>
            <a:r>
              <a:rPr sz="450" spc="15" dirty="0">
                <a:latin typeface="Microsoft Sans Serif"/>
                <a:cs typeface="Microsoft Sans Serif"/>
              </a:rPr>
              <a:t>de</a:t>
            </a:r>
            <a:r>
              <a:rPr sz="450" dirty="0">
                <a:latin typeface="Microsoft Sans Serif"/>
                <a:cs typeface="Microsoft Sans Serif"/>
              </a:rPr>
              <a:t> </a:t>
            </a:r>
            <a:r>
              <a:rPr sz="450" spc="5" dirty="0">
                <a:latin typeface="Microsoft Sans Serif"/>
                <a:cs typeface="Microsoft Sans Serif"/>
              </a:rPr>
              <a:t>la válvula</a:t>
            </a:r>
            <a:r>
              <a:rPr sz="450" dirty="0">
                <a:latin typeface="Microsoft Sans Serif"/>
                <a:cs typeface="Microsoft Sans Serif"/>
              </a:rPr>
              <a:t> </a:t>
            </a:r>
            <a:r>
              <a:rPr sz="450" spc="15" dirty="0">
                <a:latin typeface="Microsoft Sans Serif"/>
                <a:cs typeface="Microsoft Sans Serif"/>
              </a:rPr>
              <a:t>de</a:t>
            </a:r>
            <a:r>
              <a:rPr sz="450" dirty="0">
                <a:latin typeface="Microsoft Sans Serif"/>
                <a:cs typeface="Microsoft Sans Serif"/>
              </a:rPr>
              <a:t> </a:t>
            </a:r>
            <a:r>
              <a:rPr sz="450" spc="5" dirty="0">
                <a:latin typeface="Microsoft Sans Serif"/>
                <a:cs typeface="Microsoft Sans Serif"/>
              </a:rPr>
              <a:t>la</a:t>
            </a:r>
            <a:r>
              <a:rPr sz="450" dirty="0">
                <a:latin typeface="Microsoft Sans Serif"/>
                <a:cs typeface="Microsoft Sans Serif"/>
              </a:rPr>
              <a:t> </a:t>
            </a:r>
            <a:r>
              <a:rPr sz="450" spc="20" dirty="0">
                <a:latin typeface="Microsoft Sans Serif"/>
                <a:cs typeface="Microsoft Sans Serif"/>
              </a:rPr>
              <a:t>turbina</a:t>
            </a:r>
            <a:r>
              <a:rPr sz="450" dirty="0">
                <a:latin typeface="Microsoft Sans Serif"/>
                <a:cs typeface="Microsoft Sans Serif"/>
              </a:rPr>
              <a:t> y</a:t>
            </a:r>
            <a:r>
              <a:rPr sz="450" spc="5" dirty="0">
                <a:latin typeface="Microsoft Sans Serif"/>
                <a:cs typeface="Microsoft Sans Serif"/>
              </a:rPr>
              <a:t> el</a:t>
            </a:r>
            <a:r>
              <a:rPr sz="450" dirty="0">
                <a:latin typeface="Microsoft Sans Serif"/>
                <a:cs typeface="Microsoft Sans Serif"/>
              </a:rPr>
              <a:t> </a:t>
            </a:r>
            <a:r>
              <a:rPr sz="450" spc="10" dirty="0">
                <a:latin typeface="Microsoft Sans Serif"/>
                <a:cs typeface="Microsoft Sans Serif"/>
              </a:rPr>
              <a:t>relé</a:t>
            </a:r>
            <a:r>
              <a:rPr sz="450" dirty="0">
                <a:latin typeface="Microsoft Sans Serif"/>
                <a:cs typeface="Microsoft Sans Serif"/>
              </a:rPr>
              <a:t> </a:t>
            </a:r>
            <a:r>
              <a:rPr sz="450" spc="15" dirty="0">
                <a:latin typeface="Microsoft Sans Serif"/>
                <a:cs typeface="Microsoft Sans Serif"/>
              </a:rPr>
              <a:t>de</a:t>
            </a:r>
            <a:r>
              <a:rPr sz="450" dirty="0">
                <a:latin typeface="Microsoft Sans Serif"/>
                <a:cs typeface="Microsoft Sans Serif"/>
              </a:rPr>
              <a:t> </a:t>
            </a:r>
            <a:r>
              <a:rPr sz="450" spc="15" dirty="0">
                <a:latin typeface="Microsoft Sans Serif"/>
                <a:cs typeface="Microsoft Sans Serif"/>
              </a:rPr>
              <a:t>potencia</a:t>
            </a:r>
            <a:endParaRPr sz="450">
              <a:latin typeface="Microsoft Sans Serif"/>
              <a:cs typeface="Microsoft Sans Serif"/>
            </a:endParaRPr>
          </a:p>
          <a:p>
            <a:pPr marL="12700">
              <a:lnSpc>
                <a:spcPct val="100000"/>
              </a:lnSpc>
              <a:spcBef>
                <a:spcPts val="370"/>
              </a:spcBef>
            </a:pPr>
            <a:r>
              <a:rPr sz="450" spc="5" dirty="0">
                <a:latin typeface="Microsoft Sans Serif"/>
                <a:cs typeface="Microsoft Sans Serif"/>
              </a:rPr>
              <a:t>inversa.</a:t>
            </a:r>
            <a:endParaRPr sz="450">
              <a:latin typeface="Microsoft Sans Serif"/>
              <a:cs typeface="Microsoft Sans Serif"/>
            </a:endParaRPr>
          </a:p>
        </p:txBody>
      </p:sp>
      <p:sp>
        <p:nvSpPr>
          <p:cNvPr id="13" name="object 13"/>
          <p:cNvSpPr txBox="1"/>
          <p:nvPr/>
        </p:nvSpPr>
        <p:spPr>
          <a:xfrm>
            <a:off x="1415277" y="9415125"/>
            <a:ext cx="2852914" cy="143629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sz="850" spc="-25" dirty="0">
                <a:latin typeface="Microsoft Sans Serif"/>
                <a:cs typeface="Microsoft Sans Serif"/>
              </a:rPr>
              <a:t>CAPÍTULO</a:t>
            </a:r>
            <a:r>
              <a:rPr sz="850" spc="-20" dirty="0">
                <a:latin typeface="Microsoft Sans Serif"/>
                <a:cs typeface="Microsoft Sans Serif"/>
              </a:rPr>
              <a:t> </a:t>
            </a:r>
            <a:r>
              <a:rPr sz="850" dirty="0">
                <a:latin typeface="Microsoft Sans Serif"/>
                <a:cs typeface="Microsoft Sans Serif"/>
              </a:rPr>
              <a:t>5,</a:t>
            </a:r>
            <a:r>
              <a:rPr sz="850" spc="-15" dirty="0">
                <a:latin typeface="Microsoft Sans Serif"/>
                <a:cs typeface="Microsoft Sans Serif"/>
              </a:rPr>
              <a:t> </a:t>
            </a:r>
            <a:r>
              <a:rPr sz="850" spc="-40" dirty="0">
                <a:latin typeface="Microsoft Sans Serif"/>
                <a:cs typeface="Microsoft Sans Serif"/>
              </a:rPr>
              <a:t>SECCIÓN</a:t>
            </a:r>
            <a:r>
              <a:rPr sz="850" spc="-15" dirty="0">
                <a:latin typeface="Microsoft Sans Serif"/>
                <a:cs typeface="Microsoft Sans Serif"/>
              </a:rPr>
              <a:t> </a:t>
            </a:r>
            <a:r>
              <a:rPr sz="850" spc="10" dirty="0">
                <a:latin typeface="Microsoft Sans Serif"/>
                <a:cs typeface="Microsoft Sans Serif"/>
              </a:rPr>
              <a:t>1</a:t>
            </a:r>
            <a:endParaRPr sz="850">
              <a:latin typeface="Microsoft Sans Serif"/>
              <a:cs typeface="Microsoft Sans Serif"/>
            </a:endParaRPr>
          </a:p>
        </p:txBody>
      </p:sp>
      <p:sp>
        <p:nvSpPr>
          <p:cNvPr id="14" name="object 14"/>
          <p:cNvSpPr txBox="1"/>
          <p:nvPr/>
        </p:nvSpPr>
        <p:spPr>
          <a:xfrm>
            <a:off x="7845387" y="9415126"/>
            <a:ext cx="7796212" cy="285115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sz="850" spc="-25" dirty="0">
                <a:latin typeface="Microsoft Sans Serif"/>
                <a:cs typeface="Microsoft Sans Serif"/>
              </a:rPr>
              <a:t>TUTORIAL</a:t>
            </a:r>
            <a:r>
              <a:rPr sz="850" spc="-5" dirty="0">
                <a:latin typeface="Microsoft Sans Serif"/>
                <a:cs typeface="Microsoft Sans Serif"/>
              </a:rPr>
              <a:t> </a:t>
            </a:r>
            <a:r>
              <a:rPr sz="850" spc="-60" dirty="0">
                <a:latin typeface="Microsoft Sans Serif"/>
                <a:cs typeface="Microsoft Sans Serif"/>
              </a:rPr>
              <a:t>SOBRE</a:t>
            </a:r>
            <a:r>
              <a:rPr sz="850" spc="-5" dirty="0">
                <a:latin typeface="Microsoft Sans Serif"/>
                <a:cs typeface="Microsoft Sans Serif"/>
              </a:rPr>
              <a:t> </a:t>
            </a:r>
            <a:r>
              <a:rPr sz="850" spc="-35" dirty="0">
                <a:latin typeface="Microsoft Sans Serif"/>
                <a:cs typeface="Microsoft Sans Serif"/>
              </a:rPr>
              <a:t>PROTECCIÓN</a:t>
            </a:r>
            <a:r>
              <a:rPr sz="850" spc="-5" dirty="0">
                <a:latin typeface="Microsoft Sans Serif"/>
                <a:cs typeface="Microsoft Sans Serif"/>
              </a:rPr>
              <a:t> </a:t>
            </a:r>
            <a:r>
              <a:rPr sz="850" spc="-45" dirty="0">
                <a:latin typeface="Microsoft Sans Serif"/>
                <a:cs typeface="Microsoft Sans Serif"/>
              </a:rPr>
              <a:t>DE</a:t>
            </a:r>
            <a:r>
              <a:rPr sz="850" spc="-5" dirty="0">
                <a:latin typeface="Microsoft Sans Serif"/>
                <a:cs typeface="Microsoft Sans Serif"/>
              </a:rPr>
              <a:t> </a:t>
            </a:r>
            <a:r>
              <a:rPr sz="850" spc="-55" dirty="0">
                <a:latin typeface="Microsoft Sans Serif"/>
                <a:cs typeface="Microsoft Sans Serif"/>
              </a:rPr>
              <a:t>GENERADORES</a:t>
            </a:r>
            <a:r>
              <a:rPr sz="850" dirty="0">
                <a:latin typeface="Microsoft Sans Serif"/>
                <a:cs typeface="Microsoft Sans Serif"/>
              </a:rPr>
              <a:t> </a:t>
            </a:r>
            <a:r>
              <a:rPr sz="850" spc="-30" dirty="0">
                <a:latin typeface="Microsoft Sans Serif"/>
                <a:cs typeface="Microsoft Sans Serif"/>
              </a:rPr>
              <a:t>SÍNCRONOS</a:t>
            </a:r>
            <a:endParaRPr sz="850">
              <a:latin typeface="Microsoft Sans Serif"/>
              <a:cs typeface="Microsoft Sans Serif"/>
            </a:endParaRPr>
          </a:p>
          <a:p>
            <a:pPr marL="1400175">
              <a:lnSpc>
                <a:spcPct val="100000"/>
              </a:lnSpc>
            </a:pPr>
            <a:r>
              <a:rPr sz="850" spc="-15" dirty="0">
                <a:latin typeface="Microsoft Sans Serif"/>
                <a:cs typeface="Microsoft Sans Serif"/>
              </a:rPr>
              <a:t>PUBLICACIÓN</a:t>
            </a:r>
            <a:r>
              <a:rPr sz="850" spc="-5" dirty="0">
                <a:latin typeface="Microsoft Sans Serif"/>
                <a:cs typeface="Microsoft Sans Serif"/>
              </a:rPr>
              <a:t> </a:t>
            </a:r>
            <a:r>
              <a:rPr sz="850" spc="-55" dirty="0">
                <a:latin typeface="Microsoft Sans Serif"/>
                <a:cs typeface="Microsoft Sans Serif"/>
              </a:rPr>
              <a:t>ESPECIAL</a:t>
            </a:r>
            <a:r>
              <a:rPr sz="850" spc="-5" dirty="0">
                <a:latin typeface="Microsoft Sans Serif"/>
                <a:cs typeface="Microsoft Sans Serif"/>
              </a:rPr>
              <a:t> </a:t>
            </a:r>
            <a:r>
              <a:rPr sz="850" spc="-40" dirty="0">
                <a:latin typeface="Microsoft Sans Serif"/>
                <a:cs typeface="Microsoft Sans Serif"/>
              </a:rPr>
              <a:t>DEL</a:t>
            </a:r>
            <a:r>
              <a:rPr sz="850" spc="-5" dirty="0">
                <a:latin typeface="Microsoft Sans Serif"/>
                <a:cs typeface="Microsoft Sans Serif"/>
              </a:rPr>
              <a:t> </a:t>
            </a:r>
            <a:r>
              <a:rPr sz="850" spc="-60" dirty="0">
                <a:latin typeface="Microsoft Sans Serif"/>
                <a:cs typeface="Microsoft Sans Serif"/>
              </a:rPr>
              <a:t>IEEE</a:t>
            </a:r>
            <a:r>
              <a:rPr sz="850" spc="-5" dirty="0">
                <a:latin typeface="Microsoft Sans Serif"/>
                <a:cs typeface="Microsoft Sans Serif"/>
              </a:rPr>
              <a:t> </a:t>
            </a:r>
            <a:r>
              <a:rPr sz="850" spc="-80" dirty="0">
                <a:latin typeface="Microsoft Sans Serif"/>
                <a:cs typeface="Microsoft Sans Serif"/>
              </a:rPr>
              <a:t>PSRC</a:t>
            </a:r>
            <a:endParaRPr sz="850">
              <a:latin typeface="Microsoft Sans Serif"/>
              <a:cs typeface="Microsoft Sans Serif"/>
            </a:endParaRPr>
          </a:p>
        </p:txBody>
      </p:sp>
    </p:spTree>
  </p:cSld>
  <p:clrMapOvr>
    <a:masterClrMapping/>
  </p:clrMapOvr>
</p:sld>
</file>

<file path=ppt/slides/slide101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object 2"/>
          <p:cNvPicPr/>
          <p:nvPr/>
        </p:nvPicPr>
        <p:blipFill>
          <a:blip r:embed="rId2" cstate="print"/>
          <a:stretch>
            <a:fillRect/>
          </a:stretch>
        </p:blipFill>
        <p:spPr>
          <a:xfrm>
            <a:off x="5546310" y="3364992"/>
            <a:ext cx="511859" cy="222503"/>
          </a:xfrm>
          <a:prstGeom prst="rect">
            <a:avLst/>
          </a:prstGeom>
        </p:spPr>
      </p:pic>
      <p:pic>
        <p:nvPicPr>
          <p:cNvPr id="3" name="object 3"/>
          <p:cNvPicPr/>
          <p:nvPr/>
        </p:nvPicPr>
        <p:blipFill>
          <a:blip r:embed="rId3" cstate="print"/>
          <a:stretch>
            <a:fillRect/>
          </a:stretch>
        </p:blipFill>
        <p:spPr>
          <a:xfrm>
            <a:off x="1728400" y="2455165"/>
            <a:ext cx="508351" cy="222503"/>
          </a:xfrm>
          <a:prstGeom prst="rect">
            <a:avLst/>
          </a:prstGeom>
        </p:spPr>
      </p:pic>
      <p:pic>
        <p:nvPicPr>
          <p:cNvPr id="4" name="object 4"/>
          <p:cNvPicPr/>
          <p:nvPr/>
        </p:nvPicPr>
        <p:blipFill>
          <a:blip r:embed="rId4" cstate="print"/>
          <a:stretch>
            <a:fillRect/>
          </a:stretch>
        </p:blipFill>
        <p:spPr>
          <a:xfrm>
            <a:off x="4746966" y="4104133"/>
            <a:ext cx="508353" cy="222503"/>
          </a:xfrm>
          <a:prstGeom prst="rect">
            <a:avLst/>
          </a:prstGeom>
        </p:spPr>
      </p:pic>
      <p:pic>
        <p:nvPicPr>
          <p:cNvPr id="5" name="object 5"/>
          <p:cNvPicPr/>
          <p:nvPr/>
        </p:nvPicPr>
        <p:blipFill>
          <a:blip r:embed="rId5" cstate="print"/>
          <a:stretch>
            <a:fillRect/>
          </a:stretch>
        </p:blipFill>
        <p:spPr>
          <a:xfrm>
            <a:off x="2604874" y="1886712"/>
            <a:ext cx="508351" cy="220979"/>
          </a:xfrm>
          <a:prstGeom prst="rect">
            <a:avLst/>
          </a:prstGeom>
        </p:spPr>
      </p:pic>
      <p:grpSp>
        <p:nvGrpSpPr>
          <p:cNvPr id="6" name="object 6"/>
          <p:cNvGrpSpPr/>
          <p:nvPr/>
        </p:nvGrpSpPr>
        <p:grpSpPr>
          <a:xfrm>
            <a:off x="1970309" y="894587"/>
            <a:ext cx="2829541" cy="5311140"/>
            <a:chOff x="856488" y="894587"/>
            <a:chExt cx="1229995" cy="5311140"/>
          </a:xfrm>
        </p:grpSpPr>
        <p:sp>
          <p:nvSpPr>
            <p:cNvPr id="7" name="object 7"/>
            <p:cNvSpPr/>
            <p:nvPr/>
          </p:nvSpPr>
          <p:spPr>
            <a:xfrm>
              <a:off x="1836420" y="894587"/>
              <a:ext cx="0" cy="364490"/>
            </a:xfrm>
            <a:custGeom>
              <a:avLst/>
              <a:gdLst/>
              <a:ahLst/>
              <a:cxnLst/>
              <a:rect l="l" t="t" r="r" b="b"/>
              <a:pathLst>
                <a:path h="364490">
                  <a:moveTo>
                    <a:pt x="0" y="0"/>
                  </a:moveTo>
                  <a:lnTo>
                    <a:pt x="0" y="364236"/>
                  </a:lnTo>
                </a:path>
              </a:pathLst>
            </a:custGeom>
            <a:ln w="1524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" name="object 8"/>
            <p:cNvSpPr/>
            <p:nvPr/>
          </p:nvSpPr>
          <p:spPr>
            <a:xfrm>
              <a:off x="1834896" y="1013459"/>
              <a:ext cx="38100" cy="70485"/>
            </a:xfrm>
            <a:custGeom>
              <a:avLst/>
              <a:gdLst/>
              <a:ahLst/>
              <a:cxnLst/>
              <a:rect l="l" t="t" r="r" b="b"/>
              <a:pathLst>
                <a:path w="38100" h="70484">
                  <a:moveTo>
                    <a:pt x="1524" y="70103"/>
                  </a:moveTo>
                  <a:lnTo>
                    <a:pt x="7620" y="70103"/>
                  </a:lnTo>
                  <a:lnTo>
                    <a:pt x="12192" y="68579"/>
                  </a:lnTo>
                  <a:lnTo>
                    <a:pt x="38100" y="38099"/>
                  </a:lnTo>
                  <a:lnTo>
                    <a:pt x="38100" y="32003"/>
                  </a:lnTo>
                  <a:lnTo>
                    <a:pt x="12192" y="1523"/>
                  </a:lnTo>
                  <a:lnTo>
                    <a:pt x="7620" y="0"/>
                  </a:lnTo>
                  <a:lnTo>
                    <a:pt x="0" y="0"/>
                  </a:lnTo>
                </a:path>
              </a:pathLst>
            </a:custGeom>
            <a:ln w="9144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" name="object 9"/>
            <p:cNvSpPr/>
            <p:nvPr/>
          </p:nvSpPr>
          <p:spPr>
            <a:xfrm>
              <a:off x="1834896" y="1083563"/>
              <a:ext cx="38100" cy="70485"/>
            </a:xfrm>
            <a:custGeom>
              <a:avLst/>
              <a:gdLst/>
              <a:ahLst/>
              <a:cxnLst/>
              <a:rect l="l" t="t" r="r" b="b"/>
              <a:pathLst>
                <a:path w="38100" h="70484">
                  <a:moveTo>
                    <a:pt x="1524" y="70103"/>
                  </a:moveTo>
                  <a:lnTo>
                    <a:pt x="7620" y="70103"/>
                  </a:lnTo>
                  <a:lnTo>
                    <a:pt x="12192" y="68579"/>
                  </a:lnTo>
                  <a:lnTo>
                    <a:pt x="38100" y="38099"/>
                  </a:lnTo>
                  <a:lnTo>
                    <a:pt x="38100" y="32003"/>
                  </a:lnTo>
                  <a:lnTo>
                    <a:pt x="36576" y="27431"/>
                  </a:lnTo>
                  <a:lnTo>
                    <a:pt x="35052" y="21335"/>
                  </a:lnTo>
                  <a:lnTo>
                    <a:pt x="28956" y="12191"/>
                  </a:lnTo>
                  <a:lnTo>
                    <a:pt x="24384" y="7619"/>
                  </a:lnTo>
                  <a:lnTo>
                    <a:pt x="18288" y="4571"/>
                  </a:lnTo>
                  <a:lnTo>
                    <a:pt x="12192" y="3047"/>
                  </a:lnTo>
                  <a:lnTo>
                    <a:pt x="7620" y="1523"/>
                  </a:lnTo>
                  <a:lnTo>
                    <a:pt x="0" y="0"/>
                  </a:lnTo>
                </a:path>
              </a:pathLst>
            </a:custGeom>
            <a:ln w="9144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" name="object 10"/>
            <p:cNvSpPr/>
            <p:nvPr/>
          </p:nvSpPr>
          <p:spPr>
            <a:xfrm>
              <a:off x="1822704" y="1013459"/>
              <a:ext cx="13970" cy="140335"/>
            </a:xfrm>
            <a:custGeom>
              <a:avLst/>
              <a:gdLst/>
              <a:ahLst/>
              <a:cxnLst/>
              <a:rect l="l" t="t" r="r" b="b"/>
              <a:pathLst>
                <a:path w="13969" h="140334">
                  <a:moveTo>
                    <a:pt x="13716" y="140208"/>
                  </a:moveTo>
                  <a:lnTo>
                    <a:pt x="0" y="140208"/>
                  </a:lnTo>
                </a:path>
                <a:path w="13969" h="140334">
                  <a:moveTo>
                    <a:pt x="13716" y="70103"/>
                  </a:moveTo>
                  <a:lnTo>
                    <a:pt x="0" y="70103"/>
                  </a:lnTo>
                </a:path>
                <a:path w="13969" h="140334">
                  <a:moveTo>
                    <a:pt x="13716" y="0"/>
                  </a:moveTo>
                  <a:lnTo>
                    <a:pt x="0" y="0"/>
                  </a:lnTo>
                </a:path>
              </a:pathLst>
            </a:custGeom>
            <a:ln w="9144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" name="object 11"/>
            <p:cNvSpPr/>
            <p:nvPr/>
          </p:nvSpPr>
          <p:spPr>
            <a:xfrm>
              <a:off x="1751075" y="1258823"/>
              <a:ext cx="177165" cy="629920"/>
            </a:xfrm>
            <a:custGeom>
              <a:avLst/>
              <a:gdLst/>
              <a:ahLst/>
              <a:cxnLst/>
              <a:rect l="l" t="t" r="r" b="b"/>
              <a:pathLst>
                <a:path w="177164" h="629919">
                  <a:moveTo>
                    <a:pt x="0" y="176783"/>
                  </a:moveTo>
                  <a:lnTo>
                    <a:pt x="176783" y="176783"/>
                  </a:lnTo>
                  <a:lnTo>
                    <a:pt x="176783" y="0"/>
                  </a:lnTo>
                  <a:lnTo>
                    <a:pt x="0" y="0"/>
                  </a:lnTo>
                  <a:lnTo>
                    <a:pt x="0" y="176783"/>
                  </a:lnTo>
                  <a:close/>
                </a:path>
                <a:path w="177164" h="629919">
                  <a:moveTo>
                    <a:pt x="88391" y="173735"/>
                  </a:moveTo>
                  <a:lnTo>
                    <a:pt x="82295" y="629412"/>
                  </a:lnTo>
                </a:path>
              </a:pathLst>
            </a:custGeom>
            <a:ln w="1524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" name="object 12"/>
            <p:cNvSpPr/>
            <p:nvPr/>
          </p:nvSpPr>
          <p:spPr>
            <a:xfrm>
              <a:off x="1831848" y="1600199"/>
              <a:ext cx="36830" cy="70485"/>
            </a:xfrm>
            <a:custGeom>
              <a:avLst/>
              <a:gdLst/>
              <a:ahLst/>
              <a:cxnLst/>
              <a:rect l="l" t="t" r="r" b="b"/>
              <a:pathLst>
                <a:path w="36830" h="70485">
                  <a:moveTo>
                    <a:pt x="0" y="70103"/>
                  </a:moveTo>
                  <a:lnTo>
                    <a:pt x="6096" y="70103"/>
                  </a:lnTo>
                  <a:lnTo>
                    <a:pt x="12192" y="68579"/>
                  </a:lnTo>
                  <a:lnTo>
                    <a:pt x="18288" y="65531"/>
                  </a:lnTo>
                  <a:lnTo>
                    <a:pt x="27432" y="59435"/>
                  </a:lnTo>
                  <a:lnTo>
                    <a:pt x="30480" y="54863"/>
                  </a:lnTo>
                  <a:lnTo>
                    <a:pt x="33528" y="48767"/>
                  </a:lnTo>
                  <a:lnTo>
                    <a:pt x="36576" y="44195"/>
                  </a:lnTo>
                  <a:lnTo>
                    <a:pt x="36576" y="25907"/>
                  </a:lnTo>
                  <a:lnTo>
                    <a:pt x="33528" y="21335"/>
                  </a:lnTo>
                  <a:lnTo>
                    <a:pt x="30480" y="15239"/>
                  </a:lnTo>
                  <a:lnTo>
                    <a:pt x="27432" y="10667"/>
                  </a:lnTo>
                  <a:lnTo>
                    <a:pt x="22859" y="7619"/>
                  </a:lnTo>
                  <a:lnTo>
                    <a:pt x="16764" y="4571"/>
                  </a:lnTo>
                  <a:lnTo>
                    <a:pt x="12192" y="1523"/>
                  </a:lnTo>
                  <a:lnTo>
                    <a:pt x="6096" y="0"/>
                  </a:lnTo>
                  <a:lnTo>
                    <a:pt x="0" y="0"/>
                  </a:lnTo>
                </a:path>
              </a:pathLst>
            </a:custGeom>
            <a:ln w="9144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" name="object 13"/>
            <p:cNvSpPr/>
            <p:nvPr/>
          </p:nvSpPr>
          <p:spPr>
            <a:xfrm>
              <a:off x="1831848" y="1670303"/>
              <a:ext cx="36830" cy="70485"/>
            </a:xfrm>
            <a:custGeom>
              <a:avLst/>
              <a:gdLst/>
              <a:ahLst/>
              <a:cxnLst/>
              <a:rect l="l" t="t" r="r" b="b"/>
              <a:pathLst>
                <a:path w="36830" h="70485">
                  <a:moveTo>
                    <a:pt x="0" y="70103"/>
                  </a:moveTo>
                  <a:lnTo>
                    <a:pt x="6096" y="70103"/>
                  </a:lnTo>
                  <a:lnTo>
                    <a:pt x="12192" y="68579"/>
                  </a:lnTo>
                  <a:lnTo>
                    <a:pt x="18288" y="65531"/>
                  </a:lnTo>
                  <a:lnTo>
                    <a:pt x="22859" y="64007"/>
                  </a:lnTo>
                  <a:lnTo>
                    <a:pt x="27432" y="59435"/>
                  </a:lnTo>
                  <a:lnTo>
                    <a:pt x="33528" y="50291"/>
                  </a:lnTo>
                  <a:lnTo>
                    <a:pt x="36576" y="44195"/>
                  </a:lnTo>
                  <a:lnTo>
                    <a:pt x="36576" y="27431"/>
                  </a:lnTo>
                  <a:lnTo>
                    <a:pt x="12192" y="3047"/>
                  </a:lnTo>
                  <a:lnTo>
                    <a:pt x="0" y="0"/>
                  </a:lnTo>
                </a:path>
              </a:pathLst>
            </a:custGeom>
            <a:ln w="9144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4" name="object 14"/>
            <p:cNvSpPr/>
            <p:nvPr/>
          </p:nvSpPr>
          <p:spPr>
            <a:xfrm>
              <a:off x="1818132" y="1600199"/>
              <a:ext cx="13970" cy="140335"/>
            </a:xfrm>
            <a:custGeom>
              <a:avLst/>
              <a:gdLst/>
              <a:ahLst/>
              <a:cxnLst/>
              <a:rect l="l" t="t" r="r" b="b"/>
              <a:pathLst>
                <a:path w="13969" h="140335">
                  <a:moveTo>
                    <a:pt x="13716" y="140208"/>
                  </a:moveTo>
                  <a:lnTo>
                    <a:pt x="0" y="140208"/>
                  </a:lnTo>
                </a:path>
                <a:path w="13969" h="140335">
                  <a:moveTo>
                    <a:pt x="13716" y="70104"/>
                  </a:moveTo>
                  <a:lnTo>
                    <a:pt x="0" y="70104"/>
                  </a:lnTo>
                </a:path>
                <a:path w="13969" h="140335">
                  <a:moveTo>
                    <a:pt x="13716" y="0"/>
                  </a:moveTo>
                  <a:lnTo>
                    <a:pt x="0" y="0"/>
                  </a:lnTo>
                </a:path>
              </a:pathLst>
            </a:custGeom>
            <a:ln w="9144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15" name="object 15"/>
            <p:cNvPicPr/>
            <p:nvPr/>
          </p:nvPicPr>
          <p:blipFill>
            <a:blip r:embed="rId6" cstate="print"/>
            <a:stretch>
              <a:fillRect/>
            </a:stretch>
          </p:blipFill>
          <p:spPr>
            <a:xfrm>
              <a:off x="1581912" y="1883663"/>
              <a:ext cx="504444" cy="137160"/>
            </a:xfrm>
            <a:prstGeom prst="rect">
              <a:avLst/>
            </a:prstGeom>
          </p:spPr>
        </p:pic>
        <p:sp>
          <p:nvSpPr>
            <p:cNvPr id="16" name="object 16"/>
            <p:cNvSpPr/>
            <p:nvPr/>
          </p:nvSpPr>
          <p:spPr>
            <a:xfrm>
              <a:off x="1833372" y="2023871"/>
              <a:ext cx="0" cy="4182110"/>
            </a:xfrm>
            <a:custGeom>
              <a:avLst/>
              <a:gdLst/>
              <a:ahLst/>
              <a:cxnLst/>
              <a:rect l="l" t="t" r="r" b="b"/>
              <a:pathLst>
                <a:path h="4182110">
                  <a:moveTo>
                    <a:pt x="0" y="0"/>
                  </a:moveTo>
                  <a:lnTo>
                    <a:pt x="0" y="4181856"/>
                  </a:lnTo>
                </a:path>
              </a:pathLst>
            </a:custGeom>
            <a:ln w="1524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7" name="object 17"/>
            <p:cNvSpPr/>
            <p:nvPr/>
          </p:nvSpPr>
          <p:spPr>
            <a:xfrm>
              <a:off x="1827275" y="2282951"/>
              <a:ext cx="36830" cy="71755"/>
            </a:xfrm>
            <a:custGeom>
              <a:avLst/>
              <a:gdLst/>
              <a:ahLst/>
              <a:cxnLst/>
              <a:rect l="l" t="t" r="r" b="b"/>
              <a:pathLst>
                <a:path w="36830" h="71755">
                  <a:moveTo>
                    <a:pt x="0" y="71627"/>
                  </a:moveTo>
                  <a:lnTo>
                    <a:pt x="33528" y="50291"/>
                  </a:lnTo>
                  <a:lnTo>
                    <a:pt x="36576" y="38099"/>
                  </a:lnTo>
                  <a:lnTo>
                    <a:pt x="36576" y="33527"/>
                  </a:lnTo>
                  <a:lnTo>
                    <a:pt x="16764" y="4571"/>
                  </a:lnTo>
                  <a:lnTo>
                    <a:pt x="12192" y="1523"/>
                  </a:lnTo>
                  <a:lnTo>
                    <a:pt x="6096" y="0"/>
                  </a:lnTo>
                  <a:lnTo>
                    <a:pt x="0" y="0"/>
                  </a:lnTo>
                </a:path>
              </a:pathLst>
            </a:custGeom>
            <a:ln w="9144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8" name="object 18"/>
            <p:cNvSpPr/>
            <p:nvPr/>
          </p:nvSpPr>
          <p:spPr>
            <a:xfrm>
              <a:off x="1827275" y="2354579"/>
              <a:ext cx="36830" cy="68580"/>
            </a:xfrm>
            <a:custGeom>
              <a:avLst/>
              <a:gdLst/>
              <a:ahLst/>
              <a:cxnLst/>
              <a:rect l="l" t="t" r="r" b="b"/>
              <a:pathLst>
                <a:path w="36830" h="68580">
                  <a:moveTo>
                    <a:pt x="0" y="68579"/>
                  </a:moveTo>
                  <a:lnTo>
                    <a:pt x="6096" y="68579"/>
                  </a:lnTo>
                  <a:lnTo>
                    <a:pt x="12192" y="67055"/>
                  </a:lnTo>
                  <a:lnTo>
                    <a:pt x="36576" y="36575"/>
                  </a:lnTo>
                  <a:lnTo>
                    <a:pt x="36576" y="30479"/>
                  </a:lnTo>
                  <a:lnTo>
                    <a:pt x="22859" y="7619"/>
                  </a:lnTo>
                  <a:lnTo>
                    <a:pt x="16764" y="3047"/>
                  </a:lnTo>
                  <a:lnTo>
                    <a:pt x="12192" y="1523"/>
                  </a:lnTo>
                  <a:lnTo>
                    <a:pt x="6096" y="0"/>
                  </a:lnTo>
                  <a:lnTo>
                    <a:pt x="0" y="0"/>
                  </a:lnTo>
                </a:path>
              </a:pathLst>
            </a:custGeom>
            <a:ln w="9143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9" name="object 19"/>
            <p:cNvSpPr/>
            <p:nvPr/>
          </p:nvSpPr>
          <p:spPr>
            <a:xfrm>
              <a:off x="861060" y="1011935"/>
              <a:ext cx="978535" cy="1440180"/>
            </a:xfrm>
            <a:custGeom>
              <a:avLst/>
              <a:gdLst/>
              <a:ahLst/>
              <a:cxnLst/>
              <a:rect l="l" t="t" r="r" b="b"/>
              <a:pathLst>
                <a:path w="978535" h="1440180">
                  <a:moveTo>
                    <a:pt x="966215" y="1411223"/>
                  </a:moveTo>
                  <a:lnTo>
                    <a:pt x="952499" y="1411223"/>
                  </a:lnTo>
                </a:path>
                <a:path w="978535" h="1440180">
                  <a:moveTo>
                    <a:pt x="966215" y="1342643"/>
                  </a:moveTo>
                  <a:lnTo>
                    <a:pt x="952499" y="1342643"/>
                  </a:lnTo>
                </a:path>
                <a:path w="978535" h="1440180">
                  <a:moveTo>
                    <a:pt x="966215" y="1271015"/>
                  </a:moveTo>
                  <a:lnTo>
                    <a:pt x="952499" y="1271015"/>
                  </a:lnTo>
                </a:path>
                <a:path w="978535" h="1440180">
                  <a:moveTo>
                    <a:pt x="978407" y="1411223"/>
                  </a:moveTo>
                  <a:lnTo>
                    <a:pt x="380999" y="1411223"/>
                  </a:lnTo>
                  <a:lnTo>
                    <a:pt x="380999" y="1098804"/>
                  </a:lnTo>
                </a:path>
                <a:path w="978535" h="1440180">
                  <a:moveTo>
                    <a:pt x="978407" y="588264"/>
                  </a:moveTo>
                  <a:lnTo>
                    <a:pt x="380999" y="588264"/>
                  </a:lnTo>
                  <a:lnTo>
                    <a:pt x="380999" y="871727"/>
                  </a:lnTo>
                </a:path>
                <a:path w="978535" h="1440180">
                  <a:moveTo>
                    <a:pt x="961643" y="728472"/>
                  </a:moveTo>
                  <a:lnTo>
                    <a:pt x="865631" y="728472"/>
                  </a:lnTo>
                  <a:lnTo>
                    <a:pt x="865631" y="588264"/>
                  </a:lnTo>
                </a:path>
                <a:path w="978535" h="1440180">
                  <a:moveTo>
                    <a:pt x="969264" y="141732"/>
                  </a:moveTo>
                  <a:lnTo>
                    <a:pt x="873251" y="141732"/>
                  </a:lnTo>
                  <a:lnTo>
                    <a:pt x="873251" y="0"/>
                  </a:lnTo>
                </a:path>
                <a:path w="978535" h="1440180">
                  <a:moveTo>
                    <a:pt x="963168" y="0"/>
                  </a:moveTo>
                  <a:lnTo>
                    <a:pt x="0" y="0"/>
                  </a:lnTo>
                  <a:lnTo>
                    <a:pt x="0" y="1440180"/>
                  </a:lnTo>
                </a:path>
              </a:pathLst>
            </a:custGeom>
            <a:ln w="9144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20" name="object 20"/>
          <p:cNvGrpSpPr/>
          <p:nvPr/>
        </p:nvGrpSpPr>
        <p:grpSpPr>
          <a:xfrm>
            <a:off x="4585695" y="1287780"/>
            <a:ext cx="1416962" cy="600710"/>
            <a:chOff x="1993391" y="1287780"/>
            <a:chExt cx="615950" cy="600710"/>
          </a:xfrm>
        </p:grpSpPr>
        <p:sp>
          <p:nvSpPr>
            <p:cNvPr id="21" name="object 21"/>
            <p:cNvSpPr/>
            <p:nvPr/>
          </p:nvSpPr>
          <p:spPr>
            <a:xfrm>
              <a:off x="2392679" y="1546859"/>
              <a:ext cx="212090" cy="213360"/>
            </a:xfrm>
            <a:custGeom>
              <a:avLst/>
              <a:gdLst/>
              <a:ahLst/>
              <a:cxnLst/>
              <a:rect l="l" t="t" r="r" b="b"/>
              <a:pathLst>
                <a:path w="212089" h="213360">
                  <a:moveTo>
                    <a:pt x="0" y="108203"/>
                  </a:moveTo>
                  <a:lnTo>
                    <a:pt x="8072" y="66222"/>
                  </a:lnTo>
                  <a:lnTo>
                    <a:pt x="30289" y="31813"/>
                  </a:lnTo>
                  <a:lnTo>
                    <a:pt x="63650" y="8548"/>
                  </a:lnTo>
                  <a:lnTo>
                    <a:pt x="105155" y="0"/>
                  </a:lnTo>
                  <a:lnTo>
                    <a:pt x="146899" y="8548"/>
                  </a:lnTo>
                  <a:lnTo>
                    <a:pt x="180784" y="31813"/>
                  </a:lnTo>
                  <a:lnTo>
                    <a:pt x="203525" y="66222"/>
                  </a:lnTo>
                  <a:lnTo>
                    <a:pt x="211836" y="108203"/>
                  </a:lnTo>
                  <a:lnTo>
                    <a:pt x="203525" y="149066"/>
                  </a:lnTo>
                  <a:lnTo>
                    <a:pt x="180784" y="182498"/>
                  </a:lnTo>
                  <a:lnTo>
                    <a:pt x="146899" y="205073"/>
                  </a:lnTo>
                  <a:lnTo>
                    <a:pt x="105155" y="213359"/>
                  </a:lnTo>
                  <a:lnTo>
                    <a:pt x="63650" y="205073"/>
                  </a:lnTo>
                  <a:lnTo>
                    <a:pt x="30289" y="182498"/>
                  </a:lnTo>
                  <a:lnTo>
                    <a:pt x="8072" y="149066"/>
                  </a:lnTo>
                  <a:lnTo>
                    <a:pt x="0" y="108203"/>
                  </a:lnTo>
                </a:path>
              </a:pathLst>
            </a:custGeom>
            <a:ln w="9144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22" name="object 22"/>
            <p:cNvPicPr/>
            <p:nvPr/>
          </p:nvPicPr>
          <p:blipFill>
            <a:blip r:embed="rId7" cstate="print"/>
            <a:stretch>
              <a:fillRect/>
            </a:stretch>
          </p:blipFill>
          <p:spPr>
            <a:xfrm>
              <a:off x="2113787" y="1287780"/>
              <a:ext cx="233172" cy="236219"/>
            </a:xfrm>
            <a:prstGeom prst="rect">
              <a:avLst/>
            </a:prstGeom>
          </p:spPr>
        </p:pic>
        <p:sp>
          <p:nvSpPr>
            <p:cNvPr id="23" name="object 23"/>
            <p:cNvSpPr/>
            <p:nvPr/>
          </p:nvSpPr>
          <p:spPr>
            <a:xfrm>
              <a:off x="1997963" y="1519428"/>
              <a:ext cx="425450" cy="364490"/>
            </a:xfrm>
            <a:custGeom>
              <a:avLst/>
              <a:gdLst/>
              <a:ahLst/>
              <a:cxnLst/>
              <a:rect l="l" t="t" r="r" b="b"/>
              <a:pathLst>
                <a:path w="425450" h="364489">
                  <a:moveTo>
                    <a:pt x="381000" y="259079"/>
                  </a:moveTo>
                  <a:lnTo>
                    <a:pt x="425195" y="216408"/>
                  </a:lnTo>
                </a:path>
                <a:path w="425450" h="364489">
                  <a:moveTo>
                    <a:pt x="120395" y="0"/>
                  </a:moveTo>
                  <a:lnTo>
                    <a:pt x="381000" y="259079"/>
                  </a:lnTo>
                </a:path>
                <a:path w="425450" h="364489">
                  <a:moveTo>
                    <a:pt x="242316" y="123443"/>
                  </a:moveTo>
                  <a:lnTo>
                    <a:pt x="0" y="364235"/>
                  </a:lnTo>
                </a:path>
              </a:pathLst>
            </a:custGeom>
            <a:ln w="9144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24" name="object 24"/>
          <p:cNvSpPr/>
          <p:nvPr/>
        </p:nvSpPr>
        <p:spPr>
          <a:xfrm>
            <a:off x="6405252" y="1828801"/>
            <a:ext cx="151922" cy="104139"/>
          </a:xfrm>
          <a:custGeom>
            <a:avLst/>
            <a:gdLst/>
            <a:ahLst/>
            <a:cxnLst/>
            <a:rect l="l" t="t" r="r" b="b"/>
            <a:pathLst>
              <a:path w="66039" h="104139">
                <a:moveTo>
                  <a:pt x="33527" y="91440"/>
                </a:moveTo>
                <a:lnTo>
                  <a:pt x="33527" y="12191"/>
                </a:lnTo>
              </a:path>
              <a:path w="66039" h="104139">
                <a:moveTo>
                  <a:pt x="65532" y="77724"/>
                </a:moveTo>
                <a:lnTo>
                  <a:pt x="65532" y="25908"/>
                </a:lnTo>
              </a:path>
              <a:path w="66039" h="104139">
                <a:moveTo>
                  <a:pt x="0" y="103632"/>
                </a:moveTo>
                <a:lnTo>
                  <a:pt x="0" y="0"/>
                </a:lnTo>
              </a:path>
            </a:pathLst>
          </a:custGeom>
          <a:ln w="9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grpSp>
        <p:nvGrpSpPr>
          <p:cNvPr id="25" name="object 25"/>
          <p:cNvGrpSpPr/>
          <p:nvPr/>
        </p:nvGrpSpPr>
        <p:grpSpPr>
          <a:xfrm>
            <a:off x="4789038" y="1845565"/>
            <a:ext cx="1617089" cy="558165"/>
            <a:chOff x="2081783" y="1845564"/>
            <a:chExt cx="702945" cy="558165"/>
          </a:xfrm>
        </p:grpSpPr>
        <p:sp>
          <p:nvSpPr>
            <p:cNvPr id="26" name="object 26"/>
            <p:cNvSpPr/>
            <p:nvPr/>
          </p:nvSpPr>
          <p:spPr>
            <a:xfrm>
              <a:off x="2494788" y="1883664"/>
              <a:ext cx="0" cy="85725"/>
            </a:xfrm>
            <a:custGeom>
              <a:avLst/>
              <a:gdLst/>
              <a:ahLst/>
              <a:cxnLst/>
              <a:rect l="l" t="t" r="r" b="b"/>
              <a:pathLst>
                <a:path h="85725">
                  <a:moveTo>
                    <a:pt x="0" y="0"/>
                  </a:moveTo>
                  <a:lnTo>
                    <a:pt x="0" y="85344"/>
                  </a:lnTo>
                </a:path>
              </a:pathLst>
            </a:custGeom>
            <a:ln w="9144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7" name="object 27"/>
            <p:cNvSpPr/>
            <p:nvPr/>
          </p:nvSpPr>
          <p:spPr>
            <a:xfrm>
              <a:off x="2389632" y="1969008"/>
              <a:ext cx="212090" cy="212090"/>
            </a:xfrm>
            <a:custGeom>
              <a:avLst/>
              <a:gdLst/>
              <a:ahLst/>
              <a:cxnLst/>
              <a:rect l="l" t="t" r="r" b="b"/>
              <a:pathLst>
                <a:path w="212089" h="212089">
                  <a:moveTo>
                    <a:pt x="0" y="105155"/>
                  </a:moveTo>
                  <a:lnTo>
                    <a:pt x="8072" y="64293"/>
                  </a:lnTo>
                  <a:lnTo>
                    <a:pt x="30289" y="30860"/>
                  </a:lnTo>
                  <a:lnTo>
                    <a:pt x="63650" y="8286"/>
                  </a:lnTo>
                  <a:lnTo>
                    <a:pt x="105155" y="0"/>
                  </a:lnTo>
                  <a:lnTo>
                    <a:pt x="146899" y="8286"/>
                  </a:lnTo>
                  <a:lnTo>
                    <a:pt x="180784" y="30860"/>
                  </a:lnTo>
                  <a:lnTo>
                    <a:pt x="203525" y="64293"/>
                  </a:lnTo>
                  <a:lnTo>
                    <a:pt x="211836" y="105155"/>
                  </a:lnTo>
                  <a:lnTo>
                    <a:pt x="203525" y="146899"/>
                  </a:lnTo>
                  <a:lnTo>
                    <a:pt x="180784" y="180784"/>
                  </a:lnTo>
                  <a:lnTo>
                    <a:pt x="146899" y="203525"/>
                  </a:lnTo>
                  <a:lnTo>
                    <a:pt x="105155" y="211835"/>
                  </a:lnTo>
                  <a:lnTo>
                    <a:pt x="63650" y="203525"/>
                  </a:lnTo>
                  <a:lnTo>
                    <a:pt x="30289" y="180784"/>
                  </a:lnTo>
                  <a:lnTo>
                    <a:pt x="8072" y="146899"/>
                  </a:lnTo>
                  <a:lnTo>
                    <a:pt x="0" y="105155"/>
                  </a:lnTo>
                </a:path>
              </a:pathLst>
            </a:custGeom>
            <a:ln w="9144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8" name="object 28"/>
            <p:cNvSpPr/>
            <p:nvPr/>
          </p:nvSpPr>
          <p:spPr>
            <a:xfrm>
              <a:off x="2389632" y="2186940"/>
              <a:ext cx="212090" cy="212090"/>
            </a:xfrm>
            <a:custGeom>
              <a:avLst/>
              <a:gdLst/>
              <a:ahLst/>
              <a:cxnLst/>
              <a:rect l="l" t="t" r="r" b="b"/>
              <a:pathLst>
                <a:path w="212089" h="212089">
                  <a:moveTo>
                    <a:pt x="0" y="106679"/>
                  </a:moveTo>
                  <a:lnTo>
                    <a:pt x="8072" y="64936"/>
                  </a:lnTo>
                  <a:lnTo>
                    <a:pt x="30289" y="31051"/>
                  </a:lnTo>
                  <a:lnTo>
                    <a:pt x="63650" y="8310"/>
                  </a:lnTo>
                  <a:lnTo>
                    <a:pt x="105155" y="0"/>
                  </a:lnTo>
                  <a:lnTo>
                    <a:pt x="146899" y="8310"/>
                  </a:lnTo>
                  <a:lnTo>
                    <a:pt x="180784" y="31051"/>
                  </a:lnTo>
                  <a:lnTo>
                    <a:pt x="203525" y="64936"/>
                  </a:lnTo>
                  <a:lnTo>
                    <a:pt x="211836" y="106679"/>
                  </a:lnTo>
                  <a:lnTo>
                    <a:pt x="203525" y="148185"/>
                  </a:lnTo>
                  <a:lnTo>
                    <a:pt x="180784" y="181546"/>
                  </a:lnTo>
                  <a:lnTo>
                    <a:pt x="146899" y="203763"/>
                  </a:lnTo>
                  <a:lnTo>
                    <a:pt x="105155" y="211835"/>
                  </a:lnTo>
                  <a:lnTo>
                    <a:pt x="63650" y="203763"/>
                  </a:lnTo>
                  <a:lnTo>
                    <a:pt x="30289" y="181546"/>
                  </a:lnTo>
                  <a:lnTo>
                    <a:pt x="8072" y="148185"/>
                  </a:lnTo>
                  <a:lnTo>
                    <a:pt x="0" y="106679"/>
                  </a:lnTo>
                </a:path>
              </a:pathLst>
            </a:custGeom>
            <a:ln w="9144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9" name="object 29"/>
            <p:cNvSpPr/>
            <p:nvPr/>
          </p:nvSpPr>
          <p:spPr>
            <a:xfrm>
              <a:off x="2081783" y="1880616"/>
              <a:ext cx="702945" cy="0"/>
            </a:xfrm>
            <a:custGeom>
              <a:avLst/>
              <a:gdLst/>
              <a:ahLst/>
              <a:cxnLst/>
              <a:rect l="l" t="t" r="r" b="b"/>
              <a:pathLst>
                <a:path w="702944">
                  <a:moveTo>
                    <a:pt x="702564" y="0"/>
                  </a:moveTo>
                  <a:lnTo>
                    <a:pt x="0" y="0"/>
                  </a:lnTo>
                </a:path>
              </a:pathLst>
            </a:custGeom>
            <a:ln w="9144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0" name="object 30"/>
            <p:cNvSpPr/>
            <p:nvPr/>
          </p:nvSpPr>
          <p:spPr>
            <a:xfrm>
              <a:off x="2354579" y="1850136"/>
              <a:ext cx="70485" cy="38100"/>
            </a:xfrm>
            <a:custGeom>
              <a:avLst/>
              <a:gdLst/>
              <a:ahLst/>
              <a:cxnLst/>
              <a:rect l="l" t="t" r="r" b="b"/>
              <a:pathLst>
                <a:path w="70485" h="38100">
                  <a:moveTo>
                    <a:pt x="70104" y="36575"/>
                  </a:moveTo>
                  <a:lnTo>
                    <a:pt x="70104" y="32003"/>
                  </a:lnTo>
                  <a:lnTo>
                    <a:pt x="68580" y="25907"/>
                  </a:lnTo>
                  <a:lnTo>
                    <a:pt x="38100" y="0"/>
                  </a:lnTo>
                  <a:lnTo>
                    <a:pt x="32004" y="0"/>
                  </a:lnTo>
                  <a:lnTo>
                    <a:pt x="1524" y="25907"/>
                  </a:lnTo>
                  <a:lnTo>
                    <a:pt x="0" y="32003"/>
                  </a:lnTo>
                  <a:lnTo>
                    <a:pt x="0" y="38099"/>
                  </a:lnTo>
                </a:path>
              </a:pathLst>
            </a:custGeom>
            <a:ln w="9144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1" name="object 31"/>
            <p:cNvSpPr/>
            <p:nvPr/>
          </p:nvSpPr>
          <p:spPr>
            <a:xfrm>
              <a:off x="2424684" y="1850136"/>
              <a:ext cx="70485" cy="38100"/>
            </a:xfrm>
            <a:custGeom>
              <a:avLst/>
              <a:gdLst/>
              <a:ahLst/>
              <a:cxnLst/>
              <a:rect l="l" t="t" r="r" b="b"/>
              <a:pathLst>
                <a:path w="70485" h="38100">
                  <a:moveTo>
                    <a:pt x="70104" y="36575"/>
                  </a:moveTo>
                  <a:lnTo>
                    <a:pt x="70104" y="32003"/>
                  </a:lnTo>
                  <a:lnTo>
                    <a:pt x="68580" y="25907"/>
                  </a:lnTo>
                  <a:lnTo>
                    <a:pt x="36576" y="0"/>
                  </a:lnTo>
                  <a:lnTo>
                    <a:pt x="32004" y="0"/>
                  </a:lnTo>
                  <a:lnTo>
                    <a:pt x="1524" y="25907"/>
                  </a:lnTo>
                  <a:lnTo>
                    <a:pt x="1524" y="32003"/>
                  </a:lnTo>
                  <a:lnTo>
                    <a:pt x="0" y="38099"/>
                  </a:lnTo>
                </a:path>
              </a:pathLst>
            </a:custGeom>
            <a:ln w="9144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2" name="object 32"/>
            <p:cNvSpPr/>
            <p:nvPr/>
          </p:nvSpPr>
          <p:spPr>
            <a:xfrm>
              <a:off x="2350007" y="1893570"/>
              <a:ext cx="149860" cy="0"/>
            </a:xfrm>
            <a:custGeom>
              <a:avLst/>
              <a:gdLst/>
              <a:ahLst/>
              <a:cxnLst/>
              <a:rect l="l" t="t" r="r" b="b"/>
              <a:pathLst>
                <a:path w="149860">
                  <a:moveTo>
                    <a:pt x="140208" y="0"/>
                  </a:moveTo>
                  <a:lnTo>
                    <a:pt x="149352" y="0"/>
                  </a:lnTo>
                </a:path>
                <a:path w="149860">
                  <a:moveTo>
                    <a:pt x="70104" y="0"/>
                  </a:moveTo>
                  <a:lnTo>
                    <a:pt x="79248" y="0"/>
                  </a:lnTo>
                </a:path>
                <a:path w="149860">
                  <a:moveTo>
                    <a:pt x="0" y="0"/>
                  </a:moveTo>
                  <a:lnTo>
                    <a:pt x="9144" y="0"/>
                  </a:lnTo>
                </a:path>
              </a:pathLst>
            </a:custGeom>
            <a:ln w="13716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33" name="object 33"/>
          <p:cNvSpPr/>
          <p:nvPr/>
        </p:nvSpPr>
        <p:spPr>
          <a:xfrm>
            <a:off x="6629627" y="1869948"/>
            <a:ext cx="305304" cy="276225"/>
          </a:xfrm>
          <a:custGeom>
            <a:avLst/>
            <a:gdLst/>
            <a:ahLst/>
            <a:cxnLst/>
            <a:rect l="l" t="t" r="r" b="b"/>
            <a:pathLst>
              <a:path w="132714" h="276225">
                <a:moveTo>
                  <a:pt x="67056" y="71627"/>
                </a:moveTo>
                <a:lnTo>
                  <a:pt x="0" y="114300"/>
                </a:lnTo>
              </a:path>
              <a:path w="132714" h="276225">
                <a:moveTo>
                  <a:pt x="67056" y="0"/>
                </a:moveTo>
                <a:lnTo>
                  <a:pt x="67056" y="71627"/>
                </a:lnTo>
              </a:path>
              <a:path w="132714" h="276225">
                <a:moveTo>
                  <a:pt x="132588" y="114300"/>
                </a:moveTo>
                <a:lnTo>
                  <a:pt x="67056" y="71627"/>
                </a:lnTo>
              </a:path>
              <a:path w="132714" h="276225">
                <a:moveTo>
                  <a:pt x="121919" y="275843"/>
                </a:moveTo>
                <a:lnTo>
                  <a:pt x="121919" y="144779"/>
                </a:lnTo>
                <a:lnTo>
                  <a:pt x="12191" y="210311"/>
                </a:lnTo>
                <a:lnTo>
                  <a:pt x="121919" y="275843"/>
                </a:lnTo>
                <a:close/>
              </a:path>
            </a:pathLst>
          </a:custGeom>
          <a:ln w="9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4" name="object 34"/>
          <p:cNvSpPr/>
          <p:nvPr/>
        </p:nvSpPr>
        <p:spPr>
          <a:xfrm>
            <a:off x="2226234" y="2566416"/>
            <a:ext cx="9898282" cy="1005840"/>
          </a:xfrm>
          <a:custGeom>
            <a:avLst/>
            <a:gdLst/>
            <a:ahLst/>
            <a:cxnLst/>
            <a:rect l="l" t="t" r="r" b="b"/>
            <a:pathLst>
              <a:path w="4302760" h="1005839">
                <a:moveTo>
                  <a:pt x="0" y="0"/>
                </a:moveTo>
                <a:lnTo>
                  <a:pt x="4302252" y="0"/>
                </a:lnTo>
                <a:lnTo>
                  <a:pt x="4302252" y="1005840"/>
                </a:lnTo>
                <a:lnTo>
                  <a:pt x="4073652" y="1005840"/>
                </a:lnTo>
              </a:path>
            </a:pathLst>
          </a:custGeom>
          <a:ln w="9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pic>
        <p:nvPicPr>
          <p:cNvPr id="35" name="object 35"/>
          <p:cNvPicPr/>
          <p:nvPr/>
        </p:nvPicPr>
        <p:blipFill>
          <a:blip r:embed="rId8" cstate="print"/>
          <a:stretch>
            <a:fillRect/>
          </a:stretch>
        </p:blipFill>
        <p:spPr>
          <a:xfrm>
            <a:off x="3085180" y="6726936"/>
            <a:ext cx="508351" cy="222503"/>
          </a:xfrm>
          <a:prstGeom prst="rect">
            <a:avLst/>
          </a:prstGeom>
        </p:spPr>
      </p:pic>
      <p:pic>
        <p:nvPicPr>
          <p:cNvPr id="36" name="object 36"/>
          <p:cNvPicPr/>
          <p:nvPr/>
        </p:nvPicPr>
        <p:blipFill>
          <a:blip r:embed="rId9" cstate="print"/>
          <a:stretch>
            <a:fillRect/>
          </a:stretch>
        </p:blipFill>
        <p:spPr>
          <a:xfrm>
            <a:off x="2268305" y="6734555"/>
            <a:ext cx="508353" cy="222504"/>
          </a:xfrm>
          <a:prstGeom prst="rect">
            <a:avLst/>
          </a:prstGeom>
        </p:spPr>
      </p:pic>
      <p:sp>
        <p:nvSpPr>
          <p:cNvPr id="37" name="object 37"/>
          <p:cNvSpPr/>
          <p:nvPr/>
        </p:nvSpPr>
        <p:spPr>
          <a:xfrm>
            <a:off x="2341930" y="6519671"/>
            <a:ext cx="1319089" cy="66040"/>
          </a:xfrm>
          <a:custGeom>
            <a:avLst/>
            <a:gdLst/>
            <a:ahLst/>
            <a:cxnLst/>
            <a:rect l="l" t="t" r="r" b="b"/>
            <a:pathLst>
              <a:path w="573405" h="66040">
                <a:moveTo>
                  <a:pt x="550164" y="3048"/>
                </a:moveTo>
                <a:lnTo>
                  <a:pt x="550164" y="48767"/>
                </a:lnTo>
              </a:path>
              <a:path w="573405" h="66040">
                <a:moveTo>
                  <a:pt x="573023" y="0"/>
                </a:moveTo>
                <a:lnTo>
                  <a:pt x="550164" y="0"/>
                </a:lnTo>
              </a:path>
              <a:path w="573405" h="66040">
                <a:moveTo>
                  <a:pt x="347472" y="65532"/>
                </a:moveTo>
                <a:lnTo>
                  <a:pt x="507492" y="65532"/>
                </a:lnTo>
                <a:lnTo>
                  <a:pt x="507492" y="36576"/>
                </a:lnTo>
                <a:lnTo>
                  <a:pt x="347472" y="36576"/>
                </a:lnTo>
                <a:lnTo>
                  <a:pt x="347472" y="65532"/>
                </a:lnTo>
                <a:close/>
              </a:path>
              <a:path w="573405" h="66040">
                <a:moveTo>
                  <a:pt x="0" y="48767"/>
                </a:moveTo>
                <a:lnTo>
                  <a:pt x="347472" y="51816"/>
                </a:lnTo>
              </a:path>
            </a:pathLst>
          </a:custGeom>
          <a:ln w="9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grpSp>
        <p:nvGrpSpPr>
          <p:cNvPr id="38" name="object 38"/>
          <p:cNvGrpSpPr/>
          <p:nvPr/>
        </p:nvGrpSpPr>
        <p:grpSpPr>
          <a:xfrm>
            <a:off x="2341929" y="6048757"/>
            <a:ext cx="1452021" cy="704215"/>
            <a:chOff x="1018031" y="6048756"/>
            <a:chExt cx="631190" cy="704215"/>
          </a:xfrm>
        </p:grpSpPr>
        <p:sp>
          <p:nvSpPr>
            <p:cNvPr id="39" name="object 39"/>
            <p:cNvSpPr/>
            <p:nvPr/>
          </p:nvSpPr>
          <p:spPr>
            <a:xfrm>
              <a:off x="1603248" y="6190488"/>
              <a:ext cx="41275" cy="82550"/>
            </a:xfrm>
            <a:custGeom>
              <a:avLst/>
              <a:gdLst/>
              <a:ahLst/>
              <a:cxnLst/>
              <a:rect l="l" t="t" r="r" b="b"/>
              <a:pathLst>
                <a:path w="41275" h="82550">
                  <a:moveTo>
                    <a:pt x="0" y="82296"/>
                  </a:moveTo>
                  <a:lnTo>
                    <a:pt x="6096" y="82296"/>
                  </a:lnTo>
                  <a:lnTo>
                    <a:pt x="12192" y="79248"/>
                  </a:lnTo>
                  <a:lnTo>
                    <a:pt x="19812" y="77724"/>
                  </a:lnTo>
                  <a:lnTo>
                    <a:pt x="24384" y="73152"/>
                  </a:lnTo>
                  <a:lnTo>
                    <a:pt x="30480" y="68580"/>
                  </a:lnTo>
                  <a:lnTo>
                    <a:pt x="33528" y="64008"/>
                  </a:lnTo>
                  <a:lnTo>
                    <a:pt x="39624" y="51816"/>
                  </a:lnTo>
                  <a:lnTo>
                    <a:pt x="41148" y="44196"/>
                  </a:lnTo>
                  <a:lnTo>
                    <a:pt x="41148" y="38100"/>
                  </a:lnTo>
                  <a:lnTo>
                    <a:pt x="12192" y="3048"/>
                  </a:lnTo>
                  <a:lnTo>
                    <a:pt x="0" y="0"/>
                  </a:lnTo>
                </a:path>
              </a:pathLst>
            </a:custGeom>
            <a:ln w="9144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0" name="object 40"/>
            <p:cNvSpPr/>
            <p:nvPr/>
          </p:nvSpPr>
          <p:spPr>
            <a:xfrm>
              <a:off x="1588008" y="6268212"/>
              <a:ext cx="15240" cy="9525"/>
            </a:xfrm>
            <a:custGeom>
              <a:avLst/>
              <a:gdLst/>
              <a:ahLst/>
              <a:cxnLst/>
              <a:rect l="l" t="t" r="r" b="b"/>
              <a:pathLst>
                <a:path w="15240" h="9525">
                  <a:moveTo>
                    <a:pt x="0" y="0"/>
                  </a:moveTo>
                  <a:lnTo>
                    <a:pt x="15240" y="0"/>
                  </a:lnTo>
                  <a:lnTo>
                    <a:pt x="15240" y="9144"/>
                  </a:lnTo>
                  <a:lnTo>
                    <a:pt x="0" y="9144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1" name="object 41"/>
            <p:cNvSpPr/>
            <p:nvPr/>
          </p:nvSpPr>
          <p:spPr>
            <a:xfrm>
              <a:off x="1588008" y="6190488"/>
              <a:ext cx="15240" cy="0"/>
            </a:xfrm>
            <a:custGeom>
              <a:avLst/>
              <a:gdLst/>
              <a:ahLst/>
              <a:cxnLst/>
              <a:rect l="l" t="t" r="r" b="b"/>
              <a:pathLst>
                <a:path w="15240">
                  <a:moveTo>
                    <a:pt x="15240" y="0"/>
                  </a:moveTo>
                  <a:lnTo>
                    <a:pt x="0" y="0"/>
                  </a:lnTo>
                </a:path>
              </a:pathLst>
            </a:custGeom>
            <a:ln w="9144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2" name="object 42"/>
            <p:cNvSpPr/>
            <p:nvPr/>
          </p:nvSpPr>
          <p:spPr>
            <a:xfrm>
              <a:off x="1603248" y="6274308"/>
              <a:ext cx="41275" cy="163195"/>
            </a:xfrm>
            <a:custGeom>
              <a:avLst/>
              <a:gdLst/>
              <a:ahLst/>
              <a:cxnLst/>
              <a:rect l="l" t="t" r="r" b="b"/>
              <a:pathLst>
                <a:path w="41275" h="163195">
                  <a:moveTo>
                    <a:pt x="0" y="163068"/>
                  </a:moveTo>
                  <a:lnTo>
                    <a:pt x="12192" y="160020"/>
                  </a:lnTo>
                  <a:lnTo>
                    <a:pt x="19812" y="156972"/>
                  </a:lnTo>
                  <a:lnTo>
                    <a:pt x="24384" y="153924"/>
                  </a:lnTo>
                  <a:lnTo>
                    <a:pt x="30480" y="150876"/>
                  </a:lnTo>
                  <a:lnTo>
                    <a:pt x="33528" y="146304"/>
                  </a:lnTo>
                  <a:lnTo>
                    <a:pt x="36576" y="138684"/>
                  </a:lnTo>
                  <a:lnTo>
                    <a:pt x="39624" y="132588"/>
                  </a:lnTo>
                  <a:lnTo>
                    <a:pt x="41148" y="126492"/>
                  </a:lnTo>
                  <a:lnTo>
                    <a:pt x="41148" y="118872"/>
                  </a:lnTo>
                  <a:lnTo>
                    <a:pt x="18288" y="86868"/>
                  </a:lnTo>
                  <a:lnTo>
                    <a:pt x="12192" y="85344"/>
                  </a:lnTo>
                  <a:lnTo>
                    <a:pt x="6096" y="82296"/>
                  </a:lnTo>
                  <a:lnTo>
                    <a:pt x="0" y="82296"/>
                  </a:lnTo>
                  <a:lnTo>
                    <a:pt x="6096" y="82296"/>
                  </a:lnTo>
                  <a:lnTo>
                    <a:pt x="12192" y="80772"/>
                  </a:lnTo>
                  <a:lnTo>
                    <a:pt x="19812" y="77724"/>
                  </a:lnTo>
                  <a:lnTo>
                    <a:pt x="24384" y="73152"/>
                  </a:lnTo>
                  <a:lnTo>
                    <a:pt x="30480" y="68580"/>
                  </a:lnTo>
                  <a:lnTo>
                    <a:pt x="33528" y="64008"/>
                  </a:lnTo>
                  <a:lnTo>
                    <a:pt x="39624" y="51816"/>
                  </a:lnTo>
                  <a:lnTo>
                    <a:pt x="41148" y="44196"/>
                  </a:lnTo>
                  <a:lnTo>
                    <a:pt x="41148" y="38100"/>
                  </a:lnTo>
                  <a:lnTo>
                    <a:pt x="39624" y="32004"/>
                  </a:lnTo>
                  <a:lnTo>
                    <a:pt x="36576" y="24384"/>
                  </a:lnTo>
                  <a:lnTo>
                    <a:pt x="33528" y="19812"/>
                  </a:lnTo>
                  <a:lnTo>
                    <a:pt x="30480" y="13716"/>
                  </a:lnTo>
                  <a:lnTo>
                    <a:pt x="18288" y="4572"/>
                  </a:lnTo>
                  <a:lnTo>
                    <a:pt x="0" y="0"/>
                  </a:lnTo>
                </a:path>
              </a:pathLst>
            </a:custGeom>
            <a:ln w="9144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3" name="object 43"/>
            <p:cNvSpPr/>
            <p:nvPr/>
          </p:nvSpPr>
          <p:spPr>
            <a:xfrm>
              <a:off x="1603248" y="6437375"/>
              <a:ext cx="41275" cy="82550"/>
            </a:xfrm>
            <a:custGeom>
              <a:avLst/>
              <a:gdLst/>
              <a:ahLst/>
              <a:cxnLst/>
              <a:rect l="l" t="t" r="r" b="b"/>
              <a:pathLst>
                <a:path w="41275" h="82550">
                  <a:moveTo>
                    <a:pt x="0" y="82296"/>
                  </a:moveTo>
                  <a:lnTo>
                    <a:pt x="39624" y="50292"/>
                  </a:lnTo>
                  <a:lnTo>
                    <a:pt x="41148" y="44196"/>
                  </a:lnTo>
                  <a:lnTo>
                    <a:pt x="41148" y="36576"/>
                  </a:lnTo>
                  <a:lnTo>
                    <a:pt x="39624" y="30480"/>
                  </a:lnTo>
                  <a:lnTo>
                    <a:pt x="30480" y="12192"/>
                  </a:lnTo>
                  <a:lnTo>
                    <a:pt x="24384" y="9144"/>
                  </a:lnTo>
                  <a:lnTo>
                    <a:pt x="18288" y="4572"/>
                  </a:lnTo>
                  <a:lnTo>
                    <a:pt x="12192" y="1524"/>
                  </a:lnTo>
                  <a:lnTo>
                    <a:pt x="6096" y="0"/>
                  </a:lnTo>
                  <a:lnTo>
                    <a:pt x="0" y="0"/>
                  </a:lnTo>
                </a:path>
              </a:pathLst>
            </a:custGeom>
            <a:ln w="9144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4" name="object 44"/>
            <p:cNvSpPr/>
            <p:nvPr/>
          </p:nvSpPr>
          <p:spPr>
            <a:xfrm>
              <a:off x="1588008" y="6356604"/>
              <a:ext cx="15240" cy="163195"/>
            </a:xfrm>
            <a:custGeom>
              <a:avLst/>
              <a:gdLst/>
              <a:ahLst/>
              <a:cxnLst/>
              <a:rect l="l" t="t" r="r" b="b"/>
              <a:pathLst>
                <a:path w="15240" h="163195">
                  <a:moveTo>
                    <a:pt x="15240" y="163067"/>
                  </a:moveTo>
                  <a:lnTo>
                    <a:pt x="0" y="163067"/>
                  </a:lnTo>
                </a:path>
                <a:path w="15240" h="163195">
                  <a:moveTo>
                    <a:pt x="15240" y="80772"/>
                  </a:moveTo>
                  <a:lnTo>
                    <a:pt x="0" y="80772"/>
                  </a:lnTo>
                </a:path>
                <a:path w="15240" h="163195">
                  <a:moveTo>
                    <a:pt x="15240" y="0"/>
                  </a:moveTo>
                  <a:lnTo>
                    <a:pt x="0" y="0"/>
                  </a:lnTo>
                </a:path>
              </a:pathLst>
            </a:custGeom>
            <a:ln w="9144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5" name="object 45"/>
            <p:cNvSpPr/>
            <p:nvPr/>
          </p:nvSpPr>
          <p:spPr>
            <a:xfrm>
              <a:off x="1588008" y="6269735"/>
              <a:ext cx="15240" cy="9525"/>
            </a:xfrm>
            <a:custGeom>
              <a:avLst/>
              <a:gdLst/>
              <a:ahLst/>
              <a:cxnLst/>
              <a:rect l="l" t="t" r="r" b="b"/>
              <a:pathLst>
                <a:path w="15240" h="9525">
                  <a:moveTo>
                    <a:pt x="0" y="0"/>
                  </a:moveTo>
                  <a:lnTo>
                    <a:pt x="15240" y="0"/>
                  </a:lnTo>
                  <a:lnTo>
                    <a:pt x="15240" y="9144"/>
                  </a:lnTo>
                  <a:lnTo>
                    <a:pt x="0" y="9144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6" name="object 46"/>
            <p:cNvSpPr/>
            <p:nvPr/>
          </p:nvSpPr>
          <p:spPr>
            <a:xfrm>
              <a:off x="1018031" y="6053328"/>
              <a:ext cx="568960" cy="699770"/>
            </a:xfrm>
            <a:custGeom>
              <a:avLst/>
              <a:gdLst/>
              <a:ahLst/>
              <a:cxnLst/>
              <a:rect l="l" t="t" r="r" b="b"/>
              <a:pathLst>
                <a:path w="568960" h="699770">
                  <a:moveTo>
                    <a:pt x="507492" y="518159"/>
                  </a:moveTo>
                  <a:lnTo>
                    <a:pt x="548639" y="518159"/>
                  </a:lnTo>
                </a:path>
                <a:path w="568960" h="699770">
                  <a:moveTo>
                    <a:pt x="568452" y="137159"/>
                  </a:moveTo>
                  <a:lnTo>
                    <a:pt x="568452" y="89916"/>
                  </a:lnTo>
                </a:path>
                <a:path w="568960" h="699770">
                  <a:moveTo>
                    <a:pt x="286512" y="86867"/>
                  </a:moveTo>
                  <a:lnTo>
                    <a:pt x="566927" y="86867"/>
                  </a:lnTo>
                </a:path>
                <a:path w="568960" h="699770">
                  <a:moveTo>
                    <a:pt x="108204" y="176783"/>
                  </a:moveTo>
                  <a:lnTo>
                    <a:pt x="284988" y="176783"/>
                  </a:lnTo>
                  <a:lnTo>
                    <a:pt x="284988" y="0"/>
                  </a:lnTo>
                  <a:lnTo>
                    <a:pt x="108204" y="0"/>
                  </a:lnTo>
                  <a:lnTo>
                    <a:pt x="108204" y="176783"/>
                  </a:lnTo>
                  <a:close/>
                </a:path>
                <a:path w="568960" h="699770">
                  <a:moveTo>
                    <a:pt x="108204" y="86867"/>
                  </a:moveTo>
                  <a:lnTo>
                    <a:pt x="0" y="86867"/>
                  </a:lnTo>
                </a:path>
                <a:path w="568960" h="699770">
                  <a:moveTo>
                    <a:pt x="370331" y="536448"/>
                  </a:moveTo>
                  <a:lnTo>
                    <a:pt x="370331" y="699516"/>
                  </a:lnTo>
                </a:path>
                <a:path w="568960" h="699770">
                  <a:moveTo>
                    <a:pt x="483108" y="536448"/>
                  </a:moveTo>
                  <a:lnTo>
                    <a:pt x="483108" y="685800"/>
                  </a:lnTo>
                </a:path>
                <a:path w="568960" h="699770">
                  <a:moveTo>
                    <a:pt x="79247" y="685800"/>
                  </a:moveTo>
                  <a:lnTo>
                    <a:pt x="79247" y="515111"/>
                  </a:lnTo>
                </a:path>
              </a:pathLst>
            </a:custGeom>
            <a:ln w="9144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7" name="object 47"/>
            <p:cNvSpPr/>
            <p:nvPr/>
          </p:nvSpPr>
          <p:spPr>
            <a:xfrm>
              <a:off x="1077468" y="6548627"/>
              <a:ext cx="40005" cy="38100"/>
            </a:xfrm>
            <a:custGeom>
              <a:avLst/>
              <a:gdLst/>
              <a:ahLst/>
              <a:cxnLst/>
              <a:rect l="l" t="t" r="r" b="b"/>
              <a:pathLst>
                <a:path w="40005" h="38100">
                  <a:moveTo>
                    <a:pt x="19812" y="38100"/>
                  </a:moveTo>
                  <a:lnTo>
                    <a:pt x="12215" y="36742"/>
                  </a:lnTo>
                  <a:lnTo>
                    <a:pt x="5905" y="32956"/>
                  </a:lnTo>
                  <a:lnTo>
                    <a:pt x="1595" y="27170"/>
                  </a:lnTo>
                  <a:lnTo>
                    <a:pt x="0" y="19812"/>
                  </a:lnTo>
                  <a:lnTo>
                    <a:pt x="1595" y="12215"/>
                  </a:lnTo>
                  <a:lnTo>
                    <a:pt x="5905" y="5905"/>
                  </a:lnTo>
                  <a:lnTo>
                    <a:pt x="12215" y="1595"/>
                  </a:lnTo>
                  <a:lnTo>
                    <a:pt x="19812" y="0"/>
                  </a:lnTo>
                  <a:lnTo>
                    <a:pt x="27408" y="1595"/>
                  </a:lnTo>
                  <a:lnTo>
                    <a:pt x="33718" y="5905"/>
                  </a:lnTo>
                  <a:lnTo>
                    <a:pt x="38028" y="12215"/>
                  </a:lnTo>
                  <a:lnTo>
                    <a:pt x="39624" y="19812"/>
                  </a:lnTo>
                  <a:lnTo>
                    <a:pt x="38028" y="27170"/>
                  </a:lnTo>
                  <a:lnTo>
                    <a:pt x="33718" y="32956"/>
                  </a:lnTo>
                  <a:lnTo>
                    <a:pt x="27408" y="36742"/>
                  </a:lnTo>
                  <a:lnTo>
                    <a:pt x="19812" y="3810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8" name="object 48"/>
            <p:cNvSpPr/>
            <p:nvPr/>
          </p:nvSpPr>
          <p:spPr>
            <a:xfrm>
              <a:off x="1077468" y="6548627"/>
              <a:ext cx="40005" cy="38100"/>
            </a:xfrm>
            <a:custGeom>
              <a:avLst/>
              <a:gdLst/>
              <a:ahLst/>
              <a:cxnLst/>
              <a:rect l="l" t="t" r="r" b="b"/>
              <a:pathLst>
                <a:path w="40005" h="38100">
                  <a:moveTo>
                    <a:pt x="0" y="19812"/>
                  </a:moveTo>
                  <a:lnTo>
                    <a:pt x="1595" y="12215"/>
                  </a:lnTo>
                  <a:lnTo>
                    <a:pt x="5905" y="5905"/>
                  </a:lnTo>
                  <a:lnTo>
                    <a:pt x="12215" y="1595"/>
                  </a:lnTo>
                  <a:lnTo>
                    <a:pt x="19812" y="0"/>
                  </a:lnTo>
                  <a:lnTo>
                    <a:pt x="27408" y="1595"/>
                  </a:lnTo>
                  <a:lnTo>
                    <a:pt x="33718" y="5905"/>
                  </a:lnTo>
                  <a:lnTo>
                    <a:pt x="38028" y="12215"/>
                  </a:lnTo>
                  <a:lnTo>
                    <a:pt x="39624" y="19812"/>
                  </a:lnTo>
                  <a:lnTo>
                    <a:pt x="38028" y="27170"/>
                  </a:lnTo>
                  <a:lnTo>
                    <a:pt x="33718" y="32956"/>
                  </a:lnTo>
                  <a:lnTo>
                    <a:pt x="27408" y="36742"/>
                  </a:lnTo>
                  <a:lnTo>
                    <a:pt x="19812" y="38100"/>
                  </a:lnTo>
                  <a:lnTo>
                    <a:pt x="12215" y="36742"/>
                  </a:lnTo>
                  <a:lnTo>
                    <a:pt x="5905" y="32956"/>
                  </a:lnTo>
                  <a:lnTo>
                    <a:pt x="1595" y="27170"/>
                  </a:lnTo>
                  <a:lnTo>
                    <a:pt x="0" y="19812"/>
                  </a:lnTo>
                </a:path>
              </a:pathLst>
            </a:custGeom>
            <a:ln w="9144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49" name="object 49"/>
          <p:cNvSpPr/>
          <p:nvPr/>
        </p:nvSpPr>
        <p:spPr>
          <a:xfrm>
            <a:off x="4231602" y="2737103"/>
            <a:ext cx="7366741" cy="0"/>
          </a:xfrm>
          <a:custGeom>
            <a:avLst/>
            <a:gdLst/>
            <a:ahLst/>
            <a:cxnLst/>
            <a:rect l="l" t="t" r="r" b="b"/>
            <a:pathLst>
              <a:path w="3202304">
                <a:moveTo>
                  <a:pt x="0" y="0"/>
                </a:moveTo>
                <a:lnTo>
                  <a:pt x="3201924" y="0"/>
                </a:lnTo>
              </a:path>
            </a:pathLst>
          </a:custGeom>
          <a:ln w="1524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pic>
        <p:nvPicPr>
          <p:cNvPr id="50" name="object 50"/>
          <p:cNvPicPr/>
          <p:nvPr/>
        </p:nvPicPr>
        <p:blipFill>
          <a:blip r:embed="rId10" cstate="print"/>
          <a:stretch>
            <a:fillRect/>
          </a:stretch>
        </p:blipFill>
        <p:spPr>
          <a:xfrm>
            <a:off x="5563840" y="2802635"/>
            <a:ext cx="508351" cy="222504"/>
          </a:xfrm>
          <a:prstGeom prst="rect">
            <a:avLst/>
          </a:prstGeom>
        </p:spPr>
      </p:pic>
      <p:grpSp>
        <p:nvGrpSpPr>
          <p:cNvPr id="51" name="object 51"/>
          <p:cNvGrpSpPr/>
          <p:nvPr/>
        </p:nvGrpSpPr>
        <p:grpSpPr>
          <a:xfrm>
            <a:off x="4231602" y="3020567"/>
            <a:ext cx="2353325" cy="341630"/>
            <a:chOff x="1839467" y="3020567"/>
            <a:chExt cx="1022985" cy="341630"/>
          </a:xfrm>
        </p:grpSpPr>
        <p:sp>
          <p:nvSpPr>
            <p:cNvPr id="52" name="object 52"/>
            <p:cNvSpPr/>
            <p:nvPr/>
          </p:nvSpPr>
          <p:spPr>
            <a:xfrm>
              <a:off x="2170175" y="3192780"/>
              <a:ext cx="692150" cy="0"/>
            </a:xfrm>
            <a:custGeom>
              <a:avLst/>
              <a:gdLst/>
              <a:ahLst/>
              <a:cxnLst/>
              <a:rect l="l" t="t" r="r" b="b"/>
              <a:pathLst>
                <a:path w="692150">
                  <a:moveTo>
                    <a:pt x="691896" y="0"/>
                  </a:moveTo>
                  <a:lnTo>
                    <a:pt x="0" y="0"/>
                  </a:lnTo>
                </a:path>
              </a:pathLst>
            </a:custGeom>
            <a:ln w="9144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53" name="object 53"/>
            <p:cNvPicPr/>
            <p:nvPr/>
          </p:nvPicPr>
          <p:blipFill>
            <a:blip r:embed="rId11" cstate="print"/>
            <a:stretch>
              <a:fillRect/>
            </a:stretch>
          </p:blipFill>
          <p:spPr>
            <a:xfrm>
              <a:off x="1839467" y="3116579"/>
              <a:ext cx="330708" cy="150876"/>
            </a:xfrm>
            <a:prstGeom prst="rect">
              <a:avLst/>
            </a:prstGeom>
          </p:spPr>
        </p:pic>
        <p:sp>
          <p:nvSpPr>
            <p:cNvPr id="54" name="object 54"/>
            <p:cNvSpPr/>
            <p:nvPr/>
          </p:nvSpPr>
          <p:spPr>
            <a:xfrm>
              <a:off x="2520696" y="3020567"/>
              <a:ext cx="0" cy="341630"/>
            </a:xfrm>
            <a:custGeom>
              <a:avLst/>
              <a:gdLst/>
              <a:ahLst/>
              <a:cxnLst/>
              <a:rect l="l" t="t" r="r" b="b"/>
              <a:pathLst>
                <a:path h="341629">
                  <a:moveTo>
                    <a:pt x="0" y="341375"/>
                  </a:moveTo>
                  <a:lnTo>
                    <a:pt x="0" y="0"/>
                  </a:lnTo>
                </a:path>
              </a:pathLst>
            </a:custGeom>
            <a:ln w="9144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55" name="object 55"/>
          <p:cNvGrpSpPr/>
          <p:nvPr/>
        </p:nvGrpSpPr>
        <p:grpSpPr>
          <a:xfrm>
            <a:off x="4862664" y="3590545"/>
            <a:ext cx="2286129" cy="245745"/>
            <a:chOff x="2113788" y="3590544"/>
            <a:chExt cx="993775" cy="245745"/>
          </a:xfrm>
        </p:grpSpPr>
        <p:sp>
          <p:nvSpPr>
            <p:cNvPr id="56" name="object 56"/>
            <p:cNvSpPr/>
            <p:nvPr/>
          </p:nvSpPr>
          <p:spPr>
            <a:xfrm>
              <a:off x="2170176" y="3590544"/>
              <a:ext cx="937260" cy="184785"/>
            </a:xfrm>
            <a:custGeom>
              <a:avLst/>
              <a:gdLst/>
              <a:ahLst/>
              <a:cxnLst/>
              <a:rect l="l" t="t" r="r" b="b"/>
              <a:pathLst>
                <a:path w="937260" h="184785">
                  <a:moveTo>
                    <a:pt x="350520" y="0"/>
                  </a:moveTo>
                  <a:lnTo>
                    <a:pt x="350520" y="184404"/>
                  </a:lnTo>
                </a:path>
                <a:path w="937260" h="184785">
                  <a:moveTo>
                    <a:pt x="937259" y="170688"/>
                  </a:moveTo>
                  <a:lnTo>
                    <a:pt x="0" y="170688"/>
                  </a:lnTo>
                </a:path>
              </a:pathLst>
            </a:custGeom>
            <a:ln w="9144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7" name="object 57"/>
            <p:cNvSpPr/>
            <p:nvPr/>
          </p:nvSpPr>
          <p:spPr>
            <a:xfrm>
              <a:off x="2118360" y="3761232"/>
              <a:ext cx="38100" cy="70485"/>
            </a:xfrm>
            <a:custGeom>
              <a:avLst/>
              <a:gdLst/>
              <a:ahLst/>
              <a:cxnLst/>
              <a:rect l="l" t="t" r="r" b="b"/>
              <a:pathLst>
                <a:path w="38100" h="70485">
                  <a:moveTo>
                    <a:pt x="38100" y="0"/>
                  </a:moveTo>
                  <a:lnTo>
                    <a:pt x="32004" y="0"/>
                  </a:lnTo>
                  <a:lnTo>
                    <a:pt x="25908" y="1524"/>
                  </a:lnTo>
                  <a:lnTo>
                    <a:pt x="0" y="32004"/>
                  </a:lnTo>
                  <a:lnTo>
                    <a:pt x="0" y="38100"/>
                  </a:lnTo>
                  <a:lnTo>
                    <a:pt x="25908" y="68580"/>
                  </a:lnTo>
                  <a:lnTo>
                    <a:pt x="32004" y="70104"/>
                  </a:lnTo>
                  <a:lnTo>
                    <a:pt x="38100" y="70104"/>
                  </a:lnTo>
                </a:path>
              </a:pathLst>
            </a:custGeom>
            <a:ln w="9144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8" name="object 58"/>
            <p:cNvSpPr/>
            <p:nvPr/>
          </p:nvSpPr>
          <p:spPr>
            <a:xfrm>
              <a:off x="2118360" y="3689603"/>
              <a:ext cx="38100" cy="71755"/>
            </a:xfrm>
            <a:custGeom>
              <a:avLst/>
              <a:gdLst/>
              <a:ahLst/>
              <a:cxnLst/>
              <a:rect l="l" t="t" r="r" b="b"/>
              <a:pathLst>
                <a:path w="38100" h="71754">
                  <a:moveTo>
                    <a:pt x="38100" y="0"/>
                  </a:moveTo>
                  <a:lnTo>
                    <a:pt x="32004" y="0"/>
                  </a:lnTo>
                  <a:lnTo>
                    <a:pt x="25908" y="1524"/>
                  </a:lnTo>
                  <a:lnTo>
                    <a:pt x="1524" y="27432"/>
                  </a:lnTo>
                  <a:lnTo>
                    <a:pt x="0" y="33528"/>
                  </a:lnTo>
                  <a:lnTo>
                    <a:pt x="0" y="38100"/>
                  </a:lnTo>
                  <a:lnTo>
                    <a:pt x="3047" y="50292"/>
                  </a:lnTo>
                  <a:lnTo>
                    <a:pt x="6096" y="54864"/>
                  </a:lnTo>
                  <a:lnTo>
                    <a:pt x="15240" y="64008"/>
                  </a:lnTo>
                  <a:lnTo>
                    <a:pt x="19812" y="67056"/>
                  </a:lnTo>
                  <a:lnTo>
                    <a:pt x="38100" y="71628"/>
                  </a:lnTo>
                </a:path>
              </a:pathLst>
            </a:custGeom>
            <a:ln w="9144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9" name="object 59"/>
            <p:cNvSpPr/>
            <p:nvPr/>
          </p:nvSpPr>
          <p:spPr>
            <a:xfrm>
              <a:off x="2156460" y="3689603"/>
              <a:ext cx="13970" cy="142240"/>
            </a:xfrm>
            <a:custGeom>
              <a:avLst/>
              <a:gdLst/>
              <a:ahLst/>
              <a:cxnLst/>
              <a:rect l="l" t="t" r="r" b="b"/>
              <a:pathLst>
                <a:path w="13969" h="142239">
                  <a:moveTo>
                    <a:pt x="0" y="0"/>
                  </a:moveTo>
                  <a:lnTo>
                    <a:pt x="13716" y="0"/>
                  </a:lnTo>
                </a:path>
                <a:path w="13969" h="142239">
                  <a:moveTo>
                    <a:pt x="0" y="71628"/>
                  </a:moveTo>
                  <a:lnTo>
                    <a:pt x="13716" y="71628"/>
                  </a:lnTo>
                </a:path>
                <a:path w="13969" h="142239">
                  <a:moveTo>
                    <a:pt x="0" y="141732"/>
                  </a:moveTo>
                  <a:lnTo>
                    <a:pt x="13716" y="141732"/>
                  </a:lnTo>
                </a:path>
              </a:pathLst>
            </a:custGeom>
            <a:ln w="9144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60" name="object 60"/>
          <p:cNvGrpSpPr/>
          <p:nvPr/>
        </p:nvGrpSpPr>
        <p:grpSpPr>
          <a:xfrm>
            <a:off x="4231602" y="3685032"/>
            <a:ext cx="595998" cy="151130"/>
            <a:chOff x="1839467" y="3685032"/>
            <a:chExt cx="259079" cy="151130"/>
          </a:xfrm>
        </p:grpSpPr>
        <p:sp>
          <p:nvSpPr>
            <p:cNvPr id="61" name="object 61"/>
            <p:cNvSpPr/>
            <p:nvPr/>
          </p:nvSpPr>
          <p:spPr>
            <a:xfrm>
              <a:off x="1839467" y="3759708"/>
              <a:ext cx="208915" cy="0"/>
            </a:xfrm>
            <a:custGeom>
              <a:avLst/>
              <a:gdLst/>
              <a:ahLst/>
              <a:cxnLst/>
              <a:rect l="l" t="t" r="r" b="b"/>
              <a:pathLst>
                <a:path w="208914">
                  <a:moveTo>
                    <a:pt x="0" y="0"/>
                  </a:moveTo>
                  <a:lnTo>
                    <a:pt x="208787" y="0"/>
                  </a:lnTo>
                </a:path>
              </a:pathLst>
            </a:custGeom>
            <a:ln w="9144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2" name="object 62"/>
            <p:cNvSpPr/>
            <p:nvPr/>
          </p:nvSpPr>
          <p:spPr>
            <a:xfrm>
              <a:off x="2055875" y="3689604"/>
              <a:ext cx="38100" cy="70485"/>
            </a:xfrm>
            <a:custGeom>
              <a:avLst/>
              <a:gdLst/>
              <a:ahLst/>
              <a:cxnLst/>
              <a:rect l="l" t="t" r="r" b="b"/>
              <a:pathLst>
                <a:path w="38100" h="70485">
                  <a:moveTo>
                    <a:pt x="1524" y="70103"/>
                  </a:moveTo>
                  <a:lnTo>
                    <a:pt x="7620" y="70103"/>
                  </a:lnTo>
                  <a:lnTo>
                    <a:pt x="12192" y="68579"/>
                  </a:lnTo>
                  <a:lnTo>
                    <a:pt x="38100" y="38099"/>
                  </a:lnTo>
                  <a:lnTo>
                    <a:pt x="38100" y="32003"/>
                  </a:lnTo>
                  <a:lnTo>
                    <a:pt x="12192" y="1523"/>
                  </a:lnTo>
                  <a:lnTo>
                    <a:pt x="7620" y="0"/>
                  </a:lnTo>
                  <a:lnTo>
                    <a:pt x="0" y="0"/>
                  </a:lnTo>
                </a:path>
              </a:pathLst>
            </a:custGeom>
            <a:ln w="9144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3" name="object 63"/>
            <p:cNvSpPr/>
            <p:nvPr/>
          </p:nvSpPr>
          <p:spPr>
            <a:xfrm>
              <a:off x="2055875" y="3759708"/>
              <a:ext cx="38100" cy="71755"/>
            </a:xfrm>
            <a:custGeom>
              <a:avLst/>
              <a:gdLst/>
              <a:ahLst/>
              <a:cxnLst/>
              <a:rect l="l" t="t" r="r" b="b"/>
              <a:pathLst>
                <a:path w="38100" h="71754">
                  <a:moveTo>
                    <a:pt x="1524" y="71627"/>
                  </a:moveTo>
                  <a:lnTo>
                    <a:pt x="7620" y="71627"/>
                  </a:lnTo>
                  <a:lnTo>
                    <a:pt x="12192" y="70103"/>
                  </a:lnTo>
                  <a:lnTo>
                    <a:pt x="24384" y="64007"/>
                  </a:lnTo>
                  <a:lnTo>
                    <a:pt x="28956" y="59435"/>
                  </a:lnTo>
                  <a:lnTo>
                    <a:pt x="35052" y="50291"/>
                  </a:lnTo>
                  <a:lnTo>
                    <a:pt x="38100" y="38099"/>
                  </a:lnTo>
                  <a:lnTo>
                    <a:pt x="38100" y="33527"/>
                  </a:lnTo>
                  <a:lnTo>
                    <a:pt x="12192" y="3047"/>
                  </a:lnTo>
                  <a:lnTo>
                    <a:pt x="7620" y="1523"/>
                  </a:lnTo>
                  <a:lnTo>
                    <a:pt x="0" y="0"/>
                  </a:lnTo>
                </a:path>
              </a:pathLst>
            </a:custGeom>
            <a:ln w="9144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4" name="object 64"/>
            <p:cNvSpPr/>
            <p:nvPr/>
          </p:nvSpPr>
          <p:spPr>
            <a:xfrm>
              <a:off x="2043683" y="3689604"/>
              <a:ext cx="13970" cy="142240"/>
            </a:xfrm>
            <a:custGeom>
              <a:avLst/>
              <a:gdLst/>
              <a:ahLst/>
              <a:cxnLst/>
              <a:rect l="l" t="t" r="r" b="b"/>
              <a:pathLst>
                <a:path w="13969" h="142239">
                  <a:moveTo>
                    <a:pt x="13716" y="141732"/>
                  </a:moveTo>
                  <a:lnTo>
                    <a:pt x="0" y="141732"/>
                  </a:lnTo>
                </a:path>
                <a:path w="13969" h="142239">
                  <a:moveTo>
                    <a:pt x="13716" y="70104"/>
                  </a:moveTo>
                  <a:lnTo>
                    <a:pt x="0" y="70104"/>
                  </a:lnTo>
                </a:path>
                <a:path w="13969" h="142239">
                  <a:moveTo>
                    <a:pt x="13716" y="0"/>
                  </a:moveTo>
                  <a:lnTo>
                    <a:pt x="0" y="0"/>
                  </a:lnTo>
                </a:path>
              </a:pathLst>
            </a:custGeom>
            <a:ln w="9144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65" name="object 65"/>
          <p:cNvGrpSpPr/>
          <p:nvPr/>
        </p:nvGrpSpPr>
        <p:grpSpPr>
          <a:xfrm>
            <a:off x="4161487" y="3168397"/>
            <a:ext cx="112480" cy="47625"/>
            <a:chOff x="1808988" y="3168396"/>
            <a:chExt cx="48895" cy="47625"/>
          </a:xfrm>
        </p:grpSpPr>
        <p:sp>
          <p:nvSpPr>
            <p:cNvPr id="66" name="object 66"/>
            <p:cNvSpPr/>
            <p:nvPr/>
          </p:nvSpPr>
          <p:spPr>
            <a:xfrm>
              <a:off x="1813560" y="3172968"/>
              <a:ext cx="40005" cy="38100"/>
            </a:xfrm>
            <a:custGeom>
              <a:avLst/>
              <a:gdLst/>
              <a:ahLst/>
              <a:cxnLst/>
              <a:rect l="l" t="t" r="r" b="b"/>
              <a:pathLst>
                <a:path w="40005" h="38100">
                  <a:moveTo>
                    <a:pt x="19812" y="38100"/>
                  </a:moveTo>
                  <a:lnTo>
                    <a:pt x="12215" y="36504"/>
                  </a:lnTo>
                  <a:lnTo>
                    <a:pt x="5905" y="32194"/>
                  </a:lnTo>
                  <a:lnTo>
                    <a:pt x="1595" y="25884"/>
                  </a:lnTo>
                  <a:lnTo>
                    <a:pt x="0" y="18288"/>
                  </a:lnTo>
                  <a:lnTo>
                    <a:pt x="1595" y="10929"/>
                  </a:lnTo>
                  <a:lnTo>
                    <a:pt x="5905" y="5143"/>
                  </a:lnTo>
                  <a:lnTo>
                    <a:pt x="12215" y="1357"/>
                  </a:lnTo>
                  <a:lnTo>
                    <a:pt x="19812" y="0"/>
                  </a:lnTo>
                  <a:lnTo>
                    <a:pt x="27408" y="1357"/>
                  </a:lnTo>
                  <a:lnTo>
                    <a:pt x="33718" y="5143"/>
                  </a:lnTo>
                  <a:lnTo>
                    <a:pt x="38028" y="10929"/>
                  </a:lnTo>
                  <a:lnTo>
                    <a:pt x="39624" y="18288"/>
                  </a:lnTo>
                  <a:lnTo>
                    <a:pt x="38028" y="25884"/>
                  </a:lnTo>
                  <a:lnTo>
                    <a:pt x="33718" y="32194"/>
                  </a:lnTo>
                  <a:lnTo>
                    <a:pt x="27408" y="36504"/>
                  </a:lnTo>
                  <a:lnTo>
                    <a:pt x="19812" y="3810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7" name="object 67"/>
            <p:cNvSpPr/>
            <p:nvPr/>
          </p:nvSpPr>
          <p:spPr>
            <a:xfrm>
              <a:off x="1813560" y="3172968"/>
              <a:ext cx="40005" cy="38100"/>
            </a:xfrm>
            <a:custGeom>
              <a:avLst/>
              <a:gdLst/>
              <a:ahLst/>
              <a:cxnLst/>
              <a:rect l="l" t="t" r="r" b="b"/>
              <a:pathLst>
                <a:path w="40005" h="38100">
                  <a:moveTo>
                    <a:pt x="0" y="18288"/>
                  </a:moveTo>
                  <a:lnTo>
                    <a:pt x="1595" y="10929"/>
                  </a:lnTo>
                  <a:lnTo>
                    <a:pt x="5905" y="5143"/>
                  </a:lnTo>
                  <a:lnTo>
                    <a:pt x="12215" y="1357"/>
                  </a:lnTo>
                  <a:lnTo>
                    <a:pt x="19812" y="0"/>
                  </a:lnTo>
                  <a:lnTo>
                    <a:pt x="27408" y="1357"/>
                  </a:lnTo>
                  <a:lnTo>
                    <a:pt x="33718" y="5143"/>
                  </a:lnTo>
                  <a:lnTo>
                    <a:pt x="38028" y="10929"/>
                  </a:lnTo>
                  <a:lnTo>
                    <a:pt x="39624" y="18288"/>
                  </a:lnTo>
                  <a:lnTo>
                    <a:pt x="38028" y="25884"/>
                  </a:lnTo>
                  <a:lnTo>
                    <a:pt x="33718" y="32194"/>
                  </a:lnTo>
                  <a:lnTo>
                    <a:pt x="27408" y="36504"/>
                  </a:lnTo>
                  <a:lnTo>
                    <a:pt x="19812" y="38100"/>
                  </a:lnTo>
                  <a:lnTo>
                    <a:pt x="12215" y="36504"/>
                  </a:lnTo>
                  <a:lnTo>
                    <a:pt x="5905" y="32194"/>
                  </a:lnTo>
                  <a:lnTo>
                    <a:pt x="1595" y="25884"/>
                  </a:lnTo>
                  <a:lnTo>
                    <a:pt x="0" y="18288"/>
                  </a:lnTo>
                </a:path>
              </a:pathLst>
            </a:custGeom>
            <a:ln w="9144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68" name="object 68"/>
          <p:cNvGrpSpPr/>
          <p:nvPr/>
        </p:nvGrpSpPr>
        <p:grpSpPr>
          <a:xfrm>
            <a:off x="5746146" y="3168397"/>
            <a:ext cx="109559" cy="47625"/>
            <a:chOff x="2497836" y="3168396"/>
            <a:chExt cx="47625" cy="47625"/>
          </a:xfrm>
        </p:grpSpPr>
        <p:sp>
          <p:nvSpPr>
            <p:cNvPr id="69" name="object 69"/>
            <p:cNvSpPr/>
            <p:nvPr/>
          </p:nvSpPr>
          <p:spPr>
            <a:xfrm>
              <a:off x="2502408" y="3172968"/>
              <a:ext cx="38100" cy="38100"/>
            </a:xfrm>
            <a:custGeom>
              <a:avLst/>
              <a:gdLst/>
              <a:ahLst/>
              <a:cxnLst/>
              <a:rect l="l" t="t" r="r" b="b"/>
              <a:pathLst>
                <a:path w="38100" h="38100">
                  <a:moveTo>
                    <a:pt x="18288" y="38099"/>
                  </a:moveTo>
                  <a:lnTo>
                    <a:pt x="10929" y="36742"/>
                  </a:lnTo>
                  <a:lnTo>
                    <a:pt x="5143" y="32956"/>
                  </a:lnTo>
                  <a:lnTo>
                    <a:pt x="1357" y="27170"/>
                  </a:lnTo>
                  <a:lnTo>
                    <a:pt x="0" y="19811"/>
                  </a:lnTo>
                  <a:lnTo>
                    <a:pt x="1357" y="12215"/>
                  </a:lnTo>
                  <a:lnTo>
                    <a:pt x="5143" y="5905"/>
                  </a:lnTo>
                  <a:lnTo>
                    <a:pt x="10929" y="1595"/>
                  </a:lnTo>
                  <a:lnTo>
                    <a:pt x="18288" y="0"/>
                  </a:lnTo>
                  <a:lnTo>
                    <a:pt x="25884" y="1595"/>
                  </a:lnTo>
                  <a:lnTo>
                    <a:pt x="32194" y="5905"/>
                  </a:lnTo>
                  <a:lnTo>
                    <a:pt x="36504" y="12215"/>
                  </a:lnTo>
                  <a:lnTo>
                    <a:pt x="38100" y="19811"/>
                  </a:lnTo>
                  <a:lnTo>
                    <a:pt x="36504" y="27170"/>
                  </a:lnTo>
                  <a:lnTo>
                    <a:pt x="32194" y="32956"/>
                  </a:lnTo>
                  <a:lnTo>
                    <a:pt x="25884" y="36742"/>
                  </a:lnTo>
                  <a:lnTo>
                    <a:pt x="18288" y="38099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0" name="object 70"/>
            <p:cNvSpPr/>
            <p:nvPr/>
          </p:nvSpPr>
          <p:spPr>
            <a:xfrm>
              <a:off x="2502408" y="3172968"/>
              <a:ext cx="38100" cy="38100"/>
            </a:xfrm>
            <a:custGeom>
              <a:avLst/>
              <a:gdLst/>
              <a:ahLst/>
              <a:cxnLst/>
              <a:rect l="l" t="t" r="r" b="b"/>
              <a:pathLst>
                <a:path w="38100" h="38100">
                  <a:moveTo>
                    <a:pt x="0" y="19811"/>
                  </a:moveTo>
                  <a:lnTo>
                    <a:pt x="1357" y="12215"/>
                  </a:lnTo>
                  <a:lnTo>
                    <a:pt x="5143" y="5905"/>
                  </a:lnTo>
                  <a:lnTo>
                    <a:pt x="10929" y="1595"/>
                  </a:lnTo>
                  <a:lnTo>
                    <a:pt x="18288" y="0"/>
                  </a:lnTo>
                  <a:lnTo>
                    <a:pt x="25884" y="1595"/>
                  </a:lnTo>
                  <a:lnTo>
                    <a:pt x="32194" y="5905"/>
                  </a:lnTo>
                  <a:lnTo>
                    <a:pt x="36504" y="12215"/>
                  </a:lnTo>
                  <a:lnTo>
                    <a:pt x="38100" y="19811"/>
                  </a:lnTo>
                  <a:lnTo>
                    <a:pt x="36504" y="27170"/>
                  </a:lnTo>
                  <a:lnTo>
                    <a:pt x="32194" y="32956"/>
                  </a:lnTo>
                  <a:lnTo>
                    <a:pt x="25884" y="36742"/>
                  </a:lnTo>
                  <a:lnTo>
                    <a:pt x="18288" y="38099"/>
                  </a:lnTo>
                  <a:lnTo>
                    <a:pt x="10929" y="36742"/>
                  </a:lnTo>
                  <a:lnTo>
                    <a:pt x="5143" y="32956"/>
                  </a:lnTo>
                  <a:lnTo>
                    <a:pt x="1357" y="27170"/>
                  </a:lnTo>
                  <a:lnTo>
                    <a:pt x="0" y="19811"/>
                  </a:lnTo>
                </a:path>
              </a:pathLst>
            </a:custGeom>
            <a:ln w="9144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71" name="object 71"/>
          <p:cNvGrpSpPr/>
          <p:nvPr/>
        </p:nvGrpSpPr>
        <p:grpSpPr>
          <a:xfrm>
            <a:off x="4161487" y="3736848"/>
            <a:ext cx="112480" cy="47625"/>
            <a:chOff x="1808988" y="3736847"/>
            <a:chExt cx="48895" cy="47625"/>
          </a:xfrm>
        </p:grpSpPr>
        <p:sp>
          <p:nvSpPr>
            <p:cNvPr id="72" name="object 72"/>
            <p:cNvSpPr/>
            <p:nvPr/>
          </p:nvSpPr>
          <p:spPr>
            <a:xfrm>
              <a:off x="1813560" y="3741419"/>
              <a:ext cx="40005" cy="38100"/>
            </a:xfrm>
            <a:custGeom>
              <a:avLst/>
              <a:gdLst/>
              <a:ahLst/>
              <a:cxnLst/>
              <a:rect l="l" t="t" r="r" b="b"/>
              <a:pathLst>
                <a:path w="40005" h="38100">
                  <a:moveTo>
                    <a:pt x="19812" y="38099"/>
                  </a:moveTo>
                  <a:lnTo>
                    <a:pt x="12215" y="36504"/>
                  </a:lnTo>
                  <a:lnTo>
                    <a:pt x="5905" y="32194"/>
                  </a:lnTo>
                  <a:lnTo>
                    <a:pt x="1595" y="25884"/>
                  </a:lnTo>
                  <a:lnTo>
                    <a:pt x="0" y="18287"/>
                  </a:lnTo>
                  <a:lnTo>
                    <a:pt x="1595" y="10929"/>
                  </a:lnTo>
                  <a:lnTo>
                    <a:pt x="5905" y="5143"/>
                  </a:lnTo>
                  <a:lnTo>
                    <a:pt x="12215" y="1357"/>
                  </a:lnTo>
                  <a:lnTo>
                    <a:pt x="19812" y="0"/>
                  </a:lnTo>
                  <a:lnTo>
                    <a:pt x="27408" y="1357"/>
                  </a:lnTo>
                  <a:lnTo>
                    <a:pt x="33718" y="5143"/>
                  </a:lnTo>
                  <a:lnTo>
                    <a:pt x="38028" y="10929"/>
                  </a:lnTo>
                  <a:lnTo>
                    <a:pt x="39624" y="18287"/>
                  </a:lnTo>
                  <a:lnTo>
                    <a:pt x="38028" y="25884"/>
                  </a:lnTo>
                  <a:lnTo>
                    <a:pt x="33718" y="32194"/>
                  </a:lnTo>
                  <a:lnTo>
                    <a:pt x="27408" y="36504"/>
                  </a:lnTo>
                  <a:lnTo>
                    <a:pt x="19812" y="38099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3" name="object 73"/>
            <p:cNvSpPr/>
            <p:nvPr/>
          </p:nvSpPr>
          <p:spPr>
            <a:xfrm>
              <a:off x="1813560" y="3741419"/>
              <a:ext cx="40005" cy="38100"/>
            </a:xfrm>
            <a:custGeom>
              <a:avLst/>
              <a:gdLst/>
              <a:ahLst/>
              <a:cxnLst/>
              <a:rect l="l" t="t" r="r" b="b"/>
              <a:pathLst>
                <a:path w="40005" h="38100">
                  <a:moveTo>
                    <a:pt x="0" y="18287"/>
                  </a:moveTo>
                  <a:lnTo>
                    <a:pt x="1595" y="10929"/>
                  </a:lnTo>
                  <a:lnTo>
                    <a:pt x="5905" y="5143"/>
                  </a:lnTo>
                  <a:lnTo>
                    <a:pt x="12215" y="1357"/>
                  </a:lnTo>
                  <a:lnTo>
                    <a:pt x="19812" y="0"/>
                  </a:lnTo>
                  <a:lnTo>
                    <a:pt x="27408" y="1357"/>
                  </a:lnTo>
                  <a:lnTo>
                    <a:pt x="33718" y="5143"/>
                  </a:lnTo>
                  <a:lnTo>
                    <a:pt x="38028" y="10929"/>
                  </a:lnTo>
                  <a:lnTo>
                    <a:pt x="39624" y="18287"/>
                  </a:lnTo>
                  <a:lnTo>
                    <a:pt x="38028" y="25884"/>
                  </a:lnTo>
                  <a:lnTo>
                    <a:pt x="33718" y="32194"/>
                  </a:lnTo>
                  <a:lnTo>
                    <a:pt x="27408" y="36504"/>
                  </a:lnTo>
                  <a:lnTo>
                    <a:pt x="19812" y="38099"/>
                  </a:lnTo>
                  <a:lnTo>
                    <a:pt x="12215" y="36504"/>
                  </a:lnTo>
                  <a:lnTo>
                    <a:pt x="5905" y="32194"/>
                  </a:lnTo>
                  <a:lnTo>
                    <a:pt x="1595" y="25884"/>
                  </a:lnTo>
                  <a:lnTo>
                    <a:pt x="0" y="18287"/>
                  </a:lnTo>
                </a:path>
              </a:pathLst>
            </a:custGeom>
            <a:ln w="9144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74" name="object 74"/>
          <p:cNvGrpSpPr/>
          <p:nvPr/>
        </p:nvGrpSpPr>
        <p:grpSpPr>
          <a:xfrm>
            <a:off x="5746146" y="3736848"/>
            <a:ext cx="109559" cy="47625"/>
            <a:chOff x="2497836" y="3736847"/>
            <a:chExt cx="47625" cy="47625"/>
          </a:xfrm>
        </p:grpSpPr>
        <p:sp>
          <p:nvSpPr>
            <p:cNvPr id="75" name="object 75"/>
            <p:cNvSpPr/>
            <p:nvPr/>
          </p:nvSpPr>
          <p:spPr>
            <a:xfrm>
              <a:off x="2502408" y="3741419"/>
              <a:ext cx="38100" cy="38100"/>
            </a:xfrm>
            <a:custGeom>
              <a:avLst/>
              <a:gdLst/>
              <a:ahLst/>
              <a:cxnLst/>
              <a:rect l="l" t="t" r="r" b="b"/>
              <a:pathLst>
                <a:path w="38100" h="38100">
                  <a:moveTo>
                    <a:pt x="18288" y="38099"/>
                  </a:moveTo>
                  <a:lnTo>
                    <a:pt x="10929" y="36504"/>
                  </a:lnTo>
                  <a:lnTo>
                    <a:pt x="5143" y="32194"/>
                  </a:lnTo>
                  <a:lnTo>
                    <a:pt x="1357" y="25884"/>
                  </a:lnTo>
                  <a:lnTo>
                    <a:pt x="0" y="18287"/>
                  </a:lnTo>
                  <a:lnTo>
                    <a:pt x="1357" y="10929"/>
                  </a:lnTo>
                  <a:lnTo>
                    <a:pt x="5143" y="5143"/>
                  </a:lnTo>
                  <a:lnTo>
                    <a:pt x="10929" y="1357"/>
                  </a:lnTo>
                  <a:lnTo>
                    <a:pt x="18288" y="0"/>
                  </a:lnTo>
                  <a:lnTo>
                    <a:pt x="25884" y="1357"/>
                  </a:lnTo>
                  <a:lnTo>
                    <a:pt x="32194" y="5143"/>
                  </a:lnTo>
                  <a:lnTo>
                    <a:pt x="36504" y="10929"/>
                  </a:lnTo>
                  <a:lnTo>
                    <a:pt x="38100" y="18287"/>
                  </a:lnTo>
                  <a:lnTo>
                    <a:pt x="36504" y="25884"/>
                  </a:lnTo>
                  <a:lnTo>
                    <a:pt x="32194" y="32194"/>
                  </a:lnTo>
                  <a:lnTo>
                    <a:pt x="25884" y="36504"/>
                  </a:lnTo>
                  <a:lnTo>
                    <a:pt x="18288" y="38099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6" name="object 76"/>
            <p:cNvSpPr/>
            <p:nvPr/>
          </p:nvSpPr>
          <p:spPr>
            <a:xfrm>
              <a:off x="2502408" y="3741419"/>
              <a:ext cx="38100" cy="38100"/>
            </a:xfrm>
            <a:custGeom>
              <a:avLst/>
              <a:gdLst/>
              <a:ahLst/>
              <a:cxnLst/>
              <a:rect l="l" t="t" r="r" b="b"/>
              <a:pathLst>
                <a:path w="38100" h="38100">
                  <a:moveTo>
                    <a:pt x="0" y="18287"/>
                  </a:moveTo>
                  <a:lnTo>
                    <a:pt x="1357" y="10929"/>
                  </a:lnTo>
                  <a:lnTo>
                    <a:pt x="5143" y="5143"/>
                  </a:lnTo>
                  <a:lnTo>
                    <a:pt x="10929" y="1357"/>
                  </a:lnTo>
                  <a:lnTo>
                    <a:pt x="18288" y="0"/>
                  </a:lnTo>
                  <a:lnTo>
                    <a:pt x="25884" y="1357"/>
                  </a:lnTo>
                  <a:lnTo>
                    <a:pt x="32194" y="5143"/>
                  </a:lnTo>
                  <a:lnTo>
                    <a:pt x="36504" y="10929"/>
                  </a:lnTo>
                  <a:lnTo>
                    <a:pt x="38100" y="18287"/>
                  </a:lnTo>
                  <a:lnTo>
                    <a:pt x="36504" y="25884"/>
                  </a:lnTo>
                  <a:lnTo>
                    <a:pt x="32194" y="32194"/>
                  </a:lnTo>
                  <a:lnTo>
                    <a:pt x="25884" y="36504"/>
                  </a:lnTo>
                  <a:lnTo>
                    <a:pt x="18288" y="38099"/>
                  </a:lnTo>
                  <a:lnTo>
                    <a:pt x="10929" y="36504"/>
                  </a:lnTo>
                  <a:lnTo>
                    <a:pt x="5143" y="32194"/>
                  </a:lnTo>
                  <a:lnTo>
                    <a:pt x="1357" y="25884"/>
                  </a:lnTo>
                  <a:lnTo>
                    <a:pt x="0" y="18287"/>
                  </a:lnTo>
                </a:path>
              </a:pathLst>
            </a:custGeom>
            <a:ln w="9144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77" name="object 77"/>
          <p:cNvSpPr/>
          <p:nvPr/>
        </p:nvSpPr>
        <p:spPr>
          <a:xfrm>
            <a:off x="7148497" y="3759708"/>
            <a:ext cx="0" cy="1706880"/>
          </a:xfrm>
          <a:custGeom>
            <a:avLst/>
            <a:gdLst/>
            <a:ahLst/>
            <a:cxnLst/>
            <a:rect l="l" t="t" r="r" b="b"/>
            <a:pathLst>
              <a:path h="1706879">
                <a:moveTo>
                  <a:pt x="0" y="0"/>
                </a:moveTo>
                <a:lnTo>
                  <a:pt x="0" y="1706879"/>
                </a:lnTo>
              </a:path>
            </a:pathLst>
          </a:custGeom>
          <a:ln w="9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pic>
        <p:nvPicPr>
          <p:cNvPr id="78" name="object 78"/>
          <p:cNvPicPr/>
          <p:nvPr/>
        </p:nvPicPr>
        <p:blipFill>
          <a:blip r:embed="rId12" cstate="print"/>
          <a:stretch>
            <a:fillRect/>
          </a:stretch>
        </p:blipFill>
        <p:spPr>
          <a:xfrm>
            <a:off x="4154472" y="4210811"/>
            <a:ext cx="603010" cy="150876"/>
          </a:xfrm>
          <a:prstGeom prst="rect">
            <a:avLst/>
          </a:prstGeom>
        </p:spPr>
      </p:pic>
      <p:pic>
        <p:nvPicPr>
          <p:cNvPr id="79" name="object 79"/>
          <p:cNvPicPr/>
          <p:nvPr/>
        </p:nvPicPr>
        <p:blipFill>
          <a:blip r:embed="rId13" cstate="print"/>
          <a:stretch>
            <a:fillRect/>
          </a:stretch>
        </p:blipFill>
        <p:spPr>
          <a:xfrm>
            <a:off x="5788217" y="4558284"/>
            <a:ext cx="515363" cy="224027"/>
          </a:xfrm>
          <a:prstGeom prst="rect">
            <a:avLst/>
          </a:prstGeom>
        </p:spPr>
      </p:pic>
      <p:grpSp>
        <p:nvGrpSpPr>
          <p:cNvPr id="80" name="object 80"/>
          <p:cNvGrpSpPr/>
          <p:nvPr/>
        </p:nvGrpSpPr>
        <p:grpSpPr>
          <a:xfrm>
            <a:off x="5802240" y="4783835"/>
            <a:ext cx="512736" cy="563880"/>
            <a:chOff x="2522220" y="4783835"/>
            <a:chExt cx="222885" cy="563880"/>
          </a:xfrm>
        </p:grpSpPr>
        <p:pic>
          <p:nvPicPr>
            <p:cNvPr id="81" name="object 81"/>
            <p:cNvPicPr/>
            <p:nvPr/>
          </p:nvPicPr>
          <p:blipFill>
            <a:blip r:embed="rId14" cstate="print"/>
            <a:stretch>
              <a:fillRect/>
            </a:stretch>
          </p:blipFill>
          <p:spPr>
            <a:xfrm>
              <a:off x="2522220" y="5125212"/>
              <a:ext cx="222504" cy="222503"/>
            </a:xfrm>
            <a:prstGeom prst="rect">
              <a:avLst/>
            </a:prstGeom>
          </p:spPr>
        </p:pic>
        <p:sp>
          <p:nvSpPr>
            <p:cNvPr id="82" name="object 82"/>
            <p:cNvSpPr/>
            <p:nvPr/>
          </p:nvSpPr>
          <p:spPr>
            <a:xfrm>
              <a:off x="2634996" y="4783835"/>
              <a:ext cx="0" cy="341630"/>
            </a:xfrm>
            <a:custGeom>
              <a:avLst/>
              <a:gdLst/>
              <a:ahLst/>
              <a:cxnLst/>
              <a:rect l="l" t="t" r="r" b="b"/>
              <a:pathLst>
                <a:path h="341629">
                  <a:moveTo>
                    <a:pt x="0" y="0"/>
                  </a:moveTo>
                  <a:lnTo>
                    <a:pt x="0" y="341376"/>
                  </a:lnTo>
                </a:path>
              </a:pathLst>
            </a:custGeom>
            <a:ln w="9144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pic>
        <p:nvPicPr>
          <p:cNvPr id="83" name="object 83"/>
          <p:cNvPicPr/>
          <p:nvPr/>
        </p:nvPicPr>
        <p:blipFill>
          <a:blip r:embed="rId15" cstate="print"/>
          <a:stretch>
            <a:fillRect/>
          </a:stretch>
        </p:blipFill>
        <p:spPr>
          <a:xfrm>
            <a:off x="7867204" y="4218433"/>
            <a:ext cx="511859" cy="222503"/>
          </a:xfrm>
          <a:prstGeom prst="rect">
            <a:avLst/>
          </a:prstGeom>
        </p:spPr>
      </p:pic>
      <p:pic>
        <p:nvPicPr>
          <p:cNvPr id="84" name="object 84"/>
          <p:cNvPicPr/>
          <p:nvPr/>
        </p:nvPicPr>
        <p:blipFill>
          <a:blip r:embed="rId16" cstate="print"/>
          <a:stretch>
            <a:fillRect/>
          </a:stretch>
        </p:blipFill>
        <p:spPr>
          <a:xfrm>
            <a:off x="7881230" y="4899661"/>
            <a:ext cx="515363" cy="224027"/>
          </a:xfrm>
          <a:prstGeom prst="rect">
            <a:avLst/>
          </a:prstGeom>
        </p:spPr>
      </p:pic>
      <p:sp>
        <p:nvSpPr>
          <p:cNvPr id="85" name="object 85"/>
          <p:cNvSpPr/>
          <p:nvPr/>
        </p:nvSpPr>
        <p:spPr>
          <a:xfrm>
            <a:off x="6293064" y="4669535"/>
            <a:ext cx="856020" cy="0"/>
          </a:xfrm>
          <a:custGeom>
            <a:avLst/>
            <a:gdLst/>
            <a:ahLst/>
            <a:cxnLst/>
            <a:rect l="l" t="t" r="r" b="b"/>
            <a:pathLst>
              <a:path w="372110">
                <a:moveTo>
                  <a:pt x="0" y="0"/>
                </a:moveTo>
                <a:lnTo>
                  <a:pt x="371855" y="0"/>
                </a:lnTo>
              </a:path>
            </a:pathLst>
          </a:custGeom>
          <a:ln w="9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6" name="object 86"/>
          <p:cNvSpPr/>
          <p:nvPr/>
        </p:nvSpPr>
        <p:spPr>
          <a:xfrm>
            <a:off x="6303580" y="5236464"/>
            <a:ext cx="845795" cy="0"/>
          </a:xfrm>
          <a:custGeom>
            <a:avLst/>
            <a:gdLst/>
            <a:ahLst/>
            <a:cxnLst/>
            <a:rect l="l" t="t" r="r" b="b"/>
            <a:pathLst>
              <a:path w="367664">
                <a:moveTo>
                  <a:pt x="0" y="0"/>
                </a:moveTo>
                <a:lnTo>
                  <a:pt x="367283" y="0"/>
                </a:lnTo>
              </a:path>
            </a:pathLst>
          </a:custGeom>
          <a:ln w="9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7" name="object 87"/>
          <p:cNvSpPr/>
          <p:nvPr/>
        </p:nvSpPr>
        <p:spPr>
          <a:xfrm>
            <a:off x="7148497" y="4328159"/>
            <a:ext cx="730393" cy="0"/>
          </a:xfrm>
          <a:custGeom>
            <a:avLst/>
            <a:gdLst/>
            <a:ahLst/>
            <a:cxnLst/>
            <a:rect l="l" t="t" r="r" b="b"/>
            <a:pathLst>
              <a:path w="317500">
                <a:moveTo>
                  <a:pt x="316991" y="0"/>
                </a:moveTo>
                <a:lnTo>
                  <a:pt x="0" y="0"/>
                </a:lnTo>
              </a:path>
            </a:pathLst>
          </a:custGeom>
          <a:ln w="9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8" name="object 88"/>
          <p:cNvSpPr/>
          <p:nvPr/>
        </p:nvSpPr>
        <p:spPr>
          <a:xfrm>
            <a:off x="7148498" y="5010911"/>
            <a:ext cx="743540" cy="0"/>
          </a:xfrm>
          <a:custGeom>
            <a:avLst/>
            <a:gdLst/>
            <a:ahLst/>
            <a:cxnLst/>
            <a:rect l="l" t="t" r="r" b="b"/>
            <a:pathLst>
              <a:path w="323214">
                <a:moveTo>
                  <a:pt x="323088" y="0"/>
                </a:moveTo>
                <a:lnTo>
                  <a:pt x="0" y="0"/>
                </a:lnTo>
              </a:path>
            </a:pathLst>
          </a:custGeom>
          <a:ln w="9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grpSp>
        <p:nvGrpSpPr>
          <p:cNvPr id="89" name="object 89"/>
          <p:cNvGrpSpPr/>
          <p:nvPr/>
        </p:nvGrpSpPr>
        <p:grpSpPr>
          <a:xfrm>
            <a:off x="5995061" y="3884676"/>
            <a:ext cx="1209530" cy="220979"/>
            <a:chOff x="2606039" y="3884675"/>
            <a:chExt cx="525780" cy="220979"/>
          </a:xfrm>
        </p:grpSpPr>
        <p:pic>
          <p:nvPicPr>
            <p:cNvPr id="90" name="object 90"/>
            <p:cNvPicPr/>
            <p:nvPr/>
          </p:nvPicPr>
          <p:blipFill>
            <a:blip r:embed="rId17" cstate="print"/>
            <a:stretch>
              <a:fillRect/>
            </a:stretch>
          </p:blipFill>
          <p:spPr>
            <a:xfrm>
              <a:off x="2606039" y="3884675"/>
              <a:ext cx="222504" cy="220979"/>
            </a:xfrm>
            <a:prstGeom prst="rect">
              <a:avLst/>
            </a:prstGeom>
          </p:spPr>
        </p:pic>
        <p:sp>
          <p:nvSpPr>
            <p:cNvPr id="91" name="object 91"/>
            <p:cNvSpPr/>
            <p:nvPr/>
          </p:nvSpPr>
          <p:spPr>
            <a:xfrm>
              <a:off x="2823972" y="3994403"/>
              <a:ext cx="283845" cy="0"/>
            </a:xfrm>
            <a:custGeom>
              <a:avLst/>
              <a:gdLst/>
              <a:ahLst/>
              <a:cxnLst/>
              <a:rect l="l" t="t" r="r" b="b"/>
              <a:pathLst>
                <a:path w="283844">
                  <a:moveTo>
                    <a:pt x="0" y="0"/>
                  </a:moveTo>
                  <a:lnTo>
                    <a:pt x="283463" y="0"/>
                  </a:lnTo>
                </a:path>
              </a:pathLst>
            </a:custGeom>
            <a:ln w="9144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2" name="object 92"/>
            <p:cNvSpPr/>
            <p:nvPr/>
          </p:nvSpPr>
          <p:spPr>
            <a:xfrm>
              <a:off x="3089148" y="3974591"/>
              <a:ext cx="38100" cy="40005"/>
            </a:xfrm>
            <a:custGeom>
              <a:avLst/>
              <a:gdLst/>
              <a:ahLst/>
              <a:cxnLst/>
              <a:rect l="l" t="t" r="r" b="b"/>
              <a:pathLst>
                <a:path w="38100" h="40004">
                  <a:moveTo>
                    <a:pt x="18288" y="39624"/>
                  </a:moveTo>
                  <a:lnTo>
                    <a:pt x="10929" y="38028"/>
                  </a:lnTo>
                  <a:lnTo>
                    <a:pt x="5143" y="33718"/>
                  </a:lnTo>
                  <a:lnTo>
                    <a:pt x="1357" y="27408"/>
                  </a:lnTo>
                  <a:lnTo>
                    <a:pt x="0" y="19812"/>
                  </a:lnTo>
                  <a:lnTo>
                    <a:pt x="1357" y="12215"/>
                  </a:lnTo>
                  <a:lnTo>
                    <a:pt x="5143" y="5905"/>
                  </a:lnTo>
                  <a:lnTo>
                    <a:pt x="10929" y="1595"/>
                  </a:lnTo>
                  <a:lnTo>
                    <a:pt x="18288" y="0"/>
                  </a:lnTo>
                  <a:lnTo>
                    <a:pt x="25884" y="1595"/>
                  </a:lnTo>
                  <a:lnTo>
                    <a:pt x="32194" y="5905"/>
                  </a:lnTo>
                  <a:lnTo>
                    <a:pt x="36504" y="12215"/>
                  </a:lnTo>
                  <a:lnTo>
                    <a:pt x="38100" y="19812"/>
                  </a:lnTo>
                  <a:lnTo>
                    <a:pt x="36504" y="27408"/>
                  </a:lnTo>
                  <a:lnTo>
                    <a:pt x="32194" y="33718"/>
                  </a:lnTo>
                  <a:lnTo>
                    <a:pt x="25884" y="38028"/>
                  </a:lnTo>
                  <a:lnTo>
                    <a:pt x="18288" y="39624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3" name="object 93"/>
            <p:cNvSpPr/>
            <p:nvPr/>
          </p:nvSpPr>
          <p:spPr>
            <a:xfrm>
              <a:off x="3089148" y="3974591"/>
              <a:ext cx="38100" cy="40005"/>
            </a:xfrm>
            <a:custGeom>
              <a:avLst/>
              <a:gdLst/>
              <a:ahLst/>
              <a:cxnLst/>
              <a:rect l="l" t="t" r="r" b="b"/>
              <a:pathLst>
                <a:path w="38100" h="40004">
                  <a:moveTo>
                    <a:pt x="0" y="19812"/>
                  </a:moveTo>
                  <a:lnTo>
                    <a:pt x="1357" y="12215"/>
                  </a:lnTo>
                  <a:lnTo>
                    <a:pt x="5143" y="5905"/>
                  </a:lnTo>
                  <a:lnTo>
                    <a:pt x="10929" y="1595"/>
                  </a:lnTo>
                  <a:lnTo>
                    <a:pt x="18288" y="0"/>
                  </a:lnTo>
                  <a:lnTo>
                    <a:pt x="25884" y="1595"/>
                  </a:lnTo>
                  <a:lnTo>
                    <a:pt x="32194" y="5905"/>
                  </a:lnTo>
                  <a:lnTo>
                    <a:pt x="36504" y="12215"/>
                  </a:lnTo>
                  <a:lnTo>
                    <a:pt x="38100" y="19812"/>
                  </a:lnTo>
                  <a:lnTo>
                    <a:pt x="36504" y="27408"/>
                  </a:lnTo>
                  <a:lnTo>
                    <a:pt x="32194" y="33718"/>
                  </a:lnTo>
                  <a:lnTo>
                    <a:pt x="25884" y="38028"/>
                  </a:lnTo>
                  <a:lnTo>
                    <a:pt x="18288" y="39624"/>
                  </a:lnTo>
                  <a:lnTo>
                    <a:pt x="10929" y="38028"/>
                  </a:lnTo>
                  <a:lnTo>
                    <a:pt x="5143" y="33718"/>
                  </a:lnTo>
                  <a:lnTo>
                    <a:pt x="1357" y="27408"/>
                  </a:lnTo>
                  <a:lnTo>
                    <a:pt x="0" y="19812"/>
                  </a:lnTo>
                </a:path>
              </a:pathLst>
            </a:custGeom>
            <a:ln w="9144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94" name="object 94"/>
          <p:cNvGrpSpPr/>
          <p:nvPr/>
        </p:nvGrpSpPr>
        <p:grpSpPr>
          <a:xfrm>
            <a:off x="7095912" y="4302252"/>
            <a:ext cx="109559" cy="47625"/>
            <a:chOff x="3084576" y="4302251"/>
            <a:chExt cx="47625" cy="47625"/>
          </a:xfrm>
        </p:grpSpPr>
        <p:sp>
          <p:nvSpPr>
            <p:cNvPr id="95" name="object 95"/>
            <p:cNvSpPr/>
            <p:nvPr/>
          </p:nvSpPr>
          <p:spPr>
            <a:xfrm>
              <a:off x="3089148" y="4306823"/>
              <a:ext cx="38100" cy="38100"/>
            </a:xfrm>
            <a:custGeom>
              <a:avLst/>
              <a:gdLst/>
              <a:ahLst/>
              <a:cxnLst/>
              <a:rect l="l" t="t" r="r" b="b"/>
              <a:pathLst>
                <a:path w="38100" h="38100">
                  <a:moveTo>
                    <a:pt x="18288" y="38099"/>
                  </a:moveTo>
                  <a:lnTo>
                    <a:pt x="10929" y="36504"/>
                  </a:lnTo>
                  <a:lnTo>
                    <a:pt x="5143" y="32194"/>
                  </a:lnTo>
                  <a:lnTo>
                    <a:pt x="1357" y="25884"/>
                  </a:lnTo>
                  <a:lnTo>
                    <a:pt x="0" y="18287"/>
                  </a:lnTo>
                  <a:lnTo>
                    <a:pt x="1357" y="10929"/>
                  </a:lnTo>
                  <a:lnTo>
                    <a:pt x="5143" y="5143"/>
                  </a:lnTo>
                  <a:lnTo>
                    <a:pt x="10929" y="1357"/>
                  </a:lnTo>
                  <a:lnTo>
                    <a:pt x="18288" y="0"/>
                  </a:lnTo>
                  <a:lnTo>
                    <a:pt x="25884" y="1357"/>
                  </a:lnTo>
                  <a:lnTo>
                    <a:pt x="32194" y="5143"/>
                  </a:lnTo>
                  <a:lnTo>
                    <a:pt x="36504" y="10929"/>
                  </a:lnTo>
                  <a:lnTo>
                    <a:pt x="38100" y="18287"/>
                  </a:lnTo>
                  <a:lnTo>
                    <a:pt x="36504" y="25884"/>
                  </a:lnTo>
                  <a:lnTo>
                    <a:pt x="32194" y="32194"/>
                  </a:lnTo>
                  <a:lnTo>
                    <a:pt x="25884" y="36504"/>
                  </a:lnTo>
                  <a:lnTo>
                    <a:pt x="18288" y="38099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6" name="object 96"/>
            <p:cNvSpPr/>
            <p:nvPr/>
          </p:nvSpPr>
          <p:spPr>
            <a:xfrm>
              <a:off x="3089148" y="4306823"/>
              <a:ext cx="38100" cy="38100"/>
            </a:xfrm>
            <a:custGeom>
              <a:avLst/>
              <a:gdLst/>
              <a:ahLst/>
              <a:cxnLst/>
              <a:rect l="l" t="t" r="r" b="b"/>
              <a:pathLst>
                <a:path w="38100" h="38100">
                  <a:moveTo>
                    <a:pt x="0" y="18287"/>
                  </a:moveTo>
                  <a:lnTo>
                    <a:pt x="1357" y="10929"/>
                  </a:lnTo>
                  <a:lnTo>
                    <a:pt x="5143" y="5143"/>
                  </a:lnTo>
                  <a:lnTo>
                    <a:pt x="10929" y="1357"/>
                  </a:lnTo>
                  <a:lnTo>
                    <a:pt x="18288" y="0"/>
                  </a:lnTo>
                  <a:lnTo>
                    <a:pt x="25884" y="1357"/>
                  </a:lnTo>
                  <a:lnTo>
                    <a:pt x="32194" y="5143"/>
                  </a:lnTo>
                  <a:lnTo>
                    <a:pt x="36504" y="10929"/>
                  </a:lnTo>
                  <a:lnTo>
                    <a:pt x="38100" y="18287"/>
                  </a:lnTo>
                  <a:lnTo>
                    <a:pt x="36504" y="25884"/>
                  </a:lnTo>
                  <a:lnTo>
                    <a:pt x="32194" y="32194"/>
                  </a:lnTo>
                  <a:lnTo>
                    <a:pt x="25884" y="36504"/>
                  </a:lnTo>
                  <a:lnTo>
                    <a:pt x="18288" y="38099"/>
                  </a:lnTo>
                  <a:lnTo>
                    <a:pt x="10929" y="36504"/>
                  </a:lnTo>
                  <a:lnTo>
                    <a:pt x="5143" y="32194"/>
                  </a:lnTo>
                  <a:lnTo>
                    <a:pt x="1357" y="25884"/>
                  </a:lnTo>
                  <a:lnTo>
                    <a:pt x="0" y="18287"/>
                  </a:lnTo>
                </a:path>
              </a:pathLst>
            </a:custGeom>
            <a:ln w="9144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97" name="object 97"/>
          <p:cNvGrpSpPr/>
          <p:nvPr/>
        </p:nvGrpSpPr>
        <p:grpSpPr>
          <a:xfrm>
            <a:off x="4154471" y="5574792"/>
            <a:ext cx="127086" cy="152400"/>
            <a:chOff x="1805939" y="5574792"/>
            <a:chExt cx="55244" cy="152400"/>
          </a:xfrm>
        </p:grpSpPr>
        <p:sp>
          <p:nvSpPr>
            <p:cNvPr id="98" name="object 98"/>
            <p:cNvSpPr/>
            <p:nvPr/>
          </p:nvSpPr>
          <p:spPr>
            <a:xfrm>
              <a:off x="1810511" y="5650992"/>
              <a:ext cx="36830" cy="71755"/>
            </a:xfrm>
            <a:custGeom>
              <a:avLst/>
              <a:gdLst/>
              <a:ahLst/>
              <a:cxnLst/>
              <a:rect l="l" t="t" r="r" b="b"/>
              <a:pathLst>
                <a:path w="36830" h="71754">
                  <a:moveTo>
                    <a:pt x="36575" y="0"/>
                  </a:moveTo>
                  <a:lnTo>
                    <a:pt x="30479" y="0"/>
                  </a:lnTo>
                  <a:lnTo>
                    <a:pt x="24383" y="1524"/>
                  </a:lnTo>
                  <a:lnTo>
                    <a:pt x="18287" y="4572"/>
                  </a:lnTo>
                  <a:lnTo>
                    <a:pt x="9143" y="10668"/>
                  </a:lnTo>
                  <a:lnTo>
                    <a:pt x="6095" y="15240"/>
                  </a:lnTo>
                  <a:lnTo>
                    <a:pt x="3047" y="21336"/>
                  </a:lnTo>
                  <a:lnTo>
                    <a:pt x="0" y="25908"/>
                  </a:lnTo>
                  <a:lnTo>
                    <a:pt x="0" y="44195"/>
                  </a:lnTo>
                  <a:lnTo>
                    <a:pt x="3047" y="50292"/>
                  </a:lnTo>
                  <a:lnTo>
                    <a:pt x="9143" y="59436"/>
                  </a:lnTo>
                  <a:lnTo>
                    <a:pt x="13715" y="64008"/>
                  </a:lnTo>
                  <a:lnTo>
                    <a:pt x="19811" y="67056"/>
                  </a:lnTo>
                  <a:lnTo>
                    <a:pt x="24383" y="68580"/>
                  </a:lnTo>
                  <a:lnTo>
                    <a:pt x="36575" y="71628"/>
                  </a:lnTo>
                </a:path>
              </a:pathLst>
            </a:custGeom>
            <a:ln w="9144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9" name="object 99"/>
            <p:cNvSpPr/>
            <p:nvPr/>
          </p:nvSpPr>
          <p:spPr>
            <a:xfrm>
              <a:off x="1810511" y="5579364"/>
              <a:ext cx="36830" cy="71755"/>
            </a:xfrm>
            <a:custGeom>
              <a:avLst/>
              <a:gdLst/>
              <a:ahLst/>
              <a:cxnLst/>
              <a:rect l="l" t="t" r="r" b="b"/>
              <a:pathLst>
                <a:path w="36830" h="71754">
                  <a:moveTo>
                    <a:pt x="36575" y="0"/>
                  </a:moveTo>
                  <a:lnTo>
                    <a:pt x="3047" y="21336"/>
                  </a:lnTo>
                  <a:lnTo>
                    <a:pt x="0" y="27432"/>
                  </a:lnTo>
                  <a:lnTo>
                    <a:pt x="0" y="44195"/>
                  </a:lnTo>
                  <a:lnTo>
                    <a:pt x="3047" y="50292"/>
                  </a:lnTo>
                  <a:lnTo>
                    <a:pt x="9143" y="59436"/>
                  </a:lnTo>
                  <a:lnTo>
                    <a:pt x="13715" y="64008"/>
                  </a:lnTo>
                  <a:lnTo>
                    <a:pt x="19811" y="67056"/>
                  </a:lnTo>
                  <a:lnTo>
                    <a:pt x="24383" y="70104"/>
                  </a:lnTo>
                  <a:lnTo>
                    <a:pt x="30479" y="71628"/>
                  </a:lnTo>
                  <a:lnTo>
                    <a:pt x="36575" y="71628"/>
                  </a:lnTo>
                </a:path>
              </a:pathLst>
            </a:custGeom>
            <a:ln w="9144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0" name="object 100"/>
            <p:cNvSpPr/>
            <p:nvPr/>
          </p:nvSpPr>
          <p:spPr>
            <a:xfrm>
              <a:off x="1847087" y="5579364"/>
              <a:ext cx="13970" cy="143510"/>
            </a:xfrm>
            <a:custGeom>
              <a:avLst/>
              <a:gdLst/>
              <a:ahLst/>
              <a:cxnLst/>
              <a:rect l="l" t="t" r="r" b="b"/>
              <a:pathLst>
                <a:path w="13969" h="143510">
                  <a:moveTo>
                    <a:pt x="0" y="0"/>
                  </a:moveTo>
                  <a:lnTo>
                    <a:pt x="13716" y="0"/>
                  </a:lnTo>
                </a:path>
                <a:path w="13969" h="143510">
                  <a:moveTo>
                    <a:pt x="0" y="71628"/>
                  </a:moveTo>
                  <a:lnTo>
                    <a:pt x="13716" y="71628"/>
                  </a:lnTo>
                </a:path>
                <a:path w="13969" h="143510">
                  <a:moveTo>
                    <a:pt x="0" y="143255"/>
                  </a:moveTo>
                  <a:lnTo>
                    <a:pt x="13716" y="143255"/>
                  </a:lnTo>
                </a:path>
              </a:pathLst>
            </a:custGeom>
            <a:ln w="9144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101" name="object 101"/>
          <p:cNvGrpSpPr/>
          <p:nvPr/>
        </p:nvGrpSpPr>
        <p:grpSpPr>
          <a:xfrm>
            <a:off x="3842451" y="6198109"/>
            <a:ext cx="743540" cy="321945"/>
            <a:chOff x="1670304" y="6198108"/>
            <a:chExt cx="323215" cy="321945"/>
          </a:xfrm>
        </p:grpSpPr>
        <p:sp>
          <p:nvSpPr>
            <p:cNvPr id="102" name="object 102"/>
            <p:cNvSpPr/>
            <p:nvPr/>
          </p:nvSpPr>
          <p:spPr>
            <a:xfrm>
              <a:off x="1677924" y="6205728"/>
              <a:ext cx="307975" cy="306705"/>
            </a:xfrm>
            <a:custGeom>
              <a:avLst/>
              <a:gdLst/>
              <a:ahLst/>
              <a:cxnLst/>
              <a:rect l="l" t="t" r="r" b="b"/>
              <a:pathLst>
                <a:path w="307975" h="306704">
                  <a:moveTo>
                    <a:pt x="0" y="153924"/>
                  </a:moveTo>
                  <a:lnTo>
                    <a:pt x="7802" y="105143"/>
                  </a:lnTo>
                  <a:lnTo>
                    <a:pt x="29504" y="62874"/>
                  </a:lnTo>
                  <a:lnTo>
                    <a:pt x="62544" y="29602"/>
                  </a:lnTo>
                  <a:lnTo>
                    <a:pt x="104363" y="7815"/>
                  </a:lnTo>
                  <a:lnTo>
                    <a:pt x="152400" y="0"/>
                  </a:lnTo>
                  <a:lnTo>
                    <a:pt x="201338" y="7815"/>
                  </a:lnTo>
                  <a:lnTo>
                    <a:pt x="243986" y="29602"/>
                  </a:lnTo>
                  <a:lnTo>
                    <a:pt x="277709" y="62874"/>
                  </a:lnTo>
                  <a:lnTo>
                    <a:pt x="299874" y="105143"/>
                  </a:lnTo>
                  <a:lnTo>
                    <a:pt x="307848" y="153924"/>
                  </a:lnTo>
                  <a:lnTo>
                    <a:pt x="299874" y="201960"/>
                  </a:lnTo>
                  <a:lnTo>
                    <a:pt x="277709" y="243779"/>
                  </a:lnTo>
                  <a:lnTo>
                    <a:pt x="243986" y="276819"/>
                  </a:lnTo>
                  <a:lnTo>
                    <a:pt x="201338" y="298521"/>
                  </a:lnTo>
                  <a:lnTo>
                    <a:pt x="152400" y="306324"/>
                  </a:lnTo>
                  <a:lnTo>
                    <a:pt x="104363" y="298521"/>
                  </a:lnTo>
                  <a:lnTo>
                    <a:pt x="62544" y="276819"/>
                  </a:lnTo>
                  <a:lnTo>
                    <a:pt x="29504" y="243779"/>
                  </a:lnTo>
                  <a:lnTo>
                    <a:pt x="7802" y="201960"/>
                  </a:lnTo>
                  <a:lnTo>
                    <a:pt x="0" y="153924"/>
                  </a:lnTo>
                </a:path>
              </a:pathLst>
            </a:custGeom>
            <a:ln w="1524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103" name="object 103"/>
            <p:cNvPicPr/>
            <p:nvPr/>
          </p:nvPicPr>
          <p:blipFill>
            <a:blip r:embed="rId18" cstate="print"/>
            <a:stretch>
              <a:fillRect/>
            </a:stretch>
          </p:blipFill>
          <p:spPr>
            <a:xfrm>
              <a:off x="1734312" y="6313932"/>
              <a:ext cx="193547" cy="89916"/>
            </a:xfrm>
            <a:prstGeom prst="rect">
              <a:avLst/>
            </a:prstGeom>
          </p:spPr>
        </p:pic>
      </p:grpSp>
      <p:grpSp>
        <p:nvGrpSpPr>
          <p:cNvPr id="104" name="object 104"/>
          <p:cNvGrpSpPr/>
          <p:nvPr/>
        </p:nvGrpSpPr>
        <p:grpSpPr>
          <a:xfrm>
            <a:off x="4259650" y="5574793"/>
            <a:ext cx="1168628" cy="1396365"/>
            <a:chOff x="1851660" y="5574792"/>
            <a:chExt cx="508000" cy="1396365"/>
          </a:xfrm>
        </p:grpSpPr>
        <p:pic>
          <p:nvPicPr>
            <p:cNvPr id="105" name="object 105"/>
            <p:cNvPicPr/>
            <p:nvPr/>
          </p:nvPicPr>
          <p:blipFill>
            <a:blip r:embed="rId14" cstate="print"/>
            <a:stretch>
              <a:fillRect/>
            </a:stretch>
          </p:blipFill>
          <p:spPr>
            <a:xfrm>
              <a:off x="2136648" y="6748271"/>
              <a:ext cx="222504" cy="222504"/>
            </a:xfrm>
            <a:prstGeom prst="rect">
              <a:avLst/>
            </a:prstGeom>
          </p:spPr>
        </p:pic>
        <p:sp>
          <p:nvSpPr>
            <p:cNvPr id="106" name="object 106"/>
            <p:cNvSpPr/>
            <p:nvPr/>
          </p:nvSpPr>
          <p:spPr>
            <a:xfrm>
              <a:off x="1856232" y="5579364"/>
              <a:ext cx="399415" cy="1165860"/>
            </a:xfrm>
            <a:custGeom>
              <a:avLst/>
              <a:gdLst/>
              <a:ahLst/>
              <a:cxnLst/>
              <a:rect l="l" t="t" r="r" b="b"/>
              <a:pathLst>
                <a:path w="399414" h="1165859">
                  <a:moveTo>
                    <a:pt x="0" y="0"/>
                  </a:moveTo>
                  <a:lnTo>
                    <a:pt x="399287" y="0"/>
                  </a:lnTo>
                  <a:lnTo>
                    <a:pt x="399287" y="1165859"/>
                  </a:lnTo>
                </a:path>
              </a:pathLst>
            </a:custGeom>
            <a:ln w="9144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107" name="object 107"/>
            <p:cNvPicPr/>
            <p:nvPr/>
          </p:nvPicPr>
          <p:blipFill>
            <a:blip r:embed="rId19" cstate="print"/>
            <a:stretch>
              <a:fillRect/>
            </a:stretch>
          </p:blipFill>
          <p:spPr>
            <a:xfrm>
              <a:off x="1909572" y="5916168"/>
              <a:ext cx="278891" cy="321564"/>
            </a:xfrm>
            <a:prstGeom prst="rect">
              <a:avLst/>
            </a:prstGeom>
          </p:spPr>
        </p:pic>
      </p:grpSp>
      <p:grpSp>
        <p:nvGrpSpPr>
          <p:cNvPr id="108" name="object 108"/>
          <p:cNvGrpSpPr/>
          <p:nvPr/>
        </p:nvGrpSpPr>
        <p:grpSpPr>
          <a:xfrm>
            <a:off x="5816264" y="5352289"/>
            <a:ext cx="512736" cy="565785"/>
            <a:chOff x="2528316" y="5352288"/>
            <a:chExt cx="222885" cy="565785"/>
          </a:xfrm>
        </p:grpSpPr>
        <p:pic>
          <p:nvPicPr>
            <p:cNvPr id="109" name="object 109"/>
            <p:cNvPicPr/>
            <p:nvPr/>
          </p:nvPicPr>
          <p:blipFill>
            <a:blip r:embed="rId20" cstate="print"/>
            <a:stretch>
              <a:fillRect/>
            </a:stretch>
          </p:blipFill>
          <p:spPr>
            <a:xfrm>
              <a:off x="2528316" y="5696711"/>
              <a:ext cx="222504" cy="220979"/>
            </a:xfrm>
            <a:prstGeom prst="rect">
              <a:avLst/>
            </a:prstGeom>
          </p:spPr>
        </p:pic>
        <p:sp>
          <p:nvSpPr>
            <p:cNvPr id="110" name="object 110"/>
            <p:cNvSpPr/>
            <p:nvPr/>
          </p:nvSpPr>
          <p:spPr>
            <a:xfrm>
              <a:off x="2639568" y="5352288"/>
              <a:ext cx="0" cy="341630"/>
            </a:xfrm>
            <a:custGeom>
              <a:avLst/>
              <a:gdLst/>
              <a:ahLst/>
              <a:cxnLst/>
              <a:rect l="l" t="t" r="r" b="b"/>
              <a:pathLst>
                <a:path h="341629">
                  <a:moveTo>
                    <a:pt x="0" y="0"/>
                  </a:moveTo>
                  <a:lnTo>
                    <a:pt x="0" y="341376"/>
                  </a:lnTo>
                </a:path>
              </a:pathLst>
            </a:custGeom>
            <a:ln w="9144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111" name="object 111"/>
          <p:cNvGrpSpPr/>
          <p:nvPr/>
        </p:nvGrpSpPr>
        <p:grpSpPr>
          <a:xfrm>
            <a:off x="6976709" y="5466589"/>
            <a:ext cx="347667" cy="1767839"/>
            <a:chOff x="3032759" y="5466588"/>
            <a:chExt cx="151130" cy="1767839"/>
          </a:xfrm>
        </p:grpSpPr>
        <p:sp>
          <p:nvSpPr>
            <p:cNvPr id="112" name="object 112"/>
            <p:cNvSpPr/>
            <p:nvPr/>
          </p:nvSpPr>
          <p:spPr>
            <a:xfrm>
              <a:off x="3107435" y="5798820"/>
              <a:ext cx="0" cy="1435735"/>
            </a:xfrm>
            <a:custGeom>
              <a:avLst/>
              <a:gdLst/>
              <a:ahLst/>
              <a:cxnLst/>
              <a:rect l="l" t="t" r="r" b="b"/>
              <a:pathLst>
                <a:path h="1435734">
                  <a:moveTo>
                    <a:pt x="0" y="1435608"/>
                  </a:moveTo>
                  <a:lnTo>
                    <a:pt x="0" y="0"/>
                  </a:lnTo>
                </a:path>
              </a:pathLst>
            </a:custGeom>
            <a:ln w="9144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113" name="object 113"/>
            <p:cNvPicPr/>
            <p:nvPr/>
          </p:nvPicPr>
          <p:blipFill>
            <a:blip r:embed="rId21" cstate="print"/>
            <a:stretch>
              <a:fillRect/>
            </a:stretch>
          </p:blipFill>
          <p:spPr>
            <a:xfrm>
              <a:off x="3032759" y="5466588"/>
              <a:ext cx="150876" cy="330708"/>
            </a:xfrm>
            <a:prstGeom prst="rect">
              <a:avLst/>
            </a:prstGeom>
          </p:spPr>
        </p:pic>
      </p:grpSp>
      <p:grpSp>
        <p:nvGrpSpPr>
          <p:cNvPr id="114" name="object 114"/>
          <p:cNvGrpSpPr/>
          <p:nvPr/>
        </p:nvGrpSpPr>
        <p:grpSpPr>
          <a:xfrm>
            <a:off x="1987837" y="2668524"/>
            <a:ext cx="5416592" cy="5157470"/>
            <a:chOff x="864108" y="2668524"/>
            <a:chExt cx="2354580" cy="5157470"/>
          </a:xfrm>
        </p:grpSpPr>
        <p:sp>
          <p:nvSpPr>
            <p:cNvPr id="115" name="object 115"/>
            <p:cNvSpPr/>
            <p:nvPr/>
          </p:nvSpPr>
          <p:spPr>
            <a:xfrm>
              <a:off x="1833372" y="6518148"/>
              <a:ext cx="0" cy="1283335"/>
            </a:xfrm>
            <a:custGeom>
              <a:avLst/>
              <a:gdLst/>
              <a:ahLst/>
              <a:cxnLst/>
              <a:rect l="l" t="t" r="r" b="b"/>
              <a:pathLst>
                <a:path h="1283334">
                  <a:moveTo>
                    <a:pt x="0" y="0"/>
                  </a:moveTo>
                  <a:lnTo>
                    <a:pt x="0" y="1283207"/>
                  </a:lnTo>
                </a:path>
              </a:pathLst>
            </a:custGeom>
            <a:ln w="1524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6" name="object 116"/>
            <p:cNvSpPr/>
            <p:nvPr/>
          </p:nvSpPr>
          <p:spPr>
            <a:xfrm>
              <a:off x="1825752" y="7485888"/>
              <a:ext cx="38100" cy="70485"/>
            </a:xfrm>
            <a:custGeom>
              <a:avLst/>
              <a:gdLst/>
              <a:ahLst/>
              <a:cxnLst/>
              <a:rect l="l" t="t" r="r" b="b"/>
              <a:pathLst>
                <a:path w="38100" h="70484">
                  <a:moveTo>
                    <a:pt x="1524" y="70103"/>
                  </a:moveTo>
                  <a:lnTo>
                    <a:pt x="7620" y="70103"/>
                  </a:lnTo>
                  <a:lnTo>
                    <a:pt x="12192" y="68579"/>
                  </a:lnTo>
                  <a:lnTo>
                    <a:pt x="38100" y="38099"/>
                  </a:lnTo>
                  <a:lnTo>
                    <a:pt x="38100" y="32003"/>
                  </a:lnTo>
                  <a:lnTo>
                    <a:pt x="12192" y="1523"/>
                  </a:lnTo>
                  <a:lnTo>
                    <a:pt x="7620" y="0"/>
                  </a:lnTo>
                  <a:lnTo>
                    <a:pt x="0" y="0"/>
                  </a:lnTo>
                </a:path>
              </a:pathLst>
            </a:custGeom>
            <a:ln w="9144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7" name="object 117"/>
            <p:cNvSpPr/>
            <p:nvPr/>
          </p:nvSpPr>
          <p:spPr>
            <a:xfrm>
              <a:off x="1825752" y="7555991"/>
              <a:ext cx="38100" cy="71755"/>
            </a:xfrm>
            <a:custGeom>
              <a:avLst/>
              <a:gdLst/>
              <a:ahLst/>
              <a:cxnLst/>
              <a:rect l="l" t="t" r="r" b="b"/>
              <a:pathLst>
                <a:path w="38100" h="71754">
                  <a:moveTo>
                    <a:pt x="1524" y="71627"/>
                  </a:moveTo>
                  <a:lnTo>
                    <a:pt x="7620" y="71627"/>
                  </a:lnTo>
                  <a:lnTo>
                    <a:pt x="12192" y="70103"/>
                  </a:lnTo>
                  <a:lnTo>
                    <a:pt x="38100" y="38099"/>
                  </a:lnTo>
                  <a:lnTo>
                    <a:pt x="38100" y="33527"/>
                  </a:lnTo>
                  <a:lnTo>
                    <a:pt x="12192" y="3047"/>
                  </a:lnTo>
                  <a:lnTo>
                    <a:pt x="7620" y="1523"/>
                  </a:lnTo>
                  <a:lnTo>
                    <a:pt x="0" y="0"/>
                  </a:lnTo>
                </a:path>
              </a:pathLst>
            </a:custGeom>
            <a:ln w="9144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8" name="object 118"/>
            <p:cNvSpPr/>
            <p:nvPr/>
          </p:nvSpPr>
          <p:spPr>
            <a:xfrm>
              <a:off x="1813559" y="7485887"/>
              <a:ext cx="13970" cy="142240"/>
            </a:xfrm>
            <a:custGeom>
              <a:avLst/>
              <a:gdLst/>
              <a:ahLst/>
              <a:cxnLst/>
              <a:rect l="l" t="t" r="r" b="b"/>
              <a:pathLst>
                <a:path w="13969" h="142240">
                  <a:moveTo>
                    <a:pt x="13716" y="141732"/>
                  </a:moveTo>
                  <a:lnTo>
                    <a:pt x="0" y="141732"/>
                  </a:lnTo>
                </a:path>
                <a:path w="13969" h="142240">
                  <a:moveTo>
                    <a:pt x="13716" y="70104"/>
                  </a:moveTo>
                  <a:lnTo>
                    <a:pt x="0" y="70104"/>
                  </a:lnTo>
                </a:path>
                <a:path w="13969" h="142240">
                  <a:moveTo>
                    <a:pt x="13716" y="0"/>
                  </a:moveTo>
                  <a:lnTo>
                    <a:pt x="0" y="0"/>
                  </a:lnTo>
                </a:path>
              </a:pathLst>
            </a:custGeom>
            <a:ln w="9144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9" name="object 119"/>
            <p:cNvSpPr/>
            <p:nvPr/>
          </p:nvSpPr>
          <p:spPr>
            <a:xfrm>
              <a:off x="1805940" y="6987539"/>
              <a:ext cx="38100" cy="70485"/>
            </a:xfrm>
            <a:custGeom>
              <a:avLst/>
              <a:gdLst/>
              <a:ahLst/>
              <a:cxnLst/>
              <a:rect l="l" t="t" r="r" b="b"/>
              <a:pathLst>
                <a:path w="38100" h="70484">
                  <a:moveTo>
                    <a:pt x="36575" y="0"/>
                  </a:moveTo>
                  <a:lnTo>
                    <a:pt x="30479" y="1524"/>
                  </a:lnTo>
                  <a:lnTo>
                    <a:pt x="25907" y="3048"/>
                  </a:lnTo>
                  <a:lnTo>
                    <a:pt x="19811" y="4572"/>
                  </a:lnTo>
                  <a:lnTo>
                    <a:pt x="0" y="33528"/>
                  </a:lnTo>
                  <a:lnTo>
                    <a:pt x="0" y="38100"/>
                  </a:lnTo>
                  <a:lnTo>
                    <a:pt x="25907" y="68580"/>
                  </a:lnTo>
                  <a:lnTo>
                    <a:pt x="30479" y="70104"/>
                  </a:lnTo>
                  <a:lnTo>
                    <a:pt x="38099" y="70104"/>
                  </a:lnTo>
                </a:path>
              </a:pathLst>
            </a:custGeom>
            <a:ln w="9144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0" name="object 120"/>
            <p:cNvSpPr/>
            <p:nvPr/>
          </p:nvSpPr>
          <p:spPr>
            <a:xfrm>
              <a:off x="1805940" y="6917435"/>
              <a:ext cx="38100" cy="70485"/>
            </a:xfrm>
            <a:custGeom>
              <a:avLst/>
              <a:gdLst/>
              <a:ahLst/>
              <a:cxnLst/>
              <a:rect l="l" t="t" r="r" b="b"/>
              <a:pathLst>
                <a:path w="38100" h="70484">
                  <a:moveTo>
                    <a:pt x="36575" y="0"/>
                  </a:moveTo>
                  <a:lnTo>
                    <a:pt x="30479" y="0"/>
                  </a:lnTo>
                  <a:lnTo>
                    <a:pt x="25907" y="1524"/>
                  </a:lnTo>
                  <a:lnTo>
                    <a:pt x="0" y="32004"/>
                  </a:lnTo>
                  <a:lnTo>
                    <a:pt x="0" y="38100"/>
                  </a:lnTo>
                  <a:lnTo>
                    <a:pt x="13715" y="62484"/>
                  </a:lnTo>
                  <a:lnTo>
                    <a:pt x="19811" y="67056"/>
                  </a:lnTo>
                  <a:lnTo>
                    <a:pt x="25907" y="68580"/>
                  </a:lnTo>
                  <a:lnTo>
                    <a:pt x="30479" y="70104"/>
                  </a:lnTo>
                  <a:lnTo>
                    <a:pt x="38099" y="70104"/>
                  </a:lnTo>
                </a:path>
              </a:pathLst>
            </a:custGeom>
            <a:ln w="9144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1" name="object 121"/>
            <p:cNvSpPr/>
            <p:nvPr/>
          </p:nvSpPr>
          <p:spPr>
            <a:xfrm>
              <a:off x="1842516" y="6917435"/>
              <a:ext cx="584200" cy="425450"/>
            </a:xfrm>
            <a:custGeom>
              <a:avLst/>
              <a:gdLst/>
              <a:ahLst/>
              <a:cxnLst/>
              <a:rect l="l" t="t" r="r" b="b"/>
              <a:pathLst>
                <a:path w="584200" h="425450">
                  <a:moveTo>
                    <a:pt x="0" y="0"/>
                  </a:moveTo>
                  <a:lnTo>
                    <a:pt x="13716" y="0"/>
                  </a:lnTo>
                </a:path>
                <a:path w="584200" h="425450">
                  <a:moveTo>
                    <a:pt x="0" y="70103"/>
                  </a:moveTo>
                  <a:lnTo>
                    <a:pt x="13716" y="70103"/>
                  </a:lnTo>
                </a:path>
                <a:path w="584200" h="425450">
                  <a:moveTo>
                    <a:pt x="0" y="140208"/>
                  </a:moveTo>
                  <a:lnTo>
                    <a:pt x="13716" y="140208"/>
                  </a:lnTo>
                </a:path>
                <a:path w="584200" h="425450">
                  <a:moveTo>
                    <a:pt x="13716" y="425196"/>
                  </a:moveTo>
                  <a:lnTo>
                    <a:pt x="583691" y="425196"/>
                  </a:lnTo>
                </a:path>
              </a:pathLst>
            </a:custGeom>
            <a:ln w="9144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122" name="object 122"/>
            <p:cNvPicPr/>
            <p:nvPr/>
          </p:nvPicPr>
          <p:blipFill>
            <a:blip r:embed="rId22" cstate="print"/>
            <a:stretch>
              <a:fillRect/>
            </a:stretch>
          </p:blipFill>
          <p:spPr>
            <a:xfrm>
              <a:off x="2421636" y="7231380"/>
              <a:ext cx="222504" cy="220980"/>
            </a:xfrm>
            <a:prstGeom prst="rect">
              <a:avLst/>
            </a:prstGeom>
          </p:spPr>
        </p:pic>
        <p:sp>
          <p:nvSpPr>
            <p:cNvPr id="123" name="object 123"/>
            <p:cNvSpPr/>
            <p:nvPr/>
          </p:nvSpPr>
          <p:spPr>
            <a:xfrm>
              <a:off x="2639568" y="7342631"/>
              <a:ext cx="363220" cy="1905"/>
            </a:xfrm>
            <a:custGeom>
              <a:avLst/>
              <a:gdLst/>
              <a:ahLst/>
              <a:cxnLst/>
              <a:rect l="l" t="t" r="r" b="b"/>
              <a:pathLst>
                <a:path w="363219" h="1904">
                  <a:moveTo>
                    <a:pt x="362712" y="1523"/>
                  </a:moveTo>
                  <a:lnTo>
                    <a:pt x="0" y="0"/>
                  </a:lnTo>
                </a:path>
              </a:pathLst>
            </a:custGeom>
            <a:ln w="9144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124" name="object 124"/>
            <p:cNvPicPr/>
            <p:nvPr/>
          </p:nvPicPr>
          <p:blipFill>
            <a:blip r:embed="rId23" cstate="print"/>
            <a:stretch>
              <a:fillRect/>
            </a:stretch>
          </p:blipFill>
          <p:spPr>
            <a:xfrm>
              <a:off x="2997708" y="7232903"/>
              <a:ext cx="220980" cy="220980"/>
            </a:xfrm>
            <a:prstGeom prst="rect">
              <a:avLst/>
            </a:prstGeom>
          </p:spPr>
        </p:pic>
        <p:sp>
          <p:nvSpPr>
            <p:cNvPr id="125" name="object 125"/>
            <p:cNvSpPr/>
            <p:nvPr/>
          </p:nvSpPr>
          <p:spPr>
            <a:xfrm>
              <a:off x="1805940" y="7272527"/>
              <a:ext cx="38100" cy="70485"/>
            </a:xfrm>
            <a:custGeom>
              <a:avLst/>
              <a:gdLst/>
              <a:ahLst/>
              <a:cxnLst/>
              <a:rect l="l" t="t" r="r" b="b"/>
              <a:pathLst>
                <a:path w="38100" h="70484">
                  <a:moveTo>
                    <a:pt x="36575" y="0"/>
                  </a:moveTo>
                  <a:lnTo>
                    <a:pt x="30479" y="0"/>
                  </a:lnTo>
                  <a:lnTo>
                    <a:pt x="25907" y="1524"/>
                  </a:lnTo>
                  <a:lnTo>
                    <a:pt x="0" y="32004"/>
                  </a:lnTo>
                  <a:lnTo>
                    <a:pt x="0" y="38100"/>
                  </a:lnTo>
                  <a:lnTo>
                    <a:pt x="25907" y="68580"/>
                  </a:lnTo>
                  <a:lnTo>
                    <a:pt x="30479" y="70104"/>
                  </a:lnTo>
                  <a:lnTo>
                    <a:pt x="38099" y="70104"/>
                  </a:lnTo>
                </a:path>
              </a:pathLst>
            </a:custGeom>
            <a:ln w="9144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6" name="object 126"/>
            <p:cNvSpPr/>
            <p:nvPr/>
          </p:nvSpPr>
          <p:spPr>
            <a:xfrm>
              <a:off x="1805940" y="7200899"/>
              <a:ext cx="38100" cy="71755"/>
            </a:xfrm>
            <a:custGeom>
              <a:avLst/>
              <a:gdLst/>
              <a:ahLst/>
              <a:cxnLst/>
              <a:rect l="l" t="t" r="r" b="b"/>
              <a:pathLst>
                <a:path w="38100" h="71754">
                  <a:moveTo>
                    <a:pt x="36575" y="0"/>
                  </a:moveTo>
                  <a:lnTo>
                    <a:pt x="30479" y="1524"/>
                  </a:lnTo>
                  <a:lnTo>
                    <a:pt x="25907" y="3048"/>
                  </a:lnTo>
                  <a:lnTo>
                    <a:pt x="19811" y="4572"/>
                  </a:lnTo>
                  <a:lnTo>
                    <a:pt x="0" y="33528"/>
                  </a:lnTo>
                  <a:lnTo>
                    <a:pt x="0" y="38100"/>
                  </a:lnTo>
                  <a:lnTo>
                    <a:pt x="25907" y="70104"/>
                  </a:lnTo>
                  <a:lnTo>
                    <a:pt x="30479" y="71628"/>
                  </a:lnTo>
                  <a:lnTo>
                    <a:pt x="38099" y="71628"/>
                  </a:lnTo>
                </a:path>
              </a:pathLst>
            </a:custGeom>
            <a:ln w="9144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7" name="object 127"/>
            <p:cNvSpPr/>
            <p:nvPr/>
          </p:nvSpPr>
          <p:spPr>
            <a:xfrm>
              <a:off x="868680" y="2673096"/>
              <a:ext cx="988060" cy="4954905"/>
            </a:xfrm>
            <a:custGeom>
              <a:avLst/>
              <a:gdLst/>
              <a:ahLst/>
              <a:cxnLst/>
              <a:rect l="l" t="t" r="r" b="b"/>
              <a:pathLst>
                <a:path w="988060" h="4954905">
                  <a:moveTo>
                    <a:pt x="973836" y="4527803"/>
                  </a:moveTo>
                  <a:lnTo>
                    <a:pt x="987552" y="4527803"/>
                  </a:lnTo>
                </a:path>
                <a:path w="988060" h="4954905">
                  <a:moveTo>
                    <a:pt x="973836" y="4599432"/>
                  </a:moveTo>
                  <a:lnTo>
                    <a:pt x="987552" y="4599432"/>
                  </a:lnTo>
                </a:path>
                <a:path w="988060" h="4954905">
                  <a:moveTo>
                    <a:pt x="973836" y="4669535"/>
                  </a:moveTo>
                  <a:lnTo>
                    <a:pt x="987552" y="4669535"/>
                  </a:lnTo>
                </a:path>
                <a:path w="988060" h="4954905">
                  <a:moveTo>
                    <a:pt x="960120" y="4954523"/>
                  </a:moveTo>
                  <a:lnTo>
                    <a:pt x="0" y="4954523"/>
                  </a:lnTo>
                  <a:lnTo>
                    <a:pt x="0" y="0"/>
                  </a:lnTo>
                </a:path>
              </a:pathLst>
            </a:custGeom>
            <a:ln w="9144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128" name="object 128"/>
            <p:cNvPicPr/>
            <p:nvPr/>
          </p:nvPicPr>
          <p:blipFill>
            <a:blip r:embed="rId24" cstate="print"/>
            <a:stretch>
              <a:fillRect/>
            </a:stretch>
          </p:blipFill>
          <p:spPr>
            <a:xfrm>
              <a:off x="1719072" y="7740395"/>
              <a:ext cx="227076" cy="85343"/>
            </a:xfrm>
            <a:prstGeom prst="rect">
              <a:avLst/>
            </a:prstGeom>
          </p:spPr>
        </p:pic>
      </p:grpSp>
      <p:sp>
        <p:nvSpPr>
          <p:cNvPr id="129" name="object 129"/>
          <p:cNvSpPr/>
          <p:nvPr/>
        </p:nvSpPr>
        <p:spPr>
          <a:xfrm>
            <a:off x="4175506" y="8127492"/>
            <a:ext cx="49667" cy="0"/>
          </a:xfrm>
          <a:custGeom>
            <a:avLst/>
            <a:gdLst/>
            <a:ahLst/>
            <a:cxnLst/>
            <a:rect l="l" t="t" r="r" b="b"/>
            <a:pathLst>
              <a:path w="21589">
                <a:moveTo>
                  <a:pt x="21336" y="0"/>
                </a:moveTo>
                <a:lnTo>
                  <a:pt x="0" y="0"/>
                </a:lnTo>
              </a:path>
            </a:pathLst>
          </a:custGeom>
          <a:ln w="9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0" name="object 130"/>
          <p:cNvSpPr/>
          <p:nvPr/>
        </p:nvSpPr>
        <p:spPr>
          <a:xfrm>
            <a:off x="5023934" y="7924800"/>
            <a:ext cx="67194" cy="257810"/>
          </a:xfrm>
          <a:custGeom>
            <a:avLst/>
            <a:gdLst/>
            <a:ahLst/>
            <a:cxnLst/>
            <a:rect l="l" t="t" r="r" b="b"/>
            <a:pathLst>
              <a:path w="29210" h="257809">
                <a:moveTo>
                  <a:pt x="0" y="161544"/>
                </a:moveTo>
                <a:lnTo>
                  <a:pt x="28956" y="161544"/>
                </a:lnTo>
                <a:lnTo>
                  <a:pt x="28956" y="0"/>
                </a:lnTo>
                <a:lnTo>
                  <a:pt x="0" y="0"/>
                </a:lnTo>
                <a:lnTo>
                  <a:pt x="0" y="161544"/>
                </a:lnTo>
                <a:close/>
              </a:path>
              <a:path w="29210" h="257809">
                <a:moveTo>
                  <a:pt x="28956" y="161544"/>
                </a:moveTo>
                <a:lnTo>
                  <a:pt x="28956" y="161544"/>
                </a:lnTo>
              </a:path>
              <a:path w="29210" h="257809">
                <a:moveTo>
                  <a:pt x="13716" y="257555"/>
                </a:moveTo>
                <a:lnTo>
                  <a:pt x="13716" y="163067"/>
                </a:lnTo>
              </a:path>
            </a:pathLst>
          </a:custGeom>
          <a:ln w="9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1" name="object 131"/>
          <p:cNvSpPr/>
          <p:nvPr/>
        </p:nvSpPr>
        <p:spPr>
          <a:xfrm>
            <a:off x="4396381" y="7883652"/>
            <a:ext cx="94951" cy="81280"/>
          </a:xfrm>
          <a:custGeom>
            <a:avLst/>
            <a:gdLst/>
            <a:ahLst/>
            <a:cxnLst/>
            <a:rect l="l" t="t" r="r" b="b"/>
            <a:pathLst>
              <a:path w="41275" h="81279">
                <a:moveTo>
                  <a:pt x="41148" y="0"/>
                </a:moveTo>
                <a:lnTo>
                  <a:pt x="33528" y="0"/>
                </a:lnTo>
                <a:lnTo>
                  <a:pt x="27432" y="1524"/>
                </a:lnTo>
                <a:lnTo>
                  <a:pt x="1524" y="30480"/>
                </a:lnTo>
                <a:lnTo>
                  <a:pt x="0" y="36576"/>
                </a:lnTo>
                <a:lnTo>
                  <a:pt x="0" y="44195"/>
                </a:lnTo>
                <a:lnTo>
                  <a:pt x="3048" y="56387"/>
                </a:lnTo>
                <a:lnTo>
                  <a:pt x="33528" y="80772"/>
                </a:lnTo>
                <a:lnTo>
                  <a:pt x="41148" y="80772"/>
                </a:lnTo>
              </a:path>
            </a:pathLst>
          </a:custGeom>
          <a:ln w="1524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grpSp>
        <p:nvGrpSpPr>
          <p:cNvPr id="132" name="object 132"/>
          <p:cNvGrpSpPr/>
          <p:nvPr/>
        </p:nvGrpSpPr>
        <p:grpSpPr>
          <a:xfrm>
            <a:off x="4378851" y="7956804"/>
            <a:ext cx="130010" cy="178435"/>
            <a:chOff x="1903476" y="7956803"/>
            <a:chExt cx="56515" cy="178435"/>
          </a:xfrm>
        </p:grpSpPr>
        <p:sp>
          <p:nvSpPr>
            <p:cNvPr id="133" name="object 133"/>
            <p:cNvSpPr/>
            <p:nvPr/>
          </p:nvSpPr>
          <p:spPr>
            <a:xfrm>
              <a:off x="1911096" y="8045195"/>
              <a:ext cx="41275" cy="82550"/>
            </a:xfrm>
            <a:custGeom>
              <a:avLst/>
              <a:gdLst/>
              <a:ahLst/>
              <a:cxnLst/>
              <a:rect l="l" t="t" r="r" b="b"/>
              <a:pathLst>
                <a:path w="41275" h="82550">
                  <a:moveTo>
                    <a:pt x="41148" y="0"/>
                  </a:moveTo>
                  <a:lnTo>
                    <a:pt x="6096" y="18288"/>
                  </a:lnTo>
                  <a:lnTo>
                    <a:pt x="0" y="38100"/>
                  </a:lnTo>
                  <a:lnTo>
                    <a:pt x="0" y="44195"/>
                  </a:lnTo>
                  <a:lnTo>
                    <a:pt x="33528" y="82296"/>
                  </a:lnTo>
                  <a:lnTo>
                    <a:pt x="41148" y="82296"/>
                  </a:lnTo>
                </a:path>
              </a:pathLst>
            </a:custGeom>
            <a:ln w="1524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4" name="object 134"/>
            <p:cNvSpPr/>
            <p:nvPr/>
          </p:nvSpPr>
          <p:spPr>
            <a:xfrm>
              <a:off x="1911096" y="7964423"/>
              <a:ext cx="41275" cy="81280"/>
            </a:xfrm>
            <a:custGeom>
              <a:avLst/>
              <a:gdLst/>
              <a:ahLst/>
              <a:cxnLst/>
              <a:rect l="l" t="t" r="r" b="b"/>
              <a:pathLst>
                <a:path w="41275" h="81279">
                  <a:moveTo>
                    <a:pt x="41148" y="0"/>
                  </a:moveTo>
                  <a:lnTo>
                    <a:pt x="6096" y="19812"/>
                  </a:lnTo>
                  <a:lnTo>
                    <a:pt x="1524" y="30480"/>
                  </a:lnTo>
                  <a:lnTo>
                    <a:pt x="0" y="36576"/>
                  </a:lnTo>
                  <a:lnTo>
                    <a:pt x="0" y="42672"/>
                  </a:lnTo>
                  <a:lnTo>
                    <a:pt x="1524" y="50292"/>
                  </a:lnTo>
                  <a:lnTo>
                    <a:pt x="27432" y="79248"/>
                  </a:lnTo>
                  <a:lnTo>
                    <a:pt x="33528" y="80772"/>
                  </a:lnTo>
                  <a:lnTo>
                    <a:pt x="41148" y="80772"/>
                  </a:lnTo>
                </a:path>
              </a:pathLst>
            </a:custGeom>
            <a:ln w="1524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135" name="object 135"/>
          <p:cNvSpPr/>
          <p:nvPr/>
        </p:nvSpPr>
        <p:spPr>
          <a:xfrm>
            <a:off x="4491038" y="7883652"/>
            <a:ext cx="35059" cy="0"/>
          </a:xfrm>
          <a:custGeom>
            <a:avLst/>
            <a:gdLst/>
            <a:ahLst/>
            <a:cxnLst/>
            <a:rect l="l" t="t" r="r" b="b"/>
            <a:pathLst>
              <a:path w="15239">
                <a:moveTo>
                  <a:pt x="0" y="0"/>
                </a:moveTo>
                <a:lnTo>
                  <a:pt x="15239" y="0"/>
                </a:lnTo>
              </a:path>
            </a:pathLst>
          </a:custGeom>
          <a:ln w="1524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6" name="object 136"/>
          <p:cNvSpPr/>
          <p:nvPr/>
        </p:nvSpPr>
        <p:spPr>
          <a:xfrm>
            <a:off x="4491038" y="7964423"/>
            <a:ext cx="35059" cy="0"/>
          </a:xfrm>
          <a:custGeom>
            <a:avLst/>
            <a:gdLst/>
            <a:ahLst/>
            <a:cxnLst/>
            <a:rect l="l" t="t" r="r" b="b"/>
            <a:pathLst>
              <a:path w="15239">
                <a:moveTo>
                  <a:pt x="0" y="0"/>
                </a:moveTo>
                <a:lnTo>
                  <a:pt x="15239" y="0"/>
                </a:lnTo>
              </a:path>
            </a:pathLst>
          </a:custGeom>
          <a:ln w="1524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7" name="object 137"/>
          <p:cNvSpPr/>
          <p:nvPr/>
        </p:nvSpPr>
        <p:spPr>
          <a:xfrm>
            <a:off x="4491038" y="8045196"/>
            <a:ext cx="35059" cy="0"/>
          </a:xfrm>
          <a:custGeom>
            <a:avLst/>
            <a:gdLst/>
            <a:ahLst/>
            <a:cxnLst/>
            <a:rect l="l" t="t" r="r" b="b"/>
            <a:pathLst>
              <a:path w="15239">
                <a:moveTo>
                  <a:pt x="0" y="0"/>
                </a:moveTo>
                <a:lnTo>
                  <a:pt x="15239" y="0"/>
                </a:lnTo>
              </a:path>
            </a:pathLst>
          </a:custGeom>
          <a:ln w="1524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8" name="object 138"/>
          <p:cNvSpPr/>
          <p:nvPr/>
        </p:nvSpPr>
        <p:spPr>
          <a:xfrm>
            <a:off x="4491038" y="8127492"/>
            <a:ext cx="35059" cy="0"/>
          </a:xfrm>
          <a:custGeom>
            <a:avLst/>
            <a:gdLst/>
            <a:ahLst/>
            <a:cxnLst/>
            <a:rect l="l" t="t" r="r" b="b"/>
            <a:pathLst>
              <a:path w="15239">
                <a:moveTo>
                  <a:pt x="0" y="0"/>
                </a:moveTo>
                <a:lnTo>
                  <a:pt x="15239" y="0"/>
                </a:lnTo>
              </a:path>
            </a:pathLst>
          </a:custGeom>
          <a:ln w="1524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grpSp>
        <p:nvGrpSpPr>
          <p:cNvPr id="139" name="object 139"/>
          <p:cNvGrpSpPr/>
          <p:nvPr/>
        </p:nvGrpSpPr>
        <p:grpSpPr>
          <a:xfrm>
            <a:off x="4221084" y="7876032"/>
            <a:ext cx="144618" cy="259079"/>
            <a:chOff x="1834895" y="7876031"/>
            <a:chExt cx="62865" cy="259079"/>
          </a:xfrm>
        </p:grpSpPr>
        <p:sp>
          <p:nvSpPr>
            <p:cNvPr id="140" name="object 140"/>
            <p:cNvSpPr/>
            <p:nvPr/>
          </p:nvSpPr>
          <p:spPr>
            <a:xfrm>
              <a:off x="1848611" y="7883651"/>
              <a:ext cx="41275" cy="161925"/>
            </a:xfrm>
            <a:custGeom>
              <a:avLst/>
              <a:gdLst/>
              <a:ahLst/>
              <a:cxnLst/>
              <a:rect l="l" t="t" r="r" b="b"/>
              <a:pathLst>
                <a:path w="41275" h="161925">
                  <a:moveTo>
                    <a:pt x="0" y="161543"/>
                  </a:moveTo>
                  <a:lnTo>
                    <a:pt x="7620" y="161543"/>
                  </a:lnTo>
                  <a:lnTo>
                    <a:pt x="13716" y="160019"/>
                  </a:lnTo>
                  <a:lnTo>
                    <a:pt x="39624" y="131063"/>
                  </a:lnTo>
                  <a:lnTo>
                    <a:pt x="41148" y="123443"/>
                  </a:lnTo>
                  <a:lnTo>
                    <a:pt x="41148" y="117347"/>
                  </a:lnTo>
                  <a:lnTo>
                    <a:pt x="19812" y="85343"/>
                  </a:lnTo>
                  <a:lnTo>
                    <a:pt x="0" y="80771"/>
                  </a:lnTo>
                  <a:lnTo>
                    <a:pt x="7620" y="80771"/>
                  </a:lnTo>
                  <a:lnTo>
                    <a:pt x="38100" y="56387"/>
                  </a:lnTo>
                  <a:lnTo>
                    <a:pt x="39624" y="50291"/>
                  </a:lnTo>
                  <a:lnTo>
                    <a:pt x="41148" y="44195"/>
                  </a:lnTo>
                  <a:lnTo>
                    <a:pt x="41148" y="36575"/>
                  </a:lnTo>
                  <a:lnTo>
                    <a:pt x="39624" y="30479"/>
                  </a:lnTo>
                  <a:lnTo>
                    <a:pt x="38100" y="24383"/>
                  </a:lnTo>
                  <a:lnTo>
                    <a:pt x="7620" y="0"/>
                  </a:lnTo>
                  <a:lnTo>
                    <a:pt x="0" y="0"/>
                  </a:lnTo>
                </a:path>
              </a:pathLst>
            </a:custGeom>
            <a:ln w="1524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41" name="object 141"/>
            <p:cNvSpPr/>
            <p:nvPr/>
          </p:nvSpPr>
          <p:spPr>
            <a:xfrm>
              <a:off x="1848611" y="8045196"/>
              <a:ext cx="41275" cy="82550"/>
            </a:xfrm>
            <a:custGeom>
              <a:avLst/>
              <a:gdLst/>
              <a:ahLst/>
              <a:cxnLst/>
              <a:rect l="l" t="t" r="r" b="b"/>
              <a:pathLst>
                <a:path w="41275" h="82550">
                  <a:moveTo>
                    <a:pt x="0" y="82296"/>
                  </a:moveTo>
                  <a:lnTo>
                    <a:pt x="7620" y="82296"/>
                  </a:lnTo>
                  <a:lnTo>
                    <a:pt x="25908" y="73152"/>
                  </a:lnTo>
                  <a:lnTo>
                    <a:pt x="35052" y="64008"/>
                  </a:lnTo>
                  <a:lnTo>
                    <a:pt x="38100" y="57912"/>
                  </a:lnTo>
                  <a:lnTo>
                    <a:pt x="39624" y="50292"/>
                  </a:lnTo>
                  <a:lnTo>
                    <a:pt x="41148" y="44196"/>
                  </a:lnTo>
                  <a:lnTo>
                    <a:pt x="41148" y="38100"/>
                  </a:lnTo>
                  <a:lnTo>
                    <a:pt x="39624" y="30480"/>
                  </a:lnTo>
                  <a:lnTo>
                    <a:pt x="7620" y="1524"/>
                  </a:lnTo>
                  <a:lnTo>
                    <a:pt x="0" y="0"/>
                  </a:lnTo>
                </a:path>
              </a:pathLst>
            </a:custGeom>
            <a:ln w="1524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42" name="object 142"/>
            <p:cNvSpPr/>
            <p:nvPr/>
          </p:nvSpPr>
          <p:spPr>
            <a:xfrm>
              <a:off x="1834895" y="7883651"/>
              <a:ext cx="13970" cy="243840"/>
            </a:xfrm>
            <a:custGeom>
              <a:avLst/>
              <a:gdLst/>
              <a:ahLst/>
              <a:cxnLst/>
              <a:rect l="l" t="t" r="r" b="b"/>
              <a:pathLst>
                <a:path w="13969" h="243840">
                  <a:moveTo>
                    <a:pt x="13716" y="243840"/>
                  </a:moveTo>
                  <a:lnTo>
                    <a:pt x="0" y="243840"/>
                  </a:lnTo>
                </a:path>
                <a:path w="13969" h="243840">
                  <a:moveTo>
                    <a:pt x="13716" y="161544"/>
                  </a:moveTo>
                  <a:lnTo>
                    <a:pt x="0" y="161544"/>
                  </a:lnTo>
                </a:path>
                <a:path w="13969" h="243840">
                  <a:moveTo>
                    <a:pt x="13716" y="80771"/>
                  </a:moveTo>
                  <a:lnTo>
                    <a:pt x="0" y="80771"/>
                  </a:lnTo>
                </a:path>
                <a:path w="13969" h="243840">
                  <a:moveTo>
                    <a:pt x="13716" y="0"/>
                  </a:moveTo>
                  <a:lnTo>
                    <a:pt x="0" y="0"/>
                  </a:lnTo>
                </a:path>
              </a:pathLst>
            </a:custGeom>
            <a:ln w="1524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143" name="object 143"/>
          <p:cNvSpPr/>
          <p:nvPr/>
        </p:nvSpPr>
        <p:spPr>
          <a:xfrm>
            <a:off x="5055484" y="7840980"/>
            <a:ext cx="0" cy="82550"/>
          </a:xfrm>
          <a:custGeom>
            <a:avLst/>
            <a:gdLst/>
            <a:ahLst/>
            <a:cxnLst/>
            <a:rect l="l" t="t" r="r" b="b"/>
            <a:pathLst>
              <a:path h="82550">
                <a:moveTo>
                  <a:pt x="0" y="82296"/>
                </a:moveTo>
                <a:lnTo>
                  <a:pt x="0" y="0"/>
                </a:lnTo>
              </a:path>
            </a:pathLst>
          </a:custGeom>
          <a:ln w="9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4" name="object 144"/>
          <p:cNvSpPr/>
          <p:nvPr/>
        </p:nvSpPr>
        <p:spPr>
          <a:xfrm>
            <a:off x="4073840" y="8129016"/>
            <a:ext cx="235186" cy="198120"/>
          </a:xfrm>
          <a:custGeom>
            <a:avLst/>
            <a:gdLst/>
            <a:ahLst/>
            <a:cxnLst/>
            <a:rect l="l" t="t" r="r" b="b"/>
            <a:pathLst>
              <a:path w="102235" h="198120">
                <a:moveTo>
                  <a:pt x="50291" y="132587"/>
                </a:moveTo>
                <a:lnTo>
                  <a:pt x="50291" y="0"/>
                </a:lnTo>
              </a:path>
              <a:path w="102235" h="198120">
                <a:moveTo>
                  <a:pt x="10667" y="166116"/>
                </a:moveTo>
                <a:lnTo>
                  <a:pt x="89916" y="166116"/>
                </a:lnTo>
              </a:path>
              <a:path w="102235" h="198120">
                <a:moveTo>
                  <a:pt x="24383" y="198119"/>
                </a:moveTo>
                <a:lnTo>
                  <a:pt x="76200" y="198119"/>
                </a:lnTo>
              </a:path>
              <a:path w="102235" h="198120">
                <a:moveTo>
                  <a:pt x="0" y="132587"/>
                </a:moveTo>
                <a:lnTo>
                  <a:pt x="102108" y="132587"/>
                </a:lnTo>
              </a:path>
            </a:pathLst>
          </a:custGeom>
          <a:ln w="1524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5" name="object 145"/>
          <p:cNvSpPr/>
          <p:nvPr/>
        </p:nvSpPr>
        <p:spPr>
          <a:xfrm>
            <a:off x="4533109" y="7840981"/>
            <a:ext cx="1111655" cy="56515"/>
          </a:xfrm>
          <a:custGeom>
            <a:avLst/>
            <a:gdLst/>
            <a:ahLst/>
            <a:cxnLst/>
            <a:rect l="l" t="t" r="r" b="b"/>
            <a:pathLst>
              <a:path w="483235" h="56515">
                <a:moveTo>
                  <a:pt x="0" y="42671"/>
                </a:moveTo>
                <a:lnTo>
                  <a:pt x="0" y="0"/>
                </a:lnTo>
                <a:lnTo>
                  <a:pt x="483108" y="0"/>
                </a:lnTo>
                <a:lnTo>
                  <a:pt x="483108" y="56387"/>
                </a:lnTo>
              </a:path>
            </a:pathLst>
          </a:custGeom>
          <a:ln w="9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grpSp>
        <p:nvGrpSpPr>
          <p:cNvPr id="146" name="object 146"/>
          <p:cNvGrpSpPr/>
          <p:nvPr/>
        </p:nvGrpSpPr>
        <p:grpSpPr>
          <a:xfrm>
            <a:off x="4515577" y="7819644"/>
            <a:ext cx="1384825" cy="864235"/>
            <a:chOff x="1962911" y="7819643"/>
            <a:chExt cx="601980" cy="864235"/>
          </a:xfrm>
        </p:grpSpPr>
        <p:sp>
          <p:nvSpPr>
            <p:cNvPr id="147" name="object 147"/>
            <p:cNvSpPr/>
            <p:nvPr/>
          </p:nvSpPr>
          <p:spPr>
            <a:xfrm>
              <a:off x="1970532" y="8112251"/>
              <a:ext cx="483234" cy="70485"/>
            </a:xfrm>
            <a:custGeom>
              <a:avLst/>
              <a:gdLst/>
              <a:ahLst/>
              <a:cxnLst/>
              <a:rect l="l" t="t" r="r" b="b"/>
              <a:pathLst>
                <a:path w="483235" h="70484">
                  <a:moveTo>
                    <a:pt x="0" y="15240"/>
                  </a:moveTo>
                  <a:lnTo>
                    <a:pt x="0" y="70103"/>
                  </a:lnTo>
                  <a:lnTo>
                    <a:pt x="483108" y="70103"/>
                  </a:lnTo>
                  <a:lnTo>
                    <a:pt x="483108" y="0"/>
                  </a:lnTo>
                </a:path>
              </a:pathLst>
            </a:custGeom>
            <a:ln w="9144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148" name="object 148"/>
            <p:cNvPicPr/>
            <p:nvPr/>
          </p:nvPicPr>
          <p:blipFill>
            <a:blip r:embed="rId25" cstate="print"/>
            <a:stretch>
              <a:fillRect/>
            </a:stretch>
          </p:blipFill>
          <p:spPr>
            <a:xfrm>
              <a:off x="2343911" y="7892795"/>
              <a:ext cx="220980" cy="222504"/>
            </a:xfrm>
            <a:prstGeom prst="rect">
              <a:avLst/>
            </a:prstGeom>
          </p:spPr>
        </p:pic>
        <p:sp>
          <p:nvSpPr>
            <p:cNvPr id="149" name="object 149"/>
            <p:cNvSpPr/>
            <p:nvPr/>
          </p:nvSpPr>
          <p:spPr>
            <a:xfrm>
              <a:off x="2145791" y="8179307"/>
              <a:ext cx="104139" cy="198120"/>
            </a:xfrm>
            <a:custGeom>
              <a:avLst/>
              <a:gdLst/>
              <a:ahLst/>
              <a:cxnLst/>
              <a:rect l="l" t="t" r="r" b="b"/>
              <a:pathLst>
                <a:path w="104139" h="198120">
                  <a:moveTo>
                    <a:pt x="51816" y="131064"/>
                  </a:moveTo>
                  <a:lnTo>
                    <a:pt x="51816" y="0"/>
                  </a:lnTo>
                </a:path>
                <a:path w="104139" h="198120">
                  <a:moveTo>
                    <a:pt x="12191" y="164592"/>
                  </a:moveTo>
                  <a:lnTo>
                    <a:pt x="91440" y="164592"/>
                  </a:lnTo>
                </a:path>
                <a:path w="104139" h="198120">
                  <a:moveTo>
                    <a:pt x="25908" y="198120"/>
                  </a:moveTo>
                  <a:lnTo>
                    <a:pt x="77724" y="198120"/>
                  </a:lnTo>
                </a:path>
                <a:path w="104139" h="198120">
                  <a:moveTo>
                    <a:pt x="0" y="131064"/>
                  </a:moveTo>
                  <a:lnTo>
                    <a:pt x="103632" y="131064"/>
                  </a:lnTo>
                </a:path>
              </a:pathLst>
            </a:custGeom>
            <a:ln w="9144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50" name="object 150"/>
            <p:cNvSpPr/>
            <p:nvPr/>
          </p:nvSpPr>
          <p:spPr>
            <a:xfrm>
              <a:off x="2005584" y="8154923"/>
              <a:ext cx="71755" cy="38100"/>
            </a:xfrm>
            <a:custGeom>
              <a:avLst/>
              <a:gdLst/>
              <a:ahLst/>
              <a:cxnLst/>
              <a:rect l="l" t="t" r="r" b="b"/>
              <a:pathLst>
                <a:path w="71755" h="38100">
                  <a:moveTo>
                    <a:pt x="71627" y="36575"/>
                  </a:moveTo>
                  <a:lnTo>
                    <a:pt x="70103" y="30479"/>
                  </a:lnTo>
                  <a:lnTo>
                    <a:pt x="70103" y="25907"/>
                  </a:lnTo>
                  <a:lnTo>
                    <a:pt x="64007" y="13715"/>
                  </a:lnTo>
                  <a:lnTo>
                    <a:pt x="59435" y="9143"/>
                  </a:lnTo>
                  <a:lnTo>
                    <a:pt x="50291" y="3047"/>
                  </a:lnTo>
                  <a:lnTo>
                    <a:pt x="38099" y="0"/>
                  </a:lnTo>
                  <a:lnTo>
                    <a:pt x="33527" y="0"/>
                  </a:lnTo>
                  <a:lnTo>
                    <a:pt x="21335" y="3047"/>
                  </a:lnTo>
                  <a:lnTo>
                    <a:pt x="12191" y="9143"/>
                  </a:lnTo>
                  <a:lnTo>
                    <a:pt x="7619" y="13715"/>
                  </a:lnTo>
                  <a:lnTo>
                    <a:pt x="1523" y="25907"/>
                  </a:lnTo>
                  <a:lnTo>
                    <a:pt x="1523" y="30479"/>
                  </a:lnTo>
                  <a:lnTo>
                    <a:pt x="0" y="38099"/>
                  </a:lnTo>
                </a:path>
              </a:pathLst>
            </a:custGeom>
            <a:ln w="9144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51" name="object 151"/>
            <p:cNvSpPr/>
            <p:nvPr/>
          </p:nvSpPr>
          <p:spPr>
            <a:xfrm>
              <a:off x="2077211" y="8154923"/>
              <a:ext cx="68580" cy="38100"/>
            </a:xfrm>
            <a:custGeom>
              <a:avLst/>
              <a:gdLst/>
              <a:ahLst/>
              <a:cxnLst/>
              <a:rect l="l" t="t" r="r" b="b"/>
              <a:pathLst>
                <a:path w="68580" h="38100">
                  <a:moveTo>
                    <a:pt x="68580" y="36575"/>
                  </a:moveTo>
                  <a:lnTo>
                    <a:pt x="68580" y="30479"/>
                  </a:lnTo>
                  <a:lnTo>
                    <a:pt x="67056" y="25907"/>
                  </a:lnTo>
                  <a:lnTo>
                    <a:pt x="65532" y="19811"/>
                  </a:lnTo>
                  <a:lnTo>
                    <a:pt x="62484" y="13715"/>
                  </a:lnTo>
                  <a:lnTo>
                    <a:pt x="57912" y="9143"/>
                  </a:lnTo>
                  <a:lnTo>
                    <a:pt x="48768" y="3047"/>
                  </a:lnTo>
                  <a:lnTo>
                    <a:pt x="36576" y="0"/>
                  </a:lnTo>
                  <a:lnTo>
                    <a:pt x="30480" y="0"/>
                  </a:lnTo>
                  <a:lnTo>
                    <a:pt x="7620" y="13715"/>
                  </a:lnTo>
                  <a:lnTo>
                    <a:pt x="3048" y="19811"/>
                  </a:lnTo>
                  <a:lnTo>
                    <a:pt x="1524" y="25907"/>
                  </a:lnTo>
                  <a:lnTo>
                    <a:pt x="0" y="30479"/>
                  </a:lnTo>
                  <a:lnTo>
                    <a:pt x="0" y="38099"/>
                  </a:lnTo>
                </a:path>
              </a:pathLst>
            </a:custGeom>
            <a:ln w="9144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52" name="object 152"/>
            <p:cNvSpPr/>
            <p:nvPr/>
          </p:nvSpPr>
          <p:spPr>
            <a:xfrm>
              <a:off x="2001011" y="8198357"/>
              <a:ext cx="149860" cy="0"/>
            </a:xfrm>
            <a:custGeom>
              <a:avLst/>
              <a:gdLst/>
              <a:ahLst/>
              <a:cxnLst/>
              <a:rect l="l" t="t" r="r" b="b"/>
              <a:pathLst>
                <a:path w="149860">
                  <a:moveTo>
                    <a:pt x="140208" y="0"/>
                  </a:moveTo>
                  <a:lnTo>
                    <a:pt x="149352" y="0"/>
                  </a:lnTo>
                </a:path>
                <a:path w="149860">
                  <a:moveTo>
                    <a:pt x="71628" y="0"/>
                  </a:moveTo>
                  <a:lnTo>
                    <a:pt x="80772" y="0"/>
                  </a:lnTo>
                </a:path>
                <a:path w="149860">
                  <a:moveTo>
                    <a:pt x="0" y="0"/>
                  </a:moveTo>
                  <a:lnTo>
                    <a:pt x="9144" y="0"/>
                  </a:lnTo>
                </a:path>
              </a:pathLst>
            </a:custGeom>
            <a:ln w="13716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53" name="object 153"/>
            <p:cNvSpPr/>
            <p:nvPr/>
          </p:nvSpPr>
          <p:spPr>
            <a:xfrm>
              <a:off x="2075687" y="8199119"/>
              <a:ext cx="0" cy="266700"/>
            </a:xfrm>
            <a:custGeom>
              <a:avLst/>
              <a:gdLst/>
              <a:ahLst/>
              <a:cxnLst/>
              <a:rect l="l" t="t" r="r" b="b"/>
              <a:pathLst>
                <a:path h="266700">
                  <a:moveTo>
                    <a:pt x="0" y="0"/>
                  </a:moveTo>
                  <a:lnTo>
                    <a:pt x="0" y="266700"/>
                  </a:lnTo>
                </a:path>
              </a:pathLst>
            </a:custGeom>
            <a:ln w="9144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154" name="object 154"/>
            <p:cNvPicPr/>
            <p:nvPr/>
          </p:nvPicPr>
          <p:blipFill>
            <a:blip r:embed="rId26" cstate="print"/>
            <a:stretch>
              <a:fillRect/>
            </a:stretch>
          </p:blipFill>
          <p:spPr>
            <a:xfrm>
              <a:off x="1962911" y="8461247"/>
              <a:ext cx="222504" cy="222504"/>
            </a:xfrm>
            <a:prstGeom prst="rect">
              <a:avLst/>
            </a:prstGeom>
          </p:spPr>
        </p:pic>
        <p:sp>
          <p:nvSpPr>
            <p:cNvPr id="155" name="object 155"/>
            <p:cNvSpPr/>
            <p:nvPr/>
          </p:nvSpPr>
          <p:spPr>
            <a:xfrm>
              <a:off x="2180844" y="7824215"/>
              <a:ext cx="38100" cy="38100"/>
            </a:xfrm>
            <a:custGeom>
              <a:avLst/>
              <a:gdLst/>
              <a:ahLst/>
              <a:cxnLst/>
              <a:rect l="l" t="t" r="r" b="b"/>
              <a:pathLst>
                <a:path w="38100" h="38100">
                  <a:moveTo>
                    <a:pt x="18288" y="38100"/>
                  </a:moveTo>
                  <a:lnTo>
                    <a:pt x="10929" y="36504"/>
                  </a:lnTo>
                  <a:lnTo>
                    <a:pt x="5143" y="32194"/>
                  </a:lnTo>
                  <a:lnTo>
                    <a:pt x="1357" y="25884"/>
                  </a:lnTo>
                  <a:lnTo>
                    <a:pt x="0" y="18288"/>
                  </a:lnTo>
                  <a:lnTo>
                    <a:pt x="1357" y="10929"/>
                  </a:lnTo>
                  <a:lnTo>
                    <a:pt x="5143" y="5143"/>
                  </a:lnTo>
                  <a:lnTo>
                    <a:pt x="10929" y="1357"/>
                  </a:lnTo>
                  <a:lnTo>
                    <a:pt x="18288" y="0"/>
                  </a:lnTo>
                  <a:lnTo>
                    <a:pt x="25884" y="1357"/>
                  </a:lnTo>
                  <a:lnTo>
                    <a:pt x="32194" y="5143"/>
                  </a:lnTo>
                  <a:lnTo>
                    <a:pt x="36504" y="10929"/>
                  </a:lnTo>
                  <a:lnTo>
                    <a:pt x="38100" y="18288"/>
                  </a:lnTo>
                  <a:lnTo>
                    <a:pt x="36504" y="25884"/>
                  </a:lnTo>
                  <a:lnTo>
                    <a:pt x="32194" y="32194"/>
                  </a:lnTo>
                  <a:lnTo>
                    <a:pt x="25884" y="36504"/>
                  </a:lnTo>
                  <a:lnTo>
                    <a:pt x="18288" y="3810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56" name="object 156"/>
            <p:cNvSpPr/>
            <p:nvPr/>
          </p:nvSpPr>
          <p:spPr>
            <a:xfrm>
              <a:off x="2180844" y="7824215"/>
              <a:ext cx="38100" cy="38100"/>
            </a:xfrm>
            <a:custGeom>
              <a:avLst/>
              <a:gdLst/>
              <a:ahLst/>
              <a:cxnLst/>
              <a:rect l="l" t="t" r="r" b="b"/>
              <a:pathLst>
                <a:path w="38100" h="38100">
                  <a:moveTo>
                    <a:pt x="0" y="18288"/>
                  </a:moveTo>
                  <a:lnTo>
                    <a:pt x="1357" y="10929"/>
                  </a:lnTo>
                  <a:lnTo>
                    <a:pt x="5143" y="5143"/>
                  </a:lnTo>
                  <a:lnTo>
                    <a:pt x="10929" y="1357"/>
                  </a:lnTo>
                  <a:lnTo>
                    <a:pt x="18288" y="0"/>
                  </a:lnTo>
                  <a:lnTo>
                    <a:pt x="25884" y="1357"/>
                  </a:lnTo>
                  <a:lnTo>
                    <a:pt x="32194" y="5143"/>
                  </a:lnTo>
                  <a:lnTo>
                    <a:pt x="36504" y="10929"/>
                  </a:lnTo>
                  <a:lnTo>
                    <a:pt x="38100" y="18288"/>
                  </a:lnTo>
                  <a:lnTo>
                    <a:pt x="36504" y="25884"/>
                  </a:lnTo>
                  <a:lnTo>
                    <a:pt x="32194" y="32194"/>
                  </a:lnTo>
                  <a:lnTo>
                    <a:pt x="25884" y="36504"/>
                  </a:lnTo>
                  <a:lnTo>
                    <a:pt x="18288" y="38100"/>
                  </a:lnTo>
                  <a:lnTo>
                    <a:pt x="10929" y="36504"/>
                  </a:lnTo>
                  <a:lnTo>
                    <a:pt x="5143" y="32194"/>
                  </a:lnTo>
                  <a:lnTo>
                    <a:pt x="1357" y="25884"/>
                  </a:lnTo>
                  <a:lnTo>
                    <a:pt x="0" y="18288"/>
                  </a:lnTo>
                </a:path>
              </a:pathLst>
            </a:custGeom>
            <a:ln w="9144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57" name="object 157"/>
            <p:cNvSpPr/>
            <p:nvPr/>
          </p:nvSpPr>
          <p:spPr>
            <a:xfrm>
              <a:off x="2179320" y="8162543"/>
              <a:ext cx="38100" cy="38100"/>
            </a:xfrm>
            <a:custGeom>
              <a:avLst/>
              <a:gdLst/>
              <a:ahLst/>
              <a:cxnLst/>
              <a:rect l="l" t="t" r="r" b="b"/>
              <a:pathLst>
                <a:path w="38100" h="38100">
                  <a:moveTo>
                    <a:pt x="18288" y="38100"/>
                  </a:moveTo>
                  <a:lnTo>
                    <a:pt x="10929" y="36504"/>
                  </a:lnTo>
                  <a:lnTo>
                    <a:pt x="5143" y="32194"/>
                  </a:lnTo>
                  <a:lnTo>
                    <a:pt x="1357" y="25884"/>
                  </a:lnTo>
                  <a:lnTo>
                    <a:pt x="0" y="18288"/>
                  </a:lnTo>
                  <a:lnTo>
                    <a:pt x="1357" y="10929"/>
                  </a:lnTo>
                  <a:lnTo>
                    <a:pt x="5143" y="5143"/>
                  </a:lnTo>
                  <a:lnTo>
                    <a:pt x="10929" y="1357"/>
                  </a:lnTo>
                  <a:lnTo>
                    <a:pt x="18288" y="0"/>
                  </a:lnTo>
                  <a:lnTo>
                    <a:pt x="25884" y="1357"/>
                  </a:lnTo>
                  <a:lnTo>
                    <a:pt x="32194" y="5143"/>
                  </a:lnTo>
                  <a:lnTo>
                    <a:pt x="36504" y="10929"/>
                  </a:lnTo>
                  <a:lnTo>
                    <a:pt x="38100" y="18288"/>
                  </a:lnTo>
                  <a:lnTo>
                    <a:pt x="36504" y="25884"/>
                  </a:lnTo>
                  <a:lnTo>
                    <a:pt x="32194" y="32194"/>
                  </a:lnTo>
                  <a:lnTo>
                    <a:pt x="25884" y="36504"/>
                  </a:lnTo>
                  <a:lnTo>
                    <a:pt x="18288" y="3810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58" name="object 158"/>
            <p:cNvSpPr/>
            <p:nvPr/>
          </p:nvSpPr>
          <p:spPr>
            <a:xfrm>
              <a:off x="2179320" y="8162543"/>
              <a:ext cx="38100" cy="38100"/>
            </a:xfrm>
            <a:custGeom>
              <a:avLst/>
              <a:gdLst/>
              <a:ahLst/>
              <a:cxnLst/>
              <a:rect l="l" t="t" r="r" b="b"/>
              <a:pathLst>
                <a:path w="38100" h="38100">
                  <a:moveTo>
                    <a:pt x="0" y="18288"/>
                  </a:moveTo>
                  <a:lnTo>
                    <a:pt x="1357" y="10929"/>
                  </a:lnTo>
                  <a:lnTo>
                    <a:pt x="5143" y="5143"/>
                  </a:lnTo>
                  <a:lnTo>
                    <a:pt x="10929" y="1357"/>
                  </a:lnTo>
                  <a:lnTo>
                    <a:pt x="18288" y="0"/>
                  </a:lnTo>
                  <a:lnTo>
                    <a:pt x="25884" y="1357"/>
                  </a:lnTo>
                  <a:lnTo>
                    <a:pt x="32194" y="5143"/>
                  </a:lnTo>
                  <a:lnTo>
                    <a:pt x="36504" y="10929"/>
                  </a:lnTo>
                  <a:lnTo>
                    <a:pt x="38100" y="18288"/>
                  </a:lnTo>
                  <a:lnTo>
                    <a:pt x="36504" y="25884"/>
                  </a:lnTo>
                  <a:lnTo>
                    <a:pt x="32194" y="32194"/>
                  </a:lnTo>
                  <a:lnTo>
                    <a:pt x="25884" y="36504"/>
                  </a:lnTo>
                  <a:lnTo>
                    <a:pt x="18288" y="38100"/>
                  </a:lnTo>
                  <a:lnTo>
                    <a:pt x="10929" y="36504"/>
                  </a:lnTo>
                  <a:lnTo>
                    <a:pt x="5143" y="32194"/>
                  </a:lnTo>
                  <a:lnTo>
                    <a:pt x="1357" y="25884"/>
                  </a:lnTo>
                  <a:lnTo>
                    <a:pt x="0" y="18288"/>
                  </a:lnTo>
                </a:path>
              </a:pathLst>
            </a:custGeom>
            <a:ln w="9144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159" name="object 159"/>
          <p:cNvGrpSpPr/>
          <p:nvPr/>
        </p:nvGrpSpPr>
        <p:grpSpPr>
          <a:xfrm>
            <a:off x="9812973" y="3220213"/>
            <a:ext cx="1617089" cy="666115"/>
            <a:chOff x="4265676" y="3220212"/>
            <a:chExt cx="702945" cy="666115"/>
          </a:xfrm>
        </p:grpSpPr>
        <p:sp>
          <p:nvSpPr>
            <p:cNvPr id="160" name="object 160"/>
            <p:cNvSpPr/>
            <p:nvPr/>
          </p:nvSpPr>
          <p:spPr>
            <a:xfrm>
              <a:off x="4270248" y="3480816"/>
              <a:ext cx="212090" cy="213360"/>
            </a:xfrm>
            <a:custGeom>
              <a:avLst/>
              <a:gdLst/>
              <a:ahLst/>
              <a:cxnLst/>
              <a:rect l="l" t="t" r="r" b="b"/>
              <a:pathLst>
                <a:path w="212089" h="213360">
                  <a:moveTo>
                    <a:pt x="211836" y="106680"/>
                  </a:moveTo>
                  <a:lnTo>
                    <a:pt x="203525" y="65579"/>
                  </a:lnTo>
                  <a:lnTo>
                    <a:pt x="180784" y="31623"/>
                  </a:lnTo>
                  <a:lnTo>
                    <a:pt x="146899" y="8524"/>
                  </a:lnTo>
                  <a:lnTo>
                    <a:pt x="105156" y="0"/>
                  </a:lnTo>
                  <a:lnTo>
                    <a:pt x="64293" y="8524"/>
                  </a:lnTo>
                  <a:lnTo>
                    <a:pt x="30860" y="31623"/>
                  </a:lnTo>
                  <a:lnTo>
                    <a:pt x="8286" y="65579"/>
                  </a:lnTo>
                  <a:lnTo>
                    <a:pt x="0" y="106680"/>
                  </a:lnTo>
                  <a:lnTo>
                    <a:pt x="8286" y="147780"/>
                  </a:lnTo>
                  <a:lnTo>
                    <a:pt x="30860" y="181737"/>
                  </a:lnTo>
                  <a:lnTo>
                    <a:pt x="64293" y="204835"/>
                  </a:lnTo>
                  <a:lnTo>
                    <a:pt x="105156" y="213360"/>
                  </a:lnTo>
                  <a:lnTo>
                    <a:pt x="146899" y="204835"/>
                  </a:lnTo>
                  <a:lnTo>
                    <a:pt x="180784" y="181737"/>
                  </a:lnTo>
                  <a:lnTo>
                    <a:pt x="203525" y="147780"/>
                  </a:lnTo>
                  <a:lnTo>
                    <a:pt x="211836" y="106680"/>
                  </a:lnTo>
                </a:path>
              </a:pathLst>
            </a:custGeom>
            <a:ln w="9144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161" name="object 161"/>
            <p:cNvPicPr/>
            <p:nvPr/>
          </p:nvPicPr>
          <p:blipFill>
            <a:blip r:embed="rId27" cstate="print"/>
            <a:stretch>
              <a:fillRect/>
            </a:stretch>
          </p:blipFill>
          <p:spPr>
            <a:xfrm>
              <a:off x="4527803" y="3220212"/>
              <a:ext cx="231648" cy="237743"/>
            </a:xfrm>
            <a:prstGeom prst="rect">
              <a:avLst/>
            </a:prstGeom>
          </p:spPr>
        </p:pic>
        <p:sp>
          <p:nvSpPr>
            <p:cNvPr id="162" name="object 162"/>
            <p:cNvSpPr/>
            <p:nvPr/>
          </p:nvSpPr>
          <p:spPr>
            <a:xfrm>
              <a:off x="4451603" y="3453384"/>
              <a:ext cx="425450" cy="364490"/>
            </a:xfrm>
            <a:custGeom>
              <a:avLst/>
              <a:gdLst/>
              <a:ahLst/>
              <a:cxnLst/>
              <a:rect l="l" t="t" r="r" b="b"/>
              <a:pathLst>
                <a:path w="425450" h="364489">
                  <a:moveTo>
                    <a:pt x="44196" y="259080"/>
                  </a:moveTo>
                  <a:lnTo>
                    <a:pt x="0" y="214883"/>
                  </a:lnTo>
                </a:path>
                <a:path w="425450" h="364489">
                  <a:moveTo>
                    <a:pt x="303276" y="0"/>
                  </a:moveTo>
                  <a:lnTo>
                    <a:pt x="44196" y="259080"/>
                  </a:lnTo>
                </a:path>
                <a:path w="425450" h="364489">
                  <a:moveTo>
                    <a:pt x="182880" y="123443"/>
                  </a:moveTo>
                  <a:lnTo>
                    <a:pt x="425196" y="364235"/>
                  </a:lnTo>
                </a:path>
              </a:pathLst>
            </a:custGeom>
            <a:ln w="9144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63" name="object 163"/>
            <p:cNvSpPr/>
            <p:nvPr/>
          </p:nvSpPr>
          <p:spPr>
            <a:xfrm>
              <a:off x="4879848" y="3837432"/>
              <a:ext cx="81280" cy="41275"/>
            </a:xfrm>
            <a:custGeom>
              <a:avLst/>
              <a:gdLst/>
              <a:ahLst/>
              <a:cxnLst/>
              <a:rect l="l" t="t" r="r" b="b"/>
              <a:pathLst>
                <a:path w="81279" h="41275">
                  <a:moveTo>
                    <a:pt x="0" y="0"/>
                  </a:moveTo>
                  <a:lnTo>
                    <a:pt x="0" y="7620"/>
                  </a:lnTo>
                  <a:lnTo>
                    <a:pt x="1524" y="13716"/>
                  </a:lnTo>
                  <a:lnTo>
                    <a:pt x="7620" y="25908"/>
                  </a:lnTo>
                  <a:lnTo>
                    <a:pt x="13716" y="30480"/>
                  </a:lnTo>
                  <a:lnTo>
                    <a:pt x="18288" y="35052"/>
                  </a:lnTo>
                  <a:lnTo>
                    <a:pt x="24384" y="38100"/>
                  </a:lnTo>
                  <a:lnTo>
                    <a:pt x="30480" y="39624"/>
                  </a:lnTo>
                  <a:lnTo>
                    <a:pt x="38100" y="41148"/>
                  </a:lnTo>
                  <a:lnTo>
                    <a:pt x="44195" y="41148"/>
                  </a:lnTo>
                  <a:lnTo>
                    <a:pt x="79248" y="13716"/>
                  </a:lnTo>
                  <a:lnTo>
                    <a:pt x="80772" y="7620"/>
                  </a:lnTo>
                  <a:lnTo>
                    <a:pt x="80772" y="0"/>
                  </a:lnTo>
                </a:path>
              </a:pathLst>
            </a:custGeom>
            <a:ln w="1524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164" name="object 164"/>
          <p:cNvGrpSpPr/>
          <p:nvPr/>
        </p:nvGrpSpPr>
        <p:grpSpPr>
          <a:xfrm>
            <a:off x="11394127" y="3829812"/>
            <a:ext cx="410481" cy="56515"/>
            <a:chOff x="4953000" y="3829811"/>
            <a:chExt cx="178435" cy="56515"/>
          </a:xfrm>
        </p:grpSpPr>
        <p:sp>
          <p:nvSpPr>
            <p:cNvPr id="165" name="object 165"/>
            <p:cNvSpPr/>
            <p:nvPr/>
          </p:nvSpPr>
          <p:spPr>
            <a:xfrm>
              <a:off x="5041392" y="3837431"/>
              <a:ext cx="82550" cy="41275"/>
            </a:xfrm>
            <a:custGeom>
              <a:avLst/>
              <a:gdLst/>
              <a:ahLst/>
              <a:cxnLst/>
              <a:rect l="l" t="t" r="r" b="b"/>
              <a:pathLst>
                <a:path w="82550" h="41275">
                  <a:moveTo>
                    <a:pt x="0" y="0"/>
                  </a:moveTo>
                  <a:lnTo>
                    <a:pt x="18288" y="35052"/>
                  </a:lnTo>
                  <a:lnTo>
                    <a:pt x="38100" y="41148"/>
                  </a:lnTo>
                  <a:lnTo>
                    <a:pt x="44195" y="41148"/>
                  </a:lnTo>
                  <a:lnTo>
                    <a:pt x="77724" y="19812"/>
                  </a:lnTo>
                  <a:lnTo>
                    <a:pt x="79248" y="13716"/>
                  </a:lnTo>
                  <a:lnTo>
                    <a:pt x="82296" y="7620"/>
                  </a:lnTo>
                  <a:lnTo>
                    <a:pt x="82296" y="0"/>
                  </a:lnTo>
                </a:path>
              </a:pathLst>
            </a:custGeom>
            <a:ln w="1524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66" name="object 166"/>
            <p:cNvSpPr/>
            <p:nvPr/>
          </p:nvSpPr>
          <p:spPr>
            <a:xfrm>
              <a:off x="4960620" y="3837431"/>
              <a:ext cx="81280" cy="41275"/>
            </a:xfrm>
            <a:custGeom>
              <a:avLst/>
              <a:gdLst/>
              <a:ahLst/>
              <a:cxnLst/>
              <a:rect l="l" t="t" r="r" b="b"/>
              <a:pathLst>
                <a:path w="81279" h="41275">
                  <a:moveTo>
                    <a:pt x="0" y="0"/>
                  </a:moveTo>
                  <a:lnTo>
                    <a:pt x="19812" y="35052"/>
                  </a:lnTo>
                  <a:lnTo>
                    <a:pt x="32004" y="39624"/>
                  </a:lnTo>
                  <a:lnTo>
                    <a:pt x="38100" y="41148"/>
                  </a:lnTo>
                  <a:lnTo>
                    <a:pt x="44195" y="41148"/>
                  </a:lnTo>
                  <a:lnTo>
                    <a:pt x="50292" y="39624"/>
                  </a:lnTo>
                  <a:lnTo>
                    <a:pt x="56387" y="38100"/>
                  </a:lnTo>
                  <a:lnTo>
                    <a:pt x="62484" y="35052"/>
                  </a:lnTo>
                  <a:lnTo>
                    <a:pt x="67056" y="30480"/>
                  </a:lnTo>
                  <a:lnTo>
                    <a:pt x="73152" y="25908"/>
                  </a:lnTo>
                  <a:lnTo>
                    <a:pt x="79248" y="13716"/>
                  </a:lnTo>
                  <a:lnTo>
                    <a:pt x="80772" y="7620"/>
                  </a:lnTo>
                  <a:lnTo>
                    <a:pt x="80772" y="0"/>
                  </a:lnTo>
                </a:path>
              </a:pathLst>
            </a:custGeom>
            <a:ln w="1524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167" name="object 167"/>
          <p:cNvGrpSpPr/>
          <p:nvPr/>
        </p:nvGrpSpPr>
        <p:grpSpPr>
          <a:xfrm>
            <a:off x="11018996" y="3823716"/>
            <a:ext cx="224961" cy="62865"/>
            <a:chOff x="4789932" y="3823715"/>
            <a:chExt cx="97790" cy="62865"/>
          </a:xfrm>
        </p:grpSpPr>
        <p:sp>
          <p:nvSpPr>
            <p:cNvPr id="168" name="object 168"/>
            <p:cNvSpPr/>
            <p:nvPr/>
          </p:nvSpPr>
          <p:spPr>
            <a:xfrm>
              <a:off x="4797552" y="3837431"/>
              <a:ext cx="82550" cy="41275"/>
            </a:xfrm>
            <a:custGeom>
              <a:avLst/>
              <a:gdLst/>
              <a:ahLst/>
              <a:cxnLst/>
              <a:rect l="l" t="t" r="r" b="b"/>
              <a:pathLst>
                <a:path w="82550" h="41275">
                  <a:moveTo>
                    <a:pt x="0" y="0"/>
                  </a:moveTo>
                  <a:lnTo>
                    <a:pt x="0" y="7620"/>
                  </a:lnTo>
                  <a:lnTo>
                    <a:pt x="3048" y="13716"/>
                  </a:lnTo>
                  <a:lnTo>
                    <a:pt x="4572" y="19812"/>
                  </a:lnTo>
                  <a:lnTo>
                    <a:pt x="9144" y="25908"/>
                  </a:lnTo>
                  <a:lnTo>
                    <a:pt x="18288" y="35052"/>
                  </a:lnTo>
                  <a:lnTo>
                    <a:pt x="24384" y="38100"/>
                  </a:lnTo>
                  <a:lnTo>
                    <a:pt x="32004" y="39624"/>
                  </a:lnTo>
                  <a:lnTo>
                    <a:pt x="38100" y="41148"/>
                  </a:lnTo>
                  <a:lnTo>
                    <a:pt x="44195" y="41148"/>
                  </a:lnTo>
                  <a:lnTo>
                    <a:pt x="51816" y="39624"/>
                  </a:lnTo>
                  <a:lnTo>
                    <a:pt x="80772" y="7620"/>
                  </a:lnTo>
                  <a:lnTo>
                    <a:pt x="82296" y="0"/>
                  </a:lnTo>
                </a:path>
              </a:pathLst>
            </a:custGeom>
            <a:ln w="1524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69" name="object 169"/>
            <p:cNvSpPr/>
            <p:nvPr/>
          </p:nvSpPr>
          <p:spPr>
            <a:xfrm>
              <a:off x="4789932" y="3830573"/>
              <a:ext cx="97790" cy="0"/>
            </a:xfrm>
            <a:custGeom>
              <a:avLst/>
              <a:gdLst/>
              <a:ahLst/>
              <a:cxnLst/>
              <a:rect l="l" t="t" r="r" b="b"/>
              <a:pathLst>
                <a:path w="97789">
                  <a:moveTo>
                    <a:pt x="0" y="0"/>
                  </a:moveTo>
                  <a:lnTo>
                    <a:pt x="15240" y="0"/>
                  </a:lnTo>
                </a:path>
                <a:path w="97789">
                  <a:moveTo>
                    <a:pt x="82296" y="0"/>
                  </a:moveTo>
                  <a:lnTo>
                    <a:pt x="97536" y="0"/>
                  </a:lnTo>
                </a:path>
              </a:pathLst>
            </a:custGeom>
            <a:ln w="13716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170" name="object 170"/>
          <p:cNvSpPr/>
          <p:nvPr/>
        </p:nvSpPr>
        <p:spPr>
          <a:xfrm>
            <a:off x="11411655" y="3823715"/>
            <a:ext cx="0" cy="13970"/>
          </a:xfrm>
          <a:custGeom>
            <a:avLst/>
            <a:gdLst/>
            <a:ahLst/>
            <a:cxnLst/>
            <a:rect l="l" t="t" r="r" b="b"/>
            <a:pathLst>
              <a:path h="13970">
                <a:moveTo>
                  <a:pt x="-7620" y="6858"/>
                </a:moveTo>
                <a:lnTo>
                  <a:pt x="7620" y="6858"/>
                </a:lnTo>
              </a:path>
            </a:pathLst>
          </a:custGeom>
          <a:ln w="13716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1" name="object 171"/>
          <p:cNvSpPr/>
          <p:nvPr/>
        </p:nvSpPr>
        <p:spPr>
          <a:xfrm>
            <a:off x="11597467" y="3823715"/>
            <a:ext cx="0" cy="13970"/>
          </a:xfrm>
          <a:custGeom>
            <a:avLst/>
            <a:gdLst/>
            <a:ahLst/>
            <a:cxnLst/>
            <a:rect l="l" t="t" r="r" b="b"/>
            <a:pathLst>
              <a:path h="13970">
                <a:moveTo>
                  <a:pt x="-7620" y="6858"/>
                </a:moveTo>
                <a:lnTo>
                  <a:pt x="7620" y="6858"/>
                </a:lnTo>
              </a:path>
            </a:pathLst>
          </a:custGeom>
          <a:ln w="13716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2" name="object 172"/>
          <p:cNvSpPr/>
          <p:nvPr/>
        </p:nvSpPr>
        <p:spPr>
          <a:xfrm>
            <a:off x="11769253" y="3823715"/>
            <a:ext cx="35059" cy="13970"/>
          </a:xfrm>
          <a:custGeom>
            <a:avLst/>
            <a:gdLst/>
            <a:ahLst/>
            <a:cxnLst/>
            <a:rect l="l" t="t" r="r" b="b"/>
            <a:pathLst>
              <a:path w="15239" h="13970">
                <a:moveTo>
                  <a:pt x="0" y="13716"/>
                </a:moveTo>
                <a:lnTo>
                  <a:pt x="15240" y="13716"/>
                </a:lnTo>
                <a:lnTo>
                  <a:pt x="15240" y="0"/>
                </a:lnTo>
                <a:lnTo>
                  <a:pt x="0" y="0"/>
                </a:lnTo>
                <a:lnTo>
                  <a:pt x="0" y="13716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grpSp>
        <p:nvGrpSpPr>
          <p:cNvPr id="173" name="object 173"/>
          <p:cNvGrpSpPr/>
          <p:nvPr/>
        </p:nvGrpSpPr>
        <p:grpSpPr>
          <a:xfrm>
            <a:off x="11769254" y="3823715"/>
            <a:ext cx="410481" cy="128270"/>
            <a:chOff x="5116067" y="3823715"/>
            <a:chExt cx="178435" cy="128270"/>
          </a:xfrm>
        </p:grpSpPr>
        <p:sp>
          <p:nvSpPr>
            <p:cNvPr id="174" name="object 174"/>
            <p:cNvSpPr/>
            <p:nvPr/>
          </p:nvSpPr>
          <p:spPr>
            <a:xfrm>
              <a:off x="5205984" y="3837431"/>
              <a:ext cx="81280" cy="41275"/>
            </a:xfrm>
            <a:custGeom>
              <a:avLst/>
              <a:gdLst/>
              <a:ahLst/>
              <a:cxnLst/>
              <a:rect l="l" t="t" r="r" b="b"/>
              <a:pathLst>
                <a:path w="81279" h="41275">
                  <a:moveTo>
                    <a:pt x="0" y="0"/>
                  </a:moveTo>
                  <a:lnTo>
                    <a:pt x="0" y="7620"/>
                  </a:lnTo>
                  <a:lnTo>
                    <a:pt x="1524" y="13716"/>
                  </a:lnTo>
                  <a:lnTo>
                    <a:pt x="7620" y="25908"/>
                  </a:lnTo>
                  <a:lnTo>
                    <a:pt x="13716" y="30480"/>
                  </a:lnTo>
                  <a:lnTo>
                    <a:pt x="18288" y="35052"/>
                  </a:lnTo>
                  <a:lnTo>
                    <a:pt x="24384" y="38100"/>
                  </a:lnTo>
                  <a:lnTo>
                    <a:pt x="30480" y="39624"/>
                  </a:lnTo>
                  <a:lnTo>
                    <a:pt x="38100" y="41148"/>
                  </a:lnTo>
                  <a:lnTo>
                    <a:pt x="44195" y="41148"/>
                  </a:lnTo>
                  <a:lnTo>
                    <a:pt x="79248" y="13716"/>
                  </a:lnTo>
                  <a:lnTo>
                    <a:pt x="80772" y="7620"/>
                  </a:lnTo>
                  <a:lnTo>
                    <a:pt x="80772" y="0"/>
                  </a:lnTo>
                </a:path>
              </a:pathLst>
            </a:custGeom>
            <a:ln w="1524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75" name="object 175"/>
            <p:cNvSpPr/>
            <p:nvPr/>
          </p:nvSpPr>
          <p:spPr>
            <a:xfrm>
              <a:off x="5123687" y="3837431"/>
              <a:ext cx="82550" cy="41275"/>
            </a:xfrm>
            <a:custGeom>
              <a:avLst/>
              <a:gdLst/>
              <a:ahLst/>
              <a:cxnLst/>
              <a:rect l="l" t="t" r="r" b="b"/>
              <a:pathLst>
                <a:path w="82550" h="41275">
                  <a:moveTo>
                    <a:pt x="0" y="0"/>
                  </a:moveTo>
                  <a:lnTo>
                    <a:pt x="0" y="7620"/>
                  </a:lnTo>
                  <a:lnTo>
                    <a:pt x="3048" y="13716"/>
                  </a:lnTo>
                  <a:lnTo>
                    <a:pt x="4572" y="19812"/>
                  </a:lnTo>
                  <a:lnTo>
                    <a:pt x="9144" y="25908"/>
                  </a:lnTo>
                  <a:lnTo>
                    <a:pt x="18288" y="35052"/>
                  </a:lnTo>
                  <a:lnTo>
                    <a:pt x="24384" y="38100"/>
                  </a:lnTo>
                  <a:lnTo>
                    <a:pt x="32004" y="39624"/>
                  </a:lnTo>
                  <a:lnTo>
                    <a:pt x="38100" y="41148"/>
                  </a:lnTo>
                  <a:lnTo>
                    <a:pt x="44195" y="41148"/>
                  </a:lnTo>
                  <a:lnTo>
                    <a:pt x="51816" y="39624"/>
                  </a:lnTo>
                  <a:lnTo>
                    <a:pt x="80772" y="7620"/>
                  </a:lnTo>
                  <a:lnTo>
                    <a:pt x="82296" y="0"/>
                  </a:lnTo>
                </a:path>
              </a:pathLst>
            </a:custGeom>
            <a:ln w="1524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76" name="object 176"/>
            <p:cNvSpPr/>
            <p:nvPr/>
          </p:nvSpPr>
          <p:spPr>
            <a:xfrm>
              <a:off x="5116067" y="3823715"/>
              <a:ext cx="15240" cy="13970"/>
            </a:xfrm>
            <a:custGeom>
              <a:avLst/>
              <a:gdLst/>
              <a:ahLst/>
              <a:cxnLst/>
              <a:rect l="l" t="t" r="r" b="b"/>
              <a:pathLst>
                <a:path w="15239" h="13970">
                  <a:moveTo>
                    <a:pt x="0" y="13716"/>
                  </a:moveTo>
                  <a:lnTo>
                    <a:pt x="15240" y="13716"/>
                  </a:lnTo>
                  <a:lnTo>
                    <a:pt x="15240" y="0"/>
                  </a:lnTo>
                  <a:lnTo>
                    <a:pt x="0" y="0"/>
                  </a:lnTo>
                  <a:lnTo>
                    <a:pt x="0" y="13716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77" name="object 177"/>
            <p:cNvSpPr/>
            <p:nvPr/>
          </p:nvSpPr>
          <p:spPr>
            <a:xfrm>
              <a:off x="5198364" y="3830573"/>
              <a:ext cx="96520" cy="0"/>
            </a:xfrm>
            <a:custGeom>
              <a:avLst/>
              <a:gdLst/>
              <a:ahLst/>
              <a:cxnLst/>
              <a:rect l="l" t="t" r="r" b="b"/>
              <a:pathLst>
                <a:path w="96520">
                  <a:moveTo>
                    <a:pt x="0" y="0"/>
                  </a:moveTo>
                  <a:lnTo>
                    <a:pt x="15240" y="0"/>
                  </a:lnTo>
                </a:path>
                <a:path w="96520">
                  <a:moveTo>
                    <a:pt x="80771" y="0"/>
                  </a:moveTo>
                  <a:lnTo>
                    <a:pt x="96011" y="0"/>
                  </a:lnTo>
                </a:path>
              </a:pathLst>
            </a:custGeom>
            <a:ln w="13716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78" name="object 178"/>
            <p:cNvSpPr/>
            <p:nvPr/>
          </p:nvSpPr>
          <p:spPr>
            <a:xfrm>
              <a:off x="5123688" y="3904487"/>
              <a:ext cx="82550" cy="40005"/>
            </a:xfrm>
            <a:custGeom>
              <a:avLst/>
              <a:gdLst/>
              <a:ahLst/>
              <a:cxnLst/>
              <a:rect l="l" t="t" r="r" b="b"/>
              <a:pathLst>
                <a:path w="82550" h="40004">
                  <a:moveTo>
                    <a:pt x="82296" y="39624"/>
                  </a:moveTo>
                  <a:lnTo>
                    <a:pt x="56388" y="3048"/>
                  </a:lnTo>
                  <a:lnTo>
                    <a:pt x="44196" y="0"/>
                  </a:lnTo>
                  <a:lnTo>
                    <a:pt x="36576" y="0"/>
                  </a:lnTo>
                  <a:lnTo>
                    <a:pt x="24384" y="3048"/>
                  </a:lnTo>
                  <a:lnTo>
                    <a:pt x="18288" y="7620"/>
                  </a:lnTo>
                  <a:lnTo>
                    <a:pt x="13716" y="10668"/>
                  </a:lnTo>
                  <a:lnTo>
                    <a:pt x="9144" y="15240"/>
                  </a:lnTo>
                  <a:lnTo>
                    <a:pt x="4572" y="21336"/>
                  </a:lnTo>
                  <a:lnTo>
                    <a:pt x="3048" y="25908"/>
                  </a:lnTo>
                  <a:lnTo>
                    <a:pt x="0" y="32004"/>
                  </a:lnTo>
                  <a:lnTo>
                    <a:pt x="0" y="39624"/>
                  </a:lnTo>
                </a:path>
              </a:pathLst>
            </a:custGeom>
            <a:ln w="1524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179" name="object 179"/>
          <p:cNvGrpSpPr/>
          <p:nvPr/>
        </p:nvGrpSpPr>
        <p:grpSpPr>
          <a:xfrm>
            <a:off x="11394127" y="3896867"/>
            <a:ext cx="410481" cy="55244"/>
            <a:chOff x="4953000" y="3896867"/>
            <a:chExt cx="178435" cy="55244"/>
          </a:xfrm>
        </p:grpSpPr>
        <p:sp>
          <p:nvSpPr>
            <p:cNvPr id="180" name="object 180"/>
            <p:cNvSpPr/>
            <p:nvPr/>
          </p:nvSpPr>
          <p:spPr>
            <a:xfrm>
              <a:off x="4960620" y="3904487"/>
              <a:ext cx="81280" cy="40005"/>
            </a:xfrm>
            <a:custGeom>
              <a:avLst/>
              <a:gdLst/>
              <a:ahLst/>
              <a:cxnLst/>
              <a:rect l="l" t="t" r="r" b="b"/>
              <a:pathLst>
                <a:path w="81279" h="40004">
                  <a:moveTo>
                    <a:pt x="80772" y="39624"/>
                  </a:moveTo>
                  <a:lnTo>
                    <a:pt x="80772" y="32004"/>
                  </a:lnTo>
                  <a:lnTo>
                    <a:pt x="79248" y="25908"/>
                  </a:lnTo>
                  <a:lnTo>
                    <a:pt x="73152" y="15240"/>
                  </a:lnTo>
                  <a:lnTo>
                    <a:pt x="67056" y="10668"/>
                  </a:lnTo>
                  <a:lnTo>
                    <a:pt x="62484" y="7620"/>
                  </a:lnTo>
                  <a:lnTo>
                    <a:pt x="56388" y="3048"/>
                  </a:lnTo>
                  <a:lnTo>
                    <a:pt x="50292" y="1524"/>
                  </a:lnTo>
                  <a:lnTo>
                    <a:pt x="44196" y="0"/>
                  </a:lnTo>
                  <a:lnTo>
                    <a:pt x="38100" y="0"/>
                  </a:lnTo>
                  <a:lnTo>
                    <a:pt x="32004" y="1524"/>
                  </a:lnTo>
                  <a:lnTo>
                    <a:pt x="24384" y="3048"/>
                  </a:lnTo>
                  <a:lnTo>
                    <a:pt x="19812" y="7620"/>
                  </a:lnTo>
                  <a:lnTo>
                    <a:pt x="13716" y="10668"/>
                  </a:lnTo>
                  <a:lnTo>
                    <a:pt x="9144" y="15240"/>
                  </a:lnTo>
                  <a:lnTo>
                    <a:pt x="3048" y="25908"/>
                  </a:lnTo>
                  <a:lnTo>
                    <a:pt x="1524" y="32004"/>
                  </a:lnTo>
                  <a:lnTo>
                    <a:pt x="0" y="39624"/>
                  </a:lnTo>
                </a:path>
              </a:pathLst>
            </a:custGeom>
            <a:ln w="1524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81" name="object 181"/>
            <p:cNvSpPr/>
            <p:nvPr/>
          </p:nvSpPr>
          <p:spPr>
            <a:xfrm>
              <a:off x="5041391" y="3904487"/>
              <a:ext cx="82550" cy="40005"/>
            </a:xfrm>
            <a:custGeom>
              <a:avLst/>
              <a:gdLst/>
              <a:ahLst/>
              <a:cxnLst/>
              <a:rect l="l" t="t" r="r" b="b"/>
              <a:pathLst>
                <a:path w="82550" h="40004">
                  <a:moveTo>
                    <a:pt x="82296" y="39624"/>
                  </a:moveTo>
                  <a:lnTo>
                    <a:pt x="82296" y="32004"/>
                  </a:lnTo>
                  <a:lnTo>
                    <a:pt x="79248" y="25908"/>
                  </a:lnTo>
                  <a:lnTo>
                    <a:pt x="77724" y="21336"/>
                  </a:lnTo>
                  <a:lnTo>
                    <a:pt x="73152" y="15240"/>
                  </a:lnTo>
                  <a:lnTo>
                    <a:pt x="68580" y="10668"/>
                  </a:lnTo>
                  <a:lnTo>
                    <a:pt x="64008" y="7620"/>
                  </a:lnTo>
                  <a:lnTo>
                    <a:pt x="57912" y="3048"/>
                  </a:lnTo>
                  <a:lnTo>
                    <a:pt x="51816" y="1524"/>
                  </a:lnTo>
                  <a:lnTo>
                    <a:pt x="44196" y="0"/>
                  </a:lnTo>
                  <a:lnTo>
                    <a:pt x="38100" y="0"/>
                  </a:lnTo>
                  <a:lnTo>
                    <a:pt x="30480" y="1524"/>
                  </a:lnTo>
                  <a:lnTo>
                    <a:pt x="24384" y="3048"/>
                  </a:lnTo>
                  <a:lnTo>
                    <a:pt x="18288" y="7620"/>
                  </a:lnTo>
                  <a:lnTo>
                    <a:pt x="13716" y="10668"/>
                  </a:lnTo>
                  <a:lnTo>
                    <a:pt x="9144" y="15240"/>
                  </a:lnTo>
                  <a:lnTo>
                    <a:pt x="4572" y="21336"/>
                  </a:lnTo>
                  <a:lnTo>
                    <a:pt x="3048" y="25908"/>
                  </a:lnTo>
                  <a:lnTo>
                    <a:pt x="1524" y="32004"/>
                  </a:lnTo>
                  <a:lnTo>
                    <a:pt x="0" y="39624"/>
                  </a:lnTo>
                </a:path>
              </a:pathLst>
            </a:custGeom>
            <a:ln w="1524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182" name="object 182"/>
          <p:cNvGrpSpPr/>
          <p:nvPr/>
        </p:nvGrpSpPr>
        <p:grpSpPr>
          <a:xfrm>
            <a:off x="11958571" y="3896868"/>
            <a:ext cx="222039" cy="62865"/>
            <a:chOff x="5198363" y="3896867"/>
            <a:chExt cx="96520" cy="62865"/>
          </a:xfrm>
        </p:grpSpPr>
        <p:sp>
          <p:nvSpPr>
            <p:cNvPr id="183" name="object 183"/>
            <p:cNvSpPr/>
            <p:nvPr/>
          </p:nvSpPr>
          <p:spPr>
            <a:xfrm>
              <a:off x="5205983" y="3904487"/>
              <a:ext cx="81280" cy="40005"/>
            </a:xfrm>
            <a:custGeom>
              <a:avLst/>
              <a:gdLst/>
              <a:ahLst/>
              <a:cxnLst/>
              <a:rect l="l" t="t" r="r" b="b"/>
              <a:pathLst>
                <a:path w="81279" h="40004">
                  <a:moveTo>
                    <a:pt x="80772" y="39624"/>
                  </a:moveTo>
                  <a:lnTo>
                    <a:pt x="80772" y="32004"/>
                  </a:lnTo>
                  <a:lnTo>
                    <a:pt x="79248" y="25908"/>
                  </a:lnTo>
                  <a:lnTo>
                    <a:pt x="73152" y="15240"/>
                  </a:lnTo>
                  <a:lnTo>
                    <a:pt x="68580" y="10668"/>
                  </a:lnTo>
                  <a:lnTo>
                    <a:pt x="62484" y="7620"/>
                  </a:lnTo>
                  <a:lnTo>
                    <a:pt x="56388" y="3048"/>
                  </a:lnTo>
                  <a:lnTo>
                    <a:pt x="44196" y="0"/>
                  </a:lnTo>
                  <a:lnTo>
                    <a:pt x="36576" y="0"/>
                  </a:lnTo>
                  <a:lnTo>
                    <a:pt x="24384" y="3048"/>
                  </a:lnTo>
                  <a:lnTo>
                    <a:pt x="18288" y="7620"/>
                  </a:lnTo>
                  <a:lnTo>
                    <a:pt x="12192" y="10668"/>
                  </a:lnTo>
                  <a:lnTo>
                    <a:pt x="7620" y="15240"/>
                  </a:lnTo>
                  <a:lnTo>
                    <a:pt x="1524" y="25908"/>
                  </a:lnTo>
                  <a:lnTo>
                    <a:pt x="0" y="32004"/>
                  </a:lnTo>
                  <a:lnTo>
                    <a:pt x="0" y="39624"/>
                  </a:lnTo>
                </a:path>
              </a:pathLst>
            </a:custGeom>
            <a:ln w="1524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84" name="object 184"/>
            <p:cNvSpPr/>
            <p:nvPr/>
          </p:nvSpPr>
          <p:spPr>
            <a:xfrm>
              <a:off x="5198363" y="3951731"/>
              <a:ext cx="96520" cy="0"/>
            </a:xfrm>
            <a:custGeom>
              <a:avLst/>
              <a:gdLst/>
              <a:ahLst/>
              <a:cxnLst/>
              <a:rect l="l" t="t" r="r" b="b"/>
              <a:pathLst>
                <a:path w="96520">
                  <a:moveTo>
                    <a:pt x="80771" y="0"/>
                  </a:moveTo>
                  <a:lnTo>
                    <a:pt x="96011" y="0"/>
                  </a:lnTo>
                </a:path>
                <a:path w="96520">
                  <a:moveTo>
                    <a:pt x="0" y="0"/>
                  </a:moveTo>
                  <a:lnTo>
                    <a:pt x="15240" y="0"/>
                  </a:lnTo>
                </a:path>
              </a:pathLst>
            </a:custGeom>
            <a:ln w="1524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185" name="object 185"/>
          <p:cNvSpPr/>
          <p:nvPr/>
        </p:nvSpPr>
        <p:spPr>
          <a:xfrm>
            <a:off x="11786785" y="3944111"/>
            <a:ext cx="0" cy="15240"/>
          </a:xfrm>
          <a:custGeom>
            <a:avLst/>
            <a:gdLst/>
            <a:ahLst/>
            <a:cxnLst/>
            <a:rect l="l" t="t" r="r" b="b"/>
            <a:pathLst>
              <a:path h="15239">
                <a:moveTo>
                  <a:pt x="-7620" y="7620"/>
                </a:moveTo>
                <a:lnTo>
                  <a:pt x="7620" y="7620"/>
                </a:lnTo>
              </a:path>
            </a:pathLst>
          </a:custGeom>
          <a:ln w="1524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6" name="object 186"/>
          <p:cNvSpPr/>
          <p:nvPr/>
        </p:nvSpPr>
        <p:spPr>
          <a:xfrm>
            <a:off x="11597467" y="3944111"/>
            <a:ext cx="0" cy="15240"/>
          </a:xfrm>
          <a:custGeom>
            <a:avLst/>
            <a:gdLst/>
            <a:ahLst/>
            <a:cxnLst/>
            <a:rect l="l" t="t" r="r" b="b"/>
            <a:pathLst>
              <a:path h="15239">
                <a:moveTo>
                  <a:pt x="-7620" y="7620"/>
                </a:moveTo>
                <a:lnTo>
                  <a:pt x="7620" y="7620"/>
                </a:lnTo>
              </a:path>
            </a:pathLst>
          </a:custGeom>
          <a:ln w="1524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7" name="object 187"/>
          <p:cNvSpPr/>
          <p:nvPr/>
        </p:nvSpPr>
        <p:spPr>
          <a:xfrm>
            <a:off x="11411655" y="3944111"/>
            <a:ext cx="0" cy="15240"/>
          </a:xfrm>
          <a:custGeom>
            <a:avLst/>
            <a:gdLst/>
            <a:ahLst/>
            <a:cxnLst/>
            <a:rect l="l" t="t" r="r" b="b"/>
            <a:pathLst>
              <a:path h="15239">
                <a:moveTo>
                  <a:pt x="-7620" y="7620"/>
                </a:moveTo>
                <a:lnTo>
                  <a:pt x="7620" y="7620"/>
                </a:lnTo>
              </a:path>
            </a:pathLst>
          </a:custGeom>
          <a:ln w="1524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grpSp>
        <p:nvGrpSpPr>
          <p:cNvPr id="188" name="object 188"/>
          <p:cNvGrpSpPr/>
          <p:nvPr/>
        </p:nvGrpSpPr>
        <p:grpSpPr>
          <a:xfrm>
            <a:off x="11018997" y="3896868"/>
            <a:ext cx="410481" cy="62865"/>
            <a:chOff x="4789932" y="3896867"/>
            <a:chExt cx="178435" cy="62865"/>
          </a:xfrm>
        </p:grpSpPr>
        <p:sp>
          <p:nvSpPr>
            <p:cNvPr id="189" name="object 189"/>
            <p:cNvSpPr/>
            <p:nvPr/>
          </p:nvSpPr>
          <p:spPr>
            <a:xfrm>
              <a:off x="4797552" y="3904487"/>
              <a:ext cx="82550" cy="40005"/>
            </a:xfrm>
            <a:custGeom>
              <a:avLst/>
              <a:gdLst/>
              <a:ahLst/>
              <a:cxnLst/>
              <a:rect l="l" t="t" r="r" b="b"/>
              <a:pathLst>
                <a:path w="82550" h="40004">
                  <a:moveTo>
                    <a:pt x="82296" y="39624"/>
                  </a:moveTo>
                  <a:lnTo>
                    <a:pt x="56388" y="3048"/>
                  </a:lnTo>
                  <a:lnTo>
                    <a:pt x="44196" y="0"/>
                  </a:lnTo>
                  <a:lnTo>
                    <a:pt x="36576" y="0"/>
                  </a:lnTo>
                  <a:lnTo>
                    <a:pt x="24384" y="3048"/>
                  </a:lnTo>
                  <a:lnTo>
                    <a:pt x="18288" y="7620"/>
                  </a:lnTo>
                  <a:lnTo>
                    <a:pt x="13716" y="10668"/>
                  </a:lnTo>
                  <a:lnTo>
                    <a:pt x="9144" y="15240"/>
                  </a:lnTo>
                  <a:lnTo>
                    <a:pt x="4572" y="21336"/>
                  </a:lnTo>
                  <a:lnTo>
                    <a:pt x="3048" y="25908"/>
                  </a:lnTo>
                  <a:lnTo>
                    <a:pt x="0" y="32004"/>
                  </a:lnTo>
                  <a:lnTo>
                    <a:pt x="0" y="39624"/>
                  </a:lnTo>
                </a:path>
              </a:pathLst>
            </a:custGeom>
            <a:ln w="1524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90" name="object 190"/>
            <p:cNvSpPr/>
            <p:nvPr/>
          </p:nvSpPr>
          <p:spPr>
            <a:xfrm>
              <a:off x="4879847" y="3904487"/>
              <a:ext cx="81280" cy="40005"/>
            </a:xfrm>
            <a:custGeom>
              <a:avLst/>
              <a:gdLst/>
              <a:ahLst/>
              <a:cxnLst/>
              <a:rect l="l" t="t" r="r" b="b"/>
              <a:pathLst>
                <a:path w="81279" h="40004">
                  <a:moveTo>
                    <a:pt x="80772" y="39624"/>
                  </a:moveTo>
                  <a:lnTo>
                    <a:pt x="80772" y="32004"/>
                  </a:lnTo>
                  <a:lnTo>
                    <a:pt x="79248" y="25908"/>
                  </a:lnTo>
                  <a:lnTo>
                    <a:pt x="73152" y="15240"/>
                  </a:lnTo>
                  <a:lnTo>
                    <a:pt x="68580" y="10668"/>
                  </a:lnTo>
                  <a:lnTo>
                    <a:pt x="62484" y="7620"/>
                  </a:lnTo>
                  <a:lnTo>
                    <a:pt x="56388" y="3048"/>
                  </a:lnTo>
                  <a:lnTo>
                    <a:pt x="44196" y="0"/>
                  </a:lnTo>
                  <a:lnTo>
                    <a:pt x="36576" y="0"/>
                  </a:lnTo>
                  <a:lnTo>
                    <a:pt x="24384" y="3048"/>
                  </a:lnTo>
                  <a:lnTo>
                    <a:pt x="18288" y="7620"/>
                  </a:lnTo>
                  <a:lnTo>
                    <a:pt x="12192" y="10668"/>
                  </a:lnTo>
                  <a:lnTo>
                    <a:pt x="7620" y="15240"/>
                  </a:lnTo>
                  <a:lnTo>
                    <a:pt x="1524" y="25908"/>
                  </a:lnTo>
                  <a:lnTo>
                    <a:pt x="0" y="32004"/>
                  </a:lnTo>
                  <a:lnTo>
                    <a:pt x="0" y="39624"/>
                  </a:lnTo>
                </a:path>
              </a:pathLst>
            </a:custGeom>
            <a:ln w="1524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91" name="object 191"/>
            <p:cNvSpPr/>
            <p:nvPr/>
          </p:nvSpPr>
          <p:spPr>
            <a:xfrm>
              <a:off x="4789932" y="3951731"/>
              <a:ext cx="178435" cy="0"/>
            </a:xfrm>
            <a:custGeom>
              <a:avLst/>
              <a:gdLst/>
              <a:ahLst/>
              <a:cxnLst/>
              <a:rect l="l" t="t" r="r" b="b"/>
              <a:pathLst>
                <a:path w="178435">
                  <a:moveTo>
                    <a:pt x="163067" y="0"/>
                  </a:moveTo>
                  <a:lnTo>
                    <a:pt x="178307" y="0"/>
                  </a:lnTo>
                </a:path>
                <a:path w="178435">
                  <a:moveTo>
                    <a:pt x="82296" y="0"/>
                  </a:moveTo>
                  <a:lnTo>
                    <a:pt x="97536" y="0"/>
                  </a:lnTo>
                </a:path>
                <a:path w="178435">
                  <a:moveTo>
                    <a:pt x="0" y="0"/>
                  </a:moveTo>
                  <a:lnTo>
                    <a:pt x="15240" y="0"/>
                  </a:lnTo>
                </a:path>
              </a:pathLst>
            </a:custGeom>
            <a:ln w="1524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192" name="object 192"/>
          <p:cNvSpPr/>
          <p:nvPr/>
        </p:nvSpPr>
        <p:spPr>
          <a:xfrm>
            <a:off x="11597467" y="2737103"/>
            <a:ext cx="0" cy="1080770"/>
          </a:xfrm>
          <a:custGeom>
            <a:avLst/>
            <a:gdLst/>
            <a:ahLst/>
            <a:cxnLst/>
            <a:rect l="l" t="t" r="r" b="b"/>
            <a:pathLst>
              <a:path h="1080770">
                <a:moveTo>
                  <a:pt x="0" y="1080516"/>
                </a:moveTo>
                <a:lnTo>
                  <a:pt x="0" y="0"/>
                </a:lnTo>
              </a:path>
            </a:pathLst>
          </a:custGeom>
          <a:ln w="1524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3" name="object 193"/>
          <p:cNvSpPr/>
          <p:nvPr/>
        </p:nvSpPr>
        <p:spPr>
          <a:xfrm>
            <a:off x="10577256" y="3759708"/>
            <a:ext cx="302383" cy="276225"/>
          </a:xfrm>
          <a:custGeom>
            <a:avLst/>
            <a:gdLst/>
            <a:ahLst/>
            <a:cxnLst/>
            <a:rect l="l" t="t" r="r" b="b"/>
            <a:pathLst>
              <a:path w="131445" h="276225">
                <a:moveTo>
                  <a:pt x="65532" y="234695"/>
                </a:moveTo>
                <a:lnTo>
                  <a:pt x="0" y="275843"/>
                </a:lnTo>
              </a:path>
              <a:path w="131445" h="276225">
                <a:moveTo>
                  <a:pt x="65532" y="164591"/>
                </a:moveTo>
                <a:lnTo>
                  <a:pt x="65532" y="234695"/>
                </a:lnTo>
              </a:path>
              <a:path w="131445" h="276225">
                <a:moveTo>
                  <a:pt x="131064" y="275843"/>
                </a:moveTo>
                <a:lnTo>
                  <a:pt x="65532" y="234695"/>
                </a:lnTo>
              </a:path>
              <a:path w="131445" h="276225">
                <a:moveTo>
                  <a:pt x="118872" y="0"/>
                </a:moveTo>
                <a:lnTo>
                  <a:pt x="118872" y="132588"/>
                </a:lnTo>
                <a:lnTo>
                  <a:pt x="10667" y="67056"/>
                </a:lnTo>
                <a:lnTo>
                  <a:pt x="118872" y="0"/>
                </a:lnTo>
                <a:close/>
              </a:path>
            </a:pathLst>
          </a:custGeom>
          <a:ln w="9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grpSp>
        <p:nvGrpSpPr>
          <p:cNvPr id="194" name="object 194"/>
          <p:cNvGrpSpPr/>
          <p:nvPr/>
        </p:nvGrpSpPr>
        <p:grpSpPr>
          <a:xfrm>
            <a:off x="11527350" y="2846831"/>
            <a:ext cx="127086" cy="149860"/>
            <a:chOff x="5010912" y="2846831"/>
            <a:chExt cx="55244" cy="149860"/>
          </a:xfrm>
        </p:grpSpPr>
        <p:sp>
          <p:nvSpPr>
            <p:cNvPr id="195" name="object 195"/>
            <p:cNvSpPr/>
            <p:nvPr/>
          </p:nvSpPr>
          <p:spPr>
            <a:xfrm>
              <a:off x="5015484" y="2921508"/>
              <a:ext cx="38100" cy="70485"/>
            </a:xfrm>
            <a:custGeom>
              <a:avLst/>
              <a:gdLst/>
              <a:ahLst/>
              <a:cxnLst/>
              <a:rect l="l" t="t" r="r" b="b"/>
              <a:pathLst>
                <a:path w="38100" h="70485">
                  <a:moveTo>
                    <a:pt x="36575" y="0"/>
                  </a:moveTo>
                  <a:lnTo>
                    <a:pt x="32003" y="1524"/>
                  </a:lnTo>
                  <a:lnTo>
                    <a:pt x="19811" y="4572"/>
                  </a:lnTo>
                  <a:lnTo>
                    <a:pt x="15239" y="7620"/>
                  </a:lnTo>
                  <a:lnTo>
                    <a:pt x="6095" y="16764"/>
                  </a:lnTo>
                  <a:lnTo>
                    <a:pt x="3047" y="21336"/>
                  </a:lnTo>
                  <a:lnTo>
                    <a:pt x="1523" y="27432"/>
                  </a:lnTo>
                  <a:lnTo>
                    <a:pt x="0" y="33528"/>
                  </a:lnTo>
                  <a:lnTo>
                    <a:pt x="0" y="38100"/>
                  </a:lnTo>
                  <a:lnTo>
                    <a:pt x="19811" y="65532"/>
                  </a:lnTo>
                  <a:lnTo>
                    <a:pt x="25907" y="68580"/>
                  </a:lnTo>
                  <a:lnTo>
                    <a:pt x="32003" y="70104"/>
                  </a:lnTo>
                  <a:lnTo>
                    <a:pt x="38099" y="70104"/>
                  </a:lnTo>
                </a:path>
              </a:pathLst>
            </a:custGeom>
            <a:ln w="9144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96" name="object 196"/>
            <p:cNvSpPr/>
            <p:nvPr/>
          </p:nvSpPr>
          <p:spPr>
            <a:xfrm>
              <a:off x="5015484" y="2851403"/>
              <a:ext cx="38100" cy="70485"/>
            </a:xfrm>
            <a:custGeom>
              <a:avLst/>
              <a:gdLst/>
              <a:ahLst/>
              <a:cxnLst/>
              <a:rect l="l" t="t" r="r" b="b"/>
              <a:pathLst>
                <a:path w="38100" h="70485">
                  <a:moveTo>
                    <a:pt x="36575" y="0"/>
                  </a:moveTo>
                  <a:lnTo>
                    <a:pt x="32003" y="0"/>
                  </a:lnTo>
                  <a:lnTo>
                    <a:pt x="25907" y="1524"/>
                  </a:lnTo>
                  <a:lnTo>
                    <a:pt x="0" y="32004"/>
                  </a:lnTo>
                  <a:lnTo>
                    <a:pt x="0" y="38100"/>
                  </a:lnTo>
                  <a:lnTo>
                    <a:pt x="15239" y="62484"/>
                  </a:lnTo>
                  <a:lnTo>
                    <a:pt x="19811" y="67056"/>
                  </a:lnTo>
                  <a:lnTo>
                    <a:pt x="32003" y="70104"/>
                  </a:lnTo>
                  <a:lnTo>
                    <a:pt x="38099" y="70104"/>
                  </a:lnTo>
                </a:path>
              </a:pathLst>
            </a:custGeom>
            <a:ln w="9144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97" name="object 197"/>
            <p:cNvSpPr/>
            <p:nvPr/>
          </p:nvSpPr>
          <p:spPr>
            <a:xfrm>
              <a:off x="5052060" y="2851403"/>
              <a:ext cx="13970" cy="140335"/>
            </a:xfrm>
            <a:custGeom>
              <a:avLst/>
              <a:gdLst/>
              <a:ahLst/>
              <a:cxnLst/>
              <a:rect l="l" t="t" r="r" b="b"/>
              <a:pathLst>
                <a:path w="13970" h="140335">
                  <a:moveTo>
                    <a:pt x="0" y="0"/>
                  </a:moveTo>
                  <a:lnTo>
                    <a:pt x="13716" y="0"/>
                  </a:lnTo>
                </a:path>
                <a:path w="13970" h="140335">
                  <a:moveTo>
                    <a:pt x="0" y="70104"/>
                  </a:moveTo>
                  <a:lnTo>
                    <a:pt x="13716" y="70104"/>
                  </a:lnTo>
                </a:path>
                <a:path w="13970" h="140335">
                  <a:moveTo>
                    <a:pt x="0" y="140208"/>
                  </a:moveTo>
                  <a:lnTo>
                    <a:pt x="13716" y="140208"/>
                  </a:lnTo>
                </a:path>
              </a:pathLst>
            </a:custGeom>
            <a:ln w="9144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198" name="object 198"/>
          <p:cNvGrpSpPr/>
          <p:nvPr/>
        </p:nvGrpSpPr>
        <p:grpSpPr>
          <a:xfrm>
            <a:off x="11527350" y="3425952"/>
            <a:ext cx="127086" cy="151130"/>
            <a:chOff x="5010912" y="3425952"/>
            <a:chExt cx="55244" cy="151130"/>
          </a:xfrm>
        </p:grpSpPr>
        <p:sp>
          <p:nvSpPr>
            <p:cNvPr id="199" name="object 199"/>
            <p:cNvSpPr/>
            <p:nvPr/>
          </p:nvSpPr>
          <p:spPr>
            <a:xfrm>
              <a:off x="5015484" y="3502152"/>
              <a:ext cx="38100" cy="70485"/>
            </a:xfrm>
            <a:custGeom>
              <a:avLst/>
              <a:gdLst/>
              <a:ahLst/>
              <a:cxnLst/>
              <a:rect l="l" t="t" r="r" b="b"/>
              <a:pathLst>
                <a:path w="38100" h="70485">
                  <a:moveTo>
                    <a:pt x="36575" y="0"/>
                  </a:moveTo>
                  <a:lnTo>
                    <a:pt x="32003" y="0"/>
                  </a:lnTo>
                  <a:lnTo>
                    <a:pt x="25907" y="1524"/>
                  </a:lnTo>
                  <a:lnTo>
                    <a:pt x="0" y="32004"/>
                  </a:lnTo>
                  <a:lnTo>
                    <a:pt x="0" y="38100"/>
                  </a:lnTo>
                  <a:lnTo>
                    <a:pt x="25907" y="68580"/>
                  </a:lnTo>
                  <a:lnTo>
                    <a:pt x="32003" y="70104"/>
                  </a:lnTo>
                  <a:lnTo>
                    <a:pt x="38099" y="70104"/>
                  </a:lnTo>
                </a:path>
              </a:pathLst>
            </a:custGeom>
            <a:ln w="9144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00" name="object 200"/>
            <p:cNvSpPr/>
            <p:nvPr/>
          </p:nvSpPr>
          <p:spPr>
            <a:xfrm>
              <a:off x="5015484" y="3430524"/>
              <a:ext cx="38100" cy="71755"/>
            </a:xfrm>
            <a:custGeom>
              <a:avLst/>
              <a:gdLst/>
              <a:ahLst/>
              <a:cxnLst/>
              <a:rect l="l" t="t" r="r" b="b"/>
              <a:pathLst>
                <a:path w="38100" h="71754">
                  <a:moveTo>
                    <a:pt x="36575" y="0"/>
                  </a:moveTo>
                  <a:lnTo>
                    <a:pt x="32003" y="0"/>
                  </a:lnTo>
                  <a:lnTo>
                    <a:pt x="25907" y="1524"/>
                  </a:lnTo>
                  <a:lnTo>
                    <a:pt x="0" y="33528"/>
                  </a:lnTo>
                  <a:lnTo>
                    <a:pt x="0" y="38100"/>
                  </a:lnTo>
                  <a:lnTo>
                    <a:pt x="19811" y="67056"/>
                  </a:lnTo>
                  <a:lnTo>
                    <a:pt x="38099" y="71628"/>
                  </a:lnTo>
                </a:path>
              </a:pathLst>
            </a:custGeom>
            <a:ln w="9144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01" name="object 201"/>
            <p:cNvSpPr/>
            <p:nvPr/>
          </p:nvSpPr>
          <p:spPr>
            <a:xfrm>
              <a:off x="5052060" y="3430524"/>
              <a:ext cx="13970" cy="142240"/>
            </a:xfrm>
            <a:custGeom>
              <a:avLst/>
              <a:gdLst/>
              <a:ahLst/>
              <a:cxnLst/>
              <a:rect l="l" t="t" r="r" b="b"/>
              <a:pathLst>
                <a:path w="13970" h="142239">
                  <a:moveTo>
                    <a:pt x="0" y="0"/>
                  </a:moveTo>
                  <a:lnTo>
                    <a:pt x="13716" y="0"/>
                  </a:lnTo>
                </a:path>
                <a:path w="13970" h="142239">
                  <a:moveTo>
                    <a:pt x="0" y="71627"/>
                  </a:moveTo>
                  <a:lnTo>
                    <a:pt x="13716" y="71627"/>
                  </a:lnTo>
                </a:path>
                <a:path w="13970" h="142239">
                  <a:moveTo>
                    <a:pt x="0" y="141732"/>
                  </a:moveTo>
                  <a:lnTo>
                    <a:pt x="13716" y="141732"/>
                  </a:lnTo>
                </a:path>
              </a:pathLst>
            </a:custGeom>
            <a:ln w="9144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202" name="object 202"/>
          <p:cNvGrpSpPr/>
          <p:nvPr/>
        </p:nvGrpSpPr>
        <p:grpSpPr>
          <a:xfrm>
            <a:off x="11527349" y="3134868"/>
            <a:ext cx="3222493" cy="1766570"/>
            <a:chOff x="5010912" y="3134868"/>
            <a:chExt cx="1400810" cy="1766570"/>
          </a:xfrm>
        </p:grpSpPr>
        <p:sp>
          <p:nvSpPr>
            <p:cNvPr id="203" name="object 203"/>
            <p:cNvSpPr/>
            <p:nvPr/>
          </p:nvSpPr>
          <p:spPr>
            <a:xfrm>
              <a:off x="5015484" y="3211068"/>
              <a:ext cx="38100" cy="71755"/>
            </a:xfrm>
            <a:custGeom>
              <a:avLst/>
              <a:gdLst/>
              <a:ahLst/>
              <a:cxnLst/>
              <a:rect l="l" t="t" r="r" b="b"/>
              <a:pathLst>
                <a:path w="38100" h="71754">
                  <a:moveTo>
                    <a:pt x="36575" y="0"/>
                  </a:moveTo>
                  <a:lnTo>
                    <a:pt x="32003" y="1524"/>
                  </a:lnTo>
                  <a:lnTo>
                    <a:pt x="19811" y="4572"/>
                  </a:lnTo>
                  <a:lnTo>
                    <a:pt x="15239" y="7620"/>
                  </a:lnTo>
                  <a:lnTo>
                    <a:pt x="6095" y="16764"/>
                  </a:lnTo>
                  <a:lnTo>
                    <a:pt x="3047" y="21336"/>
                  </a:lnTo>
                  <a:lnTo>
                    <a:pt x="1523" y="27432"/>
                  </a:lnTo>
                  <a:lnTo>
                    <a:pt x="0" y="33528"/>
                  </a:lnTo>
                  <a:lnTo>
                    <a:pt x="0" y="39624"/>
                  </a:lnTo>
                  <a:lnTo>
                    <a:pt x="1523" y="45719"/>
                  </a:lnTo>
                  <a:lnTo>
                    <a:pt x="3047" y="50292"/>
                  </a:lnTo>
                  <a:lnTo>
                    <a:pt x="6095" y="56387"/>
                  </a:lnTo>
                  <a:lnTo>
                    <a:pt x="10667" y="59436"/>
                  </a:lnTo>
                  <a:lnTo>
                    <a:pt x="15239" y="64008"/>
                  </a:lnTo>
                  <a:lnTo>
                    <a:pt x="19811" y="67056"/>
                  </a:lnTo>
                  <a:lnTo>
                    <a:pt x="25907" y="70104"/>
                  </a:lnTo>
                  <a:lnTo>
                    <a:pt x="32003" y="71628"/>
                  </a:lnTo>
                  <a:lnTo>
                    <a:pt x="38099" y="71628"/>
                  </a:lnTo>
                </a:path>
              </a:pathLst>
            </a:custGeom>
            <a:ln w="9144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04" name="object 204"/>
            <p:cNvSpPr/>
            <p:nvPr/>
          </p:nvSpPr>
          <p:spPr>
            <a:xfrm>
              <a:off x="5015484" y="3140964"/>
              <a:ext cx="38100" cy="70485"/>
            </a:xfrm>
            <a:custGeom>
              <a:avLst/>
              <a:gdLst/>
              <a:ahLst/>
              <a:cxnLst/>
              <a:rect l="l" t="t" r="r" b="b"/>
              <a:pathLst>
                <a:path w="38100" h="70485">
                  <a:moveTo>
                    <a:pt x="36575" y="0"/>
                  </a:moveTo>
                  <a:lnTo>
                    <a:pt x="32003" y="0"/>
                  </a:lnTo>
                  <a:lnTo>
                    <a:pt x="25907" y="1524"/>
                  </a:lnTo>
                  <a:lnTo>
                    <a:pt x="0" y="32004"/>
                  </a:lnTo>
                  <a:lnTo>
                    <a:pt x="0" y="38100"/>
                  </a:lnTo>
                  <a:lnTo>
                    <a:pt x="15239" y="62484"/>
                  </a:lnTo>
                  <a:lnTo>
                    <a:pt x="19811" y="67056"/>
                  </a:lnTo>
                  <a:lnTo>
                    <a:pt x="32003" y="70104"/>
                  </a:lnTo>
                  <a:lnTo>
                    <a:pt x="38099" y="70104"/>
                  </a:lnTo>
                </a:path>
              </a:pathLst>
            </a:custGeom>
            <a:ln w="9144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05" name="object 205"/>
            <p:cNvSpPr/>
            <p:nvPr/>
          </p:nvSpPr>
          <p:spPr>
            <a:xfrm>
              <a:off x="5052060" y="3139440"/>
              <a:ext cx="1355090" cy="1757680"/>
            </a:xfrm>
            <a:custGeom>
              <a:avLst/>
              <a:gdLst/>
              <a:ahLst/>
              <a:cxnLst/>
              <a:rect l="l" t="t" r="r" b="b"/>
              <a:pathLst>
                <a:path w="1355089" h="1757679">
                  <a:moveTo>
                    <a:pt x="0" y="1524"/>
                  </a:moveTo>
                  <a:lnTo>
                    <a:pt x="13716" y="1524"/>
                  </a:lnTo>
                </a:path>
                <a:path w="1355089" h="1757679">
                  <a:moveTo>
                    <a:pt x="0" y="71627"/>
                  </a:moveTo>
                  <a:lnTo>
                    <a:pt x="13716" y="71627"/>
                  </a:lnTo>
                </a:path>
                <a:path w="1355089" h="1757679">
                  <a:moveTo>
                    <a:pt x="0" y="143256"/>
                  </a:moveTo>
                  <a:lnTo>
                    <a:pt x="13716" y="143256"/>
                  </a:lnTo>
                </a:path>
                <a:path w="1355089" h="1757679">
                  <a:moveTo>
                    <a:pt x="18287" y="0"/>
                  </a:moveTo>
                  <a:lnTo>
                    <a:pt x="1354835" y="0"/>
                  </a:lnTo>
                  <a:lnTo>
                    <a:pt x="1354835" y="1757172"/>
                  </a:lnTo>
                </a:path>
              </a:pathLst>
            </a:custGeom>
            <a:ln w="9144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206" name="object 206"/>
          <p:cNvGrpSpPr/>
          <p:nvPr/>
        </p:nvGrpSpPr>
        <p:grpSpPr>
          <a:xfrm>
            <a:off x="11664078" y="2738627"/>
            <a:ext cx="1742717" cy="224154"/>
            <a:chOff x="5070347" y="2738627"/>
            <a:chExt cx="757555" cy="224154"/>
          </a:xfrm>
        </p:grpSpPr>
        <p:sp>
          <p:nvSpPr>
            <p:cNvPr id="207" name="object 207"/>
            <p:cNvSpPr/>
            <p:nvPr/>
          </p:nvSpPr>
          <p:spPr>
            <a:xfrm>
              <a:off x="5070347" y="2851403"/>
              <a:ext cx="541020" cy="0"/>
            </a:xfrm>
            <a:custGeom>
              <a:avLst/>
              <a:gdLst/>
              <a:ahLst/>
              <a:cxnLst/>
              <a:rect l="l" t="t" r="r" b="b"/>
              <a:pathLst>
                <a:path w="541020">
                  <a:moveTo>
                    <a:pt x="0" y="0"/>
                  </a:moveTo>
                  <a:lnTo>
                    <a:pt x="541019" y="0"/>
                  </a:lnTo>
                </a:path>
              </a:pathLst>
            </a:custGeom>
            <a:ln w="9144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208" name="object 208"/>
            <p:cNvPicPr/>
            <p:nvPr/>
          </p:nvPicPr>
          <p:blipFill>
            <a:blip r:embed="rId28" cstate="print"/>
            <a:stretch>
              <a:fillRect/>
            </a:stretch>
          </p:blipFill>
          <p:spPr>
            <a:xfrm>
              <a:off x="5606795" y="2738627"/>
              <a:ext cx="220980" cy="224027"/>
            </a:xfrm>
            <a:prstGeom prst="rect">
              <a:avLst/>
            </a:prstGeom>
          </p:spPr>
        </p:pic>
      </p:grpSp>
      <p:sp>
        <p:nvSpPr>
          <p:cNvPr id="209" name="object 209"/>
          <p:cNvSpPr/>
          <p:nvPr/>
        </p:nvSpPr>
        <p:spPr>
          <a:xfrm>
            <a:off x="11597467" y="3959352"/>
            <a:ext cx="0" cy="995680"/>
          </a:xfrm>
          <a:custGeom>
            <a:avLst/>
            <a:gdLst/>
            <a:ahLst/>
            <a:cxnLst/>
            <a:rect l="l" t="t" r="r" b="b"/>
            <a:pathLst>
              <a:path h="995679">
                <a:moveTo>
                  <a:pt x="0" y="0"/>
                </a:moveTo>
                <a:lnTo>
                  <a:pt x="0" y="995171"/>
                </a:lnTo>
              </a:path>
            </a:pathLst>
          </a:custGeom>
          <a:ln w="1524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grpSp>
        <p:nvGrpSpPr>
          <p:cNvPr id="210" name="object 210"/>
          <p:cNvGrpSpPr/>
          <p:nvPr/>
        </p:nvGrpSpPr>
        <p:grpSpPr>
          <a:xfrm>
            <a:off x="12161915" y="3959352"/>
            <a:ext cx="262941" cy="516890"/>
            <a:chOff x="5286756" y="3959352"/>
            <a:chExt cx="114300" cy="516890"/>
          </a:xfrm>
        </p:grpSpPr>
        <p:sp>
          <p:nvSpPr>
            <p:cNvPr id="211" name="object 211"/>
            <p:cNvSpPr/>
            <p:nvPr/>
          </p:nvSpPr>
          <p:spPr>
            <a:xfrm>
              <a:off x="5291328" y="3963924"/>
              <a:ext cx="83820" cy="508000"/>
            </a:xfrm>
            <a:custGeom>
              <a:avLst/>
              <a:gdLst/>
              <a:ahLst/>
              <a:cxnLst/>
              <a:rect l="l" t="t" r="r" b="b"/>
              <a:pathLst>
                <a:path w="83820" h="508000">
                  <a:moveTo>
                    <a:pt x="0" y="0"/>
                  </a:moveTo>
                  <a:lnTo>
                    <a:pt x="83819" y="0"/>
                  </a:lnTo>
                  <a:lnTo>
                    <a:pt x="83819" y="507491"/>
                  </a:lnTo>
                </a:path>
              </a:pathLst>
            </a:custGeom>
            <a:ln w="9144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12" name="object 212"/>
            <p:cNvSpPr/>
            <p:nvPr/>
          </p:nvSpPr>
          <p:spPr>
            <a:xfrm>
              <a:off x="5350763" y="4172711"/>
              <a:ext cx="36830" cy="70485"/>
            </a:xfrm>
            <a:custGeom>
              <a:avLst/>
              <a:gdLst/>
              <a:ahLst/>
              <a:cxnLst/>
              <a:rect l="l" t="t" r="r" b="b"/>
              <a:pathLst>
                <a:path w="36829" h="70485">
                  <a:moveTo>
                    <a:pt x="36575" y="0"/>
                  </a:moveTo>
                  <a:lnTo>
                    <a:pt x="30479" y="0"/>
                  </a:lnTo>
                  <a:lnTo>
                    <a:pt x="24383" y="1524"/>
                  </a:lnTo>
                  <a:lnTo>
                    <a:pt x="0" y="27432"/>
                  </a:lnTo>
                  <a:lnTo>
                    <a:pt x="0" y="44195"/>
                  </a:lnTo>
                  <a:lnTo>
                    <a:pt x="3047" y="50292"/>
                  </a:lnTo>
                  <a:lnTo>
                    <a:pt x="9143" y="59436"/>
                  </a:lnTo>
                  <a:lnTo>
                    <a:pt x="13715" y="64008"/>
                  </a:lnTo>
                  <a:lnTo>
                    <a:pt x="19811" y="65532"/>
                  </a:lnTo>
                  <a:lnTo>
                    <a:pt x="24383" y="67056"/>
                  </a:lnTo>
                  <a:lnTo>
                    <a:pt x="36575" y="70104"/>
                  </a:lnTo>
                </a:path>
              </a:pathLst>
            </a:custGeom>
            <a:ln w="9144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13" name="object 213"/>
            <p:cNvSpPr/>
            <p:nvPr/>
          </p:nvSpPr>
          <p:spPr>
            <a:xfrm>
              <a:off x="5350763" y="4101084"/>
              <a:ext cx="36830" cy="71755"/>
            </a:xfrm>
            <a:custGeom>
              <a:avLst/>
              <a:gdLst/>
              <a:ahLst/>
              <a:cxnLst/>
              <a:rect l="l" t="t" r="r" b="b"/>
              <a:pathLst>
                <a:path w="36829" h="71754">
                  <a:moveTo>
                    <a:pt x="36575" y="0"/>
                  </a:moveTo>
                  <a:lnTo>
                    <a:pt x="3047" y="21336"/>
                  </a:lnTo>
                  <a:lnTo>
                    <a:pt x="0" y="27432"/>
                  </a:lnTo>
                  <a:lnTo>
                    <a:pt x="0" y="45719"/>
                  </a:lnTo>
                  <a:lnTo>
                    <a:pt x="9143" y="59436"/>
                  </a:lnTo>
                  <a:lnTo>
                    <a:pt x="13715" y="64008"/>
                  </a:lnTo>
                  <a:lnTo>
                    <a:pt x="19811" y="67056"/>
                  </a:lnTo>
                  <a:lnTo>
                    <a:pt x="24383" y="70104"/>
                  </a:lnTo>
                  <a:lnTo>
                    <a:pt x="30479" y="71628"/>
                  </a:lnTo>
                  <a:lnTo>
                    <a:pt x="36575" y="71628"/>
                  </a:lnTo>
                </a:path>
              </a:pathLst>
            </a:custGeom>
            <a:ln w="9144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14" name="object 214"/>
            <p:cNvSpPr/>
            <p:nvPr/>
          </p:nvSpPr>
          <p:spPr>
            <a:xfrm>
              <a:off x="5387339" y="4101084"/>
              <a:ext cx="13970" cy="71755"/>
            </a:xfrm>
            <a:custGeom>
              <a:avLst/>
              <a:gdLst/>
              <a:ahLst/>
              <a:cxnLst/>
              <a:rect l="l" t="t" r="r" b="b"/>
              <a:pathLst>
                <a:path w="13970" h="71754">
                  <a:moveTo>
                    <a:pt x="0" y="0"/>
                  </a:moveTo>
                  <a:lnTo>
                    <a:pt x="13716" y="0"/>
                  </a:lnTo>
                </a:path>
                <a:path w="13970" h="71754">
                  <a:moveTo>
                    <a:pt x="0" y="71627"/>
                  </a:moveTo>
                  <a:lnTo>
                    <a:pt x="13716" y="71627"/>
                  </a:lnTo>
                </a:path>
              </a:pathLst>
            </a:custGeom>
            <a:ln w="9144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215" name="object 215"/>
          <p:cNvGrpSpPr/>
          <p:nvPr/>
        </p:nvGrpSpPr>
        <p:grpSpPr>
          <a:xfrm>
            <a:off x="12898152" y="4133089"/>
            <a:ext cx="1016704" cy="220979"/>
            <a:chOff x="5606796" y="4133088"/>
            <a:chExt cx="441959" cy="220979"/>
          </a:xfrm>
        </p:grpSpPr>
        <p:sp>
          <p:nvSpPr>
            <p:cNvPr id="216" name="object 216"/>
            <p:cNvSpPr/>
            <p:nvPr/>
          </p:nvSpPr>
          <p:spPr>
            <a:xfrm>
              <a:off x="5611368" y="4137660"/>
              <a:ext cx="212090" cy="212090"/>
            </a:xfrm>
            <a:custGeom>
              <a:avLst/>
              <a:gdLst/>
              <a:ahLst/>
              <a:cxnLst/>
              <a:rect l="l" t="t" r="r" b="b"/>
              <a:pathLst>
                <a:path w="212089" h="212089">
                  <a:moveTo>
                    <a:pt x="0" y="105155"/>
                  </a:moveTo>
                  <a:lnTo>
                    <a:pt x="8072" y="64293"/>
                  </a:lnTo>
                  <a:lnTo>
                    <a:pt x="30289" y="30860"/>
                  </a:lnTo>
                  <a:lnTo>
                    <a:pt x="63650" y="8286"/>
                  </a:lnTo>
                  <a:lnTo>
                    <a:pt x="105155" y="0"/>
                  </a:lnTo>
                  <a:lnTo>
                    <a:pt x="146899" y="8286"/>
                  </a:lnTo>
                  <a:lnTo>
                    <a:pt x="180784" y="30860"/>
                  </a:lnTo>
                  <a:lnTo>
                    <a:pt x="203525" y="64293"/>
                  </a:lnTo>
                  <a:lnTo>
                    <a:pt x="211836" y="105155"/>
                  </a:lnTo>
                  <a:lnTo>
                    <a:pt x="203525" y="146899"/>
                  </a:lnTo>
                  <a:lnTo>
                    <a:pt x="180784" y="180784"/>
                  </a:lnTo>
                  <a:lnTo>
                    <a:pt x="146899" y="203525"/>
                  </a:lnTo>
                  <a:lnTo>
                    <a:pt x="105155" y="211835"/>
                  </a:lnTo>
                  <a:lnTo>
                    <a:pt x="63650" y="203525"/>
                  </a:lnTo>
                  <a:lnTo>
                    <a:pt x="30289" y="180784"/>
                  </a:lnTo>
                  <a:lnTo>
                    <a:pt x="8072" y="146899"/>
                  </a:lnTo>
                  <a:lnTo>
                    <a:pt x="0" y="105155"/>
                  </a:lnTo>
                </a:path>
              </a:pathLst>
            </a:custGeom>
            <a:ln w="9144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17" name="object 217"/>
            <p:cNvSpPr/>
            <p:nvPr/>
          </p:nvSpPr>
          <p:spPr>
            <a:xfrm>
              <a:off x="5830823" y="4137660"/>
              <a:ext cx="213360" cy="212090"/>
            </a:xfrm>
            <a:custGeom>
              <a:avLst/>
              <a:gdLst/>
              <a:ahLst/>
              <a:cxnLst/>
              <a:rect l="l" t="t" r="r" b="b"/>
              <a:pathLst>
                <a:path w="213360" h="212089">
                  <a:moveTo>
                    <a:pt x="0" y="105155"/>
                  </a:moveTo>
                  <a:lnTo>
                    <a:pt x="8524" y="64293"/>
                  </a:lnTo>
                  <a:lnTo>
                    <a:pt x="31622" y="30860"/>
                  </a:lnTo>
                  <a:lnTo>
                    <a:pt x="65579" y="8286"/>
                  </a:lnTo>
                  <a:lnTo>
                    <a:pt x="106679" y="0"/>
                  </a:lnTo>
                  <a:lnTo>
                    <a:pt x="147780" y="8286"/>
                  </a:lnTo>
                  <a:lnTo>
                    <a:pt x="181737" y="30860"/>
                  </a:lnTo>
                  <a:lnTo>
                    <a:pt x="204835" y="64293"/>
                  </a:lnTo>
                  <a:lnTo>
                    <a:pt x="213359" y="105155"/>
                  </a:lnTo>
                  <a:lnTo>
                    <a:pt x="204835" y="146899"/>
                  </a:lnTo>
                  <a:lnTo>
                    <a:pt x="181737" y="180784"/>
                  </a:lnTo>
                  <a:lnTo>
                    <a:pt x="147780" y="203525"/>
                  </a:lnTo>
                  <a:lnTo>
                    <a:pt x="106679" y="211835"/>
                  </a:lnTo>
                  <a:lnTo>
                    <a:pt x="65579" y="203525"/>
                  </a:lnTo>
                  <a:lnTo>
                    <a:pt x="31622" y="180784"/>
                  </a:lnTo>
                  <a:lnTo>
                    <a:pt x="8524" y="146899"/>
                  </a:lnTo>
                  <a:lnTo>
                    <a:pt x="0" y="105155"/>
                  </a:lnTo>
                </a:path>
              </a:pathLst>
            </a:custGeom>
            <a:ln w="9144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218" name="object 218"/>
          <p:cNvSpPr/>
          <p:nvPr/>
        </p:nvSpPr>
        <p:spPr>
          <a:xfrm>
            <a:off x="12249561" y="4471415"/>
            <a:ext cx="235186" cy="363220"/>
          </a:xfrm>
          <a:custGeom>
            <a:avLst/>
            <a:gdLst/>
            <a:ahLst/>
            <a:cxnLst/>
            <a:rect l="l" t="t" r="r" b="b"/>
            <a:pathLst>
              <a:path w="102235" h="363220">
                <a:moveTo>
                  <a:pt x="36576" y="161543"/>
                </a:moveTo>
                <a:lnTo>
                  <a:pt x="65532" y="161543"/>
                </a:lnTo>
                <a:lnTo>
                  <a:pt x="65532" y="0"/>
                </a:lnTo>
                <a:lnTo>
                  <a:pt x="36576" y="0"/>
                </a:lnTo>
                <a:lnTo>
                  <a:pt x="36576" y="161543"/>
                </a:lnTo>
                <a:close/>
              </a:path>
              <a:path w="102235" h="363220">
                <a:moveTo>
                  <a:pt x="65532" y="161543"/>
                </a:moveTo>
                <a:lnTo>
                  <a:pt x="65532" y="161543"/>
                </a:lnTo>
              </a:path>
              <a:path w="102235" h="363220">
                <a:moveTo>
                  <a:pt x="50292" y="297180"/>
                </a:moveTo>
                <a:lnTo>
                  <a:pt x="50292" y="163067"/>
                </a:lnTo>
              </a:path>
              <a:path w="102235" h="363220">
                <a:moveTo>
                  <a:pt x="10667" y="329183"/>
                </a:moveTo>
                <a:lnTo>
                  <a:pt x="89916" y="329183"/>
                </a:lnTo>
              </a:path>
              <a:path w="102235" h="363220">
                <a:moveTo>
                  <a:pt x="24383" y="362711"/>
                </a:moveTo>
                <a:lnTo>
                  <a:pt x="76200" y="362711"/>
                </a:lnTo>
              </a:path>
              <a:path w="102235" h="363220">
                <a:moveTo>
                  <a:pt x="0" y="297180"/>
                </a:moveTo>
                <a:lnTo>
                  <a:pt x="102108" y="297180"/>
                </a:lnTo>
              </a:path>
            </a:pathLst>
          </a:custGeom>
          <a:ln w="9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pic>
        <p:nvPicPr>
          <p:cNvPr id="219" name="object 219"/>
          <p:cNvPicPr/>
          <p:nvPr/>
        </p:nvPicPr>
        <p:blipFill>
          <a:blip r:embed="rId29" cstate="print"/>
          <a:stretch>
            <a:fillRect/>
          </a:stretch>
        </p:blipFill>
        <p:spPr>
          <a:xfrm>
            <a:off x="10559726" y="4341876"/>
            <a:ext cx="1114871" cy="256032"/>
          </a:xfrm>
          <a:prstGeom prst="rect">
            <a:avLst/>
          </a:prstGeom>
        </p:spPr>
      </p:pic>
      <p:grpSp>
        <p:nvGrpSpPr>
          <p:cNvPr id="220" name="object 220"/>
          <p:cNvGrpSpPr/>
          <p:nvPr/>
        </p:nvGrpSpPr>
        <p:grpSpPr>
          <a:xfrm>
            <a:off x="11520339" y="4892040"/>
            <a:ext cx="3475208" cy="745490"/>
            <a:chOff x="5007864" y="4892040"/>
            <a:chExt cx="1510665" cy="745490"/>
          </a:xfrm>
        </p:grpSpPr>
        <p:sp>
          <p:nvSpPr>
            <p:cNvPr id="221" name="object 221"/>
            <p:cNvSpPr/>
            <p:nvPr/>
          </p:nvSpPr>
          <p:spPr>
            <a:xfrm>
              <a:off x="5041392" y="5097780"/>
              <a:ext cx="0" cy="539750"/>
            </a:xfrm>
            <a:custGeom>
              <a:avLst/>
              <a:gdLst/>
              <a:ahLst/>
              <a:cxnLst/>
              <a:rect l="l" t="t" r="r" b="b"/>
              <a:pathLst>
                <a:path h="539750">
                  <a:moveTo>
                    <a:pt x="0" y="0"/>
                  </a:moveTo>
                  <a:lnTo>
                    <a:pt x="0" y="539496"/>
                  </a:lnTo>
                </a:path>
              </a:pathLst>
            </a:custGeom>
            <a:ln w="1524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22" name="object 222"/>
            <p:cNvSpPr/>
            <p:nvPr/>
          </p:nvSpPr>
          <p:spPr>
            <a:xfrm>
              <a:off x="5012436" y="5452871"/>
              <a:ext cx="38100" cy="68580"/>
            </a:xfrm>
            <a:custGeom>
              <a:avLst/>
              <a:gdLst/>
              <a:ahLst/>
              <a:cxnLst/>
              <a:rect l="l" t="t" r="r" b="b"/>
              <a:pathLst>
                <a:path w="38100" h="68579">
                  <a:moveTo>
                    <a:pt x="36575" y="0"/>
                  </a:moveTo>
                  <a:lnTo>
                    <a:pt x="30479" y="0"/>
                  </a:lnTo>
                  <a:lnTo>
                    <a:pt x="25907" y="1524"/>
                  </a:lnTo>
                  <a:lnTo>
                    <a:pt x="0" y="32004"/>
                  </a:lnTo>
                  <a:lnTo>
                    <a:pt x="0" y="36576"/>
                  </a:lnTo>
                  <a:lnTo>
                    <a:pt x="25907" y="67056"/>
                  </a:lnTo>
                  <a:lnTo>
                    <a:pt x="30479" y="68580"/>
                  </a:lnTo>
                  <a:lnTo>
                    <a:pt x="38099" y="68580"/>
                  </a:lnTo>
                </a:path>
              </a:pathLst>
            </a:custGeom>
            <a:ln w="9144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23" name="object 223"/>
            <p:cNvSpPr/>
            <p:nvPr/>
          </p:nvSpPr>
          <p:spPr>
            <a:xfrm>
              <a:off x="5012436" y="5381244"/>
              <a:ext cx="38100" cy="71755"/>
            </a:xfrm>
            <a:custGeom>
              <a:avLst/>
              <a:gdLst/>
              <a:ahLst/>
              <a:cxnLst/>
              <a:rect l="l" t="t" r="r" b="b"/>
              <a:pathLst>
                <a:path w="38100" h="71754">
                  <a:moveTo>
                    <a:pt x="36575" y="0"/>
                  </a:moveTo>
                  <a:lnTo>
                    <a:pt x="30479" y="0"/>
                  </a:lnTo>
                  <a:lnTo>
                    <a:pt x="25907" y="1524"/>
                  </a:lnTo>
                  <a:lnTo>
                    <a:pt x="13715" y="7620"/>
                  </a:lnTo>
                  <a:lnTo>
                    <a:pt x="9143" y="12192"/>
                  </a:lnTo>
                  <a:lnTo>
                    <a:pt x="3047" y="21336"/>
                  </a:lnTo>
                  <a:lnTo>
                    <a:pt x="1523" y="27432"/>
                  </a:lnTo>
                  <a:lnTo>
                    <a:pt x="0" y="32004"/>
                  </a:lnTo>
                  <a:lnTo>
                    <a:pt x="0" y="38100"/>
                  </a:lnTo>
                  <a:lnTo>
                    <a:pt x="3047" y="50292"/>
                  </a:lnTo>
                  <a:lnTo>
                    <a:pt x="9143" y="59436"/>
                  </a:lnTo>
                  <a:lnTo>
                    <a:pt x="13715" y="64008"/>
                  </a:lnTo>
                  <a:lnTo>
                    <a:pt x="19811" y="67056"/>
                  </a:lnTo>
                  <a:lnTo>
                    <a:pt x="25907" y="68580"/>
                  </a:lnTo>
                  <a:lnTo>
                    <a:pt x="30479" y="70104"/>
                  </a:lnTo>
                  <a:lnTo>
                    <a:pt x="38099" y="71628"/>
                  </a:lnTo>
                </a:path>
              </a:pathLst>
            </a:custGeom>
            <a:ln w="9144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24" name="object 224"/>
            <p:cNvSpPr/>
            <p:nvPr/>
          </p:nvSpPr>
          <p:spPr>
            <a:xfrm>
              <a:off x="5044439" y="5111496"/>
              <a:ext cx="1362710" cy="411480"/>
            </a:xfrm>
            <a:custGeom>
              <a:avLst/>
              <a:gdLst/>
              <a:ahLst/>
              <a:cxnLst/>
              <a:rect l="l" t="t" r="r" b="b"/>
              <a:pathLst>
                <a:path w="1362710" h="411479">
                  <a:moveTo>
                    <a:pt x="4572" y="269748"/>
                  </a:moveTo>
                  <a:lnTo>
                    <a:pt x="18288" y="269748"/>
                  </a:lnTo>
                </a:path>
                <a:path w="1362710" h="411479">
                  <a:moveTo>
                    <a:pt x="4572" y="341375"/>
                  </a:moveTo>
                  <a:lnTo>
                    <a:pt x="18288" y="341375"/>
                  </a:lnTo>
                </a:path>
                <a:path w="1362710" h="411479">
                  <a:moveTo>
                    <a:pt x="4572" y="409955"/>
                  </a:moveTo>
                  <a:lnTo>
                    <a:pt x="18288" y="409955"/>
                  </a:lnTo>
                </a:path>
                <a:path w="1362710" h="411479">
                  <a:moveTo>
                    <a:pt x="1362456" y="0"/>
                  </a:moveTo>
                  <a:lnTo>
                    <a:pt x="1362456" y="411480"/>
                  </a:lnTo>
                  <a:lnTo>
                    <a:pt x="0" y="411480"/>
                  </a:lnTo>
                </a:path>
                <a:path w="1362710" h="411479">
                  <a:moveTo>
                    <a:pt x="25908" y="269748"/>
                  </a:moveTo>
                  <a:lnTo>
                    <a:pt x="111252" y="269748"/>
                  </a:lnTo>
                  <a:lnTo>
                    <a:pt x="111252" y="411480"/>
                  </a:lnTo>
                </a:path>
              </a:pathLst>
            </a:custGeom>
            <a:ln w="9144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225" name="object 225"/>
            <p:cNvPicPr/>
            <p:nvPr/>
          </p:nvPicPr>
          <p:blipFill>
            <a:blip r:embed="rId30" cstate="print"/>
            <a:stretch>
              <a:fillRect/>
            </a:stretch>
          </p:blipFill>
          <p:spPr>
            <a:xfrm>
              <a:off x="6294120" y="4892040"/>
              <a:ext cx="224027" cy="224027"/>
            </a:xfrm>
            <a:prstGeom prst="rect">
              <a:avLst/>
            </a:prstGeom>
          </p:spPr>
        </p:pic>
      </p:grpSp>
      <p:grpSp>
        <p:nvGrpSpPr>
          <p:cNvPr id="226" name="object 226"/>
          <p:cNvGrpSpPr/>
          <p:nvPr/>
        </p:nvGrpSpPr>
        <p:grpSpPr>
          <a:xfrm>
            <a:off x="7095912" y="4646677"/>
            <a:ext cx="109559" cy="47625"/>
            <a:chOff x="3084576" y="4646676"/>
            <a:chExt cx="47625" cy="47625"/>
          </a:xfrm>
        </p:grpSpPr>
        <p:sp>
          <p:nvSpPr>
            <p:cNvPr id="227" name="object 227"/>
            <p:cNvSpPr/>
            <p:nvPr/>
          </p:nvSpPr>
          <p:spPr>
            <a:xfrm>
              <a:off x="3089148" y="4651248"/>
              <a:ext cx="38100" cy="38100"/>
            </a:xfrm>
            <a:custGeom>
              <a:avLst/>
              <a:gdLst/>
              <a:ahLst/>
              <a:cxnLst/>
              <a:rect l="l" t="t" r="r" b="b"/>
              <a:pathLst>
                <a:path w="38100" h="38100">
                  <a:moveTo>
                    <a:pt x="18288" y="38099"/>
                  </a:moveTo>
                  <a:lnTo>
                    <a:pt x="10929" y="36504"/>
                  </a:lnTo>
                  <a:lnTo>
                    <a:pt x="5143" y="32194"/>
                  </a:lnTo>
                  <a:lnTo>
                    <a:pt x="1357" y="25884"/>
                  </a:lnTo>
                  <a:lnTo>
                    <a:pt x="0" y="18287"/>
                  </a:lnTo>
                  <a:lnTo>
                    <a:pt x="1357" y="10929"/>
                  </a:lnTo>
                  <a:lnTo>
                    <a:pt x="5143" y="5143"/>
                  </a:lnTo>
                  <a:lnTo>
                    <a:pt x="10929" y="1357"/>
                  </a:lnTo>
                  <a:lnTo>
                    <a:pt x="18288" y="0"/>
                  </a:lnTo>
                  <a:lnTo>
                    <a:pt x="25884" y="1357"/>
                  </a:lnTo>
                  <a:lnTo>
                    <a:pt x="32194" y="5143"/>
                  </a:lnTo>
                  <a:lnTo>
                    <a:pt x="36504" y="10929"/>
                  </a:lnTo>
                  <a:lnTo>
                    <a:pt x="38100" y="18287"/>
                  </a:lnTo>
                  <a:lnTo>
                    <a:pt x="36504" y="25884"/>
                  </a:lnTo>
                  <a:lnTo>
                    <a:pt x="32194" y="32194"/>
                  </a:lnTo>
                  <a:lnTo>
                    <a:pt x="25884" y="36504"/>
                  </a:lnTo>
                  <a:lnTo>
                    <a:pt x="18288" y="38099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28" name="object 228"/>
            <p:cNvSpPr/>
            <p:nvPr/>
          </p:nvSpPr>
          <p:spPr>
            <a:xfrm>
              <a:off x="3089148" y="4651248"/>
              <a:ext cx="38100" cy="38100"/>
            </a:xfrm>
            <a:custGeom>
              <a:avLst/>
              <a:gdLst/>
              <a:ahLst/>
              <a:cxnLst/>
              <a:rect l="l" t="t" r="r" b="b"/>
              <a:pathLst>
                <a:path w="38100" h="38100">
                  <a:moveTo>
                    <a:pt x="0" y="18287"/>
                  </a:moveTo>
                  <a:lnTo>
                    <a:pt x="1357" y="10929"/>
                  </a:lnTo>
                  <a:lnTo>
                    <a:pt x="5143" y="5143"/>
                  </a:lnTo>
                  <a:lnTo>
                    <a:pt x="10929" y="1357"/>
                  </a:lnTo>
                  <a:lnTo>
                    <a:pt x="18288" y="0"/>
                  </a:lnTo>
                  <a:lnTo>
                    <a:pt x="25884" y="1357"/>
                  </a:lnTo>
                  <a:lnTo>
                    <a:pt x="32194" y="5143"/>
                  </a:lnTo>
                  <a:lnTo>
                    <a:pt x="36504" y="10929"/>
                  </a:lnTo>
                  <a:lnTo>
                    <a:pt x="38100" y="18287"/>
                  </a:lnTo>
                  <a:lnTo>
                    <a:pt x="36504" y="25884"/>
                  </a:lnTo>
                  <a:lnTo>
                    <a:pt x="32194" y="32194"/>
                  </a:lnTo>
                  <a:lnTo>
                    <a:pt x="25884" y="36504"/>
                  </a:lnTo>
                  <a:lnTo>
                    <a:pt x="18288" y="38099"/>
                  </a:lnTo>
                  <a:lnTo>
                    <a:pt x="10929" y="36504"/>
                  </a:lnTo>
                  <a:lnTo>
                    <a:pt x="5143" y="32194"/>
                  </a:lnTo>
                  <a:lnTo>
                    <a:pt x="1357" y="25884"/>
                  </a:lnTo>
                  <a:lnTo>
                    <a:pt x="0" y="18287"/>
                  </a:lnTo>
                </a:path>
              </a:pathLst>
            </a:custGeom>
            <a:ln w="9144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229" name="object 229"/>
          <p:cNvGrpSpPr/>
          <p:nvPr/>
        </p:nvGrpSpPr>
        <p:grpSpPr>
          <a:xfrm>
            <a:off x="7095912" y="4988053"/>
            <a:ext cx="109559" cy="47625"/>
            <a:chOff x="3084576" y="4988052"/>
            <a:chExt cx="47625" cy="47625"/>
          </a:xfrm>
        </p:grpSpPr>
        <p:sp>
          <p:nvSpPr>
            <p:cNvPr id="230" name="object 230"/>
            <p:cNvSpPr/>
            <p:nvPr/>
          </p:nvSpPr>
          <p:spPr>
            <a:xfrm>
              <a:off x="3089148" y="4992624"/>
              <a:ext cx="38100" cy="38100"/>
            </a:xfrm>
            <a:custGeom>
              <a:avLst/>
              <a:gdLst/>
              <a:ahLst/>
              <a:cxnLst/>
              <a:rect l="l" t="t" r="r" b="b"/>
              <a:pathLst>
                <a:path w="38100" h="38100">
                  <a:moveTo>
                    <a:pt x="18288" y="38099"/>
                  </a:moveTo>
                  <a:lnTo>
                    <a:pt x="10929" y="36504"/>
                  </a:lnTo>
                  <a:lnTo>
                    <a:pt x="5143" y="32194"/>
                  </a:lnTo>
                  <a:lnTo>
                    <a:pt x="1357" y="25884"/>
                  </a:lnTo>
                  <a:lnTo>
                    <a:pt x="0" y="18287"/>
                  </a:lnTo>
                  <a:lnTo>
                    <a:pt x="1357" y="10929"/>
                  </a:lnTo>
                  <a:lnTo>
                    <a:pt x="5143" y="5143"/>
                  </a:lnTo>
                  <a:lnTo>
                    <a:pt x="10929" y="1357"/>
                  </a:lnTo>
                  <a:lnTo>
                    <a:pt x="18288" y="0"/>
                  </a:lnTo>
                  <a:lnTo>
                    <a:pt x="25884" y="1357"/>
                  </a:lnTo>
                  <a:lnTo>
                    <a:pt x="32194" y="5143"/>
                  </a:lnTo>
                  <a:lnTo>
                    <a:pt x="36504" y="10929"/>
                  </a:lnTo>
                  <a:lnTo>
                    <a:pt x="38100" y="18287"/>
                  </a:lnTo>
                  <a:lnTo>
                    <a:pt x="36504" y="25884"/>
                  </a:lnTo>
                  <a:lnTo>
                    <a:pt x="32194" y="32194"/>
                  </a:lnTo>
                  <a:lnTo>
                    <a:pt x="25884" y="36504"/>
                  </a:lnTo>
                  <a:lnTo>
                    <a:pt x="18288" y="38099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31" name="object 231"/>
            <p:cNvSpPr/>
            <p:nvPr/>
          </p:nvSpPr>
          <p:spPr>
            <a:xfrm>
              <a:off x="3089148" y="4992624"/>
              <a:ext cx="38100" cy="38100"/>
            </a:xfrm>
            <a:custGeom>
              <a:avLst/>
              <a:gdLst/>
              <a:ahLst/>
              <a:cxnLst/>
              <a:rect l="l" t="t" r="r" b="b"/>
              <a:pathLst>
                <a:path w="38100" h="38100">
                  <a:moveTo>
                    <a:pt x="0" y="18287"/>
                  </a:moveTo>
                  <a:lnTo>
                    <a:pt x="1357" y="10929"/>
                  </a:lnTo>
                  <a:lnTo>
                    <a:pt x="5143" y="5143"/>
                  </a:lnTo>
                  <a:lnTo>
                    <a:pt x="10929" y="1357"/>
                  </a:lnTo>
                  <a:lnTo>
                    <a:pt x="18288" y="0"/>
                  </a:lnTo>
                  <a:lnTo>
                    <a:pt x="25884" y="1357"/>
                  </a:lnTo>
                  <a:lnTo>
                    <a:pt x="32194" y="5143"/>
                  </a:lnTo>
                  <a:lnTo>
                    <a:pt x="36504" y="10929"/>
                  </a:lnTo>
                  <a:lnTo>
                    <a:pt x="38100" y="18287"/>
                  </a:lnTo>
                  <a:lnTo>
                    <a:pt x="36504" y="25884"/>
                  </a:lnTo>
                  <a:lnTo>
                    <a:pt x="32194" y="32194"/>
                  </a:lnTo>
                  <a:lnTo>
                    <a:pt x="25884" y="36504"/>
                  </a:lnTo>
                  <a:lnTo>
                    <a:pt x="18288" y="38099"/>
                  </a:lnTo>
                  <a:lnTo>
                    <a:pt x="10929" y="36504"/>
                  </a:lnTo>
                  <a:lnTo>
                    <a:pt x="5143" y="32194"/>
                  </a:lnTo>
                  <a:lnTo>
                    <a:pt x="1357" y="25884"/>
                  </a:lnTo>
                  <a:lnTo>
                    <a:pt x="0" y="18287"/>
                  </a:lnTo>
                </a:path>
              </a:pathLst>
            </a:custGeom>
            <a:ln w="9144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232" name="object 232"/>
          <p:cNvGrpSpPr/>
          <p:nvPr/>
        </p:nvGrpSpPr>
        <p:grpSpPr>
          <a:xfrm>
            <a:off x="7095912" y="5212080"/>
            <a:ext cx="109559" cy="47625"/>
            <a:chOff x="3084576" y="5212079"/>
            <a:chExt cx="47625" cy="47625"/>
          </a:xfrm>
        </p:grpSpPr>
        <p:sp>
          <p:nvSpPr>
            <p:cNvPr id="233" name="object 233"/>
            <p:cNvSpPr/>
            <p:nvPr/>
          </p:nvSpPr>
          <p:spPr>
            <a:xfrm>
              <a:off x="3089148" y="5216651"/>
              <a:ext cx="38100" cy="38100"/>
            </a:xfrm>
            <a:custGeom>
              <a:avLst/>
              <a:gdLst/>
              <a:ahLst/>
              <a:cxnLst/>
              <a:rect l="l" t="t" r="r" b="b"/>
              <a:pathLst>
                <a:path w="38100" h="38100">
                  <a:moveTo>
                    <a:pt x="18288" y="38099"/>
                  </a:moveTo>
                  <a:lnTo>
                    <a:pt x="10929" y="36504"/>
                  </a:lnTo>
                  <a:lnTo>
                    <a:pt x="5143" y="32194"/>
                  </a:lnTo>
                  <a:lnTo>
                    <a:pt x="1357" y="25884"/>
                  </a:lnTo>
                  <a:lnTo>
                    <a:pt x="0" y="18287"/>
                  </a:lnTo>
                  <a:lnTo>
                    <a:pt x="1357" y="10929"/>
                  </a:lnTo>
                  <a:lnTo>
                    <a:pt x="5143" y="5143"/>
                  </a:lnTo>
                  <a:lnTo>
                    <a:pt x="10929" y="1357"/>
                  </a:lnTo>
                  <a:lnTo>
                    <a:pt x="18288" y="0"/>
                  </a:lnTo>
                  <a:lnTo>
                    <a:pt x="25884" y="1357"/>
                  </a:lnTo>
                  <a:lnTo>
                    <a:pt x="32194" y="5143"/>
                  </a:lnTo>
                  <a:lnTo>
                    <a:pt x="36504" y="10929"/>
                  </a:lnTo>
                  <a:lnTo>
                    <a:pt x="38100" y="18287"/>
                  </a:lnTo>
                  <a:lnTo>
                    <a:pt x="36504" y="25884"/>
                  </a:lnTo>
                  <a:lnTo>
                    <a:pt x="32194" y="32194"/>
                  </a:lnTo>
                  <a:lnTo>
                    <a:pt x="25884" y="36504"/>
                  </a:lnTo>
                  <a:lnTo>
                    <a:pt x="18288" y="38099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34" name="object 234"/>
            <p:cNvSpPr/>
            <p:nvPr/>
          </p:nvSpPr>
          <p:spPr>
            <a:xfrm>
              <a:off x="3089148" y="5216651"/>
              <a:ext cx="38100" cy="38100"/>
            </a:xfrm>
            <a:custGeom>
              <a:avLst/>
              <a:gdLst/>
              <a:ahLst/>
              <a:cxnLst/>
              <a:rect l="l" t="t" r="r" b="b"/>
              <a:pathLst>
                <a:path w="38100" h="38100">
                  <a:moveTo>
                    <a:pt x="0" y="18287"/>
                  </a:moveTo>
                  <a:lnTo>
                    <a:pt x="1357" y="10929"/>
                  </a:lnTo>
                  <a:lnTo>
                    <a:pt x="5143" y="5143"/>
                  </a:lnTo>
                  <a:lnTo>
                    <a:pt x="10929" y="1357"/>
                  </a:lnTo>
                  <a:lnTo>
                    <a:pt x="18288" y="0"/>
                  </a:lnTo>
                  <a:lnTo>
                    <a:pt x="25884" y="1357"/>
                  </a:lnTo>
                  <a:lnTo>
                    <a:pt x="32194" y="5143"/>
                  </a:lnTo>
                  <a:lnTo>
                    <a:pt x="36504" y="10929"/>
                  </a:lnTo>
                  <a:lnTo>
                    <a:pt x="38100" y="18287"/>
                  </a:lnTo>
                  <a:lnTo>
                    <a:pt x="36504" y="25884"/>
                  </a:lnTo>
                  <a:lnTo>
                    <a:pt x="32194" y="32194"/>
                  </a:lnTo>
                  <a:lnTo>
                    <a:pt x="25884" y="36504"/>
                  </a:lnTo>
                  <a:lnTo>
                    <a:pt x="18288" y="38099"/>
                  </a:lnTo>
                  <a:lnTo>
                    <a:pt x="10929" y="36504"/>
                  </a:lnTo>
                  <a:lnTo>
                    <a:pt x="5143" y="32194"/>
                  </a:lnTo>
                  <a:lnTo>
                    <a:pt x="1357" y="25884"/>
                  </a:lnTo>
                  <a:lnTo>
                    <a:pt x="0" y="18287"/>
                  </a:lnTo>
                </a:path>
              </a:pathLst>
            </a:custGeom>
            <a:ln w="9144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235" name="object 235"/>
          <p:cNvSpPr/>
          <p:nvPr/>
        </p:nvSpPr>
        <p:spPr>
          <a:xfrm>
            <a:off x="5640970" y="7840981"/>
            <a:ext cx="2356247" cy="56515"/>
          </a:xfrm>
          <a:custGeom>
            <a:avLst/>
            <a:gdLst/>
            <a:ahLst/>
            <a:cxnLst/>
            <a:rect l="l" t="t" r="r" b="b"/>
            <a:pathLst>
              <a:path w="1024254" h="56515">
                <a:moveTo>
                  <a:pt x="0" y="0"/>
                </a:moveTo>
                <a:lnTo>
                  <a:pt x="1024127" y="0"/>
                </a:lnTo>
                <a:lnTo>
                  <a:pt x="1024127" y="56387"/>
                </a:lnTo>
              </a:path>
            </a:pathLst>
          </a:custGeom>
          <a:ln w="9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grpSp>
        <p:nvGrpSpPr>
          <p:cNvPr id="236" name="object 236"/>
          <p:cNvGrpSpPr/>
          <p:nvPr/>
        </p:nvGrpSpPr>
        <p:grpSpPr>
          <a:xfrm>
            <a:off x="5630452" y="7901941"/>
            <a:ext cx="2616267" cy="285115"/>
            <a:chOff x="2447544" y="7901940"/>
            <a:chExt cx="1137285" cy="285115"/>
          </a:xfrm>
        </p:grpSpPr>
        <p:sp>
          <p:nvSpPr>
            <p:cNvPr id="237" name="object 237"/>
            <p:cNvSpPr/>
            <p:nvPr/>
          </p:nvSpPr>
          <p:spPr>
            <a:xfrm>
              <a:off x="2452116" y="8124444"/>
              <a:ext cx="1024255" cy="58419"/>
            </a:xfrm>
            <a:custGeom>
              <a:avLst/>
              <a:gdLst/>
              <a:ahLst/>
              <a:cxnLst/>
              <a:rect l="l" t="t" r="r" b="b"/>
              <a:pathLst>
                <a:path w="1024254" h="58420">
                  <a:moveTo>
                    <a:pt x="0" y="57911"/>
                  </a:moveTo>
                  <a:lnTo>
                    <a:pt x="1024127" y="57911"/>
                  </a:lnTo>
                  <a:lnTo>
                    <a:pt x="1024127" y="0"/>
                  </a:lnTo>
                </a:path>
              </a:pathLst>
            </a:custGeom>
            <a:ln w="9144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238" name="object 238"/>
            <p:cNvPicPr/>
            <p:nvPr/>
          </p:nvPicPr>
          <p:blipFill>
            <a:blip r:embed="rId31" cstate="print"/>
            <a:stretch>
              <a:fillRect/>
            </a:stretch>
          </p:blipFill>
          <p:spPr>
            <a:xfrm>
              <a:off x="3363468" y="7901940"/>
              <a:ext cx="220980" cy="222504"/>
            </a:xfrm>
            <a:prstGeom prst="rect">
              <a:avLst/>
            </a:prstGeom>
          </p:spPr>
        </p:pic>
      </p:grpSp>
      <p:grpSp>
        <p:nvGrpSpPr>
          <p:cNvPr id="239" name="object 239"/>
          <p:cNvGrpSpPr/>
          <p:nvPr/>
        </p:nvGrpSpPr>
        <p:grpSpPr>
          <a:xfrm>
            <a:off x="6307087" y="5483352"/>
            <a:ext cx="905687" cy="327660"/>
            <a:chOff x="2741676" y="5483352"/>
            <a:chExt cx="393700" cy="327660"/>
          </a:xfrm>
        </p:grpSpPr>
        <p:sp>
          <p:nvSpPr>
            <p:cNvPr id="240" name="object 240"/>
            <p:cNvSpPr/>
            <p:nvPr/>
          </p:nvSpPr>
          <p:spPr>
            <a:xfrm>
              <a:off x="2746248" y="5506212"/>
              <a:ext cx="360045" cy="300355"/>
            </a:xfrm>
            <a:custGeom>
              <a:avLst/>
              <a:gdLst/>
              <a:ahLst/>
              <a:cxnLst/>
              <a:rect l="l" t="t" r="r" b="b"/>
              <a:pathLst>
                <a:path w="360044" h="300354">
                  <a:moveTo>
                    <a:pt x="0" y="300227"/>
                  </a:moveTo>
                  <a:lnTo>
                    <a:pt x="132587" y="300227"/>
                  </a:lnTo>
                  <a:lnTo>
                    <a:pt x="132587" y="0"/>
                  </a:lnTo>
                  <a:lnTo>
                    <a:pt x="359663" y="0"/>
                  </a:lnTo>
                </a:path>
              </a:pathLst>
            </a:custGeom>
            <a:ln w="9144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41" name="object 241"/>
            <p:cNvSpPr/>
            <p:nvPr/>
          </p:nvSpPr>
          <p:spPr>
            <a:xfrm>
              <a:off x="3090672" y="5487924"/>
              <a:ext cx="40005" cy="38100"/>
            </a:xfrm>
            <a:custGeom>
              <a:avLst/>
              <a:gdLst/>
              <a:ahLst/>
              <a:cxnLst/>
              <a:rect l="l" t="t" r="r" b="b"/>
              <a:pathLst>
                <a:path w="40005" h="38100">
                  <a:moveTo>
                    <a:pt x="19812" y="38099"/>
                  </a:moveTo>
                  <a:lnTo>
                    <a:pt x="12215" y="36504"/>
                  </a:lnTo>
                  <a:lnTo>
                    <a:pt x="5905" y="32194"/>
                  </a:lnTo>
                  <a:lnTo>
                    <a:pt x="1595" y="25884"/>
                  </a:lnTo>
                  <a:lnTo>
                    <a:pt x="0" y="18287"/>
                  </a:lnTo>
                  <a:lnTo>
                    <a:pt x="1595" y="10929"/>
                  </a:lnTo>
                  <a:lnTo>
                    <a:pt x="5905" y="5143"/>
                  </a:lnTo>
                  <a:lnTo>
                    <a:pt x="12215" y="1357"/>
                  </a:lnTo>
                  <a:lnTo>
                    <a:pt x="19812" y="0"/>
                  </a:lnTo>
                  <a:lnTo>
                    <a:pt x="27408" y="1357"/>
                  </a:lnTo>
                  <a:lnTo>
                    <a:pt x="33718" y="5143"/>
                  </a:lnTo>
                  <a:lnTo>
                    <a:pt x="38028" y="10929"/>
                  </a:lnTo>
                  <a:lnTo>
                    <a:pt x="39624" y="18287"/>
                  </a:lnTo>
                  <a:lnTo>
                    <a:pt x="38028" y="25884"/>
                  </a:lnTo>
                  <a:lnTo>
                    <a:pt x="33718" y="32194"/>
                  </a:lnTo>
                  <a:lnTo>
                    <a:pt x="27408" y="36504"/>
                  </a:lnTo>
                  <a:lnTo>
                    <a:pt x="19812" y="38099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42" name="object 242"/>
            <p:cNvSpPr/>
            <p:nvPr/>
          </p:nvSpPr>
          <p:spPr>
            <a:xfrm>
              <a:off x="3090672" y="5487924"/>
              <a:ext cx="40005" cy="38100"/>
            </a:xfrm>
            <a:custGeom>
              <a:avLst/>
              <a:gdLst/>
              <a:ahLst/>
              <a:cxnLst/>
              <a:rect l="l" t="t" r="r" b="b"/>
              <a:pathLst>
                <a:path w="40005" h="38100">
                  <a:moveTo>
                    <a:pt x="0" y="18287"/>
                  </a:moveTo>
                  <a:lnTo>
                    <a:pt x="1595" y="10929"/>
                  </a:lnTo>
                  <a:lnTo>
                    <a:pt x="5905" y="5143"/>
                  </a:lnTo>
                  <a:lnTo>
                    <a:pt x="12215" y="1357"/>
                  </a:lnTo>
                  <a:lnTo>
                    <a:pt x="19812" y="0"/>
                  </a:lnTo>
                  <a:lnTo>
                    <a:pt x="27408" y="1357"/>
                  </a:lnTo>
                  <a:lnTo>
                    <a:pt x="33718" y="5143"/>
                  </a:lnTo>
                  <a:lnTo>
                    <a:pt x="38028" y="10929"/>
                  </a:lnTo>
                  <a:lnTo>
                    <a:pt x="39624" y="18287"/>
                  </a:lnTo>
                  <a:lnTo>
                    <a:pt x="38028" y="25884"/>
                  </a:lnTo>
                  <a:lnTo>
                    <a:pt x="33718" y="32194"/>
                  </a:lnTo>
                  <a:lnTo>
                    <a:pt x="27408" y="36504"/>
                  </a:lnTo>
                  <a:lnTo>
                    <a:pt x="19812" y="38099"/>
                  </a:lnTo>
                  <a:lnTo>
                    <a:pt x="12215" y="36504"/>
                  </a:lnTo>
                  <a:lnTo>
                    <a:pt x="5905" y="32194"/>
                  </a:lnTo>
                  <a:lnTo>
                    <a:pt x="1595" y="25884"/>
                  </a:lnTo>
                  <a:lnTo>
                    <a:pt x="0" y="18287"/>
                  </a:lnTo>
                </a:path>
              </a:pathLst>
            </a:custGeom>
            <a:ln w="9144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243" name="object 243"/>
          <p:cNvSpPr/>
          <p:nvPr/>
        </p:nvSpPr>
        <p:spPr>
          <a:xfrm>
            <a:off x="4200048" y="6966203"/>
            <a:ext cx="981648" cy="90170"/>
          </a:xfrm>
          <a:custGeom>
            <a:avLst/>
            <a:gdLst/>
            <a:ahLst/>
            <a:cxnLst/>
            <a:rect l="l" t="t" r="r" b="b"/>
            <a:pathLst>
              <a:path w="426719" h="90170">
                <a:moveTo>
                  <a:pt x="0" y="89916"/>
                </a:moveTo>
                <a:lnTo>
                  <a:pt x="426720" y="89916"/>
                </a:lnTo>
                <a:lnTo>
                  <a:pt x="426720" y="0"/>
                </a:lnTo>
              </a:path>
            </a:pathLst>
          </a:custGeom>
          <a:ln w="9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44" name="object 244"/>
          <p:cNvSpPr/>
          <p:nvPr/>
        </p:nvSpPr>
        <p:spPr>
          <a:xfrm>
            <a:off x="4217580" y="7810501"/>
            <a:ext cx="0" cy="71755"/>
          </a:xfrm>
          <a:custGeom>
            <a:avLst/>
            <a:gdLst/>
            <a:ahLst/>
            <a:cxnLst/>
            <a:rect l="l" t="t" r="r" b="b"/>
            <a:pathLst>
              <a:path h="71754">
                <a:moveTo>
                  <a:pt x="0" y="71628"/>
                </a:moveTo>
                <a:lnTo>
                  <a:pt x="0" y="0"/>
                </a:lnTo>
              </a:path>
            </a:pathLst>
          </a:custGeom>
          <a:ln w="1524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45" name="object 245"/>
          <p:cNvSpPr/>
          <p:nvPr/>
        </p:nvSpPr>
        <p:spPr>
          <a:xfrm>
            <a:off x="4364826" y="1028701"/>
            <a:ext cx="305304" cy="108585"/>
          </a:xfrm>
          <a:custGeom>
            <a:avLst/>
            <a:gdLst/>
            <a:ahLst/>
            <a:cxnLst/>
            <a:rect l="l" t="t" r="r" b="b"/>
            <a:pathLst>
              <a:path w="132714" h="108584">
                <a:moveTo>
                  <a:pt x="0" y="108204"/>
                </a:moveTo>
                <a:lnTo>
                  <a:pt x="132587" y="108204"/>
                </a:lnTo>
                <a:lnTo>
                  <a:pt x="65532" y="0"/>
                </a:lnTo>
                <a:lnTo>
                  <a:pt x="0" y="108204"/>
                </a:lnTo>
                <a:close/>
              </a:path>
            </a:pathLst>
          </a:custGeom>
          <a:ln w="9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46" name="object 246"/>
          <p:cNvSpPr/>
          <p:nvPr/>
        </p:nvSpPr>
        <p:spPr>
          <a:xfrm>
            <a:off x="4364826" y="1618488"/>
            <a:ext cx="305304" cy="109855"/>
          </a:xfrm>
          <a:custGeom>
            <a:avLst/>
            <a:gdLst/>
            <a:ahLst/>
            <a:cxnLst/>
            <a:rect l="l" t="t" r="r" b="b"/>
            <a:pathLst>
              <a:path w="132714" h="109855">
                <a:moveTo>
                  <a:pt x="0" y="109728"/>
                </a:moveTo>
                <a:lnTo>
                  <a:pt x="132587" y="109728"/>
                </a:lnTo>
                <a:lnTo>
                  <a:pt x="65532" y="0"/>
                </a:lnTo>
                <a:lnTo>
                  <a:pt x="0" y="109728"/>
                </a:lnTo>
                <a:close/>
              </a:path>
            </a:pathLst>
          </a:custGeom>
          <a:ln w="9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47" name="object 247"/>
          <p:cNvSpPr/>
          <p:nvPr/>
        </p:nvSpPr>
        <p:spPr>
          <a:xfrm>
            <a:off x="11148715" y="5394961"/>
            <a:ext cx="305304" cy="108585"/>
          </a:xfrm>
          <a:custGeom>
            <a:avLst/>
            <a:gdLst/>
            <a:ahLst/>
            <a:cxnLst/>
            <a:rect l="l" t="t" r="r" b="b"/>
            <a:pathLst>
              <a:path w="132714" h="108585">
                <a:moveTo>
                  <a:pt x="0" y="108203"/>
                </a:moveTo>
                <a:lnTo>
                  <a:pt x="132587" y="108203"/>
                </a:lnTo>
                <a:lnTo>
                  <a:pt x="65532" y="0"/>
                </a:lnTo>
                <a:lnTo>
                  <a:pt x="0" y="108203"/>
                </a:lnTo>
                <a:close/>
              </a:path>
            </a:pathLst>
          </a:custGeom>
          <a:ln w="9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grpSp>
        <p:nvGrpSpPr>
          <p:cNvPr id="248" name="object 248"/>
          <p:cNvGrpSpPr/>
          <p:nvPr/>
        </p:nvGrpSpPr>
        <p:grpSpPr>
          <a:xfrm>
            <a:off x="5588380" y="7819644"/>
            <a:ext cx="112480" cy="47625"/>
            <a:chOff x="2429255" y="7819643"/>
            <a:chExt cx="48895" cy="47625"/>
          </a:xfrm>
        </p:grpSpPr>
        <p:sp>
          <p:nvSpPr>
            <p:cNvPr id="249" name="object 249"/>
            <p:cNvSpPr/>
            <p:nvPr/>
          </p:nvSpPr>
          <p:spPr>
            <a:xfrm>
              <a:off x="2433827" y="7824215"/>
              <a:ext cx="40005" cy="38100"/>
            </a:xfrm>
            <a:custGeom>
              <a:avLst/>
              <a:gdLst/>
              <a:ahLst/>
              <a:cxnLst/>
              <a:rect l="l" t="t" r="r" b="b"/>
              <a:pathLst>
                <a:path w="40005" h="38100">
                  <a:moveTo>
                    <a:pt x="19812" y="38100"/>
                  </a:moveTo>
                  <a:lnTo>
                    <a:pt x="12215" y="36504"/>
                  </a:lnTo>
                  <a:lnTo>
                    <a:pt x="5905" y="32194"/>
                  </a:lnTo>
                  <a:lnTo>
                    <a:pt x="1595" y="25884"/>
                  </a:lnTo>
                  <a:lnTo>
                    <a:pt x="0" y="18288"/>
                  </a:lnTo>
                  <a:lnTo>
                    <a:pt x="1595" y="10929"/>
                  </a:lnTo>
                  <a:lnTo>
                    <a:pt x="5905" y="5143"/>
                  </a:lnTo>
                  <a:lnTo>
                    <a:pt x="12215" y="1357"/>
                  </a:lnTo>
                  <a:lnTo>
                    <a:pt x="19812" y="0"/>
                  </a:lnTo>
                  <a:lnTo>
                    <a:pt x="27408" y="1357"/>
                  </a:lnTo>
                  <a:lnTo>
                    <a:pt x="33718" y="5143"/>
                  </a:lnTo>
                  <a:lnTo>
                    <a:pt x="38028" y="10929"/>
                  </a:lnTo>
                  <a:lnTo>
                    <a:pt x="39624" y="18288"/>
                  </a:lnTo>
                  <a:lnTo>
                    <a:pt x="38028" y="25884"/>
                  </a:lnTo>
                  <a:lnTo>
                    <a:pt x="33718" y="32194"/>
                  </a:lnTo>
                  <a:lnTo>
                    <a:pt x="27408" y="36504"/>
                  </a:lnTo>
                  <a:lnTo>
                    <a:pt x="19812" y="3810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50" name="object 250"/>
            <p:cNvSpPr/>
            <p:nvPr/>
          </p:nvSpPr>
          <p:spPr>
            <a:xfrm>
              <a:off x="2433827" y="7824215"/>
              <a:ext cx="40005" cy="38100"/>
            </a:xfrm>
            <a:custGeom>
              <a:avLst/>
              <a:gdLst/>
              <a:ahLst/>
              <a:cxnLst/>
              <a:rect l="l" t="t" r="r" b="b"/>
              <a:pathLst>
                <a:path w="40005" h="38100">
                  <a:moveTo>
                    <a:pt x="0" y="18288"/>
                  </a:moveTo>
                  <a:lnTo>
                    <a:pt x="1595" y="10929"/>
                  </a:lnTo>
                  <a:lnTo>
                    <a:pt x="5905" y="5143"/>
                  </a:lnTo>
                  <a:lnTo>
                    <a:pt x="12215" y="1357"/>
                  </a:lnTo>
                  <a:lnTo>
                    <a:pt x="19812" y="0"/>
                  </a:lnTo>
                  <a:lnTo>
                    <a:pt x="27408" y="1357"/>
                  </a:lnTo>
                  <a:lnTo>
                    <a:pt x="33718" y="5143"/>
                  </a:lnTo>
                  <a:lnTo>
                    <a:pt x="38028" y="10929"/>
                  </a:lnTo>
                  <a:lnTo>
                    <a:pt x="39624" y="18288"/>
                  </a:lnTo>
                  <a:lnTo>
                    <a:pt x="38028" y="25884"/>
                  </a:lnTo>
                  <a:lnTo>
                    <a:pt x="33718" y="32194"/>
                  </a:lnTo>
                  <a:lnTo>
                    <a:pt x="27408" y="36504"/>
                  </a:lnTo>
                  <a:lnTo>
                    <a:pt x="19812" y="38100"/>
                  </a:lnTo>
                  <a:lnTo>
                    <a:pt x="12215" y="36504"/>
                  </a:lnTo>
                  <a:lnTo>
                    <a:pt x="5905" y="32194"/>
                  </a:lnTo>
                  <a:lnTo>
                    <a:pt x="1595" y="25884"/>
                  </a:lnTo>
                  <a:lnTo>
                    <a:pt x="0" y="18288"/>
                  </a:lnTo>
                </a:path>
              </a:pathLst>
            </a:custGeom>
            <a:ln w="9144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251" name="object 251"/>
          <p:cNvGrpSpPr/>
          <p:nvPr/>
        </p:nvGrpSpPr>
        <p:grpSpPr>
          <a:xfrm>
            <a:off x="5588380" y="8157971"/>
            <a:ext cx="112480" cy="47625"/>
            <a:chOff x="2429255" y="8157971"/>
            <a:chExt cx="48895" cy="47625"/>
          </a:xfrm>
        </p:grpSpPr>
        <p:sp>
          <p:nvSpPr>
            <p:cNvPr id="252" name="object 252"/>
            <p:cNvSpPr/>
            <p:nvPr/>
          </p:nvSpPr>
          <p:spPr>
            <a:xfrm>
              <a:off x="2433827" y="8162543"/>
              <a:ext cx="40005" cy="38100"/>
            </a:xfrm>
            <a:custGeom>
              <a:avLst/>
              <a:gdLst/>
              <a:ahLst/>
              <a:cxnLst/>
              <a:rect l="l" t="t" r="r" b="b"/>
              <a:pathLst>
                <a:path w="40005" h="38100">
                  <a:moveTo>
                    <a:pt x="19812" y="38100"/>
                  </a:moveTo>
                  <a:lnTo>
                    <a:pt x="12215" y="36504"/>
                  </a:lnTo>
                  <a:lnTo>
                    <a:pt x="5905" y="32194"/>
                  </a:lnTo>
                  <a:lnTo>
                    <a:pt x="1595" y="25884"/>
                  </a:lnTo>
                  <a:lnTo>
                    <a:pt x="0" y="18288"/>
                  </a:lnTo>
                  <a:lnTo>
                    <a:pt x="1595" y="10929"/>
                  </a:lnTo>
                  <a:lnTo>
                    <a:pt x="5905" y="5143"/>
                  </a:lnTo>
                  <a:lnTo>
                    <a:pt x="12215" y="1357"/>
                  </a:lnTo>
                  <a:lnTo>
                    <a:pt x="19812" y="0"/>
                  </a:lnTo>
                  <a:lnTo>
                    <a:pt x="27408" y="1357"/>
                  </a:lnTo>
                  <a:lnTo>
                    <a:pt x="33718" y="5143"/>
                  </a:lnTo>
                  <a:lnTo>
                    <a:pt x="38028" y="10929"/>
                  </a:lnTo>
                  <a:lnTo>
                    <a:pt x="39624" y="18288"/>
                  </a:lnTo>
                  <a:lnTo>
                    <a:pt x="38028" y="25884"/>
                  </a:lnTo>
                  <a:lnTo>
                    <a:pt x="33718" y="32194"/>
                  </a:lnTo>
                  <a:lnTo>
                    <a:pt x="27408" y="36504"/>
                  </a:lnTo>
                  <a:lnTo>
                    <a:pt x="19812" y="3810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53" name="object 253"/>
            <p:cNvSpPr/>
            <p:nvPr/>
          </p:nvSpPr>
          <p:spPr>
            <a:xfrm>
              <a:off x="2433827" y="8162543"/>
              <a:ext cx="40005" cy="38100"/>
            </a:xfrm>
            <a:custGeom>
              <a:avLst/>
              <a:gdLst/>
              <a:ahLst/>
              <a:cxnLst/>
              <a:rect l="l" t="t" r="r" b="b"/>
              <a:pathLst>
                <a:path w="40005" h="38100">
                  <a:moveTo>
                    <a:pt x="0" y="18288"/>
                  </a:moveTo>
                  <a:lnTo>
                    <a:pt x="1595" y="10929"/>
                  </a:lnTo>
                  <a:lnTo>
                    <a:pt x="5905" y="5143"/>
                  </a:lnTo>
                  <a:lnTo>
                    <a:pt x="12215" y="1357"/>
                  </a:lnTo>
                  <a:lnTo>
                    <a:pt x="19812" y="0"/>
                  </a:lnTo>
                  <a:lnTo>
                    <a:pt x="27408" y="1357"/>
                  </a:lnTo>
                  <a:lnTo>
                    <a:pt x="33718" y="5143"/>
                  </a:lnTo>
                  <a:lnTo>
                    <a:pt x="38028" y="10929"/>
                  </a:lnTo>
                  <a:lnTo>
                    <a:pt x="39624" y="18288"/>
                  </a:lnTo>
                  <a:lnTo>
                    <a:pt x="38028" y="25884"/>
                  </a:lnTo>
                  <a:lnTo>
                    <a:pt x="33718" y="32194"/>
                  </a:lnTo>
                  <a:lnTo>
                    <a:pt x="27408" y="36504"/>
                  </a:lnTo>
                  <a:lnTo>
                    <a:pt x="19812" y="38100"/>
                  </a:lnTo>
                  <a:lnTo>
                    <a:pt x="12215" y="36504"/>
                  </a:lnTo>
                  <a:lnTo>
                    <a:pt x="5905" y="32194"/>
                  </a:lnTo>
                  <a:lnTo>
                    <a:pt x="1595" y="25884"/>
                  </a:lnTo>
                  <a:lnTo>
                    <a:pt x="0" y="18288"/>
                  </a:lnTo>
                </a:path>
              </a:pathLst>
            </a:custGeom>
            <a:ln w="9144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254" name="object 254"/>
          <p:cNvSpPr/>
          <p:nvPr/>
        </p:nvSpPr>
        <p:spPr>
          <a:xfrm>
            <a:off x="1444422" y="9413748"/>
            <a:ext cx="15051933" cy="9525"/>
          </a:xfrm>
          <a:custGeom>
            <a:avLst/>
            <a:gdLst/>
            <a:ahLst/>
            <a:cxnLst/>
            <a:rect l="l" t="t" r="r" b="b"/>
            <a:pathLst>
              <a:path w="6543040" h="9525">
                <a:moveTo>
                  <a:pt x="6542531" y="9144"/>
                </a:moveTo>
                <a:lnTo>
                  <a:pt x="0" y="9144"/>
                </a:lnTo>
                <a:lnTo>
                  <a:pt x="0" y="0"/>
                </a:lnTo>
                <a:lnTo>
                  <a:pt x="6542531" y="0"/>
                </a:lnTo>
                <a:lnTo>
                  <a:pt x="6542531" y="9144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55" name="object 255"/>
          <p:cNvSpPr txBox="1"/>
          <p:nvPr/>
        </p:nvSpPr>
        <p:spPr>
          <a:xfrm>
            <a:off x="16290754" y="349008"/>
            <a:ext cx="192824" cy="135935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sz="800" spc="10" dirty="0">
                <a:latin typeface="Microsoft Sans Serif"/>
                <a:cs typeface="Microsoft Sans Serif"/>
              </a:rPr>
              <a:t>3</a:t>
            </a:r>
            <a:endParaRPr sz="800">
              <a:latin typeface="Microsoft Sans Serif"/>
              <a:cs typeface="Microsoft Sans Serif"/>
            </a:endParaRPr>
          </a:p>
        </p:txBody>
      </p:sp>
      <p:sp>
        <p:nvSpPr>
          <p:cNvPr id="256" name="object 256"/>
          <p:cNvSpPr txBox="1"/>
          <p:nvPr/>
        </p:nvSpPr>
        <p:spPr>
          <a:xfrm>
            <a:off x="4121805" y="1263369"/>
            <a:ext cx="186981" cy="135935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sz="800" spc="-95" dirty="0">
                <a:latin typeface="Microsoft Sans Serif"/>
                <a:cs typeface="Microsoft Sans Serif"/>
              </a:rPr>
              <a:t>S</a:t>
            </a:r>
            <a:endParaRPr sz="800">
              <a:latin typeface="Microsoft Sans Serif"/>
              <a:cs typeface="Microsoft Sans Serif"/>
            </a:endParaRPr>
          </a:p>
        </p:txBody>
      </p:sp>
      <p:sp>
        <p:nvSpPr>
          <p:cNvPr id="257" name="object 257"/>
          <p:cNvSpPr txBox="1"/>
          <p:nvPr/>
        </p:nvSpPr>
        <p:spPr>
          <a:xfrm>
            <a:off x="4998170" y="1170526"/>
            <a:ext cx="2682002" cy="541020"/>
          </a:xfrm>
          <a:prstGeom prst="rect">
            <a:avLst/>
          </a:prstGeom>
        </p:spPr>
        <p:txBody>
          <a:bodyPr vert="horz" wrap="square" lIns="0" tIns="44450" rIns="0" bIns="0" rtlCol="0">
            <a:spAutoFit/>
          </a:bodyPr>
          <a:lstStyle/>
          <a:p>
            <a:pPr marL="129539">
              <a:lnSpc>
                <a:spcPct val="100000"/>
              </a:lnSpc>
              <a:spcBef>
                <a:spcPts val="350"/>
              </a:spcBef>
            </a:pPr>
            <a:r>
              <a:rPr sz="500" spc="10" dirty="0">
                <a:latin typeface="Microsoft Sans Serif"/>
                <a:cs typeface="Microsoft Sans Serif"/>
              </a:rPr>
              <a:t>Presión</a:t>
            </a:r>
            <a:r>
              <a:rPr sz="500" spc="-15" dirty="0">
                <a:latin typeface="Microsoft Sans Serif"/>
                <a:cs typeface="Microsoft Sans Serif"/>
              </a:rPr>
              <a:t> </a:t>
            </a:r>
            <a:r>
              <a:rPr sz="500" spc="15" dirty="0">
                <a:latin typeface="Microsoft Sans Serif"/>
                <a:cs typeface="Microsoft Sans Serif"/>
              </a:rPr>
              <a:t>de</a:t>
            </a:r>
            <a:r>
              <a:rPr sz="500" spc="-15" dirty="0">
                <a:latin typeface="Microsoft Sans Serif"/>
                <a:cs typeface="Microsoft Sans Serif"/>
              </a:rPr>
              <a:t> </a:t>
            </a:r>
            <a:r>
              <a:rPr sz="500" spc="10" dirty="0">
                <a:latin typeface="Microsoft Sans Serif"/>
                <a:cs typeface="Microsoft Sans Serif"/>
              </a:rPr>
              <a:t>falla</a:t>
            </a:r>
            <a:r>
              <a:rPr sz="500" spc="-15" dirty="0">
                <a:latin typeface="Microsoft Sans Serif"/>
                <a:cs typeface="Microsoft Sans Serif"/>
              </a:rPr>
              <a:t> </a:t>
            </a:r>
            <a:r>
              <a:rPr sz="500" spc="15" dirty="0">
                <a:latin typeface="Microsoft Sans Serif"/>
                <a:cs typeface="Microsoft Sans Serif"/>
              </a:rPr>
              <a:t>del</a:t>
            </a:r>
            <a:r>
              <a:rPr sz="500" spc="-15" dirty="0">
                <a:latin typeface="Microsoft Sans Serif"/>
                <a:cs typeface="Microsoft Sans Serif"/>
              </a:rPr>
              <a:t> </a:t>
            </a:r>
            <a:r>
              <a:rPr sz="500" spc="25" dirty="0">
                <a:latin typeface="Microsoft Sans Serif"/>
                <a:cs typeface="Microsoft Sans Serif"/>
              </a:rPr>
              <a:t>transformador</a:t>
            </a:r>
            <a:endParaRPr sz="500">
              <a:latin typeface="Microsoft Sans Serif"/>
              <a:cs typeface="Microsoft Sans Serif"/>
            </a:endParaRPr>
          </a:p>
          <a:p>
            <a:pPr marL="12700">
              <a:lnSpc>
                <a:spcPct val="100000"/>
              </a:lnSpc>
              <a:spcBef>
                <a:spcPts val="350"/>
              </a:spcBef>
            </a:pPr>
            <a:r>
              <a:rPr sz="700" spc="10" dirty="0">
                <a:latin typeface="Microsoft Sans Serif"/>
                <a:cs typeface="Microsoft Sans Serif"/>
              </a:rPr>
              <a:t>63</a:t>
            </a:r>
            <a:endParaRPr sz="700">
              <a:latin typeface="Microsoft Sans Serif"/>
              <a:cs typeface="Microsoft Sans Serif"/>
            </a:endParaRPr>
          </a:p>
          <a:p>
            <a:pPr marL="8255" algn="ctr">
              <a:lnSpc>
                <a:spcPct val="100000"/>
              </a:lnSpc>
              <a:spcBef>
                <a:spcPts val="540"/>
              </a:spcBef>
            </a:pPr>
            <a:r>
              <a:rPr sz="450" spc="5" dirty="0">
                <a:latin typeface="Microsoft Sans Serif"/>
                <a:cs typeface="Microsoft Sans Serif"/>
              </a:rPr>
              <a:t>Aceite</a:t>
            </a:r>
            <a:r>
              <a:rPr sz="450" spc="-5" dirty="0">
                <a:latin typeface="Microsoft Sans Serif"/>
                <a:cs typeface="Microsoft Sans Serif"/>
              </a:rPr>
              <a:t> </a:t>
            </a:r>
            <a:r>
              <a:rPr sz="450" spc="15" dirty="0">
                <a:latin typeface="Microsoft Sans Serif"/>
                <a:cs typeface="Microsoft Sans Serif"/>
              </a:rPr>
              <a:t>bajo</a:t>
            </a:r>
            <a:endParaRPr sz="450">
              <a:latin typeface="Microsoft Sans Serif"/>
              <a:cs typeface="Microsoft Sans Serif"/>
            </a:endParaRPr>
          </a:p>
          <a:p>
            <a:pPr marL="274320">
              <a:lnSpc>
                <a:spcPct val="100000"/>
              </a:lnSpc>
              <a:spcBef>
                <a:spcPts val="100"/>
              </a:spcBef>
            </a:pPr>
            <a:r>
              <a:rPr sz="700" spc="10" dirty="0">
                <a:latin typeface="Microsoft Sans Serif"/>
                <a:cs typeface="Microsoft Sans Serif"/>
              </a:rPr>
              <a:t>71</a:t>
            </a:r>
            <a:endParaRPr sz="700">
              <a:latin typeface="Microsoft Sans Serif"/>
              <a:cs typeface="Microsoft Sans Serif"/>
            </a:endParaRPr>
          </a:p>
        </p:txBody>
      </p:sp>
      <p:sp>
        <p:nvSpPr>
          <p:cNvPr id="258" name="object 258"/>
          <p:cNvSpPr txBox="1"/>
          <p:nvPr/>
        </p:nvSpPr>
        <p:spPr>
          <a:xfrm>
            <a:off x="2649310" y="1922288"/>
            <a:ext cx="406098" cy="120546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sz="700" spc="-10" dirty="0">
                <a:latin typeface="Microsoft Sans Serif"/>
                <a:cs typeface="Microsoft Sans Serif"/>
              </a:rPr>
              <a:t>87T</a:t>
            </a:r>
            <a:endParaRPr sz="700">
              <a:latin typeface="Microsoft Sans Serif"/>
              <a:cs typeface="Microsoft Sans Serif"/>
            </a:endParaRPr>
          </a:p>
        </p:txBody>
      </p:sp>
      <p:sp>
        <p:nvSpPr>
          <p:cNvPr id="259" name="object 259"/>
          <p:cNvSpPr txBox="1"/>
          <p:nvPr/>
        </p:nvSpPr>
        <p:spPr>
          <a:xfrm>
            <a:off x="3381964" y="2047486"/>
            <a:ext cx="406098" cy="66685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sz="350" spc="10" dirty="0">
                <a:latin typeface="Microsoft Sans Serif"/>
                <a:cs typeface="Microsoft Sans Serif"/>
              </a:rPr>
              <a:t>Unidad</a:t>
            </a:r>
            <a:endParaRPr sz="350">
              <a:latin typeface="Microsoft Sans Serif"/>
              <a:cs typeface="Microsoft Sans Serif"/>
            </a:endParaRPr>
          </a:p>
        </p:txBody>
      </p:sp>
      <p:sp>
        <p:nvSpPr>
          <p:cNvPr id="260" name="object 260"/>
          <p:cNvSpPr txBox="1"/>
          <p:nvPr/>
        </p:nvSpPr>
        <p:spPr>
          <a:xfrm>
            <a:off x="3010398" y="2135127"/>
            <a:ext cx="1098511" cy="89768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sz="500" spc="20" dirty="0">
                <a:latin typeface="Microsoft Sans Serif"/>
                <a:cs typeface="Microsoft Sans Serif"/>
              </a:rPr>
              <a:t>Transformador</a:t>
            </a:r>
            <a:endParaRPr sz="500">
              <a:latin typeface="Microsoft Sans Serif"/>
              <a:cs typeface="Microsoft Sans Serif"/>
            </a:endParaRPr>
          </a:p>
        </p:txBody>
      </p:sp>
      <p:sp>
        <p:nvSpPr>
          <p:cNvPr id="261" name="object 261"/>
          <p:cNvSpPr txBox="1"/>
          <p:nvPr/>
        </p:nvSpPr>
        <p:spPr>
          <a:xfrm>
            <a:off x="5513618" y="1955790"/>
            <a:ext cx="438236" cy="35052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48895">
              <a:lnSpc>
                <a:spcPts val="760"/>
              </a:lnSpc>
              <a:spcBef>
                <a:spcPts val="100"/>
              </a:spcBef>
            </a:pPr>
            <a:r>
              <a:rPr sz="700" spc="10" dirty="0">
                <a:latin typeface="Microsoft Sans Serif"/>
                <a:cs typeface="Microsoft Sans Serif"/>
              </a:rPr>
              <a:t>51</a:t>
            </a:r>
            <a:endParaRPr sz="700">
              <a:latin typeface="Microsoft Sans Serif"/>
              <a:cs typeface="Microsoft Sans Serif"/>
            </a:endParaRPr>
          </a:p>
          <a:p>
            <a:pPr marL="12700">
              <a:lnSpc>
                <a:spcPts val="760"/>
              </a:lnSpc>
            </a:pPr>
            <a:r>
              <a:rPr sz="700" spc="-25" dirty="0">
                <a:latin typeface="Microsoft Sans Serif"/>
                <a:cs typeface="Microsoft Sans Serif"/>
              </a:rPr>
              <a:t>TG1</a:t>
            </a:r>
            <a:endParaRPr sz="700">
              <a:latin typeface="Microsoft Sans Serif"/>
              <a:cs typeface="Microsoft Sans Serif"/>
            </a:endParaRPr>
          </a:p>
          <a:p>
            <a:pPr marL="48895">
              <a:lnSpc>
                <a:spcPct val="100000"/>
              </a:lnSpc>
              <a:spcBef>
                <a:spcPts val="190"/>
              </a:spcBef>
            </a:pPr>
            <a:r>
              <a:rPr sz="700" spc="10" dirty="0">
                <a:latin typeface="Microsoft Sans Serif"/>
                <a:cs typeface="Microsoft Sans Serif"/>
              </a:rPr>
              <a:t>51</a:t>
            </a:r>
            <a:endParaRPr sz="700">
              <a:latin typeface="Microsoft Sans Serif"/>
              <a:cs typeface="Microsoft Sans Serif"/>
            </a:endParaRPr>
          </a:p>
        </p:txBody>
      </p:sp>
      <p:sp>
        <p:nvSpPr>
          <p:cNvPr id="262" name="object 262"/>
          <p:cNvSpPr txBox="1"/>
          <p:nvPr/>
        </p:nvSpPr>
        <p:spPr>
          <a:xfrm>
            <a:off x="5455187" y="2201169"/>
            <a:ext cx="2480414" cy="120546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38100">
              <a:lnSpc>
                <a:spcPct val="100000"/>
              </a:lnSpc>
              <a:spcBef>
                <a:spcPts val="100"/>
              </a:spcBef>
            </a:pPr>
            <a:r>
              <a:rPr sz="1050" spc="-37" baseline="-39682" dirty="0">
                <a:latin typeface="Microsoft Sans Serif"/>
                <a:cs typeface="Microsoft Sans Serif"/>
              </a:rPr>
              <a:t>TG2</a:t>
            </a:r>
            <a:r>
              <a:rPr sz="1050" spc="412" baseline="-39682" dirty="0">
                <a:latin typeface="Microsoft Sans Serif"/>
                <a:cs typeface="Microsoft Sans Serif"/>
              </a:rPr>
              <a:t> </a:t>
            </a:r>
            <a:r>
              <a:rPr sz="500" spc="25" dirty="0">
                <a:latin typeface="Microsoft Sans Serif"/>
                <a:cs typeface="Microsoft Sans Serif"/>
              </a:rPr>
              <a:t>Neutro</a:t>
            </a:r>
            <a:r>
              <a:rPr sz="500" spc="-10" dirty="0">
                <a:latin typeface="Microsoft Sans Serif"/>
                <a:cs typeface="Microsoft Sans Serif"/>
              </a:rPr>
              <a:t> </a:t>
            </a:r>
            <a:r>
              <a:rPr sz="500" spc="15" dirty="0">
                <a:latin typeface="Microsoft Sans Serif"/>
                <a:cs typeface="Microsoft Sans Serif"/>
              </a:rPr>
              <a:t>del</a:t>
            </a:r>
            <a:r>
              <a:rPr sz="500" spc="-15" dirty="0">
                <a:latin typeface="Microsoft Sans Serif"/>
                <a:cs typeface="Microsoft Sans Serif"/>
              </a:rPr>
              <a:t> </a:t>
            </a:r>
            <a:r>
              <a:rPr sz="500" spc="25" dirty="0">
                <a:latin typeface="Microsoft Sans Serif"/>
                <a:cs typeface="Microsoft Sans Serif"/>
              </a:rPr>
              <a:t>transformador</a:t>
            </a:r>
            <a:endParaRPr sz="500">
              <a:latin typeface="Microsoft Sans Serif"/>
              <a:cs typeface="Microsoft Sans Serif"/>
            </a:endParaRPr>
          </a:p>
        </p:txBody>
      </p:sp>
      <p:sp>
        <p:nvSpPr>
          <p:cNvPr id="263" name="object 263"/>
          <p:cNvSpPr txBox="1"/>
          <p:nvPr/>
        </p:nvSpPr>
        <p:spPr>
          <a:xfrm>
            <a:off x="6407572" y="2331712"/>
            <a:ext cx="1075136" cy="89768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sz="500" spc="15" dirty="0">
                <a:latin typeface="Microsoft Sans Serif"/>
                <a:cs typeface="Microsoft Sans Serif"/>
              </a:rPr>
              <a:t>sobrecorriente</a:t>
            </a:r>
            <a:endParaRPr sz="500">
              <a:latin typeface="Microsoft Sans Serif"/>
              <a:cs typeface="Microsoft Sans Serif"/>
            </a:endParaRPr>
          </a:p>
        </p:txBody>
      </p:sp>
      <p:sp>
        <p:nvSpPr>
          <p:cNvPr id="264" name="object 264"/>
          <p:cNvSpPr txBox="1"/>
          <p:nvPr/>
        </p:nvSpPr>
        <p:spPr>
          <a:xfrm>
            <a:off x="1762299" y="2490744"/>
            <a:ext cx="452843" cy="120546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sz="700" spc="5" dirty="0">
                <a:latin typeface="Microsoft Sans Serif"/>
                <a:cs typeface="Microsoft Sans Serif"/>
              </a:rPr>
              <a:t>87O</a:t>
            </a:r>
            <a:endParaRPr sz="700">
              <a:latin typeface="Microsoft Sans Serif"/>
              <a:cs typeface="Microsoft Sans Serif"/>
            </a:endParaRPr>
          </a:p>
        </p:txBody>
      </p:sp>
      <p:sp>
        <p:nvSpPr>
          <p:cNvPr id="265" name="object 265"/>
          <p:cNvSpPr txBox="1"/>
          <p:nvPr/>
        </p:nvSpPr>
        <p:spPr>
          <a:xfrm>
            <a:off x="2116373" y="2632296"/>
            <a:ext cx="943665" cy="204470"/>
          </a:xfrm>
          <a:prstGeom prst="rect">
            <a:avLst/>
          </a:prstGeom>
        </p:spPr>
        <p:txBody>
          <a:bodyPr vert="horz" wrap="square" lIns="0" tIns="25400" rIns="0" bIns="0" rtlCol="0">
            <a:spAutoFit/>
          </a:bodyPr>
          <a:lstStyle/>
          <a:p>
            <a:pPr marL="31115" algn="ctr">
              <a:lnSpc>
                <a:spcPct val="100000"/>
              </a:lnSpc>
              <a:spcBef>
                <a:spcPts val="200"/>
              </a:spcBef>
            </a:pPr>
            <a:r>
              <a:rPr sz="350" spc="10" dirty="0">
                <a:latin typeface="Microsoft Sans Serif"/>
                <a:cs typeface="Microsoft Sans Serif"/>
              </a:rPr>
              <a:t>Unidad</a:t>
            </a:r>
            <a:endParaRPr sz="350">
              <a:latin typeface="Microsoft Sans Serif"/>
              <a:cs typeface="Microsoft Sans Serif"/>
            </a:endParaRPr>
          </a:p>
          <a:p>
            <a:pPr algn="ctr">
              <a:lnSpc>
                <a:spcPct val="100000"/>
              </a:lnSpc>
              <a:spcBef>
                <a:spcPts val="170"/>
              </a:spcBef>
            </a:pPr>
            <a:r>
              <a:rPr sz="600" spc="15" dirty="0">
                <a:latin typeface="Microsoft Sans Serif"/>
                <a:cs typeface="Microsoft Sans Serif"/>
              </a:rPr>
              <a:t>Diferencial</a:t>
            </a:r>
            <a:endParaRPr sz="600">
              <a:latin typeface="Microsoft Sans Serif"/>
              <a:cs typeface="Microsoft Sans Serif"/>
            </a:endParaRPr>
          </a:p>
        </p:txBody>
      </p:sp>
      <p:sp>
        <p:nvSpPr>
          <p:cNvPr id="266" name="object 266"/>
          <p:cNvSpPr txBox="1"/>
          <p:nvPr/>
        </p:nvSpPr>
        <p:spPr>
          <a:xfrm>
            <a:off x="5671336" y="2807733"/>
            <a:ext cx="293618" cy="220979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ts val="770"/>
              </a:lnSpc>
              <a:spcBef>
                <a:spcPts val="100"/>
              </a:spcBef>
            </a:pPr>
            <a:r>
              <a:rPr sz="700" spc="10" dirty="0">
                <a:latin typeface="Microsoft Sans Serif"/>
                <a:cs typeface="Microsoft Sans Serif"/>
              </a:rPr>
              <a:t>24</a:t>
            </a:r>
            <a:endParaRPr sz="700">
              <a:latin typeface="Microsoft Sans Serif"/>
              <a:cs typeface="Microsoft Sans Serif"/>
            </a:endParaRPr>
          </a:p>
          <a:p>
            <a:pPr marL="36830">
              <a:lnSpc>
                <a:spcPts val="770"/>
              </a:lnSpc>
            </a:pPr>
            <a:r>
              <a:rPr sz="700" spc="10" dirty="0">
                <a:latin typeface="Microsoft Sans Serif"/>
                <a:cs typeface="Microsoft Sans Serif"/>
              </a:rPr>
              <a:t>2</a:t>
            </a:r>
            <a:endParaRPr sz="700">
              <a:latin typeface="Microsoft Sans Serif"/>
              <a:cs typeface="Microsoft Sans Serif"/>
            </a:endParaRPr>
          </a:p>
        </p:txBody>
      </p:sp>
      <p:sp>
        <p:nvSpPr>
          <p:cNvPr id="267" name="object 267"/>
          <p:cNvSpPr txBox="1"/>
          <p:nvPr/>
        </p:nvSpPr>
        <p:spPr>
          <a:xfrm>
            <a:off x="6211291" y="2797817"/>
            <a:ext cx="731853" cy="205184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sz="550" spc="10" dirty="0">
                <a:latin typeface="Microsoft Sans Serif"/>
                <a:cs typeface="Microsoft Sans Serif"/>
              </a:rPr>
              <a:t>Segundo</a:t>
            </a:r>
            <a:endParaRPr sz="550">
              <a:latin typeface="Microsoft Sans Serif"/>
              <a:cs typeface="Microsoft Sans Serif"/>
            </a:endParaRPr>
          </a:p>
          <a:p>
            <a:pPr marL="67310">
              <a:lnSpc>
                <a:spcPct val="100000"/>
              </a:lnSpc>
              <a:spcBef>
                <a:spcPts val="30"/>
              </a:spcBef>
            </a:pPr>
            <a:r>
              <a:rPr sz="700" dirty="0">
                <a:latin typeface="Microsoft Sans Serif"/>
                <a:cs typeface="Microsoft Sans Serif"/>
              </a:rPr>
              <a:t>V/Hz</a:t>
            </a:r>
            <a:endParaRPr sz="700">
              <a:latin typeface="Microsoft Sans Serif"/>
              <a:cs typeface="Microsoft Sans Serif"/>
            </a:endParaRPr>
          </a:p>
        </p:txBody>
      </p:sp>
      <p:sp>
        <p:nvSpPr>
          <p:cNvPr id="268" name="object 268"/>
          <p:cNvSpPr txBox="1"/>
          <p:nvPr/>
        </p:nvSpPr>
        <p:spPr>
          <a:xfrm>
            <a:off x="13009146" y="2749830"/>
            <a:ext cx="293618" cy="220979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ts val="770"/>
              </a:lnSpc>
              <a:spcBef>
                <a:spcPts val="100"/>
              </a:spcBef>
            </a:pPr>
            <a:r>
              <a:rPr sz="700" spc="10" dirty="0">
                <a:latin typeface="Microsoft Sans Serif"/>
                <a:cs typeface="Microsoft Sans Serif"/>
              </a:rPr>
              <a:t>50</a:t>
            </a:r>
            <a:endParaRPr sz="700">
              <a:latin typeface="Microsoft Sans Serif"/>
              <a:cs typeface="Microsoft Sans Serif"/>
            </a:endParaRPr>
          </a:p>
          <a:p>
            <a:pPr marL="12700">
              <a:lnSpc>
                <a:spcPts val="770"/>
              </a:lnSpc>
            </a:pPr>
            <a:r>
              <a:rPr sz="700" spc="10" dirty="0">
                <a:latin typeface="Microsoft Sans Serif"/>
                <a:cs typeface="Microsoft Sans Serif"/>
              </a:rPr>
              <a:t>51</a:t>
            </a:r>
            <a:endParaRPr sz="700">
              <a:latin typeface="Microsoft Sans Serif"/>
              <a:cs typeface="Microsoft Sans Serif"/>
            </a:endParaRPr>
          </a:p>
        </p:txBody>
      </p:sp>
      <p:sp>
        <p:nvSpPr>
          <p:cNvPr id="269" name="object 269"/>
          <p:cNvSpPr txBox="1"/>
          <p:nvPr/>
        </p:nvSpPr>
        <p:spPr>
          <a:xfrm>
            <a:off x="13461433" y="2823217"/>
            <a:ext cx="1213913" cy="66685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sz="350" dirty="0">
                <a:latin typeface="Microsoft Sans Serif"/>
                <a:cs typeface="Microsoft Sans Serif"/>
              </a:rPr>
              <a:t>Copia</a:t>
            </a:r>
            <a:r>
              <a:rPr sz="350" spc="-20" dirty="0">
                <a:latin typeface="Microsoft Sans Serif"/>
                <a:cs typeface="Microsoft Sans Serif"/>
              </a:rPr>
              <a:t> </a:t>
            </a:r>
            <a:r>
              <a:rPr sz="350" spc="10" dirty="0">
                <a:latin typeface="Microsoft Sans Serif"/>
                <a:cs typeface="Microsoft Sans Serif"/>
              </a:rPr>
              <a:t>de</a:t>
            </a:r>
            <a:r>
              <a:rPr sz="350" spc="-15" dirty="0">
                <a:latin typeface="Microsoft Sans Serif"/>
                <a:cs typeface="Microsoft Sans Serif"/>
              </a:rPr>
              <a:t> </a:t>
            </a:r>
            <a:r>
              <a:rPr sz="350" spc="10" dirty="0">
                <a:latin typeface="Microsoft Sans Serif"/>
                <a:cs typeface="Microsoft Sans Serif"/>
              </a:rPr>
              <a:t>seguridad</a:t>
            </a:r>
            <a:r>
              <a:rPr sz="350" spc="-15" dirty="0">
                <a:latin typeface="Microsoft Sans Serif"/>
                <a:cs typeface="Microsoft Sans Serif"/>
              </a:rPr>
              <a:t> </a:t>
            </a:r>
            <a:r>
              <a:rPr sz="350" spc="-10" dirty="0">
                <a:latin typeface="Microsoft Sans Serif"/>
                <a:cs typeface="Microsoft Sans Serif"/>
              </a:rPr>
              <a:t>UAT</a:t>
            </a:r>
            <a:endParaRPr sz="350">
              <a:latin typeface="Microsoft Sans Serif"/>
              <a:cs typeface="Microsoft Sans Serif"/>
            </a:endParaRPr>
          </a:p>
        </p:txBody>
      </p:sp>
      <p:sp>
        <p:nvSpPr>
          <p:cNvPr id="270" name="object 270"/>
          <p:cNvSpPr txBox="1"/>
          <p:nvPr/>
        </p:nvSpPr>
        <p:spPr>
          <a:xfrm>
            <a:off x="9825831" y="3090905"/>
            <a:ext cx="1171550" cy="82074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sz="450" spc="10" dirty="0">
                <a:latin typeface="Microsoft Sans Serif"/>
                <a:cs typeface="Microsoft Sans Serif"/>
              </a:rPr>
              <a:t>Petróleo</a:t>
            </a:r>
            <a:r>
              <a:rPr sz="450" spc="-5" dirty="0">
                <a:latin typeface="Microsoft Sans Serif"/>
                <a:cs typeface="Microsoft Sans Serif"/>
              </a:rPr>
              <a:t> </a:t>
            </a:r>
            <a:r>
              <a:rPr sz="450" spc="-15" dirty="0">
                <a:latin typeface="Microsoft Sans Serif"/>
                <a:cs typeface="Microsoft Sans Serif"/>
              </a:rPr>
              <a:t>UAT</a:t>
            </a:r>
            <a:r>
              <a:rPr sz="450" spc="-5" dirty="0">
                <a:latin typeface="Microsoft Sans Serif"/>
                <a:cs typeface="Microsoft Sans Serif"/>
              </a:rPr>
              <a:t> </a:t>
            </a:r>
            <a:r>
              <a:rPr sz="450" spc="15" dirty="0">
                <a:latin typeface="Microsoft Sans Serif"/>
                <a:cs typeface="Microsoft Sans Serif"/>
              </a:rPr>
              <a:t>bajo</a:t>
            </a:r>
            <a:endParaRPr sz="450">
              <a:latin typeface="Microsoft Sans Serif"/>
              <a:cs typeface="Microsoft Sans Serif"/>
            </a:endParaRPr>
          </a:p>
        </p:txBody>
      </p:sp>
      <p:sp>
        <p:nvSpPr>
          <p:cNvPr id="271" name="object 271"/>
          <p:cNvSpPr txBox="1"/>
          <p:nvPr/>
        </p:nvSpPr>
        <p:spPr>
          <a:xfrm>
            <a:off x="10526961" y="3255790"/>
            <a:ext cx="293618" cy="120546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sz="700" spc="10" dirty="0">
                <a:latin typeface="Microsoft Sans Serif"/>
                <a:cs typeface="Microsoft Sans Serif"/>
              </a:rPr>
              <a:t>71</a:t>
            </a:r>
            <a:endParaRPr sz="700">
              <a:latin typeface="Microsoft Sans Serif"/>
              <a:cs typeface="Microsoft Sans Serif"/>
            </a:endParaRPr>
          </a:p>
        </p:txBody>
      </p:sp>
      <p:sp>
        <p:nvSpPr>
          <p:cNvPr id="272" name="object 272"/>
          <p:cNvSpPr txBox="1"/>
          <p:nvPr/>
        </p:nvSpPr>
        <p:spPr>
          <a:xfrm>
            <a:off x="6190229" y="3345979"/>
            <a:ext cx="759608" cy="120867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 marR="5080" indent="8890">
              <a:lnSpc>
                <a:spcPct val="107700"/>
              </a:lnSpc>
              <a:spcBef>
                <a:spcPts val="100"/>
              </a:spcBef>
            </a:pPr>
            <a:r>
              <a:rPr sz="650" spc="10" dirty="0">
                <a:latin typeface="Microsoft Sans Serif"/>
                <a:cs typeface="Microsoft Sans Serif"/>
              </a:rPr>
              <a:t>Voltaje </a:t>
            </a:r>
            <a:r>
              <a:rPr sz="650" spc="-160" dirty="0">
                <a:latin typeface="Microsoft Sans Serif"/>
                <a:cs typeface="Microsoft Sans Serif"/>
              </a:rPr>
              <a:t> </a:t>
            </a:r>
            <a:r>
              <a:rPr sz="650" spc="5" dirty="0">
                <a:latin typeface="Microsoft Sans Serif"/>
                <a:cs typeface="Microsoft Sans Serif"/>
              </a:rPr>
              <a:t>Balance</a:t>
            </a:r>
            <a:endParaRPr sz="650">
              <a:latin typeface="Microsoft Sans Serif"/>
              <a:cs typeface="Microsoft Sans Serif"/>
            </a:endParaRPr>
          </a:p>
        </p:txBody>
      </p:sp>
      <p:sp>
        <p:nvSpPr>
          <p:cNvPr id="273" name="object 273"/>
          <p:cNvSpPr txBox="1"/>
          <p:nvPr/>
        </p:nvSpPr>
        <p:spPr>
          <a:xfrm>
            <a:off x="5657303" y="3400562"/>
            <a:ext cx="293618" cy="120546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sz="700" spc="10" dirty="0">
                <a:latin typeface="Microsoft Sans Serif"/>
                <a:cs typeface="Microsoft Sans Serif"/>
              </a:rPr>
              <a:t>60</a:t>
            </a:r>
            <a:endParaRPr sz="700">
              <a:latin typeface="Microsoft Sans Serif"/>
              <a:cs typeface="Microsoft Sans Serif"/>
            </a:endParaRPr>
          </a:p>
        </p:txBody>
      </p:sp>
      <p:sp>
        <p:nvSpPr>
          <p:cNvPr id="274" name="object 274"/>
          <p:cNvSpPr txBox="1"/>
          <p:nvPr/>
        </p:nvSpPr>
        <p:spPr>
          <a:xfrm>
            <a:off x="8753074" y="3414535"/>
            <a:ext cx="1463707" cy="120546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34925" marR="5080" indent="-22860">
              <a:lnSpc>
                <a:spcPct val="100000"/>
              </a:lnSpc>
              <a:spcBef>
                <a:spcPts val="100"/>
              </a:spcBef>
              <a:tabLst>
                <a:tab pos="521334" algn="l"/>
              </a:tabLst>
            </a:pPr>
            <a:r>
              <a:rPr sz="650" spc="-5" dirty="0">
                <a:latin typeface="Microsoft Sans Serif"/>
                <a:cs typeface="Microsoft Sans Serif"/>
              </a:rPr>
              <a:t>Falla </a:t>
            </a:r>
            <a:r>
              <a:rPr sz="650" spc="-20" dirty="0">
                <a:latin typeface="Microsoft Sans Serif"/>
                <a:cs typeface="Microsoft Sans Serif"/>
              </a:rPr>
              <a:t>UAT </a:t>
            </a:r>
            <a:r>
              <a:rPr sz="650" spc="-15" dirty="0">
                <a:latin typeface="Microsoft Sans Serif"/>
                <a:cs typeface="Microsoft Sans Serif"/>
              </a:rPr>
              <a:t> </a:t>
            </a:r>
            <a:r>
              <a:rPr sz="650" spc="10" dirty="0">
                <a:latin typeface="Microsoft Sans Serif"/>
                <a:cs typeface="Microsoft Sans Serif"/>
              </a:rPr>
              <a:t>Presión</a:t>
            </a:r>
            <a:r>
              <a:rPr sz="650" dirty="0">
                <a:latin typeface="Microsoft Sans Serif"/>
                <a:cs typeface="Microsoft Sans Serif"/>
              </a:rPr>
              <a:t>	</a:t>
            </a:r>
            <a:r>
              <a:rPr sz="700" spc="10" dirty="0">
                <a:latin typeface="Microsoft Sans Serif"/>
                <a:cs typeface="Microsoft Sans Serif"/>
              </a:rPr>
              <a:t>63</a:t>
            </a:r>
            <a:endParaRPr sz="700">
              <a:latin typeface="Microsoft Sans Serif"/>
              <a:cs typeface="Microsoft Sans Serif"/>
            </a:endParaRPr>
          </a:p>
        </p:txBody>
      </p:sp>
      <p:sp>
        <p:nvSpPr>
          <p:cNvPr id="275" name="object 275"/>
          <p:cNvSpPr txBox="1"/>
          <p:nvPr/>
        </p:nvSpPr>
        <p:spPr>
          <a:xfrm>
            <a:off x="12279974" y="3813535"/>
            <a:ext cx="452843" cy="120546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sz="700" spc="-20" dirty="0">
                <a:latin typeface="Microsoft Sans Serif"/>
                <a:cs typeface="Microsoft Sans Serif"/>
              </a:rPr>
              <a:t>UAT</a:t>
            </a:r>
            <a:endParaRPr sz="700">
              <a:latin typeface="Microsoft Sans Serif"/>
              <a:cs typeface="Microsoft Sans Serif"/>
            </a:endParaRPr>
          </a:p>
        </p:txBody>
      </p:sp>
      <p:sp>
        <p:nvSpPr>
          <p:cNvPr id="276" name="object 276"/>
          <p:cNvSpPr txBox="1"/>
          <p:nvPr/>
        </p:nvSpPr>
        <p:spPr>
          <a:xfrm>
            <a:off x="4770291" y="3925087"/>
            <a:ext cx="1511913" cy="31496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sz="650" spc="15" dirty="0">
                <a:latin typeface="Microsoft Sans Serif"/>
                <a:cs typeface="Microsoft Sans Serif"/>
              </a:rPr>
              <a:t>Sobretensión</a:t>
            </a:r>
            <a:r>
              <a:rPr sz="650" spc="-40" dirty="0">
                <a:latin typeface="Microsoft Sans Serif"/>
                <a:cs typeface="Microsoft Sans Serif"/>
              </a:rPr>
              <a:t> </a:t>
            </a:r>
            <a:r>
              <a:rPr sz="650" spc="10" dirty="0">
                <a:latin typeface="Microsoft Sans Serif"/>
                <a:cs typeface="Microsoft Sans Serif"/>
              </a:rPr>
              <a:t>59</a:t>
            </a:r>
            <a:endParaRPr sz="650">
              <a:latin typeface="Microsoft Sans Serif"/>
              <a:cs typeface="Microsoft Sans Serif"/>
            </a:endParaRPr>
          </a:p>
          <a:p>
            <a:pPr marL="38100">
              <a:lnSpc>
                <a:spcPct val="100000"/>
              </a:lnSpc>
              <a:spcBef>
                <a:spcPts val="655"/>
              </a:spcBef>
              <a:tabLst>
                <a:tab pos="579755" algn="l"/>
              </a:tabLst>
            </a:pPr>
            <a:r>
              <a:rPr sz="700" spc="25" dirty="0">
                <a:latin typeface="Microsoft Sans Serif"/>
                <a:cs typeface="Microsoft Sans Serif"/>
              </a:rPr>
              <a:t>50/</a:t>
            </a:r>
            <a:r>
              <a:rPr sz="700" spc="70" dirty="0">
                <a:latin typeface="Microsoft Sans Serif"/>
                <a:cs typeface="Microsoft Sans Serif"/>
              </a:rPr>
              <a:t> </a:t>
            </a:r>
            <a:r>
              <a:rPr sz="700" u="sng" dirty="0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 	</a:t>
            </a:r>
            <a:endParaRPr sz="700">
              <a:latin typeface="Times New Roman"/>
              <a:cs typeface="Times New Roman"/>
            </a:endParaRPr>
          </a:p>
        </p:txBody>
      </p:sp>
      <p:sp>
        <p:nvSpPr>
          <p:cNvPr id="277" name="object 277"/>
          <p:cNvSpPr txBox="1"/>
          <p:nvPr/>
        </p:nvSpPr>
        <p:spPr>
          <a:xfrm>
            <a:off x="7978199" y="4266697"/>
            <a:ext cx="1400893" cy="107722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700" spc="10" dirty="0">
                <a:latin typeface="Microsoft Sans Serif"/>
                <a:cs typeface="Microsoft Sans Serif"/>
              </a:rPr>
              <a:t>81  </a:t>
            </a:r>
            <a:r>
              <a:rPr sz="700" spc="100" dirty="0">
                <a:latin typeface="Microsoft Sans Serif"/>
                <a:cs typeface="Microsoft Sans Serif"/>
              </a:rPr>
              <a:t> </a:t>
            </a:r>
            <a:r>
              <a:rPr sz="600" spc="5" dirty="0">
                <a:latin typeface="Microsoft Sans Serif"/>
                <a:cs typeface="Microsoft Sans Serif"/>
              </a:rPr>
              <a:t>Frecuencia</a:t>
            </a:r>
            <a:endParaRPr sz="600">
              <a:latin typeface="Microsoft Sans Serif"/>
              <a:cs typeface="Microsoft Sans Serif"/>
            </a:endParaRPr>
          </a:p>
        </p:txBody>
      </p:sp>
      <p:sp>
        <p:nvSpPr>
          <p:cNvPr id="278" name="object 278"/>
          <p:cNvSpPr txBox="1"/>
          <p:nvPr/>
        </p:nvSpPr>
        <p:spPr>
          <a:xfrm>
            <a:off x="4363645" y="4160615"/>
            <a:ext cx="1187619" cy="386080"/>
          </a:xfrm>
          <a:prstGeom prst="rect">
            <a:avLst/>
          </a:prstGeom>
        </p:spPr>
        <p:txBody>
          <a:bodyPr vert="horz" wrap="square" lIns="0" tIns="46355" rIns="0" bIns="0" rtlCol="0">
            <a:spAutoFit/>
          </a:bodyPr>
          <a:lstStyle/>
          <a:p>
            <a:pPr marL="40640" algn="ctr">
              <a:lnSpc>
                <a:spcPct val="100000"/>
              </a:lnSpc>
              <a:spcBef>
                <a:spcPts val="365"/>
              </a:spcBef>
            </a:pPr>
            <a:r>
              <a:rPr sz="700" spc="10" dirty="0">
                <a:latin typeface="Microsoft Sans Serif"/>
                <a:cs typeface="Microsoft Sans Serif"/>
              </a:rPr>
              <a:t>27</a:t>
            </a:r>
            <a:endParaRPr sz="700">
              <a:latin typeface="Microsoft Sans Serif"/>
              <a:cs typeface="Microsoft Sans Serif"/>
            </a:endParaRPr>
          </a:p>
          <a:p>
            <a:pPr algn="ctr">
              <a:lnSpc>
                <a:spcPct val="100000"/>
              </a:lnSpc>
              <a:spcBef>
                <a:spcPts val="210"/>
              </a:spcBef>
            </a:pPr>
            <a:r>
              <a:rPr sz="550" spc="15" dirty="0">
                <a:latin typeface="Microsoft Sans Serif"/>
                <a:cs typeface="Microsoft Sans Serif"/>
              </a:rPr>
              <a:t>Inadv.</a:t>
            </a:r>
            <a:r>
              <a:rPr sz="550" spc="-35" dirty="0">
                <a:latin typeface="Microsoft Sans Serif"/>
                <a:cs typeface="Microsoft Sans Serif"/>
              </a:rPr>
              <a:t> </a:t>
            </a:r>
            <a:r>
              <a:rPr sz="550" spc="5" dirty="0">
                <a:latin typeface="Microsoft Sans Serif"/>
                <a:cs typeface="Microsoft Sans Serif"/>
              </a:rPr>
              <a:t>Energía.</a:t>
            </a:r>
            <a:endParaRPr sz="550">
              <a:latin typeface="Microsoft Sans Serif"/>
              <a:cs typeface="Microsoft Sans Serif"/>
            </a:endParaRPr>
          </a:p>
          <a:p>
            <a:pPr marL="23495" algn="ctr">
              <a:lnSpc>
                <a:spcPct val="100000"/>
              </a:lnSpc>
              <a:spcBef>
                <a:spcPts val="80"/>
              </a:spcBef>
            </a:pPr>
            <a:r>
              <a:rPr sz="650" spc="15" dirty="0">
                <a:latin typeface="Microsoft Sans Serif"/>
                <a:cs typeface="Microsoft Sans Serif"/>
              </a:rPr>
              <a:t>(Nota</a:t>
            </a:r>
            <a:r>
              <a:rPr sz="650" spc="-40" dirty="0">
                <a:latin typeface="Microsoft Sans Serif"/>
                <a:cs typeface="Microsoft Sans Serif"/>
              </a:rPr>
              <a:t> </a:t>
            </a:r>
            <a:r>
              <a:rPr sz="650" spc="-10" dirty="0">
                <a:latin typeface="Microsoft Sans Serif"/>
                <a:cs typeface="Microsoft Sans Serif"/>
              </a:rPr>
              <a:t>4)</a:t>
            </a:r>
            <a:endParaRPr sz="650">
              <a:latin typeface="Microsoft Sans Serif"/>
              <a:cs typeface="Microsoft Sans Serif"/>
            </a:endParaRPr>
          </a:p>
        </p:txBody>
      </p:sp>
      <p:sp>
        <p:nvSpPr>
          <p:cNvPr id="279" name="object 279"/>
          <p:cNvSpPr txBox="1"/>
          <p:nvPr/>
        </p:nvSpPr>
        <p:spPr>
          <a:xfrm>
            <a:off x="12353568" y="4124472"/>
            <a:ext cx="1582031" cy="47498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ts val="785"/>
              </a:lnSpc>
              <a:spcBef>
                <a:spcPts val="100"/>
              </a:spcBef>
              <a:tabLst>
                <a:tab pos="259715" algn="l"/>
              </a:tabLst>
            </a:pPr>
            <a:r>
              <a:rPr sz="700" u="sng" dirty="0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 	</a:t>
            </a:r>
            <a:r>
              <a:rPr sz="700" dirty="0">
                <a:latin typeface="Times New Roman"/>
                <a:cs typeface="Times New Roman"/>
              </a:rPr>
              <a:t> </a:t>
            </a:r>
            <a:r>
              <a:rPr sz="700" spc="-60" dirty="0">
                <a:latin typeface="Times New Roman"/>
                <a:cs typeface="Times New Roman"/>
              </a:rPr>
              <a:t> </a:t>
            </a:r>
            <a:r>
              <a:rPr sz="700" spc="10" dirty="0">
                <a:latin typeface="Microsoft Sans Serif"/>
                <a:cs typeface="Microsoft Sans Serif"/>
              </a:rPr>
              <a:t>51   </a:t>
            </a:r>
            <a:r>
              <a:rPr sz="700" spc="160" dirty="0">
                <a:latin typeface="Microsoft Sans Serif"/>
                <a:cs typeface="Microsoft Sans Serif"/>
              </a:rPr>
              <a:t> </a:t>
            </a:r>
            <a:r>
              <a:rPr sz="700" spc="10" dirty="0">
                <a:latin typeface="Microsoft Sans Serif"/>
                <a:cs typeface="Microsoft Sans Serif"/>
              </a:rPr>
              <a:t>51</a:t>
            </a:r>
            <a:endParaRPr sz="700">
              <a:latin typeface="Microsoft Sans Serif"/>
              <a:cs typeface="Microsoft Sans Serif"/>
            </a:endParaRPr>
          </a:p>
          <a:p>
            <a:pPr marL="260985">
              <a:lnSpc>
                <a:spcPts val="725"/>
              </a:lnSpc>
            </a:pPr>
            <a:r>
              <a:rPr sz="650" spc="-20" dirty="0">
                <a:latin typeface="Microsoft Sans Serif"/>
                <a:cs typeface="Microsoft Sans Serif"/>
              </a:rPr>
              <a:t>TG1</a:t>
            </a:r>
            <a:r>
              <a:rPr sz="650" spc="-5" dirty="0">
                <a:latin typeface="Microsoft Sans Serif"/>
                <a:cs typeface="Microsoft Sans Serif"/>
              </a:rPr>
              <a:t> </a:t>
            </a:r>
            <a:r>
              <a:rPr sz="650" spc="-20" dirty="0">
                <a:latin typeface="Microsoft Sans Serif"/>
                <a:cs typeface="Microsoft Sans Serif"/>
              </a:rPr>
              <a:t>TG2</a:t>
            </a:r>
            <a:endParaRPr sz="650">
              <a:latin typeface="Microsoft Sans Serif"/>
              <a:cs typeface="Microsoft Sans Serif"/>
            </a:endParaRPr>
          </a:p>
          <a:p>
            <a:pPr marL="219710">
              <a:lnSpc>
                <a:spcPct val="100000"/>
              </a:lnSpc>
              <a:spcBef>
                <a:spcPts val="440"/>
              </a:spcBef>
            </a:pPr>
            <a:r>
              <a:rPr sz="650" spc="-20" dirty="0">
                <a:latin typeface="Microsoft Sans Serif"/>
                <a:cs typeface="Microsoft Sans Serif"/>
              </a:rPr>
              <a:t>UAT</a:t>
            </a:r>
            <a:r>
              <a:rPr sz="650" spc="-5" dirty="0">
                <a:latin typeface="Microsoft Sans Serif"/>
                <a:cs typeface="Microsoft Sans Serif"/>
              </a:rPr>
              <a:t> </a:t>
            </a:r>
            <a:r>
              <a:rPr sz="650" spc="30" dirty="0">
                <a:latin typeface="Microsoft Sans Serif"/>
                <a:cs typeface="Microsoft Sans Serif"/>
              </a:rPr>
              <a:t>Neutro</a:t>
            </a:r>
            <a:endParaRPr sz="650">
              <a:latin typeface="Microsoft Sans Serif"/>
              <a:cs typeface="Microsoft Sans Serif"/>
            </a:endParaRPr>
          </a:p>
          <a:p>
            <a:pPr marL="228600">
              <a:lnSpc>
                <a:spcPct val="100000"/>
              </a:lnSpc>
              <a:spcBef>
                <a:spcPts val="200"/>
              </a:spcBef>
            </a:pPr>
            <a:r>
              <a:rPr sz="500" spc="15" dirty="0">
                <a:latin typeface="Microsoft Sans Serif"/>
                <a:cs typeface="Microsoft Sans Serif"/>
              </a:rPr>
              <a:t>sobrecorriente</a:t>
            </a:r>
            <a:endParaRPr sz="500">
              <a:latin typeface="Microsoft Sans Serif"/>
              <a:cs typeface="Microsoft Sans Serif"/>
            </a:endParaRPr>
          </a:p>
        </p:txBody>
      </p:sp>
      <p:sp>
        <p:nvSpPr>
          <p:cNvPr id="280" name="object 280"/>
          <p:cNvSpPr txBox="1"/>
          <p:nvPr/>
        </p:nvSpPr>
        <p:spPr>
          <a:xfrm>
            <a:off x="9612007" y="4377454"/>
            <a:ext cx="1387746" cy="503555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R="20320" algn="r">
              <a:lnSpc>
                <a:spcPct val="100000"/>
              </a:lnSpc>
              <a:spcBef>
                <a:spcPts val="100"/>
              </a:spcBef>
            </a:pPr>
            <a:r>
              <a:rPr sz="700" spc="10" dirty="0">
                <a:latin typeface="Microsoft Sans Serif"/>
                <a:cs typeface="Microsoft Sans Serif"/>
              </a:rPr>
              <a:t>51</a:t>
            </a:r>
            <a:endParaRPr sz="700">
              <a:latin typeface="Microsoft Sans Serif"/>
              <a:cs typeface="Microsoft Sans Serif"/>
            </a:endParaRPr>
          </a:p>
          <a:p>
            <a:pPr marL="55244" algn="ctr">
              <a:lnSpc>
                <a:spcPct val="100000"/>
              </a:lnSpc>
              <a:spcBef>
                <a:spcPts val="590"/>
              </a:spcBef>
            </a:pPr>
            <a:r>
              <a:rPr sz="550" spc="20" dirty="0">
                <a:latin typeface="Microsoft Sans Serif"/>
                <a:cs typeface="Microsoft Sans Serif"/>
              </a:rPr>
              <a:t>Unidad</a:t>
            </a:r>
            <a:r>
              <a:rPr sz="550" spc="-5" dirty="0">
                <a:latin typeface="Microsoft Sans Serif"/>
                <a:cs typeface="Microsoft Sans Serif"/>
              </a:rPr>
              <a:t> </a:t>
            </a:r>
            <a:r>
              <a:rPr sz="550" spc="15" dirty="0">
                <a:latin typeface="Microsoft Sans Serif"/>
                <a:cs typeface="Microsoft Sans Serif"/>
              </a:rPr>
              <a:t>Auxiliar</a:t>
            </a:r>
            <a:endParaRPr sz="550">
              <a:latin typeface="Microsoft Sans Serif"/>
              <a:cs typeface="Microsoft Sans Serif"/>
            </a:endParaRPr>
          </a:p>
          <a:p>
            <a:pPr algn="ctr">
              <a:lnSpc>
                <a:spcPct val="100000"/>
              </a:lnSpc>
              <a:spcBef>
                <a:spcPts val="380"/>
              </a:spcBef>
            </a:pPr>
            <a:r>
              <a:rPr sz="350" spc="10" dirty="0">
                <a:latin typeface="Microsoft Sans Serif"/>
                <a:cs typeface="Microsoft Sans Serif"/>
              </a:rPr>
              <a:t>Tiempo</a:t>
            </a:r>
            <a:r>
              <a:rPr sz="350" spc="-20" dirty="0">
                <a:latin typeface="Microsoft Sans Serif"/>
                <a:cs typeface="Microsoft Sans Serif"/>
              </a:rPr>
              <a:t> </a:t>
            </a:r>
            <a:r>
              <a:rPr sz="350" spc="10" dirty="0">
                <a:latin typeface="Microsoft Sans Serif"/>
                <a:cs typeface="Microsoft Sans Serif"/>
              </a:rPr>
              <a:t>de</a:t>
            </a:r>
            <a:r>
              <a:rPr sz="350" spc="-20" dirty="0">
                <a:latin typeface="Microsoft Sans Serif"/>
                <a:cs typeface="Microsoft Sans Serif"/>
              </a:rPr>
              <a:t> </a:t>
            </a:r>
            <a:r>
              <a:rPr sz="350" spc="5" dirty="0">
                <a:latin typeface="Microsoft Sans Serif"/>
                <a:cs typeface="Microsoft Sans Serif"/>
              </a:rPr>
              <a:t>fase</a:t>
            </a:r>
            <a:r>
              <a:rPr sz="350" spc="-15" dirty="0">
                <a:latin typeface="Microsoft Sans Serif"/>
                <a:cs typeface="Microsoft Sans Serif"/>
              </a:rPr>
              <a:t> </a:t>
            </a:r>
            <a:r>
              <a:rPr sz="350" spc="10" dirty="0">
                <a:latin typeface="Microsoft Sans Serif"/>
                <a:cs typeface="Microsoft Sans Serif"/>
              </a:rPr>
              <a:t>del</a:t>
            </a:r>
            <a:r>
              <a:rPr sz="350" spc="-20" dirty="0">
                <a:latin typeface="Microsoft Sans Serif"/>
                <a:cs typeface="Microsoft Sans Serif"/>
              </a:rPr>
              <a:t> </a:t>
            </a:r>
            <a:r>
              <a:rPr sz="350" spc="10" dirty="0">
                <a:latin typeface="Microsoft Sans Serif"/>
                <a:cs typeface="Microsoft Sans Serif"/>
              </a:rPr>
              <a:t>autobús</a:t>
            </a:r>
            <a:endParaRPr sz="350">
              <a:latin typeface="Microsoft Sans Serif"/>
              <a:cs typeface="Microsoft Sans Serif"/>
            </a:endParaRPr>
          </a:p>
          <a:p>
            <a:pPr marL="46355" algn="ctr">
              <a:lnSpc>
                <a:spcPct val="100000"/>
              </a:lnSpc>
              <a:spcBef>
                <a:spcPts val="270"/>
              </a:spcBef>
            </a:pPr>
            <a:r>
              <a:rPr sz="500" spc="15" dirty="0">
                <a:latin typeface="Microsoft Sans Serif"/>
                <a:cs typeface="Microsoft Sans Serif"/>
              </a:rPr>
              <a:t>sobrecorriente</a:t>
            </a:r>
            <a:endParaRPr sz="500">
              <a:latin typeface="Microsoft Sans Serif"/>
              <a:cs typeface="Microsoft Sans Serif"/>
            </a:endParaRPr>
          </a:p>
        </p:txBody>
      </p:sp>
      <p:sp>
        <p:nvSpPr>
          <p:cNvPr id="281" name="object 281"/>
          <p:cNvSpPr txBox="1"/>
          <p:nvPr/>
        </p:nvSpPr>
        <p:spPr>
          <a:xfrm>
            <a:off x="4602101" y="4641614"/>
            <a:ext cx="1164246" cy="195566"/>
          </a:xfrm>
          <a:prstGeom prst="rect">
            <a:avLst/>
          </a:prstGeom>
        </p:spPr>
        <p:txBody>
          <a:bodyPr vert="horz" wrap="square" lIns="0" tIns="20955" rIns="0" bIns="0" rtlCol="0">
            <a:spAutoFit/>
          </a:bodyPr>
          <a:lstStyle/>
          <a:p>
            <a:pPr marL="2540" algn="ctr">
              <a:lnSpc>
                <a:spcPct val="100000"/>
              </a:lnSpc>
              <a:spcBef>
                <a:spcPts val="165"/>
              </a:spcBef>
            </a:pPr>
            <a:r>
              <a:rPr sz="400" spc="10" dirty="0">
                <a:latin typeface="Microsoft Sans Serif"/>
                <a:cs typeface="Microsoft Sans Serif"/>
              </a:rPr>
              <a:t>Pérdida</a:t>
            </a:r>
            <a:r>
              <a:rPr sz="400" spc="-5" dirty="0">
                <a:latin typeface="Microsoft Sans Serif"/>
                <a:cs typeface="Microsoft Sans Serif"/>
              </a:rPr>
              <a:t> </a:t>
            </a:r>
            <a:r>
              <a:rPr sz="400" spc="10" dirty="0">
                <a:latin typeface="Microsoft Sans Serif"/>
                <a:cs typeface="Microsoft Sans Serif"/>
              </a:rPr>
              <a:t>de</a:t>
            </a:r>
            <a:endParaRPr sz="400">
              <a:latin typeface="Microsoft Sans Serif"/>
              <a:cs typeface="Microsoft Sans Serif"/>
            </a:endParaRPr>
          </a:p>
          <a:p>
            <a:pPr algn="ctr">
              <a:lnSpc>
                <a:spcPct val="100000"/>
              </a:lnSpc>
              <a:spcBef>
                <a:spcPts val="110"/>
              </a:spcBef>
            </a:pPr>
            <a:r>
              <a:rPr sz="650" spc="15" dirty="0">
                <a:latin typeface="Microsoft Sans Serif"/>
                <a:cs typeface="Microsoft Sans Serif"/>
              </a:rPr>
              <a:t>Sincronismo</a:t>
            </a:r>
            <a:endParaRPr sz="650">
              <a:latin typeface="Microsoft Sans Serif"/>
              <a:cs typeface="Microsoft Sans Serif"/>
            </a:endParaRPr>
          </a:p>
        </p:txBody>
      </p:sp>
      <p:sp>
        <p:nvSpPr>
          <p:cNvPr id="282" name="object 282"/>
          <p:cNvSpPr txBox="1"/>
          <p:nvPr/>
        </p:nvSpPr>
        <p:spPr>
          <a:xfrm>
            <a:off x="5902775" y="4593845"/>
            <a:ext cx="293618" cy="120546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sz="700" spc="10" dirty="0">
                <a:latin typeface="Microsoft Sans Serif"/>
                <a:cs typeface="Microsoft Sans Serif"/>
              </a:rPr>
              <a:t>78</a:t>
            </a:r>
            <a:endParaRPr sz="700">
              <a:latin typeface="Microsoft Sans Serif"/>
              <a:cs typeface="Microsoft Sans Serif"/>
            </a:endParaRPr>
          </a:p>
        </p:txBody>
      </p:sp>
      <p:sp>
        <p:nvSpPr>
          <p:cNvPr id="283" name="object 283"/>
          <p:cNvSpPr txBox="1"/>
          <p:nvPr/>
        </p:nvSpPr>
        <p:spPr>
          <a:xfrm>
            <a:off x="8051820" y="4991597"/>
            <a:ext cx="176755" cy="120546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sz="700" spc="10" dirty="0">
                <a:latin typeface="Microsoft Sans Serif"/>
                <a:cs typeface="Microsoft Sans Serif"/>
              </a:rPr>
              <a:t>1</a:t>
            </a:r>
            <a:endParaRPr sz="700">
              <a:latin typeface="Microsoft Sans Serif"/>
              <a:cs typeface="Microsoft Sans Serif"/>
            </a:endParaRPr>
          </a:p>
        </p:txBody>
      </p:sp>
      <p:sp>
        <p:nvSpPr>
          <p:cNvPr id="284" name="object 284"/>
          <p:cNvSpPr txBox="1"/>
          <p:nvPr/>
        </p:nvSpPr>
        <p:spPr>
          <a:xfrm>
            <a:off x="7995801" y="4936754"/>
            <a:ext cx="940746" cy="120546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sz="1050" spc="15" baseline="19841" dirty="0">
                <a:latin typeface="Microsoft Sans Serif"/>
                <a:cs typeface="Microsoft Sans Serif"/>
              </a:rPr>
              <a:t>24  </a:t>
            </a:r>
            <a:r>
              <a:rPr sz="1050" spc="44" baseline="19841" dirty="0">
                <a:latin typeface="Microsoft Sans Serif"/>
                <a:cs typeface="Microsoft Sans Serif"/>
              </a:rPr>
              <a:t> </a:t>
            </a:r>
            <a:r>
              <a:rPr sz="700" dirty="0">
                <a:latin typeface="Microsoft Sans Serif"/>
                <a:cs typeface="Microsoft Sans Serif"/>
              </a:rPr>
              <a:t>V/Hz</a:t>
            </a:r>
            <a:endParaRPr sz="700">
              <a:latin typeface="Microsoft Sans Serif"/>
              <a:cs typeface="Microsoft Sans Serif"/>
            </a:endParaRPr>
          </a:p>
        </p:txBody>
      </p:sp>
      <p:sp>
        <p:nvSpPr>
          <p:cNvPr id="285" name="object 285"/>
          <p:cNvSpPr txBox="1"/>
          <p:nvPr/>
        </p:nvSpPr>
        <p:spPr>
          <a:xfrm>
            <a:off x="15007478" y="4864008"/>
            <a:ext cx="943665" cy="240450"/>
          </a:xfrm>
          <a:prstGeom prst="rect">
            <a:avLst/>
          </a:prstGeom>
        </p:spPr>
        <p:txBody>
          <a:bodyPr vert="horz" wrap="square" lIns="0" tIns="27305" rIns="0" bIns="0" rtlCol="0">
            <a:spAutoFit/>
          </a:bodyPr>
          <a:lstStyle/>
          <a:p>
            <a:pPr marL="29845" algn="ctr">
              <a:lnSpc>
                <a:spcPct val="100000"/>
              </a:lnSpc>
              <a:spcBef>
                <a:spcPts val="215"/>
              </a:spcBef>
            </a:pPr>
            <a:r>
              <a:rPr sz="700" spc="-20" dirty="0">
                <a:latin typeface="Microsoft Sans Serif"/>
                <a:cs typeface="Microsoft Sans Serif"/>
              </a:rPr>
              <a:t>UAT</a:t>
            </a:r>
            <a:endParaRPr sz="700">
              <a:latin typeface="Microsoft Sans Serif"/>
              <a:cs typeface="Microsoft Sans Serif"/>
            </a:endParaRPr>
          </a:p>
          <a:p>
            <a:pPr algn="ctr">
              <a:lnSpc>
                <a:spcPct val="100000"/>
              </a:lnSpc>
              <a:spcBef>
                <a:spcPts val="100"/>
              </a:spcBef>
            </a:pPr>
            <a:r>
              <a:rPr sz="600" spc="15" dirty="0">
                <a:latin typeface="Microsoft Sans Serif"/>
                <a:cs typeface="Microsoft Sans Serif"/>
              </a:rPr>
              <a:t>Diferencial</a:t>
            </a:r>
            <a:endParaRPr sz="600">
              <a:latin typeface="Microsoft Sans Serif"/>
              <a:cs typeface="Microsoft Sans Serif"/>
            </a:endParaRPr>
          </a:p>
        </p:txBody>
      </p:sp>
      <p:sp>
        <p:nvSpPr>
          <p:cNvPr id="286" name="object 286"/>
          <p:cNvSpPr txBox="1"/>
          <p:nvPr/>
        </p:nvSpPr>
        <p:spPr>
          <a:xfrm>
            <a:off x="11173255" y="4954523"/>
            <a:ext cx="853099" cy="128240"/>
          </a:xfrm>
          <a:prstGeom prst="rect">
            <a:avLst/>
          </a:prstGeom>
          <a:ln w="9144">
            <a:solidFill>
              <a:srgbClr val="000000"/>
            </a:solidFill>
          </a:ln>
        </p:spPr>
        <p:txBody>
          <a:bodyPr vert="horz" wrap="square" lIns="0" tIns="0" rIns="0" bIns="0" rtlCol="0">
            <a:spAutoFit/>
          </a:bodyPr>
          <a:lstStyle/>
          <a:p>
            <a:pPr algn="ctr">
              <a:lnSpc>
                <a:spcPts val="950"/>
              </a:lnSpc>
            </a:pPr>
            <a:r>
              <a:rPr sz="800" spc="-25" dirty="0">
                <a:latin typeface="Microsoft Sans Serif"/>
                <a:cs typeface="Microsoft Sans Serif"/>
              </a:rPr>
              <a:t>A</a:t>
            </a:r>
            <a:endParaRPr sz="800">
              <a:latin typeface="Microsoft Sans Serif"/>
              <a:cs typeface="Microsoft Sans Serif"/>
            </a:endParaRPr>
          </a:p>
        </p:txBody>
      </p:sp>
      <p:sp>
        <p:nvSpPr>
          <p:cNvPr id="287" name="object 287"/>
          <p:cNvSpPr txBox="1"/>
          <p:nvPr/>
        </p:nvSpPr>
        <p:spPr>
          <a:xfrm>
            <a:off x="14530669" y="4929104"/>
            <a:ext cx="406098" cy="120546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sz="700" spc="-10" dirty="0">
                <a:latin typeface="Microsoft Sans Serif"/>
                <a:cs typeface="Microsoft Sans Serif"/>
              </a:rPr>
              <a:t>87T</a:t>
            </a:r>
            <a:endParaRPr sz="700">
              <a:latin typeface="Microsoft Sans Serif"/>
              <a:cs typeface="Microsoft Sans Serif"/>
            </a:endParaRPr>
          </a:p>
        </p:txBody>
      </p:sp>
      <p:sp>
        <p:nvSpPr>
          <p:cNvPr id="288" name="object 288"/>
          <p:cNvSpPr txBox="1"/>
          <p:nvPr/>
        </p:nvSpPr>
        <p:spPr>
          <a:xfrm>
            <a:off x="5022778" y="5183663"/>
            <a:ext cx="651510" cy="217367"/>
          </a:xfrm>
          <a:prstGeom prst="rect">
            <a:avLst/>
          </a:prstGeom>
        </p:spPr>
        <p:txBody>
          <a:bodyPr vert="horz" wrap="square" lIns="0" tIns="47625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375"/>
              </a:spcBef>
            </a:pPr>
            <a:r>
              <a:rPr sz="400" spc="10" dirty="0">
                <a:latin typeface="Microsoft Sans Serif"/>
                <a:cs typeface="Microsoft Sans Serif"/>
              </a:rPr>
              <a:t>Pérdida</a:t>
            </a:r>
            <a:r>
              <a:rPr sz="400" spc="-5" dirty="0">
                <a:latin typeface="Microsoft Sans Serif"/>
                <a:cs typeface="Microsoft Sans Serif"/>
              </a:rPr>
              <a:t> </a:t>
            </a:r>
            <a:r>
              <a:rPr sz="400" spc="10" dirty="0">
                <a:latin typeface="Microsoft Sans Serif"/>
                <a:cs typeface="Microsoft Sans Serif"/>
              </a:rPr>
              <a:t>de</a:t>
            </a:r>
            <a:endParaRPr sz="400">
              <a:latin typeface="Microsoft Sans Serif"/>
              <a:cs typeface="Microsoft Sans Serif"/>
            </a:endParaRPr>
          </a:p>
          <a:p>
            <a:pPr marL="59690">
              <a:lnSpc>
                <a:spcPct val="100000"/>
              </a:lnSpc>
              <a:spcBef>
                <a:spcPts val="310"/>
              </a:spcBef>
            </a:pPr>
            <a:r>
              <a:rPr sz="450" spc="10" dirty="0">
                <a:latin typeface="Microsoft Sans Serif"/>
                <a:cs typeface="Microsoft Sans Serif"/>
              </a:rPr>
              <a:t>Campo</a:t>
            </a:r>
            <a:endParaRPr sz="450">
              <a:latin typeface="Microsoft Sans Serif"/>
              <a:cs typeface="Microsoft Sans Serif"/>
            </a:endParaRPr>
          </a:p>
        </p:txBody>
      </p:sp>
      <p:sp>
        <p:nvSpPr>
          <p:cNvPr id="289" name="object 289"/>
          <p:cNvSpPr txBox="1"/>
          <p:nvPr/>
        </p:nvSpPr>
        <p:spPr>
          <a:xfrm>
            <a:off x="5913249" y="5160797"/>
            <a:ext cx="293618" cy="120546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sz="700" spc="10" dirty="0">
                <a:latin typeface="Microsoft Sans Serif"/>
                <a:cs typeface="Microsoft Sans Serif"/>
              </a:rPr>
              <a:t>40</a:t>
            </a:r>
            <a:endParaRPr sz="700">
              <a:latin typeface="Microsoft Sans Serif"/>
              <a:cs typeface="Microsoft Sans Serif"/>
            </a:endParaRPr>
          </a:p>
        </p:txBody>
      </p:sp>
      <p:sp>
        <p:nvSpPr>
          <p:cNvPr id="290" name="object 290"/>
          <p:cNvSpPr txBox="1"/>
          <p:nvPr/>
        </p:nvSpPr>
        <p:spPr>
          <a:xfrm>
            <a:off x="7508432" y="5666988"/>
            <a:ext cx="1174471" cy="112851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sz="650" spc="-40" dirty="0">
                <a:latin typeface="Microsoft Sans Serif"/>
                <a:cs typeface="Microsoft Sans Serif"/>
              </a:rPr>
              <a:t>TT</a:t>
            </a:r>
            <a:r>
              <a:rPr sz="650" spc="-5" dirty="0">
                <a:latin typeface="Microsoft Sans Serif"/>
                <a:cs typeface="Microsoft Sans Serif"/>
              </a:rPr>
              <a:t> </a:t>
            </a:r>
            <a:r>
              <a:rPr sz="650" spc="15" dirty="0">
                <a:latin typeface="Microsoft Sans Serif"/>
                <a:cs typeface="Microsoft Sans Serif"/>
              </a:rPr>
              <a:t>auxiliares</a:t>
            </a:r>
            <a:endParaRPr sz="650">
              <a:latin typeface="Microsoft Sans Serif"/>
              <a:cs typeface="Microsoft Sans Serif"/>
            </a:endParaRPr>
          </a:p>
        </p:txBody>
      </p:sp>
      <p:sp>
        <p:nvSpPr>
          <p:cNvPr id="291" name="object 291"/>
          <p:cNvSpPr txBox="1"/>
          <p:nvPr/>
        </p:nvSpPr>
        <p:spPr>
          <a:xfrm>
            <a:off x="5927282" y="5730755"/>
            <a:ext cx="293618" cy="120546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sz="700" spc="10" dirty="0">
                <a:latin typeface="Microsoft Sans Serif"/>
                <a:cs typeface="Microsoft Sans Serif"/>
              </a:rPr>
              <a:t>32</a:t>
            </a:r>
            <a:endParaRPr sz="700">
              <a:latin typeface="Microsoft Sans Serif"/>
              <a:cs typeface="Microsoft Sans Serif"/>
            </a:endParaRPr>
          </a:p>
        </p:txBody>
      </p:sp>
      <p:sp>
        <p:nvSpPr>
          <p:cNvPr id="292" name="object 292"/>
          <p:cNvSpPr txBox="1"/>
          <p:nvPr/>
        </p:nvSpPr>
        <p:spPr>
          <a:xfrm>
            <a:off x="2407399" y="5815845"/>
            <a:ext cx="1016704" cy="19685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70485">
              <a:lnSpc>
                <a:spcPct val="100000"/>
              </a:lnSpc>
              <a:spcBef>
                <a:spcPts val="100"/>
              </a:spcBef>
            </a:pPr>
            <a:r>
              <a:rPr sz="450" spc="10" dirty="0">
                <a:latin typeface="Microsoft Sans Serif"/>
                <a:cs typeface="Microsoft Sans Serif"/>
              </a:rPr>
              <a:t>Campo</a:t>
            </a:r>
            <a:endParaRPr sz="450">
              <a:latin typeface="Microsoft Sans Serif"/>
              <a:cs typeface="Microsoft Sans Serif"/>
            </a:endParaRPr>
          </a:p>
          <a:p>
            <a:pPr marL="12700">
              <a:lnSpc>
                <a:spcPct val="100000"/>
              </a:lnSpc>
              <a:spcBef>
                <a:spcPts val="450"/>
              </a:spcBef>
            </a:pPr>
            <a:r>
              <a:rPr sz="300" spc="15" dirty="0">
                <a:latin typeface="Microsoft Sans Serif"/>
                <a:cs typeface="Microsoft Sans Serif"/>
              </a:rPr>
              <a:t>Interruptor</a:t>
            </a:r>
            <a:r>
              <a:rPr sz="300" spc="-15" dirty="0">
                <a:latin typeface="Microsoft Sans Serif"/>
                <a:cs typeface="Microsoft Sans Serif"/>
              </a:rPr>
              <a:t> </a:t>
            </a:r>
            <a:r>
              <a:rPr sz="300" spc="10" dirty="0">
                <a:latin typeface="Microsoft Sans Serif"/>
                <a:cs typeface="Microsoft Sans Serif"/>
              </a:rPr>
              <a:t>automático</a:t>
            </a:r>
            <a:endParaRPr sz="300">
              <a:latin typeface="Microsoft Sans Serif"/>
              <a:cs typeface="Microsoft Sans Serif"/>
            </a:endParaRPr>
          </a:p>
        </p:txBody>
      </p:sp>
      <p:sp>
        <p:nvSpPr>
          <p:cNvPr id="293" name="object 293"/>
          <p:cNvSpPr txBox="1"/>
          <p:nvPr/>
        </p:nvSpPr>
        <p:spPr>
          <a:xfrm>
            <a:off x="4637081" y="5951737"/>
            <a:ext cx="293618" cy="120546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sz="700" spc="10" dirty="0">
                <a:latin typeface="Microsoft Sans Serif"/>
                <a:cs typeface="Microsoft Sans Serif"/>
              </a:rPr>
              <a:t>49</a:t>
            </a:r>
            <a:endParaRPr sz="700">
              <a:latin typeface="Microsoft Sans Serif"/>
              <a:cs typeface="Microsoft Sans Serif"/>
            </a:endParaRPr>
          </a:p>
        </p:txBody>
      </p:sp>
      <p:sp>
        <p:nvSpPr>
          <p:cNvPr id="294" name="object 294"/>
          <p:cNvSpPr txBox="1"/>
          <p:nvPr/>
        </p:nvSpPr>
        <p:spPr>
          <a:xfrm>
            <a:off x="5660861" y="5960578"/>
            <a:ext cx="806354" cy="209550"/>
          </a:xfrm>
          <a:prstGeom prst="rect">
            <a:avLst/>
          </a:prstGeom>
        </p:spPr>
        <p:txBody>
          <a:bodyPr vert="horz" wrap="square" lIns="0" tIns="24765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95"/>
              </a:spcBef>
            </a:pPr>
            <a:r>
              <a:rPr sz="400" spc="15" dirty="0">
                <a:latin typeface="Microsoft Sans Serif"/>
                <a:cs typeface="Microsoft Sans Serif"/>
              </a:rPr>
              <a:t>Contrarrestar</a:t>
            </a:r>
            <a:endParaRPr sz="400">
              <a:latin typeface="Microsoft Sans Serif"/>
              <a:cs typeface="Microsoft Sans Serif"/>
            </a:endParaRPr>
          </a:p>
          <a:p>
            <a:pPr marL="52069">
              <a:lnSpc>
                <a:spcPct val="100000"/>
              </a:lnSpc>
              <a:spcBef>
                <a:spcPts val="150"/>
              </a:spcBef>
            </a:pPr>
            <a:r>
              <a:rPr sz="600" dirty="0">
                <a:latin typeface="Microsoft Sans Serif"/>
                <a:cs typeface="Microsoft Sans Serif"/>
              </a:rPr>
              <a:t>Fuerza</a:t>
            </a:r>
            <a:endParaRPr sz="600">
              <a:latin typeface="Microsoft Sans Serif"/>
              <a:cs typeface="Microsoft Sans Serif"/>
            </a:endParaRPr>
          </a:p>
        </p:txBody>
      </p:sp>
      <p:sp>
        <p:nvSpPr>
          <p:cNvPr id="295" name="object 295"/>
          <p:cNvSpPr txBox="1"/>
          <p:nvPr/>
        </p:nvSpPr>
        <p:spPr>
          <a:xfrm>
            <a:off x="2631739" y="6056298"/>
            <a:ext cx="327216" cy="135935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sz="800" spc="10" dirty="0">
                <a:latin typeface="Microsoft Sans Serif"/>
                <a:cs typeface="Microsoft Sans Serif"/>
              </a:rPr>
              <a:t>41</a:t>
            </a:r>
            <a:endParaRPr sz="800">
              <a:latin typeface="Microsoft Sans Serif"/>
              <a:cs typeface="Microsoft Sans Serif"/>
            </a:endParaRPr>
          </a:p>
        </p:txBody>
      </p:sp>
      <p:sp>
        <p:nvSpPr>
          <p:cNvPr id="296" name="object 296"/>
          <p:cNvSpPr txBox="1"/>
          <p:nvPr/>
        </p:nvSpPr>
        <p:spPr>
          <a:xfrm>
            <a:off x="4437266" y="6468877"/>
            <a:ext cx="598922" cy="166712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34925">
              <a:lnSpc>
                <a:spcPct val="100000"/>
              </a:lnSpc>
              <a:spcBef>
                <a:spcPts val="100"/>
              </a:spcBef>
            </a:pPr>
            <a:r>
              <a:rPr sz="300" dirty="0">
                <a:latin typeface="Microsoft Sans Serif"/>
                <a:cs typeface="Microsoft Sans Serif"/>
              </a:rPr>
              <a:t>Estadística.</a:t>
            </a:r>
            <a:endParaRPr sz="300">
              <a:latin typeface="Microsoft Sans Serif"/>
              <a:cs typeface="Microsoft Sans Serif"/>
            </a:endParaRPr>
          </a:p>
          <a:p>
            <a:pPr>
              <a:lnSpc>
                <a:spcPct val="100000"/>
              </a:lnSpc>
              <a:spcBef>
                <a:spcPts val="25"/>
              </a:spcBef>
            </a:pPr>
            <a:endParaRPr sz="400">
              <a:latin typeface="Microsoft Sans Serif"/>
              <a:cs typeface="Microsoft Sans Serif"/>
            </a:endParaRPr>
          </a:p>
          <a:p>
            <a:pPr marL="12700">
              <a:lnSpc>
                <a:spcPct val="100000"/>
              </a:lnSpc>
            </a:pPr>
            <a:r>
              <a:rPr sz="300" spc="10" dirty="0">
                <a:latin typeface="Microsoft Sans Serif"/>
                <a:cs typeface="Microsoft Sans Serif"/>
              </a:rPr>
              <a:t>Temperatura</a:t>
            </a:r>
            <a:endParaRPr sz="300">
              <a:latin typeface="Microsoft Sans Serif"/>
              <a:cs typeface="Microsoft Sans Serif"/>
            </a:endParaRPr>
          </a:p>
        </p:txBody>
      </p:sp>
      <p:sp>
        <p:nvSpPr>
          <p:cNvPr id="297" name="object 297"/>
          <p:cNvSpPr txBox="1"/>
          <p:nvPr/>
        </p:nvSpPr>
        <p:spPr>
          <a:xfrm>
            <a:off x="5457488" y="6849871"/>
            <a:ext cx="943665" cy="105157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sz="600" spc="15" dirty="0">
                <a:latin typeface="Microsoft Sans Serif"/>
                <a:cs typeface="Microsoft Sans Serif"/>
              </a:rPr>
              <a:t>Diferencial</a:t>
            </a:r>
            <a:endParaRPr sz="600">
              <a:latin typeface="Microsoft Sans Serif"/>
              <a:cs typeface="Microsoft Sans Serif"/>
            </a:endParaRPr>
          </a:p>
        </p:txBody>
      </p:sp>
      <p:sp>
        <p:nvSpPr>
          <p:cNvPr id="298" name="object 298"/>
          <p:cNvSpPr txBox="1"/>
          <p:nvPr/>
        </p:nvSpPr>
        <p:spPr>
          <a:xfrm>
            <a:off x="4887167" y="6730517"/>
            <a:ext cx="1606864" cy="120546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38100">
              <a:lnSpc>
                <a:spcPct val="100000"/>
              </a:lnSpc>
              <a:spcBef>
                <a:spcPts val="100"/>
              </a:spcBef>
            </a:pPr>
            <a:r>
              <a:rPr sz="1050" spc="-7" baseline="-31746" dirty="0">
                <a:latin typeface="Microsoft Sans Serif"/>
                <a:cs typeface="Microsoft Sans Serif"/>
              </a:rPr>
              <a:t>87G</a:t>
            </a:r>
            <a:r>
              <a:rPr sz="1050" spc="419" baseline="-31746" dirty="0">
                <a:latin typeface="Microsoft Sans Serif"/>
                <a:cs typeface="Microsoft Sans Serif"/>
              </a:rPr>
              <a:t> </a:t>
            </a:r>
            <a:r>
              <a:rPr sz="600" spc="20" dirty="0">
                <a:latin typeface="Microsoft Sans Serif"/>
                <a:cs typeface="Microsoft Sans Serif"/>
              </a:rPr>
              <a:t>Generador</a:t>
            </a:r>
            <a:endParaRPr sz="600">
              <a:latin typeface="Microsoft Sans Serif"/>
              <a:cs typeface="Microsoft Sans Serif"/>
            </a:endParaRPr>
          </a:p>
        </p:txBody>
      </p:sp>
      <p:sp>
        <p:nvSpPr>
          <p:cNvPr id="299" name="object 299"/>
          <p:cNvSpPr txBox="1"/>
          <p:nvPr/>
        </p:nvSpPr>
        <p:spPr>
          <a:xfrm>
            <a:off x="2151453" y="6768611"/>
            <a:ext cx="617912" cy="423545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83820">
              <a:lnSpc>
                <a:spcPct val="100000"/>
              </a:lnSpc>
              <a:spcBef>
                <a:spcPts val="100"/>
              </a:spcBef>
            </a:pPr>
            <a:r>
              <a:rPr sz="700" spc="-15" dirty="0">
                <a:latin typeface="Microsoft Sans Serif"/>
                <a:cs typeface="Microsoft Sans Serif"/>
              </a:rPr>
              <a:t>64F</a:t>
            </a:r>
            <a:endParaRPr sz="700">
              <a:latin typeface="Microsoft Sans Serif"/>
              <a:cs typeface="Microsoft Sans Serif"/>
            </a:endParaRPr>
          </a:p>
          <a:p>
            <a:pPr>
              <a:lnSpc>
                <a:spcPct val="100000"/>
              </a:lnSpc>
              <a:spcBef>
                <a:spcPts val="35"/>
              </a:spcBef>
            </a:pPr>
            <a:endParaRPr sz="750">
              <a:latin typeface="Microsoft Sans Serif"/>
              <a:cs typeface="Microsoft Sans Serif"/>
            </a:endParaRPr>
          </a:p>
          <a:p>
            <a:pPr marL="64135">
              <a:lnSpc>
                <a:spcPct val="100000"/>
              </a:lnSpc>
            </a:pPr>
            <a:r>
              <a:rPr sz="450" spc="10" dirty="0">
                <a:latin typeface="Microsoft Sans Serif"/>
                <a:cs typeface="Microsoft Sans Serif"/>
              </a:rPr>
              <a:t>Campo</a:t>
            </a:r>
            <a:endParaRPr sz="450">
              <a:latin typeface="Microsoft Sans Serif"/>
              <a:cs typeface="Microsoft Sans Serif"/>
            </a:endParaRPr>
          </a:p>
          <a:p>
            <a:pPr marL="12700">
              <a:lnSpc>
                <a:spcPct val="100000"/>
              </a:lnSpc>
              <a:spcBef>
                <a:spcPts val="90"/>
              </a:spcBef>
            </a:pPr>
            <a:r>
              <a:rPr sz="650" dirty="0">
                <a:latin typeface="Microsoft Sans Serif"/>
                <a:cs typeface="Microsoft Sans Serif"/>
              </a:rPr>
              <a:t>Suelo</a:t>
            </a:r>
            <a:endParaRPr sz="650">
              <a:latin typeface="Microsoft Sans Serif"/>
              <a:cs typeface="Microsoft Sans Serif"/>
            </a:endParaRPr>
          </a:p>
        </p:txBody>
      </p:sp>
      <p:sp>
        <p:nvSpPr>
          <p:cNvPr id="300" name="object 300"/>
          <p:cNvSpPr txBox="1"/>
          <p:nvPr/>
        </p:nvSpPr>
        <p:spPr>
          <a:xfrm>
            <a:off x="2957826" y="6762516"/>
            <a:ext cx="765452" cy="34417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905" algn="ctr">
              <a:lnSpc>
                <a:spcPct val="100000"/>
              </a:lnSpc>
              <a:spcBef>
                <a:spcPts val="100"/>
              </a:spcBef>
            </a:pPr>
            <a:r>
              <a:rPr sz="700" spc="10" dirty="0">
                <a:latin typeface="Microsoft Sans Serif"/>
                <a:cs typeface="Microsoft Sans Serif"/>
              </a:rPr>
              <a:t>53</a:t>
            </a:r>
            <a:endParaRPr sz="700">
              <a:latin typeface="Microsoft Sans Serif"/>
              <a:cs typeface="Microsoft Sans Serif"/>
            </a:endParaRPr>
          </a:p>
          <a:p>
            <a:pPr>
              <a:lnSpc>
                <a:spcPct val="100000"/>
              </a:lnSpc>
              <a:spcBef>
                <a:spcPts val="40"/>
              </a:spcBef>
            </a:pPr>
            <a:endParaRPr sz="750">
              <a:latin typeface="Microsoft Sans Serif"/>
              <a:cs typeface="Microsoft Sans Serif"/>
            </a:endParaRPr>
          </a:p>
          <a:p>
            <a:pPr algn="ctr">
              <a:lnSpc>
                <a:spcPct val="100000"/>
              </a:lnSpc>
            </a:pPr>
            <a:r>
              <a:rPr sz="650" spc="15" dirty="0">
                <a:latin typeface="Microsoft Sans Serif"/>
                <a:cs typeface="Microsoft Sans Serif"/>
              </a:rPr>
              <a:t>(Nota</a:t>
            </a:r>
            <a:r>
              <a:rPr sz="650" spc="-40" dirty="0">
                <a:latin typeface="Microsoft Sans Serif"/>
                <a:cs typeface="Microsoft Sans Serif"/>
              </a:rPr>
              <a:t> </a:t>
            </a:r>
            <a:r>
              <a:rPr sz="650" spc="-10" dirty="0">
                <a:latin typeface="Microsoft Sans Serif"/>
                <a:cs typeface="Microsoft Sans Serif"/>
              </a:rPr>
              <a:t>1)</a:t>
            </a:r>
            <a:endParaRPr sz="650">
              <a:latin typeface="Microsoft Sans Serif"/>
              <a:cs typeface="Microsoft Sans Serif"/>
            </a:endParaRPr>
          </a:p>
        </p:txBody>
      </p:sp>
      <p:sp>
        <p:nvSpPr>
          <p:cNvPr id="301" name="object 301"/>
          <p:cNvSpPr txBox="1"/>
          <p:nvPr/>
        </p:nvSpPr>
        <p:spPr>
          <a:xfrm>
            <a:off x="5681911" y="7266920"/>
            <a:ext cx="293618" cy="120546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sz="700" spc="10" dirty="0">
                <a:latin typeface="Microsoft Sans Serif"/>
                <a:cs typeface="Microsoft Sans Serif"/>
              </a:rPr>
              <a:t>46</a:t>
            </a:r>
            <a:endParaRPr sz="700">
              <a:latin typeface="Microsoft Sans Serif"/>
              <a:cs typeface="Microsoft Sans Serif"/>
            </a:endParaRPr>
          </a:p>
        </p:txBody>
      </p:sp>
      <p:sp>
        <p:nvSpPr>
          <p:cNvPr id="302" name="object 302"/>
          <p:cNvSpPr txBox="1"/>
          <p:nvPr/>
        </p:nvSpPr>
        <p:spPr>
          <a:xfrm>
            <a:off x="6940462" y="7224265"/>
            <a:ext cx="416324" cy="219075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29209">
              <a:lnSpc>
                <a:spcPts val="760"/>
              </a:lnSpc>
              <a:spcBef>
                <a:spcPts val="100"/>
              </a:spcBef>
            </a:pPr>
            <a:r>
              <a:rPr sz="700" spc="25" dirty="0">
                <a:latin typeface="Microsoft Sans Serif"/>
                <a:cs typeface="Microsoft Sans Serif"/>
              </a:rPr>
              <a:t>21/</a:t>
            </a:r>
            <a:endParaRPr sz="700">
              <a:latin typeface="Microsoft Sans Serif"/>
              <a:cs typeface="Microsoft Sans Serif"/>
            </a:endParaRPr>
          </a:p>
          <a:p>
            <a:pPr marL="12700">
              <a:lnSpc>
                <a:spcPts val="760"/>
              </a:lnSpc>
            </a:pPr>
            <a:r>
              <a:rPr sz="700" spc="-10" dirty="0">
                <a:latin typeface="Microsoft Sans Serif"/>
                <a:cs typeface="Microsoft Sans Serif"/>
              </a:rPr>
              <a:t>51V</a:t>
            </a:r>
            <a:endParaRPr sz="700">
              <a:latin typeface="Microsoft Sans Serif"/>
              <a:cs typeface="Microsoft Sans Serif"/>
            </a:endParaRPr>
          </a:p>
        </p:txBody>
      </p:sp>
      <p:sp>
        <p:nvSpPr>
          <p:cNvPr id="303" name="object 303"/>
          <p:cNvSpPr txBox="1"/>
          <p:nvPr/>
        </p:nvSpPr>
        <p:spPr>
          <a:xfrm>
            <a:off x="7536470" y="7212865"/>
            <a:ext cx="765452" cy="361950"/>
          </a:xfrm>
          <a:prstGeom prst="rect">
            <a:avLst/>
          </a:prstGeom>
        </p:spPr>
        <p:txBody>
          <a:bodyPr vert="horz" wrap="square" lIns="0" tIns="44450" rIns="0" bIns="0" rtlCol="0">
            <a:spAutoFit/>
          </a:bodyPr>
          <a:lstStyle/>
          <a:p>
            <a:pPr marL="24765">
              <a:lnSpc>
                <a:spcPct val="100000"/>
              </a:lnSpc>
              <a:spcBef>
                <a:spcPts val="350"/>
              </a:spcBef>
            </a:pPr>
            <a:r>
              <a:rPr sz="600" spc="5" dirty="0">
                <a:latin typeface="Microsoft Sans Serif"/>
                <a:cs typeface="Microsoft Sans Serif"/>
              </a:rPr>
              <a:t>Sistema</a:t>
            </a:r>
            <a:endParaRPr sz="600">
              <a:latin typeface="Microsoft Sans Serif"/>
              <a:cs typeface="Microsoft Sans Serif"/>
            </a:endParaRPr>
          </a:p>
          <a:p>
            <a:pPr marL="24765">
              <a:lnSpc>
                <a:spcPct val="100000"/>
              </a:lnSpc>
              <a:spcBef>
                <a:spcPts val="204"/>
              </a:spcBef>
            </a:pPr>
            <a:r>
              <a:rPr sz="500" spc="5" dirty="0">
                <a:latin typeface="Microsoft Sans Serif"/>
                <a:cs typeface="Microsoft Sans Serif"/>
              </a:rPr>
              <a:t>Respaldo</a:t>
            </a:r>
            <a:endParaRPr sz="500">
              <a:latin typeface="Microsoft Sans Serif"/>
              <a:cs typeface="Microsoft Sans Serif"/>
            </a:endParaRPr>
          </a:p>
          <a:p>
            <a:pPr marL="12700">
              <a:lnSpc>
                <a:spcPct val="100000"/>
              </a:lnSpc>
              <a:spcBef>
                <a:spcPts val="90"/>
              </a:spcBef>
            </a:pPr>
            <a:r>
              <a:rPr sz="650" spc="15" dirty="0">
                <a:latin typeface="Microsoft Sans Serif"/>
                <a:cs typeface="Microsoft Sans Serif"/>
              </a:rPr>
              <a:t>(Nota</a:t>
            </a:r>
            <a:r>
              <a:rPr sz="650" spc="-5" dirty="0">
                <a:latin typeface="Microsoft Sans Serif"/>
                <a:cs typeface="Microsoft Sans Serif"/>
              </a:rPr>
              <a:t> </a:t>
            </a:r>
            <a:r>
              <a:rPr sz="650" spc="-10" dirty="0">
                <a:latin typeface="Microsoft Sans Serif"/>
                <a:cs typeface="Microsoft Sans Serif"/>
              </a:rPr>
              <a:t>2)</a:t>
            </a:r>
            <a:endParaRPr sz="650">
              <a:latin typeface="Microsoft Sans Serif"/>
              <a:cs typeface="Microsoft Sans Serif"/>
            </a:endParaRPr>
          </a:p>
        </p:txBody>
      </p:sp>
      <p:sp>
        <p:nvSpPr>
          <p:cNvPr id="304" name="object 304"/>
          <p:cNvSpPr txBox="1"/>
          <p:nvPr/>
        </p:nvSpPr>
        <p:spPr>
          <a:xfrm>
            <a:off x="5320721" y="7445128"/>
            <a:ext cx="949510" cy="233045"/>
          </a:xfrm>
          <a:prstGeom prst="rect">
            <a:avLst/>
          </a:prstGeom>
        </p:spPr>
        <p:txBody>
          <a:bodyPr vert="horz" wrap="square" lIns="0" tIns="20955" rIns="0" bIns="0" rtlCol="0">
            <a:spAutoFit/>
          </a:bodyPr>
          <a:lstStyle/>
          <a:p>
            <a:pPr marL="36830">
              <a:lnSpc>
                <a:spcPct val="100000"/>
              </a:lnSpc>
              <a:spcBef>
                <a:spcPts val="165"/>
              </a:spcBef>
            </a:pPr>
            <a:r>
              <a:rPr sz="600" spc="20" dirty="0">
                <a:latin typeface="Microsoft Sans Serif"/>
                <a:cs typeface="Microsoft Sans Serif"/>
              </a:rPr>
              <a:t>Negativo</a:t>
            </a:r>
            <a:endParaRPr sz="600">
              <a:latin typeface="Microsoft Sans Serif"/>
              <a:cs typeface="Microsoft Sans Serif"/>
            </a:endParaRPr>
          </a:p>
          <a:p>
            <a:pPr marL="12700">
              <a:lnSpc>
                <a:spcPct val="100000"/>
              </a:lnSpc>
              <a:spcBef>
                <a:spcPts val="70"/>
              </a:spcBef>
            </a:pPr>
            <a:r>
              <a:rPr sz="650" dirty="0">
                <a:latin typeface="Microsoft Sans Serif"/>
                <a:cs typeface="Microsoft Sans Serif"/>
              </a:rPr>
              <a:t>Secuencia</a:t>
            </a:r>
            <a:endParaRPr sz="650">
              <a:latin typeface="Microsoft Sans Serif"/>
              <a:cs typeface="Microsoft Sans Serif"/>
            </a:endParaRPr>
          </a:p>
        </p:txBody>
      </p:sp>
      <p:sp>
        <p:nvSpPr>
          <p:cNvPr id="305" name="object 305"/>
          <p:cNvSpPr txBox="1"/>
          <p:nvPr/>
        </p:nvSpPr>
        <p:spPr>
          <a:xfrm>
            <a:off x="5422409" y="7837418"/>
            <a:ext cx="1561580" cy="32766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R="14604" algn="r">
              <a:lnSpc>
                <a:spcPct val="100000"/>
              </a:lnSpc>
              <a:spcBef>
                <a:spcPts val="100"/>
              </a:spcBef>
            </a:pPr>
            <a:r>
              <a:rPr sz="600" spc="20" dirty="0">
                <a:latin typeface="Microsoft Sans Serif"/>
                <a:cs typeface="Microsoft Sans Serif"/>
              </a:rPr>
              <a:t>Generador</a:t>
            </a:r>
            <a:endParaRPr sz="600">
              <a:latin typeface="Microsoft Sans Serif"/>
              <a:cs typeface="Microsoft Sans Serif"/>
            </a:endParaRPr>
          </a:p>
          <a:p>
            <a:pPr marR="76835" algn="r">
              <a:lnSpc>
                <a:spcPct val="100000"/>
              </a:lnSpc>
              <a:spcBef>
                <a:spcPts val="5"/>
              </a:spcBef>
              <a:tabLst>
                <a:tab pos="311785" algn="l"/>
              </a:tabLst>
            </a:pPr>
            <a:r>
              <a:rPr sz="700" spc="-5" dirty="0">
                <a:latin typeface="Microsoft Sans Serif"/>
                <a:cs typeface="Microsoft Sans Serif"/>
              </a:rPr>
              <a:t>59G	</a:t>
            </a:r>
            <a:r>
              <a:rPr sz="600" spc="25" dirty="0">
                <a:latin typeface="Microsoft Sans Serif"/>
                <a:cs typeface="Microsoft Sans Serif"/>
              </a:rPr>
              <a:t>Neutral</a:t>
            </a:r>
            <a:endParaRPr sz="600">
              <a:latin typeface="Microsoft Sans Serif"/>
              <a:cs typeface="Microsoft Sans Serif"/>
            </a:endParaRPr>
          </a:p>
          <a:p>
            <a:pPr marL="228600">
              <a:lnSpc>
                <a:spcPct val="100000"/>
              </a:lnSpc>
              <a:spcBef>
                <a:spcPts val="150"/>
              </a:spcBef>
            </a:pPr>
            <a:r>
              <a:rPr sz="550" spc="15" dirty="0">
                <a:latin typeface="Microsoft Sans Serif"/>
                <a:cs typeface="Microsoft Sans Serif"/>
              </a:rPr>
              <a:t>Sobretensión</a:t>
            </a:r>
            <a:endParaRPr sz="550">
              <a:latin typeface="Microsoft Sans Serif"/>
              <a:cs typeface="Microsoft Sans Serif"/>
            </a:endParaRPr>
          </a:p>
        </p:txBody>
      </p:sp>
      <p:sp>
        <p:nvSpPr>
          <p:cNvPr id="306" name="object 306"/>
          <p:cNvSpPr txBox="1"/>
          <p:nvPr/>
        </p:nvSpPr>
        <p:spPr>
          <a:xfrm>
            <a:off x="8391887" y="7827039"/>
            <a:ext cx="1237285" cy="354330"/>
          </a:xfrm>
          <a:prstGeom prst="rect">
            <a:avLst/>
          </a:prstGeom>
        </p:spPr>
        <p:txBody>
          <a:bodyPr vert="horz" wrap="square" lIns="0" tIns="43180" rIns="0" bIns="0" rtlCol="0">
            <a:spAutoFit/>
          </a:bodyPr>
          <a:lstStyle/>
          <a:p>
            <a:pPr marL="38735" algn="ctr">
              <a:lnSpc>
                <a:spcPct val="100000"/>
              </a:lnSpc>
              <a:spcBef>
                <a:spcPts val="340"/>
              </a:spcBef>
            </a:pPr>
            <a:r>
              <a:rPr sz="550" spc="5" dirty="0">
                <a:latin typeface="Microsoft Sans Serif"/>
                <a:cs typeface="Microsoft Sans Serif"/>
              </a:rPr>
              <a:t>100</a:t>
            </a:r>
            <a:r>
              <a:rPr sz="550" spc="-30" dirty="0">
                <a:latin typeface="Microsoft Sans Serif"/>
                <a:cs typeface="Microsoft Sans Serif"/>
              </a:rPr>
              <a:t> </a:t>
            </a:r>
            <a:r>
              <a:rPr sz="550" spc="30" dirty="0">
                <a:latin typeface="Microsoft Sans Serif"/>
                <a:cs typeface="Microsoft Sans Serif"/>
              </a:rPr>
              <a:t>por</a:t>
            </a:r>
            <a:r>
              <a:rPr sz="550" spc="-30" dirty="0">
                <a:latin typeface="Microsoft Sans Serif"/>
                <a:cs typeface="Microsoft Sans Serif"/>
              </a:rPr>
              <a:t> </a:t>
            </a:r>
            <a:r>
              <a:rPr sz="550" spc="15" dirty="0">
                <a:latin typeface="Microsoft Sans Serif"/>
                <a:cs typeface="Microsoft Sans Serif"/>
              </a:rPr>
              <a:t>ciento</a:t>
            </a:r>
            <a:endParaRPr sz="550">
              <a:latin typeface="Microsoft Sans Serif"/>
              <a:cs typeface="Microsoft Sans Serif"/>
            </a:endParaRPr>
          </a:p>
          <a:p>
            <a:pPr algn="ctr">
              <a:lnSpc>
                <a:spcPct val="100000"/>
              </a:lnSpc>
              <a:spcBef>
                <a:spcPts val="215"/>
              </a:spcBef>
            </a:pPr>
            <a:r>
              <a:rPr sz="500" spc="10" dirty="0">
                <a:latin typeface="Microsoft Sans Serif"/>
                <a:cs typeface="Microsoft Sans Serif"/>
              </a:rPr>
              <a:t>Tierra</a:t>
            </a:r>
            <a:r>
              <a:rPr sz="500" spc="-5" dirty="0">
                <a:latin typeface="Microsoft Sans Serif"/>
                <a:cs typeface="Microsoft Sans Serif"/>
              </a:rPr>
              <a:t> </a:t>
            </a:r>
            <a:r>
              <a:rPr sz="500" spc="15" dirty="0">
                <a:latin typeface="Microsoft Sans Serif"/>
                <a:cs typeface="Microsoft Sans Serif"/>
              </a:rPr>
              <a:t>del</a:t>
            </a:r>
            <a:r>
              <a:rPr sz="500" spc="-5" dirty="0">
                <a:latin typeface="Microsoft Sans Serif"/>
                <a:cs typeface="Microsoft Sans Serif"/>
              </a:rPr>
              <a:t> </a:t>
            </a:r>
            <a:r>
              <a:rPr sz="500" spc="20" dirty="0">
                <a:latin typeface="Microsoft Sans Serif"/>
                <a:cs typeface="Microsoft Sans Serif"/>
              </a:rPr>
              <a:t>estator</a:t>
            </a:r>
            <a:endParaRPr sz="500">
              <a:latin typeface="Microsoft Sans Serif"/>
              <a:cs typeface="Microsoft Sans Serif"/>
            </a:endParaRPr>
          </a:p>
          <a:p>
            <a:pPr marL="29209" algn="ctr">
              <a:lnSpc>
                <a:spcPct val="100000"/>
              </a:lnSpc>
              <a:spcBef>
                <a:spcPts val="90"/>
              </a:spcBef>
            </a:pPr>
            <a:r>
              <a:rPr sz="650" spc="15" dirty="0">
                <a:latin typeface="Microsoft Sans Serif"/>
                <a:cs typeface="Microsoft Sans Serif"/>
              </a:rPr>
              <a:t>(Nota</a:t>
            </a:r>
            <a:r>
              <a:rPr sz="650" spc="-40" dirty="0">
                <a:latin typeface="Microsoft Sans Serif"/>
                <a:cs typeface="Microsoft Sans Serif"/>
              </a:rPr>
              <a:t> </a:t>
            </a:r>
            <a:r>
              <a:rPr sz="650" spc="-10" dirty="0">
                <a:latin typeface="Microsoft Sans Serif"/>
                <a:cs typeface="Microsoft Sans Serif"/>
              </a:rPr>
              <a:t>3)</a:t>
            </a:r>
            <a:endParaRPr sz="650">
              <a:latin typeface="Microsoft Sans Serif"/>
              <a:cs typeface="Microsoft Sans Serif"/>
            </a:endParaRPr>
          </a:p>
        </p:txBody>
      </p:sp>
      <p:sp>
        <p:nvSpPr>
          <p:cNvPr id="307" name="object 307"/>
          <p:cNvSpPr txBox="1"/>
          <p:nvPr/>
        </p:nvSpPr>
        <p:spPr>
          <a:xfrm>
            <a:off x="10488422" y="7866127"/>
            <a:ext cx="5488171" cy="56896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sz="650" spc="15" dirty="0">
                <a:latin typeface="Microsoft Sans Serif"/>
                <a:cs typeface="Microsoft Sans Serif"/>
              </a:rPr>
              <a:t>Notas:</a:t>
            </a:r>
            <a:endParaRPr sz="650">
              <a:latin typeface="Microsoft Sans Serif"/>
              <a:cs typeface="Microsoft Sans Serif"/>
            </a:endParaRPr>
          </a:p>
          <a:p>
            <a:pPr marL="116205" indent="-63500">
              <a:lnSpc>
                <a:spcPct val="100000"/>
              </a:lnSpc>
              <a:spcBef>
                <a:spcPts val="450"/>
              </a:spcBef>
              <a:buAutoNum type="arabicPeriod"/>
              <a:tabLst>
                <a:tab pos="116839" algn="l"/>
              </a:tabLst>
            </a:pPr>
            <a:r>
              <a:rPr sz="450" spc="10" dirty="0">
                <a:latin typeface="Microsoft Sans Serif"/>
                <a:cs typeface="Microsoft Sans Serif"/>
              </a:rPr>
              <a:t>Dispositivos</a:t>
            </a:r>
            <a:r>
              <a:rPr sz="450" spc="-10" dirty="0">
                <a:latin typeface="Microsoft Sans Serif"/>
                <a:cs typeface="Microsoft Sans Serif"/>
              </a:rPr>
              <a:t> </a:t>
            </a:r>
            <a:r>
              <a:rPr sz="450" spc="15" dirty="0">
                <a:latin typeface="Microsoft Sans Serif"/>
                <a:cs typeface="Microsoft Sans Serif"/>
              </a:rPr>
              <a:t>punteados</a:t>
            </a:r>
            <a:r>
              <a:rPr sz="450" spc="-10" dirty="0">
                <a:latin typeface="Microsoft Sans Serif"/>
                <a:cs typeface="Microsoft Sans Serif"/>
              </a:rPr>
              <a:t> </a:t>
            </a:r>
            <a:r>
              <a:rPr sz="450" spc="5" dirty="0">
                <a:latin typeface="Microsoft Sans Serif"/>
                <a:cs typeface="Microsoft Sans Serif"/>
              </a:rPr>
              <a:t>opcionales.</a:t>
            </a:r>
            <a:endParaRPr sz="450">
              <a:latin typeface="Microsoft Sans Serif"/>
              <a:cs typeface="Microsoft Sans Serif"/>
            </a:endParaRPr>
          </a:p>
          <a:p>
            <a:pPr marL="116205" indent="-63500">
              <a:lnSpc>
                <a:spcPct val="100000"/>
              </a:lnSpc>
              <a:spcBef>
                <a:spcPts val="300"/>
              </a:spcBef>
              <a:buAutoNum type="arabicPeriod"/>
              <a:tabLst>
                <a:tab pos="116839" algn="l"/>
              </a:tabLst>
            </a:pPr>
            <a:r>
              <a:rPr sz="450" spc="-20" dirty="0">
                <a:latin typeface="Microsoft Sans Serif"/>
                <a:cs typeface="Microsoft Sans Serif"/>
              </a:rPr>
              <a:t>El</a:t>
            </a:r>
            <a:r>
              <a:rPr sz="450" dirty="0">
                <a:latin typeface="Microsoft Sans Serif"/>
                <a:cs typeface="Microsoft Sans Serif"/>
              </a:rPr>
              <a:t> </a:t>
            </a:r>
            <a:r>
              <a:rPr sz="450" spc="10" dirty="0">
                <a:latin typeface="Microsoft Sans Serif"/>
                <a:cs typeface="Microsoft Sans Serif"/>
              </a:rPr>
              <a:t>dispositivo</a:t>
            </a:r>
            <a:r>
              <a:rPr sz="450" dirty="0">
                <a:latin typeface="Microsoft Sans Serif"/>
                <a:cs typeface="Microsoft Sans Serif"/>
              </a:rPr>
              <a:t> </a:t>
            </a:r>
            <a:r>
              <a:rPr sz="450" spc="5" dirty="0">
                <a:latin typeface="Microsoft Sans Serif"/>
                <a:cs typeface="Microsoft Sans Serif"/>
              </a:rPr>
              <a:t>21</a:t>
            </a:r>
            <a:r>
              <a:rPr sz="450" dirty="0">
                <a:latin typeface="Microsoft Sans Serif"/>
                <a:cs typeface="Microsoft Sans Serif"/>
              </a:rPr>
              <a:t> </a:t>
            </a:r>
            <a:r>
              <a:rPr sz="450" spc="15" dirty="0">
                <a:latin typeface="Microsoft Sans Serif"/>
                <a:cs typeface="Microsoft Sans Serif"/>
              </a:rPr>
              <a:t>requiere</a:t>
            </a:r>
            <a:r>
              <a:rPr sz="450" dirty="0">
                <a:latin typeface="Microsoft Sans Serif"/>
                <a:cs typeface="Microsoft Sans Serif"/>
              </a:rPr>
              <a:t> </a:t>
            </a:r>
            <a:r>
              <a:rPr sz="450" spc="25" dirty="0">
                <a:latin typeface="Microsoft Sans Serif"/>
                <a:cs typeface="Microsoft Sans Serif"/>
              </a:rPr>
              <a:t>un</a:t>
            </a:r>
            <a:r>
              <a:rPr sz="450" dirty="0">
                <a:latin typeface="Microsoft Sans Serif"/>
                <a:cs typeface="Microsoft Sans Serif"/>
              </a:rPr>
              <a:t> </a:t>
            </a:r>
            <a:r>
              <a:rPr sz="450" spc="20" dirty="0">
                <a:latin typeface="Microsoft Sans Serif"/>
                <a:cs typeface="Microsoft Sans Serif"/>
              </a:rPr>
              <a:t>temporizador</a:t>
            </a:r>
            <a:r>
              <a:rPr sz="450" spc="5" dirty="0">
                <a:latin typeface="Microsoft Sans Serif"/>
                <a:cs typeface="Microsoft Sans Serif"/>
              </a:rPr>
              <a:t> </a:t>
            </a:r>
            <a:r>
              <a:rPr sz="450" spc="15" dirty="0">
                <a:latin typeface="Microsoft Sans Serif"/>
                <a:cs typeface="Microsoft Sans Serif"/>
              </a:rPr>
              <a:t>externo.</a:t>
            </a:r>
            <a:r>
              <a:rPr sz="450" dirty="0">
                <a:latin typeface="Microsoft Sans Serif"/>
                <a:cs typeface="Microsoft Sans Serif"/>
              </a:rPr>
              <a:t> </a:t>
            </a:r>
            <a:r>
              <a:rPr sz="450" spc="10" dirty="0">
                <a:latin typeface="Microsoft Sans Serif"/>
                <a:cs typeface="Microsoft Sans Serif"/>
              </a:rPr>
              <a:t>Consulte</a:t>
            </a:r>
            <a:r>
              <a:rPr sz="450" dirty="0">
                <a:latin typeface="Microsoft Sans Serif"/>
                <a:cs typeface="Microsoft Sans Serif"/>
              </a:rPr>
              <a:t> </a:t>
            </a:r>
            <a:r>
              <a:rPr sz="450" spc="5" dirty="0">
                <a:latin typeface="Microsoft Sans Serif"/>
                <a:cs typeface="Microsoft Sans Serif"/>
              </a:rPr>
              <a:t>el</a:t>
            </a:r>
            <a:r>
              <a:rPr sz="450" dirty="0">
                <a:latin typeface="Microsoft Sans Serif"/>
                <a:cs typeface="Microsoft Sans Serif"/>
              </a:rPr>
              <a:t> </a:t>
            </a:r>
            <a:r>
              <a:rPr sz="450" spc="10" dirty="0">
                <a:latin typeface="Microsoft Sans Serif"/>
                <a:cs typeface="Microsoft Sans Serif"/>
              </a:rPr>
              <a:t>Capítulo</a:t>
            </a:r>
            <a:r>
              <a:rPr sz="450" dirty="0">
                <a:latin typeface="Microsoft Sans Serif"/>
                <a:cs typeface="Microsoft Sans Serif"/>
              </a:rPr>
              <a:t> 2.4.</a:t>
            </a:r>
            <a:endParaRPr sz="450">
              <a:latin typeface="Microsoft Sans Serif"/>
              <a:cs typeface="Microsoft Sans Serif"/>
            </a:endParaRPr>
          </a:p>
          <a:p>
            <a:pPr marL="130175" indent="-77470">
              <a:lnSpc>
                <a:spcPct val="100000"/>
              </a:lnSpc>
              <a:spcBef>
                <a:spcPts val="200"/>
              </a:spcBef>
              <a:buAutoNum type="arabicPeriod"/>
              <a:tabLst>
                <a:tab pos="130810" algn="l"/>
              </a:tabLst>
            </a:pPr>
            <a:r>
              <a:rPr sz="550" spc="10" dirty="0">
                <a:latin typeface="Microsoft Sans Serif"/>
                <a:cs typeface="Microsoft Sans Serif"/>
              </a:rPr>
              <a:t>Consulte</a:t>
            </a:r>
            <a:r>
              <a:rPr sz="550" spc="-5" dirty="0">
                <a:latin typeface="Microsoft Sans Serif"/>
                <a:cs typeface="Microsoft Sans Serif"/>
              </a:rPr>
              <a:t> </a:t>
            </a:r>
            <a:r>
              <a:rPr sz="550" spc="10" dirty="0">
                <a:latin typeface="Microsoft Sans Serif"/>
                <a:cs typeface="Microsoft Sans Serif"/>
              </a:rPr>
              <a:t>el</a:t>
            </a:r>
            <a:r>
              <a:rPr sz="550" dirty="0">
                <a:latin typeface="Microsoft Sans Serif"/>
                <a:cs typeface="Microsoft Sans Serif"/>
              </a:rPr>
              <a:t> </a:t>
            </a:r>
            <a:r>
              <a:rPr sz="550" spc="15" dirty="0">
                <a:latin typeface="Microsoft Sans Serif"/>
                <a:cs typeface="Microsoft Sans Serif"/>
              </a:rPr>
              <a:t>Capítulo</a:t>
            </a:r>
            <a:r>
              <a:rPr sz="550" spc="-5" dirty="0">
                <a:latin typeface="Microsoft Sans Serif"/>
                <a:cs typeface="Microsoft Sans Serif"/>
              </a:rPr>
              <a:t> </a:t>
            </a:r>
            <a:r>
              <a:rPr sz="550" dirty="0">
                <a:latin typeface="Microsoft Sans Serif"/>
                <a:cs typeface="Microsoft Sans Serif"/>
              </a:rPr>
              <a:t>2.2 </a:t>
            </a:r>
            <a:r>
              <a:rPr sz="550" spc="15" dirty="0">
                <a:latin typeface="Microsoft Sans Serif"/>
                <a:cs typeface="Microsoft Sans Serif"/>
              </a:rPr>
              <a:t>sobre</a:t>
            </a:r>
            <a:r>
              <a:rPr sz="550" dirty="0">
                <a:latin typeface="Microsoft Sans Serif"/>
                <a:cs typeface="Microsoft Sans Serif"/>
              </a:rPr>
              <a:t> </a:t>
            </a:r>
            <a:r>
              <a:rPr sz="550" spc="20" dirty="0">
                <a:latin typeface="Microsoft Sans Serif"/>
                <a:cs typeface="Microsoft Sans Serif"/>
              </a:rPr>
              <a:t>protección</a:t>
            </a:r>
            <a:r>
              <a:rPr sz="550" spc="-5" dirty="0">
                <a:latin typeface="Microsoft Sans Serif"/>
                <a:cs typeface="Microsoft Sans Serif"/>
              </a:rPr>
              <a:t> </a:t>
            </a:r>
            <a:r>
              <a:rPr sz="550" spc="15" dirty="0">
                <a:latin typeface="Microsoft Sans Serif"/>
                <a:cs typeface="Microsoft Sans Serif"/>
              </a:rPr>
              <a:t>del</a:t>
            </a:r>
            <a:r>
              <a:rPr sz="550" dirty="0">
                <a:latin typeface="Microsoft Sans Serif"/>
                <a:cs typeface="Microsoft Sans Serif"/>
              </a:rPr>
              <a:t> </a:t>
            </a:r>
            <a:r>
              <a:rPr sz="550" spc="10" dirty="0">
                <a:latin typeface="Microsoft Sans Serif"/>
                <a:cs typeface="Microsoft Sans Serif"/>
              </a:rPr>
              <a:t>suelo</a:t>
            </a:r>
            <a:r>
              <a:rPr sz="550" spc="-5" dirty="0">
                <a:latin typeface="Microsoft Sans Serif"/>
                <a:cs typeface="Microsoft Sans Serif"/>
              </a:rPr>
              <a:t> </a:t>
            </a:r>
            <a:r>
              <a:rPr sz="550" spc="5" dirty="0">
                <a:latin typeface="Microsoft Sans Serif"/>
                <a:cs typeface="Microsoft Sans Serif"/>
              </a:rPr>
              <a:t>al</a:t>
            </a:r>
            <a:r>
              <a:rPr sz="550" dirty="0">
                <a:latin typeface="Microsoft Sans Serif"/>
                <a:cs typeface="Microsoft Sans Serif"/>
              </a:rPr>
              <a:t> </a:t>
            </a:r>
            <a:r>
              <a:rPr sz="550" spc="5" dirty="0">
                <a:latin typeface="Microsoft Sans Serif"/>
                <a:cs typeface="Microsoft Sans Serif"/>
              </a:rPr>
              <a:t>100</a:t>
            </a:r>
            <a:r>
              <a:rPr sz="550" spc="-5" dirty="0">
                <a:latin typeface="Microsoft Sans Serif"/>
                <a:cs typeface="Microsoft Sans Serif"/>
              </a:rPr>
              <a:t> </a:t>
            </a:r>
            <a:r>
              <a:rPr sz="550" spc="30" dirty="0">
                <a:latin typeface="Microsoft Sans Serif"/>
                <a:cs typeface="Microsoft Sans Serif"/>
              </a:rPr>
              <a:t>por</a:t>
            </a:r>
            <a:r>
              <a:rPr sz="550" dirty="0">
                <a:latin typeface="Microsoft Sans Serif"/>
                <a:cs typeface="Microsoft Sans Serif"/>
              </a:rPr>
              <a:t> </a:t>
            </a:r>
            <a:r>
              <a:rPr sz="550" spc="15" dirty="0">
                <a:latin typeface="Microsoft Sans Serif"/>
                <a:cs typeface="Microsoft Sans Serif"/>
              </a:rPr>
              <a:t>ciento.</a:t>
            </a:r>
            <a:endParaRPr sz="550">
              <a:latin typeface="Microsoft Sans Serif"/>
              <a:cs typeface="Microsoft Sans Serif"/>
            </a:endParaRPr>
          </a:p>
          <a:p>
            <a:pPr marL="116205" indent="-63500">
              <a:lnSpc>
                <a:spcPct val="100000"/>
              </a:lnSpc>
              <a:spcBef>
                <a:spcPts val="270"/>
              </a:spcBef>
              <a:buAutoNum type="arabicPeriod"/>
              <a:tabLst>
                <a:tab pos="116839" algn="l"/>
              </a:tabLst>
            </a:pPr>
            <a:r>
              <a:rPr sz="450" spc="-20" dirty="0">
                <a:latin typeface="Microsoft Sans Serif"/>
                <a:cs typeface="Microsoft Sans Serif"/>
              </a:rPr>
              <a:t>El</a:t>
            </a:r>
            <a:r>
              <a:rPr sz="450" dirty="0">
                <a:latin typeface="Microsoft Sans Serif"/>
                <a:cs typeface="Microsoft Sans Serif"/>
              </a:rPr>
              <a:t> </a:t>
            </a:r>
            <a:r>
              <a:rPr sz="450" spc="10" dirty="0">
                <a:latin typeface="Microsoft Sans Serif"/>
                <a:cs typeface="Microsoft Sans Serif"/>
              </a:rPr>
              <a:t>dispositivo</a:t>
            </a:r>
            <a:r>
              <a:rPr sz="450" dirty="0">
                <a:latin typeface="Microsoft Sans Serif"/>
                <a:cs typeface="Microsoft Sans Serif"/>
              </a:rPr>
              <a:t> </a:t>
            </a:r>
            <a:r>
              <a:rPr sz="450" spc="5" dirty="0">
                <a:latin typeface="Microsoft Sans Serif"/>
                <a:cs typeface="Microsoft Sans Serif"/>
              </a:rPr>
              <a:t>50</a:t>
            </a:r>
            <a:r>
              <a:rPr sz="450" dirty="0">
                <a:latin typeface="Microsoft Sans Serif"/>
                <a:cs typeface="Microsoft Sans Serif"/>
              </a:rPr>
              <a:t> </a:t>
            </a:r>
            <a:r>
              <a:rPr sz="450" spc="15" dirty="0">
                <a:latin typeface="Microsoft Sans Serif"/>
                <a:cs typeface="Microsoft Sans Serif"/>
              </a:rPr>
              <a:t>requiere</a:t>
            </a:r>
            <a:r>
              <a:rPr sz="450" dirty="0">
                <a:latin typeface="Microsoft Sans Serif"/>
                <a:cs typeface="Microsoft Sans Serif"/>
              </a:rPr>
              <a:t> </a:t>
            </a:r>
            <a:r>
              <a:rPr sz="450" spc="25" dirty="0">
                <a:latin typeface="Microsoft Sans Serif"/>
                <a:cs typeface="Microsoft Sans Serif"/>
              </a:rPr>
              <a:t>un</a:t>
            </a:r>
            <a:r>
              <a:rPr sz="450" dirty="0">
                <a:latin typeface="Microsoft Sans Serif"/>
                <a:cs typeface="Microsoft Sans Serif"/>
              </a:rPr>
              <a:t> </a:t>
            </a:r>
            <a:r>
              <a:rPr sz="450" spc="20" dirty="0">
                <a:latin typeface="Microsoft Sans Serif"/>
                <a:cs typeface="Microsoft Sans Serif"/>
              </a:rPr>
              <a:t>temporizador</a:t>
            </a:r>
            <a:r>
              <a:rPr sz="450" spc="5" dirty="0">
                <a:latin typeface="Microsoft Sans Serif"/>
                <a:cs typeface="Microsoft Sans Serif"/>
              </a:rPr>
              <a:t> </a:t>
            </a:r>
            <a:r>
              <a:rPr sz="450" spc="15" dirty="0">
                <a:latin typeface="Microsoft Sans Serif"/>
                <a:cs typeface="Microsoft Sans Serif"/>
              </a:rPr>
              <a:t>externo.</a:t>
            </a:r>
            <a:r>
              <a:rPr sz="450" dirty="0">
                <a:latin typeface="Microsoft Sans Serif"/>
                <a:cs typeface="Microsoft Sans Serif"/>
              </a:rPr>
              <a:t> </a:t>
            </a:r>
            <a:r>
              <a:rPr sz="450" spc="10" dirty="0">
                <a:latin typeface="Microsoft Sans Serif"/>
                <a:cs typeface="Microsoft Sans Serif"/>
              </a:rPr>
              <a:t>Consulte</a:t>
            </a:r>
            <a:r>
              <a:rPr sz="450" dirty="0">
                <a:latin typeface="Microsoft Sans Serif"/>
                <a:cs typeface="Microsoft Sans Serif"/>
              </a:rPr>
              <a:t> </a:t>
            </a:r>
            <a:r>
              <a:rPr sz="450" spc="5" dirty="0">
                <a:latin typeface="Microsoft Sans Serif"/>
                <a:cs typeface="Microsoft Sans Serif"/>
              </a:rPr>
              <a:t>el</a:t>
            </a:r>
            <a:r>
              <a:rPr sz="450" dirty="0">
                <a:latin typeface="Microsoft Sans Serif"/>
                <a:cs typeface="Microsoft Sans Serif"/>
              </a:rPr>
              <a:t> </a:t>
            </a:r>
            <a:r>
              <a:rPr sz="450" spc="10" dirty="0">
                <a:latin typeface="Microsoft Sans Serif"/>
                <a:cs typeface="Microsoft Sans Serif"/>
              </a:rPr>
              <a:t>Capítulo</a:t>
            </a:r>
            <a:r>
              <a:rPr sz="450" dirty="0">
                <a:latin typeface="Microsoft Sans Serif"/>
                <a:cs typeface="Microsoft Sans Serif"/>
              </a:rPr>
              <a:t> 4.1.</a:t>
            </a:r>
            <a:endParaRPr sz="450">
              <a:latin typeface="Microsoft Sans Serif"/>
              <a:cs typeface="Microsoft Sans Serif"/>
            </a:endParaRPr>
          </a:p>
        </p:txBody>
      </p:sp>
      <p:sp>
        <p:nvSpPr>
          <p:cNvPr id="308" name="object 308"/>
          <p:cNvSpPr txBox="1"/>
          <p:nvPr/>
        </p:nvSpPr>
        <p:spPr>
          <a:xfrm>
            <a:off x="7827499" y="7893332"/>
            <a:ext cx="448461" cy="21082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9685">
              <a:lnSpc>
                <a:spcPct val="100000"/>
              </a:lnSpc>
              <a:spcBef>
                <a:spcPts val="100"/>
              </a:spcBef>
            </a:pPr>
            <a:r>
              <a:rPr sz="700" spc="10" dirty="0">
                <a:latin typeface="Microsoft Sans Serif"/>
                <a:cs typeface="Microsoft Sans Serif"/>
              </a:rPr>
              <a:t>27</a:t>
            </a:r>
            <a:endParaRPr sz="700">
              <a:latin typeface="Microsoft Sans Serif"/>
              <a:cs typeface="Microsoft Sans Serif"/>
            </a:endParaRPr>
          </a:p>
          <a:p>
            <a:pPr marL="12700">
              <a:lnSpc>
                <a:spcPct val="100000"/>
              </a:lnSpc>
              <a:spcBef>
                <a:spcPts val="254"/>
              </a:spcBef>
            </a:pPr>
            <a:r>
              <a:rPr sz="300" dirty="0">
                <a:latin typeface="Microsoft Sans Serif"/>
                <a:cs typeface="Microsoft Sans Serif"/>
              </a:rPr>
              <a:t>Tennesse</a:t>
            </a:r>
            <a:endParaRPr sz="300">
              <a:latin typeface="Microsoft Sans Serif"/>
              <a:cs typeface="Microsoft Sans Serif"/>
            </a:endParaRPr>
          </a:p>
        </p:txBody>
      </p:sp>
      <p:sp>
        <p:nvSpPr>
          <p:cNvPr id="309" name="object 309"/>
          <p:cNvSpPr txBox="1"/>
          <p:nvPr/>
        </p:nvSpPr>
        <p:spPr>
          <a:xfrm>
            <a:off x="5050842" y="8395197"/>
            <a:ext cx="1075136" cy="215252"/>
          </a:xfrm>
          <a:prstGeom prst="rect">
            <a:avLst/>
          </a:prstGeom>
        </p:spPr>
        <p:txBody>
          <a:bodyPr vert="horz" wrap="square" lIns="0" tIns="6985" rIns="0" bIns="0" rtlCol="0">
            <a:spAutoFit/>
          </a:bodyPr>
          <a:lstStyle/>
          <a:p>
            <a:pPr marL="12700" marR="5080" indent="15240" algn="ctr">
              <a:lnSpc>
                <a:spcPct val="122800"/>
              </a:lnSpc>
              <a:spcBef>
                <a:spcPts val="55"/>
              </a:spcBef>
            </a:pPr>
            <a:r>
              <a:rPr sz="600" spc="20" dirty="0">
                <a:latin typeface="Microsoft Sans Serif"/>
                <a:cs typeface="Microsoft Sans Serif"/>
              </a:rPr>
              <a:t>Generador </a:t>
            </a:r>
            <a:r>
              <a:rPr sz="600" spc="25" dirty="0">
                <a:latin typeface="Microsoft Sans Serif"/>
                <a:cs typeface="Microsoft Sans Serif"/>
              </a:rPr>
              <a:t> Neutral </a:t>
            </a:r>
            <a:r>
              <a:rPr sz="600" spc="30" dirty="0">
                <a:latin typeface="Microsoft Sans Serif"/>
                <a:cs typeface="Microsoft Sans Serif"/>
              </a:rPr>
              <a:t> </a:t>
            </a:r>
            <a:r>
              <a:rPr sz="500" spc="15" dirty="0">
                <a:latin typeface="Microsoft Sans Serif"/>
                <a:cs typeface="Microsoft Sans Serif"/>
              </a:rPr>
              <a:t>sobrecorriente</a:t>
            </a:r>
            <a:endParaRPr sz="500">
              <a:latin typeface="Microsoft Sans Serif"/>
              <a:cs typeface="Microsoft Sans Serif"/>
            </a:endParaRPr>
          </a:p>
        </p:txBody>
      </p:sp>
      <p:sp>
        <p:nvSpPr>
          <p:cNvPr id="310" name="object 310"/>
          <p:cNvSpPr txBox="1"/>
          <p:nvPr/>
        </p:nvSpPr>
        <p:spPr>
          <a:xfrm>
            <a:off x="4549427" y="8452634"/>
            <a:ext cx="442618" cy="220979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33655">
              <a:lnSpc>
                <a:spcPts val="770"/>
              </a:lnSpc>
              <a:spcBef>
                <a:spcPts val="100"/>
              </a:spcBef>
            </a:pPr>
            <a:r>
              <a:rPr sz="700" spc="25" dirty="0">
                <a:latin typeface="Microsoft Sans Serif"/>
                <a:cs typeface="Microsoft Sans Serif"/>
              </a:rPr>
              <a:t>50/</a:t>
            </a:r>
            <a:endParaRPr sz="700">
              <a:latin typeface="Microsoft Sans Serif"/>
              <a:cs typeface="Microsoft Sans Serif"/>
            </a:endParaRPr>
          </a:p>
          <a:p>
            <a:pPr marL="12700">
              <a:lnSpc>
                <a:spcPts val="770"/>
              </a:lnSpc>
            </a:pPr>
            <a:r>
              <a:rPr sz="700" spc="-5" dirty="0">
                <a:latin typeface="Microsoft Sans Serif"/>
                <a:cs typeface="Microsoft Sans Serif"/>
              </a:rPr>
              <a:t>51G</a:t>
            </a:r>
            <a:endParaRPr sz="700">
              <a:latin typeface="Microsoft Sans Serif"/>
              <a:cs typeface="Microsoft Sans Serif"/>
            </a:endParaRPr>
          </a:p>
        </p:txBody>
      </p:sp>
      <p:sp>
        <p:nvSpPr>
          <p:cNvPr id="311" name="object 311"/>
          <p:cNvSpPr txBox="1"/>
          <p:nvPr/>
        </p:nvSpPr>
        <p:spPr>
          <a:xfrm>
            <a:off x="1415189" y="8838638"/>
            <a:ext cx="5607955" cy="105157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sz="500" spc="10" dirty="0">
                <a:latin typeface="Microsoft Sans Serif"/>
                <a:cs typeface="Microsoft Sans Serif"/>
              </a:rPr>
              <a:t>Figura</a:t>
            </a:r>
            <a:r>
              <a:rPr sz="500" spc="15" dirty="0">
                <a:latin typeface="Microsoft Sans Serif"/>
                <a:cs typeface="Microsoft Sans Serif"/>
              </a:rPr>
              <a:t> </a:t>
            </a:r>
            <a:r>
              <a:rPr sz="500" spc="-5" dirty="0">
                <a:latin typeface="Microsoft Sans Serif"/>
                <a:cs typeface="Microsoft Sans Serif"/>
              </a:rPr>
              <a:t>1.-</a:t>
            </a:r>
            <a:r>
              <a:rPr sz="500" spc="195" dirty="0">
                <a:latin typeface="Microsoft Sans Serif"/>
                <a:cs typeface="Microsoft Sans Serif"/>
              </a:rPr>
              <a:t> </a:t>
            </a:r>
            <a:r>
              <a:rPr sz="500" spc="200" dirty="0">
                <a:latin typeface="Microsoft Sans Serif"/>
                <a:cs typeface="Microsoft Sans Serif"/>
              </a:rPr>
              <a:t> </a:t>
            </a:r>
            <a:r>
              <a:rPr sz="600" spc="20" dirty="0">
                <a:latin typeface="Microsoft Sans Serif"/>
                <a:cs typeface="Microsoft Sans Serif"/>
              </a:rPr>
              <a:t>Configuración</a:t>
            </a:r>
            <a:r>
              <a:rPr sz="600" dirty="0">
                <a:latin typeface="Microsoft Sans Serif"/>
                <a:cs typeface="Microsoft Sans Serif"/>
              </a:rPr>
              <a:t> </a:t>
            </a:r>
            <a:r>
              <a:rPr sz="600" spc="15" dirty="0">
                <a:latin typeface="Microsoft Sans Serif"/>
                <a:cs typeface="Microsoft Sans Serif"/>
              </a:rPr>
              <a:t>típica</a:t>
            </a:r>
            <a:r>
              <a:rPr sz="600" dirty="0">
                <a:latin typeface="Microsoft Sans Serif"/>
                <a:cs typeface="Microsoft Sans Serif"/>
              </a:rPr>
              <a:t> </a:t>
            </a:r>
            <a:r>
              <a:rPr sz="600" spc="20" dirty="0">
                <a:latin typeface="Microsoft Sans Serif"/>
                <a:cs typeface="Microsoft Sans Serif"/>
              </a:rPr>
              <a:t>de</a:t>
            </a:r>
            <a:r>
              <a:rPr sz="600" spc="5" dirty="0">
                <a:latin typeface="Microsoft Sans Serif"/>
                <a:cs typeface="Microsoft Sans Serif"/>
              </a:rPr>
              <a:t> </a:t>
            </a:r>
            <a:r>
              <a:rPr sz="600" spc="25" dirty="0">
                <a:latin typeface="Microsoft Sans Serif"/>
                <a:cs typeface="Microsoft Sans Serif"/>
              </a:rPr>
              <a:t>unidad</a:t>
            </a:r>
            <a:r>
              <a:rPr sz="600" dirty="0">
                <a:latin typeface="Microsoft Sans Serif"/>
                <a:cs typeface="Microsoft Sans Serif"/>
              </a:rPr>
              <a:t> </a:t>
            </a:r>
            <a:r>
              <a:rPr sz="600" spc="25" dirty="0">
                <a:latin typeface="Microsoft Sans Serif"/>
                <a:cs typeface="Microsoft Sans Serif"/>
              </a:rPr>
              <a:t>generador-transformador</a:t>
            </a:r>
            <a:endParaRPr sz="600">
              <a:latin typeface="Microsoft Sans Serif"/>
              <a:cs typeface="Microsoft Sans Serif"/>
            </a:endParaRPr>
          </a:p>
        </p:txBody>
      </p:sp>
      <p:sp>
        <p:nvSpPr>
          <p:cNvPr id="312" name="object 312"/>
          <p:cNvSpPr txBox="1"/>
          <p:nvPr/>
        </p:nvSpPr>
        <p:spPr>
          <a:xfrm>
            <a:off x="1415277" y="9415126"/>
            <a:ext cx="7416407" cy="143629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 marR="5080">
              <a:lnSpc>
                <a:spcPct val="100000"/>
              </a:lnSpc>
              <a:spcBef>
                <a:spcPts val="100"/>
              </a:spcBef>
            </a:pPr>
            <a:r>
              <a:rPr sz="850" spc="-25" dirty="0">
                <a:latin typeface="Microsoft Sans Serif"/>
                <a:cs typeface="Microsoft Sans Serif"/>
              </a:rPr>
              <a:t>TUTORIAL</a:t>
            </a:r>
            <a:r>
              <a:rPr sz="850" spc="-5" dirty="0">
                <a:latin typeface="Microsoft Sans Serif"/>
                <a:cs typeface="Microsoft Sans Serif"/>
              </a:rPr>
              <a:t> </a:t>
            </a:r>
            <a:r>
              <a:rPr sz="850" spc="-60" dirty="0">
                <a:latin typeface="Microsoft Sans Serif"/>
                <a:cs typeface="Microsoft Sans Serif"/>
              </a:rPr>
              <a:t>SOBRE</a:t>
            </a:r>
            <a:r>
              <a:rPr sz="850" spc="-5" dirty="0">
                <a:latin typeface="Microsoft Sans Serif"/>
                <a:cs typeface="Microsoft Sans Serif"/>
              </a:rPr>
              <a:t> </a:t>
            </a:r>
            <a:r>
              <a:rPr sz="850" spc="-35" dirty="0">
                <a:latin typeface="Microsoft Sans Serif"/>
                <a:cs typeface="Microsoft Sans Serif"/>
              </a:rPr>
              <a:t>PROTECCIÓN</a:t>
            </a:r>
            <a:r>
              <a:rPr sz="850" spc="-5" dirty="0">
                <a:latin typeface="Microsoft Sans Serif"/>
                <a:cs typeface="Microsoft Sans Serif"/>
              </a:rPr>
              <a:t> </a:t>
            </a:r>
            <a:r>
              <a:rPr sz="850" spc="-45" dirty="0">
                <a:latin typeface="Microsoft Sans Serif"/>
                <a:cs typeface="Microsoft Sans Serif"/>
              </a:rPr>
              <a:t>DE</a:t>
            </a:r>
            <a:r>
              <a:rPr sz="850" dirty="0">
                <a:latin typeface="Microsoft Sans Serif"/>
                <a:cs typeface="Microsoft Sans Serif"/>
              </a:rPr>
              <a:t> </a:t>
            </a:r>
            <a:r>
              <a:rPr sz="850" spc="-55" dirty="0">
                <a:latin typeface="Microsoft Sans Serif"/>
                <a:cs typeface="Microsoft Sans Serif"/>
              </a:rPr>
              <a:t>GENERADORES</a:t>
            </a:r>
            <a:r>
              <a:rPr sz="850" spc="-5" dirty="0">
                <a:latin typeface="Microsoft Sans Serif"/>
                <a:cs typeface="Microsoft Sans Serif"/>
              </a:rPr>
              <a:t> </a:t>
            </a:r>
            <a:r>
              <a:rPr sz="850" spc="-30" dirty="0">
                <a:latin typeface="Microsoft Sans Serif"/>
                <a:cs typeface="Microsoft Sans Serif"/>
              </a:rPr>
              <a:t>SÍNCRONOS </a:t>
            </a:r>
            <a:r>
              <a:rPr sz="850" spc="-215" dirty="0">
                <a:latin typeface="Microsoft Sans Serif"/>
                <a:cs typeface="Microsoft Sans Serif"/>
              </a:rPr>
              <a:t> </a:t>
            </a:r>
            <a:r>
              <a:rPr sz="850" spc="-15" dirty="0">
                <a:latin typeface="Microsoft Sans Serif"/>
                <a:cs typeface="Microsoft Sans Serif"/>
              </a:rPr>
              <a:t>PUBLICACIÓN</a:t>
            </a:r>
            <a:r>
              <a:rPr sz="850" spc="-5" dirty="0">
                <a:latin typeface="Microsoft Sans Serif"/>
                <a:cs typeface="Microsoft Sans Serif"/>
              </a:rPr>
              <a:t> </a:t>
            </a:r>
            <a:r>
              <a:rPr sz="850" spc="-55" dirty="0">
                <a:latin typeface="Microsoft Sans Serif"/>
                <a:cs typeface="Microsoft Sans Serif"/>
              </a:rPr>
              <a:t>ESPECIAL</a:t>
            </a:r>
            <a:r>
              <a:rPr sz="850" spc="-5" dirty="0">
                <a:latin typeface="Microsoft Sans Serif"/>
                <a:cs typeface="Microsoft Sans Serif"/>
              </a:rPr>
              <a:t> </a:t>
            </a:r>
            <a:r>
              <a:rPr sz="850" spc="-40" dirty="0">
                <a:latin typeface="Microsoft Sans Serif"/>
                <a:cs typeface="Microsoft Sans Serif"/>
              </a:rPr>
              <a:t>DEL</a:t>
            </a:r>
            <a:r>
              <a:rPr sz="850" spc="-5" dirty="0">
                <a:latin typeface="Microsoft Sans Serif"/>
                <a:cs typeface="Microsoft Sans Serif"/>
              </a:rPr>
              <a:t> </a:t>
            </a:r>
            <a:r>
              <a:rPr sz="850" spc="-60" dirty="0">
                <a:latin typeface="Microsoft Sans Serif"/>
                <a:cs typeface="Microsoft Sans Serif"/>
              </a:rPr>
              <a:t>IEEE</a:t>
            </a:r>
            <a:r>
              <a:rPr sz="850" spc="-5" dirty="0">
                <a:latin typeface="Microsoft Sans Serif"/>
                <a:cs typeface="Microsoft Sans Serif"/>
              </a:rPr>
              <a:t> </a:t>
            </a:r>
            <a:r>
              <a:rPr sz="850" spc="-80" dirty="0">
                <a:latin typeface="Microsoft Sans Serif"/>
                <a:cs typeface="Microsoft Sans Serif"/>
              </a:rPr>
              <a:t>PSRC</a:t>
            </a:r>
            <a:endParaRPr sz="850">
              <a:latin typeface="Microsoft Sans Serif"/>
              <a:cs typeface="Microsoft Sans Serif"/>
            </a:endParaRPr>
          </a:p>
        </p:txBody>
      </p:sp>
      <p:sp>
        <p:nvSpPr>
          <p:cNvPr id="313" name="object 313"/>
          <p:cNvSpPr txBox="1"/>
          <p:nvPr/>
        </p:nvSpPr>
        <p:spPr>
          <a:xfrm>
            <a:off x="13472061" y="9415125"/>
            <a:ext cx="2852914" cy="143629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sz="850" spc="-25" dirty="0">
                <a:latin typeface="Microsoft Sans Serif"/>
                <a:cs typeface="Microsoft Sans Serif"/>
              </a:rPr>
              <a:t>CAPÍTULO</a:t>
            </a:r>
            <a:r>
              <a:rPr sz="850" spc="-20" dirty="0">
                <a:latin typeface="Microsoft Sans Serif"/>
                <a:cs typeface="Microsoft Sans Serif"/>
              </a:rPr>
              <a:t> </a:t>
            </a:r>
            <a:r>
              <a:rPr sz="850" dirty="0">
                <a:latin typeface="Microsoft Sans Serif"/>
                <a:cs typeface="Microsoft Sans Serif"/>
              </a:rPr>
              <a:t>5,</a:t>
            </a:r>
            <a:r>
              <a:rPr sz="850" spc="-15" dirty="0">
                <a:latin typeface="Microsoft Sans Serif"/>
                <a:cs typeface="Microsoft Sans Serif"/>
              </a:rPr>
              <a:t> </a:t>
            </a:r>
            <a:r>
              <a:rPr sz="850" spc="-40" dirty="0">
                <a:latin typeface="Microsoft Sans Serif"/>
                <a:cs typeface="Microsoft Sans Serif"/>
              </a:rPr>
              <a:t>SECCIÓN</a:t>
            </a:r>
            <a:r>
              <a:rPr sz="850" spc="-15" dirty="0">
                <a:latin typeface="Microsoft Sans Serif"/>
                <a:cs typeface="Microsoft Sans Serif"/>
              </a:rPr>
              <a:t> </a:t>
            </a:r>
            <a:r>
              <a:rPr sz="850" spc="10" dirty="0">
                <a:latin typeface="Microsoft Sans Serif"/>
                <a:cs typeface="Microsoft Sans Serif"/>
              </a:rPr>
              <a:t>1</a:t>
            </a:r>
            <a:endParaRPr sz="850">
              <a:latin typeface="Microsoft Sans Serif"/>
              <a:cs typeface="Microsoft Sans Serif"/>
            </a:endParaRPr>
          </a:p>
        </p:txBody>
      </p:sp>
    </p:spTree>
  </p:cSld>
  <p:clrMapOvr>
    <a:masterClrMapping/>
  </p:clrMapOvr>
</p:sld>
</file>

<file path=ppt/slides/slide102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/>
          <p:nvPr/>
        </p:nvSpPr>
        <p:spPr>
          <a:xfrm>
            <a:off x="1444422" y="9413748"/>
            <a:ext cx="15051933" cy="9525"/>
          </a:xfrm>
          <a:custGeom>
            <a:avLst/>
            <a:gdLst/>
            <a:ahLst/>
            <a:cxnLst/>
            <a:rect l="l" t="t" r="r" b="b"/>
            <a:pathLst>
              <a:path w="6543040" h="9525">
                <a:moveTo>
                  <a:pt x="6542531" y="9144"/>
                </a:moveTo>
                <a:lnTo>
                  <a:pt x="0" y="9144"/>
                </a:lnTo>
                <a:lnTo>
                  <a:pt x="0" y="0"/>
                </a:lnTo>
                <a:lnTo>
                  <a:pt x="6542531" y="0"/>
                </a:lnTo>
                <a:lnTo>
                  <a:pt x="6542531" y="9144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graphicFrame>
        <p:nvGraphicFramePr>
          <p:cNvPr id="3" name="object 3"/>
          <p:cNvGraphicFramePr>
            <a:graphicFrameLocks noGrp="1"/>
          </p:cNvGraphicFramePr>
          <p:nvPr/>
        </p:nvGraphicFramePr>
        <p:xfrm>
          <a:off x="1633740" y="905255"/>
          <a:ext cx="14602011" cy="7360920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3099787"/>
                <a:gridCol w="1469548"/>
                <a:gridCol w="2826620"/>
                <a:gridCol w="2012960"/>
                <a:gridCol w="1882950"/>
                <a:gridCol w="1963293"/>
                <a:gridCol w="1329315"/>
              </a:tblGrid>
              <a:tr h="34442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600">
                        <a:latin typeface="Times New Roman"/>
                        <a:cs typeface="Times New Roman"/>
                      </a:endParaRPr>
                    </a:p>
                    <a:p>
                      <a:pPr>
                        <a:lnSpc>
                          <a:spcPct val="100000"/>
                        </a:lnSpc>
                        <a:spcBef>
                          <a:spcPts val="30"/>
                        </a:spcBef>
                      </a:pPr>
                      <a:endParaRPr sz="450">
                        <a:latin typeface="Times New Roman"/>
                        <a:cs typeface="Times New Roman"/>
                      </a:endParaRPr>
                    </a:p>
                    <a:p>
                      <a:pPr marR="11430" algn="ctr">
                        <a:lnSpc>
                          <a:spcPct val="100000"/>
                        </a:lnSpc>
                        <a:spcBef>
                          <a:spcPts val="5"/>
                        </a:spcBef>
                      </a:pPr>
                      <a:r>
                        <a:rPr sz="450" spc="10" dirty="0">
                          <a:latin typeface="Microsoft Sans Serif"/>
                          <a:cs typeface="Microsoft Sans Serif"/>
                        </a:rPr>
                        <a:t>Dispositivo</a:t>
                      </a:r>
                      <a:endParaRPr sz="450">
                        <a:latin typeface="Microsoft Sans Serif"/>
                        <a:cs typeface="Microsoft Sans Serif"/>
                      </a:endParaRPr>
                    </a:p>
                  </a:txBody>
                  <a:tcPr marL="0" marR="0" marT="0" marB="0"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  <a:spcBef>
                          <a:spcPts val="20"/>
                        </a:spcBef>
                      </a:pPr>
                      <a:endParaRPr sz="800">
                        <a:latin typeface="Times New Roman"/>
                        <a:cs typeface="Times New Roman"/>
                      </a:endParaRPr>
                    </a:p>
                    <a:p>
                      <a:pPr marL="114300">
                        <a:lnSpc>
                          <a:spcPct val="100000"/>
                        </a:lnSpc>
                      </a:pPr>
                      <a:r>
                        <a:rPr sz="750" spc="25" dirty="0">
                          <a:latin typeface="Microsoft Sans Serif"/>
                          <a:cs typeface="Microsoft Sans Serif"/>
                        </a:rPr>
                        <a:t>Bloqueo</a:t>
                      </a:r>
                      <a:endParaRPr sz="750">
                        <a:latin typeface="Microsoft Sans Serif"/>
                        <a:cs typeface="Microsoft Sans Serif"/>
                      </a:endParaRPr>
                    </a:p>
                  </a:txBody>
                  <a:tcPr marL="0" marR="0" marT="2540" marB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R="374015" algn="r">
                        <a:lnSpc>
                          <a:spcPct val="100000"/>
                        </a:lnSpc>
                        <a:spcBef>
                          <a:spcPts val="425"/>
                        </a:spcBef>
                      </a:pPr>
                      <a:r>
                        <a:rPr sz="750" spc="25" dirty="0">
                          <a:latin typeface="Microsoft Sans Serif"/>
                          <a:cs typeface="Microsoft Sans Serif"/>
                        </a:rPr>
                        <a:t>Generador</a:t>
                      </a:r>
                      <a:endParaRPr sz="750">
                        <a:latin typeface="Microsoft Sans Serif"/>
                        <a:cs typeface="Microsoft Sans Serif"/>
                      </a:endParaRPr>
                    </a:p>
                    <a:p>
                      <a:pPr marR="330835" algn="r">
                        <a:lnSpc>
                          <a:spcPct val="100000"/>
                        </a:lnSpc>
                        <a:spcBef>
                          <a:spcPts val="220"/>
                        </a:spcBef>
                      </a:pPr>
                      <a:r>
                        <a:rPr sz="650" dirty="0">
                          <a:latin typeface="Microsoft Sans Serif"/>
                          <a:cs typeface="Microsoft Sans Serif"/>
                        </a:rPr>
                        <a:t>Viaje</a:t>
                      </a:r>
                      <a:r>
                        <a:rPr sz="650" spc="-5" dirty="0"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sz="650" dirty="0">
                          <a:latin typeface="Microsoft Sans Serif"/>
                          <a:cs typeface="Microsoft Sans Serif"/>
                        </a:rPr>
                        <a:t>rompedor</a:t>
                      </a:r>
                      <a:endParaRPr sz="650">
                        <a:latin typeface="Microsoft Sans Serif"/>
                        <a:cs typeface="Microsoft Sans Serif"/>
                      </a:endParaRPr>
                    </a:p>
                  </a:txBody>
                  <a:tcPr marL="0" marR="0" marT="53975" marB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  <a:spcBef>
                          <a:spcPts val="40"/>
                        </a:spcBef>
                      </a:pPr>
                      <a:endParaRPr sz="550">
                        <a:latin typeface="Times New Roman"/>
                        <a:cs typeface="Times New Roman"/>
                      </a:endParaRPr>
                    </a:p>
                    <a:p>
                      <a:pPr marR="36195" algn="ctr">
                        <a:lnSpc>
                          <a:spcPct val="100000"/>
                        </a:lnSpc>
                      </a:pPr>
                      <a:r>
                        <a:rPr sz="500" spc="15" dirty="0">
                          <a:latin typeface="Microsoft Sans Serif"/>
                          <a:cs typeface="Microsoft Sans Serif"/>
                        </a:rPr>
                        <a:t>Rompedor</a:t>
                      </a:r>
                      <a:r>
                        <a:rPr sz="500" spc="-20" dirty="0"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sz="500" spc="15" dirty="0">
                          <a:latin typeface="Microsoft Sans Serif"/>
                          <a:cs typeface="Microsoft Sans Serif"/>
                        </a:rPr>
                        <a:t>de</a:t>
                      </a:r>
                      <a:r>
                        <a:rPr sz="500" spc="-20" dirty="0"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sz="500" spc="15" dirty="0">
                          <a:latin typeface="Microsoft Sans Serif"/>
                          <a:cs typeface="Microsoft Sans Serif"/>
                        </a:rPr>
                        <a:t>campo</a:t>
                      </a:r>
                      <a:endParaRPr sz="500">
                        <a:latin typeface="Microsoft Sans Serif"/>
                        <a:cs typeface="Microsoft Sans Serif"/>
                      </a:endParaRPr>
                    </a:p>
                    <a:p>
                      <a:pPr algn="ctr">
                        <a:lnSpc>
                          <a:spcPct val="100000"/>
                        </a:lnSpc>
                        <a:spcBef>
                          <a:spcPts val="170"/>
                        </a:spcBef>
                      </a:pPr>
                      <a:r>
                        <a:rPr sz="750" dirty="0">
                          <a:latin typeface="Microsoft Sans Serif"/>
                          <a:cs typeface="Microsoft Sans Serif"/>
                        </a:rPr>
                        <a:t>Viaje</a:t>
                      </a:r>
                      <a:endParaRPr sz="750">
                        <a:latin typeface="Microsoft Sans Serif"/>
                        <a:cs typeface="Microsoft Sans Serif"/>
                      </a:endParaRPr>
                    </a:p>
                  </a:txBody>
                  <a:tcPr marL="0" marR="0" marT="5080" marB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194945">
                        <a:lnSpc>
                          <a:spcPct val="100000"/>
                        </a:lnSpc>
                        <a:spcBef>
                          <a:spcPts val="475"/>
                        </a:spcBef>
                      </a:pPr>
                      <a:r>
                        <a:rPr sz="700" spc="20" dirty="0">
                          <a:latin typeface="Microsoft Sans Serif"/>
                          <a:cs typeface="Microsoft Sans Serif"/>
                        </a:rPr>
                        <a:t>Transferir</a:t>
                      </a:r>
                      <a:endParaRPr sz="700">
                        <a:latin typeface="Microsoft Sans Serif"/>
                        <a:cs typeface="Microsoft Sans Serif"/>
                      </a:endParaRPr>
                    </a:p>
                    <a:p>
                      <a:pPr marL="142875">
                        <a:lnSpc>
                          <a:spcPct val="100000"/>
                        </a:lnSpc>
                        <a:spcBef>
                          <a:spcPts val="380"/>
                        </a:spcBef>
                      </a:pPr>
                      <a:r>
                        <a:rPr sz="500" dirty="0">
                          <a:latin typeface="Microsoft Sans Serif"/>
                          <a:cs typeface="Microsoft Sans Serif"/>
                        </a:rPr>
                        <a:t>Tropas</a:t>
                      </a:r>
                      <a:r>
                        <a:rPr sz="500" spc="-5" dirty="0"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sz="500" dirty="0">
                          <a:latin typeface="Microsoft Sans Serif"/>
                          <a:cs typeface="Microsoft Sans Serif"/>
                        </a:rPr>
                        <a:t>auxiliares</a:t>
                      </a:r>
                      <a:endParaRPr sz="500">
                        <a:latin typeface="Microsoft Sans Serif"/>
                        <a:cs typeface="Microsoft Sans Serif"/>
                      </a:endParaRPr>
                    </a:p>
                  </a:txBody>
                  <a:tcPr marL="0" marR="0" marT="60325" marB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314960" marR="129539" indent="-213360">
                        <a:lnSpc>
                          <a:spcPct val="113399"/>
                        </a:lnSpc>
                        <a:spcBef>
                          <a:spcPts val="305"/>
                        </a:spcBef>
                      </a:pPr>
                      <a:r>
                        <a:rPr sz="750" dirty="0">
                          <a:latin typeface="Microsoft Sans Serif"/>
                          <a:cs typeface="Microsoft Sans Serif"/>
                        </a:rPr>
                        <a:t>Fuerza</a:t>
                      </a:r>
                      <a:r>
                        <a:rPr sz="750" spc="-5" dirty="0"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sz="750" dirty="0">
                          <a:latin typeface="Microsoft Sans Serif"/>
                          <a:cs typeface="Microsoft Sans Serif"/>
                        </a:rPr>
                        <a:t>motriz  Viaje</a:t>
                      </a:r>
                      <a:endParaRPr sz="750">
                        <a:latin typeface="Microsoft Sans Serif"/>
                        <a:cs typeface="Microsoft Sans Serif"/>
                      </a:endParaRPr>
                    </a:p>
                  </a:txBody>
                  <a:tcPr marL="0" marR="0" marT="38735" marB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130810">
                        <a:lnSpc>
                          <a:spcPts val="830"/>
                        </a:lnSpc>
                        <a:spcBef>
                          <a:spcPts val="475"/>
                        </a:spcBef>
                      </a:pPr>
                      <a:r>
                        <a:rPr sz="700" spc="20" dirty="0">
                          <a:latin typeface="Microsoft Sans Serif"/>
                          <a:cs typeface="Microsoft Sans Serif"/>
                        </a:rPr>
                        <a:t>Alarma</a:t>
                      </a:r>
                      <a:endParaRPr sz="700">
                        <a:latin typeface="Microsoft Sans Serif"/>
                        <a:cs typeface="Microsoft Sans Serif"/>
                      </a:endParaRPr>
                    </a:p>
                    <a:p>
                      <a:pPr marL="168910">
                        <a:lnSpc>
                          <a:spcPts val="1070"/>
                        </a:lnSpc>
                      </a:pPr>
                      <a:r>
                        <a:rPr sz="900" dirty="0">
                          <a:latin typeface="Microsoft Sans Serif"/>
                          <a:cs typeface="Microsoft Sans Serif"/>
                        </a:rPr>
                        <a:t>Solo</a:t>
                      </a:r>
                      <a:endParaRPr sz="900">
                        <a:latin typeface="Microsoft Sans Serif"/>
                        <a:cs typeface="Microsoft Sans Serif"/>
                      </a:endParaRPr>
                    </a:p>
                  </a:txBody>
                  <a:tcPr marL="0" marR="0" marT="60325" marB="0">
                    <a:lnL w="6350">
                      <a:solidFill>
                        <a:srgbClr val="000000"/>
                      </a:solidFill>
                      <a:prstDash val="solid"/>
                    </a:lnL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</a:tr>
              <a:tr h="211836">
                <a:tc>
                  <a:txBody>
                    <a:bodyPr/>
                    <a:lstStyle/>
                    <a:p>
                      <a:pPr marL="441325">
                        <a:lnSpc>
                          <a:spcPct val="100000"/>
                        </a:lnSpc>
                        <a:spcBef>
                          <a:spcPts val="315"/>
                        </a:spcBef>
                      </a:pPr>
                      <a:r>
                        <a:rPr sz="850" spc="10" dirty="0">
                          <a:latin typeface="Microsoft Sans Serif"/>
                          <a:cs typeface="Microsoft Sans Serif"/>
                        </a:rPr>
                        <a:t>21</a:t>
                      </a:r>
                      <a:r>
                        <a:rPr sz="850" spc="-35" dirty="0"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sz="850" spc="40" dirty="0">
                          <a:latin typeface="Microsoft Sans Serif"/>
                          <a:cs typeface="Microsoft Sans Serif"/>
                        </a:rPr>
                        <a:t>o</a:t>
                      </a:r>
                      <a:r>
                        <a:rPr sz="850" spc="-35" dirty="0"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sz="850" spc="-10" dirty="0">
                          <a:latin typeface="Microsoft Sans Serif"/>
                          <a:cs typeface="Microsoft Sans Serif"/>
                        </a:rPr>
                        <a:t>51V</a:t>
                      </a:r>
                      <a:endParaRPr sz="850">
                        <a:latin typeface="Microsoft Sans Serif"/>
                        <a:cs typeface="Microsoft Sans Serif"/>
                      </a:endParaRPr>
                    </a:p>
                  </a:txBody>
                  <a:tcPr marL="0" marR="0" marT="40005" marB="0"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205104">
                        <a:lnSpc>
                          <a:spcPct val="100000"/>
                        </a:lnSpc>
                        <a:spcBef>
                          <a:spcPts val="305"/>
                        </a:spcBef>
                      </a:pPr>
                      <a:r>
                        <a:rPr sz="800" spc="-5" dirty="0">
                          <a:latin typeface="Microsoft Sans Serif"/>
                          <a:cs typeface="Microsoft Sans Serif"/>
                        </a:rPr>
                        <a:t>86G2</a:t>
                      </a:r>
                      <a:endParaRPr sz="800">
                        <a:latin typeface="Microsoft Sans Serif"/>
                        <a:cs typeface="Microsoft Sans Serif"/>
                      </a:endParaRPr>
                    </a:p>
                  </a:txBody>
                  <a:tcPr marL="0" marR="0" marT="38735" marB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R="6350" algn="ctr">
                        <a:lnSpc>
                          <a:spcPct val="100000"/>
                        </a:lnSpc>
                        <a:spcBef>
                          <a:spcPts val="305"/>
                        </a:spcBef>
                      </a:pPr>
                      <a:r>
                        <a:rPr sz="800" dirty="0">
                          <a:latin typeface="Microsoft Sans Serif"/>
                          <a:cs typeface="Microsoft Sans Serif"/>
                        </a:rPr>
                        <a:t>X</a:t>
                      </a:r>
                      <a:endParaRPr sz="800">
                        <a:latin typeface="Microsoft Sans Serif"/>
                        <a:cs typeface="Microsoft Sans Serif"/>
                      </a:endParaRPr>
                    </a:p>
                  </a:txBody>
                  <a:tcPr marL="0" marR="0" marT="38735" marB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R="3810" algn="ctr">
                        <a:lnSpc>
                          <a:spcPct val="100000"/>
                        </a:lnSpc>
                        <a:spcBef>
                          <a:spcPts val="305"/>
                        </a:spcBef>
                      </a:pPr>
                      <a:r>
                        <a:rPr sz="800" dirty="0">
                          <a:latin typeface="Microsoft Sans Serif"/>
                          <a:cs typeface="Microsoft Sans Serif"/>
                        </a:rPr>
                        <a:t>X</a:t>
                      </a:r>
                      <a:endParaRPr sz="800">
                        <a:latin typeface="Microsoft Sans Serif"/>
                        <a:cs typeface="Microsoft Sans Serif"/>
                      </a:endParaRPr>
                    </a:p>
                  </a:txBody>
                  <a:tcPr marL="0" marR="0" marT="38735" marB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R="7620" algn="ctr">
                        <a:lnSpc>
                          <a:spcPct val="100000"/>
                        </a:lnSpc>
                        <a:spcBef>
                          <a:spcPts val="305"/>
                        </a:spcBef>
                      </a:pPr>
                      <a:r>
                        <a:rPr sz="800" dirty="0">
                          <a:latin typeface="Microsoft Sans Serif"/>
                          <a:cs typeface="Microsoft Sans Serif"/>
                        </a:rPr>
                        <a:t>X</a:t>
                      </a:r>
                      <a:endParaRPr sz="800">
                        <a:latin typeface="Microsoft Sans Serif"/>
                        <a:cs typeface="Microsoft Sans Serif"/>
                      </a:endParaRPr>
                    </a:p>
                  </a:txBody>
                  <a:tcPr marL="0" marR="0" marT="38735" marB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R="4445" algn="ctr">
                        <a:lnSpc>
                          <a:spcPct val="100000"/>
                        </a:lnSpc>
                        <a:spcBef>
                          <a:spcPts val="305"/>
                        </a:spcBef>
                      </a:pPr>
                      <a:r>
                        <a:rPr sz="800" dirty="0">
                          <a:latin typeface="Microsoft Sans Serif"/>
                          <a:cs typeface="Microsoft Sans Serif"/>
                        </a:rPr>
                        <a:t>X</a:t>
                      </a:r>
                      <a:endParaRPr sz="800">
                        <a:latin typeface="Microsoft Sans Serif"/>
                        <a:cs typeface="Microsoft Sans Serif"/>
                      </a:endParaRPr>
                    </a:p>
                  </a:txBody>
                  <a:tcPr marL="0" marR="0" marT="38735" marB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7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000000"/>
                      </a:solidFill>
                      <a:prstDash val="solid"/>
                    </a:lnL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</a:tr>
              <a:tr h="214883">
                <a:tc>
                  <a:txBody>
                    <a:bodyPr/>
                    <a:lstStyle/>
                    <a:p>
                      <a:pPr marL="26670" algn="ctr">
                        <a:lnSpc>
                          <a:spcPct val="100000"/>
                        </a:lnSpc>
                        <a:spcBef>
                          <a:spcPts val="265"/>
                        </a:spcBef>
                      </a:pPr>
                      <a:r>
                        <a:rPr sz="900" spc="10" dirty="0">
                          <a:latin typeface="Microsoft Sans Serif"/>
                          <a:cs typeface="Microsoft Sans Serif"/>
                        </a:rPr>
                        <a:t>24</a:t>
                      </a:r>
                      <a:endParaRPr sz="900">
                        <a:latin typeface="Microsoft Sans Serif"/>
                        <a:cs typeface="Microsoft Sans Serif"/>
                      </a:endParaRPr>
                    </a:p>
                  </a:txBody>
                  <a:tcPr marL="0" marR="0" marT="33655" marB="0"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205104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800" spc="-5" dirty="0">
                          <a:latin typeface="Microsoft Sans Serif"/>
                          <a:cs typeface="Microsoft Sans Serif"/>
                        </a:rPr>
                        <a:t>86G1</a:t>
                      </a:r>
                      <a:endParaRPr sz="800">
                        <a:latin typeface="Microsoft Sans Serif"/>
                        <a:cs typeface="Microsoft Sans Serif"/>
                      </a:endParaRPr>
                    </a:p>
                  </a:txBody>
                  <a:tcPr marL="0" marR="0" marT="38100" marB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R="6350"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800" dirty="0">
                          <a:latin typeface="Microsoft Sans Serif"/>
                          <a:cs typeface="Microsoft Sans Serif"/>
                        </a:rPr>
                        <a:t>X</a:t>
                      </a:r>
                      <a:endParaRPr sz="800">
                        <a:latin typeface="Microsoft Sans Serif"/>
                        <a:cs typeface="Microsoft Sans Serif"/>
                      </a:endParaRPr>
                    </a:p>
                  </a:txBody>
                  <a:tcPr marL="0" marR="0" marT="38100" marB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R="8890" algn="ctr">
                        <a:lnSpc>
                          <a:spcPct val="100000"/>
                        </a:lnSpc>
                        <a:spcBef>
                          <a:spcPts val="400"/>
                        </a:spcBef>
                      </a:pPr>
                      <a:r>
                        <a:rPr sz="700" dirty="0">
                          <a:latin typeface="Microsoft Sans Serif"/>
                          <a:cs typeface="Microsoft Sans Serif"/>
                        </a:rPr>
                        <a:t>Ver</a:t>
                      </a:r>
                      <a:r>
                        <a:rPr sz="700" spc="-25" dirty="0"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sz="700" spc="30" dirty="0">
                          <a:latin typeface="Microsoft Sans Serif"/>
                          <a:cs typeface="Microsoft Sans Serif"/>
                        </a:rPr>
                        <a:t>nota</a:t>
                      </a:r>
                      <a:r>
                        <a:rPr sz="700" spc="-25" dirty="0"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sz="700" spc="10" dirty="0">
                          <a:latin typeface="Microsoft Sans Serif"/>
                          <a:cs typeface="Microsoft Sans Serif"/>
                        </a:rPr>
                        <a:t>2</a:t>
                      </a:r>
                      <a:endParaRPr sz="700">
                        <a:latin typeface="Microsoft Sans Serif"/>
                        <a:cs typeface="Microsoft Sans Serif"/>
                      </a:endParaRPr>
                    </a:p>
                  </a:txBody>
                  <a:tcPr marL="0" marR="0" marT="50800" marB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R="7620"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800" dirty="0">
                          <a:latin typeface="Microsoft Sans Serif"/>
                          <a:cs typeface="Microsoft Sans Serif"/>
                        </a:rPr>
                        <a:t>X</a:t>
                      </a:r>
                      <a:endParaRPr sz="800">
                        <a:latin typeface="Microsoft Sans Serif"/>
                        <a:cs typeface="Microsoft Sans Serif"/>
                      </a:endParaRPr>
                    </a:p>
                  </a:txBody>
                  <a:tcPr marL="0" marR="0" marT="38100" marB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R="32384" algn="ctr">
                        <a:lnSpc>
                          <a:spcPct val="100000"/>
                        </a:lnSpc>
                        <a:spcBef>
                          <a:spcPts val="450"/>
                        </a:spcBef>
                      </a:pPr>
                      <a:r>
                        <a:rPr sz="650" dirty="0">
                          <a:latin typeface="Microsoft Sans Serif"/>
                          <a:cs typeface="Microsoft Sans Serif"/>
                        </a:rPr>
                        <a:t>Ver</a:t>
                      </a:r>
                      <a:r>
                        <a:rPr sz="650" spc="-30" dirty="0"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sz="650" spc="25" dirty="0">
                          <a:latin typeface="Microsoft Sans Serif"/>
                          <a:cs typeface="Microsoft Sans Serif"/>
                        </a:rPr>
                        <a:t>Nota</a:t>
                      </a:r>
                      <a:r>
                        <a:rPr sz="650" spc="-25" dirty="0"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sz="650" spc="10" dirty="0">
                          <a:latin typeface="Microsoft Sans Serif"/>
                          <a:cs typeface="Microsoft Sans Serif"/>
                        </a:rPr>
                        <a:t>11</a:t>
                      </a:r>
                      <a:endParaRPr sz="650">
                        <a:latin typeface="Microsoft Sans Serif"/>
                        <a:cs typeface="Microsoft Sans Serif"/>
                      </a:endParaRPr>
                    </a:p>
                  </a:txBody>
                  <a:tcPr marL="0" marR="0" marT="57150" marB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7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000000"/>
                      </a:solidFill>
                      <a:prstDash val="solid"/>
                    </a:lnL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</a:tr>
              <a:tr h="211836">
                <a:tc>
                  <a:txBody>
                    <a:bodyPr/>
                    <a:lstStyle/>
                    <a:p>
                      <a:pPr marL="26670" algn="ctr">
                        <a:lnSpc>
                          <a:spcPct val="100000"/>
                        </a:lnSpc>
                        <a:spcBef>
                          <a:spcPts val="250"/>
                        </a:spcBef>
                      </a:pPr>
                      <a:r>
                        <a:rPr sz="900" spc="10" dirty="0">
                          <a:latin typeface="Microsoft Sans Serif"/>
                          <a:cs typeface="Microsoft Sans Serif"/>
                        </a:rPr>
                        <a:t>32</a:t>
                      </a:r>
                      <a:endParaRPr sz="900">
                        <a:latin typeface="Microsoft Sans Serif"/>
                        <a:cs typeface="Microsoft Sans Serif"/>
                      </a:endParaRPr>
                    </a:p>
                  </a:txBody>
                  <a:tcPr marL="0" marR="0" marT="31750" marB="0"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205104">
                        <a:lnSpc>
                          <a:spcPct val="100000"/>
                        </a:lnSpc>
                        <a:spcBef>
                          <a:spcPts val="290"/>
                        </a:spcBef>
                      </a:pPr>
                      <a:r>
                        <a:rPr sz="800" spc="-5" dirty="0">
                          <a:latin typeface="Microsoft Sans Serif"/>
                          <a:cs typeface="Microsoft Sans Serif"/>
                        </a:rPr>
                        <a:t>86G2</a:t>
                      </a:r>
                      <a:endParaRPr sz="800">
                        <a:latin typeface="Microsoft Sans Serif"/>
                        <a:cs typeface="Microsoft Sans Serif"/>
                      </a:endParaRPr>
                    </a:p>
                  </a:txBody>
                  <a:tcPr marL="0" marR="0" marT="36830" marB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R="6350" algn="ctr">
                        <a:lnSpc>
                          <a:spcPct val="100000"/>
                        </a:lnSpc>
                        <a:spcBef>
                          <a:spcPts val="290"/>
                        </a:spcBef>
                      </a:pPr>
                      <a:r>
                        <a:rPr sz="800" dirty="0">
                          <a:latin typeface="Microsoft Sans Serif"/>
                          <a:cs typeface="Microsoft Sans Serif"/>
                        </a:rPr>
                        <a:t>X</a:t>
                      </a:r>
                      <a:endParaRPr sz="800">
                        <a:latin typeface="Microsoft Sans Serif"/>
                        <a:cs typeface="Microsoft Sans Serif"/>
                      </a:endParaRPr>
                    </a:p>
                  </a:txBody>
                  <a:tcPr marL="0" marR="0" marT="36830" marB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R="3810" algn="ctr">
                        <a:lnSpc>
                          <a:spcPct val="100000"/>
                        </a:lnSpc>
                        <a:spcBef>
                          <a:spcPts val="290"/>
                        </a:spcBef>
                      </a:pPr>
                      <a:r>
                        <a:rPr sz="800" dirty="0">
                          <a:latin typeface="Microsoft Sans Serif"/>
                          <a:cs typeface="Microsoft Sans Serif"/>
                        </a:rPr>
                        <a:t>X</a:t>
                      </a:r>
                      <a:endParaRPr sz="800">
                        <a:latin typeface="Microsoft Sans Serif"/>
                        <a:cs typeface="Microsoft Sans Serif"/>
                      </a:endParaRPr>
                    </a:p>
                  </a:txBody>
                  <a:tcPr marL="0" marR="0" marT="36830" marB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R="7620" algn="ctr">
                        <a:lnSpc>
                          <a:spcPct val="100000"/>
                        </a:lnSpc>
                        <a:spcBef>
                          <a:spcPts val="290"/>
                        </a:spcBef>
                      </a:pPr>
                      <a:r>
                        <a:rPr sz="800" dirty="0">
                          <a:latin typeface="Microsoft Sans Serif"/>
                          <a:cs typeface="Microsoft Sans Serif"/>
                        </a:rPr>
                        <a:t>X</a:t>
                      </a:r>
                      <a:endParaRPr sz="800">
                        <a:latin typeface="Microsoft Sans Serif"/>
                        <a:cs typeface="Microsoft Sans Serif"/>
                      </a:endParaRPr>
                    </a:p>
                  </a:txBody>
                  <a:tcPr marL="0" marR="0" marT="36830" marB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R="8890" algn="ctr">
                        <a:lnSpc>
                          <a:spcPct val="100000"/>
                        </a:lnSpc>
                        <a:spcBef>
                          <a:spcPts val="290"/>
                        </a:spcBef>
                      </a:pPr>
                      <a:r>
                        <a:rPr sz="800" dirty="0">
                          <a:latin typeface="Microsoft Sans Serif"/>
                          <a:cs typeface="Microsoft Sans Serif"/>
                        </a:rPr>
                        <a:t>X</a:t>
                      </a:r>
                      <a:endParaRPr sz="800">
                        <a:latin typeface="Microsoft Sans Serif"/>
                        <a:cs typeface="Microsoft Sans Serif"/>
                      </a:endParaRPr>
                    </a:p>
                  </a:txBody>
                  <a:tcPr marL="0" marR="0" marT="36830" marB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7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000000"/>
                      </a:solidFill>
                      <a:prstDash val="solid"/>
                    </a:lnL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</a:tr>
              <a:tr h="211835">
                <a:tc>
                  <a:txBody>
                    <a:bodyPr/>
                    <a:lstStyle/>
                    <a:p>
                      <a:pPr marL="26670" algn="ctr">
                        <a:lnSpc>
                          <a:spcPct val="100000"/>
                        </a:lnSpc>
                        <a:spcBef>
                          <a:spcPts val="265"/>
                        </a:spcBef>
                      </a:pPr>
                      <a:r>
                        <a:rPr sz="900" spc="10" dirty="0">
                          <a:latin typeface="Microsoft Sans Serif"/>
                          <a:cs typeface="Microsoft Sans Serif"/>
                        </a:rPr>
                        <a:t>40</a:t>
                      </a:r>
                      <a:endParaRPr sz="900">
                        <a:latin typeface="Microsoft Sans Serif"/>
                        <a:cs typeface="Microsoft Sans Serif"/>
                      </a:endParaRPr>
                    </a:p>
                  </a:txBody>
                  <a:tcPr marL="0" marR="0" marT="33655" marB="0"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205104">
                        <a:lnSpc>
                          <a:spcPct val="100000"/>
                        </a:lnSpc>
                        <a:spcBef>
                          <a:spcPts val="305"/>
                        </a:spcBef>
                      </a:pPr>
                      <a:r>
                        <a:rPr sz="800" spc="-5" dirty="0">
                          <a:latin typeface="Microsoft Sans Serif"/>
                          <a:cs typeface="Microsoft Sans Serif"/>
                        </a:rPr>
                        <a:t>86G1</a:t>
                      </a:r>
                      <a:endParaRPr sz="800">
                        <a:latin typeface="Microsoft Sans Serif"/>
                        <a:cs typeface="Microsoft Sans Serif"/>
                      </a:endParaRPr>
                    </a:p>
                  </a:txBody>
                  <a:tcPr marL="0" marR="0" marT="38735" marB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R="6350" algn="ctr">
                        <a:lnSpc>
                          <a:spcPct val="100000"/>
                        </a:lnSpc>
                        <a:spcBef>
                          <a:spcPts val="305"/>
                        </a:spcBef>
                      </a:pPr>
                      <a:r>
                        <a:rPr sz="800" dirty="0">
                          <a:latin typeface="Microsoft Sans Serif"/>
                          <a:cs typeface="Microsoft Sans Serif"/>
                        </a:rPr>
                        <a:t>X</a:t>
                      </a:r>
                      <a:endParaRPr sz="800">
                        <a:latin typeface="Microsoft Sans Serif"/>
                        <a:cs typeface="Microsoft Sans Serif"/>
                      </a:endParaRPr>
                    </a:p>
                  </a:txBody>
                  <a:tcPr marL="0" marR="0" marT="38735" marB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R="3810" algn="ctr">
                        <a:lnSpc>
                          <a:spcPct val="100000"/>
                        </a:lnSpc>
                        <a:spcBef>
                          <a:spcPts val="305"/>
                        </a:spcBef>
                      </a:pPr>
                      <a:r>
                        <a:rPr sz="800" dirty="0">
                          <a:latin typeface="Microsoft Sans Serif"/>
                          <a:cs typeface="Microsoft Sans Serif"/>
                        </a:rPr>
                        <a:t>X</a:t>
                      </a:r>
                      <a:endParaRPr sz="800">
                        <a:latin typeface="Microsoft Sans Serif"/>
                        <a:cs typeface="Microsoft Sans Serif"/>
                      </a:endParaRPr>
                    </a:p>
                  </a:txBody>
                  <a:tcPr marL="0" marR="0" marT="38735" marB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R="7620" algn="ctr">
                        <a:lnSpc>
                          <a:spcPct val="100000"/>
                        </a:lnSpc>
                        <a:spcBef>
                          <a:spcPts val="305"/>
                        </a:spcBef>
                      </a:pPr>
                      <a:r>
                        <a:rPr sz="800" dirty="0">
                          <a:latin typeface="Microsoft Sans Serif"/>
                          <a:cs typeface="Microsoft Sans Serif"/>
                        </a:rPr>
                        <a:t>X</a:t>
                      </a:r>
                      <a:endParaRPr sz="800">
                        <a:latin typeface="Microsoft Sans Serif"/>
                        <a:cs typeface="Microsoft Sans Serif"/>
                      </a:endParaRPr>
                    </a:p>
                  </a:txBody>
                  <a:tcPr marL="0" marR="0" marT="38735" marB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R="32384" algn="ctr">
                        <a:lnSpc>
                          <a:spcPct val="100000"/>
                        </a:lnSpc>
                        <a:spcBef>
                          <a:spcPts val="455"/>
                        </a:spcBef>
                      </a:pPr>
                      <a:r>
                        <a:rPr sz="650" dirty="0">
                          <a:latin typeface="Microsoft Sans Serif"/>
                          <a:cs typeface="Microsoft Sans Serif"/>
                        </a:rPr>
                        <a:t>Ver</a:t>
                      </a:r>
                      <a:r>
                        <a:rPr sz="650" spc="-30" dirty="0"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sz="650" spc="25" dirty="0">
                          <a:latin typeface="Microsoft Sans Serif"/>
                          <a:cs typeface="Microsoft Sans Serif"/>
                        </a:rPr>
                        <a:t>Nota</a:t>
                      </a:r>
                      <a:r>
                        <a:rPr sz="650" spc="-25" dirty="0"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sz="650" spc="10" dirty="0">
                          <a:latin typeface="Microsoft Sans Serif"/>
                          <a:cs typeface="Microsoft Sans Serif"/>
                        </a:rPr>
                        <a:t>12</a:t>
                      </a:r>
                      <a:endParaRPr sz="650">
                        <a:latin typeface="Microsoft Sans Serif"/>
                        <a:cs typeface="Microsoft Sans Serif"/>
                      </a:endParaRPr>
                    </a:p>
                  </a:txBody>
                  <a:tcPr marL="0" marR="0" marT="57785" marB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7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000000"/>
                      </a:solidFill>
                      <a:prstDash val="solid"/>
                    </a:lnL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</a:tr>
              <a:tr h="214883">
                <a:tc>
                  <a:txBody>
                    <a:bodyPr/>
                    <a:lstStyle/>
                    <a:p>
                      <a:pPr marL="26670" algn="ctr">
                        <a:lnSpc>
                          <a:spcPct val="100000"/>
                        </a:lnSpc>
                        <a:spcBef>
                          <a:spcPts val="265"/>
                        </a:spcBef>
                      </a:pPr>
                      <a:r>
                        <a:rPr sz="900" spc="10" dirty="0">
                          <a:latin typeface="Microsoft Sans Serif"/>
                          <a:cs typeface="Microsoft Sans Serif"/>
                        </a:rPr>
                        <a:t>46</a:t>
                      </a:r>
                      <a:endParaRPr sz="900">
                        <a:latin typeface="Microsoft Sans Serif"/>
                        <a:cs typeface="Microsoft Sans Serif"/>
                      </a:endParaRPr>
                    </a:p>
                  </a:txBody>
                  <a:tcPr marL="0" marR="0" marT="33655" marB="0"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7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R="6350"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800" dirty="0">
                          <a:latin typeface="Microsoft Sans Serif"/>
                          <a:cs typeface="Microsoft Sans Serif"/>
                        </a:rPr>
                        <a:t>X</a:t>
                      </a:r>
                      <a:endParaRPr sz="800">
                        <a:latin typeface="Microsoft Sans Serif"/>
                        <a:cs typeface="Microsoft Sans Serif"/>
                      </a:endParaRPr>
                    </a:p>
                  </a:txBody>
                  <a:tcPr marL="0" marR="0" marT="38100" marB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R="8890" algn="ctr">
                        <a:lnSpc>
                          <a:spcPct val="100000"/>
                        </a:lnSpc>
                        <a:spcBef>
                          <a:spcPts val="400"/>
                        </a:spcBef>
                      </a:pPr>
                      <a:r>
                        <a:rPr sz="700" dirty="0">
                          <a:latin typeface="Microsoft Sans Serif"/>
                          <a:cs typeface="Microsoft Sans Serif"/>
                        </a:rPr>
                        <a:t>Ver</a:t>
                      </a:r>
                      <a:r>
                        <a:rPr sz="700" spc="-25" dirty="0"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sz="700" spc="30" dirty="0">
                          <a:latin typeface="Microsoft Sans Serif"/>
                          <a:cs typeface="Microsoft Sans Serif"/>
                        </a:rPr>
                        <a:t>nota</a:t>
                      </a:r>
                      <a:r>
                        <a:rPr sz="700" spc="-25" dirty="0"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sz="700" spc="10" dirty="0">
                          <a:latin typeface="Microsoft Sans Serif"/>
                          <a:cs typeface="Microsoft Sans Serif"/>
                        </a:rPr>
                        <a:t>7</a:t>
                      </a:r>
                      <a:endParaRPr sz="700">
                        <a:latin typeface="Microsoft Sans Serif"/>
                        <a:cs typeface="Microsoft Sans Serif"/>
                      </a:endParaRPr>
                    </a:p>
                  </a:txBody>
                  <a:tcPr marL="0" marR="0" marT="50800" marB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R="6985" algn="ctr">
                        <a:lnSpc>
                          <a:spcPct val="100000"/>
                        </a:lnSpc>
                        <a:spcBef>
                          <a:spcPts val="400"/>
                        </a:spcBef>
                      </a:pPr>
                      <a:r>
                        <a:rPr sz="700" dirty="0">
                          <a:latin typeface="Microsoft Sans Serif"/>
                          <a:cs typeface="Microsoft Sans Serif"/>
                        </a:rPr>
                        <a:t>Ver</a:t>
                      </a:r>
                      <a:r>
                        <a:rPr sz="700" spc="-25" dirty="0"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sz="700" spc="30" dirty="0">
                          <a:latin typeface="Microsoft Sans Serif"/>
                          <a:cs typeface="Microsoft Sans Serif"/>
                        </a:rPr>
                        <a:t>nota</a:t>
                      </a:r>
                      <a:r>
                        <a:rPr sz="700" spc="-25" dirty="0"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sz="700" spc="10" dirty="0">
                          <a:latin typeface="Microsoft Sans Serif"/>
                          <a:cs typeface="Microsoft Sans Serif"/>
                        </a:rPr>
                        <a:t>7</a:t>
                      </a:r>
                      <a:endParaRPr sz="700">
                        <a:latin typeface="Microsoft Sans Serif"/>
                        <a:cs typeface="Microsoft Sans Serif"/>
                      </a:endParaRPr>
                    </a:p>
                  </a:txBody>
                  <a:tcPr marL="0" marR="0" marT="50800" marB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R="12065" algn="ctr">
                        <a:lnSpc>
                          <a:spcPct val="100000"/>
                        </a:lnSpc>
                        <a:spcBef>
                          <a:spcPts val="400"/>
                        </a:spcBef>
                      </a:pPr>
                      <a:r>
                        <a:rPr sz="700" dirty="0">
                          <a:latin typeface="Microsoft Sans Serif"/>
                          <a:cs typeface="Microsoft Sans Serif"/>
                        </a:rPr>
                        <a:t>Ver</a:t>
                      </a:r>
                      <a:r>
                        <a:rPr sz="700" spc="-25" dirty="0"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sz="700" spc="30" dirty="0">
                          <a:latin typeface="Microsoft Sans Serif"/>
                          <a:cs typeface="Microsoft Sans Serif"/>
                        </a:rPr>
                        <a:t>nota</a:t>
                      </a:r>
                      <a:r>
                        <a:rPr sz="700" spc="-25" dirty="0"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sz="700" spc="10" dirty="0">
                          <a:latin typeface="Microsoft Sans Serif"/>
                          <a:cs typeface="Microsoft Sans Serif"/>
                        </a:rPr>
                        <a:t>7</a:t>
                      </a:r>
                      <a:endParaRPr sz="700">
                        <a:latin typeface="Microsoft Sans Serif"/>
                        <a:cs typeface="Microsoft Sans Serif"/>
                      </a:endParaRPr>
                    </a:p>
                  </a:txBody>
                  <a:tcPr marL="0" marR="0" marT="50800" marB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7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000000"/>
                      </a:solidFill>
                      <a:prstDash val="solid"/>
                    </a:lnL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</a:tr>
              <a:tr h="211836">
                <a:tc>
                  <a:txBody>
                    <a:bodyPr/>
                    <a:lstStyle/>
                    <a:p>
                      <a:pPr marL="26670" algn="ctr">
                        <a:lnSpc>
                          <a:spcPct val="100000"/>
                        </a:lnSpc>
                        <a:spcBef>
                          <a:spcPts val="250"/>
                        </a:spcBef>
                      </a:pPr>
                      <a:r>
                        <a:rPr sz="900" spc="10" dirty="0">
                          <a:latin typeface="Microsoft Sans Serif"/>
                          <a:cs typeface="Microsoft Sans Serif"/>
                        </a:rPr>
                        <a:t>49</a:t>
                      </a:r>
                      <a:endParaRPr sz="900">
                        <a:latin typeface="Microsoft Sans Serif"/>
                        <a:cs typeface="Microsoft Sans Serif"/>
                      </a:endParaRPr>
                    </a:p>
                  </a:txBody>
                  <a:tcPr marL="0" marR="0" marT="31750" marB="0"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7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7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7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7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7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R="6985" algn="ctr">
                        <a:lnSpc>
                          <a:spcPct val="100000"/>
                        </a:lnSpc>
                        <a:spcBef>
                          <a:spcPts val="290"/>
                        </a:spcBef>
                      </a:pPr>
                      <a:r>
                        <a:rPr sz="800" dirty="0">
                          <a:latin typeface="Microsoft Sans Serif"/>
                          <a:cs typeface="Microsoft Sans Serif"/>
                        </a:rPr>
                        <a:t>X</a:t>
                      </a:r>
                      <a:endParaRPr sz="800">
                        <a:latin typeface="Microsoft Sans Serif"/>
                        <a:cs typeface="Microsoft Sans Serif"/>
                      </a:endParaRPr>
                    </a:p>
                  </a:txBody>
                  <a:tcPr marL="0" marR="0" marT="36830" marB="0">
                    <a:lnL w="6350">
                      <a:solidFill>
                        <a:srgbClr val="000000"/>
                      </a:solidFill>
                      <a:prstDash val="solid"/>
                    </a:lnL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</a:tr>
              <a:tr h="342900">
                <a:tc>
                  <a:txBody>
                    <a:bodyPr/>
                    <a:lstStyle/>
                    <a:p>
                      <a:pPr marL="3175" algn="ctr">
                        <a:lnSpc>
                          <a:spcPct val="100000"/>
                        </a:lnSpc>
                        <a:spcBef>
                          <a:spcPts val="414"/>
                        </a:spcBef>
                      </a:pPr>
                      <a:r>
                        <a:rPr sz="750" spc="20" dirty="0">
                          <a:latin typeface="Microsoft Sans Serif"/>
                          <a:cs typeface="Microsoft Sans Serif"/>
                        </a:rPr>
                        <a:t>50/27</a:t>
                      </a:r>
                      <a:endParaRPr sz="750">
                        <a:latin typeface="Microsoft Sans Serif"/>
                        <a:cs typeface="Microsoft Sans Serif"/>
                      </a:endParaRPr>
                    </a:p>
                    <a:p>
                      <a:pPr algn="ctr">
                        <a:lnSpc>
                          <a:spcPct val="100000"/>
                        </a:lnSpc>
                        <a:spcBef>
                          <a:spcPts val="70"/>
                        </a:spcBef>
                      </a:pPr>
                      <a:r>
                        <a:rPr sz="800" spc="-5" dirty="0">
                          <a:latin typeface="Microsoft Sans Serif"/>
                          <a:cs typeface="Microsoft Sans Serif"/>
                        </a:rPr>
                        <a:t>(Ver</a:t>
                      </a:r>
                      <a:r>
                        <a:rPr sz="800" spc="-25" dirty="0"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sz="800" spc="30" dirty="0">
                          <a:latin typeface="Microsoft Sans Serif"/>
                          <a:cs typeface="Microsoft Sans Serif"/>
                        </a:rPr>
                        <a:t>Nota</a:t>
                      </a:r>
                      <a:r>
                        <a:rPr sz="800" spc="-20" dirty="0"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sz="800" spc="-5" dirty="0">
                          <a:latin typeface="Microsoft Sans Serif"/>
                          <a:cs typeface="Microsoft Sans Serif"/>
                        </a:rPr>
                        <a:t>10)</a:t>
                      </a:r>
                      <a:endParaRPr sz="800">
                        <a:latin typeface="Microsoft Sans Serif"/>
                        <a:cs typeface="Microsoft Sans Serif"/>
                      </a:endParaRPr>
                    </a:p>
                  </a:txBody>
                  <a:tcPr marL="0" marR="0" marT="52704" marB="0"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7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R="6350" algn="ctr">
                        <a:lnSpc>
                          <a:spcPct val="100000"/>
                        </a:lnSpc>
                        <a:spcBef>
                          <a:spcPts val="805"/>
                        </a:spcBef>
                      </a:pPr>
                      <a:r>
                        <a:rPr sz="800" dirty="0">
                          <a:latin typeface="Microsoft Sans Serif"/>
                          <a:cs typeface="Microsoft Sans Serif"/>
                        </a:rPr>
                        <a:t>X</a:t>
                      </a:r>
                      <a:endParaRPr sz="800">
                        <a:latin typeface="Microsoft Sans Serif"/>
                        <a:cs typeface="Microsoft Sans Serif"/>
                      </a:endParaRPr>
                    </a:p>
                  </a:txBody>
                  <a:tcPr marL="0" marR="0" marT="102235" marB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R="3810" algn="ctr">
                        <a:lnSpc>
                          <a:spcPct val="100000"/>
                        </a:lnSpc>
                        <a:spcBef>
                          <a:spcPts val="805"/>
                        </a:spcBef>
                      </a:pPr>
                      <a:r>
                        <a:rPr sz="800" dirty="0">
                          <a:latin typeface="Microsoft Sans Serif"/>
                          <a:cs typeface="Microsoft Sans Serif"/>
                        </a:rPr>
                        <a:t>X</a:t>
                      </a:r>
                      <a:endParaRPr sz="800">
                        <a:latin typeface="Microsoft Sans Serif"/>
                        <a:cs typeface="Microsoft Sans Serif"/>
                      </a:endParaRPr>
                    </a:p>
                  </a:txBody>
                  <a:tcPr marL="0" marR="0" marT="102235" marB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R="7620" algn="ctr">
                        <a:lnSpc>
                          <a:spcPct val="100000"/>
                        </a:lnSpc>
                        <a:spcBef>
                          <a:spcPts val="805"/>
                        </a:spcBef>
                      </a:pPr>
                      <a:r>
                        <a:rPr sz="800" dirty="0">
                          <a:latin typeface="Microsoft Sans Serif"/>
                          <a:cs typeface="Microsoft Sans Serif"/>
                        </a:rPr>
                        <a:t>X</a:t>
                      </a:r>
                      <a:endParaRPr sz="800">
                        <a:latin typeface="Microsoft Sans Serif"/>
                        <a:cs typeface="Microsoft Sans Serif"/>
                      </a:endParaRPr>
                    </a:p>
                  </a:txBody>
                  <a:tcPr marL="0" marR="0" marT="102235" marB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R="8890" algn="ctr">
                        <a:lnSpc>
                          <a:spcPct val="100000"/>
                        </a:lnSpc>
                        <a:spcBef>
                          <a:spcPts val="805"/>
                        </a:spcBef>
                      </a:pPr>
                      <a:r>
                        <a:rPr sz="800" dirty="0">
                          <a:latin typeface="Microsoft Sans Serif"/>
                          <a:cs typeface="Microsoft Sans Serif"/>
                        </a:rPr>
                        <a:t>X</a:t>
                      </a:r>
                      <a:endParaRPr sz="800">
                        <a:latin typeface="Microsoft Sans Serif"/>
                        <a:cs typeface="Microsoft Sans Serif"/>
                      </a:endParaRPr>
                    </a:p>
                  </a:txBody>
                  <a:tcPr marL="0" marR="0" marT="102235" marB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7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000000"/>
                      </a:solidFill>
                      <a:prstDash val="solid"/>
                    </a:lnL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</a:tr>
              <a:tr h="213359">
                <a:tc>
                  <a:txBody>
                    <a:bodyPr/>
                    <a:lstStyle/>
                    <a:p>
                      <a:pPr marR="7620" algn="ctr">
                        <a:lnSpc>
                          <a:spcPct val="100000"/>
                        </a:lnSpc>
                        <a:spcBef>
                          <a:spcPts val="414"/>
                        </a:spcBef>
                      </a:pPr>
                      <a:r>
                        <a:rPr sz="750" spc="10" dirty="0">
                          <a:latin typeface="Microsoft Sans Serif"/>
                          <a:cs typeface="Microsoft Sans Serif"/>
                        </a:rPr>
                        <a:t>50/51G</a:t>
                      </a:r>
                      <a:endParaRPr sz="750">
                        <a:latin typeface="Microsoft Sans Serif"/>
                        <a:cs typeface="Microsoft Sans Serif"/>
                      </a:endParaRPr>
                    </a:p>
                  </a:txBody>
                  <a:tcPr marL="0" marR="0" marT="52704" marB="0"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205104">
                        <a:lnSpc>
                          <a:spcPct val="100000"/>
                        </a:lnSpc>
                        <a:spcBef>
                          <a:spcPts val="290"/>
                        </a:spcBef>
                      </a:pPr>
                      <a:r>
                        <a:rPr sz="800" spc="-5" dirty="0">
                          <a:latin typeface="Microsoft Sans Serif"/>
                          <a:cs typeface="Microsoft Sans Serif"/>
                        </a:rPr>
                        <a:t>86G2</a:t>
                      </a:r>
                      <a:endParaRPr sz="800">
                        <a:latin typeface="Microsoft Sans Serif"/>
                        <a:cs typeface="Microsoft Sans Serif"/>
                      </a:endParaRPr>
                    </a:p>
                  </a:txBody>
                  <a:tcPr marL="0" marR="0" marT="36830" marB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R="6350" algn="ctr">
                        <a:lnSpc>
                          <a:spcPct val="100000"/>
                        </a:lnSpc>
                        <a:spcBef>
                          <a:spcPts val="290"/>
                        </a:spcBef>
                      </a:pPr>
                      <a:r>
                        <a:rPr sz="800" dirty="0">
                          <a:latin typeface="Microsoft Sans Serif"/>
                          <a:cs typeface="Microsoft Sans Serif"/>
                        </a:rPr>
                        <a:t>X</a:t>
                      </a:r>
                      <a:endParaRPr sz="800">
                        <a:latin typeface="Microsoft Sans Serif"/>
                        <a:cs typeface="Microsoft Sans Serif"/>
                      </a:endParaRPr>
                    </a:p>
                  </a:txBody>
                  <a:tcPr marL="0" marR="0" marT="36830" marB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R="3810" algn="ctr">
                        <a:lnSpc>
                          <a:spcPct val="100000"/>
                        </a:lnSpc>
                        <a:spcBef>
                          <a:spcPts val="290"/>
                        </a:spcBef>
                      </a:pPr>
                      <a:r>
                        <a:rPr sz="800" dirty="0">
                          <a:latin typeface="Microsoft Sans Serif"/>
                          <a:cs typeface="Microsoft Sans Serif"/>
                        </a:rPr>
                        <a:t>X</a:t>
                      </a:r>
                      <a:endParaRPr sz="800">
                        <a:latin typeface="Microsoft Sans Serif"/>
                        <a:cs typeface="Microsoft Sans Serif"/>
                      </a:endParaRPr>
                    </a:p>
                  </a:txBody>
                  <a:tcPr marL="0" marR="0" marT="36830" marB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R="7620" algn="ctr">
                        <a:lnSpc>
                          <a:spcPct val="100000"/>
                        </a:lnSpc>
                        <a:spcBef>
                          <a:spcPts val="290"/>
                        </a:spcBef>
                      </a:pPr>
                      <a:r>
                        <a:rPr sz="800" dirty="0">
                          <a:latin typeface="Microsoft Sans Serif"/>
                          <a:cs typeface="Microsoft Sans Serif"/>
                        </a:rPr>
                        <a:t>X</a:t>
                      </a:r>
                      <a:endParaRPr sz="800">
                        <a:latin typeface="Microsoft Sans Serif"/>
                        <a:cs typeface="Microsoft Sans Serif"/>
                      </a:endParaRPr>
                    </a:p>
                  </a:txBody>
                  <a:tcPr marL="0" marR="0" marT="36830" marB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R="8890" algn="ctr">
                        <a:lnSpc>
                          <a:spcPct val="100000"/>
                        </a:lnSpc>
                        <a:spcBef>
                          <a:spcPts val="290"/>
                        </a:spcBef>
                      </a:pPr>
                      <a:r>
                        <a:rPr sz="800" dirty="0">
                          <a:latin typeface="Microsoft Sans Serif"/>
                          <a:cs typeface="Microsoft Sans Serif"/>
                        </a:rPr>
                        <a:t>X</a:t>
                      </a:r>
                      <a:endParaRPr sz="800">
                        <a:latin typeface="Microsoft Sans Serif"/>
                        <a:cs typeface="Microsoft Sans Serif"/>
                      </a:endParaRPr>
                    </a:p>
                  </a:txBody>
                  <a:tcPr marL="0" marR="0" marT="36830" marB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7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000000"/>
                      </a:solidFill>
                      <a:prstDash val="solid"/>
                    </a:lnL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</a:tr>
              <a:tr h="213359"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15"/>
                        </a:spcBef>
                      </a:pPr>
                      <a:r>
                        <a:rPr sz="850" spc="-10" dirty="0">
                          <a:latin typeface="Microsoft Sans Serif"/>
                          <a:cs typeface="Microsoft Sans Serif"/>
                        </a:rPr>
                        <a:t>51TG1</a:t>
                      </a:r>
                      <a:endParaRPr sz="850">
                        <a:latin typeface="Microsoft Sans Serif"/>
                        <a:cs typeface="Microsoft Sans Serif"/>
                      </a:endParaRPr>
                    </a:p>
                  </a:txBody>
                  <a:tcPr marL="0" marR="0" marT="40005" marB="0"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7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R="6350"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800" dirty="0">
                          <a:latin typeface="Microsoft Sans Serif"/>
                          <a:cs typeface="Microsoft Sans Serif"/>
                        </a:rPr>
                        <a:t>X</a:t>
                      </a:r>
                      <a:endParaRPr sz="800">
                        <a:latin typeface="Microsoft Sans Serif"/>
                        <a:cs typeface="Microsoft Sans Serif"/>
                      </a:endParaRPr>
                    </a:p>
                  </a:txBody>
                  <a:tcPr marL="0" marR="0" marT="38100" marB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7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7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7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7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000000"/>
                      </a:solidFill>
                      <a:prstDash val="solid"/>
                    </a:lnL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</a:tr>
              <a:tr h="213360"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850" spc="-10" dirty="0">
                          <a:latin typeface="Microsoft Sans Serif"/>
                          <a:cs typeface="Microsoft Sans Serif"/>
                        </a:rPr>
                        <a:t>51TG2</a:t>
                      </a:r>
                      <a:endParaRPr sz="850">
                        <a:latin typeface="Microsoft Sans Serif"/>
                        <a:cs typeface="Microsoft Sans Serif"/>
                      </a:endParaRPr>
                    </a:p>
                  </a:txBody>
                  <a:tcPr marL="0" marR="0" marT="38100" marB="0"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7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R="6350" algn="ctr">
                        <a:lnSpc>
                          <a:spcPct val="100000"/>
                        </a:lnSpc>
                        <a:spcBef>
                          <a:spcPts val="290"/>
                        </a:spcBef>
                      </a:pPr>
                      <a:r>
                        <a:rPr sz="800" dirty="0">
                          <a:latin typeface="Microsoft Sans Serif"/>
                          <a:cs typeface="Microsoft Sans Serif"/>
                        </a:rPr>
                        <a:t>X</a:t>
                      </a:r>
                      <a:endParaRPr sz="800">
                        <a:latin typeface="Microsoft Sans Serif"/>
                        <a:cs typeface="Microsoft Sans Serif"/>
                      </a:endParaRPr>
                    </a:p>
                  </a:txBody>
                  <a:tcPr marL="0" marR="0" marT="36830" marB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R="3810" algn="ctr">
                        <a:lnSpc>
                          <a:spcPct val="100000"/>
                        </a:lnSpc>
                        <a:spcBef>
                          <a:spcPts val="290"/>
                        </a:spcBef>
                      </a:pPr>
                      <a:r>
                        <a:rPr sz="800" dirty="0">
                          <a:latin typeface="Microsoft Sans Serif"/>
                          <a:cs typeface="Microsoft Sans Serif"/>
                        </a:rPr>
                        <a:t>X</a:t>
                      </a:r>
                      <a:endParaRPr sz="800">
                        <a:latin typeface="Microsoft Sans Serif"/>
                        <a:cs typeface="Microsoft Sans Serif"/>
                      </a:endParaRPr>
                    </a:p>
                  </a:txBody>
                  <a:tcPr marL="0" marR="0" marT="36830" marB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R="7620" algn="ctr">
                        <a:lnSpc>
                          <a:spcPct val="100000"/>
                        </a:lnSpc>
                        <a:spcBef>
                          <a:spcPts val="290"/>
                        </a:spcBef>
                      </a:pPr>
                      <a:r>
                        <a:rPr sz="800" dirty="0">
                          <a:latin typeface="Microsoft Sans Serif"/>
                          <a:cs typeface="Microsoft Sans Serif"/>
                        </a:rPr>
                        <a:t>X</a:t>
                      </a:r>
                      <a:endParaRPr sz="800">
                        <a:latin typeface="Microsoft Sans Serif"/>
                        <a:cs typeface="Microsoft Sans Serif"/>
                      </a:endParaRPr>
                    </a:p>
                  </a:txBody>
                  <a:tcPr marL="0" marR="0" marT="36830" marB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R="8890" algn="ctr">
                        <a:lnSpc>
                          <a:spcPct val="100000"/>
                        </a:lnSpc>
                        <a:spcBef>
                          <a:spcPts val="290"/>
                        </a:spcBef>
                      </a:pPr>
                      <a:r>
                        <a:rPr sz="800" dirty="0">
                          <a:latin typeface="Microsoft Sans Serif"/>
                          <a:cs typeface="Microsoft Sans Serif"/>
                        </a:rPr>
                        <a:t>X</a:t>
                      </a:r>
                      <a:endParaRPr sz="800">
                        <a:latin typeface="Microsoft Sans Serif"/>
                        <a:cs typeface="Microsoft Sans Serif"/>
                      </a:endParaRPr>
                    </a:p>
                  </a:txBody>
                  <a:tcPr marL="0" marR="0" marT="36830" marB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7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000000"/>
                      </a:solidFill>
                      <a:prstDash val="solid"/>
                    </a:lnL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</a:tr>
              <a:tr h="211835">
                <a:tc>
                  <a:txBody>
                    <a:bodyPr/>
                    <a:lstStyle/>
                    <a:p>
                      <a:pPr marR="403225" algn="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850" spc="-10" dirty="0">
                          <a:latin typeface="Microsoft Sans Serif"/>
                          <a:cs typeface="Microsoft Sans Serif"/>
                        </a:rPr>
                        <a:t>51TG1</a:t>
                      </a:r>
                      <a:r>
                        <a:rPr sz="850" spc="-45" dirty="0"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sz="850" spc="-25" dirty="0">
                          <a:latin typeface="Microsoft Sans Serif"/>
                          <a:cs typeface="Microsoft Sans Serif"/>
                        </a:rPr>
                        <a:t>UAT</a:t>
                      </a:r>
                      <a:endParaRPr sz="850">
                        <a:latin typeface="Microsoft Sans Serif"/>
                        <a:cs typeface="Microsoft Sans Serif"/>
                      </a:endParaRPr>
                    </a:p>
                  </a:txBody>
                  <a:tcPr marL="0" marR="0" marT="38100" marB="0"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7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R="9525" algn="ctr">
                        <a:lnSpc>
                          <a:spcPct val="100000"/>
                        </a:lnSpc>
                        <a:spcBef>
                          <a:spcPts val="380"/>
                        </a:spcBef>
                      </a:pPr>
                      <a:r>
                        <a:rPr sz="700" dirty="0">
                          <a:latin typeface="Microsoft Sans Serif"/>
                          <a:cs typeface="Microsoft Sans Serif"/>
                        </a:rPr>
                        <a:t>Ver</a:t>
                      </a:r>
                      <a:r>
                        <a:rPr sz="700" spc="-25" dirty="0"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sz="700" spc="30" dirty="0">
                          <a:latin typeface="Microsoft Sans Serif"/>
                          <a:cs typeface="Microsoft Sans Serif"/>
                        </a:rPr>
                        <a:t>nota</a:t>
                      </a:r>
                      <a:r>
                        <a:rPr sz="700" spc="-25" dirty="0"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sz="700" spc="10" dirty="0">
                          <a:latin typeface="Microsoft Sans Serif"/>
                          <a:cs typeface="Microsoft Sans Serif"/>
                        </a:rPr>
                        <a:t>6</a:t>
                      </a:r>
                      <a:endParaRPr sz="700">
                        <a:latin typeface="Microsoft Sans Serif"/>
                        <a:cs typeface="Microsoft Sans Serif"/>
                      </a:endParaRPr>
                    </a:p>
                  </a:txBody>
                  <a:tcPr marL="0" marR="0" marT="48260" marB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R="8890" algn="ctr">
                        <a:lnSpc>
                          <a:spcPct val="100000"/>
                        </a:lnSpc>
                        <a:spcBef>
                          <a:spcPts val="380"/>
                        </a:spcBef>
                      </a:pPr>
                      <a:r>
                        <a:rPr sz="700" dirty="0">
                          <a:latin typeface="Microsoft Sans Serif"/>
                          <a:cs typeface="Microsoft Sans Serif"/>
                        </a:rPr>
                        <a:t>Ver</a:t>
                      </a:r>
                      <a:r>
                        <a:rPr sz="700" spc="-25" dirty="0"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sz="700" spc="30" dirty="0">
                          <a:latin typeface="Microsoft Sans Serif"/>
                          <a:cs typeface="Microsoft Sans Serif"/>
                        </a:rPr>
                        <a:t>nota</a:t>
                      </a:r>
                      <a:r>
                        <a:rPr sz="700" spc="-25" dirty="0"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sz="700" spc="10" dirty="0">
                          <a:latin typeface="Microsoft Sans Serif"/>
                          <a:cs typeface="Microsoft Sans Serif"/>
                        </a:rPr>
                        <a:t>6</a:t>
                      </a:r>
                      <a:endParaRPr sz="700">
                        <a:latin typeface="Microsoft Sans Serif"/>
                        <a:cs typeface="Microsoft Sans Serif"/>
                      </a:endParaRPr>
                    </a:p>
                  </a:txBody>
                  <a:tcPr marL="0" marR="0" marT="48260" marB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R="6985" algn="ctr">
                        <a:lnSpc>
                          <a:spcPct val="100000"/>
                        </a:lnSpc>
                        <a:spcBef>
                          <a:spcPts val="380"/>
                        </a:spcBef>
                      </a:pPr>
                      <a:r>
                        <a:rPr sz="700" dirty="0">
                          <a:latin typeface="Microsoft Sans Serif"/>
                          <a:cs typeface="Microsoft Sans Serif"/>
                        </a:rPr>
                        <a:t>Ver</a:t>
                      </a:r>
                      <a:r>
                        <a:rPr sz="700" spc="-25" dirty="0"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sz="700" spc="30" dirty="0">
                          <a:latin typeface="Microsoft Sans Serif"/>
                          <a:cs typeface="Microsoft Sans Serif"/>
                        </a:rPr>
                        <a:t>nota</a:t>
                      </a:r>
                      <a:r>
                        <a:rPr sz="700" spc="-25" dirty="0"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sz="700" spc="10" dirty="0">
                          <a:latin typeface="Microsoft Sans Serif"/>
                          <a:cs typeface="Microsoft Sans Serif"/>
                        </a:rPr>
                        <a:t>5</a:t>
                      </a:r>
                      <a:endParaRPr sz="700">
                        <a:latin typeface="Microsoft Sans Serif"/>
                        <a:cs typeface="Microsoft Sans Serif"/>
                      </a:endParaRPr>
                    </a:p>
                  </a:txBody>
                  <a:tcPr marL="0" marR="0" marT="48260" marB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R="12065" algn="ctr">
                        <a:lnSpc>
                          <a:spcPct val="100000"/>
                        </a:lnSpc>
                        <a:spcBef>
                          <a:spcPts val="380"/>
                        </a:spcBef>
                      </a:pPr>
                      <a:r>
                        <a:rPr sz="700" dirty="0">
                          <a:latin typeface="Microsoft Sans Serif"/>
                          <a:cs typeface="Microsoft Sans Serif"/>
                        </a:rPr>
                        <a:t>Ver</a:t>
                      </a:r>
                      <a:r>
                        <a:rPr sz="700" spc="-25" dirty="0"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sz="700" spc="30" dirty="0">
                          <a:latin typeface="Microsoft Sans Serif"/>
                          <a:cs typeface="Microsoft Sans Serif"/>
                        </a:rPr>
                        <a:t>nota</a:t>
                      </a:r>
                      <a:r>
                        <a:rPr sz="700" spc="-25" dirty="0"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sz="700" spc="10" dirty="0">
                          <a:latin typeface="Microsoft Sans Serif"/>
                          <a:cs typeface="Microsoft Sans Serif"/>
                        </a:rPr>
                        <a:t>6</a:t>
                      </a:r>
                      <a:endParaRPr sz="700">
                        <a:latin typeface="Microsoft Sans Serif"/>
                        <a:cs typeface="Microsoft Sans Serif"/>
                      </a:endParaRPr>
                    </a:p>
                  </a:txBody>
                  <a:tcPr marL="0" marR="0" marT="48260" marB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7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000000"/>
                      </a:solidFill>
                      <a:prstDash val="solid"/>
                    </a:lnL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</a:tr>
              <a:tr h="211836">
                <a:tc>
                  <a:txBody>
                    <a:bodyPr/>
                    <a:lstStyle/>
                    <a:p>
                      <a:pPr marR="403225" algn="r">
                        <a:lnSpc>
                          <a:spcPct val="100000"/>
                        </a:lnSpc>
                        <a:spcBef>
                          <a:spcPts val="315"/>
                        </a:spcBef>
                      </a:pPr>
                      <a:r>
                        <a:rPr sz="850" spc="-10" dirty="0">
                          <a:latin typeface="Microsoft Sans Serif"/>
                          <a:cs typeface="Microsoft Sans Serif"/>
                        </a:rPr>
                        <a:t>51TG2</a:t>
                      </a:r>
                      <a:r>
                        <a:rPr sz="850" spc="-45" dirty="0"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sz="850" spc="-25" dirty="0">
                          <a:latin typeface="Microsoft Sans Serif"/>
                          <a:cs typeface="Microsoft Sans Serif"/>
                        </a:rPr>
                        <a:t>UAT</a:t>
                      </a:r>
                      <a:endParaRPr sz="850">
                        <a:latin typeface="Microsoft Sans Serif"/>
                        <a:cs typeface="Microsoft Sans Serif"/>
                      </a:endParaRPr>
                    </a:p>
                  </a:txBody>
                  <a:tcPr marL="0" marR="0" marT="40005" marB="0"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7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R="6350"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800" dirty="0">
                          <a:latin typeface="Microsoft Sans Serif"/>
                          <a:cs typeface="Microsoft Sans Serif"/>
                        </a:rPr>
                        <a:t>X</a:t>
                      </a:r>
                      <a:endParaRPr sz="800">
                        <a:latin typeface="Microsoft Sans Serif"/>
                        <a:cs typeface="Microsoft Sans Serif"/>
                      </a:endParaRPr>
                    </a:p>
                  </a:txBody>
                  <a:tcPr marL="0" marR="0" marT="38100" marB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R="3810"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800" dirty="0">
                          <a:latin typeface="Microsoft Sans Serif"/>
                          <a:cs typeface="Microsoft Sans Serif"/>
                        </a:rPr>
                        <a:t>X</a:t>
                      </a:r>
                      <a:endParaRPr sz="800">
                        <a:latin typeface="Microsoft Sans Serif"/>
                        <a:cs typeface="Microsoft Sans Serif"/>
                      </a:endParaRPr>
                    </a:p>
                  </a:txBody>
                  <a:tcPr marL="0" marR="0" marT="38100" marB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7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R="8890"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800" dirty="0">
                          <a:latin typeface="Microsoft Sans Serif"/>
                          <a:cs typeface="Microsoft Sans Serif"/>
                        </a:rPr>
                        <a:t>X</a:t>
                      </a:r>
                      <a:endParaRPr sz="800">
                        <a:latin typeface="Microsoft Sans Serif"/>
                        <a:cs typeface="Microsoft Sans Serif"/>
                      </a:endParaRPr>
                    </a:p>
                  </a:txBody>
                  <a:tcPr marL="0" marR="0" marT="38100" marB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7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000000"/>
                      </a:solidFill>
                      <a:prstDash val="solid"/>
                    </a:lnL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</a:tr>
              <a:tr h="214883">
                <a:tc>
                  <a:txBody>
                    <a:bodyPr/>
                    <a:lstStyle/>
                    <a:p>
                      <a:pPr marR="432434" algn="r">
                        <a:lnSpc>
                          <a:spcPct val="100000"/>
                        </a:lnSpc>
                        <a:spcBef>
                          <a:spcPts val="365"/>
                        </a:spcBef>
                      </a:pPr>
                      <a:r>
                        <a:rPr sz="800" spc="25" dirty="0">
                          <a:latin typeface="Microsoft Sans Serif"/>
                          <a:cs typeface="Microsoft Sans Serif"/>
                        </a:rPr>
                        <a:t>50/51</a:t>
                      </a:r>
                      <a:r>
                        <a:rPr sz="800" spc="-50" dirty="0"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sz="800" spc="-20" dirty="0">
                          <a:latin typeface="Microsoft Sans Serif"/>
                          <a:cs typeface="Microsoft Sans Serif"/>
                        </a:rPr>
                        <a:t>UAT</a:t>
                      </a:r>
                      <a:endParaRPr sz="800">
                        <a:latin typeface="Microsoft Sans Serif"/>
                        <a:cs typeface="Microsoft Sans Serif"/>
                      </a:endParaRPr>
                    </a:p>
                  </a:txBody>
                  <a:tcPr marL="0" marR="0" marT="46355" marB="0"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7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R="6350" algn="ctr">
                        <a:lnSpc>
                          <a:spcPct val="100000"/>
                        </a:lnSpc>
                        <a:spcBef>
                          <a:spcPts val="305"/>
                        </a:spcBef>
                      </a:pPr>
                      <a:r>
                        <a:rPr sz="800" dirty="0">
                          <a:latin typeface="Microsoft Sans Serif"/>
                          <a:cs typeface="Microsoft Sans Serif"/>
                        </a:rPr>
                        <a:t>X</a:t>
                      </a:r>
                      <a:endParaRPr sz="800">
                        <a:latin typeface="Microsoft Sans Serif"/>
                        <a:cs typeface="Microsoft Sans Serif"/>
                      </a:endParaRPr>
                    </a:p>
                  </a:txBody>
                  <a:tcPr marL="0" marR="0" marT="38735" marB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R="3810" algn="ctr">
                        <a:lnSpc>
                          <a:spcPct val="100000"/>
                        </a:lnSpc>
                        <a:spcBef>
                          <a:spcPts val="305"/>
                        </a:spcBef>
                      </a:pPr>
                      <a:r>
                        <a:rPr sz="800" dirty="0">
                          <a:latin typeface="Microsoft Sans Serif"/>
                          <a:cs typeface="Microsoft Sans Serif"/>
                        </a:rPr>
                        <a:t>X</a:t>
                      </a:r>
                      <a:endParaRPr sz="800">
                        <a:latin typeface="Microsoft Sans Serif"/>
                        <a:cs typeface="Microsoft Sans Serif"/>
                      </a:endParaRPr>
                    </a:p>
                  </a:txBody>
                  <a:tcPr marL="0" marR="0" marT="38735" marB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R="6985" algn="ctr">
                        <a:lnSpc>
                          <a:spcPct val="100000"/>
                        </a:lnSpc>
                        <a:spcBef>
                          <a:spcPts val="405"/>
                        </a:spcBef>
                      </a:pPr>
                      <a:r>
                        <a:rPr sz="700" dirty="0">
                          <a:latin typeface="Microsoft Sans Serif"/>
                          <a:cs typeface="Microsoft Sans Serif"/>
                        </a:rPr>
                        <a:t>Ver</a:t>
                      </a:r>
                      <a:r>
                        <a:rPr sz="700" spc="-25" dirty="0"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sz="700" spc="30" dirty="0">
                          <a:latin typeface="Microsoft Sans Serif"/>
                          <a:cs typeface="Microsoft Sans Serif"/>
                        </a:rPr>
                        <a:t>nota</a:t>
                      </a:r>
                      <a:r>
                        <a:rPr sz="700" spc="-25" dirty="0"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sz="700" spc="10" dirty="0">
                          <a:latin typeface="Microsoft Sans Serif"/>
                          <a:cs typeface="Microsoft Sans Serif"/>
                        </a:rPr>
                        <a:t>5</a:t>
                      </a:r>
                      <a:endParaRPr sz="700">
                        <a:latin typeface="Microsoft Sans Serif"/>
                        <a:cs typeface="Microsoft Sans Serif"/>
                      </a:endParaRPr>
                    </a:p>
                  </a:txBody>
                  <a:tcPr marL="0" marR="0" marT="51435" marB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R="8890" algn="ctr">
                        <a:lnSpc>
                          <a:spcPct val="100000"/>
                        </a:lnSpc>
                        <a:spcBef>
                          <a:spcPts val="305"/>
                        </a:spcBef>
                      </a:pPr>
                      <a:r>
                        <a:rPr sz="800" dirty="0">
                          <a:latin typeface="Microsoft Sans Serif"/>
                          <a:cs typeface="Microsoft Sans Serif"/>
                        </a:rPr>
                        <a:t>X</a:t>
                      </a:r>
                      <a:endParaRPr sz="800">
                        <a:latin typeface="Microsoft Sans Serif"/>
                        <a:cs typeface="Microsoft Sans Serif"/>
                      </a:endParaRPr>
                    </a:p>
                  </a:txBody>
                  <a:tcPr marL="0" marR="0" marT="38735" marB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7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000000"/>
                      </a:solidFill>
                      <a:prstDash val="solid"/>
                    </a:lnL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</a:tr>
              <a:tr h="211836">
                <a:tc>
                  <a:txBody>
                    <a:bodyPr/>
                    <a:lstStyle/>
                    <a:p>
                      <a:pPr marL="26670" algn="ctr">
                        <a:lnSpc>
                          <a:spcPct val="100000"/>
                        </a:lnSpc>
                        <a:spcBef>
                          <a:spcPts val="250"/>
                        </a:spcBef>
                      </a:pPr>
                      <a:r>
                        <a:rPr sz="900" spc="10" dirty="0">
                          <a:latin typeface="Microsoft Sans Serif"/>
                          <a:cs typeface="Microsoft Sans Serif"/>
                        </a:rPr>
                        <a:t>53</a:t>
                      </a:r>
                      <a:endParaRPr sz="900">
                        <a:latin typeface="Microsoft Sans Serif"/>
                        <a:cs typeface="Microsoft Sans Serif"/>
                      </a:endParaRPr>
                    </a:p>
                  </a:txBody>
                  <a:tcPr marL="0" marR="0" marT="31750" marB="0"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7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7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R="8890" algn="ctr">
                        <a:lnSpc>
                          <a:spcPct val="100000"/>
                        </a:lnSpc>
                        <a:spcBef>
                          <a:spcPts val="380"/>
                        </a:spcBef>
                      </a:pPr>
                      <a:r>
                        <a:rPr sz="700" dirty="0">
                          <a:latin typeface="Microsoft Sans Serif"/>
                          <a:cs typeface="Microsoft Sans Serif"/>
                        </a:rPr>
                        <a:t>Ver</a:t>
                      </a:r>
                      <a:r>
                        <a:rPr sz="700" spc="-25" dirty="0"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sz="700" spc="30" dirty="0">
                          <a:latin typeface="Microsoft Sans Serif"/>
                          <a:cs typeface="Microsoft Sans Serif"/>
                        </a:rPr>
                        <a:t>nota</a:t>
                      </a:r>
                      <a:r>
                        <a:rPr sz="700" spc="-25" dirty="0"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sz="700" spc="10" dirty="0">
                          <a:latin typeface="Microsoft Sans Serif"/>
                          <a:cs typeface="Microsoft Sans Serif"/>
                        </a:rPr>
                        <a:t>2</a:t>
                      </a:r>
                      <a:endParaRPr sz="700">
                        <a:latin typeface="Microsoft Sans Serif"/>
                        <a:cs typeface="Microsoft Sans Serif"/>
                      </a:endParaRPr>
                    </a:p>
                  </a:txBody>
                  <a:tcPr marL="0" marR="0" marT="48260" marB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7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7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R="6985" algn="ctr">
                        <a:lnSpc>
                          <a:spcPct val="100000"/>
                        </a:lnSpc>
                        <a:spcBef>
                          <a:spcPts val="280"/>
                        </a:spcBef>
                      </a:pPr>
                      <a:r>
                        <a:rPr sz="800" dirty="0">
                          <a:latin typeface="Microsoft Sans Serif"/>
                          <a:cs typeface="Microsoft Sans Serif"/>
                        </a:rPr>
                        <a:t>X</a:t>
                      </a:r>
                      <a:endParaRPr sz="800">
                        <a:latin typeface="Microsoft Sans Serif"/>
                        <a:cs typeface="Microsoft Sans Serif"/>
                      </a:endParaRPr>
                    </a:p>
                  </a:txBody>
                  <a:tcPr marL="0" marR="0" marT="35560" marB="0">
                    <a:lnL w="6350">
                      <a:solidFill>
                        <a:srgbClr val="000000"/>
                      </a:solidFill>
                      <a:prstDash val="solid"/>
                    </a:lnL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</a:tr>
              <a:tr h="313943">
                <a:tc>
                  <a:txBody>
                    <a:bodyPr/>
                    <a:lstStyle/>
                    <a:p>
                      <a:pPr marL="26670" algn="ctr">
                        <a:lnSpc>
                          <a:spcPct val="100000"/>
                        </a:lnSpc>
                        <a:spcBef>
                          <a:spcPts val="670"/>
                        </a:spcBef>
                      </a:pPr>
                      <a:r>
                        <a:rPr sz="900" spc="10" dirty="0">
                          <a:latin typeface="Microsoft Sans Serif"/>
                          <a:cs typeface="Microsoft Sans Serif"/>
                        </a:rPr>
                        <a:t>59</a:t>
                      </a:r>
                      <a:endParaRPr sz="900">
                        <a:latin typeface="Microsoft Sans Serif"/>
                        <a:cs typeface="Microsoft Sans Serif"/>
                      </a:endParaRPr>
                    </a:p>
                  </a:txBody>
                  <a:tcPr marL="0" marR="0" marT="85090" marB="0"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205104">
                        <a:lnSpc>
                          <a:spcPct val="100000"/>
                        </a:lnSpc>
                        <a:spcBef>
                          <a:spcPts val="700"/>
                        </a:spcBef>
                      </a:pPr>
                      <a:r>
                        <a:rPr sz="800" spc="-5" dirty="0">
                          <a:latin typeface="Microsoft Sans Serif"/>
                          <a:cs typeface="Microsoft Sans Serif"/>
                        </a:rPr>
                        <a:t>86G2</a:t>
                      </a:r>
                      <a:endParaRPr sz="800">
                        <a:latin typeface="Microsoft Sans Serif"/>
                        <a:cs typeface="Microsoft Sans Serif"/>
                      </a:endParaRPr>
                    </a:p>
                  </a:txBody>
                  <a:tcPr marL="0" marR="0" marT="88900" marB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R="6350" algn="ctr">
                        <a:lnSpc>
                          <a:spcPct val="100000"/>
                        </a:lnSpc>
                        <a:spcBef>
                          <a:spcPts val="700"/>
                        </a:spcBef>
                      </a:pPr>
                      <a:r>
                        <a:rPr sz="800" dirty="0">
                          <a:latin typeface="Microsoft Sans Serif"/>
                          <a:cs typeface="Microsoft Sans Serif"/>
                        </a:rPr>
                        <a:t>X</a:t>
                      </a:r>
                      <a:endParaRPr sz="800">
                        <a:latin typeface="Microsoft Sans Serif"/>
                        <a:cs typeface="Microsoft Sans Serif"/>
                      </a:endParaRPr>
                    </a:p>
                  </a:txBody>
                  <a:tcPr marL="0" marR="0" marT="88900" marB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R="3810" algn="ctr">
                        <a:lnSpc>
                          <a:spcPct val="100000"/>
                        </a:lnSpc>
                        <a:spcBef>
                          <a:spcPts val="700"/>
                        </a:spcBef>
                      </a:pPr>
                      <a:r>
                        <a:rPr sz="800" dirty="0">
                          <a:latin typeface="Microsoft Sans Serif"/>
                          <a:cs typeface="Microsoft Sans Serif"/>
                        </a:rPr>
                        <a:t>X</a:t>
                      </a:r>
                      <a:endParaRPr sz="800">
                        <a:latin typeface="Microsoft Sans Serif"/>
                        <a:cs typeface="Microsoft Sans Serif"/>
                      </a:endParaRPr>
                    </a:p>
                  </a:txBody>
                  <a:tcPr marL="0" marR="0" marT="88900" marB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R="7620" algn="ctr">
                        <a:lnSpc>
                          <a:spcPct val="100000"/>
                        </a:lnSpc>
                        <a:spcBef>
                          <a:spcPts val="700"/>
                        </a:spcBef>
                      </a:pPr>
                      <a:r>
                        <a:rPr sz="800" dirty="0">
                          <a:latin typeface="Microsoft Sans Serif"/>
                          <a:cs typeface="Microsoft Sans Serif"/>
                        </a:rPr>
                        <a:t>X</a:t>
                      </a:r>
                      <a:endParaRPr sz="800">
                        <a:latin typeface="Microsoft Sans Serif"/>
                        <a:cs typeface="Microsoft Sans Serif"/>
                      </a:endParaRPr>
                    </a:p>
                  </a:txBody>
                  <a:tcPr marL="0" marR="0" marT="88900" marB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  <a:spcBef>
                          <a:spcPts val="40"/>
                        </a:spcBef>
                      </a:pPr>
                      <a:endParaRPr sz="700">
                        <a:latin typeface="Times New Roman"/>
                        <a:cs typeface="Times New Roman"/>
                      </a:endParaRPr>
                    </a:p>
                    <a:p>
                      <a:pPr marR="32384" algn="ctr">
                        <a:lnSpc>
                          <a:spcPct val="100000"/>
                        </a:lnSpc>
                        <a:spcBef>
                          <a:spcPts val="5"/>
                        </a:spcBef>
                      </a:pPr>
                      <a:r>
                        <a:rPr sz="650" dirty="0">
                          <a:latin typeface="Microsoft Sans Serif"/>
                          <a:cs typeface="Microsoft Sans Serif"/>
                        </a:rPr>
                        <a:t>Ver</a:t>
                      </a:r>
                      <a:r>
                        <a:rPr sz="650" spc="-30" dirty="0"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sz="650" spc="25" dirty="0">
                          <a:latin typeface="Microsoft Sans Serif"/>
                          <a:cs typeface="Microsoft Sans Serif"/>
                        </a:rPr>
                        <a:t>Nota</a:t>
                      </a:r>
                      <a:r>
                        <a:rPr sz="650" spc="-25" dirty="0"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sz="650" spc="10" dirty="0">
                          <a:latin typeface="Microsoft Sans Serif"/>
                          <a:cs typeface="Microsoft Sans Serif"/>
                        </a:rPr>
                        <a:t>11</a:t>
                      </a:r>
                      <a:endParaRPr sz="650">
                        <a:latin typeface="Microsoft Sans Serif"/>
                        <a:cs typeface="Microsoft Sans Serif"/>
                      </a:endParaRPr>
                    </a:p>
                  </a:txBody>
                  <a:tcPr marL="0" marR="0" marT="5080" marB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R="5080" algn="ctr">
                        <a:lnSpc>
                          <a:spcPts val="825"/>
                        </a:lnSpc>
                        <a:spcBef>
                          <a:spcPts val="340"/>
                        </a:spcBef>
                      </a:pPr>
                      <a:r>
                        <a:rPr sz="700" dirty="0">
                          <a:latin typeface="Microsoft Sans Serif"/>
                          <a:cs typeface="Microsoft Sans Serif"/>
                        </a:rPr>
                        <a:t>Ver</a:t>
                      </a:r>
                      <a:r>
                        <a:rPr sz="700" spc="-35" dirty="0"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sz="700" spc="30" dirty="0">
                          <a:latin typeface="Microsoft Sans Serif"/>
                          <a:cs typeface="Microsoft Sans Serif"/>
                        </a:rPr>
                        <a:t>nota</a:t>
                      </a:r>
                      <a:endParaRPr sz="700">
                        <a:latin typeface="Microsoft Sans Serif"/>
                        <a:cs typeface="Microsoft Sans Serif"/>
                      </a:endParaRPr>
                    </a:p>
                    <a:p>
                      <a:pPr marL="4445" algn="ctr">
                        <a:lnSpc>
                          <a:spcPts val="944"/>
                        </a:lnSpc>
                      </a:pPr>
                      <a:r>
                        <a:rPr sz="800" dirty="0">
                          <a:latin typeface="Microsoft Sans Serif"/>
                          <a:cs typeface="Microsoft Sans Serif"/>
                        </a:rPr>
                        <a:t>1</a:t>
                      </a:r>
                      <a:endParaRPr sz="800">
                        <a:latin typeface="Microsoft Sans Serif"/>
                        <a:cs typeface="Microsoft Sans Serif"/>
                      </a:endParaRPr>
                    </a:p>
                  </a:txBody>
                  <a:tcPr marL="0" marR="0" marT="43180" marB="0">
                    <a:lnL w="6350">
                      <a:solidFill>
                        <a:srgbClr val="000000"/>
                      </a:solidFill>
                      <a:prstDash val="solid"/>
                    </a:lnL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</a:tr>
              <a:tr h="344424">
                <a:tc>
                  <a:txBody>
                    <a:bodyPr/>
                    <a:lstStyle/>
                    <a:p>
                      <a:pPr marL="21590" algn="ctr">
                        <a:lnSpc>
                          <a:spcPct val="100000"/>
                        </a:lnSpc>
                        <a:spcBef>
                          <a:spcPts val="275"/>
                        </a:spcBef>
                      </a:pPr>
                      <a:r>
                        <a:rPr sz="900" spc="-10" dirty="0">
                          <a:latin typeface="Microsoft Sans Serif"/>
                          <a:cs typeface="Microsoft Sans Serif"/>
                        </a:rPr>
                        <a:t>59G</a:t>
                      </a:r>
                      <a:endParaRPr sz="900">
                        <a:latin typeface="Microsoft Sans Serif"/>
                        <a:cs typeface="Microsoft Sans Serif"/>
                      </a:endParaRPr>
                    </a:p>
                    <a:p>
                      <a:pPr algn="ctr">
                        <a:lnSpc>
                          <a:spcPct val="100000"/>
                        </a:lnSpc>
                        <a:spcBef>
                          <a:spcPts val="40"/>
                        </a:spcBef>
                      </a:pPr>
                      <a:r>
                        <a:rPr sz="800" spc="-5" dirty="0">
                          <a:latin typeface="Microsoft Sans Serif"/>
                          <a:cs typeface="Microsoft Sans Serif"/>
                        </a:rPr>
                        <a:t>(Ver</a:t>
                      </a:r>
                      <a:r>
                        <a:rPr sz="800" spc="-25" dirty="0"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sz="800" spc="30" dirty="0">
                          <a:latin typeface="Microsoft Sans Serif"/>
                          <a:cs typeface="Microsoft Sans Serif"/>
                        </a:rPr>
                        <a:t>Nota</a:t>
                      </a:r>
                      <a:r>
                        <a:rPr sz="800" spc="-25" dirty="0"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sz="800" spc="-10" dirty="0">
                          <a:latin typeface="Microsoft Sans Serif"/>
                          <a:cs typeface="Microsoft Sans Serif"/>
                        </a:rPr>
                        <a:t>9)</a:t>
                      </a:r>
                      <a:endParaRPr sz="800">
                        <a:latin typeface="Microsoft Sans Serif"/>
                        <a:cs typeface="Microsoft Sans Serif"/>
                      </a:endParaRPr>
                    </a:p>
                  </a:txBody>
                  <a:tcPr marL="0" marR="0" marT="34925" marB="0"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205104">
                        <a:lnSpc>
                          <a:spcPct val="100000"/>
                        </a:lnSpc>
                        <a:spcBef>
                          <a:spcPts val="820"/>
                        </a:spcBef>
                      </a:pPr>
                      <a:r>
                        <a:rPr sz="800" spc="-5" dirty="0">
                          <a:latin typeface="Microsoft Sans Serif"/>
                          <a:cs typeface="Microsoft Sans Serif"/>
                        </a:rPr>
                        <a:t>86G1</a:t>
                      </a:r>
                      <a:endParaRPr sz="800">
                        <a:latin typeface="Microsoft Sans Serif"/>
                        <a:cs typeface="Microsoft Sans Serif"/>
                      </a:endParaRPr>
                    </a:p>
                  </a:txBody>
                  <a:tcPr marL="0" marR="0" marT="104140" marB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R="6350" algn="ctr">
                        <a:lnSpc>
                          <a:spcPct val="100000"/>
                        </a:lnSpc>
                        <a:spcBef>
                          <a:spcPts val="820"/>
                        </a:spcBef>
                      </a:pPr>
                      <a:r>
                        <a:rPr sz="800" dirty="0">
                          <a:latin typeface="Microsoft Sans Serif"/>
                          <a:cs typeface="Microsoft Sans Serif"/>
                        </a:rPr>
                        <a:t>X</a:t>
                      </a:r>
                      <a:endParaRPr sz="800">
                        <a:latin typeface="Microsoft Sans Serif"/>
                        <a:cs typeface="Microsoft Sans Serif"/>
                      </a:endParaRPr>
                    </a:p>
                  </a:txBody>
                  <a:tcPr marL="0" marR="0" marT="104140" marB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R="3810" algn="ctr">
                        <a:lnSpc>
                          <a:spcPct val="100000"/>
                        </a:lnSpc>
                        <a:spcBef>
                          <a:spcPts val="820"/>
                        </a:spcBef>
                      </a:pPr>
                      <a:r>
                        <a:rPr sz="800" dirty="0">
                          <a:latin typeface="Microsoft Sans Serif"/>
                          <a:cs typeface="Microsoft Sans Serif"/>
                        </a:rPr>
                        <a:t>X</a:t>
                      </a:r>
                      <a:endParaRPr sz="800">
                        <a:latin typeface="Microsoft Sans Serif"/>
                        <a:cs typeface="Microsoft Sans Serif"/>
                      </a:endParaRPr>
                    </a:p>
                  </a:txBody>
                  <a:tcPr marL="0" marR="0" marT="104140" marB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R="7620" algn="ctr">
                        <a:lnSpc>
                          <a:spcPct val="100000"/>
                        </a:lnSpc>
                        <a:spcBef>
                          <a:spcPts val="820"/>
                        </a:spcBef>
                      </a:pPr>
                      <a:r>
                        <a:rPr sz="800" dirty="0">
                          <a:latin typeface="Microsoft Sans Serif"/>
                          <a:cs typeface="Microsoft Sans Serif"/>
                        </a:rPr>
                        <a:t>X</a:t>
                      </a:r>
                      <a:endParaRPr sz="800">
                        <a:latin typeface="Microsoft Sans Serif"/>
                        <a:cs typeface="Microsoft Sans Serif"/>
                      </a:endParaRPr>
                    </a:p>
                  </a:txBody>
                  <a:tcPr marL="0" marR="0" marT="104140" marB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R="8890" algn="ctr">
                        <a:lnSpc>
                          <a:spcPct val="100000"/>
                        </a:lnSpc>
                        <a:spcBef>
                          <a:spcPts val="820"/>
                        </a:spcBef>
                      </a:pPr>
                      <a:r>
                        <a:rPr sz="800" dirty="0">
                          <a:latin typeface="Microsoft Sans Serif"/>
                          <a:cs typeface="Microsoft Sans Serif"/>
                        </a:rPr>
                        <a:t>X</a:t>
                      </a:r>
                      <a:endParaRPr sz="800">
                        <a:latin typeface="Microsoft Sans Serif"/>
                        <a:cs typeface="Microsoft Sans Serif"/>
                      </a:endParaRPr>
                    </a:p>
                  </a:txBody>
                  <a:tcPr marL="0" marR="0" marT="104140" marB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R="5080" algn="ctr">
                        <a:lnSpc>
                          <a:spcPts val="825"/>
                        </a:lnSpc>
                        <a:spcBef>
                          <a:spcPts val="459"/>
                        </a:spcBef>
                      </a:pPr>
                      <a:r>
                        <a:rPr sz="700" dirty="0">
                          <a:latin typeface="Microsoft Sans Serif"/>
                          <a:cs typeface="Microsoft Sans Serif"/>
                        </a:rPr>
                        <a:t>Ver</a:t>
                      </a:r>
                      <a:r>
                        <a:rPr sz="700" spc="-35" dirty="0"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sz="700" spc="30" dirty="0">
                          <a:latin typeface="Microsoft Sans Serif"/>
                          <a:cs typeface="Microsoft Sans Serif"/>
                        </a:rPr>
                        <a:t>nota</a:t>
                      </a:r>
                      <a:endParaRPr sz="700">
                        <a:latin typeface="Microsoft Sans Serif"/>
                        <a:cs typeface="Microsoft Sans Serif"/>
                      </a:endParaRPr>
                    </a:p>
                    <a:p>
                      <a:pPr marL="4445" algn="ctr">
                        <a:lnSpc>
                          <a:spcPts val="944"/>
                        </a:lnSpc>
                      </a:pPr>
                      <a:r>
                        <a:rPr sz="800" dirty="0">
                          <a:latin typeface="Microsoft Sans Serif"/>
                          <a:cs typeface="Microsoft Sans Serif"/>
                        </a:rPr>
                        <a:t>3</a:t>
                      </a:r>
                      <a:endParaRPr sz="800">
                        <a:latin typeface="Microsoft Sans Serif"/>
                        <a:cs typeface="Microsoft Sans Serif"/>
                      </a:endParaRPr>
                    </a:p>
                  </a:txBody>
                  <a:tcPr marL="0" marR="0" marT="58419" marB="0">
                    <a:lnL w="6350">
                      <a:solidFill>
                        <a:srgbClr val="000000"/>
                      </a:solidFill>
                      <a:prstDash val="solid"/>
                    </a:lnL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</a:tr>
              <a:tr h="211835">
                <a:tc>
                  <a:txBody>
                    <a:bodyPr/>
                    <a:lstStyle/>
                    <a:p>
                      <a:pPr marL="26670" algn="ctr">
                        <a:lnSpc>
                          <a:spcPct val="100000"/>
                        </a:lnSpc>
                        <a:spcBef>
                          <a:spcPts val="265"/>
                        </a:spcBef>
                      </a:pPr>
                      <a:r>
                        <a:rPr sz="900" spc="10" dirty="0">
                          <a:latin typeface="Microsoft Sans Serif"/>
                          <a:cs typeface="Microsoft Sans Serif"/>
                        </a:rPr>
                        <a:t>60</a:t>
                      </a:r>
                      <a:endParaRPr sz="900">
                        <a:latin typeface="Microsoft Sans Serif"/>
                        <a:cs typeface="Microsoft Sans Serif"/>
                      </a:endParaRPr>
                    </a:p>
                  </a:txBody>
                  <a:tcPr marL="0" marR="0" marT="33655" marB="0"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7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7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7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7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7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R="6985"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800" dirty="0">
                          <a:latin typeface="Microsoft Sans Serif"/>
                          <a:cs typeface="Microsoft Sans Serif"/>
                        </a:rPr>
                        <a:t>X</a:t>
                      </a:r>
                      <a:endParaRPr sz="800">
                        <a:latin typeface="Microsoft Sans Serif"/>
                        <a:cs typeface="Microsoft Sans Serif"/>
                      </a:endParaRPr>
                    </a:p>
                  </a:txBody>
                  <a:tcPr marL="0" marR="0" marT="38100" marB="0">
                    <a:lnL w="6350">
                      <a:solidFill>
                        <a:srgbClr val="000000"/>
                      </a:solidFill>
                      <a:prstDash val="solid"/>
                    </a:lnL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</a:tr>
              <a:tr h="214883">
                <a:tc>
                  <a:txBody>
                    <a:bodyPr/>
                    <a:lstStyle/>
                    <a:p>
                      <a:pPr marL="26670" algn="ctr">
                        <a:lnSpc>
                          <a:spcPct val="100000"/>
                        </a:lnSpc>
                        <a:spcBef>
                          <a:spcPts val="265"/>
                        </a:spcBef>
                      </a:pPr>
                      <a:r>
                        <a:rPr sz="900" spc="10" dirty="0">
                          <a:latin typeface="Microsoft Sans Serif"/>
                          <a:cs typeface="Microsoft Sans Serif"/>
                        </a:rPr>
                        <a:t>63</a:t>
                      </a:r>
                      <a:endParaRPr sz="900">
                        <a:latin typeface="Microsoft Sans Serif"/>
                        <a:cs typeface="Microsoft Sans Serif"/>
                      </a:endParaRPr>
                    </a:p>
                  </a:txBody>
                  <a:tcPr marL="0" marR="0" marT="33655" marB="0"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7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R="6350"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800" dirty="0">
                          <a:latin typeface="Microsoft Sans Serif"/>
                          <a:cs typeface="Microsoft Sans Serif"/>
                        </a:rPr>
                        <a:t>X</a:t>
                      </a:r>
                      <a:endParaRPr sz="800">
                        <a:latin typeface="Microsoft Sans Serif"/>
                        <a:cs typeface="Microsoft Sans Serif"/>
                      </a:endParaRPr>
                    </a:p>
                  </a:txBody>
                  <a:tcPr marL="0" marR="0" marT="38100" marB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R="3810"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800" dirty="0">
                          <a:latin typeface="Microsoft Sans Serif"/>
                          <a:cs typeface="Microsoft Sans Serif"/>
                        </a:rPr>
                        <a:t>X</a:t>
                      </a:r>
                      <a:endParaRPr sz="800">
                        <a:latin typeface="Microsoft Sans Serif"/>
                        <a:cs typeface="Microsoft Sans Serif"/>
                      </a:endParaRPr>
                    </a:p>
                  </a:txBody>
                  <a:tcPr marL="0" marR="0" marT="38100" marB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R="7620"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800" dirty="0">
                          <a:latin typeface="Microsoft Sans Serif"/>
                          <a:cs typeface="Microsoft Sans Serif"/>
                        </a:rPr>
                        <a:t>X</a:t>
                      </a:r>
                      <a:endParaRPr sz="800">
                        <a:latin typeface="Microsoft Sans Serif"/>
                        <a:cs typeface="Microsoft Sans Serif"/>
                      </a:endParaRPr>
                    </a:p>
                  </a:txBody>
                  <a:tcPr marL="0" marR="0" marT="38100" marB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R="8890"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800" dirty="0">
                          <a:latin typeface="Microsoft Sans Serif"/>
                          <a:cs typeface="Microsoft Sans Serif"/>
                        </a:rPr>
                        <a:t>X</a:t>
                      </a:r>
                      <a:endParaRPr sz="800">
                        <a:latin typeface="Microsoft Sans Serif"/>
                        <a:cs typeface="Microsoft Sans Serif"/>
                      </a:endParaRPr>
                    </a:p>
                  </a:txBody>
                  <a:tcPr marL="0" marR="0" marT="38100" marB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7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000000"/>
                      </a:solidFill>
                      <a:prstDash val="solid"/>
                    </a:lnL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</a:tr>
              <a:tr h="211835">
                <a:tc>
                  <a:txBody>
                    <a:bodyPr/>
                    <a:lstStyle/>
                    <a:p>
                      <a:pPr marR="7620"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850" spc="10" dirty="0">
                          <a:latin typeface="Microsoft Sans Serif"/>
                          <a:cs typeface="Microsoft Sans Serif"/>
                        </a:rPr>
                        <a:t>63</a:t>
                      </a:r>
                      <a:r>
                        <a:rPr sz="850" spc="-45" dirty="0"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sz="850" spc="-25" dirty="0">
                          <a:latin typeface="Microsoft Sans Serif"/>
                          <a:cs typeface="Microsoft Sans Serif"/>
                        </a:rPr>
                        <a:t>UAT</a:t>
                      </a:r>
                      <a:endParaRPr sz="850">
                        <a:latin typeface="Microsoft Sans Serif"/>
                        <a:cs typeface="Microsoft Sans Serif"/>
                      </a:endParaRPr>
                    </a:p>
                  </a:txBody>
                  <a:tcPr marL="0" marR="0" marT="38100" marB="0"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7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R="6350" algn="ctr">
                        <a:lnSpc>
                          <a:spcPct val="100000"/>
                        </a:lnSpc>
                        <a:spcBef>
                          <a:spcPts val="290"/>
                        </a:spcBef>
                      </a:pPr>
                      <a:r>
                        <a:rPr sz="800" dirty="0">
                          <a:latin typeface="Microsoft Sans Serif"/>
                          <a:cs typeface="Microsoft Sans Serif"/>
                        </a:rPr>
                        <a:t>X</a:t>
                      </a:r>
                      <a:endParaRPr sz="800">
                        <a:latin typeface="Microsoft Sans Serif"/>
                        <a:cs typeface="Microsoft Sans Serif"/>
                      </a:endParaRPr>
                    </a:p>
                  </a:txBody>
                  <a:tcPr marL="0" marR="0" marT="36830" marB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R="3810" algn="ctr">
                        <a:lnSpc>
                          <a:spcPct val="100000"/>
                        </a:lnSpc>
                        <a:spcBef>
                          <a:spcPts val="290"/>
                        </a:spcBef>
                      </a:pPr>
                      <a:r>
                        <a:rPr sz="800" dirty="0">
                          <a:latin typeface="Microsoft Sans Serif"/>
                          <a:cs typeface="Microsoft Sans Serif"/>
                        </a:rPr>
                        <a:t>X</a:t>
                      </a:r>
                      <a:endParaRPr sz="800">
                        <a:latin typeface="Microsoft Sans Serif"/>
                        <a:cs typeface="Microsoft Sans Serif"/>
                      </a:endParaRPr>
                    </a:p>
                  </a:txBody>
                  <a:tcPr marL="0" marR="0" marT="36830" marB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R="7620" algn="ctr">
                        <a:lnSpc>
                          <a:spcPct val="100000"/>
                        </a:lnSpc>
                        <a:spcBef>
                          <a:spcPts val="290"/>
                        </a:spcBef>
                      </a:pPr>
                      <a:r>
                        <a:rPr sz="800" dirty="0">
                          <a:latin typeface="Microsoft Sans Serif"/>
                          <a:cs typeface="Microsoft Sans Serif"/>
                        </a:rPr>
                        <a:t>X</a:t>
                      </a:r>
                      <a:endParaRPr sz="800">
                        <a:latin typeface="Microsoft Sans Serif"/>
                        <a:cs typeface="Microsoft Sans Serif"/>
                      </a:endParaRPr>
                    </a:p>
                  </a:txBody>
                  <a:tcPr marL="0" marR="0" marT="36830" marB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R="8890" algn="ctr">
                        <a:lnSpc>
                          <a:spcPct val="100000"/>
                        </a:lnSpc>
                        <a:spcBef>
                          <a:spcPts val="290"/>
                        </a:spcBef>
                      </a:pPr>
                      <a:r>
                        <a:rPr sz="800" dirty="0">
                          <a:latin typeface="Microsoft Sans Serif"/>
                          <a:cs typeface="Microsoft Sans Serif"/>
                        </a:rPr>
                        <a:t>X</a:t>
                      </a:r>
                      <a:endParaRPr sz="800">
                        <a:latin typeface="Microsoft Sans Serif"/>
                        <a:cs typeface="Microsoft Sans Serif"/>
                      </a:endParaRPr>
                    </a:p>
                  </a:txBody>
                  <a:tcPr marL="0" marR="0" marT="36830" marB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7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000000"/>
                      </a:solidFill>
                      <a:prstDash val="solid"/>
                    </a:lnL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</a:tr>
              <a:tr h="211835">
                <a:tc>
                  <a:txBody>
                    <a:bodyPr/>
                    <a:lstStyle/>
                    <a:p>
                      <a:pPr marL="15875" algn="ctr">
                        <a:lnSpc>
                          <a:spcPct val="100000"/>
                        </a:lnSpc>
                        <a:spcBef>
                          <a:spcPts val="265"/>
                        </a:spcBef>
                      </a:pPr>
                      <a:r>
                        <a:rPr sz="900" spc="-20" dirty="0">
                          <a:latin typeface="Microsoft Sans Serif"/>
                          <a:cs typeface="Microsoft Sans Serif"/>
                        </a:rPr>
                        <a:t>64F</a:t>
                      </a:r>
                      <a:endParaRPr sz="900">
                        <a:latin typeface="Microsoft Sans Serif"/>
                        <a:cs typeface="Microsoft Sans Serif"/>
                      </a:endParaRPr>
                    </a:p>
                  </a:txBody>
                  <a:tcPr marL="0" marR="0" marT="33655" marB="0"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7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R="9525" algn="ctr">
                        <a:lnSpc>
                          <a:spcPct val="100000"/>
                        </a:lnSpc>
                        <a:spcBef>
                          <a:spcPts val="400"/>
                        </a:spcBef>
                      </a:pPr>
                      <a:r>
                        <a:rPr sz="700" dirty="0">
                          <a:latin typeface="Microsoft Sans Serif"/>
                          <a:cs typeface="Microsoft Sans Serif"/>
                        </a:rPr>
                        <a:t>Ver</a:t>
                      </a:r>
                      <a:r>
                        <a:rPr sz="700" spc="-25" dirty="0"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sz="700" spc="30" dirty="0">
                          <a:latin typeface="Microsoft Sans Serif"/>
                          <a:cs typeface="Microsoft Sans Serif"/>
                        </a:rPr>
                        <a:t>nota</a:t>
                      </a:r>
                      <a:r>
                        <a:rPr sz="700" spc="-25" dirty="0"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sz="700" spc="10" dirty="0">
                          <a:latin typeface="Microsoft Sans Serif"/>
                          <a:cs typeface="Microsoft Sans Serif"/>
                        </a:rPr>
                        <a:t>4</a:t>
                      </a:r>
                      <a:endParaRPr sz="700">
                        <a:latin typeface="Microsoft Sans Serif"/>
                        <a:cs typeface="Microsoft Sans Serif"/>
                      </a:endParaRPr>
                    </a:p>
                  </a:txBody>
                  <a:tcPr marL="0" marR="0" marT="50800" marB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R="8890" algn="ctr">
                        <a:lnSpc>
                          <a:spcPct val="100000"/>
                        </a:lnSpc>
                        <a:spcBef>
                          <a:spcPts val="400"/>
                        </a:spcBef>
                      </a:pPr>
                      <a:r>
                        <a:rPr sz="700" dirty="0">
                          <a:latin typeface="Microsoft Sans Serif"/>
                          <a:cs typeface="Microsoft Sans Serif"/>
                        </a:rPr>
                        <a:t>Ver</a:t>
                      </a:r>
                      <a:r>
                        <a:rPr sz="700" spc="-25" dirty="0"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sz="700" spc="30" dirty="0">
                          <a:latin typeface="Microsoft Sans Serif"/>
                          <a:cs typeface="Microsoft Sans Serif"/>
                        </a:rPr>
                        <a:t>nota</a:t>
                      </a:r>
                      <a:r>
                        <a:rPr sz="700" spc="-25" dirty="0"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sz="700" spc="10" dirty="0">
                          <a:latin typeface="Microsoft Sans Serif"/>
                          <a:cs typeface="Microsoft Sans Serif"/>
                        </a:rPr>
                        <a:t>4</a:t>
                      </a:r>
                      <a:endParaRPr sz="700">
                        <a:latin typeface="Microsoft Sans Serif"/>
                        <a:cs typeface="Microsoft Sans Serif"/>
                      </a:endParaRPr>
                    </a:p>
                  </a:txBody>
                  <a:tcPr marL="0" marR="0" marT="50800" marB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7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7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R="6985"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800" dirty="0">
                          <a:latin typeface="Microsoft Sans Serif"/>
                          <a:cs typeface="Microsoft Sans Serif"/>
                        </a:rPr>
                        <a:t>X</a:t>
                      </a:r>
                      <a:endParaRPr sz="800">
                        <a:latin typeface="Microsoft Sans Serif"/>
                        <a:cs typeface="Microsoft Sans Serif"/>
                      </a:endParaRPr>
                    </a:p>
                  </a:txBody>
                  <a:tcPr marL="0" marR="0" marT="38100" marB="0">
                    <a:lnL w="6350">
                      <a:solidFill>
                        <a:srgbClr val="000000"/>
                      </a:solidFill>
                      <a:prstDash val="solid"/>
                    </a:lnL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</a:tr>
              <a:tr h="344424">
                <a:tc>
                  <a:txBody>
                    <a:bodyPr/>
                    <a:lstStyle/>
                    <a:p>
                      <a:pPr marL="31115" algn="ctr">
                        <a:lnSpc>
                          <a:spcPct val="100000"/>
                        </a:lnSpc>
                        <a:spcBef>
                          <a:spcPts val="265"/>
                        </a:spcBef>
                      </a:pPr>
                      <a:r>
                        <a:rPr sz="900" spc="20" dirty="0">
                          <a:latin typeface="Microsoft Sans Serif"/>
                          <a:cs typeface="Microsoft Sans Serif"/>
                        </a:rPr>
                        <a:t>67N</a:t>
                      </a:r>
                      <a:endParaRPr sz="900">
                        <a:latin typeface="Microsoft Sans Serif"/>
                        <a:cs typeface="Microsoft Sans Serif"/>
                      </a:endParaRPr>
                    </a:p>
                    <a:p>
                      <a:pPr algn="ctr">
                        <a:lnSpc>
                          <a:spcPct val="100000"/>
                        </a:lnSpc>
                        <a:spcBef>
                          <a:spcPts val="50"/>
                        </a:spcBef>
                      </a:pPr>
                      <a:r>
                        <a:rPr sz="800" spc="-5" dirty="0">
                          <a:latin typeface="Microsoft Sans Serif"/>
                          <a:cs typeface="Microsoft Sans Serif"/>
                        </a:rPr>
                        <a:t>(Ver</a:t>
                      </a:r>
                      <a:r>
                        <a:rPr sz="800" spc="-25" dirty="0"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sz="800" spc="30" dirty="0">
                          <a:latin typeface="Microsoft Sans Serif"/>
                          <a:cs typeface="Microsoft Sans Serif"/>
                        </a:rPr>
                        <a:t>Nota</a:t>
                      </a:r>
                      <a:r>
                        <a:rPr sz="800" spc="-25" dirty="0"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sz="800" spc="-10" dirty="0">
                          <a:latin typeface="Microsoft Sans Serif"/>
                          <a:cs typeface="Microsoft Sans Serif"/>
                        </a:rPr>
                        <a:t>3)</a:t>
                      </a:r>
                      <a:endParaRPr sz="800">
                        <a:latin typeface="Microsoft Sans Serif"/>
                        <a:cs typeface="Microsoft Sans Serif"/>
                      </a:endParaRPr>
                    </a:p>
                  </a:txBody>
                  <a:tcPr marL="0" marR="0" marT="33655" marB="0"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7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R="6350" algn="ctr">
                        <a:lnSpc>
                          <a:spcPct val="100000"/>
                        </a:lnSpc>
                        <a:spcBef>
                          <a:spcPts val="820"/>
                        </a:spcBef>
                      </a:pPr>
                      <a:r>
                        <a:rPr sz="800" dirty="0">
                          <a:latin typeface="Microsoft Sans Serif"/>
                          <a:cs typeface="Microsoft Sans Serif"/>
                        </a:rPr>
                        <a:t>X</a:t>
                      </a:r>
                      <a:endParaRPr sz="800">
                        <a:latin typeface="Microsoft Sans Serif"/>
                        <a:cs typeface="Microsoft Sans Serif"/>
                      </a:endParaRPr>
                    </a:p>
                  </a:txBody>
                  <a:tcPr marL="0" marR="0" marT="104140" marB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R="3810" algn="ctr">
                        <a:lnSpc>
                          <a:spcPct val="100000"/>
                        </a:lnSpc>
                        <a:spcBef>
                          <a:spcPts val="820"/>
                        </a:spcBef>
                      </a:pPr>
                      <a:r>
                        <a:rPr sz="800" dirty="0">
                          <a:latin typeface="Microsoft Sans Serif"/>
                          <a:cs typeface="Microsoft Sans Serif"/>
                        </a:rPr>
                        <a:t>X</a:t>
                      </a:r>
                      <a:endParaRPr sz="800">
                        <a:latin typeface="Microsoft Sans Serif"/>
                        <a:cs typeface="Microsoft Sans Serif"/>
                      </a:endParaRPr>
                    </a:p>
                  </a:txBody>
                  <a:tcPr marL="0" marR="0" marT="104140" marB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R="7620" algn="ctr">
                        <a:lnSpc>
                          <a:spcPct val="100000"/>
                        </a:lnSpc>
                        <a:spcBef>
                          <a:spcPts val="820"/>
                        </a:spcBef>
                      </a:pPr>
                      <a:r>
                        <a:rPr sz="800" dirty="0">
                          <a:latin typeface="Microsoft Sans Serif"/>
                          <a:cs typeface="Microsoft Sans Serif"/>
                        </a:rPr>
                        <a:t>X</a:t>
                      </a:r>
                      <a:endParaRPr sz="800">
                        <a:latin typeface="Microsoft Sans Serif"/>
                        <a:cs typeface="Microsoft Sans Serif"/>
                      </a:endParaRPr>
                    </a:p>
                  </a:txBody>
                  <a:tcPr marL="0" marR="0" marT="104140" marB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R="8890" algn="ctr">
                        <a:lnSpc>
                          <a:spcPct val="100000"/>
                        </a:lnSpc>
                        <a:spcBef>
                          <a:spcPts val="820"/>
                        </a:spcBef>
                      </a:pPr>
                      <a:r>
                        <a:rPr sz="800" dirty="0">
                          <a:latin typeface="Microsoft Sans Serif"/>
                          <a:cs typeface="Microsoft Sans Serif"/>
                        </a:rPr>
                        <a:t>X</a:t>
                      </a:r>
                      <a:endParaRPr sz="800">
                        <a:latin typeface="Microsoft Sans Serif"/>
                        <a:cs typeface="Microsoft Sans Serif"/>
                      </a:endParaRPr>
                    </a:p>
                  </a:txBody>
                  <a:tcPr marL="0" marR="0" marT="104140" marB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7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000000"/>
                      </a:solidFill>
                      <a:prstDash val="solid"/>
                    </a:lnL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</a:tr>
              <a:tr h="213359">
                <a:tc>
                  <a:txBody>
                    <a:bodyPr/>
                    <a:lstStyle/>
                    <a:p>
                      <a:pPr marL="26670" algn="ctr">
                        <a:lnSpc>
                          <a:spcPct val="100000"/>
                        </a:lnSpc>
                        <a:spcBef>
                          <a:spcPts val="265"/>
                        </a:spcBef>
                      </a:pPr>
                      <a:r>
                        <a:rPr sz="900" spc="10" dirty="0">
                          <a:latin typeface="Microsoft Sans Serif"/>
                          <a:cs typeface="Microsoft Sans Serif"/>
                        </a:rPr>
                        <a:t>71</a:t>
                      </a:r>
                      <a:endParaRPr sz="900">
                        <a:latin typeface="Microsoft Sans Serif"/>
                        <a:cs typeface="Microsoft Sans Serif"/>
                      </a:endParaRPr>
                    </a:p>
                  </a:txBody>
                  <a:tcPr marL="0" marR="0" marT="33655" marB="0"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7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7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7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7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7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R="6985"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800" dirty="0">
                          <a:latin typeface="Microsoft Sans Serif"/>
                          <a:cs typeface="Microsoft Sans Serif"/>
                        </a:rPr>
                        <a:t>X</a:t>
                      </a:r>
                      <a:endParaRPr sz="800">
                        <a:latin typeface="Microsoft Sans Serif"/>
                        <a:cs typeface="Microsoft Sans Serif"/>
                      </a:endParaRPr>
                    </a:p>
                  </a:txBody>
                  <a:tcPr marL="0" marR="0" marT="38100" marB="0">
                    <a:lnL w="6350">
                      <a:solidFill>
                        <a:srgbClr val="000000"/>
                      </a:solidFill>
                      <a:prstDash val="solid"/>
                    </a:lnL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</a:tr>
              <a:tr h="211836">
                <a:tc>
                  <a:txBody>
                    <a:bodyPr/>
                    <a:lstStyle/>
                    <a:p>
                      <a:pPr marR="7620"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850" spc="10" dirty="0">
                          <a:latin typeface="Microsoft Sans Serif"/>
                          <a:cs typeface="Microsoft Sans Serif"/>
                        </a:rPr>
                        <a:t>71</a:t>
                      </a:r>
                      <a:r>
                        <a:rPr sz="850" spc="-45" dirty="0"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sz="850" spc="-25" dirty="0">
                          <a:latin typeface="Microsoft Sans Serif"/>
                          <a:cs typeface="Microsoft Sans Serif"/>
                        </a:rPr>
                        <a:t>UAT</a:t>
                      </a:r>
                      <a:endParaRPr sz="850">
                        <a:latin typeface="Microsoft Sans Serif"/>
                        <a:cs typeface="Microsoft Sans Serif"/>
                      </a:endParaRPr>
                    </a:p>
                  </a:txBody>
                  <a:tcPr marL="0" marR="0" marT="38100" marB="0"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7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7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7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7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7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R="6985" algn="ctr">
                        <a:lnSpc>
                          <a:spcPct val="100000"/>
                        </a:lnSpc>
                        <a:spcBef>
                          <a:spcPts val="290"/>
                        </a:spcBef>
                      </a:pPr>
                      <a:r>
                        <a:rPr sz="800" dirty="0">
                          <a:latin typeface="Microsoft Sans Serif"/>
                          <a:cs typeface="Microsoft Sans Serif"/>
                        </a:rPr>
                        <a:t>X</a:t>
                      </a:r>
                      <a:endParaRPr sz="800">
                        <a:latin typeface="Microsoft Sans Serif"/>
                        <a:cs typeface="Microsoft Sans Serif"/>
                      </a:endParaRPr>
                    </a:p>
                  </a:txBody>
                  <a:tcPr marL="0" marR="0" marT="36830" marB="0">
                    <a:lnL w="6350">
                      <a:solidFill>
                        <a:srgbClr val="000000"/>
                      </a:solidFill>
                      <a:prstDash val="solid"/>
                    </a:lnL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</a:tr>
              <a:tr h="213359">
                <a:tc>
                  <a:txBody>
                    <a:bodyPr/>
                    <a:lstStyle/>
                    <a:p>
                      <a:pPr marL="26670" algn="ctr">
                        <a:lnSpc>
                          <a:spcPct val="100000"/>
                        </a:lnSpc>
                        <a:spcBef>
                          <a:spcPts val="265"/>
                        </a:spcBef>
                      </a:pPr>
                      <a:r>
                        <a:rPr sz="900" spc="10" dirty="0">
                          <a:latin typeface="Microsoft Sans Serif"/>
                          <a:cs typeface="Microsoft Sans Serif"/>
                        </a:rPr>
                        <a:t>78</a:t>
                      </a:r>
                      <a:endParaRPr sz="900">
                        <a:latin typeface="Microsoft Sans Serif"/>
                        <a:cs typeface="Microsoft Sans Serif"/>
                      </a:endParaRPr>
                    </a:p>
                  </a:txBody>
                  <a:tcPr marL="0" marR="0" marT="33655" marB="0"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7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R="6350" algn="ctr">
                        <a:lnSpc>
                          <a:spcPct val="100000"/>
                        </a:lnSpc>
                        <a:spcBef>
                          <a:spcPts val="290"/>
                        </a:spcBef>
                      </a:pPr>
                      <a:r>
                        <a:rPr sz="800" dirty="0">
                          <a:latin typeface="Microsoft Sans Serif"/>
                          <a:cs typeface="Microsoft Sans Serif"/>
                        </a:rPr>
                        <a:t>X</a:t>
                      </a:r>
                      <a:endParaRPr sz="800">
                        <a:latin typeface="Microsoft Sans Serif"/>
                        <a:cs typeface="Microsoft Sans Serif"/>
                      </a:endParaRPr>
                    </a:p>
                  </a:txBody>
                  <a:tcPr marL="0" marR="0" marT="36830" marB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R="8890" algn="ctr">
                        <a:lnSpc>
                          <a:spcPct val="100000"/>
                        </a:lnSpc>
                        <a:spcBef>
                          <a:spcPts val="390"/>
                        </a:spcBef>
                      </a:pPr>
                      <a:r>
                        <a:rPr sz="700" dirty="0">
                          <a:latin typeface="Microsoft Sans Serif"/>
                          <a:cs typeface="Microsoft Sans Serif"/>
                        </a:rPr>
                        <a:t>Ver</a:t>
                      </a:r>
                      <a:r>
                        <a:rPr sz="700" spc="-25" dirty="0"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sz="700" spc="30" dirty="0">
                          <a:latin typeface="Microsoft Sans Serif"/>
                          <a:cs typeface="Microsoft Sans Serif"/>
                        </a:rPr>
                        <a:t>nota</a:t>
                      </a:r>
                      <a:r>
                        <a:rPr sz="700" spc="-25" dirty="0"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sz="700" spc="10" dirty="0">
                          <a:latin typeface="Microsoft Sans Serif"/>
                          <a:cs typeface="Microsoft Sans Serif"/>
                        </a:rPr>
                        <a:t>8</a:t>
                      </a:r>
                      <a:endParaRPr sz="700">
                        <a:latin typeface="Microsoft Sans Serif"/>
                        <a:cs typeface="Microsoft Sans Serif"/>
                      </a:endParaRPr>
                    </a:p>
                  </a:txBody>
                  <a:tcPr marL="0" marR="0" marT="49530" marB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R="6985" algn="ctr">
                        <a:lnSpc>
                          <a:spcPct val="100000"/>
                        </a:lnSpc>
                        <a:spcBef>
                          <a:spcPts val="390"/>
                        </a:spcBef>
                      </a:pPr>
                      <a:r>
                        <a:rPr sz="700" dirty="0">
                          <a:latin typeface="Microsoft Sans Serif"/>
                          <a:cs typeface="Microsoft Sans Serif"/>
                        </a:rPr>
                        <a:t>Ver</a:t>
                      </a:r>
                      <a:r>
                        <a:rPr sz="700" spc="-25" dirty="0"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sz="700" spc="30" dirty="0">
                          <a:latin typeface="Microsoft Sans Serif"/>
                          <a:cs typeface="Microsoft Sans Serif"/>
                        </a:rPr>
                        <a:t>nota</a:t>
                      </a:r>
                      <a:r>
                        <a:rPr sz="700" spc="-25" dirty="0"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sz="700" spc="10" dirty="0">
                          <a:latin typeface="Microsoft Sans Serif"/>
                          <a:cs typeface="Microsoft Sans Serif"/>
                        </a:rPr>
                        <a:t>8</a:t>
                      </a:r>
                      <a:endParaRPr sz="700">
                        <a:latin typeface="Microsoft Sans Serif"/>
                        <a:cs typeface="Microsoft Sans Serif"/>
                      </a:endParaRPr>
                    </a:p>
                  </a:txBody>
                  <a:tcPr marL="0" marR="0" marT="49530" marB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R="12065" algn="ctr">
                        <a:lnSpc>
                          <a:spcPct val="100000"/>
                        </a:lnSpc>
                        <a:spcBef>
                          <a:spcPts val="390"/>
                        </a:spcBef>
                      </a:pPr>
                      <a:r>
                        <a:rPr sz="700" dirty="0">
                          <a:latin typeface="Microsoft Sans Serif"/>
                          <a:cs typeface="Microsoft Sans Serif"/>
                        </a:rPr>
                        <a:t>Ver</a:t>
                      </a:r>
                      <a:r>
                        <a:rPr sz="700" spc="-25" dirty="0"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sz="700" spc="30" dirty="0">
                          <a:latin typeface="Microsoft Sans Serif"/>
                          <a:cs typeface="Microsoft Sans Serif"/>
                        </a:rPr>
                        <a:t>nota</a:t>
                      </a:r>
                      <a:r>
                        <a:rPr sz="700" spc="-25" dirty="0"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sz="700" spc="10" dirty="0">
                          <a:latin typeface="Microsoft Sans Serif"/>
                          <a:cs typeface="Microsoft Sans Serif"/>
                        </a:rPr>
                        <a:t>8</a:t>
                      </a:r>
                      <a:endParaRPr sz="700">
                        <a:latin typeface="Microsoft Sans Serif"/>
                        <a:cs typeface="Microsoft Sans Serif"/>
                      </a:endParaRPr>
                    </a:p>
                  </a:txBody>
                  <a:tcPr marL="0" marR="0" marT="49530" marB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7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000000"/>
                      </a:solidFill>
                      <a:prstDash val="solid"/>
                    </a:lnL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</a:tr>
              <a:tr h="211835">
                <a:tc>
                  <a:txBody>
                    <a:bodyPr/>
                    <a:lstStyle/>
                    <a:p>
                      <a:pPr marL="26670" algn="ctr">
                        <a:lnSpc>
                          <a:spcPct val="100000"/>
                        </a:lnSpc>
                        <a:spcBef>
                          <a:spcPts val="265"/>
                        </a:spcBef>
                      </a:pPr>
                      <a:r>
                        <a:rPr sz="900" spc="10" dirty="0">
                          <a:latin typeface="Microsoft Sans Serif"/>
                          <a:cs typeface="Microsoft Sans Serif"/>
                        </a:rPr>
                        <a:t>81</a:t>
                      </a:r>
                      <a:endParaRPr sz="900">
                        <a:latin typeface="Microsoft Sans Serif"/>
                        <a:cs typeface="Microsoft Sans Serif"/>
                      </a:endParaRPr>
                    </a:p>
                  </a:txBody>
                  <a:tcPr marL="0" marR="0" marT="33655" marB="0"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7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R="6350"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800" dirty="0">
                          <a:latin typeface="Microsoft Sans Serif"/>
                          <a:cs typeface="Microsoft Sans Serif"/>
                        </a:rPr>
                        <a:t>X</a:t>
                      </a:r>
                      <a:endParaRPr sz="800">
                        <a:latin typeface="Microsoft Sans Serif"/>
                        <a:cs typeface="Microsoft Sans Serif"/>
                      </a:endParaRPr>
                    </a:p>
                  </a:txBody>
                  <a:tcPr marL="0" marR="0" marT="38100" marB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7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7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7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7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000000"/>
                      </a:solidFill>
                      <a:prstDash val="solid"/>
                    </a:lnL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</a:tr>
              <a:tr h="213360">
                <a:tc>
                  <a:txBody>
                    <a:bodyPr/>
                    <a:lstStyle/>
                    <a:p>
                      <a:pPr marL="21590" algn="ctr">
                        <a:lnSpc>
                          <a:spcPct val="100000"/>
                        </a:lnSpc>
                        <a:spcBef>
                          <a:spcPts val="265"/>
                        </a:spcBef>
                      </a:pPr>
                      <a:r>
                        <a:rPr sz="900" spc="-10" dirty="0">
                          <a:latin typeface="Microsoft Sans Serif"/>
                          <a:cs typeface="Microsoft Sans Serif"/>
                        </a:rPr>
                        <a:t>87G</a:t>
                      </a:r>
                      <a:endParaRPr sz="900">
                        <a:latin typeface="Microsoft Sans Serif"/>
                        <a:cs typeface="Microsoft Sans Serif"/>
                      </a:endParaRPr>
                    </a:p>
                  </a:txBody>
                  <a:tcPr marL="0" marR="0" marT="33655" marB="0"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205104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800" spc="-5" dirty="0">
                          <a:latin typeface="Microsoft Sans Serif"/>
                          <a:cs typeface="Microsoft Sans Serif"/>
                        </a:rPr>
                        <a:t>86G1</a:t>
                      </a:r>
                      <a:endParaRPr sz="800">
                        <a:latin typeface="Microsoft Sans Serif"/>
                        <a:cs typeface="Microsoft Sans Serif"/>
                      </a:endParaRPr>
                    </a:p>
                  </a:txBody>
                  <a:tcPr marL="0" marR="0" marT="38100" marB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R="6350"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800" dirty="0">
                          <a:latin typeface="Microsoft Sans Serif"/>
                          <a:cs typeface="Microsoft Sans Serif"/>
                        </a:rPr>
                        <a:t>X</a:t>
                      </a:r>
                      <a:endParaRPr sz="800">
                        <a:latin typeface="Microsoft Sans Serif"/>
                        <a:cs typeface="Microsoft Sans Serif"/>
                      </a:endParaRPr>
                    </a:p>
                  </a:txBody>
                  <a:tcPr marL="0" marR="0" marT="38100" marB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R="3810"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800" dirty="0">
                          <a:latin typeface="Microsoft Sans Serif"/>
                          <a:cs typeface="Microsoft Sans Serif"/>
                        </a:rPr>
                        <a:t>X</a:t>
                      </a:r>
                      <a:endParaRPr sz="800">
                        <a:latin typeface="Microsoft Sans Serif"/>
                        <a:cs typeface="Microsoft Sans Serif"/>
                      </a:endParaRPr>
                    </a:p>
                  </a:txBody>
                  <a:tcPr marL="0" marR="0" marT="38100" marB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R="7620"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800" dirty="0">
                          <a:latin typeface="Microsoft Sans Serif"/>
                          <a:cs typeface="Microsoft Sans Serif"/>
                        </a:rPr>
                        <a:t>X</a:t>
                      </a:r>
                      <a:endParaRPr sz="800">
                        <a:latin typeface="Microsoft Sans Serif"/>
                        <a:cs typeface="Microsoft Sans Serif"/>
                      </a:endParaRPr>
                    </a:p>
                  </a:txBody>
                  <a:tcPr marL="0" marR="0" marT="38100" marB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R="8890"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800" dirty="0">
                          <a:latin typeface="Microsoft Sans Serif"/>
                          <a:cs typeface="Microsoft Sans Serif"/>
                        </a:rPr>
                        <a:t>X</a:t>
                      </a:r>
                      <a:endParaRPr sz="800">
                        <a:latin typeface="Microsoft Sans Serif"/>
                        <a:cs typeface="Microsoft Sans Serif"/>
                      </a:endParaRPr>
                    </a:p>
                  </a:txBody>
                  <a:tcPr marL="0" marR="0" marT="38100" marB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7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000000"/>
                      </a:solidFill>
                      <a:prstDash val="solid"/>
                    </a:lnL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</a:tr>
              <a:tr h="344423">
                <a:tc>
                  <a:txBody>
                    <a:bodyPr/>
                    <a:lstStyle/>
                    <a:p>
                      <a:pPr marL="23495" algn="ctr">
                        <a:lnSpc>
                          <a:spcPct val="100000"/>
                        </a:lnSpc>
                        <a:spcBef>
                          <a:spcPts val="265"/>
                        </a:spcBef>
                      </a:pPr>
                      <a:r>
                        <a:rPr sz="900" dirty="0">
                          <a:latin typeface="Microsoft Sans Serif"/>
                          <a:cs typeface="Microsoft Sans Serif"/>
                        </a:rPr>
                        <a:t>87GN</a:t>
                      </a:r>
                      <a:endParaRPr sz="900">
                        <a:latin typeface="Microsoft Sans Serif"/>
                        <a:cs typeface="Microsoft Sans Serif"/>
                      </a:endParaRPr>
                    </a:p>
                    <a:p>
                      <a:pPr algn="ctr">
                        <a:lnSpc>
                          <a:spcPct val="100000"/>
                        </a:lnSpc>
                        <a:spcBef>
                          <a:spcPts val="50"/>
                        </a:spcBef>
                      </a:pPr>
                      <a:r>
                        <a:rPr sz="800" spc="-5" dirty="0">
                          <a:latin typeface="Microsoft Sans Serif"/>
                          <a:cs typeface="Microsoft Sans Serif"/>
                        </a:rPr>
                        <a:t>(Ver</a:t>
                      </a:r>
                      <a:r>
                        <a:rPr sz="800" spc="-25" dirty="0"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sz="800" spc="30" dirty="0">
                          <a:latin typeface="Microsoft Sans Serif"/>
                          <a:cs typeface="Microsoft Sans Serif"/>
                        </a:rPr>
                        <a:t>Nota</a:t>
                      </a:r>
                      <a:r>
                        <a:rPr sz="800" spc="-20" dirty="0"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sz="800" spc="-5" dirty="0">
                          <a:latin typeface="Microsoft Sans Serif"/>
                          <a:cs typeface="Microsoft Sans Serif"/>
                        </a:rPr>
                        <a:t>13)</a:t>
                      </a:r>
                      <a:endParaRPr sz="800">
                        <a:latin typeface="Microsoft Sans Serif"/>
                        <a:cs typeface="Microsoft Sans Serif"/>
                      </a:endParaRPr>
                    </a:p>
                  </a:txBody>
                  <a:tcPr marL="0" marR="0" marT="33655" marB="0"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205104">
                        <a:lnSpc>
                          <a:spcPct val="100000"/>
                        </a:lnSpc>
                        <a:spcBef>
                          <a:spcPts val="820"/>
                        </a:spcBef>
                      </a:pPr>
                      <a:r>
                        <a:rPr sz="800" spc="-5" dirty="0">
                          <a:latin typeface="Microsoft Sans Serif"/>
                          <a:cs typeface="Microsoft Sans Serif"/>
                        </a:rPr>
                        <a:t>86G1</a:t>
                      </a:r>
                      <a:endParaRPr sz="800">
                        <a:latin typeface="Microsoft Sans Serif"/>
                        <a:cs typeface="Microsoft Sans Serif"/>
                      </a:endParaRPr>
                    </a:p>
                  </a:txBody>
                  <a:tcPr marL="0" marR="0" marT="104140" marB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R="6350" algn="ctr">
                        <a:lnSpc>
                          <a:spcPct val="100000"/>
                        </a:lnSpc>
                        <a:spcBef>
                          <a:spcPts val="820"/>
                        </a:spcBef>
                      </a:pPr>
                      <a:r>
                        <a:rPr sz="800" dirty="0">
                          <a:latin typeface="Microsoft Sans Serif"/>
                          <a:cs typeface="Microsoft Sans Serif"/>
                        </a:rPr>
                        <a:t>X</a:t>
                      </a:r>
                      <a:endParaRPr sz="800">
                        <a:latin typeface="Microsoft Sans Serif"/>
                        <a:cs typeface="Microsoft Sans Serif"/>
                      </a:endParaRPr>
                    </a:p>
                  </a:txBody>
                  <a:tcPr marL="0" marR="0" marT="104140" marB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R="3810" algn="ctr">
                        <a:lnSpc>
                          <a:spcPct val="100000"/>
                        </a:lnSpc>
                        <a:spcBef>
                          <a:spcPts val="820"/>
                        </a:spcBef>
                      </a:pPr>
                      <a:r>
                        <a:rPr sz="800" dirty="0">
                          <a:latin typeface="Microsoft Sans Serif"/>
                          <a:cs typeface="Microsoft Sans Serif"/>
                        </a:rPr>
                        <a:t>X</a:t>
                      </a:r>
                      <a:endParaRPr sz="800">
                        <a:latin typeface="Microsoft Sans Serif"/>
                        <a:cs typeface="Microsoft Sans Serif"/>
                      </a:endParaRPr>
                    </a:p>
                  </a:txBody>
                  <a:tcPr marL="0" marR="0" marT="104140" marB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R="7620" algn="ctr">
                        <a:lnSpc>
                          <a:spcPct val="100000"/>
                        </a:lnSpc>
                        <a:spcBef>
                          <a:spcPts val="820"/>
                        </a:spcBef>
                      </a:pPr>
                      <a:r>
                        <a:rPr sz="800" dirty="0">
                          <a:latin typeface="Microsoft Sans Serif"/>
                          <a:cs typeface="Microsoft Sans Serif"/>
                        </a:rPr>
                        <a:t>X</a:t>
                      </a:r>
                      <a:endParaRPr sz="800">
                        <a:latin typeface="Microsoft Sans Serif"/>
                        <a:cs typeface="Microsoft Sans Serif"/>
                      </a:endParaRPr>
                    </a:p>
                  </a:txBody>
                  <a:tcPr marL="0" marR="0" marT="104140" marB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R="8890" algn="ctr">
                        <a:lnSpc>
                          <a:spcPct val="100000"/>
                        </a:lnSpc>
                        <a:spcBef>
                          <a:spcPts val="820"/>
                        </a:spcBef>
                      </a:pPr>
                      <a:r>
                        <a:rPr sz="800" dirty="0">
                          <a:latin typeface="Microsoft Sans Serif"/>
                          <a:cs typeface="Microsoft Sans Serif"/>
                        </a:rPr>
                        <a:t>X</a:t>
                      </a:r>
                      <a:endParaRPr sz="800">
                        <a:latin typeface="Microsoft Sans Serif"/>
                        <a:cs typeface="Microsoft Sans Serif"/>
                      </a:endParaRPr>
                    </a:p>
                  </a:txBody>
                  <a:tcPr marL="0" marR="0" marT="104140" marB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7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000000"/>
                      </a:solidFill>
                      <a:prstDash val="solid"/>
                    </a:lnL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</a:tr>
              <a:tr h="211836">
                <a:tc>
                  <a:txBody>
                    <a:bodyPr/>
                    <a:lstStyle/>
                    <a:p>
                      <a:pPr marL="13970" algn="ctr">
                        <a:lnSpc>
                          <a:spcPct val="100000"/>
                        </a:lnSpc>
                        <a:spcBef>
                          <a:spcPts val="250"/>
                        </a:spcBef>
                      </a:pPr>
                      <a:r>
                        <a:rPr sz="900" spc="-10" dirty="0">
                          <a:latin typeface="Microsoft Sans Serif"/>
                          <a:cs typeface="Microsoft Sans Serif"/>
                        </a:rPr>
                        <a:t>87T</a:t>
                      </a:r>
                      <a:endParaRPr sz="900">
                        <a:latin typeface="Microsoft Sans Serif"/>
                        <a:cs typeface="Microsoft Sans Serif"/>
                      </a:endParaRPr>
                    </a:p>
                  </a:txBody>
                  <a:tcPr marL="0" marR="0" marT="31750" marB="0"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6350" algn="ctr">
                        <a:lnSpc>
                          <a:spcPct val="100000"/>
                        </a:lnSpc>
                        <a:spcBef>
                          <a:spcPts val="290"/>
                        </a:spcBef>
                      </a:pPr>
                      <a:r>
                        <a:rPr sz="800" spc="-10" dirty="0">
                          <a:latin typeface="Microsoft Sans Serif"/>
                          <a:cs typeface="Microsoft Sans Serif"/>
                        </a:rPr>
                        <a:t>86T</a:t>
                      </a:r>
                      <a:endParaRPr sz="800">
                        <a:latin typeface="Microsoft Sans Serif"/>
                        <a:cs typeface="Microsoft Sans Serif"/>
                      </a:endParaRPr>
                    </a:p>
                  </a:txBody>
                  <a:tcPr marL="0" marR="0" marT="36830" marB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R="6350" algn="ctr">
                        <a:lnSpc>
                          <a:spcPct val="100000"/>
                        </a:lnSpc>
                        <a:spcBef>
                          <a:spcPts val="290"/>
                        </a:spcBef>
                      </a:pPr>
                      <a:r>
                        <a:rPr sz="800" dirty="0">
                          <a:latin typeface="Microsoft Sans Serif"/>
                          <a:cs typeface="Microsoft Sans Serif"/>
                        </a:rPr>
                        <a:t>X</a:t>
                      </a:r>
                      <a:endParaRPr sz="800">
                        <a:latin typeface="Microsoft Sans Serif"/>
                        <a:cs typeface="Microsoft Sans Serif"/>
                      </a:endParaRPr>
                    </a:p>
                  </a:txBody>
                  <a:tcPr marL="0" marR="0" marT="36830" marB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R="3175" algn="ctr">
                        <a:lnSpc>
                          <a:spcPct val="100000"/>
                        </a:lnSpc>
                        <a:spcBef>
                          <a:spcPts val="290"/>
                        </a:spcBef>
                      </a:pPr>
                      <a:r>
                        <a:rPr sz="800" dirty="0">
                          <a:latin typeface="Microsoft Sans Serif"/>
                          <a:cs typeface="Microsoft Sans Serif"/>
                        </a:rPr>
                        <a:t>X</a:t>
                      </a:r>
                      <a:endParaRPr sz="800">
                        <a:latin typeface="Microsoft Sans Serif"/>
                        <a:cs typeface="Microsoft Sans Serif"/>
                      </a:endParaRPr>
                    </a:p>
                  </a:txBody>
                  <a:tcPr marL="0" marR="0" marT="36830" marB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R="7620" algn="ctr">
                        <a:lnSpc>
                          <a:spcPct val="100000"/>
                        </a:lnSpc>
                        <a:spcBef>
                          <a:spcPts val="290"/>
                        </a:spcBef>
                      </a:pPr>
                      <a:r>
                        <a:rPr sz="800" dirty="0">
                          <a:latin typeface="Microsoft Sans Serif"/>
                          <a:cs typeface="Microsoft Sans Serif"/>
                        </a:rPr>
                        <a:t>X</a:t>
                      </a:r>
                      <a:endParaRPr sz="800">
                        <a:latin typeface="Microsoft Sans Serif"/>
                        <a:cs typeface="Microsoft Sans Serif"/>
                      </a:endParaRPr>
                    </a:p>
                  </a:txBody>
                  <a:tcPr marL="0" marR="0" marT="36830" marB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R="8890" algn="ctr">
                        <a:lnSpc>
                          <a:spcPct val="100000"/>
                        </a:lnSpc>
                        <a:spcBef>
                          <a:spcPts val="290"/>
                        </a:spcBef>
                      </a:pPr>
                      <a:r>
                        <a:rPr sz="800" dirty="0">
                          <a:latin typeface="Microsoft Sans Serif"/>
                          <a:cs typeface="Microsoft Sans Serif"/>
                        </a:rPr>
                        <a:t>X</a:t>
                      </a:r>
                      <a:endParaRPr sz="800">
                        <a:latin typeface="Microsoft Sans Serif"/>
                        <a:cs typeface="Microsoft Sans Serif"/>
                      </a:endParaRPr>
                    </a:p>
                  </a:txBody>
                  <a:tcPr marL="0" marR="0" marT="36830" marB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7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000000"/>
                      </a:solidFill>
                      <a:prstDash val="solid"/>
                    </a:lnL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</a:tr>
              <a:tr h="213360">
                <a:tc>
                  <a:txBody>
                    <a:bodyPr/>
                    <a:lstStyle/>
                    <a:p>
                      <a:pPr marL="447675">
                        <a:lnSpc>
                          <a:spcPct val="100000"/>
                        </a:lnSpc>
                        <a:spcBef>
                          <a:spcPts val="325"/>
                        </a:spcBef>
                      </a:pPr>
                      <a:r>
                        <a:rPr sz="850" spc="-10" dirty="0">
                          <a:latin typeface="Microsoft Sans Serif"/>
                          <a:cs typeface="Microsoft Sans Serif"/>
                        </a:rPr>
                        <a:t>87T</a:t>
                      </a:r>
                      <a:r>
                        <a:rPr sz="850" spc="-40" dirty="0"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sz="850" spc="-25" dirty="0">
                          <a:latin typeface="Microsoft Sans Serif"/>
                          <a:cs typeface="Microsoft Sans Serif"/>
                        </a:rPr>
                        <a:t>UAT</a:t>
                      </a:r>
                      <a:endParaRPr sz="850">
                        <a:latin typeface="Microsoft Sans Serif"/>
                        <a:cs typeface="Microsoft Sans Serif"/>
                      </a:endParaRPr>
                    </a:p>
                  </a:txBody>
                  <a:tcPr marL="0" marR="0" marT="41275" marB="0"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162560">
                        <a:lnSpc>
                          <a:spcPct val="100000"/>
                        </a:lnSpc>
                        <a:spcBef>
                          <a:spcPts val="350"/>
                        </a:spcBef>
                      </a:pPr>
                      <a:r>
                        <a:rPr sz="750" spc="-10" dirty="0">
                          <a:latin typeface="Microsoft Sans Serif"/>
                          <a:cs typeface="Microsoft Sans Serif"/>
                        </a:rPr>
                        <a:t>86UAT</a:t>
                      </a:r>
                      <a:endParaRPr sz="750">
                        <a:latin typeface="Microsoft Sans Serif"/>
                        <a:cs typeface="Microsoft Sans Serif"/>
                      </a:endParaRPr>
                    </a:p>
                  </a:txBody>
                  <a:tcPr marL="0" marR="0" marT="44450" marB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R="6350"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800" dirty="0">
                          <a:latin typeface="Microsoft Sans Serif"/>
                          <a:cs typeface="Microsoft Sans Serif"/>
                        </a:rPr>
                        <a:t>X</a:t>
                      </a:r>
                      <a:endParaRPr sz="800">
                        <a:latin typeface="Microsoft Sans Serif"/>
                        <a:cs typeface="Microsoft Sans Serif"/>
                      </a:endParaRPr>
                    </a:p>
                  </a:txBody>
                  <a:tcPr marL="0" marR="0" marT="38100" marB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R="3810"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800" dirty="0">
                          <a:latin typeface="Microsoft Sans Serif"/>
                          <a:cs typeface="Microsoft Sans Serif"/>
                        </a:rPr>
                        <a:t>X</a:t>
                      </a:r>
                      <a:endParaRPr sz="800">
                        <a:latin typeface="Microsoft Sans Serif"/>
                        <a:cs typeface="Microsoft Sans Serif"/>
                      </a:endParaRPr>
                    </a:p>
                  </a:txBody>
                  <a:tcPr marL="0" marR="0" marT="38100" marB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R="7620"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800" dirty="0">
                          <a:latin typeface="Microsoft Sans Serif"/>
                          <a:cs typeface="Microsoft Sans Serif"/>
                        </a:rPr>
                        <a:t>X</a:t>
                      </a:r>
                      <a:endParaRPr sz="800">
                        <a:latin typeface="Microsoft Sans Serif"/>
                        <a:cs typeface="Microsoft Sans Serif"/>
                      </a:endParaRPr>
                    </a:p>
                  </a:txBody>
                  <a:tcPr marL="0" marR="0" marT="38100" marB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R="8890"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800" dirty="0">
                          <a:latin typeface="Microsoft Sans Serif"/>
                          <a:cs typeface="Microsoft Sans Serif"/>
                        </a:rPr>
                        <a:t>X</a:t>
                      </a:r>
                      <a:endParaRPr sz="800">
                        <a:latin typeface="Microsoft Sans Serif"/>
                        <a:cs typeface="Microsoft Sans Serif"/>
                      </a:endParaRPr>
                    </a:p>
                  </a:txBody>
                  <a:tcPr marL="0" marR="0" marT="38100" marB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7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000000"/>
                      </a:solidFill>
                      <a:prstDash val="solid"/>
                    </a:lnL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</a:tr>
              <a:tr h="213360">
                <a:tc>
                  <a:txBody>
                    <a:bodyPr/>
                    <a:lstStyle/>
                    <a:p>
                      <a:pPr marL="27940" algn="ctr">
                        <a:lnSpc>
                          <a:spcPct val="100000"/>
                        </a:lnSpc>
                        <a:spcBef>
                          <a:spcPts val="265"/>
                        </a:spcBef>
                      </a:pPr>
                      <a:r>
                        <a:rPr sz="900" spc="10" dirty="0">
                          <a:latin typeface="Microsoft Sans Serif"/>
                          <a:cs typeface="Microsoft Sans Serif"/>
                        </a:rPr>
                        <a:t>87O</a:t>
                      </a:r>
                      <a:endParaRPr sz="900">
                        <a:latin typeface="Microsoft Sans Serif"/>
                        <a:cs typeface="Microsoft Sans Serif"/>
                      </a:endParaRPr>
                    </a:p>
                  </a:txBody>
                  <a:tcPr marL="0" marR="0" marT="33655" marB="0"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205104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800" spc="-5" dirty="0">
                          <a:latin typeface="Microsoft Sans Serif"/>
                          <a:cs typeface="Microsoft Sans Serif"/>
                        </a:rPr>
                        <a:t>86G2</a:t>
                      </a:r>
                      <a:endParaRPr sz="800">
                        <a:latin typeface="Microsoft Sans Serif"/>
                        <a:cs typeface="Microsoft Sans Serif"/>
                      </a:endParaRPr>
                    </a:p>
                  </a:txBody>
                  <a:tcPr marL="0" marR="0" marT="38100" marB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R="6350"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800" dirty="0">
                          <a:latin typeface="Microsoft Sans Serif"/>
                          <a:cs typeface="Microsoft Sans Serif"/>
                        </a:rPr>
                        <a:t>X</a:t>
                      </a:r>
                      <a:endParaRPr sz="800">
                        <a:latin typeface="Microsoft Sans Serif"/>
                        <a:cs typeface="Microsoft Sans Serif"/>
                      </a:endParaRPr>
                    </a:p>
                  </a:txBody>
                  <a:tcPr marL="0" marR="0" marT="38100" marB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R="3810"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800" dirty="0">
                          <a:latin typeface="Microsoft Sans Serif"/>
                          <a:cs typeface="Microsoft Sans Serif"/>
                        </a:rPr>
                        <a:t>X</a:t>
                      </a:r>
                      <a:endParaRPr sz="800">
                        <a:latin typeface="Microsoft Sans Serif"/>
                        <a:cs typeface="Microsoft Sans Serif"/>
                      </a:endParaRPr>
                    </a:p>
                  </a:txBody>
                  <a:tcPr marL="0" marR="0" marT="38100" marB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R="7620"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800" dirty="0">
                          <a:latin typeface="Microsoft Sans Serif"/>
                          <a:cs typeface="Microsoft Sans Serif"/>
                        </a:rPr>
                        <a:t>X</a:t>
                      </a:r>
                      <a:endParaRPr sz="800">
                        <a:latin typeface="Microsoft Sans Serif"/>
                        <a:cs typeface="Microsoft Sans Serif"/>
                      </a:endParaRPr>
                    </a:p>
                  </a:txBody>
                  <a:tcPr marL="0" marR="0" marT="38100" marB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R="8890"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800" dirty="0">
                          <a:latin typeface="Microsoft Sans Serif"/>
                          <a:cs typeface="Microsoft Sans Serif"/>
                        </a:rPr>
                        <a:t>X</a:t>
                      </a:r>
                      <a:endParaRPr sz="800">
                        <a:latin typeface="Microsoft Sans Serif"/>
                        <a:cs typeface="Microsoft Sans Serif"/>
                      </a:endParaRPr>
                    </a:p>
                  </a:txBody>
                  <a:tcPr marL="0" marR="0" marT="38100" marB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7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000000"/>
                      </a:solidFill>
                      <a:prstDash val="solid"/>
                    </a:lnL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</a:tr>
            </a:tbl>
          </a:graphicData>
        </a:graphic>
      </p:graphicFrame>
      <p:sp>
        <p:nvSpPr>
          <p:cNvPr id="4" name="object 4"/>
          <p:cNvSpPr txBox="1"/>
          <p:nvPr/>
        </p:nvSpPr>
        <p:spPr>
          <a:xfrm>
            <a:off x="1415188" y="349008"/>
            <a:ext cx="192824" cy="135935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sz="800" spc="10" dirty="0">
                <a:latin typeface="Microsoft Sans Serif"/>
                <a:cs typeface="Microsoft Sans Serif"/>
              </a:rPr>
              <a:t>4</a:t>
            </a:r>
            <a:endParaRPr sz="800">
              <a:latin typeface="Microsoft Sans Serif"/>
              <a:cs typeface="Microsoft Sans Serif"/>
            </a:endParaRPr>
          </a:p>
        </p:txBody>
      </p:sp>
      <p:sp>
        <p:nvSpPr>
          <p:cNvPr id="5" name="object 5"/>
          <p:cNvSpPr txBox="1"/>
          <p:nvPr/>
        </p:nvSpPr>
        <p:spPr>
          <a:xfrm>
            <a:off x="7157847" y="593302"/>
            <a:ext cx="3469365" cy="277495"/>
          </a:xfrm>
          <a:prstGeom prst="rect">
            <a:avLst/>
          </a:prstGeom>
        </p:spPr>
        <p:txBody>
          <a:bodyPr vert="horz" wrap="square" lIns="0" tIns="38100" rIns="0" bIns="0" rtlCol="0">
            <a:spAutoFit/>
          </a:bodyPr>
          <a:lstStyle/>
          <a:p>
            <a:pPr marL="6985" algn="ctr">
              <a:lnSpc>
                <a:spcPct val="100000"/>
              </a:lnSpc>
              <a:spcBef>
                <a:spcPts val="300"/>
              </a:spcBef>
            </a:pPr>
            <a:r>
              <a:rPr sz="750" dirty="0">
                <a:latin typeface="Microsoft Sans Serif"/>
                <a:cs typeface="Microsoft Sans Serif"/>
              </a:rPr>
              <a:t>t</a:t>
            </a:r>
            <a:r>
              <a:rPr sz="600" dirty="0">
                <a:latin typeface="Microsoft Sans Serif"/>
                <a:cs typeface="Microsoft Sans Serif"/>
              </a:rPr>
              <a:t>CAPAZ</a:t>
            </a:r>
            <a:r>
              <a:rPr sz="750" dirty="0">
                <a:latin typeface="Microsoft Sans Serif"/>
                <a:cs typeface="Microsoft Sans Serif"/>
              </a:rPr>
              <a:t>II</a:t>
            </a:r>
            <a:endParaRPr sz="750">
              <a:latin typeface="Microsoft Sans Serif"/>
              <a:cs typeface="Microsoft Sans Serif"/>
            </a:endParaRPr>
          </a:p>
          <a:p>
            <a:pPr algn="ctr">
              <a:lnSpc>
                <a:spcPct val="100000"/>
              </a:lnSpc>
              <a:spcBef>
                <a:spcPts val="165"/>
              </a:spcBef>
            </a:pPr>
            <a:r>
              <a:rPr sz="600" spc="-15" dirty="0">
                <a:latin typeface="Microsoft Sans Serif"/>
                <a:cs typeface="Microsoft Sans Serif"/>
              </a:rPr>
              <a:t>S</a:t>
            </a:r>
            <a:r>
              <a:rPr sz="500" spc="-15" dirty="0">
                <a:latin typeface="Microsoft Sans Serif"/>
                <a:cs typeface="Microsoft Sans Serif"/>
              </a:rPr>
              <a:t>SUGERIDO</a:t>
            </a:r>
            <a:r>
              <a:rPr sz="600" spc="-15" dirty="0">
                <a:latin typeface="Microsoft Sans Serif"/>
                <a:cs typeface="Microsoft Sans Serif"/>
              </a:rPr>
              <a:t>S</a:t>
            </a:r>
            <a:r>
              <a:rPr sz="500" spc="-15" dirty="0">
                <a:latin typeface="Microsoft Sans Serif"/>
                <a:cs typeface="Microsoft Sans Serif"/>
              </a:rPr>
              <a:t>EQUIPO</a:t>
            </a:r>
            <a:r>
              <a:rPr sz="600" spc="-15" dirty="0">
                <a:latin typeface="Microsoft Sans Serif"/>
                <a:cs typeface="Microsoft Sans Serif"/>
              </a:rPr>
              <a:t>Ud.</a:t>
            </a:r>
            <a:r>
              <a:rPr sz="500" spc="-15" dirty="0">
                <a:latin typeface="Microsoft Sans Serif"/>
                <a:cs typeface="Microsoft Sans Serif"/>
              </a:rPr>
              <a:t>LIENDRE</a:t>
            </a:r>
            <a:r>
              <a:rPr sz="600" spc="-15" dirty="0">
                <a:latin typeface="Microsoft Sans Serif"/>
                <a:cs typeface="Microsoft Sans Serif"/>
              </a:rPr>
              <a:t>t</a:t>
            </a:r>
            <a:r>
              <a:rPr sz="500" spc="-15" dirty="0">
                <a:latin typeface="Microsoft Sans Serif"/>
                <a:cs typeface="Microsoft Sans Serif"/>
              </a:rPr>
              <a:t>ROTURA</a:t>
            </a:r>
            <a:r>
              <a:rPr sz="600" spc="-15" dirty="0">
                <a:latin typeface="Microsoft Sans Serif"/>
                <a:cs typeface="Microsoft Sans Serif"/>
              </a:rPr>
              <a:t>l</a:t>
            </a:r>
            <a:r>
              <a:rPr sz="500" spc="-15" dirty="0">
                <a:latin typeface="Microsoft Sans Serif"/>
                <a:cs typeface="Microsoft Sans Serif"/>
              </a:rPr>
              <a:t>OGIC</a:t>
            </a:r>
            <a:endParaRPr sz="500">
              <a:latin typeface="Microsoft Sans Serif"/>
              <a:cs typeface="Microsoft Sans Serif"/>
            </a:endParaRPr>
          </a:p>
        </p:txBody>
      </p:sp>
      <p:sp>
        <p:nvSpPr>
          <p:cNvPr id="6" name="object 6"/>
          <p:cNvSpPr txBox="1"/>
          <p:nvPr/>
        </p:nvSpPr>
        <p:spPr>
          <a:xfrm>
            <a:off x="1772857" y="8278021"/>
            <a:ext cx="8218379" cy="962660"/>
          </a:xfrm>
          <a:prstGeom prst="rect">
            <a:avLst/>
          </a:prstGeom>
        </p:spPr>
        <p:txBody>
          <a:bodyPr vert="horz" wrap="square" lIns="0" tIns="75565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595"/>
              </a:spcBef>
            </a:pPr>
            <a:r>
              <a:rPr sz="800" spc="15" dirty="0">
                <a:latin typeface="Microsoft Sans Serif"/>
                <a:cs typeface="Microsoft Sans Serif"/>
              </a:rPr>
              <a:t>Notas:</a:t>
            </a:r>
            <a:endParaRPr sz="800">
              <a:latin typeface="Microsoft Sans Serif"/>
              <a:cs typeface="Microsoft Sans Serif"/>
            </a:endParaRPr>
          </a:p>
          <a:p>
            <a:pPr marL="252729" indent="-91440">
              <a:lnSpc>
                <a:spcPct val="100000"/>
              </a:lnSpc>
              <a:spcBef>
                <a:spcPts val="400"/>
              </a:spcBef>
              <a:buAutoNum type="arabicPeriod"/>
              <a:tabLst>
                <a:tab pos="253365" algn="l"/>
              </a:tabLst>
            </a:pPr>
            <a:r>
              <a:rPr sz="650" spc="-30" dirty="0">
                <a:latin typeface="Microsoft Sans Serif"/>
                <a:cs typeface="Microsoft Sans Serif"/>
              </a:rPr>
              <a:t>El</a:t>
            </a:r>
            <a:r>
              <a:rPr sz="650" spc="-5" dirty="0">
                <a:latin typeface="Microsoft Sans Serif"/>
                <a:cs typeface="Microsoft Sans Serif"/>
              </a:rPr>
              <a:t> </a:t>
            </a:r>
            <a:r>
              <a:rPr sz="650" spc="20" dirty="0">
                <a:latin typeface="Microsoft Sans Serif"/>
                <a:cs typeface="Microsoft Sans Serif"/>
              </a:rPr>
              <a:t>dispositivo</a:t>
            </a:r>
            <a:r>
              <a:rPr sz="650" spc="-5" dirty="0">
                <a:latin typeface="Microsoft Sans Serif"/>
                <a:cs typeface="Microsoft Sans Serif"/>
              </a:rPr>
              <a:t> </a:t>
            </a:r>
            <a:r>
              <a:rPr sz="650" spc="10" dirty="0">
                <a:latin typeface="Microsoft Sans Serif"/>
                <a:cs typeface="Microsoft Sans Serif"/>
              </a:rPr>
              <a:t>59</a:t>
            </a:r>
            <a:r>
              <a:rPr sz="650" dirty="0">
                <a:latin typeface="Microsoft Sans Serif"/>
                <a:cs typeface="Microsoft Sans Serif"/>
              </a:rPr>
              <a:t> </a:t>
            </a:r>
            <a:r>
              <a:rPr sz="650" spc="25" dirty="0">
                <a:latin typeface="Microsoft Sans Serif"/>
                <a:cs typeface="Microsoft Sans Serif"/>
              </a:rPr>
              <a:t>puede</a:t>
            </a:r>
            <a:r>
              <a:rPr sz="650" spc="-5" dirty="0">
                <a:latin typeface="Microsoft Sans Serif"/>
                <a:cs typeface="Microsoft Sans Serif"/>
              </a:rPr>
              <a:t> </a:t>
            </a:r>
            <a:r>
              <a:rPr sz="650" spc="15" dirty="0">
                <a:latin typeface="Microsoft Sans Serif"/>
                <a:cs typeface="Microsoft Sans Serif"/>
              </a:rPr>
              <a:t>conectarse</a:t>
            </a:r>
            <a:r>
              <a:rPr sz="650" dirty="0">
                <a:latin typeface="Microsoft Sans Serif"/>
                <a:cs typeface="Microsoft Sans Serif"/>
              </a:rPr>
              <a:t> a</a:t>
            </a:r>
            <a:r>
              <a:rPr sz="650" spc="-5" dirty="0">
                <a:latin typeface="Microsoft Sans Serif"/>
                <a:cs typeface="Microsoft Sans Serif"/>
              </a:rPr>
              <a:t> </a:t>
            </a:r>
            <a:r>
              <a:rPr sz="650" spc="10" dirty="0">
                <a:latin typeface="Microsoft Sans Serif"/>
                <a:cs typeface="Microsoft Sans Serif"/>
              </a:rPr>
              <a:t>la</a:t>
            </a:r>
            <a:r>
              <a:rPr sz="650" spc="-5" dirty="0">
                <a:latin typeface="Microsoft Sans Serif"/>
                <a:cs typeface="Microsoft Sans Serif"/>
              </a:rPr>
              <a:t> </a:t>
            </a:r>
            <a:r>
              <a:rPr sz="650" spc="20" dirty="0">
                <a:latin typeface="Microsoft Sans Serif"/>
                <a:cs typeface="Microsoft Sans Serif"/>
              </a:rPr>
              <a:t>alarma</a:t>
            </a:r>
            <a:r>
              <a:rPr sz="650" dirty="0">
                <a:latin typeface="Microsoft Sans Serif"/>
                <a:cs typeface="Microsoft Sans Serif"/>
              </a:rPr>
              <a:t> </a:t>
            </a:r>
            <a:r>
              <a:rPr sz="650" spc="15" dirty="0">
                <a:latin typeface="Microsoft Sans Serif"/>
                <a:cs typeface="Microsoft Sans Serif"/>
              </a:rPr>
              <a:t>solo</a:t>
            </a:r>
            <a:r>
              <a:rPr sz="650" spc="-5" dirty="0">
                <a:latin typeface="Microsoft Sans Serif"/>
                <a:cs typeface="Microsoft Sans Serif"/>
              </a:rPr>
              <a:t> </a:t>
            </a:r>
            <a:r>
              <a:rPr sz="650" spc="20" dirty="0">
                <a:latin typeface="Microsoft Sans Serif"/>
                <a:cs typeface="Microsoft Sans Serif"/>
              </a:rPr>
              <a:t>en</a:t>
            </a:r>
            <a:r>
              <a:rPr sz="650" dirty="0">
                <a:latin typeface="Microsoft Sans Serif"/>
                <a:cs typeface="Microsoft Sans Serif"/>
              </a:rPr>
              <a:t> </a:t>
            </a:r>
            <a:r>
              <a:rPr sz="650" spc="15" dirty="0">
                <a:latin typeface="Microsoft Sans Serif"/>
                <a:cs typeface="Microsoft Sans Serif"/>
              </a:rPr>
              <a:t>algunas</a:t>
            </a:r>
            <a:r>
              <a:rPr sz="650" spc="-5" dirty="0">
                <a:latin typeface="Microsoft Sans Serif"/>
                <a:cs typeface="Microsoft Sans Serif"/>
              </a:rPr>
              <a:t> </a:t>
            </a:r>
            <a:r>
              <a:rPr sz="650" spc="15" dirty="0">
                <a:latin typeface="Microsoft Sans Serif"/>
                <a:cs typeface="Microsoft Sans Serif"/>
              </a:rPr>
              <a:t>unidades.</a:t>
            </a:r>
            <a:endParaRPr sz="650">
              <a:latin typeface="Microsoft Sans Serif"/>
              <a:cs typeface="Microsoft Sans Serif"/>
            </a:endParaRPr>
          </a:p>
          <a:p>
            <a:pPr marL="245745" indent="-84455">
              <a:lnSpc>
                <a:spcPct val="100000"/>
              </a:lnSpc>
              <a:spcBef>
                <a:spcPts val="409"/>
              </a:spcBef>
              <a:buAutoNum type="arabicPeriod"/>
              <a:tabLst>
                <a:tab pos="246379" algn="l"/>
              </a:tabLst>
            </a:pPr>
            <a:r>
              <a:rPr sz="600" spc="-30" dirty="0">
                <a:latin typeface="Microsoft Sans Serif"/>
                <a:cs typeface="Microsoft Sans Serif"/>
              </a:rPr>
              <a:t>Si</a:t>
            </a:r>
            <a:r>
              <a:rPr sz="600" spc="-5" dirty="0">
                <a:latin typeface="Microsoft Sans Serif"/>
                <a:cs typeface="Microsoft Sans Serif"/>
              </a:rPr>
              <a:t> </a:t>
            </a:r>
            <a:r>
              <a:rPr sz="600" spc="10" dirty="0">
                <a:latin typeface="Microsoft Sans Serif"/>
                <a:cs typeface="Microsoft Sans Serif"/>
              </a:rPr>
              <a:t>el</a:t>
            </a:r>
            <a:r>
              <a:rPr sz="600" dirty="0">
                <a:latin typeface="Microsoft Sans Serif"/>
                <a:cs typeface="Microsoft Sans Serif"/>
              </a:rPr>
              <a:t> </a:t>
            </a:r>
            <a:r>
              <a:rPr sz="600" spc="25" dirty="0">
                <a:latin typeface="Microsoft Sans Serif"/>
                <a:cs typeface="Microsoft Sans Serif"/>
              </a:rPr>
              <a:t>generador</a:t>
            </a:r>
            <a:r>
              <a:rPr sz="600" spc="-5" dirty="0">
                <a:latin typeface="Microsoft Sans Serif"/>
                <a:cs typeface="Microsoft Sans Serif"/>
              </a:rPr>
              <a:t> </a:t>
            </a:r>
            <a:r>
              <a:rPr sz="600" spc="10" dirty="0">
                <a:latin typeface="Microsoft Sans Serif"/>
                <a:cs typeface="Microsoft Sans Serif"/>
              </a:rPr>
              <a:t>está</a:t>
            </a:r>
            <a:r>
              <a:rPr sz="600" dirty="0">
                <a:latin typeface="Microsoft Sans Serif"/>
                <a:cs typeface="Microsoft Sans Serif"/>
              </a:rPr>
              <a:t> </a:t>
            </a:r>
            <a:r>
              <a:rPr sz="600" spc="25" dirty="0">
                <a:latin typeface="Microsoft Sans Serif"/>
                <a:cs typeface="Microsoft Sans Serif"/>
              </a:rPr>
              <a:t>fuera</a:t>
            </a:r>
            <a:r>
              <a:rPr sz="600" spc="-5" dirty="0">
                <a:latin typeface="Microsoft Sans Serif"/>
                <a:cs typeface="Microsoft Sans Serif"/>
              </a:rPr>
              <a:t> </a:t>
            </a:r>
            <a:r>
              <a:rPr sz="600" spc="20" dirty="0">
                <a:latin typeface="Microsoft Sans Serif"/>
                <a:cs typeface="Microsoft Sans Serif"/>
              </a:rPr>
              <a:t>de</a:t>
            </a:r>
            <a:r>
              <a:rPr sz="600" dirty="0">
                <a:latin typeface="Microsoft Sans Serif"/>
                <a:cs typeface="Microsoft Sans Serif"/>
              </a:rPr>
              <a:t> </a:t>
            </a:r>
            <a:r>
              <a:rPr sz="600" spc="10" dirty="0">
                <a:latin typeface="Microsoft Sans Serif"/>
                <a:cs typeface="Microsoft Sans Serif"/>
              </a:rPr>
              <a:t>línea,</a:t>
            </a:r>
            <a:r>
              <a:rPr sz="600" spc="-5" dirty="0">
                <a:latin typeface="Microsoft Sans Serif"/>
                <a:cs typeface="Microsoft Sans Serif"/>
              </a:rPr>
              <a:t> </a:t>
            </a:r>
            <a:r>
              <a:rPr sz="600" spc="15" dirty="0">
                <a:latin typeface="Microsoft Sans Serif"/>
                <a:cs typeface="Microsoft Sans Serif"/>
              </a:rPr>
              <a:t>dispare</a:t>
            </a:r>
            <a:r>
              <a:rPr sz="600" dirty="0">
                <a:latin typeface="Microsoft Sans Serif"/>
                <a:cs typeface="Microsoft Sans Serif"/>
              </a:rPr>
              <a:t> </a:t>
            </a:r>
            <a:r>
              <a:rPr sz="600" spc="15" dirty="0">
                <a:latin typeface="Microsoft Sans Serif"/>
                <a:cs typeface="Microsoft Sans Serif"/>
              </a:rPr>
              <a:t>sólo</a:t>
            </a:r>
            <a:r>
              <a:rPr sz="600" spc="-5" dirty="0">
                <a:latin typeface="Microsoft Sans Serif"/>
                <a:cs typeface="Microsoft Sans Serif"/>
              </a:rPr>
              <a:t> </a:t>
            </a:r>
            <a:r>
              <a:rPr sz="600" spc="10" dirty="0">
                <a:latin typeface="Microsoft Sans Serif"/>
                <a:cs typeface="Microsoft Sans Serif"/>
              </a:rPr>
              <a:t>el</a:t>
            </a:r>
            <a:r>
              <a:rPr sz="600" dirty="0">
                <a:latin typeface="Microsoft Sans Serif"/>
                <a:cs typeface="Microsoft Sans Serif"/>
              </a:rPr>
              <a:t> </a:t>
            </a:r>
            <a:r>
              <a:rPr sz="600" spc="25" dirty="0">
                <a:latin typeface="Microsoft Sans Serif"/>
                <a:cs typeface="Microsoft Sans Serif"/>
              </a:rPr>
              <a:t>disyuntor</a:t>
            </a:r>
            <a:r>
              <a:rPr sz="600" spc="-5" dirty="0">
                <a:latin typeface="Microsoft Sans Serif"/>
                <a:cs typeface="Microsoft Sans Serif"/>
              </a:rPr>
              <a:t> </a:t>
            </a:r>
            <a:r>
              <a:rPr sz="600" spc="20" dirty="0">
                <a:latin typeface="Microsoft Sans Serif"/>
                <a:cs typeface="Microsoft Sans Serif"/>
              </a:rPr>
              <a:t>de</a:t>
            </a:r>
            <a:r>
              <a:rPr sz="600" dirty="0">
                <a:latin typeface="Microsoft Sans Serif"/>
                <a:cs typeface="Microsoft Sans Serif"/>
              </a:rPr>
              <a:t> </a:t>
            </a:r>
            <a:r>
              <a:rPr sz="600" spc="15" dirty="0">
                <a:latin typeface="Microsoft Sans Serif"/>
                <a:cs typeface="Microsoft Sans Serif"/>
              </a:rPr>
              <a:t>campo.</a:t>
            </a:r>
            <a:endParaRPr sz="600">
              <a:latin typeface="Microsoft Sans Serif"/>
              <a:cs typeface="Microsoft Sans Serif"/>
            </a:endParaRPr>
          </a:p>
          <a:p>
            <a:pPr marL="252729" indent="-91440">
              <a:lnSpc>
                <a:spcPct val="100000"/>
              </a:lnSpc>
              <a:spcBef>
                <a:spcPts val="430"/>
              </a:spcBef>
              <a:buAutoNum type="arabicPeriod"/>
              <a:tabLst>
                <a:tab pos="253365" algn="l"/>
              </a:tabLst>
            </a:pPr>
            <a:r>
              <a:rPr sz="650" spc="-40" dirty="0">
                <a:latin typeface="Microsoft Sans Serif"/>
                <a:cs typeface="Microsoft Sans Serif"/>
              </a:rPr>
              <a:t>Se</a:t>
            </a:r>
            <a:r>
              <a:rPr sz="650" spc="-5" dirty="0">
                <a:latin typeface="Microsoft Sans Serif"/>
                <a:cs typeface="Microsoft Sans Serif"/>
              </a:rPr>
              <a:t> </a:t>
            </a:r>
            <a:r>
              <a:rPr sz="650" spc="15" dirty="0">
                <a:latin typeface="Microsoft Sans Serif"/>
                <a:cs typeface="Microsoft Sans Serif"/>
              </a:rPr>
              <a:t>utiliza</a:t>
            </a:r>
            <a:r>
              <a:rPr sz="650" dirty="0">
                <a:latin typeface="Microsoft Sans Serif"/>
                <a:cs typeface="Microsoft Sans Serif"/>
              </a:rPr>
              <a:t> </a:t>
            </a:r>
            <a:r>
              <a:rPr sz="650" spc="20" dirty="0">
                <a:latin typeface="Microsoft Sans Serif"/>
                <a:cs typeface="Microsoft Sans Serif"/>
              </a:rPr>
              <a:t>para</a:t>
            </a:r>
            <a:r>
              <a:rPr sz="650" dirty="0">
                <a:latin typeface="Microsoft Sans Serif"/>
                <a:cs typeface="Microsoft Sans Serif"/>
              </a:rPr>
              <a:t> </a:t>
            </a:r>
            <a:r>
              <a:rPr sz="650" spc="20" dirty="0">
                <a:latin typeface="Microsoft Sans Serif"/>
                <a:cs typeface="Microsoft Sans Serif"/>
              </a:rPr>
              <a:t>generadores</a:t>
            </a:r>
            <a:r>
              <a:rPr sz="650" dirty="0">
                <a:latin typeface="Microsoft Sans Serif"/>
                <a:cs typeface="Microsoft Sans Serif"/>
              </a:rPr>
              <a:t> </a:t>
            </a:r>
            <a:r>
              <a:rPr sz="650" spc="15" dirty="0">
                <a:latin typeface="Microsoft Sans Serif"/>
                <a:cs typeface="Microsoft Sans Serif"/>
              </a:rPr>
              <a:t>conectados</a:t>
            </a:r>
            <a:r>
              <a:rPr sz="650" dirty="0">
                <a:latin typeface="Microsoft Sans Serif"/>
                <a:cs typeface="Microsoft Sans Serif"/>
              </a:rPr>
              <a:t> a </a:t>
            </a:r>
            <a:r>
              <a:rPr sz="650" spc="30" dirty="0">
                <a:latin typeface="Microsoft Sans Serif"/>
                <a:cs typeface="Microsoft Sans Serif"/>
              </a:rPr>
              <a:t>tierra</a:t>
            </a:r>
            <a:r>
              <a:rPr sz="650" dirty="0">
                <a:latin typeface="Microsoft Sans Serif"/>
                <a:cs typeface="Microsoft Sans Serif"/>
              </a:rPr>
              <a:t> </a:t>
            </a:r>
            <a:r>
              <a:rPr sz="650" spc="20" dirty="0">
                <a:latin typeface="Microsoft Sans Serif"/>
                <a:cs typeface="Microsoft Sans Serif"/>
              </a:rPr>
              <a:t>de</a:t>
            </a:r>
            <a:r>
              <a:rPr sz="650" dirty="0">
                <a:latin typeface="Microsoft Sans Serif"/>
                <a:cs typeface="Microsoft Sans Serif"/>
              </a:rPr>
              <a:t> </a:t>
            </a:r>
            <a:r>
              <a:rPr sz="650" spc="20" dirty="0">
                <a:latin typeface="Microsoft Sans Serif"/>
                <a:cs typeface="Microsoft Sans Serif"/>
              </a:rPr>
              <a:t>alta</a:t>
            </a:r>
            <a:r>
              <a:rPr sz="650" dirty="0">
                <a:latin typeface="Microsoft Sans Serif"/>
                <a:cs typeface="Microsoft Sans Serif"/>
              </a:rPr>
              <a:t> </a:t>
            </a:r>
            <a:r>
              <a:rPr sz="650" spc="20" dirty="0">
                <a:latin typeface="Microsoft Sans Serif"/>
                <a:cs typeface="Microsoft Sans Serif"/>
              </a:rPr>
              <a:t>impedancia</a:t>
            </a:r>
            <a:r>
              <a:rPr sz="650" dirty="0">
                <a:latin typeface="Microsoft Sans Serif"/>
                <a:cs typeface="Microsoft Sans Serif"/>
              </a:rPr>
              <a:t> </a:t>
            </a:r>
            <a:r>
              <a:rPr sz="650" spc="15" dirty="0">
                <a:latin typeface="Microsoft Sans Serif"/>
                <a:cs typeface="Microsoft Sans Serif"/>
              </a:rPr>
              <a:t>[1].</a:t>
            </a:r>
            <a:endParaRPr sz="650">
              <a:latin typeface="Microsoft Sans Serif"/>
              <a:cs typeface="Microsoft Sans Serif"/>
            </a:endParaRPr>
          </a:p>
          <a:p>
            <a:pPr marL="259715" indent="-98425">
              <a:lnSpc>
                <a:spcPct val="100000"/>
              </a:lnSpc>
              <a:spcBef>
                <a:spcPts val="370"/>
              </a:spcBef>
              <a:buAutoNum type="arabicPeriod"/>
              <a:tabLst>
                <a:tab pos="260350" algn="l"/>
              </a:tabLst>
            </a:pPr>
            <a:r>
              <a:rPr sz="700" spc="10" dirty="0">
                <a:latin typeface="Microsoft Sans Serif"/>
                <a:cs typeface="Microsoft Sans Serif"/>
              </a:rPr>
              <a:t>Puede</a:t>
            </a:r>
            <a:r>
              <a:rPr sz="700" spc="-5" dirty="0">
                <a:latin typeface="Microsoft Sans Serif"/>
                <a:cs typeface="Microsoft Sans Serif"/>
              </a:rPr>
              <a:t> </a:t>
            </a:r>
            <a:r>
              <a:rPr sz="700" spc="15" dirty="0">
                <a:latin typeface="Microsoft Sans Serif"/>
                <a:cs typeface="Microsoft Sans Serif"/>
              </a:rPr>
              <a:t>conectarse</a:t>
            </a:r>
            <a:r>
              <a:rPr sz="700" spc="-5" dirty="0">
                <a:latin typeface="Microsoft Sans Serif"/>
                <a:cs typeface="Microsoft Sans Serif"/>
              </a:rPr>
              <a:t> </a:t>
            </a:r>
            <a:r>
              <a:rPr sz="700" spc="10" dirty="0">
                <a:latin typeface="Microsoft Sans Serif"/>
                <a:cs typeface="Microsoft Sans Serif"/>
              </a:rPr>
              <a:t>al</a:t>
            </a:r>
            <a:r>
              <a:rPr sz="700" spc="-5" dirty="0">
                <a:latin typeface="Microsoft Sans Serif"/>
                <a:cs typeface="Microsoft Sans Serif"/>
              </a:rPr>
              <a:t> </a:t>
            </a:r>
            <a:r>
              <a:rPr sz="700" spc="25" dirty="0">
                <a:latin typeface="Microsoft Sans Serif"/>
                <a:cs typeface="Microsoft Sans Serif"/>
              </a:rPr>
              <a:t>disparo</a:t>
            </a:r>
            <a:r>
              <a:rPr sz="700" spc="-5" dirty="0">
                <a:latin typeface="Microsoft Sans Serif"/>
                <a:cs typeface="Microsoft Sans Serif"/>
              </a:rPr>
              <a:t> </a:t>
            </a:r>
            <a:r>
              <a:rPr sz="700" spc="20" dirty="0">
                <a:latin typeface="Microsoft Sans Serif"/>
                <a:cs typeface="Microsoft Sans Serif"/>
              </a:rPr>
              <a:t>según</a:t>
            </a:r>
            <a:r>
              <a:rPr sz="700" spc="-5" dirty="0">
                <a:latin typeface="Microsoft Sans Serif"/>
                <a:cs typeface="Microsoft Sans Serif"/>
              </a:rPr>
              <a:t> </a:t>
            </a:r>
            <a:r>
              <a:rPr sz="700" spc="10" dirty="0">
                <a:latin typeface="Microsoft Sans Serif"/>
                <a:cs typeface="Microsoft Sans Serif"/>
              </a:rPr>
              <a:t>el</a:t>
            </a:r>
            <a:r>
              <a:rPr sz="700" spc="-5" dirty="0">
                <a:latin typeface="Microsoft Sans Serif"/>
                <a:cs typeface="Microsoft Sans Serif"/>
              </a:rPr>
              <a:t> </a:t>
            </a:r>
            <a:r>
              <a:rPr sz="700" spc="25" dirty="0">
                <a:latin typeface="Microsoft Sans Serif"/>
                <a:cs typeface="Microsoft Sans Serif"/>
              </a:rPr>
              <a:t>fabricante</a:t>
            </a:r>
            <a:r>
              <a:rPr sz="700" spc="-5" dirty="0">
                <a:latin typeface="Microsoft Sans Serif"/>
                <a:cs typeface="Microsoft Sans Serif"/>
              </a:rPr>
              <a:t> </a:t>
            </a:r>
            <a:r>
              <a:rPr sz="700" spc="20" dirty="0">
                <a:latin typeface="Microsoft Sans Serif"/>
                <a:cs typeface="Microsoft Sans Serif"/>
              </a:rPr>
              <a:t>del</a:t>
            </a:r>
            <a:r>
              <a:rPr sz="700" spc="-5" dirty="0">
                <a:latin typeface="Microsoft Sans Serif"/>
                <a:cs typeface="Microsoft Sans Serif"/>
              </a:rPr>
              <a:t> </a:t>
            </a:r>
            <a:r>
              <a:rPr sz="700" spc="25" dirty="0">
                <a:latin typeface="Microsoft Sans Serif"/>
                <a:cs typeface="Microsoft Sans Serif"/>
              </a:rPr>
              <a:t>generador.</a:t>
            </a:r>
            <a:endParaRPr sz="700">
              <a:latin typeface="Microsoft Sans Serif"/>
              <a:cs typeface="Microsoft Sans Serif"/>
            </a:endParaRPr>
          </a:p>
          <a:p>
            <a:pPr marL="252729" indent="-91440">
              <a:lnSpc>
                <a:spcPct val="100000"/>
              </a:lnSpc>
              <a:spcBef>
                <a:spcPts val="409"/>
              </a:spcBef>
              <a:buAutoNum type="arabicPeriod"/>
              <a:tabLst>
                <a:tab pos="253365" algn="l"/>
              </a:tabLst>
            </a:pPr>
            <a:r>
              <a:rPr sz="650" spc="15" dirty="0">
                <a:latin typeface="Microsoft Sans Serif"/>
                <a:cs typeface="Microsoft Sans Serif"/>
              </a:rPr>
              <a:t>Dispara</a:t>
            </a:r>
            <a:r>
              <a:rPr sz="650" dirty="0">
                <a:latin typeface="Microsoft Sans Serif"/>
                <a:cs typeface="Microsoft Sans Serif"/>
              </a:rPr>
              <a:t> </a:t>
            </a:r>
            <a:r>
              <a:rPr sz="650" spc="10" dirty="0">
                <a:latin typeface="Microsoft Sans Serif"/>
                <a:cs typeface="Microsoft Sans Serif"/>
              </a:rPr>
              <a:t>el</a:t>
            </a:r>
            <a:r>
              <a:rPr sz="650" dirty="0">
                <a:latin typeface="Microsoft Sans Serif"/>
                <a:cs typeface="Microsoft Sans Serif"/>
              </a:rPr>
              <a:t> </a:t>
            </a:r>
            <a:r>
              <a:rPr sz="650" spc="25" dirty="0">
                <a:latin typeface="Microsoft Sans Serif"/>
                <a:cs typeface="Microsoft Sans Serif"/>
              </a:rPr>
              <a:t>disyuntor</a:t>
            </a:r>
            <a:r>
              <a:rPr sz="650" spc="5" dirty="0">
                <a:latin typeface="Microsoft Sans Serif"/>
                <a:cs typeface="Microsoft Sans Serif"/>
              </a:rPr>
              <a:t> </a:t>
            </a:r>
            <a:r>
              <a:rPr sz="650" spc="20" dirty="0">
                <a:latin typeface="Microsoft Sans Serif"/>
                <a:cs typeface="Microsoft Sans Serif"/>
              </a:rPr>
              <a:t>de</a:t>
            </a:r>
            <a:r>
              <a:rPr sz="650" dirty="0">
                <a:latin typeface="Microsoft Sans Serif"/>
                <a:cs typeface="Microsoft Sans Serif"/>
              </a:rPr>
              <a:t> </a:t>
            </a:r>
            <a:r>
              <a:rPr sz="650" spc="25" dirty="0">
                <a:latin typeface="Microsoft Sans Serif"/>
                <a:cs typeface="Microsoft Sans Serif"/>
              </a:rPr>
              <a:t>entrada</a:t>
            </a:r>
            <a:r>
              <a:rPr sz="650" dirty="0">
                <a:latin typeface="Microsoft Sans Serif"/>
                <a:cs typeface="Microsoft Sans Serif"/>
              </a:rPr>
              <a:t> </a:t>
            </a:r>
            <a:r>
              <a:rPr sz="650" spc="20" dirty="0">
                <a:latin typeface="Microsoft Sans Serif"/>
                <a:cs typeface="Microsoft Sans Serif"/>
              </a:rPr>
              <a:t>del</a:t>
            </a:r>
            <a:r>
              <a:rPr sz="650" spc="5" dirty="0">
                <a:latin typeface="Microsoft Sans Serif"/>
                <a:cs typeface="Microsoft Sans Serif"/>
              </a:rPr>
              <a:t> </a:t>
            </a:r>
            <a:r>
              <a:rPr sz="650" spc="20" dirty="0">
                <a:latin typeface="Microsoft Sans Serif"/>
                <a:cs typeface="Microsoft Sans Serif"/>
              </a:rPr>
              <a:t>bus</a:t>
            </a:r>
            <a:r>
              <a:rPr sz="650" dirty="0">
                <a:latin typeface="Microsoft Sans Serif"/>
                <a:cs typeface="Microsoft Sans Serif"/>
              </a:rPr>
              <a:t> </a:t>
            </a:r>
            <a:r>
              <a:rPr sz="650" spc="20" dirty="0">
                <a:latin typeface="Microsoft Sans Serif"/>
                <a:cs typeface="Microsoft Sans Serif"/>
              </a:rPr>
              <a:t>auxiliar</a:t>
            </a:r>
            <a:r>
              <a:rPr sz="650" spc="5" dirty="0">
                <a:latin typeface="Microsoft Sans Serif"/>
                <a:cs typeface="Microsoft Sans Serif"/>
              </a:rPr>
              <a:t> </a:t>
            </a:r>
            <a:r>
              <a:rPr sz="650" spc="20" dirty="0">
                <a:latin typeface="Microsoft Sans Serif"/>
                <a:cs typeface="Microsoft Sans Serif"/>
              </a:rPr>
              <a:t>de</a:t>
            </a:r>
            <a:r>
              <a:rPr sz="650" dirty="0">
                <a:latin typeface="Microsoft Sans Serif"/>
                <a:cs typeface="Microsoft Sans Serif"/>
              </a:rPr>
              <a:t> </a:t>
            </a:r>
            <a:r>
              <a:rPr sz="650" spc="10" dirty="0">
                <a:latin typeface="Microsoft Sans Serif"/>
                <a:cs typeface="Microsoft Sans Serif"/>
              </a:rPr>
              <a:t>la</a:t>
            </a:r>
            <a:r>
              <a:rPr sz="650" dirty="0">
                <a:latin typeface="Microsoft Sans Serif"/>
                <a:cs typeface="Microsoft Sans Serif"/>
              </a:rPr>
              <a:t> </a:t>
            </a:r>
            <a:r>
              <a:rPr sz="650" spc="25" dirty="0">
                <a:latin typeface="Microsoft Sans Serif"/>
                <a:cs typeface="Microsoft Sans Serif"/>
              </a:rPr>
              <a:t>unidad</a:t>
            </a:r>
            <a:r>
              <a:rPr sz="650" spc="5" dirty="0">
                <a:latin typeface="Microsoft Sans Serif"/>
                <a:cs typeface="Microsoft Sans Serif"/>
              </a:rPr>
              <a:t> </a:t>
            </a:r>
            <a:r>
              <a:rPr sz="650" spc="20" dirty="0">
                <a:latin typeface="Microsoft Sans Serif"/>
                <a:cs typeface="Microsoft Sans Serif"/>
              </a:rPr>
              <a:t>(disyuntor</a:t>
            </a:r>
            <a:r>
              <a:rPr sz="650" dirty="0">
                <a:latin typeface="Microsoft Sans Serif"/>
                <a:cs typeface="Microsoft Sans Serif"/>
              </a:rPr>
              <a:t> </a:t>
            </a:r>
            <a:r>
              <a:rPr sz="650" spc="-20" dirty="0">
                <a:latin typeface="Microsoft Sans Serif"/>
                <a:cs typeface="Microsoft Sans Serif"/>
              </a:rPr>
              <a:t>A</a:t>
            </a:r>
            <a:r>
              <a:rPr sz="650" dirty="0">
                <a:latin typeface="Microsoft Sans Serif"/>
                <a:cs typeface="Microsoft Sans Serif"/>
              </a:rPr>
              <a:t> </a:t>
            </a:r>
            <a:r>
              <a:rPr sz="650" spc="20" dirty="0">
                <a:latin typeface="Microsoft Sans Serif"/>
                <a:cs typeface="Microsoft Sans Serif"/>
              </a:rPr>
              <a:t>en</a:t>
            </a:r>
            <a:r>
              <a:rPr sz="650" spc="5" dirty="0">
                <a:latin typeface="Microsoft Sans Serif"/>
                <a:cs typeface="Microsoft Sans Serif"/>
              </a:rPr>
              <a:t> </a:t>
            </a:r>
            <a:r>
              <a:rPr sz="650" spc="10" dirty="0">
                <a:latin typeface="Microsoft Sans Serif"/>
                <a:cs typeface="Microsoft Sans Serif"/>
              </a:rPr>
              <a:t>la</a:t>
            </a:r>
            <a:r>
              <a:rPr sz="650" dirty="0">
                <a:latin typeface="Microsoft Sans Serif"/>
                <a:cs typeface="Microsoft Sans Serif"/>
              </a:rPr>
              <a:t> </a:t>
            </a:r>
            <a:r>
              <a:rPr sz="650" spc="-5" dirty="0">
                <a:latin typeface="Microsoft Sans Serif"/>
                <a:cs typeface="Microsoft Sans Serif"/>
              </a:rPr>
              <a:t>Fig.</a:t>
            </a:r>
            <a:r>
              <a:rPr sz="650" spc="5" dirty="0">
                <a:latin typeface="Microsoft Sans Serif"/>
                <a:cs typeface="Microsoft Sans Serif"/>
              </a:rPr>
              <a:t> </a:t>
            </a:r>
            <a:r>
              <a:rPr sz="650" spc="-10" dirty="0">
                <a:latin typeface="Microsoft Sans Serif"/>
                <a:cs typeface="Microsoft Sans Serif"/>
              </a:rPr>
              <a:t>1).</a:t>
            </a:r>
            <a:endParaRPr sz="650">
              <a:latin typeface="Microsoft Sans Serif"/>
              <a:cs typeface="Microsoft Sans Serif"/>
            </a:endParaRPr>
          </a:p>
        </p:txBody>
      </p:sp>
      <p:sp>
        <p:nvSpPr>
          <p:cNvPr id="7" name="object 7"/>
          <p:cNvSpPr txBox="1"/>
          <p:nvPr/>
        </p:nvSpPr>
        <p:spPr>
          <a:xfrm>
            <a:off x="1415277" y="9415125"/>
            <a:ext cx="2852914" cy="143629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sz="850" spc="-25" dirty="0">
                <a:latin typeface="Microsoft Sans Serif"/>
                <a:cs typeface="Microsoft Sans Serif"/>
              </a:rPr>
              <a:t>CAPÍTULO</a:t>
            </a:r>
            <a:r>
              <a:rPr sz="850" spc="-20" dirty="0">
                <a:latin typeface="Microsoft Sans Serif"/>
                <a:cs typeface="Microsoft Sans Serif"/>
              </a:rPr>
              <a:t> </a:t>
            </a:r>
            <a:r>
              <a:rPr sz="850" dirty="0">
                <a:latin typeface="Microsoft Sans Serif"/>
                <a:cs typeface="Microsoft Sans Serif"/>
              </a:rPr>
              <a:t>5,</a:t>
            </a:r>
            <a:r>
              <a:rPr sz="850" spc="-15" dirty="0">
                <a:latin typeface="Microsoft Sans Serif"/>
                <a:cs typeface="Microsoft Sans Serif"/>
              </a:rPr>
              <a:t> </a:t>
            </a:r>
            <a:r>
              <a:rPr sz="850" spc="-40" dirty="0">
                <a:latin typeface="Microsoft Sans Serif"/>
                <a:cs typeface="Microsoft Sans Serif"/>
              </a:rPr>
              <a:t>SECCIÓN</a:t>
            </a:r>
            <a:r>
              <a:rPr sz="850" spc="-15" dirty="0">
                <a:latin typeface="Microsoft Sans Serif"/>
                <a:cs typeface="Microsoft Sans Serif"/>
              </a:rPr>
              <a:t> </a:t>
            </a:r>
            <a:r>
              <a:rPr sz="850" spc="10" dirty="0">
                <a:latin typeface="Microsoft Sans Serif"/>
                <a:cs typeface="Microsoft Sans Serif"/>
              </a:rPr>
              <a:t>1</a:t>
            </a:r>
            <a:endParaRPr sz="850">
              <a:latin typeface="Microsoft Sans Serif"/>
              <a:cs typeface="Microsoft Sans Serif"/>
            </a:endParaRPr>
          </a:p>
        </p:txBody>
      </p:sp>
      <p:sp>
        <p:nvSpPr>
          <p:cNvPr id="8" name="object 8"/>
          <p:cNvSpPr txBox="1"/>
          <p:nvPr/>
        </p:nvSpPr>
        <p:spPr>
          <a:xfrm>
            <a:off x="7845387" y="9415126"/>
            <a:ext cx="7796212" cy="285115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sz="850" spc="-25" dirty="0">
                <a:latin typeface="Microsoft Sans Serif"/>
                <a:cs typeface="Microsoft Sans Serif"/>
              </a:rPr>
              <a:t>TUTORIAL</a:t>
            </a:r>
            <a:r>
              <a:rPr sz="850" spc="-5" dirty="0">
                <a:latin typeface="Microsoft Sans Serif"/>
                <a:cs typeface="Microsoft Sans Serif"/>
              </a:rPr>
              <a:t> </a:t>
            </a:r>
            <a:r>
              <a:rPr sz="850" spc="-60" dirty="0">
                <a:latin typeface="Microsoft Sans Serif"/>
                <a:cs typeface="Microsoft Sans Serif"/>
              </a:rPr>
              <a:t>SOBRE</a:t>
            </a:r>
            <a:r>
              <a:rPr sz="850" spc="-5" dirty="0">
                <a:latin typeface="Microsoft Sans Serif"/>
                <a:cs typeface="Microsoft Sans Serif"/>
              </a:rPr>
              <a:t> </a:t>
            </a:r>
            <a:r>
              <a:rPr sz="850" spc="-35" dirty="0">
                <a:latin typeface="Microsoft Sans Serif"/>
                <a:cs typeface="Microsoft Sans Serif"/>
              </a:rPr>
              <a:t>PROTECCIÓN</a:t>
            </a:r>
            <a:r>
              <a:rPr sz="850" spc="-5" dirty="0">
                <a:latin typeface="Microsoft Sans Serif"/>
                <a:cs typeface="Microsoft Sans Serif"/>
              </a:rPr>
              <a:t> </a:t>
            </a:r>
            <a:r>
              <a:rPr sz="850" spc="-45" dirty="0">
                <a:latin typeface="Microsoft Sans Serif"/>
                <a:cs typeface="Microsoft Sans Serif"/>
              </a:rPr>
              <a:t>DE</a:t>
            </a:r>
            <a:r>
              <a:rPr sz="850" spc="-5" dirty="0">
                <a:latin typeface="Microsoft Sans Serif"/>
                <a:cs typeface="Microsoft Sans Serif"/>
              </a:rPr>
              <a:t> </a:t>
            </a:r>
            <a:r>
              <a:rPr sz="850" spc="-55" dirty="0">
                <a:latin typeface="Microsoft Sans Serif"/>
                <a:cs typeface="Microsoft Sans Serif"/>
              </a:rPr>
              <a:t>GENERADORES</a:t>
            </a:r>
            <a:r>
              <a:rPr sz="850" dirty="0">
                <a:latin typeface="Microsoft Sans Serif"/>
                <a:cs typeface="Microsoft Sans Serif"/>
              </a:rPr>
              <a:t> </a:t>
            </a:r>
            <a:r>
              <a:rPr sz="850" spc="-30" dirty="0">
                <a:latin typeface="Microsoft Sans Serif"/>
                <a:cs typeface="Microsoft Sans Serif"/>
              </a:rPr>
              <a:t>SÍNCRONOS</a:t>
            </a:r>
            <a:endParaRPr sz="850">
              <a:latin typeface="Microsoft Sans Serif"/>
              <a:cs typeface="Microsoft Sans Serif"/>
            </a:endParaRPr>
          </a:p>
          <a:p>
            <a:pPr marL="1400175">
              <a:lnSpc>
                <a:spcPct val="100000"/>
              </a:lnSpc>
            </a:pPr>
            <a:r>
              <a:rPr sz="850" spc="-15" dirty="0">
                <a:latin typeface="Microsoft Sans Serif"/>
                <a:cs typeface="Microsoft Sans Serif"/>
              </a:rPr>
              <a:t>PUBLICACIÓN</a:t>
            </a:r>
            <a:r>
              <a:rPr sz="850" spc="-5" dirty="0">
                <a:latin typeface="Microsoft Sans Serif"/>
                <a:cs typeface="Microsoft Sans Serif"/>
              </a:rPr>
              <a:t> </a:t>
            </a:r>
            <a:r>
              <a:rPr sz="850" spc="-55" dirty="0">
                <a:latin typeface="Microsoft Sans Serif"/>
                <a:cs typeface="Microsoft Sans Serif"/>
              </a:rPr>
              <a:t>ESPECIAL</a:t>
            </a:r>
            <a:r>
              <a:rPr sz="850" spc="-5" dirty="0">
                <a:latin typeface="Microsoft Sans Serif"/>
                <a:cs typeface="Microsoft Sans Serif"/>
              </a:rPr>
              <a:t> </a:t>
            </a:r>
            <a:r>
              <a:rPr sz="850" spc="-40" dirty="0">
                <a:latin typeface="Microsoft Sans Serif"/>
                <a:cs typeface="Microsoft Sans Serif"/>
              </a:rPr>
              <a:t>DEL</a:t>
            </a:r>
            <a:r>
              <a:rPr sz="850" spc="-5" dirty="0">
                <a:latin typeface="Microsoft Sans Serif"/>
                <a:cs typeface="Microsoft Sans Serif"/>
              </a:rPr>
              <a:t> </a:t>
            </a:r>
            <a:r>
              <a:rPr sz="850" spc="-60" dirty="0">
                <a:latin typeface="Microsoft Sans Serif"/>
                <a:cs typeface="Microsoft Sans Serif"/>
              </a:rPr>
              <a:t>IEEE</a:t>
            </a:r>
            <a:r>
              <a:rPr sz="850" spc="-5" dirty="0">
                <a:latin typeface="Microsoft Sans Serif"/>
                <a:cs typeface="Microsoft Sans Serif"/>
              </a:rPr>
              <a:t> </a:t>
            </a:r>
            <a:r>
              <a:rPr sz="850" spc="-80" dirty="0">
                <a:latin typeface="Microsoft Sans Serif"/>
                <a:cs typeface="Microsoft Sans Serif"/>
              </a:rPr>
              <a:t>PSRC</a:t>
            </a:r>
            <a:endParaRPr sz="850">
              <a:latin typeface="Microsoft Sans Serif"/>
              <a:cs typeface="Microsoft Sans Serif"/>
            </a:endParaRPr>
          </a:p>
        </p:txBody>
      </p:sp>
    </p:spTree>
  </p:cSld>
  <p:clrMapOvr>
    <a:masterClrMapping/>
  </p:clrMapOvr>
</p:sld>
</file>

<file path=ppt/slides/slide103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/>
          <p:nvPr/>
        </p:nvSpPr>
        <p:spPr>
          <a:xfrm>
            <a:off x="1444422" y="9413748"/>
            <a:ext cx="15051933" cy="9525"/>
          </a:xfrm>
          <a:custGeom>
            <a:avLst/>
            <a:gdLst/>
            <a:ahLst/>
            <a:cxnLst/>
            <a:rect l="l" t="t" r="r" b="b"/>
            <a:pathLst>
              <a:path w="6543040" h="9525">
                <a:moveTo>
                  <a:pt x="6542531" y="9144"/>
                </a:moveTo>
                <a:lnTo>
                  <a:pt x="0" y="9144"/>
                </a:lnTo>
                <a:lnTo>
                  <a:pt x="0" y="0"/>
                </a:lnTo>
                <a:lnTo>
                  <a:pt x="6542531" y="0"/>
                </a:lnTo>
                <a:lnTo>
                  <a:pt x="6542531" y="9144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graphicFrame>
        <p:nvGraphicFramePr>
          <p:cNvPr id="3" name="object 3"/>
          <p:cNvGraphicFramePr>
            <a:graphicFrameLocks noGrp="1"/>
          </p:cNvGraphicFramePr>
          <p:nvPr/>
        </p:nvGraphicFramePr>
        <p:xfrm>
          <a:off x="1518047" y="2404872"/>
          <a:ext cx="14851805" cy="4442460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2093305"/>
                <a:gridCol w="1349766"/>
                <a:gridCol w="2299276"/>
                <a:gridCol w="2302198"/>
                <a:gridCol w="2302198"/>
                <a:gridCol w="1674060"/>
                <a:gridCol w="1674060"/>
                <a:gridCol w="1127726"/>
              </a:tblGrid>
              <a:tr h="344424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600">
                        <a:latin typeface="Times New Roman"/>
                        <a:cs typeface="Times New Roman"/>
                      </a:endParaRPr>
                    </a:p>
                    <a:p>
                      <a:pPr>
                        <a:lnSpc>
                          <a:spcPct val="100000"/>
                        </a:lnSpc>
                        <a:spcBef>
                          <a:spcPts val="35"/>
                        </a:spcBef>
                      </a:pPr>
                      <a:endParaRPr sz="450">
                        <a:latin typeface="Times New Roman"/>
                        <a:cs typeface="Times New Roman"/>
                      </a:endParaRPr>
                    </a:p>
                    <a:p>
                      <a:pPr marR="19050" algn="ctr">
                        <a:lnSpc>
                          <a:spcPct val="100000"/>
                        </a:lnSpc>
                      </a:pPr>
                      <a:r>
                        <a:rPr sz="450" spc="10" dirty="0">
                          <a:latin typeface="Microsoft Sans Serif"/>
                          <a:cs typeface="Microsoft Sans Serif"/>
                        </a:rPr>
                        <a:t>Dispositivo</a:t>
                      </a:r>
                      <a:endParaRPr sz="450">
                        <a:latin typeface="Microsoft Sans Serif"/>
                        <a:cs typeface="Microsoft Sans Serif"/>
                      </a:endParaRPr>
                    </a:p>
                  </a:txBody>
                  <a:tcPr marL="0" marR="0" marT="0" marB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  <a:spcBef>
                          <a:spcPts val="20"/>
                        </a:spcBef>
                      </a:pPr>
                      <a:endParaRPr sz="800">
                        <a:latin typeface="Times New Roman"/>
                        <a:cs typeface="Times New Roman"/>
                      </a:endParaRPr>
                    </a:p>
                    <a:p>
                      <a:pPr marR="22225" algn="ctr">
                        <a:lnSpc>
                          <a:spcPct val="100000"/>
                        </a:lnSpc>
                      </a:pPr>
                      <a:r>
                        <a:rPr sz="750" spc="25" dirty="0">
                          <a:latin typeface="Microsoft Sans Serif"/>
                          <a:cs typeface="Microsoft Sans Serif"/>
                        </a:rPr>
                        <a:t>Bloqueo</a:t>
                      </a:r>
                      <a:endParaRPr sz="750">
                        <a:latin typeface="Microsoft Sans Serif"/>
                        <a:cs typeface="Microsoft Sans Serif"/>
                      </a:endParaRPr>
                    </a:p>
                  </a:txBody>
                  <a:tcPr marL="0" marR="0" marT="2540" marB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R="259079" algn="r">
                        <a:lnSpc>
                          <a:spcPct val="100000"/>
                        </a:lnSpc>
                        <a:spcBef>
                          <a:spcPts val="414"/>
                        </a:spcBef>
                      </a:pPr>
                      <a:r>
                        <a:rPr sz="750" spc="25" dirty="0">
                          <a:latin typeface="Microsoft Sans Serif"/>
                          <a:cs typeface="Microsoft Sans Serif"/>
                        </a:rPr>
                        <a:t>Generador</a:t>
                      </a:r>
                      <a:endParaRPr sz="750">
                        <a:latin typeface="Microsoft Sans Serif"/>
                        <a:cs typeface="Microsoft Sans Serif"/>
                      </a:endParaRPr>
                    </a:p>
                    <a:p>
                      <a:pPr marR="215265" algn="r">
                        <a:lnSpc>
                          <a:spcPct val="100000"/>
                        </a:lnSpc>
                        <a:spcBef>
                          <a:spcPts val="229"/>
                        </a:spcBef>
                      </a:pPr>
                      <a:r>
                        <a:rPr sz="650" dirty="0">
                          <a:latin typeface="Microsoft Sans Serif"/>
                          <a:cs typeface="Microsoft Sans Serif"/>
                        </a:rPr>
                        <a:t>Viaje</a:t>
                      </a:r>
                      <a:r>
                        <a:rPr sz="650" spc="-5" dirty="0"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sz="650" dirty="0">
                          <a:latin typeface="Microsoft Sans Serif"/>
                          <a:cs typeface="Microsoft Sans Serif"/>
                        </a:rPr>
                        <a:t>rompedor</a:t>
                      </a:r>
                      <a:endParaRPr sz="650">
                        <a:latin typeface="Microsoft Sans Serif"/>
                        <a:cs typeface="Microsoft Sans Serif"/>
                      </a:endParaRPr>
                    </a:p>
                  </a:txBody>
                  <a:tcPr marL="0" marR="0" marT="52704" marB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  <a:spcBef>
                          <a:spcPts val="30"/>
                        </a:spcBef>
                      </a:pPr>
                      <a:endParaRPr sz="550">
                        <a:latin typeface="Times New Roman"/>
                        <a:cs typeface="Times New Roman"/>
                      </a:endParaRPr>
                    </a:p>
                    <a:p>
                      <a:pPr marR="37465" algn="ctr">
                        <a:lnSpc>
                          <a:spcPct val="100000"/>
                        </a:lnSpc>
                      </a:pPr>
                      <a:r>
                        <a:rPr sz="500" spc="15" dirty="0">
                          <a:latin typeface="Microsoft Sans Serif"/>
                          <a:cs typeface="Microsoft Sans Serif"/>
                        </a:rPr>
                        <a:t>Rompedor</a:t>
                      </a:r>
                      <a:r>
                        <a:rPr sz="500" spc="-20" dirty="0"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sz="500" spc="15" dirty="0">
                          <a:latin typeface="Microsoft Sans Serif"/>
                          <a:cs typeface="Microsoft Sans Serif"/>
                        </a:rPr>
                        <a:t>de</a:t>
                      </a:r>
                      <a:r>
                        <a:rPr sz="500" spc="-20" dirty="0"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sz="500" spc="15" dirty="0">
                          <a:latin typeface="Microsoft Sans Serif"/>
                          <a:cs typeface="Microsoft Sans Serif"/>
                        </a:rPr>
                        <a:t>campo</a:t>
                      </a:r>
                      <a:endParaRPr sz="500">
                        <a:latin typeface="Microsoft Sans Serif"/>
                        <a:cs typeface="Microsoft Sans Serif"/>
                      </a:endParaRPr>
                    </a:p>
                    <a:p>
                      <a:pPr algn="ctr">
                        <a:lnSpc>
                          <a:spcPct val="100000"/>
                        </a:lnSpc>
                        <a:spcBef>
                          <a:spcPts val="180"/>
                        </a:spcBef>
                      </a:pPr>
                      <a:r>
                        <a:rPr sz="750" dirty="0">
                          <a:latin typeface="Microsoft Sans Serif"/>
                          <a:cs typeface="Microsoft Sans Serif"/>
                        </a:rPr>
                        <a:t>Viaje</a:t>
                      </a:r>
                      <a:endParaRPr sz="750">
                        <a:latin typeface="Microsoft Sans Serif"/>
                        <a:cs typeface="Microsoft Sans Serif"/>
                      </a:endParaRPr>
                    </a:p>
                  </a:txBody>
                  <a:tcPr marL="0" marR="0" marT="3810" marB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389890" marR="200660" indent="-212090">
                        <a:lnSpc>
                          <a:spcPct val="114700"/>
                        </a:lnSpc>
                        <a:spcBef>
                          <a:spcPts val="280"/>
                        </a:spcBef>
                      </a:pPr>
                      <a:r>
                        <a:rPr sz="750" dirty="0">
                          <a:latin typeface="Microsoft Sans Serif"/>
                          <a:cs typeface="Microsoft Sans Serif"/>
                        </a:rPr>
                        <a:t>Fuerza</a:t>
                      </a:r>
                      <a:r>
                        <a:rPr sz="750" spc="-5" dirty="0"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sz="750" dirty="0">
                          <a:latin typeface="Microsoft Sans Serif"/>
                          <a:cs typeface="Microsoft Sans Serif"/>
                        </a:rPr>
                        <a:t>motriz  Viaje</a:t>
                      </a:r>
                      <a:endParaRPr sz="750">
                        <a:latin typeface="Microsoft Sans Serif"/>
                        <a:cs typeface="Microsoft Sans Serif"/>
                      </a:endParaRPr>
                    </a:p>
                  </a:txBody>
                  <a:tcPr marL="0" marR="0" marT="35560" marB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R="15875" algn="ctr">
                        <a:lnSpc>
                          <a:spcPct val="100000"/>
                        </a:lnSpc>
                        <a:spcBef>
                          <a:spcPts val="414"/>
                        </a:spcBef>
                      </a:pPr>
                      <a:r>
                        <a:rPr sz="750" spc="20" dirty="0">
                          <a:latin typeface="Microsoft Sans Serif"/>
                          <a:cs typeface="Microsoft Sans Serif"/>
                        </a:rPr>
                        <a:t>Diluvio</a:t>
                      </a:r>
                      <a:endParaRPr sz="750">
                        <a:latin typeface="Microsoft Sans Serif"/>
                        <a:cs typeface="Microsoft Sans Serif"/>
                      </a:endParaRPr>
                    </a:p>
                    <a:p>
                      <a:pPr marR="9525" algn="ctr">
                        <a:lnSpc>
                          <a:spcPct val="100000"/>
                        </a:lnSpc>
                        <a:spcBef>
                          <a:spcPts val="80"/>
                        </a:spcBef>
                      </a:pPr>
                      <a:r>
                        <a:rPr sz="800" spc="-5" dirty="0">
                          <a:latin typeface="Microsoft Sans Serif"/>
                          <a:cs typeface="Microsoft Sans Serif"/>
                        </a:rPr>
                        <a:t>(Ver</a:t>
                      </a:r>
                      <a:r>
                        <a:rPr sz="800" spc="-25" dirty="0"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sz="800" spc="30" dirty="0">
                          <a:latin typeface="Microsoft Sans Serif"/>
                          <a:cs typeface="Microsoft Sans Serif"/>
                        </a:rPr>
                        <a:t>Nota</a:t>
                      </a:r>
                      <a:r>
                        <a:rPr sz="800" spc="-25" dirty="0"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sz="800" spc="-10" dirty="0">
                          <a:latin typeface="Microsoft Sans Serif"/>
                          <a:cs typeface="Microsoft Sans Serif"/>
                        </a:rPr>
                        <a:t>1)</a:t>
                      </a:r>
                      <a:endParaRPr sz="800">
                        <a:latin typeface="Microsoft Sans Serif"/>
                        <a:cs typeface="Microsoft Sans Serif"/>
                      </a:endParaRPr>
                    </a:p>
                  </a:txBody>
                  <a:tcPr marL="0" marR="0" marT="52704" marB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R="9525" algn="ctr">
                        <a:lnSpc>
                          <a:spcPct val="100000"/>
                        </a:lnSpc>
                        <a:spcBef>
                          <a:spcPts val="515"/>
                        </a:spcBef>
                      </a:pPr>
                      <a:r>
                        <a:rPr sz="650" spc="20" dirty="0">
                          <a:latin typeface="Microsoft Sans Serif"/>
                          <a:cs typeface="Microsoft Sans Serif"/>
                        </a:rPr>
                        <a:t>Apagador</a:t>
                      </a:r>
                      <a:endParaRPr sz="650">
                        <a:latin typeface="Microsoft Sans Serif"/>
                        <a:cs typeface="Microsoft Sans Serif"/>
                      </a:endParaRPr>
                    </a:p>
                    <a:p>
                      <a:pPr marR="9525" algn="ctr">
                        <a:lnSpc>
                          <a:spcPct val="100000"/>
                        </a:lnSpc>
                        <a:spcBef>
                          <a:spcPts val="100"/>
                        </a:spcBef>
                      </a:pPr>
                      <a:r>
                        <a:rPr sz="800" spc="-5" dirty="0">
                          <a:latin typeface="Microsoft Sans Serif"/>
                          <a:cs typeface="Microsoft Sans Serif"/>
                        </a:rPr>
                        <a:t>(Ver</a:t>
                      </a:r>
                      <a:r>
                        <a:rPr sz="800" spc="-25" dirty="0"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sz="800" spc="30" dirty="0">
                          <a:latin typeface="Microsoft Sans Serif"/>
                          <a:cs typeface="Microsoft Sans Serif"/>
                        </a:rPr>
                        <a:t>Nota</a:t>
                      </a:r>
                      <a:r>
                        <a:rPr sz="800" spc="-25" dirty="0"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sz="800" spc="-10" dirty="0">
                          <a:latin typeface="Microsoft Sans Serif"/>
                          <a:cs typeface="Microsoft Sans Serif"/>
                        </a:rPr>
                        <a:t>2)</a:t>
                      </a:r>
                      <a:endParaRPr sz="800">
                        <a:latin typeface="Microsoft Sans Serif"/>
                        <a:cs typeface="Microsoft Sans Serif"/>
                      </a:endParaRPr>
                    </a:p>
                  </a:txBody>
                  <a:tcPr marL="0" marR="0" marT="65404" marB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85090">
                        <a:lnSpc>
                          <a:spcPts val="835"/>
                        </a:lnSpc>
                        <a:spcBef>
                          <a:spcPts val="464"/>
                        </a:spcBef>
                      </a:pPr>
                      <a:r>
                        <a:rPr sz="700" spc="20" dirty="0">
                          <a:latin typeface="Microsoft Sans Serif"/>
                          <a:cs typeface="Microsoft Sans Serif"/>
                        </a:rPr>
                        <a:t>Alarma</a:t>
                      </a:r>
                      <a:endParaRPr sz="700">
                        <a:latin typeface="Microsoft Sans Serif"/>
                        <a:cs typeface="Microsoft Sans Serif"/>
                      </a:endParaRPr>
                    </a:p>
                    <a:p>
                      <a:pPr marL="123189">
                        <a:lnSpc>
                          <a:spcPts val="1075"/>
                        </a:lnSpc>
                      </a:pPr>
                      <a:r>
                        <a:rPr sz="900" dirty="0">
                          <a:latin typeface="Microsoft Sans Serif"/>
                          <a:cs typeface="Microsoft Sans Serif"/>
                        </a:rPr>
                        <a:t>Solo</a:t>
                      </a:r>
                      <a:endParaRPr sz="900">
                        <a:latin typeface="Microsoft Sans Serif"/>
                        <a:cs typeface="Microsoft Sans Serif"/>
                      </a:endParaRPr>
                    </a:p>
                  </a:txBody>
                  <a:tcPr marL="0" marR="0" marT="59054" marB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</a:tr>
              <a:tr h="342900">
                <a:tc>
                  <a:txBody>
                    <a:bodyPr/>
                    <a:lstStyle/>
                    <a:p>
                      <a:pPr marR="5715" algn="ctr">
                        <a:lnSpc>
                          <a:spcPct val="100000"/>
                        </a:lnSpc>
                        <a:spcBef>
                          <a:spcPts val="315"/>
                        </a:spcBef>
                      </a:pPr>
                      <a:r>
                        <a:rPr sz="850" spc="-30" dirty="0">
                          <a:latin typeface="Microsoft Sans Serif"/>
                          <a:cs typeface="Microsoft Sans Serif"/>
                        </a:rPr>
                        <a:t>A87SP</a:t>
                      </a:r>
                      <a:endParaRPr sz="850">
                        <a:latin typeface="Microsoft Sans Serif"/>
                        <a:cs typeface="Microsoft Sans Serif"/>
                      </a:endParaRPr>
                    </a:p>
                    <a:p>
                      <a:pPr marR="11430" algn="ctr">
                        <a:lnSpc>
                          <a:spcPct val="100000"/>
                        </a:lnSpc>
                        <a:spcBef>
                          <a:spcPts val="50"/>
                        </a:spcBef>
                      </a:pPr>
                      <a:r>
                        <a:rPr sz="800" spc="-5" dirty="0">
                          <a:latin typeface="Microsoft Sans Serif"/>
                          <a:cs typeface="Microsoft Sans Serif"/>
                        </a:rPr>
                        <a:t>(Ver</a:t>
                      </a:r>
                      <a:r>
                        <a:rPr sz="800" spc="-25" dirty="0"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sz="800" spc="30" dirty="0">
                          <a:latin typeface="Microsoft Sans Serif"/>
                          <a:cs typeface="Microsoft Sans Serif"/>
                        </a:rPr>
                        <a:t>Nota</a:t>
                      </a:r>
                      <a:r>
                        <a:rPr sz="800" spc="-25" dirty="0"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sz="800" spc="-10" dirty="0">
                          <a:latin typeface="Microsoft Sans Serif"/>
                          <a:cs typeface="Microsoft Sans Serif"/>
                        </a:rPr>
                        <a:t>3)</a:t>
                      </a:r>
                      <a:endParaRPr sz="800">
                        <a:latin typeface="Microsoft Sans Serif"/>
                        <a:cs typeface="Microsoft Sans Serif"/>
                      </a:endParaRPr>
                    </a:p>
                  </a:txBody>
                  <a:tcPr marL="0" marR="0" marT="40005" marB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24130" algn="ctr">
                        <a:lnSpc>
                          <a:spcPct val="100000"/>
                        </a:lnSpc>
                        <a:spcBef>
                          <a:spcPts val="820"/>
                        </a:spcBef>
                      </a:pPr>
                      <a:r>
                        <a:rPr sz="800" spc="-5" dirty="0">
                          <a:latin typeface="Microsoft Sans Serif"/>
                          <a:cs typeface="Microsoft Sans Serif"/>
                        </a:rPr>
                        <a:t>86G1</a:t>
                      </a:r>
                      <a:endParaRPr sz="800">
                        <a:latin typeface="Microsoft Sans Serif"/>
                        <a:cs typeface="Microsoft Sans Serif"/>
                      </a:endParaRPr>
                    </a:p>
                  </a:txBody>
                  <a:tcPr marL="0" marR="0" marT="104140" marB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R="5080" algn="ctr">
                        <a:lnSpc>
                          <a:spcPct val="100000"/>
                        </a:lnSpc>
                        <a:spcBef>
                          <a:spcPts val="820"/>
                        </a:spcBef>
                      </a:pPr>
                      <a:r>
                        <a:rPr sz="800" dirty="0">
                          <a:latin typeface="Microsoft Sans Serif"/>
                          <a:cs typeface="Microsoft Sans Serif"/>
                        </a:rPr>
                        <a:t>X</a:t>
                      </a:r>
                      <a:endParaRPr sz="800">
                        <a:latin typeface="Microsoft Sans Serif"/>
                        <a:cs typeface="Microsoft Sans Serif"/>
                      </a:endParaRPr>
                    </a:p>
                  </a:txBody>
                  <a:tcPr marL="0" marR="0" marT="104140" marB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R="4445" algn="ctr">
                        <a:lnSpc>
                          <a:spcPct val="100000"/>
                        </a:lnSpc>
                        <a:spcBef>
                          <a:spcPts val="820"/>
                        </a:spcBef>
                      </a:pPr>
                      <a:r>
                        <a:rPr sz="800" dirty="0">
                          <a:latin typeface="Microsoft Sans Serif"/>
                          <a:cs typeface="Microsoft Sans Serif"/>
                        </a:rPr>
                        <a:t>X</a:t>
                      </a:r>
                      <a:endParaRPr sz="800">
                        <a:latin typeface="Microsoft Sans Serif"/>
                        <a:cs typeface="Microsoft Sans Serif"/>
                      </a:endParaRPr>
                    </a:p>
                  </a:txBody>
                  <a:tcPr marL="0" marR="0" marT="104140" marB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R="4445" algn="ctr">
                        <a:lnSpc>
                          <a:spcPct val="100000"/>
                        </a:lnSpc>
                        <a:spcBef>
                          <a:spcPts val="820"/>
                        </a:spcBef>
                      </a:pPr>
                      <a:r>
                        <a:rPr sz="800" dirty="0">
                          <a:latin typeface="Microsoft Sans Serif"/>
                          <a:cs typeface="Microsoft Sans Serif"/>
                        </a:rPr>
                        <a:t>X</a:t>
                      </a:r>
                      <a:endParaRPr sz="800">
                        <a:latin typeface="Microsoft Sans Serif"/>
                        <a:cs typeface="Microsoft Sans Serif"/>
                      </a:endParaRPr>
                    </a:p>
                  </a:txBody>
                  <a:tcPr marL="0" marR="0" marT="104140" marB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327660">
                        <a:lnSpc>
                          <a:spcPct val="100000"/>
                        </a:lnSpc>
                        <a:spcBef>
                          <a:spcPts val="820"/>
                        </a:spcBef>
                      </a:pPr>
                      <a:r>
                        <a:rPr sz="800" dirty="0">
                          <a:latin typeface="Microsoft Sans Serif"/>
                          <a:cs typeface="Microsoft Sans Serif"/>
                        </a:rPr>
                        <a:t>X</a:t>
                      </a:r>
                      <a:endParaRPr sz="800">
                        <a:latin typeface="Microsoft Sans Serif"/>
                        <a:cs typeface="Microsoft Sans Serif"/>
                      </a:endParaRPr>
                    </a:p>
                  </a:txBody>
                  <a:tcPr marL="0" marR="0" marT="104140" marB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R="6350" algn="ctr">
                        <a:lnSpc>
                          <a:spcPct val="100000"/>
                        </a:lnSpc>
                        <a:spcBef>
                          <a:spcPts val="820"/>
                        </a:spcBef>
                      </a:pPr>
                      <a:r>
                        <a:rPr sz="800" dirty="0">
                          <a:latin typeface="Microsoft Sans Serif"/>
                          <a:cs typeface="Microsoft Sans Serif"/>
                        </a:rPr>
                        <a:t>X</a:t>
                      </a:r>
                      <a:endParaRPr sz="800">
                        <a:latin typeface="Microsoft Sans Serif"/>
                        <a:cs typeface="Microsoft Sans Serif"/>
                      </a:endParaRPr>
                    </a:p>
                  </a:txBody>
                  <a:tcPr marL="0" marR="0" marT="104140" marB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7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</a:tr>
              <a:tr h="214883">
                <a:tc>
                  <a:txBody>
                    <a:bodyPr/>
                    <a:lstStyle/>
                    <a:p>
                      <a:pPr marL="15875" algn="ctr">
                        <a:lnSpc>
                          <a:spcPct val="100000"/>
                        </a:lnSpc>
                        <a:spcBef>
                          <a:spcPts val="265"/>
                        </a:spcBef>
                      </a:pPr>
                      <a:r>
                        <a:rPr sz="900" spc="10" dirty="0">
                          <a:latin typeface="Microsoft Sans Serif"/>
                          <a:cs typeface="Microsoft Sans Serif"/>
                        </a:rPr>
                        <a:t>21</a:t>
                      </a:r>
                      <a:endParaRPr sz="900">
                        <a:latin typeface="Microsoft Sans Serif"/>
                        <a:cs typeface="Microsoft Sans Serif"/>
                      </a:endParaRPr>
                    </a:p>
                  </a:txBody>
                  <a:tcPr marL="0" marR="0" marT="33655" marB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7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R="6350"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800" dirty="0">
                          <a:latin typeface="Microsoft Sans Serif"/>
                          <a:cs typeface="Microsoft Sans Serif"/>
                        </a:rPr>
                        <a:t>X</a:t>
                      </a:r>
                      <a:endParaRPr sz="800">
                        <a:latin typeface="Microsoft Sans Serif"/>
                        <a:cs typeface="Microsoft Sans Serif"/>
                      </a:endParaRPr>
                    </a:p>
                  </a:txBody>
                  <a:tcPr marL="0" marR="0" marT="38100" marB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R="3175"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800" dirty="0">
                          <a:latin typeface="Microsoft Sans Serif"/>
                          <a:cs typeface="Microsoft Sans Serif"/>
                        </a:rPr>
                        <a:t>X</a:t>
                      </a:r>
                      <a:endParaRPr sz="800">
                        <a:latin typeface="Microsoft Sans Serif"/>
                        <a:cs typeface="Microsoft Sans Serif"/>
                      </a:endParaRPr>
                    </a:p>
                  </a:txBody>
                  <a:tcPr marL="0" marR="0" marT="38100" marB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R="11430" algn="ctr">
                        <a:lnSpc>
                          <a:spcPct val="100000"/>
                        </a:lnSpc>
                        <a:spcBef>
                          <a:spcPts val="400"/>
                        </a:spcBef>
                      </a:pPr>
                      <a:r>
                        <a:rPr sz="700" dirty="0">
                          <a:latin typeface="Microsoft Sans Serif"/>
                          <a:cs typeface="Microsoft Sans Serif"/>
                        </a:rPr>
                        <a:t>Ver</a:t>
                      </a:r>
                      <a:r>
                        <a:rPr sz="700" spc="-25" dirty="0"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sz="700" spc="30" dirty="0">
                          <a:latin typeface="Microsoft Sans Serif"/>
                          <a:cs typeface="Microsoft Sans Serif"/>
                        </a:rPr>
                        <a:t>nota</a:t>
                      </a:r>
                      <a:r>
                        <a:rPr sz="700" spc="-25" dirty="0"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sz="700" spc="10" dirty="0">
                          <a:latin typeface="Microsoft Sans Serif"/>
                          <a:cs typeface="Microsoft Sans Serif"/>
                        </a:rPr>
                        <a:t>5</a:t>
                      </a:r>
                      <a:endParaRPr sz="700">
                        <a:latin typeface="Microsoft Sans Serif"/>
                        <a:cs typeface="Microsoft Sans Serif"/>
                      </a:endParaRPr>
                    </a:p>
                  </a:txBody>
                  <a:tcPr marL="0" marR="0" marT="50800" marB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7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7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7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</a:tr>
              <a:tr h="211835">
                <a:tc>
                  <a:txBody>
                    <a:bodyPr/>
                    <a:lstStyle/>
                    <a:p>
                      <a:pPr marL="15875" algn="ctr">
                        <a:lnSpc>
                          <a:spcPct val="100000"/>
                        </a:lnSpc>
                        <a:spcBef>
                          <a:spcPts val="250"/>
                        </a:spcBef>
                      </a:pPr>
                      <a:r>
                        <a:rPr sz="900" spc="10" dirty="0">
                          <a:latin typeface="Microsoft Sans Serif"/>
                          <a:cs typeface="Microsoft Sans Serif"/>
                        </a:rPr>
                        <a:t>24</a:t>
                      </a:r>
                      <a:endParaRPr sz="900">
                        <a:latin typeface="Microsoft Sans Serif"/>
                        <a:cs typeface="Microsoft Sans Serif"/>
                      </a:endParaRPr>
                    </a:p>
                  </a:txBody>
                  <a:tcPr marL="0" marR="0" marT="31750" marB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7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R="6350" algn="ctr">
                        <a:lnSpc>
                          <a:spcPct val="100000"/>
                        </a:lnSpc>
                        <a:spcBef>
                          <a:spcPts val="290"/>
                        </a:spcBef>
                      </a:pPr>
                      <a:r>
                        <a:rPr sz="800" dirty="0">
                          <a:latin typeface="Microsoft Sans Serif"/>
                          <a:cs typeface="Microsoft Sans Serif"/>
                        </a:rPr>
                        <a:t>X</a:t>
                      </a:r>
                      <a:endParaRPr sz="800">
                        <a:latin typeface="Microsoft Sans Serif"/>
                        <a:cs typeface="Microsoft Sans Serif"/>
                      </a:endParaRPr>
                    </a:p>
                  </a:txBody>
                  <a:tcPr marL="0" marR="0" marT="36830" marB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R="3175" algn="ctr">
                        <a:lnSpc>
                          <a:spcPct val="100000"/>
                        </a:lnSpc>
                        <a:spcBef>
                          <a:spcPts val="290"/>
                        </a:spcBef>
                      </a:pPr>
                      <a:r>
                        <a:rPr sz="800" dirty="0">
                          <a:latin typeface="Microsoft Sans Serif"/>
                          <a:cs typeface="Microsoft Sans Serif"/>
                        </a:rPr>
                        <a:t>X</a:t>
                      </a:r>
                      <a:endParaRPr sz="800">
                        <a:latin typeface="Microsoft Sans Serif"/>
                        <a:cs typeface="Microsoft Sans Serif"/>
                      </a:endParaRPr>
                    </a:p>
                  </a:txBody>
                  <a:tcPr marL="0" marR="0" marT="36830" marB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R="3810" algn="ctr">
                        <a:lnSpc>
                          <a:spcPct val="100000"/>
                        </a:lnSpc>
                        <a:spcBef>
                          <a:spcPts val="290"/>
                        </a:spcBef>
                      </a:pPr>
                      <a:r>
                        <a:rPr sz="800" dirty="0">
                          <a:latin typeface="Microsoft Sans Serif"/>
                          <a:cs typeface="Microsoft Sans Serif"/>
                        </a:rPr>
                        <a:t>X</a:t>
                      </a:r>
                      <a:endParaRPr sz="800">
                        <a:latin typeface="Microsoft Sans Serif"/>
                        <a:cs typeface="Microsoft Sans Serif"/>
                      </a:endParaRPr>
                    </a:p>
                  </a:txBody>
                  <a:tcPr marL="0" marR="0" marT="36830" marB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7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7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7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</a:tr>
              <a:tr h="211836">
                <a:tc>
                  <a:txBody>
                    <a:bodyPr/>
                    <a:lstStyle/>
                    <a:p>
                      <a:pPr marL="15875" algn="ctr">
                        <a:lnSpc>
                          <a:spcPct val="100000"/>
                        </a:lnSpc>
                        <a:spcBef>
                          <a:spcPts val="250"/>
                        </a:spcBef>
                      </a:pPr>
                      <a:r>
                        <a:rPr sz="900" spc="10" dirty="0">
                          <a:latin typeface="Microsoft Sans Serif"/>
                          <a:cs typeface="Microsoft Sans Serif"/>
                        </a:rPr>
                        <a:t>27</a:t>
                      </a:r>
                      <a:endParaRPr sz="900">
                        <a:latin typeface="Microsoft Sans Serif"/>
                        <a:cs typeface="Microsoft Sans Serif"/>
                      </a:endParaRPr>
                    </a:p>
                  </a:txBody>
                  <a:tcPr marL="0" marR="0" marT="31750" marB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7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7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7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7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7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7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R="8890" algn="ctr">
                        <a:lnSpc>
                          <a:spcPct val="100000"/>
                        </a:lnSpc>
                        <a:spcBef>
                          <a:spcPts val="290"/>
                        </a:spcBef>
                      </a:pPr>
                      <a:r>
                        <a:rPr sz="800" dirty="0">
                          <a:latin typeface="Microsoft Sans Serif"/>
                          <a:cs typeface="Microsoft Sans Serif"/>
                        </a:rPr>
                        <a:t>X</a:t>
                      </a:r>
                      <a:endParaRPr sz="800">
                        <a:latin typeface="Microsoft Sans Serif"/>
                        <a:cs typeface="Microsoft Sans Serif"/>
                      </a:endParaRPr>
                    </a:p>
                  </a:txBody>
                  <a:tcPr marL="0" marR="0" marT="36830" marB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</a:tr>
              <a:tr h="213359">
                <a:tc>
                  <a:txBody>
                    <a:bodyPr/>
                    <a:lstStyle/>
                    <a:p>
                      <a:pPr marR="21590" algn="ctr">
                        <a:lnSpc>
                          <a:spcPct val="100000"/>
                        </a:lnSpc>
                        <a:spcBef>
                          <a:spcPts val="375"/>
                        </a:spcBef>
                      </a:pPr>
                      <a:r>
                        <a:rPr sz="800" spc="5" dirty="0">
                          <a:latin typeface="Microsoft Sans Serif"/>
                          <a:cs typeface="Microsoft Sans Serif"/>
                        </a:rPr>
                        <a:t>27TN/64G</a:t>
                      </a:r>
                      <a:endParaRPr sz="800">
                        <a:latin typeface="Microsoft Sans Serif"/>
                        <a:cs typeface="Microsoft Sans Serif"/>
                      </a:endParaRPr>
                    </a:p>
                  </a:txBody>
                  <a:tcPr marL="0" marR="0" marT="47625" marB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7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7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7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7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7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7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R="8890"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800" dirty="0">
                          <a:latin typeface="Microsoft Sans Serif"/>
                          <a:cs typeface="Microsoft Sans Serif"/>
                        </a:rPr>
                        <a:t>X</a:t>
                      </a:r>
                      <a:endParaRPr sz="800">
                        <a:latin typeface="Microsoft Sans Serif"/>
                        <a:cs typeface="Microsoft Sans Serif"/>
                      </a:endParaRPr>
                    </a:p>
                  </a:txBody>
                  <a:tcPr marL="0" marR="0" marT="38100" marB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</a:tr>
              <a:tr h="213360">
                <a:tc>
                  <a:txBody>
                    <a:bodyPr/>
                    <a:lstStyle/>
                    <a:p>
                      <a:pPr marL="5080" algn="ctr">
                        <a:lnSpc>
                          <a:spcPct val="100000"/>
                        </a:lnSpc>
                        <a:spcBef>
                          <a:spcPts val="265"/>
                        </a:spcBef>
                      </a:pPr>
                      <a:r>
                        <a:rPr sz="900" spc="-20" dirty="0">
                          <a:latin typeface="Microsoft Sans Serif"/>
                          <a:cs typeface="Microsoft Sans Serif"/>
                        </a:rPr>
                        <a:t>32F</a:t>
                      </a:r>
                      <a:endParaRPr sz="900">
                        <a:latin typeface="Microsoft Sans Serif"/>
                        <a:cs typeface="Microsoft Sans Serif"/>
                      </a:endParaRPr>
                    </a:p>
                  </a:txBody>
                  <a:tcPr marL="0" marR="0" marT="33655" marB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7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R="6350" algn="ctr">
                        <a:lnSpc>
                          <a:spcPct val="100000"/>
                        </a:lnSpc>
                        <a:spcBef>
                          <a:spcPts val="305"/>
                        </a:spcBef>
                      </a:pPr>
                      <a:r>
                        <a:rPr sz="800" dirty="0">
                          <a:latin typeface="Microsoft Sans Serif"/>
                          <a:cs typeface="Microsoft Sans Serif"/>
                        </a:rPr>
                        <a:t>X</a:t>
                      </a:r>
                      <a:endParaRPr sz="800">
                        <a:latin typeface="Microsoft Sans Serif"/>
                        <a:cs typeface="Microsoft Sans Serif"/>
                      </a:endParaRPr>
                    </a:p>
                  </a:txBody>
                  <a:tcPr marL="0" marR="0" marT="38735" marB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R="3175" algn="ctr">
                        <a:lnSpc>
                          <a:spcPct val="100000"/>
                        </a:lnSpc>
                        <a:spcBef>
                          <a:spcPts val="305"/>
                        </a:spcBef>
                      </a:pPr>
                      <a:r>
                        <a:rPr sz="800" dirty="0">
                          <a:latin typeface="Microsoft Sans Serif"/>
                          <a:cs typeface="Microsoft Sans Serif"/>
                        </a:rPr>
                        <a:t>X</a:t>
                      </a:r>
                      <a:endParaRPr sz="800">
                        <a:latin typeface="Microsoft Sans Serif"/>
                        <a:cs typeface="Microsoft Sans Serif"/>
                      </a:endParaRPr>
                    </a:p>
                  </a:txBody>
                  <a:tcPr marL="0" marR="0" marT="38735" marB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7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7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7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7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</a:tr>
              <a:tr h="211835">
                <a:tc>
                  <a:txBody>
                    <a:bodyPr/>
                    <a:lstStyle/>
                    <a:p>
                      <a:pPr marL="5080" algn="ctr">
                        <a:lnSpc>
                          <a:spcPct val="100000"/>
                        </a:lnSpc>
                        <a:spcBef>
                          <a:spcPts val="250"/>
                        </a:spcBef>
                      </a:pPr>
                      <a:r>
                        <a:rPr sz="900" spc="-25" dirty="0">
                          <a:latin typeface="Microsoft Sans Serif"/>
                          <a:cs typeface="Microsoft Sans Serif"/>
                        </a:rPr>
                        <a:t>32R</a:t>
                      </a:r>
                      <a:endParaRPr sz="900">
                        <a:latin typeface="Microsoft Sans Serif"/>
                        <a:cs typeface="Microsoft Sans Serif"/>
                      </a:endParaRPr>
                    </a:p>
                  </a:txBody>
                  <a:tcPr marL="0" marR="0" marT="31750" marB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7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R="6350" algn="ctr">
                        <a:lnSpc>
                          <a:spcPct val="100000"/>
                        </a:lnSpc>
                        <a:spcBef>
                          <a:spcPts val="290"/>
                        </a:spcBef>
                      </a:pPr>
                      <a:r>
                        <a:rPr sz="800" dirty="0">
                          <a:latin typeface="Microsoft Sans Serif"/>
                          <a:cs typeface="Microsoft Sans Serif"/>
                        </a:rPr>
                        <a:t>X</a:t>
                      </a:r>
                      <a:endParaRPr sz="800">
                        <a:latin typeface="Microsoft Sans Serif"/>
                        <a:cs typeface="Microsoft Sans Serif"/>
                      </a:endParaRPr>
                    </a:p>
                  </a:txBody>
                  <a:tcPr marL="0" marR="0" marT="36830" marB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R="3175" algn="ctr">
                        <a:lnSpc>
                          <a:spcPct val="100000"/>
                        </a:lnSpc>
                        <a:spcBef>
                          <a:spcPts val="290"/>
                        </a:spcBef>
                      </a:pPr>
                      <a:r>
                        <a:rPr sz="800" dirty="0">
                          <a:latin typeface="Microsoft Sans Serif"/>
                          <a:cs typeface="Microsoft Sans Serif"/>
                        </a:rPr>
                        <a:t>X</a:t>
                      </a:r>
                      <a:endParaRPr sz="800">
                        <a:latin typeface="Microsoft Sans Serif"/>
                        <a:cs typeface="Microsoft Sans Serif"/>
                      </a:endParaRPr>
                    </a:p>
                  </a:txBody>
                  <a:tcPr marL="0" marR="0" marT="36830" marB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R="3810" algn="ctr">
                        <a:lnSpc>
                          <a:spcPct val="100000"/>
                        </a:lnSpc>
                        <a:spcBef>
                          <a:spcPts val="290"/>
                        </a:spcBef>
                      </a:pPr>
                      <a:r>
                        <a:rPr sz="800" dirty="0">
                          <a:latin typeface="Microsoft Sans Serif"/>
                          <a:cs typeface="Microsoft Sans Serif"/>
                        </a:rPr>
                        <a:t>X</a:t>
                      </a:r>
                      <a:endParaRPr sz="800">
                        <a:latin typeface="Microsoft Sans Serif"/>
                        <a:cs typeface="Microsoft Sans Serif"/>
                      </a:endParaRPr>
                    </a:p>
                  </a:txBody>
                  <a:tcPr marL="0" marR="0" marT="36830" marB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7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7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7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</a:tr>
              <a:tr h="213360">
                <a:tc>
                  <a:txBody>
                    <a:bodyPr/>
                    <a:lstStyle/>
                    <a:p>
                      <a:pPr marL="15875" algn="ctr">
                        <a:lnSpc>
                          <a:spcPct val="100000"/>
                        </a:lnSpc>
                        <a:spcBef>
                          <a:spcPts val="275"/>
                        </a:spcBef>
                      </a:pPr>
                      <a:r>
                        <a:rPr sz="900" spc="10" dirty="0">
                          <a:latin typeface="Microsoft Sans Serif"/>
                          <a:cs typeface="Microsoft Sans Serif"/>
                        </a:rPr>
                        <a:t>40</a:t>
                      </a:r>
                      <a:endParaRPr sz="900">
                        <a:latin typeface="Microsoft Sans Serif"/>
                        <a:cs typeface="Microsoft Sans Serif"/>
                      </a:endParaRPr>
                    </a:p>
                  </a:txBody>
                  <a:tcPr marL="0" marR="0" marT="34925" marB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7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R="6350"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800" dirty="0">
                          <a:latin typeface="Microsoft Sans Serif"/>
                          <a:cs typeface="Microsoft Sans Serif"/>
                        </a:rPr>
                        <a:t>X</a:t>
                      </a:r>
                      <a:endParaRPr sz="800">
                        <a:latin typeface="Microsoft Sans Serif"/>
                        <a:cs typeface="Microsoft Sans Serif"/>
                      </a:endParaRPr>
                    </a:p>
                  </a:txBody>
                  <a:tcPr marL="0" marR="0" marT="38100" marB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R="3175"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800" dirty="0">
                          <a:latin typeface="Microsoft Sans Serif"/>
                          <a:cs typeface="Microsoft Sans Serif"/>
                        </a:rPr>
                        <a:t>X</a:t>
                      </a:r>
                      <a:endParaRPr sz="800">
                        <a:latin typeface="Microsoft Sans Serif"/>
                        <a:cs typeface="Microsoft Sans Serif"/>
                      </a:endParaRPr>
                    </a:p>
                  </a:txBody>
                  <a:tcPr marL="0" marR="0" marT="38100" marB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R="3810"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800" dirty="0">
                          <a:latin typeface="Microsoft Sans Serif"/>
                          <a:cs typeface="Microsoft Sans Serif"/>
                        </a:rPr>
                        <a:t>X</a:t>
                      </a:r>
                      <a:endParaRPr sz="800">
                        <a:latin typeface="Microsoft Sans Serif"/>
                        <a:cs typeface="Microsoft Sans Serif"/>
                      </a:endParaRPr>
                    </a:p>
                  </a:txBody>
                  <a:tcPr marL="0" marR="0" marT="38100" marB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7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7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7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</a:tr>
              <a:tr h="213359">
                <a:tc>
                  <a:txBody>
                    <a:bodyPr/>
                    <a:lstStyle/>
                    <a:p>
                      <a:pPr marL="15875" algn="ctr">
                        <a:lnSpc>
                          <a:spcPct val="100000"/>
                        </a:lnSpc>
                        <a:spcBef>
                          <a:spcPts val="265"/>
                        </a:spcBef>
                      </a:pPr>
                      <a:r>
                        <a:rPr sz="900" spc="10" dirty="0">
                          <a:latin typeface="Microsoft Sans Serif"/>
                          <a:cs typeface="Microsoft Sans Serif"/>
                        </a:rPr>
                        <a:t>46</a:t>
                      </a:r>
                      <a:endParaRPr sz="900">
                        <a:latin typeface="Microsoft Sans Serif"/>
                        <a:cs typeface="Microsoft Sans Serif"/>
                      </a:endParaRPr>
                    </a:p>
                  </a:txBody>
                  <a:tcPr marL="0" marR="0" marT="33655" marB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7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R="6350"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800" dirty="0">
                          <a:latin typeface="Microsoft Sans Serif"/>
                          <a:cs typeface="Microsoft Sans Serif"/>
                        </a:rPr>
                        <a:t>X</a:t>
                      </a:r>
                      <a:endParaRPr sz="800">
                        <a:latin typeface="Microsoft Sans Serif"/>
                        <a:cs typeface="Microsoft Sans Serif"/>
                      </a:endParaRPr>
                    </a:p>
                  </a:txBody>
                  <a:tcPr marL="0" marR="0" marT="38100" marB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R="3175"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800" dirty="0">
                          <a:latin typeface="Microsoft Sans Serif"/>
                          <a:cs typeface="Microsoft Sans Serif"/>
                        </a:rPr>
                        <a:t>X</a:t>
                      </a:r>
                      <a:endParaRPr sz="800">
                        <a:latin typeface="Microsoft Sans Serif"/>
                        <a:cs typeface="Microsoft Sans Serif"/>
                      </a:endParaRPr>
                    </a:p>
                  </a:txBody>
                  <a:tcPr marL="0" marR="0" marT="38100" marB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R="3810"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800" dirty="0">
                          <a:latin typeface="Microsoft Sans Serif"/>
                          <a:cs typeface="Microsoft Sans Serif"/>
                        </a:rPr>
                        <a:t>X</a:t>
                      </a:r>
                      <a:endParaRPr sz="800">
                        <a:latin typeface="Microsoft Sans Serif"/>
                        <a:cs typeface="Microsoft Sans Serif"/>
                      </a:endParaRPr>
                    </a:p>
                  </a:txBody>
                  <a:tcPr marL="0" marR="0" marT="38100" marB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7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7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7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</a:tr>
              <a:tr h="211836"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400"/>
                        </a:spcBef>
                      </a:pPr>
                      <a:r>
                        <a:rPr sz="750" spc="20" dirty="0">
                          <a:latin typeface="Microsoft Sans Serif"/>
                          <a:cs typeface="Microsoft Sans Serif"/>
                        </a:rPr>
                        <a:t>50/27</a:t>
                      </a:r>
                      <a:endParaRPr sz="750">
                        <a:latin typeface="Microsoft Sans Serif"/>
                        <a:cs typeface="Microsoft Sans Serif"/>
                      </a:endParaRPr>
                    </a:p>
                  </a:txBody>
                  <a:tcPr marL="0" marR="0" marT="50800" marB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7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R="6350" algn="ctr">
                        <a:lnSpc>
                          <a:spcPct val="100000"/>
                        </a:lnSpc>
                        <a:spcBef>
                          <a:spcPts val="290"/>
                        </a:spcBef>
                      </a:pPr>
                      <a:r>
                        <a:rPr sz="800" dirty="0">
                          <a:latin typeface="Microsoft Sans Serif"/>
                          <a:cs typeface="Microsoft Sans Serif"/>
                        </a:rPr>
                        <a:t>X</a:t>
                      </a:r>
                      <a:endParaRPr sz="800">
                        <a:latin typeface="Microsoft Sans Serif"/>
                        <a:cs typeface="Microsoft Sans Serif"/>
                      </a:endParaRPr>
                    </a:p>
                  </a:txBody>
                  <a:tcPr marL="0" marR="0" marT="36830" marB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R="3175" algn="ctr">
                        <a:lnSpc>
                          <a:spcPct val="100000"/>
                        </a:lnSpc>
                        <a:spcBef>
                          <a:spcPts val="290"/>
                        </a:spcBef>
                      </a:pPr>
                      <a:r>
                        <a:rPr sz="800" dirty="0">
                          <a:latin typeface="Microsoft Sans Serif"/>
                          <a:cs typeface="Microsoft Sans Serif"/>
                        </a:rPr>
                        <a:t>X</a:t>
                      </a:r>
                      <a:endParaRPr sz="800">
                        <a:latin typeface="Microsoft Sans Serif"/>
                        <a:cs typeface="Microsoft Sans Serif"/>
                      </a:endParaRPr>
                    </a:p>
                  </a:txBody>
                  <a:tcPr marL="0" marR="0" marT="36830" marB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7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7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7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7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</a:tr>
              <a:tr h="213359">
                <a:tc>
                  <a:txBody>
                    <a:bodyPr/>
                    <a:lstStyle/>
                    <a:p>
                      <a:pPr marL="3175" algn="ctr">
                        <a:lnSpc>
                          <a:spcPct val="100000"/>
                        </a:lnSpc>
                        <a:spcBef>
                          <a:spcPts val="275"/>
                        </a:spcBef>
                      </a:pPr>
                      <a:r>
                        <a:rPr sz="900" spc="-20" dirty="0">
                          <a:latin typeface="Microsoft Sans Serif"/>
                          <a:cs typeface="Microsoft Sans Serif"/>
                        </a:rPr>
                        <a:t>50BF</a:t>
                      </a:r>
                      <a:endParaRPr sz="900">
                        <a:latin typeface="Microsoft Sans Serif"/>
                        <a:cs typeface="Microsoft Sans Serif"/>
                      </a:endParaRPr>
                    </a:p>
                  </a:txBody>
                  <a:tcPr marL="0" marR="0" marT="34925" marB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7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R="6350"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800" dirty="0">
                          <a:latin typeface="Microsoft Sans Serif"/>
                          <a:cs typeface="Microsoft Sans Serif"/>
                        </a:rPr>
                        <a:t>X</a:t>
                      </a:r>
                      <a:endParaRPr sz="800">
                        <a:latin typeface="Microsoft Sans Serif"/>
                        <a:cs typeface="Microsoft Sans Serif"/>
                      </a:endParaRPr>
                    </a:p>
                  </a:txBody>
                  <a:tcPr marL="0" marR="0" marT="38100" marB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R="3175"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800" dirty="0">
                          <a:latin typeface="Microsoft Sans Serif"/>
                          <a:cs typeface="Microsoft Sans Serif"/>
                        </a:rPr>
                        <a:t>X</a:t>
                      </a:r>
                      <a:endParaRPr sz="800">
                        <a:latin typeface="Microsoft Sans Serif"/>
                        <a:cs typeface="Microsoft Sans Serif"/>
                      </a:endParaRPr>
                    </a:p>
                  </a:txBody>
                  <a:tcPr marL="0" marR="0" marT="38100" marB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R="3810"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800" dirty="0">
                          <a:latin typeface="Microsoft Sans Serif"/>
                          <a:cs typeface="Microsoft Sans Serif"/>
                        </a:rPr>
                        <a:t>X</a:t>
                      </a:r>
                      <a:endParaRPr sz="800">
                        <a:latin typeface="Microsoft Sans Serif"/>
                        <a:cs typeface="Microsoft Sans Serif"/>
                      </a:endParaRPr>
                    </a:p>
                  </a:txBody>
                  <a:tcPr marL="0" marR="0" marT="38100" marB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7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7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7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</a:tr>
              <a:tr h="213360">
                <a:tc>
                  <a:txBody>
                    <a:bodyPr/>
                    <a:lstStyle/>
                    <a:p>
                      <a:pPr marL="15875" algn="ctr">
                        <a:lnSpc>
                          <a:spcPct val="100000"/>
                        </a:lnSpc>
                        <a:spcBef>
                          <a:spcPts val="265"/>
                        </a:spcBef>
                      </a:pPr>
                      <a:r>
                        <a:rPr sz="900" spc="10" dirty="0">
                          <a:latin typeface="Microsoft Sans Serif"/>
                          <a:cs typeface="Microsoft Sans Serif"/>
                        </a:rPr>
                        <a:t>59</a:t>
                      </a:r>
                      <a:endParaRPr sz="900">
                        <a:latin typeface="Microsoft Sans Serif"/>
                        <a:cs typeface="Microsoft Sans Serif"/>
                      </a:endParaRPr>
                    </a:p>
                  </a:txBody>
                  <a:tcPr marL="0" marR="0" marT="33655" marB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7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R="6350"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800" dirty="0">
                          <a:latin typeface="Microsoft Sans Serif"/>
                          <a:cs typeface="Microsoft Sans Serif"/>
                        </a:rPr>
                        <a:t>X</a:t>
                      </a:r>
                      <a:endParaRPr sz="800">
                        <a:latin typeface="Microsoft Sans Serif"/>
                        <a:cs typeface="Microsoft Sans Serif"/>
                      </a:endParaRPr>
                    </a:p>
                  </a:txBody>
                  <a:tcPr marL="0" marR="0" marT="38100" marB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R="3175"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800" dirty="0">
                          <a:latin typeface="Microsoft Sans Serif"/>
                          <a:cs typeface="Microsoft Sans Serif"/>
                        </a:rPr>
                        <a:t>X</a:t>
                      </a:r>
                      <a:endParaRPr sz="800">
                        <a:latin typeface="Microsoft Sans Serif"/>
                        <a:cs typeface="Microsoft Sans Serif"/>
                      </a:endParaRPr>
                    </a:p>
                  </a:txBody>
                  <a:tcPr marL="0" marR="0" marT="38100" marB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R="3810"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800" dirty="0">
                          <a:latin typeface="Microsoft Sans Serif"/>
                          <a:cs typeface="Microsoft Sans Serif"/>
                        </a:rPr>
                        <a:t>X</a:t>
                      </a:r>
                      <a:endParaRPr sz="800">
                        <a:latin typeface="Microsoft Sans Serif"/>
                        <a:cs typeface="Microsoft Sans Serif"/>
                      </a:endParaRPr>
                    </a:p>
                  </a:txBody>
                  <a:tcPr marL="0" marR="0" marT="38100" marB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7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7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7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</a:tr>
              <a:tr h="211835">
                <a:tc>
                  <a:txBody>
                    <a:bodyPr/>
                    <a:lstStyle/>
                    <a:p>
                      <a:pPr marR="27940" algn="ctr">
                        <a:lnSpc>
                          <a:spcPct val="100000"/>
                        </a:lnSpc>
                        <a:spcBef>
                          <a:spcPts val="400"/>
                        </a:spcBef>
                      </a:pPr>
                      <a:r>
                        <a:rPr sz="750" spc="15" dirty="0">
                          <a:latin typeface="Microsoft Sans Serif"/>
                          <a:cs typeface="Microsoft Sans Serif"/>
                        </a:rPr>
                        <a:t>59N/64G</a:t>
                      </a:r>
                      <a:endParaRPr sz="750">
                        <a:latin typeface="Microsoft Sans Serif"/>
                        <a:cs typeface="Microsoft Sans Serif"/>
                      </a:endParaRPr>
                    </a:p>
                  </a:txBody>
                  <a:tcPr marL="0" marR="0" marT="50800" marB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24130" algn="ctr">
                        <a:lnSpc>
                          <a:spcPct val="100000"/>
                        </a:lnSpc>
                        <a:spcBef>
                          <a:spcPts val="290"/>
                        </a:spcBef>
                      </a:pPr>
                      <a:r>
                        <a:rPr sz="800" spc="-5" dirty="0">
                          <a:latin typeface="Microsoft Sans Serif"/>
                          <a:cs typeface="Microsoft Sans Serif"/>
                        </a:rPr>
                        <a:t>86G1</a:t>
                      </a:r>
                      <a:endParaRPr sz="800">
                        <a:latin typeface="Microsoft Sans Serif"/>
                        <a:cs typeface="Microsoft Sans Serif"/>
                      </a:endParaRPr>
                    </a:p>
                  </a:txBody>
                  <a:tcPr marL="0" marR="0" marT="36830" marB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R="5080" algn="ctr">
                        <a:lnSpc>
                          <a:spcPct val="100000"/>
                        </a:lnSpc>
                        <a:spcBef>
                          <a:spcPts val="290"/>
                        </a:spcBef>
                      </a:pPr>
                      <a:r>
                        <a:rPr sz="800" dirty="0">
                          <a:latin typeface="Microsoft Sans Serif"/>
                          <a:cs typeface="Microsoft Sans Serif"/>
                        </a:rPr>
                        <a:t>X</a:t>
                      </a:r>
                      <a:endParaRPr sz="800">
                        <a:latin typeface="Microsoft Sans Serif"/>
                        <a:cs typeface="Microsoft Sans Serif"/>
                      </a:endParaRPr>
                    </a:p>
                  </a:txBody>
                  <a:tcPr marL="0" marR="0" marT="36830" marB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R="4445" algn="ctr">
                        <a:lnSpc>
                          <a:spcPct val="100000"/>
                        </a:lnSpc>
                        <a:spcBef>
                          <a:spcPts val="290"/>
                        </a:spcBef>
                      </a:pPr>
                      <a:r>
                        <a:rPr sz="800" dirty="0">
                          <a:latin typeface="Microsoft Sans Serif"/>
                          <a:cs typeface="Microsoft Sans Serif"/>
                        </a:rPr>
                        <a:t>X</a:t>
                      </a:r>
                      <a:endParaRPr sz="800">
                        <a:latin typeface="Microsoft Sans Serif"/>
                        <a:cs typeface="Microsoft Sans Serif"/>
                      </a:endParaRPr>
                    </a:p>
                  </a:txBody>
                  <a:tcPr marL="0" marR="0" marT="36830" marB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R="4445" algn="ctr">
                        <a:lnSpc>
                          <a:spcPct val="100000"/>
                        </a:lnSpc>
                        <a:spcBef>
                          <a:spcPts val="290"/>
                        </a:spcBef>
                      </a:pPr>
                      <a:r>
                        <a:rPr sz="800" dirty="0">
                          <a:latin typeface="Microsoft Sans Serif"/>
                          <a:cs typeface="Microsoft Sans Serif"/>
                        </a:rPr>
                        <a:t>X</a:t>
                      </a:r>
                      <a:endParaRPr sz="800">
                        <a:latin typeface="Microsoft Sans Serif"/>
                        <a:cs typeface="Microsoft Sans Serif"/>
                      </a:endParaRPr>
                    </a:p>
                  </a:txBody>
                  <a:tcPr marL="0" marR="0" marT="36830" marB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327660">
                        <a:lnSpc>
                          <a:spcPct val="100000"/>
                        </a:lnSpc>
                        <a:spcBef>
                          <a:spcPts val="290"/>
                        </a:spcBef>
                      </a:pPr>
                      <a:r>
                        <a:rPr sz="800" dirty="0">
                          <a:latin typeface="Microsoft Sans Serif"/>
                          <a:cs typeface="Microsoft Sans Serif"/>
                        </a:rPr>
                        <a:t>X</a:t>
                      </a:r>
                      <a:endParaRPr sz="800">
                        <a:latin typeface="Microsoft Sans Serif"/>
                        <a:cs typeface="Microsoft Sans Serif"/>
                      </a:endParaRPr>
                    </a:p>
                  </a:txBody>
                  <a:tcPr marL="0" marR="0" marT="36830" marB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R="6350" algn="ctr">
                        <a:lnSpc>
                          <a:spcPct val="100000"/>
                        </a:lnSpc>
                        <a:spcBef>
                          <a:spcPts val="290"/>
                        </a:spcBef>
                      </a:pPr>
                      <a:r>
                        <a:rPr sz="800" dirty="0">
                          <a:latin typeface="Microsoft Sans Serif"/>
                          <a:cs typeface="Microsoft Sans Serif"/>
                        </a:rPr>
                        <a:t>X</a:t>
                      </a:r>
                      <a:endParaRPr sz="800">
                        <a:latin typeface="Microsoft Sans Serif"/>
                        <a:cs typeface="Microsoft Sans Serif"/>
                      </a:endParaRPr>
                    </a:p>
                  </a:txBody>
                  <a:tcPr marL="0" marR="0" marT="36830" marB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7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</a:tr>
              <a:tr h="213360">
                <a:tc>
                  <a:txBody>
                    <a:bodyPr/>
                    <a:lstStyle/>
                    <a:p>
                      <a:pPr marL="5080" algn="ctr">
                        <a:lnSpc>
                          <a:spcPct val="100000"/>
                        </a:lnSpc>
                        <a:spcBef>
                          <a:spcPts val="275"/>
                        </a:spcBef>
                      </a:pPr>
                      <a:r>
                        <a:rPr sz="900" spc="-20" dirty="0">
                          <a:latin typeface="Microsoft Sans Serif"/>
                          <a:cs typeface="Microsoft Sans Serif"/>
                        </a:rPr>
                        <a:t>64F</a:t>
                      </a:r>
                      <a:endParaRPr sz="900">
                        <a:latin typeface="Microsoft Sans Serif"/>
                        <a:cs typeface="Microsoft Sans Serif"/>
                      </a:endParaRPr>
                    </a:p>
                  </a:txBody>
                  <a:tcPr marL="0" marR="0" marT="34925" marB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7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7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7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7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7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7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R="8890"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800" dirty="0">
                          <a:latin typeface="Microsoft Sans Serif"/>
                          <a:cs typeface="Microsoft Sans Serif"/>
                        </a:rPr>
                        <a:t>X</a:t>
                      </a:r>
                      <a:endParaRPr sz="800">
                        <a:latin typeface="Microsoft Sans Serif"/>
                        <a:cs typeface="Microsoft Sans Serif"/>
                      </a:endParaRPr>
                    </a:p>
                  </a:txBody>
                  <a:tcPr marL="0" marR="0" marT="38100" marB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</a:tr>
              <a:tr h="213359">
                <a:tc>
                  <a:txBody>
                    <a:bodyPr/>
                    <a:lstStyle/>
                    <a:p>
                      <a:pPr marL="15875" algn="ctr">
                        <a:lnSpc>
                          <a:spcPct val="100000"/>
                        </a:lnSpc>
                        <a:spcBef>
                          <a:spcPts val="265"/>
                        </a:spcBef>
                      </a:pPr>
                      <a:r>
                        <a:rPr sz="900" spc="10" dirty="0">
                          <a:latin typeface="Microsoft Sans Serif"/>
                          <a:cs typeface="Microsoft Sans Serif"/>
                        </a:rPr>
                        <a:t>78</a:t>
                      </a:r>
                      <a:endParaRPr sz="900">
                        <a:latin typeface="Microsoft Sans Serif"/>
                        <a:cs typeface="Microsoft Sans Serif"/>
                      </a:endParaRPr>
                    </a:p>
                  </a:txBody>
                  <a:tcPr marL="0" marR="0" marT="33655" marB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7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R="6350"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800" dirty="0">
                          <a:latin typeface="Microsoft Sans Serif"/>
                          <a:cs typeface="Microsoft Sans Serif"/>
                        </a:rPr>
                        <a:t>X</a:t>
                      </a:r>
                      <a:endParaRPr sz="800">
                        <a:latin typeface="Microsoft Sans Serif"/>
                        <a:cs typeface="Microsoft Sans Serif"/>
                      </a:endParaRPr>
                    </a:p>
                  </a:txBody>
                  <a:tcPr marL="0" marR="0" marT="38100" marB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R="3175"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800" dirty="0">
                          <a:latin typeface="Microsoft Sans Serif"/>
                          <a:cs typeface="Microsoft Sans Serif"/>
                        </a:rPr>
                        <a:t>X</a:t>
                      </a:r>
                      <a:endParaRPr sz="800">
                        <a:latin typeface="Microsoft Sans Serif"/>
                        <a:cs typeface="Microsoft Sans Serif"/>
                      </a:endParaRPr>
                    </a:p>
                  </a:txBody>
                  <a:tcPr marL="0" marR="0" marT="38100" marB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R="3810"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800" dirty="0">
                          <a:latin typeface="Microsoft Sans Serif"/>
                          <a:cs typeface="Microsoft Sans Serif"/>
                        </a:rPr>
                        <a:t>X</a:t>
                      </a:r>
                      <a:endParaRPr sz="800">
                        <a:latin typeface="Microsoft Sans Serif"/>
                        <a:cs typeface="Microsoft Sans Serif"/>
                      </a:endParaRPr>
                    </a:p>
                  </a:txBody>
                  <a:tcPr marL="0" marR="0" marT="38100" marB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7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7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7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</a:tr>
              <a:tr h="211836">
                <a:tc>
                  <a:txBody>
                    <a:bodyPr/>
                    <a:lstStyle/>
                    <a:p>
                      <a:pPr marL="17145" algn="ctr">
                        <a:lnSpc>
                          <a:spcPct val="100000"/>
                        </a:lnSpc>
                        <a:spcBef>
                          <a:spcPts val="250"/>
                        </a:spcBef>
                      </a:pPr>
                      <a:r>
                        <a:rPr sz="900" spc="10" dirty="0">
                          <a:latin typeface="Microsoft Sans Serif"/>
                          <a:cs typeface="Microsoft Sans Serif"/>
                        </a:rPr>
                        <a:t>81O</a:t>
                      </a:r>
                      <a:endParaRPr sz="900">
                        <a:latin typeface="Microsoft Sans Serif"/>
                        <a:cs typeface="Microsoft Sans Serif"/>
                      </a:endParaRPr>
                    </a:p>
                  </a:txBody>
                  <a:tcPr marL="0" marR="0" marT="31750" marB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7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R="6350" algn="ctr">
                        <a:lnSpc>
                          <a:spcPct val="100000"/>
                        </a:lnSpc>
                        <a:spcBef>
                          <a:spcPts val="290"/>
                        </a:spcBef>
                      </a:pPr>
                      <a:r>
                        <a:rPr sz="800" dirty="0">
                          <a:latin typeface="Microsoft Sans Serif"/>
                          <a:cs typeface="Microsoft Sans Serif"/>
                        </a:rPr>
                        <a:t>X</a:t>
                      </a:r>
                      <a:endParaRPr sz="800">
                        <a:latin typeface="Microsoft Sans Serif"/>
                        <a:cs typeface="Microsoft Sans Serif"/>
                      </a:endParaRPr>
                    </a:p>
                  </a:txBody>
                  <a:tcPr marL="0" marR="0" marT="36830" marB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R="3175" algn="ctr">
                        <a:lnSpc>
                          <a:spcPct val="100000"/>
                        </a:lnSpc>
                        <a:spcBef>
                          <a:spcPts val="290"/>
                        </a:spcBef>
                      </a:pPr>
                      <a:r>
                        <a:rPr sz="800" dirty="0">
                          <a:latin typeface="Microsoft Sans Serif"/>
                          <a:cs typeface="Microsoft Sans Serif"/>
                        </a:rPr>
                        <a:t>X</a:t>
                      </a:r>
                      <a:endParaRPr sz="800">
                        <a:latin typeface="Microsoft Sans Serif"/>
                        <a:cs typeface="Microsoft Sans Serif"/>
                      </a:endParaRPr>
                    </a:p>
                  </a:txBody>
                  <a:tcPr marL="0" marR="0" marT="36830" marB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R="11430" algn="ctr">
                        <a:lnSpc>
                          <a:spcPct val="100000"/>
                        </a:lnSpc>
                        <a:spcBef>
                          <a:spcPts val="390"/>
                        </a:spcBef>
                      </a:pPr>
                      <a:r>
                        <a:rPr sz="700" dirty="0">
                          <a:latin typeface="Microsoft Sans Serif"/>
                          <a:cs typeface="Microsoft Sans Serif"/>
                        </a:rPr>
                        <a:t>Ver</a:t>
                      </a:r>
                      <a:r>
                        <a:rPr sz="700" spc="-25" dirty="0"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sz="700" spc="30" dirty="0">
                          <a:latin typeface="Microsoft Sans Serif"/>
                          <a:cs typeface="Microsoft Sans Serif"/>
                        </a:rPr>
                        <a:t>nota</a:t>
                      </a:r>
                      <a:r>
                        <a:rPr sz="700" spc="-25" dirty="0"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sz="700" spc="10" dirty="0">
                          <a:latin typeface="Microsoft Sans Serif"/>
                          <a:cs typeface="Microsoft Sans Serif"/>
                        </a:rPr>
                        <a:t>5</a:t>
                      </a:r>
                      <a:endParaRPr sz="700">
                        <a:latin typeface="Microsoft Sans Serif"/>
                        <a:cs typeface="Microsoft Sans Serif"/>
                      </a:endParaRPr>
                    </a:p>
                  </a:txBody>
                  <a:tcPr marL="0" marR="0" marT="49530" marB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7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7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7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</a:tr>
              <a:tr h="344424">
                <a:tc>
                  <a:txBody>
                    <a:bodyPr/>
                    <a:lstStyle/>
                    <a:p>
                      <a:pPr marL="17780" algn="ctr">
                        <a:lnSpc>
                          <a:spcPct val="100000"/>
                        </a:lnSpc>
                        <a:spcBef>
                          <a:spcPts val="275"/>
                        </a:spcBef>
                      </a:pPr>
                      <a:r>
                        <a:rPr sz="900" spc="10" dirty="0">
                          <a:latin typeface="Microsoft Sans Serif"/>
                          <a:cs typeface="Microsoft Sans Serif"/>
                        </a:rPr>
                        <a:t>81U</a:t>
                      </a:r>
                      <a:endParaRPr sz="900">
                        <a:latin typeface="Microsoft Sans Serif"/>
                        <a:cs typeface="Microsoft Sans Serif"/>
                      </a:endParaRPr>
                    </a:p>
                    <a:p>
                      <a:pPr marR="8255" algn="ctr">
                        <a:lnSpc>
                          <a:spcPct val="100000"/>
                        </a:lnSpc>
                        <a:spcBef>
                          <a:spcPts val="40"/>
                        </a:spcBef>
                      </a:pPr>
                      <a:r>
                        <a:rPr sz="800" spc="-5" dirty="0">
                          <a:latin typeface="Microsoft Sans Serif"/>
                          <a:cs typeface="Microsoft Sans Serif"/>
                        </a:rPr>
                        <a:t>(Ver</a:t>
                      </a:r>
                      <a:r>
                        <a:rPr sz="800" spc="-25" dirty="0"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sz="800" spc="30" dirty="0">
                          <a:latin typeface="Microsoft Sans Serif"/>
                          <a:cs typeface="Microsoft Sans Serif"/>
                        </a:rPr>
                        <a:t>Nota</a:t>
                      </a:r>
                      <a:r>
                        <a:rPr sz="800" spc="-25" dirty="0"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sz="800" spc="-10" dirty="0">
                          <a:latin typeface="Microsoft Sans Serif"/>
                          <a:cs typeface="Microsoft Sans Serif"/>
                        </a:rPr>
                        <a:t>4)</a:t>
                      </a:r>
                      <a:endParaRPr sz="800">
                        <a:latin typeface="Microsoft Sans Serif"/>
                        <a:cs typeface="Microsoft Sans Serif"/>
                      </a:endParaRPr>
                    </a:p>
                  </a:txBody>
                  <a:tcPr marL="0" marR="0" marT="34925" marB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7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R="6350" algn="ctr">
                        <a:lnSpc>
                          <a:spcPct val="100000"/>
                        </a:lnSpc>
                        <a:spcBef>
                          <a:spcPts val="805"/>
                        </a:spcBef>
                      </a:pPr>
                      <a:r>
                        <a:rPr sz="800" dirty="0">
                          <a:latin typeface="Microsoft Sans Serif"/>
                          <a:cs typeface="Microsoft Sans Serif"/>
                        </a:rPr>
                        <a:t>X</a:t>
                      </a:r>
                      <a:endParaRPr sz="800">
                        <a:latin typeface="Microsoft Sans Serif"/>
                        <a:cs typeface="Microsoft Sans Serif"/>
                      </a:endParaRPr>
                    </a:p>
                  </a:txBody>
                  <a:tcPr marL="0" marR="0" marT="102235" marB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R="3175" algn="ctr">
                        <a:lnSpc>
                          <a:spcPct val="100000"/>
                        </a:lnSpc>
                        <a:spcBef>
                          <a:spcPts val="805"/>
                        </a:spcBef>
                      </a:pPr>
                      <a:r>
                        <a:rPr sz="800" dirty="0">
                          <a:latin typeface="Microsoft Sans Serif"/>
                          <a:cs typeface="Microsoft Sans Serif"/>
                        </a:rPr>
                        <a:t>X</a:t>
                      </a:r>
                      <a:endParaRPr sz="800">
                        <a:latin typeface="Microsoft Sans Serif"/>
                        <a:cs typeface="Microsoft Sans Serif"/>
                      </a:endParaRPr>
                    </a:p>
                  </a:txBody>
                  <a:tcPr marL="0" marR="0" marT="102235" marB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  <a:spcBef>
                          <a:spcPts val="45"/>
                        </a:spcBef>
                      </a:pPr>
                      <a:endParaRPr sz="750">
                        <a:latin typeface="Times New Roman"/>
                        <a:cs typeface="Times New Roman"/>
                      </a:endParaRPr>
                    </a:p>
                    <a:p>
                      <a:pPr marR="11430" algn="ctr">
                        <a:lnSpc>
                          <a:spcPct val="100000"/>
                        </a:lnSpc>
                      </a:pPr>
                      <a:r>
                        <a:rPr sz="700" dirty="0">
                          <a:latin typeface="Microsoft Sans Serif"/>
                          <a:cs typeface="Microsoft Sans Serif"/>
                        </a:rPr>
                        <a:t>Ver</a:t>
                      </a:r>
                      <a:r>
                        <a:rPr sz="700" spc="-25" dirty="0"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sz="700" spc="30" dirty="0">
                          <a:latin typeface="Microsoft Sans Serif"/>
                          <a:cs typeface="Microsoft Sans Serif"/>
                        </a:rPr>
                        <a:t>nota</a:t>
                      </a:r>
                      <a:r>
                        <a:rPr sz="700" spc="-25" dirty="0"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sz="700" spc="10" dirty="0">
                          <a:latin typeface="Microsoft Sans Serif"/>
                          <a:cs typeface="Microsoft Sans Serif"/>
                        </a:rPr>
                        <a:t>5</a:t>
                      </a:r>
                      <a:endParaRPr sz="700">
                        <a:latin typeface="Microsoft Sans Serif"/>
                        <a:cs typeface="Microsoft Sans Serif"/>
                      </a:endParaRPr>
                    </a:p>
                  </a:txBody>
                  <a:tcPr marL="0" marR="0" marT="5715" marB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7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7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7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</a:tr>
              <a:tr h="211835">
                <a:tc>
                  <a:txBody>
                    <a:bodyPr/>
                    <a:lstStyle/>
                    <a:p>
                      <a:pPr marL="15875" algn="ctr">
                        <a:lnSpc>
                          <a:spcPct val="100000"/>
                        </a:lnSpc>
                        <a:spcBef>
                          <a:spcPts val="250"/>
                        </a:spcBef>
                      </a:pPr>
                      <a:r>
                        <a:rPr sz="900" spc="10" dirty="0">
                          <a:latin typeface="Microsoft Sans Serif"/>
                          <a:cs typeface="Microsoft Sans Serif"/>
                        </a:rPr>
                        <a:t>87</a:t>
                      </a:r>
                      <a:endParaRPr sz="900">
                        <a:latin typeface="Microsoft Sans Serif"/>
                        <a:cs typeface="Microsoft Sans Serif"/>
                      </a:endParaRPr>
                    </a:p>
                  </a:txBody>
                  <a:tcPr marL="0" marR="0" marT="31750" marB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24130" algn="ctr">
                        <a:lnSpc>
                          <a:spcPct val="100000"/>
                        </a:lnSpc>
                        <a:spcBef>
                          <a:spcPts val="290"/>
                        </a:spcBef>
                      </a:pPr>
                      <a:r>
                        <a:rPr sz="800" spc="-5" dirty="0">
                          <a:latin typeface="Microsoft Sans Serif"/>
                          <a:cs typeface="Microsoft Sans Serif"/>
                        </a:rPr>
                        <a:t>86G1</a:t>
                      </a:r>
                      <a:endParaRPr sz="800">
                        <a:latin typeface="Microsoft Sans Serif"/>
                        <a:cs typeface="Microsoft Sans Serif"/>
                      </a:endParaRPr>
                    </a:p>
                  </a:txBody>
                  <a:tcPr marL="0" marR="0" marT="36830" marB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R="5080" algn="ctr">
                        <a:lnSpc>
                          <a:spcPct val="100000"/>
                        </a:lnSpc>
                        <a:spcBef>
                          <a:spcPts val="290"/>
                        </a:spcBef>
                      </a:pPr>
                      <a:r>
                        <a:rPr sz="800" dirty="0">
                          <a:latin typeface="Microsoft Sans Serif"/>
                          <a:cs typeface="Microsoft Sans Serif"/>
                        </a:rPr>
                        <a:t>X</a:t>
                      </a:r>
                      <a:endParaRPr sz="800">
                        <a:latin typeface="Microsoft Sans Serif"/>
                        <a:cs typeface="Microsoft Sans Serif"/>
                      </a:endParaRPr>
                    </a:p>
                  </a:txBody>
                  <a:tcPr marL="0" marR="0" marT="36830" marB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R="4445" algn="ctr">
                        <a:lnSpc>
                          <a:spcPct val="100000"/>
                        </a:lnSpc>
                        <a:spcBef>
                          <a:spcPts val="290"/>
                        </a:spcBef>
                      </a:pPr>
                      <a:r>
                        <a:rPr sz="800" dirty="0">
                          <a:latin typeface="Microsoft Sans Serif"/>
                          <a:cs typeface="Microsoft Sans Serif"/>
                        </a:rPr>
                        <a:t>X</a:t>
                      </a:r>
                      <a:endParaRPr sz="800">
                        <a:latin typeface="Microsoft Sans Serif"/>
                        <a:cs typeface="Microsoft Sans Serif"/>
                      </a:endParaRPr>
                    </a:p>
                  </a:txBody>
                  <a:tcPr marL="0" marR="0" marT="36830" marB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R="4445" algn="ctr">
                        <a:lnSpc>
                          <a:spcPct val="100000"/>
                        </a:lnSpc>
                        <a:spcBef>
                          <a:spcPts val="290"/>
                        </a:spcBef>
                      </a:pPr>
                      <a:r>
                        <a:rPr sz="800" dirty="0">
                          <a:latin typeface="Microsoft Sans Serif"/>
                          <a:cs typeface="Microsoft Sans Serif"/>
                        </a:rPr>
                        <a:t>X</a:t>
                      </a:r>
                      <a:endParaRPr sz="800">
                        <a:latin typeface="Microsoft Sans Serif"/>
                        <a:cs typeface="Microsoft Sans Serif"/>
                      </a:endParaRPr>
                    </a:p>
                  </a:txBody>
                  <a:tcPr marL="0" marR="0" marT="36830" marB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327660">
                        <a:lnSpc>
                          <a:spcPct val="100000"/>
                        </a:lnSpc>
                        <a:spcBef>
                          <a:spcPts val="290"/>
                        </a:spcBef>
                      </a:pPr>
                      <a:r>
                        <a:rPr sz="800" dirty="0">
                          <a:latin typeface="Microsoft Sans Serif"/>
                          <a:cs typeface="Microsoft Sans Serif"/>
                        </a:rPr>
                        <a:t>X</a:t>
                      </a:r>
                      <a:endParaRPr sz="800">
                        <a:latin typeface="Microsoft Sans Serif"/>
                        <a:cs typeface="Microsoft Sans Serif"/>
                      </a:endParaRPr>
                    </a:p>
                  </a:txBody>
                  <a:tcPr marL="0" marR="0" marT="36830" marB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R="6350" algn="ctr">
                        <a:lnSpc>
                          <a:spcPct val="100000"/>
                        </a:lnSpc>
                        <a:spcBef>
                          <a:spcPts val="290"/>
                        </a:spcBef>
                      </a:pPr>
                      <a:r>
                        <a:rPr sz="800" dirty="0">
                          <a:latin typeface="Microsoft Sans Serif"/>
                          <a:cs typeface="Microsoft Sans Serif"/>
                        </a:rPr>
                        <a:t>X</a:t>
                      </a:r>
                      <a:endParaRPr sz="800">
                        <a:latin typeface="Microsoft Sans Serif"/>
                        <a:cs typeface="Microsoft Sans Serif"/>
                      </a:endParaRPr>
                    </a:p>
                  </a:txBody>
                  <a:tcPr marL="0" marR="0" marT="36830" marB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7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</a:tr>
            </a:tbl>
          </a:graphicData>
        </a:graphic>
      </p:graphicFrame>
      <p:sp>
        <p:nvSpPr>
          <p:cNvPr id="4" name="object 4"/>
          <p:cNvSpPr txBox="1"/>
          <p:nvPr/>
        </p:nvSpPr>
        <p:spPr>
          <a:xfrm>
            <a:off x="1972364" y="349008"/>
            <a:ext cx="14511442" cy="1898661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R="5080" algn="r">
              <a:lnSpc>
                <a:spcPct val="100000"/>
              </a:lnSpc>
              <a:spcBef>
                <a:spcPts val="100"/>
              </a:spcBef>
            </a:pPr>
            <a:r>
              <a:rPr sz="800" spc="10" dirty="0">
                <a:latin typeface="Microsoft Sans Serif"/>
                <a:cs typeface="Microsoft Sans Serif"/>
              </a:rPr>
              <a:t>5</a:t>
            </a:r>
            <a:endParaRPr sz="800">
              <a:latin typeface="Microsoft Sans Serif"/>
              <a:cs typeface="Microsoft Sans Serif"/>
            </a:endParaRPr>
          </a:p>
          <a:p>
            <a:pPr>
              <a:lnSpc>
                <a:spcPct val="100000"/>
              </a:lnSpc>
              <a:spcBef>
                <a:spcPts val="50"/>
              </a:spcBef>
            </a:pPr>
            <a:endParaRPr sz="1100">
              <a:latin typeface="Microsoft Sans Serif"/>
              <a:cs typeface="Microsoft Sans Serif"/>
            </a:endParaRPr>
          </a:p>
          <a:p>
            <a:pPr marL="187325" indent="-112395">
              <a:lnSpc>
                <a:spcPct val="100000"/>
              </a:lnSpc>
              <a:buAutoNum type="arabicPeriod" startAt="6"/>
              <a:tabLst>
                <a:tab pos="187960" algn="l"/>
              </a:tabLst>
            </a:pPr>
            <a:r>
              <a:rPr sz="800" spc="-40" dirty="0">
                <a:latin typeface="Microsoft Sans Serif"/>
                <a:cs typeface="Microsoft Sans Serif"/>
              </a:rPr>
              <a:t>Si</a:t>
            </a:r>
            <a:r>
              <a:rPr sz="800" dirty="0">
                <a:latin typeface="Microsoft Sans Serif"/>
                <a:cs typeface="Microsoft Sans Serif"/>
              </a:rPr>
              <a:t> </a:t>
            </a:r>
            <a:r>
              <a:rPr sz="800" spc="10" dirty="0">
                <a:latin typeface="Microsoft Sans Serif"/>
                <a:cs typeface="Microsoft Sans Serif"/>
              </a:rPr>
              <a:t>al</a:t>
            </a:r>
            <a:r>
              <a:rPr sz="800" spc="5" dirty="0">
                <a:latin typeface="Microsoft Sans Serif"/>
                <a:cs typeface="Microsoft Sans Serif"/>
              </a:rPr>
              <a:t> </a:t>
            </a:r>
            <a:r>
              <a:rPr sz="800" spc="25" dirty="0">
                <a:latin typeface="Microsoft Sans Serif"/>
                <a:cs typeface="Microsoft Sans Serif"/>
              </a:rPr>
              <a:t>disparar</a:t>
            </a:r>
            <a:r>
              <a:rPr sz="800" dirty="0">
                <a:latin typeface="Microsoft Sans Serif"/>
                <a:cs typeface="Microsoft Sans Serif"/>
              </a:rPr>
              <a:t> </a:t>
            </a:r>
            <a:r>
              <a:rPr sz="800" spc="15" dirty="0">
                <a:latin typeface="Microsoft Sans Serif"/>
                <a:cs typeface="Microsoft Sans Serif"/>
              </a:rPr>
              <a:t>el</a:t>
            </a:r>
            <a:r>
              <a:rPr sz="800" spc="5" dirty="0">
                <a:latin typeface="Microsoft Sans Serif"/>
                <a:cs typeface="Microsoft Sans Serif"/>
              </a:rPr>
              <a:t> </a:t>
            </a:r>
            <a:r>
              <a:rPr sz="800" spc="30" dirty="0">
                <a:latin typeface="Microsoft Sans Serif"/>
                <a:cs typeface="Microsoft Sans Serif"/>
              </a:rPr>
              <a:t>Disyuntor</a:t>
            </a:r>
            <a:r>
              <a:rPr sz="800" spc="5" dirty="0">
                <a:latin typeface="Microsoft Sans Serif"/>
                <a:cs typeface="Microsoft Sans Serif"/>
              </a:rPr>
              <a:t> </a:t>
            </a:r>
            <a:r>
              <a:rPr sz="800" spc="-25" dirty="0">
                <a:latin typeface="Microsoft Sans Serif"/>
                <a:cs typeface="Microsoft Sans Serif"/>
              </a:rPr>
              <a:t>A</a:t>
            </a:r>
            <a:r>
              <a:rPr sz="800" dirty="0">
                <a:latin typeface="Microsoft Sans Serif"/>
                <a:cs typeface="Microsoft Sans Serif"/>
              </a:rPr>
              <a:t> </a:t>
            </a:r>
            <a:r>
              <a:rPr sz="800" spc="-10" dirty="0">
                <a:latin typeface="Microsoft Sans Serif"/>
                <a:cs typeface="Microsoft Sans Serif"/>
              </a:rPr>
              <a:t>se</a:t>
            </a:r>
            <a:r>
              <a:rPr sz="800" spc="5" dirty="0">
                <a:latin typeface="Microsoft Sans Serif"/>
                <a:cs typeface="Microsoft Sans Serif"/>
              </a:rPr>
              <a:t> </a:t>
            </a:r>
            <a:r>
              <a:rPr sz="800" spc="30" dirty="0">
                <a:latin typeface="Microsoft Sans Serif"/>
                <a:cs typeface="Microsoft Sans Serif"/>
              </a:rPr>
              <a:t>pierden</a:t>
            </a:r>
            <a:r>
              <a:rPr sz="800" spc="5" dirty="0">
                <a:latin typeface="Microsoft Sans Serif"/>
                <a:cs typeface="Microsoft Sans Serif"/>
              </a:rPr>
              <a:t> </a:t>
            </a:r>
            <a:r>
              <a:rPr sz="800" spc="15" dirty="0">
                <a:latin typeface="Microsoft Sans Serif"/>
                <a:cs typeface="Microsoft Sans Serif"/>
              </a:rPr>
              <a:t>los</a:t>
            </a:r>
            <a:r>
              <a:rPr sz="800" dirty="0">
                <a:latin typeface="Microsoft Sans Serif"/>
                <a:cs typeface="Microsoft Sans Serif"/>
              </a:rPr>
              <a:t> </a:t>
            </a:r>
            <a:r>
              <a:rPr sz="800" spc="15" dirty="0">
                <a:latin typeface="Microsoft Sans Serif"/>
                <a:cs typeface="Microsoft Sans Serif"/>
              </a:rPr>
              <a:t>auxiliares,</a:t>
            </a:r>
            <a:r>
              <a:rPr sz="800" spc="5" dirty="0">
                <a:latin typeface="Microsoft Sans Serif"/>
                <a:cs typeface="Microsoft Sans Serif"/>
              </a:rPr>
              <a:t> </a:t>
            </a:r>
            <a:r>
              <a:rPr sz="800" spc="-10" dirty="0">
                <a:latin typeface="Microsoft Sans Serif"/>
                <a:cs typeface="Microsoft Sans Serif"/>
              </a:rPr>
              <a:t>se</a:t>
            </a:r>
            <a:r>
              <a:rPr sz="800" dirty="0">
                <a:latin typeface="Microsoft Sans Serif"/>
                <a:cs typeface="Microsoft Sans Serif"/>
              </a:rPr>
              <a:t> </a:t>
            </a:r>
            <a:r>
              <a:rPr sz="800" spc="35" dirty="0">
                <a:latin typeface="Microsoft Sans Serif"/>
                <a:cs typeface="Microsoft Sans Serif"/>
              </a:rPr>
              <a:t>requieren</a:t>
            </a:r>
            <a:r>
              <a:rPr sz="800" spc="5" dirty="0">
                <a:latin typeface="Microsoft Sans Serif"/>
                <a:cs typeface="Microsoft Sans Serif"/>
              </a:rPr>
              <a:t> </a:t>
            </a:r>
            <a:r>
              <a:rPr sz="800" spc="15" dirty="0">
                <a:latin typeface="Microsoft Sans Serif"/>
                <a:cs typeface="Microsoft Sans Serif"/>
              </a:rPr>
              <a:t>estos</a:t>
            </a:r>
            <a:r>
              <a:rPr sz="800" spc="5" dirty="0">
                <a:latin typeface="Microsoft Sans Serif"/>
                <a:cs typeface="Microsoft Sans Serif"/>
              </a:rPr>
              <a:t> </a:t>
            </a:r>
            <a:r>
              <a:rPr sz="800" spc="20" dirty="0">
                <a:latin typeface="Microsoft Sans Serif"/>
                <a:cs typeface="Microsoft Sans Serif"/>
              </a:rPr>
              <a:t>disparos</a:t>
            </a:r>
            <a:r>
              <a:rPr sz="800" dirty="0">
                <a:latin typeface="Microsoft Sans Serif"/>
                <a:cs typeface="Microsoft Sans Serif"/>
              </a:rPr>
              <a:t> </a:t>
            </a:r>
            <a:r>
              <a:rPr sz="800" spc="5" dirty="0">
                <a:latin typeface="Microsoft Sans Serif"/>
                <a:cs typeface="Microsoft Sans Serif"/>
              </a:rPr>
              <a:t>y </a:t>
            </a:r>
            <a:r>
              <a:rPr sz="800" spc="40" dirty="0">
                <a:latin typeface="Microsoft Sans Serif"/>
                <a:cs typeface="Microsoft Sans Serif"/>
              </a:rPr>
              <a:t>no</a:t>
            </a:r>
            <a:r>
              <a:rPr sz="800" spc="5" dirty="0">
                <a:latin typeface="Microsoft Sans Serif"/>
                <a:cs typeface="Microsoft Sans Serif"/>
              </a:rPr>
              <a:t> </a:t>
            </a:r>
            <a:r>
              <a:rPr sz="800" spc="-10" dirty="0">
                <a:latin typeface="Microsoft Sans Serif"/>
                <a:cs typeface="Microsoft Sans Serif"/>
              </a:rPr>
              <a:t>se</a:t>
            </a:r>
            <a:r>
              <a:rPr sz="800" dirty="0">
                <a:latin typeface="Microsoft Sans Serif"/>
                <a:cs typeface="Microsoft Sans Serif"/>
              </a:rPr>
              <a:t> </a:t>
            </a:r>
            <a:r>
              <a:rPr sz="800" spc="30" dirty="0">
                <a:latin typeface="Microsoft Sans Serif"/>
                <a:cs typeface="Microsoft Sans Serif"/>
              </a:rPr>
              <a:t>requiere</a:t>
            </a:r>
            <a:r>
              <a:rPr sz="800" spc="5" dirty="0">
                <a:latin typeface="Microsoft Sans Serif"/>
                <a:cs typeface="Microsoft Sans Serif"/>
              </a:rPr>
              <a:t> </a:t>
            </a:r>
            <a:r>
              <a:rPr sz="800" spc="10" dirty="0">
                <a:latin typeface="Microsoft Sans Serif"/>
                <a:cs typeface="Microsoft Sans Serif"/>
              </a:rPr>
              <a:t>la</a:t>
            </a:r>
            <a:r>
              <a:rPr sz="800" spc="5" dirty="0">
                <a:latin typeface="Microsoft Sans Serif"/>
                <a:cs typeface="Microsoft Sans Serif"/>
              </a:rPr>
              <a:t> </a:t>
            </a:r>
            <a:r>
              <a:rPr sz="800" spc="30" dirty="0">
                <a:latin typeface="Microsoft Sans Serif"/>
                <a:cs typeface="Microsoft Sans Serif"/>
              </a:rPr>
              <a:t>protección</a:t>
            </a:r>
            <a:r>
              <a:rPr sz="800" dirty="0">
                <a:latin typeface="Microsoft Sans Serif"/>
                <a:cs typeface="Microsoft Sans Serif"/>
              </a:rPr>
              <a:t> </a:t>
            </a:r>
            <a:r>
              <a:rPr sz="800" spc="-5" dirty="0">
                <a:latin typeface="Microsoft Sans Serif"/>
                <a:cs typeface="Microsoft Sans Serif"/>
              </a:rPr>
              <a:t>51TG2/UAT.</a:t>
            </a:r>
            <a:endParaRPr sz="800">
              <a:latin typeface="Microsoft Sans Serif"/>
              <a:cs typeface="Microsoft Sans Serif"/>
            </a:endParaRPr>
          </a:p>
          <a:p>
            <a:pPr marL="180340" indent="-105410">
              <a:lnSpc>
                <a:spcPct val="100000"/>
              </a:lnSpc>
              <a:spcBef>
                <a:spcPts val="290"/>
              </a:spcBef>
              <a:buAutoNum type="arabicPeriod" startAt="6"/>
              <a:tabLst>
                <a:tab pos="180975" algn="l"/>
              </a:tabLst>
            </a:pPr>
            <a:r>
              <a:rPr sz="750" spc="15" dirty="0">
                <a:latin typeface="Microsoft Sans Serif"/>
                <a:cs typeface="Microsoft Sans Serif"/>
              </a:rPr>
              <a:t>Consulte</a:t>
            </a:r>
            <a:r>
              <a:rPr sz="750" spc="-25" dirty="0">
                <a:latin typeface="Microsoft Sans Serif"/>
                <a:cs typeface="Microsoft Sans Serif"/>
              </a:rPr>
              <a:t> </a:t>
            </a:r>
            <a:r>
              <a:rPr sz="750" spc="10" dirty="0">
                <a:latin typeface="Microsoft Sans Serif"/>
                <a:cs typeface="Microsoft Sans Serif"/>
              </a:rPr>
              <a:t>el</a:t>
            </a:r>
            <a:r>
              <a:rPr sz="750" spc="-25" dirty="0">
                <a:latin typeface="Microsoft Sans Serif"/>
                <a:cs typeface="Microsoft Sans Serif"/>
              </a:rPr>
              <a:t> </a:t>
            </a:r>
            <a:r>
              <a:rPr sz="750" spc="20" dirty="0">
                <a:latin typeface="Microsoft Sans Serif"/>
                <a:cs typeface="Microsoft Sans Serif"/>
              </a:rPr>
              <a:t>Capítulo</a:t>
            </a:r>
            <a:r>
              <a:rPr sz="750" spc="-25" dirty="0">
                <a:latin typeface="Microsoft Sans Serif"/>
                <a:cs typeface="Microsoft Sans Serif"/>
              </a:rPr>
              <a:t> </a:t>
            </a:r>
            <a:r>
              <a:rPr sz="750" dirty="0">
                <a:latin typeface="Microsoft Sans Serif"/>
                <a:cs typeface="Microsoft Sans Serif"/>
              </a:rPr>
              <a:t>3.4.</a:t>
            </a:r>
            <a:endParaRPr sz="750">
              <a:latin typeface="Microsoft Sans Serif"/>
              <a:cs typeface="Microsoft Sans Serif"/>
            </a:endParaRPr>
          </a:p>
          <a:p>
            <a:pPr marL="180340" indent="-105410">
              <a:lnSpc>
                <a:spcPct val="100000"/>
              </a:lnSpc>
              <a:spcBef>
                <a:spcPts val="300"/>
              </a:spcBef>
              <a:buAutoNum type="arabicPeriod" startAt="6"/>
              <a:tabLst>
                <a:tab pos="180975" algn="l"/>
              </a:tabLst>
            </a:pPr>
            <a:r>
              <a:rPr sz="750" spc="15" dirty="0">
                <a:latin typeface="Microsoft Sans Serif"/>
                <a:cs typeface="Microsoft Sans Serif"/>
              </a:rPr>
              <a:t>Consulte</a:t>
            </a:r>
            <a:r>
              <a:rPr sz="750" spc="-25" dirty="0">
                <a:latin typeface="Microsoft Sans Serif"/>
                <a:cs typeface="Microsoft Sans Serif"/>
              </a:rPr>
              <a:t> </a:t>
            </a:r>
            <a:r>
              <a:rPr sz="750" spc="10" dirty="0">
                <a:latin typeface="Microsoft Sans Serif"/>
                <a:cs typeface="Microsoft Sans Serif"/>
              </a:rPr>
              <a:t>el</a:t>
            </a:r>
            <a:r>
              <a:rPr sz="750" spc="-25" dirty="0">
                <a:latin typeface="Microsoft Sans Serif"/>
                <a:cs typeface="Microsoft Sans Serif"/>
              </a:rPr>
              <a:t> </a:t>
            </a:r>
            <a:r>
              <a:rPr sz="750" spc="20" dirty="0">
                <a:latin typeface="Microsoft Sans Serif"/>
                <a:cs typeface="Microsoft Sans Serif"/>
              </a:rPr>
              <a:t>Capítulo</a:t>
            </a:r>
            <a:r>
              <a:rPr sz="750" spc="-25" dirty="0">
                <a:latin typeface="Microsoft Sans Serif"/>
                <a:cs typeface="Microsoft Sans Serif"/>
              </a:rPr>
              <a:t> </a:t>
            </a:r>
            <a:r>
              <a:rPr sz="750" dirty="0">
                <a:latin typeface="Microsoft Sans Serif"/>
                <a:cs typeface="Microsoft Sans Serif"/>
              </a:rPr>
              <a:t>3.6.</a:t>
            </a:r>
            <a:endParaRPr sz="750">
              <a:latin typeface="Microsoft Sans Serif"/>
              <a:cs typeface="Microsoft Sans Serif"/>
            </a:endParaRPr>
          </a:p>
          <a:p>
            <a:pPr marL="166370" indent="-91440">
              <a:lnSpc>
                <a:spcPct val="100000"/>
              </a:lnSpc>
              <a:spcBef>
                <a:spcPts val="400"/>
              </a:spcBef>
              <a:buAutoNum type="arabicPeriod" startAt="6"/>
              <a:tabLst>
                <a:tab pos="167005" algn="l"/>
              </a:tabLst>
            </a:pPr>
            <a:r>
              <a:rPr sz="650" spc="-10" dirty="0">
                <a:latin typeface="Microsoft Sans Serif"/>
                <a:cs typeface="Microsoft Sans Serif"/>
              </a:rPr>
              <a:t>La</a:t>
            </a:r>
            <a:r>
              <a:rPr sz="650" spc="-5" dirty="0">
                <a:latin typeface="Microsoft Sans Serif"/>
                <a:cs typeface="Microsoft Sans Serif"/>
              </a:rPr>
              <a:t> </a:t>
            </a:r>
            <a:r>
              <a:rPr sz="650" spc="15" dirty="0">
                <a:latin typeface="Microsoft Sans Serif"/>
                <a:cs typeface="Microsoft Sans Serif"/>
              </a:rPr>
              <a:t>lógica</a:t>
            </a:r>
            <a:r>
              <a:rPr sz="650" dirty="0">
                <a:latin typeface="Microsoft Sans Serif"/>
                <a:cs typeface="Microsoft Sans Serif"/>
              </a:rPr>
              <a:t> </a:t>
            </a:r>
            <a:r>
              <a:rPr sz="650" spc="20" dirty="0">
                <a:latin typeface="Microsoft Sans Serif"/>
                <a:cs typeface="Microsoft Sans Serif"/>
              </a:rPr>
              <a:t>de</a:t>
            </a:r>
            <a:r>
              <a:rPr sz="650" spc="-5" dirty="0">
                <a:latin typeface="Microsoft Sans Serif"/>
                <a:cs typeface="Microsoft Sans Serif"/>
              </a:rPr>
              <a:t> </a:t>
            </a:r>
            <a:r>
              <a:rPr sz="650" spc="20" dirty="0">
                <a:latin typeface="Microsoft Sans Serif"/>
                <a:cs typeface="Microsoft Sans Serif"/>
              </a:rPr>
              <a:t>disparo</a:t>
            </a:r>
            <a:r>
              <a:rPr sz="650" dirty="0">
                <a:latin typeface="Microsoft Sans Serif"/>
                <a:cs typeface="Microsoft Sans Serif"/>
              </a:rPr>
              <a:t> </a:t>
            </a:r>
            <a:r>
              <a:rPr sz="650" spc="-5" dirty="0">
                <a:latin typeface="Microsoft Sans Serif"/>
                <a:cs typeface="Microsoft Sans Serif"/>
              </a:rPr>
              <a:t>27TH,</a:t>
            </a:r>
            <a:r>
              <a:rPr sz="650" dirty="0">
                <a:latin typeface="Microsoft Sans Serif"/>
                <a:cs typeface="Microsoft Sans Serif"/>
              </a:rPr>
              <a:t> </a:t>
            </a:r>
            <a:r>
              <a:rPr sz="650" spc="-5" dirty="0">
                <a:latin typeface="Microsoft Sans Serif"/>
                <a:cs typeface="Microsoft Sans Serif"/>
              </a:rPr>
              <a:t>59TH, 59THD,</a:t>
            </a:r>
            <a:r>
              <a:rPr sz="650" dirty="0">
                <a:latin typeface="Microsoft Sans Serif"/>
                <a:cs typeface="Microsoft Sans Serif"/>
              </a:rPr>
              <a:t> </a:t>
            </a:r>
            <a:r>
              <a:rPr sz="650" spc="-20" dirty="0">
                <a:latin typeface="Microsoft Sans Serif"/>
                <a:cs typeface="Microsoft Sans Serif"/>
              </a:rPr>
              <a:t>64S</a:t>
            </a:r>
            <a:r>
              <a:rPr sz="650" spc="-5" dirty="0">
                <a:latin typeface="Microsoft Sans Serif"/>
                <a:cs typeface="Microsoft Sans Serif"/>
              </a:rPr>
              <a:t> es</a:t>
            </a:r>
            <a:r>
              <a:rPr sz="650" dirty="0">
                <a:latin typeface="Microsoft Sans Serif"/>
                <a:cs typeface="Microsoft Sans Serif"/>
              </a:rPr>
              <a:t> </a:t>
            </a:r>
            <a:r>
              <a:rPr sz="650" spc="20" dirty="0">
                <a:latin typeface="Microsoft Sans Serif"/>
                <a:cs typeface="Microsoft Sans Serif"/>
              </a:rPr>
              <a:t>similar</a:t>
            </a:r>
            <a:r>
              <a:rPr sz="650" dirty="0">
                <a:latin typeface="Microsoft Sans Serif"/>
                <a:cs typeface="Microsoft Sans Serif"/>
              </a:rPr>
              <a:t> a</a:t>
            </a:r>
            <a:r>
              <a:rPr sz="650" spc="-5" dirty="0">
                <a:latin typeface="Microsoft Sans Serif"/>
                <a:cs typeface="Microsoft Sans Serif"/>
              </a:rPr>
              <a:t> </a:t>
            </a:r>
            <a:r>
              <a:rPr sz="650" spc="10" dirty="0">
                <a:latin typeface="Microsoft Sans Serif"/>
                <a:cs typeface="Microsoft Sans Serif"/>
              </a:rPr>
              <a:t>la</a:t>
            </a:r>
            <a:r>
              <a:rPr sz="650" dirty="0">
                <a:latin typeface="Microsoft Sans Serif"/>
                <a:cs typeface="Microsoft Sans Serif"/>
              </a:rPr>
              <a:t> </a:t>
            </a:r>
            <a:r>
              <a:rPr sz="650" spc="20" dirty="0">
                <a:latin typeface="Microsoft Sans Serif"/>
                <a:cs typeface="Microsoft Sans Serif"/>
              </a:rPr>
              <a:t>del</a:t>
            </a:r>
            <a:r>
              <a:rPr sz="650" spc="-5" dirty="0">
                <a:latin typeface="Microsoft Sans Serif"/>
                <a:cs typeface="Microsoft Sans Serif"/>
              </a:rPr>
              <a:t> 59G.</a:t>
            </a:r>
            <a:endParaRPr sz="650">
              <a:latin typeface="Microsoft Sans Serif"/>
              <a:cs typeface="Microsoft Sans Serif"/>
            </a:endParaRPr>
          </a:p>
          <a:p>
            <a:pPr marL="151130" marR="307975" indent="-151130">
              <a:lnSpc>
                <a:spcPct val="152300"/>
              </a:lnSpc>
              <a:spcBef>
                <a:spcPts val="25"/>
              </a:spcBef>
              <a:buAutoNum type="arabicPeriod" startAt="6"/>
              <a:tabLst>
                <a:tab pos="151130" algn="l"/>
              </a:tabLst>
            </a:pPr>
            <a:r>
              <a:rPr sz="650" spc="-10" dirty="0">
                <a:latin typeface="Microsoft Sans Serif"/>
                <a:cs typeface="Microsoft Sans Serif"/>
              </a:rPr>
              <a:t>La </a:t>
            </a:r>
            <a:r>
              <a:rPr sz="650" spc="25" dirty="0">
                <a:latin typeface="Microsoft Sans Serif"/>
                <a:cs typeface="Microsoft Sans Serif"/>
              </a:rPr>
              <a:t>función </a:t>
            </a:r>
            <a:r>
              <a:rPr sz="650" spc="20" dirty="0">
                <a:latin typeface="Microsoft Sans Serif"/>
                <a:cs typeface="Microsoft Sans Serif"/>
              </a:rPr>
              <a:t>50/27 </a:t>
            </a:r>
            <a:r>
              <a:rPr sz="650" spc="15" dirty="0">
                <a:latin typeface="Microsoft Sans Serif"/>
                <a:cs typeface="Microsoft Sans Serif"/>
              </a:rPr>
              <a:t>utiliza </a:t>
            </a:r>
            <a:r>
              <a:rPr sz="650" spc="10" dirty="0">
                <a:latin typeface="Microsoft Sans Serif"/>
                <a:cs typeface="Microsoft Sans Serif"/>
              </a:rPr>
              <a:t>relés </a:t>
            </a:r>
            <a:r>
              <a:rPr sz="650" spc="20" dirty="0">
                <a:latin typeface="Microsoft Sans Serif"/>
                <a:cs typeface="Microsoft Sans Serif"/>
              </a:rPr>
              <a:t>de </a:t>
            </a:r>
            <a:r>
              <a:rPr sz="650" spc="25" dirty="0">
                <a:latin typeface="Microsoft Sans Serif"/>
                <a:cs typeface="Microsoft Sans Serif"/>
              </a:rPr>
              <a:t>sobrecorriente </a:t>
            </a:r>
            <a:r>
              <a:rPr sz="650" spc="15" dirty="0">
                <a:latin typeface="Microsoft Sans Serif"/>
                <a:cs typeface="Microsoft Sans Serif"/>
              </a:rPr>
              <a:t>supervisados</a:t>
            </a:r>
            <a:r>
              <a:rPr sz="650" spc="20" dirty="0">
                <a:latin typeface="Microsoft Sans Serif"/>
                <a:cs typeface="Microsoft Sans Serif"/>
              </a:rPr>
              <a:t> </a:t>
            </a:r>
            <a:r>
              <a:rPr sz="650" spc="40" dirty="0">
                <a:latin typeface="Microsoft Sans Serif"/>
                <a:cs typeface="Microsoft Sans Serif"/>
              </a:rPr>
              <a:t>por </a:t>
            </a:r>
            <a:r>
              <a:rPr sz="650" spc="15" dirty="0">
                <a:latin typeface="Microsoft Sans Serif"/>
                <a:cs typeface="Microsoft Sans Serif"/>
              </a:rPr>
              <a:t>voltaje </a:t>
            </a:r>
            <a:r>
              <a:rPr sz="650" spc="20" dirty="0">
                <a:latin typeface="Microsoft Sans Serif"/>
                <a:cs typeface="Microsoft Sans Serif"/>
              </a:rPr>
              <a:t>para protección </a:t>
            </a:r>
            <a:r>
              <a:rPr sz="650" spc="25" dirty="0">
                <a:latin typeface="Microsoft Sans Serif"/>
                <a:cs typeface="Microsoft Sans Serif"/>
              </a:rPr>
              <a:t>contra </a:t>
            </a:r>
            <a:r>
              <a:rPr sz="650" spc="15" dirty="0">
                <a:latin typeface="Microsoft Sans Serif"/>
                <a:cs typeface="Microsoft Sans Serif"/>
              </a:rPr>
              <a:t>activación </a:t>
            </a:r>
            <a:r>
              <a:rPr sz="650" spc="20" dirty="0">
                <a:latin typeface="Microsoft Sans Serif"/>
                <a:cs typeface="Microsoft Sans Serif"/>
              </a:rPr>
              <a:t>involuntaria. </a:t>
            </a:r>
            <a:r>
              <a:rPr sz="650" spc="15" dirty="0">
                <a:latin typeface="Microsoft Sans Serif"/>
                <a:cs typeface="Microsoft Sans Serif"/>
              </a:rPr>
              <a:t>Otras </a:t>
            </a:r>
            <a:r>
              <a:rPr sz="650" spc="20" dirty="0">
                <a:latin typeface="Microsoft Sans Serif"/>
                <a:cs typeface="Microsoft Sans Serif"/>
              </a:rPr>
              <a:t>funciones de protección </a:t>
            </a:r>
            <a:r>
              <a:rPr sz="650" spc="-160" dirty="0">
                <a:latin typeface="Microsoft Sans Serif"/>
                <a:cs typeface="Microsoft Sans Serif"/>
              </a:rPr>
              <a:t> </a:t>
            </a:r>
            <a:r>
              <a:rPr sz="650" spc="10" dirty="0">
                <a:latin typeface="Microsoft Sans Serif"/>
                <a:cs typeface="Microsoft Sans Serif"/>
              </a:rPr>
              <a:t>descritas</a:t>
            </a:r>
            <a:r>
              <a:rPr sz="650" spc="-5" dirty="0">
                <a:latin typeface="Microsoft Sans Serif"/>
                <a:cs typeface="Microsoft Sans Serif"/>
              </a:rPr>
              <a:t> </a:t>
            </a:r>
            <a:r>
              <a:rPr sz="650" spc="20" dirty="0">
                <a:latin typeface="Microsoft Sans Serif"/>
                <a:cs typeface="Microsoft Sans Serif"/>
              </a:rPr>
              <a:t>en</a:t>
            </a:r>
            <a:r>
              <a:rPr sz="650" spc="-5" dirty="0">
                <a:latin typeface="Microsoft Sans Serif"/>
                <a:cs typeface="Microsoft Sans Serif"/>
              </a:rPr>
              <a:t> </a:t>
            </a:r>
            <a:r>
              <a:rPr sz="650" spc="10" dirty="0">
                <a:latin typeface="Microsoft Sans Serif"/>
                <a:cs typeface="Microsoft Sans Serif"/>
              </a:rPr>
              <a:t>el</a:t>
            </a:r>
            <a:r>
              <a:rPr sz="650" spc="-5" dirty="0">
                <a:latin typeface="Microsoft Sans Serif"/>
                <a:cs typeface="Microsoft Sans Serif"/>
              </a:rPr>
              <a:t> </a:t>
            </a:r>
            <a:r>
              <a:rPr sz="650" spc="15" dirty="0">
                <a:latin typeface="Microsoft Sans Serif"/>
                <a:cs typeface="Microsoft Sans Serif"/>
              </a:rPr>
              <a:t>Capítulo</a:t>
            </a:r>
            <a:r>
              <a:rPr sz="650" spc="-5" dirty="0">
                <a:latin typeface="Microsoft Sans Serif"/>
                <a:cs typeface="Microsoft Sans Serif"/>
              </a:rPr>
              <a:t> </a:t>
            </a:r>
            <a:r>
              <a:rPr sz="650" dirty="0">
                <a:latin typeface="Microsoft Sans Serif"/>
                <a:cs typeface="Microsoft Sans Serif"/>
              </a:rPr>
              <a:t>4.1</a:t>
            </a:r>
            <a:r>
              <a:rPr sz="650" spc="-5" dirty="0">
                <a:latin typeface="Microsoft Sans Serif"/>
                <a:cs typeface="Microsoft Sans Serif"/>
              </a:rPr>
              <a:t> </a:t>
            </a:r>
            <a:r>
              <a:rPr sz="650" spc="20" dirty="0">
                <a:latin typeface="Microsoft Sans Serif"/>
                <a:cs typeface="Microsoft Sans Serif"/>
              </a:rPr>
              <a:t>utilizan</a:t>
            </a:r>
            <a:r>
              <a:rPr sz="650" spc="-5" dirty="0">
                <a:latin typeface="Microsoft Sans Serif"/>
                <a:cs typeface="Microsoft Sans Serif"/>
              </a:rPr>
              <a:t> </a:t>
            </a:r>
            <a:r>
              <a:rPr sz="650" spc="10" dirty="0">
                <a:latin typeface="Microsoft Sans Serif"/>
                <a:cs typeface="Microsoft Sans Serif"/>
              </a:rPr>
              <a:t>la</a:t>
            </a:r>
            <a:r>
              <a:rPr sz="650" spc="-5" dirty="0">
                <a:latin typeface="Microsoft Sans Serif"/>
                <a:cs typeface="Microsoft Sans Serif"/>
              </a:rPr>
              <a:t> </a:t>
            </a:r>
            <a:r>
              <a:rPr sz="650" spc="25" dirty="0">
                <a:latin typeface="Microsoft Sans Serif"/>
                <a:cs typeface="Microsoft Sans Serif"/>
              </a:rPr>
              <a:t>misma</a:t>
            </a:r>
            <a:r>
              <a:rPr sz="650" spc="-5" dirty="0">
                <a:latin typeface="Microsoft Sans Serif"/>
                <a:cs typeface="Microsoft Sans Serif"/>
              </a:rPr>
              <a:t> </a:t>
            </a:r>
            <a:r>
              <a:rPr sz="650" spc="15" dirty="0">
                <a:latin typeface="Microsoft Sans Serif"/>
                <a:cs typeface="Microsoft Sans Serif"/>
              </a:rPr>
              <a:t>lógica</a:t>
            </a:r>
            <a:r>
              <a:rPr sz="650" spc="-5" dirty="0">
                <a:latin typeface="Microsoft Sans Serif"/>
                <a:cs typeface="Microsoft Sans Serif"/>
              </a:rPr>
              <a:t> </a:t>
            </a:r>
            <a:r>
              <a:rPr sz="650" spc="20" dirty="0">
                <a:latin typeface="Microsoft Sans Serif"/>
                <a:cs typeface="Microsoft Sans Serif"/>
              </a:rPr>
              <a:t>de</a:t>
            </a:r>
            <a:r>
              <a:rPr sz="650" spc="-5" dirty="0">
                <a:latin typeface="Microsoft Sans Serif"/>
                <a:cs typeface="Microsoft Sans Serif"/>
              </a:rPr>
              <a:t> </a:t>
            </a:r>
            <a:r>
              <a:rPr sz="650" spc="20" dirty="0">
                <a:latin typeface="Microsoft Sans Serif"/>
                <a:cs typeface="Microsoft Sans Serif"/>
              </a:rPr>
              <a:t>disparo.</a:t>
            </a:r>
            <a:endParaRPr sz="650">
              <a:latin typeface="Microsoft Sans Serif"/>
              <a:cs typeface="Microsoft Sans Serif"/>
            </a:endParaRPr>
          </a:p>
          <a:p>
            <a:pPr marL="171450" indent="-159385">
              <a:lnSpc>
                <a:spcPct val="100000"/>
              </a:lnSpc>
              <a:spcBef>
                <a:spcPts val="330"/>
              </a:spcBef>
              <a:buAutoNum type="arabicPeriod" startAt="6"/>
              <a:tabLst>
                <a:tab pos="172085" algn="l"/>
              </a:tabLst>
            </a:pPr>
            <a:r>
              <a:rPr sz="750" spc="15" dirty="0">
                <a:latin typeface="Microsoft Sans Serif"/>
                <a:cs typeface="Microsoft Sans Serif"/>
              </a:rPr>
              <a:t>Consulte</a:t>
            </a:r>
            <a:r>
              <a:rPr sz="750" spc="-25" dirty="0">
                <a:latin typeface="Microsoft Sans Serif"/>
                <a:cs typeface="Microsoft Sans Serif"/>
              </a:rPr>
              <a:t> </a:t>
            </a:r>
            <a:r>
              <a:rPr sz="750" spc="10" dirty="0">
                <a:latin typeface="Microsoft Sans Serif"/>
                <a:cs typeface="Microsoft Sans Serif"/>
              </a:rPr>
              <a:t>el</a:t>
            </a:r>
            <a:r>
              <a:rPr sz="750" spc="-25" dirty="0">
                <a:latin typeface="Microsoft Sans Serif"/>
                <a:cs typeface="Microsoft Sans Serif"/>
              </a:rPr>
              <a:t> </a:t>
            </a:r>
            <a:r>
              <a:rPr sz="750" spc="20" dirty="0">
                <a:latin typeface="Microsoft Sans Serif"/>
                <a:cs typeface="Microsoft Sans Serif"/>
              </a:rPr>
              <a:t>Capítulo</a:t>
            </a:r>
            <a:r>
              <a:rPr sz="750" spc="-25" dirty="0">
                <a:latin typeface="Microsoft Sans Serif"/>
                <a:cs typeface="Microsoft Sans Serif"/>
              </a:rPr>
              <a:t> </a:t>
            </a:r>
            <a:r>
              <a:rPr sz="750" dirty="0">
                <a:latin typeface="Microsoft Sans Serif"/>
                <a:cs typeface="Microsoft Sans Serif"/>
              </a:rPr>
              <a:t>3.2.</a:t>
            </a:r>
            <a:endParaRPr sz="750">
              <a:latin typeface="Microsoft Sans Serif"/>
              <a:cs typeface="Microsoft Sans Serif"/>
            </a:endParaRPr>
          </a:p>
          <a:p>
            <a:pPr marL="171450" indent="-159385">
              <a:lnSpc>
                <a:spcPct val="100000"/>
              </a:lnSpc>
              <a:spcBef>
                <a:spcPts val="290"/>
              </a:spcBef>
              <a:buAutoNum type="arabicPeriod" startAt="6"/>
              <a:tabLst>
                <a:tab pos="172085" algn="l"/>
              </a:tabLst>
            </a:pPr>
            <a:r>
              <a:rPr sz="750" spc="15" dirty="0">
                <a:latin typeface="Microsoft Sans Serif"/>
                <a:cs typeface="Microsoft Sans Serif"/>
              </a:rPr>
              <a:t>Consulte</a:t>
            </a:r>
            <a:r>
              <a:rPr sz="750" spc="-25" dirty="0">
                <a:latin typeface="Microsoft Sans Serif"/>
                <a:cs typeface="Microsoft Sans Serif"/>
              </a:rPr>
              <a:t> </a:t>
            </a:r>
            <a:r>
              <a:rPr sz="750" spc="10" dirty="0">
                <a:latin typeface="Microsoft Sans Serif"/>
                <a:cs typeface="Microsoft Sans Serif"/>
              </a:rPr>
              <a:t>el</a:t>
            </a:r>
            <a:r>
              <a:rPr sz="750" spc="-25" dirty="0">
                <a:latin typeface="Microsoft Sans Serif"/>
                <a:cs typeface="Microsoft Sans Serif"/>
              </a:rPr>
              <a:t> </a:t>
            </a:r>
            <a:r>
              <a:rPr sz="750" spc="20" dirty="0">
                <a:latin typeface="Microsoft Sans Serif"/>
                <a:cs typeface="Microsoft Sans Serif"/>
              </a:rPr>
              <a:t>Capítulo</a:t>
            </a:r>
            <a:r>
              <a:rPr sz="750" spc="-25" dirty="0">
                <a:latin typeface="Microsoft Sans Serif"/>
                <a:cs typeface="Microsoft Sans Serif"/>
              </a:rPr>
              <a:t> </a:t>
            </a:r>
            <a:r>
              <a:rPr sz="750" dirty="0">
                <a:latin typeface="Microsoft Sans Serif"/>
                <a:cs typeface="Microsoft Sans Serif"/>
              </a:rPr>
              <a:t>3.3.</a:t>
            </a:r>
            <a:endParaRPr sz="750">
              <a:latin typeface="Microsoft Sans Serif"/>
              <a:cs typeface="Microsoft Sans Serif"/>
            </a:endParaRPr>
          </a:p>
          <a:p>
            <a:pPr marL="139700" indent="-127635">
              <a:lnSpc>
                <a:spcPct val="100000"/>
              </a:lnSpc>
              <a:spcBef>
                <a:spcPts val="459"/>
              </a:spcBef>
              <a:buAutoNum type="arabicPeriod" startAt="6"/>
              <a:tabLst>
                <a:tab pos="140335" algn="l"/>
              </a:tabLst>
            </a:pPr>
            <a:r>
              <a:rPr sz="600" spc="15" dirty="0">
                <a:latin typeface="Microsoft Sans Serif"/>
                <a:cs typeface="Microsoft Sans Serif"/>
              </a:rPr>
              <a:t>También</a:t>
            </a:r>
            <a:r>
              <a:rPr sz="600" dirty="0">
                <a:latin typeface="Microsoft Sans Serif"/>
                <a:cs typeface="Microsoft Sans Serif"/>
              </a:rPr>
              <a:t> </a:t>
            </a:r>
            <a:r>
              <a:rPr sz="600" spc="10" dirty="0">
                <a:latin typeface="Microsoft Sans Serif"/>
                <a:cs typeface="Microsoft Sans Serif"/>
              </a:rPr>
              <a:t>activa</a:t>
            </a:r>
            <a:r>
              <a:rPr sz="600" dirty="0">
                <a:latin typeface="Microsoft Sans Serif"/>
                <a:cs typeface="Microsoft Sans Serif"/>
              </a:rPr>
              <a:t> </a:t>
            </a:r>
            <a:r>
              <a:rPr sz="600" spc="10" dirty="0">
                <a:latin typeface="Microsoft Sans Serif"/>
                <a:cs typeface="Microsoft Sans Serif"/>
              </a:rPr>
              <a:t>la</a:t>
            </a:r>
            <a:r>
              <a:rPr sz="600" dirty="0">
                <a:latin typeface="Microsoft Sans Serif"/>
                <a:cs typeface="Microsoft Sans Serif"/>
              </a:rPr>
              <a:t> </a:t>
            </a:r>
            <a:r>
              <a:rPr sz="600" spc="30" dirty="0">
                <a:latin typeface="Microsoft Sans Serif"/>
                <a:cs typeface="Microsoft Sans Serif"/>
              </a:rPr>
              <a:t>ruta</a:t>
            </a:r>
            <a:r>
              <a:rPr sz="600" dirty="0">
                <a:latin typeface="Microsoft Sans Serif"/>
                <a:cs typeface="Microsoft Sans Serif"/>
              </a:rPr>
              <a:t> </a:t>
            </a:r>
            <a:r>
              <a:rPr sz="600" spc="20" dirty="0">
                <a:latin typeface="Microsoft Sans Serif"/>
                <a:cs typeface="Microsoft Sans Serif"/>
              </a:rPr>
              <a:t>de</a:t>
            </a:r>
            <a:r>
              <a:rPr sz="600" dirty="0">
                <a:latin typeface="Microsoft Sans Serif"/>
                <a:cs typeface="Microsoft Sans Serif"/>
              </a:rPr>
              <a:t> </a:t>
            </a:r>
            <a:r>
              <a:rPr sz="600" spc="25" dirty="0">
                <a:latin typeface="Microsoft Sans Serif"/>
                <a:cs typeface="Microsoft Sans Serif"/>
              </a:rPr>
              <a:t>tierra</a:t>
            </a:r>
            <a:r>
              <a:rPr sz="600" dirty="0">
                <a:latin typeface="Microsoft Sans Serif"/>
                <a:cs typeface="Microsoft Sans Serif"/>
              </a:rPr>
              <a:t> </a:t>
            </a:r>
            <a:r>
              <a:rPr sz="600" spc="20" dirty="0">
                <a:latin typeface="Microsoft Sans Serif"/>
                <a:cs typeface="Microsoft Sans Serif"/>
              </a:rPr>
              <a:t>de</a:t>
            </a:r>
            <a:r>
              <a:rPr sz="600" dirty="0">
                <a:latin typeface="Microsoft Sans Serif"/>
                <a:cs typeface="Microsoft Sans Serif"/>
              </a:rPr>
              <a:t> </a:t>
            </a:r>
            <a:r>
              <a:rPr sz="600" spc="10" dirty="0">
                <a:latin typeface="Microsoft Sans Serif"/>
                <a:cs typeface="Microsoft Sans Serif"/>
              </a:rPr>
              <a:t>baja</a:t>
            </a:r>
            <a:r>
              <a:rPr sz="600" dirty="0">
                <a:latin typeface="Microsoft Sans Serif"/>
                <a:cs typeface="Microsoft Sans Serif"/>
              </a:rPr>
              <a:t> </a:t>
            </a:r>
            <a:r>
              <a:rPr sz="600" spc="20" dirty="0">
                <a:latin typeface="Microsoft Sans Serif"/>
                <a:cs typeface="Microsoft Sans Serif"/>
              </a:rPr>
              <a:t>impedancia</a:t>
            </a:r>
            <a:r>
              <a:rPr sz="600" dirty="0">
                <a:latin typeface="Microsoft Sans Serif"/>
                <a:cs typeface="Microsoft Sans Serif"/>
              </a:rPr>
              <a:t> </a:t>
            </a:r>
            <a:r>
              <a:rPr sz="600" spc="20" dirty="0">
                <a:latin typeface="Microsoft Sans Serif"/>
                <a:cs typeface="Microsoft Sans Serif"/>
              </a:rPr>
              <a:t>en</a:t>
            </a:r>
            <a:r>
              <a:rPr sz="600" dirty="0">
                <a:latin typeface="Microsoft Sans Serif"/>
                <a:cs typeface="Microsoft Sans Serif"/>
              </a:rPr>
              <a:t> </a:t>
            </a:r>
            <a:r>
              <a:rPr sz="600" spc="35" dirty="0">
                <a:latin typeface="Microsoft Sans Serif"/>
                <a:cs typeface="Microsoft Sans Serif"/>
              </a:rPr>
              <a:t>un</a:t>
            </a:r>
            <a:r>
              <a:rPr sz="600" dirty="0">
                <a:latin typeface="Microsoft Sans Serif"/>
                <a:cs typeface="Microsoft Sans Serif"/>
              </a:rPr>
              <a:t> </a:t>
            </a:r>
            <a:r>
              <a:rPr sz="600" spc="15" dirty="0">
                <a:latin typeface="Microsoft Sans Serif"/>
                <a:cs typeface="Microsoft Sans Serif"/>
              </a:rPr>
              <a:t>esquema</a:t>
            </a:r>
            <a:r>
              <a:rPr sz="600" dirty="0">
                <a:latin typeface="Microsoft Sans Serif"/>
                <a:cs typeface="Microsoft Sans Serif"/>
              </a:rPr>
              <a:t> </a:t>
            </a:r>
            <a:r>
              <a:rPr sz="600" spc="20" dirty="0">
                <a:latin typeface="Microsoft Sans Serif"/>
                <a:cs typeface="Microsoft Sans Serif"/>
              </a:rPr>
              <a:t>de</a:t>
            </a:r>
            <a:r>
              <a:rPr sz="600" dirty="0">
                <a:latin typeface="Microsoft Sans Serif"/>
                <a:cs typeface="Microsoft Sans Serif"/>
              </a:rPr>
              <a:t> </a:t>
            </a:r>
            <a:r>
              <a:rPr sz="600" spc="15" dirty="0">
                <a:latin typeface="Microsoft Sans Serif"/>
                <a:cs typeface="Microsoft Sans Serif"/>
              </a:rPr>
              <a:t>puesta</a:t>
            </a:r>
            <a:r>
              <a:rPr sz="600" dirty="0">
                <a:latin typeface="Microsoft Sans Serif"/>
                <a:cs typeface="Microsoft Sans Serif"/>
              </a:rPr>
              <a:t> a </a:t>
            </a:r>
            <a:r>
              <a:rPr sz="600" spc="25" dirty="0">
                <a:latin typeface="Microsoft Sans Serif"/>
                <a:cs typeface="Microsoft Sans Serif"/>
              </a:rPr>
              <a:t>tierra</a:t>
            </a:r>
            <a:r>
              <a:rPr sz="600" spc="5" dirty="0">
                <a:latin typeface="Microsoft Sans Serif"/>
                <a:cs typeface="Microsoft Sans Serif"/>
              </a:rPr>
              <a:t> </a:t>
            </a:r>
            <a:r>
              <a:rPr sz="600" spc="25" dirty="0">
                <a:latin typeface="Microsoft Sans Serif"/>
                <a:cs typeface="Microsoft Sans Serif"/>
              </a:rPr>
              <a:t>híbrido.</a:t>
            </a:r>
            <a:endParaRPr sz="600">
              <a:latin typeface="Microsoft Sans Serif"/>
              <a:cs typeface="Microsoft Sans Serif"/>
            </a:endParaRPr>
          </a:p>
          <a:p>
            <a:pPr>
              <a:lnSpc>
                <a:spcPct val="100000"/>
              </a:lnSpc>
              <a:spcBef>
                <a:spcPts val="15"/>
              </a:spcBef>
            </a:pPr>
            <a:endParaRPr sz="1000">
              <a:latin typeface="Microsoft Sans Serif"/>
              <a:cs typeface="Microsoft Sans Serif"/>
            </a:endParaRPr>
          </a:p>
          <a:p>
            <a:pPr marR="278130" algn="ctr">
              <a:lnSpc>
                <a:spcPct val="100000"/>
              </a:lnSpc>
            </a:pPr>
            <a:r>
              <a:rPr sz="750" spc="5" dirty="0">
                <a:latin typeface="Microsoft Sans Serif"/>
                <a:cs typeface="Microsoft Sans Serif"/>
              </a:rPr>
              <a:t>t</a:t>
            </a:r>
            <a:r>
              <a:rPr sz="600" spc="5" dirty="0">
                <a:latin typeface="Microsoft Sans Serif"/>
                <a:cs typeface="Microsoft Sans Serif"/>
              </a:rPr>
              <a:t>CAPAZ</a:t>
            </a:r>
            <a:r>
              <a:rPr sz="750" spc="5" dirty="0">
                <a:latin typeface="Microsoft Sans Serif"/>
                <a:cs typeface="Microsoft Sans Serif"/>
              </a:rPr>
              <a:t>III</a:t>
            </a:r>
            <a:endParaRPr sz="750">
              <a:latin typeface="Microsoft Sans Serif"/>
              <a:cs typeface="Microsoft Sans Serif"/>
            </a:endParaRPr>
          </a:p>
          <a:p>
            <a:pPr marR="404495" algn="ctr">
              <a:lnSpc>
                <a:spcPct val="100000"/>
              </a:lnSpc>
              <a:spcBef>
                <a:spcPts val="125"/>
              </a:spcBef>
            </a:pPr>
            <a:r>
              <a:rPr sz="650" spc="-20" dirty="0">
                <a:latin typeface="Microsoft Sans Serif"/>
                <a:cs typeface="Microsoft Sans Serif"/>
              </a:rPr>
              <a:t>S</a:t>
            </a:r>
            <a:r>
              <a:rPr sz="500" spc="-20" dirty="0">
                <a:latin typeface="Microsoft Sans Serif"/>
                <a:cs typeface="Microsoft Sans Serif"/>
              </a:rPr>
              <a:t>SUGERIDO</a:t>
            </a:r>
            <a:r>
              <a:rPr sz="650" spc="-20" dirty="0">
                <a:latin typeface="Microsoft Sans Serif"/>
                <a:cs typeface="Microsoft Sans Serif"/>
              </a:rPr>
              <a:t>h</a:t>
            </a:r>
            <a:r>
              <a:rPr sz="500" spc="-20" dirty="0">
                <a:latin typeface="Microsoft Sans Serif"/>
                <a:cs typeface="Microsoft Sans Serif"/>
              </a:rPr>
              <a:t>YDROELECTRICO</a:t>
            </a:r>
            <a:r>
              <a:rPr sz="650" spc="-20" dirty="0">
                <a:latin typeface="Microsoft Sans Serif"/>
                <a:cs typeface="Microsoft Sans Serif"/>
              </a:rPr>
              <a:t>Ud.</a:t>
            </a:r>
            <a:r>
              <a:rPr sz="500" spc="-20" dirty="0">
                <a:latin typeface="Microsoft Sans Serif"/>
                <a:cs typeface="Microsoft Sans Serif"/>
              </a:rPr>
              <a:t>LIENDRE</a:t>
            </a:r>
            <a:r>
              <a:rPr sz="650" spc="-20" dirty="0">
                <a:latin typeface="Microsoft Sans Serif"/>
                <a:cs typeface="Microsoft Sans Serif"/>
              </a:rPr>
              <a:t>t</a:t>
            </a:r>
            <a:r>
              <a:rPr sz="500" spc="-20" dirty="0">
                <a:latin typeface="Microsoft Sans Serif"/>
                <a:cs typeface="Microsoft Sans Serif"/>
              </a:rPr>
              <a:t>ROTURA</a:t>
            </a:r>
            <a:r>
              <a:rPr sz="650" spc="-20" dirty="0">
                <a:latin typeface="Microsoft Sans Serif"/>
                <a:cs typeface="Microsoft Sans Serif"/>
              </a:rPr>
              <a:t>l</a:t>
            </a:r>
            <a:r>
              <a:rPr sz="500" spc="-20" dirty="0">
                <a:latin typeface="Microsoft Sans Serif"/>
                <a:cs typeface="Microsoft Sans Serif"/>
              </a:rPr>
              <a:t>OGIC</a:t>
            </a:r>
            <a:endParaRPr sz="500">
              <a:latin typeface="Microsoft Sans Serif"/>
              <a:cs typeface="Microsoft Sans Serif"/>
            </a:endParaRPr>
          </a:p>
        </p:txBody>
      </p:sp>
      <p:sp>
        <p:nvSpPr>
          <p:cNvPr id="5" name="object 5"/>
          <p:cNvSpPr txBox="1"/>
          <p:nvPr/>
        </p:nvSpPr>
        <p:spPr>
          <a:xfrm>
            <a:off x="1772859" y="6858320"/>
            <a:ext cx="14396040" cy="1232901"/>
          </a:xfrm>
          <a:prstGeom prst="rect">
            <a:avLst/>
          </a:prstGeom>
        </p:spPr>
        <p:txBody>
          <a:bodyPr vert="horz" wrap="square" lIns="0" tIns="52069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409"/>
              </a:spcBef>
            </a:pPr>
            <a:r>
              <a:rPr sz="800" spc="15" dirty="0">
                <a:latin typeface="Microsoft Sans Serif"/>
                <a:cs typeface="Microsoft Sans Serif"/>
              </a:rPr>
              <a:t>Notas:</a:t>
            </a:r>
            <a:endParaRPr sz="800">
              <a:latin typeface="Microsoft Sans Serif"/>
              <a:cs typeface="Microsoft Sans Serif"/>
            </a:endParaRPr>
          </a:p>
          <a:p>
            <a:pPr marL="312420" marR="5080" indent="-151130">
              <a:lnSpc>
                <a:spcPct val="127499"/>
              </a:lnSpc>
              <a:spcBef>
                <a:spcPts val="40"/>
              </a:spcBef>
              <a:buAutoNum type="arabicPeriod"/>
              <a:tabLst>
                <a:tab pos="267335" algn="l"/>
              </a:tabLst>
            </a:pPr>
            <a:r>
              <a:rPr sz="750" spc="5" dirty="0">
                <a:latin typeface="Microsoft Sans Serif"/>
                <a:cs typeface="Microsoft Sans Serif"/>
              </a:rPr>
              <a:t>Sistema </a:t>
            </a:r>
            <a:r>
              <a:rPr sz="750" spc="25" dirty="0">
                <a:latin typeface="Microsoft Sans Serif"/>
                <a:cs typeface="Microsoft Sans Serif"/>
              </a:rPr>
              <a:t>de</a:t>
            </a:r>
            <a:r>
              <a:rPr sz="750" spc="10" dirty="0">
                <a:latin typeface="Microsoft Sans Serif"/>
                <a:cs typeface="Microsoft Sans Serif"/>
              </a:rPr>
              <a:t> </a:t>
            </a:r>
            <a:r>
              <a:rPr sz="750" spc="20" dirty="0">
                <a:latin typeface="Microsoft Sans Serif"/>
                <a:cs typeface="Microsoft Sans Serif"/>
              </a:rPr>
              <a:t>diluvio:</a:t>
            </a:r>
            <a:r>
              <a:rPr sz="750" spc="5" dirty="0">
                <a:latin typeface="Microsoft Sans Serif"/>
                <a:cs typeface="Microsoft Sans Serif"/>
              </a:rPr>
              <a:t> </a:t>
            </a:r>
            <a:r>
              <a:rPr sz="750" spc="10" dirty="0">
                <a:latin typeface="Microsoft Sans Serif"/>
                <a:cs typeface="Microsoft Sans Serif"/>
              </a:rPr>
              <a:t>esta </a:t>
            </a:r>
            <a:r>
              <a:rPr sz="750" spc="30" dirty="0">
                <a:latin typeface="Microsoft Sans Serif"/>
                <a:cs typeface="Microsoft Sans Serif"/>
              </a:rPr>
              <a:t>función</a:t>
            </a:r>
            <a:r>
              <a:rPr sz="750" spc="5" dirty="0">
                <a:latin typeface="Microsoft Sans Serif"/>
                <a:cs typeface="Microsoft Sans Serif"/>
              </a:rPr>
              <a:t> </a:t>
            </a:r>
            <a:r>
              <a:rPr sz="750" spc="30" dirty="0">
                <a:latin typeface="Microsoft Sans Serif"/>
                <a:cs typeface="Microsoft Sans Serif"/>
              </a:rPr>
              <a:t>proporciona</a:t>
            </a:r>
            <a:r>
              <a:rPr sz="750" spc="10" dirty="0">
                <a:latin typeface="Microsoft Sans Serif"/>
                <a:cs typeface="Microsoft Sans Serif"/>
              </a:rPr>
              <a:t> </a:t>
            </a:r>
            <a:r>
              <a:rPr sz="750" spc="25" dirty="0">
                <a:latin typeface="Microsoft Sans Serif"/>
                <a:cs typeface="Microsoft Sans Serif"/>
              </a:rPr>
              <a:t>protección</a:t>
            </a:r>
            <a:r>
              <a:rPr sz="750" spc="5" dirty="0">
                <a:latin typeface="Microsoft Sans Serif"/>
                <a:cs typeface="Microsoft Sans Serif"/>
              </a:rPr>
              <a:t> </a:t>
            </a:r>
            <a:r>
              <a:rPr sz="750" spc="30" dirty="0">
                <a:latin typeface="Microsoft Sans Serif"/>
                <a:cs typeface="Microsoft Sans Serif"/>
              </a:rPr>
              <a:t>contra</a:t>
            </a:r>
            <a:r>
              <a:rPr sz="750" spc="10" dirty="0">
                <a:latin typeface="Microsoft Sans Serif"/>
                <a:cs typeface="Microsoft Sans Serif"/>
              </a:rPr>
              <a:t> </a:t>
            </a:r>
            <a:r>
              <a:rPr sz="750" spc="20" dirty="0">
                <a:latin typeface="Microsoft Sans Serif"/>
                <a:cs typeface="Microsoft Sans Serif"/>
              </a:rPr>
              <a:t>incendios</a:t>
            </a:r>
            <a:r>
              <a:rPr sz="750" spc="10" dirty="0">
                <a:latin typeface="Microsoft Sans Serif"/>
                <a:cs typeface="Microsoft Sans Serif"/>
              </a:rPr>
              <a:t> al</a:t>
            </a:r>
            <a:r>
              <a:rPr sz="750" spc="5" dirty="0">
                <a:latin typeface="Microsoft Sans Serif"/>
                <a:cs typeface="Microsoft Sans Serif"/>
              </a:rPr>
              <a:t> </a:t>
            </a:r>
            <a:r>
              <a:rPr sz="750" spc="30" dirty="0">
                <a:latin typeface="Microsoft Sans Serif"/>
                <a:cs typeface="Microsoft Sans Serif"/>
              </a:rPr>
              <a:t>generador</a:t>
            </a:r>
            <a:r>
              <a:rPr sz="750" spc="10" dirty="0">
                <a:latin typeface="Microsoft Sans Serif"/>
                <a:cs typeface="Microsoft Sans Serif"/>
              </a:rPr>
              <a:t> </a:t>
            </a:r>
            <a:r>
              <a:rPr sz="750" spc="5" dirty="0">
                <a:latin typeface="Microsoft Sans Serif"/>
                <a:cs typeface="Microsoft Sans Serif"/>
              </a:rPr>
              <a:t>y </a:t>
            </a:r>
            <a:r>
              <a:rPr sz="750" spc="35" dirty="0">
                <a:latin typeface="Microsoft Sans Serif"/>
                <a:cs typeface="Microsoft Sans Serif"/>
              </a:rPr>
              <a:t>limita</a:t>
            </a:r>
            <a:r>
              <a:rPr sz="750" spc="10" dirty="0">
                <a:latin typeface="Microsoft Sans Serif"/>
                <a:cs typeface="Microsoft Sans Serif"/>
              </a:rPr>
              <a:t> el</a:t>
            </a:r>
            <a:r>
              <a:rPr sz="750" spc="5" dirty="0">
                <a:latin typeface="Microsoft Sans Serif"/>
                <a:cs typeface="Microsoft Sans Serif"/>
              </a:rPr>
              <a:t> </a:t>
            </a:r>
            <a:r>
              <a:rPr sz="750" spc="30" dirty="0">
                <a:latin typeface="Microsoft Sans Serif"/>
                <a:cs typeface="Microsoft Sans Serif"/>
              </a:rPr>
              <a:t>daño</a:t>
            </a:r>
            <a:r>
              <a:rPr sz="750" spc="10" dirty="0">
                <a:latin typeface="Microsoft Sans Serif"/>
                <a:cs typeface="Microsoft Sans Serif"/>
              </a:rPr>
              <a:t> </a:t>
            </a:r>
            <a:r>
              <a:rPr sz="750" dirty="0">
                <a:latin typeface="Microsoft Sans Serif"/>
                <a:cs typeface="Microsoft Sans Serif"/>
              </a:rPr>
              <a:t>a</a:t>
            </a:r>
            <a:r>
              <a:rPr sz="750" spc="10" dirty="0">
                <a:latin typeface="Microsoft Sans Serif"/>
                <a:cs typeface="Microsoft Sans Serif"/>
              </a:rPr>
              <a:t> </a:t>
            </a:r>
            <a:r>
              <a:rPr sz="750" spc="35" dirty="0">
                <a:latin typeface="Microsoft Sans Serif"/>
                <a:cs typeface="Microsoft Sans Serif"/>
              </a:rPr>
              <a:t>otros</a:t>
            </a:r>
            <a:r>
              <a:rPr sz="750" spc="5" dirty="0">
                <a:latin typeface="Microsoft Sans Serif"/>
                <a:cs typeface="Microsoft Sans Serif"/>
              </a:rPr>
              <a:t> </a:t>
            </a:r>
            <a:r>
              <a:rPr sz="750" spc="20" dirty="0">
                <a:latin typeface="Microsoft Sans Serif"/>
                <a:cs typeface="Microsoft Sans Serif"/>
              </a:rPr>
              <a:t>generadores,</a:t>
            </a:r>
            <a:r>
              <a:rPr sz="750" spc="10" dirty="0">
                <a:latin typeface="Microsoft Sans Serif"/>
                <a:cs typeface="Microsoft Sans Serif"/>
              </a:rPr>
              <a:t> </a:t>
            </a:r>
            <a:r>
              <a:rPr sz="750" spc="25" dirty="0">
                <a:latin typeface="Microsoft Sans Serif"/>
                <a:cs typeface="Microsoft Sans Serif"/>
              </a:rPr>
              <a:t>equipos</a:t>
            </a:r>
            <a:r>
              <a:rPr sz="750" spc="5" dirty="0">
                <a:latin typeface="Microsoft Sans Serif"/>
                <a:cs typeface="Microsoft Sans Serif"/>
              </a:rPr>
              <a:t> y </a:t>
            </a:r>
            <a:r>
              <a:rPr sz="750" spc="-185" dirty="0">
                <a:latin typeface="Microsoft Sans Serif"/>
                <a:cs typeface="Microsoft Sans Serif"/>
              </a:rPr>
              <a:t> </a:t>
            </a:r>
            <a:r>
              <a:rPr sz="750" spc="25" dirty="0">
                <a:latin typeface="Microsoft Sans Serif"/>
                <a:cs typeface="Microsoft Sans Serif"/>
              </a:rPr>
              <a:t>estructuras </a:t>
            </a:r>
            <a:r>
              <a:rPr sz="750" spc="10" dirty="0">
                <a:latin typeface="Microsoft Sans Serif"/>
                <a:cs typeface="Microsoft Sans Serif"/>
              </a:rPr>
              <a:t>cercanos. </a:t>
            </a:r>
            <a:r>
              <a:rPr sz="750" spc="-20" dirty="0">
                <a:latin typeface="Microsoft Sans Serif"/>
                <a:cs typeface="Microsoft Sans Serif"/>
              </a:rPr>
              <a:t>En </a:t>
            </a:r>
            <a:r>
              <a:rPr sz="750" spc="10" dirty="0">
                <a:latin typeface="Microsoft Sans Serif"/>
                <a:cs typeface="Microsoft Sans Serif"/>
              </a:rPr>
              <a:t>la </a:t>
            </a:r>
            <a:r>
              <a:rPr sz="750" spc="25" dirty="0">
                <a:latin typeface="Microsoft Sans Serif"/>
                <a:cs typeface="Microsoft Sans Serif"/>
              </a:rPr>
              <a:t>protección </a:t>
            </a:r>
            <a:r>
              <a:rPr sz="750" spc="30" dirty="0">
                <a:latin typeface="Microsoft Sans Serif"/>
                <a:cs typeface="Microsoft Sans Serif"/>
              </a:rPr>
              <a:t>contra </a:t>
            </a:r>
            <a:r>
              <a:rPr sz="750" spc="20" dirty="0">
                <a:latin typeface="Microsoft Sans Serif"/>
                <a:cs typeface="Microsoft Sans Serif"/>
              </a:rPr>
              <a:t>incendios </a:t>
            </a:r>
            <a:r>
              <a:rPr sz="750" spc="25" dirty="0">
                <a:latin typeface="Microsoft Sans Serif"/>
                <a:cs typeface="Microsoft Sans Serif"/>
              </a:rPr>
              <a:t>de generadores </a:t>
            </a:r>
            <a:r>
              <a:rPr sz="750" spc="-5" dirty="0">
                <a:latin typeface="Microsoft Sans Serif"/>
                <a:cs typeface="Microsoft Sans Serif"/>
              </a:rPr>
              <a:t>se </a:t>
            </a:r>
            <a:r>
              <a:rPr sz="750" spc="25" dirty="0">
                <a:latin typeface="Microsoft Sans Serif"/>
                <a:cs typeface="Microsoft Sans Serif"/>
              </a:rPr>
              <a:t>utilizan </a:t>
            </a:r>
            <a:r>
              <a:rPr sz="750" spc="30" dirty="0">
                <a:latin typeface="Microsoft Sans Serif"/>
                <a:cs typeface="Microsoft Sans Serif"/>
              </a:rPr>
              <a:t>habitualmente </a:t>
            </a:r>
            <a:r>
              <a:rPr sz="750" spc="20" dirty="0">
                <a:latin typeface="Microsoft Sans Serif"/>
                <a:cs typeface="Microsoft Sans Serif"/>
              </a:rPr>
              <a:t>dos </a:t>
            </a:r>
            <a:r>
              <a:rPr sz="750" spc="30" dirty="0">
                <a:latin typeface="Microsoft Sans Serif"/>
                <a:cs typeface="Microsoft Sans Serif"/>
              </a:rPr>
              <a:t>tipos </a:t>
            </a:r>
            <a:r>
              <a:rPr sz="750" spc="25" dirty="0">
                <a:latin typeface="Microsoft Sans Serif"/>
                <a:cs typeface="Microsoft Sans Serif"/>
              </a:rPr>
              <a:t>de </a:t>
            </a:r>
            <a:r>
              <a:rPr sz="750" spc="20" dirty="0">
                <a:latin typeface="Microsoft Sans Serif"/>
                <a:cs typeface="Microsoft Sans Serif"/>
              </a:rPr>
              <a:t>agentes </a:t>
            </a:r>
            <a:r>
              <a:rPr sz="750" spc="25" dirty="0">
                <a:latin typeface="Microsoft Sans Serif"/>
                <a:cs typeface="Microsoft Sans Serif"/>
              </a:rPr>
              <a:t>extintores: </a:t>
            </a:r>
            <a:r>
              <a:rPr sz="750" spc="30" dirty="0">
                <a:latin typeface="Microsoft Sans Serif"/>
                <a:cs typeface="Microsoft Sans Serif"/>
              </a:rPr>
              <a:t> dióxido </a:t>
            </a:r>
            <a:r>
              <a:rPr sz="750" spc="25" dirty="0">
                <a:latin typeface="Microsoft Sans Serif"/>
                <a:cs typeface="Microsoft Sans Serif"/>
              </a:rPr>
              <a:t>de </a:t>
            </a:r>
            <a:r>
              <a:rPr sz="750" spc="30" dirty="0">
                <a:latin typeface="Microsoft Sans Serif"/>
                <a:cs typeface="Microsoft Sans Serif"/>
              </a:rPr>
              <a:t>carbono </a:t>
            </a:r>
            <a:r>
              <a:rPr sz="750" spc="5" dirty="0">
                <a:latin typeface="Microsoft Sans Serif"/>
                <a:cs typeface="Microsoft Sans Serif"/>
              </a:rPr>
              <a:t>y </a:t>
            </a:r>
            <a:r>
              <a:rPr sz="750" spc="15" dirty="0">
                <a:latin typeface="Microsoft Sans Serif"/>
                <a:cs typeface="Microsoft Sans Serif"/>
              </a:rPr>
              <a:t>agua. </a:t>
            </a:r>
            <a:r>
              <a:rPr sz="750" spc="-35" dirty="0">
                <a:latin typeface="Microsoft Sans Serif"/>
                <a:cs typeface="Microsoft Sans Serif"/>
              </a:rPr>
              <a:t>El </a:t>
            </a:r>
            <a:r>
              <a:rPr sz="750" spc="15" dirty="0">
                <a:latin typeface="Microsoft Sans Serif"/>
                <a:cs typeface="Microsoft Sans Serif"/>
              </a:rPr>
              <a:t>sistema </a:t>
            </a:r>
            <a:r>
              <a:rPr sz="750" spc="-5" dirty="0">
                <a:latin typeface="Microsoft Sans Serif"/>
                <a:cs typeface="Microsoft Sans Serif"/>
              </a:rPr>
              <a:t>se </a:t>
            </a:r>
            <a:r>
              <a:rPr sz="750" spc="10" dirty="0">
                <a:latin typeface="Microsoft Sans Serif"/>
                <a:cs typeface="Microsoft Sans Serif"/>
              </a:rPr>
              <a:t>activa </a:t>
            </a:r>
            <a:r>
              <a:rPr sz="750" spc="35" dirty="0">
                <a:latin typeface="Microsoft Sans Serif"/>
                <a:cs typeface="Microsoft Sans Serif"/>
              </a:rPr>
              <a:t>inundando </a:t>
            </a:r>
            <a:r>
              <a:rPr sz="750" spc="20" dirty="0">
                <a:latin typeface="Microsoft Sans Serif"/>
                <a:cs typeface="Microsoft Sans Serif"/>
              </a:rPr>
              <a:t>cualquiera </a:t>
            </a:r>
            <a:r>
              <a:rPr sz="750" spc="25" dirty="0">
                <a:latin typeface="Microsoft Sans Serif"/>
                <a:cs typeface="Microsoft Sans Serif"/>
              </a:rPr>
              <a:t>de </a:t>
            </a:r>
            <a:r>
              <a:rPr sz="750" spc="10" dirty="0">
                <a:latin typeface="Microsoft Sans Serif"/>
                <a:cs typeface="Microsoft Sans Serif"/>
              </a:rPr>
              <a:t>estos </a:t>
            </a:r>
            <a:r>
              <a:rPr sz="750" spc="20" dirty="0">
                <a:latin typeface="Microsoft Sans Serif"/>
                <a:cs typeface="Microsoft Sans Serif"/>
              </a:rPr>
              <a:t>dos agentes </a:t>
            </a:r>
            <a:r>
              <a:rPr sz="750" spc="25" dirty="0">
                <a:latin typeface="Microsoft Sans Serif"/>
                <a:cs typeface="Microsoft Sans Serif"/>
              </a:rPr>
              <a:t>cuando </a:t>
            </a:r>
            <a:r>
              <a:rPr sz="750" spc="-5" dirty="0">
                <a:latin typeface="Microsoft Sans Serif"/>
                <a:cs typeface="Microsoft Sans Serif"/>
              </a:rPr>
              <a:t>se </a:t>
            </a:r>
            <a:r>
              <a:rPr sz="750" spc="20" dirty="0">
                <a:latin typeface="Microsoft Sans Serif"/>
                <a:cs typeface="Microsoft Sans Serif"/>
              </a:rPr>
              <a:t>garantiza </a:t>
            </a:r>
            <a:r>
              <a:rPr sz="750" spc="10" dirty="0">
                <a:latin typeface="Microsoft Sans Serif"/>
                <a:cs typeface="Microsoft Sans Serif"/>
              </a:rPr>
              <a:t>la </a:t>
            </a:r>
            <a:r>
              <a:rPr sz="750" spc="25" dirty="0">
                <a:latin typeface="Microsoft Sans Serif"/>
                <a:cs typeface="Microsoft Sans Serif"/>
              </a:rPr>
              <a:t>operación </a:t>
            </a:r>
            <a:r>
              <a:rPr sz="750" spc="30" dirty="0">
                <a:latin typeface="Microsoft Sans Serif"/>
                <a:cs typeface="Microsoft Sans Serif"/>
              </a:rPr>
              <a:t> </a:t>
            </a:r>
            <a:r>
              <a:rPr sz="750" spc="25" dirty="0">
                <a:latin typeface="Microsoft Sans Serif"/>
                <a:cs typeface="Microsoft Sans Serif"/>
              </a:rPr>
              <a:t>simultánea</a:t>
            </a:r>
            <a:r>
              <a:rPr sz="750" spc="-5" dirty="0">
                <a:latin typeface="Microsoft Sans Serif"/>
                <a:cs typeface="Microsoft Sans Serif"/>
              </a:rPr>
              <a:t> </a:t>
            </a:r>
            <a:r>
              <a:rPr sz="750" spc="25" dirty="0">
                <a:latin typeface="Microsoft Sans Serif"/>
                <a:cs typeface="Microsoft Sans Serif"/>
              </a:rPr>
              <a:t>de</a:t>
            </a:r>
            <a:r>
              <a:rPr sz="750" spc="-5" dirty="0">
                <a:latin typeface="Microsoft Sans Serif"/>
                <a:cs typeface="Microsoft Sans Serif"/>
              </a:rPr>
              <a:t> </a:t>
            </a:r>
            <a:r>
              <a:rPr sz="750" spc="45" dirty="0">
                <a:latin typeface="Microsoft Sans Serif"/>
                <a:cs typeface="Microsoft Sans Serif"/>
              </a:rPr>
              <a:t>un</a:t>
            </a:r>
            <a:r>
              <a:rPr sz="750" spc="-5" dirty="0">
                <a:latin typeface="Microsoft Sans Serif"/>
                <a:cs typeface="Microsoft Sans Serif"/>
              </a:rPr>
              <a:t> </a:t>
            </a:r>
            <a:r>
              <a:rPr sz="750" spc="20" dirty="0">
                <a:latin typeface="Microsoft Sans Serif"/>
                <a:cs typeface="Microsoft Sans Serif"/>
              </a:rPr>
              <a:t>dispositivo</a:t>
            </a:r>
            <a:r>
              <a:rPr sz="750" spc="-5" dirty="0">
                <a:latin typeface="Microsoft Sans Serif"/>
                <a:cs typeface="Microsoft Sans Serif"/>
              </a:rPr>
              <a:t> </a:t>
            </a:r>
            <a:r>
              <a:rPr sz="750" spc="25" dirty="0">
                <a:latin typeface="Microsoft Sans Serif"/>
                <a:cs typeface="Microsoft Sans Serif"/>
              </a:rPr>
              <a:t>de</a:t>
            </a:r>
            <a:r>
              <a:rPr sz="750" spc="-5" dirty="0">
                <a:latin typeface="Microsoft Sans Serif"/>
                <a:cs typeface="Microsoft Sans Serif"/>
              </a:rPr>
              <a:t> </a:t>
            </a:r>
            <a:r>
              <a:rPr sz="750" spc="15" dirty="0">
                <a:latin typeface="Microsoft Sans Serif"/>
                <a:cs typeface="Microsoft Sans Serif"/>
              </a:rPr>
              <a:t>activación</a:t>
            </a:r>
            <a:r>
              <a:rPr sz="750" spc="-5" dirty="0">
                <a:latin typeface="Microsoft Sans Serif"/>
                <a:cs typeface="Microsoft Sans Serif"/>
              </a:rPr>
              <a:t> </a:t>
            </a:r>
            <a:r>
              <a:rPr sz="750" spc="25" dirty="0">
                <a:latin typeface="Microsoft Sans Serif"/>
                <a:cs typeface="Microsoft Sans Serif"/>
              </a:rPr>
              <a:t>de</a:t>
            </a:r>
            <a:r>
              <a:rPr sz="750" spc="-5" dirty="0">
                <a:latin typeface="Microsoft Sans Serif"/>
                <a:cs typeface="Microsoft Sans Serif"/>
              </a:rPr>
              <a:t> </a:t>
            </a:r>
            <a:r>
              <a:rPr sz="750" spc="20" dirty="0">
                <a:latin typeface="Microsoft Sans Serif"/>
                <a:cs typeface="Microsoft Sans Serif"/>
              </a:rPr>
              <a:t>calor</a:t>
            </a:r>
            <a:r>
              <a:rPr sz="750" spc="-5" dirty="0">
                <a:latin typeface="Microsoft Sans Serif"/>
                <a:cs typeface="Microsoft Sans Serif"/>
              </a:rPr>
              <a:t> </a:t>
            </a:r>
            <a:r>
              <a:rPr sz="750" spc="5" dirty="0">
                <a:latin typeface="Microsoft Sans Serif"/>
                <a:cs typeface="Microsoft Sans Serif"/>
              </a:rPr>
              <a:t>y</a:t>
            </a:r>
            <a:r>
              <a:rPr sz="750" spc="-5" dirty="0">
                <a:latin typeface="Microsoft Sans Serif"/>
                <a:cs typeface="Microsoft Sans Serif"/>
              </a:rPr>
              <a:t> </a:t>
            </a:r>
            <a:r>
              <a:rPr sz="750" spc="30" dirty="0">
                <a:latin typeface="Microsoft Sans Serif"/>
                <a:cs typeface="Microsoft Sans Serif"/>
              </a:rPr>
              <a:t>una</a:t>
            </a:r>
            <a:r>
              <a:rPr sz="750" spc="-5" dirty="0">
                <a:latin typeface="Microsoft Sans Serif"/>
                <a:cs typeface="Microsoft Sans Serif"/>
              </a:rPr>
              <a:t> </a:t>
            </a:r>
            <a:r>
              <a:rPr sz="750" spc="25" dirty="0">
                <a:latin typeface="Microsoft Sans Serif"/>
                <a:cs typeface="Microsoft Sans Serif"/>
              </a:rPr>
              <a:t>operación</a:t>
            </a:r>
            <a:r>
              <a:rPr sz="750" spc="-5" dirty="0">
                <a:latin typeface="Microsoft Sans Serif"/>
                <a:cs typeface="Microsoft Sans Serif"/>
              </a:rPr>
              <a:t> </a:t>
            </a:r>
            <a:r>
              <a:rPr sz="750" spc="25" dirty="0">
                <a:latin typeface="Microsoft Sans Serif"/>
                <a:cs typeface="Microsoft Sans Serif"/>
              </a:rPr>
              <a:t>de</a:t>
            </a:r>
            <a:r>
              <a:rPr sz="750" spc="-5" dirty="0">
                <a:latin typeface="Microsoft Sans Serif"/>
                <a:cs typeface="Microsoft Sans Serif"/>
              </a:rPr>
              <a:t> </a:t>
            </a:r>
            <a:r>
              <a:rPr sz="750" spc="25" dirty="0">
                <a:latin typeface="Microsoft Sans Serif"/>
                <a:cs typeface="Microsoft Sans Serif"/>
              </a:rPr>
              <a:t>protección.</a:t>
            </a:r>
            <a:endParaRPr sz="750">
              <a:latin typeface="Microsoft Sans Serif"/>
              <a:cs typeface="Microsoft Sans Serif"/>
            </a:endParaRPr>
          </a:p>
          <a:p>
            <a:pPr marL="312420" marR="645160" indent="-151130">
              <a:lnSpc>
                <a:spcPts val="1150"/>
              </a:lnSpc>
              <a:spcBef>
                <a:spcPts val="70"/>
              </a:spcBef>
              <a:buAutoNum type="arabicPeriod"/>
              <a:tabLst>
                <a:tab pos="253365" algn="l"/>
              </a:tabLst>
            </a:pPr>
            <a:r>
              <a:rPr sz="650" spc="20" dirty="0">
                <a:latin typeface="Microsoft Sans Serif"/>
                <a:cs typeface="Microsoft Sans Serif"/>
              </a:rPr>
              <a:t>Compuerta:</a:t>
            </a:r>
            <a:r>
              <a:rPr sz="650" dirty="0">
                <a:latin typeface="Microsoft Sans Serif"/>
                <a:cs typeface="Microsoft Sans Serif"/>
              </a:rPr>
              <a:t> Para </a:t>
            </a:r>
            <a:r>
              <a:rPr sz="650" spc="30" dirty="0">
                <a:latin typeface="Microsoft Sans Serif"/>
                <a:cs typeface="Microsoft Sans Serif"/>
              </a:rPr>
              <a:t>regular</a:t>
            </a:r>
            <a:r>
              <a:rPr sz="650" dirty="0">
                <a:latin typeface="Microsoft Sans Serif"/>
                <a:cs typeface="Microsoft Sans Serif"/>
              </a:rPr>
              <a:t> </a:t>
            </a:r>
            <a:r>
              <a:rPr sz="650" spc="10" dirty="0">
                <a:latin typeface="Microsoft Sans Serif"/>
                <a:cs typeface="Microsoft Sans Serif"/>
              </a:rPr>
              <a:t>el</a:t>
            </a:r>
            <a:r>
              <a:rPr sz="650" spc="5" dirty="0">
                <a:latin typeface="Microsoft Sans Serif"/>
                <a:cs typeface="Microsoft Sans Serif"/>
              </a:rPr>
              <a:t> </a:t>
            </a:r>
            <a:r>
              <a:rPr sz="650" spc="30" dirty="0">
                <a:latin typeface="Microsoft Sans Serif"/>
                <a:cs typeface="Microsoft Sans Serif"/>
              </a:rPr>
              <a:t>flujo</a:t>
            </a:r>
            <a:r>
              <a:rPr sz="650" dirty="0">
                <a:latin typeface="Microsoft Sans Serif"/>
                <a:cs typeface="Microsoft Sans Serif"/>
              </a:rPr>
              <a:t> </a:t>
            </a:r>
            <a:r>
              <a:rPr sz="650" spc="20" dirty="0">
                <a:latin typeface="Microsoft Sans Serif"/>
                <a:cs typeface="Microsoft Sans Serif"/>
              </a:rPr>
              <a:t>de</a:t>
            </a:r>
            <a:r>
              <a:rPr sz="650" dirty="0">
                <a:latin typeface="Microsoft Sans Serif"/>
                <a:cs typeface="Microsoft Sans Serif"/>
              </a:rPr>
              <a:t> </a:t>
            </a:r>
            <a:r>
              <a:rPr sz="650" spc="15" dirty="0">
                <a:latin typeface="Microsoft Sans Serif"/>
                <a:cs typeface="Microsoft Sans Serif"/>
              </a:rPr>
              <a:t>aire</a:t>
            </a:r>
            <a:r>
              <a:rPr sz="650" spc="5" dirty="0">
                <a:latin typeface="Microsoft Sans Serif"/>
                <a:cs typeface="Microsoft Sans Serif"/>
              </a:rPr>
              <a:t> </a:t>
            </a:r>
            <a:r>
              <a:rPr sz="650" spc="20" dirty="0">
                <a:latin typeface="Microsoft Sans Serif"/>
                <a:cs typeface="Microsoft Sans Serif"/>
              </a:rPr>
              <a:t>en</a:t>
            </a:r>
            <a:r>
              <a:rPr sz="650" dirty="0">
                <a:latin typeface="Microsoft Sans Serif"/>
                <a:cs typeface="Microsoft Sans Serif"/>
              </a:rPr>
              <a:t> </a:t>
            </a:r>
            <a:r>
              <a:rPr sz="650" spc="10" dirty="0">
                <a:latin typeface="Microsoft Sans Serif"/>
                <a:cs typeface="Microsoft Sans Serif"/>
              </a:rPr>
              <a:t>la</a:t>
            </a:r>
            <a:r>
              <a:rPr sz="650" dirty="0">
                <a:latin typeface="Microsoft Sans Serif"/>
                <a:cs typeface="Microsoft Sans Serif"/>
              </a:rPr>
              <a:t> </a:t>
            </a:r>
            <a:r>
              <a:rPr sz="650" spc="15" dirty="0">
                <a:latin typeface="Microsoft Sans Serif"/>
                <a:cs typeface="Microsoft Sans Serif"/>
              </a:rPr>
              <a:t>cámara</a:t>
            </a:r>
            <a:r>
              <a:rPr sz="650" dirty="0">
                <a:latin typeface="Microsoft Sans Serif"/>
                <a:cs typeface="Microsoft Sans Serif"/>
              </a:rPr>
              <a:t> </a:t>
            </a:r>
            <a:r>
              <a:rPr sz="650" spc="20" dirty="0">
                <a:latin typeface="Microsoft Sans Serif"/>
                <a:cs typeface="Microsoft Sans Serif"/>
              </a:rPr>
              <a:t>de</a:t>
            </a:r>
            <a:r>
              <a:rPr sz="650" spc="5" dirty="0">
                <a:latin typeface="Microsoft Sans Serif"/>
                <a:cs typeface="Microsoft Sans Serif"/>
              </a:rPr>
              <a:t> </a:t>
            </a:r>
            <a:r>
              <a:rPr sz="650" spc="40" dirty="0">
                <a:latin typeface="Microsoft Sans Serif"/>
                <a:cs typeface="Microsoft Sans Serif"/>
              </a:rPr>
              <a:t>un</a:t>
            </a:r>
            <a:r>
              <a:rPr sz="650" dirty="0">
                <a:latin typeface="Microsoft Sans Serif"/>
                <a:cs typeface="Microsoft Sans Serif"/>
              </a:rPr>
              <a:t> </a:t>
            </a:r>
            <a:r>
              <a:rPr sz="650" spc="25" dirty="0">
                <a:latin typeface="Microsoft Sans Serif"/>
                <a:cs typeface="Microsoft Sans Serif"/>
              </a:rPr>
              <a:t>generador,</a:t>
            </a:r>
            <a:r>
              <a:rPr sz="650" dirty="0">
                <a:latin typeface="Microsoft Sans Serif"/>
                <a:cs typeface="Microsoft Sans Serif"/>
              </a:rPr>
              <a:t> </a:t>
            </a:r>
            <a:r>
              <a:rPr sz="650" spc="30" dirty="0">
                <a:latin typeface="Microsoft Sans Serif"/>
                <a:cs typeface="Microsoft Sans Serif"/>
              </a:rPr>
              <a:t>normalmente</a:t>
            </a:r>
            <a:r>
              <a:rPr sz="650" spc="5" dirty="0">
                <a:latin typeface="Microsoft Sans Serif"/>
                <a:cs typeface="Microsoft Sans Serif"/>
              </a:rPr>
              <a:t> </a:t>
            </a:r>
            <a:r>
              <a:rPr sz="650" spc="-5" dirty="0">
                <a:latin typeface="Microsoft Sans Serif"/>
                <a:cs typeface="Microsoft Sans Serif"/>
              </a:rPr>
              <a:t>se</a:t>
            </a:r>
            <a:r>
              <a:rPr sz="650" dirty="0">
                <a:latin typeface="Microsoft Sans Serif"/>
                <a:cs typeface="Microsoft Sans Serif"/>
              </a:rPr>
              <a:t> </a:t>
            </a:r>
            <a:r>
              <a:rPr sz="650" spc="30" dirty="0">
                <a:latin typeface="Microsoft Sans Serif"/>
                <a:cs typeface="Microsoft Sans Serif"/>
              </a:rPr>
              <a:t>proporcionan</a:t>
            </a:r>
            <a:r>
              <a:rPr sz="650" dirty="0">
                <a:latin typeface="Microsoft Sans Serif"/>
                <a:cs typeface="Microsoft Sans Serif"/>
              </a:rPr>
              <a:t> </a:t>
            </a:r>
            <a:r>
              <a:rPr sz="650" spc="25" dirty="0">
                <a:latin typeface="Microsoft Sans Serif"/>
                <a:cs typeface="Microsoft Sans Serif"/>
              </a:rPr>
              <a:t>compuertas</a:t>
            </a:r>
            <a:r>
              <a:rPr sz="650" spc="5" dirty="0">
                <a:latin typeface="Microsoft Sans Serif"/>
                <a:cs typeface="Microsoft Sans Serif"/>
              </a:rPr>
              <a:t> </a:t>
            </a:r>
            <a:r>
              <a:rPr sz="650" spc="20" dirty="0">
                <a:latin typeface="Microsoft Sans Serif"/>
                <a:cs typeface="Microsoft Sans Serif"/>
              </a:rPr>
              <a:t>de</a:t>
            </a:r>
            <a:r>
              <a:rPr sz="650" dirty="0">
                <a:latin typeface="Microsoft Sans Serif"/>
                <a:cs typeface="Microsoft Sans Serif"/>
              </a:rPr>
              <a:t> </a:t>
            </a:r>
            <a:r>
              <a:rPr sz="650" spc="30" dirty="0">
                <a:latin typeface="Microsoft Sans Serif"/>
                <a:cs typeface="Microsoft Sans Serif"/>
              </a:rPr>
              <a:t>control</a:t>
            </a:r>
            <a:r>
              <a:rPr sz="650" dirty="0">
                <a:latin typeface="Microsoft Sans Serif"/>
                <a:cs typeface="Microsoft Sans Serif"/>
              </a:rPr>
              <a:t> </a:t>
            </a:r>
            <a:r>
              <a:rPr sz="650" spc="25" dirty="0">
                <a:latin typeface="Microsoft Sans Serif"/>
                <a:cs typeface="Microsoft Sans Serif"/>
              </a:rPr>
              <a:t>que</a:t>
            </a:r>
            <a:r>
              <a:rPr sz="650" dirty="0">
                <a:latin typeface="Microsoft Sans Serif"/>
                <a:cs typeface="Microsoft Sans Serif"/>
              </a:rPr>
              <a:t> </a:t>
            </a:r>
            <a:r>
              <a:rPr sz="650" spc="25" dirty="0">
                <a:latin typeface="Microsoft Sans Serif"/>
                <a:cs typeface="Microsoft Sans Serif"/>
              </a:rPr>
              <a:t>pueden </a:t>
            </a:r>
            <a:r>
              <a:rPr sz="650" spc="-155" dirty="0">
                <a:latin typeface="Microsoft Sans Serif"/>
                <a:cs typeface="Microsoft Sans Serif"/>
              </a:rPr>
              <a:t> </a:t>
            </a:r>
            <a:r>
              <a:rPr sz="650" spc="15" dirty="0">
                <a:latin typeface="Microsoft Sans Serif"/>
                <a:cs typeface="Microsoft Sans Serif"/>
              </a:rPr>
              <a:t>cerrarse</a:t>
            </a:r>
            <a:r>
              <a:rPr sz="650" spc="-5" dirty="0">
                <a:latin typeface="Microsoft Sans Serif"/>
                <a:cs typeface="Microsoft Sans Serif"/>
              </a:rPr>
              <a:t> </a:t>
            </a:r>
            <a:r>
              <a:rPr sz="650" spc="25" dirty="0">
                <a:latin typeface="Microsoft Sans Serif"/>
                <a:cs typeface="Microsoft Sans Serif"/>
              </a:rPr>
              <a:t>automática</a:t>
            </a:r>
            <a:r>
              <a:rPr sz="650" spc="-5" dirty="0">
                <a:latin typeface="Microsoft Sans Serif"/>
                <a:cs typeface="Microsoft Sans Serif"/>
              </a:rPr>
              <a:t> </a:t>
            </a:r>
            <a:r>
              <a:rPr sz="650" spc="30" dirty="0">
                <a:latin typeface="Microsoft Sans Serif"/>
                <a:cs typeface="Microsoft Sans Serif"/>
              </a:rPr>
              <a:t>y/o</a:t>
            </a:r>
            <a:r>
              <a:rPr sz="650" spc="-5" dirty="0">
                <a:latin typeface="Microsoft Sans Serif"/>
                <a:cs typeface="Microsoft Sans Serif"/>
              </a:rPr>
              <a:t> </a:t>
            </a:r>
            <a:r>
              <a:rPr sz="650" spc="30" dirty="0">
                <a:latin typeface="Microsoft Sans Serif"/>
                <a:cs typeface="Microsoft Sans Serif"/>
              </a:rPr>
              <a:t>manualmente</a:t>
            </a:r>
            <a:r>
              <a:rPr sz="650" dirty="0">
                <a:latin typeface="Microsoft Sans Serif"/>
                <a:cs typeface="Microsoft Sans Serif"/>
              </a:rPr>
              <a:t> </a:t>
            </a:r>
            <a:r>
              <a:rPr sz="650" spc="20" dirty="0">
                <a:latin typeface="Microsoft Sans Serif"/>
                <a:cs typeface="Microsoft Sans Serif"/>
              </a:rPr>
              <a:t>para</a:t>
            </a:r>
            <a:r>
              <a:rPr sz="650" spc="-5" dirty="0">
                <a:latin typeface="Microsoft Sans Serif"/>
                <a:cs typeface="Microsoft Sans Serif"/>
              </a:rPr>
              <a:t> </a:t>
            </a:r>
            <a:r>
              <a:rPr sz="650" spc="25" dirty="0">
                <a:latin typeface="Microsoft Sans Serif"/>
                <a:cs typeface="Microsoft Sans Serif"/>
              </a:rPr>
              <a:t>privar</a:t>
            </a:r>
            <a:r>
              <a:rPr sz="650" spc="-5" dirty="0">
                <a:latin typeface="Microsoft Sans Serif"/>
                <a:cs typeface="Microsoft Sans Serif"/>
              </a:rPr>
              <a:t> </a:t>
            </a:r>
            <a:r>
              <a:rPr sz="650" spc="20" dirty="0">
                <a:latin typeface="Microsoft Sans Serif"/>
                <a:cs typeface="Microsoft Sans Serif"/>
              </a:rPr>
              <a:t>de</a:t>
            </a:r>
            <a:r>
              <a:rPr sz="650" spc="-5" dirty="0">
                <a:latin typeface="Microsoft Sans Serif"/>
                <a:cs typeface="Microsoft Sans Serif"/>
              </a:rPr>
              <a:t> </a:t>
            </a:r>
            <a:r>
              <a:rPr sz="650" spc="25" dirty="0">
                <a:latin typeface="Microsoft Sans Serif"/>
                <a:cs typeface="Microsoft Sans Serif"/>
              </a:rPr>
              <a:t>oxígeno</a:t>
            </a:r>
            <a:r>
              <a:rPr sz="650" dirty="0">
                <a:latin typeface="Microsoft Sans Serif"/>
                <a:cs typeface="Microsoft Sans Serif"/>
              </a:rPr>
              <a:t> a</a:t>
            </a:r>
            <a:r>
              <a:rPr sz="650" spc="-5" dirty="0">
                <a:latin typeface="Microsoft Sans Serif"/>
                <a:cs typeface="Microsoft Sans Serif"/>
              </a:rPr>
              <a:t> </a:t>
            </a:r>
            <a:r>
              <a:rPr sz="650" spc="10" dirty="0">
                <a:latin typeface="Microsoft Sans Serif"/>
                <a:cs typeface="Microsoft Sans Serif"/>
              </a:rPr>
              <a:t>la</a:t>
            </a:r>
            <a:r>
              <a:rPr sz="650" spc="-5" dirty="0">
                <a:latin typeface="Microsoft Sans Serif"/>
                <a:cs typeface="Microsoft Sans Serif"/>
              </a:rPr>
              <a:t> </a:t>
            </a:r>
            <a:r>
              <a:rPr sz="650" spc="20" dirty="0">
                <a:latin typeface="Microsoft Sans Serif"/>
                <a:cs typeface="Microsoft Sans Serif"/>
              </a:rPr>
              <a:t>habitación</a:t>
            </a:r>
            <a:r>
              <a:rPr sz="650" spc="-5" dirty="0">
                <a:latin typeface="Microsoft Sans Serif"/>
                <a:cs typeface="Microsoft Sans Serif"/>
              </a:rPr>
              <a:t> </a:t>
            </a:r>
            <a:r>
              <a:rPr sz="650" spc="20" dirty="0">
                <a:latin typeface="Microsoft Sans Serif"/>
                <a:cs typeface="Microsoft Sans Serif"/>
              </a:rPr>
              <a:t>en</a:t>
            </a:r>
            <a:r>
              <a:rPr sz="650" dirty="0">
                <a:latin typeface="Microsoft Sans Serif"/>
                <a:cs typeface="Microsoft Sans Serif"/>
              </a:rPr>
              <a:t> caso</a:t>
            </a:r>
            <a:r>
              <a:rPr sz="650" spc="-5" dirty="0">
                <a:latin typeface="Microsoft Sans Serif"/>
                <a:cs typeface="Microsoft Sans Serif"/>
              </a:rPr>
              <a:t> </a:t>
            </a:r>
            <a:r>
              <a:rPr sz="650" spc="20" dirty="0">
                <a:latin typeface="Microsoft Sans Serif"/>
                <a:cs typeface="Microsoft Sans Serif"/>
              </a:rPr>
              <a:t>de</a:t>
            </a:r>
            <a:r>
              <a:rPr sz="650" spc="-5" dirty="0">
                <a:latin typeface="Microsoft Sans Serif"/>
                <a:cs typeface="Microsoft Sans Serif"/>
              </a:rPr>
              <a:t> </a:t>
            </a:r>
            <a:r>
              <a:rPr sz="650" spc="15" dirty="0">
                <a:latin typeface="Microsoft Sans Serif"/>
                <a:cs typeface="Microsoft Sans Serif"/>
              </a:rPr>
              <a:t>incendio.</a:t>
            </a:r>
            <a:endParaRPr sz="650">
              <a:latin typeface="Microsoft Sans Serif"/>
              <a:cs typeface="Microsoft Sans Serif"/>
            </a:endParaRPr>
          </a:p>
          <a:p>
            <a:pPr marL="259715" indent="-98425">
              <a:lnSpc>
                <a:spcPct val="100000"/>
              </a:lnSpc>
              <a:spcBef>
                <a:spcPts val="215"/>
              </a:spcBef>
              <a:buAutoNum type="arabicPeriod"/>
              <a:tabLst>
                <a:tab pos="260350" algn="l"/>
              </a:tabLst>
            </a:pPr>
            <a:r>
              <a:rPr sz="700" spc="15" dirty="0">
                <a:latin typeface="Microsoft Sans Serif"/>
                <a:cs typeface="Microsoft Sans Serif"/>
              </a:rPr>
              <a:t>Protección</a:t>
            </a:r>
            <a:r>
              <a:rPr sz="700" spc="-15" dirty="0">
                <a:latin typeface="Microsoft Sans Serif"/>
                <a:cs typeface="Microsoft Sans Serif"/>
              </a:rPr>
              <a:t> </a:t>
            </a:r>
            <a:r>
              <a:rPr sz="700" spc="10" dirty="0">
                <a:latin typeface="Microsoft Sans Serif"/>
                <a:cs typeface="Microsoft Sans Serif"/>
              </a:rPr>
              <a:t>87</a:t>
            </a:r>
            <a:r>
              <a:rPr sz="700" spc="-15" dirty="0">
                <a:latin typeface="Microsoft Sans Serif"/>
                <a:cs typeface="Microsoft Sans Serif"/>
              </a:rPr>
              <a:t> </a:t>
            </a:r>
            <a:r>
              <a:rPr sz="700" spc="20" dirty="0">
                <a:latin typeface="Microsoft Sans Serif"/>
                <a:cs typeface="Microsoft Sans Serif"/>
              </a:rPr>
              <a:t>de</a:t>
            </a:r>
            <a:r>
              <a:rPr sz="700" spc="-15" dirty="0">
                <a:latin typeface="Microsoft Sans Serif"/>
                <a:cs typeface="Microsoft Sans Serif"/>
              </a:rPr>
              <a:t> </a:t>
            </a:r>
            <a:r>
              <a:rPr sz="700" spc="10" dirty="0">
                <a:latin typeface="Microsoft Sans Serif"/>
                <a:cs typeface="Microsoft Sans Serif"/>
              </a:rPr>
              <a:t>fase</a:t>
            </a:r>
            <a:r>
              <a:rPr sz="700" spc="-15" dirty="0">
                <a:latin typeface="Microsoft Sans Serif"/>
                <a:cs typeface="Microsoft Sans Serif"/>
              </a:rPr>
              <a:t> </a:t>
            </a:r>
            <a:r>
              <a:rPr sz="700" spc="20" dirty="0">
                <a:latin typeface="Microsoft Sans Serif"/>
                <a:cs typeface="Microsoft Sans Serif"/>
              </a:rPr>
              <a:t>dividida.</a:t>
            </a:r>
            <a:endParaRPr sz="700">
              <a:latin typeface="Microsoft Sans Serif"/>
              <a:cs typeface="Microsoft Sans Serif"/>
            </a:endParaRPr>
          </a:p>
          <a:p>
            <a:pPr marL="259715" indent="-98425">
              <a:lnSpc>
                <a:spcPct val="100000"/>
              </a:lnSpc>
              <a:spcBef>
                <a:spcPts val="300"/>
              </a:spcBef>
              <a:buAutoNum type="arabicPeriod"/>
              <a:tabLst>
                <a:tab pos="260350" algn="l"/>
              </a:tabLst>
            </a:pPr>
            <a:r>
              <a:rPr sz="700" spc="-30" dirty="0">
                <a:latin typeface="Microsoft Sans Serif"/>
                <a:cs typeface="Microsoft Sans Serif"/>
              </a:rPr>
              <a:t>El</a:t>
            </a:r>
            <a:r>
              <a:rPr sz="700" spc="-20" dirty="0">
                <a:latin typeface="Microsoft Sans Serif"/>
                <a:cs typeface="Microsoft Sans Serif"/>
              </a:rPr>
              <a:t> </a:t>
            </a:r>
            <a:r>
              <a:rPr sz="700" spc="10" dirty="0">
                <a:latin typeface="Microsoft Sans Serif"/>
                <a:cs typeface="Microsoft Sans Serif"/>
              </a:rPr>
              <a:t>viaje</a:t>
            </a:r>
            <a:r>
              <a:rPr sz="700" spc="-15" dirty="0">
                <a:latin typeface="Microsoft Sans Serif"/>
                <a:cs typeface="Microsoft Sans Serif"/>
              </a:rPr>
              <a:t> </a:t>
            </a:r>
            <a:r>
              <a:rPr sz="700" spc="-5" dirty="0">
                <a:latin typeface="Microsoft Sans Serif"/>
                <a:cs typeface="Microsoft Sans Serif"/>
              </a:rPr>
              <a:t>es</a:t>
            </a:r>
            <a:r>
              <a:rPr sz="700" spc="-15" dirty="0">
                <a:latin typeface="Microsoft Sans Serif"/>
                <a:cs typeface="Microsoft Sans Serif"/>
              </a:rPr>
              <a:t> </a:t>
            </a:r>
            <a:r>
              <a:rPr sz="700" spc="15" dirty="0">
                <a:latin typeface="Microsoft Sans Serif"/>
                <a:cs typeface="Microsoft Sans Serif"/>
              </a:rPr>
              <a:t>opcional.</a:t>
            </a:r>
            <a:endParaRPr sz="700">
              <a:latin typeface="Microsoft Sans Serif"/>
              <a:cs typeface="Microsoft Sans Serif"/>
            </a:endParaRPr>
          </a:p>
          <a:p>
            <a:pPr marL="312420" marR="240029" indent="-151130">
              <a:lnSpc>
                <a:spcPct val="146100"/>
              </a:lnSpc>
              <a:spcBef>
                <a:spcPts val="204"/>
              </a:spcBef>
              <a:buAutoNum type="arabicPeriod"/>
              <a:tabLst>
                <a:tab pos="253365" algn="l"/>
              </a:tabLst>
            </a:pPr>
            <a:r>
              <a:rPr sz="650" spc="-10" dirty="0">
                <a:latin typeface="Microsoft Sans Serif"/>
                <a:cs typeface="Microsoft Sans Serif"/>
              </a:rPr>
              <a:t>La </a:t>
            </a:r>
            <a:r>
              <a:rPr sz="650" spc="15" dirty="0">
                <a:latin typeface="Microsoft Sans Serif"/>
                <a:cs typeface="Microsoft Sans Serif"/>
              </a:rPr>
              <a:t>velocidad sin carga </a:t>
            </a:r>
            <a:r>
              <a:rPr sz="650" spc="-25" dirty="0">
                <a:latin typeface="Microsoft Sans Serif"/>
                <a:cs typeface="Microsoft Sans Serif"/>
              </a:rPr>
              <a:t>(NLS) </a:t>
            </a:r>
            <a:r>
              <a:rPr sz="650" spc="-5" dirty="0">
                <a:latin typeface="Microsoft Sans Serif"/>
                <a:cs typeface="Microsoft Sans Serif"/>
              </a:rPr>
              <a:t>se </a:t>
            </a:r>
            <a:r>
              <a:rPr sz="650" spc="10" dirty="0">
                <a:latin typeface="Microsoft Sans Serif"/>
                <a:cs typeface="Microsoft Sans Serif"/>
              </a:rPr>
              <a:t>conoce </a:t>
            </a:r>
            <a:r>
              <a:rPr sz="650" spc="25" dirty="0">
                <a:latin typeface="Microsoft Sans Serif"/>
                <a:cs typeface="Microsoft Sans Serif"/>
              </a:rPr>
              <a:t>como </a:t>
            </a:r>
            <a:r>
              <a:rPr sz="650" spc="10" dirty="0">
                <a:latin typeface="Microsoft Sans Serif"/>
                <a:cs typeface="Microsoft Sans Serif"/>
              </a:rPr>
              <a:t>la </a:t>
            </a:r>
            <a:r>
              <a:rPr sz="650" spc="15" dirty="0">
                <a:latin typeface="Microsoft Sans Serif"/>
                <a:cs typeface="Microsoft Sans Serif"/>
              </a:rPr>
              <a:t>velocidad </a:t>
            </a:r>
            <a:r>
              <a:rPr sz="650" spc="35" dirty="0">
                <a:latin typeface="Microsoft Sans Serif"/>
                <a:cs typeface="Microsoft Sans Serif"/>
              </a:rPr>
              <a:t>normal </a:t>
            </a:r>
            <a:r>
              <a:rPr sz="650" spc="5" dirty="0">
                <a:latin typeface="Microsoft Sans Serif"/>
                <a:cs typeface="Microsoft Sans Serif"/>
              </a:rPr>
              <a:t>y </a:t>
            </a:r>
            <a:r>
              <a:rPr sz="650" spc="15" dirty="0">
                <a:latin typeface="Microsoft Sans Serif"/>
                <a:cs typeface="Microsoft Sans Serif"/>
              </a:rPr>
              <a:t>sincrónica </a:t>
            </a:r>
            <a:r>
              <a:rPr sz="650" spc="20" dirty="0">
                <a:latin typeface="Microsoft Sans Serif"/>
                <a:cs typeface="Microsoft Sans Serif"/>
              </a:rPr>
              <a:t>de </a:t>
            </a:r>
            <a:r>
              <a:rPr sz="650" spc="10" dirty="0">
                <a:latin typeface="Microsoft Sans Serif"/>
                <a:cs typeface="Microsoft Sans Serif"/>
              </a:rPr>
              <a:t>la </a:t>
            </a:r>
            <a:r>
              <a:rPr sz="650" spc="25" dirty="0">
                <a:latin typeface="Microsoft Sans Serif"/>
                <a:cs typeface="Microsoft Sans Serif"/>
              </a:rPr>
              <a:t>unidad </a:t>
            </a:r>
            <a:r>
              <a:rPr sz="650" dirty="0">
                <a:latin typeface="Microsoft Sans Serif"/>
                <a:cs typeface="Microsoft Sans Serif"/>
              </a:rPr>
              <a:t>(100 </a:t>
            </a:r>
            <a:r>
              <a:rPr sz="650" spc="40" dirty="0">
                <a:latin typeface="Microsoft Sans Serif"/>
                <a:cs typeface="Microsoft Sans Serif"/>
              </a:rPr>
              <a:t>por </a:t>
            </a:r>
            <a:r>
              <a:rPr sz="650" spc="15" dirty="0">
                <a:latin typeface="Microsoft Sans Serif"/>
                <a:cs typeface="Microsoft Sans Serif"/>
              </a:rPr>
              <a:t>ciento) </a:t>
            </a:r>
            <a:r>
              <a:rPr sz="650" spc="20" dirty="0">
                <a:latin typeface="Microsoft Sans Serif"/>
                <a:cs typeface="Microsoft Sans Serif"/>
              </a:rPr>
              <a:t>cuando </a:t>
            </a:r>
            <a:r>
              <a:rPr sz="650" spc="10" dirty="0">
                <a:latin typeface="Microsoft Sans Serif"/>
                <a:cs typeface="Microsoft Sans Serif"/>
              </a:rPr>
              <a:t>la </a:t>
            </a:r>
            <a:r>
              <a:rPr sz="650" spc="25" dirty="0">
                <a:latin typeface="Microsoft Sans Serif"/>
                <a:cs typeface="Microsoft Sans Serif"/>
              </a:rPr>
              <a:t>unidad </a:t>
            </a:r>
            <a:r>
              <a:rPr sz="650" spc="35" dirty="0">
                <a:latin typeface="Microsoft Sans Serif"/>
                <a:cs typeface="Microsoft Sans Serif"/>
              </a:rPr>
              <a:t>no </a:t>
            </a:r>
            <a:r>
              <a:rPr sz="650" spc="10" dirty="0">
                <a:latin typeface="Microsoft Sans Serif"/>
                <a:cs typeface="Microsoft Sans Serif"/>
              </a:rPr>
              <a:t>está </a:t>
            </a:r>
            <a:r>
              <a:rPr sz="650" spc="15" dirty="0">
                <a:latin typeface="Microsoft Sans Serif"/>
                <a:cs typeface="Microsoft Sans Serif"/>
              </a:rPr>
              <a:t>conectada </a:t>
            </a:r>
            <a:r>
              <a:rPr sz="650" dirty="0">
                <a:latin typeface="Microsoft Sans Serif"/>
                <a:cs typeface="Microsoft Sans Serif"/>
              </a:rPr>
              <a:t>a </a:t>
            </a:r>
            <a:r>
              <a:rPr sz="650" spc="10" dirty="0">
                <a:latin typeface="Microsoft Sans Serif"/>
                <a:cs typeface="Microsoft Sans Serif"/>
              </a:rPr>
              <a:t>la </a:t>
            </a:r>
            <a:r>
              <a:rPr sz="650" spc="15" dirty="0">
                <a:latin typeface="Microsoft Sans Serif"/>
                <a:cs typeface="Microsoft Sans Serif"/>
              </a:rPr>
              <a:t> </a:t>
            </a:r>
            <a:r>
              <a:rPr sz="650" spc="10" dirty="0">
                <a:latin typeface="Microsoft Sans Serif"/>
                <a:cs typeface="Microsoft Sans Serif"/>
              </a:rPr>
              <a:t>carga.</a:t>
            </a:r>
            <a:r>
              <a:rPr sz="650" dirty="0">
                <a:latin typeface="Microsoft Sans Serif"/>
                <a:cs typeface="Microsoft Sans Serif"/>
              </a:rPr>
              <a:t> </a:t>
            </a:r>
            <a:r>
              <a:rPr sz="650" spc="-20" dirty="0">
                <a:latin typeface="Microsoft Sans Serif"/>
                <a:cs typeface="Microsoft Sans Serif"/>
              </a:rPr>
              <a:t>A</a:t>
            </a:r>
            <a:r>
              <a:rPr sz="650" spc="5" dirty="0">
                <a:latin typeface="Microsoft Sans Serif"/>
                <a:cs typeface="Microsoft Sans Serif"/>
              </a:rPr>
              <a:t> </a:t>
            </a:r>
            <a:r>
              <a:rPr sz="650" spc="10" dirty="0">
                <a:latin typeface="Microsoft Sans Serif"/>
                <a:cs typeface="Microsoft Sans Serif"/>
              </a:rPr>
              <a:t>esta</a:t>
            </a:r>
            <a:r>
              <a:rPr sz="650" spc="5" dirty="0">
                <a:latin typeface="Microsoft Sans Serif"/>
                <a:cs typeface="Microsoft Sans Serif"/>
              </a:rPr>
              <a:t> </a:t>
            </a:r>
            <a:r>
              <a:rPr sz="650" spc="10" dirty="0">
                <a:latin typeface="Microsoft Sans Serif"/>
                <a:cs typeface="Microsoft Sans Serif"/>
              </a:rPr>
              <a:t>velocidad,</a:t>
            </a:r>
            <a:r>
              <a:rPr sz="650" spc="5" dirty="0">
                <a:latin typeface="Microsoft Sans Serif"/>
                <a:cs typeface="Microsoft Sans Serif"/>
              </a:rPr>
              <a:t> </a:t>
            </a:r>
            <a:r>
              <a:rPr sz="650" spc="10" dirty="0">
                <a:latin typeface="Microsoft Sans Serif"/>
                <a:cs typeface="Microsoft Sans Serif"/>
              </a:rPr>
              <a:t>la</a:t>
            </a:r>
            <a:r>
              <a:rPr sz="650" spc="5" dirty="0">
                <a:latin typeface="Microsoft Sans Serif"/>
                <a:cs typeface="Microsoft Sans Serif"/>
              </a:rPr>
              <a:t> </a:t>
            </a:r>
            <a:r>
              <a:rPr sz="650" spc="25" dirty="0">
                <a:latin typeface="Microsoft Sans Serif"/>
                <a:cs typeface="Microsoft Sans Serif"/>
              </a:rPr>
              <a:t>unidad</a:t>
            </a:r>
            <a:r>
              <a:rPr sz="650" spc="5" dirty="0">
                <a:latin typeface="Microsoft Sans Serif"/>
                <a:cs typeface="Microsoft Sans Serif"/>
              </a:rPr>
              <a:t> </a:t>
            </a:r>
            <a:r>
              <a:rPr sz="650" spc="10" dirty="0">
                <a:latin typeface="Microsoft Sans Serif"/>
                <a:cs typeface="Microsoft Sans Serif"/>
              </a:rPr>
              <a:t>está</a:t>
            </a:r>
            <a:r>
              <a:rPr sz="650" spc="5" dirty="0">
                <a:latin typeface="Microsoft Sans Serif"/>
                <a:cs typeface="Microsoft Sans Serif"/>
              </a:rPr>
              <a:t> </a:t>
            </a:r>
            <a:r>
              <a:rPr sz="650" spc="15" dirty="0">
                <a:latin typeface="Microsoft Sans Serif"/>
                <a:cs typeface="Microsoft Sans Serif"/>
              </a:rPr>
              <a:t>lista</a:t>
            </a:r>
            <a:r>
              <a:rPr sz="650" spc="5" dirty="0">
                <a:latin typeface="Microsoft Sans Serif"/>
                <a:cs typeface="Microsoft Sans Serif"/>
              </a:rPr>
              <a:t> </a:t>
            </a:r>
            <a:r>
              <a:rPr sz="650" spc="20" dirty="0">
                <a:latin typeface="Microsoft Sans Serif"/>
                <a:cs typeface="Microsoft Sans Serif"/>
              </a:rPr>
              <a:t>para</a:t>
            </a:r>
            <a:r>
              <a:rPr sz="650" spc="5" dirty="0">
                <a:latin typeface="Microsoft Sans Serif"/>
                <a:cs typeface="Microsoft Sans Serif"/>
              </a:rPr>
              <a:t> </a:t>
            </a:r>
            <a:r>
              <a:rPr sz="650" spc="15" dirty="0">
                <a:latin typeface="Microsoft Sans Serif"/>
                <a:cs typeface="Microsoft Sans Serif"/>
              </a:rPr>
              <a:t>sincronizarse</a:t>
            </a:r>
            <a:r>
              <a:rPr sz="650" spc="5" dirty="0">
                <a:latin typeface="Microsoft Sans Serif"/>
                <a:cs typeface="Microsoft Sans Serif"/>
              </a:rPr>
              <a:t> </a:t>
            </a:r>
            <a:r>
              <a:rPr sz="650" spc="15" dirty="0">
                <a:latin typeface="Microsoft Sans Serif"/>
                <a:cs typeface="Microsoft Sans Serif"/>
              </a:rPr>
              <a:t>con</a:t>
            </a:r>
            <a:r>
              <a:rPr sz="650" spc="5" dirty="0">
                <a:latin typeface="Microsoft Sans Serif"/>
                <a:cs typeface="Microsoft Sans Serif"/>
              </a:rPr>
              <a:t> </a:t>
            </a:r>
            <a:r>
              <a:rPr sz="650" spc="10" dirty="0">
                <a:latin typeface="Microsoft Sans Serif"/>
                <a:cs typeface="Microsoft Sans Serif"/>
              </a:rPr>
              <a:t>el</a:t>
            </a:r>
            <a:r>
              <a:rPr sz="650" dirty="0">
                <a:latin typeface="Microsoft Sans Serif"/>
                <a:cs typeface="Microsoft Sans Serif"/>
              </a:rPr>
              <a:t> </a:t>
            </a:r>
            <a:r>
              <a:rPr sz="650" spc="10" dirty="0">
                <a:latin typeface="Microsoft Sans Serif"/>
                <a:cs typeface="Microsoft Sans Serif"/>
              </a:rPr>
              <a:t>sistema.</a:t>
            </a:r>
            <a:r>
              <a:rPr sz="650" spc="5" dirty="0">
                <a:latin typeface="Microsoft Sans Serif"/>
                <a:cs typeface="Microsoft Sans Serif"/>
              </a:rPr>
              <a:t> </a:t>
            </a:r>
            <a:r>
              <a:rPr sz="650" spc="-5" dirty="0">
                <a:latin typeface="Microsoft Sans Serif"/>
                <a:cs typeface="Microsoft Sans Serif"/>
              </a:rPr>
              <a:t>Los</a:t>
            </a:r>
            <a:r>
              <a:rPr sz="650" spc="5" dirty="0">
                <a:latin typeface="Microsoft Sans Serif"/>
                <a:cs typeface="Microsoft Sans Serif"/>
              </a:rPr>
              <a:t> </a:t>
            </a:r>
            <a:r>
              <a:rPr sz="650" spc="25" dirty="0">
                <a:latin typeface="Microsoft Sans Serif"/>
                <a:cs typeface="Microsoft Sans Serif"/>
              </a:rPr>
              <a:t>gobernadores</a:t>
            </a:r>
            <a:r>
              <a:rPr sz="650" spc="5" dirty="0">
                <a:latin typeface="Microsoft Sans Serif"/>
                <a:cs typeface="Microsoft Sans Serif"/>
              </a:rPr>
              <a:t> y </a:t>
            </a:r>
            <a:r>
              <a:rPr sz="650" spc="25" dirty="0">
                <a:latin typeface="Microsoft Sans Serif"/>
                <a:cs typeface="Microsoft Sans Serif"/>
              </a:rPr>
              <a:t>controladores</a:t>
            </a:r>
            <a:r>
              <a:rPr sz="650" spc="5" dirty="0">
                <a:latin typeface="Microsoft Sans Serif"/>
                <a:cs typeface="Microsoft Sans Serif"/>
              </a:rPr>
              <a:t> </a:t>
            </a:r>
            <a:r>
              <a:rPr sz="650" spc="20" dirty="0">
                <a:latin typeface="Microsoft Sans Serif"/>
                <a:cs typeface="Microsoft Sans Serif"/>
              </a:rPr>
              <a:t>de</a:t>
            </a:r>
            <a:r>
              <a:rPr sz="650" spc="5" dirty="0">
                <a:latin typeface="Microsoft Sans Serif"/>
                <a:cs typeface="Microsoft Sans Serif"/>
              </a:rPr>
              <a:t> </a:t>
            </a:r>
            <a:r>
              <a:rPr sz="650" spc="30" dirty="0">
                <a:latin typeface="Microsoft Sans Serif"/>
                <a:cs typeface="Microsoft Sans Serif"/>
              </a:rPr>
              <a:t>puerta</a:t>
            </a:r>
            <a:r>
              <a:rPr sz="650" spc="5" dirty="0">
                <a:latin typeface="Microsoft Sans Serif"/>
                <a:cs typeface="Microsoft Sans Serif"/>
              </a:rPr>
              <a:t> </a:t>
            </a:r>
            <a:r>
              <a:rPr sz="650" spc="25" dirty="0">
                <a:latin typeface="Microsoft Sans Serif"/>
                <a:cs typeface="Microsoft Sans Serif"/>
              </a:rPr>
              <a:t>generalmente</a:t>
            </a:r>
            <a:r>
              <a:rPr sz="650" spc="5" dirty="0">
                <a:latin typeface="Microsoft Sans Serif"/>
                <a:cs typeface="Microsoft Sans Serif"/>
              </a:rPr>
              <a:t> </a:t>
            </a:r>
            <a:r>
              <a:rPr sz="650" spc="25" dirty="0">
                <a:latin typeface="Microsoft Sans Serif"/>
                <a:cs typeface="Microsoft Sans Serif"/>
              </a:rPr>
              <a:t>tienen</a:t>
            </a:r>
            <a:r>
              <a:rPr sz="650" spc="5" dirty="0">
                <a:latin typeface="Microsoft Sans Serif"/>
                <a:cs typeface="Microsoft Sans Serif"/>
              </a:rPr>
              <a:t> </a:t>
            </a:r>
            <a:r>
              <a:rPr sz="650" spc="40" dirty="0">
                <a:latin typeface="Microsoft Sans Serif"/>
                <a:cs typeface="Microsoft Sans Serif"/>
              </a:rPr>
              <a:t>un </a:t>
            </a:r>
            <a:r>
              <a:rPr sz="650" spc="-160" dirty="0">
                <a:latin typeface="Microsoft Sans Serif"/>
                <a:cs typeface="Microsoft Sans Serif"/>
              </a:rPr>
              <a:t> </a:t>
            </a:r>
            <a:r>
              <a:rPr sz="650" spc="20" dirty="0">
                <a:latin typeface="Microsoft Sans Serif"/>
                <a:cs typeface="Microsoft Sans Serif"/>
              </a:rPr>
              <a:t>valor</a:t>
            </a:r>
            <a:r>
              <a:rPr sz="650" spc="-5" dirty="0">
                <a:latin typeface="Microsoft Sans Serif"/>
                <a:cs typeface="Microsoft Sans Serif"/>
              </a:rPr>
              <a:t> </a:t>
            </a:r>
            <a:r>
              <a:rPr sz="650" spc="20" dirty="0">
                <a:latin typeface="Microsoft Sans Serif"/>
                <a:cs typeface="Microsoft Sans Serif"/>
              </a:rPr>
              <a:t>preestablecido</a:t>
            </a:r>
            <a:r>
              <a:rPr sz="650" spc="-5" dirty="0">
                <a:latin typeface="Microsoft Sans Serif"/>
                <a:cs typeface="Microsoft Sans Serif"/>
              </a:rPr>
              <a:t> </a:t>
            </a:r>
            <a:r>
              <a:rPr sz="650" spc="25" dirty="0">
                <a:latin typeface="Microsoft Sans Serif"/>
                <a:cs typeface="Microsoft Sans Serif"/>
              </a:rPr>
              <a:t>que</a:t>
            </a:r>
            <a:r>
              <a:rPr sz="650" spc="-5" dirty="0">
                <a:latin typeface="Microsoft Sans Serif"/>
                <a:cs typeface="Microsoft Sans Serif"/>
              </a:rPr>
              <a:t> </a:t>
            </a:r>
            <a:r>
              <a:rPr sz="650" spc="20" dirty="0">
                <a:latin typeface="Microsoft Sans Serif"/>
                <a:cs typeface="Microsoft Sans Serif"/>
              </a:rPr>
              <a:t>corresponde</a:t>
            </a:r>
            <a:r>
              <a:rPr sz="650" dirty="0">
                <a:latin typeface="Microsoft Sans Serif"/>
                <a:cs typeface="Microsoft Sans Serif"/>
              </a:rPr>
              <a:t> a</a:t>
            </a:r>
            <a:r>
              <a:rPr sz="650" spc="-5" dirty="0">
                <a:latin typeface="Microsoft Sans Serif"/>
                <a:cs typeface="Microsoft Sans Serif"/>
              </a:rPr>
              <a:t> </a:t>
            </a:r>
            <a:r>
              <a:rPr sz="650" spc="25" dirty="0">
                <a:latin typeface="Microsoft Sans Serif"/>
                <a:cs typeface="Microsoft Sans Serif"/>
              </a:rPr>
              <a:t>una</a:t>
            </a:r>
            <a:r>
              <a:rPr sz="650" spc="-5" dirty="0">
                <a:latin typeface="Microsoft Sans Serif"/>
                <a:cs typeface="Microsoft Sans Serif"/>
              </a:rPr>
              <a:t> </a:t>
            </a:r>
            <a:r>
              <a:rPr sz="650" spc="15" dirty="0">
                <a:latin typeface="Microsoft Sans Serif"/>
                <a:cs typeface="Microsoft Sans Serif"/>
              </a:rPr>
              <a:t>posición</a:t>
            </a:r>
            <a:r>
              <a:rPr sz="650" dirty="0">
                <a:latin typeface="Microsoft Sans Serif"/>
                <a:cs typeface="Microsoft Sans Serif"/>
              </a:rPr>
              <a:t> </a:t>
            </a:r>
            <a:r>
              <a:rPr sz="650" spc="20" dirty="0">
                <a:latin typeface="Microsoft Sans Serif"/>
                <a:cs typeface="Microsoft Sans Serif"/>
              </a:rPr>
              <a:t>de</a:t>
            </a:r>
            <a:r>
              <a:rPr sz="650" spc="-5" dirty="0">
                <a:latin typeface="Microsoft Sans Serif"/>
                <a:cs typeface="Microsoft Sans Serif"/>
              </a:rPr>
              <a:t> </a:t>
            </a:r>
            <a:r>
              <a:rPr sz="650" spc="30" dirty="0">
                <a:latin typeface="Microsoft Sans Serif"/>
                <a:cs typeface="Microsoft Sans Serif"/>
              </a:rPr>
              <a:t>puerta</a:t>
            </a:r>
            <a:r>
              <a:rPr sz="650" spc="-5" dirty="0">
                <a:latin typeface="Microsoft Sans Serif"/>
                <a:cs typeface="Microsoft Sans Serif"/>
              </a:rPr>
              <a:t> </a:t>
            </a:r>
            <a:r>
              <a:rPr sz="650" spc="25" dirty="0">
                <a:latin typeface="Microsoft Sans Serif"/>
                <a:cs typeface="Microsoft Sans Serif"/>
              </a:rPr>
              <a:t>que</a:t>
            </a:r>
            <a:r>
              <a:rPr sz="650" dirty="0">
                <a:latin typeface="Microsoft Sans Serif"/>
                <a:cs typeface="Microsoft Sans Serif"/>
              </a:rPr>
              <a:t> </a:t>
            </a:r>
            <a:r>
              <a:rPr sz="650" spc="20" dirty="0">
                <a:latin typeface="Microsoft Sans Serif"/>
                <a:cs typeface="Microsoft Sans Serif"/>
              </a:rPr>
              <a:t>hará</a:t>
            </a:r>
            <a:r>
              <a:rPr sz="650" spc="-5" dirty="0">
                <a:latin typeface="Microsoft Sans Serif"/>
                <a:cs typeface="Microsoft Sans Serif"/>
              </a:rPr>
              <a:t> </a:t>
            </a:r>
            <a:r>
              <a:rPr sz="650" spc="30" dirty="0">
                <a:latin typeface="Microsoft Sans Serif"/>
                <a:cs typeface="Microsoft Sans Serif"/>
              </a:rPr>
              <a:t>girar</a:t>
            </a:r>
            <a:r>
              <a:rPr sz="650" spc="-5" dirty="0">
                <a:latin typeface="Microsoft Sans Serif"/>
                <a:cs typeface="Microsoft Sans Serif"/>
              </a:rPr>
              <a:t> </a:t>
            </a:r>
            <a:r>
              <a:rPr sz="650" spc="10" dirty="0">
                <a:latin typeface="Microsoft Sans Serif"/>
                <a:cs typeface="Microsoft Sans Serif"/>
              </a:rPr>
              <a:t>la</a:t>
            </a:r>
            <a:r>
              <a:rPr sz="650" spc="-5" dirty="0">
                <a:latin typeface="Microsoft Sans Serif"/>
                <a:cs typeface="Microsoft Sans Serif"/>
              </a:rPr>
              <a:t> </a:t>
            </a:r>
            <a:r>
              <a:rPr sz="650" spc="25" dirty="0">
                <a:latin typeface="Microsoft Sans Serif"/>
                <a:cs typeface="Microsoft Sans Serif"/>
              </a:rPr>
              <a:t>unidad</a:t>
            </a:r>
            <a:r>
              <a:rPr sz="650" dirty="0">
                <a:latin typeface="Microsoft Sans Serif"/>
                <a:cs typeface="Microsoft Sans Serif"/>
              </a:rPr>
              <a:t> </a:t>
            </a:r>
            <a:r>
              <a:rPr sz="650" spc="20" dirty="0">
                <a:latin typeface="Microsoft Sans Serif"/>
                <a:cs typeface="Microsoft Sans Serif"/>
              </a:rPr>
              <a:t>en</a:t>
            </a:r>
            <a:r>
              <a:rPr sz="650" spc="-5" dirty="0">
                <a:latin typeface="Microsoft Sans Serif"/>
                <a:cs typeface="Microsoft Sans Serif"/>
              </a:rPr>
              <a:t> </a:t>
            </a:r>
            <a:r>
              <a:rPr sz="650" spc="-25" dirty="0">
                <a:latin typeface="Microsoft Sans Serif"/>
                <a:cs typeface="Microsoft Sans Serif"/>
              </a:rPr>
              <a:t>NLS</a:t>
            </a:r>
            <a:r>
              <a:rPr sz="650" spc="-5" dirty="0">
                <a:latin typeface="Microsoft Sans Serif"/>
                <a:cs typeface="Microsoft Sans Serif"/>
              </a:rPr>
              <a:t> </a:t>
            </a:r>
            <a:r>
              <a:rPr sz="650" spc="30" dirty="0">
                <a:latin typeface="Microsoft Sans Serif"/>
                <a:cs typeface="Microsoft Sans Serif"/>
              </a:rPr>
              <a:t>o</a:t>
            </a:r>
            <a:r>
              <a:rPr sz="650" dirty="0">
                <a:latin typeface="Microsoft Sans Serif"/>
                <a:cs typeface="Microsoft Sans Serif"/>
              </a:rPr>
              <a:t> </a:t>
            </a:r>
            <a:r>
              <a:rPr sz="650" spc="5" dirty="0">
                <a:latin typeface="Microsoft Sans Serif"/>
                <a:cs typeface="Microsoft Sans Serif"/>
              </a:rPr>
              <a:t>cerca</a:t>
            </a:r>
            <a:r>
              <a:rPr sz="650" spc="-5" dirty="0">
                <a:latin typeface="Microsoft Sans Serif"/>
                <a:cs typeface="Microsoft Sans Serif"/>
              </a:rPr>
              <a:t> </a:t>
            </a:r>
            <a:r>
              <a:rPr sz="650" spc="20" dirty="0">
                <a:latin typeface="Microsoft Sans Serif"/>
                <a:cs typeface="Microsoft Sans Serif"/>
              </a:rPr>
              <a:t>de</a:t>
            </a:r>
            <a:r>
              <a:rPr sz="650" spc="-5" dirty="0">
                <a:latin typeface="Microsoft Sans Serif"/>
                <a:cs typeface="Microsoft Sans Serif"/>
              </a:rPr>
              <a:t> </a:t>
            </a:r>
            <a:r>
              <a:rPr sz="650" spc="5" dirty="0">
                <a:latin typeface="Microsoft Sans Serif"/>
                <a:cs typeface="Microsoft Sans Serif"/>
              </a:rPr>
              <a:t>él.</a:t>
            </a:r>
            <a:endParaRPr sz="650">
              <a:latin typeface="Microsoft Sans Serif"/>
              <a:cs typeface="Microsoft Sans Serif"/>
            </a:endParaRPr>
          </a:p>
        </p:txBody>
      </p:sp>
      <p:sp>
        <p:nvSpPr>
          <p:cNvPr id="6" name="object 6"/>
          <p:cNvSpPr txBox="1"/>
          <p:nvPr/>
        </p:nvSpPr>
        <p:spPr>
          <a:xfrm>
            <a:off x="1415277" y="9415126"/>
            <a:ext cx="7416407" cy="143629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 marR="5080">
              <a:lnSpc>
                <a:spcPct val="100000"/>
              </a:lnSpc>
              <a:spcBef>
                <a:spcPts val="100"/>
              </a:spcBef>
            </a:pPr>
            <a:r>
              <a:rPr sz="850" spc="-25" dirty="0">
                <a:latin typeface="Microsoft Sans Serif"/>
                <a:cs typeface="Microsoft Sans Serif"/>
              </a:rPr>
              <a:t>TUTORIAL</a:t>
            </a:r>
            <a:r>
              <a:rPr sz="850" spc="-5" dirty="0">
                <a:latin typeface="Microsoft Sans Serif"/>
                <a:cs typeface="Microsoft Sans Serif"/>
              </a:rPr>
              <a:t> </a:t>
            </a:r>
            <a:r>
              <a:rPr sz="850" spc="-60" dirty="0">
                <a:latin typeface="Microsoft Sans Serif"/>
                <a:cs typeface="Microsoft Sans Serif"/>
              </a:rPr>
              <a:t>SOBRE</a:t>
            </a:r>
            <a:r>
              <a:rPr sz="850" spc="-5" dirty="0">
                <a:latin typeface="Microsoft Sans Serif"/>
                <a:cs typeface="Microsoft Sans Serif"/>
              </a:rPr>
              <a:t> </a:t>
            </a:r>
            <a:r>
              <a:rPr sz="850" spc="-35" dirty="0">
                <a:latin typeface="Microsoft Sans Serif"/>
                <a:cs typeface="Microsoft Sans Serif"/>
              </a:rPr>
              <a:t>PROTECCIÓN</a:t>
            </a:r>
            <a:r>
              <a:rPr sz="850" spc="-5" dirty="0">
                <a:latin typeface="Microsoft Sans Serif"/>
                <a:cs typeface="Microsoft Sans Serif"/>
              </a:rPr>
              <a:t> </a:t>
            </a:r>
            <a:r>
              <a:rPr sz="850" spc="-45" dirty="0">
                <a:latin typeface="Microsoft Sans Serif"/>
                <a:cs typeface="Microsoft Sans Serif"/>
              </a:rPr>
              <a:t>DE</a:t>
            </a:r>
            <a:r>
              <a:rPr sz="850" dirty="0">
                <a:latin typeface="Microsoft Sans Serif"/>
                <a:cs typeface="Microsoft Sans Serif"/>
              </a:rPr>
              <a:t> </a:t>
            </a:r>
            <a:r>
              <a:rPr sz="850" spc="-55" dirty="0">
                <a:latin typeface="Microsoft Sans Serif"/>
                <a:cs typeface="Microsoft Sans Serif"/>
              </a:rPr>
              <a:t>GENERADORES</a:t>
            </a:r>
            <a:r>
              <a:rPr sz="850" spc="-5" dirty="0">
                <a:latin typeface="Microsoft Sans Serif"/>
                <a:cs typeface="Microsoft Sans Serif"/>
              </a:rPr>
              <a:t> </a:t>
            </a:r>
            <a:r>
              <a:rPr sz="850" spc="-30" dirty="0">
                <a:latin typeface="Microsoft Sans Serif"/>
                <a:cs typeface="Microsoft Sans Serif"/>
              </a:rPr>
              <a:t>SÍNCRONOS </a:t>
            </a:r>
            <a:r>
              <a:rPr sz="850" spc="-215" dirty="0">
                <a:latin typeface="Microsoft Sans Serif"/>
                <a:cs typeface="Microsoft Sans Serif"/>
              </a:rPr>
              <a:t> </a:t>
            </a:r>
            <a:r>
              <a:rPr sz="850" spc="-15" dirty="0">
                <a:latin typeface="Microsoft Sans Serif"/>
                <a:cs typeface="Microsoft Sans Serif"/>
              </a:rPr>
              <a:t>PUBLICACIÓN</a:t>
            </a:r>
            <a:r>
              <a:rPr sz="850" spc="-5" dirty="0">
                <a:latin typeface="Microsoft Sans Serif"/>
                <a:cs typeface="Microsoft Sans Serif"/>
              </a:rPr>
              <a:t> </a:t>
            </a:r>
            <a:r>
              <a:rPr sz="850" spc="-55" dirty="0">
                <a:latin typeface="Microsoft Sans Serif"/>
                <a:cs typeface="Microsoft Sans Serif"/>
              </a:rPr>
              <a:t>ESPECIAL</a:t>
            </a:r>
            <a:r>
              <a:rPr sz="850" spc="-5" dirty="0">
                <a:latin typeface="Microsoft Sans Serif"/>
                <a:cs typeface="Microsoft Sans Serif"/>
              </a:rPr>
              <a:t> </a:t>
            </a:r>
            <a:r>
              <a:rPr sz="850" spc="-40" dirty="0">
                <a:latin typeface="Microsoft Sans Serif"/>
                <a:cs typeface="Microsoft Sans Serif"/>
              </a:rPr>
              <a:t>DEL</a:t>
            </a:r>
            <a:r>
              <a:rPr sz="850" spc="-5" dirty="0">
                <a:latin typeface="Microsoft Sans Serif"/>
                <a:cs typeface="Microsoft Sans Serif"/>
              </a:rPr>
              <a:t> </a:t>
            </a:r>
            <a:r>
              <a:rPr sz="850" spc="-60" dirty="0">
                <a:latin typeface="Microsoft Sans Serif"/>
                <a:cs typeface="Microsoft Sans Serif"/>
              </a:rPr>
              <a:t>IEEE</a:t>
            </a:r>
            <a:r>
              <a:rPr sz="850" spc="-5" dirty="0">
                <a:latin typeface="Microsoft Sans Serif"/>
                <a:cs typeface="Microsoft Sans Serif"/>
              </a:rPr>
              <a:t> </a:t>
            </a:r>
            <a:r>
              <a:rPr sz="850" spc="-80" dirty="0">
                <a:latin typeface="Microsoft Sans Serif"/>
                <a:cs typeface="Microsoft Sans Serif"/>
              </a:rPr>
              <a:t>PSRC</a:t>
            </a:r>
            <a:endParaRPr sz="850">
              <a:latin typeface="Microsoft Sans Serif"/>
              <a:cs typeface="Microsoft Sans Serif"/>
            </a:endParaRPr>
          </a:p>
        </p:txBody>
      </p:sp>
      <p:sp>
        <p:nvSpPr>
          <p:cNvPr id="7" name="object 7"/>
          <p:cNvSpPr txBox="1"/>
          <p:nvPr/>
        </p:nvSpPr>
        <p:spPr>
          <a:xfrm>
            <a:off x="13472061" y="9415125"/>
            <a:ext cx="2852914" cy="143629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sz="850" spc="-25" dirty="0">
                <a:latin typeface="Microsoft Sans Serif"/>
                <a:cs typeface="Microsoft Sans Serif"/>
              </a:rPr>
              <a:t>CAPÍTULO</a:t>
            </a:r>
            <a:r>
              <a:rPr sz="850" spc="-20" dirty="0">
                <a:latin typeface="Microsoft Sans Serif"/>
                <a:cs typeface="Microsoft Sans Serif"/>
              </a:rPr>
              <a:t> </a:t>
            </a:r>
            <a:r>
              <a:rPr sz="850" dirty="0">
                <a:latin typeface="Microsoft Sans Serif"/>
                <a:cs typeface="Microsoft Sans Serif"/>
              </a:rPr>
              <a:t>5,</a:t>
            </a:r>
            <a:r>
              <a:rPr sz="850" spc="-15" dirty="0">
                <a:latin typeface="Microsoft Sans Serif"/>
                <a:cs typeface="Microsoft Sans Serif"/>
              </a:rPr>
              <a:t> </a:t>
            </a:r>
            <a:r>
              <a:rPr sz="850" spc="-40" dirty="0">
                <a:latin typeface="Microsoft Sans Serif"/>
                <a:cs typeface="Microsoft Sans Serif"/>
              </a:rPr>
              <a:t>SECCIÓN</a:t>
            </a:r>
            <a:r>
              <a:rPr sz="850" spc="-15" dirty="0">
                <a:latin typeface="Microsoft Sans Serif"/>
                <a:cs typeface="Microsoft Sans Serif"/>
              </a:rPr>
              <a:t> </a:t>
            </a:r>
            <a:r>
              <a:rPr sz="850" spc="10" dirty="0">
                <a:latin typeface="Microsoft Sans Serif"/>
                <a:cs typeface="Microsoft Sans Serif"/>
              </a:rPr>
              <a:t>1</a:t>
            </a:r>
            <a:endParaRPr sz="850">
              <a:latin typeface="Microsoft Sans Serif"/>
              <a:cs typeface="Microsoft Sans Serif"/>
            </a:endParaRPr>
          </a:p>
        </p:txBody>
      </p:sp>
    </p:spTree>
  </p:cSld>
  <p:clrMapOvr>
    <a:masterClrMapping/>
  </p:clrMapOvr>
</p:sld>
</file>

<file path=ppt/slides/slide104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" name="object 2"/>
          <p:cNvGrpSpPr/>
          <p:nvPr/>
        </p:nvGrpSpPr>
        <p:grpSpPr>
          <a:xfrm>
            <a:off x="1500519" y="2232660"/>
            <a:ext cx="730393" cy="317500"/>
            <a:chOff x="652272" y="2232660"/>
            <a:chExt cx="317500" cy="317500"/>
          </a:xfrm>
        </p:grpSpPr>
        <p:sp>
          <p:nvSpPr>
            <p:cNvPr id="3" name="object 3"/>
            <p:cNvSpPr/>
            <p:nvPr/>
          </p:nvSpPr>
          <p:spPr>
            <a:xfrm>
              <a:off x="656844" y="2237232"/>
              <a:ext cx="307975" cy="307975"/>
            </a:xfrm>
            <a:custGeom>
              <a:avLst/>
              <a:gdLst/>
              <a:ahLst/>
              <a:cxnLst/>
              <a:rect l="l" t="t" r="r" b="b"/>
              <a:pathLst>
                <a:path w="307975" h="307975">
                  <a:moveTo>
                    <a:pt x="0" y="152400"/>
                  </a:moveTo>
                  <a:lnTo>
                    <a:pt x="7815" y="104948"/>
                  </a:lnTo>
                  <a:lnTo>
                    <a:pt x="29602" y="63203"/>
                  </a:lnTo>
                  <a:lnTo>
                    <a:pt x="62874" y="29943"/>
                  </a:lnTo>
                  <a:lnTo>
                    <a:pt x="105143" y="7949"/>
                  </a:lnTo>
                  <a:lnTo>
                    <a:pt x="153924" y="0"/>
                  </a:lnTo>
                  <a:lnTo>
                    <a:pt x="202118" y="7949"/>
                  </a:lnTo>
                  <a:lnTo>
                    <a:pt x="244315" y="29943"/>
                  </a:lnTo>
                  <a:lnTo>
                    <a:pt x="277806" y="63203"/>
                  </a:lnTo>
                  <a:lnTo>
                    <a:pt x="299886" y="104948"/>
                  </a:lnTo>
                  <a:lnTo>
                    <a:pt x="307848" y="152400"/>
                  </a:lnTo>
                  <a:lnTo>
                    <a:pt x="299886" y="201338"/>
                  </a:lnTo>
                  <a:lnTo>
                    <a:pt x="277806" y="243986"/>
                  </a:lnTo>
                  <a:lnTo>
                    <a:pt x="244315" y="277709"/>
                  </a:lnTo>
                  <a:lnTo>
                    <a:pt x="202118" y="299874"/>
                  </a:lnTo>
                  <a:lnTo>
                    <a:pt x="153924" y="307848"/>
                  </a:lnTo>
                  <a:lnTo>
                    <a:pt x="105143" y="299874"/>
                  </a:lnTo>
                  <a:lnTo>
                    <a:pt x="62874" y="277709"/>
                  </a:lnTo>
                  <a:lnTo>
                    <a:pt x="29602" y="243986"/>
                  </a:lnTo>
                  <a:lnTo>
                    <a:pt x="7815" y="201338"/>
                  </a:lnTo>
                  <a:lnTo>
                    <a:pt x="0" y="152400"/>
                  </a:lnTo>
                </a:path>
              </a:pathLst>
            </a:custGeom>
            <a:ln w="9144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4" name="object 4"/>
            <p:cNvPicPr/>
            <p:nvPr/>
          </p:nvPicPr>
          <p:blipFill>
            <a:blip r:embed="rId2" cstate="print"/>
            <a:stretch>
              <a:fillRect/>
            </a:stretch>
          </p:blipFill>
          <p:spPr>
            <a:xfrm>
              <a:off x="716280" y="2350007"/>
              <a:ext cx="187451" cy="80772"/>
            </a:xfrm>
            <a:prstGeom prst="rect">
              <a:avLst/>
            </a:prstGeom>
          </p:spPr>
        </p:pic>
      </p:grpSp>
      <p:grpSp>
        <p:nvGrpSpPr>
          <p:cNvPr id="5" name="object 5"/>
          <p:cNvGrpSpPr/>
          <p:nvPr/>
        </p:nvGrpSpPr>
        <p:grpSpPr>
          <a:xfrm>
            <a:off x="6405251" y="3233928"/>
            <a:ext cx="726010" cy="315595"/>
            <a:chOff x="2784347" y="3233927"/>
            <a:chExt cx="315595" cy="315595"/>
          </a:xfrm>
        </p:grpSpPr>
        <p:sp>
          <p:nvSpPr>
            <p:cNvPr id="6" name="object 6"/>
            <p:cNvSpPr/>
            <p:nvPr/>
          </p:nvSpPr>
          <p:spPr>
            <a:xfrm>
              <a:off x="2788919" y="3238499"/>
              <a:ext cx="306705" cy="306705"/>
            </a:xfrm>
            <a:custGeom>
              <a:avLst/>
              <a:gdLst/>
              <a:ahLst/>
              <a:cxnLst/>
              <a:rect l="l" t="t" r="r" b="b"/>
              <a:pathLst>
                <a:path w="306705" h="306704">
                  <a:moveTo>
                    <a:pt x="0" y="152400"/>
                  </a:moveTo>
                  <a:lnTo>
                    <a:pt x="7815" y="103778"/>
                  </a:lnTo>
                  <a:lnTo>
                    <a:pt x="29602" y="61886"/>
                  </a:lnTo>
                  <a:lnTo>
                    <a:pt x="62874" y="29065"/>
                  </a:lnTo>
                  <a:lnTo>
                    <a:pt x="105143" y="7656"/>
                  </a:lnTo>
                  <a:lnTo>
                    <a:pt x="153924" y="0"/>
                  </a:lnTo>
                  <a:lnTo>
                    <a:pt x="202545" y="7656"/>
                  </a:lnTo>
                  <a:lnTo>
                    <a:pt x="244437" y="29065"/>
                  </a:lnTo>
                  <a:lnTo>
                    <a:pt x="277258" y="61886"/>
                  </a:lnTo>
                  <a:lnTo>
                    <a:pt x="298667" y="103778"/>
                  </a:lnTo>
                  <a:lnTo>
                    <a:pt x="306323" y="152400"/>
                  </a:lnTo>
                  <a:lnTo>
                    <a:pt x="298667" y="201180"/>
                  </a:lnTo>
                  <a:lnTo>
                    <a:pt x="277258" y="243449"/>
                  </a:lnTo>
                  <a:lnTo>
                    <a:pt x="244437" y="276721"/>
                  </a:lnTo>
                  <a:lnTo>
                    <a:pt x="202545" y="298508"/>
                  </a:lnTo>
                  <a:lnTo>
                    <a:pt x="153924" y="306324"/>
                  </a:lnTo>
                  <a:lnTo>
                    <a:pt x="105143" y="298508"/>
                  </a:lnTo>
                  <a:lnTo>
                    <a:pt x="62874" y="276721"/>
                  </a:lnTo>
                  <a:lnTo>
                    <a:pt x="29602" y="243449"/>
                  </a:lnTo>
                  <a:lnTo>
                    <a:pt x="7815" y="201180"/>
                  </a:lnTo>
                  <a:lnTo>
                    <a:pt x="0" y="152400"/>
                  </a:lnTo>
                </a:path>
              </a:pathLst>
            </a:custGeom>
            <a:ln w="9143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7" name="object 7"/>
            <p:cNvPicPr/>
            <p:nvPr/>
          </p:nvPicPr>
          <p:blipFill>
            <a:blip r:embed="rId3" cstate="print"/>
            <a:stretch>
              <a:fillRect/>
            </a:stretch>
          </p:blipFill>
          <p:spPr>
            <a:xfrm>
              <a:off x="2848355" y="3348228"/>
              <a:ext cx="188975" cy="83820"/>
            </a:xfrm>
            <a:prstGeom prst="rect">
              <a:avLst/>
            </a:prstGeom>
          </p:spPr>
        </p:pic>
      </p:grpSp>
      <p:sp>
        <p:nvSpPr>
          <p:cNvPr id="8" name="object 8"/>
          <p:cNvSpPr/>
          <p:nvPr/>
        </p:nvSpPr>
        <p:spPr>
          <a:xfrm>
            <a:off x="3348119" y="2308860"/>
            <a:ext cx="92029" cy="81280"/>
          </a:xfrm>
          <a:custGeom>
            <a:avLst/>
            <a:gdLst/>
            <a:ahLst/>
            <a:cxnLst/>
            <a:rect l="l" t="t" r="r" b="b"/>
            <a:pathLst>
              <a:path w="40005" h="81280">
                <a:moveTo>
                  <a:pt x="38100" y="0"/>
                </a:moveTo>
                <a:lnTo>
                  <a:pt x="4571" y="19812"/>
                </a:lnTo>
                <a:lnTo>
                  <a:pt x="0" y="32004"/>
                </a:lnTo>
                <a:lnTo>
                  <a:pt x="0" y="51816"/>
                </a:lnTo>
                <a:lnTo>
                  <a:pt x="32004" y="80772"/>
                </a:lnTo>
                <a:lnTo>
                  <a:pt x="39624" y="80772"/>
                </a:lnTo>
              </a:path>
            </a:pathLst>
          </a:custGeom>
          <a:ln w="9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grpSp>
        <p:nvGrpSpPr>
          <p:cNvPr id="9" name="object 9"/>
          <p:cNvGrpSpPr/>
          <p:nvPr/>
        </p:nvGrpSpPr>
        <p:grpSpPr>
          <a:xfrm>
            <a:off x="3337604" y="2385060"/>
            <a:ext cx="112480" cy="173990"/>
            <a:chOff x="1450848" y="2385060"/>
            <a:chExt cx="48895" cy="173990"/>
          </a:xfrm>
        </p:grpSpPr>
        <p:sp>
          <p:nvSpPr>
            <p:cNvPr id="10" name="object 10"/>
            <p:cNvSpPr/>
            <p:nvPr/>
          </p:nvSpPr>
          <p:spPr>
            <a:xfrm>
              <a:off x="1455420" y="2471927"/>
              <a:ext cx="40005" cy="82550"/>
            </a:xfrm>
            <a:custGeom>
              <a:avLst/>
              <a:gdLst/>
              <a:ahLst/>
              <a:cxnLst/>
              <a:rect l="l" t="t" r="r" b="b"/>
              <a:pathLst>
                <a:path w="40005" h="82550">
                  <a:moveTo>
                    <a:pt x="38100" y="0"/>
                  </a:moveTo>
                  <a:lnTo>
                    <a:pt x="32004" y="0"/>
                  </a:lnTo>
                  <a:lnTo>
                    <a:pt x="25908" y="1524"/>
                  </a:lnTo>
                  <a:lnTo>
                    <a:pt x="19812" y="4572"/>
                  </a:lnTo>
                  <a:lnTo>
                    <a:pt x="13716" y="9144"/>
                  </a:lnTo>
                  <a:lnTo>
                    <a:pt x="4571" y="18288"/>
                  </a:lnTo>
                  <a:lnTo>
                    <a:pt x="0" y="30480"/>
                  </a:lnTo>
                  <a:lnTo>
                    <a:pt x="0" y="50292"/>
                  </a:lnTo>
                  <a:lnTo>
                    <a:pt x="3047" y="57912"/>
                  </a:lnTo>
                  <a:lnTo>
                    <a:pt x="4571" y="62484"/>
                  </a:lnTo>
                  <a:lnTo>
                    <a:pt x="9143" y="68580"/>
                  </a:lnTo>
                  <a:lnTo>
                    <a:pt x="13716" y="73152"/>
                  </a:lnTo>
                  <a:lnTo>
                    <a:pt x="25908" y="79248"/>
                  </a:lnTo>
                  <a:lnTo>
                    <a:pt x="32004" y="80772"/>
                  </a:lnTo>
                  <a:lnTo>
                    <a:pt x="39624" y="82296"/>
                  </a:lnTo>
                </a:path>
              </a:pathLst>
            </a:custGeom>
            <a:ln w="9144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" name="object 11"/>
            <p:cNvSpPr/>
            <p:nvPr/>
          </p:nvSpPr>
          <p:spPr>
            <a:xfrm>
              <a:off x="1455420" y="2389632"/>
              <a:ext cx="40005" cy="82550"/>
            </a:xfrm>
            <a:custGeom>
              <a:avLst/>
              <a:gdLst/>
              <a:ahLst/>
              <a:cxnLst/>
              <a:rect l="l" t="t" r="r" b="b"/>
              <a:pathLst>
                <a:path w="40005" h="82550">
                  <a:moveTo>
                    <a:pt x="38100" y="0"/>
                  </a:moveTo>
                  <a:lnTo>
                    <a:pt x="25908" y="3048"/>
                  </a:lnTo>
                  <a:lnTo>
                    <a:pt x="13716" y="9144"/>
                  </a:lnTo>
                  <a:lnTo>
                    <a:pt x="4571" y="18288"/>
                  </a:lnTo>
                  <a:lnTo>
                    <a:pt x="0" y="30480"/>
                  </a:lnTo>
                  <a:lnTo>
                    <a:pt x="0" y="51816"/>
                  </a:lnTo>
                  <a:lnTo>
                    <a:pt x="4571" y="64008"/>
                  </a:lnTo>
                  <a:lnTo>
                    <a:pt x="13716" y="73152"/>
                  </a:lnTo>
                  <a:lnTo>
                    <a:pt x="19812" y="77724"/>
                  </a:lnTo>
                  <a:lnTo>
                    <a:pt x="25908" y="79248"/>
                  </a:lnTo>
                  <a:lnTo>
                    <a:pt x="32004" y="82296"/>
                  </a:lnTo>
                  <a:lnTo>
                    <a:pt x="39624" y="82296"/>
                  </a:lnTo>
                </a:path>
              </a:pathLst>
            </a:custGeom>
            <a:ln w="9144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12" name="object 12"/>
          <p:cNvGrpSpPr/>
          <p:nvPr/>
        </p:nvGrpSpPr>
        <p:grpSpPr>
          <a:xfrm>
            <a:off x="3337604" y="2223516"/>
            <a:ext cx="134390" cy="90170"/>
            <a:chOff x="1450848" y="2223516"/>
            <a:chExt cx="58419" cy="90170"/>
          </a:xfrm>
        </p:grpSpPr>
        <p:sp>
          <p:nvSpPr>
            <p:cNvPr id="13" name="object 13"/>
            <p:cNvSpPr/>
            <p:nvPr/>
          </p:nvSpPr>
          <p:spPr>
            <a:xfrm>
              <a:off x="1455420" y="2228088"/>
              <a:ext cx="40005" cy="81280"/>
            </a:xfrm>
            <a:custGeom>
              <a:avLst/>
              <a:gdLst/>
              <a:ahLst/>
              <a:cxnLst/>
              <a:rect l="l" t="t" r="r" b="b"/>
              <a:pathLst>
                <a:path w="40005" h="81280">
                  <a:moveTo>
                    <a:pt x="38100" y="0"/>
                  </a:moveTo>
                  <a:lnTo>
                    <a:pt x="32004" y="0"/>
                  </a:lnTo>
                  <a:lnTo>
                    <a:pt x="25908" y="1524"/>
                  </a:lnTo>
                  <a:lnTo>
                    <a:pt x="13716" y="7620"/>
                  </a:lnTo>
                  <a:lnTo>
                    <a:pt x="9143" y="12192"/>
                  </a:lnTo>
                  <a:lnTo>
                    <a:pt x="4571" y="18288"/>
                  </a:lnTo>
                  <a:lnTo>
                    <a:pt x="0" y="30480"/>
                  </a:lnTo>
                  <a:lnTo>
                    <a:pt x="0" y="50292"/>
                  </a:lnTo>
                  <a:lnTo>
                    <a:pt x="25908" y="79248"/>
                  </a:lnTo>
                  <a:lnTo>
                    <a:pt x="32004" y="80772"/>
                  </a:lnTo>
                  <a:lnTo>
                    <a:pt x="39624" y="80772"/>
                  </a:lnTo>
                </a:path>
              </a:pathLst>
            </a:custGeom>
            <a:ln w="9144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4" name="object 14"/>
            <p:cNvSpPr/>
            <p:nvPr/>
          </p:nvSpPr>
          <p:spPr>
            <a:xfrm>
              <a:off x="1493520" y="2228088"/>
              <a:ext cx="15240" cy="81280"/>
            </a:xfrm>
            <a:custGeom>
              <a:avLst/>
              <a:gdLst/>
              <a:ahLst/>
              <a:cxnLst/>
              <a:rect l="l" t="t" r="r" b="b"/>
              <a:pathLst>
                <a:path w="15240" h="81280">
                  <a:moveTo>
                    <a:pt x="0" y="0"/>
                  </a:moveTo>
                  <a:lnTo>
                    <a:pt x="15239" y="0"/>
                  </a:lnTo>
                </a:path>
                <a:path w="15240" h="81280">
                  <a:moveTo>
                    <a:pt x="0" y="80771"/>
                  </a:moveTo>
                  <a:lnTo>
                    <a:pt x="15239" y="80771"/>
                  </a:lnTo>
                </a:path>
              </a:pathLst>
            </a:custGeom>
            <a:ln w="9144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15" name="object 15"/>
          <p:cNvSpPr/>
          <p:nvPr/>
        </p:nvSpPr>
        <p:spPr>
          <a:xfrm>
            <a:off x="3435765" y="2389632"/>
            <a:ext cx="35059" cy="0"/>
          </a:xfrm>
          <a:custGeom>
            <a:avLst/>
            <a:gdLst/>
            <a:ahLst/>
            <a:cxnLst/>
            <a:rect l="l" t="t" r="r" b="b"/>
            <a:pathLst>
              <a:path w="15240">
                <a:moveTo>
                  <a:pt x="0" y="0"/>
                </a:moveTo>
                <a:lnTo>
                  <a:pt x="15239" y="0"/>
                </a:lnTo>
              </a:path>
            </a:pathLst>
          </a:custGeom>
          <a:ln w="9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" name="object 16"/>
          <p:cNvSpPr/>
          <p:nvPr/>
        </p:nvSpPr>
        <p:spPr>
          <a:xfrm>
            <a:off x="3435765" y="2471927"/>
            <a:ext cx="35059" cy="0"/>
          </a:xfrm>
          <a:custGeom>
            <a:avLst/>
            <a:gdLst/>
            <a:ahLst/>
            <a:cxnLst/>
            <a:rect l="l" t="t" r="r" b="b"/>
            <a:pathLst>
              <a:path w="15240">
                <a:moveTo>
                  <a:pt x="0" y="0"/>
                </a:moveTo>
                <a:lnTo>
                  <a:pt x="15239" y="0"/>
                </a:lnTo>
              </a:path>
            </a:pathLst>
          </a:custGeom>
          <a:ln w="9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" name="object 17"/>
          <p:cNvSpPr/>
          <p:nvPr/>
        </p:nvSpPr>
        <p:spPr>
          <a:xfrm>
            <a:off x="3435765" y="2554224"/>
            <a:ext cx="35059" cy="0"/>
          </a:xfrm>
          <a:custGeom>
            <a:avLst/>
            <a:gdLst/>
            <a:ahLst/>
            <a:cxnLst/>
            <a:rect l="l" t="t" r="r" b="b"/>
            <a:pathLst>
              <a:path w="15240">
                <a:moveTo>
                  <a:pt x="0" y="0"/>
                </a:moveTo>
                <a:lnTo>
                  <a:pt x="15239" y="0"/>
                </a:lnTo>
              </a:path>
            </a:pathLst>
          </a:custGeom>
          <a:ln w="9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" name="object 18"/>
          <p:cNvSpPr/>
          <p:nvPr/>
        </p:nvSpPr>
        <p:spPr>
          <a:xfrm>
            <a:off x="3204380" y="2389631"/>
            <a:ext cx="94951" cy="82550"/>
          </a:xfrm>
          <a:custGeom>
            <a:avLst/>
            <a:gdLst/>
            <a:ahLst/>
            <a:cxnLst/>
            <a:rect l="l" t="t" r="r" b="b"/>
            <a:pathLst>
              <a:path w="41275" h="82550">
                <a:moveTo>
                  <a:pt x="0" y="82296"/>
                </a:moveTo>
                <a:lnTo>
                  <a:pt x="7620" y="82296"/>
                </a:lnTo>
                <a:lnTo>
                  <a:pt x="25908" y="73152"/>
                </a:lnTo>
                <a:lnTo>
                  <a:pt x="30480" y="68580"/>
                </a:lnTo>
                <a:lnTo>
                  <a:pt x="33528" y="64008"/>
                </a:lnTo>
                <a:lnTo>
                  <a:pt x="38100" y="56388"/>
                </a:lnTo>
                <a:lnTo>
                  <a:pt x="39624" y="50292"/>
                </a:lnTo>
                <a:lnTo>
                  <a:pt x="41148" y="44196"/>
                </a:lnTo>
                <a:lnTo>
                  <a:pt x="41148" y="38100"/>
                </a:lnTo>
                <a:lnTo>
                  <a:pt x="39624" y="30480"/>
                </a:lnTo>
                <a:lnTo>
                  <a:pt x="38100" y="24384"/>
                </a:lnTo>
                <a:lnTo>
                  <a:pt x="33528" y="18288"/>
                </a:lnTo>
                <a:lnTo>
                  <a:pt x="30480" y="13716"/>
                </a:lnTo>
                <a:lnTo>
                  <a:pt x="25908" y="9144"/>
                </a:lnTo>
                <a:lnTo>
                  <a:pt x="19812" y="4572"/>
                </a:lnTo>
                <a:lnTo>
                  <a:pt x="7620" y="1524"/>
                </a:lnTo>
                <a:lnTo>
                  <a:pt x="0" y="0"/>
                </a:lnTo>
              </a:path>
            </a:pathLst>
          </a:custGeom>
          <a:ln w="9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grpSp>
        <p:nvGrpSpPr>
          <p:cNvPr id="19" name="object 19"/>
          <p:cNvGrpSpPr/>
          <p:nvPr/>
        </p:nvGrpSpPr>
        <p:grpSpPr>
          <a:xfrm>
            <a:off x="3193861" y="2223517"/>
            <a:ext cx="116863" cy="170815"/>
            <a:chOff x="1388364" y="2223516"/>
            <a:chExt cx="50800" cy="170815"/>
          </a:xfrm>
        </p:grpSpPr>
        <p:sp>
          <p:nvSpPr>
            <p:cNvPr id="20" name="object 20"/>
            <p:cNvSpPr/>
            <p:nvPr/>
          </p:nvSpPr>
          <p:spPr>
            <a:xfrm>
              <a:off x="1392936" y="2228088"/>
              <a:ext cx="41275" cy="81280"/>
            </a:xfrm>
            <a:custGeom>
              <a:avLst/>
              <a:gdLst/>
              <a:ahLst/>
              <a:cxnLst/>
              <a:rect l="l" t="t" r="r" b="b"/>
              <a:pathLst>
                <a:path w="41275" h="81280">
                  <a:moveTo>
                    <a:pt x="0" y="80772"/>
                  </a:moveTo>
                  <a:lnTo>
                    <a:pt x="7620" y="80772"/>
                  </a:lnTo>
                  <a:lnTo>
                    <a:pt x="13716" y="79248"/>
                  </a:lnTo>
                  <a:lnTo>
                    <a:pt x="25908" y="73152"/>
                  </a:lnTo>
                  <a:lnTo>
                    <a:pt x="30480" y="68580"/>
                  </a:lnTo>
                  <a:lnTo>
                    <a:pt x="33528" y="62484"/>
                  </a:lnTo>
                  <a:lnTo>
                    <a:pt x="38100" y="56388"/>
                  </a:lnTo>
                  <a:lnTo>
                    <a:pt x="41148" y="44196"/>
                  </a:lnTo>
                  <a:lnTo>
                    <a:pt x="41148" y="36576"/>
                  </a:lnTo>
                  <a:lnTo>
                    <a:pt x="38100" y="24384"/>
                  </a:lnTo>
                  <a:lnTo>
                    <a:pt x="33528" y="18288"/>
                  </a:lnTo>
                  <a:lnTo>
                    <a:pt x="30480" y="12192"/>
                  </a:lnTo>
                  <a:lnTo>
                    <a:pt x="25908" y="7620"/>
                  </a:lnTo>
                  <a:lnTo>
                    <a:pt x="13716" y="1524"/>
                  </a:lnTo>
                  <a:lnTo>
                    <a:pt x="7620" y="0"/>
                  </a:lnTo>
                  <a:lnTo>
                    <a:pt x="0" y="0"/>
                  </a:lnTo>
                </a:path>
              </a:pathLst>
            </a:custGeom>
            <a:ln w="9144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1" name="object 21"/>
            <p:cNvSpPr/>
            <p:nvPr/>
          </p:nvSpPr>
          <p:spPr>
            <a:xfrm>
              <a:off x="1392936" y="2308860"/>
              <a:ext cx="41275" cy="81280"/>
            </a:xfrm>
            <a:custGeom>
              <a:avLst/>
              <a:gdLst/>
              <a:ahLst/>
              <a:cxnLst/>
              <a:rect l="l" t="t" r="r" b="b"/>
              <a:pathLst>
                <a:path w="41275" h="81280">
                  <a:moveTo>
                    <a:pt x="0" y="80772"/>
                  </a:moveTo>
                  <a:lnTo>
                    <a:pt x="7620" y="80772"/>
                  </a:lnTo>
                  <a:lnTo>
                    <a:pt x="13716" y="79248"/>
                  </a:lnTo>
                  <a:lnTo>
                    <a:pt x="19812" y="76200"/>
                  </a:lnTo>
                  <a:lnTo>
                    <a:pt x="25908" y="71628"/>
                  </a:lnTo>
                  <a:lnTo>
                    <a:pt x="30480" y="67056"/>
                  </a:lnTo>
                  <a:lnTo>
                    <a:pt x="33528" y="62484"/>
                  </a:lnTo>
                  <a:lnTo>
                    <a:pt x="38100" y="56388"/>
                  </a:lnTo>
                  <a:lnTo>
                    <a:pt x="39624" y="51816"/>
                  </a:lnTo>
                  <a:lnTo>
                    <a:pt x="41148" y="44196"/>
                  </a:lnTo>
                  <a:lnTo>
                    <a:pt x="41148" y="38100"/>
                  </a:lnTo>
                  <a:lnTo>
                    <a:pt x="39624" y="32004"/>
                  </a:lnTo>
                  <a:lnTo>
                    <a:pt x="38100" y="24384"/>
                  </a:lnTo>
                  <a:lnTo>
                    <a:pt x="33528" y="19812"/>
                  </a:lnTo>
                  <a:lnTo>
                    <a:pt x="30480" y="13716"/>
                  </a:lnTo>
                  <a:lnTo>
                    <a:pt x="25908" y="9144"/>
                  </a:lnTo>
                  <a:lnTo>
                    <a:pt x="19812" y="4572"/>
                  </a:lnTo>
                  <a:lnTo>
                    <a:pt x="7620" y="1524"/>
                  </a:lnTo>
                  <a:lnTo>
                    <a:pt x="0" y="0"/>
                  </a:lnTo>
                </a:path>
              </a:pathLst>
            </a:custGeom>
            <a:ln w="9144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22" name="object 22"/>
          <p:cNvGrpSpPr/>
          <p:nvPr/>
        </p:nvGrpSpPr>
        <p:grpSpPr>
          <a:xfrm>
            <a:off x="3169318" y="2467355"/>
            <a:ext cx="140235" cy="91440"/>
            <a:chOff x="1377695" y="2467355"/>
            <a:chExt cx="60960" cy="91440"/>
          </a:xfrm>
        </p:grpSpPr>
        <p:sp>
          <p:nvSpPr>
            <p:cNvPr id="23" name="object 23"/>
            <p:cNvSpPr/>
            <p:nvPr/>
          </p:nvSpPr>
          <p:spPr>
            <a:xfrm>
              <a:off x="1392936" y="2471928"/>
              <a:ext cx="41275" cy="82550"/>
            </a:xfrm>
            <a:custGeom>
              <a:avLst/>
              <a:gdLst/>
              <a:ahLst/>
              <a:cxnLst/>
              <a:rect l="l" t="t" r="r" b="b"/>
              <a:pathLst>
                <a:path w="41275" h="82550">
                  <a:moveTo>
                    <a:pt x="0" y="82296"/>
                  </a:moveTo>
                  <a:lnTo>
                    <a:pt x="33528" y="62484"/>
                  </a:lnTo>
                  <a:lnTo>
                    <a:pt x="38100" y="56388"/>
                  </a:lnTo>
                  <a:lnTo>
                    <a:pt x="41148" y="44196"/>
                  </a:lnTo>
                  <a:lnTo>
                    <a:pt x="41148" y="36576"/>
                  </a:lnTo>
                  <a:lnTo>
                    <a:pt x="39624" y="30480"/>
                  </a:lnTo>
                  <a:lnTo>
                    <a:pt x="38100" y="24384"/>
                  </a:lnTo>
                  <a:lnTo>
                    <a:pt x="33528" y="18288"/>
                  </a:lnTo>
                  <a:lnTo>
                    <a:pt x="30480" y="12192"/>
                  </a:lnTo>
                  <a:lnTo>
                    <a:pt x="25908" y="9144"/>
                  </a:lnTo>
                  <a:lnTo>
                    <a:pt x="19812" y="4572"/>
                  </a:lnTo>
                  <a:lnTo>
                    <a:pt x="13716" y="1524"/>
                  </a:lnTo>
                  <a:lnTo>
                    <a:pt x="7620" y="0"/>
                  </a:lnTo>
                  <a:lnTo>
                    <a:pt x="0" y="0"/>
                  </a:lnTo>
                </a:path>
              </a:pathLst>
            </a:custGeom>
            <a:ln w="9144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4" name="object 24"/>
            <p:cNvSpPr/>
            <p:nvPr/>
          </p:nvSpPr>
          <p:spPr>
            <a:xfrm>
              <a:off x="1377695" y="2471927"/>
              <a:ext cx="15240" cy="82550"/>
            </a:xfrm>
            <a:custGeom>
              <a:avLst/>
              <a:gdLst/>
              <a:ahLst/>
              <a:cxnLst/>
              <a:rect l="l" t="t" r="r" b="b"/>
              <a:pathLst>
                <a:path w="15240" h="82550">
                  <a:moveTo>
                    <a:pt x="15240" y="82296"/>
                  </a:moveTo>
                  <a:lnTo>
                    <a:pt x="0" y="82296"/>
                  </a:lnTo>
                </a:path>
                <a:path w="15240" h="82550">
                  <a:moveTo>
                    <a:pt x="15240" y="0"/>
                  </a:moveTo>
                  <a:lnTo>
                    <a:pt x="0" y="0"/>
                  </a:lnTo>
                </a:path>
              </a:pathLst>
            </a:custGeom>
            <a:ln w="9144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25" name="object 25"/>
          <p:cNvSpPr/>
          <p:nvPr/>
        </p:nvSpPr>
        <p:spPr>
          <a:xfrm>
            <a:off x="3169318" y="2389632"/>
            <a:ext cx="35059" cy="0"/>
          </a:xfrm>
          <a:custGeom>
            <a:avLst/>
            <a:gdLst/>
            <a:ahLst/>
            <a:cxnLst/>
            <a:rect l="l" t="t" r="r" b="b"/>
            <a:pathLst>
              <a:path w="15240">
                <a:moveTo>
                  <a:pt x="15240" y="0"/>
                </a:moveTo>
                <a:lnTo>
                  <a:pt x="0" y="0"/>
                </a:lnTo>
              </a:path>
            </a:pathLst>
          </a:custGeom>
          <a:ln w="9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6" name="object 26"/>
          <p:cNvSpPr/>
          <p:nvPr/>
        </p:nvSpPr>
        <p:spPr>
          <a:xfrm>
            <a:off x="3169318" y="2308860"/>
            <a:ext cx="35059" cy="0"/>
          </a:xfrm>
          <a:custGeom>
            <a:avLst/>
            <a:gdLst/>
            <a:ahLst/>
            <a:cxnLst/>
            <a:rect l="l" t="t" r="r" b="b"/>
            <a:pathLst>
              <a:path w="15240">
                <a:moveTo>
                  <a:pt x="15240" y="0"/>
                </a:moveTo>
                <a:lnTo>
                  <a:pt x="0" y="0"/>
                </a:lnTo>
              </a:path>
            </a:pathLst>
          </a:custGeom>
          <a:ln w="9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7" name="object 27"/>
          <p:cNvSpPr/>
          <p:nvPr/>
        </p:nvSpPr>
        <p:spPr>
          <a:xfrm>
            <a:off x="3169318" y="2228088"/>
            <a:ext cx="35059" cy="0"/>
          </a:xfrm>
          <a:custGeom>
            <a:avLst/>
            <a:gdLst/>
            <a:ahLst/>
            <a:cxnLst/>
            <a:rect l="l" t="t" r="r" b="b"/>
            <a:pathLst>
              <a:path w="15240">
                <a:moveTo>
                  <a:pt x="15240" y="0"/>
                </a:moveTo>
                <a:lnTo>
                  <a:pt x="0" y="0"/>
                </a:lnTo>
              </a:path>
            </a:pathLst>
          </a:custGeom>
          <a:ln w="9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8" name="object 28"/>
          <p:cNvSpPr/>
          <p:nvPr/>
        </p:nvSpPr>
        <p:spPr>
          <a:xfrm>
            <a:off x="6762850" y="2598420"/>
            <a:ext cx="189902" cy="41275"/>
          </a:xfrm>
          <a:custGeom>
            <a:avLst/>
            <a:gdLst/>
            <a:ahLst/>
            <a:cxnLst/>
            <a:rect l="l" t="t" r="r" b="b"/>
            <a:pathLst>
              <a:path w="82550" h="41275">
                <a:moveTo>
                  <a:pt x="82295" y="41148"/>
                </a:moveTo>
                <a:lnTo>
                  <a:pt x="82295" y="33528"/>
                </a:lnTo>
                <a:lnTo>
                  <a:pt x="79247" y="27432"/>
                </a:lnTo>
                <a:lnTo>
                  <a:pt x="77723" y="21336"/>
                </a:lnTo>
                <a:lnTo>
                  <a:pt x="73151" y="15240"/>
                </a:lnTo>
                <a:lnTo>
                  <a:pt x="64007" y="6096"/>
                </a:lnTo>
                <a:lnTo>
                  <a:pt x="57911" y="3048"/>
                </a:lnTo>
                <a:lnTo>
                  <a:pt x="50291" y="1524"/>
                </a:lnTo>
                <a:lnTo>
                  <a:pt x="44195" y="0"/>
                </a:lnTo>
                <a:lnTo>
                  <a:pt x="38099" y="0"/>
                </a:lnTo>
                <a:lnTo>
                  <a:pt x="30479" y="1524"/>
                </a:lnTo>
                <a:lnTo>
                  <a:pt x="3047" y="27432"/>
                </a:lnTo>
                <a:lnTo>
                  <a:pt x="1523" y="33528"/>
                </a:lnTo>
                <a:lnTo>
                  <a:pt x="0" y="41148"/>
                </a:lnTo>
              </a:path>
            </a:pathLst>
          </a:custGeom>
          <a:ln w="9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grpSp>
        <p:nvGrpSpPr>
          <p:cNvPr id="29" name="object 29"/>
          <p:cNvGrpSpPr/>
          <p:nvPr/>
        </p:nvGrpSpPr>
        <p:grpSpPr>
          <a:xfrm>
            <a:off x="6377202" y="2593847"/>
            <a:ext cx="397334" cy="50800"/>
            <a:chOff x="2772155" y="2593847"/>
            <a:chExt cx="172720" cy="50800"/>
          </a:xfrm>
        </p:grpSpPr>
        <p:sp>
          <p:nvSpPr>
            <p:cNvPr id="30" name="object 30"/>
            <p:cNvSpPr/>
            <p:nvPr/>
          </p:nvSpPr>
          <p:spPr>
            <a:xfrm>
              <a:off x="2776727" y="2598419"/>
              <a:ext cx="81280" cy="41275"/>
            </a:xfrm>
            <a:custGeom>
              <a:avLst/>
              <a:gdLst/>
              <a:ahLst/>
              <a:cxnLst/>
              <a:rect l="l" t="t" r="r" b="b"/>
              <a:pathLst>
                <a:path w="81280" h="41275">
                  <a:moveTo>
                    <a:pt x="80772" y="41148"/>
                  </a:moveTo>
                  <a:lnTo>
                    <a:pt x="80772" y="33528"/>
                  </a:lnTo>
                  <a:lnTo>
                    <a:pt x="79248" y="27432"/>
                  </a:lnTo>
                  <a:lnTo>
                    <a:pt x="44196" y="0"/>
                  </a:lnTo>
                  <a:lnTo>
                    <a:pt x="38100" y="0"/>
                  </a:lnTo>
                  <a:lnTo>
                    <a:pt x="1524" y="27432"/>
                  </a:lnTo>
                  <a:lnTo>
                    <a:pt x="0" y="33528"/>
                  </a:lnTo>
                  <a:lnTo>
                    <a:pt x="0" y="41148"/>
                  </a:lnTo>
                </a:path>
              </a:pathLst>
            </a:custGeom>
            <a:ln w="9144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1" name="object 31"/>
            <p:cNvSpPr/>
            <p:nvPr/>
          </p:nvSpPr>
          <p:spPr>
            <a:xfrm>
              <a:off x="2857500" y="2598419"/>
              <a:ext cx="82550" cy="41275"/>
            </a:xfrm>
            <a:custGeom>
              <a:avLst/>
              <a:gdLst/>
              <a:ahLst/>
              <a:cxnLst/>
              <a:rect l="l" t="t" r="r" b="b"/>
              <a:pathLst>
                <a:path w="82550" h="41275">
                  <a:moveTo>
                    <a:pt x="82295" y="41148"/>
                  </a:moveTo>
                  <a:lnTo>
                    <a:pt x="82295" y="33528"/>
                  </a:lnTo>
                  <a:lnTo>
                    <a:pt x="80771" y="27432"/>
                  </a:lnTo>
                  <a:lnTo>
                    <a:pt x="74675" y="15240"/>
                  </a:lnTo>
                  <a:lnTo>
                    <a:pt x="68579" y="10668"/>
                  </a:lnTo>
                  <a:lnTo>
                    <a:pt x="64007" y="6096"/>
                  </a:lnTo>
                  <a:lnTo>
                    <a:pt x="57911" y="3048"/>
                  </a:lnTo>
                  <a:lnTo>
                    <a:pt x="51815" y="1524"/>
                  </a:lnTo>
                  <a:lnTo>
                    <a:pt x="44195" y="0"/>
                  </a:lnTo>
                  <a:lnTo>
                    <a:pt x="38099" y="0"/>
                  </a:lnTo>
                  <a:lnTo>
                    <a:pt x="32003" y="1524"/>
                  </a:lnTo>
                  <a:lnTo>
                    <a:pt x="24383" y="3048"/>
                  </a:lnTo>
                  <a:lnTo>
                    <a:pt x="1523" y="33528"/>
                  </a:lnTo>
                  <a:lnTo>
                    <a:pt x="0" y="41148"/>
                  </a:lnTo>
                </a:path>
              </a:pathLst>
            </a:custGeom>
            <a:ln w="9144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32" name="object 32"/>
          <p:cNvGrpSpPr/>
          <p:nvPr/>
        </p:nvGrpSpPr>
        <p:grpSpPr>
          <a:xfrm>
            <a:off x="6941652" y="2593847"/>
            <a:ext cx="207432" cy="59690"/>
            <a:chOff x="3017520" y="2593847"/>
            <a:chExt cx="90170" cy="59690"/>
          </a:xfrm>
        </p:grpSpPr>
        <p:sp>
          <p:nvSpPr>
            <p:cNvPr id="33" name="object 33"/>
            <p:cNvSpPr/>
            <p:nvPr/>
          </p:nvSpPr>
          <p:spPr>
            <a:xfrm>
              <a:off x="3022092" y="2598419"/>
              <a:ext cx="81280" cy="41275"/>
            </a:xfrm>
            <a:custGeom>
              <a:avLst/>
              <a:gdLst/>
              <a:ahLst/>
              <a:cxnLst/>
              <a:rect l="l" t="t" r="r" b="b"/>
              <a:pathLst>
                <a:path w="81280" h="41275">
                  <a:moveTo>
                    <a:pt x="80772" y="41148"/>
                  </a:moveTo>
                  <a:lnTo>
                    <a:pt x="62484" y="6096"/>
                  </a:lnTo>
                  <a:lnTo>
                    <a:pt x="44196" y="0"/>
                  </a:lnTo>
                  <a:lnTo>
                    <a:pt x="36576" y="0"/>
                  </a:lnTo>
                  <a:lnTo>
                    <a:pt x="24384" y="3048"/>
                  </a:lnTo>
                  <a:lnTo>
                    <a:pt x="18288" y="6096"/>
                  </a:lnTo>
                  <a:lnTo>
                    <a:pt x="12192" y="10668"/>
                  </a:lnTo>
                  <a:lnTo>
                    <a:pt x="9144" y="15240"/>
                  </a:lnTo>
                  <a:lnTo>
                    <a:pt x="4572" y="21336"/>
                  </a:lnTo>
                  <a:lnTo>
                    <a:pt x="3048" y="27432"/>
                  </a:lnTo>
                  <a:lnTo>
                    <a:pt x="0" y="33528"/>
                  </a:lnTo>
                  <a:lnTo>
                    <a:pt x="0" y="41148"/>
                  </a:lnTo>
                </a:path>
              </a:pathLst>
            </a:custGeom>
            <a:ln w="9144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4" name="object 34"/>
            <p:cNvSpPr/>
            <p:nvPr/>
          </p:nvSpPr>
          <p:spPr>
            <a:xfrm>
              <a:off x="3017520" y="2646425"/>
              <a:ext cx="90170" cy="0"/>
            </a:xfrm>
            <a:custGeom>
              <a:avLst/>
              <a:gdLst/>
              <a:ahLst/>
              <a:cxnLst/>
              <a:rect l="l" t="t" r="r" b="b"/>
              <a:pathLst>
                <a:path w="90169">
                  <a:moveTo>
                    <a:pt x="80772" y="0"/>
                  </a:moveTo>
                  <a:lnTo>
                    <a:pt x="89916" y="0"/>
                  </a:lnTo>
                </a:path>
                <a:path w="90169">
                  <a:moveTo>
                    <a:pt x="0" y="0"/>
                  </a:moveTo>
                  <a:lnTo>
                    <a:pt x="9144" y="0"/>
                  </a:lnTo>
                </a:path>
              </a:pathLst>
            </a:custGeom>
            <a:ln w="13716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35" name="object 35"/>
          <p:cNvSpPr/>
          <p:nvPr/>
        </p:nvSpPr>
        <p:spPr>
          <a:xfrm>
            <a:off x="6762852" y="2639567"/>
            <a:ext cx="0" cy="13970"/>
          </a:xfrm>
          <a:custGeom>
            <a:avLst/>
            <a:gdLst/>
            <a:ahLst/>
            <a:cxnLst/>
            <a:rect l="l" t="t" r="r" b="b"/>
            <a:pathLst>
              <a:path h="13969">
                <a:moveTo>
                  <a:pt x="-4572" y="6858"/>
                </a:moveTo>
                <a:lnTo>
                  <a:pt x="4572" y="6858"/>
                </a:lnTo>
              </a:path>
            </a:pathLst>
          </a:custGeom>
          <a:ln w="13716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6" name="object 36"/>
          <p:cNvSpPr/>
          <p:nvPr/>
        </p:nvSpPr>
        <p:spPr>
          <a:xfrm>
            <a:off x="6573534" y="2639567"/>
            <a:ext cx="0" cy="13970"/>
          </a:xfrm>
          <a:custGeom>
            <a:avLst/>
            <a:gdLst/>
            <a:ahLst/>
            <a:cxnLst/>
            <a:rect l="l" t="t" r="r" b="b"/>
            <a:pathLst>
              <a:path h="13969">
                <a:moveTo>
                  <a:pt x="-4572" y="6858"/>
                </a:moveTo>
                <a:lnTo>
                  <a:pt x="4572" y="6858"/>
                </a:lnTo>
              </a:path>
            </a:pathLst>
          </a:custGeom>
          <a:ln w="13716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7" name="object 37"/>
          <p:cNvSpPr/>
          <p:nvPr/>
        </p:nvSpPr>
        <p:spPr>
          <a:xfrm>
            <a:off x="6387720" y="2639567"/>
            <a:ext cx="0" cy="13970"/>
          </a:xfrm>
          <a:custGeom>
            <a:avLst/>
            <a:gdLst/>
            <a:ahLst/>
            <a:cxnLst/>
            <a:rect l="l" t="t" r="r" b="b"/>
            <a:pathLst>
              <a:path h="13969">
                <a:moveTo>
                  <a:pt x="-4572" y="6858"/>
                </a:moveTo>
                <a:lnTo>
                  <a:pt x="4572" y="6858"/>
                </a:lnTo>
              </a:path>
            </a:pathLst>
          </a:custGeom>
          <a:ln w="13716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8" name="object 38"/>
          <p:cNvSpPr/>
          <p:nvPr/>
        </p:nvSpPr>
        <p:spPr>
          <a:xfrm>
            <a:off x="6573534" y="2535936"/>
            <a:ext cx="189902" cy="41275"/>
          </a:xfrm>
          <a:custGeom>
            <a:avLst/>
            <a:gdLst/>
            <a:ahLst/>
            <a:cxnLst/>
            <a:rect l="l" t="t" r="r" b="b"/>
            <a:pathLst>
              <a:path w="82550" h="41275">
                <a:moveTo>
                  <a:pt x="0" y="0"/>
                </a:moveTo>
                <a:lnTo>
                  <a:pt x="19812" y="35052"/>
                </a:lnTo>
                <a:lnTo>
                  <a:pt x="38100" y="41148"/>
                </a:lnTo>
                <a:lnTo>
                  <a:pt x="45719" y="41148"/>
                </a:lnTo>
                <a:lnTo>
                  <a:pt x="57912" y="38100"/>
                </a:lnTo>
                <a:lnTo>
                  <a:pt x="64008" y="35052"/>
                </a:lnTo>
                <a:lnTo>
                  <a:pt x="68580" y="30480"/>
                </a:lnTo>
                <a:lnTo>
                  <a:pt x="74676" y="25908"/>
                </a:lnTo>
                <a:lnTo>
                  <a:pt x="80772" y="13716"/>
                </a:lnTo>
                <a:lnTo>
                  <a:pt x="82296" y="7620"/>
                </a:lnTo>
                <a:lnTo>
                  <a:pt x="82296" y="0"/>
                </a:lnTo>
              </a:path>
            </a:pathLst>
          </a:custGeom>
          <a:ln w="9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grpSp>
        <p:nvGrpSpPr>
          <p:cNvPr id="39" name="object 39"/>
          <p:cNvGrpSpPr/>
          <p:nvPr/>
        </p:nvGrpSpPr>
        <p:grpSpPr>
          <a:xfrm>
            <a:off x="6752334" y="2531363"/>
            <a:ext cx="397334" cy="50800"/>
            <a:chOff x="2935224" y="2531363"/>
            <a:chExt cx="172720" cy="50800"/>
          </a:xfrm>
        </p:grpSpPr>
        <p:sp>
          <p:nvSpPr>
            <p:cNvPr id="40" name="object 40"/>
            <p:cNvSpPr/>
            <p:nvPr/>
          </p:nvSpPr>
          <p:spPr>
            <a:xfrm>
              <a:off x="3022091" y="2535935"/>
              <a:ext cx="81280" cy="41275"/>
            </a:xfrm>
            <a:custGeom>
              <a:avLst/>
              <a:gdLst/>
              <a:ahLst/>
              <a:cxnLst/>
              <a:rect l="l" t="t" r="r" b="b"/>
              <a:pathLst>
                <a:path w="81280" h="41275">
                  <a:moveTo>
                    <a:pt x="0" y="0"/>
                  </a:moveTo>
                  <a:lnTo>
                    <a:pt x="0" y="7620"/>
                  </a:lnTo>
                  <a:lnTo>
                    <a:pt x="3048" y="13716"/>
                  </a:lnTo>
                  <a:lnTo>
                    <a:pt x="4572" y="19812"/>
                  </a:lnTo>
                  <a:lnTo>
                    <a:pt x="38100" y="41148"/>
                  </a:lnTo>
                  <a:lnTo>
                    <a:pt x="44195" y="41148"/>
                  </a:lnTo>
                  <a:lnTo>
                    <a:pt x="77724" y="13716"/>
                  </a:lnTo>
                  <a:lnTo>
                    <a:pt x="79248" y="7620"/>
                  </a:lnTo>
                  <a:lnTo>
                    <a:pt x="80772" y="0"/>
                  </a:lnTo>
                </a:path>
              </a:pathLst>
            </a:custGeom>
            <a:ln w="9144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1" name="object 41"/>
            <p:cNvSpPr/>
            <p:nvPr/>
          </p:nvSpPr>
          <p:spPr>
            <a:xfrm>
              <a:off x="2939796" y="2535935"/>
              <a:ext cx="82550" cy="41275"/>
            </a:xfrm>
            <a:custGeom>
              <a:avLst/>
              <a:gdLst/>
              <a:ahLst/>
              <a:cxnLst/>
              <a:rect l="l" t="t" r="r" b="b"/>
              <a:pathLst>
                <a:path w="82550" h="41275">
                  <a:moveTo>
                    <a:pt x="0" y="0"/>
                  </a:moveTo>
                  <a:lnTo>
                    <a:pt x="18288" y="35052"/>
                  </a:lnTo>
                  <a:lnTo>
                    <a:pt x="38100" y="41148"/>
                  </a:lnTo>
                  <a:lnTo>
                    <a:pt x="44195" y="41148"/>
                  </a:lnTo>
                  <a:lnTo>
                    <a:pt x="77724" y="19812"/>
                  </a:lnTo>
                  <a:lnTo>
                    <a:pt x="79248" y="13716"/>
                  </a:lnTo>
                  <a:lnTo>
                    <a:pt x="82296" y="7620"/>
                  </a:lnTo>
                  <a:lnTo>
                    <a:pt x="82296" y="0"/>
                  </a:lnTo>
                </a:path>
              </a:pathLst>
            </a:custGeom>
            <a:ln w="9144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42" name="object 42"/>
          <p:cNvGrpSpPr/>
          <p:nvPr/>
        </p:nvGrpSpPr>
        <p:grpSpPr>
          <a:xfrm>
            <a:off x="6377202" y="2522219"/>
            <a:ext cx="207432" cy="59690"/>
            <a:chOff x="2772155" y="2522219"/>
            <a:chExt cx="90170" cy="59690"/>
          </a:xfrm>
        </p:grpSpPr>
        <p:sp>
          <p:nvSpPr>
            <p:cNvPr id="43" name="object 43"/>
            <p:cNvSpPr/>
            <p:nvPr/>
          </p:nvSpPr>
          <p:spPr>
            <a:xfrm>
              <a:off x="2776727" y="2535935"/>
              <a:ext cx="81280" cy="41275"/>
            </a:xfrm>
            <a:custGeom>
              <a:avLst/>
              <a:gdLst/>
              <a:ahLst/>
              <a:cxnLst/>
              <a:rect l="l" t="t" r="r" b="b"/>
              <a:pathLst>
                <a:path w="81280" h="41275">
                  <a:moveTo>
                    <a:pt x="0" y="0"/>
                  </a:moveTo>
                  <a:lnTo>
                    <a:pt x="0" y="7620"/>
                  </a:lnTo>
                  <a:lnTo>
                    <a:pt x="1524" y="13716"/>
                  </a:lnTo>
                  <a:lnTo>
                    <a:pt x="30480" y="39624"/>
                  </a:lnTo>
                  <a:lnTo>
                    <a:pt x="38100" y="41148"/>
                  </a:lnTo>
                  <a:lnTo>
                    <a:pt x="44195" y="41148"/>
                  </a:lnTo>
                  <a:lnTo>
                    <a:pt x="79248" y="13716"/>
                  </a:lnTo>
                  <a:lnTo>
                    <a:pt x="80772" y="7620"/>
                  </a:lnTo>
                  <a:lnTo>
                    <a:pt x="80772" y="0"/>
                  </a:lnTo>
                </a:path>
              </a:pathLst>
            </a:custGeom>
            <a:ln w="9144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4" name="object 44"/>
            <p:cNvSpPr/>
            <p:nvPr/>
          </p:nvSpPr>
          <p:spPr>
            <a:xfrm>
              <a:off x="2772155" y="2529077"/>
              <a:ext cx="90170" cy="0"/>
            </a:xfrm>
            <a:custGeom>
              <a:avLst/>
              <a:gdLst/>
              <a:ahLst/>
              <a:cxnLst/>
              <a:rect l="l" t="t" r="r" b="b"/>
              <a:pathLst>
                <a:path w="90169">
                  <a:moveTo>
                    <a:pt x="0" y="0"/>
                  </a:moveTo>
                  <a:lnTo>
                    <a:pt x="9144" y="0"/>
                  </a:lnTo>
                </a:path>
                <a:path w="90169">
                  <a:moveTo>
                    <a:pt x="80772" y="0"/>
                  </a:moveTo>
                  <a:lnTo>
                    <a:pt x="89916" y="0"/>
                  </a:lnTo>
                </a:path>
              </a:pathLst>
            </a:custGeom>
            <a:ln w="13716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45" name="object 45"/>
          <p:cNvSpPr/>
          <p:nvPr/>
        </p:nvSpPr>
        <p:spPr>
          <a:xfrm>
            <a:off x="6762852" y="2522219"/>
            <a:ext cx="0" cy="13970"/>
          </a:xfrm>
          <a:custGeom>
            <a:avLst/>
            <a:gdLst/>
            <a:ahLst/>
            <a:cxnLst/>
            <a:rect l="l" t="t" r="r" b="b"/>
            <a:pathLst>
              <a:path h="13969">
                <a:moveTo>
                  <a:pt x="-4572" y="6858"/>
                </a:moveTo>
                <a:lnTo>
                  <a:pt x="4572" y="6858"/>
                </a:lnTo>
              </a:path>
            </a:pathLst>
          </a:custGeom>
          <a:ln w="13716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6" name="object 46"/>
          <p:cNvSpPr/>
          <p:nvPr/>
        </p:nvSpPr>
        <p:spPr>
          <a:xfrm>
            <a:off x="6952170" y="2522219"/>
            <a:ext cx="0" cy="13970"/>
          </a:xfrm>
          <a:custGeom>
            <a:avLst/>
            <a:gdLst/>
            <a:ahLst/>
            <a:cxnLst/>
            <a:rect l="l" t="t" r="r" b="b"/>
            <a:pathLst>
              <a:path h="13969">
                <a:moveTo>
                  <a:pt x="-4572" y="6858"/>
                </a:moveTo>
                <a:lnTo>
                  <a:pt x="4572" y="6858"/>
                </a:lnTo>
              </a:path>
            </a:pathLst>
          </a:custGeom>
          <a:ln w="13716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7" name="object 47"/>
          <p:cNvSpPr/>
          <p:nvPr/>
        </p:nvSpPr>
        <p:spPr>
          <a:xfrm>
            <a:off x="7137982" y="2522219"/>
            <a:ext cx="0" cy="13970"/>
          </a:xfrm>
          <a:custGeom>
            <a:avLst/>
            <a:gdLst/>
            <a:ahLst/>
            <a:cxnLst/>
            <a:rect l="l" t="t" r="r" b="b"/>
            <a:pathLst>
              <a:path h="13969">
                <a:moveTo>
                  <a:pt x="-4572" y="6858"/>
                </a:moveTo>
                <a:lnTo>
                  <a:pt x="4572" y="6858"/>
                </a:lnTo>
              </a:path>
            </a:pathLst>
          </a:custGeom>
          <a:ln w="13716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grpSp>
        <p:nvGrpSpPr>
          <p:cNvPr id="48" name="object 48"/>
          <p:cNvGrpSpPr/>
          <p:nvPr/>
        </p:nvGrpSpPr>
        <p:grpSpPr>
          <a:xfrm>
            <a:off x="7400922" y="2787395"/>
            <a:ext cx="480598" cy="151130"/>
            <a:chOff x="3217163" y="2787395"/>
            <a:chExt cx="208915" cy="151130"/>
          </a:xfrm>
        </p:grpSpPr>
        <p:sp>
          <p:nvSpPr>
            <p:cNvPr id="49" name="object 49"/>
            <p:cNvSpPr/>
            <p:nvPr/>
          </p:nvSpPr>
          <p:spPr>
            <a:xfrm>
              <a:off x="3272027" y="2863596"/>
              <a:ext cx="154305" cy="0"/>
            </a:xfrm>
            <a:custGeom>
              <a:avLst/>
              <a:gdLst/>
              <a:ahLst/>
              <a:cxnLst/>
              <a:rect l="l" t="t" r="r" b="b"/>
              <a:pathLst>
                <a:path w="154304">
                  <a:moveTo>
                    <a:pt x="153924" y="0"/>
                  </a:moveTo>
                  <a:lnTo>
                    <a:pt x="0" y="0"/>
                  </a:lnTo>
                </a:path>
              </a:pathLst>
            </a:custGeom>
            <a:ln w="9144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0" name="object 50"/>
            <p:cNvSpPr/>
            <p:nvPr/>
          </p:nvSpPr>
          <p:spPr>
            <a:xfrm>
              <a:off x="3221735" y="2863596"/>
              <a:ext cx="36830" cy="70485"/>
            </a:xfrm>
            <a:custGeom>
              <a:avLst/>
              <a:gdLst/>
              <a:ahLst/>
              <a:cxnLst/>
              <a:rect l="l" t="t" r="r" b="b"/>
              <a:pathLst>
                <a:path w="36829" h="70485">
                  <a:moveTo>
                    <a:pt x="36575" y="0"/>
                  </a:moveTo>
                  <a:lnTo>
                    <a:pt x="30479" y="0"/>
                  </a:lnTo>
                  <a:lnTo>
                    <a:pt x="24383" y="1524"/>
                  </a:lnTo>
                  <a:lnTo>
                    <a:pt x="0" y="25908"/>
                  </a:lnTo>
                  <a:lnTo>
                    <a:pt x="0" y="44195"/>
                  </a:lnTo>
                  <a:lnTo>
                    <a:pt x="30479" y="70104"/>
                  </a:lnTo>
                  <a:lnTo>
                    <a:pt x="36575" y="70104"/>
                  </a:lnTo>
                </a:path>
              </a:pathLst>
            </a:custGeom>
            <a:ln w="9144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1" name="object 51"/>
            <p:cNvSpPr/>
            <p:nvPr/>
          </p:nvSpPr>
          <p:spPr>
            <a:xfrm>
              <a:off x="3221735" y="2791967"/>
              <a:ext cx="36830" cy="71755"/>
            </a:xfrm>
            <a:custGeom>
              <a:avLst/>
              <a:gdLst/>
              <a:ahLst/>
              <a:cxnLst/>
              <a:rect l="l" t="t" r="r" b="b"/>
              <a:pathLst>
                <a:path w="36829" h="71755">
                  <a:moveTo>
                    <a:pt x="36575" y="0"/>
                  </a:moveTo>
                  <a:lnTo>
                    <a:pt x="30479" y="0"/>
                  </a:lnTo>
                  <a:lnTo>
                    <a:pt x="24383" y="1524"/>
                  </a:lnTo>
                  <a:lnTo>
                    <a:pt x="0" y="27432"/>
                  </a:lnTo>
                  <a:lnTo>
                    <a:pt x="0" y="44195"/>
                  </a:lnTo>
                  <a:lnTo>
                    <a:pt x="1523" y="50292"/>
                  </a:lnTo>
                  <a:lnTo>
                    <a:pt x="4571" y="54864"/>
                  </a:lnTo>
                  <a:lnTo>
                    <a:pt x="13715" y="64008"/>
                  </a:lnTo>
                  <a:lnTo>
                    <a:pt x="18287" y="67056"/>
                  </a:lnTo>
                  <a:lnTo>
                    <a:pt x="36575" y="71628"/>
                  </a:lnTo>
                </a:path>
              </a:pathLst>
            </a:custGeom>
            <a:ln w="9144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2" name="object 52"/>
            <p:cNvSpPr/>
            <p:nvPr/>
          </p:nvSpPr>
          <p:spPr>
            <a:xfrm>
              <a:off x="3258311" y="2791967"/>
              <a:ext cx="13970" cy="142240"/>
            </a:xfrm>
            <a:custGeom>
              <a:avLst/>
              <a:gdLst/>
              <a:ahLst/>
              <a:cxnLst/>
              <a:rect l="l" t="t" r="r" b="b"/>
              <a:pathLst>
                <a:path w="13970" h="142239">
                  <a:moveTo>
                    <a:pt x="0" y="0"/>
                  </a:moveTo>
                  <a:lnTo>
                    <a:pt x="13716" y="0"/>
                  </a:lnTo>
                </a:path>
                <a:path w="13970" h="142239">
                  <a:moveTo>
                    <a:pt x="0" y="71628"/>
                  </a:moveTo>
                  <a:lnTo>
                    <a:pt x="13716" y="71628"/>
                  </a:lnTo>
                </a:path>
                <a:path w="13970" h="142239">
                  <a:moveTo>
                    <a:pt x="0" y="141732"/>
                  </a:moveTo>
                  <a:lnTo>
                    <a:pt x="13716" y="141732"/>
                  </a:lnTo>
                </a:path>
              </a:pathLst>
            </a:custGeom>
            <a:ln w="9144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53" name="object 53"/>
          <p:cNvGrpSpPr/>
          <p:nvPr/>
        </p:nvGrpSpPr>
        <p:grpSpPr>
          <a:xfrm>
            <a:off x="2461129" y="2686812"/>
            <a:ext cx="344745" cy="276225"/>
            <a:chOff x="1069847" y="2686811"/>
            <a:chExt cx="149860" cy="276225"/>
          </a:xfrm>
        </p:grpSpPr>
        <p:sp>
          <p:nvSpPr>
            <p:cNvPr id="54" name="object 54"/>
            <p:cNvSpPr/>
            <p:nvPr/>
          </p:nvSpPr>
          <p:spPr>
            <a:xfrm>
              <a:off x="1144524" y="2741675"/>
              <a:ext cx="0" cy="220979"/>
            </a:xfrm>
            <a:custGeom>
              <a:avLst/>
              <a:gdLst/>
              <a:ahLst/>
              <a:cxnLst/>
              <a:rect l="l" t="t" r="r" b="b"/>
              <a:pathLst>
                <a:path h="220980">
                  <a:moveTo>
                    <a:pt x="0" y="220980"/>
                  </a:moveTo>
                  <a:lnTo>
                    <a:pt x="0" y="0"/>
                  </a:lnTo>
                </a:path>
              </a:pathLst>
            </a:custGeom>
            <a:ln w="9144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5" name="object 55"/>
            <p:cNvSpPr/>
            <p:nvPr/>
          </p:nvSpPr>
          <p:spPr>
            <a:xfrm>
              <a:off x="1074419" y="2691383"/>
              <a:ext cx="68580" cy="36830"/>
            </a:xfrm>
            <a:custGeom>
              <a:avLst/>
              <a:gdLst/>
              <a:ahLst/>
              <a:cxnLst/>
              <a:rect l="l" t="t" r="r" b="b"/>
              <a:pathLst>
                <a:path w="68580" h="36830">
                  <a:moveTo>
                    <a:pt x="68580" y="36575"/>
                  </a:moveTo>
                  <a:lnTo>
                    <a:pt x="68580" y="30479"/>
                  </a:lnTo>
                  <a:lnTo>
                    <a:pt x="67056" y="25907"/>
                  </a:lnTo>
                  <a:lnTo>
                    <a:pt x="64008" y="19811"/>
                  </a:lnTo>
                  <a:lnTo>
                    <a:pt x="62484" y="13715"/>
                  </a:lnTo>
                  <a:lnTo>
                    <a:pt x="59436" y="9143"/>
                  </a:lnTo>
                  <a:lnTo>
                    <a:pt x="50292" y="3047"/>
                  </a:lnTo>
                  <a:lnTo>
                    <a:pt x="38100" y="0"/>
                  </a:lnTo>
                  <a:lnTo>
                    <a:pt x="32004" y="0"/>
                  </a:lnTo>
                  <a:lnTo>
                    <a:pt x="1524" y="25907"/>
                  </a:lnTo>
                  <a:lnTo>
                    <a:pt x="0" y="30479"/>
                  </a:lnTo>
                  <a:lnTo>
                    <a:pt x="0" y="36575"/>
                  </a:lnTo>
                </a:path>
              </a:pathLst>
            </a:custGeom>
            <a:ln w="9143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6" name="object 56"/>
            <p:cNvSpPr/>
            <p:nvPr/>
          </p:nvSpPr>
          <p:spPr>
            <a:xfrm>
              <a:off x="1142999" y="2691383"/>
              <a:ext cx="71755" cy="36830"/>
            </a:xfrm>
            <a:custGeom>
              <a:avLst/>
              <a:gdLst/>
              <a:ahLst/>
              <a:cxnLst/>
              <a:rect l="l" t="t" r="r" b="b"/>
              <a:pathLst>
                <a:path w="71755" h="36830">
                  <a:moveTo>
                    <a:pt x="71628" y="36575"/>
                  </a:moveTo>
                  <a:lnTo>
                    <a:pt x="71628" y="30479"/>
                  </a:lnTo>
                  <a:lnTo>
                    <a:pt x="70104" y="25907"/>
                  </a:lnTo>
                  <a:lnTo>
                    <a:pt x="39624" y="0"/>
                  </a:lnTo>
                  <a:lnTo>
                    <a:pt x="33528" y="0"/>
                  </a:lnTo>
                  <a:lnTo>
                    <a:pt x="3048" y="25907"/>
                  </a:lnTo>
                  <a:lnTo>
                    <a:pt x="1524" y="30479"/>
                  </a:lnTo>
                  <a:lnTo>
                    <a:pt x="0" y="36575"/>
                  </a:lnTo>
                </a:path>
              </a:pathLst>
            </a:custGeom>
            <a:ln w="9144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7" name="object 57"/>
            <p:cNvSpPr/>
            <p:nvPr/>
          </p:nvSpPr>
          <p:spPr>
            <a:xfrm>
              <a:off x="1069848" y="2734817"/>
              <a:ext cx="149860" cy="0"/>
            </a:xfrm>
            <a:custGeom>
              <a:avLst/>
              <a:gdLst/>
              <a:ahLst/>
              <a:cxnLst/>
              <a:rect l="l" t="t" r="r" b="b"/>
              <a:pathLst>
                <a:path w="149859">
                  <a:moveTo>
                    <a:pt x="140207" y="0"/>
                  </a:moveTo>
                  <a:lnTo>
                    <a:pt x="149351" y="0"/>
                  </a:lnTo>
                </a:path>
                <a:path w="149859">
                  <a:moveTo>
                    <a:pt x="68579" y="0"/>
                  </a:moveTo>
                  <a:lnTo>
                    <a:pt x="77723" y="0"/>
                  </a:lnTo>
                </a:path>
                <a:path w="149859">
                  <a:moveTo>
                    <a:pt x="0" y="0"/>
                  </a:moveTo>
                  <a:lnTo>
                    <a:pt x="9143" y="0"/>
                  </a:lnTo>
                </a:path>
              </a:pathLst>
            </a:custGeom>
            <a:ln w="13716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58" name="object 58"/>
          <p:cNvGrpSpPr/>
          <p:nvPr/>
        </p:nvGrpSpPr>
        <p:grpSpPr>
          <a:xfrm>
            <a:off x="2001858" y="2686812"/>
            <a:ext cx="347667" cy="276225"/>
            <a:chOff x="870203" y="2686811"/>
            <a:chExt cx="151130" cy="276225"/>
          </a:xfrm>
        </p:grpSpPr>
        <p:sp>
          <p:nvSpPr>
            <p:cNvPr id="59" name="object 59"/>
            <p:cNvSpPr/>
            <p:nvPr/>
          </p:nvSpPr>
          <p:spPr>
            <a:xfrm>
              <a:off x="946404" y="2741675"/>
              <a:ext cx="0" cy="220979"/>
            </a:xfrm>
            <a:custGeom>
              <a:avLst/>
              <a:gdLst/>
              <a:ahLst/>
              <a:cxnLst/>
              <a:rect l="l" t="t" r="r" b="b"/>
              <a:pathLst>
                <a:path h="220980">
                  <a:moveTo>
                    <a:pt x="0" y="220980"/>
                  </a:moveTo>
                  <a:lnTo>
                    <a:pt x="0" y="0"/>
                  </a:lnTo>
                </a:path>
              </a:pathLst>
            </a:custGeom>
            <a:ln w="9144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0" name="object 60"/>
            <p:cNvSpPr/>
            <p:nvPr/>
          </p:nvSpPr>
          <p:spPr>
            <a:xfrm>
              <a:off x="874776" y="2691383"/>
              <a:ext cx="71755" cy="36830"/>
            </a:xfrm>
            <a:custGeom>
              <a:avLst/>
              <a:gdLst/>
              <a:ahLst/>
              <a:cxnLst/>
              <a:rect l="l" t="t" r="r" b="b"/>
              <a:pathLst>
                <a:path w="71755" h="36830">
                  <a:moveTo>
                    <a:pt x="71628" y="36575"/>
                  </a:moveTo>
                  <a:lnTo>
                    <a:pt x="70104" y="30479"/>
                  </a:lnTo>
                  <a:lnTo>
                    <a:pt x="68580" y="25907"/>
                  </a:lnTo>
                  <a:lnTo>
                    <a:pt x="67056" y="19811"/>
                  </a:lnTo>
                  <a:lnTo>
                    <a:pt x="64008" y="13715"/>
                  </a:lnTo>
                  <a:lnTo>
                    <a:pt x="59436" y="9143"/>
                  </a:lnTo>
                  <a:lnTo>
                    <a:pt x="50292" y="3047"/>
                  </a:lnTo>
                  <a:lnTo>
                    <a:pt x="38100" y="0"/>
                  </a:lnTo>
                  <a:lnTo>
                    <a:pt x="33528" y="0"/>
                  </a:lnTo>
                  <a:lnTo>
                    <a:pt x="1524" y="25907"/>
                  </a:lnTo>
                  <a:lnTo>
                    <a:pt x="0" y="30479"/>
                  </a:lnTo>
                  <a:lnTo>
                    <a:pt x="0" y="36575"/>
                  </a:lnTo>
                </a:path>
              </a:pathLst>
            </a:custGeom>
            <a:ln w="9144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1" name="object 61"/>
            <p:cNvSpPr/>
            <p:nvPr/>
          </p:nvSpPr>
          <p:spPr>
            <a:xfrm>
              <a:off x="946404" y="2691383"/>
              <a:ext cx="70485" cy="36830"/>
            </a:xfrm>
            <a:custGeom>
              <a:avLst/>
              <a:gdLst/>
              <a:ahLst/>
              <a:cxnLst/>
              <a:rect l="l" t="t" r="r" b="b"/>
              <a:pathLst>
                <a:path w="70484" h="36830">
                  <a:moveTo>
                    <a:pt x="70103" y="36575"/>
                  </a:moveTo>
                  <a:lnTo>
                    <a:pt x="70103" y="30479"/>
                  </a:lnTo>
                  <a:lnTo>
                    <a:pt x="68579" y="25907"/>
                  </a:lnTo>
                  <a:lnTo>
                    <a:pt x="38099" y="0"/>
                  </a:lnTo>
                  <a:lnTo>
                    <a:pt x="32003" y="0"/>
                  </a:lnTo>
                  <a:lnTo>
                    <a:pt x="7619" y="13715"/>
                  </a:lnTo>
                  <a:lnTo>
                    <a:pt x="3047" y="19811"/>
                  </a:lnTo>
                  <a:lnTo>
                    <a:pt x="1523" y="25907"/>
                  </a:lnTo>
                  <a:lnTo>
                    <a:pt x="0" y="30479"/>
                  </a:lnTo>
                  <a:lnTo>
                    <a:pt x="0" y="36575"/>
                  </a:lnTo>
                </a:path>
              </a:pathLst>
            </a:custGeom>
            <a:ln w="9144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2" name="object 62"/>
            <p:cNvSpPr/>
            <p:nvPr/>
          </p:nvSpPr>
          <p:spPr>
            <a:xfrm>
              <a:off x="870203" y="2734817"/>
              <a:ext cx="151130" cy="0"/>
            </a:xfrm>
            <a:custGeom>
              <a:avLst/>
              <a:gdLst/>
              <a:ahLst/>
              <a:cxnLst/>
              <a:rect l="l" t="t" r="r" b="b"/>
              <a:pathLst>
                <a:path w="151130">
                  <a:moveTo>
                    <a:pt x="141732" y="0"/>
                  </a:moveTo>
                  <a:lnTo>
                    <a:pt x="150876" y="0"/>
                  </a:lnTo>
                </a:path>
                <a:path w="151130">
                  <a:moveTo>
                    <a:pt x="71628" y="0"/>
                  </a:moveTo>
                  <a:lnTo>
                    <a:pt x="80772" y="0"/>
                  </a:lnTo>
                </a:path>
                <a:path w="151130">
                  <a:moveTo>
                    <a:pt x="0" y="0"/>
                  </a:moveTo>
                  <a:lnTo>
                    <a:pt x="9143" y="0"/>
                  </a:lnTo>
                </a:path>
              </a:pathLst>
            </a:custGeom>
            <a:ln w="13716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63" name="object 63"/>
          <p:cNvGrpSpPr/>
          <p:nvPr/>
        </p:nvGrpSpPr>
        <p:grpSpPr>
          <a:xfrm>
            <a:off x="7383393" y="3000755"/>
            <a:ext cx="484981" cy="151130"/>
            <a:chOff x="3209544" y="3000755"/>
            <a:chExt cx="210820" cy="151130"/>
          </a:xfrm>
        </p:grpSpPr>
        <p:sp>
          <p:nvSpPr>
            <p:cNvPr id="64" name="object 64"/>
            <p:cNvSpPr/>
            <p:nvPr/>
          </p:nvSpPr>
          <p:spPr>
            <a:xfrm>
              <a:off x="3264408" y="3075432"/>
              <a:ext cx="155575" cy="0"/>
            </a:xfrm>
            <a:custGeom>
              <a:avLst/>
              <a:gdLst/>
              <a:ahLst/>
              <a:cxnLst/>
              <a:rect l="l" t="t" r="r" b="b"/>
              <a:pathLst>
                <a:path w="155575">
                  <a:moveTo>
                    <a:pt x="155448" y="0"/>
                  </a:moveTo>
                  <a:lnTo>
                    <a:pt x="0" y="0"/>
                  </a:lnTo>
                </a:path>
              </a:pathLst>
            </a:custGeom>
            <a:ln w="9144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5" name="object 65"/>
            <p:cNvSpPr/>
            <p:nvPr/>
          </p:nvSpPr>
          <p:spPr>
            <a:xfrm>
              <a:off x="3214116" y="3075432"/>
              <a:ext cx="36830" cy="71755"/>
            </a:xfrm>
            <a:custGeom>
              <a:avLst/>
              <a:gdLst/>
              <a:ahLst/>
              <a:cxnLst/>
              <a:rect l="l" t="t" r="r" b="b"/>
              <a:pathLst>
                <a:path w="36830" h="71755">
                  <a:moveTo>
                    <a:pt x="36575" y="0"/>
                  </a:moveTo>
                  <a:lnTo>
                    <a:pt x="30479" y="1524"/>
                  </a:lnTo>
                  <a:lnTo>
                    <a:pt x="24383" y="1524"/>
                  </a:lnTo>
                  <a:lnTo>
                    <a:pt x="18287" y="4572"/>
                  </a:lnTo>
                  <a:lnTo>
                    <a:pt x="0" y="33528"/>
                  </a:lnTo>
                  <a:lnTo>
                    <a:pt x="0" y="38100"/>
                  </a:lnTo>
                  <a:lnTo>
                    <a:pt x="24383" y="68580"/>
                  </a:lnTo>
                  <a:lnTo>
                    <a:pt x="36575" y="71628"/>
                  </a:lnTo>
                </a:path>
              </a:pathLst>
            </a:custGeom>
            <a:ln w="9144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6" name="object 66"/>
            <p:cNvSpPr/>
            <p:nvPr/>
          </p:nvSpPr>
          <p:spPr>
            <a:xfrm>
              <a:off x="3214116" y="3005327"/>
              <a:ext cx="36830" cy="70485"/>
            </a:xfrm>
            <a:custGeom>
              <a:avLst/>
              <a:gdLst/>
              <a:ahLst/>
              <a:cxnLst/>
              <a:rect l="l" t="t" r="r" b="b"/>
              <a:pathLst>
                <a:path w="36830" h="70485">
                  <a:moveTo>
                    <a:pt x="36575" y="0"/>
                  </a:moveTo>
                  <a:lnTo>
                    <a:pt x="30479" y="0"/>
                  </a:lnTo>
                  <a:lnTo>
                    <a:pt x="24383" y="1524"/>
                  </a:lnTo>
                  <a:lnTo>
                    <a:pt x="18287" y="4572"/>
                  </a:lnTo>
                  <a:lnTo>
                    <a:pt x="13715" y="6096"/>
                  </a:lnTo>
                  <a:lnTo>
                    <a:pt x="9143" y="10668"/>
                  </a:lnTo>
                  <a:lnTo>
                    <a:pt x="3047" y="19812"/>
                  </a:lnTo>
                  <a:lnTo>
                    <a:pt x="1523" y="25908"/>
                  </a:lnTo>
                  <a:lnTo>
                    <a:pt x="0" y="32004"/>
                  </a:lnTo>
                  <a:lnTo>
                    <a:pt x="0" y="38100"/>
                  </a:lnTo>
                  <a:lnTo>
                    <a:pt x="13715" y="62484"/>
                  </a:lnTo>
                  <a:lnTo>
                    <a:pt x="19811" y="67056"/>
                  </a:lnTo>
                  <a:lnTo>
                    <a:pt x="24383" y="68580"/>
                  </a:lnTo>
                  <a:lnTo>
                    <a:pt x="30479" y="70104"/>
                  </a:lnTo>
                  <a:lnTo>
                    <a:pt x="36575" y="70104"/>
                  </a:lnTo>
                </a:path>
              </a:pathLst>
            </a:custGeom>
            <a:ln w="9144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7" name="object 67"/>
            <p:cNvSpPr/>
            <p:nvPr/>
          </p:nvSpPr>
          <p:spPr>
            <a:xfrm>
              <a:off x="3250692" y="3005327"/>
              <a:ext cx="13970" cy="142240"/>
            </a:xfrm>
            <a:custGeom>
              <a:avLst/>
              <a:gdLst/>
              <a:ahLst/>
              <a:cxnLst/>
              <a:rect l="l" t="t" r="r" b="b"/>
              <a:pathLst>
                <a:path w="13970" h="142239">
                  <a:moveTo>
                    <a:pt x="0" y="0"/>
                  </a:moveTo>
                  <a:lnTo>
                    <a:pt x="13716" y="0"/>
                  </a:lnTo>
                </a:path>
                <a:path w="13970" h="142239">
                  <a:moveTo>
                    <a:pt x="0" y="70104"/>
                  </a:moveTo>
                  <a:lnTo>
                    <a:pt x="13716" y="70104"/>
                  </a:lnTo>
                </a:path>
                <a:path w="13970" h="142239">
                  <a:moveTo>
                    <a:pt x="0" y="141732"/>
                  </a:moveTo>
                  <a:lnTo>
                    <a:pt x="13716" y="141732"/>
                  </a:lnTo>
                </a:path>
              </a:pathLst>
            </a:custGeom>
            <a:ln w="9144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68" name="object 68"/>
          <p:cNvSpPr/>
          <p:nvPr/>
        </p:nvSpPr>
        <p:spPr>
          <a:xfrm>
            <a:off x="1970306" y="2962656"/>
            <a:ext cx="866246" cy="177165"/>
          </a:xfrm>
          <a:custGeom>
            <a:avLst/>
            <a:gdLst/>
            <a:ahLst/>
            <a:cxnLst/>
            <a:rect l="l" t="t" r="r" b="b"/>
            <a:pathLst>
              <a:path w="376555" h="177164">
                <a:moveTo>
                  <a:pt x="0" y="176783"/>
                </a:moveTo>
                <a:lnTo>
                  <a:pt x="178308" y="176783"/>
                </a:lnTo>
                <a:lnTo>
                  <a:pt x="178308" y="0"/>
                </a:lnTo>
                <a:lnTo>
                  <a:pt x="0" y="0"/>
                </a:lnTo>
                <a:lnTo>
                  <a:pt x="0" y="176783"/>
                </a:lnTo>
                <a:close/>
              </a:path>
              <a:path w="376555" h="177164">
                <a:moveTo>
                  <a:pt x="199643" y="176783"/>
                </a:moveTo>
                <a:lnTo>
                  <a:pt x="376428" y="176783"/>
                </a:lnTo>
                <a:lnTo>
                  <a:pt x="376428" y="0"/>
                </a:lnTo>
                <a:lnTo>
                  <a:pt x="199643" y="0"/>
                </a:lnTo>
                <a:lnTo>
                  <a:pt x="199643" y="176783"/>
                </a:lnTo>
                <a:close/>
              </a:path>
            </a:pathLst>
          </a:custGeom>
          <a:ln w="9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9" name="object 69"/>
          <p:cNvSpPr/>
          <p:nvPr/>
        </p:nvSpPr>
        <p:spPr>
          <a:xfrm>
            <a:off x="7867205" y="2773681"/>
            <a:ext cx="428010" cy="391795"/>
          </a:xfrm>
          <a:custGeom>
            <a:avLst/>
            <a:gdLst/>
            <a:ahLst/>
            <a:cxnLst/>
            <a:rect l="l" t="t" r="r" b="b"/>
            <a:pathLst>
              <a:path w="186054" h="391794">
                <a:moveTo>
                  <a:pt x="6095" y="178308"/>
                </a:moveTo>
                <a:lnTo>
                  <a:pt x="185927" y="178308"/>
                </a:lnTo>
                <a:lnTo>
                  <a:pt x="185927" y="0"/>
                </a:lnTo>
                <a:lnTo>
                  <a:pt x="6095" y="0"/>
                </a:lnTo>
                <a:lnTo>
                  <a:pt x="6095" y="178308"/>
                </a:lnTo>
                <a:close/>
              </a:path>
              <a:path w="186054" h="391794">
                <a:moveTo>
                  <a:pt x="0" y="391667"/>
                </a:moveTo>
                <a:lnTo>
                  <a:pt x="178308" y="391667"/>
                </a:lnTo>
                <a:lnTo>
                  <a:pt x="178308" y="213359"/>
                </a:lnTo>
                <a:lnTo>
                  <a:pt x="0" y="213359"/>
                </a:lnTo>
                <a:lnTo>
                  <a:pt x="0" y="391667"/>
                </a:lnTo>
                <a:close/>
              </a:path>
            </a:pathLst>
          </a:custGeom>
          <a:ln w="9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0" name="object 70"/>
          <p:cNvSpPr/>
          <p:nvPr/>
        </p:nvSpPr>
        <p:spPr>
          <a:xfrm>
            <a:off x="6103744" y="1839468"/>
            <a:ext cx="432392" cy="405765"/>
          </a:xfrm>
          <a:custGeom>
            <a:avLst/>
            <a:gdLst/>
            <a:ahLst/>
            <a:cxnLst/>
            <a:rect l="l" t="t" r="r" b="b"/>
            <a:pathLst>
              <a:path w="187960" h="405764">
                <a:moveTo>
                  <a:pt x="0" y="178308"/>
                </a:moveTo>
                <a:lnTo>
                  <a:pt x="176783" y="178308"/>
                </a:lnTo>
                <a:lnTo>
                  <a:pt x="176783" y="0"/>
                </a:lnTo>
                <a:lnTo>
                  <a:pt x="0" y="0"/>
                </a:lnTo>
                <a:lnTo>
                  <a:pt x="0" y="178308"/>
                </a:lnTo>
                <a:close/>
              </a:path>
              <a:path w="187960" h="405764">
                <a:moveTo>
                  <a:pt x="10667" y="405383"/>
                </a:moveTo>
                <a:lnTo>
                  <a:pt x="187451" y="405383"/>
                </a:lnTo>
                <a:lnTo>
                  <a:pt x="187451" y="227076"/>
                </a:lnTo>
                <a:lnTo>
                  <a:pt x="10667" y="227076"/>
                </a:lnTo>
                <a:lnTo>
                  <a:pt x="10667" y="405383"/>
                </a:lnTo>
                <a:close/>
              </a:path>
            </a:pathLst>
          </a:custGeom>
          <a:ln w="9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1" name="object 71"/>
          <p:cNvSpPr/>
          <p:nvPr/>
        </p:nvSpPr>
        <p:spPr>
          <a:xfrm>
            <a:off x="7011771" y="1839468"/>
            <a:ext cx="407559" cy="405765"/>
          </a:xfrm>
          <a:custGeom>
            <a:avLst/>
            <a:gdLst/>
            <a:ahLst/>
            <a:cxnLst/>
            <a:rect l="l" t="t" r="r" b="b"/>
            <a:pathLst>
              <a:path w="177164" h="405764">
                <a:moveTo>
                  <a:pt x="0" y="178308"/>
                </a:moveTo>
                <a:lnTo>
                  <a:pt x="176783" y="178308"/>
                </a:lnTo>
                <a:lnTo>
                  <a:pt x="176783" y="0"/>
                </a:lnTo>
                <a:lnTo>
                  <a:pt x="0" y="0"/>
                </a:lnTo>
                <a:lnTo>
                  <a:pt x="0" y="178308"/>
                </a:lnTo>
                <a:close/>
              </a:path>
              <a:path w="177164" h="405764">
                <a:moveTo>
                  <a:pt x="0" y="405383"/>
                </a:moveTo>
                <a:lnTo>
                  <a:pt x="176783" y="405383"/>
                </a:lnTo>
                <a:lnTo>
                  <a:pt x="176783" y="227076"/>
                </a:lnTo>
                <a:lnTo>
                  <a:pt x="0" y="227076"/>
                </a:lnTo>
                <a:lnTo>
                  <a:pt x="0" y="405383"/>
                </a:lnTo>
                <a:close/>
              </a:path>
            </a:pathLst>
          </a:custGeom>
          <a:ln w="9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2" name="object 72"/>
          <p:cNvSpPr/>
          <p:nvPr/>
        </p:nvSpPr>
        <p:spPr>
          <a:xfrm>
            <a:off x="4445463" y="2066545"/>
            <a:ext cx="933442" cy="178435"/>
          </a:xfrm>
          <a:custGeom>
            <a:avLst/>
            <a:gdLst/>
            <a:ahLst/>
            <a:cxnLst/>
            <a:rect l="l" t="t" r="r" b="b"/>
            <a:pathLst>
              <a:path w="405764" h="178435">
                <a:moveTo>
                  <a:pt x="0" y="178307"/>
                </a:moveTo>
                <a:lnTo>
                  <a:pt x="176783" y="178307"/>
                </a:lnTo>
                <a:lnTo>
                  <a:pt x="176783" y="0"/>
                </a:lnTo>
                <a:lnTo>
                  <a:pt x="0" y="0"/>
                </a:lnTo>
                <a:lnTo>
                  <a:pt x="0" y="178307"/>
                </a:lnTo>
                <a:close/>
              </a:path>
              <a:path w="405764" h="178435">
                <a:moveTo>
                  <a:pt x="227075" y="178307"/>
                </a:moveTo>
                <a:lnTo>
                  <a:pt x="405383" y="178307"/>
                </a:lnTo>
                <a:lnTo>
                  <a:pt x="405383" y="0"/>
                </a:lnTo>
                <a:lnTo>
                  <a:pt x="227075" y="0"/>
                </a:lnTo>
                <a:lnTo>
                  <a:pt x="227075" y="178307"/>
                </a:lnTo>
                <a:close/>
              </a:path>
            </a:pathLst>
          </a:custGeom>
          <a:ln w="9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3" name="object 73"/>
          <p:cNvSpPr/>
          <p:nvPr/>
        </p:nvSpPr>
        <p:spPr>
          <a:xfrm>
            <a:off x="4445463" y="2464308"/>
            <a:ext cx="933442" cy="178435"/>
          </a:xfrm>
          <a:custGeom>
            <a:avLst/>
            <a:gdLst/>
            <a:ahLst/>
            <a:cxnLst/>
            <a:rect l="l" t="t" r="r" b="b"/>
            <a:pathLst>
              <a:path w="405764" h="178435">
                <a:moveTo>
                  <a:pt x="0" y="178308"/>
                </a:moveTo>
                <a:lnTo>
                  <a:pt x="176783" y="178308"/>
                </a:lnTo>
                <a:lnTo>
                  <a:pt x="176783" y="0"/>
                </a:lnTo>
                <a:lnTo>
                  <a:pt x="0" y="0"/>
                </a:lnTo>
                <a:lnTo>
                  <a:pt x="0" y="178308"/>
                </a:lnTo>
                <a:close/>
              </a:path>
              <a:path w="405764" h="178435">
                <a:moveTo>
                  <a:pt x="227075" y="178308"/>
                </a:moveTo>
                <a:lnTo>
                  <a:pt x="405383" y="178308"/>
                </a:lnTo>
                <a:lnTo>
                  <a:pt x="405383" y="0"/>
                </a:lnTo>
                <a:lnTo>
                  <a:pt x="227075" y="0"/>
                </a:lnTo>
                <a:lnTo>
                  <a:pt x="227075" y="178308"/>
                </a:lnTo>
                <a:close/>
              </a:path>
            </a:pathLst>
          </a:custGeom>
          <a:ln w="9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4" name="object 74"/>
          <p:cNvSpPr/>
          <p:nvPr/>
        </p:nvSpPr>
        <p:spPr>
          <a:xfrm>
            <a:off x="4445463" y="2816351"/>
            <a:ext cx="933442" cy="177165"/>
          </a:xfrm>
          <a:custGeom>
            <a:avLst/>
            <a:gdLst/>
            <a:ahLst/>
            <a:cxnLst/>
            <a:rect l="l" t="t" r="r" b="b"/>
            <a:pathLst>
              <a:path w="405764" h="177164">
                <a:moveTo>
                  <a:pt x="0" y="176783"/>
                </a:moveTo>
                <a:lnTo>
                  <a:pt x="176783" y="176783"/>
                </a:lnTo>
                <a:lnTo>
                  <a:pt x="176783" y="0"/>
                </a:lnTo>
                <a:lnTo>
                  <a:pt x="0" y="0"/>
                </a:lnTo>
                <a:lnTo>
                  <a:pt x="0" y="176783"/>
                </a:lnTo>
                <a:close/>
              </a:path>
              <a:path w="405764" h="177164">
                <a:moveTo>
                  <a:pt x="227075" y="176783"/>
                </a:moveTo>
                <a:lnTo>
                  <a:pt x="405383" y="176783"/>
                </a:lnTo>
                <a:lnTo>
                  <a:pt x="405383" y="0"/>
                </a:lnTo>
                <a:lnTo>
                  <a:pt x="227075" y="0"/>
                </a:lnTo>
                <a:lnTo>
                  <a:pt x="227075" y="176783"/>
                </a:lnTo>
                <a:close/>
              </a:path>
            </a:pathLst>
          </a:custGeom>
          <a:ln w="9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5" name="object 75"/>
          <p:cNvSpPr/>
          <p:nvPr/>
        </p:nvSpPr>
        <p:spPr>
          <a:xfrm>
            <a:off x="3460306" y="2389632"/>
            <a:ext cx="560942" cy="0"/>
          </a:xfrm>
          <a:custGeom>
            <a:avLst/>
            <a:gdLst/>
            <a:ahLst/>
            <a:cxnLst/>
            <a:rect l="l" t="t" r="r" b="b"/>
            <a:pathLst>
              <a:path w="243839">
                <a:moveTo>
                  <a:pt x="0" y="0"/>
                </a:moveTo>
                <a:lnTo>
                  <a:pt x="243840" y="0"/>
                </a:lnTo>
              </a:path>
            </a:pathLst>
          </a:custGeom>
          <a:ln w="9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grpSp>
        <p:nvGrpSpPr>
          <p:cNvPr id="76" name="object 76"/>
          <p:cNvGrpSpPr/>
          <p:nvPr/>
        </p:nvGrpSpPr>
        <p:grpSpPr>
          <a:xfrm>
            <a:off x="3937106" y="2314955"/>
            <a:ext cx="715785" cy="96520"/>
            <a:chOff x="1711451" y="2314955"/>
            <a:chExt cx="311150" cy="96520"/>
          </a:xfrm>
        </p:grpSpPr>
        <p:sp>
          <p:nvSpPr>
            <p:cNvPr id="77" name="object 77"/>
            <p:cNvSpPr/>
            <p:nvPr/>
          </p:nvSpPr>
          <p:spPr>
            <a:xfrm>
              <a:off x="1738883" y="2319527"/>
              <a:ext cx="283845" cy="70485"/>
            </a:xfrm>
            <a:custGeom>
              <a:avLst/>
              <a:gdLst/>
              <a:ahLst/>
              <a:cxnLst/>
              <a:rect l="l" t="t" r="r" b="b"/>
              <a:pathLst>
                <a:path w="283844" h="70485">
                  <a:moveTo>
                    <a:pt x="132587" y="70104"/>
                  </a:moveTo>
                  <a:lnTo>
                    <a:pt x="283464" y="70104"/>
                  </a:lnTo>
                </a:path>
                <a:path w="283844" h="70485">
                  <a:moveTo>
                    <a:pt x="0" y="0"/>
                  </a:moveTo>
                  <a:lnTo>
                    <a:pt x="124967" y="70104"/>
                  </a:lnTo>
                </a:path>
              </a:pathLst>
            </a:custGeom>
            <a:ln w="9144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8" name="object 78"/>
            <p:cNvSpPr/>
            <p:nvPr/>
          </p:nvSpPr>
          <p:spPr>
            <a:xfrm>
              <a:off x="1716023" y="2372867"/>
              <a:ext cx="33655" cy="33655"/>
            </a:xfrm>
            <a:custGeom>
              <a:avLst/>
              <a:gdLst/>
              <a:ahLst/>
              <a:cxnLst/>
              <a:rect l="l" t="t" r="r" b="b"/>
              <a:pathLst>
                <a:path w="33655" h="33655">
                  <a:moveTo>
                    <a:pt x="18287" y="33528"/>
                  </a:moveTo>
                  <a:lnTo>
                    <a:pt x="15239" y="33528"/>
                  </a:lnTo>
                  <a:lnTo>
                    <a:pt x="6095" y="28956"/>
                  </a:lnTo>
                  <a:lnTo>
                    <a:pt x="4571" y="25908"/>
                  </a:lnTo>
                  <a:lnTo>
                    <a:pt x="1523" y="24384"/>
                  </a:lnTo>
                  <a:lnTo>
                    <a:pt x="1523" y="21336"/>
                  </a:lnTo>
                  <a:lnTo>
                    <a:pt x="0" y="16764"/>
                  </a:lnTo>
                  <a:lnTo>
                    <a:pt x="0" y="13716"/>
                  </a:lnTo>
                  <a:lnTo>
                    <a:pt x="4571" y="4572"/>
                  </a:lnTo>
                  <a:lnTo>
                    <a:pt x="13715" y="0"/>
                  </a:lnTo>
                  <a:lnTo>
                    <a:pt x="16763" y="0"/>
                  </a:lnTo>
                  <a:lnTo>
                    <a:pt x="21335" y="0"/>
                  </a:lnTo>
                  <a:lnTo>
                    <a:pt x="27431" y="3048"/>
                  </a:lnTo>
                  <a:lnTo>
                    <a:pt x="32003" y="7620"/>
                  </a:lnTo>
                  <a:lnTo>
                    <a:pt x="33527" y="10668"/>
                  </a:lnTo>
                  <a:lnTo>
                    <a:pt x="33527" y="21336"/>
                  </a:lnTo>
                  <a:lnTo>
                    <a:pt x="32003" y="24384"/>
                  </a:lnTo>
                  <a:lnTo>
                    <a:pt x="25907" y="30480"/>
                  </a:lnTo>
                  <a:lnTo>
                    <a:pt x="22859" y="32004"/>
                  </a:lnTo>
                  <a:lnTo>
                    <a:pt x="18287" y="33528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9" name="object 79"/>
            <p:cNvSpPr/>
            <p:nvPr/>
          </p:nvSpPr>
          <p:spPr>
            <a:xfrm>
              <a:off x="1716023" y="2372867"/>
              <a:ext cx="33655" cy="33655"/>
            </a:xfrm>
            <a:custGeom>
              <a:avLst/>
              <a:gdLst/>
              <a:ahLst/>
              <a:cxnLst/>
              <a:rect l="l" t="t" r="r" b="b"/>
              <a:pathLst>
                <a:path w="33655" h="33655">
                  <a:moveTo>
                    <a:pt x="16763" y="0"/>
                  </a:moveTo>
                  <a:lnTo>
                    <a:pt x="13715" y="0"/>
                  </a:lnTo>
                  <a:lnTo>
                    <a:pt x="4571" y="4572"/>
                  </a:lnTo>
                  <a:lnTo>
                    <a:pt x="0" y="13716"/>
                  </a:lnTo>
                  <a:lnTo>
                    <a:pt x="0" y="16764"/>
                  </a:lnTo>
                  <a:lnTo>
                    <a:pt x="1523" y="21336"/>
                  </a:lnTo>
                  <a:lnTo>
                    <a:pt x="1523" y="24384"/>
                  </a:lnTo>
                  <a:lnTo>
                    <a:pt x="4571" y="25908"/>
                  </a:lnTo>
                  <a:lnTo>
                    <a:pt x="6095" y="28956"/>
                  </a:lnTo>
                  <a:lnTo>
                    <a:pt x="15239" y="33528"/>
                  </a:lnTo>
                  <a:lnTo>
                    <a:pt x="18287" y="33528"/>
                  </a:lnTo>
                  <a:lnTo>
                    <a:pt x="22859" y="32004"/>
                  </a:lnTo>
                  <a:lnTo>
                    <a:pt x="25907" y="30480"/>
                  </a:lnTo>
                  <a:lnTo>
                    <a:pt x="32003" y="24384"/>
                  </a:lnTo>
                  <a:lnTo>
                    <a:pt x="33527" y="21336"/>
                  </a:lnTo>
                  <a:lnTo>
                    <a:pt x="33527" y="10668"/>
                  </a:lnTo>
                  <a:lnTo>
                    <a:pt x="32003" y="7620"/>
                  </a:lnTo>
                  <a:lnTo>
                    <a:pt x="27431" y="3048"/>
                  </a:lnTo>
                  <a:lnTo>
                    <a:pt x="21335" y="0"/>
                  </a:lnTo>
                  <a:lnTo>
                    <a:pt x="16763" y="0"/>
                  </a:lnTo>
                  <a:close/>
                </a:path>
              </a:pathLst>
            </a:custGeom>
            <a:ln w="9144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0" name="object 80"/>
            <p:cNvSpPr/>
            <p:nvPr/>
          </p:nvSpPr>
          <p:spPr>
            <a:xfrm>
              <a:off x="1865376" y="2372867"/>
              <a:ext cx="33655" cy="33655"/>
            </a:xfrm>
            <a:custGeom>
              <a:avLst/>
              <a:gdLst/>
              <a:ahLst/>
              <a:cxnLst/>
              <a:rect l="l" t="t" r="r" b="b"/>
              <a:pathLst>
                <a:path w="33655" h="33655">
                  <a:moveTo>
                    <a:pt x="18287" y="33528"/>
                  </a:moveTo>
                  <a:lnTo>
                    <a:pt x="15239" y="33528"/>
                  </a:lnTo>
                  <a:lnTo>
                    <a:pt x="6095" y="28956"/>
                  </a:lnTo>
                  <a:lnTo>
                    <a:pt x="1523" y="24384"/>
                  </a:lnTo>
                  <a:lnTo>
                    <a:pt x="1523" y="21336"/>
                  </a:lnTo>
                  <a:lnTo>
                    <a:pt x="0" y="16764"/>
                  </a:lnTo>
                  <a:lnTo>
                    <a:pt x="0" y="13716"/>
                  </a:lnTo>
                  <a:lnTo>
                    <a:pt x="4571" y="4572"/>
                  </a:lnTo>
                  <a:lnTo>
                    <a:pt x="13715" y="0"/>
                  </a:lnTo>
                  <a:lnTo>
                    <a:pt x="16763" y="0"/>
                  </a:lnTo>
                  <a:lnTo>
                    <a:pt x="19811" y="0"/>
                  </a:lnTo>
                  <a:lnTo>
                    <a:pt x="22859" y="1524"/>
                  </a:lnTo>
                  <a:lnTo>
                    <a:pt x="27431" y="3048"/>
                  </a:lnTo>
                  <a:lnTo>
                    <a:pt x="32003" y="7620"/>
                  </a:lnTo>
                  <a:lnTo>
                    <a:pt x="33527" y="10668"/>
                  </a:lnTo>
                  <a:lnTo>
                    <a:pt x="33527" y="21336"/>
                  </a:lnTo>
                  <a:lnTo>
                    <a:pt x="32003" y="24384"/>
                  </a:lnTo>
                  <a:lnTo>
                    <a:pt x="25907" y="30480"/>
                  </a:lnTo>
                  <a:lnTo>
                    <a:pt x="22859" y="32004"/>
                  </a:lnTo>
                  <a:lnTo>
                    <a:pt x="18287" y="33528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1" name="object 81"/>
            <p:cNvSpPr/>
            <p:nvPr/>
          </p:nvSpPr>
          <p:spPr>
            <a:xfrm>
              <a:off x="1865376" y="2372867"/>
              <a:ext cx="33655" cy="33655"/>
            </a:xfrm>
            <a:custGeom>
              <a:avLst/>
              <a:gdLst/>
              <a:ahLst/>
              <a:cxnLst/>
              <a:rect l="l" t="t" r="r" b="b"/>
              <a:pathLst>
                <a:path w="33655" h="33655">
                  <a:moveTo>
                    <a:pt x="16763" y="0"/>
                  </a:moveTo>
                  <a:lnTo>
                    <a:pt x="13715" y="0"/>
                  </a:lnTo>
                  <a:lnTo>
                    <a:pt x="4571" y="4572"/>
                  </a:lnTo>
                  <a:lnTo>
                    <a:pt x="0" y="13716"/>
                  </a:lnTo>
                  <a:lnTo>
                    <a:pt x="0" y="16764"/>
                  </a:lnTo>
                  <a:lnTo>
                    <a:pt x="1523" y="21336"/>
                  </a:lnTo>
                  <a:lnTo>
                    <a:pt x="1523" y="24384"/>
                  </a:lnTo>
                  <a:lnTo>
                    <a:pt x="6095" y="28956"/>
                  </a:lnTo>
                  <a:lnTo>
                    <a:pt x="15239" y="33528"/>
                  </a:lnTo>
                  <a:lnTo>
                    <a:pt x="18287" y="33528"/>
                  </a:lnTo>
                  <a:lnTo>
                    <a:pt x="22859" y="32004"/>
                  </a:lnTo>
                  <a:lnTo>
                    <a:pt x="25907" y="30480"/>
                  </a:lnTo>
                  <a:lnTo>
                    <a:pt x="32003" y="24384"/>
                  </a:lnTo>
                  <a:lnTo>
                    <a:pt x="33527" y="21336"/>
                  </a:lnTo>
                  <a:lnTo>
                    <a:pt x="33527" y="10668"/>
                  </a:lnTo>
                  <a:lnTo>
                    <a:pt x="32003" y="7620"/>
                  </a:lnTo>
                  <a:lnTo>
                    <a:pt x="27431" y="3048"/>
                  </a:lnTo>
                  <a:lnTo>
                    <a:pt x="22859" y="1524"/>
                  </a:lnTo>
                  <a:lnTo>
                    <a:pt x="19811" y="0"/>
                  </a:lnTo>
                  <a:lnTo>
                    <a:pt x="16763" y="0"/>
                  </a:lnTo>
                  <a:close/>
                </a:path>
              </a:pathLst>
            </a:custGeom>
            <a:ln w="9144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82" name="object 82"/>
          <p:cNvSpPr/>
          <p:nvPr/>
        </p:nvSpPr>
        <p:spPr>
          <a:xfrm>
            <a:off x="6762852" y="2418589"/>
            <a:ext cx="0" cy="104139"/>
          </a:xfrm>
          <a:custGeom>
            <a:avLst/>
            <a:gdLst/>
            <a:ahLst/>
            <a:cxnLst/>
            <a:rect l="l" t="t" r="r" b="b"/>
            <a:pathLst>
              <a:path h="104139">
                <a:moveTo>
                  <a:pt x="0" y="103631"/>
                </a:moveTo>
                <a:lnTo>
                  <a:pt x="0" y="0"/>
                </a:lnTo>
              </a:path>
            </a:pathLst>
          </a:custGeom>
          <a:ln w="9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grpSp>
        <p:nvGrpSpPr>
          <p:cNvPr id="83" name="object 83"/>
          <p:cNvGrpSpPr/>
          <p:nvPr/>
        </p:nvGrpSpPr>
        <p:grpSpPr>
          <a:xfrm>
            <a:off x="6587555" y="2145792"/>
            <a:ext cx="224961" cy="309880"/>
            <a:chOff x="2863595" y="2145792"/>
            <a:chExt cx="97790" cy="309880"/>
          </a:xfrm>
        </p:grpSpPr>
        <p:sp>
          <p:nvSpPr>
            <p:cNvPr id="84" name="object 84"/>
            <p:cNvSpPr/>
            <p:nvPr/>
          </p:nvSpPr>
          <p:spPr>
            <a:xfrm>
              <a:off x="2868167" y="2145792"/>
              <a:ext cx="71755" cy="283845"/>
            </a:xfrm>
            <a:custGeom>
              <a:avLst/>
              <a:gdLst/>
              <a:ahLst/>
              <a:cxnLst/>
              <a:rect l="l" t="t" r="r" b="b"/>
              <a:pathLst>
                <a:path w="71755" h="283844">
                  <a:moveTo>
                    <a:pt x="71628" y="149352"/>
                  </a:moveTo>
                  <a:lnTo>
                    <a:pt x="71628" y="0"/>
                  </a:lnTo>
                </a:path>
                <a:path w="71755" h="283844">
                  <a:moveTo>
                    <a:pt x="0" y="283463"/>
                  </a:moveTo>
                  <a:lnTo>
                    <a:pt x="71628" y="156971"/>
                  </a:lnTo>
                </a:path>
              </a:pathLst>
            </a:custGeom>
            <a:ln w="9144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5" name="object 85"/>
            <p:cNvSpPr/>
            <p:nvPr/>
          </p:nvSpPr>
          <p:spPr>
            <a:xfrm>
              <a:off x="2923032" y="2417064"/>
              <a:ext cx="33655" cy="33655"/>
            </a:xfrm>
            <a:custGeom>
              <a:avLst/>
              <a:gdLst/>
              <a:ahLst/>
              <a:cxnLst/>
              <a:rect l="l" t="t" r="r" b="b"/>
              <a:pathLst>
                <a:path w="33655" h="33655">
                  <a:moveTo>
                    <a:pt x="21336" y="33528"/>
                  </a:moveTo>
                  <a:lnTo>
                    <a:pt x="13716" y="33528"/>
                  </a:lnTo>
                  <a:lnTo>
                    <a:pt x="7620" y="30480"/>
                  </a:lnTo>
                  <a:lnTo>
                    <a:pt x="3048" y="25908"/>
                  </a:lnTo>
                  <a:lnTo>
                    <a:pt x="1524" y="22860"/>
                  </a:lnTo>
                  <a:lnTo>
                    <a:pt x="1524" y="19812"/>
                  </a:lnTo>
                  <a:lnTo>
                    <a:pt x="0" y="16764"/>
                  </a:lnTo>
                  <a:lnTo>
                    <a:pt x="1524" y="13716"/>
                  </a:lnTo>
                  <a:lnTo>
                    <a:pt x="1524" y="10668"/>
                  </a:lnTo>
                  <a:lnTo>
                    <a:pt x="3048" y="7620"/>
                  </a:lnTo>
                  <a:lnTo>
                    <a:pt x="7620" y="3048"/>
                  </a:lnTo>
                  <a:lnTo>
                    <a:pt x="13716" y="0"/>
                  </a:lnTo>
                  <a:lnTo>
                    <a:pt x="21336" y="0"/>
                  </a:lnTo>
                  <a:lnTo>
                    <a:pt x="27432" y="3048"/>
                  </a:lnTo>
                  <a:lnTo>
                    <a:pt x="33528" y="15240"/>
                  </a:lnTo>
                  <a:lnTo>
                    <a:pt x="33528" y="18288"/>
                  </a:lnTo>
                  <a:lnTo>
                    <a:pt x="32004" y="21336"/>
                  </a:lnTo>
                  <a:lnTo>
                    <a:pt x="30480" y="25908"/>
                  </a:lnTo>
                  <a:lnTo>
                    <a:pt x="28956" y="27432"/>
                  </a:lnTo>
                  <a:lnTo>
                    <a:pt x="27432" y="30480"/>
                  </a:lnTo>
                  <a:lnTo>
                    <a:pt x="21336" y="33528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6" name="object 86"/>
            <p:cNvSpPr/>
            <p:nvPr/>
          </p:nvSpPr>
          <p:spPr>
            <a:xfrm>
              <a:off x="2923032" y="2417064"/>
              <a:ext cx="33655" cy="33655"/>
            </a:xfrm>
            <a:custGeom>
              <a:avLst/>
              <a:gdLst/>
              <a:ahLst/>
              <a:cxnLst/>
              <a:rect l="l" t="t" r="r" b="b"/>
              <a:pathLst>
                <a:path w="33655" h="33655">
                  <a:moveTo>
                    <a:pt x="0" y="16764"/>
                  </a:moveTo>
                  <a:lnTo>
                    <a:pt x="1524" y="19812"/>
                  </a:lnTo>
                  <a:lnTo>
                    <a:pt x="1524" y="22860"/>
                  </a:lnTo>
                  <a:lnTo>
                    <a:pt x="3048" y="25908"/>
                  </a:lnTo>
                  <a:lnTo>
                    <a:pt x="6096" y="28956"/>
                  </a:lnTo>
                  <a:lnTo>
                    <a:pt x="7620" y="30480"/>
                  </a:lnTo>
                  <a:lnTo>
                    <a:pt x="13716" y="33528"/>
                  </a:lnTo>
                  <a:lnTo>
                    <a:pt x="21336" y="33528"/>
                  </a:lnTo>
                  <a:lnTo>
                    <a:pt x="27432" y="30480"/>
                  </a:lnTo>
                  <a:lnTo>
                    <a:pt x="28956" y="27432"/>
                  </a:lnTo>
                  <a:lnTo>
                    <a:pt x="30480" y="25908"/>
                  </a:lnTo>
                  <a:lnTo>
                    <a:pt x="32004" y="21336"/>
                  </a:lnTo>
                  <a:lnTo>
                    <a:pt x="33528" y="18288"/>
                  </a:lnTo>
                  <a:lnTo>
                    <a:pt x="33528" y="15240"/>
                  </a:lnTo>
                  <a:lnTo>
                    <a:pt x="27432" y="3048"/>
                  </a:lnTo>
                  <a:lnTo>
                    <a:pt x="21336" y="0"/>
                  </a:lnTo>
                  <a:lnTo>
                    <a:pt x="13716" y="0"/>
                  </a:lnTo>
                  <a:lnTo>
                    <a:pt x="7620" y="3048"/>
                  </a:lnTo>
                  <a:lnTo>
                    <a:pt x="3048" y="7620"/>
                  </a:lnTo>
                  <a:lnTo>
                    <a:pt x="1524" y="10668"/>
                  </a:lnTo>
                  <a:lnTo>
                    <a:pt x="1524" y="13716"/>
                  </a:lnTo>
                  <a:lnTo>
                    <a:pt x="0" y="16764"/>
                  </a:lnTo>
                  <a:close/>
                </a:path>
              </a:pathLst>
            </a:custGeom>
            <a:ln w="9144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7" name="object 87"/>
            <p:cNvSpPr/>
            <p:nvPr/>
          </p:nvSpPr>
          <p:spPr>
            <a:xfrm>
              <a:off x="2923032" y="2267712"/>
              <a:ext cx="33655" cy="33655"/>
            </a:xfrm>
            <a:custGeom>
              <a:avLst/>
              <a:gdLst/>
              <a:ahLst/>
              <a:cxnLst/>
              <a:rect l="l" t="t" r="r" b="b"/>
              <a:pathLst>
                <a:path w="33655" h="33655">
                  <a:moveTo>
                    <a:pt x="21336" y="33528"/>
                  </a:moveTo>
                  <a:lnTo>
                    <a:pt x="10668" y="33528"/>
                  </a:lnTo>
                  <a:lnTo>
                    <a:pt x="7620" y="32004"/>
                  </a:lnTo>
                  <a:lnTo>
                    <a:pt x="6096" y="28956"/>
                  </a:lnTo>
                  <a:lnTo>
                    <a:pt x="3048" y="27432"/>
                  </a:lnTo>
                  <a:lnTo>
                    <a:pt x="1524" y="24384"/>
                  </a:lnTo>
                  <a:lnTo>
                    <a:pt x="1524" y="19812"/>
                  </a:lnTo>
                  <a:lnTo>
                    <a:pt x="0" y="16764"/>
                  </a:lnTo>
                  <a:lnTo>
                    <a:pt x="1524" y="13716"/>
                  </a:lnTo>
                  <a:lnTo>
                    <a:pt x="1524" y="10668"/>
                  </a:lnTo>
                  <a:lnTo>
                    <a:pt x="3048" y="7620"/>
                  </a:lnTo>
                  <a:lnTo>
                    <a:pt x="7620" y="3048"/>
                  </a:lnTo>
                  <a:lnTo>
                    <a:pt x="13716" y="0"/>
                  </a:lnTo>
                  <a:lnTo>
                    <a:pt x="21336" y="0"/>
                  </a:lnTo>
                  <a:lnTo>
                    <a:pt x="24384" y="1524"/>
                  </a:lnTo>
                  <a:lnTo>
                    <a:pt x="28956" y="6096"/>
                  </a:lnTo>
                  <a:lnTo>
                    <a:pt x="33528" y="15240"/>
                  </a:lnTo>
                  <a:lnTo>
                    <a:pt x="33528" y="18288"/>
                  </a:lnTo>
                  <a:lnTo>
                    <a:pt x="32004" y="22860"/>
                  </a:lnTo>
                  <a:lnTo>
                    <a:pt x="30480" y="25908"/>
                  </a:lnTo>
                  <a:lnTo>
                    <a:pt x="28956" y="27432"/>
                  </a:lnTo>
                  <a:lnTo>
                    <a:pt x="27432" y="30480"/>
                  </a:lnTo>
                  <a:lnTo>
                    <a:pt x="21336" y="33528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8" name="object 88"/>
            <p:cNvSpPr/>
            <p:nvPr/>
          </p:nvSpPr>
          <p:spPr>
            <a:xfrm>
              <a:off x="2923032" y="2267712"/>
              <a:ext cx="33655" cy="33655"/>
            </a:xfrm>
            <a:custGeom>
              <a:avLst/>
              <a:gdLst/>
              <a:ahLst/>
              <a:cxnLst/>
              <a:rect l="l" t="t" r="r" b="b"/>
              <a:pathLst>
                <a:path w="33655" h="33655">
                  <a:moveTo>
                    <a:pt x="0" y="16764"/>
                  </a:moveTo>
                  <a:lnTo>
                    <a:pt x="1524" y="19812"/>
                  </a:lnTo>
                  <a:lnTo>
                    <a:pt x="1524" y="24384"/>
                  </a:lnTo>
                  <a:lnTo>
                    <a:pt x="3048" y="27432"/>
                  </a:lnTo>
                  <a:lnTo>
                    <a:pt x="6096" y="28956"/>
                  </a:lnTo>
                  <a:lnTo>
                    <a:pt x="7620" y="32004"/>
                  </a:lnTo>
                  <a:lnTo>
                    <a:pt x="10668" y="33528"/>
                  </a:lnTo>
                  <a:lnTo>
                    <a:pt x="21336" y="33528"/>
                  </a:lnTo>
                  <a:lnTo>
                    <a:pt x="27432" y="30480"/>
                  </a:lnTo>
                  <a:lnTo>
                    <a:pt x="28956" y="27432"/>
                  </a:lnTo>
                  <a:lnTo>
                    <a:pt x="30480" y="25908"/>
                  </a:lnTo>
                  <a:lnTo>
                    <a:pt x="32004" y="22860"/>
                  </a:lnTo>
                  <a:lnTo>
                    <a:pt x="33528" y="18288"/>
                  </a:lnTo>
                  <a:lnTo>
                    <a:pt x="33528" y="15240"/>
                  </a:lnTo>
                  <a:lnTo>
                    <a:pt x="32004" y="12192"/>
                  </a:lnTo>
                  <a:lnTo>
                    <a:pt x="28956" y="6096"/>
                  </a:lnTo>
                  <a:lnTo>
                    <a:pt x="24384" y="1524"/>
                  </a:lnTo>
                  <a:lnTo>
                    <a:pt x="21336" y="0"/>
                  </a:lnTo>
                  <a:lnTo>
                    <a:pt x="13716" y="0"/>
                  </a:lnTo>
                  <a:lnTo>
                    <a:pt x="7620" y="3048"/>
                  </a:lnTo>
                  <a:lnTo>
                    <a:pt x="3048" y="7620"/>
                  </a:lnTo>
                  <a:lnTo>
                    <a:pt x="1524" y="10668"/>
                  </a:lnTo>
                  <a:lnTo>
                    <a:pt x="1524" y="13716"/>
                  </a:lnTo>
                  <a:lnTo>
                    <a:pt x="0" y="16764"/>
                  </a:lnTo>
                  <a:close/>
                </a:path>
              </a:pathLst>
            </a:custGeom>
            <a:ln w="9144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89" name="object 89"/>
          <p:cNvGrpSpPr/>
          <p:nvPr/>
        </p:nvGrpSpPr>
        <p:grpSpPr>
          <a:xfrm>
            <a:off x="2219223" y="2372867"/>
            <a:ext cx="993334" cy="219710"/>
            <a:chOff x="964691" y="2372867"/>
            <a:chExt cx="431800" cy="219710"/>
          </a:xfrm>
        </p:grpSpPr>
        <p:sp>
          <p:nvSpPr>
            <p:cNvPr id="90" name="object 90"/>
            <p:cNvSpPr/>
            <p:nvPr/>
          </p:nvSpPr>
          <p:spPr>
            <a:xfrm>
              <a:off x="964691" y="2389632"/>
              <a:ext cx="431800" cy="203200"/>
            </a:xfrm>
            <a:custGeom>
              <a:avLst/>
              <a:gdLst/>
              <a:ahLst/>
              <a:cxnLst/>
              <a:rect l="l" t="t" r="r" b="b"/>
              <a:pathLst>
                <a:path w="431800" h="203200">
                  <a:moveTo>
                    <a:pt x="0" y="0"/>
                  </a:moveTo>
                  <a:lnTo>
                    <a:pt x="431291" y="0"/>
                  </a:lnTo>
                </a:path>
                <a:path w="431800" h="203200">
                  <a:moveTo>
                    <a:pt x="83820" y="3047"/>
                  </a:moveTo>
                  <a:lnTo>
                    <a:pt x="83820" y="202691"/>
                  </a:lnTo>
                </a:path>
              </a:pathLst>
            </a:custGeom>
            <a:ln w="9144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1" name="object 91"/>
            <p:cNvSpPr/>
            <p:nvPr/>
          </p:nvSpPr>
          <p:spPr>
            <a:xfrm>
              <a:off x="1028700" y="2374391"/>
              <a:ext cx="40005" cy="38100"/>
            </a:xfrm>
            <a:custGeom>
              <a:avLst/>
              <a:gdLst/>
              <a:ahLst/>
              <a:cxnLst/>
              <a:rect l="l" t="t" r="r" b="b"/>
              <a:pathLst>
                <a:path w="40005" h="38100">
                  <a:moveTo>
                    <a:pt x="19812" y="38100"/>
                  </a:moveTo>
                  <a:lnTo>
                    <a:pt x="12215" y="36504"/>
                  </a:lnTo>
                  <a:lnTo>
                    <a:pt x="5905" y="32194"/>
                  </a:lnTo>
                  <a:lnTo>
                    <a:pt x="1595" y="25884"/>
                  </a:lnTo>
                  <a:lnTo>
                    <a:pt x="0" y="18288"/>
                  </a:lnTo>
                  <a:lnTo>
                    <a:pt x="1595" y="10929"/>
                  </a:lnTo>
                  <a:lnTo>
                    <a:pt x="5905" y="5143"/>
                  </a:lnTo>
                  <a:lnTo>
                    <a:pt x="12215" y="1357"/>
                  </a:lnTo>
                  <a:lnTo>
                    <a:pt x="19812" y="0"/>
                  </a:lnTo>
                  <a:lnTo>
                    <a:pt x="27408" y="1357"/>
                  </a:lnTo>
                  <a:lnTo>
                    <a:pt x="33718" y="5143"/>
                  </a:lnTo>
                  <a:lnTo>
                    <a:pt x="38028" y="10929"/>
                  </a:lnTo>
                  <a:lnTo>
                    <a:pt x="39624" y="18288"/>
                  </a:lnTo>
                  <a:lnTo>
                    <a:pt x="38028" y="25884"/>
                  </a:lnTo>
                  <a:lnTo>
                    <a:pt x="33718" y="32194"/>
                  </a:lnTo>
                  <a:lnTo>
                    <a:pt x="27408" y="36504"/>
                  </a:lnTo>
                  <a:lnTo>
                    <a:pt x="19812" y="3810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2" name="object 92"/>
            <p:cNvSpPr/>
            <p:nvPr/>
          </p:nvSpPr>
          <p:spPr>
            <a:xfrm>
              <a:off x="1028700" y="2374391"/>
              <a:ext cx="40005" cy="38100"/>
            </a:xfrm>
            <a:custGeom>
              <a:avLst/>
              <a:gdLst/>
              <a:ahLst/>
              <a:cxnLst/>
              <a:rect l="l" t="t" r="r" b="b"/>
              <a:pathLst>
                <a:path w="40005" h="38100">
                  <a:moveTo>
                    <a:pt x="0" y="18288"/>
                  </a:moveTo>
                  <a:lnTo>
                    <a:pt x="1595" y="10929"/>
                  </a:lnTo>
                  <a:lnTo>
                    <a:pt x="5905" y="5143"/>
                  </a:lnTo>
                  <a:lnTo>
                    <a:pt x="12215" y="1357"/>
                  </a:lnTo>
                  <a:lnTo>
                    <a:pt x="19812" y="0"/>
                  </a:lnTo>
                  <a:lnTo>
                    <a:pt x="27408" y="1357"/>
                  </a:lnTo>
                  <a:lnTo>
                    <a:pt x="33718" y="5143"/>
                  </a:lnTo>
                  <a:lnTo>
                    <a:pt x="38028" y="10929"/>
                  </a:lnTo>
                  <a:lnTo>
                    <a:pt x="39624" y="18288"/>
                  </a:lnTo>
                  <a:lnTo>
                    <a:pt x="38028" y="25884"/>
                  </a:lnTo>
                  <a:lnTo>
                    <a:pt x="33718" y="32194"/>
                  </a:lnTo>
                  <a:lnTo>
                    <a:pt x="27408" y="36504"/>
                  </a:lnTo>
                  <a:lnTo>
                    <a:pt x="19812" y="38100"/>
                  </a:lnTo>
                  <a:lnTo>
                    <a:pt x="12215" y="36504"/>
                  </a:lnTo>
                  <a:lnTo>
                    <a:pt x="5905" y="32194"/>
                  </a:lnTo>
                  <a:lnTo>
                    <a:pt x="1595" y="25884"/>
                  </a:lnTo>
                  <a:lnTo>
                    <a:pt x="0" y="18288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93" name="object 93"/>
          <p:cNvSpPr/>
          <p:nvPr/>
        </p:nvSpPr>
        <p:spPr>
          <a:xfrm>
            <a:off x="4420920" y="1953767"/>
            <a:ext cx="918834" cy="0"/>
          </a:xfrm>
          <a:custGeom>
            <a:avLst/>
            <a:gdLst/>
            <a:ahLst/>
            <a:cxnLst/>
            <a:rect l="l" t="t" r="r" b="b"/>
            <a:pathLst>
              <a:path w="399414">
                <a:moveTo>
                  <a:pt x="0" y="0"/>
                </a:moveTo>
                <a:lnTo>
                  <a:pt x="399287" y="0"/>
                </a:lnTo>
              </a:path>
            </a:pathLst>
          </a:custGeom>
          <a:ln w="9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4" name="object 94"/>
          <p:cNvSpPr/>
          <p:nvPr/>
        </p:nvSpPr>
        <p:spPr>
          <a:xfrm>
            <a:off x="4438449" y="3089148"/>
            <a:ext cx="915912" cy="0"/>
          </a:xfrm>
          <a:custGeom>
            <a:avLst/>
            <a:gdLst/>
            <a:ahLst/>
            <a:cxnLst/>
            <a:rect l="l" t="t" r="r" b="b"/>
            <a:pathLst>
              <a:path w="398144">
                <a:moveTo>
                  <a:pt x="0" y="0"/>
                </a:moveTo>
                <a:lnTo>
                  <a:pt x="397764" y="0"/>
                </a:lnTo>
              </a:path>
            </a:pathLst>
          </a:custGeom>
          <a:ln w="9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5" name="object 95"/>
          <p:cNvSpPr/>
          <p:nvPr/>
        </p:nvSpPr>
        <p:spPr>
          <a:xfrm>
            <a:off x="5840802" y="1872995"/>
            <a:ext cx="0" cy="364490"/>
          </a:xfrm>
          <a:custGeom>
            <a:avLst/>
            <a:gdLst/>
            <a:ahLst/>
            <a:cxnLst/>
            <a:rect l="l" t="t" r="r" b="b"/>
            <a:pathLst>
              <a:path h="364489">
                <a:moveTo>
                  <a:pt x="0" y="0"/>
                </a:moveTo>
                <a:lnTo>
                  <a:pt x="0" y="364236"/>
                </a:lnTo>
              </a:path>
            </a:pathLst>
          </a:custGeom>
          <a:ln w="9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grpSp>
        <p:nvGrpSpPr>
          <p:cNvPr id="96" name="object 96"/>
          <p:cNvGrpSpPr/>
          <p:nvPr/>
        </p:nvGrpSpPr>
        <p:grpSpPr>
          <a:xfrm>
            <a:off x="7625301" y="1872995"/>
            <a:ext cx="94951" cy="364490"/>
            <a:chOff x="3314700" y="1872995"/>
            <a:chExt cx="41275" cy="364490"/>
          </a:xfrm>
        </p:grpSpPr>
        <p:sp>
          <p:nvSpPr>
            <p:cNvPr id="97" name="object 97"/>
            <p:cNvSpPr/>
            <p:nvPr/>
          </p:nvSpPr>
          <p:spPr>
            <a:xfrm>
              <a:off x="3336035" y="1872995"/>
              <a:ext cx="0" cy="364490"/>
            </a:xfrm>
            <a:custGeom>
              <a:avLst/>
              <a:gdLst/>
              <a:ahLst/>
              <a:cxnLst/>
              <a:rect l="l" t="t" r="r" b="b"/>
              <a:pathLst>
                <a:path h="364489">
                  <a:moveTo>
                    <a:pt x="0" y="0"/>
                  </a:moveTo>
                  <a:lnTo>
                    <a:pt x="0" y="364236"/>
                  </a:lnTo>
                </a:path>
              </a:pathLst>
            </a:custGeom>
            <a:ln w="9144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8" name="object 98"/>
            <p:cNvSpPr/>
            <p:nvPr/>
          </p:nvSpPr>
          <p:spPr>
            <a:xfrm>
              <a:off x="3316223" y="1908048"/>
              <a:ext cx="38100" cy="38100"/>
            </a:xfrm>
            <a:custGeom>
              <a:avLst/>
              <a:gdLst/>
              <a:ahLst/>
              <a:cxnLst/>
              <a:rect l="l" t="t" r="r" b="b"/>
              <a:pathLst>
                <a:path w="38100" h="38100">
                  <a:moveTo>
                    <a:pt x="19812" y="38100"/>
                  </a:moveTo>
                  <a:lnTo>
                    <a:pt x="12215" y="36504"/>
                  </a:lnTo>
                  <a:lnTo>
                    <a:pt x="5905" y="32194"/>
                  </a:lnTo>
                  <a:lnTo>
                    <a:pt x="1595" y="25884"/>
                  </a:lnTo>
                  <a:lnTo>
                    <a:pt x="0" y="18288"/>
                  </a:lnTo>
                  <a:lnTo>
                    <a:pt x="1595" y="10929"/>
                  </a:lnTo>
                  <a:lnTo>
                    <a:pt x="5905" y="5143"/>
                  </a:lnTo>
                  <a:lnTo>
                    <a:pt x="12215" y="1357"/>
                  </a:lnTo>
                  <a:lnTo>
                    <a:pt x="19812" y="0"/>
                  </a:lnTo>
                  <a:lnTo>
                    <a:pt x="27170" y="1357"/>
                  </a:lnTo>
                  <a:lnTo>
                    <a:pt x="32956" y="5143"/>
                  </a:lnTo>
                  <a:lnTo>
                    <a:pt x="36742" y="10929"/>
                  </a:lnTo>
                  <a:lnTo>
                    <a:pt x="38100" y="18288"/>
                  </a:lnTo>
                  <a:lnTo>
                    <a:pt x="36742" y="25884"/>
                  </a:lnTo>
                  <a:lnTo>
                    <a:pt x="32956" y="32194"/>
                  </a:lnTo>
                  <a:lnTo>
                    <a:pt x="27170" y="36504"/>
                  </a:lnTo>
                  <a:lnTo>
                    <a:pt x="19812" y="3810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9" name="object 99"/>
            <p:cNvSpPr/>
            <p:nvPr/>
          </p:nvSpPr>
          <p:spPr>
            <a:xfrm>
              <a:off x="3316223" y="1908048"/>
              <a:ext cx="38100" cy="38100"/>
            </a:xfrm>
            <a:custGeom>
              <a:avLst/>
              <a:gdLst/>
              <a:ahLst/>
              <a:cxnLst/>
              <a:rect l="l" t="t" r="r" b="b"/>
              <a:pathLst>
                <a:path w="38100" h="38100">
                  <a:moveTo>
                    <a:pt x="0" y="18288"/>
                  </a:moveTo>
                  <a:lnTo>
                    <a:pt x="1595" y="10929"/>
                  </a:lnTo>
                  <a:lnTo>
                    <a:pt x="5905" y="5143"/>
                  </a:lnTo>
                  <a:lnTo>
                    <a:pt x="12215" y="1357"/>
                  </a:lnTo>
                  <a:lnTo>
                    <a:pt x="19812" y="0"/>
                  </a:lnTo>
                  <a:lnTo>
                    <a:pt x="27170" y="1357"/>
                  </a:lnTo>
                  <a:lnTo>
                    <a:pt x="32956" y="5143"/>
                  </a:lnTo>
                  <a:lnTo>
                    <a:pt x="36742" y="10929"/>
                  </a:lnTo>
                  <a:lnTo>
                    <a:pt x="38100" y="18288"/>
                  </a:lnTo>
                  <a:lnTo>
                    <a:pt x="36742" y="25884"/>
                  </a:lnTo>
                  <a:lnTo>
                    <a:pt x="32956" y="32194"/>
                  </a:lnTo>
                  <a:lnTo>
                    <a:pt x="27170" y="36504"/>
                  </a:lnTo>
                  <a:lnTo>
                    <a:pt x="19812" y="38100"/>
                  </a:lnTo>
                  <a:lnTo>
                    <a:pt x="12215" y="36504"/>
                  </a:lnTo>
                  <a:lnTo>
                    <a:pt x="5905" y="32194"/>
                  </a:lnTo>
                  <a:lnTo>
                    <a:pt x="1595" y="25884"/>
                  </a:lnTo>
                  <a:lnTo>
                    <a:pt x="0" y="18288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100" name="object 100"/>
          <p:cNvGrpSpPr/>
          <p:nvPr/>
        </p:nvGrpSpPr>
        <p:grpSpPr>
          <a:xfrm>
            <a:off x="5791723" y="2136648"/>
            <a:ext cx="94951" cy="41275"/>
            <a:chOff x="2517648" y="2136647"/>
            <a:chExt cx="41275" cy="41275"/>
          </a:xfrm>
        </p:grpSpPr>
        <p:sp>
          <p:nvSpPr>
            <p:cNvPr id="101" name="object 101"/>
            <p:cNvSpPr/>
            <p:nvPr/>
          </p:nvSpPr>
          <p:spPr>
            <a:xfrm>
              <a:off x="2519172" y="2138171"/>
              <a:ext cx="38100" cy="38100"/>
            </a:xfrm>
            <a:custGeom>
              <a:avLst/>
              <a:gdLst/>
              <a:ahLst/>
              <a:cxnLst/>
              <a:rect l="l" t="t" r="r" b="b"/>
              <a:pathLst>
                <a:path w="38100" h="38100">
                  <a:moveTo>
                    <a:pt x="19812" y="38100"/>
                  </a:moveTo>
                  <a:lnTo>
                    <a:pt x="12215" y="36504"/>
                  </a:lnTo>
                  <a:lnTo>
                    <a:pt x="5905" y="32194"/>
                  </a:lnTo>
                  <a:lnTo>
                    <a:pt x="1595" y="25884"/>
                  </a:lnTo>
                  <a:lnTo>
                    <a:pt x="0" y="18288"/>
                  </a:lnTo>
                  <a:lnTo>
                    <a:pt x="1595" y="10929"/>
                  </a:lnTo>
                  <a:lnTo>
                    <a:pt x="5905" y="5143"/>
                  </a:lnTo>
                  <a:lnTo>
                    <a:pt x="12215" y="1357"/>
                  </a:lnTo>
                  <a:lnTo>
                    <a:pt x="19812" y="0"/>
                  </a:lnTo>
                  <a:lnTo>
                    <a:pt x="27170" y="1357"/>
                  </a:lnTo>
                  <a:lnTo>
                    <a:pt x="32956" y="5143"/>
                  </a:lnTo>
                  <a:lnTo>
                    <a:pt x="36742" y="10929"/>
                  </a:lnTo>
                  <a:lnTo>
                    <a:pt x="38100" y="18288"/>
                  </a:lnTo>
                  <a:lnTo>
                    <a:pt x="36742" y="25884"/>
                  </a:lnTo>
                  <a:lnTo>
                    <a:pt x="32956" y="32194"/>
                  </a:lnTo>
                  <a:lnTo>
                    <a:pt x="27170" y="36504"/>
                  </a:lnTo>
                  <a:lnTo>
                    <a:pt x="19812" y="3810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2" name="object 102"/>
            <p:cNvSpPr/>
            <p:nvPr/>
          </p:nvSpPr>
          <p:spPr>
            <a:xfrm>
              <a:off x="2519172" y="2138171"/>
              <a:ext cx="38100" cy="38100"/>
            </a:xfrm>
            <a:custGeom>
              <a:avLst/>
              <a:gdLst/>
              <a:ahLst/>
              <a:cxnLst/>
              <a:rect l="l" t="t" r="r" b="b"/>
              <a:pathLst>
                <a:path w="38100" h="38100">
                  <a:moveTo>
                    <a:pt x="0" y="18288"/>
                  </a:moveTo>
                  <a:lnTo>
                    <a:pt x="1595" y="10929"/>
                  </a:lnTo>
                  <a:lnTo>
                    <a:pt x="5905" y="5143"/>
                  </a:lnTo>
                  <a:lnTo>
                    <a:pt x="12215" y="1357"/>
                  </a:lnTo>
                  <a:lnTo>
                    <a:pt x="19812" y="0"/>
                  </a:lnTo>
                  <a:lnTo>
                    <a:pt x="27170" y="1357"/>
                  </a:lnTo>
                  <a:lnTo>
                    <a:pt x="32956" y="5143"/>
                  </a:lnTo>
                  <a:lnTo>
                    <a:pt x="36742" y="10929"/>
                  </a:lnTo>
                  <a:lnTo>
                    <a:pt x="38100" y="18288"/>
                  </a:lnTo>
                  <a:lnTo>
                    <a:pt x="36742" y="25884"/>
                  </a:lnTo>
                  <a:lnTo>
                    <a:pt x="32956" y="32194"/>
                  </a:lnTo>
                  <a:lnTo>
                    <a:pt x="27170" y="36504"/>
                  </a:lnTo>
                  <a:lnTo>
                    <a:pt x="19812" y="38100"/>
                  </a:lnTo>
                  <a:lnTo>
                    <a:pt x="12215" y="36504"/>
                  </a:lnTo>
                  <a:lnTo>
                    <a:pt x="5905" y="32194"/>
                  </a:lnTo>
                  <a:lnTo>
                    <a:pt x="1595" y="25884"/>
                  </a:lnTo>
                  <a:lnTo>
                    <a:pt x="0" y="18288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103" name="object 103"/>
          <p:cNvGrpSpPr/>
          <p:nvPr/>
        </p:nvGrpSpPr>
        <p:grpSpPr>
          <a:xfrm>
            <a:off x="5791723" y="1911097"/>
            <a:ext cx="94951" cy="41275"/>
            <a:chOff x="2517648" y="1911096"/>
            <a:chExt cx="41275" cy="41275"/>
          </a:xfrm>
        </p:grpSpPr>
        <p:sp>
          <p:nvSpPr>
            <p:cNvPr id="104" name="object 104"/>
            <p:cNvSpPr/>
            <p:nvPr/>
          </p:nvSpPr>
          <p:spPr>
            <a:xfrm>
              <a:off x="2519172" y="1912620"/>
              <a:ext cx="38100" cy="38100"/>
            </a:xfrm>
            <a:custGeom>
              <a:avLst/>
              <a:gdLst/>
              <a:ahLst/>
              <a:cxnLst/>
              <a:rect l="l" t="t" r="r" b="b"/>
              <a:pathLst>
                <a:path w="38100" h="38100">
                  <a:moveTo>
                    <a:pt x="19812" y="38099"/>
                  </a:moveTo>
                  <a:lnTo>
                    <a:pt x="12215" y="36742"/>
                  </a:lnTo>
                  <a:lnTo>
                    <a:pt x="5905" y="32956"/>
                  </a:lnTo>
                  <a:lnTo>
                    <a:pt x="1595" y="27170"/>
                  </a:lnTo>
                  <a:lnTo>
                    <a:pt x="0" y="19811"/>
                  </a:lnTo>
                  <a:lnTo>
                    <a:pt x="1595" y="12215"/>
                  </a:lnTo>
                  <a:lnTo>
                    <a:pt x="5905" y="5905"/>
                  </a:lnTo>
                  <a:lnTo>
                    <a:pt x="12215" y="1595"/>
                  </a:lnTo>
                  <a:lnTo>
                    <a:pt x="19812" y="0"/>
                  </a:lnTo>
                  <a:lnTo>
                    <a:pt x="27170" y="1595"/>
                  </a:lnTo>
                  <a:lnTo>
                    <a:pt x="32956" y="5905"/>
                  </a:lnTo>
                  <a:lnTo>
                    <a:pt x="36742" y="12215"/>
                  </a:lnTo>
                  <a:lnTo>
                    <a:pt x="38100" y="19811"/>
                  </a:lnTo>
                  <a:lnTo>
                    <a:pt x="36742" y="27170"/>
                  </a:lnTo>
                  <a:lnTo>
                    <a:pt x="32956" y="32956"/>
                  </a:lnTo>
                  <a:lnTo>
                    <a:pt x="27170" y="36742"/>
                  </a:lnTo>
                  <a:lnTo>
                    <a:pt x="19812" y="38099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5" name="object 105"/>
            <p:cNvSpPr/>
            <p:nvPr/>
          </p:nvSpPr>
          <p:spPr>
            <a:xfrm>
              <a:off x="2519172" y="1912620"/>
              <a:ext cx="38100" cy="38100"/>
            </a:xfrm>
            <a:custGeom>
              <a:avLst/>
              <a:gdLst/>
              <a:ahLst/>
              <a:cxnLst/>
              <a:rect l="l" t="t" r="r" b="b"/>
              <a:pathLst>
                <a:path w="38100" h="38100">
                  <a:moveTo>
                    <a:pt x="0" y="19811"/>
                  </a:moveTo>
                  <a:lnTo>
                    <a:pt x="1595" y="12215"/>
                  </a:lnTo>
                  <a:lnTo>
                    <a:pt x="5905" y="5905"/>
                  </a:lnTo>
                  <a:lnTo>
                    <a:pt x="12215" y="1595"/>
                  </a:lnTo>
                  <a:lnTo>
                    <a:pt x="19812" y="0"/>
                  </a:lnTo>
                  <a:lnTo>
                    <a:pt x="27170" y="1595"/>
                  </a:lnTo>
                  <a:lnTo>
                    <a:pt x="32956" y="5905"/>
                  </a:lnTo>
                  <a:lnTo>
                    <a:pt x="36742" y="12215"/>
                  </a:lnTo>
                  <a:lnTo>
                    <a:pt x="38100" y="19811"/>
                  </a:lnTo>
                  <a:lnTo>
                    <a:pt x="36742" y="27170"/>
                  </a:lnTo>
                  <a:lnTo>
                    <a:pt x="32956" y="32956"/>
                  </a:lnTo>
                  <a:lnTo>
                    <a:pt x="27170" y="36742"/>
                  </a:lnTo>
                  <a:lnTo>
                    <a:pt x="19812" y="38099"/>
                  </a:lnTo>
                  <a:lnTo>
                    <a:pt x="12215" y="36742"/>
                  </a:lnTo>
                  <a:lnTo>
                    <a:pt x="5905" y="32956"/>
                  </a:lnTo>
                  <a:lnTo>
                    <a:pt x="1595" y="27170"/>
                  </a:lnTo>
                  <a:lnTo>
                    <a:pt x="0" y="19811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106" name="object 106"/>
          <p:cNvGrpSpPr/>
          <p:nvPr/>
        </p:nvGrpSpPr>
        <p:grpSpPr>
          <a:xfrm>
            <a:off x="5125605" y="3069337"/>
            <a:ext cx="94951" cy="41275"/>
            <a:chOff x="2228088" y="3069336"/>
            <a:chExt cx="41275" cy="41275"/>
          </a:xfrm>
        </p:grpSpPr>
        <p:sp>
          <p:nvSpPr>
            <p:cNvPr id="107" name="object 107"/>
            <p:cNvSpPr/>
            <p:nvPr/>
          </p:nvSpPr>
          <p:spPr>
            <a:xfrm>
              <a:off x="2229612" y="3070860"/>
              <a:ext cx="38100" cy="38100"/>
            </a:xfrm>
            <a:custGeom>
              <a:avLst/>
              <a:gdLst/>
              <a:ahLst/>
              <a:cxnLst/>
              <a:rect l="l" t="t" r="r" b="b"/>
              <a:pathLst>
                <a:path w="38100" h="38100">
                  <a:moveTo>
                    <a:pt x="19812" y="38100"/>
                  </a:moveTo>
                  <a:lnTo>
                    <a:pt x="12215" y="36504"/>
                  </a:lnTo>
                  <a:lnTo>
                    <a:pt x="5905" y="32194"/>
                  </a:lnTo>
                  <a:lnTo>
                    <a:pt x="1595" y="25884"/>
                  </a:lnTo>
                  <a:lnTo>
                    <a:pt x="0" y="18288"/>
                  </a:lnTo>
                  <a:lnTo>
                    <a:pt x="1595" y="10929"/>
                  </a:lnTo>
                  <a:lnTo>
                    <a:pt x="5905" y="5143"/>
                  </a:lnTo>
                  <a:lnTo>
                    <a:pt x="12215" y="1357"/>
                  </a:lnTo>
                  <a:lnTo>
                    <a:pt x="19812" y="0"/>
                  </a:lnTo>
                  <a:lnTo>
                    <a:pt x="27170" y="1357"/>
                  </a:lnTo>
                  <a:lnTo>
                    <a:pt x="32956" y="5143"/>
                  </a:lnTo>
                  <a:lnTo>
                    <a:pt x="36742" y="10929"/>
                  </a:lnTo>
                  <a:lnTo>
                    <a:pt x="38100" y="18288"/>
                  </a:lnTo>
                  <a:lnTo>
                    <a:pt x="36742" y="25884"/>
                  </a:lnTo>
                  <a:lnTo>
                    <a:pt x="32956" y="32194"/>
                  </a:lnTo>
                  <a:lnTo>
                    <a:pt x="27170" y="36504"/>
                  </a:lnTo>
                  <a:lnTo>
                    <a:pt x="19812" y="3810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8" name="object 108"/>
            <p:cNvSpPr/>
            <p:nvPr/>
          </p:nvSpPr>
          <p:spPr>
            <a:xfrm>
              <a:off x="2229612" y="3070860"/>
              <a:ext cx="38100" cy="38100"/>
            </a:xfrm>
            <a:custGeom>
              <a:avLst/>
              <a:gdLst/>
              <a:ahLst/>
              <a:cxnLst/>
              <a:rect l="l" t="t" r="r" b="b"/>
              <a:pathLst>
                <a:path w="38100" h="38100">
                  <a:moveTo>
                    <a:pt x="0" y="18288"/>
                  </a:moveTo>
                  <a:lnTo>
                    <a:pt x="1595" y="10929"/>
                  </a:lnTo>
                  <a:lnTo>
                    <a:pt x="5905" y="5143"/>
                  </a:lnTo>
                  <a:lnTo>
                    <a:pt x="12215" y="1357"/>
                  </a:lnTo>
                  <a:lnTo>
                    <a:pt x="19812" y="0"/>
                  </a:lnTo>
                  <a:lnTo>
                    <a:pt x="27170" y="1357"/>
                  </a:lnTo>
                  <a:lnTo>
                    <a:pt x="32956" y="5143"/>
                  </a:lnTo>
                  <a:lnTo>
                    <a:pt x="36742" y="10929"/>
                  </a:lnTo>
                  <a:lnTo>
                    <a:pt x="38100" y="18288"/>
                  </a:lnTo>
                  <a:lnTo>
                    <a:pt x="36742" y="25884"/>
                  </a:lnTo>
                  <a:lnTo>
                    <a:pt x="32956" y="32194"/>
                  </a:lnTo>
                  <a:lnTo>
                    <a:pt x="27170" y="36504"/>
                  </a:lnTo>
                  <a:lnTo>
                    <a:pt x="19812" y="38100"/>
                  </a:lnTo>
                  <a:lnTo>
                    <a:pt x="12215" y="36504"/>
                  </a:lnTo>
                  <a:lnTo>
                    <a:pt x="5905" y="32194"/>
                  </a:lnTo>
                  <a:lnTo>
                    <a:pt x="1595" y="25884"/>
                  </a:lnTo>
                  <a:lnTo>
                    <a:pt x="0" y="18288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109" name="object 109"/>
          <p:cNvGrpSpPr/>
          <p:nvPr/>
        </p:nvGrpSpPr>
        <p:grpSpPr>
          <a:xfrm>
            <a:off x="4603226" y="3069337"/>
            <a:ext cx="94951" cy="41275"/>
            <a:chOff x="2001011" y="3069336"/>
            <a:chExt cx="41275" cy="41275"/>
          </a:xfrm>
        </p:grpSpPr>
        <p:sp>
          <p:nvSpPr>
            <p:cNvPr id="110" name="object 110"/>
            <p:cNvSpPr/>
            <p:nvPr/>
          </p:nvSpPr>
          <p:spPr>
            <a:xfrm>
              <a:off x="2002535" y="3070860"/>
              <a:ext cx="38100" cy="38100"/>
            </a:xfrm>
            <a:custGeom>
              <a:avLst/>
              <a:gdLst/>
              <a:ahLst/>
              <a:cxnLst/>
              <a:rect l="l" t="t" r="r" b="b"/>
              <a:pathLst>
                <a:path w="38100" h="38100">
                  <a:moveTo>
                    <a:pt x="19812" y="38100"/>
                  </a:moveTo>
                  <a:lnTo>
                    <a:pt x="12215" y="36504"/>
                  </a:lnTo>
                  <a:lnTo>
                    <a:pt x="5905" y="32194"/>
                  </a:lnTo>
                  <a:lnTo>
                    <a:pt x="1595" y="25884"/>
                  </a:lnTo>
                  <a:lnTo>
                    <a:pt x="0" y="18288"/>
                  </a:lnTo>
                  <a:lnTo>
                    <a:pt x="1595" y="10929"/>
                  </a:lnTo>
                  <a:lnTo>
                    <a:pt x="5905" y="5143"/>
                  </a:lnTo>
                  <a:lnTo>
                    <a:pt x="12215" y="1357"/>
                  </a:lnTo>
                  <a:lnTo>
                    <a:pt x="19812" y="0"/>
                  </a:lnTo>
                  <a:lnTo>
                    <a:pt x="27170" y="1357"/>
                  </a:lnTo>
                  <a:lnTo>
                    <a:pt x="32956" y="5143"/>
                  </a:lnTo>
                  <a:lnTo>
                    <a:pt x="36742" y="10929"/>
                  </a:lnTo>
                  <a:lnTo>
                    <a:pt x="38100" y="18288"/>
                  </a:lnTo>
                  <a:lnTo>
                    <a:pt x="36742" y="25884"/>
                  </a:lnTo>
                  <a:lnTo>
                    <a:pt x="32956" y="32194"/>
                  </a:lnTo>
                  <a:lnTo>
                    <a:pt x="27170" y="36504"/>
                  </a:lnTo>
                  <a:lnTo>
                    <a:pt x="19812" y="3810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1" name="object 111"/>
            <p:cNvSpPr/>
            <p:nvPr/>
          </p:nvSpPr>
          <p:spPr>
            <a:xfrm>
              <a:off x="2002535" y="3070860"/>
              <a:ext cx="38100" cy="38100"/>
            </a:xfrm>
            <a:custGeom>
              <a:avLst/>
              <a:gdLst/>
              <a:ahLst/>
              <a:cxnLst/>
              <a:rect l="l" t="t" r="r" b="b"/>
              <a:pathLst>
                <a:path w="38100" h="38100">
                  <a:moveTo>
                    <a:pt x="0" y="18288"/>
                  </a:moveTo>
                  <a:lnTo>
                    <a:pt x="1595" y="10929"/>
                  </a:lnTo>
                  <a:lnTo>
                    <a:pt x="5905" y="5143"/>
                  </a:lnTo>
                  <a:lnTo>
                    <a:pt x="12215" y="1357"/>
                  </a:lnTo>
                  <a:lnTo>
                    <a:pt x="19812" y="0"/>
                  </a:lnTo>
                  <a:lnTo>
                    <a:pt x="27170" y="1357"/>
                  </a:lnTo>
                  <a:lnTo>
                    <a:pt x="32956" y="5143"/>
                  </a:lnTo>
                  <a:lnTo>
                    <a:pt x="36742" y="10929"/>
                  </a:lnTo>
                  <a:lnTo>
                    <a:pt x="38100" y="18288"/>
                  </a:lnTo>
                  <a:lnTo>
                    <a:pt x="36742" y="25884"/>
                  </a:lnTo>
                  <a:lnTo>
                    <a:pt x="32956" y="32194"/>
                  </a:lnTo>
                  <a:lnTo>
                    <a:pt x="27170" y="36504"/>
                  </a:lnTo>
                  <a:lnTo>
                    <a:pt x="19812" y="38100"/>
                  </a:lnTo>
                  <a:lnTo>
                    <a:pt x="12215" y="36504"/>
                  </a:lnTo>
                  <a:lnTo>
                    <a:pt x="5905" y="32194"/>
                  </a:lnTo>
                  <a:lnTo>
                    <a:pt x="1595" y="25884"/>
                  </a:lnTo>
                  <a:lnTo>
                    <a:pt x="0" y="18288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112" name="object 112"/>
          <p:cNvGrpSpPr/>
          <p:nvPr/>
        </p:nvGrpSpPr>
        <p:grpSpPr>
          <a:xfrm>
            <a:off x="5125605" y="1932433"/>
            <a:ext cx="94951" cy="41275"/>
            <a:chOff x="2228088" y="1932432"/>
            <a:chExt cx="41275" cy="41275"/>
          </a:xfrm>
        </p:grpSpPr>
        <p:sp>
          <p:nvSpPr>
            <p:cNvPr id="113" name="object 113"/>
            <p:cNvSpPr/>
            <p:nvPr/>
          </p:nvSpPr>
          <p:spPr>
            <a:xfrm>
              <a:off x="2229612" y="1933956"/>
              <a:ext cx="38100" cy="38100"/>
            </a:xfrm>
            <a:custGeom>
              <a:avLst/>
              <a:gdLst/>
              <a:ahLst/>
              <a:cxnLst/>
              <a:rect l="l" t="t" r="r" b="b"/>
              <a:pathLst>
                <a:path w="38100" h="38100">
                  <a:moveTo>
                    <a:pt x="19812" y="38099"/>
                  </a:moveTo>
                  <a:lnTo>
                    <a:pt x="12215" y="36742"/>
                  </a:lnTo>
                  <a:lnTo>
                    <a:pt x="5905" y="32956"/>
                  </a:lnTo>
                  <a:lnTo>
                    <a:pt x="1595" y="27170"/>
                  </a:lnTo>
                  <a:lnTo>
                    <a:pt x="0" y="19811"/>
                  </a:lnTo>
                  <a:lnTo>
                    <a:pt x="1595" y="12215"/>
                  </a:lnTo>
                  <a:lnTo>
                    <a:pt x="5905" y="5905"/>
                  </a:lnTo>
                  <a:lnTo>
                    <a:pt x="12215" y="1595"/>
                  </a:lnTo>
                  <a:lnTo>
                    <a:pt x="19812" y="0"/>
                  </a:lnTo>
                  <a:lnTo>
                    <a:pt x="27170" y="1595"/>
                  </a:lnTo>
                  <a:lnTo>
                    <a:pt x="32956" y="5905"/>
                  </a:lnTo>
                  <a:lnTo>
                    <a:pt x="36742" y="12215"/>
                  </a:lnTo>
                  <a:lnTo>
                    <a:pt x="38100" y="19811"/>
                  </a:lnTo>
                  <a:lnTo>
                    <a:pt x="36742" y="27170"/>
                  </a:lnTo>
                  <a:lnTo>
                    <a:pt x="32956" y="32956"/>
                  </a:lnTo>
                  <a:lnTo>
                    <a:pt x="27170" y="36742"/>
                  </a:lnTo>
                  <a:lnTo>
                    <a:pt x="19812" y="38099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4" name="object 114"/>
            <p:cNvSpPr/>
            <p:nvPr/>
          </p:nvSpPr>
          <p:spPr>
            <a:xfrm>
              <a:off x="2229612" y="1933956"/>
              <a:ext cx="38100" cy="38100"/>
            </a:xfrm>
            <a:custGeom>
              <a:avLst/>
              <a:gdLst/>
              <a:ahLst/>
              <a:cxnLst/>
              <a:rect l="l" t="t" r="r" b="b"/>
              <a:pathLst>
                <a:path w="38100" h="38100">
                  <a:moveTo>
                    <a:pt x="0" y="19811"/>
                  </a:moveTo>
                  <a:lnTo>
                    <a:pt x="1595" y="12215"/>
                  </a:lnTo>
                  <a:lnTo>
                    <a:pt x="5905" y="5905"/>
                  </a:lnTo>
                  <a:lnTo>
                    <a:pt x="12215" y="1595"/>
                  </a:lnTo>
                  <a:lnTo>
                    <a:pt x="19812" y="0"/>
                  </a:lnTo>
                  <a:lnTo>
                    <a:pt x="27170" y="1595"/>
                  </a:lnTo>
                  <a:lnTo>
                    <a:pt x="32956" y="5905"/>
                  </a:lnTo>
                  <a:lnTo>
                    <a:pt x="36742" y="12215"/>
                  </a:lnTo>
                  <a:lnTo>
                    <a:pt x="38100" y="19811"/>
                  </a:lnTo>
                  <a:lnTo>
                    <a:pt x="36742" y="27170"/>
                  </a:lnTo>
                  <a:lnTo>
                    <a:pt x="32956" y="32956"/>
                  </a:lnTo>
                  <a:lnTo>
                    <a:pt x="27170" y="36742"/>
                  </a:lnTo>
                  <a:lnTo>
                    <a:pt x="19812" y="38099"/>
                  </a:lnTo>
                  <a:lnTo>
                    <a:pt x="12215" y="36742"/>
                  </a:lnTo>
                  <a:lnTo>
                    <a:pt x="5905" y="32956"/>
                  </a:lnTo>
                  <a:lnTo>
                    <a:pt x="1595" y="27170"/>
                  </a:lnTo>
                  <a:lnTo>
                    <a:pt x="0" y="19811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115" name="object 115"/>
          <p:cNvGrpSpPr/>
          <p:nvPr/>
        </p:nvGrpSpPr>
        <p:grpSpPr>
          <a:xfrm>
            <a:off x="4603226" y="1932433"/>
            <a:ext cx="94951" cy="41275"/>
            <a:chOff x="2001011" y="1932432"/>
            <a:chExt cx="41275" cy="41275"/>
          </a:xfrm>
        </p:grpSpPr>
        <p:sp>
          <p:nvSpPr>
            <p:cNvPr id="116" name="object 116"/>
            <p:cNvSpPr/>
            <p:nvPr/>
          </p:nvSpPr>
          <p:spPr>
            <a:xfrm>
              <a:off x="2002535" y="1933956"/>
              <a:ext cx="38100" cy="38100"/>
            </a:xfrm>
            <a:custGeom>
              <a:avLst/>
              <a:gdLst/>
              <a:ahLst/>
              <a:cxnLst/>
              <a:rect l="l" t="t" r="r" b="b"/>
              <a:pathLst>
                <a:path w="38100" h="38100">
                  <a:moveTo>
                    <a:pt x="19812" y="38099"/>
                  </a:moveTo>
                  <a:lnTo>
                    <a:pt x="12215" y="36742"/>
                  </a:lnTo>
                  <a:lnTo>
                    <a:pt x="5905" y="32956"/>
                  </a:lnTo>
                  <a:lnTo>
                    <a:pt x="1595" y="27170"/>
                  </a:lnTo>
                  <a:lnTo>
                    <a:pt x="0" y="19811"/>
                  </a:lnTo>
                  <a:lnTo>
                    <a:pt x="1595" y="12215"/>
                  </a:lnTo>
                  <a:lnTo>
                    <a:pt x="5905" y="5905"/>
                  </a:lnTo>
                  <a:lnTo>
                    <a:pt x="12215" y="1595"/>
                  </a:lnTo>
                  <a:lnTo>
                    <a:pt x="19812" y="0"/>
                  </a:lnTo>
                  <a:lnTo>
                    <a:pt x="27170" y="1595"/>
                  </a:lnTo>
                  <a:lnTo>
                    <a:pt x="32956" y="5905"/>
                  </a:lnTo>
                  <a:lnTo>
                    <a:pt x="36742" y="12215"/>
                  </a:lnTo>
                  <a:lnTo>
                    <a:pt x="38100" y="19811"/>
                  </a:lnTo>
                  <a:lnTo>
                    <a:pt x="36742" y="27170"/>
                  </a:lnTo>
                  <a:lnTo>
                    <a:pt x="32956" y="32956"/>
                  </a:lnTo>
                  <a:lnTo>
                    <a:pt x="27170" y="36742"/>
                  </a:lnTo>
                  <a:lnTo>
                    <a:pt x="19812" y="38099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7" name="object 117"/>
            <p:cNvSpPr/>
            <p:nvPr/>
          </p:nvSpPr>
          <p:spPr>
            <a:xfrm>
              <a:off x="2002535" y="1933956"/>
              <a:ext cx="38100" cy="38100"/>
            </a:xfrm>
            <a:custGeom>
              <a:avLst/>
              <a:gdLst/>
              <a:ahLst/>
              <a:cxnLst/>
              <a:rect l="l" t="t" r="r" b="b"/>
              <a:pathLst>
                <a:path w="38100" h="38100">
                  <a:moveTo>
                    <a:pt x="0" y="19811"/>
                  </a:moveTo>
                  <a:lnTo>
                    <a:pt x="1595" y="12215"/>
                  </a:lnTo>
                  <a:lnTo>
                    <a:pt x="5905" y="5905"/>
                  </a:lnTo>
                  <a:lnTo>
                    <a:pt x="12215" y="1595"/>
                  </a:lnTo>
                  <a:lnTo>
                    <a:pt x="19812" y="0"/>
                  </a:lnTo>
                  <a:lnTo>
                    <a:pt x="27170" y="1595"/>
                  </a:lnTo>
                  <a:lnTo>
                    <a:pt x="32956" y="5905"/>
                  </a:lnTo>
                  <a:lnTo>
                    <a:pt x="36742" y="12215"/>
                  </a:lnTo>
                  <a:lnTo>
                    <a:pt x="38100" y="19811"/>
                  </a:lnTo>
                  <a:lnTo>
                    <a:pt x="36742" y="27170"/>
                  </a:lnTo>
                  <a:lnTo>
                    <a:pt x="32956" y="32956"/>
                  </a:lnTo>
                  <a:lnTo>
                    <a:pt x="27170" y="36742"/>
                  </a:lnTo>
                  <a:lnTo>
                    <a:pt x="19812" y="38099"/>
                  </a:lnTo>
                  <a:lnTo>
                    <a:pt x="12215" y="36742"/>
                  </a:lnTo>
                  <a:lnTo>
                    <a:pt x="5905" y="32956"/>
                  </a:lnTo>
                  <a:lnTo>
                    <a:pt x="1595" y="27170"/>
                  </a:lnTo>
                  <a:lnTo>
                    <a:pt x="0" y="19811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118" name="object 118"/>
          <p:cNvGrpSpPr/>
          <p:nvPr/>
        </p:nvGrpSpPr>
        <p:grpSpPr>
          <a:xfrm>
            <a:off x="7625301" y="2136648"/>
            <a:ext cx="94951" cy="41275"/>
            <a:chOff x="3314700" y="2136647"/>
            <a:chExt cx="41275" cy="41275"/>
          </a:xfrm>
        </p:grpSpPr>
        <p:sp>
          <p:nvSpPr>
            <p:cNvPr id="119" name="object 119"/>
            <p:cNvSpPr/>
            <p:nvPr/>
          </p:nvSpPr>
          <p:spPr>
            <a:xfrm>
              <a:off x="3316223" y="2138171"/>
              <a:ext cx="38100" cy="38100"/>
            </a:xfrm>
            <a:custGeom>
              <a:avLst/>
              <a:gdLst/>
              <a:ahLst/>
              <a:cxnLst/>
              <a:rect l="l" t="t" r="r" b="b"/>
              <a:pathLst>
                <a:path w="38100" h="38100">
                  <a:moveTo>
                    <a:pt x="19812" y="38100"/>
                  </a:moveTo>
                  <a:lnTo>
                    <a:pt x="12215" y="36504"/>
                  </a:lnTo>
                  <a:lnTo>
                    <a:pt x="5905" y="32194"/>
                  </a:lnTo>
                  <a:lnTo>
                    <a:pt x="1595" y="25884"/>
                  </a:lnTo>
                  <a:lnTo>
                    <a:pt x="0" y="18288"/>
                  </a:lnTo>
                  <a:lnTo>
                    <a:pt x="1595" y="10929"/>
                  </a:lnTo>
                  <a:lnTo>
                    <a:pt x="5905" y="5143"/>
                  </a:lnTo>
                  <a:lnTo>
                    <a:pt x="12215" y="1357"/>
                  </a:lnTo>
                  <a:lnTo>
                    <a:pt x="19812" y="0"/>
                  </a:lnTo>
                  <a:lnTo>
                    <a:pt x="27170" y="1357"/>
                  </a:lnTo>
                  <a:lnTo>
                    <a:pt x="32956" y="5143"/>
                  </a:lnTo>
                  <a:lnTo>
                    <a:pt x="36742" y="10929"/>
                  </a:lnTo>
                  <a:lnTo>
                    <a:pt x="38100" y="18288"/>
                  </a:lnTo>
                  <a:lnTo>
                    <a:pt x="36742" y="25884"/>
                  </a:lnTo>
                  <a:lnTo>
                    <a:pt x="32956" y="32194"/>
                  </a:lnTo>
                  <a:lnTo>
                    <a:pt x="27170" y="36504"/>
                  </a:lnTo>
                  <a:lnTo>
                    <a:pt x="19812" y="3810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0" name="object 120"/>
            <p:cNvSpPr/>
            <p:nvPr/>
          </p:nvSpPr>
          <p:spPr>
            <a:xfrm>
              <a:off x="3316223" y="2138171"/>
              <a:ext cx="38100" cy="38100"/>
            </a:xfrm>
            <a:custGeom>
              <a:avLst/>
              <a:gdLst/>
              <a:ahLst/>
              <a:cxnLst/>
              <a:rect l="l" t="t" r="r" b="b"/>
              <a:pathLst>
                <a:path w="38100" h="38100">
                  <a:moveTo>
                    <a:pt x="0" y="18288"/>
                  </a:moveTo>
                  <a:lnTo>
                    <a:pt x="1595" y="10929"/>
                  </a:lnTo>
                  <a:lnTo>
                    <a:pt x="5905" y="5143"/>
                  </a:lnTo>
                  <a:lnTo>
                    <a:pt x="12215" y="1357"/>
                  </a:lnTo>
                  <a:lnTo>
                    <a:pt x="19812" y="0"/>
                  </a:lnTo>
                  <a:lnTo>
                    <a:pt x="27170" y="1357"/>
                  </a:lnTo>
                  <a:lnTo>
                    <a:pt x="32956" y="5143"/>
                  </a:lnTo>
                  <a:lnTo>
                    <a:pt x="36742" y="10929"/>
                  </a:lnTo>
                  <a:lnTo>
                    <a:pt x="38100" y="18288"/>
                  </a:lnTo>
                  <a:lnTo>
                    <a:pt x="36742" y="25884"/>
                  </a:lnTo>
                  <a:lnTo>
                    <a:pt x="32956" y="32194"/>
                  </a:lnTo>
                  <a:lnTo>
                    <a:pt x="27170" y="36504"/>
                  </a:lnTo>
                  <a:lnTo>
                    <a:pt x="19812" y="38100"/>
                  </a:lnTo>
                  <a:lnTo>
                    <a:pt x="12215" y="36504"/>
                  </a:lnTo>
                  <a:lnTo>
                    <a:pt x="5905" y="32194"/>
                  </a:lnTo>
                  <a:lnTo>
                    <a:pt x="1595" y="25884"/>
                  </a:lnTo>
                  <a:lnTo>
                    <a:pt x="0" y="18288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121" name="object 121"/>
          <p:cNvGrpSpPr/>
          <p:nvPr/>
        </p:nvGrpSpPr>
        <p:grpSpPr>
          <a:xfrm>
            <a:off x="4603226" y="2366773"/>
            <a:ext cx="94951" cy="41275"/>
            <a:chOff x="2001011" y="2366772"/>
            <a:chExt cx="41275" cy="41275"/>
          </a:xfrm>
        </p:grpSpPr>
        <p:sp>
          <p:nvSpPr>
            <p:cNvPr id="122" name="object 122"/>
            <p:cNvSpPr/>
            <p:nvPr/>
          </p:nvSpPr>
          <p:spPr>
            <a:xfrm>
              <a:off x="2002535" y="2368296"/>
              <a:ext cx="38100" cy="38100"/>
            </a:xfrm>
            <a:custGeom>
              <a:avLst/>
              <a:gdLst/>
              <a:ahLst/>
              <a:cxnLst/>
              <a:rect l="l" t="t" r="r" b="b"/>
              <a:pathLst>
                <a:path w="38100" h="38100">
                  <a:moveTo>
                    <a:pt x="19812" y="38099"/>
                  </a:moveTo>
                  <a:lnTo>
                    <a:pt x="12215" y="36742"/>
                  </a:lnTo>
                  <a:lnTo>
                    <a:pt x="5905" y="32956"/>
                  </a:lnTo>
                  <a:lnTo>
                    <a:pt x="1595" y="27170"/>
                  </a:lnTo>
                  <a:lnTo>
                    <a:pt x="0" y="19811"/>
                  </a:lnTo>
                  <a:lnTo>
                    <a:pt x="1595" y="12215"/>
                  </a:lnTo>
                  <a:lnTo>
                    <a:pt x="5905" y="5905"/>
                  </a:lnTo>
                  <a:lnTo>
                    <a:pt x="12215" y="1595"/>
                  </a:lnTo>
                  <a:lnTo>
                    <a:pt x="19812" y="0"/>
                  </a:lnTo>
                  <a:lnTo>
                    <a:pt x="27170" y="1595"/>
                  </a:lnTo>
                  <a:lnTo>
                    <a:pt x="32956" y="5905"/>
                  </a:lnTo>
                  <a:lnTo>
                    <a:pt x="36742" y="12215"/>
                  </a:lnTo>
                  <a:lnTo>
                    <a:pt x="38100" y="19811"/>
                  </a:lnTo>
                  <a:lnTo>
                    <a:pt x="36742" y="27170"/>
                  </a:lnTo>
                  <a:lnTo>
                    <a:pt x="32956" y="32956"/>
                  </a:lnTo>
                  <a:lnTo>
                    <a:pt x="27170" y="36742"/>
                  </a:lnTo>
                  <a:lnTo>
                    <a:pt x="19812" y="38099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3" name="object 123"/>
            <p:cNvSpPr/>
            <p:nvPr/>
          </p:nvSpPr>
          <p:spPr>
            <a:xfrm>
              <a:off x="2002535" y="2368296"/>
              <a:ext cx="38100" cy="38100"/>
            </a:xfrm>
            <a:custGeom>
              <a:avLst/>
              <a:gdLst/>
              <a:ahLst/>
              <a:cxnLst/>
              <a:rect l="l" t="t" r="r" b="b"/>
              <a:pathLst>
                <a:path w="38100" h="38100">
                  <a:moveTo>
                    <a:pt x="0" y="19811"/>
                  </a:moveTo>
                  <a:lnTo>
                    <a:pt x="1595" y="12215"/>
                  </a:lnTo>
                  <a:lnTo>
                    <a:pt x="5905" y="5905"/>
                  </a:lnTo>
                  <a:lnTo>
                    <a:pt x="12215" y="1595"/>
                  </a:lnTo>
                  <a:lnTo>
                    <a:pt x="19812" y="0"/>
                  </a:lnTo>
                  <a:lnTo>
                    <a:pt x="27170" y="1595"/>
                  </a:lnTo>
                  <a:lnTo>
                    <a:pt x="32956" y="5905"/>
                  </a:lnTo>
                  <a:lnTo>
                    <a:pt x="36742" y="12215"/>
                  </a:lnTo>
                  <a:lnTo>
                    <a:pt x="38100" y="19811"/>
                  </a:lnTo>
                  <a:lnTo>
                    <a:pt x="36742" y="27170"/>
                  </a:lnTo>
                  <a:lnTo>
                    <a:pt x="32956" y="32956"/>
                  </a:lnTo>
                  <a:lnTo>
                    <a:pt x="27170" y="36742"/>
                  </a:lnTo>
                  <a:lnTo>
                    <a:pt x="19812" y="38099"/>
                  </a:lnTo>
                  <a:lnTo>
                    <a:pt x="12215" y="36742"/>
                  </a:lnTo>
                  <a:lnTo>
                    <a:pt x="5905" y="32956"/>
                  </a:lnTo>
                  <a:lnTo>
                    <a:pt x="1595" y="27170"/>
                  </a:lnTo>
                  <a:lnTo>
                    <a:pt x="0" y="19811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124" name="object 124"/>
          <p:cNvGrpSpPr/>
          <p:nvPr/>
        </p:nvGrpSpPr>
        <p:grpSpPr>
          <a:xfrm>
            <a:off x="6717274" y="2956561"/>
            <a:ext cx="94951" cy="40005"/>
            <a:chOff x="2919983" y="2956560"/>
            <a:chExt cx="41275" cy="40005"/>
          </a:xfrm>
        </p:grpSpPr>
        <p:sp>
          <p:nvSpPr>
            <p:cNvPr id="125" name="object 125"/>
            <p:cNvSpPr/>
            <p:nvPr/>
          </p:nvSpPr>
          <p:spPr>
            <a:xfrm>
              <a:off x="2921507" y="2958084"/>
              <a:ext cx="38100" cy="36830"/>
            </a:xfrm>
            <a:custGeom>
              <a:avLst/>
              <a:gdLst/>
              <a:ahLst/>
              <a:cxnLst/>
              <a:rect l="l" t="t" r="r" b="b"/>
              <a:pathLst>
                <a:path w="38100" h="36830">
                  <a:moveTo>
                    <a:pt x="18288" y="36576"/>
                  </a:moveTo>
                  <a:lnTo>
                    <a:pt x="10929" y="35218"/>
                  </a:lnTo>
                  <a:lnTo>
                    <a:pt x="5143" y="31432"/>
                  </a:lnTo>
                  <a:lnTo>
                    <a:pt x="1357" y="25646"/>
                  </a:lnTo>
                  <a:lnTo>
                    <a:pt x="0" y="18288"/>
                  </a:lnTo>
                  <a:lnTo>
                    <a:pt x="1357" y="10929"/>
                  </a:lnTo>
                  <a:lnTo>
                    <a:pt x="5143" y="5143"/>
                  </a:lnTo>
                  <a:lnTo>
                    <a:pt x="10929" y="1357"/>
                  </a:lnTo>
                  <a:lnTo>
                    <a:pt x="18288" y="0"/>
                  </a:lnTo>
                  <a:lnTo>
                    <a:pt x="25884" y="1357"/>
                  </a:lnTo>
                  <a:lnTo>
                    <a:pt x="32194" y="5143"/>
                  </a:lnTo>
                  <a:lnTo>
                    <a:pt x="36504" y="10929"/>
                  </a:lnTo>
                  <a:lnTo>
                    <a:pt x="38100" y="18288"/>
                  </a:lnTo>
                  <a:lnTo>
                    <a:pt x="36504" y="25646"/>
                  </a:lnTo>
                  <a:lnTo>
                    <a:pt x="32194" y="31432"/>
                  </a:lnTo>
                  <a:lnTo>
                    <a:pt x="25884" y="35218"/>
                  </a:lnTo>
                  <a:lnTo>
                    <a:pt x="18288" y="36576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6" name="object 126"/>
            <p:cNvSpPr/>
            <p:nvPr/>
          </p:nvSpPr>
          <p:spPr>
            <a:xfrm>
              <a:off x="2921507" y="2958084"/>
              <a:ext cx="38100" cy="36830"/>
            </a:xfrm>
            <a:custGeom>
              <a:avLst/>
              <a:gdLst/>
              <a:ahLst/>
              <a:cxnLst/>
              <a:rect l="l" t="t" r="r" b="b"/>
              <a:pathLst>
                <a:path w="38100" h="36830">
                  <a:moveTo>
                    <a:pt x="0" y="18288"/>
                  </a:moveTo>
                  <a:lnTo>
                    <a:pt x="1357" y="10929"/>
                  </a:lnTo>
                  <a:lnTo>
                    <a:pt x="5143" y="5143"/>
                  </a:lnTo>
                  <a:lnTo>
                    <a:pt x="10929" y="1357"/>
                  </a:lnTo>
                  <a:lnTo>
                    <a:pt x="18288" y="0"/>
                  </a:lnTo>
                  <a:lnTo>
                    <a:pt x="25884" y="1357"/>
                  </a:lnTo>
                  <a:lnTo>
                    <a:pt x="32194" y="5143"/>
                  </a:lnTo>
                  <a:lnTo>
                    <a:pt x="36504" y="10929"/>
                  </a:lnTo>
                  <a:lnTo>
                    <a:pt x="38100" y="18288"/>
                  </a:lnTo>
                  <a:lnTo>
                    <a:pt x="36504" y="25646"/>
                  </a:lnTo>
                  <a:lnTo>
                    <a:pt x="32194" y="31432"/>
                  </a:lnTo>
                  <a:lnTo>
                    <a:pt x="25884" y="35218"/>
                  </a:lnTo>
                  <a:lnTo>
                    <a:pt x="18288" y="36576"/>
                  </a:lnTo>
                  <a:lnTo>
                    <a:pt x="10929" y="35218"/>
                  </a:lnTo>
                  <a:lnTo>
                    <a:pt x="5143" y="31432"/>
                  </a:lnTo>
                  <a:lnTo>
                    <a:pt x="1357" y="25646"/>
                  </a:lnTo>
                  <a:lnTo>
                    <a:pt x="0" y="18288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127" name="object 127"/>
          <p:cNvGrpSpPr/>
          <p:nvPr/>
        </p:nvGrpSpPr>
        <p:grpSpPr>
          <a:xfrm>
            <a:off x="6717274" y="2136648"/>
            <a:ext cx="94951" cy="41275"/>
            <a:chOff x="2919983" y="2136647"/>
            <a:chExt cx="41275" cy="41275"/>
          </a:xfrm>
        </p:grpSpPr>
        <p:sp>
          <p:nvSpPr>
            <p:cNvPr id="128" name="object 128"/>
            <p:cNvSpPr/>
            <p:nvPr/>
          </p:nvSpPr>
          <p:spPr>
            <a:xfrm>
              <a:off x="2921507" y="2138171"/>
              <a:ext cx="38100" cy="38100"/>
            </a:xfrm>
            <a:custGeom>
              <a:avLst/>
              <a:gdLst/>
              <a:ahLst/>
              <a:cxnLst/>
              <a:rect l="l" t="t" r="r" b="b"/>
              <a:pathLst>
                <a:path w="38100" h="38100">
                  <a:moveTo>
                    <a:pt x="18288" y="38100"/>
                  </a:moveTo>
                  <a:lnTo>
                    <a:pt x="10929" y="36504"/>
                  </a:lnTo>
                  <a:lnTo>
                    <a:pt x="5143" y="32194"/>
                  </a:lnTo>
                  <a:lnTo>
                    <a:pt x="1357" y="25884"/>
                  </a:lnTo>
                  <a:lnTo>
                    <a:pt x="0" y="18288"/>
                  </a:lnTo>
                  <a:lnTo>
                    <a:pt x="1357" y="10929"/>
                  </a:lnTo>
                  <a:lnTo>
                    <a:pt x="5143" y="5143"/>
                  </a:lnTo>
                  <a:lnTo>
                    <a:pt x="10929" y="1357"/>
                  </a:lnTo>
                  <a:lnTo>
                    <a:pt x="18288" y="0"/>
                  </a:lnTo>
                  <a:lnTo>
                    <a:pt x="25884" y="1357"/>
                  </a:lnTo>
                  <a:lnTo>
                    <a:pt x="32194" y="5143"/>
                  </a:lnTo>
                  <a:lnTo>
                    <a:pt x="36504" y="10929"/>
                  </a:lnTo>
                  <a:lnTo>
                    <a:pt x="38100" y="18288"/>
                  </a:lnTo>
                  <a:lnTo>
                    <a:pt x="36504" y="25884"/>
                  </a:lnTo>
                  <a:lnTo>
                    <a:pt x="32194" y="32194"/>
                  </a:lnTo>
                  <a:lnTo>
                    <a:pt x="25884" y="36504"/>
                  </a:lnTo>
                  <a:lnTo>
                    <a:pt x="18288" y="3810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9" name="object 129"/>
            <p:cNvSpPr/>
            <p:nvPr/>
          </p:nvSpPr>
          <p:spPr>
            <a:xfrm>
              <a:off x="2921507" y="2138171"/>
              <a:ext cx="38100" cy="38100"/>
            </a:xfrm>
            <a:custGeom>
              <a:avLst/>
              <a:gdLst/>
              <a:ahLst/>
              <a:cxnLst/>
              <a:rect l="l" t="t" r="r" b="b"/>
              <a:pathLst>
                <a:path w="38100" h="38100">
                  <a:moveTo>
                    <a:pt x="0" y="18288"/>
                  </a:moveTo>
                  <a:lnTo>
                    <a:pt x="1357" y="10929"/>
                  </a:lnTo>
                  <a:lnTo>
                    <a:pt x="5143" y="5143"/>
                  </a:lnTo>
                  <a:lnTo>
                    <a:pt x="10929" y="1357"/>
                  </a:lnTo>
                  <a:lnTo>
                    <a:pt x="18288" y="0"/>
                  </a:lnTo>
                  <a:lnTo>
                    <a:pt x="25884" y="1357"/>
                  </a:lnTo>
                  <a:lnTo>
                    <a:pt x="32194" y="5143"/>
                  </a:lnTo>
                  <a:lnTo>
                    <a:pt x="36504" y="10929"/>
                  </a:lnTo>
                  <a:lnTo>
                    <a:pt x="38100" y="18288"/>
                  </a:lnTo>
                  <a:lnTo>
                    <a:pt x="36504" y="25884"/>
                  </a:lnTo>
                  <a:lnTo>
                    <a:pt x="32194" y="32194"/>
                  </a:lnTo>
                  <a:lnTo>
                    <a:pt x="25884" y="36504"/>
                  </a:lnTo>
                  <a:lnTo>
                    <a:pt x="18288" y="38100"/>
                  </a:lnTo>
                  <a:lnTo>
                    <a:pt x="10929" y="36504"/>
                  </a:lnTo>
                  <a:lnTo>
                    <a:pt x="5143" y="32194"/>
                  </a:lnTo>
                  <a:lnTo>
                    <a:pt x="1357" y="25884"/>
                  </a:lnTo>
                  <a:lnTo>
                    <a:pt x="0" y="18288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130" name="object 130"/>
          <p:cNvGrpSpPr/>
          <p:nvPr/>
        </p:nvGrpSpPr>
        <p:grpSpPr>
          <a:xfrm>
            <a:off x="8459699" y="3054096"/>
            <a:ext cx="92029" cy="43180"/>
            <a:chOff x="3677411" y="3054096"/>
            <a:chExt cx="40005" cy="43180"/>
          </a:xfrm>
        </p:grpSpPr>
        <p:sp>
          <p:nvSpPr>
            <p:cNvPr id="131" name="object 131"/>
            <p:cNvSpPr/>
            <p:nvPr/>
          </p:nvSpPr>
          <p:spPr>
            <a:xfrm>
              <a:off x="3678935" y="3055620"/>
              <a:ext cx="36830" cy="40005"/>
            </a:xfrm>
            <a:custGeom>
              <a:avLst/>
              <a:gdLst/>
              <a:ahLst/>
              <a:cxnLst/>
              <a:rect l="l" t="t" r="r" b="b"/>
              <a:pathLst>
                <a:path w="36829" h="40005">
                  <a:moveTo>
                    <a:pt x="19812" y="39623"/>
                  </a:moveTo>
                  <a:lnTo>
                    <a:pt x="12215" y="38028"/>
                  </a:lnTo>
                  <a:lnTo>
                    <a:pt x="5905" y="33718"/>
                  </a:lnTo>
                  <a:lnTo>
                    <a:pt x="1595" y="27408"/>
                  </a:lnTo>
                  <a:lnTo>
                    <a:pt x="0" y="19811"/>
                  </a:lnTo>
                  <a:lnTo>
                    <a:pt x="1595" y="12215"/>
                  </a:lnTo>
                  <a:lnTo>
                    <a:pt x="5905" y="5905"/>
                  </a:lnTo>
                  <a:lnTo>
                    <a:pt x="12215" y="1595"/>
                  </a:lnTo>
                  <a:lnTo>
                    <a:pt x="19812" y="0"/>
                  </a:lnTo>
                  <a:lnTo>
                    <a:pt x="26931" y="1595"/>
                  </a:lnTo>
                  <a:lnTo>
                    <a:pt x="32194" y="5905"/>
                  </a:lnTo>
                  <a:lnTo>
                    <a:pt x="35456" y="12215"/>
                  </a:lnTo>
                  <a:lnTo>
                    <a:pt x="36576" y="19811"/>
                  </a:lnTo>
                  <a:lnTo>
                    <a:pt x="35456" y="27408"/>
                  </a:lnTo>
                  <a:lnTo>
                    <a:pt x="32194" y="33718"/>
                  </a:lnTo>
                  <a:lnTo>
                    <a:pt x="26931" y="38028"/>
                  </a:lnTo>
                  <a:lnTo>
                    <a:pt x="19812" y="39623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2" name="object 132"/>
            <p:cNvSpPr/>
            <p:nvPr/>
          </p:nvSpPr>
          <p:spPr>
            <a:xfrm>
              <a:off x="3678935" y="3055620"/>
              <a:ext cx="36830" cy="40005"/>
            </a:xfrm>
            <a:custGeom>
              <a:avLst/>
              <a:gdLst/>
              <a:ahLst/>
              <a:cxnLst/>
              <a:rect l="l" t="t" r="r" b="b"/>
              <a:pathLst>
                <a:path w="36829" h="40005">
                  <a:moveTo>
                    <a:pt x="0" y="19811"/>
                  </a:moveTo>
                  <a:lnTo>
                    <a:pt x="1595" y="12215"/>
                  </a:lnTo>
                  <a:lnTo>
                    <a:pt x="5905" y="5905"/>
                  </a:lnTo>
                  <a:lnTo>
                    <a:pt x="12215" y="1595"/>
                  </a:lnTo>
                  <a:lnTo>
                    <a:pt x="19812" y="0"/>
                  </a:lnTo>
                  <a:lnTo>
                    <a:pt x="26931" y="1595"/>
                  </a:lnTo>
                  <a:lnTo>
                    <a:pt x="32194" y="5905"/>
                  </a:lnTo>
                  <a:lnTo>
                    <a:pt x="35456" y="12215"/>
                  </a:lnTo>
                  <a:lnTo>
                    <a:pt x="36576" y="19811"/>
                  </a:lnTo>
                  <a:lnTo>
                    <a:pt x="35456" y="27408"/>
                  </a:lnTo>
                  <a:lnTo>
                    <a:pt x="32194" y="33718"/>
                  </a:lnTo>
                  <a:lnTo>
                    <a:pt x="26931" y="38028"/>
                  </a:lnTo>
                  <a:lnTo>
                    <a:pt x="19812" y="39623"/>
                  </a:lnTo>
                  <a:lnTo>
                    <a:pt x="12215" y="38028"/>
                  </a:lnTo>
                  <a:lnTo>
                    <a:pt x="5905" y="33718"/>
                  </a:lnTo>
                  <a:lnTo>
                    <a:pt x="1595" y="27408"/>
                  </a:lnTo>
                  <a:lnTo>
                    <a:pt x="0" y="19811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133" name="object 133"/>
          <p:cNvGrpSpPr/>
          <p:nvPr/>
        </p:nvGrpSpPr>
        <p:grpSpPr>
          <a:xfrm>
            <a:off x="8459699" y="2842261"/>
            <a:ext cx="92029" cy="41275"/>
            <a:chOff x="3677411" y="2842260"/>
            <a:chExt cx="40005" cy="41275"/>
          </a:xfrm>
        </p:grpSpPr>
        <p:sp>
          <p:nvSpPr>
            <p:cNvPr id="134" name="object 134"/>
            <p:cNvSpPr/>
            <p:nvPr/>
          </p:nvSpPr>
          <p:spPr>
            <a:xfrm>
              <a:off x="3678935" y="2843784"/>
              <a:ext cx="36830" cy="38100"/>
            </a:xfrm>
            <a:custGeom>
              <a:avLst/>
              <a:gdLst/>
              <a:ahLst/>
              <a:cxnLst/>
              <a:rect l="l" t="t" r="r" b="b"/>
              <a:pathLst>
                <a:path w="36829" h="38100">
                  <a:moveTo>
                    <a:pt x="19812" y="38100"/>
                  </a:moveTo>
                  <a:lnTo>
                    <a:pt x="12215" y="36504"/>
                  </a:lnTo>
                  <a:lnTo>
                    <a:pt x="5905" y="32194"/>
                  </a:lnTo>
                  <a:lnTo>
                    <a:pt x="1595" y="25884"/>
                  </a:lnTo>
                  <a:lnTo>
                    <a:pt x="0" y="18288"/>
                  </a:lnTo>
                  <a:lnTo>
                    <a:pt x="1595" y="10929"/>
                  </a:lnTo>
                  <a:lnTo>
                    <a:pt x="5905" y="5143"/>
                  </a:lnTo>
                  <a:lnTo>
                    <a:pt x="12215" y="1357"/>
                  </a:lnTo>
                  <a:lnTo>
                    <a:pt x="19812" y="0"/>
                  </a:lnTo>
                  <a:lnTo>
                    <a:pt x="30480" y="0"/>
                  </a:lnTo>
                  <a:lnTo>
                    <a:pt x="36576" y="7620"/>
                  </a:lnTo>
                  <a:lnTo>
                    <a:pt x="36576" y="18288"/>
                  </a:lnTo>
                  <a:lnTo>
                    <a:pt x="35456" y="25884"/>
                  </a:lnTo>
                  <a:lnTo>
                    <a:pt x="32194" y="32194"/>
                  </a:lnTo>
                  <a:lnTo>
                    <a:pt x="26931" y="36504"/>
                  </a:lnTo>
                  <a:lnTo>
                    <a:pt x="19812" y="3810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5" name="object 135"/>
            <p:cNvSpPr/>
            <p:nvPr/>
          </p:nvSpPr>
          <p:spPr>
            <a:xfrm>
              <a:off x="3678935" y="2843784"/>
              <a:ext cx="36830" cy="38100"/>
            </a:xfrm>
            <a:custGeom>
              <a:avLst/>
              <a:gdLst/>
              <a:ahLst/>
              <a:cxnLst/>
              <a:rect l="l" t="t" r="r" b="b"/>
              <a:pathLst>
                <a:path w="36829" h="38100">
                  <a:moveTo>
                    <a:pt x="0" y="18288"/>
                  </a:moveTo>
                  <a:lnTo>
                    <a:pt x="1595" y="10929"/>
                  </a:lnTo>
                  <a:lnTo>
                    <a:pt x="5905" y="5143"/>
                  </a:lnTo>
                  <a:lnTo>
                    <a:pt x="12215" y="1357"/>
                  </a:lnTo>
                  <a:lnTo>
                    <a:pt x="19812" y="0"/>
                  </a:lnTo>
                  <a:lnTo>
                    <a:pt x="30480" y="0"/>
                  </a:lnTo>
                  <a:lnTo>
                    <a:pt x="36576" y="7620"/>
                  </a:lnTo>
                  <a:lnTo>
                    <a:pt x="36576" y="18288"/>
                  </a:lnTo>
                  <a:lnTo>
                    <a:pt x="35456" y="25884"/>
                  </a:lnTo>
                  <a:lnTo>
                    <a:pt x="32194" y="32194"/>
                  </a:lnTo>
                  <a:lnTo>
                    <a:pt x="26931" y="36504"/>
                  </a:lnTo>
                  <a:lnTo>
                    <a:pt x="19812" y="38100"/>
                  </a:lnTo>
                  <a:lnTo>
                    <a:pt x="12215" y="36504"/>
                  </a:lnTo>
                  <a:lnTo>
                    <a:pt x="5905" y="32194"/>
                  </a:lnTo>
                  <a:lnTo>
                    <a:pt x="1595" y="25884"/>
                  </a:lnTo>
                  <a:lnTo>
                    <a:pt x="0" y="18288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136" name="object 136"/>
          <p:cNvGrpSpPr/>
          <p:nvPr/>
        </p:nvGrpSpPr>
        <p:grpSpPr>
          <a:xfrm>
            <a:off x="2587342" y="3297936"/>
            <a:ext cx="94951" cy="40005"/>
            <a:chOff x="1124711" y="3297935"/>
            <a:chExt cx="41275" cy="40005"/>
          </a:xfrm>
        </p:grpSpPr>
        <p:sp>
          <p:nvSpPr>
            <p:cNvPr id="137" name="object 137"/>
            <p:cNvSpPr/>
            <p:nvPr/>
          </p:nvSpPr>
          <p:spPr>
            <a:xfrm>
              <a:off x="1126235" y="3299459"/>
              <a:ext cx="38100" cy="36830"/>
            </a:xfrm>
            <a:custGeom>
              <a:avLst/>
              <a:gdLst/>
              <a:ahLst/>
              <a:cxnLst/>
              <a:rect l="l" t="t" r="r" b="b"/>
              <a:pathLst>
                <a:path w="38100" h="36829">
                  <a:moveTo>
                    <a:pt x="18288" y="36576"/>
                  </a:moveTo>
                  <a:lnTo>
                    <a:pt x="11572" y="34980"/>
                  </a:lnTo>
                  <a:lnTo>
                    <a:pt x="5714" y="30670"/>
                  </a:lnTo>
                  <a:lnTo>
                    <a:pt x="1571" y="24360"/>
                  </a:lnTo>
                  <a:lnTo>
                    <a:pt x="0" y="16764"/>
                  </a:lnTo>
                  <a:lnTo>
                    <a:pt x="0" y="6096"/>
                  </a:lnTo>
                  <a:lnTo>
                    <a:pt x="9144" y="0"/>
                  </a:lnTo>
                  <a:lnTo>
                    <a:pt x="18288" y="0"/>
                  </a:lnTo>
                  <a:lnTo>
                    <a:pt x="25884" y="1119"/>
                  </a:lnTo>
                  <a:lnTo>
                    <a:pt x="32194" y="4381"/>
                  </a:lnTo>
                  <a:lnTo>
                    <a:pt x="36504" y="9644"/>
                  </a:lnTo>
                  <a:lnTo>
                    <a:pt x="38100" y="16764"/>
                  </a:lnTo>
                  <a:lnTo>
                    <a:pt x="36504" y="24360"/>
                  </a:lnTo>
                  <a:lnTo>
                    <a:pt x="32194" y="30670"/>
                  </a:lnTo>
                  <a:lnTo>
                    <a:pt x="25884" y="34980"/>
                  </a:lnTo>
                  <a:lnTo>
                    <a:pt x="18288" y="36576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8" name="object 138"/>
            <p:cNvSpPr/>
            <p:nvPr/>
          </p:nvSpPr>
          <p:spPr>
            <a:xfrm>
              <a:off x="1126235" y="3299459"/>
              <a:ext cx="38100" cy="36830"/>
            </a:xfrm>
            <a:custGeom>
              <a:avLst/>
              <a:gdLst/>
              <a:ahLst/>
              <a:cxnLst/>
              <a:rect l="l" t="t" r="r" b="b"/>
              <a:pathLst>
                <a:path w="38100" h="36829">
                  <a:moveTo>
                    <a:pt x="0" y="16764"/>
                  </a:moveTo>
                  <a:lnTo>
                    <a:pt x="0" y="6096"/>
                  </a:lnTo>
                  <a:lnTo>
                    <a:pt x="9144" y="0"/>
                  </a:lnTo>
                  <a:lnTo>
                    <a:pt x="18288" y="0"/>
                  </a:lnTo>
                  <a:lnTo>
                    <a:pt x="25884" y="1119"/>
                  </a:lnTo>
                  <a:lnTo>
                    <a:pt x="32194" y="4381"/>
                  </a:lnTo>
                  <a:lnTo>
                    <a:pt x="36504" y="9644"/>
                  </a:lnTo>
                  <a:lnTo>
                    <a:pt x="38100" y="16764"/>
                  </a:lnTo>
                  <a:lnTo>
                    <a:pt x="36504" y="24360"/>
                  </a:lnTo>
                  <a:lnTo>
                    <a:pt x="32194" y="30670"/>
                  </a:lnTo>
                  <a:lnTo>
                    <a:pt x="25884" y="34980"/>
                  </a:lnTo>
                  <a:lnTo>
                    <a:pt x="18288" y="36576"/>
                  </a:lnTo>
                  <a:lnTo>
                    <a:pt x="11572" y="34980"/>
                  </a:lnTo>
                  <a:lnTo>
                    <a:pt x="5714" y="30670"/>
                  </a:lnTo>
                  <a:lnTo>
                    <a:pt x="1571" y="24360"/>
                  </a:lnTo>
                  <a:lnTo>
                    <a:pt x="0" y="16764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139" name="object 139"/>
          <p:cNvGrpSpPr/>
          <p:nvPr/>
        </p:nvGrpSpPr>
        <p:grpSpPr>
          <a:xfrm>
            <a:off x="2128071" y="3139439"/>
            <a:ext cx="94951" cy="198120"/>
            <a:chOff x="925067" y="3139439"/>
            <a:chExt cx="41275" cy="198120"/>
          </a:xfrm>
        </p:grpSpPr>
        <p:sp>
          <p:nvSpPr>
            <p:cNvPr id="140" name="object 140"/>
            <p:cNvSpPr/>
            <p:nvPr/>
          </p:nvSpPr>
          <p:spPr>
            <a:xfrm>
              <a:off x="926591" y="3299459"/>
              <a:ext cx="38100" cy="36830"/>
            </a:xfrm>
            <a:custGeom>
              <a:avLst/>
              <a:gdLst/>
              <a:ahLst/>
              <a:cxnLst/>
              <a:rect l="l" t="t" r="r" b="b"/>
              <a:pathLst>
                <a:path w="38100" h="36829">
                  <a:moveTo>
                    <a:pt x="19812" y="36576"/>
                  </a:moveTo>
                  <a:lnTo>
                    <a:pt x="12215" y="34980"/>
                  </a:lnTo>
                  <a:lnTo>
                    <a:pt x="5905" y="30670"/>
                  </a:lnTo>
                  <a:lnTo>
                    <a:pt x="1595" y="24360"/>
                  </a:lnTo>
                  <a:lnTo>
                    <a:pt x="0" y="16764"/>
                  </a:lnTo>
                  <a:lnTo>
                    <a:pt x="1595" y="9644"/>
                  </a:lnTo>
                  <a:lnTo>
                    <a:pt x="5905" y="4381"/>
                  </a:lnTo>
                  <a:lnTo>
                    <a:pt x="12215" y="1119"/>
                  </a:lnTo>
                  <a:lnTo>
                    <a:pt x="19812" y="0"/>
                  </a:lnTo>
                  <a:lnTo>
                    <a:pt x="30480" y="0"/>
                  </a:lnTo>
                  <a:lnTo>
                    <a:pt x="38100" y="6096"/>
                  </a:lnTo>
                  <a:lnTo>
                    <a:pt x="38100" y="16764"/>
                  </a:lnTo>
                  <a:lnTo>
                    <a:pt x="36742" y="24360"/>
                  </a:lnTo>
                  <a:lnTo>
                    <a:pt x="32956" y="30670"/>
                  </a:lnTo>
                  <a:lnTo>
                    <a:pt x="27170" y="34980"/>
                  </a:lnTo>
                  <a:lnTo>
                    <a:pt x="19812" y="36576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41" name="object 141"/>
            <p:cNvSpPr/>
            <p:nvPr/>
          </p:nvSpPr>
          <p:spPr>
            <a:xfrm>
              <a:off x="926591" y="3299459"/>
              <a:ext cx="38100" cy="36830"/>
            </a:xfrm>
            <a:custGeom>
              <a:avLst/>
              <a:gdLst/>
              <a:ahLst/>
              <a:cxnLst/>
              <a:rect l="l" t="t" r="r" b="b"/>
              <a:pathLst>
                <a:path w="38100" h="36829">
                  <a:moveTo>
                    <a:pt x="0" y="16764"/>
                  </a:moveTo>
                  <a:lnTo>
                    <a:pt x="1595" y="9644"/>
                  </a:lnTo>
                  <a:lnTo>
                    <a:pt x="5905" y="4381"/>
                  </a:lnTo>
                  <a:lnTo>
                    <a:pt x="12215" y="1119"/>
                  </a:lnTo>
                  <a:lnTo>
                    <a:pt x="19812" y="0"/>
                  </a:lnTo>
                  <a:lnTo>
                    <a:pt x="30480" y="0"/>
                  </a:lnTo>
                  <a:lnTo>
                    <a:pt x="38100" y="6096"/>
                  </a:lnTo>
                  <a:lnTo>
                    <a:pt x="38100" y="16764"/>
                  </a:lnTo>
                  <a:lnTo>
                    <a:pt x="36742" y="24360"/>
                  </a:lnTo>
                  <a:lnTo>
                    <a:pt x="32956" y="30670"/>
                  </a:lnTo>
                  <a:lnTo>
                    <a:pt x="27170" y="34980"/>
                  </a:lnTo>
                  <a:lnTo>
                    <a:pt x="19812" y="36576"/>
                  </a:lnTo>
                  <a:lnTo>
                    <a:pt x="12215" y="34980"/>
                  </a:lnTo>
                  <a:lnTo>
                    <a:pt x="5905" y="30670"/>
                  </a:lnTo>
                  <a:lnTo>
                    <a:pt x="1595" y="24360"/>
                  </a:lnTo>
                  <a:lnTo>
                    <a:pt x="0" y="16764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42" name="object 142"/>
            <p:cNvSpPr/>
            <p:nvPr/>
          </p:nvSpPr>
          <p:spPr>
            <a:xfrm>
              <a:off x="946403" y="3139439"/>
              <a:ext cx="0" cy="177165"/>
            </a:xfrm>
            <a:custGeom>
              <a:avLst/>
              <a:gdLst/>
              <a:ahLst/>
              <a:cxnLst/>
              <a:rect l="l" t="t" r="r" b="b"/>
              <a:pathLst>
                <a:path h="177164">
                  <a:moveTo>
                    <a:pt x="0" y="0"/>
                  </a:moveTo>
                  <a:lnTo>
                    <a:pt x="0" y="176783"/>
                  </a:lnTo>
                </a:path>
              </a:pathLst>
            </a:custGeom>
            <a:ln w="9144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143" name="object 143"/>
          <p:cNvSpPr/>
          <p:nvPr/>
        </p:nvSpPr>
        <p:spPr>
          <a:xfrm>
            <a:off x="2632920" y="3139440"/>
            <a:ext cx="0" cy="177165"/>
          </a:xfrm>
          <a:custGeom>
            <a:avLst/>
            <a:gdLst/>
            <a:ahLst/>
            <a:cxnLst/>
            <a:rect l="l" t="t" r="r" b="b"/>
            <a:pathLst>
              <a:path h="177164">
                <a:moveTo>
                  <a:pt x="0" y="0"/>
                </a:moveTo>
                <a:lnTo>
                  <a:pt x="0" y="176783"/>
                </a:lnTo>
              </a:path>
            </a:pathLst>
          </a:custGeom>
          <a:ln w="9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4" name="object 144"/>
          <p:cNvSpPr/>
          <p:nvPr/>
        </p:nvSpPr>
        <p:spPr>
          <a:xfrm>
            <a:off x="1966800" y="3316223"/>
            <a:ext cx="863324" cy="0"/>
          </a:xfrm>
          <a:custGeom>
            <a:avLst/>
            <a:gdLst/>
            <a:ahLst/>
            <a:cxnLst/>
            <a:rect l="l" t="t" r="r" b="b"/>
            <a:pathLst>
              <a:path w="375284">
                <a:moveTo>
                  <a:pt x="0" y="0"/>
                </a:moveTo>
                <a:lnTo>
                  <a:pt x="172211" y="0"/>
                </a:lnTo>
              </a:path>
              <a:path w="375284">
                <a:moveTo>
                  <a:pt x="204215" y="0"/>
                </a:moveTo>
                <a:lnTo>
                  <a:pt x="374903" y="0"/>
                </a:lnTo>
              </a:path>
            </a:pathLst>
          </a:custGeom>
          <a:ln w="9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5" name="object 145"/>
          <p:cNvSpPr/>
          <p:nvPr/>
        </p:nvSpPr>
        <p:spPr>
          <a:xfrm>
            <a:off x="8277394" y="2776728"/>
            <a:ext cx="242490" cy="391795"/>
          </a:xfrm>
          <a:custGeom>
            <a:avLst/>
            <a:gdLst/>
            <a:ahLst/>
            <a:cxnLst/>
            <a:rect l="l" t="t" r="r" b="b"/>
            <a:pathLst>
              <a:path w="105410" h="391794">
                <a:moveTo>
                  <a:pt x="100583" y="0"/>
                </a:moveTo>
                <a:lnTo>
                  <a:pt x="100583" y="178308"/>
                </a:lnTo>
              </a:path>
              <a:path w="105410" h="391794">
                <a:moveTo>
                  <a:pt x="100583" y="213360"/>
                </a:moveTo>
                <a:lnTo>
                  <a:pt x="100583" y="391668"/>
                </a:lnTo>
              </a:path>
              <a:path w="105410" h="391794">
                <a:moveTo>
                  <a:pt x="7619" y="86868"/>
                </a:moveTo>
                <a:lnTo>
                  <a:pt x="105155" y="86868"/>
                </a:lnTo>
              </a:path>
              <a:path w="105410" h="391794">
                <a:moveTo>
                  <a:pt x="0" y="298704"/>
                </a:moveTo>
                <a:lnTo>
                  <a:pt x="105155" y="298704"/>
                </a:lnTo>
              </a:path>
            </a:pathLst>
          </a:custGeom>
          <a:ln w="9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6" name="object 146"/>
          <p:cNvSpPr/>
          <p:nvPr/>
        </p:nvSpPr>
        <p:spPr>
          <a:xfrm>
            <a:off x="6797910" y="2976372"/>
            <a:ext cx="390030" cy="0"/>
          </a:xfrm>
          <a:custGeom>
            <a:avLst/>
            <a:gdLst/>
            <a:ahLst/>
            <a:cxnLst/>
            <a:rect l="l" t="t" r="r" b="b"/>
            <a:pathLst>
              <a:path w="169544">
                <a:moveTo>
                  <a:pt x="0" y="0"/>
                </a:moveTo>
                <a:lnTo>
                  <a:pt x="169164" y="0"/>
                </a:lnTo>
              </a:path>
            </a:pathLst>
          </a:custGeom>
          <a:ln w="9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7" name="object 147"/>
          <p:cNvSpPr/>
          <p:nvPr/>
        </p:nvSpPr>
        <p:spPr>
          <a:xfrm>
            <a:off x="5609417" y="2051304"/>
            <a:ext cx="232265" cy="0"/>
          </a:xfrm>
          <a:custGeom>
            <a:avLst/>
            <a:gdLst/>
            <a:ahLst/>
            <a:cxnLst/>
            <a:rect l="l" t="t" r="r" b="b"/>
            <a:pathLst>
              <a:path w="100964">
                <a:moveTo>
                  <a:pt x="0" y="0"/>
                </a:moveTo>
                <a:lnTo>
                  <a:pt x="100583" y="0"/>
                </a:lnTo>
              </a:path>
            </a:pathLst>
          </a:custGeom>
          <a:ln w="9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8" name="object 148"/>
          <p:cNvSpPr/>
          <p:nvPr/>
        </p:nvSpPr>
        <p:spPr>
          <a:xfrm>
            <a:off x="7674381" y="2051304"/>
            <a:ext cx="235186" cy="0"/>
          </a:xfrm>
          <a:custGeom>
            <a:avLst/>
            <a:gdLst/>
            <a:ahLst/>
            <a:cxnLst/>
            <a:rect l="l" t="t" r="r" b="b"/>
            <a:pathLst>
              <a:path w="102235">
                <a:moveTo>
                  <a:pt x="0" y="0"/>
                </a:moveTo>
                <a:lnTo>
                  <a:pt x="102108" y="0"/>
                </a:lnTo>
              </a:path>
            </a:pathLst>
          </a:custGeom>
          <a:ln w="9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9" name="object 149"/>
          <p:cNvSpPr/>
          <p:nvPr/>
        </p:nvSpPr>
        <p:spPr>
          <a:xfrm>
            <a:off x="5174686" y="2391155"/>
            <a:ext cx="262941" cy="0"/>
          </a:xfrm>
          <a:custGeom>
            <a:avLst/>
            <a:gdLst/>
            <a:ahLst/>
            <a:cxnLst/>
            <a:rect l="l" t="t" r="r" b="b"/>
            <a:pathLst>
              <a:path w="114300">
                <a:moveTo>
                  <a:pt x="0" y="0"/>
                </a:moveTo>
                <a:lnTo>
                  <a:pt x="114300" y="0"/>
                </a:lnTo>
              </a:path>
            </a:pathLst>
          </a:custGeom>
          <a:ln w="9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0" name="object 150"/>
          <p:cNvSpPr/>
          <p:nvPr/>
        </p:nvSpPr>
        <p:spPr>
          <a:xfrm>
            <a:off x="5174686" y="2734056"/>
            <a:ext cx="262941" cy="0"/>
          </a:xfrm>
          <a:custGeom>
            <a:avLst/>
            <a:gdLst/>
            <a:ahLst/>
            <a:cxnLst/>
            <a:rect l="l" t="t" r="r" b="b"/>
            <a:pathLst>
              <a:path w="114300">
                <a:moveTo>
                  <a:pt x="0" y="0"/>
                </a:moveTo>
                <a:lnTo>
                  <a:pt x="114300" y="0"/>
                </a:lnTo>
              </a:path>
            </a:pathLst>
          </a:custGeom>
          <a:ln w="9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1" name="object 151"/>
          <p:cNvSpPr/>
          <p:nvPr/>
        </p:nvSpPr>
        <p:spPr>
          <a:xfrm>
            <a:off x="4652309" y="2734056"/>
            <a:ext cx="260020" cy="0"/>
          </a:xfrm>
          <a:custGeom>
            <a:avLst/>
            <a:gdLst/>
            <a:ahLst/>
            <a:cxnLst/>
            <a:rect l="l" t="t" r="r" b="b"/>
            <a:pathLst>
              <a:path w="113030">
                <a:moveTo>
                  <a:pt x="0" y="0"/>
                </a:moveTo>
                <a:lnTo>
                  <a:pt x="112775" y="0"/>
                </a:lnTo>
              </a:path>
            </a:pathLst>
          </a:custGeom>
          <a:ln w="9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2" name="object 152"/>
          <p:cNvSpPr/>
          <p:nvPr/>
        </p:nvSpPr>
        <p:spPr>
          <a:xfrm>
            <a:off x="4652309" y="1953767"/>
            <a:ext cx="0" cy="113030"/>
          </a:xfrm>
          <a:custGeom>
            <a:avLst/>
            <a:gdLst/>
            <a:ahLst/>
            <a:cxnLst/>
            <a:rect l="l" t="t" r="r" b="b"/>
            <a:pathLst>
              <a:path h="113030">
                <a:moveTo>
                  <a:pt x="0" y="112776"/>
                </a:moveTo>
                <a:lnTo>
                  <a:pt x="0" y="0"/>
                </a:lnTo>
              </a:path>
            </a:pathLst>
          </a:custGeom>
          <a:ln w="9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3" name="object 153"/>
          <p:cNvSpPr/>
          <p:nvPr/>
        </p:nvSpPr>
        <p:spPr>
          <a:xfrm>
            <a:off x="5174686" y="1953767"/>
            <a:ext cx="0" cy="113030"/>
          </a:xfrm>
          <a:custGeom>
            <a:avLst/>
            <a:gdLst/>
            <a:ahLst/>
            <a:cxnLst/>
            <a:rect l="l" t="t" r="r" b="b"/>
            <a:pathLst>
              <a:path h="113030">
                <a:moveTo>
                  <a:pt x="0" y="112776"/>
                </a:moveTo>
                <a:lnTo>
                  <a:pt x="0" y="0"/>
                </a:lnTo>
              </a:path>
            </a:pathLst>
          </a:custGeom>
          <a:ln w="9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4" name="object 154"/>
          <p:cNvSpPr/>
          <p:nvPr/>
        </p:nvSpPr>
        <p:spPr>
          <a:xfrm>
            <a:off x="4652309" y="2244851"/>
            <a:ext cx="0" cy="219710"/>
          </a:xfrm>
          <a:custGeom>
            <a:avLst/>
            <a:gdLst/>
            <a:ahLst/>
            <a:cxnLst/>
            <a:rect l="l" t="t" r="r" b="b"/>
            <a:pathLst>
              <a:path h="219710">
                <a:moveTo>
                  <a:pt x="0" y="0"/>
                </a:moveTo>
                <a:lnTo>
                  <a:pt x="0" y="219456"/>
                </a:lnTo>
              </a:path>
            </a:pathLst>
          </a:custGeom>
          <a:ln w="9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5" name="object 155"/>
          <p:cNvSpPr/>
          <p:nvPr/>
        </p:nvSpPr>
        <p:spPr>
          <a:xfrm>
            <a:off x="5174686" y="2244851"/>
            <a:ext cx="0" cy="219710"/>
          </a:xfrm>
          <a:custGeom>
            <a:avLst/>
            <a:gdLst/>
            <a:ahLst/>
            <a:cxnLst/>
            <a:rect l="l" t="t" r="r" b="b"/>
            <a:pathLst>
              <a:path h="219710">
                <a:moveTo>
                  <a:pt x="0" y="0"/>
                </a:moveTo>
                <a:lnTo>
                  <a:pt x="0" y="219456"/>
                </a:lnTo>
              </a:path>
            </a:pathLst>
          </a:custGeom>
          <a:ln w="9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6" name="object 156"/>
          <p:cNvSpPr/>
          <p:nvPr/>
        </p:nvSpPr>
        <p:spPr>
          <a:xfrm>
            <a:off x="4652309" y="2642616"/>
            <a:ext cx="0" cy="173990"/>
          </a:xfrm>
          <a:custGeom>
            <a:avLst/>
            <a:gdLst/>
            <a:ahLst/>
            <a:cxnLst/>
            <a:rect l="l" t="t" r="r" b="b"/>
            <a:pathLst>
              <a:path h="173989">
                <a:moveTo>
                  <a:pt x="0" y="0"/>
                </a:moveTo>
                <a:lnTo>
                  <a:pt x="0" y="173735"/>
                </a:lnTo>
              </a:path>
            </a:pathLst>
          </a:custGeom>
          <a:ln w="9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7" name="object 157"/>
          <p:cNvSpPr/>
          <p:nvPr/>
        </p:nvSpPr>
        <p:spPr>
          <a:xfrm>
            <a:off x="5174686" y="2642616"/>
            <a:ext cx="0" cy="173990"/>
          </a:xfrm>
          <a:custGeom>
            <a:avLst/>
            <a:gdLst/>
            <a:ahLst/>
            <a:cxnLst/>
            <a:rect l="l" t="t" r="r" b="b"/>
            <a:pathLst>
              <a:path h="173989">
                <a:moveTo>
                  <a:pt x="0" y="0"/>
                </a:moveTo>
                <a:lnTo>
                  <a:pt x="0" y="173735"/>
                </a:lnTo>
              </a:path>
            </a:pathLst>
          </a:custGeom>
          <a:ln w="9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8" name="object 158"/>
          <p:cNvSpPr/>
          <p:nvPr/>
        </p:nvSpPr>
        <p:spPr>
          <a:xfrm>
            <a:off x="4652309" y="2993135"/>
            <a:ext cx="0" cy="96520"/>
          </a:xfrm>
          <a:custGeom>
            <a:avLst/>
            <a:gdLst/>
            <a:ahLst/>
            <a:cxnLst/>
            <a:rect l="l" t="t" r="r" b="b"/>
            <a:pathLst>
              <a:path h="96519">
                <a:moveTo>
                  <a:pt x="0" y="0"/>
                </a:moveTo>
                <a:lnTo>
                  <a:pt x="0" y="96012"/>
                </a:lnTo>
              </a:path>
            </a:pathLst>
          </a:custGeom>
          <a:ln w="9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9" name="object 159"/>
          <p:cNvSpPr/>
          <p:nvPr/>
        </p:nvSpPr>
        <p:spPr>
          <a:xfrm>
            <a:off x="5174686" y="2993135"/>
            <a:ext cx="0" cy="91440"/>
          </a:xfrm>
          <a:custGeom>
            <a:avLst/>
            <a:gdLst/>
            <a:ahLst/>
            <a:cxnLst/>
            <a:rect l="l" t="t" r="r" b="b"/>
            <a:pathLst>
              <a:path h="91439">
                <a:moveTo>
                  <a:pt x="0" y="0"/>
                </a:moveTo>
                <a:lnTo>
                  <a:pt x="0" y="91440"/>
                </a:lnTo>
              </a:path>
            </a:pathLst>
          </a:custGeom>
          <a:ln w="9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0" name="object 160"/>
          <p:cNvSpPr/>
          <p:nvPr/>
        </p:nvSpPr>
        <p:spPr>
          <a:xfrm>
            <a:off x="6762852" y="2621280"/>
            <a:ext cx="0" cy="615950"/>
          </a:xfrm>
          <a:custGeom>
            <a:avLst/>
            <a:gdLst/>
            <a:ahLst/>
            <a:cxnLst/>
            <a:rect l="l" t="t" r="r" b="b"/>
            <a:pathLst>
              <a:path h="615950">
                <a:moveTo>
                  <a:pt x="0" y="0"/>
                </a:moveTo>
                <a:lnTo>
                  <a:pt x="0" y="615695"/>
                </a:lnTo>
              </a:path>
            </a:pathLst>
          </a:custGeom>
          <a:ln w="9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1" name="object 161"/>
          <p:cNvSpPr/>
          <p:nvPr/>
        </p:nvSpPr>
        <p:spPr>
          <a:xfrm>
            <a:off x="5840802" y="1927860"/>
            <a:ext cx="262941" cy="0"/>
          </a:xfrm>
          <a:custGeom>
            <a:avLst/>
            <a:gdLst/>
            <a:ahLst/>
            <a:cxnLst/>
            <a:rect l="l" t="t" r="r" b="b"/>
            <a:pathLst>
              <a:path w="114300">
                <a:moveTo>
                  <a:pt x="114300" y="0"/>
                </a:moveTo>
                <a:lnTo>
                  <a:pt x="0" y="0"/>
                </a:lnTo>
              </a:path>
            </a:pathLst>
          </a:custGeom>
          <a:ln w="9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2" name="object 162"/>
          <p:cNvSpPr/>
          <p:nvPr/>
        </p:nvSpPr>
        <p:spPr>
          <a:xfrm>
            <a:off x="6510426" y="1927860"/>
            <a:ext cx="502510" cy="0"/>
          </a:xfrm>
          <a:custGeom>
            <a:avLst/>
            <a:gdLst/>
            <a:ahLst/>
            <a:cxnLst/>
            <a:rect l="l" t="t" r="r" b="b"/>
            <a:pathLst>
              <a:path w="218439">
                <a:moveTo>
                  <a:pt x="0" y="0"/>
                </a:moveTo>
                <a:lnTo>
                  <a:pt x="217932" y="0"/>
                </a:lnTo>
              </a:path>
            </a:pathLst>
          </a:custGeom>
          <a:ln w="9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3" name="object 163"/>
          <p:cNvSpPr/>
          <p:nvPr/>
        </p:nvSpPr>
        <p:spPr>
          <a:xfrm>
            <a:off x="6573534" y="2154936"/>
            <a:ext cx="438236" cy="0"/>
          </a:xfrm>
          <a:custGeom>
            <a:avLst/>
            <a:gdLst/>
            <a:ahLst/>
            <a:cxnLst/>
            <a:rect l="l" t="t" r="r" b="b"/>
            <a:pathLst>
              <a:path w="190500">
                <a:moveTo>
                  <a:pt x="0" y="0"/>
                </a:moveTo>
                <a:lnTo>
                  <a:pt x="190500" y="0"/>
                </a:lnTo>
              </a:path>
            </a:pathLst>
          </a:custGeom>
          <a:ln w="9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4" name="object 164"/>
          <p:cNvSpPr/>
          <p:nvPr/>
        </p:nvSpPr>
        <p:spPr>
          <a:xfrm>
            <a:off x="5840803" y="2154936"/>
            <a:ext cx="287775" cy="0"/>
          </a:xfrm>
          <a:custGeom>
            <a:avLst/>
            <a:gdLst/>
            <a:ahLst/>
            <a:cxnLst/>
            <a:rect l="l" t="t" r="r" b="b"/>
            <a:pathLst>
              <a:path w="125094">
                <a:moveTo>
                  <a:pt x="124967" y="0"/>
                </a:moveTo>
                <a:lnTo>
                  <a:pt x="0" y="0"/>
                </a:lnTo>
              </a:path>
            </a:pathLst>
          </a:custGeom>
          <a:ln w="9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5" name="object 165"/>
          <p:cNvSpPr/>
          <p:nvPr/>
        </p:nvSpPr>
        <p:spPr>
          <a:xfrm>
            <a:off x="7418450" y="2154936"/>
            <a:ext cx="242490" cy="0"/>
          </a:xfrm>
          <a:custGeom>
            <a:avLst/>
            <a:gdLst/>
            <a:ahLst/>
            <a:cxnLst/>
            <a:rect l="l" t="t" r="r" b="b"/>
            <a:pathLst>
              <a:path w="105410">
                <a:moveTo>
                  <a:pt x="0" y="0"/>
                </a:moveTo>
                <a:lnTo>
                  <a:pt x="105156" y="0"/>
                </a:lnTo>
              </a:path>
            </a:pathLst>
          </a:custGeom>
          <a:ln w="9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6" name="object 166"/>
          <p:cNvSpPr/>
          <p:nvPr/>
        </p:nvSpPr>
        <p:spPr>
          <a:xfrm>
            <a:off x="7418450" y="1927860"/>
            <a:ext cx="257098" cy="0"/>
          </a:xfrm>
          <a:custGeom>
            <a:avLst/>
            <a:gdLst/>
            <a:ahLst/>
            <a:cxnLst/>
            <a:rect l="l" t="t" r="r" b="b"/>
            <a:pathLst>
              <a:path w="111760">
                <a:moveTo>
                  <a:pt x="0" y="0"/>
                </a:moveTo>
                <a:lnTo>
                  <a:pt x="111251" y="0"/>
                </a:lnTo>
              </a:path>
            </a:pathLst>
          </a:custGeom>
          <a:ln w="9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7" name="object 167"/>
          <p:cNvSpPr/>
          <p:nvPr/>
        </p:nvSpPr>
        <p:spPr>
          <a:xfrm>
            <a:off x="7225630" y="2976372"/>
            <a:ext cx="94951" cy="81280"/>
          </a:xfrm>
          <a:custGeom>
            <a:avLst/>
            <a:gdLst/>
            <a:ahLst/>
            <a:cxnLst/>
            <a:rect l="l" t="t" r="r" b="b"/>
            <a:pathLst>
              <a:path w="41275" h="81280">
                <a:moveTo>
                  <a:pt x="0" y="80772"/>
                </a:moveTo>
                <a:lnTo>
                  <a:pt x="6096" y="80772"/>
                </a:lnTo>
                <a:lnTo>
                  <a:pt x="12192" y="79248"/>
                </a:lnTo>
                <a:lnTo>
                  <a:pt x="19812" y="76200"/>
                </a:lnTo>
                <a:lnTo>
                  <a:pt x="24384" y="71628"/>
                </a:lnTo>
                <a:lnTo>
                  <a:pt x="30480" y="67056"/>
                </a:lnTo>
                <a:lnTo>
                  <a:pt x="33528" y="62484"/>
                </a:lnTo>
                <a:lnTo>
                  <a:pt x="39624" y="50292"/>
                </a:lnTo>
                <a:lnTo>
                  <a:pt x="41148" y="42672"/>
                </a:lnTo>
                <a:lnTo>
                  <a:pt x="41148" y="36576"/>
                </a:lnTo>
                <a:lnTo>
                  <a:pt x="39624" y="30480"/>
                </a:lnTo>
                <a:lnTo>
                  <a:pt x="36576" y="22860"/>
                </a:lnTo>
                <a:lnTo>
                  <a:pt x="33528" y="18288"/>
                </a:lnTo>
                <a:lnTo>
                  <a:pt x="30480" y="12192"/>
                </a:lnTo>
                <a:lnTo>
                  <a:pt x="18288" y="4572"/>
                </a:lnTo>
                <a:lnTo>
                  <a:pt x="0" y="0"/>
                </a:lnTo>
              </a:path>
            </a:pathLst>
          </a:custGeom>
          <a:ln w="9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grpSp>
        <p:nvGrpSpPr>
          <p:cNvPr id="168" name="object 168"/>
          <p:cNvGrpSpPr/>
          <p:nvPr/>
        </p:nvGrpSpPr>
        <p:grpSpPr>
          <a:xfrm>
            <a:off x="7215111" y="2808732"/>
            <a:ext cx="116863" cy="172720"/>
            <a:chOff x="3136392" y="2808732"/>
            <a:chExt cx="50800" cy="172720"/>
          </a:xfrm>
        </p:grpSpPr>
        <p:sp>
          <p:nvSpPr>
            <p:cNvPr id="169" name="object 169"/>
            <p:cNvSpPr/>
            <p:nvPr/>
          </p:nvSpPr>
          <p:spPr>
            <a:xfrm>
              <a:off x="3140964" y="2813304"/>
              <a:ext cx="41275" cy="82550"/>
            </a:xfrm>
            <a:custGeom>
              <a:avLst/>
              <a:gdLst/>
              <a:ahLst/>
              <a:cxnLst/>
              <a:rect l="l" t="t" r="r" b="b"/>
              <a:pathLst>
                <a:path w="41275" h="82550">
                  <a:moveTo>
                    <a:pt x="0" y="82296"/>
                  </a:moveTo>
                  <a:lnTo>
                    <a:pt x="33528" y="62484"/>
                  </a:lnTo>
                  <a:lnTo>
                    <a:pt x="36576" y="57912"/>
                  </a:lnTo>
                  <a:lnTo>
                    <a:pt x="39624" y="50292"/>
                  </a:lnTo>
                  <a:lnTo>
                    <a:pt x="41148" y="44196"/>
                  </a:lnTo>
                  <a:lnTo>
                    <a:pt x="41148" y="38100"/>
                  </a:lnTo>
                  <a:lnTo>
                    <a:pt x="18288" y="4572"/>
                  </a:lnTo>
                  <a:lnTo>
                    <a:pt x="6096" y="0"/>
                  </a:lnTo>
                  <a:lnTo>
                    <a:pt x="0" y="0"/>
                  </a:lnTo>
                </a:path>
              </a:pathLst>
            </a:custGeom>
            <a:ln w="9144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70" name="object 170"/>
            <p:cNvSpPr/>
            <p:nvPr/>
          </p:nvSpPr>
          <p:spPr>
            <a:xfrm>
              <a:off x="3140964" y="2895600"/>
              <a:ext cx="41275" cy="81280"/>
            </a:xfrm>
            <a:custGeom>
              <a:avLst/>
              <a:gdLst/>
              <a:ahLst/>
              <a:cxnLst/>
              <a:rect l="l" t="t" r="r" b="b"/>
              <a:pathLst>
                <a:path w="41275" h="81280">
                  <a:moveTo>
                    <a:pt x="0" y="80772"/>
                  </a:moveTo>
                  <a:lnTo>
                    <a:pt x="6096" y="80772"/>
                  </a:lnTo>
                  <a:lnTo>
                    <a:pt x="12192" y="79248"/>
                  </a:lnTo>
                  <a:lnTo>
                    <a:pt x="39624" y="50292"/>
                  </a:lnTo>
                  <a:lnTo>
                    <a:pt x="41148" y="44196"/>
                  </a:lnTo>
                  <a:lnTo>
                    <a:pt x="41148" y="36576"/>
                  </a:lnTo>
                  <a:lnTo>
                    <a:pt x="12192" y="1524"/>
                  </a:lnTo>
                  <a:lnTo>
                    <a:pt x="6096" y="0"/>
                  </a:lnTo>
                  <a:lnTo>
                    <a:pt x="0" y="0"/>
                  </a:lnTo>
                </a:path>
              </a:pathLst>
            </a:custGeom>
            <a:ln w="9144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171" name="object 171"/>
          <p:cNvGrpSpPr/>
          <p:nvPr/>
        </p:nvGrpSpPr>
        <p:grpSpPr>
          <a:xfrm>
            <a:off x="7190570" y="3052572"/>
            <a:ext cx="140235" cy="91440"/>
            <a:chOff x="3125724" y="3052572"/>
            <a:chExt cx="60960" cy="91440"/>
          </a:xfrm>
        </p:grpSpPr>
        <p:sp>
          <p:nvSpPr>
            <p:cNvPr id="172" name="object 172"/>
            <p:cNvSpPr/>
            <p:nvPr/>
          </p:nvSpPr>
          <p:spPr>
            <a:xfrm>
              <a:off x="3140964" y="3057144"/>
              <a:ext cx="41275" cy="82550"/>
            </a:xfrm>
            <a:custGeom>
              <a:avLst/>
              <a:gdLst/>
              <a:ahLst/>
              <a:cxnLst/>
              <a:rect l="l" t="t" r="r" b="b"/>
              <a:pathLst>
                <a:path w="41275" h="82550">
                  <a:moveTo>
                    <a:pt x="0" y="82296"/>
                  </a:moveTo>
                  <a:lnTo>
                    <a:pt x="33528" y="64008"/>
                  </a:lnTo>
                  <a:lnTo>
                    <a:pt x="36576" y="56388"/>
                  </a:lnTo>
                  <a:lnTo>
                    <a:pt x="39624" y="50292"/>
                  </a:lnTo>
                  <a:lnTo>
                    <a:pt x="41148" y="44196"/>
                  </a:lnTo>
                  <a:lnTo>
                    <a:pt x="41148" y="36576"/>
                  </a:lnTo>
                  <a:lnTo>
                    <a:pt x="39624" y="30480"/>
                  </a:lnTo>
                  <a:lnTo>
                    <a:pt x="30480" y="12192"/>
                  </a:lnTo>
                  <a:lnTo>
                    <a:pt x="24384" y="9144"/>
                  </a:lnTo>
                  <a:lnTo>
                    <a:pt x="18288" y="4572"/>
                  </a:lnTo>
                  <a:lnTo>
                    <a:pt x="12192" y="3048"/>
                  </a:lnTo>
                  <a:lnTo>
                    <a:pt x="6096" y="0"/>
                  </a:lnTo>
                  <a:lnTo>
                    <a:pt x="0" y="0"/>
                  </a:lnTo>
                </a:path>
              </a:pathLst>
            </a:custGeom>
            <a:ln w="9144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73" name="object 173"/>
            <p:cNvSpPr/>
            <p:nvPr/>
          </p:nvSpPr>
          <p:spPr>
            <a:xfrm>
              <a:off x="3125724" y="3057144"/>
              <a:ext cx="15240" cy="82550"/>
            </a:xfrm>
            <a:custGeom>
              <a:avLst/>
              <a:gdLst/>
              <a:ahLst/>
              <a:cxnLst/>
              <a:rect l="l" t="t" r="r" b="b"/>
              <a:pathLst>
                <a:path w="15239" h="82550">
                  <a:moveTo>
                    <a:pt x="15240" y="82296"/>
                  </a:moveTo>
                  <a:lnTo>
                    <a:pt x="0" y="82296"/>
                  </a:lnTo>
                </a:path>
                <a:path w="15239" h="82550">
                  <a:moveTo>
                    <a:pt x="15240" y="0"/>
                  </a:moveTo>
                  <a:lnTo>
                    <a:pt x="0" y="0"/>
                  </a:lnTo>
                </a:path>
              </a:pathLst>
            </a:custGeom>
            <a:ln w="9144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174" name="object 174"/>
          <p:cNvSpPr/>
          <p:nvPr/>
        </p:nvSpPr>
        <p:spPr>
          <a:xfrm>
            <a:off x="7190570" y="2976372"/>
            <a:ext cx="35059" cy="0"/>
          </a:xfrm>
          <a:custGeom>
            <a:avLst/>
            <a:gdLst/>
            <a:ahLst/>
            <a:cxnLst/>
            <a:rect l="l" t="t" r="r" b="b"/>
            <a:pathLst>
              <a:path w="15239">
                <a:moveTo>
                  <a:pt x="15240" y="0"/>
                </a:moveTo>
                <a:lnTo>
                  <a:pt x="0" y="0"/>
                </a:lnTo>
              </a:path>
            </a:pathLst>
          </a:custGeom>
          <a:ln w="9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5" name="object 175"/>
          <p:cNvSpPr/>
          <p:nvPr/>
        </p:nvSpPr>
        <p:spPr>
          <a:xfrm>
            <a:off x="7190570" y="2895600"/>
            <a:ext cx="35059" cy="0"/>
          </a:xfrm>
          <a:custGeom>
            <a:avLst/>
            <a:gdLst/>
            <a:ahLst/>
            <a:cxnLst/>
            <a:rect l="l" t="t" r="r" b="b"/>
            <a:pathLst>
              <a:path w="15239">
                <a:moveTo>
                  <a:pt x="15240" y="0"/>
                </a:moveTo>
                <a:lnTo>
                  <a:pt x="0" y="0"/>
                </a:lnTo>
              </a:path>
            </a:pathLst>
          </a:custGeom>
          <a:ln w="9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6" name="object 176"/>
          <p:cNvSpPr/>
          <p:nvPr/>
        </p:nvSpPr>
        <p:spPr>
          <a:xfrm>
            <a:off x="7190570" y="2813303"/>
            <a:ext cx="35059" cy="0"/>
          </a:xfrm>
          <a:custGeom>
            <a:avLst/>
            <a:gdLst/>
            <a:ahLst/>
            <a:cxnLst/>
            <a:rect l="l" t="t" r="r" b="b"/>
            <a:pathLst>
              <a:path w="15239">
                <a:moveTo>
                  <a:pt x="15240" y="0"/>
                </a:moveTo>
                <a:lnTo>
                  <a:pt x="0" y="0"/>
                </a:lnTo>
              </a:path>
            </a:pathLst>
          </a:custGeom>
          <a:ln w="9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7" name="object 177"/>
          <p:cNvSpPr/>
          <p:nvPr/>
        </p:nvSpPr>
        <p:spPr>
          <a:xfrm>
            <a:off x="2222731" y="2609089"/>
            <a:ext cx="189902" cy="41275"/>
          </a:xfrm>
          <a:custGeom>
            <a:avLst/>
            <a:gdLst/>
            <a:ahLst/>
            <a:cxnLst/>
            <a:rect l="l" t="t" r="r" b="b"/>
            <a:pathLst>
              <a:path w="82550" h="41275">
                <a:moveTo>
                  <a:pt x="0" y="0"/>
                </a:moveTo>
                <a:lnTo>
                  <a:pt x="18288" y="35052"/>
                </a:lnTo>
                <a:lnTo>
                  <a:pt x="38100" y="41148"/>
                </a:lnTo>
                <a:lnTo>
                  <a:pt x="45719" y="41148"/>
                </a:lnTo>
                <a:lnTo>
                  <a:pt x="77724" y="19812"/>
                </a:lnTo>
                <a:lnTo>
                  <a:pt x="79248" y="13716"/>
                </a:lnTo>
                <a:lnTo>
                  <a:pt x="82296" y="7620"/>
                </a:lnTo>
                <a:lnTo>
                  <a:pt x="82296" y="0"/>
                </a:lnTo>
              </a:path>
            </a:pathLst>
          </a:custGeom>
          <a:ln w="9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grpSp>
        <p:nvGrpSpPr>
          <p:cNvPr id="178" name="object 178"/>
          <p:cNvGrpSpPr/>
          <p:nvPr/>
        </p:nvGrpSpPr>
        <p:grpSpPr>
          <a:xfrm>
            <a:off x="2401532" y="2604516"/>
            <a:ext cx="392951" cy="50800"/>
            <a:chOff x="1043940" y="2604516"/>
            <a:chExt cx="170815" cy="50800"/>
          </a:xfrm>
        </p:grpSpPr>
        <p:sp>
          <p:nvSpPr>
            <p:cNvPr id="179" name="object 179"/>
            <p:cNvSpPr/>
            <p:nvPr/>
          </p:nvSpPr>
          <p:spPr>
            <a:xfrm>
              <a:off x="1130808" y="2609088"/>
              <a:ext cx="79375" cy="41275"/>
            </a:xfrm>
            <a:custGeom>
              <a:avLst/>
              <a:gdLst/>
              <a:ahLst/>
              <a:cxnLst/>
              <a:rect l="l" t="t" r="r" b="b"/>
              <a:pathLst>
                <a:path w="79375" h="41275">
                  <a:moveTo>
                    <a:pt x="0" y="0"/>
                  </a:moveTo>
                  <a:lnTo>
                    <a:pt x="0" y="7620"/>
                  </a:lnTo>
                  <a:lnTo>
                    <a:pt x="1524" y="13716"/>
                  </a:lnTo>
                  <a:lnTo>
                    <a:pt x="35052" y="41148"/>
                  </a:lnTo>
                  <a:lnTo>
                    <a:pt x="42672" y="41148"/>
                  </a:lnTo>
                  <a:lnTo>
                    <a:pt x="77724" y="13716"/>
                  </a:lnTo>
                  <a:lnTo>
                    <a:pt x="79248" y="7620"/>
                  </a:lnTo>
                  <a:lnTo>
                    <a:pt x="79248" y="0"/>
                  </a:lnTo>
                </a:path>
              </a:pathLst>
            </a:custGeom>
            <a:ln w="9144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80" name="object 180"/>
            <p:cNvSpPr/>
            <p:nvPr/>
          </p:nvSpPr>
          <p:spPr>
            <a:xfrm>
              <a:off x="1048512" y="2609088"/>
              <a:ext cx="82550" cy="41275"/>
            </a:xfrm>
            <a:custGeom>
              <a:avLst/>
              <a:gdLst/>
              <a:ahLst/>
              <a:cxnLst/>
              <a:rect l="l" t="t" r="r" b="b"/>
              <a:pathLst>
                <a:path w="82550" h="41275">
                  <a:moveTo>
                    <a:pt x="0" y="0"/>
                  </a:moveTo>
                  <a:lnTo>
                    <a:pt x="0" y="7620"/>
                  </a:lnTo>
                  <a:lnTo>
                    <a:pt x="1524" y="13716"/>
                  </a:lnTo>
                  <a:lnTo>
                    <a:pt x="30480" y="39624"/>
                  </a:lnTo>
                  <a:lnTo>
                    <a:pt x="38100" y="41148"/>
                  </a:lnTo>
                  <a:lnTo>
                    <a:pt x="44195" y="41148"/>
                  </a:lnTo>
                  <a:lnTo>
                    <a:pt x="50292" y="39624"/>
                  </a:lnTo>
                  <a:lnTo>
                    <a:pt x="57912" y="38100"/>
                  </a:lnTo>
                  <a:lnTo>
                    <a:pt x="79248" y="13716"/>
                  </a:lnTo>
                  <a:lnTo>
                    <a:pt x="80772" y="7620"/>
                  </a:lnTo>
                  <a:lnTo>
                    <a:pt x="82296" y="0"/>
                  </a:lnTo>
                </a:path>
              </a:pathLst>
            </a:custGeom>
            <a:ln w="9144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181" name="object 181"/>
          <p:cNvGrpSpPr/>
          <p:nvPr/>
        </p:nvGrpSpPr>
        <p:grpSpPr>
          <a:xfrm>
            <a:off x="2022896" y="2593848"/>
            <a:ext cx="210353" cy="60960"/>
            <a:chOff x="879348" y="2593848"/>
            <a:chExt cx="91440" cy="60960"/>
          </a:xfrm>
        </p:grpSpPr>
        <p:sp>
          <p:nvSpPr>
            <p:cNvPr id="182" name="object 182"/>
            <p:cNvSpPr/>
            <p:nvPr/>
          </p:nvSpPr>
          <p:spPr>
            <a:xfrm>
              <a:off x="883920" y="2609088"/>
              <a:ext cx="82550" cy="41275"/>
            </a:xfrm>
            <a:custGeom>
              <a:avLst/>
              <a:gdLst/>
              <a:ahLst/>
              <a:cxnLst/>
              <a:rect l="l" t="t" r="r" b="b"/>
              <a:pathLst>
                <a:path w="82550" h="41275">
                  <a:moveTo>
                    <a:pt x="0" y="0"/>
                  </a:moveTo>
                  <a:lnTo>
                    <a:pt x="19812" y="35052"/>
                  </a:lnTo>
                  <a:lnTo>
                    <a:pt x="38100" y="41148"/>
                  </a:lnTo>
                  <a:lnTo>
                    <a:pt x="45719" y="41148"/>
                  </a:lnTo>
                  <a:lnTo>
                    <a:pt x="57912" y="38100"/>
                  </a:lnTo>
                  <a:lnTo>
                    <a:pt x="64008" y="35052"/>
                  </a:lnTo>
                  <a:lnTo>
                    <a:pt x="70104" y="30480"/>
                  </a:lnTo>
                  <a:lnTo>
                    <a:pt x="73152" y="25908"/>
                  </a:lnTo>
                  <a:lnTo>
                    <a:pt x="77724" y="19812"/>
                  </a:lnTo>
                  <a:lnTo>
                    <a:pt x="80772" y="13716"/>
                  </a:lnTo>
                  <a:lnTo>
                    <a:pt x="82296" y="7620"/>
                  </a:lnTo>
                  <a:lnTo>
                    <a:pt x="82296" y="0"/>
                  </a:lnTo>
                </a:path>
              </a:pathLst>
            </a:custGeom>
            <a:ln w="9144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83" name="object 183"/>
            <p:cNvSpPr/>
            <p:nvPr/>
          </p:nvSpPr>
          <p:spPr>
            <a:xfrm>
              <a:off x="879348" y="2601468"/>
              <a:ext cx="91440" cy="0"/>
            </a:xfrm>
            <a:custGeom>
              <a:avLst/>
              <a:gdLst/>
              <a:ahLst/>
              <a:cxnLst/>
              <a:rect l="l" t="t" r="r" b="b"/>
              <a:pathLst>
                <a:path w="91440">
                  <a:moveTo>
                    <a:pt x="0" y="0"/>
                  </a:moveTo>
                  <a:lnTo>
                    <a:pt x="9143" y="0"/>
                  </a:lnTo>
                </a:path>
                <a:path w="91440">
                  <a:moveTo>
                    <a:pt x="82295" y="0"/>
                  </a:moveTo>
                  <a:lnTo>
                    <a:pt x="91439" y="0"/>
                  </a:lnTo>
                </a:path>
              </a:pathLst>
            </a:custGeom>
            <a:ln w="1524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184" name="object 184"/>
          <p:cNvSpPr/>
          <p:nvPr/>
        </p:nvSpPr>
        <p:spPr>
          <a:xfrm>
            <a:off x="2412049" y="2593848"/>
            <a:ext cx="0" cy="15240"/>
          </a:xfrm>
          <a:custGeom>
            <a:avLst/>
            <a:gdLst/>
            <a:ahLst/>
            <a:cxnLst/>
            <a:rect l="l" t="t" r="r" b="b"/>
            <a:pathLst>
              <a:path h="15239">
                <a:moveTo>
                  <a:pt x="-4571" y="7620"/>
                </a:moveTo>
                <a:lnTo>
                  <a:pt x="4571" y="7620"/>
                </a:lnTo>
              </a:path>
            </a:pathLst>
          </a:custGeom>
          <a:ln w="1524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5" name="object 185"/>
          <p:cNvSpPr/>
          <p:nvPr/>
        </p:nvSpPr>
        <p:spPr>
          <a:xfrm>
            <a:off x="2601367" y="2593848"/>
            <a:ext cx="0" cy="15240"/>
          </a:xfrm>
          <a:custGeom>
            <a:avLst/>
            <a:gdLst/>
            <a:ahLst/>
            <a:cxnLst/>
            <a:rect l="l" t="t" r="r" b="b"/>
            <a:pathLst>
              <a:path h="15239">
                <a:moveTo>
                  <a:pt x="-4571" y="7620"/>
                </a:moveTo>
                <a:lnTo>
                  <a:pt x="4571" y="7620"/>
                </a:lnTo>
              </a:path>
            </a:pathLst>
          </a:custGeom>
          <a:ln w="1524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6" name="object 186"/>
          <p:cNvSpPr/>
          <p:nvPr/>
        </p:nvSpPr>
        <p:spPr>
          <a:xfrm>
            <a:off x="2783670" y="2593848"/>
            <a:ext cx="0" cy="15240"/>
          </a:xfrm>
          <a:custGeom>
            <a:avLst/>
            <a:gdLst/>
            <a:ahLst/>
            <a:cxnLst/>
            <a:rect l="l" t="t" r="r" b="b"/>
            <a:pathLst>
              <a:path h="15239">
                <a:moveTo>
                  <a:pt x="-4571" y="7620"/>
                </a:moveTo>
                <a:lnTo>
                  <a:pt x="4571" y="7620"/>
                </a:lnTo>
              </a:path>
            </a:pathLst>
          </a:custGeom>
          <a:ln w="1524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7" name="object 187"/>
          <p:cNvSpPr/>
          <p:nvPr/>
        </p:nvSpPr>
        <p:spPr>
          <a:xfrm>
            <a:off x="6755840" y="1839468"/>
            <a:ext cx="0" cy="85725"/>
          </a:xfrm>
          <a:custGeom>
            <a:avLst/>
            <a:gdLst/>
            <a:ahLst/>
            <a:cxnLst/>
            <a:rect l="l" t="t" r="r" b="b"/>
            <a:pathLst>
              <a:path h="85725">
                <a:moveTo>
                  <a:pt x="0" y="85344"/>
                </a:moveTo>
                <a:lnTo>
                  <a:pt x="0" y="0"/>
                </a:lnTo>
              </a:path>
            </a:pathLst>
          </a:custGeom>
          <a:ln w="9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grpSp>
        <p:nvGrpSpPr>
          <p:cNvPr id="188" name="object 188"/>
          <p:cNvGrpSpPr/>
          <p:nvPr/>
        </p:nvGrpSpPr>
        <p:grpSpPr>
          <a:xfrm>
            <a:off x="1840589" y="3570732"/>
            <a:ext cx="3345199" cy="248920"/>
            <a:chOff x="800100" y="3570732"/>
            <a:chExt cx="1454150" cy="248920"/>
          </a:xfrm>
        </p:grpSpPr>
        <p:pic>
          <p:nvPicPr>
            <p:cNvPr id="189" name="object 189"/>
            <p:cNvPicPr/>
            <p:nvPr/>
          </p:nvPicPr>
          <p:blipFill>
            <a:blip r:embed="rId4" cstate="print"/>
            <a:stretch>
              <a:fillRect/>
            </a:stretch>
          </p:blipFill>
          <p:spPr>
            <a:xfrm>
              <a:off x="800100" y="3572256"/>
              <a:ext cx="74675" cy="246887"/>
            </a:xfrm>
            <a:prstGeom prst="rect">
              <a:avLst/>
            </a:prstGeom>
          </p:spPr>
        </p:pic>
        <p:pic>
          <p:nvPicPr>
            <p:cNvPr id="190" name="object 190"/>
            <p:cNvPicPr/>
            <p:nvPr/>
          </p:nvPicPr>
          <p:blipFill>
            <a:blip r:embed="rId5" cstate="print"/>
            <a:stretch>
              <a:fillRect/>
            </a:stretch>
          </p:blipFill>
          <p:spPr>
            <a:xfrm>
              <a:off x="902208" y="3572256"/>
              <a:ext cx="641604" cy="246887"/>
            </a:xfrm>
            <a:prstGeom prst="rect">
              <a:avLst/>
            </a:prstGeom>
          </p:spPr>
        </p:pic>
        <p:pic>
          <p:nvPicPr>
            <p:cNvPr id="191" name="object 191"/>
            <p:cNvPicPr/>
            <p:nvPr/>
          </p:nvPicPr>
          <p:blipFill>
            <a:blip r:embed="rId6" cstate="print"/>
            <a:stretch>
              <a:fillRect/>
            </a:stretch>
          </p:blipFill>
          <p:spPr>
            <a:xfrm>
              <a:off x="1548383" y="3572256"/>
              <a:ext cx="251460" cy="198119"/>
            </a:xfrm>
            <a:prstGeom prst="rect">
              <a:avLst/>
            </a:prstGeom>
          </p:spPr>
        </p:pic>
        <p:pic>
          <p:nvPicPr>
            <p:cNvPr id="192" name="object 192"/>
            <p:cNvPicPr/>
            <p:nvPr/>
          </p:nvPicPr>
          <p:blipFill>
            <a:blip r:embed="rId7" cstate="print"/>
            <a:stretch>
              <a:fillRect/>
            </a:stretch>
          </p:blipFill>
          <p:spPr>
            <a:xfrm>
              <a:off x="1807463" y="3570732"/>
              <a:ext cx="446531" cy="67563"/>
            </a:xfrm>
            <a:prstGeom prst="rect">
              <a:avLst/>
            </a:prstGeom>
          </p:spPr>
        </p:pic>
      </p:grpSp>
      <p:grpSp>
        <p:nvGrpSpPr>
          <p:cNvPr id="193" name="object 193"/>
          <p:cNvGrpSpPr/>
          <p:nvPr/>
        </p:nvGrpSpPr>
        <p:grpSpPr>
          <a:xfrm>
            <a:off x="5763676" y="3570732"/>
            <a:ext cx="2438051" cy="248920"/>
            <a:chOff x="2505456" y="3570732"/>
            <a:chExt cx="1059815" cy="248920"/>
          </a:xfrm>
        </p:grpSpPr>
        <p:pic>
          <p:nvPicPr>
            <p:cNvPr id="194" name="object 194"/>
            <p:cNvPicPr/>
            <p:nvPr/>
          </p:nvPicPr>
          <p:blipFill>
            <a:blip r:embed="rId8" cstate="print"/>
            <a:stretch>
              <a:fillRect/>
            </a:stretch>
          </p:blipFill>
          <p:spPr>
            <a:xfrm>
              <a:off x="2505456" y="3572256"/>
              <a:ext cx="70103" cy="246887"/>
            </a:xfrm>
            <a:prstGeom prst="rect">
              <a:avLst/>
            </a:prstGeom>
          </p:spPr>
        </p:pic>
        <p:pic>
          <p:nvPicPr>
            <p:cNvPr id="195" name="object 195"/>
            <p:cNvPicPr/>
            <p:nvPr/>
          </p:nvPicPr>
          <p:blipFill>
            <a:blip r:embed="rId9" cstate="print"/>
            <a:stretch>
              <a:fillRect/>
            </a:stretch>
          </p:blipFill>
          <p:spPr>
            <a:xfrm>
              <a:off x="2602992" y="3572256"/>
              <a:ext cx="515111" cy="246887"/>
            </a:xfrm>
            <a:prstGeom prst="rect">
              <a:avLst/>
            </a:prstGeom>
          </p:spPr>
        </p:pic>
        <p:pic>
          <p:nvPicPr>
            <p:cNvPr id="196" name="object 196"/>
            <p:cNvPicPr/>
            <p:nvPr/>
          </p:nvPicPr>
          <p:blipFill>
            <a:blip r:embed="rId10" cstate="print"/>
            <a:stretch>
              <a:fillRect/>
            </a:stretch>
          </p:blipFill>
          <p:spPr>
            <a:xfrm>
              <a:off x="3125724" y="3570732"/>
              <a:ext cx="438947" cy="67563"/>
            </a:xfrm>
            <a:prstGeom prst="rect">
              <a:avLst/>
            </a:prstGeom>
          </p:spPr>
        </p:pic>
      </p:grpSp>
      <p:sp>
        <p:nvSpPr>
          <p:cNvPr id="197" name="object 197"/>
          <p:cNvSpPr/>
          <p:nvPr/>
        </p:nvSpPr>
        <p:spPr>
          <a:xfrm>
            <a:off x="1444422" y="9413748"/>
            <a:ext cx="15051933" cy="9525"/>
          </a:xfrm>
          <a:custGeom>
            <a:avLst/>
            <a:gdLst/>
            <a:ahLst/>
            <a:cxnLst/>
            <a:rect l="l" t="t" r="r" b="b"/>
            <a:pathLst>
              <a:path w="6543040" h="9525">
                <a:moveTo>
                  <a:pt x="6542531" y="9144"/>
                </a:moveTo>
                <a:lnTo>
                  <a:pt x="0" y="9144"/>
                </a:lnTo>
                <a:lnTo>
                  <a:pt x="0" y="0"/>
                </a:lnTo>
                <a:lnTo>
                  <a:pt x="6542531" y="0"/>
                </a:lnTo>
                <a:lnTo>
                  <a:pt x="6542531" y="9144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8" name="object 198"/>
          <p:cNvSpPr txBox="1"/>
          <p:nvPr/>
        </p:nvSpPr>
        <p:spPr>
          <a:xfrm>
            <a:off x="1415188" y="349008"/>
            <a:ext cx="192824" cy="135935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sz="800" spc="10" dirty="0">
                <a:latin typeface="Microsoft Sans Serif"/>
                <a:cs typeface="Microsoft Sans Serif"/>
              </a:rPr>
              <a:t>6</a:t>
            </a:r>
            <a:endParaRPr sz="800">
              <a:latin typeface="Microsoft Sans Serif"/>
              <a:cs typeface="Microsoft Sans Serif"/>
            </a:endParaRPr>
          </a:p>
        </p:txBody>
      </p:sp>
      <p:sp>
        <p:nvSpPr>
          <p:cNvPr id="199" name="object 199"/>
          <p:cNvSpPr txBox="1"/>
          <p:nvPr/>
        </p:nvSpPr>
        <p:spPr>
          <a:xfrm>
            <a:off x="1415216" y="598199"/>
            <a:ext cx="7318535" cy="670953"/>
          </a:xfrm>
          <a:prstGeom prst="rect">
            <a:avLst/>
          </a:prstGeom>
        </p:spPr>
        <p:txBody>
          <a:bodyPr vert="horz" wrap="square" lIns="0" tIns="36830" rIns="0" bIns="0" rtlCol="0">
            <a:spAutoFit/>
          </a:bodyPr>
          <a:lstStyle/>
          <a:p>
            <a:pPr marL="441959">
              <a:lnSpc>
                <a:spcPct val="100000"/>
              </a:lnSpc>
              <a:spcBef>
                <a:spcPts val="290"/>
              </a:spcBef>
            </a:pPr>
            <a:r>
              <a:rPr sz="900" spc="-5" dirty="0">
                <a:latin typeface="Microsoft Sans Serif"/>
                <a:cs typeface="Microsoft Sans Serif"/>
              </a:rPr>
              <a:t>IV. oh</a:t>
            </a:r>
            <a:r>
              <a:rPr sz="700" spc="-5" dirty="0">
                <a:latin typeface="Microsoft Sans Serif"/>
                <a:cs typeface="Microsoft Sans Serif"/>
              </a:rPr>
              <a:t>EL</a:t>
            </a:r>
            <a:r>
              <a:rPr sz="700" dirty="0">
                <a:latin typeface="Microsoft Sans Serif"/>
                <a:cs typeface="Microsoft Sans Serif"/>
              </a:rPr>
              <a:t> </a:t>
            </a:r>
            <a:r>
              <a:rPr sz="700" spc="-35" dirty="0">
                <a:latin typeface="Microsoft Sans Serif"/>
                <a:cs typeface="Microsoft Sans Serif"/>
              </a:rPr>
              <a:t>R</a:t>
            </a:r>
            <a:r>
              <a:rPr sz="900" spc="-35" dirty="0">
                <a:latin typeface="Microsoft Sans Serif"/>
                <a:cs typeface="Microsoft Sans Serif"/>
              </a:rPr>
              <a:t>C</a:t>
            </a:r>
            <a:r>
              <a:rPr sz="700" spc="-35" dirty="0">
                <a:latin typeface="Microsoft Sans Serif"/>
                <a:cs typeface="Microsoft Sans Serif"/>
              </a:rPr>
              <a:t>CONSIDERACIONES</a:t>
            </a:r>
            <a:r>
              <a:rPr sz="700" spc="5" dirty="0">
                <a:latin typeface="Microsoft Sans Serif"/>
                <a:cs typeface="Microsoft Sans Serif"/>
              </a:rPr>
              <a:t> </a:t>
            </a:r>
            <a:r>
              <a:rPr sz="700" spc="-35" dirty="0">
                <a:latin typeface="Microsoft Sans Serif"/>
                <a:cs typeface="Microsoft Sans Serif"/>
              </a:rPr>
              <a:t>EN</a:t>
            </a:r>
            <a:r>
              <a:rPr sz="900" spc="-35" dirty="0">
                <a:latin typeface="Microsoft Sans Serif"/>
                <a:cs typeface="Microsoft Sans Serif"/>
              </a:rPr>
              <a:t>D</a:t>
            </a:r>
            <a:r>
              <a:rPr sz="700" spc="-35" dirty="0">
                <a:latin typeface="Microsoft Sans Serif"/>
                <a:cs typeface="Microsoft Sans Serif"/>
              </a:rPr>
              <a:t>DESARROLLO</a:t>
            </a:r>
            <a:endParaRPr sz="700">
              <a:latin typeface="Microsoft Sans Serif"/>
              <a:cs typeface="Microsoft Sans Serif"/>
            </a:endParaRPr>
          </a:p>
          <a:p>
            <a:pPr marL="1030605">
              <a:lnSpc>
                <a:spcPct val="100000"/>
              </a:lnSpc>
              <a:spcBef>
                <a:spcPts val="175"/>
              </a:spcBef>
            </a:pPr>
            <a:r>
              <a:rPr sz="800" spc="-30" dirty="0">
                <a:latin typeface="Microsoft Sans Serif"/>
                <a:cs typeface="Microsoft Sans Serif"/>
              </a:rPr>
              <a:t>t</a:t>
            </a:r>
            <a:r>
              <a:rPr sz="650" spc="-30" dirty="0">
                <a:latin typeface="Microsoft Sans Serif"/>
                <a:cs typeface="Microsoft Sans Serif"/>
              </a:rPr>
              <a:t>EXCELENTE</a:t>
            </a:r>
            <a:r>
              <a:rPr sz="800" spc="-30" dirty="0">
                <a:latin typeface="Microsoft Sans Serif"/>
                <a:cs typeface="Microsoft Sans Serif"/>
              </a:rPr>
              <a:t>PAG</a:t>
            </a:r>
            <a:r>
              <a:rPr sz="650" spc="-30" dirty="0">
                <a:latin typeface="Microsoft Sans Serif"/>
                <a:cs typeface="Microsoft Sans Serif"/>
              </a:rPr>
              <a:t>HILOSOFÍA</a:t>
            </a:r>
            <a:endParaRPr sz="650">
              <a:latin typeface="Microsoft Sans Serif"/>
              <a:cs typeface="Microsoft Sans Serif"/>
            </a:endParaRPr>
          </a:p>
          <a:p>
            <a:pPr marL="12700" marR="5080" indent="154940">
              <a:lnSpc>
                <a:spcPct val="154200"/>
              </a:lnSpc>
              <a:spcBef>
                <a:spcPts val="300"/>
              </a:spcBef>
            </a:pPr>
            <a:r>
              <a:rPr sz="650" spc="5" dirty="0">
                <a:latin typeface="Microsoft Sans Serif"/>
                <a:cs typeface="Microsoft Sans Serif"/>
              </a:rPr>
              <a:t>Ha</a:t>
            </a:r>
            <a:r>
              <a:rPr sz="650" dirty="0">
                <a:latin typeface="Microsoft Sans Serif"/>
                <a:cs typeface="Microsoft Sans Serif"/>
              </a:rPr>
              <a:t> </a:t>
            </a:r>
            <a:r>
              <a:rPr sz="650" spc="25" dirty="0">
                <a:latin typeface="Microsoft Sans Serif"/>
                <a:cs typeface="Microsoft Sans Serif"/>
              </a:rPr>
              <a:t>surgido</a:t>
            </a:r>
            <a:r>
              <a:rPr sz="650" spc="5" dirty="0">
                <a:latin typeface="Microsoft Sans Serif"/>
                <a:cs typeface="Microsoft Sans Serif"/>
              </a:rPr>
              <a:t> </a:t>
            </a:r>
            <a:r>
              <a:rPr sz="650" spc="20" dirty="0">
                <a:latin typeface="Microsoft Sans Serif"/>
                <a:cs typeface="Microsoft Sans Serif"/>
              </a:rPr>
              <a:t>preocupación</a:t>
            </a:r>
            <a:r>
              <a:rPr sz="650" spc="5" dirty="0">
                <a:latin typeface="Microsoft Sans Serif"/>
                <a:cs typeface="Microsoft Sans Serif"/>
              </a:rPr>
              <a:t> </a:t>
            </a:r>
            <a:r>
              <a:rPr sz="650" spc="40" dirty="0">
                <a:latin typeface="Microsoft Sans Serif"/>
                <a:cs typeface="Microsoft Sans Serif"/>
              </a:rPr>
              <a:t>por</a:t>
            </a:r>
            <a:r>
              <a:rPr sz="650" spc="5" dirty="0">
                <a:latin typeface="Microsoft Sans Serif"/>
                <a:cs typeface="Microsoft Sans Serif"/>
              </a:rPr>
              <a:t> </a:t>
            </a:r>
            <a:r>
              <a:rPr sz="650" spc="15" dirty="0">
                <a:latin typeface="Microsoft Sans Serif"/>
                <a:cs typeface="Microsoft Sans Serif"/>
              </a:rPr>
              <a:t>varios</a:t>
            </a:r>
            <a:r>
              <a:rPr sz="650" spc="5" dirty="0">
                <a:latin typeface="Microsoft Sans Serif"/>
                <a:cs typeface="Microsoft Sans Serif"/>
              </a:rPr>
              <a:t> </a:t>
            </a:r>
            <a:r>
              <a:rPr sz="650" spc="10" dirty="0">
                <a:latin typeface="Microsoft Sans Serif"/>
                <a:cs typeface="Microsoft Sans Serif"/>
              </a:rPr>
              <a:t>accidentes</a:t>
            </a:r>
            <a:r>
              <a:rPr sz="650" spc="5" dirty="0">
                <a:latin typeface="Microsoft Sans Serif"/>
                <a:cs typeface="Microsoft Sans Serif"/>
              </a:rPr>
              <a:t> </a:t>
            </a:r>
            <a:r>
              <a:rPr sz="650" spc="30" dirty="0">
                <a:latin typeface="Microsoft Sans Serif"/>
                <a:cs typeface="Microsoft Sans Serif"/>
              </a:rPr>
              <a:t>importantes</a:t>
            </a:r>
            <a:r>
              <a:rPr sz="650" spc="5" dirty="0">
                <a:latin typeface="Microsoft Sans Serif"/>
                <a:cs typeface="Microsoft Sans Serif"/>
              </a:rPr>
              <a:t> </a:t>
            </a:r>
            <a:r>
              <a:rPr sz="650" spc="15" dirty="0">
                <a:latin typeface="Microsoft Sans Serif"/>
                <a:cs typeface="Microsoft Sans Serif"/>
              </a:rPr>
              <a:t>relacionados</a:t>
            </a:r>
            <a:r>
              <a:rPr sz="650" spc="5" dirty="0">
                <a:latin typeface="Microsoft Sans Serif"/>
                <a:cs typeface="Microsoft Sans Serif"/>
              </a:rPr>
              <a:t> </a:t>
            </a:r>
            <a:r>
              <a:rPr sz="650" spc="15" dirty="0">
                <a:latin typeface="Microsoft Sans Serif"/>
                <a:cs typeface="Microsoft Sans Serif"/>
              </a:rPr>
              <a:t>con </a:t>
            </a:r>
            <a:r>
              <a:rPr sz="650" spc="-160" dirty="0">
                <a:latin typeface="Microsoft Sans Serif"/>
                <a:cs typeface="Microsoft Sans Serif"/>
              </a:rPr>
              <a:t> </a:t>
            </a:r>
            <a:r>
              <a:rPr sz="650" spc="10" dirty="0">
                <a:latin typeface="Microsoft Sans Serif"/>
                <a:cs typeface="Microsoft Sans Serif"/>
              </a:rPr>
              <a:t>la </a:t>
            </a:r>
            <a:r>
              <a:rPr sz="650" spc="20" dirty="0">
                <a:latin typeface="Microsoft Sans Serif"/>
                <a:cs typeface="Microsoft Sans Serif"/>
              </a:rPr>
              <a:t>filosofía de disparo en </a:t>
            </a:r>
            <a:r>
              <a:rPr sz="650" dirty="0">
                <a:latin typeface="Microsoft Sans Serif"/>
                <a:cs typeface="Microsoft Sans Serif"/>
              </a:rPr>
              <a:t>las </a:t>
            </a:r>
            <a:r>
              <a:rPr sz="650" spc="15" dirty="0">
                <a:latin typeface="Microsoft Sans Serif"/>
                <a:cs typeface="Microsoft Sans Serif"/>
              </a:rPr>
              <a:t>centrales </a:t>
            </a:r>
            <a:r>
              <a:rPr sz="650" spc="20" dirty="0">
                <a:latin typeface="Microsoft Sans Serif"/>
                <a:cs typeface="Microsoft Sans Serif"/>
              </a:rPr>
              <a:t>generadoras. </a:t>
            </a:r>
            <a:r>
              <a:rPr sz="650" spc="-20" dirty="0">
                <a:latin typeface="Microsoft Sans Serif"/>
                <a:cs typeface="Microsoft Sans Serif"/>
              </a:rPr>
              <a:t>En </a:t>
            </a:r>
            <a:r>
              <a:rPr sz="650" dirty="0">
                <a:latin typeface="Microsoft Sans Serif"/>
                <a:cs typeface="Microsoft Sans Serif"/>
              </a:rPr>
              <a:t>las </a:t>
            </a:r>
            <a:r>
              <a:rPr sz="650" spc="20" dirty="0">
                <a:latin typeface="Microsoft Sans Serif"/>
                <a:cs typeface="Microsoft Sans Serif"/>
              </a:rPr>
              <a:t>grandes </a:t>
            </a:r>
            <a:r>
              <a:rPr sz="650" spc="15" dirty="0">
                <a:latin typeface="Microsoft Sans Serif"/>
                <a:cs typeface="Microsoft Sans Serif"/>
              </a:rPr>
              <a:t>centrales </a:t>
            </a:r>
            <a:r>
              <a:rPr sz="650" spc="20" dirty="0">
                <a:latin typeface="Microsoft Sans Serif"/>
                <a:cs typeface="Microsoft Sans Serif"/>
              </a:rPr>
              <a:t> </a:t>
            </a:r>
            <a:r>
              <a:rPr sz="650" spc="10" dirty="0">
                <a:latin typeface="Microsoft Sans Serif"/>
                <a:cs typeface="Microsoft Sans Serif"/>
              </a:rPr>
              <a:t>eléctricas, </a:t>
            </a:r>
            <a:r>
              <a:rPr sz="650" spc="-5" dirty="0">
                <a:latin typeface="Microsoft Sans Serif"/>
                <a:cs typeface="Microsoft Sans Serif"/>
              </a:rPr>
              <a:t>se </a:t>
            </a:r>
            <a:r>
              <a:rPr sz="650" spc="10" dirty="0">
                <a:latin typeface="Microsoft Sans Serif"/>
                <a:cs typeface="Microsoft Sans Serif"/>
              </a:rPr>
              <a:t>suele </a:t>
            </a:r>
            <a:r>
              <a:rPr sz="650" spc="20" dirty="0">
                <a:latin typeface="Microsoft Sans Serif"/>
                <a:cs typeface="Microsoft Sans Serif"/>
              </a:rPr>
              <a:t>utilizar </a:t>
            </a:r>
            <a:r>
              <a:rPr sz="650" spc="40" dirty="0">
                <a:latin typeface="Microsoft Sans Serif"/>
                <a:cs typeface="Microsoft Sans Serif"/>
              </a:rPr>
              <a:t>un </a:t>
            </a:r>
            <a:r>
              <a:rPr sz="650" spc="20" dirty="0">
                <a:latin typeface="Microsoft Sans Serif"/>
                <a:cs typeface="Microsoft Sans Serif"/>
              </a:rPr>
              <a:t>diseño de </a:t>
            </a:r>
            <a:r>
              <a:rPr sz="650" spc="25" dirty="0">
                <a:latin typeface="Microsoft Sans Serif"/>
                <a:cs typeface="Microsoft Sans Serif"/>
              </a:rPr>
              <a:t>patio </a:t>
            </a:r>
            <a:r>
              <a:rPr sz="650" spc="20" dirty="0">
                <a:latin typeface="Microsoft Sans Serif"/>
                <a:cs typeface="Microsoft Sans Serif"/>
              </a:rPr>
              <a:t>de </a:t>
            </a:r>
            <a:r>
              <a:rPr sz="650" spc="35" dirty="0">
                <a:latin typeface="Microsoft Sans Serif"/>
                <a:cs typeface="Microsoft Sans Serif"/>
              </a:rPr>
              <a:t>interruptor </a:t>
            </a:r>
            <a:r>
              <a:rPr sz="650" spc="5" dirty="0">
                <a:latin typeface="Microsoft Sans Serif"/>
                <a:cs typeface="Microsoft Sans Serif"/>
              </a:rPr>
              <a:t>y </a:t>
            </a:r>
            <a:r>
              <a:rPr sz="650" spc="30" dirty="0">
                <a:latin typeface="Microsoft Sans Serif"/>
                <a:cs typeface="Microsoft Sans Serif"/>
              </a:rPr>
              <a:t>medio o </a:t>
            </a:r>
            <a:r>
              <a:rPr sz="650" spc="20" dirty="0">
                <a:latin typeface="Microsoft Sans Serif"/>
                <a:cs typeface="Microsoft Sans Serif"/>
              </a:rPr>
              <a:t>de </a:t>
            </a:r>
            <a:r>
              <a:rPr sz="650" spc="15" dirty="0">
                <a:latin typeface="Microsoft Sans Serif"/>
                <a:cs typeface="Microsoft Sans Serif"/>
              </a:rPr>
              <a:t>anillo- </a:t>
            </a:r>
            <a:r>
              <a:rPr sz="650" spc="-160" dirty="0">
                <a:latin typeface="Microsoft Sans Serif"/>
                <a:cs typeface="Microsoft Sans Serif"/>
              </a:rPr>
              <a:t> </a:t>
            </a:r>
            <a:r>
              <a:rPr sz="650" spc="20" dirty="0">
                <a:latin typeface="Microsoft Sans Serif"/>
                <a:cs typeface="Microsoft Sans Serif"/>
              </a:rPr>
              <a:t>bus </a:t>
            </a:r>
            <a:r>
              <a:rPr sz="650" spc="15" dirty="0">
                <a:latin typeface="Microsoft Sans Serif"/>
                <a:cs typeface="Microsoft Sans Serif"/>
              </a:rPr>
              <a:t>con </a:t>
            </a:r>
            <a:r>
              <a:rPr sz="650" spc="25" dirty="0">
                <a:latin typeface="Microsoft Sans Serif"/>
                <a:cs typeface="Microsoft Sans Serif"/>
              </a:rPr>
              <a:t>una </a:t>
            </a:r>
            <a:r>
              <a:rPr sz="650" spc="15" dirty="0">
                <a:latin typeface="Microsoft Sans Serif"/>
                <a:cs typeface="Microsoft Sans Serif"/>
              </a:rPr>
              <a:t>desconexión </a:t>
            </a:r>
            <a:r>
              <a:rPr sz="650" spc="20" dirty="0">
                <a:latin typeface="Microsoft Sans Serif"/>
                <a:cs typeface="Microsoft Sans Serif"/>
              </a:rPr>
              <a:t>en </a:t>
            </a:r>
            <a:r>
              <a:rPr sz="650" spc="10" dirty="0">
                <a:latin typeface="Microsoft Sans Serif"/>
                <a:cs typeface="Microsoft Sans Serif"/>
              </a:rPr>
              <a:t>la </a:t>
            </a:r>
            <a:r>
              <a:rPr sz="650" spc="20" dirty="0">
                <a:latin typeface="Microsoft Sans Serif"/>
                <a:cs typeface="Microsoft Sans Serif"/>
              </a:rPr>
              <a:t>alimentación del </a:t>
            </a:r>
            <a:r>
              <a:rPr sz="650" spc="25" dirty="0">
                <a:latin typeface="Microsoft Sans Serif"/>
                <a:cs typeface="Microsoft Sans Serif"/>
              </a:rPr>
              <a:t>generador. </a:t>
            </a:r>
            <a:r>
              <a:rPr sz="650" spc="-10" dirty="0">
                <a:latin typeface="Microsoft Sans Serif"/>
                <a:cs typeface="Microsoft Sans Serif"/>
              </a:rPr>
              <a:t>La </a:t>
            </a:r>
            <a:r>
              <a:rPr sz="650" spc="30" dirty="0">
                <a:latin typeface="Microsoft Sans Serif"/>
                <a:cs typeface="Microsoft Sans Serif"/>
              </a:rPr>
              <a:t>figura </a:t>
            </a:r>
            <a:r>
              <a:rPr sz="650" spc="10" dirty="0">
                <a:latin typeface="Microsoft Sans Serif"/>
                <a:cs typeface="Microsoft Sans Serif"/>
              </a:rPr>
              <a:t>2 </a:t>
            </a:r>
            <a:r>
              <a:rPr sz="650" spc="25" dirty="0">
                <a:latin typeface="Microsoft Sans Serif"/>
                <a:cs typeface="Microsoft Sans Serif"/>
              </a:rPr>
              <a:t>muestra </a:t>
            </a:r>
            <a:r>
              <a:rPr sz="650" spc="30" dirty="0">
                <a:latin typeface="Microsoft Sans Serif"/>
                <a:cs typeface="Microsoft Sans Serif"/>
              </a:rPr>
              <a:t> </a:t>
            </a:r>
            <a:r>
              <a:rPr sz="650" spc="10" dirty="0">
                <a:latin typeface="Microsoft Sans Serif"/>
                <a:cs typeface="Microsoft Sans Serif"/>
              </a:rPr>
              <a:t>dichas</a:t>
            </a:r>
            <a:r>
              <a:rPr sz="650" spc="-10" dirty="0">
                <a:latin typeface="Microsoft Sans Serif"/>
                <a:cs typeface="Microsoft Sans Serif"/>
              </a:rPr>
              <a:t> </a:t>
            </a:r>
            <a:r>
              <a:rPr sz="650" spc="10" dirty="0">
                <a:latin typeface="Microsoft Sans Serif"/>
                <a:cs typeface="Microsoft Sans Serif"/>
              </a:rPr>
              <a:t>disposiciones.</a:t>
            </a:r>
            <a:endParaRPr sz="650">
              <a:latin typeface="Microsoft Sans Serif"/>
              <a:cs typeface="Microsoft Sans Serif"/>
            </a:endParaRPr>
          </a:p>
        </p:txBody>
      </p:sp>
      <p:sp>
        <p:nvSpPr>
          <p:cNvPr id="200" name="object 200"/>
          <p:cNvSpPr txBox="1"/>
          <p:nvPr/>
        </p:nvSpPr>
        <p:spPr>
          <a:xfrm>
            <a:off x="9100216" y="602100"/>
            <a:ext cx="7378427" cy="2122119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 marR="20955">
              <a:lnSpc>
                <a:spcPct val="143200"/>
              </a:lnSpc>
              <a:spcBef>
                <a:spcPts val="100"/>
              </a:spcBef>
            </a:pPr>
            <a:r>
              <a:rPr sz="700" spc="10" dirty="0">
                <a:latin typeface="Microsoft Sans Serif"/>
                <a:cs typeface="Microsoft Sans Serif"/>
              </a:rPr>
              <a:t>servicio.</a:t>
            </a:r>
            <a:r>
              <a:rPr sz="700" spc="-5" dirty="0">
                <a:latin typeface="Microsoft Sans Serif"/>
                <a:cs typeface="Microsoft Sans Serif"/>
              </a:rPr>
              <a:t> </a:t>
            </a:r>
            <a:r>
              <a:rPr sz="700" spc="20" dirty="0">
                <a:latin typeface="Microsoft Sans Serif"/>
                <a:cs typeface="Microsoft Sans Serif"/>
              </a:rPr>
              <a:t>Incluso</a:t>
            </a:r>
            <a:r>
              <a:rPr sz="700" spc="-5" dirty="0">
                <a:latin typeface="Microsoft Sans Serif"/>
                <a:cs typeface="Microsoft Sans Serif"/>
              </a:rPr>
              <a:t> </a:t>
            </a:r>
            <a:r>
              <a:rPr sz="700" dirty="0">
                <a:latin typeface="Microsoft Sans Serif"/>
                <a:cs typeface="Microsoft Sans Serif"/>
              </a:rPr>
              <a:t>si </a:t>
            </a:r>
            <a:r>
              <a:rPr sz="700" spc="10" dirty="0">
                <a:latin typeface="Microsoft Sans Serif"/>
                <a:cs typeface="Microsoft Sans Serif"/>
              </a:rPr>
              <a:t>la</a:t>
            </a:r>
            <a:r>
              <a:rPr sz="700" spc="-5" dirty="0">
                <a:latin typeface="Microsoft Sans Serif"/>
                <a:cs typeface="Microsoft Sans Serif"/>
              </a:rPr>
              <a:t> </a:t>
            </a:r>
            <a:r>
              <a:rPr sz="700" spc="20" dirty="0">
                <a:latin typeface="Microsoft Sans Serif"/>
                <a:cs typeface="Microsoft Sans Serif"/>
              </a:rPr>
              <a:t>pila</a:t>
            </a:r>
            <a:r>
              <a:rPr sz="700" spc="-5" dirty="0">
                <a:latin typeface="Microsoft Sans Serif"/>
                <a:cs typeface="Microsoft Sans Serif"/>
              </a:rPr>
              <a:t> </a:t>
            </a:r>
            <a:r>
              <a:rPr sz="700" spc="20" dirty="0">
                <a:latin typeface="Microsoft Sans Serif"/>
                <a:cs typeface="Microsoft Sans Serif"/>
              </a:rPr>
              <a:t>auxiliar</a:t>
            </a:r>
            <a:r>
              <a:rPr sz="700" dirty="0">
                <a:latin typeface="Microsoft Sans Serif"/>
                <a:cs typeface="Microsoft Sans Serif"/>
              </a:rPr>
              <a:t> </a:t>
            </a:r>
            <a:r>
              <a:rPr sz="700" spc="-5" dirty="0">
                <a:latin typeface="Microsoft Sans Serif"/>
                <a:cs typeface="Microsoft Sans Serif"/>
              </a:rPr>
              <a:t>se </a:t>
            </a:r>
            <a:r>
              <a:rPr sz="700" spc="40" dirty="0">
                <a:latin typeface="Microsoft Sans Serif"/>
                <a:cs typeface="Microsoft Sans Serif"/>
              </a:rPr>
              <a:t>monta</a:t>
            </a:r>
            <a:r>
              <a:rPr sz="700" dirty="0">
                <a:latin typeface="Microsoft Sans Serif"/>
                <a:cs typeface="Microsoft Sans Serif"/>
              </a:rPr>
              <a:t> </a:t>
            </a:r>
            <a:r>
              <a:rPr sz="700" spc="25" dirty="0">
                <a:latin typeface="Microsoft Sans Serif"/>
                <a:cs typeface="Microsoft Sans Serif"/>
              </a:rPr>
              <a:t>siguiendo</a:t>
            </a:r>
            <a:r>
              <a:rPr sz="700" spc="-5" dirty="0">
                <a:latin typeface="Microsoft Sans Serif"/>
                <a:cs typeface="Microsoft Sans Serif"/>
              </a:rPr>
              <a:t> </a:t>
            </a:r>
            <a:r>
              <a:rPr sz="700" spc="10" dirty="0">
                <a:latin typeface="Microsoft Sans Serif"/>
                <a:cs typeface="Microsoft Sans Serif"/>
              </a:rPr>
              <a:t>el</a:t>
            </a:r>
            <a:r>
              <a:rPr sz="700" spc="-5" dirty="0">
                <a:latin typeface="Microsoft Sans Serif"/>
                <a:cs typeface="Microsoft Sans Serif"/>
              </a:rPr>
              <a:t> </a:t>
            </a:r>
            <a:r>
              <a:rPr sz="700" spc="10" dirty="0">
                <a:latin typeface="Microsoft Sans Serif"/>
                <a:cs typeface="Microsoft Sans Serif"/>
              </a:rPr>
              <a:t>eje</a:t>
            </a:r>
            <a:r>
              <a:rPr sz="700" dirty="0">
                <a:latin typeface="Microsoft Sans Serif"/>
                <a:cs typeface="Microsoft Sans Serif"/>
              </a:rPr>
              <a:t> </a:t>
            </a:r>
            <a:r>
              <a:rPr sz="700" spc="20" dirty="0">
                <a:latin typeface="Microsoft Sans Serif"/>
                <a:cs typeface="Microsoft Sans Serif"/>
              </a:rPr>
              <a:t>de</a:t>
            </a:r>
            <a:r>
              <a:rPr sz="700" spc="-5" dirty="0">
                <a:latin typeface="Microsoft Sans Serif"/>
                <a:cs typeface="Microsoft Sans Serif"/>
              </a:rPr>
              <a:t> </a:t>
            </a:r>
            <a:r>
              <a:rPr sz="700" spc="25" dirty="0">
                <a:latin typeface="Microsoft Sans Serif"/>
                <a:cs typeface="Microsoft Sans Serif"/>
              </a:rPr>
              <a:t>operación</a:t>
            </a:r>
            <a:r>
              <a:rPr sz="700" spc="-5" dirty="0">
                <a:latin typeface="Microsoft Sans Serif"/>
                <a:cs typeface="Microsoft Sans Serif"/>
              </a:rPr>
              <a:t> </a:t>
            </a:r>
            <a:r>
              <a:rPr sz="700" spc="20" dirty="0">
                <a:latin typeface="Microsoft Sans Serif"/>
                <a:cs typeface="Microsoft Sans Serif"/>
              </a:rPr>
              <a:t>del </a:t>
            </a:r>
            <a:r>
              <a:rPr sz="700" spc="-170" dirty="0">
                <a:latin typeface="Microsoft Sans Serif"/>
                <a:cs typeface="Microsoft Sans Serif"/>
              </a:rPr>
              <a:t> </a:t>
            </a:r>
            <a:r>
              <a:rPr sz="700" spc="40" dirty="0">
                <a:latin typeface="Microsoft Sans Serif"/>
                <a:cs typeface="Microsoft Sans Serif"/>
              </a:rPr>
              <a:t>interruptor</a:t>
            </a:r>
            <a:r>
              <a:rPr sz="700" spc="-5" dirty="0">
                <a:latin typeface="Microsoft Sans Serif"/>
                <a:cs typeface="Microsoft Sans Serif"/>
              </a:rPr>
              <a:t> </a:t>
            </a:r>
            <a:r>
              <a:rPr sz="700" spc="20" dirty="0">
                <a:latin typeface="Microsoft Sans Serif"/>
                <a:cs typeface="Microsoft Sans Serif"/>
              </a:rPr>
              <a:t>de</a:t>
            </a:r>
            <a:r>
              <a:rPr sz="700" dirty="0">
                <a:latin typeface="Microsoft Sans Serif"/>
                <a:cs typeface="Microsoft Sans Serif"/>
              </a:rPr>
              <a:t> </a:t>
            </a:r>
            <a:r>
              <a:rPr sz="700" spc="15" dirty="0">
                <a:latin typeface="Microsoft Sans Serif"/>
                <a:cs typeface="Microsoft Sans Serif"/>
              </a:rPr>
              <a:t>desconexión,</a:t>
            </a:r>
            <a:r>
              <a:rPr sz="700" dirty="0">
                <a:latin typeface="Microsoft Sans Serif"/>
                <a:cs typeface="Microsoft Sans Serif"/>
              </a:rPr>
              <a:t> </a:t>
            </a:r>
            <a:r>
              <a:rPr sz="700" spc="30" dirty="0">
                <a:latin typeface="Microsoft Sans Serif"/>
                <a:cs typeface="Microsoft Sans Serif"/>
              </a:rPr>
              <a:t>pueden</a:t>
            </a:r>
            <a:r>
              <a:rPr sz="700" dirty="0">
                <a:latin typeface="Microsoft Sans Serif"/>
                <a:cs typeface="Microsoft Sans Serif"/>
              </a:rPr>
              <a:t> </a:t>
            </a:r>
            <a:r>
              <a:rPr sz="700" spc="30" dirty="0">
                <a:latin typeface="Microsoft Sans Serif"/>
                <a:cs typeface="Microsoft Sans Serif"/>
              </a:rPr>
              <a:t>surgir</a:t>
            </a:r>
            <a:r>
              <a:rPr sz="700" dirty="0">
                <a:latin typeface="Microsoft Sans Serif"/>
                <a:cs typeface="Microsoft Sans Serif"/>
              </a:rPr>
              <a:t> </a:t>
            </a:r>
            <a:r>
              <a:rPr sz="700" spc="25" dirty="0">
                <a:latin typeface="Microsoft Sans Serif"/>
                <a:cs typeface="Microsoft Sans Serif"/>
              </a:rPr>
              <a:t>problemas</a:t>
            </a:r>
            <a:r>
              <a:rPr sz="700" dirty="0">
                <a:latin typeface="Microsoft Sans Serif"/>
                <a:cs typeface="Microsoft Sans Serif"/>
              </a:rPr>
              <a:t> </a:t>
            </a:r>
            <a:r>
              <a:rPr sz="700" spc="20" dirty="0">
                <a:latin typeface="Microsoft Sans Serif"/>
                <a:cs typeface="Microsoft Sans Serif"/>
              </a:rPr>
              <a:t>de</a:t>
            </a:r>
            <a:r>
              <a:rPr sz="700" dirty="0">
                <a:latin typeface="Microsoft Sans Serif"/>
                <a:cs typeface="Microsoft Sans Serif"/>
              </a:rPr>
              <a:t> </a:t>
            </a:r>
            <a:r>
              <a:rPr sz="700" spc="20" dirty="0">
                <a:latin typeface="Microsoft Sans Serif"/>
                <a:cs typeface="Microsoft Sans Serif"/>
              </a:rPr>
              <a:t>confiabilidad.</a:t>
            </a:r>
            <a:endParaRPr sz="700">
              <a:latin typeface="Microsoft Sans Serif"/>
              <a:cs typeface="Microsoft Sans Serif"/>
            </a:endParaRPr>
          </a:p>
          <a:p>
            <a:pPr marL="12700" marR="202565">
              <a:lnSpc>
                <a:spcPct val="143200"/>
              </a:lnSpc>
            </a:pPr>
            <a:r>
              <a:rPr sz="700" spc="5" dirty="0">
                <a:latin typeface="Microsoft Sans Serif"/>
                <a:cs typeface="Microsoft Sans Serif"/>
              </a:rPr>
              <a:t>Varios</a:t>
            </a:r>
            <a:r>
              <a:rPr sz="700" dirty="0">
                <a:latin typeface="Microsoft Sans Serif"/>
                <a:cs typeface="Microsoft Sans Serif"/>
              </a:rPr>
              <a:t> </a:t>
            </a:r>
            <a:r>
              <a:rPr sz="700" spc="10" dirty="0">
                <a:latin typeface="Microsoft Sans Serif"/>
                <a:cs typeface="Microsoft Sans Serif"/>
              </a:rPr>
              <a:t>accidentes</a:t>
            </a:r>
            <a:r>
              <a:rPr sz="700" spc="5" dirty="0">
                <a:latin typeface="Microsoft Sans Serif"/>
                <a:cs typeface="Microsoft Sans Serif"/>
              </a:rPr>
              <a:t> </a:t>
            </a:r>
            <a:r>
              <a:rPr sz="700" spc="40" dirty="0">
                <a:latin typeface="Microsoft Sans Serif"/>
                <a:cs typeface="Microsoft Sans Serif"/>
              </a:rPr>
              <a:t>muy</a:t>
            </a:r>
            <a:r>
              <a:rPr sz="700" spc="5" dirty="0">
                <a:latin typeface="Microsoft Sans Serif"/>
                <a:cs typeface="Microsoft Sans Serif"/>
              </a:rPr>
              <a:t> </a:t>
            </a:r>
            <a:r>
              <a:rPr sz="700" spc="15" dirty="0">
                <a:latin typeface="Microsoft Sans Serif"/>
                <a:cs typeface="Microsoft Sans Serif"/>
              </a:rPr>
              <a:t>graves</a:t>
            </a:r>
            <a:r>
              <a:rPr sz="700" dirty="0">
                <a:latin typeface="Microsoft Sans Serif"/>
                <a:cs typeface="Microsoft Sans Serif"/>
              </a:rPr>
              <a:t> </a:t>
            </a:r>
            <a:r>
              <a:rPr sz="700" spc="30" dirty="0">
                <a:latin typeface="Microsoft Sans Serif"/>
                <a:cs typeface="Microsoft Sans Serif"/>
              </a:rPr>
              <a:t>pueden</a:t>
            </a:r>
            <a:r>
              <a:rPr sz="700" spc="5" dirty="0">
                <a:latin typeface="Microsoft Sans Serif"/>
                <a:cs typeface="Microsoft Sans Serif"/>
              </a:rPr>
              <a:t> </a:t>
            </a:r>
            <a:r>
              <a:rPr sz="700" spc="25" dirty="0">
                <a:latin typeface="Microsoft Sans Serif"/>
                <a:cs typeface="Microsoft Sans Serif"/>
              </a:rPr>
              <a:t>atribuirse</a:t>
            </a:r>
            <a:r>
              <a:rPr sz="700" spc="5" dirty="0">
                <a:latin typeface="Microsoft Sans Serif"/>
                <a:cs typeface="Microsoft Sans Serif"/>
              </a:rPr>
              <a:t> </a:t>
            </a:r>
            <a:r>
              <a:rPr sz="700" spc="25" dirty="0">
                <a:latin typeface="Microsoft Sans Serif"/>
                <a:cs typeface="Microsoft Sans Serif"/>
              </a:rPr>
              <a:t>directamente</a:t>
            </a:r>
            <a:r>
              <a:rPr sz="700" dirty="0">
                <a:latin typeface="Microsoft Sans Serif"/>
                <a:cs typeface="Microsoft Sans Serif"/>
              </a:rPr>
              <a:t> </a:t>
            </a:r>
            <a:r>
              <a:rPr sz="700" spc="10" dirty="0">
                <a:latin typeface="Microsoft Sans Serif"/>
                <a:cs typeface="Microsoft Sans Serif"/>
              </a:rPr>
              <a:t>al</a:t>
            </a:r>
            <a:r>
              <a:rPr sz="700" spc="5" dirty="0">
                <a:latin typeface="Microsoft Sans Serif"/>
                <a:cs typeface="Microsoft Sans Serif"/>
              </a:rPr>
              <a:t> </a:t>
            </a:r>
            <a:r>
              <a:rPr sz="700" spc="20" dirty="0">
                <a:latin typeface="Microsoft Sans Serif"/>
                <a:cs typeface="Microsoft Sans Serif"/>
              </a:rPr>
              <a:t>uso</a:t>
            </a:r>
            <a:r>
              <a:rPr sz="700" spc="5" dirty="0">
                <a:latin typeface="Microsoft Sans Serif"/>
                <a:cs typeface="Microsoft Sans Serif"/>
              </a:rPr>
              <a:t> </a:t>
            </a:r>
            <a:r>
              <a:rPr sz="700" spc="20" dirty="0">
                <a:latin typeface="Microsoft Sans Serif"/>
                <a:cs typeface="Microsoft Sans Serif"/>
              </a:rPr>
              <a:t>de </a:t>
            </a:r>
            <a:r>
              <a:rPr sz="700" spc="-175" dirty="0">
                <a:latin typeface="Microsoft Sans Serif"/>
                <a:cs typeface="Microsoft Sans Serif"/>
              </a:rPr>
              <a:t> </a:t>
            </a:r>
            <a:r>
              <a:rPr sz="700" spc="20" dirty="0">
                <a:latin typeface="Microsoft Sans Serif"/>
                <a:cs typeface="Microsoft Sans Serif"/>
              </a:rPr>
              <a:t>contactos </a:t>
            </a:r>
            <a:r>
              <a:rPr sz="700" spc="15" dirty="0">
                <a:latin typeface="Microsoft Sans Serif"/>
                <a:cs typeface="Microsoft Sans Serif"/>
              </a:rPr>
              <a:t>auxiliares </a:t>
            </a:r>
            <a:r>
              <a:rPr sz="700" spc="25" dirty="0">
                <a:latin typeface="Microsoft Sans Serif"/>
                <a:cs typeface="Microsoft Sans Serif"/>
              </a:rPr>
              <a:t>para </a:t>
            </a:r>
            <a:r>
              <a:rPr sz="700" spc="15" dirty="0">
                <a:latin typeface="Microsoft Sans Serif"/>
                <a:cs typeface="Microsoft Sans Serif"/>
              </a:rPr>
              <a:t>desactivar </a:t>
            </a:r>
            <a:r>
              <a:rPr sz="700" spc="10" dirty="0">
                <a:latin typeface="Microsoft Sans Serif"/>
                <a:cs typeface="Microsoft Sans Serif"/>
              </a:rPr>
              <a:t>la </a:t>
            </a:r>
            <a:r>
              <a:rPr sz="700" spc="20" dirty="0">
                <a:latin typeface="Microsoft Sans Serif"/>
                <a:cs typeface="Microsoft Sans Serif"/>
              </a:rPr>
              <a:t>protección; </a:t>
            </a:r>
            <a:r>
              <a:rPr sz="700" spc="40" dirty="0">
                <a:latin typeface="Microsoft Sans Serif"/>
                <a:cs typeface="Microsoft Sans Serif"/>
              </a:rPr>
              <a:t>por </a:t>
            </a:r>
            <a:r>
              <a:rPr sz="700" spc="25" dirty="0">
                <a:latin typeface="Microsoft Sans Serif"/>
                <a:cs typeface="Microsoft Sans Serif"/>
              </a:rPr>
              <a:t>lo </a:t>
            </a:r>
            <a:r>
              <a:rPr sz="700" spc="30" dirty="0">
                <a:latin typeface="Microsoft Sans Serif"/>
                <a:cs typeface="Microsoft Sans Serif"/>
              </a:rPr>
              <a:t>tanto, </a:t>
            </a:r>
            <a:r>
              <a:rPr sz="700" spc="35" dirty="0">
                <a:latin typeface="Microsoft Sans Serif"/>
                <a:cs typeface="Microsoft Sans Serif"/>
              </a:rPr>
              <a:t>no </a:t>
            </a:r>
            <a:r>
              <a:rPr sz="700" spc="-5" dirty="0">
                <a:latin typeface="Microsoft Sans Serif"/>
                <a:cs typeface="Microsoft Sans Serif"/>
              </a:rPr>
              <a:t>se </a:t>
            </a:r>
            <a:r>
              <a:rPr sz="700" dirty="0">
                <a:latin typeface="Microsoft Sans Serif"/>
                <a:cs typeface="Microsoft Sans Serif"/>
              </a:rPr>
              <a:t> </a:t>
            </a:r>
            <a:r>
              <a:rPr sz="700" spc="25" dirty="0">
                <a:latin typeface="Microsoft Sans Serif"/>
                <a:cs typeface="Microsoft Sans Serif"/>
              </a:rPr>
              <a:t>recomienda</a:t>
            </a:r>
            <a:r>
              <a:rPr sz="700" spc="-10" dirty="0">
                <a:latin typeface="Microsoft Sans Serif"/>
                <a:cs typeface="Microsoft Sans Serif"/>
              </a:rPr>
              <a:t> </a:t>
            </a:r>
            <a:r>
              <a:rPr sz="700" spc="10" dirty="0">
                <a:latin typeface="Microsoft Sans Serif"/>
                <a:cs typeface="Microsoft Sans Serif"/>
              </a:rPr>
              <a:t>esta</a:t>
            </a:r>
            <a:r>
              <a:rPr sz="700" spc="-5" dirty="0">
                <a:latin typeface="Microsoft Sans Serif"/>
                <a:cs typeface="Microsoft Sans Serif"/>
              </a:rPr>
              <a:t> </a:t>
            </a:r>
            <a:r>
              <a:rPr sz="700" spc="15" dirty="0">
                <a:latin typeface="Microsoft Sans Serif"/>
                <a:cs typeface="Microsoft Sans Serif"/>
              </a:rPr>
              <a:t>práctica.</a:t>
            </a:r>
            <a:endParaRPr sz="700">
              <a:latin typeface="Microsoft Sans Serif"/>
              <a:cs typeface="Microsoft Sans Serif"/>
            </a:endParaRPr>
          </a:p>
          <a:p>
            <a:pPr marL="12700" marR="66040" indent="153670">
              <a:lnSpc>
                <a:spcPts val="1200"/>
              </a:lnSpc>
              <a:spcBef>
                <a:spcPts val="100"/>
              </a:spcBef>
            </a:pPr>
            <a:r>
              <a:rPr sz="700" spc="20" dirty="0">
                <a:latin typeface="Microsoft Sans Serif"/>
                <a:cs typeface="Microsoft Sans Serif"/>
              </a:rPr>
              <a:t>Algunos </a:t>
            </a:r>
            <a:r>
              <a:rPr sz="700" spc="15" dirty="0">
                <a:latin typeface="Microsoft Sans Serif"/>
                <a:cs typeface="Microsoft Sans Serif"/>
              </a:rPr>
              <a:t>esquemas </a:t>
            </a:r>
            <a:r>
              <a:rPr sz="700" spc="20" dirty="0">
                <a:latin typeface="Microsoft Sans Serif"/>
                <a:cs typeface="Microsoft Sans Serif"/>
              </a:rPr>
              <a:t>de </a:t>
            </a:r>
            <a:r>
              <a:rPr sz="700" spc="30" dirty="0">
                <a:latin typeface="Microsoft Sans Serif"/>
                <a:cs typeface="Microsoft Sans Serif"/>
              </a:rPr>
              <a:t>control </a:t>
            </a:r>
            <a:r>
              <a:rPr sz="700" spc="20" dirty="0">
                <a:latin typeface="Microsoft Sans Serif"/>
                <a:cs typeface="Microsoft Sans Serif"/>
              </a:rPr>
              <a:t>utilizan </a:t>
            </a:r>
            <a:r>
              <a:rPr sz="700" spc="10" dirty="0">
                <a:latin typeface="Microsoft Sans Serif"/>
                <a:cs typeface="Microsoft Sans Serif"/>
              </a:rPr>
              <a:t>los </a:t>
            </a:r>
            <a:r>
              <a:rPr sz="700" spc="20" dirty="0">
                <a:latin typeface="Microsoft Sans Serif"/>
                <a:cs typeface="Microsoft Sans Serif"/>
              </a:rPr>
              <a:t>contactos </a:t>
            </a:r>
            <a:r>
              <a:rPr sz="700" spc="15" dirty="0">
                <a:latin typeface="Microsoft Sans Serif"/>
                <a:cs typeface="Microsoft Sans Serif"/>
              </a:rPr>
              <a:t>auxiliares </a:t>
            </a:r>
            <a:r>
              <a:rPr sz="700" spc="20" dirty="0">
                <a:latin typeface="Microsoft Sans Serif"/>
                <a:cs typeface="Microsoft Sans Serif"/>
              </a:rPr>
              <a:t>del </a:t>
            </a:r>
            <a:r>
              <a:rPr sz="700" spc="25" dirty="0">
                <a:latin typeface="Microsoft Sans Serif"/>
                <a:cs typeface="Microsoft Sans Serif"/>
              </a:rPr>
              <a:t> </a:t>
            </a:r>
            <a:r>
              <a:rPr sz="700" spc="40" dirty="0">
                <a:latin typeface="Microsoft Sans Serif"/>
                <a:cs typeface="Microsoft Sans Serif"/>
              </a:rPr>
              <a:t>interruptor </a:t>
            </a:r>
            <a:r>
              <a:rPr sz="700" spc="20" dirty="0">
                <a:latin typeface="Microsoft Sans Serif"/>
                <a:cs typeface="Microsoft Sans Serif"/>
              </a:rPr>
              <a:t>de desconexión </a:t>
            </a:r>
            <a:r>
              <a:rPr sz="700" spc="25" dirty="0">
                <a:latin typeface="Microsoft Sans Serif"/>
                <a:cs typeface="Microsoft Sans Serif"/>
              </a:rPr>
              <a:t>para </a:t>
            </a:r>
            <a:r>
              <a:rPr sz="700" spc="15" dirty="0">
                <a:latin typeface="Microsoft Sans Serif"/>
                <a:cs typeface="Microsoft Sans Serif"/>
              </a:rPr>
              <a:t>desactivar </a:t>
            </a:r>
            <a:r>
              <a:rPr sz="700" spc="20" dirty="0">
                <a:latin typeface="Microsoft Sans Serif"/>
                <a:cs typeface="Microsoft Sans Serif"/>
              </a:rPr>
              <a:t>ciertos disparos de </a:t>
            </a:r>
            <a:r>
              <a:rPr sz="700" spc="10" dirty="0">
                <a:latin typeface="Microsoft Sans Serif"/>
                <a:cs typeface="Microsoft Sans Serif"/>
              </a:rPr>
              <a:t>la </a:t>
            </a:r>
            <a:r>
              <a:rPr sz="700" spc="15" dirty="0">
                <a:latin typeface="Microsoft Sans Serif"/>
                <a:cs typeface="Microsoft Sans Serif"/>
              </a:rPr>
              <a:t>caldera </a:t>
            </a:r>
            <a:r>
              <a:rPr sz="700" spc="20" dirty="0">
                <a:latin typeface="Microsoft Sans Serif"/>
                <a:cs typeface="Microsoft Sans Serif"/>
              </a:rPr>
              <a:t> </a:t>
            </a:r>
            <a:r>
              <a:rPr sz="700" spc="30" dirty="0">
                <a:latin typeface="Microsoft Sans Serif"/>
                <a:cs typeface="Microsoft Sans Serif"/>
              </a:rPr>
              <a:t>mientras</a:t>
            </a:r>
            <a:r>
              <a:rPr sz="700" dirty="0">
                <a:latin typeface="Microsoft Sans Serif"/>
                <a:cs typeface="Microsoft Sans Serif"/>
              </a:rPr>
              <a:t> </a:t>
            </a:r>
            <a:r>
              <a:rPr sz="700" spc="10" dirty="0">
                <a:latin typeface="Microsoft Sans Serif"/>
                <a:cs typeface="Microsoft Sans Serif"/>
              </a:rPr>
              <a:t>la</a:t>
            </a:r>
            <a:r>
              <a:rPr sz="700" dirty="0">
                <a:latin typeface="Microsoft Sans Serif"/>
                <a:cs typeface="Microsoft Sans Serif"/>
              </a:rPr>
              <a:t> </a:t>
            </a:r>
            <a:r>
              <a:rPr sz="700" spc="30" dirty="0">
                <a:latin typeface="Microsoft Sans Serif"/>
                <a:cs typeface="Microsoft Sans Serif"/>
              </a:rPr>
              <a:t>máquina</a:t>
            </a:r>
            <a:r>
              <a:rPr sz="700" dirty="0">
                <a:latin typeface="Microsoft Sans Serif"/>
                <a:cs typeface="Microsoft Sans Serif"/>
              </a:rPr>
              <a:t> </a:t>
            </a:r>
            <a:r>
              <a:rPr sz="700" spc="10" dirty="0">
                <a:latin typeface="Microsoft Sans Serif"/>
                <a:cs typeface="Microsoft Sans Serif"/>
              </a:rPr>
              <a:t>está</a:t>
            </a:r>
            <a:r>
              <a:rPr sz="700" dirty="0">
                <a:latin typeface="Microsoft Sans Serif"/>
                <a:cs typeface="Microsoft Sans Serif"/>
              </a:rPr>
              <a:t> </a:t>
            </a:r>
            <a:r>
              <a:rPr sz="700" spc="20" dirty="0">
                <a:latin typeface="Microsoft Sans Serif"/>
                <a:cs typeface="Microsoft Sans Serif"/>
              </a:rPr>
              <a:t>en</a:t>
            </a:r>
            <a:r>
              <a:rPr sz="700" dirty="0">
                <a:latin typeface="Microsoft Sans Serif"/>
                <a:cs typeface="Microsoft Sans Serif"/>
              </a:rPr>
              <a:t> </a:t>
            </a:r>
            <a:r>
              <a:rPr sz="700" spc="25" dirty="0">
                <a:latin typeface="Microsoft Sans Serif"/>
                <a:cs typeface="Microsoft Sans Serif"/>
              </a:rPr>
              <a:t>arranque.</a:t>
            </a:r>
            <a:r>
              <a:rPr sz="700" dirty="0">
                <a:latin typeface="Microsoft Sans Serif"/>
                <a:cs typeface="Microsoft Sans Serif"/>
              </a:rPr>
              <a:t> </a:t>
            </a:r>
            <a:r>
              <a:rPr sz="700" spc="-10" dirty="0">
                <a:latin typeface="Microsoft Sans Serif"/>
                <a:cs typeface="Microsoft Sans Serif"/>
              </a:rPr>
              <a:t>Esta</a:t>
            </a:r>
            <a:r>
              <a:rPr sz="700" dirty="0">
                <a:latin typeface="Microsoft Sans Serif"/>
                <a:cs typeface="Microsoft Sans Serif"/>
              </a:rPr>
              <a:t> </a:t>
            </a:r>
            <a:r>
              <a:rPr sz="700" spc="15" dirty="0">
                <a:latin typeface="Microsoft Sans Serif"/>
                <a:cs typeface="Microsoft Sans Serif"/>
              </a:rPr>
              <a:t>práctica</a:t>
            </a:r>
            <a:r>
              <a:rPr sz="700" dirty="0">
                <a:latin typeface="Microsoft Sans Serif"/>
                <a:cs typeface="Microsoft Sans Serif"/>
              </a:rPr>
              <a:t> </a:t>
            </a:r>
            <a:r>
              <a:rPr sz="700" spc="-5" dirty="0">
                <a:latin typeface="Microsoft Sans Serif"/>
                <a:cs typeface="Microsoft Sans Serif"/>
              </a:rPr>
              <a:t>es</a:t>
            </a:r>
            <a:r>
              <a:rPr sz="700" spc="5" dirty="0">
                <a:latin typeface="Microsoft Sans Serif"/>
                <a:cs typeface="Microsoft Sans Serif"/>
              </a:rPr>
              <a:t> </a:t>
            </a:r>
            <a:r>
              <a:rPr sz="700" spc="20" dirty="0">
                <a:latin typeface="Microsoft Sans Serif"/>
                <a:cs typeface="Microsoft Sans Serif"/>
              </a:rPr>
              <a:t>bastante</a:t>
            </a:r>
            <a:r>
              <a:rPr sz="700" dirty="0">
                <a:latin typeface="Microsoft Sans Serif"/>
                <a:cs typeface="Microsoft Sans Serif"/>
              </a:rPr>
              <a:t> </a:t>
            </a:r>
            <a:r>
              <a:rPr sz="700" spc="35" dirty="0">
                <a:latin typeface="Microsoft Sans Serif"/>
                <a:cs typeface="Microsoft Sans Serif"/>
              </a:rPr>
              <a:t>común</a:t>
            </a:r>
            <a:r>
              <a:rPr sz="700" dirty="0">
                <a:latin typeface="Microsoft Sans Serif"/>
                <a:cs typeface="Microsoft Sans Serif"/>
              </a:rPr>
              <a:t> </a:t>
            </a:r>
            <a:r>
              <a:rPr sz="700" spc="20" dirty="0">
                <a:latin typeface="Microsoft Sans Serif"/>
                <a:cs typeface="Microsoft Sans Serif"/>
              </a:rPr>
              <a:t>en </a:t>
            </a:r>
            <a:r>
              <a:rPr sz="700" spc="-170" dirty="0">
                <a:latin typeface="Microsoft Sans Serif"/>
                <a:cs typeface="Microsoft Sans Serif"/>
              </a:rPr>
              <a:t> </a:t>
            </a:r>
            <a:r>
              <a:rPr sz="700" spc="20" dirty="0">
                <a:latin typeface="Microsoft Sans Serif"/>
                <a:cs typeface="Microsoft Sans Serif"/>
              </a:rPr>
              <a:t>unidades alimentadas con carbón, </a:t>
            </a:r>
            <a:r>
              <a:rPr sz="700" spc="30" dirty="0">
                <a:latin typeface="Microsoft Sans Serif"/>
                <a:cs typeface="Microsoft Sans Serif"/>
              </a:rPr>
              <a:t>donde </a:t>
            </a:r>
            <a:r>
              <a:rPr sz="700" spc="10" dirty="0">
                <a:latin typeface="Microsoft Sans Serif"/>
                <a:cs typeface="Microsoft Sans Serif"/>
              </a:rPr>
              <a:t>lleva </a:t>
            </a:r>
            <a:r>
              <a:rPr sz="700" spc="35" dirty="0">
                <a:latin typeface="Microsoft Sans Serif"/>
                <a:cs typeface="Microsoft Sans Serif"/>
              </a:rPr>
              <a:t>mucho tiempo poner </a:t>
            </a:r>
            <a:r>
              <a:rPr sz="700" spc="10" dirty="0">
                <a:latin typeface="Microsoft Sans Serif"/>
                <a:cs typeface="Microsoft Sans Serif"/>
              </a:rPr>
              <a:t>la </a:t>
            </a:r>
            <a:r>
              <a:rPr sz="700" spc="15" dirty="0">
                <a:latin typeface="Microsoft Sans Serif"/>
                <a:cs typeface="Microsoft Sans Serif"/>
              </a:rPr>
              <a:t> </a:t>
            </a:r>
            <a:r>
              <a:rPr sz="700" spc="30" dirty="0">
                <a:latin typeface="Microsoft Sans Serif"/>
                <a:cs typeface="Microsoft Sans Serif"/>
              </a:rPr>
              <a:t>máquina </a:t>
            </a:r>
            <a:r>
              <a:rPr sz="700" spc="20" dirty="0">
                <a:latin typeface="Microsoft Sans Serif"/>
                <a:cs typeface="Microsoft Sans Serif"/>
              </a:rPr>
              <a:t>en </a:t>
            </a:r>
            <a:r>
              <a:rPr sz="700" spc="25" dirty="0">
                <a:latin typeface="Microsoft Sans Serif"/>
                <a:cs typeface="Microsoft Sans Serif"/>
              </a:rPr>
              <a:t>funcionamiento. </a:t>
            </a:r>
            <a:r>
              <a:rPr sz="700" spc="-35" dirty="0">
                <a:latin typeface="Microsoft Sans Serif"/>
                <a:cs typeface="Microsoft Sans Serif"/>
              </a:rPr>
              <a:t>Si </a:t>
            </a:r>
            <a:r>
              <a:rPr sz="700" spc="-5" dirty="0">
                <a:latin typeface="Microsoft Sans Serif"/>
                <a:cs typeface="Microsoft Sans Serif"/>
              </a:rPr>
              <a:t>se </a:t>
            </a:r>
            <a:r>
              <a:rPr sz="700" spc="25" dirty="0">
                <a:latin typeface="Microsoft Sans Serif"/>
                <a:cs typeface="Microsoft Sans Serif"/>
              </a:rPr>
              <a:t>produce </a:t>
            </a:r>
            <a:r>
              <a:rPr sz="700" spc="40" dirty="0">
                <a:latin typeface="Microsoft Sans Serif"/>
                <a:cs typeface="Microsoft Sans Serif"/>
              </a:rPr>
              <a:t>un </a:t>
            </a:r>
            <a:r>
              <a:rPr sz="700" spc="10" dirty="0">
                <a:latin typeface="Microsoft Sans Serif"/>
                <a:cs typeface="Microsoft Sans Serif"/>
              </a:rPr>
              <a:t>viaje </a:t>
            </a:r>
            <a:r>
              <a:rPr sz="700" spc="25" dirty="0">
                <a:latin typeface="Microsoft Sans Serif"/>
                <a:cs typeface="Microsoft Sans Serif"/>
              </a:rPr>
              <a:t>molesto, </a:t>
            </a:r>
            <a:r>
              <a:rPr sz="700" spc="-5" dirty="0">
                <a:latin typeface="Microsoft Sans Serif"/>
                <a:cs typeface="Microsoft Sans Serif"/>
              </a:rPr>
              <a:t>se </a:t>
            </a:r>
            <a:r>
              <a:rPr sz="700" spc="30" dirty="0">
                <a:latin typeface="Microsoft Sans Serif"/>
                <a:cs typeface="Microsoft Sans Serif"/>
              </a:rPr>
              <a:t>pueden </a:t>
            </a:r>
            <a:r>
              <a:rPr sz="700" spc="35" dirty="0">
                <a:latin typeface="Microsoft Sans Serif"/>
                <a:cs typeface="Microsoft Sans Serif"/>
              </a:rPr>
              <a:t> </a:t>
            </a:r>
            <a:r>
              <a:rPr sz="700" spc="30" dirty="0">
                <a:latin typeface="Microsoft Sans Serif"/>
                <a:cs typeface="Microsoft Sans Serif"/>
              </a:rPr>
              <a:t>perder </a:t>
            </a:r>
            <a:r>
              <a:rPr sz="700" spc="20" dirty="0">
                <a:latin typeface="Microsoft Sans Serif"/>
                <a:cs typeface="Microsoft Sans Serif"/>
              </a:rPr>
              <a:t>muchas </a:t>
            </a:r>
            <a:r>
              <a:rPr sz="700" spc="15" dirty="0">
                <a:latin typeface="Microsoft Sans Serif"/>
                <a:cs typeface="Microsoft Sans Serif"/>
              </a:rPr>
              <a:t>horas. </a:t>
            </a:r>
            <a:r>
              <a:rPr sz="700" spc="-35" dirty="0">
                <a:latin typeface="Microsoft Sans Serif"/>
                <a:cs typeface="Microsoft Sans Serif"/>
              </a:rPr>
              <a:t>Si </a:t>
            </a:r>
            <a:r>
              <a:rPr sz="700" spc="25" dirty="0">
                <a:latin typeface="Microsoft Sans Serif"/>
                <a:cs typeface="Microsoft Sans Serif"/>
              </a:rPr>
              <a:t>bien </a:t>
            </a:r>
            <a:r>
              <a:rPr sz="700" spc="-5" dirty="0">
                <a:latin typeface="Microsoft Sans Serif"/>
                <a:cs typeface="Microsoft Sans Serif"/>
              </a:rPr>
              <a:t>es </a:t>
            </a:r>
            <a:r>
              <a:rPr sz="700" spc="15" dirty="0">
                <a:latin typeface="Microsoft Sans Serif"/>
                <a:cs typeface="Microsoft Sans Serif"/>
              </a:rPr>
              <a:t>necesario ser </a:t>
            </a:r>
            <a:r>
              <a:rPr sz="700" spc="10" dirty="0">
                <a:latin typeface="Microsoft Sans Serif"/>
                <a:cs typeface="Microsoft Sans Serif"/>
              </a:rPr>
              <a:t>sensible </a:t>
            </a:r>
            <a:r>
              <a:rPr sz="700" dirty="0">
                <a:latin typeface="Microsoft Sans Serif"/>
                <a:cs typeface="Microsoft Sans Serif"/>
              </a:rPr>
              <a:t>a </a:t>
            </a:r>
            <a:r>
              <a:rPr sz="700" spc="10" dirty="0">
                <a:latin typeface="Microsoft Sans Serif"/>
                <a:cs typeface="Microsoft Sans Serif"/>
              </a:rPr>
              <a:t>los </a:t>
            </a:r>
            <a:r>
              <a:rPr sz="700" spc="25" dirty="0">
                <a:latin typeface="Microsoft Sans Serif"/>
                <a:cs typeface="Microsoft Sans Serif"/>
              </a:rPr>
              <a:t>problemas </a:t>
            </a:r>
            <a:r>
              <a:rPr sz="700" spc="20" dirty="0">
                <a:latin typeface="Microsoft Sans Serif"/>
                <a:cs typeface="Microsoft Sans Serif"/>
              </a:rPr>
              <a:t>de </a:t>
            </a:r>
            <a:r>
              <a:rPr sz="700" spc="-175" dirty="0">
                <a:latin typeface="Microsoft Sans Serif"/>
                <a:cs typeface="Microsoft Sans Serif"/>
              </a:rPr>
              <a:t> </a:t>
            </a:r>
            <a:r>
              <a:rPr sz="700" spc="30" dirty="0">
                <a:latin typeface="Microsoft Sans Serif"/>
                <a:cs typeface="Microsoft Sans Serif"/>
              </a:rPr>
              <a:t>control </a:t>
            </a:r>
            <a:r>
              <a:rPr sz="700" spc="20" dirty="0">
                <a:latin typeface="Microsoft Sans Serif"/>
                <a:cs typeface="Microsoft Sans Serif"/>
              </a:rPr>
              <a:t>de </a:t>
            </a:r>
            <a:r>
              <a:rPr sz="700" spc="10" dirty="0">
                <a:latin typeface="Microsoft Sans Serif"/>
                <a:cs typeface="Microsoft Sans Serif"/>
              </a:rPr>
              <a:t>la caldera, la </a:t>
            </a:r>
            <a:r>
              <a:rPr sz="700" spc="25" dirty="0">
                <a:latin typeface="Microsoft Sans Serif"/>
                <a:cs typeface="Microsoft Sans Serif"/>
              </a:rPr>
              <a:t>protección </a:t>
            </a:r>
            <a:r>
              <a:rPr sz="700" spc="20" dirty="0">
                <a:latin typeface="Microsoft Sans Serif"/>
                <a:cs typeface="Microsoft Sans Serif"/>
              </a:rPr>
              <a:t>del </a:t>
            </a:r>
            <a:r>
              <a:rPr sz="700" spc="30" dirty="0">
                <a:latin typeface="Microsoft Sans Serif"/>
                <a:cs typeface="Microsoft Sans Serif"/>
              </a:rPr>
              <a:t>generador </a:t>
            </a:r>
            <a:r>
              <a:rPr sz="700" spc="35" dirty="0">
                <a:latin typeface="Microsoft Sans Serif"/>
                <a:cs typeface="Microsoft Sans Serif"/>
              </a:rPr>
              <a:t>no </a:t>
            </a:r>
            <a:r>
              <a:rPr sz="700" spc="20" dirty="0">
                <a:latin typeface="Microsoft Sans Serif"/>
                <a:cs typeface="Microsoft Sans Serif"/>
              </a:rPr>
              <a:t>debe </a:t>
            </a:r>
            <a:r>
              <a:rPr sz="700" spc="10" dirty="0">
                <a:latin typeface="Microsoft Sans Serif"/>
                <a:cs typeface="Microsoft Sans Serif"/>
              </a:rPr>
              <a:t>verse </a:t>
            </a:r>
            <a:r>
              <a:rPr sz="700" spc="15" dirty="0">
                <a:latin typeface="Microsoft Sans Serif"/>
                <a:cs typeface="Microsoft Sans Serif"/>
              </a:rPr>
              <a:t> </a:t>
            </a:r>
            <a:r>
              <a:rPr sz="700" spc="35" dirty="0">
                <a:latin typeface="Microsoft Sans Serif"/>
                <a:cs typeface="Microsoft Sans Serif"/>
              </a:rPr>
              <a:t>comprometida durante </a:t>
            </a:r>
            <a:r>
              <a:rPr sz="700" spc="10" dirty="0">
                <a:latin typeface="Microsoft Sans Serif"/>
                <a:cs typeface="Microsoft Sans Serif"/>
              </a:rPr>
              <a:t>el </a:t>
            </a:r>
            <a:r>
              <a:rPr sz="700" spc="20" dirty="0">
                <a:latin typeface="Microsoft Sans Serif"/>
                <a:cs typeface="Microsoft Sans Serif"/>
              </a:rPr>
              <a:t>proceso de </a:t>
            </a:r>
            <a:r>
              <a:rPr sz="700" spc="30" dirty="0">
                <a:latin typeface="Microsoft Sans Serif"/>
                <a:cs typeface="Microsoft Sans Serif"/>
              </a:rPr>
              <a:t>arranque </a:t>
            </a:r>
            <a:r>
              <a:rPr sz="700" spc="10" dirty="0">
                <a:latin typeface="Microsoft Sans Serif"/>
                <a:cs typeface="Microsoft Sans Serif"/>
              </a:rPr>
              <a:t>al </a:t>
            </a:r>
            <a:r>
              <a:rPr sz="700" spc="15" dirty="0">
                <a:latin typeface="Microsoft Sans Serif"/>
                <a:cs typeface="Microsoft Sans Serif"/>
              </a:rPr>
              <a:t>desactivar </a:t>
            </a:r>
            <a:r>
              <a:rPr sz="700" spc="10" dirty="0">
                <a:latin typeface="Microsoft Sans Serif"/>
                <a:cs typeface="Microsoft Sans Serif"/>
              </a:rPr>
              <a:t>su capacidad </a:t>
            </a:r>
            <a:r>
              <a:rPr sz="700" spc="-175" dirty="0">
                <a:latin typeface="Microsoft Sans Serif"/>
                <a:cs typeface="Microsoft Sans Serif"/>
              </a:rPr>
              <a:t> </a:t>
            </a:r>
            <a:r>
              <a:rPr sz="700" spc="25" dirty="0">
                <a:latin typeface="Microsoft Sans Serif"/>
                <a:cs typeface="Microsoft Sans Serif"/>
              </a:rPr>
              <a:t>para</a:t>
            </a:r>
            <a:r>
              <a:rPr sz="700" spc="-10" dirty="0">
                <a:latin typeface="Microsoft Sans Serif"/>
                <a:cs typeface="Microsoft Sans Serif"/>
              </a:rPr>
              <a:t> </a:t>
            </a:r>
            <a:r>
              <a:rPr sz="700" spc="25" dirty="0">
                <a:latin typeface="Microsoft Sans Serif"/>
                <a:cs typeface="Microsoft Sans Serif"/>
              </a:rPr>
              <a:t>disparar</a:t>
            </a:r>
            <a:r>
              <a:rPr sz="700" spc="-5" dirty="0">
                <a:latin typeface="Microsoft Sans Serif"/>
                <a:cs typeface="Microsoft Sans Serif"/>
              </a:rPr>
              <a:t> </a:t>
            </a:r>
            <a:r>
              <a:rPr sz="700" spc="10" dirty="0">
                <a:latin typeface="Microsoft Sans Serif"/>
                <a:cs typeface="Microsoft Sans Serif"/>
              </a:rPr>
              <a:t>la</a:t>
            </a:r>
            <a:r>
              <a:rPr sz="700" spc="-5" dirty="0">
                <a:latin typeface="Microsoft Sans Serif"/>
                <a:cs typeface="Microsoft Sans Serif"/>
              </a:rPr>
              <a:t> </a:t>
            </a:r>
            <a:r>
              <a:rPr sz="700" spc="35" dirty="0">
                <a:latin typeface="Microsoft Sans Serif"/>
                <a:cs typeface="Microsoft Sans Serif"/>
              </a:rPr>
              <a:t>turbina</a:t>
            </a:r>
            <a:r>
              <a:rPr sz="700" spc="-5" dirty="0">
                <a:latin typeface="Microsoft Sans Serif"/>
                <a:cs typeface="Microsoft Sans Serif"/>
              </a:rPr>
              <a:t> </a:t>
            </a:r>
            <a:r>
              <a:rPr sz="700" spc="35" dirty="0">
                <a:latin typeface="Microsoft Sans Serif"/>
                <a:cs typeface="Microsoft Sans Serif"/>
              </a:rPr>
              <a:t>y/o</a:t>
            </a:r>
            <a:r>
              <a:rPr sz="700" spc="-5" dirty="0">
                <a:latin typeface="Microsoft Sans Serif"/>
                <a:cs typeface="Microsoft Sans Serif"/>
              </a:rPr>
              <a:t> </a:t>
            </a:r>
            <a:r>
              <a:rPr sz="700" spc="10" dirty="0">
                <a:latin typeface="Microsoft Sans Serif"/>
                <a:cs typeface="Microsoft Sans Serif"/>
              </a:rPr>
              <a:t>la</a:t>
            </a:r>
            <a:r>
              <a:rPr sz="700" spc="-5" dirty="0">
                <a:latin typeface="Microsoft Sans Serif"/>
                <a:cs typeface="Microsoft Sans Serif"/>
              </a:rPr>
              <a:t> </a:t>
            </a:r>
            <a:r>
              <a:rPr sz="700" spc="10" dirty="0">
                <a:latin typeface="Microsoft Sans Serif"/>
                <a:cs typeface="Microsoft Sans Serif"/>
              </a:rPr>
              <a:t>caldera.</a:t>
            </a:r>
            <a:endParaRPr sz="700">
              <a:latin typeface="Microsoft Sans Serif"/>
              <a:cs typeface="Microsoft Sans Serif"/>
            </a:endParaRPr>
          </a:p>
          <a:p>
            <a:pPr>
              <a:lnSpc>
                <a:spcPct val="100000"/>
              </a:lnSpc>
              <a:spcBef>
                <a:spcPts val="25"/>
              </a:spcBef>
            </a:pPr>
            <a:endParaRPr sz="700">
              <a:latin typeface="Microsoft Sans Serif"/>
              <a:cs typeface="Microsoft Sans Serif"/>
            </a:endParaRPr>
          </a:p>
          <a:p>
            <a:pPr marL="12700">
              <a:lnSpc>
                <a:spcPct val="100000"/>
              </a:lnSpc>
              <a:spcBef>
                <a:spcPts val="5"/>
              </a:spcBef>
            </a:pPr>
            <a:r>
              <a:rPr sz="750" spc="-15" dirty="0">
                <a:latin typeface="Microsoft Sans Serif"/>
                <a:cs typeface="Microsoft Sans Serif"/>
              </a:rPr>
              <a:t>B.</a:t>
            </a:r>
            <a:r>
              <a:rPr sz="750" spc="-30" dirty="0">
                <a:latin typeface="Microsoft Sans Serif"/>
                <a:cs typeface="Microsoft Sans Serif"/>
              </a:rPr>
              <a:t> </a:t>
            </a:r>
            <a:r>
              <a:rPr sz="750" spc="35" dirty="0">
                <a:latin typeface="Microsoft Sans Serif"/>
                <a:cs typeface="Microsoft Sans Serif"/>
              </a:rPr>
              <a:t>Mantenimiento</a:t>
            </a:r>
            <a:endParaRPr sz="750">
              <a:latin typeface="Microsoft Sans Serif"/>
              <a:cs typeface="Microsoft Sans Serif"/>
            </a:endParaRPr>
          </a:p>
          <a:p>
            <a:pPr marL="12700" marR="5080" indent="153670">
              <a:lnSpc>
                <a:spcPct val="143000"/>
              </a:lnSpc>
              <a:spcBef>
                <a:spcPts val="240"/>
              </a:spcBef>
            </a:pPr>
            <a:r>
              <a:rPr sz="700" spc="15" dirty="0">
                <a:latin typeface="Microsoft Sans Serif"/>
                <a:cs typeface="Microsoft Sans Serif"/>
              </a:rPr>
              <a:t>Cuando</a:t>
            </a:r>
            <a:r>
              <a:rPr sz="700" dirty="0">
                <a:latin typeface="Microsoft Sans Serif"/>
                <a:cs typeface="Microsoft Sans Serif"/>
              </a:rPr>
              <a:t> </a:t>
            </a:r>
            <a:r>
              <a:rPr sz="700" spc="10" dirty="0">
                <a:latin typeface="Microsoft Sans Serif"/>
                <a:cs typeface="Microsoft Sans Serif"/>
              </a:rPr>
              <a:t>el</a:t>
            </a:r>
            <a:r>
              <a:rPr sz="700" dirty="0">
                <a:latin typeface="Microsoft Sans Serif"/>
                <a:cs typeface="Microsoft Sans Serif"/>
              </a:rPr>
              <a:t> </a:t>
            </a:r>
            <a:r>
              <a:rPr sz="700" spc="30" dirty="0">
                <a:latin typeface="Microsoft Sans Serif"/>
                <a:cs typeface="Microsoft Sans Serif"/>
              </a:rPr>
              <a:t>generador</a:t>
            </a:r>
            <a:r>
              <a:rPr sz="700" spc="5" dirty="0">
                <a:latin typeface="Microsoft Sans Serif"/>
                <a:cs typeface="Microsoft Sans Serif"/>
              </a:rPr>
              <a:t> </a:t>
            </a:r>
            <a:r>
              <a:rPr sz="700" spc="10" dirty="0">
                <a:latin typeface="Microsoft Sans Serif"/>
                <a:cs typeface="Microsoft Sans Serif"/>
              </a:rPr>
              <a:t>está</a:t>
            </a:r>
            <a:r>
              <a:rPr sz="700" dirty="0">
                <a:latin typeface="Microsoft Sans Serif"/>
                <a:cs typeface="Microsoft Sans Serif"/>
              </a:rPr>
              <a:t> </a:t>
            </a:r>
            <a:r>
              <a:rPr sz="700" spc="30" dirty="0">
                <a:latin typeface="Microsoft Sans Serif"/>
                <a:cs typeface="Microsoft Sans Serif"/>
              </a:rPr>
              <a:t>fuera</a:t>
            </a:r>
            <a:r>
              <a:rPr sz="700" dirty="0">
                <a:latin typeface="Microsoft Sans Serif"/>
                <a:cs typeface="Microsoft Sans Serif"/>
              </a:rPr>
              <a:t> </a:t>
            </a:r>
            <a:r>
              <a:rPr sz="700" spc="20" dirty="0">
                <a:latin typeface="Microsoft Sans Serif"/>
                <a:cs typeface="Microsoft Sans Serif"/>
              </a:rPr>
              <a:t>de</a:t>
            </a:r>
            <a:r>
              <a:rPr sz="700" spc="5" dirty="0">
                <a:latin typeface="Microsoft Sans Serif"/>
                <a:cs typeface="Microsoft Sans Serif"/>
              </a:rPr>
              <a:t> </a:t>
            </a:r>
            <a:r>
              <a:rPr sz="700" spc="15" dirty="0">
                <a:latin typeface="Microsoft Sans Serif"/>
                <a:cs typeface="Microsoft Sans Serif"/>
              </a:rPr>
              <a:t>línea</a:t>
            </a:r>
            <a:r>
              <a:rPr sz="700" dirty="0">
                <a:latin typeface="Microsoft Sans Serif"/>
                <a:cs typeface="Microsoft Sans Serif"/>
              </a:rPr>
              <a:t> </a:t>
            </a:r>
            <a:r>
              <a:rPr sz="700" spc="40" dirty="0">
                <a:latin typeface="Microsoft Sans Serif"/>
                <a:cs typeface="Microsoft Sans Serif"/>
              </a:rPr>
              <a:t>por</a:t>
            </a:r>
            <a:r>
              <a:rPr sz="700" dirty="0">
                <a:latin typeface="Microsoft Sans Serif"/>
                <a:cs typeface="Microsoft Sans Serif"/>
              </a:rPr>
              <a:t> </a:t>
            </a:r>
            <a:r>
              <a:rPr sz="700" spc="30" dirty="0">
                <a:latin typeface="Microsoft Sans Serif"/>
                <a:cs typeface="Microsoft Sans Serif"/>
              </a:rPr>
              <a:t>mantenimiento,</a:t>
            </a:r>
            <a:r>
              <a:rPr sz="700" spc="5" dirty="0">
                <a:latin typeface="Microsoft Sans Serif"/>
                <a:cs typeface="Microsoft Sans Serif"/>
              </a:rPr>
              <a:t> </a:t>
            </a:r>
            <a:r>
              <a:rPr sz="700" dirty="0">
                <a:latin typeface="Microsoft Sans Serif"/>
                <a:cs typeface="Microsoft Sans Serif"/>
              </a:rPr>
              <a:t>las </a:t>
            </a:r>
            <a:r>
              <a:rPr sz="700" spc="15" dirty="0">
                <a:latin typeface="Microsoft Sans Serif"/>
                <a:cs typeface="Microsoft Sans Serif"/>
              </a:rPr>
              <a:t>reglas</a:t>
            </a:r>
            <a:r>
              <a:rPr sz="700" dirty="0">
                <a:latin typeface="Microsoft Sans Serif"/>
                <a:cs typeface="Microsoft Sans Serif"/>
              </a:rPr>
              <a:t> </a:t>
            </a:r>
            <a:r>
              <a:rPr sz="700" spc="5" dirty="0">
                <a:latin typeface="Microsoft Sans Serif"/>
                <a:cs typeface="Microsoft Sans Serif"/>
              </a:rPr>
              <a:t>y </a:t>
            </a:r>
            <a:r>
              <a:rPr sz="700" spc="-170" dirty="0">
                <a:latin typeface="Microsoft Sans Serif"/>
                <a:cs typeface="Microsoft Sans Serif"/>
              </a:rPr>
              <a:t> </a:t>
            </a:r>
            <a:r>
              <a:rPr sz="700" spc="25" dirty="0">
                <a:latin typeface="Microsoft Sans Serif"/>
                <a:cs typeface="Microsoft Sans Serif"/>
              </a:rPr>
              <a:t>procedimientos </a:t>
            </a:r>
            <a:r>
              <a:rPr sz="700" spc="20" dirty="0">
                <a:latin typeface="Microsoft Sans Serif"/>
                <a:cs typeface="Microsoft Sans Serif"/>
              </a:rPr>
              <a:t>de </a:t>
            </a:r>
            <a:r>
              <a:rPr sz="700" spc="25" dirty="0">
                <a:latin typeface="Microsoft Sans Serif"/>
                <a:cs typeface="Microsoft Sans Serif"/>
              </a:rPr>
              <a:t>seguridad </a:t>
            </a:r>
            <a:r>
              <a:rPr sz="700" spc="30" dirty="0">
                <a:latin typeface="Microsoft Sans Serif"/>
                <a:cs typeface="Microsoft Sans Serif"/>
              </a:rPr>
              <a:t>pueden </a:t>
            </a:r>
            <a:r>
              <a:rPr sz="700" spc="35" dirty="0">
                <a:latin typeface="Microsoft Sans Serif"/>
                <a:cs typeface="Microsoft Sans Serif"/>
              </a:rPr>
              <a:t>requerir </a:t>
            </a:r>
            <a:r>
              <a:rPr sz="700" spc="30" dirty="0">
                <a:latin typeface="Microsoft Sans Serif"/>
                <a:cs typeface="Microsoft Sans Serif"/>
              </a:rPr>
              <a:t>que </a:t>
            </a:r>
            <a:r>
              <a:rPr sz="700" spc="10" dirty="0">
                <a:latin typeface="Microsoft Sans Serif"/>
                <a:cs typeface="Microsoft Sans Serif"/>
              </a:rPr>
              <a:t>los </a:t>
            </a:r>
            <a:r>
              <a:rPr sz="700" spc="30" dirty="0">
                <a:latin typeface="Microsoft Sans Serif"/>
                <a:cs typeface="Microsoft Sans Serif"/>
              </a:rPr>
              <a:t>transformadores </a:t>
            </a:r>
            <a:r>
              <a:rPr sz="700" spc="20" dirty="0">
                <a:latin typeface="Microsoft Sans Serif"/>
                <a:cs typeface="Microsoft Sans Serif"/>
              </a:rPr>
              <a:t>de </a:t>
            </a:r>
            <a:r>
              <a:rPr sz="700" spc="25" dirty="0">
                <a:latin typeface="Microsoft Sans Serif"/>
                <a:cs typeface="Microsoft Sans Serif"/>
              </a:rPr>
              <a:t> </a:t>
            </a:r>
            <a:r>
              <a:rPr sz="700" spc="20" dirty="0">
                <a:latin typeface="Microsoft Sans Serif"/>
                <a:cs typeface="Microsoft Sans Serif"/>
              </a:rPr>
              <a:t>potencial del </a:t>
            </a:r>
            <a:r>
              <a:rPr sz="700" spc="30" dirty="0">
                <a:latin typeface="Microsoft Sans Serif"/>
                <a:cs typeface="Microsoft Sans Serif"/>
              </a:rPr>
              <a:t>generador </a:t>
            </a:r>
            <a:r>
              <a:rPr sz="700" spc="5" dirty="0">
                <a:latin typeface="Microsoft Sans Serif"/>
                <a:cs typeface="Microsoft Sans Serif"/>
              </a:rPr>
              <a:t>sean </a:t>
            </a:r>
            <a:r>
              <a:rPr sz="700" spc="25" dirty="0">
                <a:latin typeface="Microsoft Sans Serif"/>
                <a:cs typeface="Microsoft Sans Serif"/>
              </a:rPr>
              <a:t>extraídos </a:t>
            </a:r>
            <a:r>
              <a:rPr sz="700" spc="5" dirty="0">
                <a:latin typeface="Microsoft Sans Serif"/>
                <a:cs typeface="Microsoft Sans Serif"/>
              </a:rPr>
              <a:t>y </a:t>
            </a:r>
            <a:r>
              <a:rPr sz="700" spc="20" dirty="0">
                <a:latin typeface="Microsoft Sans Serif"/>
                <a:cs typeface="Microsoft Sans Serif"/>
              </a:rPr>
              <a:t>etiquetados. </a:t>
            </a:r>
            <a:r>
              <a:rPr sz="700" spc="10" dirty="0">
                <a:latin typeface="Microsoft Sans Serif"/>
                <a:cs typeface="Microsoft Sans Serif"/>
              </a:rPr>
              <a:t>Además, </a:t>
            </a:r>
            <a:r>
              <a:rPr sz="700" spc="20" dirty="0">
                <a:latin typeface="Microsoft Sans Serif"/>
                <a:cs typeface="Microsoft Sans Serif"/>
              </a:rPr>
              <a:t>en algunos </a:t>
            </a:r>
            <a:r>
              <a:rPr sz="700" spc="25" dirty="0">
                <a:latin typeface="Microsoft Sans Serif"/>
                <a:cs typeface="Microsoft Sans Serif"/>
              </a:rPr>
              <a:t> </a:t>
            </a:r>
            <a:r>
              <a:rPr sz="700" spc="-5" dirty="0">
                <a:latin typeface="Microsoft Sans Serif"/>
                <a:cs typeface="Microsoft Sans Serif"/>
              </a:rPr>
              <a:t>casos, </a:t>
            </a:r>
            <a:r>
              <a:rPr sz="700" spc="10" dirty="0">
                <a:latin typeface="Microsoft Sans Serif"/>
                <a:cs typeface="Microsoft Sans Serif"/>
              </a:rPr>
              <a:t>los </a:t>
            </a:r>
            <a:r>
              <a:rPr sz="700" spc="30" dirty="0">
                <a:latin typeface="Microsoft Sans Serif"/>
                <a:cs typeface="Microsoft Sans Serif"/>
              </a:rPr>
              <a:t>transformadores </a:t>
            </a:r>
            <a:r>
              <a:rPr sz="700" spc="20" dirty="0">
                <a:latin typeface="Microsoft Sans Serif"/>
                <a:cs typeface="Microsoft Sans Serif"/>
              </a:rPr>
              <a:t>de </a:t>
            </a:r>
            <a:r>
              <a:rPr sz="700" spc="25" dirty="0">
                <a:latin typeface="Microsoft Sans Serif"/>
                <a:cs typeface="Microsoft Sans Serif"/>
              </a:rPr>
              <a:t>corriente </a:t>
            </a:r>
            <a:r>
              <a:rPr sz="700" spc="30" dirty="0">
                <a:latin typeface="Microsoft Sans Serif"/>
                <a:cs typeface="Microsoft Sans Serif"/>
              </a:rPr>
              <a:t>pueden </a:t>
            </a:r>
            <a:r>
              <a:rPr sz="700" spc="20" dirty="0">
                <a:latin typeface="Microsoft Sans Serif"/>
                <a:cs typeface="Microsoft Sans Serif"/>
              </a:rPr>
              <a:t>estar en </a:t>
            </a:r>
            <a:r>
              <a:rPr sz="700" spc="25" dirty="0">
                <a:latin typeface="Microsoft Sans Serif"/>
                <a:cs typeface="Microsoft Sans Serif"/>
              </a:rPr>
              <a:t>cortocircuito </a:t>
            </a:r>
            <a:r>
              <a:rPr sz="700" spc="5" dirty="0">
                <a:latin typeface="Microsoft Sans Serif"/>
                <a:cs typeface="Microsoft Sans Serif"/>
              </a:rPr>
              <a:t>e </a:t>
            </a:r>
            <a:r>
              <a:rPr sz="700" spc="10" dirty="0">
                <a:latin typeface="Microsoft Sans Serif"/>
                <a:cs typeface="Microsoft Sans Serif"/>
              </a:rPr>
              <a:t> </a:t>
            </a:r>
            <a:r>
              <a:rPr sz="700" spc="15" dirty="0">
                <a:latin typeface="Microsoft Sans Serif"/>
                <a:cs typeface="Microsoft Sans Serif"/>
              </a:rPr>
              <a:t>incluso </a:t>
            </a:r>
            <a:r>
              <a:rPr sz="700" spc="10" dirty="0">
                <a:latin typeface="Microsoft Sans Serif"/>
                <a:cs typeface="Microsoft Sans Serif"/>
              </a:rPr>
              <a:t>la </a:t>
            </a:r>
            <a:r>
              <a:rPr sz="700" spc="30" dirty="0">
                <a:latin typeface="Microsoft Sans Serif"/>
                <a:cs typeface="Microsoft Sans Serif"/>
              </a:rPr>
              <a:t>fuente </a:t>
            </a:r>
            <a:r>
              <a:rPr sz="700" spc="20" dirty="0">
                <a:latin typeface="Microsoft Sans Serif"/>
                <a:cs typeface="Microsoft Sans Serif"/>
              </a:rPr>
              <a:t>de </a:t>
            </a:r>
            <a:r>
              <a:rPr sz="700" spc="25" dirty="0">
                <a:latin typeface="Microsoft Sans Serif"/>
                <a:cs typeface="Microsoft Sans Serif"/>
              </a:rPr>
              <a:t>disparo </a:t>
            </a:r>
            <a:r>
              <a:rPr sz="700" spc="20" dirty="0">
                <a:latin typeface="Microsoft Sans Serif"/>
                <a:cs typeface="Microsoft Sans Serif"/>
              </a:rPr>
              <a:t>de </a:t>
            </a:r>
            <a:r>
              <a:rPr sz="700" spc="-65" dirty="0">
                <a:latin typeface="Microsoft Sans Serif"/>
                <a:cs typeface="Microsoft Sans Serif"/>
              </a:rPr>
              <a:t>CC </a:t>
            </a:r>
            <a:r>
              <a:rPr sz="700" spc="20" dirty="0">
                <a:latin typeface="Microsoft Sans Serif"/>
                <a:cs typeface="Microsoft Sans Serif"/>
              </a:rPr>
              <a:t>de </a:t>
            </a:r>
            <a:r>
              <a:rPr sz="700" spc="10" dirty="0">
                <a:latin typeface="Microsoft Sans Serif"/>
                <a:cs typeface="Microsoft Sans Serif"/>
              </a:rPr>
              <a:t>la </a:t>
            </a:r>
            <a:r>
              <a:rPr sz="700" spc="15" dirty="0">
                <a:latin typeface="Microsoft Sans Serif"/>
                <a:cs typeface="Microsoft Sans Serif"/>
              </a:rPr>
              <a:t>estación </a:t>
            </a:r>
            <a:r>
              <a:rPr sz="700" spc="25" dirty="0">
                <a:latin typeface="Microsoft Sans Serif"/>
                <a:cs typeface="Microsoft Sans Serif"/>
              </a:rPr>
              <a:t>puede </a:t>
            </a:r>
            <a:r>
              <a:rPr sz="700" spc="20" dirty="0">
                <a:latin typeface="Microsoft Sans Serif"/>
                <a:cs typeface="Microsoft Sans Serif"/>
              </a:rPr>
              <a:t>estar </a:t>
            </a:r>
            <a:r>
              <a:rPr sz="700" spc="10" dirty="0">
                <a:latin typeface="Microsoft Sans Serif"/>
                <a:cs typeface="Microsoft Sans Serif"/>
              </a:rPr>
              <a:t>desconectada. </a:t>
            </a:r>
            <a:r>
              <a:rPr sz="700" spc="-175" dirty="0">
                <a:latin typeface="Microsoft Sans Serif"/>
                <a:cs typeface="Microsoft Sans Serif"/>
              </a:rPr>
              <a:t> </a:t>
            </a:r>
            <a:r>
              <a:rPr sz="700" spc="-30" dirty="0">
                <a:latin typeface="Microsoft Sans Serif"/>
                <a:cs typeface="Microsoft Sans Serif"/>
              </a:rPr>
              <a:t>El </a:t>
            </a:r>
            <a:r>
              <a:rPr sz="700" spc="30" dirty="0">
                <a:latin typeface="Microsoft Sans Serif"/>
                <a:cs typeface="Microsoft Sans Serif"/>
              </a:rPr>
              <a:t>ingeniero </a:t>
            </a:r>
            <a:r>
              <a:rPr sz="700" spc="20" dirty="0">
                <a:latin typeface="Microsoft Sans Serif"/>
                <a:cs typeface="Microsoft Sans Serif"/>
              </a:rPr>
              <a:t>de diseño debe </a:t>
            </a:r>
            <a:r>
              <a:rPr sz="700" spc="15" dirty="0">
                <a:latin typeface="Microsoft Sans Serif"/>
                <a:cs typeface="Microsoft Sans Serif"/>
              </a:rPr>
              <a:t>ser consciente </a:t>
            </a:r>
            <a:r>
              <a:rPr sz="700" spc="20" dirty="0">
                <a:latin typeface="Microsoft Sans Serif"/>
                <a:cs typeface="Microsoft Sans Serif"/>
              </a:rPr>
              <a:t>de </a:t>
            </a:r>
            <a:r>
              <a:rPr sz="700" spc="5" dirty="0">
                <a:latin typeface="Microsoft Sans Serif"/>
                <a:cs typeface="Microsoft Sans Serif"/>
              </a:rPr>
              <a:t>estas </a:t>
            </a:r>
            <a:r>
              <a:rPr sz="700" spc="20" dirty="0">
                <a:latin typeface="Microsoft Sans Serif"/>
                <a:cs typeface="Microsoft Sans Serif"/>
              </a:rPr>
              <a:t>posibilidades </a:t>
            </a:r>
            <a:r>
              <a:rPr sz="700" spc="10" dirty="0">
                <a:latin typeface="Microsoft Sans Serif"/>
                <a:cs typeface="Microsoft Sans Serif"/>
              </a:rPr>
              <a:t>al </a:t>
            </a:r>
            <a:r>
              <a:rPr sz="700" spc="15" dirty="0">
                <a:latin typeface="Microsoft Sans Serif"/>
                <a:cs typeface="Microsoft Sans Serif"/>
              </a:rPr>
              <a:t> </a:t>
            </a:r>
            <a:r>
              <a:rPr sz="700" spc="35" dirty="0">
                <a:latin typeface="Microsoft Sans Serif"/>
                <a:cs typeface="Microsoft Sans Serif"/>
              </a:rPr>
              <a:t>determinar </a:t>
            </a:r>
            <a:r>
              <a:rPr sz="700" spc="10" dirty="0">
                <a:latin typeface="Microsoft Sans Serif"/>
                <a:cs typeface="Microsoft Sans Serif"/>
              </a:rPr>
              <a:t>el </a:t>
            </a:r>
            <a:r>
              <a:rPr sz="700" spc="35" dirty="0">
                <a:latin typeface="Microsoft Sans Serif"/>
                <a:cs typeface="Microsoft Sans Serif"/>
              </a:rPr>
              <a:t>tipo </a:t>
            </a:r>
            <a:r>
              <a:rPr sz="700" spc="5" dirty="0">
                <a:latin typeface="Microsoft Sans Serif"/>
                <a:cs typeface="Microsoft Sans Serif"/>
              </a:rPr>
              <a:t>y </a:t>
            </a:r>
            <a:r>
              <a:rPr sz="700" spc="10" dirty="0">
                <a:latin typeface="Microsoft Sans Serif"/>
                <a:cs typeface="Microsoft Sans Serif"/>
              </a:rPr>
              <a:t>la </a:t>
            </a:r>
            <a:r>
              <a:rPr sz="700" spc="15" dirty="0">
                <a:latin typeface="Microsoft Sans Serif"/>
                <a:cs typeface="Microsoft Sans Serif"/>
              </a:rPr>
              <a:t>ubicación </a:t>
            </a:r>
            <a:r>
              <a:rPr sz="700" spc="20" dirty="0">
                <a:latin typeface="Microsoft Sans Serif"/>
                <a:cs typeface="Microsoft Sans Serif"/>
              </a:rPr>
              <a:t>del respaldo del </a:t>
            </a:r>
            <a:r>
              <a:rPr sz="700" spc="30" dirty="0">
                <a:latin typeface="Microsoft Sans Serif"/>
                <a:cs typeface="Microsoft Sans Serif"/>
              </a:rPr>
              <a:t>generador </a:t>
            </a:r>
            <a:r>
              <a:rPr sz="700" spc="5" dirty="0">
                <a:latin typeface="Microsoft Sans Serif"/>
                <a:cs typeface="Microsoft Sans Serif"/>
              </a:rPr>
              <a:t>y </a:t>
            </a:r>
            <a:r>
              <a:rPr sz="700" spc="10" dirty="0">
                <a:latin typeface="Microsoft Sans Serif"/>
                <a:cs typeface="Microsoft Sans Serif"/>
              </a:rPr>
              <a:t>la </a:t>
            </a:r>
            <a:r>
              <a:rPr sz="700" spc="25" dirty="0">
                <a:latin typeface="Microsoft Sans Serif"/>
                <a:cs typeface="Microsoft Sans Serif"/>
              </a:rPr>
              <a:t>protección </a:t>
            </a:r>
            <a:r>
              <a:rPr sz="700" spc="30" dirty="0">
                <a:latin typeface="Microsoft Sans Serif"/>
                <a:cs typeface="Microsoft Sans Serif"/>
              </a:rPr>
              <a:t> contra </a:t>
            </a:r>
            <a:r>
              <a:rPr sz="700" spc="15" dirty="0">
                <a:latin typeface="Microsoft Sans Serif"/>
                <a:cs typeface="Microsoft Sans Serif"/>
              </a:rPr>
              <a:t>activación </a:t>
            </a:r>
            <a:r>
              <a:rPr sz="700" spc="25" dirty="0">
                <a:latin typeface="Microsoft Sans Serif"/>
                <a:cs typeface="Microsoft Sans Serif"/>
              </a:rPr>
              <a:t>involuntaria. </a:t>
            </a:r>
            <a:r>
              <a:rPr sz="700" spc="-35" dirty="0">
                <a:latin typeface="Microsoft Sans Serif"/>
                <a:cs typeface="Microsoft Sans Serif"/>
              </a:rPr>
              <a:t>Si </a:t>
            </a:r>
            <a:r>
              <a:rPr sz="700" spc="10" dirty="0">
                <a:latin typeface="Microsoft Sans Serif"/>
                <a:cs typeface="Microsoft Sans Serif"/>
              </a:rPr>
              <a:t>el </a:t>
            </a:r>
            <a:r>
              <a:rPr sz="700" spc="30" dirty="0">
                <a:latin typeface="Microsoft Sans Serif"/>
                <a:cs typeface="Microsoft Sans Serif"/>
              </a:rPr>
              <a:t>generador </a:t>
            </a:r>
            <a:r>
              <a:rPr sz="700" spc="10" dirty="0">
                <a:latin typeface="Microsoft Sans Serif"/>
                <a:cs typeface="Microsoft Sans Serif"/>
              </a:rPr>
              <a:t>está </a:t>
            </a:r>
            <a:r>
              <a:rPr sz="700" spc="30" dirty="0">
                <a:latin typeface="Microsoft Sans Serif"/>
                <a:cs typeface="Microsoft Sans Serif"/>
              </a:rPr>
              <a:t>fuera </a:t>
            </a:r>
            <a:r>
              <a:rPr sz="700" spc="20" dirty="0">
                <a:latin typeface="Microsoft Sans Serif"/>
                <a:cs typeface="Microsoft Sans Serif"/>
              </a:rPr>
              <a:t>de </a:t>
            </a:r>
            <a:r>
              <a:rPr sz="700" spc="10" dirty="0">
                <a:latin typeface="Microsoft Sans Serif"/>
                <a:cs typeface="Microsoft Sans Serif"/>
              </a:rPr>
              <a:t>línea, la </a:t>
            </a:r>
            <a:r>
              <a:rPr sz="700" spc="15" dirty="0">
                <a:latin typeface="Microsoft Sans Serif"/>
                <a:cs typeface="Microsoft Sans Serif"/>
              </a:rPr>
              <a:t> </a:t>
            </a:r>
            <a:r>
              <a:rPr sz="700" spc="10" dirty="0">
                <a:latin typeface="Microsoft Sans Serif"/>
                <a:cs typeface="Microsoft Sans Serif"/>
              </a:rPr>
              <a:t>creencia</a:t>
            </a:r>
            <a:r>
              <a:rPr sz="700" spc="-5" dirty="0">
                <a:latin typeface="Microsoft Sans Serif"/>
                <a:cs typeface="Microsoft Sans Serif"/>
              </a:rPr>
              <a:t> </a:t>
            </a:r>
            <a:r>
              <a:rPr sz="700" spc="35" dirty="0">
                <a:latin typeface="Microsoft Sans Serif"/>
                <a:cs typeface="Microsoft Sans Serif"/>
              </a:rPr>
              <a:t>común</a:t>
            </a:r>
            <a:r>
              <a:rPr sz="700" dirty="0">
                <a:latin typeface="Microsoft Sans Serif"/>
                <a:cs typeface="Microsoft Sans Serif"/>
              </a:rPr>
              <a:t> </a:t>
            </a:r>
            <a:r>
              <a:rPr sz="700" spc="-5" dirty="0">
                <a:latin typeface="Microsoft Sans Serif"/>
                <a:cs typeface="Microsoft Sans Serif"/>
              </a:rPr>
              <a:t>es</a:t>
            </a:r>
            <a:r>
              <a:rPr sz="700" dirty="0">
                <a:latin typeface="Microsoft Sans Serif"/>
                <a:cs typeface="Microsoft Sans Serif"/>
              </a:rPr>
              <a:t> </a:t>
            </a:r>
            <a:r>
              <a:rPr sz="700" spc="30" dirty="0">
                <a:latin typeface="Microsoft Sans Serif"/>
                <a:cs typeface="Microsoft Sans Serif"/>
              </a:rPr>
              <a:t>que</a:t>
            </a:r>
            <a:r>
              <a:rPr sz="700" spc="-5" dirty="0">
                <a:latin typeface="Microsoft Sans Serif"/>
                <a:cs typeface="Microsoft Sans Serif"/>
              </a:rPr>
              <a:t> </a:t>
            </a:r>
            <a:r>
              <a:rPr sz="700" spc="35" dirty="0">
                <a:latin typeface="Microsoft Sans Serif"/>
                <a:cs typeface="Microsoft Sans Serif"/>
              </a:rPr>
              <a:t>no</a:t>
            </a:r>
            <a:r>
              <a:rPr sz="700" dirty="0">
                <a:latin typeface="Microsoft Sans Serif"/>
                <a:cs typeface="Microsoft Sans Serif"/>
              </a:rPr>
              <a:t> </a:t>
            </a:r>
            <a:r>
              <a:rPr sz="700" spc="-5" dirty="0">
                <a:latin typeface="Microsoft Sans Serif"/>
                <a:cs typeface="Microsoft Sans Serif"/>
              </a:rPr>
              <a:t>se</a:t>
            </a:r>
            <a:r>
              <a:rPr sz="700" dirty="0">
                <a:latin typeface="Microsoft Sans Serif"/>
                <a:cs typeface="Microsoft Sans Serif"/>
              </a:rPr>
              <a:t> </a:t>
            </a:r>
            <a:r>
              <a:rPr sz="700" spc="10" dirty="0">
                <a:latin typeface="Microsoft Sans Serif"/>
                <a:cs typeface="Microsoft Sans Serif"/>
              </a:rPr>
              <a:t>necesita</a:t>
            </a:r>
            <a:r>
              <a:rPr sz="700" spc="-5" dirty="0">
                <a:latin typeface="Microsoft Sans Serif"/>
                <a:cs typeface="Microsoft Sans Serif"/>
              </a:rPr>
              <a:t> </a:t>
            </a:r>
            <a:r>
              <a:rPr sz="700" spc="20" dirty="0">
                <a:latin typeface="Microsoft Sans Serif"/>
                <a:cs typeface="Microsoft Sans Serif"/>
              </a:rPr>
              <a:t>protección.</a:t>
            </a:r>
            <a:r>
              <a:rPr sz="700" dirty="0">
                <a:latin typeface="Microsoft Sans Serif"/>
                <a:cs typeface="Microsoft Sans Serif"/>
              </a:rPr>
              <a:t> </a:t>
            </a:r>
            <a:r>
              <a:rPr sz="700" spc="-10" dirty="0">
                <a:latin typeface="Microsoft Sans Serif"/>
                <a:cs typeface="Microsoft Sans Serif"/>
              </a:rPr>
              <a:t>Sin</a:t>
            </a:r>
            <a:r>
              <a:rPr sz="700" dirty="0">
                <a:latin typeface="Microsoft Sans Serif"/>
                <a:cs typeface="Microsoft Sans Serif"/>
              </a:rPr>
              <a:t> </a:t>
            </a:r>
            <a:r>
              <a:rPr sz="700" spc="30" dirty="0">
                <a:latin typeface="Microsoft Sans Serif"/>
                <a:cs typeface="Microsoft Sans Serif"/>
              </a:rPr>
              <a:t>embargo,</a:t>
            </a:r>
            <a:r>
              <a:rPr sz="700" spc="-5" dirty="0">
                <a:latin typeface="Microsoft Sans Serif"/>
                <a:cs typeface="Microsoft Sans Serif"/>
              </a:rPr>
              <a:t> </a:t>
            </a:r>
            <a:r>
              <a:rPr sz="700" spc="10" dirty="0">
                <a:latin typeface="Microsoft Sans Serif"/>
                <a:cs typeface="Microsoft Sans Serif"/>
              </a:rPr>
              <a:t>la</a:t>
            </a:r>
            <a:r>
              <a:rPr sz="700" dirty="0">
                <a:latin typeface="Microsoft Sans Serif"/>
                <a:cs typeface="Microsoft Sans Serif"/>
              </a:rPr>
              <a:t> </a:t>
            </a:r>
            <a:r>
              <a:rPr sz="700" spc="25" dirty="0">
                <a:latin typeface="Microsoft Sans Serif"/>
                <a:cs typeface="Microsoft Sans Serif"/>
              </a:rPr>
              <a:t>larga</a:t>
            </a:r>
            <a:r>
              <a:rPr sz="700" dirty="0">
                <a:latin typeface="Microsoft Sans Serif"/>
                <a:cs typeface="Microsoft Sans Serif"/>
              </a:rPr>
              <a:t> </a:t>
            </a:r>
            <a:r>
              <a:rPr sz="700" spc="15" dirty="0">
                <a:latin typeface="Microsoft Sans Serif"/>
                <a:cs typeface="Microsoft Sans Serif"/>
              </a:rPr>
              <a:t>lista </a:t>
            </a:r>
            <a:r>
              <a:rPr sz="700" spc="-175" dirty="0">
                <a:latin typeface="Microsoft Sans Serif"/>
                <a:cs typeface="Microsoft Sans Serif"/>
              </a:rPr>
              <a:t> </a:t>
            </a:r>
            <a:r>
              <a:rPr sz="700" spc="20" dirty="0">
                <a:latin typeface="Microsoft Sans Serif"/>
                <a:cs typeface="Microsoft Sans Serif"/>
              </a:rPr>
              <a:t>de </a:t>
            </a:r>
            <a:r>
              <a:rPr sz="700" spc="25" dirty="0">
                <a:latin typeface="Microsoft Sans Serif"/>
                <a:cs typeface="Microsoft Sans Serif"/>
              </a:rPr>
              <a:t>generadores </a:t>
            </a:r>
            <a:r>
              <a:rPr sz="700" spc="30" dirty="0">
                <a:latin typeface="Microsoft Sans Serif"/>
                <a:cs typeface="Microsoft Sans Serif"/>
              </a:rPr>
              <a:t>que han </a:t>
            </a:r>
            <a:r>
              <a:rPr sz="700" spc="20" dirty="0">
                <a:latin typeface="Microsoft Sans Serif"/>
                <a:cs typeface="Microsoft Sans Serif"/>
              </a:rPr>
              <a:t>sido </a:t>
            </a:r>
            <a:r>
              <a:rPr sz="700" spc="15" dirty="0">
                <a:latin typeface="Microsoft Sans Serif"/>
                <a:cs typeface="Microsoft Sans Serif"/>
              </a:rPr>
              <a:t>energizados </a:t>
            </a:r>
            <a:r>
              <a:rPr sz="700" spc="30" dirty="0">
                <a:latin typeface="Microsoft Sans Serif"/>
                <a:cs typeface="Microsoft Sans Serif"/>
              </a:rPr>
              <a:t>inadvertidamente </a:t>
            </a:r>
            <a:r>
              <a:rPr sz="700" spc="25" dirty="0">
                <a:latin typeface="Microsoft Sans Serif"/>
                <a:cs typeface="Microsoft Sans Serif"/>
              </a:rPr>
              <a:t>tiende </a:t>
            </a:r>
            <a:r>
              <a:rPr sz="700" dirty="0">
                <a:latin typeface="Microsoft Sans Serif"/>
                <a:cs typeface="Microsoft Sans Serif"/>
              </a:rPr>
              <a:t>a </a:t>
            </a:r>
            <a:r>
              <a:rPr sz="700" spc="5" dirty="0">
                <a:latin typeface="Microsoft Sans Serif"/>
                <a:cs typeface="Microsoft Sans Serif"/>
              </a:rPr>
              <a:t> </a:t>
            </a:r>
            <a:r>
              <a:rPr sz="700" spc="20" dirty="0">
                <a:latin typeface="Microsoft Sans Serif"/>
                <a:cs typeface="Microsoft Sans Serif"/>
              </a:rPr>
              <a:t>respaldar </a:t>
            </a:r>
            <a:r>
              <a:rPr sz="700" spc="10" dirty="0">
                <a:latin typeface="Microsoft Sans Serif"/>
                <a:cs typeface="Microsoft Sans Serif"/>
              </a:rPr>
              <a:t>la necesidad </a:t>
            </a:r>
            <a:r>
              <a:rPr sz="700" spc="20" dirty="0">
                <a:latin typeface="Microsoft Sans Serif"/>
                <a:cs typeface="Microsoft Sans Serif"/>
              </a:rPr>
              <a:t>de </a:t>
            </a:r>
            <a:r>
              <a:rPr sz="700" spc="30" dirty="0">
                <a:latin typeface="Microsoft Sans Serif"/>
                <a:cs typeface="Microsoft Sans Serif"/>
              </a:rPr>
              <a:t>tener </a:t>
            </a:r>
            <a:r>
              <a:rPr sz="700" spc="10" dirty="0">
                <a:latin typeface="Microsoft Sans Serif"/>
                <a:cs typeface="Microsoft Sans Serif"/>
              </a:rPr>
              <a:t>la </a:t>
            </a:r>
            <a:r>
              <a:rPr sz="700" spc="30" dirty="0">
                <a:latin typeface="Microsoft Sans Serif"/>
                <a:cs typeface="Microsoft Sans Serif"/>
              </a:rPr>
              <a:t>mayor </a:t>
            </a:r>
            <a:r>
              <a:rPr sz="700" spc="25" dirty="0">
                <a:latin typeface="Microsoft Sans Serif"/>
                <a:cs typeface="Microsoft Sans Serif"/>
              </a:rPr>
              <a:t>protección </a:t>
            </a:r>
            <a:r>
              <a:rPr sz="700" spc="20" dirty="0">
                <a:latin typeface="Microsoft Sans Serif"/>
                <a:cs typeface="Microsoft Sans Serif"/>
              </a:rPr>
              <a:t>posible en </a:t>
            </a:r>
            <a:r>
              <a:rPr sz="700" spc="10" dirty="0">
                <a:latin typeface="Microsoft Sans Serif"/>
                <a:cs typeface="Microsoft Sans Serif"/>
              </a:rPr>
              <a:t>servicio, </a:t>
            </a:r>
            <a:r>
              <a:rPr sz="700" spc="15" dirty="0">
                <a:latin typeface="Microsoft Sans Serif"/>
                <a:cs typeface="Microsoft Sans Serif"/>
              </a:rPr>
              <a:t> incluso</a:t>
            </a:r>
            <a:r>
              <a:rPr sz="700" spc="-5" dirty="0">
                <a:latin typeface="Microsoft Sans Serif"/>
                <a:cs typeface="Microsoft Sans Serif"/>
              </a:rPr>
              <a:t> </a:t>
            </a:r>
            <a:r>
              <a:rPr sz="700" spc="25" dirty="0">
                <a:latin typeface="Microsoft Sans Serif"/>
                <a:cs typeface="Microsoft Sans Serif"/>
              </a:rPr>
              <a:t>cuando</a:t>
            </a:r>
            <a:r>
              <a:rPr sz="700" dirty="0">
                <a:latin typeface="Microsoft Sans Serif"/>
                <a:cs typeface="Microsoft Sans Serif"/>
              </a:rPr>
              <a:t> </a:t>
            </a:r>
            <a:r>
              <a:rPr sz="700" spc="10" dirty="0">
                <a:latin typeface="Microsoft Sans Serif"/>
                <a:cs typeface="Microsoft Sans Serif"/>
              </a:rPr>
              <a:t>la</a:t>
            </a:r>
            <a:r>
              <a:rPr sz="700" spc="-5" dirty="0">
                <a:latin typeface="Microsoft Sans Serif"/>
                <a:cs typeface="Microsoft Sans Serif"/>
              </a:rPr>
              <a:t> </a:t>
            </a:r>
            <a:r>
              <a:rPr sz="700" spc="30" dirty="0">
                <a:latin typeface="Microsoft Sans Serif"/>
                <a:cs typeface="Microsoft Sans Serif"/>
              </a:rPr>
              <a:t>máquina</a:t>
            </a:r>
            <a:r>
              <a:rPr sz="700" dirty="0">
                <a:latin typeface="Microsoft Sans Serif"/>
                <a:cs typeface="Microsoft Sans Serif"/>
              </a:rPr>
              <a:t> </a:t>
            </a:r>
            <a:r>
              <a:rPr sz="700" spc="10" dirty="0">
                <a:latin typeface="Microsoft Sans Serif"/>
                <a:cs typeface="Microsoft Sans Serif"/>
              </a:rPr>
              <a:t>está</a:t>
            </a:r>
            <a:r>
              <a:rPr sz="700" dirty="0">
                <a:latin typeface="Microsoft Sans Serif"/>
                <a:cs typeface="Microsoft Sans Serif"/>
              </a:rPr>
              <a:t> </a:t>
            </a:r>
            <a:r>
              <a:rPr sz="700" spc="30" dirty="0">
                <a:latin typeface="Microsoft Sans Serif"/>
                <a:cs typeface="Microsoft Sans Serif"/>
              </a:rPr>
              <a:t>fuera</a:t>
            </a:r>
            <a:r>
              <a:rPr sz="700" spc="-5" dirty="0">
                <a:latin typeface="Microsoft Sans Serif"/>
                <a:cs typeface="Microsoft Sans Serif"/>
              </a:rPr>
              <a:t> </a:t>
            </a:r>
            <a:r>
              <a:rPr sz="700" spc="20" dirty="0">
                <a:latin typeface="Microsoft Sans Serif"/>
                <a:cs typeface="Microsoft Sans Serif"/>
              </a:rPr>
              <a:t>de</a:t>
            </a:r>
            <a:r>
              <a:rPr sz="700" dirty="0">
                <a:latin typeface="Microsoft Sans Serif"/>
                <a:cs typeface="Microsoft Sans Serif"/>
              </a:rPr>
              <a:t> </a:t>
            </a:r>
            <a:r>
              <a:rPr sz="700" spc="10" dirty="0">
                <a:latin typeface="Microsoft Sans Serif"/>
                <a:cs typeface="Microsoft Sans Serif"/>
              </a:rPr>
              <a:t>línea.</a:t>
            </a:r>
            <a:r>
              <a:rPr sz="700" dirty="0">
                <a:latin typeface="Microsoft Sans Serif"/>
                <a:cs typeface="Microsoft Sans Serif"/>
              </a:rPr>
              <a:t> </a:t>
            </a:r>
            <a:r>
              <a:rPr sz="700" spc="15" dirty="0">
                <a:latin typeface="Microsoft Sans Serif"/>
                <a:cs typeface="Microsoft Sans Serif"/>
              </a:rPr>
              <a:t>Consulte</a:t>
            </a:r>
            <a:r>
              <a:rPr sz="700" spc="-5" dirty="0">
                <a:latin typeface="Microsoft Sans Serif"/>
                <a:cs typeface="Microsoft Sans Serif"/>
              </a:rPr>
              <a:t> </a:t>
            </a:r>
            <a:r>
              <a:rPr sz="700" spc="10" dirty="0">
                <a:latin typeface="Microsoft Sans Serif"/>
                <a:cs typeface="Microsoft Sans Serif"/>
              </a:rPr>
              <a:t>el</a:t>
            </a:r>
            <a:r>
              <a:rPr sz="700" dirty="0">
                <a:latin typeface="Microsoft Sans Serif"/>
                <a:cs typeface="Microsoft Sans Serif"/>
              </a:rPr>
              <a:t> </a:t>
            </a:r>
            <a:r>
              <a:rPr sz="700" spc="15" dirty="0">
                <a:latin typeface="Microsoft Sans Serif"/>
                <a:cs typeface="Microsoft Sans Serif"/>
              </a:rPr>
              <a:t>Capítulo</a:t>
            </a:r>
            <a:r>
              <a:rPr sz="700" spc="-5" dirty="0">
                <a:latin typeface="Microsoft Sans Serif"/>
                <a:cs typeface="Microsoft Sans Serif"/>
              </a:rPr>
              <a:t> </a:t>
            </a:r>
            <a:r>
              <a:rPr sz="700" dirty="0">
                <a:latin typeface="Microsoft Sans Serif"/>
                <a:cs typeface="Microsoft Sans Serif"/>
              </a:rPr>
              <a:t>4.1.</a:t>
            </a:r>
            <a:endParaRPr sz="700">
              <a:latin typeface="Microsoft Sans Serif"/>
              <a:cs typeface="Microsoft Sans Serif"/>
            </a:endParaRPr>
          </a:p>
        </p:txBody>
      </p:sp>
      <p:sp>
        <p:nvSpPr>
          <p:cNvPr id="201" name="object 201"/>
          <p:cNvSpPr txBox="1"/>
          <p:nvPr/>
        </p:nvSpPr>
        <p:spPr>
          <a:xfrm>
            <a:off x="1415189" y="3769841"/>
            <a:ext cx="5137582" cy="105157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sz="600" spc="-5" dirty="0">
                <a:latin typeface="Microsoft Sans Serif"/>
                <a:cs typeface="Microsoft Sans Serif"/>
              </a:rPr>
              <a:t>Fig. </a:t>
            </a:r>
            <a:r>
              <a:rPr sz="600" dirty="0">
                <a:latin typeface="Microsoft Sans Serif"/>
                <a:cs typeface="Microsoft Sans Serif"/>
              </a:rPr>
              <a:t>2.</a:t>
            </a:r>
            <a:r>
              <a:rPr sz="600" spc="-5" dirty="0">
                <a:latin typeface="Microsoft Sans Serif"/>
                <a:cs typeface="Microsoft Sans Serif"/>
              </a:rPr>
              <a:t> </a:t>
            </a:r>
            <a:r>
              <a:rPr sz="600" spc="15" dirty="0">
                <a:latin typeface="Microsoft Sans Serif"/>
                <a:cs typeface="Microsoft Sans Serif"/>
              </a:rPr>
              <a:t>Diagramas</a:t>
            </a:r>
            <a:r>
              <a:rPr sz="600" spc="-5" dirty="0">
                <a:latin typeface="Microsoft Sans Serif"/>
                <a:cs typeface="Microsoft Sans Serif"/>
              </a:rPr>
              <a:t> </a:t>
            </a:r>
            <a:r>
              <a:rPr sz="600" spc="20" dirty="0">
                <a:latin typeface="Microsoft Sans Serif"/>
                <a:cs typeface="Microsoft Sans Serif"/>
              </a:rPr>
              <a:t>unifilares</a:t>
            </a:r>
            <a:r>
              <a:rPr sz="600" dirty="0">
                <a:latin typeface="Microsoft Sans Serif"/>
                <a:cs typeface="Microsoft Sans Serif"/>
              </a:rPr>
              <a:t> </a:t>
            </a:r>
            <a:r>
              <a:rPr sz="600" spc="20" dirty="0">
                <a:latin typeface="Microsoft Sans Serif"/>
                <a:cs typeface="Microsoft Sans Serif"/>
              </a:rPr>
              <a:t>de</a:t>
            </a:r>
            <a:r>
              <a:rPr sz="600" spc="-5" dirty="0">
                <a:latin typeface="Microsoft Sans Serif"/>
                <a:cs typeface="Microsoft Sans Serif"/>
              </a:rPr>
              <a:t> </a:t>
            </a:r>
            <a:r>
              <a:rPr sz="600" spc="10" dirty="0">
                <a:latin typeface="Microsoft Sans Serif"/>
                <a:cs typeface="Microsoft Sans Serif"/>
              </a:rPr>
              <a:t>estaciones</a:t>
            </a:r>
            <a:r>
              <a:rPr sz="600" spc="-5" dirty="0">
                <a:latin typeface="Microsoft Sans Serif"/>
                <a:cs typeface="Microsoft Sans Serif"/>
              </a:rPr>
              <a:t> </a:t>
            </a:r>
            <a:r>
              <a:rPr sz="600" spc="20" dirty="0">
                <a:latin typeface="Microsoft Sans Serif"/>
                <a:cs typeface="Microsoft Sans Serif"/>
              </a:rPr>
              <a:t>generadoras</a:t>
            </a:r>
            <a:r>
              <a:rPr sz="600" spc="-5" dirty="0">
                <a:latin typeface="Microsoft Sans Serif"/>
                <a:cs typeface="Microsoft Sans Serif"/>
              </a:rPr>
              <a:t> </a:t>
            </a:r>
            <a:r>
              <a:rPr sz="600" spc="10" dirty="0">
                <a:latin typeface="Microsoft Sans Serif"/>
                <a:cs typeface="Microsoft Sans Serif"/>
              </a:rPr>
              <a:t>típicas</a:t>
            </a:r>
            <a:endParaRPr sz="600">
              <a:latin typeface="Microsoft Sans Serif"/>
              <a:cs typeface="Microsoft Sans Serif"/>
            </a:endParaRPr>
          </a:p>
        </p:txBody>
      </p:sp>
      <p:sp>
        <p:nvSpPr>
          <p:cNvPr id="202" name="object 202"/>
          <p:cNvSpPr txBox="1"/>
          <p:nvPr/>
        </p:nvSpPr>
        <p:spPr>
          <a:xfrm>
            <a:off x="1415217" y="3927491"/>
            <a:ext cx="7416407" cy="933845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 marR="5080" indent="154940">
              <a:lnSpc>
                <a:spcPct val="133400"/>
              </a:lnSpc>
              <a:spcBef>
                <a:spcPts val="100"/>
              </a:spcBef>
            </a:pPr>
            <a:r>
              <a:rPr sz="750" spc="-10" dirty="0">
                <a:latin typeface="Microsoft Sans Serif"/>
                <a:cs typeface="Microsoft Sans Serif"/>
              </a:rPr>
              <a:t>Estas </a:t>
            </a:r>
            <a:r>
              <a:rPr sz="750" spc="25" dirty="0">
                <a:latin typeface="Microsoft Sans Serif"/>
                <a:cs typeface="Microsoft Sans Serif"/>
              </a:rPr>
              <a:t>configuraciones </a:t>
            </a:r>
            <a:r>
              <a:rPr sz="750" spc="40" dirty="0">
                <a:latin typeface="Microsoft Sans Serif"/>
                <a:cs typeface="Microsoft Sans Serif"/>
              </a:rPr>
              <a:t>permiten </a:t>
            </a:r>
            <a:r>
              <a:rPr sz="750" spc="15" dirty="0">
                <a:latin typeface="Microsoft Sans Serif"/>
                <a:cs typeface="Microsoft Sans Serif"/>
              </a:rPr>
              <a:t>desconectar </a:t>
            </a:r>
            <a:r>
              <a:rPr sz="750" spc="10" dirty="0">
                <a:latin typeface="Microsoft Sans Serif"/>
                <a:cs typeface="Microsoft Sans Serif"/>
              </a:rPr>
              <a:t>el </a:t>
            </a:r>
            <a:r>
              <a:rPr sz="750" spc="25" dirty="0">
                <a:latin typeface="Microsoft Sans Serif"/>
                <a:cs typeface="Microsoft Sans Serif"/>
              </a:rPr>
              <a:t>generador, </a:t>
            </a:r>
            <a:r>
              <a:rPr sz="750" spc="35" dirty="0">
                <a:latin typeface="Microsoft Sans Serif"/>
                <a:cs typeface="Microsoft Sans Serif"/>
              </a:rPr>
              <a:t>abrir </a:t>
            </a:r>
            <a:r>
              <a:rPr sz="750" spc="10" dirty="0">
                <a:latin typeface="Microsoft Sans Serif"/>
                <a:cs typeface="Microsoft Sans Serif"/>
              </a:rPr>
              <a:t>la </a:t>
            </a:r>
            <a:r>
              <a:rPr sz="750" spc="15" dirty="0">
                <a:latin typeface="Microsoft Sans Serif"/>
                <a:cs typeface="Microsoft Sans Serif"/>
              </a:rPr>
              <a:t> </a:t>
            </a:r>
            <a:r>
              <a:rPr sz="750" spc="20" dirty="0">
                <a:latin typeface="Microsoft Sans Serif"/>
                <a:cs typeface="Microsoft Sans Serif"/>
              </a:rPr>
              <a:t>desconexión </a:t>
            </a:r>
            <a:r>
              <a:rPr sz="750" spc="5" dirty="0">
                <a:latin typeface="Microsoft Sans Serif"/>
                <a:cs typeface="Microsoft Sans Serif"/>
              </a:rPr>
              <a:t>y </a:t>
            </a:r>
            <a:r>
              <a:rPr sz="750" spc="25" dirty="0">
                <a:latin typeface="Microsoft Sans Serif"/>
                <a:cs typeface="Microsoft Sans Serif"/>
              </a:rPr>
              <a:t>cerrar </a:t>
            </a:r>
            <a:r>
              <a:rPr sz="750" spc="10" dirty="0">
                <a:latin typeface="Microsoft Sans Serif"/>
                <a:cs typeface="Microsoft Sans Serif"/>
              </a:rPr>
              <a:t>los </a:t>
            </a:r>
            <a:r>
              <a:rPr sz="750" spc="35" dirty="0">
                <a:latin typeface="Microsoft Sans Serif"/>
                <a:cs typeface="Microsoft Sans Serif"/>
              </a:rPr>
              <a:t>interruptores </a:t>
            </a:r>
            <a:r>
              <a:rPr sz="750" spc="25" dirty="0">
                <a:latin typeface="Microsoft Sans Serif"/>
                <a:cs typeface="Microsoft Sans Serif"/>
              </a:rPr>
              <a:t>para </a:t>
            </a:r>
            <a:r>
              <a:rPr sz="750" spc="35" dirty="0">
                <a:latin typeface="Microsoft Sans Serif"/>
                <a:cs typeface="Microsoft Sans Serif"/>
              </a:rPr>
              <a:t>mantener </a:t>
            </a:r>
            <a:r>
              <a:rPr sz="750" spc="45" dirty="0">
                <a:latin typeface="Microsoft Sans Serif"/>
                <a:cs typeface="Microsoft Sans Serif"/>
              </a:rPr>
              <a:t>otro </a:t>
            </a:r>
            <a:r>
              <a:rPr sz="750" spc="20" dirty="0">
                <a:latin typeface="Microsoft Sans Serif"/>
                <a:cs typeface="Microsoft Sans Serif"/>
              </a:rPr>
              <a:t>vínculo </a:t>
            </a:r>
            <a:r>
              <a:rPr sz="750" spc="25" dirty="0">
                <a:latin typeface="Microsoft Sans Serif"/>
                <a:cs typeface="Microsoft Sans Serif"/>
              </a:rPr>
              <a:t> </a:t>
            </a:r>
            <a:r>
              <a:rPr sz="750" spc="35" dirty="0">
                <a:latin typeface="Microsoft Sans Serif"/>
                <a:cs typeface="Microsoft Sans Serif"/>
              </a:rPr>
              <a:t>entre </a:t>
            </a:r>
            <a:r>
              <a:rPr sz="750" spc="10" dirty="0">
                <a:latin typeface="Microsoft Sans Serif"/>
                <a:cs typeface="Microsoft Sans Serif"/>
              </a:rPr>
              <a:t>los buses </a:t>
            </a:r>
            <a:r>
              <a:rPr sz="750" spc="15" dirty="0">
                <a:latin typeface="Microsoft Sans Serif"/>
                <a:cs typeface="Microsoft Sans Serif"/>
              </a:rPr>
              <a:t>principales. </a:t>
            </a:r>
            <a:r>
              <a:rPr sz="750" spc="-20" dirty="0">
                <a:latin typeface="Microsoft Sans Serif"/>
                <a:cs typeface="Microsoft Sans Serif"/>
              </a:rPr>
              <a:t>En </a:t>
            </a:r>
            <a:r>
              <a:rPr sz="750" dirty="0">
                <a:latin typeface="Microsoft Sans Serif"/>
                <a:cs typeface="Microsoft Sans Serif"/>
              </a:rPr>
              <a:t>las </a:t>
            </a:r>
            <a:r>
              <a:rPr sz="750" spc="30" dirty="0">
                <a:latin typeface="Microsoft Sans Serif"/>
                <a:cs typeface="Microsoft Sans Serif"/>
              </a:rPr>
              <a:t>primeras </a:t>
            </a:r>
            <a:r>
              <a:rPr sz="750" spc="5" dirty="0">
                <a:latin typeface="Microsoft Sans Serif"/>
                <a:cs typeface="Microsoft Sans Serif"/>
              </a:rPr>
              <a:t>fases </a:t>
            </a:r>
            <a:r>
              <a:rPr sz="750" spc="25" dirty="0">
                <a:latin typeface="Microsoft Sans Serif"/>
                <a:cs typeface="Microsoft Sans Serif"/>
              </a:rPr>
              <a:t>de </a:t>
            </a:r>
            <a:r>
              <a:rPr sz="750" spc="10" dirty="0">
                <a:latin typeface="Microsoft Sans Serif"/>
                <a:cs typeface="Microsoft Sans Serif"/>
              </a:rPr>
              <a:t>la </a:t>
            </a:r>
            <a:r>
              <a:rPr sz="750" spc="20" dirty="0">
                <a:latin typeface="Microsoft Sans Serif"/>
                <a:cs typeface="Microsoft Sans Serif"/>
              </a:rPr>
              <a:t>construcción </a:t>
            </a:r>
            <a:r>
              <a:rPr sz="750" spc="25" dirty="0">
                <a:latin typeface="Microsoft Sans Serif"/>
                <a:cs typeface="Microsoft Sans Serif"/>
              </a:rPr>
              <a:t>de </a:t>
            </a:r>
            <a:r>
              <a:rPr sz="750" spc="-185" dirty="0">
                <a:latin typeface="Microsoft Sans Serif"/>
                <a:cs typeface="Microsoft Sans Serif"/>
              </a:rPr>
              <a:t> </a:t>
            </a:r>
            <a:r>
              <a:rPr sz="750" spc="10" dirty="0">
                <a:latin typeface="Microsoft Sans Serif"/>
                <a:cs typeface="Microsoft Sans Serif"/>
              </a:rPr>
              <a:t>la</a:t>
            </a:r>
            <a:r>
              <a:rPr sz="750" spc="-10" dirty="0">
                <a:latin typeface="Microsoft Sans Serif"/>
                <a:cs typeface="Microsoft Sans Serif"/>
              </a:rPr>
              <a:t> </a:t>
            </a:r>
            <a:r>
              <a:rPr sz="750" spc="25" dirty="0">
                <a:latin typeface="Microsoft Sans Serif"/>
                <a:cs typeface="Microsoft Sans Serif"/>
              </a:rPr>
              <a:t>planta,</a:t>
            </a:r>
            <a:r>
              <a:rPr sz="750" spc="-5" dirty="0">
                <a:latin typeface="Microsoft Sans Serif"/>
                <a:cs typeface="Microsoft Sans Serif"/>
              </a:rPr>
              <a:t> es</a:t>
            </a:r>
            <a:r>
              <a:rPr sz="750" spc="-10" dirty="0">
                <a:latin typeface="Microsoft Sans Serif"/>
                <a:cs typeface="Microsoft Sans Serif"/>
              </a:rPr>
              <a:t> </a:t>
            </a:r>
            <a:r>
              <a:rPr sz="750" spc="35" dirty="0">
                <a:latin typeface="Microsoft Sans Serif"/>
                <a:cs typeface="Microsoft Sans Serif"/>
              </a:rPr>
              <a:t>común</a:t>
            </a:r>
            <a:r>
              <a:rPr sz="750" spc="-5" dirty="0">
                <a:latin typeface="Microsoft Sans Serif"/>
                <a:cs typeface="Microsoft Sans Serif"/>
              </a:rPr>
              <a:t> </a:t>
            </a:r>
            <a:r>
              <a:rPr sz="750" spc="30" dirty="0">
                <a:latin typeface="Microsoft Sans Serif"/>
                <a:cs typeface="Microsoft Sans Serif"/>
              </a:rPr>
              <a:t>que</a:t>
            </a:r>
            <a:r>
              <a:rPr sz="750" spc="-10" dirty="0">
                <a:latin typeface="Microsoft Sans Serif"/>
                <a:cs typeface="Microsoft Sans Serif"/>
              </a:rPr>
              <a:t> </a:t>
            </a:r>
            <a:r>
              <a:rPr sz="750" dirty="0">
                <a:latin typeface="Microsoft Sans Serif"/>
                <a:cs typeface="Microsoft Sans Serif"/>
              </a:rPr>
              <a:t>las</a:t>
            </a:r>
            <a:r>
              <a:rPr sz="750" spc="-5" dirty="0">
                <a:latin typeface="Microsoft Sans Serif"/>
                <a:cs typeface="Microsoft Sans Serif"/>
              </a:rPr>
              <a:t> </a:t>
            </a:r>
            <a:r>
              <a:rPr sz="750" spc="25" dirty="0">
                <a:latin typeface="Microsoft Sans Serif"/>
                <a:cs typeface="Microsoft Sans Serif"/>
              </a:rPr>
              <a:t>configuraciones</a:t>
            </a:r>
            <a:r>
              <a:rPr sz="750" spc="-10" dirty="0">
                <a:latin typeface="Microsoft Sans Serif"/>
                <a:cs typeface="Microsoft Sans Serif"/>
              </a:rPr>
              <a:t> </a:t>
            </a:r>
            <a:r>
              <a:rPr sz="750" spc="25" dirty="0">
                <a:latin typeface="Microsoft Sans Serif"/>
                <a:cs typeface="Microsoft Sans Serif"/>
              </a:rPr>
              <a:t>de</a:t>
            </a:r>
            <a:r>
              <a:rPr sz="750" spc="-5" dirty="0">
                <a:latin typeface="Microsoft Sans Serif"/>
                <a:cs typeface="Microsoft Sans Serif"/>
              </a:rPr>
              <a:t> </a:t>
            </a:r>
            <a:r>
              <a:rPr sz="750" spc="20" dirty="0">
                <a:latin typeface="Microsoft Sans Serif"/>
                <a:cs typeface="Microsoft Sans Serif"/>
              </a:rPr>
              <a:t>bus</a:t>
            </a:r>
            <a:r>
              <a:rPr sz="750" spc="-10" dirty="0">
                <a:latin typeface="Microsoft Sans Serif"/>
                <a:cs typeface="Microsoft Sans Serif"/>
              </a:rPr>
              <a:t> </a:t>
            </a:r>
            <a:r>
              <a:rPr sz="750" spc="25" dirty="0">
                <a:latin typeface="Microsoft Sans Serif"/>
                <a:cs typeface="Microsoft Sans Serif"/>
              </a:rPr>
              <a:t>en</a:t>
            </a:r>
            <a:r>
              <a:rPr sz="750" spc="-5" dirty="0">
                <a:latin typeface="Microsoft Sans Serif"/>
                <a:cs typeface="Microsoft Sans Serif"/>
              </a:rPr>
              <a:t> </a:t>
            </a:r>
            <a:r>
              <a:rPr sz="750" spc="25" dirty="0">
                <a:latin typeface="Microsoft Sans Serif"/>
                <a:cs typeface="Microsoft Sans Serif"/>
              </a:rPr>
              <a:t>anillo</a:t>
            </a:r>
            <a:r>
              <a:rPr sz="750" spc="-10" dirty="0">
                <a:latin typeface="Microsoft Sans Serif"/>
                <a:cs typeface="Microsoft Sans Serif"/>
              </a:rPr>
              <a:t> </a:t>
            </a:r>
            <a:r>
              <a:rPr sz="750" spc="-5" dirty="0">
                <a:latin typeface="Microsoft Sans Serif"/>
                <a:cs typeface="Microsoft Sans Serif"/>
              </a:rPr>
              <a:t>se </a:t>
            </a:r>
            <a:r>
              <a:rPr sz="750" spc="30" dirty="0">
                <a:latin typeface="Microsoft Sans Serif"/>
                <a:cs typeface="Microsoft Sans Serif"/>
              </a:rPr>
              <a:t>amplíen </a:t>
            </a:r>
            <a:r>
              <a:rPr sz="750" spc="-185" dirty="0">
                <a:latin typeface="Microsoft Sans Serif"/>
                <a:cs typeface="Microsoft Sans Serif"/>
              </a:rPr>
              <a:t> </a:t>
            </a:r>
            <a:r>
              <a:rPr sz="750" spc="20" dirty="0">
                <a:latin typeface="Microsoft Sans Serif"/>
                <a:cs typeface="Microsoft Sans Serif"/>
              </a:rPr>
              <a:t>más </a:t>
            </a:r>
            <a:r>
              <a:rPr sz="750" spc="35" dirty="0">
                <a:latin typeface="Microsoft Sans Serif"/>
                <a:cs typeface="Microsoft Sans Serif"/>
              </a:rPr>
              <a:t>tarde</a:t>
            </a:r>
            <a:r>
              <a:rPr sz="750" spc="20" dirty="0">
                <a:latin typeface="Microsoft Sans Serif"/>
                <a:cs typeface="Microsoft Sans Serif"/>
              </a:rPr>
              <a:t> </a:t>
            </a:r>
            <a:r>
              <a:rPr sz="750" dirty="0">
                <a:latin typeface="Microsoft Sans Serif"/>
                <a:cs typeface="Microsoft Sans Serif"/>
              </a:rPr>
              <a:t>a</a:t>
            </a:r>
            <a:r>
              <a:rPr sz="750" spc="20" dirty="0">
                <a:latin typeface="Microsoft Sans Serif"/>
                <a:cs typeface="Microsoft Sans Serif"/>
              </a:rPr>
              <a:t> </a:t>
            </a:r>
            <a:r>
              <a:rPr sz="750" spc="45" dirty="0">
                <a:latin typeface="Microsoft Sans Serif"/>
                <a:cs typeface="Microsoft Sans Serif"/>
              </a:rPr>
              <a:t>un</a:t>
            </a:r>
            <a:r>
              <a:rPr sz="750" spc="20" dirty="0">
                <a:latin typeface="Microsoft Sans Serif"/>
                <a:cs typeface="Microsoft Sans Serif"/>
              </a:rPr>
              <a:t> </a:t>
            </a:r>
            <a:r>
              <a:rPr sz="750" spc="45" dirty="0">
                <a:latin typeface="Microsoft Sans Serif"/>
                <a:cs typeface="Microsoft Sans Serif"/>
              </a:rPr>
              <a:t>interruptor</a:t>
            </a:r>
            <a:r>
              <a:rPr sz="750" spc="25" dirty="0">
                <a:latin typeface="Microsoft Sans Serif"/>
                <a:cs typeface="Microsoft Sans Serif"/>
              </a:rPr>
              <a:t> </a:t>
            </a:r>
            <a:r>
              <a:rPr sz="750" spc="5" dirty="0">
                <a:latin typeface="Microsoft Sans Serif"/>
                <a:cs typeface="Microsoft Sans Serif"/>
              </a:rPr>
              <a:t>y</a:t>
            </a:r>
            <a:r>
              <a:rPr sz="750" spc="20" dirty="0">
                <a:latin typeface="Microsoft Sans Serif"/>
                <a:cs typeface="Microsoft Sans Serif"/>
              </a:rPr>
              <a:t> </a:t>
            </a:r>
            <a:r>
              <a:rPr sz="750" spc="25" dirty="0">
                <a:latin typeface="Microsoft Sans Serif"/>
                <a:cs typeface="Microsoft Sans Serif"/>
              </a:rPr>
              <a:t>medio.</a:t>
            </a:r>
            <a:r>
              <a:rPr sz="750" spc="20" dirty="0">
                <a:latin typeface="Microsoft Sans Serif"/>
                <a:cs typeface="Microsoft Sans Serif"/>
              </a:rPr>
              <a:t> </a:t>
            </a:r>
            <a:r>
              <a:rPr sz="750" spc="-15" dirty="0">
                <a:latin typeface="Microsoft Sans Serif"/>
                <a:cs typeface="Microsoft Sans Serif"/>
              </a:rPr>
              <a:t>La</a:t>
            </a:r>
            <a:r>
              <a:rPr sz="750" spc="20" dirty="0">
                <a:latin typeface="Microsoft Sans Serif"/>
                <a:cs typeface="Microsoft Sans Serif"/>
              </a:rPr>
              <a:t> </a:t>
            </a:r>
            <a:r>
              <a:rPr sz="750" spc="25" dirty="0">
                <a:latin typeface="Microsoft Sans Serif"/>
                <a:cs typeface="Microsoft Sans Serif"/>
              </a:rPr>
              <a:t>configuración </a:t>
            </a:r>
            <a:r>
              <a:rPr sz="750" spc="20" dirty="0">
                <a:latin typeface="Microsoft Sans Serif"/>
                <a:cs typeface="Microsoft Sans Serif"/>
              </a:rPr>
              <a:t>del </a:t>
            </a:r>
            <a:r>
              <a:rPr sz="750" spc="25" dirty="0">
                <a:latin typeface="Microsoft Sans Serif"/>
                <a:cs typeface="Microsoft Sans Serif"/>
              </a:rPr>
              <a:t>anillo </a:t>
            </a:r>
            <a:r>
              <a:rPr sz="750" spc="30" dirty="0">
                <a:latin typeface="Microsoft Sans Serif"/>
                <a:cs typeface="Microsoft Sans Serif"/>
              </a:rPr>
              <a:t> requiere </a:t>
            </a:r>
            <a:r>
              <a:rPr sz="750" spc="45" dirty="0">
                <a:latin typeface="Microsoft Sans Serif"/>
                <a:cs typeface="Microsoft Sans Serif"/>
              </a:rPr>
              <a:t>un interruptor </a:t>
            </a:r>
            <a:r>
              <a:rPr sz="750" spc="25" dirty="0">
                <a:latin typeface="Microsoft Sans Serif"/>
                <a:cs typeface="Microsoft Sans Serif"/>
              </a:rPr>
              <a:t>de </a:t>
            </a:r>
            <a:r>
              <a:rPr sz="750" spc="20" dirty="0">
                <a:latin typeface="Microsoft Sans Serif"/>
                <a:cs typeface="Microsoft Sans Serif"/>
              </a:rPr>
              <a:t>desconexión </a:t>
            </a:r>
            <a:r>
              <a:rPr sz="750" spc="25" dirty="0">
                <a:latin typeface="Microsoft Sans Serif"/>
                <a:cs typeface="Microsoft Sans Serif"/>
              </a:rPr>
              <a:t>en </a:t>
            </a:r>
            <a:r>
              <a:rPr sz="750" spc="10" dirty="0">
                <a:latin typeface="Microsoft Sans Serif"/>
                <a:cs typeface="Microsoft Sans Serif"/>
              </a:rPr>
              <a:t>la </a:t>
            </a:r>
            <a:r>
              <a:rPr sz="750" spc="25" dirty="0">
                <a:latin typeface="Microsoft Sans Serif"/>
                <a:cs typeface="Microsoft Sans Serif"/>
              </a:rPr>
              <a:t>alimentación </a:t>
            </a:r>
            <a:r>
              <a:rPr sz="750" spc="20" dirty="0">
                <a:latin typeface="Microsoft Sans Serif"/>
                <a:cs typeface="Microsoft Sans Serif"/>
              </a:rPr>
              <a:t>del </a:t>
            </a:r>
            <a:r>
              <a:rPr sz="750" spc="25" dirty="0">
                <a:latin typeface="Microsoft Sans Serif"/>
                <a:cs typeface="Microsoft Sans Serif"/>
              </a:rPr>
              <a:t> </a:t>
            </a:r>
            <a:r>
              <a:rPr sz="750" spc="30" dirty="0">
                <a:latin typeface="Microsoft Sans Serif"/>
                <a:cs typeface="Microsoft Sans Serif"/>
              </a:rPr>
              <a:t>generador que </a:t>
            </a:r>
            <a:r>
              <a:rPr sz="750" spc="-5" dirty="0">
                <a:latin typeface="Microsoft Sans Serif"/>
                <a:cs typeface="Microsoft Sans Serif"/>
              </a:rPr>
              <a:t>se </a:t>
            </a:r>
            <a:r>
              <a:rPr sz="750" spc="25" dirty="0">
                <a:latin typeface="Microsoft Sans Serif"/>
                <a:cs typeface="Microsoft Sans Serif"/>
              </a:rPr>
              <a:t>pueda </a:t>
            </a:r>
            <a:r>
              <a:rPr sz="750" spc="35" dirty="0">
                <a:latin typeface="Microsoft Sans Serif"/>
                <a:cs typeface="Microsoft Sans Serif"/>
              </a:rPr>
              <a:t>abrir </a:t>
            </a:r>
            <a:r>
              <a:rPr sz="750" spc="25" dirty="0">
                <a:latin typeface="Microsoft Sans Serif"/>
                <a:cs typeface="Microsoft Sans Serif"/>
              </a:rPr>
              <a:t>para </a:t>
            </a:r>
            <a:r>
              <a:rPr sz="750" spc="40" dirty="0">
                <a:latin typeface="Microsoft Sans Serif"/>
                <a:cs typeface="Microsoft Sans Serif"/>
              </a:rPr>
              <a:t>permitir </a:t>
            </a:r>
            <a:r>
              <a:rPr sz="750" spc="25" dirty="0">
                <a:latin typeface="Microsoft Sans Serif"/>
                <a:cs typeface="Microsoft Sans Serif"/>
              </a:rPr>
              <a:t>cerrar </a:t>
            </a:r>
            <a:r>
              <a:rPr sz="750" spc="10" dirty="0">
                <a:latin typeface="Microsoft Sans Serif"/>
                <a:cs typeface="Microsoft Sans Serif"/>
              </a:rPr>
              <a:t>el </a:t>
            </a:r>
            <a:r>
              <a:rPr sz="750" spc="25" dirty="0">
                <a:latin typeface="Microsoft Sans Serif"/>
                <a:cs typeface="Microsoft Sans Serif"/>
              </a:rPr>
              <a:t>anillo cuando </a:t>
            </a:r>
            <a:r>
              <a:rPr sz="750" spc="10" dirty="0">
                <a:latin typeface="Microsoft Sans Serif"/>
                <a:cs typeface="Microsoft Sans Serif"/>
              </a:rPr>
              <a:t>el </a:t>
            </a:r>
            <a:r>
              <a:rPr sz="750" spc="15" dirty="0">
                <a:latin typeface="Microsoft Sans Serif"/>
                <a:cs typeface="Microsoft Sans Serif"/>
              </a:rPr>
              <a:t> </a:t>
            </a:r>
            <a:r>
              <a:rPr sz="750" spc="30" dirty="0">
                <a:latin typeface="Microsoft Sans Serif"/>
                <a:cs typeface="Microsoft Sans Serif"/>
              </a:rPr>
              <a:t>generador </a:t>
            </a:r>
            <a:r>
              <a:rPr sz="750" spc="10" dirty="0">
                <a:latin typeface="Microsoft Sans Serif"/>
                <a:cs typeface="Microsoft Sans Serif"/>
              </a:rPr>
              <a:t>está </a:t>
            </a:r>
            <a:r>
              <a:rPr sz="750" spc="30" dirty="0">
                <a:latin typeface="Microsoft Sans Serif"/>
                <a:cs typeface="Microsoft Sans Serif"/>
              </a:rPr>
              <a:t>fuera </a:t>
            </a:r>
            <a:r>
              <a:rPr sz="750" spc="25" dirty="0">
                <a:latin typeface="Microsoft Sans Serif"/>
                <a:cs typeface="Microsoft Sans Serif"/>
              </a:rPr>
              <a:t>de </a:t>
            </a:r>
            <a:r>
              <a:rPr sz="750" spc="15" dirty="0">
                <a:latin typeface="Microsoft Sans Serif"/>
                <a:cs typeface="Microsoft Sans Serif"/>
              </a:rPr>
              <a:t>línea. </a:t>
            </a:r>
            <a:r>
              <a:rPr sz="750" spc="20" dirty="0">
                <a:latin typeface="Microsoft Sans Serif"/>
                <a:cs typeface="Microsoft Sans Serif"/>
              </a:rPr>
              <a:t>Algunos </a:t>
            </a:r>
            <a:r>
              <a:rPr sz="750" spc="25" dirty="0">
                <a:latin typeface="Microsoft Sans Serif"/>
                <a:cs typeface="Microsoft Sans Serif"/>
              </a:rPr>
              <a:t>ingenieros </a:t>
            </a:r>
            <a:r>
              <a:rPr sz="750" spc="30" dirty="0">
                <a:latin typeface="Microsoft Sans Serif"/>
                <a:cs typeface="Microsoft Sans Serif"/>
              </a:rPr>
              <a:t>han </a:t>
            </a:r>
            <a:r>
              <a:rPr sz="750" spc="25" dirty="0">
                <a:latin typeface="Microsoft Sans Serif"/>
                <a:cs typeface="Microsoft Sans Serif"/>
              </a:rPr>
              <a:t>utilizado </a:t>
            </a:r>
            <a:r>
              <a:rPr sz="750" spc="30" dirty="0">
                <a:latin typeface="Microsoft Sans Serif"/>
                <a:cs typeface="Microsoft Sans Serif"/>
              </a:rPr>
              <a:t> </a:t>
            </a:r>
            <a:r>
              <a:rPr sz="750" spc="20" dirty="0">
                <a:latin typeface="Microsoft Sans Serif"/>
                <a:cs typeface="Microsoft Sans Serif"/>
              </a:rPr>
              <a:t>contactos</a:t>
            </a:r>
            <a:r>
              <a:rPr sz="750" dirty="0">
                <a:latin typeface="Microsoft Sans Serif"/>
                <a:cs typeface="Microsoft Sans Serif"/>
              </a:rPr>
              <a:t> </a:t>
            </a:r>
            <a:r>
              <a:rPr sz="750" spc="15" dirty="0">
                <a:latin typeface="Microsoft Sans Serif"/>
                <a:cs typeface="Microsoft Sans Serif"/>
              </a:rPr>
              <a:t>auxiliares</a:t>
            </a:r>
            <a:r>
              <a:rPr sz="750" spc="5" dirty="0">
                <a:latin typeface="Microsoft Sans Serif"/>
                <a:cs typeface="Microsoft Sans Serif"/>
              </a:rPr>
              <a:t> </a:t>
            </a:r>
            <a:r>
              <a:rPr sz="750" spc="25" dirty="0">
                <a:latin typeface="Microsoft Sans Serif"/>
                <a:cs typeface="Microsoft Sans Serif"/>
              </a:rPr>
              <a:t>en</a:t>
            </a:r>
            <a:r>
              <a:rPr sz="750" spc="5" dirty="0">
                <a:latin typeface="Microsoft Sans Serif"/>
                <a:cs typeface="Microsoft Sans Serif"/>
              </a:rPr>
              <a:t> </a:t>
            </a:r>
            <a:r>
              <a:rPr sz="750" spc="10" dirty="0">
                <a:latin typeface="Microsoft Sans Serif"/>
                <a:cs typeface="Microsoft Sans Serif"/>
              </a:rPr>
              <a:t>el</a:t>
            </a:r>
            <a:r>
              <a:rPr sz="750" dirty="0">
                <a:latin typeface="Microsoft Sans Serif"/>
                <a:cs typeface="Microsoft Sans Serif"/>
              </a:rPr>
              <a:t> </a:t>
            </a:r>
            <a:r>
              <a:rPr sz="750" spc="35" dirty="0">
                <a:latin typeface="Microsoft Sans Serif"/>
                <a:cs typeface="Microsoft Sans Serif"/>
              </a:rPr>
              <a:t>operador</a:t>
            </a:r>
            <a:r>
              <a:rPr sz="750" spc="5" dirty="0">
                <a:latin typeface="Microsoft Sans Serif"/>
                <a:cs typeface="Microsoft Sans Serif"/>
              </a:rPr>
              <a:t> </a:t>
            </a:r>
            <a:r>
              <a:rPr sz="750" spc="20" dirty="0">
                <a:latin typeface="Microsoft Sans Serif"/>
                <a:cs typeface="Microsoft Sans Serif"/>
              </a:rPr>
              <a:t>del</a:t>
            </a:r>
            <a:r>
              <a:rPr sz="750" spc="5" dirty="0">
                <a:latin typeface="Microsoft Sans Serif"/>
                <a:cs typeface="Microsoft Sans Serif"/>
              </a:rPr>
              <a:t> </a:t>
            </a:r>
            <a:r>
              <a:rPr sz="750" spc="50" dirty="0">
                <a:latin typeface="Microsoft Sans Serif"/>
                <a:cs typeface="Microsoft Sans Serif"/>
              </a:rPr>
              <a:t>motor</a:t>
            </a:r>
            <a:r>
              <a:rPr sz="750" dirty="0">
                <a:latin typeface="Microsoft Sans Serif"/>
                <a:cs typeface="Microsoft Sans Serif"/>
              </a:rPr>
              <a:t> </a:t>
            </a:r>
            <a:r>
              <a:rPr sz="750" spc="25" dirty="0">
                <a:latin typeface="Microsoft Sans Serif"/>
                <a:cs typeface="Microsoft Sans Serif"/>
              </a:rPr>
              <a:t>de</a:t>
            </a:r>
            <a:r>
              <a:rPr sz="750" spc="5" dirty="0">
                <a:latin typeface="Microsoft Sans Serif"/>
                <a:cs typeface="Microsoft Sans Serif"/>
              </a:rPr>
              <a:t> </a:t>
            </a:r>
            <a:r>
              <a:rPr sz="750" spc="10" dirty="0">
                <a:latin typeface="Microsoft Sans Serif"/>
                <a:cs typeface="Microsoft Sans Serif"/>
              </a:rPr>
              <a:t>estos</a:t>
            </a:r>
            <a:r>
              <a:rPr sz="750" spc="5" dirty="0">
                <a:latin typeface="Microsoft Sans Serif"/>
                <a:cs typeface="Microsoft Sans Serif"/>
              </a:rPr>
              <a:t> </a:t>
            </a:r>
            <a:r>
              <a:rPr sz="750" spc="35" dirty="0">
                <a:latin typeface="Microsoft Sans Serif"/>
                <a:cs typeface="Microsoft Sans Serif"/>
              </a:rPr>
              <a:t>interruptores</a:t>
            </a:r>
            <a:r>
              <a:rPr sz="750" dirty="0">
                <a:latin typeface="Microsoft Sans Serif"/>
                <a:cs typeface="Microsoft Sans Serif"/>
              </a:rPr>
              <a:t> </a:t>
            </a:r>
            <a:r>
              <a:rPr sz="750" spc="25" dirty="0">
                <a:latin typeface="Microsoft Sans Serif"/>
                <a:cs typeface="Microsoft Sans Serif"/>
              </a:rPr>
              <a:t>de </a:t>
            </a:r>
            <a:r>
              <a:rPr sz="750" spc="-180" dirty="0">
                <a:latin typeface="Microsoft Sans Serif"/>
                <a:cs typeface="Microsoft Sans Serif"/>
              </a:rPr>
              <a:t> </a:t>
            </a:r>
            <a:r>
              <a:rPr sz="750" spc="20" dirty="0">
                <a:latin typeface="Microsoft Sans Serif"/>
                <a:cs typeface="Microsoft Sans Serif"/>
              </a:rPr>
              <a:t>desconexión </a:t>
            </a:r>
            <a:r>
              <a:rPr sz="750" spc="25" dirty="0">
                <a:latin typeface="Microsoft Sans Serif"/>
                <a:cs typeface="Microsoft Sans Serif"/>
              </a:rPr>
              <a:t>para </a:t>
            </a:r>
            <a:r>
              <a:rPr sz="750" spc="15" dirty="0">
                <a:latin typeface="Microsoft Sans Serif"/>
                <a:cs typeface="Microsoft Sans Serif"/>
              </a:rPr>
              <a:t>desactivar </a:t>
            </a:r>
            <a:r>
              <a:rPr sz="750" spc="35" dirty="0">
                <a:latin typeface="Microsoft Sans Serif"/>
                <a:cs typeface="Microsoft Sans Serif"/>
              </a:rPr>
              <a:t>parte o toda </a:t>
            </a:r>
            <a:r>
              <a:rPr sz="750" spc="10" dirty="0">
                <a:latin typeface="Microsoft Sans Serif"/>
                <a:cs typeface="Microsoft Sans Serif"/>
              </a:rPr>
              <a:t>la </a:t>
            </a:r>
            <a:r>
              <a:rPr sz="750" spc="25" dirty="0">
                <a:latin typeface="Microsoft Sans Serif"/>
                <a:cs typeface="Microsoft Sans Serif"/>
              </a:rPr>
              <a:t>protección </a:t>
            </a:r>
            <a:r>
              <a:rPr sz="750" spc="20" dirty="0">
                <a:latin typeface="Microsoft Sans Serif"/>
                <a:cs typeface="Microsoft Sans Serif"/>
              </a:rPr>
              <a:t>del </a:t>
            </a:r>
            <a:r>
              <a:rPr sz="750" spc="30" dirty="0">
                <a:latin typeface="Microsoft Sans Serif"/>
                <a:cs typeface="Microsoft Sans Serif"/>
              </a:rPr>
              <a:t>generador </a:t>
            </a:r>
            <a:r>
              <a:rPr sz="750" spc="35" dirty="0">
                <a:latin typeface="Microsoft Sans Serif"/>
                <a:cs typeface="Microsoft Sans Serif"/>
              </a:rPr>
              <a:t> </a:t>
            </a:r>
            <a:r>
              <a:rPr sz="750" spc="25" dirty="0">
                <a:latin typeface="Microsoft Sans Serif"/>
                <a:cs typeface="Microsoft Sans Serif"/>
              </a:rPr>
              <a:t>cuando </a:t>
            </a:r>
            <a:r>
              <a:rPr sz="750" spc="10" dirty="0">
                <a:latin typeface="Microsoft Sans Serif"/>
                <a:cs typeface="Microsoft Sans Serif"/>
              </a:rPr>
              <a:t>el </a:t>
            </a:r>
            <a:r>
              <a:rPr sz="750" spc="30" dirty="0">
                <a:latin typeface="Microsoft Sans Serif"/>
                <a:cs typeface="Microsoft Sans Serif"/>
              </a:rPr>
              <a:t>generador </a:t>
            </a:r>
            <a:r>
              <a:rPr sz="750" spc="10" dirty="0">
                <a:latin typeface="Microsoft Sans Serif"/>
                <a:cs typeface="Microsoft Sans Serif"/>
              </a:rPr>
              <a:t>está </a:t>
            </a:r>
            <a:r>
              <a:rPr sz="750" spc="30" dirty="0">
                <a:latin typeface="Microsoft Sans Serif"/>
                <a:cs typeface="Microsoft Sans Serif"/>
              </a:rPr>
              <a:t>fuera </a:t>
            </a:r>
            <a:r>
              <a:rPr sz="750" spc="25" dirty="0">
                <a:latin typeface="Microsoft Sans Serif"/>
                <a:cs typeface="Microsoft Sans Serif"/>
              </a:rPr>
              <a:t>de </a:t>
            </a:r>
            <a:r>
              <a:rPr sz="750" spc="15" dirty="0">
                <a:latin typeface="Microsoft Sans Serif"/>
                <a:cs typeface="Microsoft Sans Serif"/>
              </a:rPr>
              <a:t>línea. </a:t>
            </a:r>
            <a:r>
              <a:rPr sz="750" spc="-35" dirty="0">
                <a:latin typeface="Microsoft Sans Serif"/>
                <a:cs typeface="Microsoft Sans Serif"/>
              </a:rPr>
              <a:t>Si </a:t>
            </a:r>
            <a:r>
              <a:rPr sz="750" spc="25" dirty="0">
                <a:latin typeface="Microsoft Sans Serif"/>
                <a:cs typeface="Microsoft Sans Serif"/>
              </a:rPr>
              <a:t>bien </a:t>
            </a:r>
            <a:r>
              <a:rPr sz="750" spc="20" dirty="0">
                <a:latin typeface="Microsoft Sans Serif"/>
                <a:cs typeface="Microsoft Sans Serif"/>
              </a:rPr>
              <a:t>esto </a:t>
            </a:r>
            <a:r>
              <a:rPr sz="750" spc="15" dirty="0">
                <a:latin typeface="Microsoft Sans Serif"/>
                <a:cs typeface="Microsoft Sans Serif"/>
              </a:rPr>
              <a:t>parece ser </a:t>
            </a:r>
            <a:r>
              <a:rPr sz="750" spc="30" dirty="0">
                <a:latin typeface="Microsoft Sans Serif"/>
                <a:cs typeface="Microsoft Sans Serif"/>
              </a:rPr>
              <a:t>una </a:t>
            </a:r>
            <a:r>
              <a:rPr sz="750" spc="35" dirty="0">
                <a:latin typeface="Microsoft Sans Serif"/>
                <a:cs typeface="Microsoft Sans Serif"/>
              </a:rPr>
              <a:t> </a:t>
            </a:r>
            <a:r>
              <a:rPr sz="750" spc="20" dirty="0">
                <a:latin typeface="Microsoft Sans Serif"/>
                <a:cs typeface="Microsoft Sans Serif"/>
              </a:rPr>
              <a:t>indicación conveniente del estado </a:t>
            </a:r>
            <a:r>
              <a:rPr sz="750" spc="25" dirty="0">
                <a:latin typeface="Microsoft Sans Serif"/>
                <a:cs typeface="Microsoft Sans Serif"/>
              </a:rPr>
              <a:t>de </a:t>
            </a:r>
            <a:r>
              <a:rPr sz="750" spc="10" dirty="0">
                <a:latin typeface="Microsoft Sans Serif"/>
                <a:cs typeface="Microsoft Sans Serif"/>
              </a:rPr>
              <a:t>la </a:t>
            </a:r>
            <a:r>
              <a:rPr sz="750" spc="25" dirty="0">
                <a:latin typeface="Microsoft Sans Serif"/>
                <a:cs typeface="Microsoft Sans Serif"/>
              </a:rPr>
              <a:t>máquina, puede </a:t>
            </a:r>
            <a:r>
              <a:rPr sz="750" spc="10" dirty="0">
                <a:latin typeface="Microsoft Sans Serif"/>
                <a:cs typeface="Microsoft Sans Serif"/>
              </a:rPr>
              <a:t>verse </a:t>
            </a:r>
            <a:r>
              <a:rPr sz="750" spc="15" dirty="0">
                <a:latin typeface="Microsoft Sans Serif"/>
                <a:cs typeface="Microsoft Sans Serif"/>
              </a:rPr>
              <a:t> </a:t>
            </a:r>
            <a:r>
              <a:rPr sz="750" spc="25" dirty="0">
                <a:latin typeface="Microsoft Sans Serif"/>
                <a:cs typeface="Microsoft Sans Serif"/>
              </a:rPr>
              <a:t>engañado</a:t>
            </a:r>
            <a:r>
              <a:rPr sz="750" spc="-5" dirty="0">
                <a:latin typeface="Microsoft Sans Serif"/>
                <a:cs typeface="Microsoft Sans Serif"/>
              </a:rPr>
              <a:t> </a:t>
            </a:r>
            <a:r>
              <a:rPr sz="750" spc="45" dirty="0">
                <a:latin typeface="Microsoft Sans Serif"/>
                <a:cs typeface="Microsoft Sans Serif"/>
              </a:rPr>
              <a:t>por</a:t>
            </a:r>
            <a:r>
              <a:rPr sz="750" spc="-5" dirty="0">
                <a:latin typeface="Microsoft Sans Serif"/>
                <a:cs typeface="Microsoft Sans Serif"/>
              </a:rPr>
              <a:t> </a:t>
            </a:r>
            <a:r>
              <a:rPr sz="750" spc="15" dirty="0">
                <a:latin typeface="Microsoft Sans Serif"/>
                <a:cs typeface="Microsoft Sans Serif"/>
              </a:rPr>
              <a:t>condiciones</a:t>
            </a:r>
            <a:r>
              <a:rPr sz="750" spc="-5" dirty="0">
                <a:latin typeface="Microsoft Sans Serif"/>
                <a:cs typeface="Microsoft Sans Serif"/>
              </a:rPr>
              <a:t> </a:t>
            </a:r>
            <a:r>
              <a:rPr sz="750" spc="20" dirty="0">
                <a:latin typeface="Microsoft Sans Serif"/>
                <a:cs typeface="Microsoft Sans Serif"/>
              </a:rPr>
              <a:t>anormales.</a:t>
            </a:r>
            <a:endParaRPr sz="750">
              <a:latin typeface="Microsoft Sans Serif"/>
              <a:cs typeface="Microsoft Sans Serif"/>
            </a:endParaRPr>
          </a:p>
        </p:txBody>
      </p:sp>
      <p:sp>
        <p:nvSpPr>
          <p:cNvPr id="203" name="object 203"/>
          <p:cNvSpPr txBox="1"/>
          <p:nvPr/>
        </p:nvSpPr>
        <p:spPr>
          <a:xfrm>
            <a:off x="9100214" y="5148793"/>
            <a:ext cx="7412025" cy="811504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R="161925" algn="ctr">
              <a:lnSpc>
                <a:spcPct val="100000"/>
              </a:lnSpc>
              <a:spcBef>
                <a:spcPts val="100"/>
              </a:spcBef>
            </a:pPr>
            <a:r>
              <a:rPr sz="950" spc="-20" dirty="0">
                <a:latin typeface="Microsoft Sans Serif"/>
                <a:cs typeface="Microsoft Sans Serif"/>
              </a:rPr>
              <a:t>VC</a:t>
            </a:r>
            <a:r>
              <a:rPr sz="750" spc="-20" dirty="0">
                <a:latin typeface="Microsoft Sans Serif"/>
                <a:cs typeface="Microsoft Sans Serif"/>
              </a:rPr>
              <a:t>ONCLUSIÓN</a:t>
            </a:r>
            <a:endParaRPr sz="750">
              <a:latin typeface="Microsoft Sans Serif"/>
              <a:cs typeface="Microsoft Sans Serif"/>
            </a:endParaRPr>
          </a:p>
          <a:p>
            <a:pPr marL="12700" marR="5080" indent="153670">
              <a:lnSpc>
                <a:spcPct val="133300"/>
              </a:lnSpc>
              <a:spcBef>
                <a:spcPts val="295"/>
              </a:spcBef>
            </a:pPr>
            <a:r>
              <a:rPr sz="750" spc="5" dirty="0">
                <a:latin typeface="Microsoft Sans Serif"/>
                <a:cs typeface="Microsoft Sans Serif"/>
              </a:rPr>
              <a:t>Seleccionar</a:t>
            </a:r>
            <a:r>
              <a:rPr sz="750" spc="20" dirty="0">
                <a:latin typeface="Microsoft Sans Serif"/>
                <a:cs typeface="Microsoft Sans Serif"/>
              </a:rPr>
              <a:t> </a:t>
            </a:r>
            <a:r>
              <a:rPr sz="750" spc="10" dirty="0">
                <a:latin typeface="Microsoft Sans Serif"/>
                <a:cs typeface="Microsoft Sans Serif"/>
              </a:rPr>
              <a:t>la</a:t>
            </a:r>
            <a:r>
              <a:rPr sz="750" spc="20" dirty="0">
                <a:latin typeface="Microsoft Sans Serif"/>
                <a:cs typeface="Microsoft Sans Serif"/>
              </a:rPr>
              <a:t> </a:t>
            </a:r>
            <a:r>
              <a:rPr sz="750" spc="10" dirty="0">
                <a:latin typeface="Microsoft Sans Serif"/>
                <a:cs typeface="Microsoft Sans Serif"/>
              </a:rPr>
              <a:t>acción</a:t>
            </a:r>
            <a:r>
              <a:rPr sz="750" spc="25" dirty="0">
                <a:latin typeface="Microsoft Sans Serif"/>
                <a:cs typeface="Microsoft Sans Serif"/>
              </a:rPr>
              <a:t> de</a:t>
            </a:r>
            <a:r>
              <a:rPr sz="750" spc="20" dirty="0">
                <a:latin typeface="Microsoft Sans Serif"/>
                <a:cs typeface="Microsoft Sans Serif"/>
              </a:rPr>
              <a:t> </a:t>
            </a:r>
            <a:r>
              <a:rPr sz="750" spc="25" dirty="0">
                <a:latin typeface="Microsoft Sans Serif"/>
                <a:cs typeface="Microsoft Sans Serif"/>
              </a:rPr>
              <a:t>disparo </a:t>
            </a:r>
            <a:r>
              <a:rPr sz="750" spc="15" dirty="0">
                <a:latin typeface="Microsoft Sans Serif"/>
                <a:cs typeface="Microsoft Sans Serif"/>
              </a:rPr>
              <a:t>adecuada</a:t>
            </a:r>
            <a:r>
              <a:rPr sz="750" spc="20" dirty="0">
                <a:latin typeface="Microsoft Sans Serif"/>
                <a:cs typeface="Microsoft Sans Serif"/>
              </a:rPr>
              <a:t> </a:t>
            </a:r>
            <a:r>
              <a:rPr sz="750" spc="25" dirty="0">
                <a:latin typeface="Microsoft Sans Serif"/>
                <a:cs typeface="Microsoft Sans Serif"/>
              </a:rPr>
              <a:t>de </a:t>
            </a:r>
            <a:r>
              <a:rPr sz="750" spc="10" dirty="0">
                <a:latin typeface="Microsoft Sans Serif"/>
                <a:cs typeface="Microsoft Sans Serif"/>
              </a:rPr>
              <a:t>los</a:t>
            </a:r>
            <a:r>
              <a:rPr sz="750" spc="20" dirty="0">
                <a:latin typeface="Microsoft Sans Serif"/>
                <a:cs typeface="Microsoft Sans Serif"/>
              </a:rPr>
              <a:t> </a:t>
            </a:r>
            <a:r>
              <a:rPr sz="750" spc="15" dirty="0">
                <a:latin typeface="Microsoft Sans Serif"/>
                <a:cs typeface="Microsoft Sans Serif"/>
              </a:rPr>
              <a:t>relés</a:t>
            </a:r>
            <a:r>
              <a:rPr sz="750" spc="20" dirty="0">
                <a:latin typeface="Microsoft Sans Serif"/>
                <a:cs typeface="Microsoft Sans Serif"/>
              </a:rPr>
              <a:t> </a:t>
            </a:r>
            <a:r>
              <a:rPr sz="750" spc="25" dirty="0">
                <a:latin typeface="Microsoft Sans Serif"/>
                <a:cs typeface="Microsoft Sans Serif"/>
              </a:rPr>
              <a:t>de </a:t>
            </a:r>
            <a:r>
              <a:rPr sz="750" spc="30" dirty="0">
                <a:latin typeface="Microsoft Sans Serif"/>
                <a:cs typeface="Microsoft Sans Serif"/>
              </a:rPr>
              <a:t> </a:t>
            </a:r>
            <a:r>
              <a:rPr sz="750" spc="25" dirty="0">
                <a:latin typeface="Microsoft Sans Serif"/>
                <a:cs typeface="Microsoft Sans Serif"/>
              </a:rPr>
              <a:t>protección</a:t>
            </a:r>
            <a:r>
              <a:rPr sz="750" dirty="0">
                <a:latin typeface="Microsoft Sans Serif"/>
                <a:cs typeface="Microsoft Sans Serif"/>
              </a:rPr>
              <a:t> </a:t>
            </a:r>
            <a:r>
              <a:rPr sz="750" spc="20" dirty="0">
                <a:latin typeface="Microsoft Sans Serif"/>
                <a:cs typeface="Microsoft Sans Serif"/>
              </a:rPr>
              <a:t>del</a:t>
            </a:r>
            <a:r>
              <a:rPr sz="750" dirty="0">
                <a:latin typeface="Microsoft Sans Serif"/>
                <a:cs typeface="Microsoft Sans Serif"/>
              </a:rPr>
              <a:t> </a:t>
            </a:r>
            <a:r>
              <a:rPr sz="750" spc="30" dirty="0">
                <a:latin typeface="Microsoft Sans Serif"/>
                <a:cs typeface="Microsoft Sans Serif"/>
              </a:rPr>
              <a:t>generador</a:t>
            </a:r>
            <a:r>
              <a:rPr sz="750" dirty="0">
                <a:latin typeface="Microsoft Sans Serif"/>
                <a:cs typeface="Microsoft Sans Serif"/>
              </a:rPr>
              <a:t> </a:t>
            </a:r>
            <a:r>
              <a:rPr sz="750" spc="-5" dirty="0">
                <a:latin typeface="Microsoft Sans Serif"/>
                <a:cs typeface="Microsoft Sans Serif"/>
              </a:rPr>
              <a:t>es</a:t>
            </a:r>
            <a:r>
              <a:rPr sz="750" dirty="0">
                <a:latin typeface="Microsoft Sans Serif"/>
                <a:cs typeface="Microsoft Sans Serif"/>
              </a:rPr>
              <a:t> </a:t>
            </a:r>
            <a:r>
              <a:rPr sz="750" spc="40" dirty="0">
                <a:latin typeface="Microsoft Sans Serif"/>
                <a:cs typeface="Microsoft Sans Serif"/>
              </a:rPr>
              <a:t>uno</a:t>
            </a:r>
            <a:r>
              <a:rPr sz="750" dirty="0">
                <a:latin typeface="Microsoft Sans Serif"/>
                <a:cs typeface="Microsoft Sans Serif"/>
              </a:rPr>
              <a:t> </a:t>
            </a:r>
            <a:r>
              <a:rPr sz="750" spc="25" dirty="0">
                <a:latin typeface="Microsoft Sans Serif"/>
                <a:cs typeface="Microsoft Sans Serif"/>
              </a:rPr>
              <a:t>de</a:t>
            </a:r>
            <a:r>
              <a:rPr sz="750" dirty="0">
                <a:latin typeface="Microsoft Sans Serif"/>
                <a:cs typeface="Microsoft Sans Serif"/>
              </a:rPr>
              <a:t> </a:t>
            </a:r>
            <a:r>
              <a:rPr sz="750" spc="10" dirty="0">
                <a:latin typeface="Microsoft Sans Serif"/>
                <a:cs typeface="Microsoft Sans Serif"/>
              </a:rPr>
              <a:t>los</a:t>
            </a:r>
            <a:r>
              <a:rPr sz="750" dirty="0">
                <a:latin typeface="Microsoft Sans Serif"/>
                <a:cs typeface="Microsoft Sans Serif"/>
              </a:rPr>
              <a:t> </a:t>
            </a:r>
            <a:r>
              <a:rPr sz="750" spc="10" dirty="0">
                <a:latin typeface="Microsoft Sans Serif"/>
                <a:cs typeface="Microsoft Sans Serif"/>
              </a:rPr>
              <a:t>aspectos</a:t>
            </a:r>
            <a:r>
              <a:rPr sz="750" spc="5" dirty="0">
                <a:latin typeface="Microsoft Sans Serif"/>
                <a:cs typeface="Microsoft Sans Serif"/>
              </a:rPr>
              <a:t> </a:t>
            </a:r>
            <a:r>
              <a:rPr sz="750" spc="20" dirty="0">
                <a:latin typeface="Microsoft Sans Serif"/>
                <a:cs typeface="Microsoft Sans Serif"/>
              </a:rPr>
              <a:t>más</a:t>
            </a:r>
            <a:r>
              <a:rPr sz="750" dirty="0">
                <a:latin typeface="Microsoft Sans Serif"/>
                <a:cs typeface="Microsoft Sans Serif"/>
              </a:rPr>
              <a:t> </a:t>
            </a:r>
            <a:r>
              <a:rPr sz="750" spc="35" dirty="0">
                <a:latin typeface="Microsoft Sans Serif"/>
                <a:cs typeface="Microsoft Sans Serif"/>
              </a:rPr>
              <a:t>importantes</a:t>
            </a:r>
            <a:r>
              <a:rPr sz="750" dirty="0">
                <a:latin typeface="Microsoft Sans Serif"/>
                <a:cs typeface="Microsoft Sans Serif"/>
              </a:rPr>
              <a:t> </a:t>
            </a:r>
            <a:r>
              <a:rPr sz="750" spc="25" dirty="0">
                <a:latin typeface="Microsoft Sans Serif"/>
                <a:cs typeface="Microsoft Sans Serif"/>
              </a:rPr>
              <a:t>de</a:t>
            </a:r>
            <a:r>
              <a:rPr sz="750" dirty="0">
                <a:latin typeface="Microsoft Sans Serif"/>
                <a:cs typeface="Microsoft Sans Serif"/>
              </a:rPr>
              <a:t> </a:t>
            </a:r>
            <a:r>
              <a:rPr sz="750" spc="10" dirty="0">
                <a:latin typeface="Microsoft Sans Serif"/>
                <a:cs typeface="Microsoft Sans Serif"/>
              </a:rPr>
              <a:t>la </a:t>
            </a:r>
            <a:r>
              <a:rPr sz="750" spc="-185" dirty="0">
                <a:latin typeface="Microsoft Sans Serif"/>
                <a:cs typeface="Microsoft Sans Serif"/>
              </a:rPr>
              <a:t> </a:t>
            </a:r>
            <a:r>
              <a:rPr sz="750" spc="25" dirty="0">
                <a:latin typeface="Microsoft Sans Serif"/>
                <a:cs typeface="Microsoft Sans Serif"/>
              </a:rPr>
              <a:t>protección de </a:t>
            </a:r>
            <a:r>
              <a:rPr sz="750" spc="10" dirty="0">
                <a:latin typeface="Microsoft Sans Serif"/>
                <a:cs typeface="Microsoft Sans Serif"/>
              </a:rPr>
              <a:t>los </a:t>
            </a:r>
            <a:r>
              <a:rPr sz="750" spc="20" dirty="0">
                <a:latin typeface="Microsoft Sans Serif"/>
                <a:cs typeface="Microsoft Sans Serif"/>
              </a:rPr>
              <a:t>generadores. </a:t>
            </a:r>
            <a:r>
              <a:rPr sz="750" spc="-10" dirty="0">
                <a:latin typeface="Microsoft Sans Serif"/>
                <a:cs typeface="Microsoft Sans Serif"/>
              </a:rPr>
              <a:t>Esta </a:t>
            </a:r>
            <a:r>
              <a:rPr sz="750" spc="25" dirty="0">
                <a:latin typeface="Microsoft Sans Serif"/>
                <a:cs typeface="Microsoft Sans Serif"/>
              </a:rPr>
              <a:t>tarea </a:t>
            </a:r>
            <a:r>
              <a:rPr sz="750" spc="30" dirty="0">
                <a:latin typeface="Microsoft Sans Serif"/>
                <a:cs typeface="Microsoft Sans Serif"/>
              </a:rPr>
              <a:t>requiere </a:t>
            </a:r>
            <a:r>
              <a:rPr sz="750" spc="45" dirty="0">
                <a:latin typeface="Microsoft Sans Serif"/>
                <a:cs typeface="Microsoft Sans Serif"/>
              </a:rPr>
              <a:t>un </a:t>
            </a:r>
            <a:r>
              <a:rPr sz="750" spc="30" dirty="0">
                <a:latin typeface="Microsoft Sans Serif"/>
                <a:cs typeface="Microsoft Sans Serif"/>
              </a:rPr>
              <a:t>amplio </a:t>
            </a:r>
            <a:r>
              <a:rPr sz="750" spc="35" dirty="0">
                <a:latin typeface="Microsoft Sans Serif"/>
                <a:cs typeface="Microsoft Sans Serif"/>
              </a:rPr>
              <a:t> </a:t>
            </a:r>
            <a:r>
              <a:rPr sz="750" spc="30" dirty="0">
                <a:latin typeface="Microsoft Sans Serif"/>
                <a:cs typeface="Microsoft Sans Serif"/>
              </a:rPr>
              <a:t>conocimiento </a:t>
            </a:r>
            <a:r>
              <a:rPr sz="750" spc="25" dirty="0">
                <a:latin typeface="Microsoft Sans Serif"/>
                <a:cs typeface="Microsoft Sans Serif"/>
              </a:rPr>
              <a:t>de </a:t>
            </a:r>
            <a:r>
              <a:rPr sz="750" spc="10" dirty="0">
                <a:latin typeface="Microsoft Sans Serif"/>
                <a:cs typeface="Microsoft Sans Serif"/>
              </a:rPr>
              <a:t>la </a:t>
            </a:r>
            <a:r>
              <a:rPr sz="750" spc="25" dirty="0">
                <a:latin typeface="Microsoft Sans Serif"/>
                <a:cs typeface="Microsoft Sans Serif"/>
              </a:rPr>
              <a:t>protección </a:t>
            </a:r>
            <a:r>
              <a:rPr sz="750" spc="20" dirty="0">
                <a:latin typeface="Microsoft Sans Serif"/>
                <a:cs typeface="Microsoft Sans Serif"/>
              </a:rPr>
              <a:t>del </a:t>
            </a:r>
            <a:r>
              <a:rPr sz="750" spc="25" dirty="0">
                <a:latin typeface="Microsoft Sans Serif"/>
                <a:cs typeface="Microsoft Sans Serif"/>
              </a:rPr>
              <a:t>generador, </a:t>
            </a:r>
            <a:r>
              <a:rPr sz="750" spc="10" dirty="0">
                <a:latin typeface="Microsoft Sans Serif"/>
                <a:cs typeface="Microsoft Sans Serif"/>
              </a:rPr>
              <a:t>la </a:t>
            </a:r>
            <a:r>
              <a:rPr sz="750" spc="15" dirty="0">
                <a:latin typeface="Microsoft Sans Serif"/>
                <a:cs typeface="Microsoft Sans Serif"/>
              </a:rPr>
              <a:t>capacidad </a:t>
            </a:r>
            <a:r>
              <a:rPr sz="750" spc="20" dirty="0">
                <a:latin typeface="Microsoft Sans Serif"/>
                <a:cs typeface="Microsoft Sans Serif"/>
              </a:rPr>
              <a:t>del </a:t>
            </a:r>
            <a:r>
              <a:rPr sz="750" spc="25" dirty="0">
                <a:latin typeface="Microsoft Sans Serif"/>
                <a:cs typeface="Microsoft Sans Serif"/>
              </a:rPr>
              <a:t> </a:t>
            </a:r>
            <a:r>
              <a:rPr sz="750" spc="30" dirty="0">
                <a:latin typeface="Microsoft Sans Serif"/>
                <a:cs typeface="Microsoft Sans Serif"/>
              </a:rPr>
              <a:t>generador </a:t>
            </a:r>
            <a:r>
              <a:rPr sz="750" spc="35" dirty="0">
                <a:latin typeface="Microsoft Sans Serif"/>
                <a:cs typeface="Microsoft Sans Serif"/>
              </a:rPr>
              <a:t>y/o </a:t>
            </a:r>
            <a:r>
              <a:rPr sz="750" spc="20" dirty="0">
                <a:latin typeface="Microsoft Sans Serif"/>
                <a:cs typeface="Microsoft Sans Serif"/>
              </a:rPr>
              <a:t>del </a:t>
            </a:r>
            <a:r>
              <a:rPr sz="750" spc="15" dirty="0">
                <a:latin typeface="Microsoft Sans Serif"/>
                <a:cs typeface="Microsoft Sans Serif"/>
              </a:rPr>
              <a:t>sistema </a:t>
            </a:r>
            <a:r>
              <a:rPr sz="750" spc="25" dirty="0">
                <a:latin typeface="Microsoft Sans Serif"/>
                <a:cs typeface="Microsoft Sans Serif"/>
              </a:rPr>
              <a:t>de </a:t>
            </a:r>
            <a:r>
              <a:rPr sz="750" spc="50" dirty="0">
                <a:latin typeface="Microsoft Sans Serif"/>
                <a:cs typeface="Microsoft Sans Serif"/>
              </a:rPr>
              <a:t>motor </a:t>
            </a:r>
            <a:r>
              <a:rPr sz="750" spc="40" dirty="0">
                <a:latin typeface="Microsoft Sans Serif"/>
                <a:cs typeface="Microsoft Sans Serif"/>
              </a:rPr>
              <a:t>primario </a:t>
            </a:r>
            <a:r>
              <a:rPr sz="750" spc="5" dirty="0">
                <a:latin typeface="Microsoft Sans Serif"/>
                <a:cs typeface="Microsoft Sans Serif"/>
              </a:rPr>
              <a:t>y </a:t>
            </a:r>
            <a:r>
              <a:rPr sz="750" dirty="0">
                <a:latin typeface="Microsoft Sans Serif"/>
                <a:cs typeface="Microsoft Sans Serif"/>
              </a:rPr>
              <a:t>las </a:t>
            </a:r>
            <a:r>
              <a:rPr sz="750" spc="15" dirty="0">
                <a:latin typeface="Microsoft Sans Serif"/>
                <a:cs typeface="Microsoft Sans Serif"/>
              </a:rPr>
              <a:t>prácticas </a:t>
            </a:r>
            <a:r>
              <a:rPr sz="750" spc="25" dirty="0">
                <a:latin typeface="Microsoft Sans Serif"/>
                <a:cs typeface="Microsoft Sans Serif"/>
              </a:rPr>
              <a:t>de </a:t>
            </a:r>
            <a:r>
              <a:rPr sz="750" spc="30" dirty="0">
                <a:latin typeface="Microsoft Sans Serif"/>
                <a:cs typeface="Microsoft Sans Serif"/>
              </a:rPr>
              <a:t> </a:t>
            </a:r>
            <a:r>
              <a:rPr sz="750" spc="25" dirty="0">
                <a:latin typeface="Microsoft Sans Serif"/>
                <a:cs typeface="Microsoft Sans Serif"/>
              </a:rPr>
              <a:t>operación </a:t>
            </a:r>
            <a:r>
              <a:rPr sz="750" spc="5" dirty="0">
                <a:latin typeface="Microsoft Sans Serif"/>
                <a:cs typeface="Microsoft Sans Serif"/>
              </a:rPr>
              <a:t>y </a:t>
            </a:r>
            <a:r>
              <a:rPr sz="750" spc="35" dirty="0">
                <a:latin typeface="Microsoft Sans Serif"/>
                <a:cs typeface="Microsoft Sans Serif"/>
              </a:rPr>
              <a:t>mantenimiento </a:t>
            </a:r>
            <a:r>
              <a:rPr sz="750" spc="25" dirty="0">
                <a:latin typeface="Microsoft Sans Serif"/>
                <a:cs typeface="Microsoft Sans Serif"/>
              </a:rPr>
              <a:t>de </a:t>
            </a:r>
            <a:r>
              <a:rPr sz="750" spc="10" dirty="0">
                <a:latin typeface="Microsoft Sans Serif"/>
                <a:cs typeface="Microsoft Sans Serif"/>
              </a:rPr>
              <a:t>la </a:t>
            </a:r>
            <a:r>
              <a:rPr sz="750" spc="25" dirty="0">
                <a:latin typeface="Microsoft Sans Serif"/>
                <a:cs typeface="Microsoft Sans Serif"/>
              </a:rPr>
              <a:t>unidad. </a:t>
            </a:r>
            <a:r>
              <a:rPr sz="750" spc="-15" dirty="0">
                <a:latin typeface="Microsoft Sans Serif"/>
                <a:cs typeface="Microsoft Sans Serif"/>
              </a:rPr>
              <a:t>La </a:t>
            </a:r>
            <a:r>
              <a:rPr sz="750" spc="10" dirty="0">
                <a:latin typeface="Microsoft Sans Serif"/>
                <a:cs typeface="Microsoft Sans Serif"/>
              </a:rPr>
              <a:t>selección </a:t>
            </a:r>
            <a:r>
              <a:rPr sz="750" spc="20" dirty="0">
                <a:latin typeface="Microsoft Sans Serif"/>
                <a:cs typeface="Microsoft Sans Serif"/>
              </a:rPr>
              <a:t>del </a:t>
            </a:r>
            <a:r>
              <a:rPr sz="750" spc="45" dirty="0">
                <a:latin typeface="Microsoft Sans Serif"/>
                <a:cs typeface="Microsoft Sans Serif"/>
              </a:rPr>
              <a:t>modo </a:t>
            </a:r>
            <a:r>
              <a:rPr sz="750" spc="25" dirty="0">
                <a:latin typeface="Microsoft Sans Serif"/>
                <a:cs typeface="Microsoft Sans Serif"/>
              </a:rPr>
              <a:t>de </a:t>
            </a:r>
            <a:r>
              <a:rPr sz="750" spc="30" dirty="0">
                <a:latin typeface="Microsoft Sans Serif"/>
                <a:cs typeface="Microsoft Sans Serif"/>
              </a:rPr>
              <a:t> </a:t>
            </a:r>
            <a:r>
              <a:rPr sz="750" spc="25" dirty="0">
                <a:latin typeface="Microsoft Sans Serif"/>
                <a:cs typeface="Microsoft Sans Serif"/>
              </a:rPr>
              <a:t>disparo </a:t>
            </a:r>
            <a:r>
              <a:rPr sz="750" spc="30" dirty="0">
                <a:latin typeface="Microsoft Sans Serif"/>
                <a:cs typeface="Microsoft Sans Serif"/>
              </a:rPr>
              <a:t>apropiado minimizará </a:t>
            </a:r>
            <a:r>
              <a:rPr sz="750" spc="35" dirty="0">
                <a:latin typeface="Microsoft Sans Serif"/>
                <a:cs typeface="Microsoft Sans Serif"/>
              </a:rPr>
              <a:t>o </a:t>
            </a:r>
            <a:r>
              <a:rPr sz="750" spc="20" dirty="0">
                <a:latin typeface="Microsoft Sans Serif"/>
                <a:cs typeface="Microsoft Sans Serif"/>
              </a:rPr>
              <a:t>evitará daños </a:t>
            </a:r>
            <a:r>
              <a:rPr sz="750" spc="5" dirty="0">
                <a:latin typeface="Microsoft Sans Serif"/>
                <a:cs typeface="Microsoft Sans Serif"/>
              </a:rPr>
              <a:t>y </a:t>
            </a:r>
            <a:r>
              <a:rPr sz="750" spc="35" dirty="0">
                <a:latin typeface="Microsoft Sans Serif"/>
                <a:cs typeface="Microsoft Sans Serif"/>
              </a:rPr>
              <a:t>permitirá </a:t>
            </a:r>
            <a:r>
              <a:rPr sz="750" spc="10" dirty="0">
                <a:latin typeface="Microsoft Sans Serif"/>
                <a:cs typeface="Microsoft Sans Serif"/>
              </a:rPr>
              <a:t>el </a:t>
            </a:r>
            <a:r>
              <a:rPr sz="750" spc="35" dirty="0">
                <a:latin typeface="Microsoft Sans Serif"/>
                <a:cs typeface="Microsoft Sans Serif"/>
              </a:rPr>
              <a:t>rápido </a:t>
            </a:r>
            <a:r>
              <a:rPr sz="750" spc="40" dirty="0">
                <a:latin typeface="Microsoft Sans Serif"/>
                <a:cs typeface="Microsoft Sans Serif"/>
              </a:rPr>
              <a:t> retorno</a:t>
            </a:r>
            <a:r>
              <a:rPr sz="750" spc="-10" dirty="0">
                <a:latin typeface="Microsoft Sans Serif"/>
                <a:cs typeface="Microsoft Sans Serif"/>
              </a:rPr>
              <a:t> </a:t>
            </a:r>
            <a:r>
              <a:rPr sz="750" spc="10" dirty="0">
                <a:latin typeface="Microsoft Sans Serif"/>
                <a:cs typeface="Microsoft Sans Serif"/>
              </a:rPr>
              <a:t>al</a:t>
            </a:r>
            <a:r>
              <a:rPr sz="750" spc="-5" dirty="0">
                <a:latin typeface="Microsoft Sans Serif"/>
                <a:cs typeface="Microsoft Sans Serif"/>
              </a:rPr>
              <a:t> </a:t>
            </a:r>
            <a:r>
              <a:rPr sz="750" spc="15" dirty="0">
                <a:latin typeface="Microsoft Sans Serif"/>
                <a:cs typeface="Microsoft Sans Serif"/>
              </a:rPr>
              <a:t>servicio</a:t>
            </a:r>
            <a:r>
              <a:rPr sz="750" spc="-5" dirty="0">
                <a:latin typeface="Microsoft Sans Serif"/>
                <a:cs typeface="Microsoft Sans Serif"/>
              </a:rPr>
              <a:t> </a:t>
            </a:r>
            <a:r>
              <a:rPr sz="750" spc="25" dirty="0">
                <a:latin typeface="Microsoft Sans Serif"/>
                <a:cs typeface="Microsoft Sans Serif"/>
              </a:rPr>
              <a:t>de</a:t>
            </a:r>
            <a:r>
              <a:rPr sz="750" spc="-5" dirty="0">
                <a:latin typeface="Microsoft Sans Serif"/>
                <a:cs typeface="Microsoft Sans Serif"/>
              </a:rPr>
              <a:t> </a:t>
            </a:r>
            <a:r>
              <a:rPr sz="750" spc="10" dirty="0">
                <a:latin typeface="Microsoft Sans Serif"/>
                <a:cs typeface="Microsoft Sans Serif"/>
              </a:rPr>
              <a:t>la</a:t>
            </a:r>
            <a:r>
              <a:rPr sz="750" spc="-5" dirty="0">
                <a:latin typeface="Microsoft Sans Serif"/>
                <a:cs typeface="Microsoft Sans Serif"/>
              </a:rPr>
              <a:t> </a:t>
            </a:r>
            <a:r>
              <a:rPr sz="750" spc="25" dirty="0">
                <a:latin typeface="Microsoft Sans Serif"/>
                <a:cs typeface="Microsoft Sans Serif"/>
              </a:rPr>
              <a:t>unidad.</a:t>
            </a:r>
            <a:endParaRPr sz="750">
              <a:latin typeface="Microsoft Sans Serif"/>
              <a:cs typeface="Microsoft Sans Serif"/>
            </a:endParaRPr>
          </a:p>
        </p:txBody>
      </p:sp>
      <p:sp>
        <p:nvSpPr>
          <p:cNvPr id="204" name="object 204"/>
          <p:cNvSpPr txBox="1"/>
          <p:nvPr/>
        </p:nvSpPr>
        <p:spPr>
          <a:xfrm>
            <a:off x="1415216" y="6045251"/>
            <a:ext cx="7420790" cy="913712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sz="600" spc="-15" dirty="0">
                <a:latin typeface="Microsoft Sans Serif"/>
                <a:cs typeface="Microsoft Sans Serif"/>
              </a:rPr>
              <a:t>A. </a:t>
            </a:r>
            <a:r>
              <a:rPr sz="600" spc="35" dirty="0">
                <a:latin typeface="Microsoft Sans Serif"/>
                <a:cs typeface="Microsoft Sans Serif"/>
              </a:rPr>
              <a:t>Interruptor</a:t>
            </a:r>
            <a:r>
              <a:rPr sz="600" spc="-10" dirty="0">
                <a:latin typeface="Microsoft Sans Serif"/>
                <a:cs typeface="Microsoft Sans Serif"/>
              </a:rPr>
              <a:t> </a:t>
            </a:r>
            <a:r>
              <a:rPr sz="600" spc="20" dirty="0">
                <a:latin typeface="Microsoft Sans Serif"/>
                <a:cs typeface="Microsoft Sans Serif"/>
              </a:rPr>
              <a:t>de</a:t>
            </a:r>
            <a:r>
              <a:rPr sz="600" spc="-15" dirty="0">
                <a:latin typeface="Microsoft Sans Serif"/>
                <a:cs typeface="Microsoft Sans Serif"/>
              </a:rPr>
              <a:t> </a:t>
            </a:r>
            <a:r>
              <a:rPr sz="600" spc="15" dirty="0">
                <a:latin typeface="Microsoft Sans Serif"/>
                <a:cs typeface="Microsoft Sans Serif"/>
              </a:rPr>
              <a:t>desconexión</a:t>
            </a:r>
            <a:endParaRPr sz="600">
              <a:latin typeface="Microsoft Sans Serif"/>
              <a:cs typeface="Microsoft Sans Serif"/>
            </a:endParaRPr>
          </a:p>
          <a:p>
            <a:pPr marL="12700" marR="5080" indent="154940">
              <a:lnSpc>
                <a:spcPct val="143000"/>
              </a:lnSpc>
              <a:spcBef>
                <a:spcPts val="254"/>
              </a:spcBef>
            </a:pPr>
            <a:r>
              <a:rPr sz="700" spc="15" dirty="0">
                <a:latin typeface="Microsoft Sans Serif"/>
                <a:cs typeface="Microsoft Sans Serif"/>
              </a:rPr>
              <a:t>Cuando </a:t>
            </a:r>
            <a:r>
              <a:rPr sz="700" spc="10" dirty="0">
                <a:latin typeface="Microsoft Sans Serif"/>
                <a:cs typeface="Microsoft Sans Serif"/>
              </a:rPr>
              <a:t>el </a:t>
            </a:r>
            <a:r>
              <a:rPr sz="700" spc="20" dirty="0">
                <a:latin typeface="Microsoft Sans Serif"/>
                <a:cs typeface="Microsoft Sans Serif"/>
              </a:rPr>
              <a:t>relé de </a:t>
            </a:r>
            <a:r>
              <a:rPr sz="700" spc="25" dirty="0">
                <a:latin typeface="Microsoft Sans Serif"/>
                <a:cs typeface="Microsoft Sans Serif"/>
              </a:rPr>
              <a:t>protección </a:t>
            </a:r>
            <a:r>
              <a:rPr sz="700" spc="-5" dirty="0">
                <a:latin typeface="Microsoft Sans Serif"/>
                <a:cs typeface="Microsoft Sans Serif"/>
              </a:rPr>
              <a:t>se </a:t>
            </a:r>
            <a:r>
              <a:rPr sz="700" spc="10" dirty="0">
                <a:latin typeface="Microsoft Sans Serif"/>
                <a:cs typeface="Microsoft Sans Serif"/>
              </a:rPr>
              <a:t>desactiva </a:t>
            </a:r>
            <a:r>
              <a:rPr sz="700" spc="35" dirty="0">
                <a:latin typeface="Microsoft Sans Serif"/>
                <a:cs typeface="Microsoft Sans Serif"/>
              </a:rPr>
              <a:t>rutinariamente </a:t>
            </a:r>
            <a:r>
              <a:rPr sz="700" spc="20" dirty="0">
                <a:latin typeface="Microsoft Sans Serif"/>
                <a:cs typeface="Microsoft Sans Serif"/>
              </a:rPr>
              <a:t>con contactos </a:t>
            </a:r>
            <a:r>
              <a:rPr sz="700" spc="25" dirty="0">
                <a:latin typeface="Microsoft Sans Serif"/>
                <a:cs typeface="Microsoft Sans Serif"/>
              </a:rPr>
              <a:t> </a:t>
            </a:r>
            <a:r>
              <a:rPr sz="700" spc="15" dirty="0">
                <a:latin typeface="Microsoft Sans Serif"/>
                <a:cs typeface="Microsoft Sans Serif"/>
              </a:rPr>
              <a:t>auxiliares </a:t>
            </a:r>
            <a:r>
              <a:rPr sz="700" spc="20" dirty="0">
                <a:latin typeface="Microsoft Sans Serif"/>
                <a:cs typeface="Microsoft Sans Serif"/>
              </a:rPr>
              <a:t>del </a:t>
            </a:r>
            <a:r>
              <a:rPr sz="700" spc="40" dirty="0">
                <a:latin typeface="Microsoft Sans Serif"/>
                <a:cs typeface="Microsoft Sans Serif"/>
              </a:rPr>
              <a:t>interruptor </a:t>
            </a:r>
            <a:r>
              <a:rPr sz="700" spc="20" dirty="0">
                <a:latin typeface="Microsoft Sans Serif"/>
                <a:cs typeface="Microsoft Sans Serif"/>
              </a:rPr>
              <a:t>de </a:t>
            </a:r>
            <a:r>
              <a:rPr sz="700" spc="15" dirty="0">
                <a:latin typeface="Microsoft Sans Serif"/>
                <a:cs typeface="Microsoft Sans Serif"/>
              </a:rPr>
              <a:t>desconexión, </a:t>
            </a:r>
            <a:r>
              <a:rPr sz="700" spc="-5" dirty="0">
                <a:latin typeface="Microsoft Sans Serif"/>
                <a:cs typeface="Microsoft Sans Serif"/>
              </a:rPr>
              <a:t>se </a:t>
            </a:r>
            <a:r>
              <a:rPr sz="700" spc="20" dirty="0">
                <a:latin typeface="Microsoft Sans Serif"/>
                <a:cs typeface="Microsoft Sans Serif"/>
              </a:rPr>
              <a:t>debe considerar </a:t>
            </a:r>
            <a:r>
              <a:rPr sz="700" spc="25" dirty="0">
                <a:latin typeface="Microsoft Sans Serif"/>
                <a:cs typeface="Microsoft Sans Serif"/>
              </a:rPr>
              <a:t> </a:t>
            </a:r>
            <a:r>
              <a:rPr sz="700" spc="20" dirty="0">
                <a:latin typeface="Microsoft Sans Serif"/>
                <a:cs typeface="Microsoft Sans Serif"/>
              </a:rPr>
              <a:t>cuidadosamente</a:t>
            </a:r>
            <a:r>
              <a:rPr sz="700" spc="5" dirty="0">
                <a:latin typeface="Microsoft Sans Serif"/>
                <a:cs typeface="Microsoft Sans Serif"/>
              </a:rPr>
              <a:t> </a:t>
            </a:r>
            <a:r>
              <a:rPr sz="700" spc="25" dirty="0">
                <a:latin typeface="Microsoft Sans Serif"/>
                <a:cs typeface="Microsoft Sans Serif"/>
              </a:rPr>
              <a:t>lo</a:t>
            </a:r>
            <a:r>
              <a:rPr sz="700" spc="5" dirty="0">
                <a:latin typeface="Microsoft Sans Serif"/>
                <a:cs typeface="Microsoft Sans Serif"/>
              </a:rPr>
              <a:t> </a:t>
            </a:r>
            <a:r>
              <a:rPr sz="700" spc="20" dirty="0">
                <a:latin typeface="Microsoft Sans Serif"/>
                <a:cs typeface="Microsoft Sans Serif"/>
              </a:rPr>
              <a:t>siguiente.</a:t>
            </a:r>
            <a:r>
              <a:rPr sz="700" spc="5" dirty="0">
                <a:latin typeface="Microsoft Sans Serif"/>
                <a:cs typeface="Microsoft Sans Serif"/>
              </a:rPr>
              <a:t> </a:t>
            </a:r>
            <a:r>
              <a:rPr sz="700" spc="20" dirty="0">
                <a:latin typeface="Microsoft Sans Serif"/>
                <a:cs typeface="Microsoft Sans Serif"/>
              </a:rPr>
              <a:t>Debido</a:t>
            </a:r>
            <a:r>
              <a:rPr sz="700" spc="5" dirty="0">
                <a:latin typeface="Microsoft Sans Serif"/>
                <a:cs typeface="Microsoft Sans Serif"/>
              </a:rPr>
              <a:t> </a:t>
            </a:r>
            <a:r>
              <a:rPr sz="700" dirty="0">
                <a:latin typeface="Microsoft Sans Serif"/>
                <a:cs typeface="Microsoft Sans Serif"/>
              </a:rPr>
              <a:t>a</a:t>
            </a:r>
            <a:r>
              <a:rPr sz="700" spc="5" dirty="0">
                <a:latin typeface="Microsoft Sans Serif"/>
                <a:cs typeface="Microsoft Sans Serif"/>
              </a:rPr>
              <a:t> </a:t>
            </a:r>
            <a:r>
              <a:rPr sz="700" spc="25" dirty="0">
                <a:latin typeface="Microsoft Sans Serif"/>
                <a:cs typeface="Microsoft Sans Serif"/>
              </a:rPr>
              <a:t>problemas</a:t>
            </a:r>
            <a:r>
              <a:rPr sz="700" spc="5" dirty="0">
                <a:latin typeface="Microsoft Sans Serif"/>
                <a:cs typeface="Microsoft Sans Serif"/>
              </a:rPr>
              <a:t> </a:t>
            </a:r>
            <a:r>
              <a:rPr sz="700" spc="20" dirty="0">
                <a:latin typeface="Microsoft Sans Serif"/>
                <a:cs typeface="Microsoft Sans Serif"/>
              </a:rPr>
              <a:t>de</a:t>
            </a:r>
            <a:r>
              <a:rPr sz="700" spc="10" dirty="0">
                <a:latin typeface="Microsoft Sans Serif"/>
                <a:cs typeface="Microsoft Sans Serif"/>
              </a:rPr>
              <a:t> </a:t>
            </a:r>
            <a:r>
              <a:rPr sz="700" spc="15" dirty="0">
                <a:latin typeface="Microsoft Sans Serif"/>
                <a:cs typeface="Microsoft Sans Serif"/>
              </a:rPr>
              <a:t>ajuste</a:t>
            </a:r>
            <a:r>
              <a:rPr sz="700" spc="5" dirty="0">
                <a:latin typeface="Microsoft Sans Serif"/>
                <a:cs typeface="Microsoft Sans Serif"/>
              </a:rPr>
              <a:t> y </a:t>
            </a:r>
            <a:r>
              <a:rPr sz="700" spc="15" dirty="0">
                <a:latin typeface="Microsoft Sans Serif"/>
                <a:cs typeface="Microsoft Sans Serif"/>
              </a:rPr>
              <a:t>vinculación,</a:t>
            </a:r>
            <a:r>
              <a:rPr sz="700" spc="5" dirty="0">
                <a:latin typeface="Microsoft Sans Serif"/>
                <a:cs typeface="Microsoft Sans Serif"/>
              </a:rPr>
              <a:t> </a:t>
            </a:r>
            <a:r>
              <a:rPr sz="700" spc="-5" dirty="0">
                <a:latin typeface="Microsoft Sans Serif"/>
                <a:cs typeface="Microsoft Sans Serif"/>
              </a:rPr>
              <a:t>es </a:t>
            </a:r>
            <a:r>
              <a:rPr sz="700" spc="-170" dirty="0">
                <a:latin typeface="Microsoft Sans Serif"/>
                <a:cs typeface="Microsoft Sans Serif"/>
              </a:rPr>
              <a:t> </a:t>
            </a:r>
            <a:r>
              <a:rPr sz="700" spc="20" dirty="0">
                <a:latin typeface="Microsoft Sans Serif"/>
                <a:cs typeface="Microsoft Sans Serif"/>
              </a:rPr>
              <a:t>posible </a:t>
            </a:r>
            <a:r>
              <a:rPr sz="700" spc="30" dirty="0">
                <a:latin typeface="Microsoft Sans Serif"/>
                <a:cs typeface="Microsoft Sans Serif"/>
              </a:rPr>
              <a:t>que </a:t>
            </a:r>
            <a:r>
              <a:rPr sz="700" spc="10" dirty="0">
                <a:latin typeface="Microsoft Sans Serif"/>
                <a:cs typeface="Microsoft Sans Serif"/>
              </a:rPr>
              <a:t>los </a:t>
            </a:r>
            <a:r>
              <a:rPr sz="700" spc="20" dirty="0">
                <a:latin typeface="Microsoft Sans Serif"/>
                <a:cs typeface="Microsoft Sans Serif"/>
              </a:rPr>
              <a:t>contactos </a:t>
            </a:r>
            <a:r>
              <a:rPr sz="700" spc="15" dirty="0">
                <a:latin typeface="Microsoft Sans Serif"/>
                <a:cs typeface="Microsoft Sans Serif"/>
              </a:rPr>
              <a:t>auxiliares </a:t>
            </a:r>
            <a:r>
              <a:rPr sz="700" spc="35" dirty="0">
                <a:latin typeface="Microsoft Sans Serif"/>
                <a:cs typeface="Microsoft Sans Serif"/>
              </a:rPr>
              <a:t>no </a:t>
            </a:r>
            <a:r>
              <a:rPr sz="700" spc="-5" dirty="0">
                <a:latin typeface="Microsoft Sans Serif"/>
                <a:cs typeface="Microsoft Sans Serif"/>
              </a:rPr>
              <a:t>se </a:t>
            </a:r>
            <a:r>
              <a:rPr sz="700" spc="20" dirty="0">
                <a:latin typeface="Microsoft Sans Serif"/>
                <a:cs typeface="Microsoft Sans Serif"/>
              </a:rPr>
              <a:t>cierren </a:t>
            </a:r>
            <a:r>
              <a:rPr sz="700" spc="25" dirty="0">
                <a:latin typeface="Microsoft Sans Serif"/>
                <a:cs typeface="Microsoft Sans Serif"/>
              </a:rPr>
              <a:t>correctamente </a:t>
            </a:r>
            <a:r>
              <a:rPr sz="700" spc="5" dirty="0">
                <a:latin typeface="Microsoft Sans Serif"/>
                <a:cs typeface="Microsoft Sans Serif"/>
              </a:rPr>
              <a:t>y </a:t>
            </a:r>
            <a:r>
              <a:rPr sz="700" spc="10" dirty="0">
                <a:latin typeface="Microsoft Sans Serif"/>
                <a:cs typeface="Microsoft Sans Serif"/>
              </a:rPr>
              <a:t>la </a:t>
            </a:r>
            <a:r>
              <a:rPr sz="700" spc="15" dirty="0">
                <a:latin typeface="Microsoft Sans Serif"/>
                <a:cs typeface="Microsoft Sans Serif"/>
              </a:rPr>
              <a:t> </a:t>
            </a:r>
            <a:r>
              <a:rPr sz="700" spc="25" dirty="0">
                <a:latin typeface="Microsoft Sans Serif"/>
                <a:cs typeface="Microsoft Sans Serif"/>
              </a:rPr>
              <a:t>protección</a:t>
            </a:r>
            <a:r>
              <a:rPr sz="700" spc="-5" dirty="0">
                <a:latin typeface="Microsoft Sans Serif"/>
                <a:cs typeface="Microsoft Sans Serif"/>
              </a:rPr>
              <a:t> </a:t>
            </a:r>
            <a:r>
              <a:rPr sz="700" spc="20" dirty="0">
                <a:latin typeface="Microsoft Sans Serif"/>
                <a:cs typeface="Microsoft Sans Serif"/>
              </a:rPr>
              <a:t>vital</a:t>
            </a:r>
            <a:r>
              <a:rPr sz="700" spc="-5" dirty="0">
                <a:latin typeface="Microsoft Sans Serif"/>
                <a:cs typeface="Microsoft Sans Serif"/>
              </a:rPr>
              <a:t> </a:t>
            </a:r>
            <a:r>
              <a:rPr sz="700" spc="25" dirty="0">
                <a:latin typeface="Microsoft Sans Serif"/>
                <a:cs typeface="Microsoft Sans Serif"/>
              </a:rPr>
              <a:t>puede</a:t>
            </a:r>
            <a:r>
              <a:rPr sz="700" spc="-5" dirty="0">
                <a:latin typeface="Microsoft Sans Serif"/>
                <a:cs typeface="Microsoft Sans Serif"/>
              </a:rPr>
              <a:t> </a:t>
            </a:r>
            <a:r>
              <a:rPr sz="700" spc="30" dirty="0">
                <a:latin typeface="Microsoft Sans Serif"/>
                <a:cs typeface="Microsoft Sans Serif"/>
              </a:rPr>
              <a:t>quedar</a:t>
            </a:r>
            <a:r>
              <a:rPr sz="700" spc="-5" dirty="0">
                <a:latin typeface="Microsoft Sans Serif"/>
                <a:cs typeface="Microsoft Sans Serif"/>
              </a:rPr>
              <a:t> </a:t>
            </a:r>
            <a:r>
              <a:rPr sz="700" spc="30" dirty="0">
                <a:latin typeface="Microsoft Sans Serif"/>
                <a:cs typeface="Microsoft Sans Serif"/>
              </a:rPr>
              <a:t>fuera</a:t>
            </a:r>
            <a:r>
              <a:rPr sz="700" spc="-5" dirty="0">
                <a:latin typeface="Microsoft Sans Serif"/>
                <a:cs typeface="Microsoft Sans Serif"/>
              </a:rPr>
              <a:t> </a:t>
            </a:r>
            <a:r>
              <a:rPr sz="700" spc="20" dirty="0">
                <a:latin typeface="Microsoft Sans Serif"/>
                <a:cs typeface="Microsoft Sans Serif"/>
              </a:rPr>
              <a:t>de</a:t>
            </a:r>
            <a:r>
              <a:rPr sz="700" spc="-5" dirty="0">
                <a:latin typeface="Microsoft Sans Serif"/>
                <a:cs typeface="Microsoft Sans Serif"/>
              </a:rPr>
              <a:t> </a:t>
            </a:r>
            <a:r>
              <a:rPr sz="700" spc="10" dirty="0">
                <a:latin typeface="Microsoft Sans Serif"/>
                <a:cs typeface="Microsoft Sans Serif"/>
              </a:rPr>
              <a:t>servicio</a:t>
            </a:r>
            <a:r>
              <a:rPr sz="700" spc="-5" dirty="0">
                <a:latin typeface="Microsoft Sans Serif"/>
                <a:cs typeface="Microsoft Sans Serif"/>
              </a:rPr>
              <a:t> </a:t>
            </a:r>
            <a:r>
              <a:rPr sz="700" spc="25" dirty="0">
                <a:latin typeface="Microsoft Sans Serif"/>
                <a:cs typeface="Microsoft Sans Serif"/>
              </a:rPr>
              <a:t>cuando</a:t>
            </a:r>
            <a:r>
              <a:rPr sz="700" spc="-5" dirty="0">
                <a:latin typeface="Microsoft Sans Serif"/>
                <a:cs typeface="Microsoft Sans Serif"/>
              </a:rPr>
              <a:t> </a:t>
            </a:r>
            <a:r>
              <a:rPr sz="700" spc="20" dirty="0">
                <a:latin typeface="Microsoft Sans Serif"/>
                <a:cs typeface="Microsoft Sans Serif"/>
              </a:rPr>
              <a:t>más</a:t>
            </a:r>
            <a:r>
              <a:rPr sz="700" spc="-5" dirty="0">
                <a:latin typeface="Microsoft Sans Serif"/>
                <a:cs typeface="Microsoft Sans Serif"/>
              </a:rPr>
              <a:t> se </a:t>
            </a:r>
            <a:r>
              <a:rPr sz="700" spc="10" dirty="0">
                <a:latin typeface="Microsoft Sans Serif"/>
                <a:cs typeface="Microsoft Sans Serif"/>
              </a:rPr>
              <a:t>necesita.</a:t>
            </a:r>
            <a:endParaRPr sz="700">
              <a:latin typeface="Microsoft Sans Serif"/>
              <a:cs typeface="Microsoft Sans Serif"/>
            </a:endParaRPr>
          </a:p>
          <a:p>
            <a:pPr marL="12700" marR="18415">
              <a:lnSpc>
                <a:spcPct val="143000"/>
              </a:lnSpc>
            </a:pPr>
            <a:r>
              <a:rPr sz="700" spc="10" dirty="0">
                <a:latin typeface="Microsoft Sans Serif"/>
                <a:cs typeface="Microsoft Sans Serif"/>
              </a:rPr>
              <a:t>Además, </a:t>
            </a:r>
            <a:r>
              <a:rPr sz="700" dirty="0">
                <a:latin typeface="Microsoft Sans Serif"/>
                <a:cs typeface="Microsoft Sans Serif"/>
              </a:rPr>
              <a:t>si </a:t>
            </a:r>
            <a:r>
              <a:rPr sz="700" spc="10" dirty="0">
                <a:latin typeface="Microsoft Sans Serif"/>
                <a:cs typeface="Microsoft Sans Serif"/>
              </a:rPr>
              <a:t>los </a:t>
            </a:r>
            <a:r>
              <a:rPr sz="700" spc="20" dirty="0">
                <a:latin typeface="Microsoft Sans Serif"/>
                <a:cs typeface="Microsoft Sans Serif"/>
              </a:rPr>
              <a:t>contactos </a:t>
            </a:r>
            <a:r>
              <a:rPr sz="700" spc="15" dirty="0">
                <a:latin typeface="Microsoft Sans Serif"/>
                <a:cs typeface="Microsoft Sans Serif"/>
              </a:rPr>
              <a:t>auxiliares están ubicados </a:t>
            </a:r>
            <a:r>
              <a:rPr sz="700" spc="35" dirty="0">
                <a:latin typeface="Microsoft Sans Serif"/>
                <a:cs typeface="Microsoft Sans Serif"/>
              </a:rPr>
              <a:t>dentro </a:t>
            </a:r>
            <a:r>
              <a:rPr sz="700" spc="20" dirty="0">
                <a:latin typeface="Microsoft Sans Serif"/>
                <a:cs typeface="Microsoft Sans Serif"/>
              </a:rPr>
              <a:t>del </a:t>
            </a:r>
            <a:r>
              <a:rPr sz="700" spc="25" dirty="0">
                <a:latin typeface="Microsoft Sans Serif"/>
                <a:cs typeface="Microsoft Sans Serif"/>
              </a:rPr>
              <a:t> </a:t>
            </a:r>
            <a:r>
              <a:rPr sz="700" spc="35" dirty="0">
                <a:latin typeface="Microsoft Sans Serif"/>
                <a:cs typeface="Microsoft Sans Serif"/>
              </a:rPr>
              <a:t>compartimiento </a:t>
            </a:r>
            <a:r>
              <a:rPr sz="700" spc="20" dirty="0">
                <a:latin typeface="Microsoft Sans Serif"/>
                <a:cs typeface="Microsoft Sans Serif"/>
              </a:rPr>
              <a:t>del </a:t>
            </a:r>
            <a:r>
              <a:rPr sz="700" spc="30" dirty="0">
                <a:latin typeface="Microsoft Sans Serif"/>
                <a:cs typeface="Microsoft Sans Serif"/>
              </a:rPr>
              <a:t>operador </a:t>
            </a:r>
            <a:r>
              <a:rPr sz="700" spc="20" dirty="0">
                <a:latin typeface="Microsoft Sans Serif"/>
                <a:cs typeface="Microsoft Sans Serif"/>
              </a:rPr>
              <a:t>del </a:t>
            </a:r>
            <a:r>
              <a:rPr sz="700" spc="40" dirty="0">
                <a:latin typeface="Microsoft Sans Serif"/>
                <a:cs typeface="Microsoft Sans Serif"/>
              </a:rPr>
              <a:t>motor, </a:t>
            </a:r>
            <a:r>
              <a:rPr sz="700" spc="-5" dirty="0">
                <a:latin typeface="Microsoft Sans Serif"/>
                <a:cs typeface="Microsoft Sans Serif"/>
              </a:rPr>
              <a:t>es </a:t>
            </a:r>
            <a:r>
              <a:rPr sz="700" spc="20" dirty="0">
                <a:latin typeface="Microsoft Sans Serif"/>
                <a:cs typeface="Microsoft Sans Serif"/>
              </a:rPr>
              <a:t>posible </a:t>
            </a:r>
            <a:r>
              <a:rPr sz="700" spc="30" dirty="0">
                <a:latin typeface="Microsoft Sans Serif"/>
                <a:cs typeface="Microsoft Sans Serif"/>
              </a:rPr>
              <a:t>que </a:t>
            </a:r>
            <a:r>
              <a:rPr sz="700" spc="10" dirty="0">
                <a:latin typeface="Microsoft Sans Serif"/>
                <a:cs typeface="Microsoft Sans Serif"/>
              </a:rPr>
              <a:t>los </a:t>
            </a:r>
            <a:r>
              <a:rPr sz="700" spc="20" dirty="0">
                <a:latin typeface="Microsoft Sans Serif"/>
                <a:cs typeface="Microsoft Sans Serif"/>
              </a:rPr>
              <a:t>contactos </a:t>
            </a:r>
            <a:r>
              <a:rPr sz="700" spc="15" dirty="0">
                <a:latin typeface="Microsoft Sans Serif"/>
                <a:cs typeface="Microsoft Sans Serif"/>
              </a:rPr>
              <a:t>solo </a:t>
            </a:r>
            <a:r>
              <a:rPr sz="700" spc="20" dirty="0">
                <a:latin typeface="Microsoft Sans Serif"/>
                <a:cs typeface="Microsoft Sans Serif"/>
              </a:rPr>
              <a:t> </a:t>
            </a:r>
            <a:r>
              <a:rPr sz="700" spc="15" dirty="0">
                <a:latin typeface="Microsoft Sans Serif"/>
                <a:cs typeface="Microsoft Sans Serif"/>
              </a:rPr>
              <a:t>sigan</a:t>
            </a:r>
            <a:r>
              <a:rPr sz="700" dirty="0">
                <a:latin typeface="Microsoft Sans Serif"/>
                <a:cs typeface="Microsoft Sans Serif"/>
              </a:rPr>
              <a:t> </a:t>
            </a:r>
            <a:r>
              <a:rPr sz="700" spc="10" dirty="0">
                <a:latin typeface="Microsoft Sans Serif"/>
                <a:cs typeface="Microsoft Sans Serif"/>
              </a:rPr>
              <a:t>el</a:t>
            </a:r>
            <a:r>
              <a:rPr sz="700" dirty="0">
                <a:latin typeface="Microsoft Sans Serif"/>
                <a:cs typeface="Microsoft Sans Serif"/>
              </a:rPr>
              <a:t> </a:t>
            </a:r>
            <a:r>
              <a:rPr sz="700" spc="20" dirty="0">
                <a:latin typeface="Microsoft Sans Serif"/>
                <a:cs typeface="Microsoft Sans Serif"/>
              </a:rPr>
              <a:t>mecanismo</a:t>
            </a:r>
            <a:r>
              <a:rPr sz="700" dirty="0">
                <a:latin typeface="Microsoft Sans Serif"/>
                <a:cs typeface="Microsoft Sans Serif"/>
              </a:rPr>
              <a:t> </a:t>
            </a:r>
            <a:r>
              <a:rPr sz="700" spc="20" dirty="0">
                <a:latin typeface="Microsoft Sans Serif"/>
                <a:cs typeface="Microsoft Sans Serif"/>
              </a:rPr>
              <a:t>del</a:t>
            </a:r>
            <a:r>
              <a:rPr sz="700" dirty="0">
                <a:latin typeface="Microsoft Sans Serif"/>
                <a:cs typeface="Microsoft Sans Serif"/>
              </a:rPr>
              <a:t> </a:t>
            </a:r>
            <a:r>
              <a:rPr sz="700" spc="50" dirty="0">
                <a:latin typeface="Microsoft Sans Serif"/>
                <a:cs typeface="Microsoft Sans Serif"/>
              </a:rPr>
              <a:t>motor</a:t>
            </a:r>
            <a:r>
              <a:rPr sz="700" dirty="0">
                <a:latin typeface="Microsoft Sans Serif"/>
                <a:cs typeface="Microsoft Sans Serif"/>
              </a:rPr>
              <a:t> </a:t>
            </a:r>
            <a:r>
              <a:rPr sz="700" spc="5" dirty="0">
                <a:latin typeface="Microsoft Sans Serif"/>
                <a:cs typeface="Microsoft Sans Serif"/>
              </a:rPr>
              <a:t>y </a:t>
            </a:r>
            <a:r>
              <a:rPr sz="700" spc="35" dirty="0">
                <a:latin typeface="Microsoft Sans Serif"/>
                <a:cs typeface="Microsoft Sans Serif"/>
              </a:rPr>
              <a:t>no</a:t>
            </a:r>
            <a:r>
              <a:rPr sz="700" dirty="0">
                <a:latin typeface="Microsoft Sans Serif"/>
                <a:cs typeface="Microsoft Sans Serif"/>
              </a:rPr>
              <a:t> las </a:t>
            </a:r>
            <a:r>
              <a:rPr sz="700" spc="10" dirty="0">
                <a:latin typeface="Microsoft Sans Serif"/>
                <a:cs typeface="Microsoft Sans Serif"/>
              </a:rPr>
              <a:t>cuchillas</a:t>
            </a:r>
            <a:r>
              <a:rPr sz="700" dirty="0">
                <a:latin typeface="Microsoft Sans Serif"/>
                <a:cs typeface="Microsoft Sans Serif"/>
              </a:rPr>
              <a:t> </a:t>
            </a:r>
            <a:r>
              <a:rPr sz="700" spc="20" dirty="0">
                <a:latin typeface="Microsoft Sans Serif"/>
                <a:cs typeface="Microsoft Sans Serif"/>
              </a:rPr>
              <a:t>del</a:t>
            </a:r>
            <a:r>
              <a:rPr sz="700" dirty="0">
                <a:latin typeface="Microsoft Sans Serif"/>
                <a:cs typeface="Microsoft Sans Serif"/>
              </a:rPr>
              <a:t> </a:t>
            </a:r>
            <a:r>
              <a:rPr sz="700" spc="40" dirty="0">
                <a:latin typeface="Microsoft Sans Serif"/>
                <a:cs typeface="Microsoft Sans Serif"/>
              </a:rPr>
              <a:t>interruptor</a:t>
            </a:r>
            <a:r>
              <a:rPr sz="700" dirty="0">
                <a:latin typeface="Microsoft Sans Serif"/>
                <a:cs typeface="Microsoft Sans Serif"/>
              </a:rPr>
              <a:t> </a:t>
            </a:r>
            <a:r>
              <a:rPr sz="700" spc="15" dirty="0">
                <a:latin typeface="Microsoft Sans Serif"/>
                <a:cs typeface="Microsoft Sans Serif"/>
              </a:rPr>
              <a:t>real.</a:t>
            </a:r>
            <a:r>
              <a:rPr sz="700" spc="5" dirty="0">
                <a:latin typeface="Microsoft Sans Serif"/>
                <a:cs typeface="Microsoft Sans Serif"/>
              </a:rPr>
              <a:t> </a:t>
            </a:r>
            <a:r>
              <a:rPr sz="700" spc="15" dirty="0">
                <a:latin typeface="Microsoft Sans Serif"/>
                <a:cs typeface="Microsoft Sans Serif"/>
              </a:rPr>
              <a:t>Cuando </a:t>
            </a:r>
            <a:r>
              <a:rPr sz="700" spc="-175" dirty="0">
                <a:latin typeface="Microsoft Sans Serif"/>
                <a:cs typeface="Microsoft Sans Serif"/>
              </a:rPr>
              <a:t> </a:t>
            </a:r>
            <a:r>
              <a:rPr sz="700" spc="10" dirty="0">
                <a:latin typeface="Microsoft Sans Serif"/>
                <a:cs typeface="Microsoft Sans Serif"/>
              </a:rPr>
              <a:t>el</a:t>
            </a:r>
            <a:r>
              <a:rPr sz="700" dirty="0">
                <a:latin typeface="Microsoft Sans Serif"/>
                <a:cs typeface="Microsoft Sans Serif"/>
              </a:rPr>
              <a:t> </a:t>
            </a:r>
            <a:r>
              <a:rPr sz="700" spc="30" dirty="0">
                <a:latin typeface="Microsoft Sans Serif"/>
                <a:cs typeface="Microsoft Sans Serif"/>
              </a:rPr>
              <a:t>operador</a:t>
            </a:r>
            <a:r>
              <a:rPr sz="700" dirty="0">
                <a:latin typeface="Microsoft Sans Serif"/>
                <a:cs typeface="Microsoft Sans Serif"/>
              </a:rPr>
              <a:t> </a:t>
            </a:r>
            <a:r>
              <a:rPr sz="700" spc="20" dirty="0">
                <a:latin typeface="Microsoft Sans Serif"/>
                <a:cs typeface="Microsoft Sans Serif"/>
              </a:rPr>
              <a:t>del</a:t>
            </a:r>
            <a:r>
              <a:rPr sz="700" dirty="0">
                <a:latin typeface="Microsoft Sans Serif"/>
                <a:cs typeface="Microsoft Sans Serif"/>
              </a:rPr>
              <a:t> </a:t>
            </a:r>
            <a:r>
              <a:rPr sz="700" spc="50" dirty="0">
                <a:latin typeface="Microsoft Sans Serif"/>
                <a:cs typeface="Microsoft Sans Serif"/>
              </a:rPr>
              <a:t>motor</a:t>
            </a:r>
            <a:r>
              <a:rPr sz="700" dirty="0">
                <a:latin typeface="Microsoft Sans Serif"/>
                <a:cs typeface="Microsoft Sans Serif"/>
              </a:rPr>
              <a:t> </a:t>
            </a:r>
            <a:r>
              <a:rPr sz="700" spc="-5" dirty="0">
                <a:latin typeface="Microsoft Sans Serif"/>
                <a:cs typeface="Microsoft Sans Serif"/>
              </a:rPr>
              <a:t>se</a:t>
            </a:r>
            <a:r>
              <a:rPr sz="700" dirty="0">
                <a:latin typeface="Microsoft Sans Serif"/>
                <a:cs typeface="Microsoft Sans Serif"/>
              </a:rPr>
              <a:t> </a:t>
            </a:r>
            <a:r>
              <a:rPr sz="700" spc="10" dirty="0">
                <a:latin typeface="Microsoft Sans Serif"/>
                <a:cs typeface="Microsoft Sans Serif"/>
              </a:rPr>
              <a:t>desacopla</a:t>
            </a:r>
            <a:r>
              <a:rPr sz="700" dirty="0">
                <a:latin typeface="Microsoft Sans Serif"/>
                <a:cs typeface="Microsoft Sans Serif"/>
              </a:rPr>
              <a:t> </a:t>
            </a:r>
            <a:r>
              <a:rPr sz="700" spc="20" dirty="0">
                <a:latin typeface="Microsoft Sans Serif"/>
                <a:cs typeface="Microsoft Sans Serif"/>
              </a:rPr>
              <a:t>del</a:t>
            </a:r>
            <a:r>
              <a:rPr sz="700" dirty="0">
                <a:latin typeface="Microsoft Sans Serif"/>
                <a:cs typeface="Microsoft Sans Serif"/>
              </a:rPr>
              <a:t> </a:t>
            </a:r>
            <a:r>
              <a:rPr sz="700" spc="10" dirty="0">
                <a:latin typeface="Microsoft Sans Serif"/>
                <a:cs typeface="Microsoft Sans Serif"/>
              </a:rPr>
              <a:t>eje</a:t>
            </a:r>
            <a:r>
              <a:rPr sz="700" spc="5" dirty="0">
                <a:latin typeface="Microsoft Sans Serif"/>
                <a:cs typeface="Microsoft Sans Serif"/>
              </a:rPr>
              <a:t> </a:t>
            </a:r>
            <a:r>
              <a:rPr sz="700" spc="20" dirty="0">
                <a:latin typeface="Microsoft Sans Serif"/>
                <a:cs typeface="Microsoft Sans Serif"/>
              </a:rPr>
              <a:t>del</a:t>
            </a:r>
            <a:r>
              <a:rPr sz="700" dirty="0">
                <a:latin typeface="Microsoft Sans Serif"/>
                <a:cs typeface="Microsoft Sans Serif"/>
              </a:rPr>
              <a:t> </a:t>
            </a:r>
            <a:r>
              <a:rPr sz="700" spc="40" dirty="0">
                <a:latin typeface="Microsoft Sans Serif"/>
                <a:cs typeface="Microsoft Sans Serif"/>
              </a:rPr>
              <a:t>interruptor</a:t>
            </a:r>
            <a:r>
              <a:rPr sz="700" dirty="0">
                <a:latin typeface="Microsoft Sans Serif"/>
                <a:cs typeface="Microsoft Sans Serif"/>
              </a:rPr>
              <a:t> </a:t>
            </a:r>
            <a:r>
              <a:rPr sz="700" spc="5" dirty="0">
                <a:latin typeface="Microsoft Sans Serif"/>
                <a:cs typeface="Microsoft Sans Serif"/>
              </a:rPr>
              <a:t>y</a:t>
            </a:r>
            <a:r>
              <a:rPr sz="700" dirty="0">
                <a:latin typeface="Microsoft Sans Serif"/>
                <a:cs typeface="Microsoft Sans Serif"/>
              </a:rPr>
              <a:t> </a:t>
            </a:r>
            <a:r>
              <a:rPr sz="700" spc="10" dirty="0">
                <a:latin typeface="Microsoft Sans Serif"/>
                <a:cs typeface="Microsoft Sans Serif"/>
              </a:rPr>
              <a:t>el</a:t>
            </a:r>
            <a:r>
              <a:rPr sz="700" dirty="0">
                <a:latin typeface="Microsoft Sans Serif"/>
                <a:cs typeface="Microsoft Sans Serif"/>
              </a:rPr>
              <a:t> </a:t>
            </a:r>
            <a:r>
              <a:rPr sz="700" spc="40" dirty="0">
                <a:latin typeface="Microsoft Sans Serif"/>
                <a:cs typeface="Microsoft Sans Serif"/>
              </a:rPr>
              <a:t>interruptor</a:t>
            </a:r>
            <a:r>
              <a:rPr sz="700" dirty="0">
                <a:latin typeface="Microsoft Sans Serif"/>
                <a:cs typeface="Microsoft Sans Serif"/>
              </a:rPr>
              <a:t> </a:t>
            </a:r>
            <a:r>
              <a:rPr sz="700" spc="-5" dirty="0">
                <a:latin typeface="Microsoft Sans Serif"/>
                <a:cs typeface="Microsoft Sans Serif"/>
              </a:rPr>
              <a:t>se </a:t>
            </a:r>
            <a:r>
              <a:rPr sz="700" spc="-170" dirty="0">
                <a:latin typeface="Microsoft Sans Serif"/>
                <a:cs typeface="Microsoft Sans Serif"/>
              </a:rPr>
              <a:t> </a:t>
            </a:r>
            <a:r>
              <a:rPr sz="700" spc="20" dirty="0">
                <a:latin typeface="Microsoft Sans Serif"/>
                <a:cs typeface="Microsoft Sans Serif"/>
              </a:rPr>
              <a:t>cierra</a:t>
            </a:r>
            <a:r>
              <a:rPr sz="700" spc="-10" dirty="0">
                <a:latin typeface="Microsoft Sans Serif"/>
                <a:cs typeface="Microsoft Sans Serif"/>
              </a:rPr>
              <a:t> </a:t>
            </a:r>
            <a:r>
              <a:rPr sz="700" spc="30" dirty="0">
                <a:latin typeface="Microsoft Sans Serif"/>
                <a:cs typeface="Microsoft Sans Serif"/>
              </a:rPr>
              <a:t>manualmente,</a:t>
            </a:r>
            <a:r>
              <a:rPr sz="700" spc="-5" dirty="0">
                <a:latin typeface="Microsoft Sans Serif"/>
                <a:cs typeface="Microsoft Sans Serif"/>
              </a:rPr>
              <a:t> </a:t>
            </a:r>
            <a:r>
              <a:rPr sz="700" spc="10" dirty="0">
                <a:latin typeface="Microsoft Sans Serif"/>
                <a:cs typeface="Microsoft Sans Serif"/>
              </a:rPr>
              <a:t>la</a:t>
            </a:r>
            <a:r>
              <a:rPr sz="700" spc="-5" dirty="0">
                <a:latin typeface="Microsoft Sans Serif"/>
                <a:cs typeface="Microsoft Sans Serif"/>
              </a:rPr>
              <a:t> </a:t>
            </a:r>
            <a:r>
              <a:rPr sz="700" spc="25" dirty="0">
                <a:latin typeface="Microsoft Sans Serif"/>
                <a:cs typeface="Microsoft Sans Serif"/>
              </a:rPr>
              <a:t>protección</a:t>
            </a:r>
            <a:r>
              <a:rPr sz="700" spc="-5" dirty="0">
                <a:latin typeface="Microsoft Sans Serif"/>
                <a:cs typeface="Microsoft Sans Serif"/>
              </a:rPr>
              <a:t> </a:t>
            </a:r>
            <a:r>
              <a:rPr sz="700" spc="15" dirty="0">
                <a:latin typeface="Microsoft Sans Serif"/>
                <a:cs typeface="Microsoft Sans Serif"/>
              </a:rPr>
              <a:t>estará</a:t>
            </a:r>
            <a:r>
              <a:rPr sz="700" spc="-5" dirty="0">
                <a:latin typeface="Microsoft Sans Serif"/>
                <a:cs typeface="Microsoft Sans Serif"/>
              </a:rPr>
              <a:t> </a:t>
            </a:r>
            <a:r>
              <a:rPr sz="700" spc="30" dirty="0">
                <a:latin typeface="Microsoft Sans Serif"/>
                <a:cs typeface="Microsoft Sans Serif"/>
              </a:rPr>
              <a:t>fuera</a:t>
            </a:r>
            <a:r>
              <a:rPr sz="700" spc="-5" dirty="0">
                <a:latin typeface="Microsoft Sans Serif"/>
                <a:cs typeface="Microsoft Sans Serif"/>
              </a:rPr>
              <a:t> </a:t>
            </a:r>
            <a:r>
              <a:rPr sz="700" spc="20" dirty="0">
                <a:latin typeface="Microsoft Sans Serif"/>
                <a:cs typeface="Microsoft Sans Serif"/>
              </a:rPr>
              <a:t>de</a:t>
            </a:r>
            <a:r>
              <a:rPr sz="700" spc="-5" dirty="0">
                <a:latin typeface="Microsoft Sans Serif"/>
                <a:cs typeface="Microsoft Sans Serif"/>
              </a:rPr>
              <a:t> </a:t>
            </a:r>
            <a:r>
              <a:rPr sz="700" spc="10" dirty="0">
                <a:latin typeface="Microsoft Sans Serif"/>
                <a:cs typeface="Microsoft Sans Serif"/>
              </a:rPr>
              <a:t>servicio.</a:t>
            </a:r>
            <a:endParaRPr sz="700">
              <a:latin typeface="Microsoft Sans Serif"/>
              <a:cs typeface="Microsoft Sans Serif"/>
            </a:endParaRPr>
          </a:p>
        </p:txBody>
      </p:sp>
      <p:sp>
        <p:nvSpPr>
          <p:cNvPr id="205" name="object 205"/>
          <p:cNvSpPr txBox="1"/>
          <p:nvPr/>
        </p:nvSpPr>
        <p:spPr>
          <a:xfrm>
            <a:off x="9100125" y="6716979"/>
            <a:ext cx="7406182" cy="33528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187450">
              <a:lnSpc>
                <a:spcPct val="100000"/>
              </a:lnSpc>
              <a:spcBef>
                <a:spcPts val="100"/>
              </a:spcBef>
            </a:pPr>
            <a:r>
              <a:rPr sz="950" spc="-5" dirty="0">
                <a:latin typeface="Microsoft Sans Serif"/>
                <a:cs typeface="Microsoft Sans Serif"/>
              </a:rPr>
              <a:t>VI.</a:t>
            </a:r>
            <a:r>
              <a:rPr sz="950" spc="-35" dirty="0">
                <a:latin typeface="Microsoft Sans Serif"/>
                <a:cs typeface="Microsoft Sans Serif"/>
              </a:rPr>
              <a:t> </a:t>
            </a:r>
            <a:r>
              <a:rPr sz="950" spc="-55" dirty="0">
                <a:latin typeface="Microsoft Sans Serif"/>
                <a:cs typeface="Microsoft Sans Serif"/>
              </a:rPr>
              <a:t>R</a:t>
            </a:r>
            <a:r>
              <a:rPr sz="750" spc="-55" dirty="0">
                <a:latin typeface="Microsoft Sans Serif"/>
                <a:cs typeface="Microsoft Sans Serif"/>
              </a:rPr>
              <a:t>EFERENCIA</a:t>
            </a:r>
            <a:endParaRPr sz="750">
              <a:latin typeface="Microsoft Sans Serif"/>
              <a:cs typeface="Microsoft Sans Serif"/>
            </a:endParaRPr>
          </a:p>
          <a:p>
            <a:pPr marL="12700">
              <a:lnSpc>
                <a:spcPct val="100000"/>
              </a:lnSpc>
              <a:spcBef>
                <a:spcPts val="515"/>
              </a:spcBef>
            </a:pPr>
            <a:r>
              <a:rPr sz="650" spc="15" dirty="0">
                <a:latin typeface="Microsoft Sans Serif"/>
                <a:cs typeface="Microsoft Sans Serif"/>
              </a:rPr>
              <a:t>[1]Guía</a:t>
            </a:r>
            <a:r>
              <a:rPr sz="650" dirty="0">
                <a:latin typeface="Microsoft Sans Serif"/>
                <a:cs typeface="Microsoft Sans Serif"/>
              </a:rPr>
              <a:t> </a:t>
            </a:r>
            <a:r>
              <a:rPr sz="650" spc="-45" dirty="0">
                <a:latin typeface="Microsoft Sans Serif"/>
                <a:cs typeface="Microsoft Sans Serif"/>
              </a:rPr>
              <a:t>IEEE</a:t>
            </a:r>
            <a:r>
              <a:rPr sz="650" dirty="0">
                <a:latin typeface="Microsoft Sans Serif"/>
                <a:cs typeface="Microsoft Sans Serif"/>
              </a:rPr>
              <a:t> </a:t>
            </a:r>
            <a:r>
              <a:rPr sz="650" spc="20" dirty="0">
                <a:latin typeface="Microsoft Sans Serif"/>
                <a:cs typeface="Microsoft Sans Serif"/>
              </a:rPr>
              <a:t>para</a:t>
            </a:r>
            <a:r>
              <a:rPr sz="650" dirty="0">
                <a:latin typeface="Microsoft Sans Serif"/>
                <a:cs typeface="Microsoft Sans Serif"/>
              </a:rPr>
              <a:t> </a:t>
            </a:r>
            <a:r>
              <a:rPr sz="650" spc="10" dirty="0">
                <a:latin typeface="Microsoft Sans Serif"/>
                <a:cs typeface="Microsoft Sans Serif"/>
              </a:rPr>
              <a:t>la</a:t>
            </a:r>
            <a:r>
              <a:rPr sz="650" dirty="0">
                <a:latin typeface="Microsoft Sans Serif"/>
                <a:cs typeface="Microsoft Sans Serif"/>
              </a:rPr>
              <a:t> </a:t>
            </a:r>
            <a:r>
              <a:rPr sz="650" spc="20" dirty="0">
                <a:latin typeface="Microsoft Sans Serif"/>
                <a:cs typeface="Microsoft Sans Serif"/>
              </a:rPr>
              <a:t>protección</a:t>
            </a:r>
            <a:r>
              <a:rPr sz="650" dirty="0">
                <a:latin typeface="Microsoft Sans Serif"/>
                <a:cs typeface="Microsoft Sans Serif"/>
              </a:rPr>
              <a:t> </a:t>
            </a:r>
            <a:r>
              <a:rPr sz="650" spc="20" dirty="0">
                <a:latin typeface="Microsoft Sans Serif"/>
                <a:cs typeface="Microsoft Sans Serif"/>
              </a:rPr>
              <a:t>de</a:t>
            </a:r>
            <a:r>
              <a:rPr sz="650" dirty="0">
                <a:latin typeface="Microsoft Sans Serif"/>
                <a:cs typeface="Microsoft Sans Serif"/>
              </a:rPr>
              <a:t> </a:t>
            </a:r>
            <a:r>
              <a:rPr sz="650" spc="20" dirty="0">
                <a:latin typeface="Microsoft Sans Serif"/>
                <a:cs typeface="Microsoft Sans Serif"/>
              </a:rPr>
              <a:t>generadores</a:t>
            </a:r>
            <a:r>
              <a:rPr sz="650" dirty="0">
                <a:latin typeface="Microsoft Sans Serif"/>
                <a:cs typeface="Microsoft Sans Serif"/>
              </a:rPr>
              <a:t> </a:t>
            </a:r>
            <a:r>
              <a:rPr sz="650" spc="20" dirty="0">
                <a:latin typeface="Microsoft Sans Serif"/>
                <a:cs typeface="Microsoft Sans Serif"/>
              </a:rPr>
              <a:t>de</a:t>
            </a:r>
            <a:r>
              <a:rPr sz="650" dirty="0">
                <a:latin typeface="Microsoft Sans Serif"/>
                <a:cs typeface="Microsoft Sans Serif"/>
              </a:rPr>
              <a:t> CA,Estándar </a:t>
            </a:r>
            <a:r>
              <a:rPr sz="650" spc="-45" dirty="0">
                <a:latin typeface="Microsoft Sans Serif"/>
                <a:cs typeface="Microsoft Sans Serif"/>
              </a:rPr>
              <a:t>IEEE</a:t>
            </a:r>
            <a:r>
              <a:rPr sz="650" dirty="0">
                <a:latin typeface="Microsoft Sans Serif"/>
                <a:cs typeface="Microsoft Sans Serif"/>
              </a:rPr>
              <a:t> C37.102-2006.</a:t>
            </a:r>
            <a:endParaRPr sz="650">
              <a:latin typeface="Microsoft Sans Serif"/>
              <a:cs typeface="Microsoft Sans Serif"/>
            </a:endParaRPr>
          </a:p>
        </p:txBody>
      </p:sp>
      <p:sp>
        <p:nvSpPr>
          <p:cNvPr id="206" name="object 206"/>
          <p:cNvSpPr txBox="1"/>
          <p:nvPr/>
        </p:nvSpPr>
        <p:spPr>
          <a:xfrm>
            <a:off x="9100126" y="7172700"/>
            <a:ext cx="7235270" cy="258917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239395" marR="5080" indent="-227329">
              <a:lnSpc>
                <a:spcPct val="123100"/>
              </a:lnSpc>
              <a:spcBef>
                <a:spcPts val="100"/>
              </a:spcBef>
            </a:pPr>
            <a:r>
              <a:rPr sz="650" spc="25" dirty="0">
                <a:latin typeface="Microsoft Sans Serif"/>
                <a:cs typeface="Microsoft Sans Serif"/>
              </a:rPr>
              <a:t>[2] </a:t>
            </a:r>
            <a:r>
              <a:rPr sz="650" spc="-25" dirty="0">
                <a:latin typeface="Microsoft Sans Serif"/>
                <a:cs typeface="Microsoft Sans Serif"/>
              </a:rPr>
              <a:t>V. </a:t>
            </a:r>
            <a:r>
              <a:rPr sz="650" spc="10" dirty="0">
                <a:latin typeface="Microsoft Sans Serif"/>
                <a:cs typeface="Microsoft Sans Serif"/>
              </a:rPr>
              <a:t>Tawtel, </a:t>
            </a:r>
            <a:r>
              <a:rPr sz="650" spc="-30" dirty="0">
                <a:latin typeface="Microsoft Sans Serif"/>
                <a:cs typeface="Microsoft Sans Serif"/>
              </a:rPr>
              <a:t>RH </a:t>
            </a:r>
            <a:r>
              <a:rPr sz="650" spc="15" dirty="0">
                <a:latin typeface="Microsoft Sans Serif"/>
                <a:cs typeface="Microsoft Sans Serif"/>
              </a:rPr>
              <a:t>Stuart, </a:t>
            </a:r>
            <a:r>
              <a:rPr sz="650" spc="5" dirty="0">
                <a:latin typeface="Microsoft Sans Serif"/>
                <a:cs typeface="Microsoft Sans Serif"/>
              </a:rPr>
              <a:t>"Sistemas </a:t>
            </a:r>
            <a:r>
              <a:rPr sz="650" spc="20" dirty="0">
                <a:latin typeface="Microsoft Sans Serif"/>
                <a:cs typeface="Microsoft Sans Serif"/>
              </a:rPr>
              <a:t>de </a:t>
            </a:r>
            <a:r>
              <a:rPr sz="650" spc="10" dirty="0">
                <a:latin typeface="Microsoft Sans Serif"/>
                <a:cs typeface="Microsoft Sans Serif"/>
              </a:rPr>
              <a:t>servicio </a:t>
            </a:r>
            <a:r>
              <a:rPr sz="650" spc="20" dirty="0">
                <a:latin typeface="Microsoft Sans Serif"/>
                <a:cs typeface="Microsoft Sans Serif"/>
              </a:rPr>
              <a:t>de </a:t>
            </a:r>
            <a:r>
              <a:rPr sz="650" spc="10" dirty="0">
                <a:latin typeface="Microsoft Sans Serif"/>
                <a:cs typeface="Microsoft Sans Serif"/>
              </a:rPr>
              <a:t>estaciones </a:t>
            </a:r>
            <a:r>
              <a:rPr sz="650" spc="20" dirty="0">
                <a:latin typeface="Microsoft Sans Serif"/>
                <a:cs typeface="Microsoft Sans Serif"/>
              </a:rPr>
              <a:t>para grandes </a:t>
            </a:r>
            <a:r>
              <a:rPr sz="650" spc="25" dirty="0">
                <a:latin typeface="Microsoft Sans Serif"/>
                <a:cs typeface="Microsoft Sans Serif"/>
              </a:rPr>
              <a:t> </a:t>
            </a:r>
            <a:r>
              <a:rPr sz="650" spc="15" dirty="0">
                <a:latin typeface="Microsoft Sans Serif"/>
                <a:cs typeface="Microsoft Sans Serif"/>
              </a:rPr>
              <a:t>centrales</a:t>
            </a:r>
            <a:r>
              <a:rPr sz="650" spc="10" dirty="0">
                <a:latin typeface="Microsoft Sans Serif"/>
                <a:cs typeface="Microsoft Sans Serif"/>
              </a:rPr>
              <a:t> hidroeléctricas",Transacciones </a:t>
            </a:r>
            <a:r>
              <a:rPr sz="650" spc="-45" dirty="0">
                <a:latin typeface="Microsoft Sans Serif"/>
                <a:cs typeface="Microsoft Sans Serif"/>
              </a:rPr>
              <a:t>IEEE</a:t>
            </a:r>
            <a:r>
              <a:rPr sz="650" spc="10" dirty="0">
                <a:latin typeface="Microsoft Sans Serif"/>
                <a:cs typeface="Microsoft Sans Serif"/>
              </a:rPr>
              <a:t> </a:t>
            </a:r>
            <a:r>
              <a:rPr sz="650" spc="20" dirty="0">
                <a:latin typeface="Microsoft Sans Serif"/>
                <a:cs typeface="Microsoft Sans Serif"/>
              </a:rPr>
              <a:t>sobre</a:t>
            </a:r>
            <a:r>
              <a:rPr sz="650" spc="10" dirty="0">
                <a:latin typeface="Microsoft Sans Serif"/>
                <a:cs typeface="Microsoft Sans Serif"/>
              </a:rPr>
              <a:t> </a:t>
            </a:r>
            <a:r>
              <a:rPr sz="650" spc="20" dirty="0">
                <a:latin typeface="Microsoft Sans Serif"/>
                <a:cs typeface="Microsoft Sans Serif"/>
              </a:rPr>
              <a:t>aparatos</a:t>
            </a:r>
            <a:r>
              <a:rPr sz="650" spc="10" dirty="0">
                <a:latin typeface="Microsoft Sans Serif"/>
                <a:cs typeface="Microsoft Sans Serif"/>
              </a:rPr>
              <a:t> </a:t>
            </a:r>
            <a:r>
              <a:rPr sz="650" spc="5" dirty="0">
                <a:latin typeface="Microsoft Sans Serif"/>
                <a:cs typeface="Microsoft Sans Serif"/>
              </a:rPr>
              <a:t>y</a:t>
            </a:r>
            <a:r>
              <a:rPr sz="650" spc="10" dirty="0">
                <a:latin typeface="Microsoft Sans Serif"/>
                <a:cs typeface="Microsoft Sans Serif"/>
              </a:rPr>
              <a:t> sistemas</a:t>
            </a:r>
            <a:r>
              <a:rPr sz="650" spc="15" dirty="0">
                <a:latin typeface="Microsoft Sans Serif"/>
                <a:cs typeface="Microsoft Sans Serif"/>
              </a:rPr>
              <a:t> </a:t>
            </a:r>
            <a:r>
              <a:rPr sz="650" spc="20" dirty="0">
                <a:latin typeface="Microsoft Sans Serif"/>
                <a:cs typeface="Microsoft Sans Serif"/>
              </a:rPr>
              <a:t>de </a:t>
            </a:r>
            <a:r>
              <a:rPr sz="650" spc="-160" dirty="0">
                <a:latin typeface="Microsoft Sans Serif"/>
                <a:cs typeface="Microsoft Sans Serif"/>
              </a:rPr>
              <a:t> </a:t>
            </a:r>
            <a:r>
              <a:rPr sz="650" spc="15" dirty="0">
                <a:latin typeface="Microsoft Sans Serif"/>
                <a:cs typeface="Microsoft Sans Serif"/>
              </a:rPr>
              <a:t>energía,vol.</a:t>
            </a:r>
            <a:r>
              <a:rPr sz="650" spc="-5" dirty="0">
                <a:latin typeface="Microsoft Sans Serif"/>
                <a:cs typeface="Microsoft Sans Serif"/>
              </a:rPr>
              <a:t> </a:t>
            </a:r>
            <a:r>
              <a:rPr sz="650" spc="-20" dirty="0">
                <a:latin typeface="Microsoft Sans Serif"/>
                <a:cs typeface="Microsoft Sans Serif"/>
              </a:rPr>
              <a:t>PAS-87,</a:t>
            </a:r>
            <a:r>
              <a:rPr sz="650" spc="-5" dirty="0">
                <a:latin typeface="Microsoft Sans Serif"/>
                <a:cs typeface="Microsoft Sans Serif"/>
              </a:rPr>
              <a:t> </a:t>
            </a:r>
            <a:r>
              <a:rPr sz="650" spc="35" dirty="0">
                <a:latin typeface="Microsoft Sans Serif"/>
                <a:cs typeface="Microsoft Sans Serif"/>
              </a:rPr>
              <a:t>número</a:t>
            </a:r>
            <a:r>
              <a:rPr sz="650" spc="-5" dirty="0">
                <a:latin typeface="Microsoft Sans Serif"/>
                <a:cs typeface="Microsoft Sans Serif"/>
              </a:rPr>
              <a:t> </a:t>
            </a:r>
            <a:r>
              <a:rPr sz="650" dirty="0">
                <a:latin typeface="Microsoft Sans Serif"/>
                <a:cs typeface="Microsoft Sans Serif"/>
              </a:rPr>
              <a:t>2, </a:t>
            </a:r>
            <a:r>
              <a:rPr sz="650" spc="30" dirty="0">
                <a:latin typeface="Microsoft Sans Serif"/>
                <a:cs typeface="Microsoft Sans Serif"/>
              </a:rPr>
              <a:t>febrero</a:t>
            </a:r>
            <a:r>
              <a:rPr sz="650" spc="-5" dirty="0">
                <a:latin typeface="Microsoft Sans Serif"/>
                <a:cs typeface="Microsoft Sans Serif"/>
              </a:rPr>
              <a:t> </a:t>
            </a:r>
            <a:r>
              <a:rPr sz="650" spc="20" dirty="0">
                <a:latin typeface="Microsoft Sans Serif"/>
                <a:cs typeface="Microsoft Sans Serif"/>
              </a:rPr>
              <a:t>de</a:t>
            </a:r>
            <a:r>
              <a:rPr sz="650" spc="-5" dirty="0">
                <a:latin typeface="Microsoft Sans Serif"/>
                <a:cs typeface="Microsoft Sans Serif"/>
              </a:rPr>
              <a:t> </a:t>
            </a:r>
            <a:r>
              <a:rPr sz="650" spc="5" dirty="0">
                <a:latin typeface="Microsoft Sans Serif"/>
                <a:cs typeface="Microsoft Sans Serif"/>
              </a:rPr>
              <a:t>1968,</a:t>
            </a:r>
            <a:r>
              <a:rPr sz="650" spc="-5" dirty="0">
                <a:latin typeface="Microsoft Sans Serif"/>
                <a:cs typeface="Microsoft Sans Serif"/>
              </a:rPr>
              <a:t> </a:t>
            </a:r>
            <a:r>
              <a:rPr sz="650" spc="10" dirty="0">
                <a:latin typeface="Microsoft Sans Serif"/>
                <a:cs typeface="Microsoft Sans Serif"/>
              </a:rPr>
              <a:t>págs.</a:t>
            </a:r>
            <a:r>
              <a:rPr sz="650" dirty="0">
                <a:latin typeface="Microsoft Sans Serif"/>
                <a:cs typeface="Microsoft Sans Serif"/>
              </a:rPr>
              <a:t> </a:t>
            </a:r>
            <a:r>
              <a:rPr sz="650" spc="20" dirty="0">
                <a:latin typeface="Microsoft Sans Serif"/>
                <a:cs typeface="Microsoft Sans Serif"/>
              </a:rPr>
              <a:t>579–584.</a:t>
            </a:r>
            <a:endParaRPr sz="650">
              <a:latin typeface="Microsoft Sans Serif"/>
              <a:cs typeface="Microsoft Sans Serif"/>
            </a:endParaRPr>
          </a:p>
        </p:txBody>
      </p:sp>
      <p:sp>
        <p:nvSpPr>
          <p:cNvPr id="207" name="object 207"/>
          <p:cNvSpPr txBox="1"/>
          <p:nvPr/>
        </p:nvSpPr>
        <p:spPr>
          <a:xfrm>
            <a:off x="1415277" y="9415125"/>
            <a:ext cx="2852914" cy="143629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sz="850" spc="-25" dirty="0">
                <a:latin typeface="Microsoft Sans Serif"/>
                <a:cs typeface="Microsoft Sans Serif"/>
              </a:rPr>
              <a:t>CAPÍTULO</a:t>
            </a:r>
            <a:r>
              <a:rPr sz="850" spc="-20" dirty="0">
                <a:latin typeface="Microsoft Sans Serif"/>
                <a:cs typeface="Microsoft Sans Serif"/>
              </a:rPr>
              <a:t> </a:t>
            </a:r>
            <a:r>
              <a:rPr sz="850" dirty="0">
                <a:latin typeface="Microsoft Sans Serif"/>
                <a:cs typeface="Microsoft Sans Serif"/>
              </a:rPr>
              <a:t>5,</a:t>
            </a:r>
            <a:r>
              <a:rPr sz="850" spc="-15" dirty="0">
                <a:latin typeface="Microsoft Sans Serif"/>
                <a:cs typeface="Microsoft Sans Serif"/>
              </a:rPr>
              <a:t> </a:t>
            </a:r>
            <a:r>
              <a:rPr sz="850" spc="-40" dirty="0">
                <a:latin typeface="Microsoft Sans Serif"/>
                <a:cs typeface="Microsoft Sans Serif"/>
              </a:rPr>
              <a:t>SECCIÓN</a:t>
            </a:r>
            <a:r>
              <a:rPr sz="850" spc="-15" dirty="0">
                <a:latin typeface="Microsoft Sans Serif"/>
                <a:cs typeface="Microsoft Sans Serif"/>
              </a:rPr>
              <a:t> </a:t>
            </a:r>
            <a:r>
              <a:rPr sz="850" spc="10" dirty="0">
                <a:latin typeface="Microsoft Sans Serif"/>
                <a:cs typeface="Microsoft Sans Serif"/>
              </a:rPr>
              <a:t>1</a:t>
            </a:r>
            <a:endParaRPr sz="850">
              <a:latin typeface="Microsoft Sans Serif"/>
              <a:cs typeface="Microsoft Sans Serif"/>
            </a:endParaRPr>
          </a:p>
        </p:txBody>
      </p:sp>
      <p:sp>
        <p:nvSpPr>
          <p:cNvPr id="208" name="object 208"/>
          <p:cNvSpPr txBox="1"/>
          <p:nvPr/>
        </p:nvSpPr>
        <p:spPr>
          <a:xfrm>
            <a:off x="7845387" y="9415126"/>
            <a:ext cx="7796212" cy="285115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sz="850" spc="-25" dirty="0">
                <a:latin typeface="Microsoft Sans Serif"/>
                <a:cs typeface="Microsoft Sans Serif"/>
              </a:rPr>
              <a:t>TUTORIAL</a:t>
            </a:r>
            <a:r>
              <a:rPr sz="850" spc="-5" dirty="0">
                <a:latin typeface="Microsoft Sans Serif"/>
                <a:cs typeface="Microsoft Sans Serif"/>
              </a:rPr>
              <a:t> </a:t>
            </a:r>
            <a:r>
              <a:rPr sz="850" spc="-60" dirty="0">
                <a:latin typeface="Microsoft Sans Serif"/>
                <a:cs typeface="Microsoft Sans Serif"/>
              </a:rPr>
              <a:t>SOBRE</a:t>
            </a:r>
            <a:r>
              <a:rPr sz="850" spc="-5" dirty="0">
                <a:latin typeface="Microsoft Sans Serif"/>
                <a:cs typeface="Microsoft Sans Serif"/>
              </a:rPr>
              <a:t> </a:t>
            </a:r>
            <a:r>
              <a:rPr sz="850" spc="-35" dirty="0">
                <a:latin typeface="Microsoft Sans Serif"/>
                <a:cs typeface="Microsoft Sans Serif"/>
              </a:rPr>
              <a:t>PROTECCIÓN</a:t>
            </a:r>
            <a:r>
              <a:rPr sz="850" spc="-5" dirty="0">
                <a:latin typeface="Microsoft Sans Serif"/>
                <a:cs typeface="Microsoft Sans Serif"/>
              </a:rPr>
              <a:t> </a:t>
            </a:r>
            <a:r>
              <a:rPr sz="850" spc="-45" dirty="0">
                <a:latin typeface="Microsoft Sans Serif"/>
                <a:cs typeface="Microsoft Sans Serif"/>
              </a:rPr>
              <a:t>DE</a:t>
            </a:r>
            <a:r>
              <a:rPr sz="850" spc="-5" dirty="0">
                <a:latin typeface="Microsoft Sans Serif"/>
                <a:cs typeface="Microsoft Sans Serif"/>
              </a:rPr>
              <a:t> </a:t>
            </a:r>
            <a:r>
              <a:rPr sz="850" spc="-55" dirty="0">
                <a:latin typeface="Microsoft Sans Serif"/>
                <a:cs typeface="Microsoft Sans Serif"/>
              </a:rPr>
              <a:t>GENERADORES</a:t>
            </a:r>
            <a:r>
              <a:rPr sz="850" dirty="0">
                <a:latin typeface="Microsoft Sans Serif"/>
                <a:cs typeface="Microsoft Sans Serif"/>
              </a:rPr>
              <a:t> </a:t>
            </a:r>
            <a:r>
              <a:rPr sz="850" spc="-30" dirty="0">
                <a:latin typeface="Microsoft Sans Serif"/>
                <a:cs typeface="Microsoft Sans Serif"/>
              </a:rPr>
              <a:t>SÍNCRONOS</a:t>
            </a:r>
            <a:endParaRPr sz="850">
              <a:latin typeface="Microsoft Sans Serif"/>
              <a:cs typeface="Microsoft Sans Serif"/>
            </a:endParaRPr>
          </a:p>
          <a:p>
            <a:pPr marL="1400175">
              <a:lnSpc>
                <a:spcPct val="100000"/>
              </a:lnSpc>
            </a:pPr>
            <a:r>
              <a:rPr sz="850" spc="-15" dirty="0">
                <a:latin typeface="Microsoft Sans Serif"/>
                <a:cs typeface="Microsoft Sans Serif"/>
              </a:rPr>
              <a:t>PUBLICACIÓN</a:t>
            </a:r>
            <a:r>
              <a:rPr sz="850" spc="-5" dirty="0">
                <a:latin typeface="Microsoft Sans Serif"/>
                <a:cs typeface="Microsoft Sans Serif"/>
              </a:rPr>
              <a:t> </a:t>
            </a:r>
            <a:r>
              <a:rPr sz="850" spc="-55" dirty="0">
                <a:latin typeface="Microsoft Sans Serif"/>
                <a:cs typeface="Microsoft Sans Serif"/>
              </a:rPr>
              <a:t>ESPECIAL</a:t>
            </a:r>
            <a:r>
              <a:rPr sz="850" spc="-5" dirty="0">
                <a:latin typeface="Microsoft Sans Serif"/>
                <a:cs typeface="Microsoft Sans Serif"/>
              </a:rPr>
              <a:t> </a:t>
            </a:r>
            <a:r>
              <a:rPr sz="850" spc="-40" dirty="0">
                <a:latin typeface="Microsoft Sans Serif"/>
                <a:cs typeface="Microsoft Sans Serif"/>
              </a:rPr>
              <a:t>DEL</a:t>
            </a:r>
            <a:r>
              <a:rPr sz="850" spc="-5" dirty="0">
                <a:latin typeface="Microsoft Sans Serif"/>
                <a:cs typeface="Microsoft Sans Serif"/>
              </a:rPr>
              <a:t> </a:t>
            </a:r>
            <a:r>
              <a:rPr sz="850" spc="-60" dirty="0">
                <a:latin typeface="Microsoft Sans Serif"/>
                <a:cs typeface="Microsoft Sans Serif"/>
              </a:rPr>
              <a:t>IEEE</a:t>
            </a:r>
            <a:r>
              <a:rPr sz="850" spc="-5" dirty="0">
                <a:latin typeface="Microsoft Sans Serif"/>
                <a:cs typeface="Microsoft Sans Serif"/>
              </a:rPr>
              <a:t> </a:t>
            </a:r>
            <a:r>
              <a:rPr sz="850" spc="-80" dirty="0">
                <a:latin typeface="Microsoft Sans Serif"/>
                <a:cs typeface="Microsoft Sans Serif"/>
              </a:rPr>
              <a:t>PSRC</a:t>
            </a:r>
            <a:endParaRPr sz="850">
              <a:latin typeface="Microsoft Sans Serif"/>
              <a:cs typeface="Microsoft Sans Serif"/>
            </a:endParaRPr>
          </a:p>
        </p:txBody>
      </p:sp>
    </p:spTree>
  </p:cSld>
  <p:clrMapOvr>
    <a:masterClrMapping/>
  </p:clrMapOvr>
</p:sld>
</file>

<file path=ppt/slides/slide105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" name="object 2"/>
          <p:cNvGrpSpPr/>
          <p:nvPr/>
        </p:nvGrpSpPr>
        <p:grpSpPr>
          <a:xfrm>
            <a:off x="4911744" y="5303521"/>
            <a:ext cx="7875094" cy="2882265"/>
            <a:chOff x="2135123" y="5303520"/>
            <a:chExt cx="3423285" cy="2882265"/>
          </a:xfrm>
        </p:grpSpPr>
        <p:sp>
          <p:nvSpPr>
            <p:cNvPr id="3" name="object 3"/>
            <p:cNvSpPr/>
            <p:nvPr/>
          </p:nvSpPr>
          <p:spPr>
            <a:xfrm>
              <a:off x="2139695" y="5308092"/>
              <a:ext cx="3413760" cy="2872740"/>
            </a:xfrm>
            <a:custGeom>
              <a:avLst/>
              <a:gdLst/>
              <a:ahLst/>
              <a:cxnLst/>
              <a:rect l="l" t="t" r="r" b="b"/>
              <a:pathLst>
                <a:path w="3413760" h="2872740">
                  <a:moveTo>
                    <a:pt x="0" y="2872739"/>
                  </a:moveTo>
                  <a:lnTo>
                    <a:pt x="3413759" y="2872739"/>
                  </a:lnTo>
                  <a:lnTo>
                    <a:pt x="3413759" y="0"/>
                  </a:lnTo>
                  <a:lnTo>
                    <a:pt x="0" y="0"/>
                  </a:lnTo>
                  <a:lnTo>
                    <a:pt x="0" y="2872739"/>
                  </a:lnTo>
                  <a:close/>
                </a:path>
                <a:path w="3413760" h="2872740">
                  <a:moveTo>
                    <a:pt x="1287779" y="2392679"/>
                  </a:moveTo>
                  <a:lnTo>
                    <a:pt x="2199131" y="2392679"/>
                  </a:lnTo>
                  <a:lnTo>
                    <a:pt x="2199131" y="120395"/>
                  </a:lnTo>
                  <a:lnTo>
                    <a:pt x="1287779" y="120395"/>
                  </a:lnTo>
                  <a:lnTo>
                    <a:pt x="1287779" y="2392679"/>
                  </a:lnTo>
                  <a:close/>
                </a:path>
              </a:pathLst>
            </a:custGeom>
            <a:ln w="9144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4" name="object 4"/>
            <p:cNvPicPr/>
            <p:nvPr/>
          </p:nvPicPr>
          <p:blipFill>
            <a:blip r:embed="rId2" cstate="print"/>
            <a:stretch>
              <a:fillRect/>
            </a:stretch>
          </p:blipFill>
          <p:spPr>
            <a:xfrm>
              <a:off x="3582923" y="6525768"/>
              <a:ext cx="605027" cy="82295"/>
            </a:xfrm>
            <a:prstGeom prst="rect">
              <a:avLst/>
            </a:prstGeom>
          </p:spPr>
        </p:pic>
      </p:grpSp>
      <p:grpSp>
        <p:nvGrpSpPr>
          <p:cNvPr id="5" name="object 5"/>
          <p:cNvGrpSpPr/>
          <p:nvPr/>
        </p:nvGrpSpPr>
        <p:grpSpPr>
          <a:xfrm>
            <a:off x="2689015" y="6783323"/>
            <a:ext cx="1760246" cy="413384"/>
            <a:chOff x="1168908" y="6783323"/>
            <a:chExt cx="765175" cy="413384"/>
          </a:xfrm>
        </p:grpSpPr>
        <p:sp>
          <p:nvSpPr>
            <p:cNvPr id="6" name="object 6"/>
            <p:cNvSpPr/>
            <p:nvPr/>
          </p:nvSpPr>
          <p:spPr>
            <a:xfrm>
              <a:off x="1173480" y="6787895"/>
              <a:ext cx="756285" cy="291465"/>
            </a:xfrm>
            <a:custGeom>
              <a:avLst/>
              <a:gdLst/>
              <a:ahLst/>
              <a:cxnLst/>
              <a:rect l="l" t="t" r="r" b="b"/>
              <a:pathLst>
                <a:path w="756285" h="291465">
                  <a:moveTo>
                    <a:pt x="0" y="291083"/>
                  </a:moveTo>
                  <a:lnTo>
                    <a:pt x="755904" y="291083"/>
                  </a:lnTo>
                  <a:lnTo>
                    <a:pt x="755904" y="0"/>
                  </a:lnTo>
                  <a:lnTo>
                    <a:pt x="0" y="0"/>
                  </a:lnTo>
                  <a:lnTo>
                    <a:pt x="0" y="291083"/>
                  </a:lnTo>
                  <a:close/>
                </a:path>
              </a:pathLst>
            </a:custGeom>
            <a:ln w="9144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7" name="object 7"/>
            <p:cNvPicPr/>
            <p:nvPr/>
          </p:nvPicPr>
          <p:blipFill>
            <a:blip r:embed="rId3" cstate="print"/>
            <a:stretch>
              <a:fillRect/>
            </a:stretch>
          </p:blipFill>
          <p:spPr>
            <a:xfrm>
              <a:off x="1295400" y="6841235"/>
              <a:ext cx="510539" cy="251460"/>
            </a:xfrm>
            <a:prstGeom prst="rect">
              <a:avLst/>
            </a:prstGeom>
          </p:spPr>
        </p:pic>
        <p:pic>
          <p:nvPicPr>
            <p:cNvPr id="8" name="object 8"/>
            <p:cNvPicPr/>
            <p:nvPr/>
          </p:nvPicPr>
          <p:blipFill>
            <a:blip r:embed="rId4" cstate="print"/>
            <a:stretch>
              <a:fillRect/>
            </a:stretch>
          </p:blipFill>
          <p:spPr>
            <a:xfrm>
              <a:off x="1437132" y="6947915"/>
              <a:ext cx="231647" cy="248412"/>
            </a:xfrm>
            <a:prstGeom prst="rect">
              <a:avLst/>
            </a:prstGeom>
          </p:spPr>
        </p:pic>
      </p:grpSp>
      <p:grpSp>
        <p:nvGrpSpPr>
          <p:cNvPr id="9" name="object 9"/>
          <p:cNvGrpSpPr/>
          <p:nvPr/>
        </p:nvGrpSpPr>
        <p:grpSpPr>
          <a:xfrm>
            <a:off x="5553323" y="7749541"/>
            <a:ext cx="1757325" cy="414655"/>
            <a:chOff x="2414016" y="7749540"/>
            <a:chExt cx="763905" cy="414655"/>
          </a:xfrm>
        </p:grpSpPr>
        <p:sp>
          <p:nvSpPr>
            <p:cNvPr id="10" name="object 10"/>
            <p:cNvSpPr/>
            <p:nvPr/>
          </p:nvSpPr>
          <p:spPr>
            <a:xfrm>
              <a:off x="2418588" y="7754112"/>
              <a:ext cx="754380" cy="291465"/>
            </a:xfrm>
            <a:custGeom>
              <a:avLst/>
              <a:gdLst/>
              <a:ahLst/>
              <a:cxnLst/>
              <a:rect l="l" t="t" r="r" b="b"/>
              <a:pathLst>
                <a:path w="754380" h="291465">
                  <a:moveTo>
                    <a:pt x="0" y="291083"/>
                  </a:moveTo>
                  <a:lnTo>
                    <a:pt x="754379" y="291083"/>
                  </a:lnTo>
                  <a:lnTo>
                    <a:pt x="754379" y="0"/>
                  </a:lnTo>
                  <a:lnTo>
                    <a:pt x="0" y="0"/>
                  </a:lnTo>
                  <a:lnTo>
                    <a:pt x="0" y="291083"/>
                  </a:lnTo>
                  <a:close/>
                </a:path>
              </a:pathLst>
            </a:custGeom>
            <a:ln w="9144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11" name="object 11"/>
            <p:cNvPicPr/>
            <p:nvPr/>
          </p:nvPicPr>
          <p:blipFill>
            <a:blip r:embed="rId5" cstate="print"/>
            <a:stretch>
              <a:fillRect/>
            </a:stretch>
          </p:blipFill>
          <p:spPr>
            <a:xfrm>
              <a:off x="2551176" y="7807451"/>
              <a:ext cx="489231" cy="67055"/>
            </a:xfrm>
            <a:prstGeom prst="rect">
              <a:avLst/>
            </a:prstGeom>
          </p:spPr>
        </p:pic>
        <p:pic>
          <p:nvPicPr>
            <p:cNvPr id="12" name="object 12"/>
            <p:cNvPicPr/>
            <p:nvPr/>
          </p:nvPicPr>
          <p:blipFill>
            <a:blip r:embed="rId6" cstate="print"/>
            <a:stretch>
              <a:fillRect/>
            </a:stretch>
          </p:blipFill>
          <p:spPr>
            <a:xfrm>
              <a:off x="2494788" y="7912607"/>
              <a:ext cx="608075" cy="251460"/>
            </a:xfrm>
            <a:prstGeom prst="rect">
              <a:avLst/>
            </a:prstGeom>
          </p:spPr>
        </p:pic>
      </p:grpSp>
      <p:grpSp>
        <p:nvGrpSpPr>
          <p:cNvPr id="13" name="object 13"/>
          <p:cNvGrpSpPr/>
          <p:nvPr/>
        </p:nvGrpSpPr>
        <p:grpSpPr>
          <a:xfrm>
            <a:off x="2689015" y="7382257"/>
            <a:ext cx="1760246" cy="360045"/>
            <a:chOff x="1168908" y="7382256"/>
            <a:chExt cx="765175" cy="360045"/>
          </a:xfrm>
        </p:grpSpPr>
        <p:sp>
          <p:nvSpPr>
            <p:cNvPr id="14" name="object 14"/>
            <p:cNvSpPr/>
            <p:nvPr/>
          </p:nvSpPr>
          <p:spPr>
            <a:xfrm>
              <a:off x="1173480" y="7386828"/>
              <a:ext cx="756285" cy="292735"/>
            </a:xfrm>
            <a:custGeom>
              <a:avLst/>
              <a:gdLst/>
              <a:ahLst/>
              <a:cxnLst/>
              <a:rect l="l" t="t" r="r" b="b"/>
              <a:pathLst>
                <a:path w="756285" h="292734">
                  <a:moveTo>
                    <a:pt x="0" y="292607"/>
                  </a:moveTo>
                  <a:lnTo>
                    <a:pt x="755904" y="292607"/>
                  </a:lnTo>
                  <a:lnTo>
                    <a:pt x="755904" y="0"/>
                  </a:lnTo>
                  <a:lnTo>
                    <a:pt x="0" y="0"/>
                  </a:lnTo>
                  <a:lnTo>
                    <a:pt x="0" y="292607"/>
                  </a:lnTo>
                  <a:close/>
                </a:path>
              </a:pathLst>
            </a:custGeom>
            <a:ln w="9143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15" name="object 15"/>
            <p:cNvPicPr/>
            <p:nvPr/>
          </p:nvPicPr>
          <p:blipFill>
            <a:blip r:embed="rId7" cstate="print"/>
            <a:stretch>
              <a:fillRect/>
            </a:stretch>
          </p:blipFill>
          <p:spPr>
            <a:xfrm>
              <a:off x="1303020" y="7495032"/>
              <a:ext cx="510539" cy="246887"/>
            </a:xfrm>
            <a:prstGeom prst="rect">
              <a:avLst/>
            </a:prstGeom>
          </p:spPr>
        </p:pic>
      </p:grpSp>
      <p:grpSp>
        <p:nvGrpSpPr>
          <p:cNvPr id="16" name="object 16"/>
          <p:cNvGrpSpPr/>
          <p:nvPr/>
        </p:nvGrpSpPr>
        <p:grpSpPr>
          <a:xfrm>
            <a:off x="10699959" y="5501641"/>
            <a:ext cx="1757325" cy="535305"/>
            <a:chOff x="4651247" y="5501640"/>
            <a:chExt cx="763905" cy="535305"/>
          </a:xfrm>
        </p:grpSpPr>
        <p:sp>
          <p:nvSpPr>
            <p:cNvPr id="17" name="object 17"/>
            <p:cNvSpPr/>
            <p:nvPr/>
          </p:nvSpPr>
          <p:spPr>
            <a:xfrm>
              <a:off x="4655819" y="5506212"/>
              <a:ext cx="754380" cy="182880"/>
            </a:xfrm>
            <a:custGeom>
              <a:avLst/>
              <a:gdLst/>
              <a:ahLst/>
              <a:cxnLst/>
              <a:rect l="l" t="t" r="r" b="b"/>
              <a:pathLst>
                <a:path w="754379" h="182879">
                  <a:moveTo>
                    <a:pt x="0" y="182880"/>
                  </a:moveTo>
                  <a:lnTo>
                    <a:pt x="754380" y="182880"/>
                  </a:lnTo>
                  <a:lnTo>
                    <a:pt x="754380" y="0"/>
                  </a:lnTo>
                  <a:lnTo>
                    <a:pt x="0" y="0"/>
                  </a:lnTo>
                  <a:lnTo>
                    <a:pt x="0" y="182880"/>
                  </a:lnTo>
                  <a:close/>
                </a:path>
              </a:pathLst>
            </a:custGeom>
            <a:ln w="9144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18" name="object 18"/>
            <p:cNvPicPr/>
            <p:nvPr/>
          </p:nvPicPr>
          <p:blipFill>
            <a:blip r:embed="rId8" cstate="print"/>
            <a:stretch>
              <a:fillRect/>
            </a:stretch>
          </p:blipFill>
          <p:spPr>
            <a:xfrm>
              <a:off x="4934712" y="5558028"/>
              <a:ext cx="196595" cy="201167"/>
            </a:xfrm>
            <a:prstGeom prst="rect">
              <a:avLst/>
            </a:prstGeom>
          </p:spPr>
        </p:pic>
        <p:sp>
          <p:nvSpPr>
            <p:cNvPr id="19" name="object 19"/>
            <p:cNvSpPr/>
            <p:nvPr/>
          </p:nvSpPr>
          <p:spPr>
            <a:xfrm>
              <a:off x="4655819" y="5792723"/>
              <a:ext cx="754380" cy="181610"/>
            </a:xfrm>
            <a:custGeom>
              <a:avLst/>
              <a:gdLst/>
              <a:ahLst/>
              <a:cxnLst/>
              <a:rect l="l" t="t" r="r" b="b"/>
              <a:pathLst>
                <a:path w="754379" h="181610">
                  <a:moveTo>
                    <a:pt x="0" y="181356"/>
                  </a:moveTo>
                  <a:lnTo>
                    <a:pt x="754380" y="181356"/>
                  </a:lnTo>
                  <a:lnTo>
                    <a:pt x="754380" y="0"/>
                  </a:lnTo>
                  <a:lnTo>
                    <a:pt x="0" y="0"/>
                  </a:lnTo>
                  <a:lnTo>
                    <a:pt x="0" y="181356"/>
                  </a:lnTo>
                  <a:close/>
                </a:path>
              </a:pathLst>
            </a:custGeom>
            <a:ln w="9143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20" name="object 20"/>
            <p:cNvPicPr/>
            <p:nvPr/>
          </p:nvPicPr>
          <p:blipFill>
            <a:blip r:embed="rId9" cstate="print"/>
            <a:stretch>
              <a:fillRect/>
            </a:stretch>
          </p:blipFill>
          <p:spPr>
            <a:xfrm>
              <a:off x="4940807" y="5844539"/>
              <a:ext cx="184404" cy="192023"/>
            </a:xfrm>
            <a:prstGeom prst="rect">
              <a:avLst/>
            </a:prstGeom>
          </p:spPr>
        </p:pic>
      </p:grpSp>
      <p:grpSp>
        <p:nvGrpSpPr>
          <p:cNvPr id="21" name="object 21"/>
          <p:cNvGrpSpPr/>
          <p:nvPr/>
        </p:nvGrpSpPr>
        <p:grpSpPr>
          <a:xfrm>
            <a:off x="5392050" y="5763768"/>
            <a:ext cx="1462246" cy="1374775"/>
            <a:chOff x="2343911" y="5763767"/>
            <a:chExt cx="635635" cy="1374775"/>
          </a:xfrm>
        </p:grpSpPr>
        <p:sp>
          <p:nvSpPr>
            <p:cNvPr id="22" name="object 22"/>
            <p:cNvSpPr/>
            <p:nvPr/>
          </p:nvSpPr>
          <p:spPr>
            <a:xfrm>
              <a:off x="2348483" y="5768339"/>
              <a:ext cx="626745" cy="1365885"/>
            </a:xfrm>
            <a:custGeom>
              <a:avLst/>
              <a:gdLst/>
              <a:ahLst/>
              <a:cxnLst/>
              <a:rect l="l" t="t" r="r" b="b"/>
              <a:pathLst>
                <a:path w="626744" h="1365884">
                  <a:moveTo>
                    <a:pt x="0" y="1365504"/>
                  </a:moveTo>
                  <a:lnTo>
                    <a:pt x="626364" y="1365504"/>
                  </a:lnTo>
                  <a:lnTo>
                    <a:pt x="626364" y="0"/>
                  </a:lnTo>
                  <a:lnTo>
                    <a:pt x="0" y="0"/>
                  </a:lnTo>
                  <a:lnTo>
                    <a:pt x="0" y="1365504"/>
                  </a:lnTo>
                  <a:close/>
                </a:path>
              </a:pathLst>
            </a:custGeom>
            <a:ln w="9143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23" name="object 23"/>
            <p:cNvPicPr/>
            <p:nvPr/>
          </p:nvPicPr>
          <p:blipFill>
            <a:blip r:embed="rId10" cstate="print"/>
            <a:stretch>
              <a:fillRect/>
            </a:stretch>
          </p:blipFill>
          <p:spPr>
            <a:xfrm>
              <a:off x="2574035" y="6306312"/>
              <a:ext cx="176784" cy="66039"/>
            </a:xfrm>
            <a:prstGeom prst="rect">
              <a:avLst/>
            </a:prstGeom>
          </p:spPr>
        </p:pic>
        <p:pic>
          <p:nvPicPr>
            <p:cNvPr id="24" name="object 24"/>
            <p:cNvPicPr/>
            <p:nvPr/>
          </p:nvPicPr>
          <p:blipFill>
            <a:blip r:embed="rId11" cstate="print"/>
            <a:stretch>
              <a:fillRect/>
            </a:stretch>
          </p:blipFill>
          <p:spPr>
            <a:xfrm>
              <a:off x="2444496" y="6412992"/>
              <a:ext cx="423671" cy="82295"/>
            </a:xfrm>
            <a:prstGeom prst="rect">
              <a:avLst/>
            </a:prstGeom>
          </p:spPr>
        </p:pic>
        <p:pic>
          <p:nvPicPr>
            <p:cNvPr id="25" name="object 25"/>
            <p:cNvPicPr/>
            <p:nvPr/>
          </p:nvPicPr>
          <p:blipFill>
            <a:blip r:embed="rId12" cstate="print"/>
            <a:stretch>
              <a:fillRect/>
            </a:stretch>
          </p:blipFill>
          <p:spPr>
            <a:xfrm>
              <a:off x="2517648" y="6516624"/>
              <a:ext cx="284987" cy="83820"/>
            </a:xfrm>
            <a:prstGeom prst="rect">
              <a:avLst/>
            </a:prstGeom>
          </p:spPr>
        </p:pic>
      </p:grpSp>
      <p:grpSp>
        <p:nvGrpSpPr>
          <p:cNvPr id="26" name="object 26"/>
          <p:cNvGrpSpPr/>
          <p:nvPr/>
        </p:nvGrpSpPr>
        <p:grpSpPr>
          <a:xfrm>
            <a:off x="3260471" y="5305044"/>
            <a:ext cx="555098" cy="82550"/>
            <a:chOff x="1417319" y="5305044"/>
            <a:chExt cx="241300" cy="82550"/>
          </a:xfrm>
        </p:grpSpPr>
        <p:pic>
          <p:nvPicPr>
            <p:cNvPr id="27" name="object 27"/>
            <p:cNvPicPr/>
            <p:nvPr/>
          </p:nvPicPr>
          <p:blipFill>
            <a:blip r:embed="rId13" cstate="print"/>
            <a:stretch>
              <a:fillRect/>
            </a:stretch>
          </p:blipFill>
          <p:spPr>
            <a:xfrm>
              <a:off x="1421891" y="5305044"/>
              <a:ext cx="231648" cy="82295"/>
            </a:xfrm>
            <a:prstGeom prst="rect">
              <a:avLst/>
            </a:prstGeom>
          </p:spPr>
        </p:pic>
        <p:sp>
          <p:nvSpPr>
            <p:cNvPr id="28" name="object 28"/>
            <p:cNvSpPr/>
            <p:nvPr/>
          </p:nvSpPr>
          <p:spPr>
            <a:xfrm>
              <a:off x="1417319" y="5379720"/>
              <a:ext cx="241300" cy="0"/>
            </a:xfrm>
            <a:custGeom>
              <a:avLst/>
              <a:gdLst/>
              <a:ahLst/>
              <a:cxnLst/>
              <a:rect l="l" t="t" r="r" b="b"/>
              <a:pathLst>
                <a:path w="241300">
                  <a:moveTo>
                    <a:pt x="0" y="0"/>
                  </a:moveTo>
                  <a:lnTo>
                    <a:pt x="240791" y="0"/>
                  </a:lnTo>
                </a:path>
              </a:pathLst>
            </a:custGeom>
            <a:ln w="6096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29" name="object 29"/>
          <p:cNvGrpSpPr/>
          <p:nvPr/>
        </p:nvGrpSpPr>
        <p:grpSpPr>
          <a:xfrm>
            <a:off x="14006008" y="5303520"/>
            <a:ext cx="712863" cy="83820"/>
            <a:chOff x="6088379" y="5303520"/>
            <a:chExt cx="309880" cy="83820"/>
          </a:xfrm>
        </p:grpSpPr>
        <p:pic>
          <p:nvPicPr>
            <p:cNvPr id="30" name="object 30"/>
            <p:cNvPicPr/>
            <p:nvPr/>
          </p:nvPicPr>
          <p:blipFill>
            <a:blip r:embed="rId14" cstate="print"/>
            <a:stretch>
              <a:fillRect/>
            </a:stretch>
          </p:blipFill>
          <p:spPr>
            <a:xfrm>
              <a:off x="6092951" y="5303520"/>
              <a:ext cx="303275" cy="83820"/>
            </a:xfrm>
            <a:prstGeom prst="rect">
              <a:avLst/>
            </a:prstGeom>
          </p:spPr>
        </p:pic>
        <p:sp>
          <p:nvSpPr>
            <p:cNvPr id="31" name="object 31"/>
            <p:cNvSpPr/>
            <p:nvPr/>
          </p:nvSpPr>
          <p:spPr>
            <a:xfrm>
              <a:off x="6088379" y="5379719"/>
              <a:ext cx="309880" cy="0"/>
            </a:xfrm>
            <a:custGeom>
              <a:avLst/>
              <a:gdLst/>
              <a:ahLst/>
              <a:cxnLst/>
              <a:rect l="l" t="t" r="r" b="b"/>
              <a:pathLst>
                <a:path w="309879">
                  <a:moveTo>
                    <a:pt x="0" y="0"/>
                  </a:moveTo>
                  <a:lnTo>
                    <a:pt x="309371" y="0"/>
                  </a:lnTo>
                </a:path>
              </a:pathLst>
            </a:custGeom>
            <a:ln w="6096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32" name="object 32"/>
          <p:cNvGrpSpPr/>
          <p:nvPr/>
        </p:nvGrpSpPr>
        <p:grpSpPr>
          <a:xfrm>
            <a:off x="2689015" y="5791200"/>
            <a:ext cx="1760246" cy="358140"/>
            <a:chOff x="1168908" y="5791200"/>
            <a:chExt cx="765175" cy="358140"/>
          </a:xfrm>
        </p:grpSpPr>
        <p:sp>
          <p:nvSpPr>
            <p:cNvPr id="33" name="object 33"/>
            <p:cNvSpPr/>
            <p:nvPr/>
          </p:nvSpPr>
          <p:spPr>
            <a:xfrm>
              <a:off x="1173480" y="5795772"/>
              <a:ext cx="756285" cy="291465"/>
            </a:xfrm>
            <a:custGeom>
              <a:avLst/>
              <a:gdLst/>
              <a:ahLst/>
              <a:cxnLst/>
              <a:rect l="l" t="t" r="r" b="b"/>
              <a:pathLst>
                <a:path w="756285" h="291464">
                  <a:moveTo>
                    <a:pt x="0" y="291083"/>
                  </a:moveTo>
                  <a:lnTo>
                    <a:pt x="755904" y="291083"/>
                  </a:lnTo>
                  <a:lnTo>
                    <a:pt x="755904" y="0"/>
                  </a:lnTo>
                  <a:lnTo>
                    <a:pt x="0" y="0"/>
                  </a:lnTo>
                  <a:lnTo>
                    <a:pt x="0" y="291083"/>
                  </a:lnTo>
                  <a:close/>
                </a:path>
              </a:pathLst>
            </a:custGeom>
            <a:ln w="9143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34" name="object 34"/>
            <p:cNvPicPr/>
            <p:nvPr/>
          </p:nvPicPr>
          <p:blipFill>
            <a:blip r:embed="rId15" cstate="print"/>
            <a:stretch>
              <a:fillRect/>
            </a:stretch>
          </p:blipFill>
          <p:spPr>
            <a:xfrm>
              <a:off x="1266444" y="5902452"/>
              <a:ext cx="571500" cy="246887"/>
            </a:xfrm>
            <a:prstGeom prst="rect">
              <a:avLst/>
            </a:prstGeom>
          </p:spPr>
        </p:pic>
      </p:grpSp>
      <p:grpSp>
        <p:nvGrpSpPr>
          <p:cNvPr id="35" name="object 35"/>
          <p:cNvGrpSpPr/>
          <p:nvPr/>
        </p:nvGrpSpPr>
        <p:grpSpPr>
          <a:xfrm>
            <a:off x="2689015" y="6300215"/>
            <a:ext cx="1760246" cy="363220"/>
            <a:chOff x="1168908" y="6300215"/>
            <a:chExt cx="765175" cy="363220"/>
          </a:xfrm>
        </p:grpSpPr>
        <p:sp>
          <p:nvSpPr>
            <p:cNvPr id="36" name="object 36"/>
            <p:cNvSpPr/>
            <p:nvPr/>
          </p:nvSpPr>
          <p:spPr>
            <a:xfrm>
              <a:off x="1173480" y="6304787"/>
              <a:ext cx="756285" cy="291465"/>
            </a:xfrm>
            <a:custGeom>
              <a:avLst/>
              <a:gdLst/>
              <a:ahLst/>
              <a:cxnLst/>
              <a:rect l="l" t="t" r="r" b="b"/>
              <a:pathLst>
                <a:path w="756285" h="291465">
                  <a:moveTo>
                    <a:pt x="0" y="291083"/>
                  </a:moveTo>
                  <a:lnTo>
                    <a:pt x="755904" y="291083"/>
                  </a:lnTo>
                  <a:lnTo>
                    <a:pt x="755904" y="0"/>
                  </a:lnTo>
                  <a:lnTo>
                    <a:pt x="0" y="0"/>
                  </a:lnTo>
                  <a:lnTo>
                    <a:pt x="0" y="291083"/>
                  </a:lnTo>
                  <a:close/>
                </a:path>
              </a:pathLst>
            </a:custGeom>
            <a:ln w="9144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37" name="object 37"/>
            <p:cNvPicPr/>
            <p:nvPr/>
          </p:nvPicPr>
          <p:blipFill>
            <a:blip r:embed="rId16" cstate="print"/>
            <a:stretch>
              <a:fillRect/>
            </a:stretch>
          </p:blipFill>
          <p:spPr>
            <a:xfrm>
              <a:off x="1275588" y="6411468"/>
              <a:ext cx="559308" cy="251460"/>
            </a:xfrm>
            <a:prstGeom prst="rect">
              <a:avLst/>
            </a:prstGeom>
          </p:spPr>
        </p:pic>
      </p:grpSp>
      <p:grpSp>
        <p:nvGrpSpPr>
          <p:cNvPr id="38" name="object 38"/>
          <p:cNvGrpSpPr/>
          <p:nvPr/>
        </p:nvGrpSpPr>
        <p:grpSpPr>
          <a:xfrm>
            <a:off x="13413517" y="6922008"/>
            <a:ext cx="1760246" cy="358140"/>
            <a:chOff x="5830824" y="6922008"/>
            <a:chExt cx="765175" cy="358140"/>
          </a:xfrm>
        </p:grpSpPr>
        <p:sp>
          <p:nvSpPr>
            <p:cNvPr id="39" name="object 39"/>
            <p:cNvSpPr/>
            <p:nvPr/>
          </p:nvSpPr>
          <p:spPr>
            <a:xfrm>
              <a:off x="5835396" y="6926580"/>
              <a:ext cx="756285" cy="291465"/>
            </a:xfrm>
            <a:custGeom>
              <a:avLst/>
              <a:gdLst/>
              <a:ahLst/>
              <a:cxnLst/>
              <a:rect l="l" t="t" r="r" b="b"/>
              <a:pathLst>
                <a:path w="756284" h="291465">
                  <a:moveTo>
                    <a:pt x="0" y="291083"/>
                  </a:moveTo>
                  <a:lnTo>
                    <a:pt x="755903" y="291083"/>
                  </a:lnTo>
                  <a:lnTo>
                    <a:pt x="755903" y="0"/>
                  </a:lnTo>
                  <a:lnTo>
                    <a:pt x="0" y="0"/>
                  </a:lnTo>
                  <a:lnTo>
                    <a:pt x="0" y="291083"/>
                  </a:lnTo>
                  <a:close/>
                </a:path>
              </a:pathLst>
            </a:custGeom>
            <a:ln w="9144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40" name="object 40"/>
            <p:cNvPicPr/>
            <p:nvPr/>
          </p:nvPicPr>
          <p:blipFill>
            <a:blip r:embed="rId17" cstate="print"/>
            <a:stretch>
              <a:fillRect/>
            </a:stretch>
          </p:blipFill>
          <p:spPr>
            <a:xfrm>
              <a:off x="6063996" y="7033260"/>
              <a:ext cx="304800" cy="246887"/>
            </a:xfrm>
            <a:prstGeom prst="rect">
              <a:avLst/>
            </a:prstGeom>
          </p:spPr>
        </p:pic>
      </p:grpSp>
      <p:grpSp>
        <p:nvGrpSpPr>
          <p:cNvPr id="41" name="object 41"/>
          <p:cNvGrpSpPr/>
          <p:nvPr/>
        </p:nvGrpSpPr>
        <p:grpSpPr>
          <a:xfrm>
            <a:off x="10699959" y="6355080"/>
            <a:ext cx="1757325" cy="254635"/>
            <a:chOff x="4651247" y="6355079"/>
            <a:chExt cx="763905" cy="254635"/>
          </a:xfrm>
        </p:grpSpPr>
        <p:sp>
          <p:nvSpPr>
            <p:cNvPr id="42" name="object 42"/>
            <p:cNvSpPr/>
            <p:nvPr/>
          </p:nvSpPr>
          <p:spPr>
            <a:xfrm>
              <a:off x="4655819" y="6359651"/>
              <a:ext cx="754380" cy="181610"/>
            </a:xfrm>
            <a:custGeom>
              <a:avLst/>
              <a:gdLst/>
              <a:ahLst/>
              <a:cxnLst/>
              <a:rect l="l" t="t" r="r" b="b"/>
              <a:pathLst>
                <a:path w="754379" h="181609">
                  <a:moveTo>
                    <a:pt x="0" y="181355"/>
                  </a:moveTo>
                  <a:lnTo>
                    <a:pt x="754380" y="181355"/>
                  </a:lnTo>
                  <a:lnTo>
                    <a:pt x="754380" y="0"/>
                  </a:lnTo>
                  <a:lnTo>
                    <a:pt x="0" y="0"/>
                  </a:lnTo>
                  <a:lnTo>
                    <a:pt x="0" y="181355"/>
                  </a:lnTo>
                  <a:close/>
                </a:path>
              </a:pathLst>
            </a:custGeom>
            <a:ln w="9143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43" name="object 43"/>
            <p:cNvPicPr/>
            <p:nvPr/>
          </p:nvPicPr>
          <p:blipFill>
            <a:blip r:embed="rId18" cstate="print"/>
            <a:stretch>
              <a:fillRect/>
            </a:stretch>
          </p:blipFill>
          <p:spPr>
            <a:xfrm>
              <a:off x="4760975" y="6412992"/>
              <a:ext cx="547115" cy="196595"/>
            </a:xfrm>
            <a:prstGeom prst="rect">
              <a:avLst/>
            </a:prstGeom>
          </p:spPr>
        </p:pic>
      </p:grpSp>
      <p:grpSp>
        <p:nvGrpSpPr>
          <p:cNvPr id="44" name="object 44"/>
          <p:cNvGrpSpPr/>
          <p:nvPr/>
        </p:nvGrpSpPr>
        <p:grpSpPr>
          <a:xfrm>
            <a:off x="10699959" y="6073140"/>
            <a:ext cx="1757325" cy="256540"/>
            <a:chOff x="4651247" y="6073140"/>
            <a:chExt cx="763905" cy="256540"/>
          </a:xfrm>
        </p:grpSpPr>
        <p:sp>
          <p:nvSpPr>
            <p:cNvPr id="45" name="object 45"/>
            <p:cNvSpPr/>
            <p:nvPr/>
          </p:nvSpPr>
          <p:spPr>
            <a:xfrm>
              <a:off x="4655819" y="6077712"/>
              <a:ext cx="754380" cy="181610"/>
            </a:xfrm>
            <a:custGeom>
              <a:avLst/>
              <a:gdLst/>
              <a:ahLst/>
              <a:cxnLst/>
              <a:rect l="l" t="t" r="r" b="b"/>
              <a:pathLst>
                <a:path w="754379" h="181610">
                  <a:moveTo>
                    <a:pt x="0" y="181355"/>
                  </a:moveTo>
                  <a:lnTo>
                    <a:pt x="754380" y="181355"/>
                  </a:lnTo>
                  <a:lnTo>
                    <a:pt x="754380" y="0"/>
                  </a:lnTo>
                  <a:lnTo>
                    <a:pt x="0" y="0"/>
                  </a:lnTo>
                  <a:lnTo>
                    <a:pt x="0" y="181355"/>
                  </a:lnTo>
                  <a:close/>
                </a:path>
              </a:pathLst>
            </a:custGeom>
            <a:ln w="9143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46" name="object 46"/>
            <p:cNvPicPr/>
            <p:nvPr/>
          </p:nvPicPr>
          <p:blipFill>
            <a:blip r:embed="rId19" cstate="print"/>
            <a:stretch>
              <a:fillRect/>
            </a:stretch>
          </p:blipFill>
          <p:spPr>
            <a:xfrm>
              <a:off x="4847843" y="6128003"/>
              <a:ext cx="376427" cy="201167"/>
            </a:xfrm>
            <a:prstGeom prst="rect">
              <a:avLst/>
            </a:prstGeom>
          </p:spPr>
        </p:pic>
      </p:grpSp>
      <p:grpSp>
        <p:nvGrpSpPr>
          <p:cNvPr id="47" name="object 47"/>
          <p:cNvGrpSpPr/>
          <p:nvPr/>
        </p:nvGrpSpPr>
        <p:grpSpPr>
          <a:xfrm>
            <a:off x="8028477" y="8339328"/>
            <a:ext cx="1802609" cy="312420"/>
            <a:chOff x="3489960" y="8339328"/>
            <a:chExt cx="783590" cy="312420"/>
          </a:xfrm>
        </p:grpSpPr>
        <p:sp>
          <p:nvSpPr>
            <p:cNvPr id="48" name="object 48"/>
            <p:cNvSpPr/>
            <p:nvPr/>
          </p:nvSpPr>
          <p:spPr>
            <a:xfrm>
              <a:off x="3494532" y="8343900"/>
              <a:ext cx="774700" cy="291465"/>
            </a:xfrm>
            <a:custGeom>
              <a:avLst/>
              <a:gdLst/>
              <a:ahLst/>
              <a:cxnLst/>
              <a:rect l="l" t="t" r="r" b="b"/>
              <a:pathLst>
                <a:path w="774700" h="291465">
                  <a:moveTo>
                    <a:pt x="774191" y="291083"/>
                  </a:moveTo>
                  <a:lnTo>
                    <a:pt x="0" y="291083"/>
                  </a:lnTo>
                  <a:lnTo>
                    <a:pt x="0" y="0"/>
                  </a:lnTo>
                  <a:lnTo>
                    <a:pt x="774191" y="0"/>
                  </a:lnTo>
                  <a:lnTo>
                    <a:pt x="774191" y="291083"/>
                  </a:lnTo>
                  <a:close/>
                </a:path>
                <a:path w="774700" h="291465">
                  <a:moveTo>
                    <a:pt x="0" y="291083"/>
                  </a:moveTo>
                  <a:lnTo>
                    <a:pt x="0" y="291083"/>
                  </a:lnTo>
                </a:path>
              </a:pathLst>
            </a:custGeom>
            <a:ln w="9144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49" name="object 49"/>
            <p:cNvPicPr/>
            <p:nvPr/>
          </p:nvPicPr>
          <p:blipFill>
            <a:blip r:embed="rId20" cstate="print"/>
            <a:stretch>
              <a:fillRect/>
            </a:stretch>
          </p:blipFill>
          <p:spPr>
            <a:xfrm>
              <a:off x="3555492" y="8450580"/>
              <a:ext cx="655319" cy="201167"/>
            </a:xfrm>
            <a:prstGeom prst="rect">
              <a:avLst/>
            </a:prstGeom>
          </p:spPr>
        </p:pic>
      </p:grpSp>
      <p:grpSp>
        <p:nvGrpSpPr>
          <p:cNvPr id="50" name="object 50"/>
          <p:cNvGrpSpPr/>
          <p:nvPr/>
        </p:nvGrpSpPr>
        <p:grpSpPr>
          <a:xfrm>
            <a:off x="13431046" y="7347205"/>
            <a:ext cx="1760246" cy="361315"/>
            <a:chOff x="5838444" y="7347204"/>
            <a:chExt cx="765175" cy="361315"/>
          </a:xfrm>
        </p:grpSpPr>
        <p:sp>
          <p:nvSpPr>
            <p:cNvPr id="51" name="object 51"/>
            <p:cNvSpPr/>
            <p:nvPr/>
          </p:nvSpPr>
          <p:spPr>
            <a:xfrm>
              <a:off x="5843016" y="7351776"/>
              <a:ext cx="756285" cy="291465"/>
            </a:xfrm>
            <a:custGeom>
              <a:avLst/>
              <a:gdLst/>
              <a:ahLst/>
              <a:cxnLst/>
              <a:rect l="l" t="t" r="r" b="b"/>
              <a:pathLst>
                <a:path w="756284" h="291465">
                  <a:moveTo>
                    <a:pt x="0" y="291083"/>
                  </a:moveTo>
                  <a:lnTo>
                    <a:pt x="755903" y="291083"/>
                  </a:lnTo>
                  <a:lnTo>
                    <a:pt x="755903" y="0"/>
                  </a:lnTo>
                  <a:lnTo>
                    <a:pt x="0" y="0"/>
                  </a:lnTo>
                  <a:lnTo>
                    <a:pt x="0" y="291083"/>
                  </a:lnTo>
                  <a:close/>
                </a:path>
              </a:pathLst>
            </a:custGeom>
            <a:ln w="9144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52" name="object 52"/>
            <p:cNvPicPr/>
            <p:nvPr/>
          </p:nvPicPr>
          <p:blipFill>
            <a:blip r:embed="rId21" cstate="print"/>
            <a:stretch>
              <a:fillRect/>
            </a:stretch>
          </p:blipFill>
          <p:spPr>
            <a:xfrm>
              <a:off x="5935980" y="7456932"/>
              <a:ext cx="571499" cy="251460"/>
            </a:xfrm>
            <a:prstGeom prst="rect">
              <a:avLst/>
            </a:prstGeom>
          </p:spPr>
        </p:pic>
      </p:grpSp>
      <p:grpSp>
        <p:nvGrpSpPr>
          <p:cNvPr id="53" name="object 53"/>
          <p:cNvGrpSpPr/>
          <p:nvPr/>
        </p:nvGrpSpPr>
        <p:grpSpPr>
          <a:xfrm>
            <a:off x="6843488" y="6246876"/>
            <a:ext cx="1041540" cy="55244"/>
            <a:chOff x="2974848" y="6246876"/>
            <a:chExt cx="452755" cy="55244"/>
          </a:xfrm>
        </p:grpSpPr>
        <p:sp>
          <p:nvSpPr>
            <p:cNvPr id="54" name="object 54"/>
            <p:cNvSpPr/>
            <p:nvPr/>
          </p:nvSpPr>
          <p:spPr>
            <a:xfrm>
              <a:off x="2974848" y="6274307"/>
              <a:ext cx="379730" cy="0"/>
            </a:xfrm>
            <a:custGeom>
              <a:avLst/>
              <a:gdLst/>
              <a:ahLst/>
              <a:cxnLst/>
              <a:rect l="l" t="t" r="r" b="b"/>
              <a:pathLst>
                <a:path w="379729">
                  <a:moveTo>
                    <a:pt x="0" y="0"/>
                  </a:moveTo>
                  <a:lnTo>
                    <a:pt x="379475" y="0"/>
                  </a:lnTo>
                </a:path>
              </a:pathLst>
            </a:custGeom>
            <a:ln w="9144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5" name="object 55"/>
            <p:cNvSpPr/>
            <p:nvPr/>
          </p:nvSpPr>
          <p:spPr>
            <a:xfrm>
              <a:off x="3346703" y="6246876"/>
              <a:ext cx="81280" cy="55244"/>
            </a:xfrm>
            <a:custGeom>
              <a:avLst/>
              <a:gdLst/>
              <a:ahLst/>
              <a:cxnLst/>
              <a:rect l="l" t="t" r="r" b="b"/>
              <a:pathLst>
                <a:path w="81279" h="55245">
                  <a:moveTo>
                    <a:pt x="0" y="54863"/>
                  </a:moveTo>
                  <a:lnTo>
                    <a:pt x="0" y="0"/>
                  </a:lnTo>
                  <a:lnTo>
                    <a:pt x="80772" y="27431"/>
                  </a:lnTo>
                  <a:lnTo>
                    <a:pt x="0" y="54863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56" name="object 56"/>
          <p:cNvGrpSpPr/>
          <p:nvPr/>
        </p:nvGrpSpPr>
        <p:grpSpPr>
          <a:xfrm>
            <a:off x="4438448" y="5913120"/>
            <a:ext cx="964118" cy="55244"/>
            <a:chOff x="1929383" y="5913120"/>
            <a:chExt cx="419100" cy="55244"/>
          </a:xfrm>
        </p:grpSpPr>
        <p:sp>
          <p:nvSpPr>
            <p:cNvPr id="57" name="object 57"/>
            <p:cNvSpPr/>
            <p:nvPr/>
          </p:nvSpPr>
          <p:spPr>
            <a:xfrm>
              <a:off x="1929383" y="5940552"/>
              <a:ext cx="342900" cy="0"/>
            </a:xfrm>
            <a:custGeom>
              <a:avLst/>
              <a:gdLst/>
              <a:ahLst/>
              <a:cxnLst/>
              <a:rect l="l" t="t" r="r" b="b"/>
              <a:pathLst>
                <a:path w="342900">
                  <a:moveTo>
                    <a:pt x="0" y="0"/>
                  </a:moveTo>
                  <a:lnTo>
                    <a:pt x="342900" y="0"/>
                  </a:lnTo>
                </a:path>
              </a:pathLst>
            </a:custGeom>
            <a:ln w="9144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8" name="object 58"/>
            <p:cNvSpPr/>
            <p:nvPr/>
          </p:nvSpPr>
          <p:spPr>
            <a:xfrm>
              <a:off x="2266187" y="5913120"/>
              <a:ext cx="82550" cy="55244"/>
            </a:xfrm>
            <a:custGeom>
              <a:avLst/>
              <a:gdLst/>
              <a:ahLst/>
              <a:cxnLst/>
              <a:rect l="l" t="t" r="r" b="b"/>
              <a:pathLst>
                <a:path w="82550" h="55245">
                  <a:moveTo>
                    <a:pt x="0" y="54864"/>
                  </a:moveTo>
                  <a:lnTo>
                    <a:pt x="0" y="0"/>
                  </a:lnTo>
                  <a:lnTo>
                    <a:pt x="82296" y="27432"/>
                  </a:lnTo>
                  <a:lnTo>
                    <a:pt x="0" y="54864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59" name="object 59"/>
          <p:cNvGrpSpPr/>
          <p:nvPr/>
        </p:nvGrpSpPr>
        <p:grpSpPr>
          <a:xfrm>
            <a:off x="4438448" y="6420611"/>
            <a:ext cx="964118" cy="53340"/>
            <a:chOff x="1929383" y="6420611"/>
            <a:chExt cx="419100" cy="53340"/>
          </a:xfrm>
        </p:grpSpPr>
        <p:sp>
          <p:nvSpPr>
            <p:cNvPr id="60" name="object 60"/>
            <p:cNvSpPr/>
            <p:nvPr/>
          </p:nvSpPr>
          <p:spPr>
            <a:xfrm>
              <a:off x="1929383" y="6446519"/>
              <a:ext cx="342900" cy="0"/>
            </a:xfrm>
            <a:custGeom>
              <a:avLst/>
              <a:gdLst/>
              <a:ahLst/>
              <a:cxnLst/>
              <a:rect l="l" t="t" r="r" b="b"/>
              <a:pathLst>
                <a:path w="342900">
                  <a:moveTo>
                    <a:pt x="0" y="0"/>
                  </a:moveTo>
                  <a:lnTo>
                    <a:pt x="342900" y="0"/>
                  </a:lnTo>
                </a:path>
              </a:pathLst>
            </a:custGeom>
            <a:ln w="9144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1" name="object 61"/>
            <p:cNvSpPr/>
            <p:nvPr/>
          </p:nvSpPr>
          <p:spPr>
            <a:xfrm>
              <a:off x="2266187" y="6420611"/>
              <a:ext cx="82550" cy="53340"/>
            </a:xfrm>
            <a:custGeom>
              <a:avLst/>
              <a:gdLst/>
              <a:ahLst/>
              <a:cxnLst/>
              <a:rect l="l" t="t" r="r" b="b"/>
              <a:pathLst>
                <a:path w="82550" h="53339">
                  <a:moveTo>
                    <a:pt x="0" y="53339"/>
                  </a:moveTo>
                  <a:lnTo>
                    <a:pt x="0" y="0"/>
                  </a:lnTo>
                  <a:lnTo>
                    <a:pt x="82296" y="25907"/>
                  </a:lnTo>
                  <a:lnTo>
                    <a:pt x="0" y="53339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62" name="object 62"/>
          <p:cNvGrpSpPr/>
          <p:nvPr/>
        </p:nvGrpSpPr>
        <p:grpSpPr>
          <a:xfrm>
            <a:off x="4438448" y="6905244"/>
            <a:ext cx="964118" cy="55244"/>
            <a:chOff x="1929383" y="6905244"/>
            <a:chExt cx="419100" cy="55244"/>
          </a:xfrm>
        </p:grpSpPr>
        <p:sp>
          <p:nvSpPr>
            <p:cNvPr id="63" name="object 63"/>
            <p:cNvSpPr/>
            <p:nvPr/>
          </p:nvSpPr>
          <p:spPr>
            <a:xfrm>
              <a:off x="1929383" y="6932676"/>
              <a:ext cx="342900" cy="0"/>
            </a:xfrm>
            <a:custGeom>
              <a:avLst/>
              <a:gdLst/>
              <a:ahLst/>
              <a:cxnLst/>
              <a:rect l="l" t="t" r="r" b="b"/>
              <a:pathLst>
                <a:path w="342900">
                  <a:moveTo>
                    <a:pt x="0" y="0"/>
                  </a:moveTo>
                  <a:lnTo>
                    <a:pt x="342900" y="0"/>
                  </a:lnTo>
                </a:path>
              </a:pathLst>
            </a:custGeom>
            <a:ln w="9144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4" name="object 64"/>
            <p:cNvSpPr/>
            <p:nvPr/>
          </p:nvSpPr>
          <p:spPr>
            <a:xfrm>
              <a:off x="2266187" y="6905244"/>
              <a:ext cx="82550" cy="55244"/>
            </a:xfrm>
            <a:custGeom>
              <a:avLst/>
              <a:gdLst/>
              <a:ahLst/>
              <a:cxnLst/>
              <a:rect l="l" t="t" r="r" b="b"/>
              <a:pathLst>
                <a:path w="82550" h="55245">
                  <a:moveTo>
                    <a:pt x="0" y="54863"/>
                  </a:moveTo>
                  <a:lnTo>
                    <a:pt x="0" y="0"/>
                  </a:lnTo>
                  <a:lnTo>
                    <a:pt x="82296" y="27432"/>
                  </a:lnTo>
                  <a:lnTo>
                    <a:pt x="0" y="54863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65" name="object 65"/>
          <p:cNvGrpSpPr/>
          <p:nvPr/>
        </p:nvGrpSpPr>
        <p:grpSpPr>
          <a:xfrm>
            <a:off x="4427930" y="7133844"/>
            <a:ext cx="1802609" cy="396240"/>
            <a:chOff x="1924811" y="7133844"/>
            <a:chExt cx="783590" cy="396240"/>
          </a:xfrm>
        </p:grpSpPr>
        <p:sp>
          <p:nvSpPr>
            <p:cNvPr id="66" name="object 66"/>
            <p:cNvSpPr/>
            <p:nvPr/>
          </p:nvSpPr>
          <p:spPr>
            <a:xfrm>
              <a:off x="1929383" y="7208520"/>
              <a:ext cx="751840" cy="317500"/>
            </a:xfrm>
            <a:custGeom>
              <a:avLst/>
              <a:gdLst/>
              <a:ahLst/>
              <a:cxnLst/>
              <a:rect l="l" t="t" r="r" b="b"/>
              <a:pathLst>
                <a:path w="751839" h="317500">
                  <a:moveTo>
                    <a:pt x="0" y="316992"/>
                  </a:moveTo>
                  <a:lnTo>
                    <a:pt x="751332" y="316992"/>
                  </a:lnTo>
                  <a:lnTo>
                    <a:pt x="751332" y="0"/>
                  </a:lnTo>
                </a:path>
              </a:pathLst>
            </a:custGeom>
            <a:ln w="9144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7" name="object 67"/>
            <p:cNvSpPr/>
            <p:nvPr/>
          </p:nvSpPr>
          <p:spPr>
            <a:xfrm>
              <a:off x="2653283" y="7133844"/>
              <a:ext cx="55244" cy="81280"/>
            </a:xfrm>
            <a:custGeom>
              <a:avLst/>
              <a:gdLst/>
              <a:ahLst/>
              <a:cxnLst/>
              <a:rect l="l" t="t" r="r" b="b"/>
              <a:pathLst>
                <a:path w="55244" h="81279">
                  <a:moveTo>
                    <a:pt x="54864" y="80771"/>
                  </a:moveTo>
                  <a:lnTo>
                    <a:pt x="0" y="80771"/>
                  </a:lnTo>
                  <a:lnTo>
                    <a:pt x="27432" y="0"/>
                  </a:lnTo>
                  <a:lnTo>
                    <a:pt x="54864" y="80771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68" name="object 68"/>
          <p:cNvGrpSpPr/>
          <p:nvPr/>
        </p:nvGrpSpPr>
        <p:grpSpPr>
          <a:xfrm>
            <a:off x="9981252" y="5568696"/>
            <a:ext cx="730393" cy="55244"/>
            <a:chOff x="4338827" y="5568696"/>
            <a:chExt cx="317500" cy="55244"/>
          </a:xfrm>
        </p:grpSpPr>
        <p:sp>
          <p:nvSpPr>
            <p:cNvPr id="69" name="object 69"/>
            <p:cNvSpPr/>
            <p:nvPr/>
          </p:nvSpPr>
          <p:spPr>
            <a:xfrm>
              <a:off x="4411980" y="5596128"/>
              <a:ext cx="243840" cy="0"/>
            </a:xfrm>
            <a:custGeom>
              <a:avLst/>
              <a:gdLst/>
              <a:ahLst/>
              <a:cxnLst/>
              <a:rect l="l" t="t" r="r" b="b"/>
              <a:pathLst>
                <a:path w="243839">
                  <a:moveTo>
                    <a:pt x="243839" y="0"/>
                  </a:moveTo>
                  <a:lnTo>
                    <a:pt x="0" y="0"/>
                  </a:lnTo>
                </a:path>
              </a:pathLst>
            </a:custGeom>
            <a:ln w="9144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0" name="object 70"/>
            <p:cNvSpPr/>
            <p:nvPr/>
          </p:nvSpPr>
          <p:spPr>
            <a:xfrm>
              <a:off x="4338827" y="5568696"/>
              <a:ext cx="81280" cy="55244"/>
            </a:xfrm>
            <a:custGeom>
              <a:avLst/>
              <a:gdLst/>
              <a:ahLst/>
              <a:cxnLst/>
              <a:rect l="l" t="t" r="r" b="b"/>
              <a:pathLst>
                <a:path w="81279" h="55245">
                  <a:moveTo>
                    <a:pt x="80772" y="54864"/>
                  </a:moveTo>
                  <a:lnTo>
                    <a:pt x="0" y="27432"/>
                  </a:lnTo>
                  <a:lnTo>
                    <a:pt x="80772" y="0"/>
                  </a:lnTo>
                  <a:lnTo>
                    <a:pt x="80772" y="54864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71" name="object 71"/>
          <p:cNvGrpSpPr/>
          <p:nvPr/>
        </p:nvGrpSpPr>
        <p:grpSpPr>
          <a:xfrm>
            <a:off x="9981252" y="5855207"/>
            <a:ext cx="730393" cy="55244"/>
            <a:chOff x="4338827" y="5855207"/>
            <a:chExt cx="317500" cy="55244"/>
          </a:xfrm>
        </p:grpSpPr>
        <p:sp>
          <p:nvSpPr>
            <p:cNvPr id="72" name="object 72"/>
            <p:cNvSpPr/>
            <p:nvPr/>
          </p:nvSpPr>
          <p:spPr>
            <a:xfrm>
              <a:off x="4411980" y="5882639"/>
              <a:ext cx="167640" cy="0"/>
            </a:xfrm>
            <a:custGeom>
              <a:avLst/>
              <a:gdLst/>
              <a:ahLst/>
              <a:cxnLst/>
              <a:rect l="l" t="t" r="r" b="b"/>
              <a:pathLst>
                <a:path w="167639">
                  <a:moveTo>
                    <a:pt x="167639" y="0"/>
                  </a:moveTo>
                  <a:lnTo>
                    <a:pt x="0" y="0"/>
                  </a:lnTo>
                </a:path>
              </a:pathLst>
            </a:custGeom>
            <a:ln w="9144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3" name="object 73"/>
            <p:cNvSpPr/>
            <p:nvPr/>
          </p:nvSpPr>
          <p:spPr>
            <a:xfrm>
              <a:off x="4338815" y="5855207"/>
              <a:ext cx="317500" cy="55244"/>
            </a:xfrm>
            <a:custGeom>
              <a:avLst/>
              <a:gdLst/>
              <a:ahLst/>
              <a:cxnLst/>
              <a:rect l="l" t="t" r="r" b="b"/>
              <a:pathLst>
                <a:path w="317500" h="55245">
                  <a:moveTo>
                    <a:pt x="80784" y="0"/>
                  </a:moveTo>
                  <a:lnTo>
                    <a:pt x="0" y="27432"/>
                  </a:lnTo>
                  <a:lnTo>
                    <a:pt x="80784" y="54864"/>
                  </a:lnTo>
                  <a:lnTo>
                    <a:pt x="80784" y="0"/>
                  </a:lnTo>
                  <a:close/>
                </a:path>
                <a:path w="317500" h="55245">
                  <a:moveTo>
                    <a:pt x="316992" y="27432"/>
                  </a:moveTo>
                  <a:lnTo>
                    <a:pt x="234708" y="0"/>
                  </a:lnTo>
                  <a:lnTo>
                    <a:pt x="234708" y="54864"/>
                  </a:lnTo>
                  <a:lnTo>
                    <a:pt x="316992" y="27432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74" name="object 74"/>
          <p:cNvGrpSpPr/>
          <p:nvPr/>
        </p:nvGrpSpPr>
        <p:grpSpPr>
          <a:xfrm>
            <a:off x="9981252" y="6431279"/>
            <a:ext cx="730393" cy="55244"/>
            <a:chOff x="4338827" y="6431279"/>
            <a:chExt cx="317500" cy="55244"/>
          </a:xfrm>
        </p:grpSpPr>
        <p:sp>
          <p:nvSpPr>
            <p:cNvPr id="75" name="object 75"/>
            <p:cNvSpPr/>
            <p:nvPr/>
          </p:nvSpPr>
          <p:spPr>
            <a:xfrm>
              <a:off x="4411980" y="6458711"/>
              <a:ext cx="167640" cy="0"/>
            </a:xfrm>
            <a:custGeom>
              <a:avLst/>
              <a:gdLst/>
              <a:ahLst/>
              <a:cxnLst/>
              <a:rect l="l" t="t" r="r" b="b"/>
              <a:pathLst>
                <a:path w="167639">
                  <a:moveTo>
                    <a:pt x="167639" y="0"/>
                  </a:moveTo>
                  <a:lnTo>
                    <a:pt x="0" y="0"/>
                  </a:lnTo>
                </a:path>
              </a:pathLst>
            </a:custGeom>
            <a:ln w="9144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6" name="object 76"/>
            <p:cNvSpPr/>
            <p:nvPr/>
          </p:nvSpPr>
          <p:spPr>
            <a:xfrm>
              <a:off x="4338815" y="6431292"/>
              <a:ext cx="317500" cy="55244"/>
            </a:xfrm>
            <a:custGeom>
              <a:avLst/>
              <a:gdLst/>
              <a:ahLst/>
              <a:cxnLst/>
              <a:rect l="l" t="t" r="r" b="b"/>
              <a:pathLst>
                <a:path w="317500" h="55245">
                  <a:moveTo>
                    <a:pt x="80784" y="0"/>
                  </a:moveTo>
                  <a:lnTo>
                    <a:pt x="0" y="27432"/>
                  </a:lnTo>
                  <a:lnTo>
                    <a:pt x="80784" y="54864"/>
                  </a:lnTo>
                  <a:lnTo>
                    <a:pt x="80784" y="0"/>
                  </a:lnTo>
                  <a:close/>
                </a:path>
                <a:path w="317500" h="55245">
                  <a:moveTo>
                    <a:pt x="316992" y="27432"/>
                  </a:moveTo>
                  <a:lnTo>
                    <a:pt x="234708" y="0"/>
                  </a:lnTo>
                  <a:lnTo>
                    <a:pt x="234708" y="54864"/>
                  </a:lnTo>
                  <a:lnTo>
                    <a:pt x="316992" y="27432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77" name="object 77"/>
          <p:cNvGrpSpPr/>
          <p:nvPr/>
        </p:nvGrpSpPr>
        <p:grpSpPr>
          <a:xfrm>
            <a:off x="9981252" y="6147815"/>
            <a:ext cx="730393" cy="55244"/>
            <a:chOff x="4338827" y="6147815"/>
            <a:chExt cx="317500" cy="55244"/>
          </a:xfrm>
        </p:grpSpPr>
        <p:sp>
          <p:nvSpPr>
            <p:cNvPr id="78" name="object 78"/>
            <p:cNvSpPr/>
            <p:nvPr/>
          </p:nvSpPr>
          <p:spPr>
            <a:xfrm>
              <a:off x="4411980" y="6175247"/>
              <a:ext cx="167640" cy="0"/>
            </a:xfrm>
            <a:custGeom>
              <a:avLst/>
              <a:gdLst/>
              <a:ahLst/>
              <a:cxnLst/>
              <a:rect l="l" t="t" r="r" b="b"/>
              <a:pathLst>
                <a:path w="167639">
                  <a:moveTo>
                    <a:pt x="167639" y="0"/>
                  </a:moveTo>
                  <a:lnTo>
                    <a:pt x="0" y="0"/>
                  </a:lnTo>
                </a:path>
              </a:pathLst>
            </a:custGeom>
            <a:ln w="9144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9" name="object 79"/>
            <p:cNvSpPr/>
            <p:nvPr/>
          </p:nvSpPr>
          <p:spPr>
            <a:xfrm>
              <a:off x="4338815" y="6147828"/>
              <a:ext cx="317500" cy="55244"/>
            </a:xfrm>
            <a:custGeom>
              <a:avLst/>
              <a:gdLst/>
              <a:ahLst/>
              <a:cxnLst/>
              <a:rect l="l" t="t" r="r" b="b"/>
              <a:pathLst>
                <a:path w="317500" h="55245">
                  <a:moveTo>
                    <a:pt x="80784" y="0"/>
                  </a:moveTo>
                  <a:lnTo>
                    <a:pt x="0" y="27432"/>
                  </a:lnTo>
                  <a:lnTo>
                    <a:pt x="80784" y="54864"/>
                  </a:lnTo>
                  <a:lnTo>
                    <a:pt x="80784" y="0"/>
                  </a:lnTo>
                  <a:close/>
                </a:path>
                <a:path w="317500" h="55245">
                  <a:moveTo>
                    <a:pt x="316992" y="27432"/>
                  </a:moveTo>
                  <a:lnTo>
                    <a:pt x="234708" y="0"/>
                  </a:lnTo>
                  <a:lnTo>
                    <a:pt x="234708" y="54864"/>
                  </a:lnTo>
                  <a:lnTo>
                    <a:pt x="316992" y="27432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80" name="object 80"/>
          <p:cNvGrpSpPr/>
          <p:nvPr/>
        </p:nvGrpSpPr>
        <p:grpSpPr>
          <a:xfrm>
            <a:off x="9981253" y="7043928"/>
            <a:ext cx="3443071" cy="53340"/>
            <a:chOff x="4338827" y="7043928"/>
            <a:chExt cx="1496695" cy="53340"/>
          </a:xfrm>
        </p:grpSpPr>
        <p:sp>
          <p:nvSpPr>
            <p:cNvPr id="81" name="object 81"/>
            <p:cNvSpPr/>
            <p:nvPr/>
          </p:nvSpPr>
          <p:spPr>
            <a:xfrm>
              <a:off x="4338827" y="7069835"/>
              <a:ext cx="1422400" cy="0"/>
            </a:xfrm>
            <a:custGeom>
              <a:avLst/>
              <a:gdLst/>
              <a:ahLst/>
              <a:cxnLst/>
              <a:rect l="l" t="t" r="r" b="b"/>
              <a:pathLst>
                <a:path w="1422400">
                  <a:moveTo>
                    <a:pt x="0" y="0"/>
                  </a:moveTo>
                  <a:lnTo>
                    <a:pt x="1421891" y="0"/>
                  </a:lnTo>
                </a:path>
              </a:pathLst>
            </a:custGeom>
            <a:ln w="9144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2" name="object 82"/>
            <p:cNvSpPr/>
            <p:nvPr/>
          </p:nvSpPr>
          <p:spPr>
            <a:xfrm>
              <a:off x="5753099" y="7043928"/>
              <a:ext cx="82550" cy="53340"/>
            </a:xfrm>
            <a:custGeom>
              <a:avLst/>
              <a:gdLst/>
              <a:ahLst/>
              <a:cxnLst/>
              <a:rect l="l" t="t" r="r" b="b"/>
              <a:pathLst>
                <a:path w="82550" h="53340">
                  <a:moveTo>
                    <a:pt x="0" y="53339"/>
                  </a:moveTo>
                  <a:lnTo>
                    <a:pt x="0" y="0"/>
                  </a:lnTo>
                  <a:lnTo>
                    <a:pt x="82296" y="25907"/>
                  </a:lnTo>
                  <a:lnTo>
                    <a:pt x="0" y="53339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83" name="object 83"/>
          <p:cNvGrpSpPr/>
          <p:nvPr/>
        </p:nvGrpSpPr>
        <p:grpSpPr>
          <a:xfrm>
            <a:off x="9981253" y="7469123"/>
            <a:ext cx="3460601" cy="55244"/>
            <a:chOff x="4338827" y="7469123"/>
            <a:chExt cx="1504315" cy="55244"/>
          </a:xfrm>
        </p:grpSpPr>
        <p:sp>
          <p:nvSpPr>
            <p:cNvPr id="84" name="object 84"/>
            <p:cNvSpPr/>
            <p:nvPr/>
          </p:nvSpPr>
          <p:spPr>
            <a:xfrm>
              <a:off x="4338827" y="7496555"/>
              <a:ext cx="1428115" cy="0"/>
            </a:xfrm>
            <a:custGeom>
              <a:avLst/>
              <a:gdLst/>
              <a:ahLst/>
              <a:cxnLst/>
              <a:rect l="l" t="t" r="r" b="b"/>
              <a:pathLst>
                <a:path w="1428114">
                  <a:moveTo>
                    <a:pt x="0" y="0"/>
                  </a:moveTo>
                  <a:lnTo>
                    <a:pt x="1427988" y="0"/>
                  </a:lnTo>
                </a:path>
              </a:pathLst>
            </a:custGeom>
            <a:ln w="9144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5" name="object 85"/>
            <p:cNvSpPr/>
            <p:nvPr/>
          </p:nvSpPr>
          <p:spPr>
            <a:xfrm>
              <a:off x="5760719" y="7469123"/>
              <a:ext cx="82550" cy="55244"/>
            </a:xfrm>
            <a:custGeom>
              <a:avLst/>
              <a:gdLst/>
              <a:ahLst/>
              <a:cxnLst/>
              <a:rect l="l" t="t" r="r" b="b"/>
              <a:pathLst>
                <a:path w="82550" h="55245">
                  <a:moveTo>
                    <a:pt x="0" y="54864"/>
                  </a:moveTo>
                  <a:lnTo>
                    <a:pt x="0" y="0"/>
                  </a:lnTo>
                  <a:lnTo>
                    <a:pt x="82296" y="27432"/>
                  </a:lnTo>
                  <a:lnTo>
                    <a:pt x="0" y="54864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86" name="object 86"/>
          <p:cNvGrpSpPr/>
          <p:nvPr/>
        </p:nvGrpSpPr>
        <p:grpSpPr>
          <a:xfrm>
            <a:off x="8869889" y="7700772"/>
            <a:ext cx="151922" cy="643255"/>
            <a:chOff x="3855720" y="7700771"/>
            <a:chExt cx="66040" cy="643255"/>
          </a:xfrm>
        </p:grpSpPr>
        <p:sp>
          <p:nvSpPr>
            <p:cNvPr id="87" name="object 87"/>
            <p:cNvSpPr/>
            <p:nvPr/>
          </p:nvSpPr>
          <p:spPr>
            <a:xfrm>
              <a:off x="3883152" y="7776971"/>
              <a:ext cx="10795" cy="494030"/>
            </a:xfrm>
            <a:custGeom>
              <a:avLst/>
              <a:gdLst/>
              <a:ahLst/>
              <a:cxnLst/>
              <a:rect l="l" t="t" r="r" b="b"/>
              <a:pathLst>
                <a:path w="10795" h="494029">
                  <a:moveTo>
                    <a:pt x="0" y="0"/>
                  </a:moveTo>
                  <a:lnTo>
                    <a:pt x="10667" y="493776"/>
                  </a:lnTo>
                </a:path>
              </a:pathLst>
            </a:custGeom>
            <a:ln w="9144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8" name="object 88"/>
            <p:cNvSpPr/>
            <p:nvPr/>
          </p:nvSpPr>
          <p:spPr>
            <a:xfrm>
              <a:off x="3855707" y="7700771"/>
              <a:ext cx="66040" cy="643255"/>
            </a:xfrm>
            <a:custGeom>
              <a:avLst/>
              <a:gdLst/>
              <a:ahLst/>
              <a:cxnLst/>
              <a:rect l="l" t="t" r="r" b="b"/>
              <a:pathLst>
                <a:path w="66039" h="643254">
                  <a:moveTo>
                    <a:pt x="54864" y="82296"/>
                  </a:moveTo>
                  <a:lnTo>
                    <a:pt x="25908" y="0"/>
                  </a:lnTo>
                  <a:lnTo>
                    <a:pt x="0" y="82296"/>
                  </a:lnTo>
                  <a:lnTo>
                    <a:pt x="54864" y="82296"/>
                  </a:lnTo>
                  <a:close/>
                </a:path>
                <a:path w="66039" h="643254">
                  <a:moveTo>
                    <a:pt x="65532" y="562368"/>
                  </a:moveTo>
                  <a:lnTo>
                    <a:pt x="10680" y="562368"/>
                  </a:lnTo>
                  <a:lnTo>
                    <a:pt x="39624" y="643128"/>
                  </a:lnTo>
                  <a:lnTo>
                    <a:pt x="65532" y="562368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89" name="object 89"/>
          <p:cNvSpPr/>
          <p:nvPr/>
        </p:nvSpPr>
        <p:spPr>
          <a:xfrm>
            <a:off x="1444422" y="9413748"/>
            <a:ext cx="15051933" cy="9525"/>
          </a:xfrm>
          <a:custGeom>
            <a:avLst/>
            <a:gdLst/>
            <a:ahLst/>
            <a:cxnLst/>
            <a:rect l="l" t="t" r="r" b="b"/>
            <a:pathLst>
              <a:path w="6543040" h="9525">
                <a:moveTo>
                  <a:pt x="6542531" y="9144"/>
                </a:moveTo>
                <a:lnTo>
                  <a:pt x="0" y="9144"/>
                </a:lnTo>
                <a:lnTo>
                  <a:pt x="0" y="0"/>
                </a:lnTo>
                <a:lnTo>
                  <a:pt x="6542531" y="0"/>
                </a:lnTo>
                <a:lnTo>
                  <a:pt x="6542531" y="9144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0" name="object 90"/>
          <p:cNvSpPr txBox="1"/>
          <p:nvPr/>
        </p:nvSpPr>
        <p:spPr>
          <a:xfrm>
            <a:off x="16290754" y="349008"/>
            <a:ext cx="192824" cy="135935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sz="800" spc="10" dirty="0">
                <a:latin typeface="Microsoft Sans Serif"/>
                <a:cs typeface="Microsoft Sans Serif"/>
              </a:rPr>
              <a:t>1</a:t>
            </a:r>
            <a:endParaRPr sz="800">
              <a:latin typeface="Microsoft Sans Serif"/>
              <a:cs typeface="Microsoft Sans Serif"/>
            </a:endParaRPr>
          </a:p>
        </p:txBody>
      </p:sp>
      <p:sp>
        <p:nvSpPr>
          <p:cNvPr id="91" name="object 91"/>
          <p:cNvSpPr txBox="1"/>
          <p:nvPr/>
        </p:nvSpPr>
        <p:spPr>
          <a:xfrm>
            <a:off x="2715959" y="850914"/>
            <a:ext cx="11662910" cy="677545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sz="1600" spc="10" dirty="0">
                <a:latin typeface="Microsoft Sans Serif"/>
                <a:cs typeface="Microsoft Sans Serif"/>
              </a:rPr>
              <a:t>Sistemas</a:t>
            </a:r>
            <a:r>
              <a:rPr sz="1600" spc="-10" dirty="0">
                <a:latin typeface="Microsoft Sans Serif"/>
                <a:cs typeface="Microsoft Sans Serif"/>
              </a:rPr>
              <a:t> </a:t>
            </a:r>
            <a:r>
              <a:rPr sz="1600" spc="50" dirty="0">
                <a:latin typeface="Microsoft Sans Serif"/>
                <a:cs typeface="Microsoft Sans Serif"/>
              </a:rPr>
              <a:t>de</a:t>
            </a:r>
            <a:r>
              <a:rPr sz="1600" spc="-10" dirty="0">
                <a:latin typeface="Microsoft Sans Serif"/>
                <a:cs typeface="Microsoft Sans Serif"/>
              </a:rPr>
              <a:t> </a:t>
            </a:r>
            <a:r>
              <a:rPr sz="1600" spc="60" dirty="0">
                <a:latin typeface="Microsoft Sans Serif"/>
                <a:cs typeface="Microsoft Sans Serif"/>
              </a:rPr>
              <a:t>protección</a:t>
            </a:r>
            <a:r>
              <a:rPr sz="1600" spc="-10" dirty="0">
                <a:latin typeface="Microsoft Sans Serif"/>
                <a:cs typeface="Microsoft Sans Serif"/>
              </a:rPr>
              <a:t> </a:t>
            </a:r>
            <a:r>
              <a:rPr sz="1600" spc="50" dirty="0">
                <a:latin typeface="Microsoft Sans Serif"/>
                <a:cs typeface="Microsoft Sans Serif"/>
              </a:rPr>
              <a:t>de</a:t>
            </a:r>
            <a:r>
              <a:rPr sz="1600" spc="-10" dirty="0">
                <a:latin typeface="Microsoft Sans Serif"/>
                <a:cs typeface="Microsoft Sans Serif"/>
              </a:rPr>
              <a:t> </a:t>
            </a:r>
            <a:r>
              <a:rPr sz="1600" spc="55" dirty="0">
                <a:latin typeface="Microsoft Sans Serif"/>
                <a:cs typeface="Microsoft Sans Serif"/>
              </a:rPr>
              <a:t>generadores</a:t>
            </a:r>
            <a:r>
              <a:rPr sz="1600" spc="-10" dirty="0">
                <a:latin typeface="Microsoft Sans Serif"/>
                <a:cs typeface="Microsoft Sans Serif"/>
              </a:rPr>
              <a:t> </a:t>
            </a:r>
            <a:r>
              <a:rPr sz="1600" spc="80" dirty="0">
                <a:latin typeface="Microsoft Sans Serif"/>
                <a:cs typeface="Microsoft Sans Serif"/>
              </a:rPr>
              <a:t>multifunción</a:t>
            </a:r>
            <a:endParaRPr sz="1600">
              <a:latin typeface="Microsoft Sans Serif"/>
              <a:cs typeface="Microsoft Sans Serif"/>
            </a:endParaRPr>
          </a:p>
          <a:p>
            <a:pPr marL="141605" algn="ctr">
              <a:lnSpc>
                <a:spcPct val="100000"/>
              </a:lnSpc>
              <a:spcBef>
                <a:spcPts val="1950"/>
              </a:spcBef>
            </a:pPr>
            <a:r>
              <a:rPr sz="1050" spc="60" dirty="0">
                <a:latin typeface="Microsoft Sans Serif"/>
                <a:cs typeface="Microsoft Sans Serif"/>
              </a:rPr>
              <a:t>Murty</a:t>
            </a:r>
            <a:r>
              <a:rPr sz="1050" spc="-10" dirty="0">
                <a:latin typeface="Microsoft Sans Serif"/>
                <a:cs typeface="Microsoft Sans Serif"/>
              </a:rPr>
              <a:t> </a:t>
            </a:r>
            <a:r>
              <a:rPr sz="1050" spc="-90" dirty="0">
                <a:latin typeface="Microsoft Sans Serif"/>
                <a:cs typeface="Microsoft Sans Serif"/>
              </a:rPr>
              <a:t>VVS</a:t>
            </a:r>
            <a:r>
              <a:rPr sz="1050" spc="-10" dirty="0">
                <a:latin typeface="Microsoft Sans Serif"/>
                <a:cs typeface="Microsoft Sans Serif"/>
              </a:rPr>
              <a:t> Yalla</a:t>
            </a:r>
            <a:endParaRPr sz="1050">
              <a:latin typeface="Microsoft Sans Serif"/>
              <a:cs typeface="Microsoft Sans Serif"/>
            </a:endParaRPr>
          </a:p>
        </p:txBody>
      </p:sp>
      <p:sp>
        <p:nvSpPr>
          <p:cNvPr id="92" name="object 92"/>
          <p:cNvSpPr txBox="1"/>
          <p:nvPr/>
        </p:nvSpPr>
        <p:spPr>
          <a:xfrm>
            <a:off x="1415216" y="1751039"/>
            <a:ext cx="7409103" cy="1709442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R="61594" algn="ctr">
              <a:lnSpc>
                <a:spcPct val="100000"/>
              </a:lnSpc>
              <a:spcBef>
                <a:spcPts val="100"/>
              </a:spcBef>
            </a:pPr>
            <a:r>
              <a:rPr sz="800" spc="20" dirty="0">
                <a:latin typeface="Microsoft Sans Serif"/>
                <a:cs typeface="Microsoft Sans Serif"/>
              </a:rPr>
              <a:t>yo</a:t>
            </a:r>
            <a:r>
              <a:rPr sz="800" spc="-20" dirty="0">
                <a:latin typeface="Microsoft Sans Serif"/>
                <a:cs typeface="Microsoft Sans Serif"/>
              </a:rPr>
              <a:t> </a:t>
            </a:r>
            <a:r>
              <a:rPr sz="800" spc="-10" dirty="0">
                <a:latin typeface="Microsoft Sans Serif"/>
                <a:cs typeface="Microsoft Sans Serif"/>
              </a:rPr>
              <a:t>yo</a:t>
            </a:r>
            <a:r>
              <a:rPr sz="650" spc="-10" dirty="0">
                <a:latin typeface="Microsoft Sans Serif"/>
                <a:cs typeface="Microsoft Sans Serif"/>
              </a:rPr>
              <a:t>NTRODUCCIÓN</a:t>
            </a:r>
            <a:endParaRPr sz="650">
              <a:latin typeface="Microsoft Sans Serif"/>
              <a:cs typeface="Microsoft Sans Serif"/>
            </a:endParaRPr>
          </a:p>
          <a:p>
            <a:pPr marL="12700" marR="5080" indent="154940">
              <a:lnSpc>
                <a:spcPct val="133400"/>
              </a:lnSpc>
              <a:spcBef>
                <a:spcPts val="335"/>
              </a:spcBef>
            </a:pPr>
            <a:r>
              <a:rPr sz="750" spc="-15" dirty="0">
                <a:latin typeface="Microsoft Sans Serif"/>
                <a:cs typeface="Microsoft Sans Serif"/>
              </a:rPr>
              <a:t>La </a:t>
            </a:r>
            <a:r>
              <a:rPr sz="750" spc="25" dirty="0">
                <a:latin typeface="Microsoft Sans Serif"/>
                <a:cs typeface="Microsoft Sans Serif"/>
              </a:rPr>
              <a:t>tecnología de </a:t>
            </a:r>
            <a:r>
              <a:rPr sz="750" spc="15" dirty="0">
                <a:latin typeface="Microsoft Sans Serif"/>
                <a:cs typeface="Microsoft Sans Serif"/>
              </a:rPr>
              <a:t>relés </a:t>
            </a:r>
            <a:r>
              <a:rPr sz="750" spc="25" dirty="0">
                <a:latin typeface="Microsoft Sans Serif"/>
                <a:cs typeface="Microsoft Sans Serif"/>
              </a:rPr>
              <a:t>de protección de generadores ha </a:t>
            </a:r>
            <a:r>
              <a:rPr sz="750" spc="30" dirty="0">
                <a:latin typeface="Microsoft Sans Serif"/>
                <a:cs typeface="Microsoft Sans Serif"/>
              </a:rPr>
              <a:t> </a:t>
            </a:r>
            <a:r>
              <a:rPr sz="750" spc="20" dirty="0">
                <a:latin typeface="Microsoft Sans Serif"/>
                <a:cs typeface="Microsoft Sans Serif"/>
              </a:rPr>
              <a:t>evolucionado </a:t>
            </a:r>
            <a:r>
              <a:rPr sz="750" spc="15" dirty="0">
                <a:latin typeface="Microsoft Sans Serif"/>
                <a:cs typeface="Microsoft Sans Serif"/>
              </a:rPr>
              <a:t>desde relés </a:t>
            </a:r>
            <a:r>
              <a:rPr sz="750" spc="20" dirty="0">
                <a:latin typeface="Microsoft Sans Serif"/>
                <a:cs typeface="Microsoft Sans Serif"/>
              </a:rPr>
              <a:t>electromecánicos </a:t>
            </a:r>
            <a:r>
              <a:rPr sz="750" spc="5" dirty="0">
                <a:latin typeface="Microsoft Sans Serif"/>
                <a:cs typeface="Microsoft Sans Serif"/>
              </a:rPr>
              <a:t>y </a:t>
            </a:r>
            <a:r>
              <a:rPr sz="750" spc="15" dirty="0">
                <a:latin typeface="Microsoft Sans Serif"/>
                <a:cs typeface="Microsoft Sans Serif"/>
              </a:rPr>
              <a:t>estáticos </a:t>
            </a:r>
            <a:r>
              <a:rPr sz="750" spc="20" dirty="0">
                <a:latin typeface="Microsoft Sans Serif"/>
                <a:cs typeface="Microsoft Sans Serif"/>
              </a:rPr>
              <a:t>discretos hasta </a:t>
            </a:r>
            <a:r>
              <a:rPr sz="750" spc="25" dirty="0">
                <a:latin typeface="Microsoft Sans Serif"/>
                <a:cs typeface="Microsoft Sans Serif"/>
              </a:rPr>
              <a:t> </a:t>
            </a:r>
            <a:r>
              <a:rPr sz="750" spc="15" dirty="0">
                <a:latin typeface="Microsoft Sans Serif"/>
                <a:cs typeface="Microsoft Sans Serif"/>
              </a:rPr>
              <a:t>sistemas </a:t>
            </a:r>
            <a:r>
              <a:rPr sz="750" spc="25" dirty="0">
                <a:latin typeface="Microsoft Sans Serif"/>
                <a:cs typeface="Microsoft Sans Serif"/>
              </a:rPr>
              <a:t>de protección </a:t>
            </a:r>
            <a:r>
              <a:rPr sz="750" spc="20" dirty="0">
                <a:latin typeface="Microsoft Sans Serif"/>
                <a:cs typeface="Microsoft Sans Serif"/>
              </a:rPr>
              <a:t>digitales </a:t>
            </a:r>
            <a:r>
              <a:rPr sz="750" spc="35" dirty="0">
                <a:latin typeface="Microsoft Sans Serif"/>
                <a:cs typeface="Microsoft Sans Serif"/>
              </a:rPr>
              <a:t>multifunción. </a:t>
            </a:r>
            <a:r>
              <a:rPr sz="750" spc="25" dirty="0">
                <a:latin typeface="Microsoft Sans Serif"/>
                <a:cs typeface="Microsoft Sans Serif"/>
              </a:rPr>
              <a:t>Muchos </a:t>
            </a:r>
            <a:r>
              <a:rPr sz="750" spc="15" dirty="0">
                <a:latin typeface="Microsoft Sans Serif"/>
                <a:cs typeface="Microsoft Sans Serif"/>
              </a:rPr>
              <a:t>esquemas </a:t>
            </a:r>
            <a:r>
              <a:rPr sz="750" spc="25" dirty="0">
                <a:latin typeface="Microsoft Sans Serif"/>
                <a:cs typeface="Microsoft Sans Serif"/>
              </a:rPr>
              <a:t>de </a:t>
            </a:r>
            <a:r>
              <a:rPr sz="750" spc="30" dirty="0">
                <a:latin typeface="Microsoft Sans Serif"/>
                <a:cs typeface="Microsoft Sans Serif"/>
              </a:rPr>
              <a:t> </a:t>
            </a:r>
            <a:r>
              <a:rPr sz="750" spc="25" dirty="0">
                <a:latin typeface="Microsoft Sans Serif"/>
                <a:cs typeface="Microsoft Sans Serif"/>
              </a:rPr>
              <a:t>protección en </a:t>
            </a:r>
            <a:r>
              <a:rPr sz="750" spc="15" dirty="0">
                <a:latin typeface="Microsoft Sans Serif"/>
                <a:cs typeface="Microsoft Sans Serif"/>
              </a:rPr>
              <a:t>servicio </a:t>
            </a:r>
            <a:r>
              <a:rPr sz="750" spc="30" dirty="0">
                <a:latin typeface="Microsoft Sans Serif"/>
                <a:cs typeface="Microsoft Sans Serif"/>
              </a:rPr>
              <a:t>hoy </a:t>
            </a:r>
            <a:r>
              <a:rPr sz="750" spc="25" dirty="0">
                <a:latin typeface="Microsoft Sans Serif"/>
                <a:cs typeface="Microsoft Sans Serif"/>
              </a:rPr>
              <a:t>en </a:t>
            </a:r>
            <a:r>
              <a:rPr sz="750" spc="20" dirty="0">
                <a:latin typeface="Microsoft Sans Serif"/>
                <a:cs typeface="Microsoft Sans Serif"/>
              </a:rPr>
              <a:t>día </a:t>
            </a:r>
            <a:r>
              <a:rPr sz="750" spc="25" dirty="0">
                <a:latin typeface="Microsoft Sans Serif"/>
                <a:cs typeface="Microsoft Sans Serif"/>
              </a:rPr>
              <a:t>utilizan </a:t>
            </a:r>
            <a:r>
              <a:rPr sz="750" spc="30" dirty="0">
                <a:latin typeface="Microsoft Sans Serif"/>
                <a:cs typeface="Microsoft Sans Serif"/>
              </a:rPr>
              <a:t>tipos </a:t>
            </a:r>
            <a:r>
              <a:rPr sz="750" spc="25" dirty="0">
                <a:latin typeface="Microsoft Sans Serif"/>
                <a:cs typeface="Microsoft Sans Serif"/>
              </a:rPr>
              <a:t>de </a:t>
            </a:r>
            <a:r>
              <a:rPr sz="750" spc="15" dirty="0">
                <a:latin typeface="Microsoft Sans Serif"/>
                <a:cs typeface="Microsoft Sans Serif"/>
              </a:rPr>
              <a:t>relés </a:t>
            </a:r>
            <a:r>
              <a:rPr sz="750" spc="20" dirty="0">
                <a:latin typeface="Microsoft Sans Serif"/>
                <a:cs typeface="Microsoft Sans Serif"/>
              </a:rPr>
              <a:t> electromecánicos</a:t>
            </a:r>
            <a:r>
              <a:rPr sz="750" spc="-10" dirty="0">
                <a:latin typeface="Microsoft Sans Serif"/>
                <a:cs typeface="Microsoft Sans Serif"/>
              </a:rPr>
              <a:t> </a:t>
            </a:r>
            <a:r>
              <a:rPr sz="750" spc="35" dirty="0">
                <a:latin typeface="Microsoft Sans Serif"/>
                <a:cs typeface="Microsoft Sans Serif"/>
              </a:rPr>
              <a:t>o</a:t>
            </a:r>
            <a:r>
              <a:rPr sz="750" spc="-5" dirty="0">
                <a:latin typeface="Microsoft Sans Serif"/>
                <a:cs typeface="Microsoft Sans Serif"/>
              </a:rPr>
              <a:t> </a:t>
            </a:r>
            <a:r>
              <a:rPr sz="750" spc="15" dirty="0">
                <a:latin typeface="Microsoft Sans Serif"/>
                <a:cs typeface="Microsoft Sans Serif"/>
              </a:rPr>
              <a:t>estáticos</a:t>
            </a:r>
            <a:r>
              <a:rPr sz="750" spc="-5" dirty="0">
                <a:latin typeface="Microsoft Sans Serif"/>
                <a:cs typeface="Microsoft Sans Serif"/>
              </a:rPr>
              <a:t> </a:t>
            </a:r>
            <a:r>
              <a:rPr sz="750" spc="20" dirty="0">
                <a:latin typeface="Microsoft Sans Serif"/>
                <a:cs typeface="Microsoft Sans Serif"/>
              </a:rPr>
              <a:t>discretos</a:t>
            </a:r>
            <a:r>
              <a:rPr sz="750" spc="-5" dirty="0">
                <a:latin typeface="Microsoft Sans Serif"/>
                <a:cs typeface="Microsoft Sans Serif"/>
              </a:rPr>
              <a:t> </a:t>
            </a:r>
            <a:r>
              <a:rPr sz="750" spc="30" dirty="0">
                <a:latin typeface="Microsoft Sans Serif"/>
                <a:cs typeface="Microsoft Sans Serif"/>
              </a:rPr>
              <a:t>que</a:t>
            </a:r>
            <a:r>
              <a:rPr sz="750" spc="-5" dirty="0">
                <a:latin typeface="Microsoft Sans Serif"/>
                <a:cs typeface="Microsoft Sans Serif"/>
              </a:rPr>
              <a:t> </a:t>
            </a:r>
            <a:r>
              <a:rPr sz="750" spc="30" dirty="0">
                <a:latin typeface="Microsoft Sans Serif"/>
                <a:cs typeface="Microsoft Sans Serif"/>
              </a:rPr>
              <a:t>tienen</a:t>
            </a:r>
            <a:r>
              <a:rPr sz="750" spc="-5" dirty="0">
                <a:latin typeface="Microsoft Sans Serif"/>
                <a:cs typeface="Microsoft Sans Serif"/>
              </a:rPr>
              <a:t> </a:t>
            </a:r>
            <a:r>
              <a:rPr sz="750" spc="30" dirty="0">
                <a:latin typeface="Microsoft Sans Serif"/>
                <a:cs typeface="Microsoft Sans Serif"/>
              </a:rPr>
              <a:t>una</a:t>
            </a:r>
            <a:r>
              <a:rPr sz="750" spc="-10" dirty="0">
                <a:latin typeface="Microsoft Sans Serif"/>
                <a:cs typeface="Microsoft Sans Serif"/>
              </a:rPr>
              <a:t> </a:t>
            </a:r>
            <a:r>
              <a:rPr sz="750" spc="25" dirty="0">
                <a:latin typeface="Microsoft Sans Serif"/>
                <a:cs typeface="Microsoft Sans Serif"/>
              </a:rPr>
              <a:t>larga</a:t>
            </a:r>
            <a:r>
              <a:rPr sz="750" spc="-5" dirty="0">
                <a:latin typeface="Microsoft Sans Serif"/>
                <a:cs typeface="Microsoft Sans Serif"/>
              </a:rPr>
              <a:t> </a:t>
            </a:r>
            <a:r>
              <a:rPr sz="750" spc="25" dirty="0">
                <a:latin typeface="Microsoft Sans Serif"/>
                <a:cs typeface="Microsoft Sans Serif"/>
              </a:rPr>
              <a:t>historia</a:t>
            </a:r>
            <a:r>
              <a:rPr sz="750" spc="-5" dirty="0">
                <a:latin typeface="Microsoft Sans Serif"/>
                <a:cs typeface="Microsoft Sans Serif"/>
              </a:rPr>
              <a:t> </a:t>
            </a:r>
            <a:r>
              <a:rPr sz="750" spc="25" dirty="0">
                <a:latin typeface="Microsoft Sans Serif"/>
                <a:cs typeface="Microsoft Sans Serif"/>
              </a:rPr>
              <a:t>de </a:t>
            </a:r>
            <a:r>
              <a:rPr sz="750" spc="-185" dirty="0">
                <a:latin typeface="Microsoft Sans Serif"/>
                <a:cs typeface="Microsoft Sans Serif"/>
              </a:rPr>
              <a:t> </a:t>
            </a:r>
            <a:r>
              <a:rPr sz="750" spc="40" dirty="0">
                <a:latin typeface="Microsoft Sans Serif"/>
                <a:cs typeface="Microsoft Sans Serif"/>
              </a:rPr>
              <a:t>brindar </a:t>
            </a:r>
            <a:r>
              <a:rPr sz="750" spc="25" dirty="0">
                <a:latin typeface="Microsoft Sans Serif"/>
                <a:cs typeface="Microsoft Sans Serif"/>
              </a:rPr>
              <a:t>protección </a:t>
            </a:r>
            <a:r>
              <a:rPr sz="750" spc="20" dirty="0">
                <a:latin typeface="Microsoft Sans Serif"/>
                <a:cs typeface="Microsoft Sans Serif"/>
              </a:rPr>
              <a:t>confiable </a:t>
            </a:r>
            <a:r>
              <a:rPr sz="750" spc="5" dirty="0">
                <a:latin typeface="Microsoft Sans Serif"/>
                <a:cs typeface="Microsoft Sans Serif"/>
              </a:rPr>
              <a:t>y </a:t>
            </a:r>
            <a:r>
              <a:rPr sz="750" spc="30" dirty="0">
                <a:latin typeface="Microsoft Sans Serif"/>
                <a:cs typeface="Microsoft Sans Serif"/>
              </a:rPr>
              <a:t>continúan </a:t>
            </a:r>
            <a:r>
              <a:rPr sz="750" spc="15" dirty="0">
                <a:latin typeface="Microsoft Sans Serif"/>
                <a:cs typeface="Microsoft Sans Serif"/>
              </a:rPr>
              <a:t>aplicándose </a:t>
            </a:r>
            <a:r>
              <a:rPr sz="750" spc="25" dirty="0">
                <a:latin typeface="Microsoft Sans Serif"/>
                <a:cs typeface="Microsoft Sans Serif"/>
              </a:rPr>
              <a:t>en </a:t>
            </a:r>
            <a:r>
              <a:rPr sz="750" spc="20" dirty="0">
                <a:latin typeface="Microsoft Sans Serif"/>
                <a:cs typeface="Microsoft Sans Serif"/>
              </a:rPr>
              <a:t>muchas </a:t>
            </a:r>
            <a:r>
              <a:rPr sz="750" spc="25" dirty="0">
                <a:latin typeface="Microsoft Sans Serif"/>
                <a:cs typeface="Microsoft Sans Serif"/>
              </a:rPr>
              <a:t> </a:t>
            </a:r>
            <a:r>
              <a:rPr sz="750" spc="10" dirty="0">
                <a:latin typeface="Microsoft Sans Serif"/>
                <a:cs typeface="Microsoft Sans Serif"/>
              </a:rPr>
              <a:t>aplicaciones. </a:t>
            </a:r>
            <a:r>
              <a:rPr sz="750" spc="-10" dirty="0">
                <a:latin typeface="Microsoft Sans Serif"/>
                <a:cs typeface="Microsoft Sans Serif"/>
              </a:rPr>
              <a:t>Sin </a:t>
            </a:r>
            <a:r>
              <a:rPr sz="750" spc="30" dirty="0">
                <a:latin typeface="Microsoft Sans Serif"/>
                <a:cs typeface="Microsoft Sans Serif"/>
              </a:rPr>
              <a:t>embargo, </a:t>
            </a:r>
            <a:r>
              <a:rPr sz="750" spc="20" dirty="0">
                <a:latin typeface="Microsoft Sans Serif"/>
                <a:cs typeface="Microsoft Sans Serif"/>
              </a:rPr>
              <a:t>con </a:t>
            </a:r>
            <a:r>
              <a:rPr sz="750" spc="10" dirty="0">
                <a:latin typeface="Microsoft Sans Serif"/>
                <a:cs typeface="Microsoft Sans Serif"/>
              </a:rPr>
              <a:t>la </a:t>
            </a:r>
            <a:r>
              <a:rPr sz="750" spc="25" dirty="0">
                <a:latin typeface="Microsoft Sans Serif"/>
                <a:cs typeface="Microsoft Sans Serif"/>
              </a:rPr>
              <a:t>disponibilidad, </a:t>
            </a:r>
            <a:r>
              <a:rPr sz="750" spc="10" dirty="0">
                <a:latin typeface="Microsoft Sans Serif"/>
                <a:cs typeface="Microsoft Sans Serif"/>
              </a:rPr>
              <a:t>el </a:t>
            </a:r>
            <a:r>
              <a:rPr sz="750" spc="35" dirty="0">
                <a:latin typeface="Microsoft Sans Serif"/>
                <a:cs typeface="Microsoft Sans Serif"/>
              </a:rPr>
              <a:t>rendimiento </a:t>
            </a:r>
            <a:r>
              <a:rPr sz="750" spc="40" dirty="0">
                <a:latin typeface="Microsoft Sans Serif"/>
                <a:cs typeface="Microsoft Sans Serif"/>
              </a:rPr>
              <a:t> </a:t>
            </a:r>
            <a:r>
              <a:rPr sz="750" spc="15" dirty="0">
                <a:latin typeface="Microsoft Sans Serif"/>
                <a:cs typeface="Microsoft Sans Serif"/>
              </a:rPr>
              <a:t>adicional, </a:t>
            </a:r>
            <a:r>
              <a:rPr sz="750" dirty="0">
                <a:latin typeface="Microsoft Sans Serif"/>
                <a:cs typeface="Microsoft Sans Serif"/>
              </a:rPr>
              <a:t>las </a:t>
            </a:r>
            <a:r>
              <a:rPr sz="750" spc="15" dirty="0">
                <a:latin typeface="Microsoft Sans Serif"/>
                <a:cs typeface="Microsoft Sans Serif"/>
              </a:rPr>
              <a:t>ventajas económicas </a:t>
            </a:r>
            <a:r>
              <a:rPr sz="750" spc="5" dirty="0">
                <a:latin typeface="Microsoft Sans Serif"/>
                <a:cs typeface="Microsoft Sans Serif"/>
              </a:rPr>
              <a:t>y </a:t>
            </a:r>
            <a:r>
              <a:rPr sz="750" spc="10" dirty="0">
                <a:latin typeface="Microsoft Sans Serif"/>
                <a:cs typeface="Microsoft Sans Serif"/>
              </a:rPr>
              <a:t>la </a:t>
            </a:r>
            <a:r>
              <a:rPr sz="750" spc="25" dirty="0">
                <a:latin typeface="Microsoft Sans Serif"/>
                <a:cs typeface="Microsoft Sans Serif"/>
              </a:rPr>
              <a:t>confiabilidad de </a:t>
            </a:r>
            <a:r>
              <a:rPr sz="750" spc="10" dirty="0">
                <a:latin typeface="Microsoft Sans Serif"/>
                <a:cs typeface="Microsoft Sans Serif"/>
              </a:rPr>
              <a:t>los </a:t>
            </a:r>
            <a:r>
              <a:rPr sz="750" spc="15" dirty="0">
                <a:latin typeface="Microsoft Sans Serif"/>
                <a:cs typeface="Microsoft Sans Serif"/>
              </a:rPr>
              <a:t>sistemas </a:t>
            </a:r>
            <a:r>
              <a:rPr sz="750" spc="25" dirty="0">
                <a:latin typeface="Microsoft Sans Serif"/>
                <a:cs typeface="Microsoft Sans Serif"/>
              </a:rPr>
              <a:t>de </a:t>
            </a:r>
            <a:r>
              <a:rPr sz="750" spc="30" dirty="0">
                <a:latin typeface="Microsoft Sans Serif"/>
                <a:cs typeface="Microsoft Sans Serif"/>
              </a:rPr>
              <a:t> </a:t>
            </a:r>
            <a:r>
              <a:rPr sz="750" spc="25" dirty="0">
                <a:latin typeface="Microsoft Sans Serif"/>
                <a:cs typeface="Microsoft Sans Serif"/>
              </a:rPr>
              <a:t>protección </a:t>
            </a:r>
            <a:r>
              <a:rPr sz="750" spc="20" dirty="0">
                <a:latin typeface="Microsoft Sans Serif"/>
                <a:cs typeface="Microsoft Sans Serif"/>
              </a:rPr>
              <a:t>digitales </a:t>
            </a:r>
            <a:r>
              <a:rPr sz="750" spc="35" dirty="0">
                <a:latin typeface="Microsoft Sans Serif"/>
                <a:cs typeface="Microsoft Sans Serif"/>
              </a:rPr>
              <a:t>multifunción, </a:t>
            </a:r>
            <a:r>
              <a:rPr sz="750" spc="10" dirty="0">
                <a:latin typeface="Microsoft Sans Serif"/>
                <a:cs typeface="Microsoft Sans Serif"/>
              </a:rPr>
              <a:t>esta </a:t>
            </a:r>
            <a:r>
              <a:rPr sz="750" spc="25" dirty="0">
                <a:latin typeface="Microsoft Sans Serif"/>
                <a:cs typeface="Microsoft Sans Serif"/>
              </a:rPr>
              <a:t>tecnología </a:t>
            </a:r>
            <a:r>
              <a:rPr sz="750" spc="10" dirty="0">
                <a:latin typeface="Microsoft Sans Serif"/>
                <a:cs typeface="Microsoft Sans Serif"/>
              </a:rPr>
              <a:t>avanzada </a:t>
            </a:r>
            <a:r>
              <a:rPr sz="750" spc="-5" dirty="0">
                <a:latin typeface="Microsoft Sans Serif"/>
                <a:cs typeface="Microsoft Sans Serif"/>
              </a:rPr>
              <a:t>se </a:t>
            </a:r>
            <a:r>
              <a:rPr sz="750" dirty="0">
                <a:latin typeface="Microsoft Sans Serif"/>
                <a:cs typeface="Microsoft Sans Serif"/>
              </a:rPr>
              <a:t> </a:t>
            </a:r>
            <a:r>
              <a:rPr sz="750" spc="30" dirty="0">
                <a:latin typeface="Microsoft Sans Serif"/>
                <a:cs typeface="Microsoft Sans Serif"/>
              </a:rPr>
              <a:t>incorpora </a:t>
            </a:r>
            <a:r>
              <a:rPr sz="750" dirty="0">
                <a:latin typeface="Microsoft Sans Serif"/>
                <a:cs typeface="Microsoft Sans Serif"/>
              </a:rPr>
              <a:t>a </a:t>
            </a:r>
            <a:r>
              <a:rPr sz="750" spc="10" dirty="0">
                <a:latin typeface="Microsoft Sans Serif"/>
                <a:cs typeface="Microsoft Sans Serif"/>
              </a:rPr>
              <a:t>la </a:t>
            </a:r>
            <a:r>
              <a:rPr sz="750" spc="30" dirty="0">
                <a:latin typeface="Microsoft Sans Serif"/>
                <a:cs typeface="Microsoft Sans Serif"/>
              </a:rPr>
              <a:t>mayoría </a:t>
            </a:r>
            <a:r>
              <a:rPr sz="750" spc="25" dirty="0">
                <a:latin typeface="Microsoft Sans Serif"/>
                <a:cs typeface="Microsoft Sans Serif"/>
              </a:rPr>
              <a:t>de </a:t>
            </a:r>
            <a:r>
              <a:rPr sz="750" spc="10" dirty="0">
                <a:latin typeface="Microsoft Sans Serif"/>
                <a:cs typeface="Microsoft Sans Serif"/>
              </a:rPr>
              <a:t>los </a:t>
            </a:r>
            <a:r>
              <a:rPr sz="750" spc="15" dirty="0">
                <a:latin typeface="Microsoft Sans Serif"/>
                <a:cs typeface="Microsoft Sans Serif"/>
              </a:rPr>
              <a:t>esquemas </a:t>
            </a:r>
            <a:r>
              <a:rPr sz="750" spc="25" dirty="0">
                <a:latin typeface="Microsoft Sans Serif"/>
                <a:cs typeface="Microsoft Sans Serif"/>
              </a:rPr>
              <a:t>de protección </a:t>
            </a:r>
            <a:r>
              <a:rPr sz="750" spc="15" dirty="0">
                <a:latin typeface="Microsoft Sans Serif"/>
                <a:cs typeface="Microsoft Sans Serif"/>
              </a:rPr>
              <a:t>nuevos. </a:t>
            </a:r>
            <a:r>
              <a:rPr sz="750" spc="-20" dirty="0">
                <a:latin typeface="Microsoft Sans Serif"/>
                <a:cs typeface="Microsoft Sans Serif"/>
              </a:rPr>
              <a:t>En </a:t>
            </a:r>
            <a:r>
              <a:rPr sz="750" spc="10" dirty="0">
                <a:latin typeface="Microsoft Sans Serif"/>
                <a:cs typeface="Microsoft Sans Serif"/>
              </a:rPr>
              <a:t>la </a:t>
            </a:r>
            <a:r>
              <a:rPr sz="750" spc="15" dirty="0">
                <a:latin typeface="Microsoft Sans Serif"/>
                <a:cs typeface="Microsoft Sans Serif"/>
              </a:rPr>
              <a:t> </a:t>
            </a:r>
            <a:r>
              <a:rPr sz="750" spc="30" dirty="0">
                <a:latin typeface="Microsoft Sans Serif"/>
                <a:cs typeface="Microsoft Sans Serif"/>
              </a:rPr>
              <a:t>mayoría </a:t>
            </a:r>
            <a:r>
              <a:rPr sz="750" spc="25" dirty="0">
                <a:latin typeface="Microsoft Sans Serif"/>
                <a:cs typeface="Microsoft Sans Serif"/>
              </a:rPr>
              <a:t>de </a:t>
            </a:r>
            <a:r>
              <a:rPr sz="750" spc="10" dirty="0">
                <a:latin typeface="Microsoft Sans Serif"/>
                <a:cs typeface="Microsoft Sans Serif"/>
              </a:rPr>
              <a:t>los </a:t>
            </a:r>
            <a:r>
              <a:rPr sz="750" spc="-5" dirty="0">
                <a:latin typeface="Microsoft Sans Serif"/>
                <a:cs typeface="Microsoft Sans Serif"/>
              </a:rPr>
              <a:t>casos, </a:t>
            </a:r>
            <a:r>
              <a:rPr sz="750" spc="10" dirty="0">
                <a:latin typeface="Microsoft Sans Serif"/>
                <a:cs typeface="Microsoft Sans Serif"/>
              </a:rPr>
              <a:t>los </a:t>
            </a:r>
            <a:r>
              <a:rPr sz="750" spc="25" dirty="0">
                <a:latin typeface="Microsoft Sans Serif"/>
                <a:cs typeface="Microsoft Sans Serif"/>
              </a:rPr>
              <a:t>generadores </a:t>
            </a:r>
            <a:r>
              <a:rPr sz="750" spc="20" dirty="0">
                <a:latin typeface="Microsoft Sans Serif"/>
                <a:cs typeface="Microsoft Sans Serif"/>
              </a:rPr>
              <a:t>nuevos están </a:t>
            </a:r>
            <a:r>
              <a:rPr sz="750" spc="30" dirty="0">
                <a:latin typeface="Microsoft Sans Serif"/>
                <a:cs typeface="Microsoft Sans Serif"/>
              </a:rPr>
              <a:t>protegidos </a:t>
            </a:r>
            <a:r>
              <a:rPr sz="750" spc="20" dirty="0">
                <a:latin typeface="Microsoft Sans Serif"/>
                <a:cs typeface="Microsoft Sans Serif"/>
              </a:rPr>
              <a:t>con </a:t>
            </a:r>
            <a:r>
              <a:rPr sz="750" spc="25" dirty="0">
                <a:latin typeface="Microsoft Sans Serif"/>
                <a:cs typeface="Microsoft Sans Serif"/>
              </a:rPr>
              <a:t> </a:t>
            </a:r>
            <a:r>
              <a:rPr sz="750" spc="15" dirty="0">
                <a:latin typeface="Microsoft Sans Serif"/>
                <a:cs typeface="Microsoft Sans Serif"/>
              </a:rPr>
              <a:t>sistemas</a:t>
            </a:r>
            <a:r>
              <a:rPr sz="750" dirty="0">
                <a:latin typeface="Microsoft Sans Serif"/>
                <a:cs typeface="Microsoft Sans Serif"/>
              </a:rPr>
              <a:t> </a:t>
            </a:r>
            <a:r>
              <a:rPr sz="750" spc="25" dirty="0">
                <a:latin typeface="Microsoft Sans Serif"/>
                <a:cs typeface="Microsoft Sans Serif"/>
              </a:rPr>
              <a:t>de</a:t>
            </a:r>
            <a:r>
              <a:rPr sz="750" dirty="0">
                <a:latin typeface="Microsoft Sans Serif"/>
                <a:cs typeface="Microsoft Sans Serif"/>
              </a:rPr>
              <a:t> </a:t>
            </a:r>
            <a:r>
              <a:rPr sz="750" spc="25" dirty="0">
                <a:latin typeface="Microsoft Sans Serif"/>
                <a:cs typeface="Microsoft Sans Serif"/>
              </a:rPr>
              <a:t>protección</a:t>
            </a:r>
            <a:r>
              <a:rPr sz="750" dirty="0">
                <a:latin typeface="Microsoft Sans Serif"/>
                <a:cs typeface="Microsoft Sans Serif"/>
              </a:rPr>
              <a:t> </a:t>
            </a:r>
            <a:r>
              <a:rPr sz="750" spc="25" dirty="0">
                <a:latin typeface="Microsoft Sans Serif"/>
                <a:cs typeface="Microsoft Sans Serif"/>
              </a:rPr>
              <a:t>de</a:t>
            </a:r>
            <a:r>
              <a:rPr sz="750" spc="5" dirty="0">
                <a:latin typeface="Microsoft Sans Serif"/>
                <a:cs typeface="Microsoft Sans Serif"/>
              </a:rPr>
              <a:t> </a:t>
            </a:r>
            <a:r>
              <a:rPr sz="750" spc="30" dirty="0">
                <a:latin typeface="Microsoft Sans Serif"/>
                <a:cs typeface="Microsoft Sans Serif"/>
              </a:rPr>
              <a:t>generador</a:t>
            </a:r>
            <a:r>
              <a:rPr sz="750" dirty="0">
                <a:latin typeface="Microsoft Sans Serif"/>
                <a:cs typeface="Microsoft Sans Serif"/>
              </a:rPr>
              <a:t> </a:t>
            </a:r>
            <a:r>
              <a:rPr sz="750" spc="35" dirty="0">
                <a:latin typeface="Microsoft Sans Serif"/>
                <a:cs typeface="Microsoft Sans Serif"/>
              </a:rPr>
              <a:t>multifunción</a:t>
            </a:r>
            <a:r>
              <a:rPr sz="750" dirty="0">
                <a:latin typeface="Microsoft Sans Serif"/>
                <a:cs typeface="Microsoft Sans Serif"/>
              </a:rPr>
              <a:t> </a:t>
            </a:r>
            <a:r>
              <a:rPr sz="750" spc="15" dirty="0">
                <a:latin typeface="Microsoft Sans Serif"/>
                <a:cs typeface="Microsoft Sans Serif"/>
              </a:rPr>
              <a:t>duales</a:t>
            </a:r>
            <a:r>
              <a:rPr sz="750" dirty="0">
                <a:latin typeface="Microsoft Sans Serif"/>
                <a:cs typeface="Microsoft Sans Serif"/>
              </a:rPr>
              <a:t> </a:t>
            </a:r>
            <a:r>
              <a:rPr sz="750" spc="-30" dirty="0">
                <a:latin typeface="Microsoft Sans Serif"/>
                <a:cs typeface="Microsoft Sans Serif"/>
              </a:rPr>
              <a:t>(MGPS)</a:t>
            </a:r>
            <a:r>
              <a:rPr sz="750" spc="5" dirty="0">
                <a:latin typeface="Microsoft Sans Serif"/>
                <a:cs typeface="Microsoft Sans Serif"/>
              </a:rPr>
              <a:t> </a:t>
            </a:r>
            <a:r>
              <a:rPr sz="750" spc="35" dirty="0">
                <a:latin typeface="Microsoft Sans Serif"/>
                <a:cs typeface="Microsoft Sans Serif"/>
              </a:rPr>
              <a:t>o</a:t>
            </a:r>
            <a:r>
              <a:rPr sz="750" dirty="0">
                <a:latin typeface="Microsoft Sans Serif"/>
                <a:cs typeface="Microsoft Sans Serif"/>
              </a:rPr>
              <a:t> </a:t>
            </a:r>
            <a:r>
              <a:rPr sz="750" spc="20" dirty="0">
                <a:latin typeface="Microsoft Sans Serif"/>
                <a:cs typeface="Microsoft Sans Serif"/>
              </a:rPr>
              <a:t>con </a:t>
            </a:r>
            <a:r>
              <a:rPr sz="750" spc="-185" dirty="0">
                <a:latin typeface="Microsoft Sans Serif"/>
                <a:cs typeface="Microsoft Sans Serif"/>
              </a:rPr>
              <a:t> </a:t>
            </a:r>
            <a:r>
              <a:rPr sz="750" spc="45" dirty="0">
                <a:latin typeface="Microsoft Sans Serif"/>
                <a:cs typeface="Microsoft Sans Serif"/>
              </a:rPr>
              <a:t>un</a:t>
            </a:r>
            <a:r>
              <a:rPr sz="750" spc="-5" dirty="0">
                <a:latin typeface="Microsoft Sans Serif"/>
                <a:cs typeface="Microsoft Sans Serif"/>
              </a:rPr>
              <a:t> </a:t>
            </a:r>
            <a:r>
              <a:rPr sz="750" spc="20" dirty="0">
                <a:latin typeface="Microsoft Sans Serif"/>
                <a:cs typeface="Microsoft Sans Serif"/>
              </a:rPr>
              <a:t>solo</a:t>
            </a:r>
            <a:r>
              <a:rPr sz="750" dirty="0">
                <a:latin typeface="Microsoft Sans Serif"/>
                <a:cs typeface="Microsoft Sans Serif"/>
              </a:rPr>
              <a:t> </a:t>
            </a:r>
            <a:r>
              <a:rPr sz="750" spc="-25" dirty="0">
                <a:latin typeface="Microsoft Sans Serif"/>
                <a:cs typeface="Microsoft Sans Serif"/>
              </a:rPr>
              <a:t>MGPS,</a:t>
            </a:r>
            <a:r>
              <a:rPr sz="750" spc="-5" dirty="0">
                <a:latin typeface="Microsoft Sans Serif"/>
                <a:cs typeface="Microsoft Sans Serif"/>
              </a:rPr>
              <a:t> </a:t>
            </a:r>
            <a:r>
              <a:rPr sz="750" spc="25" dirty="0">
                <a:latin typeface="Microsoft Sans Serif"/>
                <a:cs typeface="Microsoft Sans Serif"/>
              </a:rPr>
              <a:t>posiblemente</a:t>
            </a:r>
            <a:r>
              <a:rPr sz="750" dirty="0">
                <a:latin typeface="Microsoft Sans Serif"/>
                <a:cs typeface="Microsoft Sans Serif"/>
              </a:rPr>
              <a:t> </a:t>
            </a:r>
            <a:r>
              <a:rPr sz="750" spc="20" dirty="0">
                <a:latin typeface="Microsoft Sans Serif"/>
                <a:cs typeface="Microsoft Sans Serif"/>
              </a:rPr>
              <a:t>respaldado</a:t>
            </a:r>
            <a:r>
              <a:rPr sz="750" dirty="0">
                <a:latin typeface="Microsoft Sans Serif"/>
                <a:cs typeface="Microsoft Sans Serif"/>
              </a:rPr>
              <a:t> </a:t>
            </a:r>
            <a:r>
              <a:rPr sz="750" spc="45" dirty="0">
                <a:latin typeface="Microsoft Sans Serif"/>
                <a:cs typeface="Microsoft Sans Serif"/>
              </a:rPr>
              <a:t>por</a:t>
            </a:r>
            <a:r>
              <a:rPr sz="750" spc="-5" dirty="0">
                <a:latin typeface="Microsoft Sans Serif"/>
                <a:cs typeface="Microsoft Sans Serif"/>
              </a:rPr>
              <a:t> </a:t>
            </a:r>
            <a:r>
              <a:rPr sz="750" spc="15" dirty="0">
                <a:latin typeface="Microsoft Sans Serif"/>
                <a:cs typeface="Microsoft Sans Serif"/>
              </a:rPr>
              <a:t>relés</a:t>
            </a:r>
            <a:r>
              <a:rPr sz="750" dirty="0">
                <a:latin typeface="Microsoft Sans Serif"/>
                <a:cs typeface="Microsoft Sans Serif"/>
              </a:rPr>
              <a:t> </a:t>
            </a:r>
            <a:r>
              <a:rPr sz="750" spc="25" dirty="0">
                <a:latin typeface="Microsoft Sans Serif"/>
                <a:cs typeface="Microsoft Sans Serif"/>
              </a:rPr>
              <a:t>de</a:t>
            </a:r>
            <a:r>
              <a:rPr sz="750" spc="-5" dirty="0">
                <a:latin typeface="Microsoft Sans Serif"/>
                <a:cs typeface="Microsoft Sans Serif"/>
              </a:rPr>
              <a:t> </a:t>
            </a:r>
            <a:r>
              <a:rPr sz="750" spc="30" dirty="0">
                <a:latin typeface="Microsoft Sans Serif"/>
                <a:cs typeface="Microsoft Sans Serif"/>
              </a:rPr>
              <a:t>función</a:t>
            </a:r>
            <a:r>
              <a:rPr sz="750" dirty="0">
                <a:latin typeface="Microsoft Sans Serif"/>
                <a:cs typeface="Microsoft Sans Serif"/>
              </a:rPr>
              <a:t> </a:t>
            </a:r>
            <a:r>
              <a:rPr sz="750" spc="15" dirty="0">
                <a:latin typeface="Microsoft Sans Serif"/>
                <a:cs typeface="Microsoft Sans Serif"/>
              </a:rPr>
              <a:t>única.</a:t>
            </a:r>
            <a:endParaRPr sz="750">
              <a:latin typeface="Microsoft Sans Serif"/>
              <a:cs typeface="Microsoft Sans Serif"/>
            </a:endParaRPr>
          </a:p>
          <a:p>
            <a:pPr marL="12700" marR="253365">
              <a:lnSpc>
                <a:spcPct val="133400"/>
              </a:lnSpc>
            </a:pPr>
            <a:r>
              <a:rPr sz="750" spc="20" dirty="0">
                <a:latin typeface="Microsoft Sans Serif"/>
                <a:cs typeface="Microsoft Sans Serif"/>
              </a:rPr>
              <a:t>Algunos</a:t>
            </a:r>
            <a:r>
              <a:rPr sz="750" dirty="0">
                <a:latin typeface="Microsoft Sans Serif"/>
                <a:cs typeface="Microsoft Sans Serif"/>
              </a:rPr>
              <a:t> </a:t>
            </a:r>
            <a:r>
              <a:rPr sz="750" spc="15" dirty="0">
                <a:latin typeface="Microsoft Sans Serif"/>
                <a:cs typeface="Microsoft Sans Serif"/>
              </a:rPr>
              <a:t>sistemas</a:t>
            </a:r>
            <a:r>
              <a:rPr sz="750" dirty="0">
                <a:latin typeface="Microsoft Sans Serif"/>
                <a:cs typeface="Microsoft Sans Serif"/>
              </a:rPr>
              <a:t> </a:t>
            </a:r>
            <a:r>
              <a:rPr sz="750" spc="25" dirty="0">
                <a:latin typeface="Microsoft Sans Serif"/>
                <a:cs typeface="Microsoft Sans Serif"/>
              </a:rPr>
              <a:t>de</a:t>
            </a:r>
            <a:r>
              <a:rPr sz="750" spc="5" dirty="0">
                <a:latin typeface="Microsoft Sans Serif"/>
                <a:cs typeface="Microsoft Sans Serif"/>
              </a:rPr>
              <a:t> </a:t>
            </a:r>
            <a:r>
              <a:rPr sz="750" spc="15" dirty="0">
                <a:latin typeface="Microsoft Sans Serif"/>
                <a:cs typeface="Microsoft Sans Serif"/>
              </a:rPr>
              <a:t>excitación</a:t>
            </a:r>
            <a:r>
              <a:rPr sz="750" dirty="0">
                <a:latin typeface="Microsoft Sans Serif"/>
                <a:cs typeface="Microsoft Sans Serif"/>
              </a:rPr>
              <a:t> </a:t>
            </a:r>
            <a:r>
              <a:rPr sz="750" spc="35" dirty="0">
                <a:latin typeface="Microsoft Sans Serif"/>
                <a:cs typeface="Microsoft Sans Serif"/>
              </a:rPr>
              <a:t>modernos</a:t>
            </a:r>
            <a:r>
              <a:rPr sz="750" spc="5" dirty="0">
                <a:latin typeface="Microsoft Sans Serif"/>
                <a:cs typeface="Microsoft Sans Serif"/>
              </a:rPr>
              <a:t> </a:t>
            </a:r>
            <a:r>
              <a:rPr sz="750" spc="25" dirty="0">
                <a:latin typeface="Microsoft Sans Serif"/>
                <a:cs typeface="Microsoft Sans Serif"/>
              </a:rPr>
              <a:t>contienen</a:t>
            </a:r>
            <a:r>
              <a:rPr sz="750" dirty="0">
                <a:latin typeface="Microsoft Sans Serif"/>
                <a:cs typeface="Microsoft Sans Serif"/>
              </a:rPr>
              <a:t> </a:t>
            </a:r>
            <a:r>
              <a:rPr sz="750" spc="20" dirty="0">
                <a:latin typeface="Microsoft Sans Serif"/>
                <a:cs typeface="Microsoft Sans Serif"/>
              </a:rPr>
              <a:t>funciones</a:t>
            </a:r>
            <a:r>
              <a:rPr sz="750" spc="5" dirty="0">
                <a:latin typeface="Microsoft Sans Serif"/>
                <a:cs typeface="Microsoft Sans Serif"/>
              </a:rPr>
              <a:t> </a:t>
            </a:r>
            <a:r>
              <a:rPr sz="750" spc="25" dirty="0">
                <a:latin typeface="Microsoft Sans Serif"/>
                <a:cs typeface="Microsoft Sans Serif"/>
              </a:rPr>
              <a:t>de </a:t>
            </a:r>
            <a:r>
              <a:rPr sz="750" spc="-190" dirty="0">
                <a:latin typeface="Microsoft Sans Serif"/>
                <a:cs typeface="Microsoft Sans Serif"/>
              </a:rPr>
              <a:t> </a:t>
            </a:r>
            <a:r>
              <a:rPr sz="750" spc="25" dirty="0">
                <a:latin typeface="Microsoft Sans Serif"/>
                <a:cs typeface="Microsoft Sans Serif"/>
              </a:rPr>
              <a:t>protección</a:t>
            </a:r>
            <a:r>
              <a:rPr sz="750" spc="-5" dirty="0">
                <a:latin typeface="Microsoft Sans Serif"/>
                <a:cs typeface="Microsoft Sans Serif"/>
              </a:rPr>
              <a:t> </a:t>
            </a:r>
            <a:r>
              <a:rPr sz="750" spc="30" dirty="0">
                <a:latin typeface="Microsoft Sans Serif"/>
                <a:cs typeface="Microsoft Sans Serif"/>
              </a:rPr>
              <a:t>que</a:t>
            </a:r>
            <a:r>
              <a:rPr sz="750" spc="-5" dirty="0">
                <a:latin typeface="Microsoft Sans Serif"/>
                <a:cs typeface="Microsoft Sans Serif"/>
              </a:rPr>
              <a:t> </a:t>
            </a:r>
            <a:r>
              <a:rPr sz="750" spc="30" dirty="0">
                <a:latin typeface="Microsoft Sans Serif"/>
                <a:cs typeface="Microsoft Sans Serif"/>
              </a:rPr>
              <a:t>pueden</a:t>
            </a:r>
            <a:r>
              <a:rPr sz="750" spc="-5" dirty="0">
                <a:latin typeface="Microsoft Sans Serif"/>
                <a:cs typeface="Microsoft Sans Serif"/>
              </a:rPr>
              <a:t> </a:t>
            </a:r>
            <a:r>
              <a:rPr sz="750" spc="15" dirty="0">
                <a:latin typeface="Microsoft Sans Serif"/>
                <a:cs typeface="Microsoft Sans Serif"/>
              </a:rPr>
              <a:t>considerarse</a:t>
            </a:r>
            <a:r>
              <a:rPr sz="750" dirty="0">
                <a:latin typeface="Microsoft Sans Serif"/>
                <a:cs typeface="Microsoft Sans Serif"/>
              </a:rPr>
              <a:t> </a:t>
            </a:r>
            <a:r>
              <a:rPr sz="750" spc="30" dirty="0">
                <a:latin typeface="Microsoft Sans Serif"/>
                <a:cs typeface="Microsoft Sans Serif"/>
              </a:rPr>
              <a:t>como</a:t>
            </a:r>
            <a:r>
              <a:rPr sz="750" spc="-5" dirty="0">
                <a:latin typeface="Microsoft Sans Serif"/>
                <a:cs typeface="Microsoft Sans Serif"/>
              </a:rPr>
              <a:t> </a:t>
            </a:r>
            <a:r>
              <a:rPr sz="750" spc="20" dirty="0">
                <a:latin typeface="Microsoft Sans Serif"/>
                <a:cs typeface="Microsoft Sans Serif"/>
              </a:rPr>
              <a:t>respaldo.</a:t>
            </a:r>
            <a:endParaRPr sz="750">
              <a:latin typeface="Microsoft Sans Serif"/>
              <a:cs typeface="Microsoft Sans Serif"/>
            </a:endParaRPr>
          </a:p>
          <a:p>
            <a:pPr marL="12700" marR="19685" indent="154940">
              <a:lnSpc>
                <a:spcPct val="133300"/>
              </a:lnSpc>
            </a:pPr>
            <a:r>
              <a:rPr sz="750" spc="-15" dirty="0">
                <a:latin typeface="Microsoft Sans Serif"/>
                <a:cs typeface="Microsoft Sans Serif"/>
              </a:rPr>
              <a:t>La</a:t>
            </a:r>
            <a:r>
              <a:rPr sz="750" spc="-5" dirty="0">
                <a:latin typeface="Microsoft Sans Serif"/>
                <a:cs typeface="Microsoft Sans Serif"/>
              </a:rPr>
              <a:t> </a:t>
            </a:r>
            <a:r>
              <a:rPr sz="750" spc="25" dirty="0">
                <a:latin typeface="Microsoft Sans Serif"/>
                <a:cs typeface="Microsoft Sans Serif"/>
              </a:rPr>
              <a:t>tecnología</a:t>
            </a:r>
            <a:r>
              <a:rPr sz="750" spc="-5" dirty="0">
                <a:latin typeface="Microsoft Sans Serif"/>
                <a:cs typeface="Microsoft Sans Serif"/>
              </a:rPr>
              <a:t> </a:t>
            </a:r>
            <a:r>
              <a:rPr sz="750" spc="30" dirty="0">
                <a:latin typeface="Microsoft Sans Serif"/>
                <a:cs typeface="Microsoft Sans Serif"/>
              </a:rPr>
              <a:t>digital</a:t>
            </a:r>
            <a:r>
              <a:rPr sz="750" spc="-5" dirty="0">
                <a:latin typeface="Microsoft Sans Serif"/>
                <a:cs typeface="Microsoft Sans Serif"/>
              </a:rPr>
              <a:t> </a:t>
            </a:r>
            <a:r>
              <a:rPr sz="750" spc="20" dirty="0">
                <a:latin typeface="Microsoft Sans Serif"/>
                <a:cs typeface="Microsoft Sans Serif"/>
              </a:rPr>
              <a:t>ofrece</a:t>
            </a:r>
            <a:r>
              <a:rPr sz="750" spc="-5" dirty="0">
                <a:latin typeface="Microsoft Sans Serif"/>
                <a:cs typeface="Microsoft Sans Serif"/>
              </a:rPr>
              <a:t> </a:t>
            </a:r>
            <a:r>
              <a:rPr sz="750" spc="10" dirty="0">
                <a:latin typeface="Microsoft Sans Serif"/>
                <a:cs typeface="Microsoft Sans Serif"/>
              </a:rPr>
              <a:t>varias</a:t>
            </a:r>
            <a:r>
              <a:rPr sz="750" spc="-5" dirty="0">
                <a:latin typeface="Microsoft Sans Serif"/>
                <a:cs typeface="Microsoft Sans Serif"/>
              </a:rPr>
              <a:t> </a:t>
            </a:r>
            <a:r>
              <a:rPr sz="750" spc="15" dirty="0">
                <a:latin typeface="Microsoft Sans Serif"/>
                <a:cs typeface="Microsoft Sans Serif"/>
              </a:rPr>
              <a:t>características</a:t>
            </a:r>
            <a:r>
              <a:rPr sz="750" spc="-5" dirty="0">
                <a:latin typeface="Microsoft Sans Serif"/>
                <a:cs typeface="Microsoft Sans Serif"/>
              </a:rPr>
              <a:t> </a:t>
            </a:r>
            <a:r>
              <a:rPr sz="750" spc="15" dirty="0">
                <a:latin typeface="Microsoft Sans Serif"/>
                <a:cs typeface="Microsoft Sans Serif"/>
              </a:rPr>
              <a:t>adicionales</a:t>
            </a:r>
            <a:r>
              <a:rPr sz="750" dirty="0">
                <a:latin typeface="Microsoft Sans Serif"/>
                <a:cs typeface="Microsoft Sans Serif"/>
              </a:rPr>
              <a:t> </a:t>
            </a:r>
            <a:r>
              <a:rPr sz="750" spc="30" dirty="0">
                <a:latin typeface="Microsoft Sans Serif"/>
                <a:cs typeface="Microsoft Sans Serif"/>
              </a:rPr>
              <a:t>que</a:t>
            </a:r>
            <a:r>
              <a:rPr sz="750" spc="-5" dirty="0">
                <a:latin typeface="Microsoft Sans Serif"/>
                <a:cs typeface="Microsoft Sans Serif"/>
              </a:rPr>
              <a:t> </a:t>
            </a:r>
            <a:r>
              <a:rPr sz="750" spc="40" dirty="0">
                <a:latin typeface="Microsoft Sans Serif"/>
                <a:cs typeface="Microsoft Sans Serif"/>
              </a:rPr>
              <a:t>no </a:t>
            </a:r>
            <a:r>
              <a:rPr sz="750" spc="-185" dirty="0">
                <a:latin typeface="Microsoft Sans Serif"/>
                <a:cs typeface="Microsoft Sans Serif"/>
              </a:rPr>
              <a:t> </a:t>
            </a:r>
            <a:r>
              <a:rPr sz="750" spc="-5" dirty="0">
                <a:latin typeface="Microsoft Sans Serif"/>
                <a:cs typeface="Microsoft Sans Serif"/>
              </a:rPr>
              <a:t>se</a:t>
            </a:r>
            <a:r>
              <a:rPr sz="750" spc="-10" dirty="0">
                <a:latin typeface="Microsoft Sans Serif"/>
                <a:cs typeface="Microsoft Sans Serif"/>
              </a:rPr>
              <a:t> </a:t>
            </a:r>
            <a:r>
              <a:rPr sz="750" spc="30" dirty="0">
                <a:latin typeface="Microsoft Sans Serif"/>
                <a:cs typeface="Microsoft Sans Serif"/>
              </a:rPr>
              <a:t>podían</a:t>
            </a:r>
            <a:r>
              <a:rPr sz="750" spc="-5" dirty="0">
                <a:latin typeface="Microsoft Sans Serif"/>
                <a:cs typeface="Microsoft Sans Serif"/>
              </a:rPr>
              <a:t> </a:t>
            </a:r>
            <a:r>
              <a:rPr sz="750" spc="35" dirty="0">
                <a:latin typeface="Microsoft Sans Serif"/>
                <a:cs typeface="Microsoft Sans Serif"/>
              </a:rPr>
              <a:t>obtener</a:t>
            </a:r>
            <a:r>
              <a:rPr sz="750" spc="-5" dirty="0">
                <a:latin typeface="Microsoft Sans Serif"/>
                <a:cs typeface="Microsoft Sans Serif"/>
              </a:rPr>
              <a:t> </a:t>
            </a:r>
            <a:r>
              <a:rPr sz="750" spc="25" dirty="0">
                <a:latin typeface="Microsoft Sans Serif"/>
                <a:cs typeface="Microsoft Sans Serif"/>
              </a:rPr>
              <a:t>en</a:t>
            </a:r>
            <a:r>
              <a:rPr sz="750" spc="-5" dirty="0">
                <a:latin typeface="Microsoft Sans Serif"/>
                <a:cs typeface="Microsoft Sans Serif"/>
              </a:rPr>
              <a:t> </a:t>
            </a:r>
            <a:r>
              <a:rPr sz="750" spc="45" dirty="0">
                <a:latin typeface="Microsoft Sans Serif"/>
                <a:cs typeface="Microsoft Sans Serif"/>
              </a:rPr>
              <a:t>un</a:t>
            </a:r>
            <a:r>
              <a:rPr sz="750" spc="-5" dirty="0">
                <a:latin typeface="Microsoft Sans Serif"/>
                <a:cs typeface="Microsoft Sans Serif"/>
              </a:rPr>
              <a:t> </a:t>
            </a:r>
            <a:r>
              <a:rPr sz="750" spc="20" dirty="0">
                <a:latin typeface="Microsoft Sans Serif"/>
                <a:cs typeface="Microsoft Sans Serif"/>
              </a:rPr>
              <a:t>solo</a:t>
            </a:r>
            <a:r>
              <a:rPr sz="750" spc="-5" dirty="0">
                <a:latin typeface="Microsoft Sans Serif"/>
                <a:cs typeface="Microsoft Sans Serif"/>
              </a:rPr>
              <a:t> </a:t>
            </a:r>
            <a:r>
              <a:rPr sz="750" spc="30" dirty="0">
                <a:latin typeface="Microsoft Sans Serif"/>
                <a:cs typeface="Microsoft Sans Serif"/>
              </a:rPr>
              <a:t>paquete</a:t>
            </a:r>
            <a:r>
              <a:rPr sz="750" spc="-5" dirty="0">
                <a:latin typeface="Microsoft Sans Serif"/>
                <a:cs typeface="Microsoft Sans Serif"/>
              </a:rPr>
              <a:t> </a:t>
            </a:r>
            <a:r>
              <a:rPr sz="750" spc="20" dirty="0">
                <a:latin typeface="Microsoft Sans Serif"/>
                <a:cs typeface="Microsoft Sans Serif"/>
              </a:rPr>
              <a:t>con</a:t>
            </a:r>
            <a:r>
              <a:rPr sz="750" spc="-5" dirty="0">
                <a:latin typeface="Microsoft Sans Serif"/>
                <a:cs typeface="Microsoft Sans Serif"/>
              </a:rPr>
              <a:t> </a:t>
            </a:r>
            <a:r>
              <a:rPr sz="750" spc="10" dirty="0">
                <a:latin typeface="Microsoft Sans Serif"/>
                <a:cs typeface="Microsoft Sans Serif"/>
              </a:rPr>
              <a:t>la</a:t>
            </a:r>
            <a:r>
              <a:rPr sz="750" spc="-10" dirty="0">
                <a:latin typeface="Microsoft Sans Serif"/>
                <a:cs typeface="Microsoft Sans Serif"/>
              </a:rPr>
              <a:t> </a:t>
            </a:r>
            <a:r>
              <a:rPr sz="750" spc="25" dirty="0">
                <a:latin typeface="Microsoft Sans Serif"/>
                <a:cs typeface="Microsoft Sans Serif"/>
              </a:rPr>
              <a:t>tecnología</a:t>
            </a:r>
            <a:r>
              <a:rPr sz="750" spc="-5" dirty="0">
                <a:latin typeface="Microsoft Sans Serif"/>
                <a:cs typeface="Microsoft Sans Serif"/>
              </a:rPr>
              <a:t> </a:t>
            </a:r>
            <a:r>
              <a:rPr sz="750" spc="30" dirty="0">
                <a:latin typeface="Microsoft Sans Serif"/>
                <a:cs typeface="Microsoft Sans Serif"/>
              </a:rPr>
              <a:t>anterior.</a:t>
            </a:r>
            <a:r>
              <a:rPr sz="750" spc="-5" dirty="0">
                <a:latin typeface="Microsoft Sans Serif"/>
                <a:cs typeface="Microsoft Sans Serif"/>
              </a:rPr>
              <a:t> </a:t>
            </a:r>
            <a:r>
              <a:rPr sz="750" spc="-10" dirty="0">
                <a:latin typeface="Microsoft Sans Serif"/>
                <a:cs typeface="Microsoft Sans Serif"/>
              </a:rPr>
              <a:t>Estas </a:t>
            </a:r>
            <a:r>
              <a:rPr sz="750" spc="-5" dirty="0">
                <a:latin typeface="Microsoft Sans Serif"/>
                <a:cs typeface="Microsoft Sans Serif"/>
              </a:rPr>
              <a:t> </a:t>
            </a:r>
            <a:r>
              <a:rPr sz="750" spc="15" dirty="0">
                <a:latin typeface="Microsoft Sans Serif"/>
                <a:cs typeface="Microsoft Sans Serif"/>
              </a:rPr>
              <a:t>características incluyen: </a:t>
            </a:r>
            <a:r>
              <a:rPr sz="750" spc="25" dirty="0">
                <a:latin typeface="Microsoft Sans Serif"/>
                <a:cs typeface="Microsoft Sans Serif"/>
              </a:rPr>
              <a:t>medición de </a:t>
            </a:r>
            <a:r>
              <a:rPr sz="750" spc="15" dirty="0">
                <a:latin typeface="Microsoft Sans Serif"/>
                <a:cs typeface="Microsoft Sans Serif"/>
              </a:rPr>
              <a:t>voltajes, </a:t>
            </a:r>
            <a:r>
              <a:rPr sz="750" spc="20" dirty="0">
                <a:latin typeface="Microsoft Sans Serif"/>
                <a:cs typeface="Microsoft Sans Serif"/>
              </a:rPr>
              <a:t>corrientes, </a:t>
            </a:r>
            <a:r>
              <a:rPr sz="750" spc="25" dirty="0">
                <a:latin typeface="Microsoft Sans Serif"/>
                <a:cs typeface="Microsoft Sans Serif"/>
              </a:rPr>
              <a:t>potencia </a:t>
            </a:r>
            <a:r>
              <a:rPr sz="750" spc="5" dirty="0">
                <a:latin typeface="Microsoft Sans Serif"/>
                <a:cs typeface="Microsoft Sans Serif"/>
              </a:rPr>
              <a:t>y </a:t>
            </a:r>
            <a:r>
              <a:rPr sz="750" spc="10" dirty="0">
                <a:latin typeface="Microsoft Sans Serif"/>
                <a:cs typeface="Microsoft Sans Serif"/>
              </a:rPr>
              <a:t> </a:t>
            </a:r>
            <a:r>
              <a:rPr sz="750" spc="25" dirty="0">
                <a:latin typeface="Microsoft Sans Serif"/>
                <a:cs typeface="Microsoft Sans Serif"/>
              </a:rPr>
              <a:t>otras </a:t>
            </a:r>
            <a:r>
              <a:rPr sz="750" spc="20" dirty="0">
                <a:latin typeface="Microsoft Sans Serif"/>
                <a:cs typeface="Microsoft Sans Serif"/>
              </a:rPr>
              <a:t>mediciones; oscilografía; </a:t>
            </a:r>
            <a:r>
              <a:rPr sz="750" spc="25" dirty="0">
                <a:latin typeface="Microsoft Sans Serif"/>
                <a:cs typeface="Microsoft Sans Serif"/>
              </a:rPr>
              <a:t>captura de </a:t>
            </a:r>
            <a:r>
              <a:rPr sz="750" spc="5" dirty="0">
                <a:latin typeface="Microsoft Sans Serif"/>
                <a:cs typeface="Microsoft Sans Serif"/>
              </a:rPr>
              <a:t>secuencia </a:t>
            </a:r>
            <a:r>
              <a:rPr sz="750" spc="25" dirty="0">
                <a:latin typeface="Microsoft Sans Serif"/>
                <a:cs typeface="Microsoft Sans Serif"/>
              </a:rPr>
              <a:t>de </a:t>
            </a:r>
            <a:r>
              <a:rPr sz="750" spc="20" dirty="0">
                <a:latin typeface="Microsoft Sans Serif"/>
                <a:cs typeface="Microsoft Sans Serif"/>
              </a:rPr>
              <a:t>eventos con </a:t>
            </a:r>
            <a:r>
              <a:rPr sz="750" spc="25" dirty="0">
                <a:latin typeface="Microsoft Sans Serif"/>
                <a:cs typeface="Microsoft Sans Serif"/>
              </a:rPr>
              <a:t> </a:t>
            </a:r>
            <a:r>
              <a:rPr sz="750" spc="30" dirty="0">
                <a:latin typeface="Microsoft Sans Serif"/>
                <a:cs typeface="Microsoft Sans Serif"/>
              </a:rPr>
              <a:t>etiquetado</a:t>
            </a:r>
            <a:r>
              <a:rPr sz="750" spc="-5" dirty="0">
                <a:latin typeface="Microsoft Sans Serif"/>
                <a:cs typeface="Microsoft Sans Serif"/>
              </a:rPr>
              <a:t> </a:t>
            </a:r>
            <a:r>
              <a:rPr sz="750" spc="25" dirty="0">
                <a:latin typeface="Microsoft Sans Serif"/>
                <a:cs typeface="Microsoft Sans Serif"/>
              </a:rPr>
              <a:t>de</a:t>
            </a:r>
            <a:r>
              <a:rPr sz="750" spc="-5" dirty="0">
                <a:latin typeface="Microsoft Sans Serif"/>
                <a:cs typeface="Microsoft Sans Serif"/>
              </a:rPr>
              <a:t> </a:t>
            </a:r>
            <a:r>
              <a:rPr sz="750" spc="30" dirty="0">
                <a:latin typeface="Microsoft Sans Serif"/>
                <a:cs typeface="Microsoft Sans Serif"/>
              </a:rPr>
              <a:t>tiempo;</a:t>
            </a:r>
            <a:r>
              <a:rPr sz="750" dirty="0">
                <a:latin typeface="Microsoft Sans Serif"/>
                <a:cs typeface="Microsoft Sans Serif"/>
              </a:rPr>
              <a:t> </a:t>
            </a:r>
            <a:r>
              <a:rPr sz="750" spc="25" dirty="0">
                <a:latin typeface="Microsoft Sans Serif"/>
                <a:cs typeface="Microsoft Sans Serif"/>
              </a:rPr>
              <a:t>configuración</a:t>
            </a:r>
            <a:r>
              <a:rPr sz="750" spc="-5" dirty="0">
                <a:latin typeface="Microsoft Sans Serif"/>
                <a:cs typeface="Microsoft Sans Serif"/>
              </a:rPr>
              <a:t> </a:t>
            </a:r>
            <a:r>
              <a:rPr sz="750" spc="5" dirty="0">
                <a:latin typeface="Microsoft Sans Serif"/>
                <a:cs typeface="Microsoft Sans Serif"/>
              </a:rPr>
              <a:t>y</a:t>
            </a:r>
            <a:r>
              <a:rPr sz="750" dirty="0">
                <a:latin typeface="Microsoft Sans Serif"/>
                <a:cs typeface="Microsoft Sans Serif"/>
              </a:rPr>
              <a:t> </a:t>
            </a:r>
            <a:r>
              <a:rPr sz="750" spc="40" dirty="0">
                <a:latin typeface="Microsoft Sans Serif"/>
                <a:cs typeface="Microsoft Sans Serif"/>
              </a:rPr>
              <a:t>monitoreo</a:t>
            </a:r>
            <a:r>
              <a:rPr sz="750" spc="-5" dirty="0">
                <a:latin typeface="Microsoft Sans Serif"/>
                <a:cs typeface="Microsoft Sans Serif"/>
              </a:rPr>
              <a:t> </a:t>
            </a:r>
            <a:r>
              <a:rPr sz="750" spc="35" dirty="0">
                <a:latin typeface="Microsoft Sans Serif"/>
                <a:cs typeface="Microsoft Sans Serif"/>
              </a:rPr>
              <a:t>remotos</a:t>
            </a:r>
            <a:endParaRPr sz="750">
              <a:latin typeface="Microsoft Sans Serif"/>
              <a:cs typeface="Microsoft Sans Serif"/>
            </a:endParaRPr>
          </a:p>
        </p:txBody>
      </p:sp>
      <p:sp>
        <p:nvSpPr>
          <p:cNvPr id="93" name="object 93"/>
          <p:cNvSpPr txBox="1"/>
          <p:nvPr/>
        </p:nvSpPr>
        <p:spPr>
          <a:xfrm>
            <a:off x="9100215" y="1716142"/>
            <a:ext cx="7393035" cy="1398973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 marR="92075">
              <a:lnSpc>
                <a:spcPct val="143200"/>
              </a:lnSpc>
              <a:spcBef>
                <a:spcPts val="100"/>
              </a:spcBef>
            </a:pPr>
            <a:r>
              <a:rPr sz="700" dirty="0">
                <a:latin typeface="Microsoft Sans Serif"/>
                <a:cs typeface="Microsoft Sans Serif"/>
              </a:rPr>
              <a:t>a </a:t>
            </a:r>
            <a:r>
              <a:rPr sz="700" spc="15" dirty="0">
                <a:latin typeface="Microsoft Sans Serif"/>
                <a:cs typeface="Microsoft Sans Serif"/>
              </a:rPr>
              <a:t>través </a:t>
            </a:r>
            <a:r>
              <a:rPr sz="700" spc="20" dirty="0">
                <a:latin typeface="Microsoft Sans Serif"/>
                <a:cs typeface="Microsoft Sans Serif"/>
              </a:rPr>
              <a:t>de </a:t>
            </a:r>
            <a:r>
              <a:rPr sz="700" spc="15" dirty="0">
                <a:latin typeface="Microsoft Sans Serif"/>
                <a:cs typeface="Microsoft Sans Serif"/>
              </a:rPr>
              <a:t>comunicaciones; </a:t>
            </a:r>
            <a:r>
              <a:rPr sz="700" spc="25" dirty="0">
                <a:latin typeface="Microsoft Sans Serif"/>
                <a:cs typeface="Microsoft Sans Serif"/>
              </a:rPr>
              <a:t>configurabilidad </a:t>
            </a:r>
            <a:r>
              <a:rPr sz="700" spc="40" dirty="0">
                <a:latin typeface="Microsoft Sans Serif"/>
                <a:cs typeface="Microsoft Sans Serif"/>
              </a:rPr>
              <a:t>por </a:t>
            </a:r>
            <a:r>
              <a:rPr sz="700" spc="30" dirty="0">
                <a:latin typeface="Microsoft Sans Serif"/>
                <a:cs typeface="Microsoft Sans Serif"/>
              </a:rPr>
              <a:t>parte </a:t>
            </a:r>
            <a:r>
              <a:rPr sz="700" spc="20" dirty="0">
                <a:latin typeface="Microsoft Sans Serif"/>
                <a:cs typeface="Microsoft Sans Serif"/>
              </a:rPr>
              <a:t>del </a:t>
            </a:r>
            <a:r>
              <a:rPr sz="700" spc="25" dirty="0">
                <a:latin typeface="Microsoft Sans Serif"/>
                <a:cs typeface="Microsoft Sans Serif"/>
              </a:rPr>
              <a:t>usuario </a:t>
            </a:r>
            <a:r>
              <a:rPr sz="700" spc="20" dirty="0">
                <a:latin typeface="Microsoft Sans Serif"/>
                <a:cs typeface="Microsoft Sans Serif"/>
              </a:rPr>
              <a:t>de </a:t>
            </a:r>
            <a:r>
              <a:rPr sz="700" spc="25" dirty="0">
                <a:latin typeface="Microsoft Sans Serif"/>
                <a:cs typeface="Microsoft Sans Serif"/>
              </a:rPr>
              <a:t> </a:t>
            </a:r>
            <a:r>
              <a:rPr sz="700" spc="15" dirty="0">
                <a:latin typeface="Microsoft Sans Serif"/>
                <a:cs typeface="Microsoft Sans Serif"/>
              </a:rPr>
              <a:t>esquemas</a:t>
            </a:r>
            <a:r>
              <a:rPr sz="700" spc="-5" dirty="0">
                <a:latin typeface="Microsoft Sans Serif"/>
                <a:cs typeface="Microsoft Sans Serif"/>
              </a:rPr>
              <a:t> </a:t>
            </a:r>
            <a:r>
              <a:rPr sz="700" spc="20" dirty="0">
                <a:latin typeface="Microsoft Sans Serif"/>
                <a:cs typeface="Microsoft Sans Serif"/>
              </a:rPr>
              <a:t>de</a:t>
            </a:r>
            <a:r>
              <a:rPr sz="700" dirty="0">
                <a:latin typeface="Microsoft Sans Serif"/>
                <a:cs typeface="Microsoft Sans Serif"/>
              </a:rPr>
              <a:t> </a:t>
            </a:r>
            <a:r>
              <a:rPr sz="700" spc="25" dirty="0">
                <a:latin typeface="Microsoft Sans Serif"/>
                <a:cs typeface="Microsoft Sans Serif"/>
              </a:rPr>
              <a:t>disparo</a:t>
            </a:r>
            <a:r>
              <a:rPr sz="700" dirty="0">
                <a:latin typeface="Microsoft Sans Serif"/>
                <a:cs typeface="Microsoft Sans Serif"/>
              </a:rPr>
              <a:t> </a:t>
            </a:r>
            <a:r>
              <a:rPr sz="700" spc="5" dirty="0">
                <a:latin typeface="Microsoft Sans Serif"/>
                <a:cs typeface="Microsoft Sans Serif"/>
              </a:rPr>
              <a:t>y</a:t>
            </a:r>
            <a:r>
              <a:rPr sz="700" spc="-5" dirty="0">
                <a:latin typeface="Microsoft Sans Serif"/>
                <a:cs typeface="Microsoft Sans Serif"/>
              </a:rPr>
              <a:t> </a:t>
            </a:r>
            <a:r>
              <a:rPr sz="700" spc="35" dirty="0">
                <a:latin typeface="Microsoft Sans Serif"/>
                <a:cs typeface="Microsoft Sans Serif"/>
              </a:rPr>
              <a:t>otra</a:t>
            </a:r>
            <a:r>
              <a:rPr sz="700" dirty="0">
                <a:latin typeface="Microsoft Sans Serif"/>
                <a:cs typeface="Microsoft Sans Serif"/>
              </a:rPr>
              <a:t> </a:t>
            </a:r>
            <a:r>
              <a:rPr sz="700" spc="15" dirty="0">
                <a:latin typeface="Microsoft Sans Serif"/>
                <a:cs typeface="Microsoft Sans Serif"/>
              </a:rPr>
              <a:t>lógica</a:t>
            </a:r>
            <a:r>
              <a:rPr sz="700" dirty="0">
                <a:latin typeface="Microsoft Sans Serif"/>
                <a:cs typeface="Microsoft Sans Serif"/>
              </a:rPr>
              <a:t> </a:t>
            </a:r>
            <a:r>
              <a:rPr sz="700" spc="20" dirty="0">
                <a:latin typeface="Microsoft Sans Serif"/>
                <a:cs typeface="Microsoft Sans Serif"/>
              </a:rPr>
              <a:t>de</a:t>
            </a:r>
            <a:r>
              <a:rPr sz="700" spc="-5" dirty="0">
                <a:latin typeface="Microsoft Sans Serif"/>
                <a:cs typeface="Microsoft Sans Serif"/>
              </a:rPr>
              <a:t> </a:t>
            </a:r>
            <a:r>
              <a:rPr sz="700" spc="25" dirty="0">
                <a:latin typeface="Microsoft Sans Serif"/>
                <a:cs typeface="Microsoft Sans Serif"/>
              </a:rPr>
              <a:t>control;</a:t>
            </a:r>
            <a:r>
              <a:rPr sz="700" dirty="0">
                <a:latin typeface="Microsoft Sans Serif"/>
                <a:cs typeface="Microsoft Sans Serif"/>
              </a:rPr>
              <a:t> </a:t>
            </a:r>
            <a:r>
              <a:rPr sz="700" spc="10" dirty="0">
                <a:latin typeface="Microsoft Sans Serif"/>
                <a:cs typeface="Microsoft Sans Serif"/>
              </a:rPr>
              <a:t>espacio</a:t>
            </a:r>
            <a:r>
              <a:rPr sz="700" dirty="0">
                <a:latin typeface="Microsoft Sans Serif"/>
                <a:cs typeface="Microsoft Sans Serif"/>
              </a:rPr>
              <a:t> </a:t>
            </a:r>
            <a:r>
              <a:rPr sz="700" spc="20" dirty="0">
                <a:latin typeface="Microsoft Sans Serif"/>
                <a:cs typeface="Microsoft Sans Serif"/>
              </a:rPr>
              <a:t>de</a:t>
            </a:r>
            <a:r>
              <a:rPr sz="700" spc="-5" dirty="0">
                <a:latin typeface="Microsoft Sans Serif"/>
                <a:cs typeface="Microsoft Sans Serif"/>
              </a:rPr>
              <a:t> </a:t>
            </a:r>
            <a:r>
              <a:rPr sz="700" spc="20" dirty="0">
                <a:latin typeface="Microsoft Sans Serif"/>
                <a:cs typeface="Microsoft Sans Serif"/>
              </a:rPr>
              <a:t>panel</a:t>
            </a:r>
            <a:r>
              <a:rPr sz="700" dirty="0">
                <a:latin typeface="Microsoft Sans Serif"/>
                <a:cs typeface="Microsoft Sans Serif"/>
              </a:rPr>
              <a:t> </a:t>
            </a:r>
            <a:r>
              <a:rPr sz="700" spc="5" dirty="0">
                <a:latin typeface="Microsoft Sans Serif"/>
                <a:cs typeface="Microsoft Sans Serif"/>
              </a:rPr>
              <a:t>y</a:t>
            </a:r>
            <a:r>
              <a:rPr sz="700" dirty="0">
                <a:latin typeface="Microsoft Sans Serif"/>
                <a:cs typeface="Microsoft Sans Serif"/>
              </a:rPr>
              <a:t> </a:t>
            </a:r>
            <a:r>
              <a:rPr sz="700" spc="15" dirty="0">
                <a:latin typeface="Microsoft Sans Serif"/>
                <a:cs typeface="Microsoft Sans Serif"/>
              </a:rPr>
              <a:t>cableado </a:t>
            </a:r>
            <a:r>
              <a:rPr sz="700" spc="-170" dirty="0">
                <a:latin typeface="Microsoft Sans Serif"/>
                <a:cs typeface="Microsoft Sans Serif"/>
              </a:rPr>
              <a:t> </a:t>
            </a:r>
            <a:r>
              <a:rPr sz="700" spc="20" dirty="0">
                <a:latin typeface="Microsoft Sans Serif"/>
                <a:cs typeface="Microsoft Sans Serif"/>
              </a:rPr>
              <a:t>reducidos; </a:t>
            </a:r>
            <a:r>
              <a:rPr sz="700" spc="15" dirty="0">
                <a:latin typeface="Microsoft Sans Serif"/>
                <a:cs typeface="Microsoft Sans Serif"/>
              </a:rPr>
              <a:t>baja carga </a:t>
            </a:r>
            <a:r>
              <a:rPr sz="700" spc="25" dirty="0">
                <a:latin typeface="Microsoft Sans Serif"/>
                <a:cs typeface="Microsoft Sans Serif"/>
              </a:rPr>
              <a:t>para </a:t>
            </a:r>
            <a:r>
              <a:rPr sz="700" spc="10" dirty="0">
                <a:latin typeface="Microsoft Sans Serif"/>
                <a:cs typeface="Microsoft Sans Serif"/>
              </a:rPr>
              <a:t>los </a:t>
            </a:r>
            <a:r>
              <a:rPr sz="700" spc="-40" dirty="0">
                <a:latin typeface="Microsoft Sans Serif"/>
                <a:cs typeface="Microsoft Sans Serif"/>
              </a:rPr>
              <a:t>TT </a:t>
            </a:r>
            <a:r>
              <a:rPr sz="700" spc="25" dirty="0">
                <a:latin typeface="Microsoft Sans Serif"/>
                <a:cs typeface="Microsoft Sans Serif"/>
              </a:rPr>
              <a:t>(transformadores </a:t>
            </a:r>
            <a:r>
              <a:rPr sz="700" spc="20" dirty="0">
                <a:latin typeface="Microsoft Sans Serif"/>
                <a:cs typeface="Microsoft Sans Serif"/>
              </a:rPr>
              <a:t>de tensión) </a:t>
            </a:r>
            <a:r>
              <a:rPr sz="700" spc="5" dirty="0">
                <a:latin typeface="Microsoft Sans Serif"/>
                <a:cs typeface="Microsoft Sans Serif"/>
              </a:rPr>
              <a:t>y </a:t>
            </a:r>
            <a:r>
              <a:rPr sz="700" spc="-55" dirty="0">
                <a:latin typeface="Microsoft Sans Serif"/>
                <a:cs typeface="Microsoft Sans Serif"/>
              </a:rPr>
              <a:t>TC </a:t>
            </a:r>
            <a:r>
              <a:rPr sz="700" spc="-50" dirty="0">
                <a:latin typeface="Microsoft Sans Serif"/>
                <a:cs typeface="Microsoft Sans Serif"/>
              </a:rPr>
              <a:t> </a:t>
            </a:r>
            <a:r>
              <a:rPr sz="700" spc="25" dirty="0">
                <a:latin typeface="Microsoft Sans Serif"/>
                <a:cs typeface="Microsoft Sans Serif"/>
              </a:rPr>
              <a:t>(transformadores</a:t>
            </a:r>
            <a:r>
              <a:rPr sz="700" spc="5" dirty="0">
                <a:latin typeface="Microsoft Sans Serif"/>
                <a:cs typeface="Microsoft Sans Serif"/>
              </a:rPr>
              <a:t> </a:t>
            </a:r>
            <a:r>
              <a:rPr sz="700" spc="20" dirty="0">
                <a:latin typeface="Microsoft Sans Serif"/>
                <a:cs typeface="Microsoft Sans Serif"/>
              </a:rPr>
              <a:t>de</a:t>
            </a:r>
            <a:r>
              <a:rPr sz="700" spc="10" dirty="0">
                <a:latin typeface="Microsoft Sans Serif"/>
                <a:cs typeface="Microsoft Sans Serif"/>
              </a:rPr>
              <a:t> </a:t>
            </a:r>
            <a:r>
              <a:rPr sz="700" spc="20" dirty="0">
                <a:latin typeface="Microsoft Sans Serif"/>
                <a:cs typeface="Microsoft Sans Serif"/>
              </a:rPr>
              <a:t>corriente);</a:t>
            </a:r>
            <a:r>
              <a:rPr sz="700" spc="5" dirty="0">
                <a:latin typeface="Microsoft Sans Serif"/>
                <a:cs typeface="Microsoft Sans Serif"/>
              </a:rPr>
              <a:t> </a:t>
            </a:r>
            <a:r>
              <a:rPr sz="700" spc="25" dirty="0">
                <a:latin typeface="Microsoft Sans Serif"/>
                <a:cs typeface="Microsoft Sans Serif"/>
              </a:rPr>
              <a:t>Autocomprobación</a:t>
            </a:r>
            <a:r>
              <a:rPr sz="700" spc="10" dirty="0">
                <a:latin typeface="Microsoft Sans Serif"/>
                <a:cs typeface="Microsoft Sans Serif"/>
              </a:rPr>
              <a:t> </a:t>
            </a:r>
            <a:r>
              <a:rPr sz="700" spc="25" dirty="0">
                <a:latin typeface="Microsoft Sans Serif"/>
                <a:cs typeface="Microsoft Sans Serif"/>
              </a:rPr>
              <a:t>continua</a:t>
            </a:r>
            <a:r>
              <a:rPr sz="700" spc="10" dirty="0">
                <a:latin typeface="Microsoft Sans Serif"/>
                <a:cs typeface="Microsoft Sans Serif"/>
              </a:rPr>
              <a:t> </a:t>
            </a:r>
            <a:r>
              <a:rPr sz="700" spc="5" dirty="0">
                <a:latin typeface="Microsoft Sans Serif"/>
                <a:cs typeface="Microsoft Sans Serif"/>
              </a:rPr>
              <a:t>y </a:t>
            </a:r>
            <a:r>
              <a:rPr sz="700" spc="20" dirty="0">
                <a:latin typeface="Microsoft Sans Serif"/>
                <a:cs typeface="Microsoft Sans Serif"/>
              </a:rPr>
              <a:t>facilidad</a:t>
            </a:r>
            <a:r>
              <a:rPr sz="700" spc="10" dirty="0">
                <a:latin typeface="Microsoft Sans Serif"/>
                <a:cs typeface="Microsoft Sans Serif"/>
              </a:rPr>
              <a:t> </a:t>
            </a:r>
            <a:r>
              <a:rPr sz="700" spc="20" dirty="0">
                <a:latin typeface="Microsoft Sans Serif"/>
                <a:cs typeface="Microsoft Sans Serif"/>
              </a:rPr>
              <a:t>de </a:t>
            </a:r>
            <a:r>
              <a:rPr sz="700" spc="-170" dirty="0">
                <a:latin typeface="Microsoft Sans Serif"/>
                <a:cs typeface="Microsoft Sans Serif"/>
              </a:rPr>
              <a:t> </a:t>
            </a:r>
            <a:r>
              <a:rPr sz="700" spc="25" dirty="0">
                <a:latin typeface="Microsoft Sans Serif"/>
                <a:cs typeface="Microsoft Sans Serif"/>
              </a:rPr>
              <a:t>prueba.</a:t>
            </a:r>
            <a:endParaRPr sz="700">
              <a:latin typeface="Microsoft Sans Serif"/>
              <a:cs typeface="Microsoft Sans Serif"/>
            </a:endParaRPr>
          </a:p>
          <a:p>
            <a:pPr marL="12700" marR="5080" indent="153670">
              <a:lnSpc>
                <a:spcPct val="142900"/>
              </a:lnSpc>
              <a:spcBef>
                <a:spcPts val="10"/>
              </a:spcBef>
            </a:pPr>
            <a:r>
              <a:rPr sz="700" spc="-10" dirty="0">
                <a:latin typeface="Microsoft Sans Serif"/>
                <a:cs typeface="Microsoft Sans Serif"/>
              </a:rPr>
              <a:t>La </a:t>
            </a:r>
            <a:r>
              <a:rPr sz="700" spc="35" dirty="0">
                <a:latin typeface="Microsoft Sans Serif"/>
                <a:cs typeface="Microsoft Sans Serif"/>
              </a:rPr>
              <a:t>figura </a:t>
            </a:r>
            <a:r>
              <a:rPr sz="700" spc="10" dirty="0">
                <a:latin typeface="Microsoft Sans Serif"/>
                <a:cs typeface="Microsoft Sans Serif"/>
              </a:rPr>
              <a:t>1 </a:t>
            </a:r>
            <a:r>
              <a:rPr sz="700" spc="30" dirty="0">
                <a:latin typeface="Microsoft Sans Serif"/>
                <a:cs typeface="Microsoft Sans Serif"/>
              </a:rPr>
              <a:t>muestra </a:t>
            </a:r>
            <a:r>
              <a:rPr sz="700" spc="10" dirty="0">
                <a:latin typeface="Microsoft Sans Serif"/>
                <a:cs typeface="Microsoft Sans Serif"/>
              </a:rPr>
              <a:t>el </a:t>
            </a:r>
            <a:r>
              <a:rPr sz="700" spc="30" dirty="0">
                <a:latin typeface="Microsoft Sans Serif"/>
                <a:cs typeface="Microsoft Sans Serif"/>
              </a:rPr>
              <a:t>diagrama </a:t>
            </a:r>
            <a:r>
              <a:rPr sz="700" spc="20" dirty="0">
                <a:latin typeface="Microsoft Sans Serif"/>
                <a:cs typeface="Microsoft Sans Serif"/>
              </a:rPr>
              <a:t>de bloques de </a:t>
            </a:r>
            <a:r>
              <a:rPr sz="700" spc="40" dirty="0">
                <a:latin typeface="Microsoft Sans Serif"/>
                <a:cs typeface="Microsoft Sans Serif"/>
              </a:rPr>
              <a:t>un </a:t>
            </a:r>
            <a:r>
              <a:rPr sz="700" spc="-30" dirty="0">
                <a:latin typeface="Microsoft Sans Serif"/>
                <a:cs typeface="Microsoft Sans Serif"/>
              </a:rPr>
              <a:t>MGPS </a:t>
            </a:r>
            <a:r>
              <a:rPr sz="700" spc="20" dirty="0">
                <a:latin typeface="Microsoft Sans Serif"/>
                <a:cs typeface="Microsoft Sans Serif"/>
              </a:rPr>
              <a:t>típico. </a:t>
            </a:r>
            <a:r>
              <a:rPr sz="700" spc="-10" dirty="0">
                <a:latin typeface="Microsoft Sans Serif"/>
                <a:cs typeface="Microsoft Sans Serif"/>
              </a:rPr>
              <a:t>La </a:t>
            </a:r>
            <a:r>
              <a:rPr sz="700" spc="-5" dirty="0">
                <a:latin typeface="Microsoft Sans Serif"/>
                <a:cs typeface="Microsoft Sans Serif"/>
              </a:rPr>
              <a:t> </a:t>
            </a:r>
            <a:r>
              <a:rPr sz="700" spc="15" dirty="0">
                <a:latin typeface="Microsoft Sans Serif"/>
                <a:cs typeface="Microsoft Sans Serif"/>
              </a:rPr>
              <a:t>aplicación</a:t>
            </a:r>
            <a:r>
              <a:rPr sz="700" spc="-10" dirty="0">
                <a:latin typeface="Microsoft Sans Serif"/>
                <a:cs typeface="Microsoft Sans Serif"/>
              </a:rPr>
              <a:t> </a:t>
            </a:r>
            <a:r>
              <a:rPr sz="700" spc="25" dirty="0">
                <a:latin typeface="Microsoft Sans Serif"/>
                <a:cs typeface="Microsoft Sans Serif"/>
              </a:rPr>
              <a:t>general</a:t>
            </a:r>
            <a:r>
              <a:rPr sz="700" spc="-5" dirty="0">
                <a:latin typeface="Microsoft Sans Serif"/>
                <a:cs typeface="Microsoft Sans Serif"/>
              </a:rPr>
              <a:t> </a:t>
            </a:r>
            <a:r>
              <a:rPr sz="700" spc="20" dirty="0">
                <a:latin typeface="Microsoft Sans Serif"/>
                <a:cs typeface="Microsoft Sans Serif"/>
              </a:rPr>
              <a:t>de</a:t>
            </a:r>
            <a:r>
              <a:rPr sz="700" spc="-5" dirty="0">
                <a:latin typeface="Microsoft Sans Serif"/>
                <a:cs typeface="Microsoft Sans Serif"/>
              </a:rPr>
              <a:t> </a:t>
            </a:r>
            <a:r>
              <a:rPr sz="700" spc="20" dirty="0">
                <a:latin typeface="Microsoft Sans Serif"/>
                <a:cs typeface="Microsoft Sans Serif"/>
              </a:rPr>
              <a:t>relé</a:t>
            </a:r>
            <a:r>
              <a:rPr sz="700" spc="-10" dirty="0">
                <a:latin typeface="Microsoft Sans Serif"/>
                <a:cs typeface="Microsoft Sans Serif"/>
              </a:rPr>
              <a:t> </a:t>
            </a:r>
            <a:r>
              <a:rPr sz="700" spc="35" dirty="0">
                <a:latin typeface="Microsoft Sans Serif"/>
                <a:cs typeface="Microsoft Sans Serif"/>
              </a:rPr>
              <a:t>multifunción</a:t>
            </a:r>
            <a:r>
              <a:rPr sz="700" spc="-5" dirty="0">
                <a:latin typeface="Microsoft Sans Serif"/>
                <a:cs typeface="Microsoft Sans Serif"/>
              </a:rPr>
              <a:t> se </a:t>
            </a:r>
            <a:r>
              <a:rPr sz="700" spc="30" dirty="0">
                <a:latin typeface="Microsoft Sans Serif"/>
                <a:cs typeface="Microsoft Sans Serif"/>
              </a:rPr>
              <a:t>compone</a:t>
            </a:r>
            <a:r>
              <a:rPr sz="700" spc="-5" dirty="0">
                <a:latin typeface="Microsoft Sans Serif"/>
                <a:cs typeface="Microsoft Sans Serif"/>
              </a:rPr>
              <a:t> </a:t>
            </a:r>
            <a:r>
              <a:rPr sz="700" spc="20" dirty="0">
                <a:latin typeface="Microsoft Sans Serif"/>
                <a:cs typeface="Microsoft Sans Serif"/>
              </a:rPr>
              <a:t>de</a:t>
            </a:r>
            <a:r>
              <a:rPr sz="700" spc="-10" dirty="0">
                <a:latin typeface="Microsoft Sans Serif"/>
                <a:cs typeface="Microsoft Sans Serif"/>
              </a:rPr>
              <a:t> </a:t>
            </a:r>
            <a:r>
              <a:rPr sz="700" spc="20" dirty="0">
                <a:latin typeface="Microsoft Sans Serif"/>
                <a:cs typeface="Microsoft Sans Serif"/>
              </a:rPr>
              <a:t>dos</a:t>
            </a:r>
            <a:r>
              <a:rPr sz="700" spc="-5" dirty="0">
                <a:latin typeface="Microsoft Sans Serif"/>
                <a:cs typeface="Microsoft Sans Serif"/>
              </a:rPr>
              <a:t> </a:t>
            </a:r>
            <a:r>
              <a:rPr sz="700" spc="30" dirty="0">
                <a:latin typeface="Microsoft Sans Serif"/>
                <a:cs typeface="Microsoft Sans Serif"/>
              </a:rPr>
              <a:t>o</a:t>
            </a:r>
            <a:r>
              <a:rPr sz="700" spc="-5" dirty="0">
                <a:latin typeface="Microsoft Sans Serif"/>
                <a:cs typeface="Microsoft Sans Serif"/>
              </a:rPr>
              <a:t> </a:t>
            </a:r>
            <a:r>
              <a:rPr sz="700" spc="20" dirty="0">
                <a:latin typeface="Microsoft Sans Serif"/>
                <a:cs typeface="Microsoft Sans Serif"/>
              </a:rPr>
              <a:t>más</a:t>
            </a:r>
            <a:r>
              <a:rPr sz="700" spc="-5" dirty="0">
                <a:latin typeface="Microsoft Sans Serif"/>
                <a:cs typeface="Microsoft Sans Serif"/>
              </a:rPr>
              <a:t> </a:t>
            </a:r>
            <a:r>
              <a:rPr sz="700" spc="20" dirty="0">
                <a:latin typeface="Microsoft Sans Serif"/>
                <a:cs typeface="Microsoft Sans Serif"/>
              </a:rPr>
              <a:t>funciones </a:t>
            </a:r>
            <a:r>
              <a:rPr sz="700" spc="-170" dirty="0">
                <a:latin typeface="Microsoft Sans Serif"/>
                <a:cs typeface="Microsoft Sans Serif"/>
              </a:rPr>
              <a:t> </a:t>
            </a:r>
            <a:r>
              <a:rPr sz="700" spc="25" dirty="0">
                <a:latin typeface="Microsoft Sans Serif"/>
                <a:cs typeface="Microsoft Sans Serif"/>
              </a:rPr>
              <a:t>implementadas </a:t>
            </a:r>
            <a:r>
              <a:rPr sz="700" spc="20" dirty="0">
                <a:latin typeface="Microsoft Sans Serif"/>
                <a:cs typeface="Microsoft Sans Serif"/>
              </a:rPr>
              <a:t>en </a:t>
            </a:r>
            <a:r>
              <a:rPr sz="700" spc="30" dirty="0">
                <a:latin typeface="Microsoft Sans Serif"/>
                <a:cs typeface="Microsoft Sans Serif"/>
              </a:rPr>
              <a:t>una </a:t>
            </a:r>
            <a:r>
              <a:rPr sz="700" spc="15" dirty="0">
                <a:latin typeface="Microsoft Sans Serif"/>
                <a:cs typeface="Microsoft Sans Serif"/>
              </a:rPr>
              <a:t>única </a:t>
            </a:r>
            <a:r>
              <a:rPr sz="700" spc="30" dirty="0">
                <a:latin typeface="Microsoft Sans Serif"/>
                <a:cs typeface="Microsoft Sans Serif"/>
              </a:rPr>
              <a:t>plataforma </a:t>
            </a:r>
            <a:r>
              <a:rPr sz="700" spc="20" dirty="0">
                <a:latin typeface="Microsoft Sans Serif"/>
                <a:cs typeface="Microsoft Sans Serif"/>
              </a:rPr>
              <a:t>de </a:t>
            </a:r>
            <a:r>
              <a:rPr sz="700" spc="25" dirty="0">
                <a:latin typeface="Microsoft Sans Serif"/>
                <a:cs typeface="Microsoft Sans Serif"/>
              </a:rPr>
              <a:t>hardware. </a:t>
            </a:r>
            <a:r>
              <a:rPr sz="700" spc="-30" dirty="0">
                <a:latin typeface="Microsoft Sans Serif"/>
                <a:cs typeface="Microsoft Sans Serif"/>
              </a:rPr>
              <a:t>El MGPS </a:t>
            </a:r>
            <a:r>
              <a:rPr sz="700" spc="25" dirty="0">
                <a:latin typeface="Microsoft Sans Serif"/>
                <a:cs typeface="Microsoft Sans Serif"/>
              </a:rPr>
              <a:t>tiene </a:t>
            </a:r>
            <a:r>
              <a:rPr sz="700" spc="30" dirty="0">
                <a:latin typeface="Microsoft Sans Serif"/>
                <a:cs typeface="Microsoft Sans Serif"/>
              </a:rPr>
              <a:t> </a:t>
            </a:r>
            <a:r>
              <a:rPr sz="700" spc="20" dirty="0">
                <a:latin typeface="Microsoft Sans Serif"/>
                <a:cs typeface="Microsoft Sans Serif"/>
              </a:rPr>
              <a:t>entradas </a:t>
            </a:r>
            <a:r>
              <a:rPr sz="700" spc="10" dirty="0">
                <a:latin typeface="Microsoft Sans Serif"/>
                <a:cs typeface="Microsoft Sans Serif"/>
              </a:rPr>
              <a:t>analógicas </a:t>
            </a:r>
            <a:r>
              <a:rPr sz="700" dirty="0">
                <a:latin typeface="Microsoft Sans Serif"/>
                <a:cs typeface="Microsoft Sans Serif"/>
              </a:rPr>
              <a:t>(señales </a:t>
            </a:r>
            <a:r>
              <a:rPr sz="700" spc="20" dirty="0">
                <a:latin typeface="Microsoft Sans Serif"/>
                <a:cs typeface="Microsoft Sans Serif"/>
              </a:rPr>
              <a:t>de </a:t>
            </a:r>
            <a:r>
              <a:rPr sz="700" spc="25" dirty="0">
                <a:latin typeface="Microsoft Sans Serif"/>
                <a:cs typeface="Microsoft Sans Serif"/>
              </a:rPr>
              <a:t>tensión </a:t>
            </a:r>
            <a:r>
              <a:rPr sz="700" spc="5" dirty="0">
                <a:latin typeface="Microsoft Sans Serif"/>
                <a:cs typeface="Microsoft Sans Serif"/>
              </a:rPr>
              <a:t>y </a:t>
            </a:r>
            <a:r>
              <a:rPr sz="700" spc="20" dirty="0">
                <a:latin typeface="Microsoft Sans Serif"/>
                <a:cs typeface="Microsoft Sans Serif"/>
              </a:rPr>
              <a:t>corriente), entradas digitales </a:t>
            </a:r>
            <a:r>
              <a:rPr sz="700" spc="25" dirty="0">
                <a:latin typeface="Microsoft Sans Serif"/>
                <a:cs typeface="Microsoft Sans Serif"/>
              </a:rPr>
              <a:t>para </a:t>
            </a:r>
            <a:r>
              <a:rPr sz="700" spc="-175" dirty="0">
                <a:latin typeface="Microsoft Sans Serif"/>
                <a:cs typeface="Microsoft Sans Serif"/>
              </a:rPr>
              <a:t> </a:t>
            </a:r>
            <a:r>
              <a:rPr sz="700" spc="25" dirty="0">
                <a:latin typeface="Microsoft Sans Serif"/>
                <a:cs typeface="Microsoft Sans Serif"/>
              </a:rPr>
              <a:t>recibir</a:t>
            </a:r>
            <a:r>
              <a:rPr sz="700" spc="15" dirty="0">
                <a:latin typeface="Microsoft Sans Serif"/>
                <a:cs typeface="Microsoft Sans Serif"/>
              </a:rPr>
              <a:t> </a:t>
            </a:r>
            <a:r>
              <a:rPr sz="700" spc="10" dirty="0">
                <a:latin typeface="Microsoft Sans Serif"/>
                <a:cs typeface="Microsoft Sans Serif"/>
              </a:rPr>
              <a:t>el</a:t>
            </a:r>
            <a:r>
              <a:rPr sz="700" spc="20" dirty="0">
                <a:latin typeface="Microsoft Sans Serif"/>
                <a:cs typeface="Microsoft Sans Serif"/>
              </a:rPr>
              <a:t> estado</a:t>
            </a:r>
            <a:r>
              <a:rPr sz="700" spc="15" dirty="0">
                <a:latin typeface="Microsoft Sans Serif"/>
                <a:cs typeface="Microsoft Sans Serif"/>
              </a:rPr>
              <a:t> </a:t>
            </a:r>
            <a:r>
              <a:rPr sz="700" spc="20" dirty="0">
                <a:latin typeface="Microsoft Sans Serif"/>
                <a:cs typeface="Microsoft Sans Serif"/>
              </a:rPr>
              <a:t>de </a:t>
            </a:r>
            <a:r>
              <a:rPr sz="700" spc="10" dirty="0">
                <a:latin typeface="Microsoft Sans Serif"/>
                <a:cs typeface="Microsoft Sans Serif"/>
              </a:rPr>
              <a:t>los</a:t>
            </a:r>
            <a:r>
              <a:rPr sz="700" spc="20" dirty="0">
                <a:latin typeface="Microsoft Sans Serif"/>
                <a:cs typeface="Microsoft Sans Serif"/>
              </a:rPr>
              <a:t> contactos</a:t>
            </a:r>
            <a:r>
              <a:rPr sz="700" spc="15" dirty="0">
                <a:latin typeface="Microsoft Sans Serif"/>
                <a:cs typeface="Microsoft Sans Serif"/>
              </a:rPr>
              <a:t> </a:t>
            </a:r>
            <a:r>
              <a:rPr sz="700" spc="5" dirty="0">
                <a:latin typeface="Microsoft Sans Serif"/>
                <a:cs typeface="Microsoft Sans Serif"/>
              </a:rPr>
              <a:t>y</a:t>
            </a:r>
            <a:r>
              <a:rPr sz="700" spc="20" dirty="0">
                <a:latin typeface="Microsoft Sans Serif"/>
                <a:cs typeface="Microsoft Sans Serif"/>
              </a:rPr>
              <a:t> </a:t>
            </a:r>
            <a:r>
              <a:rPr sz="700" spc="25" dirty="0">
                <a:latin typeface="Microsoft Sans Serif"/>
                <a:cs typeface="Microsoft Sans Serif"/>
              </a:rPr>
              <a:t>otras</a:t>
            </a:r>
            <a:r>
              <a:rPr sz="700" spc="15" dirty="0">
                <a:latin typeface="Microsoft Sans Serif"/>
                <a:cs typeface="Microsoft Sans Serif"/>
              </a:rPr>
              <a:t> </a:t>
            </a:r>
            <a:r>
              <a:rPr sz="700" spc="10" dirty="0">
                <a:latin typeface="Microsoft Sans Serif"/>
                <a:cs typeface="Microsoft Sans Serif"/>
              </a:rPr>
              <a:t>indicaciones,</a:t>
            </a:r>
            <a:r>
              <a:rPr sz="700" spc="20" dirty="0">
                <a:latin typeface="Microsoft Sans Serif"/>
                <a:cs typeface="Microsoft Sans Serif"/>
              </a:rPr>
              <a:t> </a:t>
            </a:r>
            <a:r>
              <a:rPr sz="700" spc="5" dirty="0">
                <a:latin typeface="Microsoft Sans Serif"/>
                <a:cs typeface="Microsoft Sans Serif"/>
              </a:rPr>
              <a:t>y</a:t>
            </a:r>
            <a:r>
              <a:rPr sz="700" spc="20" dirty="0">
                <a:latin typeface="Microsoft Sans Serif"/>
                <a:cs typeface="Microsoft Sans Serif"/>
              </a:rPr>
              <a:t> </a:t>
            </a:r>
            <a:r>
              <a:rPr sz="700" spc="5" dirty="0">
                <a:latin typeface="Microsoft Sans Serif"/>
                <a:cs typeface="Microsoft Sans Serif"/>
              </a:rPr>
              <a:t>salidas</a:t>
            </a:r>
            <a:r>
              <a:rPr sz="700" spc="15" dirty="0">
                <a:latin typeface="Microsoft Sans Serif"/>
                <a:cs typeface="Microsoft Sans Serif"/>
              </a:rPr>
              <a:t> </a:t>
            </a:r>
            <a:r>
              <a:rPr sz="700" spc="20" dirty="0">
                <a:latin typeface="Microsoft Sans Serif"/>
                <a:cs typeface="Microsoft Sans Serif"/>
              </a:rPr>
              <a:t>digitales </a:t>
            </a:r>
            <a:r>
              <a:rPr sz="700" spc="25" dirty="0">
                <a:latin typeface="Microsoft Sans Serif"/>
                <a:cs typeface="Microsoft Sans Serif"/>
              </a:rPr>
              <a:t> para </a:t>
            </a:r>
            <a:r>
              <a:rPr sz="700" spc="20" dirty="0">
                <a:latin typeface="Microsoft Sans Serif"/>
                <a:cs typeface="Microsoft Sans Serif"/>
              </a:rPr>
              <a:t>enviar </a:t>
            </a:r>
            <a:r>
              <a:rPr sz="700" spc="5" dirty="0">
                <a:latin typeface="Microsoft Sans Serif"/>
                <a:cs typeface="Microsoft Sans Serif"/>
              </a:rPr>
              <a:t>señales </a:t>
            </a:r>
            <a:r>
              <a:rPr sz="700" spc="20" dirty="0">
                <a:latin typeface="Microsoft Sans Serif"/>
                <a:cs typeface="Microsoft Sans Serif"/>
              </a:rPr>
              <a:t>de </a:t>
            </a:r>
            <a:r>
              <a:rPr sz="700" spc="25" dirty="0">
                <a:latin typeface="Microsoft Sans Serif"/>
                <a:cs typeface="Microsoft Sans Serif"/>
              </a:rPr>
              <a:t>disparo </a:t>
            </a:r>
            <a:r>
              <a:rPr sz="700" spc="5" dirty="0">
                <a:latin typeface="Microsoft Sans Serif"/>
                <a:cs typeface="Microsoft Sans Serif"/>
              </a:rPr>
              <a:t>y </a:t>
            </a:r>
            <a:r>
              <a:rPr sz="700" spc="20" dirty="0">
                <a:latin typeface="Microsoft Sans Serif"/>
                <a:cs typeface="Microsoft Sans Serif"/>
              </a:rPr>
              <a:t>alarma. </a:t>
            </a:r>
            <a:r>
              <a:rPr sz="700" spc="-30" dirty="0">
                <a:latin typeface="Microsoft Sans Serif"/>
                <a:cs typeface="Microsoft Sans Serif"/>
              </a:rPr>
              <a:t>El MGPS </a:t>
            </a:r>
            <a:r>
              <a:rPr sz="700" spc="30" dirty="0">
                <a:latin typeface="Microsoft Sans Serif"/>
                <a:cs typeface="Microsoft Sans Serif"/>
              </a:rPr>
              <a:t>también </a:t>
            </a:r>
            <a:r>
              <a:rPr sz="700" spc="25" dirty="0">
                <a:latin typeface="Microsoft Sans Serif"/>
                <a:cs typeface="Microsoft Sans Serif"/>
              </a:rPr>
              <a:t>contará </a:t>
            </a:r>
            <a:r>
              <a:rPr sz="700" spc="20" dirty="0">
                <a:latin typeface="Microsoft Sans Serif"/>
                <a:cs typeface="Microsoft Sans Serif"/>
              </a:rPr>
              <a:t>con </a:t>
            </a:r>
            <a:r>
              <a:rPr sz="700" spc="25" dirty="0">
                <a:latin typeface="Microsoft Sans Serif"/>
                <a:cs typeface="Microsoft Sans Serif"/>
              </a:rPr>
              <a:t> </a:t>
            </a:r>
            <a:r>
              <a:rPr sz="700" spc="30" dirty="0">
                <a:latin typeface="Microsoft Sans Serif"/>
                <a:cs typeface="Microsoft Sans Serif"/>
              </a:rPr>
              <a:t>puertos</a:t>
            </a:r>
            <a:r>
              <a:rPr sz="700" spc="-5" dirty="0">
                <a:latin typeface="Microsoft Sans Serif"/>
                <a:cs typeface="Microsoft Sans Serif"/>
              </a:rPr>
              <a:t> </a:t>
            </a:r>
            <a:r>
              <a:rPr sz="700" spc="20" dirty="0">
                <a:latin typeface="Microsoft Sans Serif"/>
                <a:cs typeface="Microsoft Sans Serif"/>
              </a:rPr>
              <a:t>de</a:t>
            </a:r>
            <a:r>
              <a:rPr sz="700" dirty="0">
                <a:latin typeface="Microsoft Sans Serif"/>
                <a:cs typeface="Microsoft Sans Serif"/>
              </a:rPr>
              <a:t> </a:t>
            </a:r>
            <a:r>
              <a:rPr sz="700" spc="15" dirty="0">
                <a:latin typeface="Microsoft Sans Serif"/>
                <a:cs typeface="Microsoft Sans Serif"/>
              </a:rPr>
              <a:t>comunicaciones</a:t>
            </a:r>
            <a:r>
              <a:rPr sz="700" dirty="0">
                <a:latin typeface="Microsoft Sans Serif"/>
                <a:cs typeface="Microsoft Sans Serif"/>
              </a:rPr>
              <a:t> </a:t>
            </a:r>
            <a:r>
              <a:rPr sz="700" spc="15" dirty="0">
                <a:latin typeface="Microsoft Sans Serif"/>
                <a:cs typeface="Microsoft Sans Serif"/>
              </a:rPr>
              <a:t>bidireccionales</a:t>
            </a:r>
            <a:r>
              <a:rPr sz="700" dirty="0">
                <a:latin typeface="Microsoft Sans Serif"/>
                <a:cs typeface="Microsoft Sans Serif"/>
              </a:rPr>
              <a:t> </a:t>
            </a:r>
            <a:r>
              <a:rPr sz="700" spc="30" dirty="0">
                <a:latin typeface="Microsoft Sans Serif"/>
                <a:cs typeface="Microsoft Sans Serif"/>
              </a:rPr>
              <a:t>que</a:t>
            </a:r>
            <a:r>
              <a:rPr sz="700" dirty="0">
                <a:latin typeface="Microsoft Sans Serif"/>
                <a:cs typeface="Microsoft Sans Serif"/>
              </a:rPr>
              <a:t> </a:t>
            </a:r>
            <a:r>
              <a:rPr sz="700" spc="35" dirty="0">
                <a:latin typeface="Microsoft Sans Serif"/>
                <a:cs typeface="Microsoft Sans Serif"/>
              </a:rPr>
              <a:t>podrán</a:t>
            </a:r>
            <a:r>
              <a:rPr sz="700" dirty="0">
                <a:latin typeface="Microsoft Sans Serif"/>
                <a:cs typeface="Microsoft Sans Serif"/>
              </a:rPr>
              <a:t> </a:t>
            </a:r>
            <a:r>
              <a:rPr sz="700" spc="15" dirty="0">
                <a:latin typeface="Microsoft Sans Serif"/>
                <a:cs typeface="Microsoft Sans Serif"/>
              </a:rPr>
              <a:t>ser</a:t>
            </a:r>
            <a:r>
              <a:rPr sz="700" dirty="0">
                <a:latin typeface="Microsoft Sans Serif"/>
                <a:cs typeface="Microsoft Sans Serif"/>
              </a:rPr>
              <a:t> </a:t>
            </a:r>
            <a:r>
              <a:rPr sz="700" spc="-5" dirty="0">
                <a:latin typeface="Microsoft Sans Serif"/>
                <a:cs typeface="Microsoft Sans Serif"/>
              </a:rPr>
              <a:t>EIA-232,</a:t>
            </a:r>
            <a:r>
              <a:rPr sz="700" dirty="0">
                <a:latin typeface="Microsoft Sans Serif"/>
                <a:cs typeface="Microsoft Sans Serif"/>
              </a:rPr>
              <a:t> </a:t>
            </a:r>
            <a:r>
              <a:rPr sz="700" spc="-5" dirty="0">
                <a:latin typeface="Microsoft Sans Serif"/>
                <a:cs typeface="Microsoft Sans Serif"/>
              </a:rPr>
              <a:t>EIA-485, </a:t>
            </a:r>
            <a:r>
              <a:rPr sz="700" spc="-170" dirty="0">
                <a:latin typeface="Microsoft Sans Serif"/>
                <a:cs typeface="Microsoft Sans Serif"/>
              </a:rPr>
              <a:t> </a:t>
            </a:r>
            <a:r>
              <a:rPr sz="700" spc="30" dirty="0">
                <a:latin typeface="Microsoft Sans Serif"/>
                <a:cs typeface="Microsoft Sans Serif"/>
              </a:rPr>
              <a:t>fibra</a:t>
            </a:r>
            <a:r>
              <a:rPr sz="700" dirty="0">
                <a:latin typeface="Microsoft Sans Serif"/>
                <a:cs typeface="Microsoft Sans Serif"/>
              </a:rPr>
              <a:t> </a:t>
            </a:r>
            <a:r>
              <a:rPr sz="700" spc="15" dirty="0">
                <a:latin typeface="Microsoft Sans Serif"/>
                <a:cs typeface="Microsoft Sans Serif"/>
              </a:rPr>
              <a:t>óptica,</a:t>
            </a:r>
            <a:r>
              <a:rPr sz="700" dirty="0">
                <a:latin typeface="Microsoft Sans Serif"/>
                <a:cs typeface="Microsoft Sans Serif"/>
              </a:rPr>
              <a:t> </a:t>
            </a:r>
            <a:r>
              <a:rPr sz="700" spc="20" dirty="0">
                <a:latin typeface="Microsoft Sans Serif"/>
                <a:cs typeface="Microsoft Sans Serif"/>
              </a:rPr>
              <a:t>Ethernet</a:t>
            </a:r>
            <a:r>
              <a:rPr sz="700" spc="5" dirty="0">
                <a:latin typeface="Microsoft Sans Serif"/>
                <a:cs typeface="Microsoft Sans Serif"/>
              </a:rPr>
              <a:t> </a:t>
            </a:r>
            <a:r>
              <a:rPr sz="700" spc="30" dirty="0">
                <a:latin typeface="Microsoft Sans Serif"/>
                <a:cs typeface="Microsoft Sans Serif"/>
              </a:rPr>
              <a:t>o</a:t>
            </a:r>
            <a:r>
              <a:rPr sz="700" dirty="0">
                <a:latin typeface="Microsoft Sans Serif"/>
                <a:cs typeface="Microsoft Sans Serif"/>
              </a:rPr>
              <a:t> </a:t>
            </a:r>
            <a:r>
              <a:rPr sz="700" spc="25" dirty="0">
                <a:latin typeface="Microsoft Sans Serif"/>
                <a:cs typeface="Microsoft Sans Serif"/>
              </a:rPr>
              <a:t>alguna</a:t>
            </a:r>
            <a:r>
              <a:rPr sz="700" dirty="0">
                <a:latin typeface="Microsoft Sans Serif"/>
                <a:cs typeface="Microsoft Sans Serif"/>
              </a:rPr>
              <a:t> </a:t>
            </a:r>
            <a:r>
              <a:rPr sz="700" spc="35" dirty="0">
                <a:latin typeface="Microsoft Sans Serif"/>
                <a:cs typeface="Microsoft Sans Serif"/>
              </a:rPr>
              <a:t>otra</a:t>
            </a:r>
            <a:r>
              <a:rPr sz="700" spc="5" dirty="0">
                <a:latin typeface="Microsoft Sans Serif"/>
                <a:cs typeface="Microsoft Sans Serif"/>
              </a:rPr>
              <a:t> </a:t>
            </a:r>
            <a:r>
              <a:rPr sz="700" spc="25" dirty="0">
                <a:latin typeface="Microsoft Sans Serif"/>
                <a:cs typeface="Microsoft Sans Serif"/>
              </a:rPr>
              <a:t>interfaz</a:t>
            </a:r>
            <a:r>
              <a:rPr sz="700" dirty="0">
                <a:latin typeface="Microsoft Sans Serif"/>
                <a:cs typeface="Microsoft Sans Serif"/>
              </a:rPr>
              <a:t> </a:t>
            </a:r>
            <a:r>
              <a:rPr sz="700" spc="20" dirty="0">
                <a:latin typeface="Microsoft Sans Serif"/>
                <a:cs typeface="Microsoft Sans Serif"/>
              </a:rPr>
              <a:t>de</a:t>
            </a:r>
            <a:r>
              <a:rPr sz="700" spc="5" dirty="0">
                <a:latin typeface="Microsoft Sans Serif"/>
                <a:cs typeface="Microsoft Sans Serif"/>
              </a:rPr>
              <a:t> </a:t>
            </a:r>
            <a:r>
              <a:rPr sz="700" spc="30" dirty="0">
                <a:latin typeface="Microsoft Sans Serif"/>
                <a:cs typeface="Microsoft Sans Serif"/>
              </a:rPr>
              <a:t>hardware</a:t>
            </a:r>
            <a:r>
              <a:rPr sz="700" dirty="0">
                <a:latin typeface="Microsoft Sans Serif"/>
                <a:cs typeface="Microsoft Sans Serif"/>
              </a:rPr>
              <a:t> </a:t>
            </a:r>
            <a:r>
              <a:rPr sz="700" spc="25" dirty="0">
                <a:latin typeface="Microsoft Sans Serif"/>
                <a:cs typeface="Microsoft Sans Serif"/>
              </a:rPr>
              <a:t>para</a:t>
            </a:r>
            <a:r>
              <a:rPr sz="700" dirty="0">
                <a:latin typeface="Microsoft Sans Serif"/>
                <a:cs typeface="Microsoft Sans Serif"/>
              </a:rPr>
              <a:t> </a:t>
            </a:r>
            <a:r>
              <a:rPr sz="700" spc="20" dirty="0">
                <a:latin typeface="Microsoft Sans Serif"/>
                <a:cs typeface="Microsoft Sans Serif"/>
              </a:rPr>
              <a:t>comunicación </a:t>
            </a:r>
            <a:r>
              <a:rPr sz="700" spc="-170" dirty="0">
                <a:latin typeface="Microsoft Sans Serif"/>
                <a:cs typeface="Microsoft Sans Serif"/>
              </a:rPr>
              <a:t> </a:t>
            </a:r>
            <a:r>
              <a:rPr sz="700" spc="20" dirty="0">
                <a:latin typeface="Microsoft Sans Serif"/>
                <a:cs typeface="Microsoft Sans Serif"/>
              </a:rPr>
              <a:t>externa. </a:t>
            </a:r>
            <a:r>
              <a:rPr sz="700" spc="-30" dirty="0">
                <a:latin typeface="Microsoft Sans Serif"/>
                <a:cs typeface="Microsoft Sans Serif"/>
              </a:rPr>
              <a:t>El </a:t>
            </a:r>
            <a:r>
              <a:rPr sz="700" spc="30" dirty="0">
                <a:latin typeface="Microsoft Sans Serif"/>
                <a:cs typeface="Microsoft Sans Serif"/>
              </a:rPr>
              <a:t>hardware </a:t>
            </a:r>
            <a:r>
              <a:rPr sz="700" spc="35" dirty="0">
                <a:latin typeface="Microsoft Sans Serif"/>
                <a:cs typeface="Microsoft Sans Serif"/>
              </a:rPr>
              <a:t>interno </a:t>
            </a:r>
            <a:r>
              <a:rPr sz="700" spc="15" dirty="0">
                <a:latin typeface="Microsoft Sans Serif"/>
                <a:cs typeface="Microsoft Sans Serif"/>
              </a:rPr>
              <a:t>consta </a:t>
            </a:r>
            <a:r>
              <a:rPr sz="700" spc="20" dirty="0">
                <a:latin typeface="Microsoft Sans Serif"/>
                <a:cs typeface="Microsoft Sans Serif"/>
              </a:rPr>
              <a:t>de </a:t>
            </a:r>
            <a:r>
              <a:rPr sz="700" spc="40" dirty="0">
                <a:latin typeface="Microsoft Sans Serif"/>
                <a:cs typeface="Microsoft Sans Serif"/>
              </a:rPr>
              <a:t>un </a:t>
            </a:r>
            <a:r>
              <a:rPr sz="700" spc="15" dirty="0">
                <a:latin typeface="Microsoft Sans Serif"/>
                <a:cs typeface="Microsoft Sans Serif"/>
              </a:rPr>
              <a:t>sistema </a:t>
            </a:r>
            <a:r>
              <a:rPr sz="700" spc="20" dirty="0">
                <a:latin typeface="Microsoft Sans Serif"/>
                <a:cs typeface="Microsoft Sans Serif"/>
              </a:rPr>
              <a:t>de adquisición de datos </a:t>
            </a:r>
            <a:r>
              <a:rPr sz="700" spc="25" dirty="0">
                <a:latin typeface="Microsoft Sans Serif"/>
                <a:cs typeface="Microsoft Sans Serif"/>
              </a:rPr>
              <a:t> </a:t>
            </a:r>
            <a:r>
              <a:rPr sz="700" spc="15" dirty="0">
                <a:latin typeface="Microsoft Sans Serif"/>
                <a:cs typeface="Microsoft Sans Serif"/>
              </a:rPr>
              <a:t>analógicos </a:t>
            </a:r>
            <a:r>
              <a:rPr sz="700" spc="30" dirty="0">
                <a:latin typeface="Microsoft Sans Serif"/>
                <a:cs typeface="Microsoft Sans Serif"/>
              </a:rPr>
              <a:t>que </a:t>
            </a:r>
            <a:r>
              <a:rPr sz="700" spc="15" dirty="0">
                <a:latin typeface="Microsoft Sans Serif"/>
                <a:cs typeface="Microsoft Sans Serif"/>
              </a:rPr>
              <a:t>incluye </a:t>
            </a:r>
            <a:r>
              <a:rPr sz="700" spc="10" dirty="0">
                <a:latin typeface="Microsoft Sans Serif"/>
                <a:cs typeface="Microsoft Sans Serif"/>
              </a:rPr>
              <a:t>escalado </a:t>
            </a:r>
            <a:r>
              <a:rPr sz="700" spc="20" dirty="0">
                <a:latin typeface="Microsoft Sans Serif"/>
                <a:cs typeface="Microsoft Sans Serif"/>
              </a:rPr>
              <a:t>de </a:t>
            </a:r>
            <a:r>
              <a:rPr sz="700" spc="5" dirty="0">
                <a:latin typeface="Microsoft Sans Serif"/>
                <a:cs typeface="Microsoft Sans Serif"/>
              </a:rPr>
              <a:t>señales, </a:t>
            </a:r>
            <a:r>
              <a:rPr sz="700" spc="20" dirty="0">
                <a:latin typeface="Microsoft Sans Serif"/>
                <a:cs typeface="Microsoft Sans Serif"/>
              </a:rPr>
              <a:t>aislamiento, </a:t>
            </a:r>
            <a:r>
              <a:rPr sz="700" spc="35" dirty="0">
                <a:latin typeface="Microsoft Sans Serif"/>
                <a:cs typeface="Microsoft Sans Serif"/>
              </a:rPr>
              <a:t>filtrado </a:t>
            </a:r>
            <a:r>
              <a:rPr sz="700" spc="40" dirty="0">
                <a:latin typeface="Microsoft Sans Serif"/>
                <a:cs typeface="Microsoft Sans Serif"/>
              </a:rPr>
              <a:t> </a:t>
            </a:r>
            <a:r>
              <a:rPr sz="700" spc="10" dirty="0">
                <a:latin typeface="Microsoft Sans Serif"/>
                <a:cs typeface="Microsoft Sans Serif"/>
              </a:rPr>
              <a:t>(antialiasing), </a:t>
            </a:r>
            <a:r>
              <a:rPr sz="700" spc="30" dirty="0">
                <a:latin typeface="Microsoft Sans Serif"/>
                <a:cs typeface="Microsoft Sans Serif"/>
              </a:rPr>
              <a:t>muestreo </a:t>
            </a:r>
            <a:r>
              <a:rPr sz="700" spc="5" dirty="0">
                <a:latin typeface="Microsoft Sans Serif"/>
                <a:cs typeface="Microsoft Sans Serif"/>
              </a:rPr>
              <a:t>y </a:t>
            </a:r>
            <a:r>
              <a:rPr sz="700" spc="20" dirty="0">
                <a:latin typeface="Microsoft Sans Serif"/>
                <a:cs typeface="Microsoft Sans Serif"/>
              </a:rPr>
              <a:t>retención, </a:t>
            </a:r>
            <a:r>
              <a:rPr sz="700" spc="25" dirty="0">
                <a:latin typeface="Microsoft Sans Serif"/>
                <a:cs typeface="Microsoft Sans Serif"/>
              </a:rPr>
              <a:t>multiplexación </a:t>
            </a:r>
            <a:r>
              <a:rPr sz="700" spc="15" dirty="0">
                <a:latin typeface="Microsoft Sans Serif"/>
                <a:cs typeface="Microsoft Sans Serif"/>
              </a:rPr>
              <a:t>analógica </a:t>
            </a:r>
            <a:r>
              <a:rPr sz="700" spc="5" dirty="0">
                <a:latin typeface="Microsoft Sans Serif"/>
                <a:cs typeface="Microsoft Sans Serif"/>
              </a:rPr>
              <a:t>y </a:t>
            </a:r>
            <a:r>
              <a:rPr sz="700" spc="20" dirty="0">
                <a:latin typeface="Microsoft Sans Serif"/>
                <a:cs typeface="Microsoft Sans Serif"/>
              </a:rPr>
              <a:t>conversión </a:t>
            </a:r>
            <a:r>
              <a:rPr sz="700" spc="25" dirty="0">
                <a:latin typeface="Microsoft Sans Serif"/>
                <a:cs typeface="Microsoft Sans Serif"/>
              </a:rPr>
              <a:t> </a:t>
            </a:r>
            <a:r>
              <a:rPr sz="700" spc="20" dirty="0">
                <a:latin typeface="Microsoft Sans Serif"/>
                <a:cs typeface="Microsoft Sans Serif"/>
              </a:rPr>
              <a:t>de analógico </a:t>
            </a:r>
            <a:r>
              <a:rPr sz="700" dirty="0">
                <a:latin typeface="Microsoft Sans Serif"/>
                <a:cs typeface="Microsoft Sans Serif"/>
              </a:rPr>
              <a:t>a </a:t>
            </a:r>
            <a:r>
              <a:rPr sz="700" spc="25" dirty="0">
                <a:latin typeface="Microsoft Sans Serif"/>
                <a:cs typeface="Microsoft Sans Serif"/>
              </a:rPr>
              <a:t>digital. </a:t>
            </a:r>
            <a:r>
              <a:rPr sz="700" spc="-30" dirty="0">
                <a:latin typeface="Microsoft Sans Serif"/>
                <a:cs typeface="Microsoft Sans Serif"/>
              </a:rPr>
              <a:t>El </a:t>
            </a:r>
            <a:r>
              <a:rPr sz="700" spc="20" dirty="0">
                <a:latin typeface="Microsoft Sans Serif"/>
                <a:cs typeface="Microsoft Sans Serif"/>
              </a:rPr>
              <a:t>subsistema </a:t>
            </a:r>
            <a:r>
              <a:rPr sz="700" spc="25" dirty="0">
                <a:latin typeface="Microsoft Sans Serif"/>
                <a:cs typeface="Microsoft Sans Serif"/>
              </a:rPr>
              <a:t>digital </a:t>
            </a:r>
            <a:r>
              <a:rPr sz="700" spc="15" dirty="0">
                <a:latin typeface="Microsoft Sans Serif"/>
                <a:cs typeface="Microsoft Sans Serif"/>
              </a:rPr>
              <a:t>consta </a:t>
            </a:r>
            <a:r>
              <a:rPr sz="700" spc="20" dirty="0">
                <a:latin typeface="Microsoft Sans Serif"/>
                <a:cs typeface="Microsoft Sans Serif"/>
              </a:rPr>
              <a:t>de </a:t>
            </a:r>
            <a:r>
              <a:rPr sz="700" spc="40" dirty="0">
                <a:latin typeface="Microsoft Sans Serif"/>
                <a:cs typeface="Microsoft Sans Serif"/>
              </a:rPr>
              <a:t>un </a:t>
            </a:r>
            <a:r>
              <a:rPr sz="700" spc="25" dirty="0">
                <a:latin typeface="Microsoft Sans Serif"/>
                <a:cs typeface="Microsoft Sans Serif"/>
              </a:rPr>
              <a:t>microprocesador, </a:t>
            </a:r>
            <a:r>
              <a:rPr sz="700" spc="30" dirty="0">
                <a:latin typeface="Microsoft Sans Serif"/>
                <a:cs typeface="Microsoft Sans Serif"/>
              </a:rPr>
              <a:t> </a:t>
            </a:r>
            <a:r>
              <a:rPr sz="700" spc="-10" dirty="0">
                <a:latin typeface="Microsoft Sans Serif"/>
                <a:cs typeface="Microsoft Sans Serif"/>
              </a:rPr>
              <a:t>ROM </a:t>
            </a:r>
            <a:r>
              <a:rPr sz="700" spc="30" dirty="0">
                <a:latin typeface="Microsoft Sans Serif"/>
                <a:cs typeface="Microsoft Sans Serif"/>
              </a:rPr>
              <a:t>(memoria </a:t>
            </a:r>
            <a:r>
              <a:rPr sz="700" spc="20" dirty="0">
                <a:latin typeface="Microsoft Sans Serif"/>
                <a:cs typeface="Microsoft Sans Serif"/>
              </a:rPr>
              <a:t>de </a:t>
            </a:r>
            <a:r>
              <a:rPr sz="700" spc="15" dirty="0">
                <a:latin typeface="Microsoft Sans Serif"/>
                <a:cs typeface="Microsoft Sans Serif"/>
              </a:rPr>
              <a:t>sólo lectura) </a:t>
            </a:r>
            <a:r>
              <a:rPr sz="700" spc="25" dirty="0">
                <a:latin typeface="Microsoft Sans Serif"/>
                <a:cs typeface="Microsoft Sans Serif"/>
              </a:rPr>
              <a:t>para almacenamiento </a:t>
            </a:r>
            <a:r>
              <a:rPr sz="700" spc="20" dirty="0">
                <a:latin typeface="Microsoft Sans Serif"/>
                <a:cs typeface="Microsoft Sans Serif"/>
              </a:rPr>
              <a:t>de </a:t>
            </a:r>
            <a:r>
              <a:rPr sz="700" spc="25" dirty="0">
                <a:latin typeface="Microsoft Sans Serif"/>
                <a:cs typeface="Microsoft Sans Serif"/>
              </a:rPr>
              <a:t>programas, </a:t>
            </a:r>
            <a:r>
              <a:rPr sz="700" spc="-15" dirty="0">
                <a:latin typeface="Microsoft Sans Serif"/>
                <a:cs typeface="Microsoft Sans Serif"/>
              </a:rPr>
              <a:t>RAM </a:t>
            </a:r>
            <a:r>
              <a:rPr sz="700" spc="-10" dirty="0">
                <a:latin typeface="Microsoft Sans Serif"/>
                <a:cs typeface="Microsoft Sans Serif"/>
              </a:rPr>
              <a:t> </a:t>
            </a:r>
            <a:r>
              <a:rPr sz="700" spc="30" dirty="0">
                <a:latin typeface="Microsoft Sans Serif"/>
                <a:cs typeface="Microsoft Sans Serif"/>
              </a:rPr>
              <a:t>(memoria </a:t>
            </a:r>
            <a:r>
              <a:rPr sz="700" spc="20" dirty="0">
                <a:latin typeface="Microsoft Sans Serif"/>
                <a:cs typeface="Microsoft Sans Serif"/>
              </a:rPr>
              <a:t>de </a:t>
            </a:r>
            <a:r>
              <a:rPr sz="700" dirty="0">
                <a:latin typeface="Microsoft Sans Serif"/>
                <a:cs typeface="Microsoft Sans Serif"/>
              </a:rPr>
              <a:t>acceso </a:t>
            </a:r>
            <a:r>
              <a:rPr sz="700" spc="20" dirty="0">
                <a:latin typeface="Microsoft Sans Serif"/>
                <a:cs typeface="Microsoft Sans Serif"/>
              </a:rPr>
              <a:t>aleatorio) </a:t>
            </a:r>
            <a:r>
              <a:rPr sz="700" spc="25" dirty="0">
                <a:latin typeface="Microsoft Sans Serif"/>
                <a:cs typeface="Microsoft Sans Serif"/>
              </a:rPr>
              <a:t>para almacenamiento </a:t>
            </a:r>
            <a:r>
              <a:rPr sz="700" spc="35" dirty="0">
                <a:latin typeface="Microsoft Sans Serif"/>
                <a:cs typeface="Microsoft Sans Serif"/>
              </a:rPr>
              <a:t>temporal </a:t>
            </a:r>
            <a:r>
              <a:rPr sz="700" spc="20" dirty="0">
                <a:latin typeface="Microsoft Sans Serif"/>
                <a:cs typeface="Microsoft Sans Serif"/>
              </a:rPr>
              <a:t>de </a:t>
            </a:r>
            <a:r>
              <a:rPr sz="700" spc="25" dirty="0">
                <a:latin typeface="Microsoft Sans Serif"/>
                <a:cs typeface="Microsoft Sans Serif"/>
              </a:rPr>
              <a:t> </a:t>
            </a:r>
            <a:r>
              <a:rPr sz="700" spc="30" dirty="0">
                <a:latin typeface="Microsoft Sans Serif"/>
                <a:cs typeface="Microsoft Sans Serif"/>
              </a:rPr>
              <a:t>información </a:t>
            </a:r>
            <a:r>
              <a:rPr sz="700" spc="5" dirty="0">
                <a:latin typeface="Microsoft Sans Serif"/>
                <a:cs typeface="Microsoft Sans Serif"/>
              </a:rPr>
              <a:t>y </a:t>
            </a:r>
            <a:r>
              <a:rPr sz="700" spc="-40" dirty="0">
                <a:latin typeface="Microsoft Sans Serif"/>
                <a:cs typeface="Microsoft Sans Serif"/>
              </a:rPr>
              <a:t>EEPROM </a:t>
            </a:r>
            <a:r>
              <a:rPr sz="700" spc="30" dirty="0">
                <a:latin typeface="Microsoft Sans Serif"/>
                <a:cs typeface="Microsoft Sans Serif"/>
              </a:rPr>
              <a:t>(memoria programable borrable </a:t>
            </a:r>
            <a:r>
              <a:rPr sz="700" spc="20" dirty="0">
                <a:latin typeface="Microsoft Sans Serif"/>
                <a:cs typeface="Microsoft Sans Serif"/>
              </a:rPr>
              <a:t>eléctricamente) </a:t>
            </a:r>
            <a:r>
              <a:rPr sz="700" spc="25" dirty="0">
                <a:latin typeface="Microsoft Sans Serif"/>
                <a:cs typeface="Microsoft Sans Serif"/>
              </a:rPr>
              <a:t> para</a:t>
            </a:r>
            <a:r>
              <a:rPr sz="700" spc="-10" dirty="0">
                <a:latin typeface="Microsoft Sans Serif"/>
                <a:cs typeface="Microsoft Sans Serif"/>
              </a:rPr>
              <a:t> </a:t>
            </a:r>
            <a:r>
              <a:rPr sz="700" spc="25" dirty="0">
                <a:latin typeface="Microsoft Sans Serif"/>
                <a:cs typeface="Microsoft Sans Serif"/>
              </a:rPr>
              <a:t>almacenamiento</a:t>
            </a:r>
            <a:r>
              <a:rPr sz="700" spc="-5" dirty="0">
                <a:latin typeface="Microsoft Sans Serif"/>
                <a:cs typeface="Microsoft Sans Serif"/>
              </a:rPr>
              <a:t> </a:t>
            </a:r>
            <a:r>
              <a:rPr sz="700" spc="20" dirty="0">
                <a:latin typeface="Microsoft Sans Serif"/>
                <a:cs typeface="Microsoft Sans Serif"/>
              </a:rPr>
              <a:t>de</a:t>
            </a:r>
            <a:r>
              <a:rPr sz="700" spc="-5" dirty="0">
                <a:latin typeface="Microsoft Sans Serif"/>
                <a:cs typeface="Microsoft Sans Serif"/>
              </a:rPr>
              <a:t> </a:t>
            </a:r>
            <a:r>
              <a:rPr sz="700" spc="30" dirty="0">
                <a:latin typeface="Microsoft Sans Serif"/>
                <a:cs typeface="Microsoft Sans Serif"/>
              </a:rPr>
              <a:t>puntos</a:t>
            </a:r>
            <a:r>
              <a:rPr sz="700" spc="-5" dirty="0">
                <a:latin typeface="Microsoft Sans Serif"/>
                <a:cs typeface="Microsoft Sans Serif"/>
              </a:rPr>
              <a:t> </a:t>
            </a:r>
            <a:r>
              <a:rPr sz="700" spc="20" dirty="0">
                <a:latin typeface="Microsoft Sans Serif"/>
                <a:cs typeface="Microsoft Sans Serif"/>
              </a:rPr>
              <a:t>de</a:t>
            </a:r>
            <a:r>
              <a:rPr sz="700" spc="-5" dirty="0">
                <a:latin typeface="Microsoft Sans Serif"/>
                <a:cs typeface="Microsoft Sans Serif"/>
              </a:rPr>
              <a:t> </a:t>
            </a:r>
            <a:r>
              <a:rPr sz="700" spc="15" dirty="0">
                <a:latin typeface="Microsoft Sans Serif"/>
                <a:cs typeface="Microsoft Sans Serif"/>
              </a:rPr>
              <a:t>ajuste.</a:t>
            </a:r>
            <a:endParaRPr sz="700">
              <a:latin typeface="Microsoft Sans Serif"/>
              <a:cs typeface="Microsoft Sans Serif"/>
            </a:endParaRPr>
          </a:p>
        </p:txBody>
      </p:sp>
      <p:sp>
        <p:nvSpPr>
          <p:cNvPr id="94" name="object 94"/>
          <p:cNvSpPr txBox="1"/>
          <p:nvPr/>
        </p:nvSpPr>
        <p:spPr>
          <a:xfrm>
            <a:off x="1415188" y="8739562"/>
            <a:ext cx="3903219" cy="105157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sz="600" spc="-5" dirty="0">
                <a:latin typeface="Microsoft Sans Serif"/>
                <a:cs typeface="Microsoft Sans Serif"/>
              </a:rPr>
              <a:t>Fig.</a:t>
            </a:r>
            <a:r>
              <a:rPr sz="600" spc="-10" dirty="0">
                <a:latin typeface="Microsoft Sans Serif"/>
                <a:cs typeface="Microsoft Sans Serif"/>
              </a:rPr>
              <a:t> </a:t>
            </a:r>
            <a:r>
              <a:rPr sz="600" dirty="0">
                <a:latin typeface="Microsoft Sans Serif"/>
                <a:cs typeface="Microsoft Sans Serif"/>
              </a:rPr>
              <a:t>1.</a:t>
            </a:r>
            <a:r>
              <a:rPr sz="600" spc="-10" dirty="0">
                <a:latin typeface="Microsoft Sans Serif"/>
                <a:cs typeface="Microsoft Sans Serif"/>
              </a:rPr>
              <a:t> </a:t>
            </a:r>
            <a:r>
              <a:rPr sz="600" spc="20" dirty="0">
                <a:latin typeface="Microsoft Sans Serif"/>
                <a:cs typeface="Microsoft Sans Serif"/>
              </a:rPr>
              <a:t>Diagrama</a:t>
            </a:r>
            <a:r>
              <a:rPr sz="600" spc="-10" dirty="0">
                <a:latin typeface="Microsoft Sans Serif"/>
                <a:cs typeface="Microsoft Sans Serif"/>
              </a:rPr>
              <a:t> </a:t>
            </a:r>
            <a:r>
              <a:rPr sz="600" spc="20" dirty="0">
                <a:latin typeface="Microsoft Sans Serif"/>
                <a:cs typeface="Microsoft Sans Serif"/>
              </a:rPr>
              <a:t>de</a:t>
            </a:r>
            <a:r>
              <a:rPr sz="600" spc="-5" dirty="0">
                <a:latin typeface="Microsoft Sans Serif"/>
                <a:cs typeface="Microsoft Sans Serif"/>
              </a:rPr>
              <a:t> </a:t>
            </a:r>
            <a:r>
              <a:rPr sz="600" spc="20" dirty="0">
                <a:latin typeface="Microsoft Sans Serif"/>
                <a:cs typeface="Microsoft Sans Serif"/>
              </a:rPr>
              <a:t>bloques</a:t>
            </a:r>
            <a:r>
              <a:rPr sz="600" spc="-10" dirty="0">
                <a:latin typeface="Microsoft Sans Serif"/>
                <a:cs typeface="Microsoft Sans Serif"/>
              </a:rPr>
              <a:t> </a:t>
            </a:r>
            <a:r>
              <a:rPr sz="600" spc="20" dirty="0">
                <a:latin typeface="Microsoft Sans Serif"/>
                <a:cs typeface="Microsoft Sans Serif"/>
              </a:rPr>
              <a:t>de</a:t>
            </a:r>
            <a:r>
              <a:rPr sz="600" spc="-10" dirty="0">
                <a:latin typeface="Microsoft Sans Serif"/>
                <a:cs typeface="Microsoft Sans Serif"/>
              </a:rPr>
              <a:t> </a:t>
            </a:r>
            <a:r>
              <a:rPr sz="600" spc="35" dirty="0">
                <a:latin typeface="Microsoft Sans Serif"/>
                <a:cs typeface="Microsoft Sans Serif"/>
              </a:rPr>
              <a:t>un</a:t>
            </a:r>
            <a:r>
              <a:rPr sz="600" spc="-10" dirty="0">
                <a:latin typeface="Microsoft Sans Serif"/>
                <a:cs typeface="Microsoft Sans Serif"/>
              </a:rPr>
              <a:t> </a:t>
            </a:r>
            <a:r>
              <a:rPr sz="600" spc="-25" dirty="0">
                <a:latin typeface="Microsoft Sans Serif"/>
                <a:cs typeface="Microsoft Sans Serif"/>
              </a:rPr>
              <a:t>MGPS</a:t>
            </a:r>
            <a:r>
              <a:rPr sz="600" spc="-5" dirty="0">
                <a:latin typeface="Microsoft Sans Serif"/>
                <a:cs typeface="Microsoft Sans Serif"/>
              </a:rPr>
              <a:t> </a:t>
            </a:r>
            <a:r>
              <a:rPr sz="600" spc="20" dirty="0">
                <a:latin typeface="Microsoft Sans Serif"/>
                <a:cs typeface="Microsoft Sans Serif"/>
              </a:rPr>
              <a:t>típico</a:t>
            </a:r>
            <a:endParaRPr sz="600">
              <a:latin typeface="Microsoft Sans Serif"/>
              <a:cs typeface="Microsoft Sans Serif"/>
            </a:endParaRPr>
          </a:p>
        </p:txBody>
      </p:sp>
      <p:sp>
        <p:nvSpPr>
          <p:cNvPr id="95" name="object 95"/>
          <p:cNvSpPr txBox="1"/>
          <p:nvPr/>
        </p:nvSpPr>
        <p:spPr>
          <a:xfrm>
            <a:off x="1415277" y="9415126"/>
            <a:ext cx="7416407" cy="143629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 marR="5080">
              <a:lnSpc>
                <a:spcPct val="100000"/>
              </a:lnSpc>
              <a:spcBef>
                <a:spcPts val="100"/>
              </a:spcBef>
            </a:pPr>
            <a:r>
              <a:rPr sz="850" spc="-25" dirty="0">
                <a:latin typeface="Microsoft Sans Serif"/>
                <a:cs typeface="Microsoft Sans Serif"/>
              </a:rPr>
              <a:t>TUTORIAL</a:t>
            </a:r>
            <a:r>
              <a:rPr sz="850" spc="-5" dirty="0">
                <a:latin typeface="Microsoft Sans Serif"/>
                <a:cs typeface="Microsoft Sans Serif"/>
              </a:rPr>
              <a:t> </a:t>
            </a:r>
            <a:r>
              <a:rPr sz="850" spc="-60" dirty="0">
                <a:latin typeface="Microsoft Sans Serif"/>
                <a:cs typeface="Microsoft Sans Serif"/>
              </a:rPr>
              <a:t>SOBRE</a:t>
            </a:r>
            <a:r>
              <a:rPr sz="850" spc="-5" dirty="0">
                <a:latin typeface="Microsoft Sans Serif"/>
                <a:cs typeface="Microsoft Sans Serif"/>
              </a:rPr>
              <a:t> </a:t>
            </a:r>
            <a:r>
              <a:rPr sz="850" spc="-35" dirty="0">
                <a:latin typeface="Microsoft Sans Serif"/>
                <a:cs typeface="Microsoft Sans Serif"/>
              </a:rPr>
              <a:t>PROTECCIÓN</a:t>
            </a:r>
            <a:r>
              <a:rPr sz="850" spc="-5" dirty="0">
                <a:latin typeface="Microsoft Sans Serif"/>
                <a:cs typeface="Microsoft Sans Serif"/>
              </a:rPr>
              <a:t> </a:t>
            </a:r>
            <a:r>
              <a:rPr sz="850" spc="-45" dirty="0">
                <a:latin typeface="Microsoft Sans Serif"/>
                <a:cs typeface="Microsoft Sans Serif"/>
              </a:rPr>
              <a:t>DE</a:t>
            </a:r>
            <a:r>
              <a:rPr sz="850" dirty="0">
                <a:latin typeface="Microsoft Sans Serif"/>
                <a:cs typeface="Microsoft Sans Serif"/>
              </a:rPr>
              <a:t> </a:t>
            </a:r>
            <a:r>
              <a:rPr sz="850" spc="-55" dirty="0">
                <a:latin typeface="Microsoft Sans Serif"/>
                <a:cs typeface="Microsoft Sans Serif"/>
              </a:rPr>
              <a:t>GENERADORES</a:t>
            </a:r>
            <a:r>
              <a:rPr sz="850" spc="-5" dirty="0">
                <a:latin typeface="Microsoft Sans Serif"/>
                <a:cs typeface="Microsoft Sans Serif"/>
              </a:rPr>
              <a:t> </a:t>
            </a:r>
            <a:r>
              <a:rPr sz="850" spc="-30" dirty="0">
                <a:latin typeface="Microsoft Sans Serif"/>
                <a:cs typeface="Microsoft Sans Serif"/>
              </a:rPr>
              <a:t>SÍNCRONOS </a:t>
            </a:r>
            <a:r>
              <a:rPr sz="850" spc="-215" dirty="0">
                <a:latin typeface="Microsoft Sans Serif"/>
                <a:cs typeface="Microsoft Sans Serif"/>
              </a:rPr>
              <a:t> </a:t>
            </a:r>
            <a:r>
              <a:rPr sz="850" spc="-15" dirty="0">
                <a:latin typeface="Microsoft Sans Serif"/>
                <a:cs typeface="Microsoft Sans Serif"/>
              </a:rPr>
              <a:t>PUBLICACIÓN</a:t>
            </a:r>
            <a:r>
              <a:rPr sz="850" spc="-5" dirty="0">
                <a:latin typeface="Microsoft Sans Serif"/>
                <a:cs typeface="Microsoft Sans Serif"/>
              </a:rPr>
              <a:t> </a:t>
            </a:r>
            <a:r>
              <a:rPr sz="850" spc="-55" dirty="0">
                <a:latin typeface="Microsoft Sans Serif"/>
                <a:cs typeface="Microsoft Sans Serif"/>
              </a:rPr>
              <a:t>ESPECIAL</a:t>
            </a:r>
            <a:r>
              <a:rPr sz="850" spc="-5" dirty="0">
                <a:latin typeface="Microsoft Sans Serif"/>
                <a:cs typeface="Microsoft Sans Serif"/>
              </a:rPr>
              <a:t> </a:t>
            </a:r>
            <a:r>
              <a:rPr sz="850" spc="-40" dirty="0">
                <a:latin typeface="Microsoft Sans Serif"/>
                <a:cs typeface="Microsoft Sans Serif"/>
              </a:rPr>
              <a:t>DEL</a:t>
            </a:r>
            <a:r>
              <a:rPr sz="850" spc="-5" dirty="0">
                <a:latin typeface="Microsoft Sans Serif"/>
                <a:cs typeface="Microsoft Sans Serif"/>
              </a:rPr>
              <a:t> </a:t>
            </a:r>
            <a:r>
              <a:rPr sz="850" spc="-60" dirty="0">
                <a:latin typeface="Microsoft Sans Serif"/>
                <a:cs typeface="Microsoft Sans Serif"/>
              </a:rPr>
              <a:t>IEEE</a:t>
            </a:r>
            <a:r>
              <a:rPr sz="850" spc="-5" dirty="0">
                <a:latin typeface="Microsoft Sans Serif"/>
                <a:cs typeface="Microsoft Sans Serif"/>
              </a:rPr>
              <a:t> </a:t>
            </a:r>
            <a:r>
              <a:rPr sz="850" spc="-80" dirty="0">
                <a:latin typeface="Microsoft Sans Serif"/>
                <a:cs typeface="Microsoft Sans Serif"/>
              </a:rPr>
              <a:t>PSRC</a:t>
            </a:r>
            <a:endParaRPr sz="850">
              <a:latin typeface="Microsoft Sans Serif"/>
              <a:cs typeface="Microsoft Sans Serif"/>
            </a:endParaRPr>
          </a:p>
        </p:txBody>
      </p:sp>
      <p:sp>
        <p:nvSpPr>
          <p:cNvPr id="96" name="object 96"/>
          <p:cNvSpPr txBox="1"/>
          <p:nvPr/>
        </p:nvSpPr>
        <p:spPr>
          <a:xfrm>
            <a:off x="13472061" y="9415125"/>
            <a:ext cx="2852914" cy="143629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sz="850" spc="-25" dirty="0">
                <a:latin typeface="Microsoft Sans Serif"/>
                <a:cs typeface="Microsoft Sans Serif"/>
              </a:rPr>
              <a:t>CAPÍTULO</a:t>
            </a:r>
            <a:r>
              <a:rPr sz="850" spc="-20" dirty="0">
                <a:latin typeface="Microsoft Sans Serif"/>
                <a:cs typeface="Microsoft Sans Serif"/>
              </a:rPr>
              <a:t> </a:t>
            </a:r>
            <a:r>
              <a:rPr sz="850" dirty="0">
                <a:latin typeface="Microsoft Sans Serif"/>
                <a:cs typeface="Microsoft Sans Serif"/>
              </a:rPr>
              <a:t>5,</a:t>
            </a:r>
            <a:r>
              <a:rPr sz="850" spc="-15" dirty="0">
                <a:latin typeface="Microsoft Sans Serif"/>
                <a:cs typeface="Microsoft Sans Serif"/>
              </a:rPr>
              <a:t> </a:t>
            </a:r>
            <a:r>
              <a:rPr sz="850" spc="-40" dirty="0">
                <a:latin typeface="Microsoft Sans Serif"/>
                <a:cs typeface="Microsoft Sans Serif"/>
              </a:rPr>
              <a:t>SECCIÓN</a:t>
            </a:r>
            <a:r>
              <a:rPr sz="850" spc="-15" dirty="0">
                <a:latin typeface="Microsoft Sans Serif"/>
                <a:cs typeface="Microsoft Sans Serif"/>
              </a:rPr>
              <a:t> </a:t>
            </a:r>
            <a:r>
              <a:rPr sz="850" spc="10" dirty="0">
                <a:latin typeface="Microsoft Sans Serif"/>
                <a:cs typeface="Microsoft Sans Serif"/>
              </a:rPr>
              <a:t>2</a:t>
            </a:r>
            <a:endParaRPr sz="850">
              <a:latin typeface="Microsoft Sans Serif"/>
              <a:cs typeface="Microsoft Sans Serif"/>
            </a:endParaRPr>
          </a:p>
        </p:txBody>
      </p:sp>
    </p:spTree>
  </p:cSld>
  <p:clrMapOvr>
    <a:masterClrMapping/>
  </p:clrMapOvr>
</p:sld>
</file>

<file path=ppt/slides/slide106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/>
          <p:nvPr/>
        </p:nvSpPr>
        <p:spPr>
          <a:xfrm>
            <a:off x="1444422" y="9413748"/>
            <a:ext cx="15051933" cy="9525"/>
          </a:xfrm>
          <a:custGeom>
            <a:avLst/>
            <a:gdLst/>
            <a:ahLst/>
            <a:cxnLst/>
            <a:rect l="l" t="t" r="r" b="b"/>
            <a:pathLst>
              <a:path w="6543040" h="9525">
                <a:moveTo>
                  <a:pt x="6542531" y="9144"/>
                </a:moveTo>
                <a:lnTo>
                  <a:pt x="0" y="9144"/>
                </a:lnTo>
                <a:lnTo>
                  <a:pt x="0" y="0"/>
                </a:lnTo>
                <a:lnTo>
                  <a:pt x="6542531" y="0"/>
                </a:lnTo>
                <a:lnTo>
                  <a:pt x="6542531" y="9144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" name="object 3"/>
          <p:cNvSpPr txBox="1"/>
          <p:nvPr/>
        </p:nvSpPr>
        <p:spPr>
          <a:xfrm>
            <a:off x="1415188" y="349008"/>
            <a:ext cx="192824" cy="135935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sz="800" spc="10" dirty="0">
                <a:latin typeface="Microsoft Sans Serif"/>
                <a:cs typeface="Microsoft Sans Serif"/>
              </a:rPr>
              <a:t>2</a:t>
            </a:r>
            <a:endParaRPr sz="800">
              <a:latin typeface="Microsoft Sans Serif"/>
              <a:cs typeface="Microsoft Sans Serif"/>
            </a:endParaRPr>
          </a:p>
        </p:txBody>
      </p:sp>
      <p:sp>
        <p:nvSpPr>
          <p:cNvPr id="4" name="object 4"/>
          <p:cNvSpPr txBox="1"/>
          <p:nvPr/>
        </p:nvSpPr>
        <p:spPr>
          <a:xfrm>
            <a:off x="1415216" y="602317"/>
            <a:ext cx="7292241" cy="62889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 marR="5080" indent="154940">
              <a:lnSpc>
                <a:spcPct val="143000"/>
              </a:lnSpc>
              <a:spcBef>
                <a:spcPts val="100"/>
              </a:spcBef>
            </a:pPr>
            <a:r>
              <a:rPr sz="700" spc="-30" dirty="0">
                <a:latin typeface="Microsoft Sans Serif"/>
                <a:cs typeface="Microsoft Sans Serif"/>
              </a:rPr>
              <a:t>El </a:t>
            </a:r>
            <a:r>
              <a:rPr sz="700" spc="30" dirty="0">
                <a:latin typeface="Microsoft Sans Serif"/>
                <a:cs typeface="Microsoft Sans Serif"/>
              </a:rPr>
              <a:t>funcionamiento </a:t>
            </a:r>
            <a:r>
              <a:rPr sz="700" spc="25" dirty="0">
                <a:latin typeface="Microsoft Sans Serif"/>
                <a:cs typeface="Microsoft Sans Serif"/>
              </a:rPr>
              <a:t>funcional </a:t>
            </a:r>
            <a:r>
              <a:rPr sz="700" spc="5" dirty="0">
                <a:latin typeface="Microsoft Sans Serif"/>
                <a:cs typeface="Microsoft Sans Serif"/>
              </a:rPr>
              <a:t>y </a:t>
            </a:r>
            <a:r>
              <a:rPr sz="700" spc="10" dirty="0">
                <a:latin typeface="Microsoft Sans Serif"/>
                <a:cs typeface="Microsoft Sans Serif"/>
              </a:rPr>
              <a:t>el </a:t>
            </a:r>
            <a:r>
              <a:rPr sz="700" spc="35" dirty="0">
                <a:latin typeface="Microsoft Sans Serif"/>
                <a:cs typeface="Microsoft Sans Serif"/>
              </a:rPr>
              <a:t>rendimiento </a:t>
            </a:r>
            <a:r>
              <a:rPr sz="700" spc="20" dirty="0">
                <a:latin typeface="Microsoft Sans Serif"/>
                <a:cs typeface="Microsoft Sans Serif"/>
              </a:rPr>
              <a:t>del </a:t>
            </a:r>
            <a:r>
              <a:rPr sz="700" spc="-30" dirty="0">
                <a:latin typeface="Microsoft Sans Serif"/>
                <a:cs typeface="Microsoft Sans Serif"/>
              </a:rPr>
              <a:t>MGPS </a:t>
            </a:r>
            <a:r>
              <a:rPr sz="700" spc="15" dirty="0">
                <a:latin typeface="Microsoft Sans Serif"/>
                <a:cs typeface="Microsoft Sans Serif"/>
              </a:rPr>
              <a:t>están </a:t>
            </a:r>
            <a:r>
              <a:rPr sz="700" spc="20" dirty="0">
                <a:latin typeface="Microsoft Sans Serif"/>
                <a:cs typeface="Microsoft Sans Serif"/>
              </a:rPr>
              <a:t> </a:t>
            </a:r>
            <a:r>
              <a:rPr sz="700" spc="30" dirty="0">
                <a:latin typeface="Microsoft Sans Serif"/>
                <a:cs typeface="Microsoft Sans Serif"/>
              </a:rPr>
              <a:t>determinados</a:t>
            </a:r>
            <a:r>
              <a:rPr sz="700" spc="-5" dirty="0">
                <a:latin typeface="Microsoft Sans Serif"/>
                <a:cs typeface="Microsoft Sans Serif"/>
              </a:rPr>
              <a:t> </a:t>
            </a:r>
            <a:r>
              <a:rPr sz="700" spc="35" dirty="0">
                <a:latin typeface="Microsoft Sans Serif"/>
                <a:cs typeface="Microsoft Sans Serif"/>
              </a:rPr>
              <a:t>tanto</a:t>
            </a:r>
            <a:r>
              <a:rPr sz="700" spc="-5" dirty="0">
                <a:latin typeface="Microsoft Sans Serif"/>
                <a:cs typeface="Microsoft Sans Serif"/>
              </a:rPr>
              <a:t> </a:t>
            </a:r>
            <a:r>
              <a:rPr sz="700" spc="40" dirty="0">
                <a:latin typeface="Microsoft Sans Serif"/>
                <a:cs typeface="Microsoft Sans Serif"/>
              </a:rPr>
              <a:t>por</a:t>
            </a:r>
            <a:r>
              <a:rPr sz="700" dirty="0">
                <a:latin typeface="Microsoft Sans Serif"/>
                <a:cs typeface="Microsoft Sans Serif"/>
              </a:rPr>
              <a:t> </a:t>
            </a:r>
            <a:r>
              <a:rPr sz="700" spc="10" dirty="0">
                <a:latin typeface="Microsoft Sans Serif"/>
                <a:cs typeface="Microsoft Sans Serif"/>
              </a:rPr>
              <a:t>los</a:t>
            </a:r>
            <a:r>
              <a:rPr sz="700" spc="-5" dirty="0">
                <a:latin typeface="Microsoft Sans Serif"/>
                <a:cs typeface="Microsoft Sans Serif"/>
              </a:rPr>
              <a:t> </a:t>
            </a:r>
            <a:r>
              <a:rPr sz="700" spc="30" dirty="0">
                <a:latin typeface="Microsoft Sans Serif"/>
                <a:cs typeface="Microsoft Sans Serif"/>
              </a:rPr>
              <a:t>programas</a:t>
            </a:r>
            <a:r>
              <a:rPr sz="700" spc="-5" dirty="0">
                <a:latin typeface="Microsoft Sans Serif"/>
                <a:cs typeface="Microsoft Sans Serif"/>
              </a:rPr>
              <a:t> </a:t>
            </a:r>
            <a:r>
              <a:rPr sz="700" spc="20" dirty="0">
                <a:latin typeface="Microsoft Sans Serif"/>
                <a:cs typeface="Microsoft Sans Serif"/>
              </a:rPr>
              <a:t>de</a:t>
            </a:r>
            <a:r>
              <a:rPr sz="700" dirty="0">
                <a:latin typeface="Microsoft Sans Serif"/>
                <a:cs typeface="Microsoft Sans Serif"/>
              </a:rPr>
              <a:t> </a:t>
            </a:r>
            <a:r>
              <a:rPr sz="700" spc="30" dirty="0">
                <a:latin typeface="Microsoft Sans Serif"/>
                <a:cs typeface="Microsoft Sans Serif"/>
              </a:rPr>
              <a:t>hardware</a:t>
            </a:r>
            <a:r>
              <a:rPr sz="700" spc="-5" dirty="0">
                <a:latin typeface="Microsoft Sans Serif"/>
                <a:cs typeface="Microsoft Sans Serif"/>
              </a:rPr>
              <a:t> </a:t>
            </a:r>
            <a:r>
              <a:rPr sz="700" spc="30" dirty="0">
                <a:latin typeface="Microsoft Sans Serif"/>
                <a:cs typeface="Microsoft Sans Serif"/>
              </a:rPr>
              <a:t>como</a:t>
            </a:r>
            <a:r>
              <a:rPr sz="700" spc="-5" dirty="0">
                <a:latin typeface="Microsoft Sans Serif"/>
                <a:cs typeface="Microsoft Sans Serif"/>
              </a:rPr>
              <a:t> </a:t>
            </a:r>
            <a:r>
              <a:rPr sz="700" spc="20" dirty="0">
                <a:latin typeface="Microsoft Sans Serif"/>
                <a:cs typeface="Microsoft Sans Serif"/>
              </a:rPr>
              <a:t>de</a:t>
            </a:r>
            <a:r>
              <a:rPr sz="700" dirty="0">
                <a:latin typeface="Microsoft Sans Serif"/>
                <a:cs typeface="Microsoft Sans Serif"/>
              </a:rPr>
              <a:t> </a:t>
            </a:r>
            <a:r>
              <a:rPr sz="700" spc="25" dirty="0">
                <a:latin typeface="Microsoft Sans Serif"/>
                <a:cs typeface="Microsoft Sans Serif"/>
              </a:rPr>
              <a:t>software.</a:t>
            </a:r>
            <a:r>
              <a:rPr sz="700" spc="-5" dirty="0">
                <a:latin typeface="Microsoft Sans Serif"/>
                <a:cs typeface="Microsoft Sans Serif"/>
              </a:rPr>
              <a:t> Los </a:t>
            </a:r>
            <a:r>
              <a:rPr sz="700" spc="-170" dirty="0">
                <a:latin typeface="Microsoft Sans Serif"/>
                <a:cs typeface="Microsoft Sans Serif"/>
              </a:rPr>
              <a:t> </a:t>
            </a:r>
            <a:r>
              <a:rPr sz="700" spc="30" dirty="0">
                <a:latin typeface="Microsoft Sans Serif"/>
                <a:cs typeface="Microsoft Sans Serif"/>
              </a:rPr>
              <a:t>algoritmos </a:t>
            </a:r>
            <a:r>
              <a:rPr sz="700" spc="20" dirty="0">
                <a:latin typeface="Microsoft Sans Serif"/>
                <a:cs typeface="Microsoft Sans Serif"/>
              </a:rPr>
              <a:t>de </a:t>
            </a:r>
            <a:r>
              <a:rPr sz="700" spc="25" dirty="0">
                <a:latin typeface="Microsoft Sans Serif"/>
                <a:cs typeface="Microsoft Sans Serif"/>
              </a:rPr>
              <a:t>procesamiento </a:t>
            </a:r>
            <a:r>
              <a:rPr sz="700" spc="20" dirty="0">
                <a:latin typeface="Microsoft Sans Serif"/>
                <a:cs typeface="Microsoft Sans Serif"/>
              </a:rPr>
              <a:t>de </a:t>
            </a:r>
            <a:r>
              <a:rPr sz="700" spc="5" dirty="0">
                <a:latin typeface="Microsoft Sans Serif"/>
                <a:cs typeface="Microsoft Sans Serif"/>
              </a:rPr>
              <a:t>señales </a:t>
            </a:r>
            <a:r>
              <a:rPr sz="700" spc="20" dirty="0">
                <a:latin typeface="Microsoft Sans Serif"/>
                <a:cs typeface="Microsoft Sans Serif"/>
              </a:rPr>
              <a:t>digitales </a:t>
            </a:r>
            <a:r>
              <a:rPr sz="700" spc="35" dirty="0">
                <a:latin typeface="Microsoft Sans Serif"/>
                <a:cs typeface="Microsoft Sans Serif"/>
              </a:rPr>
              <a:t>filtran </a:t>
            </a:r>
            <a:r>
              <a:rPr sz="700" dirty="0">
                <a:latin typeface="Microsoft Sans Serif"/>
                <a:cs typeface="Microsoft Sans Serif"/>
              </a:rPr>
              <a:t>las </a:t>
            </a:r>
            <a:r>
              <a:rPr sz="700" spc="5" dirty="0">
                <a:latin typeface="Microsoft Sans Serif"/>
                <a:cs typeface="Microsoft Sans Serif"/>
              </a:rPr>
              <a:t>señales </a:t>
            </a:r>
            <a:r>
              <a:rPr sz="700" spc="20" dirty="0">
                <a:latin typeface="Microsoft Sans Serif"/>
                <a:cs typeface="Microsoft Sans Serif"/>
              </a:rPr>
              <a:t>de </a:t>
            </a:r>
            <a:r>
              <a:rPr sz="700" spc="25" dirty="0">
                <a:latin typeface="Microsoft Sans Serif"/>
                <a:cs typeface="Microsoft Sans Serif"/>
              </a:rPr>
              <a:t> </a:t>
            </a:r>
            <a:r>
              <a:rPr sz="700" spc="30" dirty="0">
                <a:latin typeface="Microsoft Sans Serif"/>
                <a:cs typeface="Microsoft Sans Serif"/>
              </a:rPr>
              <a:t>entrada </a:t>
            </a:r>
            <a:r>
              <a:rPr sz="700" spc="20" dirty="0">
                <a:latin typeface="Microsoft Sans Serif"/>
                <a:cs typeface="Microsoft Sans Serif"/>
              </a:rPr>
              <a:t>de voltaje </a:t>
            </a:r>
            <a:r>
              <a:rPr sz="700" spc="5" dirty="0">
                <a:latin typeface="Microsoft Sans Serif"/>
                <a:cs typeface="Microsoft Sans Serif"/>
              </a:rPr>
              <a:t>y </a:t>
            </a:r>
            <a:r>
              <a:rPr sz="700" spc="25" dirty="0">
                <a:latin typeface="Microsoft Sans Serif"/>
                <a:cs typeface="Microsoft Sans Serif"/>
              </a:rPr>
              <a:t>corriente </a:t>
            </a:r>
            <a:r>
              <a:rPr sz="700" spc="5" dirty="0">
                <a:latin typeface="Microsoft Sans Serif"/>
                <a:cs typeface="Microsoft Sans Serif"/>
              </a:rPr>
              <a:t>y </a:t>
            </a:r>
            <a:r>
              <a:rPr sz="700" spc="10" dirty="0">
                <a:latin typeface="Microsoft Sans Serif"/>
                <a:cs typeface="Microsoft Sans Serif"/>
              </a:rPr>
              <a:t>calculan los </a:t>
            </a:r>
            <a:r>
              <a:rPr sz="700" spc="30" dirty="0">
                <a:latin typeface="Microsoft Sans Serif"/>
                <a:cs typeface="Microsoft Sans Serif"/>
              </a:rPr>
              <a:t>parámetros </a:t>
            </a:r>
            <a:r>
              <a:rPr sz="700" spc="25" dirty="0">
                <a:latin typeface="Microsoft Sans Serif"/>
                <a:cs typeface="Microsoft Sans Serif"/>
              </a:rPr>
              <a:t>(magnitudes </a:t>
            </a:r>
            <a:r>
              <a:rPr sz="700" spc="5" dirty="0">
                <a:latin typeface="Microsoft Sans Serif"/>
                <a:cs typeface="Microsoft Sans Serif"/>
              </a:rPr>
              <a:t>y </a:t>
            </a:r>
            <a:r>
              <a:rPr sz="700" spc="10" dirty="0">
                <a:latin typeface="Microsoft Sans Serif"/>
                <a:cs typeface="Microsoft Sans Serif"/>
              </a:rPr>
              <a:t> </a:t>
            </a:r>
            <a:r>
              <a:rPr sz="700" spc="20" dirty="0">
                <a:latin typeface="Microsoft Sans Serif"/>
                <a:cs typeface="Microsoft Sans Serif"/>
              </a:rPr>
              <a:t>ángulos de </a:t>
            </a:r>
            <a:r>
              <a:rPr sz="700" spc="10" dirty="0">
                <a:latin typeface="Microsoft Sans Serif"/>
                <a:cs typeface="Microsoft Sans Serif"/>
              </a:rPr>
              <a:t>fase </a:t>
            </a:r>
            <a:r>
              <a:rPr sz="700" spc="30" dirty="0">
                <a:latin typeface="Microsoft Sans Serif"/>
                <a:cs typeface="Microsoft Sans Serif"/>
              </a:rPr>
              <a:t>o </a:t>
            </a:r>
            <a:r>
              <a:rPr sz="700" spc="10" dirty="0">
                <a:latin typeface="Microsoft Sans Serif"/>
                <a:cs typeface="Microsoft Sans Serif"/>
              </a:rPr>
              <a:t>fasores) necesarios </a:t>
            </a:r>
            <a:r>
              <a:rPr sz="700" spc="25" dirty="0">
                <a:latin typeface="Microsoft Sans Serif"/>
                <a:cs typeface="Microsoft Sans Serif"/>
              </a:rPr>
              <a:t>para </a:t>
            </a:r>
            <a:r>
              <a:rPr sz="700" dirty="0">
                <a:latin typeface="Microsoft Sans Serif"/>
                <a:cs typeface="Microsoft Sans Serif"/>
              </a:rPr>
              <a:t>las </a:t>
            </a:r>
            <a:r>
              <a:rPr sz="700" spc="20" dirty="0">
                <a:latin typeface="Microsoft Sans Serif"/>
                <a:cs typeface="Microsoft Sans Serif"/>
              </a:rPr>
              <a:t>funciones de </a:t>
            </a:r>
            <a:r>
              <a:rPr sz="700" spc="15" dirty="0">
                <a:latin typeface="Microsoft Sans Serif"/>
                <a:cs typeface="Microsoft Sans Serif"/>
              </a:rPr>
              <a:t>relé. </a:t>
            </a:r>
            <a:r>
              <a:rPr sz="700" spc="-30" dirty="0">
                <a:latin typeface="Microsoft Sans Serif"/>
                <a:cs typeface="Microsoft Sans Serif"/>
              </a:rPr>
              <a:t>El </a:t>
            </a:r>
            <a:r>
              <a:rPr sz="700" spc="-25" dirty="0">
                <a:latin typeface="Microsoft Sans Serif"/>
                <a:cs typeface="Microsoft Sans Serif"/>
              </a:rPr>
              <a:t> </a:t>
            </a:r>
            <a:r>
              <a:rPr sz="700" spc="35" dirty="0">
                <a:latin typeface="Microsoft Sans Serif"/>
                <a:cs typeface="Microsoft Sans Serif"/>
              </a:rPr>
              <a:t>programa </a:t>
            </a:r>
            <a:r>
              <a:rPr sz="700" spc="20" dirty="0">
                <a:latin typeface="Microsoft Sans Serif"/>
                <a:cs typeface="Microsoft Sans Serif"/>
              </a:rPr>
              <a:t>de </a:t>
            </a:r>
            <a:r>
              <a:rPr sz="700" spc="25" dirty="0">
                <a:latin typeface="Microsoft Sans Serif"/>
                <a:cs typeface="Microsoft Sans Serif"/>
              </a:rPr>
              <a:t>software </a:t>
            </a:r>
            <a:r>
              <a:rPr sz="700" spc="20" dirty="0">
                <a:latin typeface="Microsoft Sans Serif"/>
                <a:cs typeface="Microsoft Sans Serif"/>
              </a:rPr>
              <a:t>de </a:t>
            </a:r>
            <a:r>
              <a:rPr sz="700" spc="15" dirty="0">
                <a:latin typeface="Microsoft Sans Serif"/>
                <a:cs typeface="Microsoft Sans Serif"/>
              </a:rPr>
              <a:t>lógica </a:t>
            </a:r>
            <a:r>
              <a:rPr sz="700" spc="20" dirty="0">
                <a:latin typeface="Microsoft Sans Serif"/>
                <a:cs typeface="Microsoft Sans Serif"/>
              </a:rPr>
              <a:t>de relé </a:t>
            </a:r>
            <a:r>
              <a:rPr sz="700" spc="25" dirty="0">
                <a:latin typeface="Microsoft Sans Serif"/>
                <a:cs typeface="Microsoft Sans Serif"/>
              </a:rPr>
              <a:t>compara </a:t>
            </a:r>
            <a:r>
              <a:rPr sz="700" spc="10" dirty="0">
                <a:latin typeface="Microsoft Sans Serif"/>
                <a:cs typeface="Microsoft Sans Serif"/>
              </a:rPr>
              <a:t>los </a:t>
            </a:r>
            <a:r>
              <a:rPr sz="700" spc="30" dirty="0">
                <a:latin typeface="Microsoft Sans Serif"/>
                <a:cs typeface="Microsoft Sans Serif"/>
              </a:rPr>
              <a:t>puntos </a:t>
            </a:r>
            <a:r>
              <a:rPr sz="700" spc="20" dirty="0">
                <a:latin typeface="Microsoft Sans Serif"/>
                <a:cs typeface="Microsoft Sans Serif"/>
              </a:rPr>
              <a:t>de </a:t>
            </a:r>
            <a:r>
              <a:rPr sz="700" spc="15" dirty="0">
                <a:latin typeface="Microsoft Sans Serif"/>
                <a:cs typeface="Microsoft Sans Serif"/>
              </a:rPr>
              <a:t>ajuste </a:t>
            </a:r>
            <a:r>
              <a:rPr sz="700" spc="20" dirty="0">
                <a:latin typeface="Microsoft Sans Serif"/>
                <a:cs typeface="Microsoft Sans Serif"/>
              </a:rPr>
              <a:t>con </a:t>
            </a:r>
            <a:r>
              <a:rPr sz="700" spc="25" dirty="0">
                <a:latin typeface="Microsoft Sans Serif"/>
                <a:cs typeface="Microsoft Sans Serif"/>
              </a:rPr>
              <a:t> </a:t>
            </a:r>
            <a:r>
              <a:rPr sz="700" spc="10" dirty="0">
                <a:latin typeface="Microsoft Sans Serif"/>
                <a:cs typeface="Microsoft Sans Serif"/>
              </a:rPr>
              <a:t>los </a:t>
            </a:r>
            <a:r>
              <a:rPr sz="700" spc="30" dirty="0">
                <a:latin typeface="Microsoft Sans Serif"/>
                <a:cs typeface="Microsoft Sans Serif"/>
              </a:rPr>
              <a:t>parámetros </a:t>
            </a:r>
            <a:r>
              <a:rPr sz="700" spc="10" dirty="0">
                <a:latin typeface="Microsoft Sans Serif"/>
                <a:cs typeface="Microsoft Sans Serif"/>
              </a:rPr>
              <a:t>calculados </a:t>
            </a:r>
            <a:r>
              <a:rPr sz="700" spc="5" dirty="0">
                <a:latin typeface="Microsoft Sans Serif"/>
                <a:cs typeface="Microsoft Sans Serif"/>
              </a:rPr>
              <a:t>e </a:t>
            </a:r>
            <a:r>
              <a:rPr sz="700" spc="30" dirty="0">
                <a:latin typeface="Microsoft Sans Serif"/>
                <a:cs typeface="Microsoft Sans Serif"/>
              </a:rPr>
              <a:t>implementa </a:t>
            </a:r>
            <a:r>
              <a:rPr sz="700" dirty="0">
                <a:latin typeface="Microsoft Sans Serif"/>
                <a:cs typeface="Microsoft Sans Serif"/>
              </a:rPr>
              <a:t>las </a:t>
            </a:r>
            <a:r>
              <a:rPr sz="700" spc="10" dirty="0">
                <a:latin typeface="Microsoft Sans Serif"/>
                <a:cs typeface="Microsoft Sans Serif"/>
              </a:rPr>
              <a:t>características </a:t>
            </a:r>
            <a:r>
              <a:rPr sz="700" spc="20" dirty="0">
                <a:latin typeface="Microsoft Sans Serif"/>
                <a:cs typeface="Microsoft Sans Serif"/>
              </a:rPr>
              <a:t>de </a:t>
            </a:r>
            <a:r>
              <a:rPr sz="700" spc="35" dirty="0">
                <a:latin typeface="Microsoft Sans Serif"/>
                <a:cs typeface="Microsoft Sans Serif"/>
              </a:rPr>
              <a:t>retardo </a:t>
            </a:r>
            <a:r>
              <a:rPr sz="700" spc="20" dirty="0">
                <a:latin typeface="Microsoft Sans Serif"/>
                <a:cs typeface="Microsoft Sans Serif"/>
              </a:rPr>
              <a:t>de </a:t>
            </a:r>
            <a:r>
              <a:rPr sz="700" spc="25" dirty="0">
                <a:latin typeface="Microsoft Sans Serif"/>
                <a:cs typeface="Microsoft Sans Serif"/>
              </a:rPr>
              <a:t> </a:t>
            </a:r>
            <a:r>
              <a:rPr sz="700" spc="35" dirty="0">
                <a:latin typeface="Microsoft Sans Serif"/>
                <a:cs typeface="Microsoft Sans Serif"/>
              </a:rPr>
              <a:t>tiempo </a:t>
            </a:r>
            <a:r>
              <a:rPr sz="700" spc="20" dirty="0">
                <a:latin typeface="Microsoft Sans Serif"/>
                <a:cs typeface="Microsoft Sans Serif"/>
              </a:rPr>
              <a:t>requeridas. </a:t>
            </a:r>
            <a:r>
              <a:rPr sz="700" spc="-30" dirty="0">
                <a:latin typeface="Microsoft Sans Serif"/>
                <a:cs typeface="Microsoft Sans Serif"/>
              </a:rPr>
              <a:t>El </a:t>
            </a:r>
            <a:r>
              <a:rPr sz="700" spc="35" dirty="0">
                <a:latin typeface="Microsoft Sans Serif"/>
                <a:cs typeface="Microsoft Sans Serif"/>
              </a:rPr>
              <a:t>programa </a:t>
            </a:r>
            <a:r>
              <a:rPr sz="700" spc="20" dirty="0">
                <a:latin typeface="Microsoft Sans Serif"/>
                <a:cs typeface="Microsoft Sans Serif"/>
              </a:rPr>
              <a:t>de </a:t>
            </a:r>
            <a:r>
              <a:rPr sz="700" spc="25" dirty="0">
                <a:latin typeface="Microsoft Sans Serif"/>
                <a:cs typeface="Microsoft Sans Serif"/>
              </a:rPr>
              <a:t>software </a:t>
            </a:r>
            <a:r>
              <a:rPr sz="700" spc="30" dirty="0">
                <a:latin typeface="Microsoft Sans Serif"/>
                <a:cs typeface="Microsoft Sans Serif"/>
              </a:rPr>
              <a:t>también implementa </a:t>
            </a:r>
            <a:r>
              <a:rPr sz="700" spc="25" dirty="0">
                <a:latin typeface="Microsoft Sans Serif"/>
                <a:cs typeface="Microsoft Sans Serif"/>
              </a:rPr>
              <a:t>otras </a:t>
            </a:r>
            <a:r>
              <a:rPr sz="700" spc="30" dirty="0">
                <a:latin typeface="Microsoft Sans Serif"/>
                <a:cs typeface="Microsoft Sans Serif"/>
              </a:rPr>
              <a:t> </a:t>
            </a:r>
            <a:r>
              <a:rPr sz="700" spc="10" dirty="0">
                <a:latin typeface="Microsoft Sans Serif"/>
                <a:cs typeface="Microsoft Sans Serif"/>
              </a:rPr>
              <a:t>características </a:t>
            </a:r>
            <a:r>
              <a:rPr sz="700" spc="30" dirty="0">
                <a:latin typeface="Microsoft Sans Serif"/>
                <a:cs typeface="Microsoft Sans Serif"/>
              </a:rPr>
              <a:t>como </a:t>
            </a:r>
            <a:r>
              <a:rPr sz="700" spc="20" dirty="0">
                <a:latin typeface="Microsoft Sans Serif"/>
                <a:cs typeface="Microsoft Sans Serif"/>
              </a:rPr>
              <a:t>comunicación, </a:t>
            </a:r>
            <a:r>
              <a:rPr sz="700" spc="15" dirty="0">
                <a:latin typeface="Microsoft Sans Serif"/>
                <a:cs typeface="Microsoft Sans Serif"/>
              </a:rPr>
              <a:t>oscilografía, </a:t>
            </a:r>
            <a:r>
              <a:rPr sz="700" spc="30" dirty="0">
                <a:latin typeface="Microsoft Sans Serif"/>
                <a:cs typeface="Microsoft Sans Serif"/>
              </a:rPr>
              <a:t>registro </a:t>
            </a:r>
            <a:r>
              <a:rPr sz="700" spc="20" dirty="0">
                <a:latin typeface="Microsoft Sans Serif"/>
                <a:cs typeface="Microsoft Sans Serif"/>
              </a:rPr>
              <a:t>de </a:t>
            </a:r>
            <a:r>
              <a:rPr sz="700" spc="15" dirty="0">
                <a:latin typeface="Microsoft Sans Serif"/>
                <a:cs typeface="Microsoft Sans Serif"/>
              </a:rPr>
              <a:t>eventos </a:t>
            </a:r>
            <a:r>
              <a:rPr sz="700" spc="5" dirty="0">
                <a:latin typeface="Microsoft Sans Serif"/>
                <a:cs typeface="Microsoft Sans Serif"/>
              </a:rPr>
              <a:t>e </a:t>
            </a:r>
            <a:r>
              <a:rPr sz="700" spc="10" dirty="0">
                <a:latin typeface="Microsoft Sans Serif"/>
                <a:cs typeface="Microsoft Sans Serif"/>
              </a:rPr>
              <a:t> </a:t>
            </a:r>
            <a:r>
              <a:rPr sz="700" spc="25" dirty="0">
                <a:latin typeface="Microsoft Sans Serif"/>
                <a:cs typeface="Microsoft Sans Serif"/>
              </a:rPr>
              <a:t>interfaz</a:t>
            </a:r>
            <a:r>
              <a:rPr sz="700" spc="-10" dirty="0">
                <a:latin typeface="Microsoft Sans Serif"/>
                <a:cs typeface="Microsoft Sans Serif"/>
              </a:rPr>
              <a:t> </a:t>
            </a:r>
            <a:r>
              <a:rPr sz="700" spc="20" dirty="0">
                <a:latin typeface="Microsoft Sans Serif"/>
                <a:cs typeface="Microsoft Sans Serif"/>
              </a:rPr>
              <a:t>de</a:t>
            </a:r>
            <a:r>
              <a:rPr sz="700" spc="-5" dirty="0">
                <a:latin typeface="Microsoft Sans Serif"/>
                <a:cs typeface="Microsoft Sans Serif"/>
              </a:rPr>
              <a:t> </a:t>
            </a:r>
            <a:r>
              <a:rPr sz="700" spc="25" dirty="0">
                <a:latin typeface="Microsoft Sans Serif"/>
                <a:cs typeface="Microsoft Sans Serif"/>
              </a:rPr>
              <a:t>usuario</a:t>
            </a:r>
            <a:r>
              <a:rPr sz="700" spc="-5" dirty="0">
                <a:latin typeface="Microsoft Sans Serif"/>
                <a:cs typeface="Microsoft Sans Serif"/>
              </a:rPr>
              <a:t> </a:t>
            </a:r>
            <a:r>
              <a:rPr sz="700" spc="5" dirty="0">
                <a:latin typeface="Microsoft Sans Serif"/>
                <a:cs typeface="Microsoft Sans Serif"/>
              </a:rPr>
              <a:t>local.</a:t>
            </a:r>
            <a:endParaRPr sz="700">
              <a:latin typeface="Microsoft Sans Serif"/>
              <a:cs typeface="Microsoft Sans Serif"/>
            </a:endParaRPr>
          </a:p>
        </p:txBody>
      </p:sp>
      <p:sp>
        <p:nvSpPr>
          <p:cNvPr id="5" name="object 5"/>
          <p:cNvSpPr txBox="1"/>
          <p:nvPr/>
        </p:nvSpPr>
        <p:spPr>
          <a:xfrm>
            <a:off x="9103751" y="648205"/>
            <a:ext cx="7419329" cy="1246752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sz="700" spc="-10" dirty="0">
                <a:latin typeface="Microsoft Sans Serif"/>
                <a:cs typeface="Microsoft Sans Serif"/>
              </a:rPr>
              <a:t>B.</a:t>
            </a:r>
            <a:r>
              <a:rPr sz="700" spc="-5" dirty="0">
                <a:latin typeface="Microsoft Sans Serif"/>
                <a:cs typeface="Microsoft Sans Serif"/>
              </a:rPr>
              <a:t> </a:t>
            </a:r>
            <a:r>
              <a:rPr sz="700" spc="15" dirty="0">
                <a:latin typeface="Microsoft Sans Serif"/>
                <a:cs typeface="Microsoft Sans Serif"/>
              </a:rPr>
              <a:t>Disposición</a:t>
            </a:r>
            <a:r>
              <a:rPr sz="700" spc="-5" dirty="0">
                <a:latin typeface="Microsoft Sans Serif"/>
                <a:cs typeface="Microsoft Sans Serif"/>
              </a:rPr>
              <a:t> </a:t>
            </a:r>
            <a:r>
              <a:rPr sz="700" spc="5" dirty="0">
                <a:latin typeface="Microsoft Sans Serif"/>
                <a:cs typeface="Microsoft Sans Serif"/>
              </a:rPr>
              <a:t>y</a:t>
            </a:r>
            <a:r>
              <a:rPr sz="700" spc="-5" dirty="0">
                <a:latin typeface="Microsoft Sans Serif"/>
                <a:cs typeface="Microsoft Sans Serif"/>
              </a:rPr>
              <a:t> </a:t>
            </a:r>
            <a:r>
              <a:rPr sz="700" spc="15" dirty="0">
                <a:latin typeface="Microsoft Sans Serif"/>
                <a:cs typeface="Microsoft Sans Serif"/>
              </a:rPr>
              <a:t>disposición</a:t>
            </a:r>
            <a:r>
              <a:rPr sz="700" spc="-5" dirty="0">
                <a:latin typeface="Microsoft Sans Serif"/>
                <a:cs typeface="Microsoft Sans Serif"/>
              </a:rPr>
              <a:t> </a:t>
            </a:r>
            <a:r>
              <a:rPr sz="700" spc="20" dirty="0">
                <a:latin typeface="Microsoft Sans Serif"/>
                <a:cs typeface="Microsoft Sans Serif"/>
              </a:rPr>
              <a:t>de</a:t>
            </a:r>
            <a:r>
              <a:rPr sz="700" spc="-5" dirty="0">
                <a:latin typeface="Microsoft Sans Serif"/>
                <a:cs typeface="Microsoft Sans Serif"/>
              </a:rPr>
              <a:t> </a:t>
            </a:r>
            <a:r>
              <a:rPr sz="700" spc="10" dirty="0">
                <a:latin typeface="Microsoft Sans Serif"/>
                <a:cs typeface="Microsoft Sans Serif"/>
              </a:rPr>
              <a:t>la</a:t>
            </a:r>
            <a:r>
              <a:rPr sz="700" spc="-5" dirty="0">
                <a:latin typeface="Microsoft Sans Serif"/>
                <a:cs typeface="Microsoft Sans Serif"/>
              </a:rPr>
              <a:t> </a:t>
            </a:r>
            <a:r>
              <a:rPr sz="700" spc="30" dirty="0">
                <a:latin typeface="Microsoft Sans Serif"/>
                <a:cs typeface="Microsoft Sans Serif"/>
              </a:rPr>
              <a:t>función</a:t>
            </a:r>
            <a:r>
              <a:rPr sz="700" spc="-5" dirty="0">
                <a:latin typeface="Microsoft Sans Serif"/>
                <a:cs typeface="Microsoft Sans Serif"/>
              </a:rPr>
              <a:t> </a:t>
            </a:r>
            <a:r>
              <a:rPr sz="700" spc="20" dirty="0">
                <a:latin typeface="Microsoft Sans Serif"/>
                <a:cs typeface="Microsoft Sans Serif"/>
              </a:rPr>
              <a:t>de</a:t>
            </a:r>
            <a:r>
              <a:rPr sz="700" spc="-5" dirty="0">
                <a:latin typeface="Microsoft Sans Serif"/>
                <a:cs typeface="Microsoft Sans Serif"/>
              </a:rPr>
              <a:t> </a:t>
            </a:r>
            <a:r>
              <a:rPr sz="700" spc="25" dirty="0">
                <a:latin typeface="Microsoft Sans Serif"/>
                <a:cs typeface="Microsoft Sans Serif"/>
              </a:rPr>
              <a:t>protección</a:t>
            </a:r>
            <a:endParaRPr sz="700">
              <a:latin typeface="Microsoft Sans Serif"/>
              <a:cs typeface="Microsoft Sans Serif"/>
            </a:endParaRPr>
          </a:p>
          <a:p>
            <a:pPr marL="12700" marR="5080" indent="154940">
              <a:lnSpc>
                <a:spcPct val="133400"/>
              </a:lnSpc>
              <a:spcBef>
                <a:spcPts val="250"/>
              </a:spcBef>
            </a:pPr>
            <a:r>
              <a:rPr sz="750" spc="-15" dirty="0">
                <a:latin typeface="Microsoft Sans Serif"/>
                <a:cs typeface="Microsoft Sans Serif"/>
              </a:rPr>
              <a:t>Las </a:t>
            </a:r>
            <a:r>
              <a:rPr sz="750" spc="10" dirty="0">
                <a:latin typeface="Microsoft Sans Serif"/>
                <a:cs typeface="Microsoft Sans Serif"/>
              </a:rPr>
              <a:t>aplicaciones </a:t>
            </a:r>
            <a:r>
              <a:rPr sz="750" spc="20" dirty="0">
                <a:latin typeface="Microsoft Sans Serif"/>
                <a:cs typeface="Microsoft Sans Serif"/>
              </a:rPr>
              <a:t>tradicionales </a:t>
            </a:r>
            <a:r>
              <a:rPr sz="750" spc="25" dirty="0">
                <a:latin typeface="Microsoft Sans Serif"/>
                <a:cs typeface="Microsoft Sans Serif"/>
              </a:rPr>
              <a:t>de </a:t>
            </a:r>
            <a:r>
              <a:rPr sz="750" spc="15" dirty="0">
                <a:latin typeface="Microsoft Sans Serif"/>
                <a:cs typeface="Microsoft Sans Serif"/>
              </a:rPr>
              <a:t>relés </a:t>
            </a:r>
            <a:r>
              <a:rPr sz="750" spc="25" dirty="0">
                <a:latin typeface="Microsoft Sans Serif"/>
                <a:cs typeface="Microsoft Sans Serif"/>
              </a:rPr>
              <a:t>de protección de </a:t>
            </a:r>
            <a:r>
              <a:rPr sz="750" spc="30" dirty="0">
                <a:latin typeface="Microsoft Sans Serif"/>
                <a:cs typeface="Microsoft Sans Serif"/>
              </a:rPr>
              <a:t> </a:t>
            </a:r>
            <a:r>
              <a:rPr sz="750" spc="25" dirty="0">
                <a:latin typeface="Microsoft Sans Serif"/>
                <a:cs typeface="Microsoft Sans Serif"/>
              </a:rPr>
              <a:t>generadores implicaban </a:t>
            </a:r>
            <a:r>
              <a:rPr sz="750" spc="15" dirty="0">
                <a:latin typeface="Microsoft Sans Serif"/>
                <a:cs typeface="Microsoft Sans Serif"/>
              </a:rPr>
              <a:t>relés separados </a:t>
            </a:r>
            <a:r>
              <a:rPr sz="750" spc="30" dirty="0">
                <a:latin typeface="Microsoft Sans Serif"/>
                <a:cs typeface="Microsoft Sans Serif"/>
              </a:rPr>
              <a:t>que </a:t>
            </a:r>
            <a:r>
              <a:rPr sz="750" spc="15" dirty="0">
                <a:latin typeface="Microsoft Sans Serif"/>
                <a:cs typeface="Microsoft Sans Serif"/>
              </a:rPr>
              <a:t>realizaban </a:t>
            </a:r>
            <a:r>
              <a:rPr sz="750" spc="25" dirty="0">
                <a:latin typeface="Microsoft Sans Serif"/>
                <a:cs typeface="Microsoft Sans Serif"/>
              </a:rPr>
              <a:t>diferentes </a:t>
            </a:r>
            <a:r>
              <a:rPr sz="750" spc="30" dirty="0">
                <a:latin typeface="Microsoft Sans Serif"/>
                <a:cs typeface="Microsoft Sans Serif"/>
              </a:rPr>
              <a:t> </a:t>
            </a:r>
            <a:r>
              <a:rPr sz="750" spc="20" dirty="0">
                <a:latin typeface="Microsoft Sans Serif"/>
                <a:cs typeface="Microsoft Sans Serif"/>
              </a:rPr>
              <a:t>funciones con cierta superposición </a:t>
            </a:r>
            <a:r>
              <a:rPr sz="750" spc="5" dirty="0">
                <a:latin typeface="Microsoft Sans Serif"/>
                <a:cs typeface="Microsoft Sans Serif"/>
              </a:rPr>
              <a:t>y </a:t>
            </a:r>
            <a:r>
              <a:rPr sz="750" spc="25" dirty="0">
                <a:latin typeface="Microsoft Sans Serif"/>
                <a:cs typeface="Microsoft Sans Serif"/>
              </a:rPr>
              <a:t>respaldo cuando </a:t>
            </a:r>
            <a:r>
              <a:rPr sz="750" spc="20" dirty="0">
                <a:latin typeface="Microsoft Sans Serif"/>
                <a:cs typeface="Microsoft Sans Serif"/>
              </a:rPr>
              <a:t>correspondía. </a:t>
            </a:r>
            <a:r>
              <a:rPr sz="750" spc="-20" dirty="0">
                <a:latin typeface="Microsoft Sans Serif"/>
                <a:cs typeface="Microsoft Sans Serif"/>
              </a:rPr>
              <a:t>En </a:t>
            </a:r>
            <a:r>
              <a:rPr sz="750" spc="-185" dirty="0">
                <a:latin typeface="Microsoft Sans Serif"/>
                <a:cs typeface="Microsoft Sans Serif"/>
              </a:rPr>
              <a:t> </a:t>
            </a:r>
            <a:r>
              <a:rPr sz="750" spc="25" dirty="0">
                <a:latin typeface="Microsoft Sans Serif"/>
                <a:cs typeface="Microsoft Sans Serif"/>
              </a:rPr>
              <a:t>muchos </a:t>
            </a:r>
            <a:r>
              <a:rPr sz="750" spc="-5" dirty="0">
                <a:latin typeface="Microsoft Sans Serif"/>
                <a:cs typeface="Microsoft Sans Serif"/>
              </a:rPr>
              <a:t>casos, </a:t>
            </a:r>
            <a:r>
              <a:rPr sz="750" spc="10" dirty="0">
                <a:latin typeface="Microsoft Sans Serif"/>
                <a:cs typeface="Microsoft Sans Serif"/>
              </a:rPr>
              <a:t>el </a:t>
            </a:r>
            <a:r>
              <a:rPr sz="750" spc="20" dirty="0">
                <a:latin typeface="Microsoft Sans Serif"/>
                <a:cs typeface="Microsoft Sans Serif"/>
              </a:rPr>
              <a:t>relé diferencial del </a:t>
            </a:r>
            <a:r>
              <a:rPr sz="750" spc="30" dirty="0">
                <a:latin typeface="Microsoft Sans Serif"/>
                <a:cs typeface="Microsoft Sans Serif"/>
              </a:rPr>
              <a:t>generador </a:t>
            </a:r>
            <a:r>
              <a:rPr sz="750" spc="-5" dirty="0">
                <a:latin typeface="Microsoft Sans Serif"/>
                <a:cs typeface="Microsoft Sans Serif"/>
              </a:rPr>
              <a:t>se </a:t>
            </a:r>
            <a:r>
              <a:rPr sz="750" spc="20" dirty="0">
                <a:latin typeface="Microsoft Sans Serif"/>
                <a:cs typeface="Microsoft Sans Serif"/>
              </a:rPr>
              <a:t>conectó </a:t>
            </a:r>
            <a:r>
              <a:rPr sz="750" dirty="0">
                <a:latin typeface="Microsoft Sans Serif"/>
                <a:cs typeface="Microsoft Sans Serif"/>
              </a:rPr>
              <a:t>a </a:t>
            </a:r>
            <a:r>
              <a:rPr sz="750" spc="45" dirty="0">
                <a:latin typeface="Microsoft Sans Serif"/>
                <a:cs typeface="Microsoft Sans Serif"/>
              </a:rPr>
              <a:t>un </a:t>
            </a:r>
            <a:r>
              <a:rPr sz="750" spc="50" dirty="0">
                <a:latin typeface="Microsoft Sans Serif"/>
                <a:cs typeface="Microsoft Sans Serif"/>
              </a:rPr>
              <a:t> </a:t>
            </a:r>
            <a:r>
              <a:rPr sz="750" spc="35" dirty="0">
                <a:latin typeface="Microsoft Sans Serif"/>
                <a:cs typeface="Microsoft Sans Serif"/>
              </a:rPr>
              <a:t>conjunto </a:t>
            </a:r>
            <a:r>
              <a:rPr sz="750" spc="20" dirty="0">
                <a:latin typeface="Microsoft Sans Serif"/>
                <a:cs typeface="Microsoft Sans Serif"/>
              </a:rPr>
              <a:t>dedicado </a:t>
            </a:r>
            <a:r>
              <a:rPr sz="750" spc="25" dirty="0">
                <a:latin typeface="Microsoft Sans Serif"/>
                <a:cs typeface="Microsoft Sans Serif"/>
              </a:rPr>
              <a:t>de </a:t>
            </a:r>
            <a:r>
              <a:rPr sz="750" spc="-55" dirty="0">
                <a:latin typeface="Microsoft Sans Serif"/>
                <a:cs typeface="Microsoft Sans Serif"/>
              </a:rPr>
              <a:t>CT </a:t>
            </a:r>
            <a:r>
              <a:rPr sz="750" spc="25" dirty="0">
                <a:latin typeface="Microsoft Sans Serif"/>
                <a:cs typeface="Microsoft Sans Serif"/>
              </a:rPr>
              <a:t>para </a:t>
            </a:r>
            <a:r>
              <a:rPr sz="750" spc="35" dirty="0">
                <a:latin typeface="Microsoft Sans Serif"/>
                <a:cs typeface="Microsoft Sans Serif"/>
              </a:rPr>
              <a:t>abordar </a:t>
            </a:r>
            <a:r>
              <a:rPr sz="750" spc="30" dirty="0">
                <a:latin typeface="Microsoft Sans Serif"/>
                <a:cs typeface="Microsoft Sans Serif"/>
              </a:rPr>
              <a:t>problemas </a:t>
            </a:r>
            <a:r>
              <a:rPr sz="750" spc="25" dirty="0">
                <a:latin typeface="Microsoft Sans Serif"/>
                <a:cs typeface="Microsoft Sans Serif"/>
              </a:rPr>
              <a:t>de </a:t>
            </a:r>
            <a:r>
              <a:rPr sz="750" spc="20" dirty="0">
                <a:latin typeface="Microsoft Sans Serif"/>
                <a:cs typeface="Microsoft Sans Serif"/>
              </a:rPr>
              <a:t>confiabilidad, </a:t>
            </a:r>
            <a:r>
              <a:rPr sz="750" spc="25" dirty="0">
                <a:latin typeface="Microsoft Sans Serif"/>
                <a:cs typeface="Microsoft Sans Serif"/>
              </a:rPr>
              <a:t> </a:t>
            </a:r>
            <a:r>
              <a:rPr sz="750" spc="15" dirty="0">
                <a:latin typeface="Microsoft Sans Serif"/>
                <a:cs typeface="Microsoft Sans Serif"/>
              </a:rPr>
              <a:t>carga</a:t>
            </a:r>
            <a:r>
              <a:rPr sz="750" spc="-5" dirty="0">
                <a:latin typeface="Microsoft Sans Serif"/>
                <a:cs typeface="Microsoft Sans Serif"/>
              </a:rPr>
              <a:t> </a:t>
            </a:r>
            <a:r>
              <a:rPr sz="750" spc="5" dirty="0">
                <a:latin typeface="Microsoft Sans Serif"/>
                <a:cs typeface="Microsoft Sans Serif"/>
              </a:rPr>
              <a:t>y</a:t>
            </a:r>
            <a:r>
              <a:rPr sz="750" spc="-5" dirty="0">
                <a:latin typeface="Microsoft Sans Serif"/>
                <a:cs typeface="Microsoft Sans Serif"/>
              </a:rPr>
              <a:t> </a:t>
            </a:r>
            <a:r>
              <a:rPr sz="750" spc="15" dirty="0">
                <a:latin typeface="Microsoft Sans Serif"/>
                <a:cs typeface="Microsoft Sans Serif"/>
              </a:rPr>
              <a:t>coincidencia</a:t>
            </a:r>
            <a:r>
              <a:rPr sz="750" spc="-5" dirty="0">
                <a:latin typeface="Microsoft Sans Serif"/>
                <a:cs typeface="Microsoft Sans Serif"/>
              </a:rPr>
              <a:t> </a:t>
            </a:r>
            <a:r>
              <a:rPr sz="750" spc="25" dirty="0">
                <a:latin typeface="Microsoft Sans Serif"/>
                <a:cs typeface="Microsoft Sans Serif"/>
              </a:rPr>
              <a:t>de</a:t>
            </a:r>
            <a:r>
              <a:rPr sz="750" spc="-5" dirty="0">
                <a:latin typeface="Microsoft Sans Serif"/>
                <a:cs typeface="Microsoft Sans Serif"/>
              </a:rPr>
              <a:t> </a:t>
            </a:r>
            <a:r>
              <a:rPr sz="750" spc="15" dirty="0">
                <a:latin typeface="Microsoft Sans Serif"/>
                <a:cs typeface="Microsoft Sans Serif"/>
              </a:rPr>
              <a:t>características</a:t>
            </a:r>
            <a:r>
              <a:rPr sz="750" spc="-5" dirty="0">
                <a:latin typeface="Microsoft Sans Serif"/>
                <a:cs typeface="Microsoft Sans Serif"/>
              </a:rPr>
              <a:t> </a:t>
            </a:r>
            <a:r>
              <a:rPr sz="750" spc="25" dirty="0">
                <a:latin typeface="Microsoft Sans Serif"/>
                <a:cs typeface="Microsoft Sans Serif"/>
              </a:rPr>
              <a:t>de</a:t>
            </a:r>
            <a:r>
              <a:rPr sz="750" spc="-5" dirty="0">
                <a:latin typeface="Microsoft Sans Serif"/>
                <a:cs typeface="Microsoft Sans Serif"/>
              </a:rPr>
              <a:t> </a:t>
            </a:r>
            <a:r>
              <a:rPr sz="750" spc="-40" dirty="0">
                <a:latin typeface="Microsoft Sans Serif"/>
                <a:cs typeface="Microsoft Sans Serif"/>
              </a:rPr>
              <a:t>CT.</a:t>
            </a:r>
            <a:r>
              <a:rPr sz="750" dirty="0">
                <a:latin typeface="Microsoft Sans Serif"/>
                <a:cs typeface="Microsoft Sans Serif"/>
              </a:rPr>
              <a:t> </a:t>
            </a:r>
            <a:r>
              <a:rPr sz="750" spc="-15" dirty="0">
                <a:latin typeface="Microsoft Sans Serif"/>
                <a:cs typeface="Microsoft Sans Serif"/>
              </a:rPr>
              <a:t>La</a:t>
            </a:r>
            <a:r>
              <a:rPr sz="750" spc="-5" dirty="0">
                <a:latin typeface="Microsoft Sans Serif"/>
                <a:cs typeface="Microsoft Sans Serif"/>
              </a:rPr>
              <a:t> </a:t>
            </a:r>
            <a:r>
              <a:rPr sz="750" spc="15" dirty="0">
                <a:latin typeface="Microsoft Sans Serif"/>
                <a:cs typeface="Microsoft Sans Serif"/>
              </a:rPr>
              <a:t>baja</a:t>
            </a:r>
            <a:r>
              <a:rPr sz="750" spc="-5" dirty="0">
                <a:latin typeface="Microsoft Sans Serif"/>
                <a:cs typeface="Microsoft Sans Serif"/>
              </a:rPr>
              <a:t> </a:t>
            </a:r>
            <a:r>
              <a:rPr sz="750" spc="15" dirty="0">
                <a:latin typeface="Microsoft Sans Serif"/>
                <a:cs typeface="Microsoft Sans Serif"/>
              </a:rPr>
              <a:t>carga</a:t>
            </a:r>
            <a:r>
              <a:rPr sz="750" spc="-5" dirty="0">
                <a:latin typeface="Microsoft Sans Serif"/>
                <a:cs typeface="Microsoft Sans Serif"/>
              </a:rPr>
              <a:t> </a:t>
            </a:r>
            <a:r>
              <a:rPr sz="750" spc="25" dirty="0">
                <a:latin typeface="Microsoft Sans Serif"/>
                <a:cs typeface="Microsoft Sans Serif"/>
              </a:rPr>
              <a:t>de</a:t>
            </a:r>
            <a:r>
              <a:rPr sz="750" spc="-5" dirty="0">
                <a:latin typeface="Microsoft Sans Serif"/>
                <a:cs typeface="Microsoft Sans Serif"/>
              </a:rPr>
              <a:t> </a:t>
            </a:r>
            <a:r>
              <a:rPr sz="750" spc="45" dirty="0">
                <a:latin typeface="Microsoft Sans Serif"/>
                <a:cs typeface="Microsoft Sans Serif"/>
              </a:rPr>
              <a:t>un</a:t>
            </a:r>
            <a:r>
              <a:rPr sz="750" spc="-5" dirty="0">
                <a:latin typeface="Microsoft Sans Serif"/>
                <a:cs typeface="Microsoft Sans Serif"/>
              </a:rPr>
              <a:t> </a:t>
            </a:r>
            <a:r>
              <a:rPr sz="750" spc="-30" dirty="0">
                <a:latin typeface="Microsoft Sans Serif"/>
                <a:cs typeface="Microsoft Sans Serif"/>
              </a:rPr>
              <a:t>MGPS </a:t>
            </a:r>
            <a:r>
              <a:rPr sz="750" spc="-185" dirty="0">
                <a:latin typeface="Microsoft Sans Serif"/>
                <a:cs typeface="Microsoft Sans Serif"/>
              </a:rPr>
              <a:t> </a:t>
            </a:r>
            <a:r>
              <a:rPr sz="750" spc="35" dirty="0">
                <a:latin typeface="Microsoft Sans Serif"/>
                <a:cs typeface="Microsoft Sans Serif"/>
              </a:rPr>
              <a:t>permite </a:t>
            </a:r>
            <a:r>
              <a:rPr sz="750" spc="10" dirty="0">
                <a:latin typeface="Microsoft Sans Serif"/>
                <a:cs typeface="Microsoft Sans Serif"/>
              </a:rPr>
              <a:t>la </a:t>
            </a:r>
            <a:r>
              <a:rPr sz="750" spc="25" dirty="0">
                <a:latin typeface="Microsoft Sans Serif"/>
                <a:cs typeface="Microsoft Sans Serif"/>
              </a:rPr>
              <a:t>conexión de protección </a:t>
            </a:r>
            <a:r>
              <a:rPr sz="750" spc="20" dirty="0">
                <a:latin typeface="Microsoft Sans Serif"/>
                <a:cs typeface="Microsoft Sans Serif"/>
              </a:rPr>
              <a:t>diferencial </a:t>
            </a:r>
            <a:r>
              <a:rPr sz="750" spc="5" dirty="0">
                <a:latin typeface="Microsoft Sans Serif"/>
                <a:cs typeface="Microsoft Sans Serif"/>
              </a:rPr>
              <a:t>y </a:t>
            </a:r>
            <a:r>
              <a:rPr sz="750" spc="25" dirty="0">
                <a:latin typeface="Microsoft Sans Serif"/>
                <a:cs typeface="Microsoft Sans Serif"/>
              </a:rPr>
              <a:t>de </a:t>
            </a:r>
            <a:r>
              <a:rPr sz="750" spc="45" dirty="0">
                <a:latin typeface="Microsoft Sans Serif"/>
                <a:cs typeface="Microsoft Sans Serif"/>
              </a:rPr>
              <a:t>otro </a:t>
            </a:r>
            <a:r>
              <a:rPr sz="750" spc="40" dirty="0">
                <a:latin typeface="Microsoft Sans Serif"/>
                <a:cs typeface="Microsoft Sans Serif"/>
              </a:rPr>
              <a:t>tipo </a:t>
            </a:r>
            <a:r>
              <a:rPr sz="750" spc="10" dirty="0">
                <a:latin typeface="Microsoft Sans Serif"/>
                <a:cs typeface="Microsoft Sans Serif"/>
              </a:rPr>
              <a:t>al </a:t>
            </a:r>
            <a:r>
              <a:rPr sz="750" spc="35" dirty="0">
                <a:latin typeface="Microsoft Sans Serif"/>
                <a:cs typeface="Microsoft Sans Serif"/>
              </a:rPr>
              <a:t>mismo </a:t>
            </a:r>
            <a:r>
              <a:rPr sz="750" spc="40" dirty="0">
                <a:latin typeface="Microsoft Sans Serif"/>
                <a:cs typeface="Microsoft Sans Serif"/>
              </a:rPr>
              <a:t> </a:t>
            </a:r>
            <a:r>
              <a:rPr sz="750" spc="35" dirty="0">
                <a:latin typeface="Microsoft Sans Serif"/>
                <a:cs typeface="Microsoft Sans Serif"/>
              </a:rPr>
              <a:t>conjunto </a:t>
            </a:r>
            <a:r>
              <a:rPr sz="750" spc="25" dirty="0">
                <a:latin typeface="Microsoft Sans Serif"/>
                <a:cs typeface="Microsoft Sans Serif"/>
              </a:rPr>
              <a:t>de </a:t>
            </a:r>
            <a:r>
              <a:rPr sz="750" spc="-55" dirty="0">
                <a:latin typeface="Microsoft Sans Serif"/>
                <a:cs typeface="Microsoft Sans Serif"/>
              </a:rPr>
              <a:t>CT </a:t>
            </a:r>
            <a:r>
              <a:rPr sz="750" spc="15" dirty="0">
                <a:latin typeface="Microsoft Sans Serif"/>
                <a:cs typeface="Microsoft Sans Serif"/>
              </a:rPr>
              <a:t>sin </a:t>
            </a:r>
            <a:r>
              <a:rPr sz="750" spc="35" dirty="0">
                <a:latin typeface="Microsoft Sans Serif"/>
                <a:cs typeface="Microsoft Sans Serif"/>
              </a:rPr>
              <a:t>deterioro </a:t>
            </a:r>
            <a:r>
              <a:rPr sz="750" spc="20" dirty="0">
                <a:latin typeface="Microsoft Sans Serif"/>
                <a:cs typeface="Microsoft Sans Serif"/>
              </a:rPr>
              <a:t>del </a:t>
            </a:r>
            <a:r>
              <a:rPr sz="750" spc="35" dirty="0">
                <a:latin typeface="Microsoft Sans Serif"/>
                <a:cs typeface="Microsoft Sans Serif"/>
              </a:rPr>
              <a:t>rendimiento </a:t>
            </a:r>
            <a:r>
              <a:rPr sz="750" spc="10" dirty="0">
                <a:latin typeface="Microsoft Sans Serif"/>
                <a:cs typeface="Microsoft Sans Serif"/>
              </a:rPr>
              <a:t>causado </a:t>
            </a:r>
            <a:r>
              <a:rPr sz="750" spc="45" dirty="0">
                <a:latin typeface="Microsoft Sans Serif"/>
                <a:cs typeface="Microsoft Sans Serif"/>
              </a:rPr>
              <a:t>por </a:t>
            </a:r>
            <a:r>
              <a:rPr sz="750" spc="10" dirty="0">
                <a:latin typeface="Microsoft Sans Serif"/>
                <a:cs typeface="Microsoft Sans Serif"/>
              </a:rPr>
              <a:t>la </a:t>
            </a:r>
            <a:r>
              <a:rPr sz="750" spc="15" dirty="0">
                <a:latin typeface="Microsoft Sans Serif"/>
                <a:cs typeface="Microsoft Sans Serif"/>
              </a:rPr>
              <a:t>carga </a:t>
            </a:r>
            <a:r>
              <a:rPr sz="750" spc="20" dirty="0">
                <a:latin typeface="Microsoft Sans Serif"/>
                <a:cs typeface="Microsoft Sans Serif"/>
              </a:rPr>
              <a:t>del </a:t>
            </a:r>
            <a:r>
              <a:rPr sz="750" spc="25" dirty="0">
                <a:latin typeface="Microsoft Sans Serif"/>
                <a:cs typeface="Microsoft Sans Serif"/>
              </a:rPr>
              <a:t> </a:t>
            </a:r>
            <a:r>
              <a:rPr sz="750" spc="-40" dirty="0">
                <a:latin typeface="Microsoft Sans Serif"/>
                <a:cs typeface="Microsoft Sans Serif"/>
              </a:rPr>
              <a:t>CT. </a:t>
            </a:r>
            <a:r>
              <a:rPr sz="750" spc="-35" dirty="0">
                <a:latin typeface="Microsoft Sans Serif"/>
                <a:cs typeface="Microsoft Sans Serif"/>
              </a:rPr>
              <a:t>El </a:t>
            </a:r>
            <a:r>
              <a:rPr sz="750" spc="20" dirty="0">
                <a:latin typeface="Microsoft Sans Serif"/>
                <a:cs typeface="Microsoft Sans Serif"/>
              </a:rPr>
              <a:t>uso </a:t>
            </a:r>
            <a:r>
              <a:rPr sz="750" spc="25" dirty="0">
                <a:latin typeface="Microsoft Sans Serif"/>
                <a:cs typeface="Microsoft Sans Serif"/>
              </a:rPr>
              <a:t>de </a:t>
            </a:r>
            <a:r>
              <a:rPr sz="750" spc="45" dirty="0">
                <a:latin typeface="Microsoft Sans Serif"/>
                <a:cs typeface="Microsoft Sans Serif"/>
              </a:rPr>
              <a:t>un </a:t>
            </a:r>
            <a:r>
              <a:rPr sz="750" spc="25" dirty="0">
                <a:latin typeface="Microsoft Sans Serif"/>
                <a:cs typeface="Microsoft Sans Serif"/>
              </a:rPr>
              <a:t>único </a:t>
            </a:r>
            <a:r>
              <a:rPr sz="750" spc="35" dirty="0">
                <a:latin typeface="Microsoft Sans Serif"/>
                <a:cs typeface="Microsoft Sans Serif"/>
              </a:rPr>
              <a:t>conjunto </a:t>
            </a:r>
            <a:r>
              <a:rPr sz="750" spc="25" dirty="0">
                <a:latin typeface="Microsoft Sans Serif"/>
                <a:cs typeface="Microsoft Sans Serif"/>
              </a:rPr>
              <a:t>de </a:t>
            </a:r>
            <a:r>
              <a:rPr sz="750" spc="-55" dirty="0">
                <a:latin typeface="Microsoft Sans Serif"/>
                <a:cs typeface="Microsoft Sans Serif"/>
              </a:rPr>
              <a:t>CT</a:t>
            </a:r>
            <a:r>
              <a:rPr sz="750" spc="85" dirty="0">
                <a:latin typeface="Microsoft Sans Serif"/>
                <a:cs typeface="Microsoft Sans Serif"/>
              </a:rPr>
              <a:t> </a:t>
            </a:r>
            <a:r>
              <a:rPr sz="750" spc="25" dirty="0">
                <a:latin typeface="Microsoft Sans Serif"/>
                <a:cs typeface="Microsoft Sans Serif"/>
              </a:rPr>
              <a:t>preocupa </a:t>
            </a:r>
            <a:r>
              <a:rPr sz="750" dirty="0">
                <a:latin typeface="Microsoft Sans Serif"/>
                <a:cs typeface="Microsoft Sans Serif"/>
              </a:rPr>
              <a:t>a </a:t>
            </a:r>
            <a:r>
              <a:rPr sz="750" spc="25" dirty="0">
                <a:latin typeface="Microsoft Sans Serif"/>
                <a:cs typeface="Microsoft Sans Serif"/>
              </a:rPr>
              <a:t>muchos ingenieros </a:t>
            </a:r>
            <a:r>
              <a:rPr sz="750" spc="30" dirty="0">
                <a:latin typeface="Microsoft Sans Serif"/>
                <a:cs typeface="Microsoft Sans Serif"/>
              </a:rPr>
              <a:t> </a:t>
            </a:r>
            <a:r>
              <a:rPr sz="750" spc="25" dirty="0">
                <a:latin typeface="Microsoft Sans Serif"/>
                <a:cs typeface="Microsoft Sans Serif"/>
              </a:rPr>
              <a:t>de </a:t>
            </a:r>
            <a:r>
              <a:rPr sz="750" spc="10" dirty="0">
                <a:latin typeface="Microsoft Sans Serif"/>
                <a:cs typeface="Microsoft Sans Serif"/>
              </a:rPr>
              <a:t>aplicaciones </a:t>
            </a:r>
            <a:r>
              <a:rPr sz="750" spc="35" dirty="0">
                <a:latin typeface="Microsoft Sans Serif"/>
                <a:cs typeface="Microsoft Sans Serif"/>
              </a:rPr>
              <a:t>porque </a:t>
            </a:r>
            <a:r>
              <a:rPr sz="750" dirty="0">
                <a:latin typeface="Microsoft Sans Serif"/>
                <a:cs typeface="Microsoft Sans Serif"/>
              </a:rPr>
              <a:t>las </a:t>
            </a:r>
            <a:r>
              <a:rPr sz="750" spc="25" dirty="0">
                <a:latin typeface="Microsoft Sans Serif"/>
                <a:cs typeface="Microsoft Sans Serif"/>
              </a:rPr>
              <a:t>entradas de </a:t>
            </a:r>
            <a:r>
              <a:rPr sz="750" spc="-55" dirty="0">
                <a:latin typeface="Microsoft Sans Serif"/>
                <a:cs typeface="Microsoft Sans Serif"/>
              </a:rPr>
              <a:t>CT </a:t>
            </a:r>
            <a:r>
              <a:rPr sz="750" spc="40" dirty="0">
                <a:latin typeface="Microsoft Sans Serif"/>
                <a:cs typeface="Microsoft Sans Serif"/>
              </a:rPr>
              <a:t>no </a:t>
            </a:r>
            <a:r>
              <a:rPr sz="750" spc="-5" dirty="0">
                <a:latin typeface="Microsoft Sans Serif"/>
                <a:cs typeface="Microsoft Sans Serif"/>
              </a:rPr>
              <a:t>se </a:t>
            </a:r>
            <a:r>
              <a:rPr sz="750" spc="25" dirty="0">
                <a:latin typeface="Microsoft Sans Serif"/>
                <a:cs typeface="Microsoft Sans Serif"/>
              </a:rPr>
              <a:t>duplican en </a:t>
            </a:r>
            <a:r>
              <a:rPr sz="750" spc="10" dirty="0">
                <a:latin typeface="Microsoft Sans Serif"/>
                <a:cs typeface="Microsoft Sans Serif"/>
              </a:rPr>
              <a:t>este </a:t>
            </a:r>
            <a:r>
              <a:rPr sz="750" spc="15" dirty="0">
                <a:latin typeface="Microsoft Sans Serif"/>
                <a:cs typeface="Microsoft Sans Serif"/>
              </a:rPr>
              <a:t> esquema,</a:t>
            </a:r>
            <a:r>
              <a:rPr sz="750" dirty="0">
                <a:latin typeface="Microsoft Sans Serif"/>
                <a:cs typeface="Microsoft Sans Serif"/>
              </a:rPr>
              <a:t> </a:t>
            </a:r>
            <a:r>
              <a:rPr sz="750" spc="25" dirty="0">
                <a:latin typeface="Microsoft Sans Serif"/>
                <a:cs typeface="Microsoft Sans Serif"/>
              </a:rPr>
              <a:t>lo</a:t>
            </a:r>
            <a:r>
              <a:rPr sz="750" dirty="0">
                <a:latin typeface="Microsoft Sans Serif"/>
                <a:cs typeface="Microsoft Sans Serif"/>
              </a:rPr>
              <a:t> </a:t>
            </a:r>
            <a:r>
              <a:rPr sz="750" spc="30" dirty="0">
                <a:latin typeface="Microsoft Sans Serif"/>
                <a:cs typeface="Microsoft Sans Serif"/>
              </a:rPr>
              <a:t>que</a:t>
            </a:r>
            <a:r>
              <a:rPr sz="750" spc="5" dirty="0">
                <a:latin typeface="Microsoft Sans Serif"/>
                <a:cs typeface="Microsoft Sans Serif"/>
              </a:rPr>
              <a:t> </a:t>
            </a:r>
            <a:r>
              <a:rPr sz="750" spc="25" dirty="0">
                <a:latin typeface="Microsoft Sans Serif"/>
                <a:cs typeface="Microsoft Sans Serif"/>
              </a:rPr>
              <a:t>resulta</a:t>
            </a:r>
            <a:r>
              <a:rPr sz="750" dirty="0">
                <a:latin typeface="Microsoft Sans Serif"/>
                <a:cs typeface="Microsoft Sans Serif"/>
              </a:rPr>
              <a:t> </a:t>
            </a:r>
            <a:r>
              <a:rPr sz="750" spc="25" dirty="0">
                <a:latin typeface="Microsoft Sans Serif"/>
                <a:cs typeface="Microsoft Sans Serif"/>
              </a:rPr>
              <a:t>en</a:t>
            </a:r>
            <a:r>
              <a:rPr sz="750" dirty="0">
                <a:latin typeface="Microsoft Sans Serif"/>
                <a:cs typeface="Microsoft Sans Serif"/>
              </a:rPr>
              <a:t> </a:t>
            </a:r>
            <a:r>
              <a:rPr sz="750" spc="30" dirty="0">
                <a:latin typeface="Microsoft Sans Serif"/>
                <a:cs typeface="Microsoft Sans Serif"/>
              </a:rPr>
              <a:t>una</a:t>
            </a:r>
            <a:r>
              <a:rPr sz="750" spc="5" dirty="0">
                <a:latin typeface="Microsoft Sans Serif"/>
                <a:cs typeface="Microsoft Sans Serif"/>
              </a:rPr>
              <a:t> </a:t>
            </a:r>
            <a:r>
              <a:rPr sz="750" spc="45" dirty="0">
                <a:latin typeface="Microsoft Sans Serif"/>
                <a:cs typeface="Microsoft Sans Serif"/>
              </a:rPr>
              <a:t>menor</a:t>
            </a:r>
            <a:r>
              <a:rPr sz="750" dirty="0">
                <a:latin typeface="Microsoft Sans Serif"/>
                <a:cs typeface="Microsoft Sans Serif"/>
              </a:rPr>
              <a:t> </a:t>
            </a:r>
            <a:r>
              <a:rPr sz="750" spc="20" dirty="0">
                <a:latin typeface="Microsoft Sans Serif"/>
                <a:cs typeface="Microsoft Sans Serif"/>
              </a:rPr>
              <a:t>confiabilidad.</a:t>
            </a:r>
            <a:r>
              <a:rPr sz="750" dirty="0">
                <a:latin typeface="Microsoft Sans Serif"/>
                <a:cs typeface="Microsoft Sans Serif"/>
              </a:rPr>
              <a:t> </a:t>
            </a:r>
            <a:r>
              <a:rPr sz="750" spc="-10" dirty="0">
                <a:latin typeface="Microsoft Sans Serif"/>
                <a:cs typeface="Microsoft Sans Serif"/>
              </a:rPr>
              <a:t>Sin</a:t>
            </a:r>
            <a:r>
              <a:rPr sz="750" spc="5" dirty="0">
                <a:latin typeface="Microsoft Sans Serif"/>
                <a:cs typeface="Microsoft Sans Serif"/>
              </a:rPr>
              <a:t> </a:t>
            </a:r>
            <a:r>
              <a:rPr sz="750" spc="30" dirty="0">
                <a:latin typeface="Microsoft Sans Serif"/>
                <a:cs typeface="Microsoft Sans Serif"/>
              </a:rPr>
              <a:t>embargo,</a:t>
            </a:r>
            <a:r>
              <a:rPr sz="750" dirty="0">
                <a:latin typeface="Microsoft Sans Serif"/>
                <a:cs typeface="Microsoft Sans Serif"/>
              </a:rPr>
              <a:t> si </a:t>
            </a:r>
            <a:r>
              <a:rPr sz="750" spc="-5" dirty="0">
                <a:latin typeface="Microsoft Sans Serif"/>
                <a:cs typeface="Microsoft Sans Serif"/>
              </a:rPr>
              <a:t>se </a:t>
            </a:r>
            <a:r>
              <a:rPr sz="750" spc="-185" dirty="0">
                <a:latin typeface="Microsoft Sans Serif"/>
                <a:cs typeface="Microsoft Sans Serif"/>
              </a:rPr>
              <a:t> </a:t>
            </a:r>
            <a:r>
              <a:rPr sz="750" spc="15" dirty="0">
                <a:latin typeface="Microsoft Sans Serif"/>
                <a:cs typeface="Microsoft Sans Serif"/>
              </a:rPr>
              <a:t>aplican </a:t>
            </a:r>
            <a:r>
              <a:rPr sz="750" spc="20" dirty="0">
                <a:latin typeface="Microsoft Sans Serif"/>
                <a:cs typeface="Microsoft Sans Serif"/>
              </a:rPr>
              <a:t>dos </a:t>
            </a:r>
            <a:r>
              <a:rPr sz="750" spc="-25" dirty="0">
                <a:latin typeface="Microsoft Sans Serif"/>
                <a:cs typeface="Microsoft Sans Serif"/>
              </a:rPr>
              <a:t>MGPS, </a:t>
            </a:r>
            <a:r>
              <a:rPr sz="750" spc="-5" dirty="0">
                <a:latin typeface="Microsoft Sans Serif"/>
                <a:cs typeface="Microsoft Sans Serif"/>
              </a:rPr>
              <a:t>se </a:t>
            </a:r>
            <a:r>
              <a:rPr sz="750" spc="30" dirty="0">
                <a:latin typeface="Microsoft Sans Serif"/>
                <a:cs typeface="Microsoft Sans Serif"/>
              </a:rPr>
              <a:t>recomiendan </a:t>
            </a:r>
            <a:r>
              <a:rPr sz="750" spc="25" dirty="0">
                <a:latin typeface="Microsoft Sans Serif"/>
                <a:cs typeface="Microsoft Sans Serif"/>
              </a:rPr>
              <a:t>entradas </a:t>
            </a:r>
            <a:r>
              <a:rPr sz="750" spc="-55" dirty="0">
                <a:latin typeface="Microsoft Sans Serif"/>
                <a:cs typeface="Microsoft Sans Serif"/>
              </a:rPr>
              <a:t>CT </a:t>
            </a:r>
            <a:r>
              <a:rPr sz="750" spc="5" dirty="0">
                <a:latin typeface="Microsoft Sans Serif"/>
                <a:cs typeface="Microsoft Sans Serif"/>
              </a:rPr>
              <a:t>y </a:t>
            </a:r>
            <a:r>
              <a:rPr sz="750" spc="-50" dirty="0">
                <a:latin typeface="Microsoft Sans Serif"/>
                <a:cs typeface="Microsoft Sans Serif"/>
              </a:rPr>
              <a:t>VT </a:t>
            </a:r>
            <a:r>
              <a:rPr sz="750" spc="10" dirty="0">
                <a:latin typeface="Microsoft Sans Serif"/>
                <a:cs typeface="Microsoft Sans Serif"/>
              </a:rPr>
              <a:t>separadas </a:t>
            </a:r>
            <a:r>
              <a:rPr sz="750" spc="25" dirty="0">
                <a:latin typeface="Microsoft Sans Serif"/>
                <a:cs typeface="Microsoft Sans Serif"/>
              </a:rPr>
              <a:t>para </a:t>
            </a:r>
            <a:r>
              <a:rPr sz="750" spc="30" dirty="0">
                <a:latin typeface="Microsoft Sans Serif"/>
                <a:cs typeface="Microsoft Sans Serif"/>
              </a:rPr>
              <a:t> </a:t>
            </a:r>
            <a:r>
              <a:rPr sz="750" spc="25" dirty="0">
                <a:latin typeface="Microsoft Sans Serif"/>
                <a:cs typeface="Microsoft Sans Serif"/>
              </a:rPr>
              <a:t>redundancia.</a:t>
            </a:r>
            <a:endParaRPr sz="750">
              <a:latin typeface="Microsoft Sans Serif"/>
              <a:cs typeface="Microsoft Sans Serif"/>
            </a:endParaRPr>
          </a:p>
          <a:p>
            <a:pPr marL="12700" marR="265430" indent="154940">
              <a:lnSpc>
                <a:spcPts val="1200"/>
              </a:lnSpc>
              <a:spcBef>
                <a:spcPts val="80"/>
              </a:spcBef>
            </a:pPr>
            <a:r>
              <a:rPr sz="600" spc="-10" dirty="0">
                <a:latin typeface="Microsoft Sans Serif"/>
                <a:cs typeface="Microsoft Sans Serif"/>
              </a:rPr>
              <a:t>La</a:t>
            </a:r>
            <a:r>
              <a:rPr sz="600" dirty="0">
                <a:latin typeface="Microsoft Sans Serif"/>
                <a:cs typeface="Microsoft Sans Serif"/>
              </a:rPr>
              <a:t> </a:t>
            </a:r>
            <a:r>
              <a:rPr sz="600" spc="20" dirty="0">
                <a:latin typeface="Microsoft Sans Serif"/>
                <a:cs typeface="Microsoft Sans Serif"/>
              </a:rPr>
              <a:t>integración</a:t>
            </a:r>
            <a:r>
              <a:rPr sz="600" spc="5" dirty="0">
                <a:latin typeface="Microsoft Sans Serif"/>
                <a:cs typeface="Microsoft Sans Serif"/>
              </a:rPr>
              <a:t> </a:t>
            </a:r>
            <a:r>
              <a:rPr sz="600" spc="20" dirty="0">
                <a:latin typeface="Microsoft Sans Serif"/>
                <a:cs typeface="Microsoft Sans Serif"/>
              </a:rPr>
              <a:t>de</a:t>
            </a:r>
            <a:r>
              <a:rPr sz="600" spc="5" dirty="0">
                <a:latin typeface="Microsoft Sans Serif"/>
                <a:cs typeface="Microsoft Sans Serif"/>
              </a:rPr>
              <a:t> </a:t>
            </a:r>
            <a:r>
              <a:rPr sz="600" spc="15" dirty="0">
                <a:latin typeface="Microsoft Sans Serif"/>
                <a:cs typeface="Microsoft Sans Serif"/>
              </a:rPr>
              <a:t>muchas</a:t>
            </a:r>
            <a:r>
              <a:rPr sz="600" spc="5" dirty="0">
                <a:latin typeface="Microsoft Sans Serif"/>
                <a:cs typeface="Microsoft Sans Serif"/>
              </a:rPr>
              <a:t> </a:t>
            </a:r>
            <a:r>
              <a:rPr sz="600" spc="15" dirty="0">
                <a:latin typeface="Microsoft Sans Serif"/>
                <a:cs typeface="Microsoft Sans Serif"/>
              </a:rPr>
              <a:t>funciones</a:t>
            </a:r>
            <a:r>
              <a:rPr sz="600" dirty="0">
                <a:latin typeface="Microsoft Sans Serif"/>
                <a:cs typeface="Microsoft Sans Serif"/>
              </a:rPr>
              <a:t> </a:t>
            </a:r>
            <a:r>
              <a:rPr sz="600" spc="20" dirty="0">
                <a:latin typeface="Microsoft Sans Serif"/>
                <a:cs typeface="Microsoft Sans Serif"/>
              </a:rPr>
              <a:t>de</a:t>
            </a:r>
            <a:r>
              <a:rPr sz="600" spc="5" dirty="0">
                <a:latin typeface="Microsoft Sans Serif"/>
                <a:cs typeface="Microsoft Sans Serif"/>
              </a:rPr>
              <a:t> </a:t>
            </a:r>
            <a:r>
              <a:rPr sz="600" spc="20" dirty="0">
                <a:latin typeface="Microsoft Sans Serif"/>
                <a:cs typeface="Microsoft Sans Serif"/>
              </a:rPr>
              <a:t>protección</a:t>
            </a:r>
            <a:r>
              <a:rPr sz="600" spc="5" dirty="0">
                <a:latin typeface="Microsoft Sans Serif"/>
                <a:cs typeface="Microsoft Sans Serif"/>
              </a:rPr>
              <a:t> </a:t>
            </a:r>
            <a:r>
              <a:rPr sz="600" spc="20" dirty="0">
                <a:latin typeface="Microsoft Sans Serif"/>
                <a:cs typeface="Microsoft Sans Serif"/>
              </a:rPr>
              <a:t>en</a:t>
            </a:r>
            <a:r>
              <a:rPr sz="600" spc="5" dirty="0">
                <a:latin typeface="Microsoft Sans Serif"/>
                <a:cs typeface="Microsoft Sans Serif"/>
              </a:rPr>
              <a:t> </a:t>
            </a:r>
            <a:r>
              <a:rPr sz="600" spc="35" dirty="0">
                <a:latin typeface="Microsoft Sans Serif"/>
                <a:cs typeface="Microsoft Sans Serif"/>
              </a:rPr>
              <a:t>un</a:t>
            </a:r>
            <a:r>
              <a:rPr sz="600" dirty="0">
                <a:latin typeface="Microsoft Sans Serif"/>
                <a:cs typeface="Microsoft Sans Serif"/>
              </a:rPr>
              <a:t> </a:t>
            </a:r>
            <a:r>
              <a:rPr sz="600" spc="15" dirty="0">
                <a:latin typeface="Microsoft Sans Serif"/>
                <a:cs typeface="Microsoft Sans Serif"/>
              </a:rPr>
              <a:t>solo</a:t>
            </a:r>
            <a:r>
              <a:rPr sz="600" spc="5" dirty="0">
                <a:latin typeface="Microsoft Sans Serif"/>
                <a:cs typeface="Microsoft Sans Serif"/>
              </a:rPr>
              <a:t> </a:t>
            </a:r>
            <a:r>
              <a:rPr sz="600" spc="20" dirty="0">
                <a:latin typeface="Microsoft Sans Serif"/>
                <a:cs typeface="Microsoft Sans Serif"/>
              </a:rPr>
              <a:t>paquete</a:t>
            </a:r>
            <a:r>
              <a:rPr sz="600" spc="5" dirty="0">
                <a:latin typeface="Microsoft Sans Serif"/>
                <a:cs typeface="Microsoft Sans Serif"/>
              </a:rPr>
              <a:t> </a:t>
            </a:r>
            <a:r>
              <a:rPr sz="600" spc="20" dirty="0">
                <a:latin typeface="Microsoft Sans Serif"/>
                <a:cs typeface="Microsoft Sans Serif"/>
              </a:rPr>
              <a:t>genera </a:t>
            </a:r>
            <a:r>
              <a:rPr sz="600" spc="-145" dirty="0">
                <a:latin typeface="Microsoft Sans Serif"/>
                <a:cs typeface="Microsoft Sans Serif"/>
              </a:rPr>
              <a:t> </a:t>
            </a:r>
            <a:r>
              <a:rPr sz="600" spc="15" dirty="0">
                <a:latin typeface="Microsoft Sans Serif"/>
                <a:cs typeface="Microsoft Sans Serif"/>
              </a:rPr>
              <a:t>preocupaciones</a:t>
            </a:r>
            <a:r>
              <a:rPr sz="600" dirty="0">
                <a:latin typeface="Microsoft Sans Serif"/>
                <a:cs typeface="Microsoft Sans Serif"/>
              </a:rPr>
              <a:t> </a:t>
            </a:r>
            <a:r>
              <a:rPr sz="600" spc="20" dirty="0">
                <a:latin typeface="Microsoft Sans Serif"/>
                <a:cs typeface="Microsoft Sans Serif"/>
              </a:rPr>
              <a:t>sobre</a:t>
            </a:r>
            <a:r>
              <a:rPr sz="600" spc="-5" dirty="0">
                <a:latin typeface="Microsoft Sans Serif"/>
                <a:cs typeface="Microsoft Sans Serif"/>
              </a:rPr>
              <a:t> </a:t>
            </a:r>
            <a:r>
              <a:rPr sz="600" spc="10" dirty="0">
                <a:latin typeface="Microsoft Sans Serif"/>
                <a:cs typeface="Microsoft Sans Serif"/>
              </a:rPr>
              <a:t>la</a:t>
            </a:r>
            <a:r>
              <a:rPr sz="600" dirty="0">
                <a:latin typeface="Microsoft Sans Serif"/>
                <a:cs typeface="Microsoft Sans Serif"/>
              </a:rPr>
              <a:t> </a:t>
            </a:r>
            <a:r>
              <a:rPr sz="600" spc="15" dirty="0">
                <a:latin typeface="Microsoft Sans Serif"/>
                <a:cs typeface="Microsoft Sans Serif"/>
              </a:rPr>
              <a:t>confiabilidad.</a:t>
            </a:r>
            <a:r>
              <a:rPr sz="600" dirty="0">
                <a:latin typeface="Microsoft Sans Serif"/>
                <a:cs typeface="Microsoft Sans Serif"/>
              </a:rPr>
              <a:t> </a:t>
            </a:r>
            <a:r>
              <a:rPr sz="600" spc="-5" dirty="0">
                <a:latin typeface="Microsoft Sans Serif"/>
                <a:cs typeface="Microsoft Sans Serif"/>
              </a:rPr>
              <a:t>Estos</a:t>
            </a:r>
            <a:r>
              <a:rPr sz="600" dirty="0">
                <a:latin typeface="Microsoft Sans Serif"/>
                <a:cs typeface="Microsoft Sans Serif"/>
              </a:rPr>
              <a:t> </a:t>
            </a:r>
            <a:r>
              <a:rPr sz="600" spc="20" dirty="0">
                <a:latin typeface="Microsoft Sans Serif"/>
                <a:cs typeface="Microsoft Sans Serif"/>
              </a:rPr>
              <a:t>problemas</a:t>
            </a:r>
            <a:r>
              <a:rPr sz="600" dirty="0">
                <a:latin typeface="Microsoft Sans Serif"/>
                <a:cs typeface="Microsoft Sans Serif"/>
              </a:rPr>
              <a:t> </a:t>
            </a:r>
            <a:r>
              <a:rPr sz="600" spc="15" dirty="0">
                <a:latin typeface="Microsoft Sans Serif"/>
                <a:cs typeface="Microsoft Sans Serif"/>
              </a:rPr>
              <a:t>son</a:t>
            </a:r>
            <a:r>
              <a:rPr sz="600" dirty="0">
                <a:latin typeface="Microsoft Sans Serif"/>
                <a:cs typeface="Microsoft Sans Serif"/>
              </a:rPr>
              <a:t> </a:t>
            </a:r>
            <a:r>
              <a:rPr sz="600" spc="20" dirty="0">
                <a:latin typeface="Microsoft Sans Serif"/>
                <a:cs typeface="Microsoft Sans Serif"/>
              </a:rPr>
              <a:t>abordados</a:t>
            </a:r>
            <a:r>
              <a:rPr sz="600" dirty="0">
                <a:latin typeface="Microsoft Sans Serif"/>
                <a:cs typeface="Microsoft Sans Serif"/>
              </a:rPr>
              <a:t> </a:t>
            </a:r>
            <a:r>
              <a:rPr sz="600" spc="25" dirty="0">
                <a:latin typeface="Microsoft Sans Serif"/>
                <a:cs typeface="Microsoft Sans Serif"/>
              </a:rPr>
              <a:t>por:</a:t>
            </a:r>
            <a:endParaRPr sz="600">
              <a:latin typeface="Microsoft Sans Serif"/>
              <a:cs typeface="Microsoft Sans Serif"/>
            </a:endParaRPr>
          </a:p>
        </p:txBody>
      </p:sp>
      <p:sp>
        <p:nvSpPr>
          <p:cNvPr id="6" name="object 6"/>
          <p:cNvSpPr txBox="1"/>
          <p:nvPr/>
        </p:nvSpPr>
        <p:spPr>
          <a:xfrm>
            <a:off x="9626021" y="3082289"/>
            <a:ext cx="6728377" cy="650371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86055" marR="118745" indent="-173990">
              <a:lnSpc>
                <a:spcPct val="153800"/>
              </a:lnSpc>
              <a:spcBef>
                <a:spcPts val="100"/>
              </a:spcBef>
              <a:buSzPct val="153846"/>
              <a:buChar char="•"/>
              <a:tabLst>
                <a:tab pos="185420" algn="l"/>
              </a:tabLst>
            </a:pPr>
            <a:r>
              <a:rPr sz="650" spc="20" dirty="0">
                <a:latin typeface="Microsoft Sans Serif"/>
                <a:cs typeface="Microsoft Sans Serif"/>
              </a:rPr>
              <a:t>Proporcionar </a:t>
            </a:r>
            <a:r>
              <a:rPr sz="650" spc="15" dirty="0">
                <a:latin typeface="Microsoft Sans Serif"/>
                <a:cs typeface="Microsoft Sans Serif"/>
              </a:rPr>
              <a:t>dos </a:t>
            </a:r>
            <a:r>
              <a:rPr sz="650" spc="-25" dirty="0">
                <a:latin typeface="Microsoft Sans Serif"/>
                <a:cs typeface="Microsoft Sans Serif"/>
              </a:rPr>
              <a:t>MGPS, </a:t>
            </a:r>
            <a:r>
              <a:rPr sz="650" spc="5" dirty="0">
                <a:latin typeface="Microsoft Sans Serif"/>
                <a:cs typeface="Microsoft Sans Serif"/>
              </a:rPr>
              <a:t>cada </a:t>
            </a:r>
            <a:r>
              <a:rPr sz="650" spc="35" dirty="0">
                <a:latin typeface="Microsoft Sans Serif"/>
                <a:cs typeface="Microsoft Sans Serif"/>
              </a:rPr>
              <a:t>uno </a:t>
            </a:r>
            <a:r>
              <a:rPr sz="650" spc="15" dirty="0">
                <a:latin typeface="Microsoft Sans Serif"/>
                <a:cs typeface="Microsoft Sans Serif"/>
              </a:rPr>
              <a:t>con </a:t>
            </a:r>
            <a:r>
              <a:rPr sz="650" spc="25" dirty="0">
                <a:latin typeface="Microsoft Sans Serif"/>
                <a:cs typeface="Microsoft Sans Serif"/>
              </a:rPr>
              <a:t>una </a:t>
            </a:r>
            <a:r>
              <a:rPr sz="650" spc="30" dirty="0">
                <a:latin typeface="Microsoft Sans Serif"/>
                <a:cs typeface="Microsoft Sans Serif"/>
              </a:rPr>
              <a:t>parte </a:t>
            </a:r>
            <a:r>
              <a:rPr sz="650" spc="20" dirty="0">
                <a:latin typeface="Microsoft Sans Serif"/>
                <a:cs typeface="Microsoft Sans Serif"/>
              </a:rPr>
              <a:t>de </a:t>
            </a:r>
            <a:r>
              <a:rPr sz="650" dirty="0">
                <a:latin typeface="Microsoft Sans Serif"/>
                <a:cs typeface="Microsoft Sans Serif"/>
              </a:rPr>
              <a:t>las </a:t>
            </a:r>
            <a:r>
              <a:rPr sz="650" spc="20" dirty="0">
                <a:latin typeface="Microsoft Sans Serif"/>
                <a:cs typeface="Microsoft Sans Serif"/>
              </a:rPr>
              <a:t>funciones </a:t>
            </a:r>
            <a:r>
              <a:rPr sz="650" spc="25" dirty="0">
                <a:latin typeface="Microsoft Sans Serif"/>
                <a:cs typeface="Microsoft Sans Serif"/>
              </a:rPr>
              <a:t> </a:t>
            </a:r>
            <a:r>
              <a:rPr sz="650" spc="20" dirty="0">
                <a:latin typeface="Microsoft Sans Serif"/>
                <a:cs typeface="Microsoft Sans Serif"/>
              </a:rPr>
              <a:t>de</a:t>
            </a:r>
            <a:r>
              <a:rPr sz="650" dirty="0">
                <a:latin typeface="Microsoft Sans Serif"/>
                <a:cs typeface="Microsoft Sans Serif"/>
              </a:rPr>
              <a:t> </a:t>
            </a:r>
            <a:r>
              <a:rPr sz="650" spc="20" dirty="0">
                <a:latin typeface="Microsoft Sans Serif"/>
                <a:cs typeface="Microsoft Sans Serif"/>
              </a:rPr>
              <a:t>protección.</a:t>
            </a:r>
            <a:r>
              <a:rPr sz="650" dirty="0">
                <a:latin typeface="Microsoft Sans Serif"/>
                <a:cs typeface="Microsoft Sans Serif"/>
              </a:rPr>
              <a:t> </a:t>
            </a:r>
            <a:r>
              <a:rPr sz="650" spc="-10" dirty="0">
                <a:latin typeface="Microsoft Sans Serif"/>
                <a:cs typeface="Microsoft Sans Serif"/>
              </a:rPr>
              <a:t>La</a:t>
            </a:r>
            <a:r>
              <a:rPr sz="650" dirty="0">
                <a:latin typeface="Microsoft Sans Serif"/>
                <a:cs typeface="Microsoft Sans Serif"/>
              </a:rPr>
              <a:t> </a:t>
            </a:r>
            <a:r>
              <a:rPr sz="650" spc="20" dirty="0">
                <a:latin typeface="Microsoft Sans Serif"/>
                <a:cs typeface="Microsoft Sans Serif"/>
              </a:rPr>
              <a:t>redundancia</a:t>
            </a:r>
            <a:r>
              <a:rPr sz="650" spc="5" dirty="0">
                <a:latin typeface="Microsoft Sans Serif"/>
                <a:cs typeface="Microsoft Sans Serif"/>
              </a:rPr>
              <a:t> </a:t>
            </a:r>
            <a:r>
              <a:rPr sz="650" spc="25" dirty="0">
                <a:latin typeface="Microsoft Sans Serif"/>
                <a:cs typeface="Microsoft Sans Serif"/>
              </a:rPr>
              <a:t>puede</a:t>
            </a:r>
            <a:r>
              <a:rPr sz="650" dirty="0">
                <a:latin typeface="Microsoft Sans Serif"/>
                <a:cs typeface="Microsoft Sans Serif"/>
              </a:rPr>
              <a:t> </a:t>
            </a:r>
            <a:r>
              <a:rPr sz="650" spc="20" dirty="0">
                <a:latin typeface="Microsoft Sans Serif"/>
                <a:cs typeface="Microsoft Sans Serif"/>
              </a:rPr>
              <a:t>estar</a:t>
            </a:r>
            <a:r>
              <a:rPr sz="650" dirty="0">
                <a:latin typeface="Microsoft Sans Serif"/>
                <a:cs typeface="Microsoft Sans Serif"/>
              </a:rPr>
              <a:t> </a:t>
            </a:r>
            <a:r>
              <a:rPr sz="650" spc="20" dirty="0">
                <a:latin typeface="Microsoft Sans Serif"/>
                <a:cs typeface="Microsoft Sans Serif"/>
              </a:rPr>
              <a:t>disponible</a:t>
            </a:r>
            <a:r>
              <a:rPr sz="650" spc="5" dirty="0">
                <a:latin typeface="Microsoft Sans Serif"/>
                <a:cs typeface="Microsoft Sans Serif"/>
              </a:rPr>
              <a:t> </a:t>
            </a:r>
            <a:r>
              <a:rPr sz="650" spc="20" dirty="0">
                <a:latin typeface="Microsoft Sans Serif"/>
                <a:cs typeface="Microsoft Sans Serif"/>
              </a:rPr>
              <a:t>para</a:t>
            </a:r>
            <a:r>
              <a:rPr sz="650" dirty="0">
                <a:latin typeface="Microsoft Sans Serif"/>
                <a:cs typeface="Microsoft Sans Serif"/>
              </a:rPr>
              <a:t> </a:t>
            </a:r>
            <a:r>
              <a:rPr sz="650" spc="15" dirty="0">
                <a:latin typeface="Microsoft Sans Serif"/>
                <a:cs typeface="Microsoft Sans Serif"/>
              </a:rPr>
              <a:t>algunas </a:t>
            </a:r>
            <a:r>
              <a:rPr sz="650" spc="-155" dirty="0">
                <a:latin typeface="Microsoft Sans Serif"/>
                <a:cs typeface="Microsoft Sans Serif"/>
              </a:rPr>
              <a:t> </a:t>
            </a:r>
            <a:r>
              <a:rPr sz="650" spc="30" dirty="0">
                <a:latin typeface="Microsoft Sans Serif"/>
                <a:cs typeface="Microsoft Sans Serif"/>
              </a:rPr>
              <a:t>o</a:t>
            </a:r>
            <a:r>
              <a:rPr sz="650" spc="-10" dirty="0">
                <a:latin typeface="Microsoft Sans Serif"/>
                <a:cs typeface="Microsoft Sans Serif"/>
              </a:rPr>
              <a:t> </a:t>
            </a:r>
            <a:r>
              <a:rPr sz="650" spc="20" dirty="0">
                <a:latin typeface="Microsoft Sans Serif"/>
                <a:cs typeface="Microsoft Sans Serif"/>
              </a:rPr>
              <a:t>todas</a:t>
            </a:r>
            <a:r>
              <a:rPr sz="650" spc="-5" dirty="0">
                <a:latin typeface="Microsoft Sans Serif"/>
                <a:cs typeface="Microsoft Sans Serif"/>
              </a:rPr>
              <a:t> </a:t>
            </a:r>
            <a:r>
              <a:rPr sz="650" dirty="0">
                <a:latin typeface="Microsoft Sans Serif"/>
                <a:cs typeface="Microsoft Sans Serif"/>
              </a:rPr>
              <a:t>las</a:t>
            </a:r>
            <a:r>
              <a:rPr sz="650" spc="-5" dirty="0">
                <a:latin typeface="Microsoft Sans Serif"/>
                <a:cs typeface="Microsoft Sans Serif"/>
              </a:rPr>
              <a:t> </a:t>
            </a:r>
            <a:r>
              <a:rPr sz="650" spc="20" dirty="0">
                <a:latin typeface="Microsoft Sans Serif"/>
                <a:cs typeface="Microsoft Sans Serif"/>
              </a:rPr>
              <a:t>funciones</a:t>
            </a:r>
            <a:r>
              <a:rPr sz="650" spc="-5" dirty="0">
                <a:latin typeface="Microsoft Sans Serif"/>
                <a:cs typeface="Microsoft Sans Serif"/>
              </a:rPr>
              <a:t> </a:t>
            </a:r>
            <a:r>
              <a:rPr sz="650" spc="20" dirty="0">
                <a:latin typeface="Microsoft Sans Serif"/>
                <a:cs typeface="Microsoft Sans Serif"/>
              </a:rPr>
              <a:t>de</a:t>
            </a:r>
            <a:r>
              <a:rPr sz="650" spc="-5" dirty="0">
                <a:latin typeface="Microsoft Sans Serif"/>
                <a:cs typeface="Microsoft Sans Serif"/>
              </a:rPr>
              <a:t> </a:t>
            </a:r>
            <a:r>
              <a:rPr sz="650" spc="20" dirty="0">
                <a:latin typeface="Microsoft Sans Serif"/>
                <a:cs typeface="Microsoft Sans Serif"/>
              </a:rPr>
              <a:t>protección.</a:t>
            </a:r>
            <a:endParaRPr sz="650">
              <a:latin typeface="Microsoft Sans Serif"/>
              <a:cs typeface="Microsoft Sans Serif"/>
            </a:endParaRPr>
          </a:p>
          <a:p>
            <a:pPr marL="186055" marR="5080" indent="-173990">
              <a:lnSpc>
                <a:spcPct val="168400"/>
              </a:lnSpc>
              <a:spcBef>
                <a:spcPts val="50"/>
              </a:spcBef>
              <a:buSzPct val="166666"/>
              <a:buChar char="•"/>
              <a:tabLst>
                <a:tab pos="185420" algn="l"/>
              </a:tabLst>
            </a:pPr>
            <a:r>
              <a:rPr sz="600" spc="20" dirty="0">
                <a:latin typeface="Microsoft Sans Serif"/>
                <a:cs typeface="Microsoft Sans Serif"/>
              </a:rPr>
              <a:t>Proporcionar</a:t>
            </a:r>
            <a:r>
              <a:rPr sz="600" spc="5" dirty="0">
                <a:latin typeface="Microsoft Sans Serif"/>
                <a:cs typeface="Microsoft Sans Serif"/>
              </a:rPr>
              <a:t> </a:t>
            </a:r>
            <a:r>
              <a:rPr sz="600" spc="20" dirty="0">
                <a:latin typeface="Microsoft Sans Serif"/>
                <a:cs typeface="Microsoft Sans Serif"/>
              </a:rPr>
              <a:t>respaldo</a:t>
            </a:r>
            <a:r>
              <a:rPr sz="600" spc="5" dirty="0">
                <a:latin typeface="Microsoft Sans Serif"/>
                <a:cs typeface="Microsoft Sans Serif"/>
              </a:rPr>
              <a:t> </a:t>
            </a:r>
            <a:r>
              <a:rPr sz="600" spc="20" dirty="0">
                <a:latin typeface="Microsoft Sans Serif"/>
                <a:cs typeface="Microsoft Sans Serif"/>
              </a:rPr>
              <a:t>para</a:t>
            </a:r>
            <a:r>
              <a:rPr sz="600" spc="5" dirty="0">
                <a:latin typeface="Microsoft Sans Serif"/>
                <a:cs typeface="Microsoft Sans Serif"/>
              </a:rPr>
              <a:t> </a:t>
            </a:r>
            <a:r>
              <a:rPr sz="600" spc="20" dirty="0">
                <a:latin typeface="Microsoft Sans Serif"/>
                <a:cs typeface="Microsoft Sans Serif"/>
              </a:rPr>
              <a:t>componentes</a:t>
            </a:r>
            <a:r>
              <a:rPr sz="600" spc="5" dirty="0">
                <a:latin typeface="Microsoft Sans Serif"/>
                <a:cs typeface="Microsoft Sans Serif"/>
              </a:rPr>
              <a:t> </a:t>
            </a:r>
            <a:r>
              <a:rPr sz="600" spc="10" dirty="0">
                <a:latin typeface="Microsoft Sans Serif"/>
                <a:cs typeface="Microsoft Sans Serif"/>
              </a:rPr>
              <a:t>críticos,</a:t>
            </a:r>
            <a:r>
              <a:rPr sz="600" spc="5" dirty="0">
                <a:latin typeface="Microsoft Sans Serif"/>
                <a:cs typeface="Microsoft Sans Serif"/>
              </a:rPr>
              <a:t> </a:t>
            </a:r>
            <a:r>
              <a:rPr sz="600" spc="25" dirty="0">
                <a:latin typeface="Microsoft Sans Serif"/>
                <a:cs typeface="Microsoft Sans Serif"/>
              </a:rPr>
              <a:t>particularmente</a:t>
            </a:r>
            <a:r>
              <a:rPr sz="600" spc="5" dirty="0">
                <a:latin typeface="Microsoft Sans Serif"/>
                <a:cs typeface="Microsoft Sans Serif"/>
              </a:rPr>
              <a:t> </a:t>
            </a:r>
            <a:r>
              <a:rPr sz="600" spc="10" dirty="0">
                <a:latin typeface="Microsoft Sans Serif"/>
                <a:cs typeface="Microsoft Sans Serif"/>
              </a:rPr>
              <a:t>la</a:t>
            </a:r>
            <a:r>
              <a:rPr sz="600" spc="5" dirty="0">
                <a:latin typeface="Microsoft Sans Serif"/>
                <a:cs typeface="Microsoft Sans Serif"/>
              </a:rPr>
              <a:t> </a:t>
            </a:r>
            <a:r>
              <a:rPr sz="600" spc="25" dirty="0">
                <a:latin typeface="Microsoft Sans Serif"/>
                <a:cs typeface="Microsoft Sans Serif"/>
              </a:rPr>
              <a:t>fuente </a:t>
            </a:r>
            <a:r>
              <a:rPr sz="600" spc="-145" dirty="0">
                <a:latin typeface="Microsoft Sans Serif"/>
                <a:cs typeface="Microsoft Sans Serif"/>
              </a:rPr>
              <a:t> </a:t>
            </a:r>
            <a:r>
              <a:rPr sz="600" spc="20" dirty="0">
                <a:latin typeface="Microsoft Sans Serif"/>
                <a:cs typeface="Microsoft Sans Serif"/>
              </a:rPr>
              <a:t>de</a:t>
            </a:r>
            <a:r>
              <a:rPr sz="600" spc="-10" dirty="0">
                <a:latin typeface="Microsoft Sans Serif"/>
                <a:cs typeface="Microsoft Sans Serif"/>
              </a:rPr>
              <a:t> </a:t>
            </a:r>
            <a:r>
              <a:rPr sz="600" spc="20" dirty="0">
                <a:latin typeface="Microsoft Sans Serif"/>
                <a:cs typeface="Microsoft Sans Serif"/>
              </a:rPr>
              <a:t>alimentación.</a:t>
            </a:r>
            <a:endParaRPr sz="600">
              <a:latin typeface="Microsoft Sans Serif"/>
              <a:cs typeface="Microsoft Sans Serif"/>
            </a:endParaRPr>
          </a:p>
          <a:p>
            <a:pPr marL="184785" indent="-171450">
              <a:lnSpc>
                <a:spcPct val="100000"/>
              </a:lnSpc>
              <a:spcBef>
                <a:spcPts val="590"/>
              </a:spcBef>
              <a:buSzPct val="181818"/>
              <a:buChar char="•"/>
              <a:tabLst>
                <a:tab pos="185420" algn="l"/>
              </a:tabLst>
            </a:pPr>
            <a:r>
              <a:rPr sz="550" spc="15" dirty="0">
                <a:latin typeface="Microsoft Sans Serif"/>
                <a:cs typeface="Microsoft Sans Serif"/>
              </a:rPr>
              <a:t>Utilizando</a:t>
            </a:r>
            <a:r>
              <a:rPr sz="550" spc="-5" dirty="0">
                <a:latin typeface="Microsoft Sans Serif"/>
                <a:cs typeface="Microsoft Sans Serif"/>
              </a:rPr>
              <a:t> </a:t>
            </a:r>
            <a:r>
              <a:rPr sz="550" spc="15" dirty="0">
                <a:latin typeface="Microsoft Sans Serif"/>
                <a:cs typeface="Microsoft Sans Serif"/>
              </a:rPr>
              <a:t>funciones</a:t>
            </a:r>
            <a:r>
              <a:rPr sz="550" spc="-5" dirty="0">
                <a:latin typeface="Microsoft Sans Serif"/>
                <a:cs typeface="Microsoft Sans Serif"/>
              </a:rPr>
              <a:t> </a:t>
            </a:r>
            <a:r>
              <a:rPr sz="550" spc="15" dirty="0">
                <a:latin typeface="Microsoft Sans Serif"/>
                <a:cs typeface="Microsoft Sans Serif"/>
              </a:rPr>
              <a:t>de</a:t>
            </a:r>
            <a:r>
              <a:rPr sz="550" spc="-5" dirty="0">
                <a:latin typeface="Microsoft Sans Serif"/>
                <a:cs typeface="Microsoft Sans Serif"/>
              </a:rPr>
              <a:t> </a:t>
            </a:r>
            <a:r>
              <a:rPr sz="550" spc="20" dirty="0">
                <a:latin typeface="Microsoft Sans Serif"/>
                <a:cs typeface="Microsoft Sans Serif"/>
              </a:rPr>
              <a:t>autocomprobación.</a:t>
            </a:r>
            <a:endParaRPr sz="550">
              <a:latin typeface="Microsoft Sans Serif"/>
              <a:cs typeface="Microsoft Sans Serif"/>
            </a:endParaRPr>
          </a:p>
        </p:txBody>
      </p:sp>
      <p:sp>
        <p:nvSpPr>
          <p:cNvPr id="7" name="object 7"/>
          <p:cNvSpPr txBox="1"/>
          <p:nvPr/>
        </p:nvSpPr>
        <p:spPr>
          <a:xfrm>
            <a:off x="9103750" y="4018870"/>
            <a:ext cx="7426633" cy="2029273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 marR="5080" indent="154940">
              <a:lnSpc>
                <a:spcPct val="133500"/>
              </a:lnSpc>
              <a:spcBef>
                <a:spcPts val="100"/>
              </a:spcBef>
            </a:pPr>
            <a:r>
              <a:rPr sz="750" spc="-10" dirty="0">
                <a:latin typeface="Microsoft Sans Serif"/>
                <a:cs typeface="Microsoft Sans Serif"/>
              </a:rPr>
              <a:t>Estas </a:t>
            </a:r>
            <a:r>
              <a:rPr sz="750" spc="25" dirty="0">
                <a:latin typeface="Microsoft Sans Serif"/>
                <a:cs typeface="Microsoft Sans Serif"/>
              </a:rPr>
              <a:t>medidas ayudan </a:t>
            </a:r>
            <a:r>
              <a:rPr sz="750" dirty="0">
                <a:latin typeface="Microsoft Sans Serif"/>
                <a:cs typeface="Microsoft Sans Serif"/>
              </a:rPr>
              <a:t>a </a:t>
            </a:r>
            <a:r>
              <a:rPr sz="750" spc="30" dirty="0">
                <a:latin typeface="Microsoft Sans Serif"/>
                <a:cs typeface="Microsoft Sans Serif"/>
              </a:rPr>
              <a:t>minimizar </a:t>
            </a:r>
            <a:r>
              <a:rPr sz="750" spc="10" dirty="0">
                <a:latin typeface="Microsoft Sans Serif"/>
                <a:cs typeface="Microsoft Sans Serif"/>
              </a:rPr>
              <a:t>el </a:t>
            </a:r>
            <a:r>
              <a:rPr sz="750" spc="20" dirty="0">
                <a:latin typeface="Microsoft Sans Serif"/>
                <a:cs typeface="Microsoft Sans Serif"/>
              </a:rPr>
              <a:t>efecto </a:t>
            </a:r>
            <a:r>
              <a:rPr sz="750" spc="25" dirty="0">
                <a:latin typeface="Microsoft Sans Serif"/>
                <a:cs typeface="Microsoft Sans Serif"/>
              </a:rPr>
              <a:t>de </a:t>
            </a:r>
            <a:r>
              <a:rPr sz="750" spc="10" dirty="0">
                <a:latin typeface="Microsoft Sans Serif"/>
                <a:cs typeface="Microsoft Sans Serif"/>
              </a:rPr>
              <a:t>la </a:t>
            </a:r>
            <a:r>
              <a:rPr sz="750" spc="20" dirty="0">
                <a:latin typeface="Microsoft Sans Serif"/>
                <a:cs typeface="Microsoft Sans Serif"/>
              </a:rPr>
              <a:t>falla </a:t>
            </a:r>
            <a:r>
              <a:rPr sz="750" spc="25" dirty="0">
                <a:latin typeface="Microsoft Sans Serif"/>
                <a:cs typeface="Microsoft Sans Serif"/>
              </a:rPr>
              <a:t>de </a:t>
            </a:r>
            <a:r>
              <a:rPr sz="750" spc="45" dirty="0">
                <a:latin typeface="Microsoft Sans Serif"/>
                <a:cs typeface="Microsoft Sans Serif"/>
              </a:rPr>
              <a:t>un </a:t>
            </a:r>
            <a:r>
              <a:rPr sz="750" spc="20" dirty="0">
                <a:latin typeface="Microsoft Sans Serif"/>
                <a:cs typeface="Microsoft Sans Serif"/>
              </a:rPr>
              <a:t>solo </a:t>
            </a:r>
            <a:r>
              <a:rPr sz="750" spc="25" dirty="0">
                <a:latin typeface="Microsoft Sans Serif"/>
                <a:cs typeface="Microsoft Sans Serif"/>
              </a:rPr>
              <a:t> </a:t>
            </a:r>
            <a:r>
              <a:rPr sz="750" spc="30" dirty="0">
                <a:latin typeface="Microsoft Sans Serif"/>
                <a:cs typeface="Microsoft Sans Serif"/>
              </a:rPr>
              <a:t>componente. </a:t>
            </a:r>
            <a:r>
              <a:rPr sz="750" spc="-15" dirty="0">
                <a:latin typeface="Microsoft Sans Serif"/>
                <a:cs typeface="Microsoft Sans Serif"/>
              </a:rPr>
              <a:t>La </a:t>
            </a:r>
            <a:r>
              <a:rPr sz="750" spc="20" dirty="0">
                <a:latin typeface="Microsoft Sans Serif"/>
                <a:cs typeface="Microsoft Sans Serif"/>
              </a:rPr>
              <a:t>falla del </a:t>
            </a:r>
            <a:r>
              <a:rPr sz="750" spc="-30" dirty="0">
                <a:latin typeface="Microsoft Sans Serif"/>
                <a:cs typeface="Microsoft Sans Serif"/>
              </a:rPr>
              <a:t>MGPS </a:t>
            </a:r>
            <a:r>
              <a:rPr sz="750" spc="25" dirty="0">
                <a:latin typeface="Microsoft Sans Serif"/>
                <a:cs typeface="Microsoft Sans Serif"/>
              </a:rPr>
              <a:t>puede </a:t>
            </a:r>
            <a:r>
              <a:rPr sz="750" spc="35" dirty="0">
                <a:latin typeface="Microsoft Sans Serif"/>
                <a:cs typeface="Microsoft Sans Serif"/>
              </a:rPr>
              <a:t>requerir </a:t>
            </a:r>
            <a:r>
              <a:rPr sz="750" spc="30" dirty="0">
                <a:latin typeface="Microsoft Sans Serif"/>
                <a:cs typeface="Microsoft Sans Serif"/>
              </a:rPr>
              <a:t>que </a:t>
            </a:r>
            <a:r>
              <a:rPr sz="750" spc="10" dirty="0">
                <a:latin typeface="Microsoft Sans Serif"/>
                <a:cs typeface="Microsoft Sans Serif"/>
              </a:rPr>
              <a:t>el </a:t>
            </a:r>
            <a:r>
              <a:rPr sz="750" spc="30" dirty="0">
                <a:latin typeface="Microsoft Sans Serif"/>
                <a:cs typeface="Microsoft Sans Serif"/>
              </a:rPr>
              <a:t>generador </a:t>
            </a:r>
            <a:r>
              <a:rPr sz="750" spc="-5" dirty="0">
                <a:latin typeface="Microsoft Sans Serif"/>
                <a:cs typeface="Microsoft Sans Serif"/>
              </a:rPr>
              <a:t>sea </a:t>
            </a:r>
            <a:r>
              <a:rPr sz="750" dirty="0">
                <a:latin typeface="Microsoft Sans Serif"/>
                <a:cs typeface="Microsoft Sans Serif"/>
              </a:rPr>
              <a:t> </a:t>
            </a:r>
            <a:r>
              <a:rPr sz="750" spc="25" dirty="0">
                <a:latin typeface="Microsoft Sans Serif"/>
                <a:cs typeface="Microsoft Sans Serif"/>
              </a:rPr>
              <a:t>puesto </a:t>
            </a:r>
            <a:r>
              <a:rPr sz="750" spc="30" dirty="0">
                <a:latin typeface="Microsoft Sans Serif"/>
                <a:cs typeface="Microsoft Sans Serif"/>
              </a:rPr>
              <a:t>fuera </a:t>
            </a:r>
            <a:r>
              <a:rPr sz="750" spc="25" dirty="0">
                <a:latin typeface="Microsoft Sans Serif"/>
                <a:cs typeface="Microsoft Sans Serif"/>
              </a:rPr>
              <a:t>de </a:t>
            </a:r>
            <a:r>
              <a:rPr sz="750" spc="10" dirty="0">
                <a:latin typeface="Microsoft Sans Serif"/>
                <a:cs typeface="Microsoft Sans Serif"/>
              </a:rPr>
              <a:t>servicio. </a:t>
            </a:r>
            <a:r>
              <a:rPr sz="750" spc="-10" dirty="0">
                <a:latin typeface="Microsoft Sans Serif"/>
                <a:cs typeface="Microsoft Sans Serif"/>
              </a:rPr>
              <a:t>Sin </a:t>
            </a:r>
            <a:r>
              <a:rPr sz="750" spc="30" dirty="0">
                <a:latin typeface="Microsoft Sans Serif"/>
                <a:cs typeface="Microsoft Sans Serif"/>
              </a:rPr>
              <a:t>embargo, </a:t>
            </a:r>
            <a:r>
              <a:rPr sz="750" spc="10" dirty="0">
                <a:latin typeface="Microsoft Sans Serif"/>
                <a:cs typeface="Microsoft Sans Serif"/>
              </a:rPr>
              <a:t>la </a:t>
            </a:r>
            <a:r>
              <a:rPr sz="750" spc="20" dirty="0">
                <a:latin typeface="Microsoft Sans Serif"/>
                <a:cs typeface="Microsoft Sans Serif"/>
              </a:rPr>
              <a:t>práctica </a:t>
            </a:r>
            <a:r>
              <a:rPr sz="750" spc="30" dirty="0">
                <a:latin typeface="Microsoft Sans Serif"/>
                <a:cs typeface="Microsoft Sans Serif"/>
              </a:rPr>
              <a:t>industrial </a:t>
            </a:r>
            <a:r>
              <a:rPr sz="750" spc="20" dirty="0">
                <a:latin typeface="Microsoft Sans Serif"/>
                <a:cs typeface="Microsoft Sans Serif"/>
              </a:rPr>
              <a:t>actual </a:t>
            </a:r>
            <a:r>
              <a:rPr sz="750" spc="25" dirty="0">
                <a:latin typeface="Microsoft Sans Serif"/>
                <a:cs typeface="Microsoft Sans Serif"/>
              </a:rPr>
              <a:t> </a:t>
            </a:r>
            <a:r>
              <a:rPr sz="750" spc="30" dirty="0">
                <a:latin typeface="Microsoft Sans Serif"/>
                <a:cs typeface="Microsoft Sans Serif"/>
              </a:rPr>
              <a:t>requiere </a:t>
            </a:r>
            <a:r>
              <a:rPr sz="750" spc="10" dirty="0">
                <a:latin typeface="Microsoft Sans Serif"/>
                <a:cs typeface="Microsoft Sans Serif"/>
              </a:rPr>
              <a:t>al </a:t>
            </a:r>
            <a:r>
              <a:rPr sz="750" spc="25" dirty="0">
                <a:latin typeface="Microsoft Sans Serif"/>
                <a:cs typeface="Microsoft Sans Serif"/>
              </a:rPr>
              <a:t>menos </a:t>
            </a:r>
            <a:r>
              <a:rPr sz="750" spc="20" dirty="0">
                <a:latin typeface="Microsoft Sans Serif"/>
                <a:cs typeface="Microsoft Sans Serif"/>
              </a:rPr>
              <a:t>dos </a:t>
            </a:r>
            <a:r>
              <a:rPr sz="750" spc="-30" dirty="0">
                <a:latin typeface="Microsoft Sans Serif"/>
                <a:cs typeface="Microsoft Sans Serif"/>
              </a:rPr>
              <a:t>MGPS </a:t>
            </a:r>
            <a:r>
              <a:rPr sz="750" spc="25" dirty="0">
                <a:latin typeface="Microsoft Sans Serif"/>
                <a:cs typeface="Microsoft Sans Serif"/>
              </a:rPr>
              <a:t>para </a:t>
            </a:r>
            <a:r>
              <a:rPr sz="750" spc="5" dirty="0">
                <a:latin typeface="Microsoft Sans Serif"/>
                <a:cs typeface="Microsoft Sans Serif"/>
              </a:rPr>
              <a:t>cada </a:t>
            </a:r>
            <a:r>
              <a:rPr sz="750" spc="15" dirty="0">
                <a:latin typeface="Microsoft Sans Serif"/>
                <a:cs typeface="Microsoft Sans Serif"/>
              </a:rPr>
              <a:t>aplicación </a:t>
            </a:r>
            <a:r>
              <a:rPr sz="750" spc="25" dirty="0">
                <a:latin typeface="Microsoft Sans Serif"/>
                <a:cs typeface="Microsoft Sans Serif"/>
              </a:rPr>
              <a:t>de protección para </a:t>
            </a:r>
            <a:r>
              <a:rPr sz="750" spc="30" dirty="0">
                <a:latin typeface="Microsoft Sans Serif"/>
                <a:cs typeface="Microsoft Sans Serif"/>
              </a:rPr>
              <a:t> </a:t>
            </a:r>
            <a:r>
              <a:rPr sz="750" spc="45" dirty="0">
                <a:latin typeface="Microsoft Sans Serif"/>
                <a:cs typeface="Microsoft Sans Serif"/>
              </a:rPr>
              <a:t>un </a:t>
            </a:r>
            <a:r>
              <a:rPr sz="750" spc="30" dirty="0">
                <a:latin typeface="Microsoft Sans Serif"/>
                <a:cs typeface="Microsoft Sans Serif"/>
              </a:rPr>
              <a:t>generador que </a:t>
            </a:r>
            <a:r>
              <a:rPr sz="750" spc="40" dirty="0">
                <a:latin typeface="Microsoft Sans Serif"/>
                <a:cs typeface="Microsoft Sans Serif"/>
              </a:rPr>
              <a:t>no </a:t>
            </a:r>
            <a:r>
              <a:rPr sz="750" spc="25" dirty="0">
                <a:latin typeface="Microsoft Sans Serif"/>
                <a:cs typeface="Microsoft Sans Serif"/>
              </a:rPr>
              <a:t>puede ponerse </a:t>
            </a:r>
            <a:r>
              <a:rPr sz="750" spc="30" dirty="0">
                <a:latin typeface="Microsoft Sans Serif"/>
                <a:cs typeface="Microsoft Sans Serif"/>
              </a:rPr>
              <a:t>fuera </a:t>
            </a:r>
            <a:r>
              <a:rPr sz="750" spc="25" dirty="0">
                <a:latin typeface="Microsoft Sans Serif"/>
                <a:cs typeface="Microsoft Sans Serif"/>
              </a:rPr>
              <a:t>de </a:t>
            </a:r>
            <a:r>
              <a:rPr sz="750" spc="15" dirty="0">
                <a:latin typeface="Microsoft Sans Serif"/>
                <a:cs typeface="Microsoft Sans Serif"/>
              </a:rPr>
              <a:t>servicio </a:t>
            </a:r>
            <a:r>
              <a:rPr sz="750" spc="30" dirty="0">
                <a:latin typeface="Microsoft Sans Serif"/>
                <a:cs typeface="Microsoft Sans Serif"/>
              </a:rPr>
              <a:t>debido </a:t>
            </a:r>
            <a:r>
              <a:rPr sz="750" dirty="0">
                <a:latin typeface="Microsoft Sans Serif"/>
                <a:cs typeface="Microsoft Sans Serif"/>
              </a:rPr>
              <a:t>a </a:t>
            </a:r>
            <a:r>
              <a:rPr sz="750" spc="30" dirty="0">
                <a:latin typeface="Microsoft Sans Serif"/>
                <a:cs typeface="Microsoft Sans Serif"/>
              </a:rPr>
              <a:t>una </a:t>
            </a:r>
            <a:r>
              <a:rPr sz="750" spc="35" dirty="0">
                <a:latin typeface="Microsoft Sans Serif"/>
                <a:cs typeface="Microsoft Sans Serif"/>
              </a:rPr>
              <a:t> </a:t>
            </a:r>
            <a:r>
              <a:rPr sz="750" spc="30" dirty="0">
                <a:latin typeface="Microsoft Sans Serif"/>
                <a:cs typeface="Microsoft Sans Serif"/>
              </a:rPr>
              <a:t>pérdida </a:t>
            </a:r>
            <a:r>
              <a:rPr sz="750" spc="20" dirty="0">
                <a:latin typeface="Microsoft Sans Serif"/>
                <a:cs typeface="Microsoft Sans Serif"/>
              </a:rPr>
              <a:t>del relé </a:t>
            </a:r>
            <a:r>
              <a:rPr sz="750" spc="25" dirty="0">
                <a:latin typeface="Microsoft Sans Serif"/>
                <a:cs typeface="Microsoft Sans Serif"/>
              </a:rPr>
              <a:t>de protección. </a:t>
            </a:r>
            <a:r>
              <a:rPr sz="750" spc="-20" dirty="0">
                <a:latin typeface="Microsoft Sans Serif"/>
                <a:cs typeface="Microsoft Sans Serif"/>
              </a:rPr>
              <a:t>En </a:t>
            </a:r>
            <a:r>
              <a:rPr sz="750" spc="25" dirty="0">
                <a:latin typeface="Microsoft Sans Serif"/>
                <a:cs typeface="Microsoft Sans Serif"/>
              </a:rPr>
              <a:t>algunos </a:t>
            </a:r>
            <a:r>
              <a:rPr sz="750" spc="-5" dirty="0">
                <a:latin typeface="Microsoft Sans Serif"/>
                <a:cs typeface="Microsoft Sans Serif"/>
              </a:rPr>
              <a:t>casos, </a:t>
            </a:r>
            <a:r>
              <a:rPr sz="750" spc="15" dirty="0">
                <a:latin typeface="Microsoft Sans Serif"/>
                <a:cs typeface="Microsoft Sans Serif"/>
              </a:rPr>
              <a:t>además </a:t>
            </a:r>
            <a:r>
              <a:rPr sz="750" spc="20" dirty="0">
                <a:latin typeface="Microsoft Sans Serif"/>
                <a:cs typeface="Microsoft Sans Serif"/>
              </a:rPr>
              <a:t>del </a:t>
            </a:r>
            <a:r>
              <a:rPr sz="750" spc="-25" dirty="0">
                <a:latin typeface="Microsoft Sans Serif"/>
                <a:cs typeface="Microsoft Sans Serif"/>
              </a:rPr>
              <a:t>MGPS, </a:t>
            </a:r>
            <a:r>
              <a:rPr sz="750" spc="-5" dirty="0">
                <a:latin typeface="Microsoft Sans Serif"/>
                <a:cs typeface="Microsoft Sans Serif"/>
              </a:rPr>
              <a:t>se </a:t>
            </a:r>
            <a:r>
              <a:rPr sz="750" spc="-185" dirty="0">
                <a:latin typeface="Microsoft Sans Serif"/>
                <a:cs typeface="Microsoft Sans Serif"/>
              </a:rPr>
              <a:t> </a:t>
            </a:r>
            <a:r>
              <a:rPr sz="750" spc="25" dirty="0">
                <a:latin typeface="Microsoft Sans Serif"/>
                <a:cs typeface="Microsoft Sans Serif"/>
              </a:rPr>
              <a:t>puede</a:t>
            </a:r>
            <a:r>
              <a:rPr sz="750" spc="-5" dirty="0">
                <a:latin typeface="Microsoft Sans Serif"/>
                <a:cs typeface="Microsoft Sans Serif"/>
              </a:rPr>
              <a:t> </a:t>
            </a:r>
            <a:r>
              <a:rPr sz="750" spc="20" dirty="0">
                <a:latin typeface="Microsoft Sans Serif"/>
                <a:cs typeface="Microsoft Sans Serif"/>
              </a:rPr>
              <a:t>aplicar</a:t>
            </a:r>
            <a:r>
              <a:rPr sz="750" dirty="0">
                <a:latin typeface="Microsoft Sans Serif"/>
                <a:cs typeface="Microsoft Sans Serif"/>
              </a:rPr>
              <a:t> </a:t>
            </a:r>
            <a:r>
              <a:rPr sz="750" spc="45" dirty="0">
                <a:latin typeface="Microsoft Sans Serif"/>
                <a:cs typeface="Microsoft Sans Serif"/>
              </a:rPr>
              <a:t>un</a:t>
            </a:r>
            <a:r>
              <a:rPr sz="750" dirty="0">
                <a:latin typeface="Microsoft Sans Serif"/>
                <a:cs typeface="Microsoft Sans Serif"/>
              </a:rPr>
              <a:t> </a:t>
            </a:r>
            <a:r>
              <a:rPr sz="750" spc="20" dirty="0">
                <a:latin typeface="Microsoft Sans Serif"/>
                <a:cs typeface="Microsoft Sans Serif"/>
              </a:rPr>
              <a:t>relé</a:t>
            </a:r>
            <a:r>
              <a:rPr sz="750" dirty="0">
                <a:latin typeface="Microsoft Sans Serif"/>
                <a:cs typeface="Microsoft Sans Serif"/>
              </a:rPr>
              <a:t> </a:t>
            </a:r>
            <a:r>
              <a:rPr sz="750" spc="35" dirty="0">
                <a:latin typeface="Microsoft Sans Serif"/>
                <a:cs typeface="Microsoft Sans Serif"/>
              </a:rPr>
              <a:t>redundante</a:t>
            </a:r>
            <a:r>
              <a:rPr sz="750" dirty="0">
                <a:latin typeface="Microsoft Sans Serif"/>
                <a:cs typeface="Microsoft Sans Serif"/>
              </a:rPr>
              <a:t> </a:t>
            </a:r>
            <a:r>
              <a:rPr sz="750" spc="25" dirty="0">
                <a:latin typeface="Microsoft Sans Serif"/>
                <a:cs typeface="Microsoft Sans Serif"/>
              </a:rPr>
              <a:t>de</a:t>
            </a:r>
            <a:r>
              <a:rPr sz="750" dirty="0">
                <a:latin typeface="Microsoft Sans Serif"/>
                <a:cs typeface="Microsoft Sans Serif"/>
              </a:rPr>
              <a:t> </a:t>
            </a:r>
            <a:r>
              <a:rPr sz="750" spc="30" dirty="0">
                <a:latin typeface="Microsoft Sans Serif"/>
                <a:cs typeface="Microsoft Sans Serif"/>
              </a:rPr>
              <a:t>función</a:t>
            </a:r>
            <a:r>
              <a:rPr sz="750" dirty="0">
                <a:latin typeface="Microsoft Sans Serif"/>
                <a:cs typeface="Microsoft Sans Serif"/>
              </a:rPr>
              <a:t> </a:t>
            </a:r>
            <a:r>
              <a:rPr sz="750" spc="15" dirty="0">
                <a:latin typeface="Microsoft Sans Serif"/>
                <a:cs typeface="Microsoft Sans Serif"/>
              </a:rPr>
              <a:t>única,</a:t>
            </a:r>
            <a:r>
              <a:rPr sz="750" dirty="0">
                <a:latin typeface="Microsoft Sans Serif"/>
                <a:cs typeface="Microsoft Sans Serif"/>
              </a:rPr>
              <a:t> </a:t>
            </a:r>
            <a:r>
              <a:rPr sz="750" spc="30" dirty="0">
                <a:latin typeface="Microsoft Sans Serif"/>
                <a:cs typeface="Microsoft Sans Serif"/>
              </a:rPr>
              <a:t>como</a:t>
            </a:r>
            <a:r>
              <a:rPr sz="750" dirty="0">
                <a:latin typeface="Microsoft Sans Serif"/>
                <a:cs typeface="Microsoft Sans Serif"/>
              </a:rPr>
              <a:t> </a:t>
            </a:r>
            <a:r>
              <a:rPr sz="750" spc="45" dirty="0">
                <a:latin typeface="Microsoft Sans Serif"/>
                <a:cs typeface="Microsoft Sans Serif"/>
              </a:rPr>
              <a:t>un</a:t>
            </a:r>
            <a:r>
              <a:rPr sz="750" dirty="0">
                <a:latin typeface="Microsoft Sans Serif"/>
                <a:cs typeface="Microsoft Sans Serif"/>
              </a:rPr>
              <a:t> </a:t>
            </a:r>
            <a:r>
              <a:rPr sz="750" spc="20" dirty="0">
                <a:latin typeface="Microsoft Sans Serif"/>
                <a:cs typeface="Microsoft Sans Serif"/>
              </a:rPr>
              <a:t>diferencial </a:t>
            </a:r>
            <a:r>
              <a:rPr sz="750" spc="-180" dirty="0">
                <a:latin typeface="Microsoft Sans Serif"/>
                <a:cs typeface="Microsoft Sans Serif"/>
              </a:rPr>
              <a:t> </a:t>
            </a:r>
            <a:r>
              <a:rPr sz="750" spc="20" dirty="0">
                <a:latin typeface="Microsoft Sans Serif"/>
                <a:cs typeface="Microsoft Sans Serif"/>
              </a:rPr>
              <a:t>general.</a:t>
            </a:r>
            <a:endParaRPr sz="750">
              <a:latin typeface="Microsoft Sans Serif"/>
              <a:cs typeface="Microsoft Sans Serif"/>
            </a:endParaRPr>
          </a:p>
          <a:p>
            <a:pPr marL="12700" marR="22860" indent="154940">
              <a:lnSpc>
                <a:spcPts val="1200"/>
              </a:lnSpc>
              <a:spcBef>
                <a:spcPts val="90"/>
              </a:spcBef>
            </a:pPr>
            <a:r>
              <a:rPr sz="700" spc="-20" dirty="0">
                <a:latin typeface="Microsoft Sans Serif"/>
                <a:cs typeface="Microsoft Sans Serif"/>
              </a:rPr>
              <a:t>En </a:t>
            </a:r>
            <a:r>
              <a:rPr sz="700" spc="10" dirty="0">
                <a:latin typeface="Microsoft Sans Serif"/>
                <a:cs typeface="Microsoft Sans Serif"/>
              </a:rPr>
              <a:t>el </a:t>
            </a:r>
            <a:r>
              <a:rPr sz="700" spc="-25" dirty="0">
                <a:latin typeface="Microsoft Sans Serif"/>
                <a:cs typeface="Microsoft Sans Serif"/>
              </a:rPr>
              <a:t>MGPS, </a:t>
            </a:r>
            <a:r>
              <a:rPr sz="700" dirty="0">
                <a:latin typeface="Microsoft Sans Serif"/>
                <a:cs typeface="Microsoft Sans Serif"/>
              </a:rPr>
              <a:t>las </a:t>
            </a:r>
            <a:r>
              <a:rPr sz="700" spc="25" dirty="0">
                <a:latin typeface="Microsoft Sans Serif"/>
                <a:cs typeface="Microsoft Sans Serif"/>
              </a:rPr>
              <a:t>autopruebas </a:t>
            </a:r>
            <a:r>
              <a:rPr sz="700" spc="5" dirty="0">
                <a:latin typeface="Microsoft Sans Serif"/>
                <a:cs typeface="Microsoft Sans Serif"/>
              </a:rPr>
              <a:t>y </a:t>
            </a:r>
            <a:r>
              <a:rPr sz="700" spc="10" dirty="0">
                <a:latin typeface="Microsoft Sans Serif"/>
                <a:cs typeface="Microsoft Sans Serif"/>
              </a:rPr>
              <a:t>los </a:t>
            </a:r>
            <a:r>
              <a:rPr sz="700" spc="20" dirty="0">
                <a:latin typeface="Microsoft Sans Serif"/>
                <a:cs typeface="Microsoft Sans Serif"/>
              </a:rPr>
              <a:t>diagnósticos </a:t>
            </a:r>
            <a:r>
              <a:rPr sz="700" spc="25" dirty="0">
                <a:latin typeface="Microsoft Sans Serif"/>
                <a:cs typeface="Microsoft Sans Serif"/>
              </a:rPr>
              <a:t>detectan muchos </a:t>
            </a:r>
            <a:r>
              <a:rPr sz="700" spc="30" dirty="0">
                <a:latin typeface="Microsoft Sans Serif"/>
                <a:cs typeface="Microsoft Sans Serif"/>
              </a:rPr>
              <a:t>modos </a:t>
            </a:r>
            <a:r>
              <a:rPr sz="700" spc="-175" dirty="0">
                <a:latin typeface="Microsoft Sans Serif"/>
                <a:cs typeface="Microsoft Sans Serif"/>
              </a:rPr>
              <a:t> </a:t>
            </a:r>
            <a:r>
              <a:rPr sz="700" spc="20" dirty="0">
                <a:latin typeface="Microsoft Sans Serif"/>
                <a:cs typeface="Microsoft Sans Serif"/>
              </a:rPr>
              <a:t>de </a:t>
            </a:r>
            <a:r>
              <a:rPr sz="700" spc="15" dirty="0">
                <a:latin typeface="Microsoft Sans Serif"/>
                <a:cs typeface="Microsoft Sans Serif"/>
              </a:rPr>
              <a:t>falla </a:t>
            </a:r>
            <a:r>
              <a:rPr sz="700" spc="5" dirty="0">
                <a:latin typeface="Microsoft Sans Serif"/>
                <a:cs typeface="Microsoft Sans Serif"/>
              </a:rPr>
              <a:t>y </a:t>
            </a:r>
            <a:r>
              <a:rPr sz="700" spc="25" dirty="0">
                <a:latin typeface="Microsoft Sans Serif"/>
                <a:cs typeface="Microsoft Sans Serif"/>
              </a:rPr>
              <a:t>alertan </a:t>
            </a:r>
            <a:r>
              <a:rPr sz="700" spc="10" dirty="0">
                <a:latin typeface="Microsoft Sans Serif"/>
                <a:cs typeface="Microsoft Sans Serif"/>
              </a:rPr>
              <a:t>al </a:t>
            </a:r>
            <a:r>
              <a:rPr sz="700" spc="25" dirty="0">
                <a:latin typeface="Microsoft Sans Serif"/>
                <a:cs typeface="Microsoft Sans Serif"/>
              </a:rPr>
              <a:t>usuario </a:t>
            </a:r>
            <a:r>
              <a:rPr sz="700" dirty="0">
                <a:latin typeface="Microsoft Sans Serif"/>
                <a:cs typeface="Microsoft Sans Serif"/>
              </a:rPr>
              <a:t>a </a:t>
            </a:r>
            <a:r>
              <a:rPr sz="700" spc="15" dirty="0">
                <a:latin typeface="Microsoft Sans Serif"/>
                <a:cs typeface="Microsoft Sans Serif"/>
              </a:rPr>
              <a:t>través </a:t>
            </a:r>
            <a:r>
              <a:rPr sz="700" spc="20" dirty="0">
                <a:latin typeface="Microsoft Sans Serif"/>
                <a:cs typeface="Microsoft Sans Serif"/>
              </a:rPr>
              <a:t>de </a:t>
            </a:r>
            <a:r>
              <a:rPr sz="700" spc="5" dirty="0">
                <a:latin typeface="Microsoft Sans Serif"/>
                <a:cs typeface="Microsoft Sans Serif"/>
              </a:rPr>
              <a:t>salidas </a:t>
            </a:r>
            <a:r>
              <a:rPr sz="700" spc="20" dirty="0">
                <a:latin typeface="Microsoft Sans Serif"/>
                <a:cs typeface="Microsoft Sans Serif"/>
              </a:rPr>
              <a:t>de alarma. </a:t>
            </a:r>
            <a:r>
              <a:rPr sz="700" spc="-10" dirty="0">
                <a:latin typeface="Microsoft Sans Serif"/>
                <a:cs typeface="Microsoft Sans Serif"/>
              </a:rPr>
              <a:t>La </a:t>
            </a:r>
            <a:r>
              <a:rPr sz="700" spc="10" dirty="0">
                <a:latin typeface="Microsoft Sans Serif"/>
                <a:cs typeface="Microsoft Sans Serif"/>
              </a:rPr>
              <a:t>capacidad </a:t>
            </a:r>
            <a:r>
              <a:rPr sz="700" spc="20" dirty="0">
                <a:latin typeface="Microsoft Sans Serif"/>
                <a:cs typeface="Microsoft Sans Serif"/>
              </a:rPr>
              <a:t>de </a:t>
            </a:r>
            <a:r>
              <a:rPr sz="700" spc="25" dirty="0">
                <a:latin typeface="Microsoft Sans Serif"/>
                <a:cs typeface="Microsoft Sans Serif"/>
              </a:rPr>
              <a:t> detectar </a:t>
            </a:r>
            <a:r>
              <a:rPr sz="700" spc="5" dirty="0">
                <a:latin typeface="Microsoft Sans Serif"/>
                <a:cs typeface="Microsoft Sans Serif"/>
              </a:rPr>
              <a:t>y </a:t>
            </a:r>
            <a:r>
              <a:rPr sz="700" spc="30" dirty="0">
                <a:latin typeface="Microsoft Sans Serif"/>
                <a:cs typeface="Microsoft Sans Serif"/>
              </a:rPr>
              <a:t>corregir una </a:t>
            </a:r>
            <a:r>
              <a:rPr sz="700" spc="15" dirty="0">
                <a:latin typeface="Microsoft Sans Serif"/>
                <a:cs typeface="Microsoft Sans Serif"/>
              </a:rPr>
              <a:t>falla antes </a:t>
            </a:r>
            <a:r>
              <a:rPr sz="700" spc="20" dirty="0">
                <a:latin typeface="Microsoft Sans Serif"/>
                <a:cs typeface="Microsoft Sans Serif"/>
              </a:rPr>
              <a:t>de </a:t>
            </a:r>
            <a:r>
              <a:rPr sz="700" spc="30" dirty="0">
                <a:latin typeface="Microsoft Sans Serif"/>
                <a:cs typeface="Microsoft Sans Serif"/>
              </a:rPr>
              <a:t>que </a:t>
            </a:r>
            <a:r>
              <a:rPr sz="700" spc="10" dirty="0">
                <a:latin typeface="Microsoft Sans Serif"/>
                <a:cs typeface="Microsoft Sans Serif"/>
              </a:rPr>
              <a:t>el </a:t>
            </a:r>
            <a:r>
              <a:rPr sz="700" spc="15" dirty="0">
                <a:latin typeface="Microsoft Sans Serif"/>
                <a:cs typeface="Microsoft Sans Serif"/>
              </a:rPr>
              <a:t>sistema </a:t>
            </a:r>
            <a:r>
              <a:rPr sz="700" spc="20" dirty="0">
                <a:latin typeface="Microsoft Sans Serif"/>
                <a:cs typeface="Microsoft Sans Serif"/>
              </a:rPr>
              <a:t>de </a:t>
            </a:r>
            <a:r>
              <a:rPr sz="700" spc="25" dirty="0">
                <a:latin typeface="Microsoft Sans Serif"/>
                <a:cs typeface="Microsoft Sans Serif"/>
              </a:rPr>
              <a:t>protección </a:t>
            </a:r>
            <a:r>
              <a:rPr sz="700" spc="10" dirty="0">
                <a:latin typeface="Microsoft Sans Serif"/>
                <a:cs typeface="Microsoft Sans Serif"/>
              </a:rPr>
              <a:t>necesite </a:t>
            </a:r>
            <a:r>
              <a:rPr sz="700" spc="15" dirty="0">
                <a:latin typeface="Microsoft Sans Serif"/>
                <a:cs typeface="Microsoft Sans Serif"/>
              </a:rPr>
              <a:t> </a:t>
            </a:r>
            <a:r>
              <a:rPr sz="700" spc="30" dirty="0">
                <a:latin typeface="Microsoft Sans Serif"/>
                <a:cs typeface="Microsoft Sans Serif"/>
              </a:rPr>
              <a:t>operar</a:t>
            </a:r>
            <a:r>
              <a:rPr sz="700" spc="-5" dirty="0">
                <a:latin typeface="Microsoft Sans Serif"/>
                <a:cs typeface="Microsoft Sans Serif"/>
              </a:rPr>
              <a:t> es</a:t>
            </a:r>
            <a:r>
              <a:rPr sz="700" dirty="0">
                <a:latin typeface="Microsoft Sans Serif"/>
                <a:cs typeface="Microsoft Sans Serif"/>
              </a:rPr>
              <a:t> </a:t>
            </a:r>
            <a:r>
              <a:rPr sz="700" spc="40" dirty="0">
                <a:latin typeface="Microsoft Sans Serif"/>
                <a:cs typeface="Microsoft Sans Serif"/>
              </a:rPr>
              <a:t>un</a:t>
            </a:r>
            <a:r>
              <a:rPr sz="700" dirty="0">
                <a:latin typeface="Microsoft Sans Serif"/>
                <a:cs typeface="Microsoft Sans Serif"/>
              </a:rPr>
              <a:t> </a:t>
            </a:r>
            <a:r>
              <a:rPr sz="700" spc="25" dirty="0">
                <a:latin typeface="Microsoft Sans Serif"/>
                <a:cs typeface="Microsoft Sans Serif"/>
              </a:rPr>
              <a:t>contraste</a:t>
            </a:r>
            <a:r>
              <a:rPr sz="700" spc="-5" dirty="0">
                <a:latin typeface="Microsoft Sans Serif"/>
                <a:cs typeface="Microsoft Sans Serif"/>
              </a:rPr>
              <a:t> </a:t>
            </a:r>
            <a:r>
              <a:rPr sz="700" spc="20" dirty="0">
                <a:latin typeface="Microsoft Sans Serif"/>
                <a:cs typeface="Microsoft Sans Serif"/>
              </a:rPr>
              <a:t>con</a:t>
            </a:r>
            <a:r>
              <a:rPr sz="700" dirty="0">
                <a:latin typeface="Microsoft Sans Serif"/>
                <a:cs typeface="Microsoft Sans Serif"/>
              </a:rPr>
              <a:t> </a:t>
            </a:r>
            <a:r>
              <a:rPr sz="700" spc="10" dirty="0">
                <a:latin typeface="Microsoft Sans Serif"/>
                <a:cs typeface="Microsoft Sans Serif"/>
              </a:rPr>
              <a:t>la</a:t>
            </a:r>
            <a:r>
              <a:rPr sz="700" dirty="0">
                <a:latin typeface="Microsoft Sans Serif"/>
                <a:cs typeface="Microsoft Sans Serif"/>
              </a:rPr>
              <a:t> </a:t>
            </a:r>
            <a:r>
              <a:rPr sz="700" spc="25" dirty="0">
                <a:latin typeface="Microsoft Sans Serif"/>
                <a:cs typeface="Microsoft Sans Serif"/>
              </a:rPr>
              <a:t>protección</a:t>
            </a:r>
            <a:r>
              <a:rPr sz="700" dirty="0">
                <a:latin typeface="Microsoft Sans Serif"/>
                <a:cs typeface="Microsoft Sans Serif"/>
              </a:rPr>
              <a:t> </a:t>
            </a:r>
            <a:r>
              <a:rPr sz="700" spc="20" dirty="0">
                <a:latin typeface="Microsoft Sans Serif"/>
                <a:cs typeface="Microsoft Sans Serif"/>
              </a:rPr>
              <a:t>tradicional,</a:t>
            </a:r>
            <a:r>
              <a:rPr sz="700" spc="-5" dirty="0">
                <a:latin typeface="Microsoft Sans Serif"/>
                <a:cs typeface="Microsoft Sans Serif"/>
              </a:rPr>
              <a:t> </a:t>
            </a:r>
            <a:r>
              <a:rPr sz="700" spc="30" dirty="0">
                <a:latin typeface="Microsoft Sans Serif"/>
                <a:cs typeface="Microsoft Sans Serif"/>
              </a:rPr>
              <a:t>donde</a:t>
            </a:r>
            <a:r>
              <a:rPr sz="700" dirty="0">
                <a:latin typeface="Microsoft Sans Serif"/>
                <a:cs typeface="Microsoft Sans Serif"/>
              </a:rPr>
              <a:t> </a:t>
            </a:r>
            <a:r>
              <a:rPr sz="700" spc="30" dirty="0">
                <a:latin typeface="Microsoft Sans Serif"/>
                <a:cs typeface="Microsoft Sans Serif"/>
              </a:rPr>
              <a:t>una</a:t>
            </a:r>
            <a:r>
              <a:rPr sz="700" dirty="0">
                <a:latin typeface="Microsoft Sans Serif"/>
                <a:cs typeface="Microsoft Sans Serif"/>
              </a:rPr>
              <a:t> </a:t>
            </a:r>
            <a:r>
              <a:rPr sz="700" spc="15" dirty="0">
                <a:latin typeface="Microsoft Sans Serif"/>
                <a:cs typeface="Microsoft Sans Serif"/>
              </a:rPr>
              <a:t>falla</a:t>
            </a:r>
            <a:r>
              <a:rPr sz="700" dirty="0">
                <a:latin typeface="Microsoft Sans Serif"/>
                <a:cs typeface="Microsoft Sans Serif"/>
              </a:rPr>
              <a:t> </a:t>
            </a:r>
            <a:r>
              <a:rPr sz="700" spc="20" dirty="0">
                <a:latin typeface="Microsoft Sans Serif"/>
                <a:cs typeface="Microsoft Sans Serif"/>
              </a:rPr>
              <a:t>del</a:t>
            </a:r>
            <a:r>
              <a:rPr sz="700" spc="-5" dirty="0">
                <a:latin typeface="Microsoft Sans Serif"/>
                <a:cs typeface="Microsoft Sans Serif"/>
              </a:rPr>
              <a:t> </a:t>
            </a:r>
            <a:r>
              <a:rPr sz="700" spc="20" dirty="0">
                <a:latin typeface="Microsoft Sans Serif"/>
                <a:cs typeface="Microsoft Sans Serif"/>
              </a:rPr>
              <a:t>relé </a:t>
            </a:r>
            <a:r>
              <a:rPr sz="700" spc="-170" dirty="0">
                <a:latin typeface="Microsoft Sans Serif"/>
                <a:cs typeface="Microsoft Sans Serif"/>
              </a:rPr>
              <a:t> </a:t>
            </a:r>
            <a:r>
              <a:rPr sz="700" spc="30" dirty="0">
                <a:latin typeface="Microsoft Sans Serif"/>
                <a:cs typeface="Microsoft Sans Serif"/>
              </a:rPr>
              <a:t>probablemente </a:t>
            </a:r>
            <a:r>
              <a:rPr sz="700" spc="35" dirty="0">
                <a:latin typeface="Microsoft Sans Serif"/>
                <a:cs typeface="Microsoft Sans Serif"/>
              </a:rPr>
              <a:t>no </a:t>
            </a:r>
            <a:r>
              <a:rPr sz="700" spc="-5" dirty="0">
                <a:latin typeface="Microsoft Sans Serif"/>
                <a:cs typeface="Microsoft Sans Serif"/>
              </a:rPr>
              <a:t>se </a:t>
            </a:r>
            <a:r>
              <a:rPr sz="700" spc="20" dirty="0">
                <a:latin typeface="Microsoft Sans Serif"/>
                <a:cs typeface="Microsoft Sans Serif"/>
              </a:rPr>
              <a:t>detectaría </a:t>
            </a:r>
            <a:r>
              <a:rPr sz="700" spc="15" dirty="0">
                <a:latin typeface="Microsoft Sans Serif"/>
                <a:cs typeface="Microsoft Sans Serif"/>
              </a:rPr>
              <a:t>hasta </a:t>
            </a:r>
            <a:r>
              <a:rPr sz="700" spc="10" dirty="0">
                <a:latin typeface="Microsoft Sans Serif"/>
                <a:cs typeface="Microsoft Sans Serif"/>
              </a:rPr>
              <a:t>la </a:t>
            </a:r>
            <a:r>
              <a:rPr sz="700" spc="20" dirty="0">
                <a:latin typeface="Microsoft Sans Serif"/>
                <a:cs typeface="Microsoft Sans Serif"/>
              </a:rPr>
              <a:t>siguiente </a:t>
            </a:r>
            <a:r>
              <a:rPr sz="700" spc="30" dirty="0">
                <a:latin typeface="Microsoft Sans Serif"/>
                <a:cs typeface="Microsoft Sans Serif"/>
              </a:rPr>
              <a:t>prueba </a:t>
            </a:r>
            <a:r>
              <a:rPr sz="700" spc="20" dirty="0">
                <a:latin typeface="Microsoft Sans Serif"/>
                <a:cs typeface="Microsoft Sans Serif"/>
              </a:rPr>
              <a:t>de </a:t>
            </a:r>
            <a:r>
              <a:rPr sz="700" spc="25" dirty="0">
                <a:latin typeface="Microsoft Sans Serif"/>
                <a:cs typeface="Microsoft Sans Serif"/>
              </a:rPr>
              <a:t> </a:t>
            </a:r>
            <a:r>
              <a:rPr sz="700" spc="35" dirty="0">
                <a:latin typeface="Microsoft Sans Serif"/>
                <a:cs typeface="Microsoft Sans Serif"/>
              </a:rPr>
              <a:t>mantenimiento </a:t>
            </a:r>
            <a:r>
              <a:rPr sz="700" spc="30" dirty="0">
                <a:latin typeface="Microsoft Sans Serif"/>
                <a:cs typeface="Microsoft Sans Serif"/>
              </a:rPr>
              <a:t>o </a:t>
            </a:r>
            <a:r>
              <a:rPr sz="700" spc="15" dirty="0">
                <a:latin typeface="Microsoft Sans Serif"/>
                <a:cs typeface="Microsoft Sans Serif"/>
              </a:rPr>
              <a:t>hasta </a:t>
            </a:r>
            <a:r>
              <a:rPr sz="700" spc="30" dirty="0">
                <a:latin typeface="Microsoft Sans Serif"/>
                <a:cs typeface="Microsoft Sans Serif"/>
              </a:rPr>
              <a:t>que </a:t>
            </a:r>
            <a:r>
              <a:rPr sz="700" spc="10" dirty="0">
                <a:latin typeface="Microsoft Sans Serif"/>
                <a:cs typeface="Microsoft Sans Serif"/>
              </a:rPr>
              <a:t>el </a:t>
            </a:r>
            <a:r>
              <a:rPr sz="700" spc="20" dirty="0">
                <a:latin typeface="Microsoft Sans Serif"/>
                <a:cs typeface="Microsoft Sans Serif"/>
              </a:rPr>
              <a:t>relé </a:t>
            </a:r>
            <a:r>
              <a:rPr sz="700" spc="-5" dirty="0">
                <a:latin typeface="Microsoft Sans Serif"/>
                <a:cs typeface="Microsoft Sans Serif"/>
              </a:rPr>
              <a:t>se </a:t>
            </a:r>
            <a:r>
              <a:rPr sz="700" spc="20" dirty="0">
                <a:latin typeface="Microsoft Sans Serif"/>
                <a:cs typeface="Microsoft Sans Serif"/>
              </a:rPr>
              <a:t>dispare en </a:t>
            </a:r>
            <a:r>
              <a:rPr sz="700" spc="15" dirty="0">
                <a:latin typeface="Microsoft Sans Serif"/>
                <a:cs typeface="Microsoft Sans Serif"/>
              </a:rPr>
              <a:t>falso </a:t>
            </a:r>
            <a:r>
              <a:rPr sz="700" spc="30" dirty="0">
                <a:latin typeface="Microsoft Sans Serif"/>
                <a:cs typeface="Microsoft Sans Serif"/>
              </a:rPr>
              <a:t>o </a:t>
            </a:r>
            <a:r>
              <a:rPr sz="700" spc="35" dirty="0">
                <a:latin typeface="Microsoft Sans Serif"/>
                <a:cs typeface="Microsoft Sans Serif"/>
              </a:rPr>
              <a:t>no </a:t>
            </a:r>
            <a:r>
              <a:rPr sz="700" spc="25" dirty="0">
                <a:latin typeface="Microsoft Sans Serif"/>
                <a:cs typeface="Microsoft Sans Serif"/>
              </a:rPr>
              <a:t>funcione </a:t>
            </a:r>
            <a:r>
              <a:rPr sz="700" spc="30" dirty="0">
                <a:latin typeface="Microsoft Sans Serif"/>
                <a:cs typeface="Microsoft Sans Serif"/>
              </a:rPr>
              <a:t> </a:t>
            </a:r>
            <a:r>
              <a:rPr sz="700" spc="25" dirty="0">
                <a:latin typeface="Microsoft Sans Serif"/>
                <a:cs typeface="Microsoft Sans Serif"/>
              </a:rPr>
              <a:t>correctamente</a:t>
            </a:r>
            <a:r>
              <a:rPr sz="700" spc="-10" dirty="0">
                <a:latin typeface="Microsoft Sans Serif"/>
                <a:cs typeface="Microsoft Sans Serif"/>
              </a:rPr>
              <a:t> </a:t>
            </a:r>
            <a:r>
              <a:rPr sz="700" spc="35" dirty="0">
                <a:latin typeface="Microsoft Sans Serif"/>
                <a:cs typeface="Microsoft Sans Serif"/>
              </a:rPr>
              <a:t>durante</a:t>
            </a:r>
            <a:r>
              <a:rPr sz="700" spc="-5" dirty="0">
                <a:latin typeface="Microsoft Sans Serif"/>
                <a:cs typeface="Microsoft Sans Serif"/>
              </a:rPr>
              <a:t> </a:t>
            </a:r>
            <a:r>
              <a:rPr sz="700" spc="40" dirty="0">
                <a:latin typeface="Microsoft Sans Serif"/>
                <a:cs typeface="Microsoft Sans Serif"/>
              </a:rPr>
              <a:t>un</a:t>
            </a:r>
            <a:r>
              <a:rPr sz="700" spc="-5" dirty="0">
                <a:latin typeface="Microsoft Sans Serif"/>
                <a:cs typeface="Microsoft Sans Serif"/>
              </a:rPr>
              <a:t> </a:t>
            </a:r>
            <a:r>
              <a:rPr sz="700" spc="20" dirty="0">
                <a:latin typeface="Microsoft Sans Serif"/>
                <a:cs typeface="Microsoft Sans Serif"/>
              </a:rPr>
              <a:t>evento.</a:t>
            </a:r>
            <a:r>
              <a:rPr sz="700" spc="-5" dirty="0">
                <a:latin typeface="Microsoft Sans Serif"/>
                <a:cs typeface="Microsoft Sans Serif"/>
              </a:rPr>
              <a:t> </a:t>
            </a:r>
            <a:r>
              <a:rPr sz="700" spc="-10" dirty="0">
                <a:latin typeface="Microsoft Sans Serif"/>
                <a:cs typeface="Microsoft Sans Serif"/>
              </a:rPr>
              <a:t>.</a:t>
            </a:r>
            <a:endParaRPr sz="700">
              <a:latin typeface="Microsoft Sans Serif"/>
              <a:cs typeface="Microsoft Sans Serif"/>
            </a:endParaRPr>
          </a:p>
          <a:p>
            <a:pPr marL="12700" marR="95885" indent="154940">
              <a:lnSpc>
                <a:spcPts val="1200"/>
              </a:lnSpc>
              <a:spcBef>
                <a:spcPts val="10"/>
              </a:spcBef>
            </a:pPr>
            <a:r>
              <a:rPr sz="750" spc="-35" dirty="0">
                <a:latin typeface="Microsoft Sans Serif"/>
                <a:cs typeface="Microsoft Sans Serif"/>
              </a:rPr>
              <a:t>Si</a:t>
            </a:r>
            <a:r>
              <a:rPr sz="750" spc="-5" dirty="0">
                <a:latin typeface="Microsoft Sans Serif"/>
                <a:cs typeface="Microsoft Sans Serif"/>
              </a:rPr>
              <a:t> se </a:t>
            </a:r>
            <a:r>
              <a:rPr sz="750" spc="15" dirty="0">
                <a:latin typeface="Microsoft Sans Serif"/>
                <a:cs typeface="Microsoft Sans Serif"/>
              </a:rPr>
              <a:t>aplican</a:t>
            </a:r>
            <a:r>
              <a:rPr sz="750" spc="-5" dirty="0">
                <a:latin typeface="Microsoft Sans Serif"/>
                <a:cs typeface="Microsoft Sans Serif"/>
              </a:rPr>
              <a:t> </a:t>
            </a:r>
            <a:r>
              <a:rPr sz="750" spc="20" dirty="0">
                <a:latin typeface="Microsoft Sans Serif"/>
                <a:cs typeface="Microsoft Sans Serif"/>
              </a:rPr>
              <a:t>dos</a:t>
            </a:r>
            <a:r>
              <a:rPr sz="750" dirty="0">
                <a:latin typeface="Microsoft Sans Serif"/>
                <a:cs typeface="Microsoft Sans Serif"/>
              </a:rPr>
              <a:t> </a:t>
            </a:r>
            <a:r>
              <a:rPr sz="750" spc="-25" dirty="0">
                <a:latin typeface="Microsoft Sans Serif"/>
                <a:cs typeface="Microsoft Sans Serif"/>
              </a:rPr>
              <a:t>MGPS,</a:t>
            </a:r>
            <a:r>
              <a:rPr sz="750" spc="-5" dirty="0">
                <a:latin typeface="Microsoft Sans Serif"/>
                <a:cs typeface="Microsoft Sans Serif"/>
              </a:rPr>
              <a:t> </a:t>
            </a:r>
            <a:r>
              <a:rPr sz="750" spc="10" dirty="0">
                <a:latin typeface="Microsoft Sans Serif"/>
                <a:cs typeface="Microsoft Sans Serif"/>
              </a:rPr>
              <a:t>el</a:t>
            </a:r>
            <a:r>
              <a:rPr sz="750" spc="-5" dirty="0">
                <a:latin typeface="Microsoft Sans Serif"/>
                <a:cs typeface="Microsoft Sans Serif"/>
              </a:rPr>
              <a:t> </a:t>
            </a:r>
            <a:r>
              <a:rPr sz="750" spc="25" dirty="0">
                <a:latin typeface="Microsoft Sans Serif"/>
                <a:cs typeface="Microsoft Sans Serif"/>
              </a:rPr>
              <a:t>usuario</a:t>
            </a:r>
            <a:r>
              <a:rPr sz="750" dirty="0">
                <a:latin typeface="Microsoft Sans Serif"/>
                <a:cs typeface="Microsoft Sans Serif"/>
              </a:rPr>
              <a:t> </a:t>
            </a:r>
            <a:r>
              <a:rPr sz="750" spc="25" dirty="0">
                <a:latin typeface="Microsoft Sans Serif"/>
                <a:cs typeface="Microsoft Sans Serif"/>
              </a:rPr>
              <a:t>tiene</a:t>
            </a:r>
            <a:r>
              <a:rPr sz="750" spc="-5" dirty="0">
                <a:latin typeface="Microsoft Sans Serif"/>
                <a:cs typeface="Microsoft Sans Serif"/>
              </a:rPr>
              <a:t> </a:t>
            </a:r>
            <a:r>
              <a:rPr sz="750" spc="10" dirty="0">
                <a:latin typeface="Microsoft Sans Serif"/>
                <a:cs typeface="Microsoft Sans Serif"/>
              </a:rPr>
              <a:t>varias</a:t>
            </a:r>
            <a:r>
              <a:rPr sz="750" spc="-5" dirty="0">
                <a:latin typeface="Microsoft Sans Serif"/>
                <a:cs typeface="Microsoft Sans Serif"/>
              </a:rPr>
              <a:t> </a:t>
            </a:r>
            <a:r>
              <a:rPr sz="750" spc="20" dirty="0">
                <a:latin typeface="Microsoft Sans Serif"/>
                <a:cs typeface="Microsoft Sans Serif"/>
              </a:rPr>
              <a:t>opciones</a:t>
            </a:r>
            <a:r>
              <a:rPr sz="750" dirty="0">
                <a:latin typeface="Microsoft Sans Serif"/>
                <a:cs typeface="Microsoft Sans Serif"/>
              </a:rPr>
              <a:t> </a:t>
            </a:r>
            <a:r>
              <a:rPr sz="750" spc="25" dirty="0">
                <a:latin typeface="Microsoft Sans Serif"/>
                <a:cs typeface="Microsoft Sans Serif"/>
              </a:rPr>
              <a:t>sobre</a:t>
            </a:r>
            <a:r>
              <a:rPr sz="750" spc="-5" dirty="0">
                <a:latin typeface="Microsoft Sans Serif"/>
                <a:cs typeface="Microsoft Sans Serif"/>
              </a:rPr>
              <a:t> </a:t>
            </a:r>
            <a:r>
              <a:rPr sz="750" spc="30" dirty="0">
                <a:latin typeface="Microsoft Sans Serif"/>
                <a:cs typeface="Microsoft Sans Serif"/>
              </a:rPr>
              <a:t>qué </a:t>
            </a:r>
            <a:r>
              <a:rPr sz="750" spc="-185" dirty="0">
                <a:latin typeface="Microsoft Sans Serif"/>
                <a:cs typeface="Microsoft Sans Serif"/>
              </a:rPr>
              <a:t> </a:t>
            </a:r>
            <a:r>
              <a:rPr sz="750" spc="30" dirty="0">
                <a:latin typeface="Microsoft Sans Serif"/>
                <a:cs typeface="Microsoft Sans Serif"/>
              </a:rPr>
              <a:t>función </a:t>
            </a:r>
            <a:r>
              <a:rPr sz="750" spc="25" dirty="0">
                <a:latin typeface="Microsoft Sans Serif"/>
                <a:cs typeface="Microsoft Sans Serif"/>
              </a:rPr>
              <a:t>de protección incluir en </a:t>
            </a:r>
            <a:r>
              <a:rPr sz="750" spc="5" dirty="0">
                <a:latin typeface="Microsoft Sans Serif"/>
                <a:cs typeface="Microsoft Sans Serif"/>
              </a:rPr>
              <a:t>cada </a:t>
            </a:r>
            <a:r>
              <a:rPr sz="750" spc="30" dirty="0">
                <a:latin typeface="Microsoft Sans Serif"/>
                <a:cs typeface="Microsoft Sans Serif"/>
              </a:rPr>
              <a:t>uno. </a:t>
            </a:r>
            <a:r>
              <a:rPr sz="750" spc="20" dirty="0">
                <a:latin typeface="Microsoft Sans Serif"/>
                <a:cs typeface="Microsoft Sans Serif"/>
              </a:rPr>
              <a:t>Algunos </a:t>
            </a:r>
            <a:r>
              <a:rPr sz="750" spc="-30" dirty="0">
                <a:latin typeface="Microsoft Sans Serif"/>
                <a:cs typeface="Microsoft Sans Serif"/>
              </a:rPr>
              <a:t>MGPS </a:t>
            </a:r>
            <a:r>
              <a:rPr sz="750" spc="35" dirty="0">
                <a:latin typeface="Microsoft Sans Serif"/>
                <a:cs typeface="Microsoft Sans Serif"/>
              </a:rPr>
              <a:t>brindan </a:t>
            </a:r>
            <a:r>
              <a:rPr sz="750" spc="40" dirty="0">
                <a:latin typeface="Microsoft Sans Serif"/>
                <a:cs typeface="Microsoft Sans Serif"/>
              </a:rPr>
              <a:t> </a:t>
            </a:r>
            <a:r>
              <a:rPr sz="750" spc="25" dirty="0">
                <a:latin typeface="Microsoft Sans Serif"/>
                <a:cs typeface="Microsoft Sans Serif"/>
              </a:rPr>
              <a:t>protección de </a:t>
            </a:r>
            <a:r>
              <a:rPr sz="750" spc="30" dirty="0">
                <a:latin typeface="Microsoft Sans Serif"/>
                <a:cs typeface="Microsoft Sans Serif"/>
              </a:rPr>
              <a:t>función </a:t>
            </a:r>
            <a:r>
              <a:rPr sz="750" spc="25" dirty="0">
                <a:latin typeface="Microsoft Sans Serif"/>
                <a:cs typeface="Microsoft Sans Serif"/>
              </a:rPr>
              <a:t>completa para generadores grandes </a:t>
            </a:r>
            <a:r>
              <a:rPr sz="750" spc="35" dirty="0">
                <a:latin typeface="Microsoft Sans Serif"/>
                <a:cs typeface="Microsoft Sans Serif"/>
              </a:rPr>
              <a:t>o </a:t>
            </a:r>
            <a:r>
              <a:rPr sz="750" spc="40" dirty="0">
                <a:latin typeface="Microsoft Sans Serif"/>
                <a:cs typeface="Microsoft Sans Serif"/>
              </a:rPr>
              <a:t> </a:t>
            </a:r>
            <a:r>
              <a:rPr sz="750" spc="30" dirty="0">
                <a:latin typeface="Microsoft Sans Serif"/>
                <a:cs typeface="Microsoft Sans Serif"/>
              </a:rPr>
              <a:t>importantes. </a:t>
            </a:r>
            <a:r>
              <a:rPr sz="750" spc="25" dirty="0">
                <a:latin typeface="Microsoft Sans Serif"/>
                <a:cs typeface="Microsoft Sans Serif"/>
              </a:rPr>
              <a:t>Otros </a:t>
            </a:r>
            <a:r>
              <a:rPr sz="750" spc="-30" dirty="0">
                <a:latin typeface="Microsoft Sans Serif"/>
                <a:cs typeface="Microsoft Sans Serif"/>
              </a:rPr>
              <a:t>MGPS </a:t>
            </a:r>
            <a:r>
              <a:rPr sz="750" spc="35" dirty="0">
                <a:latin typeface="Microsoft Sans Serif"/>
                <a:cs typeface="Microsoft Sans Serif"/>
              </a:rPr>
              <a:t>proporcionan </a:t>
            </a:r>
            <a:r>
              <a:rPr sz="750" spc="20" dirty="0">
                <a:latin typeface="Microsoft Sans Serif"/>
                <a:cs typeface="Microsoft Sans Serif"/>
              </a:rPr>
              <a:t>funciones </a:t>
            </a:r>
            <a:r>
              <a:rPr sz="750" spc="25" dirty="0">
                <a:latin typeface="Microsoft Sans Serif"/>
                <a:cs typeface="Microsoft Sans Serif"/>
              </a:rPr>
              <a:t>de protección </a:t>
            </a:r>
            <a:r>
              <a:rPr sz="750" spc="30" dirty="0">
                <a:latin typeface="Microsoft Sans Serif"/>
                <a:cs typeface="Microsoft Sans Serif"/>
              </a:rPr>
              <a:t> </a:t>
            </a:r>
            <a:r>
              <a:rPr sz="750" spc="25" dirty="0">
                <a:latin typeface="Microsoft Sans Serif"/>
                <a:cs typeface="Microsoft Sans Serif"/>
              </a:rPr>
              <a:t>reducida</a:t>
            </a:r>
            <a:r>
              <a:rPr sz="750" spc="-5" dirty="0">
                <a:latin typeface="Microsoft Sans Serif"/>
                <a:cs typeface="Microsoft Sans Serif"/>
              </a:rPr>
              <a:t> </a:t>
            </a:r>
            <a:r>
              <a:rPr sz="750" spc="25" dirty="0">
                <a:latin typeface="Microsoft Sans Serif"/>
                <a:cs typeface="Microsoft Sans Serif"/>
              </a:rPr>
              <a:t>para</a:t>
            </a:r>
            <a:r>
              <a:rPr sz="750" spc="-5" dirty="0">
                <a:latin typeface="Microsoft Sans Serif"/>
                <a:cs typeface="Microsoft Sans Serif"/>
              </a:rPr>
              <a:t> </a:t>
            </a:r>
            <a:r>
              <a:rPr sz="750" spc="25" dirty="0">
                <a:latin typeface="Microsoft Sans Serif"/>
                <a:cs typeface="Microsoft Sans Serif"/>
              </a:rPr>
              <a:t>generadores</a:t>
            </a:r>
            <a:r>
              <a:rPr sz="750" dirty="0">
                <a:latin typeface="Microsoft Sans Serif"/>
                <a:cs typeface="Microsoft Sans Serif"/>
              </a:rPr>
              <a:t> </a:t>
            </a:r>
            <a:r>
              <a:rPr sz="750" spc="20" dirty="0">
                <a:latin typeface="Microsoft Sans Serif"/>
                <a:cs typeface="Microsoft Sans Serif"/>
              </a:rPr>
              <a:t>más</a:t>
            </a:r>
            <a:r>
              <a:rPr sz="750" spc="-5" dirty="0">
                <a:latin typeface="Microsoft Sans Serif"/>
                <a:cs typeface="Microsoft Sans Serif"/>
              </a:rPr>
              <a:t> </a:t>
            </a:r>
            <a:r>
              <a:rPr sz="750" spc="25" dirty="0">
                <a:latin typeface="Microsoft Sans Serif"/>
                <a:cs typeface="Microsoft Sans Serif"/>
              </a:rPr>
              <a:t>pequeños</a:t>
            </a:r>
            <a:r>
              <a:rPr sz="750" spc="-5" dirty="0">
                <a:latin typeface="Microsoft Sans Serif"/>
                <a:cs typeface="Microsoft Sans Serif"/>
              </a:rPr>
              <a:t> </a:t>
            </a:r>
            <a:r>
              <a:rPr sz="750" spc="35" dirty="0">
                <a:latin typeface="Microsoft Sans Serif"/>
                <a:cs typeface="Microsoft Sans Serif"/>
              </a:rPr>
              <a:t>o</a:t>
            </a:r>
            <a:r>
              <a:rPr sz="750" dirty="0">
                <a:latin typeface="Microsoft Sans Serif"/>
                <a:cs typeface="Microsoft Sans Serif"/>
              </a:rPr>
              <a:t> </a:t>
            </a:r>
            <a:r>
              <a:rPr sz="750" spc="25" dirty="0">
                <a:latin typeface="Microsoft Sans Serif"/>
                <a:cs typeface="Microsoft Sans Serif"/>
              </a:rPr>
              <a:t>menos</a:t>
            </a:r>
            <a:r>
              <a:rPr sz="750" spc="-5" dirty="0">
                <a:latin typeface="Microsoft Sans Serif"/>
                <a:cs typeface="Microsoft Sans Serif"/>
              </a:rPr>
              <a:t> </a:t>
            </a:r>
            <a:r>
              <a:rPr sz="750" spc="30" dirty="0">
                <a:latin typeface="Microsoft Sans Serif"/>
                <a:cs typeface="Microsoft Sans Serif"/>
              </a:rPr>
              <a:t>importantes.</a:t>
            </a:r>
            <a:endParaRPr sz="750">
              <a:latin typeface="Microsoft Sans Serif"/>
              <a:cs typeface="Microsoft Sans Serif"/>
            </a:endParaRPr>
          </a:p>
          <a:p>
            <a:pPr marL="12700" marR="229235">
              <a:lnSpc>
                <a:spcPts val="1200"/>
              </a:lnSpc>
              <a:spcBef>
                <a:spcPts val="5"/>
              </a:spcBef>
            </a:pPr>
            <a:r>
              <a:rPr sz="750" spc="20" dirty="0">
                <a:latin typeface="Microsoft Sans Serif"/>
                <a:cs typeface="Microsoft Sans Serif"/>
              </a:rPr>
              <a:t>Algunos </a:t>
            </a:r>
            <a:r>
              <a:rPr sz="750" spc="-30" dirty="0">
                <a:latin typeface="Microsoft Sans Serif"/>
                <a:cs typeface="Microsoft Sans Serif"/>
              </a:rPr>
              <a:t>MGPS </a:t>
            </a:r>
            <a:r>
              <a:rPr sz="750" spc="35" dirty="0">
                <a:latin typeface="Microsoft Sans Serif"/>
                <a:cs typeface="Microsoft Sans Serif"/>
              </a:rPr>
              <a:t>también proporcionan </a:t>
            </a:r>
            <a:r>
              <a:rPr sz="750" spc="20" dirty="0">
                <a:latin typeface="Microsoft Sans Serif"/>
                <a:cs typeface="Microsoft Sans Serif"/>
              </a:rPr>
              <a:t>funciones </a:t>
            </a:r>
            <a:r>
              <a:rPr sz="750" spc="25" dirty="0">
                <a:latin typeface="Microsoft Sans Serif"/>
                <a:cs typeface="Microsoft Sans Serif"/>
              </a:rPr>
              <a:t>de protección </a:t>
            </a:r>
            <a:r>
              <a:rPr sz="750" spc="30" dirty="0">
                <a:latin typeface="Microsoft Sans Serif"/>
                <a:cs typeface="Microsoft Sans Serif"/>
              </a:rPr>
              <a:t> </a:t>
            </a:r>
            <a:r>
              <a:rPr sz="750" spc="25" dirty="0">
                <a:latin typeface="Microsoft Sans Serif"/>
                <a:cs typeface="Microsoft Sans Serif"/>
              </a:rPr>
              <a:t>configurables </a:t>
            </a:r>
            <a:r>
              <a:rPr sz="750" spc="45" dirty="0">
                <a:latin typeface="Microsoft Sans Serif"/>
                <a:cs typeface="Microsoft Sans Serif"/>
              </a:rPr>
              <a:t>por </a:t>
            </a:r>
            <a:r>
              <a:rPr sz="750" spc="10" dirty="0">
                <a:latin typeface="Microsoft Sans Serif"/>
                <a:cs typeface="Microsoft Sans Serif"/>
              </a:rPr>
              <a:t>el </a:t>
            </a:r>
            <a:r>
              <a:rPr sz="750" spc="20" dirty="0">
                <a:latin typeface="Microsoft Sans Serif"/>
                <a:cs typeface="Microsoft Sans Serif"/>
              </a:rPr>
              <a:t>usuario. </a:t>
            </a:r>
            <a:r>
              <a:rPr sz="750" spc="-5" dirty="0">
                <a:latin typeface="Microsoft Sans Serif"/>
                <a:cs typeface="Microsoft Sans Serif"/>
              </a:rPr>
              <a:t>Los </a:t>
            </a:r>
            <a:r>
              <a:rPr sz="750" spc="20" dirty="0">
                <a:latin typeface="Microsoft Sans Serif"/>
                <a:cs typeface="Microsoft Sans Serif"/>
              </a:rPr>
              <a:t>usuarios </a:t>
            </a:r>
            <a:r>
              <a:rPr sz="750" spc="25" dirty="0">
                <a:latin typeface="Microsoft Sans Serif"/>
                <a:cs typeface="Microsoft Sans Serif"/>
              </a:rPr>
              <a:t>deben </a:t>
            </a:r>
            <a:r>
              <a:rPr sz="750" spc="35" dirty="0">
                <a:latin typeface="Microsoft Sans Serif"/>
                <a:cs typeface="Microsoft Sans Serif"/>
              </a:rPr>
              <a:t>tener </a:t>
            </a:r>
            <a:r>
              <a:rPr sz="750" spc="25" dirty="0">
                <a:latin typeface="Microsoft Sans Serif"/>
                <a:cs typeface="Microsoft Sans Serif"/>
              </a:rPr>
              <a:t>en </a:t>
            </a:r>
            <a:r>
              <a:rPr sz="750" spc="20" dirty="0">
                <a:latin typeface="Microsoft Sans Serif"/>
                <a:cs typeface="Microsoft Sans Serif"/>
              </a:rPr>
              <a:t>cuenta </a:t>
            </a:r>
            <a:r>
              <a:rPr sz="750" spc="25" dirty="0">
                <a:latin typeface="Microsoft Sans Serif"/>
                <a:cs typeface="Microsoft Sans Serif"/>
              </a:rPr>
              <a:t> </a:t>
            </a:r>
            <a:r>
              <a:rPr sz="750" spc="20" dirty="0">
                <a:latin typeface="Microsoft Sans Serif"/>
                <a:cs typeface="Microsoft Sans Serif"/>
              </a:rPr>
              <a:t>factores</a:t>
            </a:r>
            <a:r>
              <a:rPr sz="750" dirty="0">
                <a:latin typeface="Microsoft Sans Serif"/>
                <a:cs typeface="Microsoft Sans Serif"/>
              </a:rPr>
              <a:t> </a:t>
            </a:r>
            <a:r>
              <a:rPr sz="750" spc="30" dirty="0">
                <a:latin typeface="Microsoft Sans Serif"/>
                <a:cs typeface="Microsoft Sans Serif"/>
              </a:rPr>
              <a:t>como</a:t>
            </a:r>
            <a:r>
              <a:rPr sz="750" dirty="0">
                <a:latin typeface="Microsoft Sans Serif"/>
                <a:cs typeface="Microsoft Sans Serif"/>
              </a:rPr>
              <a:t> </a:t>
            </a:r>
            <a:r>
              <a:rPr sz="750" spc="10" dirty="0">
                <a:latin typeface="Microsoft Sans Serif"/>
                <a:cs typeface="Microsoft Sans Serif"/>
              </a:rPr>
              <a:t>el</a:t>
            </a:r>
            <a:r>
              <a:rPr sz="750" dirty="0">
                <a:latin typeface="Microsoft Sans Serif"/>
                <a:cs typeface="Microsoft Sans Serif"/>
              </a:rPr>
              <a:t> </a:t>
            </a:r>
            <a:r>
              <a:rPr sz="750" spc="35" dirty="0">
                <a:latin typeface="Microsoft Sans Serif"/>
                <a:cs typeface="Microsoft Sans Serif"/>
              </a:rPr>
              <a:t>grado</a:t>
            </a:r>
            <a:r>
              <a:rPr sz="750" dirty="0">
                <a:latin typeface="Microsoft Sans Serif"/>
                <a:cs typeface="Microsoft Sans Serif"/>
              </a:rPr>
              <a:t> </a:t>
            </a:r>
            <a:r>
              <a:rPr sz="750" spc="25" dirty="0">
                <a:latin typeface="Microsoft Sans Serif"/>
                <a:cs typeface="Microsoft Sans Serif"/>
              </a:rPr>
              <a:t>de</a:t>
            </a:r>
            <a:r>
              <a:rPr sz="750" dirty="0">
                <a:latin typeface="Microsoft Sans Serif"/>
                <a:cs typeface="Microsoft Sans Serif"/>
              </a:rPr>
              <a:t> </a:t>
            </a:r>
            <a:r>
              <a:rPr sz="750" spc="25" dirty="0">
                <a:latin typeface="Microsoft Sans Serif"/>
                <a:cs typeface="Microsoft Sans Serif"/>
              </a:rPr>
              <a:t>redundancia</a:t>
            </a:r>
            <a:r>
              <a:rPr sz="750" dirty="0">
                <a:latin typeface="Microsoft Sans Serif"/>
                <a:cs typeface="Microsoft Sans Serif"/>
              </a:rPr>
              <a:t> </a:t>
            </a:r>
            <a:r>
              <a:rPr sz="750" spc="30" dirty="0">
                <a:latin typeface="Microsoft Sans Serif"/>
                <a:cs typeface="Microsoft Sans Serif"/>
              </a:rPr>
              <a:t>requerido,</a:t>
            </a:r>
            <a:r>
              <a:rPr sz="750" dirty="0">
                <a:latin typeface="Microsoft Sans Serif"/>
                <a:cs typeface="Microsoft Sans Serif"/>
              </a:rPr>
              <a:t> las </a:t>
            </a:r>
            <a:r>
              <a:rPr sz="750" spc="10" dirty="0">
                <a:latin typeface="Microsoft Sans Serif"/>
                <a:cs typeface="Microsoft Sans Serif"/>
              </a:rPr>
              <a:t>capacidades </a:t>
            </a:r>
            <a:r>
              <a:rPr sz="750" spc="-185" dirty="0">
                <a:latin typeface="Microsoft Sans Serif"/>
                <a:cs typeface="Microsoft Sans Serif"/>
              </a:rPr>
              <a:t> </a:t>
            </a:r>
            <a:r>
              <a:rPr sz="750" spc="15" dirty="0">
                <a:latin typeface="Microsoft Sans Serif"/>
                <a:cs typeface="Microsoft Sans Serif"/>
              </a:rPr>
              <a:t>oscilográficas </a:t>
            </a:r>
            <a:r>
              <a:rPr sz="750" spc="5" dirty="0">
                <a:latin typeface="Microsoft Sans Serif"/>
                <a:cs typeface="Microsoft Sans Serif"/>
              </a:rPr>
              <a:t>y </a:t>
            </a:r>
            <a:r>
              <a:rPr sz="750" spc="25" dirty="0">
                <a:latin typeface="Microsoft Sans Serif"/>
                <a:cs typeface="Microsoft Sans Serif"/>
              </a:rPr>
              <a:t>de </a:t>
            </a:r>
            <a:r>
              <a:rPr sz="750" spc="15" dirty="0">
                <a:latin typeface="Microsoft Sans Serif"/>
                <a:cs typeface="Microsoft Sans Serif"/>
              </a:rPr>
              <a:t>comunicaciones, </a:t>
            </a:r>
            <a:r>
              <a:rPr sz="750" spc="10" dirty="0">
                <a:latin typeface="Microsoft Sans Serif"/>
                <a:cs typeface="Microsoft Sans Serif"/>
              </a:rPr>
              <a:t>el </a:t>
            </a:r>
            <a:r>
              <a:rPr sz="750" spc="15" dirty="0">
                <a:latin typeface="Microsoft Sans Serif"/>
                <a:cs typeface="Microsoft Sans Serif"/>
              </a:rPr>
              <a:t>costo, </a:t>
            </a:r>
            <a:r>
              <a:rPr sz="750" spc="10" dirty="0">
                <a:latin typeface="Microsoft Sans Serif"/>
                <a:cs typeface="Microsoft Sans Serif"/>
              </a:rPr>
              <a:t>los </a:t>
            </a:r>
            <a:r>
              <a:rPr sz="750" spc="25" dirty="0">
                <a:latin typeface="Microsoft Sans Serif"/>
                <a:cs typeface="Microsoft Sans Serif"/>
              </a:rPr>
              <a:t>requisitos de </a:t>
            </a:r>
            <a:r>
              <a:rPr sz="750" spc="30" dirty="0">
                <a:latin typeface="Microsoft Sans Serif"/>
                <a:cs typeface="Microsoft Sans Serif"/>
              </a:rPr>
              <a:t> </a:t>
            </a:r>
            <a:r>
              <a:rPr sz="750" spc="15" dirty="0">
                <a:latin typeface="Microsoft Sans Serif"/>
                <a:cs typeface="Microsoft Sans Serif"/>
              </a:rPr>
              <a:t>capacitación</a:t>
            </a:r>
            <a:r>
              <a:rPr sz="750" spc="-5" dirty="0">
                <a:latin typeface="Microsoft Sans Serif"/>
                <a:cs typeface="Microsoft Sans Serif"/>
              </a:rPr>
              <a:t> </a:t>
            </a:r>
            <a:r>
              <a:rPr sz="750" spc="5" dirty="0">
                <a:latin typeface="Microsoft Sans Serif"/>
                <a:cs typeface="Microsoft Sans Serif"/>
              </a:rPr>
              <a:t>y</a:t>
            </a:r>
            <a:r>
              <a:rPr sz="750" spc="-5" dirty="0">
                <a:latin typeface="Microsoft Sans Serif"/>
                <a:cs typeface="Microsoft Sans Serif"/>
              </a:rPr>
              <a:t> </a:t>
            </a:r>
            <a:r>
              <a:rPr sz="750" spc="10" dirty="0">
                <a:latin typeface="Microsoft Sans Serif"/>
                <a:cs typeface="Microsoft Sans Serif"/>
              </a:rPr>
              <a:t>la</a:t>
            </a:r>
            <a:r>
              <a:rPr sz="750" dirty="0">
                <a:latin typeface="Microsoft Sans Serif"/>
                <a:cs typeface="Microsoft Sans Serif"/>
              </a:rPr>
              <a:t> </a:t>
            </a:r>
            <a:r>
              <a:rPr sz="750" spc="25" dirty="0">
                <a:latin typeface="Microsoft Sans Serif"/>
                <a:cs typeface="Microsoft Sans Serif"/>
              </a:rPr>
              <a:t>preferencia</a:t>
            </a:r>
            <a:r>
              <a:rPr sz="750" spc="-5" dirty="0">
                <a:latin typeface="Microsoft Sans Serif"/>
                <a:cs typeface="Microsoft Sans Serif"/>
              </a:rPr>
              <a:t> </a:t>
            </a:r>
            <a:r>
              <a:rPr sz="750" spc="45" dirty="0">
                <a:latin typeface="Microsoft Sans Serif"/>
                <a:cs typeface="Microsoft Sans Serif"/>
              </a:rPr>
              <a:t>por</a:t>
            </a:r>
            <a:r>
              <a:rPr sz="750" dirty="0">
                <a:latin typeface="Microsoft Sans Serif"/>
                <a:cs typeface="Microsoft Sans Serif"/>
              </a:rPr>
              <a:t> </a:t>
            </a:r>
            <a:r>
              <a:rPr sz="750" spc="45" dirty="0">
                <a:latin typeface="Microsoft Sans Serif"/>
                <a:cs typeface="Microsoft Sans Serif"/>
              </a:rPr>
              <a:t>un</a:t>
            </a:r>
            <a:r>
              <a:rPr sz="750" spc="-5" dirty="0">
                <a:latin typeface="Microsoft Sans Serif"/>
                <a:cs typeface="Microsoft Sans Serif"/>
              </a:rPr>
              <a:t> </a:t>
            </a:r>
            <a:r>
              <a:rPr sz="750" spc="30" dirty="0">
                <a:latin typeface="Microsoft Sans Serif"/>
                <a:cs typeface="Microsoft Sans Serif"/>
              </a:rPr>
              <a:t>enfoque</a:t>
            </a:r>
            <a:r>
              <a:rPr sz="750" dirty="0">
                <a:latin typeface="Microsoft Sans Serif"/>
                <a:cs typeface="Microsoft Sans Serif"/>
              </a:rPr>
              <a:t> </a:t>
            </a:r>
            <a:r>
              <a:rPr sz="750" spc="25" dirty="0">
                <a:latin typeface="Microsoft Sans Serif"/>
                <a:cs typeface="Microsoft Sans Serif"/>
              </a:rPr>
              <a:t>de</a:t>
            </a:r>
            <a:r>
              <a:rPr sz="750" spc="-5" dirty="0">
                <a:latin typeface="Microsoft Sans Serif"/>
                <a:cs typeface="Microsoft Sans Serif"/>
              </a:rPr>
              <a:t> </a:t>
            </a:r>
            <a:r>
              <a:rPr sz="750" spc="20" dirty="0">
                <a:latin typeface="Microsoft Sans Serif"/>
                <a:cs typeface="Microsoft Sans Serif"/>
              </a:rPr>
              <a:t>diseño</a:t>
            </a:r>
            <a:r>
              <a:rPr sz="750" spc="-5" dirty="0">
                <a:latin typeface="Microsoft Sans Serif"/>
                <a:cs typeface="Microsoft Sans Serif"/>
              </a:rPr>
              <a:t> </a:t>
            </a:r>
            <a:r>
              <a:rPr sz="750" spc="25" dirty="0">
                <a:latin typeface="Microsoft Sans Serif"/>
                <a:cs typeface="Microsoft Sans Serif"/>
              </a:rPr>
              <a:t>particular.</a:t>
            </a:r>
            <a:endParaRPr sz="750">
              <a:latin typeface="Microsoft Sans Serif"/>
              <a:cs typeface="Microsoft Sans Serif"/>
            </a:endParaRPr>
          </a:p>
        </p:txBody>
      </p:sp>
      <p:sp>
        <p:nvSpPr>
          <p:cNvPr id="8" name="object 8"/>
          <p:cNvSpPr txBox="1"/>
          <p:nvPr/>
        </p:nvSpPr>
        <p:spPr>
          <a:xfrm>
            <a:off x="1415216" y="2319778"/>
            <a:ext cx="7207515" cy="678904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311150">
              <a:lnSpc>
                <a:spcPct val="100000"/>
              </a:lnSpc>
              <a:spcBef>
                <a:spcPts val="100"/>
              </a:spcBef>
            </a:pPr>
            <a:r>
              <a:rPr sz="750" spc="25" dirty="0">
                <a:latin typeface="Microsoft Sans Serif"/>
                <a:cs typeface="Microsoft Sans Serif"/>
              </a:rPr>
              <a:t>II.</a:t>
            </a:r>
            <a:r>
              <a:rPr sz="750" spc="-10" dirty="0">
                <a:latin typeface="Microsoft Sans Serif"/>
                <a:cs typeface="Microsoft Sans Serif"/>
              </a:rPr>
              <a:t> </a:t>
            </a:r>
            <a:r>
              <a:rPr sz="750" spc="-15" dirty="0">
                <a:latin typeface="Microsoft Sans Serif"/>
                <a:cs typeface="Microsoft Sans Serif"/>
              </a:rPr>
              <a:t>A</a:t>
            </a:r>
            <a:r>
              <a:rPr sz="600" spc="-15" dirty="0">
                <a:latin typeface="Microsoft Sans Serif"/>
                <a:cs typeface="Microsoft Sans Serif"/>
              </a:rPr>
              <a:t>APLICACIÓN</a:t>
            </a:r>
            <a:r>
              <a:rPr sz="600" spc="-10" dirty="0">
                <a:latin typeface="Microsoft Sans Serif"/>
                <a:cs typeface="Microsoft Sans Serif"/>
              </a:rPr>
              <a:t> </a:t>
            </a:r>
            <a:r>
              <a:rPr sz="600" spc="-25" dirty="0">
                <a:latin typeface="Microsoft Sans Serif"/>
                <a:cs typeface="Microsoft Sans Serif"/>
              </a:rPr>
              <a:t>EN</a:t>
            </a:r>
            <a:r>
              <a:rPr sz="600" spc="-10" dirty="0">
                <a:latin typeface="Microsoft Sans Serif"/>
                <a:cs typeface="Microsoft Sans Serif"/>
              </a:rPr>
              <a:t> </a:t>
            </a:r>
            <a:r>
              <a:rPr sz="600" spc="-5" dirty="0">
                <a:latin typeface="Microsoft Sans Serif"/>
                <a:cs typeface="Microsoft Sans Serif"/>
              </a:rPr>
              <a:t>UN</a:t>
            </a:r>
            <a:r>
              <a:rPr sz="750" spc="-5" dirty="0">
                <a:latin typeface="Microsoft Sans Serif"/>
                <a:cs typeface="Microsoft Sans Serif"/>
              </a:rPr>
              <a:t>t</a:t>
            </a:r>
            <a:r>
              <a:rPr sz="600" spc="-5" dirty="0">
                <a:latin typeface="Microsoft Sans Serif"/>
                <a:cs typeface="Microsoft Sans Serif"/>
              </a:rPr>
              <a:t>típico</a:t>
            </a:r>
            <a:r>
              <a:rPr sz="750" spc="-5" dirty="0">
                <a:latin typeface="Microsoft Sans Serif"/>
                <a:cs typeface="Microsoft Sans Serif"/>
              </a:rPr>
              <a:t>GRAMO</a:t>
            </a:r>
            <a:r>
              <a:rPr sz="600" spc="-5" dirty="0">
                <a:latin typeface="Microsoft Sans Serif"/>
                <a:cs typeface="Microsoft Sans Serif"/>
              </a:rPr>
              <a:t>ENERGANDO</a:t>
            </a:r>
            <a:r>
              <a:rPr sz="750" spc="-5" dirty="0">
                <a:latin typeface="Microsoft Sans Serif"/>
                <a:cs typeface="Microsoft Sans Serif"/>
              </a:rPr>
              <a:t>Ud.</a:t>
            </a:r>
            <a:r>
              <a:rPr sz="600" spc="-5" dirty="0">
                <a:latin typeface="Microsoft Sans Serif"/>
                <a:cs typeface="Microsoft Sans Serif"/>
              </a:rPr>
              <a:t>LIENDRE</a:t>
            </a:r>
            <a:endParaRPr sz="600">
              <a:latin typeface="Microsoft Sans Serif"/>
              <a:cs typeface="Microsoft Sans Serif"/>
            </a:endParaRPr>
          </a:p>
          <a:p>
            <a:pPr marL="12700">
              <a:lnSpc>
                <a:spcPct val="100000"/>
              </a:lnSpc>
              <a:spcBef>
                <a:spcPts val="840"/>
              </a:spcBef>
            </a:pPr>
            <a:r>
              <a:rPr sz="750" spc="-15" dirty="0">
                <a:latin typeface="Microsoft Sans Serif"/>
                <a:cs typeface="Microsoft Sans Serif"/>
              </a:rPr>
              <a:t>A.</a:t>
            </a:r>
            <a:r>
              <a:rPr sz="750" spc="-20" dirty="0">
                <a:latin typeface="Microsoft Sans Serif"/>
                <a:cs typeface="Microsoft Sans Serif"/>
              </a:rPr>
              <a:t> </a:t>
            </a:r>
            <a:r>
              <a:rPr sz="750" spc="10" dirty="0">
                <a:latin typeface="Microsoft Sans Serif"/>
                <a:cs typeface="Microsoft Sans Serif"/>
              </a:rPr>
              <a:t>Funciones</a:t>
            </a:r>
            <a:r>
              <a:rPr sz="750" spc="-15" dirty="0">
                <a:latin typeface="Microsoft Sans Serif"/>
                <a:cs typeface="Microsoft Sans Serif"/>
              </a:rPr>
              <a:t> </a:t>
            </a:r>
            <a:r>
              <a:rPr sz="750" spc="25" dirty="0">
                <a:latin typeface="Microsoft Sans Serif"/>
                <a:cs typeface="Microsoft Sans Serif"/>
              </a:rPr>
              <a:t>de</a:t>
            </a:r>
            <a:r>
              <a:rPr sz="750" spc="-15" dirty="0">
                <a:latin typeface="Microsoft Sans Serif"/>
                <a:cs typeface="Microsoft Sans Serif"/>
              </a:rPr>
              <a:t> </a:t>
            </a:r>
            <a:r>
              <a:rPr sz="750" spc="25" dirty="0">
                <a:latin typeface="Microsoft Sans Serif"/>
                <a:cs typeface="Microsoft Sans Serif"/>
              </a:rPr>
              <a:t>protección</a:t>
            </a:r>
            <a:endParaRPr sz="750">
              <a:latin typeface="Microsoft Sans Serif"/>
              <a:cs typeface="Microsoft Sans Serif"/>
            </a:endParaRPr>
          </a:p>
          <a:p>
            <a:pPr marL="12700" marR="5080" indent="154940">
              <a:lnSpc>
                <a:spcPct val="133300"/>
              </a:lnSpc>
              <a:spcBef>
                <a:spcPts val="240"/>
              </a:spcBef>
            </a:pPr>
            <a:r>
              <a:rPr sz="750" spc="-15" dirty="0">
                <a:latin typeface="Microsoft Sans Serif"/>
                <a:cs typeface="Microsoft Sans Serif"/>
              </a:rPr>
              <a:t>Las</a:t>
            </a:r>
            <a:r>
              <a:rPr sz="750" spc="5" dirty="0">
                <a:latin typeface="Microsoft Sans Serif"/>
                <a:cs typeface="Microsoft Sans Serif"/>
              </a:rPr>
              <a:t> </a:t>
            </a:r>
            <a:r>
              <a:rPr sz="750" spc="20" dirty="0">
                <a:latin typeface="Microsoft Sans Serif"/>
                <a:cs typeface="Microsoft Sans Serif"/>
              </a:rPr>
              <a:t>funciones</a:t>
            </a:r>
            <a:r>
              <a:rPr sz="750" spc="5" dirty="0">
                <a:latin typeface="Microsoft Sans Serif"/>
                <a:cs typeface="Microsoft Sans Serif"/>
              </a:rPr>
              <a:t> </a:t>
            </a:r>
            <a:r>
              <a:rPr sz="750" spc="25" dirty="0">
                <a:latin typeface="Microsoft Sans Serif"/>
                <a:cs typeface="Microsoft Sans Serif"/>
              </a:rPr>
              <a:t>de</a:t>
            </a:r>
            <a:r>
              <a:rPr sz="750" spc="10" dirty="0">
                <a:latin typeface="Microsoft Sans Serif"/>
                <a:cs typeface="Microsoft Sans Serif"/>
              </a:rPr>
              <a:t> </a:t>
            </a:r>
            <a:r>
              <a:rPr sz="750" spc="25" dirty="0">
                <a:latin typeface="Microsoft Sans Serif"/>
                <a:cs typeface="Microsoft Sans Serif"/>
              </a:rPr>
              <a:t>protección</a:t>
            </a:r>
            <a:r>
              <a:rPr sz="750" spc="5" dirty="0">
                <a:latin typeface="Microsoft Sans Serif"/>
                <a:cs typeface="Microsoft Sans Serif"/>
              </a:rPr>
              <a:t> </a:t>
            </a:r>
            <a:r>
              <a:rPr sz="750" spc="25" dirty="0">
                <a:latin typeface="Microsoft Sans Serif"/>
                <a:cs typeface="Microsoft Sans Serif"/>
              </a:rPr>
              <a:t>proporcionadas</a:t>
            </a:r>
            <a:r>
              <a:rPr sz="750" spc="10" dirty="0">
                <a:latin typeface="Microsoft Sans Serif"/>
                <a:cs typeface="Microsoft Sans Serif"/>
              </a:rPr>
              <a:t> </a:t>
            </a:r>
            <a:r>
              <a:rPr sz="750" spc="30" dirty="0">
                <a:latin typeface="Microsoft Sans Serif"/>
                <a:cs typeface="Microsoft Sans Serif"/>
              </a:rPr>
              <a:t>tradicionalmente</a:t>
            </a:r>
            <a:r>
              <a:rPr sz="750" spc="5" dirty="0">
                <a:latin typeface="Microsoft Sans Serif"/>
                <a:cs typeface="Microsoft Sans Serif"/>
              </a:rPr>
              <a:t> </a:t>
            </a:r>
            <a:r>
              <a:rPr sz="750" spc="45" dirty="0">
                <a:latin typeface="Microsoft Sans Serif"/>
                <a:cs typeface="Microsoft Sans Serif"/>
              </a:rPr>
              <a:t>por </a:t>
            </a:r>
            <a:r>
              <a:rPr sz="750" spc="-180" dirty="0">
                <a:latin typeface="Microsoft Sans Serif"/>
                <a:cs typeface="Microsoft Sans Serif"/>
              </a:rPr>
              <a:t> </a:t>
            </a:r>
            <a:r>
              <a:rPr sz="750" spc="15" dirty="0">
                <a:latin typeface="Microsoft Sans Serif"/>
                <a:cs typeface="Microsoft Sans Serif"/>
              </a:rPr>
              <a:t>relés </a:t>
            </a:r>
            <a:r>
              <a:rPr sz="750" spc="25" dirty="0">
                <a:latin typeface="Microsoft Sans Serif"/>
                <a:cs typeface="Microsoft Sans Serif"/>
              </a:rPr>
              <a:t>de </a:t>
            </a:r>
            <a:r>
              <a:rPr sz="750" spc="30" dirty="0">
                <a:latin typeface="Microsoft Sans Serif"/>
                <a:cs typeface="Microsoft Sans Serif"/>
              </a:rPr>
              <a:t>componentes </a:t>
            </a:r>
            <a:r>
              <a:rPr sz="750" spc="20" dirty="0">
                <a:latin typeface="Microsoft Sans Serif"/>
                <a:cs typeface="Microsoft Sans Serif"/>
              </a:rPr>
              <a:t>individuales </a:t>
            </a:r>
            <a:r>
              <a:rPr sz="750" spc="5" dirty="0">
                <a:latin typeface="Microsoft Sans Serif"/>
                <a:cs typeface="Microsoft Sans Serif"/>
              </a:rPr>
              <a:t>y </a:t>
            </a:r>
            <a:r>
              <a:rPr sz="750" spc="30" dirty="0">
                <a:latin typeface="Microsoft Sans Serif"/>
                <a:cs typeface="Microsoft Sans Serif"/>
              </a:rPr>
              <a:t>ahora </a:t>
            </a:r>
            <a:r>
              <a:rPr sz="750" spc="25" dirty="0">
                <a:latin typeface="Microsoft Sans Serif"/>
                <a:cs typeface="Microsoft Sans Serif"/>
              </a:rPr>
              <a:t>integradas en </a:t>
            </a:r>
            <a:r>
              <a:rPr sz="750" spc="20" dirty="0">
                <a:latin typeface="Microsoft Sans Serif"/>
                <a:cs typeface="Microsoft Sans Serif"/>
              </a:rPr>
              <a:t>paquetes </a:t>
            </a:r>
            <a:r>
              <a:rPr sz="750" spc="25" dirty="0">
                <a:latin typeface="Microsoft Sans Serif"/>
                <a:cs typeface="Microsoft Sans Serif"/>
              </a:rPr>
              <a:t> </a:t>
            </a:r>
            <a:r>
              <a:rPr sz="750" spc="-30" dirty="0">
                <a:latin typeface="Microsoft Sans Serif"/>
                <a:cs typeface="Microsoft Sans Serif"/>
              </a:rPr>
              <a:t>MGPS</a:t>
            </a:r>
            <a:r>
              <a:rPr sz="750" spc="-5" dirty="0">
                <a:latin typeface="Microsoft Sans Serif"/>
                <a:cs typeface="Microsoft Sans Serif"/>
              </a:rPr>
              <a:t> </a:t>
            </a:r>
            <a:r>
              <a:rPr sz="750" spc="20" dirty="0">
                <a:latin typeface="Microsoft Sans Serif"/>
                <a:cs typeface="Microsoft Sans Serif"/>
              </a:rPr>
              <a:t>incluyen</a:t>
            </a:r>
            <a:r>
              <a:rPr sz="750" spc="-5" dirty="0">
                <a:latin typeface="Microsoft Sans Serif"/>
                <a:cs typeface="Microsoft Sans Serif"/>
              </a:rPr>
              <a:t> </a:t>
            </a:r>
            <a:r>
              <a:rPr sz="750" spc="20" dirty="0">
                <a:latin typeface="Microsoft Sans Serif"/>
                <a:cs typeface="Microsoft Sans Serif"/>
              </a:rPr>
              <a:t>dos</a:t>
            </a:r>
            <a:r>
              <a:rPr sz="750" spc="-5" dirty="0">
                <a:latin typeface="Microsoft Sans Serif"/>
                <a:cs typeface="Microsoft Sans Serif"/>
              </a:rPr>
              <a:t> </a:t>
            </a:r>
            <a:r>
              <a:rPr sz="750" spc="35" dirty="0">
                <a:latin typeface="Microsoft Sans Serif"/>
                <a:cs typeface="Microsoft Sans Serif"/>
              </a:rPr>
              <a:t>o</a:t>
            </a:r>
            <a:r>
              <a:rPr sz="750" spc="-10" dirty="0">
                <a:latin typeface="Microsoft Sans Serif"/>
                <a:cs typeface="Microsoft Sans Serif"/>
              </a:rPr>
              <a:t> </a:t>
            </a:r>
            <a:r>
              <a:rPr sz="750" spc="20" dirty="0">
                <a:latin typeface="Microsoft Sans Serif"/>
                <a:cs typeface="Microsoft Sans Serif"/>
              </a:rPr>
              <a:t>más</a:t>
            </a:r>
            <a:r>
              <a:rPr sz="750" spc="-5" dirty="0">
                <a:latin typeface="Microsoft Sans Serif"/>
                <a:cs typeface="Microsoft Sans Serif"/>
              </a:rPr>
              <a:t> </a:t>
            </a:r>
            <a:r>
              <a:rPr sz="750" spc="25" dirty="0">
                <a:latin typeface="Microsoft Sans Serif"/>
                <a:cs typeface="Microsoft Sans Serif"/>
              </a:rPr>
              <a:t>de</a:t>
            </a:r>
            <a:r>
              <a:rPr sz="750" spc="-5" dirty="0">
                <a:latin typeface="Microsoft Sans Serif"/>
                <a:cs typeface="Microsoft Sans Serif"/>
              </a:rPr>
              <a:t> </a:t>
            </a:r>
            <a:r>
              <a:rPr sz="750" dirty="0">
                <a:latin typeface="Microsoft Sans Serif"/>
                <a:cs typeface="Microsoft Sans Serif"/>
              </a:rPr>
              <a:t>las</a:t>
            </a:r>
            <a:r>
              <a:rPr sz="750" spc="-5" dirty="0">
                <a:latin typeface="Microsoft Sans Serif"/>
                <a:cs typeface="Microsoft Sans Serif"/>
              </a:rPr>
              <a:t> </a:t>
            </a:r>
            <a:r>
              <a:rPr sz="750" spc="15" dirty="0">
                <a:latin typeface="Microsoft Sans Serif"/>
                <a:cs typeface="Microsoft Sans Serif"/>
              </a:rPr>
              <a:t>siguientes:</a:t>
            </a:r>
            <a:endParaRPr sz="750">
              <a:latin typeface="Microsoft Sans Serif"/>
              <a:cs typeface="Microsoft Sans Serif"/>
            </a:endParaRPr>
          </a:p>
        </p:txBody>
      </p:sp>
      <p:sp>
        <p:nvSpPr>
          <p:cNvPr id="9" name="object 9"/>
          <p:cNvSpPr txBox="1"/>
          <p:nvPr/>
        </p:nvSpPr>
        <p:spPr>
          <a:xfrm>
            <a:off x="1937609" y="3187225"/>
            <a:ext cx="5796396" cy="779829"/>
          </a:xfrm>
          <a:prstGeom prst="rect">
            <a:avLst/>
          </a:prstGeom>
        </p:spPr>
        <p:txBody>
          <a:bodyPr vert="horz" wrap="square" lIns="0" tIns="22860" rIns="0" bIns="0" rtlCol="0">
            <a:spAutoFit/>
          </a:bodyPr>
          <a:lstStyle/>
          <a:p>
            <a:pPr marL="184785" indent="-172720">
              <a:lnSpc>
                <a:spcPct val="100000"/>
              </a:lnSpc>
              <a:spcBef>
                <a:spcPts val="180"/>
              </a:spcBef>
              <a:buSzPct val="142857"/>
              <a:buChar char="•"/>
              <a:tabLst>
                <a:tab pos="185420" algn="l"/>
              </a:tabLst>
            </a:pPr>
            <a:r>
              <a:rPr sz="700" spc="15" dirty="0">
                <a:latin typeface="Microsoft Sans Serif"/>
                <a:cs typeface="Microsoft Sans Serif"/>
              </a:rPr>
              <a:t>Diferencial</a:t>
            </a:r>
            <a:r>
              <a:rPr sz="700" spc="-10" dirty="0">
                <a:latin typeface="Microsoft Sans Serif"/>
                <a:cs typeface="Microsoft Sans Serif"/>
              </a:rPr>
              <a:t> </a:t>
            </a:r>
            <a:r>
              <a:rPr sz="700" spc="20" dirty="0">
                <a:latin typeface="Microsoft Sans Serif"/>
                <a:cs typeface="Microsoft Sans Serif"/>
              </a:rPr>
              <a:t>de</a:t>
            </a:r>
            <a:r>
              <a:rPr sz="700" spc="-5" dirty="0">
                <a:latin typeface="Microsoft Sans Serif"/>
                <a:cs typeface="Microsoft Sans Serif"/>
              </a:rPr>
              <a:t> </a:t>
            </a:r>
            <a:r>
              <a:rPr sz="700" spc="10" dirty="0">
                <a:latin typeface="Microsoft Sans Serif"/>
                <a:cs typeface="Microsoft Sans Serif"/>
              </a:rPr>
              <a:t>fase</a:t>
            </a:r>
            <a:r>
              <a:rPr sz="700" spc="-5" dirty="0">
                <a:latin typeface="Microsoft Sans Serif"/>
                <a:cs typeface="Microsoft Sans Serif"/>
              </a:rPr>
              <a:t> </a:t>
            </a:r>
            <a:r>
              <a:rPr sz="700" spc="20" dirty="0">
                <a:latin typeface="Microsoft Sans Serif"/>
                <a:cs typeface="Microsoft Sans Serif"/>
              </a:rPr>
              <a:t>del</a:t>
            </a:r>
            <a:r>
              <a:rPr sz="700" spc="-5" dirty="0">
                <a:latin typeface="Microsoft Sans Serif"/>
                <a:cs typeface="Microsoft Sans Serif"/>
              </a:rPr>
              <a:t> </a:t>
            </a:r>
            <a:r>
              <a:rPr sz="700" spc="30" dirty="0">
                <a:latin typeface="Microsoft Sans Serif"/>
                <a:cs typeface="Microsoft Sans Serif"/>
              </a:rPr>
              <a:t>generador</a:t>
            </a:r>
            <a:r>
              <a:rPr sz="700" spc="-5" dirty="0">
                <a:latin typeface="Microsoft Sans Serif"/>
                <a:cs typeface="Microsoft Sans Serif"/>
              </a:rPr>
              <a:t> </a:t>
            </a:r>
            <a:r>
              <a:rPr sz="700" spc="-15" dirty="0">
                <a:latin typeface="Microsoft Sans Serif"/>
                <a:cs typeface="Microsoft Sans Serif"/>
              </a:rPr>
              <a:t>(87G)</a:t>
            </a:r>
            <a:endParaRPr sz="700">
              <a:latin typeface="Microsoft Sans Serif"/>
              <a:cs typeface="Microsoft Sans Serif"/>
            </a:endParaRPr>
          </a:p>
          <a:p>
            <a:pPr marL="184785" indent="-172720">
              <a:lnSpc>
                <a:spcPct val="100000"/>
              </a:lnSpc>
              <a:spcBef>
                <a:spcPts val="370"/>
              </a:spcBef>
              <a:buSzPct val="133333"/>
              <a:buChar char="•"/>
              <a:tabLst>
                <a:tab pos="185420" algn="l"/>
              </a:tabLst>
            </a:pPr>
            <a:r>
              <a:rPr sz="750" spc="20" dirty="0">
                <a:latin typeface="Microsoft Sans Serif"/>
                <a:cs typeface="Microsoft Sans Serif"/>
              </a:rPr>
              <a:t>Diferencial</a:t>
            </a:r>
            <a:r>
              <a:rPr sz="750" spc="-10" dirty="0">
                <a:latin typeface="Microsoft Sans Serif"/>
                <a:cs typeface="Microsoft Sans Serif"/>
              </a:rPr>
              <a:t> </a:t>
            </a:r>
            <a:r>
              <a:rPr sz="750" spc="25" dirty="0">
                <a:latin typeface="Microsoft Sans Serif"/>
                <a:cs typeface="Microsoft Sans Serif"/>
              </a:rPr>
              <a:t>de</a:t>
            </a:r>
            <a:r>
              <a:rPr sz="750" spc="-5" dirty="0">
                <a:latin typeface="Microsoft Sans Serif"/>
                <a:cs typeface="Microsoft Sans Serif"/>
              </a:rPr>
              <a:t> </a:t>
            </a:r>
            <a:r>
              <a:rPr sz="750" spc="35" dirty="0">
                <a:latin typeface="Microsoft Sans Serif"/>
                <a:cs typeface="Microsoft Sans Serif"/>
              </a:rPr>
              <a:t>tierra</a:t>
            </a:r>
            <a:r>
              <a:rPr sz="750" spc="-10" dirty="0">
                <a:latin typeface="Microsoft Sans Serif"/>
                <a:cs typeface="Microsoft Sans Serif"/>
              </a:rPr>
              <a:t> </a:t>
            </a:r>
            <a:r>
              <a:rPr sz="750" spc="20" dirty="0">
                <a:latin typeface="Microsoft Sans Serif"/>
                <a:cs typeface="Microsoft Sans Serif"/>
              </a:rPr>
              <a:t>del</a:t>
            </a:r>
            <a:r>
              <a:rPr sz="750" spc="-5" dirty="0">
                <a:latin typeface="Microsoft Sans Serif"/>
                <a:cs typeface="Microsoft Sans Serif"/>
              </a:rPr>
              <a:t> </a:t>
            </a:r>
            <a:r>
              <a:rPr sz="750" spc="30" dirty="0">
                <a:latin typeface="Microsoft Sans Serif"/>
                <a:cs typeface="Microsoft Sans Serif"/>
              </a:rPr>
              <a:t>generador</a:t>
            </a:r>
            <a:r>
              <a:rPr sz="750" spc="-5" dirty="0">
                <a:latin typeface="Microsoft Sans Serif"/>
                <a:cs typeface="Microsoft Sans Serif"/>
              </a:rPr>
              <a:t> </a:t>
            </a:r>
            <a:r>
              <a:rPr sz="750" spc="-10" dirty="0">
                <a:latin typeface="Microsoft Sans Serif"/>
                <a:cs typeface="Microsoft Sans Serif"/>
              </a:rPr>
              <a:t>(87GN)</a:t>
            </a:r>
            <a:endParaRPr sz="750">
              <a:latin typeface="Microsoft Sans Serif"/>
              <a:cs typeface="Microsoft Sans Serif"/>
            </a:endParaRPr>
          </a:p>
          <a:p>
            <a:pPr marL="184785" marR="5080" indent="-170815">
              <a:lnSpc>
                <a:spcPct val="142800"/>
              </a:lnSpc>
              <a:spcBef>
                <a:spcPts val="75"/>
              </a:spcBef>
              <a:buSzPct val="142857"/>
              <a:buChar char="•"/>
              <a:tabLst>
                <a:tab pos="185420" algn="l"/>
              </a:tabLst>
            </a:pPr>
            <a:r>
              <a:rPr sz="700" spc="15" dirty="0">
                <a:latin typeface="Microsoft Sans Serif"/>
                <a:cs typeface="Microsoft Sans Serif"/>
              </a:rPr>
              <a:t>Diferencial</a:t>
            </a:r>
            <a:r>
              <a:rPr sz="700" dirty="0">
                <a:latin typeface="Microsoft Sans Serif"/>
                <a:cs typeface="Microsoft Sans Serif"/>
              </a:rPr>
              <a:t> </a:t>
            </a:r>
            <a:r>
              <a:rPr sz="700" spc="20" dirty="0">
                <a:latin typeface="Microsoft Sans Serif"/>
                <a:cs typeface="Microsoft Sans Serif"/>
              </a:rPr>
              <a:t>de</a:t>
            </a:r>
            <a:r>
              <a:rPr sz="700" dirty="0">
                <a:latin typeface="Microsoft Sans Serif"/>
                <a:cs typeface="Microsoft Sans Serif"/>
              </a:rPr>
              <a:t> </a:t>
            </a:r>
            <a:r>
              <a:rPr sz="700" spc="35" dirty="0">
                <a:latin typeface="Microsoft Sans Serif"/>
                <a:cs typeface="Microsoft Sans Serif"/>
              </a:rPr>
              <a:t>transformador</a:t>
            </a:r>
            <a:r>
              <a:rPr sz="700" dirty="0">
                <a:latin typeface="Microsoft Sans Serif"/>
                <a:cs typeface="Microsoft Sans Serif"/>
              </a:rPr>
              <a:t> </a:t>
            </a:r>
            <a:r>
              <a:rPr sz="700" spc="-40" dirty="0">
                <a:latin typeface="Microsoft Sans Serif"/>
                <a:cs typeface="Microsoft Sans Serif"/>
              </a:rPr>
              <a:t>GSU</a:t>
            </a:r>
            <a:r>
              <a:rPr sz="700" dirty="0">
                <a:latin typeface="Microsoft Sans Serif"/>
                <a:cs typeface="Microsoft Sans Serif"/>
              </a:rPr>
              <a:t> </a:t>
            </a:r>
            <a:r>
              <a:rPr sz="700" spc="25" dirty="0">
                <a:latin typeface="Microsoft Sans Serif"/>
                <a:cs typeface="Microsoft Sans Serif"/>
              </a:rPr>
              <a:t>(generador</a:t>
            </a:r>
            <a:r>
              <a:rPr sz="700" dirty="0">
                <a:latin typeface="Microsoft Sans Serif"/>
                <a:cs typeface="Microsoft Sans Serif"/>
              </a:rPr>
              <a:t> </a:t>
            </a:r>
            <a:r>
              <a:rPr sz="700" spc="15" dirty="0">
                <a:latin typeface="Microsoft Sans Serif"/>
                <a:cs typeface="Microsoft Sans Serif"/>
              </a:rPr>
              <a:t>elevador) </a:t>
            </a:r>
            <a:r>
              <a:rPr sz="700" spc="-175" dirty="0">
                <a:latin typeface="Microsoft Sans Serif"/>
                <a:cs typeface="Microsoft Sans Serif"/>
              </a:rPr>
              <a:t> </a:t>
            </a:r>
            <a:r>
              <a:rPr sz="700" spc="-15" dirty="0">
                <a:latin typeface="Microsoft Sans Serif"/>
                <a:cs typeface="Microsoft Sans Serif"/>
              </a:rPr>
              <a:t>(87T)</a:t>
            </a:r>
            <a:endParaRPr sz="700">
              <a:latin typeface="Microsoft Sans Serif"/>
              <a:cs typeface="Microsoft Sans Serif"/>
            </a:endParaRPr>
          </a:p>
          <a:p>
            <a:pPr marL="184785" indent="-171450">
              <a:lnSpc>
                <a:spcPct val="100000"/>
              </a:lnSpc>
              <a:spcBef>
                <a:spcPts val="434"/>
              </a:spcBef>
              <a:buSzPct val="142857"/>
              <a:buChar char="•"/>
              <a:tabLst>
                <a:tab pos="185420" algn="l"/>
              </a:tabLst>
            </a:pPr>
            <a:r>
              <a:rPr sz="700" spc="15" dirty="0">
                <a:latin typeface="Microsoft Sans Serif"/>
                <a:cs typeface="Microsoft Sans Serif"/>
              </a:rPr>
              <a:t>Tierra</a:t>
            </a:r>
            <a:r>
              <a:rPr sz="700" spc="-15" dirty="0">
                <a:latin typeface="Microsoft Sans Serif"/>
                <a:cs typeface="Microsoft Sans Serif"/>
              </a:rPr>
              <a:t> </a:t>
            </a:r>
            <a:r>
              <a:rPr sz="700" spc="20" dirty="0">
                <a:latin typeface="Microsoft Sans Serif"/>
                <a:cs typeface="Microsoft Sans Serif"/>
              </a:rPr>
              <a:t>del</a:t>
            </a:r>
            <a:r>
              <a:rPr sz="700" spc="-15" dirty="0">
                <a:latin typeface="Microsoft Sans Serif"/>
                <a:cs typeface="Microsoft Sans Serif"/>
              </a:rPr>
              <a:t> </a:t>
            </a:r>
            <a:r>
              <a:rPr sz="700" spc="25" dirty="0">
                <a:latin typeface="Microsoft Sans Serif"/>
                <a:cs typeface="Microsoft Sans Serif"/>
              </a:rPr>
              <a:t>estator</a:t>
            </a:r>
            <a:r>
              <a:rPr sz="700" spc="-15" dirty="0">
                <a:latin typeface="Microsoft Sans Serif"/>
                <a:cs typeface="Microsoft Sans Serif"/>
              </a:rPr>
              <a:t> (59G)</a:t>
            </a:r>
            <a:endParaRPr sz="700">
              <a:latin typeface="Microsoft Sans Serif"/>
              <a:cs typeface="Microsoft Sans Serif"/>
            </a:endParaRPr>
          </a:p>
          <a:p>
            <a:pPr marL="184785" indent="-171450">
              <a:lnSpc>
                <a:spcPct val="100000"/>
              </a:lnSpc>
              <a:spcBef>
                <a:spcPts val="530"/>
              </a:spcBef>
              <a:buSzPct val="166666"/>
              <a:buChar char="•"/>
              <a:tabLst>
                <a:tab pos="185420" algn="l"/>
              </a:tabLst>
            </a:pPr>
            <a:r>
              <a:rPr sz="600" spc="5" dirty="0">
                <a:latin typeface="Microsoft Sans Serif"/>
                <a:cs typeface="Microsoft Sans Serif"/>
              </a:rPr>
              <a:t>100</a:t>
            </a:r>
            <a:r>
              <a:rPr sz="600" spc="-10" dirty="0">
                <a:latin typeface="Microsoft Sans Serif"/>
                <a:cs typeface="Microsoft Sans Serif"/>
              </a:rPr>
              <a:t> </a:t>
            </a:r>
            <a:r>
              <a:rPr sz="600" spc="35" dirty="0">
                <a:latin typeface="Microsoft Sans Serif"/>
                <a:cs typeface="Microsoft Sans Serif"/>
              </a:rPr>
              <a:t>por</a:t>
            </a:r>
            <a:r>
              <a:rPr sz="600" spc="-5" dirty="0">
                <a:latin typeface="Microsoft Sans Serif"/>
                <a:cs typeface="Microsoft Sans Serif"/>
              </a:rPr>
              <a:t> </a:t>
            </a:r>
            <a:r>
              <a:rPr sz="600" spc="20" dirty="0">
                <a:latin typeface="Microsoft Sans Serif"/>
                <a:cs typeface="Microsoft Sans Serif"/>
              </a:rPr>
              <a:t>ciento</a:t>
            </a:r>
            <a:r>
              <a:rPr sz="600" spc="-5" dirty="0">
                <a:latin typeface="Microsoft Sans Serif"/>
                <a:cs typeface="Microsoft Sans Serif"/>
              </a:rPr>
              <a:t> </a:t>
            </a:r>
            <a:r>
              <a:rPr sz="600" spc="20" dirty="0">
                <a:latin typeface="Microsoft Sans Serif"/>
                <a:cs typeface="Microsoft Sans Serif"/>
              </a:rPr>
              <a:t>de</a:t>
            </a:r>
            <a:r>
              <a:rPr sz="600" spc="-5" dirty="0">
                <a:latin typeface="Microsoft Sans Serif"/>
                <a:cs typeface="Microsoft Sans Serif"/>
              </a:rPr>
              <a:t> </a:t>
            </a:r>
            <a:r>
              <a:rPr sz="600" spc="25" dirty="0">
                <a:latin typeface="Microsoft Sans Serif"/>
                <a:cs typeface="Microsoft Sans Serif"/>
              </a:rPr>
              <a:t>tierra</a:t>
            </a:r>
            <a:r>
              <a:rPr sz="600" spc="-5" dirty="0">
                <a:latin typeface="Microsoft Sans Serif"/>
                <a:cs typeface="Microsoft Sans Serif"/>
              </a:rPr>
              <a:t> </a:t>
            </a:r>
            <a:r>
              <a:rPr sz="600" spc="15" dirty="0">
                <a:latin typeface="Microsoft Sans Serif"/>
                <a:cs typeface="Microsoft Sans Serif"/>
              </a:rPr>
              <a:t>del</a:t>
            </a:r>
            <a:r>
              <a:rPr sz="600" spc="-5" dirty="0">
                <a:latin typeface="Microsoft Sans Serif"/>
                <a:cs typeface="Microsoft Sans Serif"/>
              </a:rPr>
              <a:t> </a:t>
            </a:r>
            <a:r>
              <a:rPr sz="600" spc="20" dirty="0">
                <a:latin typeface="Microsoft Sans Serif"/>
                <a:cs typeface="Microsoft Sans Serif"/>
              </a:rPr>
              <a:t>estator</a:t>
            </a:r>
            <a:endParaRPr sz="600">
              <a:latin typeface="Microsoft Sans Serif"/>
              <a:cs typeface="Microsoft Sans Serif"/>
            </a:endParaRPr>
          </a:p>
        </p:txBody>
      </p:sp>
      <p:sp>
        <p:nvSpPr>
          <p:cNvPr id="10" name="object 10"/>
          <p:cNvSpPr txBox="1"/>
          <p:nvPr/>
        </p:nvSpPr>
        <p:spPr>
          <a:xfrm>
            <a:off x="2337254" y="4137347"/>
            <a:ext cx="5477945" cy="436017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81610" indent="-169545">
              <a:lnSpc>
                <a:spcPts val="1150"/>
              </a:lnSpc>
              <a:buSzPct val="133333"/>
              <a:buFont typeface="Cambria"/>
              <a:buChar char="–"/>
              <a:tabLst>
                <a:tab pos="182245" algn="l"/>
              </a:tabLst>
            </a:pPr>
            <a:r>
              <a:rPr sz="750" spc="20" dirty="0">
                <a:latin typeface="Microsoft Sans Serif"/>
                <a:cs typeface="Microsoft Sans Serif"/>
              </a:rPr>
              <a:t>Subtensión</a:t>
            </a:r>
            <a:r>
              <a:rPr sz="750" spc="-5" dirty="0">
                <a:latin typeface="Microsoft Sans Serif"/>
                <a:cs typeface="Microsoft Sans Serif"/>
              </a:rPr>
              <a:t> </a:t>
            </a:r>
            <a:r>
              <a:rPr sz="750" spc="25" dirty="0">
                <a:latin typeface="Microsoft Sans Serif"/>
                <a:cs typeface="Microsoft Sans Serif"/>
              </a:rPr>
              <a:t>de</a:t>
            </a:r>
            <a:r>
              <a:rPr sz="750" spc="-5" dirty="0">
                <a:latin typeface="Microsoft Sans Serif"/>
                <a:cs typeface="Microsoft Sans Serif"/>
              </a:rPr>
              <a:t> </a:t>
            </a:r>
            <a:r>
              <a:rPr sz="750" spc="40" dirty="0">
                <a:latin typeface="Microsoft Sans Serif"/>
                <a:cs typeface="Microsoft Sans Serif"/>
              </a:rPr>
              <a:t>neutro</a:t>
            </a:r>
            <a:r>
              <a:rPr sz="750" spc="-5" dirty="0">
                <a:latin typeface="Microsoft Sans Serif"/>
                <a:cs typeface="Microsoft Sans Serif"/>
              </a:rPr>
              <a:t> </a:t>
            </a:r>
            <a:r>
              <a:rPr sz="750" spc="20" dirty="0">
                <a:latin typeface="Microsoft Sans Serif"/>
                <a:cs typeface="Microsoft Sans Serif"/>
              </a:rPr>
              <a:t>del</a:t>
            </a:r>
            <a:r>
              <a:rPr sz="750" spc="-5" dirty="0">
                <a:latin typeface="Microsoft Sans Serif"/>
                <a:cs typeface="Microsoft Sans Serif"/>
              </a:rPr>
              <a:t> </a:t>
            </a:r>
            <a:r>
              <a:rPr sz="750" spc="25" dirty="0">
                <a:latin typeface="Microsoft Sans Serif"/>
                <a:cs typeface="Microsoft Sans Serif"/>
              </a:rPr>
              <a:t>tercer</a:t>
            </a:r>
            <a:r>
              <a:rPr sz="750" spc="-5" dirty="0">
                <a:latin typeface="Microsoft Sans Serif"/>
                <a:cs typeface="Microsoft Sans Serif"/>
              </a:rPr>
              <a:t> </a:t>
            </a:r>
            <a:r>
              <a:rPr sz="750" spc="30" dirty="0">
                <a:latin typeface="Microsoft Sans Serif"/>
                <a:cs typeface="Microsoft Sans Serif"/>
              </a:rPr>
              <a:t>armónico</a:t>
            </a:r>
            <a:r>
              <a:rPr sz="750" spc="-5" dirty="0">
                <a:latin typeface="Microsoft Sans Serif"/>
                <a:cs typeface="Microsoft Sans Serif"/>
              </a:rPr>
              <a:t> </a:t>
            </a:r>
            <a:r>
              <a:rPr sz="750" spc="-10" dirty="0">
                <a:latin typeface="Microsoft Sans Serif"/>
                <a:cs typeface="Microsoft Sans Serif"/>
              </a:rPr>
              <a:t>(27TH)</a:t>
            </a:r>
            <a:endParaRPr sz="750">
              <a:latin typeface="Microsoft Sans Serif"/>
              <a:cs typeface="Microsoft Sans Serif"/>
            </a:endParaRPr>
          </a:p>
          <a:p>
            <a:pPr marL="181610" marR="28575" indent="-169545">
              <a:lnSpc>
                <a:spcPts val="1200"/>
              </a:lnSpc>
              <a:spcBef>
                <a:spcPts val="125"/>
              </a:spcBef>
              <a:buSzPct val="142857"/>
              <a:buFont typeface="Cambria"/>
              <a:buChar char="–"/>
              <a:tabLst>
                <a:tab pos="182245" algn="l"/>
              </a:tabLst>
            </a:pPr>
            <a:r>
              <a:rPr sz="700" spc="5" dirty="0">
                <a:latin typeface="Microsoft Sans Serif"/>
                <a:cs typeface="Microsoft Sans Serif"/>
              </a:rPr>
              <a:t>Relación</a:t>
            </a:r>
            <a:r>
              <a:rPr sz="700" spc="-10" dirty="0">
                <a:latin typeface="Microsoft Sans Serif"/>
                <a:cs typeface="Microsoft Sans Serif"/>
              </a:rPr>
              <a:t> </a:t>
            </a:r>
            <a:r>
              <a:rPr sz="700" spc="20" dirty="0">
                <a:latin typeface="Microsoft Sans Serif"/>
                <a:cs typeface="Microsoft Sans Serif"/>
              </a:rPr>
              <a:t>de</a:t>
            </a:r>
            <a:r>
              <a:rPr sz="700" spc="-5" dirty="0">
                <a:latin typeface="Microsoft Sans Serif"/>
                <a:cs typeface="Microsoft Sans Serif"/>
              </a:rPr>
              <a:t> </a:t>
            </a:r>
            <a:r>
              <a:rPr sz="700" spc="20" dirty="0">
                <a:latin typeface="Microsoft Sans Serif"/>
                <a:cs typeface="Microsoft Sans Serif"/>
              </a:rPr>
              <a:t>voltaje</a:t>
            </a:r>
            <a:r>
              <a:rPr sz="700" spc="-5" dirty="0">
                <a:latin typeface="Microsoft Sans Serif"/>
                <a:cs typeface="Microsoft Sans Serif"/>
              </a:rPr>
              <a:t> </a:t>
            </a:r>
            <a:r>
              <a:rPr sz="700" spc="20" dirty="0">
                <a:latin typeface="Microsoft Sans Serif"/>
                <a:cs typeface="Microsoft Sans Serif"/>
              </a:rPr>
              <a:t>del</a:t>
            </a:r>
            <a:r>
              <a:rPr sz="700" spc="-10" dirty="0">
                <a:latin typeface="Microsoft Sans Serif"/>
                <a:cs typeface="Microsoft Sans Serif"/>
              </a:rPr>
              <a:t> </a:t>
            </a:r>
            <a:r>
              <a:rPr sz="700" spc="25" dirty="0">
                <a:latin typeface="Microsoft Sans Serif"/>
                <a:cs typeface="Microsoft Sans Serif"/>
              </a:rPr>
              <a:t>tercer</a:t>
            </a:r>
            <a:r>
              <a:rPr sz="700" spc="-5" dirty="0">
                <a:latin typeface="Microsoft Sans Serif"/>
                <a:cs typeface="Microsoft Sans Serif"/>
              </a:rPr>
              <a:t> </a:t>
            </a:r>
            <a:r>
              <a:rPr sz="700" spc="30" dirty="0">
                <a:latin typeface="Microsoft Sans Serif"/>
                <a:cs typeface="Microsoft Sans Serif"/>
              </a:rPr>
              <a:t>armónico</a:t>
            </a:r>
            <a:r>
              <a:rPr sz="700" spc="-5" dirty="0">
                <a:latin typeface="Microsoft Sans Serif"/>
                <a:cs typeface="Microsoft Sans Serif"/>
              </a:rPr>
              <a:t> </a:t>
            </a:r>
            <a:r>
              <a:rPr sz="700" spc="30" dirty="0">
                <a:latin typeface="Microsoft Sans Serif"/>
                <a:cs typeface="Microsoft Sans Serif"/>
              </a:rPr>
              <a:t>o</a:t>
            </a:r>
            <a:r>
              <a:rPr sz="700" spc="-10" dirty="0">
                <a:latin typeface="Microsoft Sans Serif"/>
                <a:cs typeface="Microsoft Sans Serif"/>
              </a:rPr>
              <a:t> </a:t>
            </a:r>
            <a:r>
              <a:rPr sz="700" spc="20" dirty="0">
                <a:latin typeface="Microsoft Sans Serif"/>
                <a:cs typeface="Microsoft Sans Serif"/>
              </a:rPr>
              <a:t>diferencial </a:t>
            </a:r>
            <a:r>
              <a:rPr sz="700" spc="-170" dirty="0">
                <a:latin typeface="Microsoft Sans Serif"/>
                <a:cs typeface="Microsoft Sans Serif"/>
              </a:rPr>
              <a:t> </a:t>
            </a:r>
            <a:r>
              <a:rPr sz="700" spc="-10" dirty="0">
                <a:latin typeface="Microsoft Sans Serif"/>
                <a:cs typeface="Microsoft Sans Serif"/>
              </a:rPr>
              <a:t>(59THD)</a:t>
            </a:r>
            <a:endParaRPr sz="700">
              <a:latin typeface="Microsoft Sans Serif"/>
              <a:cs typeface="Microsoft Sans Serif"/>
            </a:endParaRPr>
          </a:p>
          <a:p>
            <a:pPr marL="181610" indent="-169545">
              <a:lnSpc>
                <a:spcPct val="100000"/>
              </a:lnSpc>
              <a:spcBef>
                <a:spcPts val="30"/>
              </a:spcBef>
              <a:buSzPct val="133333"/>
              <a:buFont typeface="Cambria"/>
              <a:buChar char="–"/>
              <a:tabLst>
                <a:tab pos="182245" algn="l"/>
              </a:tabLst>
            </a:pPr>
            <a:r>
              <a:rPr sz="750" spc="20" dirty="0">
                <a:latin typeface="Microsoft Sans Serif"/>
                <a:cs typeface="Microsoft Sans Serif"/>
              </a:rPr>
              <a:t>Inyección</a:t>
            </a:r>
            <a:r>
              <a:rPr sz="750" spc="-20" dirty="0">
                <a:latin typeface="Microsoft Sans Serif"/>
                <a:cs typeface="Microsoft Sans Serif"/>
              </a:rPr>
              <a:t> </a:t>
            </a:r>
            <a:r>
              <a:rPr sz="750" spc="25" dirty="0">
                <a:latin typeface="Microsoft Sans Serif"/>
                <a:cs typeface="Microsoft Sans Serif"/>
              </a:rPr>
              <a:t>de</a:t>
            </a:r>
            <a:r>
              <a:rPr sz="750" spc="-15" dirty="0">
                <a:latin typeface="Microsoft Sans Serif"/>
                <a:cs typeface="Microsoft Sans Serif"/>
              </a:rPr>
              <a:t> </a:t>
            </a:r>
            <a:r>
              <a:rPr sz="750" spc="20" dirty="0">
                <a:latin typeface="Microsoft Sans Serif"/>
                <a:cs typeface="Microsoft Sans Serif"/>
              </a:rPr>
              <a:t>voltaje</a:t>
            </a:r>
            <a:r>
              <a:rPr sz="750" spc="-15" dirty="0">
                <a:latin typeface="Microsoft Sans Serif"/>
                <a:cs typeface="Microsoft Sans Serif"/>
              </a:rPr>
              <a:t> </a:t>
            </a:r>
            <a:r>
              <a:rPr sz="750" spc="30" dirty="0">
                <a:latin typeface="Microsoft Sans Serif"/>
                <a:cs typeface="Microsoft Sans Serif"/>
              </a:rPr>
              <a:t>subarmónico</a:t>
            </a:r>
            <a:r>
              <a:rPr sz="750" spc="-15" dirty="0">
                <a:latin typeface="Microsoft Sans Serif"/>
                <a:cs typeface="Microsoft Sans Serif"/>
              </a:rPr>
              <a:t> </a:t>
            </a:r>
            <a:r>
              <a:rPr sz="750" spc="-25" dirty="0">
                <a:latin typeface="Microsoft Sans Serif"/>
                <a:cs typeface="Microsoft Sans Serif"/>
              </a:rPr>
              <a:t>(64S)</a:t>
            </a:r>
            <a:endParaRPr sz="750">
              <a:latin typeface="Microsoft Sans Serif"/>
              <a:cs typeface="Microsoft Sans Serif"/>
            </a:endParaRPr>
          </a:p>
        </p:txBody>
      </p:sp>
      <p:sp>
        <p:nvSpPr>
          <p:cNvPr id="11" name="object 11"/>
          <p:cNvSpPr txBox="1"/>
          <p:nvPr/>
        </p:nvSpPr>
        <p:spPr>
          <a:xfrm>
            <a:off x="1941146" y="4777106"/>
            <a:ext cx="4973974" cy="2261235"/>
          </a:xfrm>
          <a:prstGeom prst="rect">
            <a:avLst/>
          </a:prstGeom>
        </p:spPr>
        <p:txBody>
          <a:bodyPr vert="horz" wrap="square" lIns="0" tIns="24130" rIns="0" bIns="0" rtlCol="0">
            <a:spAutoFit/>
          </a:bodyPr>
          <a:lstStyle/>
          <a:p>
            <a:pPr marL="182880" indent="-170815">
              <a:lnSpc>
                <a:spcPct val="100000"/>
              </a:lnSpc>
              <a:spcBef>
                <a:spcPts val="190"/>
              </a:spcBef>
              <a:buSzPct val="133333"/>
              <a:buChar char="•"/>
              <a:tabLst>
                <a:tab pos="183515" algn="l"/>
              </a:tabLst>
            </a:pPr>
            <a:r>
              <a:rPr sz="750" spc="20" dirty="0">
                <a:latin typeface="Microsoft Sans Serif"/>
                <a:cs typeface="Microsoft Sans Serif"/>
              </a:rPr>
              <a:t>Desequilibrio</a:t>
            </a:r>
            <a:r>
              <a:rPr sz="750" spc="5" dirty="0">
                <a:latin typeface="Microsoft Sans Serif"/>
                <a:cs typeface="Microsoft Sans Serif"/>
              </a:rPr>
              <a:t> </a:t>
            </a:r>
            <a:r>
              <a:rPr sz="750" spc="15" dirty="0">
                <a:latin typeface="Microsoft Sans Serif"/>
                <a:cs typeface="Microsoft Sans Serif"/>
              </a:rPr>
              <a:t>actual/secuencia</a:t>
            </a:r>
            <a:r>
              <a:rPr sz="750" spc="10" dirty="0">
                <a:latin typeface="Microsoft Sans Serif"/>
                <a:cs typeface="Microsoft Sans Serif"/>
              </a:rPr>
              <a:t> </a:t>
            </a:r>
            <a:r>
              <a:rPr sz="750" spc="20" dirty="0">
                <a:latin typeface="Microsoft Sans Serif"/>
                <a:cs typeface="Microsoft Sans Serif"/>
              </a:rPr>
              <a:t>negativa</a:t>
            </a:r>
            <a:r>
              <a:rPr sz="750" spc="10" dirty="0">
                <a:latin typeface="Microsoft Sans Serif"/>
                <a:cs typeface="Microsoft Sans Serif"/>
              </a:rPr>
              <a:t> </a:t>
            </a:r>
            <a:r>
              <a:rPr sz="750" spc="-10" dirty="0">
                <a:latin typeface="Microsoft Sans Serif"/>
                <a:cs typeface="Microsoft Sans Serif"/>
              </a:rPr>
              <a:t>(46)</a:t>
            </a:r>
            <a:endParaRPr sz="750">
              <a:latin typeface="Microsoft Sans Serif"/>
              <a:cs typeface="Microsoft Sans Serif"/>
            </a:endParaRPr>
          </a:p>
          <a:p>
            <a:pPr marL="182880" indent="-170815">
              <a:lnSpc>
                <a:spcPct val="100000"/>
              </a:lnSpc>
              <a:spcBef>
                <a:spcPts val="420"/>
              </a:spcBef>
              <a:buSzPct val="142857"/>
              <a:buChar char="•"/>
              <a:tabLst>
                <a:tab pos="183515" algn="l"/>
              </a:tabLst>
            </a:pPr>
            <a:r>
              <a:rPr sz="700" spc="15" dirty="0">
                <a:latin typeface="Microsoft Sans Serif"/>
                <a:cs typeface="Microsoft Sans Serif"/>
              </a:rPr>
              <a:t>Pérdida</a:t>
            </a:r>
            <a:r>
              <a:rPr sz="700" spc="-15" dirty="0">
                <a:latin typeface="Microsoft Sans Serif"/>
                <a:cs typeface="Microsoft Sans Serif"/>
              </a:rPr>
              <a:t> </a:t>
            </a:r>
            <a:r>
              <a:rPr sz="700" spc="20" dirty="0">
                <a:latin typeface="Microsoft Sans Serif"/>
                <a:cs typeface="Microsoft Sans Serif"/>
              </a:rPr>
              <a:t>de</a:t>
            </a:r>
            <a:r>
              <a:rPr sz="700" spc="-10" dirty="0">
                <a:latin typeface="Microsoft Sans Serif"/>
                <a:cs typeface="Microsoft Sans Serif"/>
              </a:rPr>
              <a:t> </a:t>
            </a:r>
            <a:r>
              <a:rPr sz="700" spc="15" dirty="0">
                <a:latin typeface="Microsoft Sans Serif"/>
                <a:cs typeface="Microsoft Sans Serif"/>
              </a:rPr>
              <a:t>excitación</a:t>
            </a:r>
            <a:r>
              <a:rPr sz="700" spc="-10" dirty="0">
                <a:latin typeface="Microsoft Sans Serif"/>
                <a:cs typeface="Microsoft Sans Serif"/>
              </a:rPr>
              <a:t> (40)</a:t>
            </a:r>
            <a:endParaRPr sz="700">
              <a:latin typeface="Microsoft Sans Serif"/>
              <a:cs typeface="Microsoft Sans Serif"/>
            </a:endParaRPr>
          </a:p>
          <a:p>
            <a:pPr marL="182880" indent="-170815">
              <a:lnSpc>
                <a:spcPct val="100000"/>
              </a:lnSpc>
              <a:spcBef>
                <a:spcPts val="335"/>
              </a:spcBef>
              <a:buSzPct val="125000"/>
              <a:buChar char="•"/>
              <a:tabLst>
                <a:tab pos="183515" algn="l"/>
              </a:tabLst>
            </a:pPr>
            <a:r>
              <a:rPr sz="800" spc="15" dirty="0">
                <a:latin typeface="Microsoft Sans Serif"/>
                <a:cs typeface="Microsoft Sans Serif"/>
              </a:rPr>
              <a:t>Sobreexcitación</a:t>
            </a:r>
            <a:r>
              <a:rPr sz="800" spc="-30" dirty="0">
                <a:latin typeface="Microsoft Sans Serif"/>
                <a:cs typeface="Microsoft Sans Serif"/>
              </a:rPr>
              <a:t> </a:t>
            </a:r>
            <a:r>
              <a:rPr sz="800" spc="-10" dirty="0">
                <a:latin typeface="Microsoft Sans Serif"/>
                <a:cs typeface="Microsoft Sans Serif"/>
              </a:rPr>
              <a:t>(24)</a:t>
            </a:r>
            <a:endParaRPr sz="800">
              <a:latin typeface="Microsoft Sans Serif"/>
              <a:cs typeface="Microsoft Sans Serif"/>
            </a:endParaRPr>
          </a:p>
          <a:p>
            <a:pPr marL="182880" indent="-170815">
              <a:lnSpc>
                <a:spcPct val="100000"/>
              </a:lnSpc>
              <a:spcBef>
                <a:spcPts val="175"/>
              </a:spcBef>
              <a:buSzPct val="105263"/>
              <a:buChar char="•"/>
              <a:tabLst>
                <a:tab pos="183515" algn="l"/>
              </a:tabLst>
            </a:pPr>
            <a:r>
              <a:rPr sz="950" spc="25" dirty="0">
                <a:latin typeface="Microsoft Sans Serif"/>
                <a:cs typeface="Microsoft Sans Serif"/>
              </a:rPr>
              <a:t>Subtensión</a:t>
            </a:r>
            <a:r>
              <a:rPr sz="950" spc="-50" dirty="0">
                <a:latin typeface="Microsoft Sans Serif"/>
                <a:cs typeface="Microsoft Sans Serif"/>
              </a:rPr>
              <a:t> </a:t>
            </a:r>
            <a:r>
              <a:rPr sz="950" spc="-10" dirty="0">
                <a:latin typeface="Microsoft Sans Serif"/>
                <a:cs typeface="Microsoft Sans Serif"/>
              </a:rPr>
              <a:t>(27)</a:t>
            </a:r>
            <a:endParaRPr sz="950">
              <a:latin typeface="Microsoft Sans Serif"/>
              <a:cs typeface="Microsoft Sans Serif"/>
            </a:endParaRPr>
          </a:p>
          <a:p>
            <a:pPr marL="184785" indent="-172720">
              <a:lnSpc>
                <a:spcPct val="100000"/>
              </a:lnSpc>
              <a:spcBef>
                <a:spcPts val="265"/>
              </a:spcBef>
              <a:buSzPct val="125000"/>
              <a:buChar char="•"/>
              <a:tabLst>
                <a:tab pos="185420" algn="l"/>
              </a:tabLst>
            </a:pPr>
            <a:r>
              <a:rPr sz="800" spc="20" dirty="0">
                <a:latin typeface="Microsoft Sans Serif"/>
                <a:cs typeface="Microsoft Sans Serif"/>
              </a:rPr>
              <a:t>Sobretensión</a:t>
            </a:r>
            <a:r>
              <a:rPr sz="800" spc="-30" dirty="0">
                <a:latin typeface="Microsoft Sans Serif"/>
                <a:cs typeface="Microsoft Sans Serif"/>
              </a:rPr>
              <a:t> </a:t>
            </a:r>
            <a:r>
              <a:rPr sz="800" spc="-10" dirty="0">
                <a:latin typeface="Microsoft Sans Serif"/>
                <a:cs typeface="Microsoft Sans Serif"/>
              </a:rPr>
              <a:t>(59)</a:t>
            </a:r>
            <a:endParaRPr sz="800">
              <a:latin typeface="Microsoft Sans Serif"/>
              <a:cs typeface="Microsoft Sans Serif"/>
            </a:endParaRPr>
          </a:p>
          <a:p>
            <a:pPr marL="184785" indent="-172720">
              <a:lnSpc>
                <a:spcPct val="100000"/>
              </a:lnSpc>
              <a:spcBef>
                <a:spcPts val="225"/>
              </a:spcBef>
              <a:buSzPct val="111111"/>
              <a:buChar char="•"/>
              <a:tabLst>
                <a:tab pos="185420" algn="l"/>
              </a:tabLst>
            </a:pPr>
            <a:r>
              <a:rPr sz="900" spc="15" dirty="0">
                <a:latin typeface="Microsoft Sans Serif"/>
                <a:cs typeface="Microsoft Sans Serif"/>
              </a:rPr>
              <a:t>Subfrecuencia</a:t>
            </a:r>
            <a:r>
              <a:rPr sz="900" spc="-50" dirty="0">
                <a:latin typeface="Microsoft Sans Serif"/>
                <a:cs typeface="Microsoft Sans Serif"/>
              </a:rPr>
              <a:t> </a:t>
            </a:r>
            <a:r>
              <a:rPr sz="900" spc="-5" dirty="0">
                <a:latin typeface="Microsoft Sans Serif"/>
                <a:cs typeface="Microsoft Sans Serif"/>
              </a:rPr>
              <a:t>(81U)</a:t>
            </a:r>
            <a:endParaRPr sz="900">
              <a:latin typeface="Microsoft Sans Serif"/>
              <a:cs typeface="Microsoft Sans Serif"/>
            </a:endParaRPr>
          </a:p>
          <a:p>
            <a:pPr marL="184785" indent="-172720">
              <a:lnSpc>
                <a:spcPct val="100000"/>
              </a:lnSpc>
              <a:spcBef>
                <a:spcPts val="280"/>
              </a:spcBef>
              <a:buSzPct val="125000"/>
              <a:buChar char="•"/>
              <a:tabLst>
                <a:tab pos="185420" algn="l"/>
              </a:tabLst>
            </a:pPr>
            <a:r>
              <a:rPr sz="800" spc="15" dirty="0">
                <a:latin typeface="Microsoft Sans Serif"/>
                <a:cs typeface="Microsoft Sans Serif"/>
              </a:rPr>
              <a:t>Sobrefrecuencia</a:t>
            </a:r>
            <a:r>
              <a:rPr sz="800" spc="-45" dirty="0">
                <a:latin typeface="Microsoft Sans Serif"/>
                <a:cs typeface="Microsoft Sans Serif"/>
              </a:rPr>
              <a:t> </a:t>
            </a:r>
            <a:r>
              <a:rPr sz="800" spc="-5" dirty="0">
                <a:latin typeface="Microsoft Sans Serif"/>
                <a:cs typeface="Microsoft Sans Serif"/>
              </a:rPr>
              <a:t>(81O)</a:t>
            </a:r>
            <a:endParaRPr sz="800">
              <a:latin typeface="Microsoft Sans Serif"/>
              <a:cs typeface="Microsoft Sans Serif"/>
            </a:endParaRPr>
          </a:p>
          <a:p>
            <a:pPr marL="184785" indent="-172720">
              <a:lnSpc>
                <a:spcPct val="100000"/>
              </a:lnSpc>
              <a:spcBef>
                <a:spcPts val="375"/>
              </a:spcBef>
              <a:buSzPct val="133333"/>
              <a:buChar char="•"/>
              <a:tabLst>
                <a:tab pos="185420" algn="l"/>
              </a:tabLst>
            </a:pPr>
            <a:r>
              <a:rPr sz="750" spc="10" dirty="0">
                <a:latin typeface="Microsoft Sans Serif"/>
                <a:cs typeface="Microsoft Sans Serif"/>
              </a:rPr>
              <a:t>Potencia</a:t>
            </a:r>
            <a:r>
              <a:rPr sz="750" spc="-10" dirty="0">
                <a:latin typeface="Microsoft Sans Serif"/>
                <a:cs typeface="Microsoft Sans Serif"/>
              </a:rPr>
              <a:t> </a:t>
            </a:r>
            <a:r>
              <a:rPr sz="750" spc="15" dirty="0">
                <a:latin typeface="Microsoft Sans Serif"/>
                <a:cs typeface="Microsoft Sans Serif"/>
              </a:rPr>
              <a:t>inversa</a:t>
            </a:r>
            <a:r>
              <a:rPr sz="750" spc="-5" dirty="0">
                <a:latin typeface="Microsoft Sans Serif"/>
                <a:cs typeface="Microsoft Sans Serif"/>
              </a:rPr>
              <a:t> </a:t>
            </a:r>
            <a:r>
              <a:rPr sz="750" spc="35" dirty="0">
                <a:latin typeface="Microsoft Sans Serif"/>
                <a:cs typeface="Microsoft Sans Serif"/>
              </a:rPr>
              <a:t>o</a:t>
            </a:r>
            <a:r>
              <a:rPr sz="750" spc="-5" dirty="0">
                <a:latin typeface="Microsoft Sans Serif"/>
                <a:cs typeface="Microsoft Sans Serif"/>
              </a:rPr>
              <a:t> </a:t>
            </a:r>
            <a:r>
              <a:rPr sz="750" spc="25" dirty="0">
                <a:latin typeface="Microsoft Sans Serif"/>
                <a:cs typeface="Microsoft Sans Serif"/>
              </a:rPr>
              <a:t>potencia</a:t>
            </a:r>
            <a:r>
              <a:rPr sz="750" spc="-5" dirty="0">
                <a:latin typeface="Microsoft Sans Serif"/>
                <a:cs typeface="Microsoft Sans Serif"/>
              </a:rPr>
              <a:t> </a:t>
            </a:r>
            <a:r>
              <a:rPr sz="750" spc="20" dirty="0">
                <a:latin typeface="Microsoft Sans Serif"/>
                <a:cs typeface="Microsoft Sans Serif"/>
              </a:rPr>
              <a:t>direccional</a:t>
            </a:r>
            <a:r>
              <a:rPr sz="750" spc="-5" dirty="0">
                <a:latin typeface="Microsoft Sans Serif"/>
                <a:cs typeface="Microsoft Sans Serif"/>
              </a:rPr>
              <a:t> </a:t>
            </a:r>
            <a:r>
              <a:rPr sz="750" spc="-10" dirty="0">
                <a:latin typeface="Microsoft Sans Serif"/>
                <a:cs typeface="Microsoft Sans Serif"/>
              </a:rPr>
              <a:t>(32)</a:t>
            </a:r>
            <a:endParaRPr sz="750">
              <a:latin typeface="Microsoft Sans Serif"/>
              <a:cs typeface="Microsoft Sans Serif"/>
            </a:endParaRPr>
          </a:p>
          <a:p>
            <a:pPr marL="184785" indent="-172720">
              <a:lnSpc>
                <a:spcPct val="100000"/>
              </a:lnSpc>
              <a:spcBef>
                <a:spcPts val="325"/>
              </a:spcBef>
              <a:buSzPct val="125000"/>
              <a:buChar char="•"/>
              <a:tabLst>
                <a:tab pos="185420" algn="l"/>
              </a:tabLst>
            </a:pPr>
            <a:r>
              <a:rPr sz="800" spc="15" dirty="0">
                <a:latin typeface="Microsoft Sans Serif"/>
                <a:cs typeface="Microsoft Sans Serif"/>
              </a:rPr>
              <a:t>Estator</a:t>
            </a:r>
            <a:r>
              <a:rPr sz="800" spc="-20" dirty="0">
                <a:latin typeface="Microsoft Sans Serif"/>
                <a:cs typeface="Microsoft Sans Serif"/>
              </a:rPr>
              <a:t> </a:t>
            </a:r>
            <a:r>
              <a:rPr sz="800" spc="35" dirty="0">
                <a:latin typeface="Microsoft Sans Serif"/>
                <a:cs typeface="Microsoft Sans Serif"/>
              </a:rPr>
              <a:t>térmico</a:t>
            </a:r>
            <a:r>
              <a:rPr sz="800" spc="-15" dirty="0">
                <a:latin typeface="Microsoft Sans Serif"/>
                <a:cs typeface="Microsoft Sans Serif"/>
              </a:rPr>
              <a:t> </a:t>
            </a:r>
            <a:r>
              <a:rPr sz="800" spc="-10" dirty="0">
                <a:latin typeface="Microsoft Sans Serif"/>
                <a:cs typeface="Microsoft Sans Serif"/>
              </a:rPr>
              <a:t>(49)</a:t>
            </a:r>
            <a:endParaRPr sz="800">
              <a:latin typeface="Microsoft Sans Serif"/>
              <a:cs typeface="Microsoft Sans Serif"/>
            </a:endParaRPr>
          </a:p>
          <a:p>
            <a:pPr marL="184785" indent="-172720">
              <a:lnSpc>
                <a:spcPct val="100000"/>
              </a:lnSpc>
              <a:spcBef>
                <a:spcPts val="409"/>
              </a:spcBef>
              <a:buSzPct val="142857"/>
              <a:buChar char="•"/>
              <a:tabLst>
                <a:tab pos="185420" algn="l"/>
              </a:tabLst>
            </a:pPr>
            <a:r>
              <a:rPr sz="700" spc="20" dirty="0">
                <a:latin typeface="Microsoft Sans Serif"/>
                <a:cs typeface="Microsoft Sans Serif"/>
              </a:rPr>
              <a:t>Sobrecorriente</a:t>
            </a:r>
            <a:r>
              <a:rPr sz="700" spc="-25" dirty="0">
                <a:latin typeface="Microsoft Sans Serif"/>
                <a:cs typeface="Microsoft Sans Serif"/>
              </a:rPr>
              <a:t> </a:t>
            </a:r>
            <a:r>
              <a:rPr sz="700" spc="-10" dirty="0">
                <a:latin typeface="Microsoft Sans Serif"/>
                <a:cs typeface="Microsoft Sans Serif"/>
              </a:rPr>
              <a:t>(51)</a:t>
            </a:r>
            <a:endParaRPr sz="700">
              <a:latin typeface="Microsoft Sans Serif"/>
              <a:cs typeface="Microsoft Sans Serif"/>
            </a:endParaRPr>
          </a:p>
          <a:p>
            <a:pPr marL="184785" indent="-171450">
              <a:lnSpc>
                <a:spcPct val="100000"/>
              </a:lnSpc>
              <a:spcBef>
                <a:spcPts val="530"/>
              </a:spcBef>
              <a:buSzPct val="166666"/>
              <a:buChar char="•"/>
              <a:tabLst>
                <a:tab pos="185420" algn="l"/>
              </a:tabLst>
            </a:pPr>
            <a:r>
              <a:rPr sz="600" spc="5" dirty="0">
                <a:latin typeface="Microsoft Sans Serif"/>
                <a:cs typeface="Microsoft Sans Serif"/>
              </a:rPr>
              <a:t>Copia</a:t>
            </a:r>
            <a:r>
              <a:rPr sz="600" spc="-10" dirty="0">
                <a:latin typeface="Microsoft Sans Serif"/>
                <a:cs typeface="Microsoft Sans Serif"/>
              </a:rPr>
              <a:t> </a:t>
            </a:r>
            <a:r>
              <a:rPr sz="600" spc="20" dirty="0">
                <a:latin typeface="Microsoft Sans Serif"/>
                <a:cs typeface="Microsoft Sans Serif"/>
              </a:rPr>
              <a:t>de</a:t>
            </a:r>
            <a:r>
              <a:rPr sz="600" spc="-5" dirty="0">
                <a:latin typeface="Microsoft Sans Serif"/>
                <a:cs typeface="Microsoft Sans Serif"/>
              </a:rPr>
              <a:t> </a:t>
            </a:r>
            <a:r>
              <a:rPr sz="600" spc="20" dirty="0">
                <a:latin typeface="Microsoft Sans Serif"/>
                <a:cs typeface="Microsoft Sans Serif"/>
              </a:rPr>
              <a:t>seguridad</a:t>
            </a:r>
            <a:r>
              <a:rPr sz="600" spc="-5" dirty="0">
                <a:latin typeface="Microsoft Sans Serif"/>
                <a:cs typeface="Microsoft Sans Serif"/>
              </a:rPr>
              <a:t> </a:t>
            </a:r>
            <a:r>
              <a:rPr sz="600" spc="15" dirty="0">
                <a:latin typeface="Microsoft Sans Serif"/>
                <a:cs typeface="Microsoft Sans Serif"/>
              </a:rPr>
              <a:t>del</a:t>
            </a:r>
            <a:r>
              <a:rPr sz="600" spc="-5" dirty="0">
                <a:latin typeface="Microsoft Sans Serif"/>
                <a:cs typeface="Microsoft Sans Serif"/>
              </a:rPr>
              <a:t> </a:t>
            </a:r>
            <a:r>
              <a:rPr sz="600" spc="15" dirty="0">
                <a:latin typeface="Microsoft Sans Serif"/>
                <a:cs typeface="Microsoft Sans Serif"/>
              </a:rPr>
              <a:t>sistema</a:t>
            </a:r>
            <a:r>
              <a:rPr sz="600" spc="-5" dirty="0">
                <a:latin typeface="Microsoft Sans Serif"/>
                <a:cs typeface="Microsoft Sans Serif"/>
              </a:rPr>
              <a:t> </a:t>
            </a:r>
            <a:r>
              <a:rPr sz="600" spc="-15" dirty="0">
                <a:latin typeface="Microsoft Sans Serif"/>
                <a:cs typeface="Microsoft Sans Serif"/>
              </a:rPr>
              <a:t>(51VC/51VR)</a:t>
            </a:r>
            <a:r>
              <a:rPr sz="600" spc="-5" dirty="0">
                <a:latin typeface="Microsoft Sans Serif"/>
                <a:cs typeface="Microsoft Sans Serif"/>
              </a:rPr>
              <a:t> </a:t>
            </a:r>
            <a:r>
              <a:rPr sz="600" spc="25" dirty="0">
                <a:latin typeface="Microsoft Sans Serif"/>
                <a:cs typeface="Microsoft Sans Serif"/>
              </a:rPr>
              <a:t>o</a:t>
            </a:r>
            <a:r>
              <a:rPr sz="600" spc="-5" dirty="0">
                <a:latin typeface="Microsoft Sans Serif"/>
                <a:cs typeface="Microsoft Sans Serif"/>
              </a:rPr>
              <a:t> </a:t>
            </a:r>
            <a:r>
              <a:rPr sz="600" spc="-10" dirty="0">
                <a:latin typeface="Microsoft Sans Serif"/>
                <a:cs typeface="Microsoft Sans Serif"/>
              </a:rPr>
              <a:t>(21)</a:t>
            </a:r>
            <a:endParaRPr sz="600">
              <a:latin typeface="Microsoft Sans Serif"/>
              <a:cs typeface="Microsoft Sans Serif"/>
            </a:endParaRPr>
          </a:p>
          <a:p>
            <a:pPr marL="184785" indent="-171450">
              <a:lnSpc>
                <a:spcPct val="100000"/>
              </a:lnSpc>
              <a:spcBef>
                <a:spcPts val="405"/>
              </a:spcBef>
              <a:buSzPct val="133333"/>
              <a:buChar char="•"/>
              <a:tabLst>
                <a:tab pos="185420" algn="l"/>
              </a:tabLst>
            </a:pPr>
            <a:r>
              <a:rPr sz="750" spc="15" dirty="0">
                <a:latin typeface="Microsoft Sans Serif"/>
                <a:cs typeface="Microsoft Sans Serif"/>
              </a:rPr>
              <a:t>Pérdida</a:t>
            </a:r>
            <a:r>
              <a:rPr sz="750" spc="-15" dirty="0">
                <a:latin typeface="Microsoft Sans Serif"/>
                <a:cs typeface="Microsoft Sans Serif"/>
              </a:rPr>
              <a:t> </a:t>
            </a:r>
            <a:r>
              <a:rPr sz="750" spc="25" dirty="0">
                <a:latin typeface="Microsoft Sans Serif"/>
                <a:cs typeface="Microsoft Sans Serif"/>
              </a:rPr>
              <a:t>de</a:t>
            </a:r>
            <a:r>
              <a:rPr sz="750" spc="-15" dirty="0">
                <a:latin typeface="Microsoft Sans Serif"/>
                <a:cs typeface="Microsoft Sans Serif"/>
              </a:rPr>
              <a:t> </a:t>
            </a:r>
            <a:r>
              <a:rPr sz="750" spc="20" dirty="0">
                <a:latin typeface="Microsoft Sans Serif"/>
                <a:cs typeface="Microsoft Sans Serif"/>
              </a:rPr>
              <a:t>voltaje</a:t>
            </a:r>
            <a:r>
              <a:rPr sz="750" spc="-15" dirty="0">
                <a:latin typeface="Microsoft Sans Serif"/>
                <a:cs typeface="Microsoft Sans Serif"/>
              </a:rPr>
              <a:t> </a:t>
            </a:r>
            <a:r>
              <a:rPr sz="750" spc="-10" dirty="0">
                <a:latin typeface="Microsoft Sans Serif"/>
                <a:cs typeface="Microsoft Sans Serif"/>
              </a:rPr>
              <a:t>(60)</a:t>
            </a:r>
            <a:endParaRPr sz="750">
              <a:latin typeface="Microsoft Sans Serif"/>
              <a:cs typeface="Microsoft Sans Serif"/>
            </a:endParaRPr>
          </a:p>
          <a:p>
            <a:pPr marL="184785" indent="-171450">
              <a:lnSpc>
                <a:spcPct val="100000"/>
              </a:lnSpc>
              <a:spcBef>
                <a:spcPts val="520"/>
              </a:spcBef>
              <a:buSzPct val="166666"/>
              <a:buChar char="•"/>
              <a:tabLst>
                <a:tab pos="185420" algn="l"/>
              </a:tabLst>
            </a:pPr>
            <a:r>
              <a:rPr sz="600" spc="5" dirty="0">
                <a:latin typeface="Microsoft Sans Serif"/>
                <a:cs typeface="Microsoft Sans Serif"/>
              </a:rPr>
              <a:t>Fuera</a:t>
            </a:r>
            <a:r>
              <a:rPr sz="600" spc="-20" dirty="0">
                <a:latin typeface="Microsoft Sans Serif"/>
                <a:cs typeface="Microsoft Sans Serif"/>
              </a:rPr>
              <a:t> </a:t>
            </a:r>
            <a:r>
              <a:rPr sz="600" spc="20" dirty="0">
                <a:latin typeface="Microsoft Sans Serif"/>
                <a:cs typeface="Microsoft Sans Serif"/>
              </a:rPr>
              <a:t>de</a:t>
            </a:r>
            <a:r>
              <a:rPr sz="600" spc="-15" dirty="0">
                <a:latin typeface="Microsoft Sans Serif"/>
                <a:cs typeface="Microsoft Sans Serif"/>
              </a:rPr>
              <a:t> </a:t>
            </a:r>
            <a:r>
              <a:rPr sz="600" spc="20" dirty="0">
                <a:latin typeface="Microsoft Sans Serif"/>
                <a:cs typeface="Microsoft Sans Serif"/>
              </a:rPr>
              <a:t>sintonía</a:t>
            </a:r>
            <a:r>
              <a:rPr sz="600" spc="-15" dirty="0">
                <a:latin typeface="Microsoft Sans Serif"/>
                <a:cs typeface="Microsoft Sans Serif"/>
              </a:rPr>
              <a:t> </a:t>
            </a:r>
            <a:r>
              <a:rPr sz="600" spc="-10" dirty="0">
                <a:latin typeface="Microsoft Sans Serif"/>
                <a:cs typeface="Microsoft Sans Serif"/>
              </a:rPr>
              <a:t>(78)</a:t>
            </a:r>
            <a:endParaRPr sz="600">
              <a:latin typeface="Microsoft Sans Serif"/>
              <a:cs typeface="Microsoft Sans Serif"/>
            </a:endParaRPr>
          </a:p>
          <a:p>
            <a:pPr marL="184785" indent="-171450">
              <a:lnSpc>
                <a:spcPct val="100000"/>
              </a:lnSpc>
              <a:spcBef>
                <a:spcPts val="515"/>
              </a:spcBef>
              <a:buSzPct val="153846"/>
              <a:buChar char="•"/>
              <a:tabLst>
                <a:tab pos="185420" algn="l"/>
              </a:tabLst>
            </a:pPr>
            <a:r>
              <a:rPr sz="650" spc="20" dirty="0">
                <a:latin typeface="Microsoft Sans Serif"/>
                <a:cs typeface="Microsoft Sans Serif"/>
              </a:rPr>
              <a:t>Terreno</a:t>
            </a:r>
            <a:r>
              <a:rPr sz="650" spc="-25" dirty="0">
                <a:latin typeface="Microsoft Sans Serif"/>
                <a:cs typeface="Microsoft Sans Serif"/>
              </a:rPr>
              <a:t> </a:t>
            </a:r>
            <a:r>
              <a:rPr sz="650" spc="20" dirty="0">
                <a:latin typeface="Microsoft Sans Serif"/>
                <a:cs typeface="Microsoft Sans Serif"/>
              </a:rPr>
              <a:t>de</a:t>
            </a:r>
            <a:r>
              <a:rPr sz="650" spc="-20" dirty="0">
                <a:latin typeface="Microsoft Sans Serif"/>
                <a:cs typeface="Microsoft Sans Serif"/>
              </a:rPr>
              <a:t> </a:t>
            </a:r>
            <a:r>
              <a:rPr sz="650" spc="25" dirty="0">
                <a:latin typeface="Microsoft Sans Serif"/>
                <a:cs typeface="Microsoft Sans Serif"/>
              </a:rPr>
              <a:t>campo</a:t>
            </a:r>
            <a:r>
              <a:rPr sz="650" spc="-20" dirty="0">
                <a:latin typeface="Microsoft Sans Serif"/>
                <a:cs typeface="Microsoft Sans Serif"/>
              </a:rPr>
              <a:t> (64F)</a:t>
            </a:r>
            <a:endParaRPr sz="650">
              <a:latin typeface="Microsoft Sans Serif"/>
              <a:cs typeface="Microsoft Sans Serif"/>
            </a:endParaRPr>
          </a:p>
        </p:txBody>
      </p:sp>
      <p:sp>
        <p:nvSpPr>
          <p:cNvPr id="12" name="object 12"/>
          <p:cNvSpPr txBox="1"/>
          <p:nvPr/>
        </p:nvSpPr>
        <p:spPr>
          <a:xfrm>
            <a:off x="1418753" y="7004423"/>
            <a:ext cx="7410564" cy="631455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 marR="5080" indent="154940">
              <a:lnSpc>
                <a:spcPct val="133500"/>
              </a:lnSpc>
              <a:spcBef>
                <a:spcPts val="100"/>
              </a:spcBef>
            </a:pPr>
            <a:r>
              <a:rPr sz="750" spc="-15" dirty="0">
                <a:latin typeface="Microsoft Sans Serif"/>
                <a:cs typeface="Microsoft Sans Serif"/>
              </a:rPr>
              <a:t>Las </a:t>
            </a:r>
            <a:r>
              <a:rPr sz="750" spc="20" dirty="0">
                <a:latin typeface="Microsoft Sans Serif"/>
                <a:cs typeface="Microsoft Sans Serif"/>
              </a:rPr>
              <a:t>funciones </a:t>
            </a:r>
            <a:r>
              <a:rPr sz="750" spc="15" dirty="0">
                <a:latin typeface="Microsoft Sans Serif"/>
                <a:cs typeface="Microsoft Sans Serif"/>
              </a:rPr>
              <a:t>adicionales </a:t>
            </a:r>
            <a:r>
              <a:rPr sz="750" spc="30" dirty="0">
                <a:latin typeface="Microsoft Sans Serif"/>
                <a:cs typeface="Microsoft Sans Serif"/>
              </a:rPr>
              <a:t>que </a:t>
            </a:r>
            <a:r>
              <a:rPr sz="750" spc="-5" dirty="0">
                <a:latin typeface="Microsoft Sans Serif"/>
                <a:cs typeface="Microsoft Sans Serif"/>
              </a:rPr>
              <a:t>se </a:t>
            </a:r>
            <a:r>
              <a:rPr sz="750" spc="30" dirty="0">
                <a:latin typeface="Microsoft Sans Serif"/>
                <a:cs typeface="Microsoft Sans Serif"/>
              </a:rPr>
              <a:t>pueden </a:t>
            </a:r>
            <a:r>
              <a:rPr sz="750" spc="35" dirty="0">
                <a:latin typeface="Microsoft Sans Serif"/>
                <a:cs typeface="Microsoft Sans Serif"/>
              </a:rPr>
              <a:t>proporcionar </a:t>
            </a:r>
            <a:r>
              <a:rPr sz="750" spc="15" dirty="0">
                <a:latin typeface="Microsoft Sans Serif"/>
                <a:cs typeface="Microsoft Sans Serif"/>
              </a:rPr>
              <a:t>incluyen: </a:t>
            </a:r>
            <a:r>
              <a:rPr sz="750" spc="20" dirty="0">
                <a:latin typeface="Microsoft Sans Serif"/>
                <a:cs typeface="Microsoft Sans Serif"/>
              </a:rPr>
              <a:t> </a:t>
            </a:r>
            <a:r>
              <a:rPr sz="750" spc="15" dirty="0">
                <a:latin typeface="Microsoft Sans Serif"/>
                <a:cs typeface="Microsoft Sans Serif"/>
              </a:rPr>
              <a:t>lógica </a:t>
            </a:r>
            <a:r>
              <a:rPr sz="750" spc="25" dirty="0">
                <a:latin typeface="Microsoft Sans Serif"/>
                <a:cs typeface="Microsoft Sans Serif"/>
              </a:rPr>
              <a:t>de disparo </a:t>
            </a:r>
            <a:r>
              <a:rPr sz="750" spc="5" dirty="0">
                <a:latin typeface="Microsoft Sans Serif"/>
                <a:cs typeface="Microsoft Sans Serif"/>
              </a:rPr>
              <a:t>secuencial, </a:t>
            </a:r>
            <a:r>
              <a:rPr sz="750" spc="15" dirty="0">
                <a:latin typeface="Microsoft Sans Serif"/>
                <a:cs typeface="Microsoft Sans Serif"/>
              </a:rPr>
              <a:t>activación accidental </a:t>
            </a:r>
            <a:r>
              <a:rPr sz="750" spc="5" dirty="0">
                <a:latin typeface="Microsoft Sans Serif"/>
                <a:cs typeface="Microsoft Sans Serif"/>
              </a:rPr>
              <a:t>y </a:t>
            </a:r>
            <a:r>
              <a:rPr sz="750" spc="20" dirty="0">
                <a:latin typeface="Microsoft Sans Serif"/>
                <a:cs typeface="Microsoft Sans Serif"/>
              </a:rPr>
              <a:t>detección </a:t>
            </a:r>
            <a:r>
              <a:rPr sz="750" spc="25" dirty="0">
                <a:latin typeface="Microsoft Sans Serif"/>
                <a:cs typeface="Microsoft Sans Serif"/>
              </a:rPr>
              <a:t>de </a:t>
            </a:r>
            <a:r>
              <a:rPr sz="750" spc="30" dirty="0">
                <a:latin typeface="Microsoft Sans Serif"/>
                <a:cs typeface="Microsoft Sans Serif"/>
              </a:rPr>
              <a:t> </a:t>
            </a:r>
            <a:r>
              <a:rPr sz="750" spc="45" dirty="0">
                <a:latin typeface="Microsoft Sans Serif"/>
                <a:cs typeface="Microsoft Sans Serif"/>
              </a:rPr>
              <a:t>interruptor </a:t>
            </a:r>
            <a:r>
              <a:rPr sz="750" spc="25" dirty="0">
                <a:latin typeface="Microsoft Sans Serif"/>
                <a:cs typeface="Microsoft Sans Serif"/>
              </a:rPr>
              <a:t>abierto. </a:t>
            </a:r>
            <a:r>
              <a:rPr sz="750" dirty="0">
                <a:latin typeface="Microsoft Sans Serif"/>
                <a:cs typeface="Microsoft Sans Serif"/>
              </a:rPr>
              <a:t>Al </a:t>
            </a:r>
            <a:r>
              <a:rPr sz="750" spc="25" dirty="0">
                <a:latin typeface="Microsoft Sans Serif"/>
                <a:cs typeface="Microsoft Sans Serif"/>
              </a:rPr>
              <a:t>utilizar </a:t>
            </a:r>
            <a:r>
              <a:rPr sz="750" spc="15" dirty="0">
                <a:latin typeface="Microsoft Sans Serif"/>
                <a:cs typeface="Microsoft Sans Serif"/>
              </a:rPr>
              <a:t>lógica </a:t>
            </a:r>
            <a:r>
              <a:rPr sz="750" spc="35" dirty="0">
                <a:latin typeface="Microsoft Sans Serif"/>
                <a:cs typeface="Microsoft Sans Serif"/>
              </a:rPr>
              <a:t>programada </a:t>
            </a:r>
            <a:r>
              <a:rPr sz="750" spc="5" dirty="0">
                <a:latin typeface="Microsoft Sans Serif"/>
                <a:cs typeface="Microsoft Sans Serif"/>
              </a:rPr>
              <a:t>y </a:t>
            </a:r>
            <a:r>
              <a:rPr sz="750" spc="25" dirty="0">
                <a:latin typeface="Microsoft Sans Serif"/>
                <a:cs typeface="Microsoft Sans Serif"/>
              </a:rPr>
              <a:t>elementos de </a:t>
            </a:r>
            <a:r>
              <a:rPr sz="750" spc="30" dirty="0">
                <a:latin typeface="Microsoft Sans Serif"/>
                <a:cs typeface="Microsoft Sans Serif"/>
              </a:rPr>
              <a:t> </a:t>
            </a:r>
            <a:r>
              <a:rPr sz="750" spc="25" dirty="0">
                <a:latin typeface="Microsoft Sans Serif"/>
                <a:cs typeface="Microsoft Sans Serif"/>
              </a:rPr>
              <a:t>protección </a:t>
            </a:r>
            <a:r>
              <a:rPr sz="750" spc="15" dirty="0">
                <a:latin typeface="Microsoft Sans Serif"/>
                <a:cs typeface="Microsoft Sans Serif"/>
              </a:rPr>
              <a:t>adecuados </a:t>
            </a:r>
            <a:r>
              <a:rPr sz="750" spc="40" dirty="0">
                <a:latin typeface="Microsoft Sans Serif"/>
                <a:cs typeface="Microsoft Sans Serif"/>
              </a:rPr>
              <a:t>dentro </a:t>
            </a:r>
            <a:r>
              <a:rPr sz="750" spc="20" dirty="0">
                <a:latin typeface="Microsoft Sans Serif"/>
                <a:cs typeface="Microsoft Sans Serif"/>
              </a:rPr>
              <a:t>del </a:t>
            </a:r>
            <a:r>
              <a:rPr sz="750" spc="-25" dirty="0">
                <a:latin typeface="Microsoft Sans Serif"/>
                <a:cs typeface="Microsoft Sans Serif"/>
              </a:rPr>
              <a:t>MGPS, </a:t>
            </a:r>
            <a:r>
              <a:rPr sz="750" spc="5" dirty="0">
                <a:latin typeface="Microsoft Sans Serif"/>
                <a:cs typeface="Microsoft Sans Serif"/>
              </a:rPr>
              <a:t>estas </a:t>
            </a:r>
            <a:r>
              <a:rPr sz="750" spc="20" dirty="0">
                <a:latin typeface="Microsoft Sans Serif"/>
                <a:cs typeface="Microsoft Sans Serif"/>
              </a:rPr>
              <a:t>funciones </a:t>
            </a:r>
            <a:r>
              <a:rPr sz="750" spc="-5" dirty="0">
                <a:latin typeface="Microsoft Sans Serif"/>
                <a:cs typeface="Microsoft Sans Serif"/>
              </a:rPr>
              <a:t>se </a:t>
            </a:r>
            <a:r>
              <a:rPr sz="750" spc="30" dirty="0">
                <a:latin typeface="Microsoft Sans Serif"/>
                <a:cs typeface="Microsoft Sans Serif"/>
              </a:rPr>
              <a:t>pueden </a:t>
            </a:r>
            <a:r>
              <a:rPr sz="750" spc="35" dirty="0">
                <a:latin typeface="Microsoft Sans Serif"/>
                <a:cs typeface="Microsoft Sans Serif"/>
              </a:rPr>
              <a:t> implementar </a:t>
            </a:r>
            <a:r>
              <a:rPr sz="750" spc="15" dirty="0">
                <a:latin typeface="Microsoft Sans Serif"/>
                <a:cs typeface="Microsoft Sans Serif"/>
              </a:rPr>
              <a:t>sin </a:t>
            </a:r>
            <a:r>
              <a:rPr sz="750" spc="10" dirty="0">
                <a:latin typeface="Microsoft Sans Serif"/>
                <a:cs typeface="Microsoft Sans Serif"/>
              </a:rPr>
              <a:t>los </a:t>
            </a:r>
            <a:r>
              <a:rPr sz="750" spc="20" dirty="0">
                <a:latin typeface="Microsoft Sans Serif"/>
                <a:cs typeface="Microsoft Sans Serif"/>
              </a:rPr>
              <a:t>dispositivos </a:t>
            </a:r>
            <a:r>
              <a:rPr sz="750" spc="5" dirty="0">
                <a:latin typeface="Microsoft Sans Serif"/>
                <a:cs typeface="Microsoft Sans Serif"/>
              </a:rPr>
              <a:t>y </a:t>
            </a:r>
            <a:r>
              <a:rPr sz="750" spc="15" dirty="0">
                <a:latin typeface="Microsoft Sans Serif"/>
                <a:cs typeface="Microsoft Sans Serif"/>
              </a:rPr>
              <a:t>cableado adicionales </a:t>
            </a:r>
            <a:r>
              <a:rPr sz="750" spc="10" dirty="0">
                <a:latin typeface="Microsoft Sans Serif"/>
                <a:cs typeface="Microsoft Sans Serif"/>
              </a:rPr>
              <a:t>necesarios </a:t>
            </a:r>
            <a:r>
              <a:rPr sz="750" spc="20" dirty="0">
                <a:latin typeface="Microsoft Sans Serif"/>
                <a:cs typeface="Microsoft Sans Serif"/>
              </a:rPr>
              <a:t>con </a:t>
            </a:r>
            <a:r>
              <a:rPr sz="750" spc="25" dirty="0">
                <a:latin typeface="Microsoft Sans Serif"/>
                <a:cs typeface="Microsoft Sans Serif"/>
              </a:rPr>
              <a:t> </a:t>
            </a:r>
            <a:r>
              <a:rPr sz="750" spc="15" dirty="0">
                <a:latin typeface="Microsoft Sans Serif"/>
                <a:cs typeface="Microsoft Sans Serif"/>
              </a:rPr>
              <a:t>relés</a:t>
            </a:r>
            <a:r>
              <a:rPr sz="750" spc="-5" dirty="0">
                <a:latin typeface="Microsoft Sans Serif"/>
                <a:cs typeface="Microsoft Sans Serif"/>
              </a:rPr>
              <a:t> </a:t>
            </a:r>
            <a:r>
              <a:rPr sz="750" spc="20" dirty="0">
                <a:latin typeface="Microsoft Sans Serif"/>
                <a:cs typeface="Microsoft Sans Serif"/>
              </a:rPr>
              <a:t>discretos</a:t>
            </a:r>
            <a:r>
              <a:rPr sz="750" dirty="0">
                <a:latin typeface="Microsoft Sans Serif"/>
                <a:cs typeface="Microsoft Sans Serif"/>
              </a:rPr>
              <a:t> </a:t>
            </a:r>
            <a:r>
              <a:rPr sz="750" spc="20" dirty="0">
                <a:latin typeface="Microsoft Sans Serif"/>
                <a:cs typeface="Microsoft Sans Serif"/>
              </a:rPr>
              <a:t>más</a:t>
            </a:r>
            <a:r>
              <a:rPr sz="750" dirty="0">
                <a:latin typeface="Microsoft Sans Serif"/>
                <a:cs typeface="Microsoft Sans Serif"/>
              </a:rPr>
              <a:t> </a:t>
            </a:r>
            <a:r>
              <a:rPr sz="750" spc="20" dirty="0">
                <a:latin typeface="Microsoft Sans Serif"/>
                <a:cs typeface="Microsoft Sans Serif"/>
              </a:rPr>
              <a:t>tradicionales.</a:t>
            </a:r>
            <a:r>
              <a:rPr sz="750" dirty="0">
                <a:latin typeface="Microsoft Sans Serif"/>
                <a:cs typeface="Microsoft Sans Serif"/>
              </a:rPr>
              <a:t> </a:t>
            </a:r>
            <a:r>
              <a:rPr sz="750" spc="25" dirty="0">
                <a:latin typeface="Microsoft Sans Serif"/>
                <a:cs typeface="Microsoft Sans Serif"/>
              </a:rPr>
              <a:t>Debido</a:t>
            </a:r>
            <a:r>
              <a:rPr sz="750" spc="-5" dirty="0">
                <a:latin typeface="Microsoft Sans Serif"/>
                <a:cs typeface="Microsoft Sans Serif"/>
              </a:rPr>
              <a:t> </a:t>
            </a:r>
            <a:r>
              <a:rPr sz="750" dirty="0">
                <a:latin typeface="Microsoft Sans Serif"/>
                <a:cs typeface="Microsoft Sans Serif"/>
              </a:rPr>
              <a:t>a </a:t>
            </a:r>
            <a:r>
              <a:rPr sz="750" spc="30" dirty="0">
                <a:latin typeface="Microsoft Sans Serif"/>
                <a:cs typeface="Microsoft Sans Serif"/>
              </a:rPr>
              <a:t>que</a:t>
            </a:r>
            <a:r>
              <a:rPr sz="750" dirty="0">
                <a:latin typeface="Microsoft Sans Serif"/>
                <a:cs typeface="Microsoft Sans Serif"/>
              </a:rPr>
              <a:t> las </a:t>
            </a:r>
            <a:r>
              <a:rPr sz="750" spc="25" dirty="0">
                <a:latin typeface="Microsoft Sans Serif"/>
                <a:cs typeface="Microsoft Sans Serif"/>
              </a:rPr>
              <a:t>diferentes</a:t>
            </a:r>
            <a:r>
              <a:rPr sz="750" spc="-5" dirty="0">
                <a:latin typeface="Microsoft Sans Serif"/>
                <a:cs typeface="Microsoft Sans Serif"/>
              </a:rPr>
              <a:t> </a:t>
            </a:r>
            <a:r>
              <a:rPr sz="750" spc="20" dirty="0">
                <a:latin typeface="Microsoft Sans Serif"/>
                <a:cs typeface="Microsoft Sans Serif"/>
              </a:rPr>
              <a:t>funciones </a:t>
            </a:r>
            <a:r>
              <a:rPr sz="750" spc="-185" dirty="0">
                <a:latin typeface="Microsoft Sans Serif"/>
                <a:cs typeface="Microsoft Sans Serif"/>
              </a:rPr>
              <a:t> </a:t>
            </a:r>
            <a:r>
              <a:rPr sz="750" spc="15" dirty="0">
                <a:latin typeface="Microsoft Sans Serif"/>
                <a:cs typeface="Microsoft Sans Serif"/>
              </a:rPr>
              <a:t>conservan su </a:t>
            </a:r>
            <a:r>
              <a:rPr sz="750" spc="20" dirty="0">
                <a:latin typeface="Microsoft Sans Serif"/>
                <a:cs typeface="Microsoft Sans Serif"/>
              </a:rPr>
              <a:t>precisión </a:t>
            </a:r>
            <a:r>
              <a:rPr sz="750" spc="25" dirty="0">
                <a:latin typeface="Microsoft Sans Serif"/>
                <a:cs typeface="Microsoft Sans Serif"/>
              </a:rPr>
              <a:t>en </a:t>
            </a:r>
            <a:r>
              <a:rPr sz="750" spc="45" dirty="0">
                <a:latin typeface="Microsoft Sans Serif"/>
                <a:cs typeface="Microsoft Sans Serif"/>
              </a:rPr>
              <a:t>un </a:t>
            </a:r>
            <a:r>
              <a:rPr sz="750" spc="30" dirty="0">
                <a:latin typeface="Microsoft Sans Serif"/>
                <a:cs typeface="Microsoft Sans Serif"/>
              </a:rPr>
              <a:t>amplio </a:t>
            </a:r>
            <a:r>
              <a:rPr sz="750" spc="35" dirty="0">
                <a:latin typeface="Microsoft Sans Serif"/>
                <a:cs typeface="Microsoft Sans Serif"/>
              </a:rPr>
              <a:t>rango </a:t>
            </a:r>
            <a:r>
              <a:rPr sz="750" spc="25" dirty="0">
                <a:latin typeface="Microsoft Sans Serif"/>
                <a:cs typeface="Microsoft Sans Serif"/>
              </a:rPr>
              <a:t>de </a:t>
            </a:r>
            <a:r>
              <a:rPr sz="750" spc="15" dirty="0">
                <a:latin typeface="Microsoft Sans Serif"/>
                <a:cs typeface="Microsoft Sans Serif"/>
              </a:rPr>
              <a:t>frecuencia, </a:t>
            </a:r>
            <a:r>
              <a:rPr sz="750" spc="-5" dirty="0">
                <a:latin typeface="Microsoft Sans Serif"/>
                <a:cs typeface="Microsoft Sans Serif"/>
              </a:rPr>
              <a:t>es </a:t>
            </a:r>
            <a:r>
              <a:rPr sz="750" spc="20" dirty="0">
                <a:latin typeface="Microsoft Sans Serif"/>
                <a:cs typeface="Microsoft Sans Serif"/>
              </a:rPr>
              <a:t>posible </a:t>
            </a:r>
            <a:r>
              <a:rPr sz="750" spc="25" dirty="0">
                <a:latin typeface="Microsoft Sans Serif"/>
                <a:cs typeface="Microsoft Sans Serif"/>
              </a:rPr>
              <a:t> </a:t>
            </a:r>
            <a:r>
              <a:rPr sz="750" spc="30" dirty="0">
                <a:latin typeface="Microsoft Sans Serif"/>
                <a:cs typeface="Microsoft Sans Serif"/>
              </a:rPr>
              <a:t>que </a:t>
            </a:r>
            <a:r>
              <a:rPr sz="750" spc="5" dirty="0">
                <a:latin typeface="Microsoft Sans Serif"/>
                <a:cs typeface="Microsoft Sans Serif"/>
              </a:rPr>
              <a:t>ya </a:t>
            </a:r>
            <a:r>
              <a:rPr sz="750" spc="40" dirty="0">
                <a:latin typeface="Microsoft Sans Serif"/>
                <a:cs typeface="Microsoft Sans Serif"/>
              </a:rPr>
              <a:t>no </a:t>
            </a:r>
            <a:r>
              <a:rPr sz="750" spc="-5" dirty="0">
                <a:latin typeface="Microsoft Sans Serif"/>
                <a:cs typeface="Microsoft Sans Serif"/>
              </a:rPr>
              <a:t>sea </a:t>
            </a:r>
            <a:r>
              <a:rPr sz="750" spc="15" dirty="0">
                <a:latin typeface="Microsoft Sans Serif"/>
                <a:cs typeface="Microsoft Sans Serif"/>
              </a:rPr>
              <a:t>necesario </a:t>
            </a:r>
            <a:r>
              <a:rPr sz="750" spc="35" dirty="0">
                <a:latin typeface="Microsoft Sans Serif"/>
                <a:cs typeface="Microsoft Sans Serif"/>
              </a:rPr>
              <a:t>implementar </a:t>
            </a:r>
            <a:r>
              <a:rPr sz="750" spc="30" dirty="0">
                <a:latin typeface="Microsoft Sans Serif"/>
                <a:cs typeface="Microsoft Sans Serif"/>
              </a:rPr>
              <a:t>una </a:t>
            </a:r>
            <a:r>
              <a:rPr sz="750" spc="25" dirty="0">
                <a:latin typeface="Microsoft Sans Serif"/>
                <a:cs typeface="Microsoft Sans Serif"/>
              </a:rPr>
              <a:t>protección de </a:t>
            </a:r>
            <a:r>
              <a:rPr sz="750" spc="30" dirty="0">
                <a:latin typeface="Microsoft Sans Serif"/>
                <a:cs typeface="Microsoft Sans Serif"/>
              </a:rPr>
              <a:t>arranque </a:t>
            </a:r>
            <a:r>
              <a:rPr sz="750" spc="35" dirty="0">
                <a:latin typeface="Microsoft Sans Serif"/>
                <a:cs typeface="Microsoft Sans Serif"/>
              </a:rPr>
              <a:t>o </a:t>
            </a:r>
            <a:r>
              <a:rPr sz="750" spc="40" dirty="0">
                <a:latin typeface="Microsoft Sans Serif"/>
                <a:cs typeface="Microsoft Sans Serif"/>
              </a:rPr>
              <a:t> </a:t>
            </a:r>
            <a:r>
              <a:rPr sz="750" spc="25" dirty="0">
                <a:latin typeface="Microsoft Sans Serif"/>
                <a:cs typeface="Microsoft Sans Serif"/>
              </a:rPr>
              <a:t>apagado</a:t>
            </a:r>
            <a:r>
              <a:rPr sz="750" spc="-10" dirty="0">
                <a:latin typeface="Microsoft Sans Serif"/>
                <a:cs typeface="Microsoft Sans Serif"/>
              </a:rPr>
              <a:t> </a:t>
            </a:r>
            <a:r>
              <a:rPr sz="750" spc="45" dirty="0">
                <a:latin typeface="Microsoft Sans Serif"/>
                <a:cs typeface="Microsoft Sans Serif"/>
              </a:rPr>
              <a:t>por</a:t>
            </a:r>
            <a:r>
              <a:rPr sz="750" spc="-5" dirty="0">
                <a:latin typeface="Microsoft Sans Serif"/>
                <a:cs typeface="Microsoft Sans Serif"/>
              </a:rPr>
              <a:t> </a:t>
            </a:r>
            <a:r>
              <a:rPr sz="750" spc="15" dirty="0">
                <a:latin typeface="Microsoft Sans Serif"/>
                <a:cs typeface="Microsoft Sans Serif"/>
              </a:rPr>
              <a:t>separado.</a:t>
            </a:r>
            <a:endParaRPr sz="750">
              <a:latin typeface="Microsoft Sans Serif"/>
              <a:cs typeface="Microsoft Sans Serif"/>
            </a:endParaRPr>
          </a:p>
        </p:txBody>
      </p:sp>
      <p:sp>
        <p:nvSpPr>
          <p:cNvPr id="13" name="object 13"/>
          <p:cNvSpPr txBox="1"/>
          <p:nvPr/>
        </p:nvSpPr>
        <p:spPr>
          <a:xfrm>
            <a:off x="1415277" y="9415125"/>
            <a:ext cx="2852914" cy="143629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sz="850" spc="-25" dirty="0">
                <a:latin typeface="Microsoft Sans Serif"/>
                <a:cs typeface="Microsoft Sans Serif"/>
              </a:rPr>
              <a:t>CAPÍTULO</a:t>
            </a:r>
            <a:r>
              <a:rPr sz="850" spc="-20" dirty="0">
                <a:latin typeface="Microsoft Sans Serif"/>
                <a:cs typeface="Microsoft Sans Serif"/>
              </a:rPr>
              <a:t> </a:t>
            </a:r>
            <a:r>
              <a:rPr sz="850" dirty="0">
                <a:latin typeface="Microsoft Sans Serif"/>
                <a:cs typeface="Microsoft Sans Serif"/>
              </a:rPr>
              <a:t>5,</a:t>
            </a:r>
            <a:r>
              <a:rPr sz="850" spc="-15" dirty="0">
                <a:latin typeface="Microsoft Sans Serif"/>
                <a:cs typeface="Microsoft Sans Serif"/>
              </a:rPr>
              <a:t> </a:t>
            </a:r>
            <a:r>
              <a:rPr sz="850" spc="-40" dirty="0">
                <a:latin typeface="Microsoft Sans Serif"/>
                <a:cs typeface="Microsoft Sans Serif"/>
              </a:rPr>
              <a:t>SECCIÓN</a:t>
            </a:r>
            <a:r>
              <a:rPr sz="850" spc="-15" dirty="0">
                <a:latin typeface="Microsoft Sans Serif"/>
                <a:cs typeface="Microsoft Sans Serif"/>
              </a:rPr>
              <a:t> </a:t>
            </a:r>
            <a:r>
              <a:rPr sz="850" spc="10" dirty="0">
                <a:latin typeface="Microsoft Sans Serif"/>
                <a:cs typeface="Microsoft Sans Serif"/>
              </a:rPr>
              <a:t>2</a:t>
            </a:r>
            <a:endParaRPr sz="850">
              <a:latin typeface="Microsoft Sans Serif"/>
              <a:cs typeface="Microsoft Sans Serif"/>
            </a:endParaRPr>
          </a:p>
        </p:txBody>
      </p:sp>
      <p:sp>
        <p:nvSpPr>
          <p:cNvPr id="14" name="object 14"/>
          <p:cNvSpPr txBox="1"/>
          <p:nvPr/>
        </p:nvSpPr>
        <p:spPr>
          <a:xfrm>
            <a:off x="7845387" y="9415126"/>
            <a:ext cx="7796212" cy="285115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sz="850" spc="-25" dirty="0">
                <a:latin typeface="Microsoft Sans Serif"/>
                <a:cs typeface="Microsoft Sans Serif"/>
              </a:rPr>
              <a:t>TUTORIAL</a:t>
            </a:r>
            <a:r>
              <a:rPr sz="850" spc="-5" dirty="0">
                <a:latin typeface="Microsoft Sans Serif"/>
                <a:cs typeface="Microsoft Sans Serif"/>
              </a:rPr>
              <a:t> </a:t>
            </a:r>
            <a:r>
              <a:rPr sz="850" spc="-60" dirty="0">
                <a:latin typeface="Microsoft Sans Serif"/>
                <a:cs typeface="Microsoft Sans Serif"/>
              </a:rPr>
              <a:t>SOBRE</a:t>
            </a:r>
            <a:r>
              <a:rPr sz="850" spc="-5" dirty="0">
                <a:latin typeface="Microsoft Sans Serif"/>
                <a:cs typeface="Microsoft Sans Serif"/>
              </a:rPr>
              <a:t> </a:t>
            </a:r>
            <a:r>
              <a:rPr sz="850" spc="-35" dirty="0">
                <a:latin typeface="Microsoft Sans Serif"/>
                <a:cs typeface="Microsoft Sans Serif"/>
              </a:rPr>
              <a:t>PROTECCIÓN</a:t>
            </a:r>
            <a:r>
              <a:rPr sz="850" spc="-5" dirty="0">
                <a:latin typeface="Microsoft Sans Serif"/>
                <a:cs typeface="Microsoft Sans Serif"/>
              </a:rPr>
              <a:t> </a:t>
            </a:r>
            <a:r>
              <a:rPr sz="850" spc="-45" dirty="0">
                <a:latin typeface="Microsoft Sans Serif"/>
                <a:cs typeface="Microsoft Sans Serif"/>
              </a:rPr>
              <a:t>DE</a:t>
            </a:r>
            <a:r>
              <a:rPr sz="850" spc="-5" dirty="0">
                <a:latin typeface="Microsoft Sans Serif"/>
                <a:cs typeface="Microsoft Sans Serif"/>
              </a:rPr>
              <a:t> </a:t>
            </a:r>
            <a:r>
              <a:rPr sz="850" spc="-55" dirty="0">
                <a:latin typeface="Microsoft Sans Serif"/>
                <a:cs typeface="Microsoft Sans Serif"/>
              </a:rPr>
              <a:t>GENERADORES</a:t>
            </a:r>
            <a:r>
              <a:rPr sz="850" dirty="0">
                <a:latin typeface="Microsoft Sans Serif"/>
                <a:cs typeface="Microsoft Sans Serif"/>
              </a:rPr>
              <a:t> </a:t>
            </a:r>
            <a:r>
              <a:rPr sz="850" spc="-30" dirty="0">
                <a:latin typeface="Microsoft Sans Serif"/>
                <a:cs typeface="Microsoft Sans Serif"/>
              </a:rPr>
              <a:t>SÍNCRONOS</a:t>
            </a:r>
            <a:endParaRPr sz="850">
              <a:latin typeface="Microsoft Sans Serif"/>
              <a:cs typeface="Microsoft Sans Serif"/>
            </a:endParaRPr>
          </a:p>
          <a:p>
            <a:pPr marL="1400175">
              <a:lnSpc>
                <a:spcPct val="100000"/>
              </a:lnSpc>
            </a:pPr>
            <a:r>
              <a:rPr sz="850" spc="-15" dirty="0">
                <a:latin typeface="Microsoft Sans Serif"/>
                <a:cs typeface="Microsoft Sans Serif"/>
              </a:rPr>
              <a:t>PUBLICACIÓN</a:t>
            </a:r>
            <a:r>
              <a:rPr sz="850" spc="-5" dirty="0">
                <a:latin typeface="Microsoft Sans Serif"/>
                <a:cs typeface="Microsoft Sans Serif"/>
              </a:rPr>
              <a:t> </a:t>
            </a:r>
            <a:r>
              <a:rPr sz="850" spc="-55" dirty="0">
                <a:latin typeface="Microsoft Sans Serif"/>
                <a:cs typeface="Microsoft Sans Serif"/>
              </a:rPr>
              <a:t>ESPECIAL</a:t>
            </a:r>
            <a:r>
              <a:rPr sz="850" spc="-5" dirty="0">
                <a:latin typeface="Microsoft Sans Serif"/>
                <a:cs typeface="Microsoft Sans Serif"/>
              </a:rPr>
              <a:t> </a:t>
            </a:r>
            <a:r>
              <a:rPr sz="850" spc="-40" dirty="0">
                <a:latin typeface="Microsoft Sans Serif"/>
                <a:cs typeface="Microsoft Sans Serif"/>
              </a:rPr>
              <a:t>DEL</a:t>
            </a:r>
            <a:r>
              <a:rPr sz="850" spc="-5" dirty="0">
                <a:latin typeface="Microsoft Sans Serif"/>
                <a:cs typeface="Microsoft Sans Serif"/>
              </a:rPr>
              <a:t> </a:t>
            </a:r>
            <a:r>
              <a:rPr sz="850" spc="-60" dirty="0">
                <a:latin typeface="Microsoft Sans Serif"/>
                <a:cs typeface="Microsoft Sans Serif"/>
              </a:rPr>
              <a:t>IEEE</a:t>
            </a:r>
            <a:r>
              <a:rPr sz="850" spc="-5" dirty="0">
                <a:latin typeface="Microsoft Sans Serif"/>
                <a:cs typeface="Microsoft Sans Serif"/>
              </a:rPr>
              <a:t> </a:t>
            </a:r>
            <a:r>
              <a:rPr sz="850" spc="-80" dirty="0">
                <a:latin typeface="Microsoft Sans Serif"/>
                <a:cs typeface="Microsoft Sans Serif"/>
              </a:rPr>
              <a:t>PSRC</a:t>
            </a:r>
            <a:endParaRPr sz="850">
              <a:latin typeface="Microsoft Sans Serif"/>
              <a:cs typeface="Microsoft Sans Serif"/>
            </a:endParaRPr>
          </a:p>
        </p:txBody>
      </p:sp>
    </p:spTree>
  </p:cSld>
  <p:clrMapOvr>
    <a:masterClrMapping/>
  </p:clrMapOvr>
</p:sld>
</file>

<file path=ppt/slides/slide107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/>
          <p:nvPr/>
        </p:nvSpPr>
        <p:spPr>
          <a:xfrm>
            <a:off x="3533931" y="2488692"/>
            <a:ext cx="2356247" cy="2132330"/>
          </a:xfrm>
          <a:custGeom>
            <a:avLst/>
            <a:gdLst/>
            <a:ahLst/>
            <a:cxnLst/>
            <a:rect l="l" t="t" r="r" b="b"/>
            <a:pathLst>
              <a:path w="1024255" h="2132329">
                <a:moveTo>
                  <a:pt x="0" y="2132075"/>
                </a:moveTo>
                <a:lnTo>
                  <a:pt x="1024127" y="2132075"/>
                </a:lnTo>
                <a:lnTo>
                  <a:pt x="1024127" y="0"/>
                </a:lnTo>
                <a:lnTo>
                  <a:pt x="0" y="0"/>
                </a:lnTo>
                <a:lnTo>
                  <a:pt x="0" y="2132075"/>
                </a:lnTo>
                <a:close/>
              </a:path>
            </a:pathLst>
          </a:custGeom>
          <a:ln w="9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" name="object 3"/>
          <p:cNvSpPr/>
          <p:nvPr/>
        </p:nvSpPr>
        <p:spPr>
          <a:xfrm>
            <a:off x="10601797" y="2474975"/>
            <a:ext cx="2353325" cy="2132330"/>
          </a:xfrm>
          <a:custGeom>
            <a:avLst/>
            <a:gdLst/>
            <a:ahLst/>
            <a:cxnLst/>
            <a:rect l="l" t="t" r="r" b="b"/>
            <a:pathLst>
              <a:path w="1022985" h="2132329">
                <a:moveTo>
                  <a:pt x="0" y="2132075"/>
                </a:moveTo>
                <a:lnTo>
                  <a:pt x="1022604" y="2132075"/>
                </a:lnTo>
                <a:lnTo>
                  <a:pt x="1022604" y="0"/>
                </a:lnTo>
                <a:lnTo>
                  <a:pt x="0" y="0"/>
                </a:lnTo>
                <a:lnTo>
                  <a:pt x="0" y="2132075"/>
                </a:lnTo>
                <a:close/>
              </a:path>
            </a:pathLst>
          </a:custGeom>
          <a:ln w="9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grpSp>
        <p:nvGrpSpPr>
          <p:cNvPr id="4" name="object 4"/>
          <p:cNvGrpSpPr/>
          <p:nvPr/>
        </p:nvGrpSpPr>
        <p:grpSpPr>
          <a:xfrm>
            <a:off x="7755019" y="867156"/>
            <a:ext cx="442618" cy="742315"/>
            <a:chOff x="3371088" y="867155"/>
            <a:chExt cx="192405" cy="742315"/>
          </a:xfrm>
        </p:grpSpPr>
        <p:sp>
          <p:nvSpPr>
            <p:cNvPr id="5" name="object 5"/>
            <p:cNvSpPr/>
            <p:nvPr/>
          </p:nvSpPr>
          <p:spPr>
            <a:xfrm>
              <a:off x="3465575" y="874775"/>
              <a:ext cx="3175" cy="548640"/>
            </a:xfrm>
            <a:custGeom>
              <a:avLst/>
              <a:gdLst/>
              <a:ahLst/>
              <a:cxnLst/>
              <a:rect l="l" t="t" r="r" b="b"/>
              <a:pathLst>
                <a:path w="3175" h="548640">
                  <a:moveTo>
                    <a:pt x="3048" y="0"/>
                  </a:moveTo>
                  <a:lnTo>
                    <a:pt x="0" y="548640"/>
                  </a:lnTo>
                </a:path>
              </a:pathLst>
            </a:custGeom>
            <a:ln w="1524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" name="object 6"/>
            <p:cNvSpPr/>
            <p:nvPr/>
          </p:nvSpPr>
          <p:spPr>
            <a:xfrm>
              <a:off x="3461003" y="996696"/>
              <a:ext cx="38100" cy="71755"/>
            </a:xfrm>
            <a:custGeom>
              <a:avLst/>
              <a:gdLst/>
              <a:ahLst/>
              <a:cxnLst/>
              <a:rect l="l" t="t" r="r" b="b"/>
              <a:pathLst>
                <a:path w="38100" h="71755">
                  <a:moveTo>
                    <a:pt x="1524" y="71627"/>
                  </a:moveTo>
                  <a:lnTo>
                    <a:pt x="7620" y="71627"/>
                  </a:lnTo>
                  <a:lnTo>
                    <a:pt x="12192" y="70103"/>
                  </a:lnTo>
                  <a:lnTo>
                    <a:pt x="38100" y="38099"/>
                  </a:lnTo>
                  <a:lnTo>
                    <a:pt x="38100" y="33527"/>
                  </a:lnTo>
                  <a:lnTo>
                    <a:pt x="12192" y="3047"/>
                  </a:lnTo>
                  <a:lnTo>
                    <a:pt x="7620" y="1523"/>
                  </a:lnTo>
                  <a:lnTo>
                    <a:pt x="0" y="0"/>
                  </a:lnTo>
                </a:path>
              </a:pathLst>
            </a:custGeom>
            <a:ln w="9144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" name="object 7"/>
            <p:cNvSpPr/>
            <p:nvPr/>
          </p:nvSpPr>
          <p:spPr>
            <a:xfrm>
              <a:off x="3461003" y="1068323"/>
              <a:ext cx="38100" cy="70485"/>
            </a:xfrm>
            <a:custGeom>
              <a:avLst/>
              <a:gdLst/>
              <a:ahLst/>
              <a:cxnLst/>
              <a:rect l="l" t="t" r="r" b="b"/>
              <a:pathLst>
                <a:path w="38100" h="70484">
                  <a:moveTo>
                    <a:pt x="1524" y="70103"/>
                  </a:moveTo>
                  <a:lnTo>
                    <a:pt x="7620" y="68579"/>
                  </a:lnTo>
                  <a:lnTo>
                    <a:pt x="12192" y="67055"/>
                  </a:lnTo>
                  <a:lnTo>
                    <a:pt x="18288" y="65531"/>
                  </a:lnTo>
                  <a:lnTo>
                    <a:pt x="24384" y="62483"/>
                  </a:lnTo>
                  <a:lnTo>
                    <a:pt x="28956" y="57911"/>
                  </a:lnTo>
                  <a:lnTo>
                    <a:pt x="35052" y="48767"/>
                  </a:lnTo>
                  <a:lnTo>
                    <a:pt x="36576" y="42671"/>
                  </a:lnTo>
                  <a:lnTo>
                    <a:pt x="38100" y="38099"/>
                  </a:lnTo>
                  <a:lnTo>
                    <a:pt x="38100" y="32003"/>
                  </a:lnTo>
                  <a:lnTo>
                    <a:pt x="36576" y="25907"/>
                  </a:lnTo>
                  <a:lnTo>
                    <a:pt x="7620" y="0"/>
                  </a:lnTo>
                  <a:lnTo>
                    <a:pt x="0" y="0"/>
                  </a:lnTo>
                </a:path>
              </a:pathLst>
            </a:custGeom>
            <a:ln w="9144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" name="object 8"/>
            <p:cNvSpPr/>
            <p:nvPr/>
          </p:nvSpPr>
          <p:spPr>
            <a:xfrm>
              <a:off x="3448811" y="996696"/>
              <a:ext cx="13970" cy="142240"/>
            </a:xfrm>
            <a:custGeom>
              <a:avLst/>
              <a:gdLst/>
              <a:ahLst/>
              <a:cxnLst/>
              <a:rect l="l" t="t" r="r" b="b"/>
              <a:pathLst>
                <a:path w="13970" h="142240">
                  <a:moveTo>
                    <a:pt x="13716" y="141731"/>
                  </a:moveTo>
                  <a:lnTo>
                    <a:pt x="0" y="141731"/>
                  </a:lnTo>
                </a:path>
                <a:path w="13970" h="142240">
                  <a:moveTo>
                    <a:pt x="13716" y="71628"/>
                  </a:moveTo>
                  <a:lnTo>
                    <a:pt x="0" y="71628"/>
                  </a:lnTo>
                </a:path>
                <a:path w="13970" h="142240">
                  <a:moveTo>
                    <a:pt x="13716" y="0"/>
                  </a:moveTo>
                  <a:lnTo>
                    <a:pt x="0" y="0"/>
                  </a:lnTo>
                </a:path>
              </a:pathLst>
            </a:custGeom>
            <a:ln w="9144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" name="object 9"/>
            <p:cNvSpPr/>
            <p:nvPr/>
          </p:nvSpPr>
          <p:spPr>
            <a:xfrm>
              <a:off x="3378708" y="1135379"/>
              <a:ext cx="177165" cy="466725"/>
            </a:xfrm>
            <a:custGeom>
              <a:avLst/>
              <a:gdLst/>
              <a:ahLst/>
              <a:cxnLst/>
              <a:rect l="l" t="t" r="r" b="b"/>
              <a:pathLst>
                <a:path w="177164" h="466725">
                  <a:moveTo>
                    <a:pt x="0" y="466344"/>
                  </a:moveTo>
                  <a:lnTo>
                    <a:pt x="176783" y="466344"/>
                  </a:lnTo>
                  <a:lnTo>
                    <a:pt x="176783" y="288036"/>
                  </a:lnTo>
                  <a:lnTo>
                    <a:pt x="0" y="288036"/>
                  </a:lnTo>
                  <a:lnTo>
                    <a:pt x="0" y="466344"/>
                  </a:lnTo>
                  <a:close/>
                </a:path>
                <a:path w="177164" h="466725">
                  <a:moveTo>
                    <a:pt x="88391" y="0"/>
                  </a:moveTo>
                  <a:lnTo>
                    <a:pt x="88391" y="277368"/>
                  </a:lnTo>
                </a:path>
              </a:pathLst>
            </a:custGeom>
            <a:ln w="1524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" name="object 10"/>
            <p:cNvSpPr/>
            <p:nvPr/>
          </p:nvSpPr>
          <p:spPr>
            <a:xfrm>
              <a:off x="3461003" y="1199388"/>
              <a:ext cx="38100" cy="71755"/>
            </a:xfrm>
            <a:custGeom>
              <a:avLst/>
              <a:gdLst/>
              <a:ahLst/>
              <a:cxnLst/>
              <a:rect l="l" t="t" r="r" b="b"/>
              <a:pathLst>
                <a:path w="38100" h="71755">
                  <a:moveTo>
                    <a:pt x="1524" y="71627"/>
                  </a:moveTo>
                  <a:lnTo>
                    <a:pt x="7620" y="71627"/>
                  </a:lnTo>
                  <a:lnTo>
                    <a:pt x="12192" y="70103"/>
                  </a:lnTo>
                  <a:lnTo>
                    <a:pt x="38100" y="39623"/>
                  </a:lnTo>
                  <a:lnTo>
                    <a:pt x="38100" y="33527"/>
                  </a:lnTo>
                  <a:lnTo>
                    <a:pt x="12192" y="3047"/>
                  </a:lnTo>
                  <a:lnTo>
                    <a:pt x="7620" y="1523"/>
                  </a:lnTo>
                  <a:lnTo>
                    <a:pt x="0" y="0"/>
                  </a:lnTo>
                </a:path>
              </a:pathLst>
            </a:custGeom>
            <a:ln w="9144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" name="object 11"/>
            <p:cNvSpPr/>
            <p:nvPr/>
          </p:nvSpPr>
          <p:spPr>
            <a:xfrm>
              <a:off x="3461003" y="1271016"/>
              <a:ext cx="38100" cy="71755"/>
            </a:xfrm>
            <a:custGeom>
              <a:avLst/>
              <a:gdLst/>
              <a:ahLst/>
              <a:cxnLst/>
              <a:rect l="l" t="t" r="r" b="b"/>
              <a:pathLst>
                <a:path w="38100" h="71755">
                  <a:moveTo>
                    <a:pt x="1524" y="71627"/>
                  </a:moveTo>
                  <a:lnTo>
                    <a:pt x="7620" y="70103"/>
                  </a:lnTo>
                  <a:lnTo>
                    <a:pt x="12192" y="68579"/>
                  </a:lnTo>
                  <a:lnTo>
                    <a:pt x="18288" y="67055"/>
                  </a:lnTo>
                  <a:lnTo>
                    <a:pt x="24384" y="64007"/>
                  </a:lnTo>
                  <a:lnTo>
                    <a:pt x="28956" y="59435"/>
                  </a:lnTo>
                  <a:lnTo>
                    <a:pt x="35052" y="50291"/>
                  </a:lnTo>
                  <a:lnTo>
                    <a:pt x="38100" y="38099"/>
                  </a:lnTo>
                  <a:lnTo>
                    <a:pt x="38100" y="33527"/>
                  </a:lnTo>
                  <a:lnTo>
                    <a:pt x="12192" y="1523"/>
                  </a:lnTo>
                  <a:lnTo>
                    <a:pt x="7620" y="0"/>
                  </a:lnTo>
                  <a:lnTo>
                    <a:pt x="0" y="0"/>
                  </a:lnTo>
                </a:path>
              </a:pathLst>
            </a:custGeom>
            <a:ln w="9144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" name="object 12"/>
            <p:cNvSpPr/>
            <p:nvPr/>
          </p:nvSpPr>
          <p:spPr>
            <a:xfrm>
              <a:off x="3448811" y="1199388"/>
              <a:ext cx="13970" cy="143510"/>
            </a:xfrm>
            <a:custGeom>
              <a:avLst/>
              <a:gdLst/>
              <a:ahLst/>
              <a:cxnLst/>
              <a:rect l="l" t="t" r="r" b="b"/>
              <a:pathLst>
                <a:path w="13970" h="143509">
                  <a:moveTo>
                    <a:pt x="13716" y="143256"/>
                  </a:moveTo>
                  <a:lnTo>
                    <a:pt x="0" y="143256"/>
                  </a:lnTo>
                </a:path>
                <a:path w="13970" h="143509">
                  <a:moveTo>
                    <a:pt x="13716" y="71628"/>
                  </a:moveTo>
                  <a:lnTo>
                    <a:pt x="0" y="71628"/>
                  </a:lnTo>
                </a:path>
                <a:path w="13970" h="143509">
                  <a:moveTo>
                    <a:pt x="13716" y="0"/>
                  </a:moveTo>
                  <a:lnTo>
                    <a:pt x="0" y="0"/>
                  </a:lnTo>
                </a:path>
              </a:pathLst>
            </a:custGeom>
            <a:ln w="9144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13" name="object 13"/>
          <p:cNvGrpSpPr/>
          <p:nvPr/>
        </p:nvGrpSpPr>
        <p:grpSpPr>
          <a:xfrm>
            <a:off x="7586732" y="1668779"/>
            <a:ext cx="785903" cy="3328670"/>
            <a:chOff x="3297935" y="1668779"/>
            <a:chExt cx="341630" cy="3328670"/>
          </a:xfrm>
        </p:grpSpPr>
        <p:pic>
          <p:nvPicPr>
            <p:cNvPr id="14" name="object 14"/>
            <p:cNvPicPr/>
            <p:nvPr/>
          </p:nvPicPr>
          <p:blipFill>
            <a:blip r:embed="rId2" cstate="print"/>
            <a:stretch>
              <a:fillRect/>
            </a:stretch>
          </p:blipFill>
          <p:spPr>
            <a:xfrm>
              <a:off x="3297935" y="1668779"/>
              <a:ext cx="341376" cy="131064"/>
            </a:xfrm>
            <a:prstGeom prst="rect">
              <a:avLst/>
            </a:prstGeom>
          </p:spPr>
        </p:pic>
        <p:sp>
          <p:nvSpPr>
            <p:cNvPr id="15" name="object 15"/>
            <p:cNvSpPr/>
            <p:nvPr/>
          </p:nvSpPr>
          <p:spPr>
            <a:xfrm>
              <a:off x="3467099" y="1784603"/>
              <a:ext cx="0" cy="1736089"/>
            </a:xfrm>
            <a:custGeom>
              <a:avLst/>
              <a:gdLst/>
              <a:ahLst/>
              <a:cxnLst/>
              <a:rect l="l" t="t" r="r" b="b"/>
              <a:pathLst>
                <a:path h="1736089">
                  <a:moveTo>
                    <a:pt x="0" y="0"/>
                  </a:moveTo>
                  <a:lnTo>
                    <a:pt x="0" y="1735836"/>
                  </a:lnTo>
                </a:path>
              </a:pathLst>
            </a:custGeom>
            <a:ln w="1524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6" name="object 16"/>
            <p:cNvSpPr/>
            <p:nvPr/>
          </p:nvSpPr>
          <p:spPr>
            <a:xfrm>
              <a:off x="3461003" y="1874520"/>
              <a:ext cx="38100" cy="71755"/>
            </a:xfrm>
            <a:custGeom>
              <a:avLst/>
              <a:gdLst/>
              <a:ahLst/>
              <a:cxnLst/>
              <a:rect l="l" t="t" r="r" b="b"/>
              <a:pathLst>
                <a:path w="38100" h="71755">
                  <a:moveTo>
                    <a:pt x="1524" y="71627"/>
                  </a:moveTo>
                  <a:lnTo>
                    <a:pt x="7620" y="71627"/>
                  </a:lnTo>
                  <a:lnTo>
                    <a:pt x="12192" y="70103"/>
                  </a:lnTo>
                  <a:lnTo>
                    <a:pt x="38100" y="38099"/>
                  </a:lnTo>
                  <a:lnTo>
                    <a:pt x="38100" y="33527"/>
                  </a:lnTo>
                  <a:lnTo>
                    <a:pt x="12192" y="3047"/>
                  </a:lnTo>
                  <a:lnTo>
                    <a:pt x="7620" y="1523"/>
                  </a:lnTo>
                  <a:lnTo>
                    <a:pt x="0" y="0"/>
                  </a:lnTo>
                </a:path>
              </a:pathLst>
            </a:custGeom>
            <a:ln w="9144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7" name="object 17"/>
            <p:cNvSpPr/>
            <p:nvPr/>
          </p:nvSpPr>
          <p:spPr>
            <a:xfrm>
              <a:off x="3461003" y="1946147"/>
              <a:ext cx="38100" cy="71755"/>
            </a:xfrm>
            <a:custGeom>
              <a:avLst/>
              <a:gdLst/>
              <a:ahLst/>
              <a:cxnLst/>
              <a:rect l="l" t="t" r="r" b="b"/>
              <a:pathLst>
                <a:path w="38100" h="71755">
                  <a:moveTo>
                    <a:pt x="1524" y="71627"/>
                  </a:moveTo>
                  <a:lnTo>
                    <a:pt x="7620" y="70103"/>
                  </a:lnTo>
                  <a:lnTo>
                    <a:pt x="12192" y="68579"/>
                  </a:lnTo>
                  <a:lnTo>
                    <a:pt x="18288" y="67055"/>
                  </a:lnTo>
                  <a:lnTo>
                    <a:pt x="38100" y="38099"/>
                  </a:lnTo>
                  <a:lnTo>
                    <a:pt x="38100" y="32003"/>
                  </a:lnTo>
                  <a:lnTo>
                    <a:pt x="12192" y="1523"/>
                  </a:lnTo>
                  <a:lnTo>
                    <a:pt x="7620" y="0"/>
                  </a:lnTo>
                  <a:lnTo>
                    <a:pt x="0" y="0"/>
                  </a:lnTo>
                </a:path>
              </a:pathLst>
            </a:custGeom>
            <a:ln w="9144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8" name="object 18"/>
            <p:cNvSpPr/>
            <p:nvPr/>
          </p:nvSpPr>
          <p:spPr>
            <a:xfrm>
              <a:off x="3448811" y="1874519"/>
              <a:ext cx="13970" cy="143510"/>
            </a:xfrm>
            <a:custGeom>
              <a:avLst/>
              <a:gdLst/>
              <a:ahLst/>
              <a:cxnLst/>
              <a:rect l="l" t="t" r="r" b="b"/>
              <a:pathLst>
                <a:path w="13970" h="143510">
                  <a:moveTo>
                    <a:pt x="13716" y="143255"/>
                  </a:moveTo>
                  <a:lnTo>
                    <a:pt x="0" y="143255"/>
                  </a:lnTo>
                </a:path>
                <a:path w="13970" h="143510">
                  <a:moveTo>
                    <a:pt x="13716" y="71628"/>
                  </a:moveTo>
                  <a:lnTo>
                    <a:pt x="0" y="71628"/>
                  </a:lnTo>
                </a:path>
                <a:path w="13970" h="143510">
                  <a:moveTo>
                    <a:pt x="13716" y="0"/>
                  </a:moveTo>
                  <a:lnTo>
                    <a:pt x="0" y="0"/>
                  </a:lnTo>
                </a:path>
              </a:pathLst>
            </a:custGeom>
            <a:ln w="9144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9" name="object 19"/>
            <p:cNvSpPr/>
            <p:nvPr/>
          </p:nvSpPr>
          <p:spPr>
            <a:xfrm>
              <a:off x="3464051" y="3008375"/>
              <a:ext cx="36830" cy="71755"/>
            </a:xfrm>
            <a:custGeom>
              <a:avLst/>
              <a:gdLst/>
              <a:ahLst/>
              <a:cxnLst/>
              <a:rect l="l" t="t" r="r" b="b"/>
              <a:pathLst>
                <a:path w="36829" h="71755">
                  <a:moveTo>
                    <a:pt x="0" y="71627"/>
                  </a:moveTo>
                  <a:lnTo>
                    <a:pt x="33528" y="50291"/>
                  </a:lnTo>
                  <a:lnTo>
                    <a:pt x="36576" y="38099"/>
                  </a:lnTo>
                  <a:lnTo>
                    <a:pt x="36576" y="32003"/>
                  </a:lnTo>
                  <a:lnTo>
                    <a:pt x="16764" y="4571"/>
                  </a:lnTo>
                  <a:lnTo>
                    <a:pt x="12192" y="1523"/>
                  </a:lnTo>
                  <a:lnTo>
                    <a:pt x="6096" y="0"/>
                  </a:lnTo>
                  <a:lnTo>
                    <a:pt x="0" y="0"/>
                  </a:lnTo>
                </a:path>
              </a:pathLst>
            </a:custGeom>
            <a:ln w="9144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0" name="object 20"/>
            <p:cNvSpPr/>
            <p:nvPr/>
          </p:nvSpPr>
          <p:spPr>
            <a:xfrm>
              <a:off x="3464051" y="3080003"/>
              <a:ext cx="36830" cy="70485"/>
            </a:xfrm>
            <a:custGeom>
              <a:avLst/>
              <a:gdLst/>
              <a:ahLst/>
              <a:cxnLst/>
              <a:rect l="l" t="t" r="r" b="b"/>
              <a:pathLst>
                <a:path w="36829" h="70485">
                  <a:moveTo>
                    <a:pt x="0" y="70103"/>
                  </a:moveTo>
                  <a:lnTo>
                    <a:pt x="6096" y="70103"/>
                  </a:lnTo>
                  <a:lnTo>
                    <a:pt x="12192" y="68579"/>
                  </a:lnTo>
                  <a:lnTo>
                    <a:pt x="36576" y="38099"/>
                  </a:lnTo>
                  <a:lnTo>
                    <a:pt x="36576" y="32003"/>
                  </a:lnTo>
                  <a:lnTo>
                    <a:pt x="33528" y="19811"/>
                  </a:lnTo>
                  <a:lnTo>
                    <a:pt x="27432" y="10667"/>
                  </a:lnTo>
                  <a:lnTo>
                    <a:pt x="22859" y="7619"/>
                  </a:lnTo>
                  <a:lnTo>
                    <a:pt x="16764" y="3047"/>
                  </a:lnTo>
                  <a:lnTo>
                    <a:pt x="12192" y="1523"/>
                  </a:lnTo>
                  <a:lnTo>
                    <a:pt x="6096" y="0"/>
                  </a:lnTo>
                  <a:lnTo>
                    <a:pt x="0" y="0"/>
                  </a:lnTo>
                </a:path>
              </a:pathLst>
            </a:custGeom>
            <a:ln w="9144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1" name="object 21"/>
            <p:cNvSpPr/>
            <p:nvPr/>
          </p:nvSpPr>
          <p:spPr>
            <a:xfrm>
              <a:off x="3450335" y="3008375"/>
              <a:ext cx="13970" cy="142240"/>
            </a:xfrm>
            <a:custGeom>
              <a:avLst/>
              <a:gdLst/>
              <a:ahLst/>
              <a:cxnLst/>
              <a:rect l="l" t="t" r="r" b="b"/>
              <a:pathLst>
                <a:path w="13970" h="142239">
                  <a:moveTo>
                    <a:pt x="13716" y="141732"/>
                  </a:moveTo>
                  <a:lnTo>
                    <a:pt x="0" y="141732"/>
                  </a:lnTo>
                </a:path>
                <a:path w="13970" h="142239">
                  <a:moveTo>
                    <a:pt x="13716" y="71627"/>
                  </a:moveTo>
                  <a:lnTo>
                    <a:pt x="0" y="71627"/>
                  </a:lnTo>
                </a:path>
                <a:path w="13970" h="142239">
                  <a:moveTo>
                    <a:pt x="13716" y="0"/>
                  </a:moveTo>
                  <a:lnTo>
                    <a:pt x="0" y="0"/>
                  </a:lnTo>
                </a:path>
              </a:pathLst>
            </a:custGeom>
            <a:ln w="9144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2" name="object 22"/>
            <p:cNvSpPr/>
            <p:nvPr/>
          </p:nvSpPr>
          <p:spPr>
            <a:xfrm>
              <a:off x="3439667" y="3361943"/>
              <a:ext cx="36830" cy="71755"/>
            </a:xfrm>
            <a:custGeom>
              <a:avLst/>
              <a:gdLst/>
              <a:ahLst/>
              <a:cxnLst/>
              <a:rect l="l" t="t" r="r" b="b"/>
              <a:pathLst>
                <a:path w="36829" h="71754">
                  <a:moveTo>
                    <a:pt x="36575" y="0"/>
                  </a:moveTo>
                  <a:lnTo>
                    <a:pt x="1523" y="21336"/>
                  </a:lnTo>
                  <a:lnTo>
                    <a:pt x="0" y="27432"/>
                  </a:lnTo>
                  <a:lnTo>
                    <a:pt x="0" y="44195"/>
                  </a:lnTo>
                  <a:lnTo>
                    <a:pt x="30479" y="71628"/>
                  </a:lnTo>
                  <a:lnTo>
                    <a:pt x="36575" y="71628"/>
                  </a:lnTo>
                </a:path>
              </a:pathLst>
            </a:custGeom>
            <a:ln w="9144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3" name="object 23"/>
            <p:cNvSpPr/>
            <p:nvPr/>
          </p:nvSpPr>
          <p:spPr>
            <a:xfrm>
              <a:off x="3439667" y="3293364"/>
              <a:ext cx="36830" cy="68580"/>
            </a:xfrm>
            <a:custGeom>
              <a:avLst/>
              <a:gdLst/>
              <a:ahLst/>
              <a:cxnLst/>
              <a:rect l="l" t="t" r="r" b="b"/>
              <a:pathLst>
                <a:path w="36829" h="68579">
                  <a:moveTo>
                    <a:pt x="36575" y="0"/>
                  </a:moveTo>
                  <a:lnTo>
                    <a:pt x="30479" y="0"/>
                  </a:lnTo>
                  <a:lnTo>
                    <a:pt x="24383" y="1524"/>
                  </a:lnTo>
                  <a:lnTo>
                    <a:pt x="18287" y="4572"/>
                  </a:lnTo>
                  <a:lnTo>
                    <a:pt x="9143" y="9144"/>
                  </a:lnTo>
                  <a:lnTo>
                    <a:pt x="4571" y="13716"/>
                  </a:lnTo>
                  <a:lnTo>
                    <a:pt x="1523" y="18288"/>
                  </a:lnTo>
                  <a:lnTo>
                    <a:pt x="0" y="24384"/>
                  </a:lnTo>
                  <a:lnTo>
                    <a:pt x="0" y="42672"/>
                  </a:lnTo>
                  <a:lnTo>
                    <a:pt x="1523" y="47244"/>
                  </a:lnTo>
                  <a:lnTo>
                    <a:pt x="4571" y="53339"/>
                  </a:lnTo>
                  <a:lnTo>
                    <a:pt x="9143" y="57912"/>
                  </a:lnTo>
                  <a:lnTo>
                    <a:pt x="13715" y="60960"/>
                  </a:lnTo>
                  <a:lnTo>
                    <a:pt x="18287" y="65532"/>
                  </a:lnTo>
                  <a:lnTo>
                    <a:pt x="30479" y="68580"/>
                  </a:lnTo>
                  <a:lnTo>
                    <a:pt x="36575" y="68580"/>
                  </a:lnTo>
                </a:path>
              </a:pathLst>
            </a:custGeom>
            <a:ln w="9143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4" name="object 24"/>
            <p:cNvSpPr/>
            <p:nvPr/>
          </p:nvSpPr>
          <p:spPr>
            <a:xfrm>
              <a:off x="3476243" y="3293364"/>
              <a:ext cx="13970" cy="140335"/>
            </a:xfrm>
            <a:custGeom>
              <a:avLst/>
              <a:gdLst/>
              <a:ahLst/>
              <a:cxnLst/>
              <a:rect l="l" t="t" r="r" b="b"/>
              <a:pathLst>
                <a:path w="13970" h="140335">
                  <a:moveTo>
                    <a:pt x="0" y="0"/>
                  </a:moveTo>
                  <a:lnTo>
                    <a:pt x="13716" y="0"/>
                  </a:lnTo>
                </a:path>
                <a:path w="13970" h="140335">
                  <a:moveTo>
                    <a:pt x="0" y="68579"/>
                  </a:moveTo>
                  <a:lnTo>
                    <a:pt x="13716" y="68579"/>
                  </a:lnTo>
                </a:path>
                <a:path w="13970" h="140335">
                  <a:moveTo>
                    <a:pt x="0" y="140208"/>
                  </a:moveTo>
                  <a:lnTo>
                    <a:pt x="13716" y="140208"/>
                  </a:lnTo>
                </a:path>
              </a:pathLst>
            </a:custGeom>
            <a:ln w="9144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5" name="object 25"/>
            <p:cNvSpPr/>
            <p:nvPr/>
          </p:nvSpPr>
          <p:spPr>
            <a:xfrm>
              <a:off x="3314699" y="3529583"/>
              <a:ext cx="307975" cy="306705"/>
            </a:xfrm>
            <a:custGeom>
              <a:avLst/>
              <a:gdLst/>
              <a:ahLst/>
              <a:cxnLst/>
              <a:rect l="l" t="t" r="r" b="b"/>
              <a:pathLst>
                <a:path w="307975" h="306704">
                  <a:moveTo>
                    <a:pt x="0" y="152400"/>
                  </a:moveTo>
                  <a:lnTo>
                    <a:pt x="7802" y="104363"/>
                  </a:lnTo>
                  <a:lnTo>
                    <a:pt x="29504" y="62544"/>
                  </a:lnTo>
                  <a:lnTo>
                    <a:pt x="62544" y="29504"/>
                  </a:lnTo>
                  <a:lnTo>
                    <a:pt x="104363" y="7802"/>
                  </a:lnTo>
                  <a:lnTo>
                    <a:pt x="152400" y="0"/>
                  </a:lnTo>
                  <a:lnTo>
                    <a:pt x="201338" y="7802"/>
                  </a:lnTo>
                  <a:lnTo>
                    <a:pt x="243986" y="29504"/>
                  </a:lnTo>
                  <a:lnTo>
                    <a:pt x="277709" y="62544"/>
                  </a:lnTo>
                  <a:lnTo>
                    <a:pt x="299874" y="104363"/>
                  </a:lnTo>
                  <a:lnTo>
                    <a:pt x="307848" y="152400"/>
                  </a:lnTo>
                  <a:lnTo>
                    <a:pt x="299874" y="201180"/>
                  </a:lnTo>
                  <a:lnTo>
                    <a:pt x="277709" y="243449"/>
                  </a:lnTo>
                  <a:lnTo>
                    <a:pt x="243986" y="276721"/>
                  </a:lnTo>
                  <a:lnTo>
                    <a:pt x="201338" y="298508"/>
                  </a:lnTo>
                  <a:lnTo>
                    <a:pt x="152400" y="306324"/>
                  </a:lnTo>
                  <a:lnTo>
                    <a:pt x="104363" y="298508"/>
                  </a:lnTo>
                  <a:lnTo>
                    <a:pt x="62544" y="276721"/>
                  </a:lnTo>
                  <a:lnTo>
                    <a:pt x="29504" y="243449"/>
                  </a:lnTo>
                  <a:lnTo>
                    <a:pt x="7802" y="201180"/>
                  </a:lnTo>
                  <a:lnTo>
                    <a:pt x="0" y="152400"/>
                  </a:lnTo>
                </a:path>
              </a:pathLst>
            </a:custGeom>
            <a:ln w="1524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26" name="object 26"/>
            <p:cNvPicPr/>
            <p:nvPr/>
          </p:nvPicPr>
          <p:blipFill>
            <a:blip r:embed="rId3" cstate="print"/>
            <a:stretch>
              <a:fillRect/>
            </a:stretch>
          </p:blipFill>
          <p:spPr>
            <a:xfrm>
              <a:off x="3371087" y="3636263"/>
              <a:ext cx="193547" cy="89916"/>
            </a:xfrm>
            <a:prstGeom prst="rect">
              <a:avLst/>
            </a:prstGeom>
          </p:spPr>
        </p:pic>
        <p:sp>
          <p:nvSpPr>
            <p:cNvPr id="27" name="object 27"/>
            <p:cNvSpPr/>
            <p:nvPr/>
          </p:nvSpPr>
          <p:spPr>
            <a:xfrm>
              <a:off x="3468624" y="3840480"/>
              <a:ext cx="0" cy="1137285"/>
            </a:xfrm>
            <a:custGeom>
              <a:avLst/>
              <a:gdLst/>
              <a:ahLst/>
              <a:cxnLst/>
              <a:rect l="l" t="t" r="r" b="b"/>
              <a:pathLst>
                <a:path h="1137285">
                  <a:moveTo>
                    <a:pt x="0" y="0"/>
                  </a:moveTo>
                  <a:lnTo>
                    <a:pt x="0" y="1136903"/>
                  </a:lnTo>
                </a:path>
              </a:pathLst>
            </a:custGeom>
            <a:ln w="1524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8" name="object 28"/>
            <p:cNvSpPr/>
            <p:nvPr/>
          </p:nvSpPr>
          <p:spPr>
            <a:xfrm>
              <a:off x="3462527" y="3910583"/>
              <a:ext cx="36830" cy="68580"/>
            </a:xfrm>
            <a:custGeom>
              <a:avLst/>
              <a:gdLst/>
              <a:ahLst/>
              <a:cxnLst/>
              <a:rect l="l" t="t" r="r" b="b"/>
              <a:pathLst>
                <a:path w="36829" h="68579">
                  <a:moveTo>
                    <a:pt x="0" y="68579"/>
                  </a:moveTo>
                  <a:lnTo>
                    <a:pt x="6096" y="68579"/>
                  </a:lnTo>
                  <a:lnTo>
                    <a:pt x="12192" y="67055"/>
                  </a:lnTo>
                  <a:lnTo>
                    <a:pt x="18288" y="64007"/>
                  </a:lnTo>
                  <a:lnTo>
                    <a:pt x="27432" y="57911"/>
                  </a:lnTo>
                  <a:lnTo>
                    <a:pt x="32004" y="53339"/>
                  </a:lnTo>
                  <a:lnTo>
                    <a:pt x="33528" y="47243"/>
                  </a:lnTo>
                  <a:lnTo>
                    <a:pt x="36576" y="42671"/>
                  </a:lnTo>
                  <a:lnTo>
                    <a:pt x="36576" y="24383"/>
                  </a:lnTo>
                  <a:lnTo>
                    <a:pt x="33528" y="19811"/>
                  </a:lnTo>
                  <a:lnTo>
                    <a:pt x="32004" y="15239"/>
                  </a:lnTo>
                  <a:lnTo>
                    <a:pt x="27432" y="10667"/>
                  </a:lnTo>
                  <a:lnTo>
                    <a:pt x="18288" y="4571"/>
                  </a:lnTo>
                  <a:lnTo>
                    <a:pt x="12192" y="1523"/>
                  </a:lnTo>
                  <a:lnTo>
                    <a:pt x="6096" y="0"/>
                  </a:lnTo>
                  <a:lnTo>
                    <a:pt x="0" y="0"/>
                  </a:lnTo>
                </a:path>
              </a:pathLst>
            </a:custGeom>
            <a:ln w="9143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9" name="object 29"/>
            <p:cNvSpPr/>
            <p:nvPr/>
          </p:nvSpPr>
          <p:spPr>
            <a:xfrm>
              <a:off x="3462527" y="3979163"/>
              <a:ext cx="36830" cy="71755"/>
            </a:xfrm>
            <a:custGeom>
              <a:avLst/>
              <a:gdLst/>
              <a:ahLst/>
              <a:cxnLst/>
              <a:rect l="l" t="t" r="r" b="b"/>
              <a:pathLst>
                <a:path w="36829" h="71754">
                  <a:moveTo>
                    <a:pt x="0" y="71627"/>
                  </a:moveTo>
                  <a:lnTo>
                    <a:pt x="6096" y="71627"/>
                  </a:lnTo>
                  <a:lnTo>
                    <a:pt x="12192" y="70103"/>
                  </a:lnTo>
                  <a:lnTo>
                    <a:pt x="18288" y="67055"/>
                  </a:lnTo>
                  <a:lnTo>
                    <a:pt x="22859" y="64007"/>
                  </a:lnTo>
                  <a:lnTo>
                    <a:pt x="32004" y="54863"/>
                  </a:lnTo>
                  <a:lnTo>
                    <a:pt x="33528" y="50291"/>
                  </a:lnTo>
                  <a:lnTo>
                    <a:pt x="36576" y="44195"/>
                  </a:lnTo>
                  <a:lnTo>
                    <a:pt x="36576" y="27431"/>
                  </a:lnTo>
                  <a:lnTo>
                    <a:pt x="33528" y="21335"/>
                  </a:lnTo>
                  <a:lnTo>
                    <a:pt x="32004" y="16763"/>
                  </a:lnTo>
                  <a:lnTo>
                    <a:pt x="22859" y="7619"/>
                  </a:lnTo>
                  <a:lnTo>
                    <a:pt x="18288" y="4571"/>
                  </a:lnTo>
                  <a:lnTo>
                    <a:pt x="0" y="0"/>
                  </a:lnTo>
                </a:path>
              </a:pathLst>
            </a:custGeom>
            <a:ln w="9144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0" name="object 30"/>
            <p:cNvSpPr/>
            <p:nvPr/>
          </p:nvSpPr>
          <p:spPr>
            <a:xfrm>
              <a:off x="3448811" y="3910583"/>
              <a:ext cx="13970" cy="140335"/>
            </a:xfrm>
            <a:custGeom>
              <a:avLst/>
              <a:gdLst/>
              <a:ahLst/>
              <a:cxnLst/>
              <a:rect l="l" t="t" r="r" b="b"/>
              <a:pathLst>
                <a:path w="13970" h="140335">
                  <a:moveTo>
                    <a:pt x="13716" y="140208"/>
                  </a:moveTo>
                  <a:lnTo>
                    <a:pt x="0" y="140208"/>
                  </a:lnTo>
                </a:path>
                <a:path w="13970" h="140335">
                  <a:moveTo>
                    <a:pt x="13716" y="68580"/>
                  </a:moveTo>
                  <a:lnTo>
                    <a:pt x="0" y="68580"/>
                  </a:lnTo>
                </a:path>
                <a:path w="13970" h="140335">
                  <a:moveTo>
                    <a:pt x="13716" y="0"/>
                  </a:moveTo>
                  <a:lnTo>
                    <a:pt x="0" y="0"/>
                  </a:lnTo>
                </a:path>
              </a:pathLst>
            </a:custGeom>
            <a:ln w="9144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1" name="object 31"/>
            <p:cNvSpPr/>
            <p:nvPr/>
          </p:nvSpPr>
          <p:spPr>
            <a:xfrm>
              <a:off x="3436620" y="4248911"/>
              <a:ext cx="36830" cy="71755"/>
            </a:xfrm>
            <a:custGeom>
              <a:avLst/>
              <a:gdLst/>
              <a:ahLst/>
              <a:cxnLst/>
              <a:rect l="l" t="t" r="r" b="b"/>
              <a:pathLst>
                <a:path w="36829" h="71754">
                  <a:moveTo>
                    <a:pt x="36575" y="0"/>
                  </a:moveTo>
                  <a:lnTo>
                    <a:pt x="3047" y="21336"/>
                  </a:lnTo>
                  <a:lnTo>
                    <a:pt x="0" y="33528"/>
                  </a:lnTo>
                  <a:lnTo>
                    <a:pt x="0" y="39624"/>
                  </a:lnTo>
                  <a:lnTo>
                    <a:pt x="1523" y="44195"/>
                  </a:lnTo>
                  <a:lnTo>
                    <a:pt x="3047" y="50292"/>
                  </a:lnTo>
                  <a:lnTo>
                    <a:pt x="9143" y="59436"/>
                  </a:lnTo>
                  <a:lnTo>
                    <a:pt x="13715" y="64008"/>
                  </a:lnTo>
                  <a:lnTo>
                    <a:pt x="19811" y="67056"/>
                  </a:lnTo>
                  <a:lnTo>
                    <a:pt x="24383" y="70104"/>
                  </a:lnTo>
                  <a:lnTo>
                    <a:pt x="30479" y="71628"/>
                  </a:lnTo>
                  <a:lnTo>
                    <a:pt x="36575" y="71628"/>
                  </a:lnTo>
                </a:path>
              </a:pathLst>
            </a:custGeom>
            <a:ln w="9144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2" name="object 32"/>
            <p:cNvSpPr/>
            <p:nvPr/>
          </p:nvSpPr>
          <p:spPr>
            <a:xfrm>
              <a:off x="3436620" y="4180332"/>
              <a:ext cx="36830" cy="68580"/>
            </a:xfrm>
            <a:custGeom>
              <a:avLst/>
              <a:gdLst/>
              <a:ahLst/>
              <a:cxnLst/>
              <a:rect l="l" t="t" r="r" b="b"/>
              <a:pathLst>
                <a:path w="36829" h="68579">
                  <a:moveTo>
                    <a:pt x="36575" y="0"/>
                  </a:moveTo>
                  <a:lnTo>
                    <a:pt x="30479" y="0"/>
                  </a:lnTo>
                  <a:lnTo>
                    <a:pt x="24383" y="1524"/>
                  </a:lnTo>
                  <a:lnTo>
                    <a:pt x="19811" y="4572"/>
                  </a:lnTo>
                  <a:lnTo>
                    <a:pt x="13715" y="7620"/>
                  </a:lnTo>
                  <a:lnTo>
                    <a:pt x="0" y="32004"/>
                  </a:lnTo>
                  <a:lnTo>
                    <a:pt x="0" y="38100"/>
                  </a:lnTo>
                  <a:lnTo>
                    <a:pt x="13715" y="60960"/>
                  </a:lnTo>
                  <a:lnTo>
                    <a:pt x="19811" y="65532"/>
                  </a:lnTo>
                  <a:lnTo>
                    <a:pt x="24383" y="67056"/>
                  </a:lnTo>
                  <a:lnTo>
                    <a:pt x="30479" y="68580"/>
                  </a:lnTo>
                  <a:lnTo>
                    <a:pt x="36575" y="68580"/>
                  </a:lnTo>
                </a:path>
              </a:pathLst>
            </a:custGeom>
            <a:ln w="9143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3" name="object 33"/>
            <p:cNvSpPr/>
            <p:nvPr/>
          </p:nvSpPr>
          <p:spPr>
            <a:xfrm>
              <a:off x="3473196" y="4180332"/>
              <a:ext cx="13970" cy="140335"/>
            </a:xfrm>
            <a:custGeom>
              <a:avLst/>
              <a:gdLst/>
              <a:ahLst/>
              <a:cxnLst/>
              <a:rect l="l" t="t" r="r" b="b"/>
              <a:pathLst>
                <a:path w="13970" h="140335">
                  <a:moveTo>
                    <a:pt x="0" y="0"/>
                  </a:moveTo>
                  <a:lnTo>
                    <a:pt x="13715" y="0"/>
                  </a:lnTo>
                </a:path>
                <a:path w="13970" h="140335">
                  <a:moveTo>
                    <a:pt x="0" y="68579"/>
                  </a:moveTo>
                  <a:lnTo>
                    <a:pt x="13715" y="68579"/>
                  </a:lnTo>
                </a:path>
                <a:path w="13970" h="140335">
                  <a:moveTo>
                    <a:pt x="0" y="140208"/>
                  </a:moveTo>
                  <a:lnTo>
                    <a:pt x="13715" y="140208"/>
                  </a:lnTo>
                </a:path>
              </a:pathLst>
            </a:custGeom>
            <a:ln w="9144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4" name="object 34"/>
            <p:cNvSpPr/>
            <p:nvPr/>
          </p:nvSpPr>
          <p:spPr>
            <a:xfrm>
              <a:off x="3462527" y="4686299"/>
              <a:ext cx="36830" cy="71755"/>
            </a:xfrm>
            <a:custGeom>
              <a:avLst/>
              <a:gdLst/>
              <a:ahLst/>
              <a:cxnLst/>
              <a:rect l="l" t="t" r="r" b="b"/>
              <a:pathLst>
                <a:path w="36829" h="71754">
                  <a:moveTo>
                    <a:pt x="0" y="71627"/>
                  </a:moveTo>
                  <a:lnTo>
                    <a:pt x="6096" y="71627"/>
                  </a:lnTo>
                  <a:lnTo>
                    <a:pt x="12192" y="70103"/>
                  </a:lnTo>
                  <a:lnTo>
                    <a:pt x="18288" y="67055"/>
                  </a:lnTo>
                  <a:lnTo>
                    <a:pt x="22859" y="64007"/>
                  </a:lnTo>
                  <a:lnTo>
                    <a:pt x="32004" y="54863"/>
                  </a:lnTo>
                  <a:lnTo>
                    <a:pt x="33528" y="50291"/>
                  </a:lnTo>
                  <a:lnTo>
                    <a:pt x="36576" y="44195"/>
                  </a:lnTo>
                  <a:lnTo>
                    <a:pt x="36576" y="27431"/>
                  </a:lnTo>
                  <a:lnTo>
                    <a:pt x="33528" y="21335"/>
                  </a:lnTo>
                  <a:lnTo>
                    <a:pt x="32004" y="16763"/>
                  </a:lnTo>
                  <a:lnTo>
                    <a:pt x="22859" y="7619"/>
                  </a:lnTo>
                  <a:lnTo>
                    <a:pt x="18288" y="4571"/>
                  </a:lnTo>
                  <a:lnTo>
                    <a:pt x="0" y="0"/>
                  </a:lnTo>
                </a:path>
              </a:pathLst>
            </a:custGeom>
            <a:ln w="9144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5" name="object 35"/>
            <p:cNvSpPr/>
            <p:nvPr/>
          </p:nvSpPr>
          <p:spPr>
            <a:xfrm>
              <a:off x="3462527" y="4757927"/>
              <a:ext cx="36830" cy="71755"/>
            </a:xfrm>
            <a:custGeom>
              <a:avLst/>
              <a:gdLst/>
              <a:ahLst/>
              <a:cxnLst/>
              <a:rect l="l" t="t" r="r" b="b"/>
              <a:pathLst>
                <a:path w="36829" h="71754">
                  <a:moveTo>
                    <a:pt x="0" y="71627"/>
                  </a:moveTo>
                  <a:lnTo>
                    <a:pt x="18288" y="67055"/>
                  </a:lnTo>
                  <a:lnTo>
                    <a:pt x="22859" y="64007"/>
                  </a:lnTo>
                  <a:lnTo>
                    <a:pt x="32004" y="54863"/>
                  </a:lnTo>
                  <a:lnTo>
                    <a:pt x="33528" y="50291"/>
                  </a:lnTo>
                  <a:lnTo>
                    <a:pt x="36576" y="44195"/>
                  </a:lnTo>
                  <a:lnTo>
                    <a:pt x="36576" y="27431"/>
                  </a:lnTo>
                  <a:lnTo>
                    <a:pt x="33528" y="21335"/>
                  </a:lnTo>
                  <a:lnTo>
                    <a:pt x="32004" y="16763"/>
                  </a:lnTo>
                  <a:lnTo>
                    <a:pt x="22859" y="7619"/>
                  </a:lnTo>
                  <a:lnTo>
                    <a:pt x="18288" y="4571"/>
                  </a:lnTo>
                  <a:lnTo>
                    <a:pt x="12192" y="1523"/>
                  </a:lnTo>
                  <a:lnTo>
                    <a:pt x="6096" y="0"/>
                  </a:lnTo>
                  <a:lnTo>
                    <a:pt x="0" y="0"/>
                  </a:lnTo>
                </a:path>
              </a:pathLst>
            </a:custGeom>
            <a:ln w="9144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6" name="object 36"/>
            <p:cNvSpPr/>
            <p:nvPr/>
          </p:nvSpPr>
          <p:spPr>
            <a:xfrm>
              <a:off x="3448811" y="4686300"/>
              <a:ext cx="13970" cy="143510"/>
            </a:xfrm>
            <a:custGeom>
              <a:avLst/>
              <a:gdLst/>
              <a:ahLst/>
              <a:cxnLst/>
              <a:rect l="l" t="t" r="r" b="b"/>
              <a:pathLst>
                <a:path w="13970" h="143510">
                  <a:moveTo>
                    <a:pt x="13716" y="143256"/>
                  </a:moveTo>
                  <a:lnTo>
                    <a:pt x="0" y="143256"/>
                  </a:lnTo>
                </a:path>
                <a:path w="13970" h="143510">
                  <a:moveTo>
                    <a:pt x="13716" y="71627"/>
                  </a:moveTo>
                  <a:lnTo>
                    <a:pt x="0" y="71627"/>
                  </a:lnTo>
                </a:path>
                <a:path w="13970" h="143510">
                  <a:moveTo>
                    <a:pt x="13716" y="0"/>
                  </a:moveTo>
                  <a:lnTo>
                    <a:pt x="0" y="0"/>
                  </a:lnTo>
                </a:path>
              </a:pathLst>
            </a:custGeom>
            <a:ln w="9144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7" name="object 37"/>
            <p:cNvSpPr/>
            <p:nvPr/>
          </p:nvSpPr>
          <p:spPr>
            <a:xfrm>
              <a:off x="3326891" y="4911851"/>
              <a:ext cx="283845" cy="64135"/>
            </a:xfrm>
            <a:custGeom>
              <a:avLst/>
              <a:gdLst/>
              <a:ahLst/>
              <a:cxnLst/>
              <a:rect l="l" t="t" r="r" b="b"/>
              <a:pathLst>
                <a:path w="283845" h="64135">
                  <a:moveTo>
                    <a:pt x="0" y="64008"/>
                  </a:moveTo>
                  <a:lnTo>
                    <a:pt x="0" y="0"/>
                  </a:lnTo>
                </a:path>
                <a:path w="283845" h="64135">
                  <a:moveTo>
                    <a:pt x="283464" y="64008"/>
                  </a:moveTo>
                  <a:lnTo>
                    <a:pt x="283464" y="0"/>
                  </a:lnTo>
                </a:path>
                <a:path w="283845" h="64135">
                  <a:moveTo>
                    <a:pt x="0" y="64008"/>
                  </a:moveTo>
                  <a:lnTo>
                    <a:pt x="283464" y="64008"/>
                  </a:lnTo>
                </a:path>
              </a:pathLst>
            </a:custGeom>
            <a:ln w="1524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8" name="object 38"/>
            <p:cNvSpPr/>
            <p:nvPr/>
          </p:nvSpPr>
          <p:spPr>
            <a:xfrm>
              <a:off x="3448811" y="4949952"/>
              <a:ext cx="38100" cy="40005"/>
            </a:xfrm>
            <a:custGeom>
              <a:avLst/>
              <a:gdLst/>
              <a:ahLst/>
              <a:cxnLst/>
              <a:rect l="l" t="t" r="r" b="b"/>
              <a:pathLst>
                <a:path w="38100" h="40004">
                  <a:moveTo>
                    <a:pt x="18288" y="39624"/>
                  </a:moveTo>
                  <a:lnTo>
                    <a:pt x="10929" y="38028"/>
                  </a:lnTo>
                  <a:lnTo>
                    <a:pt x="5143" y="33718"/>
                  </a:lnTo>
                  <a:lnTo>
                    <a:pt x="1357" y="27408"/>
                  </a:lnTo>
                  <a:lnTo>
                    <a:pt x="0" y="19812"/>
                  </a:lnTo>
                  <a:lnTo>
                    <a:pt x="1357" y="12215"/>
                  </a:lnTo>
                  <a:lnTo>
                    <a:pt x="5143" y="5905"/>
                  </a:lnTo>
                  <a:lnTo>
                    <a:pt x="10929" y="1595"/>
                  </a:lnTo>
                  <a:lnTo>
                    <a:pt x="18288" y="0"/>
                  </a:lnTo>
                  <a:lnTo>
                    <a:pt x="25884" y="1595"/>
                  </a:lnTo>
                  <a:lnTo>
                    <a:pt x="32194" y="5905"/>
                  </a:lnTo>
                  <a:lnTo>
                    <a:pt x="36504" y="12215"/>
                  </a:lnTo>
                  <a:lnTo>
                    <a:pt x="38100" y="19812"/>
                  </a:lnTo>
                  <a:lnTo>
                    <a:pt x="36504" y="27408"/>
                  </a:lnTo>
                  <a:lnTo>
                    <a:pt x="32194" y="33718"/>
                  </a:lnTo>
                  <a:lnTo>
                    <a:pt x="25884" y="38028"/>
                  </a:lnTo>
                  <a:lnTo>
                    <a:pt x="18288" y="39624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9" name="object 39"/>
            <p:cNvSpPr/>
            <p:nvPr/>
          </p:nvSpPr>
          <p:spPr>
            <a:xfrm>
              <a:off x="3448811" y="4949952"/>
              <a:ext cx="38100" cy="40005"/>
            </a:xfrm>
            <a:custGeom>
              <a:avLst/>
              <a:gdLst/>
              <a:ahLst/>
              <a:cxnLst/>
              <a:rect l="l" t="t" r="r" b="b"/>
              <a:pathLst>
                <a:path w="38100" h="40004">
                  <a:moveTo>
                    <a:pt x="0" y="19812"/>
                  </a:moveTo>
                  <a:lnTo>
                    <a:pt x="1357" y="12215"/>
                  </a:lnTo>
                  <a:lnTo>
                    <a:pt x="5143" y="5905"/>
                  </a:lnTo>
                  <a:lnTo>
                    <a:pt x="10929" y="1595"/>
                  </a:lnTo>
                  <a:lnTo>
                    <a:pt x="18288" y="0"/>
                  </a:lnTo>
                  <a:lnTo>
                    <a:pt x="25884" y="1595"/>
                  </a:lnTo>
                  <a:lnTo>
                    <a:pt x="32194" y="5905"/>
                  </a:lnTo>
                  <a:lnTo>
                    <a:pt x="36504" y="12215"/>
                  </a:lnTo>
                  <a:lnTo>
                    <a:pt x="38100" y="19812"/>
                  </a:lnTo>
                  <a:lnTo>
                    <a:pt x="36504" y="27408"/>
                  </a:lnTo>
                  <a:lnTo>
                    <a:pt x="32194" y="33718"/>
                  </a:lnTo>
                  <a:lnTo>
                    <a:pt x="25884" y="38028"/>
                  </a:lnTo>
                  <a:lnTo>
                    <a:pt x="18288" y="39624"/>
                  </a:lnTo>
                  <a:lnTo>
                    <a:pt x="10929" y="38028"/>
                  </a:lnTo>
                  <a:lnTo>
                    <a:pt x="5143" y="33718"/>
                  </a:lnTo>
                  <a:lnTo>
                    <a:pt x="1357" y="27408"/>
                  </a:lnTo>
                  <a:lnTo>
                    <a:pt x="0" y="19812"/>
                  </a:lnTo>
                </a:path>
              </a:pathLst>
            </a:custGeom>
            <a:ln w="1524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pic>
        <p:nvPicPr>
          <p:cNvPr id="40" name="object 40"/>
          <p:cNvPicPr/>
          <p:nvPr/>
        </p:nvPicPr>
        <p:blipFill>
          <a:blip r:embed="rId4" cstate="print"/>
          <a:stretch>
            <a:fillRect/>
          </a:stretch>
        </p:blipFill>
        <p:spPr>
          <a:xfrm>
            <a:off x="6825956" y="2584704"/>
            <a:ext cx="301506" cy="335280"/>
          </a:xfrm>
          <a:prstGeom prst="rect">
            <a:avLst/>
          </a:prstGeom>
        </p:spPr>
      </p:pic>
      <p:pic>
        <p:nvPicPr>
          <p:cNvPr id="41" name="object 41"/>
          <p:cNvPicPr/>
          <p:nvPr/>
        </p:nvPicPr>
        <p:blipFill>
          <a:blip r:embed="rId5" cstate="print"/>
          <a:stretch>
            <a:fillRect/>
          </a:stretch>
        </p:blipFill>
        <p:spPr>
          <a:xfrm>
            <a:off x="8922476" y="2586227"/>
            <a:ext cx="305010" cy="335280"/>
          </a:xfrm>
          <a:prstGeom prst="rect">
            <a:avLst/>
          </a:prstGeom>
        </p:spPr>
      </p:pic>
      <p:sp>
        <p:nvSpPr>
          <p:cNvPr id="42" name="object 42"/>
          <p:cNvSpPr/>
          <p:nvPr/>
        </p:nvSpPr>
        <p:spPr>
          <a:xfrm>
            <a:off x="2829247" y="2103119"/>
            <a:ext cx="628138" cy="273050"/>
          </a:xfrm>
          <a:custGeom>
            <a:avLst/>
            <a:gdLst/>
            <a:ahLst/>
            <a:cxnLst/>
            <a:rect l="l" t="t" r="r" b="b"/>
            <a:pathLst>
              <a:path w="273050" h="273050">
                <a:moveTo>
                  <a:pt x="0" y="137159"/>
                </a:moveTo>
                <a:lnTo>
                  <a:pt x="6949" y="94219"/>
                </a:lnTo>
                <a:lnTo>
                  <a:pt x="26334" y="56619"/>
                </a:lnTo>
                <a:lnTo>
                  <a:pt x="55961" y="26773"/>
                </a:lnTo>
                <a:lnTo>
                  <a:pt x="93634" y="7095"/>
                </a:lnTo>
                <a:lnTo>
                  <a:pt x="137160" y="0"/>
                </a:lnTo>
                <a:lnTo>
                  <a:pt x="179941" y="7095"/>
                </a:lnTo>
                <a:lnTo>
                  <a:pt x="217163" y="26773"/>
                </a:lnTo>
                <a:lnTo>
                  <a:pt x="246558" y="56619"/>
                </a:lnTo>
                <a:lnTo>
                  <a:pt x="265858" y="94219"/>
                </a:lnTo>
                <a:lnTo>
                  <a:pt x="272795" y="137159"/>
                </a:lnTo>
                <a:lnTo>
                  <a:pt x="265858" y="180526"/>
                </a:lnTo>
                <a:lnTo>
                  <a:pt x="246558" y="217822"/>
                </a:lnTo>
                <a:lnTo>
                  <a:pt x="217163" y="246997"/>
                </a:lnTo>
                <a:lnTo>
                  <a:pt x="179941" y="266005"/>
                </a:lnTo>
                <a:lnTo>
                  <a:pt x="137160" y="272795"/>
                </a:lnTo>
                <a:lnTo>
                  <a:pt x="93634" y="266005"/>
                </a:lnTo>
                <a:lnTo>
                  <a:pt x="55961" y="246997"/>
                </a:lnTo>
                <a:lnTo>
                  <a:pt x="26334" y="217822"/>
                </a:lnTo>
                <a:lnTo>
                  <a:pt x="6949" y="180526"/>
                </a:lnTo>
                <a:lnTo>
                  <a:pt x="0" y="137159"/>
                </a:lnTo>
              </a:path>
            </a:pathLst>
          </a:custGeom>
          <a:ln w="9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3" name="object 43"/>
          <p:cNvSpPr/>
          <p:nvPr/>
        </p:nvSpPr>
        <p:spPr>
          <a:xfrm>
            <a:off x="11495796" y="1563623"/>
            <a:ext cx="628138" cy="273050"/>
          </a:xfrm>
          <a:custGeom>
            <a:avLst/>
            <a:gdLst/>
            <a:ahLst/>
            <a:cxnLst/>
            <a:rect l="l" t="t" r="r" b="b"/>
            <a:pathLst>
              <a:path w="273050" h="273050">
                <a:moveTo>
                  <a:pt x="0" y="137159"/>
                </a:moveTo>
                <a:lnTo>
                  <a:pt x="6937" y="94219"/>
                </a:lnTo>
                <a:lnTo>
                  <a:pt x="26237" y="56619"/>
                </a:lnTo>
                <a:lnTo>
                  <a:pt x="55632" y="26773"/>
                </a:lnTo>
                <a:lnTo>
                  <a:pt x="92854" y="7095"/>
                </a:lnTo>
                <a:lnTo>
                  <a:pt x="135636" y="0"/>
                </a:lnTo>
                <a:lnTo>
                  <a:pt x="179161" y="7095"/>
                </a:lnTo>
                <a:lnTo>
                  <a:pt x="216834" y="26773"/>
                </a:lnTo>
                <a:lnTo>
                  <a:pt x="246461" y="56619"/>
                </a:lnTo>
                <a:lnTo>
                  <a:pt x="265846" y="94219"/>
                </a:lnTo>
                <a:lnTo>
                  <a:pt x="272795" y="137159"/>
                </a:lnTo>
                <a:lnTo>
                  <a:pt x="265846" y="179941"/>
                </a:lnTo>
                <a:lnTo>
                  <a:pt x="246461" y="217163"/>
                </a:lnTo>
                <a:lnTo>
                  <a:pt x="216834" y="246558"/>
                </a:lnTo>
                <a:lnTo>
                  <a:pt x="179161" y="265858"/>
                </a:lnTo>
                <a:lnTo>
                  <a:pt x="135636" y="272795"/>
                </a:lnTo>
                <a:lnTo>
                  <a:pt x="92854" y="265858"/>
                </a:lnTo>
                <a:lnTo>
                  <a:pt x="55632" y="246558"/>
                </a:lnTo>
                <a:lnTo>
                  <a:pt x="26237" y="217163"/>
                </a:lnTo>
                <a:lnTo>
                  <a:pt x="6937" y="179941"/>
                </a:lnTo>
                <a:lnTo>
                  <a:pt x="0" y="137159"/>
                </a:lnTo>
              </a:path>
            </a:pathLst>
          </a:custGeom>
          <a:ln w="1524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4" name="object 44"/>
          <p:cNvSpPr/>
          <p:nvPr/>
        </p:nvSpPr>
        <p:spPr>
          <a:xfrm>
            <a:off x="6556005" y="1606296"/>
            <a:ext cx="628138" cy="273050"/>
          </a:xfrm>
          <a:custGeom>
            <a:avLst/>
            <a:gdLst/>
            <a:ahLst/>
            <a:cxnLst/>
            <a:rect l="l" t="t" r="r" b="b"/>
            <a:pathLst>
              <a:path w="273050" h="273050">
                <a:moveTo>
                  <a:pt x="0" y="135635"/>
                </a:moveTo>
                <a:lnTo>
                  <a:pt x="6949" y="93439"/>
                </a:lnTo>
                <a:lnTo>
                  <a:pt x="26334" y="56290"/>
                </a:lnTo>
                <a:lnTo>
                  <a:pt x="55961" y="26676"/>
                </a:lnTo>
                <a:lnTo>
                  <a:pt x="93634" y="7083"/>
                </a:lnTo>
                <a:lnTo>
                  <a:pt x="137160" y="0"/>
                </a:lnTo>
                <a:lnTo>
                  <a:pt x="180526" y="7083"/>
                </a:lnTo>
                <a:lnTo>
                  <a:pt x="217822" y="26676"/>
                </a:lnTo>
                <a:lnTo>
                  <a:pt x="246997" y="56290"/>
                </a:lnTo>
                <a:lnTo>
                  <a:pt x="266005" y="93439"/>
                </a:lnTo>
                <a:lnTo>
                  <a:pt x="272795" y="135635"/>
                </a:lnTo>
                <a:lnTo>
                  <a:pt x="266005" y="179161"/>
                </a:lnTo>
                <a:lnTo>
                  <a:pt x="246997" y="216834"/>
                </a:lnTo>
                <a:lnTo>
                  <a:pt x="217822" y="246461"/>
                </a:lnTo>
                <a:lnTo>
                  <a:pt x="180526" y="265846"/>
                </a:lnTo>
                <a:lnTo>
                  <a:pt x="137160" y="272795"/>
                </a:lnTo>
                <a:lnTo>
                  <a:pt x="93634" y="265846"/>
                </a:lnTo>
                <a:lnTo>
                  <a:pt x="55961" y="246461"/>
                </a:lnTo>
                <a:lnTo>
                  <a:pt x="26334" y="216834"/>
                </a:lnTo>
                <a:lnTo>
                  <a:pt x="6949" y="179161"/>
                </a:lnTo>
                <a:lnTo>
                  <a:pt x="0" y="135635"/>
                </a:lnTo>
              </a:path>
            </a:pathLst>
          </a:custGeom>
          <a:ln w="9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5" name="object 45"/>
          <p:cNvSpPr/>
          <p:nvPr/>
        </p:nvSpPr>
        <p:spPr>
          <a:xfrm>
            <a:off x="13262764" y="2039112"/>
            <a:ext cx="410481" cy="177165"/>
          </a:xfrm>
          <a:custGeom>
            <a:avLst/>
            <a:gdLst/>
            <a:ahLst/>
            <a:cxnLst/>
            <a:rect l="l" t="t" r="r" b="b"/>
            <a:pathLst>
              <a:path w="178435" h="177164">
                <a:moveTo>
                  <a:pt x="0" y="176783"/>
                </a:moveTo>
                <a:lnTo>
                  <a:pt x="178307" y="176783"/>
                </a:lnTo>
                <a:lnTo>
                  <a:pt x="178307" y="0"/>
                </a:lnTo>
                <a:lnTo>
                  <a:pt x="0" y="0"/>
                </a:lnTo>
                <a:lnTo>
                  <a:pt x="0" y="176783"/>
                </a:lnTo>
                <a:close/>
              </a:path>
            </a:pathLst>
          </a:custGeom>
          <a:ln w="1524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6" name="object 46"/>
          <p:cNvSpPr/>
          <p:nvPr/>
        </p:nvSpPr>
        <p:spPr>
          <a:xfrm>
            <a:off x="8372051" y="1667256"/>
            <a:ext cx="449922" cy="200025"/>
          </a:xfrm>
          <a:custGeom>
            <a:avLst/>
            <a:gdLst/>
            <a:ahLst/>
            <a:cxnLst/>
            <a:rect l="l" t="t" r="r" b="b"/>
            <a:pathLst>
              <a:path w="195579" h="200025">
                <a:moveTo>
                  <a:pt x="143256" y="132588"/>
                </a:moveTo>
                <a:lnTo>
                  <a:pt x="143256" y="1524"/>
                </a:lnTo>
              </a:path>
              <a:path w="195579" h="200025">
                <a:moveTo>
                  <a:pt x="103632" y="166116"/>
                </a:moveTo>
                <a:lnTo>
                  <a:pt x="182880" y="166116"/>
                </a:lnTo>
              </a:path>
              <a:path w="195579" h="200025">
                <a:moveTo>
                  <a:pt x="117348" y="199644"/>
                </a:moveTo>
                <a:lnTo>
                  <a:pt x="169164" y="199644"/>
                </a:lnTo>
              </a:path>
              <a:path w="195579" h="200025">
                <a:moveTo>
                  <a:pt x="91440" y="132588"/>
                </a:moveTo>
                <a:lnTo>
                  <a:pt x="195072" y="132588"/>
                </a:lnTo>
              </a:path>
              <a:path w="195579" h="200025">
                <a:moveTo>
                  <a:pt x="0" y="0"/>
                </a:moveTo>
                <a:lnTo>
                  <a:pt x="140208" y="0"/>
                </a:lnTo>
              </a:path>
            </a:pathLst>
          </a:custGeom>
          <a:ln w="1524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7" name="object 47"/>
          <p:cNvSpPr/>
          <p:nvPr/>
        </p:nvSpPr>
        <p:spPr>
          <a:xfrm>
            <a:off x="6871533" y="1199388"/>
            <a:ext cx="1076599" cy="384175"/>
          </a:xfrm>
          <a:custGeom>
            <a:avLst/>
            <a:gdLst/>
            <a:ahLst/>
            <a:cxnLst/>
            <a:rect l="l" t="t" r="r" b="b"/>
            <a:pathLst>
              <a:path w="467995" h="384175">
                <a:moveTo>
                  <a:pt x="467867" y="0"/>
                </a:moveTo>
                <a:lnTo>
                  <a:pt x="0" y="0"/>
                </a:lnTo>
                <a:lnTo>
                  <a:pt x="0" y="384048"/>
                </a:lnTo>
              </a:path>
            </a:pathLst>
          </a:custGeom>
          <a:ln w="9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8" name="object 48"/>
          <p:cNvSpPr/>
          <p:nvPr/>
        </p:nvSpPr>
        <p:spPr>
          <a:xfrm>
            <a:off x="3144776" y="996695"/>
            <a:ext cx="4820592" cy="1102360"/>
          </a:xfrm>
          <a:custGeom>
            <a:avLst/>
            <a:gdLst/>
            <a:ahLst/>
            <a:cxnLst/>
            <a:rect l="l" t="t" r="r" b="b"/>
            <a:pathLst>
              <a:path w="2095500" h="1102360">
                <a:moveTo>
                  <a:pt x="2087879" y="1021079"/>
                </a:moveTo>
                <a:lnTo>
                  <a:pt x="1620012" y="1021079"/>
                </a:lnTo>
                <a:lnTo>
                  <a:pt x="1620012" y="888491"/>
                </a:lnTo>
              </a:path>
              <a:path w="2095500" h="1102360">
                <a:moveTo>
                  <a:pt x="0" y="1101852"/>
                </a:moveTo>
                <a:lnTo>
                  <a:pt x="0" y="0"/>
                </a:lnTo>
                <a:lnTo>
                  <a:pt x="2095499" y="0"/>
                </a:lnTo>
              </a:path>
            </a:pathLst>
          </a:custGeom>
          <a:ln w="9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grpSp>
        <p:nvGrpSpPr>
          <p:cNvPr id="49" name="object 49"/>
          <p:cNvGrpSpPr/>
          <p:nvPr/>
        </p:nvGrpSpPr>
        <p:grpSpPr>
          <a:xfrm>
            <a:off x="13672952" y="1898904"/>
            <a:ext cx="620834" cy="455930"/>
            <a:chOff x="5943600" y="1898904"/>
            <a:chExt cx="269875" cy="455930"/>
          </a:xfrm>
        </p:grpSpPr>
        <p:sp>
          <p:nvSpPr>
            <p:cNvPr id="50" name="object 50"/>
            <p:cNvSpPr/>
            <p:nvPr/>
          </p:nvSpPr>
          <p:spPr>
            <a:xfrm>
              <a:off x="6199632" y="1898904"/>
              <a:ext cx="0" cy="455930"/>
            </a:xfrm>
            <a:custGeom>
              <a:avLst/>
              <a:gdLst/>
              <a:ahLst/>
              <a:cxnLst/>
              <a:rect l="l" t="t" r="r" b="b"/>
              <a:pathLst>
                <a:path h="455930">
                  <a:moveTo>
                    <a:pt x="0" y="0"/>
                  </a:moveTo>
                  <a:lnTo>
                    <a:pt x="0" y="455675"/>
                  </a:lnTo>
                </a:path>
              </a:pathLst>
            </a:custGeom>
            <a:ln w="2743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1" name="object 51"/>
            <p:cNvSpPr/>
            <p:nvPr/>
          </p:nvSpPr>
          <p:spPr>
            <a:xfrm>
              <a:off x="5943600" y="2125980"/>
              <a:ext cx="256540" cy="0"/>
            </a:xfrm>
            <a:custGeom>
              <a:avLst/>
              <a:gdLst/>
              <a:ahLst/>
              <a:cxnLst/>
              <a:rect l="l" t="t" r="r" b="b"/>
              <a:pathLst>
                <a:path w="256539">
                  <a:moveTo>
                    <a:pt x="0" y="0"/>
                  </a:moveTo>
                  <a:lnTo>
                    <a:pt x="256032" y="0"/>
                  </a:lnTo>
                </a:path>
              </a:pathLst>
            </a:custGeom>
            <a:ln w="1524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52" name="object 52"/>
          <p:cNvGrpSpPr/>
          <p:nvPr/>
        </p:nvGrpSpPr>
        <p:grpSpPr>
          <a:xfrm>
            <a:off x="3460307" y="1696211"/>
            <a:ext cx="9803331" cy="601980"/>
            <a:chOff x="1504187" y="1696211"/>
            <a:chExt cx="4261485" cy="601980"/>
          </a:xfrm>
        </p:grpSpPr>
        <p:sp>
          <p:nvSpPr>
            <p:cNvPr id="53" name="object 53"/>
            <p:cNvSpPr/>
            <p:nvPr/>
          </p:nvSpPr>
          <p:spPr>
            <a:xfrm>
              <a:off x="5173980" y="2125979"/>
              <a:ext cx="591820" cy="0"/>
            </a:xfrm>
            <a:custGeom>
              <a:avLst/>
              <a:gdLst/>
              <a:ahLst/>
              <a:cxnLst/>
              <a:rect l="l" t="t" r="r" b="b"/>
              <a:pathLst>
                <a:path w="591820">
                  <a:moveTo>
                    <a:pt x="591312" y="0"/>
                  </a:moveTo>
                  <a:lnTo>
                    <a:pt x="0" y="0"/>
                  </a:lnTo>
                </a:path>
              </a:pathLst>
            </a:custGeom>
            <a:ln w="1524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4" name="object 54"/>
            <p:cNvSpPr/>
            <p:nvPr/>
          </p:nvSpPr>
          <p:spPr>
            <a:xfrm>
              <a:off x="5516880" y="2119883"/>
              <a:ext cx="71755" cy="38100"/>
            </a:xfrm>
            <a:custGeom>
              <a:avLst/>
              <a:gdLst/>
              <a:ahLst/>
              <a:cxnLst/>
              <a:rect l="l" t="t" r="r" b="b"/>
              <a:pathLst>
                <a:path w="71754" h="38100">
                  <a:moveTo>
                    <a:pt x="0" y="1524"/>
                  </a:moveTo>
                  <a:lnTo>
                    <a:pt x="1524" y="7620"/>
                  </a:lnTo>
                  <a:lnTo>
                    <a:pt x="3048" y="12192"/>
                  </a:lnTo>
                  <a:lnTo>
                    <a:pt x="4572" y="18288"/>
                  </a:lnTo>
                  <a:lnTo>
                    <a:pt x="7620" y="22860"/>
                  </a:lnTo>
                  <a:lnTo>
                    <a:pt x="16764" y="32004"/>
                  </a:lnTo>
                  <a:lnTo>
                    <a:pt x="21336" y="35052"/>
                  </a:lnTo>
                  <a:lnTo>
                    <a:pt x="33528" y="38100"/>
                  </a:lnTo>
                  <a:lnTo>
                    <a:pt x="39624" y="38100"/>
                  </a:lnTo>
                  <a:lnTo>
                    <a:pt x="70104" y="12192"/>
                  </a:lnTo>
                  <a:lnTo>
                    <a:pt x="71628" y="7620"/>
                  </a:lnTo>
                  <a:lnTo>
                    <a:pt x="71628" y="0"/>
                  </a:lnTo>
                </a:path>
              </a:pathLst>
            </a:custGeom>
            <a:ln w="9144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5" name="object 55"/>
            <p:cNvSpPr/>
            <p:nvPr/>
          </p:nvSpPr>
          <p:spPr>
            <a:xfrm>
              <a:off x="5446776" y="2119883"/>
              <a:ext cx="70485" cy="38100"/>
            </a:xfrm>
            <a:custGeom>
              <a:avLst/>
              <a:gdLst/>
              <a:ahLst/>
              <a:cxnLst/>
              <a:rect l="l" t="t" r="r" b="b"/>
              <a:pathLst>
                <a:path w="70485" h="38100">
                  <a:moveTo>
                    <a:pt x="0" y="1524"/>
                  </a:moveTo>
                  <a:lnTo>
                    <a:pt x="0" y="7620"/>
                  </a:lnTo>
                  <a:lnTo>
                    <a:pt x="1524" y="12192"/>
                  </a:lnTo>
                  <a:lnTo>
                    <a:pt x="32004" y="38100"/>
                  </a:lnTo>
                  <a:lnTo>
                    <a:pt x="38100" y="38100"/>
                  </a:lnTo>
                  <a:lnTo>
                    <a:pt x="50292" y="35052"/>
                  </a:lnTo>
                  <a:lnTo>
                    <a:pt x="54864" y="32004"/>
                  </a:lnTo>
                  <a:lnTo>
                    <a:pt x="59436" y="27432"/>
                  </a:lnTo>
                  <a:lnTo>
                    <a:pt x="62484" y="22860"/>
                  </a:lnTo>
                  <a:lnTo>
                    <a:pt x="67056" y="18288"/>
                  </a:lnTo>
                  <a:lnTo>
                    <a:pt x="68580" y="12192"/>
                  </a:lnTo>
                  <a:lnTo>
                    <a:pt x="70104" y="7620"/>
                  </a:lnTo>
                  <a:lnTo>
                    <a:pt x="70104" y="0"/>
                  </a:lnTo>
                </a:path>
              </a:pathLst>
            </a:custGeom>
            <a:ln w="9144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6" name="object 56"/>
            <p:cNvSpPr/>
            <p:nvPr/>
          </p:nvSpPr>
          <p:spPr>
            <a:xfrm>
              <a:off x="5442204" y="2114550"/>
              <a:ext cx="151130" cy="0"/>
            </a:xfrm>
            <a:custGeom>
              <a:avLst/>
              <a:gdLst/>
              <a:ahLst/>
              <a:cxnLst/>
              <a:rect l="l" t="t" r="r" b="b"/>
              <a:pathLst>
                <a:path w="151129">
                  <a:moveTo>
                    <a:pt x="0" y="0"/>
                  </a:moveTo>
                  <a:lnTo>
                    <a:pt x="9144" y="0"/>
                  </a:lnTo>
                </a:path>
                <a:path w="151129">
                  <a:moveTo>
                    <a:pt x="70103" y="0"/>
                  </a:moveTo>
                  <a:lnTo>
                    <a:pt x="79247" y="0"/>
                  </a:lnTo>
                </a:path>
                <a:path w="151129">
                  <a:moveTo>
                    <a:pt x="141731" y="0"/>
                  </a:moveTo>
                  <a:lnTo>
                    <a:pt x="150875" y="0"/>
                  </a:lnTo>
                </a:path>
              </a:pathLst>
            </a:custGeom>
            <a:ln w="13716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57" name="object 57"/>
            <p:cNvPicPr/>
            <p:nvPr/>
          </p:nvPicPr>
          <p:blipFill>
            <a:blip r:embed="rId6" cstate="print"/>
            <a:stretch>
              <a:fillRect/>
            </a:stretch>
          </p:blipFill>
          <p:spPr>
            <a:xfrm>
              <a:off x="5061203" y="1956815"/>
              <a:ext cx="132588" cy="341375"/>
            </a:xfrm>
            <a:prstGeom prst="rect">
              <a:avLst/>
            </a:prstGeom>
          </p:spPr>
        </p:pic>
        <p:sp>
          <p:nvSpPr>
            <p:cNvPr id="58" name="object 58"/>
            <p:cNvSpPr/>
            <p:nvPr/>
          </p:nvSpPr>
          <p:spPr>
            <a:xfrm>
              <a:off x="3468624" y="2125979"/>
              <a:ext cx="1592580" cy="0"/>
            </a:xfrm>
            <a:custGeom>
              <a:avLst/>
              <a:gdLst/>
              <a:ahLst/>
              <a:cxnLst/>
              <a:rect l="l" t="t" r="r" b="b"/>
              <a:pathLst>
                <a:path w="1592579">
                  <a:moveTo>
                    <a:pt x="0" y="0"/>
                  </a:moveTo>
                  <a:lnTo>
                    <a:pt x="1592579" y="0"/>
                  </a:lnTo>
                </a:path>
              </a:pathLst>
            </a:custGeom>
            <a:ln w="1524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9" name="object 59"/>
            <p:cNvSpPr/>
            <p:nvPr/>
          </p:nvSpPr>
          <p:spPr>
            <a:xfrm>
              <a:off x="4735068" y="2093975"/>
              <a:ext cx="71755" cy="38100"/>
            </a:xfrm>
            <a:custGeom>
              <a:avLst/>
              <a:gdLst/>
              <a:ahLst/>
              <a:cxnLst/>
              <a:rect l="l" t="t" r="r" b="b"/>
              <a:pathLst>
                <a:path w="71754" h="38100">
                  <a:moveTo>
                    <a:pt x="71627" y="36575"/>
                  </a:moveTo>
                  <a:lnTo>
                    <a:pt x="70103" y="30479"/>
                  </a:lnTo>
                  <a:lnTo>
                    <a:pt x="68579" y="25907"/>
                  </a:lnTo>
                  <a:lnTo>
                    <a:pt x="67055" y="19811"/>
                  </a:lnTo>
                  <a:lnTo>
                    <a:pt x="64007" y="13715"/>
                  </a:lnTo>
                  <a:lnTo>
                    <a:pt x="59435" y="9143"/>
                  </a:lnTo>
                  <a:lnTo>
                    <a:pt x="50291" y="3047"/>
                  </a:lnTo>
                  <a:lnTo>
                    <a:pt x="38099" y="0"/>
                  </a:lnTo>
                  <a:lnTo>
                    <a:pt x="33527" y="0"/>
                  </a:lnTo>
                  <a:lnTo>
                    <a:pt x="1523" y="25907"/>
                  </a:lnTo>
                  <a:lnTo>
                    <a:pt x="0" y="30479"/>
                  </a:lnTo>
                  <a:lnTo>
                    <a:pt x="0" y="38099"/>
                  </a:lnTo>
                </a:path>
              </a:pathLst>
            </a:custGeom>
            <a:ln w="9144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0" name="object 60"/>
            <p:cNvSpPr/>
            <p:nvPr/>
          </p:nvSpPr>
          <p:spPr>
            <a:xfrm>
              <a:off x="4806696" y="2093975"/>
              <a:ext cx="70485" cy="38100"/>
            </a:xfrm>
            <a:custGeom>
              <a:avLst/>
              <a:gdLst/>
              <a:ahLst/>
              <a:cxnLst/>
              <a:rect l="l" t="t" r="r" b="b"/>
              <a:pathLst>
                <a:path w="70485" h="38100">
                  <a:moveTo>
                    <a:pt x="70103" y="36575"/>
                  </a:moveTo>
                  <a:lnTo>
                    <a:pt x="70103" y="30479"/>
                  </a:lnTo>
                  <a:lnTo>
                    <a:pt x="68579" y="25907"/>
                  </a:lnTo>
                  <a:lnTo>
                    <a:pt x="65531" y="19811"/>
                  </a:lnTo>
                  <a:lnTo>
                    <a:pt x="64007" y="13715"/>
                  </a:lnTo>
                  <a:lnTo>
                    <a:pt x="59435" y="9143"/>
                  </a:lnTo>
                  <a:lnTo>
                    <a:pt x="50291" y="3047"/>
                  </a:lnTo>
                  <a:lnTo>
                    <a:pt x="38099" y="0"/>
                  </a:lnTo>
                  <a:lnTo>
                    <a:pt x="32003" y="0"/>
                  </a:lnTo>
                  <a:lnTo>
                    <a:pt x="7619" y="13715"/>
                  </a:lnTo>
                  <a:lnTo>
                    <a:pt x="3047" y="19811"/>
                  </a:lnTo>
                  <a:lnTo>
                    <a:pt x="1523" y="25907"/>
                  </a:lnTo>
                  <a:lnTo>
                    <a:pt x="0" y="30479"/>
                  </a:lnTo>
                  <a:lnTo>
                    <a:pt x="0" y="38099"/>
                  </a:lnTo>
                </a:path>
              </a:pathLst>
            </a:custGeom>
            <a:ln w="9144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1" name="object 61"/>
            <p:cNvSpPr/>
            <p:nvPr/>
          </p:nvSpPr>
          <p:spPr>
            <a:xfrm>
              <a:off x="4730495" y="2137409"/>
              <a:ext cx="151130" cy="0"/>
            </a:xfrm>
            <a:custGeom>
              <a:avLst/>
              <a:gdLst/>
              <a:ahLst/>
              <a:cxnLst/>
              <a:rect l="l" t="t" r="r" b="b"/>
              <a:pathLst>
                <a:path w="151129">
                  <a:moveTo>
                    <a:pt x="141732" y="0"/>
                  </a:moveTo>
                  <a:lnTo>
                    <a:pt x="150876" y="0"/>
                  </a:lnTo>
                </a:path>
                <a:path w="151129">
                  <a:moveTo>
                    <a:pt x="71628" y="0"/>
                  </a:moveTo>
                  <a:lnTo>
                    <a:pt x="80772" y="0"/>
                  </a:lnTo>
                </a:path>
                <a:path w="151129">
                  <a:moveTo>
                    <a:pt x="0" y="0"/>
                  </a:moveTo>
                  <a:lnTo>
                    <a:pt x="9144" y="0"/>
                  </a:lnTo>
                </a:path>
              </a:pathLst>
            </a:custGeom>
            <a:ln w="13716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2" name="object 62"/>
            <p:cNvSpPr/>
            <p:nvPr/>
          </p:nvSpPr>
          <p:spPr>
            <a:xfrm>
              <a:off x="4465319" y="2118359"/>
              <a:ext cx="71755" cy="38100"/>
            </a:xfrm>
            <a:custGeom>
              <a:avLst/>
              <a:gdLst/>
              <a:ahLst/>
              <a:cxnLst/>
              <a:rect l="l" t="t" r="r" b="b"/>
              <a:pathLst>
                <a:path w="71754" h="38100">
                  <a:moveTo>
                    <a:pt x="0" y="0"/>
                  </a:moveTo>
                  <a:lnTo>
                    <a:pt x="0" y="6096"/>
                  </a:lnTo>
                  <a:lnTo>
                    <a:pt x="1524" y="12192"/>
                  </a:lnTo>
                  <a:lnTo>
                    <a:pt x="32004" y="38100"/>
                  </a:lnTo>
                  <a:lnTo>
                    <a:pt x="38100" y="38100"/>
                  </a:lnTo>
                  <a:lnTo>
                    <a:pt x="68580" y="12192"/>
                  </a:lnTo>
                  <a:lnTo>
                    <a:pt x="70104" y="6096"/>
                  </a:lnTo>
                  <a:lnTo>
                    <a:pt x="71628" y="0"/>
                  </a:lnTo>
                </a:path>
              </a:pathLst>
            </a:custGeom>
            <a:ln w="9144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3" name="object 63"/>
            <p:cNvSpPr/>
            <p:nvPr/>
          </p:nvSpPr>
          <p:spPr>
            <a:xfrm>
              <a:off x="4393691" y="2118359"/>
              <a:ext cx="71755" cy="38100"/>
            </a:xfrm>
            <a:custGeom>
              <a:avLst/>
              <a:gdLst/>
              <a:ahLst/>
              <a:cxnLst/>
              <a:rect l="l" t="t" r="r" b="b"/>
              <a:pathLst>
                <a:path w="71754" h="38100">
                  <a:moveTo>
                    <a:pt x="0" y="0"/>
                  </a:moveTo>
                  <a:lnTo>
                    <a:pt x="1524" y="6096"/>
                  </a:lnTo>
                  <a:lnTo>
                    <a:pt x="3048" y="12192"/>
                  </a:lnTo>
                  <a:lnTo>
                    <a:pt x="4572" y="18288"/>
                  </a:lnTo>
                  <a:lnTo>
                    <a:pt x="7620" y="22859"/>
                  </a:lnTo>
                  <a:lnTo>
                    <a:pt x="16764" y="32004"/>
                  </a:lnTo>
                  <a:lnTo>
                    <a:pt x="21336" y="35052"/>
                  </a:lnTo>
                  <a:lnTo>
                    <a:pt x="33528" y="38100"/>
                  </a:lnTo>
                  <a:lnTo>
                    <a:pt x="38100" y="38100"/>
                  </a:lnTo>
                  <a:lnTo>
                    <a:pt x="70104" y="12192"/>
                  </a:lnTo>
                  <a:lnTo>
                    <a:pt x="71628" y="6096"/>
                  </a:lnTo>
                  <a:lnTo>
                    <a:pt x="71628" y="0"/>
                  </a:lnTo>
                </a:path>
              </a:pathLst>
            </a:custGeom>
            <a:ln w="9144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4" name="object 64"/>
            <p:cNvSpPr/>
            <p:nvPr/>
          </p:nvSpPr>
          <p:spPr>
            <a:xfrm>
              <a:off x="4389119" y="2112263"/>
              <a:ext cx="152400" cy="0"/>
            </a:xfrm>
            <a:custGeom>
              <a:avLst/>
              <a:gdLst/>
              <a:ahLst/>
              <a:cxnLst/>
              <a:rect l="l" t="t" r="r" b="b"/>
              <a:pathLst>
                <a:path w="152400">
                  <a:moveTo>
                    <a:pt x="0" y="0"/>
                  </a:moveTo>
                  <a:lnTo>
                    <a:pt x="9144" y="0"/>
                  </a:lnTo>
                </a:path>
                <a:path w="152400">
                  <a:moveTo>
                    <a:pt x="71627" y="0"/>
                  </a:moveTo>
                  <a:lnTo>
                    <a:pt x="80771" y="0"/>
                  </a:lnTo>
                </a:path>
                <a:path w="152400">
                  <a:moveTo>
                    <a:pt x="143256" y="0"/>
                  </a:moveTo>
                  <a:lnTo>
                    <a:pt x="152400" y="0"/>
                  </a:lnTo>
                </a:path>
              </a:pathLst>
            </a:custGeom>
            <a:ln w="12191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5" name="object 65"/>
            <p:cNvSpPr/>
            <p:nvPr/>
          </p:nvSpPr>
          <p:spPr>
            <a:xfrm>
              <a:off x="1508759" y="1700783"/>
              <a:ext cx="4079875" cy="539750"/>
            </a:xfrm>
            <a:custGeom>
              <a:avLst/>
              <a:gdLst/>
              <a:ahLst/>
              <a:cxnLst/>
              <a:rect l="l" t="t" r="r" b="b"/>
              <a:pathLst>
                <a:path w="4079875" h="539750">
                  <a:moveTo>
                    <a:pt x="3483863" y="0"/>
                  </a:moveTo>
                  <a:lnTo>
                    <a:pt x="2884932" y="0"/>
                  </a:lnTo>
                  <a:lnTo>
                    <a:pt x="2884932" y="425195"/>
                  </a:lnTo>
                </a:path>
                <a:path w="4079875" h="539750">
                  <a:moveTo>
                    <a:pt x="3771900" y="0"/>
                  </a:moveTo>
                  <a:lnTo>
                    <a:pt x="4079747" y="0"/>
                  </a:lnTo>
                  <a:lnTo>
                    <a:pt x="4079747" y="425195"/>
                  </a:lnTo>
                </a:path>
                <a:path w="4079875" h="539750">
                  <a:moveTo>
                    <a:pt x="3369563" y="425195"/>
                  </a:moveTo>
                  <a:lnTo>
                    <a:pt x="3369563" y="539495"/>
                  </a:lnTo>
                  <a:lnTo>
                    <a:pt x="0" y="539495"/>
                  </a:lnTo>
                </a:path>
              </a:pathLst>
            </a:custGeom>
            <a:ln w="9144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6" name="object 66"/>
            <p:cNvSpPr/>
            <p:nvPr/>
          </p:nvSpPr>
          <p:spPr>
            <a:xfrm>
              <a:off x="3450335" y="2107691"/>
              <a:ext cx="38100" cy="38100"/>
            </a:xfrm>
            <a:custGeom>
              <a:avLst/>
              <a:gdLst/>
              <a:ahLst/>
              <a:cxnLst/>
              <a:rect l="l" t="t" r="r" b="b"/>
              <a:pathLst>
                <a:path w="38100" h="38100">
                  <a:moveTo>
                    <a:pt x="19812" y="38100"/>
                  </a:moveTo>
                  <a:lnTo>
                    <a:pt x="12215" y="36504"/>
                  </a:lnTo>
                  <a:lnTo>
                    <a:pt x="5905" y="32194"/>
                  </a:lnTo>
                  <a:lnTo>
                    <a:pt x="1595" y="25884"/>
                  </a:lnTo>
                  <a:lnTo>
                    <a:pt x="0" y="18288"/>
                  </a:lnTo>
                  <a:lnTo>
                    <a:pt x="1595" y="10929"/>
                  </a:lnTo>
                  <a:lnTo>
                    <a:pt x="5905" y="5143"/>
                  </a:lnTo>
                  <a:lnTo>
                    <a:pt x="12215" y="1357"/>
                  </a:lnTo>
                  <a:lnTo>
                    <a:pt x="19812" y="0"/>
                  </a:lnTo>
                  <a:lnTo>
                    <a:pt x="27170" y="1357"/>
                  </a:lnTo>
                  <a:lnTo>
                    <a:pt x="32956" y="5143"/>
                  </a:lnTo>
                  <a:lnTo>
                    <a:pt x="36742" y="10929"/>
                  </a:lnTo>
                  <a:lnTo>
                    <a:pt x="38100" y="18288"/>
                  </a:lnTo>
                  <a:lnTo>
                    <a:pt x="36742" y="25884"/>
                  </a:lnTo>
                  <a:lnTo>
                    <a:pt x="32956" y="32194"/>
                  </a:lnTo>
                  <a:lnTo>
                    <a:pt x="27170" y="36504"/>
                  </a:lnTo>
                  <a:lnTo>
                    <a:pt x="19812" y="3810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7" name="object 67"/>
            <p:cNvSpPr/>
            <p:nvPr/>
          </p:nvSpPr>
          <p:spPr>
            <a:xfrm>
              <a:off x="3450335" y="2107691"/>
              <a:ext cx="38100" cy="38100"/>
            </a:xfrm>
            <a:custGeom>
              <a:avLst/>
              <a:gdLst/>
              <a:ahLst/>
              <a:cxnLst/>
              <a:rect l="l" t="t" r="r" b="b"/>
              <a:pathLst>
                <a:path w="38100" h="38100">
                  <a:moveTo>
                    <a:pt x="0" y="18288"/>
                  </a:moveTo>
                  <a:lnTo>
                    <a:pt x="1595" y="10929"/>
                  </a:lnTo>
                  <a:lnTo>
                    <a:pt x="5905" y="5143"/>
                  </a:lnTo>
                  <a:lnTo>
                    <a:pt x="12215" y="1357"/>
                  </a:lnTo>
                  <a:lnTo>
                    <a:pt x="19812" y="0"/>
                  </a:lnTo>
                  <a:lnTo>
                    <a:pt x="27170" y="1357"/>
                  </a:lnTo>
                  <a:lnTo>
                    <a:pt x="32956" y="5143"/>
                  </a:lnTo>
                  <a:lnTo>
                    <a:pt x="36742" y="10929"/>
                  </a:lnTo>
                  <a:lnTo>
                    <a:pt x="38100" y="18288"/>
                  </a:lnTo>
                  <a:lnTo>
                    <a:pt x="36742" y="25884"/>
                  </a:lnTo>
                  <a:lnTo>
                    <a:pt x="32956" y="32194"/>
                  </a:lnTo>
                  <a:lnTo>
                    <a:pt x="27170" y="36504"/>
                  </a:lnTo>
                  <a:lnTo>
                    <a:pt x="19812" y="38100"/>
                  </a:lnTo>
                  <a:lnTo>
                    <a:pt x="12215" y="36504"/>
                  </a:lnTo>
                  <a:lnTo>
                    <a:pt x="5905" y="32194"/>
                  </a:lnTo>
                  <a:lnTo>
                    <a:pt x="1595" y="25884"/>
                  </a:lnTo>
                  <a:lnTo>
                    <a:pt x="0" y="18288"/>
                  </a:lnTo>
                </a:path>
              </a:pathLst>
            </a:custGeom>
            <a:ln w="1524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68" name="object 68"/>
          <p:cNvSpPr/>
          <p:nvPr/>
        </p:nvSpPr>
        <p:spPr>
          <a:xfrm>
            <a:off x="7579724" y="5140452"/>
            <a:ext cx="109559" cy="0"/>
          </a:xfrm>
          <a:custGeom>
            <a:avLst/>
            <a:gdLst/>
            <a:ahLst/>
            <a:cxnLst/>
            <a:rect l="l" t="t" r="r" b="b"/>
            <a:pathLst>
              <a:path w="47625">
                <a:moveTo>
                  <a:pt x="47243" y="0"/>
                </a:moveTo>
                <a:lnTo>
                  <a:pt x="0" y="0"/>
                </a:lnTo>
              </a:path>
            </a:pathLst>
          </a:custGeom>
          <a:ln w="1524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9" name="object 69"/>
          <p:cNvSpPr/>
          <p:nvPr/>
        </p:nvSpPr>
        <p:spPr>
          <a:xfrm>
            <a:off x="6152827" y="5466588"/>
            <a:ext cx="1529442" cy="0"/>
          </a:xfrm>
          <a:custGeom>
            <a:avLst/>
            <a:gdLst/>
            <a:ahLst/>
            <a:cxnLst/>
            <a:rect l="l" t="t" r="r" b="b"/>
            <a:pathLst>
              <a:path w="664845">
                <a:moveTo>
                  <a:pt x="664464" y="0"/>
                </a:moveTo>
                <a:lnTo>
                  <a:pt x="0" y="0"/>
                </a:lnTo>
              </a:path>
            </a:pathLst>
          </a:custGeom>
          <a:ln w="1524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0" name="object 70"/>
          <p:cNvSpPr/>
          <p:nvPr/>
        </p:nvSpPr>
        <p:spPr>
          <a:xfrm>
            <a:off x="7968876" y="5466588"/>
            <a:ext cx="49667" cy="0"/>
          </a:xfrm>
          <a:custGeom>
            <a:avLst/>
            <a:gdLst/>
            <a:ahLst/>
            <a:cxnLst/>
            <a:rect l="l" t="t" r="r" b="b"/>
            <a:pathLst>
              <a:path w="21589">
                <a:moveTo>
                  <a:pt x="0" y="0"/>
                </a:moveTo>
                <a:lnTo>
                  <a:pt x="21336" y="0"/>
                </a:lnTo>
              </a:path>
            </a:pathLst>
          </a:custGeom>
          <a:ln w="1524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1" name="object 71"/>
          <p:cNvSpPr/>
          <p:nvPr/>
        </p:nvSpPr>
        <p:spPr>
          <a:xfrm>
            <a:off x="6121273" y="5227320"/>
            <a:ext cx="64275" cy="230504"/>
          </a:xfrm>
          <a:custGeom>
            <a:avLst/>
            <a:gdLst/>
            <a:ahLst/>
            <a:cxnLst/>
            <a:rect l="l" t="t" r="r" b="b"/>
            <a:pathLst>
              <a:path w="27939" h="230504">
                <a:moveTo>
                  <a:pt x="27432" y="163067"/>
                </a:moveTo>
                <a:lnTo>
                  <a:pt x="0" y="163067"/>
                </a:lnTo>
                <a:lnTo>
                  <a:pt x="0" y="0"/>
                </a:lnTo>
                <a:lnTo>
                  <a:pt x="27432" y="0"/>
                </a:lnTo>
                <a:lnTo>
                  <a:pt x="27432" y="163067"/>
                </a:lnTo>
                <a:close/>
              </a:path>
              <a:path w="27939" h="230504">
                <a:moveTo>
                  <a:pt x="0" y="163067"/>
                </a:moveTo>
                <a:lnTo>
                  <a:pt x="0" y="163067"/>
                </a:lnTo>
              </a:path>
              <a:path w="27939" h="230504">
                <a:moveTo>
                  <a:pt x="13716" y="230124"/>
                </a:moveTo>
                <a:lnTo>
                  <a:pt x="13716" y="172212"/>
                </a:lnTo>
              </a:path>
            </a:pathLst>
          </a:custGeom>
          <a:ln w="1524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2" name="object 72"/>
          <p:cNvSpPr/>
          <p:nvPr/>
        </p:nvSpPr>
        <p:spPr>
          <a:xfrm>
            <a:off x="6152826" y="4546092"/>
            <a:ext cx="0" cy="597535"/>
          </a:xfrm>
          <a:custGeom>
            <a:avLst/>
            <a:gdLst/>
            <a:ahLst/>
            <a:cxnLst/>
            <a:rect l="l" t="t" r="r" b="b"/>
            <a:pathLst>
              <a:path h="597535">
                <a:moveTo>
                  <a:pt x="0" y="597408"/>
                </a:moveTo>
                <a:lnTo>
                  <a:pt x="0" y="0"/>
                </a:lnTo>
              </a:path>
            </a:pathLst>
          </a:custGeom>
          <a:ln w="9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3" name="object 73"/>
          <p:cNvSpPr/>
          <p:nvPr/>
        </p:nvSpPr>
        <p:spPr>
          <a:xfrm>
            <a:off x="7905771" y="5469635"/>
            <a:ext cx="242490" cy="196850"/>
          </a:xfrm>
          <a:custGeom>
            <a:avLst/>
            <a:gdLst/>
            <a:ahLst/>
            <a:cxnLst/>
            <a:rect l="l" t="t" r="r" b="b"/>
            <a:pathLst>
              <a:path w="105410" h="196850">
                <a:moveTo>
                  <a:pt x="51816" y="131064"/>
                </a:moveTo>
                <a:lnTo>
                  <a:pt x="51816" y="0"/>
                </a:lnTo>
              </a:path>
              <a:path w="105410" h="196850">
                <a:moveTo>
                  <a:pt x="91440" y="163067"/>
                </a:moveTo>
                <a:lnTo>
                  <a:pt x="13716" y="163067"/>
                </a:lnTo>
              </a:path>
              <a:path w="105410" h="196850">
                <a:moveTo>
                  <a:pt x="77724" y="196596"/>
                </a:moveTo>
                <a:lnTo>
                  <a:pt x="25908" y="196596"/>
                </a:lnTo>
              </a:path>
              <a:path w="105410" h="196850">
                <a:moveTo>
                  <a:pt x="105156" y="131064"/>
                </a:moveTo>
                <a:lnTo>
                  <a:pt x="0" y="131064"/>
                </a:lnTo>
              </a:path>
            </a:pathLst>
          </a:custGeom>
          <a:ln w="1524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4" name="object 74"/>
          <p:cNvSpPr/>
          <p:nvPr/>
        </p:nvSpPr>
        <p:spPr>
          <a:xfrm>
            <a:off x="7705936" y="5221223"/>
            <a:ext cx="94951" cy="81280"/>
          </a:xfrm>
          <a:custGeom>
            <a:avLst/>
            <a:gdLst/>
            <a:ahLst/>
            <a:cxnLst/>
            <a:rect l="l" t="t" r="r" b="b"/>
            <a:pathLst>
              <a:path w="41275" h="81279">
                <a:moveTo>
                  <a:pt x="1524" y="0"/>
                </a:moveTo>
                <a:lnTo>
                  <a:pt x="7620" y="0"/>
                </a:lnTo>
                <a:lnTo>
                  <a:pt x="13716" y="1524"/>
                </a:lnTo>
                <a:lnTo>
                  <a:pt x="25908" y="7620"/>
                </a:lnTo>
                <a:lnTo>
                  <a:pt x="30480" y="12192"/>
                </a:lnTo>
                <a:lnTo>
                  <a:pt x="35052" y="18288"/>
                </a:lnTo>
                <a:lnTo>
                  <a:pt x="41148" y="30480"/>
                </a:lnTo>
                <a:lnTo>
                  <a:pt x="41148" y="50292"/>
                </a:lnTo>
                <a:lnTo>
                  <a:pt x="13716" y="79248"/>
                </a:lnTo>
                <a:lnTo>
                  <a:pt x="7620" y="80772"/>
                </a:lnTo>
                <a:lnTo>
                  <a:pt x="0" y="80772"/>
                </a:lnTo>
              </a:path>
            </a:pathLst>
          </a:custGeom>
          <a:ln w="1524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grpSp>
        <p:nvGrpSpPr>
          <p:cNvPr id="75" name="object 75"/>
          <p:cNvGrpSpPr/>
          <p:nvPr/>
        </p:nvGrpSpPr>
        <p:grpSpPr>
          <a:xfrm>
            <a:off x="7688407" y="5294376"/>
            <a:ext cx="130010" cy="180340"/>
            <a:chOff x="3342132" y="5294376"/>
            <a:chExt cx="56515" cy="180340"/>
          </a:xfrm>
        </p:grpSpPr>
        <p:sp>
          <p:nvSpPr>
            <p:cNvPr id="76" name="object 76"/>
            <p:cNvSpPr/>
            <p:nvPr/>
          </p:nvSpPr>
          <p:spPr>
            <a:xfrm>
              <a:off x="3349752" y="5384292"/>
              <a:ext cx="41275" cy="82550"/>
            </a:xfrm>
            <a:custGeom>
              <a:avLst/>
              <a:gdLst/>
              <a:ahLst/>
              <a:cxnLst/>
              <a:rect l="l" t="t" r="r" b="b"/>
              <a:pathLst>
                <a:path w="41275" h="82550">
                  <a:moveTo>
                    <a:pt x="1524" y="0"/>
                  </a:moveTo>
                  <a:lnTo>
                    <a:pt x="7620" y="0"/>
                  </a:lnTo>
                  <a:lnTo>
                    <a:pt x="13716" y="3048"/>
                  </a:lnTo>
                  <a:lnTo>
                    <a:pt x="19812" y="4572"/>
                  </a:lnTo>
                  <a:lnTo>
                    <a:pt x="25908" y="9144"/>
                  </a:lnTo>
                  <a:lnTo>
                    <a:pt x="35052" y="18288"/>
                  </a:lnTo>
                  <a:lnTo>
                    <a:pt x="41148" y="30480"/>
                  </a:lnTo>
                  <a:lnTo>
                    <a:pt x="41148" y="51816"/>
                  </a:lnTo>
                  <a:lnTo>
                    <a:pt x="35052" y="64008"/>
                  </a:lnTo>
                  <a:lnTo>
                    <a:pt x="25908" y="73152"/>
                  </a:lnTo>
                  <a:lnTo>
                    <a:pt x="13716" y="79248"/>
                  </a:lnTo>
                  <a:lnTo>
                    <a:pt x="7620" y="80772"/>
                  </a:lnTo>
                  <a:lnTo>
                    <a:pt x="0" y="82296"/>
                  </a:lnTo>
                </a:path>
              </a:pathLst>
            </a:custGeom>
            <a:ln w="1524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7" name="object 77"/>
            <p:cNvSpPr/>
            <p:nvPr/>
          </p:nvSpPr>
          <p:spPr>
            <a:xfrm>
              <a:off x="3349752" y="5301996"/>
              <a:ext cx="41275" cy="82550"/>
            </a:xfrm>
            <a:custGeom>
              <a:avLst/>
              <a:gdLst/>
              <a:ahLst/>
              <a:cxnLst/>
              <a:rect l="l" t="t" r="r" b="b"/>
              <a:pathLst>
                <a:path w="41275" h="82550">
                  <a:moveTo>
                    <a:pt x="1524" y="0"/>
                  </a:moveTo>
                  <a:lnTo>
                    <a:pt x="35052" y="19812"/>
                  </a:lnTo>
                  <a:lnTo>
                    <a:pt x="41148" y="32004"/>
                  </a:lnTo>
                  <a:lnTo>
                    <a:pt x="41148" y="51816"/>
                  </a:lnTo>
                  <a:lnTo>
                    <a:pt x="13716" y="80772"/>
                  </a:lnTo>
                  <a:lnTo>
                    <a:pt x="7620" y="82296"/>
                  </a:lnTo>
                  <a:lnTo>
                    <a:pt x="0" y="82296"/>
                  </a:lnTo>
                </a:path>
              </a:pathLst>
            </a:custGeom>
            <a:ln w="1524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78" name="object 78"/>
          <p:cNvGrpSpPr/>
          <p:nvPr/>
        </p:nvGrpSpPr>
        <p:grpSpPr>
          <a:xfrm>
            <a:off x="7674381" y="5132832"/>
            <a:ext cx="144618" cy="96520"/>
            <a:chOff x="3336035" y="5132832"/>
            <a:chExt cx="62865" cy="96520"/>
          </a:xfrm>
        </p:grpSpPr>
        <p:sp>
          <p:nvSpPr>
            <p:cNvPr id="79" name="object 79"/>
            <p:cNvSpPr/>
            <p:nvPr/>
          </p:nvSpPr>
          <p:spPr>
            <a:xfrm>
              <a:off x="3349751" y="5140452"/>
              <a:ext cx="41275" cy="81280"/>
            </a:xfrm>
            <a:custGeom>
              <a:avLst/>
              <a:gdLst/>
              <a:ahLst/>
              <a:cxnLst/>
              <a:rect l="l" t="t" r="r" b="b"/>
              <a:pathLst>
                <a:path w="41275" h="81279">
                  <a:moveTo>
                    <a:pt x="1524" y="0"/>
                  </a:moveTo>
                  <a:lnTo>
                    <a:pt x="7620" y="0"/>
                  </a:lnTo>
                  <a:lnTo>
                    <a:pt x="13716" y="1524"/>
                  </a:lnTo>
                  <a:lnTo>
                    <a:pt x="19812" y="4572"/>
                  </a:lnTo>
                  <a:lnTo>
                    <a:pt x="25908" y="9144"/>
                  </a:lnTo>
                  <a:lnTo>
                    <a:pt x="35052" y="18288"/>
                  </a:lnTo>
                  <a:lnTo>
                    <a:pt x="41148" y="30480"/>
                  </a:lnTo>
                  <a:lnTo>
                    <a:pt x="41148" y="48768"/>
                  </a:lnTo>
                  <a:lnTo>
                    <a:pt x="7620" y="79248"/>
                  </a:lnTo>
                  <a:lnTo>
                    <a:pt x="0" y="80772"/>
                  </a:lnTo>
                </a:path>
              </a:pathLst>
            </a:custGeom>
            <a:ln w="1524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0" name="object 80"/>
            <p:cNvSpPr/>
            <p:nvPr/>
          </p:nvSpPr>
          <p:spPr>
            <a:xfrm>
              <a:off x="3336035" y="5140452"/>
              <a:ext cx="15240" cy="81280"/>
            </a:xfrm>
            <a:custGeom>
              <a:avLst/>
              <a:gdLst/>
              <a:ahLst/>
              <a:cxnLst/>
              <a:rect l="l" t="t" r="r" b="b"/>
              <a:pathLst>
                <a:path w="15239" h="81279">
                  <a:moveTo>
                    <a:pt x="15240" y="0"/>
                  </a:moveTo>
                  <a:lnTo>
                    <a:pt x="0" y="0"/>
                  </a:lnTo>
                </a:path>
                <a:path w="15239" h="81279">
                  <a:moveTo>
                    <a:pt x="15240" y="80771"/>
                  </a:moveTo>
                  <a:lnTo>
                    <a:pt x="0" y="80771"/>
                  </a:lnTo>
                </a:path>
              </a:pathLst>
            </a:custGeom>
            <a:ln w="1524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81" name="object 81"/>
          <p:cNvSpPr/>
          <p:nvPr/>
        </p:nvSpPr>
        <p:spPr>
          <a:xfrm>
            <a:off x="7674380" y="5301996"/>
            <a:ext cx="35059" cy="0"/>
          </a:xfrm>
          <a:custGeom>
            <a:avLst/>
            <a:gdLst/>
            <a:ahLst/>
            <a:cxnLst/>
            <a:rect l="l" t="t" r="r" b="b"/>
            <a:pathLst>
              <a:path w="15239">
                <a:moveTo>
                  <a:pt x="15240" y="0"/>
                </a:moveTo>
                <a:lnTo>
                  <a:pt x="0" y="0"/>
                </a:lnTo>
              </a:path>
            </a:pathLst>
          </a:custGeom>
          <a:ln w="1524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2" name="object 82"/>
          <p:cNvSpPr/>
          <p:nvPr/>
        </p:nvSpPr>
        <p:spPr>
          <a:xfrm>
            <a:off x="7674380" y="5384292"/>
            <a:ext cx="35059" cy="0"/>
          </a:xfrm>
          <a:custGeom>
            <a:avLst/>
            <a:gdLst/>
            <a:ahLst/>
            <a:cxnLst/>
            <a:rect l="l" t="t" r="r" b="b"/>
            <a:pathLst>
              <a:path w="15239">
                <a:moveTo>
                  <a:pt x="15240" y="0"/>
                </a:moveTo>
                <a:lnTo>
                  <a:pt x="0" y="0"/>
                </a:lnTo>
              </a:path>
            </a:pathLst>
          </a:custGeom>
          <a:ln w="1524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3" name="object 83"/>
          <p:cNvSpPr/>
          <p:nvPr/>
        </p:nvSpPr>
        <p:spPr>
          <a:xfrm>
            <a:off x="7674380" y="5466588"/>
            <a:ext cx="35059" cy="0"/>
          </a:xfrm>
          <a:custGeom>
            <a:avLst/>
            <a:gdLst/>
            <a:ahLst/>
            <a:cxnLst/>
            <a:rect l="l" t="t" r="r" b="b"/>
            <a:pathLst>
              <a:path w="15239">
                <a:moveTo>
                  <a:pt x="15240" y="0"/>
                </a:moveTo>
                <a:lnTo>
                  <a:pt x="0" y="0"/>
                </a:lnTo>
              </a:path>
            </a:pathLst>
          </a:custGeom>
          <a:ln w="1524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4" name="object 84"/>
          <p:cNvSpPr/>
          <p:nvPr/>
        </p:nvSpPr>
        <p:spPr>
          <a:xfrm>
            <a:off x="7846169" y="5301996"/>
            <a:ext cx="94951" cy="82550"/>
          </a:xfrm>
          <a:custGeom>
            <a:avLst/>
            <a:gdLst/>
            <a:ahLst/>
            <a:cxnLst/>
            <a:rect l="l" t="t" r="r" b="b"/>
            <a:pathLst>
              <a:path w="41275" h="82550">
                <a:moveTo>
                  <a:pt x="41148" y="82296"/>
                </a:moveTo>
                <a:lnTo>
                  <a:pt x="35052" y="82296"/>
                </a:lnTo>
                <a:lnTo>
                  <a:pt x="27432" y="80772"/>
                </a:lnTo>
                <a:lnTo>
                  <a:pt x="21336" y="77724"/>
                </a:lnTo>
                <a:lnTo>
                  <a:pt x="15240" y="73152"/>
                </a:lnTo>
                <a:lnTo>
                  <a:pt x="10668" y="68580"/>
                </a:lnTo>
                <a:lnTo>
                  <a:pt x="7620" y="64008"/>
                </a:lnTo>
                <a:lnTo>
                  <a:pt x="3048" y="57912"/>
                </a:lnTo>
                <a:lnTo>
                  <a:pt x="1524" y="50292"/>
                </a:lnTo>
                <a:lnTo>
                  <a:pt x="0" y="44196"/>
                </a:lnTo>
                <a:lnTo>
                  <a:pt x="0" y="38100"/>
                </a:lnTo>
                <a:lnTo>
                  <a:pt x="1524" y="32004"/>
                </a:lnTo>
                <a:lnTo>
                  <a:pt x="3048" y="24384"/>
                </a:lnTo>
                <a:lnTo>
                  <a:pt x="7620" y="19812"/>
                </a:lnTo>
                <a:lnTo>
                  <a:pt x="35052" y="1524"/>
                </a:lnTo>
                <a:lnTo>
                  <a:pt x="41148" y="0"/>
                </a:lnTo>
              </a:path>
            </a:pathLst>
          </a:custGeom>
          <a:ln w="1524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grpSp>
        <p:nvGrpSpPr>
          <p:cNvPr id="85" name="object 85"/>
          <p:cNvGrpSpPr/>
          <p:nvPr/>
        </p:nvGrpSpPr>
        <p:grpSpPr>
          <a:xfrm>
            <a:off x="7828640" y="5132832"/>
            <a:ext cx="130010" cy="177165"/>
            <a:chOff x="3403091" y="5132831"/>
            <a:chExt cx="56515" cy="177165"/>
          </a:xfrm>
        </p:grpSpPr>
        <p:sp>
          <p:nvSpPr>
            <p:cNvPr id="86" name="object 86"/>
            <p:cNvSpPr/>
            <p:nvPr/>
          </p:nvSpPr>
          <p:spPr>
            <a:xfrm>
              <a:off x="3410711" y="5140451"/>
              <a:ext cx="41275" cy="81280"/>
            </a:xfrm>
            <a:custGeom>
              <a:avLst/>
              <a:gdLst/>
              <a:ahLst/>
              <a:cxnLst/>
              <a:rect l="l" t="t" r="r" b="b"/>
              <a:pathLst>
                <a:path w="41275" h="81279">
                  <a:moveTo>
                    <a:pt x="41148" y="80772"/>
                  </a:moveTo>
                  <a:lnTo>
                    <a:pt x="35052" y="79248"/>
                  </a:lnTo>
                  <a:lnTo>
                    <a:pt x="27432" y="77724"/>
                  </a:lnTo>
                  <a:lnTo>
                    <a:pt x="15240" y="71628"/>
                  </a:lnTo>
                  <a:lnTo>
                    <a:pt x="10668" y="67056"/>
                  </a:lnTo>
                  <a:lnTo>
                    <a:pt x="7620" y="60960"/>
                  </a:lnTo>
                  <a:lnTo>
                    <a:pt x="3048" y="56388"/>
                  </a:lnTo>
                  <a:lnTo>
                    <a:pt x="1524" y="48768"/>
                  </a:lnTo>
                  <a:lnTo>
                    <a:pt x="0" y="42672"/>
                  </a:lnTo>
                  <a:lnTo>
                    <a:pt x="0" y="36576"/>
                  </a:lnTo>
                  <a:lnTo>
                    <a:pt x="1524" y="30480"/>
                  </a:lnTo>
                  <a:lnTo>
                    <a:pt x="3048" y="24384"/>
                  </a:lnTo>
                  <a:lnTo>
                    <a:pt x="7620" y="18288"/>
                  </a:lnTo>
                  <a:lnTo>
                    <a:pt x="10668" y="13716"/>
                  </a:lnTo>
                  <a:lnTo>
                    <a:pt x="15240" y="9144"/>
                  </a:lnTo>
                  <a:lnTo>
                    <a:pt x="21336" y="4572"/>
                  </a:lnTo>
                  <a:lnTo>
                    <a:pt x="27432" y="1524"/>
                  </a:lnTo>
                  <a:lnTo>
                    <a:pt x="35052" y="0"/>
                  </a:lnTo>
                  <a:lnTo>
                    <a:pt x="41148" y="0"/>
                  </a:lnTo>
                </a:path>
              </a:pathLst>
            </a:custGeom>
            <a:ln w="1524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7" name="object 87"/>
            <p:cNvSpPr/>
            <p:nvPr/>
          </p:nvSpPr>
          <p:spPr>
            <a:xfrm>
              <a:off x="3410711" y="5221224"/>
              <a:ext cx="41275" cy="81280"/>
            </a:xfrm>
            <a:custGeom>
              <a:avLst/>
              <a:gdLst/>
              <a:ahLst/>
              <a:cxnLst/>
              <a:rect l="l" t="t" r="r" b="b"/>
              <a:pathLst>
                <a:path w="41275" h="81279">
                  <a:moveTo>
                    <a:pt x="41148" y="80772"/>
                  </a:moveTo>
                  <a:lnTo>
                    <a:pt x="35052" y="80772"/>
                  </a:lnTo>
                  <a:lnTo>
                    <a:pt x="27432" y="79248"/>
                  </a:lnTo>
                  <a:lnTo>
                    <a:pt x="15240" y="73152"/>
                  </a:lnTo>
                  <a:lnTo>
                    <a:pt x="10668" y="68580"/>
                  </a:lnTo>
                  <a:lnTo>
                    <a:pt x="7620" y="62484"/>
                  </a:lnTo>
                  <a:lnTo>
                    <a:pt x="3048" y="56388"/>
                  </a:lnTo>
                  <a:lnTo>
                    <a:pt x="0" y="44196"/>
                  </a:lnTo>
                  <a:lnTo>
                    <a:pt x="0" y="36576"/>
                  </a:lnTo>
                  <a:lnTo>
                    <a:pt x="3048" y="24384"/>
                  </a:lnTo>
                  <a:lnTo>
                    <a:pt x="7620" y="18288"/>
                  </a:lnTo>
                  <a:lnTo>
                    <a:pt x="10668" y="12192"/>
                  </a:lnTo>
                  <a:lnTo>
                    <a:pt x="15240" y="7620"/>
                  </a:lnTo>
                  <a:lnTo>
                    <a:pt x="27432" y="1524"/>
                  </a:lnTo>
                  <a:lnTo>
                    <a:pt x="35052" y="0"/>
                  </a:lnTo>
                  <a:lnTo>
                    <a:pt x="41148" y="0"/>
                  </a:lnTo>
                </a:path>
              </a:pathLst>
            </a:custGeom>
            <a:ln w="1524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88" name="object 88"/>
          <p:cNvGrpSpPr/>
          <p:nvPr/>
        </p:nvGrpSpPr>
        <p:grpSpPr>
          <a:xfrm>
            <a:off x="7828640" y="5376671"/>
            <a:ext cx="147539" cy="97790"/>
            <a:chOff x="3403091" y="5376671"/>
            <a:chExt cx="64135" cy="97790"/>
          </a:xfrm>
        </p:grpSpPr>
        <p:sp>
          <p:nvSpPr>
            <p:cNvPr id="89" name="object 89"/>
            <p:cNvSpPr/>
            <p:nvPr/>
          </p:nvSpPr>
          <p:spPr>
            <a:xfrm>
              <a:off x="3410711" y="5384291"/>
              <a:ext cx="41275" cy="82550"/>
            </a:xfrm>
            <a:custGeom>
              <a:avLst/>
              <a:gdLst/>
              <a:ahLst/>
              <a:cxnLst/>
              <a:rect l="l" t="t" r="r" b="b"/>
              <a:pathLst>
                <a:path w="41275" h="82550">
                  <a:moveTo>
                    <a:pt x="41148" y="82296"/>
                  </a:moveTo>
                  <a:lnTo>
                    <a:pt x="35052" y="80772"/>
                  </a:lnTo>
                  <a:lnTo>
                    <a:pt x="27432" y="79248"/>
                  </a:lnTo>
                  <a:lnTo>
                    <a:pt x="15240" y="73152"/>
                  </a:lnTo>
                  <a:lnTo>
                    <a:pt x="10668" y="68580"/>
                  </a:lnTo>
                  <a:lnTo>
                    <a:pt x="7620" y="64008"/>
                  </a:lnTo>
                  <a:lnTo>
                    <a:pt x="3048" y="56388"/>
                  </a:lnTo>
                  <a:lnTo>
                    <a:pt x="0" y="44196"/>
                  </a:lnTo>
                  <a:lnTo>
                    <a:pt x="0" y="36576"/>
                  </a:lnTo>
                  <a:lnTo>
                    <a:pt x="3048" y="24384"/>
                  </a:lnTo>
                  <a:lnTo>
                    <a:pt x="7620" y="18288"/>
                  </a:lnTo>
                  <a:lnTo>
                    <a:pt x="10668" y="12192"/>
                  </a:lnTo>
                  <a:lnTo>
                    <a:pt x="15240" y="9144"/>
                  </a:lnTo>
                  <a:lnTo>
                    <a:pt x="21336" y="4572"/>
                  </a:lnTo>
                  <a:lnTo>
                    <a:pt x="27432" y="3048"/>
                  </a:lnTo>
                  <a:lnTo>
                    <a:pt x="35052" y="0"/>
                  </a:lnTo>
                  <a:lnTo>
                    <a:pt x="41148" y="0"/>
                  </a:lnTo>
                </a:path>
              </a:pathLst>
            </a:custGeom>
            <a:ln w="1524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0" name="object 90"/>
            <p:cNvSpPr/>
            <p:nvPr/>
          </p:nvSpPr>
          <p:spPr>
            <a:xfrm>
              <a:off x="3451859" y="5384292"/>
              <a:ext cx="15240" cy="82550"/>
            </a:xfrm>
            <a:custGeom>
              <a:avLst/>
              <a:gdLst/>
              <a:ahLst/>
              <a:cxnLst/>
              <a:rect l="l" t="t" r="r" b="b"/>
              <a:pathLst>
                <a:path w="15239" h="82550">
                  <a:moveTo>
                    <a:pt x="0" y="82295"/>
                  </a:moveTo>
                  <a:lnTo>
                    <a:pt x="15240" y="82295"/>
                  </a:lnTo>
                </a:path>
                <a:path w="15239" h="82550">
                  <a:moveTo>
                    <a:pt x="0" y="0"/>
                  </a:moveTo>
                  <a:lnTo>
                    <a:pt x="15240" y="0"/>
                  </a:lnTo>
                </a:path>
              </a:pathLst>
            </a:custGeom>
            <a:ln w="1524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91" name="object 91"/>
          <p:cNvSpPr/>
          <p:nvPr/>
        </p:nvSpPr>
        <p:spPr>
          <a:xfrm>
            <a:off x="7940827" y="5301996"/>
            <a:ext cx="35059" cy="0"/>
          </a:xfrm>
          <a:custGeom>
            <a:avLst/>
            <a:gdLst/>
            <a:ahLst/>
            <a:cxnLst/>
            <a:rect l="l" t="t" r="r" b="b"/>
            <a:pathLst>
              <a:path w="15239">
                <a:moveTo>
                  <a:pt x="0" y="0"/>
                </a:moveTo>
                <a:lnTo>
                  <a:pt x="15240" y="0"/>
                </a:lnTo>
              </a:path>
            </a:pathLst>
          </a:custGeom>
          <a:ln w="1524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2" name="object 92"/>
          <p:cNvSpPr/>
          <p:nvPr/>
        </p:nvSpPr>
        <p:spPr>
          <a:xfrm>
            <a:off x="7940827" y="5221223"/>
            <a:ext cx="35059" cy="0"/>
          </a:xfrm>
          <a:custGeom>
            <a:avLst/>
            <a:gdLst/>
            <a:ahLst/>
            <a:cxnLst/>
            <a:rect l="l" t="t" r="r" b="b"/>
            <a:pathLst>
              <a:path w="15239">
                <a:moveTo>
                  <a:pt x="0" y="0"/>
                </a:moveTo>
                <a:lnTo>
                  <a:pt x="15240" y="0"/>
                </a:lnTo>
              </a:path>
            </a:pathLst>
          </a:custGeom>
          <a:ln w="1524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3" name="object 93"/>
          <p:cNvSpPr/>
          <p:nvPr/>
        </p:nvSpPr>
        <p:spPr>
          <a:xfrm>
            <a:off x="7940827" y="5140452"/>
            <a:ext cx="35059" cy="0"/>
          </a:xfrm>
          <a:custGeom>
            <a:avLst/>
            <a:gdLst/>
            <a:ahLst/>
            <a:cxnLst/>
            <a:rect l="l" t="t" r="r" b="b"/>
            <a:pathLst>
              <a:path w="15239">
                <a:moveTo>
                  <a:pt x="0" y="0"/>
                </a:moveTo>
                <a:lnTo>
                  <a:pt x="15240" y="0"/>
                </a:lnTo>
              </a:path>
            </a:pathLst>
          </a:custGeom>
          <a:ln w="1524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grpSp>
        <p:nvGrpSpPr>
          <p:cNvPr id="94" name="object 94"/>
          <p:cNvGrpSpPr/>
          <p:nvPr/>
        </p:nvGrpSpPr>
        <p:grpSpPr>
          <a:xfrm>
            <a:off x="5879368" y="4454652"/>
            <a:ext cx="4722719" cy="722630"/>
            <a:chOff x="2555747" y="4454652"/>
            <a:chExt cx="2052955" cy="722630"/>
          </a:xfrm>
        </p:grpSpPr>
        <p:sp>
          <p:nvSpPr>
            <p:cNvPr id="95" name="object 95"/>
            <p:cNvSpPr/>
            <p:nvPr/>
          </p:nvSpPr>
          <p:spPr>
            <a:xfrm>
              <a:off x="2665475" y="5138928"/>
              <a:ext cx="634365" cy="1905"/>
            </a:xfrm>
            <a:custGeom>
              <a:avLst/>
              <a:gdLst/>
              <a:ahLst/>
              <a:cxnLst/>
              <a:rect l="l" t="t" r="r" b="b"/>
              <a:pathLst>
                <a:path w="634364" h="1904">
                  <a:moveTo>
                    <a:pt x="-7620" y="761"/>
                  </a:moveTo>
                  <a:lnTo>
                    <a:pt x="641603" y="761"/>
                  </a:lnTo>
                </a:path>
              </a:pathLst>
            </a:custGeom>
            <a:ln w="16763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6" name="object 96"/>
            <p:cNvSpPr/>
            <p:nvPr/>
          </p:nvSpPr>
          <p:spPr>
            <a:xfrm>
              <a:off x="3142488" y="5134356"/>
              <a:ext cx="71755" cy="38100"/>
            </a:xfrm>
            <a:custGeom>
              <a:avLst/>
              <a:gdLst/>
              <a:ahLst/>
              <a:cxnLst/>
              <a:rect l="l" t="t" r="r" b="b"/>
              <a:pathLst>
                <a:path w="71755" h="38100">
                  <a:moveTo>
                    <a:pt x="0" y="1524"/>
                  </a:moveTo>
                  <a:lnTo>
                    <a:pt x="1524" y="7620"/>
                  </a:lnTo>
                  <a:lnTo>
                    <a:pt x="3048" y="12192"/>
                  </a:lnTo>
                  <a:lnTo>
                    <a:pt x="4572" y="18288"/>
                  </a:lnTo>
                  <a:lnTo>
                    <a:pt x="7620" y="22860"/>
                  </a:lnTo>
                  <a:lnTo>
                    <a:pt x="16764" y="32004"/>
                  </a:lnTo>
                  <a:lnTo>
                    <a:pt x="21336" y="35052"/>
                  </a:lnTo>
                  <a:lnTo>
                    <a:pt x="33528" y="38100"/>
                  </a:lnTo>
                  <a:lnTo>
                    <a:pt x="38100" y="38100"/>
                  </a:lnTo>
                  <a:lnTo>
                    <a:pt x="70104" y="12192"/>
                  </a:lnTo>
                  <a:lnTo>
                    <a:pt x="71628" y="7620"/>
                  </a:lnTo>
                  <a:lnTo>
                    <a:pt x="71628" y="0"/>
                  </a:lnTo>
                </a:path>
              </a:pathLst>
            </a:custGeom>
            <a:ln w="9144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7" name="object 97"/>
            <p:cNvSpPr/>
            <p:nvPr/>
          </p:nvSpPr>
          <p:spPr>
            <a:xfrm>
              <a:off x="3072383" y="5134356"/>
              <a:ext cx="70485" cy="38100"/>
            </a:xfrm>
            <a:custGeom>
              <a:avLst/>
              <a:gdLst/>
              <a:ahLst/>
              <a:cxnLst/>
              <a:rect l="l" t="t" r="r" b="b"/>
              <a:pathLst>
                <a:path w="70485" h="38100">
                  <a:moveTo>
                    <a:pt x="0" y="1524"/>
                  </a:moveTo>
                  <a:lnTo>
                    <a:pt x="0" y="7620"/>
                  </a:lnTo>
                  <a:lnTo>
                    <a:pt x="1524" y="12192"/>
                  </a:lnTo>
                  <a:lnTo>
                    <a:pt x="32004" y="38100"/>
                  </a:lnTo>
                  <a:lnTo>
                    <a:pt x="38100" y="38100"/>
                  </a:lnTo>
                  <a:lnTo>
                    <a:pt x="62484" y="22860"/>
                  </a:lnTo>
                  <a:lnTo>
                    <a:pt x="67056" y="18288"/>
                  </a:lnTo>
                  <a:lnTo>
                    <a:pt x="68580" y="12192"/>
                  </a:lnTo>
                  <a:lnTo>
                    <a:pt x="70104" y="7620"/>
                  </a:lnTo>
                  <a:lnTo>
                    <a:pt x="70104" y="0"/>
                  </a:lnTo>
                </a:path>
              </a:pathLst>
            </a:custGeom>
            <a:ln w="9144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8" name="object 98"/>
            <p:cNvSpPr/>
            <p:nvPr/>
          </p:nvSpPr>
          <p:spPr>
            <a:xfrm>
              <a:off x="3067811" y="5129022"/>
              <a:ext cx="151130" cy="0"/>
            </a:xfrm>
            <a:custGeom>
              <a:avLst/>
              <a:gdLst/>
              <a:ahLst/>
              <a:cxnLst/>
              <a:rect l="l" t="t" r="r" b="b"/>
              <a:pathLst>
                <a:path w="151130">
                  <a:moveTo>
                    <a:pt x="0" y="0"/>
                  </a:moveTo>
                  <a:lnTo>
                    <a:pt x="9144" y="0"/>
                  </a:lnTo>
                </a:path>
                <a:path w="151130">
                  <a:moveTo>
                    <a:pt x="70104" y="0"/>
                  </a:moveTo>
                  <a:lnTo>
                    <a:pt x="79248" y="0"/>
                  </a:lnTo>
                </a:path>
                <a:path w="151130">
                  <a:moveTo>
                    <a:pt x="141732" y="0"/>
                  </a:moveTo>
                  <a:lnTo>
                    <a:pt x="150876" y="0"/>
                  </a:lnTo>
                </a:path>
              </a:pathLst>
            </a:custGeom>
            <a:ln w="13716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9" name="object 99"/>
            <p:cNvSpPr/>
            <p:nvPr/>
          </p:nvSpPr>
          <p:spPr>
            <a:xfrm>
              <a:off x="2859024" y="5134356"/>
              <a:ext cx="71755" cy="38100"/>
            </a:xfrm>
            <a:custGeom>
              <a:avLst/>
              <a:gdLst/>
              <a:ahLst/>
              <a:cxnLst/>
              <a:rect l="l" t="t" r="r" b="b"/>
              <a:pathLst>
                <a:path w="71755" h="38100">
                  <a:moveTo>
                    <a:pt x="0" y="1524"/>
                  </a:moveTo>
                  <a:lnTo>
                    <a:pt x="0" y="7620"/>
                  </a:lnTo>
                  <a:lnTo>
                    <a:pt x="1524" y="12192"/>
                  </a:lnTo>
                  <a:lnTo>
                    <a:pt x="32004" y="38100"/>
                  </a:lnTo>
                  <a:lnTo>
                    <a:pt x="38100" y="38100"/>
                  </a:lnTo>
                  <a:lnTo>
                    <a:pt x="68580" y="12192"/>
                  </a:lnTo>
                  <a:lnTo>
                    <a:pt x="70104" y="7620"/>
                  </a:lnTo>
                  <a:lnTo>
                    <a:pt x="71628" y="0"/>
                  </a:lnTo>
                </a:path>
              </a:pathLst>
            </a:custGeom>
            <a:ln w="9144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0" name="object 100"/>
            <p:cNvSpPr/>
            <p:nvPr/>
          </p:nvSpPr>
          <p:spPr>
            <a:xfrm>
              <a:off x="2787396" y="5134356"/>
              <a:ext cx="71755" cy="38100"/>
            </a:xfrm>
            <a:custGeom>
              <a:avLst/>
              <a:gdLst/>
              <a:ahLst/>
              <a:cxnLst/>
              <a:rect l="l" t="t" r="r" b="b"/>
              <a:pathLst>
                <a:path w="71755" h="38100">
                  <a:moveTo>
                    <a:pt x="0" y="1524"/>
                  </a:moveTo>
                  <a:lnTo>
                    <a:pt x="1524" y="7620"/>
                  </a:lnTo>
                  <a:lnTo>
                    <a:pt x="3048" y="12192"/>
                  </a:lnTo>
                  <a:lnTo>
                    <a:pt x="4572" y="18288"/>
                  </a:lnTo>
                  <a:lnTo>
                    <a:pt x="7620" y="22860"/>
                  </a:lnTo>
                  <a:lnTo>
                    <a:pt x="16764" y="32004"/>
                  </a:lnTo>
                  <a:lnTo>
                    <a:pt x="21336" y="35052"/>
                  </a:lnTo>
                  <a:lnTo>
                    <a:pt x="33528" y="38100"/>
                  </a:lnTo>
                  <a:lnTo>
                    <a:pt x="38100" y="38100"/>
                  </a:lnTo>
                  <a:lnTo>
                    <a:pt x="70104" y="12192"/>
                  </a:lnTo>
                  <a:lnTo>
                    <a:pt x="71628" y="7620"/>
                  </a:lnTo>
                  <a:lnTo>
                    <a:pt x="71628" y="0"/>
                  </a:lnTo>
                </a:path>
              </a:pathLst>
            </a:custGeom>
            <a:ln w="9144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1" name="object 101"/>
            <p:cNvSpPr/>
            <p:nvPr/>
          </p:nvSpPr>
          <p:spPr>
            <a:xfrm>
              <a:off x="2782824" y="5129022"/>
              <a:ext cx="152400" cy="0"/>
            </a:xfrm>
            <a:custGeom>
              <a:avLst/>
              <a:gdLst/>
              <a:ahLst/>
              <a:cxnLst/>
              <a:rect l="l" t="t" r="r" b="b"/>
              <a:pathLst>
                <a:path w="152400">
                  <a:moveTo>
                    <a:pt x="0" y="0"/>
                  </a:moveTo>
                  <a:lnTo>
                    <a:pt x="9144" y="0"/>
                  </a:lnTo>
                </a:path>
                <a:path w="152400">
                  <a:moveTo>
                    <a:pt x="71627" y="0"/>
                  </a:moveTo>
                  <a:lnTo>
                    <a:pt x="80771" y="0"/>
                  </a:lnTo>
                </a:path>
                <a:path w="152400">
                  <a:moveTo>
                    <a:pt x="143255" y="0"/>
                  </a:moveTo>
                  <a:lnTo>
                    <a:pt x="152399" y="0"/>
                  </a:lnTo>
                </a:path>
              </a:pathLst>
            </a:custGeom>
            <a:ln w="13716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2" name="object 102"/>
            <p:cNvSpPr/>
            <p:nvPr/>
          </p:nvSpPr>
          <p:spPr>
            <a:xfrm>
              <a:off x="2560319" y="4459224"/>
              <a:ext cx="2048510" cy="681355"/>
            </a:xfrm>
            <a:custGeom>
              <a:avLst/>
              <a:gdLst/>
              <a:ahLst/>
              <a:cxnLst/>
              <a:rect l="l" t="t" r="r" b="b"/>
              <a:pathLst>
                <a:path w="2048510" h="681354">
                  <a:moveTo>
                    <a:pt x="510540" y="681227"/>
                  </a:moveTo>
                  <a:lnTo>
                    <a:pt x="510540" y="0"/>
                  </a:lnTo>
                </a:path>
                <a:path w="2048510" h="681354">
                  <a:moveTo>
                    <a:pt x="227076" y="681227"/>
                  </a:moveTo>
                  <a:lnTo>
                    <a:pt x="227076" y="0"/>
                  </a:lnTo>
                  <a:lnTo>
                    <a:pt x="0" y="0"/>
                  </a:lnTo>
                </a:path>
                <a:path w="2048510" h="681354">
                  <a:moveTo>
                    <a:pt x="510540" y="0"/>
                  </a:moveTo>
                  <a:lnTo>
                    <a:pt x="2048256" y="0"/>
                  </a:lnTo>
                </a:path>
              </a:pathLst>
            </a:custGeom>
            <a:ln w="9144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3" name="object 103"/>
            <p:cNvSpPr/>
            <p:nvPr/>
          </p:nvSpPr>
          <p:spPr>
            <a:xfrm>
              <a:off x="2654807" y="5122163"/>
              <a:ext cx="40005" cy="38100"/>
            </a:xfrm>
            <a:custGeom>
              <a:avLst/>
              <a:gdLst/>
              <a:ahLst/>
              <a:cxnLst/>
              <a:rect l="l" t="t" r="r" b="b"/>
              <a:pathLst>
                <a:path w="40005" h="38100">
                  <a:moveTo>
                    <a:pt x="19812" y="38099"/>
                  </a:moveTo>
                  <a:lnTo>
                    <a:pt x="12215" y="36504"/>
                  </a:lnTo>
                  <a:lnTo>
                    <a:pt x="5905" y="32194"/>
                  </a:lnTo>
                  <a:lnTo>
                    <a:pt x="1595" y="25884"/>
                  </a:lnTo>
                  <a:lnTo>
                    <a:pt x="0" y="18287"/>
                  </a:lnTo>
                  <a:lnTo>
                    <a:pt x="1595" y="10929"/>
                  </a:lnTo>
                  <a:lnTo>
                    <a:pt x="5905" y="5143"/>
                  </a:lnTo>
                  <a:lnTo>
                    <a:pt x="12215" y="1357"/>
                  </a:lnTo>
                  <a:lnTo>
                    <a:pt x="19812" y="0"/>
                  </a:lnTo>
                  <a:lnTo>
                    <a:pt x="27408" y="1357"/>
                  </a:lnTo>
                  <a:lnTo>
                    <a:pt x="33718" y="5143"/>
                  </a:lnTo>
                  <a:lnTo>
                    <a:pt x="38028" y="10929"/>
                  </a:lnTo>
                  <a:lnTo>
                    <a:pt x="39624" y="18287"/>
                  </a:lnTo>
                  <a:lnTo>
                    <a:pt x="38028" y="25884"/>
                  </a:lnTo>
                  <a:lnTo>
                    <a:pt x="33718" y="32194"/>
                  </a:lnTo>
                  <a:lnTo>
                    <a:pt x="27408" y="36504"/>
                  </a:lnTo>
                  <a:lnTo>
                    <a:pt x="19812" y="38099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4" name="object 104"/>
            <p:cNvSpPr/>
            <p:nvPr/>
          </p:nvSpPr>
          <p:spPr>
            <a:xfrm>
              <a:off x="2654807" y="5122163"/>
              <a:ext cx="40005" cy="38100"/>
            </a:xfrm>
            <a:custGeom>
              <a:avLst/>
              <a:gdLst/>
              <a:ahLst/>
              <a:cxnLst/>
              <a:rect l="l" t="t" r="r" b="b"/>
              <a:pathLst>
                <a:path w="40005" h="38100">
                  <a:moveTo>
                    <a:pt x="0" y="18287"/>
                  </a:moveTo>
                  <a:lnTo>
                    <a:pt x="1595" y="10929"/>
                  </a:lnTo>
                  <a:lnTo>
                    <a:pt x="5905" y="5143"/>
                  </a:lnTo>
                  <a:lnTo>
                    <a:pt x="12215" y="1357"/>
                  </a:lnTo>
                  <a:lnTo>
                    <a:pt x="19812" y="0"/>
                  </a:lnTo>
                  <a:lnTo>
                    <a:pt x="27408" y="1357"/>
                  </a:lnTo>
                  <a:lnTo>
                    <a:pt x="33718" y="5143"/>
                  </a:lnTo>
                  <a:lnTo>
                    <a:pt x="38028" y="10929"/>
                  </a:lnTo>
                  <a:lnTo>
                    <a:pt x="39624" y="18287"/>
                  </a:lnTo>
                  <a:lnTo>
                    <a:pt x="38028" y="25884"/>
                  </a:lnTo>
                  <a:lnTo>
                    <a:pt x="33718" y="32194"/>
                  </a:lnTo>
                  <a:lnTo>
                    <a:pt x="27408" y="36504"/>
                  </a:lnTo>
                  <a:lnTo>
                    <a:pt x="19812" y="38099"/>
                  </a:lnTo>
                  <a:lnTo>
                    <a:pt x="12215" y="36504"/>
                  </a:lnTo>
                  <a:lnTo>
                    <a:pt x="5905" y="32194"/>
                  </a:lnTo>
                  <a:lnTo>
                    <a:pt x="1595" y="25884"/>
                  </a:lnTo>
                  <a:lnTo>
                    <a:pt x="0" y="18287"/>
                  </a:lnTo>
                </a:path>
              </a:pathLst>
            </a:custGeom>
            <a:ln w="9144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pic>
        <p:nvPicPr>
          <p:cNvPr id="105" name="object 105"/>
          <p:cNvPicPr/>
          <p:nvPr/>
        </p:nvPicPr>
        <p:blipFill>
          <a:blip r:embed="rId7" cstate="print"/>
          <a:stretch>
            <a:fillRect/>
          </a:stretch>
        </p:blipFill>
        <p:spPr>
          <a:xfrm>
            <a:off x="6033626" y="5443729"/>
            <a:ext cx="238400" cy="230123"/>
          </a:xfrm>
          <a:prstGeom prst="rect">
            <a:avLst/>
          </a:prstGeom>
        </p:spPr>
      </p:pic>
      <p:grpSp>
        <p:nvGrpSpPr>
          <p:cNvPr id="106" name="object 106"/>
          <p:cNvGrpSpPr/>
          <p:nvPr/>
        </p:nvGrpSpPr>
        <p:grpSpPr>
          <a:xfrm>
            <a:off x="3134261" y="2377440"/>
            <a:ext cx="7467535" cy="2455545"/>
            <a:chOff x="1362456" y="2377439"/>
            <a:chExt cx="3246120" cy="2455545"/>
          </a:xfrm>
        </p:grpSpPr>
        <p:sp>
          <p:nvSpPr>
            <p:cNvPr id="107" name="object 107"/>
            <p:cNvSpPr/>
            <p:nvPr/>
          </p:nvSpPr>
          <p:spPr>
            <a:xfrm>
              <a:off x="1367028" y="2382011"/>
              <a:ext cx="3241675" cy="2446020"/>
            </a:xfrm>
            <a:custGeom>
              <a:avLst/>
              <a:gdLst/>
              <a:ahLst/>
              <a:cxnLst/>
              <a:rect l="l" t="t" r="r" b="b"/>
              <a:pathLst>
                <a:path w="3241675" h="2446020">
                  <a:moveTo>
                    <a:pt x="1197863" y="2162555"/>
                  </a:moveTo>
                  <a:lnTo>
                    <a:pt x="3241547" y="2162555"/>
                  </a:lnTo>
                </a:path>
                <a:path w="3241675" h="2446020">
                  <a:moveTo>
                    <a:pt x="2103120" y="2446020"/>
                  </a:moveTo>
                  <a:lnTo>
                    <a:pt x="0" y="2446020"/>
                  </a:lnTo>
                  <a:lnTo>
                    <a:pt x="0" y="0"/>
                  </a:lnTo>
                </a:path>
                <a:path w="3241675" h="2446020">
                  <a:moveTo>
                    <a:pt x="2103120" y="1668779"/>
                  </a:moveTo>
                  <a:lnTo>
                    <a:pt x="1193291" y="1668779"/>
                  </a:lnTo>
                </a:path>
                <a:path w="3241675" h="2446020">
                  <a:moveTo>
                    <a:pt x="2103120" y="1938528"/>
                  </a:moveTo>
                  <a:lnTo>
                    <a:pt x="3241547" y="1938528"/>
                  </a:lnTo>
                </a:path>
              </a:pathLst>
            </a:custGeom>
            <a:ln w="9144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8" name="object 108"/>
            <p:cNvSpPr/>
            <p:nvPr/>
          </p:nvSpPr>
          <p:spPr>
            <a:xfrm>
              <a:off x="4123944" y="3601211"/>
              <a:ext cx="41275" cy="81280"/>
            </a:xfrm>
            <a:custGeom>
              <a:avLst/>
              <a:gdLst/>
              <a:ahLst/>
              <a:cxnLst/>
              <a:rect l="l" t="t" r="r" b="b"/>
              <a:pathLst>
                <a:path w="41275" h="81279">
                  <a:moveTo>
                    <a:pt x="41148" y="0"/>
                  </a:moveTo>
                  <a:lnTo>
                    <a:pt x="28956" y="3048"/>
                  </a:lnTo>
                  <a:lnTo>
                    <a:pt x="21336" y="6096"/>
                  </a:lnTo>
                  <a:lnTo>
                    <a:pt x="16764" y="9144"/>
                  </a:lnTo>
                  <a:lnTo>
                    <a:pt x="10668" y="12192"/>
                  </a:lnTo>
                  <a:lnTo>
                    <a:pt x="7620" y="16764"/>
                  </a:lnTo>
                  <a:lnTo>
                    <a:pt x="4572" y="24384"/>
                  </a:lnTo>
                  <a:lnTo>
                    <a:pt x="1524" y="30480"/>
                  </a:lnTo>
                  <a:lnTo>
                    <a:pt x="0" y="36576"/>
                  </a:lnTo>
                  <a:lnTo>
                    <a:pt x="0" y="44195"/>
                  </a:lnTo>
                  <a:lnTo>
                    <a:pt x="22860" y="76200"/>
                  </a:lnTo>
                  <a:lnTo>
                    <a:pt x="28956" y="77724"/>
                  </a:lnTo>
                  <a:lnTo>
                    <a:pt x="35052" y="80772"/>
                  </a:lnTo>
                  <a:lnTo>
                    <a:pt x="41148" y="80772"/>
                  </a:lnTo>
                </a:path>
              </a:pathLst>
            </a:custGeom>
            <a:ln w="9144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9" name="object 109"/>
            <p:cNvSpPr/>
            <p:nvPr/>
          </p:nvSpPr>
          <p:spPr>
            <a:xfrm>
              <a:off x="4123944" y="3764280"/>
              <a:ext cx="41275" cy="82550"/>
            </a:xfrm>
            <a:custGeom>
              <a:avLst/>
              <a:gdLst/>
              <a:ahLst/>
              <a:cxnLst/>
              <a:rect l="l" t="t" r="r" b="b"/>
              <a:pathLst>
                <a:path w="41275" h="82550">
                  <a:moveTo>
                    <a:pt x="41148" y="0"/>
                  </a:moveTo>
                  <a:lnTo>
                    <a:pt x="33528" y="0"/>
                  </a:lnTo>
                  <a:lnTo>
                    <a:pt x="27432" y="1524"/>
                  </a:lnTo>
                  <a:lnTo>
                    <a:pt x="0" y="36576"/>
                  </a:lnTo>
                  <a:lnTo>
                    <a:pt x="0" y="44195"/>
                  </a:lnTo>
                  <a:lnTo>
                    <a:pt x="27432" y="79248"/>
                  </a:lnTo>
                  <a:lnTo>
                    <a:pt x="33528" y="80772"/>
                  </a:lnTo>
                  <a:lnTo>
                    <a:pt x="41148" y="82296"/>
                  </a:lnTo>
                </a:path>
              </a:pathLst>
            </a:custGeom>
            <a:ln w="9144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0" name="object 110"/>
            <p:cNvSpPr/>
            <p:nvPr/>
          </p:nvSpPr>
          <p:spPr>
            <a:xfrm>
              <a:off x="4123944" y="3681983"/>
              <a:ext cx="41275" cy="82550"/>
            </a:xfrm>
            <a:custGeom>
              <a:avLst/>
              <a:gdLst/>
              <a:ahLst/>
              <a:cxnLst/>
              <a:rect l="l" t="t" r="r" b="b"/>
              <a:pathLst>
                <a:path w="41275" h="82550">
                  <a:moveTo>
                    <a:pt x="41148" y="0"/>
                  </a:moveTo>
                  <a:lnTo>
                    <a:pt x="35052" y="0"/>
                  </a:lnTo>
                  <a:lnTo>
                    <a:pt x="28956" y="3048"/>
                  </a:lnTo>
                  <a:lnTo>
                    <a:pt x="21336" y="4572"/>
                  </a:lnTo>
                  <a:lnTo>
                    <a:pt x="16764" y="9144"/>
                  </a:lnTo>
                  <a:lnTo>
                    <a:pt x="10668" y="13716"/>
                  </a:lnTo>
                  <a:lnTo>
                    <a:pt x="7620" y="18288"/>
                  </a:lnTo>
                  <a:lnTo>
                    <a:pt x="3048" y="24384"/>
                  </a:lnTo>
                  <a:lnTo>
                    <a:pt x="1524" y="30480"/>
                  </a:lnTo>
                  <a:lnTo>
                    <a:pt x="0" y="38100"/>
                  </a:lnTo>
                  <a:lnTo>
                    <a:pt x="0" y="44195"/>
                  </a:lnTo>
                  <a:lnTo>
                    <a:pt x="1524" y="50292"/>
                  </a:lnTo>
                  <a:lnTo>
                    <a:pt x="3048" y="57912"/>
                  </a:lnTo>
                  <a:lnTo>
                    <a:pt x="33528" y="80772"/>
                  </a:lnTo>
                  <a:lnTo>
                    <a:pt x="41148" y="82296"/>
                  </a:lnTo>
                </a:path>
              </a:pathLst>
            </a:custGeom>
            <a:ln w="9144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1" name="object 111"/>
            <p:cNvSpPr/>
            <p:nvPr/>
          </p:nvSpPr>
          <p:spPr>
            <a:xfrm>
              <a:off x="4125468" y="3520439"/>
              <a:ext cx="41275" cy="81280"/>
            </a:xfrm>
            <a:custGeom>
              <a:avLst/>
              <a:gdLst/>
              <a:ahLst/>
              <a:cxnLst/>
              <a:rect l="l" t="t" r="r" b="b"/>
              <a:pathLst>
                <a:path w="41275" h="81279">
                  <a:moveTo>
                    <a:pt x="41148" y="0"/>
                  </a:moveTo>
                  <a:lnTo>
                    <a:pt x="33528" y="0"/>
                  </a:lnTo>
                  <a:lnTo>
                    <a:pt x="27432" y="1524"/>
                  </a:lnTo>
                  <a:lnTo>
                    <a:pt x="15240" y="7620"/>
                  </a:lnTo>
                  <a:lnTo>
                    <a:pt x="10668" y="12192"/>
                  </a:lnTo>
                  <a:lnTo>
                    <a:pt x="6096" y="18288"/>
                  </a:lnTo>
                  <a:lnTo>
                    <a:pt x="0" y="30480"/>
                  </a:lnTo>
                  <a:lnTo>
                    <a:pt x="0" y="50292"/>
                  </a:lnTo>
                  <a:lnTo>
                    <a:pt x="6096" y="62484"/>
                  </a:lnTo>
                  <a:lnTo>
                    <a:pt x="10668" y="68580"/>
                  </a:lnTo>
                  <a:lnTo>
                    <a:pt x="15240" y="71628"/>
                  </a:lnTo>
                  <a:lnTo>
                    <a:pt x="21336" y="76200"/>
                  </a:lnTo>
                  <a:lnTo>
                    <a:pt x="27432" y="79248"/>
                  </a:lnTo>
                  <a:lnTo>
                    <a:pt x="33528" y="80772"/>
                  </a:lnTo>
                  <a:lnTo>
                    <a:pt x="41148" y="80772"/>
                  </a:lnTo>
                </a:path>
              </a:pathLst>
            </a:custGeom>
            <a:ln w="9144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2" name="object 112"/>
            <p:cNvSpPr/>
            <p:nvPr/>
          </p:nvSpPr>
          <p:spPr>
            <a:xfrm>
              <a:off x="2560319" y="2752343"/>
              <a:ext cx="2048510" cy="1094740"/>
            </a:xfrm>
            <a:custGeom>
              <a:avLst/>
              <a:gdLst/>
              <a:ahLst/>
              <a:cxnLst/>
              <a:rect l="l" t="t" r="r" b="b"/>
              <a:pathLst>
                <a:path w="2048510" h="1094739">
                  <a:moveTo>
                    <a:pt x="1606296" y="768096"/>
                  </a:moveTo>
                  <a:lnTo>
                    <a:pt x="1620012" y="768096"/>
                  </a:lnTo>
                </a:path>
                <a:path w="2048510" h="1094739">
                  <a:moveTo>
                    <a:pt x="1604772" y="848867"/>
                  </a:moveTo>
                  <a:lnTo>
                    <a:pt x="1620012" y="848867"/>
                  </a:lnTo>
                </a:path>
                <a:path w="2048510" h="1094739">
                  <a:moveTo>
                    <a:pt x="1604772" y="929640"/>
                  </a:moveTo>
                  <a:lnTo>
                    <a:pt x="1620012" y="929640"/>
                  </a:lnTo>
                </a:path>
                <a:path w="2048510" h="1094739">
                  <a:moveTo>
                    <a:pt x="1604772" y="1011936"/>
                  </a:moveTo>
                  <a:lnTo>
                    <a:pt x="1620012" y="1011936"/>
                  </a:lnTo>
                </a:path>
                <a:path w="2048510" h="1094739">
                  <a:moveTo>
                    <a:pt x="1603248" y="1094232"/>
                  </a:moveTo>
                  <a:lnTo>
                    <a:pt x="1618488" y="1094232"/>
                  </a:lnTo>
                </a:path>
                <a:path w="2048510" h="1094739">
                  <a:moveTo>
                    <a:pt x="1620012" y="929640"/>
                  </a:moveTo>
                  <a:lnTo>
                    <a:pt x="2048256" y="929640"/>
                  </a:lnTo>
                </a:path>
                <a:path w="2048510" h="1094739">
                  <a:moveTo>
                    <a:pt x="909828" y="541020"/>
                  </a:moveTo>
                  <a:lnTo>
                    <a:pt x="2048256" y="541020"/>
                  </a:lnTo>
                </a:path>
                <a:path w="2048510" h="1094739">
                  <a:moveTo>
                    <a:pt x="909828" y="254508"/>
                  </a:moveTo>
                  <a:lnTo>
                    <a:pt x="0" y="254508"/>
                  </a:lnTo>
                </a:path>
                <a:path w="2048510" h="1094739">
                  <a:moveTo>
                    <a:pt x="0" y="0"/>
                  </a:moveTo>
                  <a:lnTo>
                    <a:pt x="426720" y="0"/>
                  </a:lnTo>
                </a:path>
                <a:path w="2048510" h="1094739">
                  <a:moveTo>
                    <a:pt x="539496" y="0"/>
                  </a:moveTo>
                  <a:lnTo>
                    <a:pt x="1336548" y="0"/>
                  </a:lnTo>
                </a:path>
                <a:path w="2048510" h="1094739">
                  <a:moveTo>
                    <a:pt x="1450848" y="0"/>
                  </a:moveTo>
                  <a:lnTo>
                    <a:pt x="2048256" y="0"/>
                  </a:lnTo>
                </a:path>
              </a:pathLst>
            </a:custGeom>
            <a:ln w="9144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3" name="object 113"/>
            <p:cNvSpPr/>
            <p:nvPr/>
          </p:nvSpPr>
          <p:spPr>
            <a:xfrm>
              <a:off x="3448811" y="2732531"/>
              <a:ext cx="38100" cy="38100"/>
            </a:xfrm>
            <a:custGeom>
              <a:avLst/>
              <a:gdLst/>
              <a:ahLst/>
              <a:cxnLst/>
              <a:rect l="l" t="t" r="r" b="b"/>
              <a:pathLst>
                <a:path w="38100" h="38100">
                  <a:moveTo>
                    <a:pt x="18288" y="38099"/>
                  </a:moveTo>
                  <a:lnTo>
                    <a:pt x="10929" y="36742"/>
                  </a:lnTo>
                  <a:lnTo>
                    <a:pt x="5143" y="32956"/>
                  </a:lnTo>
                  <a:lnTo>
                    <a:pt x="1357" y="27170"/>
                  </a:lnTo>
                  <a:lnTo>
                    <a:pt x="0" y="19811"/>
                  </a:lnTo>
                  <a:lnTo>
                    <a:pt x="1357" y="12215"/>
                  </a:lnTo>
                  <a:lnTo>
                    <a:pt x="5143" y="5905"/>
                  </a:lnTo>
                  <a:lnTo>
                    <a:pt x="10929" y="1595"/>
                  </a:lnTo>
                  <a:lnTo>
                    <a:pt x="18288" y="0"/>
                  </a:lnTo>
                  <a:lnTo>
                    <a:pt x="25884" y="1595"/>
                  </a:lnTo>
                  <a:lnTo>
                    <a:pt x="32194" y="5905"/>
                  </a:lnTo>
                  <a:lnTo>
                    <a:pt x="36504" y="12215"/>
                  </a:lnTo>
                  <a:lnTo>
                    <a:pt x="38100" y="19811"/>
                  </a:lnTo>
                  <a:lnTo>
                    <a:pt x="36504" y="27170"/>
                  </a:lnTo>
                  <a:lnTo>
                    <a:pt x="32194" y="32956"/>
                  </a:lnTo>
                  <a:lnTo>
                    <a:pt x="25884" y="36742"/>
                  </a:lnTo>
                  <a:lnTo>
                    <a:pt x="18288" y="38099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4" name="object 114"/>
            <p:cNvSpPr/>
            <p:nvPr/>
          </p:nvSpPr>
          <p:spPr>
            <a:xfrm>
              <a:off x="3448811" y="2732531"/>
              <a:ext cx="38100" cy="38100"/>
            </a:xfrm>
            <a:custGeom>
              <a:avLst/>
              <a:gdLst/>
              <a:ahLst/>
              <a:cxnLst/>
              <a:rect l="l" t="t" r="r" b="b"/>
              <a:pathLst>
                <a:path w="38100" h="38100">
                  <a:moveTo>
                    <a:pt x="0" y="19811"/>
                  </a:moveTo>
                  <a:lnTo>
                    <a:pt x="1357" y="12215"/>
                  </a:lnTo>
                  <a:lnTo>
                    <a:pt x="5143" y="5905"/>
                  </a:lnTo>
                  <a:lnTo>
                    <a:pt x="10929" y="1595"/>
                  </a:lnTo>
                  <a:lnTo>
                    <a:pt x="18288" y="0"/>
                  </a:lnTo>
                  <a:lnTo>
                    <a:pt x="25884" y="1595"/>
                  </a:lnTo>
                  <a:lnTo>
                    <a:pt x="32194" y="5905"/>
                  </a:lnTo>
                  <a:lnTo>
                    <a:pt x="36504" y="12215"/>
                  </a:lnTo>
                  <a:lnTo>
                    <a:pt x="38100" y="19811"/>
                  </a:lnTo>
                  <a:lnTo>
                    <a:pt x="36504" y="27170"/>
                  </a:lnTo>
                  <a:lnTo>
                    <a:pt x="32194" y="32956"/>
                  </a:lnTo>
                  <a:lnTo>
                    <a:pt x="25884" y="36742"/>
                  </a:lnTo>
                  <a:lnTo>
                    <a:pt x="18288" y="38099"/>
                  </a:lnTo>
                  <a:lnTo>
                    <a:pt x="10929" y="36742"/>
                  </a:lnTo>
                  <a:lnTo>
                    <a:pt x="5143" y="32956"/>
                  </a:lnTo>
                  <a:lnTo>
                    <a:pt x="1357" y="27170"/>
                  </a:lnTo>
                  <a:lnTo>
                    <a:pt x="0" y="19811"/>
                  </a:lnTo>
                </a:path>
              </a:pathLst>
            </a:custGeom>
            <a:ln w="1524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115" name="object 115"/>
          <p:cNvGrpSpPr/>
          <p:nvPr/>
        </p:nvGrpSpPr>
        <p:grpSpPr>
          <a:xfrm>
            <a:off x="6454332" y="842772"/>
            <a:ext cx="3012139" cy="66040"/>
            <a:chOff x="2805683" y="842772"/>
            <a:chExt cx="1309370" cy="66040"/>
          </a:xfrm>
        </p:grpSpPr>
        <p:sp>
          <p:nvSpPr>
            <p:cNvPr id="116" name="object 116"/>
            <p:cNvSpPr/>
            <p:nvPr/>
          </p:nvSpPr>
          <p:spPr>
            <a:xfrm>
              <a:off x="2805683" y="876300"/>
              <a:ext cx="1309370" cy="0"/>
            </a:xfrm>
            <a:custGeom>
              <a:avLst/>
              <a:gdLst/>
              <a:ahLst/>
              <a:cxnLst/>
              <a:rect l="l" t="t" r="r" b="b"/>
              <a:pathLst>
                <a:path w="1309370">
                  <a:moveTo>
                    <a:pt x="0" y="0"/>
                  </a:moveTo>
                  <a:lnTo>
                    <a:pt x="1309116" y="0"/>
                  </a:lnTo>
                </a:path>
              </a:pathLst>
            </a:custGeom>
            <a:ln w="2743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117" name="object 117"/>
            <p:cNvPicPr/>
            <p:nvPr/>
          </p:nvPicPr>
          <p:blipFill>
            <a:blip r:embed="rId8" cstate="print"/>
            <a:stretch>
              <a:fillRect/>
            </a:stretch>
          </p:blipFill>
          <p:spPr>
            <a:xfrm>
              <a:off x="3435095" y="842772"/>
              <a:ext cx="65531" cy="65532"/>
            </a:xfrm>
            <a:prstGeom prst="rect">
              <a:avLst/>
            </a:prstGeom>
          </p:spPr>
        </p:pic>
      </p:grpSp>
      <p:sp>
        <p:nvSpPr>
          <p:cNvPr id="118" name="object 118"/>
          <p:cNvSpPr/>
          <p:nvPr/>
        </p:nvSpPr>
        <p:spPr>
          <a:xfrm>
            <a:off x="7975888" y="4995671"/>
            <a:ext cx="0" cy="143510"/>
          </a:xfrm>
          <a:custGeom>
            <a:avLst/>
            <a:gdLst/>
            <a:ahLst/>
            <a:cxnLst/>
            <a:rect l="l" t="t" r="r" b="b"/>
            <a:pathLst>
              <a:path h="143510">
                <a:moveTo>
                  <a:pt x="0" y="143256"/>
                </a:moveTo>
                <a:lnTo>
                  <a:pt x="0" y="0"/>
                </a:lnTo>
              </a:path>
            </a:pathLst>
          </a:custGeom>
          <a:ln w="1524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9" name="object 119"/>
          <p:cNvSpPr/>
          <p:nvPr/>
        </p:nvSpPr>
        <p:spPr>
          <a:xfrm>
            <a:off x="6152826" y="5161788"/>
            <a:ext cx="0" cy="58419"/>
          </a:xfrm>
          <a:custGeom>
            <a:avLst/>
            <a:gdLst/>
            <a:ahLst/>
            <a:cxnLst/>
            <a:rect l="l" t="t" r="r" b="b"/>
            <a:pathLst>
              <a:path h="58420">
                <a:moveTo>
                  <a:pt x="0" y="57912"/>
                </a:moveTo>
                <a:lnTo>
                  <a:pt x="0" y="0"/>
                </a:lnTo>
              </a:path>
            </a:pathLst>
          </a:custGeom>
          <a:ln w="1524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0" name="object 120"/>
          <p:cNvSpPr/>
          <p:nvPr/>
        </p:nvSpPr>
        <p:spPr>
          <a:xfrm>
            <a:off x="7975888" y="1601724"/>
            <a:ext cx="0" cy="68580"/>
          </a:xfrm>
          <a:custGeom>
            <a:avLst/>
            <a:gdLst/>
            <a:ahLst/>
            <a:cxnLst/>
            <a:rect l="l" t="t" r="r" b="b"/>
            <a:pathLst>
              <a:path h="68580">
                <a:moveTo>
                  <a:pt x="0" y="0"/>
                </a:moveTo>
                <a:lnTo>
                  <a:pt x="0" y="68579"/>
                </a:lnTo>
              </a:path>
            </a:pathLst>
          </a:custGeom>
          <a:ln w="1524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grpSp>
        <p:nvGrpSpPr>
          <p:cNvPr id="121" name="object 121"/>
          <p:cNvGrpSpPr/>
          <p:nvPr/>
        </p:nvGrpSpPr>
        <p:grpSpPr>
          <a:xfrm>
            <a:off x="6096735" y="4520183"/>
            <a:ext cx="109559" cy="45720"/>
            <a:chOff x="2650236" y="4520183"/>
            <a:chExt cx="47625" cy="45720"/>
          </a:xfrm>
        </p:grpSpPr>
        <p:sp>
          <p:nvSpPr>
            <p:cNvPr id="122" name="object 122"/>
            <p:cNvSpPr/>
            <p:nvPr/>
          </p:nvSpPr>
          <p:spPr>
            <a:xfrm>
              <a:off x="2654808" y="4524755"/>
              <a:ext cx="38100" cy="36830"/>
            </a:xfrm>
            <a:custGeom>
              <a:avLst/>
              <a:gdLst/>
              <a:ahLst/>
              <a:cxnLst/>
              <a:rect l="l" t="t" r="r" b="b"/>
              <a:pathLst>
                <a:path w="38100" h="36829">
                  <a:moveTo>
                    <a:pt x="19812" y="36575"/>
                  </a:moveTo>
                  <a:lnTo>
                    <a:pt x="12215" y="35004"/>
                  </a:lnTo>
                  <a:lnTo>
                    <a:pt x="5905" y="30860"/>
                  </a:lnTo>
                  <a:lnTo>
                    <a:pt x="1595" y="25003"/>
                  </a:lnTo>
                  <a:lnTo>
                    <a:pt x="0" y="18287"/>
                  </a:lnTo>
                  <a:lnTo>
                    <a:pt x="1595" y="10929"/>
                  </a:lnTo>
                  <a:lnTo>
                    <a:pt x="5905" y="5143"/>
                  </a:lnTo>
                  <a:lnTo>
                    <a:pt x="12215" y="1357"/>
                  </a:lnTo>
                  <a:lnTo>
                    <a:pt x="19812" y="0"/>
                  </a:lnTo>
                  <a:lnTo>
                    <a:pt x="27170" y="1357"/>
                  </a:lnTo>
                  <a:lnTo>
                    <a:pt x="32956" y="5143"/>
                  </a:lnTo>
                  <a:lnTo>
                    <a:pt x="36742" y="10929"/>
                  </a:lnTo>
                  <a:lnTo>
                    <a:pt x="38100" y="18287"/>
                  </a:lnTo>
                  <a:lnTo>
                    <a:pt x="36742" y="25003"/>
                  </a:lnTo>
                  <a:lnTo>
                    <a:pt x="32956" y="30860"/>
                  </a:lnTo>
                  <a:lnTo>
                    <a:pt x="27170" y="35004"/>
                  </a:lnTo>
                  <a:lnTo>
                    <a:pt x="19812" y="36575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3" name="object 123"/>
            <p:cNvSpPr/>
            <p:nvPr/>
          </p:nvSpPr>
          <p:spPr>
            <a:xfrm>
              <a:off x="2654808" y="4524755"/>
              <a:ext cx="38100" cy="36830"/>
            </a:xfrm>
            <a:custGeom>
              <a:avLst/>
              <a:gdLst/>
              <a:ahLst/>
              <a:cxnLst/>
              <a:rect l="l" t="t" r="r" b="b"/>
              <a:pathLst>
                <a:path w="38100" h="36829">
                  <a:moveTo>
                    <a:pt x="0" y="18287"/>
                  </a:moveTo>
                  <a:lnTo>
                    <a:pt x="1595" y="10929"/>
                  </a:lnTo>
                  <a:lnTo>
                    <a:pt x="5905" y="5143"/>
                  </a:lnTo>
                  <a:lnTo>
                    <a:pt x="12215" y="1357"/>
                  </a:lnTo>
                  <a:lnTo>
                    <a:pt x="19812" y="0"/>
                  </a:lnTo>
                  <a:lnTo>
                    <a:pt x="27170" y="1357"/>
                  </a:lnTo>
                  <a:lnTo>
                    <a:pt x="32956" y="5143"/>
                  </a:lnTo>
                  <a:lnTo>
                    <a:pt x="36742" y="10929"/>
                  </a:lnTo>
                  <a:lnTo>
                    <a:pt x="38100" y="18287"/>
                  </a:lnTo>
                  <a:lnTo>
                    <a:pt x="36742" y="25003"/>
                  </a:lnTo>
                  <a:lnTo>
                    <a:pt x="32956" y="30860"/>
                  </a:lnTo>
                  <a:lnTo>
                    <a:pt x="27170" y="35004"/>
                  </a:lnTo>
                  <a:lnTo>
                    <a:pt x="19812" y="36575"/>
                  </a:lnTo>
                  <a:lnTo>
                    <a:pt x="12215" y="35004"/>
                  </a:lnTo>
                  <a:lnTo>
                    <a:pt x="5905" y="30860"/>
                  </a:lnTo>
                  <a:lnTo>
                    <a:pt x="1595" y="25003"/>
                  </a:lnTo>
                  <a:lnTo>
                    <a:pt x="0" y="18287"/>
                  </a:lnTo>
                </a:path>
              </a:pathLst>
            </a:custGeom>
            <a:ln w="9144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124" name="object 124"/>
          <p:cNvSpPr/>
          <p:nvPr/>
        </p:nvSpPr>
        <p:spPr>
          <a:xfrm>
            <a:off x="1444422" y="9413748"/>
            <a:ext cx="15051933" cy="9525"/>
          </a:xfrm>
          <a:custGeom>
            <a:avLst/>
            <a:gdLst/>
            <a:ahLst/>
            <a:cxnLst/>
            <a:rect l="l" t="t" r="r" b="b"/>
            <a:pathLst>
              <a:path w="6543040" h="9525">
                <a:moveTo>
                  <a:pt x="6542531" y="9144"/>
                </a:moveTo>
                <a:lnTo>
                  <a:pt x="0" y="9144"/>
                </a:lnTo>
                <a:lnTo>
                  <a:pt x="0" y="0"/>
                </a:lnTo>
                <a:lnTo>
                  <a:pt x="6542531" y="0"/>
                </a:lnTo>
                <a:lnTo>
                  <a:pt x="6542531" y="9144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5" name="object 125"/>
          <p:cNvSpPr txBox="1"/>
          <p:nvPr/>
        </p:nvSpPr>
        <p:spPr>
          <a:xfrm>
            <a:off x="16290754" y="349008"/>
            <a:ext cx="192824" cy="135935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sz="800" spc="10" dirty="0">
                <a:latin typeface="Microsoft Sans Serif"/>
                <a:cs typeface="Microsoft Sans Serif"/>
              </a:rPr>
              <a:t>3</a:t>
            </a:r>
            <a:endParaRPr sz="800">
              <a:latin typeface="Microsoft Sans Serif"/>
              <a:cs typeface="Microsoft Sans Serif"/>
            </a:endParaRPr>
          </a:p>
        </p:txBody>
      </p:sp>
      <p:sp>
        <p:nvSpPr>
          <p:cNvPr id="126" name="object 126"/>
          <p:cNvSpPr txBox="1"/>
          <p:nvPr/>
        </p:nvSpPr>
        <p:spPr>
          <a:xfrm>
            <a:off x="6793219" y="732787"/>
            <a:ext cx="2340176" cy="97463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sz="550" dirty="0">
                <a:latin typeface="Microsoft Sans Serif"/>
                <a:cs typeface="Microsoft Sans Serif"/>
              </a:rPr>
              <a:t>Bus</a:t>
            </a:r>
            <a:r>
              <a:rPr sz="550" spc="-10" dirty="0">
                <a:latin typeface="Microsoft Sans Serif"/>
                <a:cs typeface="Microsoft Sans Serif"/>
              </a:rPr>
              <a:t> </a:t>
            </a:r>
            <a:r>
              <a:rPr sz="550" spc="15" dirty="0">
                <a:latin typeface="Microsoft Sans Serif"/>
                <a:cs typeface="Microsoft Sans Serif"/>
              </a:rPr>
              <a:t>del</a:t>
            </a:r>
            <a:r>
              <a:rPr sz="550" spc="-10" dirty="0">
                <a:latin typeface="Microsoft Sans Serif"/>
                <a:cs typeface="Microsoft Sans Serif"/>
              </a:rPr>
              <a:t> </a:t>
            </a:r>
            <a:r>
              <a:rPr sz="550" spc="10" dirty="0">
                <a:latin typeface="Microsoft Sans Serif"/>
                <a:cs typeface="Microsoft Sans Serif"/>
              </a:rPr>
              <a:t>sistema</a:t>
            </a:r>
            <a:r>
              <a:rPr sz="550" spc="-5" dirty="0">
                <a:latin typeface="Microsoft Sans Serif"/>
                <a:cs typeface="Microsoft Sans Serif"/>
              </a:rPr>
              <a:t> </a:t>
            </a:r>
            <a:r>
              <a:rPr sz="550" spc="15" dirty="0">
                <a:latin typeface="Microsoft Sans Serif"/>
                <a:cs typeface="Microsoft Sans Serif"/>
              </a:rPr>
              <a:t>de</a:t>
            </a:r>
            <a:r>
              <a:rPr sz="550" spc="-10" dirty="0">
                <a:latin typeface="Microsoft Sans Serif"/>
                <a:cs typeface="Microsoft Sans Serif"/>
              </a:rPr>
              <a:t> </a:t>
            </a:r>
            <a:r>
              <a:rPr sz="550" spc="20" dirty="0">
                <a:latin typeface="Microsoft Sans Serif"/>
                <a:cs typeface="Microsoft Sans Serif"/>
              </a:rPr>
              <a:t>alto</a:t>
            </a:r>
            <a:r>
              <a:rPr sz="550" spc="-5" dirty="0">
                <a:latin typeface="Microsoft Sans Serif"/>
                <a:cs typeface="Microsoft Sans Serif"/>
              </a:rPr>
              <a:t> </a:t>
            </a:r>
            <a:r>
              <a:rPr sz="550" spc="15" dirty="0">
                <a:latin typeface="Microsoft Sans Serif"/>
                <a:cs typeface="Microsoft Sans Serif"/>
              </a:rPr>
              <a:t>voltaje</a:t>
            </a:r>
            <a:endParaRPr sz="550">
              <a:latin typeface="Microsoft Sans Serif"/>
              <a:cs typeface="Microsoft Sans Serif"/>
            </a:endParaRPr>
          </a:p>
        </p:txBody>
      </p:sp>
      <p:sp>
        <p:nvSpPr>
          <p:cNvPr id="127" name="object 127"/>
          <p:cNvSpPr txBox="1"/>
          <p:nvPr/>
        </p:nvSpPr>
        <p:spPr>
          <a:xfrm>
            <a:off x="7830956" y="1437630"/>
            <a:ext cx="293618" cy="120546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sz="700" spc="10" dirty="0">
                <a:latin typeface="Microsoft Sans Serif"/>
                <a:cs typeface="Microsoft Sans Serif"/>
              </a:rPr>
              <a:t>52</a:t>
            </a:r>
            <a:endParaRPr sz="700">
              <a:latin typeface="Microsoft Sans Serif"/>
              <a:cs typeface="Microsoft Sans Serif"/>
            </a:endParaRPr>
          </a:p>
        </p:txBody>
      </p:sp>
      <p:sp>
        <p:nvSpPr>
          <p:cNvPr id="128" name="object 128"/>
          <p:cNvSpPr txBox="1"/>
          <p:nvPr/>
        </p:nvSpPr>
        <p:spPr>
          <a:xfrm>
            <a:off x="8493548" y="1511572"/>
            <a:ext cx="2061168" cy="97463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sz="550" spc="20" dirty="0">
                <a:latin typeface="Microsoft Sans Serif"/>
                <a:cs typeface="Microsoft Sans Serif"/>
              </a:rPr>
              <a:t>Transformador</a:t>
            </a:r>
            <a:r>
              <a:rPr sz="550" spc="-20" dirty="0">
                <a:latin typeface="Microsoft Sans Serif"/>
                <a:cs typeface="Microsoft Sans Serif"/>
              </a:rPr>
              <a:t> </a:t>
            </a:r>
            <a:r>
              <a:rPr sz="550" spc="15" dirty="0">
                <a:latin typeface="Microsoft Sans Serif"/>
                <a:cs typeface="Microsoft Sans Serif"/>
              </a:rPr>
              <a:t>Generador</a:t>
            </a:r>
            <a:endParaRPr sz="550">
              <a:latin typeface="Microsoft Sans Serif"/>
              <a:cs typeface="Microsoft Sans Serif"/>
            </a:endParaRPr>
          </a:p>
        </p:txBody>
      </p:sp>
      <p:sp>
        <p:nvSpPr>
          <p:cNvPr id="129" name="object 129"/>
          <p:cNvSpPr txBox="1"/>
          <p:nvPr/>
        </p:nvSpPr>
        <p:spPr>
          <a:xfrm>
            <a:off x="6663516" y="1670811"/>
            <a:ext cx="406098" cy="120546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sz="700" spc="-10" dirty="0">
                <a:latin typeface="Microsoft Sans Serif"/>
                <a:cs typeface="Microsoft Sans Serif"/>
              </a:rPr>
              <a:t>87T</a:t>
            </a:r>
            <a:endParaRPr sz="700">
              <a:latin typeface="Microsoft Sans Serif"/>
              <a:cs typeface="Microsoft Sans Serif"/>
            </a:endParaRPr>
          </a:p>
        </p:txBody>
      </p:sp>
      <p:sp>
        <p:nvSpPr>
          <p:cNvPr id="130" name="object 130"/>
          <p:cNvSpPr txBox="1"/>
          <p:nvPr/>
        </p:nvSpPr>
        <p:spPr>
          <a:xfrm>
            <a:off x="11533138" y="1629664"/>
            <a:ext cx="537567" cy="120546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sz="700" spc="-10" dirty="0">
                <a:latin typeface="Microsoft Sans Serif"/>
                <a:cs typeface="Microsoft Sans Serif"/>
              </a:rPr>
              <a:t>87AT</a:t>
            </a:r>
            <a:endParaRPr sz="700">
              <a:latin typeface="Microsoft Sans Serif"/>
              <a:cs typeface="Microsoft Sans Serif"/>
            </a:endParaRPr>
          </a:p>
        </p:txBody>
      </p:sp>
      <p:sp>
        <p:nvSpPr>
          <p:cNvPr id="131" name="object 131"/>
          <p:cNvSpPr txBox="1"/>
          <p:nvPr/>
        </p:nvSpPr>
        <p:spPr>
          <a:xfrm>
            <a:off x="13643695" y="1732805"/>
            <a:ext cx="1177391" cy="89768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sz="500" spc="15" dirty="0">
                <a:latin typeface="Microsoft Sans Serif"/>
                <a:cs typeface="Microsoft Sans Serif"/>
              </a:rPr>
              <a:t>Autobús</a:t>
            </a:r>
            <a:r>
              <a:rPr sz="500" spc="-5" dirty="0">
                <a:latin typeface="Microsoft Sans Serif"/>
                <a:cs typeface="Microsoft Sans Serif"/>
              </a:rPr>
              <a:t> </a:t>
            </a:r>
            <a:r>
              <a:rPr sz="500" spc="15" dirty="0">
                <a:latin typeface="Microsoft Sans Serif"/>
                <a:cs typeface="Microsoft Sans Serif"/>
              </a:rPr>
              <a:t>auxiliar</a:t>
            </a:r>
            <a:endParaRPr sz="500">
              <a:latin typeface="Microsoft Sans Serif"/>
              <a:cs typeface="Microsoft Sans Serif"/>
            </a:endParaRPr>
          </a:p>
        </p:txBody>
      </p:sp>
      <p:sp>
        <p:nvSpPr>
          <p:cNvPr id="132" name="object 132"/>
          <p:cNvSpPr txBox="1"/>
          <p:nvPr/>
        </p:nvSpPr>
        <p:spPr>
          <a:xfrm>
            <a:off x="13324689" y="2050282"/>
            <a:ext cx="293618" cy="120546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sz="700" spc="10" dirty="0">
                <a:latin typeface="Microsoft Sans Serif"/>
                <a:cs typeface="Microsoft Sans Serif"/>
              </a:rPr>
              <a:t>52</a:t>
            </a:r>
            <a:endParaRPr sz="700">
              <a:latin typeface="Microsoft Sans Serif"/>
              <a:cs typeface="Microsoft Sans Serif"/>
            </a:endParaRPr>
          </a:p>
        </p:txBody>
      </p:sp>
      <p:sp>
        <p:nvSpPr>
          <p:cNvPr id="133" name="object 133"/>
          <p:cNvSpPr txBox="1"/>
          <p:nvPr/>
        </p:nvSpPr>
        <p:spPr>
          <a:xfrm>
            <a:off x="2919188" y="2169170"/>
            <a:ext cx="452843" cy="120546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sz="700" spc="5" dirty="0">
                <a:latin typeface="Microsoft Sans Serif"/>
                <a:cs typeface="Microsoft Sans Serif"/>
              </a:rPr>
              <a:t>87O</a:t>
            </a:r>
            <a:endParaRPr sz="700">
              <a:latin typeface="Microsoft Sans Serif"/>
              <a:cs typeface="Microsoft Sans Serif"/>
            </a:endParaRPr>
          </a:p>
        </p:txBody>
      </p:sp>
      <p:sp>
        <p:nvSpPr>
          <p:cNvPr id="134" name="object 134"/>
          <p:cNvSpPr txBox="1"/>
          <p:nvPr/>
        </p:nvSpPr>
        <p:spPr>
          <a:xfrm>
            <a:off x="3634450" y="2525792"/>
            <a:ext cx="1953068" cy="2040889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86360" algn="ctr">
              <a:lnSpc>
                <a:spcPct val="100000"/>
              </a:lnSpc>
              <a:spcBef>
                <a:spcPts val="100"/>
              </a:spcBef>
            </a:pPr>
            <a:r>
              <a:rPr sz="700" spc="-5" dirty="0">
                <a:latin typeface="Microsoft Sans Serif"/>
                <a:cs typeface="Microsoft Sans Serif"/>
              </a:rPr>
              <a:t>11G</a:t>
            </a:r>
            <a:endParaRPr sz="700">
              <a:latin typeface="Microsoft Sans Serif"/>
              <a:cs typeface="Microsoft Sans Serif"/>
            </a:endParaRPr>
          </a:p>
          <a:p>
            <a:pPr marL="55880" algn="ctr">
              <a:lnSpc>
                <a:spcPct val="100000"/>
              </a:lnSpc>
              <a:spcBef>
                <a:spcPts val="35"/>
              </a:spcBef>
            </a:pPr>
            <a:r>
              <a:rPr sz="650" spc="-30" dirty="0">
                <a:latin typeface="Microsoft Sans Serif"/>
                <a:cs typeface="Microsoft Sans Serif"/>
              </a:rPr>
              <a:t>MGPS</a:t>
            </a:r>
            <a:r>
              <a:rPr sz="650" spc="-5" dirty="0">
                <a:latin typeface="Microsoft Sans Serif"/>
                <a:cs typeface="Microsoft Sans Serif"/>
              </a:rPr>
              <a:t> </a:t>
            </a:r>
            <a:r>
              <a:rPr sz="650" spc="30" dirty="0">
                <a:latin typeface="Microsoft Sans Serif"/>
                <a:cs typeface="Microsoft Sans Serif"/>
              </a:rPr>
              <a:t>#1</a:t>
            </a:r>
            <a:endParaRPr sz="650">
              <a:latin typeface="Microsoft Sans Serif"/>
              <a:cs typeface="Microsoft Sans Serif"/>
            </a:endParaRPr>
          </a:p>
          <a:p>
            <a:pPr marL="78740" algn="ctr">
              <a:lnSpc>
                <a:spcPct val="100000"/>
              </a:lnSpc>
              <a:spcBef>
                <a:spcPts val="250"/>
              </a:spcBef>
            </a:pPr>
            <a:r>
              <a:rPr sz="450" spc="5" dirty="0">
                <a:latin typeface="Microsoft Sans Serif"/>
                <a:cs typeface="Microsoft Sans Serif"/>
              </a:rPr>
              <a:t>Funciones</a:t>
            </a:r>
            <a:r>
              <a:rPr sz="450" spc="-15" dirty="0">
                <a:latin typeface="Microsoft Sans Serif"/>
                <a:cs typeface="Microsoft Sans Serif"/>
              </a:rPr>
              <a:t> </a:t>
            </a:r>
            <a:r>
              <a:rPr sz="450" spc="15" dirty="0">
                <a:latin typeface="Microsoft Sans Serif"/>
                <a:cs typeface="Microsoft Sans Serif"/>
              </a:rPr>
              <a:t>de</a:t>
            </a:r>
            <a:r>
              <a:rPr sz="450" spc="-15" dirty="0">
                <a:latin typeface="Microsoft Sans Serif"/>
                <a:cs typeface="Microsoft Sans Serif"/>
              </a:rPr>
              <a:t> </a:t>
            </a:r>
            <a:r>
              <a:rPr sz="450" spc="15" dirty="0">
                <a:latin typeface="Microsoft Sans Serif"/>
                <a:cs typeface="Microsoft Sans Serif"/>
              </a:rPr>
              <a:t>retransmisión</a:t>
            </a:r>
            <a:endParaRPr sz="450">
              <a:latin typeface="Microsoft Sans Serif"/>
              <a:cs typeface="Microsoft Sans Serif"/>
            </a:endParaRPr>
          </a:p>
          <a:p>
            <a:pPr marL="92075" algn="ctr">
              <a:lnSpc>
                <a:spcPct val="100000"/>
              </a:lnSpc>
              <a:spcBef>
                <a:spcPts val="50"/>
              </a:spcBef>
            </a:pPr>
            <a:r>
              <a:rPr sz="700" spc="10" dirty="0">
                <a:latin typeface="Microsoft Sans Serif"/>
                <a:cs typeface="Microsoft Sans Serif"/>
              </a:rPr>
              <a:t>24</a:t>
            </a:r>
            <a:endParaRPr sz="700">
              <a:latin typeface="Microsoft Sans Serif"/>
              <a:cs typeface="Microsoft Sans Serif"/>
            </a:endParaRPr>
          </a:p>
          <a:p>
            <a:pPr marL="67945" algn="ctr">
              <a:lnSpc>
                <a:spcPct val="100000"/>
              </a:lnSpc>
              <a:spcBef>
                <a:spcPts val="85"/>
              </a:spcBef>
            </a:pPr>
            <a:r>
              <a:rPr sz="600" spc="15" dirty="0">
                <a:latin typeface="Microsoft Sans Serif"/>
                <a:cs typeface="Microsoft Sans Serif"/>
              </a:rPr>
              <a:t>27/59</a:t>
            </a:r>
            <a:endParaRPr sz="600">
              <a:latin typeface="Microsoft Sans Serif"/>
              <a:cs typeface="Microsoft Sans Serif"/>
            </a:endParaRPr>
          </a:p>
          <a:p>
            <a:pPr marL="92075" algn="ctr">
              <a:lnSpc>
                <a:spcPct val="100000"/>
              </a:lnSpc>
              <a:spcBef>
                <a:spcPts val="20"/>
              </a:spcBef>
            </a:pPr>
            <a:r>
              <a:rPr sz="700" spc="5" dirty="0">
                <a:latin typeface="Microsoft Sans Serif"/>
                <a:cs typeface="Microsoft Sans Serif"/>
              </a:rPr>
              <a:t>32-1</a:t>
            </a:r>
            <a:endParaRPr sz="700">
              <a:latin typeface="Microsoft Sans Serif"/>
              <a:cs typeface="Microsoft Sans Serif"/>
            </a:endParaRPr>
          </a:p>
          <a:p>
            <a:pPr marL="92075" algn="ctr">
              <a:lnSpc>
                <a:spcPts val="835"/>
              </a:lnSpc>
            </a:pPr>
            <a:r>
              <a:rPr sz="700" spc="5" dirty="0">
                <a:latin typeface="Microsoft Sans Serif"/>
                <a:cs typeface="Microsoft Sans Serif"/>
              </a:rPr>
              <a:t>32-2</a:t>
            </a:r>
            <a:endParaRPr sz="700">
              <a:latin typeface="Microsoft Sans Serif"/>
              <a:cs typeface="Microsoft Sans Serif"/>
            </a:endParaRPr>
          </a:p>
          <a:p>
            <a:pPr marL="92075" algn="ctr">
              <a:lnSpc>
                <a:spcPts val="835"/>
              </a:lnSpc>
            </a:pPr>
            <a:r>
              <a:rPr sz="700" spc="10" dirty="0">
                <a:latin typeface="Microsoft Sans Serif"/>
                <a:cs typeface="Microsoft Sans Serif"/>
              </a:rPr>
              <a:t>40</a:t>
            </a:r>
            <a:endParaRPr sz="700">
              <a:latin typeface="Microsoft Sans Serif"/>
              <a:cs typeface="Microsoft Sans Serif"/>
            </a:endParaRPr>
          </a:p>
          <a:p>
            <a:pPr marL="92075" algn="ctr">
              <a:lnSpc>
                <a:spcPct val="100000"/>
              </a:lnSpc>
            </a:pPr>
            <a:r>
              <a:rPr sz="700" spc="10" dirty="0">
                <a:latin typeface="Microsoft Sans Serif"/>
                <a:cs typeface="Microsoft Sans Serif"/>
              </a:rPr>
              <a:t>46</a:t>
            </a:r>
            <a:endParaRPr sz="700">
              <a:latin typeface="Microsoft Sans Serif"/>
              <a:cs typeface="Microsoft Sans Serif"/>
            </a:endParaRPr>
          </a:p>
          <a:p>
            <a:pPr marL="92075" algn="ctr">
              <a:lnSpc>
                <a:spcPts val="835"/>
              </a:lnSpc>
            </a:pPr>
            <a:r>
              <a:rPr sz="700" spc="10" dirty="0">
                <a:latin typeface="Microsoft Sans Serif"/>
                <a:cs typeface="Microsoft Sans Serif"/>
              </a:rPr>
              <a:t>49</a:t>
            </a:r>
            <a:endParaRPr sz="700">
              <a:latin typeface="Microsoft Sans Serif"/>
              <a:cs typeface="Microsoft Sans Serif"/>
            </a:endParaRPr>
          </a:p>
          <a:p>
            <a:pPr marL="92075" algn="ctr">
              <a:lnSpc>
                <a:spcPts val="835"/>
              </a:lnSpc>
            </a:pPr>
            <a:r>
              <a:rPr sz="700" spc="10" dirty="0">
                <a:latin typeface="Microsoft Sans Serif"/>
                <a:cs typeface="Microsoft Sans Serif"/>
              </a:rPr>
              <a:t>50</a:t>
            </a:r>
            <a:endParaRPr sz="700">
              <a:latin typeface="Microsoft Sans Serif"/>
              <a:cs typeface="Microsoft Sans Serif"/>
            </a:endParaRPr>
          </a:p>
          <a:p>
            <a:pPr marL="34925" algn="ctr">
              <a:lnSpc>
                <a:spcPct val="100000"/>
              </a:lnSpc>
              <a:spcBef>
                <a:spcPts val="55"/>
              </a:spcBef>
            </a:pPr>
            <a:r>
              <a:rPr sz="650" spc="-10" dirty="0">
                <a:latin typeface="Microsoft Sans Serif"/>
                <a:cs typeface="Microsoft Sans Serif"/>
              </a:rPr>
              <a:t>51V</a:t>
            </a:r>
            <a:r>
              <a:rPr sz="650" spc="-5" dirty="0">
                <a:latin typeface="Microsoft Sans Serif"/>
                <a:cs typeface="Microsoft Sans Serif"/>
              </a:rPr>
              <a:t> </a:t>
            </a:r>
            <a:r>
              <a:rPr sz="650" spc="30" dirty="0">
                <a:latin typeface="Microsoft Sans Serif"/>
                <a:cs typeface="Microsoft Sans Serif"/>
              </a:rPr>
              <a:t>o</a:t>
            </a:r>
            <a:r>
              <a:rPr sz="650" spc="-5" dirty="0">
                <a:latin typeface="Microsoft Sans Serif"/>
                <a:cs typeface="Microsoft Sans Serif"/>
              </a:rPr>
              <a:t> </a:t>
            </a:r>
            <a:r>
              <a:rPr sz="650" spc="10" dirty="0">
                <a:latin typeface="Microsoft Sans Serif"/>
                <a:cs typeface="Microsoft Sans Serif"/>
              </a:rPr>
              <a:t>21</a:t>
            </a:r>
            <a:endParaRPr sz="650">
              <a:latin typeface="Microsoft Sans Serif"/>
              <a:cs typeface="Microsoft Sans Serif"/>
            </a:endParaRPr>
          </a:p>
          <a:p>
            <a:pPr marL="77470" algn="ctr">
              <a:lnSpc>
                <a:spcPts val="780"/>
              </a:lnSpc>
              <a:spcBef>
                <a:spcPts val="55"/>
              </a:spcBef>
            </a:pPr>
            <a:r>
              <a:rPr sz="650" spc="10" dirty="0">
                <a:latin typeface="Microsoft Sans Serif"/>
                <a:cs typeface="Microsoft Sans Serif"/>
              </a:rPr>
              <a:t>50/51G</a:t>
            </a:r>
            <a:endParaRPr sz="650">
              <a:latin typeface="Microsoft Sans Serif"/>
              <a:cs typeface="Microsoft Sans Serif"/>
            </a:endParaRPr>
          </a:p>
          <a:p>
            <a:pPr marL="86360" algn="ctr">
              <a:lnSpc>
                <a:spcPct val="100000"/>
              </a:lnSpc>
            </a:pPr>
            <a:r>
              <a:rPr sz="700" spc="-5" dirty="0">
                <a:latin typeface="Microsoft Sans Serif"/>
                <a:cs typeface="Microsoft Sans Serif"/>
              </a:rPr>
              <a:t>59G</a:t>
            </a:r>
            <a:endParaRPr sz="700">
              <a:latin typeface="Microsoft Sans Serif"/>
              <a:cs typeface="Microsoft Sans Serif"/>
            </a:endParaRPr>
          </a:p>
          <a:p>
            <a:pPr marL="92075" algn="ctr">
              <a:lnSpc>
                <a:spcPct val="100000"/>
              </a:lnSpc>
            </a:pPr>
            <a:r>
              <a:rPr sz="700" spc="10" dirty="0">
                <a:latin typeface="Microsoft Sans Serif"/>
                <a:cs typeface="Microsoft Sans Serif"/>
              </a:rPr>
              <a:t>60</a:t>
            </a:r>
            <a:endParaRPr sz="700">
              <a:latin typeface="Microsoft Sans Serif"/>
              <a:cs typeface="Microsoft Sans Serif"/>
            </a:endParaRPr>
          </a:p>
          <a:p>
            <a:pPr marL="92075" algn="ctr">
              <a:lnSpc>
                <a:spcPts val="835"/>
              </a:lnSpc>
            </a:pPr>
            <a:r>
              <a:rPr sz="700" spc="10" dirty="0">
                <a:latin typeface="Microsoft Sans Serif"/>
                <a:cs typeface="Microsoft Sans Serif"/>
              </a:rPr>
              <a:t>78</a:t>
            </a:r>
            <a:endParaRPr sz="700">
              <a:latin typeface="Microsoft Sans Serif"/>
              <a:cs typeface="Microsoft Sans Serif"/>
            </a:endParaRPr>
          </a:p>
          <a:p>
            <a:pPr marL="92075" algn="ctr">
              <a:lnSpc>
                <a:spcPts val="835"/>
              </a:lnSpc>
            </a:pPr>
            <a:r>
              <a:rPr sz="700" spc="10" dirty="0">
                <a:latin typeface="Microsoft Sans Serif"/>
                <a:cs typeface="Microsoft Sans Serif"/>
              </a:rPr>
              <a:t>81</a:t>
            </a:r>
            <a:endParaRPr sz="700">
              <a:latin typeface="Microsoft Sans Serif"/>
              <a:cs typeface="Microsoft Sans Serif"/>
            </a:endParaRPr>
          </a:p>
          <a:p>
            <a:pPr marL="86360" algn="ctr">
              <a:lnSpc>
                <a:spcPct val="100000"/>
              </a:lnSpc>
            </a:pPr>
            <a:r>
              <a:rPr sz="700" spc="-5" dirty="0">
                <a:latin typeface="Microsoft Sans Serif"/>
                <a:cs typeface="Microsoft Sans Serif"/>
              </a:rPr>
              <a:t>87G</a:t>
            </a:r>
            <a:endParaRPr sz="700">
              <a:latin typeface="Microsoft Sans Serif"/>
              <a:cs typeface="Microsoft Sans Serif"/>
            </a:endParaRPr>
          </a:p>
          <a:p>
            <a:pPr marR="90805" algn="ctr">
              <a:lnSpc>
                <a:spcPct val="100000"/>
              </a:lnSpc>
              <a:spcBef>
                <a:spcPts val="50"/>
              </a:spcBef>
            </a:pPr>
            <a:r>
              <a:rPr sz="650" spc="10" dirty="0">
                <a:latin typeface="Microsoft Sans Serif"/>
                <a:cs typeface="Microsoft Sans Serif"/>
              </a:rPr>
              <a:t>27</a:t>
            </a:r>
            <a:r>
              <a:rPr sz="650" spc="-20" dirty="0">
                <a:latin typeface="Microsoft Sans Serif"/>
                <a:cs typeface="Microsoft Sans Serif"/>
              </a:rPr>
              <a:t> </a:t>
            </a:r>
            <a:r>
              <a:rPr sz="650" spc="30" dirty="0">
                <a:latin typeface="Microsoft Sans Serif"/>
                <a:cs typeface="Microsoft Sans Serif"/>
              </a:rPr>
              <a:t>o</a:t>
            </a:r>
            <a:r>
              <a:rPr sz="650" spc="-15" dirty="0">
                <a:latin typeface="Microsoft Sans Serif"/>
                <a:cs typeface="Microsoft Sans Serif"/>
              </a:rPr>
              <a:t> </a:t>
            </a:r>
            <a:r>
              <a:rPr sz="650" spc="10" dirty="0">
                <a:latin typeface="Microsoft Sans Serif"/>
                <a:cs typeface="Microsoft Sans Serif"/>
              </a:rPr>
              <a:t>59</a:t>
            </a:r>
            <a:r>
              <a:rPr sz="650" spc="-15" dirty="0">
                <a:latin typeface="Microsoft Sans Serif"/>
                <a:cs typeface="Microsoft Sans Serif"/>
              </a:rPr>
              <a:t> </a:t>
            </a:r>
            <a:r>
              <a:rPr sz="650" spc="-10" dirty="0">
                <a:latin typeface="Microsoft Sans Serif"/>
                <a:cs typeface="Microsoft Sans Serif"/>
              </a:rPr>
              <a:t>THD</a:t>
            </a:r>
            <a:r>
              <a:rPr sz="650" spc="-15" dirty="0">
                <a:latin typeface="Microsoft Sans Serif"/>
                <a:cs typeface="Microsoft Sans Serif"/>
              </a:rPr>
              <a:t> </a:t>
            </a:r>
            <a:r>
              <a:rPr sz="650" spc="30" dirty="0">
                <a:latin typeface="Microsoft Sans Serif"/>
                <a:cs typeface="Microsoft Sans Serif"/>
              </a:rPr>
              <a:t>o</a:t>
            </a:r>
            <a:r>
              <a:rPr sz="650" spc="-15" dirty="0">
                <a:latin typeface="Microsoft Sans Serif"/>
                <a:cs typeface="Microsoft Sans Serif"/>
              </a:rPr>
              <a:t> </a:t>
            </a:r>
            <a:r>
              <a:rPr sz="650" spc="10" dirty="0">
                <a:latin typeface="Microsoft Sans Serif"/>
                <a:cs typeface="Microsoft Sans Serif"/>
              </a:rPr>
              <a:t>64</a:t>
            </a:r>
            <a:r>
              <a:rPr sz="650" spc="-20" dirty="0">
                <a:latin typeface="Microsoft Sans Serif"/>
                <a:cs typeface="Microsoft Sans Serif"/>
              </a:rPr>
              <a:t> </a:t>
            </a:r>
            <a:r>
              <a:rPr sz="650" spc="-80" dirty="0">
                <a:latin typeface="Microsoft Sans Serif"/>
                <a:cs typeface="Microsoft Sans Serif"/>
              </a:rPr>
              <a:t>S</a:t>
            </a:r>
            <a:endParaRPr sz="650">
              <a:latin typeface="Microsoft Sans Serif"/>
              <a:cs typeface="Microsoft Sans Serif"/>
            </a:endParaRPr>
          </a:p>
        </p:txBody>
      </p:sp>
      <p:sp>
        <p:nvSpPr>
          <p:cNvPr id="135" name="object 135"/>
          <p:cNvSpPr txBox="1"/>
          <p:nvPr/>
        </p:nvSpPr>
        <p:spPr>
          <a:xfrm>
            <a:off x="10702306" y="2510544"/>
            <a:ext cx="1950148" cy="204216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81915" algn="ctr">
              <a:lnSpc>
                <a:spcPct val="100000"/>
              </a:lnSpc>
              <a:spcBef>
                <a:spcPts val="100"/>
              </a:spcBef>
            </a:pPr>
            <a:r>
              <a:rPr sz="700" spc="-5" dirty="0">
                <a:latin typeface="Microsoft Sans Serif"/>
                <a:cs typeface="Microsoft Sans Serif"/>
              </a:rPr>
              <a:t>11G</a:t>
            </a:r>
            <a:endParaRPr sz="700">
              <a:latin typeface="Microsoft Sans Serif"/>
              <a:cs typeface="Microsoft Sans Serif"/>
            </a:endParaRPr>
          </a:p>
          <a:p>
            <a:pPr marL="33020" algn="ctr">
              <a:lnSpc>
                <a:spcPct val="100000"/>
              </a:lnSpc>
              <a:spcBef>
                <a:spcPts val="35"/>
              </a:spcBef>
            </a:pPr>
            <a:r>
              <a:rPr sz="650" spc="-10" dirty="0">
                <a:latin typeface="Microsoft Sans Serif"/>
                <a:cs typeface="Microsoft Sans Serif"/>
              </a:rPr>
              <a:t>MGPS#2</a:t>
            </a:r>
            <a:endParaRPr sz="650">
              <a:latin typeface="Microsoft Sans Serif"/>
              <a:cs typeface="Microsoft Sans Serif"/>
            </a:endParaRPr>
          </a:p>
          <a:p>
            <a:pPr marL="77470" algn="ctr">
              <a:lnSpc>
                <a:spcPct val="100000"/>
              </a:lnSpc>
              <a:spcBef>
                <a:spcPts val="260"/>
              </a:spcBef>
            </a:pPr>
            <a:r>
              <a:rPr sz="450" spc="5" dirty="0">
                <a:latin typeface="Microsoft Sans Serif"/>
                <a:cs typeface="Microsoft Sans Serif"/>
              </a:rPr>
              <a:t>Funciones</a:t>
            </a:r>
            <a:r>
              <a:rPr sz="450" spc="-15" dirty="0">
                <a:latin typeface="Microsoft Sans Serif"/>
                <a:cs typeface="Microsoft Sans Serif"/>
              </a:rPr>
              <a:t> </a:t>
            </a:r>
            <a:r>
              <a:rPr sz="450" spc="15" dirty="0">
                <a:latin typeface="Microsoft Sans Serif"/>
                <a:cs typeface="Microsoft Sans Serif"/>
              </a:rPr>
              <a:t>de</a:t>
            </a:r>
            <a:r>
              <a:rPr sz="450" spc="-15" dirty="0">
                <a:latin typeface="Microsoft Sans Serif"/>
                <a:cs typeface="Microsoft Sans Serif"/>
              </a:rPr>
              <a:t> </a:t>
            </a:r>
            <a:r>
              <a:rPr sz="450" spc="15" dirty="0">
                <a:latin typeface="Microsoft Sans Serif"/>
                <a:cs typeface="Microsoft Sans Serif"/>
              </a:rPr>
              <a:t>retransmisión</a:t>
            </a:r>
            <a:endParaRPr sz="450">
              <a:latin typeface="Microsoft Sans Serif"/>
              <a:cs typeface="Microsoft Sans Serif"/>
            </a:endParaRPr>
          </a:p>
          <a:p>
            <a:pPr marL="86995" algn="ctr">
              <a:lnSpc>
                <a:spcPct val="100000"/>
              </a:lnSpc>
              <a:spcBef>
                <a:spcPts val="50"/>
              </a:spcBef>
            </a:pPr>
            <a:r>
              <a:rPr sz="700" spc="10" dirty="0">
                <a:latin typeface="Microsoft Sans Serif"/>
                <a:cs typeface="Microsoft Sans Serif"/>
              </a:rPr>
              <a:t>24</a:t>
            </a:r>
            <a:endParaRPr sz="700">
              <a:latin typeface="Microsoft Sans Serif"/>
              <a:cs typeface="Microsoft Sans Serif"/>
            </a:endParaRPr>
          </a:p>
          <a:p>
            <a:pPr marL="66040" algn="ctr">
              <a:lnSpc>
                <a:spcPct val="100000"/>
              </a:lnSpc>
              <a:spcBef>
                <a:spcPts val="90"/>
              </a:spcBef>
            </a:pPr>
            <a:r>
              <a:rPr sz="600" spc="15" dirty="0">
                <a:latin typeface="Microsoft Sans Serif"/>
                <a:cs typeface="Microsoft Sans Serif"/>
              </a:rPr>
              <a:t>27/59</a:t>
            </a:r>
            <a:endParaRPr sz="600">
              <a:latin typeface="Microsoft Sans Serif"/>
              <a:cs typeface="Microsoft Sans Serif"/>
            </a:endParaRPr>
          </a:p>
          <a:p>
            <a:pPr marL="90805" algn="ctr">
              <a:lnSpc>
                <a:spcPct val="100000"/>
              </a:lnSpc>
              <a:spcBef>
                <a:spcPts val="20"/>
              </a:spcBef>
            </a:pPr>
            <a:r>
              <a:rPr sz="700" spc="5" dirty="0">
                <a:latin typeface="Microsoft Sans Serif"/>
                <a:cs typeface="Microsoft Sans Serif"/>
              </a:rPr>
              <a:t>32-1</a:t>
            </a:r>
            <a:endParaRPr sz="700">
              <a:latin typeface="Microsoft Sans Serif"/>
              <a:cs typeface="Microsoft Sans Serif"/>
            </a:endParaRPr>
          </a:p>
          <a:p>
            <a:pPr marL="90805" algn="ctr">
              <a:lnSpc>
                <a:spcPts val="835"/>
              </a:lnSpc>
            </a:pPr>
            <a:r>
              <a:rPr sz="700" spc="5" dirty="0">
                <a:latin typeface="Microsoft Sans Serif"/>
                <a:cs typeface="Microsoft Sans Serif"/>
              </a:rPr>
              <a:t>32-2</a:t>
            </a:r>
            <a:endParaRPr sz="700">
              <a:latin typeface="Microsoft Sans Serif"/>
              <a:cs typeface="Microsoft Sans Serif"/>
            </a:endParaRPr>
          </a:p>
          <a:p>
            <a:pPr marL="86995" algn="ctr">
              <a:lnSpc>
                <a:spcPts val="835"/>
              </a:lnSpc>
            </a:pPr>
            <a:r>
              <a:rPr sz="700" spc="10" dirty="0">
                <a:latin typeface="Microsoft Sans Serif"/>
                <a:cs typeface="Microsoft Sans Serif"/>
              </a:rPr>
              <a:t>40</a:t>
            </a:r>
            <a:endParaRPr sz="700">
              <a:latin typeface="Microsoft Sans Serif"/>
              <a:cs typeface="Microsoft Sans Serif"/>
            </a:endParaRPr>
          </a:p>
          <a:p>
            <a:pPr marL="86995" algn="ctr">
              <a:lnSpc>
                <a:spcPct val="100000"/>
              </a:lnSpc>
            </a:pPr>
            <a:r>
              <a:rPr sz="700" spc="10" dirty="0">
                <a:latin typeface="Microsoft Sans Serif"/>
                <a:cs typeface="Microsoft Sans Serif"/>
              </a:rPr>
              <a:t>46</a:t>
            </a:r>
            <a:endParaRPr sz="700">
              <a:latin typeface="Microsoft Sans Serif"/>
              <a:cs typeface="Microsoft Sans Serif"/>
            </a:endParaRPr>
          </a:p>
          <a:p>
            <a:pPr marL="86995" algn="ctr">
              <a:lnSpc>
                <a:spcPts val="835"/>
              </a:lnSpc>
            </a:pPr>
            <a:r>
              <a:rPr sz="700" spc="10" dirty="0">
                <a:latin typeface="Microsoft Sans Serif"/>
                <a:cs typeface="Microsoft Sans Serif"/>
              </a:rPr>
              <a:t>49</a:t>
            </a:r>
            <a:endParaRPr sz="700">
              <a:latin typeface="Microsoft Sans Serif"/>
              <a:cs typeface="Microsoft Sans Serif"/>
            </a:endParaRPr>
          </a:p>
          <a:p>
            <a:pPr marL="86995" algn="ctr">
              <a:lnSpc>
                <a:spcPts val="835"/>
              </a:lnSpc>
            </a:pPr>
            <a:r>
              <a:rPr sz="700" spc="10" dirty="0">
                <a:latin typeface="Microsoft Sans Serif"/>
                <a:cs typeface="Microsoft Sans Serif"/>
              </a:rPr>
              <a:t>50</a:t>
            </a:r>
            <a:endParaRPr sz="700">
              <a:latin typeface="Microsoft Sans Serif"/>
              <a:cs typeface="Microsoft Sans Serif"/>
            </a:endParaRPr>
          </a:p>
          <a:p>
            <a:pPr marL="33655" algn="ctr">
              <a:lnSpc>
                <a:spcPct val="100000"/>
              </a:lnSpc>
              <a:spcBef>
                <a:spcPts val="50"/>
              </a:spcBef>
            </a:pPr>
            <a:r>
              <a:rPr sz="650" spc="-10" dirty="0">
                <a:latin typeface="Microsoft Sans Serif"/>
                <a:cs typeface="Microsoft Sans Serif"/>
              </a:rPr>
              <a:t>51V</a:t>
            </a:r>
            <a:r>
              <a:rPr sz="650" spc="-5" dirty="0">
                <a:latin typeface="Microsoft Sans Serif"/>
                <a:cs typeface="Microsoft Sans Serif"/>
              </a:rPr>
              <a:t> </a:t>
            </a:r>
            <a:r>
              <a:rPr sz="650" spc="30" dirty="0">
                <a:latin typeface="Microsoft Sans Serif"/>
                <a:cs typeface="Microsoft Sans Serif"/>
              </a:rPr>
              <a:t>o</a:t>
            </a:r>
            <a:r>
              <a:rPr sz="650" spc="-5" dirty="0">
                <a:latin typeface="Microsoft Sans Serif"/>
                <a:cs typeface="Microsoft Sans Serif"/>
              </a:rPr>
              <a:t> </a:t>
            </a:r>
            <a:r>
              <a:rPr sz="650" spc="10" dirty="0">
                <a:latin typeface="Microsoft Sans Serif"/>
                <a:cs typeface="Microsoft Sans Serif"/>
              </a:rPr>
              <a:t>21</a:t>
            </a:r>
            <a:endParaRPr sz="650">
              <a:latin typeface="Microsoft Sans Serif"/>
              <a:cs typeface="Microsoft Sans Serif"/>
            </a:endParaRPr>
          </a:p>
          <a:p>
            <a:pPr marL="76200" algn="ctr">
              <a:lnSpc>
                <a:spcPts val="780"/>
              </a:lnSpc>
              <a:spcBef>
                <a:spcPts val="60"/>
              </a:spcBef>
            </a:pPr>
            <a:r>
              <a:rPr sz="650" spc="10" dirty="0">
                <a:latin typeface="Microsoft Sans Serif"/>
                <a:cs typeface="Microsoft Sans Serif"/>
              </a:rPr>
              <a:t>50/51G</a:t>
            </a:r>
            <a:endParaRPr sz="650">
              <a:latin typeface="Microsoft Sans Serif"/>
              <a:cs typeface="Microsoft Sans Serif"/>
            </a:endParaRPr>
          </a:p>
          <a:p>
            <a:pPr marL="81915" algn="ctr">
              <a:lnSpc>
                <a:spcPts val="840"/>
              </a:lnSpc>
            </a:pPr>
            <a:r>
              <a:rPr sz="700" spc="-5" dirty="0">
                <a:latin typeface="Microsoft Sans Serif"/>
                <a:cs typeface="Microsoft Sans Serif"/>
              </a:rPr>
              <a:t>59G</a:t>
            </a:r>
            <a:endParaRPr sz="700">
              <a:latin typeface="Microsoft Sans Serif"/>
              <a:cs typeface="Microsoft Sans Serif"/>
            </a:endParaRPr>
          </a:p>
          <a:p>
            <a:pPr marL="86995" algn="ctr">
              <a:lnSpc>
                <a:spcPct val="100000"/>
              </a:lnSpc>
            </a:pPr>
            <a:r>
              <a:rPr sz="700" spc="10" dirty="0">
                <a:latin typeface="Microsoft Sans Serif"/>
                <a:cs typeface="Microsoft Sans Serif"/>
              </a:rPr>
              <a:t>60</a:t>
            </a:r>
            <a:endParaRPr sz="700">
              <a:latin typeface="Microsoft Sans Serif"/>
              <a:cs typeface="Microsoft Sans Serif"/>
            </a:endParaRPr>
          </a:p>
          <a:p>
            <a:pPr marL="78740" algn="ctr">
              <a:lnSpc>
                <a:spcPts val="835"/>
              </a:lnSpc>
            </a:pPr>
            <a:r>
              <a:rPr sz="700" spc="-15" dirty="0">
                <a:latin typeface="Microsoft Sans Serif"/>
                <a:cs typeface="Microsoft Sans Serif"/>
              </a:rPr>
              <a:t>64F</a:t>
            </a:r>
            <a:endParaRPr sz="700">
              <a:latin typeface="Microsoft Sans Serif"/>
              <a:cs typeface="Microsoft Sans Serif"/>
            </a:endParaRPr>
          </a:p>
          <a:p>
            <a:pPr marL="86995" algn="ctr">
              <a:lnSpc>
                <a:spcPts val="835"/>
              </a:lnSpc>
            </a:pPr>
            <a:r>
              <a:rPr sz="700" spc="10" dirty="0">
                <a:latin typeface="Microsoft Sans Serif"/>
                <a:cs typeface="Microsoft Sans Serif"/>
              </a:rPr>
              <a:t>81</a:t>
            </a:r>
            <a:endParaRPr sz="700">
              <a:latin typeface="Microsoft Sans Serif"/>
              <a:cs typeface="Microsoft Sans Serif"/>
            </a:endParaRPr>
          </a:p>
          <a:p>
            <a:pPr marL="81915" algn="ctr">
              <a:lnSpc>
                <a:spcPct val="100000"/>
              </a:lnSpc>
            </a:pPr>
            <a:r>
              <a:rPr sz="700" spc="-5" dirty="0">
                <a:latin typeface="Microsoft Sans Serif"/>
                <a:cs typeface="Microsoft Sans Serif"/>
              </a:rPr>
              <a:t>87G</a:t>
            </a:r>
            <a:endParaRPr sz="700">
              <a:latin typeface="Microsoft Sans Serif"/>
              <a:cs typeface="Microsoft Sans Serif"/>
            </a:endParaRPr>
          </a:p>
          <a:p>
            <a:pPr marR="89535" algn="ctr">
              <a:lnSpc>
                <a:spcPct val="100000"/>
              </a:lnSpc>
              <a:spcBef>
                <a:spcPts val="50"/>
              </a:spcBef>
            </a:pPr>
            <a:r>
              <a:rPr sz="650" spc="10" dirty="0">
                <a:latin typeface="Microsoft Sans Serif"/>
                <a:cs typeface="Microsoft Sans Serif"/>
              </a:rPr>
              <a:t>27</a:t>
            </a:r>
            <a:r>
              <a:rPr sz="650" spc="-20" dirty="0">
                <a:latin typeface="Microsoft Sans Serif"/>
                <a:cs typeface="Microsoft Sans Serif"/>
              </a:rPr>
              <a:t> </a:t>
            </a:r>
            <a:r>
              <a:rPr sz="650" spc="30" dirty="0">
                <a:latin typeface="Microsoft Sans Serif"/>
                <a:cs typeface="Microsoft Sans Serif"/>
              </a:rPr>
              <a:t>o</a:t>
            </a:r>
            <a:r>
              <a:rPr sz="650" spc="-15" dirty="0">
                <a:latin typeface="Microsoft Sans Serif"/>
                <a:cs typeface="Microsoft Sans Serif"/>
              </a:rPr>
              <a:t> </a:t>
            </a:r>
            <a:r>
              <a:rPr sz="650" spc="10" dirty="0">
                <a:latin typeface="Microsoft Sans Serif"/>
                <a:cs typeface="Microsoft Sans Serif"/>
              </a:rPr>
              <a:t>59</a:t>
            </a:r>
            <a:r>
              <a:rPr sz="650" spc="-15" dirty="0">
                <a:latin typeface="Microsoft Sans Serif"/>
                <a:cs typeface="Microsoft Sans Serif"/>
              </a:rPr>
              <a:t> </a:t>
            </a:r>
            <a:r>
              <a:rPr sz="650" spc="-10" dirty="0">
                <a:latin typeface="Microsoft Sans Serif"/>
                <a:cs typeface="Microsoft Sans Serif"/>
              </a:rPr>
              <a:t>THD</a:t>
            </a:r>
            <a:r>
              <a:rPr sz="650" spc="-15" dirty="0">
                <a:latin typeface="Microsoft Sans Serif"/>
                <a:cs typeface="Microsoft Sans Serif"/>
              </a:rPr>
              <a:t> </a:t>
            </a:r>
            <a:r>
              <a:rPr sz="650" spc="30" dirty="0">
                <a:latin typeface="Microsoft Sans Serif"/>
                <a:cs typeface="Microsoft Sans Serif"/>
              </a:rPr>
              <a:t>o</a:t>
            </a:r>
            <a:r>
              <a:rPr sz="650" spc="-15" dirty="0">
                <a:latin typeface="Microsoft Sans Serif"/>
                <a:cs typeface="Microsoft Sans Serif"/>
              </a:rPr>
              <a:t> </a:t>
            </a:r>
            <a:r>
              <a:rPr sz="650" spc="10" dirty="0">
                <a:latin typeface="Microsoft Sans Serif"/>
                <a:cs typeface="Microsoft Sans Serif"/>
              </a:rPr>
              <a:t>64</a:t>
            </a:r>
            <a:r>
              <a:rPr sz="650" spc="-20" dirty="0">
                <a:latin typeface="Microsoft Sans Serif"/>
                <a:cs typeface="Microsoft Sans Serif"/>
              </a:rPr>
              <a:t> </a:t>
            </a:r>
            <a:r>
              <a:rPr sz="650" spc="-80" dirty="0">
                <a:latin typeface="Microsoft Sans Serif"/>
                <a:cs typeface="Microsoft Sans Serif"/>
              </a:rPr>
              <a:t>S</a:t>
            </a:r>
            <a:endParaRPr sz="650">
              <a:latin typeface="Microsoft Sans Serif"/>
              <a:cs typeface="Microsoft Sans Serif"/>
            </a:endParaRPr>
          </a:p>
        </p:txBody>
      </p:sp>
      <p:sp>
        <p:nvSpPr>
          <p:cNvPr id="136" name="object 136"/>
          <p:cNvSpPr txBox="1"/>
          <p:nvPr/>
        </p:nvSpPr>
        <p:spPr>
          <a:xfrm>
            <a:off x="9825831" y="3753853"/>
            <a:ext cx="499589" cy="82074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sz="450" spc="10" dirty="0">
                <a:latin typeface="Microsoft Sans Serif"/>
                <a:cs typeface="Microsoft Sans Serif"/>
              </a:rPr>
              <a:t>Campo</a:t>
            </a:r>
            <a:endParaRPr sz="450">
              <a:latin typeface="Microsoft Sans Serif"/>
              <a:cs typeface="Microsoft Sans Serif"/>
            </a:endParaRPr>
          </a:p>
        </p:txBody>
      </p:sp>
      <p:sp>
        <p:nvSpPr>
          <p:cNvPr id="137" name="object 137"/>
          <p:cNvSpPr txBox="1"/>
          <p:nvPr/>
        </p:nvSpPr>
        <p:spPr>
          <a:xfrm>
            <a:off x="10688224" y="5436373"/>
            <a:ext cx="3689944" cy="82074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sz="450" spc="10" dirty="0">
                <a:latin typeface="Microsoft Sans Serif"/>
                <a:cs typeface="Microsoft Sans Serif"/>
              </a:rPr>
              <a:t>Nota:</a:t>
            </a:r>
            <a:r>
              <a:rPr sz="450" spc="-5" dirty="0">
                <a:latin typeface="Microsoft Sans Serif"/>
                <a:cs typeface="Microsoft Sans Serif"/>
              </a:rPr>
              <a:t> </a:t>
            </a:r>
            <a:r>
              <a:rPr sz="450" spc="10" dirty="0">
                <a:latin typeface="Microsoft Sans Serif"/>
                <a:cs typeface="Microsoft Sans Serif"/>
              </a:rPr>
              <a:t>Utilice</a:t>
            </a:r>
            <a:r>
              <a:rPr sz="450" spc="-5" dirty="0">
                <a:latin typeface="Microsoft Sans Serif"/>
                <a:cs typeface="Microsoft Sans Serif"/>
              </a:rPr>
              <a:t> </a:t>
            </a:r>
            <a:r>
              <a:rPr sz="450" spc="15" dirty="0">
                <a:latin typeface="Microsoft Sans Serif"/>
                <a:cs typeface="Microsoft Sans Serif"/>
              </a:rPr>
              <a:t>únicamente</a:t>
            </a:r>
            <a:r>
              <a:rPr sz="450" dirty="0">
                <a:latin typeface="Microsoft Sans Serif"/>
                <a:cs typeface="Microsoft Sans Serif"/>
              </a:rPr>
              <a:t> las</a:t>
            </a:r>
            <a:r>
              <a:rPr sz="450" spc="-5" dirty="0">
                <a:latin typeface="Microsoft Sans Serif"/>
                <a:cs typeface="Microsoft Sans Serif"/>
              </a:rPr>
              <a:t> </a:t>
            </a:r>
            <a:r>
              <a:rPr sz="450" spc="10" dirty="0">
                <a:latin typeface="Microsoft Sans Serif"/>
                <a:cs typeface="Microsoft Sans Serif"/>
              </a:rPr>
              <a:t>funciones</a:t>
            </a:r>
            <a:r>
              <a:rPr sz="450" spc="-5" dirty="0">
                <a:latin typeface="Microsoft Sans Serif"/>
                <a:cs typeface="Microsoft Sans Serif"/>
              </a:rPr>
              <a:t> </a:t>
            </a:r>
            <a:r>
              <a:rPr sz="450" spc="15" dirty="0">
                <a:latin typeface="Microsoft Sans Serif"/>
                <a:cs typeface="Microsoft Sans Serif"/>
              </a:rPr>
              <a:t>según</a:t>
            </a:r>
            <a:r>
              <a:rPr sz="450" dirty="0">
                <a:latin typeface="Microsoft Sans Serif"/>
                <a:cs typeface="Microsoft Sans Serif"/>
              </a:rPr>
              <a:t> </a:t>
            </a:r>
            <a:r>
              <a:rPr sz="450" spc="15" dirty="0">
                <a:latin typeface="Microsoft Sans Serif"/>
                <a:cs typeface="Microsoft Sans Serif"/>
              </a:rPr>
              <a:t>corresponda.</a:t>
            </a:r>
            <a:endParaRPr sz="450">
              <a:latin typeface="Microsoft Sans Serif"/>
              <a:cs typeface="Microsoft Sans Serif"/>
            </a:endParaRPr>
          </a:p>
        </p:txBody>
      </p:sp>
      <p:sp>
        <p:nvSpPr>
          <p:cNvPr id="138" name="object 138"/>
          <p:cNvSpPr txBox="1"/>
          <p:nvPr/>
        </p:nvSpPr>
        <p:spPr>
          <a:xfrm>
            <a:off x="1415189" y="5769098"/>
            <a:ext cx="7372584" cy="1573636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sz="650" spc="-5" dirty="0">
                <a:latin typeface="Microsoft Sans Serif"/>
                <a:cs typeface="Microsoft Sans Serif"/>
              </a:rPr>
              <a:t>Fig. </a:t>
            </a:r>
            <a:r>
              <a:rPr sz="650" dirty="0">
                <a:latin typeface="Microsoft Sans Serif"/>
                <a:cs typeface="Microsoft Sans Serif"/>
              </a:rPr>
              <a:t>2. </a:t>
            </a:r>
            <a:r>
              <a:rPr sz="650" spc="15" dirty="0">
                <a:latin typeface="Microsoft Sans Serif"/>
                <a:cs typeface="Microsoft Sans Serif"/>
              </a:rPr>
              <a:t>Protección</a:t>
            </a:r>
            <a:r>
              <a:rPr sz="650" dirty="0">
                <a:latin typeface="Microsoft Sans Serif"/>
                <a:cs typeface="Microsoft Sans Serif"/>
              </a:rPr>
              <a:t> </a:t>
            </a:r>
            <a:r>
              <a:rPr sz="650" spc="20" dirty="0">
                <a:latin typeface="Microsoft Sans Serif"/>
                <a:cs typeface="Microsoft Sans Serif"/>
              </a:rPr>
              <a:t>típica</a:t>
            </a:r>
            <a:r>
              <a:rPr sz="650" spc="-5" dirty="0">
                <a:latin typeface="Microsoft Sans Serif"/>
                <a:cs typeface="Microsoft Sans Serif"/>
              </a:rPr>
              <a:t> </a:t>
            </a:r>
            <a:r>
              <a:rPr sz="650" spc="20" dirty="0">
                <a:latin typeface="Microsoft Sans Serif"/>
                <a:cs typeface="Microsoft Sans Serif"/>
              </a:rPr>
              <a:t>para</a:t>
            </a:r>
            <a:r>
              <a:rPr sz="650" dirty="0">
                <a:latin typeface="Microsoft Sans Serif"/>
                <a:cs typeface="Microsoft Sans Serif"/>
              </a:rPr>
              <a:t> </a:t>
            </a:r>
            <a:r>
              <a:rPr sz="650" spc="40" dirty="0">
                <a:latin typeface="Microsoft Sans Serif"/>
                <a:cs typeface="Microsoft Sans Serif"/>
              </a:rPr>
              <a:t>un</a:t>
            </a:r>
            <a:r>
              <a:rPr sz="650" dirty="0">
                <a:latin typeface="Microsoft Sans Serif"/>
                <a:cs typeface="Microsoft Sans Serif"/>
              </a:rPr>
              <a:t> </a:t>
            </a:r>
            <a:r>
              <a:rPr sz="650" spc="25" dirty="0">
                <a:latin typeface="Microsoft Sans Serif"/>
                <a:cs typeface="Microsoft Sans Serif"/>
              </a:rPr>
              <a:t>generador</a:t>
            </a:r>
            <a:r>
              <a:rPr sz="650" spc="-5" dirty="0">
                <a:latin typeface="Microsoft Sans Serif"/>
                <a:cs typeface="Microsoft Sans Serif"/>
              </a:rPr>
              <a:t> </a:t>
            </a:r>
            <a:r>
              <a:rPr sz="650" spc="25" dirty="0">
                <a:latin typeface="Microsoft Sans Serif"/>
                <a:cs typeface="Microsoft Sans Serif"/>
              </a:rPr>
              <a:t>grande</a:t>
            </a:r>
            <a:r>
              <a:rPr sz="650" dirty="0">
                <a:latin typeface="Microsoft Sans Serif"/>
                <a:cs typeface="Microsoft Sans Serif"/>
              </a:rPr>
              <a:t> </a:t>
            </a:r>
            <a:r>
              <a:rPr sz="650" spc="30" dirty="0">
                <a:latin typeface="Microsoft Sans Serif"/>
                <a:cs typeface="Microsoft Sans Serif"/>
              </a:rPr>
              <a:t>o</a:t>
            </a:r>
            <a:r>
              <a:rPr sz="650" dirty="0">
                <a:latin typeface="Microsoft Sans Serif"/>
                <a:cs typeface="Microsoft Sans Serif"/>
              </a:rPr>
              <a:t> </a:t>
            </a:r>
            <a:r>
              <a:rPr sz="650" spc="35" dirty="0">
                <a:latin typeface="Microsoft Sans Serif"/>
                <a:cs typeface="Microsoft Sans Serif"/>
              </a:rPr>
              <a:t>importante</a:t>
            </a:r>
            <a:endParaRPr sz="650">
              <a:latin typeface="Microsoft Sans Serif"/>
              <a:cs typeface="Microsoft Sans Serif"/>
            </a:endParaRPr>
          </a:p>
          <a:p>
            <a:pPr marL="12700" marR="5080" indent="154940">
              <a:lnSpc>
                <a:spcPct val="133300"/>
              </a:lnSpc>
              <a:spcBef>
                <a:spcPts val="525"/>
              </a:spcBef>
            </a:pPr>
            <a:r>
              <a:rPr sz="750" spc="-15" dirty="0">
                <a:latin typeface="Microsoft Sans Serif"/>
                <a:cs typeface="Microsoft Sans Serif"/>
              </a:rPr>
              <a:t>La </a:t>
            </a:r>
            <a:r>
              <a:rPr sz="750" spc="-5" dirty="0">
                <a:latin typeface="Microsoft Sans Serif"/>
                <a:cs typeface="Microsoft Sans Serif"/>
              </a:rPr>
              <a:t>Fig. </a:t>
            </a:r>
            <a:r>
              <a:rPr sz="750" spc="10" dirty="0">
                <a:latin typeface="Microsoft Sans Serif"/>
                <a:cs typeface="Microsoft Sans Serif"/>
              </a:rPr>
              <a:t>2 </a:t>
            </a:r>
            <a:r>
              <a:rPr sz="750" spc="-5" dirty="0">
                <a:latin typeface="Microsoft Sans Serif"/>
                <a:cs typeface="Microsoft Sans Serif"/>
              </a:rPr>
              <a:t>es </a:t>
            </a:r>
            <a:r>
              <a:rPr sz="750" spc="45" dirty="0">
                <a:latin typeface="Microsoft Sans Serif"/>
                <a:cs typeface="Microsoft Sans Serif"/>
              </a:rPr>
              <a:t>un </a:t>
            </a:r>
            <a:r>
              <a:rPr sz="750" spc="30" dirty="0">
                <a:latin typeface="Microsoft Sans Serif"/>
                <a:cs typeface="Microsoft Sans Serif"/>
              </a:rPr>
              <a:t>ejemplo </a:t>
            </a:r>
            <a:r>
              <a:rPr sz="750" spc="25" dirty="0">
                <a:latin typeface="Microsoft Sans Serif"/>
                <a:cs typeface="Microsoft Sans Serif"/>
              </a:rPr>
              <a:t>de </a:t>
            </a:r>
            <a:r>
              <a:rPr sz="750" spc="30" dirty="0">
                <a:latin typeface="Microsoft Sans Serif"/>
                <a:cs typeface="Microsoft Sans Serif"/>
              </a:rPr>
              <a:t>una </a:t>
            </a:r>
            <a:r>
              <a:rPr sz="750" spc="25" dirty="0">
                <a:latin typeface="Microsoft Sans Serif"/>
                <a:cs typeface="Microsoft Sans Serif"/>
              </a:rPr>
              <a:t>configuración de generador- </a:t>
            </a:r>
            <a:r>
              <a:rPr sz="750" spc="30" dirty="0">
                <a:latin typeface="Microsoft Sans Serif"/>
                <a:cs typeface="Microsoft Sans Serif"/>
              </a:rPr>
              <a:t> </a:t>
            </a:r>
            <a:r>
              <a:rPr sz="750" spc="40" dirty="0">
                <a:latin typeface="Microsoft Sans Serif"/>
                <a:cs typeface="Microsoft Sans Serif"/>
              </a:rPr>
              <a:t>transformador</a:t>
            </a:r>
            <a:r>
              <a:rPr sz="750" spc="-5" dirty="0">
                <a:latin typeface="Microsoft Sans Serif"/>
                <a:cs typeface="Microsoft Sans Serif"/>
              </a:rPr>
              <a:t> </a:t>
            </a:r>
            <a:r>
              <a:rPr sz="750" spc="25" dirty="0">
                <a:latin typeface="Microsoft Sans Serif"/>
                <a:cs typeface="Microsoft Sans Serif"/>
              </a:rPr>
              <a:t>de</a:t>
            </a:r>
            <a:r>
              <a:rPr sz="750" spc="-5" dirty="0">
                <a:latin typeface="Microsoft Sans Serif"/>
                <a:cs typeface="Microsoft Sans Serif"/>
              </a:rPr>
              <a:t> </a:t>
            </a:r>
            <a:r>
              <a:rPr sz="750" spc="30" dirty="0">
                <a:latin typeface="Microsoft Sans Serif"/>
                <a:cs typeface="Microsoft Sans Serif"/>
              </a:rPr>
              <a:t>unidad</a:t>
            </a:r>
            <a:r>
              <a:rPr sz="750" spc="-5" dirty="0">
                <a:latin typeface="Microsoft Sans Serif"/>
                <a:cs typeface="Microsoft Sans Serif"/>
              </a:rPr>
              <a:t> </a:t>
            </a:r>
            <a:r>
              <a:rPr sz="750" spc="30" dirty="0">
                <a:latin typeface="Microsoft Sans Serif"/>
                <a:cs typeface="Microsoft Sans Serif"/>
              </a:rPr>
              <a:t>grande</a:t>
            </a:r>
            <a:r>
              <a:rPr sz="750" spc="-5" dirty="0">
                <a:latin typeface="Microsoft Sans Serif"/>
                <a:cs typeface="Microsoft Sans Serif"/>
              </a:rPr>
              <a:t> </a:t>
            </a:r>
            <a:r>
              <a:rPr sz="750" spc="35" dirty="0">
                <a:latin typeface="Microsoft Sans Serif"/>
                <a:cs typeface="Microsoft Sans Serif"/>
              </a:rPr>
              <a:t>o</a:t>
            </a:r>
            <a:r>
              <a:rPr sz="750" spc="-5" dirty="0">
                <a:latin typeface="Microsoft Sans Serif"/>
                <a:cs typeface="Microsoft Sans Serif"/>
              </a:rPr>
              <a:t> </a:t>
            </a:r>
            <a:r>
              <a:rPr sz="750" spc="40" dirty="0">
                <a:latin typeface="Microsoft Sans Serif"/>
                <a:cs typeface="Microsoft Sans Serif"/>
              </a:rPr>
              <a:t>importante</a:t>
            </a:r>
            <a:r>
              <a:rPr sz="750" spc="-5" dirty="0">
                <a:latin typeface="Microsoft Sans Serif"/>
                <a:cs typeface="Microsoft Sans Serif"/>
              </a:rPr>
              <a:t> </a:t>
            </a:r>
            <a:r>
              <a:rPr sz="750" spc="20" dirty="0">
                <a:latin typeface="Microsoft Sans Serif"/>
                <a:cs typeface="Microsoft Sans Serif"/>
              </a:rPr>
              <a:t>con</a:t>
            </a:r>
            <a:r>
              <a:rPr sz="750" spc="-5" dirty="0">
                <a:latin typeface="Microsoft Sans Serif"/>
                <a:cs typeface="Microsoft Sans Serif"/>
              </a:rPr>
              <a:t> </a:t>
            </a:r>
            <a:r>
              <a:rPr sz="750" spc="20" dirty="0">
                <a:latin typeface="Microsoft Sans Serif"/>
                <a:cs typeface="Microsoft Sans Serif"/>
              </a:rPr>
              <a:t>dos</a:t>
            </a:r>
            <a:r>
              <a:rPr sz="750" spc="-5" dirty="0">
                <a:latin typeface="Microsoft Sans Serif"/>
                <a:cs typeface="Microsoft Sans Serif"/>
              </a:rPr>
              <a:t> </a:t>
            </a:r>
            <a:r>
              <a:rPr sz="750" spc="-25" dirty="0">
                <a:latin typeface="Microsoft Sans Serif"/>
                <a:cs typeface="Microsoft Sans Serif"/>
              </a:rPr>
              <a:t>MGPS,</a:t>
            </a:r>
            <a:r>
              <a:rPr sz="750" spc="-5" dirty="0">
                <a:latin typeface="Microsoft Sans Serif"/>
                <a:cs typeface="Microsoft Sans Serif"/>
              </a:rPr>
              <a:t> </a:t>
            </a:r>
            <a:r>
              <a:rPr sz="750" spc="15" dirty="0">
                <a:latin typeface="Microsoft Sans Serif"/>
                <a:cs typeface="Microsoft Sans Serif"/>
              </a:rPr>
              <a:t>aplicada </a:t>
            </a:r>
            <a:r>
              <a:rPr sz="750" spc="-185" dirty="0">
                <a:latin typeface="Microsoft Sans Serif"/>
                <a:cs typeface="Microsoft Sans Serif"/>
              </a:rPr>
              <a:t> </a:t>
            </a:r>
            <a:r>
              <a:rPr sz="750" spc="20" dirty="0">
                <a:latin typeface="Microsoft Sans Serif"/>
                <a:cs typeface="Microsoft Sans Serif"/>
              </a:rPr>
              <a:t>con funciones </a:t>
            </a:r>
            <a:r>
              <a:rPr sz="750" spc="25" dirty="0">
                <a:latin typeface="Microsoft Sans Serif"/>
                <a:cs typeface="Microsoft Sans Serif"/>
              </a:rPr>
              <a:t>de protección redundantes. </a:t>
            </a:r>
            <a:r>
              <a:rPr sz="750" spc="-10" dirty="0">
                <a:latin typeface="Microsoft Sans Serif"/>
                <a:cs typeface="Microsoft Sans Serif"/>
              </a:rPr>
              <a:t>Esta </a:t>
            </a:r>
            <a:r>
              <a:rPr sz="750" spc="35" dirty="0">
                <a:latin typeface="Microsoft Sans Serif"/>
                <a:cs typeface="Microsoft Sans Serif"/>
              </a:rPr>
              <a:t>figura </a:t>
            </a:r>
            <a:r>
              <a:rPr sz="750" spc="30" dirty="0">
                <a:latin typeface="Microsoft Sans Serif"/>
                <a:cs typeface="Microsoft Sans Serif"/>
              </a:rPr>
              <a:t>muestra </a:t>
            </a:r>
            <a:r>
              <a:rPr sz="750" spc="25" dirty="0">
                <a:latin typeface="Microsoft Sans Serif"/>
                <a:cs typeface="Microsoft Sans Serif"/>
              </a:rPr>
              <a:t>ambos </a:t>
            </a:r>
            <a:r>
              <a:rPr sz="750" spc="30" dirty="0">
                <a:latin typeface="Microsoft Sans Serif"/>
                <a:cs typeface="Microsoft Sans Serif"/>
              </a:rPr>
              <a:t> </a:t>
            </a:r>
            <a:r>
              <a:rPr sz="750" spc="-30" dirty="0">
                <a:latin typeface="Microsoft Sans Serif"/>
                <a:cs typeface="Microsoft Sans Serif"/>
              </a:rPr>
              <a:t>MGPS </a:t>
            </a:r>
            <a:r>
              <a:rPr sz="750" spc="20" dirty="0">
                <a:latin typeface="Microsoft Sans Serif"/>
                <a:cs typeface="Microsoft Sans Serif"/>
              </a:rPr>
              <a:t>con </a:t>
            </a:r>
            <a:r>
              <a:rPr sz="750" spc="-5" dirty="0">
                <a:latin typeface="Microsoft Sans Serif"/>
                <a:cs typeface="Microsoft Sans Serif"/>
              </a:rPr>
              <a:t>casi </a:t>
            </a:r>
            <a:r>
              <a:rPr sz="750" dirty="0">
                <a:latin typeface="Microsoft Sans Serif"/>
                <a:cs typeface="Microsoft Sans Serif"/>
              </a:rPr>
              <a:t>las </a:t>
            </a:r>
            <a:r>
              <a:rPr sz="750" spc="20" dirty="0">
                <a:latin typeface="Microsoft Sans Serif"/>
                <a:cs typeface="Microsoft Sans Serif"/>
              </a:rPr>
              <a:t>mismas funciones </a:t>
            </a:r>
            <a:r>
              <a:rPr sz="750" spc="25" dirty="0">
                <a:latin typeface="Microsoft Sans Serif"/>
                <a:cs typeface="Microsoft Sans Serif"/>
              </a:rPr>
              <a:t>de protección. </a:t>
            </a:r>
            <a:r>
              <a:rPr sz="750" spc="-10" dirty="0">
                <a:latin typeface="Microsoft Sans Serif"/>
                <a:cs typeface="Microsoft Sans Serif"/>
              </a:rPr>
              <a:t>Sin </a:t>
            </a:r>
            <a:r>
              <a:rPr sz="750" spc="30" dirty="0">
                <a:latin typeface="Microsoft Sans Serif"/>
                <a:cs typeface="Microsoft Sans Serif"/>
              </a:rPr>
              <a:t>embargo, </a:t>
            </a:r>
            <a:r>
              <a:rPr sz="750" spc="10" dirty="0">
                <a:latin typeface="Microsoft Sans Serif"/>
                <a:cs typeface="Microsoft Sans Serif"/>
              </a:rPr>
              <a:t>la </a:t>
            </a:r>
            <a:r>
              <a:rPr sz="750" spc="15" dirty="0">
                <a:latin typeface="Microsoft Sans Serif"/>
                <a:cs typeface="Microsoft Sans Serif"/>
              </a:rPr>
              <a:t> aplicación </a:t>
            </a:r>
            <a:r>
              <a:rPr sz="750" spc="25" dirty="0">
                <a:latin typeface="Microsoft Sans Serif"/>
                <a:cs typeface="Microsoft Sans Serif"/>
              </a:rPr>
              <a:t>de </a:t>
            </a:r>
            <a:r>
              <a:rPr sz="750" spc="20" dirty="0">
                <a:latin typeface="Microsoft Sans Serif"/>
                <a:cs typeface="Microsoft Sans Serif"/>
              </a:rPr>
              <a:t>dos </a:t>
            </a:r>
            <a:r>
              <a:rPr sz="750" spc="-30" dirty="0">
                <a:latin typeface="Microsoft Sans Serif"/>
                <a:cs typeface="Microsoft Sans Serif"/>
              </a:rPr>
              <a:t>MGPS </a:t>
            </a:r>
            <a:r>
              <a:rPr sz="750" spc="35" dirty="0">
                <a:latin typeface="Microsoft Sans Serif"/>
                <a:cs typeface="Microsoft Sans Serif"/>
              </a:rPr>
              <a:t>permite </a:t>
            </a:r>
            <a:r>
              <a:rPr sz="750" spc="10" dirty="0">
                <a:latin typeface="Microsoft Sans Serif"/>
                <a:cs typeface="Microsoft Sans Serif"/>
              </a:rPr>
              <a:t>al </a:t>
            </a:r>
            <a:r>
              <a:rPr sz="750" spc="25" dirty="0">
                <a:latin typeface="Microsoft Sans Serif"/>
                <a:cs typeface="Microsoft Sans Serif"/>
              </a:rPr>
              <a:t>usuario </a:t>
            </a:r>
            <a:r>
              <a:rPr sz="750" spc="20" dirty="0">
                <a:latin typeface="Microsoft Sans Serif"/>
                <a:cs typeface="Microsoft Sans Serif"/>
              </a:rPr>
              <a:t>aplicar dispositivos </a:t>
            </a:r>
            <a:r>
              <a:rPr sz="750" spc="30" dirty="0">
                <a:latin typeface="Microsoft Sans Serif"/>
                <a:cs typeface="Microsoft Sans Serif"/>
              </a:rPr>
              <a:t>que </a:t>
            </a:r>
            <a:r>
              <a:rPr sz="750" spc="35" dirty="0">
                <a:latin typeface="Microsoft Sans Serif"/>
                <a:cs typeface="Microsoft Sans Serif"/>
              </a:rPr>
              <a:t> </a:t>
            </a:r>
            <a:r>
              <a:rPr sz="750" spc="30" dirty="0">
                <a:latin typeface="Microsoft Sans Serif"/>
                <a:cs typeface="Microsoft Sans Serif"/>
              </a:rPr>
              <a:t>incorporan </a:t>
            </a:r>
            <a:r>
              <a:rPr sz="750" spc="25" dirty="0">
                <a:latin typeface="Microsoft Sans Serif"/>
                <a:cs typeface="Microsoft Sans Serif"/>
              </a:rPr>
              <a:t>diferentes principios operativos </a:t>
            </a:r>
            <a:r>
              <a:rPr sz="750" spc="30" dirty="0">
                <a:latin typeface="Microsoft Sans Serif"/>
                <a:cs typeface="Microsoft Sans Serif"/>
              </a:rPr>
              <a:t>que pueden </a:t>
            </a:r>
            <a:r>
              <a:rPr sz="750" spc="35" dirty="0">
                <a:latin typeface="Microsoft Sans Serif"/>
                <a:cs typeface="Microsoft Sans Serif"/>
              </a:rPr>
              <a:t>mejorar </a:t>
            </a:r>
            <a:r>
              <a:rPr sz="750" spc="10" dirty="0">
                <a:latin typeface="Microsoft Sans Serif"/>
                <a:cs typeface="Microsoft Sans Serif"/>
              </a:rPr>
              <a:t>la </a:t>
            </a:r>
            <a:r>
              <a:rPr sz="750" spc="15" dirty="0">
                <a:latin typeface="Microsoft Sans Serif"/>
                <a:cs typeface="Microsoft Sans Serif"/>
              </a:rPr>
              <a:t> </a:t>
            </a:r>
            <a:r>
              <a:rPr sz="750" spc="25" dirty="0">
                <a:latin typeface="Microsoft Sans Serif"/>
                <a:cs typeface="Microsoft Sans Serif"/>
              </a:rPr>
              <a:t>confiabilidad</a:t>
            </a:r>
            <a:r>
              <a:rPr sz="750" spc="-10" dirty="0">
                <a:latin typeface="Microsoft Sans Serif"/>
                <a:cs typeface="Microsoft Sans Serif"/>
              </a:rPr>
              <a:t> </a:t>
            </a:r>
            <a:r>
              <a:rPr sz="750" spc="25" dirty="0">
                <a:latin typeface="Microsoft Sans Serif"/>
                <a:cs typeface="Microsoft Sans Serif"/>
              </a:rPr>
              <a:t>general</a:t>
            </a:r>
            <a:r>
              <a:rPr sz="750" spc="-5" dirty="0">
                <a:latin typeface="Microsoft Sans Serif"/>
                <a:cs typeface="Microsoft Sans Serif"/>
              </a:rPr>
              <a:t> </a:t>
            </a:r>
            <a:r>
              <a:rPr sz="750" spc="20" dirty="0">
                <a:latin typeface="Microsoft Sans Serif"/>
                <a:cs typeface="Microsoft Sans Serif"/>
              </a:rPr>
              <a:t>del</a:t>
            </a:r>
            <a:r>
              <a:rPr sz="750" spc="-5" dirty="0">
                <a:latin typeface="Microsoft Sans Serif"/>
                <a:cs typeface="Microsoft Sans Serif"/>
              </a:rPr>
              <a:t> </a:t>
            </a:r>
            <a:r>
              <a:rPr sz="750" spc="20" dirty="0">
                <a:latin typeface="Microsoft Sans Serif"/>
                <a:cs typeface="Microsoft Sans Serif"/>
              </a:rPr>
              <a:t>esquema</a:t>
            </a:r>
            <a:r>
              <a:rPr sz="750" spc="-5" dirty="0">
                <a:latin typeface="Microsoft Sans Serif"/>
                <a:cs typeface="Microsoft Sans Serif"/>
              </a:rPr>
              <a:t> </a:t>
            </a:r>
            <a:r>
              <a:rPr sz="750" spc="25" dirty="0">
                <a:latin typeface="Microsoft Sans Serif"/>
                <a:cs typeface="Microsoft Sans Serif"/>
              </a:rPr>
              <a:t>de</a:t>
            </a:r>
            <a:r>
              <a:rPr sz="750" spc="-5" dirty="0">
                <a:latin typeface="Microsoft Sans Serif"/>
                <a:cs typeface="Microsoft Sans Serif"/>
              </a:rPr>
              <a:t> </a:t>
            </a:r>
            <a:r>
              <a:rPr sz="750" spc="25" dirty="0">
                <a:latin typeface="Microsoft Sans Serif"/>
                <a:cs typeface="Microsoft Sans Serif"/>
              </a:rPr>
              <a:t>protección.</a:t>
            </a:r>
            <a:endParaRPr sz="750">
              <a:latin typeface="Microsoft Sans Serif"/>
              <a:cs typeface="Microsoft Sans Serif"/>
            </a:endParaRPr>
          </a:p>
          <a:p>
            <a:pPr marL="12700" marR="15240" indent="154940">
              <a:lnSpc>
                <a:spcPts val="1200"/>
              </a:lnSpc>
              <a:spcBef>
                <a:spcPts val="90"/>
              </a:spcBef>
            </a:pPr>
            <a:r>
              <a:rPr sz="700" spc="-5" dirty="0">
                <a:latin typeface="Microsoft Sans Serif"/>
                <a:cs typeface="Microsoft Sans Serif"/>
              </a:rPr>
              <a:t>Cada </a:t>
            </a:r>
            <a:r>
              <a:rPr sz="700" spc="40" dirty="0">
                <a:latin typeface="Microsoft Sans Serif"/>
                <a:cs typeface="Microsoft Sans Serif"/>
              </a:rPr>
              <a:t>uno</a:t>
            </a:r>
            <a:r>
              <a:rPr sz="700" spc="-5" dirty="0">
                <a:latin typeface="Microsoft Sans Serif"/>
                <a:cs typeface="Microsoft Sans Serif"/>
              </a:rPr>
              <a:t> </a:t>
            </a:r>
            <a:r>
              <a:rPr sz="700" spc="20" dirty="0">
                <a:latin typeface="Microsoft Sans Serif"/>
                <a:cs typeface="Microsoft Sans Serif"/>
              </a:rPr>
              <a:t>de</a:t>
            </a:r>
            <a:r>
              <a:rPr sz="700" spc="-5" dirty="0">
                <a:latin typeface="Microsoft Sans Serif"/>
                <a:cs typeface="Microsoft Sans Serif"/>
              </a:rPr>
              <a:t> </a:t>
            </a:r>
            <a:r>
              <a:rPr sz="700" spc="10" dirty="0">
                <a:latin typeface="Microsoft Sans Serif"/>
                <a:cs typeface="Microsoft Sans Serif"/>
              </a:rPr>
              <a:t>los</a:t>
            </a:r>
            <a:r>
              <a:rPr sz="700" spc="-5" dirty="0">
                <a:latin typeface="Microsoft Sans Serif"/>
                <a:cs typeface="Microsoft Sans Serif"/>
              </a:rPr>
              <a:t> </a:t>
            </a:r>
            <a:r>
              <a:rPr sz="700" spc="-30" dirty="0">
                <a:latin typeface="Microsoft Sans Serif"/>
                <a:cs typeface="Microsoft Sans Serif"/>
              </a:rPr>
              <a:t>MGPS</a:t>
            </a:r>
            <a:r>
              <a:rPr sz="700" spc="-5" dirty="0">
                <a:latin typeface="Microsoft Sans Serif"/>
                <a:cs typeface="Microsoft Sans Serif"/>
              </a:rPr>
              <a:t> </a:t>
            </a:r>
            <a:r>
              <a:rPr sz="700" spc="25" dirty="0">
                <a:latin typeface="Microsoft Sans Serif"/>
                <a:cs typeface="Microsoft Sans Serif"/>
              </a:rPr>
              <a:t>tiene</a:t>
            </a:r>
            <a:r>
              <a:rPr sz="700" spc="-5" dirty="0">
                <a:latin typeface="Microsoft Sans Serif"/>
                <a:cs typeface="Microsoft Sans Serif"/>
              </a:rPr>
              <a:t> </a:t>
            </a:r>
            <a:r>
              <a:rPr sz="700" spc="25" dirty="0">
                <a:latin typeface="Microsoft Sans Serif"/>
                <a:cs typeface="Microsoft Sans Serif"/>
              </a:rPr>
              <a:t>fuentes</a:t>
            </a:r>
            <a:r>
              <a:rPr sz="700" spc="-5" dirty="0">
                <a:latin typeface="Microsoft Sans Serif"/>
                <a:cs typeface="Microsoft Sans Serif"/>
              </a:rPr>
              <a:t> </a:t>
            </a:r>
            <a:r>
              <a:rPr sz="700" spc="20" dirty="0">
                <a:latin typeface="Microsoft Sans Serif"/>
                <a:cs typeface="Microsoft Sans Serif"/>
              </a:rPr>
              <a:t>de</a:t>
            </a:r>
            <a:r>
              <a:rPr sz="700" spc="-5" dirty="0">
                <a:latin typeface="Microsoft Sans Serif"/>
                <a:cs typeface="Microsoft Sans Serif"/>
              </a:rPr>
              <a:t> </a:t>
            </a:r>
            <a:r>
              <a:rPr sz="700" spc="25" dirty="0">
                <a:latin typeface="Microsoft Sans Serif"/>
                <a:cs typeface="Microsoft Sans Serif"/>
              </a:rPr>
              <a:t>alimentación</a:t>
            </a:r>
            <a:r>
              <a:rPr sz="700" spc="-5" dirty="0">
                <a:latin typeface="Microsoft Sans Serif"/>
                <a:cs typeface="Microsoft Sans Serif"/>
              </a:rPr>
              <a:t> </a:t>
            </a:r>
            <a:r>
              <a:rPr sz="700" spc="20" dirty="0">
                <a:latin typeface="Microsoft Sans Serif"/>
                <a:cs typeface="Microsoft Sans Serif"/>
              </a:rPr>
              <a:t>de</a:t>
            </a:r>
            <a:r>
              <a:rPr sz="700" spc="-5" dirty="0">
                <a:latin typeface="Microsoft Sans Serif"/>
                <a:cs typeface="Microsoft Sans Serif"/>
              </a:rPr>
              <a:t> </a:t>
            </a:r>
            <a:r>
              <a:rPr sz="700" spc="-65" dirty="0">
                <a:latin typeface="Microsoft Sans Serif"/>
                <a:cs typeface="Microsoft Sans Serif"/>
              </a:rPr>
              <a:t>CC</a:t>
            </a:r>
            <a:r>
              <a:rPr sz="700" spc="-5" dirty="0">
                <a:latin typeface="Microsoft Sans Serif"/>
                <a:cs typeface="Microsoft Sans Serif"/>
              </a:rPr>
              <a:t> </a:t>
            </a:r>
            <a:r>
              <a:rPr sz="700" dirty="0">
                <a:latin typeface="Microsoft Sans Serif"/>
                <a:cs typeface="Microsoft Sans Serif"/>
              </a:rPr>
              <a:t>a</a:t>
            </a:r>
            <a:r>
              <a:rPr sz="700" spc="-5" dirty="0">
                <a:latin typeface="Microsoft Sans Serif"/>
                <a:cs typeface="Microsoft Sans Serif"/>
              </a:rPr>
              <a:t> </a:t>
            </a:r>
            <a:r>
              <a:rPr sz="700" spc="-65" dirty="0">
                <a:latin typeface="Microsoft Sans Serif"/>
                <a:cs typeface="Microsoft Sans Serif"/>
              </a:rPr>
              <a:t>CC</a:t>
            </a:r>
            <a:r>
              <a:rPr sz="700" spc="-5" dirty="0">
                <a:latin typeface="Microsoft Sans Serif"/>
                <a:cs typeface="Microsoft Sans Serif"/>
              </a:rPr>
              <a:t> </a:t>
            </a:r>
            <a:r>
              <a:rPr sz="700" dirty="0">
                <a:latin typeface="Microsoft Sans Serif"/>
                <a:cs typeface="Microsoft Sans Serif"/>
              </a:rPr>
              <a:t>y  </a:t>
            </a:r>
            <a:r>
              <a:rPr sz="700" spc="20" dirty="0">
                <a:latin typeface="Microsoft Sans Serif"/>
                <a:cs typeface="Microsoft Sans Serif"/>
              </a:rPr>
              <a:t>circuitos de </a:t>
            </a:r>
            <a:r>
              <a:rPr sz="700" spc="25" dirty="0">
                <a:latin typeface="Microsoft Sans Serif"/>
                <a:cs typeface="Microsoft Sans Serif"/>
              </a:rPr>
              <a:t>disparo </a:t>
            </a:r>
            <a:r>
              <a:rPr sz="700" spc="20" dirty="0">
                <a:latin typeface="Microsoft Sans Serif"/>
                <a:cs typeface="Microsoft Sans Serif"/>
              </a:rPr>
              <a:t>independientes. </a:t>
            </a:r>
            <a:r>
              <a:rPr sz="700" spc="-15" dirty="0">
                <a:latin typeface="Microsoft Sans Serif"/>
                <a:cs typeface="Microsoft Sans Serif"/>
              </a:rPr>
              <a:t>Las </a:t>
            </a:r>
            <a:r>
              <a:rPr sz="700" spc="20" dirty="0">
                <a:latin typeface="Microsoft Sans Serif"/>
                <a:cs typeface="Microsoft Sans Serif"/>
              </a:rPr>
              <a:t>funciones </a:t>
            </a:r>
            <a:r>
              <a:rPr sz="700" spc="25" dirty="0">
                <a:latin typeface="Microsoft Sans Serif"/>
                <a:cs typeface="Microsoft Sans Serif"/>
              </a:rPr>
              <a:t>integradas </a:t>
            </a:r>
            <a:r>
              <a:rPr sz="700" spc="20" dirty="0">
                <a:latin typeface="Microsoft Sans Serif"/>
                <a:cs typeface="Microsoft Sans Serif"/>
              </a:rPr>
              <a:t>de </a:t>
            </a:r>
            <a:r>
              <a:rPr sz="700" spc="25" dirty="0">
                <a:latin typeface="Microsoft Sans Serif"/>
                <a:cs typeface="Microsoft Sans Serif"/>
              </a:rPr>
              <a:t> </a:t>
            </a:r>
            <a:r>
              <a:rPr sz="700" spc="30" dirty="0">
                <a:latin typeface="Microsoft Sans Serif"/>
                <a:cs typeface="Microsoft Sans Serif"/>
              </a:rPr>
              <a:t>autocontrol </a:t>
            </a:r>
            <a:r>
              <a:rPr sz="700" spc="5" dirty="0">
                <a:latin typeface="Microsoft Sans Serif"/>
                <a:cs typeface="Microsoft Sans Serif"/>
              </a:rPr>
              <a:t>y </a:t>
            </a:r>
            <a:r>
              <a:rPr sz="700" spc="20" dirty="0">
                <a:latin typeface="Microsoft Sans Serif"/>
                <a:cs typeface="Microsoft Sans Serif"/>
              </a:rPr>
              <a:t>diagnóstico </a:t>
            </a:r>
            <a:r>
              <a:rPr sz="700" spc="15" dirty="0">
                <a:latin typeface="Microsoft Sans Serif"/>
                <a:cs typeface="Microsoft Sans Serif"/>
              </a:rPr>
              <a:t>están </a:t>
            </a:r>
            <a:r>
              <a:rPr sz="700" spc="25" dirty="0">
                <a:latin typeface="Microsoft Sans Serif"/>
                <a:cs typeface="Microsoft Sans Serif"/>
              </a:rPr>
              <a:t>siempre </a:t>
            </a:r>
            <a:r>
              <a:rPr sz="700" spc="20" dirty="0">
                <a:latin typeface="Microsoft Sans Serif"/>
                <a:cs typeface="Microsoft Sans Serif"/>
              </a:rPr>
              <a:t>en </a:t>
            </a:r>
            <a:r>
              <a:rPr sz="700" spc="15" dirty="0">
                <a:latin typeface="Microsoft Sans Serif"/>
                <a:cs typeface="Microsoft Sans Serif"/>
              </a:rPr>
              <a:t>línea </a:t>
            </a:r>
            <a:r>
              <a:rPr sz="700" spc="5" dirty="0">
                <a:latin typeface="Microsoft Sans Serif"/>
                <a:cs typeface="Microsoft Sans Serif"/>
              </a:rPr>
              <a:t>y </a:t>
            </a:r>
            <a:r>
              <a:rPr sz="700" spc="25" dirty="0">
                <a:latin typeface="Microsoft Sans Serif"/>
                <a:cs typeface="Microsoft Sans Serif"/>
              </a:rPr>
              <a:t>detectan </a:t>
            </a:r>
            <a:r>
              <a:rPr sz="700" spc="20" dirty="0">
                <a:latin typeface="Microsoft Sans Serif"/>
                <a:cs typeface="Microsoft Sans Serif"/>
              </a:rPr>
              <a:t>muchas </a:t>
            </a:r>
            <a:r>
              <a:rPr sz="700" spc="10" dirty="0">
                <a:latin typeface="Microsoft Sans Serif"/>
                <a:cs typeface="Microsoft Sans Serif"/>
              </a:rPr>
              <a:t>fallas </a:t>
            </a:r>
            <a:r>
              <a:rPr sz="700" spc="15" dirty="0">
                <a:latin typeface="Microsoft Sans Serif"/>
                <a:cs typeface="Microsoft Sans Serif"/>
              </a:rPr>
              <a:t> </a:t>
            </a:r>
            <a:r>
              <a:rPr sz="700" spc="20" dirty="0">
                <a:latin typeface="Microsoft Sans Serif"/>
                <a:cs typeface="Microsoft Sans Serif"/>
              </a:rPr>
              <a:t>del </a:t>
            </a:r>
            <a:r>
              <a:rPr sz="700" spc="15" dirty="0">
                <a:latin typeface="Microsoft Sans Serif"/>
                <a:cs typeface="Microsoft Sans Serif"/>
              </a:rPr>
              <a:t>relé, </a:t>
            </a:r>
            <a:r>
              <a:rPr sz="700" spc="25" dirty="0">
                <a:latin typeface="Microsoft Sans Serif"/>
                <a:cs typeface="Microsoft Sans Serif"/>
              </a:rPr>
              <a:t>lo </a:t>
            </a:r>
            <a:r>
              <a:rPr sz="700" spc="30" dirty="0">
                <a:latin typeface="Microsoft Sans Serif"/>
                <a:cs typeface="Microsoft Sans Serif"/>
              </a:rPr>
              <a:t>que </a:t>
            </a:r>
            <a:r>
              <a:rPr sz="700" spc="20" dirty="0">
                <a:latin typeface="Microsoft Sans Serif"/>
                <a:cs typeface="Microsoft Sans Serif"/>
              </a:rPr>
              <a:t>reduce </a:t>
            </a:r>
            <a:r>
              <a:rPr sz="700" spc="10" dirty="0">
                <a:latin typeface="Microsoft Sans Serif"/>
                <a:cs typeface="Microsoft Sans Serif"/>
              </a:rPr>
              <a:t>la </a:t>
            </a:r>
            <a:r>
              <a:rPr sz="700" spc="30" dirty="0">
                <a:latin typeface="Microsoft Sans Serif"/>
                <a:cs typeface="Microsoft Sans Serif"/>
              </a:rPr>
              <a:t>probabilidad </a:t>
            </a:r>
            <a:r>
              <a:rPr sz="700" spc="20" dirty="0">
                <a:latin typeface="Microsoft Sans Serif"/>
                <a:cs typeface="Microsoft Sans Serif"/>
              </a:rPr>
              <a:t>de </a:t>
            </a:r>
            <a:r>
              <a:rPr sz="700" spc="30" dirty="0">
                <a:latin typeface="Microsoft Sans Serif"/>
                <a:cs typeface="Microsoft Sans Serif"/>
              </a:rPr>
              <a:t>una </a:t>
            </a:r>
            <a:r>
              <a:rPr sz="700" spc="25" dirty="0">
                <a:latin typeface="Microsoft Sans Serif"/>
                <a:cs typeface="Microsoft Sans Serif"/>
              </a:rPr>
              <a:t>operación </a:t>
            </a:r>
            <a:r>
              <a:rPr sz="700" spc="20" dirty="0">
                <a:latin typeface="Microsoft Sans Serif"/>
                <a:cs typeface="Microsoft Sans Serif"/>
              </a:rPr>
              <a:t>incorrecta. </a:t>
            </a:r>
            <a:r>
              <a:rPr sz="700" spc="-15" dirty="0">
                <a:latin typeface="Microsoft Sans Serif"/>
                <a:cs typeface="Microsoft Sans Serif"/>
              </a:rPr>
              <a:t>Las </a:t>
            </a:r>
            <a:r>
              <a:rPr sz="700" spc="-10" dirty="0">
                <a:latin typeface="Microsoft Sans Serif"/>
                <a:cs typeface="Microsoft Sans Serif"/>
              </a:rPr>
              <a:t> </a:t>
            </a:r>
            <a:r>
              <a:rPr sz="700" spc="25" dirty="0">
                <a:latin typeface="Microsoft Sans Serif"/>
                <a:cs typeface="Microsoft Sans Serif"/>
              </a:rPr>
              <a:t>pruebas </a:t>
            </a:r>
            <a:r>
              <a:rPr sz="700" spc="15" dirty="0">
                <a:latin typeface="Microsoft Sans Serif"/>
                <a:cs typeface="Microsoft Sans Serif"/>
              </a:rPr>
              <a:t>periódicas </a:t>
            </a:r>
            <a:r>
              <a:rPr sz="700" spc="5" dirty="0">
                <a:latin typeface="Microsoft Sans Serif"/>
                <a:cs typeface="Microsoft Sans Serif"/>
              </a:rPr>
              <a:t>y </a:t>
            </a:r>
            <a:r>
              <a:rPr sz="700" spc="10" dirty="0">
                <a:latin typeface="Microsoft Sans Serif"/>
                <a:cs typeface="Microsoft Sans Serif"/>
              </a:rPr>
              <a:t>el </a:t>
            </a:r>
            <a:r>
              <a:rPr sz="700" spc="35" dirty="0">
                <a:latin typeface="Microsoft Sans Serif"/>
                <a:cs typeface="Microsoft Sans Serif"/>
              </a:rPr>
              <a:t>mantenimiento </a:t>
            </a:r>
            <a:r>
              <a:rPr sz="700" spc="25" dirty="0">
                <a:latin typeface="Microsoft Sans Serif"/>
                <a:cs typeface="Microsoft Sans Serif"/>
              </a:rPr>
              <a:t>preventivo </a:t>
            </a:r>
            <a:r>
              <a:rPr sz="700" spc="30" dirty="0">
                <a:latin typeface="Microsoft Sans Serif"/>
                <a:cs typeface="Microsoft Sans Serif"/>
              </a:rPr>
              <a:t>pueden </a:t>
            </a:r>
            <a:r>
              <a:rPr sz="700" spc="20" dirty="0">
                <a:latin typeface="Microsoft Sans Serif"/>
                <a:cs typeface="Microsoft Sans Serif"/>
              </a:rPr>
              <a:t>reducirse </a:t>
            </a:r>
            <a:r>
              <a:rPr sz="700" spc="10" dirty="0">
                <a:latin typeface="Microsoft Sans Serif"/>
                <a:cs typeface="Microsoft Sans Serif"/>
              </a:rPr>
              <a:t>al </a:t>
            </a:r>
            <a:r>
              <a:rPr sz="700" spc="15" dirty="0">
                <a:latin typeface="Microsoft Sans Serif"/>
                <a:cs typeface="Microsoft Sans Serif"/>
              </a:rPr>
              <a:t> </a:t>
            </a:r>
            <a:r>
              <a:rPr sz="700" spc="40" dirty="0">
                <a:latin typeface="Microsoft Sans Serif"/>
                <a:cs typeface="Microsoft Sans Serif"/>
              </a:rPr>
              <a:t>mínimo</a:t>
            </a:r>
            <a:r>
              <a:rPr sz="700" spc="-5" dirty="0">
                <a:latin typeface="Microsoft Sans Serif"/>
                <a:cs typeface="Microsoft Sans Serif"/>
              </a:rPr>
              <a:t> </a:t>
            </a:r>
            <a:r>
              <a:rPr sz="700" spc="35" dirty="0">
                <a:latin typeface="Microsoft Sans Serif"/>
                <a:cs typeface="Microsoft Sans Serif"/>
              </a:rPr>
              <a:t>porque</a:t>
            </a:r>
            <a:r>
              <a:rPr sz="700" spc="-5" dirty="0">
                <a:latin typeface="Microsoft Sans Serif"/>
                <a:cs typeface="Microsoft Sans Serif"/>
              </a:rPr>
              <a:t> </a:t>
            </a:r>
            <a:r>
              <a:rPr sz="700" spc="15" dirty="0">
                <a:latin typeface="Microsoft Sans Serif"/>
                <a:cs typeface="Microsoft Sans Serif"/>
              </a:rPr>
              <a:t>sólo</a:t>
            </a:r>
            <a:r>
              <a:rPr sz="700" spc="-5" dirty="0">
                <a:latin typeface="Microsoft Sans Serif"/>
                <a:cs typeface="Microsoft Sans Serif"/>
              </a:rPr>
              <a:t> es </a:t>
            </a:r>
            <a:r>
              <a:rPr sz="700" spc="15" dirty="0">
                <a:latin typeface="Microsoft Sans Serif"/>
                <a:cs typeface="Microsoft Sans Serif"/>
              </a:rPr>
              <a:t>necesario</a:t>
            </a:r>
            <a:r>
              <a:rPr sz="700" spc="-5" dirty="0">
                <a:latin typeface="Microsoft Sans Serif"/>
                <a:cs typeface="Microsoft Sans Serif"/>
              </a:rPr>
              <a:t> </a:t>
            </a:r>
            <a:r>
              <a:rPr sz="700" spc="35" dirty="0">
                <a:latin typeface="Microsoft Sans Serif"/>
                <a:cs typeface="Microsoft Sans Serif"/>
              </a:rPr>
              <a:t>comprobar</a:t>
            </a:r>
            <a:r>
              <a:rPr sz="700" dirty="0">
                <a:latin typeface="Microsoft Sans Serif"/>
                <a:cs typeface="Microsoft Sans Serif"/>
              </a:rPr>
              <a:t> </a:t>
            </a:r>
            <a:r>
              <a:rPr sz="700" spc="10" dirty="0">
                <a:latin typeface="Microsoft Sans Serif"/>
                <a:cs typeface="Microsoft Sans Serif"/>
              </a:rPr>
              <a:t>los</a:t>
            </a:r>
            <a:r>
              <a:rPr sz="700" spc="-5" dirty="0">
                <a:latin typeface="Microsoft Sans Serif"/>
                <a:cs typeface="Microsoft Sans Serif"/>
              </a:rPr>
              <a:t> </a:t>
            </a:r>
            <a:r>
              <a:rPr sz="700" spc="25" dirty="0">
                <a:latin typeface="Microsoft Sans Serif"/>
                <a:cs typeface="Microsoft Sans Serif"/>
              </a:rPr>
              <a:t>elementos</a:t>
            </a:r>
            <a:r>
              <a:rPr sz="700" spc="-5" dirty="0">
                <a:latin typeface="Microsoft Sans Serif"/>
                <a:cs typeface="Microsoft Sans Serif"/>
              </a:rPr>
              <a:t> </a:t>
            </a:r>
            <a:r>
              <a:rPr sz="700" spc="5" dirty="0">
                <a:latin typeface="Microsoft Sans Serif"/>
                <a:cs typeface="Microsoft Sans Serif"/>
              </a:rPr>
              <a:t>y</a:t>
            </a:r>
            <a:r>
              <a:rPr sz="700" spc="-5" dirty="0">
                <a:latin typeface="Microsoft Sans Serif"/>
                <a:cs typeface="Microsoft Sans Serif"/>
              </a:rPr>
              <a:t> </a:t>
            </a:r>
            <a:r>
              <a:rPr sz="700" dirty="0">
                <a:latin typeface="Microsoft Sans Serif"/>
                <a:cs typeface="Microsoft Sans Serif"/>
              </a:rPr>
              <a:t>las</a:t>
            </a:r>
            <a:r>
              <a:rPr sz="700" spc="-5" dirty="0">
                <a:latin typeface="Microsoft Sans Serif"/>
                <a:cs typeface="Microsoft Sans Serif"/>
              </a:rPr>
              <a:t> </a:t>
            </a:r>
            <a:r>
              <a:rPr sz="700" spc="15" dirty="0">
                <a:latin typeface="Microsoft Sans Serif"/>
                <a:cs typeface="Microsoft Sans Serif"/>
              </a:rPr>
              <a:t>respuestas </a:t>
            </a:r>
            <a:r>
              <a:rPr sz="700" spc="-170" dirty="0">
                <a:latin typeface="Microsoft Sans Serif"/>
                <a:cs typeface="Microsoft Sans Serif"/>
              </a:rPr>
              <a:t> </a:t>
            </a:r>
            <a:r>
              <a:rPr sz="700" spc="30" dirty="0">
                <a:latin typeface="Microsoft Sans Serif"/>
                <a:cs typeface="Microsoft Sans Serif"/>
              </a:rPr>
              <a:t>que </a:t>
            </a:r>
            <a:r>
              <a:rPr sz="700" spc="35" dirty="0">
                <a:latin typeface="Microsoft Sans Serif"/>
                <a:cs typeface="Microsoft Sans Serif"/>
              </a:rPr>
              <a:t>no </a:t>
            </a:r>
            <a:r>
              <a:rPr sz="700" spc="15" dirty="0">
                <a:latin typeface="Microsoft Sans Serif"/>
                <a:cs typeface="Microsoft Sans Serif"/>
              </a:rPr>
              <a:t>están </a:t>
            </a:r>
            <a:r>
              <a:rPr sz="700" spc="35" dirty="0">
                <a:latin typeface="Microsoft Sans Serif"/>
                <a:cs typeface="Microsoft Sans Serif"/>
              </a:rPr>
              <a:t>totalmente </a:t>
            </a:r>
            <a:r>
              <a:rPr sz="700" spc="25" dirty="0">
                <a:latin typeface="Microsoft Sans Serif"/>
                <a:cs typeface="Microsoft Sans Serif"/>
              </a:rPr>
              <a:t>cubiertos </a:t>
            </a:r>
            <a:r>
              <a:rPr sz="700" spc="40" dirty="0">
                <a:latin typeface="Microsoft Sans Serif"/>
                <a:cs typeface="Microsoft Sans Serif"/>
              </a:rPr>
              <a:t>por </a:t>
            </a:r>
            <a:r>
              <a:rPr sz="700" dirty="0">
                <a:latin typeface="Microsoft Sans Serif"/>
                <a:cs typeface="Microsoft Sans Serif"/>
              </a:rPr>
              <a:t>las </a:t>
            </a:r>
            <a:r>
              <a:rPr sz="700" spc="20" dirty="0">
                <a:latin typeface="Microsoft Sans Serif"/>
                <a:cs typeface="Microsoft Sans Serif"/>
              </a:rPr>
              <a:t>funciones de </a:t>
            </a:r>
            <a:r>
              <a:rPr sz="700" spc="30" dirty="0">
                <a:latin typeface="Microsoft Sans Serif"/>
                <a:cs typeface="Microsoft Sans Serif"/>
              </a:rPr>
              <a:t>autocontrol </a:t>
            </a:r>
            <a:r>
              <a:rPr sz="700" spc="5" dirty="0">
                <a:latin typeface="Microsoft Sans Serif"/>
                <a:cs typeface="Microsoft Sans Serif"/>
              </a:rPr>
              <a:t>y </a:t>
            </a:r>
            <a:r>
              <a:rPr sz="700" spc="10" dirty="0">
                <a:latin typeface="Microsoft Sans Serif"/>
                <a:cs typeface="Microsoft Sans Serif"/>
              </a:rPr>
              <a:t> </a:t>
            </a:r>
            <a:r>
              <a:rPr sz="700" spc="20" dirty="0">
                <a:latin typeface="Microsoft Sans Serif"/>
                <a:cs typeface="Microsoft Sans Serif"/>
              </a:rPr>
              <a:t>diagnóstico. </a:t>
            </a:r>
            <a:r>
              <a:rPr sz="700" spc="-35" dirty="0">
                <a:latin typeface="Microsoft Sans Serif"/>
                <a:cs typeface="Microsoft Sans Serif"/>
              </a:rPr>
              <a:t>Si </a:t>
            </a:r>
            <a:r>
              <a:rPr sz="700" spc="-5" dirty="0">
                <a:latin typeface="Microsoft Sans Serif"/>
                <a:cs typeface="Microsoft Sans Serif"/>
              </a:rPr>
              <a:t>se </a:t>
            </a:r>
            <a:r>
              <a:rPr sz="700" spc="25" dirty="0">
                <a:latin typeface="Microsoft Sans Serif"/>
                <a:cs typeface="Microsoft Sans Serif"/>
              </a:rPr>
              <a:t>proporciona, </a:t>
            </a:r>
            <a:r>
              <a:rPr sz="700" spc="10" dirty="0">
                <a:latin typeface="Microsoft Sans Serif"/>
                <a:cs typeface="Microsoft Sans Serif"/>
              </a:rPr>
              <a:t>el </a:t>
            </a:r>
            <a:r>
              <a:rPr sz="700" spc="20" dirty="0">
                <a:latin typeface="Microsoft Sans Serif"/>
                <a:cs typeface="Microsoft Sans Serif"/>
              </a:rPr>
              <a:t>estado de </a:t>
            </a:r>
            <a:r>
              <a:rPr sz="700" spc="5" dirty="0">
                <a:latin typeface="Microsoft Sans Serif"/>
                <a:cs typeface="Microsoft Sans Serif"/>
              </a:rPr>
              <a:t>cada </a:t>
            </a:r>
            <a:r>
              <a:rPr sz="700" spc="-30" dirty="0">
                <a:latin typeface="Microsoft Sans Serif"/>
                <a:cs typeface="Microsoft Sans Serif"/>
              </a:rPr>
              <a:t>MGPS </a:t>
            </a:r>
            <a:r>
              <a:rPr sz="700" spc="25" dirty="0">
                <a:latin typeface="Microsoft Sans Serif"/>
                <a:cs typeface="Microsoft Sans Serif"/>
              </a:rPr>
              <a:t>puede </a:t>
            </a:r>
            <a:r>
              <a:rPr sz="700" spc="15" dirty="0">
                <a:latin typeface="Microsoft Sans Serif"/>
                <a:cs typeface="Microsoft Sans Serif"/>
              </a:rPr>
              <a:t>ser </a:t>
            </a:r>
            <a:r>
              <a:rPr sz="700" spc="20" dirty="0">
                <a:latin typeface="Microsoft Sans Serif"/>
                <a:cs typeface="Microsoft Sans Serif"/>
              </a:rPr>
              <a:t> </a:t>
            </a:r>
            <a:r>
              <a:rPr sz="700" spc="30" dirty="0">
                <a:latin typeface="Microsoft Sans Serif"/>
                <a:cs typeface="Microsoft Sans Serif"/>
              </a:rPr>
              <a:t>determinado </a:t>
            </a:r>
            <a:r>
              <a:rPr sz="700" spc="40" dirty="0">
                <a:latin typeface="Microsoft Sans Serif"/>
                <a:cs typeface="Microsoft Sans Serif"/>
              </a:rPr>
              <a:t>por </a:t>
            </a:r>
            <a:r>
              <a:rPr sz="700" spc="10" dirty="0">
                <a:latin typeface="Microsoft Sans Serif"/>
                <a:cs typeface="Microsoft Sans Serif"/>
              </a:rPr>
              <a:t>el </a:t>
            </a:r>
            <a:r>
              <a:rPr sz="700" spc="15" dirty="0">
                <a:latin typeface="Microsoft Sans Serif"/>
                <a:cs typeface="Microsoft Sans Serif"/>
              </a:rPr>
              <a:t>sistema </a:t>
            </a:r>
            <a:r>
              <a:rPr sz="700" spc="20" dirty="0">
                <a:latin typeface="Microsoft Sans Serif"/>
                <a:cs typeface="Microsoft Sans Serif"/>
              </a:rPr>
              <a:t>de </a:t>
            </a:r>
            <a:r>
              <a:rPr sz="700" spc="30" dirty="0">
                <a:latin typeface="Microsoft Sans Serif"/>
                <a:cs typeface="Microsoft Sans Serif"/>
              </a:rPr>
              <a:t>control </a:t>
            </a:r>
            <a:r>
              <a:rPr sz="700" spc="20" dirty="0">
                <a:latin typeface="Microsoft Sans Serif"/>
                <a:cs typeface="Microsoft Sans Serif"/>
              </a:rPr>
              <a:t>de </a:t>
            </a:r>
            <a:r>
              <a:rPr sz="700" spc="10" dirty="0">
                <a:latin typeface="Microsoft Sans Serif"/>
                <a:cs typeface="Microsoft Sans Serif"/>
              </a:rPr>
              <a:t>la </a:t>
            </a:r>
            <a:r>
              <a:rPr sz="700" spc="15" dirty="0">
                <a:latin typeface="Microsoft Sans Serif"/>
                <a:cs typeface="Microsoft Sans Serif"/>
              </a:rPr>
              <a:t>estación </a:t>
            </a:r>
            <a:r>
              <a:rPr sz="700" spc="35" dirty="0">
                <a:latin typeface="Microsoft Sans Serif"/>
                <a:cs typeface="Microsoft Sans Serif"/>
              </a:rPr>
              <a:t>interrogando </a:t>
            </a:r>
            <a:r>
              <a:rPr sz="700" spc="40" dirty="0">
                <a:latin typeface="Microsoft Sans Serif"/>
                <a:cs typeface="Microsoft Sans Serif"/>
              </a:rPr>
              <a:t> </a:t>
            </a:r>
            <a:r>
              <a:rPr sz="700" spc="15" dirty="0">
                <a:latin typeface="Microsoft Sans Serif"/>
                <a:cs typeface="Microsoft Sans Serif"/>
              </a:rPr>
              <a:t>cíclicamente </a:t>
            </a:r>
            <a:r>
              <a:rPr sz="700" spc="10" dirty="0">
                <a:latin typeface="Microsoft Sans Serif"/>
                <a:cs typeface="Microsoft Sans Serif"/>
              </a:rPr>
              <a:t>la </a:t>
            </a:r>
            <a:r>
              <a:rPr sz="700" spc="30" dirty="0">
                <a:latin typeface="Microsoft Sans Serif"/>
                <a:cs typeface="Microsoft Sans Serif"/>
              </a:rPr>
              <a:t>función </a:t>
            </a:r>
            <a:r>
              <a:rPr sz="700" spc="20" dirty="0">
                <a:latin typeface="Microsoft Sans Serif"/>
                <a:cs typeface="Microsoft Sans Serif"/>
              </a:rPr>
              <a:t>de diagnóstico </a:t>
            </a:r>
            <a:r>
              <a:rPr sz="700" dirty="0">
                <a:latin typeface="Microsoft Sans Serif"/>
                <a:cs typeface="Microsoft Sans Serif"/>
              </a:rPr>
              <a:t>a </a:t>
            </a:r>
            <a:r>
              <a:rPr sz="700" spc="15" dirty="0">
                <a:latin typeface="Microsoft Sans Serif"/>
                <a:cs typeface="Microsoft Sans Serif"/>
              </a:rPr>
              <a:t>través </a:t>
            </a:r>
            <a:r>
              <a:rPr sz="700" spc="20" dirty="0">
                <a:latin typeface="Microsoft Sans Serif"/>
                <a:cs typeface="Microsoft Sans Serif"/>
              </a:rPr>
              <a:t>del </a:t>
            </a:r>
            <a:r>
              <a:rPr sz="700" spc="10" dirty="0">
                <a:latin typeface="Microsoft Sans Serif"/>
                <a:cs typeface="Microsoft Sans Serif"/>
              </a:rPr>
              <a:t>enlace </a:t>
            </a:r>
            <a:r>
              <a:rPr sz="700" spc="20" dirty="0">
                <a:latin typeface="Microsoft Sans Serif"/>
                <a:cs typeface="Microsoft Sans Serif"/>
              </a:rPr>
              <a:t>de </a:t>
            </a:r>
            <a:r>
              <a:rPr sz="700" spc="25" dirty="0">
                <a:latin typeface="Microsoft Sans Serif"/>
                <a:cs typeface="Microsoft Sans Serif"/>
              </a:rPr>
              <a:t> </a:t>
            </a:r>
            <a:r>
              <a:rPr sz="700" spc="15" dirty="0">
                <a:latin typeface="Microsoft Sans Serif"/>
                <a:cs typeface="Microsoft Sans Serif"/>
              </a:rPr>
              <a:t>comunicaciones. </a:t>
            </a:r>
            <a:r>
              <a:rPr sz="700" spc="-10" dirty="0">
                <a:latin typeface="Microsoft Sans Serif"/>
                <a:cs typeface="Microsoft Sans Serif"/>
              </a:rPr>
              <a:t>Esta </a:t>
            </a:r>
            <a:r>
              <a:rPr sz="700" spc="15" dirty="0">
                <a:latin typeface="Microsoft Sans Serif"/>
                <a:cs typeface="Microsoft Sans Serif"/>
              </a:rPr>
              <a:t>verificación </a:t>
            </a:r>
            <a:r>
              <a:rPr sz="700" spc="30" dirty="0">
                <a:latin typeface="Microsoft Sans Serif"/>
                <a:cs typeface="Microsoft Sans Serif"/>
              </a:rPr>
              <a:t>confirma que </a:t>
            </a:r>
            <a:r>
              <a:rPr sz="700" spc="10" dirty="0">
                <a:latin typeface="Microsoft Sans Serif"/>
                <a:cs typeface="Microsoft Sans Serif"/>
              </a:rPr>
              <a:t>el </a:t>
            </a:r>
            <a:r>
              <a:rPr sz="700" spc="15" dirty="0">
                <a:latin typeface="Microsoft Sans Serif"/>
                <a:cs typeface="Microsoft Sans Serif"/>
              </a:rPr>
              <a:t>sistema </a:t>
            </a:r>
            <a:r>
              <a:rPr sz="700" spc="20" dirty="0">
                <a:latin typeface="Microsoft Sans Serif"/>
                <a:cs typeface="Microsoft Sans Serif"/>
              </a:rPr>
              <a:t>de </a:t>
            </a:r>
            <a:r>
              <a:rPr sz="700" spc="30" dirty="0">
                <a:latin typeface="Microsoft Sans Serif"/>
                <a:cs typeface="Microsoft Sans Serif"/>
              </a:rPr>
              <a:t>autocontrol </a:t>
            </a:r>
            <a:r>
              <a:rPr sz="700" spc="35" dirty="0">
                <a:latin typeface="Microsoft Sans Serif"/>
                <a:cs typeface="Microsoft Sans Serif"/>
              </a:rPr>
              <a:t> </a:t>
            </a:r>
            <a:r>
              <a:rPr sz="700" spc="10" dirty="0">
                <a:latin typeface="Microsoft Sans Serif"/>
                <a:cs typeface="Microsoft Sans Serif"/>
              </a:rPr>
              <a:t>está </a:t>
            </a:r>
            <a:r>
              <a:rPr sz="700" spc="30" dirty="0">
                <a:latin typeface="Microsoft Sans Serif"/>
                <a:cs typeface="Microsoft Sans Serif"/>
              </a:rPr>
              <a:t>funcionando </a:t>
            </a:r>
            <a:r>
              <a:rPr sz="700" spc="5" dirty="0">
                <a:latin typeface="Microsoft Sans Serif"/>
                <a:cs typeface="Microsoft Sans Serif"/>
              </a:rPr>
              <a:t>y </a:t>
            </a:r>
            <a:r>
              <a:rPr sz="700" spc="30" dirty="0">
                <a:latin typeface="Microsoft Sans Serif"/>
                <a:cs typeface="Microsoft Sans Serif"/>
              </a:rPr>
              <a:t>que </a:t>
            </a:r>
            <a:r>
              <a:rPr sz="700" spc="10" dirty="0">
                <a:latin typeface="Microsoft Sans Serif"/>
                <a:cs typeface="Microsoft Sans Serif"/>
              </a:rPr>
              <a:t>la </a:t>
            </a:r>
            <a:r>
              <a:rPr sz="700" spc="25" dirty="0">
                <a:latin typeface="Microsoft Sans Serif"/>
                <a:cs typeface="Microsoft Sans Serif"/>
              </a:rPr>
              <a:t>protección </a:t>
            </a:r>
            <a:r>
              <a:rPr sz="700" spc="10" dirty="0">
                <a:latin typeface="Microsoft Sans Serif"/>
                <a:cs typeface="Microsoft Sans Serif"/>
              </a:rPr>
              <a:t>está </a:t>
            </a:r>
            <a:r>
              <a:rPr sz="700" spc="20" dirty="0">
                <a:latin typeface="Microsoft Sans Serif"/>
                <a:cs typeface="Microsoft Sans Serif"/>
              </a:rPr>
              <a:t>disponible. </a:t>
            </a:r>
            <a:r>
              <a:rPr sz="700" spc="-10" dirty="0">
                <a:latin typeface="Microsoft Sans Serif"/>
                <a:cs typeface="Microsoft Sans Serif"/>
              </a:rPr>
              <a:t>La </a:t>
            </a:r>
            <a:r>
              <a:rPr sz="700" spc="25" dirty="0">
                <a:latin typeface="Microsoft Sans Serif"/>
                <a:cs typeface="Microsoft Sans Serif"/>
              </a:rPr>
              <a:t>mayoría </a:t>
            </a:r>
            <a:r>
              <a:rPr sz="700" spc="20" dirty="0">
                <a:latin typeface="Microsoft Sans Serif"/>
                <a:cs typeface="Microsoft Sans Serif"/>
              </a:rPr>
              <a:t>de </a:t>
            </a:r>
            <a:r>
              <a:rPr sz="700" dirty="0">
                <a:latin typeface="Microsoft Sans Serif"/>
                <a:cs typeface="Microsoft Sans Serif"/>
              </a:rPr>
              <a:t>las </a:t>
            </a:r>
            <a:r>
              <a:rPr sz="700" spc="5" dirty="0">
                <a:latin typeface="Microsoft Sans Serif"/>
                <a:cs typeface="Microsoft Sans Serif"/>
              </a:rPr>
              <a:t> </a:t>
            </a:r>
            <a:r>
              <a:rPr sz="700" spc="20" dirty="0">
                <a:latin typeface="Microsoft Sans Serif"/>
                <a:cs typeface="Microsoft Sans Serif"/>
              </a:rPr>
              <a:t>funciones disponibles en </a:t>
            </a:r>
            <a:r>
              <a:rPr sz="700" spc="15" dirty="0">
                <a:latin typeface="Microsoft Sans Serif"/>
                <a:cs typeface="Microsoft Sans Serif"/>
              </a:rPr>
              <a:t>varios </a:t>
            </a:r>
            <a:r>
              <a:rPr sz="700" spc="-30" dirty="0">
                <a:latin typeface="Microsoft Sans Serif"/>
                <a:cs typeface="Microsoft Sans Serif"/>
              </a:rPr>
              <a:t>MGPS </a:t>
            </a:r>
            <a:r>
              <a:rPr sz="700" spc="-5" dirty="0">
                <a:latin typeface="Microsoft Sans Serif"/>
                <a:cs typeface="Microsoft Sans Serif"/>
              </a:rPr>
              <a:t>se </a:t>
            </a:r>
            <a:r>
              <a:rPr sz="700" spc="30" dirty="0">
                <a:latin typeface="Microsoft Sans Serif"/>
                <a:cs typeface="Microsoft Sans Serif"/>
              </a:rPr>
              <a:t>muestran </a:t>
            </a:r>
            <a:r>
              <a:rPr sz="700" spc="20" dirty="0">
                <a:latin typeface="Microsoft Sans Serif"/>
                <a:cs typeface="Microsoft Sans Serif"/>
              </a:rPr>
              <a:t>en </a:t>
            </a:r>
            <a:r>
              <a:rPr sz="700" spc="10" dirty="0">
                <a:latin typeface="Microsoft Sans Serif"/>
                <a:cs typeface="Microsoft Sans Serif"/>
              </a:rPr>
              <a:t>la </a:t>
            </a:r>
            <a:r>
              <a:rPr sz="700" spc="-5" dirty="0">
                <a:latin typeface="Microsoft Sans Serif"/>
                <a:cs typeface="Microsoft Sans Serif"/>
              </a:rPr>
              <a:t>Fig. </a:t>
            </a:r>
            <a:r>
              <a:rPr sz="700" dirty="0">
                <a:latin typeface="Microsoft Sans Serif"/>
                <a:cs typeface="Microsoft Sans Serif"/>
              </a:rPr>
              <a:t>2. </a:t>
            </a:r>
            <a:r>
              <a:rPr sz="700" spc="-15" dirty="0">
                <a:latin typeface="Microsoft Sans Serif"/>
                <a:cs typeface="Microsoft Sans Serif"/>
              </a:rPr>
              <a:t>Las </a:t>
            </a:r>
            <a:r>
              <a:rPr sz="700" spc="-10" dirty="0">
                <a:latin typeface="Microsoft Sans Serif"/>
                <a:cs typeface="Microsoft Sans Serif"/>
              </a:rPr>
              <a:t> </a:t>
            </a:r>
            <a:r>
              <a:rPr sz="700" spc="20" dirty="0">
                <a:latin typeface="Microsoft Sans Serif"/>
                <a:cs typeface="Microsoft Sans Serif"/>
              </a:rPr>
              <a:t>funciones</a:t>
            </a:r>
            <a:r>
              <a:rPr sz="700" dirty="0">
                <a:latin typeface="Microsoft Sans Serif"/>
                <a:cs typeface="Microsoft Sans Serif"/>
              </a:rPr>
              <a:t> </a:t>
            </a:r>
            <a:r>
              <a:rPr sz="700" spc="10" dirty="0">
                <a:latin typeface="Microsoft Sans Serif"/>
                <a:cs typeface="Microsoft Sans Serif"/>
              </a:rPr>
              <a:t>reales</a:t>
            </a:r>
            <a:r>
              <a:rPr sz="700" dirty="0">
                <a:latin typeface="Microsoft Sans Serif"/>
                <a:cs typeface="Microsoft Sans Serif"/>
              </a:rPr>
              <a:t> </a:t>
            </a:r>
            <a:r>
              <a:rPr sz="700" spc="20" dirty="0">
                <a:latin typeface="Microsoft Sans Serif"/>
                <a:cs typeface="Microsoft Sans Serif"/>
              </a:rPr>
              <a:t>disponibles</a:t>
            </a:r>
            <a:r>
              <a:rPr sz="700" dirty="0">
                <a:latin typeface="Microsoft Sans Serif"/>
                <a:cs typeface="Microsoft Sans Serif"/>
              </a:rPr>
              <a:t> </a:t>
            </a:r>
            <a:r>
              <a:rPr sz="700" spc="25" dirty="0">
                <a:latin typeface="Microsoft Sans Serif"/>
                <a:cs typeface="Microsoft Sans Serif"/>
              </a:rPr>
              <a:t>dependen</a:t>
            </a:r>
            <a:r>
              <a:rPr sz="700" spc="5" dirty="0">
                <a:latin typeface="Microsoft Sans Serif"/>
                <a:cs typeface="Microsoft Sans Serif"/>
              </a:rPr>
              <a:t> </a:t>
            </a:r>
            <a:r>
              <a:rPr sz="700" spc="20" dirty="0">
                <a:latin typeface="Microsoft Sans Serif"/>
                <a:cs typeface="Microsoft Sans Serif"/>
              </a:rPr>
              <a:t>del</a:t>
            </a:r>
            <a:r>
              <a:rPr sz="700" dirty="0">
                <a:latin typeface="Microsoft Sans Serif"/>
                <a:cs typeface="Microsoft Sans Serif"/>
              </a:rPr>
              <a:t> </a:t>
            </a:r>
            <a:r>
              <a:rPr sz="700" spc="-30" dirty="0">
                <a:latin typeface="Microsoft Sans Serif"/>
                <a:cs typeface="Microsoft Sans Serif"/>
              </a:rPr>
              <a:t>MGPS</a:t>
            </a:r>
            <a:r>
              <a:rPr sz="700" dirty="0">
                <a:latin typeface="Microsoft Sans Serif"/>
                <a:cs typeface="Microsoft Sans Serif"/>
              </a:rPr>
              <a:t> </a:t>
            </a:r>
            <a:r>
              <a:rPr sz="700" spc="10" dirty="0">
                <a:latin typeface="Microsoft Sans Serif"/>
                <a:cs typeface="Microsoft Sans Serif"/>
              </a:rPr>
              <a:t>específico</a:t>
            </a:r>
            <a:r>
              <a:rPr sz="700" spc="5" dirty="0">
                <a:latin typeface="Microsoft Sans Serif"/>
                <a:cs typeface="Microsoft Sans Serif"/>
              </a:rPr>
              <a:t> </a:t>
            </a:r>
            <a:r>
              <a:rPr sz="700" spc="10" dirty="0">
                <a:latin typeface="Microsoft Sans Serif"/>
                <a:cs typeface="Microsoft Sans Serif"/>
              </a:rPr>
              <a:t>seleccionado.</a:t>
            </a:r>
            <a:endParaRPr sz="700">
              <a:latin typeface="Microsoft Sans Serif"/>
              <a:cs typeface="Microsoft Sans Serif"/>
            </a:endParaRPr>
          </a:p>
        </p:txBody>
      </p:sp>
      <p:sp>
        <p:nvSpPr>
          <p:cNvPr id="139" name="object 139"/>
          <p:cNvSpPr txBox="1"/>
          <p:nvPr/>
        </p:nvSpPr>
        <p:spPr>
          <a:xfrm>
            <a:off x="9100216" y="5933459"/>
            <a:ext cx="6688936" cy="166841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 marR="5080">
              <a:lnSpc>
                <a:spcPct val="142900"/>
              </a:lnSpc>
              <a:spcBef>
                <a:spcPts val="100"/>
              </a:spcBef>
            </a:pPr>
            <a:r>
              <a:rPr sz="700" spc="10" dirty="0">
                <a:latin typeface="Microsoft Sans Serif"/>
                <a:cs typeface="Microsoft Sans Serif"/>
              </a:rPr>
              <a:t>Además, </a:t>
            </a:r>
            <a:r>
              <a:rPr sz="700" dirty="0">
                <a:latin typeface="Microsoft Sans Serif"/>
                <a:cs typeface="Microsoft Sans Serif"/>
              </a:rPr>
              <a:t>las </a:t>
            </a:r>
            <a:r>
              <a:rPr sz="700" spc="20" dirty="0">
                <a:latin typeface="Microsoft Sans Serif"/>
                <a:cs typeface="Microsoft Sans Serif"/>
              </a:rPr>
              <a:t>entradas </a:t>
            </a:r>
            <a:r>
              <a:rPr sz="700" spc="-35" dirty="0">
                <a:latin typeface="Microsoft Sans Serif"/>
                <a:cs typeface="Microsoft Sans Serif"/>
              </a:rPr>
              <a:t>(CT, </a:t>
            </a:r>
            <a:r>
              <a:rPr sz="700" spc="-45" dirty="0">
                <a:latin typeface="Microsoft Sans Serif"/>
                <a:cs typeface="Microsoft Sans Serif"/>
              </a:rPr>
              <a:t>VT </a:t>
            </a:r>
            <a:r>
              <a:rPr sz="700" spc="5" dirty="0">
                <a:latin typeface="Microsoft Sans Serif"/>
                <a:cs typeface="Microsoft Sans Serif"/>
              </a:rPr>
              <a:t>y </a:t>
            </a:r>
            <a:r>
              <a:rPr sz="700" spc="-35" dirty="0">
                <a:latin typeface="Microsoft Sans Serif"/>
                <a:cs typeface="Microsoft Sans Serif"/>
              </a:rPr>
              <a:t>RTD </a:t>
            </a:r>
            <a:r>
              <a:rPr sz="700" spc="20" dirty="0">
                <a:latin typeface="Microsoft Sans Serif"/>
                <a:cs typeface="Microsoft Sans Serif"/>
              </a:rPr>
              <a:t>[detectores de </a:t>
            </a:r>
            <a:r>
              <a:rPr sz="700" spc="35" dirty="0">
                <a:latin typeface="Microsoft Sans Serif"/>
                <a:cs typeface="Microsoft Sans Serif"/>
              </a:rPr>
              <a:t>temperatura </a:t>
            </a:r>
            <a:r>
              <a:rPr sz="700" spc="20" dirty="0">
                <a:latin typeface="Microsoft Sans Serif"/>
                <a:cs typeface="Microsoft Sans Serif"/>
              </a:rPr>
              <a:t>de </a:t>
            </a:r>
            <a:r>
              <a:rPr sz="700" spc="25" dirty="0">
                <a:latin typeface="Microsoft Sans Serif"/>
                <a:cs typeface="Microsoft Sans Serif"/>
              </a:rPr>
              <a:t> </a:t>
            </a:r>
            <a:r>
              <a:rPr sz="700" spc="15" dirty="0">
                <a:latin typeface="Microsoft Sans Serif"/>
                <a:cs typeface="Microsoft Sans Serif"/>
              </a:rPr>
              <a:t>resistencia],</a:t>
            </a:r>
            <a:r>
              <a:rPr sz="700" spc="-5" dirty="0">
                <a:latin typeface="Microsoft Sans Serif"/>
                <a:cs typeface="Microsoft Sans Serif"/>
              </a:rPr>
              <a:t> </a:t>
            </a:r>
            <a:r>
              <a:rPr sz="700" dirty="0">
                <a:latin typeface="Microsoft Sans Serif"/>
                <a:cs typeface="Microsoft Sans Serif"/>
              </a:rPr>
              <a:t>etc.) </a:t>
            </a:r>
            <a:r>
              <a:rPr sz="700" spc="30" dirty="0">
                <a:latin typeface="Microsoft Sans Serif"/>
                <a:cs typeface="Microsoft Sans Serif"/>
              </a:rPr>
              <a:t>que</a:t>
            </a:r>
            <a:r>
              <a:rPr sz="700" dirty="0">
                <a:latin typeface="Microsoft Sans Serif"/>
                <a:cs typeface="Microsoft Sans Serif"/>
              </a:rPr>
              <a:t> </a:t>
            </a:r>
            <a:r>
              <a:rPr sz="700" spc="-5" dirty="0">
                <a:latin typeface="Microsoft Sans Serif"/>
                <a:cs typeface="Microsoft Sans Serif"/>
              </a:rPr>
              <a:t>se </a:t>
            </a:r>
            <a:r>
              <a:rPr sz="700" spc="30" dirty="0">
                <a:latin typeface="Microsoft Sans Serif"/>
                <a:cs typeface="Microsoft Sans Serif"/>
              </a:rPr>
              <a:t>muestran</a:t>
            </a:r>
            <a:r>
              <a:rPr sz="700" dirty="0">
                <a:latin typeface="Microsoft Sans Serif"/>
                <a:cs typeface="Microsoft Sans Serif"/>
              </a:rPr>
              <a:t> </a:t>
            </a:r>
            <a:r>
              <a:rPr sz="700" spc="30" dirty="0">
                <a:latin typeface="Microsoft Sans Serif"/>
                <a:cs typeface="Microsoft Sans Serif"/>
              </a:rPr>
              <a:t>pueden</a:t>
            </a:r>
            <a:r>
              <a:rPr sz="700" dirty="0">
                <a:latin typeface="Microsoft Sans Serif"/>
                <a:cs typeface="Microsoft Sans Serif"/>
              </a:rPr>
              <a:t> </a:t>
            </a:r>
            <a:r>
              <a:rPr sz="700" spc="20" dirty="0">
                <a:latin typeface="Microsoft Sans Serif"/>
                <a:cs typeface="Microsoft Sans Serif"/>
              </a:rPr>
              <a:t>variar</a:t>
            </a:r>
            <a:r>
              <a:rPr sz="700" dirty="0">
                <a:latin typeface="Microsoft Sans Serif"/>
                <a:cs typeface="Microsoft Sans Serif"/>
              </a:rPr>
              <a:t> </a:t>
            </a:r>
            <a:r>
              <a:rPr sz="700" spc="20" dirty="0">
                <a:latin typeface="Microsoft Sans Serif"/>
                <a:cs typeface="Microsoft Sans Serif"/>
              </a:rPr>
              <a:t>según</a:t>
            </a:r>
            <a:r>
              <a:rPr sz="700" spc="-5" dirty="0">
                <a:latin typeface="Microsoft Sans Serif"/>
                <a:cs typeface="Microsoft Sans Serif"/>
              </a:rPr>
              <a:t> </a:t>
            </a:r>
            <a:r>
              <a:rPr sz="700" dirty="0">
                <a:latin typeface="Microsoft Sans Serif"/>
                <a:cs typeface="Microsoft Sans Serif"/>
              </a:rPr>
              <a:t>las </a:t>
            </a:r>
            <a:r>
              <a:rPr sz="700" spc="20" dirty="0">
                <a:latin typeface="Microsoft Sans Serif"/>
                <a:cs typeface="Microsoft Sans Serif"/>
              </a:rPr>
              <a:t>funciones </a:t>
            </a:r>
            <a:r>
              <a:rPr sz="700" spc="-170" dirty="0">
                <a:latin typeface="Microsoft Sans Serif"/>
                <a:cs typeface="Microsoft Sans Serif"/>
              </a:rPr>
              <a:t> </a:t>
            </a:r>
            <a:r>
              <a:rPr sz="700" spc="5" dirty="0">
                <a:latin typeface="Microsoft Sans Serif"/>
                <a:cs typeface="Microsoft Sans Serif"/>
              </a:rPr>
              <a:t>específicas</a:t>
            </a:r>
            <a:r>
              <a:rPr sz="700" spc="-10" dirty="0">
                <a:latin typeface="Microsoft Sans Serif"/>
                <a:cs typeface="Microsoft Sans Serif"/>
              </a:rPr>
              <a:t> </a:t>
            </a:r>
            <a:r>
              <a:rPr sz="700" spc="15" dirty="0">
                <a:latin typeface="Microsoft Sans Serif"/>
                <a:cs typeface="Microsoft Sans Serif"/>
              </a:rPr>
              <a:t>utilizadas.</a:t>
            </a:r>
            <a:endParaRPr sz="700">
              <a:latin typeface="Microsoft Sans Serif"/>
              <a:cs typeface="Microsoft Sans Serif"/>
            </a:endParaRPr>
          </a:p>
        </p:txBody>
      </p:sp>
      <p:sp>
        <p:nvSpPr>
          <p:cNvPr id="140" name="object 140"/>
          <p:cNvSpPr txBox="1"/>
          <p:nvPr/>
        </p:nvSpPr>
        <p:spPr>
          <a:xfrm>
            <a:off x="9100216" y="6518939"/>
            <a:ext cx="7425172" cy="1221104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sz="650" spc="-35" dirty="0">
                <a:latin typeface="Microsoft Sans Serif"/>
                <a:cs typeface="Microsoft Sans Serif"/>
              </a:rPr>
              <a:t>C.</a:t>
            </a:r>
            <a:r>
              <a:rPr sz="650" spc="-5" dirty="0">
                <a:latin typeface="Microsoft Sans Serif"/>
                <a:cs typeface="Microsoft Sans Serif"/>
              </a:rPr>
              <a:t> </a:t>
            </a:r>
            <a:r>
              <a:rPr sz="650" spc="5" dirty="0">
                <a:latin typeface="Microsoft Sans Serif"/>
                <a:cs typeface="Microsoft Sans Serif"/>
              </a:rPr>
              <a:t>Esquemas</a:t>
            </a:r>
            <a:r>
              <a:rPr sz="650" dirty="0">
                <a:latin typeface="Microsoft Sans Serif"/>
                <a:cs typeface="Microsoft Sans Serif"/>
              </a:rPr>
              <a:t> </a:t>
            </a:r>
            <a:r>
              <a:rPr sz="650" spc="20" dirty="0">
                <a:latin typeface="Microsoft Sans Serif"/>
                <a:cs typeface="Microsoft Sans Serif"/>
              </a:rPr>
              <a:t>de</a:t>
            </a:r>
            <a:r>
              <a:rPr sz="650" dirty="0">
                <a:latin typeface="Microsoft Sans Serif"/>
                <a:cs typeface="Microsoft Sans Serif"/>
              </a:rPr>
              <a:t> </a:t>
            </a:r>
            <a:r>
              <a:rPr sz="650" spc="20" dirty="0">
                <a:latin typeface="Microsoft Sans Serif"/>
                <a:cs typeface="Microsoft Sans Serif"/>
              </a:rPr>
              <a:t>disparo</a:t>
            </a:r>
            <a:r>
              <a:rPr sz="650" spc="-5" dirty="0">
                <a:latin typeface="Microsoft Sans Serif"/>
                <a:cs typeface="Microsoft Sans Serif"/>
              </a:rPr>
              <a:t> </a:t>
            </a:r>
            <a:r>
              <a:rPr sz="650" spc="20" dirty="0">
                <a:latin typeface="Microsoft Sans Serif"/>
                <a:cs typeface="Microsoft Sans Serif"/>
              </a:rPr>
              <a:t>de</a:t>
            </a:r>
            <a:r>
              <a:rPr sz="650" dirty="0">
                <a:latin typeface="Microsoft Sans Serif"/>
                <a:cs typeface="Microsoft Sans Serif"/>
              </a:rPr>
              <a:t> </a:t>
            </a:r>
            <a:r>
              <a:rPr sz="650" spc="10" dirty="0">
                <a:latin typeface="Microsoft Sans Serif"/>
                <a:cs typeface="Microsoft Sans Serif"/>
              </a:rPr>
              <a:t>la</a:t>
            </a:r>
            <a:r>
              <a:rPr sz="650" dirty="0">
                <a:latin typeface="Microsoft Sans Serif"/>
                <a:cs typeface="Microsoft Sans Serif"/>
              </a:rPr>
              <a:t> </a:t>
            </a:r>
            <a:r>
              <a:rPr sz="650" spc="25" dirty="0">
                <a:latin typeface="Microsoft Sans Serif"/>
                <a:cs typeface="Microsoft Sans Serif"/>
              </a:rPr>
              <a:t>función</a:t>
            </a:r>
            <a:r>
              <a:rPr sz="650" dirty="0">
                <a:latin typeface="Microsoft Sans Serif"/>
                <a:cs typeface="Microsoft Sans Serif"/>
              </a:rPr>
              <a:t> </a:t>
            </a:r>
            <a:r>
              <a:rPr sz="650" spc="20" dirty="0">
                <a:latin typeface="Microsoft Sans Serif"/>
                <a:cs typeface="Microsoft Sans Serif"/>
              </a:rPr>
              <a:t>de</a:t>
            </a:r>
            <a:r>
              <a:rPr sz="650" spc="-5" dirty="0">
                <a:latin typeface="Microsoft Sans Serif"/>
                <a:cs typeface="Microsoft Sans Serif"/>
              </a:rPr>
              <a:t> </a:t>
            </a:r>
            <a:r>
              <a:rPr sz="650" spc="20" dirty="0">
                <a:latin typeface="Microsoft Sans Serif"/>
                <a:cs typeface="Microsoft Sans Serif"/>
              </a:rPr>
              <a:t>protección</a:t>
            </a:r>
            <a:endParaRPr sz="650">
              <a:latin typeface="Microsoft Sans Serif"/>
              <a:cs typeface="Microsoft Sans Serif"/>
            </a:endParaRPr>
          </a:p>
          <a:p>
            <a:pPr marL="12700" marR="5080" indent="153670">
              <a:lnSpc>
                <a:spcPct val="133600"/>
              </a:lnSpc>
              <a:spcBef>
                <a:spcPts val="245"/>
              </a:spcBef>
            </a:pPr>
            <a:r>
              <a:rPr sz="750" spc="-15" dirty="0">
                <a:latin typeface="Microsoft Sans Serif"/>
                <a:cs typeface="Microsoft Sans Serif"/>
              </a:rPr>
              <a:t>La </a:t>
            </a:r>
            <a:r>
              <a:rPr sz="750" spc="10" dirty="0">
                <a:latin typeface="Microsoft Sans Serif"/>
                <a:cs typeface="Microsoft Sans Serif"/>
              </a:rPr>
              <a:t>selección </a:t>
            </a:r>
            <a:r>
              <a:rPr sz="750" spc="25" dirty="0">
                <a:latin typeface="Microsoft Sans Serif"/>
                <a:cs typeface="Microsoft Sans Serif"/>
              </a:rPr>
              <a:t>de </a:t>
            </a:r>
            <a:r>
              <a:rPr sz="750" spc="30" dirty="0">
                <a:latin typeface="Microsoft Sans Serif"/>
                <a:cs typeface="Microsoft Sans Serif"/>
              </a:rPr>
              <a:t>una </a:t>
            </a:r>
            <a:r>
              <a:rPr sz="750" spc="10" dirty="0">
                <a:latin typeface="Microsoft Sans Serif"/>
                <a:cs typeface="Microsoft Sans Serif"/>
              </a:rPr>
              <a:t>acción </a:t>
            </a:r>
            <a:r>
              <a:rPr sz="750" spc="25" dirty="0">
                <a:latin typeface="Microsoft Sans Serif"/>
                <a:cs typeface="Microsoft Sans Serif"/>
              </a:rPr>
              <a:t>de disparo </a:t>
            </a:r>
            <a:r>
              <a:rPr sz="750" spc="35" dirty="0">
                <a:latin typeface="Microsoft Sans Serif"/>
                <a:cs typeface="Microsoft Sans Serif"/>
              </a:rPr>
              <a:t>o </a:t>
            </a:r>
            <a:r>
              <a:rPr sz="750" spc="25" dirty="0">
                <a:latin typeface="Microsoft Sans Serif"/>
                <a:cs typeface="Microsoft Sans Serif"/>
              </a:rPr>
              <a:t>alarma </a:t>
            </a:r>
            <a:r>
              <a:rPr sz="750" spc="30" dirty="0">
                <a:latin typeface="Microsoft Sans Serif"/>
                <a:cs typeface="Microsoft Sans Serif"/>
              </a:rPr>
              <a:t>producida </a:t>
            </a:r>
            <a:r>
              <a:rPr sz="750" spc="45" dirty="0">
                <a:latin typeface="Microsoft Sans Serif"/>
                <a:cs typeface="Microsoft Sans Serif"/>
              </a:rPr>
              <a:t>por </a:t>
            </a:r>
            <a:r>
              <a:rPr sz="750" spc="10" dirty="0">
                <a:latin typeface="Microsoft Sans Serif"/>
                <a:cs typeface="Microsoft Sans Serif"/>
              </a:rPr>
              <a:t>la </a:t>
            </a:r>
            <a:r>
              <a:rPr sz="750" spc="15" dirty="0">
                <a:latin typeface="Microsoft Sans Serif"/>
                <a:cs typeface="Microsoft Sans Serif"/>
              </a:rPr>
              <a:t> </a:t>
            </a:r>
            <a:r>
              <a:rPr sz="750" spc="25" dirty="0">
                <a:latin typeface="Microsoft Sans Serif"/>
                <a:cs typeface="Microsoft Sans Serif"/>
              </a:rPr>
              <a:t>operación</a:t>
            </a:r>
            <a:r>
              <a:rPr sz="750" spc="5" dirty="0">
                <a:latin typeface="Microsoft Sans Serif"/>
                <a:cs typeface="Microsoft Sans Serif"/>
              </a:rPr>
              <a:t> </a:t>
            </a:r>
            <a:r>
              <a:rPr sz="750" spc="25" dirty="0">
                <a:latin typeface="Microsoft Sans Serif"/>
                <a:cs typeface="Microsoft Sans Serif"/>
              </a:rPr>
              <a:t>de</a:t>
            </a:r>
            <a:r>
              <a:rPr sz="750" spc="5" dirty="0">
                <a:latin typeface="Microsoft Sans Serif"/>
                <a:cs typeface="Microsoft Sans Serif"/>
              </a:rPr>
              <a:t> </a:t>
            </a:r>
            <a:r>
              <a:rPr sz="750" spc="25" dirty="0">
                <a:latin typeface="Microsoft Sans Serif"/>
                <a:cs typeface="Microsoft Sans Serif"/>
              </a:rPr>
              <a:t>diferentes</a:t>
            </a:r>
            <a:r>
              <a:rPr sz="750" spc="5" dirty="0">
                <a:latin typeface="Microsoft Sans Serif"/>
                <a:cs typeface="Microsoft Sans Serif"/>
              </a:rPr>
              <a:t> </a:t>
            </a:r>
            <a:r>
              <a:rPr sz="750" spc="20" dirty="0">
                <a:latin typeface="Microsoft Sans Serif"/>
                <a:cs typeface="Microsoft Sans Serif"/>
              </a:rPr>
              <a:t>funciones</a:t>
            </a:r>
            <a:r>
              <a:rPr sz="750" spc="5" dirty="0">
                <a:latin typeface="Microsoft Sans Serif"/>
                <a:cs typeface="Microsoft Sans Serif"/>
              </a:rPr>
              <a:t> </a:t>
            </a:r>
            <a:r>
              <a:rPr sz="750" spc="25" dirty="0">
                <a:latin typeface="Microsoft Sans Serif"/>
                <a:cs typeface="Microsoft Sans Serif"/>
              </a:rPr>
              <a:t>de</a:t>
            </a:r>
            <a:r>
              <a:rPr sz="750" spc="5" dirty="0">
                <a:latin typeface="Microsoft Sans Serif"/>
                <a:cs typeface="Microsoft Sans Serif"/>
              </a:rPr>
              <a:t> </a:t>
            </a:r>
            <a:r>
              <a:rPr sz="750" spc="25" dirty="0">
                <a:latin typeface="Microsoft Sans Serif"/>
                <a:cs typeface="Microsoft Sans Serif"/>
              </a:rPr>
              <a:t>protección</a:t>
            </a:r>
            <a:r>
              <a:rPr sz="750" spc="5" dirty="0">
                <a:latin typeface="Microsoft Sans Serif"/>
                <a:cs typeface="Microsoft Sans Serif"/>
              </a:rPr>
              <a:t> </a:t>
            </a:r>
            <a:r>
              <a:rPr sz="750" spc="15" dirty="0">
                <a:latin typeface="Microsoft Sans Serif"/>
                <a:cs typeface="Microsoft Sans Serif"/>
              </a:rPr>
              <a:t>varía</a:t>
            </a:r>
            <a:r>
              <a:rPr sz="750" spc="5" dirty="0">
                <a:latin typeface="Microsoft Sans Serif"/>
                <a:cs typeface="Microsoft Sans Serif"/>
              </a:rPr>
              <a:t> </a:t>
            </a:r>
            <a:r>
              <a:rPr sz="750" spc="25" dirty="0">
                <a:latin typeface="Microsoft Sans Serif"/>
                <a:cs typeface="Microsoft Sans Serif"/>
              </a:rPr>
              <a:t>según</a:t>
            </a:r>
            <a:r>
              <a:rPr sz="750" spc="5" dirty="0">
                <a:latin typeface="Microsoft Sans Serif"/>
                <a:cs typeface="Microsoft Sans Serif"/>
              </a:rPr>
              <a:t> </a:t>
            </a:r>
            <a:r>
              <a:rPr sz="750" spc="10" dirty="0">
                <a:latin typeface="Microsoft Sans Serif"/>
                <a:cs typeface="Microsoft Sans Serif"/>
              </a:rPr>
              <a:t>el</a:t>
            </a:r>
            <a:r>
              <a:rPr sz="750" spc="5" dirty="0">
                <a:latin typeface="Microsoft Sans Serif"/>
                <a:cs typeface="Microsoft Sans Serif"/>
              </a:rPr>
              <a:t> </a:t>
            </a:r>
            <a:r>
              <a:rPr sz="750" spc="20" dirty="0">
                <a:latin typeface="Microsoft Sans Serif"/>
                <a:cs typeface="Microsoft Sans Serif"/>
              </a:rPr>
              <a:t>usuario, </a:t>
            </a:r>
            <a:r>
              <a:rPr sz="750" spc="-185" dirty="0">
                <a:latin typeface="Microsoft Sans Serif"/>
                <a:cs typeface="Microsoft Sans Serif"/>
              </a:rPr>
              <a:t> </a:t>
            </a:r>
            <a:r>
              <a:rPr sz="750" spc="30" dirty="0">
                <a:latin typeface="Microsoft Sans Serif"/>
                <a:cs typeface="Microsoft Sans Serif"/>
              </a:rPr>
              <a:t>dependiendo </a:t>
            </a:r>
            <a:r>
              <a:rPr sz="750" spc="25" dirty="0">
                <a:latin typeface="Microsoft Sans Serif"/>
                <a:cs typeface="Microsoft Sans Serif"/>
              </a:rPr>
              <a:t>de </a:t>
            </a:r>
            <a:r>
              <a:rPr sz="750" spc="15" dirty="0">
                <a:latin typeface="Microsoft Sans Serif"/>
                <a:cs typeface="Microsoft Sans Serif"/>
              </a:rPr>
              <a:t>su experiencia, </a:t>
            </a:r>
            <a:r>
              <a:rPr sz="750" spc="20" dirty="0">
                <a:latin typeface="Microsoft Sans Serif"/>
                <a:cs typeface="Microsoft Sans Serif"/>
              </a:rPr>
              <a:t>filosofía, </a:t>
            </a:r>
            <a:r>
              <a:rPr sz="750" spc="30" dirty="0">
                <a:latin typeface="Microsoft Sans Serif"/>
                <a:cs typeface="Microsoft Sans Serif"/>
              </a:rPr>
              <a:t>interpretación </a:t>
            </a:r>
            <a:r>
              <a:rPr sz="750" spc="25" dirty="0">
                <a:latin typeface="Microsoft Sans Serif"/>
                <a:cs typeface="Microsoft Sans Serif"/>
              </a:rPr>
              <a:t>de </a:t>
            </a:r>
            <a:r>
              <a:rPr sz="750" spc="30" dirty="0">
                <a:latin typeface="Microsoft Sans Serif"/>
                <a:cs typeface="Microsoft Sans Serif"/>
              </a:rPr>
              <a:t>normas </a:t>
            </a:r>
            <a:r>
              <a:rPr sz="750" spc="5" dirty="0">
                <a:latin typeface="Microsoft Sans Serif"/>
                <a:cs typeface="Microsoft Sans Serif"/>
              </a:rPr>
              <a:t>y </a:t>
            </a:r>
            <a:r>
              <a:rPr sz="750" spc="10" dirty="0">
                <a:latin typeface="Microsoft Sans Serif"/>
                <a:cs typeface="Microsoft Sans Serif"/>
              </a:rPr>
              <a:t> </a:t>
            </a:r>
            <a:r>
              <a:rPr sz="750" spc="20" dirty="0">
                <a:latin typeface="Microsoft Sans Serif"/>
                <a:cs typeface="Microsoft Sans Serif"/>
              </a:rPr>
              <a:t>recomendaciones del </a:t>
            </a:r>
            <a:r>
              <a:rPr sz="750" spc="25" dirty="0">
                <a:latin typeface="Microsoft Sans Serif"/>
                <a:cs typeface="Microsoft Sans Serif"/>
              </a:rPr>
              <a:t>fabricante </a:t>
            </a:r>
            <a:r>
              <a:rPr sz="750" spc="20" dirty="0">
                <a:latin typeface="Microsoft Sans Serif"/>
                <a:cs typeface="Microsoft Sans Serif"/>
              </a:rPr>
              <a:t>del </a:t>
            </a:r>
            <a:r>
              <a:rPr sz="750" spc="30" dirty="0">
                <a:latin typeface="Microsoft Sans Serif"/>
                <a:cs typeface="Microsoft Sans Serif"/>
              </a:rPr>
              <a:t>turbina-generador. </a:t>
            </a:r>
            <a:r>
              <a:rPr sz="750" spc="25" dirty="0">
                <a:latin typeface="Microsoft Sans Serif"/>
                <a:cs typeface="Microsoft Sans Serif"/>
              </a:rPr>
              <a:t>Muchos </a:t>
            </a:r>
            <a:r>
              <a:rPr sz="750" spc="-30" dirty="0">
                <a:latin typeface="Microsoft Sans Serif"/>
                <a:cs typeface="Microsoft Sans Serif"/>
              </a:rPr>
              <a:t>MGPS </a:t>
            </a:r>
            <a:r>
              <a:rPr sz="750" spc="-25" dirty="0">
                <a:latin typeface="Microsoft Sans Serif"/>
                <a:cs typeface="Microsoft Sans Serif"/>
              </a:rPr>
              <a:t> </a:t>
            </a:r>
            <a:r>
              <a:rPr sz="750" spc="40" dirty="0">
                <a:latin typeface="Microsoft Sans Serif"/>
                <a:cs typeface="Microsoft Sans Serif"/>
              </a:rPr>
              <a:t>permiten </a:t>
            </a:r>
            <a:r>
              <a:rPr sz="750" spc="10" dirty="0">
                <a:latin typeface="Microsoft Sans Serif"/>
                <a:cs typeface="Microsoft Sans Serif"/>
              </a:rPr>
              <a:t>al </a:t>
            </a:r>
            <a:r>
              <a:rPr sz="750" spc="25" dirty="0">
                <a:latin typeface="Microsoft Sans Serif"/>
                <a:cs typeface="Microsoft Sans Serif"/>
              </a:rPr>
              <a:t>usuario </a:t>
            </a:r>
            <a:r>
              <a:rPr sz="750" spc="10" dirty="0">
                <a:latin typeface="Microsoft Sans Serif"/>
                <a:cs typeface="Microsoft Sans Serif"/>
              </a:rPr>
              <a:t>la </a:t>
            </a:r>
            <a:r>
              <a:rPr sz="750" spc="25" dirty="0">
                <a:latin typeface="Microsoft Sans Serif"/>
                <a:cs typeface="Microsoft Sans Serif"/>
              </a:rPr>
              <a:t>flexibilidad de </a:t>
            </a:r>
            <a:r>
              <a:rPr sz="750" spc="40" dirty="0">
                <a:latin typeface="Microsoft Sans Serif"/>
                <a:cs typeface="Microsoft Sans Serif"/>
              </a:rPr>
              <a:t>enrutar </a:t>
            </a:r>
            <a:r>
              <a:rPr sz="750" spc="25" dirty="0">
                <a:latin typeface="Microsoft Sans Serif"/>
                <a:cs typeface="Microsoft Sans Serif"/>
              </a:rPr>
              <a:t>cualquier </a:t>
            </a:r>
            <a:r>
              <a:rPr sz="750" spc="35" dirty="0">
                <a:latin typeface="Microsoft Sans Serif"/>
                <a:cs typeface="Microsoft Sans Serif"/>
              </a:rPr>
              <a:t>dato </a:t>
            </a:r>
            <a:r>
              <a:rPr sz="750" spc="25" dirty="0">
                <a:latin typeface="Microsoft Sans Serif"/>
                <a:cs typeface="Microsoft Sans Serif"/>
              </a:rPr>
              <a:t>de </a:t>
            </a:r>
            <a:r>
              <a:rPr sz="750" spc="30" dirty="0">
                <a:latin typeface="Microsoft Sans Serif"/>
                <a:cs typeface="Microsoft Sans Serif"/>
              </a:rPr>
              <a:t>función </a:t>
            </a:r>
            <a:r>
              <a:rPr sz="750" spc="-185" dirty="0">
                <a:latin typeface="Microsoft Sans Serif"/>
                <a:cs typeface="Microsoft Sans Serif"/>
              </a:rPr>
              <a:t> </a:t>
            </a:r>
            <a:r>
              <a:rPr sz="750" spc="25" dirty="0">
                <a:latin typeface="Microsoft Sans Serif"/>
                <a:cs typeface="Microsoft Sans Serif"/>
              </a:rPr>
              <a:t>de protección individual </a:t>
            </a:r>
            <a:r>
              <a:rPr sz="750" dirty="0">
                <a:latin typeface="Microsoft Sans Serif"/>
                <a:cs typeface="Microsoft Sans Serif"/>
              </a:rPr>
              <a:t>a </a:t>
            </a:r>
            <a:r>
              <a:rPr sz="750" spc="5" dirty="0">
                <a:latin typeface="Microsoft Sans Serif"/>
                <a:cs typeface="Microsoft Sans Serif"/>
              </a:rPr>
              <a:t>salidas </a:t>
            </a:r>
            <a:r>
              <a:rPr sz="750" spc="25" dirty="0">
                <a:latin typeface="Microsoft Sans Serif"/>
                <a:cs typeface="Microsoft Sans Serif"/>
              </a:rPr>
              <a:t>de </a:t>
            </a:r>
            <a:r>
              <a:rPr sz="750" spc="20" dirty="0">
                <a:latin typeface="Microsoft Sans Serif"/>
                <a:cs typeface="Microsoft Sans Serif"/>
              </a:rPr>
              <a:t>relé </a:t>
            </a:r>
            <a:r>
              <a:rPr sz="750" spc="25" dirty="0">
                <a:latin typeface="Microsoft Sans Serif"/>
                <a:cs typeface="Microsoft Sans Serif"/>
              </a:rPr>
              <a:t>de alarma </a:t>
            </a:r>
            <a:r>
              <a:rPr sz="750" spc="35" dirty="0">
                <a:latin typeface="Microsoft Sans Serif"/>
                <a:cs typeface="Microsoft Sans Serif"/>
              </a:rPr>
              <a:t>o </a:t>
            </a:r>
            <a:r>
              <a:rPr sz="750" spc="25" dirty="0">
                <a:latin typeface="Microsoft Sans Serif"/>
                <a:cs typeface="Microsoft Sans Serif"/>
              </a:rPr>
              <a:t>disparo </a:t>
            </a:r>
            <a:r>
              <a:rPr sz="750" spc="30" dirty="0">
                <a:latin typeface="Microsoft Sans Serif"/>
                <a:cs typeface="Microsoft Sans Serif"/>
              </a:rPr>
              <a:t> </a:t>
            </a:r>
            <a:r>
              <a:rPr sz="750" spc="5" dirty="0">
                <a:latin typeface="Microsoft Sans Serif"/>
                <a:cs typeface="Microsoft Sans Serif"/>
              </a:rPr>
              <a:t>seleccionadas. </a:t>
            </a:r>
            <a:r>
              <a:rPr sz="750" spc="-10" dirty="0">
                <a:latin typeface="Microsoft Sans Serif"/>
                <a:cs typeface="Microsoft Sans Serif"/>
              </a:rPr>
              <a:t>Este </a:t>
            </a:r>
            <a:r>
              <a:rPr sz="750" spc="20" dirty="0">
                <a:latin typeface="Microsoft Sans Serif"/>
                <a:cs typeface="Microsoft Sans Serif"/>
              </a:rPr>
              <a:t>diseño </a:t>
            </a:r>
            <a:r>
              <a:rPr sz="750" spc="35" dirty="0">
                <a:latin typeface="Microsoft Sans Serif"/>
                <a:cs typeface="Microsoft Sans Serif"/>
              </a:rPr>
              <a:t>permite configurar </a:t>
            </a:r>
            <a:r>
              <a:rPr sz="750" spc="10" dirty="0">
                <a:latin typeface="Microsoft Sans Serif"/>
                <a:cs typeface="Microsoft Sans Serif"/>
              </a:rPr>
              <a:t>el </a:t>
            </a:r>
            <a:r>
              <a:rPr sz="750" spc="20" dirty="0">
                <a:latin typeface="Microsoft Sans Serif"/>
                <a:cs typeface="Microsoft Sans Serif"/>
              </a:rPr>
              <a:t>esquema </a:t>
            </a:r>
            <a:r>
              <a:rPr sz="750" spc="25" dirty="0">
                <a:latin typeface="Microsoft Sans Serif"/>
                <a:cs typeface="Microsoft Sans Serif"/>
              </a:rPr>
              <a:t>de disparo </a:t>
            </a:r>
            <a:r>
              <a:rPr sz="750" spc="5" dirty="0">
                <a:latin typeface="Microsoft Sans Serif"/>
                <a:cs typeface="Microsoft Sans Serif"/>
              </a:rPr>
              <a:t>y </a:t>
            </a:r>
            <a:r>
              <a:rPr sz="750" spc="-185" dirty="0">
                <a:latin typeface="Microsoft Sans Serif"/>
                <a:cs typeface="Microsoft Sans Serif"/>
              </a:rPr>
              <a:t> </a:t>
            </a:r>
            <a:r>
              <a:rPr sz="750" spc="10" dirty="0">
                <a:latin typeface="Microsoft Sans Serif"/>
                <a:cs typeface="Microsoft Sans Serif"/>
              </a:rPr>
              <a:t>la </a:t>
            </a:r>
            <a:r>
              <a:rPr sz="750" spc="15" dirty="0">
                <a:latin typeface="Microsoft Sans Serif"/>
                <a:cs typeface="Microsoft Sans Serif"/>
              </a:rPr>
              <a:t>lógica </a:t>
            </a:r>
            <a:r>
              <a:rPr sz="750" spc="25" dirty="0">
                <a:latin typeface="Microsoft Sans Serif"/>
                <a:cs typeface="Microsoft Sans Serif"/>
              </a:rPr>
              <a:t>para </a:t>
            </a:r>
            <a:r>
              <a:rPr sz="750" spc="30" dirty="0">
                <a:latin typeface="Microsoft Sans Serif"/>
                <a:cs typeface="Microsoft Sans Serif"/>
              </a:rPr>
              <a:t>rutas </a:t>
            </a:r>
            <a:r>
              <a:rPr sz="750" spc="25" dirty="0">
                <a:latin typeface="Microsoft Sans Serif"/>
                <a:cs typeface="Microsoft Sans Serif"/>
              </a:rPr>
              <a:t>de disparo </a:t>
            </a:r>
            <a:r>
              <a:rPr sz="750" spc="30" dirty="0">
                <a:latin typeface="Microsoft Sans Serif"/>
                <a:cs typeface="Microsoft Sans Serif"/>
              </a:rPr>
              <a:t>redundantes </a:t>
            </a:r>
            <a:r>
              <a:rPr sz="750" spc="25" dirty="0">
                <a:latin typeface="Microsoft Sans Serif"/>
                <a:cs typeface="Microsoft Sans Serif"/>
              </a:rPr>
              <a:t>para </a:t>
            </a:r>
            <a:r>
              <a:rPr sz="750" spc="30" dirty="0">
                <a:latin typeface="Microsoft Sans Serif"/>
                <a:cs typeface="Microsoft Sans Serif"/>
              </a:rPr>
              <a:t>eliminar </a:t>
            </a:r>
            <a:r>
              <a:rPr sz="750" spc="10" dirty="0">
                <a:latin typeface="Microsoft Sans Serif"/>
                <a:cs typeface="Microsoft Sans Serif"/>
              </a:rPr>
              <a:t>fallas </a:t>
            </a:r>
            <a:r>
              <a:rPr sz="750" spc="25" dirty="0">
                <a:latin typeface="Microsoft Sans Serif"/>
                <a:cs typeface="Microsoft Sans Serif"/>
              </a:rPr>
              <a:t>de </a:t>
            </a:r>
            <a:r>
              <a:rPr sz="750" spc="30" dirty="0">
                <a:latin typeface="Microsoft Sans Serif"/>
                <a:cs typeface="Microsoft Sans Serif"/>
              </a:rPr>
              <a:t> </a:t>
            </a:r>
            <a:r>
              <a:rPr sz="750" spc="25" dirty="0">
                <a:latin typeface="Microsoft Sans Serif"/>
                <a:cs typeface="Microsoft Sans Serif"/>
              </a:rPr>
              <a:t>contingencia </a:t>
            </a:r>
            <a:r>
              <a:rPr sz="750" spc="20" dirty="0">
                <a:latin typeface="Microsoft Sans Serif"/>
                <a:cs typeface="Microsoft Sans Serif"/>
              </a:rPr>
              <a:t>única del relé </a:t>
            </a:r>
            <a:r>
              <a:rPr sz="750" spc="25" dirty="0">
                <a:latin typeface="Microsoft Sans Serif"/>
                <a:cs typeface="Microsoft Sans Serif"/>
              </a:rPr>
              <a:t>de </a:t>
            </a:r>
            <a:r>
              <a:rPr sz="750" spc="20" dirty="0">
                <a:latin typeface="Microsoft Sans Serif"/>
                <a:cs typeface="Microsoft Sans Serif"/>
              </a:rPr>
              <a:t>disparo. </a:t>
            </a:r>
            <a:r>
              <a:rPr sz="750" spc="10" dirty="0">
                <a:latin typeface="Microsoft Sans Serif"/>
                <a:cs typeface="Microsoft Sans Serif"/>
              </a:rPr>
              <a:t>Además, esta </a:t>
            </a:r>
            <a:r>
              <a:rPr sz="750" spc="15" dirty="0">
                <a:latin typeface="Microsoft Sans Serif"/>
                <a:cs typeface="Microsoft Sans Serif"/>
              </a:rPr>
              <a:t>lógica </a:t>
            </a:r>
            <a:r>
              <a:rPr sz="750" spc="25" dirty="0">
                <a:latin typeface="Microsoft Sans Serif"/>
                <a:cs typeface="Microsoft Sans Serif"/>
              </a:rPr>
              <a:t>de disparo </a:t>
            </a:r>
            <a:r>
              <a:rPr sz="750" spc="30" dirty="0">
                <a:latin typeface="Microsoft Sans Serif"/>
                <a:cs typeface="Microsoft Sans Serif"/>
              </a:rPr>
              <a:t> </a:t>
            </a:r>
            <a:r>
              <a:rPr sz="750" spc="35" dirty="0">
                <a:latin typeface="Microsoft Sans Serif"/>
                <a:cs typeface="Microsoft Sans Serif"/>
              </a:rPr>
              <a:t>permite</a:t>
            </a:r>
            <a:r>
              <a:rPr sz="750" spc="5" dirty="0">
                <a:latin typeface="Microsoft Sans Serif"/>
                <a:cs typeface="Microsoft Sans Serif"/>
              </a:rPr>
              <a:t> </a:t>
            </a:r>
            <a:r>
              <a:rPr sz="750" spc="10" dirty="0">
                <a:latin typeface="Microsoft Sans Serif"/>
                <a:cs typeface="Microsoft Sans Serif"/>
              </a:rPr>
              <a:t>al </a:t>
            </a:r>
            <a:r>
              <a:rPr sz="750" spc="25" dirty="0">
                <a:latin typeface="Microsoft Sans Serif"/>
                <a:cs typeface="Microsoft Sans Serif"/>
              </a:rPr>
              <a:t>usuario</a:t>
            </a:r>
            <a:r>
              <a:rPr sz="750" spc="10" dirty="0">
                <a:latin typeface="Microsoft Sans Serif"/>
                <a:cs typeface="Microsoft Sans Serif"/>
              </a:rPr>
              <a:t> </a:t>
            </a:r>
            <a:r>
              <a:rPr sz="750" spc="20" dirty="0">
                <a:latin typeface="Microsoft Sans Serif"/>
                <a:cs typeface="Microsoft Sans Serif"/>
              </a:rPr>
              <a:t>considerar</a:t>
            </a:r>
            <a:r>
              <a:rPr sz="750" spc="10" dirty="0">
                <a:latin typeface="Microsoft Sans Serif"/>
                <a:cs typeface="Microsoft Sans Serif"/>
              </a:rPr>
              <a:t> </a:t>
            </a:r>
            <a:r>
              <a:rPr sz="750" dirty="0">
                <a:latin typeface="Microsoft Sans Serif"/>
                <a:cs typeface="Microsoft Sans Serif"/>
              </a:rPr>
              <a:t>las</a:t>
            </a:r>
            <a:r>
              <a:rPr sz="750" spc="10" dirty="0">
                <a:latin typeface="Microsoft Sans Serif"/>
                <a:cs typeface="Microsoft Sans Serif"/>
              </a:rPr>
              <a:t> capacidades</a:t>
            </a:r>
            <a:r>
              <a:rPr sz="750" spc="5" dirty="0">
                <a:latin typeface="Microsoft Sans Serif"/>
                <a:cs typeface="Microsoft Sans Serif"/>
              </a:rPr>
              <a:t> </a:t>
            </a:r>
            <a:r>
              <a:rPr sz="750" spc="20" dirty="0">
                <a:latin typeface="Microsoft Sans Serif"/>
                <a:cs typeface="Microsoft Sans Serif"/>
              </a:rPr>
              <a:t>operativas</a:t>
            </a:r>
            <a:r>
              <a:rPr sz="750" spc="10" dirty="0">
                <a:latin typeface="Microsoft Sans Serif"/>
                <a:cs typeface="Microsoft Sans Serif"/>
              </a:rPr>
              <a:t> </a:t>
            </a:r>
            <a:r>
              <a:rPr sz="750" spc="20" dirty="0">
                <a:latin typeface="Microsoft Sans Serif"/>
                <a:cs typeface="Microsoft Sans Serif"/>
              </a:rPr>
              <a:t>del</a:t>
            </a:r>
            <a:r>
              <a:rPr sz="750" spc="10" dirty="0">
                <a:latin typeface="Microsoft Sans Serif"/>
                <a:cs typeface="Microsoft Sans Serif"/>
              </a:rPr>
              <a:t> </a:t>
            </a:r>
            <a:r>
              <a:rPr sz="750" spc="30" dirty="0">
                <a:latin typeface="Microsoft Sans Serif"/>
                <a:cs typeface="Microsoft Sans Serif"/>
              </a:rPr>
              <a:t>generador </a:t>
            </a:r>
            <a:r>
              <a:rPr sz="750" spc="-185" dirty="0">
                <a:latin typeface="Microsoft Sans Serif"/>
                <a:cs typeface="Microsoft Sans Serif"/>
              </a:rPr>
              <a:t> </a:t>
            </a:r>
            <a:r>
              <a:rPr sz="750" spc="5" dirty="0">
                <a:latin typeface="Microsoft Sans Serif"/>
                <a:cs typeface="Microsoft Sans Serif"/>
              </a:rPr>
              <a:t>y </a:t>
            </a:r>
            <a:r>
              <a:rPr sz="750" spc="20" dirty="0">
                <a:latin typeface="Microsoft Sans Serif"/>
                <a:cs typeface="Microsoft Sans Serif"/>
              </a:rPr>
              <a:t>del </a:t>
            </a:r>
            <a:r>
              <a:rPr sz="750" spc="50" dirty="0">
                <a:latin typeface="Microsoft Sans Serif"/>
                <a:cs typeface="Microsoft Sans Serif"/>
              </a:rPr>
              <a:t>motor </a:t>
            </a:r>
            <a:r>
              <a:rPr sz="750" spc="40" dirty="0">
                <a:latin typeface="Microsoft Sans Serif"/>
                <a:cs typeface="Microsoft Sans Serif"/>
              </a:rPr>
              <a:t>primario </a:t>
            </a:r>
            <a:r>
              <a:rPr sz="750" spc="25" dirty="0">
                <a:latin typeface="Microsoft Sans Serif"/>
                <a:cs typeface="Microsoft Sans Serif"/>
              </a:rPr>
              <a:t>(tipo de </a:t>
            </a:r>
            <a:r>
              <a:rPr sz="750" spc="50" dirty="0">
                <a:latin typeface="Microsoft Sans Serif"/>
                <a:cs typeface="Microsoft Sans Serif"/>
              </a:rPr>
              <a:t>motor </a:t>
            </a:r>
            <a:r>
              <a:rPr sz="750" spc="35" dirty="0">
                <a:latin typeface="Microsoft Sans Serif"/>
                <a:cs typeface="Microsoft Sans Serif"/>
              </a:rPr>
              <a:t>primario, </a:t>
            </a:r>
            <a:r>
              <a:rPr sz="750" spc="25" dirty="0">
                <a:latin typeface="Microsoft Sans Serif"/>
                <a:cs typeface="Microsoft Sans Serif"/>
              </a:rPr>
              <a:t>configuración </a:t>
            </a:r>
            <a:r>
              <a:rPr sz="750" spc="20" dirty="0">
                <a:latin typeface="Microsoft Sans Serif"/>
                <a:cs typeface="Microsoft Sans Serif"/>
              </a:rPr>
              <a:t>del </a:t>
            </a:r>
            <a:r>
              <a:rPr sz="750" spc="25" dirty="0">
                <a:latin typeface="Microsoft Sans Serif"/>
                <a:cs typeface="Microsoft Sans Serif"/>
              </a:rPr>
              <a:t> </a:t>
            </a:r>
            <a:r>
              <a:rPr sz="750" spc="15" dirty="0">
                <a:latin typeface="Microsoft Sans Serif"/>
                <a:cs typeface="Microsoft Sans Serif"/>
              </a:rPr>
              <a:t>sistema, </a:t>
            </a:r>
            <a:r>
              <a:rPr sz="750" spc="20" dirty="0">
                <a:latin typeface="Microsoft Sans Serif"/>
                <a:cs typeface="Microsoft Sans Serif"/>
              </a:rPr>
              <a:t>respuesta del </a:t>
            </a:r>
            <a:r>
              <a:rPr sz="750" spc="35" dirty="0">
                <a:latin typeface="Microsoft Sans Serif"/>
                <a:cs typeface="Microsoft Sans Serif"/>
              </a:rPr>
              <a:t>regulador </a:t>
            </a:r>
            <a:r>
              <a:rPr sz="750" spc="5" dirty="0">
                <a:latin typeface="Microsoft Sans Serif"/>
                <a:cs typeface="Microsoft Sans Serif"/>
              </a:rPr>
              <a:t>y </a:t>
            </a:r>
            <a:r>
              <a:rPr sz="750" spc="15" dirty="0">
                <a:latin typeface="Microsoft Sans Serif"/>
                <a:cs typeface="Microsoft Sans Serif"/>
              </a:rPr>
              <a:t>sistemas </a:t>
            </a:r>
            <a:r>
              <a:rPr sz="750" spc="25" dirty="0">
                <a:latin typeface="Microsoft Sans Serif"/>
                <a:cs typeface="Microsoft Sans Serif"/>
              </a:rPr>
              <a:t>de </a:t>
            </a:r>
            <a:r>
              <a:rPr sz="750" spc="35" dirty="0">
                <a:latin typeface="Microsoft Sans Serif"/>
                <a:cs typeface="Microsoft Sans Serif"/>
              </a:rPr>
              <a:t>control </a:t>
            </a:r>
            <a:r>
              <a:rPr sz="750" spc="25" dirty="0">
                <a:latin typeface="Microsoft Sans Serif"/>
                <a:cs typeface="Microsoft Sans Serif"/>
              </a:rPr>
              <a:t>de </a:t>
            </a:r>
            <a:r>
              <a:rPr sz="750" spc="15" dirty="0">
                <a:latin typeface="Microsoft Sans Serif"/>
                <a:cs typeface="Microsoft Sans Serif"/>
              </a:rPr>
              <a:t>caldera </a:t>
            </a:r>
            <a:r>
              <a:rPr sz="750" spc="5" dirty="0">
                <a:latin typeface="Microsoft Sans Serif"/>
                <a:cs typeface="Microsoft Sans Serif"/>
              </a:rPr>
              <a:t>y </a:t>
            </a:r>
            <a:r>
              <a:rPr sz="750" spc="10" dirty="0">
                <a:latin typeface="Microsoft Sans Serif"/>
                <a:cs typeface="Microsoft Sans Serif"/>
              </a:rPr>
              <a:t> </a:t>
            </a:r>
            <a:r>
              <a:rPr sz="750" spc="30" dirty="0">
                <a:latin typeface="Microsoft Sans Serif"/>
                <a:cs typeface="Microsoft Sans Serif"/>
              </a:rPr>
              <a:t>gobernador) </a:t>
            </a:r>
            <a:r>
              <a:rPr sz="750" spc="25" dirty="0">
                <a:latin typeface="Microsoft Sans Serif"/>
                <a:cs typeface="Microsoft Sans Serif"/>
              </a:rPr>
              <a:t>para evitar </a:t>
            </a:r>
            <a:r>
              <a:rPr sz="750" spc="20" dirty="0">
                <a:latin typeface="Microsoft Sans Serif"/>
                <a:cs typeface="Microsoft Sans Serif"/>
              </a:rPr>
              <a:t>estresar innecesariamente </a:t>
            </a:r>
            <a:r>
              <a:rPr sz="750" spc="10" dirty="0">
                <a:latin typeface="Microsoft Sans Serif"/>
                <a:cs typeface="Microsoft Sans Serif"/>
              </a:rPr>
              <a:t>la </a:t>
            </a:r>
            <a:r>
              <a:rPr sz="750" spc="25" dirty="0">
                <a:latin typeface="Microsoft Sans Serif"/>
                <a:cs typeface="Microsoft Sans Serif"/>
              </a:rPr>
              <a:t>unidad. </a:t>
            </a:r>
            <a:r>
              <a:rPr sz="750" spc="-45" dirty="0">
                <a:latin typeface="Microsoft Sans Serif"/>
                <a:cs typeface="Microsoft Sans Serif"/>
              </a:rPr>
              <a:t>Se </a:t>
            </a:r>
            <a:r>
              <a:rPr sz="750" spc="25" dirty="0">
                <a:latin typeface="Microsoft Sans Serif"/>
                <a:cs typeface="Microsoft Sans Serif"/>
              </a:rPr>
              <a:t>deben </a:t>
            </a:r>
            <a:r>
              <a:rPr sz="750" spc="-190" dirty="0">
                <a:latin typeface="Microsoft Sans Serif"/>
                <a:cs typeface="Microsoft Sans Serif"/>
              </a:rPr>
              <a:t> </a:t>
            </a:r>
            <a:r>
              <a:rPr sz="750" spc="20" dirty="0">
                <a:latin typeface="Microsoft Sans Serif"/>
                <a:cs typeface="Microsoft Sans Serif"/>
              </a:rPr>
              <a:t>considerar </a:t>
            </a:r>
            <a:r>
              <a:rPr sz="750" spc="30" dirty="0">
                <a:latin typeface="Microsoft Sans Serif"/>
                <a:cs typeface="Microsoft Sans Serif"/>
              </a:rPr>
              <a:t>cuatro </a:t>
            </a:r>
            <a:r>
              <a:rPr sz="750" spc="35" dirty="0">
                <a:latin typeface="Microsoft Sans Serif"/>
                <a:cs typeface="Microsoft Sans Serif"/>
              </a:rPr>
              <a:t>métodos </a:t>
            </a:r>
            <a:r>
              <a:rPr sz="750" spc="25" dirty="0">
                <a:latin typeface="Microsoft Sans Serif"/>
                <a:cs typeface="Microsoft Sans Serif"/>
              </a:rPr>
              <a:t>para </a:t>
            </a:r>
            <a:r>
              <a:rPr sz="750" spc="15" dirty="0">
                <a:latin typeface="Microsoft Sans Serif"/>
                <a:cs typeface="Microsoft Sans Serif"/>
              </a:rPr>
              <a:t>aislar </a:t>
            </a:r>
            <a:r>
              <a:rPr sz="750" spc="30" dirty="0">
                <a:latin typeface="Microsoft Sans Serif"/>
                <a:cs typeface="Microsoft Sans Serif"/>
              </a:rPr>
              <a:t>una unidad </a:t>
            </a:r>
            <a:r>
              <a:rPr sz="750" spc="15" dirty="0">
                <a:latin typeface="Microsoft Sans Serif"/>
                <a:cs typeface="Microsoft Sans Serif"/>
              </a:rPr>
              <a:t>(disparo) </a:t>
            </a:r>
            <a:r>
              <a:rPr sz="750" spc="10" dirty="0">
                <a:latin typeface="Microsoft Sans Serif"/>
                <a:cs typeface="Microsoft Sans Serif"/>
              </a:rPr>
              <a:t>al </a:t>
            </a:r>
            <a:r>
              <a:rPr sz="750" spc="20" dirty="0">
                <a:latin typeface="Microsoft Sans Serif"/>
                <a:cs typeface="Microsoft Sans Serif"/>
              </a:rPr>
              <a:t>aplicar </a:t>
            </a:r>
            <a:r>
              <a:rPr sz="750" spc="25" dirty="0">
                <a:latin typeface="Microsoft Sans Serif"/>
                <a:cs typeface="Microsoft Sans Serif"/>
              </a:rPr>
              <a:t> </a:t>
            </a:r>
            <a:r>
              <a:rPr sz="750" spc="45" dirty="0">
                <a:latin typeface="Microsoft Sans Serif"/>
                <a:cs typeface="Microsoft Sans Serif"/>
              </a:rPr>
              <a:t>un </a:t>
            </a:r>
            <a:r>
              <a:rPr sz="750" spc="-25" dirty="0">
                <a:latin typeface="Microsoft Sans Serif"/>
                <a:cs typeface="Microsoft Sans Serif"/>
              </a:rPr>
              <a:t>MGPS: </a:t>
            </a:r>
            <a:r>
              <a:rPr sz="750" spc="25" dirty="0">
                <a:latin typeface="Microsoft Sans Serif"/>
                <a:cs typeface="Microsoft Sans Serif"/>
              </a:rPr>
              <a:t>disparo simultáneo, disparo </a:t>
            </a:r>
            <a:r>
              <a:rPr sz="750" spc="20" dirty="0">
                <a:latin typeface="Microsoft Sans Serif"/>
                <a:cs typeface="Microsoft Sans Serif"/>
              </a:rPr>
              <a:t>del </a:t>
            </a:r>
            <a:r>
              <a:rPr sz="750" spc="25" dirty="0">
                <a:latin typeface="Microsoft Sans Serif"/>
                <a:cs typeface="Microsoft Sans Serif"/>
              </a:rPr>
              <a:t>generador, disparo </a:t>
            </a:r>
            <a:r>
              <a:rPr sz="750" spc="45" dirty="0">
                <a:latin typeface="Microsoft Sans Serif"/>
                <a:cs typeface="Microsoft Sans Serif"/>
              </a:rPr>
              <a:t>por </a:t>
            </a:r>
            <a:r>
              <a:rPr sz="750" spc="50" dirty="0">
                <a:latin typeface="Microsoft Sans Serif"/>
                <a:cs typeface="Microsoft Sans Serif"/>
              </a:rPr>
              <a:t> </a:t>
            </a:r>
            <a:r>
              <a:rPr sz="750" spc="15" dirty="0">
                <a:latin typeface="Microsoft Sans Serif"/>
                <a:cs typeface="Microsoft Sans Serif"/>
              </a:rPr>
              <a:t>separación</a:t>
            </a:r>
            <a:r>
              <a:rPr sz="750" dirty="0">
                <a:latin typeface="Microsoft Sans Serif"/>
                <a:cs typeface="Microsoft Sans Serif"/>
              </a:rPr>
              <a:t> </a:t>
            </a:r>
            <a:r>
              <a:rPr sz="750" spc="25" dirty="0">
                <a:latin typeface="Microsoft Sans Serif"/>
                <a:cs typeface="Microsoft Sans Serif"/>
              </a:rPr>
              <a:t>de</a:t>
            </a:r>
            <a:r>
              <a:rPr sz="750" dirty="0">
                <a:latin typeface="Microsoft Sans Serif"/>
                <a:cs typeface="Microsoft Sans Serif"/>
              </a:rPr>
              <a:t> </a:t>
            </a:r>
            <a:r>
              <a:rPr sz="750" spc="20" dirty="0">
                <a:latin typeface="Microsoft Sans Serif"/>
                <a:cs typeface="Microsoft Sans Serif"/>
              </a:rPr>
              <a:t>unidades</a:t>
            </a:r>
            <a:r>
              <a:rPr sz="750" dirty="0">
                <a:latin typeface="Microsoft Sans Serif"/>
                <a:cs typeface="Microsoft Sans Serif"/>
              </a:rPr>
              <a:t> </a:t>
            </a:r>
            <a:r>
              <a:rPr sz="750" spc="5" dirty="0">
                <a:latin typeface="Microsoft Sans Serif"/>
                <a:cs typeface="Microsoft Sans Serif"/>
              </a:rPr>
              <a:t>y</a:t>
            </a:r>
            <a:r>
              <a:rPr sz="750" dirty="0">
                <a:latin typeface="Microsoft Sans Serif"/>
                <a:cs typeface="Microsoft Sans Serif"/>
              </a:rPr>
              <a:t> </a:t>
            </a:r>
            <a:r>
              <a:rPr sz="750" spc="25" dirty="0">
                <a:latin typeface="Microsoft Sans Serif"/>
                <a:cs typeface="Microsoft Sans Serif"/>
              </a:rPr>
              <a:t>disparo</a:t>
            </a:r>
            <a:r>
              <a:rPr sz="750" dirty="0">
                <a:latin typeface="Microsoft Sans Serif"/>
                <a:cs typeface="Microsoft Sans Serif"/>
              </a:rPr>
              <a:t> </a:t>
            </a:r>
            <a:r>
              <a:rPr sz="750" spc="10" dirty="0">
                <a:latin typeface="Microsoft Sans Serif"/>
                <a:cs typeface="Microsoft Sans Serif"/>
              </a:rPr>
              <a:t>secuencial</a:t>
            </a:r>
            <a:r>
              <a:rPr sz="750" dirty="0">
                <a:latin typeface="Microsoft Sans Serif"/>
                <a:cs typeface="Microsoft Sans Serif"/>
              </a:rPr>
              <a:t> </a:t>
            </a:r>
            <a:r>
              <a:rPr sz="750" spc="15" dirty="0">
                <a:latin typeface="Microsoft Sans Serif"/>
                <a:cs typeface="Microsoft Sans Serif"/>
              </a:rPr>
              <a:t>(consulte</a:t>
            </a:r>
            <a:r>
              <a:rPr sz="750" spc="5" dirty="0">
                <a:latin typeface="Microsoft Sans Serif"/>
                <a:cs typeface="Microsoft Sans Serif"/>
              </a:rPr>
              <a:t> </a:t>
            </a:r>
            <a:r>
              <a:rPr sz="750" spc="10" dirty="0">
                <a:latin typeface="Microsoft Sans Serif"/>
                <a:cs typeface="Microsoft Sans Serif"/>
              </a:rPr>
              <a:t>el</a:t>
            </a:r>
            <a:r>
              <a:rPr sz="750" dirty="0">
                <a:latin typeface="Microsoft Sans Serif"/>
                <a:cs typeface="Microsoft Sans Serif"/>
              </a:rPr>
              <a:t> </a:t>
            </a:r>
            <a:r>
              <a:rPr sz="750" spc="20" dirty="0">
                <a:latin typeface="Microsoft Sans Serif"/>
                <a:cs typeface="Microsoft Sans Serif"/>
              </a:rPr>
              <a:t>Capítulo</a:t>
            </a:r>
            <a:r>
              <a:rPr sz="750" dirty="0">
                <a:latin typeface="Microsoft Sans Serif"/>
                <a:cs typeface="Microsoft Sans Serif"/>
              </a:rPr>
              <a:t> </a:t>
            </a:r>
            <a:r>
              <a:rPr sz="750" spc="-5" dirty="0">
                <a:latin typeface="Microsoft Sans Serif"/>
                <a:cs typeface="Microsoft Sans Serif"/>
              </a:rPr>
              <a:t>5.1).</a:t>
            </a:r>
            <a:endParaRPr sz="750">
              <a:latin typeface="Microsoft Sans Serif"/>
              <a:cs typeface="Microsoft Sans Serif"/>
            </a:endParaRPr>
          </a:p>
        </p:txBody>
      </p:sp>
      <p:sp>
        <p:nvSpPr>
          <p:cNvPr id="141" name="object 141"/>
          <p:cNvSpPr txBox="1"/>
          <p:nvPr/>
        </p:nvSpPr>
        <p:spPr>
          <a:xfrm>
            <a:off x="1415277" y="9415126"/>
            <a:ext cx="7416407" cy="143629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 marR="5080">
              <a:lnSpc>
                <a:spcPct val="100000"/>
              </a:lnSpc>
              <a:spcBef>
                <a:spcPts val="100"/>
              </a:spcBef>
            </a:pPr>
            <a:r>
              <a:rPr sz="850" spc="-25" dirty="0">
                <a:latin typeface="Microsoft Sans Serif"/>
                <a:cs typeface="Microsoft Sans Serif"/>
              </a:rPr>
              <a:t>TUTORIAL</a:t>
            </a:r>
            <a:r>
              <a:rPr sz="850" spc="-5" dirty="0">
                <a:latin typeface="Microsoft Sans Serif"/>
                <a:cs typeface="Microsoft Sans Serif"/>
              </a:rPr>
              <a:t> </a:t>
            </a:r>
            <a:r>
              <a:rPr sz="850" spc="-60" dirty="0">
                <a:latin typeface="Microsoft Sans Serif"/>
                <a:cs typeface="Microsoft Sans Serif"/>
              </a:rPr>
              <a:t>SOBRE</a:t>
            </a:r>
            <a:r>
              <a:rPr sz="850" spc="-5" dirty="0">
                <a:latin typeface="Microsoft Sans Serif"/>
                <a:cs typeface="Microsoft Sans Serif"/>
              </a:rPr>
              <a:t> </a:t>
            </a:r>
            <a:r>
              <a:rPr sz="850" spc="-35" dirty="0">
                <a:latin typeface="Microsoft Sans Serif"/>
                <a:cs typeface="Microsoft Sans Serif"/>
              </a:rPr>
              <a:t>PROTECCIÓN</a:t>
            </a:r>
            <a:r>
              <a:rPr sz="850" spc="-5" dirty="0">
                <a:latin typeface="Microsoft Sans Serif"/>
                <a:cs typeface="Microsoft Sans Serif"/>
              </a:rPr>
              <a:t> </a:t>
            </a:r>
            <a:r>
              <a:rPr sz="850" spc="-45" dirty="0">
                <a:latin typeface="Microsoft Sans Serif"/>
                <a:cs typeface="Microsoft Sans Serif"/>
              </a:rPr>
              <a:t>DE</a:t>
            </a:r>
            <a:r>
              <a:rPr sz="850" dirty="0">
                <a:latin typeface="Microsoft Sans Serif"/>
                <a:cs typeface="Microsoft Sans Serif"/>
              </a:rPr>
              <a:t> </a:t>
            </a:r>
            <a:r>
              <a:rPr sz="850" spc="-55" dirty="0">
                <a:latin typeface="Microsoft Sans Serif"/>
                <a:cs typeface="Microsoft Sans Serif"/>
              </a:rPr>
              <a:t>GENERADORES</a:t>
            </a:r>
            <a:r>
              <a:rPr sz="850" spc="-5" dirty="0">
                <a:latin typeface="Microsoft Sans Serif"/>
                <a:cs typeface="Microsoft Sans Serif"/>
              </a:rPr>
              <a:t> </a:t>
            </a:r>
            <a:r>
              <a:rPr sz="850" spc="-30" dirty="0">
                <a:latin typeface="Microsoft Sans Serif"/>
                <a:cs typeface="Microsoft Sans Serif"/>
              </a:rPr>
              <a:t>SÍNCRONOS </a:t>
            </a:r>
            <a:r>
              <a:rPr sz="850" spc="-215" dirty="0">
                <a:latin typeface="Microsoft Sans Serif"/>
                <a:cs typeface="Microsoft Sans Serif"/>
              </a:rPr>
              <a:t> </a:t>
            </a:r>
            <a:r>
              <a:rPr sz="850" spc="-15" dirty="0">
                <a:latin typeface="Microsoft Sans Serif"/>
                <a:cs typeface="Microsoft Sans Serif"/>
              </a:rPr>
              <a:t>PUBLICACIÓN</a:t>
            </a:r>
            <a:r>
              <a:rPr sz="850" spc="-5" dirty="0">
                <a:latin typeface="Microsoft Sans Serif"/>
                <a:cs typeface="Microsoft Sans Serif"/>
              </a:rPr>
              <a:t> </a:t>
            </a:r>
            <a:r>
              <a:rPr sz="850" spc="-55" dirty="0">
                <a:latin typeface="Microsoft Sans Serif"/>
                <a:cs typeface="Microsoft Sans Serif"/>
              </a:rPr>
              <a:t>ESPECIAL</a:t>
            </a:r>
            <a:r>
              <a:rPr sz="850" spc="-5" dirty="0">
                <a:latin typeface="Microsoft Sans Serif"/>
                <a:cs typeface="Microsoft Sans Serif"/>
              </a:rPr>
              <a:t> </a:t>
            </a:r>
            <a:r>
              <a:rPr sz="850" spc="-40" dirty="0">
                <a:latin typeface="Microsoft Sans Serif"/>
                <a:cs typeface="Microsoft Sans Serif"/>
              </a:rPr>
              <a:t>DEL</a:t>
            </a:r>
            <a:r>
              <a:rPr sz="850" spc="-5" dirty="0">
                <a:latin typeface="Microsoft Sans Serif"/>
                <a:cs typeface="Microsoft Sans Serif"/>
              </a:rPr>
              <a:t> </a:t>
            </a:r>
            <a:r>
              <a:rPr sz="850" spc="-60" dirty="0">
                <a:latin typeface="Microsoft Sans Serif"/>
                <a:cs typeface="Microsoft Sans Serif"/>
              </a:rPr>
              <a:t>IEEE</a:t>
            </a:r>
            <a:r>
              <a:rPr sz="850" spc="-5" dirty="0">
                <a:latin typeface="Microsoft Sans Serif"/>
                <a:cs typeface="Microsoft Sans Serif"/>
              </a:rPr>
              <a:t> </a:t>
            </a:r>
            <a:r>
              <a:rPr sz="850" spc="-80" dirty="0">
                <a:latin typeface="Microsoft Sans Serif"/>
                <a:cs typeface="Microsoft Sans Serif"/>
              </a:rPr>
              <a:t>PSRC</a:t>
            </a:r>
            <a:endParaRPr sz="850">
              <a:latin typeface="Microsoft Sans Serif"/>
              <a:cs typeface="Microsoft Sans Serif"/>
            </a:endParaRPr>
          </a:p>
        </p:txBody>
      </p:sp>
      <p:sp>
        <p:nvSpPr>
          <p:cNvPr id="142" name="object 142"/>
          <p:cNvSpPr txBox="1"/>
          <p:nvPr/>
        </p:nvSpPr>
        <p:spPr>
          <a:xfrm>
            <a:off x="13472061" y="9415125"/>
            <a:ext cx="2852914" cy="143629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sz="850" spc="-25" dirty="0">
                <a:latin typeface="Microsoft Sans Serif"/>
                <a:cs typeface="Microsoft Sans Serif"/>
              </a:rPr>
              <a:t>CAPÍTULO</a:t>
            </a:r>
            <a:r>
              <a:rPr sz="850" spc="-20" dirty="0">
                <a:latin typeface="Microsoft Sans Serif"/>
                <a:cs typeface="Microsoft Sans Serif"/>
              </a:rPr>
              <a:t> </a:t>
            </a:r>
            <a:r>
              <a:rPr sz="850" dirty="0">
                <a:latin typeface="Microsoft Sans Serif"/>
                <a:cs typeface="Microsoft Sans Serif"/>
              </a:rPr>
              <a:t>5,</a:t>
            </a:r>
            <a:r>
              <a:rPr sz="850" spc="-15" dirty="0">
                <a:latin typeface="Microsoft Sans Serif"/>
                <a:cs typeface="Microsoft Sans Serif"/>
              </a:rPr>
              <a:t> </a:t>
            </a:r>
            <a:r>
              <a:rPr sz="850" spc="-40" dirty="0">
                <a:latin typeface="Microsoft Sans Serif"/>
                <a:cs typeface="Microsoft Sans Serif"/>
              </a:rPr>
              <a:t>SECCIÓN</a:t>
            </a:r>
            <a:r>
              <a:rPr sz="850" spc="-15" dirty="0">
                <a:latin typeface="Microsoft Sans Serif"/>
                <a:cs typeface="Microsoft Sans Serif"/>
              </a:rPr>
              <a:t> </a:t>
            </a:r>
            <a:r>
              <a:rPr sz="850" spc="10" dirty="0">
                <a:latin typeface="Microsoft Sans Serif"/>
                <a:cs typeface="Microsoft Sans Serif"/>
              </a:rPr>
              <a:t>2</a:t>
            </a:r>
            <a:endParaRPr sz="850">
              <a:latin typeface="Microsoft Sans Serif"/>
              <a:cs typeface="Microsoft Sans Serif"/>
            </a:endParaRPr>
          </a:p>
        </p:txBody>
      </p:sp>
    </p:spTree>
  </p:cSld>
  <p:clrMapOvr>
    <a:masterClrMapping/>
  </p:clrMapOvr>
</p:sld>
</file>

<file path=ppt/slides/slide108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" name="object 2"/>
          <p:cNvGrpSpPr/>
          <p:nvPr/>
        </p:nvGrpSpPr>
        <p:grpSpPr>
          <a:xfrm>
            <a:off x="1493505" y="3782568"/>
            <a:ext cx="5533455" cy="3357879"/>
            <a:chOff x="649223" y="3782567"/>
            <a:chExt cx="2405380" cy="3357879"/>
          </a:xfrm>
        </p:grpSpPr>
        <p:sp>
          <p:nvSpPr>
            <p:cNvPr id="3" name="object 3"/>
            <p:cNvSpPr/>
            <p:nvPr/>
          </p:nvSpPr>
          <p:spPr>
            <a:xfrm>
              <a:off x="653795" y="3787139"/>
              <a:ext cx="1772920" cy="3348354"/>
            </a:xfrm>
            <a:custGeom>
              <a:avLst/>
              <a:gdLst/>
              <a:ahLst/>
              <a:cxnLst/>
              <a:rect l="l" t="t" r="r" b="b"/>
              <a:pathLst>
                <a:path w="1772920" h="3348354">
                  <a:moveTo>
                    <a:pt x="0" y="3348227"/>
                  </a:moveTo>
                  <a:lnTo>
                    <a:pt x="1772412" y="3348227"/>
                  </a:lnTo>
                  <a:lnTo>
                    <a:pt x="1772412" y="0"/>
                  </a:lnTo>
                  <a:lnTo>
                    <a:pt x="0" y="0"/>
                  </a:lnTo>
                  <a:lnTo>
                    <a:pt x="0" y="3348227"/>
                  </a:lnTo>
                  <a:close/>
                </a:path>
                <a:path w="1772920" h="3348354">
                  <a:moveTo>
                    <a:pt x="28956" y="669035"/>
                  </a:moveTo>
                  <a:lnTo>
                    <a:pt x="510539" y="669035"/>
                  </a:lnTo>
                  <a:lnTo>
                    <a:pt x="510539" y="534924"/>
                  </a:lnTo>
                  <a:lnTo>
                    <a:pt x="28956" y="534924"/>
                  </a:lnTo>
                  <a:lnTo>
                    <a:pt x="28956" y="669035"/>
                  </a:lnTo>
                  <a:close/>
                </a:path>
                <a:path w="1772920" h="3348354">
                  <a:moveTo>
                    <a:pt x="1214628" y="1283208"/>
                  </a:moveTo>
                  <a:lnTo>
                    <a:pt x="1717548" y="1283208"/>
                  </a:lnTo>
                  <a:lnTo>
                    <a:pt x="1717548" y="278891"/>
                  </a:lnTo>
                  <a:lnTo>
                    <a:pt x="1214628" y="278891"/>
                  </a:lnTo>
                  <a:lnTo>
                    <a:pt x="1214628" y="1283208"/>
                  </a:lnTo>
                  <a:close/>
                </a:path>
                <a:path w="1772920" h="3348354">
                  <a:moveTo>
                    <a:pt x="1214628" y="1937004"/>
                  </a:moveTo>
                  <a:lnTo>
                    <a:pt x="1717548" y="1937004"/>
                  </a:lnTo>
                  <a:lnTo>
                    <a:pt x="1717548" y="1379220"/>
                  </a:lnTo>
                  <a:lnTo>
                    <a:pt x="1214628" y="1379220"/>
                  </a:lnTo>
                  <a:lnTo>
                    <a:pt x="1214628" y="1937004"/>
                  </a:lnTo>
                  <a:close/>
                </a:path>
                <a:path w="1772920" h="3348354">
                  <a:moveTo>
                    <a:pt x="1214628" y="3304031"/>
                  </a:moveTo>
                  <a:lnTo>
                    <a:pt x="1717548" y="3304031"/>
                  </a:lnTo>
                  <a:lnTo>
                    <a:pt x="1717548" y="2956559"/>
                  </a:lnTo>
                  <a:lnTo>
                    <a:pt x="1214628" y="2956559"/>
                  </a:lnTo>
                  <a:lnTo>
                    <a:pt x="1214628" y="3304031"/>
                  </a:lnTo>
                  <a:close/>
                </a:path>
                <a:path w="1772920" h="3348354">
                  <a:moveTo>
                    <a:pt x="1214628" y="2398775"/>
                  </a:moveTo>
                  <a:lnTo>
                    <a:pt x="1717548" y="2398775"/>
                  </a:lnTo>
                  <a:lnTo>
                    <a:pt x="1717548" y="2036063"/>
                  </a:lnTo>
                  <a:lnTo>
                    <a:pt x="1214628" y="2036063"/>
                  </a:lnTo>
                  <a:lnTo>
                    <a:pt x="1214628" y="2398775"/>
                  </a:lnTo>
                  <a:close/>
                </a:path>
                <a:path w="1772920" h="3348354">
                  <a:moveTo>
                    <a:pt x="1214628" y="2848356"/>
                  </a:moveTo>
                  <a:lnTo>
                    <a:pt x="1717548" y="2848356"/>
                  </a:lnTo>
                  <a:lnTo>
                    <a:pt x="1717548" y="2513075"/>
                  </a:lnTo>
                  <a:lnTo>
                    <a:pt x="1214628" y="2513075"/>
                  </a:lnTo>
                  <a:lnTo>
                    <a:pt x="1214628" y="2848356"/>
                  </a:lnTo>
                  <a:close/>
                </a:path>
                <a:path w="1772920" h="3348354">
                  <a:moveTo>
                    <a:pt x="669036" y="2930652"/>
                  </a:moveTo>
                  <a:lnTo>
                    <a:pt x="1057655" y="2930652"/>
                  </a:lnTo>
                  <a:lnTo>
                    <a:pt x="1057655" y="2427731"/>
                  </a:lnTo>
                  <a:lnTo>
                    <a:pt x="669036" y="2427731"/>
                  </a:lnTo>
                  <a:lnTo>
                    <a:pt x="669036" y="2930652"/>
                  </a:lnTo>
                  <a:close/>
                </a:path>
                <a:path w="1772920" h="3348354">
                  <a:moveTo>
                    <a:pt x="551687" y="1054608"/>
                  </a:moveTo>
                  <a:lnTo>
                    <a:pt x="1034796" y="1054608"/>
                  </a:lnTo>
                  <a:lnTo>
                    <a:pt x="1034796" y="920495"/>
                  </a:lnTo>
                  <a:lnTo>
                    <a:pt x="551687" y="920495"/>
                  </a:lnTo>
                  <a:lnTo>
                    <a:pt x="551687" y="1054608"/>
                  </a:lnTo>
                  <a:close/>
                </a:path>
                <a:path w="1772920" h="3348354">
                  <a:moveTo>
                    <a:pt x="28956" y="413003"/>
                  </a:moveTo>
                  <a:lnTo>
                    <a:pt x="510539" y="413003"/>
                  </a:lnTo>
                  <a:lnTo>
                    <a:pt x="510539" y="278891"/>
                  </a:lnTo>
                  <a:lnTo>
                    <a:pt x="28956" y="278891"/>
                  </a:lnTo>
                  <a:lnTo>
                    <a:pt x="28956" y="413003"/>
                  </a:lnTo>
                  <a:close/>
                </a:path>
                <a:path w="1772920" h="3348354">
                  <a:moveTo>
                    <a:pt x="551687" y="541019"/>
                  </a:moveTo>
                  <a:lnTo>
                    <a:pt x="1034796" y="541019"/>
                  </a:lnTo>
                  <a:lnTo>
                    <a:pt x="1034796" y="406908"/>
                  </a:lnTo>
                  <a:lnTo>
                    <a:pt x="551687" y="406908"/>
                  </a:lnTo>
                  <a:lnTo>
                    <a:pt x="551687" y="541019"/>
                  </a:lnTo>
                  <a:close/>
                </a:path>
                <a:path w="1772920" h="3348354">
                  <a:moveTo>
                    <a:pt x="28956" y="926591"/>
                  </a:moveTo>
                  <a:lnTo>
                    <a:pt x="510539" y="926591"/>
                  </a:lnTo>
                  <a:lnTo>
                    <a:pt x="510539" y="790956"/>
                  </a:lnTo>
                  <a:lnTo>
                    <a:pt x="28956" y="790956"/>
                  </a:lnTo>
                  <a:lnTo>
                    <a:pt x="28956" y="926591"/>
                  </a:lnTo>
                  <a:close/>
                </a:path>
                <a:path w="1772920" h="3348354">
                  <a:moveTo>
                    <a:pt x="551687" y="797051"/>
                  </a:moveTo>
                  <a:lnTo>
                    <a:pt x="1034796" y="797051"/>
                  </a:lnTo>
                  <a:lnTo>
                    <a:pt x="1034796" y="664463"/>
                  </a:lnTo>
                  <a:lnTo>
                    <a:pt x="551687" y="664463"/>
                  </a:lnTo>
                  <a:lnTo>
                    <a:pt x="551687" y="797051"/>
                  </a:lnTo>
                  <a:close/>
                </a:path>
                <a:path w="1772920" h="3348354">
                  <a:moveTo>
                    <a:pt x="28956" y="2217420"/>
                  </a:moveTo>
                  <a:lnTo>
                    <a:pt x="510539" y="2217420"/>
                  </a:lnTo>
                  <a:lnTo>
                    <a:pt x="510539" y="2083308"/>
                  </a:lnTo>
                  <a:lnTo>
                    <a:pt x="28956" y="2083308"/>
                  </a:lnTo>
                  <a:lnTo>
                    <a:pt x="28956" y="2217420"/>
                  </a:lnTo>
                  <a:close/>
                </a:path>
                <a:path w="1772920" h="3348354">
                  <a:moveTo>
                    <a:pt x="28956" y="1540763"/>
                  </a:moveTo>
                  <a:lnTo>
                    <a:pt x="510539" y="1540763"/>
                  </a:lnTo>
                  <a:lnTo>
                    <a:pt x="510539" y="1405127"/>
                  </a:lnTo>
                  <a:lnTo>
                    <a:pt x="28956" y="1405127"/>
                  </a:lnTo>
                  <a:lnTo>
                    <a:pt x="28956" y="1540763"/>
                  </a:lnTo>
                  <a:close/>
                </a:path>
                <a:path w="1772920" h="3348354">
                  <a:moveTo>
                    <a:pt x="28956" y="1790699"/>
                  </a:moveTo>
                  <a:lnTo>
                    <a:pt x="510539" y="1790699"/>
                  </a:lnTo>
                  <a:lnTo>
                    <a:pt x="510539" y="1658111"/>
                  </a:lnTo>
                  <a:lnTo>
                    <a:pt x="28956" y="1658111"/>
                  </a:lnTo>
                  <a:lnTo>
                    <a:pt x="28956" y="1790699"/>
                  </a:lnTo>
                  <a:close/>
                </a:path>
                <a:path w="1772920" h="3348354">
                  <a:moveTo>
                    <a:pt x="28956" y="3102863"/>
                  </a:moveTo>
                  <a:lnTo>
                    <a:pt x="510539" y="3102863"/>
                  </a:lnTo>
                  <a:lnTo>
                    <a:pt x="510539" y="2968752"/>
                  </a:lnTo>
                  <a:lnTo>
                    <a:pt x="28956" y="2968752"/>
                  </a:lnTo>
                  <a:lnTo>
                    <a:pt x="28956" y="3102863"/>
                  </a:lnTo>
                  <a:close/>
                </a:path>
                <a:path w="1772920" h="3348354">
                  <a:moveTo>
                    <a:pt x="551687" y="1665731"/>
                  </a:moveTo>
                  <a:lnTo>
                    <a:pt x="1034796" y="1665731"/>
                  </a:lnTo>
                  <a:lnTo>
                    <a:pt x="1034796" y="1531620"/>
                  </a:lnTo>
                  <a:lnTo>
                    <a:pt x="551687" y="1531620"/>
                  </a:lnTo>
                  <a:lnTo>
                    <a:pt x="551687" y="1665731"/>
                  </a:lnTo>
                  <a:close/>
                </a:path>
                <a:path w="1772920" h="3348354">
                  <a:moveTo>
                    <a:pt x="28956" y="2634995"/>
                  </a:moveTo>
                  <a:lnTo>
                    <a:pt x="510539" y="2634995"/>
                  </a:lnTo>
                  <a:lnTo>
                    <a:pt x="510539" y="2500883"/>
                  </a:lnTo>
                  <a:lnTo>
                    <a:pt x="28956" y="2500883"/>
                  </a:lnTo>
                  <a:lnTo>
                    <a:pt x="28956" y="2634995"/>
                  </a:lnTo>
                  <a:close/>
                </a:path>
                <a:path w="1772920" h="3348354">
                  <a:moveTo>
                    <a:pt x="551687" y="1917191"/>
                  </a:moveTo>
                  <a:lnTo>
                    <a:pt x="1034796" y="1917191"/>
                  </a:lnTo>
                  <a:lnTo>
                    <a:pt x="1034796" y="1783079"/>
                  </a:lnTo>
                  <a:lnTo>
                    <a:pt x="551687" y="1783079"/>
                  </a:lnTo>
                  <a:lnTo>
                    <a:pt x="551687" y="1917191"/>
                  </a:lnTo>
                  <a:close/>
                </a:path>
                <a:path w="1772920" h="3348354">
                  <a:moveTo>
                    <a:pt x="28956" y="1182624"/>
                  </a:moveTo>
                  <a:lnTo>
                    <a:pt x="510539" y="1182624"/>
                  </a:lnTo>
                  <a:lnTo>
                    <a:pt x="510539" y="1050035"/>
                  </a:lnTo>
                  <a:lnTo>
                    <a:pt x="28956" y="1050035"/>
                  </a:lnTo>
                  <a:lnTo>
                    <a:pt x="28956" y="1182624"/>
                  </a:lnTo>
                  <a:close/>
                </a:path>
                <a:path w="1772920" h="3348354">
                  <a:moveTo>
                    <a:pt x="28956" y="3304031"/>
                  </a:moveTo>
                  <a:lnTo>
                    <a:pt x="510539" y="3304031"/>
                  </a:lnTo>
                  <a:lnTo>
                    <a:pt x="510539" y="3169920"/>
                  </a:lnTo>
                  <a:lnTo>
                    <a:pt x="28956" y="3169920"/>
                  </a:lnTo>
                  <a:lnTo>
                    <a:pt x="28956" y="3304031"/>
                  </a:lnTo>
                  <a:close/>
                </a:path>
              </a:pathLst>
            </a:custGeom>
            <a:ln w="9144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" name="object 4"/>
            <p:cNvSpPr/>
            <p:nvPr/>
          </p:nvSpPr>
          <p:spPr>
            <a:xfrm>
              <a:off x="1072896" y="4105668"/>
              <a:ext cx="1981200" cy="2947670"/>
            </a:xfrm>
            <a:custGeom>
              <a:avLst/>
              <a:gdLst/>
              <a:ahLst/>
              <a:cxnLst/>
              <a:rect l="l" t="t" r="r" b="b"/>
              <a:pathLst>
                <a:path w="1981200" h="2947670">
                  <a:moveTo>
                    <a:pt x="50292" y="2564879"/>
                  </a:moveTo>
                  <a:lnTo>
                    <a:pt x="48768" y="2561831"/>
                  </a:lnTo>
                  <a:lnTo>
                    <a:pt x="45720" y="2560307"/>
                  </a:lnTo>
                  <a:lnTo>
                    <a:pt x="38658" y="2560307"/>
                  </a:lnTo>
                  <a:lnTo>
                    <a:pt x="38023" y="2557284"/>
                  </a:lnTo>
                  <a:lnTo>
                    <a:pt x="33718" y="2550985"/>
                  </a:lnTo>
                  <a:lnTo>
                    <a:pt x="27406" y="2546667"/>
                  </a:lnTo>
                  <a:lnTo>
                    <a:pt x="19812" y="2545080"/>
                  </a:lnTo>
                  <a:lnTo>
                    <a:pt x="11569" y="2546667"/>
                  </a:lnTo>
                  <a:lnTo>
                    <a:pt x="5334" y="2550985"/>
                  </a:lnTo>
                  <a:lnTo>
                    <a:pt x="1371" y="2557284"/>
                  </a:lnTo>
                  <a:lnTo>
                    <a:pt x="0" y="2564892"/>
                  </a:lnTo>
                  <a:lnTo>
                    <a:pt x="1371" y="2572486"/>
                  </a:lnTo>
                  <a:lnTo>
                    <a:pt x="5334" y="2578798"/>
                  </a:lnTo>
                  <a:lnTo>
                    <a:pt x="11569" y="2583103"/>
                  </a:lnTo>
                  <a:lnTo>
                    <a:pt x="19812" y="2584704"/>
                  </a:lnTo>
                  <a:lnTo>
                    <a:pt x="27406" y="2583103"/>
                  </a:lnTo>
                  <a:lnTo>
                    <a:pt x="33718" y="2578798"/>
                  </a:lnTo>
                  <a:lnTo>
                    <a:pt x="38023" y="2572486"/>
                  </a:lnTo>
                  <a:lnTo>
                    <a:pt x="38658" y="2569451"/>
                  </a:lnTo>
                  <a:lnTo>
                    <a:pt x="45720" y="2569451"/>
                  </a:lnTo>
                  <a:lnTo>
                    <a:pt x="48768" y="2567927"/>
                  </a:lnTo>
                  <a:lnTo>
                    <a:pt x="50292" y="2564879"/>
                  </a:lnTo>
                  <a:close/>
                </a:path>
                <a:path w="1981200" h="2947670">
                  <a:moveTo>
                    <a:pt x="103632" y="2561831"/>
                  </a:moveTo>
                  <a:lnTo>
                    <a:pt x="99060" y="2560307"/>
                  </a:lnTo>
                  <a:lnTo>
                    <a:pt x="73152" y="2560307"/>
                  </a:lnTo>
                  <a:lnTo>
                    <a:pt x="70104" y="2561831"/>
                  </a:lnTo>
                  <a:lnTo>
                    <a:pt x="68580" y="2564879"/>
                  </a:lnTo>
                  <a:lnTo>
                    <a:pt x="70104" y="2567927"/>
                  </a:lnTo>
                  <a:lnTo>
                    <a:pt x="73152" y="2569451"/>
                  </a:lnTo>
                  <a:lnTo>
                    <a:pt x="99060" y="2569451"/>
                  </a:lnTo>
                  <a:lnTo>
                    <a:pt x="103632" y="2567927"/>
                  </a:lnTo>
                  <a:lnTo>
                    <a:pt x="103632" y="2561831"/>
                  </a:lnTo>
                  <a:close/>
                </a:path>
                <a:path w="1981200" h="2947670">
                  <a:moveTo>
                    <a:pt x="123431" y="2921495"/>
                  </a:moveTo>
                  <a:lnTo>
                    <a:pt x="121907" y="2916923"/>
                  </a:lnTo>
                  <a:lnTo>
                    <a:pt x="88379" y="2916923"/>
                  </a:lnTo>
                  <a:lnTo>
                    <a:pt x="88379" y="2924543"/>
                  </a:lnTo>
                  <a:lnTo>
                    <a:pt x="91427" y="2926067"/>
                  </a:lnTo>
                  <a:lnTo>
                    <a:pt x="118859" y="2926067"/>
                  </a:lnTo>
                  <a:lnTo>
                    <a:pt x="121907" y="2924543"/>
                  </a:lnTo>
                  <a:lnTo>
                    <a:pt x="123431" y="2921495"/>
                  </a:lnTo>
                  <a:close/>
                </a:path>
                <a:path w="1981200" h="2947670">
                  <a:moveTo>
                    <a:pt x="123431" y="1831848"/>
                  </a:moveTo>
                  <a:lnTo>
                    <a:pt x="121907" y="1828800"/>
                  </a:lnTo>
                  <a:lnTo>
                    <a:pt x="118859" y="1827276"/>
                  </a:lnTo>
                  <a:lnTo>
                    <a:pt x="91427" y="1827276"/>
                  </a:lnTo>
                  <a:lnTo>
                    <a:pt x="88379" y="1828800"/>
                  </a:lnTo>
                  <a:lnTo>
                    <a:pt x="88379" y="1834896"/>
                  </a:lnTo>
                  <a:lnTo>
                    <a:pt x="91427" y="1836420"/>
                  </a:lnTo>
                  <a:lnTo>
                    <a:pt x="118859" y="1836420"/>
                  </a:lnTo>
                  <a:lnTo>
                    <a:pt x="121907" y="1834896"/>
                  </a:lnTo>
                  <a:lnTo>
                    <a:pt x="123431" y="1831848"/>
                  </a:lnTo>
                  <a:close/>
                </a:path>
                <a:path w="1981200" h="2947670">
                  <a:moveTo>
                    <a:pt x="123431" y="1405115"/>
                  </a:moveTo>
                  <a:lnTo>
                    <a:pt x="121907" y="1402067"/>
                  </a:lnTo>
                  <a:lnTo>
                    <a:pt x="88379" y="1402067"/>
                  </a:lnTo>
                  <a:lnTo>
                    <a:pt x="88379" y="1409687"/>
                  </a:lnTo>
                  <a:lnTo>
                    <a:pt x="121907" y="1409687"/>
                  </a:lnTo>
                  <a:lnTo>
                    <a:pt x="123431" y="1405115"/>
                  </a:lnTo>
                  <a:close/>
                </a:path>
                <a:path w="1981200" h="2947670">
                  <a:moveTo>
                    <a:pt x="123431" y="1153668"/>
                  </a:moveTo>
                  <a:lnTo>
                    <a:pt x="121907" y="1150620"/>
                  </a:lnTo>
                  <a:lnTo>
                    <a:pt x="118859" y="1149096"/>
                  </a:lnTo>
                  <a:lnTo>
                    <a:pt x="91427" y="1149096"/>
                  </a:lnTo>
                  <a:lnTo>
                    <a:pt x="88379" y="1150620"/>
                  </a:lnTo>
                  <a:lnTo>
                    <a:pt x="88379" y="1156716"/>
                  </a:lnTo>
                  <a:lnTo>
                    <a:pt x="91427" y="1158240"/>
                  </a:lnTo>
                  <a:lnTo>
                    <a:pt x="118859" y="1158240"/>
                  </a:lnTo>
                  <a:lnTo>
                    <a:pt x="121907" y="1156716"/>
                  </a:lnTo>
                  <a:lnTo>
                    <a:pt x="123431" y="1153668"/>
                  </a:lnTo>
                  <a:close/>
                </a:path>
                <a:path w="1981200" h="2947670">
                  <a:moveTo>
                    <a:pt x="123431" y="797052"/>
                  </a:moveTo>
                  <a:lnTo>
                    <a:pt x="121907" y="794004"/>
                  </a:lnTo>
                  <a:lnTo>
                    <a:pt x="118859" y="792480"/>
                  </a:lnTo>
                  <a:lnTo>
                    <a:pt x="91427" y="792480"/>
                  </a:lnTo>
                  <a:lnTo>
                    <a:pt x="88379" y="794004"/>
                  </a:lnTo>
                  <a:lnTo>
                    <a:pt x="88379" y="801624"/>
                  </a:lnTo>
                  <a:lnTo>
                    <a:pt x="121907" y="801624"/>
                  </a:lnTo>
                  <a:lnTo>
                    <a:pt x="123431" y="797052"/>
                  </a:lnTo>
                  <a:close/>
                </a:path>
                <a:path w="1981200" h="2947670">
                  <a:moveTo>
                    <a:pt x="123431" y="539496"/>
                  </a:moveTo>
                  <a:lnTo>
                    <a:pt x="121907" y="536448"/>
                  </a:lnTo>
                  <a:lnTo>
                    <a:pt x="118859" y="534924"/>
                  </a:lnTo>
                  <a:lnTo>
                    <a:pt x="91427" y="534924"/>
                  </a:lnTo>
                  <a:lnTo>
                    <a:pt x="88379" y="536448"/>
                  </a:lnTo>
                  <a:lnTo>
                    <a:pt x="88379" y="542544"/>
                  </a:lnTo>
                  <a:lnTo>
                    <a:pt x="91427" y="544068"/>
                  </a:lnTo>
                  <a:lnTo>
                    <a:pt x="118859" y="544068"/>
                  </a:lnTo>
                  <a:lnTo>
                    <a:pt x="121907" y="542544"/>
                  </a:lnTo>
                  <a:lnTo>
                    <a:pt x="123431" y="539496"/>
                  </a:lnTo>
                  <a:close/>
                </a:path>
                <a:path w="1981200" h="2947670">
                  <a:moveTo>
                    <a:pt x="123431" y="283451"/>
                  </a:moveTo>
                  <a:lnTo>
                    <a:pt x="121907" y="280403"/>
                  </a:lnTo>
                  <a:lnTo>
                    <a:pt x="118859" y="278879"/>
                  </a:lnTo>
                  <a:lnTo>
                    <a:pt x="91427" y="278879"/>
                  </a:lnTo>
                  <a:lnTo>
                    <a:pt x="88379" y="280403"/>
                  </a:lnTo>
                  <a:lnTo>
                    <a:pt x="88379" y="286499"/>
                  </a:lnTo>
                  <a:lnTo>
                    <a:pt x="91427" y="288023"/>
                  </a:lnTo>
                  <a:lnTo>
                    <a:pt x="118859" y="288023"/>
                  </a:lnTo>
                  <a:lnTo>
                    <a:pt x="121907" y="286499"/>
                  </a:lnTo>
                  <a:lnTo>
                    <a:pt x="123431" y="283451"/>
                  </a:lnTo>
                  <a:close/>
                </a:path>
                <a:path w="1981200" h="2947670">
                  <a:moveTo>
                    <a:pt x="123431" y="27419"/>
                  </a:moveTo>
                  <a:lnTo>
                    <a:pt x="121907" y="24371"/>
                  </a:lnTo>
                  <a:lnTo>
                    <a:pt x="118859" y="22847"/>
                  </a:lnTo>
                  <a:lnTo>
                    <a:pt x="91427" y="22847"/>
                  </a:lnTo>
                  <a:lnTo>
                    <a:pt x="88379" y="24371"/>
                  </a:lnTo>
                  <a:lnTo>
                    <a:pt x="88379" y="30467"/>
                  </a:lnTo>
                  <a:lnTo>
                    <a:pt x="91427" y="31991"/>
                  </a:lnTo>
                  <a:lnTo>
                    <a:pt x="118859" y="31991"/>
                  </a:lnTo>
                  <a:lnTo>
                    <a:pt x="121907" y="30467"/>
                  </a:lnTo>
                  <a:lnTo>
                    <a:pt x="123431" y="27419"/>
                  </a:lnTo>
                  <a:close/>
                </a:path>
                <a:path w="1981200" h="2947670">
                  <a:moveTo>
                    <a:pt x="124968" y="2720327"/>
                  </a:moveTo>
                  <a:lnTo>
                    <a:pt x="123444" y="2717279"/>
                  </a:lnTo>
                  <a:lnTo>
                    <a:pt x="120396" y="2715755"/>
                  </a:lnTo>
                  <a:lnTo>
                    <a:pt x="92964" y="2715755"/>
                  </a:lnTo>
                  <a:lnTo>
                    <a:pt x="89916" y="2717279"/>
                  </a:lnTo>
                  <a:lnTo>
                    <a:pt x="88392" y="2720327"/>
                  </a:lnTo>
                  <a:lnTo>
                    <a:pt x="89916" y="2723375"/>
                  </a:lnTo>
                  <a:lnTo>
                    <a:pt x="92964" y="2724899"/>
                  </a:lnTo>
                  <a:lnTo>
                    <a:pt x="120396" y="2724899"/>
                  </a:lnTo>
                  <a:lnTo>
                    <a:pt x="123444" y="2723375"/>
                  </a:lnTo>
                  <a:lnTo>
                    <a:pt x="124968" y="2720327"/>
                  </a:lnTo>
                  <a:close/>
                </a:path>
                <a:path w="1981200" h="2947670">
                  <a:moveTo>
                    <a:pt x="124968" y="2250948"/>
                  </a:moveTo>
                  <a:lnTo>
                    <a:pt x="123444" y="2247900"/>
                  </a:lnTo>
                  <a:lnTo>
                    <a:pt x="120396" y="2246376"/>
                  </a:lnTo>
                  <a:lnTo>
                    <a:pt x="92964" y="2246376"/>
                  </a:lnTo>
                  <a:lnTo>
                    <a:pt x="89916" y="2247900"/>
                  </a:lnTo>
                  <a:lnTo>
                    <a:pt x="88392" y="2250948"/>
                  </a:lnTo>
                  <a:lnTo>
                    <a:pt x="89916" y="2253996"/>
                  </a:lnTo>
                  <a:lnTo>
                    <a:pt x="92964" y="2255520"/>
                  </a:lnTo>
                  <a:lnTo>
                    <a:pt x="120396" y="2255520"/>
                  </a:lnTo>
                  <a:lnTo>
                    <a:pt x="123444" y="2253996"/>
                  </a:lnTo>
                  <a:lnTo>
                    <a:pt x="124968" y="2250948"/>
                  </a:lnTo>
                  <a:close/>
                </a:path>
                <a:path w="1981200" h="2947670">
                  <a:moveTo>
                    <a:pt x="158496" y="2564879"/>
                  </a:moveTo>
                  <a:lnTo>
                    <a:pt x="156972" y="2561831"/>
                  </a:lnTo>
                  <a:lnTo>
                    <a:pt x="153924" y="2560307"/>
                  </a:lnTo>
                  <a:lnTo>
                    <a:pt x="126492" y="2560307"/>
                  </a:lnTo>
                  <a:lnTo>
                    <a:pt x="123444" y="2561831"/>
                  </a:lnTo>
                  <a:lnTo>
                    <a:pt x="121920" y="2564879"/>
                  </a:lnTo>
                  <a:lnTo>
                    <a:pt x="123444" y="2567927"/>
                  </a:lnTo>
                  <a:lnTo>
                    <a:pt x="126492" y="2569451"/>
                  </a:lnTo>
                  <a:lnTo>
                    <a:pt x="153924" y="2569451"/>
                  </a:lnTo>
                  <a:lnTo>
                    <a:pt x="156972" y="2567927"/>
                  </a:lnTo>
                  <a:lnTo>
                    <a:pt x="158496" y="2564879"/>
                  </a:lnTo>
                  <a:close/>
                </a:path>
                <a:path w="1981200" h="2947670">
                  <a:moveTo>
                    <a:pt x="176771" y="2921495"/>
                  </a:moveTo>
                  <a:lnTo>
                    <a:pt x="175247" y="2916923"/>
                  </a:lnTo>
                  <a:lnTo>
                    <a:pt x="141719" y="2916923"/>
                  </a:lnTo>
                  <a:lnTo>
                    <a:pt x="141719" y="2924543"/>
                  </a:lnTo>
                  <a:lnTo>
                    <a:pt x="146291" y="2926067"/>
                  </a:lnTo>
                  <a:lnTo>
                    <a:pt x="172199" y="2926067"/>
                  </a:lnTo>
                  <a:lnTo>
                    <a:pt x="175247" y="2924543"/>
                  </a:lnTo>
                  <a:lnTo>
                    <a:pt x="176771" y="2921495"/>
                  </a:lnTo>
                  <a:close/>
                </a:path>
                <a:path w="1981200" h="2947670">
                  <a:moveTo>
                    <a:pt x="176771" y="1831848"/>
                  </a:moveTo>
                  <a:lnTo>
                    <a:pt x="175247" y="1828800"/>
                  </a:lnTo>
                  <a:lnTo>
                    <a:pt x="172199" y="1827276"/>
                  </a:lnTo>
                  <a:lnTo>
                    <a:pt x="146291" y="1827276"/>
                  </a:lnTo>
                  <a:lnTo>
                    <a:pt x="141719" y="1828800"/>
                  </a:lnTo>
                  <a:lnTo>
                    <a:pt x="141719" y="1834896"/>
                  </a:lnTo>
                  <a:lnTo>
                    <a:pt x="146291" y="1836420"/>
                  </a:lnTo>
                  <a:lnTo>
                    <a:pt x="172199" y="1836420"/>
                  </a:lnTo>
                  <a:lnTo>
                    <a:pt x="175247" y="1834896"/>
                  </a:lnTo>
                  <a:lnTo>
                    <a:pt x="176771" y="1831848"/>
                  </a:lnTo>
                  <a:close/>
                </a:path>
                <a:path w="1981200" h="2947670">
                  <a:moveTo>
                    <a:pt x="176771" y="1405115"/>
                  </a:moveTo>
                  <a:lnTo>
                    <a:pt x="175247" y="1402067"/>
                  </a:lnTo>
                  <a:lnTo>
                    <a:pt x="141719" y="1402067"/>
                  </a:lnTo>
                  <a:lnTo>
                    <a:pt x="141719" y="1409687"/>
                  </a:lnTo>
                  <a:lnTo>
                    <a:pt x="175247" y="1409687"/>
                  </a:lnTo>
                  <a:lnTo>
                    <a:pt x="176771" y="1405115"/>
                  </a:lnTo>
                  <a:close/>
                </a:path>
                <a:path w="1981200" h="2947670">
                  <a:moveTo>
                    <a:pt x="176771" y="1153668"/>
                  </a:moveTo>
                  <a:lnTo>
                    <a:pt x="175247" y="1150620"/>
                  </a:lnTo>
                  <a:lnTo>
                    <a:pt x="172199" y="1149096"/>
                  </a:lnTo>
                  <a:lnTo>
                    <a:pt x="146291" y="1149096"/>
                  </a:lnTo>
                  <a:lnTo>
                    <a:pt x="141719" y="1150620"/>
                  </a:lnTo>
                  <a:lnTo>
                    <a:pt x="141719" y="1156716"/>
                  </a:lnTo>
                  <a:lnTo>
                    <a:pt x="146291" y="1158240"/>
                  </a:lnTo>
                  <a:lnTo>
                    <a:pt x="172199" y="1158240"/>
                  </a:lnTo>
                  <a:lnTo>
                    <a:pt x="175247" y="1156716"/>
                  </a:lnTo>
                  <a:lnTo>
                    <a:pt x="176771" y="1153668"/>
                  </a:lnTo>
                  <a:close/>
                </a:path>
                <a:path w="1981200" h="2947670">
                  <a:moveTo>
                    <a:pt x="176771" y="797052"/>
                  </a:moveTo>
                  <a:lnTo>
                    <a:pt x="175247" y="794004"/>
                  </a:lnTo>
                  <a:lnTo>
                    <a:pt x="172199" y="792480"/>
                  </a:lnTo>
                  <a:lnTo>
                    <a:pt x="146291" y="792480"/>
                  </a:lnTo>
                  <a:lnTo>
                    <a:pt x="141719" y="794004"/>
                  </a:lnTo>
                  <a:lnTo>
                    <a:pt x="141719" y="801624"/>
                  </a:lnTo>
                  <a:lnTo>
                    <a:pt x="175247" y="801624"/>
                  </a:lnTo>
                  <a:lnTo>
                    <a:pt x="176771" y="797052"/>
                  </a:lnTo>
                  <a:close/>
                </a:path>
                <a:path w="1981200" h="2947670">
                  <a:moveTo>
                    <a:pt x="176771" y="539496"/>
                  </a:moveTo>
                  <a:lnTo>
                    <a:pt x="175247" y="536448"/>
                  </a:lnTo>
                  <a:lnTo>
                    <a:pt x="172199" y="534924"/>
                  </a:lnTo>
                  <a:lnTo>
                    <a:pt x="146291" y="534924"/>
                  </a:lnTo>
                  <a:lnTo>
                    <a:pt x="141719" y="536448"/>
                  </a:lnTo>
                  <a:lnTo>
                    <a:pt x="141719" y="542544"/>
                  </a:lnTo>
                  <a:lnTo>
                    <a:pt x="146291" y="544068"/>
                  </a:lnTo>
                  <a:lnTo>
                    <a:pt x="172199" y="544068"/>
                  </a:lnTo>
                  <a:lnTo>
                    <a:pt x="175247" y="542544"/>
                  </a:lnTo>
                  <a:lnTo>
                    <a:pt x="176771" y="539496"/>
                  </a:lnTo>
                  <a:close/>
                </a:path>
                <a:path w="1981200" h="2947670">
                  <a:moveTo>
                    <a:pt x="176771" y="283451"/>
                  </a:moveTo>
                  <a:lnTo>
                    <a:pt x="175247" y="280403"/>
                  </a:lnTo>
                  <a:lnTo>
                    <a:pt x="172199" y="278879"/>
                  </a:lnTo>
                  <a:lnTo>
                    <a:pt x="146291" y="278879"/>
                  </a:lnTo>
                  <a:lnTo>
                    <a:pt x="141719" y="280403"/>
                  </a:lnTo>
                  <a:lnTo>
                    <a:pt x="141719" y="286499"/>
                  </a:lnTo>
                  <a:lnTo>
                    <a:pt x="146291" y="288023"/>
                  </a:lnTo>
                  <a:lnTo>
                    <a:pt x="172199" y="288023"/>
                  </a:lnTo>
                  <a:lnTo>
                    <a:pt x="175247" y="286499"/>
                  </a:lnTo>
                  <a:lnTo>
                    <a:pt x="176771" y="283451"/>
                  </a:lnTo>
                  <a:close/>
                </a:path>
                <a:path w="1981200" h="2947670">
                  <a:moveTo>
                    <a:pt x="176771" y="27419"/>
                  </a:moveTo>
                  <a:lnTo>
                    <a:pt x="175247" y="24371"/>
                  </a:lnTo>
                  <a:lnTo>
                    <a:pt x="172199" y="22847"/>
                  </a:lnTo>
                  <a:lnTo>
                    <a:pt x="146291" y="22847"/>
                  </a:lnTo>
                  <a:lnTo>
                    <a:pt x="141719" y="24371"/>
                  </a:lnTo>
                  <a:lnTo>
                    <a:pt x="141719" y="30467"/>
                  </a:lnTo>
                  <a:lnTo>
                    <a:pt x="146291" y="31991"/>
                  </a:lnTo>
                  <a:lnTo>
                    <a:pt x="172199" y="31991"/>
                  </a:lnTo>
                  <a:lnTo>
                    <a:pt x="175247" y="30467"/>
                  </a:lnTo>
                  <a:lnTo>
                    <a:pt x="176771" y="27419"/>
                  </a:lnTo>
                  <a:close/>
                </a:path>
                <a:path w="1981200" h="2947670">
                  <a:moveTo>
                    <a:pt x="178308" y="2720327"/>
                  </a:moveTo>
                  <a:lnTo>
                    <a:pt x="176784" y="2717279"/>
                  </a:lnTo>
                  <a:lnTo>
                    <a:pt x="173736" y="2715755"/>
                  </a:lnTo>
                  <a:lnTo>
                    <a:pt x="147828" y="2715755"/>
                  </a:lnTo>
                  <a:lnTo>
                    <a:pt x="143256" y="2717279"/>
                  </a:lnTo>
                  <a:lnTo>
                    <a:pt x="143256" y="2723375"/>
                  </a:lnTo>
                  <a:lnTo>
                    <a:pt x="147828" y="2724899"/>
                  </a:lnTo>
                  <a:lnTo>
                    <a:pt x="173736" y="2724899"/>
                  </a:lnTo>
                  <a:lnTo>
                    <a:pt x="176784" y="2723375"/>
                  </a:lnTo>
                  <a:lnTo>
                    <a:pt x="178308" y="2720327"/>
                  </a:lnTo>
                  <a:close/>
                </a:path>
                <a:path w="1981200" h="2947670">
                  <a:moveTo>
                    <a:pt x="230111" y="2921495"/>
                  </a:moveTo>
                  <a:lnTo>
                    <a:pt x="228587" y="2916923"/>
                  </a:lnTo>
                  <a:lnTo>
                    <a:pt x="196583" y="2916923"/>
                  </a:lnTo>
                  <a:lnTo>
                    <a:pt x="195059" y="2921495"/>
                  </a:lnTo>
                  <a:lnTo>
                    <a:pt x="196583" y="2924543"/>
                  </a:lnTo>
                  <a:lnTo>
                    <a:pt x="199631" y="2926067"/>
                  </a:lnTo>
                  <a:lnTo>
                    <a:pt x="225539" y="2926067"/>
                  </a:lnTo>
                  <a:lnTo>
                    <a:pt x="228587" y="2924543"/>
                  </a:lnTo>
                  <a:lnTo>
                    <a:pt x="230111" y="2921495"/>
                  </a:lnTo>
                  <a:close/>
                </a:path>
                <a:path w="1981200" h="2947670">
                  <a:moveTo>
                    <a:pt x="230111" y="1831848"/>
                  </a:moveTo>
                  <a:lnTo>
                    <a:pt x="228587" y="1828800"/>
                  </a:lnTo>
                  <a:lnTo>
                    <a:pt x="225539" y="1827276"/>
                  </a:lnTo>
                  <a:lnTo>
                    <a:pt x="199631" y="1827276"/>
                  </a:lnTo>
                  <a:lnTo>
                    <a:pt x="196583" y="1828800"/>
                  </a:lnTo>
                  <a:lnTo>
                    <a:pt x="195059" y="1831848"/>
                  </a:lnTo>
                  <a:lnTo>
                    <a:pt x="196583" y="1834896"/>
                  </a:lnTo>
                  <a:lnTo>
                    <a:pt x="199631" y="1836420"/>
                  </a:lnTo>
                  <a:lnTo>
                    <a:pt x="225539" y="1836420"/>
                  </a:lnTo>
                  <a:lnTo>
                    <a:pt x="228587" y="1834896"/>
                  </a:lnTo>
                  <a:lnTo>
                    <a:pt x="230111" y="1831848"/>
                  </a:lnTo>
                  <a:close/>
                </a:path>
                <a:path w="1981200" h="2947670">
                  <a:moveTo>
                    <a:pt x="230111" y="1405115"/>
                  </a:moveTo>
                  <a:lnTo>
                    <a:pt x="228587" y="1402067"/>
                  </a:lnTo>
                  <a:lnTo>
                    <a:pt x="196583" y="1402067"/>
                  </a:lnTo>
                  <a:lnTo>
                    <a:pt x="195059" y="1405115"/>
                  </a:lnTo>
                  <a:lnTo>
                    <a:pt x="196583" y="1409687"/>
                  </a:lnTo>
                  <a:lnTo>
                    <a:pt x="228587" y="1409687"/>
                  </a:lnTo>
                  <a:lnTo>
                    <a:pt x="230111" y="1405115"/>
                  </a:lnTo>
                  <a:close/>
                </a:path>
                <a:path w="1981200" h="2947670">
                  <a:moveTo>
                    <a:pt x="230111" y="1153668"/>
                  </a:moveTo>
                  <a:lnTo>
                    <a:pt x="228587" y="1150620"/>
                  </a:lnTo>
                  <a:lnTo>
                    <a:pt x="225539" y="1149096"/>
                  </a:lnTo>
                  <a:lnTo>
                    <a:pt x="199631" y="1149096"/>
                  </a:lnTo>
                  <a:lnTo>
                    <a:pt x="196583" y="1150620"/>
                  </a:lnTo>
                  <a:lnTo>
                    <a:pt x="195059" y="1153668"/>
                  </a:lnTo>
                  <a:lnTo>
                    <a:pt x="196583" y="1156716"/>
                  </a:lnTo>
                  <a:lnTo>
                    <a:pt x="199631" y="1158240"/>
                  </a:lnTo>
                  <a:lnTo>
                    <a:pt x="225539" y="1158240"/>
                  </a:lnTo>
                  <a:lnTo>
                    <a:pt x="228587" y="1156716"/>
                  </a:lnTo>
                  <a:lnTo>
                    <a:pt x="230111" y="1153668"/>
                  </a:lnTo>
                  <a:close/>
                </a:path>
                <a:path w="1981200" h="2947670">
                  <a:moveTo>
                    <a:pt x="230111" y="797052"/>
                  </a:moveTo>
                  <a:lnTo>
                    <a:pt x="228587" y="794004"/>
                  </a:lnTo>
                  <a:lnTo>
                    <a:pt x="225539" y="792480"/>
                  </a:lnTo>
                  <a:lnTo>
                    <a:pt x="199631" y="792480"/>
                  </a:lnTo>
                  <a:lnTo>
                    <a:pt x="196583" y="794004"/>
                  </a:lnTo>
                  <a:lnTo>
                    <a:pt x="195059" y="797052"/>
                  </a:lnTo>
                  <a:lnTo>
                    <a:pt x="196583" y="801624"/>
                  </a:lnTo>
                  <a:lnTo>
                    <a:pt x="228587" y="801624"/>
                  </a:lnTo>
                  <a:lnTo>
                    <a:pt x="230111" y="797052"/>
                  </a:lnTo>
                  <a:close/>
                </a:path>
                <a:path w="1981200" h="2947670">
                  <a:moveTo>
                    <a:pt x="230111" y="539496"/>
                  </a:moveTo>
                  <a:lnTo>
                    <a:pt x="228587" y="536448"/>
                  </a:lnTo>
                  <a:lnTo>
                    <a:pt x="225539" y="534924"/>
                  </a:lnTo>
                  <a:lnTo>
                    <a:pt x="199631" y="534924"/>
                  </a:lnTo>
                  <a:lnTo>
                    <a:pt x="196583" y="536448"/>
                  </a:lnTo>
                  <a:lnTo>
                    <a:pt x="195059" y="539496"/>
                  </a:lnTo>
                  <a:lnTo>
                    <a:pt x="196583" y="542544"/>
                  </a:lnTo>
                  <a:lnTo>
                    <a:pt x="199631" y="544068"/>
                  </a:lnTo>
                  <a:lnTo>
                    <a:pt x="225539" y="544068"/>
                  </a:lnTo>
                  <a:lnTo>
                    <a:pt x="228587" y="542544"/>
                  </a:lnTo>
                  <a:lnTo>
                    <a:pt x="230111" y="539496"/>
                  </a:lnTo>
                  <a:close/>
                </a:path>
                <a:path w="1981200" h="2947670">
                  <a:moveTo>
                    <a:pt x="230111" y="283451"/>
                  </a:moveTo>
                  <a:lnTo>
                    <a:pt x="228587" y="280403"/>
                  </a:lnTo>
                  <a:lnTo>
                    <a:pt x="225539" y="278879"/>
                  </a:lnTo>
                  <a:lnTo>
                    <a:pt x="199631" y="278879"/>
                  </a:lnTo>
                  <a:lnTo>
                    <a:pt x="196583" y="280403"/>
                  </a:lnTo>
                  <a:lnTo>
                    <a:pt x="195059" y="283451"/>
                  </a:lnTo>
                  <a:lnTo>
                    <a:pt x="196583" y="286499"/>
                  </a:lnTo>
                  <a:lnTo>
                    <a:pt x="199631" y="288023"/>
                  </a:lnTo>
                  <a:lnTo>
                    <a:pt x="225539" y="288023"/>
                  </a:lnTo>
                  <a:lnTo>
                    <a:pt x="228587" y="286499"/>
                  </a:lnTo>
                  <a:lnTo>
                    <a:pt x="230111" y="283451"/>
                  </a:lnTo>
                  <a:close/>
                </a:path>
                <a:path w="1981200" h="2947670">
                  <a:moveTo>
                    <a:pt x="230111" y="27419"/>
                  </a:moveTo>
                  <a:lnTo>
                    <a:pt x="228587" y="24371"/>
                  </a:lnTo>
                  <a:lnTo>
                    <a:pt x="225539" y="22847"/>
                  </a:lnTo>
                  <a:lnTo>
                    <a:pt x="199631" y="22847"/>
                  </a:lnTo>
                  <a:lnTo>
                    <a:pt x="196583" y="24371"/>
                  </a:lnTo>
                  <a:lnTo>
                    <a:pt x="195059" y="27419"/>
                  </a:lnTo>
                  <a:lnTo>
                    <a:pt x="196583" y="30467"/>
                  </a:lnTo>
                  <a:lnTo>
                    <a:pt x="199631" y="31991"/>
                  </a:lnTo>
                  <a:lnTo>
                    <a:pt x="225539" y="31991"/>
                  </a:lnTo>
                  <a:lnTo>
                    <a:pt x="228587" y="30467"/>
                  </a:lnTo>
                  <a:lnTo>
                    <a:pt x="230111" y="27419"/>
                  </a:lnTo>
                  <a:close/>
                </a:path>
                <a:path w="1981200" h="2947670">
                  <a:moveTo>
                    <a:pt x="231648" y="2720327"/>
                  </a:moveTo>
                  <a:lnTo>
                    <a:pt x="230124" y="2717279"/>
                  </a:lnTo>
                  <a:lnTo>
                    <a:pt x="227076" y="2715755"/>
                  </a:lnTo>
                  <a:lnTo>
                    <a:pt x="201168" y="2715755"/>
                  </a:lnTo>
                  <a:lnTo>
                    <a:pt x="198120" y="2717279"/>
                  </a:lnTo>
                  <a:lnTo>
                    <a:pt x="196596" y="2720327"/>
                  </a:lnTo>
                  <a:lnTo>
                    <a:pt x="198120" y="2723375"/>
                  </a:lnTo>
                  <a:lnTo>
                    <a:pt x="201168" y="2724899"/>
                  </a:lnTo>
                  <a:lnTo>
                    <a:pt x="227076" y="2724899"/>
                  </a:lnTo>
                  <a:lnTo>
                    <a:pt x="230124" y="2723375"/>
                  </a:lnTo>
                  <a:lnTo>
                    <a:pt x="231648" y="2720327"/>
                  </a:lnTo>
                  <a:close/>
                </a:path>
                <a:path w="1981200" h="2947670">
                  <a:moveTo>
                    <a:pt x="249936" y="2564892"/>
                  </a:moveTo>
                  <a:lnTo>
                    <a:pt x="169151" y="2537460"/>
                  </a:lnTo>
                  <a:lnTo>
                    <a:pt x="169151" y="2592324"/>
                  </a:lnTo>
                  <a:lnTo>
                    <a:pt x="249936" y="2564892"/>
                  </a:lnTo>
                  <a:close/>
                </a:path>
                <a:path w="1981200" h="2947670">
                  <a:moveTo>
                    <a:pt x="251447" y="2250935"/>
                  </a:moveTo>
                  <a:lnTo>
                    <a:pt x="170675" y="2223503"/>
                  </a:lnTo>
                  <a:lnTo>
                    <a:pt x="170675" y="2246376"/>
                  </a:lnTo>
                  <a:lnTo>
                    <a:pt x="147828" y="2246376"/>
                  </a:lnTo>
                  <a:lnTo>
                    <a:pt x="143256" y="2247900"/>
                  </a:lnTo>
                  <a:lnTo>
                    <a:pt x="143256" y="2253996"/>
                  </a:lnTo>
                  <a:lnTo>
                    <a:pt x="147828" y="2255520"/>
                  </a:lnTo>
                  <a:lnTo>
                    <a:pt x="170675" y="2255520"/>
                  </a:lnTo>
                  <a:lnTo>
                    <a:pt x="170675" y="2278367"/>
                  </a:lnTo>
                  <a:lnTo>
                    <a:pt x="251447" y="2250935"/>
                  </a:lnTo>
                  <a:close/>
                </a:path>
                <a:path w="1981200" h="2947670">
                  <a:moveTo>
                    <a:pt x="283451" y="2916923"/>
                  </a:moveTo>
                  <a:lnTo>
                    <a:pt x="249923" y="2916923"/>
                  </a:lnTo>
                  <a:lnTo>
                    <a:pt x="248399" y="2921495"/>
                  </a:lnTo>
                  <a:lnTo>
                    <a:pt x="249923" y="2924543"/>
                  </a:lnTo>
                  <a:lnTo>
                    <a:pt x="252971" y="2926067"/>
                  </a:lnTo>
                  <a:lnTo>
                    <a:pt x="280403" y="2926067"/>
                  </a:lnTo>
                  <a:lnTo>
                    <a:pt x="283451" y="2924543"/>
                  </a:lnTo>
                  <a:lnTo>
                    <a:pt x="283451" y="2916923"/>
                  </a:lnTo>
                  <a:close/>
                </a:path>
                <a:path w="1981200" h="2947670">
                  <a:moveTo>
                    <a:pt x="283451" y="1828800"/>
                  </a:moveTo>
                  <a:lnTo>
                    <a:pt x="280403" y="1827276"/>
                  </a:lnTo>
                  <a:lnTo>
                    <a:pt x="252971" y="1827276"/>
                  </a:lnTo>
                  <a:lnTo>
                    <a:pt x="249923" y="1828800"/>
                  </a:lnTo>
                  <a:lnTo>
                    <a:pt x="248399" y="1831848"/>
                  </a:lnTo>
                  <a:lnTo>
                    <a:pt x="249923" y="1834896"/>
                  </a:lnTo>
                  <a:lnTo>
                    <a:pt x="252971" y="1836420"/>
                  </a:lnTo>
                  <a:lnTo>
                    <a:pt x="280403" y="1836420"/>
                  </a:lnTo>
                  <a:lnTo>
                    <a:pt x="283451" y="1834896"/>
                  </a:lnTo>
                  <a:lnTo>
                    <a:pt x="283451" y="1828800"/>
                  </a:lnTo>
                  <a:close/>
                </a:path>
                <a:path w="1981200" h="2947670">
                  <a:moveTo>
                    <a:pt x="283451" y="1402067"/>
                  </a:moveTo>
                  <a:lnTo>
                    <a:pt x="249923" y="1402067"/>
                  </a:lnTo>
                  <a:lnTo>
                    <a:pt x="248399" y="1405115"/>
                  </a:lnTo>
                  <a:lnTo>
                    <a:pt x="249923" y="1409687"/>
                  </a:lnTo>
                  <a:lnTo>
                    <a:pt x="283451" y="1409687"/>
                  </a:lnTo>
                  <a:lnTo>
                    <a:pt x="283451" y="1402067"/>
                  </a:lnTo>
                  <a:close/>
                </a:path>
                <a:path w="1981200" h="2947670">
                  <a:moveTo>
                    <a:pt x="283451" y="1150620"/>
                  </a:moveTo>
                  <a:lnTo>
                    <a:pt x="280403" y="1149096"/>
                  </a:lnTo>
                  <a:lnTo>
                    <a:pt x="252971" y="1149096"/>
                  </a:lnTo>
                  <a:lnTo>
                    <a:pt x="249923" y="1150620"/>
                  </a:lnTo>
                  <a:lnTo>
                    <a:pt x="248399" y="1153668"/>
                  </a:lnTo>
                  <a:lnTo>
                    <a:pt x="249923" y="1156716"/>
                  </a:lnTo>
                  <a:lnTo>
                    <a:pt x="252971" y="1158240"/>
                  </a:lnTo>
                  <a:lnTo>
                    <a:pt x="280403" y="1158240"/>
                  </a:lnTo>
                  <a:lnTo>
                    <a:pt x="283451" y="1156716"/>
                  </a:lnTo>
                  <a:lnTo>
                    <a:pt x="283451" y="1150620"/>
                  </a:lnTo>
                  <a:close/>
                </a:path>
                <a:path w="1981200" h="2947670">
                  <a:moveTo>
                    <a:pt x="283451" y="794004"/>
                  </a:moveTo>
                  <a:lnTo>
                    <a:pt x="280403" y="792480"/>
                  </a:lnTo>
                  <a:lnTo>
                    <a:pt x="252971" y="792480"/>
                  </a:lnTo>
                  <a:lnTo>
                    <a:pt x="249923" y="794004"/>
                  </a:lnTo>
                  <a:lnTo>
                    <a:pt x="248399" y="797052"/>
                  </a:lnTo>
                  <a:lnTo>
                    <a:pt x="249923" y="801624"/>
                  </a:lnTo>
                  <a:lnTo>
                    <a:pt x="283451" y="801624"/>
                  </a:lnTo>
                  <a:lnTo>
                    <a:pt x="283451" y="794004"/>
                  </a:lnTo>
                  <a:close/>
                </a:path>
                <a:path w="1981200" h="2947670">
                  <a:moveTo>
                    <a:pt x="283451" y="536448"/>
                  </a:moveTo>
                  <a:lnTo>
                    <a:pt x="280403" y="534924"/>
                  </a:lnTo>
                  <a:lnTo>
                    <a:pt x="252971" y="534924"/>
                  </a:lnTo>
                  <a:lnTo>
                    <a:pt x="249923" y="536448"/>
                  </a:lnTo>
                  <a:lnTo>
                    <a:pt x="248399" y="539496"/>
                  </a:lnTo>
                  <a:lnTo>
                    <a:pt x="249923" y="542544"/>
                  </a:lnTo>
                  <a:lnTo>
                    <a:pt x="252971" y="544068"/>
                  </a:lnTo>
                  <a:lnTo>
                    <a:pt x="280403" y="544068"/>
                  </a:lnTo>
                  <a:lnTo>
                    <a:pt x="283451" y="542544"/>
                  </a:lnTo>
                  <a:lnTo>
                    <a:pt x="283451" y="536448"/>
                  </a:lnTo>
                  <a:close/>
                </a:path>
                <a:path w="1981200" h="2947670">
                  <a:moveTo>
                    <a:pt x="283451" y="280403"/>
                  </a:moveTo>
                  <a:lnTo>
                    <a:pt x="280403" y="278879"/>
                  </a:lnTo>
                  <a:lnTo>
                    <a:pt x="252971" y="278879"/>
                  </a:lnTo>
                  <a:lnTo>
                    <a:pt x="249923" y="280403"/>
                  </a:lnTo>
                  <a:lnTo>
                    <a:pt x="248399" y="283451"/>
                  </a:lnTo>
                  <a:lnTo>
                    <a:pt x="249923" y="286499"/>
                  </a:lnTo>
                  <a:lnTo>
                    <a:pt x="252971" y="288023"/>
                  </a:lnTo>
                  <a:lnTo>
                    <a:pt x="280403" y="288023"/>
                  </a:lnTo>
                  <a:lnTo>
                    <a:pt x="283451" y="286499"/>
                  </a:lnTo>
                  <a:lnTo>
                    <a:pt x="283451" y="280403"/>
                  </a:lnTo>
                  <a:close/>
                </a:path>
                <a:path w="1981200" h="2947670">
                  <a:moveTo>
                    <a:pt x="283451" y="24371"/>
                  </a:moveTo>
                  <a:lnTo>
                    <a:pt x="280403" y="22847"/>
                  </a:lnTo>
                  <a:lnTo>
                    <a:pt x="252971" y="22847"/>
                  </a:lnTo>
                  <a:lnTo>
                    <a:pt x="249923" y="24371"/>
                  </a:lnTo>
                  <a:lnTo>
                    <a:pt x="248399" y="27419"/>
                  </a:lnTo>
                  <a:lnTo>
                    <a:pt x="249923" y="30467"/>
                  </a:lnTo>
                  <a:lnTo>
                    <a:pt x="252971" y="31991"/>
                  </a:lnTo>
                  <a:lnTo>
                    <a:pt x="280403" y="31991"/>
                  </a:lnTo>
                  <a:lnTo>
                    <a:pt x="283451" y="30467"/>
                  </a:lnTo>
                  <a:lnTo>
                    <a:pt x="283451" y="24371"/>
                  </a:lnTo>
                  <a:close/>
                </a:path>
                <a:path w="1981200" h="2947670">
                  <a:moveTo>
                    <a:pt x="284988" y="2717279"/>
                  </a:moveTo>
                  <a:lnTo>
                    <a:pt x="281940" y="2715755"/>
                  </a:lnTo>
                  <a:lnTo>
                    <a:pt x="254508" y="2715755"/>
                  </a:lnTo>
                  <a:lnTo>
                    <a:pt x="251460" y="2717279"/>
                  </a:lnTo>
                  <a:lnTo>
                    <a:pt x="249936" y="2720327"/>
                  </a:lnTo>
                  <a:lnTo>
                    <a:pt x="251460" y="2723375"/>
                  </a:lnTo>
                  <a:lnTo>
                    <a:pt x="254508" y="2724899"/>
                  </a:lnTo>
                  <a:lnTo>
                    <a:pt x="281940" y="2724899"/>
                  </a:lnTo>
                  <a:lnTo>
                    <a:pt x="284988" y="2723375"/>
                  </a:lnTo>
                  <a:lnTo>
                    <a:pt x="284988" y="2717279"/>
                  </a:lnTo>
                  <a:close/>
                </a:path>
                <a:path w="1981200" h="2947670">
                  <a:moveTo>
                    <a:pt x="338315" y="2921495"/>
                  </a:moveTo>
                  <a:lnTo>
                    <a:pt x="336791" y="2916923"/>
                  </a:lnTo>
                  <a:lnTo>
                    <a:pt x="303263" y="2916923"/>
                  </a:lnTo>
                  <a:lnTo>
                    <a:pt x="301739" y="2921495"/>
                  </a:lnTo>
                  <a:lnTo>
                    <a:pt x="303263" y="2924543"/>
                  </a:lnTo>
                  <a:lnTo>
                    <a:pt x="306311" y="2926067"/>
                  </a:lnTo>
                  <a:lnTo>
                    <a:pt x="333743" y="2926067"/>
                  </a:lnTo>
                  <a:lnTo>
                    <a:pt x="336791" y="2924543"/>
                  </a:lnTo>
                  <a:lnTo>
                    <a:pt x="338315" y="2921495"/>
                  </a:lnTo>
                  <a:close/>
                </a:path>
                <a:path w="1981200" h="2947670">
                  <a:moveTo>
                    <a:pt x="338315" y="1831848"/>
                  </a:moveTo>
                  <a:lnTo>
                    <a:pt x="336791" y="1828800"/>
                  </a:lnTo>
                  <a:lnTo>
                    <a:pt x="333743" y="1827276"/>
                  </a:lnTo>
                  <a:lnTo>
                    <a:pt x="306311" y="1827276"/>
                  </a:lnTo>
                  <a:lnTo>
                    <a:pt x="303263" y="1828800"/>
                  </a:lnTo>
                  <a:lnTo>
                    <a:pt x="301739" y="1831848"/>
                  </a:lnTo>
                  <a:lnTo>
                    <a:pt x="303263" y="1834896"/>
                  </a:lnTo>
                  <a:lnTo>
                    <a:pt x="306311" y="1836420"/>
                  </a:lnTo>
                  <a:lnTo>
                    <a:pt x="333743" y="1836420"/>
                  </a:lnTo>
                  <a:lnTo>
                    <a:pt x="336791" y="1834896"/>
                  </a:lnTo>
                  <a:lnTo>
                    <a:pt x="338315" y="1831848"/>
                  </a:lnTo>
                  <a:close/>
                </a:path>
                <a:path w="1981200" h="2947670">
                  <a:moveTo>
                    <a:pt x="338315" y="1405115"/>
                  </a:moveTo>
                  <a:lnTo>
                    <a:pt x="336791" y="1402067"/>
                  </a:lnTo>
                  <a:lnTo>
                    <a:pt x="303263" y="1402067"/>
                  </a:lnTo>
                  <a:lnTo>
                    <a:pt x="301739" y="1405115"/>
                  </a:lnTo>
                  <a:lnTo>
                    <a:pt x="303263" y="1409687"/>
                  </a:lnTo>
                  <a:lnTo>
                    <a:pt x="336791" y="1409687"/>
                  </a:lnTo>
                  <a:lnTo>
                    <a:pt x="338315" y="1405115"/>
                  </a:lnTo>
                  <a:close/>
                </a:path>
                <a:path w="1981200" h="2947670">
                  <a:moveTo>
                    <a:pt x="338315" y="1153668"/>
                  </a:moveTo>
                  <a:lnTo>
                    <a:pt x="336791" y="1150620"/>
                  </a:lnTo>
                  <a:lnTo>
                    <a:pt x="333743" y="1149096"/>
                  </a:lnTo>
                  <a:lnTo>
                    <a:pt x="306311" y="1149096"/>
                  </a:lnTo>
                  <a:lnTo>
                    <a:pt x="303263" y="1150620"/>
                  </a:lnTo>
                  <a:lnTo>
                    <a:pt x="301739" y="1153668"/>
                  </a:lnTo>
                  <a:lnTo>
                    <a:pt x="303263" y="1156716"/>
                  </a:lnTo>
                  <a:lnTo>
                    <a:pt x="306311" y="1158240"/>
                  </a:lnTo>
                  <a:lnTo>
                    <a:pt x="333743" y="1158240"/>
                  </a:lnTo>
                  <a:lnTo>
                    <a:pt x="336791" y="1156716"/>
                  </a:lnTo>
                  <a:lnTo>
                    <a:pt x="338315" y="1153668"/>
                  </a:lnTo>
                  <a:close/>
                </a:path>
                <a:path w="1981200" h="2947670">
                  <a:moveTo>
                    <a:pt x="338315" y="797052"/>
                  </a:moveTo>
                  <a:lnTo>
                    <a:pt x="336791" y="794004"/>
                  </a:lnTo>
                  <a:lnTo>
                    <a:pt x="333743" y="792480"/>
                  </a:lnTo>
                  <a:lnTo>
                    <a:pt x="306311" y="792480"/>
                  </a:lnTo>
                  <a:lnTo>
                    <a:pt x="303263" y="794004"/>
                  </a:lnTo>
                  <a:lnTo>
                    <a:pt x="301739" y="797052"/>
                  </a:lnTo>
                  <a:lnTo>
                    <a:pt x="303263" y="801624"/>
                  </a:lnTo>
                  <a:lnTo>
                    <a:pt x="336791" y="801624"/>
                  </a:lnTo>
                  <a:lnTo>
                    <a:pt x="338315" y="797052"/>
                  </a:lnTo>
                  <a:close/>
                </a:path>
                <a:path w="1981200" h="2947670">
                  <a:moveTo>
                    <a:pt x="338315" y="539496"/>
                  </a:moveTo>
                  <a:lnTo>
                    <a:pt x="336791" y="536448"/>
                  </a:lnTo>
                  <a:lnTo>
                    <a:pt x="333743" y="534924"/>
                  </a:lnTo>
                  <a:lnTo>
                    <a:pt x="306311" y="534924"/>
                  </a:lnTo>
                  <a:lnTo>
                    <a:pt x="303263" y="536448"/>
                  </a:lnTo>
                  <a:lnTo>
                    <a:pt x="301739" y="539496"/>
                  </a:lnTo>
                  <a:lnTo>
                    <a:pt x="303263" y="542544"/>
                  </a:lnTo>
                  <a:lnTo>
                    <a:pt x="306311" y="544068"/>
                  </a:lnTo>
                  <a:lnTo>
                    <a:pt x="333743" y="544068"/>
                  </a:lnTo>
                  <a:lnTo>
                    <a:pt x="336791" y="542544"/>
                  </a:lnTo>
                  <a:lnTo>
                    <a:pt x="338315" y="539496"/>
                  </a:lnTo>
                  <a:close/>
                </a:path>
                <a:path w="1981200" h="2947670">
                  <a:moveTo>
                    <a:pt x="338315" y="283451"/>
                  </a:moveTo>
                  <a:lnTo>
                    <a:pt x="336791" y="280403"/>
                  </a:lnTo>
                  <a:lnTo>
                    <a:pt x="333743" y="278879"/>
                  </a:lnTo>
                  <a:lnTo>
                    <a:pt x="306311" y="278879"/>
                  </a:lnTo>
                  <a:lnTo>
                    <a:pt x="303263" y="280403"/>
                  </a:lnTo>
                  <a:lnTo>
                    <a:pt x="301739" y="283451"/>
                  </a:lnTo>
                  <a:lnTo>
                    <a:pt x="303263" y="286499"/>
                  </a:lnTo>
                  <a:lnTo>
                    <a:pt x="306311" y="288023"/>
                  </a:lnTo>
                  <a:lnTo>
                    <a:pt x="333743" y="288023"/>
                  </a:lnTo>
                  <a:lnTo>
                    <a:pt x="336791" y="286499"/>
                  </a:lnTo>
                  <a:lnTo>
                    <a:pt x="338315" y="283451"/>
                  </a:lnTo>
                  <a:close/>
                </a:path>
                <a:path w="1981200" h="2947670">
                  <a:moveTo>
                    <a:pt x="338315" y="27419"/>
                  </a:moveTo>
                  <a:lnTo>
                    <a:pt x="336791" y="24371"/>
                  </a:lnTo>
                  <a:lnTo>
                    <a:pt x="333743" y="22847"/>
                  </a:lnTo>
                  <a:lnTo>
                    <a:pt x="306311" y="22847"/>
                  </a:lnTo>
                  <a:lnTo>
                    <a:pt x="303263" y="24371"/>
                  </a:lnTo>
                  <a:lnTo>
                    <a:pt x="301739" y="27419"/>
                  </a:lnTo>
                  <a:lnTo>
                    <a:pt x="303263" y="30467"/>
                  </a:lnTo>
                  <a:lnTo>
                    <a:pt x="306311" y="31991"/>
                  </a:lnTo>
                  <a:lnTo>
                    <a:pt x="333743" y="31991"/>
                  </a:lnTo>
                  <a:lnTo>
                    <a:pt x="336791" y="30467"/>
                  </a:lnTo>
                  <a:lnTo>
                    <a:pt x="338315" y="27419"/>
                  </a:lnTo>
                  <a:close/>
                </a:path>
                <a:path w="1981200" h="2947670">
                  <a:moveTo>
                    <a:pt x="339852" y="2720327"/>
                  </a:moveTo>
                  <a:lnTo>
                    <a:pt x="338328" y="2717279"/>
                  </a:lnTo>
                  <a:lnTo>
                    <a:pt x="335280" y="2715755"/>
                  </a:lnTo>
                  <a:lnTo>
                    <a:pt x="307848" y="2715755"/>
                  </a:lnTo>
                  <a:lnTo>
                    <a:pt x="304800" y="2717279"/>
                  </a:lnTo>
                  <a:lnTo>
                    <a:pt x="303276" y="2720327"/>
                  </a:lnTo>
                  <a:lnTo>
                    <a:pt x="304800" y="2723375"/>
                  </a:lnTo>
                  <a:lnTo>
                    <a:pt x="307848" y="2724899"/>
                  </a:lnTo>
                  <a:lnTo>
                    <a:pt x="335280" y="2724899"/>
                  </a:lnTo>
                  <a:lnTo>
                    <a:pt x="338328" y="2723375"/>
                  </a:lnTo>
                  <a:lnTo>
                    <a:pt x="339852" y="2720327"/>
                  </a:lnTo>
                  <a:close/>
                </a:path>
                <a:path w="1981200" h="2947670">
                  <a:moveTo>
                    <a:pt x="391655" y="2921495"/>
                  </a:moveTo>
                  <a:lnTo>
                    <a:pt x="390131" y="2916923"/>
                  </a:lnTo>
                  <a:lnTo>
                    <a:pt x="356603" y="2916923"/>
                  </a:lnTo>
                  <a:lnTo>
                    <a:pt x="355079" y="2921495"/>
                  </a:lnTo>
                  <a:lnTo>
                    <a:pt x="356603" y="2924543"/>
                  </a:lnTo>
                  <a:lnTo>
                    <a:pt x="359651" y="2926067"/>
                  </a:lnTo>
                  <a:lnTo>
                    <a:pt x="387083" y="2926067"/>
                  </a:lnTo>
                  <a:lnTo>
                    <a:pt x="390131" y="2924543"/>
                  </a:lnTo>
                  <a:lnTo>
                    <a:pt x="391655" y="2921495"/>
                  </a:lnTo>
                  <a:close/>
                </a:path>
                <a:path w="1981200" h="2947670">
                  <a:moveTo>
                    <a:pt x="391655" y="1831848"/>
                  </a:moveTo>
                  <a:lnTo>
                    <a:pt x="390131" y="1828800"/>
                  </a:lnTo>
                  <a:lnTo>
                    <a:pt x="387083" y="1827276"/>
                  </a:lnTo>
                  <a:lnTo>
                    <a:pt x="359651" y="1827276"/>
                  </a:lnTo>
                  <a:lnTo>
                    <a:pt x="356603" y="1828800"/>
                  </a:lnTo>
                  <a:lnTo>
                    <a:pt x="355079" y="1831848"/>
                  </a:lnTo>
                  <a:lnTo>
                    <a:pt x="356603" y="1834896"/>
                  </a:lnTo>
                  <a:lnTo>
                    <a:pt x="359651" y="1836420"/>
                  </a:lnTo>
                  <a:lnTo>
                    <a:pt x="387083" y="1836420"/>
                  </a:lnTo>
                  <a:lnTo>
                    <a:pt x="390131" y="1834896"/>
                  </a:lnTo>
                  <a:lnTo>
                    <a:pt x="391655" y="1831848"/>
                  </a:lnTo>
                  <a:close/>
                </a:path>
                <a:path w="1981200" h="2947670">
                  <a:moveTo>
                    <a:pt x="391655" y="1405115"/>
                  </a:moveTo>
                  <a:lnTo>
                    <a:pt x="390131" y="1402067"/>
                  </a:lnTo>
                  <a:lnTo>
                    <a:pt x="356603" y="1402067"/>
                  </a:lnTo>
                  <a:lnTo>
                    <a:pt x="355079" y="1405115"/>
                  </a:lnTo>
                  <a:lnTo>
                    <a:pt x="356603" y="1409687"/>
                  </a:lnTo>
                  <a:lnTo>
                    <a:pt x="390131" y="1409687"/>
                  </a:lnTo>
                  <a:lnTo>
                    <a:pt x="391655" y="1405115"/>
                  </a:lnTo>
                  <a:close/>
                </a:path>
                <a:path w="1981200" h="2947670">
                  <a:moveTo>
                    <a:pt x="391655" y="1153668"/>
                  </a:moveTo>
                  <a:lnTo>
                    <a:pt x="390131" y="1150620"/>
                  </a:lnTo>
                  <a:lnTo>
                    <a:pt x="387083" y="1149096"/>
                  </a:lnTo>
                  <a:lnTo>
                    <a:pt x="359651" y="1149096"/>
                  </a:lnTo>
                  <a:lnTo>
                    <a:pt x="356603" y="1150620"/>
                  </a:lnTo>
                  <a:lnTo>
                    <a:pt x="355079" y="1153668"/>
                  </a:lnTo>
                  <a:lnTo>
                    <a:pt x="356603" y="1156716"/>
                  </a:lnTo>
                  <a:lnTo>
                    <a:pt x="359651" y="1158240"/>
                  </a:lnTo>
                  <a:lnTo>
                    <a:pt x="387083" y="1158240"/>
                  </a:lnTo>
                  <a:lnTo>
                    <a:pt x="390131" y="1156716"/>
                  </a:lnTo>
                  <a:lnTo>
                    <a:pt x="391655" y="1153668"/>
                  </a:lnTo>
                  <a:close/>
                </a:path>
                <a:path w="1981200" h="2947670">
                  <a:moveTo>
                    <a:pt x="391655" y="797052"/>
                  </a:moveTo>
                  <a:lnTo>
                    <a:pt x="390131" y="794004"/>
                  </a:lnTo>
                  <a:lnTo>
                    <a:pt x="387083" y="792480"/>
                  </a:lnTo>
                  <a:lnTo>
                    <a:pt x="359651" y="792480"/>
                  </a:lnTo>
                  <a:lnTo>
                    <a:pt x="356603" y="794004"/>
                  </a:lnTo>
                  <a:lnTo>
                    <a:pt x="355079" y="797052"/>
                  </a:lnTo>
                  <a:lnTo>
                    <a:pt x="356603" y="801624"/>
                  </a:lnTo>
                  <a:lnTo>
                    <a:pt x="390131" y="801624"/>
                  </a:lnTo>
                  <a:lnTo>
                    <a:pt x="391655" y="797052"/>
                  </a:lnTo>
                  <a:close/>
                </a:path>
                <a:path w="1981200" h="2947670">
                  <a:moveTo>
                    <a:pt x="391655" y="539496"/>
                  </a:moveTo>
                  <a:lnTo>
                    <a:pt x="390131" y="536448"/>
                  </a:lnTo>
                  <a:lnTo>
                    <a:pt x="387083" y="534924"/>
                  </a:lnTo>
                  <a:lnTo>
                    <a:pt x="359651" y="534924"/>
                  </a:lnTo>
                  <a:lnTo>
                    <a:pt x="356603" y="536448"/>
                  </a:lnTo>
                  <a:lnTo>
                    <a:pt x="355079" y="539496"/>
                  </a:lnTo>
                  <a:lnTo>
                    <a:pt x="356603" y="542544"/>
                  </a:lnTo>
                  <a:lnTo>
                    <a:pt x="359651" y="544068"/>
                  </a:lnTo>
                  <a:lnTo>
                    <a:pt x="387083" y="544068"/>
                  </a:lnTo>
                  <a:lnTo>
                    <a:pt x="390131" y="542544"/>
                  </a:lnTo>
                  <a:lnTo>
                    <a:pt x="391655" y="539496"/>
                  </a:lnTo>
                  <a:close/>
                </a:path>
                <a:path w="1981200" h="2947670">
                  <a:moveTo>
                    <a:pt x="391655" y="283451"/>
                  </a:moveTo>
                  <a:lnTo>
                    <a:pt x="390131" y="280403"/>
                  </a:lnTo>
                  <a:lnTo>
                    <a:pt x="387083" y="278879"/>
                  </a:lnTo>
                  <a:lnTo>
                    <a:pt x="359651" y="278879"/>
                  </a:lnTo>
                  <a:lnTo>
                    <a:pt x="356603" y="280403"/>
                  </a:lnTo>
                  <a:lnTo>
                    <a:pt x="355079" y="283451"/>
                  </a:lnTo>
                  <a:lnTo>
                    <a:pt x="356603" y="286499"/>
                  </a:lnTo>
                  <a:lnTo>
                    <a:pt x="359651" y="288023"/>
                  </a:lnTo>
                  <a:lnTo>
                    <a:pt x="387083" y="288023"/>
                  </a:lnTo>
                  <a:lnTo>
                    <a:pt x="390131" y="286499"/>
                  </a:lnTo>
                  <a:lnTo>
                    <a:pt x="391655" y="283451"/>
                  </a:lnTo>
                  <a:close/>
                </a:path>
                <a:path w="1981200" h="2947670">
                  <a:moveTo>
                    <a:pt x="391655" y="27419"/>
                  </a:moveTo>
                  <a:lnTo>
                    <a:pt x="390131" y="24371"/>
                  </a:lnTo>
                  <a:lnTo>
                    <a:pt x="387083" y="22847"/>
                  </a:lnTo>
                  <a:lnTo>
                    <a:pt x="359651" y="22847"/>
                  </a:lnTo>
                  <a:lnTo>
                    <a:pt x="356603" y="24371"/>
                  </a:lnTo>
                  <a:lnTo>
                    <a:pt x="355079" y="27419"/>
                  </a:lnTo>
                  <a:lnTo>
                    <a:pt x="356603" y="30467"/>
                  </a:lnTo>
                  <a:lnTo>
                    <a:pt x="359651" y="31991"/>
                  </a:lnTo>
                  <a:lnTo>
                    <a:pt x="387083" y="31991"/>
                  </a:lnTo>
                  <a:lnTo>
                    <a:pt x="390131" y="30467"/>
                  </a:lnTo>
                  <a:lnTo>
                    <a:pt x="391655" y="27419"/>
                  </a:lnTo>
                  <a:close/>
                </a:path>
                <a:path w="1981200" h="2947670">
                  <a:moveTo>
                    <a:pt x="393192" y="2720327"/>
                  </a:moveTo>
                  <a:lnTo>
                    <a:pt x="391668" y="2717279"/>
                  </a:lnTo>
                  <a:lnTo>
                    <a:pt x="388620" y="2715755"/>
                  </a:lnTo>
                  <a:lnTo>
                    <a:pt x="361188" y="2715755"/>
                  </a:lnTo>
                  <a:lnTo>
                    <a:pt x="358140" y="2717279"/>
                  </a:lnTo>
                  <a:lnTo>
                    <a:pt x="356616" y="2720327"/>
                  </a:lnTo>
                  <a:lnTo>
                    <a:pt x="358140" y="2723375"/>
                  </a:lnTo>
                  <a:lnTo>
                    <a:pt x="361188" y="2724899"/>
                  </a:lnTo>
                  <a:lnTo>
                    <a:pt x="388620" y="2724899"/>
                  </a:lnTo>
                  <a:lnTo>
                    <a:pt x="391668" y="2723375"/>
                  </a:lnTo>
                  <a:lnTo>
                    <a:pt x="393192" y="2720327"/>
                  </a:lnTo>
                  <a:close/>
                </a:path>
                <a:path w="1981200" h="2947670">
                  <a:moveTo>
                    <a:pt x="444995" y="2921495"/>
                  </a:moveTo>
                  <a:lnTo>
                    <a:pt x="443471" y="2916923"/>
                  </a:lnTo>
                  <a:lnTo>
                    <a:pt x="409943" y="2916923"/>
                  </a:lnTo>
                  <a:lnTo>
                    <a:pt x="409943" y="2924543"/>
                  </a:lnTo>
                  <a:lnTo>
                    <a:pt x="412991" y="2926067"/>
                  </a:lnTo>
                  <a:lnTo>
                    <a:pt x="440423" y="2926067"/>
                  </a:lnTo>
                  <a:lnTo>
                    <a:pt x="443471" y="2924543"/>
                  </a:lnTo>
                  <a:lnTo>
                    <a:pt x="444995" y="2921495"/>
                  </a:lnTo>
                  <a:close/>
                </a:path>
                <a:path w="1981200" h="2947670">
                  <a:moveTo>
                    <a:pt x="444995" y="1831848"/>
                  </a:moveTo>
                  <a:lnTo>
                    <a:pt x="443471" y="1828800"/>
                  </a:lnTo>
                  <a:lnTo>
                    <a:pt x="440423" y="1827276"/>
                  </a:lnTo>
                  <a:lnTo>
                    <a:pt x="412991" y="1827276"/>
                  </a:lnTo>
                  <a:lnTo>
                    <a:pt x="409943" y="1828800"/>
                  </a:lnTo>
                  <a:lnTo>
                    <a:pt x="409943" y="1834896"/>
                  </a:lnTo>
                  <a:lnTo>
                    <a:pt x="412991" y="1836420"/>
                  </a:lnTo>
                  <a:lnTo>
                    <a:pt x="440423" y="1836420"/>
                  </a:lnTo>
                  <a:lnTo>
                    <a:pt x="443471" y="1834896"/>
                  </a:lnTo>
                  <a:lnTo>
                    <a:pt x="444995" y="1831848"/>
                  </a:lnTo>
                  <a:close/>
                </a:path>
                <a:path w="1981200" h="2947670">
                  <a:moveTo>
                    <a:pt x="444995" y="1405115"/>
                  </a:moveTo>
                  <a:lnTo>
                    <a:pt x="443471" y="1402067"/>
                  </a:lnTo>
                  <a:lnTo>
                    <a:pt x="409943" y="1402067"/>
                  </a:lnTo>
                  <a:lnTo>
                    <a:pt x="409943" y="1409687"/>
                  </a:lnTo>
                  <a:lnTo>
                    <a:pt x="443471" y="1409687"/>
                  </a:lnTo>
                  <a:lnTo>
                    <a:pt x="444995" y="1405115"/>
                  </a:lnTo>
                  <a:close/>
                </a:path>
                <a:path w="1981200" h="2947670">
                  <a:moveTo>
                    <a:pt x="444995" y="1153668"/>
                  </a:moveTo>
                  <a:lnTo>
                    <a:pt x="443471" y="1150620"/>
                  </a:lnTo>
                  <a:lnTo>
                    <a:pt x="440423" y="1149096"/>
                  </a:lnTo>
                  <a:lnTo>
                    <a:pt x="412991" y="1149096"/>
                  </a:lnTo>
                  <a:lnTo>
                    <a:pt x="409943" y="1150620"/>
                  </a:lnTo>
                  <a:lnTo>
                    <a:pt x="409943" y="1156716"/>
                  </a:lnTo>
                  <a:lnTo>
                    <a:pt x="412991" y="1158240"/>
                  </a:lnTo>
                  <a:lnTo>
                    <a:pt x="440423" y="1158240"/>
                  </a:lnTo>
                  <a:lnTo>
                    <a:pt x="443471" y="1156716"/>
                  </a:lnTo>
                  <a:lnTo>
                    <a:pt x="444995" y="1153668"/>
                  </a:lnTo>
                  <a:close/>
                </a:path>
                <a:path w="1981200" h="2947670">
                  <a:moveTo>
                    <a:pt x="444995" y="797052"/>
                  </a:moveTo>
                  <a:lnTo>
                    <a:pt x="443471" y="794004"/>
                  </a:lnTo>
                  <a:lnTo>
                    <a:pt x="440423" y="792480"/>
                  </a:lnTo>
                  <a:lnTo>
                    <a:pt x="412991" y="792480"/>
                  </a:lnTo>
                  <a:lnTo>
                    <a:pt x="409943" y="794004"/>
                  </a:lnTo>
                  <a:lnTo>
                    <a:pt x="409943" y="801624"/>
                  </a:lnTo>
                  <a:lnTo>
                    <a:pt x="443471" y="801624"/>
                  </a:lnTo>
                  <a:lnTo>
                    <a:pt x="444995" y="797052"/>
                  </a:lnTo>
                  <a:close/>
                </a:path>
                <a:path w="1981200" h="2947670">
                  <a:moveTo>
                    <a:pt x="444995" y="539496"/>
                  </a:moveTo>
                  <a:lnTo>
                    <a:pt x="443471" y="536448"/>
                  </a:lnTo>
                  <a:lnTo>
                    <a:pt x="440423" y="534924"/>
                  </a:lnTo>
                  <a:lnTo>
                    <a:pt x="412991" y="534924"/>
                  </a:lnTo>
                  <a:lnTo>
                    <a:pt x="409943" y="536448"/>
                  </a:lnTo>
                  <a:lnTo>
                    <a:pt x="409943" y="542544"/>
                  </a:lnTo>
                  <a:lnTo>
                    <a:pt x="412991" y="544068"/>
                  </a:lnTo>
                  <a:lnTo>
                    <a:pt x="440423" y="544068"/>
                  </a:lnTo>
                  <a:lnTo>
                    <a:pt x="443471" y="542544"/>
                  </a:lnTo>
                  <a:lnTo>
                    <a:pt x="444995" y="539496"/>
                  </a:lnTo>
                  <a:close/>
                </a:path>
                <a:path w="1981200" h="2947670">
                  <a:moveTo>
                    <a:pt x="444995" y="283451"/>
                  </a:moveTo>
                  <a:lnTo>
                    <a:pt x="443471" y="280403"/>
                  </a:lnTo>
                  <a:lnTo>
                    <a:pt x="440423" y="278879"/>
                  </a:lnTo>
                  <a:lnTo>
                    <a:pt x="412991" y="278879"/>
                  </a:lnTo>
                  <a:lnTo>
                    <a:pt x="409943" y="280403"/>
                  </a:lnTo>
                  <a:lnTo>
                    <a:pt x="409943" y="286499"/>
                  </a:lnTo>
                  <a:lnTo>
                    <a:pt x="412991" y="288023"/>
                  </a:lnTo>
                  <a:lnTo>
                    <a:pt x="440423" y="288023"/>
                  </a:lnTo>
                  <a:lnTo>
                    <a:pt x="443471" y="286499"/>
                  </a:lnTo>
                  <a:lnTo>
                    <a:pt x="444995" y="283451"/>
                  </a:lnTo>
                  <a:close/>
                </a:path>
                <a:path w="1981200" h="2947670">
                  <a:moveTo>
                    <a:pt x="444995" y="27419"/>
                  </a:moveTo>
                  <a:lnTo>
                    <a:pt x="443471" y="24371"/>
                  </a:lnTo>
                  <a:lnTo>
                    <a:pt x="440423" y="22847"/>
                  </a:lnTo>
                  <a:lnTo>
                    <a:pt x="412991" y="22847"/>
                  </a:lnTo>
                  <a:lnTo>
                    <a:pt x="409943" y="24371"/>
                  </a:lnTo>
                  <a:lnTo>
                    <a:pt x="409943" y="30467"/>
                  </a:lnTo>
                  <a:lnTo>
                    <a:pt x="412991" y="31991"/>
                  </a:lnTo>
                  <a:lnTo>
                    <a:pt x="440423" y="31991"/>
                  </a:lnTo>
                  <a:lnTo>
                    <a:pt x="443471" y="30467"/>
                  </a:lnTo>
                  <a:lnTo>
                    <a:pt x="444995" y="27419"/>
                  </a:lnTo>
                  <a:close/>
                </a:path>
                <a:path w="1981200" h="2947670">
                  <a:moveTo>
                    <a:pt x="446532" y="2720327"/>
                  </a:moveTo>
                  <a:lnTo>
                    <a:pt x="445008" y="2717279"/>
                  </a:lnTo>
                  <a:lnTo>
                    <a:pt x="441960" y="2715755"/>
                  </a:lnTo>
                  <a:lnTo>
                    <a:pt x="414528" y="2715755"/>
                  </a:lnTo>
                  <a:lnTo>
                    <a:pt x="411480" y="2717279"/>
                  </a:lnTo>
                  <a:lnTo>
                    <a:pt x="411480" y="2723375"/>
                  </a:lnTo>
                  <a:lnTo>
                    <a:pt x="414528" y="2724899"/>
                  </a:lnTo>
                  <a:lnTo>
                    <a:pt x="441960" y="2724899"/>
                  </a:lnTo>
                  <a:lnTo>
                    <a:pt x="445008" y="2723375"/>
                  </a:lnTo>
                  <a:lnTo>
                    <a:pt x="446532" y="2720327"/>
                  </a:lnTo>
                  <a:close/>
                </a:path>
                <a:path w="1981200" h="2947670">
                  <a:moveTo>
                    <a:pt x="498348" y="2921495"/>
                  </a:moveTo>
                  <a:lnTo>
                    <a:pt x="496824" y="2916923"/>
                  </a:lnTo>
                  <a:lnTo>
                    <a:pt x="463296" y="2916923"/>
                  </a:lnTo>
                  <a:lnTo>
                    <a:pt x="463296" y="2924543"/>
                  </a:lnTo>
                  <a:lnTo>
                    <a:pt x="467855" y="2926067"/>
                  </a:lnTo>
                  <a:lnTo>
                    <a:pt x="493776" y="2926067"/>
                  </a:lnTo>
                  <a:lnTo>
                    <a:pt x="496824" y="2924543"/>
                  </a:lnTo>
                  <a:lnTo>
                    <a:pt x="498348" y="2921495"/>
                  </a:lnTo>
                  <a:close/>
                </a:path>
                <a:path w="1981200" h="2947670">
                  <a:moveTo>
                    <a:pt x="498348" y="1831848"/>
                  </a:moveTo>
                  <a:lnTo>
                    <a:pt x="496824" y="1828800"/>
                  </a:lnTo>
                  <a:lnTo>
                    <a:pt x="493776" y="1827276"/>
                  </a:lnTo>
                  <a:lnTo>
                    <a:pt x="467855" y="1827276"/>
                  </a:lnTo>
                  <a:lnTo>
                    <a:pt x="463296" y="1828800"/>
                  </a:lnTo>
                  <a:lnTo>
                    <a:pt x="463296" y="1834896"/>
                  </a:lnTo>
                  <a:lnTo>
                    <a:pt x="467855" y="1836420"/>
                  </a:lnTo>
                  <a:lnTo>
                    <a:pt x="493776" y="1836420"/>
                  </a:lnTo>
                  <a:lnTo>
                    <a:pt x="496824" y="1834896"/>
                  </a:lnTo>
                  <a:lnTo>
                    <a:pt x="498348" y="1831848"/>
                  </a:lnTo>
                  <a:close/>
                </a:path>
                <a:path w="1981200" h="2947670">
                  <a:moveTo>
                    <a:pt x="498348" y="1405115"/>
                  </a:moveTo>
                  <a:lnTo>
                    <a:pt x="496824" y="1402067"/>
                  </a:lnTo>
                  <a:lnTo>
                    <a:pt x="463296" y="1402067"/>
                  </a:lnTo>
                  <a:lnTo>
                    <a:pt x="463296" y="1409687"/>
                  </a:lnTo>
                  <a:lnTo>
                    <a:pt x="496824" y="1409687"/>
                  </a:lnTo>
                  <a:lnTo>
                    <a:pt x="498348" y="1405115"/>
                  </a:lnTo>
                  <a:close/>
                </a:path>
                <a:path w="1981200" h="2947670">
                  <a:moveTo>
                    <a:pt x="498348" y="1153668"/>
                  </a:moveTo>
                  <a:lnTo>
                    <a:pt x="496824" y="1150620"/>
                  </a:lnTo>
                  <a:lnTo>
                    <a:pt x="493776" y="1149096"/>
                  </a:lnTo>
                  <a:lnTo>
                    <a:pt x="467855" y="1149096"/>
                  </a:lnTo>
                  <a:lnTo>
                    <a:pt x="463296" y="1150620"/>
                  </a:lnTo>
                  <a:lnTo>
                    <a:pt x="463296" y="1156716"/>
                  </a:lnTo>
                  <a:lnTo>
                    <a:pt x="467855" y="1158240"/>
                  </a:lnTo>
                  <a:lnTo>
                    <a:pt x="493776" y="1158240"/>
                  </a:lnTo>
                  <a:lnTo>
                    <a:pt x="496824" y="1156716"/>
                  </a:lnTo>
                  <a:lnTo>
                    <a:pt x="498348" y="1153668"/>
                  </a:lnTo>
                  <a:close/>
                </a:path>
                <a:path w="1981200" h="2947670">
                  <a:moveTo>
                    <a:pt x="498348" y="797052"/>
                  </a:moveTo>
                  <a:lnTo>
                    <a:pt x="496824" y="794004"/>
                  </a:lnTo>
                  <a:lnTo>
                    <a:pt x="493776" y="792480"/>
                  </a:lnTo>
                  <a:lnTo>
                    <a:pt x="467855" y="792480"/>
                  </a:lnTo>
                  <a:lnTo>
                    <a:pt x="463296" y="794004"/>
                  </a:lnTo>
                  <a:lnTo>
                    <a:pt x="463296" y="801624"/>
                  </a:lnTo>
                  <a:lnTo>
                    <a:pt x="496824" y="801624"/>
                  </a:lnTo>
                  <a:lnTo>
                    <a:pt x="498348" y="797052"/>
                  </a:lnTo>
                  <a:close/>
                </a:path>
                <a:path w="1981200" h="2947670">
                  <a:moveTo>
                    <a:pt x="498348" y="539496"/>
                  </a:moveTo>
                  <a:lnTo>
                    <a:pt x="496824" y="536448"/>
                  </a:lnTo>
                  <a:lnTo>
                    <a:pt x="493776" y="534924"/>
                  </a:lnTo>
                  <a:lnTo>
                    <a:pt x="467855" y="534924"/>
                  </a:lnTo>
                  <a:lnTo>
                    <a:pt x="463296" y="536448"/>
                  </a:lnTo>
                  <a:lnTo>
                    <a:pt x="463296" y="542544"/>
                  </a:lnTo>
                  <a:lnTo>
                    <a:pt x="467855" y="544068"/>
                  </a:lnTo>
                  <a:lnTo>
                    <a:pt x="493776" y="544068"/>
                  </a:lnTo>
                  <a:lnTo>
                    <a:pt x="496824" y="542544"/>
                  </a:lnTo>
                  <a:lnTo>
                    <a:pt x="498348" y="539496"/>
                  </a:lnTo>
                  <a:close/>
                </a:path>
                <a:path w="1981200" h="2947670">
                  <a:moveTo>
                    <a:pt x="498348" y="283451"/>
                  </a:moveTo>
                  <a:lnTo>
                    <a:pt x="496824" y="280403"/>
                  </a:lnTo>
                  <a:lnTo>
                    <a:pt x="493776" y="278879"/>
                  </a:lnTo>
                  <a:lnTo>
                    <a:pt x="467855" y="278879"/>
                  </a:lnTo>
                  <a:lnTo>
                    <a:pt x="463296" y="280403"/>
                  </a:lnTo>
                  <a:lnTo>
                    <a:pt x="463296" y="286499"/>
                  </a:lnTo>
                  <a:lnTo>
                    <a:pt x="467855" y="288023"/>
                  </a:lnTo>
                  <a:lnTo>
                    <a:pt x="493776" y="288023"/>
                  </a:lnTo>
                  <a:lnTo>
                    <a:pt x="496824" y="286499"/>
                  </a:lnTo>
                  <a:lnTo>
                    <a:pt x="498348" y="283451"/>
                  </a:lnTo>
                  <a:close/>
                </a:path>
                <a:path w="1981200" h="2947670">
                  <a:moveTo>
                    <a:pt x="498348" y="27419"/>
                  </a:moveTo>
                  <a:lnTo>
                    <a:pt x="496824" y="24371"/>
                  </a:lnTo>
                  <a:lnTo>
                    <a:pt x="493776" y="22847"/>
                  </a:lnTo>
                  <a:lnTo>
                    <a:pt x="467855" y="22847"/>
                  </a:lnTo>
                  <a:lnTo>
                    <a:pt x="463296" y="24371"/>
                  </a:lnTo>
                  <a:lnTo>
                    <a:pt x="463296" y="30467"/>
                  </a:lnTo>
                  <a:lnTo>
                    <a:pt x="467855" y="31991"/>
                  </a:lnTo>
                  <a:lnTo>
                    <a:pt x="493776" y="31991"/>
                  </a:lnTo>
                  <a:lnTo>
                    <a:pt x="496824" y="30467"/>
                  </a:lnTo>
                  <a:lnTo>
                    <a:pt x="498348" y="27419"/>
                  </a:lnTo>
                  <a:close/>
                </a:path>
                <a:path w="1981200" h="2947670">
                  <a:moveTo>
                    <a:pt x="499872" y="2720327"/>
                  </a:moveTo>
                  <a:lnTo>
                    <a:pt x="498348" y="2717279"/>
                  </a:lnTo>
                  <a:lnTo>
                    <a:pt x="495300" y="2715755"/>
                  </a:lnTo>
                  <a:lnTo>
                    <a:pt x="469392" y="2715755"/>
                  </a:lnTo>
                  <a:lnTo>
                    <a:pt x="464820" y="2717279"/>
                  </a:lnTo>
                  <a:lnTo>
                    <a:pt x="464820" y="2723375"/>
                  </a:lnTo>
                  <a:lnTo>
                    <a:pt x="469392" y="2724899"/>
                  </a:lnTo>
                  <a:lnTo>
                    <a:pt x="495300" y="2724899"/>
                  </a:lnTo>
                  <a:lnTo>
                    <a:pt x="498348" y="2723375"/>
                  </a:lnTo>
                  <a:lnTo>
                    <a:pt x="499872" y="2720327"/>
                  </a:lnTo>
                  <a:close/>
                </a:path>
                <a:path w="1981200" h="2947670">
                  <a:moveTo>
                    <a:pt x="551675" y="2921495"/>
                  </a:moveTo>
                  <a:lnTo>
                    <a:pt x="550151" y="2916923"/>
                  </a:lnTo>
                  <a:lnTo>
                    <a:pt x="518147" y="2916923"/>
                  </a:lnTo>
                  <a:lnTo>
                    <a:pt x="516623" y="2921495"/>
                  </a:lnTo>
                  <a:lnTo>
                    <a:pt x="518147" y="2924543"/>
                  </a:lnTo>
                  <a:lnTo>
                    <a:pt x="521195" y="2926067"/>
                  </a:lnTo>
                  <a:lnTo>
                    <a:pt x="547103" y="2926067"/>
                  </a:lnTo>
                  <a:lnTo>
                    <a:pt x="550151" y="2924543"/>
                  </a:lnTo>
                  <a:lnTo>
                    <a:pt x="551675" y="2921495"/>
                  </a:lnTo>
                  <a:close/>
                </a:path>
                <a:path w="1981200" h="2947670">
                  <a:moveTo>
                    <a:pt x="551675" y="1831848"/>
                  </a:moveTo>
                  <a:lnTo>
                    <a:pt x="550151" y="1828800"/>
                  </a:lnTo>
                  <a:lnTo>
                    <a:pt x="547103" y="1827276"/>
                  </a:lnTo>
                  <a:lnTo>
                    <a:pt x="521195" y="1827276"/>
                  </a:lnTo>
                  <a:lnTo>
                    <a:pt x="518147" y="1828800"/>
                  </a:lnTo>
                  <a:lnTo>
                    <a:pt x="516623" y="1831848"/>
                  </a:lnTo>
                  <a:lnTo>
                    <a:pt x="518147" y="1834896"/>
                  </a:lnTo>
                  <a:lnTo>
                    <a:pt x="521195" y="1836420"/>
                  </a:lnTo>
                  <a:lnTo>
                    <a:pt x="547103" y="1836420"/>
                  </a:lnTo>
                  <a:lnTo>
                    <a:pt x="550151" y="1834896"/>
                  </a:lnTo>
                  <a:lnTo>
                    <a:pt x="551675" y="1831848"/>
                  </a:lnTo>
                  <a:close/>
                </a:path>
                <a:path w="1981200" h="2947670">
                  <a:moveTo>
                    <a:pt x="551675" y="1405115"/>
                  </a:moveTo>
                  <a:lnTo>
                    <a:pt x="550151" y="1402067"/>
                  </a:lnTo>
                  <a:lnTo>
                    <a:pt x="518147" y="1402067"/>
                  </a:lnTo>
                  <a:lnTo>
                    <a:pt x="516623" y="1405115"/>
                  </a:lnTo>
                  <a:lnTo>
                    <a:pt x="518147" y="1409687"/>
                  </a:lnTo>
                  <a:lnTo>
                    <a:pt x="550151" y="1409687"/>
                  </a:lnTo>
                  <a:lnTo>
                    <a:pt x="551675" y="1405115"/>
                  </a:lnTo>
                  <a:close/>
                </a:path>
                <a:path w="1981200" h="2947670">
                  <a:moveTo>
                    <a:pt x="551675" y="1153668"/>
                  </a:moveTo>
                  <a:lnTo>
                    <a:pt x="550151" y="1150620"/>
                  </a:lnTo>
                  <a:lnTo>
                    <a:pt x="547103" y="1149096"/>
                  </a:lnTo>
                  <a:lnTo>
                    <a:pt x="521195" y="1149096"/>
                  </a:lnTo>
                  <a:lnTo>
                    <a:pt x="518147" y="1150620"/>
                  </a:lnTo>
                  <a:lnTo>
                    <a:pt x="516623" y="1153668"/>
                  </a:lnTo>
                  <a:lnTo>
                    <a:pt x="518147" y="1156716"/>
                  </a:lnTo>
                  <a:lnTo>
                    <a:pt x="521195" y="1158240"/>
                  </a:lnTo>
                  <a:lnTo>
                    <a:pt x="547103" y="1158240"/>
                  </a:lnTo>
                  <a:lnTo>
                    <a:pt x="550151" y="1156716"/>
                  </a:lnTo>
                  <a:lnTo>
                    <a:pt x="551675" y="1153668"/>
                  </a:lnTo>
                  <a:close/>
                </a:path>
                <a:path w="1981200" h="2947670">
                  <a:moveTo>
                    <a:pt x="551675" y="797052"/>
                  </a:moveTo>
                  <a:lnTo>
                    <a:pt x="550151" y="794004"/>
                  </a:lnTo>
                  <a:lnTo>
                    <a:pt x="547103" y="792480"/>
                  </a:lnTo>
                  <a:lnTo>
                    <a:pt x="521195" y="792480"/>
                  </a:lnTo>
                  <a:lnTo>
                    <a:pt x="518147" y="794004"/>
                  </a:lnTo>
                  <a:lnTo>
                    <a:pt x="516623" y="797052"/>
                  </a:lnTo>
                  <a:lnTo>
                    <a:pt x="518147" y="801624"/>
                  </a:lnTo>
                  <a:lnTo>
                    <a:pt x="550151" y="801624"/>
                  </a:lnTo>
                  <a:lnTo>
                    <a:pt x="551675" y="797052"/>
                  </a:lnTo>
                  <a:close/>
                </a:path>
                <a:path w="1981200" h="2947670">
                  <a:moveTo>
                    <a:pt x="551675" y="539496"/>
                  </a:moveTo>
                  <a:lnTo>
                    <a:pt x="550151" y="536448"/>
                  </a:lnTo>
                  <a:lnTo>
                    <a:pt x="547103" y="534924"/>
                  </a:lnTo>
                  <a:lnTo>
                    <a:pt x="521195" y="534924"/>
                  </a:lnTo>
                  <a:lnTo>
                    <a:pt x="518147" y="536448"/>
                  </a:lnTo>
                  <a:lnTo>
                    <a:pt x="516623" y="539496"/>
                  </a:lnTo>
                  <a:lnTo>
                    <a:pt x="518147" y="542544"/>
                  </a:lnTo>
                  <a:lnTo>
                    <a:pt x="521195" y="544068"/>
                  </a:lnTo>
                  <a:lnTo>
                    <a:pt x="547103" y="544068"/>
                  </a:lnTo>
                  <a:lnTo>
                    <a:pt x="550151" y="542544"/>
                  </a:lnTo>
                  <a:lnTo>
                    <a:pt x="551675" y="539496"/>
                  </a:lnTo>
                  <a:close/>
                </a:path>
                <a:path w="1981200" h="2947670">
                  <a:moveTo>
                    <a:pt x="551675" y="283451"/>
                  </a:moveTo>
                  <a:lnTo>
                    <a:pt x="550151" y="280403"/>
                  </a:lnTo>
                  <a:lnTo>
                    <a:pt x="547103" y="278879"/>
                  </a:lnTo>
                  <a:lnTo>
                    <a:pt x="521195" y="278879"/>
                  </a:lnTo>
                  <a:lnTo>
                    <a:pt x="518147" y="280403"/>
                  </a:lnTo>
                  <a:lnTo>
                    <a:pt x="516623" y="283451"/>
                  </a:lnTo>
                  <a:lnTo>
                    <a:pt x="518147" y="286499"/>
                  </a:lnTo>
                  <a:lnTo>
                    <a:pt x="521195" y="288023"/>
                  </a:lnTo>
                  <a:lnTo>
                    <a:pt x="547103" y="288023"/>
                  </a:lnTo>
                  <a:lnTo>
                    <a:pt x="550151" y="286499"/>
                  </a:lnTo>
                  <a:lnTo>
                    <a:pt x="551675" y="283451"/>
                  </a:lnTo>
                  <a:close/>
                </a:path>
                <a:path w="1981200" h="2947670">
                  <a:moveTo>
                    <a:pt x="551675" y="27419"/>
                  </a:moveTo>
                  <a:lnTo>
                    <a:pt x="550151" y="24371"/>
                  </a:lnTo>
                  <a:lnTo>
                    <a:pt x="547103" y="22847"/>
                  </a:lnTo>
                  <a:lnTo>
                    <a:pt x="521195" y="22847"/>
                  </a:lnTo>
                  <a:lnTo>
                    <a:pt x="518147" y="24371"/>
                  </a:lnTo>
                  <a:lnTo>
                    <a:pt x="516623" y="27419"/>
                  </a:lnTo>
                  <a:lnTo>
                    <a:pt x="518147" y="30467"/>
                  </a:lnTo>
                  <a:lnTo>
                    <a:pt x="521195" y="31991"/>
                  </a:lnTo>
                  <a:lnTo>
                    <a:pt x="547103" y="31991"/>
                  </a:lnTo>
                  <a:lnTo>
                    <a:pt x="550151" y="30467"/>
                  </a:lnTo>
                  <a:lnTo>
                    <a:pt x="551675" y="27419"/>
                  </a:lnTo>
                  <a:close/>
                </a:path>
                <a:path w="1981200" h="2947670">
                  <a:moveTo>
                    <a:pt x="553212" y="2720327"/>
                  </a:moveTo>
                  <a:lnTo>
                    <a:pt x="551688" y="2717279"/>
                  </a:lnTo>
                  <a:lnTo>
                    <a:pt x="548640" y="2715755"/>
                  </a:lnTo>
                  <a:lnTo>
                    <a:pt x="522732" y="2715755"/>
                  </a:lnTo>
                  <a:lnTo>
                    <a:pt x="519684" y="2717279"/>
                  </a:lnTo>
                  <a:lnTo>
                    <a:pt x="518160" y="2720327"/>
                  </a:lnTo>
                  <a:lnTo>
                    <a:pt x="519684" y="2723375"/>
                  </a:lnTo>
                  <a:lnTo>
                    <a:pt x="522732" y="2724899"/>
                  </a:lnTo>
                  <a:lnTo>
                    <a:pt x="548640" y="2724899"/>
                  </a:lnTo>
                  <a:lnTo>
                    <a:pt x="551688" y="2723375"/>
                  </a:lnTo>
                  <a:lnTo>
                    <a:pt x="553212" y="2720327"/>
                  </a:lnTo>
                  <a:close/>
                </a:path>
                <a:path w="1981200" h="2947670">
                  <a:moveTo>
                    <a:pt x="605015" y="2916923"/>
                  </a:moveTo>
                  <a:lnTo>
                    <a:pt x="571500" y="2916923"/>
                  </a:lnTo>
                  <a:lnTo>
                    <a:pt x="569976" y="2921495"/>
                  </a:lnTo>
                  <a:lnTo>
                    <a:pt x="571500" y="2924543"/>
                  </a:lnTo>
                  <a:lnTo>
                    <a:pt x="574548" y="2926067"/>
                  </a:lnTo>
                  <a:lnTo>
                    <a:pt x="601967" y="2926067"/>
                  </a:lnTo>
                  <a:lnTo>
                    <a:pt x="605015" y="2924543"/>
                  </a:lnTo>
                  <a:lnTo>
                    <a:pt x="605015" y="2916923"/>
                  </a:lnTo>
                  <a:close/>
                </a:path>
                <a:path w="1981200" h="2947670">
                  <a:moveTo>
                    <a:pt x="605015" y="1828800"/>
                  </a:moveTo>
                  <a:lnTo>
                    <a:pt x="601967" y="1827276"/>
                  </a:lnTo>
                  <a:lnTo>
                    <a:pt x="574548" y="1827276"/>
                  </a:lnTo>
                  <a:lnTo>
                    <a:pt x="571500" y="1828800"/>
                  </a:lnTo>
                  <a:lnTo>
                    <a:pt x="569976" y="1831848"/>
                  </a:lnTo>
                  <a:lnTo>
                    <a:pt x="571500" y="1834896"/>
                  </a:lnTo>
                  <a:lnTo>
                    <a:pt x="574548" y="1836420"/>
                  </a:lnTo>
                  <a:lnTo>
                    <a:pt x="601967" y="1836420"/>
                  </a:lnTo>
                  <a:lnTo>
                    <a:pt x="605015" y="1834896"/>
                  </a:lnTo>
                  <a:lnTo>
                    <a:pt x="605015" y="1828800"/>
                  </a:lnTo>
                  <a:close/>
                </a:path>
                <a:path w="1981200" h="2947670">
                  <a:moveTo>
                    <a:pt x="605015" y="1402067"/>
                  </a:moveTo>
                  <a:lnTo>
                    <a:pt x="571500" y="1402067"/>
                  </a:lnTo>
                  <a:lnTo>
                    <a:pt x="569976" y="1405115"/>
                  </a:lnTo>
                  <a:lnTo>
                    <a:pt x="571500" y="1409687"/>
                  </a:lnTo>
                  <a:lnTo>
                    <a:pt x="605015" y="1409687"/>
                  </a:lnTo>
                  <a:lnTo>
                    <a:pt x="605015" y="1402067"/>
                  </a:lnTo>
                  <a:close/>
                </a:path>
                <a:path w="1981200" h="2947670">
                  <a:moveTo>
                    <a:pt x="605015" y="1150620"/>
                  </a:moveTo>
                  <a:lnTo>
                    <a:pt x="601967" y="1149096"/>
                  </a:lnTo>
                  <a:lnTo>
                    <a:pt x="574548" y="1149096"/>
                  </a:lnTo>
                  <a:lnTo>
                    <a:pt x="571500" y="1150620"/>
                  </a:lnTo>
                  <a:lnTo>
                    <a:pt x="569976" y="1153668"/>
                  </a:lnTo>
                  <a:lnTo>
                    <a:pt x="571500" y="1156716"/>
                  </a:lnTo>
                  <a:lnTo>
                    <a:pt x="574548" y="1158240"/>
                  </a:lnTo>
                  <a:lnTo>
                    <a:pt x="601967" y="1158240"/>
                  </a:lnTo>
                  <a:lnTo>
                    <a:pt x="605015" y="1156716"/>
                  </a:lnTo>
                  <a:lnTo>
                    <a:pt x="605015" y="1150620"/>
                  </a:lnTo>
                  <a:close/>
                </a:path>
                <a:path w="1981200" h="2947670">
                  <a:moveTo>
                    <a:pt x="605015" y="794004"/>
                  </a:moveTo>
                  <a:lnTo>
                    <a:pt x="601967" y="792480"/>
                  </a:lnTo>
                  <a:lnTo>
                    <a:pt x="574548" y="792480"/>
                  </a:lnTo>
                  <a:lnTo>
                    <a:pt x="571500" y="794004"/>
                  </a:lnTo>
                  <a:lnTo>
                    <a:pt x="569976" y="797052"/>
                  </a:lnTo>
                  <a:lnTo>
                    <a:pt x="571500" y="801624"/>
                  </a:lnTo>
                  <a:lnTo>
                    <a:pt x="605015" y="801624"/>
                  </a:lnTo>
                  <a:lnTo>
                    <a:pt x="605015" y="794004"/>
                  </a:lnTo>
                  <a:close/>
                </a:path>
                <a:path w="1981200" h="2947670">
                  <a:moveTo>
                    <a:pt x="605015" y="536448"/>
                  </a:moveTo>
                  <a:lnTo>
                    <a:pt x="601967" y="534924"/>
                  </a:lnTo>
                  <a:lnTo>
                    <a:pt x="574548" y="534924"/>
                  </a:lnTo>
                  <a:lnTo>
                    <a:pt x="571500" y="536448"/>
                  </a:lnTo>
                  <a:lnTo>
                    <a:pt x="569976" y="539496"/>
                  </a:lnTo>
                  <a:lnTo>
                    <a:pt x="571500" y="542544"/>
                  </a:lnTo>
                  <a:lnTo>
                    <a:pt x="574548" y="544068"/>
                  </a:lnTo>
                  <a:lnTo>
                    <a:pt x="601967" y="544068"/>
                  </a:lnTo>
                  <a:lnTo>
                    <a:pt x="605015" y="542544"/>
                  </a:lnTo>
                  <a:lnTo>
                    <a:pt x="605015" y="536448"/>
                  </a:lnTo>
                  <a:close/>
                </a:path>
                <a:path w="1981200" h="2947670">
                  <a:moveTo>
                    <a:pt x="605015" y="280403"/>
                  </a:moveTo>
                  <a:lnTo>
                    <a:pt x="601967" y="278879"/>
                  </a:lnTo>
                  <a:lnTo>
                    <a:pt x="574548" y="278879"/>
                  </a:lnTo>
                  <a:lnTo>
                    <a:pt x="571500" y="280403"/>
                  </a:lnTo>
                  <a:lnTo>
                    <a:pt x="569976" y="283451"/>
                  </a:lnTo>
                  <a:lnTo>
                    <a:pt x="571500" y="286499"/>
                  </a:lnTo>
                  <a:lnTo>
                    <a:pt x="574548" y="288023"/>
                  </a:lnTo>
                  <a:lnTo>
                    <a:pt x="601967" y="288023"/>
                  </a:lnTo>
                  <a:lnTo>
                    <a:pt x="605015" y="286499"/>
                  </a:lnTo>
                  <a:lnTo>
                    <a:pt x="605015" y="280403"/>
                  </a:lnTo>
                  <a:close/>
                </a:path>
                <a:path w="1981200" h="2947670">
                  <a:moveTo>
                    <a:pt x="605015" y="24371"/>
                  </a:moveTo>
                  <a:lnTo>
                    <a:pt x="601967" y="22847"/>
                  </a:lnTo>
                  <a:lnTo>
                    <a:pt x="574548" y="22847"/>
                  </a:lnTo>
                  <a:lnTo>
                    <a:pt x="571500" y="24371"/>
                  </a:lnTo>
                  <a:lnTo>
                    <a:pt x="569976" y="27419"/>
                  </a:lnTo>
                  <a:lnTo>
                    <a:pt x="571500" y="30467"/>
                  </a:lnTo>
                  <a:lnTo>
                    <a:pt x="574548" y="31991"/>
                  </a:lnTo>
                  <a:lnTo>
                    <a:pt x="601967" y="31991"/>
                  </a:lnTo>
                  <a:lnTo>
                    <a:pt x="605015" y="30467"/>
                  </a:lnTo>
                  <a:lnTo>
                    <a:pt x="605015" y="24371"/>
                  </a:lnTo>
                  <a:close/>
                </a:path>
                <a:path w="1981200" h="2947670">
                  <a:moveTo>
                    <a:pt x="606552" y="2717279"/>
                  </a:moveTo>
                  <a:lnTo>
                    <a:pt x="603504" y="2715755"/>
                  </a:lnTo>
                  <a:lnTo>
                    <a:pt x="576072" y="2715755"/>
                  </a:lnTo>
                  <a:lnTo>
                    <a:pt x="573024" y="2717279"/>
                  </a:lnTo>
                  <a:lnTo>
                    <a:pt x="571500" y="2720327"/>
                  </a:lnTo>
                  <a:lnTo>
                    <a:pt x="573024" y="2723375"/>
                  </a:lnTo>
                  <a:lnTo>
                    <a:pt x="576072" y="2724899"/>
                  </a:lnTo>
                  <a:lnTo>
                    <a:pt x="603504" y="2724899"/>
                  </a:lnTo>
                  <a:lnTo>
                    <a:pt x="606552" y="2723375"/>
                  </a:lnTo>
                  <a:lnTo>
                    <a:pt x="606552" y="2717279"/>
                  </a:lnTo>
                  <a:close/>
                </a:path>
                <a:path w="1981200" h="2947670">
                  <a:moveTo>
                    <a:pt x="647700" y="1528572"/>
                  </a:moveTo>
                  <a:lnTo>
                    <a:pt x="643128" y="1527048"/>
                  </a:lnTo>
                  <a:lnTo>
                    <a:pt x="617220" y="1527048"/>
                  </a:lnTo>
                  <a:lnTo>
                    <a:pt x="614172" y="1528572"/>
                  </a:lnTo>
                  <a:lnTo>
                    <a:pt x="612648" y="1531620"/>
                  </a:lnTo>
                  <a:lnTo>
                    <a:pt x="614172" y="1534668"/>
                  </a:lnTo>
                  <a:lnTo>
                    <a:pt x="617220" y="1536192"/>
                  </a:lnTo>
                  <a:lnTo>
                    <a:pt x="643128" y="1536192"/>
                  </a:lnTo>
                  <a:lnTo>
                    <a:pt x="647700" y="1534668"/>
                  </a:lnTo>
                  <a:lnTo>
                    <a:pt x="647700" y="1528572"/>
                  </a:lnTo>
                  <a:close/>
                </a:path>
                <a:path w="1981200" h="2947670">
                  <a:moveTo>
                    <a:pt x="647700" y="665988"/>
                  </a:moveTo>
                  <a:lnTo>
                    <a:pt x="643128" y="664464"/>
                  </a:lnTo>
                  <a:lnTo>
                    <a:pt x="617220" y="664464"/>
                  </a:lnTo>
                  <a:lnTo>
                    <a:pt x="614172" y="665988"/>
                  </a:lnTo>
                  <a:lnTo>
                    <a:pt x="612648" y="669036"/>
                  </a:lnTo>
                  <a:lnTo>
                    <a:pt x="614172" y="672084"/>
                  </a:lnTo>
                  <a:lnTo>
                    <a:pt x="617220" y="673608"/>
                  </a:lnTo>
                  <a:lnTo>
                    <a:pt x="643128" y="673608"/>
                  </a:lnTo>
                  <a:lnTo>
                    <a:pt x="647700" y="672084"/>
                  </a:lnTo>
                  <a:lnTo>
                    <a:pt x="647700" y="665988"/>
                  </a:lnTo>
                  <a:close/>
                </a:path>
                <a:path w="1981200" h="2947670">
                  <a:moveTo>
                    <a:pt x="647700" y="150863"/>
                  </a:moveTo>
                  <a:lnTo>
                    <a:pt x="614172" y="150863"/>
                  </a:lnTo>
                  <a:lnTo>
                    <a:pt x="612648" y="153911"/>
                  </a:lnTo>
                  <a:lnTo>
                    <a:pt x="614172" y="158483"/>
                  </a:lnTo>
                  <a:lnTo>
                    <a:pt x="647700" y="158483"/>
                  </a:lnTo>
                  <a:lnTo>
                    <a:pt x="647700" y="150863"/>
                  </a:lnTo>
                  <a:close/>
                </a:path>
                <a:path w="1981200" h="2947670">
                  <a:moveTo>
                    <a:pt x="649224" y="1277099"/>
                  </a:moveTo>
                  <a:lnTo>
                    <a:pt x="644652" y="1275575"/>
                  </a:lnTo>
                  <a:lnTo>
                    <a:pt x="618744" y="1275575"/>
                  </a:lnTo>
                  <a:lnTo>
                    <a:pt x="615696" y="1277099"/>
                  </a:lnTo>
                  <a:lnTo>
                    <a:pt x="614172" y="1280147"/>
                  </a:lnTo>
                  <a:lnTo>
                    <a:pt x="615696" y="1283195"/>
                  </a:lnTo>
                  <a:lnTo>
                    <a:pt x="618744" y="1284719"/>
                  </a:lnTo>
                  <a:lnTo>
                    <a:pt x="644652" y="1284719"/>
                  </a:lnTo>
                  <a:lnTo>
                    <a:pt x="649224" y="1283195"/>
                  </a:lnTo>
                  <a:lnTo>
                    <a:pt x="649224" y="1277099"/>
                  </a:lnTo>
                  <a:close/>
                </a:path>
                <a:path w="1981200" h="2947670">
                  <a:moveTo>
                    <a:pt x="650735" y="413004"/>
                  </a:moveTo>
                  <a:lnTo>
                    <a:pt x="649211" y="409956"/>
                  </a:lnTo>
                  <a:lnTo>
                    <a:pt x="646163" y="408432"/>
                  </a:lnTo>
                  <a:lnTo>
                    <a:pt x="620255" y="408432"/>
                  </a:lnTo>
                  <a:lnTo>
                    <a:pt x="617207" y="409956"/>
                  </a:lnTo>
                  <a:lnTo>
                    <a:pt x="615683" y="413004"/>
                  </a:lnTo>
                  <a:lnTo>
                    <a:pt x="617207" y="416052"/>
                  </a:lnTo>
                  <a:lnTo>
                    <a:pt x="620255" y="417576"/>
                  </a:lnTo>
                  <a:lnTo>
                    <a:pt x="646163" y="417576"/>
                  </a:lnTo>
                  <a:lnTo>
                    <a:pt x="649211" y="416052"/>
                  </a:lnTo>
                  <a:lnTo>
                    <a:pt x="650735" y="413004"/>
                  </a:lnTo>
                  <a:close/>
                </a:path>
                <a:path w="1981200" h="2947670">
                  <a:moveTo>
                    <a:pt x="659879" y="2921495"/>
                  </a:moveTo>
                  <a:lnTo>
                    <a:pt x="658355" y="2916923"/>
                  </a:lnTo>
                  <a:lnTo>
                    <a:pt x="624827" y="2916923"/>
                  </a:lnTo>
                  <a:lnTo>
                    <a:pt x="623303" y="2921495"/>
                  </a:lnTo>
                  <a:lnTo>
                    <a:pt x="624827" y="2924543"/>
                  </a:lnTo>
                  <a:lnTo>
                    <a:pt x="627875" y="2926067"/>
                  </a:lnTo>
                  <a:lnTo>
                    <a:pt x="655320" y="2926067"/>
                  </a:lnTo>
                  <a:lnTo>
                    <a:pt x="658355" y="2924543"/>
                  </a:lnTo>
                  <a:lnTo>
                    <a:pt x="659879" y="2921495"/>
                  </a:lnTo>
                  <a:close/>
                </a:path>
                <a:path w="1981200" h="2947670">
                  <a:moveTo>
                    <a:pt x="659879" y="1831848"/>
                  </a:moveTo>
                  <a:lnTo>
                    <a:pt x="658355" y="1828800"/>
                  </a:lnTo>
                  <a:lnTo>
                    <a:pt x="655320" y="1827276"/>
                  </a:lnTo>
                  <a:lnTo>
                    <a:pt x="627875" y="1827276"/>
                  </a:lnTo>
                  <a:lnTo>
                    <a:pt x="624827" y="1828800"/>
                  </a:lnTo>
                  <a:lnTo>
                    <a:pt x="623303" y="1831848"/>
                  </a:lnTo>
                  <a:lnTo>
                    <a:pt x="624827" y="1834896"/>
                  </a:lnTo>
                  <a:lnTo>
                    <a:pt x="627875" y="1836420"/>
                  </a:lnTo>
                  <a:lnTo>
                    <a:pt x="655320" y="1836420"/>
                  </a:lnTo>
                  <a:lnTo>
                    <a:pt x="658355" y="1834896"/>
                  </a:lnTo>
                  <a:lnTo>
                    <a:pt x="659879" y="1831848"/>
                  </a:lnTo>
                  <a:close/>
                </a:path>
                <a:path w="1981200" h="2947670">
                  <a:moveTo>
                    <a:pt x="659879" y="1405115"/>
                  </a:moveTo>
                  <a:lnTo>
                    <a:pt x="658355" y="1402067"/>
                  </a:lnTo>
                  <a:lnTo>
                    <a:pt x="624827" y="1402067"/>
                  </a:lnTo>
                  <a:lnTo>
                    <a:pt x="623303" y="1405115"/>
                  </a:lnTo>
                  <a:lnTo>
                    <a:pt x="624827" y="1409687"/>
                  </a:lnTo>
                  <a:lnTo>
                    <a:pt x="658355" y="1409687"/>
                  </a:lnTo>
                  <a:lnTo>
                    <a:pt x="659879" y="1405115"/>
                  </a:lnTo>
                  <a:close/>
                </a:path>
                <a:path w="1981200" h="2947670">
                  <a:moveTo>
                    <a:pt x="659879" y="1153668"/>
                  </a:moveTo>
                  <a:lnTo>
                    <a:pt x="658355" y="1150620"/>
                  </a:lnTo>
                  <a:lnTo>
                    <a:pt x="655320" y="1149096"/>
                  </a:lnTo>
                  <a:lnTo>
                    <a:pt x="627875" y="1149096"/>
                  </a:lnTo>
                  <a:lnTo>
                    <a:pt x="624827" y="1150620"/>
                  </a:lnTo>
                  <a:lnTo>
                    <a:pt x="623303" y="1153668"/>
                  </a:lnTo>
                  <a:lnTo>
                    <a:pt x="624827" y="1156716"/>
                  </a:lnTo>
                  <a:lnTo>
                    <a:pt x="627875" y="1158240"/>
                  </a:lnTo>
                  <a:lnTo>
                    <a:pt x="655320" y="1158240"/>
                  </a:lnTo>
                  <a:lnTo>
                    <a:pt x="658355" y="1156716"/>
                  </a:lnTo>
                  <a:lnTo>
                    <a:pt x="659879" y="1153668"/>
                  </a:lnTo>
                  <a:close/>
                </a:path>
                <a:path w="1981200" h="2947670">
                  <a:moveTo>
                    <a:pt x="659879" y="797052"/>
                  </a:moveTo>
                  <a:lnTo>
                    <a:pt x="658355" y="794004"/>
                  </a:lnTo>
                  <a:lnTo>
                    <a:pt x="655320" y="792480"/>
                  </a:lnTo>
                  <a:lnTo>
                    <a:pt x="627875" y="792480"/>
                  </a:lnTo>
                  <a:lnTo>
                    <a:pt x="624827" y="794004"/>
                  </a:lnTo>
                  <a:lnTo>
                    <a:pt x="623303" y="797052"/>
                  </a:lnTo>
                  <a:lnTo>
                    <a:pt x="624827" y="801624"/>
                  </a:lnTo>
                  <a:lnTo>
                    <a:pt x="658355" y="801624"/>
                  </a:lnTo>
                  <a:lnTo>
                    <a:pt x="659879" y="797052"/>
                  </a:lnTo>
                  <a:close/>
                </a:path>
                <a:path w="1981200" h="2947670">
                  <a:moveTo>
                    <a:pt x="659879" y="539496"/>
                  </a:moveTo>
                  <a:lnTo>
                    <a:pt x="658355" y="536448"/>
                  </a:lnTo>
                  <a:lnTo>
                    <a:pt x="655320" y="534924"/>
                  </a:lnTo>
                  <a:lnTo>
                    <a:pt x="627875" y="534924"/>
                  </a:lnTo>
                  <a:lnTo>
                    <a:pt x="624827" y="536448"/>
                  </a:lnTo>
                  <a:lnTo>
                    <a:pt x="623303" y="539496"/>
                  </a:lnTo>
                  <a:lnTo>
                    <a:pt x="624827" y="542544"/>
                  </a:lnTo>
                  <a:lnTo>
                    <a:pt x="627875" y="544068"/>
                  </a:lnTo>
                  <a:lnTo>
                    <a:pt x="655320" y="544068"/>
                  </a:lnTo>
                  <a:lnTo>
                    <a:pt x="658355" y="542544"/>
                  </a:lnTo>
                  <a:lnTo>
                    <a:pt x="659879" y="539496"/>
                  </a:lnTo>
                  <a:close/>
                </a:path>
                <a:path w="1981200" h="2947670">
                  <a:moveTo>
                    <a:pt x="659879" y="283451"/>
                  </a:moveTo>
                  <a:lnTo>
                    <a:pt x="658355" y="280403"/>
                  </a:lnTo>
                  <a:lnTo>
                    <a:pt x="655320" y="278879"/>
                  </a:lnTo>
                  <a:lnTo>
                    <a:pt x="627875" y="278879"/>
                  </a:lnTo>
                  <a:lnTo>
                    <a:pt x="624827" y="280403"/>
                  </a:lnTo>
                  <a:lnTo>
                    <a:pt x="623303" y="283451"/>
                  </a:lnTo>
                  <a:lnTo>
                    <a:pt x="624827" y="286499"/>
                  </a:lnTo>
                  <a:lnTo>
                    <a:pt x="627875" y="288023"/>
                  </a:lnTo>
                  <a:lnTo>
                    <a:pt x="655320" y="288023"/>
                  </a:lnTo>
                  <a:lnTo>
                    <a:pt x="658355" y="286499"/>
                  </a:lnTo>
                  <a:lnTo>
                    <a:pt x="659879" y="283451"/>
                  </a:lnTo>
                  <a:close/>
                </a:path>
                <a:path w="1981200" h="2947670">
                  <a:moveTo>
                    <a:pt x="659879" y="27419"/>
                  </a:moveTo>
                  <a:lnTo>
                    <a:pt x="658355" y="24371"/>
                  </a:lnTo>
                  <a:lnTo>
                    <a:pt x="655320" y="22847"/>
                  </a:lnTo>
                  <a:lnTo>
                    <a:pt x="627875" y="22847"/>
                  </a:lnTo>
                  <a:lnTo>
                    <a:pt x="624827" y="24371"/>
                  </a:lnTo>
                  <a:lnTo>
                    <a:pt x="623303" y="27419"/>
                  </a:lnTo>
                  <a:lnTo>
                    <a:pt x="624827" y="30467"/>
                  </a:lnTo>
                  <a:lnTo>
                    <a:pt x="627875" y="31991"/>
                  </a:lnTo>
                  <a:lnTo>
                    <a:pt x="655320" y="31991"/>
                  </a:lnTo>
                  <a:lnTo>
                    <a:pt x="658355" y="30467"/>
                  </a:lnTo>
                  <a:lnTo>
                    <a:pt x="659879" y="27419"/>
                  </a:lnTo>
                  <a:close/>
                </a:path>
                <a:path w="1981200" h="2947670">
                  <a:moveTo>
                    <a:pt x="661416" y="2720327"/>
                  </a:moveTo>
                  <a:lnTo>
                    <a:pt x="659892" y="2717279"/>
                  </a:lnTo>
                  <a:lnTo>
                    <a:pt x="656844" y="2715755"/>
                  </a:lnTo>
                  <a:lnTo>
                    <a:pt x="629412" y="2715755"/>
                  </a:lnTo>
                  <a:lnTo>
                    <a:pt x="626364" y="2717279"/>
                  </a:lnTo>
                  <a:lnTo>
                    <a:pt x="624840" y="2720327"/>
                  </a:lnTo>
                  <a:lnTo>
                    <a:pt x="626364" y="2723375"/>
                  </a:lnTo>
                  <a:lnTo>
                    <a:pt x="629412" y="2724899"/>
                  </a:lnTo>
                  <a:lnTo>
                    <a:pt x="656844" y="2724899"/>
                  </a:lnTo>
                  <a:lnTo>
                    <a:pt x="659892" y="2723375"/>
                  </a:lnTo>
                  <a:lnTo>
                    <a:pt x="661416" y="2720327"/>
                  </a:lnTo>
                  <a:close/>
                </a:path>
                <a:path w="1981200" h="2947670">
                  <a:moveTo>
                    <a:pt x="672084" y="2362200"/>
                  </a:moveTo>
                  <a:lnTo>
                    <a:pt x="670560" y="2359152"/>
                  </a:lnTo>
                  <a:lnTo>
                    <a:pt x="667512" y="2357628"/>
                  </a:lnTo>
                  <a:lnTo>
                    <a:pt x="641604" y="2357628"/>
                  </a:lnTo>
                  <a:lnTo>
                    <a:pt x="638543" y="2359152"/>
                  </a:lnTo>
                  <a:lnTo>
                    <a:pt x="637019" y="2362200"/>
                  </a:lnTo>
                  <a:lnTo>
                    <a:pt x="638543" y="2366772"/>
                  </a:lnTo>
                  <a:lnTo>
                    <a:pt x="670560" y="2366772"/>
                  </a:lnTo>
                  <a:lnTo>
                    <a:pt x="672084" y="2362200"/>
                  </a:lnTo>
                  <a:close/>
                </a:path>
                <a:path w="1981200" h="2947670">
                  <a:moveTo>
                    <a:pt x="701040" y="1528572"/>
                  </a:moveTo>
                  <a:lnTo>
                    <a:pt x="697992" y="1527048"/>
                  </a:lnTo>
                  <a:lnTo>
                    <a:pt x="670560" y="1527048"/>
                  </a:lnTo>
                  <a:lnTo>
                    <a:pt x="667512" y="1528572"/>
                  </a:lnTo>
                  <a:lnTo>
                    <a:pt x="665988" y="1531620"/>
                  </a:lnTo>
                  <a:lnTo>
                    <a:pt x="667512" y="1534668"/>
                  </a:lnTo>
                  <a:lnTo>
                    <a:pt x="670560" y="1536192"/>
                  </a:lnTo>
                  <a:lnTo>
                    <a:pt x="697992" y="1536192"/>
                  </a:lnTo>
                  <a:lnTo>
                    <a:pt x="701040" y="1534668"/>
                  </a:lnTo>
                  <a:lnTo>
                    <a:pt x="701040" y="1528572"/>
                  </a:lnTo>
                  <a:close/>
                </a:path>
                <a:path w="1981200" h="2947670">
                  <a:moveTo>
                    <a:pt x="701040" y="665988"/>
                  </a:moveTo>
                  <a:lnTo>
                    <a:pt x="697992" y="664464"/>
                  </a:lnTo>
                  <a:lnTo>
                    <a:pt x="670560" y="664464"/>
                  </a:lnTo>
                  <a:lnTo>
                    <a:pt x="667512" y="665988"/>
                  </a:lnTo>
                  <a:lnTo>
                    <a:pt x="665988" y="669036"/>
                  </a:lnTo>
                  <a:lnTo>
                    <a:pt x="667512" y="672084"/>
                  </a:lnTo>
                  <a:lnTo>
                    <a:pt x="670560" y="673608"/>
                  </a:lnTo>
                  <a:lnTo>
                    <a:pt x="697992" y="673608"/>
                  </a:lnTo>
                  <a:lnTo>
                    <a:pt x="701040" y="672084"/>
                  </a:lnTo>
                  <a:lnTo>
                    <a:pt x="701040" y="665988"/>
                  </a:lnTo>
                  <a:close/>
                </a:path>
                <a:path w="1981200" h="2947670">
                  <a:moveTo>
                    <a:pt x="701040" y="150863"/>
                  </a:moveTo>
                  <a:lnTo>
                    <a:pt x="667512" y="150863"/>
                  </a:lnTo>
                  <a:lnTo>
                    <a:pt x="665988" y="153911"/>
                  </a:lnTo>
                  <a:lnTo>
                    <a:pt x="667512" y="158483"/>
                  </a:lnTo>
                  <a:lnTo>
                    <a:pt x="701040" y="158483"/>
                  </a:lnTo>
                  <a:lnTo>
                    <a:pt x="701040" y="150863"/>
                  </a:lnTo>
                  <a:close/>
                </a:path>
                <a:path w="1981200" h="2947670">
                  <a:moveTo>
                    <a:pt x="702564" y="1277099"/>
                  </a:moveTo>
                  <a:lnTo>
                    <a:pt x="699516" y="1275575"/>
                  </a:lnTo>
                  <a:lnTo>
                    <a:pt x="672084" y="1275575"/>
                  </a:lnTo>
                  <a:lnTo>
                    <a:pt x="669036" y="1277099"/>
                  </a:lnTo>
                  <a:lnTo>
                    <a:pt x="667512" y="1280147"/>
                  </a:lnTo>
                  <a:lnTo>
                    <a:pt x="669036" y="1283195"/>
                  </a:lnTo>
                  <a:lnTo>
                    <a:pt x="672084" y="1284719"/>
                  </a:lnTo>
                  <a:lnTo>
                    <a:pt x="699516" y="1284719"/>
                  </a:lnTo>
                  <a:lnTo>
                    <a:pt x="702564" y="1283195"/>
                  </a:lnTo>
                  <a:lnTo>
                    <a:pt x="702564" y="1277099"/>
                  </a:lnTo>
                  <a:close/>
                </a:path>
                <a:path w="1981200" h="2947670">
                  <a:moveTo>
                    <a:pt x="704075" y="409956"/>
                  </a:moveTo>
                  <a:lnTo>
                    <a:pt x="701027" y="408432"/>
                  </a:lnTo>
                  <a:lnTo>
                    <a:pt x="673595" y="408432"/>
                  </a:lnTo>
                  <a:lnTo>
                    <a:pt x="670547" y="409956"/>
                  </a:lnTo>
                  <a:lnTo>
                    <a:pt x="669023" y="413004"/>
                  </a:lnTo>
                  <a:lnTo>
                    <a:pt x="670547" y="416052"/>
                  </a:lnTo>
                  <a:lnTo>
                    <a:pt x="673595" y="417576"/>
                  </a:lnTo>
                  <a:lnTo>
                    <a:pt x="701027" y="417576"/>
                  </a:lnTo>
                  <a:lnTo>
                    <a:pt x="704075" y="416052"/>
                  </a:lnTo>
                  <a:lnTo>
                    <a:pt x="704075" y="409956"/>
                  </a:lnTo>
                  <a:close/>
                </a:path>
                <a:path w="1981200" h="2947670">
                  <a:moveTo>
                    <a:pt x="713219" y="2921495"/>
                  </a:moveTo>
                  <a:lnTo>
                    <a:pt x="711708" y="2916923"/>
                  </a:lnTo>
                  <a:lnTo>
                    <a:pt x="678167" y="2916923"/>
                  </a:lnTo>
                  <a:lnTo>
                    <a:pt x="676643" y="2921495"/>
                  </a:lnTo>
                  <a:lnTo>
                    <a:pt x="678167" y="2924543"/>
                  </a:lnTo>
                  <a:lnTo>
                    <a:pt x="681215" y="2926067"/>
                  </a:lnTo>
                  <a:lnTo>
                    <a:pt x="708660" y="2926067"/>
                  </a:lnTo>
                  <a:lnTo>
                    <a:pt x="711708" y="2924543"/>
                  </a:lnTo>
                  <a:lnTo>
                    <a:pt x="713219" y="2921495"/>
                  </a:lnTo>
                  <a:close/>
                </a:path>
                <a:path w="1981200" h="2947670">
                  <a:moveTo>
                    <a:pt x="713219" y="1831848"/>
                  </a:moveTo>
                  <a:lnTo>
                    <a:pt x="711708" y="1828800"/>
                  </a:lnTo>
                  <a:lnTo>
                    <a:pt x="708660" y="1827276"/>
                  </a:lnTo>
                  <a:lnTo>
                    <a:pt x="681215" y="1827276"/>
                  </a:lnTo>
                  <a:lnTo>
                    <a:pt x="678167" y="1828800"/>
                  </a:lnTo>
                  <a:lnTo>
                    <a:pt x="676643" y="1831848"/>
                  </a:lnTo>
                  <a:lnTo>
                    <a:pt x="678167" y="1834896"/>
                  </a:lnTo>
                  <a:lnTo>
                    <a:pt x="681215" y="1836420"/>
                  </a:lnTo>
                  <a:lnTo>
                    <a:pt x="708660" y="1836420"/>
                  </a:lnTo>
                  <a:lnTo>
                    <a:pt x="711708" y="1834896"/>
                  </a:lnTo>
                  <a:lnTo>
                    <a:pt x="713219" y="1831848"/>
                  </a:lnTo>
                  <a:close/>
                </a:path>
                <a:path w="1981200" h="2947670">
                  <a:moveTo>
                    <a:pt x="713219" y="1405115"/>
                  </a:moveTo>
                  <a:lnTo>
                    <a:pt x="711708" y="1402067"/>
                  </a:lnTo>
                  <a:lnTo>
                    <a:pt x="678167" y="1402067"/>
                  </a:lnTo>
                  <a:lnTo>
                    <a:pt x="676643" y="1405115"/>
                  </a:lnTo>
                  <a:lnTo>
                    <a:pt x="678167" y="1409687"/>
                  </a:lnTo>
                  <a:lnTo>
                    <a:pt x="711708" y="1409687"/>
                  </a:lnTo>
                  <a:lnTo>
                    <a:pt x="713219" y="1405115"/>
                  </a:lnTo>
                  <a:close/>
                </a:path>
                <a:path w="1981200" h="2947670">
                  <a:moveTo>
                    <a:pt x="713219" y="1153668"/>
                  </a:moveTo>
                  <a:lnTo>
                    <a:pt x="711708" y="1150620"/>
                  </a:lnTo>
                  <a:lnTo>
                    <a:pt x="708660" y="1149096"/>
                  </a:lnTo>
                  <a:lnTo>
                    <a:pt x="681215" y="1149096"/>
                  </a:lnTo>
                  <a:lnTo>
                    <a:pt x="678167" y="1150620"/>
                  </a:lnTo>
                  <a:lnTo>
                    <a:pt x="676643" y="1153668"/>
                  </a:lnTo>
                  <a:lnTo>
                    <a:pt x="678167" y="1156716"/>
                  </a:lnTo>
                  <a:lnTo>
                    <a:pt x="681215" y="1158240"/>
                  </a:lnTo>
                  <a:lnTo>
                    <a:pt x="708660" y="1158240"/>
                  </a:lnTo>
                  <a:lnTo>
                    <a:pt x="711708" y="1156716"/>
                  </a:lnTo>
                  <a:lnTo>
                    <a:pt x="713219" y="1153668"/>
                  </a:lnTo>
                  <a:close/>
                </a:path>
                <a:path w="1981200" h="2947670">
                  <a:moveTo>
                    <a:pt x="713219" y="797052"/>
                  </a:moveTo>
                  <a:lnTo>
                    <a:pt x="711708" y="794004"/>
                  </a:lnTo>
                  <a:lnTo>
                    <a:pt x="708660" y="792480"/>
                  </a:lnTo>
                  <a:lnTo>
                    <a:pt x="681215" y="792480"/>
                  </a:lnTo>
                  <a:lnTo>
                    <a:pt x="678167" y="794004"/>
                  </a:lnTo>
                  <a:lnTo>
                    <a:pt x="676643" y="797052"/>
                  </a:lnTo>
                  <a:lnTo>
                    <a:pt x="678167" y="801624"/>
                  </a:lnTo>
                  <a:lnTo>
                    <a:pt x="711708" y="801624"/>
                  </a:lnTo>
                  <a:lnTo>
                    <a:pt x="713219" y="797052"/>
                  </a:lnTo>
                  <a:close/>
                </a:path>
                <a:path w="1981200" h="2947670">
                  <a:moveTo>
                    <a:pt x="713219" y="539496"/>
                  </a:moveTo>
                  <a:lnTo>
                    <a:pt x="711708" y="536448"/>
                  </a:lnTo>
                  <a:lnTo>
                    <a:pt x="708660" y="534924"/>
                  </a:lnTo>
                  <a:lnTo>
                    <a:pt x="681215" y="534924"/>
                  </a:lnTo>
                  <a:lnTo>
                    <a:pt x="678167" y="536448"/>
                  </a:lnTo>
                  <a:lnTo>
                    <a:pt x="676643" y="539496"/>
                  </a:lnTo>
                  <a:lnTo>
                    <a:pt x="678167" y="542544"/>
                  </a:lnTo>
                  <a:lnTo>
                    <a:pt x="681215" y="544068"/>
                  </a:lnTo>
                  <a:lnTo>
                    <a:pt x="708660" y="544068"/>
                  </a:lnTo>
                  <a:lnTo>
                    <a:pt x="711708" y="542544"/>
                  </a:lnTo>
                  <a:lnTo>
                    <a:pt x="713219" y="539496"/>
                  </a:lnTo>
                  <a:close/>
                </a:path>
                <a:path w="1981200" h="2947670">
                  <a:moveTo>
                    <a:pt x="713219" y="283451"/>
                  </a:moveTo>
                  <a:lnTo>
                    <a:pt x="711708" y="280403"/>
                  </a:lnTo>
                  <a:lnTo>
                    <a:pt x="708660" y="278879"/>
                  </a:lnTo>
                  <a:lnTo>
                    <a:pt x="681215" y="278879"/>
                  </a:lnTo>
                  <a:lnTo>
                    <a:pt x="678167" y="280403"/>
                  </a:lnTo>
                  <a:lnTo>
                    <a:pt x="676643" y="283451"/>
                  </a:lnTo>
                  <a:lnTo>
                    <a:pt x="678167" y="286499"/>
                  </a:lnTo>
                  <a:lnTo>
                    <a:pt x="681215" y="288023"/>
                  </a:lnTo>
                  <a:lnTo>
                    <a:pt x="708660" y="288023"/>
                  </a:lnTo>
                  <a:lnTo>
                    <a:pt x="711708" y="286499"/>
                  </a:lnTo>
                  <a:lnTo>
                    <a:pt x="713219" y="283451"/>
                  </a:lnTo>
                  <a:close/>
                </a:path>
                <a:path w="1981200" h="2947670">
                  <a:moveTo>
                    <a:pt x="714756" y="2720327"/>
                  </a:moveTo>
                  <a:lnTo>
                    <a:pt x="713232" y="2717279"/>
                  </a:lnTo>
                  <a:lnTo>
                    <a:pt x="710184" y="2715755"/>
                  </a:lnTo>
                  <a:lnTo>
                    <a:pt x="682752" y="2715755"/>
                  </a:lnTo>
                  <a:lnTo>
                    <a:pt x="679704" y="2717279"/>
                  </a:lnTo>
                  <a:lnTo>
                    <a:pt x="678180" y="2720327"/>
                  </a:lnTo>
                  <a:lnTo>
                    <a:pt x="679704" y="2723375"/>
                  </a:lnTo>
                  <a:lnTo>
                    <a:pt x="682752" y="2724899"/>
                  </a:lnTo>
                  <a:lnTo>
                    <a:pt x="710184" y="2724899"/>
                  </a:lnTo>
                  <a:lnTo>
                    <a:pt x="713232" y="2723375"/>
                  </a:lnTo>
                  <a:lnTo>
                    <a:pt x="714756" y="2720327"/>
                  </a:lnTo>
                  <a:close/>
                </a:path>
                <a:path w="1981200" h="2947670">
                  <a:moveTo>
                    <a:pt x="790943" y="412991"/>
                  </a:moveTo>
                  <a:lnTo>
                    <a:pt x="710171" y="385559"/>
                  </a:lnTo>
                  <a:lnTo>
                    <a:pt x="710171" y="438899"/>
                  </a:lnTo>
                  <a:lnTo>
                    <a:pt x="790943" y="412991"/>
                  </a:lnTo>
                  <a:close/>
                </a:path>
                <a:path w="1981200" h="2947670">
                  <a:moveTo>
                    <a:pt x="790943" y="153924"/>
                  </a:moveTo>
                  <a:lnTo>
                    <a:pt x="710171" y="129540"/>
                  </a:lnTo>
                  <a:lnTo>
                    <a:pt x="710171" y="181343"/>
                  </a:lnTo>
                  <a:lnTo>
                    <a:pt x="790943" y="153924"/>
                  </a:lnTo>
                  <a:close/>
                </a:path>
                <a:path w="1981200" h="2947670">
                  <a:moveTo>
                    <a:pt x="790943" y="27432"/>
                  </a:moveTo>
                  <a:lnTo>
                    <a:pt x="710171" y="0"/>
                  </a:lnTo>
                  <a:lnTo>
                    <a:pt x="710171" y="23609"/>
                  </a:lnTo>
                  <a:lnTo>
                    <a:pt x="708660" y="22847"/>
                  </a:lnTo>
                  <a:lnTo>
                    <a:pt x="681215" y="22847"/>
                  </a:lnTo>
                  <a:lnTo>
                    <a:pt x="678167" y="24371"/>
                  </a:lnTo>
                  <a:lnTo>
                    <a:pt x="676643" y="27419"/>
                  </a:lnTo>
                  <a:lnTo>
                    <a:pt x="678167" y="30467"/>
                  </a:lnTo>
                  <a:lnTo>
                    <a:pt x="681215" y="31991"/>
                  </a:lnTo>
                  <a:lnTo>
                    <a:pt x="708660" y="31991"/>
                  </a:lnTo>
                  <a:lnTo>
                    <a:pt x="710171" y="31242"/>
                  </a:lnTo>
                  <a:lnTo>
                    <a:pt x="710171" y="53340"/>
                  </a:lnTo>
                  <a:lnTo>
                    <a:pt x="790943" y="27432"/>
                  </a:lnTo>
                  <a:close/>
                </a:path>
                <a:path w="1981200" h="2947670">
                  <a:moveTo>
                    <a:pt x="792467" y="669023"/>
                  </a:moveTo>
                  <a:lnTo>
                    <a:pt x="711708" y="641591"/>
                  </a:lnTo>
                  <a:lnTo>
                    <a:pt x="711708" y="696468"/>
                  </a:lnTo>
                  <a:lnTo>
                    <a:pt x="792467" y="669023"/>
                  </a:lnTo>
                  <a:close/>
                </a:path>
                <a:path w="1981200" h="2947670">
                  <a:moveTo>
                    <a:pt x="794004" y="1405115"/>
                  </a:moveTo>
                  <a:lnTo>
                    <a:pt x="713232" y="1379220"/>
                  </a:lnTo>
                  <a:lnTo>
                    <a:pt x="713232" y="1432560"/>
                  </a:lnTo>
                  <a:lnTo>
                    <a:pt x="794004" y="1405115"/>
                  </a:lnTo>
                  <a:close/>
                </a:path>
                <a:path w="1981200" h="2947670">
                  <a:moveTo>
                    <a:pt x="794004" y="539483"/>
                  </a:moveTo>
                  <a:lnTo>
                    <a:pt x="713232" y="513575"/>
                  </a:lnTo>
                  <a:lnTo>
                    <a:pt x="713232" y="566915"/>
                  </a:lnTo>
                  <a:lnTo>
                    <a:pt x="794004" y="539483"/>
                  </a:lnTo>
                  <a:close/>
                </a:path>
                <a:path w="1981200" h="2947670">
                  <a:moveTo>
                    <a:pt x="795528" y="1531620"/>
                  </a:moveTo>
                  <a:lnTo>
                    <a:pt x="714743" y="1504188"/>
                  </a:lnTo>
                  <a:lnTo>
                    <a:pt x="714743" y="1557515"/>
                  </a:lnTo>
                  <a:lnTo>
                    <a:pt x="795528" y="1531620"/>
                  </a:lnTo>
                  <a:close/>
                </a:path>
                <a:path w="1981200" h="2947670">
                  <a:moveTo>
                    <a:pt x="795528" y="1280160"/>
                  </a:moveTo>
                  <a:lnTo>
                    <a:pt x="714743" y="1252715"/>
                  </a:lnTo>
                  <a:lnTo>
                    <a:pt x="714743" y="1307592"/>
                  </a:lnTo>
                  <a:lnTo>
                    <a:pt x="795528" y="1280160"/>
                  </a:lnTo>
                  <a:close/>
                </a:path>
                <a:path w="1981200" h="2947670">
                  <a:moveTo>
                    <a:pt x="797052" y="2921508"/>
                  </a:moveTo>
                  <a:lnTo>
                    <a:pt x="716267" y="2894076"/>
                  </a:lnTo>
                  <a:lnTo>
                    <a:pt x="716267" y="2947403"/>
                  </a:lnTo>
                  <a:lnTo>
                    <a:pt x="797052" y="2921508"/>
                  </a:lnTo>
                  <a:close/>
                </a:path>
                <a:path w="1981200" h="2947670">
                  <a:moveTo>
                    <a:pt x="797052" y="2720340"/>
                  </a:moveTo>
                  <a:lnTo>
                    <a:pt x="716267" y="2692908"/>
                  </a:lnTo>
                  <a:lnTo>
                    <a:pt x="716267" y="2747772"/>
                  </a:lnTo>
                  <a:lnTo>
                    <a:pt x="797052" y="2720340"/>
                  </a:lnTo>
                  <a:close/>
                </a:path>
                <a:path w="1981200" h="2947670">
                  <a:moveTo>
                    <a:pt x="797052" y="2362187"/>
                  </a:moveTo>
                  <a:lnTo>
                    <a:pt x="716267" y="2334755"/>
                  </a:lnTo>
                  <a:lnTo>
                    <a:pt x="716267" y="2357628"/>
                  </a:lnTo>
                  <a:lnTo>
                    <a:pt x="694944" y="2357628"/>
                  </a:lnTo>
                  <a:lnTo>
                    <a:pt x="691896" y="2359152"/>
                  </a:lnTo>
                  <a:lnTo>
                    <a:pt x="690372" y="2362200"/>
                  </a:lnTo>
                  <a:lnTo>
                    <a:pt x="691896" y="2366772"/>
                  </a:lnTo>
                  <a:lnTo>
                    <a:pt x="716267" y="2366772"/>
                  </a:lnTo>
                  <a:lnTo>
                    <a:pt x="716267" y="2388108"/>
                  </a:lnTo>
                  <a:lnTo>
                    <a:pt x="797052" y="2362187"/>
                  </a:lnTo>
                  <a:close/>
                </a:path>
                <a:path w="1981200" h="2947670">
                  <a:moveTo>
                    <a:pt x="797052" y="1831835"/>
                  </a:moveTo>
                  <a:lnTo>
                    <a:pt x="716267" y="1804403"/>
                  </a:lnTo>
                  <a:lnTo>
                    <a:pt x="716267" y="1859267"/>
                  </a:lnTo>
                  <a:lnTo>
                    <a:pt x="797052" y="1831835"/>
                  </a:lnTo>
                  <a:close/>
                </a:path>
                <a:path w="1981200" h="2947670">
                  <a:moveTo>
                    <a:pt x="797052" y="1153655"/>
                  </a:moveTo>
                  <a:lnTo>
                    <a:pt x="716267" y="1127760"/>
                  </a:lnTo>
                  <a:lnTo>
                    <a:pt x="716267" y="1181087"/>
                  </a:lnTo>
                  <a:lnTo>
                    <a:pt x="797052" y="1153655"/>
                  </a:lnTo>
                  <a:close/>
                </a:path>
                <a:path w="1981200" h="2947670">
                  <a:moveTo>
                    <a:pt x="797052" y="797039"/>
                  </a:moveTo>
                  <a:lnTo>
                    <a:pt x="716267" y="769607"/>
                  </a:lnTo>
                  <a:lnTo>
                    <a:pt x="716267" y="822960"/>
                  </a:lnTo>
                  <a:lnTo>
                    <a:pt x="797052" y="797039"/>
                  </a:lnTo>
                  <a:close/>
                </a:path>
                <a:path w="1981200" h="2947670">
                  <a:moveTo>
                    <a:pt x="797052" y="283451"/>
                  </a:moveTo>
                  <a:lnTo>
                    <a:pt x="716267" y="256032"/>
                  </a:lnTo>
                  <a:lnTo>
                    <a:pt x="716267" y="310883"/>
                  </a:lnTo>
                  <a:lnTo>
                    <a:pt x="797052" y="283451"/>
                  </a:lnTo>
                  <a:close/>
                </a:path>
                <a:path w="1981200" h="2947670">
                  <a:moveTo>
                    <a:pt x="1328928" y="455663"/>
                  </a:moveTo>
                  <a:lnTo>
                    <a:pt x="1327404" y="452615"/>
                  </a:lnTo>
                  <a:lnTo>
                    <a:pt x="1295400" y="452615"/>
                  </a:lnTo>
                  <a:lnTo>
                    <a:pt x="1293876" y="455663"/>
                  </a:lnTo>
                  <a:lnTo>
                    <a:pt x="1295400" y="460235"/>
                  </a:lnTo>
                  <a:lnTo>
                    <a:pt x="1327404" y="460235"/>
                  </a:lnTo>
                  <a:lnTo>
                    <a:pt x="1328928" y="455663"/>
                  </a:lnTo>
                  <a:close/>
                </a:path>
                <a:path w="1981200" h="2947670">
                  <a:moveTo>
                    <a:pt x="1330439" y="2813304"/>
                  </a:moveTo>
                  <a:lnTo>
                    <a:pt x="1328915" y="2810256"/>
                  </a:lnTo>
                  <a:lnTo>
                    <a:pt x="1325867" y="2808732"/>
                  </a:lnTo>
                  <a:lnTo>
                    <a:pt x="1299959" y="2808732"/>
                  </a:lnTo>
                  <a:lnTo>
                    <a:pt x="1296911" y="2810256"/>
                  </a:lnTo>
                  <a:lnTo>
                    <a:pt x="1295387" y="2813304"/>
                  </a:lnTo>
                  <a:lnTo>
                    <a:pt x="1296911" y="2816352"/>
                  </a:lnTo>
                  <a:lnTo>
                    <a:pt x="1299959" y="2817876"/>
                  </a:lnTo>
                  <a:lnTo>
                    <a:pt x="1325867" y="2817876"/>
                  </a:lnTo>
                  <a:lnTo>
                    <a:pt x="1328915" y="2816352"/>
                  </a:lnTo>
                  <a:lnTo>
                    <a:pt x="1330439" y="2813304"/>
                  </a:lnTo>
                  <a:close/>
                </a:path>
                <a:path w="1981200" h="2947670">
                  <a:moveTo>
                    <a:pt x="1330439" y="1339583"/>
                  </a:moveTo>
                  <a:lnTo>
                    <a:pt x="1328915" y="1336535"/>
                  </a:lnTo>
                  <a:lnTo>
                    <a:pt x="1325867" y="1335011"/>
                  </a:lnTo>
                  <a:lnTo>
                    <a:pt x="1299959" y="1335011"/>
                  </a:lnTo>
                  <a:lnTo>
                    <a:pt x="1296911" y="1336535"/>
                  </a:lnTo>
                  <a:lnTo>
                    <a:pt x="1295387" y="1339583"/>
                  </a:lnTo>
                  <a:lnTo>
                    <a:pt x="1296911" y="1342631"/>
                  </a:lnTo>
                  <a:lnTo>
                    <a:pt x="1299959" y="1344155"/>
                  </a:lnTo>
                  <a:lnTo>
                    <a:pt x="1325867" y="1344155"/>
                  </a:lnTo>
                  <a:lnTo>
                    <a:pt x="1328915" y="1342631"/>
                  </a:lnTo>
                  <a:lnTo>
                    <a:pt x="1330439" y="1339583"/>
                  </a:lnTo>
                  <a:close/>
                </a:path>
                <a:path w="1981200" h="2947670">
                  <a:moveTo>
                    <a:pt x="1331963" y="1897367"/>
                  </a:moveTo>
                  <a:lnTo>
                    <a:pt x="1330439" y="1894319"/>
                  </a:lnTo>
                  <a:lnTo>
                    <a:pt x="1327391" y="1892795"/>
                  </a:lnTo>
                  <a:lnTo>
                    <a:pt x="1301483" y="1892795"/>
                  </a:lnTo>
                  <a:lnTo>
                    <a:pt x="1298435" y="1894319"/>
                  </a:lnTo>
                  <a:lnTo>
                    <a:pt x="1296911" y="1897367"/>
                  </a:lnTo>
                  <a:lnTo>
                    <a:pt x="1298435" y="1900415"/>
                  </a:lnTo>
                  <a:lnTo>
                    <a:pt x="1301483" y="1901939"/>
                  </a:lnTo>
                  <a:lnTo>
                    <a:pt x="1327391" y="1901939"/>
                  </a:lnTo>
                  <a:lnTo>
                    <a:pt x="1330439" y="1900415"/>
                  </a:lnTo>
                  <a:lnTo>
                    <a:pt x="1331963" y="1897367"/>
                  </a:lnTo>
                  <a:close/>
                </a:path>
                <a:path w="1981200" h="2947670">
                  <a:moveTo>
                    <a:pt x="1336535" y="2362200"/>
                  </a:moveTo>
                  <a:lnTo>
                    <a:pt x="1335011" y="2359152"/>
                  </a:lnTo>
                  <a:lnTo>
                    <a:pt x="1331963" y="2357628"/>
                  </a:lnTo>
                  <a:lnTo>
                    <a:pt x="1306055" y="2357628"/>
                  </a:lnTo>
                  <a:lnTo>
                    <a:pt x="1303007" y="2359152"/>
                  </a:lnTo>
                  <a:lnTo>
                    <a:pt x="1301483" y="2362200"/>
                  </a:lnTo>
                  <a:lnTo>
                    <a:pt x="1303007" y="2366772"/>
                  </a:lnTo>
                  <a:lnTo>
                    <a:pt x="1335011" y="2366772"/>
                  </a:lnTo>
                  <a:lnTo>
                    <a:pt x="1336535" y="2362200"/>
                  </a:lnTo>
                  <a:close/>
                </a:path>
                <a:path w="1981200" h="2947670">
                  <a:moveTo>
                    <a:pt x="1382268" y="452615"/>
                  </a:moveTo>
                  <a:lnTo>
                    <a:pt x="1348740" y="452615"/>
                  </a:lnTo>
                  <a:lnTo>
                    <a:pt x="1347216" y="455663"/>
                  </a:lnTo>
                  <a:lnTo>
                    <a:pt x="1348740" y="460235"/>
                  </a:lnTo>
                  <a:lnTo>
                    <a:pt x="1382268" y="460235"/>
                  </a:lnTo>
                  <a:lnTo>
                    <a:pt x="1382268" y="452615"/>
                  </a:lnTo>
                  <a:close/>
                </a:path>
                <a:path w="1981200" h="2947670">
                  <a:moveTo>
                    <a:pt x="1383779" y="2810256"/>
                  </a:moveTo>
                  <a:lnTo>
                    <a:pt x="1379207" y="2808732"/>
                  </a:lnTo>
                  <a:lnTo>
                    <a:pt x="1353299" y="2808732"/>
                  </a:lnTo>
                  <a:lnTo>
                    <a:pt x="1350251" y="2810256"/>
                  </a:lnTo>
                  <a:lnTo>
                    <a:pt x="1348727" y="2813304"/>
                  </a:lnTo>
                  <a:lnTo>
                    <a:pt x="1350251" y="2816352"/>
                  </a:lnTo>
                  <a:lnTo>
                    <a:pt x="1353299" y="2817876"/>
                  </a:lnTo>
                  <a:lnTo>
                    <a:pt x="1379207" y="2817876"/>
                  </a:lnTo>
                  <a:lnTo>
                    <a:pt x="1383779" y="2816352"/>
                  </a:lnTo>
                  <a:lnTo>
                    <a:pt x="1383779" y="2810256"/>
                  </a:lnTo>
                  <a:close/>
                </a:path>
                <a:path w="1981200" h="2947670">
                  <a:moveTo>
                    <a:pt x="1383779" y="1336535"/>
                  </a:moveTo>
                  <a:lnTo>
                    <a:pt x="1379207" y="1335011"/>
                  </a:lnTo>
                  <a:lnTo>
                    <a:pt x="1353299" y="1335011"/>
                  </a:lnTo>
                  <a:lnTo>
                    <a:pt x="1350251" y="1336535"/>
                  </a:lnTo>
                  <a:lnTo>
                    <a:pt x="1348727" y="1339583"/>
                  </a:lnTo>
                  <a:lnTo>
                    <a:pt x="1350251" y="1342631"/>
                  </a:lnTo>
                  <a:lnTo>
                    <a:pt x="1353299" y="1344155"/>
                  </a:lnTo>
                  <a:lnTo>
                    <a:pt x="1379207" y="1344155"/>
                  </a:lnTo>
                  <a:lnTo>
                    <a:pt x="1383779" y="1342631"/>
                  </a:lnTo>
                  <a:lnTo>
                    <a:pt x="1383779" y="1336535"/>
                  </a:lnTo>
                  <a:close/>
                </a:path>
                <a:path w="1981200" h="2947670">
                  <a:moveTo>
                    <a:pt x="1385303" y="1894319"/>
                  </a:moveTo>
                  <a:lnTo>
                    <a:pt x="1380731" y="1892795"/>
                  </a:lnTo>
                  <a:lnTo>
                    <a:pt x="1354823" y="1892795"/>
                  </a:lnTo>
                  <a:lnTo>
                    <a:pt x="1351775" y="1894319"/>
                  </a:lnTo>
                  <a:lnTo>
                    <a:pt x="1350251" y="1897367"/>
                  </a:lnTo>
                  <a:lnTo>
                    <a:pt x="1351775" y="1900415"/>
                  </a:lnTo>
                  <a:lnTo>
                    <a:pt x="1354823" y="1901939"/>
                  </a:lnTo>
                  <a:lnTo>
                    <a:pt x="1380731" y="1901939"/>
                  </a:lnTo>
                  <a:lnTo>
                    <a:pt x="1385303" y="1900415"/>
                  </a:lnTo>
                  <a:lnTo>
                    <a:pt x="1385303" y="1894319"/>
                  </a:lnTo>
                  <a:close/>
                </a:path>
                <a:path w="1981200" h="2947670">
                  <a:moveTo>
                    <a:pt x="1389875" y="2359152"/>
                  </a:moveTo>
                  <a:lnTo>
                    <a:pt x="1385303" y="2357628"/>
                  </a:lnTo>
                  <a:lnTo>
                    <a:pt x="1359395" y="2357628"/>
                  </a:lnTo>
                  <a:lnTo>
                    <a:pt x="1356347" y="2359152"/>
                  </a:lnTo>
                  <a:lnTo>
                    <a:pt x="1354823" y="2362200"/>
                  </a:lnTo>
                  <a:lnTo>
                    <a:pt x="1356347" y="2366772"/>
                  </a:lnTo>
                  <a:lnTo>
                    <a:pt x="1389875" y="2366772"/>
                  </a:lnTo>
                  <a:lnTo>
                    <a:pt x="1389875" y="2359152"/>
                  </a:lnTo>
                  <a:close/>
                </a:path>
                <a:path w="1981200" h="2947670">
                  <a:moveTo>
                    <a:pt x="1437132" y="455663"/>
                  </a:moveTo>
                  <a:lnTo>
                    <a:pt x="1435608" y="452615"/>
                  </a:lnTo>
                  <a:lnTo>
                    <a:pt x="1402080" y="452615"/>
                  </a:lnTo>
                  <a:lnTo>
                    <a:pt x="1400556" y="455663"/>
                  </a:lnTo>
                  <a:lnTo>
                    <a:pt x="1402080" y="460235"/>
                  </a:lnTo>
                  <a:lnTo>
                    <a:pt x="1435608" y="460235"/>
                  </a:lnTo>
                  <a:lnTo>
                    <a:pt x="1437132" y="455663"/>
                  </a:lnTo>
                  <a:close/>
                </a:path>
                <a:path w="1981200" h="2947670">
                  <a:moveTo>
                    <a:pt x="1438643" y="2813304"/>
                  </a:moveTo>
                  <a:lnTo>
                    <a:pt x="1437119" y="2810256"/>
                  </a:lnTo>
                  <a:lnTo>
                    <a:pt x="1434071" y="2808732"/>
                  </a:lnTo>
                  <a:lnTo>
                    <a:pt x="1406639" y="2808732"/>
                  </a:lnTo>
                  <a:lnTo>
                    <a:pt x="1403591" y="2810256"/>
                  </a:lnTo>
                  <a:lnTo>
                    <a:pt x="1402067" y="2813304"/>
                  </a:lnTo>
                  <a:lnTo>
                    <a:pt x="1403591" y="2816352"/>
                  </a:lnTo>
                  <a:lnTo>
                    <a:pt x="1406639" y="2817876"/>
                  </a:lnTo>
                  <a:lnTo>
                    <a:pt x="1434071" y="2817876"/>
                  </a:lnTo>
                  <a:lnTo>
                    <a:pt x="1437119" y="2816352"/>
                  </a:lnTo>
                  <a:lnTo>
                    <a:pt x="1438643" y="2813304"/>
                  </a:lnTo>
                  <a:close/>
                </a:path>
                <a:path w="1981200" h="2947670">
                  <a:moveTo>
                    <a:pt x="1438643" y="1339583"/>
                  </a:moveTo>
                  <a:lnTo>
                    <a:pt x="1437119" y="1336535"/>
                  </a:lnTo>
                  <a:lnTo>
                    <a:pt x="1434071" y="1335011"/>
                  </a:lnTo>
                  <a:lnTo>
                    <a:pt x="1406639" y="1335011"/>
                  </a:lnTo>
                  <a:lnTo>
                    <a:pt x="1403591" y="1336535"/>
                  </a:lnTo>
                  <a:lnTo>
                    <a:pt x="1402067" y="1339583"/>
                  </a:lnTo>
                  <a:lnTo>
                    <a:pt x="1403591" y="1342631"/>
                  </a:lnTo>
                  <a:lnTo>
                    <a:pt x="1406639" y="1344155"/>
                  </a:lnTo>
                  <a:lnTo>
                    <a:pt x="1434071" y="1344155"/>
                  </a:lnTo>
                  <a:lnTo>
                    <a:pt x="1437119" y="1342631"/>
                  </a:lnTo>
                  <a:lnTo>
                    <a:pt x="1438643" y="1339583"/>
                  </a:lnTo>
                  <a:close/>
                </a:path>
                <a:path w="1981200" h="2947670">
                  <a:moveTo>
                    <a:pt x="1440167" y="1897367"/>
                  </a:moveTo>
                  <a:lnTo>
                    <a:pt x="1438643" y="1894319"/>
                  </a:lnTo>
                  <a:lnTo>
                    <a:pt x="1435595" y="1892795"/>
                  </a:lnTo>
                  <a:lnTo>
                    <a:pt x="1408163" y="1892795"/>
                  </a:lnTo>
                  <a:lnTo>
                    <a:pt x="1405115" y="1894319"/>
                  </a:lnTo>
                  <a:lnTo>
                    <a:pt x="1403591" y="1897367"/>
                  </a:lnTo>
                  <a:lnTo>
                    <a:pt x="1405115" y="1900415"/>
                  </a:lnTo>
                  <a:lnTo>
                    <a:pt x="1408163" y="1901939"/>
                  </a:lnTo>
                  <a:lnTo>
                    <a:pt x="1435595" y="1901939"/>
                  </a:lnTo>
                  <a:lnTo>
                    <a:pt x="1438643" y="1900415"/>
                  </a:lnTo>
                  <a:lnTo>
                    <a:pt x="1440167" y="1897367"/>
                  </a:lnTo>
                  <a:close/>
                </a:path>
                <a:path w="1981200" h="2947670">
                  <a:moveTo>
                    <a:pt x="1444739" y="2362200"/>
                  </a:moveTo>
                  <a:lnTo>
                    <a:pt x="1443215" y="2359152"/>
                  </a:lnTo>
                  <a:lnTo>
                    <a:pt x="1440167" y="2357628"/>
                  </a:lnTo>
                  <a:lnTo>
                    <a:pt x="1412735" y="2357628"/>
                  </a:lnTo>
                  <a:lnTo>
                    <a:pt x="1409687" y="2359152"/>
                  </a:lnTo>
                  <a:lnTo>
                    <a:pt x="1408163" y="2362200"/>
                  </a:lnTo>
                  <a:lnTo>
                    <a:pt x="1409687" y="2366772"/>
                  </a:lnTo>
                  <a:lnTo>
                    <a:pt x="1443215" y="2366772"/>
                  </a:lnTo>
                  <a:lnTo>
                    <a:pt x="1444739" y="2362200"/>
                  </a:lnTo>
                  <a:close/>
                </a:path>
                <a:path w="1981200" h="2947670">
                  <a:moveTo>
                    <a:pt x="1490472" y="455663"/>
                  </a:moveTo>
                  <a:lnTo>
                    <a:pt x="1488948" y="452615"/>
                  </a:lnTo>
                  <a:lnTo>
                    <a:pt x="1455420" y="452615"/>
                  </a:lnTo>
                  <a:lnTo>
                    <a:pt x="1453896" y="455663"/>
                  </a:lnTo>
                  <a:lnTo>
                    <a:pt x="1455420" y="460235"/>
                  </a:lnTo>
                  <a:lnTo>
                    <a:pt x="1488948" y="460235"/>
                  </a:lnTo>
                  <a:lnTo>
                    <a:pt x="1490472" y="455663"/>
                  </a:lnTo>
                  <a:close/>
                </a:path>
                <a:path w="1981200" h="2947670">
                  <a:moveTo>
                    <a:pt x="1491983" y="2813304"/>
                  </a:moveTo>
                  <a:lnTo>
                    <a:pt x="1490459" y="2810256"/>
                  </a:lnTo>
                  <a:lnTo>
                    <a:pt x="1487411" y="2808732"/>
                  </a:lnTo>
                  <a:lnTo>
                    <a:pt x="1459979" y="2808732"/>
                  </a:lnTo>
                  <a:lnTo>
                    <a:pt x="1456931" y="2810256"/>
                  </a:lnTo>
                  <a:lnTo>
                    <a:pt x="1455407" y="2813304"/>
                  </a:lnTo>
                  <a:lnTo>
                    <a:pt x="1456931" y="2816352"/>
                  </a:lnTo>
                  <a:lnTo>
                    <a:pt x="1459979" y="2817876"/>
                  </a:lnTo>
                  <a:lnTo>
                    <a:pt x="1487411" y="2817876"/>
                  </a:lnTo>
                  <a:lnTo>
                    <a:pt x="1490459" y="2816352"/>
                  </a:lnTo>
                  <a:lnTo>
                    <a:pt x="1491983" y="2813304"/>
                  </a:lnTo>
                  <a:close/>
                </a:path>
                <a:path w="1981200" h="2947670">
                  <a:moveTo>
                    <a:pt x="1491983" y="1339583"/>
                  </a:moveTo>
                  <a:lnTo>
                    <a:pt x="1490459" y="1336535"/>
                  </a:lnTo>
                  <a:lnTo>
                    <a:pt x="1487411" y="1335011"/>
                  </a:lnTo>
                  <a:lnTo>
                    <a:pt x="1459979" y="1335011"/>
                  </a:lnTo>
                  <a:lnTo>
                    <a:pt x="1456931" y="1336535"/>
                  </a:lnTo>
                  <a:lnTo>
                    <a:pt x="1455407" y="1339583"/>
                  </a:lnTo>
                  <a:lnTo>
                    <a:pt x="1456931" y="1342631"/>
                  </a:lnTo>
                  <a:lnTo>
                    <a:pt x="1459979" y="1344155"/>
                  </a:lnTo>
                  <a:lnTo>
                    <a:pt x="1487411" y="1344155"/>
                  </a:lnTo>
                  <a:lnTo>
                    <a:pt x="1490459" y="1342631"/>
                  </a:lnTo>
                  <a:lnTo>
                    <a:pt x="1491983" y="1339583"/>
                  </a:lnTo>
                  <a:close/>
                </a:path>
                <a:path w="1981200" h="2947670">
                  <a:moveTo>
                    <a:pt x="1493507" y="1897367"/>
                  </a:moveTo>
                  <a:lnTo>
                    <a:pt x="1491983" y="1894319"/>
                  </a:lnTo>
                  <a:lnTo>
                    <a:pt x="1488935" y="1892795"/>
                  </a:lnTo>
                  <a:lnTo>
                    <a:pt x="1461503" y="1892795"/>
                  </a:lnTo>
                  <a:lnTo>
                    <a:pt x="1458455" y="1894319"/>
                  </a:lnTo>
                  <a:lnTo>
                    <a:pt x="1456931" y="1897367"/>
                  </a:lnTo>
                  <a:lnTo>
                    <a:pt x="1458455" y="1900415"/>
                  </a:lnTo>
                  <a:lnTo>
                    <a:pt x="1461503" y="1901939"/>
                  </a:lnTo>
                  <a:lnTo>
                    <a:pt x="1488935" y="1901939"/>
                  </a:lnTo>
                  <a:lnTo>
                    <a:pt x="1491983" y="1900415"/>
                  </a:lnTo>
                  <a:lnTo>
                    <a:pt x="1493507" y="1897367"/>
                  </a:lnTo>
                  <a:close/>
                </a:path>
                <a:path w="1981200" h="2947670">
                  <a:moveTo>
                    <a:pt x="1498079" y="2362200"/>
                  </a:moveTo>
                  <a:lnTo>
                    <a:pt x="1496555" y="2359152"/>
                  </a:lnTo>
                  <a:lnTo>
                    <a:pt x="1493507" y="2357628"/>
                  </a:lnTo>
                  <a:lnTo>
                    <a:pt x="1466075" y="2357628"/>
                  </a:lnTo>
                  <a:lnTo>
                    <a:pt x="1463027" y="2359152"/>
                  </a:lnTo>
                  <a:lnTo>
                    <a:pt x="1461503" y="2362200"/>
                  </a:lnTo>
                  <a:lnTo>
                    <a:pt x="1463027" y="2366772"/>
                  </a:lnTo>
                  <a:lnTo>
                    <a:pt x="1496555" y="2366772"/>
                  </a:lnTo>
                  <a:lnTo>
                    <a:pt x="1498079" y="2362200"/>
                  </a:lnTo>
                  <a:close/>
                </a:path>
                <a:path w="1981200" h="2947670">
                  <a:moveTo>
                    <a:pt x="1543812" y="455663"/>
                  </a:moveTo>
                  <a:lnTo>
                    <a:pt x="1542288" y="452615"/>
                  </a:lnTo>
                  <a:lnTo>
                    <a:pt x="1508760" y="452615"/>
                  </a:lnTo>
                  <a:lnTo>
                    <a:pt x="1507236" y="455663"/>
                  </a:lnTo>
                  <a:lnTo>
                    <a:pt x="1508760" y="460235"/>
                  </a:lnTo>
                  <a:lnTo>
                    <a:pt x="1542288" y="460235"/>
                  </a:lnTo>
                  <a:lnTo>
                    <a:pt x="1543812" y="455663"/>
                  </a:lnTo>
                  <a:close/>
                </a:path>
                <a:path w="1981200" h="2947670">
                  <a:moveTo>
                    <a:pt x="1545323" y="2813304"/>
                  </a:moveTo>
                  <a:lnTo>
                    <a:pt x="1543799" y="2810256"/>
                  </a:lnTo>
                  <a:lnTo>
                    <a:pt x="1540751" y="2808732"/>
                  </a:lnTo>
                  <a:lnTo>
                    <a:pt x="1513319" y="2808732"/>
                  </a:lnTo>
                  <a:lnTo>
                    <a:pt x="1510271" y="2810256"/>
                  </a:lnTo>
                  <a:lnTo>
                    <a:pt x="1508747" y="2813304"/>
                  </a:lnTo>
                  <a:lnTo>
                    <a:pt x="1510271" y="2816352"/>
                  </a:lnTo>
                  <a:lnTo>
                    <a:pt x="1513319" y="2817876"/>
                  </a:lnTo>
                  <a:lnTo>
                    <a:pt x="1540751" y="2817876"/>
                  </a:lnTo>
                  <a:lnTo>
                    <a:pt x="1543799" y="2816352"/>
                  </a:lnTo>
                  <a:lnTo>
                    <a:pt x="1545323" y="2813304"/>
                  </a:lnTo>
                  <a:close/>
                </a:path>
                <a:path w="1981200" h="2947670">
                  <a:moveTo>
                    <a:pt x="1545323" y="1339583"/>
                  </a:moveTo>
                  <a:lnTo>
                    <a:pt x="1543799" y="1336535"/>
                  </a:lnTo>
                  <a:lnTo>
                    <a:pt x="1540751" y="1335011"/>
                  </a:lnTo>
                  <a:lnTo>
                    <a:pt x="1513319" y="1335011"/>
                  </a:lnTo>
                  <a:lnTo>
                    <a:pt x="1510271" y="1336535"/>
                  </a:lnTo>
                  <a:lnTo>
                    <a:pt x="1508747" y="1339583"/>
                  </a:lnTo>
                  <a:lnTo>
                    <a:pt x="1510271" y="1342631"/>
                  </a:lnTo>
                  <a:lnTo>
                    <a:pt x="1513319" y="1344155"/>
                  </a:lnTo>
                  <a:lnTo>
                    <a:pt x="1540751" y="1344155"/>
                  </a:lnTo>
                  <a:lnTo>
                    <a:pt x="1543799" y="1342631"/>
                  </a:lnTo>
                  <a:lnTo>
                    <a:pt x="1545323" y="1339583"/>
                  </a:lnTo>
                  <a:close/>
                </a:path>
                <a:path w="1981200" h="2947670">
                  <a:moveTo>
                    <a:pt x="1546847" y="1897367"/>
                  </a:moveTo>
                  <a:lnTo>
                    <a:pt x="1545323" y="1894319"/>
                  </a:lnTo>
                  <a:lnTo>
                    <a:pt x="1542288" y="1892795"/>
                  </a:lnTo>
                  <a:lnTo>
                    <a:pt x="1514843" y="1892795"/>
                  </a:lnTo>
                  <a:lnTo>
                    <a:pt x="1511795" y="1894319"/>
                  </a:lnTo>
                  <a:lnTo>
                    <a:pt x="1510271" y="1897367"/>
                  </a:lnTo>
                  <a:lnTo>
                    <a:pt x="1511795" y="1900415"/>
                  </a:lnTo>
                  <a:lnTo>
                    <a:pt x="1514843" y="1901939"/>
                  </a:lnTo>
                  <a:lnTo>
                    <a:pt x="1542288" y="1901939"/>
                  </a:lnTo>
                  <a:lnTo>
                    <a:pt x="1545323" y="1900415"/>
                  </a:lnTo>
                  <a:lnTo>
                    <a:pt x="1546847" y="1897367"/>
                  </a:lnTo>
                  <a:close/>
                </a:path>
                <a:path w="1981200" h="2947670">
                  <a:moveTo>
                    <a:pt x="1551419" y="2362200"/>
                  </a:moveTo>
                  <a:lnTo>
                    <a:pt x="1549895" y="2359152"/>
                  </a:lnTo>
                  <a:lnTo>
                    <a:pt x="1546847" y="2357628"/>
                  </a:lnTo>
                  <a:lnTo>
                    <a:pt x="1519415" y="2357628"/>
                  </a:lnTo>
                  <a:lnTo>
                    <a:pt x="1516367" y="2359152"/>
                  </a:lnTo>
                  <a:lnTo>
                    <a:pt x="1514843" y="2362200"/>
                  </a:lnTo>
                  <a:lnTo>
                    <a:pt x="1516367" y="2366772"/>
                  </a:lnTo>
                  <a:lnTo>
                    <a:pt x="1549895" y="2366772"/>
                  </a:lnTo>
                  <a:lnTo>
                    <a:pt x="1551419" y="2362200"/>
                  </a:lnTo>
                  <a:close/>
                </a:path>
                <a:path w="1981200" h="2947670">
                  <a:moveTo>
                    <a:pt x="1597152" y="455663"/>
                  </a:moveTo>
                  <a:lnTo>
                    <a:pt x="1595628" y="452615"/>
                  </a:lnTo>
                  <a:lnTo>
                    <a:pt x="1562100" y="452615"/>
                  </a:lnTo>
                  <a:lnTo>
                    <a:pt x="1562100" y="460235"/>
                  </a:lnTo>
                  <a:lnTo>
                    <a:pt x="1595628" y="460235"/>
                  </a:lnTo>
                  <a:lnTo>
                    <a:pt x="1597152" y="455663"/>
                  </a:lnTo>
                  <a:close/>
                </a:path>
                <a:path w="1981200" h="2947670">
                  <a:moveTo>
                    <a:pt x="1598663" y="2813304"/>
                  </a:moveTo>
                  <a:lnTo>
                    <a:pt x="1597139" y="2810256"/>
                  </a:lnTo>
                  <a:lnTo>
                    <a:pt x="1594091" y="2808732"/>
                  </a:lnTo>
                  <a:lnTo>
                    <a:pt x="1568183" y="2808732"/>
                  </a:lnTo>
                  <a:lnTo>
                    <a:pt x="1563611" y="2810256"/>
                  </a:lnTo>
                  <a:lnTo>
                    <a:pt x="1563611" y="2816352"/>
                  </a:lnTo>
                  <a:lnTo>
                    <a:pt x="1568183" y="2817876"/>
                  </a:lnTo>
                  <a:lnTo>
                    <a:pt x="1594091" y="2817876"/>
                  </a:lnTo>
                  <a:lnTo>
                    <a:pt x="1597139" y="2816352"/>
                  </a:lnTo>
                  <a:lnTo>
                    <a:pt x="1598663" y="2813304"/>
                  </a:lnTo>
                  <a:close/>
                </a:path>
                <a:path w="1981200" h="2947670">
                  <a:moveTo>
                    <a:pt x="1598663" y="1339583"/>
                  </a:moveTo>
                  <a:lnTo>
                    <a:pt x="1597139" y="1336535"/>
                  </a:lnTo>
                  <a:lnTo>
                    <a:pt x="1594091" y="1335011"/>
                  </a:lnTo>
                  <a:lnTo>
                    <a:pt x="1568183" y="1335011"/>
                  </a:lnTo>
                  <a:lnTo>
                    <a:pt x="1563611" y="1336535"/>
                  </a:lnTo>
                  <a:lnTo>
                    <a:pt x="1563611" y="1342631"/>
                  </a:lnTo>
                  <a:lnTo>
                    <a:pt x="1568183" y="1344155"/>
                  </a:lnTo>
                  <a:lnTo>
                    <a:pt x="1594091" y="1344155"/>
                  </a:lnTo>
                  <a:lnTo>
                    <a:pt x="1597139" y="1342631"/>
                  </a:lnTo>
                  <a:lnTo>
                    <a:pt x="1598663" y="1339583"/>
                  </a:lnTo>
                  <a:close/>
                </a:path>
                <a:path w="1981200" h="2947670">
                  <a:moveTo>
                    <a:pt x="1600200" y="1897367"/>
                  </a:moveTo>
                  <a:lnTo>
                    <a:pt x="1598676" y="1894319"/>
                  </a:lnTo>
                  <a:lnTo>
                    <a:pt x="1595615" y="1892795"/>
                  </a:lnTo>
                  <a:lnTo>
                    <a:pt x="1569707" y="1892795"/>
                  </a:lnTo>
                  <a:lnTo>
                    <a:pt x="1565135" y="1894319"/>
                  </a:lnTo>
                  <a:lnTo>
                    <a:pt x="1565135" y="1900415"/>
                  </a:lnTo>
                  <a:lnTo>
                    <a:pt x="1569707" y="1901939"/>
                  </a:lnTo>
                  <a:lnTo>
                    <a:pt x="1595615" y="1901939"/>
                  </a:lnTo>
                  <a:lnTo>
                    <a:pt x="1598676" y="1900415"/>
                  </a:lnTo>
                  <a:lnTo>
                    <a:pt x="1600200" y="1897367"/>
                  </a:lnTo>
                  <a:close/>
                </a:path>
                <a:path w="1981200" h="2947670">
                  <a:moveTo>
                    <a:pt x="1604759" y="2362200"/>
                  </a:moveTo>
                  <a:lnTo>
                    <a:pt x="1603235" y="2359152"/>
                  </a:lnTo>
                  <a:lnTo>
                    <a:pt x="1600187" y="2357628"/>
                  </a:lnTo>
                  <a:lnTo>
                    <a:pt x="1574279" y="2357628"/>
                  </a:lnTo>
                  <a:lnTo>
                    <a:pt x="1569707" y="2359152"/>
                  </a:lnTo>
                  <a:lnTo>
                    <a:pt x="1569707" y="2366772"/>
                  </a:lnTo>
                  <a:lnTo>
                    <a:pt x="1603235" y="2366772"/>
                  </a:lnTo>
                  <a:lnTo>
                    <a:pt x="1604759" y="2362200"/>
                  </a:lnTo>
                  <a:close/>
                </a:path>
                <a:path w="1981200" h="2947670">
                  <a:moveTo>
                    <a:pt x="1650492" y="455663"/>
                  </a:moveTo>
                  <a:lnTo>
                    <a:pt x="1648968" y="452615"/>
                  </a:lnTo>
                  <a:lnTo>
                    <a:pt x="1616964" y="452615"/>
                  </a:lnTo>
                  <a:lnTo>
                    <a:pt x="1615440" y="455663"/>
                  </a:lnTo>
                  <a:lnTo>
                    <a:pt x="1616964" y="460235"/>
                  </a:lnTo>
                  <a:lnTo>
                    <a:pt x="1648968" y="460235"/>
                  </a:lnTo>
                  <a:lnTo>
                    <a:pt x="1650492" y="455663"/>
                  </a:lnTo>
                  <a:close/>
                </a:path>
                <a:path w="1981200" h="2947670">
                  <a:moveTo>
                    <a:pt x="1652003" y="2813304"/>
                  </a:moveTo>
                  <a:lnTo>
                    <a:pt x="1650479" y="2810256"/>
                  </a:lnTo>
                  <a:lnTo>
                    <a:pt x="1647431" y="2808732"/>
                  </a:lnTo>
                  <a:lnTo>
                    <a:pt x="1621523" y="2808732"/>
                  </a:lnTo>
                  <a:lnTo>
                    <a:pt x="1618475" y="2810256"/>
                  </a:lnTo>
                  <a:lnTo>
                    <a:pt x="1616951" y="2813304"/>
                  </a:lnTo>
                  <a:lnTo>
                    <a:pt x="1618475" y="2816352"/>
                  </a:lnTo>
                  <a:lnTo>
                    <a:pt x="1621523" y="2817876"/>
                  </a:lnTo>
                  <a:lnTo>
                    <a:pt x="1647431" y="2817876"/>
                  </a:lnTo>
                  <a:lnTo>
                    <a:pt x="1650479" y="2816352"/>
                  </a:lnTo>
                  <a:lnTo>
                    <a:pt x="1652003" y="2813304"/>
                  </a:lnTo>
                  <a:close/>
                </a:path>
                <a:path w="1981200" h="2947670">
                  <a:moveTo>
                    <a:pt x="1652003" y="1339583"/>
                  </a:moveTo>
                  <a:lnTo>
                    <a:pt x="1650479" y="1336535"/>
                  </a:lnTo>
                  <a:lnTo>
                    <a:pt x="1647431" y="1335011"/>
                  </a:lnTo>
                  <a:lnTo>
                    <a:pt x="1621523" y="1335011"/>
                  </a:lnTo>
                  <a:lnTo>
                    <a:pt x="1618475" y="1336535"/>
                  </a:lnTo>
                  <a:lnTo>
                    <a:pt x="1616951" y="1339583"/>
                  </a:lnTo>
                  <a:lnTo>
                    <a:pt x="1618475" y="1342631"/>
                  </a:lnTo>
                  <a:lnTo>
                    <a:pt x="1621523" y="1344155"/>
                  </a:lnTo>
                  <a:lnTo>
                    <a:pt x="1647431" y="1344155"/>
                  </a:lnTo>
                  <a:lnTo>
                    <a:pt x="1650479" y="1342631"/>
                  </a:lnTo>
                  <a:lnTo>
                    <a:pt x="1652003" y="1339583"/>
                  </a:lnTo>
                  <a:close/>
                </a:path>
                <a:path w="1981200" h="2947670">
                  <a:moveTo>
                    <a:pt x="1653527" y="1897367"/>
                  </a:moveTo>
                  <a:lnTo>
                    <a:pt x="1652003" y="1894319"/>
                  </a:lnTo>
                  <a:lnTo>
                    <a:pt x="1648968" y="1892795"/>
                  </a:lnTo>
                  <a:lnTo>
                    <a:pt x="1623047" y="1892795"/>
                  </a:lnTo>
                  <a:lnTo>
                    <a:pt x="1619999" y="1894319"/>
                  </a:lnTo>
                  <a:lnTo>
                    <a:pt x="1618475" y="1897367"/>
                  </a:lnTo>
                  <a:lnTo>
                    <a:pt x="1619999" y="1900415"/>
                  </a:lnTo>
                  <a:lnTo>
                    <a:pt x="1623047" y="1901939"/>
                  </a:lnTo>
                  <a:lnTo>
                    <a:pt x="1648968" y="1901939"/>
                  </a:lnTo>
                  <a:lnTo>
                    <a:pt x="1652003" y="1900415"/>
                  </a:lnTo>
                  <a:lnTo>
                    <a:pt x="1653527" y="1897367"/>
                  </a:lnTo>
                  <a:close/>
                </a:path>
                <a:path w="1981200" h="2947670">
                  <a:moveTo>
                    <a:pt x="1658099" y="2362200"/>
                  </a:moveTo>
                  <a:lnTo>
                    <a:pt x="1656575" y="2359152"/>
                  </a:lnTo>
                  <a:lnTo>
                    <a:pt x="1653527" y="2357628"/>
                  </a:lnTo>
                  <a:lnTo>
                    <a:pt x="1627619" y="2357628"/>
                  </a:lnTo>
                  <a:lnTo>
                    <a:pt x="1624571" y="2359152"/>
                  </a:lnTo>
                  <a:lnTo>
                    <a:pt x="1623047" y="2362200"/>
                  </a:lnTo>
                  <a:lnTo>
                    <a:pt x="1624571" y="2366772"/>
                  </a:lnTo>
                  <a:lnTo>
                    <a:pt x="1656575" y="2366772"/>
                  </a:lnTo>
                  <a:lnTo>
                    <a:pt x="1658099" y="2362200"/>
                  </a:lnTo>
                  <a:close/>
                </a:path>
                <a:path w="1981200" h="2947670">
                  <a:moveTo>
                    <a:pt x="1703832" y="452615"/>
                  </a:moveTo>
                  <a:lnTo>
                    <a:pt x="1670304" y="452615"/>
                  </a:lnTo>
                  <a:lnTo>
                    <a:pt x="1668780" y="455663"/>
                  </a:lnTo>
                  <a:lnTo>
                    <a:pt x="1670304" y="460235"/>
                  </a:lnTo>
                  <a:lnTo>
                    <a:pt x="1703832" y="460235"/>
                  </a:lnTo>
                  <a:lnTo>
                    <a:pt x="1703832" y="452615"/>
                  </a:lnTo>
                  <a:close/>
                </a:path>
                <a:path w="1981200" h="2947670">
                  <a:moveTo>
                    <a:pt x="1705343" y="2810256"/>
                  </a:moveTo>
                  <a:lnTo>
                    <a:pt x="1700771" y="2808732"/>
                  </a:lnTo>
                  <a:lnTo>
                    <a:pt x="1674863" y="2808732"/>
                  </a:lnTo>
                  <a:lnTo>
                    <a:pt x="1671815" y="2810256"/>
                  </a:lnTo>
                  <a:lnTo>
                    <a:pt x="1670291" y="2813304"/>
                  </a:lnTo>
                  <a:lnTo>
                    <a:pt x="1671815" y="2816352"/>
                  </a:lnTo>
                  <a:lnTo>
                    <a:pt x="1674863" y="2817876"/>
                  </a:lnTo>
                  <a:lnTo>
                    <a:pt x="1700771" y="2817876"/>
                  </a:lnTo>
                  <a:lnTo>
                    <a:pt x="1705343" y="2816352"/>
                  </a:lnTo>
                  <a:lnTo>
                    <a:pt x="1705343" y="2810256"/>
                  </a:lnTo>
                  <a:close/>
                </a:path>
                <a:path w="1981200" h="2947670">
                  <a:moveTo>
                    <a:pt x="1705343" y="1336535"/>
                  </a:moveTo>
                  <a:lnTo>
                    <a:pt x="1700771" y="1335011"/>
                  </a:lnTo>
                  <a:lnTo>
                    <a:pt x="1674863" y="1335011"/>
                  </a:lnTo>
                  <a:lnTo>
                    <a:pt x="1671815" y="1336535"/>
                  </a:lnTo>
                  <a:lnTo>
                    <a:pt x="1670291" y="1339583"/>
                  </a:lnTo>
                  <a:lnTo>
                    <a:pt x="1671815" y="1342631"/>
                  </a:lnTo>
                  <a:lnTo>
                    <a:pt x="1674863" y="1344155"/>
                  </a:lnTo>
                  <a:lnTo>
                    <a:pt x="1700771" y="1344155"/>
                  </a:lnTo>
                  <a:lnTo>
                    <a:pt x="1705343" y="1342631"/>
                  </a:lnTo>
                  <a:lnTo>
                    <a:pt x="1705343" y="1336535"/>
                  </a:lnTo>
                  <a:close/>
                </a:path>
                <a:path w="1981200" h="2947670">
                  <a:moveTo>
                    <a:pt x="1706880" y="1894319"/>
                  </a:moveTo>
                  <a:lnTo>
                    <a:pt x="1702308" y="1892795"/>
                  </a:lnTo>
                  <a:lnTo>
                    <a:pt x="1676400" y="1892795"/>
                  </a:lnTo>
                  <a:lnTo>
                    <a:pt x="1673352" y="1894319"/>
                  </a:lnTo>
                  <a:lnTo>
                    <a:pt x="1671828" y="1897367"/>
                  </a:lnTo>
                  <a:lnTo>
                    <a:pt x="1673352" y="1900415"/>
                  </a:lnTo>
                  <a:lnTo>
                    <a:pt x="1676400" y="1901939"/>
                  </a:lnTo>
                  <a:lnTo>
                    <a:pt x="1702308" y="1901939"/>
                  </a:lnTo>
                  <a:lnTo>
                    <a:pt x="1706880" y="1900415"/>
                  </a:lnTo>
                  <a:lnTo>
                    <a:pt x="1706880" y="1894319"/>
                  </a:lnTo>
                  <a:close/>
                </a:path>
                <a:path w="1981200" h="2947670">
                  <a:moveTo>
                    <a:pt x="1711439" y="2359152"/>
                  </a:moveTo>
                  <a:lnTo>
                    <a:pt x="1706867" y="2357628"/>
                  </a:lnTo>
                  <a:lnTo>
                    <a:pt x="1680959" y="2357628"/>
                  </a:lnTo>
                  <a:lnTo>
                    <a:pt x="1677911" y="2359152"/>
                  </a:lnTo>
                  <a:lnTo>
                    <a:pt x="1676387" y="2362200"/>
                  </a:lnTo>
                  <a:lnTo>
                    <a:pt x="1677911" y="2366772"/>
                  </a:lnTo>
                  <a:lnTo>
                    <a:pt x="1711439" y="2366772"/>
                  </a:lnTo>
                  <a:lnTo>
                    <a:pt x="1711439" y="2359152"/>
                  </a:lnTo>
                  <a:close/>
                </a:path>
                <a:path w="1981200" h="2947670">
                  <a:moveTo>
                    <a:pt x="1758696" y="455663"/>
                  </a:moveTo>
                  <a:lnTo>
                    <a:pt x="1757172" y="452615"/>
                  </a:lnTo>
                  <a:lnTo>
                    <a:pt x="1723644" y="452615"/>
                  </a:lnTo>
                  <a:lnTo>
                    <a:pt x="1722120" y="455663"/>
                  </a:lnTo>
                  <a:lnTo>
                    <a:pt x="1723644" y="460235"/>
                  </a:lnTo>
                  <a:lnTo>
                    <a:pt x="1757172" y="460235"/>
                  </a:lnTo>
                  <a:lnTo>
                    <a:pt x="1758696" y="455663"/>
                  </a:lnTo>
                  <a:close/>
                </a:path>
                <a:path w="1981200" h="2947670">
                  <a:moveTo>
                    <a:pt x="1760207" y="2813304"/>
                  </a:moveTo>
                  <a:lnTo>
                    <a:pt x="1758683" y="2810256"/>
                  </a:lnTo>
                  <a:lnTo>
                    <a:pt x="1755635" y="2808732"/>
                  </a:lnTo>
                  <a:lnTo>
                    <a:pt x="1728203" y="2808732"/>
                  </a:lnTo>
                  <a:lnTo>
                    <a:pt x="1725155" y="2810256"/>
                  </a:lnTo>
                  <a:lnTo>
                    <a:pt x="1723631" y="2813304"/>
                  </a:lnTo>
                  <a:lnTo>
                    <a:pt x="1725155" y="2816352"/>
                  </a:lnTo>
                  <a:lnTo>
                    <a:pt x="1728203" y="2817876"/>
                  </a:lnTo>
                  <a:lnTo>
                    <a:pt x="1755635" y="2817876"/>
                  </a:lnTo>
                  <a:lnTo>
                    <a:pt x="1758683" y="2816352"/>
                  </a:lnTo>
                  <a:lnTo>
                    <a:pt x="1760207" y="2813304"/>
                  </a:lnTo>
                  <a:close/>
                </a:path>
                <a:path w="1981200" h="2947670">
                  <a:moveTo>
                    <a:pt x="1760207" y="1339583"/>
                  </a:moveTo>
                  <a:lnTo>
                    <a:pt x="1758683" y="1336535"/>
                  </a:lnTo>
                  <a:lnTo>
                    <a:pt x="1755635" y="1335011"/>
                  </a:lnTo>
                  <a:lnTo>
                    <a:pt x="1728203" y="1335011"/>
                  </a:lnTo>
                  <a:lnTo>
                    <a:pt x="1725155" y="1336535"/>
                  </a:lnTo>
                  <a:lnTo>
                    <a:pt x="1723631" y="1339583"/>
                  </a:lnTo>
                  <a:lnTo>
                    <a:pt x="1725155" y="1342631"/>
                  </a:lnTo>
                  <a:lnTo>
                    <a:pt x="1728203" y="1344155"/>
                  </a:lnTo>
                  <a:lnTo>
                    <a:pt x="1755635" y="1344155"/>
                  </a:lnTo>
                  <a:lnTo>
                    <a:pt x="1758683" y="1342631"/>
                  </a:lnTo>
                  <a:lnTo>
                    <a:pt x="1760207" y="1339583"/>
                  </a:lnTo>
                  <a:close/>
                </a:path>
                <a:path w="1981200" h="2947670">
                  <a:moveTo>
                    <a:pt x="1761744" y="1897367"/>
                  </a:moveTo>
                  <a:lnTo>
                    <a:pt x="1760220" y="1894319"/>
                  </a:lnTo>
                  <a:lnTo>
                    <a:pt x="1757172" y="1892795"/>
                  </a:lnTo>
                  <a:lnTo>
                    <a:pt x="1729727" y="1892795"/>
                  </a:lnTo>
                  <a:lnTo>
                    <a:pt x="1726679" y="1894319"/>
                  </a:lnTo>
                  <a:lnTo>
                    <a:pt x="1725168" y="1897367"/>
                  </a:lnTo>
                  <a:lnTo>
                    <a:pt x="1726679" y="1900415"/>
                  </a:lnTo>
                  <a:lnTo>
                    <a:pt x="1729727" y="1901939"/>
                  </a:lnTo>
                  <a:lnTo>
                    <a:pt x="1757172" y="1901939"/>
                  </a:lnTo>
                  <a:lnTo>
                    <a:pt x="1760220" y="1900415"/>
                  </a:lnTo>
                  <a:lnTo>
                    <a:pt x="1761744" y="1897367"/>
                  </a:lnTo>
                  <a:close/>
                </a:path>
                <a:path w="1981200" h="2947670">
                  <a:moveTo>
                    <a:pt x="1766303" y="2362200"/>
                  </a:moveTo>
                  <a:lnTo>
                    <a:pt x="1764779" y="2359152"/>
                  </a:lnTo>
                  <a:lnTo>
                    <a:pt x="1761731" y="2357628"/>
                  </a:lnTo>
                  <a:lnTo>
                    <a:pt x="1734299" y="2357628"/>
                  </a:lnTo>
                  <a:lnTo>
                    <a:pt x="1731251" y="2359152"/>
                  </a:lnTo>
                  <a:lnTo>
                    <a:pt x="1729727" y="2362200"/>
                  </a:lnTo>
                  <a:lnTo>
                    <a:pt x="1731251" y="2366772"/>
                  </a:lnTo>
                  <a:lnTo>
                    <a:pt x="1764779" y="2366772"/>
                  </a:lnTo>
                  <a:lnTo>
                    <a:pt x="1766303" y="2362200"/>
                  </a:lnTo>
                  <a:close/>
                </a:path>
                <a:path w="1981200" h="2947670">
                  <a:moveTo>
                    <a:pt x="1812023" y="547103"/>
                  </a:moveTo>
                  <a:lnTo>
                    <a:pt x="1810499" y="544055"/>
                  </a:lnTo>
                  <a:lnTo>
                    <a:pt x="1807451" y="542531"/>
                  </a:lnTo>
                  <a:lnTo>
                    <a:pt x="1780019" y="542531"/>
                  </a:lnTo>
                  <a:lnTo>
                    <a:pt x="1776971" y="544055"/>
                  </a:lnTo>
                  <a:lnTo>
                    <a:pt x="1775447" y="547103"/>
                  </a:lnTo>
                  <a:lnTo>
                    <a:pt x="1776971" y="550151"/>
                  </a:lnTo>
                  <a:lnTo>
                    <a:pt x="1780019" y="551675"/>
                  </a:lnTo>
                  <a:lnTo>
                    <a:pt x="1807451" y="551675"/>
                  </a:lnTo>
                  <a:lnTo>
                    <a:pt x="1810499" y="550151"/>
                  </a:lnTo>
                  <a:lnTo>
                    <a:pt x="1812023" y="547103"/>
                  </a:lnTo>
                  <a:close/>
                </a:path>
                <a:path w="1981200" h="2947670">
                  <a:moveTo>
                    <a:pt x="1812036" y="455663"/>
                  </a:moveTo>
                  <a:lnTo>
                    <a:pt x="1810512" y="452615"/>
                  </a:lnTo>
                  <a:lnTo>
                    <a:pt x="1776984" y="452615"/>
                  </a:lnTo>
                  <a:lnTo>
                    <a:pt x="1775460" y="455663"/>
                  </a:lnTo>
                  <a:lnTo>
                    <a:pt x="1776984" y="460235"/>
                  </a:lnTo>
                  <a:lnTo>
                    <a:pt x="1810512" y="460235"/>
                  </a:lnTo>
                  <a:lnTo>
                    <a:pt x="1812036" y="455663"/>
                  </a:lnTo>
                  <a:close/>
                </a:path>
                <a:path w="1981200" h="2947670">
                  <a:moveTo>
                    <a:pt x="1813547" y="2813304"/>
                  </a:moveTo>
                  <a:lnTo>
                    <a:pt x="1812023" y="2810256"/>
                  </a:lnTo>
                  <a:lnTo>
                    <a:pt x="1808975" y="2808732"/>
                  </a:lnTo>
                  <a:lnTo>
                    <a:pt x="1781543" y="2808732"/>
                  </a:lnTo>
                  <a:lnTo>
                    <a:pt x="1778495" y="2810256"/>
                  </a:lnTo>
                  <a:lnTo>
                    <a:pt x="1776971" y="2813304"/>
                  </a:lnTo>
                  <a:lnTo>
                    <a:pt x="1778495" y="2816352"/>
                  </a:lnTo>
                  <a:lnTo>
                    <a:pt x="1781543" y="2817876"/>
                  </a:lnTo>
                  <a:lnTo>
                    <a:pt x="1808975" y="2817876"/>
                  </a:lnTo>
                  <a:lnTo>
                    <a:pt x="1812023" y="2816352"/>
                  </a:lnTo>
                  <a:lnTo>
                    <a:pt x="1813547" y="2813304"/>
                  </a:lnTo>
                  <a:close/>
                </a:path>
                <a:path w="1981200" h="2947670">
                  <a:moveTo>
                    <a:pt x="1813547" y="1339583"/>
                  </a:moveTo>
                  <a:lnTo>
                    <a:pt x="1812023" y="1336535"/>
                  </a:lnTo>
                  <a:lnTo>
                    <a:pt x="1808975" y="1335011"/>
                  </a:lnTo>
                  <a:lnTo>
                    <a:pt x="1781543" y="1335011"/>
                  </a:lnTo>
                  <a:lnTo>
                    <a:pt x="1778495" y="1336535"/>
                  </a:lnTo>
                  <a:lnTo>
                    <a:pt x="1776971" y="1339583"/>
                  </a:lnTo>
                  <a:lnTo>
                    <a:pt x="1778495" y="1342631"/>
                  </a:lnTo>
                  <a:lnTo>
                    <a:pt x="1781543" y="1344155"/>
                  </a:lnTo>
                  <a:lnTo>
                    <a:pt x="1808975" y="1344155"/>
                  </a:lnTo>
                  <a:lnTo>
                    <a:pt x="1812023" y="1342631"/>
                  </a:lnTo>
                  <a:lnTo>
                    <a:pt x="1813547" y="1339583"/>
                  </a:lnTo>
                  <a:close/>
                </a:path>
                <a:path w="1981200" h="2947670">
                  <a:moveTo>
                    <a:pt x="1815071" y="1897367"/>
                  </a:moveTo>
                  <a:lnTo>
                    <a:pt x="1813547" y="1894319"/>
                  </a:lnTo>
                  <a:lnTo>
                    <a:pt x="1810499" y="1892795"/>
                  </a:lnTo>
                  <a:lnTo>
                    <a:pt x="1783080" y="1892795"/>
                  </a:lnTo>
                  <a:lnTo>
                    <a:pt x="1780032" y="1894319"/>
                  </a:lnTo>
                  <a:lnTo>
                    <a:pt x="1778508" y="1897367"/>
                  </a:lnTo>
                  <a:lnTo>
                    <a:pt x="1780032" y="1900415"/>
                  </a:lnTo>
                  <a:lnTo>
                    <a:pt x="1783080" y="1901939"/>
                  </a:lnTo>
                  <a:lnTo>
                    <a:pt x="1810499" y="1901939"/>
                  </a:lnTo>
                  <a:lnTo>
                    <a:pt x="1813547" y="1900415"/>
                  </a:lnTo>
                  <a:lnTo>
                    <a:pt x="1815071" y="1897367"/>
                  </a:lnTo>
                  <a:close/>
                </a:path>
                <a:path w="1981200" h="2947670">
                  <a:moveTo>
                    <a:pt x="1816608" y="1799831"/>
                  </a:moveTo>
                  <a:lnTo>
                    <a:pt x="1815084" y="1796783"/>
                  </a:lnTo>
                  <a:lnTo>
                    <a:pt x="1812036" y="1795259"/>
                  </a:lnTo>
                  <a:lnTo>
                    <a:pt x="1784604" y="1795259"/>
                  </a:lnTo>
                  <a:lnTo>
                    <a:pt x="1781543" y="1796783"/>
                  </a:lnTo>
                  <a:lnTo>
                    <a:pt x="1780019" y="1799831"/>
                  </a:lnTo>
                  <a:lnTo>
                    <a:pt x="1781543" y="1802879"/>
                  </a:lnTo>
                  <a:lnTo>
                    <a:pt x="1784604" y="1804403"/>
                  </a:lnTo>
                  <a:lnTo>
                    <a:pt x="1812036" y="1804403"/>
                  </a:lnTo>
                  <a:lnTo>
                    <a:pt x="1815084" y="1802879"/>
                  </a:lnTo>
                  <a:lnTo>
                    <a:pt x="1816608" y="1799831"/>
                  </a:lnTo>
                  <a:close/>
                </a:path>
                <a:path w="1981200" h="2947670">
                  <a:moveTo>
                    <a:pt x="1819643" y="2362200"/>
                  </a:moveTo>
                  <a:lnTo>
                    <a:pt x="1818119" y="2359152"/>
                  </a:lnTo>
                  <a:lnTo>
                    <a:pt x="1815071" y="2357628"/>
                  </a:lnTo>
                  <a:lnTo>
                    <a:pt x="1787639" y="2357628"/>
                  </a:lnTo>
                  <a:lnTo>
                    <a:pt x="1784591" y="2359152"/>
                  </a:lnTo>
                  <a:lnTo>
                    <a:pt x="1783067" y="2362200"/>
                  </a:lnTo>
                  <a:lnTo>
                    <a:pt x="1784591" y="2366772"/>
                  </a:lnTo>
                  <a:lnTo>
                    <a:pt x="1818119" y="2366772"/>
                  </a:lnTo>
                  <a:lnTo>
                    <a:pt x="1819643" y="2362200"/>
                  </a:lnTo>
                  <a:close/>
                </a:path>
                <a:path w="1981200" h="2947670">
                  <a:moveTo>
                    <a:pt x="1865363" y="547103"/>
                  </a:moveTo>
                  <a:lnTo>
                    <a:pt x="1863839" y="544055"/>
                  </a:lnTo>
                  <a:lnTo>
                    <a:pt x="1860791" y="542531"/>
                  </a:lnTo>
                  <a:lnTo>
                    <a:pt x="1833359" y="542531"/>
                  </a:lnTo>
                  <a:lnTo>
                    <a:pt x="1830311" y="544055"/>
                  </a:lnTo>
                  <a:lnTo>
                    <a:pt x="1828787" y="547103"/>
                  </a:lnTo>
                  <a:lnTo>
                    <a:pt x="1830311" y="550151"/>
                  </a:lnTo>
                  <a:lnTo>
                    <a:pt x="1833359" y="551675"/>
                  </a:lnTo>
                  <a:lnTo>
                    <a:pt x="1860791" y="551675"/>
                  </a:lnTo>
                  <a:lnTo>
                    <a:pt x="1863839" y="550151"/>
                  </a:lnTo>
                  <a:lnTo>
                    <a:pt x="1865363" y="547103"/>
                  </a:lnTo>
                  <a:close/>
                </a:path>
                <a:path w="1981200" h="2947670">
                  <a:moveTo>
                    <a:pt x="1865376" y="455663"/>
                  </a:moveTo>
                  <a:lnTo>
                    <a:pt x="1863852" y="452615"/>
                  </a:lnTo>
                  <a:lnTo>
                    <a:pt x="1830324" y="452615"/>
                  </a:lnTo>
                  <a:lnTo>
                    <a:pt x="1828800" y="455663"/>
                  </a:lnTo>
                  <a:lnTo>
                    <a:pt x="1830324" y="460235"/>
                  </a:lnTo>
                  <a:lnTo>
                    <a:pt x="1863852" y="460235"/>
                  </a:lnTo>
                  <a:lnTo>
                    <a:pt x="1865376" y="455663"/>
                  </a:lnTo>
                  <a:close/>
                </a:path>
                <a:path w="1981200" h="2947670">
                  <a:moveTo>
                    <a:pt x="1866887" y="2813304"/>
                  </a:moveTo>
                  <a:lnTo>
                    <a:pt x="1865363" y="2810256"/>
                  </a:lnTo>
                  <a:lnTo>
                    <a:pt x="1862315" y="2808732"/>
                  </a:lnTo>
                  <a:lnTo>
                    <a:pt x="1834883" y="2808732"/>
                  </a:lnTo>
                  <a:lnTo>
                    <a:pt x="1831835" y="2810256"/>
                  </a:lnTo>
                  <a:lnTo>
                    <a:pt x="1830311" y="2813304"/>
                  </a:lnTo>
                  <a:lnTo>
                    <a:pt x="1831835" y="2816352"/>
                  </a:lnTo>
                  <a:lnTo>
                    <a:pt x="1834883" y="2817876"/>
                  </a:lnTo>
                  <a:lnTo>
                    <a:pt x="1862315" y="2817876"/>
                  </a:lnTo>
                  <a:lnTo>
                    <a:pt x="1865363" y="2816352"/>
                  </a:lnTo>
                  <a:lnTo>
                    <a:pt x="1866887" y="2813304"/>
                  </a:lnTo>
                  <a:close/>
                </a:path>
                <a:path w="1981200" h="2947670">
                  <a:moveTo>
                    <a:pt x="1866887" y="1339583"/>
                  </a:moveTo>
                  <a:lnTo>
                    <a:pt x="1865363" y="1336535"/>
                  </a:lnTo>
                  <a:lnTo>
                    <a:pt x="1862315" y="1335011"/>
                  </a:lnTo>
                  <a:lnTo>
                    <a:pt x="1834883" y="1335011"/>
                  </a:lnTo>
                  <a:lnTo>
                    <a:pt x="1831835" y="1336535"/>
                  </a:lnTo>
                  <a:lnTo>
                    <a:pt x="1830311" y="1339583"/>
                  </a:lnTo>
                  <a:lnTo>
                    <a:pt x="1831835" y="1342631"/>
                  </a:lnTo>
                  <a:lnTo>
                    <a:pt x="1834883" y="1344155"/>
                  </a:lnTo>
                  <a:lnTo>
                    <a:pt x="1862315" y="1344155"/>
                  </a:lnTo>
                  <a:lnTo>
                    <a:pt x="1865363" y="1342631"/>
                  </a:lnTo>
                  <a:lnTo>
                    <a:pt x="1866887" y="1339583"/>
                  </a:lnTo>
                  <a:close/>
                </a:path>
                <a:path w="1981200" h="2947670">
                  <a:moveTo>
                    <a:pt x="1868424" y="1897367"/>
                  </a:moveTo>
                  <a:lnTo>
                    <a:pt x="1866900" y="1894319"/>
                  </a:lnTo>
                  <a:lnTo>
                    <a:pt x="1863852" y="1892795"/>
                  </a:lnTo>
                  <a:lnTo>
                    <a:pt x="1836420" y="1892795"/>
                  </a:lnTo>
                  <a:lnTo>
                    <a:pt x="1833372" y="1894319"/>
                  </a:lnTo>
                  <a:lnTo>
                    <a:pt x="1831848" y="1897367"/>
                  </a:lnTo>
                  <a:lnTo>
                    <a:pt x="1833372" y="1900415"/>
                  </a:lnTo>
                  <a:lnTo>
                    <a:pt x="1836420" y="1901939"/>
                  </a:lnTo>
                  <a:lnTo>
                    <a:pt x="1863852" y="1901939"/>
                  </a:lnTo>
                  <a:lnTo>
                    <a:pt x="1866900" y="1900415"/>
                  </a:lnTo>
                  <a:lnTo>
                    <a:pt x="1868424" y="1897367"/>
                  </a:lnTo>
                  <a:close/>
                </a:path>
                <a:path w="1981200" h="2947670">
                  <a:moveTo>
                    <a:pt x="1869948" y="1799831"/>
                  </a:moveTo>
                  <a:lnTo>
                    <a:pt x="1868424" y="1796783"/>
                  </a:lnTo>
                  <a:lnTo>
                    <a:pt x="1865376" y="1795259"/>
                  </a:lnTo>
                  <a:lnTo>
                    <a:pt x="1837944" y="1795259"/>
                  </a:lnTo>
                  <a:lnTo>
                    <a:pt x="1834896" y="1796783"/>
                  </a:lnTo>
                  <a:lnTo>
                    <a:pt x="1833372" y="1799831"/>
                  </a:lnTo>
                  <a:lnTo>
                    <a:pt x="1834896" y="1802879"/>
                  </a:lnTo>
                  <a:lnTo>
                    <a:pt x="1837944" y="1804403"/>
                  </a:lnTo>
                  <a:lnTo>
                    <a:pt x="1865376" y="1804403"/>
                  </a:lnTo>
                  <a:lnTo>
                    <a:pt x="1868424" y="1802879"/>
                  </a:lnTo>
                  <a:lnTo>
                    <a:pt x="1869948" y="1799831"/>
                  </a:lnTo>
                  <a:close/>
                </a:path>
                <a:path w="1981200" h="2947670">
                  <a:moveTo>
                    <a:pt x="1872983" y="2362200"/>
                  </a:moveTo>
                  <a:lnTo>
                    <a:pt x="1871459" y="2359152"/>
                  </a:lnTo>
                  <a:lnTo>
                    <a:pt x="1868411" y="2357628"/>
                  </a:lnTo>
                  <a:lnTo>
                    <a:pt x="1840979" y="2357628"/>
                  </a:lnTo>
                  <a:lnTo>
                    <a:pt x="1837931" y="2359152"/>
                  </a:lnTo>
                  <a:lnTo>
                    <a:pt x="1836407" y="2362200"/>
                  </a:lnTo>
                  <a:lnTo>
                    <a:pt x="1837931" y="2366772"/>
                  </a:lnTo>
                  <a:lnTo>
                    <a:pt x="1871459" y="2366772"/>
                  </a:lnTo>
                  <a:lnTo>
                    <a:pt x="1872983" y="2362200"/>
                  </a:lnTo>
                  <a:close/>
                </a:path>
                <a:path w="1981200" h="2947670">
                  <a:moveTo>
                    <a:pt x="1975104" y="1339583"/>
                  </a:moveTo>
                  <a:lnTo>
                    <a:pt x="1894319" y="1312151"/>
                  </a:lnTo>
                  <a:lnTo>
                    <a:pt x="1894319" y="1335011"/>
                  </a:lnTo>
                  <a:lnTo>
                    <a:pt x="1889747" y="1335011"/>
                  </a:lnTo>
                  <a:lnTo>
                    <a:pt x="1885175" y="1336535"/>
                  </a:lnTo>
                  <a:lnTo>
                    <a:pt x="1885175" y="1342631"/>
                  </a:lnTo>
                  <a:lnTo>
                    <a:pt x="1889747" y="1344155"/>
                  </a:lnTo>
                  <a:lnTo>
                    <a:pt x="1894319" y="1344155"/>
                  </a:lnTo>
                  <a:lnTo>
                    <a:pt x="1894319" y="1365504"/>
                  </a:lnTo>
                  <a:lnTo>
                    <a:pt x="1975104" y="1339583"/>
                  </a:lnTo>
                  <a:close/>
                </a:path>
                <a:path w="1981200" h="2947670">
                  <a:moveTo>
                    <a:pt x="1975104" y="547116"/>
                  </a:moveTo>
                  <a:lnTo>
                    <a:pt x="1894319" y="521208"/>
                  </a:lnTo>
                  <a:lnTo>
                    <a:pt x="1894319" y="542531"/>
                  </a:lnTo>
                  <a:lnTo>
                    <a:pt x="1888223" y="542531"/>
                  </a:lnTo>
                  <a:lnTo>
                    <a:pt x="1883651" y="544055"/>
                  </a:lnTo>
                  <a:lnTo>
                    <a:pt x="1883651" y="550151"/>
                  </a:lnTo>
                  <a:lnTo>
                    <a:pt x="1888223" y="551675"/>
                  </a:lnTo>
                  <a:lnTo>
                    <a:pt x="1894319" y="551675"/>
                  </a:lnTo>
                  <a:lnTo>
                    <a:pt x="1894319" y="574535"/>
                  </a:lnTo>
                  <a:lnTo>
                    <a:pt x="1975104" y="547116"/>
                  </a:lnTo>
                  <a:close/>
                </a:path>
                <a:path w="1981200" h="2947670">
                  <a:moveTo>
                    <a:pt x="1976628" y="455676"/>
                  </a:moveTo>
                  <a:lnTo>
                    <a:pt x="1895843" y="431292"/>
                  </a:lnTo>
                  <a:lnTo>
                    <a:pt x="1895843" y="452615"/>
                  </a:lnTo>
                  <a:lnTo>
                    <a:pt x="1883664" y="452615"/>
                  </a:lnTo>
                  <a:lnTo>
                    <a:pt x="1883664" y="460235"/>
                  </a:lnTo>
                  <a:lnTo>
                    <a:pt x="1895843" y="460235"/>
                  </a:lnTo>
                  <a:lnTo>
                    <a:pt x="1895843" y="483108"/>
                  </a:lnTo>
                  <a:lnTo>
                    <a:pt x="1976628" y="455676"/>
                  </a:lnTo>
                  <a:close/>
                </a:path>
                <a:path w="1981200" h="2947670">
                  <a:moveTo>
                    <a:pt x="1978152" y="2362187"/>
                  </a:moveTo>
                  <a:lnTo>
                    <a:pt x="1897367" y="2334755"/>
                  </a:lnTo>
                  <a:lnTo>
                    <a:pt x="1897367" y="2357628"/>
                  </a:lnTo>
                  <a:lnTo>
                    <a:pt x="1895843" y="2357628"/>
                  </a:lnTo>
                  <a:lnTo>
                    <a:pt x="1891271" y="2359152"/>
                  </a:lnTo>
                  <a:lnTo>
                    <a:pt x="1891271" y="2366772"/>
                  </a:lnTo>
                  <a:lnTo>
                    <a:pt x="1897367" y="2366772"/>
                  </a:lnTo>
                  <a:lnTo>
                    <a:pt x="1897367" y="2388108"/>
                  </a:lnTo>
                  <a:lnTo>
                    <a:pt x="1978152" y="2362187"/>
                  </a:lnTo>
                  <a:close/>
                </a:path>
                <a:path w="1981200" h="2947670">
                  <a:moveTo>
                    <a:pt x="1981200" y="2813304"/>
                  </a:moveTo>
                  <a:lnTo>
                    <a:pt x="1900428" y="2785872"/>
                  </a:lnTo>
                  <a:lnTo>
                    <a:pt x="1900428" y="2808732"/>
                  </a:lnTo>
                  <a:lnTo>
                    <a:pt x="1889747" y="2808732"/>
                  </a:lnTo>
                  <a:lnTo>
                    <a:pt x="1885175" y="2810256"/>
                  </a:lnTo>
                  <a:lnTo>
                    <a:pt x="1885175" y="2816352"/>
                  </a:lnTo>
                  <a:lnTo>
                    <a:pt x="1889747" y="2817876"/>
                  </a:lnTo>
                  <a:lnTo>
                    <a:pt x="1900428" y="2817876"/>
                  </a:lnTo>
                  <a:lnTo>
                    <a:pt x="1900428" y="2839199"/>
                  </a:lnTo>
                  <a:lnTo>
                    <a:pt x="1981200" y="2813304"/>
                  </a:lnTo>
                  <a:close/>
                </a:path>
                <a:path w="1981200" h="2947670">
                  <a:moveTo>
                    <a:pt x="1981200" y="1897367"/>
                  </a:moveTo>
                  <a:lnTo>
                    <a:pt x="1900428" y="1869935"/>
                  </a:lnTo>
                  <a:lnTo>
                    <a:pt x="1900428" y="1892795"/>
                  </a:lnTo>
                  <a:lnTo>
                    <a:pt x="1891271" y="1892795"/>
                  </a:lnTo>
                  <a:lnTo>
                    <a:pt x="1886699" y="1894319"/>
                  </a:lnTo>
                  <a:lnTo>
                    <a:pt x="1886699" y="1900415"/>
                  </a:lnTo>
                  <a:lnTo>
                    <a:pt x="1891271" y="1901939"/>
                  </a:lnTo>
                  <a:lnTo>
                    <a:pt x="1900428" y="1901939"/>
                  </a:lnTo>
                  <a:lnTo>
                    <a:pt x="1900428" y="1924799"/>
                  </a:lnTo>
                  <a:lnTo>
                    <a:pt x="1981200" y="1897367"/>
                  </a:lnTo>
                  <a:close/>
                </a:path>
                <a:path w="1981200" h="2947670">
                  <a:moveTo>
                    <a:pt x="1981200" y="1799831"/>
                  </a:moveTo>
                  <a:lnTo>
                    <a:pt x="1900428" y="1773936"/>
                  </a:lnTo>
                  <a:lnTo>
                    <a:pt x="1900428" y="1795259"/>
                  </a:lnTo>
                  <a:lnTo>
                    <a:pt x="1892808" y="1795259"/>
                  </a:lnTo>
                  <a:lnTo>
                    <a:pt x="1888236" y="1796783"/>
                  </a:lnTo>
                  <a:lnTo>
                    <a:pt x="1888236" y="1802879"/>
                  </a:lnTo>
                  <a:lnTo>
                    <a:pt x="1892808" y="1804403"/>
                  </a:lnTo>
                  <a:lnTo>
                    <a:pt x="1900428" y="1804403"/>
                  </a:lnTo>
                  <a:lnTo>
                    <a:pt x="1900428" y="1827276"/>
                  </a:lnTo>
                  <a:lnTo>
                    <a:pt x="1981200" y="1799831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5" name="object 5"/>
          <p:cNvSpPr/>
          <p:nvPr/>
        </p:nvSpPr>
        <p:spPr>
          <a:xfrm>
            <a:off x="1444422" y="9413748"/>
            <a:ext cx="15051933" cy="9525"/>
          </a:xfrm>
          <a:custGeom>
            <a:avLst/>
            <a:gdLst/>
            <a:ahLst/>
            <a:cxnLst/>
            <a:rect l="l" t="t" r="r" b="b"/>
            <a:pathLst>
              <a:path w="6543040" h="9525">
                <a:moveTo>
                  <a:pt x="6542531" y="9144"/>
                </a:moveTo>
                <a:lnTo>
                  <a:pt x="0" y="9144"/>
                </a:lnTo>
                <a:lnTo>
                  <a:pt x="0" y="0"/>
                </a:lnTo>
                <a:lnTo>
                  <a:pt x="6542531" y="0"/>
                </a:lnTo>
                <a:lnTo>
                  <a:pt x="6542531" y="9144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" name="object 6"/>
          <p:cNvSpPr txBox="1"/>
          <p:nvPr/>
        </p:nvSpPr>
        <p:spPr>
          <a:xfrm>
            <a:off x="1415188" y="349008"/>
            <a:ext cx="192824" cy="135935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sz="800" spc="10" dirty="0">
                <a:latin typeface="Microsoft Sans Serif"/>
                <a:cs typeface="Microsoft Sans Serif"/>
              </a:rPr>
              <a:t>4</a:t>
            </a:r>
            <a:endParaRPr sz="800">
              <a:latin typeface="Microsoft Sans Serif"/>
              <a:cs typeface="Microsoft Sans Serif"/>
            </a:endParaRPr>
          </a:p>
        </p:txBody>
      </p:sp>
      <p:sp>
        <p:nvSpPr>
          <p:cNvPr id="7" name="object 7"/>
          <p:cNvSpPr txBox="1"/>
          <p:nvPr/>
        </p:nvSpPr>
        <p:spPr>
          <a:xfrm>
            <a:off x="1415216" y="603512"/>
            <a:ext cx="7374045" cy="1404744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 marR="5080" indent="154940">
              <a:lnSpc>
                <a:spcPct val="133500"/>
              </a:lnSpc>
              <a:spcBef>
                <a:spcPts val="100"/>
              </a:spcBef>
            </a:pPr>
            <a:r>
              <a:rPr sz="750" spc="-35" dirty="0">
                <a:latin typeface="Microsoft Sans Serif"/>
                <a:cs typeface="Microsoft Sans Serif"/>
              </a:rPr>
              <a:t>El</a:t>
            </a:r>
            <a:r>
              <a:rPr sz="750" spc="-5" dirty="0">
                <a:latin typeface="Microsoft Sans Serif"/>
                <a:cs typeface="Microsoft Sans Serif"/>
              </a:rPr>
              <a:t> </a:t>
            </a:r>
            <a:r>
              <a:rPr sz="750" spc="20" dirty="0">
                <a:latin typeface="Microsoft Sans Serif"/>
                <a:cs typeface="Microsoft Sans Serif"/>
              </a:rPr>
              <a:t>esquema</a:t>
            </a:r>
            <a:r>
              <a:rPr sz="750" spc="-5" dirty="0">
                <a:latin typeface="Microsoft Sans Serif"/>
                <a:cs typeface="Microsoft Sans Serif"/>
              </a:rPr>
              <a:t> </a:t>
            </a:r>
            <a:r>
              <a:rPr sz="750" spc="25" dirty="0">
                <a:latin typeface="Microsoft Sans Serif"/>
                <a:cs typeface="Microsoft Sans Serif"/>
              </a:rPr>
              <a:t>de</a:t>
            </a:r>
            <a:r>
              <a:rPr sz="750" dirty="0">
                <a:latin typeface="Microsoft Sans Serif"/>
                <a:cs typeface="Microsoft Sans Serif"/>
              </a:rPr>
              <a:t> </a:t>
            </a:r>
            <a:r>
              <a:rPr sz="750" spc="25" dirty="0">
                <a:latin typeface="Microsoft Sans Serif"/>
                <a:cs typeface="Microsoft Sans Serif"/>
              </a:rPr>
              <a:t>disparo</a:t>
            </a:r>
            <a:r>
              <a:rPr sz="750" spc="-5" dirty="0">
                <a:latin typeface="Microsoft Sans Serif"/>
                <a:cs typeface="Microsoft Sans Serif"/>
              </a:rPr>
              <a:t> </a:t>
            </a:r>
            <a:r>
              <a:rPr sz="750" spc="35" dirty="0">
                <a:latin typeface="Microsoft Sans Serif"/>
                <a:cs typeface="Microsoft Sans Serif"/>
              </a:rPr>
              <a:t>mostrado</a:t>
            </a:r>
            <a:r>
              <a:rPr sz="750" dirty="0">
                <a:latin typeface="Microsoft Sans Serif"/>
                <a:cs typeface="Microsoft Sans Serif"/>
              </a:rPr>
              <a:t> </a:t>
            </a:r>
            <a:r>
              <a:rPr sz="750" spc="25" dirty="0">
                <a:latin typeface="Microsoft Sans Serif"/>
                <a:cs typeface="Microsoft Sans Serif"/>
              </a:rPr>
              <a:t>en</a:t>
            </a:r>
            <a:r>
              <a:rPr sz="750" spc="-5" dirty="0">
                <a:latin typeface="Microsoft Sans Serif"/>
                <a:cs typeface="Microsoft Sans Serif"/>
              </a:rPr>
              <a:t> </a:t>
            </a:r>
            <a:r>
              <a:rPr sz="750" spc="10" dirty="0">
                <a:latin typeface="Microsoft Sans Serif"/>
                <a:cs typeface="Microsoft Sans Serif"/>
              </a:rPr>
              <a:t>la</a:t>
            </a:r>
            <a:r>
              <a:rPr sz="750" dirty="0">
                <a:latin typeface="Microsoft Sans Serif"/>
                <a:cs typeface="Microsoft Sans Serif"/>
              </a:rPr>
              <a:t> </a:t>
            </a:r>
            <a:r>
              <a:rPr sz="750" spc="-5" dirty="0">
                <a:latin typeface="Microsoft Sans Serif"/>
                <a:cs typeface="Microsoft Sans Serif"/>
              </a:rPr>
              <a:t>Fig. </a:t>
            </a:r>
            <a:r>
              <a:rPr sz="750" spc="10" dirty="0">
                <a:latin typeface="Microsoft Sans Serif"/>
                <a:cs typeface="Microsoft Sans Serif"/>
              </a:rPr>
              <a:t>3</a:t>
            </a:r>
            <a:r>
              <a:rPr sz="750" dirty="0">
                <a:latin typeface="Microsoft Sans Serif"/>
                <a:cs typeface="Microsoft Sans Serif"/>
              </a:rPr>
              <a:t> </a:t>
            </a:r>
            <a:r>
              <a:rPr sz="750" spc="25" dirty="0">
                <a:latin typeface="Microsoft Sans Serif"/>
                <a:cs typeface="Microsoft Sans Serif"/>
              </a:rPr>
              <a:t>emplea</a:t>
            </a:r>
            <a:r>
              <a:rPr sz="750" spc="-5" dirty="0">
                <a:latin typeface="Microsoft Sans Serif"/>
                <a:cs typeface="Microsoft Sans Serif"/>
              </a:rPr>
              <a:t> </a:t>
            </a:r>
            <a:r>
              <a:rPr sz="750" spc="20" dirty="0">
                <a:latin typeface="Microsoft Sans Serif"/>
                <a:cs typeface="Microsoft Sans Serif"/>
              </a:rPr>
              <a:t>más</a:t>
            </a:r>
            <a:r>
              <a:rPr sz="750" dirty="0">
                <a:latin typeface="Microsoft Sans Serif"/>
                <a:cs typeface="Microsoft Sans Serif"/>
              </a:rPr>
              <a:t> </a:t>
            </a:r>
            <a:r>
              <a:rPr sz="750" spc="25" dirty="0">
                <a:latin typeface="Microsoft Sans Serif"/>
                <a:cs typeface="Microsoft Sans Serif"/>
              </a:rPr>
              <a:t>de</a:t>
            </a:r>
            <a:r>
              <a:rPr sz="750" spc="-5" dirty="0">
                <a:latin typeface="Microsoft Sans Serif"/>
                <a:cs typeface="Microsoft Sans Serif"/>
              </a:rPr>
              <a:t> </a:t>
            </a:r>
            <a:r>
              <a:rPr sz="750" spc="45" dirty="0">
                <a:latin typeface="Microsoft Sans Serif"/>
                <a:cs typeface="Microsoft Sans Serif"/>
              </a:rPr>
              <a:t>un</a:t>
            </a:r>
            <a:r>
              <a:rPr sz="750" dirty="0">
                <a:latin typeface="Microsoft Sans Serif"/>
                <a:cs typeface="Microsoft Sans Serif"/>
              </a:rPr>
              <a:t> </a:t>
            </a:r>
            <a:r>
              <a:rPr sz="750" spc="20" dirty="0">
                <a:latin typeface="Microsoft Sans Serif"/>
                <a:cs typeface="Microsoft Sans Serif"/>
              </a:rPr>
              <a:t>relé </a:t>
            </a:r>
            <a:r>
              <a:rPr sz="750" spc="-185" dirty="0">
                <a:latin typeface="Microsoft Sans Serif"/>
                <a:cs typeface="Microsoft Sans Serif"/>
              </a:rPr>
              <a:t> </a:t>
            </a:r>
            <a:r>
              <a:rPr sz="750" spc="25" dirty="0">
                <a:latin typeface="Microsoft Sans Serif"/>
                <a:cs typeface="Microsoft Sans Serif"/>
              </a:rPr>
              <a:t>de </a:t>
            </a:r>
            <a:r>
              <a:rPr sz="750" spc="30" dirty="0">
                <a:latin typeface="Microsoft Sans Serif"/>
                <a:cs typeface="Microsoft Sans Serif"/>
              </a:rPr>
              <a:t>bloqueo </a:t>
            </a:r>
            <a:r>
              <a:rPr sz="750" spc="-10" dirty="0">
                <a:latin typeface="Microsoft Sans Serif"/>
                <a:cs typeface="Microsoft Sans Serif"/>
              </a:rPr>
              <a:t>(86) </a:t>
            </a:r>
            <a:r>
              <a:rPr sz="750" spc="35" dirty="0">
                <a:latin typeface="Microsoft Sans Serif"/>
                <a:cs typeface="Microsoft Sans Serif"/>
              </a:rPr>
              <a:t>porque </a:t>
            </a:r>
            <a:r>
              <a:rPr sz="750" spc="25" dirty="0">
                <a:latin typeface="Microsoft Sans Serif"/>
                <a:cs typeface="Microsoft Sans Serif"/>
              </a:rPr>
              <a:t>diferentes </a:t>
            </a:r>
            <a:r>
              <a:rPr sz="750" spc="15" dirty="0">
                <a:latin typeface="Microsoft Sans Serif"/>
                <a:cs typeface="Microsoft Sans Serif"/>
              </a:rPr>
              <a:t>condiciones </a:t>
            </a:r>
            <a:r>
              <a:rPr sz="750" spc="25" dirty="0">
                <a:latin typeface="Microsoft Sans Serif"/>
                <a:cs typeface="Microsoft Sans Serif"/>
              </a:rPr>
              <a:t>dictan diferentes </a:t>
            </a:r>
            <a:r>
              <a:rPr sz="750" spc="30" dirty="0">
                <a:latin typeface="Microsoft Sans Serif"/>
                <a:cs typeface="Microsoft Sans Serif"/>
              </a:rPr>
              <a:t>tipos </a:t>
            </a:r>
            <a:r>
              <a:rPr sz="750" spc="35" dirty="0">
                <a:latin typeface="Microsoft Sans Serif"/>
                <a:cs typeface="Microsoft Sans Serif"/>
              </a:rPr>
              <a:t> </a:t>
            </a:r>
            <a:r>
              <a:rPr sz="750" spc="25" dirty="0">
                <a:latin typeface="Microsoft Sans Serif"/>
                <a:cs typeface="Microsoft Sans Serif"/>
              </a:rPr>
              <a:t>de </a:t>
            </a:r>
            <a:r>
              <a:rPr sz="750" spc="20" dirty="0">
                <a:latin typeface="Microsoft Sans Serif"/>
                <a:cs typeface="Microsoft Sans Serif"/>
              </a:rPr>
              <a:t>disparo. </a:t>
            </a:r>
            <a:r>
              <a:rPr sz="750" spc="10" dirty="0">
                <a:latin typeface="Microsoft Sans Serif"/>
                <a:cs typeface="Microsoft Sans Serif"/>
              </a:rPr>
              <a:t>Condiciones </a:t>
            </a:r>
            <a:r>
              <a:rPr sz="750" spc="15" dirty="0">
                <a:latin typeface="Microsoft Sans Serif"/>
                <a:cs typeface="Microsoft Sans Serif"/>
              </a:rPr>
              <a:t>tales </a:t>
            </a:r>
            <a:r>
              <a:rPr sz="750" spc="30" dirty="0">
                <a:latin typeface="Microsoft Sans Serif"/>
                <a:cs typeface="Microsoft Sans Serif"/>
              </a:rPr>
              <a:t>como </a:t>
            </a:r>
            <a:r>
              <a:rPr sz="750" spc="10" dirty="0">
                <a:latin typeface="Microsoft Sans Serif"/>
                <a:cs typeface="Microsoft Sans Serif"/>
              </a:rPr>
              <a:t>fallas </a:t>
            </a:r>
            <a:r>
              <a:rPr sz="750" spc="20" dirty="0">
                <a:latin typeface="Microsoft Sans Serif"/>
                <a:cs typeface="Microsoft Sans Serif"/>
              </a:rPr>
              <a:t>del </a:t>
            </a:r>
            <a:r>
              <a:rPr sz="750" spc="30" dirty="0">
                <a:latin typeface="Microsoft Sans Serif"/>
                <a:cs typeface="Microsoft Sans Serif"/>
              </a:rPr>
              <a:t>generador </a:t>
            </a:r>
            <a:r>
              <a:rPr sz="750" spc="5" dirty="0">
                <a:latin typeface="Microsoft Sans Serif"/>
                <a:cs typeface="Microsoft Sans Serif"/>
              </a:rPr>
              <a:t>y </a:t>
            </a:r>
            <a:r>
              <a:rPr sz="750" spc="20" dirty="0">
                <a:latin typeface="Microsoft Sans Serif"/>
                <a:cs typeface="Microsoft Sans Serif"/>
              </a:rPr>
              <a:t>del </a:t>
            </a:r>
            <a:r>
              <a:rPr sz="750" spc="25" dirty="0">
                <a:latin typeface="Microsoft Sans Serif"/>
                <a:cs typeface="Microsoft Sans Serif"/>
              </a:rPr>
              <a:t> </a:t>
            </a:r>
            <a:r>
              <a:rPr sz="750" spc="40" dirty="0">
                <a:latin typeface="Microsoft Sans Serif"/>
                <a:cs typeface="Microsoft Sans Serif"/>
              </a:rPr>
              <a:t>transformador </a:t>
            </a:r>
            <a:r>
              <a:rPr sz="750" spc="25" dirty="0">
                <a:latin typeface="Microsoft Sans Serif"/>
                <a:cs typeface="Microsoft Sans Serif"/>
              </a:rPr>
              <a:t>principal </a:t>
            </a:r>
            <a:r>
              <a:rPr sz="750" spc="30" dirty="0">
                <a:latin typeface="Microsoft Sans Serif"/>
                <a:cs typeface="Microsoft Sans Serif"/>
              </a:rPr>
              <a:t>requieren </a:t>
            </a:r>
            <a:r>
              <a:rPr sz="750" spc="10" dirty="0">
                <a:latin typeface="Microsoft Sans Serif"/>
                <a:cs typeface="Microsoft Sans Serif"/>
              </a:rPr>
              <a:t>el </a:t>
            </a:r>
            <a:r>
              <a:rPr sz="750" spc="25" dirty="0">
                <a:latin typeface="Microsoft Sans Serif"/>
                <a:cs typeface="Microsoft Sans Serif"/>
              </a:rPr>
              <a:t>disparo </a:t>
            </a:r>
            <a:r>
              <a:rPr sz="750" spc="35" dirty="0">
                <a:latin typeface="Microsoft Sans Serif"/>
                <a:cs typeface="Microsoft Sans Serif"/>
              </a:rPr>
              <a:t>inmediato </a:t>
            </a:r>
            <a:r>
              <a:rPr sz="750" spc="5" dirty="0">
                <a:latin typeface="Microsoft Sans Serif"/>
                <a:cs typeface="Microsoft Sans Serif"/>
              </a:rPr>
              <a:t>y </a:t>
            </a:r>
            <a:r>
              <a:rPr sz="750" spc="30" dirty="0">
                <a:latin typeface="Microsoft Sans Serif"/>
                <a:cs typeface="Microsoft Sans Serif"/>
              </a:rPr>
              <a:t>simultáneo </a:t>
            </a:r>
            <a:r>
              <a:rPr sz="750" spc="35" dirty="0">
                <a:latin typeface="Microsoft Sans Serif"/>
                <a:cs typeface="Microsoft Sans Serif"/>
              </a:rPr>
              <a:t> </a:t>
            </a:r>
            <a:r>
              <a:rPr sz="750" spc="25" dirty="0">
                <a:latin typeface="Microsoft Sans Serif"/>
                <a:cs typeface="Microsoft Sans Serif"/>
              </a:rPr>
              <a:t>de </a:t>
            </a:r>
            <a:r>
              <a:rPr sz="750" spc="10" dirty="0">
                <a:latin typeface="Microsoft Sans Serif"/>
                <a:cs typeface="Microsoft Sans Serif"/>
              </a:rPr>
              <a:t>los </a:t>
            </a:r>
            <a:r>
              <a:rPr sz="750" spc="25" dirty="0">
                <a:latin typeface="Microsoft Sans Serif"/>
                <a:cs typeface="Microsoft Sans Serif"/>
              </a:rPr>
              <a:t>disyuntores </a:t>
            </a:r>
            <a:r>
              <a:rPr sz="750" spc="20" dirty="0">
                <a:latin typeface="Microsoft Sans Serif"/>
                <a:cs typeface="Microsoft Sans Serif"/>
              </a:rPr>
              <a:t>del </a:t>
            </a:r>
            <a:r>
              <a:rPr sz="750" spc="25" dirty="0">
                <a:latin typeface="Microsoft Sans Serif"/>
                <a:cs typeface="Microsoft Sans Serif"/>
              </a:rPr>
              <a:t>generador, </a:t>
            </a:r>
            <a:r>
              <a:rPr sz="750" spc="10" dirty="0">
                <a:latin typeface="Microsoft Sans Serif"/>
                <a:cs typeface="Microsoft Sans Serif"/>
              </a:rPr>
              <a:t>el </a:t>
            </a:r>
            <a:r>
              <a:rPr sz="750" spc="30" dirty="0">
                <a:latin typeface="Microsoft Sans Serif"/>
                <a:cs typeface="Microsoft Sans Serif"/>
              </a:rPr>
              <a:t>disyuntor </a:t>
            </a:r>
            <a:r>
              <a:rPr sz="750" spc="25" dirty="0">
                <a:latin typeface="Microsoft Sans Serif"/>
                <a:cs typeface="Microsoft Sans Serif"/>
              </a:rPr>
              <a:t>de campo </a:t>
            </a:r>
            <a:r>
              <a:rPr sz="750" spc="5" dirty="0">
                <a:latin typeface="Microsoft Sans Serif"/>
                <a:cs typeface="Microsoft Sans Serif"/>
              </a:rPr>
              <a:t>y </a:t>
            </a:r>
            <a:r>
              <a:rPr sz="750" spc="10" dirty="0">
                <a:latin typeface="Microsoft Sans Serif"/>
                <a:cs typeface="Microsoft Sans Serif"/>
              </a:rPr>
              <a:t>el </a:t>
            </a:r>
            <a:r>
              <a:rPr sz="750" spc="50" dirty="0">
                <a:latin typeface="Microsoft Sans Serif"/>
                <a:cs typeface="Microsoft Sans Serif"/>
              </a:rPr>
              <a:t>motor </a:t>
            </a:r>
            <a:r>
              <a:rPr sz="750" spc="55" dirty="0">
                <a:latin typeface="Microsoft Sans Serif"/>
                <a:cs typeface="Microsoft Sans Serif"/>
              </a:rPr>
              <a:t> </a:t>
            </a:r>
            <a:r>
              <a:rPr sz="750" spc="40" dirty="0">
                <a:latin typeface="Microsoft Sans Serif"/>
                <a:cs typeface="Microsoft Sans Serif"/>
              </a:rPr>
              <a:t>primario </a:t>
            </a:r>
            <a:r>
              <a:rPr sz="750" spc="25" dirty="0">
                <a:latin typeface="Microsoft Sans Serif"/>
                <a:cs typeface="Microsoft Sans Serif"/>
              </a:rPr>
              <a:t>para </a:t>
            </a:r>
            <a:r>
              <a:rPr sz="750" spc="30" dirty="0">
                <a:latin typeface="Microsoft Sans Serif"/>
                <a:cs typeface="Microsoft Sans Serif"/>
              </a:rPr>
              <a:t>minimizar </a:t>
            </a:r>
            <a:r>
              <a:rPr sz="750" spc="10" dirty="0">
                <a:latin typeface="Microsoft Sans Serif"/>
                <a:cs typeface="Microsoft Sans Serif"/>
              </a:rPr>
              <a:t>el </a:t>
            </a:r>
            <a:r>
              <a:rPr sz="750" spc="30" dirty="0">
                <a:latin typeface="Microsoft Sans Serif"/>
                <a:cs typeface="Microsoft Sans Serif"/>
              </a:rPr>
              <a:t>daño </a:t>
            </a:r>
            <a:r>
              <a:rPr sz="750" dirty="0">
                <a:latin typeface="Microsoft Sans Serif"/>
                <a:cs typeface="Microsoft Sans Serif"/>
              </a:rPr>
              <a:t>a </a:t>
            </a:r>
            <a:r>
              <a:rPr sz="750" spc="10" dirty="0">
                <a:latin typeface="Microsoft Sans Serif"/>
                <a:cs typeface="Microsoft Sans Serif"/>
              </a:rPr>
              <a:t>la </a:t>
            </a:r>
            <a:r>
              <a:rPr sz="750" spc="30" dirty="0">
                <a:latin typeface="Microsoft Sans Serif"/>
                <a:cs typeface="Microsoft Sans Serif"/>
              </a:rPr>
              <a:t>unidad </a:t>
            </a:r>
            <a:r>
              <a:rPr sz="750" spc="5" dirty="0">
                <a:latin typeface="Microsoft Sans Serif"/>
                <a:cs typeface="Microsoft Sans Serif"/>
              </a:rPr>
              <a:t>y </a:t>
            </a:r>
            <a:r>
              <a:rPr sz="750" dirty="0">
                <a:latin typeface="Microsoft Sans Serif"/>
                <a:cs typeface="Microsoft Sans Serif"/>
              </a:rPr>
              <a:t>las </a:t>
            </a:r>
            <a:r>
              <a:rPr sz="750" spc="25" dirty="0">
                <a:latin typeface="Microsoft Sans Serif"/>
                <a:cs typeface="Microsoft Sans Serif"/>
              </a:rPr>
              <a:t>perturbaciones </a:t>
            </a:r>
            <a:r>
              <a:rPr sz="750" spc="10" dirty="0">
                <a:latin typeface="Microsoft Sans Serif"/>
                <a:cs typeface="Microsoft Sans Serif"/>
              </a:rPr>
              <a:t>al </a:t>
            </a:r>
            <a:r>
              <a:rPr sz="750" spc="15" dirty="0">
                <a:latin typeface="Microsoft Sans Serif"/>
                <a:cs typeface="Microsoft Sans Serif"/>
              </a:rPr>
              <a:t> sistema. </a:t>
            </a:r>
            <a:r>
              <a:rPr sz="750" spc="-15" dirty="0">
                <a:latin typeface="Microsoft Sans Serif"/>
                <a:cs typeface="Microsoft Sans Serif"/>
              </a:rPr>
              <a:t>Las </a:t>
            </a:r>
            <a:r>
              <a:rPr sz="750" spc="20" dirty="0">
                <a:latin typeface="Microsoft Sans Serif"/>
                <a:cs typeface="Microsoft Sans Serif"/>
              </a:rPr>
              <a:t>funciones operativas, </a:t>
            </a:r>
            <a:r>
              <a:rPr sz="750" spc="30" dirty="0">
                <a:latin typeface="Microsoft Sans Serif"/>
                <a:cs typeface="Microsoft Sans Serif"/>
              </a:rPr>
              <a:t>como </a:t>
            </a:r>
            <a:r>
              <a:rPr sz="750" spc="10" dirty="0">
                <a:latin typeface="Microsoft Sans Serif"/>
                <a:cs typeface="Microsoft Sans Serif"/>
              </a:rPr>
              <a:t>la </a:t>
            </a:r>
            <a:r>
              <a:rPr sz="750" spc="30" dirty="0">
                <a:latin typeface="Microsoft Sans Serif"/>
                <a:cs typeface="Microsoft Sans Serif"/>
              </a:rPr>
              <a:t>corriente </a:t>
            </a:r>
            <a:r>
              <a:rPr sz="750" spc="25" dirty="0">
                <a:latin typeface="Microsoft Sans Serif"/>
                <a:cs typeface="Microsoft Sans Serif"/>
              </a:rPr>
              <a:t>de </a:t>
            </a:r>
            <a:r>
              <a:rPr sz="750" spc="5" dirty="0">
                <a:latin typeface="Microsoft Sans Serif"/>
                <a:cs typeface="Microsoft Sans Serif"/>
              </a:rPr>
              <a:t>secuencia </a:t>
            </a:r>
            <a:r>
              <a:rPr sz="750" spc="10" dirty="0">
                <a:latin typeface="Microsoft Sans Serif"/>
                <a:cs typeface="Microsoft Sans Serif"/>
              </a:rPr>
              <a:t> </a:t>
            </a:r>
            <a:r>
              <a:rPr sz="750" spc="20" dirty="0">
                <a:latin typeface="Microsoft Sans Serif"/>
                <a:cs typeface="Microsoft Sans Serif"/>
              </a:rPr>
              <a:t>negativa </a:t>
            </a:r>
            <a:r>
              <a:rPr sz="750" spc="35" dirty="0">
                <a:latin typeface="Microsoft Sans Serif"/>
                <a:cs typeface="Microsoft Sans Serif"/>
              </a:rPr>
              <a:t>o </a:t>
            </a:r>
            <a:r>
              <a:rPr sz="750" spc="10" dirty="0">
                <a:latin typeface="Microsoft Sans Serif"/>
                <a:cs typeface="Microsoft Sans Serif"/>
              </a:rPr>
              <a:t>la </a:t>
            </a:r>
            <a:r>
              <a:rPr sz="750" spc="20" dirty="0">
                <a:latin typeface="Microsoft Sans Serif"/>
                <a:cs typeface="Microsoft Sans Serif"/>
              </a:rPr>
              <a:t>frecuencia </a:t>
            </a:r>
            <a:r>
              <a:rPr sz="750" spc="30" dirty="0">
                <a:latin typeface="Microsoft Sans Serif"/>
                <a:cs typeface="Microsoft Sans Serif"/>
              </a:rPr>
              <a:t>anormal, requieren </a:t>
            </a:r>
            <a:r>
              <a:rPr sz="750" spc="10" dirty="0">
                <a:latin typeface="Microsoft Sans Serif"/>
                <a:cs typeface="Microsoft Sans Serif"/>
              </a:rPr>
              <a:t>la </a:t>
            </a:r>
            <a:r>
              <a:rPr sz="750" spc="15" dirty="0">
                <a:latin typeface="Microsoft Sans Serif"/>
                <a:cs typeface="Microsoft Sans Serif"/>
              </a:rPr>
              <a:t>separación </a:t>
            </a:r>
            <a:r>
              <a:rPr sz="750" spc="20" dirty="0">
                <a:latin typeface="Microsoft Sans Serif"/>
                <a:cs typeface="Microsoft Sans Serif"/>
              </a:rPr>
              <a:t>del </a:t>
            </a:r>
            <a:r>
              <a:rPr sz="750" spc="25" dirty="0">
                <a:latin typeface="Microsoft Sans Serif"/>
                <a:cs typeface="Microsoft Sans Serif"/>
              </a:rPr>
              <a:t> </a:t>
            </a:r>
            <a:r>
              <a:rPr sz="750" spc="30" dirty="0">
                <a:latin typeface="Microsoft Sans Serif"/>
                <a:cs typeface="Microsoft Sans Serif"/>
              </a:rPr>
              <a:t>generador </a:t>
            </a:r>
            <a:r>
              <a:rPr sz="750" spc="20" dirty="0">
                <a:latin typeface="Microsoft Sans Serif"/>
                <a:cs typeface="Microsoft Sans Serif"/>
              </a:rPr>
              <a:t>del </a:t>
            </a:r>
            <a:r>
              <a:rPr sz="750" spc="15" dirty="0">
                <a:latin typeface="Microsoft Sans Serif"/>
                <a:cs typeface="Microsoft Sans Serif"/>
              </a:rPr>
              <a:t>sistema, </a:t>
            </a:r>
            <a:r>
              <a:rPr sz="750" spc="35" dirty="0">
                <a:latin typeface="Microsoft Sans Serif"/>
                <a:cs typeface="Microsoft Sans Serif"/>
              </a:rPr>
              <a:t>pero </a:t>
            </a:r>
            <a:r>
              <a:rPr sz="750" spc="40" dirty="0">
                <a:latin typeface="Microsoft Sans Serif"/>
                <a:cs typeface="Microsoft Sans Serif"/>
              </a:rPr>
              <a:t>no </a:t>
            </a:r>
            <a:r>
              <a:rPr sz="750" spc="20" dirty="0">
                <a:latin typeface="Microsoft Sans Serif"/>
                <a:cs typeface="Microsoft Sans Serif"/>
              </a:rPr>
              <a:t>necesariamente </a:t>
            </a:r>
            <a:r>
              <a:rPr sz="750" spc="10" dirty="0">
                <a:latin typeface="Microsoft Sans Serif"/>
                <a:cs typeface="Microsoft Sans Serif"/>
              </a:rPr>
              <a:t>el </a:t>
            </a:r>
            <a:r>
              <a:rPr sz="750" spc="25" dirty="0">
                <a:latin typeface="Microsoft Sans Serif"/>
                <a:cs typeface="Microsoft Sans Serif"/>
              </a:rPr>
              <a:t>disparo </a:t>
            </a:r>
            <a:r>
              <a:rPr sz="750" spc="20" dirty="0">
                <a:latin typeface="Microsoft Sans Serif"/>
                <a:cs typeface="Microsoft Sans Serif"/>
              </a:rPr>
              <a:t>del </a:t>
            </a:r>
            <a:r>
              <a:rPr sz="750" spc="25" dirty="0">
                <a:latin typeface="Microsoft Sans Serif"/>
                <a:cs typeface="Microsoft Sans Serif"/>
              </a:rPr>
              <a:t> </a:t>
            </a:r>
            <a:r>
              <a:rPr sz="750" spc="30" dirty="0">
                <a:latin typeface="Microsoft Sans Serif"/>
                <a:cs typeface="Microsoft Sans Serif"/>
              </a:rPr>
              <a:t>disyuntor </a:t>
            </a:r>
            <a:r>
              <a:rPr sz="750" spc="25" dirty="0">
                <a:latin typeface="Microsoft Sans Serif"/>
                <a:cs typeface="Microsoft Sans Serif"/>
              </a:rPr>
              <a:t>de campo </a:t>
            </a:r>
            <a:r>
              <a:rPr sz="750" spc="35" dirty="0">
                <a:latin typeface="Microsoft Sans Serif"/>
                <a:cs typeface="Microsoft Sans Serif"/>
              </a:rPr>
              <a:t>o </a:t>
            </a:r>
            <a:r>
              <a:rPr sz="750" spc="20" dirty="0">
                <a:latin typeface="Microsoft Sans Serif"/>
                <a:cs typeface="Microsoft Sans Serif"/>
              </a:rPr>
              <a:t>del </a:t>
            </a:r>
            <a:r>
              <a:rPr sz="750" spc="50" dirty="0">
                <a:latin typeface="Microsoft Sans Serif"/>
                <a:cs typeface="Microsoft Sans Serif"/>
              </a:rPr>
              <a:t>motor </a:t>
            </a:r>
            <a:r>
              <a:rPr sz="750" spc="35" dirty="0">
                <a:latin typeface="Microsoft Sans Serif"/>
                <a:cs typeface="Microsoft Sans Serif"/>
              </a:rPr>
              <a:t>primario. </a:t>
            </a:r>
            <a:r>
              <a:rPr sz="750" spc="15" dirty="0">
                <a:latin typeface="Microsoft Sans Serif"/>
                <a:cs typeface="Microsoft Sans Serif"/>
              </a:rPr>
              <a:t>Por </a:t>
            </a:r>
            <a:r>
              <a:rPr sz="750" spc="25" dirty="0">
                <a:latin typeface="Microsoft Sans Serif"/>
                <a:cs typeface="Microsoft Sans Serif"/>
              </a:rPr>
              <a:t>lo </a:t>
            </a:r>
            <a:r>
              <a:rPr sz="750" spc="30" dirty="0">
                <a:latin typeface="Microsoft Sans Serif"/>
                <a:cs typeface="Microsoft Sans Serif"/>
              </a:rPr>
              <a:t>tanto, </a:t>
            </a:r>
            <a:r>
              <a:rPr sz="750" spc="10" dirty="0">
                <a:latin typeface="Microsoft Sans Serif"/>
                <a:cs typeface="Microsoft Sans Serif"/>
              </a:rPr>
              <a:t>el </a:t>
            </a:r>
            <a:r>
              <a:rPr sz="750" spc="25" dirty="0">
                <a:latin typeface="Microsoft Sans Serif"/>
                <a:cs typeface="Microsoft Sans Serif"/>
              </a:rPr>
              <a:t>disparo </a:t>
            </a:r>
            <a:r>
              <a:rPr sz="750" spc="45" dirty="0">
                <a:latin typeface="Microsoft Sans Serif"/>
                <a:cs typeface="Microsoft Sans Serif"/>
              </a:rPr>
              <a:t>por </a:t>
            </a:r>
            <a:r>
              <a:rPr sz="750" spc="50" dirty="0">
                <a:latin typeface="Microsoft Sans Serif"/>
                <a:cs typeface="Microsoft Sans Serif"/>
              </a:rPr>
              <a:t> </a:t>
            </a:r>
            <a:r>
              <a:rPr sz="750" spc="15" dirty="0">
                <a:latin typeface="Microsoft Sans Serif"/>
                <a:cs typeface="Microsoft Sans Serif"/>
              </a:rPr>
              <a:t>separación </a:t>
            </a:r>
            <a:r>
              <a:rPr sz="750" spc="25" dirty="0">
                <a:latin typeface="Microsoft Sans Serif"/>
                <a:cs typeface="Microsoft Sans Serif"/>
              </a:rPr>
              <a:t>de </a:t>
            </a:r>
            <a:r>
              <a:rPr sz="750" spc="10" dirty="0">
                <a:latin typeface="Microsoft Sans Serif"/>
                <a:cs typeface="Microsoft Sans Serif"/>
              </a:rPr>
              <a:t>la </a:t>
            </a:r>
            <a:r>
              <a:rPr sz="750" spc="30" dirty="0">
                <a:latin typeface="Microsoft Sans Serif"/>
                <a:cs typeface="Microsoft Sans Serif"/>
              </a:rPr>
              <a:t>unidad </a:t>
            </a:r>
            <a:r>
              <a:rPr sz="750" spc="25" dirty="0">
                <a:latin typeface="Microsoft Sans Serif"/>
                <a:cs typeface="Microsoft Sans Serif"/>
              </a:rPr>
              <a:t>puede </a:t>
            </a:r>
            <a:r>
              <a:rPr sz="750" spc="15" dirty="0">
                <a:latin typeface="Microsoft Sans Serif"/>
                <a:cs typeface="Microsoft Sans Serif"/>
              </a:rPr>
              <a:t>ser </a:t>
            </a:r>
            <a:r>
              <a:rPr sz="750" spc="25" dirty="0">
                <a:latin typeface="Microsoft Sans Serif"/>
                <a:cs typeface="Microsoft Sans Serif"/>
              </a:rPr>
              <a:t>apropiado. </a:t>
            </a:r>
            <a:r>
              <a:rPr sz="750" spc="-15" dirty="0">
                <a:latin typeface="Microsoft Sans Serif"/>
                <a:cs typeface="Microsoft Sans Serif"/>
              </a:rPr>
              <a:t>La </a:t>
            </a:r>
            <a:r>
              <a:rPr sz="750" spc="30" dirty="0">
                <a:latin typeface="Microsoft Sans Serif"/>
                <a:cs typeface="Microsoft Sans Serif"/>
              </a:rPr>
              <a:t>función </a:t>
            </a:r>
            <a:r>
              <a:rPr sz="750" spc="25" dirty="0">
                <a:latin typeface="Microsoft Sans Serif"/>
                <a:cs typeface="Microsoft Sans Serif"/>
              </a:rPr>
              <a:t>de potencia </a:t>
            </a:r>
            <a:r>
              <a:rPr sz="750" spc="30" dirty="0">
                <a:latin typeface="Microsoft Sans Serif"/>
                <a:cs typeface="Microsoft Sans Serif"/>
              </a:rPr>
              <a:t> </a:t>
            </a:r>
            <a:r>
              <a:rPr sz="750" spc="15" dirty="0">
                <a:latin typeface="Microsoft Sans Serif"/>
                <a:cs typeface="Microsoft Sans Serif"/>
              </a:rPr>
              <a:t>inversa </a:t>
            </a:r>
            <a:r>
              <a:rPr sz="750" spc="-5" dirty="0">
                <a:latin typeface="Microsoft Sans Serif"/>
                <a:cs typeface="Microsoft Sans Serif"/>
              </a:rPr>
              <a:t>se </a:t>
            </a:r>
            <a:r>
              <a:rPr sz="750" spc="30" dirty="0">
                <a:latin typeface="Microsoft Sans Serif"/>
                <a:cs typeface="Microsoft Sans Serif"/>
              </a:rPr>
              <a:t>muestra como </a:t>
            </a:r>
            <a:r>
              <a:rPr sz="750" spc="35" dirty="0">
                <a:latin typeface="Microsoft Sans Serif"/>
                <a:cs typeface="Microsoft Sans Serif"/>
              </a:rPr>
              <a:t>parte </a:t>
            </a:r>
            <a:r>
              <a:rPr sz="750" spc="25" dirty="0">
                <a:latin typeface="Microsoft Sans Serif"/>
                <a:cs typeface="Microsoft Sans Serif"/>
              </a:rPr>
              <a:t>de </a:t>
            </a:r>
            <a:r>
              <a:rPr sz="750" spc="10" dirty="0">
                <a:latin typeface="Microsoft Sans Serif"/>
                <a:cs typeface="Microsoft Sans Serif"/>
              </a:rPr>
              <a:t>la </a:t>
            </a:r>
            <a:r>
              <a:rPr sz="750" spc="15" dirty="0">
                <a:latin typeface="Microsoft Sans Serif"/>
                <a:cs typeface="Microsoft Sans Serif"/>
              </a:rPr>
              <a:t>lógica </a:t>
            </a:r>
            <a:r>
              <a:rPr sz="750" spc="25" dirty="0">
                <a:latin typeface="Microsoft Sans Serif"/>
                <a:cs typeface="Microsoft Sans Serif"/>
              </a:rPr>
              <a:t>de </a:t>
            </a:r>
            <a:r>
              <a:rPr sz="750" spc="35" dirty="0">
                <a:latin typeface="Microsoft Sans Serif"/>
                <a:cs typeface="Microsoft Sans Serif"/>
              </a:rPr>
              <a:t>control </a:t>
            </a:r>
            <a:r>
              <a:rPr sz="750" spc="25" dirty="0">
                <a:latin typeface="Microsoft Sans Serif"/>
                <a:cs typeface="Microsoft Sans Serif"/>
              </a:rPr>
              <a:t>de disparo </a:t>
            </a:r>
            <a:r>
              <a:rPr sz="750" spc="30" dirty="0">
                <a:latin typeface="Microsoft Sans Serif"/>
                <a:cs typeface="Microsoft Sans Serif"/>
              </a:rPr>
              <a:t> </a:t>
            </a:r>
            <a:r>
              <a:rPr sz="750" spc="5" dirty="0">
                <a:latin typeface="Microsoft Sans Serif"/>
                <a:cs typeface="Microsoft Sans Serif"/>
              </a:rPr>
              <a:t>secuencial.</a:t>
            </a:r>
            <a:r>
              <a:rPr sz="750" spc="10" dirty="0">
                <a:latin typeface="Microsoft Sans Serif"/>
                <a:cs typeface="Microsoft Sans Serif"/>
              </a:rPr>
              <a:t> </a:t>
            </a:r>
            <a:r>
              <a:rPr sz="750" spc="-20" dirty="0">
                <a:latin typeface="Microsoft Sans Serif"/>
                <a:cs typeface="Microsoft Sans Serif"/>
              </a:rPr>
              <a:t>En</a:t>
            </a:r>
            <a:r>
              <a:rPr sz="750" spc="10" dirty="0">
                <a:latin typeface="Microsoft Sans Serif"/>
                <a:cs typeface="Microsoft Sans Serif"/>
              </a:rPr>
              <a:t> este</a:t>
            </a:r>
            <a:r>
              <a:rPr sz="750" spc="15" dirty="0">
                <a:latin typeface="Microsoft Sans Serif"/>
                <a:cs typeface="Microsoft Sans Serif"/>
              </a:rPr>
              <a:t> </a:t>
            </a:r>
            <a:r>
              <a:rPr sz="750" spc="25" dirty="0">
                <a:latin typeface="Microsoft Sans Serif"/>
                <a:cs typeface="Microsoft Sans Serif"/>
              </a:rPr>
              <a:t>ejemplo,</a:t>
            </a:r>
            <a:r>
              <a:rPr sz="750" spc="10" dirty="0">
                <a:latin typeface="Microsoft Sans Serif"/>
                <a:cs typeface="Microsoft Sans Serif"/>
              </a:rPr>
              <a:t> el</a:t>
            </a:r>
            <a:r>
              <a:rPr sz="750" spc="15" dirty="0">
                <a:latin typeface="Microsoft Sans Serif"/>
                <a:cs typeface="Microsoft Sans Serif"/>
              </a:rPr>
              <a:t> </a:t>
            </a:r>
            <a:r>
              <a:rPr sz="750" spc="25" dirty="0">
                <a:latin typeface="Microsoft Sans Serif"/>
                <a:cs typeface="Microsoft Sans Serif"/>
              </a:rPr>
              <a:t>disparo</a:t>
            </a:r>
            <a:r>
              <a:rPr sz="750" spc="10" dirty="0">
                <a:latin typeface="Microsoft Sans Serif"/>
                <a:cs typeface="Microsoft Sans Serif"/>
              </a:rPr>
              <a:t> </a:t>
            </a:r>
            <a:r>
              <a:rPr sz="750" spc="20" dirty="0">
                <a:latin typeface="Microsoft Sans Serif"/>
                <a:cs typeface="Microsoft Sans Serif"/>
              </a:rPr>
              <a:t>del</a:t>
            </a:r>
            <a:r>
              <a:rPr sz="750" spc="10" dirty="0">
                <a:latin typeface="Microsoft Sans Serif"/>
                <a:cs typeface="Microsoft Sans Serif"/>
              </a:rPr>
              <a:t> </a:t>
            </a:r>
            <a:r>
              <a:rPr sz="750" spc="30" dirty="0">
                <a:latin typeface="Microsoft Sans Serif"/>
                <a:cs typeface="Microsoft Sans Serif"/>
              </a:rPr>
              <a:t>generador</a:t>
            </a:r>
            <a:r>
              <a:rPr sz="750" spc="15" dirty="0">
                <a:latin typeface="Microsoft Sans Serif"/>
                <a:cs typeface="Microsoft Sans Serif"/>
              </a:rPr>
              <a:t> </a:t>
            </a:r>
            <a:r>
              <a:rPr sz="750" spc="-5" dirty="0">
                <a:latin typeface="Microsoft Sans Serif"/>
                <a:cs typeface="Microsoft Sans Serif"/>
              </a:rPr>
              <a:t>se</a:t>
            </a:r>
            <a:r>
              <a:rPr sz="750" spc="10" dirty="0">
                <a:latin typeface="Microsoft Sans Serif"/>
                <a:cs typeface="Microsoft Sans Serif"/>
              </a:rPr>
              <a:t> </a:t>
            </a:r>
            <a:r>
              <a:rPr sz="750" spc="15" dirty="0">
                <a:latin typeface="Microsoft Sans Serif"/>
                <a:cs typeface="Microsoft Sans Serif"/>
              </a:rPr>
              <a:t>inicia </a:t>
            </a:r>
            <a:r>
              <a:rPr sz="750" spc="20" dirty="0">
                <a:latin typeface="Microsoft Sans Serif"/>
                <a:cs typeface="Microsoft Sans Serif"/>
              </a:rPr>
              <a:t> </a:t>
            </a:r>
            <a:r>
              <a:rPr sz="750" spc="30" dirty="0">
                <a:latin typeface="Microsoft Sans Serif"/>
                <a:cs typeface="Microsoft Sans Serif"/>
              </a:rPr>
              <a:t>mediante una </a:t>
            </a:r>
            <a:r>
              <a:rPr sz="750" spc="25" dirty="0">
                <a:latin typeface="Microsoft Sans Serif"/>
                <a:cs typeface="Microsoft Sans Serif"/>
              </a:rPr>
              <a:t>combinación </a:t>
            </a:r>
            <a:r>
              <a:rPr sz="750" spc="20" dirty="0">
                <a:latin typeface="Microsoft Sans Serif"/>
                <a:cs typeface="Microsoft Sans Serif"/>
              </a:rPr>
              <a:t>del </a:t>
            </a:r>
            <a:r>
              <a:rPr sz="750" spc="25" dirty="0">
                <a:latin typeface="Microsoft Sans Serif"/>
                <a:cs typeface="Microsoft Sans Serif"/>
              </a:rPr>
              <a:t>contacto de </a:t>
            </a:r>
            <a:r>
              <a:rPr sz="750" spc="10" dirty="0">
                <a:latin typeface="Microsoft Sans Serif"/>
                <a:cs typeface="Microsoft Sans Serif"/>
              </a:rPr>
              <a:t>la </a:t>
            </a:r>
            <a:r>
              <a:rPr sz="750" spc="30" dirty="0">
                <a:latin typeface="Microsoft Sans Serif"/>
                <a:cs typeface="Microsoft Sans Serif"/>
              </a:rPr>
              <a:t>función </a:t>
            </a:r>
            <a:r>
              <a:rPr sz="750" spc="25" dirty="0">
                <a:latin typeface="Microsoft Sans Serif"/>
                <a:cs typeface="Microsoft Sans Serif"/>
              </a:rPr>
              <a:t>de potencia </a:t>
            </a:r>
            <a:r>
              <a:rPr sz="750" spc="30" dirty="0">
                <a:latin typeface="Microsoft Sans Serif"/>
                <a:cs typeface="Microsoft Sans Serif"/>
              </a:rPr>
              <a:t> </a:t>
            </a:r>
            <a:r>
              <a:rPr sz="750" spc="15" dirty="0">
                <a:latin typeface="Microsoft Sans Serif"/>
                <a:cs typeface="Microsoft Sans Serif"/>
              </a:rPr>
              <a:t>inversa </a:t>
            </a:r>
            <a:r>
              <a:rPr sz="750" spc="40" dirty="0">
                <a:latin typeface="Microsoft Sans Serif"/>
                <a:cs typeface="Microsoft Sans Serif"/>
              </a:rPr>
              <a:t>junto </a:t>
            </a:r>
            <a:r>
              <a:rPr sz="750" spc="20" dirty="0">
                <a:latin typeface="Microsoft Sans Serif"/>
                <a:cs typeface="Microsoft Sans Serif"/>
              </a:rPr>
              <a:t>con </a:t>
            </a:r>
            <a:r>
              <a:rPr sz="750" spc="10" dirty="0">
                <a:latin typeface="Microsoft Sans Serif"/>
                <a:cs typeface="Microsoft Sans Serif"/>
              </a:rPr>
              <a:t>la </a:t>
            </a:r>
            <a:r>
              <a:rPr sz="750" spc="20" dirty="0">
                <a:latin typeface="Microsoft Sans Serif"/>
                <a:cs typeface="Microsoft Sans Serif"/>
              </a:rPr>
              <a:t>indicación </a:t>
            </a:r>
            <a:r>
              <a:rPr sz="750" spc="25" dirty="0">
                <a:latin typeface="Microsoft Sans Serif"/>
                <a:cs typeface="Microsoft Sans Serif"/>
              </a:rPr>
              <a:t>de disparo de </a:t>
            </a:r>
            <a:r>
              <a:rPr sz="750" spc="10" dirty="0">
                <a:latin typeface="Microsoft Sans Serif"/>
                <a:cs typeface="Microsoft Sans Serif"/>
              </a:rPr>
              <a:t>la </a:t>
            </a:r>
            <a:r>
              <a:rPr sz="750" spc="30" dirty="0">
                <a:latin typeface="Microsoft Sans Serif"/>
                <a:cs typeface="Microsoft Sans Serif"/>
              </a:rPr>
              <a:t>turbina. </a:t>
            </a:r>
            <a:r>
              <a:rPr sz="750" spc="-50" dirty="0">
                <a:latin typeface="Microsoft Sans Serif"/>
                <a:cs typeface="Microsoft Sans Serif"/>
              </a:rPr>
              <a:t>Es </a:t>
            </a:r>
            <a:r>
              <a:rPr sz="750" spc="20" dirty="0">
                <a:latin typeface="Microsoft Sans Serif"/>
                <a:cs typeface="Microsoft Sans Serif"/>
              </a:rPr>
              <a:t>posible </a:t>
            </a:r>
            <a:r>
              <a:rPr sz="750" spc="30" dirty="0">
                <a:latin typeface="Microsoft Sans Serif"/>
                <a:cs typeface="Microsoft Sans Serif"/>
              </a:rPr>
              <a:t>que </a:t>
            </a:r>
            <a:r>
              <a:rPr sz="750" spc="-185" dirty="0">
                <a:latin typeface="Microsoft Sans Serif"/>
                <a:cs typeface="Microsoft Sans Serif"/>
              </a:rPr>
              <a:t> </a:t>
            </a:r>
            <a:r>
              <a:rPr sz="750" spc="25" dirty="0">
                <a:latin typeface="Microsoft Sans Serif"/>
                <a:cs typeface="Microsoft Sans Serif"/>
              </a:rPr>
              <a:t>otras </a:t>
            </a:r>
            <a:r>
              <a:rPr sz="750" spc="20" dirty="0">
                <a:latin typeface="Microsoft Sans Serif"/>
                <a:cs typeface="Microsoft Sans Serif"/>
              </a:rPr>
              <a:t>funciones, </a:t>
            </a:r>
            <a:r>
              <a:rPr sz="750" spc="30" dirty="0">
                <a:latin typeface="Microsoft Sans Serif"/>
                <a:cs typeface="Microsoft Sans Serif"/>
              </a:rPr>
              <a:t>como </a:t>
            </a:r>
            <a:r>
              <a:rPr sz="750" spc="10" dirty="0">
                <a:latin typeface="Microsoft Sans Serif"/>
                <a:cs typeface="Microsoft Sans Serif"/>
              </a:rPr>
              <a:t>la </a:t>
            </a:r>
            <a:r>
              <a:rPr sz="750" spc="25" dirty="0">
                <a:latin typeface="Microsoft Sans Serif"/>
                <a:cs typeface="Microsoft Sans Serif"/>
              </a:rPr>
              <a:t>protección térmica, </a:t>
            </a:r>
            <a:r>
              <a:rPr sz="750" spc="20" dirty="0">
                <a:latin typeface="Microsoft Sans Serif"/>
                <a:cs typeface="Microsoft Sans Serif"/>
              </a:rPr>
              <a:t>solo </a:t>
            </a:r>
            <a:r>
              <a:rPr sz="750" spc="30" dirty="0">
                <a:latin typeface="Microsoft Sans Serif"/>
                <a:cs typeface="Microsoft Sans Serif"/>
              </a:rPr>
              <a:t>requieran </a:t>
            </a:r>
            <a:r>
              <a:rPr sz="750" spc="10" dirty="0">
                <a:latin typeface="Microsoft Sans Serif"/>
                <a:cs typeface="Microsoft Sans Serif"/>
              </a:rPr>
              <a:t>la acción </a:t>
            </a:r>
            <a:r>
              <a:rPr sz="750" spc="15" dirty="0">
                <a:latin typeface="Microsoft Sans Serif"/>
                <a:cs typeface="Microsoft Sans Serif"/>
              </a:rPr>
              <a:t> </a:t>
            </a:r>
            <a:r>
              <a:rPr sz="750" spc="20" dirty="0">
                <a:latin typeface="Microsoft Sans Serif"/>
                <a:cs typeface="Microsoft Sans Serif"/>
              </a:rPr>
              <a:t>del </a:t>
            </a:r>
            <a:r>
              <a:rPr sz="750" spc="35" dirty="0">
                <a:latin typeface="Microsoft Sans Serif"/>
                <a:cs typeface="Microsoft Sans Serif"/>
              </a:rPr>
              <a:t>operador </a:t>
            </a:r>
            <a:r>
              <a:rPr sz="750" spc="5" dirty="0">
                <a:latin typeface="Microsoft Sans Serif"/>
                <a:cs typeface="Microsoft Sans Serif"/>
              </a:rPr>
              <a:t>y </a:t>
            </a:r>
            <a:r>
              <a:rPr sz="750" spc="30" dirty="0">
                <a:latin typeface="Microsoft Sans Serif"/>
                <a:cs typeface="Microsoft Sans Serif"/>
              </a:rPr>
              <a:t>generen </a:t>
            </a:r>
            <a:r>
              <a:rPr sz="750" spc="20" dirty="0">
                <a:latin typeface="Microsoft Sans Serif"/>
                <a:cs typeface="Microsoft Sans Serif"/>
              </a:rPr>
              <a:t>alarma. </a:t>
            </a:r>
            <a:r>
              <a:rPr sz="750" spc="-35" dirty="0">
                <a:latin typeface="Microsoft Sans Serif"/>
                <a:cs typeface="Microsoft Sans Serif"/>
              </a:rPr>
              <a:t>El </a:t>
            </a:r>
            <a:r>
              <a:rPr sz="750" spc="25" dirty="0">
                <a:latin typeface="Microsoft Sans Serif"/>
                <a:cs typeface="Microsoft Sans Serif"/>
              </a:rPr>
              <a:t>usuario debe </a:t>
            </a:r>
            <a:r>
              <a:rPr sz="750" spc="20" dirty="0">
                <a:latin typeface="Microsoft Sans Serif"/>
                <a:cs typeface="Microsoft Sans Serif"/>
              </a:rPr>
              <a:t>evaluar </a:t>
            </a:r>
            <a:r>
              <a:rPr sz="750" spc="10" dirty="0">
                <a:latin typeface="Microsoft Sans Serif"/>
                <a:cs typeface="Microsoft Sans Serif"/>
              </a:rPr>
              <a:t>el </a:t>
            </a:r>
            <a:r>
              <a:rPr sz="750" spc="30" dirty="0">
                <a:latin typeface="Microsoft Sans Serif"/>
                <a:cs typeface="Microsoft Sans Serif"/>
              </a:rPr>
              <a:t>impacto </a:t>
            </a:r>
            <a:r>
              <a:rPr sz="750" spc="25" dirty="0">
                <a:latin typeface="Microsoft Sans Serif"/>
                <a:cs typeface="Microsoft Sans Serif"/>
              </a:rPr>
              <a:t>de </a:t>
            </a:r>
            <a:r>
              <a:rPr sz="750" spc="30" dirty="0">
                <a:latin typeface="Microsoft Sans Serif"/>
                <a:cs typeface="Microsoft Sans Serif"/>
              </a:rPr>
              <a:t> </a:t>
            </a:r>
            <a:r>
              <a:rPr sz="750" spc="5" dirty="0">
                <a:latin typeface="Microsoft Sans Serif"/>
                <a:cs typeface="Microsoft Sans Serif"/>
              </a:rPr>
              <a:t>cada</a:t>
            </a:r>
            <a:r>
              <a:rPr sz="750" dirty="0">
                <a:latin typeface="Microsoft Sans Serif"/>
                <a:cs typeface="Microsoft Sans Serif"/>
              </a:rPr>
              <a:t> </a:t>
            </a:r>
            <a:r>
              <a:rPr sz="750" spc="30" dirty="0">
                <a:latin typeface="Microsoft Sans Serif"/>
                <a:cs typeface="Microsoft Sans Serif"/>
              </a:rPr>
              <a:t>función</a:t>
            </a:r>
            <a:r>
              <a:rPr sz="750" dirty="0">
                <a:latin typeface="Microsoft Sans Serif"/>
                <a:cs typeface="Microsoft Sans Serif"/>
              </a:rPr>
              <a:t> </a:t>
            </a:r>
            <a:r>
              <a:rPr sz="750" spc="25" dirty="0">
                <a:latin typeface="Microsoft Sans Serif"/>
                <a:cs typeface="Microsoft Sans Serif"/>
              </a:rPr>
              <a:t>en</a:t>
            </a:r>
            <a:r>
              <a:rPr sz="750" dirty="0">
                <a:latin typeface="Microsoft Sans Serif"/>
                <a:cs typeface="Microsoft Sans Serif"/>
              </a:rPr>
              <a:t> </a:t>
            </a:r>
            <a:r>
              <a:rPr sz="750" spc="10" dirty="0">
                <a:latin typeface="Microsoft Sans Serif"/>
                <a:cs typeface="Microsoft Sans Serif"/>
              </a:rPr>
              <a:t>el</a:t>
            </a:r>
            <a:r>
              <a:rPr sz="750" dirty="0">
                <a:latin typeface="Microsoft Sans Serif"/>
                <a:cs typeface="Microsoft Sans Serif"/>
              </a:rPr>
              <a:t> </a:t>
            </a:r>
            <a:r>
              <a:rPr sz="750" spc="30" dirty="0">
                <a:latin typeface="Microsoft Sans Serif"/>
                <a:cs typeface="Microsoft Sans Serif"/>
              </a:rPr>
              <a:t>equipo</a:t>
            </a:r>
            <a:r>
              <a:rPr sz="750" spc="5" dirty="0">
                <a:latin typeface="Microsoft Sans Serif"/>
                <a:cs typeface="Microsoft Sans Serif"/>
              </a:rPr>
              <a:t> y</a:t>
            </a:r>
            <a:r>
              <a:rPr sz="750" dirty="0">
                <a:latin typeface="Microsoft Sans Serif"/>
                <a:cs typeface="Microsoft Sans Serif"/>
              </a:rPr>
              <a:t> </a:t>
            </a:r>
            <a:r>
              <a:rPr sz="750" spc="10" dirty="0">
                <a:latin typeface="Microsoft Sans Serif"/>
                <a:cs typeface="Microsoft Sans Serif"/>
              </a:rPr>
              <a:t>el</a:t>
            </a:r>
            <a:r>
              <a:rPr sz="750" dirty="0">
                <a:latin typeface="Microsoft Sans Serif"/>
                <a:cs typeface="Microsoft Sans Serif"/>
              </a:rPr>
              <a:t> </a:t>
            </a:r>
            <a:r>
              <a:rPr sz="750" spc="15" dirty="0">
                <a:latin typeface="Microsoft Sans Serif"/>
                <a:cs typeface="Microsoft Sans Serif"/>
              </a:rPr>
              <a:t>sistema</a:t>
            </a:r>
            <a:r>
              <a:rPr sz="750" dirty="0">
                <a:latin typeface="Microsoft Sans Serif"/>
                <a:cs typeface="Microsoft Sans Serif"/>
              </a:rPr>
              <a:t> </a:t>
            </a:r>
            <a:r>
              <a:rPr sz="750" spc="20" dirty="0">
                <a:latin typeface="Microsoft Sans Serif"/>
                <a:cs typeface="Microsoft Sans Serif"/>
              </a:rPr>
              <a:t>antes</a:t>
            </a:r>
            <a:r>
              <a:rPr sz="750" spc="5" dirty="0">
                <a:latin typeface="Microsoft Sans Serif"/>
                <a:cs typeface="Microsoft Sans Serif"/>
              </a:rPr>
              <a:t> </a:t>
            </a:r>
            <a:r>
              <a:rPr sz="750" spc="25" dirty="0">
                <a:latin typeface="Microsoft Sans Serif"/>
                <a:cs typeface="Microsoft Sans Serif"/>
              </a:rPr>
              <a:t>de</a:t>
            </a:r>
            <a:r>
              <a:rPr sz="750" dirty="0">
                <a:latin typeface="Microsoft Sans Serif"/>
                <a:cs typeface="Microsoft Sans Serif"/>
              </a:rPr>
              <a:t> </a:t>
            </a:r>
            <a:r>
              <a:rPr sz="750" spc="35" dirty="0">
                <a:latin typeface="Microsoft Sans Serif"/>
                <a:cs typeface="Microsoft Sans Serif"/>
              </a:rPr>
              <a:t>determinar</a:t>
            </a:r>
            <a:r>
              <a:rPr sz="750" dirty="0">
                <a:latin typeface="Microsoft Sans Serif"/>
                <a:cs typeface="Microsoft Sans Serif"/>
              </a:rPr>
              <a:t> </a:t>
            </a:r>
            <a:r>
              <a:rPr sz="750" spc="10" dirty="0">
                <a:latin typeface="Microsoft Sans Serif"/>
                <a:cs typeface="Microsoft Sans Serif"/>
              </a:rPr>
              <a:t>la</a:t>
            </a:r>
            <a:r>
              <a:rPr sz="750" dirty="0">
                <a:latin typeface="Microsoft Sans Serif"/>
                <a:cs typeface="Microsoft Sans Serif"/>
              </a:rPr>
              <a:t> </a:t>
            </a:r>
            <a:r>
              <a:rPr sz="750" spc="15" dirty="0">
                <a:latin typeface="Microsoft Sans Serif"/>
                <a:cs typeface="Microsoft Sans Serif"/>
              </a:rPr>
              <a:t>lógica</a:t>
            </a:r>
            <a:r>
              <a:rPr sz="750" spc="5" dirty="0">
                <a:latin typeface="Microsoft Sans Serif"/>
                <a:cs typeface="Microsoft Sans Serif"/>
              </a:rPr>
              <a:t> </a:t>
            </a:r>
            <a:r>
              <a:rPr sz="750" spc="25" dirty="0">
                <a:latin typeface="Microsoft Sans Serif"/>
                <a:cs typeface="Microsoft Sans Serif"/>
              </a:rPr>
              <a:t>de </a:t>
            </a:r>
            <a:r>
              <a:rPr sz="750" spc="-185" dirty="0">
                <a:latin typeface="Microsoft Sans Serif"/>
                <a:cs typeface="Microsoft Sans Serif"/>
              </a:rPr>
              <a:t> </a:t>
            </a:r>
            <a:r>
              <a:rPr sz="750" spc="20" dirty="0">
                <a:latin typeface="Microsoft Sans Serif"/>
                <a:cs typeface="Microsoft Sans Serif"/>
              </a:rPr>
              <a:t>disparo. </a:t>
            </a:r>
            <a:r>
              <a:rPr sz="750" spc="-15" dirty="0">
                <a:latin typeface="Microsoft Sans Serif"/>
                <a:cs typeface="Microsoft Sans Serif"/>
              </a:rPr>
              <a:t>La </a:t>
            </a:r>
            <a:r>
              <a:rPr sz="750" spc="15" dirty="0">
                <a:latin typeface="Microsoft Sans Serif"/>
                <a:cs typeface="Microsoft Sans Serif"/>
              </a:rPr>
              <a:t>aplicación </a:t>
            </a:r>
            <a:r>
              <a:rPr sz="750" spc="10" dirty="0">
                <a:latin typeface="Microsoft Sans Serif"/>
                <a:cs typeface="Microsoft Sans Serif"/>
              </a:rPr>
              <a:t>específica </a:t>
            </a:r>
            <a:r>
              <a:rPr sz="750" spc="35" dirty="0">
                <a:latin typeface="Microsoft Sans Serif"/>
                <a:cs typeface="Microsoft Sans Serif"/>
              </a:rPr>
              <a:t>también </a:t>
            </a:r>
            <a:r>
              <a:rPr sz="750" spc="25" dirty="0">
                <a:latin typeface="Microsoft Sans Serif"/>
                <a:cs typeface="Microsoft Sans Serif"/>
              </a:rPr>
              <a:t>debe </a:t>
            </a:r>
            <a:r>
              <a:rPr sz="750" spc="20" dirty="0">
                <a:latin typeface="Microsoft Sans Serif"/>
                <a:cs typeface="Microsoft Sans Serif"/>
              </a:rPr>
              <a:t>discutirse con </a:t>
            </a:r>
            <a:r>
              <a:rPr sz="750" spc="10" dirty="0">
                <a:latin typeface="Microsoft Sans Serif"/>
                <a:cs typeface="Microsoft Sans Serif"/>
              </a:rPr>
              <a:t>el </a:t>
            </a:r>
            <a:r>
              <a:rPr sz="750" spc="15" dirty="0">
                <a:latin typeface="Microsoft Sans Serif"/>
                <a:cs typeface="Microsoft Sans Serif"/>
              </a:rPr>
              <a:t> </a:t>
            </a:r>
            <a:r>
              <a:rPr sz="750" spc="25" dirty="0">
                <a:latin typeface="Microsoft Sans Serif"/>
                <a:cs typeface="Microsoft Sans Serif"/>
              </a:rPr>
              <a:t>fabricante</a:t>
            </a:r>
            <a:r>
              <a:rPr sz="750" spc="-5" dirty="0">
                <a:latin typeface="Microsoft Sans Serif"/>
                <a:cs typeface="Microsoft Sans Serif"/>
              </a:rPr>
              <a:t> </a:t>
            </a:r>
            <a:r>
              <a:rPr sz="750" spc="20" dirty="0">
                <a:latin typeface="Microsoft Sans Serif"/>
                <a:cs typeface="Microsoft Sans Serif"/>
              </a:rPr>
              <a:t>del</a:t>
            </a:r>
            <a:r>
              <a:rPr sz="750" spc="-5" dirty="0">
                <a:latin typeface="Microsoft Sans Serif"/>
                <a:cs typeface="Microsoft Sans Serif"/>
              </a:rPr>
              <a:t> </a:t>
            </a:r>
            <a:r>
              <a:rPr sz="750" spc="30" dirty="0">
                <a:latin typeface="Microsoft Sans Serif"/>
                <a:cs typeface="Microsoft Sans Serif"/>
              </a:rPr>
              <a:t>generador</a:t>
            </a:r>
            <a:r>
              <a:rPr sz="750" spc="-5" dirty="0">
                <a:latin typeface="Microsoft Sans Serif"/>
                <a:cs typeface="Microsoft Sans Serif"/>
              </a:rPr>
              <a:t> </a:t>
            </a:r>
            <a:r>
              <a:rPr sz="750" spc="25" dirty="0">
                <a:latin typeface="Microsoft Sans Serif"/>
                <a:cs typeface="Microsoft Sans Serif"/>
              </a:rPr>
              <a:t>de</a:t>
            </a:r>
            <a:r>
              <a:rPr sz="750" spc="-5" dirty="0">
                <a:latin typeface="Microsoft Sans Serif"/>
                <a:cs typeface="Microsoft Sans Serif"/>
              </a:rPr>
              <a:t> </a:t>
            </a:r>
            <a:r>
              <a:rPr sz="750" spc="30" dirty="0">
                <a:latin typeface="Microsoft Sans Serif"/>
                <a:cs typeface="Microsoft Sans Serif"/>
              </a:rPr>
              <a:t>turbina.</a:t>
            </a:r>
            <a:endParaRPr sz="750">
              <a:latin typeface="Microsoft Sans Serif"/>
              <a:cs typeface="Microsoft Sans Serif"/>
            </a:endParaRPr>
          </a:p>
        </p:txBody>
      </p:sp>
      <p:sp>
        <p:nvSpPr>
          <p:cNvPr id="8" name="object 8"/>
          <p:cNvSpPr txBox="1"/>
          <p:nvPr/>
        </p:nvSpPr>
        <p:spPr>
          <a:xfrm>
            <a:off x="9100214" y="602453"/>
            <a:ext cx="7181221" cy="166841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 marR="5080">
              <a:lnSpc>
                <a:spcPct val="142900"/>
              </a:lnSpc>
              <a:spcBef>
                <a:spcPts val="100"/>
              </a:spcBef>
            </a:pPr>
            <a:r>
              <a:rPr sz="700" spc="25" dirty="0">
                <a:latin typeface="Microsoft Sans Serif"/>
                <a:cs typeface="Microsoft Sans Serif"/>
              </a:rPr>
              <a:t>protección</a:t>
            </a:r>
            <a:r>
              <a:rPr sz="700" dirty="0">
                <a:latin typeface="Microsoft Sans Serif"/>
                <a:cs typeface="Microsoft Sans Serif"/>
              </a:rPr>
              <a:t> </a:t>
            </a:r>
            <a:r>
              <a:rPr sz="700" spc="30" dirty="0">
                <a:latin typeface="Microsoft Sans Serif"/>
                <a:cs typeface="Microsoft Sans Serif"/>
              </a:rPr>
              <a:t>redundante</a:t>
            </a:r>
            <a:r>
              <a:rPr sz="700" spc="5" dirty="0">
                <a:latin typeface="Microsoft Sans Serif"/>
                <a:cs typeface="Microsoft Sans Serif"/>
              </a:rPr>
              <a:t> </a:t>
            </a:r>
            <a:r>
              <a:rPr sz="700" spc="25" dirty="0">
                <a:latin typeface="Microsoft Sans Serif"/>
                <a:cs typeface="Microsoft Sans Serif"/>
              </a:rPr>
              <a:t>utilizando</a:t>
            </a:r>
            <a:r>
              <a:rPr sz="700" dirty="0">
                <a:latin typeface="Microsoft Sans Serif"/>
                <a:cs typeface="Microsoft Sans Serif"/>
              </a:rPr>
              <a:t> </a:t>
            </a:r>
            <a:r>
              <a:rPr sz="700" spc="20" dirty="0">
                <a:latin typeface="Microsoft Sans Serif"/>
                <a:cs typeface="Microsoft Sans Serif"/>
              </a:rPr>
              <a:t>funciones</a:t>
            </a:r>
            <a:r>
              <a:rPr sz="700" spc="5" dirty="0">
                <a:latin typeface="Microsoft Sans Serif"/>
                <a:cs typeface="Microsoft Sans Serif"/>
              </a:rPr>
              <a:t> </a:t>
            </a:r>
            <a:r>
              <a:rPr sz="700" spc="20" dirty="0">
                <a:latin typeface="Microsoft Sans Serif"/>
                <a:cs typeface="Microsoft Sans Serif"/>
              </a:rPr>
              <a:t>alternativas</a:t>
            </a:r>
            <a:r>
              <a:rPr sz="700" spc="5" dirty="0">
                <a:latin typeface="Microsoft Sans Serif"/>
                <a:cs typeface="Microsoft Sans Serif"/>
              </a:rPr>
              <a:t> </a:t>
            </a:r>
            <a:r>
              <a:rPr sz="700" spc="30" dirty="0">
                <a:latin typeface="Microsoft Sans Serif"/>
                <a:cs typeface="Microsoft Sans Serif"/>
              </a:rPr>
              <a:t>como</a:t>
            </a:r>
            <a:r>
              <a:rPr sz="700" dirty="0">
                <a:latin typeface="Microsoft Sans Serif"/>
                <a:cs typeface="Microsoft Sans Serif"/>
              </a:rPr>
              <a:t> </a:t>
            </a:r>
            <a:r>
              <a:rPr sz="700" spc="30" dirty="0">
                <a:latin typeface="Microsoft Sans Serif"/>
                <a:cs typeface="Microsoft Sans Serif"/>
              </a:rPr>
              <a:t>medio</a:t>
            </a:r>
            <a:r>
              <a:rPr sz="700" spc="5" dirty="0">
                <a:latin typeface="Microsoft Sans Serif"/>
                <a:cs typeface="Microsoft Sans Serif"/>
              </a:rPr>
              <a:t> </a:t>
            </a:r>
            <a:r>
              <a:rPr sz="700" spc="25" dirty="0">
                <a:latin typeface="Microsoft Sans Serif"/>
                <a:cs typeface="Microsoft Sans Serif"/>
              </a:rPr>
              <a:t>para </a:t>
            </a:r>
            <a:r>
              <a:rPr sz="700" spc="-170" dirty="0">
                <a:latin typeface="Microsoft Sans Serif"/>
                <a:cs typeface="Microsoft Sans Serif"/>
              </a:rPr>
              <a:t> </a:t>
            </a:r>
            <a:r>
              <a:rPr sz="700" spc="35" dirty="0">
                <a:latin typeface="Microsoft Sans Serif"/>
                <a:cs typeface="Microsoft Sans Serif"/>
              </a:rPr>
              <a:t>mejorar</a:t>
            </a:r>
            <a:r>
              <a:rPr sz="700" spc="-10" dirty="0">
                <a:latin typeface="Microsoft Sans Serif"/>
                <a:cs typeface="Microsoft Sans Serif"/>
              </a:rPr>
              <a:t> </a:t>
            </a:r>
            <a:r>
              <a:rPr sz="700" spc="10" dirty="0">
                <a:latin typeface="Microsoft Sans Serif"/>
                <a:cs typeface="Microsoft Sans Serif"/>
              </a:rPr>
              <a:t>la</a:t>
            </a:r>
            <a:r>
              <a:rPr sz="700" spc="-5" dirty="0">
                <a:latin typeface="Microsoft Sans Serif"/>
                <a:cs typeface="Microsoft Sans Serif"/>
              </a:rPr>
              <a:t> </a:t>
            </a:r>
            <a:r>
              <a:rPr sz="700" spc="20" dirty="0">
                <a:latin typeface="Microsoft Sans Serif"/>
                <a:cs typeface="Microsoft Sans Serif"/>
              </a:rPr>
              <a:t>confiabilidad.</a:t>
            </a:r>
            <a:endParaRPr sz="700">
              <a:latin typeface="Microsoft Sans Serif"/>
              <a:cs typeface="Microsoft Sans Serif"/>
            </a:endParaRPr>
          </a:p>
        </p:txBody>
      </p:sp>
      <p:sp>
        <p:nvSpPr>
          <p:cNvPr id="9" name="object 9"/>
          <p:cNvSpPr txBox="1"/>
          <p:nvPr/>
        </p:nvSpPr>
        <p:spPr>
          <a:xfrm>
            <a:off x="11543693" y="1090672"/>
            <a:ext cx="2365012" cy="151323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sz="900" spc="35" dirty="0">
                <a:latin typeface="Microsoft Sans Serif"/>
                <a:cs typeface="Microsoft Sans Serif"/>
              </a:rPr>
              <a:t>III.</a:t>
            </a:r>
            <a:r>
              <a:rPr sz="900" spc="-10" dirty="0">
                <a:latin typeface="Microsoft Sans Serif"/>
                <a:cs typeface="Microsoft Sans Serif"/>
              </a:rPr>
              <a:t> </a:t>
            </a:r>
            <a:r>
              <a:rPr sz="900" spc="-30" dirty="0">
                <a:latin typeface="Microsoft Sans Serif"/>
                <a:cs typeface="Microsoft Sans Serif"/>
              </a:rPr>
              <a:t>MGPS-</a:t>
            </a:r>
            <a:r>
              <a:rPr sz="900" spc="-50" dirty="0">
                <a:latin typeface="Microsoft Sans Serif"/>
                <a:cs typeface="Microsoft Sans Serif"/>
              </a:rPr>
              <a:t>T</a:t>
            </a:r>
            <a:r>
              <a:rPr sz="700" spc="-30" dirty="0">
                <a:latin typeface="Microsoft Sans Serif"/>
                <a:cs typeface="Microsoft Sans Serif"/>
              </a:rPr>
              <a:t>ESTANDO</a:t>
            </a:r>
            <a:endParaRPr sz="700">
              <a:latin typeface="Microsoft Sans Serif"/>
              <a:cs typeface="Microsoft Sans Serif"/>
            </a:endParaRPr>
          </a:p>
        </p:txBody>
      </p:sp>
      <p:sp>
        <p:nvSpPr>
          <p:cNvPr id="10" name="object 10"/>
          <p:cNvSpPr txBox="1"/>
          <p:nvPr/>
        </p:nvSpPr>
        <p:spPr>
          <a:xfrm>
            <a:off x="9100215" y="1338573"/>
            <a:ext cx="7413486" cy="3956339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16205" indent="-104139">
              <a:lnSpc>
                <a:spcPct val="100000"/>
              </a:lnSpc>
              <a:spcBef>
                <a:spcPts val="100"/>
              </a:spcBef>
              <a:buAutoNum type="alphaUcPeriod"/>
              <a:tabLst>
                <a:tab pos="116839" algn="l"/>
              </a:tabLst>
            </a:pPr>
            <a:r>
              <a:rPr sz="700" spc="10" dirty="0">
                <a:latin typeface="Microsoft Sans Serif"/>
                <a:cs typeface="Microsoft Sans Serif"/>
              </a:rPr>
              <a:t>Pruebas</a:t>
            </a:r>
            <a:r>
              <a:rPr sz="700" spc="-25" dirty="0">
                <a:latin typeface="Microsoft Sans Serif"/>
                <a:cs typeface="Microsoft Sans Serif"/>
              </a:rPr>
              <a:t> </a:t>
            </a:r>
            <a:r>
              <a:rPr sz="700" spc="20" dirty="0">
                <a:latin typeface="Microsoft Sans Serif"/>
                <a:cs typeface="Microsoft Sans Serif"/>
              </a:rPr>
              <a:t>de</a:t>
            </a:r>
            <a:r>
              <a:rPr sz="700" spc="-20" dirty="0">
                <a:latin typeface="Microsoft Sans Serif"/>
                <a:cs typeface="Microsoft Sans Serif"/>
              </a:rPr>
              <a:t> </a:t>
            </a:r>
            <a:r>
              <a:rPr sz="700" spc="15" dirty="0">
                <a:latin typeface="Microsoft Sans Serif"/>
                <a:cs typeface="Microsoft Sans Serif"/>
              </a:rPr>
              <a:t>evaluación</a:t>
            </a:r>
            <a:endParaRPr sz="700">
              <a:latin typeface="Microsoft Sans Serif"/>
              <a:cs typeface="Microsoft Sans Serif"/>
            </a:endParaRPr>
          </a:p>
          <a:p>
            <a:pPr marL="12700" marR="5080" indent="153670">
              <a:lnSpc>
                <a:spcPct val="133300"/>
              </a:lnSpc>
              <a:spcBef>
                <a:spcPts val="250"/>
              </a:spcBef>
            </a:pPr>
            <a:r>
              <a:rPr sz="750" spc="-15" dirty="0">
                <a:latin typeface="Microsoft Sans Serif"/>
                <a:cs typeface="Microsoft Sans Serif"/>
              </a:rPr>
              <a:t>Las </a:t>
            </a:r>
            <a:r>
              <a:rPr sz="750" spc="25" dirty="0">
                <a:latin typeface="Microsoft Sans Serif"/>
                <a:cs typeface="Microsoft Sans Serif"/>
              </a:rPr>
              <a:t>pruebas de </a:t>
            </a:r>
            <a:r>
              <a:rPr sz="750" spc="15" dirty="0">
                <a:latin typeface="Microsoft Sans Serif"/>
                <a:cs typeface="Microsoft Sans Serif"/>
              </a:rPr>
              <a:t>evaluación </a:t>
            </a:r>
            <a:r>
              <a:rPr sz="750" spc="10" dirty="0">
                <a:latin typeface="Microsoft Sans Serif"/>
                <a:cs typeface="Microsoft Sans Serif"/>
              </a:rPr>
              <a:t>realizadas </a:t>
            </a:r>
            <a:r>
              <a:rPr sz="750" spc="45" dirty="0">
                <a:latin typeface="Microsoft Sans Serif"/>
                <a:cs typeface="Microsoft Sans Serif"/>
              </a:rPr>
              <a:t>por </a:t>
            </a:r>
            <a:r>
              <a:rPr sz="750" spc="10" dirty="0">
                <a:latin typeface="Microsoft Sans Serif"/>
                <a:cs typeface="Microsoft Sans Serif"/>
              </a:rPr>
              <a:t>el </a:t>
            </a:r>
            <a:r>
              <a:rPr sz="750" spc="25" dirty="0">
                <a:latin typeface="Microsoft Sans Serif"/>
                <a:cs typeface="Microsoft Sans Serif"/>
              </a:rPr>
              <a:t>usuario </a:t>
            </a:r>
            <a:r>
              <a:rPr sz="750" spc="35" dirty="0">
                <a:latin typeface="Microsoft Sans Serif"/>
                <a:cs typeface="Microsoft Sans Serif"/>
              </a:rPr>
              <a:t>o </a:t>
            </a:r>
            <a:r>
              <a:rPr sz="750" spc="45" dirty="0">
                <a:latin typeface="Microsoft Sans Serif"/>
                <a:cs typeface="Microsoft Sans Serif"/>
              </a:rPr>
              <a:t>un </a:t>
            </a:r>
            <a:r>
              <a:rPr sz="750" spc="30" dirty="0">
                <a:latin typeface="Microsoft Sans Serif"/>
                <a:cs typeface="Microsoft Sans Serif"/>
              </a:rPr>
              <a:t>tercero </a:t>
            </a:r>
            <a:r>
              <a:rPr sz="750" spc="35" dirty="0">
                <a:latin typeface="Microsoft Sans Serif"/>
                <a:cs typeface="Microsoft Sans Serif"/>
              </a:rPr>
              <a:t> proporcionan </a:t>
            </a:r>
            <a:r>
              <a:rPr sz="750" spc="20" dirty="0">
                <a:latin typeface="Microsoft Sans Serif"/>
                <a:cs typeface="Microsoft Sans Serif"/>
              </a:rPr>
              <a:t>antecedentes </a:t>
            </a:r>
            <a:r>
              <a:rPr sz="750" spc="5" dirty="0">
                <a:latin typeface="Microsoft Sans Serif"/>
                <a:cs typeface="Microsoft Sans Serif"/>
              </a:rPr>
              <a:t>y </a:t>
            </a:r>
            <a:r>
              <a:rPr sz="750" spc="30" dirty="0">
                <a:latin typeface="Microsoft Sans Serif"/>
                <a:cs typeface="Microsoft Sans Serif"/>
              </a:rPr>
              <a:t>comprensión demostrados </a:t>
            </a:r>
            <a:r>
              <a:rPr sz="750" spc="25" dirty="0">
                <a:latin typeface="Microsoft Sans Serif"/>
                <a:cs typeface="Microsoft Sans Serif"/>
              </a:rPr>
              <a:t>de </a:t>
            </a:r>
            <a:r>
              <a:rPr sz="750" dirty="0">
                <a:latin typeface="Microsoft Sans Serif"/>
                <a:cs typeface="Microsoft Sans Serif"/>
              </a:rPr>
              <a:t>las </a:t>
            </a:r>
            <a:r>
              <a:rPr sz="750" spc="5" dirty="0">
                <a:latin typeface="Microsoft Sans Serif"/>
                <a:cs typeface="Microsoft Sans Serif"/>
              </a:rPr>
              <a:t> </a:t>
            </a:r>
            <a:r>
              <a:rPr sz="750" spc="20" dirty="0">
                <a:latin typeface="Microsoft Sans Serif"/>
                <a:cs typeface="Microsoft Sans Serif"/>
              </a:rPr>
              <a:t>funciones </a:t>
            </a:r>
            <a:r>
              <a:rPr sz="750" spc="5" dirty="0">
                <a:latin typeface="Microsoft Sans Serif"/>
                <a:cs typeface="Microsoft Sans Serif"/>
              </a:rPr>
              <a:t>y </a:t>
            </a:r>
            <a:r>
              <a:rPr sz="750" spc="10" dirty="0">
                <a:latin typeface="Microsoft Sans Serif"/>
                <a:cs typeface="Microsoft Sans Serif"/>
              </a:rPr>
              <a:t>el </a:t>
            </a:r>
            <a:r>
              <a:rPr sz="750" spc="35" dirty="0">
                <a:latin typeface="Microsoft Sans Serif"/>
                <a:cs typeface="Microsoft Sans Serif"/>
              </a:rPr>
              <a:t>rendimiento </a:t>
            </a:r>
            <a:r>
              <a:rPr sz="750" spc="20" dirty="0">
                <a:latin typeface="Microsoft Sans Serif"/>
                <a:cs typeface="Microsoft Sans Serif"/>
              </a:rPr>
              <a:t>del </a:t>
            </a:r>
            <a:r>
              <a:rPr sz="750" spc="-25" dirty="0">
                <a:latin typeface="Microsoft Sans Serif"/>
                <a:cs typeface="Microsoft Sans Serif"/>
              </a:rPr>
              <a:t>MGPS. </a:t>
            </a:r>
            <a:r>
              <a:rPr sz="750" dirty="0">
                <a:latin typeface="Microsoft Sans Serif"/>
                <a:cs typeface="Microsoft Sans Serif"/>
              </a:rPr>
              <a:t>Esto </a:t>
            </a:r>
            <a:r>
              <a:rPr sz="750" spc="30" dirty="0">
                <a:latin typeface="Microsoft Sans Serif"/>
                <a:cs typeface="Microsoft Sans Serif"/>
              </a:rPr>
              <a:t>optimiza </a:t>
            </a:r>
            <a:r>
              <a:rPr sz="750" spc="10" dirty="0">
                <a:latin typeface="Microsoft Sans Serif"/>
                <a:cs typeface="Microsoft Sans Serif"/>
              </a:rPr>
              <a:t>la </a:t>
            </a:r>
            <a:r>
              <a:rPr sz="750" spc="20" dirty="0">
                <a:latin typeface="Microsoft Sans Serif"/>
                <a:cs typeface="Microsoft Sans Serif"/>
              </a:rPr>
              <a:t>utilización del </a:t>
            </a:r>
            <a:r>
              <a:rPr sz="750" spc="25" dirty="0">
                <a:latin typeface="Microsoft Sans Serif"/>
                <a:cs typeface="Microsoft Sans Serif"/>
              </a:rPr>
              <a:t> </a:t>
            </a:r>
            <a:r>
              <a:rPr sz="750" spc="-30" dirty="0">
                <a:latin typeface="Microsoft Sans Serif"/>
                <a:cs typeface="Microsoft Sans Serif"/>
              </a:rPr>
              <a:t>MGPS </a:t>
            </a:r>
            <a:r>
              <a:rPr sz="750" spc="25" dirty="0">
                <a:latin typeface="Microsoft Sans Serif"/>
                <a:cs typeface="Microsoft Sans Serif"/>
              </a:rPr>
              <a:t>en </a:t>
            </a:r>
            <a:r>
              <a:rPr sz="750" spc="10" dirty="0">
                <a:latin typeface="Microsoft Sans Serif"/>
                <a:cs typeface="Microsoft Sans Serif"/>
              </a:rPr>
              <a:t>el </a:t>
            </a:r>
            <a:r>
              <a:rPr sz="750" spc="25" dirty="0">
                <a:latin typeface="Microsoft Sans Serif"/>
                <a:cs typeface="Microsoft Sans Serif"/>
              </a:rPr>
              <a:t>sentido de </a:t>
            </a:r>
            <a:r>
              <a:rPr sz="750" spc="30" dirty="0">
                <a:latin typeface="Microsoft Sans Serif"/>
                <a:cs typeface="Microsoft Sans Serif"/>
              </a:rPr>
              <a:t>que </a:t>
            </a:r>
            <a:r>
              <a:rPr sz="750" spc="10" dirty="0">
                <a:latin typeface="Microsoft Sans Serif"/>
                <a:cs typeface="Microsoft Sans Serif"/>
              </a:rPr>
              <a:t>la </a:t>
            </a:r>
            <a:r>
              <a:rPr sz="750" spc="30" dirty="0">
                <a:latin typeface="Microsoft Sans Serif"/>
                <a:cs typeface="Microsoft Sans Serif"/>
              </a:rPr>
              <a:t>comprensión obtenida </a:t>
            </a:r>
            <a:r>
              <a:rPr sz="750" spc="25" dirty="0">
                <a:latin typeface="Microsoft Sans Serif"/>
                <a:cs typeface="Microsoft Sans Serif"/>
              </a:rPr>
              <a:t>de </a:t>
            </a:r>
            <a:r>
              <a:rPr sz="750" dirty="0">
                <a:latin typeface="Microsoft Sans Serif"/>
                <a:cs typeface="Microsoft Sans Serif"/>
              </a:rPr>
              <a:t>las </a:t>
            </a:r>
            <a:r>
              <a:rPr sz="750" spc="25" dirty="0">
                <a:latin typeface="Microsoft Sans Serif"/>
                <a:cs typeface="Microsoft Sans Serif"/>
              </a:rPr>
              <a:t>pruebas </a:t>
            </a:r>
            <a:r>
              <a:rPr sz="750" spc="30" dirty="0">
                <a:latin typeface="Microsoft Sans Serif"/>
                <a:cs typeface="Microsoft Sans Serif"/>
              </a:rPr>
              <a:t> </a:t>
            </a:r>
            <a:r>
              <a:rPr sz="750" spc="20" dirty="0">
                <a:latin typeface="Microsoft Sans Serif"/>
                <a:cs typeface="Microsoft Sans Serif"/>
              </a:rPr>
              <a:t>ayuda</a:t>
            </a:r>
            <a:r>
              <a:rPr sz="750" dirty="0">
                <a:latin typeface="Microsoft Sans Serif"/>
                <a:cs typeface="Microsoft Sans Serif"/>
              </a:rPr>
              <a:t> a</a:t>
            </a:r>
            <a:r>
              <a:rPr sz="750" spc="5" dirty="0">
                <a:latin typeface="Microsoft Sans Serif"/>
                <a:cs typeface="Microsoft Sans Serif"/>
              </a:rPr>
              <a:t> </a:t>
            </a:r>
            <a:r>
              <a:rPr sz="750" spc="35" dirty="0">
                <a:latin typeface="Microsoft Sans Serif"/>
                <a:cs typeface="Microsoft Sans Serif"/>
              </a:rPr>
              <a:t>determinar</a:t>
            </a:r>
            <a:r>
              <a:rPr sz="750" spc="5" dirty="0">
                <a:latin typeface="Microsoft Sans Serif"/>
                <a:cs typeface="Microsoft Sans Serif"/>
              </a:rPr>
              <a:t> </a:t>
            </a:r>
            <a:r>
              <a:rPr sz="750" spc="10" dirty="0">
                <a:latin typeface="Microsoft Sans Serif"/>
                <a:cs typeface="Microsoft Sans Serif"/>
              </a:rPr>
              <a:t>los</a:t>
            </a:r>
            <a:r>
              <a:rPr sz="750" dirty="0">
                <a:latin typeface="Microsoft Sans Serif"/>
                <a:cs typeface="Microsoft Sans Serif"/>
              </a:rPr>
              <a:t> </a:t>
            </a:r>
            <a:r>
              <a:rPr sz="750" spc="25" dirty="0">
                <a:latin typeface="Microsoft Sans Serif"/>
                <a:cs typeface="Microsoft Sans Serif"/>
              </a:rPr>
              <a:t>requisitos</a:t>
            </a:r>
            <a:r>
              <a:rPr sz="750" spc="5" dirty="0">
                <a:latin typeface="Microsoft Sans Serif"/>
                <a:cs typeface="Microsoft Sans Serif"/>
              </a:rPr>
              <a:t> </a:t>
            </a:r>
            <a:r>
              <a:rPr sz="750" spc="25" dirty="0">
                <a:latin typeface="Microsoft Sans Serif"/>
                <a:cs typeface="Microsoft Sans Serif"/>
              </a:rPr>
              <a:t>para</a:t>
            </a:r>
            <a:r>
              <a:rPr sz="750" spc="5" dirty="0">
                <a:latin typeface="Microsoft Sans Serif"/>
                <a:cs typeface="Microsoft Sans Serif"/>
              </a:rPr>
              <a:t> </a:t>
            </a:r>
            <a:r>
              <a:rPr sz="750" spc="30" dirty="0">
                <a:latin typeface="Microsoft Sans Serif"/>
                <a:cs typeface="Microsoft Sans Serif"/>
              </a:rPr>
              <a:t>una</a:t>
            </a:r>
            <a:r>
              <a:rPr sz="750" dirty="0">
                <a:latin typeface="Microsoft Sans Serif"/>
                <a:cs typeface="Microsoft Sans Serif"/>
              </a:rPr>
              <a:t> </a:t>
            </a:r>
            <a:r>
              <a:rPr sz="750" spc="25" dirty="0">
                <a:latin typeface="Microsoft Sans Serif"/>
                <a:cs typeface="Microsoft Sans Serif"/>
              </a:rPr>
              <a:t>confiabilidad</a:t>
            </a:r>
            <a:r>
              <a:rPr sz="750" spc="5" dirty="0">
                <a:latin typeface="Microsoft Sans Serif"/>
                <a:cs typeface="Microsoft Sans Serif"/>
              </a:rPr>
              <a:t> </a:t>
            </a:r>
            <a:r>
              <a:rPr sz="750" spc="15" dirty="0">
                <a:latin typeface="Microsoft Sans Serif"/>
                <a:cs typeface="Microsoft Sans Serif"/>
              </a:rPr>
              <a:t>aceptable</a:t>
            </a:r>
            <a:r>
              <a:rPr sz="750" spc="5" dirty="0">
                <a:latin typeface="Microsoft Sans Serif"/>
                <a:cs typeface="Microsoft Sans Serif"/>
              </a:rPr>
              <a:t> </a:t>
            </a:r>
            <a:r>
              <a:rPr sz="750" spc="25" dirty="0">
                <a:latin typeface="Microsoft Sans Serif"/>
                <a:cs typeface="Microsoft Sans Serif"/>
              </a:rPr>
              <a:t>(por </a:t>
            </a:r>
            <a:r>
              <a:rPr sz="750" spc="-185" dirty="0">
                <a:latin typeface="Microsoft Sans Serif"/>
                <a:cs typeface="Microsoft Sans Serif"/>
              </a:rPr>
              <a:t> </a:t>
            </a:r>
            <a:r>
              <a:rPr sz="750" spc="25" dirty="0">
                <a:latin typeface="Microsoft Sans Serif"/>
                <a:cs typeface="Microsoft Sans Serif"/>
              </a:rPr>
              <a:t>ejemplo, </a:t>
            </a:r>
            <a:r>
              <a:rPr sz="750" spc="30" dirty="0">
                <a:latin typeface="Microsoft Sans Serif"/>
                <a:cs typeface="Microsoft Sans Serif"/>
              </a:rPr>
              <a:t>qué </a:t>
            </a:r>
            <a:r>
              <a:rPr sz="750" spc="20" dirty="0">
                <a:latin typeface="Microsoft Sans Serif"/>
                <a:cs typeface="Microsoft Sans Serif"/>
              </a:rPr>
              <a:t>funciones, </a:t>
            </a:r>
            <a:r>
              <a:rPr sz="750" dirty="0">
                <a:latin typeface="Microsoft Sans Serif"/>
                <a:cs typeface="Microsoft Sans Serif"/>
              </a:rPr>
              <a:t>si </a:t>
            </a:r>
            <a:r>
              <a:rPr sz="750" spc="25" dirty="0">
                <a:latin typeface="Microsoft Sans Serif"/>
                <a:cs typeface="Microsoft Sans Serif"/>
              </a:rPr>
              <a:t>corresponde, deben </a:t>
            </a:r>
            <a:r>
              <a:rPr sz="750" spc="15" dirty="0">
                <a:latin typeface="Microsoft Sans Serif"/>
                <a:cs typeface="Microsoft Sans Serif"/>
              </a:rPr>
              <a:t>duplicarse) </a:t>
            </a:r>
            <a:r>
              <a:rPr sz="750" spc="5" dirty="0">
                <a:latin typeface="Microsoft Sans Serif"/>
                <a:cs typeface="Microsoft Sans Serif"/>
              </a:rPr>
              <a:t>y </a:t>
            </a:r>
            <a:r>
              <a:rPr sz="750" spc="10" dirty="0">
                <a:latin typeface="Microsoft Sans Serif"/>
                <a:cs typeface="Microsoft Sans Serif"/>
              </a:rPr>
              <a:t>los </a:t>
            </a:r>
            <a:r>
              <a:rPr sz="750" spc="15" dirty="0">
                <a:latin typeface="Microsoft Sans Serif"/>
                <a:cs typeface="Microsoft Sans Serif"/>
              </a:rPr>
              <a:t> </a:t>
            </a:r>
            <a:r>
              <a:rPr sz="750" spc="30" dirty="0">
                <a:latin typeface="Microsoft Sans Serif"/>
                <a:cs typeface="Microsoft Sans Serif"/>
              </a:rPr>
              <a:t>procedimientos</a:t>
            </a:r>
            <a:r>
              <a:rPr sz="750" spc="-5" dirty="0">
                <a:latin typeface="Microsoft Sans Serif"/>
                <a:cs typeface="Microsoft Sans Serif"/>
              </a:rPr>
              <a:t> </a:t>
            </a:r>
            <a:r>
              <a:rPr sz="750" spc="25" dirty="0">
                <a:latin typeface="Microsoft Sans Serif"/>
                <a:cs typeface="Microsoft Sans Serif"/>
              </a:rPr>
              <a:t>de</a:t>
            </a:r>
            <a:r>
              <a:rPr sz="750" spc="-5" dirty="0">
                <a:latin typeface="Microsoft Sans Serif"/>
                <a:cs typeface="Microsoft Sans Serif"/>
              </a:rPr>
              <a:t> </a:t>
            </a:r>
            <a:r>
              <a:rPr sz="750" spc="20" dirty="0">
                <a:latin typeface="Microsoft Sans Serif"/>
                <a:cs typeface="Microsoft Sans Serif"/>
              </a:rPr>
              <a:t>puesta</a:t>
            </a:r>
            <a:r>
              <a:rPr sz="750" spc="-5" dirty="0">
                <a:latin typeface="Microsoft Sans Serif"/>
                <a:cs typeface="Microsoft Sans Serif"/>
              </a:rPr>
              <a:t> </a:t>
            </a:r>
            <a:r>
              <a:rPr sz="750" spc="25" dirty="0">
                <a:latin typeface="Microsoft Sans Serif"/>
                <a:cs typeface="Microsoft Sans Serif"/>
              </a:rPr>
              <a:t>en</a:t>
            </a:r>
            <a:r>
              <a:rPr sz="750" dirty="0">
                <a:latin typeface="Microsoft Sans Serif"/>
                <a:cs typeface="Microsoft Sans Serif"/>
              </a:rPr>
              <a:t> </a:t>
            </a:r>
            <a:r>
              <a:rPr sz="750" spc="15" dirty="0">
                <a:latin typeface="Microsoft Sans Serif"/>
                <a:cs typeface="Microsoft Sans Serif"/>
              </a:rPr>
              <a:t>servicio</a:t>
            </a:r>
            <a:r>
              <a:rPr sz="750" spc="-5" dirty="0">
                <a:latin typeface="Microsoft Sans Serif"/>
                <a:cs typeface="Microsoft Sans Serif"/>
              </a:rPr>
              <a:t> </a:t>
            </a:r>
            <a:r>
              <a:rPr sz="750" spc="5" dirty="0">
                <a:latin typeface="Microsoft Sans Serif"/>
                <a:cs typeface="Microsoft Sans Serif"/>
              </a:rPr>
              <a:t>y</a:t>
            </a:r>
            <a:r>
              <a:rPr sz="750" spc="-5" dirty="0">
                <a:latin typeface="Microsoft Sans Serif"/>
                <a:cs typeface="Microsoft Sans Serif"/>
              </a:rPr>
              <a:t> </a:t>
            </a:r>
            <a:r>
              <a:rPr sz="750" spc="35" dirty="0">
                <a:latin typeface="Microsoft Sans Serif"/>
                <a:cs typeface="Microsoft Sans Serif"/>
              </a:rPr>
              <a:t>mantenimiento</a:t>
            </a:r>
            <a:r>
              <a:rPr sz="750" dirty="0">
                <a:latin typeface="Microsoft Sans Serif"/>
                <a:cs typeface="Microsoft Sans Serif"/>
              </a:rPr>
              <a:t> </a:t>
            </a:r>
            <a:r>
              <a:rPr sz="750" spc="10" dirty="0">
                <a:latin typeface="Microsoft Sans Serif"/>
                <a:cs typeface="Microsoft Sans Serif"/>
              </a:rPr>
              <a:t>aplicables.</a:t>
            </a:r>
            <a:endParaRPr sz="750">
              <a:latin typeface="Microsoft Sans Serif"/>
              <a:cs typeface="Microsoft Sans Serif"/>
            </a:endParaRPr>
          </a:p>
          <a:p>
            <a:pPr>
              <a:lnSpc>
                <a:spcPct val="100000"/>
              </a:lnSpc>
              <a:spcBef>
                <a:spcPts val="50"/>
              </a:spcBef>
            </a:pPr>
            <a:endParaRPr sz="750">
              <a:latin typeface="Microsoft Sans Serif"/>
              <a:cs typeface="Microsoft Sans Serif"/>
            </a:endParaRPr>
          </a:p>
          <a:p>
            <a:pPr marL="124460" indent="-112395">
              <a:lnSpc>
                <a:spcPct val="100000"/>
              </a:lnSpc>
              <a:buAutoNum type="alphaUcPeriod" startAt="2"/>
              <a:tabLst>
                <a:tab pos="125095" algn="l"/>
              </a:tabLst>
            </a:pPr>
            <a:r>
              <a:rPr sz="750" spc="10" dirty="0">
                <a:latin typeface="Microsoft Sans Serif"/>
                <a:cs typeface="Microsoft Sans Serif"/>
              </a:rPr>
              <a:t>Pruebas</a:t>
            </a:r>
            <a:r>
              <a:rPr sz="750" spc="-15" dirty="0">
                <a:latin typeface="Microsoft Sans Serif"/>
                <a:cs typeface="Microsoft Sans Serif"/>
              </a:rPr>
              <a:t> </a:t>
            </a:r>
            <a:r>
              <a:rPr sz="750" spc="25" dirty="0">
                <a:latin typeface="Microsoft Sans Serif"/>
                <a:cs typeface="Microsoft Sans Serif"/>
              </a:rPr>
              <a:t>de</a:t>
            </a:r>
            <a:r>
              <a:rPr sz="750" spc="-15" dirty="0">
                <a:latin typeface="Microsoft Sans Serif"/>
                <a:cs typeface="Microsoft Sans Serif"/>
              </a:rPr>
              <a:t> </a:t>
            </a:r>
            <a:r>
              <a:rPr sz="750" spc="15" dirty="0">
                <a:latin typeface="Microsoft Sans Serif"/>
                <a:cs typeface="Microsoft Sans Serif"/>
              </a:rPr>
              <a:t>aceptación</a:t>
            </a:r>
            <a:endParaRPr sz="750">
              <a:latin typeface="Microsoft Sans Serif"/>
              <a:cs typeface="Microsoft Sans Serif"/>
            </a:endParaRPr>
          </a:p>
          <a:p>
            <a:pPr marL="166370">
              <a:lnSpc>
                <a:spcPct val="100000"/>
              </a:lnSpc>
              <a:spcBef>
                <a:spcPts val="550"/>
              </a:spcBef>
            </a:pPr>
            <a:r>
              <a:rPr sz="750" spc="25" dirty="0">
                <a:latin typeface="Microsoft Sans Serif"/>
                <a:cs typeface="Microsoft Sans Serif"/>
              </a:rPr>
              <a:t>Muchos</a:t>
            </a:r>
            <a:r>
              <a:rPr sz="750" spc="-5" dirty="0">
                <a:latin typeface="Microsoft Sans Serif"/>
                <a:cs typeface="Microsoft Sans Serif"/>
              </a:rPr>
              <a:t> </a:t>
            </a:r>
            <a:r>
              <a:rPr sz="750" spc="20" dirty="0">
                <a:latin typeface="Microsoft Sans Serif"/>
                <a:cs typeface="Microsoft Sans Serif"/>
              </a:rPr>
              <a:t>usuarios</a:t>
            </a:r>
            <a:r>
              <a:rPr sz="750" spc="-5" dirty="0">
                <a:latin typeface="Microsoft Sans Serif"/>
                <a:cs typeface="Microsoft Sans Serif"/>
              </a:rPr>
              <a:t> </a:t>
            </a:r>
            <a:r>
              <a:rPr sz="750" spc="30" dirty="0">
                <a:latin typeface="Microsoft Sans Serif"/>
                <a:cs typeface="Microsoft Sans Serif"/>
              </a:rPr>
              <a:t>someten</a:t>
            </a:r>
            <a:r>
              <a:rPr sz="750" spc="-5" dirty="0">
                <a:latin typeface="Microsoft Sans Serif"/>
                <a:cs typeface="Microsoft Sans Serif"/>
              </a:rPr>
              <a:t> </a:t>
            </a:r>
            <a:r>
              <a:rPr sz="750" spc="30" dirty="0">
                <a:latin typeface="Microsoft Sans Serif"/>
                <a:cs typeface="Microsoft Sans Serif"/>
              </a:rPr>
              <a:t>todos</a:t>
            </a:r>
            <a:r>
              <a:rPr sz="750" spc="-5" dirty="0">
                <a:latin typeface="Microsoft Sans Serif"/>
                <a:cs typeface="Microsoft Sans Serif"/>
              </a:rPr>
              <a:t> </a:t>
            </a:r>
            <a:r>
              <a:rPr sz="750" spc="10" dirty="0">
                <a:latin typeface="Microsoft Sans Serif"/>
                <a:cs typeface="Microsoft Sans Serif"/>
              </a:rPr>
              <a:t>los</a:t>
            </a:r>
            <a:r>
              <a:rPr sz="750" spc="-5" dirty="0">
                <a:latin typeface="Microsoft Sans Serif"/>
                <a:cs typeface="Microsoft Sans Serif"/>
              </a:rPr>
              <a:t> </a:t>
            </a:r>
            <a:r>
              <a:rPr sz="750" spc="15" dirty="0">
                <a:latin typeface="Microsoft Sans Serif"/>
                <a:cs typeface="Microsoft Sans Serif"/>
              </a:rPr>
              <a:t>relés</a:t>
            </a:r>
            <a:r>
              <a:rPr sz="750" spc="-5" dirty="0">
                <a:latin typeface="Microsoft Sans Serif"/>
                <a:cs typeface="Microsoft Sans Serif"/>
              </a:rPr>
              <a:t> </a:t>
            </a:r>
            <a:r>
              <a:rPr sz="750" dirty="0">
                <a:latin typeface="Microsoft Sans Serif"/>
                <a:cs typeface="Microsoft Sans Serif"/>
              </a:rPr>
              <a:t>a</a:t>
            </a:r>
            <a:r>
              <a:rPr sz="750" spc="-5" dirty="0">
                <a:latin typeface="Microsoft Sans Serif"/>
                <a:cs typeface="Microsoft Sans Serif"/>
              </a:rPr>
              <a:t> </a:t>
            </a:r>
            <a:r>
              <a:rPr sz="750" spc="25" dirty="0">
                <a:latin typeface="Microsoft Sans Serif"/>
                <a:cs typeface="Microsoft Sans Serif"/>
              </a:rPr>
              <a:t>pruebas</a:t>
            </a:r>
            <a:r>
              <a:rPr sz="750" dirty="0">
                <a:latin typeface="Microsoft Sans Serif"/>
                <a:cs typeface="Microsoft Sans Serif"/>
              </a:rPr>
              <a:t> </a:t>
            </a:r>
            <a:r>
              <a:rPr sz="750" spc="25" dirty="0">
                <a:latin typeface="Microsoft Sans Serif"/>
                <a:cs typeface="Microsoft Sans Serif"/>
              </a:rPr>
              <a:t>de</a:t>
            </a:r>
            <a:r>
              <a:rPr sz="750" spc="-5" dirty="0">
                <a:latin typeface="Microsoft Sans Serif"/>
                <a:cs typeface="Microsoft Sans Serif"/>
              </a:rPr>
              <a:t> </a:t>
            </a:r>
            <a:r>
              <a:rPr sz="750" spc="15" dirty="0">
                <a:latin typeface="Microsoft Sans Serif"/>
                <a:cs typeface="Microsoft Sans Serif"/>
              </a:rPr>
              <a:t>aceptación.</a:t>
            </a:r>
            <a:endParaRPr sz="750">
              <a:latin typeface="Microsoft Sans Serif"/>
              <a:cs typeface="Microsoft Sans Serif"/>
            </a:endParaRPr>
          </a:p>
          <a:p>
            <a:pPr marL="12700" marR="11430">
              <a:lnSpc>
                <a:spcPct val="133500"/>
              </a:lnSpc>
            </a:pPr>
            <a:r>
              <a:rPr sz="750" spc="5" dirty="0">
                <a:latin typeface="Microsoft Sans Serif"/>
                <a:cs typeface="Microsoft Sans Serif"/>
              </a:rPr>
              <a:t>Con </a:t>
            </a:r>
            <a:r>
              <a:rPr sz="750" spc="45" dirty="0">
                <a:latin typeface="Microsoft Sans Serif"/>
                <a:cs typeface="Microsoft Sans Serif"/>
              </a:rPr>
              <a:t>un </a:t>
            </a:r>
            <a:r>
              <a:rPr sz="750" spc="-25" dirty="0">
                <a:latin typeface="Microsoft Sans Serif"/>
                <a:cs typeface="Microsoft Sans Serif"/>
              </a:rPr>
              <a:t>MGPS, </a:t>
            </a:r>
            <a:r>
              <a:rPr sz="750" spc="-5" dirty="0">
                <a:latin typeface="Microsoft Sans Serif"/>
                <a:cs typeface="Microsoft Sans Serif"/>
              </a:rPr>
              <a:t>se </a:t>
            </a:r>
            <a:r>
              <a:rPr sz="750" spc="25" dirty="0">
                <a:latin typeface="Microsoft Sans Serif"/>
                <a:cs typeface="Microsoft Sans Serif"/>
              </a:rPr>
              <a:t>debe </a:t>
            </a:r>
            <a:r>
              <a:rPr sz="750" spc="20" dirty="0">
                <a:latin typeface="Microsoft Sans Serif"/>
                <a:cs typeface="Microsoft Sans Serif"/>
              </a:rPr>
              <a:t>considerar </a:t>
            </a:r>
            <a:r>
              <a:rPr sz="750" spc="30" dirty="0">
                <a:latin typeface="Microsoft Sans Serif"/>
                <a:cs typeface="Microsoft Sans Serif"/>
              </a:rPr>
              <a:t>reducir </a:t>
            </a:r>
            <a:r>
              <a:rPr sz="750" spc="10" dirty="0">
                <a:latin typeface="Microsoft Sans Serif"/>
                <a:cs typeface="Microsoft Sans Serif"/>
              </a:rPr>
              <a:t>el </a:t>
            </a:r>
            <a:r>
              <a:rPr sz="750" spc="45" dirty="0">
                <a:latin typeface="Microsoft Sans Serif"/>
                <a:cs typeface="Microsoft Sans Serif"/>
              </a:rPr>
              <a:t>número </a:t>
            </a:r>
            <a:r>
              <a:rPr sz="750" spc="25" dirty="0">
                <a:latin typeface="Microsoft Sans Serif"/>
                <a:cs typeface="Microsoft Sans Serif"/>
              </a:rPr>
              <a:t>de pruebas </a:t>
            </a:r>
            <a:r>
              <a:rPr sz="750" spc="30" dirty="0">
                <a:latin typeface="Microsoft Sans Serif"/>
                <a:cs typeface="Microsoft Sans Serif"/>
              </a:rPr>
              <a:t> </a:t>
            </a:r>
            <a:r>
              <a:rPr sz="750" spc="25" dirty="0">
                <a:latin typeface="Microsoft Sans Serif"/>
                <a:cs typeface="Microsoft Sans Serif"/>
              </a:rPr>
              <a:t>diseñando </a:t>
            </a:r>
            <a:r>
              <a:rPr sz="750" spc="10" dirty="0">
                <a:latin typeface="Microsoft Sans Serif"/>
                <a:cs typeface="Microsoft Sans Serif"/>
              </a:rPr>
              <a:t>el </a:t>
            </a:r>
            <a:r>
              <a:rPr sz="750" spc="40" dirty="0">
                <a:latin typeface="Microsoft Sans Serif"/>
                <a:cs typeface="Microsoft Sans Serif"/>
              </a:rPr>
              <a:t>programa </a:t>
            </a:r>
            <a:r>
              <a:rPr sz="750" spc="25" dirty="0">
                <a:latin typeface="Microsoft Sans Serif"/>
                <a:cs typeface="Microsoft Sans Serif"/>
              </a:rPr>
              <a:t>de </a:t>
            </a:r>
            <a:r>
              <a:rPr sz="750" spc="30" dirty="0">
                <a:latin typeface="Microsoft Sans Serif"/>
                <a:cs typeface="Microsoft Sans Serif"/>
              </a:rPr>
              <a:t>prueba </a:t>
            </a:r>
            <a:r>
              <a:rPr sz="750" spc="25" dirty="0">
                <a:latin typeface="Microsoft Sans Serif"/>
                <a:cs typeface="Microsoft Sans Serif"/>
              </a:rPr>
              <a:t>para ejercitar </a:t>
            </a:r>
            <a:r>
              <a:rPr sz="750" spc="10" dirty="0">
                <a:latin typeface="Microsoft Sans Serif"/>
                <a:cs typeface="Microsoft Sans Serif"/>
              </a:rPr>
              <a:t>la </a:t>
            </a:r>
            <a:r>
              <a:rPr sz="750" spc="35" dirty="0">
                <a:latin typeface="Microsoft Sans Serif"/>
                <a:cs typeface="Microsoft Sans Serif"/>
              </a:rPr>
              <a:t>integridad </a:t>
            </a:r>
            <a:r>
              <a:rPr sz="750" spc="25" dirty="0">
                <a:latin typeface="Microsoft Sans Serif"/>
                <a:cs typeface="Microsoft Sans Serif"/>
              </a:rPr>
              <a:t>de </a:t>
            </a:r>
            <a:r>
              <a:rPr sz="750" spc="5" dirty="0">
                <a:latin typeface="Microsoft Sans Serif"/>
                <a:cs typeface="Microsoft Sans Serif"/>
              </a:rPr>
              <a:t>cada </a:t>
            </a:r>
            <a:r>
              <a:rPr sz="750" spc="10" dirty="0">
                <a:latin typeface="Microsoft Sans Serif"/>
                <a:cs typeface="Microsoft Sans Serif"/>
              </a:rPr>
              <a:t> </a:t>
            </a:r>
            <a:r>
              <a:rPr sz="750" spc="40" dirty="0">
                <a:latin typeface="Microsoft Sans Serif"/>
                <a:cs typeface="Microsoft Sans Serif"/>
              </a:rPr>
              <a:t>uno</a:t>
            </a:r>
            <a:r>
              <a:rPr sz="750" spc="-10" dirty="0">
                <a:latin typeface="Microsoft Sans Serif"/>
                <a:cs typeface="Microsoft Sans Serif"/>
              </a:rPr>
              <a:t> </a:t>
            </a:r>
            <a:r>
              <a:rPr sz="750" spc="25" dirty="0">
                <a:latin typeface="Microsoft Sans Serif"/>
                <a:cs typeface="Microsoft Sans Serif"/>
              </a:rPr>
              <a:t>de</a:t>
            </a:r>
            <a:r>
              <a:rPr sz="750" spc="-5" dirty="0">
                <a:latin typeface="Microsoft Sans Serif"/>
                <a:cs typeface="Microsoft Sans Serif"/>
              </a:rPr>
              <a:t> </a:t>
            </a:r>
            <a:r>
              <a:rPr sz="750" spc="10" dirty="0">
                <a:latin typeface="Microsoft Sans Serif"/>
                <a:cs typeface="Microsoft Sans Serif"/>
              </a:rPr>
              <a:t>los</a:t>
            </a:r>
            <a:r>
              <a:rPr sz="750" spc="-5" dirty="0">
                <a:latin typeface="Microsoft Sans Serif"/>
                <a:cs typeface="Microsoft Sans Serif"/>
              </a:rPr>
              <a:t> </a:t>
            </a:r>
            <a:r>
              <a:rPr sz="750" spc="30" dirty="0">
                <a:latin typeface="Microsoft Sans Serif"/>
                <a:cs typeface="Microsoft Sans Serif"/>
              </a:rPr>
              <a:t>componentes</a:t>
            </a:r>
            <a:r>
              <a:rPr sz="750" spc="-5" dirty="0">
                <a:latin typeface="Microsoft Sans Serif"/>
                <a:cs typeface="Microsoft Sans Serif"/>
              </a:rPr>
              <a:t> </a:t>
            </a:r>
            <a:r>
              <a:rPr sz="750" spc="25" dirty="0">
                <a:latin typeface="Microsoft Sans Serif"/>
                <a:cs typeface="Microsoft Sans Serif"/>
              </a:rPr>
              <a:t>de</a:t>
            </a:r>
            <a:r>
              <a:rPr sz="750" spc="-5" dirty="0">
                <a:latin typeface="Microsoft Sans Serif"/>
                <a:cs typeface="Microsoft Sans Serif"/>
              </a:rPr>
              <a:t> </a:t>
            </a:r>
            <a:r>
              <a:rPr sz="750" spc="30" dirty="0">
                <a:latin typeface="Microsoft Sans Serif"/>
                <a:cs typeface="Microsoft Sans Serif"/>
              </a:rPr>
              <a:t>hardware</a:t>
            </a:r>
            <a:r>
              <a:rPr sz="750" spc="-5" dirty="0">
                <a:latin typeface="Microsoft Sans Serif"/>
                <a:cs typeface="Microsoft Sans Serif"/>
              </a:rPr>
              <a:t> </a:t>
            </a:r>
            <a:r>
              <a:rPr sz="750" spc="10" dirty="0">
                <a:latin typeface="Microsoft Sans Serif"/>
                <a:cs typeface="Microsoft Sans Serif"/>
              </a:rPr>
              <a:t>necesarios,</a:t>
            </a:r>
            <a:r>
              <a:rPr sz="750" spc="-5" dirty="0">
                <a:latin typeface="Microsoft Sans Serif"/>
                <a:cs typeface="Microsoft Sans Serif"/>
              </a:rPr>
              <a:t> </a:t>
            </a:r>
            <a:r>
              <a:rPr sz="750" spc="25" dirty="0">
                <a:latin typeface="Microsoft Sans Serif"/>
                <a:cs typeface="Microsoft Sans Serif"/>
              </a:rPr>
              <a:t>en</a:t>
            </a:r>
            <a:r>
              <a:rPr sz="750" spc="-5" dirty="0">
                <a:latin typeface="Microsoft Sans Serif"/>
                <a:cs typeface="Microsoft Sans Serif"/>
              </a:rPr>
              <a:t> </a:t>
            </a:r>
            <a:r>
              <a:rPr sz="750" spc="35" dirty="0">
                <a:latin typeface="Microsoft Sans Serif"/>
                <a:cs typeface="Microsoft Sans Serif"/>
              </a:rPr>
              <a:t>lugar</a:t>
            </a:r>
            <a:r>
              <a:rPr sz="750" spc="-5" dirty="0">
                <a:latin typeface="Microsoft Sans Serif"/>
                <a:cs typeface="Microsoft Sans Serif"/>
              </a:rPr>
              <a:t> </a:t>
            </a:r>
            <a:r>
              <a:rPr sz="750" spc="25" dirty="0">
                <a:latin typeface="Microsoft Sans Serif"/>
                <a:cs typeface="Microsoft Sans Serif"/>
              </a:rPr>
              <a:t>de</a:t>
            </a:r>
            <a:r>
              <a:rPr sz="750" spc="-5" dirty="0">
                <a:latin typeface="Microsoft Sans Serif"/>
                <a:cs typeface="Microsoft Sans Serif"/>
              </a:rPr>
              <a:t> </a:t>
            </a:r>
            <a:r>
              <a:rPr sz="750" spc="5" dirty="0">
                <a:latin typeface="Microsoft Sans Serif"/>
                <a:cs typeface="Microsoft Sans Serif"/>
              </a:rPr>
              <a:t>cada</a:t>
            </a:r>
            <a:r>
              <a:rPr sz="750" spc="-5" dirty="0">
                <a:latin typeface="Microsoft Sans Serif"/>
                <a:cs typeface="Microsoft Sans Serif"/>
              </a:rPr>
              <a:t> </a:t>
            </a:r>
            <a:r>
              <a:rPr sz="750" spc="30" dirty="0">
                <a:latin typeface="Microsoft Sans Serif"/>
                <a:cs typeface="Microsoft Sans Serif"/>
              </a:rPr>
              <a:t>una </a:t>
            </a:r>
            <a:r>
              <a:rPr sz="750" spc="-190" dirty="0">
                <a:latin typeface="Microsoft Sans Serif"/>
                <a:cs typeface="Microsoft Sans Serif"/>
              </a:rPr>
              <a:t> </a:t>
            </a:r>
            <a:r>
              <a:rPr sz="750" spc="25" dirty="0">
                <a:latin typeface="Microsoft Sans Serif"/>
                <a:cs typeface="Microsoft Sans Serif"/>
              </a:rPr>
              <a:t>de </a:t>
            </a:r>
            <a:r>
              <a:rPr sz="750" dirty="0">
                <a:latin typeface="Microsoft Sans Serif"/>
                <a:cs typeface="Microsoft Sans Serif"/>
              </a:rPr>
              <a:t>las </a:t>
            </a:r>
            <a:r>
              <a:rPr sz="750" spc="20" dirty="0">
                <a:latin typeface="Microsoft Sans Serif"/>
                <a:cs typeface="Microsoft Sans Serif"/>
              </a:rPr>
              <a:t>funciones </a:t>
            </a:r>
            <a:r>
              <a:rPr sz="750" spc="25" dirty="0">
                <a:latin typeface="Microsoft Sans Serif"/>
                <a:cs typeface="Microsoft Sans Serif"/>
              </a:rPr>
              <a:t>de </a:t>
            </a:r>
            <a:r>
              <a:rPr sz="750" spc="20" dirty="0">
                <a:latin typeface="Microsoft Sans Serif"/>
                <a:cs typeface="Microsoft Sans Serif"/>
              </a:rPr>
              <a:t>relé (sobretensión, </a:t>
            </a:r>
            <a:r>
              <a:rPr sz="750" spc="25" dirty="0">
                <a:latin typeface="Microsoft Sans Serif"/>
                <a:cs typeface="Microsoft Sans Serif"/>
              </a:rPr>
              <a:t>potencia </a:t>
            </a:r>
            <a:r>
              <a:rPr sz="750" spc="15" dirty="0">
                <a:latin typeface="Microsoft Sans Serif"/>
                <a:cs typeface="Microsoft Sans Serif"/>
              </a:rPr>
              <a:t>inversa, </a:t>
            </a:r>
            <a:r>
              <a:rPr sz="750" spc="30" dirty="0">
                <a:latin typeface="Microsoft Sans Serif"/>
                <a:cs typeface="Microsoft Sans Serif"/>
              </a:rPr>
              <a:t>pérdida </a:t>
            </a:r>
            <a:r>
              <a:rPr sz="750" spc="25" dirty="0">
                <a:latin typeface="Microsoft Sans Serif"/>
                <a:cs typeface="Microsoft Sans Serif"/>
              </a:rPr>
              <a:t>de </a:t>
            </a:r>
            <a:r>
              <a:rPr sz="750" spc="30" dirty="0">
                <a:latin typeface="Microsoft Sans Serif"/>
                <a:cs typeface="Microsoft Sans Serif"/>
              </a:rPr>
              <a:t> </a:t>
            </a:r>
            <a:r>
              <a:rPr sz="750" spc="20" dirty="0">
                <a:latin typeface="Microsoft Sans Serif"/>
                <a:cs typeface="Microsoft Sans Serif"/>
              </a:rPr>
              <a:t>campo, </a:t>
            </a:r>
            <a:r>
              <a:rPr sz="750" dirty="0">
                <a:latin typeface="Microsoft Sans Serif"/>
                <a:cs typeface="Microsoft Sans Serif"/>
              </a:rPr>
              <a:t>etc.). </a:t>
            </a:r>
            <a:r>
              <a:rPr sz="750" spc="-20" dirty="0">
                <a:latin typeface="Microsoft Sans Serif"/>
                <a:cs typeface="Microsoft Sans Serif"/>
              </a:rPr>
              <a:t>). </a:t>
            </a:r>
            <a:r>
              <a:rPr sz="750" spc="-15" dirty="0">
                <a:latin typeface="Microsoft Sans Serif"/>
                <a:cs typeface="Microsoft Sans Serif"/>
              </a:rPr>
              <a:t>Las </a:t>
            </a:r>
            <a:r>
              <a:rPr sz="750" spc="25" dirty="0">
                <a:latin typeface="Microsoft Sans Serif"/>
                <a:cs typeface="Microsoft Sans Serif"/>
              </a:rPr>
              <a:t>pruebas de </a:t>
            </a:r>
            <a:r>
              <a:rPr sz="750" spc="15" dirty="0">
                <a:latin typeface="Microsoft Sans Serif"/>
                <a:cs typeface="Microsoft Sans Serif"/>
              </a:rPr>
              <a:t>evaluación descritas </a:t>
            </a:r>
            <a:r>
              <a:rPr sz="750" spc="35" dirty="0">
                <a:latin typeface="Microsoft Sans Serif"/>
                <a:cs typeface="Microsoft Sans Serif"/>
              </a:rPr>
              <a:t>anteriormente </a:t>
            </a:r>
            <a:r>
              <a:rPr sz="750" spc="40" dirty="0">
                <a:latin typeface="Microsoft Sans Serif"/>
                <a:cs typeface="Microsoft Sans Serif"/>
              </a:rPr>
              <a:t> </a:t>
            </a:r>
            <a:r>
              <a:rPr sz="750" spc="30" dirty="0">
                <a:latin typeface="Microsoft Sans Serif"/>
                <a:cs typeface="Microsoft Sans Serif"/>
              </a:rPr>
              <a:t>pueden </a:t>
            </a:r>
            <a:r>
              <a:rPr sz="750" spc="35" dirty="0">
                <a:latin typeface="Microsoft Sans Serif"/>
                <a:cs typeface="Microsoft Sans Serif"/>
              </a:rPr>
              <a:t>definir </a:t>
            </a:r>
            <a:r>
              <a:rPr sz="750" spc="10" dirty="0">
                <a:latin typeface="Microsoft Sans Serif"/>
                <a:cs typeface="Microsoft Sans Serif"/>
              </a:rPr>
              <a:t>el </a:t>
            </a:r>
            <a:r>
              <a:rPr sz="750" spc="35" dirty="0">
                <a:latin typeface="Microsoft Sans Serif"/>
                <a:cs typeface="Microsoft Sans Serif"/>
              </a:rPr>
              <a:t>complemento </a:t>
            </a:r>
            <a:r>
              <a:rPr sz="750" spc="10" dirty="0">
                <a:latin typeface="Microsoft Sans Serif"/>
                <a:cs typeface="Microsoft Sans Serif"/>
              </a:rPr>
              <a:t>deseable </a:t>
            </a:r>
            <a:r>
              <a:rPr sz="750" spc="25" dirty="0">
                <a:latin typeface="Microsoft Sans Serif"/>
                <a:cs typeface="Microsoft Sans Serif"/>
              </a:rPr>
              <a:t>de </a:t>
            </a:r>
            <a:r>
              <a:rPr sz="750" spc="20" dirty="0">
                <a:latin typeface="Microsoft Sans Serif"/>
                <a:cs typeface="Microsoft Sans Serif"/>
              </a:rPr>
              <a:t>pruebas. </a:t>
            </a:r>
            <a:r>
              <a:rPr sz="750" spc="10" dirty="0">
                <a:latin typeface="Microsoft Sans Serif"/>
                <a:cs typeface="Microsoft Sans Serif"/>
              </a:rPr>
              <a:t>Además, </a:t>
            </a:r>
            <a:r>
              <a:rPr sz="750" spc="20" dirty="0">
                <a:latin typeface="Microsoft Sans Serif"/>
                <a:cs typeface="Microsoft Sans Serif"/>
              </a:rPr>
              <a:t>con </a:t>
            </a:r>
            <a:r>
              <a:rPr sz="750" spc="10" dirty="0">
                <a:latin typeface="Microsoft Sans Serif"/>
                <a:cs typeface="Microsoft Sans Serif"/>
              </a:rPr>
              <a:t>el </a:t>
            </a:r>
            <a:r>
              <a:rPr sz="750" spc="15" dirty="0">
                <a:latin typeface="Microsoft Sans Serif"/>
                <a:cs typeface="Microsoft Sans Serif"/>
              </a:rPr>
              <a:t> </a:t>
            </a:r>
            <a:r>
              <a:rPr sz="750" spc="35" dirty="0">
                <a:latin typeface="Microsoft Sans Serif"/>
                <a:cs typeface="Microsoft Sans Serif"/>
              </a:rPr>
              <a:t>fin </a:t>
            </a:r>
            <a:r>
              <a:rPr sz="750" spc="25" dirty="0">
                <a:latin typeface="Microsoft Sans Serif"/>
                <a:cs typeface="Microsoft Sans Serif"/>
              </a:rPr>
              <a:t>de </a:t>
            </a:r>
            <a:r>
              <a:rPr sz="750" spc="35" dirty="0">
                <a:latin typeface="Microsoft Sans Serif"/>
                <a:cs typeface="Microsoft Sans Serif"/>
              </a:rPr>
              <a:t>producir </a:t>
            </a:r>
            <a:r>
              <a:rPr sz="750" spc="45" dirty="0">
                <a:latin typeface="Microsoft Sans Serif"/>
                <a:cs typeface="Microsoft Sans Serif"/>
              </a:rPr>
              <a:t>un </a:t>
            </a:r>
            <a:r>
              <a:rPr sz="750" spc="25" dirty="0">
                <a:latin typeface="Microsoft Sans Serif"/>
                <a:cs typeface="Microsoft Sans Serif"/>
              </a:rPr>
              <a:t>plan de </a:t>
            </a:r>
            <a:r>
              <a:rPr sz="750" spc="15" dirty="0">
                <a:latin typeface="Microsoft Sans Serif"/>
                <a:cs typeface="Microsoft Sans Serif"/>
              </a:rPr>
              <a:t>aceptación </a:t>
            </a:r>
            <a:r>
              <a:rPr sz="750" spc="30" dirty="0">
                <a:latin typeface="Microsoft Sans Serif"/>
                <a:cs typeface="Microsoft Sans Serif"/>
              </a:rPr>
              <a:t>que </a:t>
            </a:r>
            <a:r>
              <a:rPr sz="750" spc="-5" dirty="0">
                <a:latin typeface="Microsoft Sans Serif"/>
                <a:cs typeface="Microsoft Sans Serif"/>
              </a:rPr>
              <a:t>sea </a:t>
            </a:r>
            <a:r>
              <a:rPr sz="750" dirty="0">
                <a:latin typeface="Microsoft Sans Serif"/>
                <a:cs typeface="Microsoft Sans Serif"/>
              </a:rPr>
              <a:t>a </a:t>
            </a:r>
            <a:r>
              <a:rPr sz="750" spc="10" dirty="0">
                <a:latin typeface="Microsoft Sans Serif"/>
                <a:cs typeface="Microsoft Sans Serif"/>
              </a:rPr>
              <a:t>la </a:t>
            </a:r>
            <a:r>
              <a:rPr sz="750" spc="-5" dirty="0">
                <a:latin typeface="Microsoft Sans Serif"/>
                <a:cs typeface="Microsoft Sans Serif"/>
              </a:rPr>
              <a:t>vez </a:t>
            </a:r>
            <a:r>
              <a:rPr sz="750" spc="20" dirty="0">
                <a:latin typeface="Microsoft Sans Serif"/>
                <a:cs typeface="Microsoft Sans Serif"/>
              </a:rPr>
              <a:t>eficiente </a:t>
            </a:r>
            <a:r>
              <a:rPr sz="750" spc="5" dirty="0">
                <a:latin typeface="Microsoft Sans Serif"/>
                <a:cs typeface="Microsoft Sans Serif"/>
              </a:rPr>
              <a:t>y </a:t>
            </a:r>
            <a:r>
              <a:rPr sz="750" spc="10" dirty="0">
                <a:latin typeface="Microsoft Sans Serif"/>
                <a:cs typeface="Microsoft Sans Serif"/>
              </a:rPr>
              <a:t> </a:t>
            </a:r>
            <a:r>
              <a:rPr sz="750" spc="25" dirty="0">
                <a:latin typeface="Microsoft Sans Serif"/>
                <a:cs typeface="Microsoft Sans Serif"/>
              </a:rPr>
              <a:t>completo, </a:t>
            </a:r>
            <a:r>
              <a:rPr sz="750" spc="-5" dirty="0">
                <a:latin typeface="Microsoft Sans Serif"/>
                <a:cs typeface="Microsoft Sans Serif"/>
              </a:rPr>
              <a:t>es </a:t>
            </a:r>
            <a:r>
              <a:rPr sz="750" spc="20" dirty="0">
                <a:latin typeface="Microsoft Sans Serif"/>
                <a:cs typeface="Microsoft Sans Serif"/>
              </a:rPr>
              <a:t>posible </a:t>
            </a:r>
            <a:r>
              <a:rPr sz="750" spc="30" dirty="0">
                <a:latin typeface="Microsoft Sans Serif"/>
                <a:cs typeface="Microsoft Sans Serif"/>
              </a:rPr>
              <a:t>que </a:t>
            </a:r>
            <a:r>
              <a:rPr sz="750" spc="10" dirty="0">
                <a:latin typeface="Microsoft Sans Serif"/>
                <a:cs typeface="Microsoft Sans Serif"/>
              </a:rPr>
              <a:t>el </a:t>
            </a:r>
            <a:r>
              <a:rPr sz="750" spc="25" dirty="0">
                <a:latin typeface="Microsoft Sans Serif"/>
                <a:cs typeface="Microsoft Sans Serif"/>
              </a:rPr>
              <a:t>usuario </a:t>
            </a:r>
            <a:r>
              <a:rPr sz="750" spc="5" dirty="0">
                <a:latin typeface="Microsoft Sans Serif"/>
                <a:cs typeface="Microsoft Sans Serif"/>
              </a:rPr>
              <a:t>desee </a:t>
            </a:r>
            <a:r>
              <a:rPr sz="750" spc="20" dirty="0">
                <a:latin typeface="Microsoft Sans Serif"/>
                <a:cs typeface="Microsoft Sans Serif"/>
              </a:rPr>
              <a:t>buscar </a:t>
            </a:r>
            <a:r>
              <a:rPr sz="750" spc="25" dirty="0">
                <a:latin typeface="Microsoft Sans Serif"/>
                <a:cs typeface="Microsoft Sans Serif"/>
              </a:rPr>
              <a:t>orientación en </a:t>
            </a:r>
            <a:r>
              <a:rPr sz="750" spc="10" dirty="0">
                <a:latin typeface="Microsoft Sans Serif"/>
                <a:cs typeface="Microsoft Sans Serif"/>
              </a:rPr>
              <a:t>el </a:t>
            </a:r>
            <a:r>
              <a:rPr sz="750" spc="15" dirty="0">
                <a:latin typeface="Microsoft Sans Serif"/>
                <a:cs typeface="Microsoft Sans Serif"/>
              </a:rPr>
              <a:t> </a:t>
            </a:r>
            <a:r>
              <a:rPr sz="750" spc="25" dirty="0">
                <a:latin typeface="Microsoft Sans Serif"/>
                <a:cs typeface="Microsoft Sans Serif"/>
              </a:rPr>
              <a:t>fabricante</a:t>
            </a:r>
            <a:r>
              <a:rPr sz="750" spc="-5" dirty="0">
                <a:latin typeface="Microsoft Sans Serif"/>
                <a:cs typeface="Microsoft Sans Serif"/>
              </a:rPr>
              <a:t> </a:t>
            </a:r>
            <a:r>
              <a:rPr sz="750" spc="20" dirty="0">
                <a:latin typeface="Microsoft Sans Serif"/>
                <a:cs typeface="Microsoft Sans Serif"/>
              </a:rPr>
              <a:t>del</a:t>
            </a:r>
            <a:r>
              <a:rPr sz="750" dirty="0">
                <a:latin typeface="Microsoft Sans Serif"/>
                <a:cs typeface="Microsoft Sans Serif"/>
              </a:rPr>
              <a:t> </a:t>
            </a:r>
            <a:r>
              <a:rPr sz="750" spc="-30" dirty="0">
                <a:latin typeface="Microsoft Sans Serif"/>
                <a:cs typeface="Microsoft Sans Serif"/>
              </a:rPr>
              <a:t>MGPS</a:t>
            </a:r>
            <a:r>
              <a:rPr sz="750" dirty="0">
                <a:latin typeface="Microsoft Sans Serif"/>
                <a:cs typeface="Microsoft Sans Serif"/>
              </a:rPr>
              <a:t> </a:t>
            </a:r>
            <a:r>
              <a:rPr sz="750" spc="30" dirty="0">
                <a:latin typeface="Microsoft Sans Serif"/>
                <a:cs typeface="Microsoft Sans Serif"/>
              </a:rPr>
              <a:t>debido</a:t>
            </a:r>
            <a:r>
              <a:rPr sz="750" spc="-5" dirty="0">
                <a:latin typeface="Microsoft Sans Serif"/>
                <a:cs typeface="Microsoft Sans Serif"/>
              </a:rPr>
              <a:t> </a:t>
            </a:r>
            <a:r>
              <a:rPr sz="750" dirty="0">
                <a:latin typeface="Microsoft Sans Serif"/>
                <a:cs typeface="Microsoft Sans Serif"/>
              </a:rPr>
              <a:t>a </a:t>
            </a:r>
            <a:r>
              <a:rPr sz="750" spc="15" dirty="0">
                <a:latin typeface="Microsoft Sans Serif"/>
                <a:cs typeface="Microsoft Sans Serif"/>
              </a:rPr>
              <a:t>su</a:t>
            </a:r>
            <a:r>
              <a:rPr sz="750" dirty="0">
                <a:latin typeface="Microsoft Sans Serif"/>
                <a:cs typeface="Microsoft Sans Serif"/>
              </a:rPr>
              <a:t> </a:t>
            </a:r>
            <a:r>
              <a:rPr sz="750" spc="30" dirty="0">
                <a:latin typeface="Microsoft Sans Serif"/>
                <a:cs typeface="Microsoft Sans Serif"/>
              </a:rPr>
              <a:t>conocimiento</a:t>
            </a:r>
            <a:r>
              <a:rPr sz="750" spc="-5" dirty="0">
                <a:latin typeface="Microsoft Sans Serif"/>
                <a:cs typeface="Microsoft Sans Serif"/>
              </a:rPr>
              <a:t> </a:t>
            </a:r>
            <a:r>
              <a:rPr sz="750" spc="25" dirty="0">
                <a:latin typeface="Microsoft Sans Serif"/>
                <a:cs typeface="Microsoft Sans Serif"/>
              </a:rPr>
              <a:t>detallado</a:t>
            </a:r>
            <a:r>
              <a:rPr sz="750" dirty="0">
                <a:latin typeface="Microsoft Sans Serif"/>
                <a:cs typeface="Microsoft Sans Serif"/>
              </a:rPr>
              <a:t> </a:t>
            </a:r>
            <a:r>
              <a:rPr sz="750" spc="20" dirty="0">
                <a:latin typeface="Microsoft Sans Serif"/>
                <a:cs typeface="Microsoft Sans Serif"/>
              </a:rPr>
              <a:t>del</a:t>
            </a:r>
            <a:r>
              <a:rPr sz="750" dirty="0">
                <a:latin typeface="Microsoft Sans Serif"/>
                <a:cs typeface="Microsoft Sans Serif"/>
              </a:rPr>
              <a:t> </a:t>
            </a:r>
            <a:r>
              <a:rPr sz="750" spc="20" dirty="0">
                <a:latin typeface="Microsoft Sans Serif"/>
                <a:cs typeface="Microsoft Sans Serif"/>
              </a:rPr>
              <a:t>diseño</a:t>
            </a:r>
            <a:r>
              <a:rPr sz="750" dirty="0">
                <a:latin typeface="Microsoft Sans Serif"/>
                <a:cs typeface="Microsoft Sans Serif"/>
              </a:rPr>
              <a:t> </a:t>
            </a:r>
            <a:r>
              <a:rPr sz="750" spc="20" dirty="0">
                <a:latin typeface="Microsoft Sans Serif"/>
                <a:cs typeface="Microsoft Sans Serif"/>
              </a:rPr>
              <a:t>del </a:t>
            </a:r>
            <a:r>
              <a:rPr sz="750" spc="-185" dirty="0">
                <a:latin typeface="Microsoft Sans Serif"/>
                <a:cs typeface="Microsoft Sans Serif"/>
              </a:rPr>
              <a:t> </a:t>
            </a:r>
            <a:r>
              <a:rPr sz="750" spc="-25" dirty="0">
                <a:latin typeface="Microsoft Sans Serif"/>
                <a:cs typeface="Microsoft Sans Serif"/>
              </a:rPr>
              <a:t>MGPS.</a:t>
            </a:r>
            <a:endParaRPr sz="750">
              <a:latin typeface="Microsoft Sans Serif"/>
              <a:cs typeface="Microsoft Sans Serif"/>
            </a:endParaRPr>
          </a:p>
          <a:p>
            <a:pPr>
              <a:lnSpc>
                <a:spcPct val="100000"/>
              </a:lnSpc>
              <a:spcBef>
                <a:spcPts val="50"/>
              </a:spcBef>
            </a:pPr>
            <a:endParaRPr sz="750">
              <a:latin typeface="Microsoft Sans Serif"/>
              <a:cs typeface="Microsoft Sans Serif"/>
            </a:endParaRPr>
          </a:p>
          <a:p>
            <a:pPr marL="123189" indent="-110489">
              <a:lnSpc>
                <a:spcPct val="100000"/>
              </a:lnSpc>
              <a:spcBef>
                <a:spcPts val="5"/>
              </a:spcBef>
              <a:buAutoNum type="alphaUcPeriod" startAt="3"/>
              <a:tabLst>
                <a:tab pos="123189" algn="l"/>
              </a:tabLst>
            </a:pPr>
            <a:r>
              <a:rPr sz="750" spc="10" dirty="0">
                <a:latin typeface="Microsoft Sans Serif"/>
                <a:cs typeface="Microsoft Sans Serif"/>
              </a:rPr>
              <a:t>Pruebas</a:t>
            </a:r>
            <a:r>
              <a:rPr sz="750" spc="-5" dirty="0">
                <a:latin typeface="Microsoft Sans Serif"/>
                <a:cs typeface="Microsoft Sans Serif"/>
              </a:rPr>
              <a:t> </a:t>
            </a:r>
            <a:r>
              <a:rPr sz="750" spc="25" dirty="0">
                <a:latin typeface="Microsoft Sans Serif"/>
                <a:cs typeface="Microsoft Sans Serif"/>
              </a:rPr>
              <a:t>de</a:t>
            </a:r>
            <a:r>
              <a:rPr sz="750" dirty="0">
                <a:latin typeface="Microsoft Sans Serif"/>
                <a:cs typeface="Microsoft Sans Serif"/>
              </a:rPr>
              <a:t> </a:t>
            </a:r>
            <a:r>
              <a:rPr sz="750" spc="20" dirty="0">
                <a:latin typeface="Microsoft Sans Serif"/>
                <a:cs typeface="Microsoft Sans Serif"/>
              </a:rPr>
              <a:t>puesta</a:t>
            </a:r>
            <a:r>
              <a:rPr sz="750" spc="-5" dirty="0">
                <a:latin typeface="Microsoft Sans Serif"/>
                <a:cs typeface="Microsoft Sans Serif"/>
              </a:rPr>
              <a:t> </a:t>
            </a:r>
            <a:r>
              <a:rPr sz="750" spc="25" dirty="0">
                <a:latin typeface="Microsoft Sans Serif"/>
                <a:cs typeface="Microsoft Sans Serif"/>
              </a:rPr>
              <a:t>en</a:t>
            </a:r>
            <a:r>
              <a:rPr sz="750" dirty="0">
                <a:latin typeface="Microsoft Sans Serif"/>
                <a:cs typeface="Microsoft Sans Serif"/>
              </a:rPr>
              <a:t> </a:t>
            </a:r>
            <a:r>
              <a:rPr sz="750" spc="15" dirty="0">
                <a:latin typeface="Microsoft Sans Serif"/>
                <a:cs typeface="Microsoft Sans Serif"/>
              </a:rPr>
              <a:t>servicio</a:t>
            </a:r>
            <a:r>
              <a:rPr sz="750" spc="-5" dirty="0">
                <a:latin typeface="Microsoft Sans Serif"/>
                <a:cs typeface="Microsoft Sans Serif"/>
              </a:rPr>
              <a:t> </a:t>
            </a:r>
            <a:r>
              <a:rPr sz="750" spc="5" dirty="0">
                <a:latin typeface="Microsoft Sans Serif"/>
                <a:cs typeface="Microsoft Sans Serif"/>
              </a:rPr>
              <a:t>y</a:t>
            </a:r>
            <a:r>
              <a:rPr sz="750" dirty="0">
                <a:latin typeface="Microsoft Sans Serif"/>
                <a:cs typeface="Microsoft Sans Serif"/>
              </a:rPr>
              <a:t> </a:t>
            </a:r>
            <a:r>
              <a:rPr sz="750" spc="35" dirty="0">
                <a:latin typeface="Microsoft Sans Serif"/>
                <a:cs typeface="Microsoft Sans Serif"/>
              </a:rPr>
              <a:t>mantenimiento</a:t>
            </a:r>
            <a:endParaRPr sz="750">
              <a:latin typeface="Microsoft Sans Serif"/>
              <a:cs typeface="Microsoft Sans Serif"/>
            </a:endParaRPr>
          </a:p>
          <a:p>
            <a:pPr marL="12700" marR="27305" indent="153670">
              <a:lnSpc>
                <a:spcPct val="143000"/>
              </a:lnSpc>
              <a:spcBef>
                <a:spcPts val="225"/>
              </a:spcBef>
            </a:pPr>
            <a:r>
              <a:rPr sz="700" spc="20" dirty="0">
                <a:latin typeface="Microsoft Sans Serif"/>
                <a:cs typeface="Microsoft Sans Serif"/>
              </a:rPr>
              <a:t>Debido </a:t>
            </a:r>
            <a:r>
              <a:rPr sz="700" dirty="0">
                <a:latin typeface="Microsoft Sans Serif"/>
                <a:cs typeface="Microsoft Sans Serif"/>
              </a:rPr>
              <a:t>a </a:t>
            </a:r>
            <a:r>
              <a:rPr sz="700" spc="30" dirty="0">
                <a:latin typeface="Microsoft Sans Serif"/>
                <a:cs typeface="Microsoft Sans Serif"/>
              </a:rPr>
              <a:t>que </a:t>
            </a:r>
            <a:r>
              <a:rPr sz="700" dirty="0">
                <a:latin typeface="Microsoft Sans Serif"/>
                <a:cs typeface="Microsoft Sans Serif"/>
              </a:rPr>
              <a:t>las </a:t>
            </a:r>
            <a:r>
              <a:rPr sz="700" spc="25" dirty="0">
                <a:latin typeface="Microsoft Sans Serif"/>
                <a:cs typeface="Microsoft Sans Serif"/>
              </a:rPr>
              <a:t>diferentes </a:t>
            </a:r>
            <a:r>
              <a:rPr sz="700" spc="20" dirty="0">
                <a:latin typeface="Microsoft Sans Serif"/>
                <a:cs typeface="Microsoft Sans Serif"/>
              </a:rPr>
              <a:t>funciones del </a:t>
            </a:r>
            <a:r>
              <a:rPr sz="700" spc="-30" dirty="0">
                <a:latin typeface="Microsoft Sans Serif"/>
                <a:cs typeface="Microsoft Sans Serif"/>
              </a:rPr>
              <a:t>MGPS </a:t>
            </a:r>
            <a:r>
              <a:rPr sz="700" spc="30" dirty="0">
                <a:latin typeface="Microsoft Sans Serif"/>
                <a:cs typeface="Microsoft Sans Serif"/>
              </a:rPr>
              <a:t>operan </a:t>
            </a:r>
            <a:r>
              <a:rPr sz="700" spc="20" dirty="0">
                <a:latin typeface="Microsoft Sans Serif"/>
                <a:cs typeface="Microsoft Sans Serif"/>
              </a:rPr>
              <a:t>con </a:t>
            </a:r>
            <a:r>
              <a:rPr sz="700" spc="10" dirty="0">
                <a:latin typeface="Microsoft Sans Serif"/>
                <a:cs typeface="Microsoft Sans Serif"/>
              </a:rPr>
              <a:t>el </a:t>
            </a:r>
            <a:r>
              <a:rPr sz="700" spc="35" dirty="0">
                <a:latin typeface="Microsoft Sans Serif"/>
                <a:cs typeface="Microsoft Sans Serif"/>
              </a:rPr>
              <a:t>mismo </a:t>
            </a:r>
            <a:r>
              <a:rPr sz="700" spc="40" dirty="0">
                <a:latin typeface="Microsoft Sans Serif"/>
                <a:cs typeface="Microsoft Sans Serif"/>
              </a:rPr>
              <a:t> </a:t>
            </a:r>
            <a:r>
              <a:rPr sz="700" spc="30" dirty="0">
                <a:latin typeface="Microsoft Sans Serif"/>
                <a:cs typeface="Microsoft Sans Serif"/>
              </a:rPr>
              <a:t>conjunto </a:t>
            </a:r>
            <a:r>
              <a:rPr sz="700" spc="20" dirty="0">
                <a:latin typeface="Microsoft Sans Serif"/>
                <a:cs typeface="Microsoft Sans Serif"/>
              </a:rPr>
              <a:t>de </a:t>
            </a:r>
            <a:r>
              <a:rPr sz="700" spc="10" dirty="0">
                <a:latin typeface="Microsoft Sans Serif"/>
                <a:cs typeface="Microsoft Sans Serif"/>
              </a:rPr>
              <a:t>voltajes, </a:t>
            </a:r>
            <a:r>
              <a:rPr sz="700" spc="25" dirty="0">
                <a:latin typeface="Microsoft Sans Serif"/>
                <a:cs typeface="Microsoft Sans Serif"/>
              </a:rPr>
              <a:t>corrientes </a:t>
            </a:r>
            <a:r>
              <a:rPr sz="700" spc="5" dirty="0">
                <a:latin typeface="Microsoft Sans Serif"/>
                <a:cs typeface="Microsoft Sans Serif"/>
              </a:rPr>
              <a:t>y </a:t>
            </a:r>
            <a:r>
              <a:rPr sz="700" spc="15" dirty="0">
                <a:latin typeface="Microsoft Sans Serif"/>
                <a:cs typeface="Microsoft Sans Serif"/>
              </a:rPr>
              <a:t>lógica </a:t>
            </a:r>
            <a:r>
              <a:rPr sz="700" spc="30" dirty="0">
                <a:latin typeface="Microsoft Sans Serif"/>
                <a:cs typeface="Microsoft Sans Serif"/>
              </a:rPr>
              <a:t>programable </a:t>
            </a:r>
            <a:r>
              <a:rPr sz="700" spc="25" dirty="0">
                <a:latin typeface="Microsoft Sans Serif"/>
                <a:cs typeface="Microsoft Sans Serif"/>
              </a:rPr>
              <a:t>disponible para </a:t>
            </a:r>
            <a:r>
              <a:rPr sz="700" spc="10" dirty="0">
                <a:latin typeface="Microsoft Sans Serif"/>
                <a:cs typeface="Microsoft Sans Serif"/>
              </a:rPr>
              <a:t>el </a:t>
            </a:r>
            <a:r>
              <a:rPr sz="700" spc="15" dirty="0">
                <a:latin typeface="Microsoft Sans Serif"/>
                <a:cs typeface="Microsoft Sans Serif"/>
              </a:rPr>
              <a:t> </a:t>
            </a:r>
            <a:r>
              <a:rPr sz="700" spc="25" dirty="0">
                <a:latin typeface="Microsoft Sans Serif"/>
                <a:cs typeface="Microsoft Sans Serif"/>
              </a:rPr>
              <a:t>disparo </a:t>
            </a:r>
            <a:r>
              <a:rPr sz="700" spc="20" dirty="0">
                <a:latin typeface="Microsoft Sans Serif"/>
                <a:cs typeface="Microsoft Sans Serif"/>
              </a:rPr>
              <a:t>de </a:t>
            </a:r>
            <a:r>
              <a:rPr sz="700" spc="5" dirty="0">
                <a:latin typeface="Microsoft Sans Serif"/>
                <a:cs typeface="Microsoft Sans Serif"/>
              </a:rPr>
              <a:t>salida, </a:t>
            </a:r>
            <a:r>
              <a:rPr sz="700" dirty="0">
                <a:latin typeface="Microsoft Sans Serif"/>
                <a:cs typeface="Microsoft Sans Serif"/>
              </a:rPr>
              <a:t>las </a:t>
            </a:r>
            <a:r>
              <a:rPr sz="700" spc="25" dirty="0">
                <a:latin typeface="Microsoft Sans Serif"/>
                <a:cs typeface="Microsoft Sans Serif"/>
              </a:rPr>
              <a:t>pruebas </a:t>
            </a:r>
            <a:r>
              <a:rPr sz="700" spc="20" dirty="0">
                <a:latin typeface="Microsoft Sans Serif"/>
                <a:cs typeface="Microsoft Sans Serif"/>
              </a:rPr>
              <a:t>de puesta en </a:t>
            </a:r>
            <a:r>
              <a:rPr sz="700" spc="25" dirty="0">
                <a:latin typeface="Microsoft Sans Serif"/>
                <a:cs typeface="Microsoft Sans Serif"/>
              </a:rPr>
              <a:t>marcha </a:t>
            </a:r>
            <a:r>
              <a:rPr sz="700" spc="20" dirty="0">
                <a:latin typeface="Microsoft Sans Serif"/>
                <a:cs typeface="Microsoft Sans Serif"/>
              </a:rPr>
              <a:t>del </a:t>
            </a:r>
            <a:r>
              <a:rPr sz="700" spc="15" dirty="0">
                <a:latin typeface="Microsoft Sans Serif"/>
                <a:cs typeface="Microsoft Sans Serif"/>
              </a:rPr>
              <a:t>cableado </a:t>
            </a:r>
            <a:r>
              <a:rPr sz="700" spc="30" dirty="0">
                <a:latin typeface="Microsoft Sans Serif"/>
                <a:cs typeface="Microsoft Sans Serif"/>
              </a:rPr>
              <a:t>externo </a:t>
            </a:r>
            <a:r>
              <a:rPr sz="700" spc="5" dirty="0">
                <a:latin typeface="Microsoft Sans Serif"/>
                <a:cs typeface="Microsoft Sans Serif"/>
              </a:rPr>
              <a:t>y </a:t>
            </a:r>
            <a:r>
              <a:rPr sz="700" spc="10" dirty="0">
                <a:latin typeface="Microsoft Sans Serif"/>
                <a:cs typeface="Microsoft Sans Serif"/>
              </a:rPr>
              <a:t> los </a:t>
            </a:r>
            <a:r>
              <a:rPr sz="700" spc="20" dirty="0">
                <a:latin typeface="Microsoft Sans Serif"/>
                <a:cs typeface="Microsoft Sans Serif"/>
              </a:rPr>
              <a:t>circuitos de </a:t>
            </a:r>
            <a:r>
              <a:rPr sz="700" spc="25" dirty="0">
                <a:latin typeface="Microsoft Sans Serif"/>
                <a:cs typeface="Microsoft Sans Serif"/>
              </a:rPr>
              <a:t>disparo </a:t>
            </a:r>
            <a:r>
              <a:rPr sz="700" spc="-5" dirty="0">
                <a:latin typeface="Microsoft Sans Serif"/>
                <a:cs typeface="Microsoft Sans Serif"/>
              </a:rPr>
              <a:t>se </a:t>
            </a:r>
            <a:r>
              <a:rPr sz="700" spc="20" dirty="0">
                <a:latin typeface="Microsoft Sans Serif"/>
                <a:cs typeface="Microsoft Sans Serif"/>
              </a:rPr>
              <a:t>simplifican. </a:t>
            </a:r>
            <a:r>
              <a:rPr sz="700" spc="10" dirty="0">
                <a:latin typeface="Microsoft Sans Serif"/>
                <a:cs typeface="Microsoft Sans Serif"/>
              </a:rPr>
              <a:t>Además, </a:t>
            </a:r>
            <a:r>
              <a:rPr sz="700" spc="30" dirty="0">
                <a:latin typeface="Microsoft Sans Serif"/>
                <a:cs typeface="Microsoft Sans Serif"/>
              </a:rPr>
              <a:t>debido </a:t>
            </a:r>
            <a:r>
              <a:rPr sz="700" dirty="0">
                <a:latin typeface="Microsoft Sans Serif"/>
                <a:cs typeface="Microsoft Sans Serif"/>
              </a:rPr>
              <a:t>a </a:t>
            </a:r>
            <a:r>
              <a:rPr sz="700" spc="30" dirty="0">
                <a:latin typeface="Microsoft Sans Serif"/>
                <a:cs typeface="Microsoft Sans Serif"/>
              </a:rPr>
              <a:t>que </a:t>
            </a:r>
            <a:r>
              <a:rPr sz="700" spc="5" dirty="0">
                <a:latin typeface="Microsoft Sans Serif"/>
                <a:cs typeface="Microsoft Sans Serif"/>
              </a:rPr>
              <a:t>cada </a:t>
            </a:r>
            <a:r>
              <a:rPr sz="700" spc="30" dirty="0">
                <a:latin typeface="Microsoft Sans Serif"/>
                <a:cs typeface="Microsoft Sans Serif"/>
              </a:rPr>
              <a:t>función </a:t>
            </a:r>
            <a:r>
              <a:rPr sz="700" spc="35" dirty="0">
                <a:latin typeface="Microsoft Sans Serif"/>
                <a:cs typeface="Microsoft Sans Serif"/>
              </a:rPr>
              <a:t> </a:t>
            </a:r>
            <a:r>
              <a:rPr sz="700" spc="30" dirty="0">
                <a:latin typeface="Microsoft Sans Serif"/>
                <a:cs typeface="Microsoft Sans Serif"/>
              </a:rPr>
              <a:t>comparte </a:t>
            </a:r>
            <a:r>
              <a:rPr sz="700" spc="20" dirty="0">
                <a:latin typeface="Microsoft Sans Serif"/>
                <a:cs typeface="Microsoft Sans Serif"/>
              </a:rPr>
              <a:t>entradas </a:t>
            </a:r>
            <a:r>
              <a:rPr sz="700" spc="10" dirty="0">
                <a:latin typeface="Microsoft Sans Serif"/>
                <a:cs typeface="Microsoft Sans Serif"/>
              </a:rPr>
              <a:t>analógicas, la </a:t>
            </a:r>
            <a:r>
              <a:rPr sz="700" spc="30" dirty="0">
                <a:latin typeface="Microsoft Sans Serif"/>
                <a:cs typeface="Microsoft Sans Serif"/>
              </a:rPr>
              <a:t>prueba </a:t>
            </a:r>
            <a:r>
              <a:rPr sz="700" spc="20" dirty="0">
                <a:latin typeface="Microsoft Sans Serif"/>
                <a:cs typeface="Microsoft Sans Serif"/>
              </a:rPr>
              <a:t>de </a:t>
            </a:r>
            <a:r>
              <a:rPr sz="700" dirty="0">
                <a:latin typeface="Microsoft Sans Serif"/>
                <a:cs typeface="Microsoft Sans Serif"/>
              </a:rPr>
              <a:t>las </a:t>
            </a:r>
            <a:r>
              <a:rPr sz="700" spc="20" dirty="0">
                <a:latin typeface="Microsoft Sans Serif"/>
                <a:cs typeface="Microsoft Sans Serif"/>
              </a:rPr>
              <a:t>funciones de relé </a:t>
            </a:r>
            <a:r>
              <a:rPr sz="700" spc="25" dirty="0">
                <a:latin typeface="Microsoft Sans Serif"/>
                <a:cs typeface="Microsoft Sans Serif"/>
              </a:rPr>
              <a:t> </a:t>
            </a:r>
            <a:r>
              <a:rPr sz="700" spc="20" dirty="0">
                <a:latin typeface="Microsoft Sans Serif"/>
                <a:cs typeface="Microsoft Sans Serif"/>
              </a:rPr>
              <a:t>individuales </a:t>
            </a:r>
            <a:r>
              <a:rPr sz="700" spc="25" dirty="0">
                <a:latin typeface="Microsoft Sans Serif"/>
                <a:cs typeface="Microsoft Sans Serif"/>
              </a:rPr>
              <a:t>para </a:t>
            </a:r>
            <a:r>
              <a:rPr sz="700" spc="40" dirty="0">
                <a:latin typeface="Microsoft Sans Serif"/>
                <a:cs typeface="Microsoft Sans Serif"/>
              </a:rPr>
              <a:t>un grupo </a:t>
            </a:r>
            <a:r>
              <a:rPr sz="700" spc="30" dirty="0">
                <a:latin typeface="Microsoft Sans Serif"/>
                <a:cs typeface="Microsoft Sans Serif"/>
              </a:rPr>
              <a:t>determinado </a:t>
            </a:r>
            <a:r>
              <a:rPr sz="700" spc="20" dirty="0">
                <a:latin typeface="Microsoft Sans Serif"/>
                <a:cs typeface="Microsoft Sans Serif"/>
              </a:rPr>
              <a:t>de configuraciones </a:t>
            </a:r>
            <a:r>
              <a:rPr sz="700" spc="-5" dirty="0">
                <a:latin typeface="Microsoft Sans Serif"/>
                <a:cs typeface="Microsoft Sans Serif"/>
              </a:rPr>
              <a:t>es </a:t>
            </a:r>
            <a:r>
              <a:rPr sz="700" spc="20" dirty="0">
                <a:latin typeface="Microsoft Sans Serif"/>
                <a:cs typeface="Microsoft Sans Serif"/>
              </a:rPr>
              <a:t>más </a:t>
            </a:r>
            <a:r>
              <a:rPr sz="700" spc="15" dirty="0">
                <a:latin typeface="Microsoft Sans Serif"/>
                <a:cs typeface="Microsoft Sans Serif"/>
              </a:rPr>
              <a:t>fácil </a:t>
            </a:r>
            <a:r>
              <a:rPr sz="700" spc="20" dirty="0">
                <a:latin typeface="Microsoft Sans Serif"/>
                <a:cs typeface="Microsoft Sans Serif"/>
              </a:rPr>
              <a:t>de </a:t>
            </a:r>
            <a:r>
              <a:rPr sz="700" spc="-175" dirty="0">
                <a:latin typeface="Microsoft Sans Serif"/>
                <a:cs typeface="Microsoft Sans Serif"/>
              </a:rPr>
              <a:t> </a:t>
            </a:r>
            <a:r>
              <a:rPr sz="700" spc="30" dirty="0">
                <a:latin typeface="Microsoft Sans Serif"/>
                <a:cs typeface="Microsoft Sans Serif"/>
              </a:rPr>
              <a:t>configurar</a:t>
            </a:r>
            <a:r>
              <a:rPr sz="700" dirty="0">
                <a:latin typeface="Microsoft Sans Serif"/>
                <a:cs typeface="Microsoft Sans Serif"/>
              </a:rPr>
              <a:t> </a:t>
            </a:r>
            <a:r>
              <a:rPr sz="700" spc="5" dirty="0">
                <a:latin typeface="Microsoft Sans Serif"/>
                <a:cs typeface="Microsoft Sans Serif"/>
              </a:rPr>
              <a:t>y </a:t>
            </a:r>
            <a:r>
              <a:rPr sz="700" spc="15" dirty="0">
                <a:latin typeface="Microsoft Sans Serif"/>
                <a:cs typeface="Microsoft Sans Serif"/>
              </a:rPr>
              <a:t>realizar</a:t>
            </a:r>
            <a:r>
              <a:rPr sz="700" dirty="0">
                <a:latin typeface="Microsoft Sans Serif"/>
                <a:cs typeface="Microsoft Sans Serif"/>
              </a:rPr>
              <a:t> </a:t>
            </a:r>
            <a:r>
              <a:rPr sz="700" spc="30" dirty="0">
                <a:latin typeface="Microsoft Sans Serif"/>
                <a:cs typeface="Microsoft Sans Serif"/>
              </a:rPr>
              <a:t>que</a:t>
            </a:r>
            <a:r>
              <a:rPr sz="700" spc="5" dirty="0">
                <a:latin typeface="Microsoft Sans Serif"/>
                <a:cs typeface="Microsoft Sans Serif"/>
              </a:rPr>
              <a:t> </a:t>
            </a:r>
            <a:r>
              <a:rPr sz="700" dirty="0">
                <a:latin typeface="Microsoft Sans Serif"/>
                <a:cs typeface="Microsoft Sans Serif"/>
              </a:rPr>
              <a:t>si</a:t>
            </a:r>
            <a:r>
              <a:rPr sz="700" spc="5" dirty="0">
                <a:latin typeface="Microsoft Sans Serif"/>
                <a:cs typeface="Microsoft Sans Serif"/>
              </a:rPr>
              <a:t> estas</a:t>
            </a:r>
            <a:r>
              <a:rPr sz="700" dirty="0">
                <a:latin typeface="Microsoft Sans Serif"/>
                <a:cs typeface="Microsoft Sans Serif"/>
              </a:rPr>
              <a:t> </a:t>
            </a:r>
            <a:r>
              <a:rPr sz="700" spc="20" dirty="0">
                <a:latin typeface="Microsoft Sans Serif"/>
                <a:cs typeface="Microsoft Sans Serif"/>
              </a:rPr>
              <a:t>funciones</a:t>
            </a:r>
            <a:r>
              <a:rPr sz="700" spc="5" dirty="0">
                <a:latin typeface="Microsoft Sans Serif"/>
                <a:cs typeface="Microsoft Sans Serif"/>
              </a:rPr>
              <a:t> </a:t>
            </a:r>
            <a:r>
              <a:rPr sz="700" spc="20" dirty="0">
                <a:latin typeface="Microsoft Sans Serif"/>
                <a:cs typeface="Microsoft Sans Serif"/>
              </a:rPr>
              <a:t>estuvieran</a:t>
            </a:r>
            <a:r>
              <a:rPr sz="700" spc="5" dirty="0">
                <a:latin typeface="Microsoft Sans Serif"/>
                <a:cs typeface="Microsoft Sans Serif"/>
              </a:rPr>
              <a:t> </a:t>
            </a:r>
            <a:r>
              <a:rPr sz="700" spc="20" dirty="0">
                <a:latin typeface="Microsoft Sans Serif"/>
                <a:cs typeface="Microsoft Sans Serif"/>
              </a:rPr>
              <a:t>en</a:t>
            </a:r>
            <a:r>
              <a:rPr sz="700" dirty="0">
                <a:latin typeface="Microsoft Sans Serif"/>
                <a:cs typeface="Microsoft Sans Serif"/>
              </a:rPr>
              <a:t> </a:t>
            </a:r>
            <a:r>
              <a:rPr sz="700" spc="10" dirty="0">
                <a:latin typeface="Microsoft Sans Serif"/>
                <a:cs typeface="Microsoft Sans Serif"/>
              </a:rPr>
              <a:t>relés</a:t>
            </a:r>
            <a:r>
              <a:rPr sz="700" spc="5" dirty="0">
                <a:latin typeface="Microsoft Sans Serif"/>
                <a:cs typeface="Microsoft Sans Serif"/>
              </a:rPr>
              <a:t> </a:t>
            </a:r>
            <a:r>
              <a:rPr sz="700" spc="15" dirty="0">
                <a:latin typeface="Microsoft Sans Serif"/>
                <a:cs typeface="Microsoft Sans Serif"/>
              </a:rPr>
              <a:t>discretos.</a:t>
            </a:r>
            <a:r>
              <a:rPr sz="700" spc="5" dirty="0">
                <a:latin typeface="Microsoft Sans Serif"/>
                <a:cs typeface="Microsoft Sans Serif"/>
              </a:rPr>
              <a:t> </a:t>
            </a:r>
            <a:r>
              <a:rPr sz="700" spc="-10" dirty="0">
                <a:latin typeface="Microsoft Sans Serif"/>
                <a:cs typeface="Microsoft Sans Serif"/>
              </a:rPr>
              <a:t>Sin </a:t>
            </a:r>
            <a:r>
              <a:rPr sz="700" spc="-175" dirty="0">
                <a:latin typeface="Microsoft Sans Serif"/>
                <a:cs typeface="Microsoft Sans Serif"/>
              </a:rPr>
              <a:t> </a:t>
            </a:r>
            <a:r>
              <a:rPr sz="700" spc="30" dirty="0">
                <a:latin typeface="Microsoft Sans Serif"/>
                <a:cs typeface="Microsoft Sans Serif"/>
              </a:rPr>
              <a:t>embargo,</a:t>
            </a:r>
            <a:r>
              <a:rPr sz="700" spc="-10" dirty="0">
                <a:latin typeface="Microsoft Sans Serif"/>
                <a:cs typeface="Microsoft Sans Serif"/>
              </a:rPr>
              <a:t> </a:t>
            </a:r>
            <a:r>
              <a:rPr sz="700" spc="30" dirty="0">
                <a:latin typeface="Microsoft Sans Serif"/>
                <a:cs typeface="Microsoft Sans Serif"/>
              </a:rPr>
              <a:t>debido</a:t>
            </a:r>
            <a:r>
              <a:rPr sz="700" spc="-5" dirty="0">
                <a:latin typeface="Microsoft Sans Serif"/>
                <a:cs typeface="Microsoft Sans Serif"/>
              </a:rPr>
              <a:t> </a:t>
            </a:r>
            <a:r>
              <a:rPr sz="700" dirty="0">
                <a:latin typeface="Microsoft Sans Serif"/>
                <a:cs typeface="Microsoft Sans Serif"/>
              </a:rPr>
              <a:t>a</a:t>
            </a:r>
            <a:r>
              <a:rPr sz="700" spc="-5" dirty="0">
                <a:latin typeface="Microsoft Sans Serif"/>
                <a:cs typeface="Microsoft Sans Serif"/>
              </a:rPr>
              <a:t> </a:t>
            </a:r>
            <a:r>
              <a:rPr sz="700" spc="30" dirty="0">
                <a:latin typeface="Microsoft Sans Serif"/>
                <a:cs typeface="Microsoft Sans Serif"/>
              </a:rPr>
              <a:t>que</a:t>
            </a:r>
            <a:r>
              <a:rPr sz="700" spc="-5" dirty="0">
                <a:latin typeface="Microsoft Sans Serif"/>
                <a:cs typeface="Microsoft Sans Serif"/>
              </a:rPr>
              <a:t> </a:t>
            </a:r>
            <a:r>
              <a:rPr sz="700" spc="25" dirty="0">
                <a:latin typeface="Microsoft Sans Serif"/>
                <a:cs typeface="Microsoft Sans Serif"/>
              </a:rPr>
              <a:t>puede</a:t>
            </a:r>
            <a:r>
              <a:rPr sz="700" spc="-5" dirty="0">
                <a:latin typeface="Microsoft Sans Serif"/>
                <a:cs typeface="Microsoft Sans Serif"/>
              </a:rPr>
              <a:t> </a:t>
            </a:r>
            <a:r>
              <a:rPr sz="700" spc="30" dirty="0">
                <a:latin typeface="Microsoft Sans Serif"/>
                <a:cs typeface="Microsoft Sans Serif"/>
              </a:rPr>
              <a:t>operar</a:t>
            </a:r>
            <a:r>
              <a:rPr sz="700" spc="-5" dirty="0">
                <a:latin typeface="Microsoft Sans Serif"/>
                <a:cs typeface="Microsoft Sans Serif"/>
              </a:rPr>
              <a:t> </a:t>
            </a:r>
            <a:r>
              <a:rPr sz="700" spc="20" dirty="0">
                <a:latin typeface="Microsoft Sans Serif"/>
                <a:cs typeface="Microsoft Sans Serif"/>
              </a:rPr>
              <a:t>más</a:t>
            </a:r>
            <a:r>
              <a:rPr sz="700" spc="-10" dirty="0">
                <a:latin typeface="Microsoft Sans Serif"/>
                <a:cs typeface="Microsoft Sans Serif"/>
              </a:rPr>
              <a:t> </a:t>
            </a:r>
            <a:r>
              <a:rPr sz="700" spc="20" dirty="0">
                <a:latin typeface="Microsoft Sans Serif"/>
                <a:cs typeface="Microsoft Sans Serif"/>
              </a:rPr>
              <a:t>de</a:t>
            </a:r>
            <a:r>
              <a:rPr sz="700" spc="-5" dirty="0">
                <a:latin typeface="Microsoft Sans Serif"/>
                <a:cs typeface="Microsoft Sans Serif"/>
              </a:rPr>
              <a:t> </a:t>
            </a:r>
            <a:r>
              <a:rPr sz="700" spc="30" dirty="0">
                <a:latin typeface="Microsoft Sans Serif"/>
                <a:cs typeface="Microsoft Sans Serif"/>
              </a:rPr>
              <a:t>una</a:t>
            </a:r>
            <a:r>
              <a:rPr sz="700" spc="-5" dirty="0">
                <a:latin typeface="Microsoft Sans Serif"/>
                <a:cs typeface="Microsoft Sans Serif"/>
              </a:rPr>
              <a:t> </a:t>
            </a:r>
            <a:r>
              <a:rPr sz="700" spc="30" dirty="0">
                <a:latin typeface="Microsoft Sans Serif"/>
                <a:cs typeface="Microsoft Sans Serif"/>
              </a:rPr>
              <a:t>función</a:t>
            </a:r>
            <a:r>
              <a:rPr sz="700" spc="-5" dirty="0">
                <a:latin typeface="Microsoft Sans Serif"/>
                <a:cs typeface="Microsoft Sans Serif"/>
              </a:rPr>
              <a:t> </a:t>
            </a:r>
            <a:r>
              <a:rPr sz="700" spc="25" dirty="0">
                <a:latin typeface="Microsoft Sans Serif"/>
                <a:cs typeface="Microsoft Sans Serif"/>
              </a:rPr>
              <a:t>para</a:t>
            </a:r>
            <a:r>
              <a:rPr sz="700" spc="-5" dirty="0">
                <a:latin typeface="Microsoft Sans Serif"/>
                <a:cs typeface="Microsoft Sans Serif"/>
              </a:rPr>
              <a:t> </a:t>
            </a:r>
            <a:r>
              <a:rPr sz="700" spc="40" dirty="0">
                <a:latin typeface="Microsoft Sans Serif"/>
                <a:cs typeface="Microsoft Sans Serif"/>
              </a:rPr>
              <a:t>un</a:t>
            </a:r>
            <a:r>
              <a:rPr sz="700" spc="-5" dirty="0">
                <a:latin typeface="Microsoft Sans Serif"/>
                <a:cs typeface="Microsoft Sans Serif"/>
              </a:rPr>
              <a:t> </a:t>
            </a:r>
            <a:r>
              <a:rPr sz="700" spc="30" dirty="0">
                <a:latin typeface="Microsoft Sans Serif"/>
                <a:cs typeface="Microsoft Sans Serif"/>
              </a:rPr>
              <a:t>conjunto </a:t>
            </a:r>
            <a:r>
              <a:rPr sz="700" spc="-175" dirty="0">
                <a:latin typeface="Microsoft Sans Serif"/>
                <a:cs typeface="Microsoft Sans Serif"/>
              </a:rPr>
              <a:t> </a:t>
            </a:r>
            <a:r>
              <a:rPr sz="700" spc="30" dirty="0">
                <a:latin typeface="Microsoft Sans Serif"/>
                <a:cs typeface="Microsoft Sans Serif"/>
              </a:rPr>
              <a:t>dado </a:t>
            </a:r>
            <a:r>
              <a:rPr sz="700" spc="20" dirty="0">
                <a:latin typeface="Microsoft Sans Serif"/>
                <a:cs typeface="Microsoft Sans Serif"/>
              </a:rPr>
              <a:t>de </a:t>
            </a:r>
            <a:r>
              <a:rPr sz="700" spc="30" dirty="0">
                <a:latin typeface="Microsoft Sans Serif"/>
                <a:cs typeface="Microsoft Sans Serif"/>
              </a:rPr>
              <a:t>parámetros </a:t>
            </a:r>
            <a:r>
              <a:rPr sz="700" spc="20" dirty="0">
                <a:latin typeface="Microsoft Sans Serif"/>
                <a:cs typeface="Microsoft Sans Serif"/>
              </a:rPr>
              <a:t>de </a:t>
            </a:r>
            <a:r>
              <a:rPr sz="700" spc="30" dirty="0">
                <a:latin typeface="Microsoft Sans Serif"/>
                <a:cs typeface="Microsoft Sans Serif"/>
              </a:rPr>
              <a:t>prueba </a:t>
            </a:r>
            <a:r>
              <a:rPr sz="700" spc="5" dirty="0">
                <a:latin typeface="Microsoft Sans Serif"/>
                <a:cs typeface="Microsoft Sans Serif"/>
              </a:rPr>
              <a:t>y </a:t>
            </a:r>
            <a:r>
              <a:rPr sz="700" spc="20" dirty="0">
                <a:latin typeface="Microsoft Sans Serif"/>
                <a:cs typeface="Microsoft Sans Serif"/>
              </a:rPr>
              <a:t>muchas funciones </a:t>
            </a:r>
            <a:r>
              <a:rPr sz="700" spc="30" dirty="0">
                <a:latin typeface="Microsoft Sans Serif"/>
                <a:cs typeface="Microsoft Sans Serif"/>
              </a:rPr>
              <a:t>operan </a:t>
            </a:r>
            <a:r>
              <a:rPr sz="700" spc="10" dirty="0">
                <a:latin typeface="Microsoft Sans Serif"/>
                <a:cs typeface="Microsoft Sans Serif"/>
              </a:rPr>
              <a:t>el </a:t>
            </a:r>
            <a:r>
              <a:rPr sz="700" spc="35" dirty="0">
                <a:latin typeface="Microsoft Sans Serif"/>
                <a:cs typeface="Microsoft Sans Serif"/>
              </a:rPr>
              <a:t>mismo </a:t>
            </a:r>
            <a:r>
              <a:rPr sz="700" spc="40" dirty="0">
                <a:latin typeface="Microsoft Sans Serif"/>
                <a:cs typeface="Microsoft Sans Serif"/>
              </a:rPr>
              <a:t> </a:t>
            </a:r>
            <a:r>
              <a:rPr sz="700" spc="25" dirty="0">
                <a:latin typeface="Microsoft Sans Serif"/>
                <a:cs typeface="Microsoft Sans Serif"/>
              </a:rPr>
              <a:t>contacto </a:t>
            </a:r>
            <a:r>
              <a:rPr sz="700" spc="20" dirty="0">
                <a:latin typeface="Microsoft Sans Serif"/>
                <a:cs typeface="Microsoft Sans Serif"/>
              </a:rPr>
              <a:t>de </a:t>
            </a:r>
            <a:r>
              <a:rPr sz="700" spc="5" dirty="0">
                <a:latin typeface="Microsoft Sans Serif"/>
                <a:cs typeface="Microsoft Sans Serif"/>
              </a:rPr>
              <a:t>salida, </a:t>
            </a:r>
            <a:r>
              <a:rPr sz="700" spc="25" dirty="0">
                <a:latin typeface="Microsoft Sans Serif"/>
                <a:cs typeface="Microsoft Sans Serif"/>
              </a:rPr>
              <a:t>puede </a:t>
            </a:r>
            <a:r>
              <a:rPr sz="700" spc="35" dirty="0">
                <a:latin typeface="Microsoft Sans Serif"/>
                <a:cs typeface="Microsoft Sans Serif"/>
              </a:rPr>
              <a:t>no </a:t>
            </a:r>
            <a:r>
              <a:rPr sz="700" spc="15" dirty="0">
                <a:latin typeface="Microsoft Sans Serif"/>
                <a:cs typeface="Microsoft Sans Serif"/>
              </a:rPr>
              <a:t>ser fácil </a:t>
            </a:r>
            <a:r>
              <a:rPr sz="700" spc="25" dirty="0">
                <a:latin typeface="Microsoft Sans Serif"/>
                <a:cs typeface="Microsoft Sans Serif"/>
              </a:rPr>
              <a:t>identificar </a:t>
            </a:r>
            <a:r>
              <a:rPr sz="700" spc="30" dirty="0">
                <a:latin typeface="Microsoft Sans Serif"/>
                <a:cs typeface="Microsoft Sans Serif"/>
              </a:rPr>
              <a:t>qué elemento </a:t>
            </a:r>
            <a:r>
              <a:rPr sz="700" spc="20" dirty="0">
                <a:latin typeface="Microsoft Sans Serif"/>
                <a:cs typeface="Microsoft Sans Serif"/>
              </a:rPr>
              <a:t>de relé ha </a:t>
            </a:r>
            <a:r>
              <a:rPr sz="700" spc="25" dirty="0">
                <a:latin typeface="Microsoft Sans Serif"/>
                <a:cs typeface="Microsoft Sans Serif"/>
              </a:rPr>
              <a:t> </a:t>
            </a:r>
            <a:r>
              <a:rPr sz="700" spc="30" dirty="0">
                <a:latin typeface="Microsoft Sans Serif"/>
                <a:cs typeface="Microsoft Sans Serif"/>
              </a:rPr>
              <a:t>operado </a:t>
            </a:r>
            <a:r>
              <a:rPr sz="700" spc="25" dirty="0">
                <a:latin typeface="Microsoft Sans Serif"/>
                <a:cs typeface="Microsoft Sans Serif"/>
              </a:rPr>
              <a:t>para cerrar </a:t>
            </a:r>
            <a:r>
              <a:rPr sz="700" spc="10" dirty="0">
                <a:latin typeface="Microsoft Sans Serif"/>
                <a:cs typeface="Microsoft Sans Serif"/>
              </a:rPr>
              <a:t>el </a:t>
            </a:r>
            <a:r>
              <a:rPr sz="700" spc="25" dirty="0">
                <a:latin typeface="Microsoft Sans Serif"/>
                <a:cs typeface="Microsoft Sans Serif"/>
              </a:rPr>
              <a:t>contacto </a:t>
            </a:r>
            <a:r>
              <a:rPr sz="700" spc="20" dirty="0">
                <a:latin typeface="Microsoft Sans Serif"/>
                <a:cs typeface="Microsoft Sans Serif"/>
              </a:rPr>
              <a:t>de </a:t>
            </a:r>
            <a:r>
              <a:rPr sz="700" spc="5" dirty="0">
                <a:latin typeface="Microsoft Sans Serif"/>
                <a:cs typeface="Microsoft Sans Serif"/>
              </a:rPr>
              <a:t>salida. </a:t>
            </a:r>
            <a:r>
              <a:rPr sz="700" spc="-15" dirty="0">
                <a:latin typeface="Microsoft Sans Serif"/>
                <a:cs typeface="Microsoft Sans Serif"/>
              </a:rPr>
              <a:t>Las </a:t>
            </a:r>
            <a:r>
              <a:rPr sz="700" spc="15" dirty="0">
                <a:latin typeface="Microsoft Sans Serif"/>
                <a:cs typeface="Microsoft Sans Serif"/>
              </a:rPr>
              <a:t>opciones </a:t>
            </a:r>
            <a:r>
              <a:rPr sz="700" spc="25" dirty="0">
                <a:latin typeface="Microsoft Sans Serif"/>
                <a:cs typeface="Microsoft Sans Serif"/>
              </a:rPr>
              <a:t>para </a:t>
            </a:r>
            <a:r>
              <a:rPr sz="700" spc="30" dirty="0">
                <a:latin typeface="Microsoft Sans Serif"/>
                <a:cs typeface="Microsoft Sans Serif"/>
              </a:rPr>
              <a:t>abordar </a:t>
            </a:r>
            <a:r>
              <a:rPr sz="700" spc="10" dirty="0">
                <a:latin typeface="Microsoft Sans Serif"/>
                <a:cs typeface="Microsoft Sans Serif"/>
              </a:rPr>
              <a:t>esta </a:t>
            </a:r>
            <a:r>
              <a:rPr sz="700" spc="15" dirty="0">
                <a:latin typeface="Microsoft Sans Serif"/>
                <a:cs typeface="Microsoft Sans Serif"/>
              </a:rPr>
              <a:t> </a:t>
            </a:r>
            <a:r>
              <a:rPr sz="700" spc="20" dirty="0">
                <a:latin typeface="Microsoft Sans Serif"/>
                <a:cs typeface="Microsoft Sans Serif"/>
              </a:rPr>
              <a:t>situación</a:t>
            </a:r>
            <a:r>
              <a:rPr sz="700" spc="-10" dirty="0">
                <a:latin typeface="Microsoft Sans Serif"/>
                <a:cs typeface="Microsoft Sans Serif"/>
              </a:rPr>
              <a:t> </a:t>
            </a:r>
            <a:r>
              <a:rPr sz="700" spc="15" dirty="0">
                <a:latin typeface="Microsoft Sans Serif"/>
                <a:cs typeface="Microsoft Sans Serif"/>
              </a:rPr>
              <a:t>incluyen:</a:t>
            </a:r>
            <a:endParaRPr sz="700">
              <a:latin typeface="Microsoft Sans Serif"/>
              <a:cs typeface="Microsoft Sans Serif"/>
            </a:endParaRPr>
          </a:p>
          <a:p>
            <a:pPr marL="410209" marR="381635" lvl="1" indent="-227329" algn="just">
              <a:lnSpc>
                <a:spcPct val="153800"/>
              </a:lnSpc>
              <a:spcBef>
                <a:spcPts val="5"/>
              </a:spcBef>
              <a:buAutoNum type="arabicPeriod"/>
              <a:tabLst>
                <a:tab pos="274320" algn="l"/>
              </a:tabLst>
            </a:pPr>
            <a:r>
              <a:rPr sz="650" spc="5" dirty="0">
                <a:latin typeface="Microsoft Sans Serif"/>
                <a:cs typeface="Microsoft Sans Serif"/>
              </a:rPr>
              <a:t>Facilite</a:t>
            </a:r>
            <a:r>
              <a:rPr sz="650" dirty="0">
                <a:latin typeface="Microsoft Sans Serif"/>
                <a:cs typeface="Microsoft Sans Serif"/>
              </a:rPr>
              <a:t> </a:t>
            </a:r>
            <a:r>
              <a:rPr sz="650" spc="10" dirty="0">
                <a:latin typeface="Microsoft Sans Serif"/>
                <a:cs typeface="Microsoft Sans Serif"/>
              </a:rPr>
              <a:t>la</a:t>
            </a:r>
            <a:r>
              <a:rPr sz="650" dirty="0">
                <a:latin typeface="Microsoft Sans Serif"/>
                <a:cs typeface="Microsoft Sans Serif"/>
              </a:rPr>
              <a:t> </a:t>
            </a:r>
            <a:r>
              <a:rPr sz="650" spc="25" dirty="0">
                <a:latin typeface="Microsoft Sans Serif"/>
                <a:cs typeface="Microsoft Sans Serif"/>
              </a:rPr>
              <a:t>prueba</a:t>
            </a:r>
            <a:r>
              <a:rPr sz="650" dirty="0">
                <a:latin typeface="Microsoft Sans Serif"/>
                <a:cs typeface="Microsoft Sans Serif"/>
              </a:rPr>
              <a:t> </a:t>
            </a:r>
            <a:r>
              <a:rPr sz="650" spc="20" dirty="0">
                <a:latin typeface="Microsoft Sans Serif"/>
                <a:cs typeface="Microsoft Sans Serif"/>
              </a:rPr>
              <a:t>de</a:t>
            </a:r>
            <a:r>
              <a:rPr sz="650" dirty="0">
                <a:latin typeface="Microsoft Sans Serif"/>
                <a:cs typeface="Microsoft Sans Serif"/>
              </a:rPr>
              <a:t> </a:t>
            </a:r>
            <a:r>
              <a:rPr sz="650" spc="20" dirty="0">
                <a:latin typeface="Microsoft Sans Serif"/>
                <a:cs typeface="Microsoft Sans Serif"/>
              </a:rPr>
              <a:t>funciones</a:t>
            </a:r>
            <a:r>
              <a:rPr sz="650" dirty="0">
                <a:latin typeface="Microsoft Sans Serif"/>
                <a:cs typeface="Microsoft Sans Serif"/>
              </a:rPr>
              <a:t> </a:t>
            </a:r>
            <a:r>
              <a:rPr sz="650" spc="15" dirty="0">
                <a:latin typeface="Microsoft Sans Serif"/>
                <a:cs typeface="Microsoft Sans Serif"/>
              </a:rPr>
              <a:t>individuales</a:t>
            </a:r>
            <a:r>
              <a:rPr sz="650" dirty="0">
                <a:latin typeface="Microsoft Sans Serif"/>
                <a:cs typeface="Microsoft Sans Serif"/>
              </a:rPr>
              <a:t> </a:t>
            </a:r>
            <a:r>
              <a:rPr sz="650" spc="25" dirty="0">
                <a:latin typeface="Microsoft Sans Serif"/>
                <a:cs typeface="Microsoft Sans Serif"/>
              </a:rPr>
              <a:t>mediante</a:t>
            </a:r>
            <a:r>
              <a:rPr sz="650" spc="5" dirty="0">
                <a:latin typeface="Microsoft Sans Serif"/>
                <a:cs typeface="Microsoft Sans Serif"/>
              </a:rPr>
              <a:t> </a:t>
            </a:r>
            <a:r>
              <a:rPr sz="650" spc="10" dirty="0">
                <a:latin typeface="Microsoft Sans Serif"/>
                <a:cs typeface="Microsoft Sans Serif"/>
              </a:rPr>
              <a:t>el</a:t>
            </a:r>
            <a:r>
              <a:rPr sz="650" dirty="0">
                <a:latin typeface="Microsoft Sans Serif"/>
                <a:cs typeface="Microsoft Sans Serif"/>
              </a:rPr>
              <a:t> </a:t>
            </a:r>
            <a:r>
              <a:rPr sz="650" spc="15" dirty="0">
                <a:latin typeface="Microsoft Sans Serif"/>
                <a:cs typeface="Microsoft Sans Serif"/>
              </a:rPr>
              <a:t>uso</a:t>
            </a:r>
            <a:r>
              <a:rPr sz="650" dirty="0">
                <a:latin typeface="Microsoft Sans Serif"/>
                <a:cs typeface="Microsoft Sans Serif"/>
              </a:rPr>
              <a:t> </a:t>
            </a:r>
            <a:r>
              <a:rPr sz="650" spc="20" dirty="0">
                <a:latin typeface="Microsoft Sans Serif"/>
                <a:cs typeface="Microsoft Sans Serif"/>
              </a:rPr>
              <a:t>de</a:t>
            </a:r>
            <a:r>
              <a:rPr sz="650" dirty="0">
                <a:latin typeface="Microsoft Sans Serif"/>
                <a:cs typeface="Microsoft Sans Serif"/>
              </a:rPr>
              <a:t> </a:t>
            </a:r>
            <a:r>
              <a:rPr sz="650" spc="40" dirty="0">
                <a:latin typeface="Microsoft Sans Serif"/>
                <a:cs typeface="Microsoft Sans Serif"/>
              </a:rPr>
              <a:t>un </a:t>
            </a:r>
            <a:r>
              <a:rPr sz="650" spc="-160" dirty="0">
                <a:latin typeface="Microsoft Sans Serif"/>
                <a:cs typeface="Microsoft Sans Serif"/>
              </a:rPr>
              <a:t> </a:t>
            </a:r>
            <a:r>
              <a:rPr sz="650" spc="-30" dirty="0">
                <a:latin typeface="Microsoft Sans Serif"/>
                <a:cs typeface="Microsoft Sans Serif"/>
              </a:rPr>
              <a:t>MGPS</a:t>
            </a:r>
            <a:r>
              <a:rPr sz="650" spc="-5" dirty="0">
                <a:latin typeface="Microsoft Sans Serif"/>
                <a:cs typeface="Microsoft Sans Serif"/>
              </a:rPr>
              <a:t> </a:t>
            </a:r>
            <a:r>
              <a:rPr sz="650" spc="25" dirty="0">
                <a:latin typeface="Microsoft Sans Serif"/>
                <a:cs typeface="Microsoft Sans Serif"/>
              </a:rPr>
              <a:t>que</a:t>
            </a:r>
            <a:r>
              <a:rPr sz="650" dirty="0">
                <a:latin typeface="Microsoft Sans Serif"/>
                <a:cs typeface="Microsoft Sans Serif"/>
              </a:rPr>
              <a:t> </a:t>
            </a:r>
            <a:r>
              <a:rPr sz="650" spc="25" dirty="0">
                <a:latin typeface="Microsoft Sans Serif"/>
                <a:cs typeface="Microsoft Sans Serif"/>
              </a:rPr>
              <a:t>proporcione</a:t>
            </a:r>
            <a:r>
              <a:rPr sz="650" dirty="0">
                <a:latin typeface="Microsoft Sans Serif"/>
                <a:cs typeface="Microsoft Sans Serif"/>
              </a:rPr>
              <a:t> </a:t>
            </a:r>
            <a:r>
              <a:rPr sz="650" spc="40" dirty="0">
                <a:latin typeface="Microsoft Sans Serif"/>
                <a:cs typeface="Microsoft Sans Serif"/>
              </a:rPr>
              <a:t>un</a:t>
            </a:r>
            <a:r>
              <a:rPr sz="650" dirty="0">
                <a:latin typeface="Microsoft Sans Serif"/>
                <a:cs typeface="Microsoft Sans Serif"/>
              </a:rPr>
              <a:t> </a:t>
            </a:r>
            <a:r>
              <a:rPr sz="650" spc="40" dirty="0">
                <a:latin typeface="Microsoft Sans Serif"/>
                <a:cs typeface="Microsoft Sans Serif"/>
              </a:rPr>
              <a:t>modo</a:t>
            </a:r>
            <a:r>
              <a:rPr sz="650" dirty="0">
                <a:latin typeface="Microsoft Sans Serif"/>
                <a:cs typeface="Microsoft Sans Serif"/>
              </a:rPr>
              <a:t> </a:t>
            </a:r>
            <a:r>
              <a:rPr sz="650" spc="20" dirty="0">
                <a:latin typeface="Microsoft Sans Serif"/>
                <a:cs typeface="Microsoft Sans Serif"/>
              </a:rPr>
              <a:t>de</a:t>
            </a:r>
            <a:r>
              <a:rPr sz="650" dirty="0">
                <a:latin typeface="Microsoft Sans Serif"/>
                <a:cs typeface="Microsoft Sans Serif"/>
              </a:rPr>
              <a:t> </a:t>
            </a:r>
            <a:r>
              <a:rPr sz="650" spc="25" dirty="0">
                <a:latin typeface="Microsoft Sans Serif"/>
                <a:cs typeface="Microsoft Sans Serif"/>
              </a:rPr>
              <a:t>prueba</a:t>
            </a:r>
            <a:r>
              <a:rPr sz="650" dirty="0">
                <a:latin typeface="Microsoft Sans Serif"/>
                <a:cs typeface="Microsoft Sans Serif"/>
              </a:rPr>
              <a:t> </a:t>
            </a:r>
            <a:r>
              <a:rPr sz="650" spc="20" dirty="0">
                <a:latin typeface="Microsoft Sans Serif"/>
                <a:cs typeface="Microsoft Sans Serif"/>
              </a:rPr>
              <a:t>en</a:t>
            </a:r>
            <a:r>
              <a:rPr sz="650" dirty="0">
                <a:latin typeface="Microsoft Sans Serif"/>
                <a:cs typeface="Microsoft Sans Serif"/>
              </a:rPr>
              <a:t> </a:t>
            </a:r>
            <a:r>
              <a:rPr sz="650" spc="10" dirty="0">
                <a:latin typeface="Microsoft Sans Serif"/>
                <a:cs typeface="Microsoft Sans Serif"/>
              </a:rPr>
              <a:t>el</a:t>
            </a:r>
            <a:r>
              <a:rPr sz="650" dirty="0">
                <a:latin typeface="Microsoft Sans Serif"/>
                <a:cs typeface="Microsoft Sans Serif"/>
              </a:rPr>
              <a:t> </a:t>
            </a:r>
            <a:r>
              <a:rPr sz="650" spc="25" dirty="0">
                <a:latin typeface="Microsoft Sans Serif"/>
                <a:cs typeface="Microsoft Sans Serif"/>
              </a:rPr>
              <a:t>que</a:t>
            </a:r>
            <a:r>
              <a:rPr sz="650" dirty="0">
                <a:latin typeface="Microsoft Sans Serif"/>
                <a:cs typeface="Microsoft Sans Serif"/>
              </a:rPr>
              <a:t> </a:t>
            </a:r>
            <a:r>
              <a:rPr sz="650" spc="15" dirty="0">
                <a:latin typeface="Microsoft Sans Serif"/>
                <a:cs typeface="Microsoft Sans Serif"/>
              </a:rPr>
              <a:t>solo</a:t>
            </a:r>
            <a:r>
              <a:rPr sz="650" dirty="0">
                <a:latin typeface="Microsoft Sans Serif"/>
                <a:cs typeface="Microsoft Sans Serif"/>
              </a:rPr>
              <a:t> </a:t>
            </a:r>
            <a:r>
              <a:rPr sz="650" spc="25" dirty="0">
                <a:latin typeface="Microsoft Sans Serif"/>
                <a:cs typeface="Microsoft Sans Serif"/>
              </a:rPr>
              <a:t>una </a:t>
            </a:r>
            <a:r>
              <a:rPr sz="650" spc="-160" dirty="0">
                <a:latin typeface="Microsoft Sans Serif"/>
                <a:cs typeface="Microsoft Sans Serif"/>
              </a:rPr>
              <a:t> </a:t>
            </a:r>
            <a:r>
              <a:rPr sz="650" spc="25" dirty="0">
                <a:latin typeface="Microsoft Sans Serif"/>
                <a:cs typeface="Microsoft Sans Serif"/>
              </a:rPr>
              <a:t>función</a:t>
            </a:r>
            <a:r>
              <a:rPr sz="650" spc="-5" dirty="0">
                <a:latin typeface="Microsoft Sans Serif"/>
                <a:cs typeface="Microsoft Sans Serif"/>
              </a:rPr>
              <a:t> </a:t>
            </a:r>
            <a:r>
              <a:rPr sz="650" spc="10" dirty="0">
                <a:latin typeface="Microsoft Sans Serif"/>
                <a:cs typeface="Microsoft Sans Serif"/>
              </a:rPr>
              <a:t>seleccionada</a:t>
            </a:r>
            <a:r>
              <a:rPr sz="650" spc="-5" dirty="0">
                <a:latin typeface="Microsoft Sans Serif"/>
                <a:cs typeface="Microsoft Sans Serif"/>
              </a:rPr>
              <a:t> </a:t>
            </a:r>
            <a:r>
              <a:rPr sz="650" spc="25" dirty="0">
                <a:latin typeface="Microsoft Sans Serif"/>
                <a:cs typeface="Microsoft Sans Serif"/>
              </a:rPr>
              <a:t>opera</a:t>
            </a:r>
            <a:r>
              <a:rPr sz="650" spc="-5" dirty="0">
                <a:latin typeface="Microsoft Sans Serif"/>
                <a:cs typeface="Microsoft Sans Serif"/>
              </a:rPr>
              <a:t> </a:t>
            </a:r>
            <a:r>
              <a:rPr sz="650" spc="10" dirty="0">
                <a:latin typeface="Microsoft Sans Serif"/>
                <a:cs typeface="Microsoft Sans Serif"/>
              </a:rPr>
              <a:t>el</a:t>
            </a:r>
            <a:r>
              <a:rPr sz="650" dirty="0">
                <a:latin typeface="Microsoft Sans Serif"/>
                <a:cs typeface="Microsoft Sans Serif"/>
              </a:rPr>
              <a:t> </a:t>
            </a:r>
            <a:r>
              <a:rPr sz="650" spc="20" dirty="0">
                <a:latin typeface="Microsoft Sans Serif"/>
                <a:cs typeface="Microsoft Sans Serif"/>
              </a:rPr>
              <a:t>contacto</a:t>
            </a:r>
            <a:r>
              <a:rPr sz="650" spc="-5" dirty="0">
                <a:latin typeface="Microsoft Sans Serif"/>
                <a:cs typeface="Microsoft Sans Serif"/>
              </a:rPr>
              <a:t> </a:t>
            </a:r>
            <a:r>
              <a:rPr sz="650" spc="20" dirty="0">
                <a:latin typeface="Microsoft Sans Serif"/>
                <a:cs typeface="Microsoft Sans Serif"/>
              </a:rPr>
              <a:t>de</a:t>
            </a:r>
            <a:r>
              <a:rPr sz="650" spc="-5" dirty="0">
                <a:latin typeface="Microsoft Sans Serif"/>
                <a:cs typeface="Microsoft Sans Serif"/>
              </a:rPr>
              <a:t> </a:t>
            </a:r>
            <a:r>
              <a:rPr sz="650" spc="10" dirty="0">
                <a:latin typeface="Microsoft Sans Serif"/>
                <a:cs typeface="Microsoft Sans Serif"/>
              </a:rPr>
              <a:t>salida</a:t>
            </a:r>
            <a:r>
              <a:rPr sz="650" dirty="0">
                <a:latin typeface="Microsoft Sans Serif"/>
                <a:cs typeface="Microsoft Sans Serif"/>
              </a:rPr>
              <a:t> </a:t>
            </a:r>
            <a:r>
              <a:rPr sz="650" spc="20" dirty="0">
                <a:latin typeface="Microsoft Sans Serif"/>
                <a:cs typeface="Microsoft Sans Serif"/>
              </a:rPr>
              <a:t>de</a:t>
            </a:r>
            <a:r>
              <a:rPr sz="650" spc="-5" dirty="0">
                <a:latin typeface="Microsoft Sans Serif"/>
                <a:cs typeface="Microsoft Sans Serif"/>
              </a:rPr>
              <a:t> </a:t>
            </a:r>
            <a:r>
              <a:rPr sz="650" spc="20" dirty="0">
                <a:latin typeface="Microsoft Sans Serif"/>
                <a:cs typeface="Microsoft Sans Serif"/>
              </a:rPr>
              <a:t>prueba.</a:t>
            </a:r>
            <a:endParaRPr sz="650">
              <a:latin typeface="Microsoft Sans Serif"/>
              <a:cs typeface="Microsoft Sans Serif"/>
            </a:endParaRPr>
          </a:p>
          <a:p>
            <a:pPr marL="410209" marR="191770" lvl="1" indent="-227329">
              <a:lnSpc>
                <a:spcPct val="165000"/>
              </a:lnSpc>
              <a:spcBef>
                <a:spcPts val="10"/>
              </a:spcBef>
              <a:buAutoNum type="arabicPeriod"/>
              <a:tabLst>
                <a:tab pos="267335" algn="l"/>
              </a:tabLst>
            </a:pPr>
            <a:r>
              <a:rPr sz="600" spc="5" dirty="0">
                <a:latin typeface="Microsoft Sans Serif"/>
                <a:cs typeface="Microsoft Sans Serif"/>
              </a:rPr>
              <a:t>Diseñe</a:t>
            </a:r>
            <a:r>
              <a:rPr sz="600" spc="-5" dirty="0">
                <a:latin typeface="Microsoft Sans Serif"/>
                <a:cs typeface="Microsoft Sans Serif"/>
              </a:rPr>
              <a:t> </a:t>
            </a:r>
            <a:r>
              <a:rPr sz="600" dirty="0">
                <a:latin typeface="Microsoft Sans Serif"/>
                <a:cs typeface="Microsoft Sans Serif"/>
              </a:rPr>
              <a:t>las </a:t>
            </a:r>
            <a:r>
              <a:rPr sz="600" spc="20" dirty="0">
                <a:latin typeface="Microsoft Sans Serif"/>
                <a:cs typeface="Microsoft Sans Serif"/>
              </a:rPr>
              <a:t>entradas</a:t>
            </a:r>
            <a:r>
              <a:rPr sz="600" spc="-5" dirty="0">
                <a:latin typeface="Microsoft Sans Serif"/>
                <a:cs typeface="Microsoft Sans Serif"/>
              </a:rPr>
              <a:t> </a:t>
            </a:r>
            <a:r>
              <a:rPr sz="600" spc="20" dirty="0">
                <a:latin typeface="Microsoft Sans Serif"/>
                <a:cs typeface="Microsoft Sans Serif"/>
              </a:rPr>
              <a:t>de</a:t>
            </a:r>
            <a:r>
              <a:rPr sz="600" dirty="0">
                <a:latin typeface="Microsoft Sans Serif"/>
                <a:cs typeface="Microsoft Sans Serif"/>
              </a:rPr>
              <a:t> </a:t>
            </a:r>
            <a:r>
              <a:rPr sz="600" spc="25" dirty="0">
                <a:latin typeface="Microsoft Sans Serif"/>
                <a:cs typeface="Microsoft Sans Serif"/>
              </a:rPr>
              <a:t>prueba</a:t>
            </a:r>
            <a:r>
              <a:rPr sz="600" spc="-5" dirty="0">
                <a:latin typeface="Microsoft Sans Serif"/>
                <a:cs typeface="Microsoft Sans Serif"/>
              </a:rPr>
              <a:t> </a:t>
            </a:r>
            <a:r>
              <a:rPr sz="600" spc="5" dirty="0">
                <a:latin typeface="Microsoft Sans Serif"/>
                <a:cs typeface="Microsoft Sans Serif"/>
              </a:rPr>
              <a:t>y</a:t>
            </a:r>
            <a:r>
              <a:rPr sz="600" dirty="0">
                <a:latin typeface="Microsoft Sans Serif"/>
                <a:cs typeface="Microsoft Sans Serif"/>
              </a:rPr>
              <a:t> </a:t>
            </a:r>
            <a:r>
              <a:rPr sz="600" spc="10" dirty="0">
                <a:latin typeface="Microsoft Sans Serif"/>
                <a:cs typeface="Microsoft Sans Serif"/>
              </a:rPr>
              <a:t>la</a:t>
            </a:r>
            <a:r>
              <a:rPr sz="600" spc="-5" dirty="0">
                <a:latin typeface="Microsoft Sans Serif"/>
                <a:cs typeface="Microsoft Sans Serif"/>
              </a:rPr>
              <a:t> </a:t>
            </a:r>
            <a:r>
              <a:rPr sz="600" spc="5" dirty="0">
                <a:latin typeface="Microsoft Sans Serif"/>
                <a:cs typeface="Microsoft Sans Serif"/>
              </a:rPr>
              <a:t>secuencia</a:t>
            </a:r>
            <a:r>
              <a:rPr sz="600" dirty="0">
                <a:latin typeface="Microsoft Sans Serif"/>
                <a:cs typeface="Microsoft Sans Serif"/>
              </a:rPr>
              <a:t> </a:t>
            </a:r>
            <a:r>
              <a:rPr sz="600" spc="20" dirty="0">
                <a:latin typeface="Microsoft Sans Serif"/>
                <a:cs typeface="Microsoft Sans Serif"/>
              </a:rPr>
              <a:t>de</a:t>
            </a:r>
            <a:r>
              <a:rPr sz="600" spc="-5" dirty="0">
                <a:latin typeface="Microsoft Sans Serif"/>
                <a:cs typeface="Microsoft Sans Serif"/>
              </a:rPr>
              <a:t> </a:t>
            </a:r>
            <a:r>
              <a:rPr sz="600" spc="35" dirty="0">
                <a:latin typeface="Microsoft Sans Serif"/>
                <a:cs typeface="Microsoft Sans Serif"/>
              </a:rPr>
              <a:t>modo</a:t>
            </a:r>
            <a:r>
              <a:rPr sz="600" dirty="0">
                <a:latin typeface="Microsoft Sans Serif"/>
                <a:cs typeface="Microsoft Sans Serif"/>
              </a:rPr>
              <a:t> </a:t>
            </a:r>
            <a:r>
              <a:rPr sz="600" spc="25" dirty="0">
                <a:latin typeface="Microsoft Sans Serif"/>
                <a:cs typeface="Microsoft Sans Serif"/>
              </a:rPr>
              <a:t>que</a:t>
            </a:r>
            <a:r>
              <a:rPr sz="600" spc="-5" dirty="0">
                <a:latin typeface="Microsoft Sans Serif"/>
                <a:cs typeface="Microsoft Sans Serif"/>
              </a:rPr>
              <a:t> </a:t>
            </a:r>
            <a:r>
              <a:rPr sz="600" spc="15" dirty="0">
                <a:latin typeface="Microsoft Sans Serif"/>
                <a:cs typeface="Microsoft Sans Serif"/>
              </a:rPr>
              <a:t>solo</a:t>
            </a:r>
            <a:r>
              <a:rPr sz="600" dirty="0">
                <a:latin typeface="Microsoft Sans Serif"/>
                <a:cs typeface="Microsoft Sans Serif"/>
              </a:rPr>
              <a:t> </a:t>
            </a:r>
            <a:r>
              <a:rPr sz="600" spc="20" dirty="0">
                <a:latin typeface="Microsoft Sans Serif"/>
                <a:cs typeface="Microsoft Sans Serif"/>
              </a:rPr>
              <a:t>funcione</a:t>
            </a:r>
            <a:r>
              <a:rPr sz="600" dirty="0">
                <a:latin typeface="Microsoft Sans Serif"/>
                <a:cs typeface="Microsoft Sans Serif"/>
              </a:rPr>
              <a:t> </a:t>
            </a:r>
            <a:r>
              <a:rPr sz="600" spc="25" dirty="0">
                <a:latin typeface="Microsoft Sans Serif"/>
                <a:cs typeface="Microsoft Sans Serif"/>
              </a:rPr>
              <a:t>una </a:t>
            </a:r>
            <a:r>
              <a:rPr sz="600" spc="-145" dirty="0">
                <a:latin typeface="Microsoft Sans Serif"/>
                <a:cs typeface="Microsoft Sans Serif"/>
              </a:rPr>
              <a:t> </a:t>
            </a:r>
            <a:r>
              <a:rPr sz="600" spc="25" dirty="0">
                <a:latin typeface="Microsoft Sans Serif"/>
                <a:cs typeface="Microsoft Sans Serif"/>
              </a:rPr>
              <a:t>función</a:t>
            </a:r>
            <a:r>
              <a:rPr sz="600" spc="-5" dirty="0">
                <a:latin typeface="Microsoft Sans Serif"/>
                <a:cs typeface="Microsoft Sans Serif"/>
              </a:rPr>
              <a:t> </a:t>
            </a:r>
            <a:r>
              <a:rPr sz="600" spc="20" dirty="0">
                <a:latin typeface="Microsoft Sans Serif"/>
                <a:cs typeface="Microsoft Sans Serif"/>
              </a:rPr>
              <a:t>para</a:t>
            </a:r>
            <a:r>
              <a:rPr sz="600" spc="-5" dirty="0">
                <a:latin typeface="Microsoft Sans Serif"/>
                <a:cs typeface="Microsoft Sans Serif"/>
              </a:rPr>
              <a:t> </a:t>
            </a:r>
            <a:r>
              <a:rPr sz="600" spc="35" dirty="0">
                <a:latin typeface="Microsoft Sans Serif"/>
                <a:cs typeface="Microsoft Sans Serif"/>
              </a:rPr>
              <a:t>un</a:t>
            </a:r>
            <a:r>
              <a:rPr sz="600" spc="-5" dirty="0">
                <a:latin typeface="Microsoft Sans Serif"/>
                <a:cs typeface="Microsoft Sans Serif"/>
              </a:rPr>
              <a:t> </a:t>
            </a:r>
            <a:r>
              <a:rPr sz="600" spc="25" dirty="0">
                <a:latin typeface="Microsoft Sans Serif"/>
                <a:cs typeface="Microsoft Sans Serif"/>
              </a:rPr>
              <a:t>conjunto</a:t>
            </a:r>
            <a:r>
              <a:rPr sz="600" spc="-5" dirty="0">
                <a:latin typeface="Microsoft Sans Serif"/>
                <a:cs typeface="Microsoft Sans Serif"/>
              </a:rPr>
              <a:t> </a:t>
            </a:r>
            <a:r>
              <a:rPr sz="600" spc="25" dirty="0">
                <a:latin typeface="Microsoft Sans Serif"/>
                <a:cs typeface="Microsoft Sans Serif"/>
              </a:rPr>
              <a:t>determinado</a:t>
            </a:r>
            <a:r>
              <a:rPr sz="600" dirty="0">
                <a:latin typeface="Microsoft Sans Serif"/>
                <a:cs typeface="Microsoft Sans Serif"/>
              </a:rPr>
              <a:t> </a:t>
            </a:r>
            <a:r>
              <a:rPr sz="600" spc="20" dirty="0">
                <a:latin typeface="Microsoft Sans Serif"/>
                <a:cs typeface="Microsoft Sans Serif"/>
              </a:rPr>
              <a:t>de</a:t>
            </a:r>
            <a:r>
              <a:rPr sz="600" spc="-5" dirty="0">
                <a:latin typeface="Microsoft Sans Serif"/>
                <a:cs typeface="Microsoft Sans Serif"/>
              </a:rPr>
              <a:t> </a:t>
            </a:r>
            <a:r>
              <a:rPr sz="600" spc="20" dirty="0">
                <a:latin typeface="Microsoft Sans Serif"/>
                <a:cs typeface="Microsoft Sans Serif"/>
              </a:rPr>
              <a:t>entradas</a:t>
            </a:r>
            <a:r>
              <a:rPr sz="600" spc="-5" dirty="0">
                <a:latin typeface="Microsoft Sans Serif"/>
                <a:cs typeface="Microsoft Sans Serif"/>
              </a:rPr>
              <a:t> </a:t>
            </a:r>
            <a:r>
              <a:rPr sz="600" spc="20" dirty="0">
                <a:latin typeface="Microsoft Sans Serif"/>
                <a:cs typeface="Microsoft Sans Serif"/>
              </a:rPr>
              <a:t>de</a:t>
            </a:r>
            <a:r>
              <a:rPr sz="600" spc="-5" dirty="0">
                <a:latin typeface="Microsoft Sans Serif"/>
                <a:cs typeface="Microsoft Sans Serif"/>
              </a:rPr>
              <a:t> </a:t>
            </a:r>
            <a:r>
              <a:rPr sz="600" spc="20" dirty="0">
                <a:latin typeface="Microsoft Sans Serif"/>
                <a:cs typeface="Microsoft Sans Serif"/>
              </a:rPr>
              <a:t>prueba.</a:t>
            </a:r>
            <a:endParaRPr sz="600">
              <a:latin typeface="Microsoft Sans Serif"/>
              <a:cs typeface="Microsoft Sans Serif"/>
            </a:endParaRPr>
          </a:p>
          <a:p>
            <a:pPr marL="410209" marR="311150" lvl="1" indent="-227329">
              <a:lnSpc>
                <a:spcPct val="153900"/>
              </a:lnSpc>
              <a:spcBef>
                <a:spcPts val="25"/>
              </a:spcBef>
              <a:buAutoNum type="arabicPeriod"/>
              <a:tabLst>
                <a:tab pos="274320" algn="l"/>
              </a:tabLst>
            </a:pPr>
            <a:r>
              <a:rPr sz="650" spc="15" dirty="0">
                <a:latin typeface="Microsoft Sans Serif"/>
                <a:cs typeface="Microsoft Sans Serif"/>
              </a:rPr>
              <a:t>Utilice</a:t>
            </a:r>
            <a:r>
              <a:rPr sz="650" spc="-5" dirty="0">
                <a:latin typeface="Microsoft Sans Serif"/>
                <a:cs typeface="Microsoft Sans Serif"/>
              </a:rPr>
              <a:t> </a:t>
            </a:r>
            <a:r>
              <a:rPr sz="650" spc="10" dirty="0">
                <a:latin typeface="Microsoft Sans Serif"/>
                <a:cs typeface="Microsoft Sans Serif"/>
              </a:rPr>
              <a:t>el</a:t>
            </a:r>
            <a:r>
              <a:rPr sz="650" spc="-5" dirty="0">
                <a:latin typeface="Microsoft Sans Serif"/>
                <a:cs typeface="Microsoft Sans Serif"/>
              </a:rPr>
              <a:t> </a:t>
            </a:r>
            <a:r>
              <a:rPr sz="650" spc="35" dirty="0">
                <a:latin typeface="Microsoft Sans Serif"/>
                <a:cs typeface="Microsoft Sans Serif"/>
              </a:rPr>
              <a:t>informe</a:t>
            </a:r>
            <a:r>
              <a:rPr sz="650" spc="-5" dirty="0">
                <a:latin typeface="Microsoft Sans Serif"/>
                <a:cs typeface="Microsoft Sans Serif"/>
              </a:rPr>
              <a:t> </a:t>
            </a:r>
            <a:r>
              <a:rPr sz="650" spc="20" dirty="0">
                <a:latin typeface="Microsoft Sans Serif"/>
                <a:cs typeface="Microsoft Sans Serif"/>
              </a:rPr>
              <a:t>de</a:t>
            </a:r>
            <a:r>
              <a:rPr sz="650" spc="-5" dirty="0">
                <a:latin typeface="Microsoft Sans Serif"/>
                <a:cs typeface="Microsoft Sans Serif"/>
              </a:rPr>
              <a:t> </a:t>
            </a:r>
            <a:r>
              <a:rPr sz="650" spc="15" dirty="0">
                <a:latin typeface="Microsoft Sans Serif"/>
                <a:cs typeface="Microsoft Sans Serif"/>
              </a:rPr>
              <a:t>eventos</a:t>
            </a:r>
            <a:r>
              <a:rPr sz="650" spc="-5" dirty="0">
                <a:latin typeface="Microsoft Sans Serif"/>
                <a:cs typeface="Microsoft Sans Serif"/>
              </a:rPr>
              <a:t> </a:t>
            </a:r>
            <a:r>
              <a:rPr sz="650" spc="-30" dirty="0">
                <a:latin typeface="Microsoft Sans Serif"/>
                <a:cs typeface="Microsoft Sans Serif"/>
              </a:rPr>
              <a:t>MGPS</a:t>
            </a:r>
            <a:r>
              <a:rPr sz="650" spc="-5" dirty="0">
                <a:latin typeface="Microsoft Sans Serif"/>
                <a:cs typeface="Microsoft Sans Serif"/>
              </a:rPr>
              <a:t> </a:t>
            </a:r>
            <a:r>
              <a:rPr sz="650" spc="25" dirty="0">
                <a:latin typeface="Microsoft Sans Serif"/>
                <a:cs typeface="Microsoft Sans Serif"/>
              </a:rPr>
              <a:t>como</a:t>
            </a:r>
            <a:r>
              <a:rPr sz="650" spc="-5" dirty="0">
                <a:latin typeface="Microsoft Sans Serif"/>
                <a:cs typeface="Microsoft Sans Serif"/>
              </a:rPr>
              <a:t> </a:t>
            </a:r>
            <a:r>
              <a:rPr sz="650" spc="30" dirty="0">
                <a:latin typeface="Microsoft Sans Serif"/>
                <a:cs typeface="Microsoft Sans Serif"/>
              </a:rPr>
              <a:t>complemento</a:t>
            </a:r>
            <a:r>
              <a:rPr sz="650" spc="-5" dirty="0">
                <a:latin typeface="Microsoft Sans Serif"/>
                <a:cs typeface="Microsoft Sans Serif"/>
              </a:rPr>
              <a:t> </a:t>
            </a:r>
            <a:r>
              <a:rPr sz="650" spc="10" dirty="0">
                <a:latin typeface="Microsoft Sans Serif"/>
                <a:cs typeface="Microsoft Sans Serif"/>
              </a:rPr>
              <a:t>al</a:t>
            </a:r>
            <a:r>
              <a:rPr sz="650" dirty="0">
                <a:latin typeface="Microsoft Sans Serif"/>
                <a:cs typeface="Microsoft Sans Serif"/>
              </a:rPr>
              <a:t> </a:t>
            </a:r>
            <a:r>
              <a:rPr sz="650" spc="20" dirty="0">
                <a:latin typeface="Microsoft Sans Serif"/>
                <a:cs typeface="Microsoft Sans Serif"/>
              </a:rPr>
              <a:t>cierre</a:t>
            </a:r>
            <a:r>
              <a:rPr sz="650" spc="-5" dirty="0">
                <a:latin typeface="Microsoft Sans Serif"/>
                <a:cs typeface="Microsoft Sans Serif"/>
              </a:rPr>
              <a:t> </a:t>
            </a:r>
            <a:r>
              <a:rPr sz="650" spc="20" dirty="0">
                <a:latin typeface="Microsoft Sans Serif"/>
                <a:cs typeface="Microsoft Sans Serif"/>
              </a:rPr>
              <a:t>del </a:t>
            </a:r>
            <a:r>
              <a:rPr sz="650" spc="-160" dirty="0">
                <a:latin typeface="Microsoft Sans Serif"/>
                <a:cs typeface="Microsoft Sans Serif"/>
              </a:rPr>
              <a:t> </a:t>
            </a:r>
            <a:r>
              <a:rPr sz="650" spc="20" dirty="0">
                <a:latin typeface="Microsoft Sans Serif"/>
                <a:cs typeface="Microsoft Sans Serif"/>
              </a:rPr>
              <a:t>contacto</a:t>
            </a:r>
            <a:r>
              <a:rPr sz="650" spc="-10" dirty="0">
                <a:latin typeface="Microsoft Sans Serif"/>
                <a:cs typeface="Microsoft Sans Serif"/>
              </a:rPr>
              <a:t> </a:t>
            </a:r>
            <a:r>
              <a:rPr sz="650" spc="20" dirty="0">
                <a:latin typeface="Microsoft Sans Serif"/>
                <a:cs typeface="Microsoft Sans Serif"/>
              </a:rPr>
              <a:t>de</a:t>
            </a:r>
            <a:r>
              <a:rPr sz="650" spc="-5" dirty="0">
                <a:latin typeface="Microsoft Sans Serif"/>
                <a:cs typeface="Microsoft Sans Serif"/>
              </a:rPr>
              <a:t> </a:t>
            </a:r>
            <a:r>
              <a:rPr sz="650" spc="5" dirty="0">
                <a:latin typeface="Microsoft Sans Serif"/>
                <a:cs typeface="Microsoft Sans Serif"/>
              </a:rPr>
              <a:t>salida.</a:t>
            </a:r>
            <a:endParaRPr sz="650">
              <a:latin typeface="Microsoft Sans Serif"/>
              <a:cs typeface="Microsoft Sans Serif"/>
            </a:endParaRPr>
          </a:p>
          <a:p>
            <a:pPr marL="182880" marR="456565" lvl="1">
              <a:lnSpc>
                <a:spcPct val="125000"/>
              </a:lnSpc>
              <a:spcBef>
                <a:spcPts val="30"/>
              </a:spcBef>
              <a:buAutoNum type="arabicPeriod"/>
              <a:tabLst>
                <a:tab pos="295275" algn="l"/>
              </a:tabLst>
            </a:pPr>
            <a:r>
              <a:rPr sz="800" spc="25" dirty="0">
                <a:latin typeface="Microsoft Sans Serif"/>
                <a:cs typeface="Microsoft Sans Serif"/>
              </a:rPr>
              <a:t>Reprograme</a:t>
            </a:r>
            <a:r>
              <a:rPr sz="800" dirty="0">
                <a:latin typeface="Microsoft Sans Serif"/>
                <a:cs typeface="Microsoft Sans Serif"/>
              </a:rPr>
              <a:t> </a:t>
            </a:r>
            <a:r>
              <a:rPr sz="800" spc="40" dirty="0">
                <a:latin typeface="Microsoft Sans Serif"/>
                <a:cs typeface="Microsoft Sans Serif"/>
              </a:rPr>
              <a:t>temporalmente</a:t>
            </a:r>
            <a:r>
              <a:rPr sz="800" dirty="0">
                <a:latin typeface="Microsoft Sans Serif"/>
                <a:cs typeface="Microsoft Sans Serif"/>
              </a:rPr>
              <a:t> </a:t>
            </a:r>
            <a:r>
              <a:rPr sz="800" spc="10" dirty="0">
                <a:latin typeface="Microsoft Sans Serif"/>
                <a:cs typeface="Microsoft Sans Serif"/>
              </a:rPr>
              <a:t>la</a:t>
            </a:r>
            <a:r>
              <a:rPr sz="800" dirty="0">
                <a:latin typeface="Microsoft Sans Serif"/>
                <a:cs typeface="Microsoft Sans Serif"/>
              </a:rPr>
              <a:t> </a:t>
            </a:r>
            <a:r>
              <a:rPr sz="800" spc="10" dirty="0">
                <a:latin typeface="Microsoft Sans Serif"/>
                <a:cs typeface="Microsoft Sans Serif"/>
              </a:rPr>
              <a:t>salida</a:t>
            </a:r>
            <a:r>
              <a:rPr sz="800" dirty="0">
                <a:latin typeface="Microsoft Sans Serif"/>
                <a:cs typeface="Microsoft Sans Serif"/>
              </a:rPr>
              <a:t> a </a:t>
            </a:r>
            <a:r>
              <a:rPr sz="800" spc="45" dirty="0">
                <a:latin typeface="Microsoft Sans Serif"/>
                <a:cs typeface="Microsoft Sans Serif"/>
              </a:rPr>
              <a:t>un</a:t>
            </a:r>
            <a:r>
              <a:rPr sz="800" dirty="0">
                <a:latin typeface="Microsoft Sans Serif"/>
                <a:cs typeface="Microsoft Sans Serif"/>
              </a:rPr>
              <a:t> </a:t>
            </a:r>
            <a:r>
              <a:rPr sz="800" spc="25" dirty="0">
                <a:latin typeface="Microsoft Sans Serif"/>
                <a:cs typeface="Microsoft Sans Serif"/>
              </a:rPr>
              <a:t>contacto </a:t>
            </a:r>
            <a:r>
              <a:rPr sz="800" spc="-200" dirty="0">
                <a:latin typeface="Microsoft Sans Serif"/>
                <a:cs typeface="Microsoft Sans Serif"/>
              </a:rPr>
              <a:t> </a:t>
            </a:r>
            <a:r>
              <a:rPr sz="800" spc="10" dirty="0">
                <a:latin typeface="Microsoft Sans Serif"/>
                <a:cs typeface="Microsoft Sans Serif"/>
              </a:rPr>
              <a:t>aislado.</a:t>
            </a:r>
            <a:endParaRPr sz="800">
              <a:latin typeface="Microsoft Sans Serif"/>
              <a:cs typeface="Microsoft Sans Serif"/>
            </a:endParaRPr>
          </a:p>
          <a:p>
            <a:pPr marL="12700" marR="6985" indent="153670">
              <a:lnSpc>
                <a:spcPts val="1200"/>
              </a:lnSpc>
              <a:spcBef>
                <a:spcPts val="80"/>
              </a:spcBef>
            </a:pPr>
            <a:r>
              <a:rPr sz="700" spc="20" dirty="0">
                <a:latin typeface="Microsoft Sans Serif"/>
                <a:cs typeface="Microsoft Sans Serif"/>
              </a:rPr>
              <a:t>Algunos usuarios </a:t>
            </a:r>
            <a:r>
              <a:rPr sz="700" spc="-5" dirty="0">
                <a:latin typeface="Microsoft Sans Serif"/>
                <a:cs typeface="Microsoft Sans Serif"/>
              </a:rPr>
              <a:t>se </a:t>
            </a:r>
            <a:r>
              <a:rPr sz="700" spc="35" dirty="0">
                <a:latin typeface="Microsoft Sans Serif"/>
                <a:cs typeface="Microsoft Sans Serif"/>
              </a:rPr>
              <a:t>opondrán </a:t>
            </a:r>
            <a:r>
              <a:rPr sz="700" spc="10" dirty="0">
                <a:latin typeface="Microsoft Sans Serif"/>
                <a:cs typeface="Microsoft Sans Serif"/>
              </a:rPr>
              <a:t>al </a:t>
            </a:r>
            <a:r>
              <a:rPr sz="700" spc="30" dirty="0">
                <a:latin typeface="Microsoft Sans Serif"/>
                <a:cs typeface="Microsoft Sans Serif"/>
              </a:rPr>
              <a:t>cuarto </a:t>
            </a:r>
            <a:r>
              <a:rPr sz="700" spc="40" dirty="0">
                <a:latin typeface="Microsoft Sans Serif"/>
                <a:cs typeface="Microsoft Sans Serif"/>
              </a:rPr>
              <a:t>método </a:t>
            </a:r>
            <a:r>
              <a:rPr sz="700" spc="35" dirty="0">
                <a:latin typeface="Microsoft Sans Serif"/>
                <a:cs typeface="Microsoft Sans Serif"/>
              </a:rPr>
              <a:t>porque </a:t>
            </a:r>
            <a:r>
              <a:rPr sz="700" spc="30" dirty="0">
                <a:latin typeface="Microsoft Sans Serif"/>
                <a:cs typeface="Microsoft Sans Serif"/>
              </a:rPr>
              <a:t>una </a:t>
            </a:r>
            <a:r>
              <a:rPr sz="700" spc="35" dirty="0">
                <a:latin typeface="Microsoft Sans Serif"/>
                <a:cs typeface="Microsoft Sans Serif"/>
              </a:rPr>
              <a:t>gran </a:t>
            </a:r>
            <a:r>
              <a:rPr sz="700" spc="30" dirty="0">
                <a:latin typeface="Microsoft Sans Serif"/>
                <a:cs typeface="Microsoft Sans Serif"/>
              </a:rPr>
              <a:t>parte </a:t>
            </a:r>
            <a:r>
              <a:rPr sz="700" spc="-175" dirty="0">
                <a:latin typeface="Microsoft Sans Serif"/>
                <a:cs typeface="Microsoft Sans Serif"/>
              </a:rPr>
              <a:t> </a:t>
            </a:r>
            <a:r>
              <a:rPr sz="700" spc="20" dirty="0">
                <a:latin typeface="Microsoft Sans Serif"/>
                <a:cs typeface="Microsoft Sans Serif"/>
              </a:rPr>
              <a:t>de </a:t>
            </a:r>
            <a:r>
              <a:rPr sz="700" spc="10" dirty="0">
                <a:latin typeface="Microsoft Sans Serif"/>
                <a:cs typeface="Microsoft Sans Serif"/>
              </a:rPr>
              <a:t>la </a:t>
            </a:r>
            <a:r>
              <a:rPr sz="700" spc="30" dirty="0">
                <a:latin typeface="Microsoft Sans Serif"/>
                <a:cs typeface="Microsoft Sans Serif"/>
              </a:rPr>
              <a:t>prueba </a:t>
            </a:r>
            <a:r>
              <a:rPr sz="700" spc="20" dirty="0">
                <a:latin typeface="Microsoft Sans Serif"/>
                <a:cs typeface="Microsoft Sans Serif"/>
              </a:rPr>
              <a:t>de </a:t>
            </a:r>
            <a:r>
              <a:rPr sz="700" spc="40" dirty="0">
                <a:latin typeface="Microsoft Sans Serif"/>
                <a:cs typeface="Microsoft Sans Serif"/>
              </a:rPr>
              <a:t>un </a:t>
            </a:r>
            <a:r>
              <a:rPr sz="700" spc="-30" dirty="0">
                <a:latin typeface="Microsoft Sans Serif"/>
                <a:cs typeface="Microsoft Sans Serif"/>
              </a:rPr>
              <a:t>MGPS </a:t>
            </a:r>
            <a:r>
              <a:rPr sz="700" spc="10" dirty="0">
                <a:latin typeface="Microsoft Sans Serif"/>
                <a:cs typeface="Microsoft Sans Serif"/>
              </a:rPr>
              <a:t>consiste </a:t>
            </a:r>
            <a:r>
              <a:rPr sz="700" spc="20" dirty="0">
                <a:latin typeface="Microsoft Sans Serif"/>
                <a:cs typeface="Microsoft Sans Serif"/>
              </a:rPr>
              <a:t>en </a:t>
            </a:r>
            <a:r>
              <a:rPr sz="700" spc="35" dirty="0">
                <a:latin typeface="Microsoft Sans Serif"/>
                <a:cs typeface="Microsoft Sans Serif"/>
              </a:rPr>
              <a:t>comprobar </a:t>
            </a:r>
            <a:r>
              <a:rPr sz="700" spc="10" dirty="0">
                <a:latin typeface="Microsoft Sans Serif"/>
                <a:cs typeface="Microsoft Sans Serif"/>
              </a:rPr>
              <a:t>su </a:t>
            </a:r>
            <a:r>
              <a:rPr sz="700" spc="25" dirty="0">
                <a:latin typeface="Microsoft Sans Serif"/>
                <a:cs typeface="Microsoft Sans Serif"/>
              </a:rPr>
              <a:t>programación. </a:t>
            </a:r>
            <a:r>
              <a:rPr sz="700" spc="-30" dirty="0">
                <a:latin typeface="Microsoft Sans Serif"/>
                <a:cs typeface="Microsoft Sans Serif"/>
              </a:rPr>
              <a:t>El </a:t>
            </a:r>
            <a:r>
              <a:rPr sz="700" spc="-25" dirty="0">
                <a:latin typeface="Microsoft Sans Serif"/>
                <a:cs typeface="Microsoft Sans Serif"/>
              </a:rPr>
              <a:t> </a:t>
            </a:r>
            <a:r>
              <a:rPr sz="700" spc="25" dirty="0">
                <a:latin typeface="Microsoft Sans Serif"/>
                <a:cs typeface="Microsoft Sans Serif"/>
              </a:rPr>
              <a:t>segundo</a:t>
            </a:r>
            <a:r>
              <a:rPr sz="700" spc="-5" dirty="0">
                <a:latin typeface="Microsoft Sans Serif"/>
                <a:cs typeface="Microsoft Sans Serif"/>
              </a:rPr>
              <a:t> </a:t>
            </a:r>
            <a:r>
              <a:rPr sz="700" spc="40" dirty="0">
                <a:latin typeface="Microsoft Sans Serif"/>
                <a:cs typeface="Microsoft Sans Serif"/>
              </a:rPr>
              <a:t>método</a:t>
            </a:r>
            <a:r>
              <a:rPr sz="700" spc="-5" dirty="0">
                <a:latin typeface="Microsoft Sans Serif"/>
                <a:cs typeface="Microsoft Sans Serif"/>
              </a:rPr>
              <a:t> </a:t>
            </a:r>
            <a:r>
              <a:rPr sz="700" spc="25" dirty="0">
                <a:latin typeface="Microsoft Sans Serif"/>
                <a:cs typeface="Microsoft Sans Serif"/>
              </a:rPr>
              <a:t>requiere</a:t>
            </a:r>
            <a:r>
              <a:rPr sz="700" dirty="0">
                <a:latin typeface="Microsoft Sans Serif"/>
                <a:cs typeface="Microsoft Sans Serif"/>
              </a:rPr>
              <a:t> </a:t>
            </a:r>
            <a:r>
              <a:rPr sz="700" spc="20" dirty="0">
                <a:latin typeface="Microsoft Sans Serif"/>
                <a:cs typeface="Microsoft Sans Serif"/>
              </a:rPr>
              <a:t>cierta</a:t>
            </a:r>
            <a:r>
              <a:rPr sz="700" spc="-5" dirty="0">
                <a:latin typeface="Microsoft Sans Serif"/>
                <a:cs typeface="Microsoft Sans Serif"/>
              </a:rPr>
              <a:t> </a:t>
            </a:r>
            <a:r>
              <a:rPr sz="700" spc="20" dirty="0">
                <a:latin typeface="Microsoft Sans Serif"/>
                <a:cs typeface="Microsoft Sans Serif"/>
              </a:rPr>
              <a:t>planificación</a:t>
            </a:r>
            <a:r>
              <a:rPr sz="700" dirty="0">
                <a:latin typeface="Microsoft Sans Serif"/>
                <a:cs typeface="Microsoft Sans Serif"/>
              </a:rPr>
              <a:t> </a:t>
            </a:r>
            <a:r>
              <a:rPr sz="700" spc="5" dirty="0">
                <a:latin typeface="Microsoft Sans Serif"/>
                <a:cs typeface="Microsoft Sans Serif"/>
              </a:rPr>
              <a:t>y</a:t>
            </a:r>
            <a:r>
              <a:rPr sz="700" spc="-5" dirty="0">
                <a:latin typeface="Microsoft Sans Serif"/>
                <a:cs typeface="Microsoft Sans Serif"/>
              </a:rPr>
              <a:t> </a:t>
            </a:r>
            <a:r>
              <a:rPr sz="700" spc="30" dirty="0">
                <a:latin typeface="Microsoft Sans Serif"/>
                <a:cs typeface="Microsoft Sans Serif"/>
              </a:rPr>
              <a:t>equipo</a:t>
            </a:r>
            <a:r>
              <a:rPr sz="700" dirty="0">
                <a:latin typeface="Microsoft Sans Serif"/>
                <a:cs typeface="Microsoft Sans Serif"/>
              </a:rPr>
              <a:t> </a:t>
            </a:r>
            <a:r>
              <a:rPr sz="700" spc="20" dirty="0">
                <a:latin typeface="Microsoft Sans Serif"/>
                <a:cs typeface="Microsoft Sans Serif"/>
              </a:rPr>
              <a:t>de</a:t>
            </a:r>
            <a:r>
              <a:rPr sz="700" spc="-5" dirty="0">
                <a:latin typeface="Microsoft Sans Serif"/>
                <a:cs typeface="Microsoft Sans Serif"/>
              </a:rPr>
              <a:t> </a:t>
            </a:r>
            <a:r>
              <a:rPr sz="700" spc="30" dirty="0">
                <a:latin typeface="Microsoft Sans Serif"/>
                <a:cs typeface="Microsoft Sans Serif"/>
              </a:rPr>
              <a:t>prueba</a:t>
            </a:r>
            <a:r>
              <a:rPr sz="700" dirty="0">
                <a:latin typeface="Microsoft Sans Serif"/>
                <a:cs typeface="Microsoft Sans Serif"/>
              </a:rPr>
              <a:t> </a:t>
            </a:r>
            <a:r>
              <a:rPr sz="700" spc="15" dirty="0">
                <a:latin typeface="Microsoft Sans Serif"/>
                <a:cs typeface="Microsoft Sans Serif"/>
              </a:rPr>
              <a:t>adecuado. </a:t>
            </a:r>
            <a:r>
              <a:rPr sz="700" spc="-175" dirty="0">
                <a:latin typeface="Microsoft Sans Serif"/>
                <a:cs typeface="Microsoft Sans Serif"/>
              </a:rPr>
              <a:t> </a:t>
            </a:r>
            <a:r>
              <a:rPr sz="700" spc="-10" dirty="0">
                <a:latin typeface="Microsoft Sans Serif"/>
                <a:cs typeface="Microsoft Sans Serif"/>
              </a:rPr>
              <a:t>La </a:t>
            </a:r>
            <a:r>
              <a:rPr sz="700" spc="25" dirty="0">
                <a:latin typeface="Microsoft Sans Serif"/>
                <a:cs typeface="Microsoft Sans Serif"/>
              </a:rPr>
              <a:t>combinación </a:t>
            </a:r>
            <a:r>
              <a:rPr sz="700" spc="20" dirty="0">
                <a:latin typeface="Microsoft Sans Serif"/>
                <a:cs typeface="Microsoft Sans Serif"/>
              </a:rPr>
              <a:t>del </a:t>
            </a:r>
            <a:r>
              <a:rPr sz="700" spc="25" dirty="0">
                <a:latin typeface="Microsoft Sans Serif"/>
                <a:cs typeface="Microsoft Sans Serif"/>
              </a:rPr>
              <a:t>segundo </a:t>
            </a:r>
            <a:r>
              <a:rPr sz="700" spc="5" dirty="0">
                <a:latin typeface="Microsoft Sans Serif"/>
                <a:cs typeface="Microsoft Sans Serif"/>
              </a:rPr>
              <a:t>y </a:t>
            </a:r>
            <a:r>
              <a:rPr sz="700" spc="25" dirty="0">
                <a:latin typeface="Microsoft Sans Serif"/>
                <a:cs typeface="Microsoft Sans Serif"/>
              </a:rPr>
              <a:t>tercer </a:t>
            </a:r>
            <a:r>
              <a:rPr sz="700" spc="40" dirty="0">
                <a:latin typeface="Microsoft Sans Serif"/>
                <a:cs typeface="Microsoft Sans Serif"/>
              </a:rPr>
              <a:t>método </a:t>
            </a:r>
            <a:r>
              <a:rPr sz="700" spc="30" dirty="0">
                <a:latin typeface="Microsoft Sans Serif"/>
                <a:cs typeface="Microsoft Sans Serif"/>
              </a:rPr>
              <a:t>probablemente producirá </a:t>
            </a:r>
            <a:r>
              <a:rPr sz="700" spc="40" dirty="0">
                <a:latin typeface="Microsoft Sans Serif"/>
                <a:cs typeface="Microsoft Sans Serif"/>
              </a:rPr>
              <a:t>un </a:t>
            </a:r>
            <a:r>
              <a:rPr sz="700" spc="45" dirty="0">
                <a:latin typeface="Microsoft Sans Serif"/>
                <a:cs typeface="Microsoft Sans Serif"/>
              </a:rPr>
              <a:t> </a:t>
            </a:r>
            <a:r>
              <a:rPr sz="700" spc="25" dirty="0">
                <a:latin typeface="Microsoft Sans Serif"/>
                <a:cs typeface="Microsoft Sans Serif"/>
              </a:rPr>
              <a:t>plan </a:t>
            </a:r>
            <a:r>
              <a:rPr sz="700" spc="20" dirty="0">
                <a:latin typeface="Microsoft Sans Serif"/>
                <a:cs typeface="Microsoft Sans Serif"/>
              </a:rPr>
              <a:t>de </a:t>
            </a:r>
            <a:r>
              <a:rPr sz="700" spc="30" dirty="0">
                <a:latin typeface="Microsoft Sans Serif"/>
                <a:cs typeface="Microsoft Sans Serif"/>
              </a:rPr>
              <a:t>prueba que </a:t>
            </a:r>
            <a:r>
              <a:rPr sz="700" spc="15" dirty="0">
                <a:latin typeface="Microsoft Sans Serif"/>
                <a:cs typeface="Microsoft Sans Serif"/>
              </a:rPr>
              <a:t>evite </a:t>
            </a:r>
            <a:r>
              <a:rPr sz="700" spc="10" dirty="0">
                <a:latin typeface="Microsoft Sans Serif"/>
                <a:cs typeface="Microsoft Sans Serif"/>
              </a:rPr>
              <a:t>la </a:t>
            </a:r>
            <a:r>
              <a:rPr sz="700" spc="25" dirty="0">
                <a:latin typeface="Microsoft Sans Serif"/>
                <a:cs typeface="Microsoft Sans Serif"/>
              </a:rPr>
              <a:t>confusión </a:t>
            </a:r>
            <a:r>
              <a:rPr sz="700" spc="20" dirty="0">
                <a:latin typeface="Microsoft Sans Serif"/>
                <a:cs typeface="Microsoft Sans Serif"/>
              </a:rPr>
              <a:t>sobre </a:t>
            </a:r>
            <a:r>
              <a:rPr sz="700" spc="30" dirty="0">
                <a:latin typeface="Microsoft Sans Serif"/>
                <a:cs typeface="Microsoft Sans Serif"/>
              </a:rPr>
              <a:t>qué función </a:t>
            </a:r>
            <a:r>
              <a:rPr sz="700" spc="20" dirty="0">
                <a:latin typeface="Microsoft Sans Serif"/>
                <a:cs typeface="Microsoft Sans Serif"/>
              </a:rPr>
              <a:t>del relé ha </a:t>
            </a:r>
            <a:r>
              <a:rPr sz="700" spc="25" dirty="0">
                <a:latin typeface="Microsoft Sans Serif"/>
                <a:cs typeface="Microsoft Sans Serif"/>
              </a:rPr>
              <a:t> provocado</a:t>
            </a:r>
            <a:r>
              <a:rPr sz="700" spc="-10" dirty="0">
                <a:latin typeface="Microsoft Sans Serif"/>
                <a:cs typeface="Microsoft Sans Serif"/>
              </a:rPr>
              <a:t> </a:t>
            </a:r>
            <a:r>
              <a:rPr sz="700" spc="40" dirty="0">
                <a:latin typeface="Microsoft Sans Serif"/>
                <a:cs typeface="Microsoft Sans Serif"/>
              </a:rPr>
              <a:t>un</a:t>
            </a:r>
            <a:r>
              <a:rPr sz="700" spc="-5" dirty="0">
                <a:latin typeface="Microsoft Sans Serif"/>
                <a:cs typeface="Microsoft Sans Serif"/>
              </a:rPr>
              <a:t> </a:t>
            </a:r>
            <a:r>
              <a:rPr sz="700" spc="20" dirty="0">
                <a:latin typeface="Microsoft Sans Serif"/>
                <a:cs typeface="Microsoft Sans Serif"/>
              </a:rPr>
              <a:t>disparo.</a:t>
            </a:r>
            <a:endParaRPr sz="700">
              <a:latin typeface="Microsoft Sans Serif"/>
              <a:cs typeface="Microsoft Sans Serif"/>
            </a:endParaRPr>
          </a:p>
        </p:txBody>
      </p:sp>
      <p:sp>
        <p:nvSpPr>
          <p:cNvPr id="11" name="object 11"/>
          <p:cNvSpPr txBox="1"/>
          <p:nvPr/>
        </p:nvSpPr>
        <p:spPr>
          <a:xfrm>
            <a:off x="2726367" y="3851907"/>
            <a:ext cx="1295717" cy="112851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sz="650" spc="-30" dirty="0">
                <a:latin typeface="Microsoft Sans Serif"/>
                <a:cs typeface="Microsoft Sans Serif"/>
              </a:rPr>
              <a:t>MGPS</a:t>
            </a:r>
            <a:r>
              <a:rPr sz="650" spc="-5" dirty="0">
                <a:latin typeface="Microsoft Sans Serif"/>
                <a:cs typeface="Microsoft Sans Serif"/>
              </a:rPr>
              <a:t> </a:t>
            </a:r>
            <a:r>
              <a:rPr sz="650" spc="30" dirty="0">
                <a:latin typeface="Microsoft Sans Serif"/>
                <a:cs typeface="Microsoft Sans Serif"/>
              </a:rPr>
              <a:t>#1</a:t>
            </a:r>
            <a:r>
              <a:rPr sz="650" spc="-5" dirty="0">
                <a:latin typeface="Microsoft Sans Serif"/>
                <a:cs typeface="Microsoft Sans Serif"/>
              </a:rPr>
              <a:t> </a:t>
            </a:r>
            <a:r>
              <a:rPr sz="650" spc="5" dirty="0">
                <a:latin typeface="Microsoft Sans Serif"/>
                <a:cs typeface="Microsoft Sans Serif"/>
              </a:rPr>
              <a:t>y</a:t>
            </a:r>
            <a:r>
              <a:rPr sz="650" spc="-5" dirty="0">
                <a:latin typeface="Microsoft Sans Serif"/>
                <a:cs typeface="Microsoft Sans Serif"/>
              </a:rPr>
              <a:t> </a:t>
            </a:r>
            <a:r>
              <a:rPr sz="650" spc="30" dirty="0">
                <a:latin typeface="Microsoft Sans Serif"/>
                <a:cs typeface="Microsoft Sans Serif"/>
              </a:rPr>
              <a:t>#2</a:t>
            </a:r>
            <a:endParaRPr sz="650">
              <a:latin typeface="Microsoft Sans Serif"/>
              <a:cs typeface="Microsoft Sans Serif"/>
            </a:endParaRPr>
          </a:p>
        </p:txBody>
      </p:sp>
      <p:sp>
        <p:nvSpPr>
          <p:cNvPr id="12" name="object 12"/>
          <p:cNvSpPr txBox="1"/>
          <p:nvPr/>
        </p:nvSpPr>
        <p:spPr>
          <a:xfrm>
            <a:off x="1902528" y="4055843"/>
            <a:ext cx="442618" cy="120546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sz="700" spc="-5" dirty="0">
                <a:latin typeface="Microsoft Sans Serif"/>
                <a:cs typeface="Microsoft Sans Serif"/>
              </a:rPr>
              <a:t>87G</a:t>
            </a:r>
            <a:endParaRPr sz="700">
              <a:latin typeface="Microsoft Sans Serif"/>
              <a:cs typeface="Microsoft Sans Serif"/>
            </a:endParaRPr>
          </a:p>
        </p:txBody>
      </p:sp>
      <p:sp>
        <p:nvSpPr>
          <p:cNvPr id="13" name="object 13"/>
          <p:cNvSpPr txBox="1"/>
          <p:nvPr/>
        </p:nvSpPr>
        <p:spPr>
          <a:xfrm>
            <a:off x="3108523" y="4183872"/>
            <a:ext cx="442618" cy="120546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sz="700" spc="-5" dirty="0">
                <a:latin typeface="Microsoft Sans Serif"/>
                <a:cs typeface="Microsoft Sans Serif"/>
              </a:rPr>
              <a:t>59G</a:t>
            </a:r>
            <a:endParaRPr sz="700">
              <a:latin typeface="Microsoft Sans Serif"/>
              <a:cs typeface="Microsoft Sans Serif"/>
            </a:endParaRPr>
          </a:p>
        </p:txBody>
      </p:sp>
      <p:sp>
        <p:nvSpPr>
          <p:cNvPr id="14" name="object 14"/>
          <p:cNvSpPr txBox="1"/>
          <p:nvPr/>
        </p:nvSpPr>
        <p:spPr>
          <a:xfrm>
            <a:off x="1983136" y="4313432"/>
            <a:ext cx="293618" cy="120546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sz="700" spc="10" dirty="0">
                <a:latin typeface="Microsoft Sans Serif"/>
                <a:cs typeface="Microsoft Sans Serif"/>
              </a:rPr>
              <a:t>40</a:t>
            </a:r>
            <a:endParaRPr sz="700">
              <a:latin typeface="Microsoft Sans Serif"/>
              <a:cs typeface="Microsoft Sans Serif"/>
            </a:endParaRPr>
          </a:p>
        </p:txBody>
      </p:sp>
      <p:sp>
        <p:nvSpPr>
          <p:cNvPr id="15" name="object 15"/>
          <p:cNvSpPr txBox="1"/>
          <p:nvPr/>
        </p:nvSpPr>
        <p:spPr>
          <a:xfrm>
            <a:off x="3189227" y="4441434"/>
            <a:ext cx="293618" cy="120546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sz="700" spc="10" dirty="0">
                <a:latin typeface="Microsoft Sans Serif"/>
                <a:cs typeface="Microsoft Sans Serif"/>
              </a:rPr>
              <a:t>24</a:t>
            </a:r>
            <a:endParaRPr sz="700">
              <a:latin typeface="Microsoft Sans Serif"/>
              <a:cs typeface="Microsoft Sans Serif"/>
            </a:endParaRPr>
          </a:p>
        </p:txBody>
      </p:sp>
      <p:sp>
        <p:nvSpPr>
          <p:cNvPr id="16" name="object 16"/>
          <p:cNvSpPr txBox="1"/>
          <p:nvPr/>
        </p:nvSpPr>
        <p:spPr>
          <a:xfrm>
            <a:off x="4409203" y="4498067"/>
            <a:ext cx="872089" cy="112851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sz="650" dirty="0">
                <a:latin typeface="Microsoft Sans Serif"/>
                <a:cs typeface="Microsoft Sans Serif"/>
              </a:rPr>
              <a:t>Salida</a:t>
            </a:r>
            <a:r>
              <a:rPr sz="650" spc="-5" dirty="0">
                <a:latin typeface="Microsoft Sans Serif"/>
                <a:cs typeface="Microsoft Sans Serif"/>
              </a:rPr>
              <a:t> </a:t>
            </a:r>
            <a:r>
              <a:rPr sz="650" spc="30" dirty="0">
                <a:latin typeface="Microsoft Sans Serif"/>
                <a:cs typeface="Microsoft Sans Serif"/>
              </a:rPr>
              <a:t>#1</a:t>
            </a:r>
            <a:endParaRPr sz="650">
              <a:latin typeface="Microsoft Sans Serif"/>
              <a:cs typeface="Microsoft Sans Serif"/>
            </a:endParaRPr>
          </a:p>
        </p:txBody>
      </p:sp>
      <p:sp>
        <p:nvSpPr>
          <p:cNvPr id="17" name="object 17"/>
          <p:cNvSpPr txBox="1"/>
          <p:nvPr/>
        </p:nvSpPr>
        <p:spPr>
          <a:xfrm>
            <a:off x="7025794" y="4494277"/>
            <a:ext cx="1665295" cy="198772"/>
          </a:xfrm>
          <a:prstGeom prst="rect">
            <a:avLst/>
          </a:prstGeom>
          <a:ln w="9144">
            <a:solidFill>
              <a:srgbClr val="000000"/>
            </a:solidFill>
          </a:ln>
        </p:spPr>
        <p:txBody>
          <a:bodyPr vert="horz" wrap="square" lIns="0" tIns="1270" rIns="0" bIns="0" rtlCol="0">
            <a:spAutoFit/>
          </a:bodyPr>
          <a:lstStyle/>
          <a:p>
            <a:pPr marR="178435" algn="r">
              <a:lnSpc>
                <a:spcPct val="100000"/>
              </a:lnSpc>
              <a:spcBef>
                <a:spcPts val="10"/>
              </a:spcBef>
            </a:pPr>
            <a:r>
              <a:rPr sz="650" spc="20" dirty="0">
                <a:latin typeface="Microsoft Sans Serif"/>
                <a:cs typeface="Microsoft Sans Serif"/>
              </a:rPr>
              <a:t>Simultáneo</a:t>
            </a:r>
            <a:endParaRPr sz="650">
              <a:latin typeface="Microsoft Sans Serif"/>
              <a:cs typeface="Microsoft Sans Serif"/>
            </a:endParaRPr>
          </a:p>
          <a:p>
            <a:pPr marR="229235" algn="r">
              <a:lnSpc>
                <a:spcPct val="100000"/>
              </a:lnSpc>
              <a:spcBef>
                <a:spcPts val="135"/>
              </a:spcBef>
            </a:pPr>
            <a:r>
              <a:rPr sz="550" dirty="0">
                <a:latin typeface="Microsoft Sans Serif"/>
                <a:cs typeface="Microsoft Sans Serif"/>
              </a:rPr>
              <a:t>Viaje</a:t>
            </a:r>
            <a:r>
              <a:rPr sz="550" spc="-5" dirty="0">
                <a:latin typeface="Microsoft Sans Serif"/>
                <a:cs typeface="Microsoft Sans Serif"/>
              </a:rPr>
              <a:t> </a:t>
            </a:r>
            <a:r>
              <a:rPr sz="550" spc="25" dirty="0">
                <a:latin typeface="Microsoft Sans Serif"/>
                <a:cs typeface="Microsoft Sans Serif"/>
              </a:rPr>
              <a:t>#1</a:t>
            </a:r>
            <a:endParaRPr sz="550">
              <a:latin typeface="Microsoft Sans Serif"/>
              <a:cs typeface="Microsoft Sans Serif"/>
            </a:endParaRPr>
          </a:p>
        </p:txBody>
      </p:sp>
      <p:sp>
        <p:nvSpPr>
          <p:cNvPr id="18" name="object 18"/>
          <p:cNvSpPr txBox="1"/>
          <p:nvPr/>
        </p:nvSpPr>
        <p:spPr>
          <a:xfrm>
            <a:off x="1892039" y="4569436"/>
            <a:ext cx="476216" cy="120546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sz="700" spc="5" dirty="0">
                <a:latin typeface="Microsoft Sans Serif"/>
                <a:cs typeface="Microsoft Sans Serif"/>
              </a:rPr>
              <a:t>32-1</a:t>
            </a:r>
            <a:endParaRPr sz="700">
              <a:latin typeface="Microsoft Sans Serif"/>
              <a:cs typeface="Microsoft Sans Serif"/>
            </a:endParaRPr>
          </a:p>
        </p:txBody>
      </p:sp>
      <p:sp>
        <p:nvSpPr>
          <p:cNvPr id="19" name="object 19"/>
          <p:cNvSpPr txBox="1"/>
          <p:nvPr/>
        </p:nvSpPr>
        <p:spPr>
          <a:xfrm>
            <a:off x="5679535" y="4597908"/>
            <a:ext cx="883775" cy="111569"/>
          </a:xfrm>
          <a:prstGeom prst="rect">
            <a:avLst/>
          </a:prstGeom>
          <a:ln w="9144">
            <a:solidFill>
              <a:srgbClr val="000000"/>
            </a:solidFill>
          </a:ln>
        </p:spPr>
        <p:txBody>
          <a:bodyPr vert="horz" wrap="square" lIns="0" tIns="3810" rIns="0" bIns="0" rtlCol="0">
            <a:spAutoFit/>
          </a:bodyPr>
          <a:lstStyle/>
          <a:p>
            <a:pPr marL="116839">
              <a:lnSpc>
                <a:spcPct val="100000"/>
              </a:lnSpc>
              <a:spcBef>
                <a:spcPts val="30"/>
              </a:spcBef>
            </a:pPr>
            <a:r>
              <a:rPr sz="700" spc="-10" dirty="0">
                <a:latin typeface="Microsoft Sans Serif"/>
                <a:cs typeface="Microsoft Sans Serif"/>
              </a:rPr>
              <a:t>87T</a:t>
            </a:r>
            <a:endParaRPr sz="700">
              <a:latin typeface="Microsoft Sans Serif"/>
              <a:cs typeface="Microsoft Sans Serif"/>
            </a:endParaRPr>
          </a:p>
        </p:txBody>
      </p:sp>
      <p:sp>
        <p:nvSpPr>
          <p:cNvPr id="20" name="object 20"/>
          <p:cNvSpPr txBox="1"/>
          <p:nvPr/>
        </p:nvSpPr>
        <p:spPr>
          <a:xfrm>
            <a:off x="2975278" y="4711670"/>
            <a:ext cx="658814" cy="105157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sz="600" spc="15" dirty="0">
                <a:latin typeface="Microsoft Sans Serif"/>
                <a:cs typeface="Microsoft Sans Serif"/>
              </a:rPr>
              <a:t>50/51N</a:t>
            </a:r>
            <a:endParaRPr sz="600">
              <a:latin typeface="Microsoft Sans Serif"/>
              <a:cs typeface="Microsoft Sans Serif"/>
            </a:endParaRPr>
          </a:p>
        </p:txBody>
      </p:sp>
      <p:sp>
        <p:nvSpPr>
          <p:cNvPr id="21" name="object 21"/>
          <p:cNvSpPr txBox="1"/>
          <p:nvPr/>
        </p:nvSpPr>
        <p:spPr>
          <a:xfrm>
            <a:off x="1920009" y="4825468"/>
            <a:ext cx="398794" cy="120546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sz="700" spc="-15" dirty="0">
                <a:latin typeface="Microsoft Sans Serif"/>
                <a:cs typeface="Microsoft Sans Serif"/>
              </a:rPr>
              <a:t>64F</a:t>
            </a:r>
            <a:endParaRPr sz="700">
              <a:latin typeface="Microsoft Sans Serif"/>
              <a:cs typeface="Microsoft Sans Serif"/>
            </a:endParaRPr>
          </a:p>
        </p:txBody>
      </p:sp>
      <p:sp>
        <p:nvSpPr>
          <p:cNvPr id="22" name="object 22"/>
          <p:cNvSpPr txBox="1"/>
          <p:nvPr/>
        </p:nvSpPr>
        <p:spPr>
          <a:xfrm>
            <a:off x="1983136" y="5183622"/>
            <a:ext cx="293618" cy="120546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sz="700" spc="10" dirty="0">
                <a:latin typeface="Microsoft Sans Serif"/>
                <a:cs typeface="Microsoft Sans Serif"/>
              </a:rPr>
              <a:t>81</a:t>
            </a:r>
            <a:endParaRPr sz="700">
              <a:latin typeface="Microsoft Sans Serif"/>
              <a:cs typeface="Microsoft Sans Serif"/>
            </a:endParaRPr>
          </a:p>
        </p:txBody>
      </p:sp>
      <p:sp>
        <p:nvSpPr>
          <p:cNvPr id="23" name="object 23"/>
          <p:cNvSpPr txBox="1"/>
          <p:nvPr/>
        </p:nvSpPr>
        <p:spPr>
          <a:xfrm>
            <a:off x="2863107" y="5316444"/>
            <a:ext cx="820961" cy="112851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sz="650" spc="-10" dirty="0">
                <a:latin typeface="Microsoft Sans Serif"/>
                <a:cs typeface="Microsoft Sans Serif"/>
              </a:rPr>
              <a:t>51V</a:t>
            </a:r>
            <a:r>
              <a:rPr sz="650" spc="-5" dirty="0">
                <a:latin typeface="Microsoft Sans Serif"/>
                <a:cs typeface="Microsoft Sans Serif"/>
              </a:rPr>
              <a:t> </a:t>
            </a:r>
            <a:r>
              <a:rPr sz="650" spc="30" dirty="0">
                <a:latin typeface="Microsoft Sans Serif"/>
                <a:cs typeface="Microsoft Sans Serif"/>
              </a:rPr>
              <a:t>o</a:t>
            </a:r>
            <a:r>
              <a:rPr sz="650" spc="-5" dirty="0">
                <a:latin typeface="Microsoft Sans Serif"/>
                <a:cs typeface="Microsoft Sans Serif"/>
              </a:rPr>
              <a:t> </a:t>
            </a:r>
            <a:r>
              <a:rPr sz="650" spc="10" dirty="0">
                <a:latin typeface="Microsoft Sans Serif"/>
                <a:cs typeface="Microsoft Sans Serif"/>
              </a:rPr>
              <a:t>21</a:t>
            </a:r>
            <a:endParaRPr sz="650">
              <a:latin typeface="Microsoft Sans Serif"/>
              <a:cs typeface="Microsoft Sans Serif"/>
            </a:endParaRPr>
          </a:p>
        </p:txBody>
      </p:sp>
      <p:sp>
        <p:nvSpPr>
          <p:cNvPr id="24" name="object 24"/>
          <p:cNvSpPr txBox="1"/>
          <p:nvPr/>
        </p:nvSpPr>
        <p:spPr>
          <a:xfrm>
            <a:off x="7025794" y="5332477"/>
            <a:ext cx="1665295" cy="198772"/>
          </a:xfrm>
          <a:prstGeom prst="rect">
            <a:avLst/>
          </a:prstGeom>
          <a:ln w="9144">
            <a:solidFill>
              <a:srgbClr val="000000"/>
            </a:solidFill>
          </a:ln>
        </p:spPr>
        <p:txBody>
          <a:bodyPr vert="horz" wrap="square" lIns="0" tIns="34290" rIns="0" bIns="0" rtlCol="0">
            <a:spAutoFit/>
          </a:bodyPr>
          <a:lstStyle/>
          <a:p>
            <a:pPr marR="22225" algn="ctr">
              <a:lnSpc>
                <a:spcPct val="100000"/>
              </a:lnSpc>
              <a:spcBef>
                <a:spcPts val="270"/>
              </a:spcBef>
            </a:pPr>
            <a:r>
              <a:rPr sz="400" spc="5" dirty="0">
                <a:latin typeface="Microsoft Sans Serif"/>
                <a:cs typeface="Microsoft Sans Serif"/>
              </a:rPr>
              <a:t>Separación</a:t>
            </a:r>
            <a:r>
              <a:rPr sz="400" spc="-25" dirty="0">
                <a:latin typeface="Microsoft Sans Serif"/>
                <a:cs typeface="Microsoft Sans Serif"/>
              </a:rPr>
              <a:t> </a:t>
            </a:r>
            <a:r>
              <a:rPr sz="400" spc="10" dirty="0">
                <a:latin typeface="Microsoft Sans Serif"/>
                <a:cs typeface="Microsoft Sans Serif"/>
              </a:rPr>
              <a:t>de</a:t>
            </a:r>
            <a:r>
              <a:rPr sz="400" spc="-20" dirty="0">
                <a:latin typeface="Microsoft Sans Serif"/>
                <a:cs typeface="Microsoft Sans Serif"/>
              </a:rPr>
              <a:t> </a:t>
            </a:r>
            <a:r>
              <a:rPr sz="400" spc="10" dirty="0">
                <a:latin typeface="Microsoft Sans Serif"/>
                <a:cs typeface="Microsoft Sans Serif"/>
              </a:rPr>
              <a:t>unidades</a:t>
            </a:r>
            <a:endParaRPr sz="400">
              <a:latin typeface="Microsoft Sans Serif"/>
              <a:cs typeface="Microsoft Sans Serif"/>
            </a:endParaRPr>
          </a:p>
          <a:p>
            <a:pPr marR="635" algn="ctr">
              <a:lnSpc>
                <a:spcPct val="100000"/>
              </a:lnSpc>
              <a:spcBef>
                <a:spcPts val="235"/>
              </a:spcBef>
            </a:pPr>
            <a:r>
              <a:rPr sz="500" dirty="0">
                <a:latin typeface="Microsoft Sans Serif"/>
                <a:cs typeface="Microsoft Sans Serif"/>
              </a:rPr>
              <a:t>Viaje</a:t>
            </a:r>
            <a:endParaRPr sz="500">
              <a:latin typeface="Microsoft Sans Serif"/>
              <a:cs typeface="Microsoft Sans Serif"/>
            </a:endParaRPr>
          </a:p>
        </p:txBody>
      </p:sp>
      <p:sp>
        <p:nvSpPr>
          <p:cNvPr id="25" name="object 25"/>
          <p:cNvSpPr txBox="1"/>
          <p:nvPr/>
        </p:nvSpPr>
        <p:spPr>
          <a:xfrm>
            <a:off x="4409203" y="5375907"/>
            <a:ext cx="872089" cy="112851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sz="650" dirty="0">
                <a:latin typeface="Microsoft Sans Serif"/>
                <a:cs typeface="Microsoft Sans Serif"/>
              </a:rPr>
              <a:t>Salida</a:t>
            </a:r>
            <a:r>
              <a:rPr sz="650" spc="-5" dirty="0">
                <a:latin typeface="Microsoft Sans Serif"/>
                <a:cs typeface="Microsoft Sans Serif"/>
              </a:rPr>
              <a:t> </a:t>
            </a:r>
            <a:r>
              <a:rPr sz="650" spc="30" dirty="0">
                <a:latin typeface="Microsoft Sans Serif"/>
                <a:cs typeface="Microsoft Sans Serif"/>
              </a:rPr>
              <a:t>#2</a:t>
            </a:r>
            <a:endParaRPr sz="650">
              <a:latin typeface="Microsoft Sans Serif"/>
              <a:cs typeface="Microsoft Sans Serif"/>
            </a:endParaRPr>
          </a:p>
        </p:txBody>
      </p:sp>
      <p:sp>
        <p:nvSpPr>
          <p:cNvPr id="26" name="object 26"/>
          <p:cNvSpPr txBox="1"/>
          <p:nvPr/>
        </p:nvSpPr>
        <p:spPr>
          <a:xfrm>
            <a:off x="1983136" y="5435063"/>
            <a:ext cx="293618" cy="120546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sz="700" spc="10" dirty="0">
                <a:latin typeface="Microsoft Sans Serif"/>
                <a:cs typeface="Microsoft Sans Serif"/>
              </a:rPr>
              <a:t>46</a:t>
            </a:r>
            <a:endParaRPr sz="700">
              <a:latin typeface="Microsoft Sans Serif"/>
              <a:cs typeface="Microsoft Sans Serif"/>
            </a:endParaRPr>
          </a:p>
        </p:txBody>
      </p:sp>
      <p:sp>
        <p:nvSpPr>
          <p:cNvPr id="27" name="object 27"/>
          <p:cNvSpPr txBox="1"/>
          <p:nvPr/>
        </p:nvSpPr>
        <p:spPr>
          <a:xfrm>
            <a:off x="3189227" y="5561588"/>
            <a:ext cx="293618" cy="120546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sz="700" spc="10" dirty="0">
                <a:latin typeface="Microsoft Sans Serif"/>
                <a:cs typeface="Microsoft Sans Serif"/>
              </a:rPr>
              <a:t>78</a:t>
            </a:r>
            <a:endParaRPr sz="700">
              <a:latin typeface="Microsoft Sans Serif"/>
              <a:cs typeface="Microsoft Sans Serif"/>
            </a:endParaRPr>
          </a:p>
        </p:txBody>
      </p:sp>
      <p:sp>
        <p:nvSpPr>
          <p:cNvPr id="28" name="object 28"/>
          <p:cNvSpPr txBox="1"/>
          <p:nvPr/>
        </p:nvSpPr>
        <p:spPr>
          <a:xfrm>
            <a:off x="1983136" y="5861782"/>
            <a:ext cx="293618" cy="120546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sz="700" spc="10" dirty="0">
                <a:latin typeface="Microsoft Sans Serif"/>
                <a:cs typeface="Microsoft Sans Serif"/>
              </a:rPr>
              <a:t>50</a:t>
            </a:r>
            <a:endParaRPr sz="700">
              <a:latin typeface="Microsoft Sans Serif"/>
              <a:cs typeface="Microsoft Sans Serif"/>
            </a:endParaRPr>
          </a:p>
        </p:txBody>
      </p:sp>
      <p:sp>
        <p:nvSpPr>
          <p:cNvPr id="29" name="object 29"/>
          <p:cNvSpPr txBox="1"/>
          <p:nvPr/>
        </p:nvSpPr>
        <p:spPr>
          <a:xfrm>
            <a:off x="4409203" y="5831567"/>
            <a:ext cx="872089" cy="112851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sz="650" dirty="0">
                <a:latin typeface="Microsoft Sans Serif"/>
                <a:cs typeface="Microsoft Sans Serif"/>
              </a:rPr>
              <a:t>Salida</a:t>
            </a:r>
            <a:r>
              <a:rPr sz="650" spc="-5" dirty="0">
                <a:latin typeface="Microsoft Sans Serif"/>
                <a:cs typeface="Microsoft Sans Serif"/>
              </a:rPr>
              <a:t> </a:t>
            </a:r>
            <a:r>
              <a:rPr sz="650" spc="30" dirty="0">
                <a:latin typeface="Microsoft Sans Serif"/>
                <a:cs typeface="Microsoft Sans Serif"/>
              </a:rPr>
              <a:t>#3</a:t>
            </a:r>
            <a:endParaRPr sz="650">
              <a:latin typeface="Microsoft Sans Serif"/>
              <a:cs typeface="Microsoft Sans Serif"/>
            </a:endParaRPr>
          </a:p>
        </p:txBody>
      </p:sp>
      <p:sp>
        <p:nvSpPr>
          <p:cNvPr id="30" name="object 30"/>
          <p:cNvSpPr txBox="1"/>
          <p:nvPr/>
        </p:nvSpPr>
        <p:spPr>
          <a:xfrm>
            <a:off x="4542446" y="5941544"/>
            <a:ext cx="622295" cy="105157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sz="600" spc="10" dirty="0">
                <a:latin typeface="Microsoft Sans Serif"/>
                <a:cs typeface="Microsoft Sans Serif"/>
              </a:rPr>
              <a:t>(Inadv.</a:t>
            </a:r>
            <a:endParaRPr sz="600">
              <a:latin typeface="Microsoft Sans Serif"/>
              <a:cs typeface="Microsoft Sans Serif"/>
            </a:endParaRPr>
          </a:p>
        </p:txBody>
      </p:sp>
      <p:sp>
        <p:nvSpPr>
          <p:cNvPr id="31" name="object 31"/>
          <p:cNvSpPr txBox="1"/>
          <p:nvPr/>
        </p:nvSpPr>
        <p:spPr>
          <a:xfrm>
            <a:off x="4521373" y="6057869"/>
            <a:ext cx="667579" cy="89768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sz="500" spc="10" dirty="0">
                <a:latin typeface="Microsoft Sans Serif"/>
                <a:cs typeface="Microsoft Sans Serif"/>
              </a:rPr>
              <a:t>energía.)</a:t>
            </a:r>
            <a:endParaRPr sz="500">
              <a:latin typeface="Microsoft Sans Serif"/>
              <a:cs typeface="Microsoft Sans Serif"/>
            </a:endParaRPr>
          </a:p>
        </p:txBody>
      </p:sp>
      <p:sp>
        <p:nvSpPr>
          <p:cNvPr id="32" name="object 32"/>
          <p:cNvSpPr txBox="1"/>
          <p:nvPr/>
        </p:nvSpPr>
        <p:spPr>
          <a:xfrm>
            <a:off x="5679535" y="5833871"/>
            <a:ext cx="883775" cy="111569"/>
          </a:xfrm>
          <a:prstGeom prst="rect">
            <a:avLst/>
          </a:prstGeom>
          <a:ln w="9144">
            <a:solidFill>
              <a:srgbClr val="000000"/>
            </a:solidFill>
          </a:ln>
        </p:spPr>
        <p:txBody>
          <a:bodyPr vert="horz" wrap="square" lIns="0" tIns="3810" rIns="0" bIns="0" rtlCol="0">
            <a:spAutoFit/>
          </a:bodyPr>
          <a:lstStyle/>
          <a:p>
            <a:pPr marL="109220">
              <a:lnSpc>
                <a:spcPct val="100000"/>
              </a:lnSpc>
              <a:spcBef>
                <a:spcPts val="30"/>
              </a:spcBef>
            </a:pPr>
            <a:r>
              <a:rPr sz="700" spc="5" dirty="0">
                <a:latin typeface="Microsoft Sans Serif"/>
                <a:cs typeface="Microsoft Sans Serif"/>
              </a:rPr>
              <a:t>87O</a:t>
            </a:r>
            <a:endParaRPr sz="700">
              <a:latin typeface="Microsoft Sans Serif"/>
              <a:cs typeface="Microsoft Sans Serif"/>
            </a:endParaRPr>
          </a:p>
        </p:txBody>
      </p:sp>
      <p:sp>
        <p:nvSpPr>
          <p:cNvPr id="33" name="object 33"/>
          <p:cNvSpPr txBox="1"/>
          <p:nvPr/>
        </p:nvSpPr>
        <p:spPr>
          <a:xfrm>
            <a:off x="7025794" y="5839967"/>
            <a:ext cx="1665295" cy="200055"/>
          </a:xfrm>
          <a:prstGeom prst="rect">
            <a:avLst/>
          </a:prstGeom>
          <a:ln w="9144">
            <a:solidFill>
              <a:srgbClr val="000000"/>
            </a:solidFill>
          </a:ln>
        </p:spPr>
        <p:txBody>
          <a:bodyPr vert="horz" wrap="square" lIns="0" tIns="2540" rIns="0" bIns="0" rtlCol="0">
            <a:spAutoFit/>
          </a:bodyPr>
          <a:lstStyle/>
          <a:p>
            <a:pPr marR="178435" algn="r">
              <a:lnSpc>
                <a:spcPct val="100000"/>
              </a:lnSpc>
              <a:spcBef>
                <a:spcPts val="20"/>
              </a:spcBef>
            </a:pPr>
            <a:r>
              <a:rPr sz="650" spc="20" dirty="0">
                <a:latin typeface="Microsoft Sans Serif"/>
                <a:cs typeface="Microsoft Sans Serif"/>
              </a:rPr>
              <a:t>Simultáneo</a:t>
            </a:r>
            <a:endParaRPr sz="650">
              <a:latin typeface="Microsoft Sans Serif"/>
              <a:cs typeface="Microsoft Sans Serif"/>
            </a:endParaRPr>
          </a:p>
          <a:p>
            <a:pPr marR="229235" algn="r">
              <a:lnSpc>
                <a:spcPct val="100000"/>
              </a:lnSpc>
              <a:spcBef>
                <a:spcPts val="135"/>
              </a:spcBef>
            </a:pPr>
            <a:r>
              <a:rPr sz="550" dirty="0">
                <a:latin typeface="Microsoft Sans Serif"/>
                <a:cs typeface="Microsoft Sans Serif"/>
              </a:rPr>
              <a:t>Viaje</a:t>
            </a:r>
            <a:r>
              <a:rPr sz="550" spc="-5" dirty="0">
                <a:latin typeface="Microsoft Sans Serif"/>
                <a:cs typeface="Microsoft Sans Serif"/>
              </a:rPr>
              <a:t> </a:t>
            </a:r>
            <a:r>
              <a:rPr sz="550" spc="25" dirty="0">
                <a:latin typeface="Microsoft Sans Serif"/>
                <a:cs typeface="Microsoft Sans Serif"/>
              </a:rPr>
              <a:t>#2</a:t>
            </a:r>
            <a:endParaRPr sz="550">
              <a:latin typeface="Microsoft Sans Serif"/>
              <a:cs typeface="Microsoft Sans Serif"/>
            </a:endParaRPr>
          </a:p>
        </p:txBody>
      </p:sp>
      <p:sp>
        <p:nvSpPr>
          <p:cNvPr id="34" name="object 34"/>
          <p:cNvSpPr txBox="1"/>
          <p:nvPr/>
        </p:nvSpPr>
        <p:spPr>
          <a:xfrm>
            <a:off x="1892039" y="6279373"/>
            <a:ext cx="476216" cy="120546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sz="700" spc="5" dirty="0">
                <a:latin typeface="Microsoft Sans Serif"/>
                <a:cs typeface="Microsoft Sans Serif"/>
              </a:rPr>
              <a:t>32-2</a:t>
            </a:r>
            <a:endParaRPr sz="700">
              <a:latin typeface="Microsoft Sans Serif"/>
              <a:cs typeface="Microsoft Sans Serif"/>
            </a:endParaRPr>
          </a:p>
        </p:txBody>
      </p:sp>
      <p:sp>
        <p:nvSpPr>
          <p:cNvPr id="35" name="object 35"/>
          <p:cNvSpPr txBox="1"/>
          <p:nvPr/>
        </p:nvSpPr>
        <p:spPr>
          <a:xfrm>
            <a:off x="3255751" y="6285493"/>
            <a:ext cx="439696" cy="120546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sz="700" spc="-25" dirty="0">
                <a:latin typeface="Microsoft Sans Serif"/>
                <a:cs typeface="Microsoft Sans Serif"/>
              </a:rPr>
              <a:t>Sec.</a:t>
            </a:r>
            <a:endParaRPr sz="700">
              <a:latin typeface="Microsoft Sans Serif"/>
              <a:cs typeface="Microsoft Sans Serif"/>
            </a:endParaRPr>
          </a:p>
        </p:txBody>
      </p:sp>
      <p:sp>
        <p:nvSpPr>
          <p:cNvPr id="36" name="object 36"/>
          <p:cNvSpPr txBox="1"/>
          <p:nvPr/>
        </p:nvSpPr>
        <p:spPr>
          <a:xfrm>
            <a:off x="3220692" y="6385590"/>
            <a:ext cx="503971" cy="119007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 marR="5080" indent="28575">
              <a:lnSpc>
                <a:spcPct val="138000"/>
              </a:lnSpc>
              <a:spcBef>
                <a:spcPts val="100"/>
              </a:spcBef>
            </a:pPr>
            <a:r>
              <a:rPr sz="500" dirty="0">
                <a:latin typeface="Microsoft Sans Serif"/>
                <a:cs typeface="Microsoft Sans Serif"/>
              </a:rPr>
              <a:t>Viaje </a:t>
            </a:r>
            <a:r>
              <a:rPr sz="500" spc="-120" dirty="0">
                <a:latin typeface="Microsoft Sans Serif"/>
                <a:cs typeface="Microsoft Sans Serif"/>
              </a:rPr>
              <a:t> </a:t>
            </a:r>
            <a:r>
              <a:rPr sz="500" spc="5" dirty="0">
                <a:latin typeface="Microsoft Sans Serif"/>
                <a:cs typeface="Microsoft Sans Serif"/>
              </a:rPr>
              <a:t>Lógica</a:t>
            </a:r>
            <a:endParaRPr sz="500">
              <a:latin typeface="Microsoft Sans Serif"/>
              <a:cs typeface="Microsoft Sans Serif"/>
            </a:endParaRPr>
          </a:p>
        </p:txBody>
      </p:sp>
      <p:sp>
        <p:nvSpPr>
          <p:cNvPr id="37" name="object 37"/>
          <p:cNvSpPr txBox="1"/>
          <p:nvPr/>
        </p:nvSpPr>
        <p:spPr>
          <a:xfrm>
            <a:off x="1608073" y="6422906"/>
            <a:ext cx="1164246" cy="212879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sz="650" spc="15" dirty="0">
                <a:latin typeface="Microsoft Sans Serif"/>
                <a:cs typeface="Microsoft Sans Serif"/>
              </a:rPr>
              <a:t>Externo</a:t>
            </a:r>
            <a:endParaRPr sz="650">
              <a:latin typeface="Microsoft Sans Serif"/>
              <a:cs typeface="Microsoft Sans Serif"/>
            </a:endParaRPr>
          </a:p>
          <a:p>
            <a:pPr marL="12700">
              <a:lnSpc>
                <a:spcPct val="100000"/>
              </a:lnSpc>
              <a:spcBef>
                <a:spcPts val="285"/>
              </a:spcBef>
            </a:pPr>
            <a:r>
              <a:rPr sz="400" spc="10" dirty="0">
                <a:latin typeface="Microsoft Sans Serif"/>
                <a:cs typeface="Microsoft Sans Serif"/>
              </a:rPr>
              <a:t>Entrada</a:t>
            </a:r>
            <a:r>
              <a:rPr sz="400" spc="-25" dirty="0">
                <a:latin typeface="Microsoft Sans Serif"/>
                <a:cs typeface="Microsoft Sans Serif"/>
              </a:rPr>
              <a:t> </a:t>
            </a:r>
            <a:r>
              <a:rPr sz="400" spc="10" dirty="0">
                <a:latin typeface="Microsoft Sans Serif"/>
                <a:cs typeface="Microsoft Sans Serif"/>
              </a:rPr>
              <a:t>de</a:t>
            </a:r>
            <a:r>
              <a:rPr sz="400" spc="-25" dirty="0">
                <a:latin typeface="Microsoft Sans Serif"/>
                <a:cs typeface="Microsoft Sans Serif"/>
              </a:rPr>
              <a:t> </a:t>
            </a:r>
            <a:r>
              <a:rPr sz="400" spc="10" dirty="0">
                <a:latin typeface="Microsoft Sans Serif"/>
                <a:cs typeface="Microsoft Sans Serif"/>
              </a:rPr>
              <a:t>contacto</a:t>
            </a:r>
            <a:endParaRPr sz="400">
              <a:latin typeface="Microsoft Sans Serif"/>
              <a:cs typeface="Microsoft Sans Serif"/>
            </a:endParaRPr>
          </a:p>
        </p:txBody>
      </p:sp>
      <p:sp>
        <p:nvSpPr>
          <p:cNvPr id="38" name="object 38"/>
          <p:cNvSpPr txBox="1"/>
          <p:nvPr/>
        </p:nvSpPr>
        <p:spPr>
          <a:xfrm>
            <a:off x="4409203" y="6396973"/>
            <a:ext cx="872089" cy="112851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sz="650" dirty="0">
                <a:latin typeface="Microsoft Sans Serif"/>
                <a:cs typeface="Microsoft Sans Serif"/>
              </a:rPr>
              <a:t>Salida</a:t>
            </a:r>
            <a:r>
              <a:rPr sz="650" spc="-5" dirty="0">
                <a:latin typeface="Microsoft Sans Serif"/>
                <a:cs typeface="Microsoft Sans Serif"/>
              </a:rPr>
              <a:t> </a:t>
            </a:r>
            <a:r>
              <a:rPr sz="650" spc="30" dirty="0">
                <a:latin typeface="Microsoft Sans Serif"/>
                <a:cs typeface="Microsoft Sans Serif"/>
              </a:rPr>
              <a:t>#4</a:t>
            </a:r>
            <a:endParaRPr sz="650">
              <a:latin typeface="Microsoft Sans Serif"/>
              <a:cs typeface="Microsoft Sans Serif"/>
            </a:endParaRPr>
          </a:p>
        </p:txBody>
      </p:sp>
      <p:sp>
        <p:nvSpPr>
          <p:cNvPr id="39" name="object 39"/>
          <p:cNvSpPr txBox="1"/>
          <p:nvPr/>
        </p:nvSpPr>
        <p:spPr>
          <a:xfrm>
            <a:off x="7025794" y="6356604"/>
            <a:ext cx="1665295" cy="151323"/>
          </a:xfrm>
          <a:prstGeom prst="rect">
            <a:avLst/>
          </a:prstGeom>
          <a:ln w="9144">
            <a:solidFill>
              <a:srgbClr val="000000"/>
            </a:solidFill>
          </a:ln>
        </p:spPr>
        <p:txBody>
          <a:bodyPr vert="horz" wrap="square" lIns="0" tIns="5080" rIns="0" bIns="0" rtlCol="0">
            <a:spAutoFit/>
          </a:bodyPr>
          <a:lstStyle/>
          <a:p>
            <a:pPr>
              <a:lnSpc>
                <a:spcPct val="100000"/>
              </a:lnSpc>
              <a:spcBef>
                <a:spcPts val="40"/>
              </a:spcBef>
            </a:pPr>
            <a:endParaRPr sz="500">
              <a:latin typeface="Times New Roman"/>
              <a:cs typeface="Times New Roman"/>
            </a:endParaRPr>
          </a:p>
          <a:p>
            <a:pPr marL="78740">
              <a:lnSpc>
                <a:spcPct val="100000"/>
              </a:lnSpc>
            </a:pPr>
            <a:r>
              <a:rPr sz="450" dirty="0">
                <a:latin typeface="Microsoft Sans Serif"/>
                <a:cs typeface="Microsoft Sans Serif"/>
              </a:rPr>
              <a:t>Viaje</a:t>
            </a:r>
            <a:r>
              <a:rPr sz="450" spc="-30" dirty="0">
                <a:latin typeface="Microsoft Sans Serif"/>
                <a:cs typeface="Microsoft Sans Serif"/>
              </a:rPr>
              <a:t> </a:t>
            </a:r>
            <a:r>
              <a:rPr sz="450" spc="10" dirty="0">
                <a:latin typeface="Microsoft Sans Serif"/>
                <a:cs typeface="Microsoft Sans Serif"/>
              </a:rPr>
              <a:t>del</a:t>
            </a:r>
            <a:r>
              <a:rPr sz="450" spc="-30" dirty="0">
                <a:latin typeface="Microsoft Sans Serif"/>
                <a:cs typeface="Microsoft Sans Serif"/>
              </a:rPr>
              <a:t> </a:t>
            </a:r>
            <a:r>
              <a:rPr sz="450" spc="20" dirty="0">
                <a:latin typeface="Microsoft Sans Serif"/>
                <a:cs typeface="Microsoft Sans Serif"/>
              </a:rPr>
              <a:t>generador</a:t>
            </a:r>
            <a:endParaRPr sz="450">
              <a:latin typeface="Microsoft Sans Serif"/>
              <a:cs typeface="Microsoft Sans Serif"/>
            </a:endParaRPr>
          </a:p>
        </p:txBody>
      </p:sp>
      <p:sp>
        <p:nvSpPr>
          <p:cNvPr id="40" name="object 40"/>
          <p:cNvSpPr txBox="1"/>
          <p:nvPr/>
        </p:nvSpPr>
        <p:spPr>
          <a:xfrm>
            <a:off x="1983136" y="6747221"/>
            <a:ext cx="293618" cy="120546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sz="700" spc="10" dirty="0">
                <a:latin typeface="Microsoft Sans Serif"/>
                <a:cs typeface="Microsoft Sans Serif"/>
              </a:rPr>
              <a:t>49</a:t>
            </a:r>
            <a:endParaRPr sz="700">
              <a:latin typeface="Microsoft Sans Serif"/>
              <a:cs typeface="Microsoft Sans Serif"/>
            </a:endParaRPr>
          </a:p>
        </p:txBody>
      </p:sp>
      <p:sp>
        <p:nvSpPr>
          <p:cNvPr id="41" name="object 41"/>
          <p:cNvSpPr txBox="1"/>
          <p:nvPr/>
        </p:nvSpPr>
        <p:spPr>
          <a:xfrm>
            <a:off x="4409203" y="6848068"/>
            <a:ext cx="872089" cy="112851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sz="650" dirty="0">
                <a:latin typeface="Microsoft Sans Serif"/>
                <a:cs typeface="Microsoft Sans Serif"/>
              </a:rPr>
              <a:t>Salida</a:t>
            </a:r>
            <a:r>
              <a:rPr sz="650" spc="-5" dirty="0">
                <a:latin typeface="Microsoft Sans Serif"/>
                <a:cs typeface="Microsoft Sans Serif"/>
              </a:rPr>
              <a:t> </a:t>
            </a:r>
            <a:r>
              <a:rPr sz="650" spc="30" dirty="0">
                <a:latin typeface="Microsoft Sans Serif"/>
                <a:cs typeface="Microsoft Sans Serif"/>
              </a:rPr>
              <a:t>#5</a:t>
            </a:r>
            <a:endParaRPr sz="650">
              <a:latin typeface="Microsoft Sans Serif"/>
              <a:cs typeface="Microsoft Sans Serif"/>
            </a:endParaRPr>
          </a:p>
        </p:txBody>
      </p:sp>
      <p:sp>
        <p:nvSpPr>
          <p:cNvPr id="42" name="object 42"/>
          <p:cNvSpPr txBox="1"/>
          <p:nvPr/>
        </p:nvSpPr>
        <p:spPr>
          <a:xfrm>
            <a:off x="7025794" y="6806183"/>
            <a:ext cx="1665295" cy="203902"/>
          </a:xfrm>
          <a:prstGeom prst="rect">
            <a:avLst/>
          </a:prstGeom>
          <a:ln w="9144">
            <a:solidFill>
              <a:srgbClr val="000000"/>
            </a:solidFill>
          </a:ln>
        </p:spPr>
        <p:txBody>
          <a:bodyPr vert="horz" wrap="square" lIns="0" tIns="8890" rIns="0" bIns="0" rtlCol="0">
            <a:spAutoFit/>
          </a:bodyPr>
          <a:lstStyle/>
          <a:p>
            <a:pPr algn="ctr">
              <a:lnSpc>
                <a:spcPct val="100000"/>
              </a:lnSpc>
              <a:spcBef>
                <a:spcPts val="70"/>
              </a:spcBef>
            </a:pPr>
            <a:r>
              <a:rPr sz="600" spc="20" dirty="0">
                <a:latin typeface="Microsoft Sans Serif"/>
                <a:cs typeface="Microsoft Sans Serif"/>
              </a:rPr>
              <a:t>Generador</a:t>
            </a:r>
            <a:endParaRPr sz="600">
              <a:latin typeface="Microsoft Sans Serif"/>
              <a:cs typeface="Microsoft Sans Serif"/>
            </a:endParaRPr>
          </a:p>
          <a:p>
            <a:pPr marR="5080" algn="ctr">
              <a:lnSpc>
                <a:spcPct val="100000"/>
              </a:lnSpc>
              <a:spcBef>
                <a:spcPts val="210"/>
              </a:spcBef>
            </a:pPr>
            <a:r>
              <a:rPr sz="500" spc="15" dirty="0">
                <a:latin typeface="Microsoft Sans Serif"/>
                <a:cs typeface="Microsoft Sans Serif"/>
              </a:rPr>
              <a:t>Alarma</a:t>
            </a:r>
            <a:endParaRPr sz="500">
              <a:latin typeface="Microsoft Sans Serif"/>
              <a:cs typeface="Microsoft Sans Serif"/>
            </a:endParaRPr>
          </a:p>
        </p:txBody>
      </p:sp>
      <p:sp>
        <p:nvSpPr>
          <p:cNvPr id="43" name="object 43"/>
          <p:cNvSpPr txBox="1"/>
          <p:nvPr/>
        </p:nvSpPr>
        <p:spPr>
          <a:xfrm>
            <a:off x="1846393" y="6961106"/>
            <a:ext cx="525883" cy="105157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sz="600" spc="15" dirty="0">
                <a:latin typeface="Microsoft Sans Serif"/>
                <a:cs typeface="Microsoft Sans Serif"/>
              </a:rPr>
              <a:t>27/59</a:t>
            </a:r>
            <a:endParaRPr sz="600">
              <a:latin typeface="Microsoft Sans Serif"/>
              <a:cs typeface="Microsoft Sans Serif"/>
            </a:endParaRPr>
          </a:p>
        </p:txBody>
      </p:sp>
      <p:sp>
        <p:nvSpPr>
          <p:cNvPr id="44" name="object 44"/>
          <p:cNvSpPr txBox="1"/>
          <p:nvPr/>
        </p:nvSpPr>
        <p:spPr>
          <a:xfrm>
            <a:off x="1502893" y="7198348"/>
            <a:ext cx="3286767" cy="74379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sz="400" spc="10" dirty="0">
                <a:latin typeface="Microsoft Sans Serif"/>
                <a:cs typeface="Microsoft Sans Serif"/>
              </a:rPr>
              <a:t>Nota:</a:t>
            </a:r>
            <a:r>
              <a:rPr sz="400" dirty="0">
                <a:latin typeface="Microsoft Sans Serif"/>
                <a:cs typeface="Microsoft Sans Serif"/>
              </a:rPr>
              <a:t> </a:t>
            </a:r>
            <a:r>
              <a:rPr sz="400" spc="5" dirty="0">
                <a:latin typeface="Microsoft Sans Serif"/>
                <a:cs typeface="Microsoft Sans Serif"/>
              </a:rPr>
              <a:t>Utilice</a:t>
            </a:r>
            <a:r>
              <a:rPr sz="400" dirty="0">
                <a:latin typeface="Microsoft Sans Serif"/>
                <a:cs typeface="Microsoft Sans Serif"/>
              </a:rPr>
              <a:t> </a:t>
            </a:r>
            <a:r>
              <a:rPr sz="400" spc="15" dirty="0">
                <a:latin typeface="Microsoft Sans Serif"/>
                <a:cs typeface="Microsoft Sans Serif"/>
              </a:rPr>
              <a:t>únicamente</a:t>
            </a:r>
            <a:r>
              <a:rPr sz="400" spc="5" dirty="0">
                <a:latin typeface="Microsoft Sans Serif"/>
                <a:cs typeface="Microsoft Sans Serif"/>
              </a:rPr>
              <a:t> </a:t>
            </a:r>
            <a:r>
              <a:rPr sz="400" dirty="0">
                <a:latin typeface="Microsoft Sans Serif"/>
                <a:cs typeface="Microsoft Sans Serif"/>
              </a:rPr>
              <a:t>las </a:t>
            </a:r>
            <a:r>
              <a:rPr sz="400" spc="10" dirty="0">
                <a:latin typeface="Microsoft Sans Serif"/>
                <a:cs typeface="Microsoft Sans Serif"/>
              </a:rPr>
              <a:t>funciones</a:t>
            </a:r>
            <a:r>
              <a:rPr sz="400" spc="5" dirty="0">
                <a:latin typeface="Microsoft Sans Serif"/>
                <a:cs typeface="Microsoft Sans Serif"/>
              </a:rPr>
              <a:t> </a:t>
            </a:r>
            <a:r>
              <a:rPr sz="400" spc="10" dirty="0">
                <a:latin typeface="Microsoft Sans Serif"/>
                <a:cs typeface="Microsoft Sans Serif"/>
              </a:rPr>
              <a:t>según</a:t>
            </a:r>
            <a:r>
              <a:rPr sz="400" dirty="0">
                <a:latin typeface="Microsoft Sans Serif"/>
                <a:cs typeface="Microsoft Sans Serif"/>
              </a:rPr>
              <a:t> </a:t>
            </a:r>
            <a:r>
              <a:rPr sz="400" spc="10" dirty="0">
                <a:latin typeface="Microsoft Sans Serif"/>
                <a:cs typeface="Microsoft Sans Serif"/>
              </a:rPr>
              <a:t>corresponda.</a:t>
            </a:r>
            <a:endParaRPr sz="400">
              <a:latin typeface="Microsoft Sans Serif"/>
              <a:cs typeface="Microsoft Sans Serif"/>
            </a:endParaRPr>
          </a:p>
        </p:txBody>
      </p:sp>
      <p:sp>
        <p:nvSpPr>
          <p:cNvPr id="45" name="object 45"/>
          <p:cNvSpPr txBox="1"/>
          <p:nvPr/>
        </p:nvSpPr>
        <p:spPr>
          <a:xfrm>
            <a:off x="1415188" y="7381683"/>
            <a:ext cx="7406182" cy="942566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sz="600" spc="-5" dirty="0">
                <a:latin typeface="Microsoft Sans Serif"/>
                <a:cs typeface="Microsoft Sans Serif"/>
              </a:rPr>
              <a:t>Fig. </a:t>
            </a:r>
            <a:r>
              <a:rPr sz="600" dirty="0">
                <a:latin typeface="Microsoft Sans Serif"/>
                <a:cs typeface="Microsoft Sans Serif"/>
              </a:rPr>
              <a:t>3. </a:t>
            </a:r>
            <a:r>
              <a:rPr sz="600" spc="20" dirty="0">
                <a:latin typeface="Microsoft Sans Serif"/>
                <a:cs typeface="Microsoft Sans Serif"/>
              </a:rPr>
              <a:t>Configuración</a:t>
            </a:r>
            <a:r>
              <a:rPr sz="600" dirty="0">
                <a:latin typeface="Microsoft Sans Serif"/>
                <a:cs typeface="Microsoft Sans Serif"/>
              </a:rPr>
              <a:t> </a:t>
            </a:r>
            <a:r>
              <a:rPr sz="600" spc="20" dirty="0">
                <a:latin typeface="Microsoft Sans Serif"/>
                <a:cs typeface="Microsoft Sans Serif"/>
              </a:rPr>
              <a:t>de</a:t>
            </a:r>
            <a:r>
              <a:rPr sz="600" dirty="0">
                <a:latin typeface="Microsoft Sans Serif"/>
                <a:cs typeface="Microsoft Sans Serif"/>
              </a:rPr>
              <a:t> </a:t>
            </a:r>
            <a:r>
              <a:rPr sz="600" spc="20" dirty="0">
                <a:latin typeface="Microsoft Sans Serif"/>
                <a:cs typeface="Microsoft Sans Serif"/>
              </a:rPr>
              <a:t>disparo</a:t>
            </a:r>
            <a:r>
              <a:rPr sz="600" spc="-5" dirty="0">
                <a:latin typeface="Microsoft Sans Serif"/>
                <a:cs typeface="Microsoft Sans Serif"/>
              </a:rPr>
              <a:t> </a:t>
            </a:r>
            <a:r>
              <a:rPr sz="600" spc="15" dirty="0">
                <a:latin typeface="Microsoft Sans Serif"/>
                <a:cs typeface="Microsoft Sans Serif"/>
              </a:rPr>
              <a:t>típica</a:t>
            </a:r>
            <a:r>
              <a:rPr sz="600" dirty="0">
                <a:latin typeface="Microsoft Sans Serif"/>
                <a:cs typeface="Microsoft Sans Serif"/>
              </a:rPr>
              <a:t> </a:t>
            </a:r>
            <a:r>
              <a:rPr sz="600" spc="20" dirty="0">
                <a:latin typeface="Microsoft Sans Serif"/>
                <a:cs typeface="Microsoft Sans Serif"/>
              </a:rPr>
              <a:t>para</a:t>
            </a:r>
            <a:r>
              <a:rPr sz="600" dirty="0">
                <a:latin typeface="Microsoft Sans Serif"/>
                <a:cs typeface="Microsoft Sans Serif"/>
              </a:rPr>
              <a:t> </a:t>
            </a:r>
            <a:r>
              <a:rPr sz="600" spc="35" dirty="0">
                <a:latin typeface="Microsoft Sans Serif"/>
                <a:cs typeface="Microsoft Sans Serif"/>
              </a:rPr>
              <a:t>un</a:t>
            </a:r>
            <a:r>
              <a:rPr sz="600" dirty="0">
                <a:latin typeface="Microsoft Sans Serif"/>
                <a:cs typeface="Microsoft Sans Serif"/>
              </a:rPr>
              <a:t> </a:t>
            </a:r>
            <a:r>
              <a:rPr sz="600" spc="25" dirty="0">
                <a:latin typeface="Microsoft Sans Serif"/>
                <a:cs typeface="Microsoft Sans Serif"/>
              </a:rPr>
              <a:t>generador</a:t>
            </a:r>
            <a:r>
              <a:rPr sz="600" spc="-5" dirty="0">
                <a:latin typeface="Microsoft Sans Serif"/>
                <a:cs typeface="Microsoft Sans Serif"/>
              </a:rPr>
              <a:t> </a:t>
            </a:r>
            <a:r>
              <a:rPr sz="600" spc="25" dirty="0">
                <a:latin typeface="Microsoft Sans Serif"/>
                <a:cs typeface="Microsoft Sans Serif"/>
              </a:rPr>
              <a:t>grande</a:t>
            </a:r>
            <a:r>
              <a:rPr sz="600" dirty="0">
                <a:latin typeface="Microsoft Sans Serif"/>
                <a:cs typeface="Microsoft Sans Serif"/>
              </a:rPr>
              <a:t> </a:t>
            </a:r>
            <a:r>
              <a:rPr sz="600" spc="25" dirty="0">
                <a:latin typeface="Microsoft Sans Serif"/>
                <a:cs typeface="Microsoft Sans Serif"/>
              </a:rPr>
              <a:t>o</a:t>
            </a:r>
            <a:r>
              <a:rPr sz="600" dirty="0">
                <a:latin typeface="Microsoft Sans Serif"/>
                <a:cs typeface="Microsoft Sans Serif"/>
              </a:rPr>
              <a:t> </a:t>
            </a:r>
            <a:r>
              <a:rPr sz="600" spc="30" dirty="0">
                <a:latin typeface="Microsoft Sans Serif"/>
                <a:cs typeface="Microsoft Sans Serif"/>
              </a:rPr>
              <a:t>importante</a:t>
            </a:r>
            <a:endParaRPr sz="600">
              <a:latin typeface="Microsoft Sans Serif"/>
              <a:cs typeface="Microsoft Sans Serif"/>
            </a:endParaRPr>
          </a:p>
          <a:p>
            <a:pPr marL="12700" marR="5080" indent="154940">
              <a:lnSpc>
                <a:spcPct val="133600"/>
              </a:lnSpc>
              <a:spcBef>
                <a:spcPts val="520"/>
              </a:spcBef>
            </a:pPr>
            <a:r>
              <a:rPr sz="750" spc="-15" dirty="0">
                <a:latin typeface="Microsoft Sans Serif"/>
                <a:cs typeface="Microsoft Sans Serif"/>
              </a:rPr>
              <a:t>La </a:t>
            </a:r>
            <a:r>
              <a:rPr sz="750" spc="-5" dirty="0">
                <a:latin typeface="Microsoft Sans Serif"/>
                <a:cs typeface="Microsoft Sans Serif"/>
              </a:rPr>
              <a:t>Fig. </a:t>
            </a:r>
            <a:r>
              <a:rPr sz="750" spc="10" dirty="0">
                <a:latin typeface="Microsoft Sans Serif"/>
                <a:cs typeface="Microsoft Sans Serif"/>
              </a:rPr>
              <a:t>3 </a:t>
            </a:r>
            <a:r>
              <a:rPr sz="750" spc="30" dirty="0">
                <a:latin typeface="Microsoft Sans Serif"/>
                <a:cs typeface="Microsoft Sans Serif"/>
              </a:rPr>
              <a:t>muestra </a:t>
            </a:r>
            <a:r>
              <a:rPr sz="750" spc="10" dirty="0">
                <a:latin typeface="Microsoft Sans Serif"/>
                <a:cs typeface="Microsoft Sans Serif"/>
              </a:rPr>
              <a:t>la </a:t>
            </a:r>
            <a:r>
              <a:rPr sz="750" spc="30" dirty="0">
                <a:latin typeface="Microsoft Sans Serif"/>
                <a:cs typeface="Microsoft Sans Serif"/>
              </a:rPr>
              <a:t>implementación </a:t>
            </a:r>
            <a:r>
              <a:rPr sz="750" spc="25" dirty="0">
                <a:latin typeface="Microsoft Sans Serif"/>
                <a:cs typeface="Microsoft Sans Serif"/>
              </a:rPr>
              <a:t>de </a:t>
            </a:r>
            <a:r>
              <a:rPr sz="750" spc="30" dirty="0">
                <a:latin typeface="Microsoft Sans Serif"/>
                <a:cs typeface="Microsoft Sans Serif"/>
              </a:rPr>
              <a:t>una </a:t>
            </a:r>
            <a:r>
              <a:rPr sz="750" spc="15" dirty="0">
                <a:latin typeface="Microsoft Sans Serif"/>
                <a:cs typeface="Microsoft Sans Serif"/>
              </a:rPr>
              <a:t>lógica </a:t>
            </a:r>
            <a:r>
              <a:rPr sz="750" spc="25" dirty="0">
                <a:latin typeface="Microsoft Sans Serif"/>
                <a:cs typeface="Microsoft Sans Serif"/>
              </a:rPr>
              <a:t>de disparo para </a:t>
            </a:r>
            <a:r>
              <a:rPr sz="750" spc="30" dirty="0">
                <a:latin typeface="Microsoft Sans Serif"/>
                <a:cs typeface="Microsoft Sans Serif"/>
              </a:rPr>
              <a:t> </a:t>
            </a:r>
            <a:r>
              <a:rPr sz="750" spc="10" dirty="0">
                <a:latin typeface="Microsoft Sans Serif"/>
                <a:cs typeface="Microsoft Sans Serif"/>
              </a:rPr>
              <a:t>la </a:t>
            </a:r>
            <a:r>
              <a:rPr sz="750" spc="25" dirty="0">
                <a:latin typeface="Microsoft Sans Serif"/>
                <a:cs typeface="Microsoft Sans Serif"/>
              </a:rPr>
              <a:t>protección de </a:t>
            </a:r>
            <a:r>
              <a:rPr sz="750" spc="30" dirty="0">
                <a:latin typeface="Microsoft Sans Serif"/>
                <a:cs typeface="Microsoft Sans Serif"/>
              </a:rPr>
              <a:t>una </a:t>
            </a:r>
            <a:r>
              <a:rPr sz="750" spc="25" dirty="0">
                <a:latin typeface="Microsoft Sans Serif"/>
                <a:cs typeface="Microsoft Sans Serif"/>
              </a:rPr>
              <a:t>configuración </a:t>
            </a:r>
            <a:r>
              <a:rPr sz="750" spc="35" dirty="0">
                <a:latin typeface="Microsoft Sans Serif"/>
                <a:cs typeface="Microsoft Sans Serif"/>
              </a:rPr>
              <a:t>unidad-transformador </a:t>
            </a:r>
            <a:r>
              <a:rPr sz="750" spc="30" dirty="0">
                <a:latin typeface="Microsoft Sans Serif"/>
                <a:cs typeface="Microsoft Sans Serif"/>
              </a:rPr>
              <a:t>mediante </a:t>
            </a:r>
            <a:r>
              <a:rPr sz="750" spc="35" dirty="0">
                <a:latin typeface="Microsoft Sans Serif"/>
                <a:cs typeface="Microsoft Sans Serif"/>
              </a:rPr>
              <a:t> </a:t>
            </a:r>
            <a:r>
              <a:rPr sz="750" spc="-25" dirty="0">
                <a:latin typeface="Microsoft Sans Serif"/>
                <a:cs typeface="Microsoft Sans Serif"/>
              </a:rPr>
              <a:t>MGPS. </a:t>
            </a:r>
            <a:r>
              <a:rPr sz="750" spc="-35" dirty="0">
                <a:latin typeface="Microsoft Sans Serif"/>
                <a:cs typeface="Microsoft Sans Serif"/>
              </a:rPr>
              <a:t>El </a:t>
            </a:r>
            <a:r>
              <a:rPr sz="750" spc="20" dirty="0">
                <a:latin typeface="Microsoft Sans Serif"/>
                <a:cs typeface="Microsoft Sans Serif"/>
              </a:rPr>
              <a:t>uso </a:t>
            </a:r>
            <a:r>
              <a:rPr sz="750" spc="25" dirty="0">
                <a:latin typeface="Microsoft Sans Serif"/>
                <a:cs typeface="Microsoft Sans Serif"/>
              </a:rPr>
              <a:t>de </a:t>
            </a:r>
            <a:r>
              <a:rPr sz="750" spc="20" dirty="0">
                <a:latin typeface="Microsoft Sans Serif"/>
                <a:cs typeface="Microsoft Sans Serif"/>
              </a:rPr>
              <a:t>dos </a:t>
            </a:r>
            <a:r>
              <a:rPr sz="750" spc="-30" dirty="0">
                <a:latin typeface="Microsoft Sans Serif"/>
                <a:cs typeface="Microsoft Sans Serif"/>
              </a:rPr>
              <a:t>MGPS </a:t>
            </a:r>
            <a:r>
              <a:rPr sz="750" spc="35" dirty="0">
                <a:latin typeface="Microsoft Sans Serif"/>
                <a:cs typeface="Microsoft Sans Serif"/>
              </a:rPr>
              <a:t>permite </a:t>
            </a:r>
            <a:r>
              <a:rPr sz="750" spc="30" dirty="0">
                <a:latin typeface="Microsoft Sans Serif"/>
                <a:cs typeface="Microsoft Sans Serif"/>
              </a:rPr>
              <a:t>una </a:t>
            </a:r>
            <a:r>
              <a:rPr sz="750" spc="35" dirty="0">
                <a:latin typeface="Microsoft Sans Serif"/>
                <a:cs typeface="Microsoft Sans Serif"/>
              </a:rPr>
              <a:t>mayor </a:t>
            </a:r>
            <a:r>
              <a:rPr sz="750" spc="25" dirty="0">
                <a:latin typeface="Microsoft Sans Serif"/>
                <a:cs typeface="Microsoft Sans Serif"/>
              </a:rPr>
              <a:t>flexibilidad en </a:t>
            </a:r>
            <a:r>
              <a:rPr sz="750" spc="10" dirty="0">
                <a:latin typeface="Microsoft Sans Serif"/>
                <a:cs typeface="Microsoft Sans Serif"/>
              </a:rPr>
              <a:t>la </a:t>
            </a:r>
            <a:r>
              <a:rPr sz="750" spc="15" dirty="0">
                <a:latin typeface="Microsoft Sans Serif"/>
                <a:cs typeface="Microsoft Sans Serif"/>
              </a:rPr>
              <a:t> </a:t>
            </a:r>
            <a:r>
              <a:rPr sz="750" spc="25" dirty="0">
                <a:latin typeface="Microsoft Sans Serif"/>
                <a:cs typeface="Microsoft Sans Serif"/>
              </a:rPr>
              <a:t>configuración</a:t>
            </a:r>
            <a:r>
              <a:rPr sz="750" dirty="0">
                <a:latin typeface="Microsoft Sans Serif"/>
                <a:cs typeface="Microsoft Sans Serif"/>
              </a:rPr>
              <a:t> </a:t>
            </a:r>
            <a:r>
              <a:rPr sz="750" spc="25" dirty="0">
                <a:latin typeface="Microsoft Sans Serif"/>
                <a:cs typeface="Microsoft Sans Serif"/>
              </a:rPr>
              <a:t>de</a:t>
            </a:r>
            <a:r>
              <a:rPr sz="750" dirty="0">
                <a:latin typeface="Microsoft Sans Serif"/>
                <a:cs typeface="Microsoft Sans Serif"/>
              </a:rPr>
              <a:t> </a:t>
            </a:r>
            <a:r>
              <a:rPr sz="750" spc="10" dirty="0">
                <a:latin typeface="Microsoft Sans Serif"/>
                <a:cs typeface="Microsoft Sans Serif"/>
              </a:rPr>
              <a:t>la</a:t>
            </a:r>
            <a:r>
              <a:rPr sz="750" spc="5" dirty="0">
                <a:latin typeface="Microsoft Sans Serif"/>
                <a:cs typeface="Microsoft Sans Serif"/>
              </a:rPr>
              <a:t> </a:t>
            </a:r>
            <a:r>
              <a:rPr sz="750" spc="15" dirty="0">
                <a:latin typeface="Microsoft Sans Serif"/>
                <a:cs typeface="Microsoft Sans Serif"/>
              </a:rPr>
              <a:t>lógica</a:t>
            </a:r>
            <a:r>
              <a:rPr sz="750" dirty="0">
                <a:latin typeface="Microsoft Sans Serif"/>
                <a:cs typeface="Microsoft Sans Serif"/>
              </a:rPr>
              <a:t> </a:t>
            </a:r>
            <a:r>
              <a:rPr sz="750" spc="25" dirty="0">
                <a:latin typeface="Microsoft Sans Serif"/>
                <a:cs typeface="Microsoft Sans Serif"/>
              </a:rPr>
              <a:t>de</a:t>
            </a:r>
            <a:r>
              <a:rPr sz="750" dirty="0">
                <a:latin typeface="Microsoft Sans Serif"/>
                <a:cs typeface="Microsoft Sans Serif"/>
              </a:rPr>
              <a:t> </a:t>
            </a:r>
            <a:r>
              <a:rPr sz="750" spc="25" dirty="0">
                <a:latin typeface="Microsoft Sans Serif"/>
                <a:cs typeface="Microsoft Sans Serif"/>
              </a:rPr>
              <a:t>disparo</a:t>
            </a:r>
            <a:r>
              <a:rPr sz="750" spc="5" dirty="0">
                <a:latin typeface="Microsoft Sans Serif"/>
                <a:cs typeface="Microsoft Sans Serif"/>
              </a:rPr>
              <a:t> </a:t>
            </a:r>
            <a:r>
              <a:rPr sz="750" spc="10" dirty="0">
                <a:latin typeface="Microsoft Sans Serif"/>
                <a:cs typeface="Microsoft Sans Serif"/>
              </a:rPr>
              <a:t>al</a:t>
            </a:r>
            <a:r>
              <a:rPr sz="750" dirty="0">
                <a:latin typeface="Microsoft Sans Serif"/>
                <a:cs typeface="Microsoft Sans Serif"/>
              </a:rPr>
              <a:t> </a:t>
            </a:r>
            <a:r>
              <a:rPr sz="750" spc="30" dirty="0">
                <a:latin typeface="Microsoft Sans Serif"/>
                <a:cs typeface="Microsoft Sans Serif"/>
              </a:rPr>
              <a:t>eliminar</a:t>
            </a:r>
            <a:r>
              <a:rPr sz="750" spc="5" dirty="0">
                <a:latin typeface="Microsoft Sans Serif"/>
                <a:cs typeface="Microsoft Sans Serif"/>
              </a:rPr>
              <a:t> </a:t>
            </a:r>
            <a:r>
              <a:rPr sz="750" spc="10" dirty="0">
                <a:latin typeface="Microsoft Sans Serif"/>
                <a:cs typeface="Microsoft Sans Serif"/>
              </a:rPr>
              <a:t>fallas</a:t>
            </a:r>
            <a:r>
              <a:rPr sz="750" dirty="0">
                <a:latin typeface="Microsoft Sans Serif"/>
                <a:cs typeface="Microsoft Sans Serif"/>
              </a:rPr>
              <a:t> </a:t>
            </a:r>
            <a:r>
              <a:rPr sz="750" spc="25" dirty="0">
                <a:latin typeface="Microsoft Sans Serif"/>
                <a:cs typeface="Microsoft Sans Serif"/>
              </a:rPr>
              <a:t>de</a:t>
            </a:r>
            <a:r>
              <a:rPr sz="750" dirty="0">
                <a:latin typeface="Microsoft Sans Serif"/>
                <a:cs typeface="Microsoft Sans Serif"/>
              </a:rPr>
              <a:t> </a:t>
            </a:r>
            <a:r>
              <a:rPr sz="750" spc="45" dirty="0">
                <a:latin typeface="Microsoft Sans Serif"/>
                <a:cs typeface="Microsoft Sans Serif"/>
              </a:rPr>
              <a:t>modo</a:t>
            </a:r>
            <a:r>
              <a:rPr sz="750" spc="5" dirty="0">
                <a:latin typeface="Microsoft Sans Serif"/>
                <a:cs typeface="Microsoft Sans Serif"/>
              </a:rPr>
              <a:t> </a:t>
            </a:r>
            <a:r>
              <a:rPr sz="750" spc="30" dirty="0">
                <a:latin typeface="Microsoft Sans Serif"/>
                <a:cs typeface="Microsoft Sans Serif"/>
              </a:rPr>
              <a:t>común, </a:t>
            </a:r>
            <a:r>
              <a:rPr sz="750" spc="-185" dirty="0">
                <a:latin typeface="Microsoft Sans Serif"/>
                <a:cs typeface="Microsoft Sans Serif"/>
              </a:rPr>
              <a:t> </a:t>
            </a:r>
            <a:r>
              <a:rPr sz="750" spc="25" dirty="0">
                <a:latin typeface="Microsoft Sans Serif"/>
                <a:cs typeface="Microsoft Sans Serif"/>
              </a:rPr>
              <a:t>lo </a:t>
            </a:r>
            <a:r>
              <a:rPr sz="750" spc="30" dirty="0">
                <a:latin typeface="Microsoft Sans Serif"/>
                <a:cs typeface="Microsoft Sans Serif"/>
              </a:rPr>
              <a:t>que </a:t>
            </a:r>
            <a:r>
              <a:rPr sz="750" spc="35" dirty="0">
                <a:latin typeface="Microsoft Sans Serif"/>
                <a:cs typeface="Microsoft Sans Serif"/>
              </a:rPr>
              <a:t>permite </a:t>
            </a:r>
            <a:r>
              <a:rPr sz="750" spc="30" dirty="0">
                <a:latin typeface="Microsoft Sans Serif"/>
                <a:cs typeface="Microsoft Sans Serif"/>
              </a:rPr>
              <a:t>una </a:t>
            </a:r>
            <a:r>
              <a:rPr sz="750" spc="35" dirty="0">
                <a:latin typeface="Microsoft Sans Serif"/>
                <a:cs typeface="Microsoft Sans Serif"/>
              </a:rPr>
              <a:t>mayor </a:t>
            </a:r>
            <a:r>
              <a:rPr sz="750" spc="20" dirty="0">
                <a:latin typeface="Microsoft Sans Serif"/>
                <a:cs typeface="Microsoft Sans Serif"/>
              </a:rPr>
              <a:t>confiabilidad. </a:t>
            </a:r>
            <a:r>
              <a:rPr sz="750" spc="25" dirty="0">
                <a:latin typeface="Microsoft Sans Serif"/>
                <a:cs typeface="Microsoft Sans Serif"/>
              </a:rPr>
              <a:t>Iniciar diferentes </a:t>
            </a:r>
            <a:r>
              <a:rPr sz="750" spc="15" dirty="0">
                <a:latin typeface="Microsoft Sans Serif"/>
                <a:cs typeface="Microsoft Sans Serif"/>
              </a:rPr>
              <a:t>relés </a:t>
            </a:r>
            <a:r>
              <a:rPr sz="750" spc="25" dirty="0">
                <a:latin typeface="Microsoft Sans Serif"/>
                <a:cs typeface="Microsoft Sans Serif"/>
              </a:rPr>
              <a:t>de </a:t>
            </a:r>
            <a:r>
              <a:rPr sz="750" spc="30" dirty="0">
                <a:latin typeface="Microsoft Sans Serif"/>
                <a:cs typeface="Microsoft Sans Serif"/>
              </a:rPr>
              <a:t> bloqueo </a:t>
            </a:r>
            <a:r>
              <a:rPr sz="750" spc="25" dirty="0">
                <a:latin typeface="Microsoft Sans Serif"/>
                <a:cs typeface="Microsoft Sans Serif"/>
              </a:rPr>
              <a:t>para </a:t>
            </a:r>
            <a:r>
              <a:rPr sz="750" spc="10" dirty="0">
                <a:latin typeface="Microsoft Sans Serif"/>
                <a:cs typeface="Microsoft Sans Serif"/>
              </a:rPr>
              <a:t>la </a:t>
            </a:r>
            <a:r>
              <a:rPr sz="750" spc="30" dirty="0">
                <a:latin typeface="Microsoft Sans Serif"/>
                <a:cs typeface="Microsoft Sans Serif"/>
              </a:rPr>
              <a:t>misma </a:t>
            </a:r>
            <a:r>
              <a:rPr sz="750" spc="25" dirty="0">
                <a:latin typeface="Microsoft Sans Serif"/>
                <a:cs typeface="Microsoft Sans Serif"/>
              </a:rPr>
              <a:t>función, </a:t>
            </a:r>
            <a:r>
              <a:rPr sz="750" spc="30" dirty="0">
                <a:latin typeface="Microsoft Sans Serif"/>
                <a:cs typeface="Microsoft Sans Serif"/>
              </a:rPr>
              <a:t>como </a:t>
            </a:r>
            <a:r>
              <a:rPr sz="750" spc="10" dirty="0">
                <a:latin typeface="Microsoft Sans Serif"/>
                <a:cs typeface="Microsoft Sans Serif"/>
              </a:rPr>
              <a:t>los </a:t>
            </a:r>
            <a:r>
              <a:rPr sz="750" spc="15" dirty="0">
                <a:latin typeface="Microsoft Sans Serif"/>
                <a:cs typeface="Microsoft Sans Serif"/>
              </a:rPr>
              <a:t>diferenciales </a:t>
            </a:r>
            <a:r>
              <a:rPr sz="750" spc="20" dirty="0">
                <a:latin typeface="Microsoft Sans Serif"/>
                <a:cs typeface="Microsoft Sans Serif"/>
              </a:rPr>
              <a:t>del </a:t>
            </a:r>
            <a:r>
              <a:rPr sz="750" spc="30" dirty="0">
                <a:latin typeface="Microsoft Sans Serif"/>
                <a:cs typeface="Microsoft Sans Serif"/>
              </a:rPr>
              <a:t>generador </a:t>
            </a:r>
            <a:r>
              <a:rPr sz="750" spc="35" dirty="0">
                <a:latin typeface="Microsoft Sans Serif"/>
                <a:cs typeface="Microsoft Sans Serif"/>
              </a:rPr>
              <a:t> </a:t>
            </a:r>
            <a:r>
              <a:rPr sz="750" spc="25" dirty="0">
                <a:latin typeface="Microsoft Sans Serif"/>
                <a:cs typeface="Microsoft Sans Serif"/>
              </a:rPr>
              <a:t>en </a:t>
            </a:r>
            <a:r>
              <a:rPr sz="750" spc="5" dirty="0">
                <a:latin typeface="Microsoft Sans Serif"/>
                <a:cs typeface="Microsoft Sans Serif"/>
              </a:rPr>
              <a:t>cada </a:t>
            </a:r>
            <a:r>
              <a:rPr sz="750" spc="-25" dirty="0">
                <a:latin typeface="Microsoft Sans Serif"/>
                <a:cs typeface="Microsoft Sans Serif"/>
              </a:rPr>
              <a:t>MGPS, </a:t>
            </a:r>
            <a:r>
              <a:rPr sz="750" spc="-5" dirty="0">
                <a:latin typeface="Microsoft Sans Serif"/>
                <a:cs typeface="Microsoft Sans Serif"/>
              </a:rPr>
              <a:t>es </a:t>
            </a:r>
            <a:r>
              <a:rPr sz="750" spc="45" dirty="0">
                <a:latin typeface="Microsoft Sans Serif"/>
                <a:cs typeface="Microsoft Sans Serif"/>
              </a:rPr>
              <a:t>un </a:t>
            </a:r>
            <a:r>
              <a:rPr sz="750" spc="30" dirty="0">
                <a:latin typeface="Microsoft Sans Serif"/>
                <a:cs typeface="Microsoft Sans Serif"/>
              </a:rPr>
              <a:t>ejemplo </a:t>
            </a:r>
            <a:r>
              <a:rPr sz="750" spc="25" dirty="0">
                <a:latin typeface="Microsoft Sans Serif"/>
                <a:cs typeface="Microsoft Sans Serif"/>
              </a:rPr>
              <a:t>de </a:t>
            </a:r>
            <a:r>
              <a:rPr sz="750" spc="35" dirty="0">
                <a:latin typeface="Microsoft Sans Serif"/>
                <a:cs typeface="Microsoft Sans Serif"/>
              </a:rPr>
              <a:t>mayor </a:t>
            </a:r>
            <a:r>
              <a:rPr sz="750" spc="20" dirty="0">
                <a:latin typeface="Microsoft Sans Serif"/>
                <a:cs typeface="Microsoft Sans Serif"/>
              </a:rPr>
              <a:t>confiabilidad. </a:t>
            </a:r>
            <a:r>
              <a:rPr sz="750" spc="25" dirty="0">
                <a:latin typeface="Microsoft Sans Serif"/>
                <a:cs typeface="Microsoft Sans Serif"/>
              </a:rPr>
              <a:t>Iniciar </a:t>
            </a:r>
            <a:r>
              <a:rPr sz="750" dirty="0">
                <a:latin typeface="Microsoft Sans Serif"/>
                <a:cs typeface="Microsoft Sans Serif"/>
              </a:rPr>
              <a:t>esos </a:t>
            </a:r>
            <a:r>
              <a:rPr sz="750" spc="5" dirty="0">
                <a:latin typeface="Microsoft Sans Serif"/>
                <a:cs typeface="Microsoft Sans Serif"/>
              </a:rPr>
              <a:t> </a:t>
            </a:r>
            <a:r>
              <a:rPr sz="750" spc="30" dirty="0">
                <a:latin typeface="Microsoft Sans Serif"/>
                <a:cs typeface="Microsoft Sans Serif"/>
              </a:rPr>
              <a:t>mismos</a:t>
            </a:r>
            <a:r>
              <a:rPr sz="750" spc="-5" dirty="0">
                <a:latin typeface="Microsoft Sans Serif"/>
                <a:cs typeface="Microsoft Sans Serif"/>
              </a:rPr>
              <a:t> </a:t>
            </a:r>
            <a:r>
              <a:rPr sz="750" spc="15" dirty="0">
                <a:latin typeface="Microsoft Sans Serif"/>
                <a:cs typeface="Microsoft Sans Serif"/>
              </a:rPr>
              <a:t>relés</a:t>
            </a:r>
            <a:r>
              <a:rPr sz="750" spc="-5" dirty="0">
                <a:latin typeface="Microsoft Sans Serif"/>
                <a:cs typeface="Microsoft Sans Serif"/>
              </a:rPr>
              <a:t> </a:t>
            </a:r>
            <a:r>
              <a:rPr sz="750" spc="25" dirty="0">
                <a:latin typeface="Microsoft Sans Serif"/>
                <a:cs typeface="Microsoft Sans Serif"/>
              </a:rPr>
              <a:t>de</a:t>
            </a:r>
            <a:r>
              <a:rPr sz="750" dirty="0">
                <a:latin typeface="Microsoft Sans Serif"/>
                <a:cs typeface="Microsoft Sans Serif"/>
              </a:rPr>
              <a:t> </a:t>
            </a:r>
            <a:r>
              <a:rPr sz="750" spc="25" dirty="0">
                <a:latin typeface="Microsoft Sans Serif"/>
                <a:cs typeface="Microsoft Sans Serif"/>
              </a:rPr>
              <a:t>bloqueo,</a:t>
            </a:r>
            <a:r>
              <a:rPr sz="750" spc="-5" dirty="0">
                <a:latin typeface="Microsoft Sans Serif"/>
                <a:cs typeface="Microsoft Sans Serif"/>
              </a:rPr>
              <a:t> </a:t>
            </a:r>
            <a:r>
              <a:rPr sz="750" spc="40" dirty="0">
                <a:latin typeface="Microsoft Sans Serif"/>
                <a:cs typeface="Microsoft Sans Serif"/>
              </a:rPr>
              <a:t>uno</a:t>
            </a:r>
            <a:r>
              <a:rPr sz="750" dirty="0">
                <a:latin typeface="Microsoft Sans Serif"/>
                <a:cs typeface="Microsoft Sans Serif"/>
              </a:rPr>
              <a:t> </a:t>
            </a:r>
            <a:r>
              <a:rPr sz="750" spc="20" dirty="0">
                <a:latin typeface="Microsoft Sans Serif"/>
                <a:cs typeface="Microsoft Sans Serif"/>
              </a:rPr>
              <a:t>con</a:t>
            </a:r>
            <a:r>
              <a:rPr sz="750" spc="-5" dirty="0">
                <a:latin typeface="Microsoft Sans Serif"/>
                <a:cs typeface="Microsoft Sans Serif"/>
              </a:rPr>
              <a:t> </a:t>
            </a:r>
            <a:r>
              <a:rPr sz="750" spc="30" dirty="0">
                <a:latin typeface="Microsoft Sans Serif"/>
                <a:cs typeface="Microsoft Sans Serif"/>
              </a:rPr>
              <a:t>una</a:t>
            </a:r>
            <a:r>
              <a:rPr sz="750" spc="-5" dirty="0">
                <a:latin typeface="Microsoft Sans Serif"/>
                <a:cs typeface="Microsoft Sans Serif"/>
              </a:rPr>
              <a:t> </a:t>
            </a:r>
            <a:r>
              <a:rPr sz="750" spc="30" dirty="0">
                <a:latin typeface="Microsoft Sans Serif"/>
                <a:cs typeface="Microsoft Sans Serif"/>
              </a:rPr>
              <a:t>función</a:t>
            </a:r>
            <a:r>
              <a:rPr sz="750" dirty="0">
                <a:latin typeface="Microsoft Sans Serif"/>
                <a:cs typeface="Microsoft Sans Serif"/>
              </a:rPr>
              <a:t> </a:t>
            </a:r>
            <a:r>
              <a:rPr sz="750" spc="25" dirty="0">
                <a:latin typeface="Microsoft Sans Serif"/>
                <a:cs typeface="Microsoft Sans Serif"/>
              </a:rPr>
              <a:t>de</a:t>
            </a:r>
            <a:r>
              <a:rPr sz="750" spc="-5" dirty="0">
                <a:latin typeface="Microsoft Sans Serif"/>
                <a:cs typeface="Microsoft Sans Serif"/>
              </a:rPr>
              <a:t> </a:t>
            </a:r>
            <a:r>
              <a:rPr sz="750" spc="25" dirty="0">
                <a:latin typeface="Microsoft Sans Serif"/>
                <a:cs typeface="Microsoft Sans Serif"/>
              </a:rPr>
              <a:t>sobretensión</a:t>
            </a:r>
            <a:r>
              <a:rPr sz="750" dirty="0">
                <a:latin typeface="Microsoft Sans Serif"/>
                <a:cs typeface="Microsoft Sans Serif"/>
              </a:rPr>
              <a:t> a</a:t>
            </a:r>
            <a:r>
              <a:rPr sz="750" spc="-5" dirty="0">
                <a:latin typeface="Microsoft Sans Serif"/>
                <a:cs typeface="Microsoft Sans Serif"/>
              </a:rPr>
              <a:t> </a:t>
            </a:r>
            <a:r>
              <a:rPr sz="750" spc="35" dirty="0">
                <a:latin typeface="Microsoft Sans Serif"/>
                <a:cs typeface="Microsoft Sans Serif"/>
              </a:rPr>
              <a:t>tierra </a:t>
            </a:r>
            <a:r>
              <a:rPr sz="750" spc="-185" dirty="0">
                <a:latin typeface="Microsoft Sans Serif"/>
                <a:cs typeface="Microsoft Sans Serif"/>
              </a:rPr>
              <a:t> </a:t>
            </a:r>
            <a:r>
              <a:rPr sz="750" spc="20" dirty="0">
                <a:latin typeface="Microsoft Sans Serif"/>
                <a:cs typeface="Microsoft Sans Serif"/>
              </a:rPr>
              <a:t>del</a:t>
            </a:r>
            <a:r>
              <a:rPr sz="750" spc="-5" dirty="0">
                <a:latin typeface="Microsoft Sans Serif"/>
                <a:cs typeface="Microsoft Sans Serif"/>
              </a:rPr>
              <a:t> </a:t>
            </a:r>
            <a:r>
              <a:rPr sz="750" spc="40" dirty="0">
                <a:latin typeface="Microsoft Sans Serif"/>
                <a:cs typeface="Microsoft Sans Serif"/>
              </a:rPr>
              <a:t>neutro</a:t>
            </a:r>
            <a:r>
              <a:rPr sz="750" dirty="0">
                <a:latin typeface="Microsoft Sans Serif"/>
                <a:cs typeface="Microsoft Sans Serif"/>
              </a:rPr>
              <a:t> </a:t>
            </a:r>
            <a:r>
              <a:rPr sz="750" spc="20" dirty="0">
                <a:latin typeface="Microsoft Sans Serif"/>
                <a:cs typeface="Microsoft Sans Serif"/>
              </a:rPr>
              <a:t>del</a:t>
            </a:r>
            <a:r>
              <a:rPr sz="750" dirty="0">
                <a:latin typeface="Microsoft Sans Serif"/>
                <a:cs typeface="Microsoft Sans Serif"/>
              </a:rPr>
              <a:t> </a:t>
            </a:r>
            <a:r>
              <a:rPr sz="750" spc="30" dirty="0">
                <a:latin typeface="Microsoft Sans Serif"/>
                <a:cs typeface="Microsoft Sans Serif"/>
              </a:rPr>
              <a:t>generador</a:t>
            </a:r>
            <a:r>
              <a:rPr sz="750" spc="-5" dirty="0">
                <a:latin typeface="Microsoft Sans Serif"/>
                <a:cs typeface="Microsoft Sans Serif"/>
              </a:rPr>
              <a:t> </a:t>
            </a:r>
            <a:r>
              <a:rPr sz="750" spc="-15" dirty="0">
                <a:latin typeface="Microsoft Sans Serif"/>
                <a:cs typeface="Microsoft Sans Serif"/>
              </a:rPr>
              <a:t>(59G)</a:t>
            </a:r>
            <a:r>
              <a:rPr sz="750" dirty="0">
                <a:latin typeface="Microsoft Sans Serif"/>
                <a:cs typeface="Microsoft Sans Serif"/>
              </a:rPr>
              <a:t> </a:t>
            </a:r>
            <a:r>
              <a:rPr sz="750" spc="15" dirty="0">
                <a:latin typeface="Microsoft Sans Serif"/>
                <a:cs typeface="Microsoft Sans Serif"/>
              </a:rPr>
              <a:t>desde</a:t>
            </a:r>
            <a:r>
              <a:rPr sz="750" dirty="0">
                <a:latin typeface="Microsoft Sans Serif"/>
                <a:cs typeface="Microsoft Sans Serif"/>
              </a:rPr>
              <a:t> </a:t>
            </a:r>
            <a:r>
              <a:rPr sz="750" spc="45" dirty="0">
                <a:latin typeface="Microsoft Sans Serif"/>
                <a:cs typeface="Microsoft Sans Serif"/>
              </a:rPr>
              <a:t>un</a:t>
            </a:r>
            <a:r>
              <a:rPr sz="750" dirty="0">
                <a:latin typeface="Microsoft Sans Serif"/>
                <a:cs typeface="Microsoft Sans Serif"/>
              </a:rPr>
              <a:t> </a:t>
            </a:r>
            <a:r>
              <a:rPr sz="750" spc="-30" dirty="0">
                <a:latin typeface="Microsoft Sans Serif"/>
                <a:cs typeface="Microsoft Sans Serif"/>
              </a:rPr>
              <a:t>MGPS</a:t>
            </a:r>
            <a:r>
              <a:rPr sz="750" spc="-5" dirty="0">
                <a:latin typeface="Microsoft Sans Serif"/>
                <a:cs typeface="Microsoft Sans Serif"/>
              </a:rPr>
              <a:t> </a:t>
            </a:r>
            <a:r>
              <a:rPr sz="750" spc="5" dirty="0">
                <a:latin typeface="Microsoft Sans Serif"/>
                <a:cs typeface="Microsoft Sans Serif"/>
              </a:rPr>
              <a:t>y</a:t>
            </a:r>
            <a:r>
              <a:rPr sz="750" dirty="0">
                <a:latin typeface="Microsoft Sans Serif"/>
                <a:cs typeface="Microsoft Sans Serif"/>
              </a:rPr>
              <a:t> </a:t>
            </a:r>
            <a:r>
              <a:rPr sz="750" spc="10" dirty="0">
                <a:latin typeface="Microsoft Sans Serif"/>
                <a:cs typeface="Microsoft Sans Serif"/>
              </a:rPr>
              <a:t>el</a:t>
            </a:r>
            <a:r>
              <a:rPr sz="750" dirty="0">
                <a:latin typeface="Microsoft Sans Serif"/>
                <a:cs typeface="Microsoft Sans Serif"/>
              </a:rPr>
              <a:t> </a:t>
            </a:r>
            <a:r>
              <a:rPr sz="750" spc="45" dirty="0">
                <a:latin typeface="Microsoft Sans Serif"/>
                <a:cs typeface="Microsoft Sans Serif"/>
              </a:rPr>
              <a:t>otro</a:t>
            </a:r>
            <a:r>
              <a:rPr sz="750" dirty="0">
                <a:latin typeface="Microsoft Sans Serif"/>
                <a:cs typeface="Microsoft Sans Serif"/>
              </a:rPr>
              <a:t> </a:t>
            </a:r>
            <a:r>
              <a:rPr sz="750" spc="-30" dirty="0">
                <a:latin typeface="Microsoft Sans Serif"/>
                <a:cs typeface="Microsoft Sans Serif"/>
              </a:rPr>
              <a:t>MGPS</a:t>
            </a:r>
            <a:r>
              <a:rPr sz="750" spc="-5" dirty="0">
                <a:latin typeface="Microsoft Sans Serif"/>
                <a:cs typeface="Microsoft Sans Serif"/>
              </a:rPr>
              <a:t> </a:t>
            </a:r>
            <a:r>
              <a:rPr sz="750" spc="20" dirty="0">
                <a:latin typeface="Microsoft Sans Serif"/>
                <a:cs typeface="Microsoft Sans Serif"/>
              </a:rPr>
              <a:t>con</a:t>
            </a:r>
            <a:r>
              <a:rPr sz="750" dirty="0">
                <a:latin typeface="Microsoft Sans Serif"/>
                <a:cs typeface="Microsoft Sans Serif"/>
              </a:rPr>
              <a:t> </a:t>
            </a:r>
            <a:r>
              <a:rPr sz="750" spc="30" dirty="0">
                <a:latin typeface="Microsoft Sans Serif"/>
                <a:cs typeface="Microsoft Sans Serif"/>
              </a:rPr>
              <a:t>una </a:t>
            </a:r>
            <a:r>
              <a:rPr sz="750" spc="-185" dirty="0">
                <a:latin typeface="Microsoft Sans Serif"/>
                <a:cs typeface="Microsoft Sans Serif"/>
              </a:rPr>
              <a:t> </a:t>
            </a:r>
            <a:r>
              <a:rPr sz="750" spc="30" dirty="0">
                <a:latin typeface="Microsoft Sans Serif"/>
                <a:cs typeface="Microsoft Sans Serif"/>
              </a:rPr>
              <a:t>función </a:t>
            </a:r>
            <a:r>
              <a:rPr sz="750" spc="25" dirty="0">
                <a:latin typeface="Microsoft Sans Serif"/>
                <a:cs typeface="Microsoft Sans Serif"/>
              </a:rPr>
              <a:t>de sobretensión </a:t>
            </a:r>
            <a:r>
              <a:rPr sz="750" dirty="0">
                <a:latin typeface="Microsoft Sans Serif"/>
                <a:cs typeface="Microsoft Sans Serif"/>
              </a:rPr>
              <a:t>a </a:t>
            </a:r>
            <a:r>
              <a:rPr sz="750" spc="35" dirty="0">
                <a:latin typeface="Microsoft Sans Serif"/>
                <a:cs typeface="Microsoft Sans Serif"/>
              </a:rPr>
              <a:t>tierra </a:t>
            </a:r>
            <a:r>
              <a:rPr sz="750" spc="20" dirty="0">
                <a:latin typeface="Microsoft Sans Serif"/>
                <a:cs typeface="Microsoft Sans Serif"/>
              </a:rPr>
              <a:t>del </a:t>
            </a:r>
            <a:r>
              <a:rPr sz="750" spc="40" dirty="0">
                <a:latin typeface="Microsoft Sans Serif"/>
                <a:cs typeface="Microsoft Sans Serif"/>
              </a:rPr>
              <a:t>neutro </a:t>
            </a:r>
            <a:r>
              <a:rPr sz="750" spc="20" dirty="0">
                <a:latin typeface="Microsoft Sans Serif"/>
                <a:cs typeface="Microsoft Sans Serif"/>
              </a:rPr>
              <a:t>del </a:t>
            </a:r>
            <a:r>
              <a:rPr sz="750" spc="30" dirty="0">
                <a:latin typeface="Microsoft Sans Serif"/>
                <a:cs typeface="Microsoft Sans Serif"/>
              </a:rPr>
              <a:t>generador </a:t>
            </a:r>
            <a:r>
              <a:rPr sz="750" dirty="0">
                <a:latin typeface="Microsoft Sans Serif"/>
                <a:cs typeface="Microsoft Sans Serif"/>
              </a:rPr>
              <a:t>(50/51G), </a:t>
            </a:r>
            <a:r>
              <a:rPr sz="750" spc="-5" dirty="0">
                <a:latin typeface="Microsoft Sans Serif"/>
                <a:cs typeface="Microsoft Sans Serif"/>
              </a:rPr>
              <a:t>es </a:t>
            </a:r>
            <a:r>
              <a:rPr sz="750" dirty="0">
                <a:latin typeface="Microsoft Sans Serif"/>
                <a:cs typeface="Microsoft Sans Serif"/>
              </a:rPr>
              <a:t> </a:t>
            </a:r>
            <a:r>
              <a:rPr sz="750" spc="45" dirty="0">
                <a:latin typeface="Microsoft Sans Serif"/>
                <a:cs typeface="Microsoft Sans Serif"/>
              </a:rPr>
              <a:t>un</a:t>
            </a:r>
            <a:r>
              <a:rPr sz="750" spc="-10" dirty="0">
                <a:latin typeface="Microsoft Sans Serif"/>
                <a:cs typeface="Microsoft Sans Serif"/>
              </a:rPr>
              <a:t> </a:t>
            </a:r>
            <a:r>
              <a:rPr sz="750" spc="30" dirty="0">
                <a:latin typeface="Microsoft Sans Serif"/>
                <a:cs typeface="Microsoft Sans Serif"/>
              </a:rPr>
              <a:t>ejemplo</a:t>
            </a:r>
            <a:r>
              <a:rPr sz="750" spc="-5" dirty="0">
                <a:latin typeface="Microsoft Sans Serif"/>
                <a:cs typeface="Microsoft Sans Serif"/>
              </a:rPr>
              <a:t> </a:t>
            </a:r>
            <a:r>
              <a:rPr sz="750" spc="25" dirty="0">
                <a:latin typeface="Microsoft Sans Serif"/>
                <a:cs typeface="Microsoft Sans Serif"/>
              </a:rPr>
              <a:t>de</a:t>
            </a:r>
            <a:r>
              <a:rPr sz="750" spc="-5" dirty="0">
                <a:latin typeface="Microsoft Sans Serif"/>
                <a:cs typeface="Microsoft Sans Serif"/>
              </a:rPr>
              <a:t> </a:t>
            </a:r>
            <a:r>
              <a:rPr sz="750" spc="30" dirty="0">
                <a:latin typeface="Microsoft Sans Serif"/>
                <a:cs typeface="Microsoft Sans Serif"/>
              </a:rPr>
              <a:t>cómo</a:t>
            </a:r>
            <a:r>
              <a:rPr sz="750" spc="-5" dirty="0">
                <a:latin typeface="Microsoft Sans Serif"/>
                <a:cs typeface="Microsoft Sans Serif"/>
              </a:rPr>
              <a:t> </a:t>
            </a:r>
            <a:r>
              <a:rPr sz="750" spc="35" dirty="0">
                <a:latin typeface="Microsoft Sans Serif"/>
                <a:cs typeface="Microsoft Sans Serif"/>
              </a:rPr>
              <a:t>proporcionar</a:t>
            </a:r>
            <a:endParaRPr sz="750">
              <a:latin typeface="Microsoft Sans Serif"/>
              <a:cs typeface="Microsoft Sans Serif"/>
            </a:endParaRPr>
          </a:p>
        </p:txBody>
      </p:sp>
      <p:sp>
        <p:nvSpPr>
          <p:cNvPr id="46" name="object 46"/>
          <p:cNvSpPr txBox="1"/>
          <p:nvPr/>
        </p:nvSpPr>
        <p:spPr>
          <a:xfrm>
            <a:off x="1415277" y="9415125"/>
            <a:ext cx="2852914" cy="143629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sz="850" spc="-25" dirty="0">
                <a:latin typeface="Microsoft Sans Serif"/>
                <a:cs typeface="Microsoft Sans Serif"/>
              </a:rPr>
              <a:t>CAPÍTULO</a:t>
            </a:r>
            <a:r>
              <a:rPr sz="850" spc="-20" dirty="0">
                <a:latin typeface="Microsoft Sans Serif"/>
                <a:cs typeface="Microsoft Sans Serif"/>
              </a:rPr>
              <a:t> </a:t>
            </a:r>
            <a:r>
              <a:rPr sz="850" dirty="0">
                <a:latin typeface="Microsoft Sans Serif"/>
                <a:cs typeface="Microsoft Sans Serif"/>
              </a:rPr>
              <a:t>5,</a:t>
            </a:r>
            <a:r>
              <a:rPr sz="850" spc="-15" dirty="0">
                <a:latin typeface="Microsoft Sans Serif"/>
                <a:cs typeface="Microsoft Sans Serif"/>
              </a:rPr>
              <a:t> </a:t>
            </a:r>
            <a:r>
              <a:rPr sz="850" spc="-40" dirty="0">
                <a:latin typeface="Microsoft Sans Serif"/>
                <a:cs typeface="Microsoft Sans Serif"/>
              </a:rPr>
              <a:t>SECCIÓN</a:t>
            </a:r>
            <a:r>
              <a:rPr sz="850" spc="-15" dirty="0">
                <a:latin typeface="Microsoft Sans Serif"/>
                <a:cs typeface="Microsoft Sans Serif"/>
              </a:rPr>
              <a:t> </a:t>
            </a:r>
            <a:r>
              <a:rPr sz="850" spc="10" dirty="0">
                <a:latin typeface="Microsoft Sans Serif"/>
                <a:cs typeface="Microsoft Sans Serif"/>
              </a:rPr>
              <a:t>2</a:t>
            </a:r>
            <a:endParaRPr sz="850">
              <a:latin typeface="Microsoft Sans Serif"/>
              <a:cs typeface="Microsoft Sans Serif"/>
            </a:endParaRPr>
          </a:p>
        </p:txBody>
      </p:sp>
      <p:sp>
        <p:nvSpPr>
          <p:cNvPr id="47" name="object 47"/>
          <p:cNvSpPr txBox="1"/>
          <p:nvPr/>
        </p:nvSpPr>
        <p:spPr>
          <a:xfrm>
            <a:off x="7845387" y="9415126"/>
            <a:ext cx="7796212" cy="285115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sz="850" spc="-25" dirty="0">
                <a:latin typeface="Microsoft Sans Serif"/>
                <a:cs typeface="Microsoft Sans Serif"/>
              </a:rPr>
              <a:t>TUTORIAL</a:t>
            </a:r>
            <a:r>
              <a:rPr sz="850" spc="-5" dirty="0">
                <a:latin typeface="Microsoft Sans Serif"/>
                <a:cs typeface="Microsoft Sans Serif"/>
              </a:rPr>
              <a:t> </a:t>
            </a:r>
            <a:r>
              <a:rPr sz="850" spc="-60" dirty="0">
                <a:latin typeface="Microsoft Sans Serif"/>
                <a:cs typeface="Microsoft Sans Serif"/>
              </a:rPr>
              <a:t>SOBRE</a:t>
            </a:r>
            <a:r>
              <a:rPr sz="850" spc="-5" dirty="0">
                <a:latin typeface="Microsoft Sans Serif"/>
                <a:cs typeface="Microsoft Sans Serif"/>
              </a:rPr>
              <a:t> </a:t>
            </a:r>
            <a:r>
              <a:rPr sz="850" spc="-35" dirty="0">
                <a:latin typeface="Microsoft Sans Serif"/>
                <a:cs typeface="Microsoft Sans Serif"/>
              </a:rPr>
              <a:t>PROTECCIÓN</a:t>
            </a:r>
            <a:r>
              <a:rPr sz="850" spc="-5" dirty="0">
                <a:latin typeface="Microsoft Sans Serif"/>
                <a:cs typeface="Microsoft Sans Serif"/>
              </a:rPr>
              <a:t> </a:t>
            </a:r>
            <a:r>
              <a:rPr sz="850" spc="-45" dirty="0">
                <a:latin typeface="Microsoft Sans Serif"/>
                <a:cs typeface="Microsoft Sans Serif"/>
              </a:rPr>
              <a:t>DE</a:t>
            </a:r>
            <a:r>
              <a:rPr sz="850" spc="-5" dirty="0">
                <a:latin typeface="Microsoft Sans Serif"/>
                <a:cs typeface="Microsoft Sans Serif"/>
              </a:rPr>
              <a:t> </a:t>
            </a:r>
            <a:r>
              <a:rPr sz="850" spc="-55" dirty="0">
                <a:latin typeface="Microsoft Sans Serif"/>
                <a:cs typeface="Microsoft Sans Serif"/>
              </a:rPr>
              <a:t>GENERADORES</a:t>
            </a:r>
            <a:r>
              <a:rPr sz="850" dirty="0">
                <a:latin typeface="Microsoft Sans Serif"/>
                <a:cs typeface="Microsoft Sans Serif"/>
              </a:rPr>
              <a:t> </a:t>
            </a:r>
            <a:r>
              <a:rPr sz="850" spc="-30" dirty="0">
                <a:latin typeface="Microsoft Sans Serif"/>
                <a:cs typeface="Microsoft Sans Serif"/>
              </a:rPr>
              <a:t>SÍNCRONOS</a:t>
            </a:r>
            <a:endParaRPr sz="850">
              <a:latin typeface="Microsoft Sans Serif"/>
              <a:cs typeface="Microsoft Sans Serif"/>
            </a:endParaRPr>
          </a:p>
          <a:p>
            <a:pPr marL="1400175">
              <a:lnSpc>
                <a:spcPct val="100000"/>
              </a:lnSpc>
            </a:pPr>
            <a:r>
              <a:rPr sz="850" spc="-15" dirty="0">
                <a:latin typeface="Microsoft Sans Serif"/>
                <a:cs typeface="Microsoft Sans Serif"/>
              </a:rPr>
              <a:t>PUBLICACIÓN</a:t>
            </a:r>
            <a:r>
              <a:rPr sz="850" spc="-5" dirty="0">
                <a:latin typeface="Microsoft Sans Serif"/>
                <a:cs typeface="Microsoft Sans Serif"/>
              </a:rPr>
              <a:t> </a:t>
            </a:r>
            <a:r>
              <a:rPr sz="850" spc="-55" dirty="0">
                <a:latin typeface="Microsoft Sans Serif"/>
                <a:cs typeface="Microsoft Sans Serif"/>
              </a:rPr>
              <a:t>ESPECIAL</a:t>
            </a:r>
            <a:r>
              <a:rPr sz="850" spc="-5" dirty="0">
                <a:latin typeface="Microsoft Sans Serif"/>
                <a:cs typeface="Microsoft Sans Serif"/>
              </a:rPr>
              <a:t> </a:t>
            </a:r>
            <a:r>
              <a:rPr sz="850" spc="-40" dirty="0">
                <a:latin typeface="Microsoft Sans Serif"/>
                <a:cs typeface="Microsoft Sans Serif"/>
              </a:rPr>
              <a:t>DEL</a:t>
            </a:r>
            <a:r>
              <a:rPr sz="850" spc="-5" dirty="0">
                <a:latin typeface="Microsoft Sans Serif"/>
                <a:cs typeface="Microsoft Sans Serif"/>
              </a:rPr>
              <a:t> </a:t>
            </a:r>
            <a:r>
              <a:rPr sz="850" spc="-60" dirty="0">
                <a:latin typeface="Microsoft Sans Serif"/>
                <a:cs typeface="Microsoft Sans Serif"/>
              </a:rPr>
              <a:t>IEEE</a:t>
            </a:r>
            <a:r>
              <a:rPr sz="850" spc="-5" dirty="0">
                <a:latin typeface="Microsoft Sans Serif"/>
                <a:cs typeface="Microsoft Sans Serif"/>
              </a:rPr>
              <a:t> </a:t>
            </a:r>
            <a:r>
              <a:rPr sz="850" spc="-80" dirty="0">
                <a:latin typeface="Microsoft Sans Serif"/>
                <a:cs typeface="Microsoft Sans Serif"/>
              </a:rPr>
              <a:t>PSRC</a:t>
            </a:r>
            <a:endParaRPr sz="850">
              <a:latin typeface="Microsoft Sans Serif"/>
              <a:cs typeface="Microsoft Sans Serif"/>
            </a:endParaRPr>
          </a:p>
        </p:txBody>
      </p:sp>
    </p:spTree>
  </p:cSld>
  <p:clrMapOvr>
    <a:masterClrMapping/>
  </p:clrMapOvr>
</p:sld>
</file>

<file path=ppt/slides/slide109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/>
          <p:nvPr/>
        </p:nvSpPr>
        <p:spPr>
          <a:xfrm>
            <a:off x="1444422" y="9413748"/>
            <a:ext cx="15051933" cy="9525"/>
          </a:xfrm>
          <a:custGeom>
            <a:avLst/>
            <a:gdLst/>
            <a:ahLst/>
            <a:cxnLst/>
            <a:rect l="l" t="t" r="r" b="b"/>
            <a:pathLst>
              <a:path w="6543040" h="9525">
                <a:moveTo>
                  <a:pt x="6542531" y="9144"/>
                </a:moveTo>
                <a:lnTo>
                  <a:pt x="0" y="9144"/>
                </a:lnTo>
                <a:lnTo>
                  <a:pt x="0" y="0"/>
                </a:lnTo>
                <a:lnTo>
                  <a:pt x="6542531" y="0"/>
                </a:lnTo>
                <a:lnTo>
                  <a:pt x="6542531" y="9144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" name="object 3"/>
          <p:cNvSpPr txBox="1"/>
          <p:nvPr/>
        </p:nvSpPr>
        <p:spPr>
          <a:xfrm>
            <a:off x="16290754" y="349008"/>
            <a:ext cx="192824" cy="135935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sz="800" spc="10" dirty="0">
                <a:latin typeface="Microsoft Sans Serif"/>
                <a:cs typeface="Microsoft Sans Serif"/>
              </a:rPr>
              <a:t>5</a:t>
            </a:r>
            <a:endParaRPr sz="800">
              <a:latin typeface="Microsoft Sans Serif"/>
              <a:cs typeface="Microsoft Sans Serif"/>
            </a:endParaRPr>
          </a:p>
        </p:txBody>
      </p:sp>
      <p:sp>
        <p:nvSpPr>
          <p:cNvPr id="4" name="object 4"/>
          <p:cNvSpPr txBox="1"/>
          <p:nvPr/>
        </p:nvSpPr>
        <p:spPr>
          <a:xfrm>
            <a:off x="1415217" y="602453"/>
            <a:ext cx="7308309" cy="1900905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67640" marR="151130">
              <a:lnSpc>
                <a:spcPct val="142900"/>
              </a:lnSpc>
              <a:spcBef>
                <a:spcPts val="100"/>
              </a:spcBef>
            </a:pPr>
            <a:r>
              <a:rPr sz="700" spc="15" dirty="0">
                <a:latin typeface="Microsoft Sans Serif"/>
                <a:cs typeface="Microsoft Sans Serif"/>
              </a:rPr>
              <a:t>Algunas</a:t>
            </a:r>
            <a:r>
              <a:rPr sz="700" spc="-5" dirty="0">
                <a:latin typeface="Microsoft Sans Serif"/>
                <a:cs typeface="Microsoft Sans Serif"/>
              </a:rPr>
              <a:t> </a:t>
            </a:r>
            <a:r>
              <a:rPr sz="700" spc="15" dirty="0">
                <a:latin typeface="Microsoft Sans Serif"/>
                <a:cs typeface="Microsoft Sans Serif"/>
              </a:rPr>
              <a:t>consideraciones</a:t>
            </a:r>
            <a:r>
              <a:rPr sz="700" dirty="0">
                <a:latin typeface="Microsoft Sans Serif"/>
                <a:cs typeface="Microsoft Sans Serif"/>
              </a:rPr>
              <a:t> </a:t>
            </a:r>
            <a:r>
              <a:rPr sz="700" spc="25" dirty="0">
                <a:latin typeface="Microsoft Sans Serif"/>
                <a:cs typeface="Microsoft Sans Serif"/>
              </a:rPr>
              <a:t>para</a:t>
            </a:r>
            <a:r>
              <a:rPr sz="700" spc="-5" dirty="0">
                <a:latin typeface="Microsoft Sans Serif"/>
                <a:cs typeface="Microsoft Sans Serif"/>
              </a:rPr>
              <a:t> </a:t>
            </a:r>
            <a:r>
              <a:rPr sz="700" spc="10" dirty="0">
                <a:latin typeface="Microsoft Sans Serif"/>
                <a:cs typeface="Microsoft Sans Serif"/>
              </a:rPr>
              <a:t>seleccionar</a:t>
            </a:r>
            <a:r>
              <a:rPr sz="700" dirty="0">
                <a:latin typeface="Microsoft Sans Serif"/>
                <a:cs typeface="Microsoft Sans Serif"/>
              </a:rPr>
              <a:t> </a:t>
            </a:r>
            <a:r>
              <a:rPr sz="700" spc="10" dirty="0">
                <a:latin typeface="Microsoft Sans Serif"/>
                <a:cs typeface="Microsoft Sans Serif"/>
              </a:rPr>
              <a:t>los</a:t>
            </a:r>
            <a:r>
              <a:rPr sz="700" dirty="0">
                <a:latin typeface="Microsoft Sans Serif"/>
                <a:cs typeface="Microsoft Sans Serif"/>
              </a:rPr>
              <a:t> </a:t>
            </a:r>
            <a:r>
              <a:rPr sz="700" spc="30" dirty="0">
                <a:latin typeface="Microsoft Sans Serif"/>
                <a:cs typeface="Microsoft Sans Serif"/>
              </a:rPr>
              <a:t>parámetros</a:t>
            </a:r>
            <a:r>
              <a:rPr sz="700" spc="-5" dirty="0">
                <a:latin typeface="Microsoft Sans Serif"/>
                <a:cs typeface="Microsoft Sans Serif"/>
              </a:rPr>
              <a:t> </a:t>
            </a:r>
            <a:r>
              <a:rPr sz="700" spc="20" dirty="0">
                <a:latin typeface="Microsoft Sans Serif"/>
                <a:cs typeface="Microsoft Sans Serif"/>
              </a:rPr>
              <a:t>de</a:t>
            </a:r>
            <a:r>
              <a:rPr sz="700" dirty="0">
                <a:latin typeface="Microsoft Sans Serif"/>
                <a:cs typeface="Microsoft Sans Serif"/>
              </a:rPr>
              <a:t> </a:t>
            </a:r>
            <a:r>
              <a:rPr sz="700" spc="30" dirty="0">
                <a:latin typeface="Microsoft Sans Serif"/>
                <a:cs typeface="Microsoft Sans Serif"/>
              </a:rPr>
              <a:t>prueba </a:t>
            </a:r>
            <a:r>
              <a:rPr sz="700" spc="-170" dirty="0">
                <a:latin typeface="Microsoft Sans Serif"/>
                <a:cs typeface="Microsoft Sans Serif"/>
              </a:rPr>
              <a:t> </a:t>
            </a:r>
            <a:r>
              <a:rPr sz="700" spc="15" dirty="0">
                <a:latin typeface="Microsoft Sans Serif"/>
                <a:cs typeface="Microsoft Sans Serif"/>
              </a:rPr>
              <a:t>incluyen:</a:t>
            </a:r>
            <a:endParaRPr sz="700">
              <a:latin typeface="Microsoft Sans Serif"/>
              <a:cs typeface="Microsoft Sans Serif"/>
            </a:endParaRPr>
          </a:p>
          <a:p>
            <a:pPr marL="413384" marR="95885" indent="-173990">
              <a:lnSpc>
                <a:spcPct val="125600"/>
              </a:lnSpc>
              <a:spcBef>
                <a:spcPts val="85"/>
              </a:spcBef>
              <a:buSzPct val="125000"/>
              <a:buChar char="•"/>
              <a:tabLst>
                <a:tab pos="412115" algn="l"/>
              </a:tabLst>
            </a:pPr>
            <a:r>
              <a:rPr sz="800" spc="20" dirty="0">
                <a:latin typeface="Microsoft Sans Serif"/>
                <a:cs typeface="Microsoft Sans Serif"/>
              </a:rPr>
              <a:t>Pruebe</a:t>
            </a:r>
            <a:r>
              <a:rPr sz="800" spc="-5" dirty="0">
                <a:latin typeface="Microsoft Sans Serif"/>
                <a:cs typeface="Microsoft Sans Serif"/>
              </a:rPr>
              <a:t> </a:t>
            </a:r>
            <a:r>
              <a:rPr sz="800" spc="25" dirty="0">
                <a:latin typeface="Microsoft Sans Serif"/>
                <a:cs typeface="Microsoft Sans Serif"/>
              </a:rPr>
              <a:t>funciones</a:t>
            </a:r>
            <a:r>
              <a:rPr sz="800" spc="-5" dirty="0">
                <a:latin typeface="Microsoft Sans Serif"/>
                <a:cs typeface="Microsoft Sans Serif"/>
              </a:rPr>
              <a:t> </a:t>
            </a:r>
            <a:r>
              <a:rPr sz="800" spc="35" dirty="0">
                <a:latin typeface="Microsoft Sans Serif"/>
                <a:cs typeface="Microsoft Sans Serif"/>
              </a:rPr>
              <a:t>como</a:t>
            </a:r>
            <a:r>
              <a:rPr sz="800" dirty="0">
                <a:latin typeface="Microsoft Sans Serif"/>
                <a:cs typeface="Microsoft Sans Serif"/>
              </a:rPr>
              <a:t> V/Hz,</a:t>
            </a:r>
            <a:r>
              <a:rPr sz="800" spc="-5" dirty="0">
                <a:latin typeface="Microsoft Sans Serif"/>
                <a:cs typeface="Microsoft Sans Serif"/>
              </a:rPr>
              <a:t> </a:t>
            </a:r>
            <a:r>
              <a:rPr sz="800" spc="25" dirty="0">
                <a:latin typeface="Microsoft Sans Serif"/>
                <a:cs typeface="Microsoft Sans Serif"/>
              </a:rPr>
              <a:t>sobretensión</a:t>
            </a:r>
            <a:r>
              <a:rPr sz="800" spc="-5" dirty="0">
                <a:latin typeface="Microsoft Sans Serif"/>
                <a:cs typeface="Microsoft Sans Serif"/>
              </a:rPr>
              <a:t> </a:t>
            </a:r>
            <a:r>
              <a:rPr sz="800" spc="5" dirty="0">
                <a:latin typeface="Microsoft Sans Serif"/>
                <a:cs typeface="Microsoft Sans Serif"/>
              </a:rPr>
              <a:t>y</a:t>
            </a:r>
            <a:r>
              <a:rPr sz="800" spc="-5" dirty="0">
                <a:latin typeface="Microsoft Sans Serif"/>
                <a:cs typeface="Microsoft Sans Serif"/>
              </a:rPr>
              <a:t> </a:t>
            </a:r>
            <a:r>
              <a:rPr sz="800" spc="20" dirty="0">
                <a:latin typeface="Microsoft Sans Serif"/>
                <a:cs typeface="Microsoft Sans Serif"/>
              </a:rPr>
              <a:t>frecuencia </a:t>
            </a:r>
            <a:r>
              <a:rPr sz="800" spc="-195" dirty="0">
                <a:latin typeface="Microsoft Sans Serif"/>
                <a:cs typeface="Microsoft Sans Serif"/>
              </a:rPr>
              <a:t> </a:t>
            </a:r>
            <a:r>
              <a:rPr sz="800" spc="35" dirty="0">
                <a:latin typeface="Microsoft Sans Serif"/>
                <a:cs typeface="Microsoft Sans Serif"/>
              </a:rPr>
              <a:t>anormal </a:t>
            </a:r>
            <a:r>
              <a:rPr sz="800" spc="15" dirty="0">
                <a:latin typeface="Microsoft Sans Serif"/>
                <a:cs typeface="Microsoft Sans Serif"/>
              </a:rPr>
              <a:t>sin </a:t>
            </a:r>
            <a:r>
              <a:rPr sz="800" spc="20" dirty="0">
                <a:latin typeface="Microsoft Sans Serif"/>
                <a:cs typeface="Microsoft Sans Serif"/>
              </a:rPr>
              <a:t>aplicar </a:t>
            </a:r>
            <a:r>
              <a:rPr sz="800" spc="30" dirty="0">
                <a:latin typeface="Microsoft Sans Serif"/>
                <a:cs typeface="Microsoft Sans Serif"/>
              </a:rPr>
              <a:t>corriente </a:t>
            </a:r>
            <a:r>
              <a:rPr sz="800" spc="25" dirty="0">
                <a:latin typeface="Microsoft Sans Serif"/>
                <a:cs typeface="Microsoft Sans Serif"/>
              </a:rPr>
              <a:t>para </a:t>
            </a:r>
            <a:r>
              <a:rPr sz="800" spc="30" dirty="0">
                <a:latin typeface="Microsoft Sans Serif"/>
                <a:cs typeface="Microsoft Sans Serif"/>
              </a:rPr>
              <a:t>que </a:t>
            </a:r>
            <a:r>
              <a:rPr sz="800" dirty="0">
                <a:latin typeface="Microsoft Sans Serif"/>
                <a:cs typeface="Microsoft Sans Serif"/>
              </a:rPr>
              <a:t>las </a:t>
            </a:r>
            <a:r>
              <a:rPr sz="800" spc="25" dirty="0">
                <a:latin typeface="Microsoft Sans Serif"/>
                <a:cs typeface="Microsoft Sans Serif"/>
              </a:rPr>
              <a:t>funciones de </a:t>
            </a:r>
            <a:r>
              <a:rPr sz="800" spc="-200" dirty="0">
                <a:latin typeface="Microsoft Sans Serif"/>
                <a:cs typeface="Microsoft Sans Serif"/>
              </a:rPr>
              <a:t> </a:t>
            </a:r>
            <a:r>
              <a:rPr sz="800" spc="30" dirty="0">
                <a:latin typeface="Microsoft Sans Serif"/>
                <a:cs typeface="Microsoft Sans Serif"/>
              </a:rPr>
              <a:t>corriente</a:t>
            </a:r>
            <a:r>
              <a:rPr sz="800" spc="-5" dirty="0">
                <a:latin typeface="Microsoft Sans Serif"/>
                <a:cs typeface="Microsoft Sans Serif"/>
              </a:rPr>
              <a:t> </a:t>
            </a:r>
            <a:r>
              <a:rPr sz="800" spc="5" dirty="0">
                <a:latin typeface="Microsoft Sans Serif"/>
                <a:cs typeface="Microsoft Sans Serif"/>
              </a:rPr>
              <a:t>e</a:t>
            </a:r>
            <a:r>
              <a:rPr sz="800" spc="-5" dirty="0">
                <a:latin typeface="Microsoft Sans Serif"/>
                <a:cs typeface="Microsoft Sans Serif"/>
              </a:rPr>
              <a:t> </a:t>
            </a:r>
            <a:r>
              <a:rPr sz="800" spc="25" dirty="0">
                <a:latin typeface="Microsoft Sans Serif"/>
                <a:cs typeface="Microsoft Sans Serif"/>
              </a:rPr>
              <a:t>impedancia</a:t>
            </a:r>
            <a:r>
              <a:rPr sz="800" spc="-5" dirty="0">
                <a:latin typeface="Microsoft Sans Serif"/>
                <a:cs typeface="Microsoft Sans Serif"/>
              </a:rPr>
              <a:t> </a:t>
            </a:r>
            <a:r>
              <a:rPr sz="800" spc="40" dirty="0">
                <a:latin typeface="Microsoft Sans Serif"/>
                <a:cs typeface="Microsoft Sans Serif"/>
              </a:rPr>
              <a:t>no</a:t>
            </a:r>
            <a:r>
              <a:rPr sz="800" spc="-5" dirty="0">
                <a:latin typeface="Microsoft Sans Serif"/>
                <a:cs typeface="Microsoft Sans Serif"/>
              </a:rPr>
              <a:t> </a:t>
            </a:r>
            <a:r>
              <a:rPr sz="800" spc="25" dirty="0">
                <a:latin typeface="Microsoft Sans Serif"/>
                <a:cs typeface="Microsoft Sans Serif"/>
              </a:rPr>
              <a:t>funcionen.</a:t>
            </a:r>
            <a:endParaRPr sz="800">
              <a:latin typeface="Microsoft Sans Serif"/>
              <a:cs typeface="Microsoft Sans Serif"/>
            </a:endParaRPr>
          </a:p>
          <a:p>
            <a:pPr marL="413384" marR="140335" indent="-173990">
              <a:lnSpc>
                <a:spcPct val="142900"/>
              </a:lnSpc>
              <a:spcBef>
                <a:spcPts val="40"/>
              </a:spcBef>
              <a:buSzPct val="142857"/>
              <a:buChar char="•"/>
              <a:tabLst>
                <a:tab pos="412115" algn="l"/>
              </a:tabLst>
            </a:pPr>
            <a:r>
              <a:rPr sz="700" spc="15" dirty="0">
                <a:latin typeface="Microsoft Sans Serif"/>
                <a:cs typeface="Microsoft Sans Serif"/>
              </a:rPr>
              <a:t>Pruebe</a:t>
            </a:r>
            <a:r>
              <a:rPr sz="700" spc="-5" dirty="0">
                <a:latin typeface="Microsoft Sans Serif"/>
                <a:cs typeface="Microsoft Sans Serif"/>
              </a:rPr>
              <a:t> </a:t>
            </a:r>
            <a:r>
              <a:rPr sz="700" dirty="0">
                <a:latin typeface="Microsoft Sans Serif"/>
                <a:cs typeface="Microsoft Sans Serif"/>
              </a:rPr>
              <a:t>V/Hz a</a:t>
            </a:r>
            <a:r>
              <a:rPr sz="700" spc="-5" dirty="0">
                <a:latin typeface="Microsoft Sans Serif"/>
                <a:cs typeface="Microsoft Sans Serif"/>
              </a:rPr>
              <a:t> </a:t>
            </a:r>
            <a:r>
              <a:rPr sz="700" spc="30" dirty="0">
                <a:latin typeface="Microsoft Sans Serif"/>
                <a:cs typeface="Microsoft Sans Serif"/>
              </a:rPr>
              <a:t>una</a:t>
            </a:r>
            <a:r>
              <a:rPr sz="700" dirty="0">
                <a:latin typeface="Microsoft Sans Serif"/>
                <a:cs typeface="Microsoft Sans Serif"/>
              </a:rPr>
              <a:t> </a:t>
            </a:r>
            <a:r>
              <a:rPr sz="700" spc="15" dirty="0">
                <a:latin typeface="Microsoft Sans Serif"/>
                <a:cs typeface="Microsoft Sans Serif"/>
              </a:rPr>
              <a:t>frecuencia</a:t>
            </a:r>
            <a:r>
              <a:rPr sz="700" spc="-5" dirty="0">
                <a:latin typeface="Microsoft Sans Serif"/>
                <a:cs typeface="Microsoft Sans Serif"/>
              </a:rPr>
              <a:t> </a:t>
            </a:r>
            <a:r>
              <a:rPr sz="700" spc="35" dirty="0">
                <a:latin typeface="Microsoft Sans Serif"/>
                <a:cs typeface="Microsoft Sans Serif"/>
              </a:rPr>
              <a:t>inferior</a:t>
            </a:r>
            <a:r>
              <a:rPr sz="700" dirty="0">
                <a:latin typeface="Microsoft Sans Serif"/>
                <a:cs typeface="Microsoft Sans Serif"/>
              </a:rPr>
              <a:t> a</a:t>
            </a:r>
            <a:r>
              <a:rPr sz="700" spc="-5" dirty="0">
                <a:latin typeface="Microsoft Sans Serif"/>
                <a:cs typeface="Microsoft Sans Serif"/>
              </a:rPr>
              <a:t> </a:t>
            </a:r>
            <a:r>
              <a:rPr sz="700" spc="10" dirty="0">
                <a:latin typeface="Microsoft Sans Serif"/>
                <a:cs typeface="Microsoft Sans Serif"/>
              </a:rPr>
              <a:t>la</a:t>
            </a:r>
            <a:r>
              <a:rPr sz="700" dirty="0">
                <a:latin typeface="Microsoft Sans Serif"/>
                <a:cs typeface="Microsoft Sans Serif"/>
              </a:rPr>
              <a:t> </a:t>
            </a:r>
            <a:r>
              <a:rPr sz="700" spc="30" dirty="0">
                <a:latin typeface="Microsoft Sans Serif"/>
                <a:cs typeface="Microsoft Sans Serif"/>
              </a:rPr>
              <a:t>nominal</a:t>
            </a:r>
            <a:r>
              <a:rPr sz="700" spc="-5" dirty="0">
                <a:latin typeface="Microsoft Sans Serif"/>
                <a:cs typeface="Microsoft Sans Serif"/>
              </a:rPr>
              <a:t> </a:t>
            </a:r>
            <a:r>
              <a:rPr sz="700" spc="25" dirty="0">
                <a:latin typeface="Microsoft Sans Serif"/>
                <a:cs typeface="Microsoft Sans Serif"/>
              </a:rPr>
              <a:t>para</a:t>
            </a:r>
            <a:r>
              <a:rPr sz="700" dirty="0">
                <a:latin typeface="Microsoft Sans Serif"/>
                <a:cs typeface="Microsoft Sans Serif"/>
              </a:rPr>
              <a:t> </a:t>
            </a:r>
            <a:r>
              <a:rPr sz="700" spc="30" dirty="0">
                <a:latin typeface="Microsoft Sans Serif"/>
                <a:cs typeface="Microsoft Sans Serif"/>
              </a:rPr>
              <a:t>que</a:t>
            </a:r>
            <a:r>
              <a:rPr sz="700" spc="-5" dirty="0">
                <a:latin typeface="Microsoft Sans Serif"/>
                <a:cs typeface="Microsoft Sans Serif"/>
              </a:rPr>
              <a:t> </a:t>
            </a:r>
            <a:r>
              <a:rPr sz="700" spc="10" dirty="0">
                <a:latin typeface="Microsoft Sans Serif"/>
                <a:cs typeface="Microsoft Sans Serif"/>
              </a:rPr>
              <a:t>su </a:t>
            </a:r>
            <a:r>
              <a:rPr sz="700" spc="-170" dirty="0">
                <a:latin typeface="Microsoft Sans Serif"/>
                <a:cs typeface="Microsoft Sans Serif"/>
              </a:rPr>
              <a:t> </a:t>
            </a:r>
            <a:r>
              <a:rPr sz="700" spc="15" dirty="0">
                <a:latin typeface="Microsoft Sans Serif"/>
                <a:cs typeface="Microsoft Sans Serif"/>
              </a:rPr>
              <a:t>captación </a:t>
            </a:r>
            <a:r>
              <a:rPr sz="700" spc="10" dirty="0">
                <a:latin typeface="Microsoft Sans Serif"/>
                <a:cs typeface="Microsoft Sans Serif"/>
              </a:rPr>
              <a:t>esté </a:t>
            </a:r>
            <a:r>
              <a:rPr sz="700" spc="40" dirty="0">
                <a:latin typeface="Microsoft Sans Serif"/>
                <a:cs typeface="Microsoft Sans Serif"/>
              </a:rPr>
              <a:t>por </a:t>
            </a:r>
            <a:r>
              <a:rPr sz="700" spc="20" dirty="0">
                <a:latin typeface="Microsoft Sans Serif"/>
                <a:cs typeface="Microsoft Sans Serif"/>
              </a:rPr>
              <a:t>debajo del </a:t>
            </a:r>
            <a:r>
              <a:rPr sz="700" spc="15" dirty="0">
                <a:latin typeface="Microsoft Sans Serif"/>
                <a:cs typeface="Microsoft Sans Serif"/>
              </a:rPr>
              <a:t>ajuste </a:t>
            </a:r>
            <a:r>
              <a:rPr sz="700" spc="20" dirty="0">
                <a:latin typeface="Microsoft Sans Serif"/>
                <a:cs typeface="Microsoft Sans Serif"/>
              </a:rPr>
              <a:t>de </a:t>
            </a:r>
            <a:r>
              <a:rPr sz="700" spc="10" dirty="0">
                <a:latin typeface="Microsoft Sans Serif"/>
                <a:cs typeface="Microsoft Sans Serif"/>
              </a:rPr>
              <a:t>los relés </a:t>
            </a:r>
            <a:r>
              <a:rPr sz="700" spc="20" dirty="0">
                <a:latin typeface="Microsoft Sans Serif"/>
                <a:cs typeface="Microsoft Sans Serif"/>
              </a:rPr>
              <a:t>de voltaje </a:t>
            </a:r>
            <a:r>
              <a:rPr sz="700" spc="5" dirty="0">
                <a:latin typeface="Microsoft Sans Serif"/>
                <a:cs typeface="Microsoft Sans Serif"/>
              </a:rPr>
              <a:t>y </a:t>
            </a:r>
            <a:r>
              <a:rPr sz="700" spc="10" dirty="0">
                <a:latin typeface="Microsoft Sans Serif"/>
                <a:cs typeface="Microsoft Sans Serif"/>
              </a:rPr>
              <a:t> </a:t>
            </a:r>
            <a:r>
              <a:rPr sz="700" spc="15" dirty="0">
                <a:latin typeface="Microsoft Sans Serif"/>
                <a:cs typeface="Microsoft Sans Serif"/>
              </a:rPr>
              <a:t>frecuencia.</a:t>
            </a:r>
            <a:endParaRPr sz="700">
              <a:latin typeface="Microsoft Sans Serif"/>
              <a:cs typeface="Microsoft Sans Serif"/>
            </a:endParaRPr>
          </a:p>
          <a:p>
            <a:pPr marL="413384" marR="85725" indent="-172720" algn="just">
              <a:lnSpc>
                <a:spcPct val="142900"/>
              </a:lnSpc>
              <a:spcBef>
                <a:spcPts val="85"/>
              </a:spcBef>
              <a:buSzPct val="142857"/>
              <a:buChar char="•"/>
              <a:tabLst>
                <a:tab pos="412115" algn="l"/>
              </a:tabLst>
            </a:pPr>
            <a:r>
              <a:rPr sz="700" spc="15" dirty="0">
                <a:latin typeface="Microsoft Sans Serif"/>
                <a:cs typeface="Microsoft Sans Serif"/>
              </a:rPr>
              <a:t>Pruebe </a:t>
            </a:r>
            <a:r>
              <a:rPr sz="700" dirty="0">
                <a:latin typeface="Microsoft Sans Serif"/>
                <a:cs typeface="Microsoft Sans Serif"/>
              </a:rPr>
              <a:t>las </a:t>
            </a:r>
            <a:r>
              <a:rPr sz="700" spc="20" dirty="0">
                <a:latin typeface="Microsoft Sans Serif"/>
                <a:cs typeface="Microsoft Sans Serif"/>
              </a:rPr>
              <a:t>funciones de </a:t>
            </a:r>
            <a:r>
              <a:rPr sz="700" spc="15" dirty="0">
                <a:latin typeface="Microsoft Sans Serif"/>
                <a:cs typeface="Microsoft Sans Serif"/>
              </a:rPr>
              <a:t>distancia, </a:t>
            </a:r>
            <a:r>
              <a:rPr sz="700" spc="20" dirty="0">
                <a:latin typeface="Microsoft Sans Serif"/>
                <a:cs typeface="Microsoft Sans Serif"/>
              </a:rPr>
              <a:t>potencia </a:t>
            </a:r>
            <a:r>
              <a:rPr sz="700" spc="5" dirty="0">
                <a:latin typeface="Microsoft Sans Serif"/>
                <a:cs typeface="Microsoft Sans Serif"/>
              </a:rPr>
              <a:t>y </a:t>
            </a:r>
            <a:r>
              <a:rPr sz="700" spc="25" dirty="0">
                <a:latin typeface="Microsoft Sans Serif"/>
                <a:cs typeface="Microsoft Sans Serif"/>
              </a:rPr>
              <a:t>pérdida </a:t>
            </a:r>
            <a:r>
              <a:rPr sz="700" spc="20" dirty="0">
                <a:latin typeface="Microsoft Sans Serif"/>
                <a:cs typeface="Microsoft Sans Serif"/>
              </a:rPr>
              <a:t>de </a:t>
            </a:r>
            <a:r>
              <a:rPr sz="700" spc="25" dirty="0">
                <a:latin typeface="Microsoft Sans Serif"/>
                <a:cs typeface="Microsoft Sans Serif"/>
              </a:rPr>
              <a:t>campo </a:t>
            </a:r>
            <a:r>
              <a:rPr sz="700" spc="-175" dirty="0">
                <a:latin typeface="Microsoft Sans Serif"/>
                <a:cs typeface="Microsoft Sans Serif"/>
              </a:rPr>
              <a:t> </a:t>
            </a:r>
            <a:r>
              <a:rPr sz="700" spc="20" dirty="0">
                <a:latin typeface="Microsoft Sans Serif"/>
                <a:cs typeface="Microsoft Sans Serif"/>
              </a:rPr>
              <a:t>con</a:t>
            </a:r>
            <a:r>
              <a:rPr sz="700" spc="-5" dirty="0">
                <a:latin typeface="Microsoft Sans Serif"/>
                <a:cs typeface="Microsoft Sans Serif"/>
              </a:rPr>
              <a:t> </a:t>
            </a:r>
            <a:r>
              <a:rPr sz="700" spc="25" dirty="0">
                <a:latin typeface="Microsoft Sans Serif"/>
                <a:cs typeface="Microsoft Sans Serif"/>
              </a:rPr>
              <a:t>corrientes</a:t>
            </a:r>
            <a:r>
              <a:rPr sz="700" spc="-5" dirty="0">
                <a:latin typeface="Microsoft Sans Serif"/>
                <a:cs typeface="Microsoft Sans Serif"/>
              </a:rPr>
              <a:t> </a:t>
            </a:r>
            <a:r>
              <a:rPr sz="700" spc="10" dirty="0">
                <a:latin typeface="Microsoft Sans Serif"/>
                <a:cs typeface="Microsoft Sans Serif"/>
              </a:rPr>
              <a:t>aplicadas</a:t>
            </a:r>
            <a:r>
              <a:rPr sz="700" spc="-5" dirty="0">
                <a:latin typeface="Microsoft Sans Serif"/>
                <a:cs typeface="Microsoft Sans Serif"/>
              </a:rPr>
              <a:t> </a:t>
            </a:r>
            <a:r>
              <a:rPr sz="700" dirty="0">
                <a:latin typeface="Microsoft Sans Serif"/>
                <a:cs typeface="Microsoft Sans Serif"/>
              </a:rPr>
              <a:t>a</a:t>
            </a:r>
            <a:r>
              <a:rPr sz="700" spc="-5" dirty="0">
                <a:latin typeface="Microsoft Sans Serif"/>
                <a:cs typeface="Microsoft Sans Serif"/>
              </a:rPr>
              <a:t> </a:t>
            </a:r>
            <a:r>
              <a:rPr sz="700" dirty="0">
                <a:latin typeface="Microsoft Sans Serif"/>
                <a:cs typeface="Microsoft Sans Serif"/>
              </a:rPr>
              <a:t>las</a:t>
            </a:r>
            <a:r>
              <a:rPr sz="700" spc="-5" dirty="0">
                <a:latin typeface="Microsoft Sans Serif"/>
                <a:cs typeface="Microsoft Sans Serif"/>
              </a:rPr>
              <a:t> </a:t>
            </a:r>
            <a:r>
              <a:rPr sz="700" spc="20" dirty="0">
                <a:latin typeface="Microsoft Sans Serif"/>
                <a:cs typeface="Microsoft Sans Serif"/>
              </a:rPr>
              <a:t>entradas</a:t>
            </a:r>
            <a:r>
              <a:rPr sz="700" spc="-5" dirty="0">
                <a:latin typeface="Microsoft Sans Serif"/>
                <a:cs typeface="Microsoft Sans Serif"/>
              </a:rPr>
              <a:t> </a:t>
            </a:r>
            <a:r>
              <a:rPr sz="700" spc="20" dirty="0">
                <a:latin typeface="Microsoft Sans Serif"/>
                <a:cs typeface="Microsoft Sans Serif"/>
              </a:rPr>
              <a:t>del</a:t>
            </a:r>
            <a:r>
              <a:rPr sz="700" spc="-5" dirty="0">
                <a:latin typeface="Microsoft Sans Serif"/>
                <a:cs typeface="Microsoft Sans Serif"/>
              </a:rPr>
              <a:t> </a:t>
            </a:r>
            <a:r>
              <a:rPr sz="700" spc="20" dirty="0">
                <a:latin typeface="Microsoft Sans Serif"/>
                <a:cs typeface="Microsoft Sans Serif"/>
              </a:rPr>
              <a:t>lado</a:t>
            </a:r>
            <a:r>
              <a:rPr sz="700" spc="-5" dirty="0">
                <a:latin typeface="Microsoft Sans Serif"/>
                <a:cs typeface="Microsoft Sans Serif"/>
              </a:rPr>
              <a:t> </a:t>
            </a:r>
            <a:r>
              <a:rPr sz="700" spc="40" dirty="0">
                <a:latin typeface="Microsoft Sans Serif"/>
                <a:cs typeface="Microsoft Sans Serif"/>
              </a:rPr>
              <a:t>neutro</a:t>
            </a:r>
            <a:r>
              <a:rPr sz="700" dirty="0">
                <a:latin typeface="Microsoft Sans Serif"/>
                <a:cs typeface="Microsoft Sans Serif"/>
              </a:rPr>
              <a:t> </a:t>
            </a:r>
            <a:r>
              <a:rPr sz="700" spc="5" dirty="0">
                <a:latin typeface="Microsoft Sans Serif"/>
                <a:cs typeface="Microsoft Sans Serif"/>
              </a:rPr>
              <a:t>y</a:t>
            </a:r>
            <a:r>
              <a:rPr sz="700" spc="-5" dirty="0">
                <a:latin typeface="Microsoft Sans Serif"/>
                <a:cs typeface="Microsoft Sans Serif"/>
              </a:rPr>
              <a:t> </a:t>
            </a:r>
            <a:r>
              <a:rPr sz="700" spc="20" dirty="0">
                <a:latin typeface="Microsoft Sans Serif"/>
                <a:cs typeface="Microsoft Sans Serif"/>
              </a:rPr>
              <a:t>de</a:t>
            </a:r>
            <a:r>
              <a:rPr sz="700" spc="-5" dirty="0">
                <a:latin typeface="Microsoft Sans Serif"/>
                <a:cs typeface="Microsoft Sans Serif"/>
              </a:rPr>
              <a:t> </a:t>
            </a:r>
            <a:r>
              <a:rPr sz="700" spc="10" dirty="0">
                <a:latin typeface="Microsoft Sans Serif"/>
                <a:cs typeface="Microsoft Sans Serif"/>
              </a:rPr>
              <a:t>fase </a:t>
            </a:r>
            <a:r>
              <a:rPr sz="700" spc="-175" dirty="0">
                <a:latin typeface="Microsoft Sans Serif"/>
                <a:cs typeface="Microsoft Sans Serif"/>
              </a:rPr>
              <a:t> </a:t>
            </a:r>
            <a:r>
              <a:rPr sz="700" spc="25" dirty="0">
                <a:latin typeface="Microsoft Sans Serif"/>
                <a:cs typeface="Microsoft Sans Serif"/>
              </a:rPr>
              <a:t>para</a:t>
            </a:r>
            <a:r>
              <a:rPr sz="700" spc="-10" dirty="0">
                <a:latin typeface="Microsoft Sans Serif"/>
                <a:cs typeface="Microsoft Sans Serif"/>
              </a:rPr>
              <a:t> </a:t>
            </a:r>
            <a:r>
              <a:rPr sz="700" spc="30" dirty="0">
                <a:latin typeface="Microsoft Sans Serif"/>
                <a:cs typeface="Microsoft Sans Serif"/>
              </a:rPr>
              <a:t>que</a:t>
            </a:r>
            <a:r>
              <a:rPr sz="700" spc="-5" dirty="0">
                <a:latin typeface="Microsoft Sans Serif"/>
                <a:cs typeface="Microsoft Sans Serif"/>
              </a:rPr>
              <a:t> </a:t>
            </a:r>
            <a:r>
              <a:rPr sz="700" spc="10" dirty="0">
                <a:latin typeface="Microsoft Sans Serif"/>
                <a:cs typeface="Microsoft Sans Serif"/>
              </a:rPr>
              <a:t>la</a:t>
            </a:r>
            <a:r>
              <a:rPr sz="700" spc="-5" dirty="0">
                <a:latin typeface="Microsoft Sans Serif"/>
                <a:cs typeface="Microsoft Sans Serif"/>
              </a:rPr>
              <a:t> </a:t>
            </a:r>
            <a:r>
              <a:rPr sz="700" spc="30" dirty="0">
                <a:latin typeface="Microsoft Sans Serif"/>
                <a:cs typeface="Microsoft Sans Serif"/>
              </a:rPr>
              <a:t>función</a:t>
            </a:r>
            <a:r>
              <a:rPr sz="700" spc="-5" dirty="0">
                <a:latin typeface="Microsoft Sans Serif"/>
                <a:cs typeface="Microsoft Sans Serif"/>
              </a:rPr>
              <a:t> </a:t>
            </a:r>
            <a:r>
              <a:rPr sz="700" spc="20" dirty="0">
                <a:latin typeface="Microsoft Sans Serif"/>
                <a:cs typeface="Microsoft Sans Serif"/>
              </a:rPr>
              <a:t>diferencial</a:t>
            </a:r>
            <a:r>
              <a:rPr sz="700" spc="-5" dirty="0">
                <a:latin typeface="Microsoft Sans Serif"/>
                <a:cs typeface="Microsoft Sans Serif"/>
              </a:rPr>
              <a:t> </a:t>
            </a:r>
            <a:r>
              <a:rPr sz="700" spc="35" dirty="0">
                <a:latin typeface="Microsoft Sans Serif"/>
                <a:cs typeface="Microsoft Sans Serif"/>
              </a:rPr>
              <a:t>no</a:t>
            </a:r>
            <a:r>
              <a:rPr sz="700" spc="-5" dirty="0">
                <a:latin typeface="Microsoft Sans Serif"/>
                <a:cs typeface="Microsoft Sans Serif"/>
              </a:rPr>
              <a:t> </a:t>
            </a:r>
            <a:r>
              <a:rPr sz="700" spc="20" dirty="0">
                <a:latin typeface="Microsoft Sans Serif"/>
                <a:cs typeface="Microsoft Sans Serif"/>
              </a:rPr>
              <a:t>funcione.</a:t>
            </a:r>
            <a:endParaRPr sz="700">
              <a:latin typeface="Microsoft Sans Serif"/>
              <a:cs typeface="Microsoft Sans Serif"/>
            </a:endParaRPr>
          </a:p>
          <a:p>
            <a:pPr marL="12700" marR="5080" indent="154940">
              <a:lnSpc>
                <a:spcPts val="1200"/>
              </a:lnSpc>
              <a:spcBef>
                <a:spcPts val="100"/>
              </a:spcBef>
            </a:pPr>
            <a:r>
              <a:rPr sz="700" spc="-15" dirty="0">
                <a:latin typeface="Microsoft Sans Serif"/>
                <a:cs typeface="Microsoft Sans Serif"/>
              </a:rPr>
              <a:t>Las </a:t>
            </a:r>
            <a:r>
              <a:rPr sz="700" spc="25" dirty="0">
                <a:latin typeface="Microsoft Sans Serif"/>
                <a:cs typeface="Microsoft Sans Serif"/>
              </a:rPr>
              <a:t>pruebas </a:t>
            </a:r>
            <a:r>
              <a:rPr sz="700" spc="20" dirty="0">
                <a:latin typeface="Microsoft Sans Serif"/>
                <a:cs typeface="Microsoft Sans Serif"/>
              </a:rPr>
              <a:t>de puesta en </a:t>
            </a:r>
            <a:r>
              <a:rPr sz="700" spc="25" dirty="0">
                <a:latin typeface="Microsoft Sans Serif"/>
                <a:cs typeface="Microsoft Sans Serif"/>
              </a:rPr>
              <a:t>marcha </a:t>
            </a:r>
            <a:r>
              <a:rPr sz="700" spc="15" dirty="0">
                <a:latin typeface="Microsoft Sans Serif"/>
                <a:cs typeface="Microsoft Sans Serif"/>
              </a:rPr>
              <a:t>discutidas </a:t>
            </a:r>
            <a:r>
              <a:rPr sz="700" spc="25" dirty="0">
                <a:latin typeface="Microsoft Sans Serif"/>
                <a:cs typeface="Microsoft Sans Serif"/>
              </a:rPr>
              <a:t>aquí </a:t>
            </a:r>
            <a:r>
              <a:rPr sz="700" spc="30" dirty="0">
                <a:latin typeface="Microsoft Sans Serif"/>
                <a:cs typeface="Microsoft Sans Serif"/>
              </a:rPr>
              <a:t>pueden </a:t>
            </a:r>
            <a:r>
              <a:rPr sz="700" spc="15" dirty="0">
                <a:latin typeface="Microsoft Sans Serif"/>
                <a:cs typeface="Microsoft Sans Serif"/>
              </a:rPr>
              <a:t>ser </a:t>
            </a:r>
            <a:r>
              <a:rPr sz="700" spc="10" dirty="0">
                <a:latin typeface="Microsoft Sans Serif"/>
                <a:cs typeface="Microsoft Sans Serif"/>
              </a:rPr>
              <a:t>el </a:t>
            </a:r>
            <a:r>
              <a:rPr sz="700" spc="15" dirty="0">
                <a:latin typeface="Microsoft Sans Serif"/>
                <a:cs typeface="Microsoft Sans Serif"/>
              </a:rPr>
              <a:t> </a:t>
            </a:r>
            <a:r>
              <a:rPr sz="700" spc="25" dirty="0">
                <a:latin typeface="Microsoft Sans Serif"/>
                <a:cs typeface="Microsoft Sans Serif"/>
              </a:rPr>
              <a:t>resultado </a:t>
            </a:r>
            <a:r>
              <a:rPr sz="700" spc="20" dirty="0">
                <a:latin typeface="Microsoft Sans Serif"/>
                <a:cs typeface="Microsoft Sans Serif"/>
              </a:rPr>
              <a:t>de </a:t>
            </a:r>
            <a:r>
              <a:rPr sz="700" spc="30" dirty="0">
                <a:latin typeface="Microsoft Sans Serif"/>
                <a:cs typeface="Microsoft Sans Serif"/>
              </a:rPr>
              <a:t>una </a:t>
            </a:r>
            <a:r>
              <a:rPr sz="700" spc="25" dirty="0">
                <a:latin typeface="Microsoft Sans Serif"/>
                <a:cs typeface="Microsoft Sans Serif"/>
              </a:rPr>
              <a:t>tarea </a:t>
            </a:r>
            <a:r>
              <a:rPr sz="700" spc="20" dirty="0">
                <a:latin typeface="Microsoft Sans Serif"/>
                <a:cs typeface="Microsoft Sans Serif"/>
              </a:rPr>
              <a:t>en </a:t>
            </a:r>
            <a:r>
              <a:rPr sz="700" dirty="0">
                <a:latin typeface="Microsoft Sans Serif"/>
                <a:cs typeface="Microsoft Sans Serif"/>
              </a:rPr>
              <a:t>las </a:t>
            </a:r>
            <a:r>
              <a:rPr sz="700" spc="25" dirty="0">
                <a:latin typeface="Microsoft Sans Serif"/>
                <a:cs typeface="Microsoft Sans Serif"/>
              </a:rPr>
              <a:t>pruebas </a:t>
            </a:r>
            <a:r>
              <a:rPr sz="700" spc="20" dirty="0">
                <a:latin typeface="Microsoft Sans Serif"/>
                <a:cs typeface="Microsoft Sans Serif"/>
              </a:rPr>
              <a:t>de </a:t>
            </a:r>
            <a:r>
              <a:rPr sz="700" spc="15" dirty="0">
                <a:latin typeface="Microsoft Sans Serif"/>
                <a:cs typeface="Microsoft Sans Serif"/>
              </a:rPr>
              <a:t>evaluación discutidas </a:t>
            </a:r>
            <a:r>
              <a:rPr sz="700" spc="20" dirty="0">
                <a:latin typeface="Microsoft Sans Serif"/>
                <a:cs typeface="Microsoft Sans Serif"/>
              </a:rPr>
              <a:t> </a:t>
            </a:r>
            <a:r>
              <a:rPr sz="700" spc="30" dirty="0">
                <a:latin typeface="Microsoft Sans Serif"/>
                <a:cs typeface="Microsoft Sans Serif"/>
              </a:rPr>
              <a:t>anteriormente. </a:t>
            </a:r>
            <a:r>
              <a:rPr sz="700" spc="10" dirty="0">
                <a:latin typeface="Microsoft Sans Serif"/>
                <a:cs typeface="Microsoft Sans Serif"/>
              </a:rPr>
              <a:t>Además, </a:t>
            </a:r>
            <a:r>
              <a:rPr sz="700" dirty="0">
                <a:latin typeface="Microsoft Sans Serif"/>
                <a:cs typeface="Microsoft Sans Serif"/>
              </a:rPr>
              <a:t>las </a:t>
            </a:r>
            <a:r>
              <a:rPr sz="700" spc="25" dirty="0">
                <a:latin typeface="Microsoft Sans Serif"/>
                <a:cs typeface="Microsoft Sans Serif"/>
              </a:rPr>
              <a:t>pruebas </a:t>
            </a:r>
            <a:r>
              <a:rPr sz="700" spc="20" dirty="0">
                <a:latin typeface="Microsoft Sans Serif"/>
                <a:cs typeface="Microsoft Sans Serif"/>
              </a:rPr>
              <a:t>de </a:t>
            </a:r>
            <a:r>
              <a:rPr sz="700" spc="35" dirty="0">
                <a:latin typeface="Microsoft Sans Serif"/>
                <a:cs typeface="Microsoft Sans Serif"/>
              </a:rPr>
              <a:t>mantenimiento </a:t>
            </a:r>
            <a:r>
              <a:rPr sz="700" spc="15" dirty="0">
                <a:latin typeface="Microsoft Sans Serif"/>
                <a:cs typeface="Microsoft Sans Serif"/>
              </a:rPr>
              <a:t>periódicas </a:t>
            </a:r>
            <a:r>
              <a:rPr sz="700" spc="30" dirty="0">
                <a:latin typeface="Microsoft Sans Serif"/>
                <a:cs typeface="Microsoft Sans Serif"/>
              </a:rPr>
              <a:t>pueden </a:t>
            </a:r>
            <a:r>
              <a:rPr sz="700" spc="-175" dirty="0">
                <a:latin typeface="Microsoft Sans Serif"/>
                <a:cs typeface="Microsoft Sans Serif"/>
              </a:rPr>
              <a:t> </a:t>
            </a:r>
            <a:r>
              <a:rPr sz="700" spc="15" dirty="0">
                <a:latin typeface="Microsoft Sans Serif"/>
                <a:cs typeface="Microsoft Sans Serif"/>
              </a:rPr>
              <a:t>ser </a:t>
            </a:r>
            <a:r>
              <a:rPr sz="700" spc="40" dirty="0">
                <a:latin typeface="Microsoft Sans Serif"/>
                <a:cs typeface="Microsoft Sans Serif"/>
              </a:rPr>
              <a:t>un </a:t>
            </a:r>
            <a:r>
              <a:rPr sz="700" spc="30" dirty="0">
                <a:latin typeface="Microsoft Sans Serif"/>
                <a:cs typeface="Microsoft Sans Serif"/>
              </a:rPr>
              <a:t>subconjunto </a:t>
            </a:r>
            <a:r>
              <a:rPr sz="700" spc="20" dirty="0">
                <a:latin typeface="Microsoft Sans Serif"/>
                <a:cs typeface="Microsoft Sans Serif"/>
              </a:rPr>
              <a:t>de </a:t>
            </a:r>
            <a:r>
              <a:rPr sz="700" dirty="0">
                <a:latin typeface="Microsoft Sans Serif"/>
                <a:cs typeface="Microsoft Sans Serif"/>
              </a:rPr>
              <a:t>las </a:t>
            </a:r>
            <a:r>
              <a:rPr sz="700" spc="25" dirty="0">
                <a:latin typeface="Microsoft Sans Serif"/>
                <a:cs typeface="Microsoft Sans Serif"/>
              </a:rPr>
              <a:t>pruebas </a:t>
            </a:r>
            <a:r>
              <a:rPr sz="700" spc="20" dirty="0">
                <a:latin typeface="Microsoft Sans Serif"/>
                <a:cs typeface="Microsoft Sans Serif"/>
              </a:rPr>
              <a:t>de puesta en </a:t>
            </a:r>
            <a:r>
              <a:rPr sz="700" spc="10" dirty="0">
                <a:latin typeface="Microsoft Sans Serif"/>
                <a:cs typeface="Microsoft Sans Serif"/>
              </a:rPr>
              <a:t>servicio. </a:t>
            </a:r>
            <a:r>
              <a:rPr sz="700" spc="-15" dirty="0">
                <a:latin typeface="Microsoft Sans Serif"/>
                <a:cs typeface="Microsoft Sans Serif"/>
              </a:rPr>
              <a:t>Las </a:t>
            </a:r>
            <a:r>
              <a:rPr sz="700" spc="25" dirty="0">
                <a:latin typeface="Microsoft Sans Serif"/>
                <a:cs typeface="Microsoft Sans Serif"/>
              </a:rPr>
              <a:t>pruebas </a:t>
            </a:r>
            <a:r>
              <a:rPr sz="700" spc="20" dirty="0">
                <a:latin typeface="Microsoft Sans Serif"/>
                <a:cs typeface="Microsoft Sans Serif"/>
              </a:rPr>
              <a:t>de </a:t>
            </a:r>
            <a:r>
              <a:rPr sz="700" spc="25" dirty="0">
                <a:latin typeface="Microsoft Sans Serif"/>
                <a:cs typeface="Microsoft Sans Serif"/>
              </a:rPr>
              <a:t> </a:t>
            </a:r>
            <a:r>
              <a:rPr sz="700" spc="35" dirty="0">
                <a:latin typeface="Microsoft Sans Serif"/>
                <a:cs typeface="Microsoft Sans Serif"/>
              </a:rPr>
              <a:t>mantenimiento </a:t>
            </a:r>
            <a:r>
              <a:rPr sz="700" spc="25" dirty="0">
                <a:latin typeface="Microsoft Sans Serif"/>
                <a:cs typeface="Microsoft Sans Serif"/>
              </a:rPr>
              <a:t>deben </a:t>
            </a:r>
            <a:r>
              <a:rPr sz="700" spc="10" dirty="0">
                <a:latin typeface="Microsoft Sans Serif"/>
                <a:cs typeface="Microsoft Sans Serif"/>
              </a:rPr>
              <a:t>al </a:t>
            </a:r>
            <a:r>
              <a:rPr sz="700" spc="25" dirty="0">
                <a:latin typeface="Microsoft Sans Serif"/>
                <a:cs typeface="Microsoft Sans Serif"/>
              </a:rPr>
              <a:t>menos </a:t>
            </a:r>
            <a:r>
              <a:rPr sz="700" spc="20" dirty="0">
                <a:latin typeface="Microsoft Sans Serif"/>
                <a:cs typeface="Microsoft Sans Serif"/>
              </a:rPr>
              <a:t>verificar </a:t>
            </a:r>
            <a:r>
              <a:rPr sz="700" spc="10" dirty="0">
                <a:latin typeface="Microsoft Sans Serif"/>
                <a:cs typeface="Microsoft Sans Serif"/>
              </a:rPr>
              <a:t>el </a:t>
            </a:r>
            <a:r>
              <a:rPr sz="700" spc="25" dirty="0">
                <a:latin typeface="Microsoft Sans Serif"/>
                <a:cs typeface="Microsoft Sans Serif"/>
              </a:rPr>
              <a:t>correcto </a:t>
            </a:r>
            <a:r>
              <a:rPr sz="700" spc="30" dirty="0">
                <a:latin typeface="Microsoft Sans Serif"/>
                <a:cs typeface="Microsoft Sans Serif"/>
              </a:rPr>
              <a:t>funcionamiento </a:t>
            </a:r>
            <a:r>
              <a:rPr sz="700" spc="20" dirty="0">
                <a:latin typeface="Microsoft Sans Serif"/>
                <a:cs typeface="Microsoft Sans Serif"/>
              </a:rPr>
              <a:t>de </a:t>
            </a:r>
            <a:r>
              <a:rPr sz="700" spc="25" dirty="0">
                <a:latin typeface="Microsoft Sans Serif"/>
                <a:cs typeface="Microsoft Sans Serif"/>
              </a:rPr>
              <a:t> </a:t>
            </a:r>
            <a:r>
              <a:rPr sz="700" spc="30" dirty="0">
                <a:latin typeface="Microsoft Sans Serif"/>
                <a:cs typeface="Microsoft Sans Serif"/>
              </a:rPr>
              <a:t>todos </a:t>
            </a:r>
            <a:r>
              <a:rPr sz="700" spc="10" dirty="0">
                <a:latin typeface="Microsoft Sans Serif"/>
                <a:cs typeface="Microsoft Sans Serif"/>
              </a:rPr>
              <a:t>los </a:t>
            </a:r>
            <a:r>
              <a:rPr sz="700" spc="20" dirty="0">
                <a:latin typeface="Microsoft Sans Serif"/>
                <a:cs typeface="Microsoft Sans Serif"/>
              </a:rPr>
              <a:t>circuitos de </a:t>
            </a:r>
            <a:r>
              <a:rPr sz="700" spc="30" dirty="0">
                <a:latin typeface="Microsoft Sans Serif"/>
                <a:cs typeface="Microsoft Sans Serif"/>
              </a:rPr>
              <a:t>entrada </a:t>
            </a:r>
            <a:r>
              <a:rPr sz="700" spc="5" dirty="0">
                <a:latin typeface="Microsoft Sans Serif"/>
                <a:cs typeface="Microsoft Sans Serif"/>
              </a:rPr>
              <a:t>y salida. </a:t>
            </a:r>
            <a:r>
              <a:rPr sz="700" spc="20" dirty="0">
                <a:latin typeface="Microsoft Sans Serif"/>
                <a:cs typeface="Microsoft Sans Serif"/>
              </a:rPr>
              <a:t>Algunos </a:t>
            </a:r>
            <a:r>
              <a:rPr sz="700" spc="-30" dirty="0">
                <a:latin typeface="Microsoft Sans Serif"/>
                <a:cs typeface="Microsoft Sans Serif"/>
              </a:rPr>
              <a:t>MGPS </a:t>
            </a:r>
            <a:r>
              <a:rPr sz="700" spc="35" dirty="0">
                <a:latin typeface="Microsoft Sans Serif"/>
                <a:cs typeface="Microsoft Sans Serif"/>
              </a:rPr>
              <a:t>brindan </a:t>
            </a:r>
            <a:r>
              <a:rPr sz="700" dirty="0">
                <a:latin typeface="Microsoft Sans Serif"/>
                <a:cs typeface="Microsoft Sans Serif"/>
              </a:rPr>
              <a:t>acceso </a:t>
            </a:r>
            <a:r>
              <a:rPr sz="700" spc="20" dirty="0">
                <a:latin typeface="Microsoft Sans Serif"/>
                <a:cs typeface="Microsoft Sans Serif"/>
              </a:rPr>
              <a:t>de </a:t>
            </a:r>
            <a:r>
              <a:rPr sz="700" spc="25" dirty="0">
                <a:latin typeface="Microsoft Sans Serif"/>
                <a:cs typeface="Microsoft Sans Serif"/>
              </a:rPr>
              <a:t> </a:t>
            </a:r>
            <a:r>
              <a:rPr sz="700" spc="30" dirty="0">
                <a:latin typeface="Microsoft Sans Serif"/>
                <a:cs typeface="Microsoft Sans Serif"/>
              </a:rPr>
              <a:t>prueba </a:t>
            </a:r>
            <a:r>
              <a:rPr sz="700" spc="25" dirty="0">
                <a:latin typeface="Microsoft Sans Serif"/>
                <a:cs typeface="Microsoft Sans Serif"/>
              </a:rPr>
              <a:t>para </a:t>
            </a:r>
            <a:r>
              <a:rPr sz="700" spc="20" dirty="0">
                <a:latin typeface="Microsoft Sans Serif"/>
                <a:cs typeface="Microsoft Sans Serif"/>
              </a:rPr>
              <a:t>inyectar </a:t>
            </a:r>
            <a:r>
              <a:rPr sz="700" spc="5" dirty="0">
                <a:latin typeface="Microsoft Sans Serif"/>
                <a:cs typeface="Microsoft Sans Serif"/>
              </a:rPr>
              <a:t>señales </a:t>
            </a:r>
            <a:r>
              <a:rPr sz="700" spc="20" dirty="0">
                <a:latin typeface="Microsoft Sans Serif"/>
                <a:cs typeface="Microsoft Sans Serif"/>
              </a:rPr>
              <a:t>de voltaje </a:t>
            </a:r>
            <a:r>
              <a:rPr sz="700" spc="5" dirty="0">
                <a:latin typeface="Microsoft Sans Serif"/>
                <a:cs typeface="Microsoft Sans Serif"/>
              </a:rPr>
              <a:t>y </a:t>
            </a:r>
            <a:r>
              <a:rPr sz="700" spc="25" dirty="0">
                <a:latin typeface="Microsoft Sans Serif"/>
                <a:cs typeface="Microsoft Sans Serif"/>
              </a:rPr>
              <a:t>corriente para pruebas </a:t>
            </a:r>
            <a:r>
              <a:rPr sz="700" spc="20" dirty="0">
                <a:latin typeface="Microsoft Sans Serif"/>
                <a:cs typeface="Microsoft Sans Serif"/>
              </a:rPr>
              <a:t>de </a:t>
            </a:r>
            <a:r>
              <a:rPr sz="700" spc="25" dirty="0">
                <a:latin typeface="Microsoft Sans Serif"/>
                <a:cs typeface="Microsoft Sans Serif"/>
              </a:rPr>
              <a:t> </a:t>
            </a:r>
            <a:r>
              <a:rPr sz="700" spc="30" dirty="0">
                <a:latin typeface="Microsoft Sans Serif"/>
                <a:cs typeface="Microsoft Sans Serif"/>
              </a:rPr>
              <a:t>mantenimiento. </a:t>
            </a:r>
            <a:r>
              <a:rPr sz="700" dirty="0">
                <a:latin typeface="Microsoft Sans Serif"/>
                <a:cs typeface="Microsoft Sans Serif"/>
              </a:rPr>
              <a:t>Al </a:t>
            </a:r>
            <a:r>
              <a:rPr sz="700" spc="20" dirty="0">
                <a:latin typeface="Microsoft Sans Serif"/>
                <a:cs typeface="Microsoft Sans Serif"/>
              </a:rPr>
              <a:t>decidir </a:t>
            </a:r>
            <a:r>
              <a:rPr sz="700" spc="10" dirty="0">
                <a:latin typeface="Microsoft Sans Serif"/>
                <a:cs typeface="Microsoft Sans Serif"/>
              </a:rPr>
              <a:t>la </a:t>
            </a:r>
            <a:r>
              <a:rPr sz="700" spc="15" dirty="0">
                <a:latin typeface="Microsoft Sans Serif"/>
                <a:cs typeface="Microsoft Sans Serif"/>
              </a:rPr>
              <a:t>frecuencia </a:t>
            </a:r>
            <a:r>
              <a:rPr sz="700" spc="20" dirty="0">
                <a:latin typeface="Microsoft Sans Serif"/>
                <a:cs typeface="Microsoft Sans Serif"/>
              </a:rPr>
              <a:t>de </a:t>
            </a:r>
            <a:r>
              <a:rPr sz="700" dirty="0">
                <a:latin typeface="Microsoft Sans Serif"/>
                <a:cs typeface="Microsoft Sans Serif"/>
              </a:rPr>
              <a:t>las </a:t>
            </a:r>
            <a:r>
              <a:rPr sz="700" spc="25" dirty="0">
                <a:latin typeface="Microsoft Sans Serif"/>
                <a:cs typeface="Microsoft Sans Serif"/>
              </a:rPr>
              <a:t>pruebas </a:t>
            </a:r>
            <a:r>
              <a:rPr sz="700" spc="20" dirty="0">
                <a:latin typeface="Microsoft Sans Serif"/>
                <a:cs typeface="Microsoft Sans Serif"/>
              </a:rPr>
              <a:t>de </a:t>
            </a:r>
            <a:r>
              <a:rPr sz="700" spc="30" dirty="0">
                <a:latin typeface="Microsoft Sans Serif"/>
                <a:cs typeface="Microsoft Sans Serif"/>
              </a:rPr>
              <a:t>mantenimiento, </a:t>
            </a:r>
            <a:r>
              <a:rPr sz="700" spc="35" dirty="0">
                <a:latin typeface="Microsoft Sans Serif"/>
                <a:cs typeface="Microsoft Sans Serif"/>
              </a:rPr>
              <a:t> </a:t>
            </a:r>
            <a:r>
              <a:rPr sz="700" dirty="0">
                <a:latin typeface="Microsoft Sans Serif"/>
                <a:cs typeface="Microsoft Sans Serif"/>
              </a:rPr>
              <a:t>las </a:t>
            </a:r>
            <a:r>
              <a:rPr sz="700" spc="20" dirty="0">
                <a:latin typeface="Microsoft Sans Serif"/>
                <a:cs typeface="Microsoft Sans Serif"/>
              </a:rPr>
              <a:t>funciones de </a:t>
            </a:r>
            <a:r>
              <a:rPr sz="700" spc="25" dirty="0">
                <a:latin typeface="Microsoft Sans Serif"/>
                <a:cs typeface="Microsoft Sans Serif"/>
              </a:rPr>
              <a:t>autodiagnóstico </a:t>
            </a:r>
            <a:r>
              <a:rPr sz="700" spc="30" dirty="0">
                <a:latin typeface="Microsoft Sans Serif"/>
                <a:cs typeface="Microsoft Sans Serif"/>
              </a:rPr>
              <a:t>han </a:t>
            </a:r>
            <a:r>
              <a:rPr sz="700" spc="20" dirty="0">
                <a:latin typeface="Microsoft Sans Serif"/>
                <a:cs typeface="Microsoft Sans Serif"/>
              </a:rPr>
              <a:t>justificado </a:t>
            </a:r>
            <a:r>
              <a:rPr sz="700" spc="10" dirty="0">
                <a:latin typeface="Microsoft Sans Serif"/>
                <a:cs typeface="Microsoft Sans Serif"/>
              </a:rPr>
              <a:t>la </a:t>
            </a:r>
            <a:r>
              <a:rPr sz="700" spc="20" dirty="0">
                <a:latin typeface="Microsoft Sans Serif"/>
                <a:cs typeface="Microsoft Sans Serif"/>
              </a:rPr>
              <a:t>reducción de </a:t>
            </a:r>
            <a:r>
              <a:rPr sz="700" spc="10" dirty="0">
                <a:latin typeface="Microsoft Sans Serif"/>
                <a:cs typeface="Microsoft Sans Serif"/>
              </a:rPr>
              <a:t>la </a:t>
            </a:r>
            <a:r>
              <a:rPr sz="700" spc="15" dirty="0">
                <a:latin typeface="Microsoft Sans Serif"/>
                <a:cs typeface="Microsoft Sans Serif"/>
              </a:rPr>
              <a:t> frecuencia</a:t>
            </a:r>
            <a:r>
              <a:rPr sz="700" dirty="0">
                <a:latin typeface="Microsoft Sans Serif"/>
                <a:cs typeface="Microsoft Sans Serif"/>
              </a:rPr>
              <a:t> </a:t>
            </a:r>
            <a:r>
              <a:rPr sz="700" spc="20" dirty="0">
                <a:latin typeface="Microsoft Sans Serif"/>
                <a:cs typeface="Microsoft Sans Serif"/>
              </a:rPr>
              <a:t>de</a:t>
            </a:r>
            <a:r>
              <a:rPr sz="700" dirty="0">
                <a:latin typeface="Microsoft Sans Serif"/>
                <a:cs typeface="Microsoft Sans Serif"/>
              </a:rPr>
              <a:t> las </a:t>
            </a:r>
            <a:r>
              <a:rPr sz="700" spc="20" dirty="0">
                <a:latin typeface="Microsoft Sans Serif"/>
                <a:cs typeface="Microsoft Sans Serif"/>
              </a:rPr>
              <a:t>pruebas.</a:t>
            </a:r>
            <a:r>
              <a:rPr sz="700" dirty="0">
                <a:latin typeface="Microsoft Sans Serif"/>
                <a:cs typeface="Microsoft Sans Serif"/>
              </a:rPr>
              <a:t> </a:t>
            </a:r>
            <a:r>
              <a:rPr sz="700" spc="-10" dirty="0">
                <a:latin typeface="Microsoft Sans Serif"/>
                <a:cs typeface="Microsoft Sans Serif"/>
              </a:rPr>
              <a:t>Sin</a:t>
            </a:r>
            <a:r>
              <a:rPr sz="700" dirty="0">
                <a:latin typeface="Microsoft Sans Serif"/>
                <a:cs typeface="Microsoft Sans Serif"/>
              </a:rPr>
              <a:t> </a:t>
            </a:r>
            <a:r>
              <a:rPr sz="700" spc="30" dirty="0">
                <a:latin typeface="Microsoft Sans Serif"/>
                <a:cs typeface="Microsoft Sans Serif"/>
              </a:rPr>
              <a:t>embargo,</a:t>
            </a:r>
            <a:r>
              <a:rPr sz="700" dirty="0">
                <a:latin typeface="Microsoft Sans Serif"/>
                <a:cs typeface="Microsoft Sans Serif"/>
              </a:rPr>
              <a:t> </a:t>
            </a:r>
            <a:r>
              <a:rPr sz="700" spc="20" dirty="0">
                <a:latin typeface="Microsoft Sans Serif"/>
                <a:cs typeface="Microsoft Sans Serif"/>
              </a:rPr>
              <a:t>en</a:t>
            </a:r>
            <a:r>
              <a:rPr sz="700" dirty="0">
                <a:latin typeface="Microsoft Sans Serif"/>
                <a:cs typeface="Microsoft Sans Serif"/>
              </a:rPr>
              <a:t> </a:t>
            </a:r>
            <a:r>
              <a:rPr sz="700" spc="10" dirty="0">
                <a:latin typeface="Microsoft Sans Serif"/>
                <a:cs typeface="Microsoft Sans Serif"/>
              </a:rPr>
              <a:t>el</a:t>
            </a:r>
            <a:r>
              <a:rPr sz="700" dirty="0">
                <a:latin typeface="Microsoft Sans Serif"/>
                <a:cs typeface="Microsoft Sans Serif"/>
              </a:rPr>
              <a:t> caso </a:t>
            </a:r>
            <a:r>
              <a:rPr sz="700" spc="20" dirty="0">
                <a:latin typeface="Microsoft Sans Serif"/>
                <a:cs typeface="Microsoft Sans Serif"/>
              </a:rPr>
              <a:t>de</a:t>
            </a:r>
            <a:r>
              <a:rPr sz="700" dirty="0">
                <a:latin typeface="Microsoft Sans Serif"/>
                <a:cs typeface="Microsoft Sans Serif"/>
              </a:rPr>
              <a:t> </a:t>
            </a:r>
            <a:r>
              <a:rPr sz="700" spc="40" dirty="0">
                <a:latin typeface="Microsoft Sans Serif"/>
                <a:cs typeface="Microsoft Sans Serif"/>
              </a:rPr>
              <a:t>un</a:t>
            </a:r>
            <a:r>
              <a:rPr sz="700" dirty="0">
                <a:latin typeface="Microsoft Sans Serif"/>
                <a:cs typeface="Microsoft Sans Serif"/>
              </a:rPr>
              <a:t> </a:t>
            </a:r>
            <a:r>
              <a:rPr sz="700" spc="-25" dirty="0">
                <a:latin typeface="Microsoft Sans Serif"/>
                <a:cs typeface="Microsoft Sans Serif"/>
              </a:rPr>
              <a:t>MGPS,</a:t>
            </a:r>
            <a:r>
              <a:rPr sz="700" dirty="0">
                <a:latin typeface="Microsoft Sans Serif"/>
                <a:cs typeface="Microsoft Sans Serif"/>
              </a:rPr>
              <a:t> </a:t>
            </a:r>
            <a:r>
              <a:rPr sz="700" spc="30" dirty="0">
                <a:latin typeface="Microsoft Sans Serif"/>
                <a:cs typeface="Microsoft Sans Serif"/>
              </a:rPr>
              <a:t>también</a:t>
            </a:r>
            <a:r>
              <a:rPr sz="700" dirty="0">
                <a:latin typeface="Microsoft Sans Serif"/>
                <a:cs typeface="Microsoft Sans Serif"/>
              </a:rPr>
              <a:t> </a:t>
            </a:r>
            <a:r>
              <a:rPr sz="700" spc="-5" dirty="0">
                <a:latin typeface="Microsoft Sans Serif"/>
                <a:cs typeface="Microsoft Sans Serif"/>
              </a:rPr>
              <a:t>se </a:t>
            </a:r>
            <a:r>
              <a:rPr sz="700" spc="-170" dirty="0">
                <a:latin typeface="Microsoft Sans Serif"/>
                <a:cs typeface="Microsoft Sans Serif"/>
              </a:rPr>
              <a:t> </a:t>
            </a:r>
            <a:r>
              <a:rPr sz="700" spc="20" dirty="0">
                <a:latin typeface="Microsoft Sans Serif"/>
                <a:cs typeface="Microsoft Sans Serif"/>
              </a:rPr>
              <a:t>justifica cierta precaución </a:t>
            </a:r>
            <a:r>
              <a:rPr sz="700" spc="35" dirty="0">
                <a:latin typeface="Microsoft Sans Serif"/>
                <a:cs typeface="Microsoft Sans Serif"/>
              </a:rPr>
              <a:t>porque </a:t>
            </a:r>
            <a:r>
              <a:rPr sz="700" dirty="0">
                <a:latin typeface="Microsoft Sans Serif"/>
                <a:cs typeface="Microsoft Sans Serif"/>
              </a:rPr>
              <a:t>las </a:t>
            </a:r>
            <a:r>
              <a:rPr sz="700" spc="20" dirty="0">
                <a:latin typeface="Microsoft Sans Serif"/>
                <a:cs typeface="Microsoft Sans Serif"/>
              </a:rPr>
              <a:t>funciones de </a:t>
            </a:r>
            <a:r>
              <a:rPr sz="700" spc="25" dirty="0">
                <a:latin typeface="Microsoft Sans Serif"/>
                <a:cs typeface="Microsoft Sans Serif"/>
              </a:rPr>
              <a:t>autodiagnóstico </a:t>
            </a:r>
            <a:r>
              <a:rPr sz="700" spc="35" dirty="0">
                <a:latin typeface="Microsoft Sans Serif"/>
                <a:cs typeface="Microsoft Sans Serif"/>
              </a:rPr>
              <a:t>no </a:t>
            </a:r>
            <a:r>
              <a:rPr sz="700" spc="40" dirty="0">
                <a:latin typeface="Microsoft Sans Serif"/>
                <a:cs typeface="Microsoft Sans Serif"/>
              </a:rPr>
              <a:t> </a:t>
            </a:r>
            <a:r>
              <a:rPr sz="700" spc="30" dirty="0">
                <a:latin typeface="Microsoft Sans Serif"/>
                <a:cs typeface="Microsoft Sans Serif"/>
              </a:rPr>
              <a:t>prueban</a:t>
            </a:r>
            <a:r>
              <a:rPr sz="700" dirty="0">
                <a:latin typeface="Microsoft Sans Serif"/>
                <a:cs typeface="Microsoft Sans Serif"/>
              </a:rPr>
              <a:t> las </a:t>
            </a:r>
            <a:r>
              <a:rPr sz="700" spc="20" dirty="0">
                <a:latin typeface="Microsoft Sans Serif"/>
                <a:cs typeface="Microsoft Sans Serif"/>
              </a:rPr>
              <a:t>entradas</a:t>
            </a:r>
            <a:r>
              <a:rPr sz="700" dirty="0">
                <a:latin typeface="Microsoft Sans Serif"/>
                <a:cs typeface="Microsoft Sans Serif"/>
              </a:rPr>
              <a:t> </a:t>
            </a:r>
            <a:r>
              <a:rPr sz="700" spc="30" dirty="0">
                <a:latin typeface="Microsoft Sans Serif"/>
                <a:cs typeface="Microsoft Sans Serif"/>
              </a:rPr>
              <a:t>o</a:t>
            </a:r>
            <a:r>
              <a:rPr sz="700" spc="5" dirty="0">
                <a:latin typeface="Microsoft Sans Serif"/>
                <a:cs typeface="Microsoft Sans Serif"/>
              </a:rPr>
              <a:t> salidas</a:t>
            </a:r>
            <a:r>
              <a:rPr sz="700" dirty="0">
                <a:latin typeface="Microsoft Sans Serif"/>
                <a:cs typeface="Microsoft Sans Serif"/>
              </a:rPr>
              <a:t> </a:t>
            </a:r>
            <a:r>
              <a:rPr sz="700" spc="20" dirty="0">
                <a:latin typeface="Microsoft Sans Serif"/>
                <a:cs typeface="Microsoft Sans Serif"/>
              </a:rPr>
              <a:t>de</a:t>
            </a:r>
            <a:r>
              <a:rPr sz="700" dirty="0">
                <a:latin typeface="Microsoft Sans Serif"/>
                <a:cs typeface="Microsoft Sans Serif"/>
              </a:rPr>
              <a:t> </a:t>
            </a:r>
            <a:r>
              <a:rPr sz="700" spc="10" dirty="0">
                <a:latin typeface="Microsoft Sans Serif"/>
                <a:cs typeface="Microsoft Sans Serif"/>
              </a:rPr>
              <a:t>los</a:t>
            </a:r>
            <a:r>
              <a:rPr sz="700" spc="5" dirty="0">
                <a:latin typeface="Microsoft Sans Serif"/>
                <a:cs typeface="Microsoft Sans Serif"/>
              </a:rPr>
              <a:t> </a:t>
            </a:r>
            <a:r>
              <a:rPr sz="700" spc="15" dirty="0">
                <a:latin typeface="Microsoft Sans Serif"/>
                <a:cs typeface="Microsoft Sans Serif"/>
              </a:rPr>
              <a:t>contactos,</a:t>
            </a:r>
            <a:r>
              <a:rPr sz="700" dirty="0">
                <a:latin typeface="Microsoft Sans Serif"/>
                <a:cs typeface="Microsoft Sans Serif"/>
              </a:rPr>
              <a:t> </a:t>
            </a:r>
            <a:r>
              <a:rPr sz="700" spc="15" dirty="0">
                <a:latin typeface="Microsoft Sans Serif"/>
                <a:cs typeface="Microsoft Sans Serif"/>
              </a:rPr>
              <a:t>cuyo</a:t>
            </a:r>
            <a:r>
              <a:rPr sz="700" dirty="0">
                <a:latin typeface="Microsoft Sans Serif"/>
                <a:cs typeface="Microsoft Sans Serif"/>
              </a:rPr>
              <a:t> </a:t>
            </a:r>
            <a:r>
              <a:rPr sz="700" spc="25" dirty="0">
                <a:latin typeface="Microsoft Sans Serif"/>
                <a:cs typeface="Microsoft Sans Serif"/>
              </a:rPr>
              <a:t>fallo</a:t>
            </a:r>
            <a:r>
              <a:rPr sz="700" spc="5" dirty="0">
                <a:latin typeface="Microsoft Sans Serif"/>
                <a:cs typeface="Microsoft Sans Serif"/>
              </a:rPr>
              <a:t> </a:t>
            </a:r>
            <a:r>
              <a:rPr sz="700" spc="25" dirty="0">
                <a:latin typeface="Microsoft Sans Serif"/>
                <a:cs typeface="Microsoft Sans Serif"/>
              </a:rPr>
              <a:t>tiene</a:t>
            </a:r>
            <a:r>
              <a:rPr sz="700" dirty="0">
                <a:latin typeface="Microsoft Sans Serif"/>
                <a:cs typeface="Microsoft Sans Serif"/>
              </a:rPr>
              <a:t> </a:t>
            </a:r>
            <a:r>
              <a:rPr sz="700" spc="40" dirty="0">
                <a:latin typeface="Microsoft Sans Serif"/>
                <a:cs typeface="Microsoft Sans Serif"/>
              </a:rPr>
              <a:t>un</a:t>
            </a:r>
            <a:r>
              <a:rPr sz="700" dirty="0">
                <a:latin typeface="Microsoft Sans Serif"/>
                <a:cs typeface="Microsoft Sans Serif"/>
              </a:rPr>
              <a:t> </a:t>
            </a:r>
            <a:r>
              <a:rPr sz="700" spc="30" dirty="0">
                <a:latin typeface="Microsoft Sans Serif"/>
                <a:cs typeface="Microsoft Sans Serif"/>
              </a:rPr>
              <a:t>impacto </a:t>
            </a:r>
            <a:r>
              <a:rPr sz="700" spc="-170" dirty="0">
                <a:latin typeface="Microsoft Sans Serif"/>
                <a:cs typeface="Microsoft Sans Serif"/>
              </a:rPr>
              <a:t> </a:t>
            </a:r>
            <a:r>
              <a:rPr sz="700" spc="30" dirty="0">
                <a:latin typeface="Microsoft Sans Serif"/>
                <a:cs typeface="Microsoft Sans Serif"/>
              </a:rPr>
              <a:t>mayor</a:t>
            </a:r>
            <a:r>
              <a:rPr sz="700" spc="-10" dirty="0">
                <a:latin typeface="Microsoft Sans Serif"/>
                <a:cs typeface="Microsoft Sans Serif"/>
              </a:rPr>
              <a:t> </a:t>
            </a:r>
            <a:r>
              <a:rPr sz="700" spc="30" dirty="0">
                <a:latin typeface="Microsoft Sans Serif"/>
                <a:cs typeface="Microsoft Sans Serif"/>
              </a:rPr>
              <a:t>que</a:t>
            </a:r>
            <a:r>
              <a:rPr sz="700" spc="-5" dirty="0">
                <a:latin typeface="Microsoft Sans Serif"/>
                <a:cs typeface="Microsoft Sans Serif"/>
              </a:rPr>
              <a:t> </a:t>
            </a:r>
            <a:r>
              <a:rPr sz="700" spc="10" dirty="0">
                <a:latin typeface="Microsoft Sans Serif"/>
                <a:cs typeface="Microsoft Sans Serif"/>
              </a:rPr>
              <a:t>el</a:t>
            </a:r>
            <a:r>
              <a:rPr sz="700" spc="-5" dirty="0">
                <a:latin typeface="Microsoft Sans Serif"/>
                <a:cs typeface="Microsoft Sans Serif"/>
              </a:rPr>
              <a:t> </a:t>
            </a:r>
            <a:r>
              <a:rPr sz="700" spc="20" dirty="0">
                <a:latin typeface="Microsoft Sans Serif"/>
                <a:cs typeface="Microsoft Sans Serif"/>
              </a:rPr>
              <a:t>de</a:t>
            </a:r>
            <a:r>
              <a:rPr sz="700" spc="-5" dirty="0">
                <a:latin typeface="Microsoft Sans Serif"/>
                <a:cs typeface="Microsoft Sans Serif"/>
              </a:rPr>
              <a:t> </a:t>
            </a:r>
            <a:r>
              <a:rPr sz="700" spc="40" dirty="0">
                <a:latin typeface="Microsoft Sans Serif"/>
                <a:cs typeface="Microsoft Sans Serif"/>
              </a:rPr>
              <a:t>un</a:t>
            </a:r>
            <a:r>
              <a:rPr sz="700" spc="-5" dirty="0">
                <a:latin typeface="Microsoft Sans Serif"/>
                <a:cs typeface="Microsoft Sans Serif"/>
              </a:rPr>
              <a:t> </a:t>
            </a:r>
            <a:r>
              <a:rPr sz="700" spc="20" dirty="0">
                <a:latin typeface="Microsoft Sans Serif"/>
                <a:cs typeface="Microsoft Sans Serif"/>
              </a:rPr>
              <a:t>relé</a:t>
            </a:r>
            <a:r>
              <a:rPr sz="700" spc="-5" dirty="0">
                <a:latin typeface="Microsoft Sans Serif"/>
                <a:cs typeface="Microsoft Sans Serif"/>
              </a:rPr>
              <a:t> </a:t>
            </a:r>
            <a:r>
              <a:rPr sz="700" spc="20" dirty="0">
                <a:latin typeface="Microsoft Sans Serif"/>
                <a:cs typeface="Microsoft Sans Serif"/>
              </a:rPr>
              <a:t>de</a:t>
            </a:r>
            <a:r>
              <a:rPr sz="700" spc="-5" dirty="0">
                <a:latin typeface="Microsoft Sans Serif"/>
                <a:cs typeface="Microsoft Sans Serif"/>
              </a:rPr>
              <a:t> </a:t>
            </a:r>
            <a:r>
              <a:rPr sz="700" spc="30" dirty="0">
                <a:latin typeface="Microsoft Sans Serif"/>
                <a:cs typeface="Microsoft Sans Serif"/>
              </a:rPr>
              <a:t>función</a:t>
            </a:r>
            <a:r>
              <a:rPr sz="700" spc="-5" dirty="0">
                <a:latin typeface="Microsoft Sans Serif"/>
                <a:cs typeface="Microsoft Sans Serif"/>
              </a:rPr>
              <a:t> </a:t>
            </a:r>
            <a:r>
              <a:rPr sz="700" spc="15" dirty="0">
                <a:latin typeface="Microsoft Sans Serif"/>
                <a:cs typeface="Microsoft Sans Serif"/>
              </a:rPr>
              <a:t>única.</a:t>
            </a:r>
            <a:endParaRPr sz="700">
              <a:latin typeface="Microsoft Sans Serif"/>
              <a:cs typeface="Microsoft Sans Serif"/>
            </a:endParaRPr>
          </a:p>
        </p:txBody>
      </p:sp>
      <p:sp>
        <p:nvSpPr>
          <p:cNvPr id="5" name="object 5"/>
          <p:cNvSpPr txBox="1"/>
          <p:nvPr/>
        </p:nvSpPr>
        <p:spPr>
          <a:xfrm>
            <a:off x="1415277" y="9415126"/>
            <a:ext cx="7416407" cy="143629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 marR="5080">
              <a:lnSpc>
                <a:spcPct val="100000"/>
              </a:lnSpc>
              <a:spcBef>
                <a:spcPts val="100"/>
              </a:spcBef>
            </a:pPr>
            <a:r>
              <a:rPr sz="850" spc="-25" dirty="0">
                <a:latin typeface="Microsoft Sans Serif"/>
                <a:cs typeface="Microsoft Sans Serif"/>
              </a:rPr>
              <a:t>TUTORIAL</a:t>
            </a:r>
            <a:r>
              <a:rPr sz="850" spc="-5" dirty="0">
                <a:latin typeface="Microsoft Sans Serif"/>
                <a:cs typeface="Microsoft Sans Serif"/>
              </a:rPr>
              <a:t> </a:t>
            </a:r>
            <a:r>
              <a:rPr sz="850" spc="-60" dirty="0">
                <a:latin typeface="Microsoft Sans Serif"/>
                <a:cs typeface="Microsoft Sans Serif"/>
              </a:rPr>
              <a:t>SOBRE</a:t>
            </a:r>
            <a:r>
              <a:rPr sz="850" spc="-5" dirty="0">
                <a:latin typeface="Microsoft Sans Serif"/>
                <a:cs typeface="Microsoft Sans Serif"/>
              </a:rPr>
              <a:t> </a:t>
            </a:r>
            <a:r>
              <a:rPr sz="850" spc="-35" dirty="0">
                <a:latin typeface="Microsoft Sans Serif"/>
                <a:cs typeface="Microsoft Sans Serif"/>
              </a:rPr>
              <a:t>PROTECCIÓN</a:t>
            </a:r>
            <a:r>
              <a:rPr sz="850" spc="-5" dirty="0">
                <a:latin typeface="Microsoft Sans Serif"/>
                <a:cs typeface="Microsoft Sans Serif"/>
              </a:rPr>
              <a:t> </a:t>
            </a:r>
            <a:r>
              <a:rPr sz="850" spc="-45" dirty="0">
                <a:latin typeface="Microsoft Sans Serif"/>
                <a:cs typeface="Microsoft Sans Serif"/>
              </a:rPr>
              <a:t>DE</a:t>
            </a:r>
            <a:r>
              <a:rPr sz="850" dirty="0">
                <a:latin typeface="Microsoft Sans Serif"/>
                <a:cs typeface="Microsoft Sans Serif"/>
              </a:rPr>
              <a:t> </a:t>
            </a:r>
            <a:r>
              <a:rPr sz="850" spc="-55" dirty="0">
                <a:latin typeface="Microsoft Sans Serif"/>
                <a:cs typeface="Microsoft Sans Serif"/>
              </a:rPr>
              <a:t>GENERADORES</a:t>
            </a:r>
            <a:r>
              <a:rPr sz="850" spc="-5" dirty="0">
                <a:latin typeface="Microsoft Sans Serif"/>
                <a:cs typeface="Microsoft Sans Serif"/>
              </a:rPr>
              <a:t> </a:t>
            </a:r>
            <a:r>
              <a:rPr sz="850" spc="-30" dirty="0">
                <a:latin typeface="Microsoft Sans Serif"/>
                <a:cs typeface="Microsoft Sans Serif"/>
              </a:rPr>
              <a:t>SÍNCRONOS </a:t>
            </a:r>
            <a:r>
              <a:rPr sz="850" spc="-215" dirty="0">
                <a:latin typeface="Microsoft Sans Serif"/>
                <a:cs typeface="Microsoft Sans Serif"/>
              </a:rPr>
              <a:t> </a:t>
            </a:r>
            <a:r>
              <a:rPr sz="850" spc="-15" dirty="0">
                <a:latin typeface="Microsoft Sans Serif"/>
                <a:cs typeface="Microsoft Sans Serif"/>
              </a:rPr>
              <a:t>PUBLICACIÓN</a:t>
            </a:r>
            <a:r>
              <a:rPr sz="850" spc="-5" dirty="0">
                <a:latin typeface="Microsoft Sans Serif"/>
                <a:cs typeface="Microsoft Sans Serif"/>
              </a:rPr>
              <a:t> </a:t>
            </a:r>
            <a:r>
              <a:rPr sz="850" spc="-55" dirty="0">
                <a:latin typeface="Microsoft Sans Serif"/>
                <a:cs typeface="Microsoft Sans Serif"/>
              </a:rPr>
              <a:t>ESPECIAL</a:t>
            </a:r>
            <a:r>
              <a:rPr sz="850" spc="-5" dirty="0">
                <a:latin typeface="Microsoft Sans Serif"/>
                <a:cs typeface="Microsoft Sans Serif"/>
              </a:rPr>
              <a:t> </a:t>
            </a:r>
            <a:r>
              <a:rPr sz="850" spc="-40" dirty="0">
                <a:latin typeface="Microsoft Sans Serif"/>
                <a:cs typeface="Microsoft Sans Serif"/>
              </a:rPr>
              <a:t>DEL</a:t>
            </a:r>
            <a:r>
              <a:rPr sz="850" spc="-5" dirty="0">
                <a:latin typeface="Microsoft Sans Serif"/>
                <a:cs typeface="Microsoft Sans Serif"/>
              </a:rPr>
              <a:t> </a:t>
            </a:r>
            <a:r>
              <a:rPr sz="850" spc="-60" dirty="0">
                <a:latin typeface="Microsoft Sans Serif"/>
                <a:cs typeface="Microsoft Sans Serif"/>
              </a:rPr>
              <a:t>IEEE</a:t>
            </a:r>
            <a:r>
              <a:rPr sz="850" spc="-5" dirty="0">
                <a:latin typeface="Microsoft Sans Serif"/>
                <a:cs typeface="Microsoft Sans Serif"/>
              </a:rPr>
              <a:t> </a:t>
            </a:r>
            <a:r>
              <a:rPr sz="850" spc="-80" dirty="0">
                <a:latin typeface="Microsoft Sans Serif"/>
                <a:cs typeface="Microsoft Sans Serif"/>
              </a:rPr>
              <a:t>PSRC</a:t>
            </a:r>
            <a:endParaRPr sz="850">
              <a:latin typeface="Microsoft Sans Serif"/>
              <a:cs typeface="Microsoft Sans Serif"/>
            </a:endParaRPr>
          </a:p>
        </p:txBody>
      </p:sp>
      <p:sp>
        <p:nvSpPr>
          <p:cNvPr id="6" name="object 6"/>
          <p:cNvSpPr txBox="1"/>
          <p:nvPr/>
        </p:nvSpPr>
        <p:spPr>
          <a:xfrm>
            <a:off x="13472061" y="9415125"/>
            <a:ext cx="2852914" cy="143629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sz="850" spc="-25" dirty="0">
                <a:latin typeface="Microsoft Sans Serif"/>
                <a:cs typeface="Microsoft Sans Serif"/>
              </a:rPr>
              <a:t>CAPÍTULO</a:t>
            </a:r>
            <a:r>
              <a:rPr sz="850" spc="-20" dirty="0">
                <a:latin typeface="Microsoft Sans Serif"/>
                <a:cs typeface="Microsoft Sans Serif"/>
              </a:rPr>
              <a:t> </a:t>
            </a:r>
            <a:r>
              <a:rPr sz="850" dirty="0">
                <a:latin typeface="Microsoft Sans Serif"/>
                <a:cs typeface="Microsoft Sans Serif"/>
              </a:rPr>
              <a:t>5,</a:t>
            </a:r>
            <a:r>
              <a:rPr sz="850" spc="-15" dirty="0">
                <a:latin typeface="Microsoft Sans Serif"/>
                <a:cs typeface="Microsoft Sans Serif"/>
              </a:rPr>
              <a:t> </a:t>
            </a:r>
            <a:r>
              <a:rPr sz="850" spc="-40" dirty="0">
                <a:latin typeface="Microsoft Sans Serif"/>
                <a:cs typeface="Microsoft Sans Serif"/>
              </a:rPr>
              <a:t>SECCIÓN</a:t>
            </a:r>
            <a:r>
              <a:rPr sz="850" spc="-15" dirty="0">
                <a:latin typeface="Microsoft Sans Serif"/>
                <a:cs typeface="Microsoft Sans Serif"/>
              </a:rPr>
              <a:t> </a:t>
            </a:r>
            <a:r>
              <a:rPr sz="850" spc="10" dirty="0">
                <a:latin typeface="Microsoft Sans Serif"/>
                <a:cs typeface="Microsoft Sans Serif"/>
              </a:rPr>
              <a:t>2</a:t>
            </a:r>
            <a:endParaRPr sz="850">
              <a:latin typeface="Microsoft Sans Serif"/>
              <a:cs typeface="Microsoft Sans Serif"/>
            </a:endParaRPr>
          </a:p>
        </p:txBody>
      </p:sp>
    </p:spTree>
  </p:cSld>
  <p:clrMapOvr>
    <a:masterClrMapping/>
  </p:clrMapOvr>
</p:sld>
</file>

<file path=ppt/theme/theme1.xml><?xml version="1.0" encoding="utf-8"?>
<a:theme xmlns:a="http://schemas.openxmlformats.org/drawingml/2006/main" name="Office Theme">
  <a:themeElements>
    <a:clrScheme name="Office">
      <a:dk1>
        <a:sysClr val="windowText" lastClr="000000"/>
      </a:dk1>
      <a:lt1>
        <a:sysClr val="window" lastClr="FFFFFF"/>
      </a:lt1>
      <a:dk2>
        <a:srgbClr val="1F497D"/>
      </a:dk2>
      <a:lt2>
        <a:srgbClr val="EEECE1"/>
      </a:lt2>
      <a:accent1>
        <a:srgbClr val="4F81BD"/>
      </a:accent1>
      <a:accent2>
        <a:srgbClr val="C0504D"/>
      </a:accent2>
      <a:accent3>
        <a:srgbClr val="9BBB59"/>
      </a:accent3>
      <a:accent4>
        <a:srgbClr val="8064A2"/>
      </a:accent4>
      <a:accent5>
        <a:srgbClr val="4BACC6"/>
      </a:accent5>
      <a:accent6>
        <a:srgbClr val="F79646"/>
      </a:accent6>
      <a:hlink>
        <a:srgbClr val="0000FF"/>
      </a:hlink>
      <a:folHlink>
        <a:srgbClr val="800080"/>
      </a:folHlink>
    </a:clrScheme>
    <a:fontScheme name="Office">
      <a:majorFont>
        <a:latin typeface="Calibri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</a:majorFont>
      <a:minorFont>
        <a:latin typeface="Calibri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shade val="51000"/>
                <a:satMod val="130000"/>
              </a:schemeClr>
            </a:gs>
            <a:gs pos="80000">
              <a:schemeClr val="phClr">
                <a:shade val="93000"/>
                <a:satMod val="130000"/>
              </a:schemeClr>
            </a:gs>
            <a:gs pos="100000">
              <a:schemeClr val="phClr">
                <a:shade val="94000"/>
                <a:satMod val="135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  <a:objectDefaults/>
  <a:extraClrSchemeLst/>
</a:theme>
</file>

<file path=docProps/app.xml><?xml version="1.0" encoding="utf-8"?>
<Properties xmlns="http://schemas.openxmlformats.org/officeDocument/2006/extended-properties" xmlns:vt="http://schemas.openxmlformats.org/officeDocument/2006/docPropsVTypes">
  <Template/>
  <TotalTime>21</TotalTime>
  <Words>74978</Words>
  <Application>Microsoft Office PowerPoint</Application>
  <PresentationFormat>Personalizado</PresentationFormat>
  <Paragraphs>3945</Paragraphs>
  <Slides>109</Slides>
  <Notes>0</Notes>
  <HiddenSlides>0</HiddenSlides>
  <MMClips>0</MMClips>
  <ScaleCrop>false</ScaleCrop>
  <HeadingPairs>
    <vt:vector size="4" baseType="variant">
      <vt:variant>
        <vt:lpstr>Tema</vt:lpstr>
      </vt:variant>
      <vt:variant>
        <vt:i4>1</vt:i4>
      </vt:variant>
      <vt:variant>
        <vt:lpstr>Títulos de diapositiva</vt:lpstr>
      </vt:variant>
      <vt:variant>
        <vt:i4>109</vt:i4>
      </vt:variant>
    </vt:vector>
  </HeadingPairs>
  <TitlesOfParts>
    <vt:vector size="110" baseType="lpstr">
      <vt:lpstr>Office Theme</vt:lpstr>
      <vt:lpstr>PROTECCION  DE GENERADORES SINCRÓNICOS</vt:lpstr>
      <vt:lpstr>Diapositiva 2</vt:lpstr>
      <vt:lpstr>Diapositiva 3</vt:lpstr>
      <vt:lpstr>Diapositiva 4</vt:lpstr>
      <vt:lpstr>Diapositiva 5</vt:lpstr>
      <vt:lpstr>Diapositiva 6</vt:lpstr>
      <vt:lpstr>Diapositiva 7</vt:lpstr>
      <vt:lpstr>Diapositiva 8</vt:lpstr>
      <vt:lpstr>Diapositiva 9</vt:lpstr>
      <vt:lpstr>Diapositiva 10</vt:lpstr>
      <vt:lpstr>Diapositiva 11</vt:lpstr>
      <vt:lpstr>Diapositiva 12</vt:lpstr>
      <vt:lpstr>Diapositiva 13</vt:lpstr>
      <vt:lpstr>Diapositiva 14</vt:lpstr>
      <vt:lpstr>Diapositiva 15</vt:lpstr>
      <vt:lpstr>Diapositiva 16</vt:lpstr>
      <vt:lpstr>Diapositiva 17</vt:lpstr>
      <vt:lpstr>Diapositiva 18</vt:lpstr>
      <vt:lpstr>Diapositiva 19</vt:lpstr>
      <vt:lpstr>Diapositiva 20</vt:lpstr>
      <vt:lpstr>Diapositiva 21</vt:lpstr>
      <vt:lpstr>Diapositiva 22</vt:lpstr>
      <vt:lpstr>Diapositiva 23</vt:lpstr>
      <vt:lpstr>Diapositiva 24</vt:lpstr>
      <vt:lpstr>Diapositiva 25</vt:lpstr>
      <vt:lpstr>Diapositiva 26</vt:lpstr>
      <vt:lpstr>Diapositiva 27</vt:lpstr>
      <vt:lpstr>Diapositiva 28</vt:lpstr>
      <vt:lpstr>Diapositiva 29</vt:lpstr>
      <vt:lpstr>Diapositiva 30</vt:lpstr>
      <vt:lpstr>Diapositiva 31</vt:lpstr>
      <vt:lpstr>Diapositiva 32</vt:lpstr>
      <vt:lpstr>Diapositiva 33</vt:lpstr>
      <vt:lpstr>Diapositiva 34</vt:lpstr>
      <vt:lpstr>Diapositiva 35</vt:lpstr>
      <vt:lpstr>Diapositiva 36</vt:lpstr>
      <vt:lpstr>Diapositiva 37</vt:lpstr>
      <vt:lpstr>Diapositiva 38</vt:lpstr>
      <vt:lpstr>Diapositiva 39</vt:lpstr>
      <vt:lpstr>Diapositiva 40</vt:lpstr>
      <vt:lpstr>Diapositiva 41</vt:lpstr>
      <vt:lpstr>Diapositiva 42</vt:lpstr>
      <vt:lpstr>Diapositiva 43</vt:lpstr>
      <vt:lpstr>Diapositiva 44</vt:lpstr>
      <vt:lpstr>Diapositiva 45</vt:lpstr>
      <vt:lpstr>Diapositiva 46</vt:lpstr>
      <vt:lpstr>Diapositiva 47</vt:lpstr>
      <vt:lpstr>Diapositiva 48</vt:lpstr>
      <vt:lpstr>Diapositiva 49</vt:lpstr>
      <vt:lpstr>Diapositiva 50</vt:lpstr>
      <vt:lpstr>Diapositiva 51</vt:lpstr>
      <vt:lpstr>Diapositiva 52</vt:lpstr>
      <vt:lpstr>Diapositiva 53</vt:lpstr>
      <vt:lpstr>Diapositiva 54</vt:lpstr>
      <vt:lpstr>Diapositiva 55</vt:lpstr>
      <vt:lpstr>Diapositiva 56</vt:lpstr>
      <vt:lpstr>Diapositiva 57</vt:lpstr>
      <vt:lpstr>Diapositiva 58</vt:lpstr>
      <vt:lpstr>Diapositiva 59</vt:lpstr>
      <vt:lpstr>Diapositiva 60</vt:lpstr>
      <vt:lpstr>Diapositiva 61</vt:lpstr>
      <vt:lpstr>Diapositiva 62</vt:lpstr>
      <vt:lpstr>Diapositiva 63</vt:lpstr>
      <vt:lpstr>Diapositiva 64</vt:lpstr>
      <vt:lpstr>Diapositiva 65</vt:lpstr>
      <vt:lpstr>Diapositiva 66</vt:lpstr>
      <vt:lpstr>Diapositiva 67</vt:lpstr>
      <vt:lpstr>Diapositiva 68</vt:lpstr>
      <vt:lpstr>Diapositiva 69</vt:lpstr>
      <vt:lpstr>Diapositiva 70</vt:lpstr>
      <vt:lpstr>Diapositiva 71</vt:lpstr>
      <vt:lpstr>Diapositiva 72</vt:lpstr>
      <vt:lpstr>Diapositiva 73</vt:lpstr>
      <vt:lpstr>Diapositiva 74</vt:lpstr>
      <vt:lpstr>Diapositiva 75</vt:lpstr>
      <vt:lpstr>Diapositiva 76</vt:lpstr>
      <vt:lpstr>Diapositiva 77</vt:lpstr>
      <vt:lpstr>Diapositiva 78</vt:lpstr>
      <vt:lpstr>Diapositiva 79</vt:lpstr>
      <vt:lpstr>Diapositiva 80</vt:lpstr>
      <vt:lpstr>Diapositiva 81</vt:lpstr>
      <vt:lpstr>Diapositiva 82</vt:lpstr>
      <vt:lpstr>Diapositiva 83</vt:lpstr>
      <vt:lpstr>Diapositiva 84</vt:lpstr>
      <vt:lpstr>Diapositiva 85</vt:lpstr>
      <vt:lpstr>Diapositiva 86</vt:lpstr>
      <vt:lpstr>Diapositiva 87</vt:lpstr>
      <vt:lpstr>Diapositiva 88</vt:lpstr>
      <vt:lpstr>Diapositiva 89</vt:lpstr>
      <vt:lpstr>Diapositiva 90</vt:lpstr>
      <vt:lpstr>Diapositiva 91</vt:lpstr>
      <vt:lpstr>Diapositiva 92</vt:lpstr>
      <vt:lpstr>Diapositiva 93</vt:lpstr>
      <vt:lpstr>Diapositiva 94</vt:lpstr>
      <vt:lpstr>Diapositiva 95</vt:lpstr>
      <vt:lpstr>Diapositiva 96</vt:lpstr>
      <vt:lpstr>Diapositiva 97</vt:lpstr>
      <vt:lpstr>Diapositiva 98</vt:lpstr>
      <vt:lpstr>Diapositiva 99</vt:lpstr>
      <vt:lpstr>Diapositiva 100</vt:lpstr>
      <vt:lpstr>Diapositiva 101</vt:lpstr>
      <vt:lpstr>Diapositiva 102</vt:lpstr>
      <vt:lpstr>Diapositiva 103</vt:lpstr>
      <vt:lpstr>Diapositiva 104</vt:lpstr>
      <vt:lpstr>Diapositiva 105</vt:lpstr>
      <vt:lpstr>Diapositiva 106</vt:lpstr>
      <vt:lpstr>Diapositiva 107</vt:lpstr>
      <vt:lpstr>Diapositiva 108</vt:lpstr>
      <vt:lpstr>Diapositiva 109</vt:lpstr>
    </vt:vector>
  </TitlesOfParts>
  <LinksUpToDate>false</LinksUpToDate>
  <SharedDoc>false</SharedDoc>
  <HyperlinksChanged>false</HyperlinksChanged>
  <AppVersion>12.0000</AppVersion>
</Properties>
</file>

<file path=docProps/core.xml><?xml version="1.0" encoding="utf-8"?>
<cp:coreProperties xmlns:cp="http://schemas.openxmlformats.org/package/2006/metadata/core-properties" xmlns:dc="http://purl.org/dc/elements/1.1/" xmlns:dcterms="http://purl.org/dc/terms/" xmlns:dcmitype="http://purl.org/dc/dcmitype/" xmlns:xsi="http://www.w3.org/2001/XMLSchema-instance">
  <dc:title>PROTECCION  DE GENERADORES SINCRÓNICOS</dc:title>
  <dc:creator>rgamble</dc:creator>
  <cp:lastModifiedBy>Admin</cp:lastModifiedBy>
  <cp:revision>2</cp:revision>
  <dcterms:created xsi:type="dcterms:W3CDTF">2024-04-23T21:31:41Z</dcterms:created>
  <dcterms:modified xsi:type="dcterms:W3CDTF">2024-04-23T21:59:25Z</dcterms:modified>
</cp:coreProperties>
</file>

<file path=docProps/custom.xml><?xml version="1.0" encoding="utf-8"?>
<Properties xmlns="http://schemas.openxmlformats.org/officeDocument/2006/custom-properties" xmlns:vt="http://schemas.openxmlformats.org/officeDocument/2006/docPropsVTypes">
  <property fmtid="{D5CDD505-2E9C-101B-9397-08002B2CF9AE}" pid="2" name="Created">
    <vt:filetime>2021-01-04T00:00:00Z</vt:filetime>
  </property>
  <property fmtid="{D5CDD505-2E9C-101B-9397-08002B2CF9AE}" pid="3" name="Creator">
    <vt:lpwstr>Adobe Acrobat 9.0.0</vt:lpwstr>
  </property>
  <property fmtid="{D5CDD505-2E9C-101B-9397-08002B2CF9AE}" pid="4" name="LastSaved">
    <vt:filetime>2024-04-23T00:00:00Z</vt:filetime>
  </property>
</Properties>
</file>